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4" r:id="rId2"/>
  </p:sldMasterIdLst>
  <p:notesMasterIdLst>
    <p:notesMasterId r:id="rId7"/>
  </p:notesMasterIdLst>
  <p:sldIdLst>
    <p:sldId id="1130" r:id="rId3"/>
    <p:sldId id="1134" r:id="rId4"/>
    <p:sldId id="1154" r:id="rId5"/>
    <p:sldId id="1131" r:id="rId6"/>
  </p:sldIdLst>
  <p:sldSz cx="9144000" cy="5143500" type="screen16x9"/>
  <p:notesSz cx="7104063" cy="10234613"/>
  <p:custDataLst>
    <p:tags r:id="rId8"/>
  </p:custDataLst>
  <p:defaultTextStyle>
    <a:defPPr>
      <a:defRPr lang="zh-CN"/>
    </a:defPPr>
    <a:lvl1pPr marL="0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4CA1"/>
    <a:srgbClr val="5BB9FF"/>
    <a:srgbClr val="0C72EE"/>
    <a:srgbClr val="0081E2"/>
    <a:srgbClr val="159BFF"/>
    <a:srgbClr val="0594FF"/>
    <a:srgbClr val="AD8684"/>
    <a:srgbClr val="F45E62"/>
    <a:srgbClr val="C6695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3897" autoAdjust="0"/>
    <p:restoredTop sz="99419" autoAdjust="0"/>
  </p:normalViewPr>
  <p:slideViewPr>
    <p:cSldViewPr snapToGrid="0">
      <p:cViewPr varScale="1">
        <p:scale>
          <a:sx n="84" d="100"/>
          <a:sy n="84" d="100"/>
        </p:scale>
        <p:origin x="-954" y="-90"/>
      </p:cViewPr>
      <p:guideLst>
        <p:guide orient="horz" pos="2981"/>
        <p:guide orient="horz" pos="2977"/>
        <p:guide pos="2883"/>
        <p:guide pos="5606"/>
        <p:guide pos="2265"/>
      </p:guideLst>
    </p:cSldViewPr>
  </p:slideViewPr>
  <p:outlineViewPr>
    <p:cViewPr>
      <p:scale>
        <a:sx n="33" d="100"/>
        <a:sy n="33" d="100"/>
      </p:scale>
      <p:origin x="0" y="395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6605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51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03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55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405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256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108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39995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2809" algn="l" defTabSz="685703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481013" y="1279525"/>
            <a:ext cx="6140450" cy="34544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804986" indent="-30961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238441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733817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229193" indent="-247688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724569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3219945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715322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4210698" indent="-247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C6D8A45C-C72D-4672-9BA5-0359BDE4593E}" type="slidenum">
              <a:rPr lang="zh-CN" altLang="en-US">
                <a:latin typeface="Calibri" pitchFamily="34" charset="0"/>
                <a:ea typeface="宋体" charset="-122"/>
              </a:rPr>
              <a:pPr/>
              <a:t>4</a:t>
            </a:fld>
            <a:endParaRPr lang="zh-CN" altLang="en-US">
              <a:latin typeface="Calibri" pitchFamily="34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1" y="841772"/>
            <a:ext cx="6858000" cy="1790700"/>
          </a:xfrm>
        </p:spPr>
        <p:txBody>
          <a:bodyPr anchor="b"/>
          <a:lstStyle>
            <a:lvl1pPr algn="ctr">
              <a:defRPr sz="4500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1" y="2701528"/>
            <a:ext cx="6858000" cy="1241822"/>
          </a:xfrm>
        </p:spPr>
        <p:txBody>
          <a:bodyPr/>
          <a:lstStyle>
            <a:lvl1pPr marL="0" indent="0" algn="ctr">
              <a:buNone/>
              <a:defRPr sz="1800">
                <a:latin typeface="微软雅黑" pitchFamily="34" charset="-122"/>
                <a:ea typeface="微软雅黑" pitchFamily="34" charset="-122"/>
              </a:defRPr>
            </a:lvl1pPr>
            <a:lvl2pPr marL="342851" indent="0" algn="ctr">
              <a:buNone/>
              <a:defRPr sz="1500"/>
            </a:lvl2pPr>
            <a:lvl3pPr marL="685703" indent="0" algn="ctr">
              <a:buNone/>
              <a:defRPr sz="1400"/>
            </a:lvl3pPr>
            <a:lvl4pPr marL="1028555" indent="0" algn="ctr">
              <a:buNone/>
              <a:defRPr sz="1200"/>
            </a:lvl4pPr>
            <a:lvl5pPr marL="1371405" indent="0" algn="ctr">
              <a:buNone/>
              <a:defRPr sz="1200"/>
            </a:lvl5pPr>
            <a:lvl6pPr marL="1714256" indent="0" algn="ctr">
              <a:buNone/>
              <a:defRPr sz="1200"/>
            </a:lvl6pPr>
            <a:lvl7pPr marL="2057108" indent="0" algn="ctr">
              <a:buNone/>
              <a:defRPr sz="1200"/>
            </a:lvl7pPr>
            <a:lvl8pPr marL="2399959" indent="0" algn="ctr">
              <a:buNone/>
              <a:defRPr sz="1200"/>
            </a:lvl8pPr>
            <a:lvl9pPr marL="2742809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1" y="273846"/>
            <a:ext cx="7886700" cy="435887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1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2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9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8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78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262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820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1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4673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2" y="1151337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9" y="1151337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51" indent="0">
              <a:buNone/>
              <a:defRPr sz="1500" b="1"/>
            </a:lvl2pPr>
            <a:lvl3pPr marL="685703" indent="0">
              <a:buNone/>
              <a:defRPr sz="1400" b="1"/>
            </a:lvl3pPr>
            <a:lvl4pPr marL="1028555" indent="0">
              <a:buNone/>
              <a:defRPr sz="1200" b="1"/>
            </a:lvl4pPr>
            <a:lvl5pPr marL="1371405" indent="0">
              <a:buNone/>
              <a:defRPr sz="1200" b="1"/>
            </a:lvl5pPr>
            <a:lvl6pPr marL="1714256" indent="0">
              <a:buNone/>
              <a:defRPr sz="1200" b="1"/>
            </a:lvl6pPr>
            <a:lvl7pPr marL="2057108" indent="0">
              <a:buNone/>
              <a:defRPr sz="1200" b="1"/>
            </a:lvl7pPr>
            <a:lvl8pPr marL="2399959" indent="0">
              <a:buNone/>
              <a:defRPr sz="1200" b="1"/>
            </a:lvl8pPr>
            <a:lvl9pPr marL="2742809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43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8666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205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4" y="1076330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9724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851" indent="0">
              <a:buNone/>
              <a:defRPr sz="900"/>
            </a:lvl2pPr>
            <a:lvl3pPr marL="685703" indent="0">
              <a:buNone/>
              <a:defRPr sz="800"/>
            </a:lvl3pPr>
            <a:lvl4pPr marL="1028555" indent="0">
              <a:buNone/>
              <a:defRPr sz="700"/>
            </a:lvl4pPr>
            <a:lvl5pPr marL="1371405" indent="0">
              <a:buNone/>
              <a:defRPr sz="700"/>
            </a:lvl5pPr>
            <a:lvl6pPr marL="1714256" indent="0">
              <a:buNone/>
              <a:defRPr sz="700"/>
            </a:lvl6pPr>
            <a:lvl7pPr marL="2057108" indent="0">
              <a:buNone/>
              <a:defRPr sz="700"/>
            </a:lvl7pPr>
            <a:lvl8pPr marL="2399959" indent="0">
              <a:buNone/>
              <a:defRPr sz="700"/>
            </a:lvl8pPr>
            <a:lvl9pPr marL="2742809" indent="0">
              <a:buNone/>
              <a:defRPr sz="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65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2483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05982"/>
            <a:ext cx="27432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05982"/>
            <a:ext cx="80772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3CA72-FBC1-4C72-9018-04C763476854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B98C-DB5F-4B55-9D66-DF6A42A12D45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80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9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9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5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5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0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25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0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39995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80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1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6"/>
            <a:ext cx="3655181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5" y="1333829"/>
            <a:ext cx="3673182" cy="617934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851" indent="0">
              <a:buNone/>
              <a:defRPr sz="1800"/>
            </a:lvl2pPr>
            <a:lvl3pPr marL="685703" indent="0">
              <a:buNone/>
              <a:defRPr sz="1500"/>
            </a:lvl3pPr>
            <a:lvl4pPr marL="1028555" indent="0">
              <a:buNone/>
              <a:defRPr sz="1400"/>
            </a:lvl4pPr>
            <a:lvl5pPr marL="1371405" indent="0">
              <a:buNone/>
              <a:defRPr sz="1400"/>
            </a:lvl5pPr>
            <a:lvl6pPr marL="1714256" indent="0">
              <a:buNone/>
              <a:defRPr sz="1400"/>
            </a:lvl6pPr>
            <a:lvl7pPr marL="2057108" indent="0">
              <a:buNone/>
              <a:defRPr sz="1400"/>
            </a:lvl7pPr>
            <a:lvl8pPr marL="2399959" indent="0">
              <a:buNone/>
              <a:defRPr sz="1400"/>
            </a:lvl8pPr>
            <a:lvl9pPr marL="2742809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5" y="1999036"/>
            <a:ext cx="3673182" cy="264321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1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851" indent="0">
              <a:buNone/>
              <a:defRPr sz="2100"/>
            </a:lvl2pPr>
            <a:lvl3pPr marL="685703" indent="0">
              <a:buNone/>
              <a:defRPr sz="1800"/>
            </a:lvl3pPr>
            <a:lvl4pPr marL="1028555" indent="0">
              <a:buNone/>
              <a:defRPr sz="1500"/>
            </a:lvl4pPr>
            <a:lvl5pPr marL="1371405" indent="0">
              <a:buNone/>
              <a:defRPr sz="1500"/>
            </a:lvl5pPr>
            <a:lvl6pPr marL="1714256" indent="0">
              <a:buNone/>
              <a:defRPr sz="1500"/>
            </a:lvl6pPr>
            <a:lvl7pPr marL="2057108" indent="0">
              <a:buNone/>
              <a:defRPr sz="1500"/>
            </a:lvl7pPr>
            <a:lvl8pPr marL="2399959" indent="0">
              <a:buNone/>
              <a:defRPr sz="1500"/>
            </a:lvl8pPr>
            <a:lvl9pPr marL="2742809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851" indent="0">
              <a:buNone/>
              <a:defRPr sz="1400"/>
            </a:lvl2pPr>
            <a:lvl3pPr marL="685703" indent="0">
              <a:buNone/>
              <a:defRPr sz="1200"/>
            </a:lvl3pPr>
            <a:lvl4pPr marL="1028555" indent="0">
              <a:buNone/>
              <a:defRPr sz="1100"/>
            </a:lvl4pPr>
            <a:lvl5pPr marL="1371405" indent="0">
              <a:buNone/>
              <a:defRPr sz="1100"/>
            </a:lvl5pPr>
            <a:lvl6pPr marL="1714256" indent="0">
              <a:buNone/>
              <a:defRPr sz="1100"/>
            </a:lvl6pPr>
            <a:lvl7pPr marL="2057108" indent="0">
              <a:buNone/>
              <a:defRPr sz="1100"/>
            </a:lvl7pPr>
            <a:lvl8pPr marL="2399959" indent="0">
              <a:buNone/>
              <a:defRPr sz="1100"/>
            </a:lvl8pPr>
            <a:lvl9pPr marL="2742809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1" y="273846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1" y="273844"/>
            <a:ext cx="7886700" cy="994172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1" y="1369219"/>
            <a:ext cx="7886700" cy="3263504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1" y="4767264"/>
            <a:ext cx="30861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1" y="4767264"/>
            <a:ext cx="20574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68570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26" indent="-171426" algn="l" defTabSz="68570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277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68570" tIns="34286" rIns="68570" bIns="34286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570" tIns="34286" rIns="68570" bIns="34286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6"/>
            <a:ext cx="2895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1" y="4767266"/>
            <a:ext cx="2133600" cy="273844"/>
          </a:xfrm>
          <a:prstGeom prst="rect">
            <a:avLst/>
          </a:prstGeom>
        </p:spPr>
        <p:txBody>
          <a:bodyPr vert="horz" lIns="68570" tIns="34286" rIns="68570" bIns="3428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55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685703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38" indent="-257138" algn="l" defTabSz="68570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34" indent="-214283" algn="l" defTabSz="685703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28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9979" indent="-171426" algn="l" defTabSz="685703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30" indent="-171426" algn="l" defTabSz="685703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682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53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384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236" indent="-171426" algn="l" defTabSz="685703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51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03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5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05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256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08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995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809" algn="l" defTabSz="68570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slideLayout" Target="../slideLayouts/slideLayout17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7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Placeholder 3"/>
          <p:cNvSpPr txBox="1">
            <a:spLocks/>
          </p:cNvSpPr>
          <p:nvPr>
            <p:custDataLst>
              <p:tags r:id="rId2"/>
            </p:custDataLst>
          </p:nvPr>
        </p:nvSpPr>
        <p:spPr bwMode="auto">
          <a:xfrm>
            <a:off x="17466" y="1910955"/>
            <a:ext cx="1641475" cy="1177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altLang="zh-CN" sz="8600" b="1" dirty="0">
                <a:solidFill>
                  <a:srgbClr val="084CA1"/>
                </a:solidFill>
                <a:latin typeface="Arial" charset="0"/>
                <a:cs typeface="Arial" charset="0"/>
              </a:rPr>
              <a:t>01</a:t>
            </a:r>
          </a:p>
        </p:txBody>
      </p:sp>
      <p:sp>
        <p:nvSpPr>
          <p:cNvPr id="3075" name="文本框 16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558928" y="2357441"/>
            <a:ext cx="5032375" cy="564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70" tIns="34286" rIns="68570" bIns="34286" anchor="b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4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利润</a:t>
            </a:r>
            <a:r>
              <a:rPr lang="zh-CN" altLang="en-US" sz="44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  <a:cs typeface="Arial" charset="0"/>
                <a:sym typeface="Microsoft YaHei"/>
              </a:rPr>
              <a:t>概述</a:t>
            </a:r>
            <a:endParaRPr lang="zh-CN" altLang="en-US" sz="44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  <a:cs typeface="Arial" charset="0"/>
              <a:sym typeface="Microsoft YaHei"/>
            </a:endParaRPr>
          </a:p>
        </p:txBody>
      </p:sp>
      <p:sp>
        <p:nvSpPr>
          <p:cNvPr id="19" name="等腰三角形 18"/>
          <p:cNvSpPr/>
          <p:nvPr>
            <p:custDataLst>
              <p:tags r:id="rId4"/>
            </p:custDataLst>
          </p:nvPr>
        </p:nvSpPr>
        <p:spPr>
          <a:xfrm rot="9233090">
            <a:off x="7207250" y="1840708"/>
            <a:ext cx="266700" cy="172641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0" name="等腰三角形 19"/>
          <p:cNvSpPr/>
          <p:nvPr>
            <p:custDataLst>
              <p:tags r:id="rId5"/>
            </p:custDataLst>
          </p:nvPr>
        </p:nvSpPr>
        <p:spPr>
          <a:xfrm rot="15569576">
            <a:off x="6904437" y="2303860"/>
            <a:ext cx="297656" cy="34290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1" name="等腰三角形 20"/>
          <p:cNvSpPr/>
          <p:nvPr>
            <p:custDataLst>
              <p:tags r:id="rId6"/>
            </p:custDataLst>
          </p:nvPr>
        </p:nvSpPr>
        <p:spPr>
          <a:xfrm rot="21371394">
            <a:off x="6723063" y="1353744"/>
            <a:ext cx="266700" cy="172640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2" name="等腰三角形 21"/>
          <p:cNvSpPr/>
          <p:nvPr>
            <p:custDataLst>
              <p:tags r:id="rId7"/>
            </p:custDataLst>
          </p:nvPr>
        </p:nvSpPr>
        <p:spPr>
          <a:xfrm rot="12912161">
            <a:off x="7764463" y="2615807"/>
            <a:ext cx="944562" cy="611981"/>
          </a:xfrm>
          <a:prstGeom prst="triangl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3" name="等腰三角形 22"/>
          <p:cNvSpPr/>
          <p:nvPr>
            <p:custDataLst>
              <p:tags r:id="rId8"/>
            </p:custDataLst>
          </p:nvPr>
        </p:nvSpPr>
        <p:spPr>
          <a:xfrm rot="12912161">
            <a:off x="7632700" y="2570561"/>
            <a:ext cx="1176338" cy="760809"/>
          </a:xfrm>
          <a:prstGeom prst="triangle">
            <a:avLst/>
          </a:prstGeom>
          <a:noFill/>
          <a:ln w="12700" cap="flat" cmpd="sng" algn="ctr">
            <a:solidFill>
              <a:srgbClr val="3B8DE9"/>
            </a:solidFill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4" name="椭圆 23"/>
          <p:cNvSpPr/>
          <p:nvPr>
            <p:custDataLst>
              <p:tags r:id="rId9"/>
            </p:custDataLst>
          </p:nvPr>
        </p:nvSpPr>
        <p:spPr>
          <a:xfrm rot="9110320">
            <a:off x="8953500" y="2844407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5" name="椭圆 24"/>
          <p:cNvSpPr/>
          <p:nvPr>
            <p:custDataLst>
              <p:tags r:id="rId10"/>
            </p:custDataLst>
          </p:nvPr>
        </p:nvSpPr>
        <p:spPr>
          <a:xfrm rot="9110320">
            <a:off x="7864476" y="3221832"/>
            <a:ext cx="115888" cy="86916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6" name="椭圆 25"/>
          <p:cNvSpPr/>
          <p:nvPr>
            <p:custDataLst>
              <p:tags r:id="rId11"/>
            </p:custDataLst>
          </p:nvPr>
        </p:nvSpPr>
        <p:spPr>
          <a:xfrm rot="9110320">
            <a:off x="7981950" y="2349106"/>
            <a:ext cx="114300" cy="86915"/>
          </a:xfrm>
          <a:prstGeom prst="ellipse">
            <a:avLst/>
          </a:prstGeom>
          <a:solidFill>
            <a:srgbClr val="3B8DE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27" name="等腰三角形 26"/>
          <p:cNvSpPr/>
          <p:nvPr>
            <p:custDataLst>
              <p:tags r:id="rId12"/>
            </p:custDataLst>
          </p:nvPr>
        </p:nvSpPr>
        <p:spPr>
          <a:xfrm rot="18210217">
            <a:off x="6330157" y="1608538"/>
            <a:ext cx="95250" cy="109537"/>
          </a:xfrm>
          <a:prstGeom prst="triangle">
            <a:avLst/>
          </a:prstGeom>
          <a:solidFill>
            <a:srgbClr val="3B8DE9">
              <a:lumMod val="20000"/>
              <a:lumOff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28" name="等腰三角形 27"/>
          <p:cNvSpPr/>
          <p:nvPr>
            <p:custDataLst>
              <p:tags r:id="rId13"/>
            </p:custDataLst>
          </p:nvPr>
        </p:nvSpPr>
        <p:spPr>
          <a:xfrm rot="8748521">
            <a:off x="6672266" y="1735932"/>
            <a:ext cx="128587" cy="82154"/>
          </a:xfrm>
          <a:prstGeom prst="triangle">
            <a:avLst/>
          </a:prstGeom>
          <a:solidFill>
            <a:srgbClr val="3B8DE9">
              <a:lumMod val="60000"/>
              <a:lumOff val="4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68570" tIns="34286" rIns="68570" bIns="34286"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3087" name="Straight Connector 13"/>
          <p:cNvCxnSpPr>
            <a:cxnSpLocks noChangeShapeType="1"/>
          </p:cNvCxnSpPr>
          <p:nvPr>
            <p:custDataLst>
              <p:tags r:id="rId14"/>
            </p:custDataLst>
          </p:nvPr>
        </p:nvCxnSpPr>
        <p:spPr bwMode="auto">
          <a:xfrm flipH="1">
            <a:off x="0" y="3082529"/>
            <a:ext cx="6732588" cy="0"/>
          </a:xfrm>
          <a:prstGeom prst="line">
            <a:avLst/>
          </a:prstGeom>
          <a:noFill/>
          <a:ln w="19050" cap="sq" algn="ctr">
            <a:solidFill>
              <a:srgbClr val="084CA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86311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1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利润的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概念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84097" y="1044461"/>
            <a:ext cx="7324525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利润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企业</a:t>
            </a: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在一定会计期间的经营</a:t>
            </a:r>
            <a:r>
              <a:rPr lang="zh-CN" altLang="zh-CN" sz="1800" dirty="0" smtClean="0">
                <a:latin typeface="微软雅黑" pitchFamily="34" charset="-122"/>
                <a:ea typeface="微软雅黑" pitchFamily="34" charset="-122"/>
              </a:rPr>
              <a:t>成果。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984097" y="1472851"/>
            <a:ext cx="641503" cy="0"/>
          </a:xfrm>
          <a:prstGeom prst="line">
            <a:avLst/>
          </a:prstGeom>
          <a:noFill/>
          <a:ln w="2857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5" name="直接连接符 34"/>
          <p:cNvCxnSpPr/>
          <p:nvPr/>
        </p:nvCxnSpPr>
        <p:spPr>
          <a:xfrm>
            <a:off x="1256340" y="1472851"/>
            <a:ext cx="0" cy="1789701"/>
          </a:xfrm>
          <a:prstGeom prst="line">
            <a:avLst/>
          </a:prstGeom>
          <a:noFill/>
          <a:ln w="19050" cap="flat" cmpd="sng" algn="ctr">
            <a:solidFill>
              <a:srgbClr val="C00000"/>
            </a:solidFill>
            <a:prstDash val="dash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233689" y="2756273"/>
            <a:ext cx="7163248" cy="45890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直接计入当期利润的利得和损失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33689" y="2002509"/>
            <a:ext cx="7163248" cy="5078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收入</a:t>
            </a:r>
            <a:r>
              <a:rPr lang="zh-CN" altLang="zh-CN" sz="1800" b="1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减去费用</a:t>
            </a:r>
            <a:r>
              <a:rPr lang="zh-CN" altLang="zh-CN" sz="1800" b="1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后的净额</a:t>
            </a:r>
            <a:endParaRPr lang="zh-CN" altLang="en-US" sz="1800" b="1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572000" y="2002509"/>
            <a:ext cx="3185487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反映企业日常活动的经营业绩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572000" y="2754721"/>
            <a:ext cx="29546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反映企业非日常活动的业绩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346411" y="3262552"/>
            <a:ext cx="70505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1800" dirty="0">
                <a:latin typeface="微软雅黑" pitchFamily="34" charset="-122"/>
                <a:ea typeface="微软雅黑" pitchFamily="34" charset="-122"/>
              </a:rPr>
              <a:t>指应当计入当期损益、最终会引起所有者权益发生增减变动的、与所有者投入资本或者向所有者分配利润无关的利得或者损失。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0209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MH_Others_1"/>
          <p:cNvCxnSpPr/>
          <p:nvPr>
            <p:custDataLst>
              <p:tags r:id="rId2"/>
            </p:custDataLst>
          </p:nvPr>
        </p:nvCxnSpPr>
        <p:spPr>
          <a:xfrm>
            <a:off x="0" y="598575"/>
            <a:ext cx="9144000" cy="0"/>
          </a:xfrm>
          <a:prstGeom prst="line">
            <a:avLst/>
          </a:prstGeom>
          <a:noFill/>
          <a:ln w="34925" cap="flat" cmpd="sng" algn="ctr">
            <a:solidFill>
              <a:srgbClr val="084CA1"/>
            </a:solidFill>
            <a:prstDash val="solid"/>
            <a:miter lim="800000"/>
          </a:ln>
          <a:effectLst/>
        </p:spPr>
      </p:cxnSp>
      <p:sp>
        <p:nvSpPr>
          <p:cNvPr id="74" name="MH_Others_3"/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457430" y="277323"/>
            <a:ext cx="739919" cy="741600"/>
          </a:xfrm>
          <a:prstGeom prst="ellipse">
            <a:avLst/>
          </a:prstGeom>
          <a:solidFill>
            <a:srgbClr val="084C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endParaRPr lang="zh-CN" altLang="en-US" sz="1500" kern="0">
              <a:solidFill>
                <a:srgbClr val="FFFFFF"/>
              </a:solidFill>
              <a:latin typeface="Arial"/>
              <a:ea typeface="微软雅黑"/>
            </a:endParaRPr>
          </a:p>
        </p:txBody>
      </p:sp>
      <p:sp>
        <p:nvSpPr>
          <p:cNvPr id="75" name="MH_Others_4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13688" y="276919"/>
            <a:ext cx="720000" cy="760987"/>
          </a:xfrm>
          <a:prstGeom prst="rect">
            <a:avLst/>
          </a:prstGeom>
          <a:noFill/>
        </p:spPr>
        <p:txBody>
          <a:bodyPr lIns="74787" tIns="37393" rIns="74787" bIns="37393" anchor="ctr">
            <a:noAutofit/>
          </a:bodyPr>
          <a:lstStyle/>
          <a:p>
            <a:pPr algn="ctr" defTabSz="747869">
              <a:defRPr/>
            </a:pPr>
            <a:r>
              <a:rPr lang="en-US" altLang="zh-CN" sz="6000" kern="0" spc="327" dirty="0">
                <a:solidFill>
                  <a:srgbClr val="FFFFFF"/>
                </a:solidFill>
                <a:latin typeface="微软雅黑"/>
                <a:ea typeface="微软雅黑"/>
              </a:rPr>
              <a:t>2</a:t>
            </a:r>
            <a:endParaRPr lang="zh-CN" altLang="en-US" sz="4400" kern="0" spc="327" dirty="0">
              <a:solidFill>
                <a:srgbClr val="066DCA">
                  <a:lumMod val="40000"/>
                  <a:lumOff val="60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6" name="MH_Others_5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211838" y="230618"/>
            <a:ext cx="4116518" cy="324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4787" tIns="37393" rIns="74787" bIns="37393" anchor="ctr">
            <a:no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747869">
              <a:defRPr/>
            </a:pPr>
            <a:r>
              <a:rPr lang="zh-CN" altLang="zh-CN" sz="2600" kern="0" dirty="0">
                <a:solidFill>
                  <a:srgbClr val="084CA1"/>
                </a:solidFill>
                <a:latin typeface="微软雅黑"/>
                <a:ea typeface="微软雅黑"/>
              </a:rPr>
              <a:t>利润</a:t>
            </a:r>
            <a:r>
              <a:rPr lang="zh-CN" altLang="zh-CN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的</a:t>
            </a:r>
            <a:r>
              <a:rPr lang="zh-CN" altLang="en-US" sz="2600" kern="0" dirty="0" smtClean="0">
                <a:solidFill>
                  <a:srgbClr val="084CA1"/>
                </a:solidFill>
                <a:latin typeface="微软雅黑"/>
                <a:ea typeface="微软雅黑"/>
              </a:rPr>
              <a:t>构成</a:t>
            </a:r>
            <a:endParaRPr lang="zh-CN" altLang="en-US" sz="2600" kern="0" dirty="0">
              <a:solidFill>
                <a:srgbClr val="084CA1"/>
              </a:solidFill>
              <a:latin typeface="微软雅黑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 bwMode="auto">
          <a:xfrm>
            <a:off x="658563" y="1347614"/>
            <a:ext cx="1290454" cy="47783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营业利润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等于号 14"/>
          <p:cNvSpPr/>
          <p:nvPr/>
        </p:nvSpPr>
        <p:spPr bwMode="auto">
          <a:xfrm>
            <a:off x="2004065" y="1472233"/>
            <a:ext cx="333252" cy="218281"/>
          </a:xfrm>
          <a:prstGeom prst="mathEqual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圆角矩形 15"/>
          <p:cNvSpPr/>
          <p:nvPr/>
        </p:nvSpPr>
        <p:spPr bwMode="auto">
          <a:xfrm>
            <a:off x="2384817" y="1286934"/>
            <a:ext cx="1290454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营业收入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圆角矩形 16"/>
          <p:cNvSpPr/>
          <p:nvPr/>
        </p:nvSpPr>
        <p:spPr bwMode="auto">
          <a:xfrm>
            <a:off x="4042167" y="1286934"/>
            <a:ext cx="1290454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营业成本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圆角矩形 17"/>
          <p:cNvSpPr/>
          <p:nvPr/>
        </p:nvSpPr>
        <p:spPr bwMode="auto">
          <a:xfrm>
            <a:off x="5697287" y="1286934"/>
            <a:ext cx="1394591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税金及附加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圆角矩形 18"/>
          <p:cNvSpPr/>
          <p:nvPr/>
        </p:nvSpPr>
        <p:spPr bwMode="auto">
          <a:xfrm>
            <a:off x="7471167" y="1286934"/>
            <a:ext cx="1290454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期间费用</a:t>
            </a:r>
          </a:p>
        </p:txBody>
      </p:sp>
      <p:sp>
        <p:nvSpPr>
          <p:cNvPr id="20" name="圆角矩形 19"/>
          <p:cNvSpPr/>
          <p:nvPr/>
        </p:nvSpPr>
        <p:spPr bwMode="auto">
          <a:xfrm>
            <a:off x="2701796" y="1933688"/>
            <a:ext cx="1752596" cy="59094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资产减值损失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减号 20"/>
          <p:cNvSpPr/>
          <p:nvPr/>
        </p:nvSpPr>
        <p:spPr bwMode="auto">
          <a:xfrm>
            <a:off x="3713309" y="1472233"/>
            <a:ext cx="285626" cy="238919"/>
          </a:xfrm>
          <a:prstGeom prst="mathMin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减号 21"/>
          <p:cNvSpPr/>
          <p:nvPr/>
        </p:nvSpPr>
        <p:spPr bwMode="auto">
          <a:xfrm>
            <a:off x="5370721" y="1461914"/>
            <a:ext cx="285626" cy="238919"/>
          </a:xfrm>
          <a:prstGeom prst="mathMin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3" name="减号 22"/>
          <p:cNvSpPr/>
          <p:nvPr/>
        </p:nvSpPr>
        <p:spPr bwMode="auto">
          <a:xfrm>
            <a:off x="7151958" y="1451595"/>
            <a:ext cx="285626" cy="238919"/>
          </a:xfrm>
          <a:prstGeom prst="mathMin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" name="减号 23"/>
          <p:cNvSpPr/>
          <p:nvPr/>
        </p:nvSpPr>
        <p:spPr bwMode="auto">
          <a:xfrm>
            <a:off x="2384817" y="2115146"/>
            <a:ext cx="285626" cy="238919"/>
          </a:xfrm>
          <a:prstGeom prst="mathMin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加号 24"/>
          <p:cNvSpPr/>
          <p:nvPr/>
        </p:nvSpPr>
        <p:spPr bwMode="auto">
          <a:xfrm>
            <a:off x="4544576" y="2115145"/>
            <a:ext cx="285626" cy="238919"/>
          </a:xfrm>
          <a:prstGeom prst="mathPl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圆角矩形 25"/>
          <p:cNvSpPr/>
          <p:nvPr/>
        </p:nvSpPr>
        <p:spPr bwMode="auto">
          <a:xfrm>
            <a:off x="4917700" y="1933688"/>
            <a:ext cx="2174178" cy="59094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公允价值变动收益（</a:t>
            </a:r>
            <a:r>
              <a:rPr kumimoji="0" lang="en-US" altLang="zh-CN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-</a:t>
            </a: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损失）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圆角矩形 26"/>
          <p:cNvSpPr/>
          <p:nvPr/>
        </p:nvSpPr>
        <p:spPr bwMode="auto">
          <a:xfrm>
            <a:off x="7471167" y="1939640"/>
            <a:ext cx="1290454" cy="59094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投资收益</a:t>
            </a:r>
            <a:endParaRPr kumimoji="0" lang="en-US" altLang="zh-CN" sz="1800" b="1" i="0" u="none" strike="noStrike" kern="0" cap="none" spc="0" normalizeH="0" baseline="0" noProof="0" dirty="0" smtClean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  <a:p>
            <a:pPr algn="ctr" defTabSz="914400"/>
            <a:r>
              <a:rPr lang="zh-CN" altLang="en-US" sz="18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（</a:t>
            </a:r>
            <a:r>
              <a:rPr lang="en-US" altLang="zh-CN" sz="18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-</a:t>
            </a:r>
            <a:r>
              <a:rPr lang="zh-CN" altLang="en-US" sz="1800" b="1" kern="0" dirty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损失</a:t>
            </a:r>
            <a:r>
              <a:rPr lang="zh-CN" altLang="en-US" sz="1800" b="1" kern="0" dirty="0" smtClean="0">
                <a:solidFill>
                  <a:srgbClr val="084CA1"/>
                </a:solidFill>
                <a:latin typeface="微软雅黑" pitchFamily="34" charset="-122"/>
                <a:ea typeface="微软雅黑" pitchFamily="34" charset="-122"/>
              </a:rPr>
              <a:t>）</a:t>
            </a:r>
            <a:endParaRPr lang="zh-CN" altLang="en-US" sz="1800" b="1" kern="0" dirty="0">
              <a:solidFill>
                <a:srgbClr val="084CA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圆角矩形 28"/>
          <p:cNvSpPr/>
          <p:nvPr/>
        </p:nvSpPr>
        <p:spPr bwMode="auto">
          <a:xfrm>
            <a:off x="7471167" y="3640934"/>
            <a:ext cx="1290454" cy="47783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利润总额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02858" y="3389314"/>
            <a:ext cx="31630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＋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 营业外收入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- </a:t>
            </a: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营业外支出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1" name="肘形连接符 30"/>
          <p:cNvCxnSpPr/>
          <p:nvPr/>
        </p:nvCxnSpPr>
        <p:spPr>
          <a:xfrm rot="16200000" flipH="1">
            <a:off x="3423828" y="-124352"/>
            <a:ext cx="1927300" cy="6167377"/>
          </a:xfrm>
          <a:prstGeom prst="bentConnector2">
            <a:avLst/>
          </a:prstGeom>
          <a:noFill/>
          <a:ln w="19050" cap="flat" cmpd="sng" algn="ctr">
            <a:solidFill>
              <a:srgbClr val="C00000"/>
            </a:solidFill>
            <a:prstDash val="dash"/>
            <a:tailEnd type="arrow"/>
          </a:ln>
          <a:effectLst/>
        </p:spPr>
      </p:cxnSp>
      <p:sp>
        <p:nvSpPr>
          <p:cNvPr id="32" name="圆角矩形 31"/>
          <p:cNvSpPr/>
          <p:nvPr/>
        </p:nvSpPr>
        <p:spPr bwMode="auto">
          <a:xfrm>
            <a:off x="658562" y="4222254"/>
            <a:ext cx="1290454" cy="477838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净利润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33" name="肘形连接符 32"/>
          <p:cNvCxnSpPr>
            <a:stCxn id="29" idx="2"/>
            <a:endCxn id="32" idx="3"/>
          </p:cNvCxnSpPr>
          <p:nvPr/>
        </p:nvCxnSpPr>
        <p:spPr>
          <a:xfrm rot="5400000">
            <a:off x="4861505" y="1206283"/>
            <a:ext cx="342401" cy="6167378"/>
          </a:xfrm>
          <a:prstGeom prst="bentConnector2">
            <a:avLst/>
          </a:prstGeom>
          <a:noFill/>
          <a:ln w="19050" cap="flat" cmpd="sng" algn="ctr">
            <a:solidFill>
              <a:srgbClr val="C00000"/>
            </a:solidFill>
            <a:prstDash val="dash"/>
            <a:tailEnd type="arrow"/>
          </a:ln>
          <a:effectLst/>
        </p:spPr>
      </p:cxnSp>
      <p:sp>
        <p:nvSpPr>
          <p:cNvPr id="38" name="矩形 37"/>
          <p:cNvSpPr/>
          <p:nvPr/>
        </p:nvSpPr>
        <p:spPr>
          <a:xfrm>
            <a:off x="4067012" y="3991421"/>
            <a:ext cx="1540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所得税费用 </a:t>
            </a:r>
            <a:r>
              <a:rPr kumimoji="0" lang="en-US" altLang="zh-CN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-</a:t>
            </a:r>
            <a:endParaRPr kumimoji="0" lang="zh-CN" altLang="en-US" sz="2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加号 38"/>
          <p:cNvSpPr/>
          <p:nvPr/>
        </p:nvSpPr>
        <p:spPr bwMode="auto">
          <a:xfrm>
            <a:off x="2370398" y="2763218"/>
            <a:ext cx="285626" cy="238919"/>
          </a:xfrm>
          <a:prstGeom prst="mathPl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0" name="圆角矩形 39"/>
          <p:cNvSpPr/>
          <p:nvPr/>
        </p:nvSpPr>
        <p:spPr bwMode="auto">
          <a:xfrm>
            <a:off x="2743522" y="2583079"/>
            <a:ext cx="1717615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资产处置收益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加号 40"/>
          <p:cNvSpPr/>
          <p:nvPr/>
        </p:nvSpPr>
        <p:spPr bwMode="auto">
          <a:xfrm>
            <a:off x="4534355" y="2763217"/>
            <a:ext cx="285626" cy="238919"/>
          </a:xfrm>
          <a:prstGeom prst="mathPl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圆角矩形 41"/>
          <p:cNvSpPr/>
          <p:nvPr/>
        </p:nvSpPr>
        <p:spPr bwMode="auto">
          <a:xfrm>
            <a:off x="4907478" y="2583078"/>
            <a:ext cx="1248697" cy="583674"/>
          </a:xfrm>
          <a:prstGeom prst="roundRect">
            <a:avLst/>
          </a:prstGeom>
          <a:noFill/>
          <a:ln w="28575">
            <a:solidFill>
              <a:srgbClr val="084CA1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84CA1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其他收益</a:t>
            </a:r>
            <a:endParaRPr kumimoji="0" lang="zh-CN" altLang="en-US" sz="1800" b="1" i="0" u="none" strike="noStrike" kern="0" cap="none" spc="0" normalizeH="0" baseline="0" noProof="0" dirty="0">
              <a:ln>
                <a:noFill/>
              </a:ln>
              <a:solidFill>
                <a:srgbClr val="084CA1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加号 42"/>
          <p:cNvSpPr/>
          <p:nvPr/>
        </p:nvSpPr>
        <p:spPr bwMode="auto">
          <a:xfrm>
            <a:off x="7143174" y="2121097"/>
            <a:ext cx="285626" cy="238919"/>
          </a:xfrm>
          <a:prstGeom prst="mathPlus">
            <a:avLst/>
          </a:prstGeom>
          <a:solidFill>
            <a:srgbClr val="084CA1"/>
          </a:solidFill>
          <a:ln>
            <a:solidFill>
              <a:srgbClr val="4C91BB"/>
            </a:solidFill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4C91BB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79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 rot="18948824">
            <a:off x="1876435" y="69803"/>
            <a:ext cx="4268390" cy="3862089"/>
          </a:xfrm>
          <a:prstGeom prst="triangle">
            <a:avLst/>
          </a:prstGeom>
          <a:solidFill>
            <a:srgbClr val="084CA1">
              <a:alpha val="8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>
                <a:solidFill>
                  <a:srgbClr val="0070C0"/>
                </a:solidFill>
              </a:rPr>
              <a:t> </a:t>
            </a:r>
            <a:endParaRPr lang="zh-CN" altLang="en-US" dirty="0">
              <a:solidFill>
                <a:srgbClr val="0070C0"/>
              </a:solidFill>
            </a:endParaRPr>
          </a:p>
        </p:txBody>
      </p:sp>
      <p:sp>
        <p:nvSpPr>
          <p:cNvPr id="7" name="等腰三角形 6"/>
          <p:cNvSpPr/>
          <p:nvPr/>
        </p:nvSpPr>
        <p:spPr>
          <a:xfrm rot="17636959">
            <a:off x="1973331" y="276494"/>
            <a:ext cx="3647489" cy="3660041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8" name="等腰三角形 7"/>
          <p:cNvSpPr/>
          <p:nvPr/>
        </p:nvSpPr>
        <p:spPr>
          <a:xfrm rot="20206928">
            <a:off x="2113796" y="332144"/>
            <a:ext cx="4042807" cy="3658787"/>
          </a:xfrm>
          <a:prstGeom prst="triangle">
            <a:avLst/>
          </a:prstGeom>
          <a:noFill/>
          <a:ln>
            <a:solidFill>
              <a:srgbClr val="084CA1">
                <a:alpha val="2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6" rIns="68570" bIns="34286" rtlCol="0" anchor="ctr"/>
          <a:lstStyle/>
          <a:p>
            <a:pPr algn="ctr"/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3408763" y="1898038"/>
            <a:ext cx="2306000" cy="700184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zh-CN" altLang="en-US" sz="40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谢谢观看</a:t>
            </a:r>
          </a:p>
        </p:txBody>
      </p:sp>
      <p:sp>
        <p:nvSpPr>
          <p:cNvPr id="10" name="矩形 9"/>
          <p:cNvSpPr/>
          <p:nvPr/>
        </p:nvSpPr>
        <p:spPr>
          <a:xfrm>
            <a:off x="3119715" y="2546135"/>
            <a:ext cx="2975542" cy="346241"/>
          </a:xfrm>
          <a:prstGeom prst="rect">
            <a:avLst/>
          </a:prstGeom>
          <a:noFill/>
        </p:spPr>
        <p:txBody>
          <a:bodyPr wrap="none" lIns="68570" tIns="34286" rIns="68570" bIns="34286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 prst="softRound"/>
              <a:contourClr>
                <a:srgbClr val="DDDDDD"/>
              </a:contourClr>
            </a:sp3d>
          </a:bodyPr>
          <a:lstStyle/>
          <a:p>
            <a:pPr algn="ctr"/>
            <a:r>
              <a:rPr lang="en-US" altLang="zh-CN" sz="1800" b="1" spc="113" dirty="0">
                <a:ln w="11430"/>
                <a:solidFill>
                  <a:srgbClr val="F8F8F8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THANKS FOR WATCHING</a:t>
            </a:r>
            <a:endParaRPr lang="zh-CN" altLang="en-US" sz="1800" b="1" spc="113" dirty="0">
              <a:ln w="11430"/>
              <a:solidFill>
                <a:srgbClr val="F8F8F8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60321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1129"/>
  <p:tag name="MH_SECTIONID" val="1130,1131,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Oval 2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Straight Connector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110133116"/>
  <p:tag name="MH_LIBRARY" val="CONTENTS"/>
  <p:tag name="MH_TYPE" val="OTHERS"/>
  <p:tag name="ID" val="54584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2639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Text Placeholder 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文本框 1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1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80629131825"/>
  <p:tag name="MH_LIBRARY" val="GRAPHIC"/>
  <p:tag name="MH_ORDER" val="Isosceles Triangle 22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穿越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6851</TotalTime>
  <Words>150</Words>
  <Application>Microsoft Office PowerPoint</Application>
  <PresentationFormat>全屏显示(16:9)</PresentationFormat>
  <Paragraphs>34</Paragraphs>
  <Slides>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lujinxia</cp:lastModifiedBy>
  <cp:revision>499</cp:revision>
  <dcterms:created xsi:type="dcterms:W3CDTF">2018-01-31T05:19:00Z</dcterms:created>
  <dcterms:modified xsi:type="dcterms:W3CDTF">2018-08-23T06:01:25Z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