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94" r:id="rId2"/>
  </p:sldMasterIdLst>
  <p:notesMasterIdLst>
    <p:notesMasterId r:id="rId24"/>
  </p:notesMasterIdLst>
  <p:sldIdLst>
    <p:sldId id="1160" r:id="rId3"/>
    <p:sldId id="1159" r:id="rId4"/>
    <p:sldId id="1161" r:id="rId5"/>
    <p:sldId id="1162" r:id="rId6"/>
    <p:sldId id="1163" r:id="rId7"/>
    <p:sldId id="1164" r:id="rId8"/>
    <p:sldId id="1165" r:id="rId9"/>
    <p:sldId id="1166" r:id="rId10"/>
    <p:sldId id="1167" r:id="rId11"/>
    <p:sldId id="1168" r:id="rId12"/>
    <p:sldId id="1169" r:id="rId13"/>
    <p:sldId id="1170" r:id="rId14"/>
    <p:sldId id="1171" r:id="rId15"/>
    <p:sldId id="1178" r:id="rId16"/>
    <p:sldId id="1172" r:id="rId17"/>
    <p:sldId id="1173" r:id="rId18"/>
    <p:sldId id="1179" r:id="rId19"/>
    <p:sldId id="1180" r:id="rId20"/>
    <p:sldId id="1174" r:id="rId21"/>
    <p:sldId id="1175" r:id="rId22"/>
    <p:sldId id="1131" r:id="rId23"/>
  </p:sldIdLst>
  <p:sldSz cx="9144000" cy="5143500" type="screen16x9"/>
  <p:notesSz cx="7104063" cy="10234613"/>
  <p:custDataLst>
    <p:tags r:id="rId25"/>
  </p:custDataLst>
  <p:defaultTextStyle>
    <a:defPPr>
      <a:defRPr lang="zh-CN"/>
    </a:defPPr>
    <a:lvl1pPr marL="0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4CA1"/>
    <a:srgbClr val="95B3D7"/>
    <a:srgbClr val="0081E2"/>
    <a:srgbClr val="5BB9FF"/>
    <a:srgbClr val="159BFF"/>
    <a:srgbClr val="0594FF"/>
    <a:srgbClr val="AD8684"/>
    <a:srgbClr val="F45E62"/>
    <a:srgbClr val="C66951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971" autoAdjust="0"/>
    <p:restoredTop sz="99419" autoAdjust="0"/>
  </p:normalViewPr>
  <p:slideViewPr>
    <p:cSldViewPr snapToGrid="0">
      <p:cViewPr varScale="1">
        <p:scale>
          <a:sx n="84" d="100"/>
          <a:sy n="84" d="100"/>
        </p:scale>
        <p:origin x="-948" y="-90"/>
      </p:cViewPr>
      <p:guideLst>
        <p:guide orient="horz" pos="2981"/>
        <p:guide orient="horz" pos="1134"/>
        <p:guide pos="2883"/>
        <p:guide pos="672"/>
        <p:guide pos="5599"/>
        <p:guide pos="226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0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60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804986" indent="-30961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238441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733817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229193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724569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3219945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715322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4210698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fld id="{C6D8A45C-C72D-4672-9BA5-0359BDE4593E}" type="slidenum">
              <a:rPr lang="zh-CN" altLang="en-US">
                <a:latin typeface="Calibri" pitchFamily="34" charset="0"/>
                <a:ea typeface="宋体" charset="-122"/>
              </a:rPr>
              <a:pPr/>
              <a:t>21</a:t>
            </a:fld>
            <a:endParaRPr lang="zh-CN" altLang="en-US">
              <a:latin typeface="Calibri" pitchFamily="34" charset="0"/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1" y="841772"/>
            <a:ext cx="6858000" cy="1790700"/>
          </a:xfrm>
        </p:spPr>
        <p:txBody>
          <a:bodyPr anchor="b"/>
          <a:lstStyle>
            <a:lvl1pPr algn="ctr">
              <a:defRPr sz="45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1" y="2701528"/>
            <a:ext cx="6858000" cy="1241822"/>
          </a:xfrm>
        </p:spPr>
        <p:txBody>
          <a:bodyPr/>
          <a:lstStyle>
            <a:lvl1pPr marL="0" indent="0" algn="ctr">
              <a:buNone/>
              <a:defRPr sz="1800">
                <a:latin typeface="微软雅黑" pitchFamily="34" charset="-122"/>
                <a:ea typeface="微软雅黑" pitchFamily="34" charset="-122"/>
              </a:defRPr>
            </a:lvl1pPr>
            <a:lvl2pPr marL="342851" indent="0" algn="ctr">
              <a:buNone/>
              <a:defRPr sz="1500"/>
            </a:lvl2pPr>
            <a:lvl3pPr marL="685703" indent="0" algn="ctr">
              <a:buNone/>
              <a:defRPr sz="1400"/>
            </a:lvl3pPr>
            <a:lvl4pPr marL="1028555" indent="0" algn="ctr">
              <a:buNone/>
              <a:defRPr sz="1200"/>
            </a:lvl4pPr>
            <a:lvl5pPr marL="1371405" indent="0" algn="ctr">
              <a:buNone/>
              <a:defRPr sz="1200"/>
            </a:lvl5pPr>
            <a:lvl6pPr marL="1714256" indent="0" algn="ctr">
              <a:buNone/>
              <a:defRPr sz="1200"/>
            </a:lvl6pPr>
            <a:lvl7pPr marL="2057108" indent="0" algn="ctr">
              <a:buNone/>
              <a:defRPr sz="1200"/>
            </a:lvl7pPr>
            <a:lvl8pPr marL="2399959" indent="0" algn="ctr">
              <a:buNone/>
              <a:defRPr sz="1200"/>
            </a:lvl8pPr>
            <a:lvl9pPr marL="2742809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1" y="273846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1" y="1597823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78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262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820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467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2" y="1151337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2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151337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543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8666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320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076330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9724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651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2483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05982"/>
            <a:ext cx="27432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05982"/>
            <a:ext cx="80772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780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9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9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6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5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5" y="1999036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1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851" indent="0">
              <a:buNone/>
              <a:defRPr sz="1400"/>
            </a:lvl2pPr>
            <a:lvl3pPr marL="685703" indent="0">
              <a:buNone/>
              <a:defRPr sz="1200"/>
            </a:lvl3pPr>
            <a:lvl4pPr marL="1028555" indent="0">
              <a:buNone/>
              <a:defRPr sz="1100"/>
            </a:lvl4pPr>
            <a:lvl5pPr marL="1371405" indent="0">
              <a:buNone/>
              <a:defRPr sz="1100"/>
            </a:lvl5pPr>
            <a:lvl6pPr marL="1714256" indent="0">
              <a:buNone/>
              <a:defRPr sz="1100"/>
            </a:lvl6pPr>
            <a:lvl7pPr marL="2057108" indent="0">
              <a:buNone/>
              <a:defRPr sz="1100"/>
            </a:lvl7pPr>
            <a:lvl8pPr marL="2399959" indent="0">
              <a:buNone/>
              <a:defRPr sz="1100"/>
            </a:lvl8pPr>
            <a:lvl9pPr marL="2742809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6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1" y="273844"/>
            <a:ext cx="7886700" cy="994172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1" y="4767264"/>
            <a:ext cx="30861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70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26" indent="-171426" algn="l" defTabSz="68570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77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6"/>
            <a:ext cx="2895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55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685703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38" indent="-257138" algn="l" defTabSz="68570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34" indent="-214283" algn="l" defTabSz="685703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slideLayout" Target="../slideLayouts/slideLayout17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73.xml"/><Relationship Id="rId3" Type="http://schemas.openxmlformats.org/officeDocument/2006/relationships/tags" Target="../tags/tag68.xml"/><Relationship Id="rId7" Type="http://schemas.openxmlformats.org/officeDocument/2006/relationships/tags" Target="../tags/tag72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4" Type="http://schemas.openxmlformats.org/officeDocument/2006/relationships/tags" Target="../tags/tag69.xml"/><Relationship Id="rId9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76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4" Type="http://schemas.openxmlformats.org/officeDocument/2006/relationships/tags" Target="../tags/tag7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82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6" Type="http://schemas.openxmlformats.org/officeDocument/2006/relationships/tags" Target="../tags/tag85.xml"/><Relationship Id="rId5" Type="http://schemas.openxmlformats.org/officeDocument/2006/relationships/tags" Target="../tags/tag84.xml"/><Relationship Id="rId4" Type="http://schemas.openxmlformats.org/officeDocument/2006/relationships/tags" Target="../tags/tag8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88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6" Type="http://schemas.openxmlformats.org/officeDocument/2006/relationships/tags" Target="../tags/tag91.xml"/><Relationship Id="rId5" Type="http://schemas.openxmlformats.org/officeDocument/2006/relationships/tags" Target="../tags/tag90.xml"/><Relationship Id="rId4" Type="http://schemas.openxmlformats.org/officeDocument/2006/relationships/tags" Target="../tags/tag8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94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6" Type="http://schemas.openxmlformats.org/officeDocument/2006/relationships/tags" Target="../tags/tag97.xml"/><Relationship Id="rId5" Type="http://schemas.openxmlformats.org/officeDocument/2006/relationships/tags" Target="../tags/tag96.xml"/><Relationship Id="rId4" Type="http://schemas.openxmlformats.org/officeDocument/2006/relationships/tags" Target="../tags/tag9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05.xml"/><Relationship Id="rId3" Type="http://schemas.openxmlformats.org/officeDocument/2006/relationships/tags" Target="../tags/tag100.xml"/><Relationship Id="rId7" Type="http://schemas.openxmlformats.org/officeDocument/2006/relationships/tags" Target="../tags/tag104.xml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9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108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6" Type="http://schemas.openxmlformats.org/officeDocument/2006/relationships/tags" Target="../tags/tag111.xml"/><Relationship Id="rId5" Type="http://schemas.openxmlformats.org/officeDocument/2006/relationships/tags" Target="../tags/tag110.xml"/><Relationship Id="rId4" Type="http://schemas.openxmlformats.org/officeDocument/2006/relationships/tags" Target="../tags/tag10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6" Type="http://schemas.openxmlformats.org/officeDocument/2006/relationships/tags" Target="../tags/tag117.xml"/><Relationship Id="rId5" Type="http://schemas.openxmlformats.org/officeDocument/2006/relationships/tags" Target="../tags/tag116.xml"/><Relationship Id="rId4" Type="http://schemas.openxmlformats.org/officeDocument/2006/relationships/tags" Target="../tags/tag1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20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6" Type="http://schemas.openxmlformats.org/officeDocument/2006/relationships/tags" Target="../tags/tag123.xml"/><Relationship Id="rId5" Type="http://schemas.openxmlformats.org/officeDocument/2006/relationships/tags" Target="../tags/tag122.xml"/><Relationship Id="rId4" Type="http://schemas.openxmlformats.org/officeDocument/2006/relationships/tags" Target="../tags/tag12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31.xml"/><Relationship Id="rId3" Type="http://schemas.openxmlformats.org/officeDocument/2006/relationships/tags" Target="../tags/tag126.xml"/><Relationship Id="rId7" Type="http://schemas.openxmlformats.org/officeDocument/2006/relationships/tags" Target="../tags/tag130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6" Type="http://schemas.openxmlformats.org/officeDocument/2006/relationships/tags" Target="../tags/tag129.xml"/><Relationship Id="rId5" Type="http://schemas.openxmlformats.org/officeDocument/2006/relationships/tags" Target="../tags/tag128.xml"/><Relationship Id="rId4" Type="http://schemas.openxmlformats.org/officeDocument/2006/relationships/tags" Target="../tags/tag127.xml"/><Relationship Id="rId9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134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133.xml"/><Relationship Id="rId1" Type="http://schemas.openxmlformats.org/officeDocument/2006/relationships/tags" Target="../tags/tag132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45.xml"/><Relationship Id="rId3" Type="http://schemas.openxmlformats.org/officeDocument/2006/relationships/tags" Target="../tags/tag40.xml"/><Relationship Id="rId7" Type="http://schemas.openxmlformats.org/officeDocument/2006/relationships/tags" Target="../tags/tag44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9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53.xml"/><Relationship Id="rId3" Type="http://schemas.openxmlformats.org/officeDocument/2006/relationships/tags" Target="../tags/tag48.xml"/><Relationship Id="rId7" Type="http://schemas.openxmlformats.org/officeDocument/2006/relationships/tags" Target="../tags/tag52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9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tags" Target="../tags/tag59.xml"/><Relationship Id="rId5" Type="http://schemas.openxmlformats.org/officeDocument/2006/relationships/tags" Target="../tags/tag58.xml"/><Relationship Id="rId4" Type="http://schemas.openxmlformats.org/officeDocument/2006/relationships/tags" Target="../tags/tag5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tags" Target="../tags/tag65.xml"/><Relationship Id="rId5" Type="http://schemas.openxmlformats.org/officeDocument/2006/relationships/tags" Target="../tags/tag64.xml"/><Relationship Id="rId4" Type="http://schemas.openxmlformats.org/officeDocument/2006/relationships/tags" Target="../tags/tag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Placeholder 3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17466" y="1910955"/>
            <a:ext cx="1641475" cy="117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altLang="zh-CN" sz="8600" b="1" dirty="0" smtClean="0">
                <a:solidFill>
                  <a:srgbClr val="084CA1"/>
                </a:solidFill>
                <a:latin typeface="Arial" charset="0"/>
                <a:cs typeface="Arial" charset="0"/>
              </a:rPr>
              <a:t>03</a:t>
            </a:r>
            <a:endParaRPr lang="en-US" altLang="zh-CN" sz="8600" b="1" dirty="0">
              <a:solidFill>
                <a:srgbClr val="084CA1"/>
              </a:solidFill>
              <a:latin typeface="Arial" charset="0"/>
              <a:cs typeface="Arial" charset="0"/>
            </a:endParaRPr>
          </a:p>
        </p:txBody>
      </p:sp>
      <p:sp>
        <p:nvSpPr>
          <p:cNvPr id="3075" name="文本框 1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58928" y="2357441"/>
            <a:ext cx="5032375" cy="56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 anchor="b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4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收入的账务处理</a:t>
            </a:r>
            <a:endParaRPr lang="zh-CN" altLang="en-US" sz="44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cs typeface="Arial" charset="0"/>
              <a:sym typeface="Microsoft YaHei"/>
            </a:endParaRPr>
          </a:p>
        </p:txBody>
      </p:sp>
      <p:sp>
        <p:nvSpPr>
          <p:cNvPr id="19" name="等腰三角形 18"/>
          <p:cNvSpPr/>
          <p:nvPr>
            <p:custDataLst>
              <p:tags r:id="rId4"/>
            </p:custDataLst>
          </p:nvPr>
        </p:nvSpPr>
        <p:spPr>
          <a:xfrm rot="9233090">
            <a:off x="7207250" y="1840708"/>
            <a:ext cx="266700" cy="172641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0" name="等腰三角形 19"/>
          <p:cNvSpPr/>
          <p:nvPr>
            <p:custDataLst>
              <p:tags r:id="rId5"/>
            </p:custDataLst>
          </p:nvPr>
        </p:nvSpPr>
        <p:spPr>
          <a:xfrm rot="15569576">
            <a:off x="6904437" y="2303860"/>
            <a:ext cx="297656" cy="34290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1" name="等腰三角形 20"/>
          <p:cNvSpPr/>
          <p:nvPr>
            <p:custDataLst>
              <p:tags r:id="rId6"/>
            </p:custDataLst>
          </p:nvPr>
        </p:nvSpPr>
        <p:spPr>
          <a:xfrm rot="21371394">
            <a:off x="6723063" y="1353744"/>
            <a:ext cx="266700" cy="17264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2" name="等腰三角形 21"/>
          <p:cNvSpPr/>
          <p:nvPr>
            <p:custDataLst>
              <p:tags r:id="rId7"/>
            </p:custDataLst>
          </p:nvPr>
        </p:nvSpPr>
        <p:spPr>
          <a:xfrm rot="12912161">
            <a:off x="7764463" y="2615807"/>
            <a:ext cx="944562" cy="611981"/>
          </a:xfrm>
          <a:prstGeom prst="triangl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3" name="等腰三角形 22"/>
          <p:cNvSpPr/>
          <p:nvPr>
            <p:custDataLst>
              <p:tags r:id="rId8"/>
            </p:custDataLst>
          </p:nvPr>
        </p:nvSpPr>
        <p:spPr>
          <a:xfrm rot="12912161">
            <a:off x="7632700" y="2570561"/>
            <a:ext cx="1176338" cy="760809"/>
          </a:xfrm>
          <a:prstGeom prst="triangle">
            <a:avLst/>
          </a:prstGeom>
          <a:noFill/>
          <a:ln w="12700" cap="flat" cmpd="sng" algn="ctr">
            <a:solidFill>
              <a:srgbClr val="3B8DE9"/>
            </a:solidFill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4" name="椭圆 23"/>
          <p:cNvSpPr/>
          <p:nvPr>
            <p:custDataLst>
              <p:tags r:id="rId9"/>
            </p:custDataLst>
          </p:nvPr>
        </p:nvSpPr>
        <p:spPr>
          <a:xfrm rot="9110320">
            <a:off x="8953500" y="2844407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5" name="椭圆 24"/>
          <p:cNvSpPr/>
          <p:nvPr>
            <p:custDataLst>
              <p:tags r:id="rId10"/>
            </p:custDataLst>
          </p:nvPr>
        </p:nvSpPr>
        <p:spPr>
          <a:xfrm rot="9110320">
            <a:off x="7864476" y="3221832"/>
            <a:ext cx="115888" cy="86916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6" name="椭圆 25"/>
          <p:cNvSpPr/>
          <p:nvPr>
            <p:custDataLst>
              <p:tags r:id="rId11"/>
            </p:custDataLst>
          </p:nvPr>
        </p:nvSpPr>
        <p:spPr>
          <a:xfrm rot="9110320">
            <a:off x="7981950" y="2349106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7" name="等腰三角形 26"/>
          <p:cNvSpPr/>
          <p:nvPr>
            <p:custDataLst>
              <p:tags r:id="rId12"/>
            </p:custDataLst>
          </p:nvPr>
        </p:nvSpPr>
        <p:spPr>
          <a:xfrm rot="18210217">
            <a:off x="6330157" y="1608538"/>
            <a:ext cx="95250" cy="109537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8" name="等腰三角形 27"/>
          <p:cNvSpPr/>
          <p:nvPr>
            <p:custDataLst>
              <p:tags r:id="rId13"/>
            </p:custDataLst>
          </p:nvPr>
        </p:nvSpPr>
        <p:spPr>
          <a:xfrm rot="8748521">
            <a:off x="6672266" y="1735932"/>
            <a:ext cx="128587" cy="82154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3087" name="Straight Connector 13"/>
          <p:cNvCxnSpPr>
            <a:cxnSpLocks noChangeShapeType="1"/>
          </p:cNvCxnSpPr>
          <p:nvPr>
            <p:custDataLst>
              <p:tags r:id="rId14"/>
            </p:custDataLst>
          </p:nvPr>
        </p:nvCxnSpPr>
        <p:spPr bwMode="auto">
          <a:xfrm flipH="1">
            <a:off x="0" y="3082529"/>
            <a:ext cx="6732588" cy="0"/>
          </a:xfrm>
          <a:prstGeom prst="line">
            <a:avLst/>
          </a:prstGeom>
          <a:noFill/>
          <a:ln w="19050" cap="sq" algn="ctr">
            <a:solidFill>
              <a:srgbClr val="084CA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424568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4127805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收入核算的账务处理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46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515848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>
            <p:custDataLst>
              <p:tags r:id="rId7"/>
            </p:custDataLst>
          </p:nvPr>
        </p:nvSpPr>
        <p:spPr>
          <a:xfrm>
            <a:off x="690822" y="1117212"/>
            <a:ext cx="7767949" cy="45719"/>
          </a:xfrm>
          <a:prstGeom prst="rect">
            <a:avLst/>
          </a:prstGeom>
          <a:solidFill>
            <a:srgbClr val="084CA1"/>
          </a:solidFill>
          <a:ln>
            <a:solidFill>
              <a:srgbClr val="084C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>
            <p:custDataLst>
              <p:tags r:id="rId8"/>
            </p:custDataLst>
          </p:nvPr>
        </p:nvSpPr>
        <p:spPr>
          <a:xfrm>
            <a:off x="690822" y="2817696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90822" y="1140071"/>
            <a:ext cx="7767950" cy="1695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2500"/>
              </a:lnSpc>
            </a:pPr>
            <a:r>
              <a:rPr lang="en-US" altLang="zh-CN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【</a:t>
            </a:r>
            <a:r>
              <a:rPr lang="zh-CN" altLang="en-US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附有销售退回条款的销售</a:t>
            </a:r>
            <a:r>
              <a:rPr lang="en-US" altLang="zh-CN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】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日，甲公司与客户签订一份销售合同，销售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件商品，单位售价为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元，单位成本为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800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元。合同约定，客户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应于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30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日前支付货款，于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31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日前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有权退货。甲公司根据以往经验及实际情况，估计该批商品的退货率为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5%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。假定发出商品时控制权即转移给客户。</a:t>
            </a:r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90822" y="2936665"/>
            <a:ext cx="7767043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日发出商品</a:t>
            </a:r>
            <a:r>
              <a:rPr lang="zh-CN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时：</a:t>
            </a:r>
            <a:endParaRPr lang="zh-CN" altLang="zh-CN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借：应收账款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 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   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160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贷：主营业务收入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      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950 000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预计负债——应付退货款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50 000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交税费——应交增值税（销项税额）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160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6998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4127805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收入核算的账务处理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46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515848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27584" y="1130442"/>
            <a:ext cx="77670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r>
              <a:rPr lang="zh-CN" altLang="en-US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日，甲公司收到</a:t>
            </a:r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货款时：</a:t>
            </a:r>
            <a:endParaRPr lang="zh-CN" altLang="en-US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2800"/>
              </a:lnSpc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借：银行存款                               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160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000</a:t>
            </a:r>
          </a:p>
          <a:p>
            <a:pPr>
              <a:lnSpc>
                <a:spcPts val="28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：应收账款                               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160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000</a:t>
            </a: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827584" y="2250015"/>
            <a:ext cx="7875403" cy="0"/>
          </a:xfrm>
          <a:prstGeom prst="line">
            <a:avLst/>
          </a:prstGeom>
          <a:ln w="19050">
            <a:solidFill>
              <a:srgbClr val="EF704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827584" y="2211710"/>
            <a:ext cx="7767043" cy="2964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en-US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15</a:t>
            </a:r>
            <a:r>
              <a:rPr lang="zh-CN" altLang="en-US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日，发生销售退回，实际退货量为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en-US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件，退货款项通过银行存款转账支付。取得由税务机关开具的红字增值税专用</a:t>
            </a:r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发票时：</a:t>
            </a:r>
            <a:endParaRPr lang="zh-CN" altLang="en-US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2800"/>
              </a:lnSpc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借：库存商品                               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                   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80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000</a:t>
            </a:r>
          </a:p>
          <a:p>
            <a:pPr>
              <a:lnSpc>
                <a:spcPts val="28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应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交税费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应交增值税（销项税额）     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16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000</a:t>
            </a:r>
          </a:p>
          <a:p>
            <a:pPr>
              <a:lnSpc>
                <a:spcPts val="28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主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营业务收入                              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                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50 000</a:t>
            </a:r>
          </a:p>
          <a:p>
            <a:pPr>
              <a:lnSpc>
                <a:spcPts val="2800"/>
              </a:lnSpc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      预计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负债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应付退货款                     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     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50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000</a:t>
            </a:r>
          </a:p>
          <a:p>
            <a:pPr>
              <a:lnSpc>
                <a:spcPts val="28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：应收退货成本                               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            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80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000</a:t>
            </a:r>
          </a:p>
          <a:p>
            <a:pPr>
              <a:lnSpc>
                <a:spcPts val="28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银行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存款                               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                 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116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000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8051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4127805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收入核算的账务处理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46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515848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27389" y="1489291"/>
            <a:ext cx="776704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15</a:t>
            </a:r>
            <a:r>
              <a:rPr lang="zh-CN" altLang="en-US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日，发生销售退回，实际退货量为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100</a:t>
            </a:r>
            <a:r>
              <a:rPr lang="zh-CN" altLang="en-US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件，退货款项通过银行存款转账支付。取得由税务机关开具的红字增值税专用</a:t>
            </a:r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发票时：</a:t>
            </a:r>
            <a:endParaRPr lang="zh-CN" altLang="en-US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借： 应收退货成本                             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40 000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贷：主营业务成本                              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40 000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258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4127805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收入核算的账务处理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46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515848" y="649144"/>
            <a:ext cx="247058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（三）</a:t>
            </a:r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ea"/>
              </a:rPr>
              <a:t>合同资产的核算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06390" y="1776413"/>
            <a:ext cx="76540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合同</a:t>
            </a:r>
            <a:r>
              <a:rPr kumimoji="0" lang="zh-CN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资产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：</a:t>
            </a:r>
            <a:r>
              <a:rPr kumimoji="0" lang="zh-CN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企业</a:t>
            </a:r>
            <a:r>
              <a:rPr kumimoji="0" lang="zh-CN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已向客户转让商品而有权收取对价的权利，且该权利</a:t>
            </a:r>
            <a:r>
              <a:rPr kumimoji="0" lang="zh-CN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取决于时间流逝之外</a:t>
            </a:r>
            <a:r>
              <a:rPr kumimoji="0" lang="zh-CN" altLang="zh-CN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的其他因素</a:t>
            </a:r>
            <a:r>
              <a:rPr kumimoji="0" lang="zh-CN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  <a:endParaRPr kumimoji="0" lang="zh-CN" altLang="zh-CN" sz="2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3335161" y="3388552"/>
            <a:ext cx="3864287" cy="400111"/>
            <a:chOff x="3015937" y="2929885"/>
            <a:chExt cx="3864287" cy="400111"/>
          </a:xfrm>
        </p:grpSpPr>
        <p:sp>
          <p:nvSpPr>
            <p:cNvPr id="34" name="TextBox 33"/>
            <p:cNvSpPr txBox="1"/>
            <p:nvPr/>
          </p:nvSpPr>
          <p:spPr>
            <a:xfrm>
              <a:off x="3015937" y="2929886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取决于时间流逝的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下箭头 34"/>
            <p:cNvSpPr/>
            <p:nvPr/>
          </p:nvSpPr>
          <p:spPr>
            <a:xfrm rot="16200000">
              <a:off x="5263063" y="2939324"/>
              <a:ext cx="195853" cy="350455"/>
            </a:xfrm>
            <a:prstGeom prst="downArrow">
              <a:avLst/>
            </a:prstGeom>
            <a:solidFill>
              <a:srgbClr val="FFC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669636" y="2929885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应收账款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7" name="爆炸形 1 36"/>
          <p:cNvSpPr/>
          <p:nvPr/>
        </p:nvSpPr>
        <p:spPr>
          <a:xfrm>
            <a:off x="1147268" y="3129881"/>
            <a:ext cx="2310158" cy="864096"/>
          </a:xfrm>
          <a:prstGeom prst="irregularSeal1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注意！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5755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4127805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收入核算的账务处理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46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515848" y="649144"/>
            <a:ext cx="247058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（三）</a:t>
            </a:r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ea"/>
              </a:rPr>
              <a:t>合同资产的核算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984496" y="1449032"/>
            <a:ext cx="4017897" cy="768412"/>
            <a:chOff x="1739383" y="1820294"/>
            <a:chExt cx="3241882" cy="1426556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739383" y="2565262"/>
              <a:ext cx="3241882" cy="6488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cxnSp>
          <p:nvCxnSpPr>
            <p:cNvPr id="16" name="直接连接符 15"/>
            <p:cNvCxnSpPr/>
            <p:nvPr/>
          </p:nvCxnSpPr>
          <p:spPr>
            <a:xfrm flipV="1">
              <a:off x="3360324" y="2571751"/>
              <a:ext cx="0" cy="675099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2066191" y="1820294"/>
              <a:ext cx="2588265" cy="685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主营业务收入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984495" y="2420053"/>
            <a:ext cx="4017897" cy="792088"/>
            <a:chOff x="937195" y="1859516"/>
            <a:chExt cx="4865911" cy="1470509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937195" y="2545180"/>
              <a:ext cx="4865911" cy="26572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cxnSp>
          <p:nvCxnSpPr>
            <p:cNvPr id="20" name="直接连接符 19"/>
            <p:cNvCxnSpPr/>
            <p:nvPr/>
          </p:nvCxnSpPr>
          <p:spPr>
            <a:xfrm flipV="1">
              <a:off x="3353773" y="2571752"/>
              <a:ext cx="6551" cy="758273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sp>
          <p:nvSpPr>
            <p:cNvPr id="21" name="TextBox 20"/>
            <p:cNvSpPr txBox="1"/>
            <p:nvPr/>
          </p:nvSpPr>
          <p:spPr>
            <a:xfrm>
              <a:off x="937195" y="1859516"/>
              <a:ext cx="4865911" cy="685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应交税费</a:t>
              </a:r>
              <a:r>
                <a:rPr kumimoji="0" lang="en-US" altLang="zh-C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应交增值税（销项税额）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394405" y="1465336"/>
            <a:ext cx="2676899" cy="961809"/>
            <a:chOff x="1739383" y="1850562"/>
            <a:chExt cx="3241883" cy="1785597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1739383" y="2565262"/>
              <a:ext cx="3241882" cy="6488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cxnSp>
          <p:nvCxnSpPr>
            <p:cNvPr id="24" name="直接连接符 23"/>
            <p:cNvCxnSpPr/>
            <p:nvPr/>
          </p:nvCxnSpPr>
          <p:spPr>
            <a:xfrm flipV="1">
              <a:off x="3353773" y="2571751"/>
              <a:ext cx="6551" cy="1064408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sp>
          <p:nvSpPr>
            <p:cNvPr id="25" name="TextBox 24"/>
            <p:cNvSpPr txBox="1"/>
            <p:nvPr/>
          </p:nvSpPr>
          <p:spPr>
            <a:xfrm>
              <a:off x="1739384" y="1850562"/>
              <a:ext cx="3241882" cy="685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合同资产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26" name="直接箭头连接符 25"/>
          <p:cNvCxnSpPr/>
          <p:nvPr/>
        </p:nvCxnSpPr>
        <p:spPr>
          <a:xfrm flipV="1">
            <a:off x="4822373" y="2140474"/>
            <a:ext cx="792088" cy="1060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27" name="直接连接符 26"/>
          <p:cNvCxnSpPr/>
          <p:nvPr/>
        </p:nvCxnSpPr>
        <p:spPr>
          <a:xfrm>
            <a:off x="5218417" y="2140474"/>
            <a:ext cx="0" cy="867445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28" name="直接箭头连接符 27"/>
          <p:cNvCxnSpPr/>
          <p:nvPr/>
        </p:nvCxnSpPr>
        <p:spPr>
          <a:xfrm flipH="1">
            <a:off x="4804371" y="3007919"/>
            <a:ext cx="396044" cy="0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tailEnd type="arrow"/>
          </a:ln>
          <a:effectLst/>
        </p:spPr>
      </p:cxnSp>
      <p:grpSp>
        <p:nvGrpSpPr>
          <p:cNvPr id="39" name="组合 38"/>
          <p:cNvGrpSpPr/>
          <p:nvPr/>
        </p:nvGrpSpPr>
        <p:grpSpPr>
          <a:xfrm>
            <a:off x="1389534" y="3284893"/>
            <a:ext cx="3207822" cy="978113"/>
            <a:chOff x="2066191" y="1820294"/>
            <a:chExt cx="2588265" cy="1815865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2066545" y="2571751"/>
              <a:ext cx="2587911" cy="0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cxnSp>
          <p:nvCxnSpPr>
            <p:cNvPr id="41" name="直接连接符 40"/>
            <p:cNvCxnSpPr/>
            <p:nvPr/>
          </p:nvCxnSpPr>
          <p:spPr>
            <a:xfrm flipV="1">
              <a:off x="3353773" y="2571751"/>
              <a:ext cx="6551" cy="1064408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sp>
          <p:nvSpPr>
            <p:cNvPr id="42" name="TextBox 41"/>
            <p:cNvSpPr txBox="1"/>
            <p:nvPr/>
          </p:nvSpPr>
          <p:spPr>
            <a:xfrm>
              <a:off x="2066191" y="1820294"/>
              <a:ext cx="2588265" cy="685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应收账款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43" name="直接箭头连接符 42"/>
          <p:cNvCxnSpPr/>
          <p:nvPr/>
        </p:nvCxnSpPr>
        <p:spPr>
          <a:xfrm flipV="1">
            <a:off x="4484399" y="2574196"/>
            <a:ext cx="2589261" cy="1351331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5262992" y="2433468"/>
            <a:ext cx="110799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确认收入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762655" y="3320332"/>
            <a:ext cx="1811337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zh-CN" altLang="zh-CN" sz="1800" b="1" kern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收款权利转化为无条件收款权</a:t>
            </a:r>
            <a:endParaRPr lang="zh-CN" altLang="en-US" sz="1800" b="1" kern="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2041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4127805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收入核算的账务处理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46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515848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</a:p>
        </p:txBody>
      </p:sp>
      <p:sp>
        <p:nvSpPr>
          <p:cNvPr id="14" name="矩形 13"/>
          <p:cNvSpPr/>
          <p:nvPr/>
        </p:nvSpPr>
        <p:spPr>
          <a:xfrm>
            <a:off x="768169" y="1182740"/>
            <a:ext cx="7767044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【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合同资产的核算</a:t>
            </a: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】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2018</a:t>
            </a:r>
            <a:r>
              <a:rPr kumimoji="0" lang="zh-CN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年</a:t>
            </a: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6</a:t>
            </a:r>
            <a:r>
              <a:rPr kumimoji="0" lang="zh-CN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月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日，甲公司（增值税一般纳税人）与客户签订销售合同，向其销售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A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、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B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两项商品，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A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商品的单独售价为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400 000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元，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B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商品的单独售价为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600 000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元。合同价款为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900 000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元，增值税税额为</a:t>
            </a: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144 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000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元。合同约定，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A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商品于合同开始日交付，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B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商品在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个月后交付，两项商品全部交付后，乙公司才会支付合同对价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900 000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元。假定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A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、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B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两项商品分别构成单项履约义务，其控制权在交付时转移给客户。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>
            <p:custDataLst>
              <p:tags r:id="rId7"/>
            </p:custDataLst>
          </p:nvPr>
        </p:nvSpPr>
        <p:spPr>
          <a:xfrm>
            <a:off x="767264" y="1112293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>
            <p:custDataLst>
              <p:tags r:id="rId8"/>
            </p:custDataLst>
          </p:nvPr>
        </p:nvSpPr>
        <p:spPr>
          <a:xfrm>
            <a:off x="690822" y="3170819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8169" y="3210203"/>
            <a:ext cx="7767044" cy="1528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分摊至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商品的交易价格＝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400 000</a:t>
            </a:r>
            <a:r>
              <a:rPr lang="zh-CN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÷（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400 000</a:t>
            </a:r>
            <a:r>
              <a:rPr lang="zh-CN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＋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600 000</a:t>
            </a:r>
            <a:r>
              <a:rPr lang="zh-CN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）×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900 </a:t>
            </a:r>
            <a:r>
              <a:rPr lang="en-US" altLang="zh-CN" sz="180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000</a:t>
            </a:r>
          </a:p>
          <a:p>
            <a:pPr>
              <a:lnSpc>
                <a:spcPts val="2800"/>
              </a:lnSpc>
            </a:pP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                                   </a:t>
            </a:r>
            <a:r>
              <a:rPr lang="zh-CN" altLang="zh-CN" sz="180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＝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360 000</a:t>
            </a:r>
            <a:r>
              <a:rPr lang="zh-CN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（元）</a:t>
            </a:r>
          </a:p>
          <a:p>
            <a:pPr>
              <a:lnSpc>
                <a:spcPts val="2800"/>
              </a:lnSpc>
            </a:pPr>
            <a:r>
              <a:rPr lang="zh-CN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分摊至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商品的交易价格＝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600 000</a:t>
            </a:r>
            <a:r>
              <a:rPr lang="zh-CN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÷（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400 000</a:t>
            </a:r>
            <a:r>
              <a:rPr lang="zh-CN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＋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600 000</a:t>
            </a:r>
            <a:r>
              <a:rPr lang="zh-CN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）×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900 </a:t>
            </a:r>
            <a:r>
              <a:rPr lang="en-US" altLang="zh-CN" sz="180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000</a:t>
            </a:r>
          </a:p>
          <a:p>
            <a:pPr>
              <a:lnSpc>
                <a:spcPts val="2800"/>
              </a:lnSpc>
            </a:pP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                                   </a:t>
            </a:r>
            <a:r>
              <a:rPr lang="zh-CN" altLang="zh-CN" sz="180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＝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540 000</a:t>
            </a:r>
            <a:r>
              <a:rPr lang="zh-CN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（元）</a:t>
            </a:r>
            <a:endParaRPr lang="zh-CN" altLang="en-US" sz="180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844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4127805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收入核算的账务处理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46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515848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</a:p>
        </p:txBody>
      </p:sp>
      <p:sp>
        <p:nvSpPr>
          <p:cNvPr id="12" name="矩形 11"/>
          <p:cNvSpPr/>
          <p:nvPr/>
        </p:nvSpPr>
        <p:spPr>
          <a:xfrm>
            <a:off x="693241" y="1133556"/>
            <a:ext cx="77670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）交付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商品</a:t>
            </a:r>
            <a:r>
              <a:rPr lang="zh-CN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时：</a:t>
            </a:r>
            <a:endParaRPr lang="zh-CN" altLang="zh-CN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借：合同资产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   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     417 600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：主营业务收入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 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360 000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交税费——应交增值税（销项税额）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57 600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693241" y="2848332"/>
            <a:ext cx="7875403" cy="0"/>
          </a:xfrm>
          <a:prstGeom prst="line">
            <a:avLst/>
          </a:prstGeom>
          <a:ln w="19050">
            <a:solidFill>
              <a:srgbClr val="EF704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693241" y="2905912"/>
            <a:ext cx="776704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）交付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en-US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商品</a:t>
            </a:r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时：</a:t>
            </a:r>
            <a:endParaRPr lang="zh-CN" altLang="en-US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借：应收账款                                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               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044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000</a:t>
            </a: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      贷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：合同资产                                  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              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417 600</a:t>
            </a:r>
            <a:endParaRPr lang="en-US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             主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营业务收入                           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                 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540 000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应交税费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应交增值税（销项税额）      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86 400</a:t>
            </a:r>
            <a:endParaRPr lang="en-US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7041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4127805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收入核算的账务处理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46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515848" y="649144"/>
            <a:ext cx="4306018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（四</a:t>
            </a:r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）</a:t>
            </a:r>
            <a:r>
              <a:rPr lang="zh-CN" altLang="zh-CN" sz="1800" b="1" dirty="0">
                <a:solidFill>
                  <a:srgbClr val="084CA1"/>
                </a:solidFill>
                <a:ea typeface="微软雅黑"/>
                <a:cs typeface="+mn-ea"/>
              </a:rPr>
              <a:t>附有客户额外购买权的销售</a:t>
            </a:r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ea"/>
              </a:rPr>
              <a:t>的核算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3620658" y="3510778"/>
            <a:ext cx="500404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50000"/>
              </a:lnSpc>
              <a:defRPr/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客户未来行使购买选择权取得相关商品控制权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3620658" y="4003573"/>
            <a:ext cx="276267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50000"/>
              </a:lnSpc>
              <a:defRPr/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选择权失效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8" name="左大括号 77"/>
          <p:cNvSpPr/>
          <p:nvPr/>
        </p:nvSpPr>
        <p:spPr>
          <a:xfrm>
            <a:off x="3476642" y="3695444"/>
            <a:ext cx="144016" cy="648072"/>
          </a:xfrm>
          <a:prstGeom prst="leftBrace">
            <a:avLst/>
          </a:pr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311766" y="3834716"/>
            <a:ext cx="110799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确认收入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84CA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94262" y="1132122"/>
            <a:ext cx="78216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额外购买选择权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的情况包括销售激励、客户奖励积分、未来购买商品的折扣券以及合同续约选择权等。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11766" y="2165234"/>
            <a:ext cx="4801314" cy="5078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评估该选择权是否向客户提供了一项重大权利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下箭头 79"/>
          <p:cNvSpPr/>
          <p:nvPr/>
        </p:nvSpPr>
        <p:spPr>
          <a:xfrm>
            <a:off x="4712423" y="1545876"/>
            <a:ext cx="319372" cy="574363"/>
          </a:xfrm>
          <a:prstGeom prst="downArrow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88802" y="2914403"/>
            <a:ext cx="3416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将交易价格分摊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至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单项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履约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义务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1" name="下箭头 80"/>
          <p:cNvSpPr/>
          <p:nvPr/>
        </p:nvSpPr>
        <p:spPr>
          <a:xfrm>
            <a:off x="4746714" y="2811888"/>
            <a:ext cx="319372" cy="574363"/>
          </a:xfrm>
          <a:prstGeom prst="downArrow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2" name="KSO_Shape"/>
          <p:cNvSpPr>
            <a:spLocks/>
          </p:cNvSpPr>
          <p:nvPr/>
        </p:nvSpPr>
        <p:spPr bwMode="auto">
          <a:xfrm>
            <a:off x="8323019" y="3609240"/>
            <a:ext cx="301687" cy="310903"/>
          </a:xfrm>
          <a:custGeom>
            <a:avLst/>
            <a:gdLst>
              <a:gd name="T0" fmla="*/ 1905000 w 1360"/>
              <a:gd name="T1" fmla="*/ 65651 h 1358"/>
              <a:gd name="T2" fmla="*/ 1703294 w 1360"/>
              <a:gd name="T3" fmla="*/ 205463 h 1358"/>
              <a:gd name="T4" fmla="*/ 1507191 w 1360"/>
              <a:gd name="T5" fmla="*/ 363512 h 1358"/>
              <a:gd name="T6" fmla="*/ 1318092 w 1360"/>
              <a:gd name="T7" fmla="*/ 538581 h 1358"/>
              <a:gd name="T8" fmla="*/ 1138798 w 1360"/>
              <a:gd name="T9" fmla="*/ 731887 h 1358"/>
              <a:gd name="T10" fmla="*/ 970710 w 1360"/>
              <a:gd name="T11" fmla="*/ 930055 h 1358"/>
              <a:gd name="T12" fmla="*/ 832037 w 1360"/>
              <a:gd name="T13" fmla="*/ 1130655 h 1358"/>
              <a:gd name="T14" fmla="*/ 715776 w 1360"/>
              <a:gd name="T15" fmla="*/ 1326392 h 1358"/>
              <a:gd name="T16" fmla="*/ 624728 w 1360"/>
              <a:gd name="T17" fmla="*/ 1520914 h 1358"/>
              <a:gd name="T18" fmla="*/ 525276 w 1360"/>
              <a:gd name="T19" fmla="*/ 1580486 h 1358"/>
              <a:gd name="T20" fmla="*/ 455239 w 1360"/>
              <a:gd name="T21" fmla="*/ 1627901 h 1358"/>
              <a:gd name="T22" fmla="*/ 417419 w 1360"/>
              <a:gd name="T23" fmla="*/ 1625469 h 1358"/>
              <a:gd name="T24" fmla="*/ 390805 w 1360"/>
              <a:gd name="T25" fmla="*/ 1551308 h 1358"/>
              <a:gd name="T26" fmla="*/ 336176 w 1360"/>
              <a:gd name="T27" fmla="*/ 1432163 h 1358"/>
              <a:gd name="T28" fmla="*/ 285750 w 1360"/>
              <a:gd name="T29" fmla="*/ 1322745 h 1358"/>
              <a:gd name="T30" fmla="*/ 239526 w 1360"/>
              <a:gd name="T31" fmla="*/ 1231563 h 1358"/>
              <a:gd name="T32" fmla="*/ 196103 w 1360"/>
              <a:gd name="T33" fmla="*/ 1158618 h 1358"/>
              <a:gd name="T34" fmla="*/ 155482 w 1360"/>
              <a:gd name="T35" fmla="*/ 1102693 h 1358"/>
              <a:gd name="T36" fmla="*/ 120463 w 1360"/>
              <a:gd name="T37" fmla="*/ 1061357 h 1358"/>
              <a:gd name="T38" fmla="*/ 81243 w 1360"/>
              <a:gd name="T39" fmla="*/ 1030963 h 1358"/>
              <a:gd name="T40" fmla="*/ 40621 w 1360"/>
              <a:gd name="T41" fmla="*/ 1011511 h 1358"/>
              <a:gd name="T42" fmla="*/ 0 w 1360"/>
              <a:gd name="T43" fmla="*/ 1003001 h 1358"/>
              <a:gd name="T44" fmla="*/ 53228 w 1360"/>
              <a:gd name="T45" fmla="*/ 960449 h 1358"/>
              <a:gd name="T46" fmla="*/ 107857 w 1360"/>
              <a:gd name="T47" fmla="*/ 930055 h 1358"/>
              <a:gd name="T48" fmla="*/ 152680 w 1360"/>
              <a:gd name="T49" fmla="*/ 914250 h 1358"/>
              <a:gd name="T50" fmla="*/ 198904 w 1360"/>
              <a:gd name="T51" fmla="*/ 906956 h 1358"/>
              <a:gd name="T52" fmla="*/ 257735 w 1360"/>
              <a:gd name="T53" fmla="*/ 925192 h 1358"/>
              <a:gd name="T54" fmla="*/ 323570 w 1360"/>
              <a:gd name="T55" fmla="*/ 979901 h 1358"/>
              <a:gd name="T56" fmla="*/ 388004 w 1360"/>
              <a:gd name="T57" fmla="*/ 1067436 h 1358"/>
              <a:gd name="T58" fmla="*/ 458040 w 1360"/>
              <a:gd name="T59" fmla="*/ 1191443 h 1358"/>
              <a:gd name="T60" fmla="*/ 572901 w 1360"/>
              <a:gd name="T61" fmla="*/ 1193875 h 1358"/>
              <a:gd name="T62" fmla="*/ 710173 w 1360"/>
              <a:gd name="T63" fmla="*/ 1000569 h 1358"/>
              <a:gd name="T64" fmla="*/ 861452 w 1360"/>
              <a:gd name="T65" fmla="*/ 813342 h 1358"/>
              <a:gd name="T66" fmla="*/ 1025338 w 1360"/>
              <a:gd name="T67" fmla="*/ 637057 h 1358"/>
              <a:gd name="T68" fmla="*/ 1203232 w 1360"/>
              <a:gd name="T69" fmla="*/ 468067 h 1358"/>
              <a:gd name="T70" fmla="*/ 1385327 w 1360"/>
              <a:gd name="T71" fmla="*/ 314881 h 1358"/>
              <a:gd name="T72" fmla="*/ 1574426 w 1360"/>
              <a:gd name="T73" fmla="*/ 175069 h 1358"/>
              <a:gd name="T74" fmla="*/ 1764926 w 1360"/>
              <a:gd name="T75" fmla="*/ 53493 h 135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83" name="KSO_Shape"/>
          <p:cNvSpPr>
            <a:spLocks/>
          </p:cNvSpPr>
          <p:nvPr/>
        </p:nvSpPr>
        <p:spPr bwMode="auto">
          <a:xfrm>
            <a:off x="4966961" y="4102036"/>
            <a:ext cx="301687" cy="310903"/>
          </a:xfrm>
          <a:custGeom>
            <a:avLst/>
            <a:gdLst>
              <a:gd name="T0" fmla="*/ 1905000 w 1360"/>
              <a:gd name="T1" fmla="*/ 65651 h 1358"/>
              <a:gd name="T2" fmla="*/ 1703294 w 1360"/>
              <a:gd name="T3" fmla="*/ 205463 h 1358"/>
              <a:gd name="T4" fmla="*/ 1507191 w 1360"/>
              <a:gd name="T5" fmla="*/ 363512 h 1358"/>
              <a:gd name="T6" fmla="*/ 1318092 w 1360"/>
              <a:gd name="T7" fmla="*/ 538581 h 1358"/>
              <a:gd name="T8" fmla="*/ 1138798 w 1360"/>
              <a:gd name="T9" fmla="*/ 731887 h 1358"/>
              <a:gd name="T10" fmla="*/ 970710 w 1360"/>
              <a:gd name="T11" fmla="*/ 930055 h 1358"/>
              <a:gd name="T12" fmla="*/ 832037 w 1360"/>
              <a:gd name="T13" fmla="*/ 1130655 h 1358"/>
              <a:gd name="T14" fmla="*/ 715776 w 1360"/>
              <a:gd name="T15" fmla="*/ 1326392 h 1358"/>
              <a:gd name="T16" fmla="*/ 624728 w 1360"/>
              <a:gd name="T17" fmla="*/ 1520914 h 1358"/>
              <a:gd name="T18" fmla="*/ 525276 w 1360"/>
              <a:gd name="T19" fmla="*/ 1580486 h 1358"/>
              <a:gd name="T20" fmla="*/ 455239 w 1360"/>
              <a:gd name="T21" fmla="*/ 1627901 h 1358"/>
              <a:gd name="T22" fmla="*/ 417419 w 1360"/>
              <a:gd name="T23" fmla="*/ 1625469 h 1358"/>
              <a:gd name="T24" fmla="*/ 390805 w 1360"/>
              <a:gd name="T25" fmla="*/ 1551308 h 1358"/>
              <a:gd name="T26" fmla="*/ 336176 w 1360"/>
              <a:gd name="T27" fmla="*/ 1432163 h 1358"/>
              <a:gd name="T28" fmla="*/ 285750 w 1360"/>
              <a:gd name="T29" fmla="*/ 1322745 h 1358"/>
              <a:gd name="T30" fmla="*/ 239526 w 1360"/>
              <a:gd name="T31" fmla="*/ 1231563 h 1358"/>
              <a:gd name="T32" fmla="*/ 196103 w 1360"/>
              <a:gd name="T33" fmla="*/ 1158618 h 1358"/>
              <a:gd name="T34" fmla="*/ 155482 w 1360"/>
              <a:gd name="T35" fmla="*/ 1102693 h 1358"/>
              <a:gd name="T36" fmla="*/ 120463 w 1360"/>
              <a:gd name="T37" fmla="*/ 1061357 h 1358"/>
              <a:gd name="T38" fmla="*/ 81243 w 1360"/>
              <a:gd name="T39" fmla="*/ 1030963 h 1358"/>
              <a:gd name="T40" fmla="*/ 40621 w 1360"/>
              <a:gd name="T41" fmla="*/ 1011511 h 1358"/>
              <a:gd name="T42" fmla="*/ 0 w 1360"/>
              <a:gd name="T43" fmla="*/ 1003001 h 1358"/>
              <a:gd name="T44" fmla="*/ 53228 w 1360"/>
              <a:gd name="T45" fmla="*/ 960449 h 1358"/>
              <a:gd name="T46" fmla="*/ 107857 w 1360"/>
              <a:gd name="T47" fmla="*/ 930055 h 1358"/>
              <a:gd name="T48" fmla="*/ 152680 w 1360"/>
              <a:gd name="T49" fmla="*/ 914250 h 1358"/>
              <a:gd name="T50" fmla="*/ 198904 w 1360"/>
              <a:gd name="T51" fmla="*/ 906956 h 1358"/>
              <a:gd name="T52" fmla="*/ 257735 w 1360"/>
              <a:gd name="T53" fmla="*/ 925192 h 1358"/>
              <a:gd name="T54" fmla="*/ 323570 w 1360"/>
              <a:gd name="T55" fmla="*/ 979901 h 1358"/>
              <a:gd name="T56" fmla="*/ 388004 w 1360"/>
              <a:gd name="T57" fmla="*/ 1067436 h 1358"/>
              <a:gd name="T58" fmla="*/ 458040 w 1360"/>
              <a:gd name="T59" fmla="*/ 1191443 h 1358"/>
              <a:gd name="T60" fmla="*/ 572901 w 1360"/>
              <a:gd name="T61" fmla="*/ 1193875 h 1358"/>
              <a:gd name="T62" fmla="*/ 710173 w 1360"/>
              <a:gd name="T63" fmla="*/ 1000569 h 1358"/>
              <a:gd name="T64" fmla="*/ 861452 w 1360"/>
              <a:gd name="T65" fmla="*/ 813342 h 1358"/>
              <a:gd name="T66" fmla="*/ 1025338 w 1360"/>
              <a:gd name="T67" fmla="*/ 637057 h 1358"/>
              <a:gd name="T68" fmla="*/ 1203232 w 1360"/>
              <a:gd name="T69" fmla="*/ 468067 h 1358"/>
              <a:gd name="T70" fmla="*/ 1385327 w 1360"/>
              <a:gd name="T71" fmla="*/ 314881 h 1358"/>
              <a:gd name="T72" fmla="*/ 1574426 w 1360"/>
              <a:gd name="T73" fmla="*/ 175069 h 1358"/>
              <a:gd name="T74" fmla="*/ 1764926 w 1360"/>
              <a:gd name="T75" fmla="*/ 53493 h 135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360" h="1358">
                <a:moveTo>
                  <a:pt x="1331" y="0"/>
                </a:moveTo>
                <a:lnTo>
                  <a:pt x="1360" y="54"/>
                </a:lnTo>
                <a:lnTo>
                  <a:pt x="1287" y="109"/>
                </a:lnTo>
                <a:lnTo>
                  <a:pt x="1216" y="169"/>
                </a:lnTo>
                <a:lnTo>
                  <a:pt x="1145" y="232"/>
                </a:lnTo>
                <a:lnTo>
                  <a:pt x="1076" y="299"/>
                </a:lnTo>
                <a:lnTo>
                  <a:pt x="1007" y="368"/>
                </a:lnTo>
                <a:lnTo>
                  <a:pt x="941" y="443"/>
                </a:lnTo>
                <a:lnTo>
                  <a:pt x="876" y="520"/>
                </a:lnTo>
                <a:lnTo>
                  <a:pt x="813" y="602"/>
                </a:lnTo>
                <a:lnTo>
                  <a:pt x="751" y="685"/>
                </a:lnTo>
                <a:lnTo>
                  <a:pt x="693" y="765"/>
                </a:lnTo>
                <a:lnTo>
                  <a:pt x="642" y="848"/>
                </a:lnTo>
                <a:lnTo>
                  <a:pt x="594" y="930"/>
                </a:lnTo>
                <a:lnTo>
                  <a:pt x="551" y="1011"/>
                </a:lnTo>
                <a:lnTo>
                  <a:pt x="511" y="1091"/>
                </a:lnTo>
                <a:lnTo>
                  <a:pt x="476" y="1172"/>
                </a:lnTo>
                <a:lnTo>
                  <a:pt x="446" y="1251"/>
                </a:lnTo>
                <a:lnTo>
                  <a:pt x="401" y="1281"/>
                </a:lnTo>
                <a:lnTo>
                  <a:pt x="375" y="1300"/>
                </a:lnTo>
                <a:lnTo>
                  <a:pt x="348" y="1320"/>
                </a:lnTo>
                <a:lnTo>
                  <a:pt x="325" y="1339"/>
                </a:lnTo>
                <a:lnTo>
                  <a:pt x="304" y="1358"/>
                </a:lnTo>
                <a:lnTo>
                  <a:pt x="298" y="1337"/>
                </a:lnTo>
                <a:lnTo>
                  <a:pt x="290" y="1310"/>
                </a:lnTo>
                <a:lnTo>
                  <a:pt x="279" y="1276"/>
                </a:lnTo>
                <a:lnTo>
                  <a:pt x="263" y="1237"/>
                </a:lnTo>
                <a:lnTo>
                  <a:pt x="240" y="1178"/>
                </a:lnTo>
                <a:lnTo>
                  <a:pt x="221" y="1132"/>
                </a:lnTo>
                <a:lnTo>
                  <a:pt x="204" y="1088"/>
                </a:lnTo>
                <a:lnTo>
                  <a:pt x="186" y="1049"/>
                </a:lnTo>
                <a:lnTo>
                  <a:pt x="171" y="1013"/>
                </a:lnTo>
                <a:lnTo>
                  <a:pt x="156" y="982"/>
                </a:lnTo>
                <a:lnTo>
                  <a:pt x="140" y="953"/>
                </a:lnTo>
                <a:lnTo>
                  <a:pt x="125" y="928"/>
                </a:lnTo>
                <a:lnTo>
                  <a:pt x="111" y="907"/>
                </a:lnTo>
                <a:lnTo>
                  <a:pt x="100" y="890"/>
                </a:lnTo>
                <a:lnTo>
                  <a:pt x="86" y="873"/>
                </a:lnTo>
                <a:lnTo>
                  <a:pt x="71" y="859"/>
                </a:lnTo>
                <a:lnTo>
                  <a:pt x="58" y="848"/>
                </a:lnTo>
                <a:lnTo>
                  <a:pt x="44" y="838"/>
                </a:lnTo>
                <a:lnTo>
                  <a:pt x="29" y="832"/>
                </a:lnTo>
                <a:lnTo>
                  <a:pt x="15" y="827"/>
                </a:lnTo>
                <a:lnTo>
                  <a:pt x="0" y="825"/>
                </a:lnTo>
                <a:lnTo>
                  <a:pt x="19" y="806"/>
                </a:lnTo>
                <a:lnTo>
                  <a:pt x="38" y="790"/>
                </a:lnTo>
                <a:lnTo>
                  <a:pt x="58" y="777"/>
                </a:lnTo>
                <a:lnTo>
                  <a:pt x="77" y="765"/>
                </a:lnTo>
                <a:lnTo>
                  <a:pt x="94" y="758"/>
                </a:lnTo>
                <a:lnTo>
                  <a:pt x="109" y="752"/>
                </a:lnTo>
                <a:lnTo>
                  <a:pt x="127" y="748"/>
                </a:lnTo>
                <a:lnTo>
                  <a:pt x="142" y="746"/>
                </a:lnTo>
                <a:lnTo>
                  <a:pt x="163" y="750"/>
                </a:lnTo>
                <a:lnTo>
                  <a:pt x="184" y="761"/>
                </a:lnTo>
                <a:lnTo>
                  <a:pt x="207" y="779"/>
                </a:lnTo>
                <a:lnTo>
                  <a:pt x="231" y="806"/>
                </a:lnTo>
                <a:lnTo>
                  <a:pt x="254" y="838"/>
                </a:lnTo>
                <a:lnTo>
                  <a:pt x="277" y="878"/>
                </a:lnTo>
                <a:lnTo>
                  <a:pt x="302" y="924"/>
                </a:lnTo>
                <a:lnTo>
                  <a:pt x="327" y="980"/>
                </a:lnTo>
                <a:lnTo>
                  <a:pt x="363" y="1063"/>
                </a:lnTo>
                <a:lnTo>
                  <a:pt x="409" y="982"/>
                </a:lnTo>
                <a:lnTo>
                  <a:pt x="457" y="901"/>
                </a:lnTo>
                <a:lnTo>
                  <a:pt x="507" y="823"/>
                </a:lnTo>
                <a:lnTo>
                  <a:pt x="561" y="744"/>
                </a:lnTo>
                <a:lnTo>
                  <a:pt x="615" y="669"/>
                </a:lnTo>
                <a:lnTo>
                  <a:pt x="672" y="596"/>
                </a:lnTo>
                <a:lnTo>
                  <a:pt x="732" y="524"/>
                </a:lnTo>
                <a:lnTo>
                  <a:pt x="795" y="453"/>
                </a:lnTo>
                <a:lnTo>
                  <a:pt x="859" y="385"/>
                </a:lnTo>
                <a:lnTo>
                  <a:pt x="924" y="320"/>
                </a:lnTo>
                <a:lnTo>
                  <a:pt x="989" y="259"/>
                </a:lnTo>
                <a:lnTo>
                  <a:pt x="1055" y="199"/>
                </a:lnTo>
                <a:lnTo>
                  <a:pt x="1124" y="144"/>
                </a:lnTo>
                <a:lnTo>
                  <a:pt x="1191" y="92"/>
                </a:lnTo>
                <a:lnTo>
                  <a:pt x="1260" y="44"/>
                </a:lnTo>
                <a:lnTo>
                  <a:pt x="1331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776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4127805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收入核算的账务处理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46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515848" y="649144"/>
            <a:ext cx="4306018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（四</a:t>
            </a:r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）</a:t>
            </a:r>
            <a:r>
              <a:rPr lang="zh-CN" altLang="zh-CN" sz="1800" b="1" dirty="0">
                <a:solidFill>
                  <a:srgbClr val="084CA1"/>
                </a:solidFill>
                <a:ea typeface="微软雅黑"/>
                <a:cs typeface="+mn-ea"/>
              </a:rPr>
              <a:t>附有客户额外购买权的销售</a:t>
            </a:r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ea"/>
              </a:rPr>
              <a:t>的核算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984496" y="1449032"/>
            <a:ext cx="4017897" cy="768412"/>
            <a:chOff x="1739383" y="1820294"/>
            <a:chExt cx="3241882" cy="1426556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1739383" y="2565262"/>
              <a:ext cx="3241882" cy="6488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cxnSp>
          <p:nvCxnSpPr>
            <p:cNvPr id="32" name="直接连接符 31"/>
            <p:cNvCxnSpPr/>
            <p:nvPr/>
          </p:nvCxnSpPr>
          <p:spPr>
            <a:xfrm flipV="1">
              <a:off x="3360324" y="2571751"/>
              <a:ext cx="0" cy="675099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sp>
          <p:nvSpPr>
            <p:cNvPr id="33" name="TextBox 32"/>
            <p:cNvSpPr txBox="1"/>
            <p:nvPr/>
          </p:nvSpPr>
          <p:spPr>
            <a:xfrm>
              <a:off x="2066191" y="1820294"/>
              <a:ext cx="2588265" cy="685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主营业务收入</a:t>
              </a:r>
              <a:r>
                <a:rPr kumimoji="0" lang="en-US" altLang="zh-C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其他业务收入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84495" y="2420053"/>
            <a:ext cx="4017897" cy="792088"/>
            <a:chOff x="937195" y="1859516"/>
            <a:chExt cx="4865911" cy="1470509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937195" y="2545180"/>
              <a:ext cx="4865911" cy="26572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cxnSp>
          <p:nvCxnSpPr>
            <p:cNvPr id="36" name="直接连接符 35"/>
            <p:cNvCxnSpPr/>
            <p:nvPr/>
          </p:nvCxnSpPr>
          <p:spPr>
            <a:xfrm flipV="1">
              <a:off x="3353773" y="2571752"/>
              <a:ext cx="6551" cy="758273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sp>
          <p:nvSpPr>
            <p:cNvPr id="37" name="TextBox 36"/>
            <p:cNvSpPr txBox="1"/>
            <p:nvPr/>
          </p:nvSpPr>
          <p:spPr>
            <a:xfrm>
              <a:off x="937195" y="1859516"/>
              <a:ext cx="4865911" cy="685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1800" b="1" kern="0" dirty="0" smtClean="0">
                  <a:solidFill>
                    <a:srgbClr val="084CA1"/>
                  </a:solidFill>
                  <a:latin typeface="微软雅黑" pitchFamily="34" charset="-122"/>
                  <a:ea typeface="微软雅黑" pitchFamily="34" charset="-122"/>
                </a:rPr>
                <a:t>合同负债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394405" y="1465336"/>
            <a:ext cx="2676899" cy="961809"/>
            <a:chOff x="1739383" y="1850562"/>
            <a:chExt cx="3241883" cy="1785597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1739383" y="2565262"/>
              <a:ext cx="3241882" cy="6488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cxnSp>
          <p:nvCxnSpPr>
            <p:cNvPr id="48" name="直接连接符 47"/>
            <p:cNvCxnSpPr/>
            <p:nvPr/>
          </p:nvCxnSpPr>
          <p:spPr>
            <a:xfrm flipV="1">
              <a:off x="3353773" y="2571751"/>
              <a:ext cx="6551" cy="1064408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sp>
          <p:nvSpPr>
            <p:cNvPr id="49" name="TextBox 48"/>
            <p:cNvSpPr txBox="1"/>
            <p:nvPr/>
          </p:nvSpPr>
          <p:spPr>
            <a:xfrm>
              <a:off x="1739384" y="1850562"/>
              <a:ext cx="3241882" cy="685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银行存款</a:t>
              </a:r>
              <a:r>
                <a:rPr kumimoji="0" lang="en-US" altLang="zh-C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应收账款</a:t>
              </a:r>
              <a:r>
                <a:rPr kumimoji="0" lang="en-US" altLang="zh-C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……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50" name="直接箭头连接符 49"/>
          <p:cNvCxnSpPr/>
          <p:nvPr/>
        </p:nvCxnSpPr>
        <p:spPr>
          <a:xfrm flipV="1">
            <a:off x="4822373" y="2140474"/>
            <a:ext cx="792088" cy="1060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51" name="直接连接符 50"/>
          <p:cNvCxnSpPr/>
          <p:nvPr/>
        </p:nvCxnSpPr>
        <p:spPr>
          <a:xfrm>
            <a:off x="5218417" y="2140474"/>
            <a:ext cx="0" cy="867445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53" name="直接箭头连接符 52"/>
          <p:cNvCxnSpPr/>
          <p:nvPr/>
        </p:nvCxnSpPr>
        <p:spPr>
          <a:xfrm flipH="1">
            <a:off x="4804371" y="3007919"/>
            <a:ext cx="396044" cy="0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tailEnd type="arrow"/>
          </a:ln>
          <a:effectLst/>
        </p:spPr>
      </p:cxnSp>
      <p:grpSp>
        <p:nvGrpSpPr>
          <p:cNvPr id="54" name="组合 53"/>
          <p:cNvGrpSpPr/>
          <p:nvPr/>
        </p:nvGrpSpPr>
        <p:grpSpPr>
          <a:xfrm>
            <a:off x="5128944" y="3297564"/>
            <a:ext cx="3207822" cy="978113"/>
            <a:chOff x="2066191" y="1820294"/>
            <a:chExt cx="2588265" cy="1815865"/>
          </a:xfrm>
        </p:grpSpPr>
        <p:cxnSp>
          <p:nvCxnSpPr>
            <p:cNvPr id="55" name="直接连接符 54"/>
            <p:cNvCxnSpPr/>
            <p:nvPr/>
          </p:nvCxnSpPr>
          <p:spPr>
            <a:xfrm>
              <a:off x="2066545" y="2571751"/>
              <a:ext cx="2587911" cy="0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cxnSp>
          <p:nvCxnSpPr>
            <p:cNvPr id="56" name="直接连接符 55"/>
            <p:cNvCxnSpPr/>
            <p:nvPr/>
          </p:nvCxnSpPr>
          <p:spPr>
            <a:xfrm flipV="1">
              <a:off x="3353773" y="2571751"/>
              <a:ext cx="6551" cy="1064408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sp>
          <p:nvSpPr>
            <p:cNvPr id="57" name="TextBox 56"/>
            <p:cNvSpPr txBox="1"/>
            <p:nvPr/>
          </p:nvSpPr>
          <p:spPr>
            <a:xfrm>
              <a:off x="2066191" y="1820294"/>
              <a:ext cx="2588265" cy="685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主营业务</a:t>
              </a:r>
              <a:r>
                <a:rPr lang="zh-CN" altLang="en-US" sz="1800" b="1" kern="0" dirty="0">
                  <a:solidFill>
                    <a:srgbClr val="084CA1"/>
                  </a:solidFill>
                  <a:latin typeface="微软雅黑" pitchFamily="34" charset="-122"/>
                  <a:ea typeface="微软雅黑" pitchFamily="34" charset="-122"/>
                </a:rPr>
                <a:t>收入</a:t>
              </a:r>
              <a:r>
                <a:rPr kumimoji="0" lang="en-US" altLang="zh-C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其他业务收入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1389534" y="3284893"/>
            <a:ext cx="3207822" cy="978113"/>
            <a:chOff x="2066191" y="1820294"/>
            <a:chExt cx="2588265" cy="1815865"/>
          </a:xfrm>
        </p:grpSpPr>
        <p:cxnSp>
          <p:nvCxnSpPr>
            <p:cNvPr id="59" name="直接连接符 58"/>
            <p:cNvCxnSpPr/>
            <p:nvPr/>
          </p:nvCxnSpPr>
          <p:spPr>
            <a:xfrm>
              <a:off x="2066545" y="2571751"/>
              <a:ext cx="2587911" cy="0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cxnSp>
          <p:nvCxnSpPr>
            <p:cNvPr id="60" name="直接连接符 59"/>
            <p:cNvCxnSpPr/>
            <p:nvPr/>
          </p:nvCxnSpPr>
          <p:spPr>
            <a:xfrm flipV="1">
              <a:off x="3353773" y="2571751"/>
              <a:ext cx="6551" cy="1064408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sp>
          <p:nvSpPr>
            <p:cNvPr id="61" name="TextBox 60"/>
            <p:cNvSpPr txBox="1"/>
            <p:nvPr/>
          </p:nvSpPr>
          <p:spPr>
            <a:xfrm>
              <a:off x="2066191" y="1820294"/>
              <a:ext cx="2588265" cy="685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合同负债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62" name="直接箭头连接符 61"/>
          <p:cNvCxnSpPr/>
          <p:nvPr/>
        </p:nvCxnSpPr>
        <p:spPr>
          <a:xfrm flipV="1">
            <a:off x="4105241" y="3924467"/>
            <a:ext cx="1569660" cy="1060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63" name="TextBox 62"/>
          <p:cNvSpPr txBox="1"/>
          <p:nvPr/>
        </p:nvSpPr>
        <p:spPr>
          <a:xfrm>
            <a:off x="5262992" y="2433468"/>
            <a:ext cx="110799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确认收入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105241" y="3976335"/>
            <a:ext cx="1569660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确认积分收入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4347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4127805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收入核算的账务处理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46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515848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</a:p>
        </p:txBody>
      </p:sp>
      <p:sp>
        <p:nvSpPr>
          <p:cNvPr id="11" name="矩形 10"/>
          <p:cNvSpPr/>
          <p:nvPr/>
        </p:nvSpPr>
        <p:spPr>
          <a:xfrm>
            <a:off x="688930" y="1188881"/>
            <a:ext cx="7767950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【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附有客户额外购买选择权的核算</a:t>
            </a: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】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甲公司是一家零售企业，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2018</a:t>
            </a:r>
            <a:r>
              <a:rPr kumimoji="0" lang="zh-CN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年</a:t>
            </a: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5</a:t>
            </a:r>
            <a:r>
              <a:rPr kumimoji="0" lang="zh-CN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月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日推出一项客户积分奖励计划，客户每消费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10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元就获得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个积分，每个积分从次月起可以在购物时抵减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0.1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元。截至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2018</a:t>
            </a:r>
            <a:r>
              <a:rPr kumimoji="0" lang="zh-CN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年</a:t>
            </a: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5</a:t>
            </a:r>
            <a:r>
              <a:rPr kumimoji="0" lang="zh-CN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月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31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日，客户共消费了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500 000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元，获得积分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50 000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个。基于市场数据，甲公司估计该项计划的积分兑换率为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90%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。假定该项积分奖励计划提供了重大权利，应当作为单项履约义务。不考虑相关税费的</a:t>
            </a:r>
            <a:r>
              <a:rPr kumimoji="0" lang="zh-CN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影响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矩形 13"/>
          <p:cNvSpPr/>
          <p:nvPr>
            <p:custDataLst>
              <p:tags r:id="rId7"/>
            </p:custDataLst>
          </p:nvPr>
        </p:nvSpPr>
        <p:spPr>
          <a:xfrm>
            <a:off x="688025" y="1118434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>
            <p:custDataLst>
              <p:tags r:id="rId8"/>
            </p:custDataLst>
          </p:nvPr>
        </p:nvSpPr>
        <p:spPr>
          <a:xfrm>
            <a:off x="611583" y="3176960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88930" y="3216344"/>
            <a:ext cx="77670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积分的单独售价＝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0.1</a:t>
            </a:r>
            <a:r>
              <a:rPr lang="zh-CN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×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50 000</a:t>
            </a:r>
            <a:r>
              <a:rPr lang="zh-CN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×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90%</a:t>
            </a:r>
            <a:r>
              <a:rPr lang="zh-CN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＝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4 500</a:t>
            </a:r>
            <a:r>
              <a:rPr lang="zh-CN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（元）</a:t>
            </a:r>
          </a:p>
          <a:p>
            <a:r>
              <a:rPr lang="zh-CN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分摊至商品的交易价格＝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500 000</a:t>
            </a:r>
            <a:r>
              <a:rPr lang="zh-CN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÷（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500 000</a:t>
            </a:r>
            <a:r>
              <a:rPr lang="zh-CN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＋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4 500</a:t>
            </a:r>
            <a:r>
              <a:rPr lang="zh-CN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）×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500 </a:t>
            </a:r>
            <a:r>
              <a:rPr lang="en-US" altLang="zh-CN" sz="180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000</a:t>
            </a:r>
          </a:p>
          <a:p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                                 </a:t>
            </a:r>
            <a:r>
              <a:rPr lang="zh-CN" altLang="zh-CN" sz="180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＝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495 540.14</a:t>
            </a:r>
            <a:r>
              <a:rPr lang="zh-CN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（元）</a:t>
            </a:r>
          </a:p>
          <a:p>
            <a:r>
              <a:rPr lang="zh-CN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分摊至积分的交易价格＝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4 500</a:t>
            </a:r>
            <a:r>
              <a:rPr lang="zh-CN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÷（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500 000</a:t>
            </a:r>
            <a:r>
              <a:rPr lang="zh-CN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＋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4 500</a:t>
            </a:r>
            <a:r>
              <a:rPr lang="zh-CN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）×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500 </a:t>
            </a:r>
            <a:r>
              <a:rPr lang="en-US" altLang="zh-CN" sz="180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000</a:t>
            </a:r>
          </a:p>
          <a:p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                                 </a:t>
            </a:r>
            <a:r>
              <a:rPr lang="zh-CN" altLang="zh-CN" sz="180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＝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4 459.86</a:t>
            </a:r>
            <a:r>
              <a:rPr lang="zh-CN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（元）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7350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4127805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收入核算的会计科目设置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75854" y="1863946"/>
            <a:ext cx="4637786" cy="2580234"/>
            <a:chOff x="1663008" y="2011105"/>
            <a:chExt cx="5616632" cy="3124814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1739383" y="2565262"/>
              <a:ext cx="5455159" cy="6488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cxnSp>
          <p:nvCxnSpPr>
            <p:cNvPr id="29" name="直接连接符 28"/>
            <p:cNvCxnSpPr/>
            <p:nvPr/>
          </p:nvCxnSpPr>
          <p:spPr>
            <a:xfrm flipV="1">
              <a:off x="4491159" y="2565264"/>
              <a:ext cx="13101" cy="2570655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sp>
          <p:nvSpPr>
            <p:cNvPr id="30" name="TextBox 29"/>
            <p:cNvSpPr txBox="1"/>
            <p:nvPr/>
          </p:nvSpPr>
          <p:spPr>
            <a:xfrm>
              <a:off x="1710808" y="2068717"/>
              <a:ext cx="782745" cy="4472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借方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496895" y="2068717"/>
              <a:ext cx="782745" cy="4472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贷方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482648" y="2011105"/>
              <a:ext cx="2204740" cy="484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主营业务收入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663008" y="2676525"/>
              <a:ext cx="2740945" cy="21245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因销售退回的销售折让冲减的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销售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收入</a:t>
              </a: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;</a:t>
              </a:r>
            </a:p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期末转入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“本年利润”账户的销售收入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507870" y="3369022"/>
              <a:ext cx="2745151" cy="4472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本期发生的销售收入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 flipV="1">
              <a:off x="1671732" y="4789359"/>
              <a:ext cx="5581287" cy="11759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</p:grpSp>
      <p:grpSp>
        <p:nvGrpSpPr>
          <p:cNvPr id="42" name="组合 41"/>
          <p:cNvGrpSpPr/>
          <p:nvPr/>
        </p:nvGrpSpPr>
        <p:grpSpPr>
          <a:xfrm>
            <a:off x="4804745" y="1863946"/>
            <a:ext cx="4375935" cy="2353413"/>
            <a:chOff x="2700307" y="3619181"/>
            <a:chExt cx="5559132" cy="2989746"/>
          </a:xfrm>
        </p:grpSpPr>
        <p:cxnSp>
          <p:nvCxnSpPr>
            <p:cNvPr id="43" name="直接连接符 42"/>
            <p:cNvCxnSpPr/>
            <p:nvPr/>
          </p:nvCxnSpPr>
          <p:spPr>
            <a:xfrm flipV="1">
              <a:off x="2762251" y="4168550"/>
              <a:ext cx="5407921" cy="1537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cxnSp>
          <p:nvCxnSpPr>
            <p:cNvPr id="44" name="直接连接符 43"/>
            <p:cNvCxnSpPr/>
            <p:nvPr/>
          </p:nvCxnSpPr>
          <p:spPr>
            <a:xfrm flipV="1">
              <a:off x="5591175" y="4170089"/>
              <a:ext cx="13101" cy="2438838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sp>
          <p:nvSpPr>
            <p:cNvPr id="45" name="TextBox 44"/>
            <p:cNvSpPr txBox="1"/>
            <p:nvPr/>
          </p:nvSpPr>
          <p:spPr>
            <a:xfrm>
              <a:off x="2700307" y="3634570"/>
              <a:ext cx="821091" cy="4691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借方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438348" y="3673739"/>
              <a:ext cx="821091" cy="4691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贷方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529868" y="3619181"/>
              <a:ext cx="2286951" cy="508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主营业务成本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762251" y="4243250"/>
              <a:ext cx="2846535" cy="1700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本期因销售商品、提供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劳务等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日常活动而发生的实际成本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484129" y="4236900"/>
              <a:ext cx="2686043" cy="1700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期末转入“本年利润”账户的已销售产品的生产成本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51" name="直接连接符 50"/>
            <p:cNvCxnSpPr/>
            <p:nvPr/>
          </p:nvCxnSpPr>
          <p:spPr>
            <a:xfrm flipV="1">
              <a:off x="2740419" y="6055354"/>
              <a:ext cx="5429752" cy="11759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27203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4127805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收入核算的账务处理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46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515848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693241" y="2848332"/>
            <a:ext cx="7875403" cy="0"/>
          </a:xfrm>
          <a:prstGeom prst="line">
            <a:avLst/>
          </a:prstGeom>
          <a:ln w="19050">
            <a:solidFill>
              <a:srgbClr val="EF704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93241" y="1223866"/>
            <a:ext cx="7767044" cy="1528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）确认销售商品收入时：</a:t>
            </a:r>
          </a:p>
          <a:p>
            <a:pPr>
              <a:lnSpc>
                <a:spcPts val="28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借：银行存款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    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500 000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28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：主营业务收入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      495 540.14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28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合同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负债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        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4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459.86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93241" y="3075242"/>
            <a:ext cx="776704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）假定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，客户共兑换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45 000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个积分，确认积分收入时：</a:t>
            </a:r>
          </a:p>
          <a:p>
            <a:pPr>
              <a:lnSpc>
                <a:spcPts val="28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借：合同负债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4 459.86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ts val="28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：主营业务收入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        4 459.86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805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18948824">
            <a:off x="1876435" y="69803"/>
            <a:ext cx="4268390" cy="3862089"/>
          </a:xfrm>
          <a:prstGeom prst="triangle">
            <a:avLst/>
          </a:prstGeom>
          <a:solidFill>
            <a:srgbClr val="084CA1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>
                <a:solidFill>
                  <a:srgbClr val="0070C0"/>
                </a:solidFill>
              </a:rPr>
              <a:t> 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7" name="等腰三角形 6"/>
          <p:cNvSpPr/>
          <p:nvPr/>
        </p:nvSpPr>
        <p:spPr>
          <a:xfrm rot="17636959">
            <a:off x="1973331" y="276494"/>
            <a:ext cx="3647489" cy="3660041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8" name="等腰三角形 7"/>
          <p:cNvSpPr/>
          <p:nvPr/>
        </p:nvSpPr>
        <p:spPr>
          <a:xfrm rot="20206928">
            <a:off x="2113796" y="332144"/>
            <a:ext cx="4042807" cy="3658787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408763" y="1898038"/>
            <a:ext cx="2306000" cy="700184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zh-CN" altLang="en-US" sz="40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谢谢观看</a:t>
            </a:r>
          </a:p>
        </p:txBody>
      </p:sp>
      <p:sp>
        <p:nvSpPr>
          <p:cNvPr id="10" name="矩形 9"/>
          <p:cNvSpPr/>
          <p:nvPr/>
        </p:nvSpPr>
        <p:spPr>
          <a:xfrm>
            <a:off x="3119715" y="2546135"/>
            <a:ext cx="2975542" cy="346241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en-US" altLang="zh-CN" sz="18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THANKS FOR WATCHING</a:t>
            </a:r>
            <a:endParaRPr lang="zh-CN" altLang="en-US" sz="1800" b="1" spc="113" dirty="0">
              <a:ln w="11430"/>
              <a:solidFill>
                <a:srgbClr val="F8F8F8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603216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4127805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收入核算的会计科目设置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91116" y="1865555"/>
            <a:ext cx="4350205" cy="2216276"/>
            <a:chOff x="1640249" y="2221403"/>
            <a:chExt cx="6191885" cy="2216276"/>
          </a:xfrm>
        </p:grpSpPr>
        <p:cxnSp>
          <p:nvCxnSpPr>
            <p:cNvPr id="25" name="直接连接符 24"/>
            <p:cNvCxnSpPr/>
            <p:nvPr/>
          </p:nvCxnSpPr>
          <p:spPr>
            <a:xfrm flipV="1">
              <a:off x="4560455" y="2647308"/>
              <a:ext cx="3277" cy="1790371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sp>
          <p:nvSpPr>
            <p:cNvPr id="26" name="TextBox 25"/>
            <p:cNvSpPr txBox="1"/>
            <p:nvPr/>
          </p:nvSpPr>
          <p:spPr>
            <a:xfrm>
              <a:off x="1658498" y="2236792"/>
              <a:ext cx="10097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借方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912176" y="2236792"/>
              <a:ext cx="9199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贷方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64505" y="2221403"/>
              <a:ext cx="25623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其他</a:t>
              </a: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业务收入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645329" y="2758568"/>
              <a:ext cx="290887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期末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转入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“本年利润”账户的数额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567340" y="2734106"/>
              <a:ext cx="2991169" cy="13388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本期发生的除主营业务以外的其他销售收入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 flipV="1">
              <a:off x="1640249" y="4072621"/>
              <a:ext cx="5840412" cy="11758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cxnSp>
          <p:nvCxnSpPr>
            <p:cNvPr id="36" name="直接连接符 35"/>
            <p:cNvCxnSpPr/>
            <p:nvPr/>
          </p:nvCxnSpPr>
          <p:spPr>
            <a:xfrm flipV="1">
              <a:off x="1721705" y="2641427"/>
              <a:ext cx="5840412" cy="11758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</p:grpSp>
      <p:grpSp>
        <p:nvGrpSpPr>
          <p:cNvPr id="46" name="组合 45"/>
          <p:cNvGrpSpPr/>
          <p:nvPr/>
        </p:nvGrpSpPr>
        <p:grpSpPr>
          <a:xfrm>
            <a:off x="4776408" y="1865555"/>
            <a:ext cx="4324108" cy="2146463"/>
            <a:chOff x="2685875" y="4117833"/>
            <a:chExt cx="6209007" cy="2063892"/>
          </a:xfrm>
        </p:grpSpPr>
        <p:grpSp>
          <p:nvGrpSpPr>
            <p:cNvPr id="52" name="组合 51"/>
            <p:cNvGrpSpPr/>
            <p:nvPr/>
          </p:nvGrpSpPr>
          <p:grpSpPr>
            <a:xfrm>
              <a:off x="2685875" y="4117833"/>
              <a:ext cx="6209007" cy="2063892"/>
              <a:chOff x="2685875" y="4117833"/>
              <a:chExt cx="6209007" cy="2063892"/>
            </a:xfrm>
          </p:grpSpPr>
          <p:cxnSp>
            <p:nvCxnSpPr>
              <p:cNvPr id="54" name="直接连接符 53"/>
              <p:cNvCxnSpPr/>
              <p:nvPr/>
            </p:nvCxnSpPr>
            <p:spPr>
              <a:xfrm>
                <a:off x="2762251" y="4532037"/>
                <a:ext cx="5840412" cy="12976"/>
              </a:xfrm>
              <a:prstGeom prst="line">
                <a:avLst/>
              </a:prstGeom>
              <a:noFill/>
              <a:ln w="19050" cap="flat" cmpd="sng" algn="ctr">
                <a:solidFill>
                  <a:srgbClr val="084CA1"/>
                </a:solidFill>
                <a:prstDash val="solid"/>
              </a:ln>
              <a:effectLst/>
            </p:spPr>
          </p:cxnSp>
          <p:cxnSp>
            <p:nvCxnSpPr>
              <p:cNvPr id="55" name="直接连接符 54"/>
              <p:cNvCxnSpPr/>
              <p:nvPr/>
            </p:nvCxnSpPr>
            <p:spPr>
              <a:xfrm flipV="1">
                <a:off x="5591175" y="4532039"/>
                <a:ext cx="13101" cy="1649686"/>
              </a:xfrm>
              <a:prstGeom prst="line">
                <a:avLst/>
              </a:prstGeom>
              <a:noFill/>
              <a:ln w="19050" cap="flat" cmpd="sng" algn="ctr">
                <a:solidFill>
                  <a:srgbClr val="084CA1"/>
                </a:solidFill>
                <a:prstDash val="solid"/>
              </a:ln>
              <a:effectLst/>
            </p:spPr>
          </p:cxnSp>
          <p:sp>
            <p:nvSpPr>
              <p:cNvPr id="56" name="TextBox 55"/>
              <p:cNvSpPr txBox="1"/>
              <p:nvPr/>
            </p:nvSpPr>
            <p:spPr>
              <a:xfrm>
                <a:off x="2685875" y="4125526"/>
                <a:ext cx="928070" cy="355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借方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7966812" y="4125527"/>
                <a:ext cx="928070" cy="355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贷方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4350416" y="4117833"/>
                <a:ext cx="2481519" cy="3847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84CA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其他业务成本</a:t>
                </a:r>
                <a:endPara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2685875" y="4605200"/>
                <a:ext cx="2908876" cy="1287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除主营业务成本外的其他销售或业务所发生的成本</a:t>
                </a:r>
              </a:p>
            </p:txBody>
          </p:sp>
          <p:cxnSp>
            <p:nvCxnSpPr>
              <p:cNvPr id="60" name="直接连接符 59"/>
              <p:cNvCxnSpPr/>
              <p:nvPr/>
            </p:nvCxnSpPr>
            <p:spPr>
              <a:xfrm flipV="1">
                <a:off x="2712623" y="5879386"/>
                <a:ext cx="5840412" cy="11758"/>
              </a:xfrm>
              <a:prstGeom prst="line">
                <a:avLst/>
              </a:prstGeom>
              <a:noFill/>
              <a:ln w="19050" cap="flat" cmpd="sng" algn="ctr">
                <a:solidFill>
                  <a:srgbClr val="084CA1"/>
                </a:solidFill>
                <a:prstDash val="solid"/>
              </a:ln>
              <a:effectLst/>
            </p:spPr>
          </p:cxnSp>
        </p:grpSp>
        <p:sp>
          <p:nvSpPr>
            <p:cNvPr id="53" name="TextBox 52"/>
            <p:cNvSpPr txBox="1"/>
            <p:nvPr/>
          </p:nvSpPr>
          <p:spPr>
            <a:xfrm>
              <a:off x="5618364" y="4598851"/>
              <a:ext cx="2994777" cy="887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5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期末转入“本年利润”账户的数额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7268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4127805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收入核算的账务处理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94050" y="1223069"/>
            <a:ext cx="8096667" cy="3435955"/>
            <a:chOff x="694050" y="1223069"/>
            <a:chExt cx="8096667" cy="3435955"/>
          </a:xfrm>
        </p:grpSpPr>
        <p:sp>
          <p:nvSpPr>
            <p:cNvPr id="82" name="MH_Other_1"/>
            <p:cNvSpPr/>
            <p:nvPr>
              <p:custDataLst>
                <p:tags r:id="rId6"/>
              </p:custDataLst>
            </p:nvPr>
          </p:nvSpPr>
          <p:spPr>
            <a:xfrm>
              <a:off x="694050" y="3002259"/>
              <a:ext cx="1383106" cy="1000881"/>
            </a:xfrm>
            <a:prstGeom prst="ellipse">
              <a:avLst/>
            </a:prstGeom>
            <a:solidFill>
              <a:sysClr val="window" lastClr="FFFFFF">
                <a:lumMod val="95000"/>
              </a:sysClr>
            </a:solidFill>
            <a:ln w="25400" cap="flat" cmpd="sng" algn="ctr">
              <a:noFill/>
              <a:prstDash val="solid"/>
            </a:ln>
            <a:effectLst>
              <a:innerShdw blurRad="63500" dist="50800" dir="13500000">
                <a:prstClr val="black">
                  <a:alpha val="20000"/>
                </a:prstClr>
              </a:innerShdw>
            </a:effectLst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350" kern="0">
                <a:solidFill>
                  <a:sysClr val="window" lastClr="FFFFFF"/>
                </a:solidFill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28" name="文本框 73734"/>
            <p:cNvSpPr txBox="1">
              <a:spLocks noChangeArrowheads="1"/>
            </p:cNvSpPr>
            <p:nvPr/>
          </p:nvSpPr>
          <p:spPr bwMode="auto">
            <a:xfrm>
              <a:off x="3481731" y="4175642"/>
              <a:ext cx="1701496" cy="48338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90170" tIns="46990" rIns="90170" bIns="46990" anchor="ctr" anchorCtr="0"/>
            <a:lstStyle>
              <a:defPPr>
                <a:defRPr lang="zh-CN"/>
              </a:defPPr>
              <a:lvl1pPr algn="ctr">
                <a:defRPr sz="2400" b="1">
                  <a:solidFill>
                    <a:schemeClr val="bg1"/>
                  </a:solidFill>
                  <a:latin typeface="Times New Roman" pitchFamily="18" charset="0"/>
                  <a:ea typeface="微软雅黑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rPr>
                <a:t>  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rPr>
                <a:t>其他业务收入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454012" y="2160572"/>
              <a:ext cx="11728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主营业务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454012" y="403324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其他业务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 flipH="1">
              <a:off x="2523145" y="2534143"/>
              <a:ext cx="15673" cy="187482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</p:cxnSp>
        <p:cxnSp>
          <p:nvCxnSpPr>
            <p:cNvPr id="38" name="直接连接符 37"/>
            <p:cNvCxnSpPr/>
            <p:nvPr/>
          </p:nvCxnSpPr>
          <p:spPr>
            <a:xfrm flipH="1">
              <a:off x="2539814" y="2533990"/>
              <a:ext cx="975254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</p:cxnSp>
        <p:cxnSp>
          <p:nvCxnSpPr>
            <p:cNvPr id="39" name="直接连接符 38"/>
            <p:cNvCxnSpPr/>
            <p:nvPr/>
          </p:nvCxnSpPr>
          <p:spPr>
            <a:xfrm flipH="1" flipV="1">
              <a:off x="2522787" y="4412596"/>
              <a:ext cx="975613" cy="4585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</p:cxnSp>
        <p:sp>
          <p:nvSpPr>
            <p:cNvPr id="40" name="直接连接符 73736"/>
            <p:cNvSpPr>
              <a:spLocks noChangeShapeType="1"/>
            </p:cNvSpPr>
            <p:nvPr/>
          </p:nvSpPr>
          <p:spPr bwMode="auto">
            <a:xfrm>
              <a:off x="2207764" y="3503571"/>
              <a:ext cx="1336156" cy="9620"/>
            </a:xfrm>
            <a:prstGeom prst="line">
              <a:avLst/>
            </a:prstGeom>
            <a:noFill/>
            <a:ln w="19050">
              <a:solidFill>
                <a:sysClr val="windowText" lastClr="000000">
                  <a:lumMod val="50000"/>
                  <a:lumOff val="50000"/>
                </a:sysClr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直接连接符 73736"/>
            <p:cNvSpPr>
              <a:spLocks noChangeShapeType="1"/>
            </p:cNvSpPr>
            <p:nvPr/>
          </p:nvSpPr>
          <p:spPr bwMode="auto">
            <a:xfrm>
              <a:off x="6416403" y="1717346"/>
              <a:ext cx="0" cy="573192"/>
            </a:xfrm>
            <a:prstGeom prst="line">
              <a:avLst/>
            </a:prstGeom>
            <a:noFill/>
            <a:ln w="19050">
              <a:solidFill>
                <a:sysClr val="windowText" lastClr="000000">
                  <a:lumMod val="50000"/>
                  <a:lumOff val="50000"/>
                </a:sysClr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直接连接符 73736"/>
            <p:cNvSpPr>
              <a:spLocks noChangeShapeType="1"/>
            </p:cNvSpPr>
            <p:nvPr/>
          </p:nvSpPr>
          <p:spPr bwMode="auto">
            <a:xfrm flipH="1" flipV="1">
              <a:off x="3640424" y="1717345"/>
              <a:ext cx="3935" cy="348867"/>
            </a:xfrm>
            <a:prstGeom prst="line">
              <a:avLst/>
            </a:prstGeom>
            <a:noFill/>
            <a:ln w="19050">
              <a:solidFill>
                <a:sysClr val="windowText" lastClr="000000">
                  <a:lumMod val="50000"/>
                  <a:lumOff val="50000"/>
                </a:sysClr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文本框 73734"/>
            <p:cNvSpPr txBox="1">
              <a:spLocks noChangeArrowheads="1"/>
            </p:cNvSpPr>
            <p:nvPr/>
          </p:nvSpPr>
          <p:spPr bwMode="auto">
            <a:xfrm>
              <a:off x="3518757" y="2292452"/>
              <a:ext cx="1701496" cy="48338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90170" tIns="46990" rIns="90170" bIns="46990" anchor="ctr" anchorCtr="0"/>
            <a:lstStyle>
              <a:defPPr>
                <a:defRPr lang="zh-CN"/>
              </a:defPPr>
              <a:lvl1pPr algn="ctr">
                <a:defRPr sz="2400" b="1">
                  <a:solidFill>
                    <a:schemeClr val="bg1"/>
                  </a:solidFill>
                  <a:latin typeface="Times New Roman" pitchFamily="18" charset="0"/>
                  <a:ea typeface="微软雅黑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rPr>
                <a:t>  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rPr>
                <a:t>主营业务收入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cxnSp>
          <p:nvCxnSpPr>
            <p:cNvPr id="44" name="直接连接符 43"/>
            <p:cNvCxnSpPr>
              <a:stCxn id="47" idx="1"/>
              <a:endCxn id="43" idx="3"/>
            </p:cNvCxnSpPr>
            <p:nvPr/>
          </p:nvCxnSpPr>
          <p:spPr>
            <a:xfrm flipH="1">
              <a:off x="5220253" y="2534143"/>
              <a:ext cx="351802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</p:cxnSp>
        <p:cxnSp>
          <p:nvCxnSpPr>
            <p:cNvPr id="45" name="直接连接符 44"/>
            <p:cNvCxnSpPr/>
            <p:nvPr/>
          </p:nvCxnSpPr>
          <p:spPr>
            <a:xfrm flipH="1">
              <a:off x="5183227" y="4421486"/>
              <a:ext cx="303056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</p:cxnSp>
        <p:sp>
          <p:nvSpPr>
            <p:cNvPr id="47" name="文本框 73734"/>
            <p:cNvSpPr txBox="1">
              <a:spLocks noChangeArrowheads="1"/>
            </p:cNvSpPr>
            <p:nvPr/>
          </p:nvSpPr>
          <p:spPr bwMode="auto">
            <a:xfrm>
              <a:off x="5572054" y="2292452"/>
              <a:ext cx="1701496" cy="48338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90170" tIns="46990" rIns="90170" bIns="46990" anchor="ctr" anchorCtr="0"/>
            <a:lstStyle>
              <a:defPPr>
                <a:defRPr lang="zh-CN"/>
              </a:defPPr>
              <a:lvl1pPr algn="ctr">
                <a:defRPr sz="2400" b="1">
                  <a:solidFill>
                    <a:schemeClr val="bg1"/>
                  </a:solidFill>
                  <a:latin typeface="Times New Roman" pitchFamily="18" charset="0"/>
                  <a:ea typeface="微软雅黑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rPr>
                <a:t>  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rPr>
                <a:t>主营业务成本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8" name="文本框 73734"/>
            <p:cNvSpPr txBox="1">
              <a:spLocks noChangeArrowheads="1"/>
            </p:cNvSpPr>
            <p:nvPr/>
          </p:nvSpPr>
          <p:spPr bwMode="auto">
            <a:xfrm>
              <a:off x="5486283" y="4167281"/>
              <a:ext cx="1701496" cy="48338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90170" tIns="46990" rIns="90170" bIns="46990" anchor="ctr" anchorCtr="0"/>
            <a:lstStyle>
              <a:defPPr>
                <a:defRPr lang="zh-CN"/>
              </a:defPPr>
              <a:lvl1pPr algn="ctr">
                <a:defRPr sz="2400" b="1">
                  <a:solidFill>
                    <a:schemeClr val="bg1"/>
                  </a:solidFill>
                  <a:latin typeface="Times New Roman" pitchFamily="18" charset="0"/>
                  <a:ea typeface="微软雅黑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rPr>
                <a:t>  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rPr>
                <a:t>其他业务成本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49" name="文本框 73734"/>
            <p:cNvSpPr txBox="1">
              <a:spLocks noChangeArrowheads="1"/>
            </p:cNvSpPr>
            <p:nvPr/>
          </p:nvSpPr>
          <p:spPr bwMode="auto">
            <a:xfrm>
              <a:off x="5757089" y="1233964"/>
              <a:ext cx="1319113" cy="48338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90170" tIns="46990" rIns="90170" bIns="46990" anchor="ctr" anchorCtr="0"/>
            <a:lstStyle>
              <a:defPPr>
                <a:defRPr lang="zh-CN"/>
              </a:defPPr>
              <a:lvl1pPr algn="ctr">
                <a:defRPr sz="2400" b="1">
                  <a:solidFill>
                    <a:schemeClr val="bg1"/>
                  </a:solidFill>
                  <a:latin typeface="Times New Roman" pitchFamily="18" charset="0"/>
                  <a:ea typeface="微软雅黑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rPr>
                <a:t>  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rPr>
                <a:t>库存商品</a:t>
              </a:r>
              <a:endPara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cxnSp>
          <p:nvCxnSpPr>
            <p:cNvPr id="50" name="直接连接符 49"/>
            <p:cNvCxnSpPr/>
            <p:nvPr/>
          </p:nvCxnSpPr>
          <p:spPr>
            <a:xfrm>
              <a:off x="4362346" y="2055318"/>
              <a:ext cx="0" cy="24308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</p:cxnSp>
        <p:cxnSp>
          <p:nvCxnSpPr>
            <p:cNvPr id="51" name="直接连接符 50"/>
            <p:cNvCxnSpPr>
              <a:stCxn id="61" idx="0"/>
              <a:endCxn id="42" idx="0"/>
            </p:cNvCxnSpPr>
            <p:nvPr/>
          </p:nvCxnSpPr>
          <p:spPr>
            <a:xfrm flipH="1">
              <a:off x="3644359" y="2055318"/>
              <a:ext cx="1367111" cy="10894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</p:cxnSp>
        <p:sp>
          <p:nvSpPr>
            <p:cNvPr id="61" name="直接连接符 73736"/>
            <p:cNvSpPr>
              <a:spLocks noChangeShapeType="1"/>
            </p:cNvSpPr>
            <p:nvPr/>
          </p:nvSpPr>
          <p:spPr bwMode="auto">
            <a:xfrm flipH="1" flipV="1">
              <a:off x="5007535" y="1706451"/>
              <a:ext cx="3935" cy="348867"/>
            </a:xfrm>
            <a:prstGeom prst="line">
              <a:avLst/>
            </a:prstGeom>
            <a:noFill/>
            <a:ln w="19050">
              <a:solidFill>
                <a:sysClr val="windowText" lastClr="000000">
                  <a:lumMod val="50000"/>
                  <a:lumOff val="50000"/>
                </a:sysClr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文本框 73734"/>
            <p:cNvSpPr txBox="1">
              <a:spLocks noChangeArrowheads="1"/>
            </p:cNvSpPr>
            <p:nvPr/>
          </p:nvSpPr>
          <p:spPr bwMode="auto">
            <a:xfrm>
              <a:off x="2985969" y="1223069"/>
              <a:ext cx="1319113" cy="48338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90170" tIns="46990" rIns="90170" bIns="46990" anchor="ctr" anchorCtr="0"/>
            <a:lstStyle>
              <a:defPPr>
                <a:defRPr lang="zh-CN"/>
              </a:defPPr>
              <a:lvl1pPr algn="ctr">
                <a:defRPr sz="2400" b="1">
                  <a:solidFill>
                    <a:schemeClr val="bg1"/>
                  </a:solidFill>
                  <a:latin typeface="Times New Roman" pitchFamily="18" charset="0"/>
                  <a:ea typeface="微软雅黑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rPr>
                <a:t>  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rPr>
                <a:t>应收账款</a:t>
              </a:r>
              <a:endPara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63" name="文本框 73734"/>
            <p:cNvSpPr txBox="1">
              <a:spLocks noChangeArrowheads="1"/>
            </p:cNvSpPr>
            <p:nvPr/>
          </p:nvSpPr>
          <p:spPr bwMode="auto">
            <a:xfrm>
              <a:off x="4319509" y="1223069"/>
              <a:ext cx="1319113" cy="48338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90170" tIns="46990" rIns="90170" bIns="46990" anchor="ctr" anchorCtr="0"/>
            <a:lstStyle>
              <a:defPPr>
                <a:defRPr lang="zh-CN"/>
              </a:defPPr>
              <a:lvl1pPr algn="ctr">
                <a:defRPr sz="2400" b="1">
                  <a:solidFill>
                    <a:schemeClr val="bg1"/>
                  </a:solidFill>
                  <a:latin typeface="Times New Roman" pitchFamily="18" charset="0"/>
                  <a:ea typeface="微软雅黑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rPr>
                <a:t>  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rPr>
                <a:t>银行存款</a:t>
              </a:r>
              <a:endPara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64" name="文本框 73734"/>
            <p:cNvSpPr txBox="1">
              <a:spLocks noChangeArrowheads="1"/>
            </p:cNvSpPr>
            <p:nvPr/>
          </p:nvSpPr>
          <p:spPr bwMode="auto">
            <a:xfrm>
              <a:off x="3518757" y="3279835"/>
              <a:ext cx="1689473" cy="48338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90170" tIns="46990" rIns="90170" bIns="46990" anchor="ctr" anchorCtr="0"/>
            <a:lstStyle>
              <a:defPPr>
                <a:defRPr lang="zh-CN"/>
              </a:defPPr>
              <a:lvl1pPr algn="ctr">
                <a:defRPr sz="2400" b="1">
                  <a:solidFill>
                    <a:schemeClr val="bg1"/>
                  </a:solidFill>
                  <a:latin typeface="Times New Roman" pitchFamily="18" charset="0"/>
                  <a:ea typeface="微软雅黑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rPr>
                <a:t>  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rPr>
                <a:t>应交税费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65" name="直接连接符 73736"/>
            <p:cNvSpPr>
              <a:spLocks noChangeShapeType="1"/>
            </p:cNvSpPr>
            <p:nvPr/>
          </p:nvSpPr>
          <p:spPr bwMode="auto">
            <a:xfrm flipV="1">
              <a:off x="5546427" y="3181440"/>
              <a:ext cx="363445" cy="0"/>
            </a:xfrm>
            <a:prstGeom prst="line">
              <a:avLst/>
            </a:prstGeom>
            <a:noFill/>
            <a:ln w="19050">
              <a:solidFill>
                <a:sysClr val="windowText" lastClr="000000">
                  <a:lumMod val="50000"/>
                  <a:lumOff val="50000"/>
                </a:sysClr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6" name="文本框 73734"/>
            <p:cNvSpPr txBox="1">
              <a:spLocks noChangeArrowheads="1"/>
            </p:cNvSpPr>
            <p:nvPr/>
          </p:nvSpPr>
          <p:spPr bwMode="auto">
            <a:xfrm>
              <a:off x="5898604" y="2917395"/>
              <a:ext cx="1689473" cy="48338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90170" tIns="46990" rIns="90170" bIns="46990" anchor="ctr" anchorCtr="0"/>
            <a:lstStyle>
              <a:defPPr>
                <a:defRPr lang="zh-CN"/>
              </a:defPPr>
              <a:lvl1pPr algn="ctr">
                <a:defRPr sz="2400" b="1">
                  <a:solidFill>
                    <a:schemeClr val="bg1"/>
                  </a:solidFill>
                  <a:latin typeface="Times New Roman" pitchFamily="18" charset="0"/>
                  <a:ea typeface="微软雅黑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rPr>
                <a:t>  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rPr>
                <a:t>税金及附加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cxnSp>
          <p:nvCxnSpPr>
            <p:cNvPr id="67" name="直接连接符 66"/>
            <p:cNvCxnSpPr>
              <a:stCxn id="65" idx="0"/>
              <a:endCxn id="69" idx="0"/>
            </p:cNvCxnSpPr>
            <p:nvPr/>
          </p:nvCxnSpPr>
          <p:spPr>
            <a:xfrm>
              <a:off x="5546427" y="3181440"/>
              <a:ext cx="0" cy="602588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</p:cxnSp>
        <p:cxnSp>
          <p:nvCxnSpPr>
            <p:cNvPr id="68" name="直接连接符 67"/>
            <p:cNvCxnSpPr/>
            <p:nvPr/>
          </p:nvCxnSpPr>
          <p:spPr>
            <a:xfrm flipH="1">
              <a:off x="5208230" y="3508381"/>
              <a:ext cx="351802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</p:cxnSp>
        <p:sp>
          <p:nvSpPr>
            <p:cNvPr id="69" name="直接连接符 73736"/>
            <p:cNvSpPr>
              <a:spLocks noChangeShapeType="1"/>
            </p:cNvSpPr>
            <p:nvPr/>
          </p:nvSpPr>
          <p:spPr bwMode="auto">
            <a:xfrm>
              <a:off x="5546427" y="3784028"/>
              <a:ext cx="340248" cy="0"/>
            </a:xfrm>
            <a:prstGeom prst="line">
              <a:avLst/>
            </a:prstGeom>
            <a:noFill/>
            <a:ln w="19050">
              <a:solidFill>
                <a:sysClr val="windowText" lastClr="000000">
                  <a:lumMod val="50000"/>
                  <a:lumOff val="50000"/>
                </a:sysClr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0" name="文本框 73734"/>
            <p:cNvSpPr txBox="1">
              <a:spLocks noChangeArrowheads="1"/>
            </p:cNvSpPr>
            <p:nvPr/>
          </p:nvSpPr>
          <p:spPr bwMode="auto">
            <a:xfrm>
              <a:off x="5898604" y="3542337"/>
              <a:ext cx="2892113" cy="48338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lIns="90170" tIns="46990" rIns="90170" bIns="46990" anchor="ctr" anchorCtr="0"/>
            <a:lstStyle>
              <a:defPPr>
                <a:defRPr lang="zh-CN"/>
              </a:defPPr>
              <a:lvl1pPr algn="ctr">
                <a:defRPr sz="2400" b="1">
                  <a:solidFill>
                    <a:schemeClr val="bg1"/>
                  </a:solidFill>
                  <a:latin typeface="Times New Roman" pitchFamily="18" charset="0"/>
                  <a:ea typeface="微软雅黑" pitchFamily="3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rPr>
                <a:t>  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rPr>
                <a:t>应交税费</a:t>
              </a: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rPr>
                <a:t>——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rPr>
                <a:t>未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</a:rPr>
                <a:t>交增值税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</a:endParaRPr>
            </a:p>
          </p:txBody>
        </p:sp>
        <p:sp>
          <p:nvSpPr>
            <p:cNvPr id="73" name="椭圆 72"/>
            <p:cNvSpPr/>
            <p:nvPr/>
          </p:nvSpPr>
          <p:spPr bwMode="auto">
            <a:xfrm>
              <a:off x="802295" y="3090072"/>
              <a:ext cx="1138306" cy="816749"/>
            </a:xfrm>
            <a:prstGeom prst="ellipse">
              <a:avLst/>
            </a:prstGeom>
            <a:solidFill>
              <a:srgbClr val="084CA1"/>
            </a:solidFill>
            <a:ln>
              <a:noFill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29978" y="3224973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销售</a:t>
              </a: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业务</a:t>
              </a:r>
              <a:endPara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发生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3369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4127805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收入核算的账务处理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46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515848" y="649144"/>
            <a:ext cx="1766862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（一）一般销售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984496" y="1449032"/>
            <a:ext cx="4017897" cy="768412"/>
            <a:chOff x="1739383" y="1820294"/>
            <a:chExt cx="3241882" cy="1426556"/>
          </a:xfrm>
        </p:grpSpPr>
        <p:cxnSp>
          <p:nvCxnSpPr>
            <p:cNvPr id="54" name="直接连接符 53"/>
            <p:cNvCxnSpPr/>
            <p:nvPr/>
          </p:nvCxnSpPr>
          <p:spPr>
            <a:xfrm>
              <a:off x="1739383" y="2565262"/>
              <a:ext cx="3241882" cy="6488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cxnSp>
          <p:nvCxnSpPr>
            <p:cNvPr id="55" name="直接连接符 54"/>
            <p:cNvCxnSpPr/>
            <p:nvPr/>
          </p:nvCxnSpPr>
          <p:spPr>
            <a:xfrm flipV="1">
              <a:off x="3360324" y="2571751"/>
              <a:ext cx="0" cy="675099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sp>
          <p:nvSpPr>
            <p:cNvPr id="56" name="TextBox 55"/>
            <p:cNvSpPr txBox="1"/>
            <p:nvPr/>
          </p:nvSpPr>
          <p:spPr>
            <a:xfrm>
              <a:off x="2066191" y="1820294"/>
              <a:ext cx="2588265" cy="685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主营业务收入</a:t>
              </a:r>
              <a:r>
                <a:rPr kumimoji="0" lang="en-US" altLang="zh-C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其他业务收入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984495" y="2420053"/>
            <a:ext cx="4017897" cy="792088"/>
            <a:chOff x="937195" y="1859516"/>
            <a:chExt cx="4865911" cy="1470509"/>
          </a:xfrm>
        </p:grpSpPr>
        <p:cxnSp>
          <p:nvCxnSpPr>
            <p:cNvPr id="58" name="直接连接符 57"/>
            <p:cNvCxnSpPr/>
            <p:nvPr/>
          </p:nvCxnSpPr>
          <p:spPr>
            <a:xfrm>
              <a:off x="937195" y="2545180"/>
              <a:ext cx="4865911" cy="26572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cxnSp>
          <p:nvCxnSpPr>
            <p:cNvPr id="59" name="直接连接符 58"/>
            <p:cNvCxnSpPr/>
            <p:nvPr/>
          </p:nvCxnSpPr>
          <p:spPr>
            <a:xfrm flipV="1">
              <a:off x="3353773" y="2571752"/>
              <a:ext cx="6551" cy="758273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sp>
          <p:nvSpPr>
            <p:cNvPr id="60" name="TextBox 59"/>
            <p:cNvSpPr txBox="1"/>
            <p:nvPr/>
          </p:nvSpPr>
          <p:spPr>
            <a:xfrm>
              <a:off x="937195" y="1859516"/>
              <a:ext cx="4865911" cy="685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应交税费</a:t>
              </a:r>
              <a:r>
                <a:rPr kumimoji="0" lang="en-US" altLang="zh-C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应交增值税（销项税额）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5394405" y="1465336"/>
            <a:ext cx="2676899" cy="961809"/>
            <a:chOff x="1739383" y="1850562"/>
            <a:chExt cx="3241883" cy="1785597"/>
          </a:xfrm>
        </p:grpSpPr>
        <p:cxnSp>
          <p:nvCxnSpPr>
            <p:cNvPr id="79" name="直接连接符 78"/>
            <p:cNvCxnSpPr/>
            <p:nvPr/>
          </p:nvCxnSpPr>
          <p:spPr>
            <a:xfrm>
              <a:off x="1739383" y="2565262"/>
              <a:ext cx="3241882" cy="6488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cxnSp>
          <p:nvCxnSpPr>
            <p:cNvPr id="80" name="直接连接符 79"/>
            <p:cNvCxnSpPr/>
            <p:nvPr/>
          </p:nvCxnSpPr>
          <p:spPr>
            <a:xfrm flipV="1">
              <a:off x="3353773" y="2571751"/>
              <a:ext cx="6551" cy="1064408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sp>
          <p:nvSpPr>
            <p:cNvPr id="81" name="TextBox 80"/>
            <p:cNvSpPr txBox="1"/>
            <p:nvPr/>
          </p:nvSpPr>
          <p:spPr>
            <a:xfrm>
              <a:off x="1739384" y="1850562"/>
              <a:ext cx="3241882" cy="685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银行存款</a:t>
              </a:r>
              <a:r>
                <a:rPr kumimoji="0" lang="en-US" altLang="zh-C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应收账款</a:t>
              </a:r>
              <a:r>
                <a:rPr kumimoji="0" lang="en-US" altLang="zh-C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……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82" name="直接箭头连接符 81"/>
          <p:cNvCxnSpPr/>
          <p:nvPr/>
        </p:nvCxnSpPr>
        <p:spPr>
          <a:xfrm flipV="1">
            <a:off x="4822373" y="2140474"/>
            <a:ext cx="792088" cy="1060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83" name="直接连接符 82"/>
          <p:cNvCxnSpPr/>
          <p:nvPr/>
        </p:nvCxnSpPr>
        <p:spPr>
          <a:xfrm>
            <a:off x="5218417" y="2140474"/>
            <a:ext cx="0" cy="867445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84" name="直接箭头连接符 83"/>
          <p:cNvCxnSpPr/>
          <p:nvPr/>
        </p:nvCxnSpPr>
        <p:spPr>
          <a:xfrm flipH="1">
            <a:off x="4804371" y="3007919"/>
            <a:ext cx="396044" cy="0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tailEnd type="arrow"/>
          </a:ln>
          <a:effectLst/>
        </p:spPr>
      </p:cxnSp>
      <p:grpSp>
        <p:nvGrpSpPr>
          <p:cNvPr id="85" name="组合 84"/>
          <p:cNvGrpSpPr/>
          <p:nvPr/>
        </p:nvGrpSpPr>
        <p:grpSpPr>
          <a:xfrm>
            <a:off x="5128944" y="3297564"/>
            <a:ext cx="3207822" cy="978113"/>
            <a:chOff x="2066191" y="1820294"/>
            <a:chExt cx="2588265" cy="1815865"/>
          </a:xfrm>
        </p:grpSpPr>
        <p:cxnSp>
          <p:nvCxnSpPr>
            <p:cNvPr id="86" name="直接连接符 85"/>
            <p:cNvCxnSpPr/>
            <p:nvPr/>
          </p:nvCxnSpPr>
          <p:spPr>
            <a:xfrm>
              <a:off x="2066545" y="2571751"/>
              <a:ext cx="2587911" cy="0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cxnSp>
          <p:nvCxnSpPr>
            <p:cNvPr id="87" name="直接连接符 86"/>
            <p:cNvCxnSpPr/>
            <p:nvPr/>
          </p:nvCxnSpPr>
          <p:spPr>
            <a:xfrm flipV="1">
              <a:off x="3353773" y="2571751"/>
              <a:ext cx="6551" cy="1064408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sp>
          <p:nvSpPr>
            <p:cNvPr id="88" name="TextBox 87"/>
            <p:cNvSpPr txBox="1"/>
            <p:nvPr/>
          </p:nvSpPr>
          <p:spPr>
            <a:xfrm>
              <a:off x="2066191" y="1820294"/>
              <a:ext cx="2588265" cy="685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主营业务成本</a:t>
              </a:r>
              <a:r>
                <a:rPr kumimoji="0" lang="en-US" altLang="zh-C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其他业务成本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1389534" y="3284893"/>
            <a:ext cx="3207822" cy="978113"/>
            <a:chOff x="2066191" y="1820294"/>
            <a:chExt cx="2588265" cy="1815865"/>
          </a:xfrm>
        </p:grpSpPr>
        <p:cxnSp>
          <p:nvCxnSpPr>
            <p:cNvPr id="90" name="直接连接符 89"/>
            <p:cNvCxnSpPr/>
            <p:nvPr/>
          </p:nvCxnSpPr>
          <p:spPr>
            <a:xfrm>
              <a:off x="2066545" y="2571751"/>
              <a:ext cx="2587911" cy="0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cxnSp>
          <p:nvCxnSpPr>
            <p:cNvPr id="91" name="直接连接符 90"/>
            <p:cNvCxnSpPr/>
            <p:nvPr/>
          </p:nvCxnSpPr>
          <p:spPr>
            <a:xfrm flipV="1">
              <a:off x="3353773" y="2571751"/>
              <a:ext cx="6551" cy="1064408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sp>
          <p:nvSpPr>
            <p:cNvPr id="92" name="TextBox 91"/>
            <p:cNvSpPr txBox="1"/>
            <p:nvPr/>
          </p:nvSpPr>
          <p:spPr>
            <a:xfrm>
              <a:off x="2066191" y="1820294"/>
              <a:ext cx="2588265" cy="685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库存商品</a:t>
              </a:r>
              <a:r>
                <a:rPr kumimoji="0" lang="en-US" altLang="zh-C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原材料</a:t>
              </a:r>
              <a:r>
                <a:rPr kumimoji="0" lang="en-US" altLang="zh-C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……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93" name="直接箭头连接符 92"/>
          <p:cNvCxnSpPr/>
          <p:nvPr/>
        </p:nvCxnSpPr>
        <p:spPr>
          <a:xfrm flipV="1">
            <a:off x="4484399" y="3924467"/>
            <a:ext cx="792088" cy="1060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headEnd type="arrow"/>
            <a:tailEnd type="arrow"/>
          </a:ln>
          <a:effectLst/>
        </p:spPr>
      </p:cxnSp>
      <p:sp>
        <p:nvSpPr>
          <p:cNvPr id="94" name="TextBox 93"/>
          <p:cNvSpPr txBox="1"/>
          <p:nvPr/>
        </p:nvSpPr>
        <p:spPr>
          <a:xfrm>
            <a:off x="5262992" y="2433468"/>
            <a:ext cx="110799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确认收入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308443" y="3976335"/>
            <a:ext cx="1107996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结转成本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9344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4127805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收入核算的账务处理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46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515848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>
            <p:custDataLst>
              <p:tags r:id="rId7"/>
            </p:custDataLst>
          </p:nvPr>
        </p:nvSpPr>
        <p:spPr>
          <a:xfrm>
            <a:off x="729044" y="1117213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>
            <p:custDataLst>
              <p:tags r:id="rId8"/>
            </p:custDataLst>
          </p:nvPr>
        </p:nvSpPr>
        <p:spPr>
          <a:xfrm>
            <a:off x="729044" y="2745689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29044" y="1140072"/>
            <a:ext cx="776795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【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一般销售</a:t>
            </a: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】</a:t>
            </a: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2018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年</a:t>
            </a: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5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月</a:t>
            </a: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26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日，飞龙股份有限公司销售一批商品（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LG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电视）给宁波电器公司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，价款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为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80 000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元，增值税税额为</a:t>
            </a: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12 800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元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。商品已发出，款项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已经收到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。已知该批商品的成本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为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40 000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元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。飞龙公司判断该笔销售业务为在某一时点履行履约义务，且商品发出即将商品的控制权转移给客户。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29044" y="2827425"/>
            <a:ext cx="686729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①</a:t>
            </a:r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确认</a:t>
            </a:r>
            <a:r>
              <a:rPr lang="zh-CN" altLang="en-US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收入：</a:t>
            </a:r>
          </a:p>
          <a:p>
            <a:pPr algn="just">
              <a:lnSpc>
                <a:spcPts val="3000"/>
              </a:lnSpc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借：银行存款                                         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       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92 800</a:t>
            </a:r>
            <a:endParaRPr lang="en-US" altLang="zh-CN" sz="1800" dirty="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algn="just">
              <a:lnSpc>
                <a:spcPts val="3000"/>
              </a:lnSpc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  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贷：主营业务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收入                                                   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  <a:sym typeface="+mn-ea"/>
              </a:rPr>
              <a:t>80 000</a:t>
            </a:r>
          </a:p>
          <a:p>
            <a:pPr algn="just">
              <a:lnSpc>
                <a:spcPts val="3000"/>
              </a:lnSpc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          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应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交税费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  <a:sym typeface="+mn-ea"/>
              </a:rPr>
              <a:t>——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应交增值税（销项税额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）          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12 800</a:t>
            </a:r>
            <a:endParaRPr lang="en-US" altLang="zh-CN" sz="1800" dirty="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8446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4127805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收入核算的账务处理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46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515848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29043" y="1151361"/>
            <a:ext cx="776795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【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一般销售</a:t>
            </a: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】</a:t>
            </a: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2018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年</a:t>
            </a: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5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月</a:t>
            </a: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26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日，飞龙股份有限公司销售一批商品（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LG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电视）给宁波电器公司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，价款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为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80 000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元，增值税税额为</a:t>
            </a: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12 800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元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。商品已发出，款项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已经收到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。已知该批商品的成本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为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40 000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元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。飞龙公司判断该笔销售业务为在某一时点履行履约义务，且商品发出即将商品的控制权转移给客户。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29043" y="2812818"/>
            <a:ext cx="6507252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3000"/>
              </a:lnSpc>
            </a:pP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②</a:t>
            </a:r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结转</a:t>
            </a:r>
            <a:r>
              <a:rPr lang="zh-CN" altLang="en-US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成本：</a:t>
            </a:r>
          </a:p>
          <a:p>
            <a:pPr algn="just">
              <a:lnSpc>
                <a:spcPts val="3000"/>
              </a:lnSpc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借：主营业务成本 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                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40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  <a:sym typeface="+mn-ea"/>
              </a:rPr>
              <a:t>000</a:t>
            </a:r>
          </a:p>
          <a:p>
            <a:pPr algn="just">
              <a:lnSpc>
                <a:spcPts val="3000"/>
              </a:lnSpc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   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贷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：库存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商品                              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40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  <a:sym typeface="+mn-ea"/>
              </a:rPr>
              <a:t>000</a:t>
            </a:r>
          </a:p>
        </p:txBody>
      </p:sp>
      <p:sp>
        <p:nvSpPr>
          <p:cNvPr id="16" name="矩形 15"/>
          <p:cNvSpPr/>
          <p:nvPr>
            <p:custDataLst>
              <p:tags r:id="rId7"/>
            </p:custDataLst>
          </p:nvPr>
        </p:nvSpPr>
        <p:spPr>
          <a:xfrm>
            <a:off x="729044" y="1117213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>
            <p:custDataLst>
              <p:tags r:id="rId8"/>
            </p:custDataLst>
          </p:nvPr>
        </p:nvSpPr>
        <p:spPr>
          <a:xfrm>
            <a:off x="729044" y="2745689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433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4127805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收入核算的账务处理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46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515848" y="649144"/>
            <a:ext cx="3400322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（二）</a:t>
            </a:r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ea"/>
              </a:rPr>
              <a:t>附有销售退回条款的销售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954828" y="1371279"/>
            <a:ext cx="4017897" cy="1031967"/>
            <a:chOff x="1739383" y="1820294"/>
            <a:chExt cx="3241882" cy="191584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1739383" y="2565262"/>
              <a:ext cx="3241882" cy="6488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cxnSp>
          <p:nvCxnSpPr>
            <p:cNvPr id="36" name="直接连接符 35"/>
            <p:cNvCxnSpPr/>
            <p:nvPr/>
          </p:nvCxnSpPr>
          <p:spPr>
            <a:xfrm flipV="1">
              <a:off x="3360324" y="2571753"/>
              <a:ext cx="0" cy="1164387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sp>
          <p:nvSpPr>
            <p:cNvPr id="37" name="TextBox 36"/>
            <p:cNvSpPr txBox="1"/>
            <p:nvPr/>
          </p:nvSpPr>
          <p:spPr>
            <a:xfrm>
              <a:off x="2066191" y="1820294"/>
              <a:ext cx="2588265" cy="685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主营业务收入</a:t>
              </a:r>
              <a:r>
                <a:rPr kumimoji="0" lang="en-US" altLang="zh-C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/</a:t>
              </a: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其他业务收入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54828" y="3507843"/>
            <a:ext cx="4017897" cy="913979"/>
            <a:chOff x="937195" y="1859516"/>
            <a:chExt cx="4865911" cy="1696800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937195" y="2545180"/>
              <a:ext cx="4865911" cy="26572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cxnSp>
          <p:nvCxnSpPr>
            <p:cNvPr id="40" name="直接连接符 39"/>
            <p:cNvCxnSpPr/>
            <p:nvPr/>
          </p:nvCxnSpPr>
          <p:spPr>
            <a:xfrm flipV="1">
              <a:off x="3353773" y="2571754"/>
              <a:ext cx="6551" cy="984562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sp>
          <p:nvSpPr>
            <p:cNvPr id="41" name="TextBox 40"/>
            <p:cNvSpPr txBox="1"/>
            <p:nvPr/>
          </p:nvSpPr>
          <p:spPr>
            <a:xfrm>
              <a:off x="937195" y="1859516"/>
              <a:ext cx="4865911" cy="685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应交税费</a:t>
              </a:r>
              <a:r>
                <a:rPr kumimoji="0" lang="en-US" altLang="zh-C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应交增值税（销项税额）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5364737" y="1406718"/>
            <a:ext cx="2676898" cy="942674"/>
            <a:chOff x="1739383" y="1886086"/>
            <a:chExt cx="3241882" cy="1750073"/>
          </a:xfrm>
        </p:grpSpPr>
        <p:cxnSp>
          <p:nvCxnSpPr>
            <p:cNvPr id="43" name="直接连接符 42"/>
            <p:cNvCxnSpPr/>
            <p:nvPr/>
          </p:nvCxnSpPr>
          <p:spPr>
            <a:xfrm>
              <a:off x="1739383" y="2565262"/>
              <a:ext cx="3241882" cy="6488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cxnSp>
          <p:nvCxnSpPr>
            <p:cNvPr id="44" name="直接连接符 43"/>
            <p:cNvCxnSpPr/>
            <p:nvPr/>
          </p:nvCxnSpPr>
          <p:spPr>
            <a:xfrm flipV="1">
              <a:off x="3353773" y="2571751"/>
              <a:ext cx="6551" cy="1064408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sp>
          <p:nvSpPr>
            <p:cNvPr id="45" name="TextBox 44"/>
            <p:cNvSpPr txBox="1"/>
            <p:nvPr/>
          </p:nvSpPr>
          <p:spPr>
            <a:xfrm>
              <a:off x="2662676" y="1886086"/>
              <a:ext cx="1395295" cy="685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应收账款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47" name="直接箭头连接符 46"/>
          <p:cNvCxnSpPr/>
          <p:nvPr/>
        </p:nvCxnSpPr>
        <p:spPr>
          <a:xfrm flipV="1">
            <a:off x="4792705" y="2062721"/>
            <a:ext cx="792088" cy="1060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48" name="直接连接符 47"/>
          <p:cNvCxnSpPr/>
          <p:nvPr/>
        </p:nvCxnSpPr>
        <p:spPr>
          <a:xfrm flipH="1">
            <a:off x="5170747" y="2062721"/>
            <a:ext cx="18002" cy="2093934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49" name="直接箭头连接符 48"/>
          <p:cNvCxnSpPr/>
          <p:nvPr/>
        </p:nvCxnSpPr>
        <p:spPr>
          <a:xfrm flipH="1">
            <a:off x="4774703" y="3155659"/>
            <a:ext cx="396044" cy="0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tailEnd type="arrow"/>
          </a:ln>
          <a:effectLst/>
        </p:spPr>
      </p:cxnSp>
      <p:grpSp>
        <p:nvGrpSpPr>
          <p:cNvPr id="50" name="组合 49"/>
          <p:cNvGrpSpPr/>
          <p:nvPr/>
        </p:nvGrpSpPr>
        <p:grpSpPr>
          <a:xfrm>
            <a:off x="954828" y="2427723"/>
            <a:ext cx="4017895" cy="978113"/>
            <a:chOff x="1739737" y="1820294"/>
            <a:chExt cx="3241882" cy="1815865"/>
          </a:xfrm>
        </p:grpSpPr>
        <p:cxnSp>
          <p:nvCxnSpPr>
            <p:cNvPr id="51" name="直接连接符 50"/>
            <p:cNvCxnSpPr/>
            <p:nvPr/>
          </p:nvCxnSpPr>
          <p:spPr>
            <a:xfrm>
              <a:off x="1739737" y="2571751"/>
              <a:ext cx="3241882" cy="0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cxnSp>
          <p:nvCxnSpPr>
            <p:cNvPr id="61" name="直接连接符 60"/>
            <p:cNvCxnSpPr/>
            <p:nvPr/>
          </p:nvCxnSpPr>
          <p:spPr>
            <a:xfrm flipV="1">
              <a:off x="3353773" y="2571751"/>
              <a:ext cx="6551" cy="1064408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sp>
          <p:nvSpPr>
            <p:cNvPr id="62" name="TextBox 61"/>
            <p:cNvSpPr txBox="1"/>
            <p:nvPr/>
          </p:nvSpPr>
          <p:spPr>
            <a:xfrm>
              <a:off x="2209564" y="1820294"/>
              <a:ext cx="2300051" cy="685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预计负债</a:t>
              </a:r>
              <a:r>
                <a:rPr kumimoji="0" lang="en-US" altLang="zh-CN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——</a:t>
              </a: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应付退货款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5205448" y="2970993"/>
            <a:ext cx="1107996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确认收入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2976391" y="1781392"/>
            <a:ext cx="179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预期有权收取的对价金额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2955219" y="2832494"/>
            <a:ext cx="17891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预期因销售退回将退还的金额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66" name="直接箭头连接符 65"/>
          <p:cNvCxnSpPr/>
          <p:nvPr/>
        </p:nvCxnSpPr>
        <p:spPr>
          <a:xfrm flipH="1">
            <a:off x="4774701" y="4156655"/>
            <a:ext cx="396044" cy="0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tailEnd type="arrow"/>
          </a:ln>
          <a:effectLst/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65223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4127805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收入核算的账务处理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46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515848" y="649144"/>
            <a:ext cx="3400322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（二）</a:t>
            </a:r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ea"/>
              </a:rPr>
              <a:t>附有销售退回条款的销售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743961" y="1471610"/>
            <a:ext cx="3347069" cy="1292662"/>
            <a:chOff x="1739383" y="1886086"/>
            <a:chExt cx="3241882" cy="2399825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1739383" y="2565262"/>
              <a:ext cx="3241882" cy="6488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cxnSp>
          <p:nvCxnSpPr>
            <p:cNvPr id="33" name="直接连接符 32"/>
            <p:cNvCxnSpPr/>
            <p:nvPr/>
          </p:nvCxnSpPr>
          <p:spPr>
            <a:xfrm flipV="1">
              <a:off x="3353773" y="2571750"/>
              <a:ext cx="6551" cy="1714161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</a:ln>
            <a:effectLst/>
          </p:spPr>
        </p:cxnSp>
        <p:sp>
          <p:nvSpPr>
            <p:cNvPr id="53" name="TextBox 52"/>
            <p:cNvSpPr txBox="1"/>
            <p:nvPr/>
          </p:nvSpPr>
          <p:spPr>
            <a:xfrm>
              <a:off x="2662676" y="1886086"/>
              <a:ext cx="1395295" cy="685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库存商品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54" name="直接箭头连接符 53"/>
          <p:cNvCxnSpPr/>
          <p:nvPr/>
        </p:nvCxnSpPr>
        <p:spPr>
          <a:xfrm flipV="1">
            <a:off x="3952416" y="2120242"/>
            <a:ext cx="792088" cy="1060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headEnd type="arrow"/>
            <a:tailEnd type="arrow"/>
          </a:ln>
          <a:effectLst/>
        </p:spPr>
      </p:cxnSp>
      <p:cxnSp>
        <p:nvCxnSpPr>
          <p:cNvPr id="55" name="直接连接符 54"/>
          <p:cNvCxnSpPr/>
          <p:nvPr/>
        </p:nvCxnSpPr>
        <p:spPr>
          <a:xfrm>
            <a:off x="4348460" y="2120242"/>
            <a:ext cx="0" cy="1092938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56" name="直接箭头连接符 55"/>
          <p:cNvCxnSpPr/>
          <p:nvPr/>
        </p:nvCxnSpPr>
        <p:spPr>
          <a:xfrm>
            <a:off x="4330458" y="3213180"/>
            <a:ext cx="414046" cy="0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tailEnd type="arrow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3137778" y="3029284"/>
            <a:ext cx="1107996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结转成本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4865726" y="1428800"/>
            <a:ext cx="4022687" cy="1031967"/>
            <a:chOff x="936786" y="2091370"/>
            <a:chExt cx="4022687" cy="1031967"/>
          </a:xfrm>
        </p:grpSpPr>
        <p:grpSp>
          <p:nvGrpSpPr>
            <p:cNvPr id="59" name="组合 58"/>
            <p:cNvGrpSpPr/>
            <p:nvPr/>
          </p:nvGrpSpPr>
          <p:grpSpPr>
            <a:xfrm>
              <a:off x="941576" y="2091370"/>
              <a:ext cx="4017897" cy="1031967"/>
              <a:chOff x="1739383" y="1820294"/>
              <a:chExt cx="3241882" cy="1915846"/>
            </a:xfrm>
          </p:grpSpPr>
          <p:cxnSp>
            <p:nvCxnSpPr>
              <p:cNvPr id="67" name="直接连接符 66"/>
              <p:cNvCxnSpPr/>
              <p:nvPr/>
            </p:nvCxnSpPr>
            <p:spPr>
              <a:xfrm>
                <a:off x="1739383" y="2565262"/>
                <a:ext cx="3241882" cy="6488"/>
              </a:xfrm>
              <a:prstGeom prst="line">
                <a:avLst/>
              </a:prstGeom>
              <a:noFill/>
              <a:ln w="19050" cap="flat" cmpd="sng" algn="ctr">
                <a:solidFill>
                  <a:srgbClr val="084CA1"/>
                </a:solidFill>
                <a:prstDash val="solid"/>
              </a:ln>
              <a:effectLst/>
            </p:spPr>
          </p:cxnSp>
          <p:cxnSp>
            <p:nvCxnSpPr>
              <p:cNvPr id="68" name="直接连接符 67"/>
              <p:cNvCxnSpPr/>
              <p:nvPr/>
            </p:nvCxnSpPr>
            <p:spPr>
              <a:xfrm flipV="1">
                <a:off x="3360324" y="2571753"/>
                <a:ext cx="0" cy="1164387"/>
              </a:xfrm>
              <a:prstGeom prst="line">
                <a:avLst/>
              </a:prstGeom>
              <a:noFill/>
              <a:ln w="19050" cap="flat" cmpd="sng" algn="ctr">
                <a:solidFill>
                  <a:srgbClr val="084CA1"/>
                </a:solidFill>
                <a:prstDash val="solid"/>
              </a:ln>
              <a:effectLst/>
            </p:spPr>
          </p:cxnSp>
          <p:sp>
            <p:nvSpPr>
              <p:cNvPr id="69" name="TextBox 68"/>
              <p:cNvSpPr txBox="1"/>
              <p:nvPr/>
            </p:nvSpPr>
            <p:spPr>
              <a:xfrm>
                <a:off x="2066191" y="1820294"/>
                <a:ext cx="2588265" cy="685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84CA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主营业务成本</a:t>
                </a:r>
                <a:r>
                  <a:rPr kumimoji="0" lang="en-US" altLang="zh-CN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84CA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/</a:t>
                </a: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84CA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其他业务成本</a:t>
                </a:r>
                <a:endPara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60" name="矩形 59"/>
            <p:cNvSpPr/>
            <p:nvPr/>
          </p:nvSpPr>
          <p:spPr>
            <a:xfrm>
              <a:off x="936786" y="2595845"/>
              <a:ext cx="200517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差额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4870516" y="2482045"/>
            <a:ext cx="4017895" cy="1606690"/>
            <a:chOff x="941576" y="3144615"/>
            <a:chExt cx="4017895" cy="1606690"/>
          </a:xfrm>
        </p:grpSpPr>
        <p:grpSp>
          <p:nvGrpSpPr>
            <p:cNvPr id="71" name="组合 70"/>
            <p:cNvGrpSpPr/>
            <p:nvPr/>
          </p:nvGrpSpPr>
          <p:grpSpPr>
            <a:xfrm>
              <a:off x="941576" y="3144615"/>
              <a:ext cx="4017895" cy="1515367"/>
              <a:chOff x="1739737" y="1814355"/>
              <a:chExt cx="3241882" cy="2813277"/>
            </a:xfrm>
          </p:grpSpPr>
          <p:cxnSp>
            <p:nvCxnSpPr>
              <p:cNvPr id="77" name="直接连接符 76"/>
              <p:cNvCxnSpPr/>
              <p:nvPr/>
            </p:nvCxnSpPr>
            <p:spPr>
              <a:xfrm>
                <a:off x="1739737" y="2571751"/>
                <a:ext cx="3241882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84CA1"/>
                </a:solidFill>
                <a:prstDash val="solid"/>
              </a:ln>
              <a:effectLst/>
            </p:spPr>
          </p:cxnSp>
          <p:cxnSp>
            <p:nvCxnSpPr>
              <p:cNvPr id="78" name="直接连接符 77"/>
              <p:cNvCxnSpPr/>
              <p:nvPr/>
            </p:nvCxnSpPr>
            <p:spPr>
              <a:xfrm flipH="1" flipV="1">
                <a:off x="3360324" y="2571751"/>
                <a:ext cx="355" cy="2055881"/>
              </a:xfrm>
              <a:prstGeom prst="line">
                <a:avLst/>
              </a:prstGeom>
              <a:noFill/>
              <a:ln w="19050" cap="flat" cmpd="sng" algn="ctr">
                <a:solidFill>
                  <a:srgbClr val="084CA1"/>
                </a:solidFill>
                <a:prstDash val="solid"/>
              </a:ln>
              <a:effectLst/>
            </p:spPr>
          </p:cxnSp>
          <p:sp>
            <p:nvSpPr>
              <p:cNvPr id="79" name="TextBox 78"/>
              <p:cNvSpPr txBox="1"/>
              <p:nvPr/>
            </p:nvSpPr>
            <p:spPr>
              <a:xfrm>
                <a:off x="2714668" y="1814355"/>
                <a:ext cx="1278210" cy="685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84CA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rPr>
                  <a:t>应收退货成本</a:t>
                </a:r>
                <a:endPara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73" name="矩形 72"/>
            <p:cNvSpPr/>
            <p:nvPr/>
          </p:nvSpPr>
          <p:spPr>
            <a:xfrm>
              <a:off x="945345" y="3550976"/>
              <a:ext cx="199662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预期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将退回商品转让时的账面价值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－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收回该商品预计发生的成本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0" name="矩形 79"/>
          <p:cNvSpPr/>
          <p:nvPr/>
        </p:nvSpPr>
        <p:spPr>
          <a:xfrm>
            <a:off x="2410732" y="1840942"/>
            <a:ext cx="16073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所转让商品转让时的账面价值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577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1129"/>
  <p:tag name="MH_SECTIONID" val="1130,1131,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3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4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5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6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2639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Straight Connector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Text Placeholder 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16173537"/>
  <p:tag name="MH_LIBRARY" val="GRAPHIC"/>
  <p:tag name="MH_TYPE" val="Other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文本框 1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8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9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2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穿越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7037</TotalTime>
  <Words>1734</Words>
  <Application>Microsoft Office PowerPoint</Application>
  <PresentationFormat>全屏显示(16:9)</PresentationFormat>
  <Paragraphs>197</Paragraphs>
  <Slides>21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lujinxia</cp:lastModifiedBy>
  <cp:revision>515</cp:revision>
  <dcterms:created xsi:type="dcterms:W3CDTF">2018-01-31T05:19:00Z</dcterms:created>
  <dcterms:modified xsi:type="dcterms:W3CDTF">2018-08-23T05:56:57Z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