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19"/>
  </p:notesMasterIdLst>
  <p:sldIdLst>
    <p:sldId id="1370" r:id="rId3"/>
    <p:sldId id="1352" r:id="rId4"/>
    <p:sldId id="1354" r:id="rId5"/>
    <p:sldId id="1355" r:id="rId6"/>
    <p:sldId id="1356" r:id="rId7"/>
    <p:sldId id="1357" r:id="rId8"/>
    <p:sldId id="1358" r:id="rId9"/>
    <p:sldId id="1360" r:id="rId10"/>
    <p:sldId id="1359" r:id="rId11"/>
    <p:sldId id="1361" r:id="rId12"/>
    <p:sldId id="1363" r:id="rId13"/>
    <p:sldId id="1365" r:id="rId14"/>
    <p:sldId id="1366" r:id="rId15"/>
    <p:sldId id="1367" r:id="rId16"/>
    <p:sldId id="1368" r:id="rId17"/>
    <p:sldId id="1131" r:id="rId18"/>
  </p:sldIdLst>
  <p:sldSz cx="9144000" cy="5143500" type="screen16x9"/>
  <p:notesSz cx="7104063" cy="10234613"/>
  <p:custDataLst>
    <p:tags r:id="rId20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95B3D7"/>
    <a:srgbClr val="0081E2"/>
    <a:srgbClr val="5BB9FF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971" autoAdjust="0"/>
    <p:restoredTop sz="99419" autoAdjust="0"/>
  </p:normalViewPr>
  <p:slideViewPr>
    <p:cSldViewPr snapToGrid="0">
      <p:cViewPr>
        <p:scale>
          <a:sx n="66" d="100"/>
          <a:sy n="66" d="100"/>
        </p:scale>
        <p:origin x="-1488" y="-552"/>
      </p:cViewPr>
      <p:guideLst>
        <p:guide orient="horz" pos="1456"/>
        <p:guide orient="horz" pos="2981"/>
        <p:guide orient="horz" pos="1119"/>
        <p:guide pos="2883"/>
        <p:guide pos="672"/>
        <p:guide pos="5599"/>
        <p:guide pos="226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2285E6-FABF-4D08-94FF-0264FFF61F73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A543C6F-B608-4AA9-9ECF-78AD529A27D3}">
      <dgm:prSet custT="1"/>
      <dgm:spPr>
        <a:solidFill>
          <a:srgbClr val="084CA1"/>
        </a:solidFill>
      </dgm:spPr>
      <dgm:t>
        <a:bodyPr/>
        <a:lstStyle/>
        <a:p>
          <a:r>
            <a:rPr lang="zh-CN" altLang="en-US" sz="1800" dirty="0" smtClean="0">
              <a:latin typeface="微软雅黑" pitchFamily="34" charset="-122"/>
              <a:ea typeface="微软雅黑" pitchFamily="34" charset="-122"/>
            </a:rPr>
            <a:t>提取法定盈余公积</a:t>
          </a:r>
          <a:endParaRPr lang="zh-CN" altLang="en-US" sz="1800" dirty="0">
            <a:latin typeface="微软雅黑" pitchFamily="34" charset="-122"/>
            <a:ea typeface="微软雅黑" pitchFamily="34" charset="-122"/>
          </a:endParaRPr>
        </a:p>
      </dgm:t>
    </dgm:pt>
    <dgm:pt modelId="{EC2FAFA4-E04E-4605-8CFA-1C42B8B90726}" type="parTrans" cxnId="{6E34F26A-AEE1-48BC-AD7D-3E93980E2884}">
      <dgm:prSet/>
      <dgm:spPr/>
      <dgm:t>
        <a:bodyPr/>
        <a:lstStyle/>
        <a:p>
          <a:endParaRPr lang="zh-CN" altLang="en-US" sz="1800">
            <a:latin typeface="微软雅黑" pitchFamily="34" charset="-122"/>
            <a:ea typeface="微软雅黑" pitchFamily="34" charset="-122"/>
          </a:endParaRPr>
        </a:p>
      </dgm:t>
    </dgm:pt>
    <dgm:pt modelId="{41087E40-4860-49E1-A67E-05FEBBB6506F}" type="sibTrans" cxnId="{6E34F26A-AEE1-48BC-AD7D-3E93980E2884}">
      <dgm:prSet/>
      <dgm:spPr/>
      <dgm:t>
        <a:bodyPr/>
        <a:lstStyle/>
        <a:p>
          <a:endParaRPr lang="zh-CN" altLang="en-US" sz="1800">
            <a:latin typeface="微软雅黑" pitchFamily="34" charset="-122"/>
            <a:ea typeface="微软雅黑" pitchFamily="34" charset="-122"/>
          </a:endParaRPr>
        </a:p>
      </dgm:t>
    </dgm:pt>
    <dgm:pt modelId="{78AAFF19-5F00-4BD7-9359-B50B222555A5}">
      <dgm:prSet custT="1"/>
      <dgm:spPr>
        <a:solidFill>
          <a:srgbClr val="084CA1"/>
        </a:solidFill>
      </dgm:spPr>
      <dgm:t>
        <a:bodyPr/>
        <a:lstStyle/>
        <a:p>
          <a:r>
            <a:rPr lang="zh-CN" altLang="en-US" sz="1800" dirty="0" smtClean="0">
              <a:latin typeface="微软雅黑" pitchFamily="34" charset="-122"/>
              <a:ea typeface="微软雅黑" pitchFamily="34" charset="-122"/>
            </a:rPr>
            <a:t>提取任意盈余公积</a:t>
          </a:r>
          <a:endParaRPr lang="zh-CN" altLang="en-US" sz="1800" dirty="0">
            <a:latin typeface="微软雅黑" pitchFamily="34" charset="-122"/>
            <a:ea typeface="微软雅黑" pitchFamily="34" charset="-122"/>
          </a:endParaRPr>
        </a:p>
      </dgm:t>
    </dgm:pt>
    <dgm:pt modelId="{A7FFA39B-A339-430A-903C-43D9B05EB41F}" type="parTrans" cxnId="{A600E268-AB30-4B1D-9C86-B775949D300A}">
      <dgm:prSet/>
      <dgm:spPr/>
      <dgm:t>
        <a:bodyPr/>
        <a:lstStyle/>
        <a:p>
          <a:endParaRPr lang="zh-CN" altLang="en-US" sz="1800">
            <a:latin typeface="微软雅黑" pitchFamily="34" charset="-122"/>
            <a:ea typeface="微软雅黑" pitchFamily="34" charset="-122"/>
          </a:endParaRPr>
        </a:p>
      </dgm:t>
    </dgm:pt>
    <dgm:pt modelId="{20864CD9-46C0-4164-BB78-B2815B4F6AE6}" type="sibTrans" cxnId="{A600E268-AB30-4B1D-9C86-B775949D300A}">
      <dgm:prSet/>
      <dgm:spPr/>
      <dgm:t>
        <a:bodyPr/>
        <a:lstStyle/>
        <a:p>
          <a:endParaRPr lang="zh-CN" altLang="en-US" sz="1800">
            <a:latin typeface="微软雅黑" pitchFamily="34" charset="-122"/>
            <a:ea typeface="微软雅黑" pitchFamily="34" charset="-122"/>
          </a:endParaRPr>
        </a:p>
      </dgm:t>
    </dgm:pt>
    <dgm:pt modelId="{9C8BB6EF-B3A7-4B0E-A040-4FECD92F3B68}">
      <dgm:prSet custT="1"/>
      <dgm:spPr>
        <a:solidFill>
          <a:srgbClr val="084CA1"/>
        </a:solidFill>
      </dgm:spPr>
      <dgm:t>
        <a:bodyPr/>
        <a:lstStyle/>
        <a:p>
          <a:r>
            <a:rPr lang="zh-CN" altLang="en-US" sz="1800" dirty="0" smtClean="0">
              <a:latin typeface="微软雅黑" pitchFamily="34" charset="-122"/>
              <a:ea typeface="微软雅黑" pitchFamily="34" charset="-122"/>
            </a:rPr>
            <a:t>向投资者分配利润</a:t>
          </a:r>
          <a:endParaRPr lang="zh-CN" altLang="en-US" sz="1800" dirty="0">
            <a:latin typeface="微软雅黑" pitchFamily="34" charset="-122"/>
            <a:ea typeface="微软雅黑" pitchFamily="34" charset="-122"/>
          </a:endParaRPr>
        </a:p>
      </dgm:t>
    </dgm:pt>
    <dgm:pt modelId="{5581341C-9B59-405D-8E95-1AE724F2F669}" type="parTrans" cxnId="{B1325049-A3F4-4BE2-AA4D-8747DBCC87D5}">
      <dgm:prSet/>
      <dgm:spPr/>
      <dgm:t>
        <a:bodyPr/>
        <a:lstStyle/>
        <a:p>
          <a:endParaRPr lang="zh-CN" altLang="en-US" sz="1800">
            <a:latin typeface="微软雅黑" pitchFamily="34" charset="-122"/>
            <a:ea typeface="微软雅黑" pitchFamily="34" charset="-122"/>
          </a:endParaRPr>
        </a:p>
      </dgm:t>
    </dgm:pt>
    <dgm:pt modelId="{BB7E0F4B-2685-416A-827D-43F528BD11EB}" type="sibTrans" cxnId="{B1325049-A3F4-4BE2-AA4D-8747DBCC87D5}">
      <dgm:prSet/>
      <dgm:spPr/>
      <dgm:t>
        <a:bodyPr/>
        <a:lstStyle/>
        <a:p>
          <a:endParaRPr lang="zh-CN" altLang="en-US" sz="1800">
            <a:latin typeface="微软雅黑" pitchFamily="34" charset="-122"/>
            <a:ea typeface="微软雅黑" pitchFamily="34" charset="-122"/>
          </a:endParaRPr>
        </a:p>
      </dgm:t>
    </dgm:pt>
    <dgm:pt modelId="{B7AE2F22-D263-4444-AE8B-A0D3945CA045}" type="pres">
      <dgm:prSet presAssocID="{402285E6-FABF-4D08-94FF-0264FFF61F7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729CA35-C546-4E16-BA70-F8BE4902CEEF}" type="pres">
      <dgm:prSet presAssocID="{AA543C6F-B608-4AA9-9ECF-78AD529A27D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B899DEE-3B30-4FB1-92B7-71C19D3F1B53}" type="pres">
      <dgm:prSet presAssocID="{41087E40-4860-49E1-A67E-05FEBBB6506F}" presName="parTxOnlySpace" presStyleCnt="0"/>
      <dgm:spPr/>
    </dgm:pt>
    <dgm:pt modelId="{AFF76A60-317C-41C8-8844-40D23244CD94}" type="pres">
      <dgm:prSet presAssocID="{78AAFF19-5F00-4BD7-9359-B50B222555A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2AE857-62E1-4598-9AB0-987CC159D139}" type="pres">
      <dgm:prSet presAssocID="{20864CD9-46C0-4164-BB78-B2815B4F6AE6}" presName="parTxOnlySpace" presStyleCnt="0"/>
      <dgm:spPr/>
    </dgm:pt>
    <dgm:pt modelId="{90EEE294-77C0-46C8-9809-B46FB0B18E61}" type="pres">
      <dgm:prSet presAssocID="{9C8BB6EF-B3A7-4B0E-A040-4FECD92F3B6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9892B20-1E19-4B08-A2FD-5D922B587735}" type="presOf" srcId="{AA543C6F-B608-4AA9-9ECF-78AD529A27D3}" destId="{4729CA35-C546-4E16-BA70-F8BE4902CEEF}" srcOrd="0" destOrd="0" presId="urn:microsoft.com/office/officeart/2005/8/layout/chevron1"/>
    <dgm:cxn modelId="{A600E268-AB30-4B1D-9C86-B775949D300A}" srcId="{402285E6-FABF-4D08-94FF-0264FFF61F73}" destId="{78AAFF19-5F00-4BD7-9359-B50B222555A5}" srcOrd="1" destOrd="0" parTransId="{A7FFA39B-A339-430A-903C-43D9B05EB41F}" sibTransId="{20864CD9-46C0-4164-BB78-B2815B4F6AE6}"/>
    <dgm:cxn modelId="{D9D15B96-99F6-49B9-A530-06A200A765E0}" type="presOf" srcId="{9C8BB6EF-B3A7-4B0E-A040-4FECD92F3B68}" destId="{90EEE294-77C0-46C8-9809-B46FB0B18E61}" srcOrd="0" destOrd="0" presId="urn:microsoft.com/office/officeart/2005/8/layout/chevron1"/>
    <dgm:cxn modelId="{6E34F26A-AEE1-48BC-AD7D-3E93980E2884}" srcId="{402285E6-FABF-4D08-94FF-0264FFF61F73}" destId="{AA543C6F-B608-4AA9-9ECF-78AD529A27D3}" srcOrd="0" destOrd="0" parTransId="{EC2FAFA4-E04E-4605-8CFA-1C42B8B90726}" sibTransId="{41087E40-4860-49E1-A67E-05FEBBB6506F}"/>
    <dgm:cxn modelId="{FDAC5AC1-34A6-4AA9-833B-F6B20F3D3EE2}" type="presOf" srcId="{78AAFF19-5F00-4BD7-9359-B50B222555A5}" destId="{AFF76A60-317C-41C8-8844-40D23244CD94}" srcOrd="0" destOrd="0" presId="urn:microsoft.com/office/officeart/2005/8/layout/chevron1"/>
    <dgm:cxn modelId="{B1325049-A3F4-4BE2-AA4D-8747DBCC87D5}" srcId="{402285E6-FABF-4D08-94FF-0264FFF61F73}" destId="{9C8BB6EF-B3A7-4B0E-A040-4FECD92F3B68}" srcOrd="2" destOrd="0" parTransId="{5581341C-9B59-405D-8E95-1AE724F2F669}" sibTransId="{BB7E0F4B-2685-416A-827D-43F528BD11EB}"/>
    <dgm:cxn modelId="{A90B056C-EF66-4CAC-8BFA-B6E48F88B019}" type="presOf" srcId="{402285E6-FABF-4D08-94FF-0264FFF61F73}" destId="{B7AE2F22-D263-4444-AE8B-A0D3945CA045}" srcOrd="0" destOrd="0" presId="urn:microsoft.com/office/officeart/2005/8/layout/chevron1"/>
    <dgm:cxn modelId="{818FB9BB-5573-4664-894E-5C952A7DBFC0}" type="presParOf" srcId="{B7AE2F22-D263-4444-AE8B-A0D3945CA045}" destId="{4729CA35-C546-4E16-BA70-F8BE4902CEEF}" srcOrd="0" destOrd="0" presId="urn:microsoft.com/office/officeart/2005/8/layout/chevron1"/>
    <dgm:cxn modelId="{914E3D30-146F-4278-BB70-867D4A6D3C5B}" type="presParOf" srcId="{B7AE2F22-D263-4444-AE8B-A0D3945CA045}" destId="{7B899DEE-3B30-4FB1-92B7-71C19D3F1B53}" srcOrd="1" destOrd="0" presId="urn:microsoft.com/office/officeart/2005/8/layout/chevron1"/>
    <dgm:cxn modelId="{843BEAA1-DFCB-4BED-9C23-47DB085F956A}" type="presParOf" srcId="{B7AE2F22-D263-4444-AE8B-A0D3945CA045}" destId="{AFF76A60-317C-41C8-8844-40D23244CD94}" srcOrd="2" destOrd="0" presId="urn:microsoft.com/office/officeart/2005/8/layout/chevron1"/>
    <dgm:cxn modelId="{AB03AA3A-7DDC-4C92-AA60-6D62BB6CC238}" type="presParOf" srcId="{B7AE2F22-D263-4444-AE8B-A0D3945CA045}" destId="{012AE857-62E1-4598-9AB0-987CC159D139}" srcOrd="3" destOrd="0" presId="urn:microsoft.com/office/officeart/2005/8/layout/chevron1"/>
    <dgm:cxn modelId="{78DC7ECF-012F-4A86-A5D8-2DBF8767DED9}" type="presParOf" srcId="{B7AE2F22-D263-4444-AE8B-A0D3945CA045}" destId="{90EEE294-77C0-46C8-9809-B46FB0B18E61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29CA35-C546-4E16-BA70-F8BE4902CEEF}">
      <dsp:nvSpPr>
        <dsp:cNvPr id="0" name=""/>
        <dsp:cNvSpPr/>
      </dsp:nvSpPr>
      <dsp:spPr>
        <a:xfrm>
          <a:off x="1785" y="1596826"/>
          <a:ext cx="2175867" cy="870346"/>
        </a:xfrm>
        <a:prstGeom prst="chevron">
          <a:avLst/>
        </a:prstGeom>
        <a:solidFill>
          <a:srgbClr val="084CA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itchFamily="34" charset="-122"/>
              <a:ea typeface="微软雅黑" pitchFamily="34" charset="-122"/>
            </a:rPr>
            <a:t>提取法定盈余公积</a:t>
          </a:r>
          <a:endParaRPr lang="zh-CN" altLang="en-US" sz="18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436958" y="1596826"/>
        <a:ext cx="1305521" cy="870346"/>
      </dsp:txXfrm>
    </dsp:sp>
    <dsp:sp modelId="{AFF76A60-317C-41C8-8844-40D23244CD94}">
      <dsp:nvSpPr>
        <dsp:cNvPr id="0" name=""/>
        <dsp:cNvSpPr/>
      </dsp:nvSpPr>
      <dsp:spPr>
        <a:xfrm>
          <a:off x="1960066" y="1596826"/>
          <a:ext cx="2175867" cy="870346"/>
        </a:xfrm>
        <a:prstGeom prst="chevron">
          <a:avLst/>
        </a:prstGeom>
        <a:solidFill>
          <a:srgbClr val="084CA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itchFamily="34" charset="-122"/>
              <a:ea typeface="微软雅黑" pitchFamily="34" charset="-122"/>
            </a:rPr>
            <a:t>提取任意盈余公积</a:t>
          </a:r>
          <a:endParaRPr lang="zh-CN" altLang="en-US" sz="18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395239" y="1596826"/>
        <a:ext cx="1305521" cy="870346"/>
      </dsp:txXfrm>
    </dsp:sp>
    <dsp:sp modelId="{90EEE294-77C0-46C8-9809-B46FB0B18E61}">
      <dsp:nvSpPr>
        <dsp:cNvPr id="0" name=""/>
        <dsp:cNvSpPr/>
      </dsp:nvSpPr>
      <dsp:spPr>
        <a:xfrm>
          <a:off x="3918346" y="1596826"/>
          <a:ext cx="2175867" cy="870346"/>
        </a:xfrm>
        <a:prstGeom prst="chevron">
          <a:avLst/>
        </a:prstGeom>
        <a:solidFill>
          <a:srgbClr val="084CA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009" tIns="24003" rIns="24003" bIns="24003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itchFamily="34" charset="-122"/>
              <a:ea typeface="微软雅黑" pitchFamily="34" charset="-122"/>
            </a:rPr>
            <a:t>向投资者分配利润</a:t>
          </a:r>
          <a:endParaRPr lang="zh-CN" altLang="en-US" sz="18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4353519" y="1596826"/>
        <a:ext cx="1305521" cy="870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16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5" Type="http://schemas.openxmlformats.org/officeDocument/2006/relationships/tags" Target="../tags/tag71.xml"/><Relationship Id="rId4" Type="http://schemas.openxmlformats.org/officeDocument/2006/relationships/tags" Target="../tags/tag70.xml"/><Relationship Id="rId9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77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5" Type="http://schemas.openxmlformats.org/officeDocument/2006/relationships/tags" Target="../tags/tag79.xml"/><Relationship Id="rId4" Type="http://schemas.openxmlformats.org/officeDocument/2006/relationships/tags" Target="../tags/tag7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5" Type="http://schemas.openxmlformats.org/officeDocument/2006/relationships/tags" Target="../tags/tag85.xml"/><Relationship Id="rId4" Type="http://schemas.openxmlformats.org/officeDocument/2006/relationships/tags" Target="../tags/tag84.xml"/><Relationship Id="rId9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6.xml"/><Relationship Id="rId3" Type="http://schemas.openxmlformats.org/officeDocument/2006/relationships/tags" Target="../tags/tag91.xml"/><Relationship Id="rId7" Type="http://schemas.openxmlformats.org/officeDocument/2006/relationships/tags" Target="../tags/tag95.xml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9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9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12.xml"/><Relationship Id="rId3" Type="http://schemas.openxmlformats.org/officeDocument/2006/relationships/tags" Target="../tags/tag107.xml"/><Relationship Id="rId7" Type="http://schemas.openxmlformats.org/officeDocument/2006/relationships/tags" Target="../tags/tag111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tags" Target="../tags/tag110.xml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9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tags" Target="../tags/tag24.xml"/><Relationship Id="rId7" Type="http://schemas.openxmlformats.org/officeDocument/2006/relationships/slideLayout" Target="../slideLayouts/slideLayout17.xml"/><Relationship Id="rId12" Type="http://schemas.microsoft.com/office/2007/relationships/diagramDrawing" Target="../diagrams/drawing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11" Type="http://schemas.openxmlformats.org/officeDocument/2006/relationships/diagramColors" Target="../diagrams/colors1.xml"/><Relationship Id="rId5" Type="http://schemas.openxmlformats.org/officeDocument/2006/relationships/tags" Target="../tags/tag26.xml"/><Relationship Id="rId10" Type="http://schemas.openxmlformats.org/officeDocument/2006/relationships/diagramQuickStyle" Target="../diagrams/quickStyle1.xml"/><Relationship Id="rId4" Type="http://schemas.openxmlformats.org/officeDocument/2006/relationships/tags" Target="../tags/tag25.xml"/><Relationship Id="rId9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9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03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留存收益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332575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（一）利润分配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1479925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2.</a:t>
            </a:r>
            <a:r>
              <a:rPr lang="zh-CN" altLang="en-US" sz="1800" dirty="0">
                <a:ea typeface="微软雅黑"/>
                <a:cs typeface="+mn-ea"/>
              </a:rPr>
              <a:t>设置的科目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53090" y="1888401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8"/>
            </p:custDataLst>
          </p:nvPr>
        </p:nvSpPr>
        <p:spPr>
          <a:xfrm>
            <a:off x="753090" y="2927858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90447" y="1997712"/>
            <a:ext cx="7928955" cy="906513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2】</a:t>
            </a:r>
            <a:r>
              <a:rPr lang="zh-CN" altLang="en-US" sz="1800" dirty="0" smtClean="0">
                <a:ea typeface="微软雅黑"/>
                <a:cs typeface="+mn-ea"/>
              </a:rPr>
              <a:t>某</a:t>
            </a:r>
            <a:r>
              <a:rPr lang="zh-CN" altLang="en-US" sz="1800" dirty="0">
                <a:ea typeface="微软雅黑"/>
                <a:cs typeface="+mn-ea"/>
              </a:rPr>
              <a:t>企业年初未分配的利润为</a:t>
            </a:r>
            <a:r>
              <a:rPr lang="en-US" altLang="zh-CN" sz="1800" dirty="0">
                <a:ea typeface="微软雅黑"/>
                <a:cs typeface="+mn-ea"/>
              </a:rPr>
              <a:t>1 100</a:t>
            </a:r>
            <a:r>
              <a:rPr lang="zh-CN" altLang="en-US" sz="1800" dirty="0">
                <a:ea typeface="微软雅黑"/>
                <a:cs typeface="+mn-ea"/>
              </a:rPr>
              <a:t>万元，当年利润总额为</a:t>
            </a:r>
            <a:r>
              <a:rPr lang="en-US" altLang="zh-CN" sz="1800" dirty="0">
                <a:ea typeface="微软雅黑"/>
                <a:cs typeface="+mn-ea"/>
              </a:rPr>
              <a:t>1 200</a:t>
            </a:r>
            <a:r>
              <a:rPr lang="zh-CN" altLang="en-US" sz="1800" dirty="0">
                <a:ea typeface="微软雅黑"/>
                <a:cs typeface="+mn-ea"/>
              </a:rPr>
              <a:t>万元，所得税费用为</a:t>
            </a:r>
            <a:r>
              <a:rPr lang="en-US" altLang="zh-CN" sz="1800" dirty="0">
                <a:ea typeface="微软雅黑"/>
                <a:cs typeface="+mn-ea"/>
              </a:rPr>
              <a:t>200</a:t>
            </a:r>
            <a:r>
              <a:rPr lang="zh-CN" altLang="en-US" sz="1800" dirty="0">
                <a:ea typeface="微软雅黑"/>
                <a:cs typeface="+mn-ea"/>
              </a:rPr>
              <a:t>万元，该企业按</a:t>
            </a:r>
            <a:r>
              <a:rPr lang="en-US" altLang="zh-CN" sz="1800" dirty="0">
                <a:ea typeface="微软雅黑"/>
                <a:cs typeface="+mn-ea"/>
              </a:rPr>
              <a:t>10</a:t>
            </a:r>
            <a:r>
              <a:rPr lang="zh-CN" altLang="en-US" sz="1800" dirty="0">
                <a:ea typeface="微软雅黑"/>
                <a:cs typeface="+mn-ea"/>
              </a:rPr>
              <a:t>％提取法定盈余公积。假设不考虑其他因素，计算该企业可供投资者分配的利润为多少万元</a:t>
            </a:r>
            <a:r>
              <a:rPr lang="zh-CN" altLang="en-US" sz="1800" dirty="0" smtClean="0">
                <a:ea typeface="微软雅黑"/>
                <a:cs typeface="+mn-ea"/>
              </a:rPr>
              <a:t>？  </a:t>
            </a:r>
            <a:endParaRPr lang="zh-CN" altLang="en-US" sz="1800" dirty="0"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61897" y="3319541"/>
            <a:ext cx="7738826" cy="629514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zh-CN" altLang="en-US" sz="1800" dirty="0">
                <a:ea typeface="微软雅黑"/>
                <a:cs typeface="+mn-ea"/>
              </a:rPr>
              <a:t>该企业可供投资者分配的</a:t>
            </a:r>
            <a:r>
              <a:rPr lang="zh-CN" altLang="en-US" sz="1800" dirty="0" smtClean="0">
                <a:ea typeface="微软雅黑"/>
                <a:cs typeface="+mn-ea"/>
              </a:rPr>
              <a:t>利润</a:t>
            </a:r>
            <a:endParaRPr lang="en-US" altLang="zh-CN" sz="1800" dirty="0" smtClean="0">
              <a:ea typeface="微软雅黑"/>
              <a:cs typeface="+mn-ea"/>
            </a:endParaRPr>
          </a:p>
          <a:p>
            <a:r>
              <a:rPr lang="zh-CN" altLang="en-US" sz="1800" dirty="0" smtClean="0">
                <a:ea typeface="微软雅黑"/>
                <a:cs typeface="+mn-ea"/>
              </a:rPr>
              <a:t>＝</a:t>
            </a:r>
            <a:r>
              <a:rPr lang="en-US" altLang="zh-CN" sz="1800" dirty="0">
                <a:ea typeface="微软雅黑"/>
                <a:cs typeface="+mn-ea"/>
              </a:rPr>
              <a:t>1 100+1 200-200-</a:t>
            </a:r>
            <a:r>
              <a:rPr lang="zh-CN" altLang="en-US" sz="1800" dirty="0">
                <a:ea typeface="微软雅黑"/>
                <a:cs typeface="+mn-ea"/>
              </a:rPr>
              <a:t>（</a:t>
            </a:r>
            <a:r>
              <a:rPr lang="en-US" altLang="zh-CN" sz="1800" dirty="0">
                <a:ea typeface="微软雅黑"/>
                <a:cs typeface="+mn-ea"/>
              </a:rPr>
              <a:t>1 200-200</a:t>
            </a:r>
            <a:r>
              <a:rPr lang="zh-CN" altLang="en-US" sz="1800" dirty="0">
                <a:ea typeface="微软雅黑"/>
                <a:cs typeface="+mn-ea"/>
              </a:rPr>
              <a:t>）</a:t>
            </a:r>
            <a:r>
              <a:rPr lang="en-US" altLang="zh-CN" sz="1800" dirty="0">
                <a:ea typeface="微软雅黑"/>
                <a:cs typeface="+mn-ea"/>
              </a:rPr>
              <a:t>×10</a:t>
            </a:r>
            <a:r>
              <a:rPr lang="zh-CN" altLang="en-US" sz="1800" dirty="0">
                <a:ea typeface="微软雅黑"/>
                <a:cs typeface="+mn-ea"/>
              </a:rPr>
              <a:t>％＝</a:t>
            </a:r>
            <a:r>
              <a:rPr lang="en-US" altLang="zh-CN" sz="1800" dirty="0">
                <a:ea typeface="微软雅黑"/>
                <a:cs typeface="+mn-ea"/>
              </a:rPr>
              <a:t>2 000</a:t>
            </a:r>
            <a:r>
              <a:rPr lang="zh-CN" altLang="en-US" sz="1800" dirty="0">
                <a:ea typeface="微软雅黑"/>
                <a:cs typeface="+mn-ea"/>
              </a:rPr>
              <a:t>（万元）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518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（二）盈余公积</a:t>
            </a:r>
          </a:p>
        </p:txBody>
      </p:sp>
      <p:sp>
        <p:nvSpPr>
          <p:cNvPr id="14" name="矩形 13"/>
          <p:cNvSpPr/>
          <p:nvPr/>
        </p:nvSpPr>
        <p:spPr>
          <a:xfrm>
            <a:off x="806391" y="1563638"/>
            <a:ext cx="7726049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盈余公积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盈余公积可用于弥补亏损、扩大生产经营、转增资本（或股本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或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派送新股等。计算提取法定盈余公积的基数时，不应包括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企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业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年初未分配利润。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2294524" y="3001937"/>
            <a:ext cx="4673950" cy="675084"/>
          </a:xfrm>
          <a:custGeom>
            <a:avLst/>
            <a:gdLst>
              <a:gd name="connsiteX0" fmla="*/ 0 w 867868"/>
              <a:gd name="connsiteY0" fmla="*/ 0 h 675084"/>
              <a:gd name="connsiteX1" fmla="*/ 867868 w 867868"/>
              <a:gd name="connsiteY1" fmla="*/ 0 h 675084"/>
              <a:gd name="connsiteX2" fmla="*/ 867868 w 867868"/>
              <a:gd name="connsiteY2" fmla="*/ 675084 h 675084"/>
              <a:gd name="connsiteX3" fmla="*/ 0 w 867868"/>
              <a:gd name="connsiteY3" fmla="*/ 675084 h 675084"/>
              <a:gd name="connsiteX4" fmla="*/ 0 w 867868"/>
              <a:gd name="connsiteY4" fmla="*/ 0 h 67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868" h="675084">
                <a:moveTo>
                  <a:pt x="0" y="0"/>
                </a:moveTo>
                <a:lnTo>
                  <a:pt x="867868" y="0"/>
                </a:lnTo>
                <a:lnTo>
                  <a:pt x="867868" y="675084"/>
                </a:lnTo>
                <a:lnTo>
                  <a:pt x="0" y="67508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marL="0" lvl="1" defTabSz="311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800" b="1" kern="12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法定盈余公积</a:t>
            </a:r>
            <a:r>
              <a:rPr lang="zh-CN" altLang="en-US" sz="1800" kern="12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净利润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×10%</a:t>
            </a:r>
            <a:endParaRPr lang="en-US" altLang="zh-CN" sz="1800" kern="1200" dirty="0" smtClean="0">
              <a:latin typeface="微软雅黑" pitchFamily="34" charset="-122"/>
              <a:ea typeface="微软雅黑" pitchFamily="34" charset="-122"/>
            </a:endParaRPr>
          </a:p>
          <a:p>
            <a:pPr marL="0" lvl="1" algn="l" defTabSz="311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800" kern="1200" dirty="0" smtClean="0">
                <a:latin typeface="微软雅黑" pitchFamily="34" charset="-122"/>
                <a:ea typeface="微软雅黑" pitchFamily="34" charset="-122"/>
              </a:rPr>
              <a:t>（超过注册资本</a:t>
            </a:r>
            <a:r>
              <a:rPr lang="en-US" altLang="zh-CN" sz="1800" kern="1200" dirty="0" smtClean="0">
                <a:latin typeface="微软雅黑" pitchFamily="34" charset="-122"/>
                <a:ea typeface="微软雅黑" pitchFamily="34" charset="-122"/>
              </a:rPr>
              <a:t>50%</a:t>
            </a:r>
            <a:r>
              <a:rPr lang="zh-CN" altLang="en-US" sz="1800" kern="1200" dirty="0" smtClean="0">
                <a:latin typeface="微软雅黑" pitchFamily="34" charset="-122"/>
                <a:ea typeface="微软雅黑" pitchFamily="34" charset="-122"/>
              </a:rPr>
              <a:t>以上的，可不再提取）</a:t>
            </a:r>
            <a:endParaRPr lang="zh-CN" altLang="en-US" sz="1800" kern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294524" y="3812978"/>
            <a:ext cx="4174643" cy="675084"/>
          </a:xfrm>
          <a:custGeom>
            <a:avLst/>
            <a:gdLst>
              <a:gd name="connsiteX0" fmla="*/ 0 w 867868"/>
              <a:gd name="connsiteY0" fmla="*/ 0 h 675084"/>
              <a:gd name="connsiteX1" fmla="*/ 867868 w 867868"/>
              <a:gd name="connsiteY1" fmla="*/ 0 h 675084"/>
              <a:gd name="connsiteX2" fmla="*/ 867868 w 867868"/>
              <a:gd name="connsiteY2" fmla="*/ 675084 h 675084"/>
              <a:gd name="connsiteX3" fmla="*/ 0 w 867868"/>
              <a:gd name="connsiteY3" fmla="*/ 675084 h 675084"/>
              <a:gd name="connsiteX4" fmla="*/ 0 w 867868"/>
              <a:gd name="connsiteY4" fmla="*/ 0 h 67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7868" h="675084">
                <a:moveTo>
                  <a:pt x="0" y="0"/>
                </a:moveTo>
                <a:lnTo>
                  <a:pt x="867868" y="0"/>
                </a:lnTo>
                <a:lnTo>
                  <a:pt x="867868" y="675084"/>
                </a:lnTo>
                <a:lnTo>
                  <a:pt x="0" y="675084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4290" tIns="34290" rIns="34290" bIns="34290" numCol="1" spcCol="1270" anchor="ctr" anchorCtr="0">
            <a:noAutofit/>
          </a:bodyPr>
          <a:lstStyle/>
          <a:p>
            <a:pPr marL="0" lvl="1" algn="l" defTabSz="3111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en-US" sz="1800" b="1" kern="12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任意盈余公积</a:t>
            </a:r>
            <a:r>
              <a:rPr lang="zh-CN" altLang="en-US" sz="1800" kern="1200" dirty="0" smtClean="0">
                <a:latin typeface="微软雅黑" pitchFamily="34" charset="-122"/>
                <a:ea typeface="微软雅黑" pitchFamily="34" charset="-122"/>
              </a:rPr>
              <a:t>：股东大会决议确定</a:t>
            </a:r>
            <a:endParaRPr lang="zh-CN" altLang="en-US" sz="1800" kern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1270337" y="2022948"/>
            <a:ext cx="0" cy="1184709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683843" y="3691535"/>
            <a:ext cx="5151501" cy="0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1915098" y="3688672"/>
            <a:ext cx="2" cy="728152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1901553" y="4416824"/>
            <a:ext cx="4933791" cy="7178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 148"/>
          <p:cNvSpPr>
            <a:spLocks noEditPoints="1"/>
          </p:cNvSpPr>
          <p:nvPr/>
        </p:nvSpPr>
        <p:spPr bwMode="auto">
          <a:xfrm>
            <a:off x="961780" y="3345170"/>
            <a:ext cx="692744" cy="707578"/>
          </a:xfrm>
          <a:custGeom>
            <a:avLst/>
            <a:gdLst>
              <a:gd name="T0" fmla="*/ 31 w 260"/>
              <a:gd name="T1" fmla="*/ 220 h 260"/>
              <a:gd name="T2" fmla="*/ 36 w 260"/>
              <a:gd name="T3" fmla="*/ 228 h 260"/>
              <a:gd name="T4" fmla="*/ 221 w 260"/>
              <a:gd name="T5" fmla="*/ 228 h 260"/>
              <a:gd name="T6" fmla="*/ 229 w 260"/>
              <a:gd name="T7" fmla="*/ 224 h 260"/>
              <a:gd name="T8" fmla="*/ 229 w 260"/>
              <a:gd name="T9" fmla="*/ 41 h 260"/>
              <a:gd name="T10" fmla="*/ 223 w 260"/>
              <a:gd name="T11" fmla="*/ 33 h 260"/>
              <a:gd name="T12" fmla="*/ 39 w 260"/>
              <a:gd name="T13" fmla="*/ 31 h 260"/>
              <a:gd name="T14" fmla="*/ 31 w 260"/>
              <a:gd name="T15" fmla="*/ 37 h 260"/>
              <a:gd name="T16" fmla="*/ 252 w 260"/>
              <a:gd name="T17" fmla="*/ 0 h 260"/>
              <a:gd name="T18" fmla="*/ 200 w 260"/>
              <a:gd name="T19" fmla="*/ 0 h 260"/>
              <a:gd name="T20" fmla="*/ 195 w 260"/>
              <a:gd name="T21" fmla="*/ 8 h 260"/>
              <a:gd name="T22" fmla="*/ 197 w 260"/>
              <a:gd name="T23" fmla="*/ 13 h 260"/>
              <a:gd name="T24" fmla="*/ 244 w 260"/>
              <a:gd name="T25" fmla="*/ 16 h 260"/>
              <a:gd name="T26" fmla="*/ 244 w 260"/>
              <a:gd name="T27" fmla="*/ 60 h 260"/>
              <a:gd name="T28" fmla="*/ 252 w 260"/>
              <a:gd name="T29" fmla="*/ 65 h 260"/>
              <a:gd name="T30" fmla="*/ 257 w 260"/>
              <a:gd name="T31" fmla="*/ 63 h 260"/>
              <a:gd name="T32" fmla="*/ 260 w 260"/>
              <a:gd name="T33" fmla="*/ 8 h 260"/>
              <a:gd name="T34" fmla="*/ 257 w 260"/>
              <a:gd name="T35" fmla="*/ 3 h 260"/>
              <a:gd name="T36" fmla="*/ 252 w 260"/>
              <a:gd name="T37" fmla="*/ 0 h 260"/>
              <a:gd name="T38" fmla="*/ 248 w 260"/>
              <a:gd name="T39" fmla="*/ 195 h 260"/>
              <a:gd name="T40" fmla="*/ 244 w 260"/>
              <a:gd name="T41" fmla="*/ 203 h 260"/>
              <a:gd name="T42" fmla="*/ 203 w 260"/>
              <a:gd name="T43" fmla="*/ 245 h 260"/>
              <a:gd name="T44" fmla="*/ 195 w 260"/>
              <a:gd name="T45" fmla="*/ 249 h 260"/>
              <a:gd name="T46" fmla="*/ 195 w 260"/>
              <a:gd name="T47" fmla="*/ 255 h 260"/>
              <a:gd name="T48" fmla="*/ 203 w 260"/>
              <a:gd name="T49" fmla="*/ 260 h 260"/>
              <a:gd name="T50" fmla="*/ 255 w 260"/>
              <a:gd name="T51" fmla="*/ 259 h 260"/>
              <a:gd name="T52" fmla="*/ 260 w 260"/>
              <a:gd name="T53" fmla="*/ 252 h 260"/>
              <a:gd name="T54" fmla="*/ 260 w 260"/>
              <a:gd name="T55" fmla="*/ 200 h 260"/>
              <a:gd name="T56" fmla="*/ 252 w 260"/>
              <a:gd name="T57" fmla="*/ 195 h 260"/>
              <a:gd name="T58" fmla="*/ 8 w 260"/>
              <a:gd name="T59" fmla="*/ 65 h 260"/>
              <a:gd name="T60" fmla="*/ 15 w 260"/>
              <a:gd name="T61" fmla="*/ 60 h 260"/>
              <a:gd name="T62" fmla="*/ 57 w 260"/>
              <a:gd name="T63" fmla="*/ 16 h 260"/>
              <a:gd name="T64" fmla="*/ 62 w 260"/>
              <a:gd name="T65" fmla="*/ 13 h 260"/>
              <a:gd name="T66" fmla="*/ 65 w 260"/>
              <a:gd name="T67" fmla="*/ 8 h 260"/>
              <a:gd name="T68" fmla="*/ 60 w 260"/>
              <a:gd name="T69" fmla="*/ 0 h 260"/>
              <a:gd name="T70" fmla="*/ 8 w 260"/>
              <a:gd name="T71" fmla="*/ 0 h 260"/>
              <a:gd name="T72" fmla="*/ 0 w 260"/>
              <a:gd name="T73" fmla="*/ 5 h 260"/>
              <a:gd name="T74" fmla="*/ 0 w 260"/>
              <a:gd name="T75" fmla="*/ 57 h 260"/>
              <a:gd name="T76" fmla="*/ 5 w 260"/>
              <a:gd name="T77" fmla="*/ 64 h 260"/>
              <a:gd name="T78" fmla="*/ 57 w 260"/>
              <a:gd name="T79" fmla="*/ 245 h 260"/>
              <a:gd name="T80" fmla="*/ 15 w 260"/>
              <a:gd name="T81" fmla="*/ 203 h 260"/>
              <a:gd name="T82" fmla="*/ 12 w 260"/>
              <a:gd name="T83" fmla="*/ 195 h 260"/>
              <a:gd name="T84" fmla="*/ 5 w 260"/>
              <a:gd name="T85" fmla="*/ 195 h 260"/>
              <a:gd name="T86" fmla="*/ 0 w 260"/>
              <a:gd name="T87" fmla="*/ 203 h 260"/>
              <a:gd name="T88" fmla="*/ 0 w 260"/>
              <a:gd name="T89" fmla="*/ 255 h 260"/>
              <a:gd name="T90" fmla="*/ 8 w 260"/>
              <a:gd name="T91" fmla="*/ 260 h 260"/>
              <a:gd name="T92" fmla="*/ 60 w 260"/>
              <a:gd name="T93" fmla="*/ 259 h 260"/>
              <a:gd name="T94" fmla="*/ 65 w 260"/>
              <a:gd name="T95" fmla="*/ 252 h 260"/>
              <a:gd name="T96" fmla="*/ 62 w 260"/>
              <a:gd name="T97" fmla="*/ 246 h 260"/>
              <a:gd name="T98" fmla="*/ 57 w 260"/>
              <a:gd name="T99" fmla="*/ 24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0" h="260">
                <a:moveTo>
                  <a:pt x="31" y="41"/>
                </a:moveTo>
                <a:lnTo>
                  <a:pt x="31" y="220"/>
                </a:lnTo>
                <a:lnTo>
                  <a:pt x="31" y="220"/>
                </a:lnTo>
                <a:lnTo>
                  <a:pt x="31" y="224"/>
                </a:lnTo>
                <a:lnTo>
                  <a:pt x="34" y="226"/>
                </a:lnTo>
                <a:lnTo>
                  <a:pt x="36" y="228"/>
                </a:lnTo>
                <a:lnTo>
                  <a:pt x="39" y="228"/>
                </a:lnTo>
                <a:lnTo>
                  <a:pt x="221" y="228"/>
                </a:lnTo>
                <a:lnTo>
                  <a:pt x="221" y="228"/>
                </a:lnTo>
                <a:lnTo>
                  <a:pt x="223" y="228"/>
                </a:lnTo>
                <a:lnTo>
                  <a:pt x="226" y="226"/>
                </a:lnTo>
                <a:lnTo>
                  <a:pt x="229" y="224"/>
                </a:lnTo>
                <a:lnTo>
                  <a:pt x="229" y="220"/>
                </a:lnTo>
                <a:lnTo>
                  <a:pt x="229" y="41"/>
                </a:lnTo>
                <a:lnTo>
                  <a:pt x="229" y="41"/>
                </a:lnTo>
                <a:lnTo>
                  <a:pt x="229" y="37"/>
                </a:lnTo>
                <a:lnTo>
                  <a:pt x="226" y="34"/>
                </a:lnTo>
                <a:lnTo>
                  <a:pt x="223" y="33"/>
                </a:lnTo>
                <a:lnTo>
                  <a:pt x="221" y="31"/>
                </a:lnTo>
                <a:lnTo>
                  <a:pt x="39" y="31"/>
                </a:lnTo>
                <a:lnTo>
                  <a:pt x="39" y="31"/>
                </a:lnTo>
                <a:lnTo>
                  <a:pt x="36" y="33"/>
                </a:lnTo>
                <a:lnTo>
                  <a:pt x="34" y="34"/>
                </a:lnTo>
                <a:lnTo>
                  <a:pt x="31" y="37"/>
                </a:lnTo>
                <a:lnTo>
                  <a:pt x="31" y="41"/>
                </a:lnTo>
                <a:lnTo>
                  <a:pt x="31" y="41"/>
                </a:lnTo>
                <a:close/>
                <a:moveTo>
                  <a:pt x="252" y="0"/>
                </a:moveTo>
                <a:lnTo>
                  <a:pt x="203" y="0"/>
                </a:lnTo>
                <a:lnTo>
                  <a:pt x="203" y="0"/>
                </a:lnTo>
                <a:lnTo>
                  <a:pt x="200" y="0"/>
                </a:lnTo>
                <a:lnTo>
                  <a:pt x="197" y="3"/>
                </a:lnTo>
                <a:lnTo>
                  <a:pt x="195" y="5"/>
                </a:lnTo>
                <a:lnTo>
                  <a:pt x="195" y="8"/>
                </a:lnTo>
                <a:lnTo>
                  <a:pt x="195" y="8"/>
                </a:lnTo>
                <a:lnTo>
                  <a:pt x="195" y="11"/>
                </a:lnTo>
                <a:lnTo>
                  <a:pt x="197" y="13"/>
                </a:lnTo>
                <a:lnTo>
                  <a:pt x="200" y="15"/>
                </a:lnTo>
                <a:lnTo>
                  <a:pt x="203" y="16"/>
                </a:lnTo>
                <a:lnTo>
                  <a:pt x="244" y="16"/>
                </a:lnTo>
                <a:lnTo>
                  <a:pt x="244" y="57"/>
                </a:lnTo>
                <a:lnTo>
                  <a:pt x="244" y="57"/>
                </a:lnTo>
                <a:lnTo>
                  <a:pt x="244" y="60"/>
                </a:lnTo>
                <a:lnTo>
                  <a:pt x="247" y="63"/>
                </a:lnTo>
                <a:lnTo>
                  <a:pt x="248" y="64"/>
                </a:lnTo>
                <a:lnTo>
                  <a:pt x="252" y="65"/>
                </a:lnTo>
                <a:lnTo>
                  <a:pt x="252" y="65"/>
                </a:lnTo>
                <a:lnTo>
                  <a:pt x="255" y="64"/>
                </a:lnTo>
                <a:lnTo>
                  <a:pt x="257" y="63"/>
                </a:lnTo>
                <a:lnTo>
                  <a:pt x="260" y="60"/>
                </a:lnTo>
                <a:lnTo>
                  <a:pt x="260" y="57"/>
                </a:lnTo>
                <a:lnTo>
                  <a:pt x="260" y="8"/>
                </a:lnTo>
                <a:lnTo>
                  <a:pt x="260" y="8"/>
                </a:lnTo>
                <a:lnTo>
                  <a:pt x="260" y="5"/>
                </a:lnTo>
                <a:lnTo>
                  <a:pt x="257" y="3"/>
                </a:lnTo>
                <a:lnTo>
                  <a:pt x="255" y="0"/>
                </a:lnTo>
                <a:lnTo>
                  <a:pt x="252" y="0"/>
                </a:lnTo>
                <a:lnTo>
                  <a:pt x="252" y="0"/>
                </a:lnTo>
                <a:close/>
                <a:moveTo>
                  <a:pt x="252" y="195"/>
                </a:moveTo>
                <a:lnTo>
                  <a:pt x="252" y="195"/>
                </a:lnTo>
                <a:lnTo>
                  <a:pt x="248" y="195"/>
                </a:lnTo>
                <a:lnTo>
                  <a:pt x="247" y="198"/>
                </a:lnTo>
                <a:lnTo>
                  <a:pt x="244" y="200"/>
                </a:lnTo>
                <a:lnTo>
                  <a:pt x="244" y="203"/>
                </a:lnTo>
                <a:lnTo>
                  <a:pt x="244" y="245"/>
                </a:lnTo>
                <a:lnTo>
                  <a:pt x="203" y="245"/>
                </a:lnTo>
                <a:lnTo>
                  <a:pt x="203" y="245"/>
                </a:lnTo>
                <a:lnTo>
                  <a:pt x="200" y="245"/>
                </a:lnTo>
                <a:lnTo>
                  <a:pt x="197" y="246"/>
                </a:lnTo>
                <a:lnTo>
                  <a:pt x="195" y="249"/>
                </a:lnTo>
                <a:lnTo>
                  <a:pt x="195" y="252"/>
                </a:lnTo>
                <a:lnTo>
                  <a:pt x="195" y="252"/>
                </a:lnTo>
                <a:lnTo>
                  <a:pt x="195" y="255"/>
                </a:lnTo>
                <a:lnTo>
                  <a:pt x="197" y="258"/>
                </a:lnTo>
                <a:lnTo>
                  <a:pt x="200" y="259"/>
                </a:lnTo>
                <a:lnTo>
                  <a:pt x="203" y="260"/>
                </a:lnTo>
                <a:lnTo>
                  <a:pt x="252" y="260"/>
                </a:lnTo>
                <a:lnTo>
                  <a:pt x="252" y="260"/>
                </a:lnTo>
                <a:lnTo>
                  <a:pt x="255" y="259"/>
                </a:lnTo>
                <a:lnTo>
                  <a:pt x="257" y="258"/>
                </a:lnTo>
                <a:lnTo>
                  <a:pt x="260" y="255"/>
                </a:lnTo>
                <a:lnTo>
                  <a:pt x="260" y="252"/>
                </a:lnTo>
                <a:lnTo>
                  <a:pt x="260" y="203"/>
                </a:lnTo>
                <a:lnTo>
                  <a:pt x="260" y="203"/>
                </a:lnTo>
                <a:lnTo>
                  <a:pt x="260" y="200"/>
                </a:lnTo>
                <a:lnTo>
                  <a:pt x="257" y="198"/>
                </a:lnTo>
                <a:lnTo>
                  <a:pt x="255" y="195"/>
                </a:lnTo>
                <a:lnTo>
                  <a:pt x="252" y="195"/>
                </a:lnTo>
                <a:lnTo>
                  <a:pt x="252" y="195"/>
                </a:lnTo>
                <a:close/>
                <a:moveTo>
                  <a:pt x="8" y="65"/>
                </a:moveTo>
                <a:lnTo>
                  <a:pt x="8" y="65"/>
                </a:lnTo>
                <a:lnTo>
                  <a:pt x="12" y="64"/>
                </a:lnTo>
                <a:lnTo>
                  <a:pt x="13" y="63"/>
                </a:lnTo>
                <a:lnTo>
                  <a:pt x="15" y="60"/>
                </a:lnTo>
                <a:lnTo>
                  <a:pt x="15" y="57"/>
                </a:lnTo>
                <a:lnTo>
                  <a:pt x="15" y="16"/>
                </a:lnTo>
                <a:lnTo>
                  <a:pt x="57" y="16"/>
                </a:lnTo>
                <a:lnTo>
                  <a:pt x="57" y="16"/>
                </a:lnTo>
                <a:lnTo>
                  <a:pt x="60" y="15"/>
                </a:lnTo>
                <a:lnTo>
                  <a:pt x="62" y="13"/>
                </a:lnTo>
                <a:lnTo>
                  <a:pt x="65" y="11"/>
                </a:lnTo>
                <a:lnTo>
                  <a:pt x="65" y="8"/>
                </a:lnTo>
                <a:lnTo>
                  <a:pt x="65" y="8"/>
                </a:lnTo>
                <a:lnTo>
                  <a:pt x="65" y="5"/>
                </a:lnTo>
                <a:lnTo>
                  <a:pt x="62" y="3"/>
                </a:lnTo>
                <a:lnTo>
                  <a:pt x="60" y="0"/>
                </a:lnTo>
                <a:lnTo>
                  <a:pt x="57" y="0"/>
                </a:lnTo>
                <a:lnTo>
                  <a:pt x="8" y="0"/>
                </a:lnTo>
                <a:lnTo>
                  <a:pt x="8" y="0"/>
                </a:lnTo>
                <a:lnTo>
                  <a:pt x="5" y="0"/>
                </a:lnTo>
                <a:lnTo>
                  <a:pt x="2" y="3"/>
                </a:lnTo>
                <a:lnTo>
                  <a:pt x="0" y="5"/>
                </a:lnTo>
                <a:lnTo>
                  <a:pt x="0" y="8"/>
                </a:lnTo>
                <a:lnTo>
                  <a:pt x="0" y="57"/>
                </a:lnTo>
                <a:lnTo>
                  <a:pt x="0" y="57"/>
                </a:lnTo>
                <a:lnTo>
                  <a:pt x="0" y="60"/>
                </a:lnTo>
                <a:lnTo>
                  <a:pt x="2" y="63"/>
                </a:lnTo>
                <a:lnTo>
                  <a:pt x="5" y="64"/>
                </a:lnTo>
                <a:lnTo>
                  <a:pt x="8" y="65"/>
                </a:lnTo>
                <a:lnTo>
                  <a:pt x="8" y="65"/>
                </a:lnTo>
                <a:close/>
                <a:moveTo>
                  <a:pt x="57" y="245"/>
                </a:moveTo>
                <a:lnTo>
                  <a:pt x="15" y="245"/>
                </a:lnTo>
                <a:lnTo>
                  <a:pt x="15" y="203"/>
                </a:lnTo>
                <a:lnTo>
                  <a:pt x="15" y="203"/>
                </a:lnTo>
                <a:lnTo>
                  <a:pt x="15" y="200"/>
                </a:lnTo>
                <a:lnTo>
                  <a:pt x="13" y="198"/>
                </a:lnTo>
                <a:lnTo>
                  <a:pt x="12" y="195"/>
                </a:lnTo>
                <a:lnTo>
                  <a:pt x="8" y="195"/>
                </a:lnTo>
                <a:lnTo>
                  <a:pt x="8" y="195"/>
                </a:lnTo>
                <a:lnTo>
                  <a:pt x="5" y="195"/>
                </a:lnTo>
                <a:lnTo>
                  <a:pt x="2" y="198"/>
                </a:lnTo>
                <a:lnTo>
                  <a:pt x="0" y="200"/>
                </a:lnTo>
                <a:lnTo>
                  <a:pt x="0" y="203"/>
                </a:lnTo>
                <a:lnTo>
                  <a:pt x="0" y="252"/>
                </a:lnTo>
                <a:lnTo>
                  <a:pt x="0" y="252"/>
                </a:lnTo>
                <a:lnTo>
                  <a:pt x="0" y="255"/>
                </a:lnTo>
                <a:lnTo>
                  <a:pt x="2" y="258"/>
                </a:lnTo>
                <a:lnTo>
                  <a:pt x="5" y="259"/>
                </a:lnTo>
                <a:lnTo>
                  <a:pt x="8" y="260"/>
                </a:lnTo>
                <a:lnTo>
                  <a:pt x="57" y="260"/>
                </a:lnTo>
                <a:lnTo>
                  <a:pt x="57" y="260"/>
                </a:lnTo>
                <a:lnTo>
                  <a:pt x="60" y="259"/>
                </a:lnTo>
                <a:lnTo>
                  <a:pt x="62" y="258"/>
                </a:lnTo>
                <a:lnTo>
                  <a:pt x="65" y="255"/>
                </a:lnTo>
                <a:lnTo>
                  <a:pt x="65" y="252"/>
                </a:lnTo>
                <a:lnTo>
                  <a:pt x="65" y="252"/>
                </a:lnTo>
                <a:lnTo>
                  <a:pt x="65" y="249"/>
                </a:lnTo>
                <a:lnTo>
                  <a:pt x="62" y="246"/>
                </a:lnTo>
                <a:lnTo>
                  <a:pt x="60" y="245"/>
                </a:lnTo>
                <a:lnTo>
                  <a:pt x="57" y="245"/>
                </a:lnTo>
                <a:lnTo>
                  <a:pt x="57" y="245"/>
                </a:lnTo>
                <a:close/>
              </a:path>
            </a:pathLst>
          </a:custGeom>
          <a:solidFill>
            <a:srgbClr val="6D7B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800" b="1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rPr>
              <a:t>组成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849634" y="1995159"/>
            <a:ext cx="977016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422848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（二）盈余公积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1710757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1.</a:t>
            </a:r>
            <a:r>
              <a:rPr lang="zh-CN" altLang="en-US" sz="1800" dirty="0">
                <a:ea typeface="微软雅黑"/>
                <a:cs typeface="+mn-ea"/>
              </a:rPr>
              <a:t>提取盈余公积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53090" y="1888401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8"/>
            </p:custDataLst>
          </p:nvPr>
        </p:nvSpPr>
        <p:spPr>
          <a:xfrm>
            <a:off x="753090" y="2927858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90447" y="1997712"/>
            <a:ext cx="7928955" cy="906513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 err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en-US" altLang="zh-CN" sz="1800" dirty="0" err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】</a:t>
            </a:r>
            <a:r>
              <a:rPr lang="en-US" altLang="zh-CN" sz="1800" dirty="0" err="1" smtClean="0">
                <a:ea typeface="微软雅黑"/>
                <a:cs typeface="+mn-ea"/>
              </a:rPr>
              <a:t>A</a:t>
            </a:r>
            <a:r>
              <a:rPr lang="zh-CN" altLang="en-US" sz="1800" dirty="0">
                <a:ea typeface="微软雅黑"/>
                <a:cs typeface="+mn-ea"/>
              </a:rPr>
              <a:t>股份有限公司本年实现净利润为</a:t>
            </a:r>
            <a:r>
              <a:rPr lang="en-US" altLang="zh-CN" sz="1800" dirty="0">
                <a:ea typeface="微软雅黑"/>
                <a:cs typeface="+mn-ea"/>
              </a:rPr>
              <a:t>5 000 000</a:t>
            </a:r>
            <a:r>
              <a:rPr lang="zh-CN" altLang="en-US" sz="1800" dirty="0">
                <a:ea typeface="微软雅黑"/>
                <a:cs typeface="+mn-ea"/>
              </a:rPr>
              <a:t>元，年初未分配利润为</a:t>
            </a:r>
            <a:r>
              <a:rPr lang="en-US" altLang="zh-CN" sz="1800" dirty="0">
                <a:ea typeface="微软雅黑"/>
                <a:cs typeface="+mn-ea"/>
              </a:rPr>
              <a:t>0</a:t>
            </a:r>
            <a:r>
              <a:rPr lang="zh-CN" altLang="en-US" sz="1800" dirty="0">
                <a:ea typeface="微软雅黑"/>
                <a:cs typeface="+mn-ea"/>
              </a:rPr>
              <a:t>。经股东大会批准，该公司按当年净利润的</a:t>
            </a:r>
            <a:r>
              <a:rPr lang="en-US" altLang="zh-CN" sz="1800" dirty="0">
                <a:ea typeface="微软雅黑"/>
                <a:cs typeface="+mn-ea"/>
              </a:rPr>
              <a:t>10</a:t>
            </a:r>
            <a:r>
              <a:rPr lang="zh-CN" altLang="en-US" sz="1800" dirty="0">
                <a:ea typeface="微软雅黑"/>
                <a:cs typeface="+mn-ea"/>
              </a:rPr>
              <a:t>％提取法定盈余公积。假设不考虑其他因素，该公司编制如下分录：</a:t>
            </a:r>
          </a:p>
        </p:txBody>
      </p:sp>
      <p:sp>
        <p:nvSpPr>
          <p:cNvPr id="18" name="矩形 17"/>
          <p:cNvSpPr/>
          <p:nvPr/>
        </p:nvSpPr>
        <p:spPr>
          <a:xfrm>
            <a:off x="961897" y="3319541"/>
            <a:ext cx="7738826" cy="629514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zh-CN" altLang="en-US" sz="1800" dirty="0">
                <a:ea typeface="微软雅黑"/>
                <a:cs typeface="+mn-ea"/>
              </a:rPr>
              <a:t>借：利润分配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提取法定盈余公积       </a:t>
            </a:r>
            <a:r>
              <a:rPr lang="en-US" altLang="zh-CN" sz="1800" dirty="0">
                <a:ea typeface="微软雅黑"/>
                <a:cs typeface="+mn-ea"/>
              </a:rPr>
              <a:t>500 000</a:t>
            </a:r>
          </a:p>
          <a:p>
            <a:r>
              <a:rPr lang="zh-CN" altLang="en-US" sz="1800" dirty="0" smtClean="0">
                <a:ea typeface="微软雅黑"/>
                <a:cs typeface="+mn-ea"/>
              </a:rPr>
              <a:t>         贷</a:t>
            </a:r>
            <a:r>
              <a:rPr lang="zh-CN" altLang="en-US" sz="1800" dirty="0">
                <a:ea typeface="微软雅黑"/>
                <a:cs typeface="+mn-ea"/>
              </a:rPr>
              <a:t>：盈余公积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法定盈余公积                </a:t>
            </a:r>
            <a:r>
              <a:rPr lang="en-US" altLang="zh-CN" sz="1800" dirty="0">
                <a:ea typeface="微软雅黑"/>
                <a:cs typeface="+mn-ea"/>
              </a:rPr>
              <a:t>500 000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0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（二）盈余公积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1710757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2.</a:t>
            </a:r>
            <a:r>
              <a:rPr lang="zh-CN" altLang="en-US" sz="1800" dirty="0">
                <a:ea typeface="微软雅黑"/>
                <a:cs typeface="+mn-ea"/>
              </a:rPr>
              <a:t>盈余公积补亏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53090" y="1888401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8"/>
            </p:custDataLst>
          </p:nvPr>
        </p:nvSpPr>
        <p:spPr>
          <a:xfrm>
            <a:off x="753090" y="2927858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90447" y="1997712"/>
            <a:ext cx="7928955" cy="629514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4】</a:t>
            </a:r>
            <a:r>
              <a:rPr lang="zh-CN" altLang="en-US" sz="1800" dirty="0" smtClean="0">
                <a:ea typeface="微软雅黑"/>
                <a:cs typeface="+mn-ea"/>
              </a:rPr>
              <a:t>经</a:t>
            </a:r>
            <a:r>
              <a:rPr lang="zh-CN" altLang="en-US" sz="1800" dirty="0">
                <a:ea typeface="微软雅黑"/>
                <a:cs typeface="+mn-ea"/>
              </a:rPr>
              <a:t>股东大会批准，</a:t>
            </a:r>
            <a:r>
              <a:rPr lang="en-US" altLang="zh-CN" sz="1800" dirty="0">
                <a:ea typeface="微软雅黑"/>
                <a:cs typeface="+mn-ea"/>
              </a:rPr>
              <a:t>B</a:t>
            </a:r>
            <a:r>
              <a:rPr lang="zh-CN" altLang="en-US" sz="1800" dirty="0">
                <a:ea typeface="微软雅黑"/>
                <a:cs typeface="+mn-ea"/>
              </a:rPr>
              <a:t>公司用以前年度提取的盈余公积弥补当年亏损</a:t>
            </a:r>
            <a:r>
              <a:rPr lang="en-US" altLang="zh-CN" sz="1800" dirty="0">
                <a:ea typeface="微软雅黑"/>
                <a:cs typeface="+mn-ea"/>
              </a:rPr>
              <a:t>600 000</a:t>
            </a:r>
            <a:r>
              <a:rPr lang="zh-CN" altLang="en-US" sz="1800" dirty="0">
                <a:ea typeface="微软雅黑"/>
                <a:cs typeface="+mn-ea"/>
              </a:rPr>
              <a:t>元。假设不考虑其他因素，该公司编制如下</a:t>
            </a:r>
            <a:r>
              <a:rPr lang="zh-CN" altLang="en-US" sz="1800" dirty="0" smtClean="0">
                <a:ea typeface="微软雅黑"/>
                <a:cs typeface="+mn-ea"/>
              </a:rPr>
              <a:t>分录：</a:t>
            </a:r>
            <a:endParaRPr lang="zh-CN" altLang="en-US" sz="1800" dirty="0"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61897" y="3159884"/>
            <a:ext cx="7738826" cy="906513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借：盈余公积                           </a:t>
            </a:r>
            <a:r>
              <a:rPr lang="en-US" altLang="zh-CN" sz="1800" dirty="0">
                <a:ea typeface="微软雅黑"/>
                <a:cs typeface="+mn-ea"/>
              </a:rPr>
              <a:t>600 000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　　贷：利润分配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盈余公积补亏                </a:t>
            </a:r>
            <a:r>
              <a:rPr lang="en-US" altLang="zh-CN" sz="1800" dirty="0">
                <a:ea typeface="微软雅黑"/>
                <a:cs typeface="+mn-ea"/>
              </a:rPr>
              <a:t>600 000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908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（二）盈余公积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217242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3.</a:t>
            </a:r>
            <a:r>
              <a:rPr lang="zh-CN" altLang="en-US" sz="1800" dirty="0">
                <a:ea typeface="微软雅黑"/>
                <a:cs typeface="+mn-ea"/>
              </a:rPr>
              <a:t>盈余公积转增资本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53090" y="1888401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8"/>
            </p:custDataLst>
          </p:nvPr>
        </p:nvSpPr>
        <p:spPr>
          <a:xfrm>
            <a:off x="753090" y="2927858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90447" y="1997712"/>
            <a:ext cx="7928955" cy="629514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5】</a:t>
            </a:r>
            <a:r>
              <a:rPr lang="zh-CN" altLang="en-US" sz="1800" dirty="0">
                <a:ea typeface="微软雅黑"/>
                <a:cs typeface="+mn-ea"/>
              </a:rPr>
              <a:t>因扩大经营规模需要，</a:t>
            </a:r>
            <a:r>
              <a:rPr lang="en-US" altLang="zh-CN" sz="1800" dirty="0">
                <a:ea typeface="微软雅黑"/>
                <a:cs typeface="+mn-ea"/>
              </a:rPr>
              <a:t>C</a:t>
            </a:r>
            <a:r>
              <a:rPr lang="zh-CN" altLang="en-US" sz="1800" dirty="0">
                <a:ea typeface="微软雅黑"/>
                <a:cs typeface="+mn-ea"/>
              </a:rPr>
              <a:t>公司将盈余公积</a:t>
            </a:r>
            <a:r>
              <a:rPr lang="en-US" altLang="zh-CN" sz="1800" dirty="0">
                <a:ea typeface="微软雅黑"/>
                <a:cs typeface="+mn-ea"/>
              </a:rPr>
              <a:t>400 000</a:t>
            </a:r>
            <a:r>
              <a:rPr lang="zh-CN" altLang="en-US" sz="1800" dirty="0">
                <a:ea typeface="微软雅黑"/>
                <a:cs typeface="+mn-ea"/>
              </a:rPr>
              <a:t>元转增股本。假设不考虑其他因素，该公司编制如下</a:t>
            </a:r>
            <a:r>
              <a:rPr lang="zh-CN" altLang="en-US" sz="1800" dirty="0" smtClean="0">
                <a:ea typeface="微软雅黑"/>
                <a:cs typeface="+mn-ea"/>
              </a:rPr>
              <a:t>分录：</a:t>
            </a:r>
            <a:endParaRPr lang="zh-CN" altLang="en-US" sz="1800" dirty="0"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61897" y="3159884"/>
            <a:ext cx="7738826" cy="862270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借：盈余公积                           </a:t>
            </a:r>
            <a:r>
              <a:rPr lang="en-US" altLang="zh-CN" sz="1800" dirty="0">
                <a:ea typeface="微软雅黑"/>
                <a:cs typeface="+mn-ea"/>
              </a:rPr>
              <a:t>400 000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　　贷：股本                                    </a:t>
            </a:r>
            <a:r>
              <a:rPr lang="en-US" altLang="zh-CN" sz="1800" dirty="0">
                <a:ea typeface="微软雅黑"/>
                <a:cs typeface="+mn-ea"/>
              </a:rPr>
              <a:t>400 000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799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（二）盈余公积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3557416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4.</a:t>
            </a:r>
            <a:r>
              <a:rPr lang="zh-CN" altLang="en-US" sz="1800" dirty="0">
                <a:ea typeface="微软雅黑"/>
                <a:cs typeface="+mn-ea"/>
              </a:rPr>
              <a:t>用盈余公积发放现金股利或利润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53090" y="1888401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8"/>
            </p:custDataLst>
          </p:nvPr>
        </p:nvSpPr>
        <p:spPr>
          <a:xfrm>
            <a:off x="753090" y="3711614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90447" y="1997712"/>
            <a:ext cx="7928955" cy="1737510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 err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6】</a:t>
            </a:r>
            <a:r>
              <a:rPr lang="en-US" altLang="zh-CN" sz="1800" dirty="0" err="1" smtClean="0">
                <a:ea typeface="微软雅黑"/>
                <a:cs typeface="+mn-ea"/>
              </a:rPr>
              <a:t>D</a:t>
            </a:r>
            <a:r>
              <a:rPr lang="zh-CN" altLang="en-US" sz="1800" dirty="0">
                <a:ea typeface="微软雅黑"/>
                <a:cs typeface="+mn-ea"/>
              </a:rPr>
              <a:t>股份有限公司</a:t>
            </a:r>
            <a:r>
              <a:rPr lang="en-US" altLang="zh-CN" sz="1800" dirty="0">
                <a:ea typeface="微软雅黑"/>
                <a:cs typeface="+mn-ea"/>
              </a:rPr>
              <a:t>2018</a:t>
            </a:r>
            <a:r>
              <a:rPr lang="zh-CN" altLang="en-US" sz="1800" dirty="0">
                <a:ea typeface="微软雅黑"/>
                <a:cs typeface="+mn-ea"/>
              </a:rPr>
              <a:t>年</a:t>
            </a:r>
            <a:r>
              <a:rPr lang="en-US" altLang="zh-CN" sz="1800" dirty="0">
                <a:ea typeface="微软雅黑"/>
                <a:cs typeface="+mn-ea"/>
              </a:rPr>
              <a:t>12</a:t>
            </a:r>
            <a:r>
              <a:rPr lang="zh-CN" altLang="en-US" sz="1800" dirty="0">
                <a:ea typeface="微软雅黑"/>
                <a:cs typeface="+mn-ea"/>
              </a:rPr>
              <a:t>月</a:t>
            </a:r>
            <a:r>
              <a:rPr lang="en-US" altLang="zh-CN" sz="1800" dirty="0">
                <a:ea typeface="微软雅黑"/>
                <a:cs typeface="+mn-ea"/>
              </a:rPr>
              <a:t>31</a:t>
            </a:r>
            <a:r>
              <a:rPr lang="zh-CN" altLang="en-US" sz="1800" dirty="0">
                <a:ea typeface="微软雅黑"/>
                <a:cs typeface="+mn-ea"/>
              </a:rPr>
              <a:t>日普通股股本为</a:t>
            </a:r>
            <a:r>
              <a:rPr lang="en-US" altLang="zh-CN" sz="1800" dirty="0">
                <a:ea typeface="微软雅黑"/>
                <a:cs typeface="+mn-ea"/>
              </a:rPr>
              <a:t>50 000 000</a:t>
            </a:r>
            <a:r>
              <a:rPr lang="zh-CN" altLang="en-US" sz="1800" dirty="0">
                <a:ea typeface="微软雅黑"/>
                <a:cs typeface="+mn-ea"/>
              </a:rPr>
              <a:t>股，每股面值</a:t>
            </a:r>
            <a:r>
              <a:rPr lang="en-US" altLang="zh-CN" sz="1800" dirty="0">
                <a:ea typeface="微软雅黑"/>
                <a:cs typeface="+mn-ea"/>
              </a:rPr>
              <a:t>1</a:t>
            </a:r>
            <a:r>
              <a:rPr lang="zh-CN" altLang="en-US" sz="1800" dirty="0">
                <a:ea typeface="微软雅黑"/>
                <a:cs typeface="+mn-ea"/>
              </a:rPr>
              <a:t>元，可供投资者分配的利润为</a:t>
            </a:r>
            <a:r>
              <a:rPr lang="en-US" altLang="zh-CN" sz="1800" dirty="0">
                <a:ea typeface="微软雅黑"/>
                <a:cs typeface="+mn-ea"/>
              </a:rPr>
              <a:t>5 000 000</a:t>
            </a:r>
            <a:r>
              <a:rPr lang="zh-CN" altLang="en-US" sz="1800" dirty="0">
                <a:ea typeface="微软雅黑"/>
                <a:cs typeface="+mn-ea"/>
              </a:rPr>
              <a:t>元，盈余公积为</a:t>
            </a:r>
            <a:r>
              <a:rPr lang="en-US" altLang="zh-CN" sz="1800" dirty="0">
                <a:ea typeface="微软雅黑"/>
                <a:cs typeface="+mn-ea"/>
              </a:rPr>
              <a:t>20 000 000</a:t>
            </a:r>
            <a:r>
              <a:rPr lang="zh-CN" altLang="en-US" sz="1800" dirty="0">
                <a:ea typeface="微软雅黑"/>
                <a:cs typeface="+mn-ea"/>
              </a:rPr>
              <a:t>元。</a:t>
            </a:r>
            <a:r>
              <a:rPr lang="en-US" altLang="zh-CN" sz="1800" dirty="0">
                <a:ea typeface="微软雅黑"/>
                <a:cs typeface="+mn-ea"/>
              </a:rPr>
              <a:t>2019</a:t>
            </a:r>
            <a:r>
              <a:rPr lang="zh-CN" altLang="en-US" sz="1800" dirty="0">
                <a:ea typeface="微软雅黑"/>
                <a:cs typeface="+mn-ea"/>
              </a:rPr>
              <a:t>年</a:t>
            </a:r>
            <a:r>
              <a:rPr lang="en-US" altLang="zh-CN" sz="1800" dirty="0">
                <a:ea typeface="微软雅黑"/>
                <a:cs typeface="+mn-ea"/>
              </a:rPr>
              <a:t>3</a:t>
            </a:r>
            <a:r>
              <a:rPr lang="zh-CN" altLang="en-US" sz="1800" dirty="0">
                <a:ea typeface="微软雅黑"/>
                <a:cs typeface="+mn-ea"/>
              </a:rPr>
              <a:t>月</a:t>
            </a:r>
            <a:r>
              <a:rPr lang="en-US" altLang="zh-CN" sz="1800" dirty="0">
                <a:ea typeface="微软雅黑"/>
                <a:cs typeface="+mn-ea"/>
              </a:rPr>
              <a:t>20</a:t>
            </a:r>
            <a:r>
              <a:rPr lang="zh-CN" altLang="en-US" sz="1800" dirty="0">
                <a:ea typeface="微软雅黑"/>
                <a:cs typeface="+mn-ea"/>
              </a:rPr>
              <a:t>日，股东大会批准了</a:t>
            </a:r>
            <a:r>
              <a:rPr lang="en-US" altLang="zh-CN" sz="1800" dirty="0">
                <a:ea typeface="微软雅黑"/>
                <a:cs typeface="+mn-ea"/>
              </a:rPr>
              <a:t>2018</a:t>
            </a:r>
            <a:r>
              <a:rPr lang="zh-CN" altLang="en-US" sz="1800" dirty="0">
                <a:ea typeface="微软雅黑"/>
                <a:cs typeface="+mn-ea"/>
              </a:rPr>
              <a:t>年度利润分配方案，以</a:t>
            </a:r>
            <a:r>
              <a:rPr lang="en-US" altLang="zh-CN" sz="1800" dirty="0">
                <a:ea typeface="微软雅黑"/>
                <a:cs typeface="+mn-ea"/>
              </a:rPr>
              <a:t>2018</a:t>
            </a:r>
            <a:r>
              <a:rPr lang="zh-CN" altLang="en-US" sz="1800" dirty="0">
                <a:ea typeface="微软雅黑"/>
                <a:cs typeface="+mn-ea"/>
              </a:rPr>
              <a:t>年</a:t>
            </a:r>
            <a:r>
              <a:rPr lang="en-US" altLang="zh-CN" sz="1800" dirty="0">
                <a:ea typeface="微软雅黑"/>
                <a:cs typeface="+mn-ea"/>
              </a:rPr>
              <a:t>12</a:t>
            </a:r>
            <a:r>
              <a:rPr lang="zh-CN" altLang="en-US" sz="1800" dirty="0">
                <a:ea typeface="微软雅黑"/>
                <a:cs typeface="+mn-ea"/>
              </a:rPr>
              <a:t>月</a:t>
            </a:r>
            <a:r>
              <a:rPr lang="en-US" altLang="zh-CN" sz="1800" dirty="0">
                <a:ea typeface="微软雅黑"/>
                <a:cs typeface="+mn-ea"/>
              </a:rPr>
              <a:t>31</a:t>
            </a:r>
            <a:r>
              <a:rPr lang="zh-CN" altLang="en-US" sz="1800" dirty="0">
                <a:ea typeface="微软雅黑"/>
                <a:cs typeface="+mn-ea"/>
              </a:rPr>
              <a:t>日为登记日，按每股</a:t>
            </a:r>
            <a:r>
              <a:rPr lang="en-US" altLang="zh-CN" sz="1800" dirty="0">
                <a:ea typeface="微软雅黑"/>
                <a:cs typeface="+mn-ea"/>
              </a:rPr>
              <a:t>0.2</a:t>
            </a:r>
            <a:r>
              <a:rPr lang="zh-CN" altLang="en-US" sz="1800" dirty="0">
                <a:ea typeface="微软雅黑"/>
                <a:cs typeface="+mn-ea"/>
              </a:rPr>
              <a:t>元发放现金股利。</a:t>
            </a:r>
            <a:r>
              <a:rPr lang="en-US" altLang="zh-CN" sz="1800" dirty="0">
                <a:ea typeface="微软雅黑"/>
                <a:cs typeface="+mn-ea"/>
              </a:rPr>
              <a:t>D</a:t>
            </a:r>
            <a:r>
              <a:rPr lang="zh-CN" altLang="en-US" sz="1800" dirty="0">
                <a:ea typeface="微软雅黑"/>
                <a:cs typeface="+mn-ea"/>
              </a:rPr>
              <a:t>公司共需要分派</a:t>
            </a:r>
            <a:r>
              <a:rPr lang="en-US" altLang="zh-CN" sz="1800" dirty="0">
                <a:ea typeface="微软雅黑"/>
                <a:cs typeface="+mn-ea"/>
              </a:rPr>
              <a:t>10 000 000</a:t>
            </a:r>
            <a:r>
              <a:rPr lang="zh-CN" altLang="en-US" sz="1800" dirty="0">
                <a:ea typeface="微软雅黑"/>
                <a:cs typeface="+mn-ea"/>
              </a:rPr>
              <a:t>元现金股利，其中动用可供投资者分配的利润</a:t>
            </a:r>
            <a:r>
              <a:rPr lang="en-US" altLang="zh-CN" sz="1800" dirty="0">
                <a:ea typeface="微软雅黑"/>
                <a:cs typeface="+mn-ea"/>
              </a:rPr>
              <a:t>5 000 000</a:t>
            </a:r>
            <a:r>
              <a:rPr lang="zh-CN" altLang="en-US" sz="1800" dirty="0">
                <a:ea typeface="微软雅黑"/>
                <a:cs typeface="+mn-ea"/>
              </a:rPr>
              <a:t>元、盈余公积</a:t>
            </a:r>
            <a:r>
              <a:rPr lang="en-US" altLang="zh-CN" sz="1800" dirty="0">
                <a:ea typeface="微软雅黑"/>
                <a:cs typeface="+mn-ea"/>
              </a:rPr>
              <a:t>5 000 000</a:t>
            </a:r>
            <a:r>
              <a:rPr lang="zh-CN" altLang="en-US" sz="1800" dirty="0">
                <a:ea typeface="微软雅黑"/>
                <a:cs typeface="+mn-ea"/>
              </a:rPr>
              <a:t>元。假设不考虑其他因素，该公司编制如下</a:t>
            </a:r>
            <a:r>
              <a:rPr lang="zh-CN" altLang="en-US" sz="1800" dirty="0" smtClean="0">
                <a:ea typeface="微软雅黑"/>
                <a:cs typeface="+mn-ea"/>
              </a:rPr>
              <a:t>分录：</a:t>
            </a:r>
            <a:endParaRPr lang="zh-CN" altLang="en-US" sz="1800" dirty="0"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61897" y="3740444"/>
            <a:ext cx="7738826" cy="1183512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zh-CN" altLang="en-US" sz="1800" dirty="0">
                <a:ea typeface="微软雅黑"/>
                <a:cs typeface="+mn-ea"/>
              </a:rPr>
              <a:t>（</a:t>
            </a:r>
            <a:r>
              <a:rPr lang="en-US" altLang="zh-CN" sz="1800" dirty="0">
                <a:ea typeface="微软雅黑"/>
                <a:cs typeface="+mn-ea"/>
              </a:rPr>
              <a:t>1</a:t>
            </a:r>
            <a:r>
              <a:rPr lang="zh-CN" altLang="en-US" sz="1800" dirty="0">
                <a:ea typeface="微软雅黑"/>
                <a:cs typeface="+mn-ea"/>
              </a:rPr>
              <a:t>）发放现金股利时：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借：利润分配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应付现金股利          </a:t>
            </a:r>
            <a:r>
              <a:rPr lang="en-US" altLang="zh-CN" sz="1800" dirty="0">
                <a:ea typeface="微软雅黑"/>
                <a:cs typeface="+mn-ea"/>
              </a:rPr>
              <a:t>5 000 000</a:t>
            </a:r>
          </a:p>
          <a:p>
            <a:r>
              <a:rPr lang="zh-CN" altLang="en-US" sz="1800" dirty="0" smtClean="0">
                <a:ea typeface="微软雅黑"/>
                <a:cs typeface="+mn-ea"/>
              </a:rPr>
              <a:t>          盈余</a:t>
            </a:r>
            <a:r>
              <a:rPr lang="zh-CN" altLang="en-US" sz="1800" dirty="0">
                <a:ea typeface="微软雅黑"/>
                <a:cs typeface="+mn-ea"/>
              </a:rPr>
              <a:t>公积                        </a:t>
            </a:r>
            <a:r>
              <a:rPr lang="zh-CN" altLang="en-US" sz="1800" dirty="0" smtClean="0">
                <a:ea typeface="微软雅黑"/>
                <a:cs typeface="+mn-ea"/>
              </a:rPr>
              <a:t>                   </a:t>
            </a:r>
            <a:r>
              <a:rPr lang="en-US" altLang="zh-CN" sz="1800" dirty="0">
                <a:ea typeface="微软雅黑"/>
                <a:cs typeface="+mn-ea"/>
              </a:rPr>
              <a:t>5 000 000</a:t>
            </a:r>
          </a:p>
          <a:p>
            <a:r>
              <a:rPr lang="zh-CN" altLang="en-US" sz="1800" dirty="0" smtClean="0">
                <a:ea typeface="微软雅黑"/>
                <a:cs typeface="+mn-ea"/>
              </a:rPr>
              <a:t>          贷</a:t>
            </a:r>
            <a:r>
              <a:rPr lang="zh-CN" altLang="en-US" sz="1800" dirty="0">
                <a:ea typeface="微软雅黑"/>
                <a:cs typeface="+mn-ea"/>
              </a:rPr>
              <a:t>：应付股利                               </a:t>
            </a:r>
            <a:r>
              <a:rPr lang="zh-CN" altLang="en-US" sz="1800" dirty="0" smtClean="0">
                <a:ea typeface="微软雅黑"/>
                <a:cs typeface="+mn-ea"/>
              </a:rPr>
              <a:t>               </a:t>
            </a:r>
            <a:r>
              <a:rPr lang="en-US" altLang="zh-CN" sz="1800" dirty="0">
                <a:ea typeface="微软雅黑"/>
                <a:cs typeface="+mn-ea"/>
              </a:rPr>
              <a:t>10 000 000	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140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05059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一、 留存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收益概述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95236" y="1157697"/>
            <a:ext cx="618122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留存收益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：指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企业从历年实现的利润中提取或留存于企业的内部积累，它来源于企业的生产经营活动所实现的净利润，包括企业的盈余公积和未分配利润两个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部分。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819985" y="2656179"/>
            <a:ext cx="7569280" cy="2367617"/>
            <a:chOff x="819985" y="2656179"/>
            <a:chExt cx="7569280" cy="2367617"/>
          </a:xfrm>
          <a:solidFill>
            <a:srgbClr val="084CA1"/>
          </a:solidFill>
        </p:grpSpPr>
        <p:sp>
          <p:nvSpPr>
            <p:cNvPr id="4" name="任意多边形 3"/>
            <p:cNvSpPr/>
            <p:nvPr/>
          </p:nvSpPr>
          <p:spPr>
            <a:xfrm>
              <a:off x="819985" y="3497940"/>
              <a:ext cx="1348837" cy="670207"/>
            </a:xfrm>
            <a:custGeom>
              <a:avLst/>
              <a:gdLst>
                <a:gd name="connsiteX0" fmla="*/ 0 w 1601390"/>
                <a:gd name="connsiteY0" fmla="*/ 106759 h 1067593"/>
                <a:gd name="connsiteX1" fmla="*/ 106759 w 1601390"/>
                <a:gd name="connsiteY1" fmla="*/ 0 h 1067593"/>
                <a:gd name="connsiteX2" fmla="*/ 1494631 w 1601390"/>
                <a:gd name="connsiteY2" fmla="*/ 0 h 1067593"/>
                <a:gd name="connsiteX3" fmla="*/ 1601390 w 1601390"/>
                <a:gd name="connsiteY3" fmla="*/ 106759 h 1067593"/>
                <a:gd name="connsiteX4" fmla="*/ 1601390 w 1601390"/>
                <a:gd name="connsiteY4" fmla="*/ 960834 h 1067593"/>
                <a:gd name="connsiteX5" fmla="*/ 1494631 w 1601390"/>
                <a:gd name="connsiteY5" fmla="*/ 1067593 h 1067593"/>
                <a:gd name="connsiteX6" fmla="*/ 106759 w 1601390"/>
                <a:gd name="connsiteY6" fmla="*/ 1067593 h 1067593"/>
                <a:gd name="connsiteX7" fmla="*/ 0 w 1601390"/>
                <a:gd name="connsiteY7" fmla="*/ 960834 h 1067593"/>
                <a:gd name="connsiteX8" fmla="*/ 0 w 1601390"/>
                <a:gd name="connsiteY8" fmla="*/ 106759 h 106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390" h="1067593">
                  <a:moveTo>
                    <a:pt x="0" y="106759"/>
                  </a:moveTo>
                  <a:cubicBezTo>
                    <a:pt x="0" y="47798"/>
                    <a:pt x="47798" y="0"/>
                    <a:pt x="106759" y="0"/>
                  </a:cubicBezTo>
                  <a:lnTo>
                    <a:pt x="1494631" y="0"/>
                  </a:lnTo>
                  <a:cubicBezTo>
                    <a:pt x="1553592" y="0"/>
                    <a:pt x="1601390" y="47798"/>
                    <a:pt x="1601390" y="106759"/>
                  </a:cubicBezTo>
                  <a:lnTo>
                    <a:pt x="1601390" y="960834"/>
                  </a:lnTo>
                  <a:cubicBezTo>
                    <a:pt x="1601390" y="1019795"/>
                    <a:pt x="1553592" y="1067593"/>
                    <a:pt x="1494631" y="1067593"/>
                  </a:cubicBezTo>
                  <a:lnTo>
                    <a:pt x="106759" y="1067593"/>
                  </a:lnTo>
                  <a:cubicBezTo>
                    <a:pt x="47798" y="1067593"/>
                    <a:pt x="0" y="1019795"/>
                    <a:pt x="0" y="960834"/>
                  </a:cubicBezTo>
                  <a:lnTo>
                    <a:pt x="0" y="106759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849" tIns="99849" rIns="99849" bIns="99849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kern="1200" dirty="0" smtClean="0">
                  <a:latin typeface="微软雅黑" pitchFamily="34" charset="-122"/>
                  <a:ea typeface="微软雅黑" pitchFamily="34" charset="-122"/>
                </a:rPr>
                <a:t>留存收益</a:t>
              </a:r>
              <a:endParaRPr lang="zh-CN" altLang="en-US" sz="1800" kern="12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689274" y="2763556"/>
              <a:ext cx="1601390" cy="533797"/>
            </a:xfrm>
            <a:custGeom>
              <a:avLst/>
              <a:gdLst>
                <a:gd name="connsiteX0" fmla="*/ 0 w 1601390"/>
                <a:gd name="connsiteY0" fmla="*/ 106759 h 1067593"/>
                <a:gd name="connsiteX1" fmla="*/ 106759 w 1601390"/>
                <a:gd name="connsiteY1" fmla="*/ 0 h 1067593"/>
                <a:gd name="connsiteX2" fmla="*/ 1494631 w 1601390"/>
                <a:gd name="connsiteY2" fmla="*/ 0 h 1067593"/>
                <a:gd name="connsiteX3" fmla="*/ 1601390 w 1601390"/>
                <a:gd name="connsiteY3" fmla="*/ 106759 h 1067593"/>
                <a:gd name="connsiteX4" fmla="*/ 1601390 w 1601390"/>
                <a:gd name="connsiteY4" fmla="*/ 960834 h 1067593"/>
                <a:gd name="connsiteX5" fmla="*/ 1494631 w 1601390"/>
                <a:gd name="connsiteY5" fmla="*/ 1067593 h 1067593"/>
                <a:gd name="connsiteX6" fmla="*/ 106759 w 1601390"/>
                <a:gd name="connsiteY6" fmla="*/ 1067593 h 1067593"/>
                <a:gd name="connsiteX7" fmla="*/ 0 w 1601390"/>
                <a:gd name="connsiteY7" fmla="*/ 960834 h 1067593"/>
                <a:gd name="connsiteX8" fmla="*/ 0 w 1601390"/>
                <a:gd name="connsiteY8" fmla="*/ 106759 h 106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390" h="1067593">
                  <a:moveTo>
                    <a:pt x="0" y="106759"/>
                  </a:moveTo>
                  <a:cubicBezTo>
                    <a:pt x="0" y="47798"/>
                    <a:pt x="47798" y="0"/>
                    <a:pt x="106759" y="0"/>
                  </a:cubicBezTo>
                  <a:lnTo>
                    <a:pt x="1494631" y="0"/>
                  </a:lnTo>
                  <a:cubicBezTo>
                    <a:pt x="1553592" y="0"/>
                    <a:pt x="1601390" y="47798"/>
                    <a:pt x="1601390" y="106759"/>
                  </a:cubicBezTo>
                  <a:lnTo>
                    <a:pt x="1601390" y="960834"/>
                  </a:lnTo>
                  <a:cubicBezTo>
                    <a:pt x="1601390" y="1019795"/>
                    <a:pt x="1553592" y="1067593"/>
                    <a:pt x="1494631" y="1067593"/>
                  </a:cubicBezTo>
                  <a:lnTo>
                    <a:pt x="106759" y="1067593"/>
                  </a:lnTo>
                  <a:cubicBezTo>
                    <a:pt x="47798" y="1067593"/>
                    <a:pt x="0" y="1019795"/>
                    <a:pt x="0" y="960834"/>
                  </a:cubicBezTo>
                  <a:lnTo>
                    <a:pt x="0" y="106759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849" tIns="99849" rIns="99849" bIns="99849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kern="1200" dirty="0" smtClean="0">
                  <a:latin typeface="微软雅黑" pitchFamily="34" charset="-122"/>
                  <a:ea typeface="微软雅黑" pitchFamily="34" charset="-122"/>
                </a:rPr>
                <a:t>盈余公积</a:t>
              </a:r>
              <a:endParaRPr lang="zh-CN" altLang="en-US" sz="1800" kern="12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878487" y="4226208"/>
              <a:ext cx="3467236" cy="797588"/>
            </a:xfrm>
            <a:custGeom>
              <a:avLst/>
              <a:gdLst>
                <a:gd name="connsiteX0" fmla="*/ 0 w 1601390"/>
                <a:gd name="connsiteY0" fmla="*/ 106759 h 1067593"/>
                <a:gd name="connsiteX1" fmla="*/ 106759 w 1601390"/>
                <a:gd name="connsiteY1" fmla="*/ 0 h 1067593"/>
                <a:gd name="connsiteX2" fmla="*/ 1494631 w 1601390"/>
                <a:gd name="connsiteY2" fmla="*/ 0 h 1067593"/>
                <a:gd name="connsiteX3" fmla="*/ 1601390 w 1601390"/>
                <a:gd name="connsiteY3" fmla="*/ 106759 h 1067593"/>
                <a:gd name="connsiteX4" fmla="*/ 1601390 w 1601390"/>
                <a:gd name="connsiteY4" fmla="*/ 960834 h 1067593"/>
                <a:gd name="connsiteX5" fmla="*/ 1494631 w 1601390"/>
                <a:gd name="connsiteY5" fmla="*/ 1067593 h 1067593"/>
                <a:gd name="connsiteX6" fmla="*/ 106759 w 1601390"/>
                <a:gd name="connsiteY6" fmla="*/ 1067593 h 1067593"/>
                <a:gd name="connsiteX7" fmla="*/ 0 w 1601390"/>
                <a:gd name="connsiteY7" fmla="*/ 960834 h 1067593"/>
                <a:gd name="connsiteX8" fmla="*/ 0 w 1601390"/>
                <a:gd name="connsiteY8" fmla="*/ 106759 h 106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390" h="1067593">
                  <a:moveTo>
                    <a:pt x="0" y="106759"/>
                  </a:moveTo>
                  <a:cubicBezTo>
                    <a:pt x="0" y="47798"/>
                    <a:pt x="47798" y="0"/>
                    <a:pt x="106759" y="0"/>
                  </a:cubicBezTo>
                  <a:lnTo>
                    <a:pt x="1494631" y="0"/>
                  </a:lnTo>
                  <a:cubicBezTo>
                    <a:pt x="1553592" y="0"/>
                    <a:pt x="1601390" y="47798"/>
                    <a:pt x="1601390" y="106759"/>
                  </a:cubicBezTo>
                  <a:lnTo>
                    <a:pt x="1601390" y="960834"/>
                  </a:lnTo>
                  <a:cubicBezTo>
                    <a:pt x="1601390" y="1019795"/>
                    <a:pt x="1553592" y="1067593"/>
                    <a:pt x="1494631" y="1067593"/>
                  </a:cubicBezTo>
                  <a:lnTo>
                    <a:pt x="106759" y="1067593"/>
                  </a:lnTo>
                  <a:cubicBezTo>
                    <a:pt x="47798" y="1067593"/>
                    <a:pt x="0" y="1019795"/>
                    <a:pt x="0" y="960834"/>
                  </a:cubicBezTo>
                  <a:lnTo>
                    <a:pt x="0" y="106759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849" tIns="99849" rIns="99849" bIns="99849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经过利润分配后，留存企业的历年结存的利润。</a:t>
              </a:r>
              <a:endParaRPr lang="zh-CN" altLang="en-US" sz="1800" kern="12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833264" y="2656179"/>
              <a:ext cx="3556001" cy="1393306"/>
            </a:xfrm>
            <a:custGeom>
              <a:avLst/>
              <a:gdLst>
                <a:gd name="connsiteX0" fmla="*/ 0 w 1601390"/>
                <a:gd name="connsiteY0" fmla="*/ 106759 h 1067593"/>
                <a:gd name="connsiteX1" fmla="*/ 106759 w 1601390"/>
                <a:gd name="connsiteY1" fmla="*/ 0 h 1067593"/>
                <a:gd name="connsiteX2" fmla="*/ 1494631 w 1601390"/>
                <a:gd name="connsiteY2" fmla="*/ 0 h 1067593"/>
                <a:gd name="connsiteX3" fmla="*/ 1601390 w 1601390"/>
                <a:gd name="connsiteY3" fmla="*/ 106759 h 1067593"/>
                <a:gd name="connsiteX4" fmla="*/ 1601390 w 1601390"/>
                <a:gd name="connsiteY4" fmla="*/ 960834 h 1067593"/>
                <a:gd name="connsiteX5" fmla="*/ 1494631 w 1601390"/>
                <a:gd name="connsiteY5" fmla="*/ 1067593 h 1067593"/>
                <a:gd name="connsiteX6" fmla="*/ 106759 w 1601390"/>
                <a:gd name="connsiteY6" fmla="*/ 1067593 h 1067593"/>
                <a:gd name="connsiteX7" fmla="*/ 0 w 1601390"/>
                <a:gd name="connsiteY7" fmla="*/ 960834 h 1067593"/>
                <a:gd name="connsiteX8" fmla="*/ 0 w 1601390"/>
                <a:gd name="connsiteY8" fmla="*/ 106759 h 106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390" h="1067593">
                  <a:moveTo>
                    <a:pt x="0" y="106759"/>
                  </a:moveTo>
                  <a:cubicBezTo>
                    <a:pt x="0" y="47798"/>
                    <a:pt x="47798" y="0"/>
                    <a:pt x="106759" y="0"/>
                  </a:cubicBezTo>
                  <a:lnTo>
                    <a:pt x="1494631" y="0"/>
                  </a:lnTo>
                  <a:cubicBezTo>
                    <a:pt x="1553592" y="0"/>
                    <a:pt x="1601390" y="47798"/>
                    <a:pt x="1601390" y="106759"/>
                  </a:cubicBezTo>
                  <a:lnTo>
                    <a:pt x="1601390" y="960834"/>
                  </a:lnTo>
                  <a:cubicBezTo>
                    <a:pt x="1601390" y="1019795"/>
                    <a:pt x="1553592" y="1067593"/>
                    <a:pt x="1494631" y="1067593"/>
                  </a:cubicBezTo>
                  <a:lnTo>
                    <a:pt x="106759" y="1067593"/>
                  </a:lnTo>
                  <a:cubicBezTo>
                    <a:pt x="47798" y="1067593"/>
                    <a:pt x="0" y="1019795"/>
                    <a:pt x="0" y="960834"/>
                  </a:cubicBezTo>
                  <a:lnTo>
                    <a:pt x="0" y="106759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849" tIns="99849" rIns="99849" bIns="99849" numCol="1" spcCol="1270" anchor="ctr" anchorCtr="0">
              <a:noAutofit/>
            </a:bodyPr>
            <a:lstStyle/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来源：从企业净利润中提取的法定、任意盈余公积。</a:t>
              </a:r>
            </a:p>
            <a:p>
              <a:pPr lvl="0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使用：（</a:t>
              </a:r>
              <a:r>
                <a:rPr lang="en-US" altLang="zh-CN" sz="1800" dirty="0">
                  <a:latin typeface="微软雅黑" pitchFamily="34" charset="-122"/>
                  <a:ea typeface="微软雅黑" pitchFamily="34" charset="-122"/>
                </a:rPr>
                <a:t>1</a:t>
              </a: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）补亏（</a:t>
              </a:r>
              <a:r>
                <a:rPr lang="en-US" altLang="zh-CN" sz="1800" dirty="0">
                  <a:latin typeface="微软雅黑" pitchFamily="34" charset="-122"/>
                  <a:ea typeface="微软雅黑" pitchFamily="34" charset="-122"/>
                </a:rPr>
                <a:t>2</a:t>
              </a: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）转增</a:t>
              </a: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资本（</a:t>
              </a:r>
              <a:r>
                <a:rPr lang="en-US" altLang="zh-CN" sz="1800" dirty="0">
                  <a:latin typeface="微软雅黑" pitchFamily="34" charset="-122"/>
                  <a:ea typeface="微软雅黑" pitchFamily="34" charset="-122"/>
                </a:rPr>
                <a:t>3</a:t>
              </a: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）分利</a:t>
              </a: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2734886" y="4354284"/>
              <a:ext cx="1601390" cy="591467"/>
            </a:xfrm>
            <a:custGeom>
              <a:avLst/>
              <a:gdLst>
                <a:gd name="connsiteX0" fmla="*/ 0 w 1601390"/>
                <a:gd name="connsiteY0" fmla="*/ 106759 h 1067593"/>
                <a:gd name="connsiteX1" fmla="*/ 106759 w 1601390"/>
                <a:gd name="connsiteY1" fmla="*/ 0 h 1067593"/>
                <a:gd name="connsiteX2" fmla="*/ 1494631 w 1601390"/>
                <a:gd name="connsiteY2" fmla="*/ 0 h 1067593"/>
                <a:gd name="connsiteX3" fmla="*/ 1601390 w 1601390"/>
                <a:gd name="connsiteY3" fmla="*/ 106759 h 1067593"/>
                <a:gd name="connsiteX4" fmla="*/ 1601390 w 1601390"/>
                <a:gd name="connsiteY4" fmla="*/ 960834 h 1067593"/>
                <a:gd name="connsiteX5" fmla="*/ 1494631 w 1601390"/>
                <a:gd name="connsiteY5" fmla="*/ 1067593 h 1067593"/>
                <a:gd name="connsiteX6" fmla="*/ 106759 w 1601390"/>
                <a:gd name="connsiteY6" fmla="*/ 1067593 h 1067593"/>
                <a:gd name="connsiteX7" fmla="*/ 0 w 1601390"/>
                <a:gd name="connsiteY7" fmla="*/ 960834 h 1067593"/>
                <a:gd name="connsiteX8" fmla="*/ 0 w 1601390"/>
                <a:gd name="connsiteY8" fmla="*/ 106759 h 10675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01390" h="1067593">
                  <a:moveTo>
                    <a:pt x="0" y="106759"/>
                  </a:moveTo>
                  <a:cubicBezTo>
                    <a:pt x="0" y="47798"/>
                    <a:pt x="47798" y="0"/>
                    <a:pt x="106759" y="0"/>
                  </a:cubicBezTo>
                  <a:lnTo>
                    <a:pt x="1494631" y="0"/>
                  </a:lnTo>
                  <a:cubicBezTo>
                    <a:pt x="1553592" y="0"/>
                    <a:pt x="1601390" y="47798"/>
                    <a:pt x="1601390" y="106759"/>
                  </a:cubicBezTo>
                  <a:lnTo>
                    <a:pt x="1601390" y="960834"/>
                  </a:lnTo>
                  <a:cubicBezTo>
                    <a:pt x="1601390" y="1019795"/>
                    <a:pt x="1553592" y="1067593"/>
                    <a:pt x="1494631" y="1067593"/>
                  </a:cubicBezTo>
                  <a:lnTo>
                    <a:pt x="106759" y="1067593"/>
                  </a:lnTo>
                  <a:cubicBezTo>
                    <a:pt x="47798" y="1067593"/>
                    <a:pt x="0" y="1019795"/>
                    <a:pt x="0" y="960834"/>
                  </a:cubicBezTo>
                  <a:lnTo>
                    <a:pt x="0" y="106759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9849" tIns="99849" rIns="99849" bIns="99849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800" kern="1200" dirty="0" smtClean="0">
                  <a:latin typeface="微软雅黑" pitchFamily="34" charset="-122"/>
                  <a:ea typeface="微软雅黑" pitchFamily="34" charset="-122"/>
                </a:rPr>
                <a:t>未分配利润</a:t>
              </a:r>
              <a:endParaRPr lang="en-US" altLang="zh-CN" sz="1800" kern="1200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2163781" y="3833043"/>
              <a:ext cx="285284" cy="0"/>
            </a:xfrm>
            <a:prstGeom prst="line">
              <a:avLst/>
            </a:prstGeom>
            <a:grpFill/>
            <a:ln w="28575">
              <a:solidFill>
                <a:srgbClr val="084C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2449065" y="3018971"/>
              <a:ext cx="0" cy="1582057"/>
            </a:xfrm>
            <a:prstGeom prst="line">
              <a:avLst/>
            </a:prstGeom>
            <a:grpFill/>
            <a:ln w="28575">
              <a:solidFill>
                <a:srgbClr val="084C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2449602" y="4589058"/>
              <a:ext cx="285284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2442800" y="3018971"/>
              <a:ext cx="285284" cy="0"/>
            </a:xfrm>
            <a:prstGeom prst="line">
              <a:avLst/>
            </a:prstGeom>
            <a:grpFill/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箭头连接符 72"/>
            <p:cNvCxnSpPr/>
            <p:nvPr/>
          </p:nvCxnSpPr>
          <p:spPr>
            <a:xfrm>
              <a:off x="4218094" y="3018971"/>
              <a:ext cx="615172" cy="0"/>
            </a:xfrm>
            <a:prstGeom prst="straightConnector1">
              <a:avLst/>
            </a:prstGeom>
            <a:grpFill/>
            <a:ln w="28575">
              <a:solidFill>
                <a:srgbClr val="084CA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箭头连接符 47"/>
            <p:cNvCxnSpPr/>
            <p:nvPr/>
          </p:nvCxnSpPr>
          <p:spPr>
            <a:xfrm>
              <a:off x="4290664" y="4666342"/>
              <a:ext cx="615172" cy="0"/>
            </a:xfrm>
            <a:prstGeom prst="straightConnector1">
              <a:avLst/>
            </a:prstGeom>
            <a:grpFill/>
            <a:ln w="28575">
              <a:solidFill>
                <a:srgbClr val="084CA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96864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（一）利润分配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217242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1.</a:t>
            </a:r>
            <a:r>
              <a:rPr lang="zh-CN" altLang="en-US" sz="1800" dirty="0">
                <a:ea typeface="微软雅黑"/>
                <a:cs typeface="+mn-ea"/>
              </a:rPr>
              <a:t>利润分配的顺序　</a:t>
            </a:r>
            <a:endParaRPr lang="zh-CN" altLang="zh-CN" sz="1800" dirty="0">
              <a:ea typeface="微软雅黑"/>
              <a:cs typeface="+mn-ea"/>
            </a:endParaRPr>
          </a:p>
        </p:txBody>
      </p:sp>
      <p:graphicFrame>
        <p:nvGraphicFramePr>
          <p:cNvPr id="2" name="图示 1"/>
          <p:cNvGraphicFramePr/>
          <p:nvPr>
            <p:extLst>
              <p:ext uri="{D42A27DB-BD31-4B8C-83A1-F6EECF244321}">
                <p14:modId xmlns:p14="http://schemas.microsoft.com/office/powerpoint/2010/main" val="656706560"/>
              </p:ext>
            </p:extLst>
          </p:nvPr>
        </p:nvGraphicFramePr>
        <p:xfrm>
          <a:off x="1515848" y="225792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6" name="矩形 25"/>
          <p:cNvSpPr/>
          <p:nvPr/>
        </p:nvSpPr>
        <p:spPr>
          <a:xfrm>
            <a:off x="1115428" y="3265782"/>
            <a:ext cx="6181222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分配顺序：</a:t>
            </a:r>
            <a:endParaRPr lang="zh-CN" altLang="zh-CN" sz="1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15428" y="1851533"/>
            <a:ext cx="1165146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构成：</a:t>
            </a:r>
            <a:endParaRPr lang="zh-CN" altLang="zh-CN" sz="18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820902" y="2417716"/>
            <a:ext cx="7438020" cy="648072"/>
            <a:chOff x="806388" y="1851670"/>
            <a:chExt cx="7438020" cy="648072"/>
          </a:xfrm>
        </p:grpSpPr>
        <p:sp>
          <p:nvSpPr>
            <p:cNvPr id="29" name="圆角矩形 28"/>
            <p:cNvSpPr/>
            <p:nvPr/>
          </p:nvSpPr>
          <p:spPr>
            <a:xfrm>
              <a:off x="806388" y="1851670"/>
              <a:ext cx="1461356" cy="648072"/>
            </a:xfrm>
            <a:prstGeom prst="roundRect">
              <a:avLst/>
            </a:prstGeom>
            <a:noFill/>
            <a:ln>
              <a:solidFill>
                <a:srgbClr val="084C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可供分配的利润</a:t>
              </a:r>
            </a:p>
          </p:txBody>
        </p:sp>
        <p:sp>
          <p:nvSpPr>
            <p:cNvPr id="30" name="等于号 29"/>
            <p:cNvSpPr/>
            <p:nvPr/>
          </p:nvSpPr>
          <p:spPr>
            <a:xfrm>
              <a:off x="2343603" y="2049692"/>
              <a:ext cx="432048" cy="252028"/>
            </a:xfrm>
            <a:prstGeom prst="mathEqual">
              <a:avLst>
                <a:gd name="adj1" fmla="val 23520"/>
                <a:gd name="adj2" fmla="val 11760"/>
              </a:avLst>
            </a:pr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2851510" y="1851670"/>
              <a:ext cx="2360860" cy="648072"/>
            </a:xfrm>
            <a:prstGeom prst="roundRect">
              <a:avLst/>
            </a:prstGeom>
            <a:noFill/>
            <a:ln>
              <a:solidFill>
                <a:srgbClr val="084C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本年实现的净利润（或亏损）</a:t>
              </a:r>
              <a:endParaRPr lang="zh-CN" altLang="zh-CN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加号 31"/>
            <p:cNvSpPr/>
            <p:nvPr/>
          </p:nvSpPr>
          <p:spPr>
            <a:xfrm>
              <a:off x="5288229" y="1986685"/>
              <a:ext cx="432048" cy="378042"/>
            </a:xfrm>
            <a:prstGeom prst="mathPlus">
              <a:avLst/>
            </a:pr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5796136" y="1851670"/>
              <a:ext cx="2448272" cy="648072"/>
            </a:xfrm>
            <a:prstGeom prst="roundRect">
              <a:avLst/>
            </a:prstGeom>
            <a:noFill/>
            <a:ln>
              <a:solidFill>
                <a:srgbClr val="084C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</a:rPr>
                <a:t>年初未分配利润</a:t>
              </a:r>
              <a:endParaRPr lang="zh-CN" altLang="zh-CN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下箭头 33"/>
          <p:cNvSpPr/>
          <p:nvPr/>
        </p:nvSpPr>
        <p:spPr>
          <a:xfrm rot="10800000">
            <a:off x="6828070" y="2041540"/>
            <a:ext cx="288032" cy="360040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5302743" y="1393468"/>
            <a:ext cx="3507428" cy="648072"/>
          </a:xfrm>
          <a:prstGeom prst="roundRect">
            <a:avLst/>
          </a:prstGeom>
          <a:noFill/>
          <a:ln>
            <a:solidFill>
              <a:srgbClr val="084C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或“其他转入－年初</a:t>
            </a:r>
            <a:r>
              <a:rPr lang="zh-CN" altLang="en-US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未弥补</a:t>
            </a:r>
            <a:r>
              <a:rPr lang="zh-CN" altLang="en-US" sz="18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亏损</a:t>
            </a:r>
            <a:r>
              <a:rPr lang="zh-CN" altLang="en-US" sz="1800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endParaRPr lang="zh-CN" altLang="zh-CN" sz="18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78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（一）利润分配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1479925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2.</a:t>
            </a:r>
            <a:r>
              <a:rPr lang="zh-CN" altLang="en-US" sz="1800" dirty="0">
                <a:ea typeface="微软雅黑"/>
                <a:cs typeface="+mn-ea"/>
              </a:rPr>
              <a:t>设置的科目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65352" y="2011016"/>
            <a:ext cx="3748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①结转当年实现的净利润：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借：本年利润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贷：利润分配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未分配利润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（如为亏损，做相反分录）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17357" y="2011016"/>
            <a:ext cx="4923447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②提取法定盈余公积、任意盈余公积、投资者分配利润：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借：利润分配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提取法定盈余公积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提取任意盈余公积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应付现金股利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：盈余公积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应付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股利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8405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（一）利润分配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1479925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2.</a:t>
            </a:r>
            <a:r>
              <a:rPr lang="zh-CN" altLang="en-US" sz="1800" dirty="0">
                <a:ea typeface="微软雅黑"/>
                <a:cs typeface="+mn-ea"/>
              </a:rPr>
              <a:t>设置的科目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33689" y="2060969"/>
            <a:ext cx="444139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③将利润分配各明细科目余额转入‌“利润分配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未分配利润‌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科目：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借：利润分配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未分配利润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：利润分配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提取法定盈余公积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提取任意盈余公积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应付现金股利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9852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（一）利润分配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1479925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2.</a:t>
            </a:r>
            <a:r>
              <a:rPr lang="zh-CN" altLang="en-US" sz="1800" dirty="0">
                <a:ea typeface="微软雅黑"/>
                <a:cs typeface="+mn-ea"/>
              </a:rPr>
              <a:t>设置的科目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12" name="chain-links_68872"/>
          <p:cNvSpPr>
            <a:spLocks noChangeAspect="1"/>
          </p:cNvSpPr>
          <p:nvPr/>
        </p:nvSpPr>
        <p:spPr bwMode="auto">
          <a:xfrm>
            <a:off x="1022835" y="1873390"/>
            <a:ext cx="449339" cy="638473"/>
          </a:xfrm>
          <a:custGeom>
            <a:avLst/>
            <a:gdLst>
              <a:gd name="connsiteX0" fmla="*/ 148905 w 426314"/>
              <a:gd name="connsiteY0" fmla="*/ 296101 h 605756"/>
              <a:gd name="connsiteX1" fmla="*/ 157077 w 426314"/>
              <a:gd name="connsiteY1" fmla="*/ 305336 h 605756"/>
              <a:gd name="connsiteX2" fmla="*/ 137830 w 426314"/>
              <a:gd name="connsiteY2" fmla="*/ 344102 h 605756"/>
              <a:gd name="connsiteX3" fmla="*/ 118690 w 426314"/>
              <a:gd name="connsiteY3" fmla="*/ 359028 h 605756"/>
              <a:gd name="connsiteX4" fmla="*/ 100626 w 426314"/>
              <a:gd name="connsiteY4" fmla="*/ 376102 h 605756"/>
              <a:gd name="connsiteX5" fmla="*/ 57293 w 426314"/>
              <a:gd name="connsiteY5" fmla="*/ 463298 h 605756"/>
              <a:gd name="connsiteX6" fmla="*/ 92669 w 426314"/>
              <a:gd name="connsiteY6" fmla="*/ 544910 h 605756"/>
              <a:gd name="connsiteX7" fmla="*/ 93744 w 426314"/>
              <a:gd name="connsiteY7" fmla="*/ 545340 h 605756"/>
              <a:gd name="connsiteX8" fmla="*/ 94712 w 426314"/>
              <a:gd name="connsiteY8" fmla="*/ 545877 h 605756"/>
              <a:gd name="connsiteX9" fmla="*/ 181055 w 426314"/>
              <a:gd name="connsiteY9" fmla="*/ 524078 h 605756"/>
              <a:gd name="connsiteX10" fmla="*/ 223743 w 426314"/>
              <a:gd name="connsiteY10" fmla="*/ 436559 h 605756"/>
              <a:gd name="connsiteX11" fmla="*/ 226324 w 426314"/>
              <a:gd name="connsiteY11" fmla="*/ 411861 h 605756"/>
              <a:gd name="connsiteX12" fmla="*/ 226431 w 426314"/>
              <a:gd name="connsiteY12" fmla="*/ 387700 h 605756"/>
              <a:gd name="connsiteX13" fmla="*/ 245463 w 426314"/>
              <a:gd name="connsiteY13" fmla="*/ 348719 h 605756"/>
              <a:gd name="connsiteX14" fmla="*/ 257721 w 426314"/>
              <a:gd name="connsiteY14" fmla="*/ 349578 h 605756"/>
              <a:gd name="connsiteX15" fmla="*/ 271592 w 426314"/>
              <a:gd name="connsiteY15" fmla="*/ 459862 h 605756"/>
              <a:gd name="connsiteX16" fmla="*/ 228905 w 426314"/>
              <a:gd name="connsiteY16" fmla="*/ 547380 h 605756"/>
              <a:gd name="connsiteX17" fmla="*/ 71379 w 426314"/>
              <a:gd name="connsiteY17" fmla="*/ 593663 h 605756"/>
              <a:gd name="connsiteX18" fmla="*/ 70196 w 426314"/>
              <a:gd name="connsiteY18" fmla="*/ 593126 h 605756"/>
              <a:gd name="connsiteX19" fmla="*/ 69014 w 426314"/>
              <a:gd name="connsiteY19" fmla="*/ 592481 h 605756"/>
              <a:gd name="connsiteX20" fmla="*/ 9552 w 426314"/>
              <a:gd name="connsiteY20" fmla="*/ 439674 h 605756"/>
              <a:gd name="connsiteX21" fmla="*/ 52992 w 426314"/>
              <a:gd name="connsiteY21" fmla="*/ 352478 h 605756"/>
              <a:gd name="connsiteX22" fmla="*/ 148905 w 426314"/>
              <a:gd name="connsiteY22" fmla="*/ 296101 h 605756"/>
              <a:gd name="connsiteX23" fmla="*/ 267867 w 426314"/>
              <a:gd name="connsiteY23" fmla="*/ 165141 h 605756"/>
              <a:gd name="connsiteX24" fmla="*/ 287980 w 426314"/>
              <a:gd name="connsiteY24" fmla="*/ 174806 h 605756"/>
              <a:gd name="connsiteX25" fmla="*/ 294218 w 426314"/>
              <a:gd name="connsiteY25" fmla="*/ 192956 h 605756"/>
              <a:gd name="connsiteX26" fmla="*/ 176550 w 426314"/>
              <a:gd name="connsiteY26" fmla="*/ 434374 h 605756"/>
              <a:gd name="connsiteX27" fmla="*/ 158372 w 426314"/>
              <a:gd name="connsiteY27" fmla="*/ 440603 h 605756"/>
              <a:gd name="connsiteX28" fmla="*/ 138367 w 426314"/>
              <a:gd name="connsiteY28" fmla="*/ 430830 h 605756"/>
              <a:gd name="connsiteX29" fmla="*/ 132128 w 426314"/>
              <a:gd name="connsiteY29" fmla="*/ 412788 h 605756"/>
              <a:gd name="connsiteX30" fmla="*/ 249797 w 426314"/>
              <a:gd name="connsiteY30" fmla="*/ 171370 h 605756"/>
              <a:gd name="connsiteX31" fmla="*/ 267867 w 426314"/>
              <a:gd name="connsiteY31" fmla="*/ 165141 h 605756"/>
              <a:gd name="connsiteX32" fmla="*/ 309732 w 426314"/>
              <a:gd name="connsiteY32" fmla="*/ 280 h 605756"/>
              <a:gd name="connsiteX33" fmla="*/ 354874 w 426314"/>
              <a:gd name="connsiteY33" fmla="*/ 12045 h 605756"/>
              <a:gd name="connsiteX34" fmla="*/ 356057 w 426314"/>
              <a:gd name="connsiteY34" fmla="*/ 12689 h 605756"/>
              <a:gd name="connsiteX35" fmla="*/ 357240 w 426314"/>
              <a:gd name="connsiteY35" fmla="*/ 13226 h 605756"/>
              <a:gd name="connsiteX36" fmla="*/ 416716 w 426314"/>
              <a:gd name="connsiteY36" fmla="*/ 166141 h 605756"/>
              <a:gd name="connsiteX37" fmla="*/ 373373 w 426314"/>
              <a:gd name="connsiteY37" fmla="*/ 253230 h 605756"/>
              <a:gd name="connsiteX38" fmla="*/ 277330 w 426314"/>
              <a:gd name="connsiteY38" fmla="*/ 309607 h 605756"/>
              <a:gd name="connsiteX39" fmla="*/ 269157 w 426314"/>
              <a:gd name="connsiteY39" fmla="*/ 300479 h 605756"/>
              <a:gd name="connsiteX40" fmla="*/ 288516 w 426314"/>
              <a:gd name="connsiteY40" fmla="*/ 261606 h 605756"/>
              <a:gd name="connsiteX41" fmla="*/ 307660 w 426314"/>
              <a:gd name="connsiteY41" fmla="*/ 246787 h 605756"/>
              <a:gd name="connsiteX42" fmla="*/ 325728 w 426314"/>
              <a:gd name="connsiteY42" fmla="*/ 229606 h 605756"/>
              <a:gd name="connsiteX43" fmla="*/ 369071 w 426314"/>
              <a:gd name="connsiteY43" fmla="*/ 142410 h 605756"/>
              <a:gd name="connsiteX44" fmla="*/ 333579 w 426314"/>
              <a:gd name="connsiteY44" fmla="*/ 60905 h 605756"/>
              <a:gd name="connsiteX45" fmla="*/ 332611 w 426314"/>
              <a:gd name="connsiteY45" fmla="*/ 60368 h 605756"/>
              <a:gd name="connsiteX46" fmla="*/ 331536 w 426314"/>
              <a:gd name="connsiteY46" fmla="*/ 59938 h 605756"/>
              <a:gd name="connsiteX47" fmla="*/ 245173 w 426314"/>
              <a:gd name="connsiteY47" fmla="*/ 81630 h 605756"/>
              <a:gd name="connsiteX48" fmla="*/ 202583 w 426314"/>
              <a:gd name="connsiteY48" fmla="*/ 169148 h 605756"/>
              <a:gd name="connsiteX49" fmla="*/ 200002 w 426314"/>
              <a:gd name="connsiteY49" fmla="*/ 193954 h 605756"/>
              <a:gd name="connsiteX50" fmla="*/ 199894 w 426314"/>
              <a:gd name="connsiteY50" fmla="*/ 218115 h 605756"/>
              <a:gd name="connsiteX51" fmla="*/ 180858 w 426314"/>
              <a:gd name="connsiteY51" fmla="*/ 257096 h 605756"/>
              <a:gd name="connsiteX52" fmla="*/ 168597 w 426314"/>
              <a:gd name="connsiteY52" fmla="*/ 256237 h 605756"/>
              <a:gd name="connsiteX53" fmla="*/ 154615 w 426314"/>
              <a:gd name="connsiteY53" fmla="*/ 145953 h 605756"/>
              <a:gd name="connsiteX54" fmla="*/ 197313 w 426314"/>
              <a:gd name="connsiteY54" fmla="*/ 58328 h 605756"/>
              <a:gd name="connsiteX55" fmla="*/ 309732 w 426314"/>
              <a:gd name="connsiteY55" fmla="*/ 280 h 60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26314" h="605756">
                <a:moveTo>
                  <a:pt x="148905" y="296101"/>
                </a:moveTo>
                <a:cubicBezTo>
                  <a:pt x="153314" y="295886"/>
                  <a:pt x="159873" y="299645"/>
                  <a:pt x="157077" y="305336"/>
                </a:cubicBezTo>
                <a:cubicBezTo>
                  <a:pt x="151378" y="316933"/>
                  <a:pt x="141809" y="335940"/>
                  <a:pt x="137830" y="344102"/>
                </a:cubicBezTo>
                <a:cubicBezTo>
                  <a:pt x="134174" y="351404"/>
                  <a:pt x="123207" y="356558"/>
                  <a:pt x="118690" y="359028"/>
                </a:cubicBezTo>
                <a:cubicBezTo>
                  <a:pt x="110841" y="363109"/>
                  <a:pt x="104282" y="368800"/>
                  <a:pt x="100626" y="376102"/>
                </a:cubicBezTo>
                <a:lnTo>
                  <a:pt x="57293" y="463298"/>
                </a:lnTo>
                <a:cubicBezTo>
                  <a:pt x="43100" y="491755"/>
                  <a:pt x="65035" y="531165"/>
                  <a:pt x="92669" y="544910"/>
                </a:cubicBezTo>
                <a:cubicBezTo>
                  <a:pt x="92992" y="545017"/>
                  <a:pt x="93422" y="545232"/>
                  <a:pt x="93744" y="545340"/>
                </a:cubicBezTo>
                <a:cubicBezTo>
                  <a:pt x="94067" y="545554"/>
                  <a:pt x="94390" y="545769"/>
                  <a:pt x="94712" y="545877"/>
                </a:cubicBezTo>
                <a:cubicBezTo>
                  <a:pt x="122454" y="559407"/>
                  <a:pt x="167185" y="552642"/>
                  <a:pt x="181055" y="524078"/>
                </a:cubicBezTo>
                <a:lnTo>
                  <a:pt x="223743" y="436559"/>
                </a:lnTo>
                <a:cubicBezTo>
                  <a:pt x="227292" y="429150"/>
                  <a:pt x="227829" y="420559"/>
                  <a:pt x="226324" y="411861"/>
                </a:cubicBezTo>
                <a:cubicBezTo>
                  <a:pt x="225464" y="406814"/>
                  <a:pt x="222776" y="395002"/>
                  <a:pt x="226431" y="387700"/>
                </a:cubicBezTo>
                <a:cubicBezTo>
                  <a:pt x="230410" y="379538"/>
                  <a:pt x="239765" y="360317"/>
                  <a:pt x="245463" y="348719"/>
                </a:cubicBezTo>
                <a:cubicBezTo>
                  <a:pt x="248152" y="343028"/>
                  <a:pt x="255248" y="345927"/>
                  <a:pt x="257721" y="349578"/>
                </a:cubicBezTo>
                <a:cubicBezTo>
                  <a:pt x="278797" y="381257"/>
                  <a:pt x="289119" y="423995"/>
                  <a:pt x="271592" y="459862"/>
                </a:cubicBezTo>
                <a:lnTo>
                  <a:pt x="228905" y="547380"/>
                </a:lnTo>
                <a:cubicBezTo>
                  <a:pt x="203636" y="599354"/>
                  <a:pt x="128583" y="621475"/>
                  <a:pt x="71379" y="593663"/>
                </a:cubicBezTo>
                <a:cubicBezTo>
                  <a:pt x="71057" y="593448"/>
                  <a:pt x="70626" y="593233"/>
                  <a:pt x="70196" y="593126"/>
                </a:cubicBezTo>
                <a:cubicBezTo>
                  <a:pt x="69874" y="592911"/>
                  <a:pt x="69444" y="592696"/>
                  <a:pt x="69014" y="592481"/>
                </a:cubicBezTo>
                <a:cubicBezTo>
                  <a:pt x="12132" y="564239"/>
                  <a:pt x="-16147" y="491433"/>
                  <a:pt x="9552" y="439674"/>
                </a:cubicBezTo>
                <a:lnTo>
                  <a:pt x="52992" y="352478"/>
                </a:lnTo>
                <a:cubicBezTo>
                  <a:pt x="70734" y="316719"/>
                  <a:pt x="110949" y="298785"/>
                  <a:pt x="148905" y="296101"/>
                </a:cubicBezTo>
                <a:close/>
                <a:moveTo>
                  <a:pt x="267867" y="165141"/>
                </a:moveTo>
                <a:lnTo>
                  <a:pt x="287980" y="174806"/>
                </a:lnTo>
                <a:cubicBezTo>
                  <a:pt x="294648" y="178136"/>
                  <a:pt x="297445" y="186190"/>
                  <a:pt x="294218" y="192956"/>
                </a:cubicBezTo>
                <a:lnTo>
                  <a:pt x="176550" y="434374"/>
                </a:lnTo>
                <a:cubicBezTo>
                  <a:pt x="173323" y="441032"/>
                  <a:pt x="165149" y="443932"/>
                  <a:pt x="158372" y="440603"/>
                </a:cubicBezTo>
                <a:lnTo>
                  <a:pt x="138367" y="430830"/>
                </a:lnTo>
                <a:cubicBezTo>
                  <a:pt x="131591" y="427608"/>
                  <a:pt x="128794" y="419447"/>
                  <a:pt x="132128" y="412788"/>
                </a:cubicBezTo>
                <a:lnTo>
                  <a:pt x="249797" y="171370"/>
                </a:lnTo>
                <a:cubicBezTo>
                  <a:pt x="253024" y="164604"/>
                  <a:pt x="261198" y="161812"/>
                  <a:pt x="267867" y="165141"/>
                </a:cubicBezTo>
                <a:close/>
                <a:moveTo>
                  <a:pt x="309732" y="280"/>
                </a:moveTo>
                <a:cubicBezTo>
                  <a:pt x="325197" y="1300"/>
                  <a:pt x="340597" y="5119"/>
                  <a:pt x="354874" y="12045"/>
                </a:cubicBezTo>
                <a:cubicBezTo>
                  <a:pt x="355305" y="12260"/>
                  <a:pt x="355627" y="12475"/>
                  <a:pt x="356057" y="12689"/>
                </a:cubicBezTo>
                <a:cubicBezTo>
                  <a:pt x="356488" y="12904"/>
                  <a:pt x="356918" y="13119"/>
                  <a:pt x="357240" y="13226"/>
                </a:cubicBezTo>
                <a:cubicBezTo>
                  <a:pt x="414135" y="41468"/>
                  <a:pt x="442528" y="114382"/>
                  <a:pt x="416716" y="166141"/>
                </a:cubicBezTo>
                <a:lnTo>
                  <a:pt x="373373" y="253230"/>
                </a:lnTo>
                <a:cubicBezTo>
                  <a:pt x="355520" y="288989"/>
                  <a:pt x="315403" y="307030"/>
                  <a:pt x="277330" y="309607"/>
                </a:cubicBezTo>
                <a:cubicBezTo>
                  <a:pt x="273028" y="309929"/>
                  <a:pt x="266360" y="306063"/>
                  <a:pt x="269157" y="300479"/>
                </a:cubicBezTo>
                <a:cubicBezTo>
                  <a:pt x="274964" y="288882"/>
                  <a:pt x="284536" y="269767"/>
                  <a:pt x="288516" y="261606"/>
                </a:cubicBezTo>
                <a:cubicBezTo>
                  <a:pt x="292065" y="254304"/>
                  <a:pt x="303143" y="249149"/>
                  <a:pt x="307660" y="246787"/>
                </a:cubicBezTo>
                <a:cubicBezTo>
                  <a:pt x="315511" y="242599"/>
                  <a:pt x="321964" y="237015"/>
                  <a:pt x="325728" y="229606"/>
                </a:cubicBezTo>
                <a:lnTo>
                  <a:pt x="369071" y="142410"/>
                </a:lnTo>
                <a:cubicBezTo>
                  <a:pt x="383268" y="114060"/>
                  <a:pt x="361220" y="74543"/>
                  <a:pt x="333579" y="60905"/>
                </a:cubicBezTo>
                <a:cubicBezTo>
                  <a:pt x="333257" y="60690"/>
                  <a:pt x="332934" y="60583"/>
                  <a:pt x="332611" y="60368"/>
                </a:cubicBezTo>
                <a:cubicBezTo>
                  <a:pt x="332289" y="60261"/>
                  <a:pt x="331966" y="60046"/>
                  <a:pt x="331536" y="59938"/>
                </a:cubicBezTo>
                <a:cubicBezTo>
                  <a:pt x="303788" y="46408"/>
                  <a:pt x="259154" y="53066"/>
                  <a:pt x="245173" y="81630"/>
                </a:cubicBezTo>
                <a:lnTo>
                  <a:pt x="202583" y="169148"/>
                </a:lnTo>
                <a:cubicBezTo>
                  <a:pt x="198926" y="176558"/>
                  <a:pt x="198496" y="185148"/>
                  <a:pt x="200002" y="193954"/>
                </a:cubicBezTo>
                <a:cubicBezTo>
                  <a:pt x="200862" y="199001"/>
                  <a:pt x="203443" y="210813"/>
                  <a:pt x="199894" y="218115"/>
                </a:cubicBezTo>
                <a:cubicBezTo>
                  <a:pt x="195807" y="226277"/>
                  <a:pt x="186558" y="245498"/>
                  <a:pt x="180858" y="257096"/>
                </a:cubicBezTo>
                <a:cubicBezTo>
                  <a:pt x="178061" y="262680"/>
                  <a:pt x="170963" y="259780"/>
                  <a:pt x="168597" y="256237"/>
                </a:cubicBezTo>
                <a:cubicBezTo>
                  <a:pt x="147409" y="224558"/>
                  <a:pt x="137192" y="181820"/>
                  <a:pt x="154615" y="145953"/>
                </a:cubicBezTo>
                <a:lnTo>
                  <a:pt x="197313" y="58328"/>
                </a:lnTo>
                <a:cubicBezTo>
                  <a:pt x="216350" y="19347"/>
                  <a:pt x="263336" y="-2781"/>
                  <a:pt x="309732" y="2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224945" y="2139236"/>
            <a:ext cx="2148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00" b="1" dirty="0">
                <a:solidFill>
                  <a:srgbClr val="084CA1"/>
                </a:solidFill>
                <a:ea typeface="微软雅黑"/>
                <a:cs typeface="+mn-ea"/>
              </a:rPr>
              <a:t>【相关知识</a:t>
            </a:r>
            <a:r>
              <a:rPr lang="zh-CN" altLang="zh-CN" sz="1800" b="1" dirty="0" smtClean="0">
                <a:solidFill>
                  <a:srgbClr val="084CA1"/>
                </a:solidFill>
                <a:ea typeface="微软雅黑"/>
                <a:cs typeface="+mn-ea"/>
              </a:rPr>
              <a:t>链接</a:t>
            </a:r>
            <a:r>
              <a:rPr lang="en-US" altLang="zh-CN" sz="1800" b="1" dirty="0" smtClean="0">
                <a:solidFill>
                  <a:srgbClr val="084CA1"/>
                </a:solidFill>
                <a:ea typeface="微软雅黑"/>
                <a:cs typeface="+mn-ea"/>
              </a:rPr>
              <a:t>1</a:t>
            </a:r>
            <a:r>
              <a:rPr lang="zh-CN" altLang="zh-CN" sz="1800" b="1" dirty="0" smtClean="0">
                <a:solidFill>
                  <a:srgbClr val="084CA1"/>
                </a:solidFill>
                <a:ea typeface="微软雅黑"/>
                <a:cs typeface="+mn-ea"/>
              </a:rPr>
              <a:t>】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50774" y="2587785"/>
            <a:ext cx="6993340" cy="1710084"/>
          </a:xfrm>
          <a:prstGeom prst="rect">
            <a:avLst/>
          </a:prstGeom>
          <a:ln w="28575">
            <a:solidFill>
              <a:srgbClr val="084CA1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“利润分配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未分配利润”科目如出现借方余额，则表示累积未弥补的亏损数额。对于未弥补亏损可以用以后年度实现的税前利润进行弥补，但弥补期限不得超过</a:t>
            </a:r>
            <a:r>
              <a:rPr lang="en-US" altLang="zh-CN" sz="1800" dirty="0">
                <a:ea typeface="微软雅黑"/>
                <a:cs typeface="+mn-ea"/>
              </a:rPr>
              <a:t>5</a:t>
            </a:r>
            <a:r>
              <a:rPr lang="zh-CN" altLang="en-US" sz="1800" dirty="0">
                <a:ea typeface="微软雅黑"/>
                <a:cs typeface="+mn-ea"/>
              </a:rPr>
              <a:t>年，超过</a:t>
            </a:r>
            <a:r>
              <a:rPr lang="en-US" altLang="zh-CN" sz="1800" dirty="0">
                <a:ea typeface="微软雅黑"/>
                <a:cs typeface="+mn-ea"/>
              </a:rPr>
              <a:t>5</a:t>
            </a:r>
            <a:r>
              <a:rPr lang="zh-CN" altLang="en-US" sz="1800" dirty="0">
                <a:ea typeface="微软雅黑"/>
                <a:cs typeface="+mn-ea"/>
              </a:rPr>
              <a:t>年以后可以用税后利润弥补，也可以用盈余公积补亏。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068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（一）利润分配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1479925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2.</a:t>
            </a:r>
            <a:r>
              <a:rPr lang="zh-CN" altLang="en-US" sz="1800" dirty="0">
                <a:ea typeface="微软雅黑"/>
                <a:cs typeface="+mn-ea"/>
              </a:rPr>
              <a:t>设置的科目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12" name="chain-links_68872"/>
          <p:cNvSpPr>
            <a:spLocks noChangeAspect="1"/>
          </p:cNvSpPr>
          <p:nvPr/>
        </p:nvSpPr>
        <p:spPr bwMode="auto">
          <a:xfrm>
            <a:off x="1022835" y="1873390"/>
            <a:ext cx="449339" cy="638473"/>
          </a:xfrm>
          <a:custGeom>
            <a:avLst/>
            <a:gdLst>
              <a:gd name="connsiteX0" fmla="*/ 148905 w 426314"/>
              <a:gd name="connsiteY0" fmla="*/ 296101 h 605756"/>
              <a:gd name="connsiteX1" fmla="*/ 157077 w 426314"/>
              <a:gd name="connsiteY1" fmla="*/ 305336 h 605756"/>
              <a:gd name="connsiteX2" fmla="*/ 137830 w 426314"/>
              <a:gd name="connsiteY2" fmla="*/ 344102 h 605756"/>
              <a:gd name="connsiteX3" fmla="*/ 118690 w 426314"/>
              <a:gd name="connsiteY3" fmla="*/ 359028 h 605756"/>
              <a:gd name="connsiteX4" fmla="*/ 100626 w 426314"/>
              <a:gd name="connsiteY4" fmla="*/ 376102 h 605756"/>
              <a:gd name="connsiteX5" fmla="*/ 57293 w 426314"/>
              <a:gd name="connsiteY5" fmla="*/ 463298 h 605756"/>
              <a:gd name="connsiteX6" fmla="*/ 92669 w 426314"/>
              <a:gd name="connsiteY6" fmla="*/ 544910 h 605756"/>
              <a:gd name="connsiteX7" fmla="*/ 93744 w 426314"/>
              <a:gd name="connsiteY7" fmla="*/ 545340 h 605756"/>
              <a:gd name="connsiteX8" fmla="*/ 94712 w 426314"/>
              <a:gd name="connsiteY8" fmla="*/ 545877 h 605756"/>
              <a:gd name="connsiteX9" fmla="*/ 181055 w 426314"/>
              <a:gd name="connsiteY9" fmla="*/ 524078 h 605756"/>
              <a:gd name="connsiteX10" fmla="*/ 223743 w 426314"/>
              <a:gd name="connsiteY10" fmla="*/ 436559 h 605756"/>
              <a:gd name="connsiteX11" fmla="*/ 226324 w 426314"/>
              <a:gd name="connsiteY11" fmla="*/ 411861 h 605756"/>
              <a:gd name="connsiteX12" fmla="*/ 226431 w 426314"/>
              <a:gd name="connsiteY12" fmla="*/ 387700 h 605756"/>
              <a:gd name="connsiteX13" fmla="*/ 245463 w 426314"/>
              <a:gd name="connsiteY13" fmla="*/ 348719 h 605756"/>
              <a:gd name="connsiteX14" fmla="*/ 257721 w 426314"/>
              <a:gd name="connsiteY14" fmla="*/ 349578 h 605756"/>
              <a:gd name="connsiteX15" fmla="*/ 271592 w 426314"/>
              <a:gd name="connsiteY15" fmla="*/ 459862 h 605756"/>
              <a:gd name="connsiteX16" fmla="*/ 228905 w 426314"/>
              <a:gd name="connsiteY16" fmla="*/ 547380 h 605756"/>
              <a:gd name="connsiteX17" fmla="*/ 71379 w 426314"/>
              <a:gd name="connsiteY17" fmla="*/ 593663 h 605756"/>
              <a:gd name="connsiteX18" fmla="*/ 70196 w 426314"/>
              <a:gd name="connsiteY18" fmla="*/ 593126 h 605756"/>
              <a:gd name="connsiteX19" fmla="*/ 69014 w 426314"/>
              <a:gd name="connsiteY19" fmla="*/ 592481 h 605756"/>
              <a:gd name="connsiteX20" fmla="*/ 9552 w 426314"/>
              <a:gd name="connsiteY20" fmla="*/ 439674 h 605756"/>
              <a:gd name="connsiteX21" fmla="*/ 52992 w 426314"/>
              <a:gd name="connsiteY21" fmla="*/ 352478 h 605756"/>
              <a:gd name="connsiteX22" fmla="*/ 148905 w 426314"/>
              <a:gd name="connsiteY22" fmla="*/ 296101 h 605756"/>
              <a:gd name="connsiteX23" fmla="*/ 267867 w 426314"/>
              <a:gd name="connsiteY23" fmla="*/ 165141 h 605756"/>
              <a:gd name="connsiteX24" fmla="*/ 287980 w 426314"/>
              <a:gd name="connsiteY24" fmla="*/ 174806 h 605756"/>
              <a:gd name="connsiteX25" fmla="*/ 294218 w 426314"/>
              <a:gd name="connsiteY25" fmla="*/ 192956 h 605756"/>
              <a:gd name="connsiteX26" fmla="*/ 176550 w 426314"/>
              <a:gd name="connsiteY26" fmla="*/ 434374 h 605756"/>
              <a:gd name="connsiteX27" fmla="*/ 158372 w 426314"/>
              <a:gd name="connsiteY27" fmla="*/ 440603 h 605756"/>
              <a:gd name="connsiteX28" fmla="*/ 138367 w 426314"/>
              <a:gd name="connsiteY28" fmla="*/ 430830 h 605756"/>
              <a:gd name="connsiteX29" fmla="*/ 132128 w 426314"/>
              <a:gd name="connsiteY29" fmla="*/ 412788 h 605756"/>
              <a:gd name="connsiteX30" fmla="*/ 249797 w 426314"/>
              <a:gd name="connsiteY30" fmla="*/ 171370 h 605756"/>
              <a:gd name="connsiteX31" fmla="*/ 267867 w 426314"/>
              <a:gd name="connsiteY31" fmla="*/ 165141 h 605756"/>
              <a:gd name="connsiteX32" fmla="*/ 309732 w 426314"/>
              <a:gd name="connsiteY32" fmla="*/ 280 h 605756"/>
              <a:gd name="connsiteX33" fmla="*/ 354874 w 426314"/>
              <a:gd name="connsiteY33" fmla="*/ 12045 h 605756"/>
              <a:gd name="connsiteX34" fmla="*/ 356057 w 426314"/>
              <a:gd name="connsiteY34" fmla="*/ 12689 h 605756"/>
              <a:gd name="connsiteX35" fmla="*/ 357240 w 426314"/>
              <a:gd name="connsiteY35" fmla="*/ 13226 h 605756"/>
              <a:gd name="connsiteX36" fmla="*/ 416716 w 426314"/>
              <a:gd name="connsiteY36" fmla="*/ 166141 h 605756"/>
              <a:gd name="connsiteX37" fmla="*/ 373373 w 426314"/>
              <a:gd name="connsiteY37" fmla="*/ 253230 h 605756"/>
              <a:gd name="connsiteX38" fmla="*/ 277330 w 426314"/>
              <a:gd name="connsiteY38" fmla="*/ 309607 h 605756"/>
              <a:gd name="connsiteX39" fmla="*/ 269157 w 426314"/>
              <a:gd name="connsiteY39" fmla="*/ 300479 h 605756"/>
              <a:gd name="connsiteX40" fmla="*/ 288516 w 426314"/>
              <a:gd name="connsiteY40" fmla="*/ 261606 h 605756"/>
              <a:gd name="connsiteX41" fmla="*/ 307660 w 426314"/>
              <a:gd name="connsiteY41" fmla="*/ 246787 h 605756"/>
              <a:gd name="connsiteX42" fmla="*/ 325728 w 426314"/>
              <a:gd name="connsiteY42" fmla="*/ 229606 h 605756"/>
              <a:gd name="connsiteX43" fmla="*/ 369071 w 426314"/>
              <a:gd name="connsiteY43" fmla="*/ 142410 h 605756"/>
              <a:gd name="connsiteX44" fmla="*/ 333579 w 426314"/>
              <a:gd name="connsiteY44" fmla="*/ 60905 h 605756"/>
              <a:gd name="connsiteX45" fmla="*/ 332611 w 426314"/>
              <a:gd name="connsiteY45" fmla="*/ 60368 h 605756"/>
              <a:gd name="connsiteX46" fmla="*/ 331536 w 426314"/>
              <a:gd name="connsiteY46" fmla="*/ 59938 h 605756"/>
              <a:gd name="connsiteX47" fmla="*/ 245173 w 426314"/>
              <a:gd name="connsiteY47" fmla="*/ 81630 h 605756"/>
              <a:gd name="connsiteX48" fmla="*/ 202583 w 426314"/>
              <a:gd name="connsiteY48" fmla="*/ 169148 h 605756"/>
              <a:gd name="connsiteX49" fmla="*/ 200002 w 426314"/>
              <a:gd name="connsiteY49" fmla="*/ 193954 h 605756"/>
              <a:gd name="connsiteX50" fmla="*/ 199894 w 426314"/>
              <a:gd name="connsiteY50" fmla="*/ 218115 h 605756"/>
              <a:gd name="connsiteX51" fmla="*/ 180858 w 426314"/>
              <a:gd name="connsiteY51" fmla="*/ 257096 h 605756"/>
              <a:gd name="connsiteX52" fmla="*/ 168597 w 426314"/>
              <a:gd name="connsiteY52" fmla="*/ 256237 h 605756"/>
              <a:gd name="connsiteX53" fmla="*/ 154615 w 426314"/>
              <a:gd name="connsiteY53" fmla="*/ 145953 h 605756"/>
              <a:gd name="connsiteX54" fmla="*/ 197313 w 426314"/>
              <a:gd name="connsiteY54" fmla="*/ 58328 h 605756"/>
              <a:gd name="connsiteX55" fmla="*/ 309732 w 426314"/>
              <a:gd name="connsiteY55" fmla="*/ 280 h 60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26314" h="605756">
                <a:moveTo>
                  <a:pt x="148905" y="296101"/>
                </a:moveTo>
                <a:cubicBezTo>
                  <a:pt x="153314" y="295886"/>
                  <a:pt x="159873" y="299645"/>
                  <a:pt x="157077" y="305336"/>
                </a:cubicBezTo>
                <a:cubicBezTo>
                  <a:pt x="151378" y="316933"/>
                  <a:pt x="141809" y="335940"/>
                  <a:pt x="137830" y="344102"/>
                </a:cubicBezTo>
                <a:cubicBezTo>
                  <a:pt x="134174" y="351404"/>
                  <a:pt x="123207" y="356558"/>
                  <a:pt x="118690" y="359028"/>
                </a:cubicBezTo>
                <a:cubicBezTo>
                  <a:pt x="110841" y="363109"/>
                  <a:pt x="104282" y="368800"/>
                  <a:pt x="100626" y="376102"/>
                </a:cubicBezTo>
                <a:lnTo>
                  <a:pt x="57293" y="463298"/>
                </a:lnTo>
                <a:cubicBezTo>
                  <a:pt x="43100" y="491755"/>
                  <a:pt x="65035" y="531165"/>
                  <a:pt x="92669" y="544910"/>
                </a:cubicBezTo>
                <a:cubicBezTo>
                  <a:pt x="92992" y="545017"/>
                  <a:pt x="93422" y="545232"/>
                  <a:pt x="93744" y="545340"/>
                </a:cubicBezTo>
                <a:cubicBezTo>
                  <a:pt x="94067" y="545554"/>
                  <a:pt x="94390" y="545769"/>
                  <a:pt x="94712" y="545877"/>
                </a:cubicBezTo>
                <a:cubicBezTo>
                  <a:pt x="122454" y="559407"/>
                  <a:pt x="167185" y="552642"/>
                  <a:pt x="181055" y="524078"/>
                </a:cubicBezTo>
                <a:lnTo>
                  <a:pt x="223743" y="436559"/>
                </a:lnTo>
                <a:cubicBezTo>
                  <a:pt x="227292" y="429150"/>
                  <a:pt x="227829" y="420559"/>
                  <a:pt x="226324" y="411861"/>
                </a:cubicBezTo>
                <a:cubicBezTo>
                  <a:pt x="225464" y="406814"/>
                  <a:pt x="222776" y="395002"/>
                  <a:pt x="226431" y="387700"/>
                </a:cubicBezTo>
                <a:cubicBezTo>
                  <a:pt x="230410" y="379538"/>
                  <a:pt x="239765" y="360317"/>
                  <a:pt x="245463" y="348719"/>
                </a:cubicBezTo>
                <a:cubicBezTo>
                  <a:pt x="248152" y="343028"/>
                  <a:pt x="255248" y="345927"/>
                  <a:pt x="257721" y="349578"/>
                </a:cubicBezTo>
                <a:cubicBezTo>
                  <a:pt x="278797" y="381257"/>
                  <a:pt x="289119" y="423995"/>
                  <a:pt x="271592" y="459862"/>
                </a:cubicBezTo>
                <a:lnTo>
                  <a:pt x="228905" y="547380"/>
                </a:lnTo>
                <a:cubicBezTo>
                  <a:pt x="203636" y="599354"/>
                  <a:pt x="128583" y="621475"/>
                  <a:pt x="71379" y="593663"/>
                </a:cubicBezTo>
                <a:cubicBezTo>
                  <a:pt x="71057" y="593448"/>
                  <a:pt x="70626" y="593233"/>
                  <a:pt x="70196" y="593126"/>
                </a:cubicBezTo>
                <a:cubicBezTo>
                  <a:pt x="69874" y="592911"/>
                  <a:pt x="69444" y="592696"/>
                  <a:pt x="69014" y="592481"/>
                </a:cubicBezTo>
                <a:cubicBezTo>
                  <a:pt x="12132" y="564239"/>
                  <a:pt x="-16147" y="491433"/>
                  <a:pt x="9552" y="439674"/>
                </a:cubicBezTo>
                <a:lnTo>
                  <a:pt x="52992" y="352478"/>
                </a:lnTo>
                <a:cubicBezTo>
                  <a:pt x="70734" y="316719"/>
                  <a:pt x="110949" y="298785"/>
                  <a:pt x="148905" y="296101"/>
                </a:cubicBezTo>
                <a:close/>
                <a:moveTo>
                  <a:pt x="267867" y="165141"/>
                </a:moveTo>
                <a:lnTo>
                  <a:pt x="287980" y="174806"/>
                </a:lnTo>
                <a:cubicBezTo>
                  <a:pt x="294648" y="178136"/>
                  <a:pt x="297445" y="186190"/>
                  <a:pt x="294218" y="192956"/>
                </a:cubicBezTo>
                <a:lnTo>
                  <a:pt x="176550" y="434374"/>
                </a:lnTo>
                <a:cubicBezTo>
                  <a:pt x="173323" y="441032"/>
                  <a:pt x="165149" y="443932"/>
                  <a:pt x="158372" y="440603"/>
                </a:cubicBezTo>
                <a:lnTo>
                  <a:pt x="138367" y="430830"/>
                </a:lnTo>
                <a:cubicBezTo>
                  <a:pt x="131591" y="427608"/>
                  <a:pt x="128794" y="419447"/>
                  <a:pt x="132128" y="412788"/>
                </a:cubicBezTo>
                <a:lnTo>
                  <a:pt x="249797" y="171370"/>
                </a:lnTo>
                <a:cubicBezTo>
                  <a:pt x="253024" y="164604"/>
                  <a:pt x="261198" y="161812"/>
                  <a:pt x="267867" y="165141"/>
                </a:cubicBezTo>
                <a:close/>
                <a:moveTo>
                  <a:pt x="309732" y="280"/>
                </a:moveTo>
                <a:cubicBezTo>
                  <a:pt x="325197" y="1300"/>
                  <a:pt x="340597" y="5119"/>
                  <a:pt x="354874" y="12045"/>
                </a:cubicBezTo>
                <a:cubicBezTo>
                  <a:pt x="355305" y="12260"/>
                  <a:pt x="355627" y="12475"/>
                  <a:pt x="356057" y="12689"/>
                </a:cubicBezTo>
                <a:cubicBezTo>
                  <a:pt x="356488" y="12904"/>
                  <a:pt x="356918" y="13119"/>
                  <a:pt x="357240" y="13226"/>
                </a:cubicBezTo>
                <a:cubicBezTo>
                  <a:pt x="414135" y="41468"/>
                  <a:pt x="442528" y="114382"/>
                  <a:pt x="416716" y="166141"/>
                </a:cubicBezTo>
                <a:lnTo>
                  <a:pt x="373373" y="253230"/>
                </a:lnTo>
                <a:cubicBezTo>
                  <a:pt x="355520" y="288989"/>
                  <a:pt x="315403" y="307030"/>
                  <a:pt x="277330" y="309607"/>
                </a:cubicBezTo>
                <a:cubicBezTo>
                  <a:pt x="273028" y="309929"/>
                  <a:pt x="266360" y="306063"/>
                  <a:pt x="269157" y="300479"/>
                </a:cubicBezTo>
                <a:cubicBezTo>
                  <a:pt x="274964" y="288882"/>
                  <a:pt x="284536" y="269767"/>
                  <a:pt x="288516" y="261606"/>
                </a:cubicBezTo>
                <a:cubicBezTo>
                  <a:pt x="292065" y="254304"/>
                  <a:pt x="303143" y="249149"/>
                  <a:pt x="307660" y="246787"/>
                </a:cubicBezTo>
                <a:cubicBezTo>
                  <a:pt x="315511" y="242599"/>
                  <a:pt x="321964" y="237015"/>
                  <a:pt x="325728" y="229606"/>
                </a:cubicBezTo>
                <a:lnTo>
                  <a:pt x="369071" y="142410"/>
                </a:lnTo>
                <a:cubicBezTo>
                  <a:pt x="383268" y="114060"/>
                  <a:pt x="361220" y="74543"/>
                  <a:pt x="333579" y="60905"/>
                </a:cubicBezTo>
                <a:cubicBezTo>
                  <a:pt x="333257" y="60690"/>
                  <a:pt x="332934" y="60583"/>
                  <a:pt x="332611" y="60368"/>
                </a:cubicBezTo>
                <a:cubicBezTo>
                  <a:pt x="332289" y="60261"/>
                  <a:pt x="331966" y="60046"/>
                  <a:pt x="331536" y="59938"/>
                </a:cubicBezTo>
                <a:cubicBezTo>
                  <a:pt x="303788" y="46408"/>
                  <a:pt x="259154" y="53066"/>
                  <a:pt x="245173" y="81630"/>
                </a:cubicBezTo>
                <a:lnTo>
                  <a:pt x="202583" y="169148"/>
                </a:lnTo>
                <a:cubicBezTo>
                  <a:pt x="198926" y="176558"/>
                  <a:pt x="198496" y="185148"/>
                  <a:pt x="200002" y="193954"/>
                </a:cubicBezTo>
                <a:cubicBezTo>
                  <a:pt x="200862" y="199001"/>
                  <a:pt x="203443" y="210813"/>
                  <a:pt x="199894" y="218115"/>
                </a:cubicBezTo>
                <a:cubicBezTo>
                  <a:pt x="195807" y="226277"/>
                  <a:pt x="186558" y="245498"/>
                  <a:pt x="180858" y="257096"/>
                </a:cubicBezTo>
                <a:cubicBezTo>
                  <a:pt x="178061" y="262680"/>
                  <a:pt x="170963" y="259780"/>
                  <a:pt x="168597" y="256237"/>
                </a:cubicBezTo>
                <a:cubicBezTo>
                  <a:pt x="147409" y="224558"/>
                  <a:pt x="137192" y="181820"/>
                  <a:pt x="154615" y="145953"/>
                </a:cubicBezTo>
                <a:lnTo>
                  <a:pt x="197313" y="58328"/>
                </a:lnTo>
                <a:cubicBezTo>
                  <a:pt x="216350" y="19347"/>
                  <a:pt x="263336" y="-2781"/>
                  <a:pt x="309732" y="28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224945" y="2139236"/>
            <a:ext cx="21483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1800" b="1" dirty="0">
                <a:solidFill>
                  <a:srgbClr val="084CA1"/>
                </a:solidFill>
                <a:ea typeface="微软雅黑"/>
                <a:cs typeface="+mn-ea"/>
              </a:rPr>
              <a:t>【相关知识</a:t>
            </a:r>
            <a:r>
              <a:rPr lang="zh-CN" altLang="zh-CN" sz="1800" b="1" dirty="0" smtClean="0">
                <a:solidFill>
                  <a:srgbClr val="084CA1"/>
                </a:solidFill>
                <a:ea typeface="微软雅黑"/>
                <a:cs typeface="+mn-ea"/>
              </a:rPr>
              <a:t>链接</a:t>
            </a:r>
            <a:r>
              <a:rPr lang="en-US" altLang="zh-CN" sz="1800" b="1" dirty="0" smtClean="0">
                <a:solidFill>
                  <a:srgbClr val="084CA1"/>
                </a:solidFill>
                <a:ea typeface="微软雅黑"/>
                <a:cs typeface="+mn-ea"/>
              </a:rPr>
              <a:t>2</a:t>
            </a:r>
            <a:r>
              <a:rPr lang="zh-CN" altLang="zh-CN" sz="1800" b="1" dirty="0" smtClean="0">
                <a:solidFill>
                  <a:srgbClr val="084CA1"/>
                </a:solidFill>
                <a:ea typeface="微软雅黑"/>
                <a:cs typeface="+mn-ea"/>
              </a:rPr>
              <a:t>】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337858" y="2515215"/>
            <a:ext cx="6993340" cy="2585323"/>
          </a:xfrm>
          <a:prstGeom prst="rect">
            <a:avLst/>
          </a:prstGeom>
          <a:ln w="28575">
            <a:solidFill>
              <a:srgbClr val="084CA1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用利润弥补亏损，不需要做账务处理，属于“利润分配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未分配利润”借贷方自动抵减；以盈余公积补亏时，分录如下：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借：盈余公积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　　贷：利润分配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盈余公积补亏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借：利润分配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盈余公积补亏</a:t>
            </a:r>
          </a:p>
          <a:p>
            <a:pPr>
              <a:lnSpc>
                <a:spcPct val="150000"/>
              </a:lnSpc>
            </a:pPr>
            <a:r>
              <a:rPr lang="zh-CN" altLang="en-US" sz="1800" dirty="0">
                <a:ea typeface="微软雅黑"/>
                <a:cs typeface="+mn-ea"/>
              </a:rPr>
              <a:t>　　贷：利润分配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未分配利润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661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（一）利润分配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1479925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2.</a:t>
            </a:r>
            <a:r>
              <a:rPr lang="zh-CN" altLang="en-US" sz="1800" dirty="0">
                <a:ea typeface="微软雅黑"/>
                <a:cs typeface="+mn-ea"/>
              </a:rPr>
              <a:t>设置的科目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53090" y="1888401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8"/>
            </p:custDataLst>
          </p:nvPr>
        </p:nvSpPr>
        <p:spPr>
          <a:xfrm>
            <a:off x="753090" y="2927858"/>
            <a:ext cx="7947633" cy="45719"/>
          </a:xfrm>
          <a:prstGeom prst="rect">
            <a:avLst/>
          </a:prstGeom>
          <a:solidFill>
            <a:srgbClr val="E6E6D4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790447" y="1997712"/>
            <a:ext cx="7928955" cy="906513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en-US" altLang="zh-CN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【</a:t>
            </a:r>
            <a:r>
              <a:rPr lang="zh-CN" altLang="en-US" sz="180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例题</a:t>
            </a:r>
            <a:r>
              <a:rPr lang="en-US" altLang="zh-CN" sz="1800" dirty="0" err="1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1】</a:t>
            </a:r>
            <a:r>
              <a:rPr lang="en-US" altLang="zh-CN" sz="1800" dirty="0" err="1" smtClean="0">
                <a:ea typeface="微软雅黑"/>
                <a:cs typeface="+mn-ea"/>
              </a:rPr>
              <a:t>D</a:t>
            </a:r>
            <a:r>
              <a:rPr lang="zh-CN" altLang="en-US" sz="1800" dirty="0">
                <a:ea typeface="微软雅黑"/>
                <a:cs typeface="+mn-ea"/>
              </a:rPr>
              <a:t>股份有限公司年初未分配利润为</a:t>
            </a:r>
            <a:r>
              <a:rPr lang="en-US" altLang="zh-CN" sz="1800" dirty="0">
                <a:ea typeface="微软雅黑"/>
                <a:cs typeface="+mn-ea"/>
              </a:rPr>
              <a:t>0</a:t>
            </a:r>
            <a:r>
              <a:rPr lang="zh-CN" altLang="en-US" sz="1800" dirty="0">
                <a:ea typeface="微软雅黑"/>
                <a:cs typeface="+mn-ea"/>
              </a:rPr>
              <a:t>，本年实现净利润</a:t>
            </a:r>
            <a:r>
              <a:rPr lang="en-US" altLang="zh-CN" sz="1800" dirty="0">
                <a:ea typeface="微软雅黑"/>
                <a:cs typeface="+mn-ea"/>
              </a:rPr>
              <a:t>2 000 000</a:t>
            </a:r>
            <a:r>
              <a:rPr lang="zh-CN" altLang="en-US" sz="1800" dirty="0">
                <a:ea typeface="微软雅黑"/>
                <a:cs typeface="+mn-ea"/>
              </a:rPr>
              <a:t>元，本年提取法定盈余公积</a:t>
            </a:r>
            <a:r>
              <a:rPr lang="en-US" altLang="zh-CN" sz="1800" dirty="0">
                <a:ea typeface="微软雅黑"/>
                <a:cs typeface="+mn-ea"/>
              </a:rPr>
              <a:t>200 000</a:t>
            </a:r>
            <a:r>
              <a:rPr lang="zh-CN" altLang="en-US" sz="1800" dirty="0">
                <a:ea typeface="微软雅黑"/>
                <a:cs typeface="+mn-ea"/>
              </a:rPr>
              <a:t>元，宣告发放现金股利</a:t>
            </a:r>
            <a:r>
              <a:rPr lang="en-US" altLang="zh-CN" sz="1800" dirty="0">
                <a:ea typeface="微软雅黑"/>
                <a:cs typeface="+mn-ea"/>
              </a:rPr>
              <a:t>800 000</a:t>
            </a:r>
            <a:r>
              <a:rPr lang="zh-CN" altLang="en-US" sz="1800" dirty="0">
                <a:ea typeface="微软雅黑"/>
                <a:cs typeface="+mn-ea"/>
              </a:rPr>
              <a:t>元。假定不考虑其他因素，</a:t>
            </a:r>
            <a:r>
              <a:rPr lang="en-US" altLang="zh-CN" sz="1800" dirty="0">
                <a:ea typeface="微软雅黑"/>
                <a:cs typeface="+mn-ea"/>
              </a:rPr>
              <a:t>D</a:t>
            </a:r>
            <a:r>
              <a:rPr lang="zh-CN" altLang="en-US" sz="1800" dirty="0">
                <a:ea typeface="微软雅黑"/>
                <a:cs typeface="+mn-ea"/>
              </a:rPr>
              <a:t>股份有限公司应编制如下会计处理</a:t>
            </a:r>
            <a:r>
              <a:rPr lang="zh-CN" altLang="en-US" sz="1800" dirty="0" smtClean="0">
                <a:ea typeface="微软雅黑"/>
                <a:cs typeface="+mn-ea"/>
              </a:rPr>
              <a:t>：  </a:t>
            </a:r>
            <a:endParaRPr lang="zh-CN" altLang="en-US" sz="1800" dirty="0"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943219" y="3004784"/>
            <a:ext cx="6720324" cy="1460511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zh-CN" altLang="en-US" sz="1800" dirty="0">
                <a:ea typeface="微软雅黑"/>
                <a:cs typeface="+mn-ea"/>
              </a:rPr>
              <a:t>（</a:t>
            </a:r>
            <a:r>
              <a:rPr lang="en-US" altLang="zh-CN" sz="1800" dirty="0">
                <a:ea typeface="微软雅黑"/>
                <a:cs typeface="+mn-ea"/>
              </a:rPr>
              <a:t>1</a:t>
            </a:r>
            <a:r>
              <a:rPr lang="zh-CN" altLang="en-US" sz="1800" dirty="0">
                <a:ea typeface="微软雅黑"/>
                <a:cs typeface="+mn-ea"/>
              </a:rPr>
              <a:t>）结转实现净利润时：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借：本年利润　　　　　　　　　　　      </a:t>
            </a:r>
            <a:r>
              <a:rPr lang="en-US" altLang="zh-CN" sz="1800" dirty="0">
                <a:ea typeface="微软雅黑"/>
                <a:cs typeface="+mn-ea"/>
              </a:rPr>
              <a:t>2 000 000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　　 贷：利润分配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未分配利润　　　　            </a:t>
            </a:r>
            <a:r>
              <a:rPr lang="en-US" altLang="zh-CN" sz="1800" dirty="0">
                <a:ea typeface="微软雅黑"/>
                <a:cs typeface="+mn-ea"/>
              </a:rPr>
              <a:t>2 000 000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如企业当年发生亏损，则应借记“利润分配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未分配利润”科目，贷记“本年利润”科目。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1126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1893609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留存收益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二、留存收益的账务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处理</a:t>
            </a:r>
            <a:endParaRPr lang="zh-CN" altLang="en-US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943219" y="1124732"/>
            <a:ext cx="1766862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（一）利润分配</a:t>
            </a:r>
          </a:p>
        </p:txBody>
      </p:sp>
      <p:sp>
        <p:nvSpPr>
          <p:cNvPr id="24" name="矩形 23"/>
          <p:cNvSpPr/>
          <p:nvPr/>
        </p:nvSpPr>
        <p:spPr>
          <a:xfrm>
            <a:off x="1194363" y="1499018"/>
            <a:ext cx="1479925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en-US" altLang="zh-CN" sz="1800" dirty="0">
                <a:ea typeface="微软雅黑"/>
                <a:cs typeface="+mn-ea"/>
              </a:rPr>
              <a:t>2.</a:t>
            </a:r>
            <a:r>
              <a:rPr lang="zh-CN" altLang="en-US" sz="1800" dirty="0">
                <a:ea typeface="微软雅黑"/>
                <a:cs typeface="+mn-ea"/>
              </a:rPr>
              <a:t>设置的科目</a:t>
            </a:r>
            <a:endParaRPr lang="zh-CN" altLang="zh-CN" sz="1800" dirty="0"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53090" y="1888401"/>
            <a:ext cx="7928955" cy="45719"/>
          </a:xfrm>
          <a:prstGeom prst="rect">
            <a:avLst/>
          </a:prstGeom>
          <a:solidFill>
            <a:schemeClr val="accent1"/>
          </a:solidFill>
          <a:ln>
            <a:solidFill>
              <a:srgbClr val="4C91B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943219" y="2104899"/>
            <a:ext cx="6720324" cy="2568506"/>
          </a:xfrm>
          <a:prstGeom prst="rect">
            <a:avLst/>
          </a:prstGeom>
        </p:spPr>
        <p:txBody>
          <a:bodyPr wrap="square" lIns="74787" tIns="37393" rIns="74787" bIns="37393">
            <a:spAutoFit/>
          </a:bodyPr>
          <a:lstStyle/>
          <a:p>
            <a:r>
              <a:rPr lang="zh-CN" altLang="en-US" sz="1800" dirty="0">
                <a:ea typeface="微软雅黑"/>
                <a:cs typeface="+mn-ea"/>
              </a:rPr>
              <a:t>（</a:t>
            </a:r>
            <a:r>
              <a:rPr lang="en-US" altLang="zh-CN" sz="1800" dirty="0">
                <a:ea typeface="微软雅黑"/>
                <a:cs typeface="+mn-ea"/>
              </a:rPr>
              <a:t>2</a:t>
            </a:r>
            <a:r>
              <a:rPr lang="zh-CN" altLang="en-US" sz="1800" dirty="0">
                <a:ea typeface="微软雅黑"/>
                <a:cs typeface="+mn-ea"/>
              </a:rPr>
              <a:t>）提取法定盈余公积、宣告发放现金股利：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借：利润分配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提取法定盈余公积　　      </a:t>
            </a:r>
            <a:r>
              <a:rPr lang="en-US" altLang="zh-CN" sz="1800" dirty="0">
                <a:ea typeface="微软雅黑"/>
                <a:cs typeface="+mn-ea"/>
              </a:rPr>
              <a:t>200 000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　　　　　　 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应付现金股利　　　      　</a:t>
            </a:r>
            <a:r>
              <a:rPr lang="en-US" altLang="zh-CN" sz="1800" dirty="0">
                <a:ea typeface="微软雅黑"/>
                <a:cs typeface="+mn-ea"/>
              </a:rPr>
              <a:t>800 000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　　 贷：盈余公积　　　　　　　　　　　         　  </a:t>
            </a:r>
            <a:r>
              <a:rPr lang="en-US" altLang="zh-CN" sz="1800" dirty="0">
                <a:ea typeface="微软雅黑"/>
                <a:cs typeface="+mn-ea"/>
              </a:rPr>
              <a:t>200 000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　　　　 应付股利　　　　　　　　　　　　           </a:t>
            </a:r>
            <a:r>
              <a:rPr lang="en-US" altLang="zh-CN" sz="1800" dirty="0">
                <a:ea typeface="微软雅黑"/>
                <a:cs typeface="+mn-ea"/>
              </a:rPr>
              <a:t>800 000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同时，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借：利润分配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未分配利润　　　　      </a:t>
            </a:r>
            <a:r>
              <a:rPr lang="en-US" altLang="zh-CN" sz="1800" dirty="0">
                <a:ea typeface="微软雅黑"/>
                <a:cs typeface="+mn-ea"/>
              </a:rPr>
              <a:t>1 000 000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　　 贷：利润分配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提取法定盈余公积　           　</a:t>
            </a:r>
            <a:r>
              <a:rPr lang="en-US" altLang="zh-CN" sz="1800" dirty="0">
                <a:ea typeface="微软雅黑"/>
                <a:cs typeface="+mn-ea"/>
              </a:rPr>
              <a:t>200 000</a:t>
            </a:r>
          </a:p>
          <a:p>
            <a:r>
              <a:rPr lang="zh-CN" altLang="en-US" sz="1800" dirty="0">
                <a:ea typeface="微软雅黑"/>
                <a:cs typeface="+mn-ea"/>
              </a:rPr>
              <a:t>　　　　　　　　 </a:t>
            </a:r>
            <a:r>
              <a:rPr lang="en-US" altLang="zh-CN" sz="1800" dirty="0">
                <a:ea typeface="微软雅黑"/>
                <a:cs typeface="+mn-ea"/>
              </a:rPr>
              <a:t>——</a:t>
            </a:r>
            <a:r>
              <a:rPr lang="zh-CN" altLang="en-US" sz="1800" dirty="0">
                <a:ea typeface="微软雅黑"/>
                <a:cs typeface="+mn-ea"/>
              </a:rPr>
              <a:t>应付现金股利　　　　           </a:t>
            </a:r>
            <a:r>
              <a:rPr lang="en-US" altLang="zh-CN" sz="1800" dirty="0">
                <a:ea typeface="微软雅黑"/>
                <a:cs typeface="+mn-ea"/>
              </a:rPr>
              <a:t>800 </a:t>
            </a:r>
            <a:r>
              <a:rPr lang="en-US" altLang="zh-CN" sz="1800" dirty="0" smtClean="0">
                <a:ea typeface="微软雅黑"/>
                <a:cs typeface="+mn-ea"/>
              </a:rPr>
              <a:t>000</a:t>
            </a:r>
            <a:endParaRPr lang="en-US" altLang="zh-CN" sz="1800" dirty="0">
              <a:ea typeface="微软雅黑"/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684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6772</TotalTime>
  <Words>1276</Words>
  <Application>Microsoft Office PowerPoint</Application>
  <PresentationFormat>全屏显示(16:9)</PresentationFormat>
  <Paragraphs>153</Paragraphs>
  <Slides>16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481</cp:revision>
  <dcterms:created xsi:type="dcterms:W3CDTF">2018-01-31T05:19:00Z</dcterms:created>
  <dcterms:modified xsi:type="dcterms:W3CDTF">2018-08-23T05:54:07Z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