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tags/tag709.xml" ContentType="application/vnd.openxmlformats-officedocument.presentationml.tags+xml"/>
  <Override PartName="/ppt/tags/tag710.xml" ContentType="application/vnd.openxmlformats-officedocument.presentationml.tags+xml"/>
  <Override PartName="/ppt/tags/tag711.xml" ContentType="application/vnd.openxmlformats-officedocument.presentationml.tags+xml"/>
  <Override PartName="/ppt/tags/tag712.xml" ContentType="application/vnd.openxmlformats-officedocument.presentationml.tags+xml"/>
  <Override PartName="/ppt/tags/tag713.xml" ContentType="application/vnd.openxmlformats-officedocument.presentationml.tags+xml"/>
  <Override PartName="/ppt/tags/tag714.xml" ContentType="application/vnd.openxmlformats-officedocument.presentationml.tags+xml"/>
  <Override PartName="/ppt/tags/tag715.xml" ContentType="application/vnd.openxmlformats-officedocument.presentationml.tags+xml"/>
  <Override PartName="/ppt/tags/tag716.xml" ContentType="application/vnd.openxmlformats-officedocument.presentationml.tags+xml"/>
  <Override PartName="/ppt/tags/tag717.xml" ContentType="application/vnd.openxmlformats-officedocument.presentationml.tags+xml"/>
  <Override PartName="/ppt/tags/tag718.xml" ContentType="application/vnd.openxmlformats-officedocument.presentationml.tags+xml"/>
  <Override PartName="/ppt/tags/tag719.xml" ContentType="application/vnd.openxmlformats-officedocument.presentationml.tags+xml"/>
  <Override PartName="/ppt/tags/tag720.xml" ContentType="application/vnd.openxmlformats-officedocument.presentationml.tags+xml"/>
  <Override PartName="/ppt/tags/tag721.xml" ContentType="application/vnd.openxmlformats-officedocument.presentationml.tags+xml"/>
  <Override PartName="/ppt/tags/tag722.xml" ContentType="application/vnd.openxmlformats-officedocument.presentationml.tags+xml"/>
  <Override PartName="/ppt/tags/tag723.xml" ContentType="application/vnd.openxmlformats-officedocument.presentationml.tags+xml"/>
  <Override PartName="/ppt/tags/tag724.xml" ContentType="application/vnd.openxmlformats-officedocument.presentationml.tags+xml"/>
  <Override PartName="/ppt/tags/tag725.xml" ContentType="application/vnd.openxmlformats-officedocument.presentationml.tags+xml"/>
  <Override PartName="/ppt/tags/tag726.xml" ContentType="application/vnd.openxmlformats-officedocument.presentationml.tags+xml"/>
  <Override PartName="/ppt/tags/tag727.xml" ContentType="application/vnd.openxmlformats-officedocument.presentationml.tags+xml"/>
  <Override PartName="/ppt/tags/tag728.xml" ContentType="application/vnd.openxmlformats-officedocument.presentationml.tags+xml"/>
  <Override PartName="/ppt/tags/tag729.xml" ContentType="application/vnd.openxmlformats-officedocument.presentationml.tags+xml"/>
  <Override PartName="/ppt/tags/tag730.xml" ContentType="application/vnd.openxmlformats-officedocument.presentationml.tags+xml"/>
  <Override PartName="/ppt/tags/tag731.xml" ContentType="application/vnd.openxmlformats-officedocument.presentationml.tags+xml"/>
  <Override PartName="/ppt/tags/tag732.xml" ContentType="application/vnd.openxmlformats-officedocument.presentationml.tags+xml"/>
  <Override PartName="/ppt/tags/tag733.xml" ContentType="application/vnd.openxmlformats-officedocument.presentationml.tags+xml"/>
  <Override PartName="/ppt/tags/tag734.xml" ContentType="application/vnd.openxmlformats-officedocument.presentationml.tags+xml"/>
  <Override PartName="/ppt/tags/tag735.xml" ContentType="application/vnd.openxmlformats-officedocument.presentationml.tags+xml"/>
  <Override PartName="/ppt/tags/tag736.xml" ContentType="application/vnd.openxmlformats-officedocument.presentationml.tags+xml"/>
  <Override PartName="/ppt/tags/tag737.xml" ContentType="application/vnd.openxmlformats-officedocument.presentationml.tags+xml"/>
  <Override PartName="/ppt/tags/tag738.xml" ContentType="application/vnd.openxmlformats-officedocument.presentationml.tags+xml"/>
  <Override PartName="/ppt/tags/tag739.xml" ContentType="application/vnd.openxmlformats-officedocument.presentationml.tags+xml"/>
  <Override PartName="/ppt/tags/tag740.xml" ContentType="application/vnd.openxmlformats-officedocument.presentationml.tags+xml"/>
  <Override PartName="/ppt/tags/tag741.xml" ContentType="application/vnd.openxmlformats-officedocument.presentationml.tags+xml"/>
  <Override PartName="/ppt/tags/tag742.xml" ContentType="application/vnd.openxmlformats-officedocument.presentationml.tags+xml"/>
  <Override PartName="/ppt/tags/tag743.xml" ContentType="application/vnd.openxmlformats-officedocument.presentationml.tags+xml"/>
  <Override PartName="/ppt/tags/tag744.xml" ContentType="application/vnd.openxmlformats-officedocument.presentationml.tags+xml"/>
  <Override PartName="/ppt/tags/tag745.xml" ContentType="application/vnd.openxmlformats-officedocument.presentationml.tags+xml"/>
  <Override PartName="/ppt/tags/tag746.xml" ContentType="application/vnd.openxmlformats-officedocument.presentationml.tags+xml"/>
  <Override PartName="/ppt/tags/tag747.xml" ContentType="application/vnd.openxmlformats-officedocument.presentationml.tags+xml"/>
  <Override PartName="/ppt/tags/tag748.xml" ContentType="application/vnd.openxmlformats-officedocument.presentationml.tags+xml"/>
  <Override PartName="/ppt/tags/tag749.xml" ContentType="application/vnd.openxmlformats-officedocument.presentationml.tags+xml"/>
  <Override PartName="/ppt/tags/tag750.xml" ContentType="application/vnd.openxmlformats-officedocument.presentationml.tags+xml"/>
  <Override PartName="/ppt/tags/tag751.xml" ContentType="application/vnd.openxmlformats-officedocument.presentationml.tags+xml"/>
  <Override PartName="/ppt/tags/tag752.xml" ContentType="application/vnd.openxmlformats-officedocument.presentationml.tags+xml"/>
  <Override PartName="/ppt/tags/tag753.xml" ContentType="application/vnd.openxmlformats-officedocument.presentationml.tags+xml"/>
  <Override PartName="/ppt/tags/tag754.xml" ContentType="application/vnd.openxmlformats-officedocument.presentationml.tags+xml"/>
  <Override PartName="/ppt/tags/tag755.xml" ContentType="application/vnd.openxmlformats-officedocument.presentationml.tags+xml"/>
  <Override PartName="/ppt/tags/tag756.xml" ContentType="application/vnd.openxmlformats-officedocument.presentationml.tags+xml"/>
  <Override PartName="/ppt/tags/tag757.xml" ContentType="application/vnd.openxmlformats-officedocument.presentationml.tags+xml"/>
  <Override PartName="/ppt/tags/tag758.xml" ContentType="application/vnd.openxmlformats-officedocument.presentationml.tags+xml"/>
  <Override PartName="/ppt/tags/tag759.xml" ContentType="application/vnd.openxmlformats-officedocument.presentationml.tags+xml"/>
  <Override PartName="/ppt/tags/tag760.xml" ContentType="application/vnd.openxmlformats-officedocument.presentationml.tags+xml"/>
  <Override PartName="/ppt/tags/tag761.xml" ContentType="application/vnd.openxmlformats-officedocument.presentationml.tags+xml"/>
  <Override PartName="/ppt/tags/tag762.xml" ContentType="application/vnd.openxmlformats-officedocument.presentationml.tags+xml"/>
  <Override PartName="/ppt/tags/tag763.xml" ContentType="application/vnd.openxmlformats-officedocument.presentationml.tags+xml"/>
  <Override PartName="/ppt/tags/tag764.xml" ContentType="application/vnd.openxmlformats-officedocument.presentationml.tags+xml"/>
  <Override PartName="/ppt/tags/tag765.xml" ContentType="application/vnd.openxmlformats-officedocument.presentationml.tags+xml"/>
  <Override PartName="/ppt/tags/tag766.xml" ContentType="application/vnd.openxmlformats-officedocument.presentationml.tags+xml"/>
  <Override PartName="/ppt/tags/tag767.xml" ContentType="application/vnd.openxmlformats-officedocument.presentationml.tags+xml"/>
  <Override PartName="/ppt/tags/tag768.xml" ContentType="application/vnd.openxmlformats-officedocument.presentationml.tags+xml"/>
  <Override PartName="/ppt/tags/tag769.xml" ContentType="application/vnd.openxmlformats-officedocument.presentationml.tags+xml"/>
  <Override PartName="/ppt/tags/tag770.xml" ContentType="application/vnd.openxmlformats-officedocument.presentationml.tags+xml"/>
  <Override PartName="/ppt/tags/tag771.xml" ContentType="application/vnd.openxmlformats-officedocument.presentationml.tags+xml"/>
  <Override PartName="/ppt/tags/tag772.xml" ContentType="application/vnd.openxmlformats-officedocument.presentationml.tags+xml"/>
  <Override PartName="/ppt/tags/tag773.xml" ContentType="application/vnd.openxmlformats-officedocument.presentationml.tags+xml"/>
  <Override PartName="/ppt/tags/tag774.xml" ContentType="application/vnd.openxmlformats-officedocument.presentationml.tags+xml"/>
  <Override PartName="/ppt/tags/tag775.xml" ContentType="application/vnd.openxmlformats-officedocument.presentationml.tags+xml"/>
  <Override PartName="/ppt/tags/tag776.xml" ContentType="application/vnd.openxmlformats-officedocument.presentationml.tags+xml"/>
  <Override PartName="/ppt/tags/tag777.xml" ContentType="application/vnd.openxmlformats-officedocument.presentationml.tags+xml"/>
  <Override PartName="/ppt/tags/tag778.xml" ContentType="application/vnd.openxmlformats-officedocument.presentationml.tags+xml"/>
  <Override PartName="/ppt/tags/tag779.xml" ContentType="application/vnd.openxmlformats-officedocument.presentationml.tags+xml"/>
  <Override PartName="/ppt/tags/tag780.xml" ContentType="application/vnd.openxmlformats-officedocument.presentationml.tags+xml"/>
  <Override PartName="/ppt/tags/tag781.xml" ContentType="application/vnd.openxmlformats-officedocument.presentationml.tags+xml"/>
  <Override PartName="/ppt/tags/tag782.xml" ContentType="application/vnd.openxmlformats-officedocument.presentationml.tags+xml"/>
  <Override PartName="/ppt/tags/tag783.xml" ContentType="application/vnd.openxmlformats-officedocument.presentationml.tags+xml"/>
  <Override PartName="/ppt/tags/tag784.xml" ContentType="application/vnd.openxmlformats-officedocument.presentationml.tags+xml"/>
  <Override PartName="/ppt/tags/tag785.xml" ContentType="application/vnd.openxmlformats-officedocument.presentationml.tags+xml"/>
  <Override PartName="/ppt/tags/tag786.xml" ContentType="application/vnd.openxmlformats-officedocument.presentationml.tags+xml"/>
  <Override PartName="/ppt/tags/tag787.xml" ContentType="application/vnd.openxmlformats-officedocument.presentationml.tags+xml"/>
  <Override PartName="/ppt/tags/tag788.xml" ContentType="application/vnd.openxmlformats-officedocument.presentationml.tags+xml"/>
  <Override PartName="/ppt/tags/tag789.xml" ContentType="application/vnd.openxmlformats-officedocument.presentationml.tags+xml"/>
  <Override PartName="/ppt/tags/tag790.xml" ContentType="application/vnd.openxmlformats-officedocument.presentationml.tags+xml"/>
  <Override PartName="/ppt/tags/tag791.xml" ContentType="application/vnd.openxmlformats-officedocument.presentationml.tags+xml"/>
  <Override PartName="/ppt/tags/tag792.xml" ContentType="application/vnd.openxmlformats-officedocument.presentationml.tags+xml"/>
  <Override PartName="/ppt/tags/tag793.xml" ContentType="application/vnd.openxmlformats-officedocument.presentationml.tags+xml"/>
  <Override PartName="/ppt/tags/tag794.xml" ContentType="application/vnd.openxmlformats-officedocument.presentationml.tags+xml"/>
  <Override PartName="/ppt/tags/tag795.xml" ContentType="application/vnd.openxmlformats-officedocument.presentationml.tags+xml"/>
  <Override PartName="/ppt/tags/tag796.xml" ContentType="application/vnd.openxmlformats-officedocument.presentationml.tags+xml"/>
  <Override PartName="/ppt/tags/tag797.xml" ContentType="application/vnd.openxmlformats-officedocument.presentationml.tags+xml"/>
  <Override PartName="/ppt/tags/tag798.xml" ContentType="application/vnd.openxmlformats-officedocument.presentationml.tags+xml"/>
  <Override PartName="/ppt/tags/tag799.xml" ContentType="application/vnd.openxmlformats-officedocument.presentationml.tags+xml"/>
  <Override PartName="/ppt/tags/tag800.xml" ContentType="application/vnd.openxmlformats-officedocument.presentationml.tags+xml"/>
  <Override PartName="/ppt/tags/tag801.xml" ContentType="application/vnd.openxmlformats-officedocument.presentationml.tags+xml"/>
  <Override PartName="/ppt/tags/tag802.xml" ContentType="application/vnd.openxmlformats-officedocument.presentationml.tags+xml"/>
  <Override PartName="/ppt/tags/tag803.xml" ContentType="application/vnd.openxmlformats-officedocument.presentationml.tags+xml"/>
  <Override PartName="/ppt/tags/tag804.xml" ContentType="application/vnd.openxmlformats-officedocument.presentationml.tags+xml"/>
  <Override PartName="/ppt/tags/tag805.xml" ContentType="application/vnd.openxmlformats-officedocument.presentationml.tags+xml"/>
  <Override PartName="/ppt/tags/tag806.xml" ContentType="application/vnd.openxmlformats-officedocument.presentationml.tags+xml"/>
  <Override PartName="/ppt/tags/tag807.xml" ContentType="application/vnd.openxmlformats-officedocument.presentationml.tags+xml"/>
  <Override PartName="/ppt/tags/tag808.xml" ContentType="application/vnd.openxmlformats-officedocument.presentationml.tags+xml"/>
  <Override PartName="/ppt/tags/tag809.xml" ContentType="application/vnd.openxmlformats-officedocument.presentationml.tags+xml"/>
  <Override PartName="/ppt/tags/tag810.xml" ContentType="application/vnd.openxmlformats-officedocument.presentationml.tags+xml"/>
  <Override PartName="/ppt/tags/tag811.xml" ContentType="application/vnd.openxmlformats-officedocument.presentationml.tags+xml"/>
  <Override PartName="/ppt/tags/tag812.xml" ContentType="application/vnd.openxmlformats-officedocument.presentationml.tags+xml"/>
  <Override PartName="/ppt/tags/tag813.xml" ContentType="application/vnd.openxmlformats-officedocument.presentationml.tags+xml"/>
  <Override PartName="/ppt/tags/tag814.xml" ContentType="application/vnd.openxmlformats-officedocument.presentationml.tags+xml"/>
  <Override PartName="/ppt/tags/tag815.xml" ContentType="application/vnd.openxmlformats-officedocument.presentationml.tags+xml"/>
  <Override PartName="/ppt/tags/tag816.xml" ContentType="application/vnd.openxmlformats-officedocument.presentationml.tags+xml"/>
  <Override PartName="/ppt/tags/tag817.xml" ContentType="application/vnd.openxmlformats-officedocument.presentationml.tags+xml"/>
  <Override PartName="/ppt/tags/tag818.xml" ContentType="application/vnd.openxmlformats-officedocument.presentationml.tags+xml"/>
  <Override PartName="/ppt/tags/tag819.xml" ContentType="application/vnd.openxmlformats-officedocument.presentationml.tags+xml"/>
  <Override PartName="/ppt/tags/tag820.xml" ContentType="application/vnd.openxmlformats-officedocument.presentationml.tags+xml"/>
  <Override PartName="/ppt/tags/tag821.xml" ContentType="application/vnd.openxmlformats-officedocument.presentationml.tags+xml"/>
  <Override PartName="/ppt/tags/tag822.xml" ContentType="application/vnd.openxmlformats-officedocument.presentationml.tags+xml"/>
  <Override PartName="/ppt/tags/tag823.xml" ContentType="application/vnd.openxmlformats-officedocument.presentationml.tags+xml"/>
  <Override PartName="/ppt/tags/tag824.xml" ContentType="application/vnd.openxmlformats-officedocument.presentationml.tags+xml"/>
  <Override PartName="/ppt/tags/tag825.xml" ContentType="application/vnd.openxmlformats-officedocument.presentationml.tags+xml"/>
  <Override PartName="/ppt/tags/tag826.xml" ContentType="application/vnd.openxmlformats-officedocument.presentationml.tags+xml"/>
  <Override PartName="/ppt/tags/tag827.xml" ContentType="application/vnd.openxmlformats-officedocument.presentationml.tags+xml"/>
  <Override PartName="/ppt/tags/tag828.xml" ContentType="application/vnd.openxmlformats-officedocument.presentationml.tags+xml"/>
  <Override PartName="/ppt/tags/tag829.xml" ContentType="application/vnd.openxmlformats-officedocument.presentationml.tags+xml"/>
  <Override PartName="/ppt/tags/tag830.xml" ContentType="application/vnd.openxmlformats-officedocument.presentationml.tags+xml"/>
  <Override PartName="/ppt/tags/tag831.xml" ContentType="application/vnd.openxmlformats-officedocument.presentationml.tags+xml"/>
  <Override PartName="/ppt/tags/tag832.xml" ContentType="application/vnd.openxmlformats-officedocument.presentationml.tags+xml"/>
  <Override PartName="/ppt/tags/tag833.xml" ContentType="application/vnd.openxmlformats-officedocument.presentationml.tags+xml"/>
  <Override PartName="/ppt/tags/tag834.xml" ContentType="application/vnd.openxmlformats-officedocument.presentationml.tags+xml"/>
  <Override PartName="/ppt/tags/tag835.xml" ContentType="application/vnd.openxmlformats-officedocument.presentationml.tags+xml"/>
  <Override PartName="/ppt/tags/tag836.xml" ContentType="application/vnd.openxmlformats-officedocument.presentationml.tags+xml"/>
  <Override PartName="/ppt/tags/tag837.xml" ContentType="application/vnd.openxmlformats-officedocument.presentationml.tags+xml"/>
  <Override PartName="/ppt/tags/tag838.xml" ContentType="application/vnd.openxmlformats-officedocument.presentationml.tags+xml"/>
  <Override PartName="/ppt/tags/tag839.xml" ContentType="application/vnd.openxmlformats-officedocument.presentationml.tags+xml"/>
  <Override PartName="/ppt/tags/tag840.xml" ContentType="application/vnd.openxmlformats-officedocument.presentationml.tags+xml"/>
  <Override PartName="/ppt/tags/tag841.xml" ContentType="application/vnd.openxmlformats-officedocument.presentationml.tags+xml"/>
  <Override PartName="/ppt/tags/tag842.xml" ContentType="application/vnd.openxmlformats-officedocument.presentationml.tags+xml"/>
  <Override PartName="/ppt/tags/tag843.xml" ContentType="application/vnd.openxmlformats-officedocument.presentationml.tags+xml"/>
  <Override PartName="/ppt/tags/tag844.xml" ContentType="application/vnd.openxmlformats-officedocument.presentationml.tags+xml"/>
  <Override PartName="/ppt/tags/tag845.xml" ContentType="application/vnd.openxmlformats-officedocument.presentationml.tags+xml"/>
  <Override PartName="/ppt/tags/tag846.xml" ContentType="application/vnd.openxmlformats-officedocument.presentationml.tags+xml"/>
  <Override PartName="/ppt/tags/tag847.xml" ContentType="application/vnd.openxmlformats-officedocument.presentationml.tags+xml"/>
  <Override PartName="/ppt/tags/tag848.xml" ContentType="application/vnd.openxmlformats-officedocument.presentationml.tags+xml"/>
  <Override PartName="/ppt/tags/tag849.xml" ContentType="application/vnd.openxmlformats-officedocument.presentationml.tags+xml"/>
  <Override PartName="/ppt/tags/tag850.xml" ContentType="application/vnd.openxmlformats-officedocument.presentationml.tags+xml"/>
  <Override PartName="/ppt/tags/tag851.xml" ContentType="application/vnd.openxmlformats-officedocument.presentationml.tags+xml"/>
  <Override PartName="/ppt/tags/tag852.xml" ContentType="application/vnd.openxmlformats-officedocument.presentationml.tags+xml"/>
  <Override PartName="/ppt/tags/tag853.xml" ContentType="application/vnd.openxmlformats-officedocument.presentationml.tags+xml"/>
  <Override PartName="/ppt/tags/tag854.xml" ContentType="application/vnd.openxmlformats-officedocument.presentationml.tags+xml"/>
  <Override PartName="/ppt/tags/tag855.xml" ContentType="application/vnd.openxmlformats-officedocument.presentationml.tags+xml"/>
  <Override PartName="/ppt/tags/tag856.xml" ContentType="application/vnd.openxmlformats-officedocument.presentationml.tags+xml"/>
  <Override PartName="/ppt/tags/tag857.xml" ContentType="application/vnd.openxmlformats-officedocument.presentationml.tags+xml"/>
  <Override PartName="/ppt/tags/tag858.xml" ContentType="application/vnd.openxmlformats-officedocument.presentationml.tags+xml"/>
  <Override PartName="/ppt/tags/tag859.xml" ContentType="application/vnd.openxmlformats-officedocument.presentationml.tags+xml"/>
  <Override PartName="/ppt/tags/tag860.xml" ContentType="application/vnd.openxmlformats-officedocument.presentationml.tags+xml"/>
  <Override PartName="/ppt/tags/tag861.xml" ContentType="application/vnd.openxmlformats-officedocument.presentationml.tags+xml"/>
  <Override PartName="/ppt/tags/tag862.xml" ContentType="application/vnd.openxmlformats-officedocument.presentationml.tags+xml"/>
  <Override PartName="/ppt/tags/tag863.xml" ContentType="application/vnd.openxmlformats-officedocument.presentationml.tags+xml"/>
  <Override PartName="/ppt/tags/tag864.xml" ContentType="application/vnd.openxmlformats-officedocument.presentationml.tags+xml"/>
  <Override PartName="/ppt/tags/tag865.xml" ContentType="application/vnd.openxmlformats-officedocument.presentationml.tags+xml"/>
  <Override PartName="/ppt/tags/tag866.xml" ContentType="application/vnd.openxmlformats-officedocument.presentationml.tags+xml"/>
  <Override PartName="/ppt/tags/tag867.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129"/>
  </p:notesMasterIdLst>
  <p:sldIdLst>
    <p:sldId id="1283" r:id="rId3"/>
    <p:sldId id="1284" r:id="rId4"/>
    <p:sldId id="1304" r:id="rId5"/>
    <p:sldId id="1303" r:id="rId6"/>
    <p:sldId id="1307" r:id="rId7"/>
    <p:sldId id="1610" r:id="rId8"/>
    <p:sldId id="1305" r:id="rId9"/>
    <p:sldId id="1306" r:id="rId10"/>
    <p:sldId id="1308" r:id="rId11"/>
    <p:sldId id="1309" r:id="rId12"/>
    <p:sldId id="1310" r:id="rId13"/>
    <p:sldId id="1311" r:id="rId14"/>
    <p:sldId id="1313" r:id="rId15"/>
    <p:sldId id="1312" r:id="rId16"/>
    <p:sldId id="1314" r:id="rId17"/>
    <p:sldId id="1315" r:id="rId18"/>
    <p:sldId id="1316" r:id="rId19"/>
    <p:sldId id="1317" r:id="rId20"/>
    <p:sldId id="1318" r:id="rId21"/>
    <p:sldId id="1319" r:id="rId22"/>
    <p:sldId id="1342" r:id="rId23"/>
    <p:sldId id="1341" r:id="rId24"/>
    <p:sldId id="1343" r:id="rId25"/>
    <p:sldId id="1344" r:id="rId26"/>
    <p:sldId id="1345" r:id="rId27"/>
    <p:sldId id="1346" r:id="rId28"/>
    <p:sldId id="1347" r:id="rId29"/>
    <p:sldId id="1348" r:id="rId30"/>
    <p:sldId id="1349" r:id="rId31"/>
    <p:sldId id="1350" r:id="rId32"/>
    <p:sldId id="1351" r:id="rId33"/>
    <p:sldId id="1352" r:id="rId34"/>
    <p:sldId id="1353" r:id="rId35"/>
    <p:sldId id="1354" r:id="rId36"/>
    <p:sldId id="1355" r:id="rId37"/>
    <p:sldId id="1356" r:id="rId38"/>
    <p:sldId id="1357" r:id="rId39"/>
    <p:sldId id="1358" r:id="rId40"/>
    <p:sldId id="1359" r:id="rId41"/>
    <p:sldId id="1360" r:id="rId42"/>
    <p:sldId id="1361" r:id="rId43"/>
    <p:sldId id="1362" r:id="rId44"/>
    <p:sldId id="1366" r:id="rId45"/>
    <p:sldId id="1367" r:id="rId46"/>
    <p:sldId id="1368" r:id="rId47"/>
    <p:sldId id="1363" r:id="rId48"/>
    <p:sldId id="1364" r:id="rId49"/>
    <p:sldId id="1365" r:id="rId50"/>
    <p:sldId id="1369" r:id="rId51"/>
    <p:sldId id="1370" r:id="rId52"/>
    <p:sldId id="1371" r:id="rId53"/>
    <p:sldId id="1373" r:id="rId54"/>
    <p:sldId id="1374" r:id="rId55"/>
    <p:sldId id="1375" r:id="rId56"/>
    <p:sldId id="1372" r:id="rId57"/>
    <p:sldId id="1376" r:id="rId58"/>
    <p:sldId id="1377" r:id="rId59"/>
    <p:sldId id="1379" r:id="rId60"/>
    <p:sldId id="1378" r:id="rId61"/>
    <p:sldId id="1381" r:id="rId62"/>
    <p:sldId id="1383" r:id="rId63"/>
    <p:sldId id="1384" r:id="rId64"/>
    <p:sldId id="1382" r:id="rId65"/>
    <p:sldId id="1385" r:id="rId66"/>
    <p:sldId id="1386" r:id="rId67"/>
    <p:sldId id="1387" r:id="rId68"/>
    <p:sldId id="1388" r:id="rId69"/>
    <p:sldId id="1389" r:id="rId70"/>
    <p:sldId id="1390" r:id="rId71"/>
    <p:sldId id="1392" r:id="rId72"/>
    <p:sldId id="1393" r:id="rId73"/>
    <p:sldId id="1391" r:id="rId74"/>
    <p:sldId id="1394" r:id="rId75"/>
    <p:sldId id="1395" r:id="rId76"/>
    <p:sldId id="1396" r:id="rId77"/>
    <p:sldId id="1397" r:id="rId78"/>
    <p:sldId id="1398" r:id="rId79"/>
    <p:sldId id="1399" r:id="rId80"/>
    <p:sldId id="1400" r:id="rId81"/>
    <p:sldId id="1401" r:id="rId82"/>
    <p:sldId id="1402" r:id="rId83"/>
    <p:sldId id="1403" r:id="rId84"/>
    <p:sldId id="1404" r:id="rId85"/>
    <p:sldId id="1405" r:id="rId86"/>
    <p:sldId id="1415" r:id="rId87"/>
    <p:sldId id="1406" r:id="rId88"/>
    <p:sldId id="1416" r:id="rId89"/>
    <p:sldId id="1407" r:id="rId90"/>
    <p:sldId id="1418" r:id="rId91"/>
    <p:sldId id="1417" r:id="rId92"/>
    <p:sldId id="1408" r:id="rId93"/>
    <p:sldId id="1409" r:id="rId94"/>
    <p:sldId id="1410" r:id="rId95"/>
    <p:sldId id="1411" r:id="rId96"/>
    <p:sldId id="1412" r:id="rId97"/>
    <p:sldId id="1413" r:id="rId98"/>
    <p:sldId id="1419" r:id="rId99"/>
    <p:sldId id="1420" r:id="rId100"/>
    <p:sldId id="1421" r:id="rId101"/>
    <p:sldId id="1414" r:id="rId102"/>
    <p:sldId id="1422" r:id="rId103"/>
    <p:sldId id="1423" r:id="rId104"/>
    <p:sldId id="1424" r:id="rId105"/>
    <p:sldId id="1425" r:id="rId106"/>
    <p:sldId id="1426" r:id="rId107"/>
    <p:sldId id="1427" r:id="rId108"/>
    <p:sldId id="1428" r:id="rId109"/>
    <p:sldId id="1429" r:id="rId110"/>
    <p:sldId id="1430" r:id="rId111"/>
    <p:sldId id="1431" r:id="rId112"/>
    <p:sldId id="1432" r:id="rId113"/>
    <p:sldId id="1433" r:id="rId114"/>
    <p:sldId id="1434" r:id="rId115"/>
    <p:sldId id="1436" r:id="rId116"/>
    <p:sldId id="1435" r:id="rId117"/>
    <p:sldId id="1437" r:id="rId118"/>
    <p:sldId id="1438" r:id="rId119"/>
    <p:sldId id="1439" r:id="rId120"/>
    <p:sldId id="1440" r:id="rId121"/>
    <p:sldId id="1441" r:id="rId122"/>
    <p:sldId id="1442" r:id="rId123"/>
    <p:sldId id="1443" r:id="rId124"/>
    <p:sldId id="1444" r:id="rId125"/>
    <p:sldId id="1445" r:id="rId126"/>
    <p:sldId id="1446" r:id="rId127"/>
    <p:sldId id="1131" r:id="rId128"/>
  </p:sldIdLst>
  <p:sldSz cx="9144000" cy="5143500" type="screen16x9"/>
  <p:notesSz cx="7104063" cy="10234613"/>
  <p:custDataLst>
    <p:tags r:id="rId130"/>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theme" Target="theme/theme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slide" Target="slides/slide124.xml"/><Relationship Id="rId13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slide" Target="slides/slide122.xml"/><Relationship Id="rId129" Type="http://schemas.openxmlformats.org/officeDocument/2006/relationships/notesMaster" Target="notesMasters/notesMaster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tags" Target="tags/tag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126</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slideLayout" Target="../slideLayouts/slideLayout17.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s/_rels/slide100.xml.rels><?xml version="1.0" encoding="UTF-8" standalone="yes"?>
<Relationships xmlns="http://schemas.openxmlformats.org/package/2006/relationships"><Relationship Id="rId3" Type="http://schemas.openxmlformats.org/officeDocument/2006/relationships/tags" Target="../tags/tag704.xml"/><Relationship Id="rId7" Type="http://schemas.openxmlformats.org/officeDocument/2006/relationships/slideLayout" Target="../slideLayouts/slideLayout17.xml"/><Relationship Id="rId2" Type="http://schemas.openxmlformats.org/officeDocument/2006/relationships/tags" Target="../tags/tag703.xml"/><Relationship Id="rId1" Type="http://schemas.openxmlformats.org/officeDocument/2006/relationships/tags" Target="../tags/tag702.xml"/><Relationship Id="rId6" Type="http://schemas.openxmlformats.org/officeDocument/2006/relationships/tags" Target="../tags/tag707.xml"/><Relationship Id="rId5" Type="http://schemas.openxmlformats.org/officeDocument/2006/relationships/tags" Target="../tags/tag706.xml"/><Relationship Id="rId4" Type="http://schemas.openxmlformats.org/officeDocument/2006/relationships/tags" Target="../tags/tag705.xml"/></Relationships>
</file>

<file path=ppt/slides/_rels/slide101.xml.rels><?xml version="1.0" encoding="UTF-8" standalone="yes"?>
<Relationships xmlns="http://schemas.openxmlformats.org/package/2006/relationships"><Relationship Id="rId3" Type="http://schemas.openxmlformats.org/officeDocument/2006/relationships/tags" Target="../tags/tag710.xml"/><Relationship Id="rId7" Type="http://schemas.openxmlformats.org/officeDocument/2006/relationships/slideLayout" Target="../slideLayouts/slideLayout17.xml"/><Relationship Id="rId2" Type="http://schemas.openxmlformats.org/officeDocument/2006/relationships/tags" Target="../tags/tag709.xml"/><Relationship Id="rId1" Type="http://schemas.openxmlformats.org/officeDocument/2006/relationships/tags" Target="../tags/tag708.xml"/><Relationship Id="rId6" Type="http://schemas.openxmlformats.org/officeDocument/2006/relationships/tags" Target="../tags/tag713.xml"/><Relationship Id="rId5" Type="http://schemas.openxmlformats.org/officeDocument/2006/relationships/tags" Target="../tags/tag712.xml"/><Relationship Id="rId4" Type="http://schemas.openxmlformats.org/officeDocument/2006/relationships/tags" Target="../tags/tag711.xml"/></Relationships>
</file>

<file path=ppt/slides/_rels/slide102.xml.rels><?xml version="1.0" encoding="UTF-8" standalone="yes"?>
<Relationships xmlns="http://schemas.openxmlformats.org/package/2006/relationships"><Relationship Id="rId3" Type="http://schemas.openxmlformats.org/officeDocument/2006/relationships/tags" Target="../tags/tag716.xml"/><Relationship Id="rId7" Type="http://schemas.openxmlformats.org/officeDocument/2006/relationships/slideLayout" Target="../slideLayouts/slideLayout17.xml"/><Relationship Id="rId2" Type="http://schemas.openxmlformats.org/officeDocument/2006/relationships/tags" Target="../tags/tag715.xml"/><Relationship Id="rId1" Type="http://schemas.openxmlformats.org/officeDocument/2006/relationships/tags" Target="../tags/tag714.xml"/><Relationship Id="rId6" Type="http://schemas.openxmlformats.org/officeDocument/2006/relationships/tags" Target="../tags/tag719.xml"/><Relationship Id="rId5" Type="http://schemas.openxmlformats.org/officeDocument/2006/relationships/tags" Target="../tags/tag718.xml"/><Relationship Id="rId4" Type="http://schemas.openxmlformats.org/officeDocument/2006/relationships/tags" Target="../tags/tag717.xml"/></Relationships>
</file>

<file path=ppt/slides/_rels/slide103.xml.rels><?xml version="1.0" encoding="UTF-8" standalone="yes"?>
<Relationships xmlns="http://schemas.openxmlformats.org/package/2006/relationships"><Relationship Id="rId3" Type="http://schemas.openxmlformats.org/officeDocument/2006/relationships/tags" Target="../tags/tag722.xml"/><Relationship Id="rId7" Type="http://schemas.openxmlformats.org/officeDocument/2006/relationships/slideLayout" Target="../slideLayouts/slideLayout17.xml"/><Relationship Id="rId2" Type="http://schemas.openxmlformats.org/officeDocument/2006/relationships/tags" Target="../tags/tag721.xml"/><Relationship Id="rId1" Type="http://schemas.openxmlformats.org/officeDocument/2006/relationships/tags" Target="../tags/tag720.xml"/><Relationship Id="rId6" Type="http://schemas.openxmlformats.org/officeDocument/2006/relationships/tags" Target="../tags/tag725.xml"/><Relationship Id="rId5" Type="http://schemas.openxmlformats.org/officeDocument/2006/relationships/tags" Target="../tags/tag724.xml"/><Relationship Id="rId4" Type="http://schemas.openxmlformats.org/officeDocument/2006/relationships/tags" Target="../tags/tag723.xml"/></Relationships>
</file>

<file path=ppt/slides/_rels/slide104.xml.rels><?xml version="1.0" encoding="UTF-8" standalone="yes"?>
<Relationships xmlns="http://schemas.openxmlformats.org/package/2006/relationships"><Relationship Id="rId3" Type="http://schemas.openxmlformats.org/officeDocument/2006/relationships/tags" Target="../tags/tag728.xml"/><Relationship Id="rId7" Type="http://schemas.openxmlformats.org/officeDocument/2006/relationships/slideLayout" Target="../slideLayouts/slideLayout17.xml"/><Relationship Id="rId2" Type="http://schemas.openxmlformats.org/officeDocument/2006/relationships/tags" Target="../tags/tag727.xml"/><Relationship Id="rId1" Type="http://schemas.openxmlformats.org/officeDocument/2006/relationships/tags" Target="../tags/tag726.xml"/><Relationship Id="rId6" Type="http://schemas.openxmlformats.org/officeDocument/2006/relationships/tags" Target="../tags/tag731.xml"/><Relationship Id="rId5" Type="http://schemas.openxmlformats.org/officeDocument/2006/relationships/tags" Target="../tags/tag730.xml"/><Relationship Id="rId4" Type="http://schemas.openxmlformats.org/officeDocument/2006/relationships/tags" Target="../tags/tag729.xml"/></Relationships>
</file>

<file path=ppt/slides/_rels/slide105.xml.rels><?xml version="1.0" encoding="UTF-8" standalone="yes"?>
<Relationships xmlns="http://schemas.openxmlformats.org/package/2006/relationships"><Relationship Id="rId3" Type="http://schemas.openxmlformats.org/officeDocument/2006/relationships/tags" Target="../tags/tag734.xml"/><Relationship Id="rId7" Type="http://schemas.openxmlformats.org/officeDocument/2006/relationships/slideLayout" Target="../slideLayouts/slideLayout17.xml"/><Relationship Id="rId2" Type="http://schemas.openxmlformats.org/officeDocument/2006/relationships/tags" Target="../tags/tag733.xml"/><Relationship Id="rId1" Type="http://schemas.openxmlformats.org/officeDocument/2006/relationships/tags" Target="../tags/tag732.xml"/><Relationship Id="rId6" Type="http://schemas.openxmlformats.org/officeDocument/2006/relationships/tags" Target="../tags/tag737.xml"/><Relationship Id="rId5" Type="http://schemas.openxmlformats.org/officeDocument/2006/relationships/tags" Target="../tags/tag736.xml"/><Relationship Id="rId4" Type="http://schemas.openxmlformats.org/officeDocument/2006/relationships/tags" Target="../tags/tag735.xml"/></Relationships>
</file>

<file path=ppt/slides/_rels/slide106.xml.rels><?xml version="1.0" encoding="UTF-8" standalone="yes"?>
<Relationships xmlns="http://schemas.openxmlformats.org/package/2006/relationships"><Relationship Id="rId3" Type="http://schemas.openxmlformats.org/officeDocument/2006/relationships/tags" Target="../tags/tag740.xml"/><Relationship Id="rId7" Type="http://schemas.openxmlformats.org/officeDocument/2006/relationships/slideLayout" Target="../slideLayouts/slideLayout17.xml"/><Relationship Id="rId2" Type="http://schemas.openxmlformats.org/officeDocument/2006/relationships/tags" Target="../tags/tag739.xml"/><Relationship Id="rId1" Type="http://schemas.openxmlformats.org/officeDocument/2006/relationships/tags" Target="../tags/tag738.xml"/><Relationship Id="rId6" Type="http://schemas.openxmlformats.org/officeDocument/2006/relationships/tags" Target="../tags/tag743.xml"/><Relationship Id="rId5" Type="http://schemas.openxmlformats.org/officeDocument/2006/relationships/tags" Target="../tags/tag742.xml"/><Relationship Id="rId4" Type="http://schemas.openxmlformats.org/officeDocument/2006/relationships/tags" Target="../tags/tag741.xml"/></Relationships>
</file>

<file path=ppt/slides/_rels/slide107.xml.rels><?xml version="1.0" encoding="UTF-8" standalone="yes"?>
<Relationships xmlns="http://schemas.openxmlformats.org/package/2006/relationships"><Relationship Id="rId3" Type="http://schemas.openxmlformats.org/officeDocument/2006/relationships/tags" Target="../tags/tag746.xml"/><Relationship Id="rId7" Type="http://schemas.openxmlformats.org/officeDocument/2006/relationships/slideLayout" Target="../slideLayouts/slideLayout17.xml"/><Relationship Id="rId2" Type="http://schemas.openxmlformats.org/officeDocument/2006/relationships/tags" Target="../tags/tag745.xml"/><Relationship Id="rId1" Type="http://schemas.openxmlformats.org/officeDocument/2006/relationships/tags" Target="../tags/tag744.xml"/><Relationship Id="rId6" Type="http://schemas.openxmlformats.org/officeDocument/2006/relationships/tags" Target="../tags/tag749.xml"/><Relationship Id="rId5" Type="http://schemas.openxmlformats.org/officeDocument/2006/relationships/tags" Target="../tags/tag748.xml"/><Relationship Id="rId4" Type="http://schemas.openxmlformats.org/officeDocument/2006/relationships/tags" Target="../tags/tag747.xml"/></Relationships>
</file>

<file path=ppt/slides/_rels/slide108.xml.rels><?xml version="1.0" encoding="UTF-8" standalone="yes"?>
<Relationships xmlns="http://schemas.openxmlformats.org/package/2006/relationships"><Relationship Id="rId3" Type="http://schemas.openxmlformats.org/officeDocument/2006/relationships/tags" Target="../tags/tag752.xml"/><Relationship Id="rId7" Type="http://schemas.openxmlformats.org/officeDocument/2006/relationships/slideLayout" Target="../slideLayouts/slideLayout17.xml"/><Relationship Id="rId2" Type="http://schemas.openxmlformats.org/officeDocument/2006/relationships/tags" Target="../tags/tag751.xml"/><Relationship Id="rId1" Type="http://schemas.openxmlformats.org/officeDocument/2006/relationships/tags" Target="../tags/tag750.xml"/><Relationship Id="rId6" Type="http://schemas.openxmlformats.org/officeDocument/2006/relationships/tags" Target="../tags/tag755.xml"/><Relationship Id="rId5" Type="http://schemas.openxmlformats.org/officeDocument/2006/relationships/tags" Target="../tags/tag754.xml"/><Relationship Id="rId4" Type="http://schemas.openxmlformats.org/officeDocument/2006/relationships/tags" Target="../tags/tag753.xml"/></Relationships>
</file>

<file path=ppt/slides/_rels/slide109.xml.rels><?xml version="1.0" encoding="UTF-8" standalone="yes"?>
<Relationships xmlns="http://schemas.openxmlformats.org/package/2006/relationships"><Relationship Id="rId8" Type="http://schemas.openxmlformats.org/officeDocument/2006/relationships/tags" Target="../tags/tag763.xml"/><Relationship Id="rId3" Type="http://schemas.openxmlformats.org/officeDocument/2006/relationships/tags" Target="../tags/tag758.xml"/><Relationship Id="rId7" Type="http://schemas.openxmlformats.org/officeDocument/2006/relationships/tags" Target="../tags/tag762.xml"/><Relationship Id="rId2" Type="http://schemas.openxmlformats.org/officeDocument/2006/relationships/tags" Target="../tags/tag757.xml"/><Relationship Id="rId1" Type="http://schemas.openxmlformats.org/officeDocument/2006/relationships/tags" Target="../tags/tag756.xml"/><Relationship Id="rId6" Type="http://schemas.openxmlformats.org/officeDocument/2006/relationships/tags" Target="../tags/tag761.xml"/><Relationship Id="rId5" Type="http://schemas.openxmlformats.org/officeDocument/2006/relationships/tags" Target="../tags/tag760.xml"/><Relationship Id="rId4" Type="http://schemas.openxmlformats.org/officeDocument/2006/relationships/tags" Target="../tags/tag759.xml"/><Relationship Id="rId9"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tags" Target="../tags/tag81.xml"/><Relationship Id="rId7" Type="http://schemas.openxmlformats.org/officeDocument/2006/relationships/slideLayout" Target="../slideLayouts/slideLayout17.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s>
</file>

<file path=ppt/slides/_rels/slide110.xml.rels><?xml version="1.0" encoding="UTF-8" standalone="yes"?>
<Relationships xmlns="http://schemas.openxmlformats.org/package/2006/relationships"><Relationship Id="rId3" Type="http://schemas.openxmlformats.org/officeDocument/2006/relationships/tags" Target="../tags/tag766.xml"/><Relationship Id="rId7" Type="http://schemas.openxmlformats.org/officeDocument/2006/relationships/slideLayout" Target="../slideLayouts/slideLayout17.xml"/><Relationship Id="rId2" Type="http://schemas.openxmlformats.org/officeDocument/2006/relationships/tags" Target="../tags/tag765.xml"/><Relationship Id="rId1" Type="http://schemas.openxmlformats.org/officeDocument/2006/relationships/tags" Target="../tags/tag764.xml"/><Relationship Id="rId6" Type="http://schemas.openxmlformats.org/officeDocument/2006/relationships/tags" Target="../tags/tag769.xml"/><Relationship Id="rId5" Type="http://schemas.openxmlformats.org/officeDocument/2006/relationships/tags" Target="../tags/tag768.xml"/><Relationship Id="rId4" Type="http://schemas.openxmlformats.org/officeDocument/2006/relationships/tags" Target="../tags/tag767.xml"/></Relationships>
</file>

<file path=ppt/slides/_rels/slide11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772.xml"/><Relationship Id="rId7" Type="http://schemas.openxmlformats.org/officeDocument/2006/relationships/slideLayout" Target="../slideLayouts/slideLayout17.xml"/><Relationship Id="rId2" Type="http://schemas.openxmlformats.org/officeDocument/2006/relationships/tags" Target="../tags/tag771.xml"/><Relationship Id="rId1" Type="http://schemas.openxmlformats.org/officeDocument/2006/relationships/tags" Target="../tags/tag770.xml"/><Relationship Id="rId6" Type="http://schemas.openxmlformats.org/officeDocument/2006/relationships/tags" Target="../tags/tag775.xml"/><Relationship Id="rId5" Type="http://schemas.openxmlformats.org/officeDocument/2006/relationships/tags" Target="../tags/tag774.xml"/><Relationship Id="rId4" Type="http://schemas.openxmlformats.org/officeDocument/2006/relationships/tags" Target="../tags/tag773.xml"/><Relationship Id="rId9" Type="http://schemas.openxmlformats.org/officeDocument/2006/relationships/image" Target="NULL" TargetMode="External"/></Relationships>
</file>

<file path=ppt/slides/_rels/slide112.xml.rels><?xml version="1.0" encoding="UTF-8" standalone="yes"?>
<Relationships xmlns="http://schemas.openxmlformats.org/package/2006/relationships"><Relationship Id="rId3" Type="http://schemas.openxmlformats.org/officeDocument/2006/relationships/tags" Target="../tags/tag778.xml"/><Relationship Id="rId7" Type="http://schemas.openxmlformats.org/officeDocument/2006/relationships/slideLayout" Target="../slideLayouts/slideLayout17.xml"/><Relationship Id="rId2" Type="http://schemas.openxmlformats.org/officeDocument/2006/relationships/tags" Target="../tags/tag777.xml"/><Relationship Id="rId1" Type="http://schemas.openxmlformats.org/officeDocument/2006/relationships/tags" Target="../tags/tag776.xml"/><Relationship Id="rId6" Type="http://schemas.openxmlformats.org/officeDocument/2006/relationships/tags" Target="../tags/tag781.xml"/><Relationship Id="rId5" Type="http://schemas.openxmlformats.org/officeDocument/2006/relationships/tags" Target="../tags/tag780.xml"/><Relationship Id="rId4" Type="http://schemas.openxmlformats.org/officeDocument/2006/relationships/tags" Target="../tags/tag779.xml"/></Relationships>
</file>

<file path=ppt/slides/_rels/slide113.xml.rels><?xml version="1.0" encoding="UTF-8" standalone="yes"?>
<Relationships xmlns="http://schemas.openxmlformats.org/package/2006/relationships"><Relationship Id="rId3" Type="http://schemas.openxmlformats.org/officeDocument/2006/relationships/tags" Target="../tags/tag784.xml"/><Relationship Id="rId7" Type="http://schemas.openxmlformats.org/officeDocument/2006/relationships/slideLayout" Target="../slideLayouts/slideLayout17.xml"/><Relationship Id="rId2" Type="http://schemas.openxmlformats.org/officeDocument/2006/relationships/tags" Target="../tags/tag783.xml"/><Relationship Id="rId1" Type="http://schemas.openxmlformats.org/officeDocument/2006/relationships/tags" Target="../tags/tag782.xml"/><Relationship Id="rId6" Type="http://schemas.openxmlformats.org/officeDocument/2006/relationships/tags" Target="../tags/tag787.xml"/><Relationship Id="rId5" Type="http://schemas.openxmlformats.org/officeDocument/2006/relationships/tags" Target="../tags/tag786.xml"/><Relationship Id="rId4" Type="http://schemas.openxmlformats.org/officeDocument/2006/relationships/tags" Target="../tags/tag785.xml"/></Relationships>
</file>

<file path=ppt/slides/_rels/slide114.xml.rels><?xml version="1.0" encoding="UTF-8" standalone="yes"?>
<Relationships xmlns="http://schemas.openxmlformats.org/package/2006/relationships"><Relationship Id="rId8" Type="http://schemas.openxmlformats.org/officeDocument/2006/relationships/tags" Target="../tags/tag795.xml"/><Relationship Id="rId3" Type="http://schemas.openxmlformats.org/officeDocument/2006/relationships/tags" Target="../tags/tag790.xml"/><Relationship Id="rId7" Type="http://schemas.openxmlformats.org/officeDocument/2006/relationships/tags" Target="../tags/tag794.xml"/><Relationship Id="rId2" Type="http://schemas.openxmlformats.org/officeDocument/2006/relationships/tags" Target="../tags/tag789.xml"/><Relationship Id="rId1" Type="http://schemas.openxmlformats.org/officeDocument/2006/relationships/tags" Target="../tags/tag788.xml"/><Relationship Id="rId6" Type="http://schemas.openxmlformats.org/officeDocument/2006/relationships/tags" Target="../tags/tag793.xml"/><Relationship Id="rId5" Type="http://schemas.openxmlformats.org/officeDocument/2006/relationships/tags" Target="../tags/tag792.xml"/><Relationship Id="rId4" Type="http://schemas.openxmlformats.org/officeDocument/2006/relationships/tags" Target="../tags/tag791.xml"/><Relationship Id="rId9" Type="http://schemas.openxmlformats.org/officeDocument/2006/relationships/slideLayout" Target="../slideLayouts/slideLayout17.xml"/></Relationships>
</file>

<file path=ppt/slides/_rels/slide115.xml.rels><?xml version="1.0" encoding="UTF-8" standalone="yes"?>
<Relationships xmlns="http://schemas.openxmlformats.org/package/2006/relationships"><Relationship Id="rId3" Type="http://schemas.openxmlformats.org/officeDocument/2006/relationships/tags" Target="../tags/tag798.xml"/><Relationship Id="rId7" Type="http://schemas.openxmlformats.org/officeDocument/2006/relationships/slideLayout" Target="../slideLayouts/slideLayout17.xml"/><Relationship Id="rId2" Type="http://schemas.openxmlformats.org/officeDocument/2006/relationships/tags" Target="../tags/tag797.xml"/><Relationship Id="rId1" Type="http://schemas.openxmlformats.org/officeDocument/2006/relationships/tags" Target="../tags/tag796.xml"/><Relationship Id="rId6" Type="http://schemas.openxmlformats.org/officeDocument/2006/relationships/tags" Target="../tags/tag801.xml"/><Relationship Id="rId5" Type="http://schemas.openxmlformats.org/officeDocument/2006/relationships/tags" Target="../tags/tag800.xml"/><Relationship Id="rId4" Type="http://schemas.openxmlformats.org/officeDocument/2006/relationships/tags" Target="../tags/tag799.xml"/></Relationships>
</file>

<file path=ppt/slides/_rels/slide116.xml.rels><?xml version="1.0" encoding="UTF-8" standalone="yes"?>
<Relationships xmlns="http://schemas.openxmlformats.org/package/2006/relationships"><Relationship Id="rId8" Type="http://schemas.openxmlformats.org/officeDocument/2006/relationships/tags" Target="../tags/tag809.xml"/><Relationship Id="rId3" Type="http://schemas.openxmlformats.org/officeDocument/2006/relationships/tags" Target="../tags/tag804.xml"/><Relationship Id="rId7" Type="http://schemas.openxmlformats.org/officeDocument/2006/relationships/tags" Target="../tags/tag808.xml"/><Relationship Id="rId2" Type="http://schemas.openxmlformats.org/officeDocument/2006/relationships/tags" Target="../tags/tag803.xml"/><Relationship Id="rId1" Type="http://schemas.openxmlformats.org/officeDocument/2006/relationships/tags" Target="../tags/tag802.xml"/><Relationship Id="rId6" Type="http://schemas.openxmlformats.org/officeDocument/2006/relationships/tags" Target="../tags/tag807.xml"/><Relationship Id="rId5" Type="http://schemas.openxmlformats.org/officeDocument/2006/relationships/tags" Target="../tags/tag806.xml"/><Relationship Id="rId4" Type="http://schemas.openxmlformats.org/officeDocument/2006/relationships/tags" Target="../tags/tag805.xml"/><Relationship Id="rId9" Type="http://schemas.openxmlformats.org/officeDocument/2006/relationships/slideLayout" Target="../slideLayouts/slideLayout17.xml"/></Relationships>
</file>

<file path=ppt/slides/_rels/slide117.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812.xml"/><Relationship Id="rId7" Type="http://schemas.openxmlformats.org/officeDocument/2006/relationships/tags" Target="../tags/tag816.xml"/><Relationship Id="rId2" Type="http://schemas.openxmlformats.org/officeDocument/2006/relationships/tags" Target="../tags/tag811.xml"/><Relationship Id="rId1" Type="http://schemas.openxmlformats.org/officeDocument/2006/relationships/tags" Target="../tags/tag810.xml"/><Relationship Id="rId6" Type="http://schemas.openxmlformats.org/officeDocument/2006/relationships/tags" Target="../tags/tag815.xml"/><Relationship Id="rId5" Type="http://schemas.openxmlformats.org/officeDocument/2006/relationships/tags" Target="../tags/tag814.xml"/><Relationship Id="rId4" Type="http://schemas.openxmlformats.org/officeDocument/2006/relationships/tags" Target="../tags/tag813.xml"/></Relationships>
</file>

<file path=ppt/slides/_rels/slide118.xml.rels><?xml version="1.0" encoding="UTF-8" standalone="yes"?>
<Relationships xmlns="http://schemas.openxmlformats.org/package/2006/relationships"><Relationship Id="rId3" Type="http://schemas.openxmlformats.org/officeDocument/2006/relationships/tags" Target="../tags/tag819.xml"/><Relationship Id="rId7" Type="http://schemas.openxmlformats.org/officeDocument/2006/relationships/slideLayout" Target="../slideLayouts/slideLayout17.xml"/><Relationship Id="rId2" Type="http://schemas.openxmlformats.org/officeDocument/2006/relationships/tags" Target="../tags/tag818.xml"/><Relationship Id="rId1" Type="http://schemas.openxmlformats.org/officeDocument/2006/relationships/tags" Target="../tags/tag817.xml"/><Relationship Id="rId6" Type="http://schemas.openxmlformats.org/officeDocument/2006/relationships/tags" Target="../tags/tag822.xml"/><Relationship Id="rId5" Type="http://schemas.openxmlformats.org/officeDocument/2006/relationships/tags" Target="../tags/tag821.xml"/><Relationship Id="rId4" Type="http://schemas.openxmlformats.org/officeDocument/2006/relationships/tags" Target="../tags/tag820.xml"/></Relationships>
</file>

<file path=ppt/slides/_rels/slide119.xml.rels><?xml version="1.0" encoding="UTF-8" standalone="yes"?>
<Relationships xmlns="http://schemas.openxmlformats.org/package/2006/relationships"><Relationship Id="rId3" Type="http://schemas.openxmlformats.org/officeDocument/2006/relationships/tags" Target="../tags/tag825.xml"/><Relationship Id="rId7" Type="http://schemas.openxmlformats.org/officeDocument/2006/relationships/slideLayout" Target="../slideLayouts/slideLayout17.xml"/><Relationship Id="rId2" Type="http://schemas.openxmlformats.org/officeDocument/2006/relationships/tags" Target="../tags/tag824.xml"/><Relationship Id="rId1" Type="http://schemas.openxmlformats.org/officeDocument/2006/relationships/tags" Target="../tags/tag823.xml"/><Relationship Id="rId6" Type="http://schemas.openxmlformats.org/officeDocument/2006/relationships/tags" Target="../tags/tag828.xml"/><Relationship Id="rId5" Type="http://schemas.openxmlformats.org/officeDocument/2006/relationships/tags" Target="../tags/tag827.xml"/><Relationship Id="rId4" Type="http://schemas.openxmlformats.org/officeDocument/2006/relationships/tags" Target="../tags/tag826.xml"/></Relationships>
</file>

<file path=ppt/slides/_rels/slide12.xml.rels><?xml version="1.0" encoding="UTF-8" standalone="yes"?>
<Relationships xmlns="http://schemas.openxmlformats.org/package/2006/relationships"><Relationship Id="rId8" Type="http://schemas.openxmlformats.org/officeDocument/2006/relationships/tags" Target="../tags/tag92.xml"/><Relationship Id="rId13" Type="http://schemas.openxmlformats.org/officeDocument/2006/relationships/tags" Target="../tags/tag97.xml"/><Relationship Id="rId18" Type="http://schemas.openxmlformats.org/officeDocument/2006/relationships/tags" Target="../tags/tag102.xml"/><Relationship Id="rId3" Type="http://schemas.openxmlformats.org/officeDocument/2006/relationships/tags" Target="../tags/tag87.xml"/><Relationship Id="rId7" Type="http://schemas.openxmlformats.org/officeDocument/2006/relationships/tags" Target="../tags/tag91.xml"/><Relationship Id="rId12" Type="http://schemas.openxmlformats.org/officeDocument/2006/relationships/tags" Target="../tags/tag96.xml"/><Relationship Id="rId17" Type="http://schemas.openxmlformats.org/officeDocument/2006/relationships/tags" Target="../tags/tag101.xml"/><Relationship Id="rId2" Type="http://schemas.openxmlformats.org/officeDocument/2006/relationships/tags" Target="../tags/tag86.xml"/><Relationship Id="rId16" Type="http://schemas.openxmlformats.org/officeDocument/2006/relationships/tags" Target="../tags/tag100.xml"/><Relationship Id="rId1" Type="http://schemas.openxmlformats.org/officeDocument/2006/relationships/tags" Target="../tags/tag85.xml"/><Relationship Id="rId6" Type="http://schemas.openxmlformats.org/officeDocument/2006/relationships/tags" Target="../tags/tag90.xml"/><Relationship Id="rId11" Type="http://schemas.openxmlformats.org/officeDocument/2006/relationships/tags" Target="../tags/tag95.xml"/><Relationship Id="rId5" Type="http://schemas.openxmlformats.org/officeDocument/2006/relationships/tags" Target="../tags/tag89.xml"/><Relationship Id="rId15" Type="http://schemas.openxmlformats.org/officeDocument/2006/relationships/tags" Target="../tags/tag99.xml"/><Relationship Id="rId10" Type="http://schemas.openxmlformats.org/officeDocument/2006/relationships/tags" Target="../tags/tag94.xml"/><Relationship Id="rId19" Type="http://schemas.openxmlformats.org/officeDocument/2006/relationships/slideLayout" Target="../slideLayouts/slideLayout17.xml"/><Relationship Id="rId4" Type="http://schemas.openxmlformats.org/officeDocument/2006/relationships/tags" Target="../tags/tag88.xml"/><Relationship Id="rId9" Type="http://schemas.openxmlformats.org/officeDocument/2006/relationships/tags" Target="../tags/tag93.xml"/><Relationship Id="rId14" Type="http://schemas.openxmlformats.org/officeDocument/2006/relationships/tags" Target="../tags/tag98.xml"/></Relationships>
</file>

<file path=ppt/slides/_rels/slide120.xml.rels><?xml version="1.0" encoding="UTF-8" standalone="yes"?>
<Relationships xmlns="http://schemas.openxmlformats.org/package/2006/relationships"><Relationship Id="rId3" Type="http://schemas.openxmlformats.org/officeDocument/2006/relationships/tags" Target="../tags/tag831.xml"/><Relationship Id="rId7" Type="http://schemas.openxmlformats.org/officeDocument/2006/relationships/slideLayout" Target="../slideLayouts/slideLayout17.xml"/><Relationship Id="rId2" Type="http://schemas.openxmlformats.org/officeDocument/2006/relationships/tags" Target="../tags/tag830.xml"/><Relationship Id="rId1" Type="http://schemas.openxmlformats.org/officeDocument/2006/relationships/tags" Target="../tags/tag829.xml"/><Relationship Id="rId6" Type="http://schemas.openxmlformats.org/officeDocument/2006/relationships/tags" Target="../tags/tag834.xml"/><Relationship Id="rId5" Type="http://schemas.openxmlformats.org/officeDocument/2006/relationships/tags" Target="../tags/tag833.xml"/><Relationship Id="rId4" Type="http://schemas.openxmlformats.org/officeDocument/2006/relationships/tags" Target="../tags/tag832.xml"/></Relationships>
</file>

<file path=ppt/slides/_rels/slide121.xml.rels><?xml version="1.0" encoding="UTF-8" standalone="yes"?>
<Relationships xmlns="http://schemas.openxmlformats.org/package/2006/relationships"><Relationship Id="rId3" Type="http://schemas.openxmlformats.org/officeDocument/2006/relationships/tags" Target="../tags/tag837.xml"/><Relationship Id="rId7" Type="http://schemas.openxmlformats.org/officeDocument/2006/relationships/slideLayout" Target="../slideLayouts/slideLayout17.xml"/><Relationship Id="rId2" Type="http://schemas.openxmlformats.org/officeDocument/2006/relationships/tags" Target="../tags/tag836.xml"/><Relationship Id="rId1" Type="http://schemas.openxmlformats.org/officeDocument/2006/relationships/tags" Target="../tags/tag835.xml"/><Relationship Id="rId6" Type="http://schemas.openxmlformats.org/officeDocument/2006/relationships/tags" Target="../tags/tag840.xml"/><Relationship Id="rId5" Type="http://schemas.openxmlformats.org/officeDocument/2006/relationships/tags" Target="../tags/tag839.xml"/><Relationship Id="rId4" Type="http://schemas.openxmlformats.org/officeDocument/2006/relationships/tags" Target="../tags/tag838.xml"/></Relationships>
</file>

<file path=ppt/slides/_rels/slide122.xml.rels><?xml version="1.0" encoding="UTF-8" standalone="yes"?>
<Relationships xmlns="http://schemas.openxmlformats.org/package/2006/relationships"><Relationship Id="rId3" Type="http://schemas.openxmlformats.org/officeDocument/2006/relationships/tags" Target="../tags/tag843.xml"/><Relationship Id="rId7" Type="http://schemas.openxmlformats.org/officeDocument/2006/relationships/slideLayout" Target="../slideLayouts/slideLayout17.xml"/><Relationship Id="rId2" Type="http://schemas.openxmlformats.org/officeDocument/2006/relationships/tags" Target="../tags/tag842.xml"/><Relationship Id="rId1" Type="http://schemas.openxmlformats.org/officeDocument/2006/relationships/tags" Target="../tags/tag841.xml"/><Relationship Id="rId6" Type="http://schemas.openxmlformats.org/officeDocument/2006/relationships/tags" Target="../tags/tag846.xml"/><Relationship Id="rId5" Type="http://schemas.openxmlformats.org/officeDocument/2006/relationships/tags" Target="../tags/tag845.xml"/><Relationship Id="rId4" Type="http://schemas.openxmlformats.org/officeDocument/2006/relationships/tags" Target="../tags/tag844.xml"/></Relationships>
</file>

<file path=ppt/slides/_rels/slide123.xml.rels><?xml version="1.0" encoding="UTF-8" standalone="yes"?>
<Relationships xmlns="http://schemas.openxmlformats.org/package/2006/relationships"><Relationship Id="rId3" Type="http://schemas.openxmlformats.org/officeDocument/2006/relationships/tags" Target="../tags/tag849.xml"/><Relationship Id="rId7" Type="http://schemas.openxmlformats.org/officeDocument/2006/relationships/slideLayout" Target="../slideLayouts/slideLayout17.xml"/><Relationship Id="rId2" Type="http://schemas.openxmlformats.org/officeDocument/2006/relationships/tags" Target="../tags/tag848.xml"/><Relationship Id="rId1" Type="http://schemas.openxmlformats.org/officeDocument/2006/relationships/tags" Target="../tags/tag847.xml"/><Relationship Id="rId6" Type="http://schemas.openxmlformats.org/officeDocument/2006/relationships/tags" Target="../tags/tag852.xml"/><Relationship Id="rId5" Type="http://schemas.openxmlformats.org/officeDocument/2006/relationships/tags" Target="../tags/tag851.xml"/><Relationship Id="rId4" Type="http://schemas.openxmlformats.org/officeDocument/2006/relationships/tags" Target="../tags/tag850.xml"/></Relationships>
</file>

<file path=ppt/slides/_rels/slide124.xml.rels><?xml version="1.0" encoding="UTF-8" standalone="yes"?>
<Relationships xmlns="http://schemas.openxmlformats.org/package/2006/relationships"><Relationship Id="rId8" Type="http://schemas.openxmlformats.org/officeDocument/2006/relationships/tags" Target="../tags/tag860.xml"/><Relationship Id="rId3" Type="http://schemas.openxmlformats.org/officeDocument/2006/relationships/tags" Target="../tags/tag855.xml"/><Relationship Id="rId7" Type="http://schemas.openxmlformats.org/officeDocument/2006/relationships/tags" Target="../tags/tag859.xml"/><Relationship Id="rId2" Type="http://schemas.openxmlformats.org/officeDocument/2006/relationships/tags" Target="../tags/tag854.xml"/><Relationship Id="rId1" Type="http://schemas.openxmlformats.org/officeDocument/2006/relationships/tags" Target="../tags/tag853.xml"/><Relationship Id="rId6" Type="http://schemas.openxmlformats.org/officeDocument/2006/relationships/tags" Target="../tags/tag858.xml"/><Relationship Id="rId5" Type="http://schemas.openxmlformats.org/officeDocument/2006/relationships/tags" Target="../tags/tag857.xml"/><Relationship Id="rId4" Type="http://schemas.openxmlformats.org/officeDocument/2006/relationships/tags" Target="../tags/tag856.xml"/><Relationship Id="rId9" Type="http://schemas.openxmlformats.org/officeDocument/2006/relationships/slideLayout" Target="../slideLayouts/slideLayout17.xml"/></Relationships>
</file>

<file path=ppt/slides/_rels/slide125.xml.rels><?xml version="1.0" encoding="UTF-8" standalone="yes"?>
<Relationships xmlns="http://schemas.openxmlformats.org/package/2006/relationships"><Relationship Id="rId3" Type="http://schemas.openxmlformats.org/officeDocument/2006/relationships/tags" Target="../tags/tag863.xml"/><Relationship Id="rId7" Type="http://schemas.openxmlformats.org/officeDocument/2006/relationships/slideLayout" Target="../slideLayouts/slideLayout17.xml"/><Relationship Id="rId2" Type="http://schemas.openxmlformats.org/officeDocument/2006/relationships/tags" Target="../tags/tag862.xml"/><Relationship Id="rId1" Type="http://schemas.openxmlformats.org/officeDocument/2006/relationships/tags" Target="../tags/tag861.xml"/><Relationship Id="rId6" Type="http://schemas.openxmlformats.org/officeDocument/2006/relationships/tags" Target="../tags/tag866.xml"/><Relationship Id="rId5" Type="http://schemas.openxmlformats.org/officeDocument/2006/relationships/tags" Target="../tags/tag865.xml"/><Relationship Id="rId4" Type="http://schemas.openxmlformats.org/officeDocument/2006/relationships/tags" Target="../tags/tag864.xml"/></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867.xml"/></Relationships>
</file>

<file path=ppt/slides/_rels/slide13.xml.rels><?xml version="1.0" encoding="UTF-8" standalone="yes"?>
<Relationships xmlns="http://schemas.openxmlformats.org/package/2006/relationships"><Relationship Id="rId3" Type="http://schemas.openxmlformats.org/officeDocument/2006/relationships/tags" Target="../tags/tag105.xml"/><Relationship Id="rId7" Type="http://schemas.openxmlformats.org/officeDocument/2006/relationships/slideLayout" Target="../slideLayouts/slideLayout17.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s>
</file>

<file path=ppt/slides/_rels/slide14.xml.rels><?xml version="1.0" encoding="UTF-8" standalone="yes"?>
<Relationships xmlns="http://schemas.openxmlformats.org/package/2006/relationships"><Relationship Id="rId3" Type="http://schemas.openxmlformats.org/officeDocument/2006/relationships/tags" Target="../tags/tag111.xml"/><Relationship Id="rId7" Type="http://schemas.openxmlformats.org/officeDocument/2006/relationships/slideLayout" Target="../slideLayouts/slideLayout17.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s>
</file>

<file path=ppt/slides/_rels/slide1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17.xml"/><Relationship Id="rId7" Type="http://schemas.openxmlformats.org/officeDocument/2006/relationships/slideLayout" Target="../slideLayouts/slideLayout17.xml"/><Relationship Id="rId2" Type="http://schemas.openxmlformats.org/officeDocument/2006/relationships/tags" Target="../tags/tag116.xml"/><Relationship Id="rId1" Type="http://schemas.openxmlformats.org/officeDocument/2006/relationships/tags" Target="../tags/tag115.xml"/><Relationship Id="rId6" Type="http://schemas.openxmlformats.org/officeDocument/2006/relationships/tags" Target="../tags/tag120.xml"/><Relationship Id="rId5" Type="http://schemas.openxmlformats.org/officeDocument/2006/relationships/tags" Target="../tags/tag119.xml"/><Relationship Id="rId4" Type="http://schemas.openxmlformats.org/officeDocument/2006/relationships/tags" Target="../tags/tag118.xml"/></Relationships>
</file>

<file path=ppt/slides/_rels/slide16.xml.rels><?xml version="1.0" encoding="UTF-8" standalone="yes"?>
<Relationships xmlns="http://schemas.openxmlformats.org/package/2006/relationships"><Relationship Id="rId3" Type="http://schemas.openxmlformats.org/officeDocument/2006/relationships/tags" Target="../tags/tag123.xml"/><Relationship Id="rId7" Type="http://schemas.openxmlformats.org/officeDocument/2006/relationships/slideLayout" Target="../slideLayouts/slideLayout17.xml"/><Relationship Id="rId2" Type="http://schemas.openxmlformats.org/officeDocument/2006/relationships/tags" Target="../tags/tag122.xml"/><Relationship Id="rId1" Type="http://schemas.openxmlformats.org/officeDocument/2006/relationships/tags" Target="../tags/tag121.xml"/><Relationship Id="rId6" Type="http://schemas.openxmlformats.org/officeDocument/2006/relationships/tags" Target="../tags/tag126.xml"/><Relationship Id="rId5" Type="http://schemas.openxmlformats.org/officeDocument/2006/relationships/tags" Target="../tags/tag125.xml"/><Relationship Id="rId4" Type="http://schemas.openxmlformats.org/officeDocument/2006/relationships/tags" Target="../tags/tag124.xml"/></Relationships>
</file>

<file path=ppt/slides/_rels/slide17.xml.rels><?xml version="1.0" encoding="UTF-8" standalone="yes"?>
<Relationships xmlns="http://schemas.openxmlformats.org/package/2006/relationships"><Relationship Id="rId3" Type="http://schemas.openxmlformats.org/officeDocument/2006/relationships/tags" Target="../tags/tag129.xml"/><Relationship Id="rId7" Type="http://schemas.openxmlformats.org/officeDocument/2006/relationships/slideLayout" Target="../slideLayouts/slideLayout17.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5" Type="http://schemas.openxmlformats.org/officeDocument/2006/relationships/tags" Target="../tags/tag131.xml"/><Relationship Id="rId4" Type="http://schemas.openxmlformats.org/officeDocument/2006/relationships/tags" Target="../tags/tag130.xml"/></Relationships>
</file>

<file path=ppt/slides/_rels/slide18.xml.rels><?xml version="1.0" encoding="UTF-8" standalone="yes"?>
<Relationships xmlns="http://schemas.openxmlformats.org/package/2006/relationships"><Relationship Id="rId3" Type="http://schemas.openxmlformats.org/officeDocument/2006/relationships/tags" Target="../tags/tag135.xml"/><Relationship Id="rId7" Type="http://schemas.openxmlformats.org/officeDocument/2006/relationships/slideLayout" Target="../slideLayouts/slideLayout17.xml"/><Relationship Id="rId2" Type="http://schemas.openxmlformats.org/officeDocument/2006/relationships/tags" Target="../tags/tag134.xml"/><Relationship Id="rId1" Type="http://schemas.openxmlformats.org/officeDocument/2006/relationships/tags" Target="../tags/tag133.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s>
</file>

<file path=ppt/slides/_rels/slide19.xml.rels><?xml version="1.0" encoding="UTF-8" standalone="yes"?>
<Relationships xmlns="http://schemas.openxmlformats.org/package/2006/relationships"><Relationship Id="rId8" Type="http://schemas.openxmlformats.org/officeDocument/2006/relationships/tags" Target="../tags/tag146.xml"/><Relationship Id="rId3" Type="http://schemas.openxmlformats.org/officeDocument/2006/relationships/tags" Target="../tags/tag141.xml"/><Relationship Id="rId7" Type="http://schemas.openxmlformats.org/officeDocument/2006/relationships/tags" Target="../tags/tag145.xml"/><Relationship Id="rId12" Type="http://schemas.openxmlformats.org/officeDocument/2006/relationships/slideLayout" Target="../slideLayouts/slideLayout17.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tags" Target="../tags/tag144.xml"/><Relationship Id="rId11" Type="http://schemas.openxmlformats.org/officeDocument/2006/relationships/tags" Target="../tags/tag149.xml"/><Relationship Id="rId5" Type="http://schemas.openxmlformats.org/officeDocument/2006/relationships/tags" Target="../tags/tag143.xml"/><Relationship Id="rId10" Type="http://schemas.openxmlformats.org/officeDocument/2006/relationships/tags" Target="../tags/tag148.xml"/><Relationship Id="rId4" Type="http://schemas.openxmlformats.org/officeDocument/2006/relationships/tags" Target="../tags/tag142.xml"/><Relationship Id="rId9" Type="http://schemas.openxmlformats.org/officeDocument/2006/relationships/tags" Target="../tags/tag147.xml"/></Relationships>
</file>

<file path=ppt/slides/_rels/slide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18.xml"/><Relationship Id="rId7"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10" Type="http://schemas.openxmlformats.org/officeDocument/2006/relationships/image" Target="../media/image4.png"/><Relationship Id="rId4" Type="http://schemas.openxmlformats.org/officeDocument/2006/relationships/tags" Target="../tags/tag19.xml"/><Relationship Id="rId9"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tags" Target="../tags/tag157.xml"/><Relationship Id="rId13" Type="http://schemas.openxmlformats.org/officeDocument/2006/relationships/tags" Target="../tags/tag162.xml"/><Relationship Id="rId3" Type="http://schemas.openxmlformats.org/officeDocument/2006/relationships/tags" Target="../tags/tag152.xml"/><Relationship Id="rId7" Type="http://schemas.openxmlformats.org/officeDocument/2006/relationships/tags" Target="../tags/tag156.xml"/><Relationship Id="rId12" Type="http://schemas.openxmlformats.org/officeDocument/2006/relationships/tags" Target="../tags/tag161.xml"/><Relationship Id="rId2" Type="http://schemas.openxmlformats.org/officeDocument/2006/relationships/tags" Target="../tags/tag151.xml"/><Relationship Id="rId16" Type="http://schemas.openxmlformats.org/officeDocument/2006/relationships/image" Target="../media/image7.png"/><Relationship Id="rId1" Type="http://schemas.openxmlformats.org/officeDocument/2006/relationships/tags" Target="../tags/tag150.xml"/><Relationship Id="rId6" Type="http://schemas.openxmlformats.org/officeDocument/2006/relationships/tags" Target="../tags/tag155.xml"/><Relationship Id="rId11" Type="http://schemas.openxmlformats.org/officeDocument/2006/relationships/tags" Target="../tags/tag160.xml"/><Relationship Id="rId5" Type="http://schemas.openxmlformats.org/officeDocument/2006/relationships/tags" Target="../tags/tag154.xml"/><Relationship Id="rId15" Type="http://schemas.openxmlformats.org/officeDocument/2006/relationships/slideLayout" Target="../slideLayouts/slideLayout17.xml"/><Relationship Id="rId10" Type="http://schemas.openxmlformats.org/officeDocument/2006/relationships/tags" Target="../tags/tag159.xml"/><Relationship Id="rId4" Type="http://schemas.openxmlformats.org/officeDocument/2006/relationships/tags" Target="../tags/tag153.xml"/><Relationship Id="rId9" Type="http://schemas.openxmlformats.org/officeDocument/2006/relationships/tags" Target="../tags/tag158.xml"/><Relationship Id="rId14" Type="http://schemas.openxmlformats.org/officeDocument/2006/relationships/tags" Target="../tags/tag163.xml"/></Relationships>
</file>

<file path=ppt/slides/_rels/slide21.xml.rels><?xml version="1.0" encoding="UTF-8" standalone="yes"?>
<Relationships xmlns="http://schemas.openxmlformats.org/package/2006/relationships"><Relationship Id="rId8" Type="http://schemas.openxmlformats.org/officeDocument/2006/relationships/tags" Target="../tags/tag171.xml"/><Relationship Id="rId13" Type="http://schemas.openxmlformats.org/officeDocument/2006/relationships/tags" Target="../tags/tag176.xml"/><Relationship Id="rId3" Type="http://schemas.openxmlformats.org/officeDocument/2006/relationships/tags" Target="../tags/tag166.xml"/><Relationship Id="rId7" Type="http://schemas.openxmlformats.org/officeDocument/2006/relationships/tags" Target="../tags/tag170.xml"/><Relationship Id="rId12" Type="http://schemas.openxmlformats.org/officeDocument/2006/relationships/tags" Target="../tags/tag175.xml"/><Relationship Id="rId2" Type="http://schemas.openxmlformats.org/officeDocument/2006/relationships/tags" Target="../tags/tag165.xml"/><Relationship Id="rId16" Type="http://schemas.openxmlformats.org/officeDocument/2006/relationships/image" Target="../media/image8.png"/><Relationship Id="rId1" Type="http://schemas.openxmlformats.org/officeDocument/2006/relationships/tags" Target="../tags/tag164.xml"/><Relationship Id="rId6" Type="http://schemas.openxmlformats.org/officeDocument/2006/relationships/tags" Target="../tags/tag169.xml"/><Relationship Id="rId11" Type="http://schemas.openxmlformats.org/officeDocument/2006/relationships/tags" Target="../tags/tag174.xml"/><Relationship Id="rId5" Type="http://schemas.openxmlformats.org/officeDocument/2006/relationships/tags" Target="../tags/tag168.xml"/><Relationship Id="rId15" Type="http://schemas.openxmlformats.org/officeDocument/2006/relationships/slideLayout" Target="../slideLayouts/slideLayout17.xml"/><Relationship Id="rId10" Type="http://schemas.openxmlformats.org/officeDocument/2006/relationships/tags" Target="../tags/tag173.xml"/><Relationship Id="rId4" Type="http://schemas.openxmlformats.org/officeDocument/2006/relationships/tags" Target="../tags/tag167.xml"/><Relationship Id="rId9" Type="http://schemas.openxmlformats.org/officeDocument/2006/relationships/tags" Target="../tags/tag172.xml"/><Relationship Id="rId14" Type="http://schemas.openxmlformats.org/officeDocument/2006/relationships/tags" Target="../tags/tag177.xml"/></Relationships>
</file>

<file path=ppt/slides/_rels/slide22.xml.rels><?xml version="1.0" encoding="UTF-8" standalone="yes"?>
<Relationships xmlns="http://schemas.openxmlformats.org/package/2006/relationships"><Relationship Id="rId8" Type="http://schemas.openxmlformats.org/officeDocument/2006/relationships/tags" Target="../tags/tag185.xml"/><Relationship Id="rId13" Type="http://schemas.openxmlformats.org/officeDocument/2006/relationships/tags" Target="../tags/tag190.xml"/><Relationship Id="rId3" Type="http://schemas.openxmlformats.org/officeDocument/2006/relationships/tags" Target="../tags/tag180.xml"/><Relationship Id="rId7" Type="http://schemas.openxmlformats.org/officeDocument/2006/relationships/tags" Target="../tags/tag184.xml"/><Relationship Id="rId12" Type="http://schemas.openxmlformats.org/officeDocument/2006/relationships/tags" Target="../tags/tag189.xml"/><Relationship Id="rId2" Type="http://schemas.openxmlformats.org/officeDocument/2006/relationships/tags" Target="../tags/tag179.xml"/><Relationship Id="rId16" Type="http://schemas.openxmlformats.org/officeDocument/2006/relationships/image" Target="../media/image9.jpeg"/><Relationship Id="rId1" Type="http://schemas.openxmlformats.org/officeDocument/2006/relationships/tags" Target="../tags/tag178.xml"/><Relationship Id="rId6" Type="http://schemas.openxmlformats.org/officeDocument/2006/relationships/tags" Target="../tags/tag183.xml"/><Relationship Id="rId11" Type="http://schemas.openxmlformats.org/officeDocument/2006/relationships/tags" Target="../tags/tag188.xml"/><Relationship Id="rId5" Type="http://schemas.openxmlformats.org/officeDocument/2006/relationships/tags" Target="../tags/tag182.xml"/><Relationship Id="rId15" Type="http://schemas.openxmlformats.org/officeDocument/2006/relationships/slideLayout" Target="../slideLayouts/slideLayout17.xml"/><Relationship Id="rId10" Type="http://schemas.openxmlformats.org/officeDocument/2006/relationships/tags" Target="../tags/tag187.xml"/><Relationship Id="rId4" Type="http://schemas.openxmlformats.org/officeDocument/2006/relationships/tags" Target="../tags/tag181.xml"/><Relationship Id="rId9" Type="http://schemas.openxmlformats.org/officeDocument/2006/relationships/tags" Target="../tags/tag186.xml"/><Relationship Id="rId14" Type="http://schemas.openxmlformats.org/officeDocument/2006/relationships/tags" Target="../tags/tag191.xml"/></Relationships>
</file>

<file path=ppt/slides/_rels/slide23.xml.rels><?xml version="1.0" encoding="UTF-8" standalone="yes"?>
<Relationships xmlns="http://schemas.openxmlformats.org/package/2006/relationships"><Relationship Id="rId3" Type="http://schemas.openxmlformats.org/officeDocument/2006/relationships/tags" Target="../tags/tag194.xml"/><Relationship Id="rId7" Type="http://schemas.openxmlformats.org/officeDocument/2006/relationships/slideLayout" Target="../slideLayouts/slideLayout17.xml"/><Relationship Id="rId2" Type="http://schemas.openxmlformats.org/officeDocument/2006/relationships/tags" Target="../tags/tag193.xml"/><Relationship Id="rId1" Type="http://schemas.openxmlformats.org/officeDocument/2006/relationships/tags" Target="../tags/tag192.xml"/><Relationship Id="rId6" Type="http://schemas.openxmlformats.org/officeDocument/2006/relationships/tags" Target="../tags/tag197.xml"/><Relationship Id="rId5" Type="http://schemas.openxmlformats.org/officeDocument/2006/relationships/tags" Target="../tags/tag196.xml"/><Relationship Id="rId4" Type="http://schemas.openxmlformats.org/officeDocument/2006/relationships/tags" Target="../tags/tag195.xml"/></Relationships>
</file>

<file path=ppt/slides/_rels/slide24.xml.rels><?xml version="1.0" encoding="UTF-8" standalone="yes"?>
<Relationships xmlns="http://schemas.openxmlformats.org/package/2006/relationships"><Relationship Id="rId3" Type="http://schemas.openxmlformats.org/officeDocument/2006/relationships/tags" Target="../tags/tag200.xml"/><Relationship Id="rId7" Type="http://schemas.openxmlformats.org/officeDocument/2006/relationships/slideLayout" Target="../slideLayouts/slideLayout17.xml"/><Relationship Id="rId2" Type="http://schemas.openxmlformats.org/officeDocument/2006/relationships/tags" Target="../tags/tag199.xml"/><Relationship Id="rId1" Type="http://schemas.openxmlformats.org/officeDocument/2006/relationships/tags" Target="../tags/tag198.xml"/><Relationship Id="rId6" Type="http://schemas.openxmlformats.org/officeDocument/2006/relationships/tags" Target="../tags/tag203.xml"/><Relationship Id="rId5" Type="http://schemas.openxmlformats.org/officeDocument/2006/relationships/tags" Target="../tags/tag202.xml"/><Relationship Id="rId4" Type="http://schemas.openxmlformats.org/officeDocument/2006/relationships/tags" Target="../tags/tag201.xml"/></Relationships>
</file>

<file path=ppt/slides/_rels/slide25.xml.rels><?xml version="1.0" encoding="UTF-8" standalone="yes"?>
<Relationships xmlns="http://schemas.openxmlformats.org/package/2006/relationships"><Relationship Id="rId3" Type="http://schemas.openxmlformats.org/officeDocument/2006/relationships/tags" Target="../tags/tag206.xml"/><Relationship Id="rId7" Type="http://schemas.openxmlformats.org/officeDocument/2006/relationships/slideLayout" Target="../slideLayouts/slideLayout17.xml"/><Relationship Id="rId2" Type="http://schemas.openxmlformats.org/officeDocument/2006/relationships/tags" Target="../tags/tag205.xml"/><Relationship Id="rId1" Type="http://schemas.openxmlformats.org/officeDocument/2006/relationships/tags" Target="../tags/tag204.xml"/><Relationship Id="rId6" Type="http://schemas.openxmlformats.org/officeDocument/2006/relationships/tags" Target="../tags/tag209.xml"/><Relationship Id="rId5" Type="http://schemas.openxmlformats.org/officeDocument/2006/relationships/tags" Target="../tags/tag208.xml"/><Relationship Id="rId4" Type="http://schemas.openxmlformats.org/officeDocument/2006/relationships/tags" Target="../tags/tag207.xml"/></Relationships>
</file>

<file path=ppt/slides/_rels/slide26.xml.rels><?xml version="1.0" encoding="UTF-8" standalone="yes"?>
<Relationships xmlns="http://schemas.openxmlformats.org/package/2006/relationships"><Relationship Id="rId3" Type="http://schemas.openxmlformats.org/officeDocument/2006/relationships/tags" Target="../tags/tag212.xml"/><Relationship Id="rId7" Type="http://schemas.openxmlformats.org/officeDocument/2006/relationships/slideLayout" Target="../slideLayouts/slideLayout17.xml"/><Relationship Id="rId2" Type="http://schemas.openxmlformats.org/officeDocument/2006/relationships/tags" Target="../tags/tag211.xml"/><Relationship Id="rId1" Type="http://schemas.openxmlformats.org/officeDocument/2006/relationships/tags" Target="../tags/tag210.xml"/><Relationship Id="rId6" Type="http://schemas.openxmlformats.org/officeDocument/2006/relationships/tags" Target="../tags/tag215.xml"/><Relationship Id="rId5" Type="http://schemas.openxmlformats.org/officeDocument/2006/relationships/tags" Target="../tags/tag214.xml"/><Relationship Id="rId4" Type="http://schemas.openxmlformats.org/officeDocument/2006/relationships/tags" Target="../tags/tag213.xml"/></Relationships>
</file>

<file path=ppt/slides/_rels/slide27.xml.rels><?xml version="1.0" encoding="UTF-8" standalone="yes"?>
<Relationships xmlns="http://schemas.openxmlformats.org/package/2006/relationships"><Relationship Id="rId3" Type="http://schemas.openxmlformats.org/officeDocument/2006/relationships/tags" Target="../tags/tag218.xml"/><Relationship Id="rId7" Type="http://schemas.openxmlformats.org/officeDocument/2006/relationships/slideLayout" Target="../slideLayouts/slideLayout17.xml"/><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tags" Target="../tags/tag221.xml"/><Relationship Id="rId5" Type="http://schemas.openxmlformats.org/officeDocument/2006/relationships/tags" Target="../tags/tag220.xml"/><Relationship Id="rId4" Type="http://schemas.openxmlformats.org/officeDocument/2006/relationships/tags" Target="../tags/tag219.xml"/></Relationships>
</file>

<file path=ppt/slides/_rels/slide28.xml.rels><?xml version="1.0" encoding="UTF-8" standalone="yes"?>
<Relationships xmlns="http://schemas.openxmlformats.org/package/2006/relationships"><Relationship Id="rId3" Type="http://schemas.openxmlformats.org/officeDocument/2006/relationships/tags" Target="../tags/tag224.xml"/><Relationship Id="rId7" Type="http://schemas.openxmlformats.org/officeDocument/2006/relationships/slideLayout" Target="../slideLayouts/slideLayout17.xml"/><Relationship Id="rId2" Type="http://schemas.openxmlformats.org/officeDocument/2006/relationships/tags" Target="../tags/tag223.xml"/><Relationship Id="rId1" Type="http://schemas.openxmlformats.org/officeDocument/2006/relationships/tags" Target="../tags/tag222.xml"/><Relationship Id="rId6" Type="http://schemas.openxmlformats.org/officeDocument/2006/relationships/tags" Target="../tags/tag227.xml"/><Relationship Id="rId5" Type="http://schemas.openxmlformats.org/officeDocument/2006/relationships/tags" Target="../tags/tag226.xml"/><Relationship Id="rId4" Type="http://schemas.openxmlformats.org/officeDocument/2006/relationships/tags" Target="../tags/tag225.xml"/></Relationships>
</file>

<file path=ppt/slides/_rels/slide29.xml.rels><?xml version="1.0" encoding="UTF-8" standalone="yes"?>
<Relationships xmlns="http://schemas.openxmlformats.org/package/2006/relationships"><Relationship Id="rId3" Type="http://schemas.openxmlformats.org/officeDocument/2006/relationships/tags" Target="../tags/tag230.xml"/><Relationship Id="rId7" Type="http://schemas.openxmlformats.org/officeDocument/2006/relationships/slideLayout" Target="../slideLayouts/slideLayout17.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tags" Target="../tags/tag233.xml"/><Relationship Id="rId5" Type="http://schemas.openxmlformats.org/officeDocument/2006/relationships/tags" Target="../tags/tag232.xml"/><Relationship Id="rId4" Type="http://schemas.openxmlformats.org/officeDocument/2006/relationships/tags" Target="../tags/tag231.xml"/></Relationships>
</file>

<file path=ppt/slides/_rels/slide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18" Type="http://schemas.openxmlformats.org/officeDocument/2006/relationships/image" Target="NULL" TargetMode="Externa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17" Type="http://schemas.openxmlformats.org/officeDocument/2006/relationships/image" Target="../media/image5.png"/><Relationship Id="rId2" Type="http://schemas.openxmlformats.org/officeDocument/2006/relationships/tags" Target="../tags/tag23.xml"/><Relationship Id="rId16" Type="http://schemas.openxmlformats.org/officeDocument/2006/relationships/slideLayout" Target="../slideLayouts/slideLayout17.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tags" Target="../tags/tag36.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s>
</file>

<file path=ppt/slides/_rels/slide30.xml.rels><?xml version="1.0" encoding="UTF-8" standalone="yes"?>
<Relationships xmlns="http://schemas.openxmlformats.org/package/2006/relationships"><Relationship Id="rId8" Type="http://schemas.openxmlformats.org/officeDocument/2006/relationships/tags" Target="../tags/tag241.xml"/><Relationship Id="rId3" Type="http://schemas.openxmlformats.org/officeDocument/2006/relationships/tags" Target="../tags/tag236.xml"/><Relationship Id="rId7" Type="http://schemas.openxmlformats.org/officeDocument/2006/relationships/tags" Target="../tags/tag240.xml"/><Relationship Id="rId2" Type="http://schemas.openxmlformats.org/officeDocument/2006/relationships/tags" Target="../tags/tag235.xml"/><Relationship Id="rId1" Type="http://schemas.openxmlformats.org/officeDocument/2006/relationships/tags" Target="../tags/tag234.xml"/><Relationship Id="rId6" Type="http://schemas.openxmlformats.org/officeDocument/2006/relationships/tags" Target="../tags/tag239.xml"/><Relationship Id="rId5" Type="http://schemas.openxmlformats.org/officeDocument/2006/relationships/tags" Target="../tags/tag238.xml"/><Relationship Id="rId4" Type="http://schemas.openxmlformats.org/officeDocument/2006/relationships/tags" Target="../tags/tag237.xml"/><Relationship Id="rId9"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8" Type="http://schemas.openxmlformats.org/officeDocument/2006/relationships/tags" Target="../tags/tag249.xml"/><Relationship Id="rId3" Type="http://schemas.openxmlformats.org/officeDocument/2006/relationships/tags" Target="../tags/tag244.xml"/><Relationship Id="rId7" Type="http://schemas.openxmlformats.org/officeDocument/2006/relationships/tags" Target="../tags/tag248.xml"/><Relationship Id="rId2" Type="http://schemas.openxmlformats.org/officeDocument/2006/relationships/tags" Target="../tags/tag243.xml"/><Relationship Id="rId1" Type="http://schemas.openxmlformats.org/officeDocument/2006/relationships/tags" Target="../tags/tag242.xml"/><Relationship Id="rId6" Type="http://schemas.openxmlformats.org/officeDocument/2006/relationships/tags" Target="../tags/tag247.xml"/><Relationship Id="rId5" Type="http://schemas.openxmlformats.org/officeDocument/2006/relationships/tags" Target="../tags/tag246.xml"/><Relationship Id="rId4" Type="http://schemas.openxmlformats.org/officeDocument/2006/relationships/tags" Target="../tags/tag245.xml"/><Relationship Id="rId9"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8" Type="http://schemas.openxmlformats.org/officeDocument/2006/relationships/tags" Target="../tags/tag257.xml"/><Relationship Id="rId3" Type="http://schemas.openxmlformats.org/officeDocument/2006/relationships/tags" Target="../tags/tag252.xml"/><Relationship Id="rId7" Type="http://schemas.openxmlformats.org/officeDocument/2006/relationships/tags" Target="../tags/tag256.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tags" Target="../tags/tag255.xml"/><Relationship Id="rId5" Type="http://schemas.openxmlformats.org/officeDocument/2006/relationships/tags" Target="../tags/tag254.xml"/><Relationship Id="rId4" Type="http://schemas.openxmlformats.org/officeDocument/2006/relationships/tags" Target="../tags/tag253.xml"/><Relationship Id="rId9"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8" Type="http://schemas.openxmlformats.org/officeDocument/2006/relationships/tags" Target="../tags/tag265.xml"/><Relationship Id="rId3" Type="http://schemas.openxmlformats.org/officeDocument/2006/relationships/tags" Target="../tags/tag260.xml"/><Relationship Id="rId7" Type="http://schemas.openxmlformats.org/officeDocument/2006/relationships/tags" Target="../tags/tag264.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tags" Target="../tags/tag263.xml"/><Relationship Id="rId5" Type="http://schemas.openxmlformats.org/officeDocument/2006/relationships/tags" Target="../tags/tag262.xml"/><Relationship Id="rId4" Type="http://schemas.openxmlformats.org/officeDocument/2006/relationships/tags" Target="../tags/tag261.xml"/><Relationship Id="rId9"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8" Type="http://schemas.openxmlformats.org/officeDocument/2006/relationships/tags" Target="../tags/tag273.xml"/><Relationship Id="rId3" Type="http://schemas.openxmlformats.org/officeDocument/2006/relationships/tags" Target="../tags/tag268.xml"/><Relationship Id="rId7" Type="http://schemas.openxmlformats.org/officeDocument/2006/relationships/tags" Target="../tags/tag272.xml"/><Relationship Id="rId2" Type="http://schemas.openxmlformats.org/officeDocument/2006/relationships/tags" Target="../tags/tag267.xml"/><Relationship Id="rId1" Type="http://schemas.openxmlformats.org/officeDocument/2006/relationships/tags" Target="../tags/tag266.xml"/><Relationship Id="rId6" Type="http://schemas.openxmlformats.org/officeDocument/2006/relationships/tags" Target="../tags/tag271.xml"/><Relationship Id="rId5" Type="http://schemas.openxmlformats.org/officeDocument/2006/relationships/tags" Target="../tags/tag270.xml"/><Relationship Id="rId4" Type="http://schemas.openxmlformats.org/officeDocument/2006/relationships/tags" Target="../tags/tag269.xml"/><Relationship Id="rId9"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8" Type="http://schemas.openxmlformats.org/officeDocument/2006/relationships/tags" Target="../tags/tag281.xml"/><Relationship Id="rId3" Type="http://schemas.openxmlformats.org/officeDocument/2006/relationships/tags" Target="../tags/tag276.xml"/><Relationship Id="rId7" Type="http://schemas.openxmlformats.org/officeDocument/2006/relationships/tags" Target="../tags/tag280.xml"/><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tags" Target="../tags/tag279.xml"/><Relationship Id="rId5" Type="http://schemas.openxmlformats.org/officeDocument/2006/relationships/tags" Target="../tags/tag278.xml"/><Relationship Id="rId4" Type="http://schemas.openxmlformats.org/officeDocument/2006/relationships/tags" Target="../tags/tag277.xml"/><Relationship Id="rId9"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8" Type="http://schemas.openxmlformats.org/officeDocument/2006/relationships/tags" Target="../tags/tag289.xml"/><Relationship Id="rId3" Type="http://schemas.openxmlformats.org/officeDocument/2006/relationships/tags" Target="../tags/tag284.xml"/><Relationship Id="rId7" Type="http://schemas.openxmlformats.org/officeDocument/2006/relationships/tags" Target="../tags/tag288.xml"/><Relationship Id="rId2" Type="http://schemas.openxmlformats.org/officeDocument/2006/relationships/tags" Target="../tags/tag283.xml"/><Relationship Id="rId1" Type="http://schemas.openxmlformats.org/officeDocument/2006/relationships/tags" Target="../tags/tag282.xml"/><Relationship Id="rId6" Type="http://schemas.openxmlformats.org/officeDocument/2006/relationships/tags" Target="../tags/tag287.xml"/><Relationship Id="rId5" Type="http://schemas.openxmlformats.org/officeDocument/2006/relationships/tags" Target="../tags/tag286.xml"/><Relationship Id="rId4" Type="http://schemas.openxmlformats.org/officeDocument/2006/relationships/tags" Target="../tags/tag285.xml"/><Relationship Id="rId9"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8" Type="http://schemas.openxmlformats.org/officeDocument/2006/relationships/tags" Target="../tags/tag297.xml"/><Relationship Id="rId3" Type="http://schemas.openxmlformats.org/officeDocument/2006/relationships/tags" Target="../tags/tag292.xml"/><Relationship Id="rId7" Type="http://schemas.openxmlformats.org/officeDocument/2006/relationships/tags" Target="../tags/tag296.xml"/><Relationship Id="rId2" Type="http://schemas.openxmlformats.org/officeDocument/2006/relationships/tags" Target="../tags/tag291.xml"/><Relationship Id="rId1" Type="http://schemas.openxmlformats.org/officeDocument/2006/relationships/tags" Target="../tags/tag290.xml"/><Relationship Id="rId6" Type="http://schemas.openxmlformats.org/officeDocument/2006/relationships/tags" Target="../tags/tag295.xml"/><Relationship Id="rId5" Type="http://schemas.openxmlformats.org/officeDocument/2006/relationships/tags" Target="../tags/tag294.xml"/><Relationship Id="rId4" Type="http://schemas.openxmlformats.org/officeDocument/2006/relationships/tags" Target="../tags/tag293.xml"/><Relationship Id="rId9"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8" Type="http://schemas.openxmlformats.org/officeDocument/2006/relationships/tags" Target="../tags/tag305.xml"/><Relationship Id="rId3" Type="http://schemas.openxmlformats.org/officeDocument/2006/relationships/tags" Target="../tags/tag300.xml"/><Relationship Id="rId7" Type="http://schemas.openxmlformats.org/officeDocument/2006/relationships/tags" Target="../tags/tag304.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9"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3" Type="http://schemas.openxmlformats.org/officeDocument/2006/relationships/tags" Target="../tags/tag308.xml"/><Relationship Id="rId7" Type="http://schemas.openxmlformats.org/officeDocument/2006/relationships/slideLayout" Target="../slideLayouts/slideLayout17.xml"/><Relationship Id="rId2" Type="http://schemas.openxmlformats.org/officeDocument/2006/relationships/tags" Target="../tags/tag307.xml"/><Relationship Id="rId1" Type="http://schemas.openxmlformats.org/officeDocument/2006/relationships/tags" Target="../tags/tag306.xml"/><Relationship Id="rId6" Type="http://schemas.openxmlformats.org/officeDocument/2006/relationships/tags" Target="../tags/tag311.xml"/><Relationship Id="rId5" Type="http://schemas.openxmlformats.org/officeDocument/2006/relationships/tags" Target="../tags/tag310.xml"/><Relationship Id="rId4" Type="http://schemas.openxmlformats.org/officeDocument/2006/relationships/tags" Target="../tags/tag309.xml"/></Relationships>
</file>

<file path=ppt/slides/_rels/slide4.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slideLayout" Target="../slideLayouts/slideLayout17.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s>
</file>

<file path=ppt/slides/_rels/slide40.xml.rels><?xml version="1.0" encoding="UTF-8" standalone="yes"?>
<Relationships xmlns="http://schemas.openxmlformats.org/package/2006/relationships"><Relationship Id="rId3" Type="http://schemas.openxmlformats.org/officeDocument/2006/relationships/tags" Target="../tags/tag314.xml"/><Relationship Id="rId7" Type="http://schemas.openxmlformats.org/officeDocument/2006/relationships/slideLayout" Target="../slideLayouts/slideLayout17.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s>
</file>

<file path=ppt/slides/_rels/slide41.xml.rels><?xml version="1.0" encoding="UTF-8" standalone="yes"?>
<Relationships xmlns="http://schemas.openxmlformats.org/package/2006/relationships"><Relationship Id="rId8" Type="http://schemas.openxmlformats.org/officeDocument/2006/relationships/tags" Target="../tags/tag325.xml"/><Relationship Id="rId3" Type="http://schemas.openxmlformats.org/officeDocument/2006/relationships/tags" Target="../tags/tag320.xml"/><Relationship Id="rId7" Type="http://schemas.openxmlformats.org/officeDocument/2006/relationships/tags" Target="../tags/tag324.xml"/><Relationship Id="rId2" Type="http://schemas.openxmlformats.org/officeDocument/2006/relationships/tags" Target="../tags/tag319.xml"/><Relationship Id="rId1" Type="http://schemas.openxmlformats.org/officeDocument/2006/relationships/tags" Target="../tags/tag318.xml"/><Relationship Id="rId6" Type="http://schemas.openxmlformats.org/officeDocument/2006/relationships/tags" Target="../tags/tag323.xml"/><Relationship Id="rId5" Type="http://schemas.openxmlformats.org/officeDocument/2006/relationships/tags" Target="../tags/tag322.xml"/><Relationship Id="rId4" Type="http://schemas.openxmlformats.org/officeDocument/2006/relationships/tags" Target="../tags/tag321.xml"/><Relationship Id="rId9"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3" Type="http://schemas.openxmlformats.org/officeDocument/2006/relationships/tags" Target="../tags/tag328.xml"/><Relationship Id="rId7" Type="http://schemas.openxmlformats.org/officeDocument/2006/relationships/slideLayout" Target="../slideLayouts/slideLayout17.xml"/><Relationship Id="rId2" Type="http://schemas.openxmlformats.org/officeDocument/2006/relationships/tags" Target="../tags/tag327.xml"/><Relationship Id="rId1" Type="http://schemas.openxmlformats.org/officeDocument/2006/relationships/tags" Target="../tags/tag326.xml"/><Relationship Id="rId6" Type="http://schemas.openxmlformats.org/officeDocument/2006/relationships/tags" Target="../tags/tag331.xml"/><Relationship Id="rId5" Type="http://schemas.openxmlformats.org/officeDocument/2006/relationships/tags" Target="../tags/tag330.xml"/><Relationship Id="rId4" Type="http://schemas.openxmlformats.org/officeDocument/2006/relationships/tags" Target="../tags/tag329.xml"/></Relationships>
</file>

<file path=ppt/slides/_rels/slide43.xml.rels><?xml version="1.0" encoding="UTF-8" standalone="yes"?>
<Relationships xmlns="http://schemas.openxmlformats.org/package/2006/relationships"><Relationship Id="rId3" Type="http://schemas.openxmlformats.org/officeDocument/2006/relationships/tags" Target="../tags/tag334.xml"/><Relationship Id="rId7" Type="http://schemas.openxmlformats.org/officeDocument/2006/relationships/slideLayout" Target="../slideLayouts/slideLayout17.xml"/><Relationship Id="rId2" Type="http://schemas.openxmlformats.org/officeDocument/2006/relationships/tags" Target="../tags/tag333.xml"/><Relationship Id="rId1" Type="http://schemas.openxmlformats.org/officeDocument/2006/relationships/tags" Target="../tags/tag332.xml"/><Relationship Id="rId6" Type="http://schemas.openxmlformats.org/officeDocument/2006/relationships/tags" Target="../tags/tag337.xml"/><Relationship Id="rId5" Type="http://schemas.openxmlformats.org/officeDocument/2006/relationships/tags" Target="../tags/tag336.xml"/><Relationship Id="rId4" Type="http://schemas.openxmlformats.org/officeDocument/2006/relationships/tags" Target="../tags/tag335.xml"/></Relationships>
</file>

<file path=ppt/slides/_rels/slide44.xml.rels><?xml version="1.0" encoding="UTF-8" standalone="yes"?>
<Relationships xmlns="http://schemas.openxmlformats.org/package/2006/relationships"><Relationship Id="rId3" Type="http://schemas.openxmlformats.org/officeDocument/2006/relationships/tags" Target="../tags/tag340.xml"/><Relationship Id="rId7" Type="http://schemas.openxmlformats.org/officeDocument/2006/relationships/slideLayout" Target="../slideLayouts/slideLayout17.xml"/><Relationship Id="rId2" Type="http://schemas.openxmlformats.org/officeDocument/2006/relationships/tags" Target="../tags/tag339.xml"/><Relationship Id="rId1" Type="http://schemas.openxmlformats.org/officeDocument/2006/relationships/tags" Target="../tags/tag338.xml"/><Relationship Id="rId6" Type="http://schemas.openxmlformats.org/officeDocument/2006/relationships/tags" Target="../tags/tag343.xml"/><Relationship Id="rId5" Type="http://schemas.openxmlformats.org/officeDocument/2006/relationships/tags" Target="../tags/tag342.xml"/><Relationship Id="rId4" Type="http://schemas.openxmlformats.org/officeDocument/2006/relationships/tags" Target="../tags/tag341.xml"/></Relationships>
</file>

<file path=ppt/slides/_rels/slide45.xml.rels><?xml version="1.0" encoding="UTF-8" standalone="yes"?>
<Relationships xmlns="http://schemas.openxmlformats.org/package/2006/relationships"><Relationship Id="rId3" Type="http://schemas.openxmlformats.org/officeDocument/2006/relationships/tags" Target="../tags/tag346.xml"/><Relationship Id="rId7" Type="http://schemas.openxmlformats.org/officeDocument/2006/relationships/slideLayout" Target="../slideLayouts/slideLayout17.xml"/><Relationship Id="rId2" Type="http://schemas.openxmlformats.org/officeDocument/2006/relationships/tags" Target="../tags/tag345.xml"/><Relationship Id="rId1" Type="http://schemas.openxmlformats.org/officeDocument/2006/relationships/tags" Target="../tags/tag344.xml"/><Relationship Id="rId6" Type="http://schemas.openxmlformats.org/officeDocument/2006/relationships/tags" Target="../tags/tag349.xml"/><Relationship Id="rId5" Type="http://schemas.openxmlformats.org/officeDocument/2006/relationships/tags" Target="../tags/tag348.xml"/><Relationship Id="rId4" Type="http://schemas.openxmlformats.org/officeDocument/2006/relationships/tags" Target="../tags/tag347.xml"/></Relationships>
</file>

<file path=ppt/slides/_rels/slide46.xml.rels><?xml version="1.0" encoding="UTF-8" standalone="yes"?>
<Relationships xmlns="http://schemas.openxmlformats.org/package/2006/relationships"><Relationship Id="rId3" Type="http://schemas.openxmlformats.org/officeDocument/2006/relationships/tags" Target="../tags/tag352.xml"/><Relationship Id="rId7" Type="http://schemas.openxmlformats.org/officeDocument/2006/relationships/slideLayout" Target="../slideLayouts/slideLayout17.xml"/><Relationship Id="rId2" Type="http://schemas.openxmlformats.org/officeDocument/2006/relationships/tags" Target="../tags/tag351.xml"/><Relationship Id="rId1" Type="http://schemas.openxmlformats.org/officeDocument/2006/relationships/tags" Target="../tags/tag350.xml"/><Relationship Id="rId6" Type="http://schemas.openxmlformats.org/officeDocument/2006/relationships/tags" Target="../tags/tag355.xml"/><Relationship Id="rId5" Type="http://schemas.openxmlformats.org/officeDocument/2006/relationships/tags" Target="../tags/tag354.xml"/><Relationship Id="rId4" Type="http://schemas.openxmlformats.org/officeDocument/2006/relationships/tags" Target="../tags/tag353.xml"/></Relationships>
</file>

<file path=ppt/slides/_rels/slide4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tags" Target="../tags/tag358.xml"/><Relationship Id="rId7" Type="http://schemas.openxmlformats.org/officeDocument/2006/relationships/slideLayout" Target="../slideLayouts/slideLayout17.xml"/><Relationship Id="rId2" Type="http://schemas.openxmlformats.org/officeDocument/2006/relationships/tags" Target="../tags/tag357.xml"/><Relationship Id="rId1" Type="http://schemas.openxmlformats.org/officeDocument/2006/relationships/tags" Target="../tags/tag356.xml"/><Relationship Id="rId6" Type="http://schemas.openxmlformats.org/officeDocument/2006/relationships/tags" Target="../tags/tag361.xml"/><Relationship Id="rId5" Type="http://schemas.openxmlformats.org/officeDocument/2006/relationships/tags" Target="../tags/tag360.xml"/><Relationship Id="rId4" Type="http://schemas.openxmlformats.org/officeDocument/2006/relationships/tags" Target="../tags/tag359.xml"/></Relationships>
</file>

<file path=ppt/slides/_rels/slide48.xml.rels><?xml version="1.0" encoding="UTF-8" standalone="yes"?>
<Relationships xmlns="http://schemas.openxmlformats.org/package/2006/relationships"><Relationship Id="rId3" Type="http://schemas.openxmlformats.org/officeDocument/2006/relationships/tags" Target="../tags/tag364.xml"/><Relationship Id="rId7" Type="http://schemas.openxmlformats.org/officeDocument/2006/relationships/slideLayout" Target="../slideLayouts/slideLayout17.xml"/><Relationship Id="rId2" Type="http://schemas.openxmlformats.org/officeDocument/2006/relationships/tags" Target="../tags/tag363.xml"/><Relationship Id="rId1" Type="http://schemas.openxmlformats.org/officeDocument/2006/relationships/tags" Target="../tags/tag362.xml"/><Relationship Id="rId6" Type="http://schemas.openxmlformats.org/officeDocument/2006/relationships/tags" Target="../tags/tag367.xml"/><Relationship Id="rId5" Type="http://schemas.openxmlformats.org/officeDocument/2006/relationships/tags" Target="../tags/tag366.xml"/><Relationship Id="rId4" Type="http://schemas.openxmlformats.org/officeDocument/2006/relationships/tags" Target="../tags/tag365.xml"/></Relationships>
</file>

<file path=ppt/slides/_rels/slide49.xml.rels><?xml version="1.0" encoding="UTF-8" standalone="yes"?>
<Relationships xmlns="http://schemas.openxmlformats.org/package/2006/relationships"><Relationship Id="rId3" Type="http://schemas.openxmlformats.org/officeDocument/2006/relationships/tags" Target="../tags/tag370.xml"/><Relationship Id="rId7" Type="http://schemas.openxmlformats.org/officeDocument/2006/relationships/slideLayout" Target="../slideLayouts/slideLayout17.xml"/><Relationship Id="rId2" Type="http://schemas.openxmlformats.org/officeDocument/2006/relationships/tags" Target="../tags/tag369.xml"/><Relationship Id="rId1" Type="http://schemas.openxmlformats.org/officeDocument/2006/relationships/tags" Target="../tags/tag368.xml"/><Relationship Id="rId6" Type="http://schemas.openxmlformats.org/officeDocument/2006/relationships/tags" Target="../tags/tag373.xml"/><Relationship Id="rId5" Type="http://schemas.openxmlformats.org/officeDocument/2006/relationships/tags" Target="../tags/tag372.xml"/><Relationship Id="rId4" Type="http://schemas.openxmlformats.org/officeDocument/2006/relationships/tags" Target="../tags/tag371.xml"/></Relationships>
</file>

<file path=ppt/slides/_rels/slide5.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Layout" Target="../slideLayouts/slideLayout17.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s/_rels/slide50.xml.rels><?xml version="1.0" encoding="UTF-8" standalone="yes"?>
<Relationships xmlns="http://schemas.openxmlformats.org/package/2006/relationships"><Relationship Id="rId8" Type="http://schemas.openxmlformats.org/officeDocument/2006/relationships/tags" Target="../tags/tag381.xml"/><Relationship Id="rId3" Type="http://schemas.openxmlformats.org/officeDocument/2006/relationships/tags" Target="../tags/tag376.xml"/><Relationship Id="rId7" Type="http://schemas.openxmlformats.org/officeDocument/2006/relationships/tags" Target="../tags/tag380.xml"/><Relationship Id="rId2" Type="http://schemas.openxmlformats.org/officeDocument/2006/relationships/tags" Target="../tags/tag375.xml"/><Relationship Id="rId1" Type="http://schemas.openxmlformats.org/officeDocument/2006/relationships/tags" Target="../tags/tag374.xml"/><Relationship Id="rId6" Type="http://schemas.openxmlformats.org/officeDocument/2006/relationships/tags" Target="../tags/tag379.xml"/><Relationship Id="rId5" Type="http://schemas.openxmlformats.org/officeDocument/2006/relationships/tags" Target="../tags/tag378.xml"/><Relationship Id="rId4" Type="http://schemas.openxmlformats.org/officeDocument/2006/relationships/tags" Target="../tags/tag377.xml"/><Relationship Id="rId9"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8" Type="http://schemas.openxmlformats.org/officeDocument/2006/relationships/tags" Target="../tags/tag389.xml"/><Relationship Id="rId3" Type="http://schemas.openxmlformats.org/officeDocument/2006/relationships/tags" Target="../tags/tag384.xml"/><Relationship Id="rId7" Type="http://schemas.openxmlformats.org/officeDocument/2006/relationships/tags" Target="../tags/tag388.xml"/><Relationship Id="rId2" Type="http://schemas.openxmlformats.org/officeDocument/2006/relationships/tags" Target="../tags/tag383.xml"/><Relationship Id="rId1" Type="http://schemas.openxmlformats.org/officeDocument/2006/relationships/tags" Target="../tags/tag382.xml"/><Relationship Id="rId6" Type="http://schemas.openxmlformats.org/officeDocument/2006/relationships/tags" Target="../tags/tag387.xml"/><Relationship Id="rId5" Type="http://schemas.openxmlformats.org/officeDocument/2006/relationships/tags" Target="../tags/tag386.xml"/><Relationship Id="rId4" Type="http://schemas.openxmlformats.org/officeDocument/2006/relationships/tags" Target="../tags/tag385.xml"/><Relationship Id="rId9"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3" Type="http://schemas.openxmlformats.org/officeDocument/2006/relationships/tags" Target="../tags/tag392.xml"/><Relationship Id="rId7" Type="http://schemas.openxmlformats.org/officeDocument/2006/relationships/slideLayout" Target="../slideLayouts/slideLayout17.xml"/><Relationship Id="rId2" Type="http://schemas.openxmlformats.org/officeDocument/2006/relationships/tags" Target="../tags/tag391.xml"/><Relationship Id="rId1" Type="http://schemas.openxmlformats.org/officeDocument/2006/relationships/tags" Target="../tags/tag390.xml"/><Relationship Id="rId6" Type="http://schemas.openxmlformats.org/officeDocument/2006/relationships/tags" Target="../tags/tag395.xml"/><Relationship Id="rId5" Type="http://schemas.openxmlformats.org/officeDocument/2006/relationships/tags" Target="../tags/tag394.xml"/><Relationship Id="rId4" Type="http://schemas.openxmlformats.org/officeDocument/2006/relationships/tags" Target="../tags/tag393.xml"/></Relationships>
</file>

<file path=ppt/slides/_rels/slide53.xml.rels><?xml version="1.0" encoding="UTF-8" standalone="yes"?>
<Relationships xmlns="http://schemas.openxmlformats.org/package/2006/relationships"><Relationship Id="rId3" Type="http://schemas.openxmlformats.org/officeDocument/2006/relationships/tags" Target="../tags/tag398.xml"/><Relationship Id="rId7" Type="http://schemas.openxmlformats.org/officeDocument/2006/relationships/slideLayout" Target="../slideLayouts/slideLayout17.xml"/><Relationship Id="rId2" Type="http://schemas.openxmlformats.org/officeDocument/2006/relationships/tags" Target="../tags/tag397.xml"/><Relationship Id="rId1" Type="http://schemas.openxmlformats.org/officeDocument/2006/relationships/tags" Target="../tags/tag396.xml"/><Relationship Id="rId6" Type="http://schemas.openxmlformats.org/officeDocument/2006/relationships/tags" Target="../tags/tag401.xml"/><Relationship Id="rId5" Type="http://schemas.openxmlformats.org/officeDocument/2006/relationships/tags" Target="../tags/tag400.xml"/><Relationship Id="rId4" Type="http://schemas.openxmlformats.org/officeDocument/2006/relationships/tags" Target="../tags/tag399.xml"/></Relationships>
</file>

<file path=ppt/slides/_rels/slide54.xml.rels><?xml version="1.0" encoding="UTF-8" standalone="yes"?>
<Relationships xmlns="http://schemas.openxmlformats.org/package/2006/relationships"><Relationship Id="rId3" Type="http://schemas.openxmlformats.org/officeDocument/2006/relationships/tags" Target="../tags/tag404.xml"/><Relationship Id="rId7" Type="http://schemas.openxmlformats.org/officeDocument/2006/relationships/slideLayout" Target="../slideLayouts/slideLayout17.xml"/><Relationship Id="rId2" Type="http://schemas.openxmlformats.org/officeDocument/2006/relationships/tags" Target="../tags/tag403.xml"/><Relationship Id="rId1" Type="http://schemas.openxmlformats.org/officeDocument/2006/relationships/tags" Target="../tags/tag402.xml"/><Relationship Id="rId6" Type="http://schemas.openxmlformats.org/officeDocument/2006/relationships/tags" Target="../tags/tag407.xml"/><Relationship Id="rId5" Type="http://schemas.openxmlformats.org/officeDocument/2006/relationships/tags" Target="../tags/tag406.xml"/><Relationship Id="rId4" Type="http://schemas.openxmlformats.org/officeDocument/2006/relationships/tags" Target="../tags/tag405.xml"/></Relationships>
</file>

<file path=ppt/slides/_rels/slide55.xml.rels><?xml version="1.0" encoding="UTF-8" standalone="yes"?>
<Relationships xmlns="http://schemas.openxmlformats.org/package/2006/relationships"><Relationship Id="rId8" Type="http://schemas.openxmlformats.org/officeDocument/2006/relationships/tags" Target="../tags/tag415.xml"/><Relationship Id="rId3" Type="http://schemas.openxmlformats.org/officeDocument/2006/relationships/tags" Target="../tags/tag410.xml"/><Relationship Id="rId7" Type="http://schemas.openxmlformats.org/officeDocument/2006/relationships/tags" Target="../tags/tag414.xml"/><Relationship Id="rId2" Type="http://schemas.openxmlformats.org/officeDocument/2006/relationships/tags" Target="../tags/tag409.xml"/><Relationship Id="rId1" Type="http://schemas.openxmlformats.org/officeDocument/2006/relationships/tags" Target="../tags/tag408.xml"/><Relationship Id="rId6" Type="http://schemas.openxmlformats.org/officeDocument/2006/relationships/tags" Target="../tags/tag413.xml"/><Relationship Id="rId5" Type="http://schemas.openxmlformats.org/officeDocument/2006/relationships/tags" Target="../tags/tag412.xml"/><Relationship Id="rId4" Type="http://schemas.openxmlformats.org/officeDocument/2006/relationships/tags" Target="../tags/tag411.xml"/><Relationship Id="rId9"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tags" Target="../tags/tag418.xml"/><Relationship Id="rId7" Type="http://schemas.openxmlformats.org/officeDocument/2006/relationships/slideLayout" Target="../slideLayouts/slideLayout17.xml"/><Relationship Id="rId2" Type="http://schemas.openxmlformats.org/officeDocument/2006/relationships/tags" Target="../tags/tag417.xml"/><Relationship Id="rId1" Type="http://schemas.openxmlformats.org/officeDocument/2006/relationships/tags" Target="../tags/tag416.xml"/><Relationship Id="rId6" Type="http://schemas.openxmlformats.org/officeDocument/2006/relationships/tags" Target="../tags/tag421.xml"/><Relationship Id="rId5" Type="http://schemas.openxmlformats.org/officeDocument/2006/relationships/tags" Target="../tags/tag420.xml"/><Relationship Id="rId4" Type="http://schemas.openxmlformats.org/officeDocument/2006/relationships/tags" Target="../tags/tag419.xml"/></Relationships>
</file>

<file path=ppt/slides/_rels/slide57.xml.rels><?xml version="1.0" encoding="UTF-8" standalone="yes"?>
<Relationships xmlns="http://schemas.openxmlformats.org/package/2006/relationships"><Relationship Id="rId3" Type="http://schemas.openxmlformats.org/officeDocument/2006/relationships/tags" Target="../tags/tag424.xml"/><Relationship Id="rId7" Type="http://schemas.openxmlformats.org/officeDocument/2006/relationships/slideLayout" Target="../slideLayouts/slideLayout17.xml"/><Relationship Id="rId2" Type="http://schemas.openxmlformats.org/officeDocument/2006/relationships/tags" Target="../tags/tag423.xml"/><Relationship Id="rId1" Type="http://schemas.openxmlformats.org/officeDocument/2006/relationships/tags" Target="../tags/tag422.xml"/><Relationship Id="rId6" Type="http://schemas.openxmlformats.org/officeDocument/2006/relationships/tags" Target="../tags/tag427.xml"/><Relationship Id="rId5" Type="http://schemas.openxmlformats.org/officeDocument/2006/relationships/tags" Target="../tags/tag426.xml"/><Relationship Id="rId4" Type="http://schemas.openxmlformats.org/officeDocument/2006/relationships/tags" Target="../tags/tag425.xml"/></Relationships>
</file>

<file path=ppt/slides/_rels/slide58.xml.rels><?xml version="1.0" encoding="UTF-8" standalone="yes"?>
<Relationships xmlns="http://schemas.openxmlformats.org/package/2006/relationships"><Relationship Id="rId3" Type="http://schemas.openxmlformats.org/officeDocument/2006/relationships/tags" Target="../tags/tag430.xml"/><Relationship Id="rId7" Type="http://schemas.openxmlformats.org/officeDocument/2006/relationships/slideLayout" Target="../slideLayouts/slideLayout17.xml"/><Relationship Id="rId2" Type="http://schemas.openxmlformats.org/officeDocument/2006/relationships/tags" Target="../tags/tag429.xml"/><Relationship Id="rId1" Type="http://schemas.openxmlformats.org/officeDocument/2006/relationships/tags" Target="../tags/tag428.xml"/><Relationship Id="rId6" Type="http://schemas.openxmlformats.org/officeDocument/2006/relationships/tags" Target="../tags/tag433.xml"/><Relationship Id="rId5" Type="http://schemas.openxmlformats.org/officeDocument/2006/relationships/tags" Target="../tags/tag432.xml"/><Relationship Id="rId4" Type="http://schemas.openxmlformats.org/officeDocument/2006/relationships/tags" Target="../tags/tag431.xml"/></Relationships>
</file>

<file path=ppt/slides/_rels/slide59.xml.rels><?xml version="1.0" encoding="UTF-8" standalone="yes"?>
<Relationships xmlns="http://schemas.openxmlformats.org/package/2006/relationships"><Relationship Id="rId3" Type="http://schemas.openxmlformats.org/officeDocument/2006/relationships/tags" Target="../tags/tag436.xml"/><Relationship Id="rId7" Type="http://schemas.openxmlformats.org/officeDocument/2006/relationships/slideLayout" Target="../slideLayouts/slideLayout17.xml"/><Relationship Id="rId2" Type="http://schemas.openxmlformats.org/officeDocument/2006/relationships/tags" Target="../tags/tag435.xml"/><Relationship Id="rId1" Type="http://schemas.openxmlformats.org/officeDocument/2006/relationships/tags" Target="../tags/tag434.xml"/><Relationship Id="rId6" Type="http://schemas.openxmlformats.org/officeDocument/2006/relationships/tags" Target="../tags/tag439.xml"/><Relationship Id="rId5" Type="http://schemas.openxmlformats.org/officeDocument/2006/relationships/tags" Target="../tags/tag438.xml"/><Relationship Id="rId4" Type="http://schemas.openxmlformats.org/officeDocument/2006/relationships/tags" Target="../tags/tag437.xml"/></Relationships>
</file>

<file path=ppt/slides/_rels/slide6.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slideLayout" Target="../slideLayouts/slideLayout17.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s>
</file>

<file path=ppt/slides/_rels/slide60.xml.rels><?xml version="1.0" encoding="UTF-8" standalone="yes"?>
<Relationships xmlns="http://schemas.openxmlformats.org/package/2006/relationships"><Relationship Id="rId3" Type="http://schemas.openxmlformats.org/officeDocument/2006/relationships/tags" Target="../tags/tag442.xml"/><Relationship Id="rId7" Type="http://schemas.openxmlformats.org/officeDocument/2006/relationships/slideLayout" Target="../slideLayouts/slideLayout17.xml"/><Relationship Id="rId2" Type="http://schemas.openxmlformats.org/officeDocument/2006/relationships/tags" Target="../tags/tag441.xml"/><Relationship Id="rId1" Type="http://schemas.openxmlformats.org/officeDocument/2006/relationships/tags" Target="../tags/tag440.xml"/><Relationship Id="rId6" Type="http://schemas.openxmlformats.org/officeDocument/2006/relationships/tags" Target="../tags/tag445.xml"/><Relationship Id="rId5" Type="http://schemas.openxmlformats.org/officeDocument/2006/relationships/tags" Target="../tags/tag444.xml"/><Relationship Id="rId4" Type="http://schemas.openxmlformats.org/officeDocument/2006/relationships/tags" Target="../tags/tag443.xml"/></Relationships>
</file>

<file path=ppt/slides/_rels/slide61.xml.rels><?xml version="1.0" encoding="UTF-8" standalone="yes"?>
<Relationships xmlns="http://schemas.openxmlformats.org/package/2006/relationships"><Relationship Id="rId8" Type="http://schemas.openxmlformats.org/officeDocument/2006/relationships/tags" Target="../tags/tag453.xml"/><Relationship Id="rId3" Type="http://schemas.openxmlformats.org/officeDocument/2006/relationships/tags" Target="../tags/tag448.xml"/><Relationship Id="rId7" Type="http://schemas.openxmlformats.org/officeDocument/2006/relationships/tags" Target="../tags/tag452.xml"/><Relationship Id="rId2" Type="http://schemas.openxmlformats.org/officeDocument/2006/relationships/tags" Target="../tags/tag447.xml"/><Relationship Id="rId1" Type="http://schemas.openxmlformats.org/officeDocument/2006/relationships/tags" Target="../tags/tag446.xml"/><Relationship Id="rId6" Type="http://schemas.openxmlformats.org/officeDocument/2006/relationships/tags" Target="../tags/tag451.xml"/><Relationship Id="rId5" Type="http://schemas.openxmlformats.org/officeDocument/2006/relationships/tags" Target="../tags/tag450.xml"/><Relationship Id="rId4" Type="http://schemas.openxmlformats.org/officeDocument/2006/relationships/tags" Target="../tags/tag449.xml"/><Relationship Id="rId9"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8" Type="http://schemas.openxmlformats.org/officeDocument/2006/relationships/tags" Target="../tags/tag461.xml"/><Relationship Id="rId3" Type="http://schemas.openxmlformats.org/officeDocument/2006/relationships/tags" Target="../tags/tag456.xml"/><Relationship Id="rId7" Type="http://schemas.openxmlformats.org/officeDocument/2006/relationships/tags" Target="../tags/tag460.xml"/><Relationship Id="rId2" Type="http://schemas.openxmlformats.org/officeDocument/2006/relationships/tags" Target="../tags/tag455.xml"/><Relationship Id="rId1" Type="http://schemas.openxmlformats.org/officeDocument/2006/relationships/tags" Target="../tags/tag454.xml"/><Relationship Id="rId6" Type="http://schemas.openxmlformats.org/officeDocument/2006/relationships/tags" Target="../tags/tag459.xml"/><Relationship Id="rId5" Type="http://schemas.openxmlformats.org/officeDocument/2006/relationships/tags" Target="../tags/tag458.xml"/><Relationship Id="rId4" Type="http://schemas.openxmlformats.org/officeDocument/2006/relationships/tags" Target="../tags/tag457.xml"/><Relationship Id="rId9"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tags" Target="../tags/tag464.xml"/><Relationship Id="rId7" Type="http://schemas.openxmlformats.org/officeDocument/2006/relationships/slideLayout" Target="../slideLayouts/slideLayout17.xml"/><Relationship Id="rId2" Type="http://schemas.openxmlformats.org/officeDocument/2006/relationships/tags" Target="../tags/tag463.xml"/><Relationship Id="rId1" Type="http://schemas.openxmlformats.org/officeDocument/2006/relationships/tags" Target="../tags/tag462.xml"/><Relationship Id="rId6" Type="http://schemas.openxmlformats.org/officeDocument/2006/relationships/tags" Target="../tags/tag467.xml"/><Relationship Id="rId5" Type="http://schemas.openxmlformats.org/officeDocument/2006/relationships/tags" Target="../tags/tag466.xml"/><Relationship Id="rId4" Type="http://schemas.openxmlformats.org/officeDocument/2006/relationships/tags" Target="../tags/tag465.xml"/></Relationships>
</file>

<file path=ppt/slides/_rels/slide64.xml.rels><?xml version="1.0" encoding="UTF-8" standalone="yes"?>
<Relationships xmlns="http://schemas.openxmlformats.org/package/2006/relationships"><Relationship Id="rId3" Type="http://schemas.openxmlformats.org/officeDocument/2006/relationships/tags" Target="../tags/tag470.xml"/><Relationship Id="rId7" Type="http://schemas.openxmlformats.org/officeDocument/2006/relationships/slideLayout" Target="../slideLayouts/slideLayout17.xml"/><Relationship Id="rId2" Type="http://schemas.openxmlformats.org/officeDocument/2006/relationships/tags" Target="../tags/tag469.xml"/><Relationship Id="rId1" Type="http://schemas.openxmlformats.org/officeDocument/2006/relationships/tags" Target="../tags/tag468.xml"/><Relationship Id="rId6" Type="http://schemas.openxmlformats.org/officeDocument/2006/relationships/tags" Target="../tags/tag473.xml"/><Relationship Id="rId5" Type="http://schemas.openxmlformats.org/officeDocument/2006/relationships/tags" Target="../tags/tag472.xml"/><Relationship Id="rId4" Type="http://schemas.openxmlformats.org/officeDocument/2006/relationships/tags" Target="../tags/tag471.xml"/></Relationships>
</file>

<file path=ppt/slides/_rels/slide6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tags" Target="../tags/tag476.xml"/><Relationship Id="rId7" Type="http://schemas.openxmlformats.org/officeDocument/2006/relationships/slideLayout" Target="../slideLayouts/slideLayout17.xml"/><Relationship Id="rId2" Type="http://schemas.openxmlformats.org/officeDocument/2006/relationships/tags" Target="../tags/tag475.xml"/><Relationship Id="rId1" Type="http://schemas.openxmlformats.org/officeDocument/2006/relationships/tags" Target="../tags/tag474.xml"/><Relationship Id="rId6" Type="http://schemas.openxmlformats.org/officeDocument/2006/relationships/tags" Target="../tags/tag479.xml"/><Relationship Id="rId5" Type="http://schemas.openxmlformats.org/officeDocument/2006/relationships/tags" Target="../tags/tag478.xml"/><Relationship Id="rId4" Type="http://schemas.openxmlformats.org/officeDocument/2006/relationships/tags" Target="../tags/tag477.xml"/><Relationship Id="rId9" Type="http://schemas.openxmlformats.org/officeDocument/2006/relationships/image" Target="NULL" TargetMode="External"/></Relationships>
</file>

<file path=ppt/slides/_rels/slide66.xml.rels><?xml version="1.0" encoding="UTF-8" standalone="yes"?>
<Relationships xmlns="http://schemas.openxmlformats.org/package/2006/relationships"><Relationship Id="rId3" Type="http://schemas.openxmlformats.org/officeDocument/2006/relationships/tags" Target="../tags/tag482.xml"/><Relationship Id="rId7" Type="http://schemas.openxmlformats.org/officeDocument/2006/relationships/slideLayout" Target="../slideLayouts/slideLayout17.xml"/><Relationship Id="rId2" Type="http://schemas.openxmlformats.org/officeDocument/2006/relationships/tags" Target="../tags/tag481.xml"/><Relationship Id="rId1" Type="http://schemas.openxmlformats.org/officeDocument/2006/relationships/tags" Target="../tags/tag480.xml"/><Relationship Id="rId6" Type="http://schemas.openxmlformats.org/officeDocument/2006/relationships/tags" Target="../tags/tag485.xml"/><Relationship Id="rId5" Type="http://schemas.openxmlformats.org/officeDocument/2006/relationships/tags" Target="../tags/tag484.xml"/><Relationship Id="rId4" Type="http://schemas.openxmlformats.org/officeDocument/2006/relationships/tags" Target="../tags/tag483.xml"/></Relationships>
</file>

<file path=ppt/slides/_rels/slide67.xml.rels><?xml version="1.0" encoding="UTF-8" standalone="yes"?>
<Relationships xmlns="http://schemas.openxmlformats.org/package/2006/relationships"><Relationship Id="rId8" Type="http://schemas.openxmlformats.org/officeDocument/2006/relationships/tags" Target="../tags/tag493.xml"/><Relationship Id="rId3" Type="http://schemas.openxmlformats.org/officeDocument/2006/relationships/tags" Target="../tags/tag488.xml"/><Relationship Id="rId7" Type="http://schemas.openxmlformats.org/officeDocument/2006/relationships/tags" Target="../tags/tag492.xml"/><Relationship Id="rId2" Type="http://schemas.openxmlformats.org/officeDocument/2006/relationships/tags" Target="../tags/tag487.xml"/><Relationship Id="rId1" Type="http://schemas.openxmlformats.org/officeDocument/2006/relationships/tags" Target="../tags/tag486.xml"/><Relationship Id="rId6" Type="http://schemas.openxmlformats.org/officeDocument/2006/relationships/tags" Target="../tags/tag491.xml"/><Relationship Id="rId5" Type="http://schemas.openxmlformats.org/officeDocument/2006/relationships/tags" Target="../tags/tag490.xml"/><Relationship Id="rId4" Type="http://schemas.openxmlformats.org/officeDocument/2006/relationships/tags" Target="../tags/tag489.xml"/><Relationship Id="rId9"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3" Type="http://schemas.openxmlformats.org/officeDocument/2006/relationships/tags" Target="../tags/tag496.xml"/><Relationship Id="rId7" Type="http://schemas.openxmlformats.org/officeDocument/2006/relationships/slideLayout" Target="../slideLayouts/slideLayout17.xml"/><Relationship Id="rId2" Type="http://schemas.openxmlformats.org/officeDocument/2006/relationships/tags" Target="../tags/tag495.xml"/><Relationship Id="rId1" Type="http://schemas.openxmlformats.org/officeDocument/2006/relationships/tags" Target="../tags/tag494.xml"/><Relationship Id="rId6" Type="http://schemas.openxmlformats.org/officeDocument/2006/relationships/tags" Target="../tags/tag499.xml"/><Relationship Id="rId5" Type="http://schemas.openxmlformats.org/officeDocument/2006/relationships/tags" Target="../tags/tag498.xml"/><Relationship Id="rId4" Type="http://schemas.openxmlformats.org/officeDocument/2006/relationships/tags" Target="../tags/tag497.xml"/></Relationships>
</file>

<file path=ppt/slides/_rels/slide69.xml.rels><?xml version="1.0" encoding="UTF-8" standalone="yes"?>
<Relationships xmlns="http://schemas.openxmlformats.org/package/2006/relationships"><Relationship Id="rId3" Type="http://schemas.openxmlformats.org/officeDocument/2006/relationships/tags" Target="../tags/tag502.xml"/><Relationship Id="rId7" Type="http://schemas.openxmlformats.org/officeDocument/2006/relationships/slideLayout" Target="../slideLayouts/slideLayout17.xml"/><Relationship Id="rId2" Type="http://schemas.openxmlformats.org/officeDocument/2006/relationships/tags" Target="../tags/tag501.xml"/><Relationship Id="rId1" Type="http://schemas.openxmlformats.org/officeDocument/2006/relationships/tags" Target="../tags/tag500.xml"/><Relationship Id="rId6" Type="http://schemas.openxmlformats.org/officeDocument/2006/relationships/tags" Target="../tags/tag505.xml"/><Relationship Id="rId5" Type="http://schemas.openxmlformats.org/officeDocument/2006/relationships/tags" Target="../tags/tag504.xml"/><Relationship Id="rId4" Type="http://schemas.openxmlformats.org/officeDocument/2006/relationships/tags" Target="../tags/tag503.xml"/></Relationships>
</file>

<file path=ppt/slides/_rels/slide7.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Layout" Target="../slideLayouts/slideLayout1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s/_rels/slide70.xml.rels><?xml version="1.0" encoding="UTF-8" standalone="yes"?>
<Relationships xmlns="http://schemas.openxmlformats.org/package/2006/relationships"><Relationship Id="rId3" Type="http://schemas.openxmlformats.org/officeDocument/2006/relationships/tags" Target="../tags/tag508.xml"/><Relationship Id="rId7" Type="http://schemas.openxmlformats.org/officeDocument/2006/relationships/slideLayout" Target="../slideLayouts/slideLayout17.xml"/><Relationship Id="rId2" Type="http://schemas.openxmlformats.org/officeDocument/2006/relationships/tags" Target="../tags/tag507.xml"/><Relationship Id="rId1" Type="http://schemas.openxmlformats.org/officeDocument/2006/relationships/tags" Target="../tags/tag506.xml"/><Relationship Id="rId6" Type="http://schemas.openxmlformats.org/officeDocument/2006/relationships/tags" Target="../tags/tag511.xml"/><Relationship Id="rId5" Type="http://schemas.openxmlformats.org/officeDocument/2006/relationships/tags" Target="../tags/tag510.xml"/><Relationship Id="rId4" Type="http://schemas.openxmlformats.org/officeDocument/2006/relationships/tags" Target="../tags/tag509.xml"/></Relationships>
</file>

<file path=ppt/slides/_rels/slide71.xml.rels><?xml version="1.0" encoding="UTF-8" standalone="yes"?>
<Relationships xmlns="http://schemas.openxmlformats.org/package/2006/relationships"><Relationship Id="rId3" Type="http://schemas.openxmlformats.org/officeDocument/2006/relationships/tags" Target="../tags/tag514.xml"/><Relationship Id="rId7" Type="http://schemas.openxmlformats.org/officeDocument/2006/relationships/slideLayout" Target="../slideLayouts/slideLayout17.xml"/><Relationship Id="rId2" Type="http://schemas.openxmlformats.org/officeDocument/2006/relationships/tags" Target="../tags/tag513.xml"/><Relationship Id="rId1" Type="http://schemas.openxmlformats.org/officeDocument/2006/relationships/tags" Target="../tags/tag512.xml"/><Relationship Id="rId6" Type="http://schemas.openxmlformats.org/officeDocument/2006/relationships/tags" Target="../tags/tag517.xml"/><Relationship Id="rId5" Type="http://schemas.openxmlformats.org/officeDocument/2006/relationships/tags" Target="../tags/tag516.xml"/><Relationship Id="rId4" Type="http://schemas.openxmlformats.org/officeDocument/2006/relationships/tags" Target="../tags/tag515.xml"/></Relationships>
</file>

<file path=ppt/slides/_rels/slide72.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tags" Target="../tags/tag520.xml"/><Relationship Id="rId7" Type="http://schemas.openxmlformats.org/officeDocument/2006/relationships/slideLayout" Target="../slideLayouts/slideLayout17.xml"/><Relationship Id="rId2" Type="http://schemas.openxmlformats.org/officeDocument/2006/relationships/tags" Target="../tags/tag519.xml"/><Relationship Id="rId1" Type="http://schemas.openxmlformats.org/officeDocument/2006/relationships/tags" Target="../tags/tag518.xml"/><Relationship Id="rId6" Type="http://schemas.openxmlformats.org/officeDocument/2006/relationships/tags" Target="../tags/tag523.xml"/><Relationship Id="rId5" Type="http://schemas.openxmlformats.org/officeDocument/2006/relationships/tags" Target="../tags/tag522.xml"/><Relationship Id="rId4" Type="http://schemas.openxmlformats.org/officeDocument/2006/relationships/tags" Target="../tags/tag521.xml"/></Relationships>
</file>

<file path=ppt/slides/_rels/slide73.xml.rels><?xml version="1.0" encoding="UTF-8" standalone="yes"?>
<Relationships xmlns="http://schemas.openxmlformats.org/package/2006/relationships"><Relationship Id="rId8" Type="http://schemas.openxmlformats.org/officeDocument/2006/relationships/tags" Target="../tags/tag531.xml"/><Relationship Id="rId3" Type="http://schemas.openxmlformats.org/officeDocument/2006/relationships/tags" Target="../tags/tag526.xml"/><Relationship Id="rId7" Type="http://schemas.openxmlformats.org/officeDocument/2006/relationships/tags" Target="../tags/tag530.xml"/><Relationship Id="rId2" Type="http://schemas.openxmlformats.org/officeDocument/2006/relationships/tags" Target="../tags/tag525.xml"/><Relationship Id="rId1" Type="http://schemas.openxmlformats.org/officeDocument/2006/relationships/tags" Target="../tags/tag524.xml"/><Relationship Id="rId6" Type="http://schemas.openxmlformats.org/officeDocument/2006/relationships/tags" Target="../tags/tag529.xml"/><Relationship Id="rId5" Type="http://schemas.openxmlformats.org/officeDocument/2006/relationships/tags" Target="../tags/tag528.xml"/><Relationship Id="rId4" Type="http://schemas.openxmlformats.org/officeDocument/2006/relationships/tags" Target="../tags/tag527.xml"/><Relationship Id="rId9" Type="http://schemas.openxmlformats.org/officeDocument/2006/relationships/slideLayout" Target="../slideLayouts/slideLayout17.xml"/></Relationships>
</file>

<file path=ppt/slides/_rels/slide74.xml.rels><?xml version="1.0" encoding="UTF-8" standalone="yes"?>
<Relationships xmlns="http://schemas.openxmlformats.org/package/2006/relationships"><Relationship Id="rId3" Type="http://schemas.openxmlformats.org/officeDocument/2006/relationships/tags" Target="../tags/tag534.xml"/><Relationship Id="rId7" Type="http://schemas.openxmlformats.org/officeDocument/2006/relationships/slideLayout" Target="../slideLayouts/slideLayout17.xml"/><Relationship Id="rId2" Type="http://schemas.openxmlformats.org/officeDocument/2006/relationships/tags" Target="../tags/tag533.xml"/><Relationship Id="rId1" Type="http://schemas.openxmlformats.org/officeDocument/2006/relationships/tags" Target="../tags/tag532.xml"/><Relationship Id="rId6" Type="http://schemas.openxmlformats.org/officeDocument/2006/relationships/tags" Target="../tags/tag537.xml"/><Relationship Id="rId5" Type="http://schemas.openxmlformats.org/officeDocument/2006/relationships/tags" Target="../tags/tag536.xml"/><Relationship Id="rId4" Type="http://schemas.openxmlformats.org/officeDocument/2006/relationships/tags" Target="../tags/tag535.xml"/></Relationships>
</file>

<file path=ppt/slides/_rels/slide75.xml.rels><?xml version="1.0" encoding="UTF-8" standalone="yes"?>
<Relationships xmlns="http://schemas.openxmlformats.org/package/2006/relationships"><Relationship Id="rId3" Type="http://schemas.openxmlformats.org/officeDocument/2006/relationships/tags" Target="../tags/tag540.xml"/><Relationship Id="rId7" Type="http://schemas.openxmlformats.org/officeDocument/2006/relationships/slideLayout" Target="../slideLayouts/slideLayout17.xml"/><Relationship Id="rId2" Type="http://schemas.openxmlformats.org/officeDocument/2006/relationships/tags" Target="../tags/tag539.xml"/><Relationship Id="rId1" Type="http://schemas.openxmlformats.org/officeDocument/2006/relationships/tags" Target="../tags/tag538.xml"/><Relationship Id="rId6" Type="http://schemas.openxmlformats.org/officeDocument/2006/relationships/tags" Target="../tags/tag543.xml"/><Relationship Id="rId5" Type="http://schemas.openxmlformats.org/officeDocument/2006/relationships/tags" Target="../tags/tag542.xml"/><Relationship Id="rId4" Type="http://schemas.openxmlformats.org/officeDocument/2006/relationships/tags" Target="../tags/tag541.xml"/></Relationships>
</file>

<file path=ppt/slides/_rels/slide76.xml.rels><?xml version="1.0" encoding="UTF-8" standalone="yes"?>
<Relationships xmlns="http://schemas.openxmlformats.org/package/2006/relationships"><Relationship Id="rId3" Type="http://schemas.openxmlformats.org/officeDocument/2006/relationships/tags" Target="../tags/tag546.xml"/><Relationship Id="rId7" Type="http://schemas.openxmlformats.org/officeDocument/2006/relationships/slideLayout" Target="../slideLayouts/slideLayout17.xml"/><Relationship Id="rId2" Type="http://schemas.openxmlformats.org/officeDocument/2006/relationships/tags" Target="../tags/tag545.xml"/><Relationship Id="rId1" Type="http://schemas.openxmlformats.org/officeDocument/2006/relationships/tags" Target="../tags/tag544.xml"/><Relationship Id="rId6" Type="http://schemas.openxmlformats.org/officeDocument/2006/relationships/tags" Target="../tags/tag549.xml"/><Relationship Id="rId5" Type="http://schemas.openxmlformats.org/officeDocument/2006/relationships/tags" Target="../tags/tag548.xml"/><Relationship Id="rId4" Type="http://schemas.openxmlformats.org/officeDocument/2006/relationships/tags" Target="../tags/tag547.xml"/></Relationships>
</file>

<file path=ppt/slides/_rels/slide77.xml.rels><?xml version="1.0" encoding="UTF-8" standalone="yes"?>
<Relationships xmlns="http://schemas.openxmlformats.org/package/2006/relationships"><Relationship Id="rId3" Type="http://schemas.openxmlformats.org/officeDocument/2006/relationships/tags" Target="../tags/tag552.xml"/><Relationship Id="rId7" Type="http://schemas.openxmlformats.org/officeDocument/2006/relationships/slideLayout" Target="../slideLayouts/slideLayout17.xml"/><Relationship Id="rId2" Type="http://schemas.openxmlformats.org/officeDocument/2006/relationships/tags" Target="../tags/tag551.xml"/><Relationship Id="rId1" Type="http://schemas.openxmlformats.org/officeDocument/2006/relationships/tags" Target="../tags/tag550.xml"/><Relationship Id="rId6" Type="http://schemas.openxmlformats.org/officeDocument/2006/relationships/tags" Target="../tags/tag555.xml"/><Relationship Id="rId5" Type="http://schemas.openxmlformats.org/officeDocument/2006/relationships/tags" Target="../tags/tag554.xml"/><Relationship Id="rId4" Type="http://schemas.openxmlformats.org/officeDocument/2006/relationships/tags" Target="../tags/tag553.xml"/></Relationships>
</file>

<file path=ppt/slides/_rels/slide78.xml.rels><?xml version="1.0" encoding="UTF-8" standalone="yes"?>
<Relationships xmlns="http://schemas.openxmlformats.org/package/2006/relationships"><Relationship Id="rId3" Type="http://schemas.openxmlformats.org/officeDocument/2006/relationships/tags" Target="../tags/tag558.xml"/><Relationship Id="rId7" Type="http://schemas.openxmlformats.org/officeDocument/2006/relationships/slideLayout" Target="../slideLayouts/slideLayout17.xml"/><Relationship Id="rId2" Type="http://schemas.openxmlformats.org/officeDocument/2006/relationships/tags" Target="../tags/tag557.xml"/><Relationship Id="rId1" Type="http://schemas.openxmlformats.org/officeDocument/2006/relationships/tags" Target="../tags/tag556.xml"/><Relationship Id="rId6" Type="http://schemas.openxmlformats.org/officeDocument/2006/relationships/tags" Target="../tags/tag561.xml"/><Relationship Id="rId5" Type="http://schemas.openxmlformats.org/officeDocument/2006/relationships/tags" Target="../tags/tag560.xml"/><Relationship Id="rId4" Type="http://schemas.openxmlformats.org/officeDocument/2006/relationships/tags" Target="../tags/tag559.xml"/></Relationships>
</file>

<file path=ppt/slides/_rels/slide79.xml.rels><?xml version="1.0" encoding="UTF-8" standalone="yes"?>
<Relationships xmlns="http://schemas.openxmlformats.org/package/2006/relationships"><Relationship Id="rId3" Type="http://schemas.openxmlformats.org/officeDocument/2006/relationships/tags" Target="../tags/tag564.xml"/><Relationship Id="rId7" Type="http://schemas.openxmlformats.org/officeDocument/2006/relationships/slideLayout" Target="../slideLayouts/slideLayout17.xml"/><Relationship Id="rId2" Type="http://schemas.openxmlformats.org/officeDocument/2006/relationships/tags" Target="../tags/tag563.xml"/><Relationship Id="rId1" Type="http://schemas.openxmlformats.org/officeDocument/2006/relationships/tags" Target="../tags/tag562.xml"/><Relationship Id="rId6" Type="http://schemas.openxmlformats.org/officeDocument/2006/relationships/tags" Target="../tags/tag567.xml"/><Relationship Id="rId5" Type="http://schemas.openxmlformats.org/officeDocument/2006/relationships/tags" Target="../tags/tag566.xml"/><Relationship Id="rId4" Type="http://schemas.openxmlformats.org/officeDocument/2006/relationships/tags" Target="../tags/tag565.xml"/></Relationships>
</file>

<file path=ppt/slides/_rels/slide8.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slideLayout" Target="../slideLayouts/slideLayout17.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s/_rels/slide80.xml.rels><?xml version="1.0" encoding="UTF-8" standalone="yes"?>
<Relationships xmlns="http://schemas.openxmlformats.org/package/2006/relationships"><Relationship Id="rId8" Type="http://schemas.openxmlformats.org/officeDocument/2006/relationships/tags" Target="../tags/tag575.xml"/><Relationship Id="rId3" Type="http://schemas.openxmlformats.org/officeDocument/2006/relationships/tags" Target="../tags/tag570.xml"/><Relationship Id="rId7" Type="http://schemas.openxmlformats.org/officeDocument/2006/relationships/tags" Target="../tags/tag574.xml"/><Relationship Id="rId2" Type="http://schemas.openxmlformats.org/officeDocument/2006/relationships/tags" Target="../tags/tag569.xml"/><Relationship Id="rId1" Type="http://schemas.openxmlformats.org/officeDocument/2006/relationships/tags" Target="../tags/tag568.xml"/><Relationship Id="rId6" Type="http://schemas.openxmlformats.org/officeDocument/2006/relationships/tags" Target="../tags/tag573.xml"/><Relationship Id="rId5" Type="http://schemas.openxmlformats.org/officeDocument/2006/relationships/tags" Target="../tags/tag572.xml"/><Relationship Id="rId4" Type="http://schemas.openxmlformats.org/officeDocument/2006/relationships/tags" Target="../tags/tag571.xml"/><Relationship Id="rId9" Type="http://schemas.openxmlformats.org/officeDocument/2006/relationships/slideLayout" Target="../slideLayouts/slideLayout17.xml"/></Relationships>
</file>

<file path=ppt/slides/_rels/slide81.xml.rels><?xml version="1.0" encoding="UTF-8" standalone="yes"?>
<Relationships xmlns="http://schemas.openxmlformats.org/package/2006/relationships"><Relationship Id="rId8" Type="http://schemas.openxmlformats.org/officeDocument/2006/relationships/tags" Target="../tags/tag583.xml"/><Relationship Id="rId3" Type="http://schemas.openxmlformats.org/officeDocument/2006/relationships/tags" Target="../tags/tag578.xml"/><Relationship Id="rId7" Type="http://schemas.openxmlformats.org/officeDocument/2006/relationships/tags" Target="../tags/tag582.xml"/><Relationship Id="rId2" Type="http://schemas.openxmlformats.org/officeDocument/2006/relationships/tags" Target="../tags/tag577.xml"/><Relationship Id="rId1" Type="http://schemas.openxmlformats.org/officeDocument/2006/relationships/tags" Target="../tags/tag576.xml"/><Relationship Id="rId6" Type="http://schemas.openxmlformats.org/officeDocument/2006/relationships/tags" Target="../tags/tag581.xml"/><Relationship Id="rId5" Type="http://schemas.openxmlformats.org/officeDocument/2006/relationships/tags" Target="../tags/tag580.xml"/><Relationship Id="rId4" Type="http://schemas.openxmlformats.org/officeDocument/2006/relationships/tags" Target="../tags/tag579.xml"/><Relationship Id="rId9" Type="http://schemas.openxmlformats.org/officeDocument/2006/relationships/slideLayout" Target="../slideLayouts/slideLayout17.xml"/></Relationships>
</file>

<file path=ppt/slides/_rels/slide82.xml.rels><?xml version="1.0" encoding="UTF-8" standalone="yes"?>
<Relationships xmlns="http://schemas.openxmlformats.org/package/2006/relationships"><Relationship Id="rId8" Type="http://schemas.openxmlformats.org/officeDocument/2006/relationships/tags" Target="../tags/tag591.xml"/><Relationship Id="rId3" Type="http://schemas.openxmlformats.org/officeDocument/2006/relationships/tags" Target="../tags/tag586.xml"/><Relationship Id="rId7" Type="http://schemas.openxmlformats.org/officeDocument/2006/relationships/tags" Target="../tags/tag590.xml"/><Relationship Id="rId2" Type="http://schemas.openxmlformats.org/officeDocument/2006/relationships/tags" Target="../tags/tag585.xml"/><Relationship Id="rId1" Type="http://schemas.openxmlformats.org/officeDocument/2006/relationships/tags" Target="../tags/tag584.xml"/><Relationship Id="rId6" Type="http://schemas.openxmlformats.org/officeDocument/2006/relationships/tags" Target="../tags/tag589.xml"/><Relationship Id="rId5" Type="http://schemas.openxmlformats.org/officeDocument/2006/relationships/tags" Target="../tags/tag588.xml"/><Relationship Id="rId4" Type="http://schemas.openxmlformats.org/officeDocument/2006/relationships/tags" Target="../tags/tag587.xml"/><Relationship Id="rId9" Type="http://schemas.openxmlformats.org/officeDocument/2006/relationships/slideLayout" Target="../slideLayouts/slideLayout17.xml"/></Relationships>
</file>

<file path=ppt/slides/_rels/slide83.xml.rels><?xml version="1.0" encoding="UTF-8" standalone="yes"?>
<Relationships xmlns="http://schemas.openxmlformats.org/package/2006/relationships"><Relationship Id="rId3" Type="http://schemas.openxmlformats.org/officeDocument/2006/relationships/tags" Target="../tags/tag594.xml"/><Relationship Id="rId7" Type="http://schemas.openxmlformats.org/officeDocument/2006/relationships/slideLayout" Target="../slideLayouts/slideLayout17.xml"/><Relationship Id="rId2" Type="http://schemas.openxmlformats.org/officeDocument/2006/relationships/tags" Target="../tags/tag593.xml"/><Relationship Id="rId1" Type="http://schemas.openxmlformats.org/officeDocument/2006/relationships/tags" Target="../tags/tag592.xml"/><Relationship Id="rId6" Type="http://schemas.openxmlformats.org/officeDocument/2006/relationships/tags" Target="../tags/tag597.xml"/><Relationship Id="rId5" Type="http://schemas.openxmlformats.org/officeDocument/2006/relationships/tags" Target="../tags/tag596.xml"/><Relationship Id="rId4" Type="http://schemas.openxmlformats.org/officeDocument/2006/relationships/tags" Target="../tags/tag595.xml"/></Relationships>
</file>

<file path=ppt/slides/_rels/slide84.xml.rels><?xml version="1.0" encoding="UTF-8" standalone="yes"?>
<Relationships xmlns="http://schemas.openxmlformats.org/package/2006/relationships"><Relationship Id="rId3" Type="http://schemas.openxmlformats.org/officeDocument/2006/relationships/tags" Target="../tags/tag600.xml"/><Relationship Id="rId7" Type="http://schemas.openxmlformats.org/officeDocument/2006/relationships/slideLayout" Target="../slideLayouts/slideLayout17.xml"/><Relationship Id="rId2" Type="http://schemas.openxmlformats.org/officeDocument/2006/relationships/tags" Target="../tags/tag599.xml"/><Relationship Id="rId1" Type="http://schemas.openxmlformats.org/officeDocument/2006/relationships/tags" Target="../tags/tag598.xml"/><Relationship Id="rId6" Type="http://schemas.openxmlformats.org/officeDocument/2006/relationships/tags" Target="../tags/tag603.xml"/><Relationship Id="rId5" Type="http://schemas.openxmlformats.org/officeDocument/2006/relationships/tags" Target="../tags/tag602.xml"/><Relationship Id="rId4" Type="http://schemas.openxmlformats.org/officeDocument/2006/relationships/tags" Target="../tags/tag601.xml"/></Relationships>
</file>

<file path=ppt/slides/_rels/slide85.xml.rels><?xml version="1.0" encoding="UTF-8" standalone="yes"?>
<Relationships xmlns="http://schemas.openxmlformats.org/package/2006/relationships"><Relationship Id="rId3" Type="http://schemas.openxmlformats.org/officeDocument/2006/relationships/tags" Target="../tags/tag606.xml"/><Relationship Id="rId7" Type="http://schemas.openxmlformats.org/officeDocument/2006/relationships/slideLayout" Target="../slideLayouts/slideLayout17.xml"/><Relationship Id="rId2" Type="http://schemas.openxmlformats.org/officeDocument/2006/relationships/tags" Target="../tags/tag605.xml"/><Relationship Id="rId1" Type="http://schemas.openxmlformats.org/officeDocument/2006/relationships/tags" Target="../tags/tag604.xml"/><Relationship Id="rId6" Type="http://schemas.openxmlformats.org/officeDocument/2006/relationships/tags" Target="../tags/tag609.xml"/><Relationship Id="rId5" Type="http://schemas.openxmlformats.org/officeDocument/2006/relationships/tags" Target="../tags/tag608.xml"/><Relationship Id="rId4" Type="http://schemas.openxmlformats.org/officeDocument/2006/relationships/tags" Target="../tags/tag607.xml"/></Relationships>
</file>

<file path=ppt/slides/_rels/slide86.xml.rels><?xml version="1.0" encoding="UTF-8" standalone="yes"?>
<Relationships xmlns="http://schemas.openxmlformats.org/package/2006/relationships"><Relationship Id="rId3" Type="http://schemas.openxmlformats.org/officeDocument/2006/relationships/tags" Target="../tags/tag612.xml"/><Relationship Id="rId7" Type="http://schemas.openxmlformats.org/officeDocument/2006/relationships/slideLayout" Target="../slideLayouts/slideLayout17.xml"/><Relationship Id="rId2" Type="http://schemas.openxmlformats.org/officeDocument/2006/relationships/tags" Target="../tags/tag611.xml"/><Relationship Id="rId1" Type="http://schemas.openxmlformats.org/officeDocument/2006/relationships/tags" Target="../tags/tag610.xml"/><Relationship Id="rId6" Type="http://schemas.openxmlformats.org/officeDocument/2006/relationships/tags" Target="../tags/tag615.xml"/><Relationship Id="rId5" Type="http://schemas.openxmlformats.org/officeDocument/2006/relationships/tags" Target="../tags/tag614.xml"/><Relationship Id="rId4" Type="http://schemas.openxmlformats.org/officeDocument/2006/relationships/tags" Target="../tags/tag613.xml"/></Relationships>
</file>

<file path=ppt/slides/_rels/slide87.xml.rels><?xml version="1.0" encoding="UTF-8" standalone="yes"?>
<Relationships xmlns="http://schemas.openxmlformats.org/package/2006/relationships"><Relationship Id="rId8" Type="http://schemas.openxmlformats.org/officeDocument/2006/relationships/tags" Target="../tags/tag623.xml"/><Relationship Id="rId3" Type="http://schemas.openxmlformats.org/officeDocument/2006/relationships/tags" Target="../tags/tag618.xml"/><Relationship Id="rId7" Type="http://schemas.openxmlformats.org/officeDocument/2006/relationships/tags" Target="../tags/tag622.xml"/><Relationship Id="rId2" Type="http://schemas.openxmlformats.org/officeDocument/2006/relationships/tags" Target="../tags/tag617.xml"/><Relationship Id="rId1" Type="http://schemas.openxmlformats.org/officeDocument/2006/relationships/tags" Target="../tags/tag616.xml"/><Relationship Id="rId6" Type="http://schemas.openxmlformats.org/officeDocument/2006/relationships/tags" Target="../tags/tag621.xml"/><Relationship Id="rId5" Type="http://schemas.openxmlformats.org/officeDocument/2006/relationships/tags" Target="../tags/tag620.xml"/><Relationship Id="rId4" Type="http://schemas.openxmlformats.org/officeDocument/2006/relationships/tags" Target="../tags/tag619.xml"/><Relationship Id="rId9" Type="http://schemas.openxmlformats.org/officeDocument/2006/relationships/slideLayout" Target="../slideLayouts/slideLayout17.xml"/></Relationships>
</file>

<file path=ppt/slides/_rels/slide88.xml.rels><?xml version="1.0" encoding="UTF-8" standalone="yes"?>
<Relationships xmlns="http://schemas.openxmlformats.org/package/2006/relationships"><Relationship Id="rId3" Type="http://schemas.openxmlformats.org/officeDocument/2006/relationships/tags" Target="../tags/tag626.xml"/><Relationship Id="rId7" Type="http://schemas.openxmlformats.org/officeDocument/2006/relationships/slideLayout" Target="../slideLayouts/slideLayout17.xml"/><Relationship Id="rId2" Type="http://schemas.openxmlformats.org/officeDocument/2006/relationships/tags" Target="../tags/tag625.xml"/><Relationship Id="rId1" Type="http://schemas.openxmlformats.org/officeDocument/2006/relationships/tags" Target="../tags/tag624.xml"/><Relationship Id="rId6" Type="http://schemas.openxmlformats.org/officeDocument/2006/relationships/tags" Target="../tags/tag629.xml"/><Relationship Id="rId5" Type="http://schemas.openxmlformats.org/officeDocument/2006/relationships/tags" Target="../tags/tag628.xml"/><Relationship Id="rId4" Type="http://schemas.openxmlformats.org/officeDocument/2006/relationships/tags" Target="../tags/tag627.xml"/></Relationships>
</file>

<file path=ppt/slides/_rels/slide89.xml.rels><?xml version="1.0" encoding="UTF-8" standalone="yes"?>
<Relationships xmlns="http://schemas.openxmlformats.org/package/2006/relationships"><Relationship Id="rId8" Type="http://schemas.openxmlformats.org/officeDocument/2006/relationships/tags" Target="../tags/tag637.xml"/><Relationship Id="rId3" Type="http://schemas.openxmlformats.org/officeDocument/2006/relationships/tags" Target="../tags/tag632.xml"/><Relationship Id="rId7" Type="http://schemas.openxmlformats.org/officeDocument/2006/relationships/tags" Target="../tags/tag636.xml"/><Relationship Id="rId2" Type="http://schemas.openxmlformats.org/officeDocument/2006/relationships/tags" Target="../tags/tag631.xml"/><Relationship Id="rId1" Type="http://schemas.openxmlformats.org/officeDocument/2006/relationships/tags" Target="../tags/tag630.xml"/><Relationship Id="rId6" Type="http://schemas.openxmlformats.org/officeDocument/2006/relationships/tags" Target="../tags/tag635.xml"/><Relationship Id="rId5" Type="http://schemas.openxmlformats.org/officeDocument/2006/relationships/tags" Target="../tags/tag634.xml"/><Relationship Id="rId4" Type="http://schemas.openxmlformats.org/officeDocument/2006/relationships/tags" Target="../tags/tag633.xml"/><Relationship Id="rId9"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slideLayout" Target="../slideLayouts/slideLayout17.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s>
</file>

<file path=ppt/slides/_rels/slide90.xml.rels><?xml version="1.0" encoding="UTF-8" standalone="yes"?>
<Relationships xmlns="http://schemas.openxmlformats.org/package/2006/relationships"><Relationship Id="rId8" Type="http://schemas.openxmlformats.org/officeDocument/2006/relationships/tags" Target="../tags/tag645.xml"/><Relationship Id="rId3" Type="http://schemas.openxmlformats.org/officeDocument/2006/relationships/tags" Target="../tags/tag640.xml"/><Relationship Id="rId7" Type="http://schemas.openxmlformats.org/officeDocument/2006/relationships/tags" Target="../tags/tag644.xml"/><Relationship Id="rId2" Type="http://schemas.openxmlformats.org/officeDocument/2006/relationships/tags" Target="../tags/tag639.xml"/><Relationship Id="rId1" Type="http://schemas.openxmlformats.org/officeDocument/2006/relationships/tags" Target="../tags/tag638.xml"/><Relationship Id="rId6" Type="http://schemas.openxmlformats.org/officeDocument/2006/relationships/tags" Target="../tags/tag643.xml"/><Relationship Id="rId5" Type="http://schemas.openxmlformats.org/officeDocument/2006/relationships/tags" Target="../tags/tag642.xml"/><Relationship Id="rId4" Type="http://schemas.openxmlformats.org/officeDocument/2006/relationships/tags" Target="../tags/tag641.xml"/><Relationship Id="rId9" Type="http://schemas.openxmlformats.org/officeDocument/2006/relationships/slideLayout" Target="../slideLayouts/slideLayout17.xml"/></Relationships>
</file>

<file path=ppt/slides/_rels/slide91.xml.rels><?xml version="1.0" encoding="UTF-8" standalone="yes"?>
<Relationships xmlns="http://schemas.openxmlformats.org/package/2006/relationships"><Relationship Id="rId3" Type="http://schemas.openxmlformats.org/officeDocument/2006/relationships/tags" Target="../tags/tag648.xml"/><Relationship Id="rId7" Type="http://schemas.openxmlformats.org/officeDocument/2006/relationships/slideLayout" Target="../slideLayouts/slideLayout17.xml"/><Relationship Id="rId2" Type="http://schemas.openxmlformats.org/officeDocument/2006/relationships/tags" Target="../tags/tag647.xml"/><Relationship Id="rId1" Type="http://schemas.openxmlformats.org/officeDocument/2006/relationships/tags" Target="../tags/tag646.xml"/><Relationship Id="rId6" Type="http://schemas.openxmlformats.org/officeDocument/2006/relationships/tags" Target="../tags/tag651.xml"/><Relationship Id="rId5" Type="http://schemas.openxmlformats.org/officeDocument/2006/relationships/tags" Target="../tags/tag650.xml"/><Relationship Id="rId4" Type="http://schemas.openxmlformats.org/officeDocument/2006/relationships/tags" Target="../tags/tag649.xml"/></Relationships>
</file>

<file path=ppt/slides/_rels/slide92.xml.rels><?xml version="1.0" encoding="UTF-8" standalone="yes"?>
<Relationships xmlns="http://schemas.openxmlformats.org/package/2006/relationships"><Relationship Id="rId3" Type="http://schemas.openxmlformats.org/officeDocument/2006/relationships/tags" Target="../tags/tag654.xml"/><Relationship Id="rId7" Type="http://schemas.openxmlformats.org/officeDocument/2006/relationships/slideLayout" Target="../slideLayouts/slideLayout17.xml"/><Relationship Id="rId2" Type="http://schemas.openxmlformats.org/officeDocument/2006/relationships/tags" Target="../tags/tag653.xml"/><Relationship Id="rId1" Type="http://schemas.openxmlformats.org/officeDocument/2006/relationships/tags" Target="../tags/tag652.xml"/><Relationship Id="rId6" Type="http://schemas.openxmlformats.org/officeDocument/2006/relationships/tags" Target="../tags/tag657.xml"/><Relationship Id="rId5" Type="http://schemas.openxmlformats.org/officeDocument/2006/relationships/tags" Target="../tags/tag656.xml"/><Relationship Id="rId4" Type="http://schemas.openxmlformats.org/officeDocument/2006/relationships/tags" Target="../tags/tag655.xml"/></Relationships>
</file>

<file path=ppt/slides/_rels/slide93.xml.rels><?xml version="1.0" encoding="UTF-8" standalone="yes"?>
<Relationships xmlns="http://schemas.openxmlformats.org/package/2006/relationships"><Relationship Id="rId3" Type="http://schemas.openxmlformats.org/officeDocument/2006/relationships/tags" Target="../tags/tag660.xml"/><Relationship Id="rId7" Type="http://schemas.openxmlformats.org/officeDocument/2006/relationships/slideLayout" Target="../slideLayouts/slideLayout17.xml"/><Relationship Id="rId2" Type="http://schemas.openxmlformats.org/officeDocument/2006/relationships/tags" Target="../tags/tag659.xml"/><Relationship Id="rId1" Type="http://schemas.openxmlformats.org/officeDocument/2006/relationships/tags" Target="../tags/tag658.xml"/><Relationship Id="rId6" Type="http://schemas.openxmlformats.org/officeDocument/2006/relationships/tags" Target="../tags/tag663.xml"/><Relationship Id="rId5" Type="http://schemas.openxmlformats.org/officeDocument/2006/relationships/tags" Target="../tags/tag662.xml"/><Relationship Id="rId4" Type="http://schemas.openxmlformats.org/officeDocument/2006/relationships/tags" Target="../tags/tag661.xml"/></Relationships>
</file>

<file path=ppt/slides/_rels/slide94.xml.rels><?xml version="1.0" encoding="UTF-8" standalone="yes"?>
<Relationships xmlns="http://schemas.openxmlformats.org/package/2006/relationships"><Relationship Id="rId3" Type="http://schemas.openxmlformats.org/officeDocument/2006/relationships/tags" Target="../tags/tag666.xml"/><Relationship Id="rId7" Type="http://schemas.openxmlformats.org/officeDocument/2006/relationships/slideLayout" Target="../slideLayouts/slideLayout17.xml"/><Relationship Id="rId2" Type="http://schemas.openxmlformats.org/officeDocument/2006/relationships/tags" Target="../tags/tag665.xml"/><Relationship Id="rId1" Type="http://schemas.openxmlformats.org/officeDocument/2006/relationships/tags" Target="../tags/tag664.xml"/><Relationship Id="rId6" Type="http://schemas.openxmlformats.org/officeDocument/2006/relationships/tags" Target="../tags/tag669.xml"/><Relationship Id="rId5" Type="http://schemas.openxmlformats.org/officeDocument/2006/relationships/tags" Target="../tags/tag668.xml"/><Relationship Id="rId4" Type="http://schemas.openxmlformats.org/officeDocument/2006/relationships/tags" Target="../tags/tag667.xml"/></Relationships>
</file>

<file path=ppt/slides/_rels/slide95.xml.rels><?xml version="1.0" encoding="UTF-8" standalone="yes"?>
<Relationships xmlns="http://schemas.openxmlformats.org/package/2006/relationships"><Relationship Id="rId3" Type="http://schemas.openxmlformats.org/officeDocument/2006/relationships/tags" Target="../tags/tag672.xml"/><Relationship Id="rId7" Type="http://schemas.openxmlformats.org/officeDocument/2006/relationships/slideLayout" Target="../slideLayouts/slideLayout17.xml"/><Relationship Id="rId2" Type="http://schemas.openxmlformats.org/officeDocument/2006/relationships/tags" Target="../tags/tag671.xml"/><Relationship Id="rId1" Type="http://schemas.openxmlformats.org/officeDocument/2006/relationships/tags" Target="../tags/tag670.xml"/><Relationship Id="rId6" Type="http://schemas.openxmlformats.org/officeDocument/2006/relationships/tags" Target="../tags/tag675.xml"/><Relationship Id="rId5" Type="http://schemas.openxmlformats.org/officeDocument/2006/relationships/tags" Target="../tags/tag674.xml"/><Relationship Id="rId4" Type="http://schemas.openxmlformats.org/officeDocument/2006/relationships/tags" Target="../tags/tag673.xml"/></Relationships>
</file>

<file path=ppt/slides/_rels/slide96.xml.rels><?xml version="1.0" encoding="UTF-8" standalone="yes"?>
<Relationships xmlns="http://schemas.openxmlformats.org/package/2006/relationships"><Relationship Id="rId3" Type="http://schemas.openxmlformats.org/officeDocument/2006/relationships/tags" Target="../tags/tag678.xml"/><Relationship Id="rId7" Type="http://schemas.openxmlformats.org/officeDocument/2006/relationships/slideLayout" Target="../slideLayouts/slideLayout17.xml"/><Relationship Id="rId2" Type="http://schemas.openxmlformats.org/officeDocument/2006/relationships/tags" Target="../tags/tag677.xml"/><Relationship Id="rId1" Type="http://schemas.openxmlformats.org/officeDocument/2006/relationships/tags" Target="../tags/tag676.xml"/><Relationship Id="rId6" Type="http://schemas.openxmlformats.org/officeDocument/2006/relationships/tags" Target="../tags/tag681.xml"/><Relationship Id="rId5" Type="http://schemas.openxmlformats.org/officeDocument/2006/relationships/tags" Target="../tags/tag680.xml"/><Relationship Id="rId4" Type="http://schemas.openxmlformats.org/officeDocument/2006/relationships/tags" Target="../tags/tag679.xml"/></Relationships>
</file>

<file path=ppt/slides/_rels/slide97.xml.rels><?xml version="1.0" encoding="UTF-8" standalone="yes"?>
<Relationships xmlns="http://schemas.openxmlformats.org/package/2006/relationships"><Relationship Id="rId8" Type="http://schemas.openxmlformats.org/officeDocument/2006/relationships/tags" Target="../tags/tag689.xml"/><Relationship Id="rId3" Type="http://schemas.openxmlformats.org/officeDocument/2006/relationships/tags" Target="../tags/tag684.xml"/><Relationship Id="rId7" Type="http://schemas.openxmlformats.org/officeDocument/2006/relationships/tags" Target="../tags/tag688.xml"/><Relationship Id="rId2" Type="http://schemas.openxmlformats.org/officeDocument/2006/relationships/tags" Target="../tags/tag683.xml"/><Relationship Id="rId1" Type="http://schemas.openxmlformats.org/officeDocument/2006/relationships/tags" Target="../tags/tag682.xml"/><Relationship Id="rId6" Type="http://schemas.openxmlformats.org/officeDocument/2006/relationships/tags" Target="../tags/tag687.xml"/><Relationship Id="rId5" Type="http://schemas.openxmlformats.org/officeDocument/2006/relationships/tags" Target="../tags/tag686.xml"/><Relationship Id="rId4" Type="http://schemas.openxmlformats.org/officeDocument/2006/relationships/tags" Target="../tags/tag685.xml"/><Relationship Id="rId9"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3" Type="http://schemas.openxmlformats.org/officeDocument/2006/relationships/tags" Target="../tags/tag692.xml"/><Relationship Id="rId7" Type="http://schemas.openxmlformats.org/officeDocument/2006/relationships/slideLayout" Target="../slideLayouts/slideLayout17.xml"/><Relationship Id="rId2" Type="http://schemas.openxmlformats.org/officeDocument/2006/relationships/tags" Target="../tags/tag691.xml"/><Relationship Id="rId1" Type="http://schemas.openxmlformats.org/officeDocument/2006/relationships/tags" Target="../tags/tag690.xml"/><Relationship Id="rId6" Type="http://schemas.openxmlformats.org/officeDocument/2006/relationships/tags" Target="../tags/tag695.xml"/><Relationship Id="rId5" Type="http://schemas.openxmlformats.org/officeDocument/2006/relationships/tags" Target="../tags/tag694.xml"/><Relationship Id="rId4" Type="http://schemas.openxmlformats.org/officeDocument/2006/relationships/tags" Target="../tags/tag693.xml"/></Relationships>
</file>

<file path=ppt/slides/_rels/slide99.xml.rels><?xml version="1.0" encoding="UTF-8" standalone="yes"?>
<Relationships xmlns="http://schemas.openxmlformats.org/package/2006/relationships"><Relationship Id="rId3" Type="http://schemas.openxmlformats.org/officeDocument/2006/relationships/tags" Target="../tags/tag698.xml"/><Relationship Id="rId7" Type="http://schemas.openxmlformats.org/officeDocument/2006/relationships/slideLayout" Target="../slideLayouts/slideLayout17.xml"/><Relationship Id="rId2" Type="http://schemas.openxmlformats.org/officeDocument/2006/relationships/tags" Target="../tags/tag697.xml"/><Relationship Id="rId1" Type="http://schemas.openxmlformats.org/officeDocument/2006/relationships/tags" Target="../tags/tag696.xml"/><Relationship Id="rId6" Type="http://schemas.openxmlformats.org/officeDocument/2006/relationships/tags" Target="../tags/tag701.xml"/><Relationship Id="rId5" Type="http://schemas.openxmlformats.org/officeDocument/2006/relationships/tags" Target="../tags/tag700.xml"/><Relationship Id="rId4" Type="http://schemas.openxmlformats.org/officeDocument/2006/relationships/tags" Target="../tags/tag6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buFont typeface="Arial" charset="0"/>
              <a:buNone/>
            </a:pPr>
            <a:r>
              <a:rPr lang="en-US" altLang="zh-CN" sz="8600" b="1" dirty="0" smtClean="0">
                <a:solidFill>
                  <a:srgbClr val="084CA1"/>
                </a:solidFill>
                <a:latin typeface="Arial" charset="0"/>
                <a:cs typeface="Arial" charset="0"/>
              </a:rPr>
              <a:t>04</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627919" y="2411128"/>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defPPr>
              <a:defRPr lang="zh-CN"/>
            </a:defPPr>
            <a:lvl1pPr>
              <a:defRPr sz="4400" b="1">
                <a:solidFill>
                  <a:srgbClr val="084CA1"/>
                </a:solidFill>
                <a:latin typeface="微软雅黑" pitchFamily="34" charset="-122"/>
                <a:ea typeface="微软雅黑" pitchFamily="34" charset="-122"/>
                <a:cs typeface="Arial" charset="0"/>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dirty="0">
                <a:sym typeface="Microsoft YaHei"/>
              </a:rPr>
              <a:t>存货</a:t>
            </a: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8375520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30601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发出存货的计价</a:t>
            </a:r>
            <a:r>
              <a:rPr lang="zh-CN" altLang="zh-CN" sz="1800" b="1" dirty="0" smtClean="0">
                <a:solidFill>
                  <a:srgbClr val="084CA1"/>
                </a:solidFill>
                <a:ea typeface="微软雅黑"/>
                <a:cs typeface="+mn-ea"/>
              </a:rPr>
              <a:t>方法</a:t>
            </a:r>
            <a:r>
              <a:rPr lang="zh-CN" altLang="en-US" sz="1800" b="1" dirty="0" smtClean="0">
                <a:solidFill>
                  <a:srgbClr val="084CA1"/>
                </a:solidFill>
                <a:ea typeface="微软雅黑"/>
                <a:cs typeface="+mn-ea"/>
              </a:rPr>
              <a:t>（实际成本）</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6" name="iśḻîḍé"/>
          <p:cNvSpPr/>
          <p:nvPr/>
        </p:nvSpPr>
        <p:spPr>
          <a:xfrm>
            <a:off x="671814" y="2005362"/>
            <a:ext cx="8113300" cy="1951299"/>
          </a:xfrm>
          <a:prstGeom prst="rect">
            <a:avLst/>
          </a:prstGeom>
          <a:ln w="190500">
            <a:solidFill>
              <a:srgbClr val="EAECED"/>
            </a:solidFill>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7" name="íṥḷïḓe"/>
          <p:cNvSpPr/>
          <p:nvPr/>
        </p:nvSpPr>
        <p:spPr>
          <a:xfrm>
            <a:off x="1031072" y="1491998"/>
            <a:ext cx="3553920" cy="1066787"/>
          </a:xfrm>
          <a:prstGeom prst="rect">
            <a:avLst/>
          </a:prstGeom>
          <a:solidFill>
            <a:srgbClr val="5B9BD5">
              <a:lumMod val="100000"/>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8" name="ïśľíḓe"/>
          <p:cNvSpPr/>
          <p:nvPr/>
        </p:nvSpPr>
        <p:spPr>
          <a:xfrm>
            <a:off x="1031072" y="3416504"/>
            <a:ext cx="3553920" cy="1066787"/>
          </a:xfrm>
          <a:prstGeom prst="rect">
            <a:avLst/>
          </a:prstGeom>
          <a:solidFill>
            <a:srgbClr val="3ABFC4"/>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9" name="îsľîdê"/>
          <p:cNvSpPr/>
          <p:nvPr/>
        </p:nvSpPr>
        <p:spPr>
          <a:xfrm>
            <a:off x="4867305" y="3416504"/>
            <a:ext cx="3553920" cy="1066787"/>
          </a:xfrm>
          <a:prstGeom prst="rect">
            <a:avLst/>
          </a:prstGeom>
          <a:solidFill>
            <a:srgbClr val="55D4FA"/>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0" name="ïśḷïḋé"/>
          <p:cNvSpPr/>
          <p:nvPr/>
        </p:nvSpPr>
        <p:spPr>
          <a:xfrm>
            <a:off x="4867305" y="1491998"/>
            <a:ext cx="3553920" cy="1066787"/>
          </a:xfrm>
          <a:prstGeom prst="rect">
            <a:avLst/>
          </a:prstGeom>
          <a:solidFill>
            <a:srgbClr val="00B0D3"/>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1" name="íṧḷïďé"/>
          <p:cNvSpPr/>
          <p:nvPr/>
        </p:nvSpPr>
        <p:spPr>
          <a:xfrm>
            <a:off x="4954769" y="3497890"/>
            <a:ext cx="3378991" cy="917542"/>
          </a:xfrm>
          <a:prstGeom prst="rect">
            <a:avLst/>
          </a:prstGeom>
          <a:solidFill>
            <a:srgbClr val="E7E6E6">
              <a:lumMod val="90000"/>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2" name="ïśḷîḑé"/>
          <p:cNvSpPr/>
          <p:nvPr/>
        </p:nvSpPr>
        <p:spPr>
          <a:xfrm>
            <a:off x="1118537" y="3484353"/>
            <a:ext cx="3378991" cy="917542"/>
          </a:xfrm>
          <a:prstGeom prst="rect">
            <a:avLst/>
          </a:prstGeom>
          <a:solidFill>
            <a:srgbClr val="E7E6E6">
              <a:lumMod val="90000"/>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3" name="islîḍê"/>
          <p:cNvSpPr/>
          <p:nvPr/>
        </p:nvSpPr>
        <p:spPr>
          <a:xfrm>
            <a:off x="1118537" y="1566621"/>
            <a:ext cx="3378991" cy="917541"/>
          </a:xfrm>
          <a:prstGeom prst="rect">
            <a:avLst/>
          </a:prstGeom>
          <a:solidFill>
            <a:srgbClr val="E7E6E6">
              <a:lumMod val="90000"/>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4" name="íṥ1iďè"/>
          <p:cNvSpPr/>
          <p:nvPr/>
        </p:nvSpPr>
        <p:spPr>
          <a:xfrm>
            <a:off x="4921118" y="1566621"/>
            <a:ext cx="3378991" cy="917541"/>
          </a:xfrm>
          <a:prstGeom prst="rect">
            <a:avLst/>
          </a:prstGeom>
          <a:solidFill>
            <a:srgbClr val="E7E6E6">
              <a:lumMod val="90000"/>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5" name="iŝliḓe"/>
          <p:cNvSpPr/>
          <p:nvPr/>
        </p:nvSpPr>
        <p:spPr>
          <a:xfrm>
            <a:off x="1462410" y="1218959"/>
            <a:ext cx="2691245" cy="1612864"/>
          </a:xfrm>
          <a:prstGeom prst="rect">
            <a:avLst/>
          </a:prstGeom>
          <a:solidFill>
            <a:srgbClr val="5B9BD5">
              <a:lumMod val="100000"/>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6" name="ïṡliḍê"/>
          <p:cNvSpPr/>
          <p:nvPr/>
        </p:nvSpPr>
        <p:spPr>
          <a:xfrm>
            <a:off x="2596732" y="1473845"/>
            <a:ext cx="355298" cy="413016"/>
          </a:xfrm>
          <a:custGeom>
            <a:avLst/>
            <a:gdLst>
              <a:gd name="connsiteX0" fmla="*/ 144647 w 290884"/>
              <a:gd name="connsiteY0" fmla="*/ 246063 h 338138"/>
              <a:gd name="connsiteX1" fmla="*/ 110656 w 290884"/>
              <a:gd name="connsiteY1" fmla="*/ 261816 h 338138"/>
              <a:gd name="connsiteX2" fmla="*/ 144647 w 290884"/>
              <a:gd name="connsiteY2" fmla="*/ 314326 h 338138"/>
              <a:gd name="connsiteX3" fmla="*/ 177331 w 290884"/>
              <a:gd name="connsiteY3" fmla="*/ 261816 h 338138"/>
              <a:gd name="connsiteX4" fmla="*/ 144647 w 290884"/>
              <a:gd name="connsiteY4" fmla="*/ 246063 h 338138"/>
              <a:gd name="connsiteX5" fmla="*/ 186856 w 290884"/>
              <a:gd name="connsiteY5" fmla="*/ 222250 h 338138"/>
              <a:gd name="connsiteX6" fmla="*/ 181776 w 290884"/>
              <a:gd name="connsiteY6" fmla="*/ 224790 h 338138"/>
              <a:gd name="connsiteX7" fmla="*/ 167806 w 290884"/>
              <a:gd name="connsiteY7" fmla="*/ 233680 h 338138"/>
              <a:gd name="connsiteX8" fmla="*/ 183046 w 290884"/>
              <a:gd name="connsiteY8" fmla="*/ 241300 h 338138"/>
              <a:gd name="connsiteX9" fmla="*/ 186856 w 290884"/>
              <a:gd name="connsiteY9" fmla="*/ 222250 h 338138"/>
              <a:gd name="connsiteX10" fmla="*/ 102719 w 290884"/>
              <a:gd name="connsiteY10" fmla="*/ 222250 h 338138"/>
              <a:gd name="connsiteX11" fmla="*/ 105470 w 290884"/>
              <a:gd name="connsiteY11" fmla="*/ 241300 h 338138"/>
              <a:gd name="connsiteX12" fmla="*/ 123357 w 290884"/>
              <a:gd name="connsiteY12" fmla="*/ 233680 h 338138"/>
              <a:gd name="connsiteX13" fmla="*/ 106846 w 290884"/>
              <a:gd name="connsiteY13" fmla="*/ 224790 h 338138"/>
              <a:gd name="connsiteX14" fmla="*/ 102719 w 290884"/>
              <a:gd name="connsiteY14" fmla="*/ 222250 h 338138"/>
              <a:gd name="connsiteX15" fmla="*/ 233044 w 290884"/>
              <a:gd name="connsiteY15" fmla="*/ 184150 h 338138"/>
              <a:gd name="connsiteX16" fmla="*/ 209321 w 290884"/>
              <a:gd name="connsiteY16" fmla="*/ 203710 h 338138"/>
              <a:gd name="connsiteX17" fmla="*/ 202731 w 290884"/>
              <a:gd name="connsiteY17" fmla="*/ 249351 h 338138"/>
              <a:gd name="connsiteX18" fmla="*/ 246223 w 290884"/>
              <a:gd name="connsiteY18" fmla="*/ 257175 h 338138"/>
              <a:gd name="connsiteX19" fmla="*/ 265992 w 290884"/>
              <a:gd name="connsiteY19" fmla="*/ 250655 h 338138"/>
              <a:gd name="connsiteX20" fmla="*/ 233044 w 290884"/>
              <a:gd name="connsiteY20" fmla="*/ 184150 h 338138"/>
              <a:gd name="connsiteX21" fmla="*/ 56261 w 290884"/>
              <a:gd name="connsiteY21" fmla="*/ 184150 h 338138"/>
              <a:gd name="connsiteX22" fmla="*/ 21995 w 290884"/>
              <a:gd name="connsiteY22" fmla="*/ 250655 h 338138"/>
              <a:gd name="connsiteX23" fmla="*/ 43082 w 290884"/>
              <a:gd name="connsiteY23" fmla="*/ 257175 h 338138"/>
              <a:gd name="connsiteX24" fmla="*/ 85256 w 290884"/>
              <a:gd name="connsiteY24" fmla="*/ 249351 h 338138"/>
              <a:gd name="connsiteX25" fmla="*/ 78666 w 290884"/>
              <a:gd name="connsiteY25" fmla="*/ 203710 h 338138"/>
              <a:gd name="connsiteX26" fmla="*/ 56261 w 290884"/>
              <a:gd name="connsiteY26" fmla="*/ 184150 h 338138"/>
              <a:gd name="connsiteX27" fmla="*/ 210669 w 290884"/>
              <a:gd name="connsiteY27" fmla="*/ 163513 h 338138"/>
              <a:gd name="connsiteX28" fmla="*/ 210669 w 290884"/>
              <a:gd name="connsiteY28" fmla="*/ 169070 h 338138"/>
              <a:gd name="connsiteX29" fmla="*/ 210669 w 290884"/>
              <a:gd name="connsiteY29" fmla="*/ 174626 h 338138"/>
              <a:gd name="connsiteX30" fmla="*/ 217019 w 290884"/>
              <a:gd name="connsiteY30" fmla="*/ 169070 h 338138"/>
              <a:gd name="connsiteX31" fmla="*/ 210669 w 290884"/>
              <a:gd name="connsiteY31" fmla="*/ 163513 h 338138"/>
              <a:gd name="connsiteX32" fmla="*/ 77319 w 290884"/>
              <a:gd name="connsiteY32" fmla="*/ 163513 h 338138"/>
              <a:gd name="connsiteX33" fmla="*/ 70969 w 290884"/>
              <a:gd name="connsiteY33" fmla="*/ 169070 h 338138"/>
              <a:gd name="connsiteX34" fmla="*/ 77319 w 290884"/>
              <a:gd name="connsiteY34" fmla="*/ 174626 h 338138"/>
              <a:gd name="connsiteX35" fmla="*/ 77319 w 290884"/>
              <a:gd name="connsiteY35" fmla="*/ 169070 h 338138"/>
              <a:gd name="connsiteX36" fmla="*/ 77319 w 290884"/>
              <a:gd name="connsiteY36" fmla="*/ 163513 h 338138"/>
              <a:gd name="connsiteX37" fmla="*/ 144788 w 290884"/>
              <a:gd name="connsiteY37" fmla="*/ 150813 h 338138"/>
              <a:gd name="connsiteX38" fmla="*/ 163045 w 290884"/>
              <a:gd name="connsiteY38" fmla="*/ 169070 h 338138"/>
              <a:gd name="connsiteX39" fmla="*/ 144788 w 290884"/>
              <a:gd name="connsiteY39" fmla="*/ 187327 h 338138"/>
              <a:gd name="connsiteX40" fmla="*/ 126531 w 290884"/>
              <a:gd name="connsiteY40" fmla="*/ 169070 h 338138"/>
              <a:gd name="connsiteX41" fmla="*/ 144788 w 290884"/>
              <a:gd name="connsiteY41" fmla="*/ 150813 h 338138"/>
              <a:gd name="connsiteX42" fmla="*/ 145444 w 290884"/>
              <a:gd name="connsiteY42" fmla="*/ 114300 h 338138"/>
              <a:gd name="connsiteX43" fmla="*/ 119215 w 290884"/>
              <a:gd name="connsiteY43" fmla="*/ 130293 h 338138"/>
              <a:gd name="connsiteX44" fmla="*/ 100855 w 290884"/>
              <a:gd name="connsiteY44" fmla="*/ 144952 h 338138"/>
              <a:gd name="connsiteX45" fmla="*/ 99544 w 290884"/>
              <a:gd name="connsiteY45" fmla="*/ 168941 h 338138"/>
              <a:gd name="connsiteX46" fmla="*/ 100855 w 290884"/>
              <a:gd name="connsiteY46" fmla="*/ 192930 h 338138"/>
              <a:gd name="connsiteX47" fmla="*/ 119215 w 290884"/>
              <a:gd name="connsiteY47" fmla="*/ 206257 h 338138"/>
              <a:gd name="connsiteX48" fmla="*/ 145444 w 290884"/>
              <a:gd name="connsiteY48" fmla="*/ 222250 h 338138"/>
              <a:gd name="connsiteX49" fmla="*/ 170361 w 290884"/>
              <a:gd name="connsiteY49" fmla="*/ 206257 h 338138"/>
              <a:gd name="connsiteX50" fmla="*/ 190032 w 290884"/>
              <a:gd name="connsiteY50" fmla="*/ 192930 h 338138"/>
              <a:gd name="connsiteX51" fmla="*/ 190032 w 290884"/>
              <a:gd name="connsiteY51" fmla="*/ 168941 h 338138"/>
              <a:gd name="connsiteX52" fmla="*/ 190032 w 290884"/>
              <a:gd name="connsiteY52" fmla="*/ 144952 h 338138"/>
              <a:gd name="connsiteX53" fmla="*/ 170361 w 290884"/>
              <a:gd name="connsiteY53" fmla="*/ 130293 h 338138"/>
              <a:gd name="connsiteX54" fmla="*/ 145444 w 290884"/>
              <a:gd name="connsiteY54" fmla="*/ 114300 h 338138"/>
              <a:gd name="connsiteX55" fmla="*/ 183046 w 290884"/>
              <a:gd name="connsiteY55" fmla="*/ 96838 h 338138"/>
              <a:gd name="connsiteX56" fmla="*/ 167806 w 290884"/>
              <a:gd name="connsiteY56" fmla="*/ 103188 h 338138"/>
              <a:gd name="connsiteX57" fmla="*/ 181776 w 290884"/>
              <a:gd name="connsiteY57" fmla="*/ 113348 h 338138"/>
              <a:gd name="connsiteX58" fmla="*/ 186856 w 290884"/>
              <a:gd name="connsiteY58" fmla="*/ 115888 h 338138"/>
              <a:gd name="connsiteX59" fmla="*/ 183046 w 290884"/>
              <a:gd name="connsiteY59" fmla="*/ 96838 h 338138"/>
              <a:gd name="connsiteX60" fmla="*/ 105470 w 290884"/>
              <a:gd name="connsiteY60" fmla="*/ 96838 h 338138"/>
              <a:gd name="connsiteX61" fmla="*/ 102719 w 290884"/>
              <a:gd name="connsiteY61" fmla="*/ 115888 h 338138"/>
              <a:gd name="connsiteX62" fmla="*/ 106846 w 290884"/>
              <a:gd name="connsiteY62" fmla="*/ 113348 h 338138"/>
              <a:gd name="connsiteX63" fmla="*/ 123357 w 290884"/>
              <a:gd name="connsiteY63" fmla="*/ 103188 h 338138"/>
              <a:gd name="connsiteX64" fmla="*/ 105470 w 290884"/>
              <a:gd name="connsiteY64" fmla="*/ 96838 h 338138"/>
              <a:gd name="connsiteX65" fmla="*/ 246901 w 290884"/>
              <a:gd name="connsiteY65" fmla="*/ 79375 h 338138"/>
              <a:gd name="connsiteX66" fmla="*/ 202731 w 290884"/>
              <a:gd name="connsiteY66" fmla="*/ 88503 h 338138"/>
              <a:gd name="connsiteX67" fmla="*/ 209424 w 290884"/>
              <a:gd name="connsiteY67" fmla="*/ 134144 h 338138"/>
              <a:gd name="connsiteX68" fmla="*/ 233517 w 290884"/>
              <a:gd name="connsiteY68" fmla="*/ 152400 h 338138"/>
              <a:gd name="connsiteX69" fmla="*/ 250917 w 290884"/>
              <a:gd name="connsiteY69" fmla="*/ 132840 h 338138"/>
              <a:gd name="connsiteX70" fmla="*/ 266979 w 290884"/>
              <a:gd name="connsiteY70" fmla="*/ 85895 h 338138"/>
              <a:gd name="connsiteX71" fmla="*/ 246901 w 290884"/>
              <a:gd name="connsiteY71" fmla="*/ 79375 h 338138"/>
              <a:gd name="connsiteX72" fmla="*/ 43420 w 290884"/>
              <a:gd name="connsiteY72" fmla="*/ 79375 h 338138"/>
              <a:gd name="connsiteX73" fmla="*/ 22503 w 290884"/>
              <a:gd name="connsiteY73" fmla="*/ 85895 h 338138"/>
              <a:gd name="connsiteX74" fmla="*/ 38191 w 290884"/>
              <a:gd name="connsiteY74" fmla="*/ 132840 h 338138"/>
              <a:gd name="connsiteX75" fmla="*/ 56494 w 290884"/>
              <a:gd name="connsiteY75" fmla="*/ 152400 h 338138"/>
              <a:gd name="connsiteX76" fmla="*/ 78719 w 290884"/>
              <a:gd name="connsiteY76" fmla="*/ 134144 h 338138"/>
              <a:gd name="connsiteX77" fmla="*/ 85256 w 290884"/>
              <a:gd name="connsiteY77" fmla="*/ 88503 h 338138"/>
              <a:gd name="connsiteX78" fmla="*/ 43420 w 290884"/>
              <a:gd name="connsiteY78" fmla="*/ 79375 h 338138"/>
              <a:gd name="connsiteX79" fmla="*/ 144647 w 290884"/>
              <a:gd name="connsiteY79" fmla="*/ 22225 h 338138"/>
              <a:gd name="connsiteX80" fmla="*/ 110656 w 290884"/>
              <a:gd name="connsiteY80" fmla="*/ 74942 h 338138"/>
              <a:gd name="connsiteX81" fmla="*/ 144647 w 290884"/>
              <a:gd name="connsiteY81" fmla="*/ 92075 h 338138"/>
              <a:gd name="connsiteX82" fmla="*/ 177331 w 290884"/>
              <a:gd name="connsiteY82" fmla="*/ 74942 h 338138"/>
              <a:gd name="connsiteX83" fmla="*/ 144647 w 290884"/>
              <a:gd name="connsiteY83" fmla="*/ 22225 h 338138"/>
              <a:gd name="connsiteX84" fmla="*/ 145581 w 290884"/>
              <a:gd name="connsiteY84" fmla="*/ 0 h 338138"/>
              <a:gd name="connsiteX85" fmla="*/ 199637 w 290884"/>
              <a:gd name="connsiteY85" fmla="*/ 67363 h 338138"/>
              <a:gd name="connsiteX86" fmla="*/ 247101 w 290884"/>
              <a:gd name="connsiteY86" fmla="*/ 58117 h 338138"/>
              <a:gd name="connsiteX87" fmla="*/ 285335 w 290884"/>
              <a:gd name="connsiteY87" fmla="*/ 73968 h 338138"/>
              <a:gd name="connsiteX88" fmla="*/ 268195 w 290884"/>
              <a:gd name="connsiteY88" fmla="*/ 145294 h 338138"/>
              <a:gd name="connsiteX89" fmla="*/ 248419 w 290884"/>
              <a:gd name="connsiteY89" fmla="*/ 169069 h 338138"/>
              <a:gd name="connsiteX90" fmla="*/ 285335 w 290884"/>
              <a:gd name="connsiteY90" fmla="*/ 264170 h 338138"/>
              <a:gd name="connsiteX91" fmla="*/ 247101 w 290884"/>
              <a:gd name="connsiteY91" fmla="*/ 280021 h 338138"/>
              <a:gd name="connsiteX92" fmla="*/ 199637 w 290884"/>
              <a:gd name="connsiteY92" fmla="*/ 270775 h 338138"/>
              <a:gd name="connsiteX93" fmla="*/ 145581 w 290884"/>
              <a:gd name="connsiteY93" fmla="*/ 338138 h 338138"/>
              <a:gd name="connsiteX94" fmla="*/ 91525 w 290884"/>
              <a:gd name="connsiteY94" fmla="*/ 270775 h 338138"/>
              <a:gd name="connsiteX95" fmla="*/ 44061 w 290884"/>
              <a:gd name="connsiteY95" fmla="*/ 280021 h 338138"/>
              <a:gd name="connsiteX96" fmla="*/ 5827 w 290884"/>
              <a:gd name="connsiteY96" fmla="*/ 264170 h 338138"/>
              <a:gd name="connsiteX97" fmla="*/ 41425 w 290884"/>
              <a:gd name="connsiteY97" fmla="*/ 169069 h 338138"/>
              <a:gd name="connsiteX98" fmla="*/ 21648 w 290884"/>
              <a:gd name="connsiteY98" fmla="*/ 145294 h 338138"/>
              <a:gd name="connsiteX99" fmla="*/ 5827 w 290884"/>
              <a:gd name="connsiteY99" fmla="*/ 73968 h 338138"/>
              <a:gd name="connsiteX100" fmla="*/ 44061 w 290884"/>
              <a:gd name="connsiteY100" fmla="*/ 58117 h 338138"/>
              <a:gd name="connsiteX101" fmla="*/ 91525 w 290884"/>
              <a:gd name="connsiteY101" fmla="*/ 67363 h 338138"/>
              <a:gd name="connsiteX102" fmla="*/ 145581 w 290884"/>
              <a:gd name="connsiteY102"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90884" h="338138">
                <a:moveTo>
                  <a:pt x="144647" y="246063"/>
                </a:moveTo>
                <a:cubicBezTo>
                  <a:pt x="132881" y="252627"/>
                  <a:pt x="121115" y="257878"/>
                  <a:pt x="110656" y="261816"/>
                </a:cubicBezTo>
                <a:cubicBezTo>
                  <a:pt x="119807" y="295948"/>
                  <a:pt x="132881" y="314326"/>
                  <a:pt x="144647" y="314326"/>
                </a:cubicBezTo>
                <a:cubicBezTo>
                  <a:pt x="155106" y="314326"/>
                  <a:pt x="168180" y="295948"/>
                  <a:pt x="177331" y="261816"/>
                </a:cubicBezTo>
                <a:cubicBezTo>
                  <a:pt x="166872" y="257878"/>
                  <a:pt x="155106" y="252627"/>
                  <a:pt x="144647" y="246063"/>
                </a:cubicBezTo>
                <a:close/>
                <a:moveTo>
                  <a:pt x="186856" y="222250"/>
                </a:moveTo>
                <a:cubicBezTo>
                  <a:pt x="184316" y="222250"/>
                  <a:pt x="183046" y="223520"/>
                  <a:pt x="181776" y="224790"/>
                </a:cubicBezTo>
                <a:cubicBezTo>
                  <a:pt x="176696" y="228600"/>
                  <a:pt x="171616" y="231140"/>
                  <a:pt x="167806" y="233680"/>
                </a:cubicBezTo>
                <a:cubicBezTo>
                  <a:pt x="172886" y="237490"/>
                  <a:pt x="177966" y="238760"/>
                  <a:pt x="183046" y="241300"/>
                </a:cubicBezTo>
                <a:cubicBezTo>
                  <a:pt x="184316" y="234950"/>
                  <a:pt x="185586" y="228600"/>
                  <a:pt x="186856" y="222250"/>
                </a:cubicBezTo>
                <a:close/>
                <a:moveTo>
                  <a:pt x="102719" y="222250"/>
                </a:moveTo>
                <a:cubicBezTo>
                  <a:pt x="102719" y="228600"/>
                  <a:pt x="104095" y="234950"/>
                  <a:pt x="105470" y="241300"/>
                </a:cubicBezTo>
                <a:cubicBezTo>
                  <a:pt x="110974" y="238760"/>
                  <a:pt x="117853" y="237490"/>
                  <a:pt x="123357" y="233680"/>
                </a:cubicBezTo>
                <a:cubicBezTo>
                  <a:pt x="117853" y="231140"/>
                  <a:pt x="112350" y="228600"/>
                  <a:pt x="106846" y="224790"/>
                </a:cubicBezTo>
                <a:cubicBezTo>
                  <a:pt x="105470" y="223520"/>
                  <a:pt x="104095" y="222250"/>
                  <a:pt x="102719" y="222250"/>
                </a:cubicBezTo>
                <a:close/>
                <a:moveTo>
                  <a:pt x="233044" y="184150"/>
                </a:moveTo>
                <a:cubicBezTo>
                  <a:pt x="225136" y="190670"/>
                  <a:pt x="218546" y="197190"/>
                  <a:pt x="209321" y="203710"/>
                </a:cubicBezTo>
                <a:cubicBezTo>
                  <a:pt x="208003" y="219359"/>
                  <a:pt x="206685" y="235007"/>
                  <a:pt x="202731" y="249351"/>
                </a:cubicBezTo>
                <a:cubicBezTo>
                  <a:pt x="219864" y="254567"/>
                  <a:pt x="234361" y="257175"/>
                  <a:pt x="246223" y="257175"/>
                </a:cubicBezTo>
                <a:cubicBezTo>
                  <a:pt x="251494" y="257175"/>
                  <a:pt x="262038" y="257175"/>
                  <a:pt x="265992" y="250655"/>
                </a:cubicBezTo>
                <a:cubicBezTo>
                  <a:pt x="272581" y="241527"/>
                  <a:pt x="262038" y="215446"/>
                  <a:pt x="233044" y="184150"/>
                </a:cubicBezTo>
                <a:close/>
                <a:moveTo>
                  <a:pt x="56261" y="184150"/>
                </a:moveTo>
                <a:cubicBezTo>
                  <a:pt x="25949" y="215446"/>
                  <a:pt x="15406" y="241527"/>
                  <a:pt x="21995" y="250655"/>
                </a:cubicBezTo>
                <a:cubicBezTo>
                  <a:pt x="25949" y="257175"/>
                  <a:pt x="36493" y="257175"/>
                  <a:pt x="43082" y="257175"/>
                </a:cubicBezTo>
                <a:cubicBezTo>
                  <a:pt x="54943" y="257175"/>
                  <a:pt x="69441" y="254567"/>
                  <a:pt x="85256" y="249351"/>
                </a:cubicBezTo>
                <a:cubicBezTo>
                  <a:pt x="82620" y="235007"/>
                  <a:pt x="79984" y="219359"/>
                  <a:pt x="78666" y="203710"/>
                </a:cubicBezTo>
                <a:cubicBezTo>
                  <a:pt x="70759" y="197190"/>
                  <a:pt x="62851" y="190670"/>
                  <a:pt x="56261" y="184150"/>
                </a:cubicBezTo>
                <a:close/>
                <a:moveTo>
                  <a:pt x="210669" y="163513"/>
                </a:moveTo>
                <a:cubicBezTo>
                  <a:pt x="210669" y="164902"/>
                  <a:pt x="210669" y="166291"/>
                  <a:pt x="210669" y="169070"/>
                </a:cubicBezTo>
                <a:cubicBezTo>
                  <a:pt x="210669" y="170459"/>
                  <a:pt x="210669" y="173237"/>
                  <a:pt x="210669" y="174626"/>
                </a:cubicBezTo>
                <a:cubicBezTo>
                  <a:pt x="213209" y="173237"/>
                  <a:pt x="215749" y="170459"/>
                  <a:pt x="217019" y="169070"/>
                </a:cubicBezTo>
                <a:cubicBezTo>
                  <a:pt x="215749" y="166291"/>
                  <a:pt x="213209" y="164902"/>
                  <a:pt x="210669" y="163513"/>
                </a:cubicBezTo>
                <a:close/>
                <a:moveTo>
                  <a:pt x="77319" y="163513"/>
                </a:moveTo>
                <a:cubicBezTo>
                  <a:pt x="74779" y="164902"/>
                  <a:pt x="73509" y="166291"/>
                  <a:pt x="70969" y="169070"/>
                </a:cubicBezTo>
                <a:cubicBezTo>
                  <a:pt x="73509" y="170459"/>
                  <a:pt x="74779" y="173237"/>
                  <a:pt x="77319" y="174626"/>
                </a:cubicBezTo>
                <a:cubicBezTo>
                  <a:pt x="77319" y="173237"/>
                  <a:pt x="77319" y="170459"/>
                  <a:pt x="77319" y="169070"/>
                </a:cubicBezTo>
                <a:cubicBezTo>
                  <a:pt x="77319" y="166291"/>
                  <a:pt x="77319" y="164902"/>
                  <a:pt x="77319" y="163513"/>
                </a:cubicBezTo>
                <a:close/>
                <a:moveTo>
                  <a:pt x="144788" y="150813"/>
                </a:moveTo>
                <a:cubicBezTo>
                  <a:pt x="154871" y="150813"/>
                  <a:pt x="163045" y="158987"/>
                  <a:pt x="163045" y="169070"/>
                </a:cubicBezTo>
                <a:cubicBezTo>
                  <a:pt x="163045" y="179153"/>
                  <a:pt x="154871" y="187327"/>
                  <a:pt x="144788" y="187327"/>
                </a:cubicBezTo>
                <a:cubicBezTo>
                  <a:pt x="134705" y="187327"/>
                  <a:pt x="126531" y="179153"/>
                  <a:pt x="126531" y="169070"/>
                </a:cubicBezTo>
                <a:cubicBezTo>
                  <a:pt x="126531" y="158987"/>
                  <a:pt x="134705" y="150813"/>
                  <a:pt x="144788" y="150813"/>
                </a:cubicBezTo>
                <a:close/>
                <a:moveTo>
                  <a:pt x="145444" y="114300"/>
                </a:moveTo>
                <a:cubicBezTo>
                  <a:pt x="136264" y="119631"/>
                  <a:pt x="128395" y="124962"/>
                  <a:pt x="119215" y="130293"/>
                </a:cubicBezTo>
                <a:cubicBezTo>
                  <a:pt x="112658" y="135623"/>
                  <a:pt x="106101" y="139622"/>
                  <a:pt x="100855" y="144952"/>
                </a:cubicBezTo>
                <a:cubicBezTo>
                  <a:pt x="100855" y="152949"/>
                  <a:pt x="99544" y="160945"/>
                  <a:pt x="99544" y="168941"/>
                </a:cubicBezTo>
                <a:cubicBezTo>
                  <a:pt x="99544" y="176938"/>
                  <a:pt x="100855" y="184934"/>
                  <a:pt x="100855" y="192930"/>
                </a:cubicBezTo>
                <a:cubicBezTo>
                  <a:pt x="107412" y="196928"/>
                  <a:pt x="112658" y="202259"/>
                  <a:pt x="119215" y="206257"/>
                </a:cubicBezTo>
                <a:cubicBezTo>
                  <a:pt x="128395" y="212921"/>
                  <a:pt x="136264" y="218252"/>
                  <a:pt x="145444" y="222250"/>
                </a:cubicBezTo>
                <a:cubicBezTo>
                  <a:pt x="153312" y="218252"/>
                  <a:pt x="162492" y="212921"/>
                  <a:pt x="170361" y="206257"/>
                </a:cubicBezTo>
                <a:cubicBezTo>
                  <a:pt x="176918" y="202259"/>
                  <a:pt x="183475" y="196928"/>
                  <a:pt x="190032" y="192930"/>
                </a:cubicBezTo>
                <a:cubicBezTo>
                  <a:pt x="190032" y="184934"/>
                  <a:pt x="190032" y="176938"/>
                  <a:pt x="190032" y="168941"/>
                </a:cubicBezTo>
                <a:cubicBezTo>
                  <a:pt x="190032" y="160945"/>
                  <a:pt x="190032" y="152949"/>
                  <a:pt x="190032" y="144952"/>
                </a:cubicBezTo>
                <a:cubicBezTo>
                  <a:pt x="183475" y="139622"/>
                  <a:pt x="176918" y="135623"/>
                  <a:pt x="170361" y="130293"/>
                </a:cubicBezTo>
                <a:cubicBezTo>
                  <a:pt x="162492" y="124962"/>
                  <a:pt x="153312" y="119631"/>
                  <a:pt x="145444" y="114300"/>
                </a:cubicBezTo>
                <a:close/>
                <a:moveTo>
                  <a:pt x="183046" y="96838"/>
                </a:moveTo>
                <a:cubicBezTo>
                  <a:pt x="177966" y="98108"/>
                  <a:pt x="172886" y="100648"/>
                  <a:pt x="167806" y="103188"/>
                </a:cubicBezTo>
                <a:cubicBezTo>
                  <a:pt x="171616" y="106998"/>
                  <a:pt x="176696" y="109538"/>
                  <a:pt x="181776" y="113348"/>
                </a:cubicBezTo>
                <a:cubicBezTo>
                  <a:pt x="183046" y="114618"/>
                  <a:pt x="184316" y="115888"/>
                  <a:pt x="186856" y="115888"/>
                </a:cubicBezTo>
                <a:cubicBezTo>
                  <a:pt x="185586" y="109538"/>
                  <a:pt x="184316" y="103188"/>
                  <a:pt x="183046" y="96838"/>
                </a:cubicBezTo>
                <a:close/>
                <a:moveTo>
                  <a:pt x="105470" y="96838"/>
                </a:moveTo>
                <a:cubicBezTo>
                  <a:pt x="104095" y="103188"/>
                  <a:pt x="102719" y="109538"/>
                  <a:pt x="102719" y="115888"/>
                </a:cubicBezTo>
                <a:cubicBezTo>
                  <a:pt x="104095" y="115888"/>
                  <a:pt x="105470" y="114618"/>
                  <a:pt x="106846" y="113348"/>
                </a:cubicBezTo>
                <a:cubicBezTo>
                  <a:pt x="112350" y="109538"/>
                  <a:pt x="117853" y="106998"/>
                  <a:pt x="123357" y="103188"/>
                </a:cubicBezTo>
                <a:cubicBezTo>
                  <a:pt x="117853" y="100648"/>
                  <a:pt x="110974" y="98108"/>
                  <a:pt x="105470" y="96838"/>
                </a:cubicBezTo>
                <a:close/>
                <a:moveTo>
                  <a:pt x="246901" y="79375"/>
                </a:moveTo>
                <a:cubicBezTo>
                  <a:pt x="234855" y="79375"/>
                  <a:pt x="220132" y="83287"/>
                  <a:pt x="202731" y="88503"/>
                </a:cubicBezTo>
                <a:cubicBezTo>
                  <a:pt x="206747" y="102847"/>
                  <a:pt x="208085" y="118496"/>
                  <a:pt x="209424" y="134144"/>
                </a:cubicBezTo>
                <a:cubicBezTo>
                  <a:pt x="217455" y="139360"/>
                  <a:pt x="225486" y="145880"/>
                  <a:pt x="233517" y="152400"/>
                </a:cubicBezTo>
                <a:cubicBezTo>
                  <a:pt x="240209" y="145880"/>
                  <a:pt x="245563" y="139360"/>
                  <a:pt x="250917" y="132840"/>
                </a:cubicBezTo>
                <a:cubicBezTo>
                  <a:pt x="269656" y="108063"/>
                  <a:pt x="270994" y="92415"/>
                  <a:pt x="266979" y="85895"/>
                </a:cubicBezTo>
                <a:cubicBezTo>
                  <a:pt x="262963" y="80679"/>
                  <a:pt x="252255" y="79375"/>
                  <a:pt x="246901" y="79375"/>
                </a:cubicBezTo>
                <a:close/>
                <a:moveTo>
                  <a:pt x="43420" y="79375"/>
                </a:moveTo>
                <a:cubicBezTo>
                  <a:pt x="36884" y="79375"/>
                  <a:pt x="26425" y="80679"/>
                  <a:pt x="22503" y="85895"/>
                </a:cubicBezTo>
                <a:cubicBezTo>
                  <a:pt x="18581" y="92415"/>
                  <a:pt x="21195" y="108063"/>
                  <a:pt x="38191" y="132840"/>
                </a:cubicBezTo>
                <a:cubicBezTo>
                  <a:pt x="43420" y="139360"/>
                  <a:pt x="49957" y="145880"/>
                  <a:pt x="56494" y="152400"/>
                </a:cubicBezTo>
                <a:cubicBezTo>
                  <a:pt x="63031" y="145880"/>
                  <a:pt x="70875" y="139360"/>
                  <a:pt x="78719" y="134144"/>
                </a:cubicBezTo>
                <a:cubicBezTo>
                  <a:pt x="80026" y="118496"/>
                  <a:pt x="82641" y="102847"/>
                  <a:pt x="85256" y="88503"/>
                </a:cubicBezTo>
                <a:cubicBezTo>
                  <a:pt x="69568" y="83287"/>
                  <a:pt x="55187" y="79375"/>
                  <a:pt x="43420" y="79375"/>
                </a:cubicBezTo>
                <a:close/>
                <a:moveTo>
                  <a:pt x="144647" y="22225"/>
                </a:moveTo>
                <a:cubicBezTo>
                  <a:pt x="132881" y="22225"/>
                  <a:pt x="119807" y="41994"/>
                  <a:pt x="110656" y="74942"/>
                </a:cubicBezTo>
                <a:cubicBezTo>
                  <a:pt x="121115" y="80214"/>
                  <a:pt x="132881" y="85485"/>
                  <a:pt x="144647" y="92075"/>
                </a:cubicBezTo>
                <a:cubicBezTo>
                  <a:pt x="155106" y="85485"/>
                  <a:pt x="166872" y="80214"/>
                  <a:pt x="177331" y="74942"/>
                </a:cubicBezTo>
                <a:cubicBezTo>
                  <a:pt x="168180" y="41994"/>
                  <a:pt x="155106" y="22225"/>
                  <a:pt x="144647" y="22225"/>
                </a:cubicBezTo>
                <a:close/>
                <a:moveTo>
                  <a:pt x="145581" y="0"/>
                </a:moveTo>
                <a:cubicBezTo>
                  <a:pt x="169313" y="0"/>
                  <a:pt x="187771" y="27738"/>
                  <a:pt x="199637" y="67363"/>
                </a:cubicBezTo>
                <a:cubicBezTo>
                  <a:pt x="216777" y="60759"/>
                  <a:pt x="232598" y="58117"/>
                  <a:pt x="247101" y="58117"/>
                </a:cubicBezTo>
                <a:cubicBezTo>
                  <a:pt x="269514" y="58117"/>
                  <a:pt x="280061" y="67363"/>
                  <a:pt x="285335" y="73968"/>
                </a:cubicBezTo>
                <a:cubicBezTo>
                  <a:pt x="293246" y="85855"/>
                  <a:pt x="295883" y="108310"/>
                  <a:pt x="268195" y="145294"/>
                </a:cubicBezTo>
                <a:cubicBezTo>
                  <a:pt x="262922" y="153219"/>
                  <a:pt x="256330" y="161144"/>
                  <a:pt x="248419" y="169069"/>
                </a:cubicBezTo>
                <a:cubicBezTo>
                  <a:pt x="281380" y="204732"/>
                  <a:pt x="301156" y="240395"/>
                  <a:pt x="285335" y="264170"/>
                </a:cubicBezTo>
                <a:cubicBezTo>
                  <a:pt x="280061" y="270775"/>
                  <a:pt x="269514" y="280021"/>
                  <a:pt x="247101" y="280021"/>
                </a:cubicBezTo>
                <a:cubicBezTo>
                  <a:pt x="232598" y="280021"/>
                  <a:pt x="216777" y="276058"/>
                  <a:pt x="199637" y="270775"/>
                </a:cubicBezTo>
                <a:cubicBezTo>
                  <a:pt x="187771" y="310400"/>
                  <a:pt x="169313" y="338138"/>
                  <a:pt x="145581" y="338138"/>
                </a:cubicBezTo>
                <a:cubicBezTo>
                  <a:pt x="120531" y="338138"/>
                  <a:pt x="102072" y="310400"/>
                  <a:pt x="91525" y="270775"/>
                </a:cubicBezTo>
                <a:cubicBezTo>
                  <a:pt x="73067" y="276058"/>
                  <a:pt x="57246" y="280021"/>
                  <a:pt x="44061" y="280021"/>
                </a:cubicBezTo>
                <a:cubicBezTo>
                  <a:pt x="21648" y="280021"/>
                  <a:pt x="9782" y="270775"/>
                  <a:pt x="5827" y="264170"/>
                </a:cubicBezTo>
                <a:cubicBezTo>
                  <a:pt x="-9994" y="240395"/>
                  <a:pt x="8464" y="204732"/>
                  <a:pt x="41425" y="169069"/>
                </a:cubicBezTo>
                <a:cubicBezTo>
                  <a:pt x="33514" y="161144"/>
                  <a:pt x="26922" y="153219"/>
                  <a:pt x="21648" y="145294"/>
                </a:cubicBezTo>
                <a:cubicBezTo>
                  <a:pt x="-6039" y="108310"/>
                  <a:pt x="-2084" y="85855"/>
                  <a:pt x="5827" y="73968"/>
                </a:cubicBezTo>
                <a:cubicBezTo>
                  <a:pt x="9782" y="67363"/>
                  <a:pt x="21648" y="58117"/>
                  <a:pt x="44061" y="58117"/>
                </a:cubicBezTo>
                <a:cubicBezTo>
                  <a:pt x="57246" y="58117"/>
                  <a:pt x="73067" y="60759"/>
                  <a:pt x="91525" y="67363"/>
                </a:cubicBezTo>
                <a:cubicBezTo>
                  <a:pt x="102072" y="27738"/>
                  <a:pt x="120531" y="0"/>
                  <a:pt x="145581" y="0"/>
                </a:cubicBezTo>
                <a:close/>
              </a:path>
            </a:pathLst>
          </a:custGeom>
          <a:solidFill>
            <a:sysClr val="window" lastClr="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7" name="íSľïḓè"/>
          <p:cNvSpPr/>
          <p:nvPr/>
        </p:nvSpPr>
        <p:spPr>
          <a:xfrm>
            <a:off x="2020491" y="1968046"/>
            <a:ext cx="1507780" cy="288555"/>
          </a:xfrm>
          <a:prstGeom prst="rect">
            <a:avLst/>
          </a:prstGeom>
          <a:ln w="12700">
            <a:miter lim="400000"/>
          </a:ln>
        </p:spPr>
        <p:txBody>
          <a:bodyPr wrap="none" lIns="0" tIns="0" rIns="0" bIns="0" anchor="b">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sz="1800"/>
            </a:pPr>
            <a:r>
              <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rPr>
              <a:t>个别计价法</a:t>
            </a:r>
          </a:p>
        </p:txBody>
      </p:sp>
      <p:sp>
        <p:nvSpPr>
          <p:cNvPr id="38" name="îśḻïḑé"/>
          <p:cNvSpPr/>
          <p:nvPr/>
        </p:nvSpPr>
        <p:spPr>
          <a:xfrm>
            <a:off x="1462410" y="3143466"/>
            <a:ext cx="2691245" cy="1612864"/>
          </a:xfrm>
          <a:prstGeom prst="rect">
            <a:avLst/>
          </a:prstGeom>
          <a:solidFill>
            <a:srgbClr val="3ABFC4"/>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39" name="îśḻíḓe"/>
          <p:cNvSpPr/>
          <p:nvPr/>
        </p:nvSpPr>
        <p:spPr>
          <a:xfrm>
            <a:off x="2567873" y="3544417"/>
            <a:ext cx="413016" cy="411806"/>
          </a:xfrm>
          <a:custGeom>
            <a:avLst/>
            <a:gdLst>
              <a:gd name="connsiteX0" fmla="*/ 101959 w 337539"/>
              <a:gd name="connsiteY0" fmla="*/ 249238 h 336550"/>
              <a:gd name="connsiteX1" fmla="*/ 78262 w 337539"/>
              <a:gd name="connsiteY1" fmla="*/ 259629 h 336550"/>
              <a:gd name="connsiteX2" fmla="*/ 74313 w 337539"/>
              <a:gd name="connsiteY2" fmla="*/ 276514 h 336550"/>
              <a:gd name="connsiteX3" fmla="*/ 111174 w 337539"/>
              <a:gd name="connsiteY3" fmla="*/ 299894 h 336550"/>
              <a:gd name="connsiteX4" fmla="*/ 128288 w 337539"/>
              <a:gd name="connsiteY4" fmla="*/ 306388 h 336550"/>
              <a:gd name="connsiteX5" fmla="*/ 101959 w 337539"/>
              <a:gd name="connsiteY5" fmla="*/ 249238 h 336550"/>
              <a:gd name="connsiteX6" fmla="*/ 126700 w 337539"/>
              <a:gd name="connsiteY6" fmla="*/ 247650 h 336550"/>
              <a:gd name="connsiteX7" fmla="*/ 163530 w 337539"/>
              <a:gd name="connsiteY7" fmla="*/ 311436 h 336550"/>
              <a:gd name="connsiteX8" fmla="*/ 264813 w 337539"/>
              <a:gd name="connsiteY8" fmla="*/ 274987 h 336550"/>
              <a:gd name="connsiteX9" fmla="*/ 251660 w 337539"/>
              <a:gd name="connsiteY9" fmla="*/ 274987 h 336550"/>
              <a:gd name="connsiteX10" fmla="*/ 179315 w 337539"/>
              <a:gd name="connsiteY10" fmla="*/ 260668 h 336550"/>
              <a:gd name="connsiteX11" fmla="*/ 126700 w 337539"/>
              <a:gd name="connsiteY11" fmla="*/ 247650 h 336550"/>
              <a:gd name="connsiteX12" fmla="*/ 29863 w 337539"/>
              <a:gd name="connsiteY12" fmla="*/ 209550 h 336550"/>
              <a:gd name="connsiteX13" fmla="*/ 52444 w 337539"/>
              <a:gd name="connsiteY13" fmla="*/ 252413 h 336550"/>
              <a:gd name="connsiteX14" fmla="*/ 59086 w 337539"/>
              <a:gd name="connsiteY14" fmla="*/ 243321 h 336550"/>
              <a:gd name="connsiteX15" fmla="*/ 94951 w 337539"/>
              <a:gd name="connsiteY15" fmla="*/ 223838 h 336550"/>
              <a:gd name="connsiteX16" fmla="*/ 93623 w 337539"/>
              <a:gd name="connsiteY16" fmla="*/ 214746 h 336550"/>
              <a:gd name="connsiteX17" fmla="*/ 29863 w 337539"/>
              <a:gd name="connsiteY17" fmla="*/ 209550 h 336550"/>
              <a:gd name="connsiteX18" fmla="*/ 312707 w 337539"/>
              <a:gd name="connsiteY18" fmla="*/ 161925 h 336550"/>
              <a:gd name="connsiteX19" fmla="*/ 245420 w 337539"/>
              <a:gd name="connsiteY19" fmla="*/ 189789 h 336550"/>
              <a:gd name="connsiteX20" fmla="*/ 118763 w 337539"/>
              <a:gd name="connsiteY20" fmla="*/ 213673 h 336550"/>
              <a:gd name="connsiteX21" fmla="*/ 120082 w 337539"/>
              <a:gd name="connsiteY21" fmla="*/ 222961 h 336550"/>
              <a:gd name="connsiteX22" fmla="*/ 121402 w 337539"/>
              <a:gd name="connsiteY22" fmla="*/ 222961 h 336550"/>
              <a:gd name="connsiteX23" fmla="*/ 188688 w 337539"/>
              <a:gd name="connsiteY23" fmla="*/ 237556 h 336550"/>
              <a:gd name="connsiteX24" fmla="*/ 253336 w 337539"/>
              <a:gd name="connsiteY24" fmla="*/ 250825 h 336550"/>
              <a:gd name="connsiteX25" fmla="*/ 290278 w 337539"/>
              <a:gd name="connsiteY25" fmla="*/ 246845 h 336550"/>
              <a:gd name="connsiteX26" fmla="*/ 300833 w 337539"/>
              <a:gd name="connsiteY26" fmla="*/ 226942 h 336550"/>
              <a:gd name="connsiteX27" fmla="*/ 312707 w 337539"/>
              <a:gd name="connsiteY27" fmla="*/ 161925 h 336550"/>
              <a:gd name="connsiteX28" fmla="*/ 41891 w 337539"/>
              <a:gd name="connsiteY28" fmla="*/ 101600 h 336550"/>
              <a:gd name="connsiteX29" fmla="*/ 36640 w 337539"/>
              <a:gd name="connsiteY29" fmla="*/ 110888 h 336550"/>
              <a:gd name="connsiteX30" fmla="*/ 26138 w 337539"/>
              <a:gd name="connsiteY30" fmla="*/ 183866 h 336550"/>
              <a:gd name="connsiteX31" fmla="*/ 90463 w 337539"/>
              <a:gd name="connsiteY31" fmla="*/ 190500 h 336550"/>
              <a:gd name="connsiteX32" fmla="*/ 91776 w 337539"/>
              <a:gd name="connsiteY32" fmla="*/ 165290 h 336550"/>
              <a:gd name="connsiteX33" fmla="*/ 44517 w 337539"/>
              <a:gd name="connsiteY33" fmla="*/ 113542 h 336550"/>
              <a:gd name="connsiteX34" fmla="*/ 41891 w 337539"/>
              <a:gd name="connsiteY34" fmla="*/ 101600 h 336550"/>
              <a:gd name="connsiteX35" fmla="*/ 258855 w 337539"/>
              <a:gd name="connsiteY35" fmla="*/ 57150 h 336550"/>
              <a:gd name="connsiteX36" fmla="*/ 204466 w 337539"/>
              <a:gd name="connsiteY36" fmla="*/ 115243 h 336550"/>
              <a:gd name="connsiteX37" fmla="*/ 123547 w 337539"/>
              <a:gd name="connsiteY37" fmla="*/ 173336 h 336550"/>
              <a:gd name="connsiteX38" fmla="*/ 115588 w 337539"/>
              <a:gd name="connsiteY38" fmla="*/ 173336 h 336550"/>
              <a:gd name="connsiteX39" fmla="*/ 115588 w 337539"/>
              <a:gd name="connsiteY39" fmla="*/ 190500 h 336550"/>
              <a:gd name="connsiteX40" fmla="*/ 309263 w 337539"/>
              <a:gd name="connsiteY40" fmla="*/ 136368 h 336550"/>
              <a:gd name="connsiteX41" fmla="*/ 258855 w 337539"/>
              <a:gd name="connsiteY41" fmla="*/ 57150 h 336550"/>
              <a:gd name="connsiteX42" fmla="*/ 136226 w 337539"/>
              <a:gd name="connsiteY42" fmla="*/ 28575 h 336550"/>
              <a:gd name="connsiteX43" fmla="*/ 69863 w 337539"/>
              <a:gd name="connsiteY43" fmla="*/ 62888 h 336550"/>
              <a:gd name="connsiteX44" fmla="*/ 95081 w 337539"/>
              <a:gd name="connsiteY44" fmla="*/ 138113 h 336550"/>
              <a:gd name="connsiteX45" fmla="*/ 136226 w 337539"/>
              <a:gd name="connsiteY45" fmla="*/ 28575 h 336550"/>
              <a:gd name="connsiteX46" fmla="*/ 167601 w 337539"/>
              <a:gd name="connsiteY46" fmla="*/ 25400 h 336550"/>
              <a:gd name="connsiteX47" fmla="*/ 118763 w 337539"/>
              <a:gd name="connsiteY47" fmla="*/ 147638 h 336550"/>
              <a:gd name="connsiteX48" fmla="*/ 124043 w 337539"/>
              <a:gd name="connsiteY48" fmla="*/ 147638 h 336550"/>
              <a:gd name="connsiteX49" fmla="*/ 184760 w 337539"/>
              <a:gd name="connsiteY49" fmla="*/ 101634 h 336550"/>
              <a:gd name="connsiteX50" fmla="*/ 236238 w 337539"/>
              <a:gd name="connsiteY50" fmla="*/ 42487 h 336550"/>
              <a:gd name="connsiteX51" fmla="*/ 226999 w 337539"/>
              <a:gd name="connsiteY51" fmla="*/ 37229 h 336550"/>
              <a:gd name="connsiteX52" fmla="*/ 168921 w 337539"/>
              <a:gd name="connsiteY52" fmla="*/ 25400 h 336550"/>
              <a:gd name="connsiteX53" fmla="*/ 167601 w 337539"/>
              <a:gd name="connsiteY53" fmla="*/ 25400 h 336550"/>
              <a:gd name="connsiteX54" fmla="*/ 168770 w 337539"/>
              <a:gd name="connsiteY54" fmla="*/ 0 h 336550"/>
              <a:gd name="connsiteX55" fmla="*/ 237249 w 337539"/>
              <a:gd name="connsiteY55" fmla="*/ 14461 h 336550"/>
              <a:gd name="connsiteX56" fmla="*/ 325481 w 337539"/>
              <a:gd name="connsiteY56" fmla="*/ 107801 h 336550"/>
              <a:gd name="connsiteX57" fmla="*/ 322848 w 337539"/>
              <a:gd name="connsiteY57" fmla="*/ 236637 h 336550"/>
              <a:gd name="connsiteX58" fmla="*/ 308362 w 337539"/>
              <a:gd name="connsiteY58" fmla="*/ 261615 h 336550"/>
              <a:gd name="connsiteX59" fmla="*/ 305728 w 337539"/>
              <a:gd name="connsiteY59" fmla="*/ 266874 h 336550"/>
              <a:gd name="connsiteX60" fmla="*/ 168770 w 337539"/>
              <a:gd name="connsiteY60" fmla="*/ 336550 h 336550"/>
              <a:gd name="connsiteX61" fmla="*/ 100290 w 337539"/>
              <a:gd name="connsiteY61" fmla="*/ 322089 h 336550"/>
              <a:gd name="connsiteX62" fmla="*/ 12058 w 337539"/>
              <a:gd name="connsiteY62" fmla="*/ 228749 h 336550"/>
              <a:gd name="connsiteX63" fmla="*/ 14691 w 337539"/>
              <a:gd name="connsiteY63" fmla="*/ 99913 h 336550"/>
              <a:gd name="connsiteX64" fmla="*/ 168770 w 337539"/>
              <a:gd name="connsiteY64"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337539" h="336550">
                <a:moveTo>
                  <a:pt x="101959" y="249238"/>
                </a:moveTo>
                <a:cubicBezTo>
                  <a:pt x="94060" y="250537"/>
                  <a:pt x="84845" y="253135"/>
                  <a:pt x="78262" y="259629"/>
                </a:cubicBezTo>
                <a:cubicBezTo>
                  <a:pt x="75629" y="263526"/>
                  <a:pt x="74313" y="270020"/>
                  <a:pt x="74313" y="276514"/>
                </a:cubicBezTo>
                <a:cubicBezTo>
                  <a:pt x="86161" y="285606"/>
                  <a:pt x="98009" y="293399"/>
                  <a:pt x="111174" y="299894"/>
                </a:cubicBezTo>
                <a:cubicBezTo>
                  <a:pt x="116440" y="302492"/>
                  <a:pt x="123022" y="303790"/>
                  <a:pt x="128288" y="306388"/>
                </a:cubicBezTo>
                <a:cubicBezTo>
                  <a:pt x="116440" y="288204"/>
                  <a:pt x="107224" y="268721"/>
                  <a:pt x="101959" y="249238"/>
                </a:cubicBezTo>
                <a:close/>
                <a:moveTo>
                  <a:pt x="126700" y="247650"/>
                </a:moveTo>
                <a:cubicBezTo>
                  <a:pt x="134592" y="269780"/>
                  <a:pt x="147746" y="291910"/>
                  <a:pt x="163530" y="311436"/>
                </a:cubicBezTo>
                <a:cubicBezTo>
                  <a:pt x="201676" y="312738"/>
                  <a:pt x="237191" y="299721"/>
                  <a:pt x="264813" y="274987"/>
                </a:cubicBezTo>
                <a:cubicBezTo>
                  <a:pt x="260867" y="274987"/>
                  <a:pt x="256921" y="274987"/>
                  <a:pt x="251660" y="274987"/>
                </a:cubicBezTo>
                <a:cubicBezTo>
                  <a:pt x="224037" y="274987"/>
                  <a:pt x="201676" y="267177"/>
                  <a:pt x="179315" y="260668"/>
                </a:cubicBezTo>
                <a:cubicBezTo>
                  <a:pt x="162215" y="254159"/>
                  <a:pt x="146431" y="248952"/>
                  <a:pt x="126700" y="247650"/>
                </a:cubicBezTo>
                <a:close/>
                <a:moveTo>
                  <a:pt x="29863" y="209550"/>
                </a:moveTo>
                <a:cubicBezTo>
                  <a:pt x="35176" y="225137"/>
                  <a:pt x="43146" y="239424"/>
                  <a:pt x="52444" y="252413"/>
                </a:cubicBezTo>
                <a:cubicBezTo>
                  <a:pt x="53773" y="249815"/>
                  <a:pt x="56429" y="245919"/>
                  <a:pt x="59086" y="243321"/>
                </a:cubicBezTo>
                <a:cubicBezTo>
                  <a:pt x="68384" y="231631"/>
                  <a:pt x="84324" y="226436"/>
                  <a:pt x="94951" y="223838"/>
                </a:cubicBezTo>
                <a:cubicBezTo>
                  <a:pt x="94951" y="221240"/>
                  <a:pt x="93623" y="217343"/>
                  <a:pt x="93623" y="214746"/>
                </a:cubicBezTo>
                <a:cubicBezTo>
                  <a:pt x="72369" y="214746"/>
                  <a:pt x="51116" y="212148"/>
                  <a:pt x="29863" y="209550"/>
                </a:cubicBezTo>
                <a:close/>
                <a:moveTo>
                  <a:pt x="312707" y="161925"/>
                </a:moveTo>
                <a:cubicBezTo>
                  <a:pt x="298194" y="168559"/>
                  <a:pt x="274446" y="179174"/>
                  <a:pt x="245420" y="189789"/>
                </a:cubicBezTo>
                <a:cubicBezTo>
                  <a:pt x="203201" y="204385"/>
                  <a:pt x="159663" y="212346"/>
                  <a:pt x="118763" y="213673"/>
                </a:cubicBezTo>
                <a:cubicBezTo>
                  <a:pt x="118763" y="217653"/>
                  <a:pt x="120082" y="220307"/>
                  <a:pt x="120082" y="222961"/>
                </a:cubicBezTo>
                <a:cubicBezTo>
                  <a:pt x="120082" y="222961"/>
                  <a:pt x="121402" y="222961"/>
                  <a:pt x="121402" y="222961"/>
                </a:cubicBezTo>
                <a:cubicBezTo>
                  <a:pt x="146469" y="222961"/>
                  <a:pt x="167579" y="229595"/>
                  <a:pt x="188688" y="237556"/>
                </a:cubicBezTo>
                <a:cubicBezTo>
                  <a:pt x="207159" y="244191"/>
                  <a:pt x="228269" y="250825"/>
                  <a:pt x="253336" y="250825"/>
                </a:cubicBezTo>
                <a:cubicBezTo>
                  <a:pt x="265210" y="250825"/>
                  <a:pt x="277084" y="249498"/>
                  <a:pt x="290278" y="246845"/>
                </a:cubicBezTo>
                <a:cubicBezTo>
                  <a:pt x="294236" y="240210"/>
                  <a:pt x="296875" y="233576"/>
                  <a:pt x="300833" y="226942"/>
                </a:cubicBezTo>
                <a:cubicBezTo>
                  <a:pt x="310068" y="207039"/>
                  <a:pt x="314026" y="184482"/>
                  <a:pt x="312707" y="161925"/>
                </a:cubicBezTo>
                <a:close/>
                <a:moveTo>
                  <a:pt x="41891" y="101600"/>
                </a:moveTo>
                <a:cubicBezTo>
                  <a:pt x="39266" y="104254"/>
                  <a:pt x="37953" y="108234"/>
                  <a:pt x="36640" y="110888"/>
                </a:cubicBezTo>
                <a:cubicBezTo>
                  <a:pt x="27451" y="133445"/>
                  <a:pt x="23513" y="158655"/>
                  <a:pt x="26138" y="183866"/>
                </a:cubicBezTo>
                <a:cubicBezTo>
                  <a:pt x="47142" y="187846"/>
                  <a:pt x="68146" y="190500"/>
                  <a:pt x="90463" y="190500"/>
                </a:cubicBezTo>
                <a:cubicBezTo>
                  <a:pt x="90463" y="182539"/>
                  <a:pt x="90463" y="174578"/>
                  <a:pt x="91776" y="165290"/>
                </a:cubicBezTo>
                <a:cubicBezTo>
                  <a:pt x="78648" y="158655"/>
                  <a:pt x="55019" y="141406"/>
                  <a:pt x="44517" y="113542"/>
                </a:cubicBezTo>
                <a:cubicBezTo>
                  <a:pt x="43204" y="109561"/>
                  <a:pt x="41891" y="105580"/>
                  <a:pt x="41891" y="101600"/>
                </a:cubicBezTo>
                <a:close/>
                <a:moveTo>
                  <a:pt x="258855" y="57150"/>
                </a:moveTo>
                <a:cubicBezTo>
                  <a:pt x="234977" y="72993"/>
                  <a:pt x="219058" y="95438"/>
                  <a:pt x="204466" y="115243"/>
                </a:cubicBezTo>
                <a:cubicBezTo>
                  <a:pt x="184568" y="144289"/>
                  <a:pt x="164670" y="173336"/>
                  <a:pt x="123547" y="173336"/>
                </a:cubicBezTo>
                <a:cubicBezTo>
                  <a:pt x="120894" y="173336"/>
                  <a:pt x="118241" y="173336"/>
                  <a:pt x="115588" y="173336"/>
                </a:cubicBezTo>
                <a:cubicBezTo>
                  <a:pt x="115588" y="178617"/>
                  <a:pt x="115588" y="183899"/>
                  <a:pt x="115588" y="190500"/>
                </a:cubicBezTo>
                <a:cubicBezTo>
                  <a:pt x="211099" y="185219"/>
                  <a:pt x="286712" y="148250"/>
                  <a:pt x="309263" y="136368"/>
                </a:cubicBezTo>
                <a:cubicBezTo>
                  <a:pt x="301304" y="104681"/>
                  <a:pt x="284059" y="76954"/>
                  <a:pt x="258855" y="57150"/>
                </a:cubicBezTo>
                <a:close/>
                <a:moveTo>
                  <a:pt x="136226" y="28575"/>
                </a:moveTo>
                <a:cubicBezTo>
                  <a:pt x="111008" y="35174"/>
                  <a:pt x="88444" y="47051"/>
                  <a:pt x="69863" y="62888"/>
                </a:cubicBezTo>
                <a:cubicBezTo>
                  <a:pt x="55263" y="99841"/>
                  <a:pt x="76499" y="123596"/>
                  <a:pt x="95081" y="138113"/>
                </a:cubicBezTo>
                <a:cubicBezTo>
                  <a:pt x="103044" y="91922"/>
                  <a:pt x="121626" y="52330"/>
                  <a:pt x="136226" y="28575"/>
                </a:cubicBezTo>
                <a:close/>
                <a:moveTo>
                  <a:pt x="167601" y="25400"/>
                </a:moveTo>
                <a:cubicBezTo>
                  <a:pt x="158361" y="39858"/>
                  <a:pt x="128003" y="87176"/>
                  <a:pt x="118763" y="147638"/>
                </a:cubicBezTo>
                <a:cubicBezTo>
                  <a:pt x="120083" y="147638"/>
                  <a:pt x="122723" y="147638"/>
                  <a:pt x="124043" y="147638"/>
                </a:cubicBezTo>
                <a:cubicBezTo>
                  <a:pt x="151762" y="147638"/>
                  <a:pt x="164961" y="127922"/>
                  <a:pt x="184760" y="101634"/>
                </a:cubicBezTo>
                <a:cubicBezTo>
                  <a:pt x="197960" y="81919"/>
                  <a:pt x="212479" y="59574"/>
                  <a:pt x="236238" y="42487"/>
                </a:cubicBezTo>
                <a:cubicBezTo>
                  <a:pt x="233598" y="41173"/>
                  <a:pt x="230958" y="38544"/>
                  <a:pt x="226999" y="37229"/>
                </a:cubicBezTo>
                <a:cubicBezTo>
                  <a:pt x="208519" y="29343"/>
                  <a:pt x="188720" y="25400"/>
                  <a:pt x="168921" y="25400"/>
                </a:cubicBezTo>
                <a:cubicBezTo>
                  <a:pt x="168921" y="25400"/>
                  <a:pt x="167601" y="25400"/>
                  <a:pt x="167601" y="25400"/>
                </a:cubicBezTo>
                <a:close/>
                <a:moveTo>
                  <a:pt x="168770" y="0"/>
                </a:moveTo>
                <a:cubicBezTo>
                  <a:pt x="192474" y="0"/>
                  <a:pt x="216178" y="5258"/>
                  <a:pt x="237249" y="14461"/>
                </a:cubicBezTo>
                <a:cubicBezTo>
                  <a:pt x="278073" y="32866"/>
                  <a:pt x="309679" y="65732"/>
                  <a:pt x="325481" y="107801"/>
                </a:cubicBezTo>
                <a:cubicBezTo>
                  <a:pt x="342601" y="149870"/>
                  <a:pt x="341284" y="195883"/>
                  <a:pt x="322848" y="236637"/>
                </a:cubicBezTo>
                <a:cubicBezTo>
                  <a:pt x="318897" y="245839"/>
                  <a:pt x="313629" y="253727"/>
                  <a:pt x="308362" y="261615"/>
                </a:cubicBezTo>
                <a:cubicBezTo>
                  <a:pt x="308362" y="261615"/>
                  <a:pt x="308362" y="261615"/>
                  <a:pt x="305728" y="266874"/>
                </a:cubicBezTo>
                <a:cubicBezTo>
                  <a:pt x="274122" y="310257"/>
                  <a:pt x="222763" y="336550"/>
                  <a:pt x="168770" y="336550"/>
                </a:cubicBezTo>
                <a:cubicBezTo>
                  <a:pt x="145065" y="336550"/>
                  <a:pt x="121361" y="331292"/>
                  <a:pt x="100290" y="322089"/>
                </a:cubicBezTo>
                <a:cubicBezTo>
                  <a:pt x="59466" y="303684"/>
                  <a:pt x="27861" y="270818"/>
                  <a:pt x="12058" y="228749"/>
                </a:cubicBezTo>
                <a:cubicBezTo>
                  <a:pt x="-5062" y="186680"/>
                  <a:pt x="-3745" y="140667"/>
                  <a:pt x="14691" y="99913"/>
                </a:cubicBezTo>
                <a:cubicBezTo>
                  <a:pt x="42346" y="39439"/>
                  <a:pt x="102924" y="0"/>
                  <a:pt x="168770" y="0"/>
                </a:cubicBezTo>
                <a:close/>
              </a:path>
            </a:pathLst>
          </a:custGeom>
          <a:solidFill>
            <a:sysClr val="window" lastClr="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1" name="îṥḻîḑé"/>
          <p:cNvSpPr/>
          <p:nvPr/>
        </p:nvSpPr>
        <p:spPr>
          <a:xfrm>
            <a:off x="5298643" y="1218959"/>
            <a:ext cx="2691245" cy="1612864"/>
          </a:xfrm>
          <a:prstGeom prst="rect">
            <a:avLst/>
          </a:prstGeom>
          <a:solidFill>
            <a:srgbClr val="00B0D3"/>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rgbClr val="00A4E6"/>
              </a:solidFill>
              <a:effectLst/>
              <a:uLnTx/>
              <a:uFillTx/>
              <a:latin typeface="微软雅黑" pitchFamily="34" charset="-122"/>
              <a:ea typeface="微软雅黑" pitchFamily="34" charset="-122"/>
            </a:endParaRPr>
          </a:p>
        </p:txBody>
      </p:sp>
      <p:sp>
        <p:nvSpPr>
          <p:cNvPr id="42" name="i$liḍè"/>
          <p:cNvSpPr/>
          <p:nvPr/>
        </p:nvSpPr>
        <p:spPr>
          <a:xfrm>
            <a:off x="6404106" y="1537485"/>
            <a:ext cx="413016" cy="413016"/>
          </a:xfrm>
          <a:custGeom>
            <a:avLst/>
            <a:gdLst>
              <a:gd name="connsiteX0" fmla="*/ 165894 w 331788"/>
              <a:gd name="connsiteY0" fmla="*/ 141288 h 331788"/>
              <a:gd name="connsiteX1" fmla="*/ 141287 w 331788"/>
              <a:gd name="connsiteY1" fmla="*/ 165895 h 331788"/>
              <a:gd name="connsiteX2" fmla="*/ 165894 w 331788"/>
              <a:gd name="connsiteY2" fmla="*/ 190502 h 331788"/>
              <a:gd name="connsiteX3" fmla="*/ 190501 w 331788"/>
              <a:gd name="connsiteY3" fmla="*/ 165895 h 331788"/>
              <a:gd name="connsiteX4" fmla="*/ 165894 w 331788"/>
              <a:gd name="connsiteY4" fmla="*/ 141288 h 331788"/>
              <a:gd name="connsiteX5" fmla="*/ 166687 w 331788"/>
              <a:gd name="connsiteY5" fmla="*/ 107950 h 331788"/>
              <a:gd name="connsiteX6" fmla="*/ 223837 w 331788"/>
              <a:gd name="connsiteY6" fmla="*/ 165100 h 331788"/>
              <a:gd name="connsiteX7" fmla="*/ 166687 w 331788"/>
              <a:gd name="connsiteY7" fmla="*/ 222250 h 331788"/>
              <a:gd name="connsiteX8" fmla="*/ 109537 w 331788"/>
              <a:gd name="connsiteY8" fmla="*/ 165100 h 331788"/>
              <a:gd name="connsiteX9" fmla="*/ 166687 w 331788"/>
              <a:gd name="connsiteY9" fmla="*/ 107950 h 331788"/>
              <a:gd name="connsiteX10" fmla="*/ 186003 w 331788"/>
              <a:gd name="connsiteY10" fmla="*/ 82270 h 331788"/>
              <a:gd name="connsiteX11" fmla="*/ 192617 w 331788"/>
              <a:gd name="connsiteY11" fmla="*/ 95344 h 331788"/>
              <a:gd name="connsiteX12" fmla="*/ 180711 w 331788"/>
              <a:gd name="connsiteY12" fmla="*/ 101881 h 331788"/>
              <a:gd name="connsiteX13" fmla="*/ 172773 w 331788"/>
              <a:gd name="connsiteY13" fmla="*/ 90115 h 331788"/>
              <a:gd name="connsiteX14" fmla="*/ 186003 w 331788"/>
              <a:gd name="connsiteY14" fmla="*/ 82270 h 331788"/>
              <a:gd name="connsiteX15" fmla="*/ 153194 w 331788"/>
              <a:gd name="connsiteY15" fmla="*/ 69850 h 331788"/>
              <a:gd name="connsiteX16" fmla="*/ 166688 w 331788"/>
              <a:gd name="connsiteY16" fmla="*/ 84138 h 331788"/>
              <a:gd name="connsiteX17" fmla="*/ 153194 w 331788"/>
              <a:gd name="connsiteY17" fmla="*/ 98426 h 331788"/>
              <a:gd name="connsiteX18" fmla="*/ 139700 w 331788"/>
              <a:gd name="connsiteY18" fmla="*/ 84138 h 331788"/>
              <a:gd name="connsiteX19" fmla="*/ 153194 w 331788"/>
              <a:gd name="connsiteY19" fmla="*/ 69850 h 331788"/>
              <a:gd name="connsiteX20" fmla="*/ 161509 w 331788"/>
              <a:gd name="connsiteY20" fmla="*/ 31750 h 331788"/>
              <a:gd name="connsiteX21" fmla="*/ 33337 w 331788"/>
              <a:gd name="connsiteY21" fmla="*/ 165100 h 331788"/>
              <a:gd name="connsiteX22" fmla="*/ 166687 w 331788"/>
              <a:gd name="connsiteY22" fmla="*/ 298450 h 331788"/>
              <a:gd name="connsiteX23" fmla="*/ 300037 w 331788"/>
              <a:gd name="connsiteY23" fmla="*/ 166395 h 331788"/>
              <a:gd name="connsiteX24" fmla="*/ 231420 w 331788"/>
              <a:gd name="connsiteY24" fmla="*/ 112019 h 331788"/>
              <a:gd name="connsiteX25" fmla="*/ 241778 w 331788"/>
              <a:gd name="connsiteY25" fmla="*/ 53759 h 331788"/>
              <a:gd name="connsiteX26" fmla="*/ 213295 w 331788"/>
              <a:gd name="connsiteY26" fmla="*/ 39518 h 331788"/>
              <a:gd name="connsiteX27" fmla="*/ 214590 w 331788"/>
              <a:gd name="connsiteY27" fmla="*/ 47286 h 331788"/>
              <a:gd name="connsiteX28" fmla="*/ 184812 w 331788"/>
              <a:gd name="connsiteY28" fmla="*/ 75769 h 331788"/>
              <a:gd name="connsiteX29" fmla="*/ 156330 w 331788"/>
              <a:gd name="connsiteY29" fmla="*/ 47286 h 331788"/>
              <a:gd name="connsiteX30" fmla="*/ 161509 w 331788"/>
              <a:gd name="connsiteY30" fmla="*/ 31750 h 331788"/>
              <a:gd name="connsiteX31" fmla="*/ 165894 w 331788"/>
              <a:gd name="connsiteY31" fmla="*/ 0 h 331788"/>
              <a:gd name="connsiteX32" fmla="*/ 274762 w 331788"/>
              <a:gd name="connsiteY32" fmla="*/ 41474 h 331788"/>
              <a:gd name="connsiteX33" fmla="*/ 279946 w 331788"/>
              <a:gd name="connsiteY33" fmla="*/ 53138 h 331788"/>
              <a:gd name="connsiteX34" fmla="*/ 274762 w 331788"/>
              <a:gd name="connsiteY34" fmla="*/ 64802 h 331788"/>
              <a:gd name="connsiteX35" fmla="*/ 261802 w 331788"/>
              <a:gd name="connsiteY35" fmla="*/ 104980 h 331788"/>
              <a:gd name="connsiteX36" fmla="*/ 300683 w 331788"/>
              <a:gd name="connsiteY36" fmla="*/ 134789 h 331788"/>
              <a:gd name="connsiteX37" fmla="*/ 309755 w 331788"/>
              <a:gd name="connsiteY37" fmla="*/ 133493 h 331788"/>
              <a:gd name="connsiteX38" fmla="*/ 311051 w 331788"/>
              <a:gd name="connsiteY38" fmla="*/ 133493 h 331788"/>
              <a:gd name="connsiteX39" fmla="*/ 324012 w 331788"/>
              <a:gd name="connsiteY39" fmla="*/ 136085 h 331788"/>
              <a:gd name="connsiteX40" fmla="*/ 330492 w 331788"/>
              <a:gd name="connsiteY40" fmla="*/ 147749 h 331788"/>
              <a:gd name="connsiteX41" fmla="*/ 331788 w 331788"/>
              <a:gd name="connsiteY41" fmla="*/ 165894 h 331788"/>
              <a:gd name="connsiteX42" fmla="*/ 165894 w 331788"/>
              <a:gd name="connsiteY42" fmla="*/ 331788 h 331788"/>
              <a:gd name="connsiteX43" fmla="*/ 0 w 331788"/>
              <a:gd name="connsiteY43" fmla="*/ 165894 h 331788"/>
              <a:gd name="connsiteX44" fmla="*/ 165894 w 331788"/>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1788" h="331788">
                <a:moveTo>
                  <a:pt x="165894" y="141288"/>
                </a:moveTo>
                <a:cubicBezTo>
                  <a:pt x="152304" y="141288"/>
                  <a:pt x="141287" y="152305"/>
                  <a:pt x="141287" y="165895"/>
                </a:cubicBezTo>
                <a:cubicBezTo>
                  <a:pt x="141287" y="179485"/>
                  <a:pt x="152304" y="190502"/>
                  <a:pt x="165894" y="190502"/>
                </a:cubicBezTo>
                <a:cubicBezTo>
                  <a:pt x="179484" y="190502"/>
                  <a:pt x="190501" y="179485"/>
                  <a:pt x="190501" y="165895"/>
                </a:cubicBezTo>
                <a:cubicBezTo>
                  <a:pt x="190501" y="152305"/>
                  <a:pt x="179484" y="141288"/>
                  <a:pt x="165894" y="141288"/>
                </a:cubicBezTo>
                <a:close/>
                <a:moveTo>
                  <a:pt x="166687" y="107950"/>
                </a:moveTo>
                <a:cubicBezTo>
                  <a:pt x="198250" y="107950"/>
                  <a:pt x="223837" y="133537"/>
                  <a:pt x="223837" y="165100"/>
                </a:cubicBezTo>
                <a:cubicBezTo>
                  <a:pt x="223837" y="196663"/>
                  <a:pt x="198250" y="222250"/>
                  <a:pt x="166687" y="222250"/>
                </a:cubicBezTo>
                <a:cubicBezTo>
                  <a:pt x="135124" y="222250"/>
                  <a:pt x="109537" y="196663"/>
                  <a:pt x="109537" y="165100"/>
                </a:cubicBezTo>
                <a:cubicBezTo>
                  <a:pt x="109537" y="133537"/>
                  <a:pt x="135124" y="107950"/>
                  <a:pt x="166687" y="107950"/>
                </a:cubicBezTo>
                <a:close/>
                <a:moveTo>
                  <a:pt x="186003" y="82270"/>
                </a:moveTo>
                <a:cubicBezTo>
                  <a:pt x="191294" y="83578"/>
                  <a:pt x="195263" y="88807"/>
                  <a:pt x="192617" y="95344"/>
                </a:cubicBezTo>
                <a:cubicBezTo>
                  <a:pt x="191294" y="100573"/>
                  <a:pt x="186003" y="103188"/>
                  <a:pt x="180711" y="101881"/>
                </a:cubicBezTo>
                <a:cubicBezTo>
                  <a:pt x="175419" y="100573"/>
                  <a:pt x="171450" y="95344"/>
                  <a:pt x="172773" y="90115"/>
                </a:cubicBezTo>
                <a:cubicBezTo>
                  <a:pt x="174096" y="83578"/>
                  <a:pt x="180711" y="80963"/>
                  <a:pt x="186003" y="82270"/>
                </a:cubicBezTo>
                <a:close/>
                <a:moveTo>
                  <a:pt x="153194" y="69850"/>
                </a:moveTo>
                <a:cubicBezTo>
                  <a:pt x="160647" y="69850"/>
                  <a:pt x="166688" y="76247"/>
                  <a:pt x="166688" y="84138"/>
                </a:cubicBezTo>
                <a:cubicBezTo>
                  <a:pt x="166688" y="92029"/>
                  <a:pt x="160647" y="98426"/>
                  <a:pt x="153194" y="98426"/>
                </a:cubicBezTo>
                <a:cubicBezTo>
                  <a:pt x="145741" y="98426"/>
                  <a:pt x="139700" y="92029"/>
                  <a:pt x="139700" y="84138"/>
                </a:cubicBezTo>
                <a:cubicBezTo>
                  <a:pt x="139700" y="76247"/>
                  <a:pt x="145741" y="69850"/>
                  <a:pt x="153194" y="69850"/>
                </a:cubicBezTo>
                <a:close/>
                <a:moveTo>
                  <a:pt x="161509" y="31750"/>
                </a:moveTo>
                <a:cubicBezTo>
                  <a:pt x="90302" y="34339"/>
                  <a:pt x="33337" y="92599"/>
                  <a:pt x="33337" y="165100"/>
                </a:cubicBezTo>
                <a:cubicBezTo>
                  <a:pt x="33337" y="238896"/>
                  <a:pt x="92892" y="298450"/>
                  <a:pt x="166687" y="298450"/>
                </a:cubicBezTo>
                <a:cubicBezTo>
                  <a:pt x="240483" y="298450"/>
                  <a:pt x="300037" y="238896"/>
                  <a:pt x="300037" y="166395"/>
                </a:cubicBezTo>
                <a:cubicBezTo>
                  <a:pt x="267671" y="165100"/>
                  <a:pt x="239188" y="143091"/>
                  <a:pt x="231420" y="112019"/>
                </a:cubicBezTo>
                <a:cubicBezTo>
                  <a:pt x="226242" y="91304"/>
                  <a:pt x="230126" y="70590"/>
                  <a:pt x="241778" y="53759"/>
                </a:cubicBezTo>
                <a:cubicBezTo>
                  <a:pt x="232715" y="48581"/>
                  <a:pt x="222358" y="43402"/>
                  <a:pt x="213295" y="39518"/>
                </a:cubicBezTo>
                <a:cubicBezTo>
                  <a:pt x="213295" y="42107"/>
                  <a:pt x="214590" y="44697"/>
                  <a:pt x="214590" y="47286"/>
                </a:cubicBezTo>
                <a:cubicBezTo>
                  <a:pt x="214590" y="62822"/>
                  <a:pt x="201643" y="75769"/>
                  <a:pt x="184812" y="75769"/>
                </a:cubicBezTo>
                <a:cubicBezTo>
                  <a:pt x="169277" y="75769"/>
                  <a:pt x="156330" y="62822"/>
                  <a:pt x="156330" y="47286"/>
                </a:cubicBezTo>
                <a:cubicBezTo>
                  <a:pt x="156330" y="40813"/>
                  <a:pt x="158919" y="35634"/>
                  <a:pt x="161509" y="31750"/>
                </a:cubicBezTo>
                <a:close/>
                <a:moveTo>
                  <a:pt x="165894" y="0"/>
                </a:moveTo>
                <a:cubicBezTo>
                  <a:pt x="206072" y="0"/>
                  <a:pt x="244953" y="14256"/>
                  <a:pt x="274762" y="41474"/>
                </a:cubicBezTo>
                <a:cubicBezTo>
                  <a:pt x="278650" y="44066"/>
                  <a:pt x="279946" y="47954"/>
                  <a:pt x="279946" y="53138"/>
                </a:cubicBezTo>
                <a:cubicBezTo>
                  <a:pt x="279946" y="57026"/>
                  <a:pt x="278650" y="62210"/>
                  <a:pt x="274762" y="64802"/>
                </a:cubicBezTo>
                <a:cubicBezTo>
                  <a:pt x="263098" y="75171"/>
                  <a:pt x="257914" y="90723"/>
                  <a:pt x="261802" y="104980"/>
                </a:cubicBezTo>
                <a:cubicBezTo>
                  <a:pt x="266986" y="123125"/>
                  <a:pt x="282538" y="134789"/>
                  <a:pt x="300683" y="134789"/>
                </a:cubicBezTo>
                <a:cubicBezTo>
                  <a:pt x="303275" y="134789"/>
                  <a:pt x="307163" y="134789"/>
                  <a:pt x="309755" y="133493"/>
                </a:cubicBezTo>
                <a:cubicBezTo>
                  <a:pt x="309755" y="133493"/>
                  <a:pt x="311051" y="133493"/>
                  <a:pt x="311051" y="133493"/>
                </a:cubicBezTo>
                <a:cubicBezTo>
                  <a:pt x="314940" y="132197"/>
                  <a:pt x="320124" y="133493"/>
                  <a:pt x="324012" y="136085"/>
                </a:cubicBezTo>
                <a:cubicBezTo>
                  <a:pt x="327900" y="138677"/>
                  <a:pt x="330492" y="142565"/>
                  <a:pt x="330492" y="147749"/>
                </a:cubicBezTo>
                <a:cubicBezTo>
                  <a:pt x="331788" y="154230"/>
                  <a:pt x="331788" y="159414"/>
                  <a:pt x="331788" y="165894"/>
                </a:cubicBezTo>
                <a:cubicBezTo>
                  <a:pt x="331788" y="257913"/>
                  <a:pt x="257914" y="331788"/>
                  <a:pt x="165894" y="331788"/>
                </a:cubicBezTo>
                <a:cubicBezTo>
                  <a:pt x="73875" y="331788"/>
                  <a:pt x="0" y="257913"/>
                  <a:pt x="0" y="165894"/>
                </a:cubicBezTo>
                <a:cubicBezTo>
                  <a:pt x="0" y="73875"/>
                  <a:pt x="73875" y="0"/>
                  <a:pt x="165894" y="0"/>
                </a:cubicBezTo>
                <a:close/>
              </a:path>
            </a:pathLst>
          </a:custGeom>
          <a:solidFill>
            <a:sysClr val="window" lastClr="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4" name="ïṧľiḑè"/>
          <p:cNvSpPr/>
          <p:nvPr/>
        </p:nvSpPr>
        <p:spPr>
          <a:xfrm>
            <a:off x="5298643" y="3143466"/>
            <a:ext cx="2691245" cy="1612864"/>
          </a:xfrm>
          <a:prstGeom prst="rect">
            <a:avLst/>
          </a:prstGeom>
          <a:solidFill>
            <a:srgbClr val="55D4FA"/>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5" name="íṡlíḋe"/>
          <p:cNvSpPr/>
          <p:nvPr/>
        </p:nvSpPr>
        <p:spPr>
          <a:xfrm>
            <a:off x="6404106" y="3561995"/>
            <a:ext cx="413016" cy="413016"/>
          </a:xfrm>
          <a:custGeom>
            <a:avLst/>
            <a:gdLst>
              <a:gd name="connsiteX0" fmla="*/ 102452 w 338138"/>
              <a:gd name="connsiteY0" fmla="*/ 116974 h 338138"/>
              <a:gd name="connsiteX1" fmla="*/ 158700 w 338138"/>
              <a:gd name="connsiteY1" fmla="*/ 150395 h 338138"/>
              <a:gd name="connsiteX2" fmla="*/ 169165 w 338138"/>
              <a:gd name="connsiteY2" fmla="*/ 147721 h 338138"/>
              <a:gd name="connsiteX3" fmla="*/ 183554 w 338138"/>
              <a:gd name="connsiteY3" fmla="*/ 154406 h 338138"/>
              <a:gd name="connsiteX4" fmla="*/ 238495 w 338138"/>
              <a:gd name="connsiteY4" fmla="*/ 122321 h 338138"/>
              <a:gd name="connsiteX5" fmla="*/ 246343 w 338138"/>
              <a:gd name="connsiteY5" fmla="*/ 123658 h 338138"/>
              <a:gd name="connsiteX6" fmla="*/ 243727 w 338138"/>
              <a:gd name="connsiteY6" fmla="*/ 130342 h 338138"/>
              <a:gd name="connsiteX7" fmla="*/ 188787 w 338138"/>
              <a:gd name="connsiteY7" fmla="*/ 163763 h 338138"/>
              <a:gd name="connsiteX8" fmla="*/ 190095 w 338138"/>
              <a:gd name="connsiteY8" fmla="*/ 169111 h 338138"/>
              <a:gd name="connsiteX9" fmla="*/ 169165 w 338138"/>
              <a:gd name="connsiteY9" fmla="*/ 190500 h 338138"/>
              <a:gd name="connsiteX10" fmla="*/ 148235 w 338138"/>
              <a:gd name="connsiteY10" fmla="*/ 169111 h 338138"/>
              <a:gd name="connsiteX11" fmla="*/ 91987 w 338138"/>
              <a:gd name="connsiteY11" fmla="*/ 135690 h 338138"/>
              <a:gd name="connsiteX12" fmla="*/ 88063 w 338138"/>
              <a:gd name="connsiteY12" fmla="*/ 120984 h 338138"/>
              <a:gd name="connsiteX13" fmla="*/ 102452 w 338138"/>
              <a:gd name="connsiteY13" fmla="*/ 116974 h 338138"/>
              <a:gd name="connsiteX14" fmla="*/ 159317 w 338138"/>
              <a:gd name="connsiteY14" fmla="*/ 22225 h 338138"/>
              <a:gd name="connsiteX15" fmla="*/ 22225 w 338138"/>
              <a:gd name="connsiteY15" fmla="*/ 158580 h 338138"/>
              <a:gd name="connsiteX16" fmla="*/ 43316 w 338138"/>
              <a:gd name="connsiteY16" fmla="*/ 158580 h 338138"/>
              <a:gd name="connsiteX17" fmla="*/ 43316 w 338138"/>
              <a:gd name="connsiteY17" fmla="*/ 179558 h 338138"/>
              <a:gd name="connsiteX18" fmla="*/ 22225 w 338138"/>
              <a:gd name="connsiteY18" fmla="*/ 179558 h 338138"/>
              <a:gd name="connsiteX19" fmla="*/ 159317 w 338138"/>
              <a:gd name="connsiteY19" fmla="*/ 315913 h 338138"/>
              <a:gd name="connsiteX20" fmla="*/ 159317 w 338138"/>
              <a:gd name="connsiteY20" fmla="*/ 294936 h 338138"/>
              <a:gd name="connsiteX21" fmla="*/ 180408 w 338138"/>
              <a:gd name="connsiteY21" fmla="*/ 294936 h 338138"/>
              <a:gd name="connsiteX22" fmla="*/ 180408 w 338138"/>
              <a:gd name="connsiteY22" fmla="*/ 315913 h 338138"/>
              <a:gd name="connsiteX23" fmla="*/ 317500 w 338138"/>
              <a:gd name="connsiteY23" fmla="*/ 179558 h 338138"/>
              <a:gd name="connsiteX24" fmla="*/ 296409 w 338138"/>
              <a:gd name="connsiteY24" fmla="*/ 179558 h 338138"/>
              <a:gd name="connsiteX25" fmla="*/ 296409 w 338138"/>
              <a:gd name="connsiteY25" fmla="*/ 158580 h 338138"/>
              <a:gd name="connsiteX26" fmla="*/ 317500 w 338138"/>
              <a:gd name="connsiteY26" fmla="*/ 158580 h 338138"/>
              <a:gd name="connsiteX27" fmla="*/ 180408 w 338138"/>
              <a:gd name="connsiteY27" fmla="*/ 22225 h 338138"/>
              <a:gd name="connsiteX28" fmla="*/ 180408 w 338138"/>
              <a:gd name="connsiteY28" fmla="*/ 43202 h 338138"/>
              <a:gd name="connsiteX29" fmla="*/ 159317 w 338138"/>
              <a:gd name="connsiteY29" fmla="*/ 43202 h 338138"/>
              <a:gd name="connsiteX30" fmla="*/ 159317 w 338138"/>
              <a:gd name="connsiteY30" fmla="*/ 22225 h 338138"/>
              <a:gd name="connsiteX31" fmla="*/ 169069 w 338138"/>
              <a:gd name="connsiteY31" fmla="*/ 0 h 338138"/>
              <a:gd name="connsiteX32" fmla="*/ 338138 w 338138"/>
              <a:gd name="connsiteY32" fmla="*/ 169069 h 338138"/>
              <a:gd name="connsiteX33" fmla="*/ 169069 w 338138"/>
              <a:gd name="connsiteY33" fmla="*/ 338138 h 338138"/>
              <a:gd name="connsiteX34" fmla="*/ 0 w 338138"/>
              <a:gd name="connsiteY34" fmla="*/ 169069 h 338138"/>
              <a:gd name="connsiteX35" fmla="*/ 169069 w 338138"/>
              <a:gd name="connsiteY35" fmla="*/ 0 h 33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38138" h="338138">
                <a:moveTo>
                  <a:pt x="102452" y="116974"/>
                </a:moveTo>
                <a:cubicBezTo>
                  <a:pt x="158700" y="150395"/>
                  <a:pt x="158700" y="150395"/>
                  <a:pt x="158700" y="150395"/>
                </a:cubicBezTo>
                <a:cubicBezTo>
                  <a:pt x="162624" y="149058"/>
                  <a:pt x="165241" y="147721"/>
                  <a:pt x="169165" y="147721"/>
                </a:cubicBezTo>
                <a:cubicBezTo>
                  <a:pt x="174397" y="147721"/>
                  <a:pt x="179630" y="150395"/>
                  <a:pt x="183554" y="154406"/>
                </a:cubicBezTo>
                <a:cubicBezTo>
                  <a:pt x="238495" y="122321"/>
                  <a:pt x="238495" y="122321"/>
                  <a:pt x="238495" y="122321"/>
                </a:cubicBezTo>
                <a:cubicBezTo>
                  <a:pt x="241111" y="119648"/>
                  <a:pt x="245035" y="120984"/>
                  <a:pt x="246343" y="123658"/>
                </a:cubicBezTo>
                <a:cubicBezTo>
                  <a:pt x="247651" y="126332"/>
                  <a:pt x="246343" y="129006"/>
                  <a:pt x="243727" y="130342"/>
                </a:cubicBezTo>
                <a:cubicBezTo>
                  <a:pt x="188787" y="163763"/>
                  <a:pt x="188787" y="163763"/>
                  <a:pt x="188787" y="163763"/>
                </a:cubicBezTo>
                <a:cubicBezTo>
                  <a:pt x="190095" y="165100"/>
                  <a:pt x="190095" y="167774"/>
                  <a:pt x="190095" y="169111"/>
                </a:cubicBezTo>
                <a:cubicBezTo>
                  <a:pt x="190095" y="181142"/>
                  <a:pt x="180938" y="190500"/>
                  <a:pt x="169165" y="190500"/>
                </a:cubicBezTo>
                <a:cubicBezTo>
                  <a:pt x="157392" y="190500"/>
                  <a:pt x="148235" y="181142"/>
                  <a:pt x="148235" y="169111"/>
                </a:cubicBezTo>
                <a:cubicBezTo>
                  <a:pt x="91987" y="135690"/>
                  <a:pt x="91987" y="135690"/>
                  <a:pt x="91987" y="135690"/>
                </a:cubicBezTo>
                <a:cubicBezTo>
                  <a:pt x="86754" y="133016"/>
                  <a:pt x="84138" y="126332"/>
                  <a:pt x="88063" y="120984"/>
                </a:cubicBezTo>
                <a:cubicBezTo>
                  <a:pt x="90679" y="115637"/>
                  <a:pt x="97219" y="114300"/>
                  <a:pt x="102452" y="116974"/>
                </a:cubicBezTo>
                <a:close/>
                <a:moveTo>
                  <a:pt x="159317" y="22225"/>
                </a:moveTo>
                <a:cubicBezTo>
                  <a:pt x="86817" y="27469"/>
                  <a:pt x="27498" y="86469"/>
                  <a:pt x="22225" y="158580"/>
                </a:cubicBezTo>
                <a:cubicBezTo>
                  <a:pt x="22225" y="158580"/>
                  <a:pt x="22225" y="158580"/>
                  <a:pt x="43316" y="158580"/>
                </a:cubicBezTo>
                <a:cubicBezTo>
                  <a:pt x="43316" y="158580"/>
                  <a:pt x="43316" y="158580"/>
                  <a:pt x="43316" y="179558"/>
                </a:cubicBezTo>
                <a:cubicBezTo>
                  <a:pt x="43316" y="179558"/>
                  <a:pt x="43316" y="179558"/>
                  <a:pt x="22225" y="179558"/>
                </a:cubicBezTo>
                <a:cubicBezTo>
                  <a:pt x="27498" y="251669"/>
                  <a:pt x="86817" y="310669"/>
                  <a:pt x="159317" y="315913"/>
                </a:cubicBezTo>
                <a:cubicBezTo>
                  <a:pt x="159317" y="315913"/>
                  <a:pt x="159317" y="315913"/>
                  <a:pt x="159317" y="294936"/>
                </a:cubicBezTo>
                <a:cubicBezTo>
                  <a:pt x="159317" y="294936"/>
                  <a:pt x="159317" y="294936"/>
                  <a:pt x="180408" y="294936"/>
                </a:cubicBezTo>
                <a:cubicBezTo>
                  <a:pt x="180408" y="294936"/>
                  <a:pt x="180408" y="294936"/>
                  <a:pt x="180408" y="315913"/>
                </a:cubicBezTo>
                <a:cubicBezTo>
                  <a:pt x="252909" y="310669"/>
                  <a:pt x="312227" y="251669"/>
                  <a:pt x="317500" y="179558"/>
                </a:cubicBezTo>
                <a:cubicBezTo>
                  <a:pt x="317500" y="179558"/>
                  <a:pt x="317500" y="179558"/>
                  <a:pt x="296409" y="179558"/>
                </a:cubicBezTo>
                <a:cubicBezTo>
                  <a:pt x="296409" y="179558"/>
                  <a:pt x="296409" y="179558"/>
                  <a:pt x="296409" y="158580"/>
                </a:cubicBezTo>
                <a:cubicBezTo>
                  <a:pt x="296409" y="158580"/>
                  <a:pt x="296409" y="158580"/>
                  <a:pt x="317500" y="158580"/>
                </a:cubicBezTo>
                <a:cubicBezTo>
                  <a:pt x="312227" y="86469"/>
                  <a:pt x="252909" y="27469"/>
                  <a:pt x="180408" y="22225"/>
                </a:cubicBezTo>
                <a:cubicBezTo>
                  <a:pt x="180408" y="22225"/>
                  <a:pt x="180408" y="22225"/>
                  <a:pt x="180408" y="43202"/>
                </a:cubicBezTo>
                <a:cubicBezTo>
                  <a:pt x="180408" y="43202"/>
                  <a:pt x="180408" y="43202"/>
                  <a:pt x="159317" y="43202"/>
                </a:cubicBezTo>
                <a:cubicBezTo>
                  <a:pt x="159317" y="43202"/>
                  <a:pt x="159317" y="43202"/>
                  <a:pt x="159317" y="22225"/>
                </a:cubicBezTo>
                <a:close/>
                <a:moveTo>
                  <a:pt x="169069" y="0"/>
                </a:moveTo>
                <a:cubicBezTo>
                  <a:pt x="262443" y="0"/>
                  <a:pt x="338138" y="75695"/>
                  <a:pt x="338138" y="169069"/>
                </a:cubicBezTo>
                <a:cubicBezTo>
                  <a:pt x="338138" y="262443"/>
                  <a:pt x="262443" y="338138"/>
                  <a:pt x="169069" y="338138"/>
                </a:cubicBezTo>
                <a:cubicBezTo>
                  <a:pt x="75695" y="338138"/>
                  <a:pt x="0" y="262443"/>
                  <a:pt x="0" y="169069"/>
                </a:cubicBezTo>
                <a:cubicBezTo>
                  <a:pt x="0" y="75695"/>
                  <a:pt x="75695" y="0"/>
                  <a:pt x="169069" y="0"/>
                </a:cubicBezTo>
                <a:close/>
              </a:path>
            </a:pathLst>
          </a:custGeom>
          <a:solidFill>
            <a:sysClr val="window" lastClr="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46" name="ïSḷiḋé"/>
          <p:cNvSpPr/>
          <p:nvPr/>
        </p:nvSpPr>
        <p:spPr>
          <a:xfrm>
            <a:off x="2020491" y="4038014"/>
            <a:ext cx="1507780" cy="288555"/>
          </a:xfrm>
          <a:prstGeom prst="rect">
            <a:avLst/>
          </a:prstGeom>
          <a:ln w="12700">
            <a:miter lim="400000"/>
          </a:ln>
        </p:spPr>
        <p:txBody>
          <a:bodyPr wrap="none" lIns="0" tIns="0" rIns="0" bIns="0" anchor="b">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sz="1800"/>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月末一次加权平均法</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6" name="íŝļîḓè"/>
          <p:cNvSpPr/>
          <p:nvPr/>
        </p:nvSpPr>
        <p:spPr>
          <a:xfrm>
            <a:off x="5856724" y="4038014"/>
            <a:ext cx="1507780" cy="288555"/>
          </a:xfrm>
          <a:prstGeom prst="rect">
            <a:avLst/>
          </a:prstGeom>
          <a:ln w="12700">
            <a:miter lim="400000"/>
          </a:ln>
        </p:spPr>
        <p:txBody>
          <a:bodyPr wrap="none" lIns="0" tIns="0" rIns="0" bIns="0" anchor="b">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sz="1800"/>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移动加权平均法</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7" name="iSḷîḍe"/>
          <p:cNvSpPr/>
          <p:nvPr/>
        </p:nvSpPr>
        <p:spPr>
          <a:xfrm>
            <a:off x="5856724" y="2031685"/>
            <a:ext cx="1507780" cy="288555"/>
          </a:xfrm>
          <a:prstGeom prst="rect">
            <a:avLst/>
          </a:prstGeom>
          <a:ln w="12700">
            <a:miter lim="400000"/>
          </a:ln>
        </p:spPr>
        <p:txBody>
          <a:bodyPr wrap="none" lIns="0" tIns="0" rIns="0" bIns="0" anchor="b">
            <a:normAutofit lnSpcReduction="1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sz="1800"/>
            </a:pPr>
            <a:r>
              <a:rPr kumimoji="0" lang="zh-CN" altLang="en-US" sz="2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先进先出法</a:t>
            </a:r>
            <a:endParaRPr kumimoji="0" lang="zh-CN" altLang="en-US" sz="2000" b="1"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18072604"/>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低值易耗品的核算</a:t>
            </a:r>
          </a:p>
        </p:txBody>
      </p:sp>
      <p:sp>
        <p:nvSpPr>
          <p:cNvPr id="20" name="矩形 19"/>
          <p:cNvSpPr/>
          <p:nvPr/>
        </p:nvSpPr>
        <p:spPr>
          <a:xfrm>
            <a:off x="848896" y="1411820"/>
            <a:ext cx="7056784" cy="3400660"/>
          </a:xfrm>
          <a:prstGeom prst="rect">
            <a:avLst/>
          </a:prstGeom>
          <a:noFill/>
        </p:spPr>
      </p:sp>
      <p:sp>
        <p:nvSpPr>
          <p:cNvPr id="15" name="矩形 14"/>
          <p:cNvSpPr/>
          <p:nvPr/>
        </p:nvSpPr>
        <p:spPr>
          <a:xfrm>
            <a:off x="806391" y="1128749"/>
            <a:ext cx="7798057" cy="923330"/>
          </a:xfrm>
          <a:prstGeom prst="rect">
            <a:avLst/>
          </a:prstGeom>
        </p:spPr>
        <p:txBody>
          <a:bodyPr wrap="square">
            <a:spAutoFit/>
          </a:bodyPr>
          <a:lstStyle/>
          <a:p>
            <a:pPr>
              <a:lnSpc>
                <a:spcPct val="150000"/>
              </a:lnSpc>
            </a:pPr>
            <a:r>
              <a:rPr lang="zh-CN" altLang="zh-CN" sz="1800" b="1" dirty="0" smtClean="0">
                <a:solidFill>
                  <a:srgbClr val="C00000"/>
                </a:solidFill>
                <a:latin typeface="微软雅黑" pitchFamily="34" charset="-122"/>
                <a:ea typeface="微软雅黑" pitchFamily="34" charset="-122"/>
              </a:rPr>
              <a:t>低值易耗品</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单位</a:t>
            </a:r>
            <a:r>
              <a:rPr lang="zh-CN" altLang="zh-CN" sz="1800" b="1" dirty="0">
                <a:solidFill>
                  <a:srgbClr val="084CA1"/>
                </a:solidFill>
                <a:latin typeface="微软雅黑" pitchFamily="34" charset="-122"/>
                <a:ea typeface="微软雅黑" pitchFamily="34" charset="-122"/>
              </a:rPr>
              <a:t>价值较低或容易毁损</a:t>
            </a:r>
            <a:r>
              <a:rPr lang="zh-CN" altLang="zh-CN" sz="1800" dirty="0">
                <a:latin typeface="微软雅黑" pitchFamily="34" charset="-122"/>
                <a:ea typeface="微软雅黑" pitchFamily="34" charset="-122"/>
              </a:rPr>
              <a:t>的，</a:t>
            </a:r>
            <a:r>
              <a:rPr lang="zh-CN" altLang="zh-CN" sz="1800" b="1" dirty="0">
                <a:solidFill>
                  <a:srgbClr val="084CA1"/>
                </a:solidFill>
                <a:latin typeface="微软雅黑" pitchFamily="34" charset="-122"/>
                <a:ea typeface="微软雅黑" pitchFamily="34" charset="-122"/>
              </a:rPr>
              <a:t>不能作为固定资产</a:t>
            </a:r>
            <a:r>
              <a:rPr lang="zh-CN" altLang="zh-CN" sz="1800" dirty="0">
                <a:latin typeface="微软雅黑" pitchFamily="34" charset="-122"/>
                <a:ea typeface="微软雅黑" pitchFamily="34" charset="-122"/>
              </a:rPr>
              <a:t>的各种用具和</a:t>
            </a:r>
            <a:r>
              <a:rPr lang="zh-CN" altLang="zh-CN" sz="1800" dirty="0" smtClean="0">
                <a:latin typeface="微软雅黑" pitchFamily="34" charset="-122"/>
                <a:ea typeface="微软雅黑" pitchFamily="34" charset="-122"/>
              </a:rPr>
              <a:t>物品</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37" name="任意多边形 36"/>
          <p:cNvSpPr/>
          <p:nvPr/>
        </p:nvSpPr>
        <p:spPr>
          <a:xfrm>
            <a:off x="5354520" y="3362472"/>
            <a:ext cx="3033904" cy="1172955"/>
          </a:xfrm>
          <a:custGeom>
            <a:avLst/>
            <a:gdLst>
              <a:gd name="connsiteX0" fmla="*/ 0 w 1224277"/>
              <a:gd name="connsiteY0" fmla="*/ 79305 h 793054"/>
              <a:gd name="connsiteX1" fmla="*/ 79305 w 1224277"/>
              <a:gd name="connsiteY1" fmla="*/ 0 h 793054"/>
              <a:gd name="connsiteX2" fmla="*/ 1144972 w 1224277"/>
              <a:gd name="connsiteY2" fmla="*/ 0 h 793054"/>
              <a:gd name="connsiteX3" fmla="*/ 1224277 w 1224277"/>
              <a:gd name="connsiteY3" fmla="*/ 79305 h 793054"/>
              <a:gd name="connsiteX4" fmla="*/ 1224277 w 1224277"/>
              <a:gd name="connsiteY4" fmla="*/ 713749 h 793054"/>
              <a:gd name="connsiteX5" fmla="*/ 1144972 w 1224277"/>
              <a:gd name="connsiteY5" fmla="*/ 793054 h 793054"/>
              <a:gd name="connsiteX6" fmla="*/ 79305 w 1224277"/>
              <a:gd name="connsiteY6" fmla="*/ 793054 h 793054"/>
              <a:gd name="connsiteX7" fmla="*/ 0 w 1224277"/>
              <a:gd name="connsiteY7" fmla="*/ 713749 h 793054"/>
              <a:gd name="connsiteX8" fmla="*/ 0 w 1224277"/>
              <a:gd name="connsiteY8" fmla="*/ 79305 h 793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4277" h="793054">
                <a:moveTo>
                  <a:pt x="0" y="79305"/>
                </a:moveTo>
                <a:cubicBezTo>
                  <a:pt x="0" y="35506"/>
                  <a:pt x="35506" y="0"/>
                  <a:pt x="79305" y="0"/>
                </a:cubicBezTo>
                <a:lnTo>
                  <a:pt x="1144972" y="0"/>
                </a:lnTo>
                <a:cubicBezTo>
                  <a:pt x="1188771" y="0"/>
                  <a:pt x="1224277" y="35506"/>
                  <a:pt x="1224277" y="79305"/>
                </a:cubicBezTo>
                <a:lnTo>
                  <a:pt x="1224277" y="713749"/>
                </a:lnTo>
                <a:cubicBezTo>
                  <a:pt x="1224277" y="757548"/>
                  <a:pt x="1188771" y="793054"/>
                  <a:pt x="1144972" y="793054"/>
                </a:cubicBezTo>
                <a:lnTo>
                  <a:pt x="79305" y="793054"/>
                </a:lnTo>
                <a:cubicBezTo>
                  <a:pt x="35506" y="793054"/>
                  <a:pt x="0" y="757548"/>
                  <a:pt x="0" y="713749"/>
                </a:cubicBezTo>
                <a:lnTo>
                  <a:pt x="0" y="79305"/>
                </a:lnTo>
                <a:close/>
              </a:path>
            </a:pathLst>
          </a:cu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53284" tIns="284265" rIns="86001" bIns="86001" numCol="1" spcCol="1270" anchor="ctr" anchorCtr="0">
            <a:noAutofit/>
          </a:bodyPr>
          <a:lstStyle/>
          <a:p>
            <a:pPr marL="0" lvl="1" defTabSz="800100">
              <a:lnSpc>
                <a:spcPct val="90000"/>
              </a:lnSpc>
              <a:spcBef>
                <a:spcPct val="0"/>
              </a:spcBef>
              <a:spcAft>
                <a:spcPct val="15000"/>
              </a:spcAft>
            </a:pPr>
            <a:endParaRPr lang="zh-CN" altLang="en-US" sz="1800" kern="1200" dirty="0">
              <a:latin typeface="微软雅黑" pitchFamily="34" charset="-122"/>
              <a:ea typeface="微软雅黑" pitchFamily="34" charset="-122"/>
            </a:endParaRPr>
          </a:p>
        </p:txBody>
      </p:sp>
      <p:sp>
        <p:nvSpPr>
          <p:cNvPr id="38" name="任意多边形 37"/>
          <p:cNvSpPr/>
          <p:nvPr/>
        </p:nvSpPr>
        <p:spPr>
          <a:xfrm>
            <a:off x="864542" y="3362472"/>
            <a:ext cx="3284701" cy="1172955"/>
          </a:xfrm>
          <a:custGeom>
            <a:avLst/>
            <a:gdLst>
              <a:gd name="connsiteX0" fmla="*/ 0 w 1224277"/>
              <a:gd name="connsiteY0" fmla="*/ 79305 h 793054"/>
              <a:gd name="connsiteX1" fmla="*/ 79305 w 1224277"/>
              <a:gd name="connsiteY1" fmla="*/ 0 h 793054"/>
              <a:gd name="connsiteX2" fmla="*/ 1144972 w 1224277"/>
              <a:gd name="connsiteY2" fmla="*/ 0 h 793054"/>
              <a:gd name="connsiteX3" fmla="*/ 1224277 w 1224277"/>
              <a:gd name="connsiteY3" fmla="*/ 79305 h 793054"/>
              <a:gd name="connsiteX4" fmla="*/ 1224277 w 1224277"/>
              <a:gd name="connsiteY4" fmla="*/ 713749 h 793054"/>
              <a:gd name="connsiteX5" fmla="*/ 1144972 w 1224277"/>
              <a:gd name="connsiteY5" fmla="*/ 793054 h 793054"/>
              <a:gd name="connsiteX6" fmla="*/ 79305 w 1224277"/>
              <a:gd name="connsiteY6" fmla="*/ 793054 h 793054"/>
              <a:gd name="connsiteX7" fmla="*/ 0 w 1224277"/>
              <a:gd name="connsiteY7" fmla="*/ 713749 h 793054"/>
              <a:gd name="connsiteX8" fmla="*/ 0 w 1224277"/>
              <a:gd name="connsiteY8" fmla="*/ 79305 h 793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4277" h="793054">
                <a:moveTo>
                  <a:pt x="0" y="79305"/>
                </a:moveTo>
                <a:cubicBezTo>
                  <a:pt x="0" y="35506"/>
                  <a:pt x="35506" y="0"/>
                  <a:pt x="79305" y="0"/>
                </a:cubicBezTo>
                <a:lnTo>
                  <a:pt x="1144972" y="0"/>
                </a:lnTo>
                <a:cubicBezTo>
                  <a:pt x="1188771" y="0"/>
                  <a:pt x="1224277" y="35506"/>
                  <a:pt x="1224277" y="79305"/>
                </a:cubicBezTo>
                <a:lnTo>
                  <a:pt x="1224277" y="713749"/>
                </a:lnTo>
                <a:cubicBezTo>
                  <a:pt x="1224277" y="757548"/>
                  <a:pt x="1188771" y="793054"/>
                  <a:pt x="1144972" y="793054"/>
                </a:cubicBezTo>
                <a:lnTo>
                  <a:pt x="79305" y="793054"/>
                </a:lnTo>
                <a:cubicBezTo>
                  <a:pt x="35506" y="793054"/>
                  <a:pt x="0" y="757548"/>
                  <a:pt x="0" y="713749"/>
                </a:cubicBezTo>
                <a:lnTo>
                  <a:pt x="0" y="79305"/>
                </a:lnTo>
                <a:close/>
              </a:path>
            </a:pathLst>
          </a:cu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001" tIns="284265" rIns="453284" bIns="86001" numCol="1" spcCol="1270" anchor="ctr" anchorCtr="0">
            <a:noAutofit/>
          </a:bodyPr>
          <a:lstStyle/>
          <a:p>
            <a:pPr marL="0" lvl="1" defTabSz="800100">
              <a:lnSpc>
                <a:spcPct val="90000"/>
              </a:lnSpc>
              <a:spcBef>
                <a:spcPct val="0"/>
              </a:spcBef>
              <a:spcAft>
                <a:spcPct val="15000"/>
              </a:spcAft>
            </a:pPr>
            <a:endParaRPr lang="zh-CN" altLang="en-US" sz="1800" kern="1200" dirty="0">
              <a:latin typeface="微软雅黑" pitchFamily="34" charset="-122"/>
              <a:ea typeface="微软雅黑" pitchFamily="34" charset="-122"/>
            </a:endParaRPr>
          </a:p>
        </p:txBody>
      </p:sp>
      <p:sp>
        <p:nvSpPr>
          <p:cNvPr id="39" name="任意多边形 38"/>
          <p:cNvSpPr/>
          <p:nvPr/>
        </p:nvSpPr>
        <p:spPr>
          <a:xfrm>
            <a:off x="5354520" y="2066328"/>
            <a:ext cx="3033904" cy="1172955"/>
          </a:xfrm>
          <a:custGeom>
            <a:avLst/>
            <a:gdLst>
              <a:gd name="connsiteX0" fmla="*/ 0 w 1224277"/>
              <a:gd name="connsiteY0" fmla="*/ 79305 h 793054"/>
              <a:gd name="connsiteX1" fmla="*/ 79305 w 1224277"/>
              <a:gd name="connsiteY1" fmla="*/ 0 h 793054"/>
              <a:gd name="connsiteX2" fmla="*/ 1144972 w 1224277"/>
              <a:gd name="connsiteY2" fmla="*/ 0 h 793054"/>
              <a:gd name="connsiteX3" fmla="*/ 1224277 w 1224277"/>
              <a:gd name="connsiteY3" fmla="*/ 79305 h 793054"/>
              <a:gd name="connsiteX4" fmla="*/ 1224277 w 1224277"/>
              <a:gd name="connsiteY4" fmla="*/ 713749 h 793054"/>
              <a:gd name="connsiteX5" fmla="*/ 1144972 w 1224277"/>
              <a:gd name="connsiteY5" fmla="*/ 793054 h 793054"/>
              <a:gd name="connsiteX6" fmla="*/ 79305 w 1224277"/>
              <a:gd name="connsiteY6" fmla="*/ 793054 h 793054"/>
              <a:gd name="connsiteX7" fmla="*/ 0 w 1224277"/>
              <a:gd name="connsiteY7" fmla="*/ 713749 h 793054"/>
              <a:gd name="connsiteX8" fmla="*/ 0 w 1224277"/>
              <a:gd name="connsiteY8" fmla="*/ 79305 h 793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4277" h="793054">
                <a:moveTo>
                  <a:pt x="0" y="79305"/>
                </a:moveTo>
                <a:cubicBezTo>
                  <a:pt x="0" y="35506"/>
                  <a:pt x="35506" y="0"/>
                  <a:pt x="79305" y="0"/>
                </a:cubicBezTo>
                <a:lnTo>
                  <a:pt x="1144972" y="0"/>
                </a:lnTo>
                <a:cubicBezTo>
                  <a:pt x="1188771" y="0"/>
                  <a:pt x="1224277" y="35506"/>
                  <a:pt x="1224277" y="79305"/>
                </a:cubicBezTo>
                <a:lnTo>
                  <a:pt x="1224277" y="713749"/>
                </a:lnTo>
                <a:cubicBezTo>
                  <a:pt x="1224277" y="757548"/>
                  <a:pt x="1188771" y="793054"/>
                  <a:pt x="1144972" y="793054"/>
                </a:cubicBezTo>
                <a:lnTo>
                  <a:pt x="79305" y="793054"/>
                </a:lnTo>
                <a:cubicBezTo>
                  <a:pt x="35506" y="793054"/>
                  <a:pt x="0" y="757548"/>
                  <a:pt x="0" y="713749"/>
                </a:cubicBezTo>
                <a:lnTo>
                  <a:pt x="0" y="79305"/>
                </a:lnTo>
                <a:close/>
              </a:path>
            </a:pathLst>
          </a:cu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453284" tIns="86001" rIns="86001" bIns="284265" numCol="1" spcCol="1270" anchor="t" anchorCtr="0">
            <a:noAutofit/>
          </a:bodyPr>
          <a:lstStyle/>
          <a:p>
            <a:pPr marL="0" lvl="1" defTabSz="800100">
              <a:lnSpc>
                <a:spcPts val="2800"/>
              </a:lnSpc>
              <a:spcBef>
                <a:spcPct val="0"/>
              </a:spcBef>
              <a:spcAft>
                <a:spcPct val="15000"/>
              </a:spcAft>
            </a:pPr>
            <a:endParaRPr lang="zh-CN" altLang="en-US" sz="1800" kern="1200" dirty="0">
              <a:latin typeface="微软雅黑" pitchFamily="34" charset="-122"/>
              <a:ea typeface="微软雅黑" pitchFamily="34" charset="-122"/>
            </a:endParaRPr>
          </a:p>
        </p:txBody>
      </p:sp>
      <p:sp>
        <p:nvSpPr>
          <p:cNvPr id="40" name="任意多边形 39"/>
          <p:cNvSpPr/>
          <p:nvPr/>
        </p:nvSpPr>
        <p:spPr>
          <a:xfrm>
            <a:off x="864542" y="2066328"/>
            <a:ext cx="3284702" cy="1172955"/>
          </a:xfrm>
          <a:custGeom>
            <a:avLst/>
            <a:gdLst>
              <a:gd name="connsiteX0" fmla="*/ 0 w 1224277"/>
              <a:gd name="connsiteY0" fmla="*/ 79305 h 793054"/>
              <a:gd name="connsiteX1" fmla="*/ 79305 w 1224277"/>
              <a:gd name="connsiteY1" fmla="*/ 0 h 793054"/>
              <a:gd name="connsiteX2" fmla="*/ 1144972 w 1224277"/>
              <a:gd name="connsiteY2" fmla="*/ 0 h 793054"/>
              <a:gd name="connsiteX3" fmla="*/ 1224277 w 1224277"/>
              <a:gd name="connsiteY3" fmla="*/ 79305 h 793054"/>
              <a:gd name="connsiteX4" fmla="*/ 1224277 w 1224277"/>
              <a:gd name="connsiteY4" fmla="*/ 713749 h 793054"/>
              <a:gd name="connsiteX5" fmla="*/ 1144972 w 1224277"/>
              <a:gd name="connsiteY5" fmla="*/ 793054 h 793054"/>
              <a:gd name="connsiteX6" fmla="*/ 79305 w 1224277"/>
              <a:gd name="connsiteY6" fmla="*/ 793054 h 793054"/>
              <a:gd name="connsiteX7" fmla="*/ 0 w 1224277"/>
              <a:gd name="connsiteY7" fmla="*/ 713749 h 793054"/>
              <a:gd name="connsiteX8" fmla="*/ 0 w 1224277"/>
              <a:gd name="connsiteY8" fmla="*/ 79305 h 793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24277" h="793054">
                <a:moveTo>
                  <a:pt x="0" y="79305"/>
                </a:moveTo>
                <a:cubicBezTo>
                  <a:pt x="0" y="35506"/>
                  <a:pt x="35506" y="0"/>
                  <a:pt x="79305" y="0"/>
                </a:cubicBezTo>
                <a:lnTo>
                  <a:pt x="1144972" y="0"/>
                </a:lnTo>
                <a:cubicBezTo>
                  <a:pt x="1188771" y="0"/>
                  <a:pt x="1224277" y="35506"/>
                  <a:pt x="1224277" y="79305"/>
                </a:cubicBezTo>
                <a:lnTo>
                  <a:pt x="1224277" y="713749"/>
                </a:lnTo>
                <a:cubicBezTo>
                  <a:pt x="1224277" y="757548"/>
                  <a:pt x="1188771" y="793054"/>
                  <a:pt x="1144972" y="793054"/>
                </a:cubicBezTo>
                <a:lnTo>
                  <a:pt x="79305" y="793054"/>
                </a:lnTo>
                <a:cubicBezTo>
                  <a:pt x="35506" y="793054"/>
                  <a:pt x="0" y="757548"/>
                  <a:pt x="0" y="713749"/>
                </a:cubicBezTo>
                <a:lnTo>
                  <a:pt x="0" y="79305"/>
                </a:lnTo>
                <a:close/>
              </a:path>
            </a:pathLst>
          </a:custGeom>
          <a:ln>
            <a:solidFill>
              <a:srgbClr val="084CA1"/>
            </a:solidFill>
          </a:ln>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86001" tIns="86001" rIns="453284" bIns="284265" numCol="1" spcCol="1270" anchor="t" anchorCtr="0">
            <a:noAutofit/>
          </a:bodyPr>
          <a:lstStyle/>
          <a:p>
            <a:pPr marL="0" lvl="1" defTabSz="800100">
              <a:lnSpc>
                <a:spcPts val="2800"/>
              </a:lnSpc>
              <a:spcBef>
                <a:spcPct val="0"/>
              </a:spcBef>
              <a:spcAft>
                <a:spcPct val="15000"/>
              </a:spcAft>
            </a:pPr>
            <a:endParaRPr lang="zh-CN" altLang="en-US" sz="1800" kern="1200" dirty="0">
              <a:latin typeface="微软雅黑" pitchFamily="34" charset="-122"/>
              <a:ea typeface="微软雅黑" pitchFamily="34" charset="-122"/>
            </a:endParaRPr>
          </a:p>
        </p:txBody>
      </p:sp>
      <p:sp>
        <p:nvSpPr>
          <p:cNvPr id="41" name="任意多边形 40"/>
          <p:cNvSpPr/>
          <p:nvPr/>
        </p:nvSpPr>
        <p:spPr>
          <a:xfrm>
            <a:off x="3653997" y="2207590"/>
            <a:ext cx="1073101" cy="1073101"/>
          </a:xfrm>
          <a:custGeom>
            <a:avLst/>
            <a:gdLst>
              <a:gd name="connsiteX0" fmla="*/ 0 w 1073101"/>
              <a:gd name="connsiteY0" fmla="*/ 1073101 h 1073101"/>
              <a:gd name="connsiteX1" fmla="*/ 1073101 w 1073101"/>
              <a:gd name="connsiteY1" fmla="*/ 0 h 1073101"/>
              <a:gd name="connsiteX2" fmla="*/ 1073101 w 1073101"/>
              <a:gd name="connsiteY2" fmla="*/ 1073101 h 1073101"/>
              <a:gd name="connsiteX3" fmla="*/ 0 w 1073101"/>
              <a:gd name="connsiteY3" fmla="*/ 1073101 h 1073101"/>
            </a:gdLst>
            <a:ahLst/>
            <a:cxnLst>
              <a:cxn ang="0">
                <a:pos x="connsiteX0" y="connsiteY0"/>
              </a:cxn>
              <a:cxn ang="0">
                <a:pos x="connsiteX1" y="connsiteY1"/>
              </a:cxn>
              <a:cxn ang="0">
                <a:pos x="connsiteX2" y="connsiteY2"/>
              </a:cxn>
              <a:cxn ang="0">
                <a:pos x="connsiteX3" y="connsiteY3"/>
              </a:cxn>
            </a:cxnLst>
            <a:rect l="l" t="t" r="r" b="b"/>
            <a:pathLst>
              <a:path w="1073101" h="1073101">
                <a:moveTo>
                  <a:pt x="0" y="1073101"/>
                </a:moveTo>
                <a:cubicBezTo>
                  <a:pt x="0" y="480444"/>
                  <a:pt x="480444" y="0"/>
                  <a:pt x="1073101" y="0"/>
                </a:cubicBezTo>
                <a:lnTo>
                  <a:pt x="1073101" y="1073101"/>
                </a:lnTo>
                <a:lnTo>
                  <a:pt x="0" y="1073101"/>
                </a:lnTo>
                <a:close/>
              </a:path>
            </a:pathLst>
          </a:custGeom>
          <a:solidFill>
            <a:srgbClr val="084CA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2320" tIns="442320" rIns="128016" bIns="128016"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一般工具</a:t>
            </a:r>
            <a:endParaRPr lang="zh-CN" altLang="en-US" sz="1800" kern="1200" dirty="0">
              <a:latin typeface="微软雅黑" pitchFamily="34" charset="-122"/>
              <a:ea typeface="微软雅黑" pitchFamily="34" charset="-122"/>
            </a:endParaRPr>
          </a:p>
        </p:txBody>
      </p:sp>
      <p:sp>
        <p:nvSpPr>
          <p:cNvPr id="42" name="任意多边形 41"/>
          <p:cNvSpPr/>
          <p:nvPr/>
        </p:nvSpPr>
        <p:spPr>
          <a:xfrm>
            <a:off x="4776664" y="2207590"/>
            <a:ext cx="1073101" cy="1073101"/>
          </a:xfrm>
          <a:custGeom>
            <a:avLst/>
            <a:gdLst>
              <a:gd name="connsiteX0" fmla="*/ 0 w 1073101"/>
              <a:gd name="connsiteY0" fmla="*/ 1073101 h 1073101"/>
              <a:gd name="connsiteX1" fmla="*/ 1073101 w 1073101"/>
              <a:gd name="connsiteY1" fmla="*/ 0 h 1073101"/>
              <a:gd name="connsiteX2" fmla="*/ 1073101 w 1073101"/>
              <a:gd name="connsiteY2" fmla="*/ 1073101 h 1073101"/>
              <a:gd name="connsiteX3" fmla="*/ 0 w 1073101"/>
              <a:gd name="connsiteY3" fmla="*/ 1073101 h 1073101"/>
            </a:gdLst>
            <a:ahLst/>
            <a:cxnLst>
              <a:cxn ang="0">
                <a:pos x="connsiteX0" y="connsiteY0"/>
              </a:cxn>
              <a:cxn ang="0">
                <a:pos x="connsiteX1" y="connsiteY1"/>
              </a:cxn>
              <a:cxn ang="0">
                <a:pos x="connsiteX2" y="connsiteY2"/>
              </a:cxn>
              <a:cxn ang="0">
                <a:pos x="connsiteX3" y="connsiteY3"/>
              </a:cxn>
            </a:cxnLst>
            <a:rect l="l" t="t" r="r" b="b"/>
            <a:pathLst>
              <a:path w="1073101" h="1073101">
                <a:moveTo>
                  <a:pt x="0" y="0"/>
                </a:moveTo>
                <a:cubicBezTo>
                  <a:pt x="592657" y="0"/>
                  <a:pt x="1073101" y="480444"/>
                  <a:pt x="1073101" y="1073101"/>
                </a:cubicBezTo>
                <a:lnTo>
                  <a:pt x="0" y="1073101"/>
                </a:lnTo>
                <a:lnTo>
                  <a:pt x="0" y="0"/>
                </a:lnTo>
                <a:close/>
              </a:path>
            </a:pathLst>
          </a:custGeom>
          <a:solidFill>
            <a:srgbClr val="084CA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442320" rIns="442320" bIns="128016"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专用工具</a:t>
            </a:r>
            <a:endParaRPr lang="zh-CN" altLang="en-US" sz="1800" kern="1200" dirty="0">
              <a:latin typeface="微软雅黑" pitchFamily="34" charset="-122"/>
              <a:ea typeface="微软雅黑" pitchFamily="34" charset="-122"/>
            </a:endParaRPr>
          </a:p>
        </p:txBody>
      </p:sp>
      <p:sp>
        <p:nvSpPr>
          <p:cNvPr id="43" name="任意多边形 42"/>
          <p:cNvSpPr/>
          <p:nvPr/>
        </p:nvSpPr>
        <p:spPr>
          <a:xfrm>
            <a:off x="4776664" y="3330257"/>
            <a:ext cx="1073101" cy="1073102"/>
          </a:xfrm>
          <a:custGeom>
            <a:avLst/>
            <a:gdLst>
              <a:gd name="connsiteX0" fmla="*/ 0 w 1073101"/>
              <a:gd name="connsiteY0" fmla="*/ 1073101 h 1073101"/>
              <a:gd name="connsiteX1" fmla="*/ 1073101 w 1073101"/>
              <a:gd name="connsiteY1" fmla="*/ 0 h 1073101"/>
              <a:gd name="connsiteX2" fmla="*/ 1073101 w 1073101"/>
              <a:gd name="connsiteY2" fmla="*/ 1073101 h 1073101"/>
              <a:gd name="connsiteX3" fmla="*/ 0 w 1073101"/>
              <a:gd name="connsiteY3" fmla="*/ 1073101 h 1073101"/>
            </a:gdLst>
            <a:ahLst/>
            <a:cxnLst>
              <a:cxn ang="0">
                <a:pos x="connsiteX0" y="connsiteY0"/>
              </a:cxn>
              <a:cxn ang="0">
                <a:pos x="connsiteX1" y="connsiteY1"/>
              </a:cxn>
              <a:cxn ang="0">
                <a:pos x="connsiteX2" y="connsiteY2"/>
              </a:cxn>
              <a:cxn ang="0">
                <a:pos x="connsiteX3" y="connsiteY3"/>
              </a:cxn>
            </a:cxnLst>
            <a:rect l="l" t="t" r="r" b="b"/>
            <a:pathLst>
              <a:path w="1073101" h="1073101">
                <a:moveTo>
                  <a:pt x="1073101" y="0"/>
                </a:moveTo>
                <a:cubicBezTo>
                  <a:pt x="1073101" y="592657"/>
                  <a:pt x="592657" y="1073101"/>
                  <a:pt x="0" y="1073101"/>
                </a:cubicBezTo>
                <a:lnTo>
                  <a:pt x="0" y="0"/>
                </a:lnTo>
                <a:lnTo>
                  <a:pt x="1073101" y="0"/>
                </a:lnTo>
                <a:close/>
              </a:path>
            </a:pathLst>
          </a:custGeom>
          <a:solidFill>
            <a:srgbClr val="084CA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8016" tIns="128016" rIns="442320" bIns="442320"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管理用具</a:t>
            </a:r>
            <a:endParaRPr lang="zh-CN" altLang="en-US" sz="1800" kern="1200" dirty="0">
              <a:latin typeface="微软雅黑" pitchFamily="34" charset="-122"/>
              <a:ea typeface="微软雅黑" pitchFamily="34" charset="-122"/>
            </a:endParaRPr>
          </a:p>
        </p:txBody>
      </p:sp>
      <p:sp>
        <p:nvSpPr>
          <p:cNvPr id="44" name="任意多边形 43"/>
          <p:cNvSpPr/>
          <p:nvPr/>
        </p:nvSpPr>
        <p:spPr>
          <a:xfrm>
            <a:off x="3653997" y="3330258"/>
            <a:ext cx="1073101" cy="1073101"/>
          </a:xfrm>
          <a:custGeom>
            <a:avLst/>
            <a:gdLst>
              <a:gd name="connsiteX0" fmla="*/ 0 w 1073101"/>
              <a:gd name="connsiteY0" fmla="*/ 1073101 h 1073101"/>
              <a:gd name="connsiteX1" fmla="*/ 1073101 w 1073101"/>
              <a:gd name="connsiteY1" fmla="*/ 0 h 1073101"/>
              <a:gd name="connsiteX2" fmla="*/ 1073101 w 1073101"/>
              <a:gd name="connsiteY2" fmla="*/ 1073101 h 1073101"/>
              <a:gd name="connsiteX3" fmla="*/ 0 w 1073101"/>
              <a:gd name="connsiteY3" fmla="*/ 1073101 h 1073101"/>
            </a:gdLst>
            <a:ahLst/>
            <a:cxnLst>
              <a:cxn ang="0">
                <a:pos x="connsiteX0" y="connsiteY0"/>
              </a:cxn>
              <a:cxn ang="0">
                <a:pos x="connsiteX1" y="connsiteY1"/>
              </a:cxn>
              <a:cxn ang="0">
                <a:pos x="connsiteX2" y="connsiteY2"/>
              </a:cxn>
              <a:cxn ang="0">
                <a:pos x="connsiteX3" y="connsiteY3"/>
              </a:cxn>
            </a:cxnLst>
            <a:rect l="l" t="t" r="r" b="b"/>
            <a:pathLst>
              <a:path w="1073101" h="1073101">
                <a:moveTo>
                  <a:pt x="1073101" y="1073101"/>
                </a:moveTo>
                <a:cubicBezTo>
                  <a:pt x="480444" y="1073101"/>
                  <a:pt x="0" y="592657"/>
                  <a:pt x="0" y="0"/>
                </a:cubicBezTo>
                <a:lnTo>
                  <a:pt x="1073101" y="0"/>
                </a:lnTo>
                <a:lnTo>
                  <a:pt x="1073101" y="1073101"/>
                </a:lnTo>
                <a:close/>
              </a:path>
            </a:pathLst>
          </a:custGeom>
          <a:solidFill>
            <a:srgbClr val="084CA1"/>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42320" tIns="128016" rIns="128016" bIns="442319" numCol="1" spcCol="1270" anchor="ctr" anchorCtr="0">
            <a:noAutofit/>
          </a:bodyPr>
          <a:lstStyle/>
          <a:p>
            <a:pPr lvl="0" algn="ctr" defTabSz="800100">
              <a:lnSpc>
                <a:spcPct val="90000"/>
              </a:lnSpc>
              <a:spcBef>
                <a:spcPct val="0"/>
              </a:spcBef>
              <a:spcAft>
                <a:spcPct val="35000"/>
              </a:spcAft>
            </a:pPr>
            <a:r>
              <a:rPr lang="zh-CN" altLang="en-US" sz="1800" kern="1200" dirty="0" smtClean="0">
                <a:latin typeface="微软雅黑" pitchFamily="34" charset="-122"/>
                <a:ea typeface="微软雅黑" pitchFamily="34" charset="-122"/>
              </a:rPr>
              <a:t>替换设备</a:t>
            </a:r>
            <a:endParaRPr lang="zh-CN" altLang="en-US" sz="1800" kern="1200" dirty="0">
              <a:latin typeface="微软雅黑" pitchFamily="34" charset="-122"/>
              <a:ea typeface="微软雅黑" pitchFamily="34" charset="-122"/>
            </a:endParaRPr>
          </a:p>
        </p:txBody>
      </p:sp>
      <p:sp>
        <p:nvSpPr>
          <p:cNvPr id="45" name="环形箭头 44"/>
          <p:cNvSpPr/>
          <p:nvPr/>
        </p:nvSpPr>
        <p:spPr>
          <a:xfrm>
            <a:off x="4566629" y="3082428"/>
            <a:ext cx="370505" cy="322178"/>
          </a:xfrm>
          <a:prstGeom prst="circular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46" name="环形箭头 45"/>
          <p:cNvSpPr/>
          <p:nvPr/>
        </p:nvSpPr>
        <p:spPr>
          <a:xfrm rot="10800000">
            <a:off x="4566629" y="3206343"/>
            <a:ext cx="370505" cy="322178"/>
          </a:xfrm>
          <a:prstGeom prst="circularArrow">
            <a:avLst/>
          </a:prstGeom>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47" name="矩形 46"/>
          <p:cNvSpPr/>
          <p:nvPr/>
        </p:nvSpPr>
        <p:spPr>
          <a:xfrm>
            <a:off x="899594" y="3367432"/>
            <a:ext cx="2952326" cy="1211101"/>
          </a:xfrm>
          <a:prstGeom prst="rect">
            <a:avLst/>
          </a:prstGeom>
        </p:spPr>
        <p:txBody>
          <a:bodyPr wrap="square">
            <a:spAutoFit/>
          </a:bodyPr>
          <a:lstStyle/>
          <a:p>
            <a:pPr marL="0" lvl="1" defTabSz="800100">
              <a:lnSpc>
                <a:spcPts val="2800"/>
              </a:lnSpc>
              <a:spcBef>
                <a:spcPct val="0"/>
              </a:spcBef>
              <a:spcAft>
                <a:spcPct val="15000"/>
              </a:spcAft>
            </a:pPr>
            <a:r>
              <a:rPr lang="zh-CN" altLang="en-US" sz="1800" dirty="0">
                <a:latin typeface="微软雅黑" pitchFamily="34" charset="-122"/>
                <a:ea typeface="微软雅黑" pitchFamily="34" charset="-122"/>
              </a:rPr>
              <a:t>容易磨损或为制造不同产品需要更换使用的各种设备</a:t>
            </a:r>
            <a:endParaRPr lang="en-US" altLang="zh-CN" sz="1800" dirty="0">
              <a:latin typeface="微软雅黑" pitchFamily="34" charset="-122"/>
              <a:ea typeface="微软雅黑" pitchFamily="34" charset="-122"/>
            </a:endParaRPr>
          </a:p>
          <a:p>
            <a:pPr marL="285750" lvl="1" indent="-285750" defTabSz="800100">
              <a:lnSpc>
                <a:spcPts val="2800"/>
              </a:lnSpc>
              <a:spcBef>
                <a:spcPct val="0"/>
              </a:spcBef>
              <a:spcAft>
                <a:spcPct val="15000"/>
              </a:spcAft>
              <a:buFont typeface="Wingdings" pitchFamily="2" charset="2"/>
              <a:buChar char="Ø"/>
            </a:pPr>
            <a:r>
              <a:rPr lang="zh-CN" altLang="zh-CN" sz="1800" dirty="0">
                <a:latin typeface="微软雅黑" pitchFamily="34" charset="-122"/>
                <a:ea typeface="微软雅黑" pitchFamily="34" charset="-122"/>
              </a:rPr>
              <a:t>轧钢用的钢棍</a:t>
            </a:r>
            <a:endParaRPr lang="zh-CN" altLang="en-US" sz="1800" dirty="0">
              <a:latin typeface="微软雅黑" pitchFamily="34" charset="-122"/>
              <a:ea typeface="微软雅黑" pitchFamily="34" charset="-122"/>
            </a:endParaRPr>
          </a:p>
        </p:txBody>
      </p:sp>
      <p:sp>
        <p:nvSpPr>
          <p:cNvPr id="48" name="矩形 47"/>
          <p:cNvSpPr/>
          <p:nvPr/>
        </p:nvSpPr>
        <p:spPr>
          <a:xfrm>
            <a:off x="5849764" y="3367432"/>
            <a:ext cx="2538660" cy="1211101"/>
          </a:xfrm>
          <a:prstGeom prst="rect">
            <a:avLst/>
          </a:prstGeom>
        </p:spPr>
        <p:txBody>
          <a:bodyPr wrap="square">
            <a:spAutoFit/>
          </a:bodyPr>
          <a:lstStyle/>
          <a:p>
            <a:pPr marL="0" lvl="1" defTabSz="800100">
              <a:lnSpc>
                <a:spcPts val="2800"/>
              </a:lnSpc>
              <a:spcBef>
                <a:spcPct val="0"/>
              </a:spcBef>
              <a:spcAft>
                <a:spcPct val="15000"/>
              </a:spcAft>
            </a:pPr>
            <a:r>
              <a:rPr lang="zh-CN" altLang="en-US" sz="1800" dirty="0">
                <a:latin typeface="微软雅黑" pitchFamily="34" charset="-122"/>
                <a:ea typeface="微软雅黑" pitchFamily="34" charset="-122"/>
              </a:rPr>
              <a:t>在经营管理中使用的各种办公用具、家具等</a:t>
            </a:r>
            <a:endParaRPr lang="en-US" altLang="zh-CN" sz="1800" dirty="0">
              <a:latin typeface="微软雅黑" pitchFamily="34" charset="-122"/>
              <a:ea typeface="微软雅黑" pitchFamily="34" charset="-122"/>
            </a:endParaRPr>
          </a:p>
          <a:p>
            <a:pPr marL="285750" lvl="1" indent="-285750" defTabSz="800100">
              <a:lnSpc>
                <a:spcPts val="2800"/>
              </a:lnSpc>
              <a:spcBef>
                <a:spcPct val="0"/>
              </a:spcBef>
              <a:spcAft>
                <a:spcPct val="15000"/>
              </a:spcAft>
              <a:buFont typeface="Wingdings" pitchFamily="2" charset="2"/>
              <a:buChar char="Ø"/>
            </a:pPr>
            <a:r>
              <a:rPr lang="zh-CN" altLang="zh-CN" sz="1800" dirty="0">
                <a:latin typeface="微软雅黑" pitchFamily="34" charset="-122"/>
                <a:ea typeface="微软雅黑" pitchFamily="34" charset="-122"/>
              </a:rPr>
              <a:t>劳动保护用品</a:t>
            </a:r>
            <a:endParaRPr lang="zh-CN" altLang="en-US" sz="1800" dirty="0">
              <a:latin typeface="微软雅黑" pitchFamily="34" charset="-122"/>
              <a:ea typeface="微软雅黑" pitchFamily="34" charset="-122"/>
            </a:endParaRPr>
          </a:p>
        </p:txBody>
      </p:sp>
      <p:sp>
        <p:nvSpPr>
          <p:cNvPr id="49" name="矩形 48"/>
          <p:cNvSpPr/>
          <p:nvPr/>
        </p:nvSpPr>
        <p:spPr>
          <a:xfrm>
            <a:off x="899594" y="2066328"/>
            <a:ext cx="2776287" cy="852028"/>
          </a:xfrm>
          <a:prstGeom prst="rect">
            <a:avLst/>
          </a:prstGeom>
        </p:spPr>
        <p:txBody>
          <a:bodyPr wrap="square">
            <a:spAutoFit/>
          </a:bodyPr>
          <a:lstStyle/>
          <a:p>
            <a:pPr marL="0" lvl="1" defTabSz="800100">
              <a:lnSpc>
                <a:spcPts val="2800"/>
              </a:lnSpc>
              <a:spcBef>
                <a:spcPct val="0"/>
              </a:spcBef>
              <a:spcAft>
                <a:spcPct val="15000"/>
              </a:spcAft>
            </a:pPr>
            <a:r>
              <a:rPr lang="zh-CN" altLang="en-US" sz="1800" dirty="0">
                <a:latin typeface="微软雅黑" pitchFamily="34" charset="-122"/>
                <a:ea typeface="微软雅黑" pitchFamily="34" charset="-122"/>
              </a:rPr>
              <a:t>生产中常用的各种工具</a:t>
            </a:r>
            <a:endParaRPr lang="en-US" altLang="zh-CN" sz="1800" dirty="0">
              <a:latin typeface="微软雅黑" pitchFamily="34" charset="-122"/>
              <a:ea typeface="微软雅黑" pitchFamily="34" charset="-122"/>
            </a:endParaRPr>
          </a:p>
          <a:p>
            <a:pPr marL="285750" lvl="1" indent="-285750" defTabSz="800100">
              <a:lnSpc>
                <a:spcPts val="2800"/>
              </a:lnSpc>
              <a:spcBef>
                <a:spcPct val="0"/>
              </a:spcBef>
              <a:spcAft>
                <a:spcPct val="15000"/>
              </a:spcAft>
              <a:buFont typeface="Wingdings" pitchFamily="2" charset="2"/>
              <a:buChar char="Ø"/>
            </a:pPr>
            <a:r>
              <a:rPr lang="zh-CN" altLang="zh-CN" sz="1800" dirty="0">
                <a:latin typeface="微软雅黑" pitchFamily="34" charset="-122"/>
                <a:ea typeface="微软雅黑" pitchFamily="34" charset="-122"/>
              </a:rPr>
              <a:t>刀具、量具、夹具</a:t>
            </a:r>
            <a:endParaRPr lang="zh-CN" altLang="en-US" sz="1800" dirty="0">
              <a:latin typeface="微软雅黑" pitchFamily="34" charset="-122"/>
              <a:ea typeface="微软雅黑" pitchFamily="34" charset="-122"/>
            </a:endParaRPr>
          </a:p>
        </p:txBody>
      </p:sp>
      <p:sp>
        <p:nvSpPr>
          <p:cNvPr id="50" name="矩形 49"/>
          <p:cNvSpPr/>
          <p:nvPr/>
        </p:nvSpPr>
        <p:spPr>
          <a:xfrm>
            <a:off x="5796136" y="2066328"/>
            <a:ext cx="2592288" cy="1169551"/>
          </a:xfrm>
          <a:prstGeom prst="rect">
            <a:avLst/>
          </a:prstGeom>
        </p:spPr>
        <p:txBody>
          <a:bodyPr wrap="square">
            <a:spAutoFit/>
          </a:bodyPr>
          <a:lstStyle/>
          <a:p>
            <a:pPr marL="0" lvl="1" defTabSz="800100">
              <a:lnSpc>
                <a:spcPts val="2800"/>
              </a:lnSpc>
              <a:spcBef>
                <a:spcPct val="0"/>
              </a:spcBef>
              <a:spcAft>
                <a:spcPct val="15000"/>
              </a:spcAft>
            </a:pPr>
            <a:r>
              <a:rPr lang="zh-CN" altLang="en-US" sz="1800" dirty="0">
                <a:latin typeface="微软雅黑" pitchFamily="34" charset="-122"/>
                <a:ea typeface="微软雅黑" pitchFamily="34" charset="-122"/>
              </a:rPr>
              <a:t>专门用于制造某一特定产品，或在某一特定工序上使用的</a:t>
            </a:r>
            <a:r>
              <a:rPr lang="zh-CN" altLang="en-US" sz="1800" dirty="0" smtClean="0">
                <a:latin typeface="微软雅黑" pitchFamily="34" charset="-122"/>
                <a:ea typeface="微软雅黑" pitchFamily="34" charset="-122"/>
              </a:rPr>
              <a:t>工具</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39106810"/>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低值易耗品的核算</a:t>
            </a:r>
          </a:p>
        </p:txBody>
      </p:sp>
      <p:grpSp>
        <p:nvGrpSpPr>
          <p:cNvPr id="24" name="组合 23"/>
          <p:cNvGrpSpPr/>
          <p:nvPr/>
        </p:nvGrpSpPr>
        <p:grpSpPr>
          <a:xfrm>
            <a:off x="899592" y="1214234"/>
            <a:ext cx="4464496" cy="791068"/>
            <a:chOff x="4647355" y="2675335"/>
            <a:chExt cx="4464496" cy="791068"/>
          </a:xfrm>
        </p:grpSpPr>
        <p:cxnSp>
          <p:nvCxnSpPr>
            <p:cNvPr id="25" name="直接连接符 24"/>
            <p:cNvCxnSpPr/>
            <p:nvPr/>
          </p:nvCxnSpPr>
          <p:spPr>
            <a:xfrm flipV="1">
              <a:off x="4647355" y="3044668"/>
              <a:ext cx="4464496" cy="893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6879603" y="3044669"/>
              <a:ext cx="0" cy="421734"/>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4863379" y="2675335"/>
              <a:ext cx="4032448" cy="369332"/>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周转材料</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低值易耗品</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在库</a:t>
              </a:r>
              <a:endParaRPr lang="zh-CN" altLang="en-US" sz="1800" b="1" dirty="0">
                <a:solidFill>
                  <a:srgbClr val="084CA1"/>
                </a:solidFill>
                <a:latin typeface="微软雅黑" pitchFamily="34" charset="-122"/>
                <a:ea typeface="微软雅黑" pitchFamily="34" charset="-122"/>
              </a:endParaRPr>
            </a:p>
          </p:txBody>
        </p:sp>
      </p:grpSp>
      <p:grpSp>
        <p:nvGrpSpPr>
          <p:cNvPr id="28" name="组合 27"/>
          <p:cNvGrpSpPr/>
          <p:nvPr/>
        </p:nvGrpSpPr>
        <p:grpSpPr>
          <a:xfrm>
            <a:off x="899592" y="2325368"/>
            <a:ext cx="4464496" cy="842380"/>
            <a:chOff x="4647355" y="2675335"/>
            <a:chExt cx="4464496" cy="842380"/>
          </a:xfrm>
        </p:grpSpPr>
        <p:cxnSp>
          <p:nvCxnSpPr>
            <p:cNvPr id="29" name="直接连接符 28"/>
            <p:cNvCxnSpPr/>
            <p:nvPr/>
          </p:nvCxnSpPr>
          <p:spPr>
            <a:xfrm flipV="1">
              <a:off x="4647355" y="3044668"/>
              <a:ext cx="4464496" cy="893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6879603" y="3044668"/>
              <a:ext cx="0" cy="47304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4863379" y="2675335"/>
              <a:ext cx="4032448" cy="369332"/>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周转材料</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低值易耗品</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在用</a:t>
              </a:r>
              <a:endParaRPr lang="zh-CN" altLang="en-US" sz="1800" b="1" dirty="0">
                <a:solidFill>
                  <a:srgbClr val="084CA1"/>
                </a:solidFill>
                <a:latin typeface="微软雅黑" pitchFamily="34" charset="-122"/>
                <a:ea typeface="微软雅黑" pitchFamily="34" charset="-122"/>
              </a:endParaRPr>
            </a:p>
          </p:txBody>
        </p:sp>
      </p:grpSp>
      <p:grpSp>
        <p:nvGrpSpPr>
          <p:cNvPr id="32" name="组合 31"/>
          <p:cNvGrpSpPr/>
          <p:nvPr/>
        </p:nvGrpSpPr>
        <p:grpSpPr>
          <a:xfrm>
            <a:off x="899592" y="3487813"/>
            <a:ext cx="4464496" cy="894916"/>
            <a:chOff x="4647355" y="2675335"/>
            <a:chExt cx="4464496" cy="894916"/>
          </a:xfrm>
        </p:grpSpPr>
        <p:cxnSp>
          <p:nvCxnSpPr>
            <p:cNvPr id="33" name="直接连接符 32"/>
            <p:cNvCxnSpPr/>
            <p:nvPr/>
          </p:nvCxnSpPr>
          <p:spPr>
            <a:xfrm flipV="1">
              <a:off x="4647355" y="3044668"/>
              <a:ext cx="4464496" cy="893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flipV="1">
              <a:off x="6879603" y="3044668"/>
              <a:ext cx="1860" cy="52558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5" name="TextBox 34"/>
            <p:cNvSpPr txBox="1"/>
            <p:nvPr/>
          </p:nvSpPr>
          <p:spPr>
            <a:xfrm>
              <a:off x="4863379" y="2675335"/>
              <a:ext cx="4032448" cy="369332"/>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周转材料</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低值易耗品</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摊销</a:t>
              </a:r>
              <a:endParaRPr lang="zh-CN" altLang="en-US" sz="1800" b="1" dirty="0">
                <a:solidFill>
                  <a:srgbClr val="084CA1"/>
                </a:solidFill>
                <a:latin typeface="微软雅黑" pitchFamily="34" charset="-122"/>
                <a:ea typeface="微软雅黑" pitchFamily="34" charset="-122"/>
              </a:endParaRPr>
            </a:p>
          </p:txBody>
        </p:sp>
      </p:grpSp>
      <p:sp>
        <p:nvSpPr>
          <p:cNvPr id="36" name="TextBox 35"/>
          <p:cNvSpPr txBox="1"/>
          <p:nvPr/>
        </p:nvSpPr>
        <p:spPr>
          <a:xfrm>
            <a:off x="805485" y="1831629"/>
            <a:ext cx="1107996" cy="369332"/>
          </a:xfrm>
          <a:prstGeom prst="rect">
            <a:avLst/>
          </a:prstGeom>
          <a:solidFill>
            <a:schemeClr val="accent1">
              <a:lumMod val="60000"/>
              <a:lumOff val="40000"/>
            </a:schemeClr>
          </a:solidFill>
          <a:ln>
            <a:noFill/>
          </a:ln>
        </p:spPr>
        <p:txBody>
          <a:bodyPr wrap="none" rtlCol="0">
            <a:spAutoFit/>
          </a:bodyPr>
          <a:lstStyle/>
          <a:p>
            <a:r>
              <a:rPr lang="zh-CN" altLang="en-US" sz="1800" dirty="0" smtClean="0">
                <a:latin typeface="微软雅黑" pitchFamily="34" charset="-122"/>
                <a:ea typeface="微软雅黑" pitchFamily="34" charset="-122"/>
              </a:rPr>
              <a:t>首次领用</a:t>
            </a:r>
            <a:endParaRPr lang="zh-CN" altLang="en-US" sz="1800" dirty="0">
              <a:latin typeface="微软雅黑" pitchFamily="34" charset="-122"/>
              <a:ea typeface="微软雅黑" pitchFamily="34" charset="-122"/>
            </a:endParaRPr>
          </a:p>
        </p:txBody>
      </p:sp>
      <p:sp>
        <p:nvSpPr>
          <p:cNvPr id="51" name="TextBox 50"/>
          <p:cNvSpPr txBox="1"/>
          <p:nvPr/>
        </p:nvSpPr>
        <p:spPr>
          <a:xfrm>
            <a:off x="807338" y="3008361"/>
            <a:ext cx="1569660" cy="369332"/>
          </a:xfrm>
          <a:prstGeom prst="rect">
            <a:avLst/>
          </a:prstGeom>
          <a:solidFill>
            <a:schemeClr val="accent1">
              <a:lumMod val="60000"/>
              <a:lumOff val="40000"/>
            </a:schemeClr>
          </a:solidFill>
          <a:ln>
            <a:noFill/>
          </a:ln>
        </p:spPr>
        <p:txBody>
          <a:bodyPr wrap="none" rtlCol="0">
            <a:spAutoFit/>
          </a:bodyPr>
          <a:lstStyle/>
          <a:p>
            <a:r>
              <a:rPr lang="zh-CN" altLang="en-US" sz="1800" dirty="0" smtClean="0">
                <a:latin typeface="微软雅黑" pitchFamily="34" charset="-122"/>
                <a:ea typeface="微软雅黑" pitchFamily="34" charset="-122"/>
              </a:rPr>
              <a:t>最后一次领用</a:t>
            </a:r>
            <a:endParaRPr lang="zh-CN" altLang="en-US" sz="1800" dirty="0">
              <a:latin typeface="微软雅黑" pitchFamily="34" charset="-122"/>
              <a:ea typeface="微软雅黑" pitchFamily="34" charset="-122"/>
            </a:endParaRPr>
          </a:p>
        </p:txBody>
      </p:sp>
      <p:grpSp>
        <p:nvGrpSpPr>
          <p:cNvPr id="52" name="组合 51"/>
          <p:cNvGrpSpPr/>
          <p:nvPr/>
        </p:nvGrpSpPr>
        <p:grpSpPr>
          <a:xfrm>
            <a:off x="631107" y="1794435"/>
            <a:ext cx="5093021" cy="1145148"/>
            <a:chOff x="631107" y="2318532"/>
            <a:chExt cx="5093021" cy="1145148"/>
          </a:xfrm>
        </p:grpSpPr>
        <p:cxnSp>
          <p:nvCxnSpPr>
            <p:cNvPr id="53" name="直接箭头连接符 52"/>
            <p:cNvCxnSpPr/>
            <p:nvPr/>
          </p:nvCxnSpPr>
          <p:spPr>
            <a:xfrm flipH="1">
              <a:off x="4067944" y="2320628"/>
              <a:ext cx="165618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5724128" y="2318532"/>
              <a:ext cx="0" cy="39723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a:off x="631107" y="2715766"/>
              <a:ext cx="509302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a:off x="631107" y="3463680"/>
              <a:ext cx="1492621"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a:off x="631107" y="2715766"/>
              <a:ext cx="0" cy="74791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58" name="组合 57"/>
          <p:cNvGrpSpPr/>
          <p:nvPr/>
        </p:nvGrpSpPr>
        <p:grpSpPr>
          <a:xfrm>
            <a:off x="631106" y="2980459"/>
            <a:ext cx="5093021" cy="1145148"/>
            <a:chOff x="631107" y="2318532"/>
            <a:chExt cx="5093021" cy="1145148"/>
          </a:xfrm>
        </p:grpSpPr>
        <p:cxnSp>
          <p:nvCxnSpPr>
            <p:cNvPr id="59" name="直接箭头连接符 58"/>
            <p:cNvCxnSpPr/>
            <p:nvPr/>
          </p:nvCxnSpPr>
          <p:spPr>
            <a:xfrm flipH="1">
              <a:off x="4067944" y="2320628"/>
              <a:ext cx="1656184"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a:off x="5724128" y="2318532"/>
              <a:ext cx="0" cy="39723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a:off x="631107" y="2715766"/>
              <a:ext cx="5093021"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p:nvPr/>
          </p:nvCxnSpPr>
          <p:spPr>
            <a:xfrm>
              <a:off x="631107" y="3463680"/>
              <a:ext cx="1492621"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a:off x="631107" y="2715766"/>
              <a:ext cx="0" cy="74791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64" name="组合 63"/>
          <p:cNvGrpSpPr/>
          <p:nvPr/>
        </p:nvGrpSpPr>
        <p:grpSpPr>
          <a:xfrm>
            <a:off x="7152134" y="2544049"/>
            <a:ext cx="1224136" cy="791068"/>
            <a:chOff x="6267535" y="2675335"/>
            <a:chExt cx="1224136" cy="791068"/>
          </a:xfrm>
        </p:grpSpPr>
        <p:cxnSp>
          <p:nvCxnSpPr>
            <p:cNvPr id="65" name="直接连接符 64"/>
            <p:cNvCxnSpPr/>
            <p:nvPr/>
          </p:nvCxnSpPr>
          <p:spPr>
            <a:xfrm flipV="1">
              <a:off x="6267535" y="3049133"/>
              <a:ext cx="1224136" cy="446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6879603" y="3044669"/>
              <a:ext cx="0" cy="421734"/>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6267535" y="2675335"/>
              <a:ext cx="1224136" cy="369332"/>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制造费用</a:t>
              </a:r>
              <a:endParaRPr lang="zh-CN" altLang="en-US" sz="1800" b="1" dirty="0">
                <a:solidFill>
                  <a:srgbClr val="084CA1"/>
                </a:solidFill>
                <a:latin typeface="微软雅黑" pitchFamily="34" charset="-122"/>
                <a:ea typeface="微软雅黑" pitchFamily="34" charset="-122"/>
              </a:endParaRPr>
            </a:p>
          </p:txBody>
        </p:sp>
      </p:grpSp>
      <p:grpSp>
        <p:nvGrpSpPr>
          <p:cNvPr id="68" name="组合 67"/>
          <p:cNvGrpSpPr/>
          <p:nvPr/>
        </p:nvGrpSpPr>
        <p:grpSpPr>
          <a:xfrm>
            <a:off x="7164288" y="3704857"/>
            <a:ext cx="1224136" cy="791068"/>
            <a:chOff x="6267535" y="2675335"/>
            <a:chExt cx="1224136" cy="791068"/>
          </a:xfrm>
        </p:grpSpPr>
        <p:cxnSp>
          <p:nvCxnSpPr>
            <p:cNvPr id="69" name="直接连接符 68"/>
            <p:cNvCxnSpPr/>
            <p:nvPr/>
          </p:nvCxnSpPr>
          <p:spPr>
            <a:xfrm flipV="1">
              <a:off x="6267535" y="3049133"/>
              <a:ext cx="1224136" cy="446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6879603" y="3044669"/>
              <a:ext cx="0" cy="421734"/>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6267535" y="2675335"/>
              <a:ext cx="1224136" cy="369332"/>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管理费用</a:t>
              </a:r>
              <a:endParaRPr lang="zh-CN" altLang="en-US" sz="1800" b="1" dirty="0">
                <a:solidFill>
                  <a:srgbClr val="084CA1"/>
                </a:solidFill>
                <a:latin typeface="微软雅黑" pitchFamily="34" charset="-122"/>
                <a:ea typeface="微软雅黑" pitchFamily="34" charset="-122"/>
              </a:endParaRPr>
            </a:p>
          </p:txBody>
        </p:sp>
      </p:grpSp>
      <p:cxnSp>
        <p:nvCxnSpPr>
          <p:cNvPr id="73" name="直接箭头连接符 72"/>
          <p:cNvCxnSpPr/>
          <p:nvPr/>
        </p:nvCxnSpPr>
        <p:spPr>
          <a:xfrm>
            <a:off x="6719800" y="3116229"/>
            <a:ext cx="746311"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6719800" y="3116229"/>
            <a:ext cx="0" cy="977701"/>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78" name="直接箭头连接符 77"/>
          <p:cNvCxnSpPr/>
          <p:nvPr/>
        </p:nvCxnSpPr>
        <p:spPr>
          <a:xfrm flipH="1" flipV="1">
            <a:off x="4067944" y="4093930"/>
            <a:ext cx="2651856" cy="9913"/>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nvGrpSpPr>
          <p:cNvPr id="79" name="组合 78"/>
          <p:cNvGrpSpPr/>
          <p:nvPr/>
        </p:nvGrpSpPr>
        <p:grpSpPr>
          <a:xfrm>
            <a:off x="4067944" y="4279901"/>
            <a:ext cx="3398165" cy="102828"/>
            <a:chOff x="4644007" y="4803998"/>
            <a:chExt cx="2822102" cy="0"/>
          </a:xfrm>
        </p:grpSpPr>
        <p:cxnSp>
          <p:nvCxnSpPr>
            <p:cNvPr id="80" name="直接箭头连接符 79"/>
            <p:cNvCxnSpPr/>
            <p:nvPr/>
          </p:nvCxnSpPr>
          <p:spPr>
            <a:xfrm>
              <a:off x="6719798" y="4803998"/>
              <a:ext cx="746311"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1" name="直接箭头连接符 80"/>
            <p:cNvCxnSpPr/>
            <p:nvPr/>
          </p:nvCxnSpPr>
          <p:spPr>
            <a:xfrm flipH="1">
              <a:off x="4644007" y="4803998"/>
              <a:ext cx="2075793"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82" name="TextBox 81"/>
          <p:cNvSpPr txBox="1"/>
          <p:nvPr/>
        </p:nvSpPr>
        <p:spPr>
          <a:xfrm>
            <a:off x="5507960" y="3566984"/>
            <a:ext cx="1107996" cy="369332"/>
          </a:xfrm>
          <a:prstGeom prst="rect">
            <a:avLst/>
          </a:prstGeom>
          <a:solidFill>
            <a:schemeClr val="accent1">
              <a:lumMod val="60000"/>
              <a:lumOff val="40000"/>
            </a:schemeClr>
          </a:solidFill>
          <a:ln>
            <a:noFill/>
          </a:ln>
        </p:spPr>
        <p:txBody>
          <a:bodyPr wrap="none" rtlCol="0">
            <a:spAutoFit/>
          </a:bodyPr>
          <a:lstStyle/>
          <a:p>
            <a:r>
              <a:rPr lang="zh-CN" altLang="en-US" sz="1800" dirty="0">
                <a:latin typeface="微软雅黑" pitchFamily="34" charset="-122"/>
                <a:ea typeface="微软雅黑" pitchFamily="34" charset="-122"/>
              </a:rPr>
              <a:t>每次</a:t>
            </a:r>
            <a:r>
              <a:rPr lang="zh-CN" altLang="en-US" sz="1800" dirty="0" smtClean="0">
                <a:latin typeface="微软雅黑" pitchFamily="34" charset="-122"/>
                <a:ea typeface="微软雅黑" pitchFamily="34" charset="-122"/>
              </a:rPr>
              <a:t>领用</a:t>
            </a:r>
            <a:endParaRPr lang="zh-CN" altLang="en-US" sz="1800" dirty="0">
              <a:latin typeface="微软雅黑" pitchFamily="34" charset="-122"/>
              <a:ea typeface="微软雅黑" pitchFamily="34" charset="-122"/>
            </a:endParaRPr>
          </a:p>
        </p:txBody>
      </p:sp>
      <p:sp>
        <p:nvSpPr>
          <p:cNvPr id="83" name="椭圆 82"/>
          <p:cNvSpPr/>
          <p:nvPr/>
        </p:nvSpPr>
        <p:spPr>
          <a:xfrm>
            <a:off x="6110052" y="1027078"/>
            <a:ext cx="1882646" cy="989217"/>
          </a:xfrm>
          <a:prstGeom prst="ellipse">
            <a:avLst/>
          </a:prstGeom>
          <a:solidFill>
            <a:schemeClr val="accent1">
              <a:lumMod val="60000"/>
              <a:lumOff val="40000"/>
            </a:schemeClr>
          </a:solidFill>
        </p:spPr>
        <p:txBody>
          <a:bodyPr wrap="none" anchor="ctr" anchorCtr="0">
            <a:noAutofit/>
          </a:bodyPr>
          <a:lstStyle/>
          <a:p>
            <a:pPr lvl="0"/>
            <a:r>
              <a:rPr lang="zh-CN" altLang="zh-CN" sz="1800" b="1" dirty="0">
                <a:solidFill>
                  <a:srgbClr val="C00000"/>
                </a:solidFill>
                <a:latin typeface="微软雅黑" pitchFamily="34" charset="-122"/>
                <a:ea typeface="微软雅黑" pitchFamily="34" charset="-122"/>
              </a:rPr>
              <a:t>五五摊销法</a:t>
            </a:r>
            <a:endParaRPr lang="zh-CN" altLang="en-US"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8837923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一次摊销法</a:t>
            </a:r>
          </a:p>
        </p:txBody>
      </p:sp>
      <p:grpSp>
        <p:nvGrpSpPr>
          <p:cNvPr id="50" name="组合 49"/>
          <p:cNvGrpSpPr/>
          <p:nvPr/>
        </p:nvGrpSpPr>
        <p:grpSpPr>
          <a:xfrm>
            <a:off x="254000" y="1329438"/>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6" name="椭圆 85"/>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7" name="矩形 86"/>
          <p:cNvSpPr/>
          <p:nvPr/>
        </p:nvSpPr>
        <p:spPr>
          <a:xfrm>
            <a:off x="3033988" y="1293805"/>
            <a:ext cx="1800493"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领用</a:t>
            </a:r>
            <a:r>
              <a:rPr lang="zh-CN" altLang="zh-CN" sz="1800" b="1" dirty="0" smtClean="0">
                <a:solidFill>
                  <a:srgbClr val="084CA1"/>
                </a:solidFill>
                <a:latin typeface="微软雅黑" pitchFamily="34" charset="-122"/>
                <a:ea typeface="微软雅黑" pitchFamily="34" charset="-122"/>
              </a:rPr>
              <a:t>低值易耗品</a:t>
            </a:r>
            <a:endParaRPr lang="en-US" altLang="zh-CN" sz="1800" b="1" dirty="0">
              <a:solidFill>
                <a:srgbClr val="084CA1"/>
              </a:solidFill>
              <a:latin typeface="微软雅黑" pitchFamily="34" charset="-122"/>
              <a:ea typeface="微软雅黑" pitchFamily="34" charset="-122"/>
              <a:sym typeface="+mn-lt"/>
            </a:endParaRPr>
          </a:p>
        </p:txBody>
      </p:sp>
      <p:sp>
        <p:nvSpPr>
          <p:cNvPr id="88" name="矩形 87"/>
          <p:cNvSpPr/>
          <p:nvPr/>
        </p:nvSpPr>
        <p:spPr>
          <a:xfrm>
            <a:off x="2911325" y="1709958"/>
            <a:ext cx="4994355"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制造费用</a:t>
            </a:r>
          </a:p>
          <a:p>
            <a:pPr>
              <a:lnSpc>
                <a:spcPct val="150000"/>
              </a:lnSpc>
            </a:pPr>
            <a:r>
              <a:rPr lang="zh-CN" altLang="zh-CN" sz="1800" dirty="0">
                <a:latin typeface="微软雅黑" pitchFamily="34" charset="-122"/>
                <a:ea typeface="微软雅黑" pitchFamily="34" charset="-122"/>
              </a:rPr>
              <a:t>　　管理费用</a:t>
            </a:r>
          </a:p>
          <a:p>
            <a:pPr>
              <a:lnSpc>
                <a:spcPct val="150000"/>
              </a:lnSpc>
            </a:pPr>
            <a:r>
              <a:rPr lang="zh-CN" altLang="zh-CN" sz="1800" dirty="0">
                <a:latin typeface="微软雅黑" pitchFamily="34" charset="-122"/>
                <a:ea typeface="微软雅黑" pitchFamily="34" charset="-122"/>
              </a:rPr>
              <a:t>　　其他业务成本等</a:t>
            </a:r>
          </a:p>
          <a:p>
            <a:pPr>
              <a:lnSpc>
                <a:spcPct val="150000"/>
              </a:lnSpc>
            </a:pPr>
            <a:r>
              <a:rPr lang="zh-CN" altLang="zh-CN" sz="1800" dirty="0">
                <a:latin typeface="微软雅黑" pitchFamily="34" charset="-122"/>
                <a:ea typeface="微软雅黑" pitchFamily="34" charset="-122"/>
              </a:rPr>
              <a:t>　　贷</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低值易耗品</a:t>
            </a:r>
          </a:p>
        </p:txBody>
      </p:sp>
      <p:sp>
        <p:nvSpPr>
          <p:cNvPr id="16" name="圆角矩形标注 15"/>
          <p:cNvSpPr/>
          <p:nvPr/>
        </p:nvSpPr>
        <p:spPr>
          <a:xfrm>
            <a:off x="4923227" y="1706336"/>
            <a:ext cx="1609775" cy="847160"/>
          </a:xfrm>
          <a:prstGeom prst="wedgeRoundRectCallout">
            <a:avLst>
              <a:gd name="adj1" fmla="val -74143"/>
              <a:gd name="adj2" fmla="val -2727"/>
              <a:gd name="adj3" fmla="val 16667"/>
            </a:avLst>
          </a:prstGeom>
          <a:solidFill>
            <a:srgbClr val="084CA1"/>
          </a:solidFill>
          <a:ln w="57150">
            <a:noFill/>
          </a:ln>
        </p:spPr>
        <p:txBody>
          <a:bodyPr vert="horz" wrap="square" lIns="0" tIns="0" rIns="0" bIns="72000" rtlCol="0" anchor="ctr" anchorCtr="1" compatLnSpc="1">
            <a:noAutofit/>
          </a:bodyPr>
          <a:lstStyle/>
          <a:p>
            <a:pPr>
              <a:lnSpc>
                <a:spcPct val="150000"/>
              </a:lnSpc>
            </a:pPr>
            <a:r>
              <a:rPr lang="zh-CN" altLang="zh-CN" sz="1800" b="1" dirty="0">
                <a:solidFill>
                  <a:schemeClr val="bg1"/>
                </a:solidFill>
                <a:latin typeface="微软雅黑" pitchFamily="34" charset="-122"/>
                <a:ea typeface="微软雅黑" pitchFamily="34" charset="-122"/>
              </a:rPr>
              <a:t>按计划成本或实际成本结转</a:t>
            </a:r>
            <a:endParaRPr lang="en-US" altLang="zh-CN" sz="1800" b="1" dirty="0">
              <a:solidFill>
                <a:schemeClr val="bg1"/>
              </a:solidFill>
              <a:latin typeface="微软雅黑" pitchFamily="34" charset="-122"/>
              <a:ea typeface="微软雅黑" pitchFamily="34" charset="-122"/>
              <a:sym typeface="+mn-lt"/>
            </a:endParaRPr>
          </a:p>
        </p:txBody>
      </p:sp>
    </p:spTree>
    <p:custDataLst>
      <p:tags r:id="rId1"/>
    </p:custDataLst>
    <p:extLst>
      <p:ext uri="{BB962C8B-B14F-4D97-AF65-F5344CB8AC3E}">
        <p14:creationId xmlns:p14="http://schemas.microsoft.com/office/powerpoint/2010/main" val="1003334307"/>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一次摊销法</a:t>
            </a:r>
          </a:p>
        </p:txBody>
      </p:sp>
      <p:grpSp>
        <p:nvGrpSpPr>
          <p:cNvPr id="50" name="组合 49"/>
          <p:cNvGrpSpPr/>
          <p:nvPr/>
        </p:nvGrpSpPr>
        <p:grpSpPr>
          <a:xfrm>
            <a:off x="254000" y="1329438"/>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6" name="椭圆 85"/>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7" name="矩形 86"/>
          <p:cNvSpPr/>
          <p:nvPr/>
        </p:nvSpPr>
        <p:spPr>
          <a:xfrm>
            <a:off x="3033988" y="1293805"/>
            <a:ext cx="2031325"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低值易耗品报废</a:t>
            </a:r>
            <a:r>
              <a:rPr lang="zh-CN" altLang="zh-CN" sz="1800" b="1" dirty="0" smtClean="0">
                <a:solidFill>
                  <a:srgbClr val="084CA1"/>
                </a:solidFill>
                <a:latin typeface="微软雅黑" pitchFamily="34" charset="-122"/>
                <a:ea typeface="微软雅黑" pitchFamily="34" charset="-122"/>
              </a:rPr>
              <a:t>时</a:t>
            </a:r>
            <a:endParaRPr lang="en-US" altLang="zh-CN" sz="1800" b="1" dirty="0">
              <a:solidFill>
                <a:srgbClr val="084CA1"/>
              </a:solidFill>
              <a:latin typeface="微软雅黑" pitchFamily="34" charset="-122"/>
              <a:ea typeface="微软雅黑" pitchFamily="34" charset="-122"/>
              <a:sym typeface="+mn-lt"/>
            </a:endParaRPr>
          </a:p>
        </p:txBody>
      </p:sp>
      <p:sp>
        <p:nvSpPr>
          <p:cNvPr id="88" name="矩形 87"/>
          <p:cNvSpPr/>
          <p:nvPr/>
        </p:nvSpPr>
        <p:spPr>
          <a:xfrm>
            <a:off x="2911325" y="1709958"/>
            <a:ext cx="4994355"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原材料等</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制造费用</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业务成本等</a:t>
            </a:r>
          </a:p>
        </p:txBody>
      </p:sp>
      <p:sp>
        <p:nvSpPr>
          <p:cNvPr id="14" name="圆角矩形标注 13"/>
          <p:cNvSpPr/>
          <p:nvPr/>
        </p:nvSpPr>
        <p:spPr>
          <a:xfrm>
            <a:off x="5065313" y="1705057"/>
            <a:ext cx="1853280" cy="1181362"/>
          </a:xfrm>
          <a:prstGeom prst="wedgeRoundRectCallout">
            <a:avLst>
              <a:gd name="adj1" fmla="val -77115"/>
              <a:gd name="adj2" fmla="val -28839"/>
              <a:gd name="adj3" fmla="val 16667"/>
            </a:avLst>
          </a:prstGeom>
          <a:solidFill>
            <a:srgbClr val="084CA1"/>
          </a:solidFill>
          <a:ln w="57150">
            <a:noFill/>
          </a:ln>
        </p:spPr>
        <p:txBody>
          <a:bodyPr vert="horz" wrap="square" lIns="0" tIns="0" rIns="0" bIns="72000" rtlCol="0" anchor="ctr" anchorCtr="1" compatLnSpc="1">
            <a:noAutofit/>
          </a:bodyPr>
          <a:lstStyle/>
          <a:p>
            <a:pPr>
              <a:lnSpc>
                <a:spcPct val="150000"/>
              </a:lnSpc>
            </a:pPr>
            <a:r>
              <a:rPr lang="zh-CN" altLang="zh-CN" sz="1800" b="1" dirty="0">
                <a:solidFill>
                  <a:schemeClr val="bg1"/>
                </a:solidFill>
                <a:latin typeface="微软雅黑" pitchFamily="34" charset="-122"/>
                <a:ea typeface="微软雅黑" pitchFamily="34" charset="-122"/>
              </a:rPr>
              <a:t>将报废的残料价值冲减当月相应的费用账户</a:t>
            </a:r>
            <a:endParaRPr lang="en-US" altLang="zh-CN" sz="1800" b="1" dirty="0">
              <a:solidFill>
                <a:schemeClr val="bg1"/>
              </a:solidFill>
              <a:latin typeface="微软雅黑" pitchFamily="34" charset="-122"/>
              <a:ea typeface="微软雅黑" pitchFamily="34" charset="-122"/>
              <a:sym typeface="+mn-lt"/>
            </a:endParaRPr>
          </a:p>
        </p:txBody>
      </p:sp>
    </p:spTree>
    <p:custDataLst>
      <p:tags r:id="rId1"/>
    </p:custDataLst>
    <p:extLst>
      <p:ext uri="{BB962C8B-B14F-4D97-AF65-F5344CB8AC3E}">
        <p14:creationId xmlns:p14="http://schemas.microsoft.com/office/powerpoint/2010/main" val="901654656"/>
      </p:ext>
    </p:extLst>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一次摊销法</a:t>
            </a:r>
          </a:p>
        </p:txBody>
      </p:sp>
      <p:grpSp>
        <p:nvGrpSpPr>
          <p:cNvPr id="50" name="组合 49"/>
          <p:cNvGrpSpPr/>
          <p:nvPr/>
        </p:nvGrpSpPr>
        <p:grpSpPr>
          <a:xfrm>
            <a:off x="254000" y="1329438"/>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6" name="椭圆 85"/>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7" name="矩形 86"/>
          <p:cNvSpPr/>
          <p:nvPr/>
        </p:nvSpPr>
        <p:spPr>
          <a:xfrm>
            <a:off x="3033988" y="1293805"/>
            <a:ext cx="6186309" cy="458908"/>
          </a:xfrm>
          <a:prstGeom prst="rect">
            <a:avLst/>
          </a:prstGeom>
        </p:spPr>
        <p:txBody>
          <a:bodyPr wrap="non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月末，分摊领用低值易耗品的成本差异</a:t>
            </a:r>
            <a:r>
              <a:rPr lang="zh-CN" altLang="en-US" sz="1800" b="1" dirty="0" smtClean="0">
                <a:solidFill>
                  <a:srgbClr val="084CA1"/>
                </a:solidFill>
                <a:latin typeface="微软雅黑" pitchFamily="34" charset="-122"/>
                <a:ea typeface="微软雅黑" pitchFamily="34" charset="-122"/>
              </a:rPr>
              <a:t>（</a:t>
            </a:r>
            <a:r>
              <a:rPr lang="zh-CN" altLang="zh-CN" sz="1800" b="1" dirty="0" smtClean="0">
                <a:solidFill>
                  <a:srgbClr val="084CA1"/>
                </a:solidFill>
                <a:latin typeface="微软雅黑" pitchFamily="34" charset="-122"/>
                <a:ea typeface="微软雅黑" pitchFamily="34" charset="-122"/>
              </a:rPr>
              <a:t>按计划成本核算</a:t>
            </a:r>
            <a:r>
              <a:rPr lang="zh-CN" altLang="en-US" sz="1800" b="1" dirty="0" smtClean="0">
                <a:solidFill>
                  <a:srgbClr val="084CA1"/>
                </a:solidFill>
                <a:latin typeface="微软雅黑" pitchFamily="34" charset="-122"/>
                <a:ea typeface="微软雅黑" pitchFamily="34" charset="-122"/>
              </a:rPr>
              <a:t>）</a:t>
            </a:r>
            <a:endParaRPr lang="en-US" altLang="zh-CN" sz="1800" b="1" dirty="0">
              <a:solidFill>
                <a:srgbClr val="084CA1"/>
              </a:solidFill>
              <a:latin typeface="微软雅黑" pitchFamily="34" charset="-122"/>
              <a:ea typeface="微软雅黑" pitchFamily="34" charset="-122"/>
              <a:sym typeface="+mn-lt"/>
            </a:endParaRPr>
          </a:p>
        </p:txBody>
      </p:sp>
      <p:sp>
        <p:nvSpPr>
          <p:cNvPr id="88" name="矩形 87"/>
          <p:cNvSpPr/>
          <p:nvPr/>
        </p:nvSpPr>
        <p:spPr>
          <a:xfrm>
            <a:off x="2911325" y="1709958"/>
            <a:ext cx="4994355"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制造费用</a:t>
            </a:r>
          </a:p>
          <a:p>
            <a:pPr>
              <a:lnSpc>
                <a:spcPct val="150000"/>
              </a:lnSpc>
            </a:pPr>
            <a:r>
              <a:rPr lang="zh-CN" altLang="zh-CN" sz="1800" dirty="0">
                <a:latin typeface="微软雅黑" pitchFamily="34" charset="-122"/>
                <a:ea typeface="微软雅黑" pitchFamily="34" charset="-122"/>
              </a:rPr>
              <a:t>　　 管理费用</a:t>
            </a:r>
          </a:p>
          <a:p>
            <a:pPr>
              <a:lnSpc>
                <a:spcPct val="150000"/>
              </a:lnSpc>
            </a:pPr>
            <a:r>
              <a:rPr lang="zh-CN" altLang="zh-CN" sz="1800" dirty="0">
                <a:latin typeface="微软雅黑" pitchFamily="34" charset="-122"/>
                <a:ea typeface="微软雅黑" pitchFamily="34" charset="-122"/>
              </a:rPr>
              <a:t>　　 其他业务成本</a:t>
            </a:r>
          </a:p>
          <a:p>
            <a:pPr>
              <a:lnSpc>
                <a:spcPct val="150000"/>
              </a:lnSpc>
            </a:pPr>
            <a:r>
              <a:rPr lang="zh-CN" altLang="zh-CN" sz="1800" dirty="0">
                <a:latin typeface="微软雅黑" pitchFamily="34" charset="-122"/>
                <a:ea typeface="微软雅黑" pitchFamily="34" charset="-122"/>
              </a:rPr>
              <a:t>　　 待摊费用等</a:t>
            </a:r>
          </a:p>
          <a:p>
            <a:pPr>
              <a:lnSpc>
                <a:spcPct val="150000"/>
              </a:lnSpc>
            </a:pPr>
            <a:r>
              <a:rPr lang="zh-CN" altLang="zh-CN" sz="1800" dirty="0">
                <a:latin typeface="微软雅黑" pitchFamily="34" charset="-122"/>
                <a:ea typeface="微软雅黑" pitchFamily="34" charset="-122"/>
              </a:rPr>
              <a:t>　　 贷</a:t>
            </a:r>
            <a:r>
              <a:rPr lang="zh-CN" altLang="zh-CN" sz="1800" b="1" dirty="0">
                <a:latin typeface="微软雅黑" pitchFamily="34" charset="-122"/>
                <a:ea typeface="微软雅黑" pitchFamily="34" charset="-122"/>
              </a:rPr>
              <a:t>：</a:t>
            </a:r>
            <a:r>
              <a:rPr lang="zh-CN" altLang="zh-CN" sz="1800" dirty="0">
                <a:latin typeface="微软雅黑" pitchFamily="34" charset="-122"/>
                <a:ea typeface="微软雅黑" pitchFamily="34" charset="-122"/>
              </a:rPr>
              <a:t>材料成本差异</a:t>
            </a:r>
          </a:p>
        </p:txBody>
      </p:sp>
      <p:sp>
        <p:nvSpPr>
          <p:cNvPr id="14" name="圆角矩形标注 13"/>
          <p:cNvSpPr/>
          <p:nvPr/>
        </p:nvSpPr>
        <p:spPr>
          <a:xfrm>
            <a:off x="5600709" y="2680063"/>
            <a:ext cx="2128701" cy="866693"/>
          </a:xfrm>
          <a:prstGeom prst="wedgeRoundRectCallout">
            <a:avLst>
              <a:gd name="adj1" fmla="val -59001"/>
              <a:gd name="adj2" fmla="val 41074"/>
              <a:gd name="adj3" fmla="val 16667"/>
            </a:avLst>
          </a:prstGeom>
          <a:solidFill>
            <a:srgbClr val="084CA1"/>
          </a:solidFill>
          <a:ln w="57150">
            <a:noFill/>
          </a:ln>
        </p:spPr>
        <p:txBody>
          <a:bodyPr vert="horz" wrap="square" lIns="0" tIns="0" rIns="0" bIns="72000" rtlCol="0" anchor="ctr" anchorCtr="1" compatLnSpc="1">
            <a:noAutofit/>
          </a:bodyPr>
          <a:lstStyle/>
          <a:p>
            <a:pPr>
              <a:lnSpc>
                <a:spcPct val="150000"/>
              </a:lnSpc>
            </a:pPr>
            <a:r>
              <a:rPr lang="zh-CN" altLang="zh-CN" sz="1800" b="1" dirty="0">
                <a:solidFill>
                  <a:schemeClr val="bg1"/>
                </a:solidFill>
                <a:latin typeface="微软雅黑" pitchFamily="34" charset="-122"/>
                <a:ea typeface="微软雅黑" pitchFamily="34" charset="-122"/>
              </a:rPr>
              <a:t>实际成本小于计划成本的差异用红</a:t>
            </a:r>
            <a:r>
              <a:rPr lang="zh-CN" altLang="zh-CN" sz="1800" b="1" dirty="0" smtClean="0">
                <a:solidFill>
                  <a:schemeClr val="bg1"/>
                </a:solidFill>
                <a:latin typeface="微软雅黑" pitchFamily="34" charset="-122"/>
                <a:ea typeface="微软雅黑" pitchFamily="34" charset="-122"/>
              </a:rPr>
              <a:t>字</a:t>
            </a:r>
            <a:endParaRPr lang="en-US" altLang="zh-CN" sz="1800" b="1" dirty="0">
              <a:solidFill>
                <a:schemeClr val="bg1"/>
              </a:solidFill>
              <a:latin typeface="微软雅黑" pitchFamily="34" charset="-122"/>
              <a:ea typeface="微软雅黑" pitchFamily="34" charset="-122"/>
              <a:sym typeface="+mn-lt"/>
            </a:endParaRPr>
          </a:p>
        </p:txBody>
      </p:sp>
    </p:spTree>
    <p:custDataLst>
      <p:tags r:id="rId1"/>
    </p:custDataLst>
    <p:extLst>
      <p:ext uri="{BB962C8B-B14F-4D97-AF65-F5344CB8AC3E}">
        <p14:creationId xmlns:p14="http://schemas.microsoft.com/office/powerpoint/2010/main" val="3740738875"/>
      </p:ext>
    </p:extLst>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分</a:t>
            </a:r>
            <a:r>
              <a:rPr lang="zh-CN" altLang="zh-CN" sz="1800" b="1" dirty="0" smtClean="0">
                <a:solidFill>
                  <a:srgbClr val="084CA1"/>
                </a:solidFill>
                <a:ea typeface="微软雅黑"/>
                <a:cs typeface="+mn-ea"/>
              </a:rPr>
              <a:t>次</a:t>
            </a:r>
            <a:r>
              <a:rPr lang="zh-CN" altLang="zh-CN" sz="1800" b="1" dirty="0">
                <a:solidFill>
                  <a:srgbClr val="084CA1"/>
                </a:solidFill>
                <a:ea typeface="微软雅黑"/>
                <a:cs typeface="+mn-ea"/>
              </a:rPr>
              <a:t>摊销</a:t>
            </a:r>
            <a:r>
              <a:rPr lang="zh-CN" altLang="zh-CN" sz="1800" b="1" dirty="0" smtClean="0">
                <a:solidFill>
                  <a:srgbClr val="084CA1"/>
                </a:solidFill>
                <a:ea typeface="微软雅黑"/>
                <a:cs typeface="+mn-ea"/>
              </a:rPr>
              <a:t>法</a:t>
            </a:r>
            <a:r>
              <a:rPr lang="zh-CN" altLang="en-US" sz="1800" b="1" dirty="0" smtClean="0">
                <a:solidFill>
                  <a:srgbClr val="084CA1"/>
                </a:solidFill>
                <a:ea typeface="微软雅黑"/>
                <a:cs typeface="+mn-ea"/>
              </a:rPr>
              <a:t>（实际成本）</a:t>
            </a:r>
            <a:endParaRPr lang="zh-CN" altLang="zh-CN" sz="1800" b="1" dirty="0">
              <a:solidFill>
                <a:srgbClr val="084CA1"/>
              </a:solidFill>
              <a:ea typeface="微软雅黑"/>
              <a:cs typeface="+mn-ea"/>
            </a:endParaRPr>
          </a:p>
        </p:txBody>
      </p:sp>
      <p:grpSp>
        <p:nvGrpSpPr>
          <p:cNvPr id="50" name="组合 49"/>
          <p:cNvGrpSpPr/>
          <p:nvPr/>
        </p:nvGrpSpPr>
        <p:grpSpPr>
          <a:xfrm>
            <a:off x="254000" y="1329438"/>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6" name="椭圆 85"/>
          <p:cNvSpPr/>
          <p:nvPr/>
        </p:nvSpPr>
        <p:spPr>
          <a:xfrm>
            <a:off x="2565461"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7" name="矩形 86"/>
          <p:cNvSpPr/>
          <p:nvPr/>
        </p:nvSpPr>
        <p:spPr>
          <a:xfrm>
            <a:off x="3033988" y="1293805"/>
            <a:ext cx="1800493"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领用低值易耗品</a:t>
            </a:r>
            <a:endParaRPr lang="en-US" altLang="zh-CN" sz="1800" b="1" dirty="0">
              <a:solidFill>
                <a:srgbClr val="084CA1"/>
              </a:solidFill>
              <a:latin typeface="微软雅黑" pitchFamily="34" charset="-122"/>
              <a:ea typeface="微软雅黑" pitchFamily="34" charset="-122"/>
              <a:sym typeface="+mn-lt"/>
            </a:endParaRPr>
          </a:p>
        </p:txBody>
      </p:sp>
      <p:sp>
        <p:nvSpPr>
          <p:cNvPr id="88" name="矩形 87"/>
          <p:cNvSpPr/>
          <p:nvPr/>
        </p:nvSpPr>
        <p:spPr>
          <a:xfrm>
            <a:off x="2911325" y="1709958"/>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周转材料</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在用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在库</a:t>
            </a:r>
            <a:endParaRPr lang="zh-CN" altLang="zh-CN" sz="1800" dirty="0">
              <a:latin typeface="微软雅黑" pitchFamily="34" charset="-122"/>
              <a:ea typeface="微软雅黑" pitchFamily="34" charset="-122"/>
            </a:endParaRPr>
          </a:p>
        </p:txBody>
      </p:sp>
      <p:sp>
        <p:nvSpPr>
          <p:cNvPr id="15" name="椭圆 14"/>
          <p:cNvSpPr/>
          <p:nvPr/>
        </p:nvSpPr>
        <p:spPr>
          <a:xfrm>
            <a:off x="2565461" y="2667901"/>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6" name="矩形 15"/>
          <p:cNvSpPr/>
          <p:nvPr/>
        </p:nvSpPr>
        <p:spPr>
          <a:xfrm>
            <a:off x="3033987" y="2633288"/>
            <a:ext cx="3416320"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sym typeface="+mn-lt"/>
              </a:rPr>
              <a:t>第一次领用时摊销其价值的一半</a:t>
            </a:r>
            <a:endParaRPr lang="en-US" altLang="zh-CN" sz="1800" b="1" dirty="0">
              <a:solidFill>
                <a:srgbClr val="084CA1"/>
              </a:solidFill>
              <a:latin typeface="微软雅黑" pitchFamily="34" charset="-122"/>
              <a:ea typeface="微软雅黑" pitchFamily="34" charset="-122"/>
              <a:sym typeface="+mn-lt"/>
            </a:endParaRPr>
          </a:p>
        </p:txBody>
      </p:sp>
      <p:sp>
        <p:nvSpPr>
          <p:cNvPr id="17" name="矩形 16"/>
          <p:cNvSpPr/>
          <p:nvPr/>
        </p:nvSpPr>
        <p:spPr>
          <a:xfrm>
            <a:off x="2911324" y="3049441"/>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制造费用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摊销</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19429908"/>
      </p:ext>
    </p:extLst>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分</a:t>
            </a:r>
            <a:r>
              <a:rPr lang="zh-CN" altLang="zh-CN" sz="1800" b="1" dirty="0" smtClean="0">
                <a:solidFill>
                  <a:srgbClr val="084CA1"/>
                </a:solidFill>
                <a:ea typeface="微软雅黑"/>
                <a:cs typeface="+mn-ea"/>
              </a:rPr>
              <a:t>次</a:t>
            </a:r>
            <a:r>
              <a:rPr lang="zh-CN" altLang="zh-CN" sz="1800" b="1" dirty="0">
                <a:solidFill>
                  <a:srgbClr val="084CA1"/>
                </a:solidFill>
                <a:ea typeface="微软雅黑"/>
                <a:cs typeface="+mn-ea"/>
              </a:rPr>
              <a:t>摊销</a:t>
            </a:r>
            <a:r>
              <a:rPr lang="zh-CN" altLang="zh-CN" sz="1800" b="1" dirty="0" smtClean="0">
                <a:solidFill>
                  <a:srgbClr val="084CA1"/>
                </a:solidFill>
                <a:ea typeface="微软雅黑"/>
                <a:cs typeface="+mn-ea"/>
              </a:rPr>
              <a:t>法</a:t>
            </a:r>
            <a:r>
              <a:rPr lang="zh-CN" altLang="en-US" sz="1800" b="1" dirty="0" smtClean="0">
                <a:solidFill>
                  <a:srgbClr val="084CA1"/>
                </a:solidFill>
                <a:ea typeface="微软雅黑"/>
                <a:cs typeface="+mn-ea"/>
              </a:rPr>
              <a:t>（实际成本）</a:t>
            </a:r>
            <a:endParaRPr lang="zh-CN" altLang="zh-CN" sz="1800" b="1" dirty="0">
              <a:solidFill>
                <a:srgbClr val="084CA1"/>
              </a:solidFill>
              <a:ea typeface="微软雅黑"/>
              <a:cs typeface="+mn-ea"/>
            </a:endParaRPr>
          </a:p>
        </p:txBody>
      </p:sp>
      <p:grpSp>
        <p:nvGrpSpPr>
          <p:cNvPr id="50" name="组合 49"/>
          <p:cNvGrpSpPr/>
          <p:nvPr/>
        </p:nvGrpSpPr>
        <p:grpSpPr>
          <a:xfrm>
            <a:off x="254000" y="1329438"/>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5" name="椭圆 14"/>
          <p:cNvSpPr/>
          <p:nvPr/>
        </p:nvSpPr>
        <p:spPr>
          <a:xfrm>
            <a:off x="2565461" y="1312810"/>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6" name="矩形 15"/>
          <p:cNvSpPr/>
          <p:nvPr/>
        </p:nvSpPr>
        <p:spPr>
          <a:xfrm>
            <a:off x="3033987" y="1278197"/>
            <a:ext cx="3416320"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sym typeface="+mn-lt"/>
              </a:rPr>
              <a:t>第二次领用时摊销其价值的一半</a:t>
            </a:r>
            <a:endParaRPr lang="en-US" altLang="zh-CN" sz="1800" b="1" dirty="0">
              <a:solidFill>
                <a:srgbClr val="084CA1"/>
              </a:solidFill>
              <a:latin typeface="微软雅黑" pitchFamily="34" charset="-122"/>
              <a:ea typeface="微软雅黑" pitchFamily="34" charset="-122"/>
              <a:sym typeface="+mn-lt"/>
            </a:endParaRPr>
          </a:p>
        </p:txBody>
      </p:sp>
      <p:sp>
        <p:nvSpPr>
          <p:cNvPr id="17" name="矩形 16"/>
          <p:cNvSpPr/>
          <p:nvPr/>
        </p:nvSpPr>
        <p:spPr>
          <a:xfrm>
            <a:off x="2911324" y="1694350"/>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制造费用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摊销</a:t>
            </a:r>
            <a:endParaRPr lang="zh-CN" altLang="zh-CN" sz="1800" dirty="0">
              <a:latin typeface="微软雅黑" pitchFamily="34" charset="-122"/>
              <a:ea typeface="微软雅黑" pitchFamily="34" charset="-122"/>
            </a:endParaRPr>
          </a:p>
        </p:txBody>
      </p:sp>
      <p:sp>
        <p:nvSpPr>
          <p:cNvPr id="18" name="矩形 17"/>
          <p:cNvSpPr/>
          <p:nvPr/>
        </p:nvSpPr>
        <p:spPr>
          <a:xfrm>
            <a:off x="2911324" y="2677409"/>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摊销</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在用</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1635335"/>
      </p:ext>
    </p:extLst>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分</a:t>
            </a:r>
            <a:r>
              <a:rPr lang="zh-CN" altLang="zh-CN" sz="1800" b="1" dirty="0" smtClean="0">
                <a:solidFill>
                  <a:srgbClr val="084CA1"/>
                </a:solidFill>
                <a:ea typeface="微软雅黑"/>
                <a:cs typeface="+mn-ea"/>
              </a:rPr>
              <a:t>次</a:t>
            </a:r>
            <a:r>
              <a:rPr lang="zh-CN" altLang="zh-CN" sz="1800" b="1" dirty="0">
                <a:solidFill>
                  <a:srgbClr val="084CA1"/>
                </a:solidFill>
                <a:ea typeface="微软雅黑"/>
                <a:cs typeface="+mn-ea"/>
              </a:rPr>
              <a:t>摊销</a:t>
            </a:r>
            <a:r>
              <a:rPr lang="zh-CN" altLang="zh-CN" sz="1800" b="1" dirty="0" smtClean="0">
                <a:solidFill>
                  <a:srgbClr val="084CA1"/>
                </a:solidFill>
                <a:ea typeface="微软雅黑"/>
                <a:cs typeface="+mn-ea"/>
              </a:rPr>
              <a:t>法</a:t>
            </a:r>
            <a:r>
              <a:rPr lang="zh-CN" altLang="en-US" sz="1800" b="1" dirty="0" smtClean="0">
                <a:solidFill>
                  <a:srgbClr val="084CA1"/>
                </a:solidFill>
                <a:ea typeface="微软雅黑"/>
                <a:cs typeface="+mn-ea"/>
              </a:rPr>
              <a:t>（计划成本）</a:t>
            </a:r>
            <a:endParaRPr lang="zh-CN" altLang="zh-CN" sz="1800" b="1" dirty="0">
              <a:solidFill>
                <a:srgbClr val="084CA1"/>
              </a:solidFill>
              <a:ea typeface="微软雅黑"/>
              <a:cs typeface="+mn-ea"/>
            </a:endParaRPr>
          </a:p>
        </p:txBody>
      </p:sp>
      <p:grpSp>
        <p:nvGrpSpPr>
          <p:cNvPr id="50" name="组合 49"/>
          <p:cNvGrpSpPr/>
          <p:nvPr/>
        </p:nvGrpSpPr>
        <p:grpSpPr>
          <a:xfrm>
            <a:off x="254000" y="1329438"/>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86" name="椭圆 85"/>
          <p:cNvSpPr/>
          <p:nvPr/>
        </p:nvSpPr>
        <p:spPr>
          <a:xfrm>
            <a:off x="2565461"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87" name="矩形 86"/>
          <p:cNvSpPr/>
          <p:nvPr/>
        </p:nvSpPr>
        <p:spPr>
          <a:xfrm>
            <a:off x="3033988" y="1293805"/>
            <a:ext cx="1800493"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领用低值易耗品</a:t>
            </a:r>
            <a:endParaRPr lang="en-US" altLang="zh-CN" sz="1800" b="1" dirty="0">
              <a:solidFill>
                <a:srgbClr val="084CA1"/>
              </a:solidFill>
              <a:latin typeface="微软雅黑" pitchFamily="34" charset="-122"/>
              <a:ea typeface="微软雅黑" pitchFamily="34" charset="-122"/>
              <a:sym typeface="+mn-lt"/>
            </a:endParaRPr>
          </a:p>
        </p:txBody>
      </p:sp>
      <p:sp>
        <p:nvSpPr>
          <p:cNvPr id="88" name="矩形 87"/>
          <p:cNvSpPr/>
          <p:nvPr/>
        </p:nvSpPr>
        <p:spPr>
          <a:xfrm>
            <a:off x="2911325" y="1709958"/>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周转材料</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在用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在库</a:t>
            </a:r>
            <a:endParaRPr lang="zh-CN" altLang="zh-CN" sz="1800" dirty="0">
              <a:latin typeface="微软雅黑" pitchFamily="34" charset="-122"/>
              <a:ea typeface="微软雅黑" pitchFamily="34" charset="-122"/>
            </a:endParaRPr>
          </a:p>
        </p:txBody>
      </p:sp>
      <p:sp>
        <p:nvSpPr>
          <p:cNvPr id="15" name="椭圆 14"/>
          <p:cNvSpPr/>
          <p:nvPr/>
        </p:nvSpPr>
        <p:spPr>
          <a:xfrm>
            <a:off x="2565461" y="2667901"/>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6" name="矩形 15"/>
          <p:cNvSpPr/>
          <p:nvPr/>
        </p:nvSpPr>
        <p:spPr>
          <a:xfrm>
            <a:off x="3033987" y="2633288"/>
            <a:ext cx="3416320"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sym typeface="+mn-lt"/>
              </a:rPr>
              <a:t>第一次领用时摊销其价值的一半</a:t>
            </a:r>
            <a:endParaRPr lang="en-US" altLang="zh-CN" sz="1800" b="1" dirty="0">
              <a:solidFill>
                <a:srgbClr val="084CA1"/>
              </a:solidFill>
              <a:latin typeface="微软雅黑" pitchFamily="34" charset="-122"/>
              <a:ea typeface="微软雅黑" pitchFamily="34" charset="-122"/>
              <a:sym typeface="+mn-lt"/>
            </a:endParaRPr>
          </a:p>
        </p:txBody>
      </p:sp>
      <p:sp>
        <p:nvSpPr>
          <p:cNvPr id="17" name="矩形 16"/>
          <p:cNvSpPr/>
          <p:nvPr/>
        </p:nvSpPr>
        <p:spPr>
          <a:xfrm>
            <a:off x="2911324" y="3049441"/>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制造费用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摊销</a:t>
            </a:r>
            <a:endParaRPr lang="zh-CN" altLang="zh-CN" sz="1800" dirty="0">
              <a:latin typeface="微软雅黑" pitchFamily="34" charset="-122"/>
              <a:ea typeface="微软雅黑" pitchFamily="34" charset="-122"/>
            </a:endParaRPr>
          </a:p>
        </p:txBody>
      </p:sp>
      <p:sp>
        <p:nvSpPr>
          <p:cNvPr id="18" name="矩形 17"/>
          <p:cNvSpPr/>
          <p:nvPr/>
        </p:nvSpPr>
        <p:spPr>
          <a:xfrm>
            <a:off x="2912537" y="3981557"/>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制造费用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材料成本差异</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低值易耗品</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54071152"/>
      </p:ext>
    </p:extLst>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低值易耗品的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分</a:t>
            </a:r>
            <a:r>
              <a:rPr lang="zh-CN" altLang="zh-CN" sz="1800" b="1" dirty="0" smtClean="0">
                <a:solidFill>
                  <a:srgbClr val="084CA1"/>
                </a:solidFill>
                <a:ea typeface="微软雅黑"/>
                <a:cs typeface="+mn-ea"/>
              </a:rPr>
              <a:t>次</a:t>
            </a:r>
            <a:r>
              <a:rPr lang="zh-CN" altLang="zh-CN" sz="1800" b="1" dirty="0">
                <a:solidFill>
                  <a:srgbClr val="084CA1"/>
                </a:solidFill>
                <a:ea typeface="微软雅黑"/>
                <a:cs typeface="+mn-ea"/>
              </a:rPr>
              <a:t>摊销</a:t>
            </a:r>
            <a:r>
              <a:rPr lang="zh-CN" altLang="zh-CN" sz="1800" b="1" dirty="0" smtClean="0">
                <a:solidFill>
                  <a:srgbClr val="084CA1"/>
                </a:solidFill>
                <a:ea typeface="微软雅黑"/>
                <a:cs typeface="+mn-ea"/>
              </a:rPr>
              <a:t>法</a:t>
            </a:r>
            <a:r>
              <a:rPr lang="zh-CN" altLang="en-US" sz="1800" b="1" dirty="0" smtClean="0">
                <a:solidFill>
                  <a:srgbClr val="084CA1"/>
                </a:solidFill>
                <a:ea typeface="微软雅黑"/>
                <a:cs typeface="+mn-ea"/>
              </a:rPr>
              <a:t>（计划成本）</a:t>
            </a:r>
            <a:endParaRPr lang="zh-CN" altLang="zh-CN" sz="1800" b="1" dirty="0">
              <a:solidFill>
                <a:srgbClr val="084CA1"/>
              </a:solidFill>
              <a:ea typeface="微软雅黑"/>
              <a:cs typeface="+mn-ea"/>
            </a:endParaRPr>
          </a:p>
        </p:txBody>
      </p:sp>
      <p:grpSp>
        <p:nvGrpSpPr>
          <p:cNvPr id="50" name="组合 49"/>
          <p:cNvGrpSpPr/>
          <p:nvPr/>
        </p:nvGrpSpPr>
        <p:grpSpPr>
          <a:xfrm>
            <a:off x="254000" y="1330579"/>
            <a:ext cx="1794946" cy="1779955"/>
            <a:chOff x="1715" y="4363"/>
            <a:chExt cx="3628" cy="3490"/>
          </a:xfrm>
        </p:grpSpPr>
        <p:sp>
          <p:nvSpPr>
            <p:cNvPr id="84" name="椭圆 8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5" name="椭圆 14"/>
          <p:cNvSpPr/>
          <p:nvPr/>
        </p:nvSpPr>
        <p:spPr>
          <a:xfrm>
            <a:off x="2565461" y="1312810"/>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6" name="矩形 15"/>
          <p:cNvSpPr/>
          <p:nvPr/>
        </p:nvSpPr>
        <p:spPr>
          <a:xfrm>
            <a:off x="3033987" y="1278197"/>
            <a:ext cx="3416320"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sym typeface="+mn-lt"/>
              </a:rPr>
              <a:t>第二次领用时摊销其价值的一半</a:t>
            </a:r>
            <a:endParaRPr lang="en-US" altLang="zh-CN" sz="1800" b="1" dirty="0">
              <a:solidFill>
                <a:srgbClr val="084CA1"/>
              </a:solidFill>
              <a:latin typeface="微软雅黑" pitchFamily="34" charset="-122"/>
              <a:ea typeface="微软雅黑" pitchFamily="34" charset="-122"/>
              <a:sym typeface="+mn-lt"/>
            </a:endParaRPr>
          </a:p>
        </p:txBody>
      </p:sp>
      <p:sp>
        <p:nvSpPr>
          <p:cNvPr id="17" name="矩形 16"/>
          <p:cNvSpPr/>
          <p:nvPr/>
        </p:nvSpPr>
        <p:spPr>
          <a:xfrm>
            <a:off x="2911322" y="1694350"/>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制造费用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摊销</a:t>
            </a:r>
            <a:endParaRPr lang="zh-CN" altLang="zh-CN" sz="1800" dirty="0">
              <a:latin typeface="微软雅黑" pitchFamily="34" charset="-122"/>
              <a:ea typeface="微软雅黑" pitchFamily="34" charset="-122"/>
            </a:endParaRPr>
          </a:p>
        </p:txBody>
      </p:sp>
      <p:sp>
        <p:nvSpPr>
          <p:cNvPr id="18" name="矩形 17"/>
          <p:cNvSpPr/>
          <p:nvPr/>
        </p:nvSpPr>
        <p:spPr>
          <a:xfrm>
            <a:off x="2911322" y="3578705"/>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摊销</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在用</a:t>
            </a:r>
            <a:endParaRPr lang="zh-CN" altLang="zh-CN" sz="1800" dirty="0">
              <a:latin typeface="微软雅黑" pitchFamily="34" charset="-122"/>
              <a:ea typeface="微软雅黑" pitchFamily="34" charset="-122"/>
            </a:endParaRPr>
          </a:p>
        </p:txBody>
      </p:sp>
      <p:sp>
        <p:nvSpPr>
          <p:cNvPr id="19" name="矩形 18"/>
          <p:cNvSpPr/>
          <p:nvPr/>
        </p:nvSpPr>
        <p:spPr>
          <a:xfrm>
            <a:off x="2911322" y="2648869"/>
            <a:ext cx="49943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制造费用</a:t>
            </a:r>
            <a:endParaRPr lang="zh-CN"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b="1"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材料成本差异</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低值易耗品</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67791661"/>
      </p:ext>
    </p:extLst>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195281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21" name="矩形 20"/>
          <p:cNvSpPr/>
          <p:nvPr>
            <p:custDataLst>
              <p:tags r:id="rId7"/>
            </p:custDataLst>
          </p:nvPr>
        </p:nvSpPr>
        <p:spPr>
          <a:xfrm>
            <a:off x="761418" y="141507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2" name="矩形 21"/>
          <p:cNvSpPr/>
          <p:nvPr>
            <p:custDataLst>
              <p:tags r:id="rId8"/>
            </p:custDataLst>
          </p:nvPr>
        </p:nvSpPr>
        <p:spPr>
          <a:xfrm>
            <a:off x="684976" y="239547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nvSpPr>
        <p:spPr>
          <a:xfrm>
            <a:off x="762323" y="1459374"/>
            <a:ext cx="7767044"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分次</a:t>
            </a:r>
            <a:r>
              <a:rPr lang="zh-CN" altLang="en-US" sz="1800" b="1" dirty="0" smtClean="0">
                <a:solidFill>
                  <a:srgbClr val="084CA1"/>
                </a:solidFill>
                <a:latin typeface="微软雅黑" pitchFamily="34" charset="-122"/>
                <a:ea typeface="微软雅黑" pitchFamily="34" charset="-122"/>
              </a:rPr>
              <a:t>摊销法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企业</a:t>
            </a:r>
            <a:r>
              <a:rPr lang="en-US" altLang="zh-CN" sz="1800" dirty="0" smtClean="0">
                <a:latin typeface="微软雅黑" pitchFamily="34" charset="-122"/>
                <a:ea typeface="微软雅黑" pitchFamily="34" charset="-122"/>
              </a:rPr>
              <a:t>2018</a:t>
            </a:r>
            <a:r>
              <a:rPr lang="zh-CN" altLang="zh-CN"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日生产车间领用</a:t>
            </a:r>
            <a:r>
              <a:rPr lang="en-US" altLang="zh-CN" sz="1800" dirty="0">
                <a:latin typeface="微软雅黑" pitchFamily="34" charset="-122"/>
                <a:ea typeface="微软雅黑" pitchFamily="34" charset="-122"/>
              </a:rPr>
              <a:t>300</a:t>
            </a:r>
            <a:r>
              <a:rPr lang="zh-CN" altLang="zh-CN" sz="1800" dirty="0">
                <a:latin typeface="微软雅黑" pitchFamily="34" charset="-122"/>
                <a:ea typeface="微软雅黑" pitchFamily="34" charset="-122"/>
              </a:rPr>
              <a:t>件管理用具，每件</a:t>
            </a:r>
            <a:r>
              <a:rPr lang="en-US" altLang="zh-CN" sz="1800" dirty="0">
                <a:latin typeface="微软雅黑" pitchFamily="34" charset="-122"/>
                <a:ea typeface="微软雅黑" pitchFamily="34" charset="-122"/>
              </a:rPr>
              <a:t>200</a:t>
            </a:r>
            <a:r>
              <a:rPr lang="zh-CN" altLang="zh-CN" sz="1800" dirty="0">
                <a:latin typeface="微软雅黑" pitchFamily="34" charset="-122"/>
                <a:ea typeface="微软雅黑" pitchFamily="34" charset="-122"/>
              </a:rPr>
              <a:t>元，共计</a:t>
            </a:r>
            <a:r>
              <a:rPr lang="en-US" altLang="zh-CN" sz="1800" dirty="0">
                <a:latin typeface="微软雅黑" pitchFamily="34" charset="-122"/>
                <a:ea typeface="微软雅黑" pitchFamily="34" charset="-122"/>
              </a:rPr>
              <a:t>60 000</a:t>
            </a:r>
            <a:r>
              <a:rPr lang="zh-CN" altLang="zh-CN" sz="1800" dirty="0">
                <a:latin typeface="微软雅黑" pitchFamily="34" charset="-122"/>
                <a:ea typeface="微软雅黑" pitchFamily="34" charset="-122"/>
              </a:rPr>
              <a:t>元。</a:t>
            </a:r>
            <a:r>
              <a:rPr lang="en-US" altLang="zh-CN" sz="1800" dirty="0" smtClean="0">
                <a:latin typeface="微软雅黑" pitchFamily="34" charset="-122"/>
                <a:ea typeface="微软雅黑" pitchFamily="34" charset="-122"/>
              </a:rPr>
              <a:t>2018</a:t>
            </a:r>
            <a:r>
              <a:rPr lang="zh-CN" altLang="zh-CN"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9</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日报废，残料作价</a:t>
            </a:r>
            <a:r>
              <a:rPr lang="en-US" altLang="zh-CN" sz="1800" dirty="0">
                <a:latin typeface="微软雅黑" pitchFamily="34" charset="-122"/>
                <a:ea typeface="微软雅黑" pitchFamily="34" charset="-122"/>
              </a:rPr>
              <a:t>800</a:t>
            </a:r>
            <a:r>
              <a:rPr lang="zh-CN" altLang="zh-CN" sz="1800" dirty="0">
                <a:latin typeface="微软雅黑" pitchFamily="34" charset="-122"/>
                <a:ea typeface="微软雅黑" pitchFamily="34" charset="-122"/>
              </a:rPr>
              <a:t>元入库。</a:t>
            </a:r>
            <a:endParaRPr lang="zh-CN" altLang="en-US" sz="1800" dirty="0">
              <a:latin typeface="微软雅黑" pitchFamily="34" charset="-122"/>
              <a:ea typeface="微软雅黑" pitchFamily="34" charset="-122"/>
            </a:endParaRPr>
          </a:p>
        </p:txBody>
      </p:sp>
      <p:sp>
        <p:nvSpPr>
          <p:cNvPr id="24" name="矩形 23"/>
          <p:cNvSpPr/>
          <p:nvPr/>
        </p:nvSpPr>
        <p:spPr>
          <a:xfrm>
            <a:off x="761417" y="2395478"/>
            <a:ext cx="7767950" cy="2585323"/>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2</a:t>
            </a:r>
            <a:r>
              <a:rPr lang="zh-CN" altLang="zh-CN" sz="1800" b="1" dirty="0">
                <a:solidFill>
                  <a:srgbClr val="084CA1"/>
                </a:solidFill>
                <a:latin typeface="微软雅黑" pitchFamily="34" charset="-122"/>
                <a:ea typeface="微软雅黑" pitchFamily="34" charset="-122"/>
              </a:rPr>
              <a:t>日领用时：</a:t>
            </a: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借</a:t>
            </a:r>
            <a:r>
              <a:rPr lang="en-US"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周转</a:t>
            </a:r>
            <a:r>
              <a:rPr lang="zh-CN" altLang="zh-CN" sz="1800" dirty="0">
                <a:latin typeface="微软雅黑" pitchFamily="34" charset="-122"/>
                <a:ea typeface="微软雅黑" pitchFamily="34" charset="-122"/>
              </a:rPr>
              <a:t>材料——低值易耗品——在用</a:t>
            </a:r>
            <a:r>
              <a:rPr lang="en-US" altLang="zh-CN" sz="1800" dirty="0">
                <a:latin typeface="微软雅黑" pitchFamily="34" charset="-122"/>
                <a:ea typeface="微软雅黑" pitchFamily="34" charset="-122"/>
              </a:rPr>
              <a:t>                        60 000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：周转材料——低值易耗品——在库</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60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zh-CN" altLang="zh-CN" sz="1800" b="1" dirty="0" smtClean="0">
                <a:solidFill>
                  <a:srgbClr val="084CA1"/>
                </a:solidFill>
                <a:latin typeface="微软雅黑" pitchFamily="34" charset="-122"/>
                <a:ea typeface="微软雅黑" pitchFamily="34" charset="-122"/>
              </a:rPr>
              <a:t>同时</a:t>
            </a:r>
            <a:r>
              <a:rPr lang="zh-CN" altLang="zh-CN" sz="1800" b="1" dirty="0">
                <a:solidFill>
                  <a:srgbClr val="084CA1"/>
                </a:solidFill>
                <a:latin typeface="微软雅黑" pitchFamily="34" charset="-122"/>
                <a:ea typeface="微软雅黑" pitchFamily="34" charset="-122"/>
              </a:rPr>
              <a:t>摊销</a:t>
            </a:r>
            <a:r>
              <a:rPr lang="en-US" altLang="zh-CN" sz="1800" b="1" dirty="0">
                <a:solidFill>
                  <a:srgbClr val="084CA1"/>
                </a:solidFill>
                <a:latin typeface="微软雅黑" pitchFamily="34" charset="-122"/>
                <a:ea typeface="微软雅黑" pitchFamily="34" charset="-122"/>
              </a:rPr>
              <a:t>50</a:t>
            </a: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借：制造费用</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：周转材料——低值易耗品——摊销</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187815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发出存货的计价</a:t>
            </a:r>
            <a:r>
              <a:rPr lang="zh-CN" altLang="zh-CN" sz="1800" b="1" dirty="0" smtClean="0">
                <a:solidFill>
                  <a:srgbClr val="084CA1"/>
                </a:solidFill>
                <a:ea typeface="微软雅黑"/>
                <a:cs typeface="+mn-ea"/>
              </a:rPr>
              <a:t>方法</a:t>
            </a:r>
            <a:r>
              <a:rPr lang="zh-CN" altLang="en-US" sz="1800" b="1" dirty="0">
                <a:solidFill>
                  <a:srgbClr val="084CA1"/>
                </a:solidFill>
                <a:ea typeface="微软雅黑"/>
                <a:cs typeface="+mn-ea"/>
              </a:rPr>
              <a:t>（实际成本</a:t>
            </a:r>
            <a:r>
              <a:rPr lang="zh-CN" altLang="en-US" sz="1800" b="1" dirty="0" smtClean="0">
                <a:solidFill>
                  <a:srgbClr val="084CA1"/>
                </a:solidFill>
                <a:ea typeface="微软雅黑"/>
                <a:cs typeface="+mn-ea"/>
              </a:rPr>
              <a:t>）</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个别计价法</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7" name="矩形 46"/>
          <p:cNvSpPr/>
          <p:nvPr/>
        </p:nvSpPr>
        <p:spPr>
          <a:xfrm>
            <a:off x="805484" y="1124263"/>
            <a:ext cx="7798963"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个别计价</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法</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又</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称为</a:t>
            </a: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分批计价法</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，是指认定每一件或每一批的实际单价，计算发出该件或该批存货成本的方法。</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48" name="组合 47"/>
          <p:cNvGrpSpPr/>
          <p:nvPr/>
        </p:nvGrpSpPr>
        <p:grpSpPr>
          <a:xfrm>
            <a:off x="1307642" y="2158399"/>
            <a:ext cx="6720742" cy="408623"/>
            <a:chOff x="891439" y="2941802"/>
            <a:chExt cx="6720742" cy="408623"/>
          </a:xfrm>
        </p:grpSpPr>
        <p:sp>
          <p:nvSpPr>
            <p:cNvPr id="49" name="圆角矩形 48"/>
            <p:cNvSpPr/>
            <p:nvPr/>
          </p:nvSpPr>
          <p:spPr>
            <a:xfrm>
              <a:off x="3096577" y="2941802"/>
              <a:ext cx="2310468" cy="408623"/>
            </a:xfrm>
            <a:prstGeom prst="roundRect">
              <a:avLst/>
            </a:prstGeom>
            <a:ln w="19050">
              <a:solidFill>
                <a:srgbClr val="084CA1"/>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该</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件（批）存货单价</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0" name="圆角矩形 49"/>
            <p:cNvSpPr/>
            <p:nvPr/>
          </p:nvSpPr>
          <p:spPr>
            <a:xfrm>
              <a:off x="891439" y="2941802"/>
              <a:ext cx="1600021" cy="408623"/>
            </a:xfrm>
            <a:prstGeom prst="roundRect">
              <a:avLst/>
            </a:prstGeom>
            <a:ln w="19050">
              <a:solidFill>
                <a:srgbClr val="084CA1"/>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发出存货成本</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1" name="圆角矩形 50"/>
            <p:cNvSpPr/>
            <p:nvPr/>
          </p:nvSpPr>
          <p:spPr>
            <a:xfrm>
              <a:off x="6012160" y="2941802"/>
              <a:ext cx="1600021" cy="408623"/>
            </a:xfrm>
            <a:prstGeom prst="roundRect">
              <a:avLst/>
            </a:prstGeom>
            <a:ln w="19050">
              <a:solidFill>
                <a:srgbClr val="084CA1"/>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发出存货数量</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2" name="等于号 51"/>
            <p:cNvSpPr/>
            <p:nvPr/>
          </p:nvSpPr>
          <p:spPr>
            <a:xfrm>
              <a:off x="2631770" y="3046413"/>
              <a:ext cx="324497" cy="199401"/>
            </a:xfrm>
            <a:prstGeom prst="mathEqual">
              <a:avLst/>
            </a:prstGeom>
            <a:solidFill>
              <a:srgbClr val="084CA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3" name="乘号 52"/>
            <p:cNvSpPr/>
            <p:nvPr/>
          </p:nvSpPr>
          <p:spPr>
            <a:xfrm>
              <a:off x="5547355" y="3018002"/>
              <a:ext cx="324497" cy="256223"/>
            </a:xfrm>
            <a:prstGeom prst="mathMultiply">
              <a:avLst/>
            </a:prstGeom>
            <a:solidFill>
              <a:srgbClr val="084CA1"/>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grpSp>
      <p:sp>
        <p:nvSpPr>
          <p:cNvPr id="54" name="矩形 53"/>
          <p:cNvSpPr/>
          <p:nvPr/>
        </p:nvSpPr>
        <p:spPr>
          <a:xfrm>
            <a:off x="1307642" y="2796112"/>
            <a:ext cx="6720742"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适用</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范围：</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房屋</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、船舶、飞机、汽车、珠宝名画等</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数量和品种较少、单位价值高</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的存货。</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5" name="禁止符 54"/>
          <p:cNvSpPr/>
          <p:nvPr/>
        </p:nvSpPr>
        <p:spPr>
          <a:xfrm>
            <a:off x="1307642" y="4528140"/>
            <a:ext cx="365036" cy="365036"/>
          </a:xfrm>
          <a:prstGeom prst="noSmoking">
            <a:avLst>
              <a:gd name="adj" fmla="val 8231"/>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56" name="组合 55"/>
          <p:cNvGrpSpPr/>
          <p:nvPr/>
        </p:nvGrpSpPr>
        <p:grpSpPr>
          <a:xfrm>
            <a:off x="1307642" y="3826317"/>
            <a:ext cx="432048" cy="432048"/>
            <a:chOff x="1221130" y="2967794"/>
            <a:chExt cx="432048" cy="432048"/>
          </a:xfrm>
        </p:grpSpPr>
        <p:sp>
          <p:nvSpPr>
            <p:cNvPr id="57" name="TextBox 56"/>
            <p:cNvSpPr txBox="1"/>
            <p:nvPr/>
          </p:nvSpPr>
          <p:spPr>
            <a:xfrm>
              <a:off x="1236811" y="2983763"/>
              <a:ext cx="400687" cy="369332"/>
            </a:xfrm>
            <a:prstGeom prst="rect">
              <a:avLst/>
            </a:prstGeom>
            <a:noFill/>
          </p:spPr>
          <p:txBody>
            <a:bodyPr wrap="square" rtlCol="0">
              <a:spAutoFit/>
            </a:bodyPr>
            <a:lstStyle/>
            <a:p>
              <a:pPr algn="ctr"/>
              <a:r>
                <a:rPr lang="zh-CN" altLang="en-US" sz="1800" b="1" dirty="0" smtClean="0">
                  <a:solidFill>
                    <a:srgbClr val="C00000"/>
                  </a:solidFill>
                  <a:latin typeface="微软雅黑" pitchFamily="34" charset="-122"/>
                  <a:ea typeface="微软雅黑" pitchFamily="34" charset="-122"/>
                </a:rPr>
                <a:t>√</a:t>
              </a:r>
              <a:endParaRPr lang="zh-CN" altLang="en-US" sz="1800" b="1" dirty="0">
                <a:solidFill>
                  <a:srgbClr val="C00000"/>
                </a:solidFill>
                <a:latin typeface="微软雅黑" pitchFamily="34" charset="-122"/>
                <a:ea typeface="微软雅黑" pitchFamily="34" charset="-122"/>
              </a:endParaRPr>
            </a:p>
          </p:txBody>
        </p:sp>
        <p:sp>
          <p:nvSpPr>
            <p:cNvPr id="58" name="同心圆 57"/>
            <p:cNvSpPr/>
            <p:nvPr/>
          </p:nvSpPr>
          <p:spPr>
            <a:xfrm>
              <a:off x="1221130" y="2967794"/>
              <a:ext cx="432048" cy="432048"/>
            </a:xfrm>
            <a:prstGeom prst="donut">
              <a:avLst>
                <a:gd name="adj" fmla="val 1397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sp>
        <p:nvSpPr>
          <p:cNvPr id="2" name="TextBox 1"/>
          <p:cNvSpPr txBox="1"/>
          <p:nvPr/>
        </p:nvSpPr>
        <p:spPr>
          <a:xfrm>
            <a:off x="1739690" y="3826317"/>
            <a:ext cx="3616081" cy="369332"/>
          </a:xfrm>
          <a:prstGeom prst="rect">
            <a:avLst/>
          </a:prstGeom>
          <a:noFill/>
        </p:spPr>
        <p:txBody>
          <a:bodyPr wrap="square" rtlCol="0">
            <a:spAutoFit/>
          </a:bodyPr>
          <a:lstStyle/>
          <a:p>
            <a:r>
              <a:rPr lang="zh-CN" altLang="en-US" sz="1800" dirty="0" smtClean="0">
                <a:latin typeface="微软雅黑" pitchFamily="34" charset="-122"/>
                <a:ea typeface="微软雅黑" pitchFamily="34" charset="-122"/>
              </a:rPr>
              <a:t>优点</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计算准确，符合实际情况</a:t>
            </a:r>
            <a:endParaRPr lang="zh-CN" altLang="en-US" sz="1800" dirty="0">
              <a:latin typeface="微软雅黑" pitchFamily="34" charset="-122"/>
              <a:ea typeface="微软雅黑" pitchFamily="34" charset="-122"/>
            </a:endParaRPr>
          </a:p>
        </p:txBody>
      </p:sp>
      <p:sp>
        <p:nvSpPr>
          <p:cNvPr id="59" name="TextBox 58"/>
          <p:cNvSpPr txBox="1"/>
          <p:nvPr/>
        </p:nvSpPr>
        <p:spPr>
          <a:xfrm>
            <a:off x="1739689" y="4523844"/>
            <a:ext cx="6864757" cy="369332"/>
          </a:xfrm>
          <a:prstGeom prst="rect">
            <a:avLst/>
          </a:prstGeom>
          <a:noFill/>
        </p:spPr>
        <p:txBody>
          <a:bodyPr wrap="square" rtlCol="0">
            <a:spAutoFit/>
          </a:bodyPr>
          <a:lstStyle/>
          <a:p>
            <a:r>
              <a:rPr lang="zh-CN" altLang="en-US" sz="1800" dirty="0" smtClean="0">
                <a:latin typeface="微软雅黑" pitchFamily="34" charset="-122"/>
                <a:ea typeface="微软雅黑" pitchFamily="34" charset="-122"/>
              </a:rPr>
              <a:t>缺点</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在存货收发频繁情况下，其发出成本分辨的工作量较大</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54580200"/>
      </p:ext>
    </p:extLst>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195281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2" name="矩形 11"/>
          <p:cNvSpPr/>
          <p:nvPr/>
        </p:nvSpPr>
        <p:spPr>
          <a:xfrm>
            <a:off x="827389" y="1139883"/>
            <a:ext cx="7767950" cy="2605842"/>
          </a:xfrm>
          <a:prstGeom prst="rect">
            <a:avLst/>
          </a:prstGeom>
        </p:spPr>
        <p:txBody>
          <a:bodyPr wrap="square">
            <a:spAutoFit/>
          </a:bodyPr>
          <a:lstStyle/>
          <a:p>
            <a:pPr>
              <a:lnSpc>
                <a:spcPts val="28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9</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30</a:t>
            </a:r>
            <a:r>
              <a:rPr lang="zh-CN" altLang="en-US" sz="1800" b="1" dirty="0">
                <a:solidFill>
                  <a:srgbClr val="084CA1"/>
                </a:solidFill>
                <a:latin typeface="微软雅黑" pitchFamily="34" charset="-122"/>
                <a:ea typeface="微软雅黑" pitchFamily="34" charset="-122"/>
              </a:rPr>
              <a:t>日报废时：</a:t>
            </a:r>
          </a:p>
          <a:p>
            <a:pPr>
              <a:lnSpc>
                <a:spcPts val="28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：制造费用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30 000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摊销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30 000</a:t>
            </a:r>
          </a:p>
          <a:p>
            <a:pPr>
              <a:lnSpc>
                <a:spcPts val="28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摊销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60 000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低值易耗品</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在用                          </a:t>
            </a:r>
            <a:r>
              <a:rPr lang="en-US" altLang="zh-CN" sz="1800" dirty="0" smtClean="0">
                <a:latin typeface="微软雅黑" pitchFamily="34" charset="-122"/>
                <a:ea typeface="微软雅黑" pitchFamily="34" charset="-122"/>
              </a:rPr>
              <a:t>60 </a:t>
            </a:r>
            <a:r>
              <a:rPr lang="en-US" altLang="zh-CN" sz="1800" dirty="0">
                <a:latin typeface="微软雅黑" pitchFamily="34" charset="-122"/>
                <a:ea typeface="微软雅黑" pitchFamily="34" charset="-122"/>
              </a:rPr>
              <a:t>000</a:t>
            </a:r>
          </a:p>
          <a:p>
            <a:pPr>
              <a:lnSpc>
                <a:spcPts val="28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：原材料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800</a:t>
            </a:r>
            <a:endParaRPr lang="en-US"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贷：制造费用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800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80865409"/>
      </p:ext>
    </p:extLst>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存货清查概述</a:t>
            </a:r>
          </a:p>
        </p:txBody>
      </p:sp>
      <p:sp>
        <p:nvSpPr>
          <p:cNvPr id="10" name="矩形 9"/>
          <p:cNvSpPr/>
          <p:nvPr/>
        </p:nvSpPr>
        <p:spPr>
          <a:xfrm>
            <a:off x="513688" y="1138364"/>
            <a:ext cx="8494425" cy="923330"/>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存货</a:t>
            </a:r>
            <a:r>
              <a:rPr lang="zh-CN" altLang="en-US" sz="1800" b="1" dirty="0" smtClean="0">
                <a:solidFill>
                  <a:srgbClr val="C00000"/>
                </a:solidFill>
                <a:latin typeface="微软雅黑" pitchFamily="34" charset="-122"/>
                <a:ea typeface="微软雅黑" pitchFamily="34" charset="-122"/>
              </a:rPr>
              <a:t>清查：</a:t>
            </a:r>
            <a:r>
              <a:rPr lang="zh-CN" altLang="zh-CN" sz="1800" dirty="0">
                <a:latin typeface="微软雅黑" pitchFamily="34" charset="-122"/>
                <a:ea typeface="微软雅黑" pitchFamily="34" charset="-122"/>
              </a:rPr>
              <a:t>通过存货的实地盘点，确定存货的实有数量，并与账面结存数核对，从而确定</a:t>
            </a:r>
            <a:r>
              <a:rPr lang="zh-CN" altLang="zh-CN" sz="1800" b="1" dirty="0">
                <a:solidFill>
                  <a:srgbClr val="084CA1"/>
                </a:solidFill>
                <a:latin typeface="微软雅黑" pitchFamily="34" charset="-122"/>
                <a:ea typeface="微软雅黑" pitchFamily="34" charset="-122"/>
              </a:rPr>
              <a:t>存货实存数</a:t>
            </a:r>
            <a:r>
              <a:rPr lang="zh-CN" altLang="zh-CN" sz="1800" dirty="0">
                <a:latin typeface="微软雅黑" pitchFamily="34" charset="-122"/>
                <a:ea typeface="微软雅黑" pitchFamily="34" charset="-122"/>
              </a:rPr>
              <a:t>与</a:t>
            </a:r>
            <a:r>
              <a:rPr lang="zh-CN" altLang="zh-CN" sz="1800" b="1" dirty="0">
                <a:solidFill>
                  <a:srgbClr val="084CA1"/>
                </a:solidFill>
                <a:latin typeface="微软雅黑" pitchFamily="34" charset="-122"/>
                <a:ea typeface="微软雅黑" pitchFamily="34" charset="-122"/>
              </a:rPr>
              <a:t>账面结存数</a:t>
            </a:r>
            <a:r>
              <a:rPr lang="zh-CN" altLang="zh-CN" sz="1800" dirty="0">
                <a:latin typeface="微软雅黑" pitchFamily="34" charset="-122"/>
                <a:ea typeface="微软雅黑" pitchFamily="34" charset="-122"/>
              </a:rPr>
              <a:t>是否相符的一种专门</a:t>
            </a:r>
            <a:r>
              <a:rPr lang="zh-CN" altLang="zh-CN" sz="1800" dirty="0" smtClean="0">
                <a:latin typeface="微软雅黑" pitchFamily="34" charset="-122"/>
                <a:ea typeface="微软雅黑" pitchFamily="34" charset="-122"/>
              </a:rPr>
              <a:t>方法</a:t>
            </a:r>
            <a:r>
              <a:rPr lang="zh-CN" altLang="en-US" sz="1800" dirty="0" smtClean="0">
                <a:latin typeface="微软雅黑" pitchFamily="34" charset="-122"/>
                <a:ea typeface="微软雅黑" pitchFamily="34" charset="-122"/>
              </a:rPr>
              <a:t>。 </a:t>
            </a:r>
            <a:endParaRPr lang="zh-CN" altLang="en-US" sz="1800" dirty="0">
              <a:latin typeface="微软雅黑" pitchFamily="34" charset="-122"/>
              <a:ea typeface="微软雅黑" pitchFamily="34" charset="-122"/>
            </a:endParaRPr>
          </a:p>
        </p:txBody>
      </p:sp>
      <p:grpSp>
        <p:nvGrpSpPr>
          <p:cNvPr id="11" name="组合 10"/>
          <p:cNvGrpSpPr/>
          <p:nvPr/>
        </p:nvGrpSpPr>
        <p:grpSpPr>
          <a:xfrm>
            <a:off x="513688" y="2802986"/>
            <a:ext cx="4976657" cy="740673"/>
            <a:chOff x="3724275" y="2778070"/>
            <a:chExt cx="4976657" cy="740673"/>
          </a:xfrm>
        </p:grpSpPr>
        <p:sp>
          <p:nvSpPr>
            <p:cNvPr id="13" name="TextBox 12"/>
            <p:cNvSpPr txBox="1"/>
            <p:nvPr/>
          </p:nvSpPr>
          <p:spPr>
            <a:xfrm>
              <a:off x="3724275" y="2962736"/>
              <a:ext cx="1107996" cy="369332"/>
            </a:xfrm>
            <a:prstGeom prst="rect">
              <a:avLst/>
            </a:prstGeom>
            <a:solidFill>
              <a:schemeClr val="accent1">
                <a:lumMod val="60000"/>
                <a:lumOff val="40000"/>
              </a:schemeClr>
            </a:solidFill>
          </p:spPr>
          <p:txBody>
            <a:bodyPr wrap="none" rtlCol="0">
              <a:spAutoFit/>
            </a:bodyPr>
            <a:lstStyle/>
            <a:p>
              <a:r>
                <a:rPr lang="zh-CN" altLang="en-US" sz="1800" dirty="0" smtClean="0">
                  <a:latin typeface="微软雅黑" pitchFamily="34" charset="-122"/>
                  <a:ea typeface="微软雅黑" pitchFamily="34" charset="-122"/>
                </a:rPr>
                <a:t>账实不符</a:t>
              </a:r>
              <a:endParaRPr lang="zh-CN" altLang="en-US" sz="1800" dirty="0">
                <a:latin typeface="微软雅黑" pitchFamily="34" charset="-122"/>
                <a:ea typeface="微软雅黑" pitchFamily="34" charset="-122"/>
              </a:endParaRPr>
            </a:p>
          </p:txBody>
        </p:sp>
        <p:sp>
          <p:nvSpPr>
            <p:cNvPr id="14" name="TextBox 13"/>
            <p:cNvSpPr txBox="1"/>
            <p:nvPr/>
          </p:nvSpPr>
          <p:spPr>
            <a:xfrm>
              <a:off x="7592936" y="2962736"/>
              <a:ext cx="1107996" cy="369332"/>
            </a:xfrm>
            <a:prstGeom prst="rect">
              <a:avLst/>
            </a:prstGeom>
            <a:solidFill>
              <a:schemeClr val="accent1">
                <a:lumMod val="60000"/>
                <a:lumOff val="40000"/>
              </a:schemeClr>
            </a:solidFill>
          </p:spPr>
          <p:txBody>
            <a:bodyPr wrap="none" rtlCol="0">
              <a:spAutoFit/>
            </a:bodyPr>
            <a:lstStyle/>
            <a:p>
              <a:r>
                <a:rPr lang="zh-CN" altLang="en-US" sz="1800" dirty="0" smtClean="0">
                  <a:latin typeface="微软雅黑" pitchFamily="34" charset="-122"/>
                  <a:ea typeface="微软雅黑" pitchFamily="34" charset="-122"/>
                </a:rPr>
                <a:t>账实相符</a:t>
              </a:r>
              <a:endParaRPr lang="zh-CN" altLang="en-US" sz="1800" dirty="0">
                <a:latin typeface="微软雅黑" pitchFamily="34" charset="-122"/>
                <a:ea typeface="微软雅黑" pitchFamily="34" charset="-122"/>
              </a:endParaRPr>
            </a:p>
          </p:txBody>
        </p:sp>
        <p:cxnSp>
          <p:nvCxnSpPr>
            <p:cNvPr id="15" name="直接箭头连接符 14"/>
            <p:cNvCxnSpPr/>
            <p:nvPr/>
          </p:nvCxnSpPr>
          <p:spPr>
            <a:xfrm>
              <a:off x="4832271" y="3147402"/>
              <a:ext cx="2760665" cy="0"/>
            </a:xfrm>
            <a:prstGeom prst="straightConnector1">
              <a:avLst/>
            </a:prstGeom>
            <a:ln w="19050">
              <a:solidFill>
                <a:srgbClr val="084CA1"/>
              </a:solidFill>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658605" y="2778070"/>
              <a:ext cx="1107996" cy="369332"/>
            </a:xfrm>
            <a:prstGeom prst="rect">
              <a:avLst/>
            </a:prstGeom>
            <a:noFill/>
          </p:spPr>
          <p:txBody>
            <a:bodyPr wrap="none" rtlCol="0">
              <a:spAutoFit/>
            </a:bodyPr>
            <a:lstStyle/>
            <a:p>
              <a:r>
                <a:rPr lang="zh-CN" altLang="en-US" sz="1800" dirty="0">
                  <a:latin typeface="微软雅黑" pitchFamily="34" charset="-122"/>
                  <a:ea typeface="微软雅黑" pitchFamily="34" charset="-122"/>
                </a:rPr>
                <a:t>存货</a:t>
              </a:r>
              <a:r>
                <a:rPr lang="zh-CN" altLang="en-US" sz="1800" dirty="0" smtClean="0">
                  <a:latin typeface="微软雅黑" pitchFamily="34" charset="-122"/>
                  <a:ea typeface="微软雅黑" pitchFamily="34" charset="-122"/>
                </a:rPr>
                <a:t>清查</a:t>
              </a:r>
              <a:endParaRPr lang="zh-CN" altLang="en-US" sz="1800" dirty="0">
                <a:latin typeface="微软雅黑" pitchFamily="34" charset="-122"/>
                <a:ea typeface="微软雅黑" pitchFamily="34" charset="-122"/>
              </a:endParaRPr>
            </a:p>
          </p:txBody>
        </p:sp>
        <p:sp>
          <p:nvSpPr>
            <p:cNvPr id="17" name="TextBox 16"/>
            <p:cNvSpPr txBox="1"/>
            <p:nvPr/>
          </p:nvSpPr>
          <p:spPr>
            <a:xfrm>
              <a:off x="5427773" y="3149411"/>
              <a:ext cx="1569660"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调整账簿记录</a:t>
              </a:r>
              <a:endParaRPr lang="zh-CN" altLang="en-US" sz="1800" dirty="0">
                <a:latin typeface="微软雅黑" pitchFamily="34" charset="-122"/>
                <a:ea typeface="微软雅黑" pitchFamily="34" charset="-122"/>
              </a:endParaRPr>
            </a:p>
          </p:txBody>
        </p:sp>
      </p:grpSp>
      <p:sp>
        <p:nvSpPr>
          <p:cNvPr id="2" name="矩形 1"/>
          <p:cNvSpPr/>
          <p:nvPr/>
        </p:nvSpPr>
        <p:spPr>
          <a:xfrm>
            <a:off x="253999" y="3809008"/>
            <a:ext cx="8118819" cy="923330"/>
          </a:xfrm>
          <a:prstGeom prst="rect">
            <a:avLst/>
          </a:prstGeom>
          <a:ln w="19050">
            <a:solidFill>
              <a:srgbClr val="C00000"/>
            </a:solidFill>
          </a:ln>
        </p:spPr>
        <p:txBody>
          <a:bodyPr wrap="square">
            <a:spAutoFit/>
          </a:bodyPr>
          <a:lstStyle/>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由于</a:t>
            </a:r>
            <a:r>
              <a:rPr lang="zh-CN" altLang="zh-CN" sz="1800" dirty="0">
                <a:latin typeface="微软雅黑" pitchFamily="34" charset="-122"/>
                <a:ea typeface="微软雅黑" pitchFamily="34" charset="-122"/>
              </a:rPr>
              <a:t>存货流动性较大，企业应在年末对存货进行全面的</a:t>
            </a:r>
            <a:r>
              <a:rPr lang="zh-CN" altLang="zh-CN" sz="1800" dirty="0" smtClean="0">
                <a:latin typeface="微软雅黑" pitchFamily="34" charset="-122"/>
                <a:ea typeface="微软雅黑" pitchFamily="34" charset="-122"/>
              </a:rPr>
              <a:t>清查</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在</a:t>
            </a:r>
            <a:r>
              <a:rPr lang="zh-CN" altLang="zh-CN" sz="1800" dirty="0">
                <a:latin typeface="微软雅黑" pitchFamily="34" charset="-122"/>
                <a:ea typeface="微软雅黑" pitchFamily="34" charset="-122"/>
              </a:rPr>
              <a:t>年度中间</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根据</a:t>
            </a:r>
            <a:r>
              <a:rPr lang="zh-CN" altLang="zh-CN" sz="1800" dirty="0" smtClean="0">
                <a:latin typeface="微软雅黑" pitchFamily="34" charset="-122"/>
                <a:ea typeface="微软雅黑" pitchFamily="34" charset="-122"/>
              </a:rPr>
              <a:t>不同</a:t>
            </a:r>
            <a:r>
              <a:rPr lang="zh-CN" altLang="zh-CN" sz="1800" dirty="0">
                <a:latin typeface="微软雅黑" pitchFamily="34" charset="-122"/>
                <a:ea typeface="微软雅黑" pitchFamily="34" charset="-122"/>
              </a:rPr>
              <a:t>情况对存货进行定期或不定期的清查或重点的抽查。</a:t>
            </a:r>
          </a:p>
        </p:txBody>
      </p:sp>
      <p:pic>
        <p:nvPicPr>
          <p:cNvPr id="18"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8110828" y="3699166"/>
            <a:ext cx="1033172" cy="1033172"/>
          </a:xfrm>
          <a:prstGeom prst="rect">
            <a:avLst/>
          </a:prstGeom>
          <a:noFill/>
          <a:ln w="9525">
            <a:noFill/>
          </a:ln>
        </p:spPr>
      </p:pic>
      <p:sp>
        <p:nvSpPr>
          <p:cNvPr id="3" name="圆角矩形标注 2"/>
          <p:cNvSpPr/>
          <p:nvPr/>
        </p:nvSpPr>
        <p:spPr>
          <a:xfrm>
            <a:off x="3316075" y="2155992"/>
            <a:ext cx="4627086" cy="646994"/>
          </a:xfrm>
          <a:prstGeom prst="wedgeRoundRectCallout">
            <a:avLst>
              <a:gd name="adj1" fmla="val -42379"/>
              <a:gd name="adj2" fmla="val 65905"/>
              <a:gd name="adj3" fmla="val 16667"/>
            </a:avLst>
          </a:prstGeom>
          <a:no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zh-CN" sz="1800" dirty="0">
                <a:solidFill>
                  <a:schemeClr val="tx1"/>
                </a:solidFill>
                <a:latin typeface="微软雅黑" pitchFamily="34" charset="-122"/>
                <a:ea typeface="微软雅黑" pitchFamily="34" charset="-122"/>
              </a:rPr>
              <a:t>编制</a:t>
            </a:r>
            <a:r>
              <a:rPr lang="en-US" altLang="zh-CN" sz="1800" dirty="0">
                <a:solidFill>
                  <a:schemeClr val="tx1"/>
                </a:solidFill>
                <a:latin typeface="微软雅黑" pitchFamily="34" charset="-122"/>
                <a:ea typeface="微软雅黑" pitchFamily="34" charset="-122"/>
              </a:rPr>
              <a:t>‌</a:t>
            </a:r>
            <a:r>
              <a:rPr lang="zh-CN" altLang="zh-CN" sz="1800" dirty="0">
                <a:solidFill>
                  <a:schemeClr val="tx1"/>
                </a:solidFill>
                <a:latin typeface="微软雅黑" pitchFamily="34" charset="-122"/>
                <a:ea typeface="微软雅黑" pitchFamily="34" charset="-122"/>
              </a:rPr>
              <a:t>‌</a:t>
            </a:r>
            <a:r>
              <a:rPr lang="en-US" altLang="zh-CN" sz="1800" dirty="0">
                <a:solidFill>
                  <a:schemeClr val="tx1"/>
                </a:solidFill>
                <a:latin typeface="微软雅黑" pitchFamily="34" charset="-122"/>
                <a:ea typeface="微软雅黑" pitchFamily="34" charset="-122"/>
              </a:rPr>
              <a:t>“</a:t>
            </a:r>
            <a:r>
              <a:rPr lang="zh-CN" altLang="zh-CN" sz="1800" dirty="0">
                <a:solidFill>
                  <a:schemeClr val="tx1"/>
                </a:solidFill>
                <a:latin typeface="微软雅黑" pitchFamily="34" charset="-122"/>
                <a:ea typeface="微软雅黑" pitchFamily="34" charset="-122"/>
              </a:rPr>
              <a:t>存货盘点报告表‌</a:t>
            </a:r>
            <a:r>
              <a:rPr lang="en-US" altLang="zh-CN" sz="1800" dirty="0">
                <a:solidFill>
                  <a:schemeClr val="tx1"/>
                </a:solidFill>
                <a:latin typeface="微软雅黑" pitchFamily="34" charset="-122"/>
                <a:ea typeface="微软雅黑" pitchFamily="34" charset="-122"/>
              </a:rPr>
              <a:t>”</a:t>
            </a:r>
            <a:r>
              <a:rPr lang="zh-CN" altLang="zh-CN" sz="1800" dirty="0" smtClean="0">
                <a:solidFill>
                  <a:schemeClr val="tx1"/>
                </a:solidFill>
                <a:latin typeface="微软雅黑" pitchFamily="34" charset="-122"/>
                <a:ea typeface="微软雅黑" pitchFamily="34" charset="-122"/>
              </a:rPr>
              <a:t>，列</a:t>
            </a:r>
            <a:r>
              <a:rPr lang="zh-CN" altLang="zh-CN" sz="1800" dirty="0">
                <a:solidFill>
                  <a:schemeClr val="tx1"/>
                </a:solidFill>
                <a:latin typeface="微软雅黑" pitchFamily="34" charset="-122"/>
                <a:ea typeface="微软雅黑" pitchFamily="34" charset="-122"/>
              </a:rPr>
              <a:t>出盘</a:t>
            </a:r>
            <a:r>
              <a:rPr lang="zh-CN" altLang="zh-CN" sz="1800" dirty="0" smtClean="0">
                <a:solidFill>
                  <a:schemeClr val="tx1"/>
                </a:solidFill>
                <a:latin typeface="微软雅黑" pitchFamily="34" charset="-122"/>
                <a:ea typeface="微软雅黑" pitchFamily="34" charset="-122"/>
              </a:rPr>
              <a:t>盈盘</a:t>
            </a:r>
            <a:r>
              <a:rPr lang="zh-CN" altLang="zh-CN" sz="1800" dirty="0">
                <a:solidFill>
                  <a:schemeClr val="tx1"/>
                </a:solidFill>
                <a:latin typeface="微软雅黑" pitchFamily="34" charset="-122"/>
                <a:ea typeface="微软雅黑" pitchFamily="34" charset="-122"/>
              </a:rPr>
              <a:t>亏的</a:t>
            </a:r>
            <a:r>
              <a:rPr lang="zh-CN" altLang="zh-CN" sz="1800" dirty="0" smtClean="0">
                <a:solidFill>
                  <a:schemeClr val="tx1"/>
                </a:solidFill>
                <a:latin typeface="微软雅黑" pitchFamily="34" charset="-122"/>
                <a:ea typeface="微软雅黑" pitchFamily="34" charset="-122"/>
              </a:rPr>
              <a:t>数量</a:t>
            </a:r>
            <a:r>
              <a:rPr lang="zh-CN" altLang="en-US" sz="1800" dirty="0" smtClean="0">
                <a:solidFill>
                  <a:schemeClr val="tx1"/>
                </a:solidFill>
                <a:latin typeface="微软雅黑" pitchFamily="34" charset="-122"/>
                <a:ea typeface="微软雅黑" pitchFamily="34" charset="-122"/>
              </a:rPr>
              <a:t>及</a:t>
            </a:r>
            <a:r>
              <a:rPr lang="zh-CN" altLang="zh-CN" sz="1800" dirty="0" smtClean="0">
                <a:solidFill>
                  <a:schemeClr val="tx1"/>
                </a:solidFill>
                <a:latin typeface="微软雅黑" pitchFamily="34" charset="-122"/>
                <a:ea typeface="微软雅黑" pitchFamily="34" charset="-122"/>
              </a:rPr>
              <a:t>原因</a:t>
            </a:r>
            <a:r>
              <a:rPr lang="zh-CN" altLang="zh-CN" sz="1800" dirty="0">
                <a:solidFill>
                  <a:schemeClr val="tx1"/>
                </a:solidFill>
                <a:latin typeface="微软雅黑" pitchFamily="34" charset="-122"/>
                <a:ea typeface="微软雅黑" pitchFamily="34" charset="-122"/>
              </a:rPr>
              <a:t>，报企业领导和有关部门审批</a:t>
            </a:r>
            <a:r>
              <a:rPr lang="zh-CN" altLang="zh-CN" sz="1800" dirty="0" smtClean="0">
                <a:solidFill>
                  <a:schemeClr val="tx1"/>
                </a:solidFill>
                <a:latin typeface="微软雅黑" pitchFamily="34" charset="-122"/>
                <a:ea typeface="微软雅黑" pitchFamily="34" charset="-122"/>
              </a:rPr>
              <a:t>。</a:t>
            </a:r>
            <a:endParaRPr lang="zh-CN" altLang="en-US" sz="1800" dirty="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352818348"/>
      </p:ext>
    </p:extLst>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存货清查账务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cxnSp>
        <p:nvCxnSpPr>
          <p:cNvPr id="19" name="直接连接符 18"/>
          <p:cNvCxnSpPr/>
          <p:nvPr/>
        </p:nvCxnSpPr>
        <p:spPr>
          <a:xfrm>
            <a:off x="685702" y="1839932"/>
            <a:ext cx="7803396" cy="1479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4566092" y="1854731"/>
            <a:ext cx="0" cy="178083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785983" y="1441793"/>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2" name="TextBox 21"/>
          <p:cNvSpPr txBox="1"/>
          <p:nvPr/>
        </p:nvSpPr>
        <p:spPr>
          <a:xfrm>
            <a:off x="7698751" y="1441793"/>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3" name="TextBox 22"/>
          <p:cNvSpPr txBox="1"/>
          <p:nvPr/>
        </p:nvSpPr>
        <p:spPr>
          <a:xfrm>
            <a:off x="3560571" y="1470600"/>
            <a:ext cx="2053658"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待处理财产损溢</a:t>
            </a:r>
            <a:endParaRPr lang="zh-CN" altLang="en-US" sz="1800" b="1" dirty="0">
              <a:solidFill>
                <a:srgbClr val="084CA1"/>
              </a:solidFill>
              <a:latin typeface="微软雅黑" pitchFamily="34" charset="-122"/>
              <a:ea typeface="微软雅黑" pitchFamily="34" charset="-122"/>
            </a:endParaRPr>
          </a:p>
        </p:txBody>
      </p:sp>
      <p:sp>
        <p:nvSpPr>
          <p:cNvPr id="24" name="TextBox 23"/>
          <p:cNvSpPr txBox="1"/>
          <p:nvPr/>
        </p:nvSpPr>
        <p:spPr>
          <a:xfrm>
            <a:off x="761772" y="1887557"/>
            <a:ext cx="3766887" cy="874407"/>
          </a:xfrm>
          <a:prstGeom prst="rect">
            <a:avLst/>
          </a:prstGeom>
          <a:noFill/>
        </p:spPr>
        <p:txBody>
          <a:bodyPr wrap="square" rtlCol="0">
            <a:spAutoFit/>
          </a:bodyPr>
          <a:lstStyle/>
          <a:p>
            <a:pPr>
              <a:lnSpc>
                <a:spcPct val="150000"/>
              </a:lnSpc>
            </a:pPr>
            <a:r>
              <a:rPr lang="zh-CN" altLang="en-US" sz="1800" dirty="0">
                <a:latin typeface="微软雅黑" pitchFamily="34" charset="-122"/>
                <a:ea typeface="微软雅黑" pitchFamily="34" charset="-122"/>
              </a:rPr>
              <a:t>待</a:t>
            </a:r>
            <a:r>
              <a:rPr lang="zh-CN" altLang="en-US" sz="1800" dirty="0" smtClean="0">
                <a:latin typeface="微软雅黑" pitchFamily="34" charset="-122"/>
                <a:ea typeface="微软雅黑" pitchFamily="34" charset="-122"/>
              </a:rPr>
              <a:t>处理的财产物资盘亏数、毁损数；</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批准处理的</a:t>
            </a:r>
            <a:r>
              <a:rPr lang="zh-CN" altLang="en-US" sz="1800" dirty="0">
                <a:latin typeface="微软雅黑" pitchFamily="34" charset="-122"/>
                <a:ea typeface="微软雅黑" pitchFamily="34" charset="-122"/>
              </a:rPr>
              <a:t>财产物资盘</a:t>
            </a:r>
            <a:r>
              <a:rPr lang="zh-CN" altLang="en-US" sz="1800" dirty="0" smtClean="0">
                <a:latin typeface="微软雅黑" pitchFamily="34" charset="-122"/>
                <a:ea typeface="微软雅黑" pitchFamily="34" charset="-122"/>
              </a:rPr>
              <a:t>盈数</a:t>
            </a:r>
            <a:endParaRPr lang="en-US" altLang="zh-CN" sz="1800" dirty="0" smtClean="0">
              <a:latin typeface="微软雅黑" pitchFamily="34" charset="-122"/>
              <a:ea typeface="微软雅黑" pitchFamily="34" charset="-122"/>
            </a:endParaRPr>
          </a:p>
        </p:txBody>
      </p:sp>
      <p:cxnSp>
        <p:nvCxnSpPr>
          <p:cNvPr id="25" name="直接连接符 24"/>
          <p:cNvCxnSpPr/>
          <p:nvPr/>
        </p:nvCxnSpPr>
        <p:spPr>
          <a:xfrm>
            <a:off x="685702" y="2836118"/>
            <a:ext cx="7875404" cy="1189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4528657" y="1912788"/>
            <a:ext cx="4248473" cy="874407"/>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待处理的财产物资盘盈数；</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批准处理的</a:t>
            </a:r>
            <a:r>
              <a:rPr lang="zh-CN" altLang="en-US" sz="1800" dirty="0">
                <a:latin typeface="微软雅黑" pitchFamily="34" charset="-122"/>
                <a:ea typeface="微软雅黑" pitchFamily="34" charset="-122"/>
              </a:rPr>
              <a:t>财产</a:t>
            </a:r>
            <a:r>
              <a:rPr lang="zh-CN" altLang="en-US" sz="1800" dirty="0" smtClean="0">
                <a:latin typeface="微软雅黑" pitchFamily="34" charset="-122"/>
                <a:ea typeface="微软雅黑" pitchFamily="34" charset="-122"/>
              </a:rPr>
              <a:t>物资盘亏数、毁损数</a:t>
            </a:r>
            <a:endParaRPr lang="en-US" altLang="zh-CN" sz="1800" dirty="0" smtClean="0">
              <a:latin typeface="微软雅黑" pitchFamily="34" charset="-122"/>
              <a:ea typeface="微软雅黑" pitchFamily="34" charset="-122"/>
            </a:endParaRPr>
          </a:p>
        </p:txBody>
      </p:sp>
      <p:sp>
        <p:nvSpPr>
          <p:cNvPr id="5" name="TextBox 4"/>
          <p:cNvSpPr txBox="1"/>
          <p:nvPr/>
        </p:nvSpPr>
        <p:spPr>
          <a:xfrm>
            <a:off x="761772" y="2956415"/>
            <a:ext cx="1476139" cy="45890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期末无余额</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50234722"/>
      </p:ext>
    </p:extLst>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存货清查账务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grpSp>
        <p:nvGrpSpPr>
          <p:cNvPr id="17" name="组合 16"/>
          <p:cNvGrpSpPr/>
          <p:nvPr/>
        </p:nvGrpSpPr>
        <p:grpSpPr>
          <a:xfrm>
            <a:off x="3129640" y="1737951"/>
            <a:ext cx="2910266" cy="2038923"/>
            <a:chOff x="1733550" y="3031530"/>
            <a:chExt cx="7600950" cy="2269934"/>
          </a:xfrm>
        </p:grpSpPr>
        <p:cxnSp>
          <p:nvCxnSpPr>
            <p:cNvPr id="18" name="直接连接符 17"/>
            <p:cNvCxnSpPr/>
            <p:nvPr/>
          </p:nvCxnSpPr>
          <p:spPr>
            <a:xfrm>
              <a:off x="1733550" y="3736294"/>
              <a:ext cx="7600950" cy="1479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5469635" y="3751091"/>
              <a:ext cx="7613" cy="155037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1790434" y="3031530"/>
              <a:ext cx="7277785" cy="719561"/>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待处理财产损溢</a:t>
              </a:r>
              <a:endParaRPr lang="en-US" altLang="zh-CN" sz="1800" b="1" dirty="0" smtClean="0">
                <a:solidFill>
                  <a:srgbClr val="084CA1"/>
                </a:solidFill>
                <a:latin typeface="微软雅黑" pitchFamily="34" charset="-122"/>
                <a:ea typeface="微软雅黑" pitchFamily="34" charset="-122"/>
              </a:endParaRPr>
            </a:p>
            <a:p>
              <a:pPr algn="dist"/>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待处理流动资产损溢</a:t>
              </a:r>
              <a:endParaRPr lang="zh-CN" altLang="en-US" sz="1800" b="1" dirty="0">
                <a:solidFill>
                  <a:srgbClr val="084CA1"/>
                </a:solidFill>
                <a:latin typeface="微软雅黑" pitchFamily="34" charset="-122"/>
                <a:ea typeface="微软雅黑" pitchFamily="34" charset="-122"/>
              </a:endParaRPr>
            </a:p>
          </p:txBody>
        </p:sp>
      </p:grpSp>
      <p:grpSp>
        <p:nvGrpSpPr>
          <p:cNvPr id="29" name="组合 28"/>
          <p:cNvGrpSpPr/>
          <p:nvPr/>
        </p:nvGrpSpPr>
        <p:grpSpPr>
          <a:xfrm>
            <a:off x="6258834" y="2029778"/>
            <a:ext cx="2319264" cy="1780965"/>
            <a:chOff x="2436978" y="3344899"/>
            <a:chExt cx="5977396" cy="1956565"/>
          </a:xfrm>
        </p:grpSpPr>
        <p:cxnSp>
          <p:nvCxnSpPr>
            <p:cNvPr id="30" name="直接连接符 29"/>
            <p:cNvCxnSpPr/>
            <p:nvPr/>
          </p:nvCxnSpPr>
          <p:spPr>
            <a:xfrm>
              <a:off x="2436978" y="3736294"/>
              <a:ext cx="5977396" cy="1435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469635" y="3751091"/>
              <a:ext cx="7613" cy="155037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3001459" y="3344899"/>
              <a:ext cx="4951576" cy="405747"/>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原材料</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库存商品</a:t>
              </a:r>
              <a:endParaRPr lang="zh-CN" altLang="en-US" sz="1800" b="1" dirty="0">
                <a:solidFill>
                  <a:srgbClr val="084CA1"/>
                </a:solidFill>
                <a:latin typeface="微软雅黑" pitchFamily="34" charset="-122"/>
                <a:ea typeface="微软雅黑" pitchFamily="34" charset="-122"/>
              </a:endParaRPr>
            </a:p>
          </p:txBody>
        </p:sp>
      </p:grpSp>
      <p:grpSp>
        <p:nvGrpSpPr>
          <p:cNvPr id="33" name="组合 32"/>
          <p:cNvGrpSpPr/>
          <p:nvPr/>
        </p:nvGrpSpPr>
        <p:grpSpPr>
          <a:xfrm>
            <a:off x="480299" y="2028662"/>
            <a:ext cx="2416915" cy="1549269"/>
            <a:chOff x="1733550" y="3307846"/>
            <a:chExt cx="7600950" cy="1993618"/>
          </a:xfrm>
        </p:grpSpPr>
        <p:cxnSp>
          <p:nvCxnSpPr>
            <p:cNvPr id="34" name="直接连接符 33"/>
            <p:cNvCxnSpPr/>
            <p:nvPr/>
          </p:nvCxnSpPr>
          <p:spPr>
            <a:xfrm>
              <a:off x="1733550" y="3736294"/>
              <a:ext cx="7600950" cy="1479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5469635" y="3751091"/>
              <a:ext cx="7613" cy="155037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756439" y="3307846"/>
              <a:ext cx="3555171" cy="475261"/>
            </a:xfrm>
            <a:prstGeom prst="rect">
              <a:avLst/>
            </a:prstGeom>
            <a:noFill/>
            <a:ln>
              <a:noFill/>
            </a:ln>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管理费用</a:t>
              </a:r>
              <a:endParaRPr lang="zh-CN" altLang="en-US" sz="1800" b="1" dirty="0">
                <a:solidFill>
                  <a:srgbClr val="084CA1"/>
                </a:solidFill>
                <a:latin typeface="微软雅黑" pitchFamily="34" charset="-122"/>
                <a:ea typeface="微软雅黑" pitchFamily="34" charset="-122"/>
              </a:endParaRPr>
            </a:p>
          </p:txBody>
        </p:sp>
      </p:grpSp>
      <p:cxnSp>
        <p:nvCxnSpPr>
          <p:cNvPr id="37" name="直接箭头连接符 36"/>
          <p:cNvCxnSpPr/>
          <p:nvPr/>
        </p:nvCxnSpPr>
        <p:spPr>
          <a:xfrm flipV="1">
            <a:off x="5841794" y="2705789"/>
            <a:ext cx="821015" cy="9525"/>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p:nvPr/>
        </p:nvCxnSpPr>
        <p:spPr>
          <a:xfrm flipV="1">
            <a:off x="2644960" y="2705789"/>
            <a:ext cx="821015" cy="9525"/>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5813719" y="2895912"/>
            <a:ext cx="877163"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审批前</a:t>
            </a:r>
            <a:endParaRPr lang="zh-CN" altLang="en-US" sz="1800" b="1" dirty="0">
              <a:solidFill>
                <a:srgbClr val="C00000"/>
              </a:solidFill>
              <a:latin typeface="微软雅黑" pitchFamily="34" charset="-122"/>
              <a:ea typeface="微软雅黑" pitchFamily="34" charset="-122"/>
            </a:endParaRPr>
          </a:p>
        </p:txBody>
      </p:sp>
      <p:sp>
        <p:nvSpPr>
          <p:cNvPr id="40" name="TextBox 39"/>
          <p:cNvSpPr txBox="1"/>
          <p:nvPr/>
        </p:nvSpPr>
        <p:spPr>
          <a:xfrm>
            <a:off x="2644960" y="2895912"/>
            <a:ext cx="877163"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审批后</a:t>
            </a:r>
            <a:endParaRPr lang="zh-CN" altLang="en-US" sz="1800" b="1" dirty="0">
              <a:solidFill>
                <a:srgbClr val="C00000"/>
              </a:solidFill>
              <a:latin typeface="微软雅黑" pitchFamily="34" charset="-122"/>
              <a:ea typeface="微软雅黑" pitchFamily="34" charset="-122"/>
            </a:endParaRPr>
          </a:p>
        </p:txBody>
      </p:sp>
      <p:sp>
        <p:nvSpPr>
          <p:cNvPr id="41" name="圆角矩形 40"/>
          <p:cNvSpPr/>
          <p:nvPr/>
        </p:nvSpPr>
        <p:spPr>
          <a:xfrm>
            <a:off x="689526" y="1138247"/>
            <a:ext cx="1855367" cy="599704"/>
          </a:xfrm>
          <a:prstGeom prst="roundRect">
            <a:avLst>
              <a:gd name="adj" fmla="val 50000"/>
            </a:avLst>
          </a:prstGeom>
          <a:solidFill>
            <a:srgbClr val="084CA1">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schemeClr val="bg1"/>
                </a:solidFill>
                <a:latin typeface="微软雅黑" pitchFamily="34" charset="-122"/>
                <a:ea typeface="微软雅黑" pitchFamily="34" charset="-122"/>
                <a:sym typeface="宋体" pitchFamily="2" charset="-122"/>
              </a:rPr>
              <a:t>   </a:t>
            </a:r>
            <a:r>
              <a:rPr lang="zh-CN" altLang="en-US" sz="1800" b="1" dirty="0">
                <a:solidFill>
                  <a:schemeClr val="bg1"/>
                </a:solidFill>
                <a:latin typeface="微软雅黑" pitchFamily="34" charset="-122"/>
                <a:ea typeface="微软雅黑" pitchFamily="34" charset="-122"/>
                <a:sym typeface="宋体" pitchFamily="2" charset="-122"/>
              </a:rPr>
              <a:t>存货</a:t>
            </a:r>
            <a:r>
              <a:rPr lang="zh-CN" altLang="en-US" sz="1800" b="1" dirty="0" smtClean="0">
                <a:solidFill>
                  <a:schemeClr val="bg1"/>
                </a:solidFill>
                <a:latin typeface="微软雅黑" pitchFamily="34" charset="-122"/>
                <a:ea typeface="微软雅黑" pitchFamily="34" charset="-122"/>
                <a:sym typeface="宋体" pitchFamily="2" charset="-122"/>
              </a:rPr>
              <a:t>盘盈</a:t>
            </a:r>
            <a:endParaRPr lang="zh-CN" altLang="en-US" sz="1800" dirty="0">
              <a:solidFill>
                <a:schemeClr val="bg1"/>
              </a:solidFill>
              <a:latin typeface="微软雅黑" pitchFamily="34" charset="-122"/>
              <a:ea typeface="微软雅黑" pitchFamily="34" charset="-122"/>
            </a:endParaRPr>
          </a:p>
        </p:txBody>
      </p:sp>
      <p:sp>
        <p:nvSpPr>
          <p:cNvPr id="42" name="圆角矩形 41"/>
          <p:cNvSpPr/>
          <p:nvPr/>
        </p:nvSpPr>
        <p:spPr>
          <a:xfrm>
            <a:off x="689526" y="1138249"/>
            <a:ext cx="2225841" cy="599702"/>
          </a:xfrm>
          <a:prstGeom prst="roundRect">
            <a:avLst>
              <a:gd name="adj" fmla="val 50000"/>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18414531"/>
      </p:ext>
    </p:extLst>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6" name="矩形 25"/>
          <p:cNvSpPr/>
          <p:nvPr/>
        </p:nvSpPr>
        <p:spPr>
          <a:xfrm>
            <a:off x="1545943" y="649144"/>
            <a:ext cx="195281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43" name="矩形 42"/>
          <p:cNvSpPr/>
          <p:nvPr>
            <p:custDataLst>
              <p:tags r:id="rId7"/>
            </p:custDataLst>
          </p:nvPr>
        </p:nvSpPr>
        <p:spPr>
          <a:xfrm>
            <a:off x="767264" y="1129788"/>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44" name="矩形 43"/>
          <p:cNvSpPr/>
          <p:nvPr>
            <p:custDataLst>
              <p:tags r:id="rId8"/>
            </p:custDataLst>
          </p:nvPr>
        </p:nvSpPr>
        <p:spPr>
          <a:xfrm>
            <a:off x="690822" y="211019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45" name="矩形 44"/>
          <p:cNvSpPr/>
          <p:nvPr/>
        </p:nvSpPr>
        <p:spPr>
          <a:xfrm>
            <a:off x="768169" y="1228411"/>
            <a:ext cx="7767044"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存货盘盈</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企业在</a:t>
            </a:r>
            <a:r>
              <a:rPr lang="en-US" altLang="zh-CN" sz="1800" dirty="0" smtClean="0">
                <a:latin typeface="微软雅黑" pitchFamily="34" charset="-122"/>
                <a:ea typeface="微软雅黑" pitchFamily="34" charset="-122"/>
              </a:rPr>
              <a:t>2018</a:t>
            </a:r>
            <a:r>
              <a:rPr lang="zh-CN" altLang="zh-CN"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日的财产清查中，盘盈库存商品</a:t>
            </a:r>
            <a:r>
              <a:rPr lang="en-US" altLang="zh-CN" sz="1800" dirty="0">
                <a:latin typeface="微软雅黑" pitchFamily="34" charset="-122"/>
                <a:ea typeface="微软雅黑" pitchFamily="34" charset="-122"/>
              </a:rPr>
              <a:t>500</a:t>
            </a:r>
            <a:r>
              <a:rPr lang="zh-CN" altLang="zh-CN" sz="1800" dirty="0">
                <a:latin typeface="微软雅黑" pitchFamily="34" charset="-122"/>
                <a:ea typeface="微软雅黑" pitchFamily="34" charset="-122"/>
              </a:rPr>
              <a:t>元，经批准，期末冲减管理费用</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46" name="矩形 45"/>
          <p:cNvSpPr/>
          <p:nvPr/>
        </p:nvSpPr>
        <p:spPr>
          <a:xfrm>
            <a:off x="768169" y="2110192"/>
            <a:ext cx="7767044" cy="2585323"/>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①</a:t>
            </a:r>
            <a:r>
              <a:rPr lang="zh-CN" altLang="zh-CN" sz="1800" b="1" dirty="0" smtClean="0">
                <a:solidFill>
                  <a:srgbClr val="084CA1"/>
                </a:solidFill>
                <a:latin typeface="微软雅黑" pitchFamily="34" charset="-122"/>
                <a:ea typeface="微软雅黑" pitchFamily="34" charset="-122"/>
              </a:rPr>
              <a:t>批准</a:t>
            </a:r>
            <a:r>
              <a:rPr lang="zh-CN" altLang="zh-CN" sz="1800" b="1" dirty="0">
                <a:solidFill>
                  <a:srgbClr val="084CA1"/>
                </a:solidFill>
                <a:latin typeface="微软雅黑" pitchFamily="34" charset="-122"/>
                <a:ea typeface="微软雅黑" pitchFamily="34" charset="-122"/>
              </a:rPr>
              <a:t>前</a:t>
            </a:r>
            <a:r>
              <a:rPr lang="en-US" altLang="zh-CN" sz="1800" b="1" dirty="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：库存商品</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贷：待处理财产损溢——待处理流动资产损溢</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500</a:t>
            </a:r>
            <a:endParaRPr lang="zh-CN" altLang="zh-CN" sz="1800" dirty="0">
              <a:latin typeface="微软雅黑" pitchFamily="34" charset="-122"/>
              <a:ea typeface="微软雅黑" pitchFamily="34" charset="-122"/>
            </a:endParaRPr>
          </a:p>
          <a:p>
            <a:pPr>
              <a:lnSpc>
                <a:spcPct val="150000"/>
              </a:lnSpc>
            </a:pPr>
            <a:r>
              <a:rPr lang="zh-CN" altLang="en-US" sz="1800" b="1" dirty="0" smtClean="0">
                <a:solidFill>
                  <a:srgbClr val="084CA1"/>
                </a:solidFill>
                <a:latin typeface="微软雅黑" pitchFamily="34" charset="-122"/>
                <a:ea typeface="微软雅黑" pitchFamily="34" charset="-122"/>
              </a:rPr>
              <a:t>②</a:t>
            </a:r>
            <a:r>
              <a:rPr lang="zh-CN" altLang="zh-CN" sz="1800" b="1" dirty="0" smtClean="0">
                <a:solidFill>
                  <a:srgbClr val="084CA1"/>
                </a:solidFill>
                <a:latin typeface="微软雅黑" pitchFamily="34" charset="-122"/>
                <a:ea typeface="微软雅黑" pitchFamily="34" charset="-122"/>
              </a:rPr>
              <a:t>批准</a:t>
            </a:r>
            <a:r>
              <a:rPr lang="zh-CN" altLang="zh-CN" sz="1800" b="1" dirty="0">
                <a:solidFill>
                  <a:srgbClr val="084CA1"/>
                </a:solidFill>
                <a:latin typeface="微软雅黑" pitchFamily="34" charset="-122"/>
                <a:ea typeface="微软雅黑" pitchFamily="34" charset="-122"/>
              </a:rPr>
              <a:t>后</a:t>
            </a:r>
            <a:r>
              <a:rPr lang="en-US" altLang="zh-CN" sz="1800" b="1" dirty="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：待处理财产损溢——待处理流动资产损溢</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贷：管理费用</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500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259082603"/>
      </p:ext>
    </p:extLst>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存货清查账务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sp>
        <p:nvSpPr>
          <p:cNvPr id="26" name="圆角矩形 25"/>
          <p:cNvSpPr/>
          <p:nvPr/>
        </p:nvSpPr>
        <p:spPr>
          <a:xfrm>
            <a:off x="744611" y="1138247"/>
            <a:ext cx="1855367" cy="599704"/>
          </a:xfrm>
          <a:prstGeom prst="roundRect">
            <a:avLst>
              <a:gd name="adj" fmla="val 50000"/>
            </a:avLst>
          </a:prstGeom>
          <a:solidFill>
            <a:srgbClr val="084CA1">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800" b="1" dirty="0" smtClean="0">
                <a:solidFill>
                  <a:schemeClr val="bg1"/>
                </a:solidFill>
                <a:latin typeface="微软雅黑" pitchFamily="34" charset="-122"/>
                <a:ea typeface="微软雅黑" pitchFamily="34" charset="-122"/>
                <a:sym typeface="宋体" pitchFamily="2" charset="-122"/>
              </a:rPr>
              <a:t>   </a:t>
            </a:r>
            <a:r>
              <a:rPr lang="zh-CN" altLang="en-US" sz="1800" b="1" dirty="0">
                <a:solidFill>
                  <a:schemeClr val="bg1"/>
                </a:solidFill>
                <a:latin typeface="微软雅黑" pitchFamily="34" charset="-122"/>
                <a:ea typeface="微软雅黑" pitchFamily="34" charset="-122"/>
                <a:sym typeface="宋体" pitchFamily="2" charset="-122"/>
              </a:rPr>
              <a:t>存货</a:t>
            </a:r>
            <a:r>
              <a:rPr lang="zh-CN" altLang="en-US" sz="1800" b="1" dirty="0" smtClean="0">
                <a:solidFill>
                  <a:schemeClr val="bg1"/>
                </a:solidFill>
                <a:latin typeface="微软雅黑" pitchFamily="34" charset="-122"/>
                <a:ea typeface="微软雅黑" pitchFamily="34" charset="-122"/>
                <a:sym typeface="宋体" pitchFamily="2" charset="-122"/>
              </a:rPr>
              <a:t>盘亏</a:t>
            </a:r>
            <a:endParaRPr lang="zh-CN" altLang="en-US" sz="1800" dirty="0">
              <a:solidFill>
                <a:schemeClr val="bg1"/>
              </a:solidFill>
              <a:latin typeface="微软雅黑" pitchFamily="34" charset="-122"/>
              <a:ea typeface="微软雅黑" pitchFamily="34" charset="-122"/>
            </a:endParaRPr>
          </a:p>
        </p:txBody>
      </p:sp>
      <p:sp>
        <p:nvSpPr>
          <p:cNvPr id="43" name="圆角矩形 42"/>
          <p:cNvSpPr/>
          <p:nvPr/>
        </p:nvSpPr>
        <p:spPr>
          <a:xfrm>
            <a:off x="744611" y="1138249"/>
            <a:ext cx="2225841" cy="599702"/>
          </a:xfrm>
          <a:prstGeom prst="roundRect">
            <a:avLst>
              <a:gd name="adj" fmla="val 50000"/>
            </a:avLst>
          </a:prstGeom>
          <a:noFill/>
          <a:ln w="190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grpSp>
        <p:nvGrpSpPr>
          <p:cNvPr id="44" name="组合 43"/>
          <p:cNvGrpSpPr/>
          <p:nvPr/>
        </p:nvGrpSpPr>
        <p:grpSpPr>
          <a:xfrm>
            <a:off x="6756108" y="2956855"/>
            <a:ext cx="2061866" cy="1536642"/>
            <a:chOff x="1733550" y="2924104"/>
            <a:chExt cx="7600950" cy="1911284"/>
          </a:xfrm>
        </p:grpSpPr>
        <p:cxnSp>
          <p:nvCxnSpPr>
            <p:cNvPr id="45" name="直接连接符 44"/>
            <p:cNvCxnSpPr/>
            <p:nvPr/>
          </p:nvCxnSpPr>
          <p:spPr>
            <a:xfrm>
              <a:off x="1733550" y="3736294"/>
              <a:ext cx="760095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flipV="1">
              <a:off x="5477246" y="3751094"/>
              <a:ext cx="56779" cy="1084294"/>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047143" y="2924104"/>
              <a:ext cx="2860211" cy="459377"/>
            </a:xfrm>
            <a:prstGeom prst="rect">
              <a:avLst/>
            </a:prstGeom>
            <a:noFill/>
          </p:spPr>
          <p:txBody>
            <a:bodyPr wrap="square" rtlCol="0">
              <a:spAutoFit/>
            </a:bodyPr>
            <a:lstStyle/>
            <a:p>
              <a:pPr algn="dist"/>
              <a:endParaRPr lang="zh-CN" altLang="en-US" sz="1800" b="1" dirty="0">
                <a:solidFill>
                  <a:srgbClr val="066DCA"/>
                </a:solidFill>
                <a:latin typeface="微软雅黑" pitchFamily="34" charset="-122"/>
                <a:ea typeface="微软雅黑" pitchFamily="34" charset="-122"/>
              </a:endParaRPr>
            </a:p>
          </p:txBody>
        </p:sp>
      </p:grpSp>
      <p:cxnSp>
        <p:nvCxnSpPr>
          <p:cNvPr id="48" name="直接箭头连接符 47"/>
          <p:cNvCxnSpPr/>
          <p:nvPr/>
        </p:nvCxnSpPr>
        <p:spPr>
          <a:xfrm flipV="1">
            <a:off x="5971374" y="3965914"/>
            <a:ext cx="821015" cy="9525"/>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flipV="1">
            <a:off x="2481130" y="3956389"/>
            <a:ext cx="821015" cy="9525"/>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5943299" y="4127811"/>
            <a:ext cx="877163"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审批后</a:t>
            </a:r>
            <a:endParaRPr lang="zh-CN" altLang="en-US" sz="1800" b="1" dirty="0">
              <a:solidFill>
                <a:srgbClr val="C00000"/>
              </a:solidFill>
              <a:latin typeface="微软雅黑" pitchFamily="34" charset="-122"/>
              <a:ea typeface="微软雅黑" pitchFamily="34" charset="-122"/>
            </a:endParaRPr>
          </a:p>
        </p:txBody>
      </p:sp>
      <p:sp>
        <p:nvSpPr>
          <p:cNvPr id="51" name="TextBox 50"/>
          <p:cNvSpPr txBox="1"/>
          <p:nvPr/>
        </p:nvSpPr>
        <p:spPr>
          <a:xfrm>
            <a:off x="2453055" y="4168082"/>
            <a:ext cx="877163"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审批前</a:t>
            </a:r>
            <a:endParaRPr lang="zh-CN" altLang="en-US" sz="1800" b="1" dirty="0">
              <a:solidFill>
                <a:srgbClr val="C00000"/>
              </a:solidFill>
              <a:latin typeface="微软雅黑" pitchFamily="34" charset="-122"/>
              <a:ea typeface="微软雅黑" pitchFamily="34" charset="-122"/>
            </a:endParaRPr>
          </a:p>
        </p:txBody>
      </p:sp>
      <p:sp>
        <p:nvSpPr>
          <p:cNvPr id="52" name="TextBox 51"/>
          <p:cNvSpPr txBox="1"/>
          <p:nvPr/>
        </p:nvSpPr>
        <p:spPr>
          <a:xfrm>
            <a:off x="4433755" y="2449376"/>
            <a:ext cx="1595097" cy="369332"/>
          </a:xfrm>
          <a:prstGeom prst="rect">
            <a:avLst/>
          </a:prstGeom>
          <a:solidFill>
            <a:schemeClr val="accent1">
              <a:lumMod val="60000"/>
              <a:lumOff val="40000"/>
            </a:schemeClr>
          </a:solidFill>
        </p:spPr>
        <p:txBody>
          <a:bodyPr wrap="square" rtlCol="0">
            <a:spAutoFit/>
          </a:bodyPr>
          <a:lstStyle/>
          <a:p>
            <a:r>
              <a:rPr lang="zh-CN" altLang="en-US" sz="1800" dirty="0" smtClean="0">
                <a:latin typeface="微软雅黑" pitchFamily="34" charset="-122"/>
                <a:ea typeface="微软雅黑" pitchFamily="34" charset="-122"/>
              </a:rPr>
              <a:t>管理不善造成</a:t>
            </a:r>
            <a:endParaRPr lang="zh-CN" altLang="en-US" sz="1800" dirty="0">
              <a:latin typeface="微软雅黑" pitchFamily="34" charset="-122"/>
              <a:ea typeface="微软雅黑" pitchFamily="34" charset="-122"/>
            </a:endParaRPr>
          </a:p>
        </p:txBody>
      </p:sp>
      <p:sp>
        <p:nvSpPr>
          <p:cNvPr id="53" name="TextBox 52"/>
          <p:cNvSpPr txBox="1"/>
          <p:nvPr/>
        </p:nvSpPr>
        <p:spPr>
          <a:xfrm>
            <a:off x="7082492" y="1773620"/>
            <a:ext cx="1338828" cy="369332"/>
          </a:xfrm>
          <a:prstGeom prst="rect">
            <a:avLst/>
          </a:prstGeom>
          <a:solidFill>
            <a:schemeClr val="accent1">
              <a:lumMod val="60000"/>
              <a:lumOff val="40000"/>
            </a:schemeClr>
          </a:solidFill>
        </p:spPr>
        <p:txBody>
          <a:bodyPr wrap="none" rtlCol="0">
            <a:spAutoFit/>
          </a:bodyPr>
          <a:lstStyle/>
          <a:p>
            <a:r>
              <a:rPr lang="zh-CN" altLang="en-US" sz="1800" dirty="0" smtClean="0">
                <a:latin typeface="微软雅黑" pitchFamily="34" charset="-122"/>
                <a:ea typeface="微软雅黑" pitchFamily="34" charset="-122"/>
              </a:rPr>
              <a:t>责任人赔偿</a:t>
            </a:r>
            <a:endParaRPr lang="zh-CN" altLang="en-US" sz="1800" dirty="0">
              <a:latin typeface="微软雅黑" pitchFamily="34" charset="-122"/>
              <a:ea typeface="微软雅黑" pitchFamily="34" charset="-122"/>
            </a:endParaRPr>
          </a:p>
        </p:txBody>
      </p:sp>
      <p:sp>
        <p:nvSpPr>
          <p:cNvPr id="54" name="TextBox 53"/>
          <p:cNvSpPr txBox="1"/>
          <p:nvPr/>
        </p:nvSpPr>
        <p:spPr>
          <a:xfrm>
            <a:off x="7011854" y="2647898"/>
            <a:ext cx="1515439" cy="923330"/>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其他应收款</a:t>
            </a:r>
            <a:endParaRPr lang="en-US" altLang="zh-CN" sz="1800" b="1" dirty="0" smtClean="0">
              <a:solidFill>
                <a:srgbClr val="084CA1"/>
              </a:solidFill>
              <a:latin typeface="微软雅黑" pitchFamily="34" charset="-122"/>
              <a:ea typeface="微软雅黑" pitchFamily="34" charset="-122"/>
            </a:endParaRPr>
          </a:p>
          <a:p>
            <a:pPr algn="dist"/>
            <a:r>
              <a:rPr lang="zh-CN" altLang="en-US" sz="1800" b="1" dirty="0" smtClean="0">
                <a:solidFill>
                  <a:srgbClr val="084CA1"/>
                </a:solidFill>
                <a:latin typeface="微软雅黑" pitchFamily="34" charset="-122"/>
                <a:ea typeface="微软雅黑" pitchFamily="34" charset="-122"/>
              </a:rPr>
              <a:t>营业外支出</a:t>
            </a:r>
            <a:endParaRPr lang="en-US" altLang="zh-CN" sz="1800" b="1" dirty="0" smtClean="0">
              <a:solidFill>
                <a:srgbClr val="084CA1"/>
              </a:solidFill>
              <a:latin typeface="微软雅黑" pitchFamily="34" charset="-122"/>
              <a:ea typeface="微软雅黑" pitchFamily="34" charset="-122"/>
            </a:endParaRPr>
          </a:p>
          <a:p>
            <a:pPr algn="dist"/>
            <a:r>
              <a:rPr lang="zh-CN" altLang="en-US" sz="1800" b="1" dirty="0" smtClean="0">
                <a:solidFill>
                  <a:srgbClr val="084CA1"/>
                </a:solidFill>
                <a:latin typeface="微软雅黑" pitchFamily="34" charset="-122"/>
                <a:ea typeface="微软雅黑" pitchFamily="34" charset="-122"/>
              </a:rPr>
              <a:t>管理费用</a:t>
            </a:r>
            <a:endParaRPr lang="en-US" altLang="zh-CN" sz="1800" b="1" dirty="0" smtClean="0">
              <a:solidFill>
                <a:srgbClr val="084CA1"/>
              </a:solidFill>
              <a:latin typeface="微软雅黑" pitchFamily="34" charset="-122"/>
              <a:ea typeface="微软雅黑" pitchFamily="34" charset="-122"/>
            </a:endParaRPr>
          </a:p>
        </p:txBody>
      </p:sp>
      <p:cxnSp>
        <p:nvCxnSpPr>
          <p:cNvPr id="55" name="肘形连接符 54"/>
          <p:cNvCxnSpPr/>
          <p:nvPr/>
        </p:nvCxnSpPr>
        <p:spPr>
          <a:xfrm rot="10800000">
            <a:off x="5966214" y="2634042"/>
            <a:ext cx="1081187" cy="787750"/>
          </a:xfrm>
          <a:prstGeom prst="bentConnector3">
            <a:avLst>
              <a:gd name="adj1" fmla="val 50000"/>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3164005" y="1843955"/>
            <a:ext cx="3185487" cy="369332"/>
          </a:xfrm>
          <a:prstGeom prst="rect">
            <a:avLst/>
          </a:prstGeom>
          <a:solidFill>
            <a:schemeClr val="accent1">
              <a:lumMod val="60000"/>
              <a:lumOff val="40000"/>
            </a:schemeClr>
          </a:solidFill>
        </p:spPr>
        <p:txBody>
          <a:bodyPr wrap="none" rtlCol="0">
            <a:spAutoFit/>
          </a:bodyPr>
          <a:lstStyle/>
          <a:p>
            <a:r>
              <a:rPr lang="zh-CN" altLang="en-US" sz="1800" dirty="0" smtClean="0">
                <a:latin typeface="微软雅黑" pitchFamily="34" charset="-122"/>
                <a:ea typeface="微软雅黑" pitchFamily="34" charset="-122"/>
              </a:rPr>
              <a:t>自然灾害造成或无法查明原因</a:t>
            </a:r>
            <a:endParaRPr lang="zh-CN" altLang="en-US" sz="1800" dirty="0">
              <a:latin typeface="微软雅黑" pitchFamily="34" charset="-122"/>
              <a:ea typeface="微软雅黑" pitchFamily="34" charset="-122"/>
            </a:endParaRPr>
          </a:p>
        </p:txBody>
      </p:sp>
      <p:cxnSp>
        <p:nvCxnSpPr>
          <p:cNvPr id="57" name="直接连接符 56"/>
          <p:cNvCxnSpPr>
            <a:stCxn id="54" idx="0"/>
          </p:cNvCxnSpPr>
          <p:nvPr/>
        </p:nvCxnSpPr>
        <p:spPr>
          <a:xfrm flipV="1">
            <a:off x="7769574" y="2142952"/>
            <a:ext cx="0" cy="504946"/>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nvGrpSpPr>
          <p:cNvPr id="58" name="组合 57"/>
          <p:cNvGrpSpPr/>
          <p:nvPr/>
        </p:nvGrpSpPr>
        <p:grpSpPr>
          <a:xfrm>
            <a:off x="3142225" y="2956855"/>
            <a:ext cx="2823989" cy="1536640"/>
            <a:chOff x="1733550" y="3031530"/>
            <a:chExt cx="7375614" cy="1710742"/>
          </a:xfrm>
        </p:grpSpPr>
        <p:cxnSp>
          <p:nvCxnSpPr>
            <p:cNvPr id="59" name="直接连接符 58"/>
            <p:cNvCxnSpPr/>
            <p:nvPr/>
          </p:nvCxnSpPr>
          <p:spPr>
            <a:xfrm>
              <a:off x="1733550" y="3736294"/>
              <a:ext cx="7375614"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5477248" y="3751090"/>
              <a:ext cx="0" cy="99118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1790434" y="3031530"/>
              <a:ext cx="7277785" cy="719561"/>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待处理财产损溢</a:t>
              </a:r>
              <a:endParaRPr lang="en-US" altLang="zh-CN" sz="1800" b="1" dirty="0" smtClean="0">
                <a:solidFill>
                  <a:srgbClr val="084CA1"/>
                </a:solidFill>
                <a:latin typeface="微软雅黑" pitchFamily="34" charset="-122"/>
                <a:ea typeface="微软雅黑" pitchFamily="34" charset="-122"/>
              </a:endParaRPr>
            </a:p>
            <a:p>
              <a:pPr algn="dist"/>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待处理流动资产损溢</a:t>
              </a:r>
              <a:endParaRPr lang="zh-CN" altLang="en-US" sz="1800" b="1" dirty="0">
                <a:solidFill>
                  <a:srgbClr val="084CA1"/>
                </a:solidFill>
                <a:latin typeface="微软雅黑" pitchFamily="34" charset="-122"/>
                <a:ea typeface="微软雅黑" pitchFamily="34" charset="-122"/>
              </a:endParaRPr>
            </a:p>
          </p:txBody>
        </p:sp>
      </p:grpSp>
      <p:grpSp>
        <p:nvGrpSpPr>
          <p:cNvPr id="62" name="组合 61"/>
          <p:cNvGrpSpPr/>
          <p:nvPr/>
        </p:nvGrpSpPr>
        <p:grpSpPr>
          <a:xfrm>
            <a:off x="342374" y="3237126"/>
            <a:ext cx="2319264" cy="1260015"/>
            <a:chOff x="2436978" y="3344899"/>
            <a:chExt cx="5977396" cy="1384250"/>
          </a:xfrm>
        </p:grpSpPr>
        <p:cxnSp>
          <p:nvCxnSpPr>
            <p:cNvPr id="63" name="直接连接符 62"/>
            <p:cNvCxnSpPr/>
            <p:nvPr/>
          </p:nvCxnSpPr>
          <p:spPr>
            <a:xfrm flipV="1">
              <a:off x="2436978" y="3750646"/>
              <a:ext cx="5977396" cy="371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5477247" y="3751092"/>
              <a:ext cx="3" cy="97805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3001459" y="3344899"/>
              <a:ext cx="4951576" cy="405747"/>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原材料</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库存商品</a:t>
              </a:r>
              <a:endParaRPr lang="zh-CN" altLang="en-US" sz="1800" b="1" dirty="0">
                <a:solidFill>
                  <a:srgbClr val="084CA1"/>
                </a:solidFill>
                <a:latin typeface="微软雅黑" pitchFamily="34" charset="-122"/>
                <a:ea typeface="微软雅黑" pitchFamily="34" charset="-122"/>
              </a:endParaRPr>
            </a:p>
          </p:txBody>
        </p:sp>
      </p:grpSp>
      <p:cxnSp>
        <p:nvCxnSpPr>
          <p:cNvPr id="66" name="肘形连接符 65"/>
          <p:cNvCxnSpPr>
            <a:stCxn id="54" idx="1"/>
          </p:cNvCxnSpPr>
          <p:nvPr/>
        </p:nvCxnSpPr>
        <p:spPr>
          <a:xfrm rot="10800000">
            <a:off x="6756108" y="2028623"/>
            <a:ext cx="255746" cy="1080941"/>
          </a:xfrm>
          <a:prstGeom prst="bentConnector2">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67" name="直接连接符 66"/>
          <p:cNvCxnSpPr>
            <a:stCxn id="56" idx="3"/>
          </p:cNvCxnSpPr>
          <p:nvPr/>
        </p:nvCxnSpPr>
        <p:spPr>
          <a:xfrm>
            <a:off x="6349492" y="2028621"/>
            <a:ext cx="406616" cy="0"/>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424821999"/>
      </p:ext>
    </p:extLst>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6" name="矩形 25"/>
          <p:cNvSpPr/>
          <p:nvPr/>
        </p:nvSpPr>
        <p:spPr>
          <a:xfrm>
            <a:off x="1545943" y="649144"/>
            <a:ext cx="195281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684299" y="1139649"/>
            <a:ext cx="797495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607857" y="2105555"/>
            <a:ext cx="805140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685202" y="1238272"/>
            <a:ext cx="8203211"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存货盘亏</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甲企业</a:t>
            </a:r>
            <a:r>
              <a:rPr lang="en-US" altLang="zh-CN" sz="1800" dirty="0" smtClean="0">
                <a:latin typeface="微软雅黑" pitchFamily="34" charset="-122"/>
                <a:ea typeface="微软雅黑" pitchFamily="34" charset="-122"/>
              </a:rPr>
              <a:t>2018</a:t>
            </a:r>
            <a:r>
              <a:rPr lang="zh-CN" altLang="en-US"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日在财产清查盘点中发现库存商品盘</a:t>
            </a:r>
            <a:r>
              <a:rPr lang="zh-CN" altLang="en-US" sz="1800" dirty="0" smtClean="0">
                <a:latin typeface="微软雅黑" pitchFamily="34" charset="-122"/>
                <a:ea typeface="微软雅黑" pitchFamily="34" charset="-122"/>
              </a:rPr>
              <a:t>亏</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20 </a:t>
            </a:r>
            <a:r>
              <a:rPr lang="en-US" altLang="zh-CN" sz="1800" dirty="0">
                <a:latin typeface="微软雅黑" pitchFamily="34" charset="-122"/>
                <a:ea typeface="微软雅黑" pitchFamily="34" charset="-122"/>
              </a:rPr>
              <a:t>000</a:t>
            </a:r>
            <a:r>
              <a:rPr lang="zh-CN" altLang="en-US" sz="1800" dirty="0">
                <a:latin typeface="微软雅黑" pitchFamily="34" charset="-122"/>
                <a:ea typeface="微软雅黑" pitchFamily="34" charset="-122"/>
              </a:rPr>
              <a:t>元，该商品的进项税额为</a:t>
            </a:r>
            <a:r>
              <a:rPr lang="en-US" altLang="zh-CN" sz="1800" dirty="0">
                <a:latin typeface="微软雅黑" pitchFamily="34" charset="-122"/>
                <a:ea typeface="微软雅黑" pitchFamily="34" charset="-122"/>
              </a:rPr>
              <a:t>3 </a:t>
            </a:r>
            <a:r>
              <a:rPr lang="en-US" altLang="zh-CN" sz="1800" dirty="0" smtClean="0">
                <a:latin typeface="微软雅黑" pitchFamily="34" charset="-122"/>
                <a:ea typeface="微软雅黑" pitchFamily="34" charset="-122"/>
              </a:rPr>
              <a:t>200</a:t>
            </a:r>
            <a:r>
              <a:rPr lang="zh-CN" altLang="en-US" sz="1800" dirty="0">
                <a:latin typeface="微软雅黑" pitchFamily="34" charset="-122"/>
                <a:ea typeface="微软雅黑" pitchFamily="34" charset="-122"/>
              </a:rPr>
              <a:t>元，经查明</a:t>
            </a:r>
            <a:r>
              <a:rPr lang="zh-CN" altLang="en-US" sz="1800" dirty="0" smtClean="0">
                <a:latin typeface="微软雅黑" pitchFamily="34" charset="-122"/>
                <a:ea typeface="微软雅黑" pitchFamily="34" charset="-122"/>
              </a:rPr>
              <a:t>，盘</a:t>
            </a:r>
            <a:r>
              <a:rPr lang="zh-CN" altLang="en-US" sz="1800" dirty="0">
                <a:latin typeface="微软雅黑" pitchFamily="34" charset="-122"/>
                <a:ea typeface="微软雅黑" pitchFamily="34" charset="-122"/>
              </a:rPr>
              <a:t>亏的存货属于被盗</a:t>
            </a:r>
            <a:r>
              <a:rPr lang="zh-CN" altLang="en-US" sz="1800" dirty="0" smtClean="0">
                <a:latin typeface="微软雅黑" pitchFamily="34" charset="-122"/>
                <a:ea typeface="微软雅黑" pitchFamily="34" charset="-122"/>
              </a:rPr>
              <a:t>损失。</a:t>
            </a:r>
            <a:endParaRPr lang="zh-CN" altLang="zh-CN" sz="1800" dirty="0">
              <a:latin typeface="微软雅黑" pitchFamily="34" charset="-122"/>
              <a:ea typeface="微软雅黑" pitchFamily="34" charset="-122"/>
            </a:endParaRPr>
          </a:p>
        </p:txBody>
      </p:sp>
      <p:sp>
        <p:nvSpPr>
          <p:cNvPr id="15" name="矩形 14"/>
          <p:cNvSpPr/>
          <p:nvPr/>
        </p:nvSpPr>
        <p:spPr>
          <a:xfrm>
            <a:off x="684298" y="2113989"/>
            <a:ext cx="7767950"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①</a:t>
            </a:r>
            <a:r>
              <a:rPr lang="zh-CN" altLang="zh-CN" sz="1800" b="1" dirty="0" smtClean="0">
                <a:solidFill>
                  <a:srgbClr val="084CA1"/>
                </a:solidFill>
                <a:latin typeface="微软雅黑" pitchFamily="34" charset="-122"/>
                <a:ea typeface="微软雅黑" pitchFamily="34" charset="-122"/>
              </a:rPr>
              <a:t>批准前：</a:t>
            </a:r>
            <a:r>
              <a:rPr lang="zh-CN" altLang="en-US" sz="1800" b="1" dirty="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购进货物发生非常损失时，其进项税不能抵扣</a:t>
            </a:r>
            <a:r>
              <a:rPr lang="zh-CN" altLang="en-US" sz="1800" b="1" dirty="0">
                <a:solidFill>
                  <a:srgbClr val="084CA1"/>
                </a:solidFill>
                <a:latin typeface="微软雅黑" pitchFamily="34" charset="-122"/>
                <a:ea typeface="微软雅黑" pitchFamily="34" charset="-122"/>
              </a:rPr>
              <a:t>）</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：待处理财产损溢</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待处理流动资产损溢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23 </a:t>
            </a:r>
            <a:r>
              <a:rPr lang="en-US" altLang="zh-CN" sz="1800" dirty="0">
                <a:latin typeface="微软雅黑" pitchFamily="34" charset="-122"/>
                <a:ea typeface="微软雅黑" pitchFamily="34" charset="-122"/>
              </a:rPr>
              <a:t>2</a:t>
            </a:r>
            <a:r>
              <a:rPr lang="en-US" altLang="zh-CN" sz="1800" dirty="0" smtClean="0">
                <a:latin typeface="微软雅黑" pitchFamily="34" charset="-122"/>
                <a:ea typeface="微软雅黑" pitchFamily="34" charset="-122"/>
              </a:rPr>
              <a:t>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：库存商品</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20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应交增值税（进项税额转出）</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3 </a:t>
            </a:r>
            <a:r>
              <a:rPr lang="en-US" altLang="zh-CN" sz="1800" dirty="0">
                <a:latin typeface="微软雅黑" pitchFamily="34" charset="-122"/>
                <a:ea typeface="微软雅黑" pitchFamily="34" charset="-122"/>
              </a:rPr>
              <a:t>2</a:t>
            </a:r>
            <a:r>
              <a:rPr lang="en-US" altLang="zh-CN" sz="1800" dirty="0" smtClean="0">
                <a:latin typeface="微软雅黑" pitchFamily="34" charset="-122"/>
                <a:ea typeface="微软雅黑" pitchFamily="34" charset="-122"/>
              </a:rPr>
              <a:t>00   </a:t>
            </a:r>
            <a:endParaRPr lang="zh-CN" altLang="zh-CN" sz="1800" dirty="0">
              <a:latin typeface="微软雅黑" pitchFamily="34" charset="-122"/>
              <a:ea typeface="微软雅黑" pitchFamily="34" charset="-122"/>
            </a:endParaRPr>
          </a:p>
        </p:txBody>
      </p:sp>
      <p:sp>
        <p:nvSpPr>
          <p:cNvPr id="16" name="矩形 15"/>
          <p:cNvSpPr/>
          <p:nvPr/>
        </p:nvSpPr>
        <p:spPr>
          <a:xfrm>
            <a:off x="684298" y="3718997"/>
            <a:ext cx="7767950" cy="1338828"/>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②批准</a:t>
            </a:r>
            <a:r>
              <a:rPr lang="zh-CN" altLang="en-US" sz="1800" b="1" dirty="0">
                <a:solidFill>
                  <a:srgbClr val="084CA1"/>
                </a:solidFill>
                <a:latin typeface="微软雅黑" pitchFamily="34" charset="-122"/>
                <a:ea typeface="微软雅黑" pitchFamily="34" charset="-122"/>
              </a:rPr>
              <a:t>后：</a:t>
            </a:r>
          </a:p>
          <a:p>
            <a:pPr>
              <a:lnSpc>
                <a:spcPct val="150000"/>
              </a:lnSpc>
            </a:pPr>
            <a:r>
              <a:rPr lang="zh-CN" altLang="en-US" sz="1800" dirty="0">
                <a:latin typeface="微软雅黑" pitchFamily="34" charset="-122"/>
                <a:ea typeface="微软雅黑" pitchFamily="34" charset="-122"/>
              </a:rPr>
              <a:t>借：管理费用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23 </a:t>
            </a:r>
            <a:r>
              <a:rPr lang="en-US" altLang="zh-CN" sz="1800" dirty="0" smtClean="0">
                <a:latin typeface="微软雅黑" pitchFamily="34" charset="-122"/>
                <a:ea typeface="微软雅黑" pitchFamily="34" charset="-122"/>
              </a:rPr>
              <a:t>200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：待处理财产损溢</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待处理流动资产损溢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23 </a:t>
            </a:r>
            <a:r>
              <a:rPr lang="en-US" altLang="zh-CN" sz="1800" dirty="0" smtClean="0">
                <a:latin typeface="微软雅黑" pitchFamily="34" charset="-122"/>
                <a:ea typeface="微软雅黑" pitchFamily="34" charset="-122"/>
              </a:rPr>
              <a:t>200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26654351"/>
      </p:ext>
    </p:extLst>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存货跌价准备的计提和转回</a:t>
            </a:r>
          </a:p>
        </p:txBody>
      </p:sp>
      <p:grpSp>
        <p:nvGrpSpPr>
          <p:cNvPr id="19" name="c99bb199-d781-4f46-8377-18a954377178" descr="本素材由iSlide™ 提供&#10;iSlide™尊重知识产权并注重保护用户享有的各项权利。郑重提醒您：&#10;iSlide™插件中提供的任何信息内容的所有权、知识产权归其原始权利人或权利受让人所有，您免费/购买获得的是信息内容的使用权，并受下述条款的约束；&#10;1. 您仅可以个人非商业用途使用该等信息内容，不可将信息内容的全部或部分用于出售，或以出租、出借、转让、分销、发布等其他任何方式供他人使用；&#10;2. 禁止在接入互联网或移动互联网的任何网站、平台、应用或程序上以任何方式为他人提供iSlide™插件资源内容的下载。&#10;The resource is supplied by iSlide™.&#10;iSlide™ respects all intellectual property rights and protects all the rights its users acquired.Solemnly remind you:&#10;The ownership and intellectual property of the resources supplied in iSlide Add-in belongs to its owner or the assignee of this ownership.you only acquired the usage of the resources supplied in iSlide Add-in, as well as respected the following restrain terms:&#10;1.You are only allowed to use such resource for personal and non-commercial aim, not allowed to use such resource or part of it for the sale; or rent, lend, transfer to others; or distribution or release it in any way.&#10;2.You are not permitted to provide the resource of iSlide Add-in in any website, platform, application access to the Internet or mobile Internet." title="iSlide™ 版权声明  COPYRIGHT NOTICE"/>
          <p:cNvGrpSpPr>
            <a:grpSpLocks noChangeAspect="1"/>
          </p:cNvGrpSpPr>
          <p:nvPr>
            <p:custDataLst>
              <p:tags r:id="rId7"/>
            </p:custDataLst>
          </p:nvPr>
        </p:nvGrpSpPr>
        <p:grpSpPr>
          <a:xfrm>
            <a:off x="1060977" y="1223199"/>
            <a:ext cx="7243712" cy="3744416"/>
            <a:chOff x="1527403" y="1434997"/>
            <a:chExt cx="7243712" cy="3744416"/>
          </a:xfrm>
        </p:grpSpPr>
        <p:sp>
          <p:nvSpPr>
            <p:cNvPr id="20" name="iṩ1ïḑe"/>
            <p:cNvSpPr txBox="1"/>
            <p:nvPr/>
          </p:nvSpPr>
          <p:spPr>
            <a:xfrm>
              <a:off x="1841115" y="1434997"/>
              <a:ext cx="6930000" cy="1224136"/>
            </a:xfrm>
            <a:prstGeom prst="rect">
              <a:avLst/>
            </a:prstGeom>
            <a:noFill/>
          </p:spPr>
          <p:txBody>
            <a:bodyPr wrap="square" lIns="90000" tIns="46800" rIns="90000" bIns="46800" rtlCol="0">
              <a:normAutofit/>
            </a:bodyPr>
            <a:lstStyle/>
            <a:p>
              <a:pPr algn="ctr">
                <a:lnSpc>
                  <a:spcPct val="150000"/>
                </a:lnSpc>
              </a:pPr>
              <a:r>
                <a:rPr lang="zh-CN" altLang="en-US" sz="1800" dirty="0" smtClean="0">
                  <a:latin typeface="微软雅黑" pitchFamily="34" charset="-122"/>
                  <a:ea typeface="微软雅黑" pitchFamily="34" charset="-122"/>
                </a:rPr>
                <a:t>资产负债表</a:t>
              </a:r>
              <a:r>
                <a:rPr lang="zh-CN" altLang="en-US" sz="1800" dirty="0">
                  <a:latin typeface="微软雅黑" pitchFamily="34" charset="-122"/>
                  <a:ea typeface="微软雅黑" pitchFamily="34" charset="-122"/>
                </a:rPr>
                <a:t>日，存货应当</a:t>
              </a:r>
              <a:r>
                <a:rPr lang="zh-CN" altLang="en-US" sz="1800" dirty="0" smtClean="0">
                  <a:latin typeface="微软雅黑" pitchFamily="34" charset="-122"/>
                  <a:ea typeface="微软雅黑" pitchFamily="34" charset="-122"/>
                </a:rPr>
                <a:t>按照</a:t>
              </a:r>
              <a:endParaRPr lang="en-US" altLang="zh-CN" sz="1800" dirty="0" smtClean="0">
                <a:latin typeface="微软雅黑" pitchFamily="34" charset="-122"/>
                <a:ea typeface="微软雅黑" pitchFamily="34" charset="-122"/>
              </a:endParaRPr>
            </a:p>
            <a:p>
              <a:pPr algn="ctr">
                <a:lnSpc>
                  <a:spcPct val="150000"/>
                </a:lnSpc>
              </a:pPr>
              <a:r>
                <a:rPr lang="zh-CN" altLang="en-US" sz="1800" b="1" dirty="0" smtClean="0">
                  <a:solidFill>
                    <a:srgbClr val="084CA1"/>
                  </a:solidFill>
                  <a:latin typeface="微软雅黑" pitchFamily="34" charset="-122"/>
                  <a:ea typeface="微软雅黑" pitchFamily="34" charset="-122"/>
                </a:rPr>
                <a:t>成本</a:t>
              </a:r>
              <a:r>
                <a:rPr lang="zh-CN" altLang="en-US" sz="1800" dirty="0" smtClean="0">
                  <a:latin typeface="微软雅黑" pitchFamily="34" charset="-122"/>
                  <a:ea typeface="微软雅黑" pitchFamily="34" charset="-122"/>
                </a:rPr>
                <a:t>与</a:t>
              </a:r>
              <a:r>
                <a:rPr lang="zh-CN" altLang="en-US" sz="1800" b="1" dirty="0">
                  <a:solidFill>
                    <a:srgbClr val="084CA1"/>
                  </a:solidFill>
                  <a:latin typeface="微软雅黑" pitchFamily="34" charset="-122"/>
                  <a:ea typeface="微软雅黑" pitchFamily="34" charset="-122"/>
                </a:rPr>
                <a:t>可变现净值</a:t>
              </a:r>
              <a:r>
                <a:rPr lang="zh-CN" altLang="en-US" sz="1800" b="1" dirty="0">
                  <a:solidFill>
                    <a:srgbClr val="C00000"/>
                  </a:solidFill>
                  <a:latin typeface="微软雅黑" pitchFamily="34" charset="-122"/>
                  <a:ea typeface="微软雅黑" pitchFamily="34" charset="-122"/>
                </a:rPr>
                <a:t>孰低</a:t>
              </a:r>
              <a:r>
                <a:rPr lang="zh-CN" altLang="en-US" sz="1800" dirty="0" smtClean="0">
                  <a:latin typeface="微软雅黑" pitchFamily="34" charset="-122"/>
                  <a:ea typeface="微软雅黑" pitchFamily="34" charset="-122"/>
                </a:rPr>
                <a:t>计量</a:t>
              </a:r>
              <a:endParaRPr lang="zh-CN" altLang="en-US" sz="1800" dirty="0">
                <a:latin typeface="微软雅黑" pitchFamily="34" charset="-122"/>
                <a:ea typeface="微软雅黑" pitchFamily="34" charset="-122"/>
              </a:endParaRPr>
            </a:p>
          </p:txBody>
        </p:sp>
        <p:grpSp>
          <p:nvGrpSpPr>
            <p:cNvPr id="21" name="îṡļíḓe"/>
            <p:cNvGrpSpPr/>
            <p:nvPr/>
          </p:nvGrpSpPr>
          <p:grpSpPr>
            <a:xfrm>
              <a:off x="1527403" y="2515117"/>
              <a:ext cx="3484350" cy="2652667"/>
              <a:chOff x="1527403" y="3036715"/>
              <a:chExt cx="3484350" cy="2652667"/>
            </a:xfrm>
          </p:grpSpPr>
          <p:sp>
            <p:nvSpPr>
              <p:cNvPr id="26" name="íśļíḍê"/>
              <p:cNvSpPr/>
              <p:nvPr/>
            </p:nvSpPr>
            <p:spPr>
              <a:xfrm>
                <a:off x="1527405" y="3258475"/>
                <a:ext cx="3484348" cy="2430907"/>
              </a:xfrm>
              <a:prstGeom prst="roundRect">
                <a:avLst>
                  <a:gd name="adj" fmla="val 2415"/>
                </a:avLst>
              </a:prstGeom>
              <a:gradFill flip="none" rotWithShape="1">
                <a:gsLst>
                  <a:gs pos="0">
                    <a:schemeClr val="accent1">
                      <a:alpha val="23000"/>
                    </a:schemeClr>
                  </a:gs>
                  <a:gs pos="100000">
                    <a:schemeClr val="accent1">
                      <a:alpha val="0"/>
                    </a:schemeClr>
                  </a:gs>
                </a:gsLst>
                <a:lin ang="5400000" scaled="1"/>
                <a:tileRect/>
              </a:gra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a:lnSpc>
                    <a:spcPct val="130000"/>
                  </a:lnSpc>
                  <a:defRPr/>
                </a:pPr>
                <a:endParaRPr lang="zh-CN" altLang="en-US" sz="1800" dirty="0">
                  <a:solidFill>
                    <a:schemeClr val="tx1">
                      <a:lumMod val="75000"/>
                      <a:lumOff val="25000"/>
                    </a:schemeClr>
                  </a:solidFill>
                  <a:latin typeface="微软雅黑" pitchFamily="34" charset="-122"/>
                  <a:ea typeface="微软雅黑" pitchFamily="34" charset="-122"/>
                </a:endParaRPr>
              </a:p>
            </p:txBody>
          </p:sp>
          <p:sp>
            <p:nvSpPr>
              <p:cNvPr id="27" name="ïśľîḓe"/>
              <p:cNvSpPr/>
              <p:nvPr/>
            </p:nvSpPr>
            <p:spPr>
              <a:xfrm>
                <a:off x="1527403" y="3036715"/>
                <a:ext cx="3484350" cy="443520"/>
              </a:xfrm>
              <a:prstGeom prst="roundRect">
                <a:avLst>
                  <a:gd name="adj" fmla="val 50000"/>
                </a:avLst>
              </a:prstGeom>
              <a:solidFill>
                <a:schemeClr val="accent1">
                  <a:lumMod val="60000"/>
                  <a:lumOff val="40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2000" b="1" dirty="0">
                    <a:solidFill>
                      <a:srgbClr val="084CA1"/>
                    </a:solidFill>
                    <a:latin typeface="微软雅黑" pitchFamily="34" charset="-122"/>
                    <a:ea typeface="微软雅黑" pitchFamily="34" charset="-122"/>
                  </a:rPr>
                  <a:t>成本</a:t>
                </a:r>
              </a:p>
            </p:txBody>
          </p:sp>
          <p:sp>
            <p:nvSpPr>
              <p:cNvPr id="28" name="íṣļîḓê"/>
              <p:cNvSpPr/>
              <p:nvPr/>
            </p:nvSpPr>
            <p:spPr>
              <a:xfrm>
                <a:off x="1527403" y="3684787"/>
                <a:ext cx="3484348" cy="1979999"/>
              </a:xfrm>
              <a:prstGeom prst="rect">
                <a:avLst/>
              </a:prstGeom>
            </p:spPr>
            <p:txBody>
              <a:bodyPr wrap="square">
                <a:normAutofit/>
              </a:bodyPr>
              <a:lstStyle/>
              <a:p>
                <a:pPr algn="just">
                  <a:lnSpc>
                    <a:spcPct val="130000"/>
                  </a:lnSpc>
                  <a:defRPr/>
                </a:pPr>
                <a:r>
                  <a:rPr lang="zh-CN" altLang="en-US" sz="1800" dirty="0">
                    <a:solidFill>
                      <a:schemeClr val="tx1">
                        <a:lumMod val="75000"/>
                        <a:lumOff val="25000"/>
                      </a:schemeClr>
                    </a:solidFill>
                    <a:latin typeface="微软雅黑" pitchFamily="34" charset="-122"/>
                    <a:ea typeface="微软雅黑" pitchFamily="34" charset="-122"/>
                  </a:rPr>
                  <a:t>存货的</a:t>
                </a:r>
                <a:r>
                  <a:rPr lang="zh-CN" altLang="en-US" sz="1800" dirty="0" smtClean="0">
                    <a:solidFill>
                      <a:schemeClr val="tx1">
                        <a:lumMod val="75000"/>
                        <a:lumOff val="25000"/>
                      </a:schemeClr>
                    </a:solidFill>
                    <a:latin typeface="微软雅黑" pitchFamily="34" charset="-122"/>
                    <a:ea typeface="微软雅黑" pitchFamily="34" charset="-122"/>
                  </a:rPr>
                  <a:t>实际成本</a:t>
                </a:r>
                <a:endParaRPr lang="en-US" altLang="zh-CN" sz="1800" dirty="0" smtClean="0">
                  <a:solidFill>
                    <a:schemeClr val="tx1">
                      <a:lumMod val="75000"/>
                      <a:lumOff val="25000"/>
                    </a:schemeClr>
                  </a:solidFill>
                  <a:latin typeface="微软雅黑" pitchFamily="34" charset="-122"/>
                  <a:ea typeface="微软雅黑" pitchFamily="34" charset="-122"/>
                </a:endParaRPr>
              </a:p>
              <a:p>
                <a:pPr algn="just">
                  <a:lnSpc>
                    <a:spcPct val="130000"/>
                  </a:lnSpc>
                  <a:defRPr/>
                </a:pPr>
                <a:r>
                  <a:rPr lang="zh-CN" altLang="en-US" sz="1800" dirty="0" smtClean="0">
                    <a:solidFill>
                      <a:schemeClr val="tx1">
                        <a:lumMod val="75000"/>
                        <a:lumOff val="25000"/>
                      </a:schemeClr>
                    </a:solidFill>
                    <a:latin typeface="微软雅黑" pitchFamily="34" charset="-122"/>
                    <a:ea typeface="微软雅黑" pitchFamily="34" charset="-122"/>
                  </a:rPr>
                  <a:t>（即对发出存货按个别计价法、先进先出法、加权平均法等计价后计算出的期末存货实际成本）</a:t>
                </a:r>
                <a:endParaRPr lang="en-US" altLang="zh-CN" sz="1800" dirty="0" smtClean="0">
                  <a:solidFill>
                    <a:schemeClr val="tx1">
                      <a:lumMod val="75000"/>
                      <a:lumOff val="25000"/>
                    </a:schemeClr>
                  </a:solidFill>
                  <a:latin typeface="微软雅黑" pitchFamily="34" charset="-122"/>
                  <a:ea typeface="微软雅黑" pitchFamily="34" charset="-122"/>
                </a:endParaRPr>
              </a:p>
            </p:txBody>
          </p:sp>
        </p:grpSp>
        <p:grpSp>
          <p:nvGrpSpPr>
            <p:cNvPr id="22" name="î$ḻíḓé"/>
            <p:cNvGrpSpPr/>
            <p:nvPr/>
          </p:nvGrpSpPr>
          <p:grpSpPr>
            <a:xfrm>
              <a:off x="5227777" y="2526746"/>
              <a:ext cx="3484350" cy="2652667"/>
              <a:chOff x="1548033" y="3048344"/>
              <a:chExt cx="3484350" cy="2652667"/>
            </a:xfrm>
          </p:grpSpPr>
          <p:sp>
            <p:nvSpPr>
              <p:cNvPr id="23" name="ísḷïḓe"/>
              <p:cNvSpPr/>
              <p:nvPr/>
            </p:nvSpPr>
            <p:spPr>
              <a:xfrm>
                <a:off x="1548035" y="3270104"/>
                <a:ext cx="3484348" cy="2430907"/>
              </a:xfrm>
              <a:prstGeom prst="roundRect">
                <a:avLst>
                  <a:gd name="adj" fmla="val 2415"/>
                </a:avLst>
              </a:prstGeom>
              <a:gradFill flip="none" rotWithShape="1">
                <a:gsLst>
                  <a:gs pos="0">
                    <a:schemeClr val="accent3">
                      <a:alpha val="23000"/>
                    </a:schemeClr>
                  </a:gs>
                  <a:gs pos="100000">
                    <a:schemeClr val="accent3">
                      <a:alpha val="0"/>
                    </a:schemeClr>
                  </a:gs>
                </a:gsLst>
                <a:lin ang="5400000" scaled="1"/>
                <a:tileRect/>
              </a:gradFill>
              <a:ln w="3175">
                <a:solidFill>
                  <a:schemeClr val="bg1">
                    <a:lumMod val="8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chorCtr="1">
                <a:normAutofit/>
              </a:bodyPr>
              <a:lstStyle/>
              <a:p>
                <a:pPr marL="171450" indent="-171450" defTabSz="914400">
                  <a:lnSpc>
                    <a:spcPct val="130000"/>
                  </a:lnSpc>
                  <a:buFont typeface="Arial" panose="020B0604020202020204" pitchFamily="34" charset="0"/>
                  <a:buChar char="•"/>
                </a:pPr>
                <a:endParaRPr lang="zh-CN" altLang="en-US" sz="1800" dirty="0">
                  <a:solidFill>
                    <a:schemeClr val="dk1">
                      <a:lumMod val="100000"/>
                    </a:schemeClr>
                  </a:solidFill>
                  <a:latin typeface="微软雅黑" pitchFamily="34" charset="-122"/>
                  <a:ea typeface="微软雅黑" pitchFamily="34" charset="-122"/>
                </a:endParaRPr>
              </a:p>
            </p:txBody>
          </p:sp>
          <p:sp>
            <p:nvSpPr>
              <p:cNvPr id="24" name="îśľîḍê"/>
              <p:cNvSpPr/>
              <p:nvPr/>
            </p:nvSpPr>
            <p:spPr>
              <a:xfrm>
                <a:off x="1548033" y="3048344"/>
                <a:ext cx="3484350" cy="443520"/>
              </a:xfrm>
              <a:prstGeom prst="roundRect">
                <a:avLst>
                  <a:gd name="adj" fmla="val 50000"/>
                </a:avLst>
              </a:prstGeom>
              <a:solidFill>
                <a:schemeClr val="accent1">
                  <a:lumMod val="60000"/>
                  <a:lumOff val="40000"/>
                </a:schemeClr>
              </a:solidFill>
              <a:ln w="127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wrap="none" anchor="ctr">
                <a:noAutofit/>
              </a:bodyPr>
              <a:lstStyle/>
              <a:p>
                <a:pPr algn="ctr"/>
                <a:r>
                  <a:rPr lang="zh-CN" altLang="en-US" sz="2000" b="1" dirty="0">
                    <a:solidFill>
                      <a:srgbClr val="084CA1"/>
                    </a:solidFill>
                    <a:latin typeface="微软雅黑" pitchFamily="34" charset="-122"/>
                    <a:ea typeface="微软雅黑" pitchFamily="34" charset="-122"/>
                  </a:rPr>
                  <a:t>可变现净值</a:t>
                </a:r>
              </a:p>
            </p:txBody>
          </p:sp>
          <p:sp>
            <p:nvSpPr>
              <p:cNvPr id="25" name="ïśḻïdê"/>
              <p:cNvSpPr/>
              <p:nvPr/>
            </p:nvSpPr>
            <p:spPr>
              <a:xfrm>
                <a:off x="1548033" y="3684787"/>
                <a:ext cx="3484348" cy="1979999"/>
              </a:xfrm>
              <a:prstGeom prst="rect">
                <a:avLst/>
              </a:prstGeom>
            </p:spPr>
            <p:txBody>
              <a:bodyPr wrap="square">
                <a:normAutofit/>
              </a:bodyPr>
              <a:lstStyle/>
              <a:p>
                <a:pPr algn="just">
                  <a:lnSpc>
                    <a:spcPct val="130000"/>
                  </a:lnSpc>
                  <a:defRPr/>
                </a:pPr>
                <a:r>
                  <a:rPr lang="zh-CN" altLang="en-US" sz="1800" dirty="0">
                    <a:solidFill>
                      <a:schemeClr val="tx1">
                        <a:lumMod val="75000"/>
                        <a:lumOff val="25000"/>
                      </a:schemeClr>
                    </a:solidFill>
                    <a:latin typeface="微软雅黑" pitchFamily="34" charset="-122"/>
                    <a:ea typeface="微软雅黑" pitchFamily="34" charset="-122"/>
                  </a:rPr>
                  <a:t>在日常活动中，存货的估计售价减去至完工时估计将要发生的成本、估计的销售费用以及相关税费后 的金额</a:t>
                </a:r>
                <a:r>
                  <a:rPr lang="zh-CN" altLang="en-US" sz="1800" dirty="0" smtClean="0">
                    <a:solidFill>
                      <a:schemeClr val="tx1">
                        <a:lumMod val="75000"/>
                        <a:lumOff val="25000"/>
                      </a:schemeClr>
                    </a:solidFill>
                    <a:latin typeface="微软雅黑" pitchFamily="34" charset="-122"/>
                    <a:ea typeface="微软雅黑" pitchFamily="34" charset="-122"/>
                  </a:rPr>
                  <a:t>。</a:t>
                </a:r>
                <a:endParaRPr lang="zh-CN" altLang="en-US" sz="1800" dirty="0">
                  <a:solidFill>
                    <a:schemeClr val="tx1">
                      <a:lumMod val="75000"/>
                      <a:lumOff val="25000"/>
                    </a:schemeClr>
                  </a:solidFill>
                  <a:latin typeface="微软雅黑" pitchFamily="34" charset="-122"/>
                  <a:ea typeface="微软雅黑" pitchFamily="34" charset="-122"/>
                </a:endParaRPr>
              </a:p>
            </p:txBody>
          </p:sp>
        </p:grpSp>
      </p:grpSp>
    </p:spTree>
    <p:custDataLst>
      <p:tags r:id="rId1"/>
    </p:custDataLst>
    <p:extLst>
      <p:ext uri="{BB962C8B-B14F-4D97-AF65-F5344CB8AC3E}">
        <p14:creationId xmlns:p14="http://schemas.microsoft.com/office/powerpoint/2010/main" val="3637800298"/>
      </p:ext>
    </p:extLst>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存货跌价准备的计提和转回</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存货可变现净值的应用</a:t>
            </a:r>
            <a:endParaRPr lang="zh-CN" altLang="en-US" sz="1800" b="1" dirty="0">
              <a:solidFill>
                <a:srgbClr val="084CA1"/>
              </a:solidFill>
              <a:ea typeface="微软雅黑"/>
              <a:cs typeface="+mn-ea"/>
              <a:sym typeface="+mn-lt"/>
            </a:endParaRPr>
          </a:p>
        </p:txBody>
      </p:sp>
      <p:sp>
        <p:nvSpPr>
          <p:cNvPr id="18" name="矩形 17"/>
          <p:cNvSpPr/>
          <p:nvPr/>
        </p:nvSpPr>
        <p:spPr>
          <a:xfrm>
            <a:off x="669154" y="1135063"/>
            <a:ext cx="3946914" cy="369332"/>
          </a:xfrm>
          <a:prstGeom prst="rect">
            <a:avLst/>
          </a:prstGeom>
          <a:solidFill>
            <a:schemeClr val="accent1">
              <a:lumMod val="60000"/>
              <a:lumOff val="40000"/>
            </a:schemeClr>
          </a:solidFill>
        </p:spPr>
        <p:txBody>
          <a:bodyPr wrap="none">
            <a:spAutoFit/>
          </a:bodyPr>
          <a:lstStyle/>
          <a:p>
            <a:r>
              <a:rPr lang="zh-CN" altLang="en-US"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有</a:t>
            </a:r>
            <a:r>
              <a:rPr lang="zh-CN" altLang="zh-CN" sz="1800" dirty="0">
                <a:latin typeface="微软雅黑" pitchFamily="34" charset="-122"/>
                <a:ea typeface="微软雅黑" pitchFamily="34" charset="-122"/>
              </a:rPr>
              <a:t>销售合同或劳务合同而持有的存货</a:t>
            </a:r>
            <a:endParaRPr lang="zh-CN" altLang="en-US" sz="1800" dirty="0">
              <a:latin typeface="微软雅黑" pitchFamily="34" charset="-122"/>
              <a:ea typeface="微软雅黑" pitchFamily="34" charset="-122"/>
            </a:endParaRPr>
          </a:p>
        </p:txBody>
      </p:sp>
      <p:sp>
        <p:nvSpPr>
          <p:cNvPr id="29" name="矩形 28"/>
          <p:cNvSpPr/>
          <p:nvPr/>
        </p:nvSpPr>
        <p:spPr>
          <a:xfrm>
            <a:off x="6528929" y="1803688"/>
            <a:ext cx="1107996" cy="369332"/>
          </a:xfrm>
          <a:prstGeom prst="rect">
            <a:avLst/>
          </a:prstGeom>
        </p:spPr>
        <p:txBody>
          <a:bodyPr wrap="none">
            <a:spAutoFit/>
          </a:bodyPr>
          <a:lstStyle/>
          <a:p>
            <a:r>
              <a:rPr lang="zh-CN" altLang="zh-CN" sz="1800" dirty="0" smtClean="0">
                <a:latin typeface="微软雅黑" pitchFamily="34" charset="-122"/>
                <a:ea typeface="微软雅黑" pitchFamily="34" charset="-122"/>
              </a:rPr>
              <a:t>合同</a:t>
            </a:r>
            <a:r>
              <a:rPr lang="zh-CN" altLang="zh-CN" sz="1800" dirty="0">
                <a:latin typeface="微软雅黑" pitchFamily="34" charset="-122"/>
                <a:ea typeface="微软雅黑" pitchFamily="34" charset="-122"/>
              </a:rPr>
              <a:t>价格</a:t>
            </a:r>
            <a:endParaRPr lang="zh-CN" altLang="en-US" sz="1800" dirty="0">
              <a:latin typeface="微软雅黑" pitchFamily="34" charset="-122"/>
              <a:ea typeface="微软雅黑" pitchFamily="34" charset="-122"/>
            </a:endParaRPr>
          </a:p>
        </p:txBody>
      </p:sp>
      <p:sp>
        <p:nvSpPr>
          <p:cNvPr id="31" name="圆角矩形 30"/>
          <p:cNvSpPr/>
          <p:nvPr/>
        </p:nvSpPr>
        <p:spPr>
          <a:xfrm>
            <a:off x="3444701" y="1784043"/>
            <a:ext cx="2102054" cy="408623"/>
          </a:xfrm>
          <a:prstGeom prst="roundRect">
            <a:avLst/>
          </a:prstGeom>
          <a:ln w="19050">
            <a:solidFill>
              <a:srgbClr val="084CA1"/>
            </a:solidFill>
          </a:ln>
        </p:spPr>
        <p:txBody>
          <a:bodyPr wrap="square">
            <a:spAutoFit/>
          </a:bodyPr>
          <a:lstStyle/>
          <a:p>
            <a:r>
              <a:rPr lang="zh-CN" altLang="zh-CN" sz="1800" dirty="0" smtClean="0">
                <a:latin typeface="微软雅黑" pitchFamily="34" charset="-122"/>
                <a:ea typeface="微软雅黑" pitchFamily="34" charset="-122"/>
              </a:rPr>
              <a:t>销售</a:t>
            </a:r>
            <a:r>
              <a:rPr lang="zh-CN" altLang="zh-CN" sz="1800" dirty="0">
                <a:latin typeface="微软雅黑" pitchFamily="34" charset="-122"/>
                <a:ea typeface="微软雅黑" pitchFamily="34" charset="-122"/>
              </a:rPr>
              <a:t>合同订购数量</a:t>
            </a:r>
            <a:endParaRPr lang="zh-CN" altLang="en-US" sz="1800" dirty="0">
              <a:latin typeface="微软雅黑" pitchFamily="34" charset="-122"/>
              <a:ea typeface="微软雅黑" pitchFamily="34" charset="-122"/>
            </a:endParaRPr>
          </a:p>
        </p:txBody>
      </p:sp>
      <p:sp>
        <p:nvSpPr>
          <p:cNvPr id="32" name="圆角矩形 31"/>
          <p:cNvSpPr/>
          <p:nvPr/>
        </p:nvSpPr>
        <p:spPr>
          <a:xfrm>
            <a:off x="773404" y="1784043"/>
            <a:ext cx="2284035" cy="408623"/>
          </a:xfrm>
          <a:prstGeom prst="roundRect">
            <a:avLst/>
          </a:prstGeom>
          <a:ln w="19050">
            <a:solidFill>
              <a:srgbClr val="084CA1"/>
            </a:solidFill>
          </a:ln>
        </p:spPr>
        <p:txBody>
          <a:bodyPr wrap="none">
            <a:spAutoFit/>
          </a:bodyPr>
          <a:lstStyle/>
          <a:p>
            <a:r>
              <a:rPr lang="zh-CN" altLang="zh-CN" sz="1800" dirty="0">
                <a:solidFill>
                  <a:prstClr val="black"/>
                </a:solidFill>
                <a:latin typeface="微软雅黑" pitchFamily="34" charset="-122"/>
                <a:ea typeface="微软雅黑" pitchFamily="34" charset="-122"/>
              </a:rPr>
              <a:t>企业持有存货的数量</a:t>
            </a:r>
            <a:endParaRPr lang="zh-CN" altLang="en-US" sz="1800" dirty="0">
              <a:latin typeface="微软雅黑" pitchFamily="34" charset="-122"/>
              <a:ea typeface="微软雅黑" pitchFamily="34" charset="-122"/>
            </a:endParaRPr>
          </a:p>
        </p:txBody>
      </p:sp>
      <p:sp>
        <p:nvSpPr>
          <p:cNvPr id="33" name="等于号 32"/>
          <p:cNvSpPr/>
          <p:nvPr/>
        </p:nvSpPr>
        <p:spPr>
          <a:xfrm>
            <a:off x="3057439" y="1880342"/>
            <a:ext cx="360040" cy="216024"/>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35" name="圆角矩形 34"/>
          <p:cNvSpPr/>
          <p:nvPr/>
        </p:nvSpPr>
        <p:spPr>
          <a:xfrm>
            <a:off x="3444700" y="2644136"/>
            <a:ext cx="2102054" cy="408623"/>
          </a:xfrm>
          <a:prstGeom prst="roundRect">
            <a:avLst/>
          </a:prstGeom>
          <a:ln w="19050">
            <a:solidFill>
              <a:srgbClr val="084CA1"/>
            </a:solidFill>
          </a:ln>
        </p:spPr>
        <p:txBody>
          <a:bodyPr wrap="square">
            <a:spAutoFit/>
          </a:bodyPr>
          <a:lstStyle/>
          <a:p>
            <a:r>
              <a:rPr lang="zh-CN" altLang="zh-CN" sz="1800" dirty="0" smtClean="0">
                <a:latin typeface="微软雅黑" pitchFamily="34" charset="-122"/>
                <a:ea typeface="微软雅黑" pitchFamily="34" charset="-122"/>
              </a:rPr>
              <a:t>销售</a:t>
            </a:r>
            <a:r>
              <a:rPr lang="zh-CN" altLang="zh-CN" sz="1800" dirty="0">
                <a:latin typeface="微软雅黑" pitchFamily="34" charset="-122"/>
                <a:ea typeface="微软雅黑" pitchFamily="34" charset="-122"/>
              </a:rPr>
              <a:t>合同订购数量</a:t>
            </a:r>
            <a:endParaRPr lang="zh-CN" altLang="en-US" sz="1800" dirty="0">
              <a:latin typeface="微软雅黑" pitchFamily="34" charset="-122"/>
              <a:ea typeface="微软雅黑" pitchFamily="34" charset="-122"/>
            </a:endParaRPr>
          </a:p>
        </p:txBody>
      </p:sp>
      <p:sp>
        <p:nvSpPr>
          <p:cNvPr id="36" name="圆角矩形 35"/>
          <p:cNvSpPr/>
          <p:nvPr/>
        </p:nvSpPr>
        <p:spPr>
          <a:xfrm>
            <a:off x="773403" y="2644136"/>
            <a:ext cx="2284035" cy="408623"/>
          </a:xfrm>
          <a:prstGeom prst="roundRect">
            <a:avLst/>
          </a:prstGeom>
          <a:ln w="19050">
            <a:solidFill>
              <a:srgbClr val="084CA1"/>
            </a:solidFill>
          </a:ln>
        </p:spPr>
        <p:txBody>
          <a:bodyPr wrap="none">
            <a:spAutoFit/>
          </a:bodyPr>
          <a:lstStyle/>
          <a:p>
            <a:r>
              <a:rPr lang="zh-CN" altLang="zh-CN" sz="1800" dirty="0">
                <a:solidFill>
                  <a:prstClr val="black"/>
                </a:solidFill>
                <a:latin typeface="微软雅黑" pitchFamily="34" charset="-122"/>
                <a:ea typeface="微软雅黑" pitchFamily="34" charset="-122"/>
              </a:rPr>
              <a:t>企业持有存货的数量</a:t>
            </a:r>
            <a:endParaRPr lang="zh-CN" altLang="en-US" sz="1800" dirty="0">
              <a:latin typeface="微软雅黑" pitchFamily="34" charset="-122"/>
              <a:ea typeface="微软雅黑" pitchFamily="34" charset="-122"/>
            </a:endParaRPr>
          </a:p>
        </p:txBody>
      </p:sp>
      <p:sp>
        <p:nvSpPr>
          <p:cNvPr id="37" name="TextBox 36"/>
          <p:cNvSpPr txBox="1"/>
          <p:nvPr/>
        </p:nvSpPr>
        <p:spPr>
          <a:xfrm>
            <a:off x="3035848" y="2651481"/>
            <a:ext cx="415498" cy="369332"/>
          </a:xfrm>
          <a:prstGeom prst="rect">
            <a:avLst/>
          </a:prstGeom>
          <a:noFill/>
        </p:spPr>
        <p:txBody>
          <a:bodyPr wrap="none" rtlCol="0">
            <a:spAutoFit/>
          </a:bodyPr>
          <a:lstStyle/>
          <a:p>
            <a:pPr algn="ctr"/>
            <a:r>
              <a:rPr lang="zh-CN" altLang="en-US"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sp>
        <p:nvSpPr>
          <p:cNvPr id="38" name="矩形 37"/>
          <p:cNvSpPr/>
          <p:nvPr/>
        </p:nvSpPr>
        <p:spPr>
          <a:xfrm>
            <a:off x="6413513" y="1135063"/>
            <a:ext cx="1338828" cy="369332"/>
          </a:xfrm>
          <a:prstGeom prst="rect">
            <a:avLst/>
          </a:prstGeom>
        </p:spPr>
        <p:txBody>
          <a:bodyPr wrap="none">
            <a:spAutoFit/>
          </a:bodyPr>
          <a:lstStyle/>
          <a:p>
            <a:r>
              <a:rPr lang="zh-CN" altLang="zh-CN" sz="1800" b="1" dirty="0">
                <a:solidFill>
                  <a:srgbClr val="C00000"/>
                </a:solidFill>
                <a:latin typeface="微软雅黑" pitchFamily="34" charset="-122"/>
                <a:ea typeface="微软雅黑" pitchFamily="34" charset="-122"/>
              </a:rPr>
              <a:t>可变现净值</a:t>
            </a:r>
            <a:endParaRPr lang="zh-CN" altLang="en-US" sz="1800" dirty="0">
              <a:solidFill>
                <a:srgbClr val="C00000"/>
              </a:solidFill>
              <a:latin typeface="微软雅黑" pitchFamily="34" charset="-122"/>
              <a:ea typeface="微软雅黑" pitchFamily="34" charset="-122"/>
            </a:endParaRPr>
          </a:p>
        </p:txBody>
      </p:sp>
      <p:sp>
        <p:nvSpPr>
          <p:cNvPr id="39" name="下箭头 38"/>
          <p:cNvSpPr/>
          <p:nvPr/>
        </p:nvSpPr>
        <p:spPr>
          <a:xfrm>
            <a:off x="6971795" y="1541912"/>
            <a:ext cx="222265" cy="241223"/>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0" name="椭圆 39"/>
          <p:cNvSpPr/>
          <p:nvPr/>
        </p:nvSpPr>
        <p:spPr>
          <a:xfrm>
            <a:off x="404071" y="1135063"/>
            <a:ext cx="369332" cy="369332"/>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a:latin typeface="微软雅黑" pitchFamily="34" charset="-122"/>
                <a:ea typeface="微软雅黑" pitchFamily="34" charset="-122"/>
              </a:rPr>
              <a:t>1</a:t>
            </a:r>
            <a:endParaRPr lang="zh-CN" altLang="en-US" sz="1800" dirty="0">
              <a:latin typeface="微软雅黑" pitchFamily="34" charset="-122"/>
              <a:ea typeface="微软雅黑" pitchFamily="34" charset="-122"/>
            </a:endParaRPr>
          </a:p>
        </p:txBody>
      </p:sp>
      <p:sp>
        <p:nvSpPr>
          <p:cNvPr id="41" name="矩形 40"/>
          <p:cNvSpPr/>
          <p:nvPr/>
        </p:nvSpPr>
        <p:spPr>
          <a:xfrm>
            <a:off x="5669947" y="2663780"/>
            <a:ext cx="2825961" cy="369332"/>
          </a:xfrm>
          <a:prstGeom prst="rect">
            <a:avLst/>
          </a:prstGeom>
        </p:spPr>
        <p:txBody>
          <a:bodyPr wrap="square">
            <a:spAutoFit/>
          </a:bodyPr>
          <a:lstStyle/>
          <a:p>
            <a:r>
              <a:rPr lang="zh-CN" altLang="en-US" sz="1800" dirty="0">
                <a:solidFill>
                  <a:prstClr val="black"/>
                </a:solidFill>
                <a:latin typeface="微软雅黑" pitchFamily="34" charset="-122"/>
                <a:ea typeface="微软雅黑" pitchFamily="34" charset="-122"/>
              </a:rPr>
              <a:t>合同</a:t>
            </a:r>
            <a:r>
              <a:rPr lang="zh-CN" altLang="en-US" sz="1800" dirty="0" smtClean="0">
                <a:solidFill>
                  <a:prstClr val="black"/>
                </a:solidFill>
                <a:latin typeface="微软雅黑" pitchFamily="34" charset="-122"/>
                <a:ea typeface="微软雅黑" pitchFamily="34" charset="-122"/>
              </a:rPr>
              <a:t>价格</a:t>
            </a:r>
            <a:r>
              <a:rPr lang="en-US" altLang="zh-CN" sz="1800" b="1" dirty="0" smtClean="0">
                <a:solidFill>
                  <a:srgbClr val="C00000"/>
                </a:solidFill>
                <a:latin typeface="微软雅黑" pitchFamily="34" charset="-122"/>
                <a:ea typeface="微软雅黑" pitchFamily="34" charset="-122"/>
              </a:rPr>
              <a:t>or</a:t>
            </a:r>
            <a:r>
              <a:rPr lang="zh-CN" altLang="zh-CN" sz="1800" dirty="0" smtClean="0">
                <a:solidFill>
                  <a:prstClr val="black"/>
                </a:solidFill>
                <a:latin typeface="微软雅黑" pitchFamily="34" charset="-122"/>
                <a:ea typeface="微软雅黑" pitchFamily="34" charset="-122"/>
              </a:rPr>
              <a:t>一般</a:t>
            </a:r>
            <a:r>
              <a:rPr lang="zh-CN" altLang="zh-CN" sz="1800" dirty="0">
                <a:solidFill>
                  <a:prstClr val="black"/>
                </a:solidFill>
                <a:latin typeface="微软雅黑" pitchFamily="34" charset="-122"/>
                <a:ea typeface="微软雅黑" pitchFamily="34" charset="-122"/>
              </a:rPr>
              <a:t>销售</a:t>
            </a:r>
            <a:r>
              <a:rPr lang="zh-CN" altLang="zh-CN" sz="1800" dirty="0" smtClean="0">
                <a:solidFill>
                  <a:prstClr val="black"/>
                </a:solidFill>
                <a:latin typeface="微软雅黑" pitchFamily="34" charset="-122"/>
                <a:ea typeface="微软雅黑" pitchFamily="34" charset="-122"/>
              </a:rPr>
              <a:t>价格</a:t>
            </a:r>
            <a:endParaRPr lang="zh-CN" altLang="en-US" sz="1800" dirty="0">
              <a:latin typeface="微软雅黑" pitchFamily="34" charset="-122"/>
              <a:ea typeface="微软雅黑" pitchFamily="34" charset="-122"/>
            </a:endParaRPr>
          </a:p>
        </p:txBody>
      </p:sp>
      <p:sp>
        <p:nvSpPr>
          <p:cNvPr id="43" name="圆角矩形 42"/>
          <p:cNvSpPr/>
          <p:nvPr/>
        </p:nvSpPr>
        <p:spPr>
          <a:xfrm>
            <a:off x="3444700" y="3868272"/>
            <a:ext cx="2102054" cy="408623"/>
          </a:xfrm>
          <a:prstGeom prst="roundRect">
            <a:avLst/>
          </a:prstGeom>
          <a:ln w="19050">
            <a:solidFill>
              <a:srgbClr val="084CA1"/>
            </a:solidFill>
          </a:ln>
        </p:spPr>
        <p:txBody>
          <a:bodyPr wrap="square">
            <a:spAutoFit/>
          </a:bodyPr>
          <a:lstStyle/>
          <a:p>
            <a:r>
              <a:rPr lang="zh-CN" altLang="zh-CN" sz="1800" dirty="0" smtClean="0">
                <a:latin typeface="微软雅黑" pitchFamily="34" charset="-122"/>
                <a:ea typeface="微软雅黑" pitchFamily="34" charset="-122"/>
              </a:rPr>
              <a:t>销售</a:t>
            </a:r>
            <a:r>
              <a:rPr lang="zh-CN" altLang="zh-CN" sz="1800" dirty="0">
                <a:latin typeface="微软雅黑" pitchFamily="34" charset="-122"/>
                <a:ea typeface="微软雅黑" pitchFamily="34" charset="-122"/>
              </a:rPr>
              <a:t>合同订购数量</a:t>
            </a:r>
            <a:endParaRPr lang="zh-CN" altLang="en-US" sz="1800" dirty="0">
              <a:latin typeface="微软雅黑" pitchFamily="34" charset="-122"/>
              <a:ea typeface="微软雅黑" pitchFamily="34" charset="-122"/>
            </a:endParaRPr>
          </a:p>
        </p:txBody>
      </p:sp>
      <p:sp>
        <p:nvSpPr>
          <p:cNvPr id="44" name="圆角矩形 43"/>
          <p:cNvSpPr/>
          <p:nvPr/>
        </p:nvSpPr>
        <p:spPr>
          <a:xfrm>
            <a:off x="773403" y="3868272"/>
            <a:ext cx="2284035" cy="408623"/>
          </a:xfrm>
          <a:prstGeom prst="roundRect">
            <a:avLst/>
          </a:prstGeom>
          <a:ln w="19050">
            <a:solidFill>
              <a:srgbClr val="084CA1"/>
            </a:solidFill>
          </a:ln>
        </p:spPr>
        <p:txBody>
          <a:bodyPr wrap="none">
            <a:spAutoFit/>
          </a:bodyPr>
          <a:lstStyle/>
          <a:p>
            <a:r>
              <a:rPr lang="zh-CN" altLang="zh-CN" sz="1800" dirty="0">
                <a:solidFill>
                  <a:prstClr val="black"/>
                </a:solidFill>
                <a:latin typeface="微软雅黑" pitchFamily="34" charset="-122"/>
                <a:ea typeface="微软雅黑" pitchFamily="34" charset="-122"/>
              </a:rPr>
              <a:t>企业持有存货的数量</a:t>
            </a:r>
            <a:endParaRPr lang="zh-CN" altLang="en-US" sz="1800" dirty="0">
              <a:latin typeface="微软雅黑" pitchFamily="34" charset="-122"/>
              <a:ea typeface="微软雅黑" pitchFamily="34" charset="-122"/>
            </a:endParaRPr>
          </a:p>
        </p:txBody>
      </p:sp>
      <p:sp>
        <p:nvSpPr>
          <p:cNvPr id="45" name="TextBox 44"/>
          <p:cNvSpPr txBox="1"/>
          <p:nvPr/>
        </p:nvSpPr>
        <p:spPr>
          <a:xfrm>
            <a:off x="3035848" y="3875617"/>
            <a:ext cx="415498" cy="369332"/>
          </a:xfrm>
          <a:prstGeom prst="rect">
            <a:avLst/>
          </a:prstGeom>
          <a:noFill/>
        </p:spPr>
        <p:txBody>
          <a:bodyPr wrap="none" rtlCol="0">
            <a:spAutoFit/>
          </a:bodyPr>
          <a:lstStyle/>
          <a:p>
            <a:pPr algn="ctr"/>
            <a:r>
              <a:rPr lang="zh-CN" altLang="en-US"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sp>
        <p:nvSpPr>
          <p:cNvPr id="46" name="矩形 45"/>
          <p:cNvSpPr/>
          <p:nvPr/>
        </p:nvSpPr>
        <p:spPr>
          <a:xfrm>
            <a:off x="5836432" y="3887917"/>
            <a:ext cx="2492990" cy="369332"/>
          </a:xfrm>
          <a:prstGeom prst="rect">
            <a:avLst/>
          </a:prstGeom>
        </p:spPr>
        <p:txBody>
          <a:bodyPr wrap="none">
            <a:spAutoFit/>
          </a:bodyPr>
          <a:lstStyle/>
          <a:p>
            <a:r>
              <a:rPr lang="zh-CN" altLang="zh-CN" sz="1800" dirty="0">
                <a:latin typeface="微软雅黑" pitchFamily="34" charset="-122"/>
                <a:ea typeface="微软雅黑" pitchFamily="34" charset="-122"/>
              </a:rPr>
              <a:t>销售合同所规定的价格</a:t>
            </a:r>
            <a:endParaRPr lang="zh-CN" altLang="en-US" sz="1800" dirty="0">
              <a:latin typeface="微软雅黑" pitchFamily="34" charset="-122"/>
              <a:ea typeface="微软雅黑" pitchFamily="34" charset="-122"/>
            </a:endParaRPr>
          </a:p>
        </p:txBody>
      </p:sp>
      <p:sp>
        <p:nvSpPr>
          <p:cNvPr id="47" name="椭圆形标注 46"/>
          <p:cNvSpPr/>
          <p:nvPr/>
        </p:nvSpPr>
        <p:spPr>
          <a:xfrm>
            <a:off x="6750067" y="2192666"/>
            <a:ext cx="1745841" cy="432404"/>
          </a:xfrm>
          <a:prstGeom prst="wedgeEllipseCallout">
            <a:avLst>
              <a:gd name="adj1" fmla="val 6992"/>
              <a:gd name="adj2" fmla="val 73514"/>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84CA1"/>
                </a:solidFill>
                <a:latin typeface="微软雅黑" pitchFamily="34" charset="-122"/>
                <a:ea typeface="微软雅黑" pitchFamily="34" charset="-122"/>
              </a:rPr>
              <a:t>超出部分</a:t>
            </a:r>
            <a:endParaRPr lang="zh-CN" altLang="en-US" sz="1800" b="1" dirty="0">
              <a:solidFill>
                <a:srgbClr val="084CA1"/>
              </a:solidFill>
              <a:latin typeface="微软雅黑" pitchFamily="34" charset="-122"/>
              <a:ea typeface="微软雅黑" pitchFamily="34" charset="-122"/>
            </a:endParaRPr>
          </a:p>
        </p:txBody>
      </p:sp>
      <p:sp>
        <p:nvSpPr>
          <p:cNvPr id="48" name="下箭头 47"/>
          <p:cNvSpPr/>
          <p:nvPr/>
        </p:nvSpPr>
        <p:spPr>
          <a:xfrm>
            <a:off x="7458389" y="3083835"/>
            <a:ext cx="360040" cy="21602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49" name="矩形 48"/>
          <p:cNvSpPr/>
          <p:nvPr/>
        </p:nvSpPr>
        <p:spPr>
          <a:xfrm>
            <a:off x="6853579" y="3366908"/>
            <a:ext cx="1569660" cy="369332"/>
          </a:xfrm>
          <a:prstGeom prst="rect">
            <a:avLst/>
          </a:prstGeom>
        </p:spPr>
        <p:txBody>
          <a:bodyPr wrap="none">
            <a:spAutoFit/>
          </a:bodyPr>
          <a:lstStyle/>
          <a:p>
            <a:r>
              <a:rPr lang="zh-CN" altLang="en-US" sz="1800" b="1" dirty="0" smtClean="0">
                <a:solidFill>
                  <a:srgbClr val="084CA1"/>
                </a:solidFill>
                <a:latin typeface="微软雅黑" pitchFamily="34" charset="-122"/>
                <a:ea typeface="微软雅黑" pitchFamily="34" charset="-122"/>
              </a:rPr>
              <a:t>市场</a:t>
            </a:r>
            <a:r>
              <a:rPr lang="zh-CN" altLang="zh-CN" sz="1800" b="1" dirty="0" smtClean="0">
                <a:solidFill>
                  <a:srgbClr val="084CA1"/>
                </a:solidFill>
                <a:latin typeface="微软雅黑" pitchFamily="34" charset="-122"/>
                <a:ea typeface="微软雅黑" pitchFamily="34" charset="-122"/>
              </a:rPr>
              <a:t>销售</a:t>
            </a:r>
            <a:r>
              <a:rPr lang="zh-CN" altLang="zh-CN" sz="1800" b="1" dirty="0">
                <a:solidFill>
                  <a:srgbClr val="084CA1"/>
                </a:solidFill>
                <a:latin typeface="微软雅黑" pitchFamily="34" charset="-122"/>
                <a:ea typeface="微软雅黑" pitchFamily="34" charset="-122"/>
              </a:rPr>
              <a:t>价格</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22075852"/>
      </p:ext>
    </p:extLst>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存货跌价准备的计提和</a:t>
            </a:r>
            <a:r>
              <a:rPr lang="zh-CN" altLang="zh-CN" sz="1800" b="1" dirty="0" smtClean="0">
                <a:solidFill>
                  <a:srgbClr val="084CA1"/>
                </a:solidFill>
                <a:ea typeface="微软雅黑"/>
                <a:cs typeface="+mn-ea"/>
              </a:rPr>
              <a:t>转回</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存货可变现净值的</a:t>
            </a:r>
            <a:r>
              <a:rPr lang="zh-CN" altLang="zh-CN" sz="1800" b="1" dirty="0" smtClean="0">
                <a:solidFill>
                  <a:srgbClr val="084CA1"/>
                </a:solidFill>
                <a:ea typeface="微软雅黑"/>
                <a:cs typeface="+mn-ea"/>
              </a:rPr>
              <a:t>应用</a:t>
            </a:r>
            <a:endParaRPr lang="zh-CN" altLang="en-US" sz="1800" b="1" dirty="0">
              <a:solidFill>
                <a:srgbClr val="084CA1"/>
              </a:solidFill>
              <a:ea typeface="微软雅黑"/>
              <a:cs typeface="+mn-ea"/>
              <a:sym typeface="+mn-lt"/>
            </a:endParaRPr>
          </a:p>
        </p:txBody>
      </p:sp>
      <p:sp>
        <p:nvSpPr>
          <p:cNvPr id="50" name="矩形 49"/>
          <p:cNvSpPr/>
          <p:nvPr/>
        </p:nvSpPr>
        <p:spPr>
          <a:xfrm>
            <a:off x="1083375" y="1914386"/>
            <a:ext cx="4190571" cy="369332"/>
          </a:xfrm>
          <a:prstGeom prst="rect">
            <a:avLst/>
          </a:prstGeom>
          <a:solidFill>
            <a:schemeClr val="accent1">
              <a:lumMod val="60000"/>
              <a:lumOff val="40000"/>
            </a:schemeClr>
          </a:solidFill>
        </p:spPr>
        <p:txBody>
          <a:bodyPr wrap="none">
            <a:spAutoFit/>
          </a:bodyPr>
          <a:lstStyle/>
          <a:p>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没</a:t>
            </a:r>
            <a:r>
              <a:rPr lang="zh-CN" altLang="zh-CN" sz="1800" dirty="0" smtClean="0">
                <a:latin typeface="微软雅黑" pitchFamily="34" charset="-122"/>
                <a:ea typeface="微软雅黑" pitchFamily="34" charset="-122"/>
              </a:rPr>
              <a:t>有</a:t>
            </a:r>
            <a:r>
              <a:rPr lang="zh-CN" altLang="zh-CN" sz="1800" dirty="0">
                <a:latin typeface="微软雅黑" pitchFamily="34" charset="-122"/>
                <a:ea typeface="微软雅黑" pitchFamily="34" charset="-122"/>
              </a:rPr>
              <a:t>销售合同或劳务合同而持有的存货</a:t>
            </a:r>
            <a:endParaRPr lang="zh-CN" altLang="en-US" sz="1800" dirty="0">
              <a:latin typeface="微软雅黑" pitchFamily="34" charset="-122"/>
              <a:ea typeface="微软雅黑" pitchFamily="34" charset="-122"/>
            </a:endParaRPr>
          </a:p>
        </p:txBody>
      </p:sp>
      <p:sp>
        <p:nvSpPr>
          <p:cNvPr id="51" name="矩形 50"/>
          <p:cNvSpPr/>
          <p:nvPr/>
        </p:nvSpPr>
        <p:spPr>
          <a:xfrm>
            <a:off x="1437081" y="2733627"/>
            <a:ext cx="1569660" cy="369332"/>
          </a:xfrm>
          <a:prstGeom prst="rect">
            <a:avLst/>
          </a:prstGeom>
        </p:spPr>
        <p:txBody>
          <a:bodyPr wrap="none">
            <a:spAutoFit/>
          </a:bodyPr>
          <a:lstStyle/>
          <a:p>
            <a:r>
              <a:rPr lang="zh-CN" altLang="zh-CN" sz="1800" dirty="0">
                <a:solidFill>
                  <a:prstClr val="black"/>
                </a:solidFill>
                <a:latin typeface="微软雅黑" pitchFamily="34" charset="-122"/>
                <a:ea typeface="微软雅黑" pitchFamily="34" charset="-122"/>
              </a:rPr>
              <a:t>一般销售价格</a:t>
            </a:r>
            <a:endParaRPr lang="zh-CN" altLang="en-US" sz="1800" dirty="0">
              <a:latin typeface="微软雅黑" pitchFamily="34" charset="-122"/>
              <a:ea typeface="微软雅黑" pitchFamily="34" charset="-122"/>
            </a:endParaRPr>
          </a:p>
        </p:txBody>
      </p:sp>
      <p:sp>
        <p:nvSpPr>
          <p:cNvPr id="52" name="矩形 51"/>
          <p:cNvSpPr/>
          <p:nvPr/>
        </p:nvSpPr>
        <p:spPr>
          <a:xfrm>
            <a:off x="3609706" y="2733627"/>
            <a:ext cx="1338828" cy="369332"/>
          </a:xfrm>
          <a:prstGeom prst="rect">
            <a:avLst/>
          </a:prstGeom>
        </p:spPr>
        <p:txBody>
          <a:bodyPr wrap="none">
            <a:spAutoFit/>
          </a:bodyPr>
          <a:lstStyle/>
          <a:p>
            <a:r>
              <a:rPr lang="zh-CN" altLang="zh-CN" sz="1800" b="1" dirty="0">
                <a:solidFill>
                  <a:srgbClr val="C00000"/>
                </a:solidFill>
                <a:latin typeface="微软雅黑" pitchFamily="34" charset="-122"/>
                <a:ea typeface="微软雅黑" pitchFamily="34" charset="-122"/>
              </a:rPr>
              <a:t>可变现净值</a:t>
            </a:r>
            <a:endParaRPr lang="zh-CN" altLang="en-US" sz="1800" dirty="0">
              <a:solidFill>
                <a:srgbClr val="C00000"/>
              </a:solidFill>
              <a:latin typeface="微软雅黑" pitchFamily="34" charset="-122"/>
              <a:ea typeface="微软雅黑" pitchFamily="34" charset="-122"/>
            </a:endParaRPr>
          </a:p>
        </p:txBody>
      </p:sp>
      <p:sp>
        <p:nvSpPr>
          <p:cNvPr id="53" name="下箭头 52"/>
          <p:cNvSpPr/>
          <p:nvPr/>
        </p:nvSpPr>
        <p:spPr>
          <a:xfrm rot="5400000">
            <a:off x="3275856" y="2797681"/>
            <a:ext cx="222265" cy="241223"/>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4" name="椭圆 53"/>
          <p:cNvSpPr/>
          <p:nvPr/>
        </p:nvSpPr>
        <p:spPr>
          <a:xfrm>
            <a:off x="818292" y="1914386"/>
            <a:ext cx="369332" cy="369332"/>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微软雅黑" pitchFamily="34" charset="-122"/>
                <a:ea typeface="微软雅黑" pitchFamily="34" charset="-122"/>
              </a:rPr>
              <a:t>2</a:t>
            </a:r>
            <a:endParaRPr lang="zh-CN" altLang="en-US" sz="1800" dirty="0">
              <a:latin typeface="微软雅黑" pitchFamily="34" charset="-122"/>
              <a:ea typeface="微软雅黑" pitchFamily="34" charset="-122"/>
            </a:endParaRPr>
          </a:p>
        </p:txBody>
      </p:sp>
      <p:sp>
        <p:nvSpPr>
          <p:cNvPr id="55" name="矩形 54"/>
          <p:cNvSpPr/>
          <p:nvPr/>
        </p:nvSpPr>
        <p:spPr>
          <a:xfrm>
            <a:off x="1083375" y="3435846"/>
            <a:ext cx="1882247" cy="369332"/>
          </a:xfrm>
          <a:prstGeom prst="rect">
            <a:avLst/>
          </a:prstGeom>
          <a:solidFill>
            <a:schemeClr val="accent1">
              <a:lumMod val="60000"/>
              <a:lumOff val="40000"/>
            </a:schemeClr>
          </a:solidFill>
        </p:spPr>
        <p:txBody>
          <a:bodyPr wrap="none">
            <a:spAutoFit/>
          </a:bodyPr>
          <a:lstStyle/>
          <a:p>
            <a:r>
              <a:rPr lang="zh-CN" altLang="en-US" sz="1800" dirty="0" smtClean="0">
                <a:latin typeface="微软雅黑" pitchFamily="34" charset="-122"/>
                <a:ea typeface="微软雅黑" pitchFamily="34" charset="-122"/>
              </a:rPr>
              <a:t> 用于</a:t>
            </a:r>
            <a:r>
              <a:rPr lang="zh-CN" altLang="en-US" sz="1800" dirty="0">
                <a:latin typeface="微软雅黑" pitchFamily="34" charset="-122"/>
                <a:ea typeface="微软雅黑" pitchFamily="34" charset="-122"/>
              </a:rPr>
              <a:t>出售的材料</a:t>
            </a:r>
          </a:p>
        </p:txBody>
      </p:sp>
      <p:sp>
        <p:nvSpPr>
          <p:cNvPr id="56" name="椭圆 55"/>
          <p:cNvSpPr/>
          <p:nvPr/>
        </p:nvSpPr>
        <p:spPr>
          <a:xfrm>
            <a:off x="818292" y="3435846"/>
            <a:ext cx="369332" cy="369332"/>
          </a:xfrm>
          <a:prstGeom prst="ellips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dirty="0" smtClean="0">
                <a:latin typeface="微软雅黑" pitchFamily="34" charset="-122"/>
                <a:ea typeface="微软雅黑" pitchFamily="34" charset="-122"/>
              </a:rPr>
              <a:t>3</a:t>
            </a:r>
            <a:endParaRPr lang="zh-CN" altLang="en-US" sz="1800" dirty="0">
              <a:latin typeface="微软雅黑" pitchFamily="34" charset="-122"/>
              <a:ea typeface="微软雅黑" pitchFamily="34" charset="-122"/>
            </a:endParaRPr>
          </a:p>
        </p:txBody>
      </p:sp>
      <p:sp>
        <p:nvSpPr>
          <p:cNvPr id="2" name="矩形 1"/>
          <p:cNvSpPr/>
          <p:nvPr/>
        </p:nvSpPr>
        <p:spPr>
          <a:xfrm>
            <a:off x="1437080" y="4006738"/>
            <a:ext cx="7067942" cy="507831"/>
          </a:xfrm>
          <a:prstGeom prst="rect">
            <a:avLst/>
          </a:prstGeom>
        </p:spPr>
        <p:txBody>
          <a:bodyPr wrap="square">
            <a:spAutoFit/>
          </a:bodyPr>
          <a:lstStyle/>
          <a:p>
            <a:pPr>
              <a:lnSpc>
                <a:spcPct val="150000"/>
              </a:lnSpc>
            </a:pPr>
            <a:r>
              <a:rPr lang="zh-CN" altLang="zh-CN" sz="1800" dirty="0">
                <a:solidFill>
                  <a:prstClr val="black"/>
                </a:solidFill>
                <a:latin typeface="微软雅黑" pitchFamily="34" charset="-122"/>
                <a:ea typeface="微软雅黑" pitchFamily="34" charset="-122"/>
              </a:rPr>
              <a:t>可变现净值＝存货的估计</a:t>
            </a:r>
            <a:r>
              <a:rPr lang="zh-CN" altLang="zh-CN" sz="1800" dirty="0" smtClean="0">
                <a:solidFill>
                  <a:prstClr val="black"/>
                </a:solidFill>
                <a:latin typeface="微软雅黑" pitchFamily="34" charset="-122"/>
                <a:ea typeface="微软雅黑" pitchFamily="34" charset="-122"/>
              </a:rPr>
              <a:t>售价</a:t>
            </a:r>
            <a:r>
              <a:rPr lang="en-US" altLang="zh-CN" sz="1800" dirty="0" smtClean="0">
                <a:solidFill>
                  <a:prstClr val="black"/>
                </a:solidFill>
                <a:latin typeface="微软雅黑" pitchFamily="34" charset="-122"/>
                <a:ea typeface="微软雅黑" pitchFamily="34" charset="-122"/>
              </a:rPr>
              <a:t>-</a:t>
            </a:r>
            <a:r>
              <a:rPr lang="zh-CN" altLang="zh-CN" sz="1800" dirty="0" smtClean="0">
                <a:solidFill>
                  <a:prstClr val="black"/>
                </a:solidFill>
                <a:latin typeface="微软雅黑" pitchFamily="34" charset="-122"/>
                <a:ea typeface="微软雅黑" pitchFamily="34" charset="-122"/>
              </a:rPr>
              <a:t>进</a:t>
            </a:r>
            <a:r>
              <a:rPr lang="zh-CN" altLang="en-US" sz="1800" dirty="0" smtClean="0">
                <a:solidFill>
                  <a:prstClr val="black"/>
                </a:solidFill>
                <a:latin typeface="微软雅黑" pitchFamily="34" charset="-122"/>
                <a:ea typeface="微软雅黑" pitchFamily="34" charset="-122"/>
              </a:rPr>
              <a:t>一</a:t>
            </a:r>
            <a:r>
              <a:rPr lang="zh-CN" altLang="zh-CN" sz="1800" dirty="0" smtClean="0">
                <a:solidFill>
                  <a:prstClr val="black"/>
                </a:solidFill>
                <a:latin typeface="微软雅黑" pitchFamily="34" charset="-122"/>
                <a:ea typeface="微软雅黑" pitchFamily="34" charset="-122"/>
              </a:rPr>
              <a:t>步</a:t>
            </a:r>
            <a:r>
              <a:rPr lang="zh-CN" altLang="zh-CN" sz="1800" dirty="0">
                <a:solidFill>
                  <a:prstClr val="black"/>
                </a:solidFill>
                <a:latin typeface="微软雅黑" pitchFamily="34" charset="-122"/>
                <a:ea typeface="微软雅黑" pitchFamily="34" charset="-122"/>
              </a:rPr>
              <a:t>加工成本</a:t>
            </a:r>
            <a:r>
              <a:rPr lang="en-US" altLang="zh-CN" sz="1800" dirty="0">
                <a:solidFill>
                  <a:prstClr val="black"/>
                </a:solidFill>
                <a:latin typeface="微软雅黑" pitchFamily="34" charset="-122"/>
                <a:ea typeface="微软雅黑" pitchFamily="34" charset="-122"/>
              </a:rPr>
              <a:t>-</a:t>
            </a:r>
            <a:r>
              <a:rPr lang="zh-CN" altLang="zh-CN" sz="1800" dirty="0">
                <a:solidFill>
                  <a:prstClr val="black"/>
                </a:solidFill>
                <a:latin typeface="微软雅黑" pitchFamily="34" charset="-122"/>
                <a:ea typeface="微软雅黑" pitchFamily="34" charset="-122"/>
              </a:rPr>
              <a:t>估计销售费用和税费</a:t>
            </a:r>
          </a:p>
        </p:txBody>
      </p:sp>
      <p:sp>
        <p:nvSpPr>
          <p:cNvPr id="57" name="矩形 56"/>
          <p:cNvSpPr/>
          <p:nvPr/>
        </p:nvSpPr>
        <p:spPr>
          <a:xfrm>
            <a:off x="1002958" y="4511473"/>
            <a:ext cx="7502064" cy="507831"/>
          </a:xfrm>
          <a:prstGeom prst="rect">
            <a:avLst/>
          </a:prstGeom>
          <a:ln w="19050">
            <a:solidFill>
              <a:srgbClr val="C00000"/>
            </a:solidFill>
          </a:ln>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注：</a:t>
            </a:r>
            <a:r>
              <a:rPr lang="zh-CN" altLang="en-US" sz="1800" dirty="0" smtClean="0">
                <a:solidFill>
                  <a:prstClr val="black"/>
                </a:solidFill>
                <a:latin typeface="微软雅黑" pitchFamily="34" charset="-122"/>
                <a:ea typeface="微软雅黑" pitchFamily="34" charset="-122"/>
              </a:rPr>
              <a:t>直接出售商品的</a:t>
            </a:r>
            <a:r>
              <a:rPr lang="zh-CN" altLang="zh-CN" sz="1800" dirty="0" smtClean="0">
                <a:solidFill>
                  <a:prstClr val="black"/>
                </a:solidFill>
                <a:latin typeface="微软雅黑" pitchFamily="34" charset="-122"/>
                <a:ea typeface="微软雅黑" pitchFamily="34" charset="-122"/>
              </a:rPr>
              <a:t>可变</a:t>
            </a:r>
            <a:r>
              <a:rPr lang="zh-CN" altLang="zh-CN" sz="1800" dirty="0">
                <a:solidFill>
                  <a:prstClr val="black"/>
                </a:solidFill>
                <a:latin typeface="微软雅黑" pitchFamily="34" charset="-122"/>
                <a:ea typeface="微软雅黑" pitchFamily="34" charset="-122"/>
              </a:rPr>
              <a:t>现净值＝存货的估计</a:t>
            </a:r>
            <a:r>
              <a:rPr lang="zh-CN" altLang="zh-CN" sz="1800" dirty="0" smtClean="0">
                <a:solidFill>
                  <a:prstClr val="black"/>
                </a:solidFill>
                <a:latin typeface="微软雅黑" pitchFamily="34" charset="-122"/>
                <a:ea typeface="微软雅黑" pitchFamily="34" charset="-122"/>
              </a:rPr>
              <a:t>售价</a:t>
            </a:r>
            <a:r>
              <a:rPr lang="en-US" altLang="zh-CN" sz="1800" dirty="0" smtClean="0">
                <a:solidFill>
                  <a:prstClr val="black"/>
                </a:solidFill>
                <a:latin typeface="微软雅黑" pitchFamily="34" charset="-122"/>
                <a:ea typeface="微软雅黑" pitchFamily="34" charset="-122"/>
              </a:rPr>
              <a:t>-</a:t>
            </a:r>
            <a:r>
              <a:rPr lang="zh-CN" altLang="zh-CN" sz="1800" dirty="0">
                <a:solidFill>
                  <a:prstClr val="black"/>
                </a:solidFill>
                <a:latin typeface="微软雅黑" pitchFamily="34" charset="-122"/>
                <a:ea typeface="微软雅黑" pitchFamily="34" charset="-122"/>
              </a:rPr>
              <a:t>估计销售费用和税费</a:t>
            </a:r>
          </a:p>
        </p:txBody>
      </p:sp>
    </p:spTree>
    <p:custDataLst>
      <p:tags r:id="rId1"/>
    </p:custDataLst>
    <p:extLst>
      <p:ext uri="{BB962C8B-B14F-4D97-AF65-F5344CB8AC3E}">
        <p14:creationId xmlns:p14="http://schemas.microsoft.com/office/powerpoint/2010/main" val="15804961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发出存货的计价</a:t>
            </a:r>
            <a:r>
              <a:rPr lang="zh-CN" altLang="zh-CN" sz="1800" b="1" dirty="0" smtClean="0">
                <a:solidFill>
                  <a:srgbClr val="084CA1"/>
                </a:solidFill>
                <a:ea typeface="微软雅黑"/>
                <a:cs typeface="+mn-ea"/>
              </a:rPr>
              <a:t>方法</a:t>
            </a:r>
            <a:r>
              <a:rPr lang="zh-CN" altLang="en-US" sz="1800" b="1" dirty="0">
                <a:solidFill>
                  <a:srgbClr val="084CA1"/>
                </a:solidFill>
                <a:ea typeface="微软雅黑"/>
                <a:cs typeface="+mn-ea"/>
              </a:rPr>
              <a:t>（实际成本</a:t>
            </a:r>
            <a:r>
              <a:rPr lang="zh-CN" altLang="en-US" sz="1800" b="1" dirty="0" smtClean="0">
                <a:solidFill>
                  <a:srgbClr val="084CA1"/>
                </a:solidFill>
                <a:ea typeface="微软雅黑"/>
                <a:cs typeface="+mn-ea"/>
              </a:rPr>
              <a:t>）</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先进先出法</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矩形 15"/>
          <p:cNvSpPr/>
          <p:nvPr/>
        </p:nvSpPr>
        <p:spPr>
          <a:xfrm>
            <a:off x="805484" y="1126762"/>
            <a:ext cx="7798963" cy="923330"/>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先进先出</a:t>
            </a:r>
            <a:r>
              <a:rPr lang="zh-CN" altLang="zh-CN" sz="1800" b="1" dirty="0" smtClean="0">
                <a:solidFill>
                  <a:srgbClr val="C00000"/>
                </a:solidFill>
                <a:latin typeface="微软雅黑" pitchFamily="34" charset="-122"/>
                <a:ea typeface="微软雅黑" pitchFamily="34" charset="-122"/>
              </a:rPr>
              <a:t>法</a:t>
            </a:r>
            <a:r>
              <a:rPr lang="zh-CN" altLang="en-US"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根据</a:t>
            </a:r>
            <a:r>
              <a:rPr lang="zh-CN" altLang="zh-CN" sz="1800" b="1" dirty="0">
                <a:solidFill>
                  <a:srgbClr val="084CA1"/>
                </a:solidFill>
                <a:latin typeface="微软雅黑" pitchFamily="34" charset="-122"/>
                <a:ea typeface="微软雅黑" pitchFamily="34" charset="-122"/>
              </a:rPr>
              <a:t>先入库先发出</a:t>
            </a:r>
            <a:r>
              <a:rPr lang="zh-CN" altLang="zh-CN" sz="1800" dirty="0">
                <a:latin typeface="微软雅黑" pitchFamily="34" charset="-122"/>
                <a:ea typeface="微软雅黑" pitchFamily="34" charset="-122"/>
              </a:rPr>
              <a:t>的原则，对于发出的存货，以先入库存货的单价进行计价，从而计算发出存货成本的方法。</a:t>
            </a:r>
            <a:endParaRPr lang="zh-CN" altLang="en-US" sz="1800" dirty="0">
              <a:latin typeface="微软雅黑" pitchFamily="34" charset="-122"/>
              <a:ea typeface="微软雅黑" pitchFamily="34" charset="-122"/>
            </a:endParaRPr>
          </a:p>
        </p:txBody>
      </p:sp>
      <p:grpSp>
        <p:nvGrpSpPr>
          <p:cNvPr id="17" name="组合 16"/>
          <p:cNvGrpSpPr/>
          <p:nvPr/>
        </p:nvGrpSpPr>
        <p:grpSpPr>
          <a:xfrm>
            <a:off x="66118" y="2160255"/>
            <a:ext cx="4179888" cy="912496"/>
            <a:chOff x="4718050" y="2056210"/>
            <a:chExt cx="3619500" cy="566738"/>
          </a:xfrm>
        </p:grpSpPr>
        <p:sp>
          <p:nvSpPr>
            <p:cNvPr id="18" name="MH_Text_1"/>
            <p:cNvSpPr/>
            <p:nvPr>
              <p:custDataLst>
                <p:tags r:id="rId16"/>
              </p:custDataLst>
            </p:nvPr>
          </p:nvSpPr>
          <p:spPr>
            <a:xfrm>
              <a:off x="4826000" y="2056210"/>
              <a:ext cx="3511550" cy="566738"/>
            </a:xfrm>
            <a:prstGeom prst="roundRect">
              <a:avLst/>
            </a:prstGeom>
            <a:solidFill>
              <a:schemeClr val="tx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260000" anchor="ctr"/>
            <a:lstStyle/>
            <a:p>
              <a:pPr>
                <a:defRPr/>
              </a:pPr>
              <a:endParaRPr lang="zh-CN" altLang="en-US" dirty="0">
                <a:solidFill>
                  <a:srgbClr val="454545"/>
                </a:solidFill>
              </a:endParaRPr>
            </a:p>
          </p:txBody>
        </p:sp>
        <p:sp>
          <p:nvSpPr>
            <p:cNvPr id="19" name="MH_SubTitle_1"/>
            <p:cNvSpPr/>
            <p:nvPr>
              <p:custDataLst>
                <p:tags r:id="rId17"/>
              </p:custDataLst>
            </p:nvPr>
          </p:nvSpPr>
          <p:spPr>
            <a:xfrm>
              <a:off x="4718050" y="2177655"/>
              <a:ext cx="507093" cy="283369"/>
            </a:xfrm>
            <a:prstGeom prst="homePlat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eaLnBrk="1" fontAlgn="auto" hangingPunct="1">
                <a:spcBef>
                  <a:spcPts val="0"/>
                </a:spcBef>
                <a:spcAft>
                  <a:spcPts val="0"/>
                </a:spcAft>
                <a:defRPr/>
              </a:pPr>
              <a:r>
                <a:rPr lang="en-US" altLang="zh-CN" sz="2400" dirty="0" smtClean="0">
                  <a:solidFill>
                    <a:srgbClr val="FFFFFF"/>
                  </a:solidFill>
                  <a:latin typeface="华文新魏" pitchFamily="2" charset="-122"/>
                  <a:ea typeface="华文新魏" pitchFamily="2" charset="-122"/>
                </a:rPr>
                <a:t>1</a:t>
              </a:r>
              <a:endParaRPr lang="zh-CN" altLang="en-US" sz="2400" dirty="0">
                <a:solidFill>
                  <a:srgbClr val="FFFFFF"/>
                </a:solidFill>
                <a:latin typeface="华文新魏" pitchFamily="2" charset="-122"/>
                <a:ea typeface="华文新魏" pitchFamily="2" charset="-122"/>
              </a:endParaRPr>
            </a:p>
          </p:txBody>
        </p:sp>
        <p:sp>
          <p:nvSpPr>
            <p:cNvPr id="20" name="MH_Other_1"/>
            <p:cNvSpPr/>
            <p:nvPr>
              <p:custDataLst>
                <p:tags r:id="rId18"/>
              </p:custDataLst>
            </p:nvPr>
          </p:nvSpPr>
          <p:spPr>
            <a:xfrm flipH="1" flipV="1">
              <a:off x="4718050" y="2461023"/>
              <a:ext cx="107950" cy="80963"/>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2000"/>
            </a:p>
          </p:txBody>
        </p:sp>
      </p:grpSp>
      <p:grpSp>
        <p:nvGrpSpPr>
          <p:cNvPr id="21" name="组合 20"/>
          <p:cNvGrpSpPr/>
          <p:nvPr/>
        </p:nvGrpSpPr>
        <p:grpSpPr>
          <a:xfrm>
            <a:off x="66118" y="3897341"/>
            <a:ext cx="4179888" cy="914412"/>
            <a:chOff x="4718050" y="3081339"/>
            <a:chExt cx="3619500" cy="567928"/>
          </a:xfrm>
        </p:grpSpPr>
        <p:sp>
          <p:nvSpPr>
            <p:cNvPr id="22" name="MH_Text_2"/>
            <p:cNvSpPr/>
            <p:nvPr>
              <p:custDataLst>
                <p:tags r:id="rId13"/>
              </p:custDataLst>
            </p:nvPr>
          </p:nvSpPr>
          <p:spPr>
            <a:xfrm>
              <a:off x="4826000" y="3081339"/>
              <a:ext cx="3511550" cy="567928"/>
            </a:xfrm>
            <a:prstGeom prst="roundRect">
              <a:avLst/>
            </a:prstGeom>
            <a:solidFill>
              <a:schemeClr val="tx2">
                <a:lumMod val="20000"/>
                <a:lumOff val="80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lIns="1260000" anchor="ctr"/>
            <a:lstStyle/>
            <a:p>
              <a:pPr algn="just" eaLnBrk="1" fontAlgn="auto" hangingPunct="1">
                <a:lnSpc>
                  <a:spcPct val="130000"/>
                </a:lnSpc>
                <a:spcBef>
                  <a:spcPts val="0"/>
                </a:spcBef>
                <a:spcAft>
                  <a:spcPts val="0"/>
                </a:spcAft>
                <a:defRPr/>
              </a:pPr>
              <a:endParaRPr lang="zh-CN" altLang="en-US" dirty="0">
                <a:solidFill>
                  <a:srgbClr val="454545"/>
                </a:solidFill>
              </a:endParaRPr>
            </a:p>
          </p:txBody>
        </p:sp>
        <p:sp>
          <p:nvSpPr>
            <p:cNvPr id="23" name="MH_SubTitle_2"/>
            <p:cNvSpPr/>
            <p:nvPr>
              <p:custDataLst>
                <p:tags r:id="rId14"/>
              </p:custDataLst>
            </p:nvPr>
          </p:nvSpPr>
          <p:spPr>
            <a:xfrm>
              <a:off x="4718050" y="3202783"/>
              <a:ext cx="507093" cy="283369"/>
            </a:xfrm>
            <a:prstGeom prst="homePlate">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Autofit/>
            </a:bodyPr>
            <a:lstStyle/>
            <a:p>
              <a:pPr algn="ctr" eaLnBrk="1" fontAlgn="auto" hangingPunct="1">
                <a:spcBef>
                  <a:spcPts val="0"/>
                </a:spcBef>
                <a:spcAft>
                  <a:spcPts val="0"/>
                </a:spcAft>
                <a:defRPr/>
              </a:pPr>
              <a:r>
                <a:rPr lang="en-US" altLang="zh-CN" sz="2400" dirty="0" smtClean="0">
                  <a:solidFill>
                    <a:srgbClr val="FFFFFF"/>
                  </a:solidFill>
                  <a:latin typeface="华文新魏" pitchFamily="2" charset="-122"/>
                  <a:ea typeface="华文新魏" pitchFamily="2" charset="-122"/>
                </a:rPr>
                <a:t>2</a:t>
              </a:r>
              <a:endParaRPr lang="zh-CN" altLang="en-US" sz="2400" dirty="0">
                <a:solidFill>
                  <a:srgbClr val="FFFFFF"/>
                </a:solidFill>
                <a:latin typeface="华文新魏" pitchFamily="2" charset="-122"/>
                <a:ea typeface="华文新魏" pitchFamily="2" charset="-122"/>
              </a:endParaRPr>
            </a:p>
          </p:txBody>
        </p:sp>
        <p:sp>
          <p:nvSpPr>
            <p:cNvPr id="24" name="MH_Other_2"/>
            <p:cNvSpPr/>
            <p:nvPr>
              <p:custDataLst>
                <p:tags r:id="rId15"/>
              </p:custDataLst>
            </p:nvPr>
          </p:nvSpPr>
          <p:spPr>
            <a:xfrm flipH="1" flipV="1">
              <a:off x="4718050" y="3486151"/>
              <a:ext cx="107950" cy="80963"/>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eaLnBrk="1" fontAlgn="auto" hangingPunct="1">
                <a:spcBef>
                  <a:spcPts val="0"/>
                </a:spcBef>
                <a:spcAft>
                  <a:spcPts val="0"/>
                </a:spcAft>
                <a:defRPr/>
              </a:pPr>
              <a:endParaRPr lang="zh-CN" altLang="en-US" sz="2000"/>
            </a:p>
          </p:txBody>
        </p:sp>
      </p:grpSp>
      <p:sp>
        <p:nvSpPr>
          <p:cNvPr id="30" name="MH_Other_8"/>
          <p:cNvSpPr/>
          <p:nvPr>
            <p:custDataLst>
              <p:tags r:id="rId7"/>
            </p:custDataLst>
          </p:nvPr>
        </p:nvSpPr>
        <p:spPr>
          <a:xfrm rot="10800000">
            <a:off x="2011643" y="3445257"/>
            <a:ext cx="406400" cy="180975"/>
          </a:xfrm>
          <a:prstGeom prst="triangle">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31" name="矩形 30"/>
          <p:cNvSpPr/>
          <p:nvPr/>
        </p:nvSpPr>
        <p:spPr>
          <a:xfrm>
            <a:off x="573211" y="2167426"/>
            <a:ext cx="367279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收入存货时，逐笔登记收入存货的数量、单价和金额</a:t>
            </a:r>
            <a:endParaRPr lang="zh-CN" altLang="en-US" sz="1800" dirty="0">
              <a:latin typeface="微软雅黑" pitchFamily="34" charset="-122"/>
              <a:ea typeface="微软雅黑" pitchFamily="34" charset="-122"/>
            </a:endParaRPr>
          </a:p>
        </p:txBody>
      </p:sp>
      <p:sp>
        <p:nvSpPr>
          <p:cNvPr id="32" name="矩形 31"/>
          <p:cNvSpPr/>
          <p:nvPr/>
        </p:nvSpPr>
        <p:spPr>
          <a:xfrm>
            <a:off x="573211" y="3897341"/>
            <a:ext cx="367279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发出存货时，</a:t>
            </a:r>
            <a:r>
              <a:rPr lang="zh-CN" altLang="zh-CN" sz="1800" dirty="0" smtClean="0">
                <a:latin typeface="微软雅黑" pitchFamily="34" charset="-122"/>
                <a:ea typeface="微软雅黑" pitchFamily="34" charset="-122"/>
              </a:rPr>
              <a:t>按先进先出</a:t>
            </a:r>
            <a:r>
              <a:rPr lang="zh-CN" altLang="zh-CN" sz="1800" dirty="0">
                <a:latin typeface="微软雅黑" pitchFamily="34" charset="-122"/>
                <a:ea typeface="微软雅黑" pitchFamily="34" charset="-122"/>
              </a:rPr>
              <a:t>的原则逐笔登记存货的发出成本和结存金额</a:t>
            </a:r>
            <a:endParaRPr lang="zh-CN" altLang="en-US" sz="1800" dirty="0">
              <a:latin typeface="微软雅黑" pitchFamily="34" charset="-122"/>
              <a:ea typeface="微软雅黑" pitchFamily="34" charset="-122"/>
            </a:endParaRPr>
          </a:p>
        </p:txBody>
      </p:sp>
      <p:sp>
        <p:nvSpPr>
          <p:cNvPr id="33" name="MH_Desc_1"/>
          <p:cNvSpPr txBox="1">
            <a:spLocks noChangeArrowheads="1"/>
          </p:cNvSpPr>
          <p:nvPr>
            <p:custDataLst>
              <p:tags r:id="rId8"/>
            </p:custDataLst>
          </p:nvPr>
        </p:nvSpPr>
        <p:spPr bwMode="auto">
          <a:xfrm>
            <a:off x="4431840" y="2204518"/>
            <a:ext cx="4599690" cy="2627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8000" rIns="108000" anchor="ctr">
            <a:noAutofit/>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50000"/>
              </a:lnSpc>
            </a:pPr>
            <a:r>
              <a:rPr lang="zh-CN" altLang="zh-CN" sz="1800" dirty="0" smtClean="0">
                <a:latin typeface="微软雅黑" pitchFamily="34" charset="-122"/>
                <a:ea typeface="微软雅黑" pitchFamily="34" charset="-122"/>
              </a:rPr>
              <a:t>先进先出</a:t>
            </a:r>
            <a:r>
              <a:rPr lang="zh-CN" altLang="zh-CN" sz="1800" dirty="0">
                <a:latin typeface="微软雅黑" pitchFamily="34" charset="-122"/>
                <a:ea typeface="微软雅黑" pitchFamily="34" charset="-122"/>
              </a:rPr>
              <a:t>法可以随时结转存货发出成本，但较繁；如果存货收发业务较多、且存货单价不稳定时，其工作量较大。在物价持续上升时，期末存货成本接近于市价，而发出成本偏低，会高估企业当期利润和库存存货价值；反之，会低估企业存货价值和当期利润。</a:t>
            </a:r>
          </a:p>
        </p:txBody>
      </p:sp>
      <p:cxnSp>
        <p:nvCxnSpPr>
          <p:cNvPr id="34" name="MH_Other_4"/>
          <p:cNvCxnSpPr/>
          <p:nvPr>
            <p:custDataLst>
              <p:tags r:id="rId9"/>
            </p:custDataLst>
          </p:nvPr>
        </p:nvCxnSpPr>
        <p:spPr>
          <a:xfrm rot="5400000" flipH="1">
            <a:off x="4018496" y="2680174"/>
            <a:ext cx="810815" cy="0"/>
          </a:xfrm>
          <a:prstGeom prst="line">
            <a:avLst/>
          </a:prstGeom>
          <a:ln>
            <a:solidFill>
              <a:srgbClr val="084CA1"/>
            </a:solidFill>
            <a:prstDash val="sysDash"/>
            <a:headEnd type="none"/>
            <a:tailEnd type="diamond"/>
          </a:ln>
        </p:spPr>
        <p:style>
          <a:lnRef idx="1">
            <a:schemeClr val="accent1"/>
          </a:lnRef>
          <a:fillRef idx="0">
            <a:schemeClr val="accent1"/>
          </a:fillRef>
          <a:effectRef idx="0">
            <a:schemeClr val="accent1"/>
          </a:effectRef>
          <a:fontRef idx="minor">
            <a:schemeClr val="tx1"/>
          </a:fontRef>
        </p:style>
      </p:cxnSp>
      <p:cxnSp>
        <p:nvCxnSpPr>
          <p:cNvPr id="35" name="MH_Other_5"/>
          <p:cNvCxnSpPr/>
          <p:nvPr>
            <p:custDataLst>
              <p:tags r:id="rId10"/>
            </p:custDataLst>
          </p:nvPr>
        </p:nvCxnSpPr>
        <p:spPr>
          <a:xfrm flipH="1">
            <a:off x="4423903" y="2198566"/>
            <a:ext cx="2160588" cy="0"/>
          </a:xfrm>
          <a:prstGeom prst="line">
            <a:avLst/>
          </a:prstGeom>
          <a:ln>
            <a:solidFill>
              <a:srgbClr val="084CA1"/>
            </a:solidFill>
            <a:prstDash val="sysDash"/>
            <a:headEnd type="none"/>
            <a:tailEnd type="diamond"/>
          </a:ln>
        </p:spPr>
        <p:style>
          <a:lnRef idx="1">
            <a:schemeClr val="accent1"/>
          </a:lnRef>
          <a:fillRef idx="0">
            <a:schemeClr val="accent1"/>
          </a:fillRef>
          <a:effectRef idx="0">
            <a:schemeClr val="accent1"/>
          </a:effectRef>
          <a:fontRef idx="minor">
            <a:schemeClr val="tx1"/>
          </a:fontRef>
        </p:style>
      </p:cxnSp>
      <p:cxnSp>
        <p:nvCxnSpPr>
          <p:cNvPr id="36" name="MH_Other_6"/>
          <p:cNvCxnSpPr/>
          <p:nvPr>
            <p:custDataLst>
              <p:tags r:id="rId11"/>
            </p:custDataLst>
          </p:nvPr>
        </p:nvCxnSpPr>
        <p:spPr>
          <a:xfrm rot="5400000" flipH="1">
            <a:off x="8629017" y="4355709"/>
            <a:ext cx="810815" cy="0"/>
          </a:xfrm>
          <a:prstGeom prst="line">
            <a:avLst/>
          </a:prstGeom>
          <a:ln>
            <a:solidFill>
              <a:srgbClr val="084CA1"/>
            </a:solidFill>
            <a:prstDash val="sysDash"/>
            <a:headEnd type="diamond"/>
          </a:ln>
        </p:spPr>
        <p:style>
          <a:lnRef idx="1">
            <a:schemeClr val="accent1"/>
          </a:lnRef>
          <a:fillRef idx="0">
            <a:schemeClr val="accent1"/>
          </a:fillRef>
          <a:effectRef idx="0">
            <a:schemeClr val="accent1"/>
          </a:effectRef>
          <a:fontRef idx="minor">
            <a:schemeClr val="tx1"/>
          </a:fontRef>
        </p:style>
      </p:cxnSp>
      <p:cxnSp>
        <p:nvCxnSpPr>
          <p:cNvPr id="37" name="MH_Other_7"/>
          <p:cNvCxnSpPr/>
          <p:nvPr>
            <p:custDataLst>
              <p:tags r:id="rId12"/>
            </p:custDataLst>
          </p:nvPr>
        </p:nvCxnSpPr>
        <p:spPr>
          <a:xfrm flipH="1">
            <a:off x="6873837" y="4837316"/>
            <a:ext cx="2160588" cy="0"/>
          </a:xfrm>
          <a:prstGeom prst="line">
            <a:avLst/>
          </a:prstGeom>
          <a:ln>
            <a:solidFill>
              <a:srgbClr val="084CA1"/>
            </a:solidFill>
            <a:prstDash val="sysDash"/>
            <a:headEnd type="diamond"/>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74600341"/>
      </p:ext>
    </p:extLst>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存货跌价准备的计提和转回</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计提存货跌价准备的核算</a:t>
            </a:r>
          </a:p>
        </p:txBody>
      </p:sp>
      <p:sp>
        <p:nvSpPr>
          <p:cNvPr id="27" name="空心弧 26"/>
          <p:cNvSpPr/>
          <p:nvPr/>
        </p:nvSpPr>
        <p:spPr>
          <a:xfrm>
            <a:off x="-2803010" y="671256"/>
            <a:ext cx="4774161" cy="4774161"/>
          </a:xfrm>
          <a:prstGeom prst="blockArc">
            <a:avLst>
              <a:gd name="adj1" fmla="val 18900000"/>
              <a:gd name="adj2" fmla="val 2700000"/>
              <a:gd name="adj3" fmla="val 452"/>
            </a:avLst>
          </a:prstGeom>
          <a:noFill/>
          <a:ln w="25400" cap="flat" cmpd="sng" algn="ctr">
            <a:solidFill>
              <a:srgbClr val="084CA1"/>
            </a:solidFill>
            <a:prstDash val="solid"/>
          </a:ln>
          <a:effectLst/>
        </p:spPr>
      </p:sp>
      <p:sp>
        <p:nvSpPr>
          <p:cNvPr id="28" name="任意多边形 27"/>
          <p:cNvSpPr/>
          <p:nvPr/>
        </p:nvSpPr>
        <p:spPr>
          <a:xfrm>
            <a:off x="1539699" y="1507691"/>
            <a:ext cx="6745313" cy="558374"/>
          </a:xfrm>
          <a:custGeom>
            <a:avLst/>
            <a:gdLst>
              <a:gd name="connsiteX0" fmla="*/ 0 w 6745313"/>
              <a:gd name="connsiteY0" fmla="*/ 0 h 443162"/>
              <a:gd name="connsiteX1" fmla="*/ 6745313 w 6745313"/>
              <a:gd name="connsiteY1" fmla="*/ 0 h 443162"/>
              <a:gd name="connsiteX2" fmla="*/ 6745313 w 6745313"/>
              <a:gd name="connsiteY2" fmla="*/ 443162 h 443162"/>
              <a:gd name="connsiteX3" fmla="*/ 0 w 6745313"/>
              <a:gd name="connsiteY3" fmla="*/ 443162 h 443162"/>
              <a:gd name="connsiteX4" fmla="*/ 0 w 6745313"/>
              <a:gd name="connsiteY4" fmla="*/ 0 h 443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5313" h="443162">
                <a:moveTo>
                  <a:pt x="0" y="0"/>
                </a:moveTo>
                <a:lnTo>
                  <a:pt x="6745313" y="0"/>
                </a:lnTo>
                <a:lnTo>
                  <a:pt x="6745313" y="443162"/>
                </a:lnTo>
                <a:lnTo>
                  <a:pt x="0" y="443162"/>
                </a:lnTo>
                <a:lnTo>
                  <a:pt x="0" y="0"/>
                </a:lnTo>
                <a:close/>
              </a:path>
            </a:pathLst>
          </a:custGeom>
          <a:solidFill>
            <a:schemeClr val="accent1">
              <a:lumMod val="60000"/>
              <a:lumOff val="40000"/>
            </a:schemeClr>
          </a:solidFill>
          <a:ln w="25400" cap="flat" cmpd="sng" algn="ctr">
            <a:solidFill>
              <a:sysClr val="window" lastClr="FFFFFF">
                <a:hueOff val="0"/>
                <a:satOff val="0"/>
                <a:lumOff val="0"/>
                <a:alphaOff val="0"/>
              </a:sysClr>
            </a:solidFill>
            <a:prstDash val="solid"/>
          </a:ln>
          <a:effectLst/>
        </p:spPr>
        <p:txBody>
          <a:bodyPr spcFirstLastPara="0" vert="horz" wrap="square" lIns="351760" tIns="45720" rIns="45720" bIns="45720" numCol="1" spcCol="1270" anchor="ctr" anchorCtr="0">
            <a:noAutofit/>
          </a:bodyPr>
          <a:lstStyle/>
          <a:p>
            <a:pPr marL="0" marR="0" lvl="0" indent="0" algn="l" defTabSz="800100" eaLnBrk="1" fontAlgn="auto" latinLnBrk="0" hangingPunct="1">
              <a:lnSpc>
                <a:spcPct val="100000"/>
              </a:lnSpc>
              <a:spcBef>
                <a:spcPct val="0"/>
              </a:spcBef>
              <a:spcAft>
                <a:spcPct val="35000"/>
              </a:spcAft>
              <a:buClrTx/>
              <a:buSzTx/>
              <a:buFontTx/>
              <a:buNone/>
              <a:tabLst/>
              <a:defRPr/>
            </a:pPr>
            <a:r>
              <a:rPr kumimoji="0" lang="zh-CN" altLang="en-US"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rPr>
              <a:t>市价持续下跌，并且在可预见的未来无回升的希望</a:t>
            </a: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9" name="椭圆 28"/>
          <p:cNvSpPr/>
          <p:nvPr/>
        </p:nvSpPr>
        <p:spPr>
          <a:xfrm>
            <a:off x="1262722" y="1512112"/>
            <a:ext cx="553953" cy="553953"/>
          </a:xfrm>
          <a:prstGeom prst="ellipse">
            <a:avLst/>
          </a:prstGeom>
          <a:solidFill>
            <a:sysClr val="window" lastClr="FFFFFF">
              <a:hueOff val="0"/>
              <a:satOff val="0"/>
              <a:lumOff val="0"/>
              <a:alphaOff val="0"/>
            </a:sysClr>
          </a:solidFill>
          <a:ln w="25400" cap="flat" cmpd="sng" algn="ctr">
            <a:solidFill>
              <a:srgbClr val="084CA1"/>
            </a:solidFill>
            <a:prstDash val="solid"/>
          </a:ln>
          <a:effectLst/>
        </p:spPr>
      </p:sp>
      <p:sp>
        <p:nvSpPr>
          <p:cNvPr id="30" name="任意多边形 29"/>
          <p:cNvSpPr/>
          <p:nvPr/>
        </p:nvSpPr>
        <p:spPr>
          <a:xfrm>
            <a:off x="1857257" y="2172223"/>
            <a:ext cx="6427755" cy="558374"/>
          </a:xfrm>
          <a:custGeom>
            <a:avLst/>
            <a:gdLst>
              <a:gd name="connsiteX0" fmla="*/ 0 w 6427755"/>
              <a:gd name="connsiteY0" fmla="*/ 0 h 443162"/>
              <a:gd name="connsiteX1" fmla="*/ 6427755 w 6427755"/>
              <a:gd name="connsiteY1" fmla="*/ 0 h 443162"/>
              <a:gd name="connsiteX2" fmla="*/ 6427755 w 6427755"/>
              <a:gd name="connsiteY2" fmla="*/ 443162 h 443162"/>
              <a:gd name="connsiteX3" fmla="*/ 0 w 6427755"/>
              <a:gd name="connsiteY3" fmla="*/ 443162 h 443162"/>
              <a:gd name="connsiteX4" fmla="*/ 0 w 6427755"/>
              <a:gd name="connsiteY4" fmla="*/ 0 h 443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7755" h="443162">
                <a:moveTo>
                  <a:pt x="0" y="0"/>
                </a:moveTo>
                <a:lnTo>
                  <a:pt x="6427755" y="0"/>
                </a:lnTo>
                <a:lnTo>
                  <a:pt x="6427755" y="443162"/>
                </a:lnTo>
                <a:lnTo>
                  <a:pt x="0" y="443162"/>
                </a:lnTo>
                <a:lnTo>
                  <a:pt x="0" y="0"/>
                </a:lnTo>
                <a:close/>
              </a:path>
            </a:pathLst>
          </a:custGeom>
          <a:solidFill>
            <a:schemeClr val="accent1">
              <a:lumMod val="60000"/>
              <a:lumOff val="40000"/>
            </a:schemeClr>
          </a:solidFill>
          <a:ln w="25400" cap="flat" cmpd="sng" algn="ctr">
            <a:solidFill>
              <a:sysClr val="window" lastClr="FFFFFF">
                <a:hueOff val="0"/>
                <a:satOff val="0"/>
                <a:lumOff val="0"/>
                <a:alphaOff val="0"/>
              </a:sysClr>
            </a:solidFill>
            <a:prstDash val="solid"/>
          </a:ln>
          <a:effectLst/>
        </p:spPr>
        <p:txBody>
          <a:bodyPr spcFirstLastPara="0" vert="horz" wrap="square" lIns="351760" tIns="45720" rIns="45720" bIns="45720" numCol="1" spcCol="1270" anchor="ctr" anchorCtr="0">
            <a:noAutofit/>
          </a:bodyPr>
          <a:lstStyle/>
          <a:p>
            <a:pPr marL="0" marR="0" lvl="0" indent="0" algn="l" defTabSz="800100" eaLnBrk="1" fontAlgn="auto" latinLnBrk="0" hangingPunct="1">
              <a:lnSpc>
                <a:spcPct val="100000"/>
              </a:lnSpc>
              <a:spcBef>
                <a:spcPct val="0"/>
              </a:spcBef>
              <a:spcAft>
                <a:spcPct val="35000"/>
              </a:spcAft>
              <a:buClrTx/>
              <a:buSzTx/>
              <a:buFontTx/>
              <a:buNone/>
              <a:tabLst/>
              <a:defRPr/>
            </a:pPr>
            <a:r>
              <a:rPr kumimoji="0" lang="zh-CN" altLang="en-US"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企业使用该项原材料生产的产品的成本大于产品的销售价格</a:t>
            </a: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1" name="椭圆 30"/>
          <p:cNvSpPr/>
          <p:nvPr/>
        </p:nvSpPr>
        <p:spPr>
          <a:xfrm>
            <a:off x="1580280" y="2176643"/>
            <a:ext cx="553953" cy="553953"/>
          </a:xfrm>
          <a:prstGeom prst="ellipse">
            <a:avLst/>
          </a:prstGeom>
          <a:solidFill>
            <a:sysClr val="window" lastClr="FFFFFF">
              <a:hueOff val="0"/>
              <a:satOff val="0"/>
              <a:lumOff val="0"/>
              <a:alphaOff val="0"/>
            </a:sysClr>
          </a:solidFill>
          <a:ln w="25400" cap="flat" cmpd="sng" algn="ctr">
            <a:solidFill>
              <a:srgbClr val="084CA1"/>
            </a:solidFill>
            <a:prstDash val="solid"/>
          </a:ln>
          <a:effectLst/>
        </p:spPr>
      </p:sp>
      <p:sp>
        <p:nvSpPr>
          <p:cNvPr id="32" name="任意多边形 31"/>
          <p:cNvSpPr/>
          <p:nvPr/>
        </p:nvSpPr>
        <p:spPr>
          <a:xfrm>
            <a:off x="1954721" y="2836754"/>
            <a:ext cx="6330290" cy="558374"/>
          </a:xfrm>
          <a:custGeom>
            <a:avLst/>
            <a:gdLst>
              <a:gd name="connsiteX0" fmla="*/ 0 w 6330290"/>
              <a:gd name="connsiteY0" fmla="*/ 0 h 443162"/>
              <a:gd name="connsiteX1" fmla="*/ 6330290 w 6330290"/>
              <a:gd name="connsiteY1" fmla="*/ 0 h 443162"/>
              <a:gd name="connsiteX2" fmla="*/ 6330290 w 6330290"/>
              <a:gd name="connsiteY2" fmla="*/ 443162 h 443162"/>
              <a:gd name="connsiteX3" fmla="*/ 0 w 6330290"/>
              <a:gd name="connsiteY3" fmla="*/ 443162 h 443162"/>
              <a:gd name="connsiteX4" fmla="*/ 0 w 6330290"/>
              <a:gd name="connsiteY4" fmla="*/ 0 h 443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30290" h="443162">
                <a:moveTo>
                  <a:pt x="0" y="0"/>
                </a:moveTo>
                <a:lnTo>
                  <a:pt x="6330290" y="0"/>
                </a:lnTo>
                <a:lnTo>
                  <a:pt x="6330290" y="443162"/>
                </a:lnTo>
                <a:lnTo>
                  <a:pt x="0" y="443162"/>
                </a:lnTo>
                <a:lnTo>
                  <a:pt x="0" y="0"/>
                </a:lnTo>
                <a:close/>
              </a:path>
            </a:pathLst>
          </a:custGeom>
          <a:solidFill>
            <a:schemeClr val="accent1">
              <a:lumMod val="60000"/>
              <a:lumOff val="40000"/>
            </a:schemeClr>
          </a:solidFill>
          <a:ln w="25400" cap="flat" cmpd="sng" algn="ctr">
            <a:solidFill>
              <a:sysClr val="window" lastClr="FFFFFF">
                <a:hueOff val="0"/>
                <a:satOff val="0"/>
                <a:lumOff val="0"/>
                <a:alphaOff val="0"/>
              </a:sysClr>
            </a:solidFill>
            <a:prstDash val="solid"/>
          </a:ln>
          <a:effectLst/>
        </p:spPr>
        <p:txBody>
          <a:bodyPr spcFirstLastPara="0" vert="horz" wrap="square" lIns="351760" tIns="45720" rIns="45720" bIns="45720" numCol="1" spcCol="1270" anchor="ctr" anchorCtr="0">
            <a:noAutofit/>
          </a:bodyPr>
          <a:lstStyle/>
          <a:p>
            <a:pPr marL="0" marR="0" lvl="0" indent="0" algn="l" defTabSz="800100" eaLnBrk="1" fontAlgn="auto" latinLnBrk="0" hangingPunct="1">
              <a:lnSpc>
                <a:spcPct val="100000"/>
              </a:lnSpc>
              <a:spcBef>
                <a:spcPct val="0"/>
              </a:spcBef>
              <a:spcAft>
                <a:spcPct val="35000"/>
              </a:spcAft>
              <a:buClrTx/>
              <a:buSzTx/>
              <a:buFontTx/>
              <a:buNone/>
              <a:tabLst/>
              <a:defRPr/>
            </a:pPr>
            <a:r>
              <a:rPr kumimoji="0" lang="zh-CN" altLang="en-US"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企业因产品更新换代，原有库存原材料已经不适应新产品的需要，而该原材料的市场价格又低于其账面价值</a:t>
            </a: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3" name="椭圆 32"/>
          <p:cNvSpPr/>
          <p:nvPr/>
        </p:nvSpPr>
        <p:spPr>
          <a:xfrm>
            <a:off x="1677744" y="2841175"/>
            <a:ext cx="553953" cy="553953"/>
          </a:xfrm>
          <a:prstGeom prst="ellipse">
            <a:avLst/>
          </a:prstGeom>
          <a:solidFill>
            <a:sysClr val="window" lastClr="FFFFFF">
              <a:hueOff val="0"/>
              <a:satOff val="0"/>
              <a:lumOff val="0"/>
              <a:alphaOff val="0"/>
            </a:sysClr>
          </a:solidFill>
          <a:ln w="25400" cap="flat" cmpd="sng" algn="ctr">
            <a:solidFill>
              <a:srgbClr val="084CA1"/>
            </a:solidFill>
            <a:prstDash val="solid"/>
          </a:ln>
          <a:effectLst/>
        </p:spPr>
      </p:sp>
      <p:sp>
        <p:nvSpPr>
          <p:cNvPr id="34" name="任意多边形 33"/>
          <p:cNvSpPr/>
          <p:nvPr/>
        </p:nvSpPr>
        <p:spPr>
          <a:xfrm>
            <a:off x="1857257" y="3501286"/>
            <a:ext cx="6427755" cy="558374"/>
          </a:xfrm>
          <a:custGeom>
            <a:avLst/>
            <a:gdLst>
              <a:gd name="connsiteX0" fmla="*/ 0 w 6427755"/>
              <a:gd name="connsiteY0" fmla="*/ 0 h 443162"/>
              <a:gd name="connsiteX1" fmla="*/ 6427755 w 6427755"/>
              <a:gd name="connsiteY1" fmla="*/ 0 h 443162"/>
              <a:gd name="connsiteX2" fmla="*/ 6427755 w 6427755"/>
              <a:gd name="connsiteY2" fmla="*/ 443162 h 443162"/>
              <a:gd name="connsiteX3" fmla="*/ 0 w 6427755"/>
              <a:gd name="connsiteY3" fmla="*/ 443162 h 443162"/>
              <a:gd name="connsiteX4" fmla="*/ 0 w 6427755"/>
              <a:gd name="connsiteY4" fmla="*/ 0 h 443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27755" h="443162">
                <a:moveTo>
                  <a:pt x="0" y="0"/>
                </a:moveTo>
                <a:lnTo>
                  <a:pt x="6427755" y="0"/>
                </a:lnTo>
                <a:lnTo>
                  <a:pt x="6427755" y="443162"/>
                </a:lnTo>
                <a:lnTo>
                  <a:pt x="0" y="443162"/>
                </a:lnTo>
                <a:lnTo>
                  <a:pt x="0" y="0"/>
                </a:lnTo>
                <a:close/>
              </a:path>
            </a:pathLst>
          </a:custGeom>
          <a:solidFill>
            <a:schemeClr val="accent1">
              <a:lumMod val="60000"/>
              <a:lumOff val="40000"/>
            </a:schemeClr>
          </a:solidFill>
          <a:ln w="25400" cap="flat" cmpd="sng" algn="ctr">
            <a:solidFill>
              <a:sysClr val="window" lastClr="FFFFFF">
                <a:hueOff val="0"/>
                <a:satOff val="0"/>
                <a:lumOff val="0"/>
                <a:alphaOff val="0"/>
              </a:sysClr>
            </a:solidFill>
            <a:prstDash val="solid"/>
          </a:ln>
          <a:effectLst/>
        </p:spPr>
        <p:txBody>
          <a:bodyPr spcFirstLastPara="0" vert="horz" wrap="square" lIns="351760" tIns="45720" rIns="45720" bIns="45720" numCol="1" spcCol="1270" anchor="ctr" anchorCtr="0">
            <a:noAutofit/>
          </a:bodyPr>
          <a:lstStyle/>
          <a:p>
            <a:pPr marL="0" marR="0" lvl="0" indent="0" algn="l" defTabSz="800100" eaLnBrk="1" fontAlgn="auto" latinLnBrk="0" hangingPunct="1">
              <a:lnSpc>
                <a:spcPct val="100000"/>
              </a:lnSpc>
              <a:spcBef>
                <a:spcPct val="0"/>
              </a:spcBef>
              <a:spcAft>
                <a:spcPct val="35000"/>
              </a:spcAft>
              <a:buClrTx/>
              <a:buSzTx/>
              <a:buFontTx/>
              <a:buNone/>
              <a:tabLst/>
              <a:defRPr/>
            </a:pPr>
            <a:r>
              <a:rPr kumimoji="0" lang="zh-CN" altLang="en-US" sz="18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rPr>
              <a:t>因企业所提供的商品或劳务过时或消费者偏好改变而使市场的需求发生变化，导致市场价格逐渐下跌</a:t>
            </a: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5" name="椭圆 34"/>
          <p:cNvSpPr/>
          <p:nvPr/>
        </p:nvSpPr>
        <p:spPr>
          <a:xfrm>
            <a:off x="1580280" y="3505706"/>
            <a:ext cx="553953" cy="553953"/>
          </a:xfrm>
          <a:prstGeom prst="ellipse">
            <a:avLst/>
          </a:prstGeom>
          <a:solidFill>
            <a:sysClr val="window" lastClr="FFFFFF">
              <a:hueOff val="0"/>
              <a:satOff val="0"/>
              <a:lumOff val="0"/>
              <a:alphaOff val="0"/>
            </a:sysClr>
          </a:solidFill>
          <a:ln w="25400" cap="flat" cmpd="sng" algn="ctr">
            <a:solidFill>
              <a:srgbClr val="084CA1"/>
            </a:solidFill>
            <a:prstDash val="solid"/>
          </a:ln>
          <a:effectLst/>
        </p:spPr>
      </p:sp>
      <p:sp>
        <p:nvSpPr>
          <p:cNvPr id="36" name="任意多边形 35"/>
          <p:cNvSpPr/>
          <p:nvPr/>
        </p:nvSpPr>
        <p:spPr>
          <a:xfrm>
            <a:off x="1539699" y="4165817"/>
            <a:ext cx="6745313" cy="558374"/>
          </a:xfrm>
          <a:custGeom>
            <a:avLst/>
            <a:gdLst>
              <a:gd name="connsiteX0" fmla="*/ 0 w 6745313"/>
              <a:gd name="connsiteY0" fmla="*/ 0 h 443162"/>
              <a:gd name="connsiteX1" fmla="*/ 6745313 w 6745313"/>
              <a:gd name="connsiteY1" fmla="*/ 0 h 443162"/>
              <a:gd name="connsiteX2" fmla="*/ 6745313 w 6745313"/>
              <a:gd name="connsiteY2" fmla="*/ 443162 h 443162"/>
              <a:gd name="connsiteX3" fmla="*/ 0 w 6745313"/>
              <a:gd name="connsiteY3" fmla="*/ 443162 h 443162"/>
              <a:gd name="connsiteX4" fmla="*/ 0 w 6745313"/>
              <a:gd name="connsiteY4" fmla="*/ 0 h 4431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45313" h="443162">
                <a:moveTo>
                  <a:pt x="0" y="0"/>
                </a:moveTo>
                <a:lnTo>
                  <a:pt x="6745313" y="0"/>
                </a:lnTo>
                <a:lnTo>
                  <a:pt x="6745313" y="443162"/>
                </a:lnTo>
                <a:lnTo>
                  <a:pt x="0" y="443162"/>
                </a:lnTo>
                <a:lnTo>
                  <a:pt x="0" y="0"/>
                </a:lnTo>
                <a:close/>
              </a:path>
            </a:pathLst>
          </a:custGeom>
          <a:solidFill>
            <a:schemeClr val="accent1">
              <a:lumMod val="60000"/>
              <a:lumOff val="40000"/>
            </a:schemeClr>
          </a:solidFill>
          <a:ln w="25400" cap="flat" cmpd="sng" algn="ctr">
            <a:solidFill>
              <a:sysClr val="window" lastClr="FFFFFF">
                <a:hueOff val="0"/>
                <a:satOff val="0"/>
                <a:lumOff val="0"/>
                <a:alphaOff val="0"/>
              </a:sysClr>
            </a:solidFill>
            <a:prstDash val="solid"/>
          </a:ln>
          <a:effectLst/>
        </p:spPr>
        <p:txBody>
          <a:bodyPr spcFirstLastPara="0" vert="horz" wrap="square" lIns="351760" tIns="45720" rIns="45720" bIns="45720" numCol="1" spcCol="1270" anchor="ctr" anchorCtr="0">
            <a:noAutofit/>
          </a:bodyPr>
          <a:lstStyle/>
          <a:p>
            <a:pPr marL="0" marR="0" lvl="0" indent="0" algn="l" defTabSz="800100" eaLnBrk="1" fontAlgn="auto" latinLnBrk="0" hangingPunct="1">
              <a:lnSpc>
                <a:spcPct val="100000"/>
              </a:lnSpc>
              <a:spcBef>
                <a:spcPct val="0"/>
              </a:spcBef>
              <a:spcAft>
                <a:spcPct val="35000"/>
              </a:spcAft>
              <a:buClrTx/>
              <a:buSzTx/>
              <a:buFontTx/>
              <a:buNone/>
              <a:tabLst/>
              <a:defRPr/>
            </a:pPr>
            <a:r>
              <a:rPr kumimoji="0" lang="zh-CN" altLang="en-US" sz="1800" b="0" i="0" u="none" strike="noStrike" kern="1200" cap="none" spc="0" normalizeH="0" baseline="0" noProof="0" smtClean="0">
                <a:ln>
                  <a:noFill/>
                </a:ln>
                <a:solidFill>
                  <a:sysClr val="windowText" lastClr="000000"/>
                </a:solidFill>
                <a:effectLst/>
                <a:uLnTx/>
                <a:uFillTx/>
                <a:latin typeface="微软雅黑" pitchFamily="34" charset="-122"/>
                <a:ea typeface="微软雅黑" pitchFamily="34" charset="-122"/>
              </a:rPr>
              <a:t>其他足以证明该项存货实质上已经发生减值的情形</a:t>
            </a:r>
            <a:endParaRPr kumimoji="0" lang="zh-CN" altLang="en-US" sz="18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椭圆 36"/>
          <p:cNvSpPr/>
          <p:nvPr/>
        </p:nvSpPr>
        <p:spPr>
          <a:xfrm>
            <a:off x="1262722" y="4170238"/>
            <a:ext cx="553953" cy="553953"/>
          </a:xfrm>
          <a:prstGeom prst="ellipse">
            <a:avLst/>
          </a:prstGeom>
          <a:solidFill>
            <a:sysClr val="window" lastClr="FFFFFF">
              <a:hueOff val="0"/>
              <a:satOff val="0"/>
              <a:lumOff val="0"/>
              <a:alphaOff val="0"/>
            </a:sysClr>
          </a:solidFill>
          <a:ln w="25400" cap="flat" cmpd="sng" algn="ctr">
            <a:solidFill>
              <a:srgbClr val="084CA1"/>
            </a:solidFill>
            <a:prstDash val="solid"/>
          </a:ln>
          <a:effectLst/>
        </p:spPr>
      </p:sp>
      <p:sp>
        <p:nvSpPr>
          <p:cNvPr id="38" name="TextBox 37"/>
          <p:cNvSpPr txBox="1"/>
          <p:nvPr/>
        </p:nvSpPr>
        <p:spPr>
          <a:xfrm>
            <a:off x="1295147" y="1602212"/>
            <a:ext cx="470000"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01</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39" name="TextBox 38"/>
          <p:cNvSpPr txBox="1"/>
          <p:nvPr/>
        </p:nvSpPr>
        <p:spPr>
          <a:xfrm>
            <a:off x="1612706" y="2266744"/>
            <a:ext cx="470000"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02</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0" name="TextBox 39"/>
          <p:cNvSpPr txBox="1"/>
          <p:nvPr/>
        </p:nvSpPr>
        <p:spPr>
          <a:xfrm>
            <a:off x="1710169" y="2931275"/>
            <a:ext cx="470000"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03</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1" name="TextBox 40"/>
          <p:cNvSpPr txBox="1"/>
          <p:nvPr/>
        </p:nvSpPr>
        <p:spPr>
          <a:xfrm>
            <a:off x="1612706" y="3595807"/>
            <a:ext cx="470000"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04</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2" name="TextBox 41"/>
          <p:cNvSpPr txBox="1"/>
          <p:nvPr/>
        </p:nvSpPr>
        <p:spPr>
          <a:xfrm>
            <a:off x="1295147" y="4262548"/>
            <a:ext cx="470000" cy="369332"/>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05</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3" name="TextBox 42"/>
          <p:cNvSpPr txBox="1"/>
          <p:nvPr/>
        </p:nvSpPr>
        <p:spPr>
          <a:xfrm>
            <a:off x="989655" y="2676394"/>
            <a:ext cx="461665" cy="1106288"/>
          </a:xfrm>
          <a:prstGeom prst="rect">
            <a:avLst/>
          </a:prstGeom>
          <a:noFill/>
        </p:spPr>
        <p:txBody>
          <a:bodyPr vert="eaVert"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减值迹象</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18155515"/>
      </p:ext>
    </p:extLst>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存货跌价准备的计提和转回</a:t>
            </a:r>
            <a:r>
              <a:rPr lang="en-US" altLang="zh-CN" sz="1800" b="1" dirty="0">
                <a:solidFill>
                  <a:srgbClr val="084CA1"/>
                </a:solidFill>
                <a:ea typeface="微软雅黑"/>
                <a:cs typeface="+mn-ea"/>
              </a:rPr>
              <a:t>—</a:t>
            </a:r>
            <a:r>
              <a:rPr lang="zh-CN" altLang="en-US" sz="1800" b="1" dirty="0">
                <a:solidFill>
                  <a:srgbClr val="084CA1"/>
                </a:solidFill>
                <a:ea typeface="微软雅黑"/>
                <a:cs typeface="+mn-ea"/>
                <a:sym typeface="+mn-lt"/>
              </a:rPr>
              <a:t>计提存货跌价准备的核算</a:t>
            </a:r>
          </a:p>
        </p:txBody>
      </p:sp>
      <p:sp>
        <p:nvSpPr>
          <p:cNvPr id="25" name="矩形 24"/>
          <p:cNvSpPr/>
          <p:nvPr/>
        </p:nvSpPr>
        <p:spPr>
          <a:xfrm>
            <a:off x="923465" y="1713560"/>
            <a:ext cx="1338828" cy="369332"/>
          </a:xfrm>
          <a:prstGeom prst="rect">
            <a:avLst/>
          </a:prstGeom>
        </p:spPr>
        <p:txBody>
          <a:bodyPr wrap="none">
            <a:spAutoFit/>
          </a:bodyPr>
          <a:lstStyle/>
          <a:p>
            <a:r>
              <a:rPr lang="zh-CN" altLang="zh-CN" sz="1800" b="1" dirty="0">
                <a:solidFill>
                  <a:srgbClr val="C00000"/>
                </a:solidFill>
                <a:latin typeface="微软雅黑" pitchFamily="34" charset="-122"/>
                <a:ea typeface="微软雅黑" pitchFamily="34" charset="-122"/>
              </a:rPr>
              <a:t>可变现净值</a:t>
            </a:r>
            <a:endParaRPr lang="zh-CN" altLang="en-US" sz="1800" dirty="0">
              <a:solidFill>
                <a:srgbClr val="C00000"/>
              </a:solidFill>
              <a:latin typeface="微软雅黑" pitchFamily="34" charset="-122"/>
              <a:ea typeface="微软雅黑" pitchFamily="34" charset="-122"/>
            </a:endParaRPr>
          </a:p>
        </p:txBody>
      </p:sp>
      <p:sp>
        <p:nvSpPr>
          <p:cNvPr id="26" name="等于号 25"/>
          <p:cNvSpPr/>
          <p:nvPr/>
        </p:nvSpPr>
        <p:spPr>
          <a:xfrm>
            <a:off x="2486270" y="1790214"/>
            <a:ext cx="360040" cy="216024"/>
          </a:xfrm>
          <a:prstGeom prst="mathEqual">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rgbClr val="EF704F"/>
              </a:solidFill>
              <a:latin typeface="微软雅黑" pitchFamily="34" charset="-122"/>
              <a:ea typeface="微软雅黑" pitchFamily="34" charset="-122"/>
            </a:endParaRPr>
          </a:p>
        </p:txBody>
      </p:sp>
      <p:sp>
        <p:nvSpPr>
          <p:cNvPr id="44" name="矩形 43"/>
          <p:cNvSpPr/>
          <p:nvPr/>
        </p:nvSpPr>
        <p:spPr>
          <a:xfrm>
            <a:off x="3155713" y="1713560"/>
            <a:ext cx="415498" cy="369332"/>
          </a:xfrm>
          <a:prstGeom prst="rect">
            <a:avLst/>
          </a:prstGeom>
        </p:spPr>
        <p:txBody>
          <a:bodyPr wrap="none">
            <a:spAutoFit/>
          </a:bodyPr>
          <a:lstStyle/>
          <a:p>
            <a:r>
              <a:rPr lang="zh-CN" altLang="en-US" sz="1800" b="1" dirty="0" smtClean="0">
                <a:solidFill>
                  <a:srgbClr val="C00000"/>
                </a:solidFill>
                <a:latin typeface="微软雅黑" pitchFamily="34" charset="-122"/>
                <a:ea typeface="微软雅黑" pitchFamily="34" charset="-122"/>
              </a:rPr>
              <a:t>零</a:t>
            </a:r>
            <a:endParaRPr lang="zh-CN" altLang="en-US" sz="1800" b="1" dirty="0">
              <a:solidFill>
                <a:srgbClr val="C00000"/>
              </a:solidFill>
              <a:latin typeface="微软雅黑" pitchFamily="34" charset="-122"/>
              <a:ea typeface="微软雅黑" pitchFamily="34" charset="-122"/>
            </a:endParaRPr>
          </a:p>
        </p:txBody>
      </p:sp>
      <p:cxnSp>
        <p:nvCxnSpPr>
          <p:cNvPr id="45" name="直接连接符 44"/>
          <p:cNvCxnSpPr/>
          <p:nvPr/>
        </p:nvCxnSpPr>
        <p:spPr>
          <a:xfrm>
            <a:off x="837983" y="2145608"/>
            <a:ext cx="2821786"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838435" y="2145608"/>
            <a:ext cx="0" cy="2655912"/>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827584" y="2478474"/>
            <a:ext cx="2222083" cy="369332"/>
          </a:xfrm>
          <a:prstGeom prst="rect">
            <a:avLst/>
          </a:prstGeom>
          <a:solidFill>
            <a:schemeClr val="accent1">
              <a:lumMod val="60000"/>
              <a:lumOff val="40000"/>
            </a:schemeClr>
          </a:solidFill>
          <a:ln>
            <a:noFill/>
          </a:ln>
        </p:spPr>
        <p:txBody>
          <a:bodyPr wrap="none">
            <a:spAutoFit/>
          </a:bodyPr>
          <a:lstStyle/>
          <a:p>
            <a:r>
              <a:rPr lang="en-US" altLang="zh-CN" sz="1800" dirty="0">
                <a:solidFill>
                  <a:prstClr val="black"/>
                </a:solidFill>
                <a:latin typeface="微软雅黑" pitchFamily="34" charset="-122"/>
                <a:ea typeface="微软雅黑" pitchFamily="34" charset="-122"/>
              </a:rPr>
              <a:t>1.</a:t>
            </a:r>
            <a:r>
              <a:rPr lang="zh-CN" altLang="zh-CN" sz="1800" dirty="0">
                <a:solidFill>
                  <a:prstClr val="black"/>
                </a:solidFill>
                <a:latin typeface="微软雅黑" pitchFamily="34" charset="-122"/>
                <a:ea typeface="微软雅黑" pitchFamily="34" charset="-122"/>
              </a:rPr>
              <a:t>已霉烂变质的存货</a:t>
            </a:r>
            <a:endParaRPr lang="zh-CN" altLang="en-US" sz="1800" dirty="0">
              <a:latin typeface="微软雅黑" pitchFamily="34" charset="-122"/>
              <a:ea typeface="微软雅黑" pitchFamily="34" charset="-122"/>
            </a:endParaRPr>
          </a:p>
        </p:txBody>
      </p:sp>
      <p:sp>
        <p:nvSpPr>
          <p:cNvPr id="48" name="矩形 47"/>
          <p:cNvSpPr/>
          <p:nvPr/>
        </p:nvSpPr>
        <p:spPr>
          <a:xfrm>
            <a:off x="827584" y="3105698"/>
            <a:ext cx="3380141" cy="369332"/>
          </a:xfrm>
          <a:prstGeom prst="rect">
            <a:avLst/>
          </a:prstGeom>
          <a:solidFill>
            <a:schemeClr val="accent1">
              <a:lumMod val="60000"/>
              <a:lumOff val="40000"/>
            </a:schemeClr>
          </a:solidFill>
          <a:ln>
            <a:noFill/>
          </a:ln>
        </p:spPr>
        <p:txBody>
          <a:bodyPr wrap="square">
            <a:spAutoFit/>
          </a:bodyPr>
          <a:lstStyle/>
          <a:p>
            <a:r>
              <a:rPr lang="en-US" altLang="zh-CN" sz="1800" dirty="0">
                <a:solidFill>
                  <a:prstClr val="black"/>
                </a:solidFill>
                <a:latin typeface="微软雅黑" pitchFamily="34" charset="-122"/>
                <a:ea typeface="微软雅黑" pitchFamily="34" charset="-122"/>
              </a:rPr>
              <a:t>2.</a:t>
            </a:r>
            <a:r>
              <a:rPr lang="zh-CN" altLang="zh-CN" sz="1800" dirty="0">
                <a:solidFill>
                  <a:prstClr val="black"/>
                </a:solidFill>
                <a:latin typeface="微软雅黑" pitchFamily="34" charset="-122"/>
                <a:ea typeface="微软雅黑" pitchFamily="34" charset="-122"/>
              </a:rPr>
              <a:t>已过期且无转让价值的存货</a:t>
            </a:r>
            <a:endParaRPr lang="zh-CN" altLang="en-US" sz="1800" dirty="0">
              <a:latin typeface="微软雅黑" pitchFamily="34" charset="-122"/>
              <a:ea typeface="微软雅黑" pitchFamily="34" charset="-122"/>
            </a:endParaRPr>
          </a:p>
        </p:txBody>
      </p:sp>
      <p:sp>
        <p:nvSpPr>
          <p:cNvPr id="49" name="矩形 48"/>
          <p:cNvSpPr/>
          <p:nvPr/>
        </p:nvSpPr>
        <p:spPr>
          <a:xfrm>
            <a:off x="827584" y="3732922"/>
            <a:ext cx="6178056" cy="369332"/>
          </a:xfrm>
          <a:prstGeom prst="rect">
            <a:avLst/>
          </a:prstGeom>
          <a:solidFill>
            <a:schemeClr val="accent1">
              <a:lumMod val="60000"/>
              <a:lumOff val="40000"/>
            </a:schemeClr>
          </a:solidFill>
          <a:ln>
            <a:noFill/>
          </a:ln>
        </p:spPr>
        <p:txBody>
          <a:bodyPr wrap="square">
            <a:spAutoFit/>
          </a:bodyPr>
          <a:lstStyle/>
          <a:p>
            <a:r>
              <a:rPr lang="en-US" altLang="zh-CN" sz="1800" dirty="0">
                <a:solidFill>
                  <a:prstClr val="black"/>
                </a:solidFill>
                <a:latin typeface="微软雅黑" pitchFamily="34" charset="-122"/>
                <a:ea typeface="微软雅黑" pitchFamily="34" charset="-122"/>
              </a:rPr>
              <a:t>3.</a:t>
            </a:r>
            <a:r>
              <a:rPr lang="zh-CN" altLang="zh-CN" sz="1800" dirty="0">
                <a:solidFill>
                  <a:prstClr val="black"/>
                </a:solidFill>
                <a:latin typeface="微软雅黑" pitchFamily="34" charset="-122"/>
                <a:ea typeface="微软雅黑" pitchFamily="34" charset="-122"/>
              </a:rPr>
              <a:t>生产中已不再需要，并且已无使用价值和转让价值的存货</a:t>
            </a:r>
            <a:endParaRPr lang="zh-CN" altLang="en-US" sz="1800" dirty="0">
              <a:latin typeface="微软雅黑" pitchFamily="34" charset="-122"/>
              <a:ea typeface="微软雅黑" pitchFamily="34" charset="-122"/>
            </a:endParaRPr>
          </a:p>
        </p:txBody>
      </p:sp>
      <p:sp>
        <p:nvSpPr>
          <p:cNvPr id="50" name="矩形 49"/>
          <p:cNvSpPr/>
          <p:nvPr/>
        </p:nvSpPr>
        <p:spPr>
          <a:xfrm>
            <a:off x="827584" y="4360146"/>
            <a:ext cx="5025928" cy="369332"/>
          </a:xfrm>
          <a:prstGeom prst="rect">
            <a:avLst/>
          </a:prstGeom>
          <a:solidFill>
            <a:schemeClr val="accent1">
              <a:lumMod val="60000"/>
              <a:lumOff val="40000"/>
            </a:schemeClr>
          </a:solidFill>
          <a:ln>
            <a:noFill/>
          </a:ln>
        </p:spPr>
        <p:txBody>
          <a:bodyPr wrap="square">
            <a:spAutoFit/>
          </a:bodyPr>
          <a:lstStyle/>
          <a:p>
            <a:r>
              <a:rPr lang="en-US" altLang="zh-CN" sz="1800" dirty="0">
                <a:solidFill>
                  <a:prstClr val="black"/>
                </a:solidFill>
                <a:latin typeface="微软雅黑" pitchFamily="34" charset="-122"/>
                <a:ea typeface="微软雅黑" pitchFamily="34" charset="-122"/>
              </a:rPr>
              <a:t>4.</a:t>
            </a:r>
            <a:r>
              <a:rPr lang="zh-CN" altLang="zh-CN" sz="1800" dirty="0">
                <a:solidFill>
                  <a:prstClr val="black"/>
                </a:solidFill>
                <a:latin typeface="微软雅黑" pitchFamily="34" charset="-122"/>
                <a:ea typeface="微软雅黑" pitchFamily="34" charset="-122"/>
              </a:rPr>
              <a:t>其他足以证明已无使用价值和转让价值的存货</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42961584"/>
      </p:ext>
    </p:extLst>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存货跌价准备的账务处理</a:t>
            </a:r>
            <a:endParaRPr lang="zh-CN" altLang="en-US" sz="1800" b="1" dirty="0">
              <a:solidFill>
                <a:srgbClr val="084CA1"/>
              </a:solidFill>
              <a:ea typeface="微软雅黑"/>
              <a:cs typeface="+mn-ea"/>
              <a:sym typeface="+mn-lt"/>
            </a:endParaRPr>
          </a:p>
        </p:txBody>
      </p:sp>
      <p:cxnSp>
        <p:nvCxnSpPr>
          <p:cNvPr id="17" name="直接连接符 16"/>
          <p:cNvCxnSpPr/>
          <p:nvPr/>
        </p:nvCxnSpPr>
        <p:spPr>
          <a:xfrm>
            <a:off x="1824004" y="1519598"/>
            <a:ext cx="5472608" cy="1479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4560308" y="1526501"/>
            <a:ext cx="3807" cy="188010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88000" y="1129757"/>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0" name="TextBox 19"/>
          <p:cNvSpPr txBox="1"/>
          <p:nvPr/>
        </p:nvSpPr>
        <p:spPr>
          <a:xfrm>
            <a:off x="6686285" y="1129757"/>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21" name="TextBox 20"/>
          <p:cNvSpPr txBox="1"/>
          <p:nvPr/>
        </p:nvSpPr>
        <p:spPr>
          <a:xfrm>
            <a:off x="3678837" y="1129757"/>
            <a:ext cx="1762942"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存货跌价准备</a:t>
            </a:r>
            <a:endParaRPr lang="zh-CN" altLang="en-US" sz="1800" b="1" dirty="0">
              <a:solidFill>
                <a:srgbClr val="084CA1"/>
              </a:solidFill>
              <a:latin typeface="微软雅黑" pitchFamily="34" charset="-122"/>
              <a:ea typeface="微软雅黑" pitchFamily="34" charset="-122"/>
            </a:endParaRPr>
          </a:p>
        </p:txBody>
      </p:sp>
      <p:sp>
        <p:nvSpPr>
          <p:cNvPr id="22" name="TextBox 21"/>
          <p:cNvSpPr txBox="1"/>
          <p:nvPr/>
        </p:nvSpPr>
        <p:spPr>
          <a:xfrm>
            <a:off x="1788000" y="1559328"/>
            <a:ext cx="3024335" cy="874407"/>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实际发生的存货跌价损失；</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转回的存货跌价准备</a:t>
            </a:r>
            <a:endParaRPr lang="en-US" altLang="zh-CN" sz="1800" dirty="0" smtClean="0">
              <a:latin typeface="微软雅黑" pitchFamily="34" charset="-122"/>
              <a:ea typeface="微软雅黑" pitchFamily="34" charset="-122"/>
            </a:endParaRPr>
          </a:p>
        </p:txBody>
      </p:sp>
      <p:sp>
        <p:nvSpPr>
          <p:cNvPr id="23" name="TextBox 22"/>
          <p:cNvSpPr txBox="1"/>
          <p:nvPr/>
        </p:nvSpPr>
        <p:spPr>
          <a:xfrm>
            <a:off x="4812336" y="1597543"/>
            <a:ext cx="2559413" cy="458908"/>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已计提的存货跌价准备</a:t>
            </a:r>
            <a:endParaRPr lang="en-US" altLang="zh-CN" sz="1800" dirty="0" smtClean="0">
              <a:latin typeface="微软雅黑" pitchFamily="34" charset="-122"/>
              <a:ea typeface="微软雅黑" pitchFamily="34" charset="-122"/>
            </a:endParaRPr>
          </a:p>
        </p:txBody>
      </p:sp>
      <p:sp>
        <p:nvSpPr>
          <p:cNvPr id="24" name="TextBox 23"/>
          <p:cNvSpPr txBox="1"/>
          <p:nvPr/>
        </p:nvSpPr>
        <p:spPr>
          <a:xfrm>
            <a:off x="4596312" y="2483273"/>
            <a:ext cx="2880320"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期末余额：</a:t>
            </a:r>
            <a:r>
              <a:rPr lang="zh-CN" altLang="en-US" sz="1800" dirty="0" smtClean="0">
                <a:latin typeface="微软雅黑" pitchFamily="34" charset="-122"/>
                <a:ea typeface="微软雅黑" pitchFamily="34" charset="-122"/>
              </a:rPr>
              <a:t>已计提但尚未转销的存货跌价准备</a:t>
            </a:r>
            <a:endParaRPr lang="en-US" altLang="zh-CN" sz="1800" dirty="0" smtClean="0">
              <a:latin typeface="微软雅黑" pitchFamily="34" charset="-122"/>
              <a:ea typeface="微软雅黑" pitchFamily="34" charset="-122"/>
            </a:endParaRPr>
          </a:p>
        </p:txBody>
      </p:sp>
      <p:cxnSp>
        <p:nvCxnSpPr>
          <p:cNvPr id="27" name="直接连接符 26"/>
          <p:cNvCxnSpPr/>
          <p:nvPr/>
        </p:nvCxnSpPr>
        <p:spPr>
          <a:xfrm>
            <a:off x="1824004" y="2482658"/>
            <a:ext cx="5472608" cy="1479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108130" y="3579925"/>
            <a:ext cx="8980783"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当期应计提的存货跌价准备＝（存货成本－可变现净值）－存货跌价准备已有贷方余额</a:t>
            </a:r>
          </a:p>
          <a:p>
            <a:pPr marL="285750" indent="-285750">
              <a:lnSpc>
                <a:spcPct val="150000"/>
              </a:lnSpc>
              <a:buFont typeface="Wingdings" pitchFamily="2" charset="2"/>
              <a:buChar char="ü"/>
            </a:pPr>
            <a:r>
              <a:rPr lang="zh-CN" altLang="zh-CN" sz="1800" dirty="0">
                <a:latin typeface="微软雅黑" pitchFamily="34" charset="-122"/>
                <a:ea typeface="微软雅黑" pitchFamily="34" charset="-122"/>
              </a:rPr>
              <a:t>当期应计提的存货跌价</a:t>
            </a:r>
            <a:r>
              <a:rPr lang="zh-CN" altLang="zh-CN" sz="1800" dirty="0" smtClean="0">
                <a:latin typeface="微软雅黑" pitchFamily="34" charset="-122"/>
                <a:ea typeface="微软雅黑" pitchFamily="34" charset="-122"/>
              </a:rPr>
              <a:t>准备</a:t>
            </a:r>
            <a:r>
              <a:rPr lang="en-US" altLang="zh-CN" sz="1800" dirty="0" smtClean="0">
                <a:latin typeface="微软雅黑" pitchFamily="34" charset="-122"/>
                <a:ea typeface="微软雅黑" pitchFamily="34" charset="-122"/>
              </a:rPr>
              <a:t>&gt;0              </a:t>
            </a:r>
            <a:r>
              <a:rPr lang="zh-CN" altLang="zh-CN" sz="1800" dirty="0" smtClean="0">
                <a:latin typeface="微软雅黑" pitchFamily="34" charset="-122"/>
                <a:ea typeface="微软雅黑" pitchFamily="34" charset="-122"/>
              </a:rPr>
              <a:t>当</a:t>
            </a:r>
            <a:r>
              <a:rPr lang="zh-CN" altLang="zh-CN" sz="1800" dirty="0">
                <a:latin typeface="微软雅黑" pitchFamily="34" charset="-122"/>
                <a:ea typeface="微软雅黑" pitchFamily="34" charset="-122"/>
              </a:rPr>
              <a:t>期补</a:t>
            </a:r>
            <a:r>
              <a:rPr lang="zh-CN" altLang="zh-CN" sz="1800" dirty="0" smtClean="0">
                <a:latin typeface="微软雅黑" pitchFamily="34" charset="-122"/>
                <a:ea typeface="微软雅黑" pitchFamily="34" charset="-122"/>
              </a:rPr>
              <a:t>提；</a:t>
            </a:r>
            <a:endParaRPr lang="en-US" altLang="zh-CN" sz="1800" dirty="0" smtClean="0">
              <a:latin typeface="微软雅黑" pitchFamily="34" charset="-122"/>
              <a:ea typeface="微软雅黑" pitchFamily="34" charset="-122"/>
            </a:endParaRPr>
          </a:p>
          <a:p>
            <a:pPr marL="285750" indent="-285750">
              <a:lnSpc>
                <a:spcPct val="150000"/>
              </a:lnSpc>
              <a:buFont typeface="Wingdings" pitchFamily="2" charset="2"/>
              <a:buChar char="ü"/>
            </a:pPr>
            <a:r>
              <a:rPr lang="zh-CN" altLang="zh-CN" sz="1800" dirty="0">
                <a:latin typeface="微软雅黑" pitchFamily="34" charset="-122"/>
                <a:ea typeface="微软雅黑" pitchFamily="34" charset="-122"/>
              </a:rPr>
              <a:t>当期应计提的存货跌价</a:t>
            </a:r>
            <a:r>
              <a:rPr lang="zh-CN" altLang="zh-CN" sz="1800" dirty="0" smtClean="0">
                <a:latin typeface="微软雅黑" pitchFamily="34" charset="-122"/>
                <a:ea typeface="微软雅黑" pitchFamily="34" charset="-122"/>
              </a:rPr>
              <a:t>准备</a:t>
            </a:r>
            <a:r>
              <a:rPr lang="en-US" altLang="zh-CN" sz="1800" dirty="0" smtClean="0">
                <a:latin typeface="微软雅黑" pitchFamily="34" charset="-122"/>
                <a:ea typeface="微软雅黑" pitchFamily="34" charset="-122"/>
              </a:rPr>
              <a:t>&lt;0              </a:t>
            </a:r>
            <a:r>
              <a:rPr lang="zh-CN" altLang="zh-CN" sz="1800" dirty="0" smtClean="0">
                <a:latin typeface="微软雅黑" pitchFamily="34" charset="-122"/>
                <a:ea typeface="微软雅黑" pitchFamily="34" charset="-122"/>
              </a:rPr>
              <a:t>在</a:t>
            </a:r>
            <a:r>
              <a:rPr lang="zh-CN" altLang="zh-CN" sz="1800" dirty="0">
                <a:latin typeface="微软雅黑" pitchFamily="34" charset="-122"/>
                <a:ea typeface="微软雅黑" pitchFamily="34" charset="-122"/>
              </a:rPr>
              <a:t>已计提的存货跌价准备范围内转回。</a:t>
            </a:r>
          </a:p>
        </p:txBody>
      </p:sp>
      <p:cxnSp>
        <p:nvCxnSpPr>
          <p:cNvPr id="4" name="直接箭头连接符 3"/>
          <p:cNvCxnSpPr/>
          <p:nvPr/>
        </p:nvCxnSpPr>
        <p:spPr>
          <a:xfrm>
            <a:off x="3678839" y="4249339"/>
            <a:ext cx="663445"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a:off x="3667025" y="4667980"/>
            <a:ext cx="663445" cy="0"/>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246135873"/>
      </p:ext>
    </p:extLst>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存货跌价准备的账务处理</a:t>
            </a:r>
            <a:endParaRPr lang="zh-CN" altLang="en-US" sz="1800" b="1" dirty="0">
              <a:solidFill>
                <a:srgbClr val="084CA1"/>
              </a:solidFill>
              <a:ea typeface="微软雅黑"/>
              <a:cs typeface="+mn-ea"/>
              <a:sym typeface="+mn-lt"/>
            </a:endParaRPr>
          </a:p>
        </p:txBody>
      </p:sp>
      <p:grpSp>
        <p:nvGrpSpPr>
          <p:cNvPr id="34" name="组合 33"/>
          <p:cNvGrpSpPr/>
          <p:nvPr/>
        </p:nvGrpSpPr>
        <p:grpSpPr>
          <a:xfrm>
            <a:off x="254000" y="1329438"/>
            <a:ext cx="1794946" cy="1779955"/>
            <a:chOff x="1715" y="4363"/>
            <a:chExt cx="3628" cy="3490"/>
          </a:xfrm>
        </p:grpSpPr>
        <p:sp>
          <p:nvSpPr>
            <p:cNvPr id="35" name="椭圆 3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7" name="椭圆 36"/>
          <p:cNvSpPr/>
          <p:nvPr/>
        </p:nvSpPr>
        <p:spPr>
          <a:xfrm>
            <a:off x="2565461" y="1163163"/>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8" name="矩形 37"/>
          <p:cNvSpPr/>
          <p:nvPr/>
        </p:nvSpPr>
        <p:spPr>
          <a:xfrm>
            <a:off x="3033987" y="1135784"/>
            <a:ext cx="5211683" cy="458908"/>
          </a:xfrm>
          <a:prstGeom prst="rect">
            <a:avLst/>
          </a:prstGeom>
        </p:spPr>
        <p:txBody>
          <a:bodyPr wrap="none">
            <a:spAutoFit/>
          </a:bodyPr>
          <a:lstStyle/>
          <a:p>
            <a:pPr>
              <a:lnSpc>
                <a:spcPct val="150000"/>
              </a:lnSpc>
              <a:spcBef>
                <a:spcPct val="0"/>
              </a:spcBef>
            </a:pPr>
            <a:r>
              <a:rPr lang="zh-CN" altLang="en-US" sz="1800" b="1" dirty="0">
                <a:solidFill>
                  <a:srgbClr val="084CA1"/>
                </a:solidFill>
                <a:latin typeface="微软雅黑" pitchFamily="34" charset="-122"/>
                <a:ea typeface="微软雅黑" pitchFamily="34" charset="-122"/>
                <a:sym typeface="+mn-lt"/>
              </a:rPr>
              <a:t>存货跌价准备的计提</a:t>
            </a:r>
            <a:r>
              <a:rPr lang="en-US" altLang="zh-CN" sz="1800" b="1" dirty="0">
                <a:solidFill>
                  <a:srgbClr val="084CA1"/>
                </a:solidFill>
                <a:latin typeface="微软雅黑" pitchFamily="34" charset="-122"/>
                <a:ea typeface="微软雅黑" pitchFamily="34" charset="-122"/>
                <a:sym typeface="+mn-lt"/>
              </a:rPr>
              <a:t>(</a:t>
            </a:r>
            <a:r>
              <a:rPr lang="zh-CN" altLang="en-US" sz="1800" b="1" dirty="0">
                <a:solidFill>
                  <a:srgbClr val="084CA1"/>
                </a:solidFill>
                <a:latin typeface="微软雅黑" pitchFamily="34" charset="-122"/>
                <a:ea typeface="微软雅黑" pitchFamily="34" charset="-122"/>
                <a:sym typeface="+mn-lt"/>
              </a:rPr>
              <a:t>存货的成本</a:t>
            </a:r>
            <a:r>
              <a:rPr lang="zh-CN" altLang="en-US" sz="1800" b="1" dirty="0" smtClean="0">
                <a:solidFill>
                  <a:srgbClr val="C00000"/>
                </a:solidFill>
                <a:latin typeface="微软雅黑" pitchFamily="34" charset="-122"/>
                <a:ea typeface="微软雅黑" pitchFamily="34" charset="-122"/>
                <a:sym typeface="+mn-lt"/>
              </a:rPr>
              <a:t>高于</a:t>
            </a:r>
            <a:r>
              <a:rPr lang="zh-CN" altLang="en-US" sz="1800" b="1" dirty="0" smtClean="0">
                <a:solidFill>
                  <a:srgbClr val="084CA1"/>
                </a:solidFill>
                <a:latin typeface="微软雅黑" pitchFamily="34" charset="-122"/>
                <a:ea typeface="微软雅黑" pitchFamily="34" charset="-122"/>
                <a:sym typeface="+mn-lt"/>
              </a:rPr>
              <a:t>可变</a:t>
            </a:r>
            <a:r>
              <a:rPr lang="zh-CN" altLang="en-US" sz="1800" b="1" dirty="0">
                <a:solidFill>
                  <a:srgbClr val="084CA1"/>
                </a:solidFill>
                <a:latin typeface="微软雅黑" pitchFamily="34" charset="-122"/>
                <a:ea typeface="微软雅黑" pitchFamily="34" charset="-122"/>
                <a:sym typeface="+mn-lt"/>
              </a:rPr>
              <a:t>现净值</a:t>
            </a:r>
            <a:r>
              <a:rPr lang="en-US" altLang="zh-CN" sz="1800" b="1" dirty="0">
                <a:solidFill>
                  <a:srgbClr val="084CA1"/>
                </a:solidFill>
                <a:latin typeface="微软雅黑" pitchFamily="34" charset="-122"/>
                <a:ea typeface="微软雅黑" pitchFamily="34" charset="-122"/>
                <a:sym typeface="+mn-lt"/>
              </a:rPr>
              <a:t>)</a:t>
            </a:r>
            <a:endParaRPr lang="zh-CN" altLang="en-US" sz="1800" b="1" dirty="0">
              <a:solidFill>
                <a:srgbClr val="084CA1"/>
              </a:solidFill>
              <a:latin typeface="微软雅黑" pitchFamily="34" charset="-122"/>
              <a:ea typeface="微软雅黑" pitchFamily="34" charset="-122"/>
              <a:sym typeface="+mn-lt"/>
            </a:endParaRPr>
          </a:p>
        </p:txBody>
      </p:sp>
      <p:sp>
        <p:nvSpPr>
          <p:cNvPr id="39" name="矩形 38"/>
          <p:cNvSpPr/>
          <p:nvPr/>
        </p:nvSpPr>
        <p:spPr>
          <a:xfrm>
            <a:off x="2911325" y="1544703"/>
            <a:ext cx="4994355"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借：资产减值损失</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计提的存货跌价准备</a:t>
            </a:r>
          </a:p>
          <a:p>
            <a:pPr>
              <a:lnSpc>
                <a:spcPct val="1500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：存货跌价</a:t>
            </a:r>
            <a:r>
              <a:rPr lang="zh-CN" altLang="en-US" sz="1800" dirty="0" smtClean="0">
                <a:latin typeface="微软雅黑" pitchFamily="34" charset="-122"/>
                <a:ea typeface="微软雅黑" pitchFamily="34" charset="-122"/>
              </a:rPr>
              <a:t>准备</a:t>
            </a:r>
            <a:endParaRPr lang="zh-CN" altLang="en-US" sz="1800" dirty="0">
              <a:latin typeface="微软雅黑" pitchFamily="34" charset="-122"/>
              <a:ea typeface="微软雅黑" pitchFamily="34" charset="-122"/>
            </a:endParaRPr>
          </a:p>
        </p:txBody>
      </p:sp>
      <p:sp>
        <p:nvSpPr>
          <p:cNvPr id="40" name="椭圆 39"/>
          <p:cNvSpPr/>
          <p:nvPr/>
        </p:nvSpPr>
        <p:spPr>
          <a:xfrm>
            <a:off x="2565461" y="2502646"/>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1" name="矩形 40"/>
          <p:cNvSpPr/>
          <p:nvPr/>
        </p:nvSpPr>
        <p:spPr>
          <a:xfrm>
            <a:off x="3033987" y="2534444"/>
            <a:ext cx="2276584" cy="369332"/>
          </a:xfrm>
          <a:prstGeom prst="rect">
            <a:avLst/>
          </a:prstGeom>
        </p:spPr>
        <p:txBody>
          <a:bodyPr wrap="none">
            <a:spAutoFit/>
          </a:bodyPr>
          <a:lstStyle/>
          <a:p>
            <a:pPr algn="ctr">
              <a:spcBef>
                <a:spcPct val="0"/>
              </a:spcBef>
            </a:pPr>
            <a:r>
              <a:rPr lang="zh-CN" altLang="en-US" sz="1800" b="1" dirty="0">
                <a:solidFill>
                  <a:srgbClr val="084CA1"/>
                </a:solidFill>
                <a:latin typeface="微软雅黑" pitchFamily="34" charset="-122"/>
                <a:ea typeface="微软雅黑" pitchFamily="34" charset="-122"/>
                <a:sym typeface="+mn-lt"/>
              </a:rPr>
              <a:t>存货跌价准备的转回</a:t>
            </a:r>
          </a:p>
        </p:txBody>
      </p:sp>
      <p:sp>
        <p:nvSpPr>
          <p:cNvPr id="42" name="矩形 41"/>
          <p:cNvSpPr/>
          <p:nvPr/>
        </p:nvSpPr>
        <p:spPr>
          <a:xfrm>
            <a:off x="2911324" y="2884186"/>
            <a:ext cx="4994355"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借：存货跌价</a:t>
            </a:r>
            <a:r>
              <a:rPr lang="zh-CN" altLang="en-US" sz="1800" dirty="0" smtClean="0">
                <a:latin typeface="微软雅黑" pitchFamily="34" charset="-122"/>
                <a:ea typeface="微软雅黑" pitchFamily="34" charset="-122"/>
              </a:rPr>
              <a:t>准备</a:t>
            </a:r>
            <a:endParaRPr lang="zh-CN" altLang="en-US"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贷：资产减</a:t>
            </a:r>
            <a:r>
              <a:rPr lang="zh-CN" altLang="en-US" sz="1800" dirty="0" smtClean="0">
                <a:latin typeface="微软雅黑" pitchFamily="34" charset="-122"/>
                <a:ea typeface="微软雅黑" pitchFamily="34" charset="-122"/>
              </a:rPr>
              <a:t>值</a:t>
            </a:r>
            <a:r>
              <a:rPr lang="zh-CN" altLang="en-US" sz="1800" dirty="0">
                <a:latin typeface="微软雅黑" pitchFamily="34" charset="-122"/>
                <a:ea typeface="微软雅黑" pitchFamily="34" charset="-122"/>
              </a:rPr>
              <a:t>损失</a:t>
            </a:r>
            <a:r>
              <a:rPr lang="en-US"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计提的存货跌价准备</a:t>
            </a:r>
          </a:p>
        </p:txBody>
      </p:sp>
      <p:sp>
        <p:nvSpPr>
          <p:cNvPr id="44" name="椭圆 43"/>
          <p:cNvSpPr/>
          <p:nvPr/>
        </p:nvSpPr>
        <p:spPr>
          <a:xfrm>
            <a:off x="2565461" y="3809333"/>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矩形 44"/>
          <p:cNvSpPr/>
          <p:nvPr/>
        </p:nvSpPr>
        <p:spPr>
          <a:xfrm>
            <a:off x="3033987" y="3841131"/>
            <a:ext cx="2276584" cy="369332"/>
          </a:xfrm>
          <a:prstGeom prst="rect">
            <a:avLst/>
          </a:prstGeom>
        </p:spPr>
        <p:txBody>
          <a:bodyPr wrap="none">
            <a:spAutoFit/>
          </a:bodyPr>
          <a:lstStyle/>
          <a:p>
            <a:pPr algn="ctr">
              <a:spcBef>
                <a:spcPct val="0"/>
              </a:spcBef>
            </a:pPr>
            <a:r>
              <a:rPr lang="zh-CN" altLang="en-US" sz="1800" b="1" dirty="0">
                <a:solidFill>
                  <a:srgbClr val="084CA1"/>
                </a:solidFill>
                <a:latin typeface="微软雅黑" pitchFamily="34" charset="-122"/>
                <a:ea typeface="微软雅黑" pitchFamily="34" charset="-122"/>
                <a:sym typeface="+mn-lt"/>
              </a:rPr>
              <a:t>存货跌价准备的结转</a:t>
            </a:r>
          </a:p>
        </p:txBody>
      </p:sp>
      <p:sp>
        <p:nvSpPr>
          <p:cNvPr id="46" name="矩形 45"/>
          <p:cNvSpPr/>
          <p:nvPr/>
        </p:nvSpPr>
        <p:spPr>
          <a:xfrm>
            <a:off x="2911324" y="4190873"/>
            <a:ext cx="4994355"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借：存货跌价</a:t>
            </a:r>
            <a:r>
              <a:rPr lang="zh-CN" altLang="en-US" sz="1800" dirty="0" smtClean="0">
                <a:latin typeface="微软雅黑" pitchFamily="34" charset="-122"/>
                <a:ea typeface="微软雅黑" pitchFamily="34" charset="-122"/>
              </a:rPr>
              <a:t>准备</a:t>
            </a:r>
            <a:endParaRPr lang="zh-CN" altLang="en-US"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贷</a:t>
            </a:r>
            <a:r>
              <a:rPr lang="zh-CN" altLang="en-US" sz="1800" dirty="0" smtClean="0">
                <a:latin typeface="微软雅黑" pitchFamily="34" charset="-122"/>
                <a:ea typeface="微软雅黑" pitchFamily="34" charset="-122"/>
              </a:rPr>
              <a:t>：主营业务成本</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其他业务成本等</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714587181"/>
      </p:ext>
    </p:extLst>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custDataLst>
              <p:tags r:id="rId7"/>
            </p:custDataLst>
          </p:nvPr>
        </p:nvSpPr>
        <p:spPr>
          <a:xfrm>
            <a:off x="805486" y="1139649"/>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1" name="矩形 20"/>
          <p:cNvSpPr/>
          <p:nvPr>
            <p:custDataLst>
              <p:tags r:id="rId8"/>
            </p:custDataLst>
          </p:nvPr>
        </p:nvSpPr>
        <p:spPr>
          <a:xfrm>
            <a:off x="729044" y="2192061"/>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2" name="矩形 21"/>
          <p:cNvSpPr/>
          <p:nvPr/>
        </p:nvSpPr>
        <p:spPr>
          <a:xfrm>
            <a:off x="806391" y="1238272"/>
            <a:ext cx="7767044" cy="874407"/>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假设</a:t>
            </a:r>
            <a:r>
              <a:rPr lang="en-US" altLang="zh-CN" sz="1800" dirty="0" smtClean="0">
                <a:latin typeface="微软雅黑" pitchFamily="34" charset="-122"/>
                <a:ea typeface="微软雅黑" pitchFamily="34" charset="-122"/>
              </a:rPr>
              <a:t>2017</a:t>
            </a:r>
            <a:r>
              <a:rPr lang="zh-CN" altLang="en-US" sz="1800" dirty="0" smtClean="0">
                <a:latin typeface="微软雅黑" pitchFamily="34" charset="-122"/>
                <a:ea typeface="微软雅黑" pitchFamily="34" charset="-122"/>
              </a:rPr>
              <a:t>年末</a:t>
            </a:r>
            <a:r>
              <a:rPr lang="zh-CN" altLang="en-US" sz="1800" dirty="0">
                <a:latin typeface="微软雅黑" pitchFamily="34" charset="-122"/>
                <a:ea typeface="微软雅黑" pitchFamily="34" charset="-122"/>
              </a:rPr>
              <a:t>某企业存货的账面成本为</a:t>
            </a:r>
            <a:r>
              <a:rPr lang="en-US" altLang="zh-CN" sz="1800" dirty="0">
                <a:latin typeface="微软雅黑" pitchFamily="34" charset="-122"/>
                <a:ea typeface="微软雅黑" pitchFamily="34" charset="-122"/>
              </a:rPr>
              <a:t>110 000</a:t>
            </a:r>
            <a:r>
              <a:rPr lang="zh-CN" altLang="en-US" sz="1800" dirty="0">
                <a:latin typeface="微软雅黑" pitchFamily="34" charset="-122"/>
                <a:ea typeface="微软雅黑" pitchFamily="34" charset="-122"/>
              </a:rPr>
              <a:t>元，预计可变现净值</a:t>
            </a:r>
            <a:r>
              <a:rPr lang="zh-CN" altLang="en-US"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105 </a:t>
            </a:r>
            <a:r>
              <a:rPr lang="en-US" altLang="zh-CN" sz="1800" dirty="0">
                <a:latin typeface="微软雅黑" pitchFamily="34" charset="-122"/>
                <a:ea typeface="微软雅黑" pitchFamily="34" charset="-122"/>
              </a:rPr>
              <a:t>000</a:t>
            </a:r>
            <a:r>
              <a:rPr lang="zh-CN" altLang="en-US" sz="1800" dirty="0">
                <a:latin typeface="微软雅黑" pitchFamily="34" charset="-122"/>
                <a:ea typeface="微软雅黑" pitchFamily="34" charset="-122"/>
              </a:rPr>
              <a:t>元。</a:t>
            </a:r>
            <a:endParaRPr lang="zh-CN" altLang="zh-CN" sz="1800" dirty="0">
              <a:latin typeface="微软雅黑" pitchFamily="34" charset="-122"/>
              <a:ea typeface="微软雅黑" pitchFamily="34" charset="-122"/>
            </a:endParaRPr>
          </a:p>
        </p:txBody>
      </p:sp>
      <p:sp>
        <p:nvSpPr>
          <p:cNvPr id="23" name="矩形 22"/>
          <p:cNvSpPr/>
          <p:nvPr/>
        </p:nvSpPr>
        <p:spPr>
          <a:xfrm>
            <a:off x="806391" y="2264069"/>
            <a:ext cx="6429905" cy="874407"/>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借：资产减值</a:t>
            </a:r>
            <a:r>
              <a:rPr lang="zh-CN" altLang="zh-CN" sz="1800" dirty="0" smtClean="0">
                <a:latin typeface="微软雅黑" pitchFamily="34" charset="-122"/>
                <a:ea typeface="微软雅黑" pitchFamily="34" charset="-122"/>
              </a:rPr>
              <a:t>损失</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计提的存货跌价准备</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：存货跌价准备</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5 000</a:t>
            </a:r>
            <a:endParaRPr lang="zh-CN" altLang="zh-CN" sz="1800" dirty="0">
              <a:latin typeface="微软雅黑" pitchFamily="34" charset="-122"/>
              <a:ea typeface="微软雅黑" pitchFamily="34" charset="-122"/>
            </a:endParaRPr>
          </a:p>
        </p:txBody>
      </p:sp>
      <p:sp>
        <p:nvSpPr>
          <p:cNvPr id="24" name="矩形 23"/>
          <p:cNvSpPr/>
          <p:nvPr/>
        </p:nvSpPr>
        <p:spPr>
          <a:xfrm>
            <a:off x="806390" y="3128165"/>
            <a:ext cx="7767045"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）假设</a:t>
            </a:r>
            <a:r>
              <a:rPr lang="en-US" altLang="zh-CN" sz="1800" b="1" dirty="0" smtClean="0">
                <a:solidFill>
                  <a:srgbClr val="084CA1"/>
                </a:solidFill>
                <a:latin typeface="微软雅黑" pitchFamily="34" charset="-122"/>
                <a:ea typeface="微软雅黑" pitchFamily="34" charset="-122"/>
              </a:rPr>
              <a:t>2018</a:t>
            </a:r>
            <a:r>
              <a:rPr lang="zh-CN" altLang="zh-CN" sz="1800" b="1" dirty="0" smtClean="0">
                <a:solidFill>
                  <a:srgbClr val="084CA1"/>
                </a:solidFill>
                <a:latin typeface="微软雅黑" pitchFamily="34" charset="-122"/>
                <a:ea typeface="微软雅黑" pitchFamily="34" charset="-122"/>
              </a:rPr>
              <a:t>年末</a:t>
            </a:r>
            <a:r>
              <a:rPr lang="zh-CN" altLang="zh-CN" sz="1800" b="1" dirty="0">
                <a:solidFill>
                  <a:srgbClr val="084CA1"/>
                </a:solidFill>
                <a:latin typeface="微软雅黑" pitchFamily="34" charset="-122"/>
                <a:ea typeface="微软雅黑" pitchFamily="34" charset="-122"/>
              </a:rPr>
              <a:t>该存货的预计可变现净值为</a:t>
            </a:r>
            <a:r>
              <a:rPr lang="en-US" altLang="zh-CN" sz="1800" b="1" dirty="0">
                <a:solidFill>
                  <a:srgbClr val="084CA1"/>
                </a:solidFill>
                <a:latin typeface="微软雅黑" pitchFamily="34" charset="-122"/>
                <a:ea typeface="微软雅黑" pitchFamily="34" charset="-122"/>
              </a:rPr>
              <a:t>95 000</a:t>
            </a:r>
            <a:r>
              <a:rPr lang="zh-CN" altLang="zh-CN" sz="1800" b="1" dirty="0" smtClean="0">
                <a:solidFill>
                  <a:srgbClr val="084CA1"/>
                </a:solidFill>
                <a:latin typeface="微软雅黑" pitchFamily="34" charset="-122"/>
                <a:ea typeface="微软雅黑" pitchFamily="34" charset="-122"/>
              </a:rPr>
              <a:t>元：</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借：资产减值</a:t>
            </a:r>
            <a:r>
              <a:rPr lang="zh-CN" altLang="zh-CN" sz="1800" dirty="0" smtClean="0">
                <a:latin typeface="微软雅黑" pitchFamily="34" charset="-122"/>
                <a:ea typeface="微软雅黑" pitchFamily="34" charset="-122"/>
              </a:rPr>
              <a:t>损失</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计提的存货跌价</a:t>
            </a:r>
            <a:r>
              <a:rPr lang="zh-CN" altLang="en-US" sz="1800" dirty="0" smtClean="0">
                <a:latin typeface="微软雅黑" pitchFamily="34" charset="-122"/>
                <a:ea typeface="微软雅黑" pitchFamily="34" charset="-122"/>
              </a:rPr>
              <a:t>准备       </a:t>
            </a:r>
            <a:r>
              <a:rPr lang="en-US" altLang="zh-CN" sz="1800" dirty="0" smtClean="0">
                <a:latin typeface="微软雅黑" pitchFamily="34" charset="-122"/>
                <a:ea typeface="微软雅黑" pitchFamily="34" charset="-122"/>
              </a:rPr>
              <a:t>10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：存货跌价准备</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10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382257132"/>
      </p:ext>
    </p:extLst>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3" name="矩形 12"/>
          <p:cNvSpPr/>
          <p:nvPr/>
        </p:nvSpPr>
        <p:spPr>
          <a:xfrm>
            <a:off x="806391" y="1123774"/>
            <a:ext cx="7767044" cy="3416320"/>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）假设</a:t>
            </a:r>
            <a:r>
              <a:rPr lang="en-US" altLang="zh-CN" sz="1800" b="1" dirty="0">
                <a:solidFill>
                  <a:srgbClr val="084CA1"/>
                </a:solidFill>
                <a:latin typeface="微软雅黑" pitchFamily="34" charset="-122"/>
                <a:ea typeface="微软雅黑" pitchFamily="34" charset="-122"/>
              </a:rPr>
              <a:t>2018</a:t>
            </a:r>
            <a:r>
              <a:rPr lang="zh-CN" altLang="en-US" sz="1800" b="1" dirty="0">
                <a:solidFill>
                  <a:srgbClr val="084CA1"/>
                </a:solidFill>
                <a:latin typeface="微软雅黑" pitchFamily="34" charset="-122"/>
                <a:ea typeface="微软雅黑" pitchFamily="34" charset="-122"/>
              </a:rPr>
              <a:t>年年末</a:t>
            </a:r>
          </a:p>
          <a:p>
            <a:pPr>
              <a:lnSpc>
                <a:spcPct val="150000"/>
              </a:lnSpc>
            </a:pPr>
            <a:r>
              <a:rPr lang="zh-CN" altLang="en-US" sz="1800" b="1" dirty="0">
                <a:solidFill>
                  <a:srgbClr val="084CA1"/>
                </a:solidFill>
                <a:latin typeface="微软雅黑" pitchFamily="34" charset="-122"/>
                <a:ea typeface="微软雅黑" pitchFamily="34" charset="-122"/>
              </a:rPr>
              <a:t>①该存货的可变现净值有所恢复，预计可变现净值</a:t>
            </a:r>
            <a:r>
              <a:rPr lang="en-US" altLang="zh-CN" sz="1800" b="1" dirty="0">
                <a:solidFill>
                  <a:srgbClr val="084CA1"/>
                </a:solidFill>
                <a:latin typeface="微软雅黑" pitchFamily="34" charset="-122"/>
                <a:ea typeface="微软雅黑" pitchFamily="34" charset="-122"/>
              </a:rPr>
              <a:t>103 000</a:t>
            </a:r>
            <a:r>
              <a:rPr lang="zh-CN" altLang="en-US" sz="1800" b="1" dirty="0" smtClean="0">
                <a:solidFill>
                  <a:srgbClr val="084CA1"/>
                </a:solidFill>
                <a:latin typeface="微软雅黑" pitchFamily="34" charset="-122"/>
                <a:ea typeface="微软雅黑" pitchFamily="34" charset="-122"/>
              </a:rPr>
              <a:t>元：</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借：存货跌价</a:t>
            </a:r>
            <a:r>
              <a:rPr lang="zh-CN" altLang="en-US" sz="1800" dirty="0" smtClean="0">
                <a:latin typeface="微软雅黑" pitchFamily="34" charset="-122"/>
                <a:ea typeface="微软雅黑" pitchFamily="34" charset="-122"/>
              </a:rPr>
              <a:t>准备</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计提的存货跌价</a:t>
            </a:r>
            <a:r>
              <a:rPr lang="zh-CN" altLang="en-US" sz="1800" dirty="0" smtClean="0">
                <a:latin typeface="微软雅黑" pitchFamily="34" charset="-122"/>
                <a:ea typeface="微软雅黑" pitchFamily="34" charset="-122"/>
              </a:rPr>
              <a:t>准备               </a:t>
            </a:r>
            <a:r>
              <a:rPr lang="en-US" altLang="zh-CN" sz="1800" dirty="0">
                <a:latin typeface="微软雅黑" pitchFamily="34" charset="-122"/>
                <a:ea typeface="微软雅黑" pitchFamily="34" charset="-122"/>
              </a:rPr>
              <a:t>8 000</a:t>
            </a:r>
          </a:p>
          <a:p>
            <a:pPr>
              <a:lnSpc>
                <a:spcPct val="1500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：资产减值损失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8 000</a:t>
            </a:r>
          </a:p>
          <a:p>
            <a:pPr>
              <a:lnSpc>
                <a:spcPct val="150000"/>
              </a:lnSpc>
            </a:pPr>
            <a:endParaRPr lang="en-US" altLang="zh-CN" sz="1800" b="1" dirty="0" smtClean="0">
              <a:solidFill>
                <a:srgbClr val="084CA1"/>
              </a:solidFill>
              <a:latin typeface="微软雅黑" pitchFamily="34" charset="-122"/>
              <a:ea typeface="微软雅黑" pitchFamily="34" charset="-122"/>
            </a:endParaRPr>
          </a:p>
          <a:p>
            <a:pPr>
              <a:lnSpc>
                <a:spcPct val="150000"/>
              </a:lnSpc>
            </a:pPr>
            <a:r>
              <a:rPr lang="en-US" altLang="zh-CN" sz="1800" b="1" dirty="0" smtClean="0">
                <a:solidFill>
                  <a:srgbClr val="084CA1"/>
                </a:solidFill>
                <a:latin typeface="微软雅黑" pitchFamily="34" charset="-122"/>
                <a:ea typeface="微软雅黑" pitchFamily="34" charset="-122"/>
              </a:rPr>
              <a:t>②</a:t>
            </a:r>
            <a:r>
              <a:rPr lang="zh-CN" altLang="en-US" sz="1800" b="1" dirty="0">
                <a:solidFill>
                  <a:srgbClr val="084CA1"/>
                </a:solidFill>
                <a:latin typeface="微软雅黑" pitchFamily="34" charset="-122"/>
                <a:ea typeface="微软雅黑" pitchFamily="34" charset="-122"/>
              </a:rPr>
              <a:t>该存货预计可变现净值不是恢复到</a:t>
            </a:r>
            <a:r>
              <a:rPr lang="en-US" altLang="zh-CN" sz="1800" b="1" dirty="0">
                <a:solidFill>
                  <a:srgbClr val="084CA1"/>
                </a:solidFill>
                <a:latin typeface="微软雅黑" pitchFamily="34" charset="-122"/>
                <a:ea typeface="微软雅黑" pitchFamily="34" charset="-122"/>
              </a:rPr>
              <a:t>103 000</a:t>
            </a:r>
            <a:r>
              <a:rPr lang="zh-CN" altLang="en-US" sz="1800" b="1" dirty="0">
                <a:solidFill>
                  <a:srgbClr val="084CA1"/>
                </a:solidFill>
                <a:latin typeface="微软雅黑" pitchFamily="34" charset="-122"/>
                <a:ea typeface="微软雅黑" pitchFamily="34" charset="-122"/>
              </a:rPr>
              <a:t>元，而是恢复到</a:t>
            </a:r>
            <a:r>
              <a:rPr lang="en-US" altLang="zh-CN" sz="1800" b="1" dirty="0">
                <a:solidFill>
                  <a:srgbClr val="084CA1"/>
                </a:solidFill>
                <a:latin typeface="微软雅黑" pitchFamily="34" charset="-122"/>
                <a:ea typeface="微软雅黑" pitchFamily="34" charset="-122"/>
              </a:rPr>
              <a:t>135 000</a:t>
            </a:r>
            <a:r>
              <a:rPr lang="zh-CN" altLang="en-US" sz="1800" b="1" dirty="0" smtClean="0">
                <a:solidFill>
                  <a:srgbClr val="084CA1"/>
                </a:solidFill>
                <a:latin typeface="微软雅黑" pitchFamily="34" charset="-122"/>
                <a:ea typeface="微软雅黑" pitchFamily="34" charset="-122"/>
              </a:rPr>
              <a:t>元：</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借：存货跌价</a:t>
            </a:r>
            <a:r>
              <a:rPr lang="zh-CN" altLang="en-US" sz="1800" dirty="0" smtClean="0">
                <a:latin typeface="微软雅黑" pitchFamily="34" charset="-122"/>
                <a:ea typeface="微软雅黑" pitchFamily="34" charset="-122"/>
              </a:rPr>
              <a:t>准备                                                  </a:t>
            </a:r>
            <a:r>
              <a:rPr lang="en-US" altLang="zh-CN" sz="1800" dirty="0" smtClean="0">
                <a:latin typeface="微软雅黑" pitchFamily="34" charset="-122"/>
                <a:ea typeface="微软雅黑" pitchFamily="34" charset="-122"/>
              </a:rPr>
              <a:t>15 </a:t>
            </a:r>
            <a:r>
              <a:rPr lang="en-US" altLang="zh-CN" sz="1800" dirty="0">
                <a:latin typeface="微软雅黑" pitchFamily="34" charset="-122"/>
                <a:ea typeface="微软雅黑" pitchFamily="34" charset="-122"/>
              </a:rPr>
              <a:t>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：资产减值</a:t>
            </a:r>
            <a:r>
              <a:rPr lang="zh-CN" altLang="en-US" sz="1800" dirty="0" smtClean="0">
                <a:latin typeface="微软雅黑" pitchFamily="34" charset="-122"/>
                <a:ea typeface="微软雅黑" pitchFamily="34" charset="-122"/>
              </a:rPr>
              <a:t>损失</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计提的存货跌价准备</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15 </a:t>
            </a:r>
            <a:r>
              <a:rPr lang="en-US" altLang="zh-CN" sz="1800" dirty="0">
                <a:latin typeface="微软雅黑" pitchFamily="34" charset="-122"/>
                <a:ea typeface="微软雅黑" pitchFamily="34" charset="-122"/>
              </a:rPr>
              <a:t>000</a:t>
            </a:r>
          </a:p>
        </p:txBody>
      </p:sp>
      <p:cxnSp>
        <p:nvCxnSpPr>
          <p:cNvPr id="9" name="直接连接符 8"/>
          <p:cNvCxnSpPr/>
          <p:nvPr/>
        </p:nvCxnSpPr>
        <p:spPr>
          <a:xfrm flipH="1">
            <a:off x="634298" y="3006378"/>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819607247"/>
      </p:ext>
    </p:extLst>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71527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发出存货的计价</a:t>
            </a:r>
            <a:r>
              <a:rPr lang="zh-CN" altLang="zh-CN" sz="1800" b="1" dirty="0" smtClean="0">
                <a:solidFill>
                  <a:srgbClr val="084CA1"/>
                </a:solidFill>
                <a:ea typeface="微软雅黑"/>
                <a:cs typeface="+mn-ea"/>
              </a:rPr>
              <a:t>方法</a:t>
            </a:r>
            <a:r>
              <a:rPr lang="zh-CN" altLang="en-US" sz="1800" b="1" dirty="0">
                <a:solidFill>
                  <a:srgbClr val="084CA1"/>
                </a:solidFill>
                <a:ea typeface="微软雅黑"/>
                <a:cs typeface="+mn-ea"/>
              </a:rPr>
              <a:t>（实际成本</a:t>
            </a:r>
            <a:r>
              <a:rPr lang="zh-CN" altLang="en-US" sz="1800" b="1" dirty="0" smtClean="0">
                <a:solidFill>
                  <a:srgbClr val="084CA1"/>
                </a:solidFill>
                <a:ea typeface="微软雅黑"/>
                <a:cs typeface="+mn-ea"/>
              </a:rPr>
              <a:t>）</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月末一次加权平均法</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5" name="矩形 34"/>
          <p:cNvSpPr/>
          <p:nvPr/>
        </p:nvSpPr>
        <p:spPr>
          <a:xfrm>
            <a:off x="805484" y="1124263"/>
            <a:ext cx="7798963" cy="1338828"/>
          </a:xfrm>
          <a:prstGeom prst="rect">
            <a:avLst/>
          </a:prstGeom>
        </p:spPr>
        <p:txBody>
          <a:bodyPr wrap="square">
            <a:spAutoFit/>
          </a:bodyPr>
          <a:lstStyle/>
          <a:p>
            <a:pPr>
              <a:lnSpc>
                <a:spcPct val="150000"/>
              </a:lnSpc>
            </a:pPr>
            <a:r>
              <a:rPr lang="zh-CN" altLang="zh-CN" sz="1800" b="1" dirty="0" smtClean="0">
                <a:solidFill>
                  <a:srgbClr val="C00000"/>
                </a:solidFill>
                <a:latin typeface="微软雅黑" pitchFamily="34" charset="-122"/>
                <a:ea typeface="微软雅黑" pitchFamily="34" charset="-122"/>
              </a:rPr>
              <a:t>月末一</a:t>
            </a:r>
            <a:r>
              <a:rPr lang="zh-CN" altLang="zh-CN" sz="1800" b="1" dirty="0">
                <a:solidFill>
                  <a:srgbClr val="C00000"/>
                </a:solidFill>
                <a:latin typeface="微软雅黑" pitchFamily="34" charset="-122"/>
                <a:ea typeface="微软雅黑" pitchFamily="34" charset="-122"/>
              </a:rPr>
              <a:t>次加权平均</a:t>
            </a:r>
            <a:r>
              <a:rPr lang="zh-CN" altLang="zh-CN" sz="1800" b="1" dirty="0" smtClean="0">
                <a:solidFill>
                  <a:srgbClr val="C00000"/>
                </a:solidFill>
                <a:latin typeface="微软雅黑" pitchFamily="34" charset="-122"/>
                <a:ea typeface="微软雅黑" pitchFamily="34" charset="-122"/>
              </a:rPr>
              <a:t>法</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在</a:t>
            </a:r>
            <a:r>
              <a:rPr lang="zh-CN" altLang="zh-CN" sz="1800" dirty="0">
                <a:latin typeface="微软雅黑" pitchFamily="34" charset="-122"/>
                <a:ea typeface="微软雅黑" pitchFamily="34" charset="-122"/>
              </a:rPr>
              <a:t>期末计算存货的平均单位成本时，用期初存货数量和本期各批收入的数量作为权数来确定存货的平均单位成本，从而计算出期末存货和已销存货成本的一种计价方法。</a:t>
            </a:r>
            <a:endParaRPr lang="zh-CN" altLang="en-US" sz="1800" dirty="0">
              <a:latin typeface="微软雅黑" pitchFamily="34" charset="-122"/>
              <a:ea typeface="微软雅黑" pitchFamily="34" charset="-122"/>
            </a:endParaRPr>
          </a:p>
        </p:txBody>
      </p:sp>
      <p:grpSp>
        <p:nvGrpSpPr>
          <p:cNvPr id="36" name="组合 35"/>
          <p:cNvGrpSpPr/>
          <p:nvPr/>
        </p:nvGrpSpPr>
        <p:grpSpPr>
          <a:xfrm>
            <a:off x="1131900" y="2492415"/>
            <a:ext cx="7334549" cy="792088"/>
            <a:chOff x="1131900" y="2859782"/>
            <a:chExt cx="7334549" cy="792088"/>
          </a:xfrm>
        </p:grpSpPr>
        <p:sp>
          <p:nvSpPr>
            <p:cNvPr id="37" name="TextBox 36"/>
            <p:cNvSpPr txBox="1"/>
            <p:nvPr/>
          </p:nvSpPr>
          <p:spPr>
            <a:xfrm>
              <a:off x="1131900" y="3097472"/>
              <a:ext cx="1985159" cy="346249"/>
            </a:xfrm>
            <a:prstGeom prst="rect">
              <a:avLst/>
            </a:prstGeom>
            <a:noFill/>
          </p:spPr>
          <p:txBody>
            <a:bodyPr wrap="none" lIns="68580" tIns="34290" rIns="68580" bIns="34290" rtlCol="0">
              <a:spAutoFit/>
            </a:bodyPr>
            <a:lstStyle/>
            <a:p>
              <a:r>
                <a:rPr lang="zh-CN" altLang="en-US" sz="1800" dirty="0" smtClean="0">
                  <a:solidFill>
                    <a:srgbClr val="084CA1"/>
                  </a:solidFill>
                  <a:latin typeface="微软雅黑" pitchFamily="34" charset="-122"/>
                  <a:ea typeface="微软雅黑" pitchFamily="34" charset="-122"/>
                </a:rPr>
                <a:t>加权平均单位成本</a:t>
              </a:r>
              <a:endParaRPr lang="zh-CN" altLang="en-US" sz="1800" dirty="0">
                <a:solidFill>
                  <a:srgbClr val="084CA1"/>
                </a:solidFill>
                <a:latin typeface="微软雅黑" pitchFamily="34" charset="-122"/>
                <a:ea typeface="微软雅黑" pitchFamily="34" charset="-122"/>
              </a:endParaRPr>
            </a:p>
          </p:txBody>
        </p:sp>
        <p:sp>
          <p:nvSpPr>
            <p:cNvPr id="60" name="TextBox 59"/>
            <p:cNvSpPr txBox="1"/>
            <p:nvPr/>
          </p:nvSpPr>
          <p:spPr>
            <a:xfrm>
              <a:off x="3117059" y="3097472"/>
              <a:ext cx="369332" cy="346249"/>
            </a:xfrm>
            <a:prstGeom prst="rect">
              <a:avLst/>
            </a:prstGeom>
            <a:noFill/>
          </p:spPr>
          <p:txBody>
            <a:bodyPr wrap="none" lIns="68580" tIns="34290" rIns="68580" bIns="34290" rtlCol="0">
              <a:spAutoFit/>
            </a:bodyPr>
            <a:lstStyle/>
            <a:p>
              <a:r>
                <a:rPr lang="zh-CN" altLang="en-US" sz="1800" dirty="0" smtClean="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61" name="TextBox 60"/>
            <p:cNvSpPr txBox="1"/>
            <p:nvPr/>
          </p:nvSpPr>
          <p:spPr>
            <a:xfrm>
              <a:off x="3522147" y="2859782"/>
              <a:ext cx="4926670" cy="346249"/>
            </a:xfrm>
            <a:prstGeom prst="rect">
              <a:avLst/>
            </a:prstGeom>
            <a:noFill/>
          </p:spPr>
          <p:txBody>
            <a:bodyPr wrap="none" lIns="68580" tIns="34290" rIns="68580" bIns="34290" rtlCol="0">
              <a:spAutoFit/>
            </a:bodyPr>
            <a:lstStyle/>
            <a:p>
              <a:r>
                <a:rPr lang="zh-CN" altLang="en-US" sz="1800" b="1" dirty="0" smtClean="0">
                  <a:solidFill>
                    <a:srgbClr val="084CA1"/>
                  </a:solidFill>
                  <a:latin typeface="微软雅黑" pitchFamily="34" charset="-122"/>
                  <a:ea typeface="微软雅黑" pitchFamily="34" charset="-122"/>
                </a:rPr>
                <a:t>期初</a:t>
              </a:r>
              <a:r>
                <a:rPr lang="zh-CN" altLang="en-US" sz="1800" dirty="0" smtClean="0">
                  <a:solidFill>
                    <a:srgbClr val="084CA1"/>
                  </a:solidFill>
                  <a:latin typeface="微软雅黑" pitchFamily="34" charset="-122"/>
                  <a:ea typeface="微软雅黑" pitchFamily="34" charset="-122"/>
                </a:rPr>
                <a:t>库存存货实际成本</a:t>
              </a:r>
              <a:r>
                <a:rPr lang="en-US" altLang="zh-CN" sz="1800"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本期增加</a:t>
              </a:r>
              <a:r>
                <a:rPr lang="zh-CN" altLang="en-US" sz="1800" dirty="0" smtClean="0">
                  <a:solidFill>
                    <a:srgbClr val="084CA1"/>
                  </a:solidFill>
                  <a:latin typeface="微软雅黑" pitchFamily="34" charset="-122"/>
                  <a:ea typeface="微软雅黑" pitchFamily="34" charset="-122"/>
                </a:rPr>
                <a:t>存货实际成本</a:t>
              </a:r>
              <a:endParaRPr lang="zh-CN" altLang="en-US" sz="1800" dirty="0">
                <a:solidFill>
                  <a:srgbClr val="084CA1"/>
                </a:solidFill>
                <a:latin typeface="微软雅黑" pitchFamily="34" charset="-122"/>
                <a:ea typeface="微软雅黑" pitchFamily="34" charset="-122"/>
              </a:endParaRPr>
            </a:p>
          </p:txBody>
        </p:sp>
        <p:cxnSp>
          <p:nvCxnSpPr>
            <p:cNvPr id="62" name="直接连接符 61"/>
            <p:cNvCxnSpPr/>
            <p:nvPr/>
          </p:nvCxnSpPr>
          <p:spPr>
            <a:xfrm>
              <a:off x="3522147" y="3249018"/>
              <a:ext cx="4944302"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3868395" y="3305621"/>
              <a:ext cx="4003340" cy="346249"/>
            </a:xfrm>
            <a:prstGeom prst="rect">
              <a:avLst/>
            </a:prstGeom>
            <a:noFill/>
          </p:spPr>
          <p:txBody>
            <a:bodyPr wrap="none" lIns="68580" tIns="34290" rIns="68580" bIns="34290" rtlCol="0">
              <a:spAutoFit/>
            </a:bodyPr>
            <a:lstStyle/>
            <a:p>
              <a:r>
                <a:rPr lang="zh-CN" altLang="en-US" sz="1800" b="1" dirty="0" smtClean="0">
                  <a:solidFill>
                    <a:srgbClr val="084CA1"/>
                  </a:solidFill>
                  <a:latin typeface="微软雅黑" pitchFamily="34" charset="-122"/>
                  <a:ea typeface="微软雅黑" pitchFamily="34" charset="-122"/>
                </a:rPr>
                <a:t>期初</a:t>
              </a:r>
              <a:r>
                <a:rPr lang="zh-CN" altLang="en-US" sz="1800" dirty="0" smtClean="0">
                  <a:solidFill>
                    <a:srgbClr val="084CA1"/>
                  </a:solidFill>
                  <a:latin typeface="微软雅黑" pitchFamily="34" charset="-122"/>
                  <a:ea typeface="微软雅黑" pitchFamily="34" charset="-122"/>
                </a:rPr>
                <a:t>库存存货数量</a:t>
              </a:r>
              <a:r>
                <a:rPr lang="en-US" altLang="zh-CN" sz="1800"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本期增加</a:t>
              </a:r>
              <a:r>
                <a:rPr lang="zh-CN" altLang="en-US" sz="1800" dirty="0" smtClean="0">
                  <a:solidFill>
                    <a:srgbClr val="084CA1"/>
                  </a:solidFill>
                  <a:latin typeface="微软雅黑" pitchFamily="34" charset="-122"/>
                  <a:ea typeface="微软雅黑" pitchFamily="34" charset="-122"/>
                </a:rPr>
                <a:t>存货数量</a:t>
              </a:r>
              <a:endParaRPr lang="zh-CN" altLang="en-US" sz="1800" dirty="0">
                <a:solidFill>
                  <a:srgbClr val="084CA1"/>
                </a:solidFill>
                <a:latin typeface="微软雅黑" pitchFamily="34" charset="-122"/>
                <a:ea typeface="微软雅黑" pitchFamily="34" charset="-122"/>
              </a:endParaRPr>
            </a:p>
          </p:txBody>
        </p:sp>
      </p:grpSp>
      <p:grpSp>
        <p:nvGrpSpPr>
          <p:cNvPr id="64" name="组合 63"/>
          <p:cNvGrpSpPr/>
          <p:nvPr/>
        </p:nvGrpSpPr>
        <p:grpSpPr>
          <a:xfrm>
            <a:off x="1131900" y="3846060"/>
            <a:ext cx="6379126" cy="346249"/>
            <a:chOff x="1131900" y="3632861"/>
            <a:chExt cx="6379126" cy="346249"/>
          </a:xfrm>
        </p:grpSpPr>
        <p:sp>
          <p:nvSpPr>
            <p:cNvPr id="65" name="TextBox 64"/>
            <p:cNvSpPr txBox="1"/>
            <p:nvPr/>
          </p:nvSpPr>
          <p:spPr>
            <a:xfrm>
              <a:off x="1131900" y="3632861"/>
              <a:ext cx="1985159" cy="346249"/>
            </a:xfrm>
            <a:prstGeom prst="rect">
              <a:avLst/>
            </a:prstGeom>
            <a:noFill/>
          </p:spPr>
          <p:txBody>
            <a:bodyPr wrap="none" lIns="68580" tIns="34290" rIns="68580" bIns="34290" rtlCol="0">
              <a:spAutoFit/>
            </a:bodyPr>
            <a:lstStyle/>
            <a:p>
              <a:r>
                <a:rPr lang="zh-CN" altLang="en-US" sz="1800" dirty="0" smtClean="0">
                  <a:solidFill>
                    <a:srgbClr val="084CA1"/>
                  </a:solidFill>
                  <a:latin typeface="微软雅黑" pitchFamily="34" charset="-122"/>
                  <a:ea typeface="微软雅黑" pitchFamily="34" charset="-122"/>
                </a:rPr>
                <a:t>月末库存存货成本</a:t>
              </a:r>
              <a:endParaRPr lang="zh-CN" altLang="en-US" sz="1800" dirty="0">
                <a:solidFill>
                  <a:srgbClr val="084CA1"/>
                </a:solidFill>
                <a:latin typeface="微软雅黑" pitchFamily="34" charset="-122"/>
                <a:ea typeface="微软雅黑" pitchFamily="34" charset="-122"/>
              </a:endParaRPr>
            </a:p>
          </p:txBody>
        </p:sp>
        <p:sp>
          <p:nvSpPr>
            <p:cNvPr id="66" name="TextBox 65"/>
            <p:cNvSpPr txBox="1"/>
            <p:nvPr/>
          </p:nvSpPr>
          <p:spPr>
            <a:xfrm>
              <a:off x="3121113" y="3632861"/>
              <a:ext cx="369332" cy="346249"/>
            </a:xfrm>
            <a:prstGeom prst="rect">
              <a:avLst/>
            </a:prstGeom>
            <a:noFill/>
          </p:spPr>
          <p:txBody>
            <a:bodyPr wrap="none" lIns="68580" tIns="34290" rIns="68580" bIns="34290" rtlCol="0">
              <a:spAutoFit/>
            </a:bodyPr>
            <a:lstStyle/>
            <a:p>
              <a:r>
                <a:rPr lang="zh-CN" altLang="en-US" sz="1800" dirty="0" smtClean="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67" name="TextBox 66"/>
            <p:cNvSpPr txBox="1"/>
            <p:nvPr/>
          </p:nvSpPr>
          <p:spPr>
            <a:xfrm>
              <a:off x="3448375" y="3632861"/>
              <a:ext cx="4062651" cy="346249"/>
            </a:xfrm>
            <a:prstGeom prst="rect">
              <a:avLst/>
            </a:prstGeom>
            <a:noFill/>
          </p:spPr>
          <p:txBody>
            <a:bodyPr wrap="none" lIns="68580" tIns="34290" rIns="68580" bIns="34290" rtlCol="0">
              <a:spAutoFit/>
            </a:bodyPr>
            <a:lstStyle/>
            <a:p>
              <a:r>
                <a:rPr lang="zh-CN" altLang="en-US" sz="1800" b="1" dirty="0" smtClean="0">
                  <a:solidFill>
                    <a:srgbClr val="084CA1"/>
                  </a:solidFill>
                  <a:latin typeface="微软雅黑" pitchFamily="34" charset="-122"/>
                  <a:ea typeface="微软雅黑" pitchFamily="34" charset="-122"/>
                </a:rPr>
                <a:t>月末</a:t>
              </a:r>
              <a:r>
                <a:rPr lang="zh-CN" altLang="en-US" sz="1800" dirty="0" smtClean="0">
                  <a:solidFill>
                    <a:srgbClr val="084CA1"/>
                  </a:solidFill>
                  <a:latin typeface="微软雅黑" pitchFamily="34" charset="-122"/>
                  <a:ea typeface="微软雅黑" pitchFamily="34" charset="-122"/>
                </a:rPr>
                <a:t>库存存货数量</a:t>
              </a:r>
              <a:r>
                <a:rPr lang="en-US" altLang="zh-CN" sz="1800" dirty="0" smtClean="0">
                  <a:solidFill>
                    <a:srgbClr val="084CA1"/>
                  </a:solidFill>
                  <a:latin typeface="微软雅黑" pitchFamily="34" charset="-122"/>
                  <a:ea typeface="微软雅黑" pitchFamily="34" charset="-122"/>
                </a:rPr>
                <a:t>×</a:t>
              </a:r>
              <a:r>
                <a:rPr lang="zh-CN" altLang="en-US" sz="1800" dirty="0" smtClean="0">
                  <a:solidFill>
                    <a:srgbClr val="084CA1"/>
                  </a:solidFill>
                  <a:latin typeface="微软雅黑" pitchFamily="34" charset="-122"/>
                  <a:ea typeface="微软雅黑" pitchFamily="34" charset="-122"/>
                </a:rPr>
                <a:t>加权平均单位成本</a:t>
              </a:r>
              <a:endParaRPr lang="zh-CN" altLang="en-US" sz="1800" dirty="0">
                <a:solidFill>
                  <a:srgbClr val="084CA1"/>
                </a:solidFill>
                <a:latin typeface="微软雅黑" pitchFamily="34" charset="-122"/>
                <a:ea typeface="微软雅黑" pitchFamily="34" charset="-122"/>
              </a:endParaRPr>
            </a:p>
          </p:txBody>
        </p:sp>
      </p:grpSp>
      <p:grpSp>
        <p:nvGrpSpPr>
          <p:cNvPr id="68" name="组合 67"/>
          <p:cNvGrpSpPr/>
          <p:nvPr/>
        </p:nvGrpSpPr>
        <p:grpSpPr>
          <a:xfrm>
            <a:off x="3121113" y="4289141"/>
            <a:ext cx="4753777" cy="623248"/>
            <a:chOff x="3358613" y="4185168"/>
            <a:chExt cx="4753777" cy="623248"/>
          </a:xfrm>
        </p:grpSpPr>
        <p:sp>
          <p:nvSpPr>
            <p:cNvPr id="70" name="TextBox 69"/>
            <p:cNvSpPr txBox="1"/>
            <p:nvPr/>
          </p:nvSpPr>
          <p:spPr>
            <a:xfrm>
              <a:off x="3358613" y="4323668"/>
              <a:ext cx="369332" cy="346249"/>
            </a:xfrm>
            <a:prstGeom prst="rect">
              <a:avLst/>
            </a:prstGeom>
            <a:noFill/>
          </p:spPr>
          <p:txBody>
            <a:bodyPr wrap="none" lIns="68580" tIns="34290" rIns="68580" bIns="34290" rtlCol="0">
              <a:spAutoFit/>
            </a:bodyPr>
            <a:lstStyle/>
            <a:p>
              <a:r>
                <a:rPr lang="zh-CN" altLang="en-US" sz="1800" dirty="0" smtClean="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71" name="TextBox 70"/>
            <p:cNvSpPr txBox="1"/>
            <p:nvPr/>
          </p:nvSpPr>
          <p:spPr>
            <a:xfrm>
              <a:off x="3668819" y="4185168"/>
              <a:ext cx="1136420" cy="623248"/>
            </a:xfrm>
            <a:prstGeom prst="rect">
              <a:avLst/>
            </a:prstGeom>
            <a:noFill/>
          </p:spPr>
          <p:txBody>
            <a:bodyPr wrap="square" lIns="68580" tIns="34290" rIns="68580" bIns="34290" rtlCol="0">
              <a:spAutoFit/>
            </a:bodyPr>
            <a:lstStyle/>
            <a:p>
              <a:r>
                <a:rPr lang="zh-CN" altLang="en-US" sz="1800" b="1" dirty="0" smtClean="0">
                  <a:solidFill>
                    <a:srgbClr val="084CA1"/>
                  </a:solidFill>
                  <a:latin typeface="微软雅黑" pitchFamily="34" charset="-122"/>
                  <a:ea typeface="微软雅黑" pitchFamily="34" charset="-122"/>
                </a:rPr>
                <a:t>月初</a:t>
              </a:r>
              <a:r>
                <a:rPr lang="zh-CN" altLang="en-US" sz="1800" dirty="0" smtClean="0">
                  <a:solidFill>
                    <a:srgbClr val="084CA1"/>
                  </a:solidFill>
                  <a:latin typeface="微软雅黑" pitchFamily="34" charset="-122"/>
                  <a:ea typeface="微软雅黑" pitchFamily="34" charset="-122"/>
                </a:rPr>
                <a:t>库存存货成本</a:t>
              </a:r>
              <a:endParaRPr lang="zh-CN" altLang="en-US" sz="1800" dirty="0">
                <a:solidFill>
                  <a:srgbClr val="084CA1"/>
                </a:solidFill>
                <a:latin typeface="微软雅黑" pitchFamily="34" charset="-122"/>
                <a:ea typeface="微软雅黑" pitchFamily="34" charset="-122"/>
              </a:endParaRPr>
            </a:p>
          </p:txBody>
        </p:sp>
        <p:sp>
          <p:nvSpPr>
            <p:cNvPr id="73" name="TextBox 72"/>
            <p:cNvSpPr txBox="1"/>
            <p:nvPr/>
          </p:nvSpPr>
          <p:spPr>
            <a:xfrm>
              <a:off x="4896453" y="4323668"/>
              <a:ext cx="310021" cy="346249"/>
            </a:xfrm>
            <a:prstGeom prst="rect">
              <a:avLst/>
            </a:prstGeom>
            <a:noFill/>
          </p:spPr>
          <p:txBody>
            <a:bodyPr wrap="none" lIns="68580" tIns="34290" rIns="68580" bIns="34290" rtlCol="0">
              <a:spAutoFit/>
            </a:bodyPr>
            <a:lstStyle/>
            <a:p>
              <a:r>
                <a:rPr lang="en-US" altLang="zh-CN" sz="1800" dirty="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78" name="TextBox 77"/>
            <p:cNvSpPr txBox="1"/>
            <p:nvPr/>
          </p:nvSpPr>
          <p:spPr>
            <a:xfrm>
              <a:off x="5315321" y="4185168"/>
              <a:ext cx="1136420" cy="623248"/>
            </a:xfrm>
            <a:prstGeom prst="rect">
              <a:avLst/>
            </a:prstGeom>
            <a:noFill/>
          </p:spPr>
          <p:txBody>
            <a:bodyPr wrap="square" lIns="68580" tIns="34290" rIns="68580" bIns="34290" rtlCol="0">
              <a:spAutoFit/>
            </a:bodyPr>
            <a:lstStyle/>
            <a:p>
              <a:r>
                <a:rPr lang="zh-CN" altLang="en-US" sz="1800" b="1" dirty="0" smtClean="0">
                  <a:solidFill>
                    <a:srgbClr val="084CA1"/>
                  </a:solidFill>
                  <a:latin typeface="微软雅黑" pitchFamily="34" charset="-122"/>
                  <a:ea typeface="微软雅黑" pitchFamily="34" charset="-122"/>
                </a:rPr>
                <a:t>本月收入</a:t>
              </a:r>
              <a:r>
                <a:rPr lang="zh-CN" altLang="en-US" sz="1800" dirty="0" smtClean="0">
                  <a:solidFill>
                    <a:srgbClr val="084CA1"/>
                  </a:solidFill>
                  <a:latin typeface="微软雅黑" pitchFamily="34" charset="-122"/>
                  <a:ea typeface="微软雅黑" pitchFamily="34" charset="-122"/>
                </a:rPr>
                <a:t>存货成本</a:t>
              </a:r>
              <a:endParaRPr lang="zh-CN" altLang="en-US" sz="1800" dirty="0">
                <a:solidFill>
                  <a:srgbClr val="084CA1"/>
                </a:solidFill>
                <a:latin typeface="微软雅黑" pitchFamily="34" charset="-122"/>
                <a:ea typeface="微软雅黑" pitchFamily="34" charset="-122"/>
              </a:endParaRPr>
            </a:p>
          </p:txBody>
        </p:sp>
        <p:sp>
          <p:nvSpPr>
            <p:cNvPr id="79" name="TextBox 78"/>
            <p:cNvSpPr txBox="1"/>
            <p:nvPr/>
          </p:nvSpPr>
          <p:spPr>
            <a:xfrm>
              <a:off x="6542955" y="4323668"/>
              <a:ext cx="341800" cy="346249"/>
            </a:xfrm>
            <a:prstGeom prst="rect">
              <a:avLst/>
            </a:prstGeom>
            <a:noFill/>
          </p:spPr>
          <p:txBody>
            <a:bodyPr wrap="square" lIns="68580" tIns="34290" rIns="68580" bIns="34290" rtlCol="0">
              <a:spAutoFit/>
            </a:bodyPr>
            <a:lstStyle/>
            <a:p>
              <a:r>
                <a:rPr lang="en-US" altLang="zh-CN" sz="1800" dirty="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80" name="TextBox 79"/>
            <p:cNvSpPr txBox="1"/>
            <p:nvPr/>
          </p:nvSpPr>
          <p:spPr>
            <a:xfrm>
              <a:off x="6975970" y="4185168"/>
              <a:ext cx="1136420" cy="623248"/>
            </a:xfrm>
            <a:prstGeom prst="rect">
              <a:avLst/>
            </a:prstGeom>
            <a:noFill/>
          </p:spPr>
          <p:txBody>
            <a:bodyPr wrap="square" lIns="68580" tIns="34290" rIns="68580" bIns="34290" rtlCol="0">
              <a:spAutoFit/>
            </a:bodyPr>
            <a:lstStyle/>
            <a:p>
              <a:r>
                <a:rPr lang="zh-CN" altLang="en-US" sz="1800" b="1" dirty="0" smtClean="0">
                  <a:solidFill>
                    <a:srgbClr val="084CA1"/>
                  </a:solidFill>
                  <a:latin typeface="微软雅黑" pitchFamily="34" charset="-122"/>
                  <a:ea typeface="微软雅黑" pitchFamily="34" charset="-122"/>
                </a:rPr>
                <a:t>月末发出</a:t>
              </a:r>
              <a:r>
                <a:rPr lang="zh-CN" altLang="en-US" sz="1800" dirty="0" smtClean="0">
                  <a:solidFill>
                    <a:srgbClr val="084CA1"/>
                  </a:solidFill>
                  <a:latin typeface="微软雅黑" pitchFamily="34" charset="-122"/>
                  <a:ea typeface="微软雅黑" pitchFamily="34" charset="-122"/>
                </a:rPr>
                <a:t>存货成本</a:t>
              </a:r>
              <a:endParaRPr lang="zh-CN" altLang="en-US" sz="1800" dirty="0">
                <a:solidFill>
                  <a:srgbClr val="084CA1"/>
                </a:solidFill>
                <a:latin typeface="微软雅黑" pitchFamily="34" charset="-122"/>
                <a:ea typeface="微软雅黑" pitchFamily="34" charset="-122"/>
              </a:endParaRPr>
            </a:p>
          </p:txBody>
        </p:sp>
      </p:grpSp>
      <p:grpSp>
        <p:nvGrpSpPr>
          <p:cNvPr id="81" name="组合 80"/>
          <p:cNvGrpSpPr/>
          <p:nvPr/>
        </p:nvGrpSpPr>
        <p:grpSpPr>
          <a:xfrm>
            <a:off x="1131900" y="3343878"/>
            <a:ext cx="6609958" cy="346249"/>
            <a:chOff x="1131900" y="3632861"/>
            <a:chExt cx="6609958" cy="346249"/>
          </a:xfrm>
        </p:grpSpPr>
        <p:sp>
          <p:nvSpPr>
            <p:cNvPr id="82" name="TextBox 81"/>
            <p:cNvSpPr txBox="1"/>
            <p:nvPr/>
          </p:nvSpPr>
          <p:spPr>
            <a:xfrm>
              <a:off x="1131900" y="3632861"/>
              <a:ext cx="1985159" cy="346249"/>
            </a:xfrm>
            <a:prstGeom prst="rect">
              <a:avLst/>
            </a:prstGeom>
            <a:noFill/>
          </p:spPr>
          <p:txBody>
            <a:bodyPr wrap="none" lIns="68580" tIns="34290" rIns="68580" bIns="34290" rtlCol="0">
              <a:spAutoFit/>
            </a:bodyPr>
            <a:lstStyle/>
            <a:p>
              <a:r>
                <a:rPr lang="zh-CN" altLang="zh-CN" sz="1800" dirty="0">
                  <a:solidFill>
                    <a:srgbClr val="084CA1"/>
                  </a:solidFill>
                  <a:latin typeface="微软雅黑" pitchFamily="34" charset="-122"/>
                  <a:ea typeface="微软雅黑" pitchFamily="34" charset="-122"/>
                </a:rPr>
                <a:t>本月发出存货成本</a:t>
              </a:r>
              <a:endParaRPr lang="zh-CN" altLang="en-US" sz="1800" dirty="0">
                <a:solidFill>
                  <a:srgbClr val="084CA1"/>
                </a:solidFill>
                <a:latin typeface="微软雅黑" pitchFamily="34" charset="-122"/>
                <a:ea typeface="微软雅黑" pitchFamily="34" charset="-122"/>
              </a:endParaRPr>
            </a:p>
          </p:txBody>
        </p:sp>
        <p:sp>
          <p:nvSpPr>
            <p:cNvPr id="83" name="TextBox 82"/>
            <p:cNvSpPr txBox="1"/>
            <p:nvPr/>
          </p:nvSpPr>
          <p:spPr>
            <a:xfrm>
              <a:off x="3121113" y="3632861"/>
              <a:ext cx="369332" cy="346249"/>
            </a:xfrm>
            <a:prstGeom prst="rect">
              <a:avLst/>
            </a:prstGeom>
            <a:noFill/>
          </p:spPr>
          <p:txBody>
            <a:bodyPr wrap="none" lIns="68580" tIns="34290" rIns="68580" bIns="34290" rtlCol="0">
              <a:spAutoFit/>
            </a:bodyPr>
            <a:lstStyle/>
            <a:p>
              <a:r>
                <a:rPr lang="zh-CN" altLang="en-US" sz="1800" dirty="0" smtClean="0">
                  <a:solidFill>
                    <a:srgbClr val="084CA1"/>
                  </a:solidFill>
                  <a:latin typeface="微软雅黑" pitchFamily="34" charset="-122"/>
                  <a:ea typeface="微软雅黑" pitchFamily="34" charset="-122"/>
                </a:rPr>
                <a:t>＝</a:t>
              </a:r>
              <a:endParaRPr lang="zh-CN" altLang="en-US" sz="1800" dirty="0">
                <a:solidFill>
                  <a:srgbClr val="084CA1"/>
                </a:solidFill>
                <a:latin typeface="微软雅黑" pitchFamily="34" charset="-122"/>
                <a:ea typeface="微软雅黑" pitchFamily="34" charset="-122"/>
              </a:endParaRPr>
            </a:p>
          </p:txBody>
        </p:sp>
        <p:sp>
          <p:nvSpPr>
            <p:cNvPr id="84" name="TextBox 83"/>
            <p:cNvSpPr txBox="1"/>
            <p:nvPr/>
          </p:nvSpPr>
          <p:spPr>
            <a:xfrm>
              <a:off x="3448375" y="3632861"/>
              <a:ext cx="4293483" cy="346249"/>
            </a:xfrm>
            <a:prstGeom prst="rect">
              <a:avLst/>
            </a:prstGeom>
            <a:noFill/>
          </p:spPr>
          <p:txBody>
            <a:bodyPr wrap="none" lIns="68580" tIns="34290" rIns="68580" bIns="34290" rtlCol="0">
              <a:spAutoFit/>
            </a:bodyPr>
            <a:lstStyle/>
            <a:p>
              <a:r>
                <a:rPr lang="zh-CN" altLang="zh-CN" sz="1800" b="1" dirty="0">
                  <a:solidFill>
                    <a:srgbClr val="084CA1"/>
                  </a:solidFill>
                  <a:latin typeface="微软雅黑" pitchFamily="34" charset="-122"/>
                  <a:ea typeface="微软雅黑" pitchFamily="34" charset="-122"/>
                </a:rPr>
                <a:t>本月发出</a:t>
              </a:r>
              <a:r>
                <a:rPr lang="zh-CN" altLang="zh-CN" sz="1800" dirty="0">
                  <a:solidFill>
                    <a:srgbClr val="084CA1"/>
                  </a:solidFill>
                  <a:latin typeface="微软雅黑" pitchFamily="34" charset="-122"/>
                  <a:ea typeface="微软雅黑" pitchFamily="34" charset="-122"/>
                </a:rPr>
                <a:t>存货的数量</a:t>
              </a:r>
              <a:r>
                <a:rPr lang="en-US" altLang="zh-CN" sz="1800" dirty="0">
                  <a:solidFill>
                    <a:srgbClr val="084CA1"/>
                  </a:solidFill>
                  <a:latin typeface="微软雅黑" pitchFamily="34" charset="-122"/>
                  <a:ea typeface="微软雅黑" pitchFamily="34" charset="-122"/>
                </a:rPr>
                <a:t>×</a:t>
              </a:r>
              <a:r>
                <a:rPr lang="zh-CN" altLang="en-US" sz="1800" dirty="0">
                  <a:solidFill>
                    <a:srgbClr val="084CA1"/>
                  </a:solidFill>
                  <a:latin typeface="微软雅黑" pitchFamily="34" charset="-122"/>
                  <a:ea typeface="微软雅黑" pitchFamily="34" charset="-122"/>
                </a:rPr>
                <a:t>加权平均单位成本</a:t>
              </a:r>
            </a:p>
          </p:txBody>
        </p:sp>
      </p:grpSp>
    </p:spTree>
    <p:custDataLst>
      <p:tags r:id="rId1"/>
    </p:custDataLst>
    <p:extLst>
      <p:ext uri="{BB962C8B-B14F-4D97-AF65-F5344CB8AC3E}">
        <p14:creationId xmlns:p14="http://schemas.microsoft.com/office/powerpoint/2010/main" val="7768213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三</a:t>
            </a:r>
            <a:r>
              <a:rPr lang="zh-CN" altLang="en-US" sz="1800" b="1" dirty="0" smtClean="0">
                <a:solidFill>
                  <a:srgbClr val="084CA1"/>
                </a:solidFill>
                <a:ea typeface="微软雅黑"/>
                <a:cs typeface="+mn-ea"/>
                <a:sym typeface="+mn-lt"/>
              </a:rPr>
              <a:t>）</a:t>
            </a:r>
            <a:r>
              <a:rPr lang="zh-CN" altLang="zh-CN" sz="1800" b="1" dirty="0">
                <a:solidFill>
                  <a:srgbClr val="084CA1"/>
                </a:solidFill>
                <a:ea typeface="微软雅黑"/>
                <a:cs typeface="+mn-ea"/>
              </a:rPr>
              <a:t>发出存货的计价</a:t>
            </a:r>
            <a:r>
              <a:rPr lang="zh-CN" altLang="zh-CN" sz="1800" b="1" dirty="0" smtClean="0">
                <a:solidFill>
                  <a:srgbClr val="084CA1"/>
                </a:solidFill>
                <a:ea typeface="微软雅黑"/>
                <a:cs typeface="+mn-ea"/>
              </a:rPr>
              <a:t>方法</a:t>
            </a:r>
            <a:r>
              <a:rPr lang="zh-CN" altLang="en-US" sz="1800" b="1" dirty="0">
                <a:solidFill>
                  <a:srgbClr val="084CA1"/>
                </a:solidFill>
                <a:ea typeface="微软雅黑"/>
                <a:cs typeface="+mn-ea"/>
              </a:rPr>
              <a:t>（实际成本</a:t>
            </a:r>
            <a:r>
              <a:rPr lang="zh-CN" altLang="en-US" sz="1800" b="1" dirty="0" smtClean="0">
                <a:solidFill>
                  <a:srgbClr val="084CA1"/>
                </a:solidFill>
                <a:ea typeface="微软雅黑"/>
                <a:cs typeface="+mn-ea"/>
              </a:rPr>
              <a:t>）</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移动加权平均法</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827389" y="1124263"/>
            <a:ext cx="7544716" cy="133882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移动加权平均</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法</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在</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每次收到存货以后，以各批收入数量与各批收入前的结存数量为权数，为存货计算出新的加权平均单位成本的一种方法。每次进货后，都要重新计算一次加权平均单位成本。</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6" name="组合 25"/>
          <p:cNvGrpSpPr/>
          <p:nvPr/>
        </p:nvGrpSpPr>
        <p:grpSpPr>
          <a:xfrm>
            <a:off x="1167832" y="2437253"/>
            <a:ext cx="7558145" cy="739617"/>
            <a:chOff x="2376430" y="2867025"/>
            <a:chExt cx="7558145" cy="739617"/>
          </a:xfrm>
        </p:grpSpPr>
        <p:sp>
          <p:nvSpPr>
            <p:cNvPr id="27" name="TextBox 26"/>
            <p:cNvSpPr txBox="1"/>
            <p:nvPr/>
          </p:nvSpPr>
          <p:spPr>
            <a:xfrm>
              <a:off x="2376430" y="3051691"/>
              <a:ext cx="203132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加权平均单位成本</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8" name="TextBox 27"/>
            <p:cNvSpPr txBox="1"/>
            <p:nvPr/>
          </p:nvSpPr>
          <p:spPr>
            <a:xfrm>
              <a:off x="4373775" y="3051691"/>
              <a:ext cx="41549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29" name="TextBox 28"/>
            <p:cNvSpPr txBox="1"/>
            <p:nvPr/>
          </p:nvSpPr>
          <p:spPr>
            <a:xfrm>
              <a:off x="4913891" y="2867025"/>
              <a:ext cx="499046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原有</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库存存货实际成本</a:t>
              </a:r>
              <a:r>
                <a:rPr kumimoji="0" lang="en-US"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本批</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增加存货实际成本</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38" name="直接连接符 37"/>
            <p:cNvCxnSpPr/>
            <p:nvPr/>
          </p:nvCxnSpPr>
          <p:spPr>
            <a:xfrm>
              <a:off x="4829175" y="3236357"/>
              <a:ext cx="5105400" cy="0"/>
            </a:xfrm>
            <a:prstGeom prst="line">
              <a:avLst/>
            </a:prstGeom>
            <a:noFill/>
            <a:ln w="19050" cap="flat" cmpd="sng" algn="ctr">
              <a:solidFill>
                <a:srgbClr val="084CA1"/>
              </a:solidFill>
              <a:prstDash val="solid"/>
            </a:ln>
            <a:effectLst/>
          </p:spPr>
        </p:cxnSp>
        <p:sp>
          <p:nvSpPr>
            <p:cNvPr id="39" name="TextBox 38"/>
            <p:cNvSpPr txBox="1"/>
            <p:nvPr/>
          </p:nvSpPr>
          <p:spPr>
            <a:xfrm>
              <a:off x="5375555" y="3237310"/>
              <a:ext cx="4067139"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原有</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库存存货数量</a:t>
              </a:r>
              <a:r>
                <a:rPr kumimoji="0" lang="en-US"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本批</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增加存货数量</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grpSp>
        <p:nvGrpSpPr>
          <p:cNvPr id="40" name="组合 39"/>
          <p:cNvGrpSpPr/>
          <p:nvPr/>
        </p:nvGrpSpPr>
        <p:grpSpPr>
          <a:xfrm>
            <a:off x="1189995" y="3248878"/>
            <a:ext cx="6164382" cy="646331"/>
            <a:chOff x="2398593" y="3774132"/>
            <a:chExt cx="6164382" cy="646331"/>
          </a:xfrm>
        </p:grpSpPr>
        <p:sp>
          <p:nvSpPr>
            <p:cNvPr id="41" name="TextBox 40"/>
            <p:cNvSpPr txBox="1"/>
            <p:nvPr/>
          </p:nvSpPr>
          <p:spPr>
            <a:xfrm>
              <a:off x="4382292" y="3875126"/>
              <a:ext cx="41549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nvGrpSpPr>
            <p:cNvPr id="42" name="组合 41"/>
            <p:cNvGrpSpPr/>
            <p:nvPr/>
          </p:nvGrpSpPr>
          <p:grpSpPr>
            <a:xfrm>
              <a:off x="2398593" y="3774132"/>
              <a:ext cx="6164382" cy="646331"/>
              <a:chOff x="2398593" y="4364682"/>
              <a:chExt cx="6164382" cy="646331"/>
            </a:xfrm>
          </p:grpSpPr>
          <p:sp>
            <p:nvSpPr>
              <p:cNvPr id="43" name="TextBox 42"/>
              <p:cNvSpPr txBox="1"/>
              <p:nvPr/>
            </p:nvSpPr>
            <p:spPr>
              <a:xfrm>
                <a:off x="2398593" y="4503182"/>
                <a:ext cx="203132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本批发出</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存货成本</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4" name="TextBox 43"/>
              <p:cNvSpPr txBox="1"/>
              <p:nvPr/>
            </p:nvSpPr>
            <p:spPr>
              <a:xfrm>
                <a:off x="4837692" y="4364682"/>
                <a:ext cx="117258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本批发出</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存货成本</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5" name="TextBox 44"/>
              <p:cNvSpPr txBox="1"/>
              <p:nvPr/>
            </p:nvSpPr>
            <p:spPr>
              <a:xfrm>
                <a:off x="6010276" y="4419510"/>
                <a:ext cx="35618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46" name="TextBox 45"/>
              <p:cNvSpPr txBox="1"/>
              <p:nvPr/>
            </p:nvSpPr>
            <p:spPr>
              <a:xfrm>
                <a:off x="6418841" y="4364682"/>
                <a:ext cx="214413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本批</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发货前</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的存货加权平均单位成本</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grpSp>
      <p:grpSp>
        <p:nvGrpSpPr>
          <p:cNvPr id="47" name="组合 46"/>
          <p:cNvGrpSpPr/>
          <p:nvPr/>
        </p:nvGrpSpPr>
        <p:grpSpPr>
          <a:xfrm>
            <a:off x="1167832" y="3968958"/>
            <a:ext cx="6121266" cy="646331"/>
            <a:chOff x="2376430" y="4636532"/>
            <a:chExt cx="6121266" cy="646331"/>
          </a:xfrm>
        </p:grpSpPr>
        <p:grpSp>
          <p:nvGrpSpPr>
            <p:cNvPr id="48" name="组合 47"/>
            <p:cNvGrpSpPr/>
            <p:nvPr/>
          </p:nvGrpSpPr>
          <p:grpSpPr>
            <a:xfrm>
              <a:off x="2376430" y="4636532"/>
              <a:ext cx="3743723" cy="646331"/>
              <a:chOff x="2376430" y="3779282"/>
              <a:chExt cx="3743723" cy="646331"/>
            </a:xfrm>
          </p:grpSpPr>
          <p:sp>
            <p:nvSpPr>
              <p:cNvPr id="51" name="TextBox 50"/>
              <p:cNvSpPr txBox="1"/>
              <p:nvPr/>
            </p:nvSpPr>
            <p:spPr>
              <a:xfrm>
                <a:off x="2376430" y="3940611"/>
                <a:ext cx="2031325"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月末</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库存存货成本</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52" name="TextBox 51"/>
              <p:cNvSpPr txBox="1"/>
              <p:nvPr/>
            </p:nvSpPr>
            <p:spPr>
              <a:xfrm>
                <a:off x="4379180" y="3940611"/>
                <a:ext cx="415498"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53" name="TextBox 52"/>
              <p:cNvSpPr txBox="1"/>
              <p:nvPr/>
            </p:nvSpPr>
            <p:spPr>
              <a:xfrm>
                <a:off x="4815529" y="3779282"/>
                <a:ext cx="1304624" cy="6463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月末</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库存存货数量</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sp>
          <p:nvSpPr>
            <p:cNvPr id="49" name="矩形 48"/>
            <p:cNvSpPr/>
            <p:nvPr/>
          </p:nvSpPr>
          <p:spPr>
            <a:xfrm>
              <a:off x="6399096" y="4636532"/>
              <a:ext cx="2098600" cy="64633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本月月末</a:t>
              </a:r>
              <a:r>
                <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存货加权平均单位成本</a:t>
              </a:r>
            </a:p>
          </p:txBody>
        </p:sp>
        <p:sp>
          <p:nvSpPr>
            <p:cNvPr id="50" name="矩形 49"/>
            <p:cNvSpPr/>
            <p:nvPr/>
          </p:nvSpPr>
          <p:spPr>
            <a:xfrm>
              <a:off x="6010276" y="4728864"/>
              <a:ext cx="35618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8707758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（一）概述</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30"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42282" y="1364068"/>
            <a:ext cx="4349271" cy="32619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7" name="组合 36"/>
          <p:cNvGrpSpPr/>
          <p:nvPr/>
        </p:nvGrpSpPr>
        <p:grpSpPr>
          <a:xfrm>
            <a:off x="933972" y="1635646"/>
            <a:ext cx="5098694" cy="2223835"/>
            <a:chOff x="933971" y="1635646"/>
            <a:chExt cx="5510237" cy="2592288"/>
          </a:xfrm>
        </p:grpSpPr>
        <p:sp>
          <p:nvSpPr>
            <p:cNvPr id="54" name="矩形 53"/>
            <p:cNvSpPr/>
            <p:nvPr/>
          </p:nvSpPr>
          <p:spPr>
            <a:xfrm>
              <a:off x="933971" y="1635646"/>
              <a:ext cx="5510237" cy="2592288"/>
            </a:xfrm>
            <a:prstGeom prst="rect">
              <a:avLst/>
            </a:prstGeom>
            <a:solidFill>
              <a:srgbClr val="084CA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55" name="矩形 54"/>
            <p:cNvSpPr/>
            <p:nvPr/>
          </p:nvSpPr>
          <p:spPr>
            <a:xfrm>
              <a:off x="1134422" y="1856404"/>
              <a:ext cx="5093762" cy="2132942"/>
            </a:xfrm>
            <a:prstGeom prst="rect">
              <a:avLst/>
            </a:prstGeom>
            <a:noFill/>
            <a:ln w="22225" cmpd="sng">
              <a:solidFill>
                <a:srgbClr val="FFFFFF"/>
              </a:solidFill>
              <a:prstDash val="sysDot"/>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sp>
        <p:nvSpPr>
          <p:cNvPr id="56" name="矩形 55"/>
          <p:cNvSpPr/>
          <p:nvPr/>
        </p:nvSpPr>
        <p:spPr>
          <a:xfrm>
            <a:off x="1421257" y="2078149"/>
            <a:ext cx="4256974" cy="1338828"/>
          </a:xfrm>
          <a:prstGeom prst="rect">
            <a:avLst/>
          </a:prstGeom>
        </p:spPr>
        <p:txBody>
          <a:bodyPr wrap="square">
            <a:spAutoFit/>
          </a:bodyPr>
          <a:lstStyle/>
          <a:p>
            <a:pPr>
              <a:lnSpc>
                <a:spcPct val="150000"/>
              </a:lnSpc>
            </a:pPr>
            <a:r>
              <a:rPr lang="zh-CN" altLang="zh-CN" sz="1800" dirty="0" smtClean="0">
                <a:solidFill>
                  <a:srgbClr val="FFC000"/>
                </a:solidFill>
                <a:latin typeface="微软雅黑" pitchFamily="34" charset="-122"/>
                <a:ea typeface="微软雅黑" pitchFamily="34" charset="-122"/>
              </a:rPr>
              <a:t>原材料</a:t>
            </a:r>
            <a:r>
              <a:rPr lang="zh-CN" altLang="zh-CN" sz="1800" dirty="0" smtClean="0">
                <a:solidFill>
                  <a:schemeClr val="bg1"/>
                </a:solidFill>
                <a:latin typeface="微软雅黑" pitchFamily="34" charset="-122"/>
                <a:ea typeface="微软雅黑" pitchFamily="34" charset="-122"/>
              </a:rPr>
              <a:t>指</a:t>
            </a:r>
            <a:r>
              <a:rPr lang="zh-CN" altLang="zh-CN" sz="1800" dirty="0">
                <a:solidFill>
                  <a:schemeClr val="bg1"/>
                </a:solidFill>
                <a:latin typeface="微软雅黑" pitchFamily="34" charset="-122"/>
                <a:ea typeface="微软雅黑" pitchFamily="34" charset="-122"/>
              </a:rPr>
              <a:t>企业库存的各种材料，包括原料及主要材料、辅助材料、外购半成品、修理用配件、包装材料、燃料等</a:t>
            </a:r>
            <a:r>
              <a:rPr lang="zh-CN" altLang="zh-CN" sz="1800" dirty="0" smtClean="0">
                <a:solidFill>
                  <a:schemeClr val="bg1"/>
                </a:solidFill>
                <a:latin typeface="微软雅黑" pitchFamily="34" charset="-122"/>
                <a:ea typeface="微软雅黑" pitchFamily="34" charset="-122"/>
              </a:rPr>
              <a:t>。</a:t>
            </a:r>
            <a:endParaRPr lang="zh-CN" altLang="zh-CN" sz="1800"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622512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（一）概述</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3" name="矩形 12"/>
          <p:cNvSpPr/>
          <p:nvPr/>
        </p:nvSpPr>
        <p:spPr>
          <a:xfrm>
            <a:off x="1510518" y="2817242"/>
            <a:ext cx="2341402" cy="1338828"/>
          </a:xfrm>
          <a:prstGeom prst="rect">
            <a:avLst/>
          </a:prstGeom>
        </p:spPr>
        <p:txBody>
          <a:bodyPr wrap="square">
            <a:spAutoFit/>
          </a:bodyPr>
          <a:lstStyle/>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Ø"/>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适用于</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规模较小、存货品种简单、采购业务不多的企业</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4" name="矩形 13"/>
          <p:cNvSpPr/>
          <p:nvPr/>
        </p:nvSpPr>
        <p:spPr>
          <a:xfrm>
            <a:off x="5004048" y="2817242"/>
            <a:ext cx="2592288" cy="923330"/>
          </a:xfrm>
          <a:prstGeom prst="rect">
            <a:avLst/>
          </a:prstGeom>
        </p:spPr>
        <p:txBody>
          <a:bodyPr wrap="square">
            <a:spAutoFit/>
          </a:bodyPr>
          <a:lstStyle/>
          <a:p>
            <a:pPr marL="285750" marR="0" lvl="0" indent="-285750" defTabSz="914400" eaLnBrk="1" fontAlgn="auto" latinLnBrk="0" hangingPunct="1">
              <a:lnSpc>
                <a:spcPct val="150000"/>
              </a:lnSpc>
              <a:spcBef>
                <a:spcPts val="0"/>
              </a:spcBef>
              <a:spcAft>
                <a:spcPts val="0"/>
              </a:spcAft>
              <a:buClr>
                <a:srgbClr val="C00000"/>
              </a:buClr>
              <a:buSzTx/>
              <a:buFont typeface="Wingdings" pitchFamily="2" charset="2"/>
              <a:buChar char="Ø"/>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适用于</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存货品种繁多、收发频繁的企业。</a:t>
            </a:r>
          </a:p>
        </p:txBody>
      </p:sp>
      <p:sp>
        <p:nvSpPr>
          <p:cNvPr id="15" name="矩形 14"/>
          <p:cNvSpPr/>
          <p:nvPr/>
        </p:nvSpPr>
        <p:spPr>
          <a:xfrm>
            <a:off x="6113492" y="2247563"/>
            <a:ext cx="133882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计划成本法</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sp>
        <p:nvSpPr>
          <p:cNvPr id="16" name="矩形 15"/>
          <p:cNvSpPr/>
          <p:nvPr/>
        </p:nvSpPr>
        <p:spPr>
          <a:xfrm>
            <a:off x="1649110" y="2242801"/>
            <a:ext cx="1338828"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实际成本法</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nvGrpSpPr>
          <p:cNvPr id="17" name="组合 16"/>
          <p:cNvGrpSpPr/>
          <p:nvPr/>
        </p:nvGrpSpPr>
        <p:grpSpPr>
          <a:xfrm>
            <a:off x="2987938" y="2056309"/>
            <a:ext cx="777240" cy="751840"/>
            <a:chOff x="2949590" y="2273845"/>
            <a:chExt cx="777240" cy="751840"/>
          </a:xfrm>
        </p:grpSpPr>
        <p:sp>
          <p:nvSpPr>
            <p:cNvPr id="18" name="椭圆 17"/>
            <p:cNvSpPr/>
            <p:nvPr/>
          </p:nvSpPr>
          <p:spPr>
            <a:xfrm>
              <a:off x="2949590" y="2273845"/>
              <a:ext cx="777240" cy="751840"/>
            </a:xfrm>
            <a:prstGeom prst="ellipse">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 10"/>
            <p:cNvSpPr/>
            <p:nvPr/>
          </p:nvSpPr>
          <p:spPr>
            <a:xfrm>
              <a:off x="3194065" y="2486570"/>
              <a:ext cx="288290" cy="325755"/>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084CA1"/>
            </a:solidFill>
            <a:ln w="25400" cap="flat" cmpd="sng" algn="ctr">
              <a:noFill/>
              <a:prstDash val="solid"/>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20" name="组合 19"/>
          <p:cNvGrpSpPr/>
          <p:nvPr/>
        </p:nvGrpSpPr>
        <p:grpSpPr>
          <a:xfrm>
            <a:off x="5367903" y="2051547"/>
            <a:ext cx="777240" cy="751840"/>
            <a:chOff x="5329555" y="2269083"/>
            <a:chExt cx="777240" cy="751840"/>
          </a:xfrm>
        </p:grpSpPr>
        <p:sp>
          <p:nvSpPr>
            <p:cNvPr id="21" name="椭圆 20"/>
            <p:cNvSpPr/>
            <p:nvPr/>
          </p:nvSpPr>
          <p:spPr>
            <a:xfrm>
              <a:off x="5329555" y="2269083"/>
              <a:ext cx="777240" cy="751840"/>
            </a:xfrm>
            <a:prstGeom prst="ellipse">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2" name=" 2050"/>
            <p:cNvSpPr/>
            <p:nvPr/>
          </p:nvSpPr>
          <p:spPr bwMode="auto">
            <a:xfrm>
              <a:off x="5574030" y="2443708"/>
              <a:ext cx="288290" cy="363220"/>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cxnSp>
        <p:nvCxnSpPr>
          <p:cNvPr id="23" name="直接连接符 22"/>
          <p:cNvCxnSpPr>
            <a:stCxn id="18" idx="6"/>
            <a:endCxn id="21" idx="2"/>
          </p:cNvCxnSpPr>
          <p:nvPr/>
        </p:nvCxnSpPr>
        <p:spPr>
          <a:xfrm flipV="1">
            <a:off x="3765178" y="2427467"/>
            <a:ext cx="1602725" cy="4762"/>
          </a:xfrm>
          <a:prstGeom prst="line">
            <a:avLst/>
          </a:prstGeom>
          <a:noFill/>
          <a:ln w="19050" cap="flat" cmpd="sng" algn="ctr">
            <a:solidFill>
              <a:srgbClr val="4C91BB"/>
            </a:solidFill>
            <a:prstDash val="solid"/>
          </a:ln>
          <a:effectLst/>
        </p:spPr>
      </p:cxnSp>
      <p:sp>
        <p:nvSpPr>
          <p:cNvPr id="24" name="TextBox 23"/>
          <p:cNvSpPr txBox="1"/>
          <p:nvPr/>
        </p:nvSpPr>
        <p:spPr>
          <a:xfrm>
            <a:off x="4012542" y="2060516"/>
            <a:ext cx="1107996"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核算方法</a:t>
            </a:r>
          </a:p>
        </p:txBody>
      </p:sp>
      <p:cxnSp>
        <p:nvCxnSpPr>
          <p:cNvPr id="25" name="直接连接符 24"/>
          <p:cNvCxnSpPr/>
          <p:nvPr/>
        </p:nvCxnSpPr>
        <p:spPr>
          <a:xfrm>
            <a:off x="4574490" y="2432229"/>
            <a:ext cx="0" cy="2011729"/>
          </a:xfrm>
          <a:prstGeom prst="line">
            <a:avLst/>
          </a:prstGeom>
          <a:noFill/>
          <a:ln w="19050" cap="flat" cmpd="sng" algn="ctr">
            <a:solidFill>
              <a:srgbClr val="4C91BB"/>
            </a:solidFill>
            <a:prstDash val="dash"/>
          </a:ln>
          <a:effectLst/>
        </p:spPr>
      </p:cxnSp>
    </p:spTree>
    <p:custDataLst>
      <p:tags r:id="rId1"/>
    </p:custDataLst>
    <p:extLst>
      <p:ext uri="{BB962C8B-B14F-4D97-AF65-F5344CB8AC3E}">
        <p14:creationId xmlns:p14="http://schemas.microsoft.com/office/powerpoint/2010/main" val="32057211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7" name="组合 26"/>
          <p:cNvGrpSpPr/>
          <p:nvPr/>
        </p:nvGrpSpPr>
        <p:grpSpPr>
          <a:xfrm>
            <a:off x="806391" y="1658872"/>
            <a:ext cx="4577086" cy="1964665"/>
            <a:chOff x="-7393" y="2648778"/>
            <a:chExt cx="4577086" cy="1964665"/>
          </a:xfrm>
        </p:grpSpPr>
        <p:cxnSp>
          <p:nvCxnSpPr>
            <p:cNvPr id="28" name="直接连接符 27"/>
            <p:cNvCxnSpPr/>
            <p:nvPr/>
          </p:nvCxnSpPr>
          <p:spPr>
            <a:xfrm>
              <a:off x="-7393" y="3063070"/>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2274252" y="3063070"/>
              <a:ext cx="7613" cy="155037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7393" y="2648778"/>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1" name="TextBox 30"/>
            <p:cNvSpPr txBox="1"/>
            <p:nvPr/>
          </p:nvSpPr>
          <p:spPr>
            <a:xfrm>
              <a:off x="3923362" y="268240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32" name="TextBox 31"/>
            <p:cNvSpPr txBox="1"/>
            <p:nvPr/>
          </p:nvSpPr>
          <p:spPr>
            <a:xfrm>
              <a:off x="1742898" y="2682402"/>
              <a:ext cx="1095375"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原材料</a:t>
              </a:r>
              <a:endParaRPr lang="zh-CN" altLang="en-US" sz="1800" b="1" dirty="0">
                <a:solidFill>
                  <a:srgbClr val="084CA1"/>
                </a:solidFill>
                <a:latin typeface="微软雅黑" pitchFamily="34" charset="-122"/>
                <a:ea typeface="微软雅黑" pitchFamily="34" charset="-122"/>
              </a:endParaRPr>
            </a:p>
          </p:txBody>
        </p:sp>
        <p:sp>
          <p:nvSpPr>
            <p:cNvPr id="33" name="TextBox 32"/>
            <p:cNvSpPr txBox="1"/>
            <p:nvPr/>
          </p:nvSpPr>
          <p:spPr>
            <a:xfrm>
              <a:off x="-7393" y="3057602"/>
              <a:ext cx="2254347" cy="507831"/>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入库材料的实际成本</a:t>
              </a:r>
              <a:endParaRPr lang="en-US" altLang="zh-CN" sz="1800" dirty="0" smtClean="0">
                <a:latin typeface="微软雅黑" pitchFamily="34" charset="-122"/>
                <a:ea typeface="微软雅黑" pitchFamily="34" charset="-122"/>
              </a:endParaRPr>
            </a:p>
          </p:txBody>
        </p:sp>
        <p:sp>
          <p:nvSpPr>
            <p:cNvPr id="34" name="TextBox 33"/>
            <p:cNvSpPr txBox="1"/>
            <p:nvPr/>
          </p:nvSpPr>
          <p:spPr>
            <a:xfrm>
              <a:off x="2246954" y="3057600"/>
              <a:ext cx="2301134" cy="507831"/>
            </a:xfrm>
            <a:prstGeom prst="rect">
              <a:avLst/>
            </a:prstGeom>
            <a:noFill/>
          </p:spPr>
          <p:txBody>
            <a:bodyPr wrap="square" rtlCol="0">
              <a:spAutoFit/>
            </a:bodyPr>
            <a:lstStyle/>
            <a:p>
              <a:pPr algn="r">
                <a:lnSpc>
                  <a:spcPct val="150000"/>
                </a:lnSpc>
              </a:pPr>
              <a:r>
                <a:rPr lang="zh-CN" altLang="en-US" sz="1800" dirty="0">
                  <a:latin typeface="微软雅黑" pitchFamily="34" charset="-122"/>
                  <a:ea typeface="微软雅黑" pitchFamily="34" charset="-122"/>
                </a:rPr>
                <a:t>发出</a:t>
              </a:r>
              <a:r>
                <a:rPr lang="zh-CN" altLang="en-US" sz="1800" dirty="0" smtClean="0">
                  <a:latin typeface="微软雅黑" pitchFamily="34" charset="-122"/>
                  <a:ea typeface="微软雅黑" pitchFamily="34" charset="-122"/>
                </a:rPr>
                <a:t>材料的实际成本</a:t>
              </a:r>
              <a:endParaRPr lang="zh-CN" altLang="en-US" sz="1800" dirty="0">
                <a:latin typeface="微软雅黑" pitchFamily="34" charset="-122"/>
                <a:ea typeface="微软雅黑" pitchFamily="34" charset="-122"/>
              </a:endParaRPr>
            </a:p>
          </p:txBody>
        </p:sp>
        <p:cxnSp>
          <p:nvCxnSpPr>
            <p:cNvPr id="35" name="直接连接符 34"/>
            <p:cNvCxnSpPr/>
            <p:nvPr/>
          </p:nvCxnSpPr>
          <p:spPr>
            <a:xfrm>
              <a:off x="-7393" y="3561656"/>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7393" y="3561656"/>
              <a:ext cx="2352981"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期末余额：</a:t>
              </a:r>
              <a:r>
                <a:rPr lang="zh-CN" altLang="en-US" sz="1800" dirty="0" smtClean="0">
                  <a:latin typeface="微软雅黑" pitchFamily="34" charset="-122"/>
                  <a:ea typeface="微软雅黑" pitchFamily="34" charset="-122"/>
                </a:rPr>
                <a:t>期末结存材料的实际成本</a:t>
              </a:r>
              <a:endParaRPr lang="zh-CN" altLang="en-US" sz="1800" dirty="0">
                <a:latin typeface="微软雅黑" pitchFamily="34" charset="-122"/>
                <a:ea typeface="微软雅黑" pitchFamily="34" charset="-122"/>
              </a:endParaRPr>
            </a:p>
          </p:txBody>
        </p:sp>
      </p:grpSp>
      <p:grpSp>
        <p:nvGrpSpPr>
          <p:cNvPr id="37" name="组合 36"/>
          <p:cNvGrpSpPr/>
          <p:nvPr/>
        </p:nvGrpSpPr>
        <p:grpSpPr>
          <a:xfrm>
            <a:off x="3995936" y="2796158"/>
            <a:ext cx="4736105" cy="2439888"/>
            <a:chOff x="4572000" y="2643661"/>
            <a:chExt cx="4736105" cy="2439888"/>
          </a:xfrm>
        </p:grpSpPr>
        <p:cxnSp>
          <p:nvCxnSpPr>
            <p:cNvPr id="38" name="直接连接符 37"/>
            <p:cNvCxnSpPr/>
            <p:nvPr/>
          </p:nvCxnSpPr>
          <p:spPr>
            <a:xfrm flipV="1">
              <a:off x="4592090" y="3053600"/>
              <a:ext cx="4551910" cy="1726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6978453" y="3070860"/>
              <a:ext cx="0" cy="188329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592090" y="267533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41" name="TextBox 40"/>
            <p:cNvSpPr txBox="1"/>
            <p:nvPr/>
          </p:nvSpPr>
          <p:spPr>
            <a:xfrm>
              <a:off x="8606189" y="2643661"/>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42" name="TextBox 41"/>
            <p:cNvSpPr txBox="1"/>
            <p:nvPr/>
          </p:nvSpPr>
          <p:spPr>
            <a:xfrm>
              <a:off x="6295610" y="2675335"/>
              <a:ext cx="1352550"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在途物资</a:t>
              </a:r>
              <a:endParaRPr lang="zh-CN" altLang="en-US" sz="1800" b="1" dirty="0">
                <a:solidFill>
                  <a:srgbClr val="084CA1"/>
                </a:solidFill>
                <a:latin typeface="微软雅黑" pitchFamily="34" charset="-122"/>
                <a:ea typeface="微软雅黑" pitchFamily="34" charset="-122"/>
              </a:endParaRPr>
            </a:p>
          </p:txBody>
        </p:sp>
        <p:sp>
          <p:nvSpPr>
            <p:cNvPr id="43" name="TextBox 42"/>
            <p:cNvSpPr txBox="1"/>
            <p:nvPr/>
          </p:nvSpPr>
          <p:spPr>
            <a:xfrm>
              <a:off x="4592090" y="2958825"/>
              <a:ext cx="2386363" cy="923330"/>
            </a:xfrm>
            <a:prstGeom prst="rect">
              <a:avLst/>
            </a:prstGeom>
            <a:noFill/>
          </p:spPr>
          <p:txBody>
            <a:bodyPr wrap="square" rtlCol="0">
              <a:spAutoFit/>
            </a:bodyPr>
            <a:lstStyle/>
            <a:p>
              <a:pPr lvl="0">
                <a:lnSpc>
                  <a:spcPct val="150000"/>
                </a:lnSpc>
                <a:spcBef>
                  <a:spcPct val="0"/>
                </a:spcBef>
              </a:pPr>
              <a:r>
                <a:rPr lang="zh-CN" altLang="en-US" sz="1800" dirty="0">
                  <a:latin typeface="微软雅黑" pitchFamily="34" charset="-122"/>
                  <a:ea typeface="微软雅黑" pitchFamily="34" charset="-122"/>
                </a:rPr>
                <a:t>购入</a:t>
              </a:r>
              <a:r>
                <a:rPr lang="zh-CN" altLang="en-US" sz="1800" dirty="0" smtClean="0">
                  <a:latin typeface="微软雅黑" pitchFamily="34" charset="-122"/>
                  <a:ea typeface="微软雅黑" pitchFamily="34" charset="-122"/>
                </a:rPr>
                <a:t>的材料物资</a:t>
              </a:r>
              <a:r>
                <a:rPr lang="zh-CN" altLang="en-US" sz="1800" dirty="0">
                  <a:latin typeface="微软雅黑" pitchFamily="34" charset="-122"/>
                  <a:ea typeface="微软雅黑" pitchFamily="34" charset="-122"/>
                </a:rPr>
                <a:t>的实际成本</a:t>
              </a:r>
            </a:p>
          </p:txBody>
        </p:sp>
        <p:sp>
          <p:nvSpPr>
            <p:cNvPr id="44" name="TextBox 43"/>
            <p:cNvSpPr txBox="1"/>
            <p:nvPr/>
          </p:nvSpPr>
          <p:spPr>
            <a:xfrm>
              <a:off x="6971886" y="2952633"/>
              <a:ext cx="2336219" cy="923330"/>
            </a:xfrm>
            <a:prstGeom prst="rect">
              <a:avLst/>
            </a:prstGeom>
            <a:noFill/>
          </p:spPr>
          <p:txBody>
            <a:bodyPr wrap="square" rtlCol="0">
              <a:spAutoFit/>
            </a:bodyPr>
            <a:lstStyle/>
            <a:p>
              <a:pPr lvl="0">
                <a:lnSpc>
                  <a:spcPct val="150000"/>
                </a:lnSpc>
                <a:spcBef>
                  <a:spcPct val="0"/>
                </a:spcBef>
              </a:pPr>
              <a:r>
                <a:rPr lang="zh-CN" altLang="en-US" sz="1800" dirty="0">
                  <a:latin typeface="微软雅黑" pitchFamily="34" charset="-122"/>
                  <a:ea typeface="微软雅黑" pitchFamily="34" charset="-122"/>
                </a:rPr>
                <a:t>验收入库</a:t>
              </a:r>
              <a:r>
                <a:rPr lang="zh-CN" altLang="en-US" sz="1800" dirty="0" smtClean="0">
                  <a:latin typeface="微软雅黑" pitchFamily="34" charset="-122"/>
                  <a:ea typeface="微软雅黑" pitchFamily="34" charset="-122"/>
                </a:rPr>
                <a:t>的材料物资</a:t>
              </a:r>
              <a:r>
                <a:rPr lang="zh-CN" altLang="en-US" sz="1800" dirty="0">
                  <a:latin typeface="微软雅黑" pitchFamily="34" charset="-122"/>
                  <a:ea typeface="微软雅黑" pitchFamily="34" charset="-122"/>
                </a:rPr>
                <a:t>的实际成本</a:t>
              </a:r>
            </a:p>
          </p:txBody>
        </p:sp>
        <p:cxnSp>
          <p:nvCxnSpPr>
            <p:cNvPr id="45" name="直接连接符 44"/>
            <p:cNvCxnSpPr/>
            <p:nvPr/>
          </p:nvCxnSpPr>
          <p:spPr>
            <a:xfrm>
              <a:off x="4572000" y="3816729"/>
              <a:ext cx="457200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4592090" y="3744721"/>
              <a:ext cx="2386363" cy="133882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期末余额：</a:t>
              </a:r>
              <a:r>
                <a:rPr lang="zh-CN" altLang="en-US" sz="1800" dirty="0" smtClean="0">
                  <a:latin typeface="微软雅黑" pitchFamily="34" charset="-122"/>
                  <a:ea typeface="微软雅黑" pitchFamily="34" charset="-122"/>
                </a:rPr>
                <a:t>尚未验收入库的在途材料的采购成本</a:t>
              </a:r>
              <a:endParaRPr lang="zh-CN" altLang="en-US" sz="1800" dirty="0">
                <a:latin typeface="微软雅黑" pitchFamily="34" charset="-122"/>
                <a:ea typeface="微软雅黑" pitchFamily="34" charset="-122"/>
              </a:endParaRPr>
            </a:p>
          </p:txBody>
        </p:sp>
      </p:grpSp>
      <p:sp>
        <p:nvSpPr>
          <p:cNvPr id="47" name="椭圆 46"/>
          <p:cNvSpPr/>
          <p:nvPr/>
        </p:nvSpPr>
        <p:spPr>
          <a:xfrm>
            <a:off x="5940152" y="1518858"/>
            <a:ext cx="1962472" cy="802751"/>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实际成本</a:t>
            </a:r>
            <a:endParaRPr lang="en-US" altLang="zh-CN" sz="1800" b="1" dirty="0" smtClean="0">
              <a:solidFill>
                <a:srgbClr val="C00000"/>
              </a:solidFill>
              <a:latin typeface="微软雅黑" pitchFamily="34" charset="-122"/>
              <a:ea typeface="微软雅黑" pitchFamily="34" charset="-122"/>
            </a:endParaRPr>
          </a:p>
          <a:p>
            <a:pPr algn="ctr"/>
            <a:r>
              <a:rPr lang="zh-CN" altLang="en-US" sz="1800" b="1" dirty="0" smtClean="0">
                <a:solidFill>
                  <a:srgbClr val="C00000"/>
                </a:solidFill>
                <a:latin typeface="微软雅黑" pitchFamily="34" charset="-122"/>
                <a:ea typeface="微软雅黑" pitchFamily="34" charset="-122"/>
              </a:rPr>
              <a:t>入价</a:t>
            </a:r>
            <a:endParaRPr lang="zh-CN" altLang="en-US" sz="1800" b="1" dirty="0">
              <a:solidFill>
                <a:srgbClr val="C00000"/>
              </a:solidFill>
              <a:latin typeface="微软雅黑" pitchFamily="34" charset="-122"/>
              <a:ea typeface="微软雅黑" pitchFamily="34" charset="-122"/>
            </a:endParaRPr>
          </a:p>
        </p:txBody>
      </p:sp>
      <p:sp>
        <p:nvSpPr>
          <p:cNvPr id="48" name="上弧形箭头 47"/>
          <p:cNvSpPr/>
          <p:nvPr/>
        </p:nvSpPr>
        <p:spPr>
          <a:xfrm flipH="1">
            <a:off x="3652056" y="1163828"/>
            <a:ext cx="2432111" cy="495044"/>
          </a:xfrm>
          <a:prstGeom prst="curved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49" name="右弧形箭头 48"/>
          <p:cNvSpPr/>
          <p:nvPr/>
        </p:nvSpPr>
        <p:spPr>
          <a:xfrm rot="1120922">
            <a:off x="7308304" y="2355726"/>
            <a:ext cx="255627" cy="625098"/>
          </a:xfrm>
          <a:prstGeom prst="curvedLef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587037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28" name="直接连接符 27"/>
          <p:cNvCxnSpPr/>
          <p:nvPr/>
        </p:nvCxnSpPr>
        <p:spPr>
          <a:xfrm>
            <a:off x="1708195" y="2257830"/>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3962542" y="2257831"/>
            <a:ext cx="34911" cy="228879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708195" y="1843538"/>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1" name="TextBox 30"/>
          <p:cNvSpPr txBox="1"/>
          <p:nvPr/>
        </p:nvSpPr>
        <p:spPr>
          <a:xfrm>
            <a:off x="5638950" y="187716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32" name="TextBox 31"/>
          <p:cNvSpPr txBox="1"/>
          <p:nvPr/>
        </p:nvSpPr>
        <p:spPr>
          <a:xfrm>
            <a:off x="3458486" y="1877162"/>
            <a:ext cx="1266334" cy="369332"/>
          </a:xfrm>
          <a:prstGeom prst="rect">
            <a:avLst/>
          </a:prstGeom>
          <a:noFill/>
        </p:spPr>
        <p:txBody>
          <a:bodyPr wrap="square" rtlCol="0">
            <a:spAutoFit/>
          </a:bodyPr>
          <a:lstStyle/>
          <a:p>
            <a:pPr algn="ctr"/>
            <a:r>
              <a:rPr lang="zh-CN" altLang="en-US" sz="1800" b="1" dirty="0" smtClean="0">
                <a:solidFill>
                  <a:srgbClr val="084CA1"/>
                </a:solidFill>
                <a:latin typeface="微软雅黑" pitchFamily="34" charset="-122"/>
                <a:ea typeface="微软雅黑" pitchFamily="34" charset="-122"/>
              </a:rPr>
              <a:t>应付账款</a:t>
            </a:r>
            <a:endParaRPr lang="zh-CN" altLang="en-US" sz="1800" b="1" dirty="0">
              <a:solidFill>
                <a:srgbClr val="084CA1"/>
              </a:solidFill>
              <a:latin typeface="微软雅黑" pitchFamily="34" charset="-122"/>
              <a:ea typeface="微软雅黑" pitchFamily="34" charset="-122"/>
            </a:endParaRPr>
          </a:p>
        </p:txBody>
      </p:sp>
      <p:sp>
        <p:nvSpPr>
          <p:cNvPr id="33" name="TextBox 32"/>
          <p:cNvSpPr txBox="1"/>
          <p:nvPr/>
        </p:nvSpPr>
        <p:spPr>
          <a:xfrm>
            <a:off x="1708196" y="2252362"/>
            <a:ext cx="1983272" cy="50783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支付的应付账款</a:t>
            </a:r>
            <a:endParaRPr lang="en-US" altLang="zh-CN" sz="1800" dirty="0">
              <a:latin typeface="微软雅黑" pitchFamily="34" charset="-122"/>
              <a:ea typeface="微软雅黑" pitchFamily="34" charset="-122"/>
            </a:endParaRPr>
          </a:p>
        </p:txBody>
      </p:sp>
      <p:sp>
        <p:nvSpPr>
          <p:cNvPr id="34" name="TextBox 33"/>
          <p:cNvSpPr txBox="1"/>
          <p:nvPr/>
        </p:nvSpPr>
        <p:spPr>
          <a:xfrm>
            <a:off x="3962542" y="2252360"/>
            <a:ext cx="2301134" cy="1286891"/>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企业因购入材料、商品和接受劳务等尚未支付的款项</a:t>
            </a:r>
            <a:endParaRPr lang="zh-CN" altLang="en-US" sz="1800" dirty="0">
              <a:latin typeface="微软雅黑" pitchFamily="34" charset="-122"/>
              <a:ea typeface="微软雅黑" pitchFamily="34" charset="-122"/>
            </a:endParaRPr>
          </a:p>
        </p:txBody>
      </p:sp>
      <p:cxnSp>
        <p:nvCxnSpPr>
          <p:cNvPr id="35" name="直接连接符 34"/>
          <p:cNvCxnSpPr/>
          <p:nvPr/>
        </p:nvCxnSpPr>
        <p:spPr>
          <a:xfrm>
            <a:off x="1708195" y="3575791"/>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962542" y="3623291"/>
            <a:ext cx="2352981" cy="923330"/>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企业尚未支付的应付账款</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074622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a:t>
            </a:r>
            <a:r>
              <a:rPr lang="zh-CN" altLang="zh-CN" sz="1800" b="1" dirty="0" smtClean="0">
                <a:solidFill>
                  <a:srgbClr val="084CA1"/>
                </a:solidFill>
                <a:ea typeface="微软雅黑"/>
                <a:cs typeface="+mn-ea"/>
              </a:rPr>
              <a:t>核算</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材料明细分类账的设置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7" name="组合 6"/>
          <p:cNvGrpSpPr/>
          <p:nvPr/>
        </p:nvGrpSpPr>
        <p:grpSpPr>
          <a:xfrm>
            <a:off x="247713" y="1257948"/>
            <a:ext cx="4543840" cy="1367228"/>
            <a:chOff x="247713" y="1447948"/>
            <a:chExt cx="4543840" cy="1367228"/>
          </a:xfrm>
        </p:grpSpPr>
        <p:sp>
          <p:nvSpPr>
            <p:cNvPr id="18" name="Shape 232"/>
            <p:cNvSpPr/>
            <p:nvPr/>
          </p:nvSpPr>
          <p:spPr>
            <a:xfrm>
              <a:off x="247713" y="1981871"/>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2" name="矩形 1"/>
            <p:cNvSpPr/>
            <p:nvPr/>
          </p:nvSpPr>
          <p:spPr>
            <a:xfrm>
              <a:off x="682736" y="1952599"/>
              <a:ext cx="3647152" cy="369332"/>
            </a:xfrm>
            <a:prstGeom prst="rect">
              <a:avLst/>
            </a:prstGeom>
          </p:spPr>
          <p:txBody>
            <a:bodyPr wrap="none">
              <a:spAutoFit/>
            </a:bodyPr>
            <a:lstStyle/>
            <a:p>
              <a:r>
                <a:rPr lang="zh-CN" altLang="zh-CN" sz="1800" b="1" dirty="0">
                  <a:latin typeface="微软雅黑" pitchFamily="34" charset="-122"/>
                  <a:ea typeface="微软雅黑" pitchFamily="34" charset="-122"/>
                </a:rPr>
                <a:t>价值量</a:t>
              </a:r>
              <a:r>
                <a:rPr lang="zh-CN" altLang="zh-CN" sz="1800" dirty="0">
                  <a:latin typeface="微软雅黑" pitchFamily="34" charset="-122"/>
                  <a:ea typeface="微软雅黑" pitchFamily="34" charset="-122"/>
                </a:rPr>
                <a:t>的核算是由</a:t>
              </a:r>
              <a:r>
                <a:rPr lang="zh-CN" altLang="zh-CN" sz="1800" dirty="0">
                  <a:solidFill>
                    <a:srgbClr val="C00000"/>
                  </a:solidFill>
                  <a:latin typeface="微软雅黑" pitchFamily="34" charset="-122"/>
                  <a:ea typeface="微软雅黑" pitchFamily="34" charset="-122"/>
                </a:rPr>
                <a:t>会计人员</a:t>
              </a:r>
              <a:r>
                <a:rPr lang="zh-CN" altLang="zh-CN" sz="1800" dirty="0">
                  <a:latin typeface="微软雅黑" pitchFamily="34" charset="-122"/>
                  <a:ea typeface="微软雅黑" pitchFamily="34" charset="-122"/>
                </a:rPr>
                <a:t>进行的</a:t>
              </a:r>
              <a:endParaRPr lang="zh-CN" altLang="en-US" sz="1800" dirty="0">
                <a:latin typeface="微软雅黑" pitchFamily="34" charset="-122"/>
                <a:ea typeface="微软雅黑" pitchFamily="34" charset="-122"/>
              </a:endParaRPr>
            </a:p>
          </p:txBody>
        </p:sp>
        <p:sp>
          <p:nvSpPr>
            <p:cNvPr id="20" name="Shape 232"/>
            <p:cNvSpPr/>
            <p:nvPr/>
          </p:nvSpPr>
          <p:spPr>
            <a:xfrm>
              <a:off x="247713" y="2504386"/>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3" name="矩形 2"/>
            <p:cNvSpPr/>
            <p:nvPr/>
          </p:nvSpPr>
          <p:spPr>
            <a:xfrm>
              <a:off x="682736" y="2445844"/>
              <a:ext cx="4108817" cy="369332"/>
            </a:xfrm>
            <a:prstGeom prst="rect">
              <a:avLst/>
            </a:prstGeom>
          </p:spPr>
          <p:txBody>
            <a:bodyPr wrap="none">
              <a:spAutoFit/>
            </a:bodyPr>
            <a:lstStyle/>
            <a:p>
              <a:r>
                <a:rPr lang="zh-CN" altLang="zh-CN" sz="1800" b="1" dirty="0">
                  <a:latin typeface="微软雅黑" pitchFamily="34" charset="-122"/>
                  <a:ea typeface="微软雅黑" pitchFamily="34" charset="-122"/>
                </a:rPr>
                <a:t>实物量</a:t>
              </a:r>
              <a:r>
                <a:rPr lang="zh-CN" altLang="zh-CN" sz="1800" dirty="0">
                  <a:latin typeface="微软雅黑" pitchFamily="34" charset="-122"/>
                  <a:ea typeface="微软雅黑" pitchFamily="34" charset="-122"/>
                </a:rPr>
                <a:t>的核算是由</a:t>
              </a:r>
              <a:r>
                <a:rPr lang="zh-CN" altLang="zh-CN" sz="1800" dirty="0">
                  <a:solidFill>
                    <a:srgbClr val="C00000"/>
                  </a:solidFill>
                  <a:latin typeface="微软雅黑" pitchFamily="34" charset="-122"/>
                  <a:ea typeface="微软雅黑" pitchFamily="34" charset="-122"/>
                </a:rPr>
                <a:t>仓库管理人员</a:t>
              </a:r>
              <a:r>
                <a:rPr lang="zh-CN" altLang="zh-CN" sz="1800" dirty="0">
                  <a:latin typeface="微软雅黑" pitchFamily="34" charset="-122"/>
                  <a:ea typeface="微软雅黑" pitchFamily="34" charset="-122"/>
                </a:rPr>
                <a:t>进行的</a:t>
              </a:r>
              <a:endParaRPr lang="zh-CN" altLang="en-US" sz="1800" dirty="0">
                <a:latin typeface="微软雅黑" pitchFamily="34" charset="-122"/>
                <a:ea typeface="微软雅黑" pitchFamily="34" charset="-122"/>
              </a:endParaRPr>
            </a:p>
          </p:txBody>
        </p:sp>
        <p:sp>
          <p:nvSpPr>
            <p:cNvPr id="5" name="矩形 4"/>
            <p:cNvSpPr/>
            <p:nvPr/>
          </p:nvSpPr>
          <p:spPr>
            <a:xfrm>
              <a:off x="247713" y="1447948"/>
              <a:ext cx="2492990" cy="400110"/>
            </a:xfrm>
            <a:prstGeom prst="rect">
              <a:avLst/>
            </a:prstGeom>
          </p:spPr>
          <p:txBody>
            <a:bodyPr wrap="none">
              <a:spAutoFit/>
            </a:bodyPr>
            <a:lstStyle/>
            <a:p>
              <a:r>
                <a:rPr lang="zh-CN" altLang="zh-CN" sz="2000" dirty="0">
                  <a:latin typeface="微软雅黑" pitchFamily="34" charset="-122"/>
                  <a:ea typeface="微软雅黑" pitchFamily="34" charset="-122"/>
                </a:rPr>
                <a:t>材料的明细分类核算</a:t>
              </a:r>
              <a:endParaRPr lang="zh-CN" altLang="en-US" sz="2000" dirty="0">
                <a:latin typeface="微软雅黑" pitchFamily="34" charset="-122"/>
                <a:ea typeface="微软雅黑" pitchFamily="34" charset="-122"/>
              </a:endParaRPr>
            </a:p>
          </p:txBody>
        </p:sp>
      </p:grpSp>
      <p:sp>
        <p:nvSpPr>
          <p:cNvPr id="6" name="燕尾形箭头 5"/>
          <p:cNvSpPr/>
          <p:nvPr/>
        </p:nvSpPr>
        <p:spPr>
          <a:xfrm>
            <a:off x="4358312" y="1844780"/>
            <a:ext cx="801726" cy="463973"/>
          </a:xfrm>
          <a:prstGeom prst="notch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 name="组合 13"/>
          <p:cNvGrpSpPr/>
          <p:nvPr/>
        </p:nvGrpSpPr>
        <p:grpSpPr>
          <a:xfrm>
            <a:off x="5160038" y="1257948"/>
            <a:ext cx="3389678" cy="1367228"/>
            <a:chOff x="5160038" y="1364823"/>
            <a:chExt cx="3389678" cy="1367228"/>
          </a:xfrm>
        </p:grpSpPr>
        <p:sp>
          <p:nvSpPr>
            <p:cNvPr id="41" name="Shape 232"/>
            <p:cNvSpPr/>
            <p:nvPr/>
          </p:nvSpPr>
          <p:spPr>
            <a:xfrm>
              <a:off x="5160038" y="1898746"/>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42" name="矩形 41"/>
            <p:cNvSpPr/>
            <p:nvPr/>
          </p:nvSpPr>
          <p:spPr>
            <a:xfrm>
              <a:off x="5595061" y="1869474"/>
              <a:ext cx="2954655" cy="369332"/>
            </a:xfrm>
            <a:prstGeom prst="rect">
              <a:avLst/>
            </a:prstGeom>
          </p:spPr>
          <p:txBody>
            <a:bodyPr wrap="none">
              <a:spAutoFit/>
            </a:bodyPr>
            <a:lstStyle/>
            <a:p>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两账分设‌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（账卡分设）</a:t>
              </a:r>
              <a:endParaRPr lang="zh-CN" altLang="en-US" sz="1800" dirty="0">
                <a:latin typeface="微软雅黑" pitchFamily="34" charset="-122"/>
                <a:ea typeface="微软雅黑" pitchFamily="34" charset="-122"/>
              </a:endParaRPr>
            </a:p>
          </p:txBody>
        </p:sp>
        <p:sp>
          <p:nvSpPr>
            <p:cNvPr id="43" name="Shape 232"/>
            <p:cNvSpPr/>
            <p:nvPr/>
          </p:nvSpPr>
          <p:spPr>
            <a:xfrm>
              <a:off x="5160038" y="2421261"/>
              <a:ext cx="263078" cy="249235"/>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ln w="38100">
              <a:solidFill>
                <a:srgbClr val="084CA1"/>
              </a:solidFill>
              <a:miter lim="400000"/>
            </a:ln>
          </p:spPr>
          <p:txBody>
            <a:bodyPr lIns="38100" tIns="38100" rIns="38100" bIns="38100" anchor="ctr"/>
            <a:lstStyle/>
            <a:p>
              <a:pPr defTabSz="457200">
                <a:defRPr sz="3000">
                  <a:solidFill>
                    <a:srgbClr val="FFFFFF"/>
                  </a:solidFill>
                  <a:effectLst>
                    <a:outerShdw blurRad="38100" dist="12700" dir="5400000" rotWithShape="0">
                      <a:srgbClr val="000000">
                        <a:alpha val="50000"/>
                      </a:srgbClr>
                    </a:outerShdw>
                  </a:effectLst>
                </a:defRPr>
              </a:pPr>
              <a:endParaRPr>
                <a:latin typeface="微软雅黑 Light" panose="020B0502040204020203" pitchFamily="34" charset="-122"/>
                <a:ea typeface="微软雅黑" panose="020B0503020204020204" pitchFamily="34" charset="-122"/>
                <a:sym typeface="微软雅黑 Light" panose="020B0502040204020203" pitchFamily="34" charset="-122"/>
              </a:endParaRPr>
            </a:p>
          </p:txBody>
        </p:sp>
        <p:sp>
          <p:nvSpPr>
            <p:cNvPr id="44" name="矩形 43"/>
            <p:cNvSpPr/>
            <p:nvPr/>
          </p:nvSpPr>
          <p:spPr>
            <a:xfrm>
              <a:off x="5595061" y="2362719"/>
              <a:ext cx="2954655" cy="369332"/>
            </a:xfrm>
            <a:prstGeom prst="rect">
              <a:avLst/>
            </a:prstGeom>
          </p:spPr>
          <p:txBody>
            <a:bodyPr wrap="none">
              <a:spAutoFit/>
            </a:bodyPr>
            <a:lstStyle/>
            <a:p>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两账合一‌</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（账卡合一）</a:t>
              </a:r>
              <a:endParaRPr lang="zh-CN" altLang="en-US" sz="1800" dirty="0">
                <a:latin typeface="微软雅黑" pitchFamily="34" charset="-122"/>
                <a:ea typeface="微软雅黑" pitchFamily="34" charset="-122"/>
              </a:endParaRPr>
            </a:p>
          </p:txBody>
        </p:sp>
        <p:sp>
          <p:nvSpPr>
            <p:cNvPr id="45" name="矩形 44"/>
            <p:cNvSpPr/>
            <p:nvPr/>
          </p:nvSpPr>
          <p:spPr>
            <a:xfrm>
              <a:off x="5160038" y="1364823"/>
              <a:ext cx="3262432" cy="400110"/>
            </a:xfrm>
            <a:prstGeom prst="rect">
              <a:avLst/>
            </a:prstGeom>
          </p:spPr>
          <p:txBody>
            <a:bodyPr wrap="none">
              <a:spAutoFit/>
            </a:bodyPr>
            <a:lstStyle/>
            <a:p>
              <a:r>
                <a:rPr lang="zh-CN" altLang="zh-CN" sz="2000" dirty="0">
                  <a:latin typeface="微软雅黑" pitchFamily="34" charset="-122"/>
                  <a:ea typeface="微软雅黑" pitchFamily="34" charset="-122"/>
                </a:rPr>
                <a:t>材料明细分类账的设置</a:t>
              </a:r>
              <a:r>
                <a:rPr lang="zh-CN" altLang="en-US" sz="2000" dirty="0">
                  <a:latin typeface="微软雅黑" pitchFamily="34" charset="-122"/>
                  <a:ea typeface="微软雅黑" pitchFamily="34" charset="-122"/>
                </a:rPr>
                <a:t>方法</a:t>
              </a:r>
            </a:p>
          </p:txBody>
        </p:sp>
      </p:grpSp>
      <p:grpSp>
        <p:nvGrpSpPr>
          <p:cNvPr id="11" name="组合 10"/>
          <p:cNvGrpSpPr/>
          <p:nvPr/>
        </p:nvGrpSpPr>
        <p:grpSpPr>
          <a:xfrm>
            <a:off x="345188" y="2671823"/>
            <a:ext cx="432000" cy="432000"/>
            <a:chOff x="1136649" y="3146822"/>
            <a:chExt cx="456827" cy="300038"/>
          </a:xfrm>
        </p:grpSpPr>
        <p:sp>
          <p:nvSpPr>
            <p:cNvPr id="46" name="MH_Other_4"/>
            <p:cNvSpPr/>
            <p:nvPr>
              <p:custDataLst>
                <p:tags r:id="rId9"/>
              </p:custDataLst>
            </p:nvPr>
          </p:nvSpPr>
          <p:spPr>
            <a:xfrm>
              <a:off x="1136649" y="3146822"/>
              <a:ext cx="456827" cy="300038"/>
            </a:xfrm>
            <a:prstGeom prst="ellipse">
              <a:avLst/>
            </a:prstGeom>
            <a:solidFill>
              <a:srgbClr val="084CA1"/>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Calibri" panose="020F0502020204030204"/>
                <a:ea typeface="宋体" panose="02010600030101010101" pitchFamily="2" charset="-122"/>
              </a:endParaRPr>
            </a:p>
          </p:txBody>
        </p:sp>
        <p:sp>
          <p:nvSpPr>
            <p:cNvPr id="47" name="MH_Other_5"/>
            <p:cNvSpPr/>
            <p:nvPr>
              <p:custDataLst>
                <p:tags r:id="rId10"/>
              </p:custDataLst>
            </p:nvPr>
          </p:nvSpPr>
          <p:spPr>
            <a:xfrm>
              <a:off x="1198564" y="3193257"/>
              <a:ext cx="315428" cy="207169"/>
            </a:xfrm>
            <a:prstGeom prst="donut">
              <a:avLst>
                <a:gd name="adj" fmla="val 9123"/>
              </a:avLst>
            </a:prstGeom>
            <a:solidFill>
              <a:srgbClr val="FFFF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black"/>
                </a:solidFill>
                <a:latin typeface="Calibri" panose="020F0502020204030204"/>
                <a:ea typeface="宋体" panose="02010600030101010101" pitchFamily="2" charset="-122"/>
              </a:endParaRPr>
            </a:p>
          </p:txBody>
        </p:sp>
        <p:sp>
          <p:nvSpPr>
            <p:cNvPr id="48" name="MH_Other_6"/>
            <p:cNvSpPr>
              <a:spLocks noChangeAspect="1"/>
            </p:cNvSpPr>
            <p:nvPr>
              <p:custDataLst>
                <p:tags r:id="rId11"/>
              </p:custDataLst>
            </p:nvPr>
          </p:nvSpPr>
          <p:spPr>
            <a:xfrm>
              <a:off x="1271589" y="3257551"/>
              <a:ext cx="148650" cy="78581"/>
            </a:xfrm>
            <a:prstGeom prst="rightArrow">
              <a:avLst/>
            </a:prstGeom>
            <a:solidFill>
              <a:srgbClr val="FFFF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1400" kern="0">
                <a:solidFill>
                  <a:prstClr val="white"/>
                </a:solidFill>
                <a:latin typeface="Calibri" panose="020F0502020204030204"/>
                <a:ea typeface="宋体" panose="02010600030101010101" pitchFamily="2" charset="-122"/>
              </a:endParaRPr>
            </a:p>
          </p:txBody>
        </p:sp>
      </p:grpSp>
      <p:cxnSp>
        <p:nvCxnSpPr>
          <p:cNvPr id="49" name="MH_Other_7"/>
          <p:cNvCxnSpPr>
            <a:cxnSpLocks noChangeShapeType="1"/>
          </p:cNvCxnSpPr>
          <p:nvPr>
            <p:custDataLst>
              <p:tags r:id="rId7"/>
            </p:custDataLst>
          </p:nvPr>
        </p:nvCxnSpPr>
        <p:spPr bwMode="auto">
          <a:xfrm>
            <a:off x="873688" y="2856275"/>
            <a:ext cx="7890102" cy="0"/>
          </a:xfrm>
          <a:prstGeom prst="line">
            <a:avLst/>
          </a:prstGeom>
          <a:noFill/>
          <a:ln w="28575" cap="rnd" algn="ctr">
            <a:solidFill>
              <a:srgbClr val="084CA1"/>
            </a:solidFill>
            <a:prstDash val="sysDash"/>
            <a:miter lim="800000"/>
            <a:headEnd/>
            <a:tailEnd/>
          </a:ln>
          <a:extLst>
            <a:ext uri="{909E8E84-426E-40DD-AFC4-6F175D3DCCD1}">
              <a14:hiddenFill xmlns:a14="http://schemas.microsoft.com/office/drawing/2010/main">
                <a:noFill/>
              </a14:hiddenFill>
            </a:ext>
          </a:extLst>
        </p:spPr>
      </p:cxnSp>
      <p:sp>
        <p:nvSpPr>
          <p:cNvPr id="50" name="MH_Desc_1"/>
          <p:cNvSpPr txBox="1">
            <a:spLocks noChangeArrowheads="1"/>
          </p:cNvSpPr>
          <p:nvPr>
            <p:custDataLst>
              <p:tags r:id="rId8"/>
            </p:custDataLst>
          </p:nvPr>
        </p:nvSpPr>
        <p:spPr bwMode="auto">
          <a:xfrm>
            <a:off x="873689" y="2912172"/>
            <a:ext cx="8024249" cy="2229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just">
              <a:lnSpc>
                <a:spcPct val="150000"/>
              </a:lnSpc>
              <a:defRPr/>
            </a:pPr>
            <a:r>
              <a:rPr lang="zh-CN" altLang="en-US" sz="1800" b="1" dirty="0">
                <a:solidFill>
                  <a:srgbClr val="C00000"/>
                </a:solidFill>
              </a:rPr>
              <a:t>“</a:t>
            </a:r>
            <a:r>
              <a:rPr lang="zh-CN" altLang="zh-CN" sz="1800" b="1" dirty="0" smtClean="0">
                <a:solidFill>
                  <a:srgbClr val="C00000"/>
                </a:solidFill>
                <a:latin typeface="微软雅黑" pitchFamily="34" charset="-122"/>
              </a:rPr>
              <a:t>两</a:t>
            </a:r>
            <a:r>
              <a:rPr lang="zh-CN" altLang="zh-CN" sz="1800" b="1" dirty="0">
                <a:solidFill>
                  <a:srgbClr val="C00000"/>
                </a:solidFill>
                <a:latin typeface="微软雅黑" pitchFamily="34" charset="-122"/>
              </a:rPr>
              <a:t>账分设</a:t>
            </a:r>
            <a:r>
              <a:rPr lang="zh-CN" altLang="zh-CN" sz="1800" b="1" dirty="0" smtClean="0">
                <a:solidFill>
                  <a:srgbClr val="C00000"/>
                </a:solidFill>
                <a:latin typeface="微软雅黑" pitchFamily="34" charset="-122"/>
              </a:rPr>
              <a:t>‌</a:t>
            </a:r>
            <a:r>
              <a:rPr lang="zh-CN" altLang="en-US" sz="1800" b="1" dirty="0">
                <a:solidFill>
                  <a:srgbClr val="C00000"/>
                </a:solidFill>
              </a:rPr>
              <a:t>”</a:t>
            </a:r>
            <a:r>
              <a:rPr lang="zh-CN" altLang="en-US" sz="1800" dirty="0" smtClean="0">
                <a:latin typeface="微软雅黑" pitchFamily="34" charset="-122"/>
              </a:rPr>
              <a:t>：</a:t>
            </a:r>
            <a:r>
              <a:rPr lang="zh-CN" altLang="zh-CN" sz="1800" dirty="0" smtClean="0">
                <a:latin typeface="微软雅黑" pitchFamily="34" charset="-122"/>
              </a:rPr>
              <a:t>仓库</a:t>
            </a:r>
            <a:r>
              <a:rPr lang="zh-CN" altLang="zh-CN" sz="1800" dirty="0">
                <a:latin typeface="微软雅黑" pitchFamily="34" charset="-122"/>
              </a:rPr>
              <a:t>设置材料卡片账，核算各种材料收发存的数量；财会部门设置材料明细账，核算各种材料收入、发出和结存的数量和金额</a:t>
            </a:r>
            <a:r>
              <a:rPr lang="zh-CN" altLang="zh-CN" sz="1800" dirty="0" smtClean="0">
                <a:latin typeface="微软雅黑" pitchFamily="34" charset="-122"/>
              </a:rPr>
              <a:t>。</a:t>
            </a:r>
            <a:endParaRPr lang="en-US" altLang="zh-CN" sz="1800" dirty="0" smtClean="0">
              <a:latin typeface="微软雅黑" pitchFamily="34" charset="-122"/>
            </a:endParaRPr>
          </a:p>
          <a:p>
            <a:pPr algn="just">
              <a:lnSpc>
                <a:spcPct val="150000"/>
              </a:lnSpc>
              <a:defRPr/>
            </a:pPr>
            <a:r>
              <a:rPr lang="zh-CN" altLang="en-US" sz="1800" b="1" dirty="0" smtClean="0">
                <a:solidFill>
                  <a:srgbClr val="C00000"/>
                </a:solidFill>
              </a:rPr>
              <a:t>“</a:t>
            </a:r>
            <a:r>
              <a:rPr lang="zh-CN" altLang="zh-CN" sz="1800" b="1" dirty="0" smtClean="0">
                <a:solidFill>
                  <a:srgbClr val="C00000"/>
                </a:solidFill>
              </a:rPr>
              <a:t>两账合一</a:t>
            </a:r>
            <a:r>
              <a:rPr lang="zh-CN" altLang="en-US" sz="1800" b="1" dirty="0" smtClean="0">
                <a:solidFill>
                  <a:srgbClr val="C00000"/>
                </a:solidFill>
              </a:rPr>
              <a:t>”</a:t>
            </a:r>
            <a:r>
              <a:rPr lang="zh-CN" altLang="en-US" sz="1800" dirty="0" smtClean="0"/>
              <a:t>：</a:t>
            </a:r>
            <a:r>
              <a:rPr lang="zh-CN" altLang="zh-CN" sz="1800" dirty="0" smtClean="0"/>
              <a:t>将</a:t>
            </a:r>
            <a:r>
              <a:rPr lang="zh-CN" altLang="zh-CN" sz="1800" dirty="0"/>
              <a:t>仓库的材料卡片账和会计的材料明细账合并为一套账，由仓库负责登记数量，会计人员定期到仓库稽核收发料单，计算登记材料收发存金额，并对材料收发凭证进行计价。</a:t>
            </a:r>
            <a:endParaRPr lang="zh-CN" altLang="en-US" sz="1800" dirty="0" smtClean="0">
              <a:solidFill>
                <a:schemeClr val="tx1">
                  <a:lumMod val="50000"/>
                  <a:lumOff val="50000"/>
                </a:schemeClr>
              </a:solidFill>
              <a:latin typeface="微软雅黑" pitchFamily="34" charset="-122"/>
            </a:endParaRPr>
          </a:p>
        </p:txBody>
      </p:sp>
    </p:spTree>
    <p:custDataLst>
      <p:tags r:id="rId1"/>
    </p:custDataLst>
    <p:extLst>
      <p:ext uri="{BB962C8B-B14F-4D97-AF65-F5344CB8AC3E}">
        <p14:creationId xmlns:p14="http://schemas.microsoft.com/office/powerpoint/2010/main" val="29878995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）存货的内容</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ïṧlîḍe"/>
          <p:cNvSpPr/>
          <p:nvPr/>
        </p:nvSpPr>
        <p:spPr>
          <a:xfrm>
            <a:off x="812008" y="1221568"/>
            <a:ext cx="7272808" cy="1246495"/>
          </a:xfrm>
          <a:prstGeom prst="rect">
            <a:avLst/>
          </a:prstGeom>
          <a:noFill/>
        </p:spPr>
        <p:txBody>
          <a:bodyPr wrap="square" lIns="0" tIns="0" rIns="0" bIns="0">
            <a:spAutoFit/>
          </a:bodyPr>
          <a:lstStyle/>
          <a:p>
            <a:pPr algn="just">
              <a:lnSpc>
                <a:spcPct val="150000"/>
              </a:lnSpc>
            </a:pPr>
            <a:r>
              <a:rPr lang="zh-CN" altLang="en-US" sz="1800" b="1" dirty="0" smtClean="0">
                <a:solidFill>
                  <a:srgbClr val="C00000"/>
                </a:solidFill>
                <a:latin typeface="微软雅黑" pitchFamily="34" charset="-122"/>
                <a:ea typeface="微软雅黑" pitchFamily="34" charset="-122"/>
                <a:cs typeface="+mn-ea"/>
                <a:sym typeface="+mn-lt"/>
              </a:rPr>
              <a:t>存货</a:t>
            </a:r>
            <a:r>
              <a:rPr lang="zh-CN" altLang="en-US" sz="1800" b="1" dirty="0" smtClean="0">
                <a:solidFill>
                  <a:srgbClr val="000000"/>
                </a:solidFill>
                <a:latin typeface="微软雅黑" pitchFamily="34" charset="-122"/>
                <a:ea typeface="微软雅黑" pitchFamily="34" charset="-122"/>
                <a:cs typeface="+mn-ea"/>
                <a:sym typeface="+mn-lt"/>
              </a:rPr>
              <a:t>：</a:t>
            </a:r>
            <a:r>
              <a:rPr lang="zh-CN" altLang="en-US" sz="1800" dirty="0" smtClean="0">
                <a:solidFill>
                  <a:srgbClr val="000000"/>
                </a:solidFill>
                <a:latin typeface="微软雅黑" pitchFamily="34" charset="-122"/>
                <a:ea typeface="微软雅黑" pitchFamily="34" charset="-122"/>
                <a:cs typeface="+mn-ea"/>
                <a:sym typeface="+mn-lt"/>
              </a:rPr>
              <a:t>企业</a:t>
            </a:r>
            <a:r>
              <a:rPr lang="zh-CN" altLang="en-US" sz="1800" u="heavy" dirty="0">
                <a:solidFill>
                  <a:srgbClr val="000000"/>
                </a:solidFill>
                <a:uFill>
                  <a:solidFill>
                    <a:srgbClr val="C00000"/>
                  </a:solidFill>
                </a:uFill>
                <a:latin typeface="微软雅黑" pitchFamily="34" charset="-122"/>
                <a:ea typeface="微软雅黑" pitchFamily="34" charset="-122"/>
                <a:cs typeface="+mn-ea"/>
                <a:sym typeface="+mn-lt"/>
              </a:rPr>
              <a:t>在正常生产经营过程中持有</a:t>
            </a:r>
            <a:r>
              <a:rPr lang="zh-CN" altLang="en-US" sz="1800" b="1" u="heavy" dirty="0">
                <a:solidFill>
                  <a:srgbClr val="084CA1"/>
                </a:solidFill>
                <a:uFill>
                  <a:solidFill>
                    <a:srgbClr val="C00000"/>
                  </a:solidFill>
                </a:uFill>
                <a:latin typeface="微软雅黑" pitchFamily="34" charset="-122"/>
                <a:ea typeface="微软雅黑" pitchFamily="34" charset="-122"/>
                <a:cs typeface="+mn-ea"/>
                <a:sym typeface="+mn-lt"/>
              </a:rPr>
              <a:t>以备出售</a:t>
            </a:r>
            <a:r>
              <a:rPr lang="zh-CN" altLang="en-US" sz="1800" u="heavy" dirty="0">
                <a:solidFill>
                  <a:srgbClr val="000000"/>
                </a:solidFill>
                <a:uFill>
                  <a:solidFill>
                    <a:srgbClr val="C00000"/>
                  </a:solidFill>
                </a:uFill>
                <a:latin typeface="微软雅黑" pitchFamily="34" charset="-122"/>
                <a:ea typeface="微软雅黑" pitchFamily="34" charset="-122"/>
                <a:cs typeface="+mn-ea"/>
                <a:sym typeface="+mn-lt"/>
              </a:rPr>
              <a:t>的</a:t>
            </a:r>
            <a:r>
              <a:rPr lang="zh-CN" altLang="en-US" sz="1800" b="1" u="heavy" dirty="0">
                <a:solidFill>
                  <a:srgbClr val="084CA1"/>
                </a:solidFill>
                <a:uFill>
                  <a:solidFill>
                    <a:srgbClr val="C00000"/>
                  </a:solidFill>
                </a:uFill>
                <a:latin typeface="微软雅黑" pitchFamily="34" charset="-122"/>
                <a:ea typeface="微软雅黑" pitchFamily="34" charset="-122"/>
                <a:cs typeface="+mn-ea"/>
                <a:sym typeface="+mn-lt"/>
              </a:rPr>
              <a:t>产成品或商品</a:t>
            </a:r>
            <a:r>
              <a:rPr lang="zh-CN" altLang="en-US" sz="1800" dirty="0">
                <a:solidFill>
                  <a:srgbClr val="000000"/>
                </a:solidFill>
                <a:latin typeface="微软雅黑" pitchFamily="34" charset="-122"/>
                <a:ea typeface="微软雅黑" pitchFamily="34" charset="-122"/>
                <a:cs typeface="+mn-ea"/>
                <a:sym typeface="+mn-lt"/>
              </a:rPr>
              <a:t>，或者</a:t>
            </a:r>
            <a:r>
              <a:rPr lang="zh-CN" altLang="en-US" sz="1800" b="1" u="heavy" dirty="0">
                <a:solidFill>
                  <a:srgbClr val="084CA1"/>
                </a:solidFill>
                <a:uFill>
                  <a:solidFill>
                    <a:srgbClr val="C00000"/>
                  </a:solidFill>
                </a:uFill>
                <a:latin typeface="微软雅黑" pitchFamily="34" charset="-122"/>
                <a:ea typeface="微软雅黑" pitchFamily="34" charset="-122"/>
                <a:cs typeface="+mn-ea"/>
                <a:sym typeface="+mn-lt"/>
              </a:rPr>
              <a:t>为了出售</a:t>
            </a:r>
            <a:r>
              <a:rPr lang="zh-CN" altLang="en-US" sz="1800" u="heavy" dirty="0">
                <a:solidFill>
                  <a:srgbClr val="000000"/>
                </a:solidFill>
                <a:uFill>
                  <a:solidFill>
                    <a:srgbClr val="C00000"/>
                  </a:solidFill>
                </a:uFill>
                <a:latin typeface="微软雅黑" pitchFamily="34" charset="-122"/>
                <a:ea typeface="微软雅黑" pitchFamily="34" charset="-122"/>
                <a:cs typeface="+mn-ea"/>
                <a:sym typeface="+mn-lt"/>
              </a:rPr>
              <a:t>仍然处在生产过程中的</a:t>
            </a:r>
            <a:r>
              <a:rPr lang="zh-CN" altLang="en-US" sz="1800" b="1" u="heavy" dirty="0">
                <a:solidFill>
                  <a:srgbClr val="084CA1"/>
                </a:solidFill>
                <a:uFill>
                  <a:solidFill>
                    <a:srgbClr val="C00000"/>
                  </a:solidFill>
                </a:uFill>
                <a:latin typeface="微软雅黑" pitchFamily="34" charset="-122"/>
                <a:ea typeface="微软雅黑" pitchFamily="34" charset="-122"/>
                <a:cs typeface="+mn-ea"/>
                <a:sym typeface="+mn-lt"/>
              </a:rPr>
              <a:t>在产品</a:t>
            </a:r>
            <a:r>
              <a:rPr lang="zh-CN" altLang="en-US" sz="1800" dirty="0">
                <a:solidFill>
                  <a:srgbClr val="000000"/>
                </a:solidFill>
                <a:latin typeface="微软雅黑" pitchFamily="34" charset="-122"/>
                <a:ea typeface="微软雅黑" pitchFamily="34" charset="-122"/>
                <a:cs typeface="+mn-ea"/>
                <a:sym typeface="+mn-lt"/>
              </a:rPr>
              <a:t>，或者将</a:t>
            </a:r>
            <a:r>
              <a:rPr lang="zh-CN" altLang="en-US" sz="1800" u="heavy" dirty="0">
                <a:solidFill>
                  <a:srgbClr val="000000"/>
                </a:solidFill>
                <a:uFill>
                  <a:solidFill>
                    <a:srgbClr val="C00000"/>
                  </a:solidFill>
                </a:uFill>
                <a:latin typeface="微软雅黑" pitchFamily="34" charset="-122"/>
                <a:ea typeface="微软雅黑" pitchFamily="34" charset="-122"/>
                <a:cs typeface="+mn-ea"/>
                <a:sym typeface="+mn-lt"/>
              </a:rPr>
              <a:t>在生产过程或提供劳务过程中耗用的</a:t>
            </a:r>
            <a:r>
              <a:rPr lang="zh-CN" altLang="en-US" sz="1800" b="1" u="heavy" dirty="0">
                <a:solidFill>
                  <a:srgbClr val="084CA1"/>
                </a:solidFill>
                <a:uFill>
                  <a:solidFill>
                    <a:srgbClr val="C00000"/>
                  </a:solidFill>
                </a:uFill>
                <a:latin typeface="微软雅黑" pitchFamily="34" charset="-122"/>
                <a:ea typeface="微软雅黑" pitchFamily="34" charset="-122"/>
                <a:cs typeface="+mn-ea"/>
                <a:sym typeface="+mn-lt"/>
              </a:rPr>
              <a:t>材料、物料</a:t>
            </a:r>
            <a:r>
              <a:rPr lang="zh-CN" altLang="en-US" sz="1800" dirty="0">
                <a:solidFill>
                  <a:srgbClr val="000000"/>
                </a:solidFill>
                <a:latin typeface="微软雅黑" pitchFamily="34" charset="-122"/>
                <a:ea typeface="微软雅黑" pitchFamily="34" charset="-122"/>
                <a:cs typeface="+mn-ea"/>
                <a:sym typeface="+mn-lt"/>
              </a:rPr>
              <a:t>等</a:t>
            </a:r>
            <a:r>
              <a:rPr lang="zh-CN" altLang="en-US" sz="1800" dirty="0" smtClean="0">
                <a:solidFill>
                  <a:srgbClr val="000000"/>
                </a:solidFill>
                <a:latin typeface="微软雅黑" pitchFamily="34" charset="-122"/>
                <a:ea typeface="微软雅黑" pitchFamily="34" charset="-122"/>
                <a:cs typeface="+mn-ea"/>
                <a:sym typeface="+mn-lt"/>
              </a:rPr>
              <a:t>。</a:t>
            </a:r>
            <a:endParaRPr lang="zh-CN" altLang="zh-CN" sz="1800" dirty="0" smtClean="0"/>
          </a:p>
        </p:txBody>
      </p:sp>
      <p:sp>
        <p:nvSpPr>
          <p:cNvPr id="10" name="îṣlîḋê"/>
          <p:cNvSpPr txBox="1"/>
          <p:nvPr/>
        </p:nvSpPr>
        <p:spPr bwMode="auto">
          <a:xfrm>
            <a:off x="977217" y="2791629"/>
            <a:ext cx="846115"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原材料</a:t>
            </a:r>
            <a:endParaRPr lang="zh-CN" altLang="zh-CN" sz="1800" dirty="0">
              <a:latin typeface="微软雅黑" pitchFamily="34" charset="-122"/>
              <a:ea typeface="微软雅黑" pitchFamily="34" charset="-122"/>
              <a:cs typeface="+mn-ea"/>
              <a:sym typeface="+mn-lt"/>
            </a:endParaRPr>
          </a:p>
        </p:txBody>
      </p:sp>
      <p:sp>
        <p:nvSpPr>
          <p:cNvPr id="11" name="ïṡḷïḍê"/>
          <p:cNvSpPr txBox="1"/>
          <p:nvPr/>
        </p:nvSpPr>
        <p:spPr bwMode="auto">
          <a:xfrm>
            <a:off x="1270971" y="3429582"/>
            <a:ext cx="984409"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半成品</a:t>
            </a:r>
          </a:p>
        </p:txBody>
      </p:sp>
      <p:sp>
        <p:nvSpPr>
          <p:cNvPr id="12" name="ïşļïḑê"/>
          <p:cNvSpPr txBox="1"/>
          <p:nvPr/>
        </p:nvSpPr>
        <p:spPr bwMode="auto">
          <a:xfrm>
            <a:off x="2039356" y="3899613"/>
            <a:ext cx="863913"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包装物</a:t>
            </a:r>
          </a:p>
        </p:txBody>
      </p:sp>
      <p:sp>
        <p:nvSpPr>
          <p:cNvPr id="13" name="işlíḋe"/>
          <p:cNvSpPr txBox="1"/>
          <p:nvPr/>
        </p:nvSpPr>
        <p:spPr bwMode="auto">
          <a:xfrm>
            <a:off x="3119476" y="4160147"/>
            <a:ext cx="1648086"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委托加工物资</a:t>
            </a:r>
          </a:p>
        </p:txBody>
      </p:sp>
      <p:sp>
        <p:nvSpPr>
          <p:cNvPr id="14" name="iṣļïḋé"/>
          <p:cNvSpPr txBox="1"/>
          <p:nvPr/>
        </p:nvSpPr>
        <p:spPr bwMode="auto">
          <a:xfrm>
            <a:off x="7439906" y="2791628"/>
            <a:ext cx="1392107"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低值易耗品</a:t>
            </a:r>
          </a:p>
        </p:txBody>
      </p:sp>
      <p:sp>
        <p:nvSpPr>
          <p:cNvPr id="15" name="íSļíḓe"/>
          <p:cNvSpPr txBox="1"/>
          <p:nvPr/>
        </p:nvSpPr>
        <p:spPr bwMode="auto">
          <a:xfrm>
            <a:off x="7140967" y="3414834"/>
            <a:ext cx="1163085"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pPr>
            <a:r>
              <a:rPr lang="zh-CN" altLang="en-US" sz="1800" dirty="0">
                <a:latin typeface="微软雅黑" pitchFamily="34" charset="-122"/>
                <a:ea typeface="微软雅黑" pitchFamily="34" charset="-122"/>
                <a:cs typeface="+mn-ea"/>
                <a:sym typeface="+mn-lt"/>
              </a:rPr>
              <a:t>库存</a:t>
            </a:r>
            <a:r>
              <a:rPr lang="zh-CN" altLang="en-US" sz="1800" dirty="0" smtClean="0">
                <a:latin typeface="微软雅黑" pitchFamily="34" charset="-122"/>
                <a:ea typeface="微软雅黑" pitchFamily="34" charset="-122"/>
                <a:cs typeface="+mn-ea"/>
                <a:sym typeface="+mn-lt"/>
              </a:rPr>
              <a:t>商品</a:t>
            </a:r>
            <a:endParaRPr lang="zh-CN" altLang="en-US" sz="1800" dirty="0">
              <a:latin typeface="微软雅黑" pitchFamily="34" charset="-122"/>
              <a:ea typeface="微软雅黑" pitchFamily="34" charset="-122"/>
              <a:cs typeface="+mn-ea"/>
              <a:sym typeface="+mn-lt"/>
            </a:endParaRPr>
          </a:p>
        </p:txBody>
      </p:sp>
      <p:sp>
        <p:nvSpPr>
          <p:cNvPr id="16" name="îśḻíḋé"/>
          <p:cNvSpPr txBox="1"/>
          <p:nvPr/>
        </p:nvSpPr>
        <p:spPr bwMode="auto">
          <a:xfrm>
            <a:off x="6647868" y="3899612"/>
            <a:ext cx="842182"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在产品</a:t>
            </a:r>
          </a:p>
        </p:txBody>
      </p:sp>
      <p:sp>
        <p:nvSpPr>
          <p:cNvPr id="17" name="iṩḻiḑè"/>
          <p:cNvSpPr txBox="1"/>
          <p:nvPr/>
        </p:nvSpPr>
        <p:spPr bwMode="auto">
          <a:xfrm>
            <a:off x="4847668" y="4149245"/>
            <a:ext cx="1584176" cy="403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500" tIns="35100" rIns="67500" bIns="35100">
            <a:spAutoFit/>
          </a:bodyPr>
          <a:lstStyle/>
          <a:p>
            <a:pPr>
              <a:lnSpc>
                <a:spcPct val="120000"/>
              </a:lnSpc>
              <a:spcBef>
                <a:spcPct val="0"/>
              </a:spcBef>
            </a:pPr>
            <a:r>
              <a:rPr lang="zh-CN" altLang="en-US" sz="1800" dirty="0">
                <a:latin typeface="微软雅黑" pitchFamily="34" charset="-122"/>
                <a:ea typeface="微软雅黑" pitchFamily="34" charset="-122"/>
                <a:cs typeface="+mn-ea"/>
                <a:sym typeface="+mn-lt"/>
              </a:rPr>
              <a:t>委托代销商品</a:t>
            </a:r>
          </a:p>
        </p:txBody>
      </p:sp>
      <p:pic>
        <p:nvPicPr>
          <p:cNvPr id="18" name="Picture 2" descr="E:\17-江西制造\资源\6-教学PPT\图片素材\a9bf8c33ec1f89564c10d3645815e1a5.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59233" y="2903091"/>
            <a:ext cx="1135542" cy="1135542"/>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 descr="E:\17-江西制造\资源\6-教学PPT\图片素材\c675a4d1eaafdce1b78711a63d491356.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01061" y="3229595"/>
            <a:ext cx="1679308" cy="661821"/>
          </a:xfrm>
          <a:prstGeom prst="rect">
            <a:avLst/>
          </a:prstGeom>
          <a:noFill/>
          <a:extLst>
            <a:ext uri="{909E8E84-426E-40DD-AFC4-6F175D3DCCD1}">
              <a14:hiddenFill xmlns:a14="http://schemas.microsoft.com/office/drawing/2010/main">
                <a:solidFill>
                  <a:srgbClr val="FFFFFF"/>
                </a:solidFill>
              </a14:hiddenFill>
            </a:ext>
          </a:extLst>
        </p:spPr>
      </p:pic>
      <p:sp>
        <p:nvSpPr>
          <p:cNvPr id="20" name="弧形 19"/>
          <p:cNvSpPr/>
          <p:nvPr/>
        </p:nvSpPr>
        <p:spPr>
          <a:xfrm flipV="1">
            <a:off x="947410" y="1128230"/>
            <a:ext cx="7734663" cy="3549722"/>
          </a:xfrm>
          <a:prstGeom prst="arc">
            <a:avLst>
              <a:gd name="adj1" fmla="val 10809650"/>
              <a:gd name="adj2" fmla="val 23625"/>
            </a:avLst>
          </a:prstGeom>
          <a:noFill/>
          <a:ln w="3810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pic>
        <p:nvPicPr>
          <p:cNvPr id="21" name="Picture 4" descr="E:\17-江西制造\资源\6-教学PPT\图片素材\1821a4cc79462128514f9f055f59c230.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876625" y="2169647"/>
            <a:ext cx="1559997" cy="2206338"/>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3773880" y="2723071"/>
            <a:ext cx="1349064" cy="442346"/>
          </a:xfrm>
          <a:prstGeom prst="rect">
            <a:avLst/>
          </a:prstGeom>
          <a:solidFill>
            <a:srgbClr val="C00000">
              <a:alpha val="69804"/>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内  容</a:t>
            </a:r>
            <a:endParaRPr kumimoji="0" lang="zh-CN" altLang="en-US" sz="18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 name="TextBox 1"/>
          <p:cNvSpPr txBox="1"/>
          <p:nvPr/>
        </p:nvSpPr>
        <p:spPr>
          <a:xfrm>
            <a:off x="1843359" y="1018923"/>
            <a:ext cx="412021" cy="369332"/>
          </a:xfrm>
          <a:prstGeom prst="rect">
            <a:avLst/>
          </a:prstGeom>
          <a:noFill/>
        </p:spPr>
        <p:txBody>
          <a:bodyPr wrap="square" rtlCol="0">
            <a:spAutoFit/>
          </a:bodyPr>
          <a:lstStyle/>
          <a:p>
            <a:r>
              <a:rPr lang="zh-CN" altLang="en-US" sz="1800" b="1" dirty="0" smtClean="0">
                <a:solidFill>
                  <a:srgbClr val="C00000"/>
                </a:solidFill>
                <a:latin typeface="微软雅黑" pitchFamily="34" charset="-122"/>
                <a:ea typeface="微软雅黑" pitchFamily="34" charset="-122"/>
              </a:rPr>
              <a:t>①</a:t>
            </a:r>
            <a:endParaRPr lang="zh-CN" altLang="en-US" sz="1800" b="1" dirty="0">
              <a:solidFill>
                <a:srgbClr val="C00000"/>
              </a:solidFill>
              <a:latin typeface="微软雅黑" pitchFamily="34" charset="-122"/>
              <a:ea typeface="微软雅黑" pitchFamily="34" charset="-122"/>
            </a:endParaRPr>
          </a:p>
        </p:txBody>
      </p:sp>
      <p:sp>
        <p:nvSpPr>
          <p:cNvPr id="23" name="TextBox 22"/>
          <p:cNvSpPr txBox="1"/>
          <p:nvPr/>
        </p:nvSpPr>
        <p:spPr>
          <a:xfrm>
            <a:off x="457430" y="1660149"/>
            <a:ext cx="412021" cy="369332"/>
          </a:xfrm>
          <a:prstGeom prst="rect">
            <a:avLst/>
          </a:prstGeom>
          <a:noFill/>
        </p:spPr>
        <p:txBody>
          <a:bodyPr wrap="square" rtlCol="0">
            <a:spAutoFit/>
          </a:bodyPr>
          <a:lstStyle/>
          <a:p>
            <a:r>
              <a:rPr lang="zh-CN" altLang="en-US" sz="1800" b="1" dirty="0" smtClean="0">
                <a:solidFill>
                  <a:srgbClr val="C00000"/>
                </a:solidFill>
                <a:latin typeface="微软雅黑" pitchFamily="34" charset="-122"/>
                <a:ea typeface="微软雅黑" pitchFamily="34" charset="-122"/>
              </a:rPr>
              <a:t>②</a:t>
            </a:r>
            <a:endParaRPr lang="zh-CN" altLang="en-US" sz="1800" b="1" dirty="0">
              <a:solidFill>
                <a:srgbClr val="C00000"/>
              </a:solidFill>
              <a:latin typeface="微软雅黑" pitchFamily="34" charset="-122"/>
              <a:ea typeface="微软雅黑" pitchFamily="34" charset="-122"/>
            </a:endParaRPr>
          </a:p>
        </p:txBody>
      </p:sp>
      <p:sp>
        <p:nvSpPr>
          <p:cNvPr id="24" name="TextBox 23"/>
          <p:cNvSpPr txBox="1"/>
          <p:nvPr/>
        </p:nvSpPr>
        <p:spPr>
          <a:xfrm>
            <a:off x="5363792" y="1984981"/>
            <a:ext cx="412021" cy="369332"/>
          </a:xfrm>
          <a:prstGeom prst="rect">
            <a:avLst/>
          </a:prstGeom>
          <a:noFill/>
        </p:spPr>
        <p:txBody>
          <a:bodyPr wrap="square" rtlCol="0">
            <a:spAutoFit/>
          </a:bodyPr>
          <a:lstStyle/>
          <a:p>
            <a:r>
              <a:rPr lang="zh-CN" altLang="en-US" sz="1800" b="1" dirty="0">
                <a:solidFill>
                  <a:srgbClr val="C00000"/>
                </a:solidFill>
                <a:latin typeface="微软雅黑" pitchFamily="34" charset="-122"/>
                <a:ea typeface="微软雅黑" pitchFamily="34" charset="-122"/>
              </a:rPr>
              <a:t>③</a:t>
            </a:r>
          </a:p>
        </p:txBody>
      </p:sp>
    </p:spTree>
    <p:custDataLst>
      <p:tags r:id="rId1"/>
    </p:custDataLst>
    <p:extLst>
      <p:ext uri="{BB962C8B-B14F-4D97-AF65-F5344CB8AC3E}">
        <p14:creationId xmlns:p14="http://schemas.microsoft.com/office/powerpoint/2010/main" val="2430589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材料明细分类账的</a:t>
            </a:r>
            <a:r>
              <a:rPr lang="zh-CN" altLang="en-US" sz="1800" b="1" dirty="0">
                <a:solidFill>
                  <a:srgbClr val="084CA1"/>
                </a:solidFill>
                <a:ea typeface="微软雅黑"/>
                <a:cs typeface="+mn-ea"/>
              </a:rPr>
              <a:t>登记</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pic>
        <p:nvPicPr>
          <p:cNvPr id="1026"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65637" y="1756125"/>
            <a:ext cx="3181350" cy="258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5242954" y="2004823"/>
            <a:ext cx="3461657" cy="1754326"/>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a</a:t>
            </a:r>
            <a:r>
              <a:rPr lang="en-US" altLang="zh-CN" sz="1800" dirty="0">
                <a:latin typeface="微软雅黑" pitchFamily="34" charset="-122"/>
                <a:ea typeface="微软雅黑" pitchFamily="34" charset="-122"/>
              </a:rPr>
              <a:t>.</a:t>
            </a:r>
            <a:r>
              <a:rPr lang="zh-CN" altLang="zh-CN" sz="1800" b="1" u="heavy" dirty="0" smtClean="0">
                <a:uFill>
                  <a:solidFill>
                    <a:srgbClr val="C00000"/>
                  </a:solidFill>
                </a:uFill>
                <a:latin typeface="微软雅黑" pitchFamily="34" charset="-122"/>
                <a:ea typeface="微软雅黑" pitchFamily="34" charset="-122"/>
              </a:rPr>
              <a:t>材料</a:t>
            </a:r>
            <a:r>
              <a:rPr lang="zh-CN" altLang="zh-CN" sz="1800" b="1" u="heavy" dirty="0">
                <a:uFill>
                  <a:solidFill>
                    <a:srgbClr val="C00000"/>
                  </a:solidFill>
                </a:uFill>
                <a:latin typeface="微软雅黑" pitchFamily="34" charset="-122"/>
                <a:ea typeface="微软雅黑" pitchFamily="34" charset="-122"/>
              </a:rPr>
              <a:t>卡片账</a:t>
            </a:r>
            <a:r>
              <a:rPr lang="zh-CN" altLang="zh-CN" sz="1800" dirty="0">
                <a:latin typeface="微软雅黑" pitchFamily="34" charset="-122"/>
                <a:ea typeface="微软雅黑" pitchFamily="34" charset="-122"/>
              </a:rPr>
              <a:t>，按材料的品种、规格开设，根据收发料凭单，逐日逐笔登记，序时地反映各种材料收发存的实物数量。</a:t>
            </a:r>
            <a:endParaRPr lang="zh-CN" altLang="en-US" sz="1800" dirty="0">
              <a:latin typeface="微软雅黑" pitchFamily="34" charset="-122"/>
              <a:ea typeface="微软雅黑" pitchFamily="34" charset="-122"/>
            </a:endParaRPr>
          </a:p>
        </p:txBody>
      </p:sp>
      <p:sp>
        <p:nvSpPr>
          <p:cNvPr id="30" name="燕尾形箭头 29"/>
          <p:cNvSpPr/>
          <p:nvPr/>
        </p:nvSpPr>
        <p:spPr>
          <a:xfrm>
            <a:off x="4175900" y="2814775"/>
            <a:ext cx="801726" cy="463973"/>
          </a:xfrm>
          <a:prstGeom prst="notch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MH_Other_9"/>
          <p:cNvSpPr/>
          <p:nvPr>
            <p:custDataLst>
              <p:tags r:id="rId7"/>
            </p:custDataLst>
          </p:nvPr>
        </p:nvSpPr>
        <p:spPr>
          <a:xfrm flipH="1" flipV="1">
            <a:off x="8616638" y="3893685"/>
            <a:ext cx="152400" cy="129778"/>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2" name="MH_Other_10"/>
          <p:cNvSpPr/>
          <p:nvPr>
            <p:custDataLst>
              <p:tags r:id="rId8"/>
            </p:custDataLst>
          </p:nvPr>
        </p:nvSpPr>
        <p:spPr>
          <a:xfrm flipH="1" flipV="1">
            <a:off x="8616638" y="3732950"/>
            <a:ext cx="152400" cy="128588"/>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3" name="MH_Other_11"/>
          <p:cNvSpPr/>
          <p:nvPr>
            <p:custDataLst>
              <p:tags r:id="rId9"/>
            </p:custDataLst>
          </p:nvPr>
        </p:nvSpPr>
        <p:spPr>
          <a:xfrm flipH="1" flipV="1">
            <a:off x="8424550" y="3893685"/>
            <a:ext cx="153988" cy="129778"/>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4" name="MH_Other_12"/>
          <p:cNvCxnSpPr>
            <a:cxnSpLocks noChangeShapeType="1"/>
          </p:cNvCxnSpPr>
          <p:nvPr>
            <p:custDataLst>
              <p:tags r:id="rId10"/>
            </p:custDataLst>
          </p:nvPr>
        </p:nvCxnSpPr>
        <p:spPr bwMode="auto">
          <a:xfrm flipV="1">
            <a:off x="5301939" y="4013938"/>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sp>
        <p:nvSpPr>
          <p:cNvPr id="35" name="MH_Other_13"/>
          <p:cNvSpPr/>
          <p:nvPr>
            <p:custDataLst>
              <p:tags r:id="rId11"/>
            </p:custDataLst>
          </p:nvPr>
        </p:nvSpPr>
        <p:spPr>
          <a:xfrm>
            <a:off x="5313700" y="1836731"/>
            <a:ext cx="153988" cy="115491"/>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6" name="MH_Other_14"/>
          <p:cNvSpPr/>
          <p:nvPr>
            <p:custDataLst>
              <p:tags r:id="rId12"/>
            </p:custDataLst>
          </p:nvPr>
        </p:nvSpPr>
        <p:spPr>
          <a:xfrm>
            <a:off x="5313700" y="1980798"/>
            <a:ext cx="153988" cy="115490"/>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MH_Other_15"/>
          <p:cNvSpPr/>
          <p:nvPr>
            <p:custDataLst>
              <p:tags r:id="rId13"/>
            </p:custDataLst>
          </p:nvPr>
        </p:nvSpPr>
        <p:spPr>
          <a:xfrm>
            <a:off x="5505788" y="1836731"/>
            <a:ext cx="152400" cy="115491"/>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8" name="MH_Other_16"/>
          <p:cNvCxnSpPr>
            <a:cxnSpLocks noChangeShapeType="1"/>
          </p:cNvCxnSpPr>
          <p:nvPr>
            <p:custDataLst>
              <p:tags r:id="rId14"/>
            </p:custDataLst>
          </p:nvPr>
        </p:nvCxnSpPr>
        <p:spPr bwMode="auto">
          <a:xfrm flipV="1">
            <a:off x="5658189" y="1846256"/>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269351726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 name="矩形 3"/>
          <p:cNvSpPr/>
          <p:nvPr/>
        </p:nvSpPr>
        <p:spPr>
          <a:xfrm>
            <a:off x="5037002" y="1493581"/>
            <a:ext cx="3803174" cy="3416320"/>
          </a:xfrm>
          <a:prstGeom prst="rect">
            <a:avLst/>
          </a:prstGeom>
        </p:spPr>
        <p:txBody>
          <a:bodyPr wrap="square">
            <a:spAutoFit/>
          </a:bodyPr>
          <a:lstStyle/>
          <a:p>
            <a:pPr>
              <a:lnSpc>
                <a:spcPct val="150000"/>
              </a:lnSpc>
            </a:pPr>
            <a:r>
              <a:rPr lang="en-US" altLang="zh-CN" sz="1800" dirty="0" smtClean="0">
                <a:latin typeface="微软雅黑" pitchFamily="34" charset="-122"/>
                <a:ea typeface="微软雅黑" pitchFamily="34" charset="-122"/>
              </a:rPr>
              <a:t> b</a:t>
            </a:r>
            <a:r>
              <a:rPr lang="en-US" altLang="zh-CN" sz="1800" dirty="0">
                <a:latin typeface="微软雅黑" pitchFamily="34" charset="-122"/>
                <a:ea typeface="微软雅黑" pitchFamily="34" charset="-122"/>
              </a:rPr>
              <a:t>.</a:t>
            </a:r>
            <a:r>
              <a:rPr lang="zh-CN" altLang="en-US" sz="1800" b="1" u="heavy" dirty="0">
                <a:uFill>
                  <a:solidFill>
                    <a:srgbClr val="C00000"/>
                  </a:solidFill>
                </a:uFill>
                <a:latin typeface="微软雅黑" pitchFamily="34" charset="-122"/>
                <a:ea typeface="微软雅黑" pitchFamily="34" charset="-122"/>
              </a:rPr>
              <a:t>材料明细账</a:t>
            </a:r>
            <a:r>
              <a:rPr lang="zh-CN" altLang="en-US" sz="1800" dirty="0">
                <a:latin typeface="微软雅黑" pitchFamily="34" charset="-122"/>
                <a:ea typeface="微软雅黑" pitchFamily="34" charset="-122"/>
              </a:rPr>
              <a:t>，按材料的品种、规格分户，进行明细核算。</a:t>
            </a:r>
            <a:r>
              <a:rPr lang="zh-CN" altLang="en-US" sz="1800" dirty="0" smtClean="0">
                <a:latin typeface="微软雅黑" pitchFamily="34" charset="-122"/>
                <a:ea typeface="微软雅黑" pitchFamily="34" charset="-122"/>
              </a:rPr>
              <a:t>收发材料时，根据收、发料</a:t>
            </a:r>
            <a:r>
              <a:rPr lang="zh-CN" altLang="en-US" sz="1800" dirty="0">
                <a:latin typeface="微软雅黑" pitchFamily="34" charset="-122"/>
                <a:ea typeface="微软雅黑" pitchFamily="34" charset="-122"/>
              </a:rPr>
              <a:t>凭证，在材料明细账中逐笔登记</a:t>
            </a:r>
            <a:r>
              <a:rPr lang="zh-CN" altLang="en-US" sz="1800" dirty="0" smtClean="0">
                <a:latin typeface="微软雅黑" pitchFamily="34" charset="-122"/>
                <a:ea typeface="微软雅黑" pitchFamily="34" charset="-122"/>
              </a:rPr>
              <a:t>收入和发出材料</a:t>
            </a:r>
            <a:r>
              <a:rPr lang="zh-CN" altLang="en-US" sz="1800" dirty="0">
                <a:latin typeface="微软雅黑" pitchFamily="34" charset="-122"/>
                <a:ea typeface="微软雅黑" pitchFamily="34" charset="-122"/>
              </a:rPr>
              <a:t>的数量、单价和金额</a:t>
            </a:r>
            <a:r>
              <a:rPr lang="zh-CN" altLang="en-US" sz="1800" dirty="0" smtClean="0">
                <a:latin typeface="微软雅黑" pitchFamily="34" charset="-122"/>
                <a:ea typeface="微软雅黑" pitchFamily="34" charset="-122"/>
              </a:rPr>
              <a:t>。发出</a:t>
            </a:r>
            <a:r>
              <a:rPr lang="zh-CN" altLang="en-US" sz="1800" dirty="0">
                <a:latin typeface="微软雅黑" pitchFamily="34" charset="-122"/>
                <a:ea typeface="微软雅黑" pitchFamily="34" charset="-122"/>
              </a:rPr>
              <a:t>材料的金额则需在个别计价法、加权平均法、移动平均法、先进先出法等方法中选择一种方法来确定。</a:t>
            </a:r>
          </a:p>
        </p:txBody>
      </p:sp>
      <p:sp>
        <p:nvSpPr>
          <p:cNvPr id="30" name="燕尾形箭头 29"/>
          <p:cNvSpPr/>
          <p:nvPr/>
        </p:nvSpPr>
        <p:spPr>
          <a:xfrm>
            <a:off x="4175900" y="2814775"/>
            <a:ext cx="801726" cy="463973"/>
          </a:xfrm>
          <a:prstGeom prst="notch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325689" y="4528575"/>
            <a:ext cx="3467099" cy="290513"/>
            <a:chOff x="5658189" y="4528575"/>
            <a:chExt cx="3467099" cy="290513"/>
          </a:xfrm>
        </p:grpSpPr>
        <p:sp>
          <p:nvSpPr>
            <p:cNvPr id="31" name="MH_Other_9"/>
            <p:cNvSpPr/>
            <p:nvPr>
              <p:custDataLst>
                <p:tags r:id="rId11"/>
              </p:custDataLst>
            </p:nvPr>
          </p:nvSpPr>
          <p:spPr>
            <a:xfrm flipH="1" flipV="1">
              <a:off x="8972888" y="4689310"/>
              <a:ext cx="152400" cy="129778"/>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2" name="MH_Other_10"/>
            <p:cNvSpPr/>
            <p:nvPr>
              <p:custDataLst>
                <p:tags r:id="rId12"/>
              </p:custDataLst>
            </p:nvPr>
          </p:nvSpPr>
          <p:spPr>
            <a:xfrm flipH="1" flipV="1">
              <a:off x="8972888" y="4528575"/>
              <a:ext cx="152400" cy="128588"/>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3" name="MH_Other_11"/>
            <p:cNvSpPr/>
            <p:nvPr>
              <p:custDataLst>
                <p:tags r:id="rId13"/>
              </p:custDataLst>
            </p:nvPr>
          </p:nvSpPr>
          <p:spPr>
            <a:xfrm flipH="1" flipV="1">
              <a:off x="8780800" y="4689310"/>
              <a:ext cx="153988" cy="129778"/>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4" name="MH_Other_12"/>
            <p:cNvCxnSpPr>
              <a:cxnSpLocks noChangeShapeType="1"/>
            </p:cNvCxnSpPr>
            <p:nvPr>
              <p:custDataLst>
                <p:tags r:id="rId14"/>
              </p:custDataLst>
            </p:nvPr>
          </p:nvCxnSpPr>
          <p:spPr bwMode="auto">
            <a:xfrm flipV="1">
              <a:off x="5658189" y="4809563"/>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grpSp>
      <p:grpSp>
        <p:nvGrpSpPr>
          <p:cNvPr id="5" name="组合 4"/>
          <p:cNvGrpSpPr/>
          <p:nvPr/>
        </p:nvGrpSpPr>
        <p:grpSpPr>
          <a:xfrm>
            <a:off x="5037001" y="1478788"/>
            <a:ext cx="3476626" cy="259557"/>
            <a:chOff x="5313700" y="1836731"/>
            <a:chExt cx="3476626" cy="259557"/>
          </a:xfrm>
        </p:grpSpPr>
        <p:sp>
          <p:nvSpPr>
            <p:cNvPr id="35" name="MH_Other_13"/>
            <p:cNvSpPr/>
            <p:nvPr>
              <p:custDataLst>
                <p:tags r:id="rId7"/>
              </p:custDataLst>
            </p:nvPr>
          </p:nvSpPr>
          <p:spPr>
            <a:xfrm>
              <a:off x="5313700" y="1836731"/>
              <a:ext cx="153988" cy="115491"/>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6" name="MH_Other_14"/>
            <p:cNvSpPr/>
            <p:nvPr>
              <p:custDataLst>
                <p:tags r:id="rId8"/>
              </p:custDataLst>
            </p:nvPr>
          </p:nvSpPr>
          <p:spPr>
            <a:xfrm>
              <a:off x="5313700" y="1980798"/>
              <a:ext cx="153988" cy="115490"/>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MH_Other_15"/>
            <p:cNvSpPr/>
            <p:nvPr>
              <p:custDataLst>
                <p:tags r:id="rId9"/>
              </p:custDataLst>
            </p:nvPr>
          </p:nvSpPr>
          <p:spPr>
            <a:xfrm>
              <a:off x="5505788" y="1836731"/>
              <a:ext cx="152400" cy="115491"/>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8" name="MH_Other_16"/>
            <p:cNvCxnSpPr>
              <a:cxnSpLocks noChangeShapeType="1"/>
            </p:cNvCxnSpPr>
            <p:nvPr>
              <p:custDataLst>
                <p:tags r:id="rId10"/>
              </p:custDataLst>
            </p:nvPr>
          </p:nvCxnSpPr>
          <p:spPr bwMode="auto">
            <a:xfrm flipV="1">
              <a:off x="5658189" y="1858131"/>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grpSp>
      <p:pic>
        <p:nvPicPr>
          <p:cNvPr id="2050"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54001" y="1500188"/>
            <a:ext cx="3975224" cy="3086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矩形 21"/>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材料明细分类账的</a:t>
            </a:r>
            <a:r>
              <a:rPr lang="zh-CN" altLang="en-US" sz="1800" b="1" dirty="0">
                <a:solidFill>
                  <a:srgbClr val="084CA1"/>
                </a:solidFill>
                <a:ea typeface="微软雅黑"/>
                <a:cs typeface="+mn-ea"/>
              </a:rPr>
              <a:t>登记</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42285922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 name="矩形 3"/>
          <p:cNvSpPr/>
          <p:nvPr/>
        </p:nvSpPr>
        <p:spPr>
          <a:xfrm>
            <a:off x="5037002" y="1719206"/>
            <a:ext cx="3803174" cy="3000821"/>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c.</a:t>
            </a:r>
            <a:r>
              <a:rPr lang="zh-CN" altLang="zh-CN" sz="1800" b="1" u="heavy" dirty="0">
                <a:uFill>
                  <a:solidFill>
                    <a:srgbClr val="C00000"/>
                  </a:solidFill>
                </a:uFill>
                <a:latin typeface="微软雅黑" pitchFamily="34" charset="-122"/>
                <a:ea typeface="微软雅黑" pitchFamily="34" charset="-122"/>
              </a:rPr>
              <a:t>在途物资明细账</a:t>
            </a:r>
            <a:r>
              <a:rPr lang="zh-CN" altLang="zh-CN" sz="1800" dirty="0">
                <a:latin typeface="微软雅黑" pitchFamily="34" charset="-122"/>
                <a:ea typeface="微软雅黑" pitchFamily="34" charset="-122"/>
              </a:rPr>
              <a:t>，通常采用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横线登记法‌</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，在供应单位不多且比较固定时，可以按供应单位分户核算；在供应单位多、变动大的情况下，可以采用</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在途物资登记簿‌</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或</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在途物资登记卡‌</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的形式进行明细核算。</a:t>
            </a:r>
            <a:endParaRPr lang="zh-CN" altLang="en-US" sz="1800" dirty="0">
              <a:latin typeface="微软雅黑" pitchFamily="34" charset="-122"/>
              <a:ea typeface="微软雅黑" pitchFamily="34" charset="-122"/>
            </a:endParaRPr>
          </a:p>
        </p:txBody>
      </p:sp>
      <p:sp>
        <p:nvSpPr>
          <p:cNvPr id="30" name="燕尾形箭头 29"/>
          <p:cNvSpPr/>
          <p:nvPr/>
        </p:nvSpPr>
        <p:spPr>
          <a:xfrm>
            <a:off x="4175900" y="2814775"/>
            <a:ext cx="801726" cy="463973"/>
          </a:xfrm>
          <a:prstGeom prst="notched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 name="组合 2"/>
          <p:cNvGrpSpPr/>
          <p:nvPr/>
        </p:nvGrpSpPr>
        <p:grpSpPr>
          <a:xfrm>
            <a:off x="5325689" y="4528575"/>
            <a:ext cx="3467099" cy="290513"/>
            <a:chOff x="5658189" y="4528575"/>
            <a:chExt cx="3467099" cy="290513"/>
          </a:xfrm>
        </p:grpSpPr>
        <p:sp>
          <p:nvSpPr>
            <p:cNvPr id="31" name="MH_Other_9"/>
            <p:cNvSpPr/>
            <p:nvPr>
              <p:custDataLst>
                <p:tags r:id="rId11"/>
              </p:custDataLst>
            </p:nvPr>
          </p:nvSpPr>
          <p:spPr>
            <a:xfrm flipH="1" flipV="1">
              <a:off x="8972888" y="4689310"/>
              <a:ext cx="152400" cy="129778"/>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2" name="MH_Other_10"/>
            <p:cNvSpPr/>
            <p:nvPr>
              <p:custDataLst>
                <p:tags r:id="rId12"/>
              </p:custDataLst>
            </p:nvPr>
          </p:nvSpPr>
          <p:spPr>
            <a:xfrm flipH="1" flipV="1">
              <a:off x="8972888" y="4528575"/>
              <a:ext cx="152400" cy="128588"/>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3" name="MH_Other_11"/>
            <p:cNvSpPr/>
            <p:nvPr>
              <p:custDataLst>
                <p:tags r:id="rId13"/>
              </p:custDataLst>
            </p:nvPr>
          </p:nvSpPr>
          <p:spPr>
            <a:xfrm flipH="1" flipV="1">
              <a:off x="8780800" y="4689310"/>
              <a:ext cx="153988" cy="129778"/>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4" name="MH_Other_12"/>
            <p:cNvCxnSpPr>
              <a:cxnSpLocks noChangeShapeType="1"/>
            </p:cNvCxnSpPr>
            <p:nvPr>
              <p:custDataLst>
                <p:tags r:id="rId14"/>
              </p:custDataLst>
            </p:nvPr>
          </p:nvCxnSpPr>
          <p:spPr bwMode="auto">
            <a:xfrm flipV="1">
              <a:off x="5658189" y="4809563"/>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grpSp>
      <p:grpSp>
        <p:nvGrpSpPr>
          <p:cNvPr id="5" name="组合 4"/>
          <p:cNvGrpSpPr/>
          <p:nvPr/>
        </p:nvGrpSpPr>
        <p:grpSpPr>
          <a:xfrm>
            <a:off x="5037001" y="1478788"/>
            <a:ext cx="3476626" cy="259557"/>
            <a:chOff x="5313700" y="1836731"/>
            <a:chExt cx="3476626" cy="259557"/>
          </a:xfrm>
        </p:grpSpPr>
        <p:sp>
          <p:nvSpPr>
            <p:cNvPr id="35" name="MH_Other_13"/>
            <p:cNvSpPr/>
            <p:nvPr>
              <p:custDataLst>
                <p:tags r:id="rId7"/>
              </p:custDataLst>
            </p:nvPr>
          </p:nvSpPr>
          <p:spPr>
            <a:xfrm>
              <a:off x="5313700" y="1836731"/>
              <a:ext cx="153988" cy="115491"/>
            </a:xfrm>
            <a:prstGeom prst="rect">
              <a:avLst/>
            </a:prstGeom>
            <a:solidFill>
              <a:srgbClr val="0081E2"/>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6" name="MH_Other_14"/>
            <p:cNvSpPr/>
            <p:nvPr>
              <p:custDataLst>
                <p:tags r:id="rId8"/>
              </p:custDataLst>
            </p:nvPr>
          </p:nvSpPr>
          <p:spPr>
            <a:xfrm>
              <a:off x="5313700" y="1980798"/>
              <a:ext cx="153988" cy="115490"/>
            </a:xfrm>
            <a:prstGeom prst="rect">
              <a:avLst/>
            </a:prstGeom>
            <a:solidFill>
              <a:srgbClr val="5BB9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sp>
          <p:nvSpPr>
            <p:cNvPr id="37" name="MH_Other_15"/>
            <p:cNvSpPr/>
            <p:nvPr>
              <p:custDataLst>
                <p:tags r:id="rId9"/>
              </p:custDataLst>
            </p:nvPr>
          </p:nvSpPr>
          <p:spPr>
            <a:xfrm>
              <a:off x="5505788" y="1836731"/>
              <a:ext cx="152400" cy="115491"/>
            </a:xfrm>
            <a:prstGeom prst="rect">
              <a:avLst/>
            </a:prstGeom>
            <a:solidFill>
              <a:srgbClr val="159B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kern="0">
                <a:solidFill>
                  <a:prstClr val="white"/>
                </a:solidFill>
                <a:latin typeface="Calibri" panose="020F0502020204030204"/>
                <a:ea typeface="宋体" panose="02010600030101010101" pitchFamily="2" charset="-122"/>
              </a:endParaRPr>
            </a:p>
          </p:txBody>
        </p:sp>
        <p:cxnSp>
          <p:nvCxnSpPr>
            <p:cNvPr id="38" name="MH_Other_16"/>
            <p:cNvCxnSpPr>
              <a:cxnSpLocks noChangeShapeType="1"/>
            </p:cNvCxnSpPr>
            <p:nvPr>
              <p:custDataLst>
                <p:tags r:id="rId10"/>
              </p:custDataLst>
            </p:nvPr>
          </p:nvCxnSpPr>
          <p:spPr bwMode="auto">
            <a:xfrm flipV="1">
              <a:off x="5658189" y="1858131"/>
              <a:ext cx="3132137" cy="0"/>
            </a:xfrm>
            <a:prstGeom prst="line">
              <a:avLst/>
            </a:prstGeom>
            <a:noFill/>
            <a:ln w="25400" algn="ctr">
              <a:solidFill>
                <a:srgbClr val="084CA1"/>
              </a:solidFill>
              <a:prstDash val="sysDash"/>
              <a:miter lim="800000"/>
              <a:headEnd/>
              <a:tailEnd/>
            </a:ln>
            <a:extLst>
              <a:ext uri="{909E8E84-426E-40DD-AFC4-6F175D3DCCD1}">
                <a14:hiddenFill xmlns:a14="http://schemas.microsoft.com/office/drawing/2010/main">
                  <a:noFill/>
                </a14:hiddenFill>
              </a:ext>
            </a:extLst>
          </p:spPr>
        </p:cxnSp>
      </p:grpSp>
      <p:pic>
        <p:nvPicPr>
          <p:cNvPr id="1028" name="Picture 4" descr="http://wenwen.soso.com/p/20100911/20100911141650-313084790.jpg"/>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254000" y="1846655"/>
            <a:ext cx="3921899" cy="2048454"/>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材料明细分类账的</a:t>
            </a:r>
            <a:r>
              <a:rPr lang="zh-CN" altLang="en-US" sz="1800" b="1" dirty="0">
                <a:solidFill>
                  <a:srgbClr val="084CA1"/>
                </a:solidFill>
                <a:ea typeface="微软雅黑"/>
                <a:cs typeface="+mn-ea"/>
              </a:rPr>
              <a:t>登记</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5436254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1</a:t>
            </a:r>
          </a:p>
        </p:txBody>
      </p:sp>
      <p:sp>
        <p:nvSpPr>
          <p:cNvPr id="96" name="矩形 95"/>
          <p:cNvSpPr/>
          <p:nvPr/>
        </p:nvSpPr>
        <p:spPr>
          <a:xfrm>
            <a:off x="3033988" y="1315464"/>
            <a:ext cx="3955339" cy="458908"/>
          </a:xfrm>
          <a:prstGeom prst="rect">
            <a:avLst/>
          </a:prstGeom>
        </p:spPr>
        <p:txBody>
          <a:bodyPr wrap="square" anchor="ctr">
            <a:spAutoFit/>
          </a:bodyPr>
          <a:lstStyle/>
          <a:p>
            <a:pPr algn="just">
              <a:lnSpc>
                <a:spcPct val="150000"/>
              </a:lnSpc>
            </a:pPr>
            <a:r>
              <a:rPr lang="zh-CN" altLang="en-US" sz="1800" b="1" dirty="0">
                <a:solidFill>
                  <a:srgbClr val="084CA1"/>
                </a:solidFill>
                <a:latin typeface="微软雅黑" pitchFamily="34" charset="-122"/>
                <a:ea typeface="微软雅黑" pitchFamily="34" charset="-122"/>
                <a:cs typeface="+mn-ea"/>
                <a:sym typeface="+mn-lt"/>
              </a:rPr>
              <a:t>采用预付货款的方式采购原材料</a:t>
            </a:r>
            <a:endParaRPr lang="en-US" altLang="zh-CN" sz="1800" b="1" dirty="0" smtClean="0">
              <a:solidFill>
                <a:srgbClr val="084CA1"/>
              </a:solidFill>
              <a:latin typeface="微软雅黑" pitchFamily="34" charset="-122"/>
              <a:ea typeface="微软雅黑" pitchFamily="34" charset="-122"/>
              <a:cs typeface="+mn-ea"/>
              <a:sym typeface="+mn-lt"/>
            </a:endParaRPr>
          </a:p>
        </p:txBody>
      </p:sp>
      <p:sp>
        <p:nvSpPr>
          <p:cNvPr id="6" name="矩形 5"/>
          <p:cNvSpPr/>
          <p:nvPr/>
        </p:nvSpPr>
        <p:spPr>
          <a:xfrm>
            <a:off x="3033988" y="1753419"/>
            <a:ext cx="4572000" cy="2169825"/>
          </a:xfrm>
          <a:prstGeom prst="rect">
            <a:avLst/>
          </a:prstGeom>
        </p:spPr>
        <p:txBody>
          <a:bodyPr>
            <a:spAutoFit/>
          </a:bodyPr>
          <a:lstStyle/>
          <a:p>
            <a:pPr algn="just">
              <a:lnSpc>
                <a:spcPct val="150000"/>
              </a:lnSpc>
            </a:pPr>
            <a:r>
              <a:rPr lang="zh-CN" altLang="en-US" sz="1800" dirty="0">
                <a:latin typeface="微软雅黑" pitchFamily="34" charset="-122"/>
                <a:ea typeface="微软雅黑" pitchFamily="34" charset="-122"/>
                <a:cs typeface="+mn-ea"/>
                <a:sym typeface="+mn-lt"/>
              </a:rPr>
              <a:t>借：预付账款</a:t>
            </a: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en-US" sz="1800" dirty="0">
                <a:latin typeface="微软雅黑" pitchFamily="34" charset="-122"/>
                <a:ea typeface="微软雅黑" pitchFamily="34" charset="-122"/>
                <a:cs typeface="+mn-ea"/>
                <a:sym typeface="+mn-lt"/>
              </a:rPr>
              <a:t>：银行存款</a:t>
            </a:r>
          </a:p>
          <a:p>
            <a:pPr algn="just">
              <a:lnSpc>
                <a:spcPct val="150000"/>
              </a:lnSpc>
            </a:pPr>
            <a:r>
              <a:rPr lang="zh-CN" altLang="en-US" sz="1800" dirty="0">
                <a:latin typeface="微软雅黑" pitchFamily="34" charset="-122"/>
                <a:ea typeface="微软雅黑" pitchFamily="34" charset="-122"/>
                <a:cs typeface="+mn-ea"/>
                <a:sym typeface="+mn-lt"/>
              </a:rPr>
              <a:t>借：原材料</a:t>
            </a:r>
          </a:p>
          <a:p>
            <a:pPr algn="just">
              <a:lnSpc>
                <a:spcPct val="150000"/>
              </a:lnSpc>
            </a:pPr>
            <a:r>
              <a:rPr lang="zh-CN" altLang="en-US" sz="1800" dirty="0">
                <a:latin typeface="微软雅黑" pitchFamily="34" charset="-122"/>
                <a:ea typeface="微软雅黑" pitchFamily="34" charset="-122"/>
                <a:cs typeface="+mn-ea"/>
                <a:sym typeface="+mn-lt"/>
              </a:rPr>
              <a:t>　　应交税费</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应交增值税</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进项税额</a:t>
            </a:r>
            <a:r>
              <a:rPr lang="en-US" altLang="zh-CN" sz="1800" dirty="0">
                <a:latin typeface="微软雅黑" pitchFamily="34" charset="-122"/>
                <a:ea typeface="微软雅黑" pitchFamily="34" charset="-122"/>
                <a:cs typeface="+mn-ea"/>
                <a:sym typeface="+mn-lt"/>
              </a:rPr>
              <a:t>)</a:t>
            </a: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en-US" sz="1800" dirty="0">
                <a:latin typeface="微软雅黑" pitchFamily="34" charset="-122"/>
                <a:ea typeface="微软雅黑" pitchFamily="34" charset="-122"/>
                <a:cs typeface="+mn-ea"/>
                <a:sym typeface="+mn-lt"/>
              </a:rPr>
              <a:t>：预付账款</a:t>
            </a:r>
          </a:p>
        </p:txBody>
      </p:sp>
    </p:spTree>
    <p:custDataLst>
      <p:tags r:id="rId1"/>
    </p:custDataLst>
    <p:extLst>
      <p:ext uri="{BB962C8B-B14F-4D97-AF65-F5344CB8AC3E}">
        <p14:creationId xmlns:p14="http://schemas.microsoft.com/office/powerpoint/2010/main" val="75538343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2954655"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cs typeface="+mn-ea"/>
                <a:sym typeface="+mn-lt"/>
              </a:rPr>
              <a:t>发票账单与原材料同时到达</a:t>
            </a:r>
            <a:endParaRPr lang="zh-CN" altLang="en-US" sz="1800" dirty="0">
              <a:solidFill>
                <a:srgbClr val="084CA1"/>
              </a:solidFill>
              <a:latin typeface="微软雅黑" pitchFamily="34" charset="-122"/>
              <a:ea typeface="微软雅黑" pitchFamily="34" charset="-122"/>
            </a:endParaRPr>
          </a:p>
        </p:txBody>
      </p:sp>
      <p:sp>
        <p:nvSpPr>
          <p:cNvPr id="3" name="矩形 2"/>
          <p:cNvSpPr/>
          <p:nvPr/>
        </p:nvSpPr>
        <p:spPr>
          <a:xfrm>
            <a:off x="3033988" y="1776864"/>
            <a:ext cx="4572000" cy="1338828"/>
          </a:xfrm>
          <a:prstGeom prst="rect">
            <a:avLst/>
          </a:prstGeom>
        </p:spPr>
        <p:txBody>
          <a:bodyPr>
            <a:spAutoFit/>
          </a:bodyPr>
          <a:lstStyle/>
          <a:p>
            <a:pPr algn="just">
              <a:lnSpc>
                <a:spcPct val="150000"/>
              </a:lnSpc>
            </a:pPr>
            <a:r>
              <a:rPr lang="zh-CN" altLang="en-US" sz="1800" dirty="0">
                <a:latin typeface="微软雅黑" pitchFamily="34" charset="-122"/>
                <a:ea typeface="微软雅黑" pitchFamily="34" charset="-122"/>
                <a:cs typeface="+mn-ea"/>
                <a:sym typeface="+mn-lt"/>
              </a:rPr>
              <a:t>借：原材料</a:t>
            </a:r>
          </a:p>
          <a:p>
            <a:pPr algn="just">
              <a:lnSpc>
                <a:spcPct val="150000"/>
              </a:lnSpc>
            </a:pPr>
            <a:r>
              <a:rPr lang="zh-CN" altLang="en-US" sz="1800" dirty="0">
                <a:latin typeface="微软雅黑" pitchFamily="34" charset="-122"/>
                <a:ea typeface="微软雅黑" pitchFamily="34" charset="-122"/>
                <a:cs typeface="+mn-ea"/>
                <a:sym typeface="+mn-lt"/>
              </a:rPr>
              <a:t>　　应交税费</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应交增值税</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进项税额</a:t>
            </a:r>
            <a:r>
              <a:rPr lang="en-US" altLang="zh-CN" sz="1800" dirty="0">
                <a:latin typeface="微软雅黑" pitchFamily="34" charset="-122"/>
                <a:ea typeface="微软雅黑" pitchFamily="34" charset="-122"/>
                <a:cs typeface="+mn-ea"/>
                <a:sym typeface="+mn-lt"/>
              </a:rPr>
              <a:t>)</a:t>
            </a: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en-US" sz="1800" dirty="0">
                <a:latin typeface="微软雅黑" pitchFamily="34" charset="-122"/>
                <a:ea typeface="微软雅黑" pitchFamily="34" charset="-122"/>
                <a:cs typeface="+mn-ea"/>
                <a:sym typeface="+mn-lt"/>
              </a:rPr>
              <a:t>：银行存款</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应付票据</a:t>
            </a: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339126555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2954655"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cs typeface="+mn-ea"/>
                <a:sym typeface="+mn-lt"/>
              </a:rPr>
              <a:t>发票账单已到、原材料未到</a:t>
            </a:r>
            <a:endParaRPr lang="zh-CN" altLang="en-US" sz="1800"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4572000" cy="1338828"/>
          </a:xfrm>
          <a:prstGeom prst="rect">
            <a:avLst/>
          </a:prstGeom>
        </p:spPr>
        <p:txBody>
          <a:bodyPr>
            <a:spAutoFit/>
          </a:bodyPr>
          <a:lstStyle/>
          <a:p>
            <a:pPr lvl="0" algn="just">
              <a:lnSpc>
                <a:spcPct val="150000"/>
              </a:lnSpc>
            </a:pPr>
            <a:r>
              <a:rPr lang="zh-CN" altLang="en-US" sz="1800" dirty="0">
                <a:latin typeface="微软雅黑" pitchFamily="34" charset="-122"/>
                <a:ea typeface="微软雅黑" pitchFamily="34" charset="-122"/>
                <a:cs typeface="+mn-ea"/>
                <a:sym typeface="+mn-lt"/>
              </a:rPr>
              <a:t>借：在途物资</a:t>
            </a:r>
          </a:p>
          <a:p>
            <a:pPr lvl="0" algn="just">
              <a:lnSpc>
                <a:spcPct val="150000"/>
              </a:lnSpc>
            </a:pPr>
            <a:r>
              <a:rPr lang="zh-CN" altLang="en-US" sz="1800" dirty="0">
                <a:latin typeface="微软雅黑" pitchFamily="34" charset="-122"/>
                <a:ea typeface="微软雅黑" pitchFamily="34" charset="-122"/>
                <a:cs typeface="+mn-ea"/>
                <a:sym typeface="+mn-lt"/>
              </a:rPr>
              <a:t>　　应交税费</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应交增值税</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进项税额</a:t>
            </a:r>
            <a:r>
              <a:rPr lang="en-US" altLang="zh-CN" sz="1800" dirty="0">
                <a:latin typeface="微软雅黑" pitchFamily="34" charset="-122"/>
                <a:ea typeface="微软雅黑" pitchFamily="34" charset="-122"/>
                <a:cs typeface="+mn-ea"/>
                <a:sym typeface="+mn-lt"/>
              </a:rPr>
              <a:t>)</a:t>
            </a:r>
          </a:p>
          <a:p>
            <a:pPr lvl="0"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en-US" sz="1800" dirty="0">
                <a:latin typeface="微软雅黑" pitchFamily="34" charset="-122"/>
                <a:ea typeface="微软雅黑" pitchFamily="34" charset="-122"/>
                <a:cs typeface="+mn-ea"/>
                <a:sym typeface="+mn-lt"/>
              </a:rPr>
              <a:t>：银行存款</a:t>
            </a:r>
            <a:endParaRPr lang="en-US" altLang="zh-CN" sz="1800" dirty="0">
              <a:latin typeface="微软雅黑" pitchFamily="34" charset="-122"/>
              <a:ea typeface="微软雅黑" pitchFamily="34" charset="-122"/>
              <a:cs typeface="+mn-ea"/>
              <a:sym typeface="+mn-lt"/>
            </a:endParaRPr>
          </a:p>
        </p:txBody>
      </p:sp>
      <p:sp>
        <p:nvSpPr>
          <p:cNvPr id="16" name="矩形 15"/>
          <p:cNvSpPr/>
          <p:nvPr/>
        </p:nvSpPr>
        <p:spPr>
          <a:xfrm>
            <a:off x="3033988" y="3071978"/>
            <a:ext cx="1338828"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cs typeface="+mn-ea"/>
                <a:sym typeface="+mn-lt"/>
              </a:rPr>
              <a:t>收到材料时</a:t>
            </a:r>
            <a:endParaRPr lang="zh-CN" altLang="en-US" sz="1800" dirty="0">
              <a:solidFill>
                <a:srgbClr val="084CA1"/>
              </a:solidFill>
              <a:latin typeface="微软雅黑" pitchFamily="34" charset="-122"/>
              <a:ea typeface="微软雅黑" pitchFamily="34" charset="-122"/>
            </a:endParaRPr>
          </a:p>
        </p:txBody>
      </p:sp>
      <p:sp>
        <p:nvSpPr>
          <p:cNvPr id="4" name="矩形 3"/>
          <p:cNvSpPr/>
          <p:nvPr/>
        </p:nvSpPr>
        <p:spPr>
          <a:xfrm>
            <a:off x="3033988" y="3527872"/>
            <a:ext cx="4572000" cy="923330"/>
          </a:xfrm>
          <a:prstGeom prst="rect">
            <a:avLst/>
          </a:prstGeom>
        </p:spPr>
        <p:txBody>
          <a:bodyPr>
            <a:spAutoFit/>
          </a:bodyPr>
          <a:lstStyle/>
          <a:p>
            <a:pPr lvl="0" algn="just">
              <a:lnSpc>
                <a:spcPct val="150000"/>
              </a:lnSpc>
            </a:pPr>
            <a:r>
              <a:rPr lang="zh-CN" altLang="en-US" sz="1800" dirty="0">
                <a:latin typeface="微软雅黑" pitchFamily="34" charset="-122"/>
                <a:ea typeface="微软雅黑" pitchFamily="34" charset="-122"/>
                <a:cs typeface="+mn-ea"/>
                <a:sym typeface="+mn-lt"/>
              </a:rPr>
              <a:t>借：原材料</a:t>
            </a:r>
          </a:p>
          <a:p>
            <a:pPr lvl="0"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en-US" sz="1800" dirty="0">
                <a:latin typeface="微软雅黑" pitchFamily="34" charset="-122"/>
                <a:ea typeface="微软雅黑" pitchFamily="34" charset="-122"/>
                <a:cs typeface="+mn-ea"/>
                <a:sym typeface="+mn-lt"/>
              </a:rPr>
              <a:t>：在途物资</a:t>
            </a:r>
          </a:p>
        </p:txBody>
      </p:sp>
      <p:sp>
        <p:nvSpPr>
          <p:cNvPr id="17" name="矩形 1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02379142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2954655"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cs typeface="+mn-ea"/>
                <a:sym typeface="+mn-lt"/>
              </a:rPr>
              <a:t>原材料已到、发票账单未到</a:t>
            </a:r>
            <a:endParaRPr lang="zh-CN" altLang="en-US" sz="1800"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4572000" cy="3000821"/>
          </a:xfrm>
          <a:prstGeom prst="rect">
            <a:avLst/>
          </a:prstGeom>
        </p:spPr>
        <p:txBody>
          <a:bodyPr>
            <a:spAutoFit/>
          </a:bodyPr>
          <a:lstStyle/>
          <a:p>
            <a:pPr algn="just">
              <a:lnSpc>
                <a:spcPct val="150000"/>
              </a:lnSpc>
            </a:pPr>
            <a:r>
              <a:rPr lang="zh-CN" altLang="en-US" sz="1800" b="1" dirty="0">
                <a:latin typeface="微软雅黑" pitchFamily="34" charset="-122"/>
                <a:ea typeface="微软雅黑" pitchFamily="34" charset="-122"/>
                <a:cs typeface="+mn-ea"/>
                <a:sym typeface="+mn-lt"/>
              </a:rPr>
              <a:t>发票未到（暂估）：</a:t>
            </a:r>
            <a:r>
              <a:rPr lang="zh-CN" altLang="en-US" sz="1800" dirty="0">
                <a:latin typeface="微软雅黑" pitchFamily="34" charset="-122"/>
                <a:ea typeface="微软雅黑" pitchFamily="34" charset="-122"/>
                <a:cs typeface="+mn-ea"/>
                <a:sym typeface="+mn-lt"/>
              </a:rPr>
              <a:t> （</a:t>
            </a:r>
            <a:r>
              <a:rPr lang="zh-CN" altLang="en-US" sz="1800" b="1" dirty="0">
                <a:latin typeface="微软雅黑" pitchFamily="34" charset="-122"/>
                <a:ea typeface="微软雅黑" pitchFamily="34" charset="-122"/>
                <a:cs typeface="+mn-ea"/>
              </a:rPr>
              <a:t>知道价款</a:t>
            </a:r>
            <a:r>
              <a:rPr lang="zh-CN" altLang="en-US" sz="1800" dirty="0">
                <a:latin typeface="微软雅黑" pitchFamily="34" charset="-122"/>
                <a:ea typeface="微软雅黑" pitchFamily="34" charset="-122"/>
                <a:cs typeface="+mn-ea"/>
                <a:sym typeface="+mn-lt"/>
              </a:rPr>
              <a:t>）</a:t>
            </a:r>
            <a:endParaRPr lang="en-US" altLang="zh-CN" sz="1800" b="1" dirty="0">
              <a:latin typeface="微软雅黑" pitchFamily="34" charset="-122"/>
              <a:ea typeface="微软雅黑" pitchFamily="34" charset="-122"/>
              <a:cs typeface="+mn-ea"/>
              <a:sym typeface="+mn-lt"/>
            </a:endParaRPr>
          </a:p>
          <a:p>
            <a:pPr algn="just">
              <a:lnSpc>
                <a:spcPct val="150000"/>
              </a:lnSpc>
            </a:pPr>
            <a:r>
              <a:rPr lang="zh-CN" altLang="en-US" sz="1800" dirty="0">
                <a:latin typeface="微软雅黑" pitchFamily="34" charset="-122"/>
                <a:ea typeface="微软雅黑" pitchFamily="34" charset="-122"/>
                <a:cs typeface="+mn-ea"/>
                <a:sym typeface="+mn-lt"/>
              </a:rPr>
              <a:t>借：原材料</a:t>
            </a:r>
          </a:p>
          <a:p>
            <a:pPr algn="just">
              <a:lnSpc>
                <a:spcPct val="150000"/>
              </a:lnSpc>
            </a:pPr>
            <a:r>
              <a:rPr lang="zh-CN" altLang="en-US" sz="1800" dirty="0">
                <a:latin typeface="微软雅黑" pitchFamily="34" charset="-122"/>
                <a:ea typeface="微软雅黑" pitchFamily="34" charset="-122"/>
                <a:cs typeface="+mn-ea"/>
                <a:sym typeface="+mn-lt"/>
              </a:rPr>
              <a:t>　　应交税费</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应交增值税</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进项税额</a:t>
            </a:r>
            <a:r>
              <a:rPr lang="en-US" altLang="zh-CN" sz="1800" dirty="0">
                <a:latin typeface="微软雅黑" pitchFamily="34" charset="-122"/>
                <a:ea typeface="微软雅黑" pitchFamily="34" charset="-122"/>
                <a:cs typeface="+mn-ea"/>
                <a:sym typeface="+mn-lt"/>
              </a:rPr>
              <a:t>)</a:t>
            </a: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en-US" sz="1800" dirty="0">
                <a:latin typeface="微软雅黑" pitchFamily="34" charset="-122"/>
                <a:ea typeface="微软雅黑" pitchFamily="34" charset="-122"/>
                <a:cs typeface="+mn-ea"/>
                <a:sym typeface="+mn-lt"/>
              </a:rPr>
              <a:t>：应付账款</a:t>
            </a:r>
          </a:p>
          <a:p>
            <a:pPr algn="just">
              <a:lnSpc>
                <a:spcPct val="150000"/>
              </a:lnSpc>
            </a:pPr>
            <a:r>
              <a:rPr lang="zh-CN" altLang="en-US" sz="1800" b="1" dirty="0">
                <a:latin typeface="微软雅黑" pitchFamily="34" charset="-122"/>
                <a:ea typeface="微软雅黑" pitchFamily="34" charset="-122"/>
                <a:cs typeface="+mn-ea"/>
                <a:sym typeface="+mn-lt"/>
              </a:rPr>
              <a:t>发票未到（暂估）：</a:t>
            </a:r>
            <a:r>
              <a:rPr lang="zh-CN" altLang="en-US" sz="1800" dirty="0">
                <a:latin typeface="微软雅黑" pitchFamily="34" charset="-122"/>
                <a:ea typeface="微软雅黑" pitchFamily="34" charset="-122"/>
                <a:cs typeface="+mn-ea"/>
                <a:sym typeface="+mn-lt"/>
              </a:rPr>
              <a:t> （</a:t>
            </a:r>
            <a:r>
              <a:rPr lang="zh-CN" altLang="en-US" sz="1800" b="1" dirty="0">
                <a:latin typeface="微软雅黑" pitchFamily="34" charset="-122"/>
                <a:ea typeface="微软雅黑" pitchFamily="34" charset="-122"/>
                <a:cs typeface="+mn-ea"/>
                <a:sym typeface="+mn-lt"/>
              </a:rPr>
              <a:t>未知</a:t>
            </a:r>
            <a:r>
              <a:rPr lang="zh-CN" altLang="en-US" sz="1800" b="1" dirty="0">
                <a:latin typeface="微软雅黑" pitchFamily="34" charset="-122"/>
                <a:ea typeface="微软雅黑" pitchFamily="34" charset="-122"/>
                <a:cs typeface="+mn-ea"/>
              </a:rPr>
              <a:t>价款</a:t>
            </a:r>
            <a:r>
              <a:rPr lang="zh-CN" altLang="en-US" sz="1800" dirty="0">
                <a:latin typeface="微软雅黑" pitchFamily="34" charset="-122"/>
                <a:ea typeface="微软雅黑" pitchFamily="34" charset="-122"/>
                <a:cs typeface="+mn-ea"/>
                <a:sym typeface="+mn-lt"/>
              </a:rPr>
              <a:t>）</a:t>
            </a:r>
            <a:endParaRPr lang="en-US" altLang="zh-CN" sz="1800" dirty="0">
              <a:latin typeface="微软雅黑" pitchFamily="34" charset="-122"/>
              <a:ea typeface="微软雅黑" pitchFamily="34" charset="-122"/>
              <a:cs typeface="+mn-ea"/>
              <a:sym typeface="+mn-lt"/>
            </a:endParaRPr>
          </a:p>
          <a:p>
            <a:pPr algn="just">
              <a:lnSpc>
                <a:spcPct val="150000"/>
              </a:lnSpc>
            </a:pPr>
            <a:r>
              <a:rPr lang="zh-CN" altLang="en-US" sz="1800" dirty="0">
                <a:latin typeface="微软雅黑" pitchFamily="34" charset="-122"/>
                <a:ea typeface="微软雅黑" pitchFamily="34" charset="-122"/>
                <a:cs typeface="+mn-ea"/>
                <a:sym typeface="+mn-lt"/>
              </a:rPr>
              <a:t>借：原材料</a:t>
            </a: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贷</a:t>
            </a:r>
            <a:r>
              <a:rPr lang="zh-CN" altLang="en-US" sz="1800" dirty="0">
                <a:latin typeface="微软雅黑" pitchFamily="34" charset="-122"/>
                <a:ea typeface="微软雅黑" pitchFamily="34" charset="-122"/>
                <a:cs typeface="+mn-ea"/>
                <a:sym typeface="+mn-lt"/>
              </a:rPr>
              <a:t>：应付账款</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暂估应付账款</a:t>
            </a:r>
          </a:p>
        </p:txBody>
      </p:sp>
      <p:sp>
        <p:nvSpPr>
          <p:cNvPr id="17" name="圆角矩形标注 16"/>
          <p:cNvSpPr/>
          <p:nvPr/>
        </p:nvSpPr>
        <p:spPr>
          <a:xfrm>
            <a:off x="6586117" y="3260947"/>
            <a:ext cx="2039741" cy="770152"/>
          </a:xfrm>
          <a:prstGeom prst="wedgeRoundRectCallout">
            <a:avLst>
              <a:gd name="adj1" fmla="val -60686"/>
              <a:gd name="adj2" fmla="val 44404"/>
              <a:gd name="adj3" fmla="val 16667"/>
            </a:avLst>
          </a:prstGeom>
          <a:solidFill>
            <a:srgbClr val="084CA1"/>
          </a:solidFill>
          <a:ln w="57150">
            <a:noFill/>
          </a:ln>
        </p:spPr>
        <p:txBody>
          <a:bodyPr vert="horz" wrap="square" lIns="0" tIns="0" rIns="0" bIns="72000" rtlCol="0" anchor="b" anchorCtr="1" compatLnSpc="1">
            <a:noAutofit/>
          </a:bodyPr>
          <a:lstStyle/>
          <a:p>
            <a:pPr algn="ctr">
              <a:lnSpc>
                <a:spcPct val="120000"/>
              </a:lnSpc>
            </a:pPr>
            <a:r>
              <a:rPr lang="zh-CN" altLang="en-US" sz="1800" b="1" dirty="0">
                <a:solidFill>
                  <a:schemeClr val="bg1"/>
                </a:solidFill>
                <a:latin typeface="微软雅黑" pitchFamily="34" charset="-122"/>
                <a:ea typeface="微软雅黑" pitchFamily="34" charset="-122"/>
              </a:rPr>
              <a:t>下月初，做相反的会计分录予以冲</a:t>
            </a:r>
            <a:r>
              <a:rPr lang="zh-CN" altLang="en-US" sz="1800" b="1" dirty="0" smtClean="0">
                <a:solidFill>
                  <a:schemeClr val="bg1"/>
                </a:solidFill>
                <a:latin typeface="微软雅黑" pitchFamily="34" charset="-122"/>
                <a:ea typeface="微软雅黑" pitchFamily="34" charset="-122"/>
              </a:rPr>
              <a:t>回</a:t>
            </a:r>
            <a:endParaRPr lang="zh-CN" altLang="en-US" sz="1800" b="1" dirty="0">
              <a:solidFill>
                <a:schemeClr val="bg1"/>
              </a:solidFill>
              <a:latin typeface="微软雅黑" pitchFamily="34" charset="-122"/>
              <a:ea typeface="微软雅黑" pitchFamily="34" charset="-122"/>
            </a:endParaRPr>
          </a:p>
        </p:txBody>
      </p:sp>
      <p:sp>
        <p:nvSpPr>
          <p:cNvPr id="16" name="矩形 15"/>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2203854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5</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5493812"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自制或委托外单位加工完成的并已验收入库的原材料</a:t>
            </a:r>
            <a:endParaRPr lang="zh-CN" altLang="en-US" sz="1800" b="1"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4572000" cy="923330"/>
          </a:xfrm>
          <a:prstGeom prst="rect">
            <a:avLst/>
          </a:prstGeom>
        </p:spPr>
        <p:txBody>
          <a:bodyPr>
            <a:spAutoFit/>
          </a:bodyPr>
          <a:lstStyle/>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en-US" sz="1800" dirty="0">
                <a:latin typeface="微软雅黑" pitchFamily="34" charset="-122"/>
                <a:ea typeface="微软雅黑" pitchFamily="34" charset="-122"/>
                <a:cs typeface="+mn-ea"/>
                <a:sym typeface="+mn-lt"/>
              </a:rPr>
              <a:t>：</a:t>
            </a:r>
            <a:r>
              <a:rPr lang="zh-CN" altLang="en-US" sz="1800" dirty="0" smtClean="0">
                <a:latin typeface="微软雅黑" pitchFamily="34" charset="-122"/>
                <a:ea typeface="微软雅黑" pitchFamily="34" charset="-122"/>
                <a:cs typeface="+mn-ea"/>
                <a:sym typeface="+mn-lt"/>
              </a:rPr>
              <a:t>原材料                 </a:t>
            </a:r>
            <a:r>
              <a:rPr lang="zh-CN" altLang="en-US" sz="1800" b="1" dirty="0" smtClean="0">
                <a:solidFill>
                  <a:srgbClr val="C00000"/>
                </a:solidFill>
                <a:latin typeface="微软雅黑" pitchFamily="34" charset="-122"/>
                <a:ea typeface="微软雅黑" pitchFamily="34" charset="-122"/>
                <a:cs typeface="+mn-ea"/>
                <a:sym typeface="+mn-lt"/>
              </a:rPr>
              <a:t>（实际成本）</a:t>
            </a:r>
            <a:endParaRPr lang="zh-CN" altLang="en-US" sz="1800" b="1" dirty="0">
              <a:solidFill>
                <a:srgbClr val="C00000"/>
              </a:solidFill>
              <a:latin typeface="微软雅黑" pitchFamily="34" charset="-122"/>
              <a:ea typeface="微软雅黑" pitchFamily="34" charset="-122"/>
              <a:cs typeface="+mn-ea"/>
              <a:sym typeface="+mn-lt"/>
            </a:endParaRP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贷：</a:t>
            </a:r>
            <a:r>
              <a:rPr lang="zh-CN" altLang="zh-CN" sz="1800" dirty="0">
                <a:latin typeface="微软雅黑" pitchFamily="34" charset="-122"/>
                <a:ea typeface="微软雅黑" pitchFamily="34" charset="-122"/>
              </a:rPr>
              <a:t>生产成本</a:t>
            </a:r>
            <a:r>
              <a:rPr lang="zh-CN" altLang="zh-CN"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委托</a:t>
            </a:r>
            <a:r>
              <a:rPr lang="zh-CN" altLang="zh-CN" sz="1800" dirty="0">
                <a:latin typeface="微软雅黑" pitchFamily="34" charset="-122"/>
                <a:ea typeface="微软雅黑" pitchFamily="34" charset="-122"/>
              </a:rPr>
              <a:t>加工物资‌</a:t>
            </a:r>
            <a:endParaRPr lang="zh-CN" altLang="en-US" sz="1800" dirty="0">
              <a:latin typeface="微软雅黑" pitchFamily="34" charset="-122"/>
              <a:ea typeface="微软雅黑" pitchFamily="34" charset="-122"/>
              <a:cs typeface="+mn-ea"/>
              <a:sym typeface="+mn-lt"/>
            </a:endParaRPr>
          </a:p>
        </p:txBody>
      </p:sp>
      <p:sp>
        <p:nvSpPr>
          <p:cNvPr id="18" name="椭圆 17"/>
          <p:cNvSpPr/>
          <p:nvPr/>
        </p:nvSpPr>
        <p:spPr>
          <a:xfrm>
            <a:off x="2565462" y="2732145"/>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6</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9" name="矩形 18"/>
          <p:cNvSpPr/>
          <p:nvPr/>
        </p:nvSpPr>
        <p:spPr>
          <a:xfrm>
            <a:off x="3033988" y="2697532"/>
            <a:ext cx="2262158"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投资者投入的原材料</a:t>
            </a:r>
            <a:endParaRPr lang="zh-CN" altLang="en-US" sz="1800" b="1" dirty="0">
              <a:solidFill>
                <a:srgbClr val="084CA1"/>
              </a:solidFill>
              <a:latin typeface="微软雅黑" pitchFamily="34" charset="-122"/>
              <a:ea typeface="微软雅黑" pitchFamily="34" charset="-122"/>
            </a:endParaRPr>
          </a:p>
        </p:txBody>
      </p:sp>
      <p:sp>
        <p:nvSpPr>
          <p:cNvPr id="20" name="矩形 19"/>
          <p:cNvSpPr/>
          <p:nvPr/>
        </p:nvSpPr>
        <p:spPr>
          <a:xfrm>
            <a:off x="3033988" y="3147138"/>
            <a:ext cx="5686266" cy="1754326"/>
          </a:xfrm>
          <a:prstGeom prst="rect">
            <a:avLst/>
          </a:prstGeom>
        </p:spPr>
        <p:txBody>
          <a:bodyPr wrap="square">
            <a:spAutoFit/>
          </a:bodyPr>
          <a:lstStyle/>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en-US" sz="1800" dirty="0">
                <a:latin typeface="微软雅黑" pitchFamily="34" charset="-122"/>
                <a:ea typeface="微软雅黑" pitchFamily="34" charset="-122"/>
                <a:cs typeface="+mn-ea"/>
                <a:sym typeface="+mn-lt"/>
              </a:rPr>
              <a:t>：</a:t>
            </a:r>
            <a:r>
              <a:rPr lang="zh-CN" altLang="en-US" sz="1800" dirty="0" smtClean="0">
                <a:latin typeface="微软雅黑" pitchFamily="34" charset="-122"/>
                <a:ea typeface="微软雅黑" pitchFamily="34" charset="-122"/>
                <a:cs typeface="+mn-ea"/>
                <a:sym typeface="+mn-lt"/>
              </a:rPr>
              <a:t>原材料                 </a:t>
            </a:r>
            <a:r>
              <a:rPr lang="zh-CN" altLang="en-US" sz="1800" b="1" dirty="0" smtClean="0">
                <a:solidFill>
                  <a:srgbClr val="C00000"/>
                </a:solidFill>
                <a:latin typeface="微软雅黑" pitchFamily="34" charset="-122"/>
                <a:ea typeface="微软雅黑" pitchFamily="34" charset="-122"/>
                <a:cs typeface="+mn-ea"/>
                <a:sym typeface="+mn-lt"/>
              </a:rPr>
              <a:t>（实际成本）</a:t>
            </a:r>
            <a:endParaRPr lang="zh-CN" altLang="en-US" sz="1800" b="1" dirty="0">
              <a:solidFill>
                <a:srgbClr val="C00000"/>
              </a:solidFill>
              <a:latin typeface="微软雅黑" pitchFamily="34" charset="-122"/>
              <a:ea typeface="微软雅黑" pitchFamily="34" charset="-122"/>
              <a:cs typeface="+mn-ea"/>
              <a:sym typeface="+mn-lt"/>
            </a:endParaRPr>
          </a:p>
          <a:p>
            <a:pPr algn="just">
              <a:lnSpc>
                <a:spcPct val="150000"/>
              </a:lnSpc>
            </a:pPr>
            <a:r>
              <a:rPr lang="zh-CN" altLang="en-US" sz="1800" dirty="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   应</a:t>
            </a:r>
            <a:r>
              <a:rPr lang="zh-CN" altLang="en-US" sz="1800" dirty="0">
                <a:latin typeface="微软雅黑" pitchFamily="34" charset="-122"/>
                <a:ea typeface="微软雅黑" pitchFamily="34" charset="-122"/>
                <a:cs typeface="+mn-ea"/>
                <a:sym typeface="+mn-lt"/>
              </a:rPr>
              <a:t>交税费</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应交增值税</a:t>
            </a:r>
            <a:r>
              <a:rPr lang="en-US" altLang="zh-CN" sz="1800" dirty="0">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cs typeface="+mn-ea"/>
                <a:sym typeface="+mn-lt"/>
              </a:rPr>
              <a:t>进项税额</a:t>
            </a:r>
            <a:r>
              <a:rPr lang="en-US" altLang="zh-CN" sz="1800" dirty="0" smtClean="0">
                <a:latin typeface="微软雅黑" pitchFamily="34" charset="-122"/>
                <a:ea typeface="微软雅黑" pitchFamily="34" charset="-122"/>
                <a:cs typeface="+mn-ea"/>
                <a:sym typeface="+mn-lt"/>
              </a:rPr>
              <a:t>)</a:t>
            </a:r>
          </a:p>
          <a:p>
            <a:pPr algn="just">
              <a:lnSpc>
                <a:spcPct val="150000"/>
              </a:lnSpc>
            </a:pPr>
            <a:r>
              <a:rPr lang="zh-CN" altLang="en-US" sz="1800" dirty="0" smtClean="0">
                <a:latin typeface="微软雅黑" pitchFamily="34" charset="-122"/>
                <a:ea typeface="微软雅黑" pitchFamily="34" charset="-122"/>
                <a:cs typeface="+mn-ea"/>
                <a:sym typeface="+mn-lt"/>
              </a:rPr>
              <a:t>      贷：实收资本</a:t>
            </a:r>
            <a:r>
              <a:rPr lang="en-US" altLang="zh-CN" sz="1800" dirty="0" smtClean="0">
                <a:latin typeface="微软雅黑" pitchFamily="34" charset="-122"/>
                <a:ea typeface="微软雅黑" pitchFamily="34" charset="-122"/>
                <a:cs typeface="+mn-ea"/>
                <a:sym typeface="+mn-lt"/>
              </a:rPr>
              <a:t>/</a:t>
            </a:r>
            <a:r>
              <a:rPr lang="zh-CN" altLang="en-US" sz="1800" dirty="0" smtClean="0">
                <a:latin typeface="微软雅黑" pitchFamily="34" charset="-122"/>
                <a:ea typeface="微软雅黑" pitchFamily="34" charset="-122"/>
                <a:cs typeface="+mn-ea"/>
                <a:sym typeface="+mn-lt"/>
              </a:rPr>
              <a:t>股本   </a:t>
            </a:r>
            <a:r>
              <a:rPr lang="zh-CN" altLang="en-US" sz="1800" b="1" dirty="0" smtClean="0">
                <a:solidFill>
                  <a:srgbClr val="C00000"/>
                </a:solidFill>
                <a:latin typeface="微软雅黑" pitchFamily="34" charset="-122"/>
                <a:ea typeface="微软雅黑" pitchFamily="34" charset="-122"/>
                <a:cs typeface="+mn-ea"/>
                <a:sym typeface="+mn-lt"/>
              </a:rPr>
              <a:t>（</a:t>
            </a:r>
            <a:r>
              <a:rPr lang="zh-CN" altLang="zh-CN" sz="1800" b="1" dirty="0" smtClean="0">
                <a:solidFill>
                  <a:srgbClr val="C00000"/>
                </a:solidFill>
                <a:latin typeface="微软雅黑" pitchFamily="34" charset="-122"/>
                <a:ea typeface="微软雅黑" pitchFamily="34" charset="-122"/>
              </a:rPr>
              <a:t>注册</a:t>
            </a:r>
            <a:r>
              <a:rPr lang="zh-CN" altLang="zh-CN" sz="1800" b="1" dirty="0">
                <a:solidFill>
                  <a:srgbClr val="C00000"/>
                </a:solidFill>
                <a:latin typeface="微软雅黑" pitchFamily="34" charset="-122"/>
                <a:ea typeface="微软雅黑" pitchFamily="34" charset="-122"/>
              </a:rPr>
              <a:t>资本中所占有的份额</a:t>
            </a:r>
            <a:r>
              <a:rPr lang="zh-CN" altLang="en-US" sz="1800" b="1" dirty="0" smtClean="0">
                <a:solidFill>
                  <a:srgbClr val="C00000"/>
                </a:solidFill>
                <a:latin typeface="微软雅黑" pitchFamily="34" charset="-122"/>
                <a:ea typeface="微软雅黑" pitchFamily="34" charset="-122"/>
                <a:cs typeface="+mn-ea"/>
                <a:sym typeface="+mn-lt"/>
              </a:rPr>
              <a:t>）</a:t>
            </a:r>
            <a:endParaRPr lang="en-US" altLang="zh-CN" sz="1800" b="1" dirty="0" smtClean="0">
              <a:solidFill>
                <a:srgbClr val="C00000"/>
              </a:solidFill>
              <a:latin typeface="微软雅黑" pitchFamily="34" charset="-122"/>
              <a:ea typeface="微软雅黑" pitchFamily="34" charset="-122"/>
              <a:cs typeface="+mn-ea"/>
              <a:sym typeface="+mn-lt"/>
            </a:endParaRPr>
          </a:p>
          <a:p>
            <a:pPr algn="just">
              <a:lnSpc>
                <a:spcPct val="150000"/>
              </a:lnSpc>
            </a:pPr>
            <a:r>
              <a:rPr lang="en-US" altLang="zh-CN" sz="1800" dirty="0" smtClean="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资本公积             </a:t>
            </a:r>
            <a:r>
              <a:rPr lang="zh-CN" altLang="en-US" sz="1800" b="1" dirty="0" smtClean="0">
                <a:solidFill>
                  <a:srgbClr val="C00000"/>
                </a:solidFill>
                <a:latin typeface="微软雅黑" pitchFamily="34" charset="-122"/>
                <a:ea typeface="微软雅黑" pitchFamily="34" charset="-122"/>
                <a:cs typeface="+mn-ea"/>
                <a:sym typeface="+mn-lt"/>
              </a:rPr>
              <a:t>（差额）</a:t>
            </a:r>
            <a:endParaRPr lang="zh-CN" altLang="en-US" sz="1800" b="1" dirty="0">
              <a:solidFill>
                <a:srgbClr val="C00000"/>
              </a:solidFill>
              <a:latin typeface="微软雅黑" pitchFamily="34" charset="-122"/>
              <a:ea typeface="微软雅黑" pitchFamily="34" charset="-122"/>
              <a:cs typeface="+mn-ea"/>
              <a:sym typeface="+mn-lt"/>
            </a:endParaRPr>
          </a:p>
        </p:txBody>
      </p:sp>
      <p:sp>
        <p:nvSpPr>
          <p:cNvPr id="21" name="矩形 20"/>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7341759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7</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2723823"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购入材料发生短缺和毁损</a:t>
            </a:r>
            <a:endParaRPr lang="zh-CN" altLang="en-US" sz="1800" b="1"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5652812" cy="2169825"/>
          </a:xfrm>
          <a:prstGeom prst="rect">
            <a:avLst/>
          </a:prstGeom>
        </p:spPr>
        <p:txBody>
          <a:bodyPr wrap="square">
            <a:spAutoFit/>
          </a:bodyPr>
          <a:lstStyle/>
          <a:p>
            <a:pPr algn="just">
              <a:lnSpc>
                <a:spcPct val="150000"/>
              </a:lnSpc>
            </a:pPr>
            <a:r>
              <a:rPr lang="zh-CN" altLang="en-US" sz="1800" b="1" dirty="0" smtClean="0">
                <a:latin typeface="微软雅黑" pitchFamily="34" charset="-122"/>
                <a:ea typeface="微软雅黑" pitchFamily="34" charset="-122"/>
                <a:cs typeface="+mn-ea"/>
                <a:sym typeface="+mn-lt"/>
              </a:rPr>
              <a:t>（</a:t>
            </a:r>
            <a:r>
              <a:rPr lang="en-US" altLang="zh-CN" sz="1800" b="1" dirty="0" smtClean="0">
                <a:latin typeface="微软雅黑" pitchFamily="34" charset="-122"/>
                <a:ea typeface="微软雅黑" pitchFamily="34" charset="-122"/>
                <a:cs typeface="+mn-ea"/>
                <a:sym typeface="+mn-lt"/>
              </a:rPr>
              <a:t>1</a:t>
            </a:r>
            <a:r>
              <a:rPr lang="zh-CN" altLang="en-US" sz="1800" b="1" dirty="0" smtClean="0">
                <a:latin typeface="微软雅黑" pitchFamily="34" charset="-122"/>
                <a:ea typeface="微软雅黑" pitchFamily="34" charset="-122"/>
                <a:cs typeface="+mn-ea"/>
                <a:sym typeface="+mn-lt"/>
              </a:rPr>
              <a:t>）属于</a:t>
            </a:r>
            <a:r>
              <a:rPr lang="zh-CN" altLang="en-US" sz="1800" b="1" dirty="0">
                <a:latin typeface="微软雅黑" pitchFamily="34" charset="-122"/>
                <a:ea typeface="微软雅黑" pitchFamily="34" charset="-122"/>
                <a:cs typeface="+mn-ea"/>
                <a:sym typeface="+mn-lt"/>
              </a:rPr>
              <a:t>定额内的合理损耗应计入材料的采购成本，不另作账务</a:t>
            </a:r>
            <a:r>
              <a:rPr lang="zh-CN" altLang="en-US" sz="1800" b="1" dirty="0" smtClean="0">
                <a:latin typeface="微软雅黑" pitchFamily="34" charset="-122"/>
                <a:ea typeface="微软雅黑" pitchFamily="34" charset="-122"/>
                <a:cs typeface="+mn-ea"/>
                <a:sym typeface="+mn-lt"/>
              </a:rPr>
              <a:t>处理；</a:t>
            </a:r>
            <a:endParaRPr lang="en-US" altLang="zh-CN" sz="1800" b="1" dirty="0" smtClean="0">
              <a:latin typeface="微软雅黑" pitchFamily="34" charset="-122"/>
              <a:ea typeface="微软雅黑" pitchFamily="34" charset="-122"/>
              <a:cs typeface="+mn-ea"/>
              <a:sym typeface="+mn-lt"/>
            </a:endParaRPr>
          </a:p>
          <a:p>
            <a:pPr algn="just">
              <a:lnSpc>
                <a:spcPct val="150000"/>
              </a:lnSpc>
            </a:pPr>
            <a:r>
              <a:rPr lang="zh-CN" altLang="en-US" sz="1800" b="1" dirty="0" smtClean="0">
                <a:latin typeface="微软雅黑" pitchFamily="34" charset="-122"/>
                <a:ea typeface="微软雅黑" pitchFamily="34" charset="-122"/>
                <a:cs typeface="+mn-ea"/>
                <a:sym typeface="+mn-lt"/>
              </a:rPr>
              <a:t>（</a:t>
            </a:r>
            <a:r>
              <a:rPr lang="en-US" altLang="zh-CN" sz="1800" b="1" dirty="0" smtClean="0">
                <a:latin typeface="微软雅黑" pitchFamily="34" charset="-122"/>
                <a:ea typeface="微软雅黑" pitchFamily="34" charset="-122"/>
                <a:cs typeface="+mn-ea"/>
                <a:sym typeface="+mn-lt"/>
              </a:rPr>
              <a:t>2</a:t>
            </a:r>
            <a:r>
              <a:rPr lang="zh-CN" altLang="en-US" sz="1800" b="1" dirty="0">
                <a:latin typeface="微软雅黑" pitchFamily="34" charset="-122"/>
                <a:ea typeface="微软雅黑" pitchFamily="34" charset="-122"/>
                <a:cs typeface="+mn-ea"/>
                <a:sym typeface="+mn-lt"/>
              </a:rPr>
              <a:t>）属于运输部门、保险公司或个人负责的损失</a:t>
            </a:r>
            <a:endParaRPr lang="en-US" altLang="zh-CN" sz="1800" b="1" dirty="0" smtClean="0">
              <a:latin typeface="微软雅黑" pitchFamily="34" charset="-122"/>
              <a:ea typeface="微软雅黑" pitchFamily="34" charset="-122"/>
              <a:cs typeface="+mn-ea"/>
              <a:sym typeface="+mn-lt"/>
            </a:endParaRPr>
          </a:p>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zh-CN" sz="1800" dirty="0">
                <a:latin typeface="微软雅黑" pitchFamily="34" charset="-122"/>
                <a:ea typeface="微软雅黑" pitchFamily="34" charset="-122"/>
              </a:rPr>
              <a:t>其他应收款</a:t>
            </a:r>
            <a:r>
              <a:rPr lang="zh-CN" altLang="en-US" sz="1800" dirty="0" smtClean="0">
                <a:latin typeface="微软雅黑" pitchFamily="34" charset="-122"/>
                <a:ea typeface="微软雅黑" pitchFamily="34" charset="-122"/>
                <a:cs typeface="+mn-ea"/>
                <a:sym typeface="+mn-lt"/>
              </a:rPr>
              <a:t>　   </a:t>
            </a:r>
            <a:endParaRPr lang="en-US" altLang="zh-CN" sz="1800" dirty="0" smtClean="0">
              <a:latin typeface="微软雅黑" pitchFamily="34" charset="-122"/>
              <a:ea typeface="微软雅黑" pitchFamily="34" charset="-122"/>
              <a:cs typeface="+mn-ea"/>
              <a:sym typeface="+mn-lt"/>
            </a:endParaRPr>
          </a:p>
          <a:p>
            <a:pPr algn="just">
              <a:lnSpc>
                <a:spcPct val="150000"/>
              </a:lnSpc>
            </a:pPr>
            <a:r>
              <a:rPr lang="en-US" altLang="zh-CN" sz="1800" dirty="0">
                <a:latin typeface="微软雅黑" pitchFamily="34" charset="-122"/>
                <a:ea typeface="微软雅黑" pitchFamily="34" charset="-122"/>
                <a:cs typeface="+mn-ea"/>
                <a:sym typeface="+mn-lt"/>
              </a:rPr>
              <a:t> </a:t>
            </a:r>
            <a:r>
              <a:rPr lang="en-US" altLang="zh-CN" sz="1800" dirty="0" smtClean="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待处理财产损溢</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待处理流动资产损</a:t>
            </a:r>
            <a:r>
              <a:rPr lang="zh-CN" altLang="zh-CN" sz="1800" dirty="0" smtClean="0">
                <a:latin typeface="微软雅黑" pitchFamily="34" charset="-122"/>
                <a:ea typeface="微软雅黑" pitchFamily="34" charset="-122"/>
              </a:rPr>
              <a:t>溢</a:t>
            </a:r>
            <a:endParaRPr lang="en-US" altLang="zh-CN" sz="1800" dirty="0" smtClean="0">
              <a:latin typeface="微软雅黑" pitchFamily="34" charset="-122"/>
              <a:ea typeface="微软雅黑" pitchFamily="34" charset="-122"/>
            </a:endParaRP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4386565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7</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2723823"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购入材料发生短缺和毁损</a:t>
            </a:r>
            <a:endParaRPr lang="zh-CN" altLang="en-US" sz="1800" b="1"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5652812" cy="2585323"/>
          </a:xfrm>
          <a:prstGeom prst="rect">
            <a:avLst/>
          </a:prstGeom>
        </p:spPr>
        <p:txBody>
          <a:bodyPr wrap="square">
            <a:spAutoFit/>
          </a:bodyPr>
          <a:lstStyle/>
          <a:p>
            <a:pPr algn="just">
              <a:lnSpc>
                <a:spcPct val="150000"/>
              </a:lnSpc>
            </a:pPr>
            <a:r>
              <a:rPr lang="zh-CN" altLang="en-US" sz="1800" b="1" dirty="0">
                <a:latin typeface="微软雅黑" pitchFamily="34" charset="-122"/>
                <a:ea typeface="微软雅黑" pitchFamily="34" charset="-122"/>
                <a:cs typeface="+mn-ea"/>
              </a:rPr>
              <a:t>（</a:t>
            </a:r>
            <a:r>
              <a:rPr lang="en-US" altLang="zh-CN" sz="1800" b="1" dirty="0">
                <a:latin typeface="微软雅黑" pitchFamily="34" charset="-122"/>
                <a:ea typeface="微软雅黑" pitchFamily="34" charset="-122"/>
                <a:cs typeface="+mn-ea"/>
              </a:rPr>
              <a:t>3</a:t>
            </a:r>
            <a:r>
              <a:rPr lang="zh-CN" altLang="en-US" sz="1800" b="1" dirty="0">
                <a:latin typeface="微软雅黑" pitchFamily="34" charset="-122"/>
                <a:ea typeface="微软雅黑" pitchFamily="34" charset="-122"/>
                <a:cs typeface="+mn-ea"/>
              </a:rPr>
              <a:t>）</a:t>
            </a:r>
            <a:r>
              <a:rPr lang="zh-CN" altLang="zh-CN" sz="1800" b="1" dirty="0">
                <a:latin typeface="微软雅黑" pitchFamily="34" charset="-122"/>
                <a:ea typeface="微软雅黑" pitchFamily="34" charset="-122"/>
                <a:cs typeface="+mn-ea"/>
              </a:rPr>
              <a:t>属于供货单位少发货造成的短缺</a:t>
            </a:r>
            <a:r>
              <a:rPr lang="zh-CN" altLang="en-US" sz="1800" b="1" dirty="0">
                <a:latin typeface="微软雅黑" pitchFamily="34" charset="-122"/>
                <a:ea typeface="微软雅黑" pitchFamily="34" charset="-122"/>
                <a:cs typeface="+mn-ea"/>
              </a:rPr>
              <a:t>，</a:t>
            </a:r>
            <a:r>
              <a:rPr lang="zh-CN" altLang="zh-CN" sz="1800" b="1" dirty="0">
                <a:latin typeface="微软雅黑" pitchFamily="34" charset="-122"/>
                <a:ea typeface="微软雅黑" pitchFamily="34" charset="-122"/>
                <a:cs typeface="+mn-ea"/>
              </a:rPr>
              <a:t>货款已经支付</a:t>
            </a:r>
            <a:endParaRPr lang="en-US" altLang="zh-CN" sz="1800" b="1" dirty="0">
              <a:latin typeface="微软雅黑" pitchFamily="34" charset="-122"/>
              <a:ea typeface="微软雅黑" pitchFamily="34" charset="-122"/>
              <a:cs typeface="+mn-ea"/>
            </a:endParaRPr>
          </a:p>
          <a:p>
            <a:pPr algn="just">
              <a:lnSpc>
                <a:spcPct val="150000"/>
              </a:lnSpc>
            </a:pPr>
            <a:r>
              <a:rPr lang="zh-CN" altLang="en-US" sz="1800" dirty="0">
                <a:latin typeface="微软雅黑" pitchFamily="34" charset="-122"/>
                <a:ea typeface="微软雅黑" pitchFamily="34" charset="-122"/>
                <a:cs typeface="+mn-ea"/>
                <a:sym typeface="+mn-lt"/>
              </a:rPr>
              <a:t>借：</a:t>
            </a:r>
            <a:r>
              <a:rPr lang="zh-CN" altLang="zh-CN" sz="1800" dirty="0">
                <a:latin typeface="微软雅黑" pitchFamily="34" charset="-122"/>
                <a:ea typeface="微软雅黑" pitchFamily="34" charset="-122"/>
              </a:rPr>
              <a:t>其他应收款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应付账款</a:t>
            </a:r>
            <a:r>
              <a:rPr lang="zh-CN" altLang="en-US" sz="1800" dirty="0">
                <a:latin typeface="微软雅黑" pitchFamily="34" charset="-122"/>
                <a:ea typeface="微软雅黑" pitchFamily="34" charset="-122"/>
                <a:cs typeface="+mn-ea"/>
                <a:sym typeface="+mn-lt"/>
              </a:rPr>
              <a:t>　   </a:t>
            </a:r>
            <a:endParaRPr lang="en-US" altLang="zh-CN" sz="1800" dirty="0">
              <a:latin typeface="微软雅黑" pitchFamily="34" charset="-122"/>
              <a:ea typeface="微软雅黑" pitchFamily="34" charset="-122"/>
              <a:cs typeface="+mn-ea"/>
              <a:sym typeface="+mn-lt"/>
            </a:endParaRPr>
          </a:p>
          <a:p>
            <a:pPr algn="just">
              <a:lnSpc>
                <a:spcPct val="150000"/>
              </a:lnSpc>
            </a:pPr>
            <a:r>
              <a:rPr lang="en-US" altLang="zh-CN" sz="1800" dirty="0">
                <a:latin typeface="微软雅黑" pitchFamily="34" charset="-122"/>
                <a:ea typeface="微软雅黑" pitchFamily="34" charset="-122"/>
                <a:cs typeface="+mn-ea"/>
                <a:sym typeface="+mn-lt"/>
              </a:rPr>
              <a:t>       </a:t>
            </a:r>
            <a:r>
              <a:rPr lang="zh-CN" altLang="en-US" sz="1800" dirty="0">
                <a:latin typeface="微软雅黑" pitchFamily="34" charset="-122"/>
                <a:ea typeface="微软雅黑" pitchFamily="34" charset="-122"/>
                <a:cs typeface="+mn-ea"/>
                <a:sym typeface="+mn-lt"/>
              </a:rPr>
              <a:t>贷：</a:t>
            </a:r>
            <a:r>
              <a:rPr lang="zh-CN" altLang="zh-CN" sz="1800" dirty="0">
                <a:latin typeface="微软雅黑" pitchFamily="34" charset="-122"/>
                <a:ea typeface="微软雅黑" pitchFamily="34" charset="-122"/>
              </a:rPr>
              <a:t>待处理财产损溢</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待处理流动资产损</a:t>
            </a:r>
            <a:r>
              <a:rPr lang="zh-CN" altLang="zh-CN" sz="1800" dirty="0" smtClean="0">
                <a:latin typeface="微软雅黑" pitchFamily="34" charset="-122"/>
                <a:ea typeface="微软雅黑" pitchFamily="34" charset="-122"/>
              </a:rPr>
              <a:t>溢</a:t>
            </a:r>
            <a:endParaRPr lang="en-US" altLang="zh-CN" sz="1800" b="1" dirty="0" smtClean="0">
              <a:latin typeface="微软雅黑" pitchFamily="34" charset="-122"/>
              <a:ea typeface="微软雅黑" pitchFamily="34" charset="-122"/>
              <a:cs typeface="+mn-ea"/>
              <a:sym typeface="+mn-lt"/>
            </a:endParaRPr>
          </a:p>
          <a:p>
            <a:pPr algn="just">
              <a:lnSpc>
                <a:spcPct val="150000"/>
              </a:lnSpc>
            </a:pPr>
            <a:r>
              <a:rPr lang="zh-CN" altLang="en-US" sz="1800" b="1" dirty="0">
                <a:latin typeface="微软雅黑" pitchFamily="34" charset="-122"/>
                <a:ea typeface="微软雅黑" pitchFamily="34" charset="-122"/>
                <a:cs typeface="+mn-ea"/>
                <a:sym typeface="+mn-lt"/>
              </a:rPr>
              <a:t>（</a:t>
            </a:r>
            <a:r>
              <a:rPr lang="en-US" altLang="zh-CN" sz="1800" b="1" dirty="0">
                <a:latin typeface="微软雅黑" pitchFamily="34" charset="-122"/>
                <a:ea typeface="微软雅黑" pitchFamily="34" charset="-122"/>
                <a:cs typeface="+mn-ea"/>
                <a:sym typeface="+mn-lt"/>
              </a:rPr>
              <a:t>4</a:t>
            </a:r>
            <a:r>
              <a:rPr lang="zh-CN" altLang="en-US" sz="1800" b="1" dirty="0">
                <a:latin typeface="微软雅黑" pitchFamily="34" charset="-122"/>
                <a:ea typeface="微软雅黑" pitchFamily="34" charset="-122"/>
                <a:cs typeface="+mn-ea"/>
                <a:sym typeface="+mn-lt"/>
              </a:rPr>
              <a:t>）</a:t>
            </a:r>
            <a:r>
              <a:rPr lang="zh-CN" altLang="zh-CN" sz="1800" b="1" dirty="0">
                <a:latin typeface="微软雅黑" pitchFamily="34" charset="-122"/>
                <a:ea typeface="微软雅黑" pitchFamily="34" charset="-122"/>
                <a:cs typeface="+mn-ea"/>
              </a:rPr>
              <a:t>属于自然灾害等非常原因造成的损失</a:t>
            </a:r>
            <a:endParaRPr lang="en-US" altLang="zh-CN" sz="1800" b="1" dirty="0">
              <a:latin typeface="微软雅黑" pitchFamily="34" charset="-122"/>
              <a:ea typeface="微软雅黑" pitchFamily="34" charset="-122"/>
              <a:cs typeface="+mn-ea"/>
              <a:sym typeface="+mn-lt"/>
            </a:endParaRPr>
          </a:p>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zh-CN" sz="1800" dirty="0" smtClean="0">
                <a:latin typeface="微软雅黑" pitchFamily="34" charset="-122"/>
                <a:ea typeface="微软雅黑" pitchFamily="34" charset="-122"/>
              </a:rPr>
              <a:t>营业外支出</a:t>
            </a:r>
            <a:endParaRPr lang="en-US" altLang="zh-CN" sz="1800" dirty="0" smtClean="0">
              <a:latin typeface="微软雅黑" pitchFamily="34" charset="-122"/>
              <a:ea typeface="微软雅黑" pitchFamily="34" charset="-122"/>
              <a:cs typeface="+mn-ea"/>
              <a:sym typeface="+mn-lt"/>
            </a:endParaRPr>
          </a:p>
          <a:p>
            <a:pPr algn="just">
              <a:lnSpc>
                <a:spcPct val="150000"/>
              </a:lnSpc>
            </a:pPr>
            <a:r>
              <a:rPr lang="en-US" altLang="zh-CN" sz="1800" dirty="0">
                <a:latin typeface="微软雅黑" pitchFamily="34" charset="-122"/>
                <a:ea typeface="微软雅黑" pitchFamily="34" charset="-122"/>
                <a:cs typeface="+mn-ea"/>
                <a:sym typeface="+mn-lt"/>
              </a:rPr>
              <a:t> </a:t>
            </a:r>
            <a:r>
              <a:rPr lang="en-US" altLang="zh-CN" sz="1800" dirty="0" smtClean="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贷：</a:t>
            </a:r>
            <a:r>
              <a:rPr lang="zh-CN" altLang="zh-CN" sz="1800" dirty="0">
                <a:latin typeface="微软雅黑" pitchFamily="34" charset="-122"/>
                <a:ea typeface="微软雅黑" pitchFamily="34" charset="-122"/>
              </a:rPr>
              <a:t>待处理财产损溢</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待处理流动资产损溢</a:t>
            </a:r>
            <a:r>
              <a:rPr lang="zh-CN" altLang="en-US" sz="1800" dirty="0">
                <a:latin typeface="微软雅黑" pitchFamily="34" charset="-122"/>
                <a:ea typeface="微软雅黑" pitchFamily="34" charset="-122"/>
                <a:cs typeface="+mn-ea"/>
                <a:sym typeface="+mn-lt"/>
              </a:rPr>
              <a:t>　   </a:t>
            </a:r>
            <a:endParaRPr lang="en-US" altLang="zh-CN" sz="1800" dirty="0">
              <a:latin typeface="微软雅黑" pitchFamily="34" charset="-122"/>
              <a:ea typeface="微软雅黑" pitchFamily="34" charset="-122"/>
              <a:cs typeface="+mn-ea"/>
              <a:sym typeface="+mn-lt"/>
            </a:endParaRP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2578996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1997694"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）存货的内容</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0" name="MH_Other_1"/>
          <p:cNvSpPr>
            <a:spLocks/>
          </p:cNvSpPr>
          <p:nvPr>
            <p:custDataLst>
              <p:tags r:id="rId7"/>
            </p:custDataLst>
          </p:nvPr>
        </p:nvSpPr>
        <p:spPr bwMode="auto">
          <a:xfrm rot="-10173767">
            <a:off x="6421438" y="2550319"/>
            <a:ext cx="241300" cy="175022"/>
          </a:xfrm>
          <a:custGeom>
            <a:avLst/>
            <a:gdLst>
              <a:gd name="T0" fmla="*/ 0 w 647700"/>
              <a:gd name="T1" fmla="*/ 63733 h 228600"/>
              <a:gd name="T2" fmla="*/ 12 w 647700"/>
              <a:gd name="T3" fmla="*/ 0 h 228600"/>
              <a:gd name="T4" fmla="*/ 1 w 647700"/>
              <a:gd name="T5" fmla="*/ 286807 h 228600"/>
              <a:gd name="T6" fmla="*/ 0 w 647700"/>
              <a:gd name="T7" fmla="*/ 63733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84CA1"/>
          </a:solidFill>
          <a:ln>
            <a:noFill/>
          </a:ln>
        </p:spPr>
        <p:txBody>
          <a:bodyPr anchor="ctr"/>
          <a:lstStyle/>
          <a:p>
            <a:endParaRPr lang="zh-CN" altLang="en-US"/>
          </a:p>
        </p:txBody>
      </p:sp>
      <p:cxnSp>
        <p:nvCxnSpPr>
          <p:cNvPr id="41" name="MH_Other_2"/>
          <p:cNvCxnSpPr>
            <a:cxnSpLocks noChangeShapeType="1"/>
          </p:cNvCxnSpPr>
          <p:nvPr>
            <p:custDataLst>
              <p:tags r:id="rId8"/>
            </p:custDataLst>
          </p:nvPr>
        </p:nvCxnSpPr>
        <p:spPr bwMode="auto">
          <a:xfrm>
            <a:off x="2335213" y="2333625"/>
            <a:ext cx="0" cy="404813"/>
          </a:xfrm>
          <a:prstGeom prst="line">
            <a:avLst/>
          </a:prstGeom>
          <a:noFill/>
          <a:ln w="28575">
            <a:solidFill>
              <a:srgbClr val="084CA1"/>
            </a:solidFill>
            <a:round/>
            <a:headEnd/>
            <a:tailEnd/>
          </a:ln>
          <a:extLst>
            <a:ext uri="{909E8E84-426E-40DD-AFC4-6F175D3DCCD1}">
              <a14:hiddenFill xmlns:a14="http://schemas.microsoft.com/office/drawing/2010/main">
                <a:noFill/>
              </a14:hiddenFill>
            </a:ext>
          </a:extLst>
        </p:spPr>
      </p:cxnSp>
      <p:sp>
        <p:nvSpPr>
          <p:cNvPr id="42" name="MH_Other_3"/>
          <p:cNvSpPr>
            <a:spLocks/>
          </p:cNvSpPr>
          <p:nvPr>
            <p:custDataLst>
              <p:tags r:id="rId9"/>
            </p:custDataLst>
          </p:nvPr>
        </p:nvSpPr>
        <p:spPr bwMode="auto">
          <a:xfrm rot="-10173767">
            <a:off x="6421438" y="3359944"/>
            <a:ext cx="241300" cy="176213"/>
          </a:xfrm>
          <a:custGeom>
            <a:avLst/>
            <a:gdLst>
              <a:gd name="T0" fmla="*/ 0 w 647700"/>
              <a:gd name="T1" fmla="*/ 68668 h 228600"/>
              <a:gd name="T2" fmla="*/ 12 w 647700"/>
              <a:gd name="T3" fmla="*/ 0 h 228600"/>
              <a:gd name="T4" fmla="*/ 1 w 647700"/>
              <a:gd name="T5" fmla="*/ 309008 h 228600"/>
              <a:gd name="T6" fmla="*/ 0 w 647700"/>
              <a:gd name="T7" fmla="*/ 68668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84CA1"/>
          </a:solidFill>
          <a:ln>
            <a:noFill/>
          </a:ln>
        </p:spPr>
        <p:txBody>
          <a:bodyPr anchor="ctr"/>
          <a:lstStyle/>
          <a:p>
            <a:endParaRPr lang="zh-CN" altLang="en-US"/>
          </a:p>
        </p:txBody>
      </p:sp>
      <p:cxnSp>
        <p:nvCxnSpPr>
          <p:cNvPr id="43" name="MH_Other_4"/>
          <p:cNvCxnSpPr>
            <a:cxnSpLocks noChangeShapeType="1"/>
          </p:cNvCxnSpPr>
          <p:nvPr>
            <p:custDataLst>
              <p:tags r:id="rId10"/>
            </p:custDataLst>
          </p:nvPr>
        </p:nvCxnSpPr>
        <p:spPr bwMode="auto">
          <a:xfrm>
            <a:off x="2335213" y="3143250"/>
            <a:ext cx="0" cy="404813"/>
          </a:xfrm>
          <a:prstGeom prst="line">
            <a:avLst/>
          </a:prstGeom>
          <a:noFill/>
          <a:ln w="28575">
            <a:solidFill>
              <a:srgbClr val="084CA1"/>
            </a:solidFill>
            <a:round/>
            <a:headEnd/>
            <a:tailEnd/>
          </a:ln>
          <a:extLst>
            <a:ext uri="{909E8E84-426E-40DD-AFC4-6F175D3DCCD1}">
              <a14:hiddenFill xmlns:a14="http://schemas.microsoft.com/office/drawing/2010/main">
                <a:noFill/>
              </a14:hiddenFill>
            </a:ext>
          </a:extLst>
        </p:spPr>
      </p:cxnSp>
      <p:sp>
        <p:nvSpPr>
          <p:cNvPr id="44" name="MH_Other_7"/>
          <p:cNvSpPr>
            <a:spLocks/>
          </p:cNvSpPr>
          <p:nvPr>
            <p:custDataLst>
              <p:tags r:id="rId11"/>
            </p:custDataLst>
          </p:nvPr>
        </p:nvSpPr>
        <p:spPr bwMode="auto">
          <a:xfrm rot="820473">
            <a:off x="2274888" y="1806178"/>
            <a:ext cx="265112" cy="280988"/>
          </a:xfrm>
          <a:custGeom>
            <a:avLst/>
            <a:gdLst>
              <a:gd name="T0" fmla="*/ 0 w 952500"/>
              <a:gd name="T1" fmla="*/ 0 h 1054100"/>
              <a:gd name="T2" fmla="*/ 0 w 952500"/>
              <a:gd name="T3" fmla="*/ 12 h 1054100"/>
              <a:gd name="T4" fmla="*/ 1 w 952500"/>
              <a:gd name="T5" fmla="*/ 10 h 1054100"/>
              <a:gd name="T6" fmla="*/ 0 w 952500"/>
              <a:gd name="T7" fmla="*/ 0 h 1054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2500" h="1054100">
                <a:moveTo>
                  <a:pt x="0" y="0"/>
                </a:moveTo>
                <a:lnTo>
                  <a:pt x="381000" y="1054100"/>
                </a:lnTo>
                <a:lnTo>
                  <a:pt x="952500" y="889000"/>
                </a:lnTo>
                <a:lnTo>
                  <a:pt x="0" y="0"/>
                </a:lnTo>
                <a:close/>
              </a:path>
            </a:pathLst>
          </a:custGeom>
          <a:solidFill>
            <a:srgbClr val="084CA1"/>
          </a:solidFill>
          <a:ln>
            <a:noFill/>
          </a:ln>
        </p:spPr>
        <p:txBody>
          <a:bodyPr anchor="ctr"/>
          <a:lstStyle/>
          <a:p>
            <a:endParaRPr lang="zh-CN" altLang="en-US"/>
          </a:p>
        </p:txBody>
      </p:sp>
      <p:sp>
        <p:nvSpPr>
          <p:cNvPr id="45" name="MH_Other_8"/>
          <p:cNvSpPr>
            <a:spLocks/>
          </p:cNvSpPr>
          <p:nvPr>
            <p:custDataLst>
              <p:tags r:id="rId12"/>
            </p:custDataLst>
          </p:nvPr>
        </p:nvSpPr>
        <p:spPr bwMode="auto">
          <a:xfrm>
            <a:off x="2381250" y="1521619"/>
            <a:ext cx="2757488" cy="513160"/>
          </a:xfrm>
          <a:custGeom>
            <a:avLst/>
            <a:gdLst>
              <a:gd name="T0" fmla="*/ 0 w 5384788"/>
              <a:gd name="T1" fmla="*/ 0 h 2377978"/>
              <a:gd name="T2" fmla="*/ 3420 w 5384788"/>
              <a:gd name="T3" fmla="*/ 0 h 2377978"/>
              <a:gd name="T4" fmla="*/ 2968 w 5384788"/>
              <a:gd name="T5" fmla="*/ 2 h 2377978"/>
              <a:gd name="T6" fmla="*/ 419 w 5384788"/>
              <a:gd name="T7" fmla="*/ 3 h 2377978"/>
              <a:gd name="T8" fmla="*/ 0 w 5384788"/>
              <a:gd name="T9" fmla="*/ 0 h 23779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84788" h="2377978">
                <a:moveTo>
                  <a:pt x="0" y="0"/>
                </a:moveTo>
                <a:lnTo>
                  <a:pt x="5384788" y="53878"/>
                </a:lnTo>
                <a:lnTo>
                  <a:pt x="4673588" y="2123978"/>
                </a:lnTo>
                <a:lnTo>
                  <a:pt x="660388" y="2377978"/>
                </a:lnTo>
                <a:lnTo>
                  <a:pt x="0" y="0"/>
                </a:lnTo>
                <a:close/>
              </a:path>
            </a:pathLst>
          </a:custGeom>
          <a:solidFill>
            <a:srgbClr val="BDD7EE">
              <a:alpha val="7607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46" name="MH_Title_1"/>
          <p:cNvSpPr>
            <a:spLocks noChangeArrowheads="1"/>
          </p:cNvSpPr>
          <p:nvPr>
            <p:custDataLst>
              <p:tags r:id="rId13"/>
            </p:custDataLst>
          </p:nvPr>
        </p:nvSpPr>
        <p:spPr bwMode="auto">
          <a:xfrm>
            <a:off x="2466975" y="1569244"/>
            <a:ext cx="3176588" cy="486966"/>
          </a:xfrm>
          <a:custGeom>
            <a:avLst/>
            <a:gdLst>
              <a:gd name="T0" fmla="*/ 0 w 5359400"/>
              <a:gd name="T1" fmla="*/ 0 h 2667000"/>
              <a:gd name="T2" fmla="*/ 16998 w 5359400"/>
              <a:gd name="T3" fmla="*/ 0 h 2667000"/>
              <a:gd name="T4" fmla="*/ 13011 w 5359400"/>
              <a:gd name="T5" fmla="*/ 0 h 2667000"/>
              <a:gd name="T6" fmla="*/ 1168 w 5359400"/>
              <a:gd name="T7" fmla="*/ 0 h 2667000"/>
              <a:gd name="T8" fmla="*/ 0 w 5359400"/>
              <a:gd name="T9" fmla="*/ 0 h 2667000"/>
              <a:gd name="T10" fmla="*/ 0 60000 65536"/>
              <a:gd name="T11" fmla="*/ 0 60000 65536"/>
              <a:gd name="T12" fmla="*/ 0 60000 65536"/>
              <a:gd name="T13" fmla="*/ 0 60000 65536"/>
              <a:gd name="T14" fmla="*/ 0 60000 65536"/>
              <a:gd name="T15" fmla="*/ 0 w 5359400"/>
              <a:gd name="T16" fmla="*/ 0 h 2667000"/>
              <a:gd name="T17" fmla="*/ 5359400 w 5359400"/>
              <a:gd name="T18" fmla="*/ 2667000 h 2667000"/>
            </a:gdLst>
            <a:ahLst/>
            <a:cxnLst>
              <a:cxn ang="T10">
                <a:pos x="T0" y="T1"/>
              </a:cxn>
              <a:cxn ang="T11">
                <a:pos x="T2" y="T3"/>
              </a:cxn>
              <a:cxn ang="T12">
                <a:pos x="T4" y="T5"/>
              </a:cxn>
              <a:cxn ang="T13">
                <a:pos x="T6" y="T7"/>
              </a:cxn>
              <a:cxn ang="T14">
                <a:pos x="T8" y="T9"/>
              </a:cxn>
            </a:cxnLst>
            <a:rect l="T15" t="T16" r="T17" b="T18"/>
            <a:pathLst>
              <a:path w="5359400" h="2667000">
                <a:moveTo>
                  <a:pt x="0" y="482600"/>
                </a:moveTo>
                <a:lnTo>
                  <a:pt x="5359400" y="0"/>
                </a:lnTo>
                <a:lnTo>
                  <a:pt x="4102100" y="2552700"/>
                </a:lnTo>
                <a:lnTo>
                  <a:pt x="368300" y="2667000"/>
                </a:lnTo>
                <a:lnTo>
                  <a:pt x="0" y="482600"/>
                </a:lnTo>
                <a:close/>
              </a:path>
            </a:pathLst>
          </a:custGeom>
          <a:solidFill>
            <a:srgbClr val="084CA1">
              <a:alpha val="76077"/>
            </a:srgbClr>
          </a:solidFill>
          <a:ln>
            <a:noFill/>
          </a:ln>
          <a:extLst/>
        </p:spPr>
        <p:txBody>
          <a:bodyPr lIns="288000" anchor="ctr"/>
          <a:lstStyle>
            <a:lvl1pPr>
              <a:lnSpc>
                <a:spcPct val="90000"/>
              </a:lnSpc>
              <a:spcBef>
                <a:spcPts val="750"/>
              </a:spcBef>
              <a:buFont typeface="Arial" panose="020B0604020202020204" pitchFamily="34" charset="0"/>
              <a:buChar char="•"/>
              <a:defRPr sz="2100">
                <a:solidFill>
                  <a:schemeClr val="tx1"/>
                </a:solidFill>
                <a:latin typeface="Palatino Linotype" panose="02040502050505030304" pitchFamily="18"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Palatino Linotype" panose="02040502050505030304" pitchFamily="18"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Palatino Linotype" panose="02040502050505030304" pitchFamily="18"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9pPr>
          </a:lstStyle>
          <a:p>
            <a:pPr>
              <a:buNone/>
            </a:pPr>
            <a:r>
              <a:rPr lang="zh-CN" altLang="en-US" sz="2000" b="1" dirty="0">
                <a:solidFill>
                  <a:schemeClr val="bg1"/>
                </a:solidFill>
                <a:latin typeface="微软雅黑" pitchFamily="34" charset="-122"/>
                <a:ea typeface="微软雅黑" pitchFamily="34" charset="-122"/>
                <a:cs typeface="+mn-ea"/>
                <a:sym typeface="+mn-lt"/>
              </a:rPr>
              <a:t>存货的确认条件</a:t>
            </a:r>
          </a:p>
        </p:txBody>
      </p:sp>
      <p:sp>
        <p:nvSpPr>
          <p:cNvPr id="47" name="MH_SubTitle_1"/>
          <p:cNvSpPr>
            <a:spLocks noChangeArrowheads="1"/>
          </p:cNvSpPr>
          <p:nvPr>
            <p:custDataLst>
              <p:tags r:id="rId14"/>
            </p:custDataLst>
          </p:nvPr>
        </p:nvSpPr>
        <p:spPr bwMode="auto">
          <a:xfrm>
            <a:off x="2432050" y="2271713"/>
            <a:ext cx="4110038" cy="48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2500"/>
          </a:bodyPr>
          <a:lstStyle>
            <a:lvl1pPr>
              <a:lnSpc>
                <a:spcPct val="90000"/>
              </a:lnSpc>
              <a:spcBef>
                <a:spcPts val="750"/>
              </a:spcBef>
              <a:buFont typeface="Arial" panose="020B0604020202020204" pitchFamily="34" charset="0"/>
              <a:buChar char="•"/>
              <a:defRPr sz="2100">
                <a:solidFill>
                  <a:schemeClr val="tx1"/>
                </a:solidFill>
                <a:latin typeface="Palatino Linotype" panose="02040502050505030304" pitchFamily="18"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Palatino Linotype" panose="02040502050505030304" pitchFamily="18"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Palatino Linotype" panose="02040502050505030304" pitchFamily="18"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9pPr>
          </a:lstStyle>
          <a:p>
            <a:pPr lvl="0">
              <a:buNone/>
            </a:pPr>
            <a:r>
              <a:rPr lang="zh-CN" altLang="zh-CN" sz="1800" dirty="0">
                <a:latin typeface="微软雅黑" pitchFamily="34" charset="-122"/>
                <a:ea typeface="微软雅黑" pitchFamily="34" charset="-122"/>
              </a:rPr>
              <a:t>与该</a:t>
            </a:r>
            <a:r>
              <a:rPr lang="zh-CN" altLang="en-US" sz="1800" dirty="0">
                <a:latin typeface="微软雅黑" pitchFamily="34" charset="-122"/>
                <a:ea typeface="微软雅黑" pitchFamily="34" charset="-122"/>
              </a:rPr>
              <a:t>存货</a:t>
            </a:r>
            <a:r>
              <a:rPr lang="zh-CN" altLang="zh-CN" sz="1800" dirty="0">
                <a:latin typeface="微软雅黑" pitchFamily="34" charset="-122"/>
                <a:ea typeface="微软雅黑" pitchFamily="34" charset="-122"/>
              </a:rPr>
              <a:t>有关的经济利益很可能流入企业</a:t>
            </a:r>
            <a:endParaRPr lang="zh-CN" altLang="en-US" sz="1800" dirty="0">
              <a:latin typeface="微软雅黑" pitchFamily="34" charset="-122"/>
              <a:ea typeface="微软雅黑" pitchFamily="34" charset="-122"/>
            </a:endParaRPr>
          </a:p>
        </p:txBody>
      </p:sp>
      <p:sp>
        <p:nvSpPr>
          <p:cNvPr id="48" name="MH_SubTitle_2"/>
          <p:cNvSpPr>
            <a:spLocks noChangeArrowheads="1"/>
          </p:cNvSpPr>
          <p:nvPr>
            <p:custDataLst>
              <p:tags r:id="rId15"/>
            </p:custDataLst>
          </p:nvPr>
        </p:nvSpPr>
        <p:spPr bwMode="auto">
          <a:xfrm>
            <a:off x="2432050" y="3081338"/>
            <a:ext cx="3970338" cy="48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Palatino Linotype" panose="02040502050505030304" pitchFamily="18"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Palatino Linotype" panose="02040502050505030304" pitchFamily="18"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Palatino Linotype" panose="02040502050505030304" pitchFamily="18"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9pPr>
          </a:lstStyle>
          <a:p>
            <a:pPr lvl="0">
              <a:buNone/>
            </a:pPr>
            <a:r>
              <a:rPr lang="zh-CN" altLang="zh-CN" sz="1800" dirty="0">
                <a:latin typeface="微软雅黑" pitchFamily="34" charset="-122"/>
                <a:ea typeface="微软雅黑" pitchFamily="34" charset="-122"/>
              </a:rPr>
              <a:t>该</a:t>
            </a:r>
            <a:r>
              <a:rPr lang="zh-CN" altLang="en-US" sz="1800" dirty="0">
                <a:latin typeface="微软雅黑" pitchFamily="34" charset="-122"/>
                <a:ea typeface="微软雅黑" pitchFamily="34" charset="-122"/>
              </a:rPr>
              <a:t>存货</a:t>
            </a:r>
            <a:r>
              <a:rPr lang="zh-CN" altLang="zh-CN" sz="1800" dirty="0">
                <a:latin typeface="微软雅黑" pitchFamily="34" charset="-122"/>
                <a:ea typeface="微软雅黑" pitchFamily="34" charset="-122"/>
              </a:rPr>
              <a:t>的成本能够可靠地计</a:t>
            </a:r>
            <a:r>
              <a:rPr lang="zh-CN" altLang="en-US" sz="1800" dirty="0">
                <a:latin typeface="微软雅黑" pitchFamily="34" charset="-122"/>
                <a:ea typeface="微软雅黑" pitchFamily="34" charset="-122"/>
              </a:rPr>
              <a:t>量</a:t>
            </a:r>
          </a:p>
        </p:txBody>
      </p:sp>
      <p:sp>
        <p:nvSpPr>
          <p:cNvPr id="49" name="矩形 48"/>
          <p:cNvSpPr/>
          <p:nvPr/>
        </p:nvSpPr>
        <p:spPr>
          <a:xfrm>
            <a:off x="2381250" y="3996894"/>
            <a:ext cx="3647152" cy="507831"/>
          </a:xfrm>
          <a:prstGeom prst="rect">
            <a:avLst/>
          </a:prstGeom>
          <a:solidFill>
            <a:srgbClr val="C00000"/>
          </a:solidFill>
        </p:spPr>
        <p:txBody>
          <a:bodyPr wrap="none">
            <a:spAutoFit/>
          </a:bodyPr>
          <a:lstStyle/>
          <a:p>
            <a:pPr>
              <a:lnSpc>
                <a:spcPct val="150000"/>
              </a:lnSpc>
            </a:pPr>
            <a:r>
              <a:rPr lang="zh-CN" altLang="en-US" sz="1800" dirty="0" smtClean="0">
                <a:solidFill>
                  <a:schemeClr val="bg1"/>
                </a:solidFill>
                <a:latin typeface="微软雅黑" pitchFamily="34" charset="-122"/>
                <a:ea typeface="微软雅黑" pitchFamily="34" charset="-122"/>
              </a:rPr>
              <a:t>注</a:t>
            </a:r>
            <a:r>
              <a:rPr lang="zh-CN" altLang="en-US" sz="1800" dirty="0">
                <a:solidFill>
                  <a:schemeClr val="bg1"/>
                </a:solidFill>
                <a:latin typeface="微软雅黑" pitchFamily="34" charset="-122"/>
                <a:ea typeface="微软雅黑" pitchFamily="34" charset="-122"/>
              </a:rPr>
              <a:t>：</a:t>
            </a:r>
            <a:r>
              <a:rPr lang="zh-CN" altLang="zh-CN" sz="1800" dirty="0" smtClean="0">
                <a:solidFill>
                  <a:schemeClr val="bg1"/>
                </a:solidFill>
                <a:latin typeface="微软雅黑" pitchFamily="34" charset="-122"/>
                <a:ea typeface="微软雅黑" pitchFamily="34" charset="-122"/>
              </a:rPr>
              <a:t>存货</a:t>
            </a:r>
            <a:r>
              <a:rPr lang="zh-CN" altLang="zh-CN" sz="1800" dirty="0">
                <a:solidFill>
                  <a:schemeClr val="bg1"/>
                </a:solidFill>
                <a:latin typeface="微软雅黑" pitchFamily="34" charset="-122"/>
                <a:ea typeface="微软雅黑" pitchFamily="34" charset="-122"/>
              </a:rPr>
              <a:t>应当以其实际成本入账。</a:t>
            </a:r>
            <a:endParaRPr lang="zh-CN" altLang="en-US" sz="1800" dirty="0">
              <a:solidFill>
                <a:schemeClr val="bg1"/>
              </a:solidFill>
              <a:latin typeface="微软雅黑" pitchFamily="34" charset="-122"/>
              <a:ea typeface="微软雅黑" pitchFamily="34" charset="-122"/>
            </a:endParaRPr>
          </a:p>
        </p:txBody>
      </p:sp>
      <p:pic>
        <p:nvPicPr>
          <p:cNvPr id="50" name="B650921D39DF2C20931525A5FE154C1B.png" descr="C:\Documents and Settings\Administrator\Local Settings\Temp\SoEasy\B650921D39DF2C20931525A5FE154C1B.png"/>
          <p:cNvPicPr>
            <a:picLocks noChangeAspect="1"/>
          </p:cNvPicPr>
          <p:nvPr/>
        </p:nvPicPr>
        <p:blipFill>
          <a:blip r:embed="rId17" r:link="rId18"/>
          <a:stretch>
            <a:fillRect/>
          </a:stretch>
        </p:blipFill>
        <p:spPr>
          <a:xfrm>
            <a:off x="5945333" y="3654054"/>
            <a:ext cx="1193510" cy="1193510"/>
          </a:xfrm>
          <a:prstGeom prst="rect">
            <a:avLst/>
          </a:prstGeom>
          <a:noFill/>
          <a:ln w="9525">
            <a:noFill/>
          </a:ln>
        </p:spPr>
      </p:pic>
    </p:spTree>
    <p:custDataLst>
      <p:tags r:id="rId1"/>
    </p:custDataLst>
    <p:extLst>
      <p:ext uri="{BB962C8B-B14F-4D97-AF65-F5344CB8AC3E}">
        <p14:creationId xmlns:p14="http://schemas.microsoft.com/office/powerpoint/2010/main" val="12827349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6" name="矩形 15"/>
          <p:cNvSpPr/>
          <p:nvPr>
            <p:custDataLst>
              <p:tags r:id="rId7"/>
            </p:custDataLst>
          </p:nvPr>
        </p:nvSpPr>
        <p:spPr>
          <a:xfrm>
            <a:off x="805486" y="1435232"/>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7" name="矩形 16"/>
          <p:cNvSpPr/>
          <p:nvPr>
            <p:custDataLst>
              <p:tags r:id="rId8"/>
            </p:custDataLst>
          </p:nvPr>
        </p:nvSpPr>
        <p:spPr>
          <a:xfrm>
            <a:off x="729044" y="3151884"/>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矩形 17"/>
          <p:cNvSpPr/>
          <p:nvPr/>
        </p:nvSpPr>
        <p:spPr>
          <a:xfrm>
            <a:off x="805485" y="1407524"/>
            <a:ext cx="7767950" cy="1754326"/>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ea"/>
              </a:rPr>
              <a:t>【</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ea"/>
              </a:rPr>
              <a:t>外购</a:t>
            </a: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ea"/>
              </a:rPr>
              <a:t>·</a:t>
            </a:r>
            <a:r>
              <a:rPr kumimoji="0" lang="zh-CN"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货款已付，材料已验收入库</a:t>
            </a: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甲公司为增值税一般纳税人，原材料的日常核算采用实际成本核算。该公司</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2</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月</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日从本地购入</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原材料一批，取得的增值税专用发票上注明材料价款为</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40 000</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元，增值税税额为</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6 </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400</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元。货款已通过银行转账支付，材料已验收入库。</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19" name="矩形 18"/>
          <p:cNvSpPr/>
          <p:nvPr/>
        </p:nvSpPr>
        <p:spPr>
          <a:xfrm>
            <a:off x="806391" y="3292506"/>
            <a:ext cx="7767044"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交税费——应交增值税（进项税额）</a:t>
            </a:r>
            <a:r>
              <a:rPr lang="en-US" altLang="zh-CN" sz="1800" dirty="0">
                <a:latin typeface="微软雅黑" pitchFamily="34" charset="-122"/>
                <a:ea typeface="微软雅黑" pitchFamily="34" charset="-122"/>
              </a:rPr>
              <a:t>               6 </a:t>
            </a:r>
            <a:r>
              <a:rPr lang="en-US" altLang="zh-CN" sz="1800" dirty="0" smtClean="0">
                <a:latin typeface="微软雅黑" pitchFamily="34" charset="-122"/>
                <a:ea typeface="微软雅黑" pitchFamily="34" charset="-122"/>
              </a:rPr>
              <a:t>400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46 400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0306744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4638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3163035"/>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52542"/>
            <a:ext cx="7767950" cy="1754326"/>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货款已付，材料尚未到达或尚未验收入库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日从外地采购</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原材料一批，取得的增值税专用发票上注明材料价款为</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3 </a:t>
            </a:r>
            <a:r>
              <a:rPr lang="en-US" altLang="zh-CN" sz="1800" dirty="0" smtClean="0">
                <a:latin typeface="微软雅黑" pitchFamily="34" charset="-122"/>
                <a:ea typeface="微软雅黑" pitchFamily="34" charset="-122"/>
              </a:rPr>
              <a:t>200</a:t>
            </a:r>
            <a:r>
              <a:rPr lang="zh-CN" altLang="zh-CN" sz="1800" dirty="0">
                <a:latin typeface="微软雅黑" pitchFamily="34" charset="-122"/>
                <a:ea typeface="微软雅黑" pitchFamily="34" charset="-122"/>
              </a:rPr>
              <a:t>元，货款通过银行汇票付讫，但材料尚未到达。</a:t>
            </a:r>
            <a:endParaRPr lang="zh-CN" altLang="en-US" sz="1800" dirty="0">
              <a:latin typeface="微软雅黑" pitchFamily="34" charset="-122"/>
              <a:ea typeface="微软雅黑" pitchFamily="34" charset="-122"/>
            </a:endParaRPr>
          </a:p>
        </p:txBody>
      </p:sp>
      <p:sp>
        <p:nvSpPr>
          <p:cNvPr id="12" name="矩形 11"/>
          <p:cNvSpPr/>
          <p:nvPr/>
        </p:nvSpPr>
        <p:spPr>
          <a:xfrm>
            <a:off x="806391" y="3303657"/>
            <a:ext cx="7767044" cy="1289905"/>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借：在途物资</a:t>
            </a:r>
            <a:r>
              <a:rPr lang="en-US" altLang="zh-CN" sz="1800" dirty="0">
                <a:latin typeface="微软雅黑" pitchFamily="34" charset="-122"/>
                <a:ea typeface="微软雅黑" pitchFamily="34" charset="-122"/>
              </a:rPr>
              <a:t>——B</a:t>
            </a:r>
            <a:r>
              <a:rPr lang="zh-CN" altLang="en-US" sz="1800" dirty="0">
                <a:latin typeface="微软雅黑" pitchFamily="34" charset="-122"/>
                <a:ea typeface="微软雅黑" pitchFamily="34" charset="-122"/>
              </a:rPr>
              <a:t>材料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a:t>
            </a:r>
            <a:r>
              <a:rPr lang="en-US" altLang="zh-CN" sz="1800" dirty="0" smtClean="0">
                <a:latin typeface="微软雅黑" pitchFamily="34" charset="-122"/>
                <a:ea typeface="微软雅黑" pitchFamily="34" charset="-122"/>
              </a:rPr>
              <a:t>200</a:t>
            </a:r>
            <a:endParaRPr lang="en-US" altLang="zh-CN" sz="1800" dirty="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：其他货币资金</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银行汇票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23 </a:t>
            </a:r>
            <a:r>
              <a:rPr lang="en-US" altLang="zh-CN" sz="1800" dirty="0" smtClean="0">
                <a:latin typeface="微软雅黑" pitchFamily="34" charset="-122"/>
                <a:ea typeface="微软雅黑" pitchFamily="34" charset="-122"/>
              </a:rPr>
              <a:t>200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085327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76805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4" y="1481931"/>
            <a:ext cx="7954693"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a:solidFill>
                  <a:srgbClr val="084CA1"/>
                </a:solidFill>
                <a:latin typeface="微软雅黑" pitchFamily="34" charset="-122"/>
                <a:ea typeface="微软雅黑" pitchFamily="34" charset="-122"/>
                <a:sym typeface="+mn-ea"/>
              </a:rPr>
              <a:t>货款未付，材料已验收入库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 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22</a:t>
            </a:r>
            <a:r>
              <a:rPr lang="zh-CN" altLang="zh-CN" sz="1800" dirty="0">
                <a:latin typeface="微软雅黑" pitchFamily="34" charset="-122"/>
                <a:ea typeface="微软雅黑" pitchFamily="34" charset="-122"/>
              </a:rPr>
              <a:t>日，甲公司采用托收承付方式购入</a:t>
            </a:r>
            <a:r>
              <a:rPr lang="en-US" altLang="zh-CN" sz="1800" dirty="0">
                <a:latin typeface="微软雅黑" pitchFamily="34" charset="-122"/>
                <a:ea typeface="微软雅黑" pitchFamily="34" charset="-122"/>
              </a:rPr>
              <a:t>C</a:t>
            </a:r>
            <a:r>
              <a:rPr lang="zh-CN" altLang="zh-CN" sz="1800" dirty="0">
                <a:latin typeface="微软雅黑" pitchFamily="34" charset="-122"/>
                <a:ea typeface="微软雅黑" pitchFamily="34" charset="-122"/>
              </a:rPr>
              <a:t>材料一批，取得的增值税专用发票上注明价款为</a:t>
            </a:r>
            <a:r>
              <a:rPr lang="en-US" altLang="zh-CN" sz="1800" dirty="0">
                <a:latin typeface="微软雅黑" pitchFamily="34" charset="-122"/>
                <a:ea typeface="微软雅黑" pitchFamily="34" charset="-122"/>
              </a:rPr>
              <a:t>35 000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5 </a:t>
            </a:r>
            <a:r>
              <a:rPr lang="en-US" altLang="zh-CN" sz="1800" dirty="0" smtClean="0">
                <a:latin typeface="微软雅黑" pitchFamily="34" charset="-122"/>
                <a:ea typeface="微软雅黑" pitchFamily="34" charset="-122"/>
              </a:rPr>
              <a:t>600</a:t>
            </a:r>
            <a:r>
              <a:rPr lang="zh-CN" altLang="zh-CN" sz="1800" dirty="0">
                <a:latin typeface="微软雅黑" pitchFamily="34" charset="-122"/>
                <a:ea typeface="微软雅黑" pitchFamily="34" charset="-122"/>
              </a:rPr>
              <a:t>元。款项尚未支付，材料已验收</a:t>
            </a:r>
            <a:r>
              <a:rPr lang="zh-CN" altLang="zh-CN" sz="1800" dirty="0" smtClean="0">
                <a:latin typeface="微软雅黑" pitchFamily="34" charset="-122"/>
                <a:ea typeface="微软雅黑" pitchFamily="34" charset="-122"/>
              </a:rPr>
              <a:t>入库。</a:t>
            </a:r>
            <a:endParaRPr lang="zh-CN" altLang="en-US" sz="1800" dirty="0">
              <a:latin typeface="微软雅黑" pitchFamily="34" charset="-122"/>
              <a:ea typeface="微软雅黑" pitchFamily="34" charset="-122"/>
            </a:endParaRPr>
          </a:p>
        </p:txBody>
      </p:sp>
      <p:sp>
        <p:nvSpPr>
          <p:cNvPr id="12" name="矩形 11"/>
          <p:cNvSpPr/>
          <p:nvPr/>
        </p:nvSpPr>
        <p:spPr>
          <a:xfrm>
            <a:off x="806391" y="2908680"/>
            <a:ext cx="7767044" cy="1754326"/>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——C</a:t>
            </a:r>
            <a:r>
              <a:rPr lang="zh-CN" altLang="en-US" sz="1800" dirty="0">
                <a:latin typeface="微软雅黑" pitchFamily="34" charset="-122"/>
                <a:ea typeface="微软雅黑" pitchFamily="34" charset="-122"/>
              </a:rPr>
              <a:t>材料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35 000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5 </a:t>
            </a:r>
            <a:r>
              <a:rPr lang="en-US" altLang="zh-CN" sz="1800" dirty="0" smtClean="0">
                <a:latin typeface="微软雅黑" pitchFamily="34" charset="-122"/>
                <a:ea typeface="微软雅黑" pitchFamily="34" charset="-122"/>
              </a:rPr>
              <a:t>600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：应付账款                                </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40 600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085327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70366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07524"/>
            <a:ext cx="7767950"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a:solidFill>
                  <a:srgbClr val="084CA1"/>
                </a:solidFill>
                <a:latin typeface="微软雅黑" pitchFamily="34" charset="-122"/>
                <a:ea typeface="微软雅黑" pitchFamily="34" charset="-122"/>
                <a:sym typeface="+mn-ea"/>
              </a:rPr>
              <a:t>货款未付，材料已验收入库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甲公司</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28</a:t>
            </a:r>
            <a:r>
              <a:rPr lang="zh-CN" altLang="zh-CN" sz="1800" dirty="0">
                <a:latin typeface="微软雅黑" pitchFamily="34" charset="-122"/>
                <a:ea typeface="微软雅黑" pitchFamily="34" charset="-122"/>
              </a:rPr>
              <a:t>日从外地购入</a:t>
            </a:r>
            <a:r>
              <a:rPr lang="en-US" altLang="zh-CN" sz="1800" dirty="0">
                <a:latin typeface="微软雅黑" pitchFamily="34" charset="-122"/>
                <a:ea typeface="微软雅黑" pitchFamily="34" charset="-122"/>
              </a:rPr>
              <a:t>D</a:t>
            </a:r>
            <a:r>
              <a:rPr lang="zh-CN" altLang="zh-CN" sz="1800" dirty="0">
                <a:latin typeface="微软雅黑" pitchFamily="34" charset="-122"/>
                <a:ea typeface="微软雅黑" pitchFamily="34" charset="-122"/>
              </a:rPr>
              <a:t>材料一批，材料已验收入库，但结算凭证未到，货款尚未支付，暂估价</a:t>
            </a:r>
            <a:r>
              <a:rPr lang="en-US" altLang="zh-CN" sz="1800" dirty="0">
                <a:latin typeface="微软雅黑" pitchFamily="34" charset="-122"/>
                <a:ea typeface="微软雅黑" pitchFamily="34" charset="-122"/>
              </a:rPr>
              <a:t>25 000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2" name="矩形 11"/>
          <p:cNvSpPr/>
          <p:nvPr/>
        </p:nvSpPr>
        <p:spPr>
          <a:xfrm>
            <a:off x="806391" y="2844290"/>
            <a:ext cx="7767044" cy="2169825"/>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——D</a:t>
            </a:r>
            <a:r>
              <a:rPr lang="zh-CN" altLang="en-US" sz="1800" dirty="0">
                <a:latin typeface="微软雅黑" pitchFamily="34" charset="-122"/>
                <a:ea typeface="微软雅黑" pitchFamily="34" charset="-122"/>
              </a:rPr>
              <a:t>材料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25 000</a:t>
            </a: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贷：应付账款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暂估应付账款                     </a:t>
            </a:r>
            <a:r>
              <a:rPr lang="en-US" altLang="zh-CN" sz="1800" dirty="0">
                <a:latin typeface="微软雅黑" pitchFamily="34" charset="-122"/>
                <a:ea typeface="微软雅黑" pitchFamily="34" charset="-122"/>
              </a:rPr>
              <a:t>25 000</a:t>
            </a:r>
          </a:p>
          <a:p>
            <a:pPr>
              <a:lnSpc>
                <a:spcPct val="150000"/>
              </a:lnSpc>
            </a:pP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月初，应用红字冲销上述暂估入账金额：</a:t>
            </a:r>
          </a:p>
          <a:p>
            <a:pPr>
              <a:lnSpc>
                <a:spcPct val="150000"/>
              </a:lnSpc>
            </a:pPr>
            <a:r>
              <a:rPr lang="zh-CN" altLang="en-US"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——D</a:t>
            </a:r>
            <a:r>
              <a:rPr lang="zh-CN" altLang="en-US" sz="1800" dirty="0">
                <a:latin typeface="微软雅黑" pitchFamily="34" charset="-122"/>
                <a:ea typeface="微软雅黑" pitchFamily="34" charset="-122"/>
              </a:rPr>
              <a:t>材料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25 000</a:t>
            </a: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贷：应付账款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暂估应付账款                     </a:t>
            </a:r>
            <a:r>
              <a:rPr lang="en-US" altLang="zh-CN" sz="1800" dirty="0">
                <a:latin typeface="微软雅黑" pitchFamily="34" charset="-122"/>
                <a:ea typeface="微软雅黑" pitchFamily="34" charset="-122"/>
              </a:rPr>
              <a:t>25 000</a:t>
            </a:r>
          </a:p>
        </p:txBody>
      </p:sp>
    </p:spTree>
    <p:custDataLst>
      <p:tags r:id="rId1"/>
    </p:custDataLst>
    <p:extLst>
      <p:ext uri="{BB962C8B-B14F-4D97-AF65-F5344CB8AC3E}">
        <p14:creationId xmlns:p14="http://schemas.microsoft.com/office/powerpoint/2010/main" val="270853276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70366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07524"/>
            <a:ext cx="7767950"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a:solidFill>
                  <a:srgbClr val="084CA1"/>
                </a:solidFill>
                <a:latin typeface="微软雅黑" pitchFamily="34" charset="-122"/>
                <a:ea typeface="微软雅黑" pitchFamily="34" charset="-122"/>
                <a:sym typeface="+mn-ea"/>
              </a:rPr>
              <a:t>货款未付，材料已验收入库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甲公司</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28</a:t>
            </a:r>
            <a:r>
              <a:rPr lang="zh-CN" altLang="zh-CN" sz="1800" dirty="0">
                <a:latin typeface="微软雅黑" pitchFamily="34" charset="-122"/>
                <a:ea typeface="微软雅黑" pitchFamily="34" charset="-122"/>
              </a:rPr>
              <a:t>日从外地购入</a:t>
            </a:r>
            <a:r>
              <a:rPr lang="en-US" altLang="zh-CN" sz="1800" dirty="0">
                <a:latin typeface="微软雅黑" pitchFamily="34" charset="-122"/>
                <a:ea typeface="微软雅黑" pitchFamily="34" charset="-122"/>
              </a:rPr>
              <a:t>D</a:t>
            </a:r>
            <a:r>
              <a:rPr lang="zh-CN" altLang="zh-CN" sz="1800" dirty="0">
                <a:latin typeface="微软雅黑" pitchFamily="34" charset="-122"/>
                <a:ea typeface="微软雅黑" pitchFamily="34" charset="-122"/>
              </a:rPr>
              <a:t>材料一批，材料已验收入库，但结算凭证未到，货款尚未支付，暂估价</a:t>
            </a:r>
            <a:r>
              <a:rPr lang="en-US" altLang="zh-CN" sz="1800" dirty="0">
                <a:latin typeface="微软雅黑" pitchFamily="34" charset="-122"/>
                <a:ea typeface="微软雅黑" pitchFamily="34" charset="-122"/>
              </a:rPr>
              <a:t>25 000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2" name="矩形 11"/>
          <p:cNvSpPr/>
          <p:nvPr/>
        </p:nvSpPr>
        <p:spPr>
          <a:xfrm>
            <a:off x="806391" y="2844290"/>
            <a:ext cx="7767044" cy="2169825"/>
          </a:xfrm>
          <a:prstGeom prst="rect">
            <a:avLst/>
          </a:prstGeom>
        </p:spPr>
        <p:txBody>
          <a:bodyPr wrap="square">
            <a:spAutoFit/>
          </a:bodyPr>
          <a:lstStyle/>
          <a:p>
            <a:pPr>
              <a:lnSpc>
                <a:spcPct val="150000"/>
              </a:lnSpc>
            </a:pP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5</a:t>
            </a:r>
            <a:r>
              <a:rPr lang="zh-CN" altLang="en-US" sz="1800" b="1" dirty="0">
                <a:solidFill>
                  <a:srgbClr val="084CA1"/>
                </a:solidFill>
                <a:latin typeface="微软雅黑" pitchFamily="34" charset="-122"/>
                <a:ea typeface="微软雅黑" pitchFamily="34" charset="-122"/>
              </a:rPr>
              <a:t>日收到上述采购</a:t>
            </a:r>
            <a:r>
              <a:rPr lang="en-US" altLang="zh-CN" sz="1800" b="1" dirty="0">
                <a:solidFill>
                  <a:srgbClr val="084CA1"/>
                </a:solidFill>
                <a:latin typeface="微软雅黑" pitchFamily="34" charset="-122"/>
                <a:ea typeface="微软雅黑" pitchFamily="34" charset="-122"/>
              </a:rPr>
              <a:t>D</a:t>
            </a:r>
            <a:r>
              <a:rPr lang="zh-CN" altLang="en-US" sz="1800" b="1" dirty="0">
                <a:solidFill>
                  <a:srgbClr val="084CA1"/>
                </a:solidFill>
                <a:latin typeface="微软雅黑" pitchFamily="34" charset="-122"/>
                <a:ea typeface="微软雅黑" pitchFamily="34" charset="-122"/>
              </a:rPr>
              <a:t>材料的增值税专用发票，发票上注明货款为</a:t>
            </a:r>
            <a:r>
              <a:rPr lang="en-US" altLang="zh-CN" sz="1800" b="1" dirty="0">
                <a:solidFill>
                  <a:srgbClr val="084CA1"/>
                </a:solidFill>
                <a:latin typeface="微软雅黑" pitchFamily="34" charset="-122"/>
                <a:ea typeface="微软雅黑" pitchFamily="34" charset="-122"/>
              </a:rPr>
              <a:t>26 000</a:t>
            </a:r>
            <a:r>
              <a:rPr lang="zh-CN" altLang="en-US" sz="1800" b="1" dirty="0">
                <a:solidFill>
                  <a:srgbClr val="084CA1"/>
                </a:solidFill>
                <a:latin typeface="微软雅黑" pitchFamily="34" charset="-122"/>
                <a:ea typeface="微软雅黑" pitchFamily="34" charset="-122"/>
              </a:rPr>
              <a:t>元，增值税税额为</a:t>
            </a:r>
            <a:r>
              <a:rPr lang="en-US" altLang="zh-CN" sz="1800" b="1" dirty="0">
                <a:solidFill>
                  <a:srgbClr val="084CA1"/>
                </a:solidFill>
                <a:latin typeface="微软雅黑" pitchFamily="34" charset="-122"/>
                <a:ea typeface="微软雅黑" pitchFamily="34" charset="-122"/>
              </a:rPr>
              <a:t>4 </a:t>
            </a:r>
            <a:r>
              <a:rPr lang="en-US" altLang="zh-CN" sz="1800" b="1" dirty="0" smtClean="0">
                <a:solidFill>
                  <a:srgbClr val="084CA1"/>
                </a:solidFill>
                <a:latin typeface="微软雅黑" pitchFamily="34" charset="-122"/>
                <a:ea typeface="微软雅黑" pitchFamily="34" charset="-122"/>
              </a:rPr>
              <a:t>160</a:t>
            </a:r>
            <a:r>
              <a:rPr lang="zh-CN" altLang="en-US" sz="1800" b="1" dirty="0">
                <a:solidFill>
                  <a:srgbClr val="084CA1"/>
                </a:solidFill>
                <a:latin typeface="微软雅黑" pitchFamily="34" charset="-122"/>
                <a:ea typeface="微软雅黑" pitchFamily="34" charset="-122"/>
              </a:rPr>
              <a:t>元。甲公司通过银行存款转账支付</a:t>
            </a:r>
            <a:r>
              <a:rPr lang="zh-CN" altLang="en-US" sz="1800" b="1" dirty="0" smtClean="0">
                <a:solidFill>
                  <a:srgbClr val="084CA1"/>
                </a:solidFill>
                <a:latin typeface="微软雅黑" pitchFamily="34" charset="-122"/>
                <a:ea typeface="微软雅黑" pitchFamily="34" charset="-122"/>
              </a:rPr>
              <a:t>货款：</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——D</a:t>
            </a:r>
            <a:r>
              <a:rPr lang="zh-CN" altLang="en-US" sz="1800" dirty="0">
                <a:latin typeface="微软雅黑" pitchFamily="34" charset="-122"/>
                <a:ea typeface="微软雅黑" pitchFamily="34" charset="-122"/>
              </a:rPr>
              <a:t>材料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26 000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a:t>
            </a:r>
            <a:r>
              <a:rPr lang="en-US" altLang="zh-CN" sz="1800" dirty="0" smtClean="0">
                <a:latin typeface="微软雅黑" pitchFamily="34" charset="-122"/>
                <a:ea typeface="微软雅黑" pitchFamily="34" charset="-122"/>
              </a:rPr>
              <a:t>160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：银行存款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a:t>
            </a:r>
            <a:r>
              <a:rPr lang="en-US" altLang="zh-CN" sz="1800" dirty="0" smtClean="0">
                <a:latin typeface="微软雅黑" pitchFamily="34" charset="-122"/>
                <a:ea typeface="微软雅黑" pitchFamily="34" charset="-122"/>
              </a:rPr>
              <a:t>160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085327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93586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63076"/>
            <a:ext cx="7767950" cy="1528624"/>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a:solidFill>
                  <a:srgbClr val="084CA1"/>
                </a:solidFill>
                <a:latin typeface="微软雅黑" pitchFamily="34" charset="-122"/>
                <a:ea typeface="微软雅黑" pitchFamily="34" charset="-122"/>
                <a:sym typeface="+mn-ea"/>
              </a:rPr>
              <a:t>货款已预付，材料尚未到达或尚未验收入库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日，甲公司与某供应商（增值税一般纳税人）签订采购合同。根据合同规定，甲公司应预付</a:t>
            </a:r>
            <a:r>
              <a:rPr lang="en-US" altLang="zh-CN" sz="1800" dirty="0">
                <a:latin typeface="微软雅黑" pitchFamily="34" charset="-122"/>
                <a:ea typeface="微软雅黑" pitchFamily="34" charset="-122"/>
              </a:rPr>
              <a:t>E</a:t>
            </a:r>
            <a:r>
              <a:rPr lang="zh-CN" altLang="en-US"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50 000</a:t>
            </a:r>
            <a:r>
              <a:rPr lang="zh-CN" altLang="en-US" sz="1800" dirty="0">
                <a:latin typeface="微软雅黑" pitchFamily="34" charset="-122"/>
                <a:ea typeface="微软雅黑" pitchFamily="34" charset="-122"/>
              </a:rPr>
              <a:t>元货款的</a:t>
            </a:r>
            <a:r>
              <a:rPr lang="en-US" altLang="zh-CN" sz="1800" dirty="0">
                <a:latin typeface="微软雅黑" pitchFamily="34" charset="-122"/>
                <a:ea typeface="微软雅黑" pitchFamily="34" charset="-122"/>
              </a:rPr>
              <a:t>60%</a:t>
            </a:r>
            <a:r>
              <a:rPr lang="zh-CN" altLang="en-US" sz="1800" dirty="0">
                <a:latin typeface="微软雅黑" pitchFamily="34" charset="-122"/>
                <a:ea typeface="微软雅黑" pitchFamily="34" charset="-122"/>
              </a:rPr>
              <a:t>，计</a:t>
            </a:r>
            <a:r>
              <a:rPr lang="en-US" altLang="zh-CN" sz="1800" dirty="0">
                <a:latin typeface="微软雅黑" pitchFamily="34" charset="-122"/>
                <a:ea typeface="微软雅黑" pitchFamily="34" charset="-122"/>
              </a:rPr>
              <a:t>30 000</a:t>
            </a:r>
            <a:r>
              <a:rPr lang="zh-CN" altLang="en-US" sz="1800" dirty="0">
                <a:latin typeface="微软雅黑" pitchFamily="34" charset="-122"/>
                <a:ea typeface="微软雅黑" pitchFamily="34" charset="-122"/>
              </a:rPr>
              <a:t>元。甲公司已通过汇兑方式</a:t>
            </a:r>
            <a:r>
              <a:rPr lang="zh-CN" altLang="en-US" sz="1800" dirty="0" smtClean="0">
                <a:latin typeface="微软雅黑" pitchFamily="34" charset="-122"/>
                <a:ea typeface="微软雅黑" pitchFamily="34" charset="-122"/>
              </a:rPr>
              <a:t>付款。</a:t>
            </a:r>
            <a:endParaRPr lang="zh-CN" altLang="en-US" sz="1800" dirty="0">
              <a:latin typeface="微软雅黑" pitchFamily="34" charset="-122"/>
              <a:ea typeface="微软雅黑" pitchFamily="34" charset="-122"/>
            </a:endParaRPr>
          </a:p>
        </p:txBody>
      </p:sp>
      <p:sp>
        <p:nvSpPr>
          <p:cNvPr id="12" name="矩形 11"/>
          <p:cNvSpPr/>
          <p:nvPr/>
        </p:nvSpPr>
        <p:spPr>
          <a:xfrm>
            <a:off x="805485" y="3081706"/>
            <a:ext cx="7767950" cy="775662"/>
          </a:xfrm>
          <a:prstGeom prst="rect">
            <a:avLst/>
          </a:prstGeom>
        </p:spPr>
        <p:txBody>
          <a:bodyPr wrap="square">
            <a:spAutoFit/>
          </a:bodyPr>
          <a:lstStyle/>
          <a:p>
            <a:pPr>
              <a:lnSpc>
                <a:spcPts val="2800"/>
              </a:lnSpc>
            </a:pPr>
            <a:r>
              <a:rPr lang="zh-CN" altLang="zh-CN" sz="1800" dirty="0">
                <a:latin typeface="微软雅黑" pitchFamily="34" charset="-122"/>
                <a:ea typeface="微软雅黑" pitchFamily="34" charset="-122"/>
              </a:rPr>
              <a:t>借：预付账款——</a:t>
            </a:r>
            <a:r>
              <a:rPr lang="en-US" altLang="zh-CN" sz="1800" dirty="0">
                <a:latin typeface="微软雅黑" pitchFamily="34" charset="-122"/>
                <a:ea typeface="微软雅黑" pitchFamily="34" charset="-122"/>
              </a:rPr>
              <a:t>XX</a:t>
            </a:r>
            <a:r>
              <a:rPr lang="zh-CN" altLang="zh-CN" sz="1800" dirty="0">
                <a:latin typeface="微软雅黑" pitchFamily="34" charset="-122"/>
                <a:ea typeface="微软雅黑" pitchFamily="34" charset="-122"/>
              </a:rPr>
              <a:t>供应商</a:t>
            </a:r>
            <a:r>
              <a:rPr lang="en-US" altLang="zh-CN" sz="1800" dirty="0">
                <a:latin typeface="微软雅黑" pitchFamily="34" charset="-122"/>
                <a:ea typeface="微软雅黑" pitchFamily="34" charset="-122"/>
              </a:rPr>
              <a:t>                         30 000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0853276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4638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947011"/>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74227"/>
            <a:ext cx="7767950" cy="1528624"/>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a:solidFill>
                  <a:srgbClr val="084CA1"/>
                </a:solidFill>
                <a:latin typeface="微软雅黑" pitchFamily="34" charset="-122"/>
                <a:ea typeface="微软雅黑" pitchFamily="34" charset="-122"/>
                <a:sym typeface="+mn-ea"/>
              </a:rPr>
              <a:t>货款已预付，材料尚未到达或尚未验收入库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日，甲公司与某供应商（增值税一般纳税人）签订采购合同。根据合同规定，甲公司应预付</a:t>
            </a:r>
            <a:r>
              <a:rPr lang="en-US" altLang="zh-CN" sz="1800" dirty="0">
                <a:latin typeface="微软雅黑" pitchFamily="34" charset="-122"/>
                <a:ea typeface="微软雅黑" pitchFamily="34" charset="-122"/>
              </a:rPr>
              <a:t>E</a:t>
            </a:r>
            <a:r>
              <a:rPr lang="zh-CN" altLang="en-US"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50 000</a:t>
            </a:r>
            <a:r>
              <a:rPr lang="zh-CN" altLang="en-US" sz="1800" dirty="0">
                <a:latin typeface="微软雅黑" pitchFamily="34" charset="-122"/>
                <a:ea typeface="微软雅黑" pitchFamily="34" charset="-122"/>
              </a:rPr>
              <a:t>元货款的</a:t>
            </a:r>
            <a:r>
              <a:rPr lang="en-US" altLang="zh-CN" sz="1800" dirty="0">
                <a:latin typeface="微软雅黑" pitchFamily="34" charset="-122"/>
                <a:ea typeface="微软雅黑" pitchFamily="34" charset="-122"/>
              </a:rPr>
              <a:t>60%</a:t>
            </a:r>
            <a:r>
              <a:rPr lang="zh-CN" altLang="en-US" sz="1800" dirty="0">
                <a:latin typeface="微软雅黑" pitchFamily="34" charset="-122"/>
                <a:ea typeface="微软雅黑" pitchFamily="34" charset="-122"/>
              </a:rPr>
              <a:t>，计</a:t>
            </a:r>
            <a:r>
              <a:rPr lang="en-US" altLang="zh-CN" sz="1800" dirty="0">
                <a:latin typeface="微软雅黑" pitchFamily="34" charset="-122"/>
                <a:ea typeface="微软雅黑" pitchFamily="34" charset="-122"/>
              </a:rPr>
              <a:t>30 000</a:t>
            </a:r>
            <a:r>
              <a:rPr lang="zh-CN" altLang="en-US" sz="1800" dirty="0">
                <a:latin typeface="微软雅黑" pitchFamily="34" charset="-122"/>
                <a:ea typeface="微软雅黑" pitchFamily="34" charset="-122"/>
              </a:rPr>
              <a:t>元。甲公司已通过汇兑方式</a:t>
            </a:r>
            <a:r>
              <a:rPr lang="zh-CN" altLang="en-US" sz="1800" dirty="0" smtClean="0">
                <a:latin typeface="微软雅黑" pitchFamily="34" charset="-122"/>
                <a:ea typeface="微软雅黑" pitchFamily="34" charset="-122"/>
              </a:rPr>
              <a:t>付款。</a:t>
            </a:r>
            <a:endParaRPr lang="zh-CN" altLang="en-US" sz="1800" dirty="0">
              <a:latin typeface="微软雅黑" pitchFamily="34" charset="-122"/>
              <a:ea typeface="微软雅黑" pitchFamily="34" charset="-122"/>
            </a:endParaRPr>
          </a:p>
        </p:txBody>
      </p:sp>
      <p:sp>
        <p:nvSpPr>
          <p:cNvPr id="12" name="矩形 11"/>
          <p:cNvSpPr/>
          <p:nvPr/>
        </p:nvSpPr>
        <p:spPr>
          <a:xfrm>
            <a:off x="805485" y="3002851"/>
            <a:ext cx="7767950"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29</a:t>
            </a:r>
            <a:r>
              <a:rPr lang="zh-CN" altLang="zh-CN" sz="1800" b="1" dirty="0">
                <a:solidFill>
                  <a:srgbClr val="084CA1"/>
                </a:solidFill>
                <a:latin typeface="微软雅黑" pitchFamily="34" charset="-122"/>
                <a:ea typeface="微软雅黑" pitchFamily="34" charset="-122"/>
              </a:rPr>
              <a:t>日，上述</a:t>
            </a:r>
            <a:r>
              <a:rPr lang="en-US" altLang="zh-CN" sz="1800" b="1" dirty="0">
                <a:solidFill>
                  <a:srgbClr val="084CA1"/>
                </a:solidFill>
                <a:latin typeface="微软雅黑" pitchFamily="34" charset="-122"/>
                <a:ea typeface="微软雅黑" pitchFamily="34" charset="-122"/>
              </a:rPr>
              <a:t>E</a:t>
            </a:r>
            <a:r>
              <a:rPr lang="zh-CN" altLang="zh-CN" sz="1800" b="1" dirty="0">
                <a:solidFill>
                  <a:srgbClr val="084CA1"/>
                </a:solidFill>
                <a:latin typeface="微软雅黑" pitchFamily="34" charset="-122"/>
                <a:ea typeface="微软雅黑" pitchFamily="34" charset="-122"/>
              </a:rPr>
              <a:t>材料已运到，并验收入库，收到发票账单</a:t>
            </a:r>
            <a:r>
              <a:rPr lang="zh-CN" altLang="zh-CN" sz="1800" b="1" dirty="0" smtClean="0">
                <a:solidFill>
                  <a:srgbClr val="084CA1"/>
                </a:solidFill>
                <a:latin typeface="微软雅黑" pitchFamily="34" charset="-122"/>
                <a:ea typeface="微软雅黑" pitchFamily="34" charset="-122"/>
              </a:rPr>
              <a:t>，发票</a:t>
            </a:r>
            <a:r>
              <a:rPr lang="zh-CN" altLang="zh-CN" sz="1800" b="1" dirty="0">
                <a:solidFill>
                  <a:srgbClr val="084CA1"/>
                </a:solidFill>
                <a:latin typeface="微软雅黑" pitchFamily="34" charset="-122"/>
                <a:ea typeface="微软雅黑" pitchFamily="34" charset="-122"/>
              </a:rPr>
              <a:t>上注明材料价款为</a:t>
            </a:r>
            <a:r>
              <a:rPr lang="en-US" altLang="zh-CN" sz="1800" b="1" dirty="0">
                <a:solidFill>
                  <a:srgbClr val="084CA1"/>
                </a:solidFill>
                <a:latin typeface="微软雅黑" pitchFamily="34" charset="-122"/>
                <a:ea typeface="微软雅黑" pitchFamily="34" charset="-122"/>
              </a:rPr>
              <a:t>50 000</a:t>
            </a:r>
            <a:r>
              <a:rPr lang="zh-CN" altLang="zh-CN" sz="1800" b="1" dirty="0">
                <a:solidFill>
                  <a:srgbClr val="084CA1"/>
                </a:solidFill>
                <a:latin typeface="微软雅黑" pitchFamily="34" charset="-122"/>
                <a:ea typeface="微软雅黑" pitchFamily="34" charset="-122"/>
              </a:rPr>
              <a:t>元，增值税税额为</a:t>
            </a:r>
            <a:r>
              <a:rPr lang="en-US" altLang="zh-CN" sz="1800" b="1" dirty="0">
                <a:solidFill>
                  <a:srgbClr val="084CA1"/>
                </a:solidFill>
                <a:latin typeface="微软雅黑" pitchFamily="34" charset="-122"/>
                <a:ea typeface="微软雅黑" pitchFamily="34" charset="-122"/>
              </a:rPr>
              <a:t>8 </a:t>
            </a:r>
            <a:r>
              <a:rPr lang="en-US" altLang="zh-CN" sz="1800" b="1" dirty="0" smtClean="0">
                <a:solidFill>
                  <a:srgbClr val="084CA1"/>
                </a:solidFill>
                <a:latin typeface="微软雅黑" pitchFamily="34" charset="-122"/>
                <a:ea typeface="微软雅黑" pitchFamily="34" charset="-122"/>
              </a:rPr>
              <a:t>000</a:t>
            </a:r>
            <a:r>
              <a:rPr lang="zh-CN" altLang="zh-CN" sz="1800" b="1" dirty="0">
                <a:solidFill>
                  <a:srgbClr val="084CA1"/>
                </a:solidFill>
                <a:latin typeface="微软雅黑" pitchFamily="34" charset="-122"/>
                <a:ea typeface="微软雅黑" pitchFamily="34" charset="-122"/>
              </a:rPr>
              <a:t>元，</a:t>
            </a:r>
            <a:r>
              <a:rPr lang="zh-CN" altLang="zh-CN" sz="1800" b="1" dirty="0" smtClean="0">
                <a:solidFill>
                  <a:srgbClr val="084CA1"/>
                </a:solidFill>
                <a:latin typeface="微软雅黑" pitchFamily="34" charset="-122"/>
                <a:ea typeface="微软雅黑" pitchFamily="34" charset="-122"/>
              </a:rPr>
              <a:t>余款通过</a:t>
            </a:r>
            <a:r>
              <a:rPr lang="zh-CN" altLang="zh-CN" sz="1800" b="1" dirty="0">
                <a:solidFill>
                  <a:srgbClr val="084CA1"/>
                </a:solidFill>
                <a:latin typeface="微软雅黑" pitchFamily="34" charset="-122"/>
                <a:ea typeface="微软雅黑" pitchFamily="34" charset="-122"/>
              </a:rPr>
              <a:t>银行存款转账</a:t>
            </a:r>
            <a:r>
              <a:rPr lang="zh-CN" altLang="zh-CN" sz="1800" b="1" dirty="0" smtClean="0">
                <a:solidFill>
                  <a:srgbClr val="084CA1"/>
                </a:solidFill>
                <a:latin typeface="微软雅黑" pitchFamily="34" charset="-122"/>
                <a:ea typeface="微软雅黑" pitchFamily="34" charset="-122"/>
              </a:rPr>
              <a:t>付讫</a:t>
            </a:r>
            <a:r>
              <a:rPr lang="zh-CN" altLang="en-US" sz="1800" b="1" dirty="0" smtClean="0">
                <a:solidFill>
                  <a:srgbClr val="084CA1"/>
                </a:solidFill>
                <a:latin typeface="微软雅黑" pitchFamily="34" charset="-122"/>
                <a:ea typeface="微软雅黑" pitchFamily="34" charset="-122"/>
              </a:rPr>
              <a:t>：</a:t>
            </a:r>
            <a:endParaRPr lang="zh-CN" altLang="zh-CN" sz="1800" dirty="0">
              <a:solidFill>
                <a:srgbClr val="084CA1"/>
              </a:solidFill>
              <a:latin typeface="微软雅黑" pitchFamily="34" charset="-122"/>
              <a:ea typeface="微软雅黑" pitchFamily="34" charset="-122"/>
            </a:endParaRPr>
          </a:p>
          <a:p>
            <a:pPr>
              <a:lnSpc>
                <a:spcPts val="28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E</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50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交税费——应交增值税（进项税额）</a:t>
            </a:r>
            <a:r>
              <a:rPr lang="en-US" altLang="zh-CN" sz="1800" dirty="0">
                <a:latin typeface="微软雅黑" pitchFamily="34" charset="-122"/>
                <a:ea typeface="微软雅黑" pitchFamily="34" charset="-122"/>
              </a:rPr>
              <a:t>            8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：预付账款——</a:t>
            </a:r>
            <a:r>
              <a:rPr lang="en-US" altLang="zh-CN" sz="1800" dirty="0">
                <a:latin typeface="微软雅黑" pitchFamily="34" charset="-122"/>
                <a:ea typeface="微软雅黑" pitchFamily="34" charset="-122"/>
              </a:rPr>
              <a:t>XX</a:t>
            </a:r>
            <a:r>
              <a:rPr lang="zh-CN" altLang="zh-CN" sz="1800" dirty="0">
                <a:latin typeface="微软雅黑" pitchFamily="34" charset="-122"/>
                <a:ea typeface="微软雅黑" pitchFamily="34" charset="-122"/>
              </a:rPr>
              <a:t>供应商</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58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0853276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93586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63076"/>
            <a:ext cx="7767950" cy="1528624"/>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外购</a:t>
            </a:r>
            <a:r>
              <a:rPr lang="en-US" altLang="zh-CN" sz="1800" b="1" dirty="0" smtClean="0">
                <a:solidFill>
                  <a:srgbClr val="084CA1"/>
                </a:solidFill>
                <a:latin typeface="微软雅黑" pitchFamily="34" charset="-122"/>
                <a:ea typeface="微软雅黑" pitchFamily="34" charset="-122"/>
                <a:sym typeface="+mn-ea"/>
              </a:rPr>
              <a:t>·</a:t>
            </a:r>
            <a:r>
              <a:rPr lang="zh-CN" altLang="en-US" sz="1800" b="1" dirty="0">
                <a:solidFill>
                  <a:srgbClr val="084CA1"/>
                </a:solidFill>
                <a:latin typeface="微软雅黑" pitchFamily="34" charset="-122"/>
                <a:ea typeface="微软雅黑" pitchFamily="34" charset="-122"/>
                <a:sym typeface="+mn-ea"/>
              </a:rPr>
              <a:t>货款已预付，材料尚未到达或尚未验收入库</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a:t>
            </a:r>
            <a:r>
              <a:rPr lang="zh-CN" altLang="zh-CN" sz="1800" dirty="0" smtClean="0">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日，甲公司与某供应商（增值税一般纳税人）签订采购合同。根据合同规定，甲公司应预付</a:t>
            </a:r>
            <a:r>
              <a:rPr lang="en-US" altLang="zh-CN" sz="1800" dirty="0">
                <a:latin typeface="微软雅黑" pitchFamily="34" charset="-122"/>
                <a:ea typeface="微软雅黑" pitchFamily="34" charset="-122"/>
              </a:rPr>
              <a:t>E</a:t>
            </a:r>
            <a:r>
              <a:rPr lang="zh-CN" altLang="en-US"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50 000</a:t>
            </a:r>
            <a:r>
              <a:rPr lang="zh-CN" altLang="en-US" sz="1800" dirty="0">
                <a:latin typeface="微软雅黑" pitchFamily="34" charset="-122"/>
                <a:ea typeface="微软雅黑" pitchFamily="34" charset="-122"/>
              </a:rPr>
              <a:t>元货款的</a:t>
            </a:r>
            <a:r>
              <a:rPr lang="en-US" altLang="zh-CN" sz="1800" dirty="0">
                <a:latin typeface="微软雅黑" pitchFamily="34" charset="-122"/>
                <a:ea typeface="微软雅黑" pitchFamily="34" charset="-122"/>
              </a:rPr>
              <a:t>60%</a:t>
            </a:r>
            <a:r>
              <a:rPr lang="zh-CN" altLang="en-US" sz="1800" dirty="0">
                <a:latin typeface="微软雅黑" pitchFamily="34" charset="-122"/>
                <a:ea typeface="微软雅黑" pitchFamily="34" charset="-122"/>
              </a:rPr>
              <a:t>，计</a:t>
            </a:r>
            <a:r>
              <a:rPr lang="en-US" altLang="zh-CN" sz="1800" dirty="0">
                <a:latin typeface="微软雅黑" pitchFamily="34" charset="-122"/>
                <a:ea typeface="微软雅黑" pitchFamily="34" charset="-122"/>
              </a:rPr>
              <a:t>30 000</a:t>
            </a:r>
            <a:r>
              <a:rPr lang="zh-CN" altLang="en-US" sz="1800" dirty="0">
                <a:latin typeface="微软雅黑" pitchFamily="34" charset="-122"/>
                <a:ea typeface="微软雅黑" pitchFamily="34" charset="-122"/>
              </a:rPr>
              <a:t>元。甲公司已通过汇兑方式</a:t>
            </a:r>
            <a:r>
              <a:rPr lang="zh-CN" altLang="en-US" sz="1800" dirty="0" smtClean="0">
                <a:latin typeface="微软雅黑" pitchFamily="34" charset="-122"/>
                <a:ea typeface="微软雅黑" pitchFamily="34" charset="-122"/>
              </a:rPr>
              <a:t>付款。</a:t>
            </a:r>
            <a:endParaRPr lang="zh-CN" altLang="en-US" sz="1800" dirty="0">
              <a:latin typeface="微软雅黑" pitchFamily="34" charset="-122"/>
              <a:ea typeface="微软雅黑" pitchFamily="34" charset="-122"/>
            </a:endParaRPr>
          </a:p>
        </p:txBody>
      </p:sp>
      <p:sp>
        <p:nvSpPr>
          <p:cNvPr id="12" name="矩形 11"/>
          <p:cNvSpPr/>
          <p:nvPr/>
        </p:nvSpPr>
        <p:spPr>
          <a:xfrm>
            <a:off x="805485" y="2991700"/>
            <a:ext cx="7767950" cy="1528624"/>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29</a:t>
            </a:r>
            <a:r>
              <a:rPr lang="zh-CN" altLang="zh-CN" sz="1800" b="1" dirty="0">
                <a:solidFill>
                  <a:srgbClr val="084CA1"/>
                </a:solidFill>
                <a:latin typeface="微软雅黑" pitchFamily="34" charset="-122"/>
                <a:ea typeface="微软雅黑" pitchFamily="34" charset="-122"/>
              </a:rPr>
              <a:t>日，上述</a:t>
            </a:r>
            <a:r>
              <a:rPr lang="en-US" altLang="zh-CN" sz="1800" b="1" dirty="0">
                <a:solidFill>
                  <a:srgbClr val="084CA1"/>
                </a:solidFill>
                <a:latin typeface="微软雅黑" pitchFamily="34" charset="-122"/>
                <a:ea typeface="微软雅黑" pitchFamily="34" charset="-122"/>
              </a:rPr>
              <a:t>E</a:t>
            </a:r>
            <a:r>
              <a:rPr lang="zh-CN" altLang="zh-CN" sz="1800" b="1" dirty="0">
                <a:solidFill>
                  <a:srgbClr val="084CA1"/>
                </a:solidFill>
                <a:latin typeface="微软雅黑" pitchFamily="34" charset="-122"/>
                <a:ea typeface="微软雅黑" pitchFamily="34" charset="-122"/>
              </a:rPr>
              <a:t>材料已运到，并验收入库，收到发票账单</a:t>
            </a:r>
            <a:r>
              <a:rPr lang="zh-CN" altLang="zh-CN" sz="1800" b="1" dirty="0" smtClean="0">
                <a:solidFill>
                  <a:srgbClr val="084CA1"/>
                </a:solidFill>
                <a:latin typeface="微软雅黑" pitchFamily="34" charset="-122"/>
                <a:ea typeface="微软雅黑" pitchFamily="34" charset="-122"/>
              </a:rPr>
              <a:t>，发票</a:t>
            </a:r>
            <a:r>
              <a:rPr lang="zh-CN" altLang="zh-CN" sz="1800" b="1" dirty="0">
                <a:solidFill>
                  <a:srgbClr val="084CA1"/>
                </a:solidFill>
                <a:latin typeface="微软雅黑" pitchFamily="34" charset="-122"/>
                <a:ea typeface="微软雅黑" pitchFamily="34" charset="-122"/>
              </a:rPr>
              <a:t>上注明材料价款为</a:t>
            </a:r>
            <a:r>
              <a:rPr lang="en-US" altLang="zh-CN" sz="1800" b="1" dirty="0">
                <a:solidFill>
                  <a:srgbClr val="084CA1"/>
                </a:solidFill>
                <a:latin typeface="微软雅黑" pitchFamily="34" charset="-122"/>
                <a:ea typeface="微软雅黑" pitchFamily="34" charset="-122"/>
              </a:rPr>
              <a:t>50 000</a:t>
            </a:r>
            <a:r>
              <a:rPr lang="zh-CN" altLang="zh-CN" sz="1800" b="1" dirty="0">
                <a:solidFill>
                  <a:srgbClr val="084CA1"/>
                </a:solidFill>
                <a:latin typeface="微软雅黑" pitchFamily="34" charset="-122"/>
                <a:ea typeface="微软雅黑" pitchFamily="34" charset="-122"/>
              </a:rPr>
              <a:t>元，增值税税额为</a:t>
            </a:r>
            <a:r>
              <a:rPr lang="en-US" altLang="zh-CN" sz="1800" b="1" dirty="0">
                <a:solidFill>
                  <a:srgbClr val="084CA1"/>
                </a:solidFill>
                <a:latin typeface="微软雅黑" pitchFamily="34" charset="-122"/>
                <a:ea typeface="微软雅黑" pitchFamily="34" charset="-122"/>
              </a:rPr>
              <a:t>8 </a:t>
            </a:r>
            <a:r>
              <a:rPr lang="en-US" altLang="zh-CN" sz="1800" b="1" dirty="0" smtClean="0">
                <a:solidFill>
                  <a:srgbClr val="084CA1"/>
                </a:solidFill>
                <a:latin typeface="微软雅黑" pitchFamily="34" charset="-122"/>
                <a:ea typeface="微软雅黑" pitchFamily="34" charset="-122"/>
              </a:rPr>
              <a:t>000</a:t>
            </a:r>
            <a:r>
              <a:rPr lang="zh-CN" altLang="zh-CN" sz="1800" b="1" dirty="0">
                <a:solidFill>
                  <a:srgbClr val="084CA1"/>
                </a:solidFill>
                <a:latin typeface="微软雅黑" pitchFamily="34" charset="-122"/>
                <a:ea typeface="微软雅黑" pitchFamily="34" charset="-122"/>
              </a:rPr>
              <a:t>元，</a:t>
            </a:r>
            <a:r>
              <a:rPr lang="zh-CN" altLang="zh-CN" sz="1800" b="1" dirty="0" smtClean="0">
                <a:solidFill>
                  <a:srgbClr val="084CA1"/>
                </a:solidFill>
                <a:latin typeface="微软雅黑" pitchFamily="34" charset="-122"/>
                <a:ea typeface="微软雅黑" pitchFamily="34" charset="-122"/>
              </a:rPr>
              <a:t>余款通过</a:t>
            </a:r>
            <a:r>
              <a:rPr lang="zh-CN" altLang="zh-CN" sz="1800" b="1" dirty="0">
                <a:solidFill>
                  <a:srgbClr val="084CA1"/>
                </a:solidFill>
                <a:latin typeface="微软雅黑" pitchFamily="34" charset="-122"/>
                <a:ea typeface="微软雅黑" pitchFamily="34" charset="-122"/>
              </a:rPr>
              <a:t>银行存款转账</a:t>
            </a:r>
            <a:r>
              <a:rPr lang="zh-CN" altLang="zh-CN" sz="1800" b="1" dirty="0" smtClean="0">
                <a:solidFill>
                  <a:srgbClr val="084CA1"/>
                </a:solidFill>
                <a:latin typeface="微软雅黑" pitchFamily="34" charset="-122"/>
                <a:ea typeface="微软雅黑" pitchFamily="34" charset="-122"/>
              </a:rPr>
              <a:t>付讫</a:t>
            </a:r>
            <a:r>
              <a:rPr lang="zh-CN" altLang="en-US" sz="1800" b="1" dirty="0" smtClean="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ts val="2800"/>
              </a:lnSpc>
            </a:pPr>
            <a:r>
              <a:rPr lang="zh-CN" altLang="zh-CN" sz="1800" dirty="0">
                <a:latin typeface="微软雅黑" pitchFamily="34" charset="-122"/>
                <a:ea typeface="微软雅黑" pitchFamily="34" charset="-122"/>
              </a:rPr>
              <a:t>借：预付账款——</a:t>
            </a:r>
            <a:r>
              <a:rPr lang="en-US" altLang="zh-CN" sz="1800" dirty="0">
                <a:latin typeface="微软雅黑" pitchFamily="34" charset="-122"/>
                <a:ea typeface="微软雅黑" pitchFamily="34" charset="-122"/>
              </a:rPr>
              <a:t>XX</a:t>
            </a:r>
            <a:r>
              <a:rPr lang="zh-CN" altLang="zh-CN" sz="1800" dirty="0">
                <a:latin typeface="微软雅黑" pitchFamily="34" charset="-122"/>
                <a:ea typeface="微软雅黑" pitchFamily="34" charset="-122"/>
              </a:rPr>
              <a:t>供应商</a:t>
            </a:r>
            <a:r>
              <a:rPr lang="en-US" altLang="zh-CN" sz="1800" dirty="0">
                <a:latin typeface="微软雅黑" pitchFamily="34" charset="-122"/>
                <a:ea typeface="微软雅黑" pitchFamily="34" charset="-122"/>
              </a:rPr>
              <a:t>                                28 000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28 000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116303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27162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63076"/>
            <a:ext cx="7767950" cy="810478"/>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自制原材料</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甲企业生产车间本月加工完成</a:t>
            </a:r>
            <a:r>
              <a:rPr lang="en-US" altLang="zh-CN" sz="1800" dirty="0">
                <a:latin typeface="微软雅黑" pitchFamily="34" charset="-122"/>
                <a:ea typeface="微软雅黑" pitchFamily="34" charset="-122"/>
              </a:rPr>
              <a:t>A</a:t>
            </a:r>
            <a:r>
              <a:rPr lang="zh-CN" altLang="en-US"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1 200</a:t>
            </a:r>
            <a:r>
              <a:rPr lang="zh-CN" altLang="en-US" sz="1800" dirty="0">
                <a:latin typeface="微软雅黑" pitchFamily="34" charset="-122"/>
                <a:ea typeface="微软雅黑" pitchFamily="34" charset="-122"/>
              </a:rPr>
              <a:t>千克，已全部验收入库，实际成本为</a:t>
            </a:r>
            <a:r>
              <a:rPr lang="en-US" altLang="zh-CN" sz="1800" dirty="0">
                <a:latin typeface="微软雅黑" pitchFamily="34" charset="-122"/>
                <a:ea typeface="微软雅黑" pitchFamily="34" charset="-122"/>
              </a:rPr>
              <a:t>16 000</a:t>
            </a:r>
            <a:r>
              <a:rPr lang="zh-CN" altLang="en-US" sz="1800" dirty="0" smtClean="0">
                <a:latin typeface="微软雅黑" pitchFamily="34" charset="-122"/>
                <a:ea typeface="微软雅黑" pitchFamily="34" charset="-122"/>
              </a:rPr>
              <a:t>元</a:t>
            </a:r>
            <a:r>
              <a:rPr lang="zh-CN" altLang="en-US" sz="1800" dirty="0">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p:txBody>
      </p:sp>
      <p:sp>
        <p:nvSpPr>
          <p:cNvPr id="12" name="矩形 11"/>
          <p:cNvSpPr/>
          <p:nvPr/>
        </p:nvSpPr>
        <p:spPr>
          <a:xfrm>
            <a:off x="806391" y="2343628"/>
            <a:ext cx="7767044" cy="874407"/>
          </a:xfrm>
          <a:prstGeom prst="rect">
            <a:avLst/>
          </a:prstGeom>
        </p:spPr>
        <p:txBody>
          <a:bodyPr wrap="square">
            <a:spAutoFit/>
          </a:bodyPr>
          <a:lstStyle/>
          <a:p>
            <a:pPr lvl="0">
              <a:lnSpc>
                <a:spcPct val="150000"/>
              </a:lnSpc>
            </a:pPr>
            <a:r>
              <a:rPr lang="zh-CN" altLang="en-US" sz="1800" dirty="0">
                <a:solidFill>
                  <a:prstClr val="black"/>
                </a:solidFill>
                <a:latin typeface="微软雅黑" pitchFamily="34" charset="-122"/>
                <a:ea typeface="微软雅黑" pitchFamily="34" charset="-122"/>
              </a:rPr>
              <a:t>借：原材料</a:t>
            </a:r>
            <a:r>
              <a:rPr lang="en-US" altLang="zh-CN" sz="1800" dirty="0">
                <a:solidFill>
                  <a:prstClr val="black"/>
                </a:solidFill>
                <a:latin typeface="微软雅黑" pitchFamily="34" charset="-122"/>
                <a:ea typeface="微软雅黑" pitchFamily="34" charset="-122"/>
              </a:rPr>
              <a:t>——A</a:t>
            </a:r>
            <a:r>
              <a:rPr lang="zh-CN" altLang="en-US" sz="1800" dirty="0">
                <a:solidFill>
                  <a:prstClr val="black"/>
                </a:solidFill>
                <a:latin typeface="微软雅黑" pitchFamily="34" charset="-122"/>
                <a:ea typeface="微软雅黑" pitchFamily="34" charset="-122"/>
              </a:rPr>
              <a:t>材料                                         </a:t>
            </a:r>
            <a:r>
              <a:rPr lang="en-US" altLang="zh-CN" sz="1800" dirty="0">
                <a:solidFill>
                  <a:prstClr val="black"/>
                </a:solidFill>
                <a:latin typeface="微软雅黑" pitchFamily="34" charset="-122"/>
                <a:ea typeface="微软雅黑" pitchFamily="34" charset="-122"/>
              </a:rPr>
              <a:t>16 000</a:t>
            </a:r>
          </a:p>
          <a:p>
            <a:pPr lvl="0">
              <a:lnSpc>
                <a:spcPct val="150000"/>
              </a:lnSpc>
            </a:pPr>
            <a:r>
              <a:rPr lang="en-US" altLang="zh-CN" sz="1800" dirty="0">
                <a:solidFill>
                  <a:prstClr val="black"/>
                </a:solidFill>
                <a:latin typeface="微软雅黑" pitchFamily="34" charset="-122"/>
                <a:ea typeface="微软雅黑" pitchFamily="34" charset="-122"/>
              </a:rPr>
              <a:t>       </a:t>
            </a:r>
            <a:r>
              <a:rPr lang="zh-CN" altLang="en-US" sz="1800" dirty="0">
                <a:solidFill>
                  <a:prstClr val="black"/>
                </a:solidFill>
                <a:latin typeface="微软雅黑" pitchFamily="34" charset="-122"/>
                <a:ea typeface="微软雅黑" pitchFamily="34" charset="-122"/>
              </a:rPr>
              <a:t>贷：生产成本                                       </a:t>
            </a:r>
            <a:r>
              <a:rPr lang="zh-CN" altLang="en-US" sz="1800" dirty="0" smtClean="0">
                <a:solidFill>
                  <a:prstClr val="black"/>
                </a:solidFill>
                <a:latin typeface="微软雅黑" pitchFamily="34" charset="-122"/>
                <a:ea typeface="微软雅黑" pitchFamily="34" charset="-122"/>
              </a:rPr>
              <a:t>               </a:t>
            </a:r>
            <a:r>
              <a:rPr lang="en-US" altLang="zh-CN" sz="1800" dirty="0">
                <a:solidFill>
                  <a:prstClr val="black"/>
                </a:solidFill>
                <a:latin typeface="微软雅黑" pitchFamily="34" charset="-122"/>
                <a:ea typeface="微软雅黑" pitchFamily="34" charset="-122"/>
              </a:rPr>
              <a:t>16 000</a:t>
            </a:r>
          </a:p>
        </p:txBody>
      </p:sp>
    </p:spTree>
    <p:custDataLst>
      <p:tags r:id="rId1"/>
    </p:custDataLst>
    <p:extLst>
      <p:ext uri="{BB962C8B-B14F-4D97-AF65-F5344CB8AC3E}">
        <p14:creationId xmlns:p14="http://schemas.microsoft.com/office/powerpoint/2010/main" val="40116303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8</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1107996"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发出材料</a:t>
            </a:r>
            <a:endParaRPr lang="zh-CN" altLang="en-US" sz="1800" b="1"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5652812" cy="2585323"/>
          </a:xfrm>
          <a:prstGeom prst="rect">
            <a:avLst/>
          </a:prstGeom>
        </p:spPr>
        <p:txBody>
          <a:bodyPr wrap="square">
            <a:spAutoFit/>
          </a:bodyPr>
          <a:lstStyle/>
          <a:p>
            <a:pPr algn="just">
              <a:lnSpc>
                <a:spcPct val="150000"/>
              </a:lnSpc>
            </a:pPr>
            <a:r>
              <a:rPr lang="zh-CN" altLang="en-US" sz="1800" b="1" dirty="0" smtClean="0">
                <a:latin typeface="微软雅黑" pitchFamily="34" charset="-122"/>
                <a:ea typeface="微软雅黑" pitchFamily="34" charset="-122"/>
                <a:cs typeface="+mn-ea"/>
              </a:rPr>
              <a:t>（</a:t>
            </a:r>
            <a:r>
              <a:rPr lang="en-US" altLang="zh-CN" sz="1800" b="1" dirty="0" smtClean="0">
                <a:latin typeface="微软雅黑" pitchFamily="34" charset="-122"/>
                <a:ea typeface="微软雅黑" pitchFamily="34" charset="-122"/>
                <a:cs typeface="+mn-ea"/>
              </a:rPr>
              <a:t>1</a:t>
            </a:r>
            <a:r>
              <a:rPr lang="zh-CN" altLang="en-US" sz="1800" b="1" dirty="0" smtClean="0">
                <a:latin typeface="微软雅黑" pitchFamily="34" charset="-122"/>
                <a:ea typeface="微软雅黑" pitchFamily="34" charset="-122"/>
                <a:cs typeface="+mn-ea"/>
              </a:rPr>
              <a:t>）</a:t>
            </a:r>
            <a:r>
              <a:rPr lang="zh-CN" altLang="zh-CN" sz="1800" b="1" dirty="0">
                <a:latin typeface="微软雅黑" pitchFamily="34" charset="-122"/>
                <a:ea typeface="微软雅黑" pitchFamily="34" charset="-122"/>
              </a:rPr>
              <a:t>生产经营领用</a:t>
            </a:r>
            <a:r>
              <a:rPr lang="zh-CN" altLang="zh-CN" sz="1800" b="1" dirty="0" smtClean="0">
                <a:latin typeface="微软雅黑" pitchFamily="34" charset="-122"/>
                <a:ea typeface="微软雅黑" pitchFamily="34" charset="-122"/>
              </a:rPr>
              <a:t>材料</a:t>
            </a:r>
            <a:endParaRPr lang="en-US" altLang="zh-CN" sz="1800" b="1" dirty="0" smtClean="0">
              <a:latin typeface="微软雅黑" pitchFamily="34" charset="-122"/>
              <a:ea typeface="微软雅黑" pitchFamily="34" charset="-122"/>
            </a:endParaRPr>
          </a:p>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zh-CN" sz="1800" dirty="0">
                <a:latin typeface="微软雅黑" pitchFamily="34" charset="-122"/>
                <a:ea typeface="微软雅黑" pitchFamily="34" charset="-122"/>
              </a:rPr>
              <a:t>生产</a:t>
            </a:r>
            <a:r>
              <a:rPr lang="zh-CN" altLang="zh-CN" sz="1800" dirty="0" smtClean="0">
                <a:latin typeface="微软雅黑" pitchFamily="34" charset="-122"/>
                <a:ea typeface="微软雅黑" pitchFamily="34" charset="-122"/>
              </a:rPr>
              <a:t>成本</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制造费用</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销售费用</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管理费用</a:t>
            </a:r>
            <a:r>
              <a:rPr lang="zh-CN" altLang="en-US" sz="1800" dirty="0">
                <a:latin typeface="微软雅黑" pitchFamily="34" charset="-122"/>
                <a:ea typeface="微软雅黑" pitchFamily="34" charset="-122"/>
                <a:cs typeface="+mn-ea"/>
                <a:sym typeface="+mn-lt"/>
              </a:rPr>
              <a:t>　   </a:t>
            </a:r>
            <a:endParaRPr lang="en-US" altLang="zh-CN" sz="1800" dirty="0">
              <a:latin typeface="微软雅黑" pitchFamily="34" charset="-122"/>
              <a:ea typeface="微软雅黑" pitchFamily="34" charset="-122"/>
              <a:cs typeface="+mn-ea"/>
              <a:sym typeface="+mn-lt"/>
            </a:endParaRPr>
          </a:p>
          <a:p>
            <a:pPr algn="just">
              <a:lnSpc>
                <a:spcPct val="150000"/>
              </a:lnSpc>
            </a:pPr>
            <a:r>
              <a:rPr lang="en-US" altLang="zh-CN" sz="1800" dirty="0">
                <a:latin typeface="微软雅黑" pitchFamily="34" charset="-122"/>
                <a:ea typeface="微软雅黑" pitchFamily="34" charset="-122"/>
                <a:cs typeface="+mn-ea"/>
                <a:sym typeface="+mn-lt"/>
              </a:rPr>
              <a:t>       </a:t>
            </a:r>
            <a:r>
              <a:rPr lang="zh-CN" altLang="en-US" sz="1800" dirty="0">
                <a:latin typeface="微软雅黑" pitchFamily="34" charset="-122"/>
                <a:ea typeface="微软雅黑" pitchFamily="34" charset="-122"/>
                <a:cs typeface="+mn-ea"/>
                <a:sym typeface="+mn-lt"/>
              </a:rPr>
              <a:t>贷</a:t>
            </a:r>
            <a:r>
              <a:rPr lang="zh-CN" altLang="en-US" sz="1800" dirty="0" smtClean="0">
                <a:latin typeface="微软雅黑" pitchFamily="34" charset="-122"/>
                <a:ea typeface="微软雅黑" pitchFamily="34" charset="-122"/>
                <a:cs typeface="+mn-ea"/>
                <a:sym typeface="+mn-lt"/>
              </a:rPr>
              <a:t>：原材料</a:t>
            </a:r>
            <a:endParaRPr lang="en-US" altLang="zh-CN" sz="1800" dirty="0" smtClean="0">
              <a:latin typeface="微软雅黑" pitchFamily="34" charset="-122"/>
              <a:ea typeface="微软雅黑" pitchFamily="34" charset="-122"/>
              <a:cs typeface="+mn-ea"/>
              <a:sym typeface="+mn-lt"/>
            </a:endParaRPr>
          </a:p>
          <a:p>
            <a:pPr algn="just">
              <a:lnSpc>
                <a:spcPct val="150000"/>
              </a:lnSpc>
            </a:pPr>
            <a:r>
              <a:rPr lang="zh-CN" altLang="en-US" sz="1800" b="1" dirty="0" smtClean="0">
                <a:latin typeface="微软雅黑" pitchFamily="34" charset="-122"/>
                <a:ea typeface="微软雅黑" pitchFamily="34" charset="-122"/>
                <a:cs typeface="+mn-ea"/>
                <a:sym typeface="+mn-lt"/>
              </a:rPr>
              <a:t>（</a:t>
            </a:r>
            <a:r>
              <a:rPr lang="en-US" altLang="zh-CN" sz="1800" b="1" dirty="0">
                <a:latin typeface="微软雅黑" pitchFamily="34" charset="-122"/>
                <a:ea typeface="微软雅黑" pitchFamily="34" charset="-122"/>
                <a:cs typeface="+mn-ea"/>
                <a:sym typeface="+mn-lt"/>
              </a:rPr>
              <a:t>2</a:t>
            </a:r>
            <a:r>
              <a:rPr lang="zh-CN" altLang="en-US" sz="1800" b="1" dirty="0" smtClean="0">
                <a:latin typeface="微软雅黑" pitchFamily="34" charset="-122"/>
                <a:ea typeface="微软雅黑" pitchFamily="34" charset="-122"/>
                <a:cs typeface="+mn-ea"/>
                <a:sym typeface="+mn-lt"/>
              </a:rPr>
              <a:t>）</a:t>
            </a:r>
            <a:r>
              <a:rPr lang="zh-CN" altLang="zh-CN" sz="1800" b="1" dirty="0">
                <a:latin typeface="微软雅黑" pitchFamily="34" charset="-122"/>
                <a:ea typeface="微软雅黑" pitchFamily="34" charset="-122"/>
              </a:rPr>
              <a:t>出售材料结转</a:t>
            </a:r>
            <a:r>
              <a:rPr lang="zh-CN" altLang="zh-CN" sz="1800" b="1" dirty="0" smtClean="0">
                <a:latin typeface="微软雅黑" pitchFamily="34" charset="-122"/>
                <a:ea typeface="微软雅黑" pitchFamily="34" charset="-122"/>
              </a:rPr>
              <a:t>成本</a:t>
            </a:r>
            <a:endParaRPr lang="en-US" altLang="zh-CN" sz="1800" b="1" dirty="0" smtClean="0">
              <a:latin typeface="微软雅黑" pitchFamily="34" charset="-122"/>
              <a:ea typeface="微软雅黑" pitchFamily="34" charset="-122"/>
            </a:endParaRPr>
          </a:p>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zh-CN" sz="1800" dirty="0">
                <a:latin typeface="微软雅黑" pitchFamily="34" charset="-122"/>
                <a:ea typeface="微软雅黑" pitchFamily="34" charset="-122"/>
              </a:rPr>
              <a:t>其他业务</a:t>
            </a:r>
            <a:r>
              <a:rPr lang="zh-CN" altLang="zh-CN"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a:p>
            <a:pPr algn="just">
              <a:lnSpc>
                <a:spcPct val="150000"/>
              </a:lnSpc>
            </a:pPr>
            <a:r>
              <a:rPr lang="en-US" altLang="zh-CN" sz="1800" dirty="0">
                <a:latin typeface="微软雅黑" pitchFamily="34" charset="-122"/>
                <a:ea typeface="微软雅黑" pitchFamily="34" charset="-122"/>
                <a:cs typeface="+mn-ea"/>
                <a:sym typeface="+mn-lt"/>
              </a:rPr>
              <a:t> </a:t>
            </a:r>
            <a:r>
              <a:rPr lang="en-US" altLang="zh-CN" sz="1800" dirty="0" smtClean="0">
                <a:latin typeface="微软雅黑" pitchFamily="34" charset="-122"/>
                <a:ea typeface="微软雅黑" pitchFamily="34" charset="-122"/>
                <a:cs typeface="+mn-ea"/>
                <a:sym typeface="+mn-lt"/>
              </a:rPr>
              <a:t>      </a:t>
            </a:r>
            <a:r>
              <a:rPr lang="zh-CN" altLang="en-US" sz="1800" dirty="0" smtClean="0">
                <a:latin typeface="微软雅黑" pitchFamily="34" charset="-122"/>
                <a:ea typeface="微软雅黑" pitchFamily="34" charset="-122"/>
                <a:cs typeface="+mn-ea"/>
                <a:sym typeface="+mn-lt"/>
              </a:rPr>
              <a:t>贷：</a:t>
            </a:r>
            <a:r>
              <a:rPr lang="zh-CN" altLang="zh-CN" sz="1800" dirty="0" smtClean="0">
                <a:latin typeface="微软雅黑" pitchFamily="34" charset="-122"/>
                <a:ea typeface="微软雅黑" pitchFamily="34" charset="-122"/>
              </a:rPr>
              <a:t>原材料</a:t>
            </a:r>
            <a:r>
              <a:rPr lang="zh-CN" altLang="en-US" sz="1800" dirty="0" smtClean="0">
                <a:latin typeface="微软雅黑" pitchFamily="34" charset="-122"/>
                <a:ea typeface="微软雅黑" pitchFamily="34" charset="-122"/>
                <a:cs typeface="+mn-ea"/>
                <a:sym typeface="+mn-lt"/>
              </a:rPr>
              <a:t>   </a:t>
            </a:r>
            <a:endParaRPr lang="en-US" altLang="zh-CN" sz="1800" dirty="0">
              <a:latin typeface="微软雅黑" pitchFamily="34" charset="-122"/>
              <a:ea typeface="微软雅黑" pitchFamily="34" charset="-122"/>
              <a:cs typeface="+mn-ea"/>
              <a:sym typeface="+mn-lt"/>
            </a:endParaRPr>
          </a:p>
        </p:txBody>
      </p:sp>
    </p:spTree>
    <p:custDataLst>
      <p:tags r:id="rId1"/>
    </p:custDataLst>
    <p:extLst>
      <p:ext uri="{BB962C8B-B14F-4D97-AF65-F5344CB8AC3E}">
        <p14:creationId xmlns:p14="http://schemas.microsoft.com/office/powerpoint/2010/main" val="6325506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50318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（二）存货成本的确定</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外购存货的成本</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5" name="矩形 24"/>
          <p:cNvSpPr/>
          <p:nvPr/>
        </p:nvSpPr>
        <p:spPr>
          <a:xfrm>
            <a:off x="805484" y="1124404"/>
            <a:ext cx="7366916"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外购</a:t>
            </a: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存货的</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成本</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也</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称存货的采购成本，是指企业物资从采购到入库前所发生的全部支出，包括</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购买价款</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相关税费</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和</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其他采购成本</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6" name="矩形 25"/>
          <p:cNvSpPr/>
          <p:nvPr/>
        </p:nvSpPr>
        <p:spPr>
          <a:xfrm>
            <a:off x="5825058" y="2429417"/>
            <a:ext cx="2688442" cy="1887696"/>
          </a:xfrm>
          <a:prstGeom prst="rect">
            <a:avLst/>
          </a:prstGeom>
          <a:solidFill>
            <a:schemeClr val="accent1">
              <a:lumMod val="60000"/>
              <a:lumOff val="40000"/>
            </a:schemeClr>
          </a:solidFill>
        </p:spPr>
        <p:txBody>
          <a:bodyPr wrap="square">
            <a:spAutoFit/>
          </a:bodyPr>
          <a:lstStyle/>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外购</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存货到达仓库以前发生的仓储费、包装费、装卸费、保险费、运输途中的合理损耗、入库前的挑选整理费用等。</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7" name="矩形 26"/>
          <p:cNvSpPr/>
          <p:nvPr/>
        </p:nvSpPr>
        <p:spPr>
          <a:xfrm>
            <a:off x="729044" y="2429417"/>
            <a:ext cx="2286000" cy="1887696"/>
          </a:xfrm>
          <a:prstGeom prst="rect">
            <a:avLst/>
          </a:prstGeom>
          <a:solidFill>
            <a:schemeClr val="accent1">
              <a:lumMod val="60000"/>
              <a:lumOff val="40000"/>
            </a:schemeClr>
          </a:solidFill>
        </p:spPr>
        <p:txBody>
          <a:bodyPr>
            <a:spAutoFit/>
          </a:bodyPr>
          <a:lstStyle/>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企业购入的材料或商品的发票账单上列明的价款，但不包括按规定可以抵扣的增值税额</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8" name="矩形 27"/>
          <p:cNvSpPr/>
          <p:nvPr/>
        </p:nvSpPr>
        <p:spPr>
          <a:xfrm>
            <a:off x="3181454" y="2429417"/>
            <a:ext cx="2477194" cy="2246769"/>
          </a:xfrm>
          <a:prstGeom prst="rect">
            <a:avLst/>
          </a:prstGeom>
          <a:solidFill>
            <a:schemeClr val="accent1">
              <a:lumMod val="60000"/>
              <a:lumOff val="40000"/>
            </a:schemeClr>
          </a:solidFill>
        </p:spPr>
        <p:txBody>
          <a:bodyPr wrap="square">
            <a:spAutoFit/>
          </a:bodyPr>
          <a:lstStyle/>
          <a:p>
            <a:pPr marL="0" marR="0" lvl="0" indent="0" defTabSz="914400" eaLnBrk="1" fontAlgn="auto" latinLnBrk="0" hangingPunct="1">
              <a:lnSpc>
                <a:spcPts val="28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企业购买、自制或委托加工存货发生的进口关税、消费税、资源税和不能抵扣的增值税进项税额等应计入存货采购成本的税费</a:t>
            </a:r>
          </a:p>
        </p:txBody>
      </p:sp>
      <p:cxnSp>
        <p:nvCxnSpPr>
          <p:cNvPr id="29" name="直接连接符 28"/>
          <p:cNvCxnSpPr/>
          <p:nvPr/>
        </p:nvCxnSpPr>
        <p:spPr>
          <a:xfrm>
            <a:off x="3851920" y="1975726"/>
            <a:ext cx="0" cy="216024"/>
          </a:xfrm>
          <a:prstGeom prst="line">
            <a:avLst/>
          </a:prstGeom>
          <a:noFill/>
          <a:ln w="19050" cap="flat" cmpd="sng" algn="ctr">
            <a:solidFill>
              <a:srgbClr val="084CA1"/>
            </a:solidFill>
            <a:prstDash val="dash"/>
          </a:ln>
          <a:effectLst/>
        </p:spPr>
      </p:cxnSp>
      <p:cxnSp>
        <p:nvCxnSpPr>
          <p:cNvPr id="30" name="直接连接符 29"/>
          <p:cNvCxnSpPr/>
          <p:nvPr/>
        </p:nvCxnSpPr>
        <p:spPr>
          <a:xfrm>
            <a:off x="1872044" y="2183366"/>
            <a:ext cx="1979876" cy="8384"/>
          </a:xfrm>
          <a:prstGeom prst="line">
            <a:avLst/>
          </a:prstGeom>
          <a:noFill/>
          <a:ln w="19050" cap="flat" cmpd="sng" algn="ctr">
            <a:solidFill>
              <a:srgbClr val="084CA1"/>
            </a:solidFill>
            <a:prstDash val="dash"/>
          </a:ln>
          <a:effectLst/>
        </p:spPr>
      </p:cxnSp>
      <p:cxnSp>
        <p:nvCxnSpPr>
          <p:cNvPr id="31" name="直接连接符 30"/>
          <p:cNvCxnSpPr/>
          <p:nvPr/>
        </p:nvCxnSpPr>
        <p:spPr>
          <a:xfrm>
            <a:off x="1872044" y="2183366"/>
            <a:ext cx="0" cy="216024"/>
          </a:xfrm>
          <a:prstGeom prst="line">
            <a:avLst/>
          </a:prstGeom>
          <a:noFill/>
          <a:ln w="19050" cap="flat" cmpd="sng" algn="ctr">
            <a:solidFill>
              <a:srgbClr val="084CA1"/>
            </a:solidFill>
            <a:prstDash val="dash"/>
          </a:ln>
          <a:effectLst/>
        </p:spPr>
      </p:cxnSp>
      <p:cxnSp>
        <p:nvCxnSpPr>
          <p:cNvPr id="32" name="直接连接符 31"/>
          <p:cNvCxnSpPr/>
          <p:nvPr/>
        </p:nvCxnSpPr>
        <p:spPr>
          <a:xfrm>
            <a:off x="4994920" y="1984110"/>
            <a:ext cx="0" cy="216024"/>
          </a:xfrm>
          <a:prstGeom prst="line">
            <a:avLst/>
          </a:prstGeom>
          <a:noFill/>
          <a:ln w="19050" cap="flat" cmpd="sng" algn="ctr">
            <a:solidFill>
              <a:srgbClr val="084CA1"/>
            </a:solidFill>
            <a:prstDash val="dash"/>
          </a:ln>
          <a:effectLst/>
        </p:spPr>
      </p:cxnSp>
      <p:cxnSp>
        <p:nvCxnSpPr>
          <p:cNvPr id="33" name="直接连接符 32"/>
          <p:cNvCxnSpPr/>
          <p:nvPr/>
        </p:nvCxnSpPr>
        <p:spPr>
          <a:xfrm>
            <a:off x="4434720" y="2200134"/>
            <a:ext cx="560200" cy="0"/>
          </a:xfrm>
          <a:prstGeom prst="line">
            <a:avLst/>
          </a:prstGeom>
          <a:noFill/>
          <a:ln w="19050" cap="flat" cmpd="sng" algn="ctr">
            <a:solidFill>
              <a:srgbClr val="084CA1"/>
            </a:solidFill>
            <a:prstDash val="dash"/>
          </a:ln>
          <a:effectLst/>
        </p:spPr>
      </p:cxnSp>
      <p:cxnSp>
        <p:nvCxnSpPr>
          <p:cNvPr id="34" name="直接连接符 33"/>
          <p:cNvCxnSpPr/>
          <p:nvPr/>
        </p:nvCxnSpPr>
        <p:spPr>
          <a:xfrm>
            <a:off x="4434720" y="2191750"/>
            <a:ext cx="0" cy="216024"/>
          </a:xfrm>
          <a:prstGeom prst="line">
            <a:avLst/>
          </a:prstGeom>
          <a:noFill/>
          <a:ln w="19050" cap="flat" cmpd="sng" algn="ctr">
            <a:solidFill>
              <a:srgbClr val="084CA1"/>
            </a:solidFill>
            <a:prstDash val="dash"/>
          </a:ln>
          <a:effectLst/>
        </p:spPr>
      </p:cxnSp>
      <p:cxnSp>
        <p:nvCxnSpPr>
          <p:cNvPr id="35" name="直接连接符 34"/>
          <p:cNvCxnSpPr/>
          <p:nvPr/>
        </p:nvCxnSpPr>
        <p:spPr>
          <a:xfrm>
            <a:off x="6372200" y="1967342"/>
            <a:ext cx="0" cy="216024"/>
          </a:xfrm>
          <a:prstGeom prst="line">
            <a:avLst/>
          </a:prstGeom>
          <a:noFill/>
          <a:ln w="19050" cap="flat" cmpd="sng" algn="ctr">
            <a:solidFill>
              <a:srgbClr val="084CA1"/>
            </a:solidFill>
            <a:prstDash val="dash"/>
          </a:ln>
          <a:effectLst/>
        </p:spPr>
      </p:cxnSp>
      <p:cxnSp>
        <p:nvCxnSpPr>
          <p:cNvPr id="36" name="直接连接符 35"/>
          <p:cNvCxnSpPr/>
          <p:nvPr/>
        </p:nvCxnSpPr>
        <p:spPr>
          <a:xfrm>
            <a:off x="6372200" y="2183366"/>
            <a:ext cx="797079" cy="8384"/>
          </a:xfrm>
          <a:prstGeom prst="line">
            <a:avLst/>
          </a:prstGeom>
          <a:noFill/>
          <a:ln w="19050" cap="flat" cmpd="sng" algn="ctr">
            <a:solidFill>
              <a:srgbClr val="084CA1"/>
            </a:solidFill>
            <a:prstDash val="dash"/>
          </a:ln>
          <a:effectLst/>
        </p:spPr>
      </p:cxnSp>
      <p:cxnSp>
        <p:nvCxnSpPr>
          <p:cNvPr id="37" name="直接连接符 36"/>
          <p:cNvCxnSpPr/>
          <p:nvPr/>
        </p:nvCxnSpPr>
        <p:spPr>
          <a:xfrm>
            <a:off x="7169279" y="2213393"/>
            <a:ext cx="0" cy="216024"/>
          </a:xfrm>
          <a:prstGeom prst="line">
            <a:avLst/>
          </a:prstGeom>
          <a:noFill/>
          <a:ln w="19050" cap="flat" cmpd="sng" algn="ctr">
            <a:solidFill>
              <a:srgbClr val="084CA1"/>
            </a:solidFill>
            <a:prstDash val="dash"/>
          </a:ln>
          <a:effectLst/>
        </p:spPr>
      </p:cxnSp>
    </p:spTree>
    <p:custDataLst>
      <p:tags r:id="rId1"/>
    </p:custDataLst>
    <p:extLst>
      <p:ext uri="{BB962C8B-B14F-4D97-AF65-F5344CB8AC3E}">
        <p14:creationId xmlns:p14="http://schemas.microsoft.com/office/powerpoint/2010/main" val="2751021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87" name="组合 86"/>
          <p:cNvGrpSpPr/>
          <p:nvPr/>
        </p:nvGrpSpPr>
        <p:grpSpPr>
          <a:xfrm>
            <a:off x="254000" y="1329438"/>
            <a:ext cx="1794946" cy="1779955"/>
            <a:chOff x="1715" y="4363"/>
            <a:chExt cx="3628" cy="3490"/>
          </a:xfrm>
        </p:grpSpPr>
        <p:sp>
          <p:nvSpPr>
            <p:cNvPr id="88" name="椭圆 8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90" name="椭圆 89"/>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8</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 name="矩形 1"/>
          <p:cNvSpPr/>
          <p:nvPr/>
        </p:nvSpPr>
        <p:spPr>
          <a:xfrm>
            <a:off x="3033988" y="1293805"/>
            <a:ext cx="1107996"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发出材料</a:t>
            </a:r>
            <a:endParaRPr lang="zh-CN" altLang="en-US" sz="1800" b="1" dirty="0">
              <a:solidFill>
                <a:srgbClr val="084CA1"/>
              </a:solidFill>
              <a:latin typeface="微软雅黑" pitchFamily="34" charset="-122"/>
              <a:ea typeface="微软雅黑" pitchFamily="34" charset="-122"/>
            </a:endParaRPr>
          </a:p>
        </p:txBody>
      </p:sp>
      <p:sp>
        <p:nvSpPr>
          <p:cNvPr id="3" name="矩形 2"/>
          <p:cNvSpPr/>
          <p:nvPr/>
        </p:nvSpPr>
        <p:spPr>
          <a:xfrm>
            <a:off x="3033988" y="1743411"/>
            <a:ext cx="5652812" cy="1338828"/>
          </a:xfrm>
          <a:prstGeom prst="rect">
            <a:avLst/>
          </a:prstGeom>
        </p:spPr>
        <p:txBody>
          <a:bodyPr wrap="square">
            <a:spAutoFit/>
          </a:bodyPr>
          <a:lstStyle/>
          <a:p>
            <a:pPr algn="just">
              <a:lnSpc>
                <a:spcPct val="150000"/>
              </a:lnSpc>
            </a:pPr>
            <a:r>
              <a:rPr lang="zh-CN" altLang="en-US" sz="1800" b="1" dirty="0" smtClean="0">
                <a:latin typeface="微软雅黑" pitchFamily="34" charset="-122"/>
                <a:ea typeface="微软雅黑" pitchFamily="34" charset="-122"/>
                <a:cs typeface="+mn-ea"/>
              </a:rPr>
              <a:t>（</a:t>
            </a:r>
            <a:r>
              <a:rPr lang="en-US" altLang="zh-CN" sz="1800" b="1" dirty="0">
                <a:latin typeface="微软雅黑" pitchFamily="34" charset="-122"/>
                <a:ea typeface="微软雅黑" pitchFamily="34" charset="-122"/>
                <a:cs typeface="+mn-ea"/>
              </a:rPr>
              <a:t>3</a:t>
            </a:r>
            <a:r>
              <a:rPr lang="zh-CN" altLang="en-US" sz="1800" b="1" dirty="0">
                <a:latin typeface="微软雅黑" pitchFamily="34" charset="-122"/>
                <a:ea typeface="微软雅黑" pitchFamily="34" charset="-122"/>
                <a:cs typeface="+mn-ea"/>
              </a:rPr>
              <a:t>）</a:t>
            </a:r>
            <a:r>
              <a:rPr lang="zh-CN" altLang="zh-CN" sz="1800" b="1" dirty="0">
                <a:latin typeface="微软雅黑" pitchFamily="34" charset="-122"/>
                <a:ea typeface="微软雅黑" pitchFamily="34" charset="-122"/>
                <a:cs typeface="+mn-ea"/>
              </a:rPr>
              <a:t>发出委托外单位加工的材料</a:t>
            </a:r>
            <a:endParaRPr lang="en-US" altLang="zh-CN" sz="1800" b="1" dirty="0">
              <a:latin typeface="微软雅黑" pitchFamily="34" charset="-122"/>
              <a:ea typeface="微软雅黑" pitchFamily="34" charset="-122"/>
              <a:cs typeface="+mn-ea"/>
            </a:endParaRPr>
          </a:p>
          <a:p>
            <a:pPr algn="just">
              <a:lnSpc>
                <a:spcPct val="150000"/>
              </a:lnSpc>
            </a:pPr>
            <a:r>
              <a:rPr lang="zh-CN" altLang="en-US" sz="1800" dirty="0" smtClean="0">
                <a:latin typeface="微软雅黑" pitchFamily="34" charset="-122"/>
                <a:ea typeface="微软雅黑" pitchFamily="34" charset="-122"/>
                <a:cs typeface="+mn-ea"/>
                <a:sym typeface="+mn-lt"/>
              </a:rPr>
              <a:t>借：</a:t>
            </a:r>
            <a:r>
              <a:rPr lang="zh-CN" altLang="zh-CN" sz="1800" dirty="0">
                <a:latin typeface="微软雅黑" pitchFamily="34" charset="-122"/>
                <a:ea typeface="微软雅黑" pitchFamily="34" charset="-122"/>
              </a:rPr>
              <a:t>委托加工物资</a:t>
            </a:r>
            <a:r>
              <a:rPr lang="zh-CN" altLang="en-US" sz="1800" dirty="0">
                <a:latin typeface="微软雅黑" pitchFamily="34" charset="-122"/>
                <a:ea typeface="微软雅黑" pitchFamily="34" charset="-122"/>
                <a:cs typeface="+mn-ea"/>
                <a:sym typeface="+mn-lt"/>
              </a:rPr>
              <a:t>　   </a:t>
            </a:r>
            <a:endParaRPr lang="en-US" altLang="zh-CN" sz="1800" dirty="0">
              <a:latin typeface="微软雅黑" pitchFamily="34" charset="-122"/>
              <a:ea typeface="微软雅黑" pitchFamily="34" charset="-122"/>
              <a:cs typeface="+mn-ea"/>
              <a:sym typeface="+mn-lt"/>
            </a:endParaRPr>
          </a:p>
          <a:p>
            <a:pPr algn="just">
              <a:lnSpc>
                <a:spcPct val="150000"/>
              </a:lnSpc>
            </a:pPr>
            <a:r>
              <a:rPr lang="en-US" altLang="zh-CN" sz="1800" dirty="0">
                <a:latin typeface="微软雅黑" pitchFamily="34" charset="-122"/>
                <a:ea typeface="微软雅黑" pitchFamily="34" charset="-122"/>
                <a:cs typeface="+mn-ea"/>
                <a:sym typeface="+mn-lt"/>
              </a:rPr>
              <a:t>       </a:t>
            </a:r>
            <a:r>
              <a:rPr lang="zh-CN" altLang="en-US" sz="1800" dirty="0">
                <a:latin typeface="微软雅黑" pitchFamily="34" charset="-122"/>
                <a:ea typeface="微软雅黑" pitchFamily="34" charset="-122"/>
                <a:cs typeface="+mn-ea"/>
                <a:sym typeface="+mn-lt"/>
              </a:rPr>
              <a:t>贷</a:t>
            </a:r>
            <a:r>
              <a:rPr lang="zh-CN" altLang="en-US" sz="1800" dirty="0" smtClean="0">
                <a:latin typeface="微软雅黑" pitchFamily="34" charset="-122"/>
                <a:ea typeface="微软雅黑" pitchFamily="34" charset="-122"/>
                <a:cs typeface="+mn-ea"/>
                <a:sym typeface="+mn-lt"/>
              </a:rPr>
              <a:t>：原材料</a:t>
            </a:r>
            <a:endParaRPr lang="en-US" altLang="zh-CN" sz="1800" dirty="0" smtClean="0">
              <a:latin typeface="微软雅黑" pitchFamily="34" charset="-122"/>
              <a:ea typeface="微软雅黑" pitchFamily="34" charset="-122"/>
              <a:cs typeface="+mn-ea"/>
              <a:sym typeface="+mn-lt"/>
            </a:endParaRP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实际成本法下原材料的核算</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85870938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custDataLst>
              <p:tags r:id="rId7"/>
            </p:custDataLst>
          </p:nvPr>
        </p:nvSpPr>
        <p:spPr>
          <a:xfrm>
            <a:off x="805486" y="144638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729044" y="2779746"/>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805485" y="1474227"/>
            <a:ext cx="7368359"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sym typeface="+mn-ea"/>
              </a:rPr>
              <a:t>【</a:t>
            </a:r>
            <a:r>
              <a:rPr lang="zh-CN" altLang="en-US" sz="1800" b="1" dirty="0" smtClean="0">
                <a:solidFill>
                  <a:srgbClr val="084CA1"/>
                </a:solidFill>
                <a:latin typeface="微软雅黑" pitchFamily="34" charset="-122"/>
                <a:ea typeface="微软雅黑" pitchFamily="34" charset="-122"/>
                <a:sym typeface="+mn-ea"/>
              </a:rPr>
              <a:t>生产经营领用材料</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a:t>
            </a:r>
            <a:r>
              <a:rPr lang="zh-CN" altLang="zh-CN" sz="1800" dirty="0" smtClean="0">
                <a:latin typeface="微软雅黑" pitchFamily="34" charset="-122"/>
                <a:ea typeface="微软雅黑" pitchFamily="34" charset="-122"/>
              </a:rPr>
              <a:t>公司</a:t>
            </a:r>
            <a:r>
              <a:rPr lang="en-US" altLang="zh-CN" sz="1800" dirty="0" smtClean="0">
                <a:latin typeface="微软雅黑" pitchFamily="34" charset="-122"/>
                <a:ea typeface="微软雅黑" pitchFamily="34" charset="-122"/>
              </a:rPr>
              <a:t>1</a:t>
            </a:r>
            <a:r>
              <a:rPr lang="zh-CN" altLang="zh-CN" sz="1800" dirty="0">
                <a:latin typeface="微软雅黑" pitchFamily="34" charset="-122"/>
                <a:ea typeface="微软雅黑" pitchFamily="34" charset="-122"/>
              </a:rPr>
              <a:t>月份基本生产车间领用</a:t>
            </a:r>
            <a:r>
              <a:rPr lang="en-US" altLang="zh-CN" sz="1800" dirty="0">
                <a:latin typeface="微软雅黑" pitchFamily="34" charset="-122"/>
                <a:ea typeface="微软雅黑" pitchFamily="34" charset="-122"/>
              </a:rPr>
              <a:t>K</a:t>
            </a:r>
            <a:r>
              <a:rPr lang="zh-CN" altLang="zh-CN" sz="1800" dirty="0" smtClean="0">
                <a:latin typeface="微软雅黑" pitchFamily="34" charset="-122"/>
                <a:ea typeface="微软雅黑" pitchFamily="34" charset="-122"/>
              </a:rPr>
              <a:t>材料</a:t>
            </a:r>
            <a:r>
              <a:rPr lang="en-US" altLang="zh-CN" sz="1800" dirty="0" smtClean="0">
                <a:latin typeface="微软雅黑" pitchFamily="34" charset="-122"/>
                <a:ea typeface="微软雅黑" pitchFamily="34" charset="-122"/>
              </a:rPr>
              <a:t>60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元，辅助生产车间领用</a:t>
            </a:r>
            <a:r>
              <a:rPr lang="en-US" altLang="zh-CN" sz="1800" dirty="0">
                <a:latin typeface="微软雅黑" pitchFamily="34" charset="-122"/>
                <a:ea typeface="微软雅黑" pitchFamily="34" charset="-122"/>
              </a:rPr>
              <a:t>K</a:t>
            </a:r>
            <a:r>
              <a:rPr lang="zh-CN" altLang="zh-CN" sz="1800" dirty="0" smtClean="0">
                <a:latin typeface="微软雅黑" pitchFamily="34" charset="-122"/>
                <a:ea typeface="微软雅黑" pitchFamily="34" charset="-122"/>
              </a:rPr>
              <a:t>材料</a:t>
            </a:r>
            <a:r>
              <a:rPr lang="en-US" altLang="zh-CN" sz="1800" dirty="0">
                <a:latin typeface="微软雅黑" pitchFamily="34" charset="-122"/>
                <a:ea typeface="微软雅黑" pitchFamily="34" charset="-122"/>
              </a:rPr>
              <a:t>4</a:t>
            </a:r>
            <a:r>
              <a:rPr lang="en-US" altLang="zh-CN" sz="1800" dirty="0" smtClean="0">
                <a:latin typeface="微软雅黑" pitchFamily="34" charset="-122"/>
                <a:ea typeface="微软雅黑" pitchFamily="34" charset="-122"/>
              </a:rPr>
              <a:t>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元，车间管理部门领用</a:t>
            </a:r>
            <a:r>
              <a:rPr lang="en-US" altLang="zh-CN" sz="1800" dirty="0">
                <a:latin typeface="微软雅黑" pitchFamily="34" charset="-122"/>
                <a:ea typeface="微软雅黑" pitchFamily="34" charset="-122"/>
              </a:rPr>
              <a:t>K</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5 000</a:t>
            </a:r>
            <a:r>
              <a:rPr lang="zh-CN" altLang="zh-CN" sz="1800" dirty="0">
                <a:latin typeface="微软雅黑" pitchFamily="34" charset="-122"/>
                <a:ea typeface="微软雅黑" pitchFamily="34" charset="-122"/>
              </a:rPr>
              <a:t>元，企业行政管理部门领用</a:t>
            </a:r>
            <a:r>
              <a:rPr lang="en-US" altLang="zh-CN" sz="1800" dirty="0">
                <a:latin typeface="微软雅黑" pitchFamily="34" charset="-122"/>
                <a:ea typeface="微软雅黑" pitchFamily="34" charset="-122"/>
              </a:rPr>
              <a:t>K</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4 000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计</a:t>
            </a:r>
            <a:r>
              <a:rPr lang="en-US" altLang="zh-CN" sz="1800" dirty="0" smtClean="0">
                <a:latin typeface="微软雅黑" pitchFamily="34" charset="-122"/>
                <a:ea typeface="微软雅黑" pitchFamily="34" charset="-122"/>
              </a:rPr>
              <a:t>109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2" name="矩形 11"/>
          <p:cNvSpPr/>
          <p:nvPr/>
        </p:nvSpPr>
        <p:spPr>
          <a:xfrm>
            <a:off x="805485" y="2835586"/>
            <a:ext cx="7767950" cy="216982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基本生产成本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60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辅助生产成本</a:t>
            </a:r>
            <a:r>
              <a:rPr lang="en-US" altLang="zh-CN" sz="1800" dirty="0">
                <a:latin typeface="微软雅黑" pitchFamily="34" charset="-122"/>
                <a:ea typeface="微软雅黑" pitchFamily="34" charset="-122"/>
              </a:rPr>
              <a:t>         4</a:t>
            </a:r>
            <a:r>
              <a:rPr lang="en-US" altLang="zh-CN" sz="1800" dirty="0" smtClean="0">
                <a:latin typeface="微软雅黑" pitchFamily="34" charset="-122"/>
                <a:ea typeface="微软雅黑" pitchFamily="34" charset="-122"/>
              </a:rPr>
              <a:t>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制造</a:t>
            </a:r>
            <a:r>
              <a:rPr lang="zh-CN" altLang="zh-CN" sz="1800" dirty="0">
                <a:latin typeface="微软雅黑" pitchFamily="34" charset="-122"/>
                <a:ea typeface="微软雅黑" pitchFamily="34" charset="-122"/>
              </a:rPr>
              <a:t>费用</a:t>
            </a:r>
            <a:r>
              <a:rPr lang="en-US" altLang="zh-CN" sz="1800" dirty="0">
                <a:latin typeface="微软雅黑" pitchFamily="34" charset="-122"/>
                <a:ea typeface="微软雅黑" pitchFamily="34" charset="-122"/>
              </a:rPr>
              <a:t>                          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4 000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——K</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109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59773919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7" name="组合 46"/>
          <p:cNvGrpSpPr/>
          <p:nvPr/>
        </p:nvGrpSpPr>
        <p:grpSpPr>
          <a:xfrm>
            <a:off x="2299170" y="1692496"/>
            <a:ext cx="4577086" cy="1689732"/>
            <a:chOff x="-7393" y="2682402"/>
            <a:chExt cx="4577086" cy="1689732"/>
          </a:xfrm>
        </p:grpSpPr>
        <p:cxnSp>
          <p:nvCxnSpPr>
            <p:cNvPr id="48" name="直接连接符 47"/>
            <p:cNvCxnSpPr/>
            <p:nvPr/>
          </p:nvCxnSpPr>
          <p:spPr>
            <a:xfrm>
              <a:off x="-7393" y="3063070"/>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2274252" y="3063071"/>
              <a:ext cx="7613" cy="119181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7393" y="268240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51" name="TextBox 50"/>
            <p:cNvSpPr txBox="1"/>
            <p:nvPr/>
          </p:nvSpPr>
          <p:spPr>
            <a:xfrm>
              <a:off x="3923362" y="268240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52" name="TextBox 51"/>
            <p:cNvSpPr txBox="1"/>
            <p:nvPr/>
          </p:nvSpPr>
          <p:spPr>
            <a:xfrm>
              <a:off x="1742898" y="2682402"/>
              <a:ext cx="1095375"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原材料</a:t>
              </a:r>
              <a:endParaRPr lang="zh-CN" altLang="en-US" sz="1800" b="1" dirty="0">
                <a:solidFill>
                  <a:srgbClr val="084CA1"/>
                </a:solidFill>
                <a:latin typeface="微软雅黑" pitchFamily="34" charset="-122"/>
                <a:ea typeface="微软雅黑" pitchFamily="34" charset="-122"/>
              </a:endParaRPr>
            </a:p>
          </p:txBody>
        </p:sp>
        <p:sp>
          <p:nvSpPr>
            <p:cNvPr id="53" name="TextBox 52"/>
            <p:cNvSpPr txBox="1"/>
            <p:nvPr/>
          </p:nvSpPr>
          <p:spPr>
            <a:xfrm>
              <a:off x="-7393" y="3057602"/>
              <a:ext cx="2352981" cy="507831"/>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入库材料的</a:t>
              </a:r>
              <a:r>
                <a:rPr lang="zh-CN" altLang="en-US" sz="1800" b="1" dirty="0">
                  <a:solidFill>
                    <a:srgbClr val="C00000"/>
                  </a:solidFill>
                  <a:latin typeface="微软雅黑" pitchFamily="34" charset="-122"/>
                  <a:ea typeface="微软雅黑" pitchFamily="34" charset="-122"/>
                </a:rPr>
                <a:t>计划</a:t>
              </a:r>
              <a:r>
                <a:rPr lang="zh-CN" altLang="en-US"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p:txBody>
        </p:sp>
        <p:sp>
          <p:nvSpPr>
            <p:cNvPr id="54" name="TextBox 53"/>
            <p:cNvSpPr txBox="1"/>
            <p:nvPr/>
          </p:nvSpPr>
          <p:spPr>
            <a:xfrm>
              <a:off x="2246954" y="3057600"/>
              <a:ext cx="2301134" cy="507831"/>
            </a:xfrm>
            <a:prstGeom prst="rect">
              <a:avLst/>
            </a:prstGeom>
            <a:noFill/>
          </p:spPr>
          <p:txBody>
            <a:bodyPr wrap="square" rtlCol="0">
              <a:spAutoFit/>
            </a:bodyPr>
            <a:lstStyle/>
            <a:p>
              <a:pPr algn="r">
                <a:lnSpc>
                  <a:spcPct val="150000"/>
                </a:lnSpc>
              </a:pPr>
              <a:r>
                <a:rPr lang="zh-CN" altLang="en-US" sz="1800" dirty="0">
                  <a:latin typeface="微软雅黑" pitchFamily="34" charset="-122"/>
                  <a:ea typeface="微软雅黑" pitchFamily="34" charset="-122"/>
                </a:rPr>
                <a:t>发出</a:t>
              </a:r>
              <a:r>
                <a:rPr lang="zh-CN" altLang="en-US" sz="1800" dirty="0" smtClean="0">
                  <a:latin typeface="微软雅黑" pitchFamily="34" charset="-122"/>
                  <a:ea typeface="微软雅黑" pitchFamily="34" charset="-122"/>
                </a:rPr>
                <a:t>材料的</a:t>
              </a:r>
              <a:r>
                <a:rPr lang="zh-CN" altLang="en-US" sz="1800" b="1" dirty="0">
                  <a:solidFill>
                    <a:srgbClr val="C00000"/>
                  </a:solidFill>
                  <a:latin typeface="微软雅黑" pitchFamily="34" charset="-122"/>
                  <a:ea typeface="微软雅黑" pitchFamily="34" charset="-122"/>
                </a:rPr>
                <a:t>计划</a:t>
              </a:r>
              <a:r>
                <a:rPr lang="zh-CN" altLang="en-US" sz="1800" dirty="0" smtClean="0">
                  <a:latin typeface="微软雅黑" pitchFamily="34" charset="-122"/>
                  <a:ea typeface="微软雅黑" pitchFamily="34" charset="-122"/>
                </a:rPr>
                <a:t>成本</a:t>
              </a:r>
              <a:endParaRPr lang="zh-CN" altLang="en-US" sz="1800" dirty="0">
                <a:latin typeface="微软雅黑" pitchFamily="34" charset="-122"/>
                <a:ea typeface="微软雅黑" pitchFamily="34" charset="-122"/>
              </a:endParaRPr>
            </a:p>
          </p:txBody>
        </p:sp>
        <p:cxnSp>
          <p:nvCxnSpPr>
            <p:cNvPr id="55" name="直接连接符 54"/>
            <p:cNvCxnSpPr/>
            <p:nvPr/>
          </p:nvCxnSpPr>
          <p:spPr>
            <a:xfrm>
              <a:off x="-7393" y="3561656"/>
              <a:ext cx="455548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392" y="3561656"/>
              <a:ext cx="2043112" cy="810478"/>
            </a:xfrm>
            <a:prstGeom prst="rect">
              <a:avLst/>
            </a:prstGeom>
            <a:noFill/>
          </p:spPr>
          <p:txBody>
            <a:bodyPr wrap="square" rtlCol="0">
              <a:spAutoFit/>
            </a:bodyPr>
            <a:lstStyle/>
            <a:p>
              <a:pPr>
                <a:lnSpc>
                  <a:spcPts val="2800"/>
                </a:lnSpc>
              </a:pPr>
              <a:r>
                <a:rPr lang="zh-CN" altLang="en-US" sz="1800" dirty="0" smtClean="0">
                  <a:latin typeface="微软雅黑" pitchFamily="34" charset="-122"/>
                  <a:ea typeface="微软雅黑" pitchFamily="34" charset="-122"/>
                </a:rPr>
                <a:t>期末余额：期末结存材料的</a:t>
              </a:r>
              <a:r>
                <a:rPr lang="zh-CN" altLang="en-US" sz="1800" b="1" dirty="0" smtClean="0">
                  <a:solidFill>
                    <a:srgbClr val="C00000"/>
                  </a:solidFill>
                  <a:latin typeface="微软雅黑" pitchFamily="34" charset="-122"/>
                  <a:ea typeface="微软雅黑" pitchFamily="34" charset="-122"/>
                </a:rPr>
                <a:t>计划</a:t>
              </a:r>
              <a:r>
                <a:rPr lang="zh-CN" altLang="en-US" sz="1800" dirty="0" smtClean="0">
                  <a:latin typeface="微软雅黑" pitchFamily="34" charset="-122"/>
                  <a:ea typeface="微软雅黑" pitchFamily="34" charset="-122"/>
                </a:rPr>
                <a:t>成本</a:t>
              </a:r>
              <a:endParaRPr lang="zh-CN" altLang="en-US" sz="1800" dirty="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40201059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9" name="组合 8"/>
          <p:cNvGrpSpPr/>
          <p:nvPr/>
        </p:nvGrpSpPr>
        <p:grpSpPr>
          <a:xfrm>
            <a:off x="1260538" y="1779662"/>
            <a:ext cx="6695838" cy="1989453"/>
            <a:chOff x="3784165" y="2675335"/>
            <a:chExt cx="6695838" cy="1989453"/>
          </a:xfrm>
        </p:grpSpPr>
        <p:cxnSp>
          <p:nvCxnSpPr>
            <p:cNvPr id="10" name="直接连接符 9"/>
            <p:cNvCxnSpPr/>
            <p:nvPr/>
          </p:nvCxnSpPr>
          <p:spPr>
            <a:xfrm>
              <a:off x="3807558" y="3053600"/>
              <a:ext cx="667244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6978453" y="3048283"/>
              <a:ext cx="0" cy="1501129"/>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837878" y="267533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13" name="TextBox 12"/>
            <p:cNvSpPr txBox="1"/>
            <p:nvPr/>
          </p:nvSpPr>
          <p:spPr>
            <a:xfrm>
              <a:off x="9744275" y="267533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14" name="TextBox 13"/>
            <p:cNvSpPr txBox="1"/>
            <p:nvPr/>
          </p:nvSpPr>
          <p:spPr>
            <a:xfrm>
              <a:off x="6295610" y="2675335"/>
              <a:ext cx="1352550"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材料采购</a:t>
              </a:r>
              <a:endParaRPr lang="zh-CN" altLang="en-US" sz="1800" b="1" dirty="0">
                <a:solidFill>
                  <a:srgbClr val="084CA1"/>
                </a:solidFill>
                <a:latin typeface="微软雅黑" pitchFamily="34" charset="-122"/>
                <a:ea typeface="微软雅黑" pitchFamily="34" charset="-122"/>
              </a:endParaRPr>
            </a:p>
          </p:txBody>
        </p:sp>
        <p:sp>
          <p:nvSpPr>
            <p:cNvPr id="15" name="TextBox 14"/>
            <p:cNvSpPr txBox="1"/>
            <p:nvPr/>
          </p:nvSpPr>
          <p:spPr>
            <a:xfrm>
              <a:off x="3807558" y="3062322"/>
              <a:ext cx="3170895" cy="775662"/>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dirty="0">
                  <a:latin typeface="微软雅黑" pitchFamily="34" charset="-122"/>
                  <a:ea typeface="微软雅黑" pitchFamily="34" charset="-122"/>
                </a:rPr>
                <a:t>外购材料的</a:t>
              </a:r>
              <a:r>
                <a:rPr lang="zh-CN" altLang="en-US" sz="1800" b="1" dirty="0">
                  <a:solidFill>
                    <a:srgbClr val="C00000"/>
                  </a:solidFill>
                  <a:latin typeface="微软雅黑" pitchFamily="34" charset="-122"/>
                  <a:ea typeface="微软雅黑" pitchFamily="34" charset="-122"/>
                </a:rPr>
                <a:t>实际</a:t>
              </a:r>
              <a:r>
                <a:rPr lang="zh-CN" altLang="en-US" sz="1800" dirty="0">
                  <a:latin typeface="微软雅黑" pitchFamily="34" charset="-122"/>
                  <a:ea typeface="微软雅黑" pitchFamily="34" charset="-122"/>
                </a:rPr>
                <a:t>成本，实际成本小于计划成本的</a:t>
              </a:r>
              <a:r>
                <a:rPr lang="zh-CN" altLang="en-US" sz="1800" b="1" dirty="0">
                  <a:solidFill>
                    <a:srgbClr val="C00000"/>
                  </a:solidFill>
                  <a:latin typeface="微软雅黑" pitchFamily="34" charset="-122"/>
                  <a:ea typeface="微软雅黑" pitchFamily="34" charset="-122"/>
                </a:rPr>
                <a:t>节约差异</a:t>
              </a:r>
            </a:p>
          </p:txBody>
        </p:sp>
        <p:sp>
          <p:nvSpPr>
            <p:cNvPr id="16" name="TextBox 15"/>
            <p:cNvSpPr txBox="1"/>
            <p:nvPr/>
          </p:nvSpPr>
          <p:spPr>
            <a:xfrm>
              <a:off x="6971886" y="3044914"/>
              <a:ext cx="3508117" cy="775662"/>
            </a:xfrm>
            <a:prstGeom prst="rect">
              <a:avLst/>
            </a:prstGeom>
            <a:noFill/>
          </p:spPr>
          <p:txBody>
            <a:bodyPr wrap="square" rtlCol="0">
              <a:spAutoFit/>
            </a:bodyPr>
            <a:lstStyle/>
            <a:p>
              <a:pPr lvl="0">
                <a:lnSpc>
                  <a:spcPts val="2800"/>
                </a:lnSpc>
                <a:spcBef>
                  <a:spcPct val="0"/>
                </a:spcBef>
              </a:pPr>
              <a:r>
                <a:rPr lang="zh-CN" altLang="en-US" sz="1800" dirty="0">
                  <a:latin typeface="微软雅黑" pitchFamily="34" charset="-122"/>
                  <a:ea typeface="微软雅黑" pitchFamily="34" charset="-122"/>
                </a:rPr>
                <a:t>已验收入库材料的</a:t>
              </a:r>
              <a:r>
                <a:rPr lang="zh-CN" altLang="en-US" sz="1800" b="1" dirty="0">
                  <a:solidFill>
                    <a:srgbClr val="C00000"/>
                  </a:solidFill>
                  <a:latin typeface="微软雅黑" pitchFamily="34" charset="-122"/>
                  <a:ea typeface="微软雅黑" pitchFamily="34" charset="-122"/>
                </a:rPr>
                <a:t>计划</a:t>
              </a:r>
              <a:r>
                <a:rPr lang="zh-CN" altLang="en-US" sz="1800" b="1" dirty="0" smtClean="0">
                  <a:solidFill>
                    <a:srgbClr val="C00000"/>
                  </a:solidFill>
                  <a:latin typeface="微软雅黑" pitchFamily="34" charset="-122"/>
                  <a:ea typeface="微软雅黑" pitchFamily="34" charset="-122"/>
                </a:rPr>
                <a:t>成本</a:t>
              </a:r>
              <a:r>
                <a:rPr lang="zh-CN" altLang="en-US" sz="1800" dirty="0" smtClean="0">
                  <a:latin typeface="微软雅黑" pitchFamily="34" charset="-122"/>
                  <a:ea typeface="微软雅黑" pitchFamily="34" charset="-122"/>
                </a:rPr>
                <a:t>，实际成本</a:t>
              </a:r>
              <a:r>
                <a:rPr lang="zh-CN" altLang="en-US" sz="1800" dirty="0">
                  <a:latin typeface="微软雅黑" pitchFamily="34" charset="-122"/>
                  <a:ea typeface="微软雅黑" pitchFamily="34" charset="-122"/>
                </a:rPr>
                <a:t>大于计划成本的</a:t>
              </a:r>
              <a:r>
                <a:rPr lang="zh-CN" altLang="en-US" sz="1800" b="1" dirty="0">
                  <a:solidFill>
                    <a:srgbClr val="C00000"/>
                  </a:solidFill>
                  <a:latin typeface="微软雅黑" pitchFamily="34" charset="-122"/>
                  <a:ea typeface="微软雅黑" pitchFamily="34" charset="-122"/>
                </a:rPr>
                <a:t>超支差异</a:t>
              </a:r>
            </a:p>
          </p:txBody>
        </p:sp>
        <p:cxnSp>
          <p:nvCxnSpPr>
            <p:cNvPr id="17" name="直接连接符 16"/>
            <p:cNvCxnSpPr/>
            <p:nvPr/>
          </p:nvCxnSpPr>
          <p:spPr>
            <a:xfrm>
              <a:off x="3807558" y="3816729"/>
              <a:ext cx="667244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784165" y="3854310"/>
              <a:ext cx="3081744" cy="810478"/>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b="1" dirty="0">
                  <a:latin typeface="微软雅黑" pitchFamily="34" charset="-122"/>
                  <a:ea typeface="微软雅黑" pitchFamily="34" charset="-122"/>
                </a:rPr>
                <a:t>期末余额：</a:t>
              </a:r>
              <a:r>
                <a:rPr lang="zh-CN" altLang="en-US" sz="1800" dirty="0">
                  <a:latin typeface="微软雅黑" pitchFamily="34" charset="-122"/>
                  <a:ea typeface="微软雅黑" pitchFamily="34" charset="-122"/>
                </a:rPr>
                <a:t>尚未验收入库的在途材料的实际成本</a:t>
              </a:r>
            </a:p>
          </p:txBody>
        </p:sp>
      </p:grpSp>
    </p:spTree>
    <p:custDataLst>
      <p:tags r:id="rId1"/>
    </p:custDataLst>
    <p:extLst>
      <p:ext uri="{BB962C8B-B14F-4D97-AF65-F5344CB8AC3E}">
        <p14:creationId xmlns:p14="http://schemas.microsoft.com/office/powerpoint/2010/main" val="204006953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9" name="组合 8"/>
          <p:cNvGrpSpPr/>
          <p:nvPr/>
        </p:nvGrpSpPr>
        <p:grpSpPr>
          <a:xfrm>
            <a:off x="805485" y="1779662"/>
            <a:ext cx="7294907" cy="2411080"/>
            <a:chOff x="3329112" y="2675335"/>
            <a:chExt cx="7294907" cy="2411080"/>
          </a:xfrm>
        </p:grpSpPr>
        <p:cxnSp>
          <p:nvCxnSpPr>
            <p:cNvPr id="10" name="直接连接符 9"/>
            <p:cNvCxnSpPr/>
            <p:nvPr/>
          </p:nvCxnSpPr>
          <p:spPr>
            <a:xfrm>
              <a:off x="3329112" y="3053600"/>
              <a:ext cx="7150891"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6971885" y="3048285"/>
              <a:ext cx="6568" cy="201555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3351211" y="267533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13" name="TextBox 12"/>
            <p:cNvSpPr txBox="1"/>
            <p:nvPr/>
          </p:nvSpPr>
          <p:spPr>
            <a:xfrm>
              <a:off x="9977688" y="2692990"/>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14" name="TextBox 13"/>
            <p:cNvSpPr txBox="1"/>
            <p:nvPr/>
          </p:nvSpPr>
          <p:spPr>
            <a:xfrm>
              <a:off x="6191563" y="2675335"/>
              <a:ext cx="1560645"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材料采购差异</a:t>
              </a:r>
              <a:endParaRPr lang="zh-CN" altLang="en-US" sz="1800" b="1" dirty="0">
                <a:solidFill>
                  <a:srgbClr val="084CA1"/>
                </a:solidFill>
                <a:latin typeface="微软雅黑" pitchFamily="34" charset="-122"/>
                <a:ea typeface="微软雅黑" pitchFamily="34" charset="-122"/>
              </a:endParaRPr>
            </a:p>
          </p:txBody>
        </p:sp>
        <p:sp>
          <p:nvSpPr>
            <p:cNvPr id="15" name="TextBox 14"/>
            <p:cNvSpPr txBox="1"/>
            <p:nvPr/>
          </p:nvSpPr>
          <p:spPr>
            <a:xfrm>
              <a:off x="3330018" y="3053618"/>
              <a:ext cx="3648436" cy="1169551"/>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dirty="0">
                  <a:latin typeface="微软雅黑" pitchFamily="34" charset="-122"/>
                  <a:ea typeface="微软雅黑" pitchFamily="34" charset="-122"/>
                </a:rPr>
                <a:t>验收入库材料的实际成本大于计划成本的超支</a:t>
              </a:r>
              <a:r>
                <a:rPr lang="zh-CN" altLang="en-US" sz="1800" dirty="0" smtClean="0">
                  <a:latin typeface="微软雅黑" pitchFamily="34" charset="-122"/>
                  <a:ea typeface="微软雅黑" pitchFamily="34" charset="-122"/>
                </a:rPr>
                <a:t>差异；</a:t>
              </a:r>
              <a:endParaRPr lang="en-US" altLang="zh-CN" sz="1800" dirty="0" smtClean="0">
                <a:latin typeface="微软雅黑" pitchFamily="34" charset="-122"/>
                <a:ea typeface="微软雅黑" pitchFamily="34" charset="-122"/>
              </a:endParaRPr>
            </a:p>
            <a:p>
              <a:r>
                <a:rPr lang="zh-CN" altLang="en-US" sz="1800" dirty="0" smtClean="0">
                  <a:latin typeface="微软雅黑" pitchFamily="34" charset="-122"/>
                  <a:ea typeface="微软雅黑" pitchFamily="34" charset="-122"/>
                </a:rPr>
                <a:t>发出</a:t>
              </a:r>
              <a:r>
                <a:rPr lang="zh-CN" altLang="en-US" sz="1800" dirty="0">
                  <a:latin typeface="微软雅黑" pitchFamily="34" charset="-122"/>
                  <a:ea typeface="微软雅黑" pitchFamily="34" charset="-122"/>
                </a:rPr>
                <a:t>材料应承担的节约差异</a:t>
              </a:r>
              <a:endParaRPr lang="zh-CN" altLang="en-US" sz="1800" b="1" dirty="0">
                <a:solidFill>
                  <a:srgbClr val="4C91BB"/>
                </a:solidFill>
                <a:latin typeface="微软雅黑" pitchFamily="34" charset="-122"/>
                <a:ea typeface="微软雅黑" pitchFamily="34" charset="-122"/>
              </a:endParaRPr>
            </a:p>
          </p:txBody>
        </p:sp>
        <p:sp>
          <p:nvSpPr>
            <p:cNvPr id="16" name="TextBox 15"/>
            <p:cNvSpPr txBox="1"/>
            <p:nvPr/>
          </p:nvSpPr>
          <p:spPr>
            <a:xfrm>
              <a:off x="6971886" y="3053618"/>
              <a:ext cx="3652133" cy="1169551"/>
            </a:xfrm>
            <a:prstGeom prst="rect">
              <a:avLst/>
            </a:prstGeom>
            <a:noFill/>
          </p:spPr>
          <p:txBody>
            <a:bodyPr wrap="square" rtlCol="0">
              <a:spAutoFit/>
            </a:bodyPr>
            <a:lstStyle/>
            <a:p>
              <a:pPr lvl="0">
                <a:lnSpc>
                  <a:spcPts val="2800"/>
                </a:lnSpc>
                <a:spcBef>
                  <a:spcPct val="0"/>
                </a:spcBef>
              </a:pPr>
              <a:r>
                <a:rPr lang="zh-CN" altLang="en-US" sz="1800" dirty="0">
                  <a:latin typeface="微软雅黑" pitchFamily="34" charset="-122"/>
                  <a:ea typeface="微软雅黑" pitchFamily="34" charset="-122"/>
                </a:rPr>
                <a:t>验收入库材料的实际成本小于计划成本的节约</a:t>
              </a:r>
              <a:r>
                <a:rPr lang="zh-CN" altLang="en-US" sz="1800" dirty="0" smtClean="0">
                  <a:latin typeface="微软雅黑" pitchFamily="34" charset="-122"/>
                  <a:ea typeface="微软雅黑" pitchFamily="34" charset="-122"/>
                </a:rPr>
                <a:t>差异；</a:t>
              </a:r>
              <a:endParaRPr lang="en-US" altLang="zh-CN" sz="1800" dirty="0" smtClean="0">
                <a:latin typeface="微软雅黑" pitchFamily="34" charset="-122"/>
                <a:ea typeface="微软雅黑" pitchFamily="34" charset="-122"/>
              </a:endParaRPr>
            </a:p>
            <a:p>
              <a:pPr lvl="0">
                <a:lnSpc>
                  <a:spcPts val="2800"/>
                </a:lnSpc>
                <a:spcBef>
                  <a:spcPct val="0"/>
                </a:spcBef>
              </a:pPr>
              <a:r>
                <a:rPr lang="zh-CN" altLang="en-US" sz="1800" dirty="0" smtClean="0">
                  <a:latin typeface="微软雅黑" pitchFamily="34" charset="-122"/>
                  <a:ea typeface="微软雅黑" pitchFamily="34" charset="-122"/>
                </a:rPr>
                <a:t>发出</a:t>
              </a:r>
              <a:r>
                <a:rPr lang="zh-CN" altLang="en-US" sz="1800" dirty="0">
                  <a:latin typeface="微软雅黑" pitchFamily="34" charset="-122"/>
                  <a:ea typeface="微软雅黑" pitchFamily="34" charset="-122"/>
                </a:rPr>
                <a:t>材料应分担的超支差异</a:t>
              </a:r>
              <a:endParaRPr lang="zh-CN" altLang="en-US" sz="1800" b="1" dirty="0">
                <a:solidFill>
                  <a:srgbClr val="4C91BB"/>
                </a:solidFill>
                <a:latin typeface="微软雅黑" pitchFamily="34" charset="-122"/>
                <a:ea typeface="微软雅黑" pitchFamily="34" charset="-122"/>
              </a:endParaRPr>
            </a:p>
          </p:txBody>
        </p:sp>
        <p:cxnSp>
          <p:nvCxnSpPr>
            <p:cNvPr id="17" name="直接连接符 16"/>
            <p:cNvCxnSpPr/>
            <p:nvPr/>
          </p:nvCxnSpPr>
          <p:spPr>
            <a:xfrm>
              <a:off x="3330018" y="4259511"/>
              <a:ext cx="7149985"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329112" y="4275937"/>
              <a:ext cx="3536797" cy="810478"/>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dirty="0">
                  <a:latin typeface="微软雅黑" pitchFamily="34" charset="-122"/>
                  <a:ea typeface="微软雅黑" pitchFamily="34" charset="-122"/>
                </a:rPr>
                <a:t>期末余额：尚未验收入库的在途材料的实际成本</a:t>
              </a:r>
            </a:p>
          </p:txBody>
        </p:sp>
      </p:grpSp>
      <p:sp>
        <p:nvSpPr>
          <p:cNvPr id="19" name="矩形 18"/>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04006953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9" name="直接箭头连接符 8"/>
          <p:cNvCxnSpPr>
            <a:stCxn id="45" idx="3"/>
          </p:cNvCxnSpPr>
          <p:nvPr/>
        </p:nvCxnSpPr>
        <p:spPr>
          <a:xfrm flipV="1">
            <a:off x="4117886" y="2388368"/>
            <a:ext cx="1502691" cy="1065481"/>
          </a:xfrm>
          <a:prstGeom prst="straightConnector1">
            <a:avLst/>
          </a:prstGeom>
          <a:ln w="19050">
            <a:solidFill>
              <a:srgbClr val="C00000"/>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a:endCxn id="46" idx="1"/>
          </p:cNvCxnSpPr>
          <p:nvPr/>
        </p:nvCxnSpPr>
        <p:spPr>
          <a:xfrm>
            <a:off x="3858132" y="2414899"/>
            <a:ext cx="1456014" cy="1038950"/>
          </a:xfrm>
          <a:prstGeom prst="straightConnector1">
            <a:avLst/>
          </a:prstGeom>
          <a:ln w="19050">
            <a:solidFill>
              <a:srgbClr val="C00000"/>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2172816" y="1851768"/>
            <a:ext cx="4462940" cy="872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415122" y="1851770"/>
            <a:ext cx="0" cy="131941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823981" y="1418017"/>
            <a:ext cx="1352550" cy="416589"/>
          </a:xfrm>
          <a:prstGeom prst="rect">
            <a:avLst/>
          </a:prstGeom>
          <a:noFill/>
        </p:spPr>
        <p:txBody>
          <a:bodyPr wrap="square" rtlCol="0">
            <a:spAutoFit/>
          </a:bodyPr>
          <a:lstStyle/>
          <a:p>
            <a:pPr algn="dist">
              <a:lnSpc>
                <a:spcPts val="2800"/>
              </a:lnSpc>
            </a:pPr>
            <a:r>
              <a:rPr lang="zh-CN" altLang="en-US" sz="1800" b="1" dirty="0" smtClean="0">
                <a:solidFill>
                  <a:srgbClr val="084CA1"/>
                </a:solidFill>
                <a:latin typeface="微软雅黑" pitchFamily="34" charset="-122"/>
                <a:ea typeface="微软雅黑" pitchFamily="34" charset="-122"/>
              </a:rPr>
              <a:t>材料采购</a:t>
            </a:r>
            <a:endParaRPr lang="zh-CN" altLang="en-US" sz="1800" b="1" dirty="0">
              <a:solidFill>
                <a:srgbClr val="084CA1"/>
              </a:solidFill>
              <a:latin typeface="微软雅黑" pitchFamily="34" charset="-122"/>
              <a:ea typeface="微软雅黑" pitchFamily="34" charset="-122"/>
            </a:endParaRPr>
          </a:p>
        </p:txBody>
      </p:sp>
      <p:sp>
        <p:nvSpPr>
          <p:cNvPr id="14" name="TextBox 13"/>
          <p:cNvSpPr txBox="1"/>
          <p:nvPr/>
        </p:nvSpPr>
        <p:spPr>
          <a:xfrm>
            <a:off x="2118345" y="1860490"/>
            <a:ext cx="2296777" cy="1200329"/>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pPr>
              <a:lnSpc>
                <a:spcPct val="200000"/>
              </a:lnSpc>
            </a:pPr>
            <a:r>
              <a:rPr lang="zh-CN" altLang="en-US" sz="1800" dirty="0">
                <a:latin typeface="微软雅黑" pitchFamily="34" charset="-122"/>
                <a:ea typeface="微软雅黑" pitchFamily="34" charset="-122"/>
              </a:rPr>
              <a:t>外购材料</a:t>
            </a:r>
            <a:r>
              <a:rPr lang="zh-CN" altLang="en-US" sz="1800" dirty="0" smtClean="0">
                <a:latin typeface="微软雅黑" pitchFamily="34" charset="-122"/>
                <a:ea typeface="微软雅黑" pitchFamily="34" charset="-122"/>
              </a:rPr>
              <a:t>的</a:t>
            </a:r>
            <a:r>
              <a:rPr lang="zh-CN" altLang="en-US" sz="1800" b="1" dirty="0" smtClean="0">
                <a:solidFill>
                  <a:srgbClr val="C00000"/>
                </a:solidFill>
                <a:latin typeface="微软雅黑" pitchFamily="34" charset="-122"/>
                <a:ea typeface="微软雅黑" pitchFamily="34" charset="-122"/>
              </a:rPr>
              <a:t>实际</a:t>
            </a:r>
            <a:r>
              <a:rPr lang="zh-CN" altLang="en-US"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a:p>
            <a:pPr>
              <a:lnSpc>
                <a:spcPct val="200000"/>
              </a:lnSpc>
            </a:pPr>
            <a:r>
              <a:rPr lang="zh-CN" altLang="en-US" sz="1800" dirty="0" smtClean="0">
                <a:latin typeface="微软雅黑" pitchFamily="34" charset="-122"/>
                <a:ea typeface="微软雅黑" pitchFamily="34" charset="-122"/>
              </a:rPr>
              <a:t>入库材料的</a:t>
            </a:r>
            <a:r>
              <a:rPr lang="zh-CN" altLang="en-US" sz="1800" b="1" dirty="0" smtClean="0">
                <a:solidFill>
                  <a:srgbClr val="C00000"/>
                </a:solidFill>
                <a:latin typeface="微软雅黑" pitchFamily="34" charset="-122"/>
                <a:ea typeface="微软雅黑" pitchFamily="34" charset="-122"/>
              </a:rPr>
              <a:t>节约</a:t>
            </a:r>
            <a:r>
              <a:rPr lang="zh-CN" altLang="en-US" sz="1800" dirty="0" smtClean="0">
                <a:latin typeface="微软雅黑" pitchFamily="34" charset="-122"/>
                <a:ea typeface="微软雅黑" pitchFamily="34" charset="-122"/>
              </a:rPr>
              <a:t>差异</a:t>
            </a:r>
            <a:endParaRPr lang="zh-CN" altLang="en-US" sz="1800" dirty="0">
              <a:latin typeface="微软雅黑" pitchFamily="34" charset="-122"/>
              <a:ea typeface="微软雅黑" pitchFamily="34" charset="-122"/>
            </a:endParaRPr>
          </a:p>
        </p:txBody>
      </p:sp>
      <p:sp>
        <p:nvSpPr>
          <p:cNvPr id="15" name="TextBox 14"/>
          <p:cNvSpPr txBox="1"/>
          <p:nvPr/>
        </p:nvSpPr>
        <p:spPr>
          <a:xfrm>
            <a:off x="4415122" y="1843082"/>
            <a:ext cx="2410911" cy="1200329"/>
          </a:xfrm>
          <a:prstGeom prst="rect">
            <a:avLst/>
          </a:prstGeom>
          <a:noFill/>
        </p:spPr>
        <p:txBody>
          <a:bodyPr wrap="square" rtlCol="0">
            <a:spAutoFit/>
          </a:bodyPr>
          <a:lstStyle/>
          <a:p>
            <a:pPr lvl="0">
              <a:lnSpc>
                <a:spcPct val="200000"/>
              </a:lnSpc>
              <a:spcBef>
                <a:spcPct val="0"/>
              </a:spcBef>
            </a:pPr>
            <a:r>
              <a:rPr lang="zh-CN" altLang="en-US" sz="1800" dirty="0" smtClean="0">
                <a:latin typeface="微软雅黑" pitchFamily="34" charset="-122"/>
                <a:ea typeface="微软雅黑" pitchFamily="34" charset="-122"/>
              </a:rPr>
              <a:t>入库材料的</a:t>
            </a:r>
            <a:r>
              <a:rPr lang="zh-CN" altLang="en-US" sz="1800" b="1" dirty="0" smtClean="0">
                <a:solidFill>
                  <a:srgbClr val="C00000"/>
                </a:solidFill>
                <a:latin typeface="微软雅黑" pitchFamily="34" charset="-122"/>
                <a:ea typeface="微软雅黑" pitchFamily="34" charset="-122"/>
              </a:rPr>
              <a:t>计划</a:t>
            </a:r>
            <a:r>
              <a:rPr lang="zh-CN" altLang="en-US"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a:p>
            <a:pPr>
              <a:lnSpc>
                <a:spcPct val="200000"/>
              </a:lnSpc>
              <a:spcBef>
                <a:spcPct val="0"/>
              </a:spcBef>
            </a:pPr>
            <a:r>
              <a:rPr lang="zh-CN" altLang="en-US" sz="1800" dirty="0" smtClean="0">
                <a:latin typeface="微软雅黑" pitchFamily="34" charset="-122"/>
                <a:ea typeface="微软雅黑" pitchFamily="34" charset="-122"/>
              </a:rPr>
              <a:t>入库材料的</a:t>
            </a:r>
            <a:r>
              <a:rPr lang="zh-CN" altLang="en-US" sz="1800" b="1" dirty="0" smtClean="0">
                <a:solidFill>
                  <a:srgbClr val="C00000"/>
                </a:solidFill>
                <a:latin typeface="微软雅黑" pitchFamily="34" charset="-122"/>
                <a:ea typeface="微软雅黑" pitchFamily="34" charset="-122"/>
              </a:rPr>
              <a:t>超支</a:t>
            </a:r>
            <a:r>
              <a:rPr lang="zh-CN" altLang="en-US" sz="1800" dirty="0" smtClean="0">
                <a:latin typeface="微软雅黑" pitchFamily="34" charset="-122"/>
                <a:ea typeface="微软雅黑" pitchFamily="34" charset="-122"/>
              </a:rPr>
              <a:t>差异</a:t>
            </a:r>
            <a:endParaRPr lang="zh-CN" altLang="en-US" sz="1800" dirty="0">
              <a:latin typeface="微软雅黑" pitchFamily="34" charset="-122"/>
              <a:ea typeface="微软雅黑" pitchFamily="34" charset="-122"/>
            </a:endParaRPr>
          </a:p>
        </p:txBody>
      </p:sp>
      <p:cxnSp>
        <p:nvCxnSpPr>
          <p:cNvPr id="16" name="直接连接符 15"/>
          <p:cNvCxnSpPr/>
          <p:nvPr/>
        </p:nvCxnSpPr>
        <p:spPr>
          <a:xfrm>
            <a:off x="107504" y="1869423"/>
            <a:ext cx="1581364"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898186" y="1860492"/>
            <a:ext cx="0" cy="93774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336318" y="1491158"/>
            <a:ext cx="1352550"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银行存款等</a:t>
            </a:r>
            <a:endParaRPr lang="zh-CN" altLang="en-US" sz="1800" b="1" dirty="0">
              <a:solidFill>
                <a:srgbClr val="084CA1"/>
              </a:solidFill>
              <a:latin typeface="微软雅黑" pitchFamily="34" charset="-122"/>
              <a:ea typeface="微软雅黑" pitchFamily="34" charset="-122"/>
            </a:endParaRPr>
          </a:p>
        </p:txBody>
      </p:sp>
      <p:grpSp>
        <p:nvGrpSpPr>
          <p:cNvPr id="19" name="组合 18"/>
          <p:cNvGrpSpPr/>
          <p:nvPr/>
        </p:nvGrpSpPr>
        <p:grpSpPr>
          <a:xfrm>
            <a:off x="7308304" y="1469658"/>
            <a:ext cx="1584176" cy="1328576"/>
            <a:chOff x="1387971" y="2671706"/>
            <a:chExt cx="1584176" cy="1328576"/>
          </a:xfrm>
        </p:grpSpPr>
        <p:cxnSp>
          <p:nvCxnSpPr>
            <p:cNvPr id="20" name="直接连接符 19"/>
            <p:cNvCxnSpPr/>
            <p:nvPr/>
          </p:nvCxnSpPr>
          <p:spPr>
            <a:xfrm>
              <a:off x="1387971" y="3062538"/>
              <a:ext cx="1584176" cy="8933"/>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2180059" y="3082421"/>
              <a:ext cx="3807" cy="91786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1745454" y="2671706"/>
              <a:ext cx="869209"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原材料</a:t>
              </a:r>
              <a:endParaRPr lang="zh-CN" altLang="en-US" sz="1800" b="1" dirty="0">
                <a:solidFill>
                  <a:srgbClr val="084CA1"/>
                </a:solidFill>
                <a:latin typeface="微软雅黑" pitchFamily="34" charset="-122"/>
                <a:ea typeface="微软雅黑" pitchFamily="34" charset="-122"/>
              </a:endParaRPr>
            </a:p>
          </p:txBody>
        </p:sp>
      </p:grpSp>
      <p:cxnSp>
        <p:nvCxnSpPr>
          <p:cNvPr id="23" name="直接连接符 22"/>
          <p:cNvCxnSpPr/>
          <p:nvPr/>
        </p:nvCxnSpPr>
        <p:spPr>
          <a:xfrm>
            <a:off x="7202963" y="2775022"/>
            <a:ext cx="7461" cy="101465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flipH="1">
            <a:off x="6650895" y="2796153"/>
            <a:ext cx="559529"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a:off x="1256820" y="2202820"/>
            <a:ext cx="864096" cy="0"/>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a:off x="6658354" y="2202820"/>
            <a:ext cx="864096" cy="0"/>
          </a:xfrm>
          <a:prstGeom prst="straightConnector1">
            <a:avLst/>
          </a:prstGeom>
          <a:ln w="19050">
            <a:solidFill>
              <a:srgbClr val="C00000"/>
            </a:solidFill>
            <a:headEnd type="arrow"/>
            <a:tailEnd type="arrow"/>
          </a:ln>
        </p:spPr>
        <p:style>
          <a:lnRef idx="1">
            <a:schemeClr val="accent1"/>
          </a:lnRef>
          <a:fillRef idx="0">
            <a:schemeClr val="accent1"/>
          </a:fillRef>
          <a:effectRef idx="0">
            <a:schemeClr val="accent1"/>
          </a:effectRef>
          <a:fontRef idx="minor">
            <a:schemeClr val="tx1"/>
          </a:fontRef>
        </p:style>
      </p:cxnSp>
      <p:grpSp>
        <p:nvGrpSpPr>
          <p:cNvPr id="28" name="组合 27"/>
          <p:cNvGrpSpPr/>
          <p:nvPr/>
        </p:nvGrpSpPr>
        <p:grpSpPr>
          <a:xfrm>
            <a:off x="7316638" y="3066916"/>
            <a:ext cx="1571313" cy="1008112"/>
            <a:chOff x="2077180" y="2594048"/>
            <a:chExt cx="1023416" cy="1008112"/>
          </a:xfrm>
        </p:grpSpPr>
        <p:cxnSp>
          <p:nvCxnSpPr>
            <p:cNvPr id="29" name="直接连接符 28"/>
            <p:cNvCxnSpPr/>
            <p:nvPr/>
          </p:nvCxnSpPr>
          <p:spPr>
            <a:xfrm>
              <a:off x="2121352" y="3045454"/>
              <a:ext cx="965130"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2607724" y="3054669"/>
              <a:ext cx="0" cy="54749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077180" y="2594048"/>
              <a:ext cx="1023416" cy="416589"/>
            </a:xfrm>
            <a:prstGeom prst="rect">
              <a:avLst/>
            </a:prstGeom>
            <a:noFill/>
            <a:ln>
              <a:noFill/>
            </a:ln>
          </p:spPr>
          <p:txBody>
            <a:bodyPr wrap="square" rtlCol="0">
              <a:spAutoFit/>
            </a:bodyPr>
            <a:lstStyle/>
            <a:p>
              <a:pPr algn="dist">
                <a:lnSpc>
                  <a:spcPts val="2800"/>
                </a:lnSpc>
              </a:pPr>
              <a:r>
                <a:rPr lang="zh-CN" altLang="en-US" sz="1800" b="1" dirty="0" smtClean="0">
                  <a:solidFill>
                    <a:srgbClr val="084CA1"/>
                  </a:solidFill>
                  <a:latin typeface="微软雅黑" pitchFamily="34" charset="-122"/>
                  <a:ea typeface="微软雅黑" pitchFamily="34" charset="-122"/>
                </a:rPr>
                <a:t>材料采购差异</a:t>
              </a:r>
              <a:endParaRPr lang="zh-CN" altLang="en-US" sz="1800" b="1" dirty="0">
                <a:solidFill>
                  <a:srgbClr val="084CA1"/>
                </a:solidFill>
                <a:latin typeface="微软雅黑" pitchFamily="34" charset="-122"/>
                <a:ea typeface="微软雅黑" pitchFamily="34" charset="-122"/>
              </a:endParaRPr>
            </a:p>
          </p:txBody>
        </p:sp>
      </p:grpSp>
      <p:cxnSp>
        <p:nvCxnSpPr>
          <p:cNvPr id="32" name="直接箭头连接符 31"/>
          <p:cNvCxnSpPr/>
          <p:nvPr/>
        </p:nvCxnSpPr>
        <p:spPr>
          <a:xfrm>
            <a:off x="1656853" y="2775022"/>
            <a:ext cx="446969"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直接箭头连接符 32"/>
          <p:cNvCxnSpPr/>
          <p:nvPr/>
        </p:nvCxnSpPr>
        <p:spPr>
          <a:xfrm>
            <a:off x="7210424" y="3786996"/>
            <a:ext cx="524813"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7522450" y="1990740"/>
            <a:ext cx="505934" cy="424159"/>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计</a:t>
            </a:r>
            <a:endParaRPr lang="zh-CN" altLang="en-US" sz="1800" b="1" dirty="0">
              <a:solidFill>
                <a:srgbClr val="C00000"/>
              </a:solidFill>
              <a:latin typeface="微软雅黑" pitchFamily="34" charset="-122"/>
              <a:ea typeface="微软雅黑" pitchFamily="34" charset="-122"/>
            </a:endParaRPr>
          </a:p>
        </p:txBody>
      </p:sp>
      <p:sp>
        <p:nvSpPr>
          <p:cNvPr id="35" name="椭圆 34"/>
          <p:cNvSpPr/>
          <p:nvPr/>
        </p:nvSpPr>
        <p:spPr>
          <a:xfrm>
            <a:off x="5803563" y="3574916"/>
            <a:ext cx="1318043" cy="424159"/>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实－计</a:t>
            </a:r>
            <a:endParaRPr lang="zh-CN" altLang="en-US" sz="1800" b="1" dirty="0">
              <a:solidFill>
                <a:srgbClr val="C00000"/>
              </a:solidFill>
              <a:latin typeface="微软雅黑" pitchFamily="34" charset="-122"/>
              <a:ea typeface="微软雅黑" pitchFamily="34" charset="-122"/>
            </a:endParaRPr>
          </a:p>
        </p:txBody>
      </p:sp>
      <p:cxnSp>
        <p:nvCxnSpPr>
          <p:cNvPr id="36" name="直接连接符 35"/>
          <p:cNvCxnSpPr/>
          <p:nvPr/>
        </p:nvCxnSpPr>
        <p:spPr>
          <a:xfrm>
            <a:off x="1673947" y="2775022"/>
            <a:ext cx="0" cy="151603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673947" y="4291054"/>
            <a:ext cx="7377469" cy="1171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9051416" y="3801282"/>
            <a:ext cx="0" cy="50148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p:nvPr/>
        </p:nvCxnSpPr>
        <p:spPr>
          <a:xfrm flipH="1">
            <a:off x="8491887" y="3789676"/>
            <a:ext cx="559529" cy="0"/>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40" name="椭圆 39"/>
          <p:cNvSpPr/>
          <p:nvPr/>
        </p:nvSpPr>
        <p:spPr>
          <a:xfrm>
            <a:off x="997831" y="3163299"/>
            <a:ext cx="1318043" cy="424159"/>
          </a:xfrm>
          <a:prstGeom prst="ellipse">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计－实</a:t>
            </a:r>
            <a:endParaRPr lang="zh-CN" altLang="en-US" sz="1800" b="1" dirty="0">
              <a:solidFill>
                <a:srgbClr val="C00000"/>
              </a:solidFill>
              <a:latin typeface="微软雅黑" pitchFamily="34" charset="-122"/>
              <a:ea typeface="微软雅黑" pitchFamily="34" charset="-122"/>
            </a:endParaRPr>
          </a:p>
        </p:txBody>
      </p:sp>
      <p:sp>
        <p:nvSpPr>
          <p:cNvPr id="41" name="加号 40"/>
          <p:cNvSpPr/>
          <p:nvPr/>
        </p:nvSpPr>
        <p:spPr>
          <a:xfrm>
            <a:off x="3419872" y="2388646"/>
            <a:ext cx="288032" cy="246222"/>
          </a:xfrm>
          <a:prstGeom prst="mathPlus">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n>
                <a:solidFill>
                  <a:srgbClr val="4C91BB"/>
                </a:solidFill>
              </a:ln>
              <a:solidFill>
                <a:srgbClr val="4C91BB"/>
              </a:solidFill>
              <a:latin typeface="微软雅黑" pitchFamily="34" charset="-122"/>
              <a:ea typeface="微软雅黑" pitchFamily="34" charset="-122"/>
            </a:endParaRPr>
          </a:p>
        </p:txBody>
      </p:sp>
      <p:sp>
        <p:nvSpPr>
          <p:cNvPr id="42" name="加号 41"/>
          <p:cNvSpPr/>
          <p:nvPr/>
        </p:nvSpPr>
        <p:spPr>
          <a:xfrm>
            <a:off x="5724128" y="2388366"/>
            <a:ext cx="288032" cy="246222"/>
          </a:xfrm>
          <a:prstGeom prst="mathPlus">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n>
                <a:solidFill>
                  <a:srgbClr val="4C91BB"/>
                </a:solidFill>
              </a:ln>
              <a:solidFill>
                <a:srgbClr val="4C91BB"/>
              </a:solidFill>
              <a:latin typeface="微软雅黑" pitchFamily="34" charset="-122"/>
              <a:ea typeface="微软雅黑" pitchFamily="34" charset="-122"/>
            </a:endParaRPr>
          </a:p>
        </p:txBody>
      </p:sp>
      <p:sp>
        <p:nvSpPr>
          <p:cNvPr id="43" name="下箭头 42"/>
          <p:cNvSpPr/>
          <p:nvPr/>
        </p:nvSpPr>
        <p:spPr>
          <a:xfrm>
            <a:off x="3491880" y="2966992"/>
            <a:ext cx="144016" cy="204193"/>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4" name="下箭头 43"/>
          <p:cNvSpPr/>
          <p:nvPr/>
        </p:nvSpPr>
        <p:spPr>
          <a:xfrm>
            <a:off x="5796136" y="2966992"/>
            <a:ext cx="144016" cy="204193"/>
          </a:xfrm>
          <a:prstGeom prst="down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5" name="TextBox 44"/>
          <p:cNvSpPr txBox="1"/>
          <p:nvPr/>
        </p:nvSpPr>
        <p:spPr>
          <a:xfrm>
            <a:off x="3009890" y="3269183"/>
            <a:ext cx="1107996"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计划成本</a:t>
            </a:r>
            <a:endParaRPr lang="zh-CN" altLang="en-US" sz="1800" dirty="0">
              <a:latin typeface="微软雅黑" pitchFamily="34" charset="-122"/>
              <a:ea typeface="微软雅黑" pitchFamily="34" charset="-122"/>
            </a:endParaRPr>
          </a:p>
        </p:txBody>
      </p:sp>
      <p:sp>
        <p:nvSpPr>
          <p:cNvPr id="46" name="TextBox 45"/>
          <p:cNvSpPr txBox="1"/>
          <p:nvPr/>
        </p:nvSpPr>
        <p:spPr>
          <a:xfrm>
            <a:off x="5314146" y="3269183"/>
            <a:ext cx="1107996"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实际成本</a:t>
            </a:r>
            <a:endParaRPr lang="zh-CN" altLang="en-US" sz="1800" dirty="0">
              <a:latin typeface="微软雅黑" pitchFamily="34" charset="-122"/>
              <a:ea typeface="微软雅黑" pitchFamily="34" charset="-122"/>
            </a:endParaRPr>
          </a:p>
        </p:txBody>
      </p:sp>
      <p:sp>
        <p:nvSpPr>
          <p:cNvPr id="47" name="矩形 4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开设账户</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20400695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计划成本法下原材料的核算</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基本核算程序</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AutoShape 8"/>
          <p:cNvSpPr>
            <a:spLocks noChangeArrowheads="1"/>
          </p:cNvSpPr>
          <p:nvPr/>
        </p:nvSpPr>
        <p:spPr bwMode="gray">
          <a:xfrm rot="5400000">
            <a:off x="791851" y="3408215"/>
            <a:ext cx="339725" cy="379413"/>
          </a:xfrm>
          <a:prstGeom prst="chevron">
            <a:avLst>
              <a:gd name="adj" fmla="val 52514"/>
            </a:avLst>
          </a:prstGeom>
          <a:solidFill>
            <a:srgbClr val="A8D02A"/>
          </a:solidFill>
          <a:ln w="0" algn="ctr">
            <a:no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200" b="0" i="0" u="none" strike="noStrike" kern="0" cap="none" spc="0" normalizeH="0" baseline="0" noProof="0">
              <a:ln>
                <a:noFill/>
              </a:ln>
              <a:solidFill>
                <a:sysClr val="windowText" lastClr="000000"/>
              </a:solidFill>
              <a:effectLst/>
              <a:uLnTx/>
              <a:uFillTx/>
              <a:latin typeface="Arial" panose="020B0604020202020204" pitchFamily="34" charset="0"/>
              <a:ea typeface="微软雅黑"/>
              <a:cs typeface="+mn-cs"/>
            </a:endParaRPr>
          </a:p>
        </p:txBody>
      </p:sp>
      <p:grpSp>
        <p:nvGrpSpPr>
          <p:cNvPr id="20" name="组合 19"/>
          <p:cNvGrpSpPr/>
          <p:nvPr/>
        </p:nvGrpSpPr>
        <p:grpSpPr>
          <a:xfrm>
            <a:off x="451062" y="2522196"/>
            <a:ext cx="957543" cy="735013"/>
            <a:chOff x="3149005" y="1147494"/>
            <a:chExt cx="957543" cy="735013"/>
          </a:xfrm>
        </p:grpSpPr>
        <p:sp>
          <p:nvSpPr>
            <p:cNvPr id="21" name="Oval 24"/>
            <p:cNvSpPr>
              <a:spLocks noChangeArrowheads="1"/>
            </p:cNvSpPr>
            <p:nvPr/>
          </p:nvSpPr>
          <p:spPr bwMode="gray">
            <a:xfrm>
              <a:off x="3149005" y="1259109"/>
              <a:ext cx="259766" cy="519351"/>
            </a:xfrm>
            <a:prstGeom prst="ellipse">
              <a:avLst/>
            </a:prstGeom>
            <a:gradFill rotWithShape="1">
              <a:gsLst>
                <a:gs pos="0">
                  <a:srgbClr val="FF6161">
                    <a:gamma/>
                    <a:tint val="0"/>
                    <a:invGamma/>
                  </a:srgbClr>
                </a:gs>
                <a:gs pos="50000">
                  <a:srgbClr val="FF6161"/>
                </a:gs>
                <a:gs pos="100000">
                  <a:srgbClr val="FF6161">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2" name="Oval 25"/>
            <p:cNvSpPr>
              <a:spLocks noChangeArrowheads="1"/>
            </p:cNvSpPr>
            <p:nvPr/>
          </p:nvSpPr>
          <p:spPr bwMode="gray">
            <a:xfrm>
              <a:off x="3149005" y="1259110"/>
              <a:ext cx="259766" cy="519351"/>
            </a:xfrm>
            <a:prstGeom prst="ellipse">
              <a:avLst/>
            </a:prstGeom>
            <a:gradFill rotWithShape="1">
              <a:gsLst>
                <a:gs pos="0">
                  <a:srgbClr val="FF6161">
                    <a:alpha val="32001"/>
                  </a:srgbClr>
                </a:gs>
                <a:gs pos="100000">
                  <a:srgbClr val="FF6161">
                    <a:gamma/>
                    <a:shade val="46275"/>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3" name="Oval 26"/>
            <p:cNvSpPr>
              <a:spLocks noChangeArrowheads="1"/>
            </p:cNvSpPr>
            <p:nvPr/>
          </p:nvSpPr>
          <p:spPr bwMode="gray">
            <a:xfrm>
              <a:off x="3216122" y="1259109"/>
              <a:ext cx="889307" cy="519351"/>
            </a:xfrm>
            <a:prstGeom prst="ellipse">
              <a:avLst/>
            </a:prstGeom>
            <a:gradFill rotWithShape="1">
              <a:gsLst>
                <a:gs pos="0">
                  <a:srgbClr val="FF6161">
                    <a:gamma/>
                    <a:shade val="54118"/>
                    <a:invGamma/>
                  </a:srgbClr>
                </a:gs>
                <a:gs pos="50000">
                  <a:srgbClr val="FF6161"/>
                </a:gs>
                <a:gs pos="100000">
                  <a:srgbClr val="FF6161">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4" name="Oval 27"/>
            <p:cNvSpPr>
              <a:spLocks noChangeArrowheads="1"/>
            </p:cNvSpPr>
            <p:nvPr/>
          </p:nvSpPr>
          <p:spPr bwMode="gray">
            <a:xfrm>
              <a:off x="3217241" y="1260189"/>
              <a:ext cx="889307" cy="519351"/>
            </a:xfrm>
            <a:prstGeom prst="ellipse">
              <a:avLst/>
            </a:prstGeom>
            <a:gradFill rotWithShape="1">
              <a:gsLst>
                <a:gs pos="0">
                  <a:srgbClr val="FF6161">
                    <a:gamma/>
                    <a:shade val="63529"/>
                    <a:invGamma/>
                  </a:srgbClr>
                </a:gs>
                <a:gs pos="100000">
                  <a:srgbClr val="FF6161">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5" name="Oval 28"/>
            <p:cNvSpPr>
              <a:spLocks noChangeArrowheads="1"/>
            </p:cNvSpPr>
            <p:nvPr/>
          </p:nvSpPr>
          <p:spPr bwMode="gray">
            <a:xfrm>
              <a:off x="3259749" y="1258568"/>
              <a:ext cx="800935"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27" name="Group 29"/>
            <p:cNvGrpSpPr/>
            <p:nvPr/>
          </p:nvGrpSpPr>
          <p:grpSpPr>
            <a:xfrm>
              <a:off x="3273173" y="1147494"/>
              <a:ext cx="775206" cy="735013"/>
              <a:chOff x="4166" y="1706"/>
              <a:chExt cx="1252" cy="1252"/>
            </a:xfrm>
          </p:grpSpPr>
          <p:sp>
            <p:nvSpPr>
              <p:cNvPr id="29" name="Oval 30"/>
              <p:cNvSpPr>
                <a:spLocks noChangeArrowheads="1"/>
              </p:cNvSpPr>
              <p:nvPr/>
            </p:nvSpPr>
            <p:spPr bwMode="gray">
              <a:xfrm>
                <a:off x="4166" y="1708"/>
                <a:ext cx="1252"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0" name="Oval 31"/>
              <p:cNvSpPr>
                <a:spLocks noChangeArrowheads="1"/>
              </p:cNvSpPr>
              <p:nvPr/>
            </p:nvSpPr>
            <p:spPr bwMode="gray">
              <a:xfrm>
                <a:off x="4182" y="1713"/>
                <a:ext cx="1225"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1" name="Oval 32"/>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2" name="Oval 33"/>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28" name="Text Box 40"/>
            <p:cNvSpPr txBox="1">
              <a:spLocks noChangeArrowheads="1"/>
            </p:cNvSpPr>
            <p:nvPr/>
          </p:nvSpPr>
          <p:spPr bwMode="gray">
            <a:xfrm>
              <a:off x="3214766" y="1220190"/>
              <a:ext cx="877163" cy="646331"/>
            </a:xfrm>
            <a:prstGeom prst="rect">
              <a:avLst/>
            </a:prstGeom>
            <a:noFill/>
            <a:ln w="9525" algn="ctr">
              <a:noFill/>
              <a:miter lim="800000"/>
            </a:ln>
          </p:spPr>
          <p:txBody>
            <a:bodyPr wrap="none" anchor="ctr">
              <a:spAutoFit/>
            </a:bodyPr>
            <a:lstStyle/>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验收</a:t>
              </a:r>
              <a:endParaRPr lang="en-US" altLang="zh-CN" sz="1800" kern="0" dirty="0" smtClean="0">
                <a:solidFill>
                  <a:srgbClr val="000000"/>
                </a:solidFill>
                <a:latin typeface="华文新魏" pitchFamily="2" charset="-122"/>
                <a:ea typeface="华文新魏" pitchFamily="2" charset="-122"/>
              </a:endParaRPr>
            </a:p>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入库时</a:t>
              </a:r>
              <a:endParaRPr lang="en-US" altLang="zh-CN" sz="1800" kern="0" dirty="0">
                <a:solidFill>
                  <a:srgbClr val="000000"/>
                </a:solidFill>
                <a:latin typeface="华文新魏" pitchFamily="2" charset="-122"/>
                <a:ea typeface="华文新魏" pitchFamily="2" charset="-122"/>
              </a:endParaRPr>
            </a:p>
          </p:txBody>
        </p:sp>
      </p:grpSp>
      <p:grpSp>
        <p:nvGrpSpPr>
          <p:cNvPr id="33" name="组合 32"/>
          <p:cNvGrpSpPr/>
          <p:nvPr/>
        </p:nvGrpSpPr>
        <p:grpSpPr>
          <a:xfrm>
            <a:off x="451062" y="3931905"/>
            <a:ext cx="1022423" cy="735013"/>
            <a:chOff x="5295250" y="1147494"/>
            <a:chExt cx="1022423" cy="735013"/>
          </a:xfrm>
        </p:grpSpPr>
        <p:sp>
          <p:nvSpPr>
            <p:cNvPr id="34" name="Oval 9"/>
            <p:cNvSpPr>
              <a:spLocks noChangeArrowheads="1"/>
            </p:cNvSpPr>
            <p:nvPr/>
          </p:nvSpPr>
          <p:spPr bwMode="gray">
            <a:xfrm>
              <a:off x="5295250" y="1259109"/>
              <a:ext cx="259766" cy="519351"/>
            </a:xfrm>
            <a:prstGeom prst="ellipse">
              <a:avLst/>
            </a:prstGeom>
            <a:gradFill rotWithShape="1">
              <a:gsLst>
                <a:gs pos="0">
                  <a:srgbClr val="A8D02A">
                    <a:gamma/>
                    <a:tint val="0"/>
                    <a:invGamma/>
                  </a:srgbClr>
                </a:gs>
                <a:gs pos="50000">
                  <a:srgbClr val="A8D02A"/>
                </a:gs>
                <a:gs pos="100000">
                  <a:srgbClr val="A8D02A">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5" name="Oval 10"/>
            <p:cNvSpPr>
              <a:spLocks noChangeArrowheads="1"/>
            </p:cNvSpPr>
            <p:nvPr/>
          </p:nvSpPr>
          <p:spPr bwMode="gray">
            <a:xfrm>
              <a:off x="5295250" y="1259110"/>
              <a:ext cx="1022423" cy="519351"/>
            </a:xfrm>
            <a:prstGeom prst="ellipse">
              <a:avLst/>
            </a:prstGeom>
            <a:gradFill rotWithShape="1">
              <a:gsLst>
                <a:gs pos="0">
                  <a:srgbClr val="A8D02A">
                    <a:alpha val="32001"/>
                  </a:srgbClr>
                </a:gs>
                <a:gs pos="100000">
                  <a:srgbClr val="A8D02A">
                    <a:gamma/>
                    <a:shade val="0"/>
                    <a:invGamma/>
                    <a:alpha val="89999"/>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6" name="Oval 11"/>
            <p:cNvSpPr>
              <a:spLocks noChangeArrowheads="1"/>
            </p:cNvSpPr>
            <p:nvPr/>
          </p:nvSpPr>
          <p:spPr bwMode="gray">
            <a:xfrm>
              <a:off x="5361249" y="1259109"/>
              <a:ext cx="889307" cy="519351"/>
            </a:xfrm>
            <a:prstGeom prst="ellipse">
              <a:avLst/>
            </a:prstGeom>
            <a:gradFill rotWithShape="1">
              <a:gsLst>
                <a:gs pos="0">
                  <a:srgbClr val="A8D02A">
                    <a:gamma/>
                    <a:shade val="54118"/>
                    <a:invGamma/>
                  </a:srgbClr>
                </a:gs>
                <a:gs pos="50000">
                  <a:srgbClr val="A8D02A"/>
                </a:gs>
                <a:gs pos="100000">
                  <a:srgbClr val="A8D02A">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6" name="Oval 12"/>
            <p:cNvSpPr>
              <a:spLocks noChangeArrowheads="1"/>
            </p:cNvSpPr>
            <p:nvPr/>
          </p:nvSpPr>
          <p:spPr bwMode="gray">
            <a:xfrm>
              <a:off x="5376910" y="1263972"/>
              <a:ext cx="889307" cy="519351"/>
            </a:xfrm>
            <a:prstGeom prst="ellipse">
              <a:avLst/>
            </a:prstGeom>
            <a:gradFill rotWithShape="1">
              <a:gsLst>
                <a:gs pos="0">
                  <a:srgbClr val="A8D02A">
                    <a:gamma/>
                    <a:shade val="63529"/>
                    <a:invGamma/>
                  </a:srgbClr>
                </a:gs>
                <a:gs pos="100000">
                  <a:srgbClr val="A8D02A">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7" name="Oval 13"/>
            <p:cNvSpPr>
              <a:spLocks noChangeArrowheads="1"/>
            </p:cNvSpPr>
            <p:nvPr/>
          </p:nvSpPr>
          <p:spPr bwMode="gray">
            <a:xfrm>
              <a:off x="5409350" y="1258568"/>
              <a:ext cx="802054"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48" name="Group 34"/>
            <p:cNvGrpSpPr/>
            <p:nvPr/>
          </p:nvGrpSpPr>
          <p:grpSpPr>
            <a:xfrm>
              <a:off x="5423892" y="1147494"/>
              <a:ext cx="775207" cy="735013"/>
              <a:chOff x="4166" y="1706"/>
              <a:chExt cx="1252" cy="1252"/>
            </a:xfrm>
          </p:grpSpPr>
          <p:sp>
            <p:nvSpPr>
              <p:cNvPr id="50" name="Oval 35"/>
              <p:cNvSpPr>
                <a:spLocks noChangeArrowheads="1"/>
              </p:cNvSpPr>
              <p:nvPr/>
            </p:nvSpPr>
            <p:spPr bwMode="gray">
              <a:xfrm>
                <a:off x="4168" y="1708"/>
                <a:ext cx="1245"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1" name="Oval 36"/>
              <p:cNvSpPr>
                <a:spLocks noChangeArrowheads="1"/>
              </p:cNvSpPr>
              <p:nvPr/>
            </p:nvSpPr>
            <p:spPr bwMode="gray">
              <a:xfrm>
                <a:off x="4182" y="1713"/>
                <a:ext cx="1221"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2" name="Oval 37"/>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3" name="Oval 38"/>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49" name="Text Box 41"/>
            <p:cNvSpPr txBox="1">
              <a:spLocks noChangeArrowheads="1"/>
            </p:cNvSpPr>
            <p:nvPr/>
          </p:nvSpPr>
          <p:spPr bwMode="gray">
            <a:xfrm>
              <a:off x="5478424" y="1220190"/>
              <a:ext cx="646331" cy="646331"/>
            </a:xfrm>
            <a:prstGeom prst="rect">
              <a:avLst/>
            </a:prstGeom>
            <a:noFill/>
            <a:ln w="9525" algn="ctr">
              <a:noFill/>
              <a:miter lim="800000"/>
            </a:ln>
          </p:spPr>
          <p:txBody>
            <a:bodyPr wrap="none" anchor="ctr">
              <a:spAutoFit/>
            </a:bodyPr>
            <a:lstStyle/>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期末</a:t>
              </a:r>
              <a:endParaRPr lang="en-US" altLang="zh-CN" sz="1800" kern="0" dirty="0" smtClean="0">
                <a:solidFill>
                  <a:srgbClr val="000000"/>
                </a:solidFill>
                <a:latin typeface="华文新魏" pitchFamily="2" charset="-122"/>
                <a:ea typeface="华文新魏" pitchFamily="2" charset="-122"/>
              </a:endParaRPr>
            </a:p>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结转</a:t>
              </a:r>
              <a:endParaRPr lang="en-US" altLang="zh-CN" sz="1800" kern="0" dirty="0">
                <a:solidFill>
                  <a:srgbClr val="000000"/>
                </a:solidFill>
                <a:latin typeface="华文新魏" pitchFamily="2" charset="-122"/>
                <a:ea typeface="华文新魏" pitchFamily="2" charset="-122"/>
              </a:endParaRPr>
            </a:p>
          </p:txBody>
        </p:sp>
      </p:grpSp>
      <p:grpSp>
        <p:nvGrpSpPr>
          <p:cNvPr id="54" name="组合 53"/>
          <p:cNvGrpSpPr/>
          <p:nvPr/>
        </p:nvGrpSpPr>
        <p:grpSpPr>
          <a:xfrm>
            <a:off x="451062" y="1145575"/>
            <a:ext cx="1022423" cy="735013"/>
            <a:chOff x="1023580" y="1199882"/>
            <a:chExt cx="1022423" cy="735013"/>
          </a:xfrm>
        </p:grpSpPr>
        <p:sp>
          <p:nvSpPr>
            <p:cNvPr id="55" name="Oval 9"/>
            <p:cNvSpPr>
              <a:spLocks noChangeArrowheads="1"/>
            </p:cNvSpPr>
            <p:nvPr/>
          </p:nvSpPr>
          <p:spPr bwMode="gray">
            <a:xfrm>
              <a:off x="1023580" y="1311496"/>
              <a:ext cx="259766" cy="519351"/>
            </a:xfrm>
            <a:prstGeom prst="ellipse">
              <a:avLst/>
            </a:prstGeom>
            <a:gradFill rotWithShape="1">
              <a:gsLst>
                <a:gs pos="0">
                  <a:srgbClr val="A8D02A">
                    <a:gamma/>
                    <a:tint val="0"/>
                    <a:invGamma/>
                  </a:srgbClr>
                </a:gs>
                <a:gs pos="50000">
                  <a:srgbClr val="A8D02A"/>
                </a:gs>
                <a:gs pos="100000">
                  <a:srgbClr val="A8D02A">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6" name="Oval 10"/>
            <p:cNvSpPr>
              <a:spLocks noChangeArrowheads="1"/>
            </p:cNvSpPr>
            <p:nvPr/>
          </p:nvSpPr>
          <p:spPr bwMode="gray">
            <a:xfrm>
              <a:off x="1023580" y="1311496"/>
              <a:ext cx="1022423" cy="519351"/>
            </a:xfrm>
            <a:prstGeom prst="ellipse">
              <a:avLst/>
            </a:prstGeom>
            <a:gradFill rotWithShape="1">
              <a:gsLst>
                <a:gs pos="0">
                  <a:srgbClr val="A8D02A">
                    <a:alpha val="32001"/>
                  </a:srgbClr>
                </a:gs>
                <a:gs pos="100000">
                  <a:srgbClr val="A8D02A">
                    <a:gamma/>
                    <a:shade val="0"/>
                    <a:invGamma/>
                    <a:alpha val="89999"/>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7" name="Oval 11"/>
            <p:cNvSpPr>
              <a:spLocks noChangeArrowheads="1"/>
            </p:cNvSpPr>
            <p:nvPr/>
          </p:nvSpPr>
          <p:spPr bwMode="gray">
            <a:xfrm>
              <a:off x="1089579" y="1311496"/>
              <a:ext cx="889307" cy="519351"/>
            </a:xfrm>
            <a:prstGeom prst="ellipse">
              <a:avLst/>
            </a:prstGeom>
            <a:gradFill rotWithShape="1">
              <a:gsLst>
                <a:gs pos="0">
                  <a:srgbClr val="A8D02A">
                    <a:gamma/>
                    <a:shade val="54118"/>
                    <a:invGamma/>
                  </a:srgbClr>
                </a:gs>
                <a:gs pos="50000">
                  <a:srgbClr val="A8D02A"/>
                </a:gs>
                <a:gs pos="100000">
                  <a:srgbClr val="A8D02A">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8" name="Oval 12"/>
            <p:cNvSpPr>
              <a:spLocks noChangeArrowheads="1"/>
            </p:cNvSpPr>
            <p:nvPr/>
          </p:nvSpPr>
          <p:spPr bwMode="gray">
            <a:xfrm>
              <a:off x="1105240" y="1316361"/>
              <a:ext cx="889307" cy="519351"/>
            </a:xfrm>
            <a:prstGeom prst="ellipse">
              <a:avLst/>
            </a:prstGeom>
            <a:gradFill rotWithShape="1">
              <a:gsLst>
                <a:gs pos="0">
                  <a:srgbClr val="A8D02A">
                    <a:gamma/>
                    <a:shade val="63529"/>
                    <a:invGamma/>
                  </a:srgbClr>
                </a:gs>
                <a:gs pos="100000">
                  <a:srgbClr val="A8D02A">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9" name="Oval 13"/>
            <p:cNvSpPr>
              <a:spLocks noChangeArrowheads="1"/>
            </p:cNvSpPr>
            <p:nvPr/>
          </p:nvSpPr>
          <p:spPr bwMode="gray">
            <a:xfrm>
              <a:off x="1137680" y="1310956"/>
              <a:ext cx="802054"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60" name="Group 34"/>
            <p:cNvGrpSpPr/>
            <p:nvPr/>
          </p:nvGrpSpPr>
          <p:grpSpPr>
            <a:xfrm>
              <a:off x="1152222" y="1199882"/>
              <a:ext cx="775207" cy="735013"/>
              <a:chOff x="4166" y="1706"/>
              <a:chExt cx="1252" cy="1252"/>
            </a:xfrm>
          </p:grpSpPr>
          <p:sp>
            <p:nvSpPr>
              <p:cNvPr id="62" name="Oval 35"/>
              <p:cNvSpPr>
                <a:spLocks noChangeArrowheads="1"/>
              </p:cNvSpPr>
              <p:nvPr/>
            </p:nvSpPr>
            <p:spPr bwMode="gray">
              <a:xfrm>
                <a:off x="4168" y="1708"/>
                <a:ext cx="1245"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63" name="Oval 36"/>
              <p:cNvSpPr>
                <a:spLocks noChangeArrowheads="1"/>
              </p:cNvSpPr>
              <p:nvPr/>
            </p:nvSpPr>
            <p:spPr bwMode="gray">
              <a:xfrm>
                <a:off x="4182" y="1713"/>
                <a:ext cx="1221"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64" name="Oval 37"/>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65" name="Oval 38"/>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61" name="Text Box 41"/>
            <p:cNvSpPr txBox="1">
              <a:spLocks noChangeArrowheads="1"/>
            </p:cNvSpPr>
            <p:nvPr/>
          </p:nvSpPr>
          <p:spPr bwMode="gray">
            <a:xfrm>
              <a:off x="1091816" y="1358688"/>
              <a:ext cx="902731" cy="369332"/>
            </a:xfrm>
            <a:prstGeom prst="rect">
              <a:avLst/>
            </a:prstGeom>
            <a:noFill/>
            <a:ln w="9525" algn="ctr">
              <a:noFill/>
              <a:miter lim="800000"/>
            </a:ln>
          </p:spPr>
          <p:txBody>
            <a:bodyPr vert="horz" wrap="square" anchor="ctr">
              <a:spAutoFit/>
            </a:bodyPr>
            <a:lstStyle/>
            <a:p>
              <a:pPr marR="0" algn="ctr" defTabSz="914400" fontAlgn="auto">
                <a:spcBef>
                  <a:spcPts val="0"/>
                </a:spcBef>
                <a:spcAft>
                  <a:spcPts val="0"/>
                </a:spcAft>
                <a:buClrTx/>
                <a:buSzTx/>
                <a:buFontTx/>
                <a:buNone/>
                <a:defRPr/>
              </a:pPr>
              <a:r>
                <a:rPr lang="zh-CN" altLang="en-US" sz="1800" kern="0" dirty="0">
                  <a:solidFill>
                    <a:srgbClr val="000000"/>
                  </a:solidFill>
                  <a:latin typeface="华文新魏" pitchFamily="2" charset="-122"/>
                  <a:ea typeface="华文新魏" pitchFamily="2" charset="-122"/>
                </a:rPr>
                <a:t>采购时</a:t>
              </a:r>
              <a:endParaRPr kumimoji="0" lang="en-US" altLang="zh-CN" sz="1800" kern="0" cap="none" spc="0" normalizeH="0" baseline="0" noProof="0" dirty="0">
                <a:solidFill>
                  <a:srgbClr val="000000"/>
                </a:solidFill>
                <a:latin typeface="华文新魏" pitchFamily="2" charset="-122"/>
                <a:ea typeface="华文新魏" pitchFamily="2" charset="-122"/>
              </a:endParaRPr>
            </a:p>
          </p:txBody>
        </p:sp>
      </p:grpSp>
      <p:sp>
        <p:nvSpPr>
          <p:cNvPr id="66" name="AutoShape 7"/>
          <p:cNvSpPr>
            <a:spLocks noChangeArrowheads="1"/>
          </p:cNvSpPr>
          <p:nvPr/>
        </p:nvSpPr>
        <p:spPr bwMode="gray">
          <a:xfrm rot="5400000">
            <a:off x="791057" y="2001554"/>
            <a:ext cx="341313" cy="379413"/>
          </a:xfrm>
          <a:prstGeom prst="chevron">
            <a:avLst>
              <a:gd name="adj" fmla="val 52514"/>
            </a:avLst>
          </a:prstGeom>
          <a:solidFill>
            <a:srgbClr val="FF6161"/>
          </a:solidFill>
          <a:ln w="0" algn="ctr">
            <a:no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200" b="0" i="0" u="none" strike="noStrike" kern="0" cap="none" spc="0" normalizeH="0" baseline="0" noProof="0">
              <a:ln>
                <a:noFill/>
              </a:ln>
              <a:solidFill>
                <a:sysClr val="windowText" lastClr="000000"/>
              </a:solidFill>
              <a:effectLst/>
              <a:uLnTx/>
              <a:uFillTx/>
              <a:latin typeface="Arial" panose="020B0604020202020204" pitchFamily="34" charset="0"/>
              <a:ea typeface="微软雅黑"/>
              <a:cs typeface="+mn-cs"/>
            </a:endParaRPr>
          </a:p>
        </p:txBody>
      </p:sp>
      <p:sp>
        <p:nvSpPr>
          <p:cNvPr id="3" name="矩形 2"/>
          <p:cNvSpPr/>
          <p:nvPr/>
        </p:nvSpPr>
        <p:spPr>
          <a:xfrm>
            <a:off x="1697044" y="1348034"/>
            <a:ext cx="4801314" cy="458459"/>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按实际成本付款，计入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材料采购‌</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账户借方</a:t>
            </a:r>
            <a:endParaRPr lang="zh-CN" altLang="en-US" sz="1800" dirty="0">
              <a:latin typeface="微软雅黑" pitchFamily="34" charset="-122"/>
              <a:ea typeface="微软雅黑" pitchFamily="34" charset="-122"/>
            </a:endParaRPr>
          </a:p>
        </p:txBody>
      </p:sp>
      <p:sp>
        <p:nvSpPr>
          <p:cNvPr id="5" name="矩形 4"/>
          <p:cNvSpPr/>
          <p:nvPr/>
        </p:nvSpPr>
        <p:spPr>
          <a:xfrm>
            <a:off x="1697044" y="2719672"/>
            <a:ext cx="6186309" cy="458459"/>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按计划成本计入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的借方，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材料采购‌</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账户贷方</a:t>
            </a:r>
            <a:endParaRPr lang="zh-CN" altLang="en-US" sz="1800" dirty="0">
              <a:latin typeface="微软雅黑" pitchFamily="34" charset="-122"/>
              <a:ea typeface="微软雅黑" pitchFamily="34" charset="-122"/>
            </a:endParaRPr>
          </a:p>
        </p:txBody>
      </p:sp>
      <p:sp>
        <p:nvSpPr>
          <p:cNvPr id="6" name="矩形 5"/>
          <p:cNvSpPr/>
          <p:nvPr/>
        </p:nvSpPr>
        <p:spPr>
          <a:xfrm>
            <a:off x="1697044" y="3731734"/>
            <a:ext cx="5729668"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验收入库材料形成的材料成本差异超支差计入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材料成本差异‌</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的借方，节约差计入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材料成本差异‌</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的贷方</a:t>
            </a:r>
            <a:endParaRPr lang="zh-CN" altLang="en-US" sz="1800" dirty="0">
              <a:latin typeface="微软雅黑" pitchFamily="34" charset="-122"/>
              <a:ea typeface="微软雅黑" pitchFamily="34" charset="-122"/>
            </a:endParaRPr>
          </a:p>
        </p:txBody>
      </p:sp>
      <p:sp>
        <p:nvSpPr>
          <p:cNvPr id="7" name="矩形 6"/>
          <p:cNvSpPr/>
          <p:nvPr/>
        </p:nvSpPr>
        <p:spPr>
          <a:xfrm>
            <a:off x="1708195" y="4660055"/>
            <a:ext cx="4841390" cy="369332"/>
          </a:xfrm>
          <a:prstGeom prst="rect">
            <a:avLst/>
          </a:prstGeom>
        </p:spPr>
        <p:txBody>
          <a:bodyPr wrap="none">
            <a:spAutoFit/>
          </a:bodyPr>
          <a:lstStyle/>
          <a:p>
            <a:r>
              <a:rPr lang="zh-CN" altLang="zh-CN" sz="1800" dirty="0">
                <a:solidFill>
                  <a:srgbClr val="C00000"/>
                </a:solidFill>
                <a:latin typeface="微软雅黑" pitchFamily="34" charset="-122"/>
                <a:ea typeface="微软雅黑" pitchFamily="34" charset="-122"/>
              </a:rPr>
              <a:t>超支差异用‌“</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计算，节约差异用‌“</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计算</a:t>
            </a:r>
            <a:endParaRPr lang="zh-CN" altLang="en-US" sz="1800" dirty="0">
              <a:solidFill>
                <a:srgbClr val="C00000"/>
              </a:solidFill>
              <a:latin typeface="微软雅黑" pitchFamily="34" charset="-122"/>
              <a:ea typeface="微软雅黑" pitchFamily="34" charset="-122"/>
            </a:endParaRPr>
          </a:p>
        </p:txBody>
      </p:sp>
      <p:sp>
        <p:nvSpPr>
          <p:cNvPr id="67" name="AutoShape 7"/>
          <p:cNvSpPr>
            <a:spLocks noChangeArrowheads="1"/>
          </p:cNvSpPr>
          <p:nvPr/>
        </p:nvSpPr>
        <p:spPr bwMode="gray">
          <a:xfrm rot="5400000">
            <a:off x="782269" y="4725639"/>
            <a:ext cx="341313" cy="379413"/>
          </a:xfrm>
          <a:prstGeom prst="chevron">
            <a:avLst>
              <a:gd name="adj" fmla="val 52514"/>
            </a:avLst>
          </a:prstGeom>
          <a:solidFill>
            <a:srgbClr val="FF6161"/>
          </a:solidFill>
          <a:ln w="0" algn="ctr">
            <a:no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200" b="0" i="0" u="none" strike="noStrike" kern="0" cap="none" spc="0" normalizeH="0" baseline="0" noProof="0">
              <a:ln>
                <a:noFill/>
              </a:ln>
              <a:solidFill>
                <a:sysClr val="windowText" lastClr="000000"/>
              </a:solidFill>
              <a:effectLst/>
              <a:uLnTx/>
              <a:uFillTx/>
              <a:latin typeface="Arial" panose="020B0604020202020204" pitchFamily="34" charset="0"/>
              <a:ea typeface="微软雅黑"/>
              <a:cs typeface="+mn-cs"/>
            </a:endParaRPr>
          </a:p>
        </p:txBody>
      </p:sp>
    </p:spTree>
    <p:custDataLst>
      <p:tags r:id="rId1"/>
    </p:custDataLst>
    <p:extLst>
      <p:ext uri="{BB962C8B-B14F-4D97-AF65-F5344CB8AC3E}">
        <p14:creationId xmlns:p14="http://schemas.microsoft.com/office/powerpoint/2010/main" val="3493655425"/>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9" name="AutoShape 8"/>
          <p:cNvSpPr>
            <a:spLocks noChangeArrowheads="1"/>
          </p:cNvSpPr>
          <p:nvPr/>
        </p:nvSpPr>
        <p:spPr bwMode="gray">
          <a:xfrm rot="5400000">
            <a:off x="791851" y="2360021"/>
            <a:ext cx="339725" cy="379413"/>
          </a:xfrm>
          <a:prstGeom prst="chevron">
            <a:avLst>
              <a:gd name="adj" fmla="val 52514"/>
            </a:avLst>
          </a:prstGeom>
          <a:solidFill>
            <a:srgbClr val="A8D02A"/>
          </a:solidFill>
          <a:ln w="0" algn="ctr">
            <a:noFill/>
            <a:miter lim="800000"/>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2200" b="0" i="0" u="none" strike="noStrike" kern="0" cap="none" spc="0" normalizeH="0" baseline="0" noProof="0">
              <a:ln>
                <a:noFill/>
              </a:ln>
              <a:solidFill>
                <a:sysClr val="windowText" lastClr="000000"/>
              </a:solidFill>
              <a:effectLst/>
              <a:uLnTx/>
              <a:uFillTx/>
              <a:latin typeface="Arial" panose="020B0604020202020204" pitchFamily="34" charset="0"/>
              <a:ea typeface="微软雅黑"/>
              <a:cs typeface="+mn-cs"/>
            </a:endParaRPr>
          </a:p>
        </p:txBody>
      </p:sp>
      <p:grpSp>
        <p:nvGrpSpPr>
          <p:cNvPr id="20" name="组合 19"/>
          <p:cNvGrpSpPr/>
          <p:nvPr/>
        </p:nvGrpSpPr>
        <p:grpSpPr>
          <a:xfrm>
            <a:off x="451062" y="1474002"/>
            <a:ext cx="957543" cy="735013"/>
            <a:chOff x="3149005" y="1147494"/>
            <a:chExt cx="957543" cy="735013"/>
          </a:xfrm>
        </p:grpSpPr>
        <p:sp>
          <p:nvSpPr>
            <p:cNvPr id="21" name="Oval 24"/>
            <p:cNvSpPr>
              <a:spLocks noChangeArrowheads="1"/>
            </p:cNvSpPr>
            <p:nvPr/>
          </p:nvSpPr>
          <p:spPr bwMode="gray">
            <a:xfrm>
              <a:off x="3149005" y="1259109"/>
              <a:ext cx="259766" cy="519351"/>
            </a:xfrm>
            <a:prstGeom prst="ellipse">
              <a:avLst/>
            </a:prstGeom>
            <a:gradFill rotWithShape="1">
              <a:gsLst>
                <a:gs pos="0">
                  <a:srgbClr val="FF6161">
                    <a:gamma/>
                    <a:tint val="0"/>
                    <a:invGamma/>
                  </a:srgbClr>
                </a:gs>
                <a:gs pos="50000">
                  <a:srgbClr val="FF6161"/>
                </a:gs>
                <a:gs pos="100000">
                  <a:srgbClr val="FF6161">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2" name="Oval 25"/>
            <p:cNvSpPr>
              <a:spLocks noChangeArrowheads="1"/>
            </p:cNvSpPr>
            <p:nvPr/>
          </p:nvSpPr>
          <p:spPr bwMode="gray">
            <a:xfrm>
              <a:off x="3149005" y="1259110"/>
              <a:ext cx="259766" cy="519351"/>
            </a:xfrm>
            <a:prstGeom prst="ellipse">
              <a:avLst/>
            </a:prstGeom>
            <a:gradFill rotWithShape="1">
              <a:gsLst>
                <a:gs pos="0">
                  <a:srgbClr val="FF6161">
                    <a:alpha val="32001"/>
                  </a:srgbClr>
                </a:gs>
                <a:gs pos="100000">
                  <a:srgbClr val="FF6161">
                    <a:gamma/>
                    <a:shade val="46275"/>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3" name="Oval 26"/>
            <p:cNvSpPr>
              <a:spLocks noChangeArrowheads="1"/>
            </p:cNvSpPr>
            <p:nvPr/>
          </p:nvSpPr>
          <p:spPr bwMode="gray">
            <a:xfrm>
              <a:off x="3216122" y="1259109"/>
              <a:ext cx="889307" cy="519351"/>
            </a:xfrm>
            <a:prstGeom prst="ellipse">
              <a:avLst/>
            </a:prstGeom>
            <a:gradFill rotWithShape="1">
              <a:gsLst>
                <a:gs pos="0">
                  <a:srgbClr val="FF6161">
                    <a:gamma/>
                    <a:shade val="54118"/>
                    <a:invGamma/>
                  </a:srgbClr>
                </a:gs>
                <a:gs pos="50000">
                  <a:srgbClr val="FF6161"/>
                </a:gs>
                <a:gs pos="100000">
                  <a:srgbClr val="FF6161">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4" name="Oval 27"/>
            <p:cNvSpPr>
              <a:spLocks noChangeArrowheads="1"/>
            </p:cNvSpPr>
            <p:nvPr/>
          </p:nvSpPr>
          <p:spPr bwMode="gray">
            <a:xfrm>
              <a:off x="3217241" y="1260189"/>
              <a:ext cx="889307" cy="519351"/>
            </a:xfrm>
            <a:prstGeom prst="ellipse">
              <a:avLst/>
            </a:prstGeom>
            <a:gradFill rotWithShape="1">
              <a:gsLst>
                <a:gs pos="0">
                  <a:srgbClr val="FF6161">
                    <a:gamma/>
                    <a:shade val="63529"/>
                    <a:invGamma/>
                  </a:srgbClr>
                </a:gs>
                <a:gs pos="100000">
                  <a:srgbClr val="FF6161">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25" name="Oval 28"/>
            <p:cNvSpPr>
              <a:spLocks noChangeArrowheads="1"/>
            </p:cNvSpPr>
            <p:nvPr/>
          </p:nvSpPr>
          <p:spPr bwMode="gray">
            <a:xfrm>
              <a:off x="3259749" y="1258568"/>
              <a:ext cx="800935"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27" name="Group 29"/>
            <p:cNvGrpSpPr/>
            <p:nvPr/>
          </p:nvGrpSpPr>
          <p:grpSpPr>
            <a:xfrm>
              <a:off x="3273173" y="1147494"/>
              <a:ext cx="775206" cy="735013"/>
              <a:chOff x="4166" y="1706"/>
              <a:chExt cx="1252" cy="1252"/>
            </a:xfrm>
          </p:grpSpPr>
          <p:sp>
            <p:nvSpPr>
              <p:cNvPr id="29" name="Oval 30"/>
              <p:cNvSpPr>
                <a:spLocks noChangeArrowheads="1"/>
              </p:cNvSpPr>
              <p:nvPr/>
            </p:nvSpPr>
            <p:spPr bwMode="gray">
              <a:xfrm>
                <a:off x="4166" y="1708"/>
                <a:ext cx="1252"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0" name="Oval 31"/>
              <p:cNvSpPr>
                <a:spLocks noChangeArrowheads="1"/>
              </p:cNvSpPr>
              <p:nvPr/>
            </p:nvSpPr>
            <p:spPr bwMode="gray">
              <a:xfrm>
                <a:off x="4182" y="1713"/>
                <a:ext cx="1225"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1" name="Oval 32"/>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2" name="Oval 33"/>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28" name="Text Box 40"/>
            <p:cNvSpPr txBox="1">
              <a:spLocks noChangeArrowheads="1"/>
            </p:cNvSpPr>
            <p:nvPr/>
          </p:nvSpPr>
          <p:spPr bwMode="gray">
            <a:xfrm>
              <a:off x="3214765" y="1220190"/>
              <a:ext cx="877163" cy="646331"/>
            </a:xfrm>
            <a:prstGeom prst="rect">
              <a:avLst/>
            </a:prstGeom>
            <a:noFill/>
            <a:ln w="9525" algn="ctr">
              <a:noFill/>
              <a:miter lim="800000"/>
            </a:ln>
          </p:spPr>
          <p:txBody>
            <a:bodyPr wrap="none" anchor="ctr">
              <a:spAutoFit/>
            </a:bodyPr>
            <a:lstStyle/>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发出</a:t>
              </a:r>
              <a:endParaRPr lang="en-US" altLang="zh-CN" sz="1800" kern="0" dirty="0" smtClean="0">
                <a:solidFill>
                  <a:srgbClr val="000000"/>
                </a:solidFill>
                <a:latin typeface="华文新魏" pitchFamily="2" charset="-122"/>
                <a:ea typeface="华文新魏" pitchFamily="2" charset="-122"/>
              </a:endParaRPr>
            </a:p>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材料时</a:t>
              </a:r>
              <a:endParaRPr lang="en-US" altLang="zh-CN" sz="1800" kern="0" dirty="0">
                <a:solidFill>
                  <a:srgbClr val="000000"/>
                </a:solidFill>
                <a:latin typeface="华文新魏" pitchFamily="2" charset="-122"/>
                <a:ea typeface="华文新魏" pitchFamily="2" charset="-122"/>
              </a:endParaRPr>
            </a:p>
          </p:txBody>
        </p:sp>
      </p:grpSp>
      <p:grpSp>
        <p:nvGrpSpPr>
          <p:cNvPr id="33" name="组合 32"/>
          <p:cNvGrpSpPr/>
          <p:nvPr/>
        </p:nvGrpSpPr>
        <p:grpSpPr>
          <a:xfrm>
            <a:off x="451062" y="2883711"/>
            <a:ext cx="1022423" cy="735013"/>
            <a:chOff x="5295250" y="1147494"/>
            <a:chExt cx="1022423" cy="735013"/>
          </a:xfrm>
        </p:grpSpPr>
        <p:sp>
          <p:nvSpPr>
            <p:cNvPr id="34" name="Oval 9"/>
            <p:cNvSpPr>
              <a:spLocks noChangeArrowheads="1"/>
            </p:cNvSpPr>
            <p:nvPr/>
          </p:nvSpPr>
          <p:spPr bwMode="gray">
            <a:xfrm>
              <a:off x="5295250" y="1259109"/>
              <a:ext cx="259766" cy="519351"/>
            </a:xfrm>
            <a:prstGeom prst="ellipse">
              <a:avLst/>
            </a:prstGeom>
            <a:gradFill rotWithShape="1">
              <a:gsLst>
                <a:gs pos="0">
                  <a:srgbClr val="A8D02A">
                    <a:gamma/>
                    <a:tint val="0"/>
                    <a:invGamma/>
                  </a:srgbClr>
                </a:gs>
                <a:gs pos="50000">
                  <a:srgbClr val="A8D02A"/>
                </a:gs>
                <a:gs pos="100000">
                  <a:srgbClr val="A8D02A">
                    <a:gamma/>
                    <a:tint val="0"/>
                    <a:invGamma/>
                  </a:srgbClr>
                </a:gs>
              </a:gsLst>
              <a:lin ang="2700000" scaled="1"/>
            </a:gradFill>
            <a:ln w="38100" algn="ctr">
              <a:noFill/>
              <a:round/>
            </a:ln>
            <a:effectLst/>
          </p:spPr>
          <p:txBody>
            <a:bodyPr wrap="none"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5" name="Oval 10"/>
            <p:cNvSpPr>
              <a:spLocks noChangeArrowheads="1"/>
            </p:cNvSpPr>
            <p:nvPr/>
          </p:nvSpPr>
          <p:spPr bwMode="gray">
            <a:xfrm>
              <a:off x="5295250" y="1259110"/>
              <a:ext cx="1022423" cy="519351"/>
            </a:xfrm>
            <a:prstGeom prst="ellipse">
              <a:avLst/>
            </a:prstGeom>
            <a:gradFill rotWithShape="1">
              <a:gsLst>
                <a:gs pos="0">
                  <a:srgbClr val="A8D02A">
                    <a:alpha val="32001"/>
                  </a:srgbClr>
                </a:gs>
                <a:gs pos="100000">
                  <a:srgbClr val="A8D02A">
                    <a:gamma/>
                    <a:shade val="0"/>
                    <a:invGamma/>
                    <a:alpha val="89999"/>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36" name="Oval 11"/>
            <p:cNvSpPr>
              <a:spLocks noChangeArrowheads="1"/>
            </p:cNvSpPr>
            <p:nvPr/>
          </p:nvSpPr>
          <p:spPr bwMode="gray">
            <a:xfrm>
              <a:off x="5361249" y="1259109"/>
              <a:ext cx="889307" cy="519351"/>
            </a:xfrm>
            <a:prstGeom prst="ellipse">
              <a:avLst/>
            </a:prstGeom>
            <a:gradFill rotWithShape="1">
              <a:gsLst>
                <a:gs pos="0">
                  <a:srgbClr val="A8D02A">
                    <a:gamma/>
                    <a:shade val="54118"/>
                    <a:invGamma/>
                  </a:srgbClr>
                </a:gs>
                <a:gs pos="50000">
                  <a:srgbClr val="A8D02A"/>
                </a:gs>
                <a:gs pos="100000">
                  <a:srgbClr val="A8D02A">
                    <a:gamma/>
                    <a:shade val="54118"/>
                    <a:invGamma/>
                  </a:srgbClr>
                </a:gs>
              </a:gsLst>
              <a:lin ang="189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6" name="Oval 12"/>
            <p:cNvSpPr>
              <a:spLocks noChangeArrowheads="1"/>
            </p:cNvSpPr>
            <p:nvPr/>
          </p:nvSpPr>
          <p:spPr bwMode="gray">
            <a:xfrm>
              <a:off x="5376910" y="1263972"/>
              <a:ext cx="889307" cy="519351"/>
            </a:xfrm>
            <a:prstGeom prst="ellipse">
              <a:avLst/>
            </a:prstGeom>
            <a:gradFill rotWithShape="1">
              <a:gsLst>
                <a:gs pos="0">
                  <a:srgbClr val="A8D02A">
                    <a:gamma/>
                    <a:shade val="63529"/>
                    <a:invGamma/>
                  </a:srgbClr>
                </a:gs>
                <a:gs pos="100000">
                  <a:srgbClr val="A8D02A">
                    <a:alpha val="0"/>
                  </a:srgbClr>
                </a:gs>
              </a:gsLst>
              <a:lin ang="2700000" scaled="1"/>
            </a:gradFill>
            <a:ln w="38100" algn="ctr">
              <a:noFill/>
              <a:round/>
            </a:ln>
            <a:effectLst/>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47" name="Oval 13"/>
            <p:cNvSpPr>
              <a:spLocks noChangeArrowheads="1"/>
            </p:cNvSpPr>
            <p:nvPr/>
          </p:nvSpPr>
          <p:spPr bwMode="gray">
            <a:xfrm>
              <a:off x="5409350" y="1258568"/>
              <a:ext cx="802054" cy="519351"/>
            </a:xfrm>
            <a:prstGeom prst="ellipse">
              <a:avLst/>
            </a:prstGeom>
            <a:solidFill>
              <a:srgbClr val="333333"/>
            </a:solidFill>
            <a:ln w="38100" algn="ctr">
              <a:noFill/>
              <a:round/>
            </a:ln>
          </p:spPr>
          <p:txBody>
            <a:bodyPr anchor="ctr">
              <a:spAutoFit/>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nvGrpSpPr>
            <p:cNvPr id="48" name="Group 34"/>
            <p:cNvGrpSpPr/>
            <p:nvPr/>
          </p:nvGrpSpPr>
          <p:grpSpPr>
            <a:xfrm>
              <a:off x="5423892" y="1147494"/>
              <a:ext cx="775207" cy="735013"/>
              <a:chOff x="4166" y="1706"/>
              <a:chExt cx="1252" cy="1252"/>
            </a:xfrm>
          </p:grpSpPr>
          <p:sp>
            <p:nvSpPr>
              <p:cNvPr id="50" name="Oval 35"/>
              <p:cNvSpPr>
                <a:spLocks noChangeArrowheads="1"/>
              </p:cNvSpPr>
              <p:nvPr/>
            </p:nvSpPr>
            <p:spPr bwMode="gray">
              <a:xfrm>
                <a:off x="4168" y="1708"/>
                <a:ext cx="1245" cy="1243"/>
              </a:xfrm>
              <a:prstGeom prst="ellipse">
                <a:avLst/>
              </a:prstGeom>
              <a:gradFill rotWithShape="1">
                <a:gsLst>
                  <a:gs pos="0">
                    <a:srgbClr val="636869"/>
                  </a:gs>
                  <a:gs pos="100000">
                    <a:srgbClr val="D6E1E2"/>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1" name="Oval 36"/>
              <p:cNvSpPr>
                <a:spLocks noChangeArrowheads="1"/>
              </p:cNvSpPr>
              <p:nvPr/>
            </p:nvSpPr>
            <p:spPr bwMode="gray">
              <a:xfrm>
                <a:off x="4182" y="1713"/>
                <a:ext cx="1221" cy="1221"/>
              </a:xfrm>
              <a:prstGeom prst="ellipse">
                <a:avLst/>
              </a:prstGeom>
              <a:gradFill rotWithShape="1">
                <a:gsLst>
                  <a:gs pos="0">
                    <a:srgbClr val="D6E1E2">
                      <a:alpha val="0"/>
                    </a:srgbClr>
                  </a:gs>
                  <a:gs pos="100000">
                    <a:srgbClr val="F1F5F5"/>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2" name="Oval 37"/>
              <p:cNvSpPr>
                <a:spLocks noChangeArrowheads="1"/>
              </p:cNvSpPr>
              <p:nvPr/>
            </p:nvSpPr>
            <p:spPr bwMode="gray">
              <a:xfrm>
                <a:off x="4195" y="1724"/>
                <a:ext cx="1162" cy="1140"/>
              </a:xfrm>
              <a:prstGeom prst="ellipse">
                <a:avLst/>
              </a:prstGeom>
              <a:gradFill rotWithShape="1">
                <a:gsLst>
                  <a:gs pos="0">
                    <a:srgbClr val="AAB2B3"/>
                  </a:gs>
                  <a:gs pos="100000">
                    <a:srgbClr val="D6E1E2">
                      <a:alpha val="48000"/>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sp>
            <p:nvSpPr>
              <p:cNvPr id="53" name="Oval 38"/>
              <p:cNvSpPr>
                <a:spLocks noChangeArrowheads="1"/>
              </p:cNvSpPr>
              <p:nvPr/>
            </p:nvSpPr>
            <p:spPr bwMode="gray">
              <a:xfrm>
                <a:off x="4264" y="1758"/>
                <a:ext cx="1032" cy="926"/>
              </a:xfrm>
              <a:prstGeom prst="ellipse">
                <a:avLst/>
              </a:prstGeom>
              <a:gradFill rotWithShape="1">
                <a:gsLst>
                  <a:gs pos="0">
                    <a:srgbClr val="FFFFFF"/>
                  </a:gs>
                  <a:gs pos="100000">
                    <a:srgbClr val="D6E1E2">
                      <a:alpha val="37999"/>
                    </a:srgbClr>
                  </a:gs>
                </a:gsLst>
                <a:lin ang="5400000" scaled="1"/>
              </a:gradFill>
              <a:ln w="9525" algn="ctr">
                <a:noFill/>
                <a:round/>
              </a:ln>
            </p:spPr>
            <p:txBody>
              <a:bodyPr vert="eaVert" wrap="none" anchor="ct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0" cap="none" spc="0" normalizeH="0" baseline="0" noProof="0">
                  <a:ln>
                    <a:noFill/>
                  </a:ln>
                  <a:solidFill>
                    <a:sysClr val="windowText" lastClr="000000"/>
                  </a:solidFill>
                  <a:effectLst/>
                  <a:uLnTx/>
                  <a:uFillTx/>
                  <a:latin typeface="华文新魏" pitchFamily="2" charset="-122"/>
                  <a:ea typeface="华文新魏" pitchFamily="2" charset="-122"/>
                </a:endParaRPr>
              </a:p>
            </p:txBody>
          </p:sp>
        </p:grpSp>
        <p:sp>
          <p:nvSpPr>
            <p:cNvPr id="49" name="Text Box 41"/>
            <p:cNvSpPr txBox="1">
              <a:spLocks noChangeArrowheads="1"/>
            </p:cNvSpPr>
            <p:nvPr/>
          </p:nvSpPr>
          <p:spPr bwMode="gray">
            <a:xfrm>
              <a:off x="5478424" y="1358689"/>
              <a:ext cx="646331" cy="369332"/>
            </a:xfrm>
            <a:prstGeom prst="rect">
              <a:avLst/>
            </a:prstGeom>
            <a:noFill/>
            <a:ln w="9525" algn="ctr">
              <a:noFill/>
              <a:miter lim="800000"/>
            </a:ln>
          </p:spPr>
          <p:txBody>
            <a:bodyPr wrap="none" anchor="ctr">
              <a:spAutoFit/>
            </a:bodyPr>
            <a:lstStyle/>
            <a:p>
              <a:pPr marR="0" algn="ctr" defTabSz="914400" fontAlgn="auto">
                <a:spcBef>
                  <a:spcPts val="0"/>
                </a:spcBef>
                <a:spcAft>
                  <a:spcPts val="0"/>
                </a:spcAft>
                <a:buClrTx/>
                <a:buSzTx/>
                <a:buFontTx/>
                <a:buNone/>
                <a:defRPr/>
              </a:pPr>
              <a:r>
                <a:rPr lang="zh-CN" altLang="en-US" sz="1800" kern="0" dirty="0" smtClean="0">
                  <a:solidFill>
                    <a:srgbClr val="000000"/>
                  </a:solidFill>
                  <a:latin typeface="华文新魏" pitchFamily="2" charset="-122"/>
                  <a:ea typeface="华文新魏" pitchFamily="2" charset="-122"/>
                </a:rPr>
                <a:t>期末</a:t>
              </a:r>
              <a:endParaRPr lang="en-US" altLang="zh-CN" sz="1800" kern="0" dirty="0" smtClean="0">
                <a:solidFill>
                  <a:srgbClr val="000000"/>
                </a:solidFill>
                <a:latin typeface="华文新魏" pitchFamily="2" charset="-122"/>
                <a:ea typeface="华文新魏" pitchFamily="2" charset="-122"/>
              </a:endParaRPr>
            </a:p>
          </p:txBody>
        </p:sp>
      </p:grpSp>
      <p:sp>
        <p:nvSpPr>
          <p:cNvPr id="5" name="矩形 4"/>
          <p:cNvSpPr/>
          <p:nvPr/>
        </p:nvSpPr>
        <p:spPr>
          <a:xfrm>
            <a:off x="1697044" y="1671478"/>
            <a:ext cx="3647152" cy="507831"/>
          </a:xfrm>
          <a:prstGeom prst="rect">
            <a:avLst/>
          </a:prstGeom>
        </p:spPr>
        <p:txBody>
          <a:bodyPr wrap="none">
            <a:spAutoFit/>
          </a:bodyPr>
          <a:lstStyle/>
          <a:p>
            <a:pPr>
              <a:lnSpc>
                <a:spcPct val="150000"/>
              </a:lnSpc>
            </a:pPr>
            <a:r>
              <a:rPr lang="zh-CN" altLang="zh-CN" sz="1800" dirty="0">
                <a:latin typeface="微软雅黑" pitchFamily="34" charset="-122"/>
                <a:ea typeface="微软雅黑" pitchFamily="34" charset="-122"/>
              </a:rPr>
              <a:t>平时发出材料时，一律用计划成本</a:t>
            </a:r>
            <a:endParaRPr lang="zh-CN" altLang="en-US" sz="1800" dirty="0">
              <a:latin typeface="微软雅黑" pitchFamily="34" charset="-122"/>
              <a:ea typeface="微软雅黑" pitchFamily="34" charset="-122"/>
            </a:endParaRPr>
          </a:p>
        </p:txBody>
      </p:sp>
      <p:sp>
        <p:nvSpPr>
          <p:cNvPr id="6" name="矩形 5"/>
          <p:cNvSpPr/>
          <p:nvPr/>
        </p:nvSpPr>
        <p:spPr>
          <a:xfrm>
            <a:off x="1697044" y="2895409"/>
            <a:ext cx="5729668" cy="50783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计算材料成本差异率，结转发出材料应负担的差异额</a:t>
            </a:r>
            <a:endParaRPr lang="zh-CN" altLang="en-US" sz="1800" dirty="0">
              <a:latin typeface="微软雅黑" pitchFamily="34" charset="-122"/>
              <a:ea typeface="微软雅黑" pitchFamily="34" charset="-122"/>
            </a:endParaRPr>
          </a:p>
        </p:txBody>
      </p:sp>
      <mc:AlternateContent xmlns:mc="http://schemas.openxmlformats.org/markup-compatibility/2006" xmlns:a14="http://schemas.microsoft.com/office/drawing/2010/main">
        <mc:Choice Requires="a14">
          <p:sp>
            <p:nvSpPr>
              <p:cNvPr id="2" name="矩形 1"/>
              <p:cNvSpPr/>
              <p:nvPr/>
            </p:nvSpPr>
            <p:spPr>
              <a:xfrm>
                <a:off x="1256150" y="3338391"/>
                <a:ext cx="7798642" cy="1742528"/>
              </a:xfrm>
              <a:prstGeom prst="rect">
                <a:avLst/>
              </a:prstGeom>
            </p:spPr>
            <p:txBody>
              <a:bodyPr wrap="square">
                <a:spAutoFit/>
              </a:bodyPr>
              <a:lstStyle/>
              <a:p>
                <a:pPr>
                  <a:lnSpc>
                    <a:spcPct val="150000"/>
                  </a:lnSpc>
                </a:pPr>
                <a:r>
                  <a:rPr lang="zh-CN" altLang="zh-CN" sz="1800" dirty="0" smtClean="0">
                    <a:solidFill>
                      <a:srgbClr val="C00000"/>
                    </a:solidFill>
                    <a:latin typeface="微软雅黑" pitchFamily="34" charset="-122"/>
                    <a:ea typeface="微软雅黑" pitchFamily="34" charset="-122"/>
                  </a:rPr>
                  <a:t>材料成本差异率＝</a:t>
                </a:r>
                <a14:m>
                  <m:oMath xmlns:m="http://schemas.openxmlformats.org/officeDocument/2006/math">
                    <m:f>
                      <m:fPr>
                        <m:ctrlPr>
                          <a:rPr lang="en-US" altLang="zh-CN" sz="1800" i="1" smtClean="0">
                            <a:solidFill>
                              <a:srgbClr val="C00000"/>
                            </a:solidFill>
                            <a:latin typeface="Cambria Math"/>
                            <a:ea typeface="微软雅黑" pitchFamily="34" charset="-122"/>
                          </a:rPr>
                        </m:ctrlPr>
                      </m:fPr>
                      <m:num>
                        <m:r>
                          <m:rPr>
                            <m:nor/>
                          </m:rPr>
                          <a:rPr lang="zh-CN" altLang="zh-CN" sz="1800" dirty="0">
                            <a:solidFill>
                              <a:srgbClr val="C00000"/>
                            </a:solidFill>
                            <a:latin typeface="微软雅黑" pitchFamily="34" charset="-122"/>
                            <a:ea typeface="微软雅黑" pitchFamily="34" charset="-122"/>
                          </a:rPr>
                          <m:t>期初材料成本差异</m:t>
                        </m:r>
                        <m:r>
                          <m:rPr>
                            <m:nor/>
                          </m:rPr>
                          <a:rPr lang="en-US" altLang="zh-CN" sz="1800" dirty="0">
                            <a:solidFill>
                              <a:srgbClr val="C00000"/>
                            </a:solidFill>
                            <a:latin typeface="微软雅黑" pitchFamily="34" charset="-122"/>
                            <a:ea typeface="微软雅黑" pitchFamily="34" charset="-122"/>
                          </a:rPr>
                          <m:t>+</m:t>
                        </m:r>
                        <m:r>
                          <m:rPr>
                            <m:nor/>
                          </m:rPr>
                          <a:rPr lang="zh-CN" altLang="zh-CN" sz="1800" dirty="0">
                            <a:solidFill>
                              <a:srgbClr val="C00000"/>
                            </a:solidFill>
                            <a:latin typeface="微软雅黑" pitchFamily="34" charset="-122"/>
                            <a:ea typeface="微软雅黑" pitchFamily="34" charset="-122"/>
                          </a:rPr>
                          <m:t>本期购入材料的成本差异额</m:t>
                        </m:r>
                      </m:num>
                      <m:den>
                        <m:r>
                          <m:rPr>
                            <m:nor/>
                          </m:rPr>
                          <a:rPr lang="zh-CN" altLang="zh-CN" sz="1800" dirty="0">
                            <a:solidFill>
                              <a:srgbClr val="C00000"/>
                            </a:solidFill>
                            <a:latin typeface="微软雅黑" pitchFamily="34" charset="-122"/>
                            <a:ea typeface="微软雅黑" pitchFamily="34" charset="-122"/>
                          </a:rPr>
                          <m:t>期初材料的计划成本</m:t>
                        </m:r>
                        <m:r>
                          <m:rPr>
                            <m:nor/>
                          </m:rPr>
                          <a:rPr lang="en-US" altLang="zh-CN" sz="1800" dirty="0">
                            <a:solidFill>
                              <a:srgbClr val="C00000"/>
                            </a:solidFill>
                            <a:latin typeface="微软雅黑" pitchFamily="34" charset="-122"/>
                            <a:ea typeface="微软雅黑" pitchFamily="34" charset="-122"/>
                          </a:rPr>
                          <m:t>+</m:t>
                        </m:r>
                        <m:r>
                          <m:rPr>
                            <m:nor/>
                          </m:rPr>
                          <a:rPr lang="zh-CN" altLang="zh-CN" sz="1800" dirty="0">
                            <a:solidFill>
                              <a:srgbClr val="C00000"/>
                            </a:solidFill>
                            <a:latin typeface="微软雅黑" pitchFamily="34" charset="-122"/>
                            <a:ea typeface="微软雅黑" pitchFamily="34" charset="-122"/>
                          </a:rPr>
                          <m:t>本期购入材料的计划成本</m:t>
                        </m:r>
                      </m:den>
                    </m:f>
                  </m:oMath>
                </a14:m>
                <a:r>
                  <a:rPr lang="en-US" altLang="zh-CN" sz="1800" dirty="0" smtClean="0">
                    <a:solidFill>
                      <a:srgbClr val="C00000"/>
                    </a:solidFill>
                    <a:latin typeface="微软雅黑" pitchFamily="34" charset="-122"/>
                    <a:ea typeface="微软雅黑" pitchFamily="34" charset="-122"/>
                  </a:rPr>
                  <a:t>×</a:t>
                </a:r>
                <a:r>
                  <a:rPr lang="en-US" altLang="zh-CN" sz="1800" dirty="0">
                    <a:solidFill>
                      <a:srgbClr val="C00000"/>
                    </a:solidFill>
                    <a:latin typeface="微软雅黑" pitchFamily="34" charset="-122"/>
                    <a:ea typeface="微软雅黑" pitchFamily="34" charset="-122"/>
                  </a:rPr>
                  <a:t>100</a:t>
                </a:r>
                <a:r>
                  <a:rPr lang="zh-CN" altLang="zh-CN" sz="1800" dirty="0">
                    <a:solidFill>
                      <a:srgbClr val="C00000"/>
                    </a:solidFill>
                    <a:latin typeface="微软雅黑" pitchFamily="34" charset="-122"/>
                    <a:ea typeface="微软雅黑" pitchFamily="34" charset="-122"/>
                  </a:rPr>
                  <a:t>％</a:t>
                </a:r>
              </a:p>
              <a:p>
                <a:pPr>
                  <a:lnSpc>
                    <a:spcPct val="150000"/>
                  </a:lnSpc>
                </a:pPr>
                <a:r>
                  <a:rPr lang="zh-CN" altLang="zh-CN" sz="1800" dirty="0" smtClean="0">
                    <a:solidFill>
                      <a:srgbClr val="C00000"/>
                    </a:solidFill>
                    <a:latin typeface="微软雅黑" pitchFamily="34" charset="-122"/>
                    <a:ea typeface="微软雅黑" pitchFamily="34" charset="-122"/>
                  </a:rPr>
                  <a:t>发出</a:t>
                </a:r>
                <a:r>
                  <a:rPr lang="zh-CN" altLang="zh-CN" sz="1800" dirty="0">
                    <a:solidFill>
                      <a:srgbClr val="C00000"/>
                    </a:solidFill>
                    <a:latin typeface="微软雅黑" pitchFamily="34" charset="-122"/>
                    <a:ea typeface="微软雅黑" pitchFamily="34" charset="-122"/>
                  </a:rPr>
                  <a:t>材料应负担的差异额＝发出材料的计划成本</a:t>
                </a:r>
                <a:r>
                  <a:rPr lang="en-US" altLang="zh-CN" sz="1800" dirty="0">
                    <a:solidFill>
                      <a:srgbClr val="C00000"/>
                    </a:solidFill>
                    <a:latin typeface="微软雅黑" pitchFamily="34" charset="-122"/>
                    <a:ea typeface="微软雅黑" pitchFamily="34" charset="-122"/>
                  </a:rPr>
                  <a:t>×</a:t>
                </a:r>
                <a:r>
                  <a:rPr lang="zh-CN" altLang="zh-CN" sz="1800" dirty="0">
                    <a:solidFill>
                      <a:srgbClr val="C00000"/>
                    </a:solidFill>
                    <a:latin typeface="微软雅黑" pitchFamily="34" charset="-122"/>
                    <a:ea typeface="微软雅黑" pitchFamily="34" charset="-122"/>
                  </a:rPr>
                  <a:t>材料成本差异</a:t>
                </a:r>
                <a:r>
                  <a:rPr lang="zh-CN" altLang="zh-CN" sz="1800" dirty="0" smtClean="0">
                    <a:solidFill>
                      <a:srgbClr val="C00000"/>
                    </a:solidFill>
                    <a:latin typeface="微软雅黑" pitchFamily="34" charset="-122"/>
                    <a:ea typeface="微软雅黑" pitchFamily="34" charset="-122"/>
                  </a:rPr>
                  <a:t>率</a:t>
                </a:r>
                <a:endParaRPr lang="en-US" altLang="zh-CN" sz="1800" dirty="0" smtClean="0">
                  <a:solidFill>
                    <a:srgbClr val="C00000"/>
                  </a:solidFill>
                  <a:latin typeface="微软雅黑" pitchFamily="34" charset="-122"/>
                  <a:ea typeface="微软雅黑" pitchFamily="34" charset="-122"/>
                </a:endParaRPr>
              </a:p>
              <a:p>
                <a:pPr>
                  <a:lnSpc>
                    <a:spcPct val="150000"/>
                  </a:lnSpc>
                </a:pPr>
                <a:r>
                  <a:rPr lang="zh-CN" altLang="zh-CN" sz="1800" dirty="0">
                    <a:solidFill>
                      <a:srgbClr val="C00000"/>
                    </a:solidFill>
                    <a:latin typeface="微软雅黑" pitchFamily="34" charset="-122"/>
                    <a:ea typeface="微软雅黑" pitchFamily="34" charset="-122"/>
                  </a:rPr>
                  <a:t>本月发出材料的实际成本＝发出材料的计划成本＋发出材料应负担的差异</a:t>
                </a:r>
                <a:r>
                  <a:rPr lang="zh-CN" altLang="zh-CN" sz="1800" dirty="0" smtClean="0">
                    <a:solidFill>
                      <a:srgbClr val="C00000"/>
                    </a:solidFill>
                    <a:latin typeface="微软雅黑" pitchFamily="34" charset="-122"/>
                    <a:ea typeface="微软雅黑" pitchFamily="34" charset="-122"/>
                  </a:rPr>
                  <a:t>额</a:t>
                </a:r>
                <a:endParaRPr lang="zh-CN" altLang="zh-CN" sz="1800" dirty="0">
                  <a:solidFill>
                    <a:srgbClr val="C00000"/>
                  </a:solidFill>
                  <a:latin typeface="微软雅黑" pitchFamily="34" charset="-122"/>
                  <a:ea typeface="微软雅黑" pitchFamily="34" charset="-122"/>
                </a:endParaRPr>
              </a:p>
            </p:txBody>
          </p:sp>
        </mc:Choice>
        <mc:Fallback xmlns="">
          <p:sp>
            <p:nvSpPr>
              <p:cNvPr id="2" name="矩形 1"/>
              <p:cNvSpPr>
                <a:spLocks noRot="1" noChangeAspect="1" noMove="1" noResize="1" noEditPoints="1" noAdjustHandles="1" noChangeArrowheads="1" noChangeShapeType="1" noTextEdit="1"/>
              </p:cNvSpPr>
              <p:nvPr/>
            </p:nvSpPr>
            <p:spPr>
              <a:xfrm>
                <a:off x="1256150" y="3338391"/>
                <a:ext cx="7798642" cy="1742528"/>
              </a:xfrm>
              <a:prstGeom prst="rect">
                <a:avLst/>
              </a:prstGeom>
              <a:blipFill rotWithShape="1">
                <a:blip r:embed="rId8"/>
                <a:stretch>
                  <a:fillRect l="-625" r="-78" b="-2105"/>
                </a:stretch>
              </a:blipFill>
            </p:spPr>
            <p:txBody>
              <a:bodyPr/>
              <a:lstStyle/>
              <a:p>
                <a:r>
                  <a:rPr lang="zh-CN" altLang="en-US">
                    <a:noFill/>
                  </a:rPr>
                  <a:t> </a:t>
                </a:r>
              </a:p>
            </p:txBody>
          </p:sp>
        </mc:Fallback>
      </mc:AlternateContent>
      <p:sp>
        <p:nvSpPr>
          <p:cNvPr id="37" name="矩形 3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计划成本法下原材料的核算</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基本核算程序</a:t>
            </a:r>
          </a:p>
        </p:txBody>
      </p:sp>
    </p:spTree>
    <p:custDataLst>
      <p:tags r:id="rId1"/>
    </p:custDataLst>
    <p:extLst>
      <p:ext uri="{BB962C8B-B14F-4D97-AF65-F5344CB8AC3E}">
        <p14:creationId xmlns:p14="http://schemas.microsoft.com/office/powerpoint/2010/main" val="201748942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8" name="组合 37"/>
          <p:cNvGrpSpPr/>
          <p:nvPr/>
        </p:nvGrpSpPr>
        <p:grpSpPr>
          <a:xfrm>
            <a:off x="254000" y="1329438"/>
            <a:ext cx="1794946" cy="1779955"/>
            <a:chOff x="1715" y="4363"/>
            <a:chExt cx="3628" cy="3490"/>
          </a:xfrm>
        </p:grpSpPr>
        <p:sp>
          <p:nvSpPr>
            <p:cNvPr id="39" name="椭圆 3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1" name="椭圆 4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矩形 41"/>
          <p:cNvSpPr/>
          <p:nvPr/>
        </p:nvSpPr>
        <p:spPr>
          <a:xfrm>
            <a:off x="3033988" y="1293805"/>
            <a:ext cx="4570482"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cs typeface="+mn-ea"/>
                <a:sym typeface="+mn-lt"/>
              </a:rPr>
              <a:t>发票与材料同时到达或发票已到、材料未到</a:t>
            </a:r>
            <a:endParaRPr lang="zh-CN" altLang="en-US" sz="1800" b="1" dirty="0">
              <a:solidFill>
                <a:srgbClr val="084CA1"/>
              </a:solidFill>
              <a:latin typeface="微软雅黑" pitchFamily="34" charset="-122"/>
              <a:ea typeface="微软雅黑" pitchFamily="34" charset="-122"/>
            </a:endParaRPr>
          </a:p>
        </p:txBody>
      </p:sp>
      <p:sp>
        <p:nvSpPr>
          <p:cNvPr id="43" name="矩形 42"/>
          <p:cNvSpPr/>
          <p:nvPr/>
        </p:nvSpPr>
        <p:spPr>
          <a:xfrm>
            <a:off x="3033988" y="1709958"/>
            <a:ext cx="5652812" cy="3416320"/>
          </a:xfrm>
          <a:prstGeom prst="rect">
            <a:avLst/>
          </a:prstGeom>
        </p:spPr>
        <p:txBody>
          <a:bodyPr wrap="square">
            <a:spAutoFit/>
          </a:bodyPr>
          <a:lstStyle/>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借：材料采购</a:t>
            </a:r>
          </a:p>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       应交税费</a:t>
            </a:r>
            <a:r>
              <a:rPr lang="en-US" altLang="zh-CN" sz="1800" dirty="0">
                <a:solidFill>
                  <a:sysClr val="windowText" lastClr="000000"/>
                </a:solidFill>
                <a:latin typeface="微软雅黑" pitchFamily="34" charset="-122"/>
                <a:ea typeface="微软雅黑" pitchFamily="34" charset="-122"/>
                <a:cs typeface="+mn-ea"/>
                <a:sym typeface="+mn-lt"/>
              </a:rPr>
              <a:t>——</a:t>
            </a:r>
            <a:r>
              <a:rPr lang="zh-CN" altLang="en-US" sz="1800" dirty="0">
                <a:solidFill>
                  <a:sysClr val="windowText" lastClr="000000"/>
                </a:solidFill>
                <a:latin typeface="微软雅黑" pitchFamily="34" charset="-122"/>
                <a:ea typeface="微软雅黑" pitchFamily="34" charset="-122"/>
                <a:cs typeface="+mn-ea"/>
                <a:sym typeface="+mn-lt"/>
              </a:rPr>
              <a:t>应交增值税（进项税额）</a:t>
            </a:r>
          </a:p>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贷：银行存款</a:t>
            </a:r>
          </a:p>
          <a:p>
            <a:pPr lvl="0" defTabSz="913765">
              <a:lnSpc>
                <a:spcPct val="150000"/>
              </a:lnSpc>
              <a:defRPr/>
            </a:pPr>
            <a:r>
              <a:rPr lang="zh-CN" altLang="en-US" sz="1800" b="1" dirty="0">
                <a:solidFill>
                  <a:srgbClr val="084CA1"/>
                </a:solidFill>
                <a:latin typeface="微软雅黑" pitchFamily="34" charset="-122"/>
                <a:ea typeface="微软雅黑" pitchFamily="34" charset="-122"/>
                <a:cs typeface="+mn-ea"/>
                <a:sym typeface="+mn-lt"/>
              </a:rPr>
              <a:t>月末，结转入库材料的成本差异</a:t>
            </a:r>
            <a:endParaRPr lang="en-US" altLang="zh-CN" sz="1800" b="1" dirty="0">
              <a:solidFill>
                <a:srgbClr val="084CA1"/>
              </a:solidFill>
              <a:latin typeface="微软雅黑" pitchFamily="34" charset="-122"/>
              <a:ea typeface="微软雅黑" pitchFamily="34" charset="-122"/>
              <a:cs typeface="+mn-ea"/>
              <a:sym typeface="+mn-lt"/>
            </a:endParaRPr>
          </a:p>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借：原材料</a:t>
            </a:r>
          </a:p>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材料</a:t>
            </a:r>
            <a:r>
              <a:rPr lang="zh-CN" altLang="en-US" sz="1800" dirty="0">
                <a:solidFill>
                  <a:sysClr val="windowText" lastClr="000000"/>
                </a:solidFill>
                <a:latin typeface="微软雅黑" pitchFamily="34" charset="-122"/>
                <a:ea typeface="微软雅黑" pitchFamily="34" charset="-122"/>
                <a:cs typeface="+mn-ea"/>
                <a:sym typeface="+mn-lt"/>
              </a:rPr>
              <a:t>成本差异（超支）</a:t>
            </a:r>
          </a:p>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贷：材料采购</a:t>
            </a:r>
          </a:p>
          <a:p>
            <a:pPr lvl="0" defTabSz="913765">
              <a:lnSpc>
                <a:spcPct val="150000"/>
              </a:lnSpc>
              <a:defRPr/>
            </a:pPr>
            <a:r>
              <a:rPr lang="zh-CN" altLang="en-US" sz="1800" dirty="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     材料</a:t>
            </a:r>
            <a:r>
              <a:rPr lang="zh-CN" altLang="en-US" sz="1800" dirty="0">
                <a:solidFill>
                  <a:sysClr val="windowText" lastClr="000000"/>
                </a:solidFill>
                <a:latin typeface="微软雅黑" pitchFamily="34" charset="-122"/>
                <a:ea typeface="微软雅黑" pitchFamily="34" charset="-122"/>
                <a:cs typeface="+mn-ea"/>
                <a:sym typeface="+mn-lt"/>
              </a:rPr>
              <a:t>成本差异（节约）</a:t>
            </a:r>
          </a:p>
        </p:txBody>
      </p:sp>
    </p:spTree>
    <p:custDataLst>
      <p:tags r:id="rId1"/>
    </p:custDataLst>
    <p:extLst>
      <p:ext uri="{BB962C8B-B14F-4D97-AF65-F5344CB8AC3E}">
        <p14:creationId xmlns:p14="http://schemas.microsoft.com/office/powerpoint/2010/main" val="20459374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8" name="组合 37"/>
          <p:cNvGrpSpPr/>
          <p:nvPr/>
        </p:nvGrpSpPr>
        <p:grpSpPr>
          <a:xfrm>
            <a:off x="254000" y="1329438"/>
            <a:ext cx="1794946" cy="1779955"/>
            <a:chOff x="1715" y="4363"/>
            <a:chExt cx="3628" cy="3490"/>
          </a:xfrm>
        </p:grpSpPr>
        <p:sp>
          <p:nvSpPr>
            <p:cNvPr id="39" name="椭圆 38"/>
            <p:cNvSpPr/>
            <p:nvPr/>
          </p:nvSpPr>
          <p:spPr>
            <a:xfrm>
              <a:off x="1715" y="4363"/>
              <a:ext cx="3628" cy="3490"/>
            </a:xfrm>
            <a:prstGeom prst="ellipse">
              <a:avLst/>
            </a:prstGeom>
            <a:solidFill>
              <a:srgbClr val="066D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1" name="椭圆 40"/>
          <p:cNvSpPr/>
          <p:nvPr/>
        </p:nvSpPr>
        <p:spPr>
          <a:xfrm>
            <a:off x="2565462" y="1328418"/>
            <a:ext cx="468526" cy="433003"/>
          </a:xfrm>
          <a:prstGeom prst="ellipse">
            <a:avLst/>
          </a:prstGeom>
          <a:solidFill>
            <a:srgbClr val="066D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矩形 41"/>
          <p:cNvSpPr/>
          <p:nvPr/>
        </p:nvSpPr>
        <p:spPr>
          <a:xfrm>
            <a:off x="3033988" y="1293805"/>
            <a:ext cx="2262158"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cs typeface="+mn-ea"/>
                <a:sym typeface="+mn-lt"/>
              </a:rPr>
              <a:t>材料已到、发票未到</a:t>
            </a:r>
            <a:endParaRPr lang="zh-CN" altLang="en-US" sz="1800" b="1" dirty="0">
              <a:solidFill>
                <a:srgbClr val="084CA1"/>
              </a:solidFill>
              <a:latin typeface="微软雅黑" pitchFamily="34" charset="-122"/>
              <a:ea typeface="微软雅黑" pitchFamily="34" charset="-122"/>
            </a:endParaRPr>
          </a:p>
        </p:txBody>
      </p:sp>
      <p:sp>
        <p:nvSpPr>
          <p:cNvPr id="43" name="矩形 42"/>
          <p:cNvSpPr/>
          <p:nvPr/>
        </p:nvSpPr>
        <p:spPr>
          <a:xfrm>
            <a:off x="3033988" y="1709958"/>
            <a:ext cx="5652812" cy="2585323"/>
          </a:xfrm>
          <a:prstGeom prst="rect">
            <a:avLst/>
          </a:prstGeom>
        </p:spPr>
        <p:txBody>
          <a:bodyPr wrap="square">
            <a:spAutoFit/>
          </a:bodyPr>
          <a:lstStyle/>
          <a:p>
            <a:pPr marR="0" indent="0" defTabSz="913765" fontAlgn="auto">
              <a:lnSpc>
                <a:spcPct val="150000"/>
              </a:lnSpc>
              <a:spcBef>
                <a:spcPts val="0"/>
              </a:spcBef>
              <a:spcAft>
                <a:spcPts val="0"/>
              </a:spcAft>
              <a:buClrTx/>
              <a:buSzTx/>
              <a:buFontTx/>
              <a:buNone/>
              <a:defRPr/>
            </a:pPr>
            <a:r>
              <a:rPr lang="zh-CN" altLang="en-US" sz="1800" b="1" dirty="0">
                <a:solidFill>
                  <a:srgbClr val="084CA1"/>
                </a:solidFill>
                <a:latin typeface="微软雅黑" pitchFamily="34" charset="-122"/>
                <a:ea typeface="微软雅黑" pitchFamily="34" charset="-122"/>
                <a:cs typeface="+mn-ea"/>
                <a:sym typeface="+mn-lt"/>
              </a:rPr>
              <a:t>期末应按计划成本暂估</a:t>
            </a:r>
            <a:r>
              <a:rPr lang="zh-CN" altLang="en-US" sz="1800" b="1" dirty="0" smtClean="0">
                <a:solidFill>
                  <a:srgbClr val="084CA1"/>
                </a:solidFill>
                <a:latin typeface="微软雅黑" pitchFamily="34" charset="-122"/>
                <a:ea typeface="微软雅黑" pitchFamily="34" charset="-122"/>
                <a:cs typeface="+mn-ea"/>
                <a:sym typeface="+mn-lt"/>
              </a:rPr>
              <a:t>入账</a:t>
            </a:r>
            <a:endParaRPr lang="en-US" altLang="zh-CN" sz="1800" b="1" dirty="0">
              <a:solidFill>
                <a:srgbClr val="084CA1"/>
              </a:solidFill>
              <a:latin typeface="微软雅黑" pitchFamily="34" charset="-122"/>
              <a:ea typeface="微软雅黑" pitchFamily="34" charset="-122"/>
              <a:cs typeface="+mn-ea"/>
              <a:sym typeface="+mn-lt"/>
            </a:endParaRP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借：原材料</a:t>
            </a: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贷：应付账款</a:t>
            </a:r>
            <a:r>
              <a:rPr lang="en-US" altLang="zh-CN" sz="1800" dirty="0">
                <a:solidFill>
                  <a:sysClr val="windowText" lastClr="000000"/>
                </a:solidFill>
                <a:latin typeface="微软雅黑" pitchFamily="34" charset="-122"/>
                <a:ea typeface="微软雅黑" pitchFamily="34" charset="-122"/>
                <a:cs typeface="+mn-ea"/>
                <a:sym typeface="+mn-lt"/>
              </a:rPr>
              <a:t>—</a:t>
            </a:r>
            <a:r>
              <a:rPr lang="zh-CN" altLang="en-US" sz="1800" dirty="0">
                <a:solidFill>
                  <a:sysClr val="windowText" lastClr="000000"/>
                </a:solidFill>
                <a:latin typeface="微软雅黑" pitchFamily="34" charset="-122"/>
                <a:ea typeface="微软雅黑" pitchFamily="34" charset="-122"/>
                <a:cs typeface="+mn-ea"/>
                <a:sym typeface="+mn-lt"/>
              </a:rPr>
              <a:t>暂估应付账款</a:t>
            </a:r>
            <a:endParaRPr lang="en-US" altLang="zh-CN" sz="1800" dirty="0">
              <a:solidFill>
                <a:sysClr val="windowText" lastClr="000000"/>
              </a:solidFill>
              <a:latin typeface="微软雅黑" pitchFamily="34" charset="-122"/>
              <a:ea typeface="微软雅黑" pitchFamily="34" charset="-122"/>
              <a:cs typeface="+mn-ea"/>
              <a:sym typeface="+mn-lt"/>
            </a:endParaRPr>
          </a:p>
          <a:p>
            <a:pPr algn="just">
              <a:lnSpc>
                <a:spcPct val="150000"/>
              </a:lnSpc>
            </a:pPr>
            <a:r>
              <a:rPr lang="zh-CN" altLang="en-US" sz="1800" b="1" dirty="0">
                <a:solidFill>
                  <a:srgbClr val="084CA1"/>
                </a:solidFill>
                <a:latin typeface="微软雅黑" pitchFamily="34" charset="-122"/>
                <a:ea typeface="微软雅黑" pitchFamily="34" charset="-122"/>
                <a:cs typeface="+mn-ea"/>
                <a:sym typeface="+mn-lt"/>
              </a:rPr>
              <a:t>下月初用红字冲回</a:t>
            </a:r>
            <a:r>
              <a:rPr lang="zh-CN" altLang="en-US" sz="1800" dirty="0">
                <a:solidFill>
                  <a:srgbClr val="084CA1"/>
                </a:solidFill>
                <a:latin typeface="微软雅黑" pitchFamily="34" charset="-122"/>
                <a:ea typeface="微软雅黑" pitchFamily="34" charset="-122"/>
                <a:cs typeface="+mn-ea"/>
                <a:sym typeface="+mn-lt"/>
              </a:rPr>
              <a:t>：</a:t>
            </a:r>
            <a:endParaRPr lang="en-US" altLang="zh-CN" sz="1800" dirty="0">
              <a:solidFill>
                <a:srgbClr val="084CA1"/>
              </a:solidFill>
              <a:latin typeface="微软雅黑" pitchFamily="34" charset="-122"/>
              <a:ea typeface="微软雅黑" pitchFamily="34" charset="-122"/>
              <a:cs typeface="+mn-ea"/>
              <a:sym typeface="+mn-lt"/>
            </a:endParaRP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借：原材料</a:t>
            </a: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贷：应付账款</a:t>
            </a:r>
            <a:r>
              <a:rPr lang="en-US" altLang="zh-CN" sz="1800" dirty="0">
                <a:solidFill>
                  <a:sysClr val="windowText" lastClr="000000"/>
                </a:solidFill>
                <a:latin typeface="微软雅黑" pitchFamily="34" charset="-122"/>
                <a:ea typeface="微软雅黑" pitchFamily="34" charset="-122"/>
                <a:cs typeface="+mn-ea"/>
                <a:sym typeface="+mn-lt"/>
              </a:rPr>
              <a:t>—</a:t>
            </a:r>
            <a:r>
              <a:rPr lang="zh-CN" altLang="en-US" sz="1800" dirty="0">
                <a:solidFill>
                  <a:sysClr val="windowText" lastClr="000000"/>
                </a:solidFill>
                <a:latin typeface="微软雅黑" pitchFamily="34" charset="-122"/>
                <a:ea typeface="微软雅黑" pitchFamily="34" charset="-122"/>
                <a:cs typeface="+mn-ea"/>
                <a:sym typeface="+mn-lt"/>
              </a:rPr>
              <a:t>暂估应付账款</a:t>
            </a:r>
            <a:endParaRPr lang="en-US" altLang="zh-CN" sz="1800" dirty="0">
              <a:solidFill>
                <a:sysClr val="windowText" lastClr="000000"/>
              </a:solidFill>
              <a:latin typeface="微软雅黑" pitchFamily="34" charset="-122"/>
              <a:ea typeface="微软雅黑" pitchFamily="34" charset="-122"/>
              <a:cs typeface="+mn-ea"/>
              <a:sym typeface="+mn-lt"/>
            </a:endParaRP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3571939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49196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（二）存货成本的确定</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外购存货的</a:t>
            </a:r>
            <a:r>
              <a:rPr lang="zh-CN" altLang="en-US" sz="1800" b="1" dirty="0" smtClean="0">
                <a:solidFill>
                  <a:srgbClr val="084CA1"/>
                </a:solidFill>
                <a:ea typeface="微软雅黑"/>
                <a:cs typeface="+mn-ea"/>
                <a:sym typeface="+mn-lt"/>
              </a:rPr>
              <a:t>成本</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1859093" y="1123950"/>
            <a:ext cx="6705239" cy="923330"/>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一般纳税人</a:t>
            </a:r>
            <a:r>
              <a:rPr lang="zh-CN" altLang="zh-CN" sz="1800" dirty="0">
                <a:latin typeface="微软雅黑" pitchFamily="34" charset="-122"/>
                <a:ea typeface="微软雅黑" pitchFamily="34" charset="-122"/>
              </a:rPr>
              <a:t>将货物销售给</a:t>
            </a:r>
            <a:r>
              <a:rPr lang="zh-CN" altLang="zh-CN" sz="1800" b="1" dirty="0">
                <a:solidFill>
                  <a:srgbClr val="C00000"/>
                </a:solidFill>
                <a:latin typeface="微软雅黑" pitchFamily="34" charset="-122"/>
                <a:ea typeface="微软雅黑" pitchFamily="34" charset="-122"/>
              </a:rPr>
              <a:t>一般纳税人</a:t>
            </a:r>
            <a:r>
              <a:rPr lang="zh-CN" altLang="zh-CN" sz="1800" dirty="0">
                <a:latin typeface="微软雅黑" pitchFamily="34" charset="-122"/>
                <a:ea typeface="微软雅黑" pitchFamily="34" charset="-122"/>
              </a:rPr>
              <a:t>，开具增值税专用发票，购买方按照规定计算抵扣增值税进项税额，增值税</a:t>
            </a:r>
            <a:r>
              <a:rPr lang="zh-CN" altLang="zh-CN" sz="1800" b="1" dirty="0">
                <a:solidFill>
                  <a:srgbClr val="C00000"/>
                </a:solidFill>
                <a:latin typeface="微软雅黑" pitchFamily="34" charset="-122"/>
                <a:ea typeface="微软雅黑" pitchFamily="34" charset="-122"/>
              </a:rPr>
              <a:t>不计入</a:t>
            </a:r>
            <a:r>
              <a:rPr lang="zh-CN" altLang="zh-CN" sz="1800" dirty="0">
                <a:latin typeface="微软雅黑" pitchFamily="34" charset="-122"/>
                <a:ea typeface="微软雅黑" pitchFamily="34" charset="-122"/>
              </a:rPr>
              <a:t>货物成本</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p:txBody>
      </p:sp>
      <p:sp>
        <p:nvSpPr>
          <p:cNvPr id="3" name="矩形 2"/>
          <p:cNvSpPr/>
          <p:nvPr/>
        </p:nvSpPr>
        <p:spPr>
          <a:xfrm>
            <a:off x="1859093" y="2101979"/>
            <a:ext cx="6705239" cy="923330"/>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小规模纳税人</a:t>
            </a:r>
            <a:r>
              <a:rPr lang="zh-CN" altLang="zh-CN" sz="1800" dirty="0">
                <a:latin typeface="微软雅黑" pitchFamily="34" charset="-122"/>
                <a:ea typeface="微软雅黑" pitchFamily="34" charset="-122"/>
              </a:rPr>
              <a:t>将货物销售给</a:t>
            </a:r>
            <a:r>
              <a:rPr lang="zh-CN" altLang="zh-CN" sz="1800" b="1" dirty="0">
                <a:solidFill>
                  <a:srgbClr val="C00000"/>
                </a:solidFill>
                <a:latin typeface="微软雅黑" pitchFamily="34" charset="-122"/>
                <a:ea typeface="微软雅黑" pitchFamily="34" charset="-122"/>
              </a:rPr>
              <a:t>小规模纳税人</a:t>
            </a:r>
            <a:r>
              <a:rPr lang="zh-CN" altLang="zh-CN" sz="1800" dirty="0">
                <a:latin typeface="微软雅黑" pitchFamily="34" charset="-122"/>
                <a:ea typeface="微软雅黑" pitchFamily="34" charset="-122"/>
              </a:rPr>
              <a:t>，只能开具增值税普通发票，购买方需要将增值税</a:t>
            </a:r>
            <a:r>
              <a:rPr lang="zh-CN" altLang="zh-CN" sz="1800" b="1" dirty="0">
                <a:solidFill>
                  <a:srgbClr val="C00000"/>
                </a:solidFill>
                <a:latin typeface="微软雅黑" pitchFamily="34" charset="-122"/>
                <a:ea typeface="微软雅黑" pitchFamily="34" charset="-122"/>
              </a:rPr>
              <a:t>计入</a:t>
            </a:r>
            <a:r>
              <a:rPr lang="zh-CN" altLang="zh-CN" sz="1800" dirty="0">
                <a:latin typeface="微软雅黑" pitchFamily="34" charset="-122"/>
                <a:ea typeface="微软雅黑" pitchFamily="34" charset="-122"/>
              </a:rPr>
              <a:t>货物成本</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grpSp>
        <p:nvGrpSpPr>
          <p:cNvPr id="12" name="Group 44"/>
          <p:cNvGrpSpPr/>
          <p:nvPr/>
        </p:nvGrpSpPr>
        <p:grpSpPr>
          <a:xfrm>
            <a:off x="1250774" y="1312401"/>
            <a:ext cx="396411" cy="445236"/>
            <a:chOff x="0" y="0"/>
            <a:chExt cx="807366" cy="906807"/>
          </a:xfrm>
        </p:grpSpPr>
        <p:sp>
          <p:nvSpPr>
            <p:cNvPr id="1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grpSp>
        <p:nvGrpSpPr>
          <p:cNvPr id="17" name="Group 44"/>
          <p:cNvGrpSpPr/>
          <p:nvPr/>
        </p:nvGrpSpPr>
        <p:grpSpPr>
          <a:xfrm>
            <a:off x="1250774" y="2341026"/>
            <a:ext cx="396411" cy="445236"/>
            <a:chOff x="0" y="0"/>
            <a:chExt cx="807366" cy="906807"/>
          </a:xfrm>
        </p:grpSpPr>
        <p:sp>
          <p:nvSpPr>
            <p:cNvPr id="18"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9"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
        <p:nvSpPr>
          <p:cNvPr id="16" name="矩形 15"/>
          <p:cNvSpPr/>
          <p:nvPr/>
        </p:nvSpPr>
        <p:spPr>
          <a:xfrm>
            <a:off x="1859093" y="3197001"/>
            <a:ext cx="6705239" cy="923330"/>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一般纳税人</a:t>
            </a:r>
            <a:r>
              <a:rPr lang="zh-CN" altLang="zh-CN" sz="1800" dirty="0">
                <a:latin typeface="微软雅黑" pitchFamily="34" charset="-122"/>
                <a:ea typeface="微软雅黑" pitchFamily="34" charset="-122"/>
              </a:rPr>
              <a:t>将货物销售给</a:t>
            </a:r>
            <a:r>
              <a:rPr lang="zh-CN" altLang="zh-CN" sz="1800" b="1" dirty="0">
                <a:solidFill>
                  <a:srgbClr val="C00000"/>
                </a:solidFill>
                <a:latin typeface="微软雅黑" pitchFamily="34" charset="-122"/>
                <a:ea typeface="微软雅黑" pitchFamily="34" charset="-122"/>
              </a:rPr>
              <a:t>小规模纳税人</a:t>
            </a:r>
            <a:r>
              <a:rPr lang="zh-CN" altLang="zh-CN" sz="1800" dirty="0">
                <a:latin typeface="微软雅黑" pitchFamily="34" charset="-122"/>
                <a:ea typeface="微软雅黑" pitchFamily="34" charset="-122"/>
              </a:rPr>
              <a:t>，开具增值税普通发票，小规模纳税人将增值税</a:t>
            </a:r>
            <a:r>
              <a:rPr lang="zh-CN" altLang="zh-CN" sz="1800" b="1" dirty="0">
                <a:solidFill>
                  <a:srgbClr val="C00000"/>
                </a:solidFill>
                <a:latin typeface="微软雅黑" pitchFamily="34" charset="-122"/>
                <a:ea typeface="微软雅黑" pitchFamily="34" charset="-122"/>
              </a:rPr>
              <a:t>计入</a:t>
            </a:r>
            <a:r>
              <a:rPr lang="zh-CN" altLang="zh-CN" sz="1800" dirty="0">
                <a:latin typeface="微软雅黑" pitchFamily="34" charset="-122"/>
                <a:ea typeface="微软雅黑" pitchFamily="34" charset="-122"/>
              </a:rPr>
              <a:t>“货物成本”</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grpSp>
        <p:nvGrpSpPr>
          <p:cNvPr id="20" name="Group 44"/>
          <p:cNvGrpSpPr/>
          <p:nvPr/>
        </p:nvGrpSpPr>
        <p:grpSpPr>
          <a:xfrm>
            <a:off x="1250774" y="3436048"/>
            <a:ext cx="396411" cy="445236"/>
            <a:chOff x="0" y="0"/>
            <a:chExt cx="807366" cy="906807"/>
          </a:xfrm>
        </p:grpSpPr>
        <p:sp>
          <p:nvSpPr>
            <p:cNvPr id="21"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22"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Tree>
    <p:custDataLst>
      <p:tags r:id="rId1"/>
    </p:custDataLst>
    <p:extLst>
      <p:ext uri="{BB962C8B-B14F-4D97-AF65-F5344CB8AC3E}">
        <p14:creationId xmlns:p14="http://schemas.microsoft.com/office/powerpoint/2010/main" val="40747928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3" name="矩形 12"/>
          <p:cNvSpPr/>
          <p:nvPr>
            <p:custDataLst>
              <p:tags r:id="rId7"/>
            </p:custDataLst>
          </p:nvPr>
        </p:nvSpPr>
        <p:spPr>
          <a:xfrm>
            <a:off x="92532" y="144494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custDataLst>
              <p:tags r:id="rId8"/>
            </p:custDataLst>
          </p:nvPr>
        </p:nvSpPr>
        <p:spPr>
          <a:xfrm>
            <a:off x="16090" y="264137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6" name="矩形 15"/>
          <p:cNvSpPr/>
          <p:nvPr/>
        </p:nvSpPr>
        <p:spPr>
          <a:xfrm>
            <a:off x="93437" y="1490663"/>
            <a:ext cx="7767044" cy="1134734"/>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外购</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甲企业采购</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千克。</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日，银行转来托收凭证，金额为</a:t>
            </a:r>
            <a:r>
              <a:rPr lang="en-US" altLang="zh-CN" sz="1800" dirty="0">
                <a:latin typeface="微软雅黑" pitchFamily="34" charset="-122"/>
                <a:ea typeface="微软雅黑" pitchFamily="34" charset="-122"/>
              </a:rPr>
              <a:t>97 </a:t>
            </a:r>
            <a:r>
              <a:rPr lang="en-US" altLang="zh-CN" sz="1800" dirty="0" smtClean="0">
                <a:latin typeface="微软雅黑" pitchFamily="34" charset="-122"/>
                <a:ea typeface="微软雅黑" pitchFamily="34" charset="-122"/>
              </a:rPr>
              <a:t>200</a:t>
            </a:r>
            <a:r>
              <a:rPr lang="zh-CN" altLang="zh-CN" sz="1800" dirty="0">
                <a:latin typeface="微软雅黑" pitchFamily="34" charset="-122"/>
                <a:ea typeface="微软雅黑" pitchFamily="34" charset="-122"/>
              </a:rPr>
              <a:t>元，内附专用发票一</a:t>
            </a:r>
            <a:r>
              <a:rPr lang="zh-CN" altLang="zh-CN" sz="1800" dirty="0" smtClean="0">
                <a:latin typeface="微软雅黑" pitchFamily="34" charset="-122"/>
                <a:ea typeface="微软雅黑" pitchFamily="34" charset="-122"/>
              </a:rPr>
              <a:t>张</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货款</a:t>
            </a:r>
            <a:r>
              <a:rPr lang="zh-CN" altLang="zh-CN" sz="1800" dirty="0">
                <a:latin typeface="微软雅黑" pitchFamily="34" charset="-122"/>
                <a:ea typeface="微软雅黑" pitchFamily="34" charset="-122"/>
              </a:rPr>
              <a:t>计</a:t>
            </a:r>
            <a:r>
              <a:rPr lang="en-US" altLang="zh-CN" sz="1800" dirty="0">
                <a:latin typeface="微软雅黑" pitchFamily="34" charset="-122"/>
                <a:ea typeface="微软雅黑" pitchFamily="34" charset="-122"/>
              </a:rPr>
              <a:t>80 000</a:t>
            </a:r>
            <a:r>
              <a:rPr lang="zh-CN" altLang="zh-CN" sz="1800" dirty="0" smtClean="0">
                <a:latin typeface="微软雅黑" pitchFamily="34" charset="-122"/>
                <a:ea typeface="微软雅黑" pitchFamily="34" charset="-122"/>
              </a:rPr>
              <a:t>元</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增值</a:t>
            </a:r>
            <a:r>
              <a:rPr lang="zh-CN" altLang="zh-CN" sz="1800" dirty="0">
                <a:latin typeface="微软雅黑" pitchFamily="34" charset="-122"/>
                <a:ea typeface="微软雅黑" pitchFamily="34" charset="-122"/>
              </a:rPr>
              <a:t>税额</a:t>
            </a:r>
            <a:r>
              <a:rPr lang="en-US" altLang="zh-CN" sz="1800" dirty="0" smtClean="0">
                <a:latin typeface="微软雅黑" pitchFamily="34" charset="-122"/>
                <a:ea typeface="微软雅黑" pitchFamily="34" charset="-122"/>
              </a:rPr>
              <a:t>12 800</a:t>
            </a:r>
            <a:r>
              <a:rPr lang="zh-CN" altLang="zh-CN" sz="1800" dirty="0">
                <a:latin typeface="微软雅黑" pitchFamily="34" charset="-122"/>
                <a:ea typeface="微软雅黑" pitchFamily="34" charset="-122"/>
              </a:rPr>
              <a:t>元；运杂费发票一张，金额</a:t>
            </a:r>
            <a:r>
              <a:rPr lang="en-US" altLang="zh-CN" sz="1800" dirty="0">
                <a:latin typeface="微软雅黑" pitchFamily="34" charset="-122"/>
                <a:ea typeface="微软雅黑" pitchFamily="34" charset="-122"/>
              </a:rPr>
              <a:t>4 000</a:t>
            </a:r>
            <a:r>
              <a:rPr lang="zh-CN" altLang="zh-CN" sz="1800" dirty="0" smtClean="0">
                <a:latin typeface="微软雅黑" pitchFamily="34" charset="-122"/>
                <a:ea typeface="微软雅黑" pitchFamily="34" charset="-122"/>
              </a:rPr>
              <a:t>元</a:t>
            </a:r>
            <a:r>
              <a:rPr lang="zh-CN" altLang="en-US" sz="1800" dirty="0" smtClean="0">
                <a:latin typeface="微软雅黑" pitchFamily="34" charset="-122"/>
                <a:ea typeface="微软雅黑" pitchFamily="34" charset="-122"/>
              </a:rPr>
              <a:t>，增值税额</a:t>
            </a:r>
            <a:r>
              <a:rPr lang="en-US" altLang="zh-CN" sz="1800" dirty="0" smtClean="0">
                <a:latin typeface="微软雅黑" pitchFamily="34" charset="-122"/>
                <a:ea typeface="微软雅黑" pitchFamily="34" charset="-122"/>
              </a:rPr>
              <a:t>400</a:t>
            </a:r>
            <a:r>
              <a:rPr lang="zh-CN" altLang="en-US" sz="1800" dirty="0" smtClean="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计划</a:t>
            </a:r>
            <a:r>
              <a:rPr lang="zh-CN" altLang="en-US" sz="1800" dirty="0">
                <a:latin typeface="微软雅黑" pitchFamily="34" charset="-122"/>
                <a:ea typeface="微软雅黑" pitchFamily="34" charset="-122"/>
              </a:rPr>
              <a:t>成本</a:t>
            </a:r>
            <a:r>
              <a:rPr lang="zh-CN" altLang="zh-CN" sz="1800" dirty="0">
                <a:latin typeface="微软雅黑" pitchFamily="34" charset="-122"/>
                <a:ea typeface="微软雅黑" pitchFamily="34" charset="-122"/>
              </a:rPr>
              <a:t>为</a:t>
            </a:r>
            <a:r>
              <a:rPr lang="en-US" altLang="zh-CN" sz="1800" dirty="0">
                <a:latin typeface="微软雅黑" pitchFamily="34" charset="-122"/>
                <a:ea typeface="微软雅黑" pitchFamily="34" charset="-122"/>
              </a:rPr>
              <a:t>88 000</a:t>
            </a:r>
            <a:r>
              <a:rPr lang="zh-CN" altLang="en-US" sz="1800" dirty="0" smtClean="0">
                <a:latin typeface="微软雅黑" pitchFamily="34" charset="-122"/>
                <a:ea typeface="微软雅黑" pitchFamily="34" charset="-122"/>
              </a:rPr>
              <a:t>元）</a:t>
            </a:r>
            <a:endParaRPr lang="en-US" altLang="zh-CN" sz="1800" dirty="0">
              <a:latin typeface="微软雅黑" pitchFamily="34" charset="-122"/>
              <a:ea typeface="微软雅黑" pitchFamily="34" charset="-122"/>
            </a:endParaRPr>
          </a:p>
        </p:txBody>
      </p:sp>
      <p:sp>
        <p:nvSpPr>
          <p:cNvPr id="17" name="矩形 16"/>
          <p:cNvSpPr/>
          <p:nvPr/>
        </p:nvSpPr>
        <p:spPr>
          <a:xfrm>
            <a:off x="92531" y="2713380"/>
            <a:ext cx="5782739" cy="1169551"/>
          </a:xfrm>
          <a:prstGeom prst="rect">
            <a:avLst/>
          </a:prstGeom>
        </p:spPr>
        <p:txBody>
          <a:bodyPr wrap="square">
            <a:spAutoFit/>
          </a:bodyPr>
          <a:lstStyle/>
          <a:p>
            <a:pPr>
              <a:lnSpc>
                <a:spcPts val="2800"/>
              </a:lnSpc>
            </a:pPr>
            <a:r>
              <a:rPr lang="zh-CN" altLang="zh-CN" sz="1800" dirty="0">
                <a:latin typeface="微软雅黑" pitchFamily="34" charset="-122"/>
                <a:ea typeface="微软雅黑" pitchFamily="34" charset="-122"/>
              </a:rPr>
              <a:t>借：材料采购——</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84 000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r>
              <a:rPr lang="zh-CN" altLang="zh-CN"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 13 200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97 200</a:t>
            </a:r>
          </a:p>
        </p:txBody>
      </p:sp>
      <p:sp>
        <p:nvSpPr>
          <p:cNvPr id="18" name="矩形 17"/>
          <p:cNvSpPr/>
          <p:nvPr/>
        </p:nvSpPr>
        <p:spPr>
          <a:xfrm>
            <a:off x="93437" y="3793500"/>
            <a:ext cx="5781833" cy="1169551"/>
          </a:xfrm>
          <a:prstGeom prst="rect">
            <a:avLst/>
          </a:prstGeom>
        </p:spPr>
        <p:txBody>
          <a:bodyPr wrap="square">
            <a:spAutoFit/>
          </a:bodyPr>
          <a:lstStyle/>
          <a:p>
            <a:pPr>
              <a:lnSpc>
                <a:spcPts val="2800"/>
              </a:lnSpc>
            </a:pPr>
            <a:r>
              <a:rPr lang="en-US" altLang="zh-CN" sz="1800" b="1" dirty="0">
                <a:solidFill>
                  <a:srgbClr val="084CA1"/>
                </a:solidFill>
                <a:latin typeface="微软雅黑" pitchFamily="34" charset="-122"/>
                <a:ea typeface="微软雅黑" pitchFamily="34" charset="-122"/>
              </a:rPr>
              <a:t>3</a:t>
            </a:r>
            <a:r>
              <a:rPr lang="zh-CN" altLang="zh-CN"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12</a:t>
            </a:r>
            <a:r>
              <a:rPr lang="zh-CN" altLang="zh-CN" sz="1800" b="1" dirty="0">
                <a:solidFill>
                  <a:srgbClr val="084CA1"/>
                </a:solidFill>
                <a:latin typeface="微软雅黑" pitchFamily="34" charset="-122"/>
                <a:ea typeface="微软雅黑" pitchFamily="34" charset="-122"/>
              </a:rPr>
              <a:t>日，仓库转来收料单</a:t>
            </a:r>
            <a:r>
              <a:rPr lang="zh-CN" altLang="zh-CN"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A</a:t>
            </a:r>
            <a:r>
              <a:rPr lang="zh-CN" altLang="zh-CN" sz="1800" b="1" dirty="0">
                <a:solidFill>
                  <a:srgbClr val="084CA1"/>
                </a:solidFill>
                <a:latin typeface="微软雅黑" pitchFamily="34" charset="-122"/>
                <a:ea typeface="微软雅黑" pitchFamily="34" charset="-122"/>
              </a:rPr>
              <a:t>材料已验收</a:t>
            </a:r>
            <a:r>
              <a:rPr lang="zh-CN" altLang="zh-CN" sz="1800" b="1" dirty="0" smtClean="0">
                <a:solidFill>
                  <a:srgbClr val="084CA1"/>
                </a:solidFill>
                <a:latin typeface="微软雅黑" pitchFamily="34" charset="-122"/>
                <a:ea typeface="微软雅黑" pitchFamily="34" charset="-122"/>
              </a:rPr>
              <a:t>入库</a:t>
            </a:r>
            <a:r>
              <a:rPr lang="zh-CN" altLang="en-US" sz="1800" b="1" dirty="0" smtClean="0">
                <a:solidFill>
                  <a:srgbClr val="084CA1"/>
                </a:solidFill>
                <a:latin typeface="微软雅黑" pitchFamily="34" charset="-122"/>
                <a:ea typeface="微软雅黑" pitchFamily="34" charset="-122"/>
              </a:rPr>
              <a:t>：</a:t>
            </a:r>
            <a:endParaRPr lang="en-US" altLang="zh-CN" sz="1800" b="1" dirty="0">
              <a:solidFill>
                <a:srgbClr val="084CA1"/>
              </a:solidFill>
              <a:latin typeface="微软雅黑" pitchFamily="34" charset="-122"/>
              <a:ea typeface="微软雅黑" pitchFamily="34" charset="-122"/>
            </a:endParaRPr>
          </a:p>
          <a:p>
            <a:pPr>
              <a:lnSpc>
                <a:spcPts val="28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a:t>
            </a:r>
            <a:r>
              <a:rPr lang="zh-CN" altLang="en-US" sz="1800" dirty="0">
                <a:latin typeface="微软雅黑" pitchFamily="34" charset="-122"/>
                <a:ea typeface="微软雅黑" pitchFamily="34" charset="-122"/>
              </a:rPr>
              <a:t>材料                               </a:t>
            </a:r>
            <a:r>
              <a:rPr lang="en-US" altLang="zh-CN" sz="1800" dirty="0">
                <a:latin typeface="微软雅黑" pitchFamily="34" charset="-122"/>
                <a:ea typeface="微软雅黑" pitchFamily="34" charset="-122"/>
              </a:rPr>
              <a:t>88 000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贷：材料采购</a:t>
            </a:r>
            <a:r>
              <a:rPr lang="en-US" altLang="zh-CN" sz="1800" dirty="0">
                <a:latin typeface="微软雅黑" pitchFamily="34" charset="-122"/>
                <a:ea typeface="微软雅黑" pitchFamily="34" charset="-122"/>
              </a:rPr>
              <a:t>——A</a:t>
            </a:r>
            <a:r>
              <a:rPr lang="zh-CN" altLang="en-US" sz="1800" dirty="0">
                <a:latin typeface="微软雅黑" pitchFamily="34" charset="-122"/>
                <a:ea typeface="微软雅黑" pitchFamily="34" charset="-122"/>
              </a:rPr>
              <a:t>材料                            </a:t>
            </a:r>
            <a:r>
              <a:rPr lang="en-US" altLang="zh-CN" sz="1800" dirty="0">
                <a:latin typeface="微软雅黑" pitchFamily="34" charset="-122"/>
                <a:ea typeface="微软雅黑" pitchFamily="34" charset="-122"/>
              </a:rPr>
              <a:t>88 000</a:t>
            </a:r>
          </a:p>
        </p:txBody>
      </p:sp>
      <p:sp>
        <p:nvSpPr>
          <p:cNvPr id="19" name="矩形 18"/>
          <p:cNvSpPr/>
          <p:nvPr/>
        </p:nvSpPr>
        <p:spPr>
          <a:xfrm>
            <a:off x="5731253" y="2939083"/>
            <a:ext cx="3412747" cy="1169551"/>
          </a:xfrm>
          <a:prstGeom prst="rect">
            <a:avLst/>
          </a:prstGeom>
        </p:spPr>
        <p:txBody>
          <a:bodyPr wrap="square">
            <a:spAutoFit/>
          </a:bodyPr>
          <a:lstStyle/>
          <a:p>
            <a:pPr>
              <a:lnSpc>
                <a:spcPts val="2800"/>
              </a:lnSpc>
            </a:pPr>
            <a:r>
              <a:rPr lang="zh-CN" altLang="en-US" sz="1800" b="1" dirty="0" smtClean="0">
                <a:solidFill>
                  <a:srgbClr val="084CA1"/>
                </a:solidFill>
                <a:latin typeface="微软雅黑" pitchFamily="34" charset="-122"/>
                <a:ea typeface="微软雅黑" pitchFamily="34" charset="-122"/>
              </a:rPr>
              <a:t>结转材料成本差异：</a:t>
            </a:r>
            <a:endParaRPr lang="en-US" altLang="zh-CN" sz="1800" b="1" dirty="0" smtClean="0">
              <a:solidFill>
                <a:srgbClr val="084CA1"/>
              </a:solidFill>
              <a:latin typeface="微软雅黑" pitchFamily="34" charset="-122"/>
              <a:ea typeface="微软雅黑" pitchFamily="34" charset="-122"/>
            </a:endParaRPr>
          </a:p>
          <a:p>
            <a:pPr>
              <a:lnSpc>
                <a:spcPts val="28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：材料采购</a:t>
            </a:r>
            <a:r>
              <a:rPr lang="en-US" altLang="zh-CN" sz="1800" dirty="0">
                <a:latin typeface="微软雅黑" pitchFamily="34" charset="-122"/>
                <a:ea typeface="微软雅黑" pitchFamily="34" charset="-122"/>
              </a:rPr>
              <a:t>——A</a:t>
            </a:r>
            <a:r>
              <a:rPr lang="zh-CN" altLang="en-US" sz="1800" dirty="0" smtClean="0">
                <a:latin typeface="微软雅黑" pitchFamily="34" charset="-122"/>
                <a:ea typeface="微软雅黑" pitchFamily="34" charset="-122"/>
              </a:rPr>
              <a:t>材料</a:t>
            </a:r>
            <a:r>
              <a:rPr lang="en-US" altLang="zh-CN" sz="1800" dirty="0" smtClean="0">
                <a:latin typeface="微软雅黑" pitchFamily="34" charset="-122"/>
                <a:ea typeface="微软雅黑" pitchFamily="34" charset="-122"/>
              </a:rPr>
              <a:t>4 </a:t>
            </a:r>
            <a:r>
              <a:rPr lang="en-US" altLang="zh-CN" sz="1800" dirty="0">
                <a:latin typeface="微软雅黑" pitchFamily="34" charset="-122"/>
                <a:ea typeface="微软雅黑" pitchFamily="34" charset="-122"/>
              </a:rPr>
              <a:t>000</a:t>
            </a: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贷：材料成本差异     </a:t>
            </a:r>
            <a:r>
              <a:rPr lang="en-US" altLang="zh-CN" sz="1800" dirty="0" smtClean="0">
                <a:latin typeface="微软雅黑" pitchFamily="34" charset="-122"/>
                <a:ea typeface="微软雅黑" pitchFamily="34" charset="-122"/>
              </a:rPr>
              <a:t>4 </a:t>
            </a:r>
            <a:r>
              <a:rPr lang="en-US" altLang="zh-CN" sz="1800" dirty="0">
                <a:latin typeface="微软雅黑" pitchFamily="34" charset="-122"/>
                <a:ea typeface="微软雅黑" pitchFamily="34" charset="-122"/>
              </a:rPr>
              <a:t>000</a:t>
            </a:r>
          </a:p>
        </p:txBody>
      </p:sp>
      <p:cxnSp>
        <p:nvCxnSpPr>
          <p:cNvPr id="20" name="直接连接符 19"/>
          <p:cNvCxnSpPr/>
          <p:nvPr/>
        </p:nvCxnSpPr>
        <p:spPr>
          <a:xfrm>
            <a:off x="5736562" y="2713380"/>
            <a:ext cx="0" cy="2283718"/>
          </a:xfrm>
          <a:prstGeom prst="line">
            <a:avLst/>
          </a:prstGeom>
          <a:ln w="19050">
            <a:solidFill>
              <a:srgbClr val="084CA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57100134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custDataLst>
              <p:tags r:id="rId7"/>
            </p:custDataLst>
          </p:nvPr>
        </p:nvSpPr>
        <p:spPr>
          <a:xfrm>
            <a:off x="590130" y="144494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2" name="矩形 21"/>
          <p:cNvSpPr/>
          <p:nvPr>
            <p:custDataLst>
              <p:tags r:id="rId8"/>
            </p:custDataLst>
          </p:nvPr>
        </p:nvSpPr>
        <p:spPr>
          <a:xfrm>
            <a:off x="513688" y="2441516"/>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nvSpPr>
        <p:spPr>
          <a:xfrm>
            <a:off x="591035" y="1490663"/>
            <a:ext cx="7767044"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自制</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甲企业本月第一生产车间加工完成</a:t>
            </a:r>
            <a:r>
              <a:rPr lang="en-US" altLang="zh-CN" sz="1800" dirty="0">
                <a:latin typeface="微软雅黑" pitchFamily="34" charset="-122"/>
                <a:ea typeface="微软雅黑" pitchFamily="34" charset="-122"/>
              </a:rPr>
              <a:t>A</a:t>
            </a:r>
            <a:r>
              <a:rPr lang="zh-CN" altLang="en-US"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10 000</a:t>
            </a:r>
            <a:r>
              <a:rPr lang="zh-CN" altLang="en-US" sz="1800" dirty="0">
                <a:latin typeface="微软雅黑" pitchFamily="34" charset="-122"/>
                <a:ea typeface="微软雅黑" pitchFamily="34" charset="-122"/>
              </a:rPr>
              <a:t>千克，已全部验收入库，实际成本</a:t>
            </a:r>
            <a:r>
              <a:rPr lang="en-US" altLang="zh-CN" sz="1800" dirty="0">
                <a:latin typeface="微软雅黑" pitchFamily="34" charset="-122"/>
                <a:ea typeface="微软雅黑" pitchFamily="34" charset="-122"/>
              </a:rPr>
              <a:t>40 000</a:t>
            </a:r>
            <a:r>
              <a:rPr lang="zh-CN" altLang="en-US" sz="1800" dirty="0">
                <a:latin typeface="微软雅黑" pitchFamily="34" charset="-122"/>
                <a:ea typeface="微软雅黑" pitchFamily="34" charset="-122"/>
              </a:rPr>
              <a:t>元，计划单价为</a:t>
            </a:r>
            <a:r>
              <a:rPr lang="en-US" altLang="zh-CN" sz="1800" dirty="0">
                <a:latin typeface="微软雅黑" pitchFamily="34" charset="-122"/>
                <a:ea typeface="微软雅黑" pitchFamily="34" charset="-122"/>
              </a:rPr>
              <a:t>4.4</a:t>
            </a:r>
            <a:r>
              <a:rPr lang="zh-CN" altLang="en-US"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千克。</a:t>
            </a:r>
            <a:endParaRPr lang="zh-CN" altLang="zh-CN" sz="1800" dirty="0">
              <a:latin typeface="微软雅黑" pitchFamily="34" charset="-122"/>
              <a:ea typeface="微软雅黑" pitchFamily="34" charset="-122"/>
            </a:endParaRPr>
          </a:p>
        </p:txBody>
      </p:sp>
      <p:sp>
        <p:nvSpPr>
          <p:cNvPr id="24" name="矩形 23"/>
          <p:cNvSpPr/>
          <p:nvPr/>
        </p:nvSpPr>
        <p:spPr>
          <a:xfrm>
            <a:off x="590129" y="2559779"/>
            <a:ext cx="7767950" cy="2169825"/>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44 000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贷：生产成本</a:t>
            </a:r>
            <a:r>
              <a:rPr lang="en-US" altLang="zh-CN" sz="1800" dirty="0">
                <a:latin typeface="微软雅黑" pitchFamily="34" charset="-122"/>
                <a:ea typeface="微软雅黑" pitchFamily="34" charset="-122"/>
              </a:rPr>
              <a:t>                                                    44 </a:t>
            </a:r>
            <a:r>
              <a:rPr lang="en-US" altLang="zh-CN" sz="1800" dirty="0" smtClean="0">
                <a:latin typeface="微软雅黑" pitchFamily="34" charset="-122"/>
                <a:ea typeface="微软雅黑" pitchFamily="34" charset="-122"/>
              </a:rPr>
              <a:t>000</a:t>
            </a:r>
            <a:endParaRPr lang="en-US" altLang="zh-CN" sz="1800" dirty="0">
              <a:latin typeface="微软雅黑" pitchFamily="34" charset="-122"/>
              <a:ea typeface="微软雅黑" pitchFamily="34" charset="-122"/>
            </a:endParaRPr>
          </a:p>
          <a:p>
            <a:pPr>
              <a:lnSpc>
                <a:spcPct val="150000"/>
              </a:lnSpc>
            </a:pPr>
            <a:r>
              <a:rPr lang="zh-CN" altLang="zh-CN" sz="1800" b="1" dirty="0" smtClean="0">
                <a:solidFill>
                  <a:srgbClr val="084CA1"/>
                </a:solidFill>
                <a:latin typeface="微软雅黑" pitchFamily="34" charset="-122"/>
                <a:ea typeface="微软雅黑" pitchFamily="34" charset="-122"/>
              </a:rPr>
              <a:t>同时</a:t>
            </a:r>
            <a:r>
              <a:rPr lang="zh-CN" altLang="zh-CN" sz="1800" b="1" dirty="0">
                <a:solidFill>
                  <a:srgbClr val="084CA1"/>
                </a:solidFill>
                <a:latin typeface="微软雅黑" pitchFamily="34" charset="-122"/>
                <a:ea typeface="微软雅黑" pitchFamily="34" charset="-122"/>
              </a:rPr>
              <a:t>结转材料成本</a:t>
            </a:r>
            <a:r>
              <a:rPr lang="zh-CN" altLang="zh-CN" sz="1800" b="1" dirty="0" smtClean="0">
                <a:solidFill>
                  <a:srgbClr val="084CA1"/>
                </a:solidFill>
                <a:latin typeface="微软雅黑" pitchFamily="34" charset="-122"/>
                <a:ea typeface="微软雅黑" pitchFamily="34" charset="-122"/>
              </a:rPr>
              <a:t>差异</a:t>
            </a:r>
            <a:r>
              <a:rPr lang="en-US" altLang="zh-CN" sz="1800" b="1" dirty="0" smtClean="0">
                <a:solidFill>
                  <a:srgbClr val="084CA1"/>
                </a:solidFill>
                <a:latin typeface="微软雅黑" pitchFamily="34" charset="-122"/>
                <a:ea typeface="微软雅黑" pitchFamily="34" charset="-122"/>
              </a:rPr>
              <a:t>:</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：生产成本</a:t>
            </a:r>
            <a:r>
              <a:rPr lang="en-US" altLang="zh-CN" sz="1800" dirty="0">
                <a:latin typeface="微软雅黑" pitchFamily="34" charset="-122"/>
                <a:ea typeface="微软雅黑" pitchFamily="34" charset="-122"/>
              </a:rPr>
              <a:t>                                                     4 000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贷：材料成本差异</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4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937227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8" name="组合 37"/>
          <p:cNvGrpSpPr/>
          <p:nvPr/>
        </p:nvGrpSpPr>
        <p:grpSpPr>
          <a:xfrm>
            <a:off x="254000" y="1329438"/>
            <a:ext cx="1794946" cy="1779955"/>
            <a:chOff x="1715" y="4363"/>
            <a:chExt cx="3628" cy="3490"/>
          </a:xfrm>
        </p:grpSpPr>
        <p:sp>
          <p:nvSpPr>
            <p:cNvPr id="39" name="椭圆 3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1" name="椭圆 4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矩形 41"/>
          <p:cNvSpPr/>
          <p:nvPr/>
        </p:nvSpPr>
        <p:spPr>
          <a:xfrm>
            <a:off x="3033988" y="1293805"/>
            <a:ext cx="1338828"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cs typeface="+mn-ea"/>
                <a:sym typeface="+mn-lt"/>
              </a:rPr>
              <a:t>发出原材料</a:t>
            </a:r>
            <a:endParaRPr lang="zh-CN" altLang="en-US" sz="1800" b="1" dirty="0">
              <a:solidFill>
                <a:srgbClr val="084CA1"/>
              </a:solidFill>
              <a:latin typeface="微软雅黑" pitchFamily="34" charset="-122"/>
              <a:ea typeface="微软雅黑" pitchFamily="34" charset="-122"/>
            </a:endParaRPr>
          </a:p>
        </p:txBody>
      </p:sp>
      <p:sp>
        <p:nvSpPr>
          <p:cNvPr id="43" name="矩形 42"/>
          <p:cNvSpPr/>
          <p:nvPr/>
        </p:nvSpPr>
        <p:spPr>
          <a:xfrm>
            <a:off x="3033988" y="1709958"/>
            <a:ext cx="5652812" cy="2585323"/>
          </a:xfrm>
          <a:prstGeom prst="rect">
            <a:avLst/>
          </a:prstGeom>
        </p:spPr>
        <p:txBody>
          <a:bodyPr wrap="square">
            <a:spAutoFit/>
          </a:bodyPr>
          <a:lstStyle/>
          <a:p>
            <a:pPr marR="0" indent="0" defTabSz="913765" fontAlgn="auto">
              <a:lnSpc>
                <a:spcPct val="150000"/>
              </a:lnSpc>
              <a:spcBef>
                <a:spcPts val="0"/>
              </a:spcBef>
              <a:spcAft>
                <a:spcPts val="0"/>
              </a:spcAft>
              <a:buClrTx/>
              <a:buSzTx/>
              <a:buFontTx/>
              <a:buNone/>
              <a:defRPr/>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1</a:t>
            </a:r>
            <a:r>
              <a:rPr lang="zh-CN" altLang="zh-CN" sz="1800" b="1" dirty="0">
                <a:latin typeface="微软雅黑" pitchFamily="34" charset="-122"/>
                <a:ea typeface="微软雅黑" pitchFamily="34" charset="-122"/>
              </a:rPr>
              <a:t>）生产经营领用</a:t>
            </a:r>
            <a:r>
              <a:rPr lang="zh-CN" altLang="zh-CN" sz="1800" b="1" dirty="0" smtClean="0">
                <a:latin typeface="微软雅黑" pitchFamily="34" charset="-122"/>
                <a:ea typeface="微软雅黑" pitchFamily="34" charset="-122"/>
              </a:rPr>
              <a:t>材料</a:t>
            </a:r>
            <a:endParaRPr lang="en-US" altLang="zh-CN" sz="1800" b="1" dirty="0" smtClean="0">
              <a:latin typeface="微软雅黑" pitchFamily="34" charset="-122"/>
              <a:ea typeface="微软雅黑" pitchFamily="34" charset="-122"/>
            </a:endParaRP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zh-CN" sz="1800" dirty="0">
                <a:latin typeface="微软雅黑" pitchFamily="34" charset="-122"/>
                <a:ea typeface="微软雅黑" pitchFamily="34" charset="-122"/>
              </a:rPr>
              <a:t>生产</a:t>
            </a:r>
            <a:r>
              <a:rPr lang="zh-CN" altLang="zh-CN"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a:p>
            <a:pPr algn="just">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制造费用</a:t>
            </a:r>
            <a:endParaRPr lang="en-US" altLang="zh-CN" sz="1800" dirty="0" smtClean="0">
              <a:latin typeface="微软雅黑" pitchFamily="34" charset="-122"/>
              <a:ea typeface="微软雅黑" pitchFamily="34" charset="-122"/>
            </a:endParaRPr>
          </a:p>
          <a:p>
            <a:pPr algn="just">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销售费用</a:t>
            </a:r>
            <a:endParaRPr lang="en-US" altLang="zh-CN" sz="1800" dirty="0" smtClean="0">
              <a:latin typeface="微软雅黑" pitchFamily="34" charset="-122"/>
              <a:ea typeface="微软雅黑" pitchFamily="34" charset="-122"/>
            </a:endParaRPr>
          </a:p>
          <a:p>
            <a:pPr algn="just">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r>
              <a:rPr lang="zh-CN" altLang="en-US" sz="1800" dirty="0" smtClean="0">
                <a:latin typeface="微软雅黑" pitchFamily="34" charset="-122"/>
                <a:ea typeface="微软雅黑" pitchFamily="34" charset="-122"/>
              </a:rPr>
              <a:t>等</a:t>
            </a:r>
            <a:endParaRPr lang="en-US" altLang="zh-CN" sz="1800" dirty="0" smtClean="0">
              <a:latin typeface="微软雅黑" pitchFamily="34" charset="-122"/>
              <a:ea typeface="微软雅黑" pitchFamily="34" charset="-122"/>
            </a:endParaRPr>
          </a:p>
          <a:p>
            <a:pPr algn="just">
              <a:lnSpc>
                <a:spcPct val="150000"/>
              </a:lnSpc>
            </a:pPr>
            <a:r>
              <a:rPr lang="en-US" altLang="zh-CN" sz="1800" dirty="0">
                <a:solidFill>
                  <a:sysClr val="windowText" lastClr="000000"/>
                </a:solidFill>
                <a:latin typeface="微软雅黑" pitchFamily="34" charset="-122"/>
                <a:ea typeface="微软雅黑" pitchFamily="34" charset="-122"/>
                <a:cs typeface="+mn-ea"/>
                <a:sym typeface="+mn-lt"/>
              </a:rPr>
              <a:t> </a:t>
            </a:r>
            <a:r>
              <a:rPr lang="en-US" altLang="zh-CN" sz="1800" dirty="0" smtClean="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贷：</a:t>
            </a:r>
            <a:r>
              <a:rPr lang="zh-CN" altLang="zh-CN" sz="1800" dirty="0" smtClean="0">
                <a:latin typeface="微软雅黑" pitchFamily="34" charset="-122"/>
                <a:ea typeface="微软雅黑" pitchFamily="34" charset="-122"/>
              </a:rPr>
              <a:t>原材料</a:t>
            </a:r>
            <a:endParaRPr lang="en-US" altLang="zh-CN" sz="1800" dirty="0" smtClean="0">
              <a:latin typeface="微软雅黑" pitchFamily="34" charset="-122"/>
              <a:ea typeface="微软雅黑" pitchFamily="34" charset="-122"/>
            </a:endParaRP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369427448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8" name="组合 37"/>
          <p:cNvGrpSpPr/>
          <p:nvPr/>
        </p:nvGrpSpPr>
        <p:grpSpPr>
          <a:xfrm>
            <a:off x="254000" y="1329438"/>
            <a:ext cx="1794946" cy="1779955"/>
            <a:chOff x="1715" y="4363"/>
            <a:chExt cx="3628" cy="3490"/>
          </a:xfrm>
        </p:grpSpPr>
        <p:sp>
          <p:nvSpPr>
            <p:cNvPr id="39" name="椭圆 3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1" name="椭圆 4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矩形 41"/>
          <p:cNvSpPr/>
          <p:nvPr/>
        </p:nvSpPr>
        <p:spPr>
          <a:xfrm>
            <a:off x="3033988" y="1293805"/>
            <a:ext cx="1338828"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cs typeface="+mn-ea"/>
                <a:sym typeface="+mn-lt"/>
              </a:rPr>
              <a:t>发出原材料</a:t>
            </a:r>
            <a:endParaRPr lang="zh-CN" altLang="en-US" sz="1800" b="1" dirty="0">
              <a:solidFill>
                <a:srgbClr val="084CA1"/>
              </a:solidFill>
              <a:latin typeface="微软雅黑" pitchFamily="34" charset="-122"/>
              <a:ea typeface="微软雅黑" pitchFamily="34" charset="-122"/>
            </a:endParaRPr>
          </a:p>
        </p:txBody>
      </p:sp>
      <p:sp>
        <p:nvSpPr>
          <p:cNvPr id="43" name="矩形 42"/>
          <p:cNvSpPr/>
          <p:nvPr/>
        </p:nvSpPr>
        <p:spPr>
          <a:xfrm>
            <a:off x="3033988" y="1709958"/>
            <a:ext cx="5652812" cy="2585323"/>
          </a:xfrm>
          <a:prstGeom prst="rect">
            <a:avLst/>
          </a:prstGeom>
        </p:spPr>
        <p:txBody>
          <a:bodyPr wrap="square">
            <a:spAutoFit/>
          </a:bodyPr>
          <a:lstStyle/>
          <a:p>
            <a:pPr defTabSz="913765">
              <a:lnSpc>
                <a:spcPct val="150000"/>
              </a:lnSpc>
              <a:defRPr/>
            </a:pPr>
            <a:r>
              <a:rPr lang="zh-CN" altLang="zh-CN" sz="1800" b="1" dirty="0" smtClean="0">
                <a:latin typeface="微软雅黑" pitchFamily="34" charset="-122"/>
                <a:ea typeface="微软雅黑" pitchFamily="34" charset="-122"/>
              </a:rPr>
              <a:t>（</a:t>
            </a:r>
            <a:r>
              <a:rPr lang="en-US" altLang="zh-CN" sz="1800" b="1" dirty="0">
                <a:latin typeface="微软雅黑" pitchFamily="34" charset="-122"/>
                <a:ea typeface="微软雅黑" pitchFamily="34" charset="-122"/>
              </a:rPr>
              <a:t>2</a:t>
            </a:r>
            <a:r>
              <a:rPr lang="zh-CN" altLang="zh-CN" sz="1800" b="1" dirty="0">
                <a:latin typeface="微软雅黑" pitchFamily="34" charset="-122"/>
                <a:ea typeface="微软雅黑" pitchFamily="34" charset="-122"/>
              </a:rPr>
              <a:t>）出售材料结转成本</a:t>
            </a:r>
            <a:endParaRPr lang="en-US" altLang="zh-CN" sz="1800" b="1" dirty="0">
              <a:latin typeface="微软雅黑" pitchFamily="34" charset="-122"/>
              <a:ea typeface="微软雅黑" pitchFamily="34" charset="-122"/>
            </a:endParaRP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zh-CN" sz="1800" dirty="0">
                <a:latin typeface="微软雅黑" pitchFamily="34" charset="-122"/>
                <a:ea typeface="微软雅黑" pitchFamily="34" charset="-122"/>
              </a:rPr>
              <a:t>其他业务成本</a:t>
            </a:r>
            <a:endParaRPr lang="en-US" altLang="zh-CN" sz="1800" dirty="0">
              <a:latin typeface="微软雅黑" pitchFamily="34" charset="-122"/>
              <a:ea typeface="微软雅黑" pitchFamily="34" charset="-122"/>
            </a:endParaRPr>
          </a:p>
          <a:p>
            <a:pPr algn="just">
              <a:lnSpc>
                <a:spcPct val="150000"/>
              </a:lnSpc>
            </a:pPr>
            <a:r>
              <a:rPr lang="en-US" altLang="zh-CN" sz="1800" dirty="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a:t>
            </a:r>
            <a:r>
              <a:rPr lang="zh-CN" altLang="zh-CN" sz="1800" dirty="0">
                <a:latin typeface="微软雅黑" pitchFamily="34" charset="-122"/>
                <a:ea typeface="微软雅黑" pitchFamily="34" charset="-122"/>
              </a:rPr>
              <a:t>原材料</a:t>
            </a:r>
            <a:endParaRPr lang="en-US" altLang="zh-CN" sz="1800" dirty="0">
              <a:latin typeface="微软雅黑" pitchFamily="34" charset="-122"/>
              <a:ea typeface="微软雅黑" pitchFamily="34" charset="-122"/>
            </a:endParaRPr>
          </a:p>
          <a:p>
            <a:pPr defTabSz="913765">
              <a:lnSpc>
                <a:spcPct val="150000"/>
              </a:lnSpc>
              <a:defRPr/>
            </a:pPr>
            <a:r>
              <a:rPr lang="zh-CN" altLang="zh-CN" sz="1800" b="1" dirty="0">
                <a:latin typeface="微软雅黑" pitchFamily="34" charset="-122"/>
                <a:ea typeface="微软雅黑" pitchFamily="34" charset="-122"/>
              </a:rPr>
              <a:t>（</a:t>
            </a:r>
            <a:r>
              <a:rPr lang="en-US" altLang="zh-CN" sz="1800" b="1" dirty="0">
                <a:latin typeface="微软雅黑" pitchFamily="34" charset="-122"/>
                <a:ea typeface="微软雅黑" pitchFamily="34" charset="-122"/>
              </a:rPr>
              <a:t>3</a:t>
            </a:r>
            <a:r>
              <a:rPr lang="zh-CN" altLang="zh-CN" sz="1800" b="1" dirty="0">
                <a:latin typeface="微软雅黑" pitchFamily="34" charset="-122"/>
                <a:ea typeface="微软雅黑" pitchFamily="34" charset="-122"/>
              </a:rPr>
              <a:t>）发出委托外单位加工的材料</a:t>
            </a:r>
            <a:endParaRPr lang="en-US" altLang="zh-CN" sz="1800" b="1" dirty="0">
              <a:latin typeface="微软雅黑" pitchFamily="34" charset="-122"/>
              <a:ea typeface="微软雅黑" pitchFamily="34" charset="-122"/>
            </a:endParaRPr>
          </a:p>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zh-CN" sz="1800" dirty="0">
                <a:latin typeface="微软雅黑" pitchFamily="34" charset="-122"/>
                <a:ea typeface="微软雅黑" pitchFamily="34" charset="-122"/>
              </a:rPr>
              <a:t>委托加工</a:t>
            </a:r>
            <a:r>
              <a:rPr lang="zh-CN" altLang="zh-CN" sz="1800" dirty="0" smtClean="0">
                <a:latin typeface="微软雅黑" pitchFamily="34" charset="-122"/>
                <a:ea typeface="微软雅黑" pitchFamily="34" charset="-122"/>
              </a:rPr>
              <a:t>物资</a:t>
            </a:r>
            <a:endParaRPr lang="en-US" altLang="zh-CN" sz="1800" dirty="0" smtClean="0">
              <a:latin typeface="微软雅黑" pitchFamily="34" charset="-122"/>
              <a:ea typeface="微软雅黑" pitchFamily="34" charset="-122"/>
            </a:endParaRPr>
          </a:p>
          <a:p>
            <a:pPr algn="just">
              <a:lnSpc>
                <a:spcPct val="150000"/>
              </a:lnSpc>
            </a:pPr>
            <a:r>
              <a:rPr lang="en-US" altLang="zh-CN" sz="1800" dirty="0">
                <a:solidFill>
                  <a:sysClr val="windowText" lastClr="000000"/>
                </a:solidFill>
                <a:latin typeface="微软雅黑" pitchFamily="34" charset="-122"/>
                <a:ea typeface="微软雅黑" pitchFamily="34" charset="-122"/>
                <a:cs typeface="+mn-ea"/>
                <a:sym typeface="+mn-lt"/>
              </a:rPr>
              <a:t> </a:t>
            </a:r>
            <a:r>
              <a:rPr lang="en-US" altLang="zh-CN" sz="1800" dirty="0" smtClean="0">
                <a:solidFill>
                  <a:sysClr val="windowText" lastClr="000000"/>
                </a:solidFill>
                <a:latin typeface="微软雅黑" pitchFamily="34" charset="-122"/>
                <a:ea typeface="微软雅黑" pitchFamily="34" charset="-122"/>
                <a:cs typeface="+mn-ea"/>
                <a:sym typeface="+mn-lt"/>
              </a:rPr>
              <a:t>      </a:t>
            </a:r>
            <a:r>
              <a:rPr lang="zh-CN" altLang="en-US" sz="1800" dirty="0" smtClean="0">
                <a:solidFill>
                  <a:sysClr val="windowText" lastClr="000000"/>
                </a:solidFill>
                <a:latin typeface="微软雅黑" pitchFamily="34" charset="-122"/>
                <a:ea typeface="微软雅黑" pitchFamily="34" charset="-122"/>
                <a:cs typeface="+mn-ea"/>
                <a:sym typeface="+mn-lt"/>
              </a:rPr>
              <a:t>贷</a:t>
            </a:r>
            <a:r>
              <a:rPr lang="zh-CN" altLang="en-US" sz="1800" dirty="0">
                <a:solidFill>
                  <a:sysClr val="windowText" lastClr="000000"/>
                </a:solidFill>
                <a:latin typeface="微软雅黑" pitchFamily="34" charset="-122"/>
                <a:ea typeface="微软雅黑" pitchFamily="34" charset="-122"/>
                <a:cs typeface="+mn-ea"/>
                <a:sym typeface="+mn-lt"/>
              </a:rPr>
              <a:t>：</a:t>
            </a:r>
            <a:r>
              <a:rPr lang="zh-CN" altLang="zh-CN" sz="1800" dirty="0" smtClean="0">
                <a:latin typeface="微软雅黑" pitchFamily="34" charset="-122"/>
                <a:ea typeface="微软雅黑" pitchFamily="34" charset="-122"/>
              </a:rPr>
              <a:t>原材料</a:t>
            </a:r>
            <a:endParaRPr lang="en-US" altLang="zh-CN" sz="1800" dirty="0">
              <a:latin typeface="微软雅黑" pitchFamily="34" charset="-122"/>
              <a:ea typeface="微软雅黑" pitchFamily="34" charset="-122"/>
            </a:endParaRPr>
          </a:p>
        </p:txBody>
      </p:sp>
      <p:sp>
        <p:nvSpPr>
          <p:cNvPr id="15" name="矩形 14"/>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111066378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8" name="组合 37"/>
          <p:cNvGrpSpPr/>
          <p:nvPr/>
        </p:nvGrpSpPr>
        <p:grpSpPr>
          <a:xfrm>
            <a:off x="254000" y="1329438"/>
            <a:ext cx="1794946" cy="1779955"/>
            <a:chOff x="1715" y="4363"/>
            <a:chExt cx="3628" cy="3490"/>
          </a:xfrm>
        </p:grpSpPr>
        <p:sp>
          <p:nvSpPr>
            <p:cNvPr id="39" name="椭圆 3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1" name="椭圆 4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5</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矩形 41"/>
          <p:cNvSpPr/>
          <p:nvPr/>
        </p:nvSpPr>
        <p:spPr>
          <a:xfrm>
            <a:off x="3033988" y="1293805"/>
            <a:ext cx="3647152" cy="458908"/>
          </a:xfrm>
          <a:prstGeom prst="rect">
            <a:avLst/>
          </a:prstGeom>
        </p:spPr>
        <p:txBody>
          <a:bodyPr wrap="none">
            <a:spAutoFit/>
          </a:bodyPr>
          <a:lstStyle/>
          <a:p>
            <a:pPr>
              <a:lnSpc>
                <a:spcPct val="150000"/>
              </a:lnSpc>
            </a:pPr>
            <a:r>
              <a:rPr lang="zh-CN" altLang="en-US" sz="1800" b="1" dirty="0" smtClean="0">
                <a:solidFill>
                  <a:srgbClr val="084CA1"/>
                </a:solidFill>
                <a:latin typeface="微软雅黑" pitchFamily="34" charset="-122"/>
                <a:ea typeface="微软雅黑" pitchFamily="34" charset="-122"/>
                <a:cs typeface="+mn-ea"/>
                <a:sym typeface="+mn-lt"/>
              </a:rPr>
              <a:t>月末，结转发出原材料的</a:t>
            </a:r>
            <a:r>
              <a:rPr lang="zh-CN" altLang="zh-CN" sz="1800" b="1" dirty="0" smtClean="0">
                <a:solidFill>
                  <a:srgbClr val="084CA1"/>
                </a:solidFill>
                <a:latin typeface="微软雅黑" pitchFamily="34" charset="-122"/>
                <a:ea typeface="微软雅黑" pitchFamily="34" charset="-122"/>
                <a:cs typeface="+mn-ea"/>
              </a:rPr>
              <a:t>成本</a:t>
            </a:r>
            <a:r>
              <a:rPr lang="zh-CN" altLang="zh-CN" sz="1800" b="1" dirty="0">
                <a:solidFill>
                  <a:srgbClr val="084CA1"/>
                </a:solidFill>
                <a:latin typeface="微软雅黑" pitchFamily="34" charset="-122"/>
                <a:ea typeface="微软雅黑" pitchFamily="34" charset="-122"/>
                <a:cs typeface="+mn-ea"/>
              </a:rPr>
              <a:t>差异</a:t>
            </a:r>
            <a:endParaRPr lang="zh-CN" altLang="en-US" sz="1800" b="1" dirty="0">
              <a:solidFill>
                <a:srgbClr val="084CA1"/>
              </a:solidFill>
              <a:latin typeface="微软雅黑" pitchFamily="34" charset="-122"/>
              <a:ea typeface="微软雅黑" pitchFamily="34" charset="-122"/>
              <a:cs typeface="+mn-ea"/>
            </a:endParaRPr>
          </a:p>
        </p:txBody>
      </p:sp>
      <p:sp>
        <p:nvSpPr>
          <p:cNvPr id="43" name="矩形 42"/>
          <p:cNvSpPr/>
          <p:nvPr/>
        </p:nvSpPr>
        <p:spPr>
          <a:xfrm>
            <a:off x="3033988" y="1709958"/>
            <a:ext cx="5652812" cy="2169825"/>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借或贷：</a:t>
            </a:r>
            <a:r>
              <a:rPr lang="zh-CN" altLang="en-US" sz="1800" dirty="0">
                <a:latin typeface="微软雅黑" pitchFamily="34" charset="-122"/>
                <a:ea typeface="微软雅黑" pitchFamily="34" charset="-122"/>
              </a:rPr>
              <a:t>材料成本差异</a:t>
            </a:r>
            <a:r>
              <a:rPr lang="en-US" altLang="zh-CN" sz="1800" dirty="0">
                <a:latin typeface="微软雅黑" pitchFamily="34" charset="-122"/>
                <a:ea typeface="微软雅黑" pitchFamily="34" charset="-122"/>
              </a:rPr>
              <a:t>——L</a:t>
            </a:r>
            <a:r>
              <a:rPr lang="zh-CN" altLang="en-US" sz="1800" dirty="0" smtClean="0">
                <a:latin typeface="微软雅黑" pitchFamily="34" charset="-122"/>
                <a:ea typeface="微软雅黑" pitchFamily="34" charset="-122"/>
              </a:rPr>
              <a:t>材料</a:t>
            </a:r>
            <a:endParaRPr lang="en-US" altLang="zh-CN" sz="1800" dirty="0" smtClean="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贷或借：</a:t>
            </a:r>
            <a:r>
              <a:rPr lang="zh-CN" altLang="en-US" sz="1800" dirty="0">
                <a:latin typeface="微软雅黑" pitchFamily="34" charset="-122"/>
                <a:ea typeface="微软雅黑" pitchFamily="34" charset="-122"/>
              </a:rPr>
              <a:t>生产成本</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基本</a:t>
            </a:r>
            <a:r>
              <a:rPr lang="zh-CN" altLang="en-US" sz="1800" dirty="0" smtClean="0">
                <a:latin typeface="微软雅黑" pitchFamily="34" charset="-122"/>
                <a:ea typeface="微软雅黑" pitchFamily="34" charset="-122"/>
              </a:rPr>
              <a:t>生产成本</a:t>
            </a:r>
            <a:r>
              <a:rPr lang="zh-CN" altLang="en-US"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辅助生产成本　　　　　　　　　　　　　  </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                     制造费用</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管理费用等</a:t>
            </a:r>
            <a:r>
              <a:rPr lang="zh-CN" altLang="en-US" sz="1800" dirty="0">
                <a:latin typeface="微软雅黑" pitchFamily="34" charset="-122"/>
                <a:ea typeface="微软雅黑" pitchFamily="34" charset="-122"/>
              </a:rPr>
              <a:t>　　　　　　　　　　</a:t>
            </a:r>
            <a:endParaRPr lang="en-US" altLang="zh-CN" sz="1800" dirty="0">
              <a:latin typeface="微软雅黑" pitchFamily="34" charset="-122"/>
              <a:ea typeface="微软雅黑" pitchFamily="34" charset="-122"/>
            </a:endParaRPr>
          </a:p>
        </p:txBody>
      </p:sp>
      <p:sp>
        <p:nvSpPr>
          <p:cNvPr id="16" name="圆角矩形标注 15"/>
          <p:cNvSpPr/>
          <p:nvPr/>
        </p:nvSpPr>
        <p:spPr>
          <a:xfrm>
            <a:off x="5860394" y="3351399"/>
            <a:ext cx="2944812" cy="1056767"/>
          </a:xfrm>
          <a:prstGeom prst="wedgeRoundRectCallout">
            <a:avLst>
              <a:gd name="adj1" fmla="val -31490"/>
              <a:gd name="adj2" fmla="val -87346"/>
              <a:gd name="adj3" fmla="val 16667"/>
            </a:avLst>
          </a:prstGeom>
          <a:solidFill>
            <a:srgbClr val="084CA1"/>
          </a:solidFill>
          <a:ln w="57150">
            <a:noFill/>
          </a:ln>
        </p:spPr>
        <p:txBody>
          <a:bodyPr vert="horz" wrap="square" lIns="0" tIns="0" rIns="0" bIns="72000" rtlCol="0" anchor="b" anchorCtr="1" compatLnSpc="1">
            <a:noAutofit/>
          </a:bodyPr>
          <a:lstStyle/>
          <a:p>
            <a:r>
              <a:rPr lang="zh-CN" altLang="zh-CN" sz="1800" b="1" dirty="0" smtClean="0">
                <a:solidFill>
                  <a:schemeClr val="bg1"/>
                </a:solidFill>
                <a:latin typeface="微软雅黑" pitchFamily="34" charset="-122"/>
                <a:ea typeface="微软雅黑" pitchFamily="34" charset="-122"/>
              </a:rPr>
              <a:t>发出</a:t>
            </a:r>
            <a:r>
              <a:rPr lang="zh-CN" altLang="zh-CN" sz="1800" b="1" dirty="0">
                <a:solidFill>
                  <a:schemeClr val="bg1"/>
                </a:solidFill>
                <a:latin typeface="微软雅黑" pitchFamily="34" charset="-122"/>
                <a:ea typeface="微软雅黑" pitchFamily="34" charset="-122"/>
              </a:rPr>
              <a:t>材料应负担的成本差异应当按期（月）分摊，不得在季末或年末一次计算。</a:t>
            </a:r>
            <a:endParaRPr lang="zh-CN" altLang="en-US" sz="1800" b="1" dirty="0">
              <a:solidFill>
                <a:schemeClr val="bg1"/>
              </a:solidFill>
              <a:latin typeface="微软雅黑" pitchFamily="34" charset="-122"/>
              <a:ea typeface="微软雅黑" pitchFamily="34" charset="-122"/>
            </a:endParaRPr>
          </a:p>
        </p:txBody>
      </p:sp>
      <p:sp>
        <p:nvSpPr>
          <p:cNvPr id="17" name="矩形 1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计划成本法下原材料的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账务处理</a:t>
            </a:r>
            <a:endParaRPr lang="zh-CN" altLang="zh-CN" sz="1800" b="1" dirty="0">
              <a:solidFill>
                <a:srgbClr val="084CA1"/>
              </a:solidFill>
              <a:ea typeface="微软雅黑"/>
              <a:cs typeface="+mn-ea"/>
            </a:endParaRPr>
          </a:p>
        </p:txBody>
      </p:sp>
    </p:spTree>
    <p:custDataLst>
      <p:tags r:id="rId1"/>
    </p:custDataLst>
    <p:extLst>
      <p:ext uri="{BB962C8B-B14F-4D97-AF65-F5344CB8AC3E}">
        <p14:creationId xmlns:p14="http://schemas.microsoft.com/office/powerpoint/2010/main" val="306476643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38939" y="1435232"/>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62497" y="293586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38938" y="1427232"/>
            <a:ext cx="7767950" cy="1528624"/>
          </a:xfrm>
          <a:prstGeom prst="rect">
            <a:avLst/>
          </a:prstGeom>
        </p:spPr>
        <p:txBody>
          <a:bodyPr wrap="square">
            <a:spAutoFit/>
          </a:bodyPr>
          <a:lstStyle/>
          <a:p>
            <a:pPr>
              <a:lnSpc>
                <a:spcPts val="2800"/>
              </a:lnSpc>
            </a:pPr>
            <a:r>
              <a:rPr lang="zh-CN" altLang="en-US" sz="1800" dirty="0">
                <a:solidFill>
                  <a:srgbClr val="000000"/>
                </a:solidFill>
                <a:latin typeface="微软雅黑" pitchFamily="34" charset="-122"/>
                <a:ea typeface="微软雅黑" pitchFamily="34" charset="-122"/>
                <a:sym typeface="+mn-ea"/>
              </a:rPr>
              <a:t>甲公司某月月初结存</a:t>
            </a:r>
            <a:r>
              <a:rPr lang="en-US" altLang="zh-CN" sz="1800" dirty="0">
                <a:solidFill>
                  <a:srgbClr val="000000"/>
                </a:solidFill>
                <a:latin typeface="微软雅黑" pitchFamily="34" charset="-122"/>
                <a:ea typeface="微软雅黑" pitchFamily="34" charset="-122"/>
                <a:sym typeface="+mn-ea"/>
              </a:rPr>
              <a:t>L</a:t>
            </a:r>
            <a:r>
              <a:rPr lang="zh-CN" altLang="en-US" sz="1800" dirty="0">
                <a:solidFill>
                  <a:srgbClr val="000000"/>
                </a:solidFill>
                <a:latin typeface="微软雅黑" pitchFamily="34" charset="-122"/>
                <a:ea typeface="微软雅黑" pitchFamily="34" charset="-122"/>
                <a:sym typeface="+mn-ea"/>
              </a:rPr>
              <a:t>材料的计划成本为</a:t>
            </a:r>
            <a:r>
              <a:rPr lang="en-US" altLang="zh-CN" sz="1800" dirty="0" smtClean="0">
                <a:solidFill>
                  <a:srgbClr val="000000"/>
                </a:solidFill>
                <a:latin typeface="微软雅黑" pitchFamily="34" charset="-122"/>
                <a:ea typeface="微软雅黑" pitchFamily="34" charset="-122"/>
                <a:sym typeface="+mn-ea"/>
              </a:rPr>
              <a:t>1 000 000 </a:t>
            </a:r>
            <a:r>
              <a:rPr lang="zh-CN" altLang="en-US" sz="1800" dirty="0">
                <a:solidFill>
                  <a:srgbClr val="000000"/>
                </a:solidFill>
                <a:latin typeface="微软雅黑" pitchFamily="34" charset="-122"/>
                <a:ea typeface="微软雅黑" pitchFamily="34" charset="-122"/>
                <a:sym typeface="+mn-ea"/>
              </a:rPr>
              <a:t>元。成本差异为</a:t>
            </a:r>
            <a:r>
              <a:rPr lang="zh-CN" altLang="en-US" sz="1800" dirty="0" smtClean="0">
                <a:solidFill>
                  <a:srgbClr val="000000"/>
                </a:solidFill>
                <a:latin typeface="微软雅黑" pitchFamily="34" charset="-122"/>
                <a:ea typeface="微软雅黑" pitchFamily="34" charset="-122"/>
                <a:sym typeface="+mn-ea"/>
              </a:rPr>
              <a:t>超支</a:t>
            </a:r>
            <a:endParaRPr lang="en-US" altLang="zh-CN" sz="1800" dirty="0" smtClean="0">
              <a:solidFill>
                <a:srgbClr val="000000"/>
              </a:solidFill>
              <a:latin typeface="微软雅黑" pitchFamily="34" charset="-122"/>
              <a:ea typeface="微软雅黑" pitchFamily="34" charset="-122"/>
              <a:sym typeface="+mn-ea"/>
            </a:endParaRPr>
          </a:p>
          <a:p>
            <a:pPr>
              <a:lnSpc>
                <a:spcPts val="2800"/>
              </a:lnSpc>
            </a:pPr>
            <a:r>
              <a:rPr lang="en-US" altLang="zh-CN" sz="1800" dirty="0" smtClean="0">
                <a:solidFill>
                  <a:srgbClr val="000000"/>
                </a:solidFill>
                <a:latin typeface="微软雅黑" pitchFamily="34" charset="-122"/>
                <a:ea typeface="微软雅黑" pitchFamily="34" charset="-122"/>
                <a:sym typeface="+mn-ea"/>
              </a:rPr>
              <a:t>30 740</a:t>
            </a:r>
            <a:r>
              <a:rPr lang="zh-CN" altLang="en-US" sz="1800" dirty="0">
                <a:solidFill>
                  <a:srgbClr val="000000"/>
                </a:solidFill>
                <a:latin typeface="微软雅黑" pitchFamily="34" charset="-122"/>
                <a:ea typeface="微软雅黑" pitchFamily="34" charset="-122"/>
                <a:sym typeface="+mn-ea"/>
              </a:rPr>
              <a:t>元；当月入库</a:t>
            </a:r>
            <a:r>
              <a:rPr lang="en-US" altLang="zh-CN" sz="1800" dirty="0">
                <a:solidFill>
                  <a:srgbClr val="000000"/>
                </a:solidFill>
                <a:latin typeface="微软雅黑" pitchFamily="34" charset="-122"/>
                <a:ea typeface="微软雅黑" pitchFamily="34" charset="-122"/>
                <a:sym typeface="+mn-ea"/>
              </a:rPr>
              <a:t>L</a:t>
            </a:r>
            <a:r>
              <a:rPr lang="zh-CN" altLang="en-US" sz="1800" dirty="0">
                <a:solidFill>
                  <a:srgbClr val="000000"/>
                </a:solidFill>
                <a:latin typeface="微软雅黑" pitchFamily="34" charset="-122"/>
                <a:ea typeface="微软雅黑" pitchFamily="34" charset="-122"/>
                <a:sym typeface="+mn-ea"/>
              </a:rPr>
              <a:t>材料的计划成本</a:t>
            </a:r>
            <a:r>
              <a:rPr lang="en-US" altLang="zh-CN" sz="1800" dirty="0" smtClean="0">
                <a:solidFill>
                  <a:srgbClr val="000000"/>
                </a:solidFill>
                <a:latin typeface="微软雅黑" pitchFamily="34" charset="-122"/>
                <a:ea typeface="微软雅黑" pitchFamily="34" charset="-122"/>
                <a:sym typeface="+mn-ea"/>
              </a:rPr>
              <a:t>3 200 000</a:t>
            </a:r>
            <a:r>
              <a:rPr lang="zh-CN" altLang="en-US" sz="1800" dirty="0">
                <a:solidFill>
                  <a:srgbClr val="000000"/>
                </a:solidFill>
                <a:latin typeface="微软雅黑" pitchFamily="34" charset="-122"/>
                <a:ea typeface="微软雅黑" pitchFamily="34" charset="-122"/>
                <a:sym typeface="+mn-ea"/>
              </a:rPr>
              <a:t>元，成本差异为节约</a:t>
            </a:r>
            <a:r>
              <a:rPr lang="en-US" altLang="zh-CN" sz="1800" dirty="0" smtClean="0">
                <a:solidFill>
                  <a:srgbClr val="000000"/>
                </a:solidFill>
                <a:latin typeface="微软雅黑" pitchFamily="34" charset="-122"/>
                <a:ea typeface="微软雅黑" pitchFamily="34" charset="-122"/>
                <a:sym typeface="+mn-ea"/>
              </a:rPr>
              <a:t>200 000</a:t>
            </a:r>
            <a:r>
              <a:rPr lang="zh-CN" altLang="en-US" sz="1800" dirty="0">
                <a:solidFill>
                  <a:srgbClr val="000000"/>
                </a:solidFill>
                <a:latin typeface="微软雅黑" pitchFamily="34" charset="-122"/>
                <a:ea typeface="微软雅黑" pitchFamily="34" charset="-122"/>
                <a:sym typeface="+mn-ea"/>
              </a:rPr>
              <a:t>元。已知各部门领用的计划成本为：基本生产车间</a:t>
            </a:r>
            <a:r>
              <a:rPr lang="en-US" altLang="zh-CN" sz="1800" dirty="0" smtClean="0">
                <a:solidFill>
                  <a:srgbClr val="000000"/>
                </a:solidFill>
                <a:latin typeface="微软雅黑" pitchFamily="34" charset="-122"/>
                <a:ea typeface="微软雅黑" pitchFamily="34" charset="-122"/>
                <a:sym typeface="+mn-ea"/>
              </a:rPr>
              <a:t>2 000 000</a:t>
            </a:r>
            <a:r>
              <a:rPr lang="zh-CN" altLang="en-US" sz="1800" dirty="0">
                <a:solidFill>
                  <a:srgbClr val="000000"/>
                </a:solidFill>
                <a:latin typeface="微软雅黑" pitchFamily="34" charset="-122"/>
                <a:ea typeface="微软雅黑" pitchFamily="34" charset="-122"/>
                <a:sym typeface="+mn-ea"/>
              </a:rPr>
              <a:t>元，辅助生产车间</a:t>
            </a:r>
            <a:r>
              <a:rPr lang="en-US" altLang="zh-CN" sz="1800" dirty="0" smtClean="0">
                <a:solidFill>
                  <a:srgbClr val="000000"/>
                </a:solidFill>
                <a:latin typeface="微软雅黑" pitchFamily="34" charset="-122"/>
                <a:ea typeface="微软雅黑" pitchFamily="34" charset="-122"/>
                <a:sym typeface="+mn-ea"/>
              </a:rPr>
              <a:t>600 000</a:t>
            </a:r>
            <a:r>
              <a:rPr lang="zh-CN" altLang="en-US" sz="1800" dirty="0">
                <a:solidFill>
                  <a:srgbClr val="000000"/>
                </a:solidFill>
                <a:latin typeface="微软雅黑" pitchFamily="34" charset="-122"/>
                <a:ea typeface="微软雅黑" pitchFamily="34" charset="-122"/>
                <a:sym typeface="+mn-ea"/>
              </a:rPr>
              <a:t>元，车间管理部门</a:t>
            </a:r>
            <a:r>
              <a:rPr lang="en-US" altLang="zh-CN" sz="1800" dirty="0" smtClean="0">
                <a:solidFill>
                  <a:srgbClr val="000000"/>
                </a:solidFill>
                <a:latin typeface="微软雅黑" pitchFamily="34" charset="-122"/>
                <a:ea typeface="微软雅黑" pitchFamily="34" charset="-122"/>
                <a:sym typeface="+mn-ea"/>
              </a:rPr>
              <a:t>250 000</a:t>
            </a:r>
            <a:r>
              <a:rPr lang="zh-CN" altLang="en-US" sz="1800" dirty="0">
                <a:solidFill>
                  <a:srgbClr val="000000"/>
                </a:solidFill>
                <a:latin typeface="微软雅黑" pitchFamily="34" charset="-122"/>
                <a:ea typeface="微软雅黑" pitchFamily="34" charset="-122"/>
                <a:sym typeface="+mn-ea"/>
              </a:rPr>
              <a:t>元，行政管理部门</a:t>
            </a:r>
            <a:r>
              <a:rPr lang="en-US" altLang="zh-CN" sz="1800" dirty="0" smtClean="0">
                <a:solidFill>
                  <a:srgbClr val="000000"/>
                </a:solidFill>
                <a:latin typeface="微软雅黑" pitchFamily="34" charset="-122"/>
                <a:ea typeface="微软雅黑" pitchFamily="34" charset="-122"/>
                <a:sym typeface="+mn-ea"/>
              </a:rPr>
              <a:t>50 000</a:t>
            </a:r>
            <a:r>
              <a:rPr lang="zh-CN" altLang="en-US" sz="1800" dirty="0">
                <a:solidFill>
                  <a:srgbClr val="000000"/>
                </a:solidFill>
                <a:latin typeface="微软雅黑" pitchFamily="34" charset="-122"/>
                <a:ea typeface="微软雅黑" pitchFamily="34" charset="-122"/>
                <a:sym typeface="+mn-ea"/>
              </a:rPr>
              <a:t>元。</a:t>
            </a:r>
            <a:endParaRPr lang="zh-CN" altLang="en-US" sz="1800" dirty="0">
              <a:latin typeface="微软雅黑" pitchFamily="34" charset="-122"/>
              <a:ea typeface="微软雅黑" pitchFamily="34" charset="-122"/>
            </a:endParaRPr>
          </a:p>
        </p:txBody>
      </p:sp>
      <p:sp>
        <p:nvSpPr>
          <p:cNvPr id="16" name="矩形 15"/>
          <p:cNvSpPr/>
          <p:nvPr/>
        </p:nvSpPr>
        <p:spPr>
          <a:xfrm>
            <a:off x="839844" y="3048220"/>
            <a:ext cx="7767044" cy="1887696"/>
          </a:xfrm>
          <a:prstGeom prst="rect">
            <a:avLst/>
          </a:prstGeom>
        </p:spPr>
        <p:txBody>
          <a:bodyPr wrap="square">
            <a:spAutoFit/>
          </a:bodyPr>
          <a:lstStyle/>
          <a:p>
            <a:pPr>
              <a:lnSpc>
                <a:spcPts val="2800"/>
              </a:lnSpc>
            </a:pPr>
            <a:r>
              <a:rPr lang="zh-CN" altLang="en-US" sz="1800" dirty="0">
                <a:latin typeface="微软雅黑" pitchFamily="34" charset="-122"/>
                <a:ea typeface="微软雅黑" pitchFamily="34" charset="-122"/>
              </a:rPr>
              <a:t>借</a:t>
            </a:r>
            <a:r>
              <a:rPr lang="zh-CN" altLang="en-US"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生产成本</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基本生产成本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2 000 000</a:t>
            </a:r>
            <a:r>
              <a:rPr lang="zh-CN" altLang="en-US" sz="1800" dirty="0" smtClean="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辅助生产成本　　　　        </a:t>
            </a:r>
            <a:r>
              <a:rPr lang="en-US" altLang="zh-CN" sz="1800" dirty="0" smtClean="0">
                <a:latin typeface="微软雅黑" pitchFamily="34" charset="-122"/>
                <a:ea typeface="微软雅黑" pitchFamily="34" charset="-122"/>
              </a:rPr>
              <a:t>600 000</a:t>
            </a:r>
          </a:p>
          <a:p>
            <a:pPr>
              <a:lnSpc>
                <a:spcPts val="28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制造</a:t>
            </a:r>
            <a:r>
              <a:rPr lang="zh-CN" altLang="en-US" sz="1800" dirty="0">
                <a:latin typeface="微软雅黑" pitchFamily="34" charset="-122"/>
                <a:ea typeface="微软雅黑" pitchFamily="34" charset="-122"/>
              </a:rPr>
              <a:t>费用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250 000</a:t>
            </a:r>
            <a:endParaRPr lang="en-US" altLang="zh-CN"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管理费用</a:t>
            </a: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50 000</a:t>
            </a:r>
          </a:p>
          <a:p>
            <a:pPr>
              <a:lnSpc>
                <a:spcPts val="28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——L</a:t>
            </a:r>
            <a:r>
              <a:rPr lang="zh-CN" altLang="en-US" sz="1800" dirty="0">
                <a:latin typeface="微软雅黑" pitchFamily="34" charset="-122"/>
                <a:ea typeface="微软雅黑" pitchFamily="34" charset="-122"/>
              </a:rPr>
              <a:t>材料　　　　　　　　　　</a:t>
            </a:r>
            <a:r>
              <a:rPr lang="en-US" altLang="zh-CN" sz="1800" dirty="0">
                <a:latin typeface="微软雅黑" pitchFamily="34" charset="-122"/>
                <a:ea typeface="微软雅黑" pitchFamily="34" charset="-122"/>
              </a:rPr>
              <a:t>2 900 </a:t>
            </a:r>
            <a:r>
              <a:rPr lang="en-US" altLang="zh-CN" sz="1800" dirty="0" smtClean="0">
                <a:latin typeface="微软雅黑" pitchFamily="34" charset="-122"/>
                <a:ea typeface="微软雅黑" pitchFamily="34" charset="-122"/>
              </a:rPr>
              <a:t>000</a:t>
            </a:r>
            <a:endParaRPr lang="en-US" altLang="zh-CN" sz="1800" dirty="0">
              <a:latin typeface="微软雅黑" pitchFamily="34" charset="-122"/>
              <a:ea typeface="微软雅黑" pitchFamily="34" charset="-122"/>
            </a:endParaRPr>
          </a:p>
        </p:txBody>
      </p:sp>
      <p:sp>
        <p:nvSpPr>
          <p:cNvPr id="17" name="TextBox 16"/>
          <p:cNvSpPr txBox="1"/>
          <p:nvPr/>
        </p:nvSpPr>
        <p:spPr>
          <a:xfrm>
            <a:off x="255356" y="1695556"/>
            <a:ext cx="461665" cy="2169825"/>
          </a:xfrm>
          <a:prstGeom prst="rect">
            <a:avLst/>
          </a:prstGeom>
          <a:noFill/>
        </p:spPr>
        <p:txBody>
          <a:bodyPr vert="eaVert" wrap="none" rtlCol="0">
            <a:spAutoFit/>
          </a:bodyPr>
          <a:lstStyle/>
          <a:p>
            <a:r>
              <a:rPr lang="zh-CN" altLang="en-US" sz="1800" b="1" dirty="0" smtClean="0">
                <a:solidFill>
                  <a:srgbClr val="084CA1"/>
                </a:solidFill>
                <a:latin typeface="微软雅黑" pitchFamily="34" charset="-122"/>
                <a:ea typeface="微软雅黑" pitchFamily="34" charset="-122"/>
              </a:rPr>
              <a:t>日常核算：计划成本</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28743779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原材料</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792088" y="1123647"/>
            <a:ext cx="8096325" cy="3683060"/>
          </a:xfrm>
          <a:prstGeom prst="rect">
            <a:avLst/>
          </a:prstGeom>
        </p:spPr>
        <p:txBody>
          <a:bodyPr wrap="square">
            <a:spAutoFit/>
          </a:bodyPr>
          <a:lstStyle/>
          <a:p>
            <a:pPr>
              <a:lnSpc>
                <a:spcPts val="2800"/>
              </a:lnSpc>
            </a:pPr>
            <a:r>
              <a:rPr lang="zh-CN" altLang="en-US" sz="1800" dirty="0">
                <a:latin typeface="微软雅黑" pitchFamily="34" charset="-122"/>
                <a:ea typeface="微软雅黑" pitchFamily="34" charset="-122"/>
              </a:rPr>
              <a:t>材料成本差异率</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30 740-200 000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1 000 000+3 200 000)=-</a:t>
            </a:r>
            <a:r>
              <a:rPr lang="en-US" altLang="zh-CN" sz="1800" dirty="0">
                <a:latin typeface="微软雅黑" pitchFamily="34" charset="-122"/>
                <a:ea typeface="微软雅黑" pitchFamily="34" charset="-122"/>
              </a:rPr>
              <a:t>4.03%</a:t>
            </a:r>
          </a:p>
          <a:p>
            <a:pPr>
              <a:lnSpc>
                <a:spcPts val="2800"/>
              </a:lnSpc>
            </a:pPr>
            <a:r>
              <a:rPr lang="zh-CN" altLang="en-US" sz="1800" dirty="0">
                <a:latin typeface="微软雅黑" pitchFamily="34" charset="-122"/>
                <a:ea typeface="微软雅黑" pitchFamily="34" charset="-122"/>
              </a:rPr>
              <a:t>基本生产车间负担的成本差异</a:t>
            </a:r>
            <a:r>
              <a:rPr lang="en-US" altLang="zh-CN"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2 000 000×</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4.03</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=-80 600</a:t>
            </a:r>
            <a:r>
              <a:rPr lang="zh-CN" altLang="en-US" sz="1800" dirty="0" smtClean="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辅助生产车间负担的成本差异</a:t>
            </a:r>
            <a:r>
              <a:rPr lang="en-US" altLang="zh-CN"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600 000×</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4.03</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=-24 180</a:t>
            </a:r>
            <a:r>
              <a:rPr lang="zh-CN" altLang="en-US"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车间管理部门负担的成本差异</a:t>
            </a:r>
            <a:r>
              <a:rPr lang="en-US" altLang="zh-CN"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250 000</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-4.03</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=-10 075</a:t>
            </a:r>
            <a:r>
              <a:rPr lang="zh-CN" altLang="en-US"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行政管理部门负担的成本差异</a:t>
            </a:r>
            <a:r>
              <a:rPr lang="en-US" altLang="zh-CN" sz="1800" dirty="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50 000</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-4.03%</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=-2015</a:t>
            </a:r>
            <a:r>
              <a:rPr lang="zh-CN" altLang="en-US"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元）</a:t>
            </a:r>
            <a:endParaRPr lang="en-US" altLang="zh-CN" sz="1800" dirty="0" smtClean="0">
              <a:latin typeface="微软雅黑" pitchFamily="34" charset="-122"/>
              <a:ea typeface="微软雅黑" pitchFamily="34" charset="-122"/>
            </a:endParaRPr>
          </a:p>
          <a:p>
            <a:pPr>
              <a:lnSpc>
                <a:spcPts val="28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：材料成本</a:t>
            </a:r>
            <a:r>
              <a:rPr lang="zh-CN" altLang="en-US" sz="1800" dirty="0" smtClean="0">
                <a:latin typeface="微软雅黑" pitchFamily="34" charset="-122"/>
                <a:ea typeface="微软雅黑" pitchFamily="34" charset="-122"/>
              </a:rPr>
              <a:t>差异</a:t>
            </a:r>
            <a:r>
              <a:rPr lang="en-US" altLang="zh-CN" sz="1800" dirty="0" smtClean="0">
                <a:latin typeface="微软雅黑" pitchFamily="34" charset="-122"/>
                <a:ea typeface="微软雅黑" pitchFamily="34" charset="-122"/>
              </a:rPr>
              <a:t>——L</a:t>
            </a:r>
            <a:r>
              <a:rPr lang="zh-CN" altLang="en-US" sz="1800" dirty="0">
                <a:latin typeface="微软雅黑" pitchFamily="34" charset="-122"/>
                <a:ea typeface="微软雅黑" pitchFamily="34" charset="-122"/>
              </a:rPr>
              <a:t>材料　　　　　　　　　　　</a:t>
            </a:r>
            <a:r>
              <a:rPr lang="en-US" altLang="zh-CN" sz="1800" dirty="0" smtClean="0">
                <a:latin typeface="微软雅黑" pitchFamily="34" charset="-122"/>
                <a:ea typeface="微软雅黑" pitchFamily="34" charset="-122"/>
              </a:rPr>
              <a:t>116 870</a:t>
            </a:r>
            <a:endParaRPr lang="en-US" altLang="zh-CN"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：生产</a:t>
            </a:r>
            <a:r>
              <a:rPr lang="zh-CN" altLang="en-US" sz="1800" dirty="0" smtClean="0">
                <a:latin typeface="微软雅黑" pitchFamily="34" charset="-122"/>
                <a:ea typeface="微软雅黑" pitchFamily="34" charset="-122"/>
              </a:rPr>
              <a:t>成本</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基本</a:t>
            </a:r>
            <a:r>
              <a:rPr lang="zh-CN" altLang="en-US" sz="1800" dirty="0">
                <a:latin typeface="微软雅黑" pitchFamily="34" charset="-122"/>
                <a:ea typeface="微软雅黑" pitchFamily="34" charset="-122"/>
              </a:rPr>
              <a:t>生产成本　　　　　　　　　　 </a:t>
            </a:r>
            <a:r>
              <a:rPr lang="en-US" altLang="zh-CN" sz="1800" dirty="0" smtClean="0">
                <a:latin typeface="微软雅黑" pitchFamily="34" charset="-122"/>
                <a:ea typeface="微软雅黑" pitchFamily="34" charset="-122"/>
              </a:rPr>
              <a:t>80 600</a:t>
            </a:r>
            <a:endParaRPr lang="en-US" altLang="zh-CN"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辅助</a:t>
            </a:r>
            <a:r>
              <a:rPr lang="zh-CN" altLang="en-US" sz="1800" dirty="0">
                <a:latin typeface="微软雅黑" pitchFamily="34" charset="-122"/>
                <a:ea typeface="微软雅黑" pitchFamily="34" charset="-122"/>
              </a:rPr>
              <a:t>生产成本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24 180</a:t>
            </a:r>
            <a:endParaRPr lang="en-US" altLang="zh-CN"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制造</a:t>
            </a:r>
            <a:r>
              <a:rPr lang="zh-CN" altLang="en-US" sz="1800" dirty="0">
                <a:latin typeface="微软雅黑" pitchFamily="34" charset="-122"/>
                <a:ea typeface="微软雅黑" pitchFamily="34" charset="-122"/>
              </a:rPr>
              <a:t>费用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10 075</a:t>
            </a:r>
            <a:endParaRPr lang="en-US" altLang="zh-CN" sz="1800" dirty="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　管理费用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2 015</a:t>
            </a:r>
            <a:endParaRPr lang="zh-CN" altLang="en-US" sz="1800" dirty="0">
              <a:latin typeface="微软雅黑" pitchFamily="34" charset="-122"/>
              <a:ea typeface="微软雅黑" pitchFamily="34" charset="-122"/>
            </a:endParaRPr>
          </a:p>
        </p:txBody>
      </p:sp>
      <p:sp>
        <p:nvSpPr>
          <p:cNvPr id="10" name="TextBox 9"/>
          <p:cNvSpPr txBox="1"/>
          <p:nvPr/>
        </p:nvSpPr>
        <p:spPr>
          <a:xfrm>
            <a:off x="256088" y="1605592"/>
            <a:ext cx="461665" cy="2400657"/>
          </a:xfrm>
          <a:prstGeom prst="rect">
            <a:avLst/>
          </a:prstGeom>
          <a:noFill/>
        </p:spPr>
        <p:txBody>
          <a:bodyPr vert="eaVert" wrap="none" rtlCol="0">
            <a:spAutoFit/>
          </a:bodyPr>
          <a:lstStyle/>
          <a:p>
            <a:r>
              <a:rPr lang="zh-CN" altLang="en-US" sz="1800" b="1" dirty="0" smtClean="0">
                <a:solidFill>
                  <a:srgbClr val="084CA1"/>
                </a:solidFill>
                <a:latin typeface="微软雅黑" pitchFamily="34" charset="-122"/>
                <a:ea typeface="微软雅黑" pitchFamily="34" charset="-122"/>
              </a:rPr>
              <a:t>月末结转材料成本差异</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24305157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库存商品核算的内容</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9" name="ïŝlîḓé"/>
          <p:cNvSpPr/>
          <p:nvPr/>
        </p:nvSpPr>
        <p:spPr bwMode="auto">
          <a:xfrm>
            <a:off x="254000" y="1115206"/>
            <a:ext cx="8593388" cy="3617131"/>
          </a:xfrm>
          <a:prstGeom prst="rect">
            <a:avLst/>
          </a:prstGeom>
          <a:noFill/>
          <a:ln w="9525">
            <a:noFill/>
            <a:round/>
          </a:ln>
        </p:spPr>
        <p:txBody>
          <a:bodyPr anchor="ctr"/>
          <a:lstStyle/>
          <a:p>
            <a:pPr algn="ctr"/>
            <a:endParaRPr>
              <a:solidFill>
                <a:srgbClr val="000000"/>
              </a:solidFill>
              <a:cs typeface="+mn-ea"/>
              <a:sym typeface="+mn-lt"/>
            </a:endParaRPr>
          </a:p>
        </p:txBody>
      </p:sp>
      <p:sp>
        <p:nvSpPr>
          <p:cNvPr id="30" name="ïṧlîḍe"/>
          <p:cNvSpPr/>
          <p:nvPr/>
        </p:nvSpPr>
        <p:spPr>
          <a:xfrm>
            <a:off x="446133" y="1130952"/>
            <a:ext cx="8430984" cy="1384995"/>
          </a:xfrm>
          <a:prstGeom prst="rect">
            <a:avLst/>
          </a:prstGeom>
          <a:noFill/>
        </p:spPr>
        <p:txBody>
          <a:bodyPr wrap="square" lIns="0" tIns="0" rIns="0" bIns="0">
            <a:spAutoFit/>
          </a:bodyPr>
          <a:lstStyle/>
          <a:p>
            <a:pPr algn="just">
              <a:lnSpc>
                <a:spcPct val="150000"/>
              </a:lnSpc>
            </a:pPr>
            <a:r>
              <a:rPr lang="zh-CN" altLang="en-US" sz="2000" b="1" dirty="0">
                <a:solidFill>
                  <a:srgbClr val="000000"/>
                </a:solidFill>
                <a:latin typeface="微软雅黑" pitchFamily="34" charset="-122"/>
                <a:ea typeface="微软雅黑" pitchFamily="34" charset="-122"/>
                <a:cs typeface="+mn-ea"/>
                <a:sym typeface="+mn-lt"/>
              </a:rPr>
              <a:t>库存商品</a:t>
            </a:r>
            <a:r>
              <a:rPr lang="zh-CN" altLang="en-US" sz="2000" dirty="0" smtClean="0">
                <a:solidFill>
                  <a:srgbClr val="000000"/>
                </a:solidFill>
                <a:latin typeface="微软雅黑" pitchFamily="34" charset="-122"/>
                <a:ea typeface="微软雅黑" pitchFamily="34" charset="-122"/>
                <a:cs typeface="+mn-ea"/>
                <a:sym typeface="+mn-lt"/>
              </a:rPr>
              <a:t>是</a:t>
            </a:r>
            <a:r>
              <a:rPr lang="zh-CN" altLang="en-US" sz="2000" dirty="0">
                <a:solidFill>
                  <a:srgbClr val="000000"/>
                </a:solidFill>
                <a:latin typeface="微软雅黑" pitchFamily="34" charset="-122"/>
                <a:ea typeface="微软雅黑" pitchFamily="34" charset="-122"/>
                <a:cs typeface="+mn-ea"/>
                <a:sym typeface="+mn-lt"/>
              </a:rPr>
              <a:t>指企业已经完成全部生产过程并验收入库，</a:t>
            </a:r>
            <a:r>
              <a:rPr lang="zh-CN" altLang="en-US" sz="2000" b="1" dirty="0">
                <a:solidFill>
                  <a:srgbClr val="C00000"/>
                </a:solidFill>
                <a:latin typeface="微软雅黑" pitchFamily="34" charset="-122"/>
                <a:ea typeface="微软雅黑" pitchFamily="34" charset="-122"/>
                <a:cs typeface="+mn-ea"/>
                <a:sym typeface="+mn-lt"/>
              </a:rPr>
              <a:t>合乎标准规格和技术条件</a:t>
            </a:r>
            <a:r>
              <a:rPr lang="zh-CN" altLang="en-US" sz="2000" dirty="0">
                <a:solidFill>
                  <a:srgbClr val="000000"/>
                </a:solidFill>
                <a:latin typeface="微软雅黑" pitchFamily="34" charset="-122"/>
                <a:ea typeface="微软雅黑" pitchFamily="34" charset="-122"/>
                <a:cs typeface="+mn-ea"/>
                <a:sym typeface="+mn-lt"/>
              </a:rPr>
              <a:t>，可以按照合同规定的条件送交订货单位，或者可以作为商品对外销售的产品以及外购或委托加工完成验收入库用于销售的各种</a:t>
            </a:r>
            <a:r>
              <a:rPr lang="zh-CN" altLang="en-US" sz="2000" dirty="0" smtClean="0">
                <a:solidFill>
                  <a:srgbClr val="000000"/>
                </a:solidFill>
                <a:latin typeface="微软雅黑" pitchFamily="34" charset="-122"/>
                <a:ea typeface="微软雅黑" pitchFamily="34" charset="-122"/>
                <a:cs typeface="+mn-ea"/>
                <a:sym typeface="+mn-lt"/>
              </a:rPr>
              <a:t>商品。</a:t>
            </a:r>
            <a:endParaRPr lang="zh-CN" altLang="en-US" sz="2000" dirty="0">
              <a:solidFill>
                <a:srgbClr val="000000"/>
              </a:solidFill>
              <a:latin typeface="微软雅黑" pitchFamily="34" charset="-122"/>
              <a:ea typeface="微软雅黑" pitchFamily="34" charset="-122"/>
              <a:cs typeface="+mn-ea"/>
              <a:sym typeface="+mn-lt"/>
            </a:endParaRPr>
          </a:p>
        </p:txBody>
      </p:sp>
      <p:cxnSp>
        <p:nvCxnSpPr>
          <p:cNvPr id="11" name="直接连接符 10"/>
          <p:cNvCxnSpPr/>
          <p:nvPr/>
        </p:nvCxnSpPr>
        <p:spPr>
          <a:xfrm>
            <a:off x="1740417" y="2939224"/>
            <a:ext cx="5162184" cy="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4559768" y="2943118"/>
            <a:ext cx="6568" cy="201555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740417" y="2565359"/>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14" name="TextBox 13"/>
          <p:cNvSpPr txBox="1"/>
          <p:nvPr/>
        </p:nvSpPr>
        <p:spPr>
          <a:xfrm>
            <a:off x="6256270" y="2565359"/>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15" name="TextBox 14"/>
          <p:cNvSpPr txBox="1"/>
          <p:nvPr/>
        </p:nvSpPr>
        <p:spPr>
          <a:xfrm>
            <a:off x="3868654" y="2569892"/>
            <a:ext cx="1560645"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库存商品</a:t>
            </a:r>
            <a:endParaRPr lang="zh-CN" altLang="en-US" sz="1800" b="1" dirty="0">
              <a:solidFill>
                <a:srgbClr val="084CA1"/>
              </a:solidFill>
              <a:latin typeface="微软雅黑" pitchFamily="34" charset="-122"/>
              <a:ea typeface="微软雅黑" pitchFamily="34" charset="-122"/>
            </a:endParaRPr>
          </a:p>
        </p:txBody>
      </p:sp>
      <p:sp>
        <p:nvSpPr>
          <p:cNvPr id="16" name="TextBox 15"/>
          <p:cNvSpPr txBox="1"/>
          <p:nvPr/>
        </p:nvSpPr>
        <p:spPr>
          <a:xfrm>
            <a:off x="1674633" y="2992779"/>
            <a:ext cx="2980911" cy="507831"/>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pPr>
              <a:lnSpc>
                <a:spcPct val="150000"/>
              </a:lnSpc>
            </a:pPr>
            <a:r>
              <a:rPr lang="zh-CN" altLang="zh-CN" sz="1800" dirty="0">
                <a:latin typeface="微软雅黑" pitchFamily="34" charset="-122"/>
                <a:ea typeface="微软雅黑" pitchFamily="34" charset="-122"/>
              </a:rPr>
              <a:t>验收入库的库存商品成本</a:t>
            </a:r>
            <a:endParaRPr lang="zh-CN" altLang="en-US" sz="1800" b="1" dirty="0">
              <a:solidFill>
                <a:srgbClr val="4C91BB"/>
              </a:solidFill>
              <a:latin typeface="微软雅黑" pitchFamily="34" charset="-122"/>
              <a:ea typeface="微软雅黑" pitchFamily="34" charset="-122"/>
            </a:endParaRPr>
          </a:p>
        </p:txBody>
      </p:sp>
      <p:sp>
        <p:nvSpPr>
          <p:cNvPr id="17" name="TextBox 16"/>
          <p:cNvSpPr txBox="1"/>
          <p:nvPr/>
        </p:nvSpPr>
        <p:spPr>
          <a:xfrm>
            <a:off x="4648977" y="2992779"/>
            <a:ext cx="2097507" cy="507831"/>
          </a:xfrm>
          <a:prstGeom prst="rect">
            <a:avLst/>
          </a:prstGeom>
          <a:noFill/>
        </p:spPr>
        <p:txBody>
          <a:bodyPr wrap="square" rtlCol="0">
            <a:spAutoFit/>
          </a:bodyPr>
          <a:lstStyle/>
          <a:p>
            <a:pPr lvl="0">
              <a:lnSpc>
                <a:spcPct val="150000"/>
              </a:lnSpc>
              <a:spcBef>
                <a:spcPct val="0"/>
              </a:spcBef>
            </a:pPr>
            <a:r>
              <a:rPr lang="zh-CN" altLang="zh-CN" sz="1800" dirty="0">
                <a:latin typeface="微软雅黑" pitchFamily="34" charset="-122"/>
                <a:ea typeface="微软雅黑" pitchFamily="34" charset="-122"/>
              </a:rPr>
              <a:t>发出库存商品成本</a:t>
            </a:r>
            <a:endParaRPr lang="zh-CN" altLang="en-US" sz="1800" b="1" dirty="0">
              <a:solidFill>
                <a:srgbClr val="4C91BB"/>
              </a:solidFill>
              <a:latin typeface="微软雅黑" pitchFamily="34" charset="-122"/>
              <a:ea typeface="微软雅黑" pitchFamily="34" charset="-122"/>
            </a:endParaRPr>
          </a:p>
        </p:txBody>
      </p:sp>
      <p:cxnSp>
        <p:nvCxnSpPr>
          <p:cNvPr id="18" name="直接连接符 17"/>
          <p:cNvCxnSpPr/>
          <p:nvPr/>
        </p:nvCxnSpPr>
        <p:spPr>
          <a:xfrm>
            <a:off x="1740417" y="3574216"/>
            <a:ext cx="5162184"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40416" y="3590642"/>
            <a:ext cx="2831583" cy="1169551"/>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dirty="0">
                <a:latin typeface="微软雅黑" pitchFamily="34" charset="-122"/>
                <a:ea typeface="微软雅黑" pitchFamily="34" charset="-122"/>
              </a:rPr>
              <a:t>期末余额</a:t>
            </a:r>
            <a:r>
              <a:rPr lang="zh-CN" altLang="en-US"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企业各种库存商品的实际成本（或进价）或售价</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2108935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库存商品核算的内容</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806390" y="1563638"/>
            <a:ext cx="7726049" cy="923330"/>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库存</a:t>
            </a:r>
            <a:r>
              <a:rPr lang="zh-CN" altLang="zh-CN" sz="1800" b="1" dirty="0" smtClean="0">
                <a:solidFill>
                  <a:srgbClr val="084CA1"/>
                </a:solidFill>
                <a:latin typeface="微软雅黑" pitchFamily="34" charset="-122"/>
                <a:ea typeface="微软雅黑" pitchFamily="34" charset="-122"/>
              </a:rPr>
              <a:t>商品</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库存</a:t>
            </a:r>
            <a:r>
              <a:rPr lang="zh-CN" altLang="zh-CN" sz="1800" dirty="0">
                <a:latin typeface="微软雅黑" pitchFamily="34" charset="-122"/>
                <a:ea typeface="微软雅黑" pitchFamily="34" charset="-122"/>
              </a:rPr>
              <a:t>的外购商品、自制商品产品、存放在门市部准备出售的商品、发出展览的商品以及寄存在外或存放在仓库的商品等。</a:t>
            </a:r>
            <a:endParaRPr lang="zh-CN" altLang="en-US" sz="1800" dirty="0">
              <a:latin typeface="微软雅黑" pitchFamily="34" charset="-122"/>
              <a:ea typeface="微软雅黑" pitchFamily="34" charset="-122"/>
            </a:endParaRPr>
          </a:p>
        </p:txBody>
      </p:sp>
      <p:sp>
        <p:nvSpPr>
          <p:cNvPr id="18" name="椭圆 17"/>
          <p:cNvSpPr/>
          <p:nvPr/>
        </p:nvSpPr>
        <p:spPr>
          <a:xfrm>
            <a:off x="1993479" y="2643759"/>
            <a:ext cx="1882646" cy="720079"/>
          </a:xfrm>
          <a:prstGeom prst="ellipse">
            <a:avLst/>
          </a:prstGeom>
          <a:solidFill>
            <a:schemeClr val="accent1">
              <a:lumMod val="60000"/>
              <a:lumOff val="40000"/>
            </a:schemeClr>
          </a:solidFill>
        </p:spPr>
        <p:txBody>
          <a:bodyPr wrap="none" anchor="ctr" anchorCtr="0">
            <a:noAutofit/>
          </a:bodyPr>
          <a:lstStyle/>
          <a:p>
            <a:pPr lvl="0" algn="ctr"/>
            <a:r>
              <a:rPr lang="zh-CN" altLang="en-US" sz="1800" b="1" dirty="0" smtClean="0">
                <a:solidFill>
                  <a:srgbClr val="C00000"/>
                </a:solidFill>
                <a:latin typeface="微软雅黑" pitchFamily="34" charset="-122"/>
                <a:ea typeface="微软雅黑" pitchFamily="34" charset="-122"/>
              </a:rPr>
              <a:t>生产型企业</a:t>
            </a:r>
            <a:endParaRPr lang="zh-CN" altLang="en-US" sz="1800" b="1" dirty="0">
              <a:solidFill>
                <a:srgbClr val="C00000"/>
              </a:solidFill>
              <a:latin typeface="微软雅黑" pitchFamily="34" charset="-122"/>
              <a:ea typeface="微软雅黑" pitchFamily="34" charset="-122"/>
            </a:endParaRPr>
          </a:p>
        </p:txBody>
      </p:sp>
      <p:sp>
        <p:nvSpPr>
          <p:cNvPr id="19" name="椭圆 18"/>
          <p:cNvSpPr/>
          <p:nvPr/>
        </p:nvSpPr>
        <p:spPr>
          <a:xfrm>
            <a:off x="4860032" y="2643759"/>
            <a:ext cx="1882646" cy="720079"/>
          </a:xfrm>
          <a:prstGeom prst="ellipse">
            <a:avLst/>
          </a:prstGeom>
          <a:solidFill>
            <a:schemeClr val="accent1">
              <a:lumMod val="60000"/>
              <a:lumOff val="40000"/>
            </a:schemeClr>
          </a:solidFill>
        </p:spPr>
        <p:txBody>
          <a:bodyPr wrap="none" anchor="ctr" anchorCtr="0">
            <a:noAutofit/>
          </a:bodyPr>
          <a:lstStyle/>
          <a:p>
            <a:pPr lvl="0" algn="ctr"/>
            <a:r>
              <a:rPr lang="zh-CN" altLang="en-US" sz="1800" b="1" dirty="0" smtClean="0">
                <a:solidFill>
                  <a:srgbClr val="C00000"/>
                </a:solidFill>
                <a:latin typeface="微软雅黑" pitchFamily="34" charset="-122"/>
                <a:ea typeface="微软雅黑" pitchFamily="34" charset="-122"/>
              </a:rPr>
              <a:t>商品流通型企业</a:t>
            </a:r>
            <a:endParaRPr lang="zh-CN" altLang="en-US" sz="1800" b="1" dirty="0">
              <a:solidFill>
                <a:srgbClr val="C00000"/>
              </a:solidFill>
              <a:latin typeface="微软雅黑" pitchFamily="34" charset="-122"/>
              <a:ea typeface="微软雅黑" pitchFamily="34" charset="-122"/>
            </a:endParaRPr>
          </a:p>
        </p:txBody>
      </p:sp>
      <p:cxnSp>
        <p:nvCxnSpPr>
          <p:cNvPr id="20" name="直接连接符 19"/>
          <p:cNvCxnSpPr/>
          <p:nvPr/>
        </p:nvCxnSpPr>
        <p:spPr>
          <a:xfrm>
            <a:off x="5840085" y="3363838"/>
            <a:ext cx="0" cy="504056"/>
          </a:xfrm>
          <a:prstGeom prst="line">
            <a:avLst/>
          </a:prstGeom>
          <a:ln w="19050">
            <a:solidFill>
              <a:srgbClr val="084CA1"/>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a:endCxn id="22" idx="0"/>
          </p:cNvCxnSpPr>
          <p:nvPr/>
        </p:nvCxnSpPr>
        <p:spPr>
          <a:xfrm>
            <a:off x="2934802" y="3363838"/>
            <a:ext cx="0" cy="484748"/>
          </a:xfrm>
          <a:prstGeom prst="line">
            <a:avLst/>
          </a:prstGeom>
          <a:ln w="19050">
            <a:solidFill>
              <a:srgbClr val="084CA1"/>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496220" y="3848586"/>
            <a:ext cx="877163" cy="369332"/>
          </a:xfrm>
          <a:prstGeom prst="rect">
            <a:avLst/>
          </a:prstGeom>
          <a:noFill/>
        </p:spPr>
        <p:txBody>
          <a:bodyPr wrap="none" rtlCol="0">
            <a:spAutoFit/>
          </a:bodyPr>
          <a:lstStyle/>
          <a:p>
            <a:r>
              <a:rPr lang="zh-CN" altLang="en-US" sz="1800" b="1" dirty="0" smtClean="0">
                <a:solidFill>
                  <a:srgbClr val="084CA1"/>
                </a:solidFill>
                <a:latin typeface="微软雅黑" pitchFamily="34" charset="-122"/>
                <a:ea typeface="微软雅黑" pitchFamily="34" charset="-122"/>
              </a:rPr>
              <a:t>产成品</a:t>
            </a:r>
            <a:endParaRPr lang="zh-CN" altLang="en-US" sz="1800" b="1" dirty="0">
              <a:solidFill>
                <a:srgbClr val="084CA1"/>
              </a:solidFill>
              <a:latin typeface="微软雅黑" pitchFamily="34" charset="-122"/>
              <a:ea typeface="微软雅黑" pitchFamily="34" charset="-122"/>
            </a:endParaRPr>
          </a:p>
        </p:txBody>
      </p:sp>
      <p:sp>
        <p:nvSpPr>
          <p:cNvPr id="23" name="矩形 22"/>
          <p:cNvSpPr/>
          <p:nvPr/>
        </p:nvSpPr>
        <p:spPr>
          <a:xfrm>
            <a:off x="4457903" y="3848586"/>
            <a:ext cx="2764363" cy="646331"/>
          </a:xfrm>
          <a:prstGeom prst="rect">
            <a:avLst/>
          </a:prstGeom>
        </p:spPr>
        <p:txBody>
          <a:bodyPr wrap="square">
            <a:spAutoFit/>
          </a:bodyPr>
          <a:lstStyle/>
          <a:p>
            <a:r>
              <a:rPr lang="zh-CN" altLang="en-US" sz="1800" b="1" dirty="0" smtClean="0">
                <a:solidFill>
                  <a:srgbClr val="084CA1"/>
                </a:solidFill>
                <a:latin typeface="微软雅黑" pitchFamily="34" charset="-122"/>
                <a:ea typeface="微软雅黑" pitchFamily="34" charset="-122"/>
              </a:rPr>
              <a:t>外</a:t>
            </a:r>
            <a:r>
              <a:rPr lang="zh-CN" altLang="zh-CN" sz="1800" b="1" dirty="0" smtClean="0">
                <a:solidFill>
                  <a:srgbClr val="084CA1"/>
                </a:solidFill>
                <a:latin typeface="微软雅黑" pitchFamily="34" charset="-122"/>
                <a:ea typeface="微软雅黑" pitchFamily="34" charset="-122"/>
              </a:rPr>
              <a:t>购</a:t>
            </a:r>
            <a:r>
              <a:rPr lang="zh-CN" altLang="zh-CN" sz="1800" b="1" dirty="0">
                <a:solidFill>
                  <a:srgbClr val="084CA1"/>
                </a:solidFill>
                <a:latin typeface="微软雅黑" pitchFamily="34" charset="-122"/>
                <a:ea typeface="微软雅黑" pitchFamily="34" charset="-122"/>
              </a:rPr>
              <a:t>或委托加工完成验收入库用于销售的各种商品</a:t>
            </a:r>
            <a:endParaRPr lang="zh-CN" altLang="en-US" sz="1800" b="1"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8073371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生产型企业库存商品的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实际成本</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254000" y="1329438"/>
            <a:ext cx="1794946" cy="1779955"/>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矩形 25"/>
          <p:cNvSpPr/>
          <p:nvPr/>
        </p:nvSpPr>
        <p:spPr>
          <a:xfrm>
            <a:off x="3033988" y="1293805"/>
            <a:ext cx="1569660"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实际成本核算</a:t>
            </a:r>
            <a:endParaRPr lang="zh-CN" altLang="en-US" sz="1800" b="1" dirty="0">
              <a:solidFill>
                <a:srgbClr val="084CA1"/>
              </a:solidFill>
              <a:latin typeface="微软雅黑" pitchFamily="34" charset="-122"/>
              <a:ea typeface="微软雅黑" pitchFamily="34" charset="-122"/>
            </a:endParaRPr>
          </a:p>
        </p:txBody>
      </p:sp>
      <p:sp>
        <p:nvSpPr>
          <p:cNvPr id="27" name="矩形 26"/>
          <p:cNvSpPr/>
          <p:nvPr/>
        </p:nvSpPr>
        <p:spPr>
          <a:xfrm>
            <a:off x="2911326" y="1709958"/>
            <a:ext cx="6110013" cy="3000821"/>
          </a:xfrm>
          <a:prstGeom prst="rect">
            <a:avLst/>
          </a:prstGeom>
        </p:spPr>
        <p:txBody>
          <a:bodyPr wrap="square">
            <a:spAutoFit/>
          </a:bodyPr>
          <a:lstStyle/>
          <a:p>
            <a:pPr defTabSz="913765">
              <a:lnSpc>
                <a:spcPct val="150000"/>
              </a:lnSpc>
              <a:defRPr/>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a:t>
            </a:r>
            <a:r>
              <a:rPr lang="zh-CN" altLang="en-US" sz="1800" dirty="0" smtClean="0">
                <a:latin typeface="微软雅黑" pitchFamily="34" charset="-122"/>
                <a:ea typeface="微软雅黑" pitchFamily="34" charset="-122"/>
              </a:rPr>
              <a:t>）产</a:t>
            </a:r>
            <a:r>
              <a:rPr lang="zh-CN" altLang="en-US" sz="1800" dirty="0">
                <a:latin typeface="微软雅黑" pitchFamily="34" charset="-122"/>
                <a:ea typeface="微软雅黑" pitchFamily="34" charset="-122"/>
              </a:rPr>
              <a:t>成品的收入、发出和销售，平时只记数量不记金额</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defTabSz="913765">
              <a:lnSpc>
                <a:spcPct val="150000"/>
              </a:lnSpc>
              <a:defRPr/>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）月度</a:t>
            </a:r>
            <a:r>
              <a:rPr lang="zh-CN" altLang="en-US" sz="1800" dirty="0">
                <a:latin typeface="微软雅黑" pitchFamily="34" charset="-122"/>
                <a:ea typeface="微软雅黑" pitchFamily="34" charset="-122"/>
              </a:rPr>
              <a:t>终了，计算入库产成品的实际成本</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defTabSz="913765">
              <a:lnSpc>
                <a:spcPct val="150000"/>
              </a:lnSpc>
              <a:defRPr/>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3</a:t>
            </a:r>
            <a:r>
              <a:rPr lang="zh-CN" altLang="en-US" sz="1800" dirty="0" smtClean="0">
                <a:latin typeface="微软雅黑" pitchFamily="34" charset="-122"/>
                <a:ea typeface="微软雅黑" pitchFamily="34" charset="-122"/>
              </a:rPr>
              <a:t>）对</a:t>
            </a:r>
            <a:r>
              <a:rPr lang="zh-CN" altLang="en-US" sz="1800" dirty="0">
                <a:latin typeface="微软雅黑" pitchFamily="34" charset="-122"/>
                <a:ea typeface="微软雅黑" pitchFamily="34" charset="-122"/>
              </a:rPr>
              <a:t>发出和销售的产成品，可以采用先进先出法、加权平均法、移动平均法、后进先出法或个别计价法等方法确定其实际成本</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defTabSz="913765">
              <a:lnSpc>
                <a:spcPct val="150000"/>
              </a:lnSpc>
              <a:defRPr/>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4</a:t>
            </a:r>
            <a:r>
              <a:rPr lang="zh-CN" altLang="en-US" sz="1800" dirty="0" smtClean="0">
                <a:latin typeface="微软雅黑" pitchFamily="34" charset="-122"/>
                <a:ea typeface="微软雅黑" pitchFamily="34" charset="-122"/>
              </a:rPr>
              <a:t>）核算</a:t>
            </a:r>
            <a:r>
              <a:rPr lang="zh-CN" altLang="en-US" sz="1800" dirty="0">
                <a:latin typeface="微软雅黑" pitchFamily="34" charset="-122"/>
                <a:ea typeface="微软雅黑" pitchFamily="34" charset="-122"/>
              </a:rPr>
              <a:t>方法一经确定，不得随意变更；如需变更，应在会计报表附注中予以说明。</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9918254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49196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（二）存货成本的确定</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外购存货的</a:t>
            </a:r>
            <a:r>
              <a:rPr lang="zh-CN" altLang="en-US" sz="1800" b="1" dirty="0" smtClean="0">
                <a:solidFill>
                  <a:srgbClr val="084CA1"/>
                </a:solidFill>
                <a:ea typeface="微软雅黑"/>
                <a:cs typeface="+mn-ea"/>
                <a:sym typeface="+mn-lt"/>
              </a:rPr>
              <a:t>成本</a:t>
            </a:r>
            <a:endParaRPr lang="zh-CN" altLang="en-US" sz="1800" b="1" dirty="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 name="矩形 1"/>
          <p:cNvSpPr/>
          <p:nvPr/>
        </p:nvSpPr>
        <p:spPr>
          <a:xfrm>
            <a:off x="1859093" y="1260959"/>
            <a:ext cx="6705239" cy="2585323"/>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小规模纳税人</a:t>
            </a:r>
            <a:r>
              <a:rPr lang="zh-CN" altLang="zh-CN" sz="1800" dirty="0">
                <a:latin typeface="微软雅黑" pitchFamily="34" charset="-122"/>
                <a:ea typeface="微软雅黑" pitchFamily="34" charset="-122"/>
              </a:rPr>
              <a:t>将货物销售给</a:t>
            </a:r>
            <a:r>
              <a:rPr lang="zh-CN" altLang="zh-CN" sz="1800" b="1" dirty="0">
                <a:solidFill>
                  <a:srgbClr val="C00000"/>
                </a:solidFill>
                <a:latin typeface="微软雅黑" pitchFamily="34" charset="-122"/>
                <a:ea typeface="微软雅黑" pitchFamily="34" charset="-122"/>
              </a:rPr>
              <a:t>一般</a:t>
            </a:r>
            <a:r>
              <a:rPr lang="zh-CN" altLang="zh-CN" sz="1800" b="1" dirty="0" smtClean="0">
                <a:solidFill>
                  <a:srgbClr val="C00000"/>
                </a:solidFill>
                <a:latin typeface="微软雅黑" pitchFamily="34" charset="-122"/>
                <a:ea typeface="微软雅黑" pitchFamily="34" charset="-122"/>
              </a:rPr>
              <a:t>纳税人</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①</a:t>
            </a:r>
            <a:r>
              <a:rPr lang="zh-CN" altLang="zh-CN" sz="1800" dirty="0">
                <a:latin typeface="微软雅黑" pitchFamily="34" charset="-122"/>
                <a:ea typeface="微软雅黑" pitchFamily="34" charset="-122"/>
              </a:rPr>
              <a:t>小规模纳税人开具普通发票给一般纳税人，此时增值税不能抵扣，应该</a:t>
            </a:r>
            <a:r>
              <a:rPr lang="zh-CN" altLang="zh-CN" sz="1800" b="1" dirty="0">
                <a:solidFill>
                  <a:srgbClr val="C00000"/>
                </a:solidFill>
                <a:latin typeface="微软雅黑" pitchFamily="34" charset="-122"/>
                <a:ea typeface="微软雅黑" pitchFamily="34" charset="-122"/>
              </a:rPr>
              <a:t>计入</a:t>
            </a:r>
            <a:r>
              <a:rPr lang="zh-CN" altLang="zh-CN" sz="1800" dirty="0">
                <a:latin typeface="微软雅黑" pitchFamily="34" charset="-122"/>
                <a:ea typeface="微软雅黑" pitchFamily="34" charset="-122"/>
              </a:rPr>
              <a:t>“货物成本”</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②</a:t>
            </a:r>
            <a:r>
              <a:rPr lang="zh-CN" altLang="zh-CN" sz="1800" dirty="0">
                <a:latin typeface="微软雅黑" pitchFamily="34" charset="-122"/>
                <a:ea typeface="微软雅黑" pitchFamily="34" charset="-122"/>
              </a:rPr>
              <a:t>小规模纳税人找税务机关代开增值税专用发票，此时，一般纳税人拿到的是增值税专用发票，是可以抵扣进项税额的，增值税</a:t>
            </a:r>
            <a:r>
              <a:rPr lang="zh-CN" altLang="zh-CN" sz="1800" b="1" dirty="0">
                <a:solidFill>
                  <a:srgbClr val="C00000"/>
                </a:solidFill>
                <a:latin typeface="微软雅黑" pitchFamily="34" charset="-122"/>
                <a:ea typeface="微软雅黑" pitchFamily="34" charset="-122"/>
              </a:rPr>
              <a:t>不计入</a:t>
            </a:r>
            <a:r>
              <a:rPr lang="zh-CN" altLang="zh-CN" sz="1800" dirty="0">
                <a:latin typeface="微软雅黑" pitchFamily="34" charset="-122"/>
                <a:ea typeface="微软雅黑" pitchFamily="34" charset="-122"/>
              </a:rPr>
              <a:t>“货物成本”</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grpSp>
        <p:nvGrpSpPr>
          <p:cNvPr id="12" name="Group 44"/>
          <p:cNvGrpSpPr/>
          <p:nvPr/>
        </p:nvGrpSpPr>
        <p:grpSpPr>
          <a:xfrm>
            <a:off x="1250774" y="1312401"/>
            <a:ext cx="396411" cy="445236"/>
            <a:chOff x="0" y="0"/>
            <a:chExt cx="807366" cy="906807"/>
          </a:xfrm>
        </p:grpSpPr>
        <p:sp>
          <p:nvSpPr>
            <p:cNvPr id="13" name="Shape 42"/>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no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sp>
          <p:nvSpPr>
            <p:cNvPr id="14" name="Shape 43"/>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solidFill>
              <a:srgbClr val="EF7A4F"/>
            </a:solidFill>
            <a:ln w="38100" cap="flat">
              <a:solidFill>
                <a:srgbClr val="084CA1"/>
              </a:solidFill>
              <a:prstDash val="solid"/>
              <a:miter lim="400000"/>
            </a:ln>
            <a:effectLst/>
          </p:spPr>
          <p:txBody>
            <a:bodyPr wrap="square" lIns="38100" tIns="38100" rIns="38100" bIns="38100" numCol="1" anchor="ctr">
              <a:noAutofit/>
            </a:bodyPr>
            <a:lstStyle/>
            <a:p>
              <a:pPr defTabSz="457200">
                <a:defRPr sz="3000">
                  <a:solidFill>
                    <a:srgbClr val="FFFFFF"/>
                  </a:solidFill>
                  <a:effectLst>
                    <a:outerShdw blurRad="38100" dist="12700" dir="5400000" rotWithShape="0">
                      <a:srgbClr val="000000">
                        <a:alpha val="50000"/>
                      </a:srgbClr>
                    </a:outerShdw>
                  </a:effectLst>
                </a:defRPr>
              </a:pPr>
              <a:endParaRPr sz="1800">
                <a:latin typeface="微软雅黑" pitchFamily="34" charset="-122"/>
                <a:ea typeface="微软雅黑" pitchFamily="34" charset="-122"/>
                <a:sym typeface="微软雅黑 Light" panose="020B0502040204020203" pitchFamily="34" charset="-122"/>
              </a:endParaRPr>
            </a:p>
          </p:txBody>
        </p:sp>
      </p:grpSp>
    </p:spTree>
    <p:custDataLst>
      <p:tags r:id="rId1"/>
    </p:custDataLst>
    <p:extLst>
      <p:ext uri="{BB962C8B-B14F-4D97-AF65-F5344CB8AC3E}">
        <p14:creationId xmlns:p14="http://schemas.microsoft.com/office/powerpoint/2010/main" val="114667253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生产型企业库存商品的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实际成本</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5" name="组合 14"/>
          <p:cNvGrpSpPr/>
          <p:nvPr/>
        </p:nvGrpSpPr>
        <p:grpSpPr>
          <a:xfrm>
            <a:off x="254000" y="1329438"/>
            <a:ext cx="1794946" cy="1779955"/>
            <a:chOff x="1715" y="4363"/>
            <a:chExt cx="3628" cy="3490"/>
          </a:xfrm>
        </p:grpSpPr>
        <p:sp>
          <p:nvSpPr>
            <p:cNvPr id="16" name="椭圆 1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5" name="椭圆 24"/>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6" name="矩形 25"/>
          <p:cNvSpPr/>
          <p:nvPr/>
        </p:nvSpPr>
        <p:spPr>
          <a:xfrm>
            <a:off x="3033988" y="1293805"/>
            <a:ext cx="3416320"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企业生产完成验收入库的产成品</a:t>
            </a:r>
            <a:endParaRPr lang="zh-CN" altLang="en-US" sz="1800" b="1" dirty="0">
              <a:solidFill>
                <a:srgbClr val="084CA1"/>
              </a:solidFill>
              <a:latin typeface="微软雅黑" pitchFamily="34" charset="-122"/>
              <a:ea typeface="微软雅黑" pitchFamily="34" charset="-122"/>
            </a:endParaRPr>
          </a:p>
        </p:txBody>
      </p:sp>
      <p:sp>
        <p:nvSpPr>
          <p:cNvPr id="27" name="矩形 26"/>
          <p:cNvSpPr/>
          <p:nvPr/>
        </p:nvSpPr>
        <p:spPr>
          <a:xfrm>
            <a:off x="2911326" y="1709958"/>
            <a:ext cx="3835161" cy="923330"/>
          </a:xfrm>
          <a:prstGeom prst="rect">
            <a:avLst/>
          </a:prstGeom>
        </p:spPr>
        <p:txBody>
          <a:bodyPr wrap="square">
            <a:spAutoFit/>
          </a:bodyPr>
          <a:lstStyle/>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sym typeface="+mn-lt"/>
              </a:rPr>
              <a:t>库存</a:t>
            </a:r>
            <a:r>
              <a:rPr lang="zh-CN" altLang="en-US" sz="1800" dirty="0" smtClean="0">
                <a:latin typeface="微软雅黑" pitchFamily="34" charset="-122"/>
                <a:ea typeface="微软雅黑" pitchFamily="34" charset="-122"/>
                <a:sym typeface="+mn-lt"/>
              </a:rPr>
              <a:t>商品               </a:t>
            </a:r>
            <a:r>
              <a:rPr lang="zh-CN" altLang="en-US" sz="1800" b="1" dirty="0">
                <a:solidFill>
                  <a:srgbClr val="C00000"/>
                </a:solidFill>
                <a:latin typeface="微软雅黑" pitchFamily="34" charset="-122"/>
                <a:ea typeface="微软雅黑" pitchFamily="34" charset="-122"/>
                <a:sym typeface="+mn-lt"/>
              </a:rPr>
              <a:t>（</a:t>
            </a:r>
            <a:r>
              <a:rPr lang="zh-CN" altLang="zh-CN" sz="1800" b="1" dirty="0">
                <a:solidFill>
                  <a:srgbClr val="C00000"/>
                </a:solidFill>
                <a:latin typeface="微软雅黑" pitchFamily="34" charset="-122"/>
                <a:ea typeface="微软雅黑" pitchFamily="34" charset="-122"/>
              </a:rPr>
              <a:t>实际成本</a:t>
            </a:r>
            <a:r>
              <a:rPr lang="zh-CN" altLang="en-US" sz="1800" b="1" dirty="0">
                <a:solidFill>
                  <a:srgbClr val="C00000"/>
                </a:solidFill>
                <a:latin typeface="微软雅黑" pitchFamily="34" charset="-122"/>
                <a:ea typeface="微软雅黑" pitchFamily="34" charset="-122"/>
                <a:sym typeface="+mn-lt"/>
              </a:rPr>
              <a:t>）</a:t>
            </a:r>
            <a:endParaRPr lang="en-US" altLang="zh-CN" sz="1800" b="1" dirty="0">
              <a:solidFill>
                <a:srgbClr val="C00000"/>
              </a:solidFill>
              <a:latin typeface="微软雅黑" pitchFamily="34" charset="-122"/>
              <a:ea typeface="微软雅黑" pitchFamily="34" charset="-122"/>
            </a:endParaRPr>
          </a:p>
          <a:p>
            <a:pPr algn="just">
              <a:lnSpc>
                <a:spcPct val="150000"/>
              </a:lnSpc>
            </a:pPr>
            <a:r>
              <a:rPr lang="en-US" altLang="zh-CN" sz="1800" dirty="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en-US" sz="1800" dirty="0" smtClean="0">
                <a:latin typeface="微软雅黑" pitchFamily="34" charset="-122"/>
                <a:ea typeface="微软雅黑" pitchFamily="34" charset="-122"/>
                <a:sym typeface="+mn-lt"/>
              </a:rPr>
              <a:t>生产成本</a:t>
            </a:r>
            <a:endParaRPr lang="en-US" altLang="zh-CN" sz="1800" dirty="0">
              <a:latin typeface="微软雅黑" pitchFamily="34" charset="-122"/>
              <a:ea typeface="微软雅黑" pitchFamily="34" charset="-122"/>
            </a:endParaRPr>
          </a:p>
        </p:txBody>
      </p:sp>
      <p:sp>
        <p:nvSpPr>
          <p:cNvPr id="14" name="椭圆 13"/>
          <p:cNvSpPr/>
          <p:nvPr/>
        </p:nvSpPr>
        <p:spPr>
          <a:xfrm>
            <a:off x="2565462" y="2667901"/>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7" name="矩形 16"/>
          <p:cNvSpPr/>
          <p:nvPr/>
        </p:nvSpPr>
        <p:spPr>
          <a:xfrm>
            <a:off x="3033988" y="2633288"/>
            <a:ext cx="3185487"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企业在销售产成品并结转成本</a:t>
            </a:r>
            <a:endParaRPr lang="zh-CN" altLang="en-US" sz="1800" b="1" dirty="0">
              <a:solidFill>
                <a:srgbClr val="084CA1"/>
              </a:solidFill>
              <a:latin typeface="微软雅黑" pitchFamily="34" charset="-122"/>
              <a:ea typeface="微软雅黑" pitchFamily="34" charset="-122"/>
            </a:endParaRPr>
          </a:p>
        </p:txBody>
      </p:sp>
      <p:sp>
        <p:nvSpPr>
          <p:cNvPr id="18" name="矩形 17"/>
          <p:cNvSpPr/>
          <p:nvPr/>
        </p:nvSpPr>
        <p:spPr>
          <a:xfrm>
            <a:off x="2911326" y="3049441"/>
            <a:ext cx="3835161" cy="923330"/>
          </a:xfrm>
          <a:prstGeom prst="rect">
            <a:avLst/>
          </a:prstGeom>
        </p:spPr>
        <p:txBody>
          <a:bodyPr wrap="square">
            <a:spAutoFit/>
          </a:bodyPr>
          <a:lstStyle/>
          <a:p>
            <a:pPr algn="just">
              <a:lnSpc>
                <a:spcPct val="150000"/>
              </a:lnSpc>
            </a:pPr>
            <a:r>
              <a:rPr lang="zh-CN" altLang="en-US" sz="1800" dirty="0">
                <a:latin typeface="微软雅黑" pitchFamily="34" charset="-122"/>
                <a:ea typeface="微软雅黑" pitchFamily="34" charset="-122"/>
                <a:sym typeface="+mn-lt"/>
              </a:rPr>
              <a:t>借：</a:t>
            </a:r>
            <a:r>
              <a:rPr lang="zh-CN" altLang="zh-CN" sz="1800" dirty="0">
                <a:latin typeface="微软雅黑" pitchFamily="34" charset="-122"/>
                <a:ea typeface="微软雅黑" pitchFamily="34" charset="-122"/>
              </a:rPr>
              <a:t>主营业务</a:t>
            </a:r>
            <a:r>
              <a:rPr lang="zh-CN" altLang="zh-CN"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a:p>
            <a:pPr algn="just">
              <a:lnSpc>
                <a:spcPct val="150000"/>
              </a:lnSpc>
            </a:pPr>
            <a:r>
              <a:rPr lang="en-US" altLang="zh-CN" sz="1800" dirty="0">
                <a:latin typeface="微软雅黑" pitchFamily="34" charset="-122"/>
                <a:ea typeface="微软雅黑" pitchFamily="34" charset="-122"/>
                <a:sym typeface="+mn-lt"/>
              </a:rPr>
              <a:t> </a:t>
            </a:r>
            <a:r>
              <a:rPr lang="en-US" altLang="zh-CN" sz="1800" dirty="0" smtClean="0">
                <a:latin typeface="微软雅黑" pitchFamily="34" charset="-122"/>
                <a:ea typeface="微软雅黑" pitchFamily="34" charset="-122"/>
                <a:sym typeface="+mn-lt"/>
              </a:rPr>
              <a:t>      </a:t>
            </a:r>
            <a:r>
              <a:rPr lang="zh-CN" altLang="en-US" sz="1800" dirty="0" smtClean="0">
                <a:latin typeface="微软雅黑" pitchFamily="34" charset="-122"/>
                <a:ea typeface="微软雅黑" pitchFamily="34" charset="-122"/>
                <a:sym typeface="+mn-lt"/>
              </a:rPr>
              <a:t>贷</a:t>
            </a:r>
            <a:r>
              <a:rPr lang="zh-CN" altLang="en-US" sz="1800" dirty="0">
                <a:latin typeface="微软雅黑" pitchFamily="34" charset="-122"/>
                <a:ea typeface="微软雅黑" pitchFamily="34" charset="-122"/>
                <a:sym typeface="+mn-lt"/>
              </a:rPr>
              <a:t>：库存商品 </a:t>
            </a:r>
            <a:endParaRPr lang="en-US" altLang="zh-CN" sz="1800" dirty="0">
              <a:latin typeface="微软雅黑" pitchFamily="34" charset="-122"/>
              <a:ea typeface="微软雅黑" pitchFamily="34" charset="-122"/>
            </a:endParaRPr>
          </a:p>
        </p:txBody>
      </p:sp>
      <p:sp>
        <p:nvSpPr>
          <p:cNvPr id="19" name="圆角矩形标注 18"/>
          <p:cNvSpPr/>
          <p:nvPr/>
        </p:nvSpPr>
        <p:spPr>
          <a:xfrm>
            <a:off x="5943601" y="3282317"/>
            <a:ext cx="2944812" cy="728264"/>
          </a:xfrm>
          <a:prstGeom prst="wedgeRoundRectCallout">
            <a:avLst>
              <a:gd name="adj1" fmla="val -40578"/>
              <a:gd name="adj2" fmla="val -98064"/>
              <a:gd name="adj3" fmla="val 16667"/>
            </a:avLst>
          </a:prstGeom>
          <a:solidFill>
            <a:srgbClr val="084CA1"/>
          </a:solidFill>
          <a:ln w="57150">
            <a:noFill/>
          </a:ln>
        </p:spPr>
        <p:txBody>
          <a:bodyPr vert="horz" wrap="square" lIns="0" tIns="0" rIns="0" bIns="72000" rtlCol="0" anchor="b" anchorCtr="1" compatLnSpc="1">
            <a:noAutofit/>
          </a:bodyPr>
          <a:lstStyle/>
          <a:p>
            <a:r>
              <a:rPr lang="zh-CN" altLang="zh-CN" sz="1800" b="1" dirty="0">
                <a:solidFill>
                  <a:schemeClr val="bg1"/>
                </a:solidFill>
                <a:latin typeface="微软雅黑" pitchFamily="34" charset="-122"/>
                <a:ea typeface="微软雅黑" pitchFamily="34" charset="-122"/>
              </a:rPr>
              <a:t>按计划成本核算时，需增设</a:t>
            </a:r>
            <a:r>
              <a:rPr lang="en-US" altLang="zh-CN" sz="1800" b="1" dirty="0">
                <a:solidFill>
                  <a:schemeClr val="bg1"/>
                </a:solidFill>
                <a:latin typeface="微软雅黑" pitchFamily="34" charset="-122"/>
                <a:ea typeface="微软雅黑" pitchFamily="34" charset="-122"/>
              </a:rPr>
              <a:t>‌</a:t>
            </a:r>
            <a:r>
              <a:rPr lang="zh-CN" altLang="zh-CN" sz="1800" b="1" dirty="0">
                <a:solidFill>
                  <a:schemeClr val="bg1"/>
                </a:solidFill>
                <a:latin typeface="微软雅黑" pitchFamily="34" charset="-122"/>
                <a:ea typeface="微软雅黑" pitchFamily="34" charset="-122"/>
              </a:rPr>
              <a:t>‌</a:t>
            </a:r>
            <a:r>
              <a:rPr lang="en-US" altLang="zh-CN" sz="1800" b="1" dirty="0">
                <a:solidFill>
                  <a:schemeClr val="bg1"/>
                </a:solidFill>
                <a:latin typeface="微软雅黑" pitchFamily="34" charset="-122"/>
                <a:ea typeface="微软雅黑" pitchFamily="34" charset="-122"/>
              </a:rPr>
              <a:t>“</a:t>
            </a:r>
            <a:r>
              <a:rPr lang="zh-CN" altLang="zh-CN" sz="1800" b="1" dirty="0">
                <a:solidFill>
                  <a:schemeClr val="bg1"/>
                </a:solidFill>
                <a:latin typeface="微软雅黑" pitchFamily="34" charset="-122"/>
                <a:ea typeface="微软雅黑" pitchFamily="34" charset="-122"/>
              </a:rPr>
              <a:t>产品成本差异‌</a:t>
            </a:r>
            <a:r>
              <a:rPr lang="en-US" altLang="zh-CN" sz="1800" b="1" dirty="0">
                <a:solidFill>
                  <a:schemeClr val="bg1"/>
                </a:solidFill>
                <a:latin typeface="微软雅黑" pitchFamily="34" charset="-122"/>
                <a:ea typeface="微软雅黑" pitchFamily="34" charset="-122"/>
              </a:rPr>
              <a:t>”</a:t>
            </a:r>
            <a:r>
              <a:rPr lang="zh-CN" altLang="zh-CN" sz="1800" b="1" dirty="0">
                <a:solidFill>
                  <a:schemeClr val="bg1"/>
                </a:solidFill>
                <a:latin typeface="微软雅黑" pitchFamily="34" charset="-122"/>
                <a:ea typeface="微软雅黑" pitchFamily="34" charset="-122"/>
              </a:rPr>
              <a:t>科目</a:t>
            </a:r>
            <a:endParaRPr lang="zh-CN" altLang="en-US" sz="1800" b="1"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4659020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2" name="矩形 21"/>
          <p:cNvSpPr/>
          <p:nvPr>
            <p:custDataLst>
              <p:tags r:id="rId8"/>
            </p:custDataLst>
          </p:nvPr>
        </p:nvSpPr>
        <p:spPr>
          <a:xfrm>
            <a:off x="729044" y="298540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nvSpPr>
        <p:spPr>
          <a:xfrm>
            <a:off x="806391" y="1635646"/>
            <a:ext cx="7767044"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完工产品验收入库</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甲企业</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月份“完工产品汇总表”中显示已验收入库</a:t>
            </a:r>
            <a:r>
              <a:rPr lang="en-US" altLang="zh-CN" sz="1800" dirty="0">
                <a:latin typeface="微软雅黑" pitchFamily="34" charset="-122"/>
                <a:ea typeface="微软雅黑" pitchFamily="34" charset="-122"/>
              </a:rPr>
              <a:t>X</a:t>
            </a:r>
            <a:r>
              <a:rPr lang="zh-CN" altLang="en-US" sz="1800" dirty="0">
                <a:latin typeface="微软雅黑" pitchFamily="34" charset="-122"/>
                <a:ea typeface="微软雅黑" pitchFamily="34" charset="-122"/>
              </a:rPr>
              <a:t>产品</a:t>
            </a:r>
            <a:r>
              <a:rPr lang="en-US" altLang="zh-CN" sz="1800" dirty="0">
                <a:latin typeface="微软雅黑" pitchFamily="34" charset="-122"/>
                <a:ea typeface="微软雅黑" pitchFamily="34" charset="-122"/>
              </a:rPr>
              <a:t>1 000</a:t>
            </a:r>
            <a:r>
              <a:rPr lang="zh-CN" altLang="en-US" sz="1800" dirty="0">
                <a:latin typeface="微软雅黑" pitchFamily="34" charset="-122"/>
                <a:ea typeface="微软雅黑" pitchFamily="34" charset="-122"/>
              </a:rPr>
              <a:t>台，实际单位成本</a:t>
            </a:r>
            <a:r>
              <a:rPr lang="en-US" altLang="zh-CN" sz="1800" dirty="0">
                <a:latin typeface="微软雅黑" pitchFamily="34" charset="-122"/>
                <a:ea typeface="微软雅黑" pitchFamily="34" charset="-122"/>
              </a:rPr>
              <a:t>500</a:t>
            </a:r>
            <a:r>
              <a:rPr lang="zh-CN" altLang="en-US" sz="1800" dirty="0">
                <a:latin typeface="微软雅黑" pitchFamily="34" charset="-122"/>
                <a:ea typeface="微软雅黑" pitchFamily="34" charset="-122"/>
              </a:rPr>
              <a:t>元，计 </a:t>
            </a:r>
            <a:r>
              <a:rPr lang="en-US" altLang="zh-CN" sz="1800" dirty="0">
                <a:latin typeface="微软雅黑" pitchFamily="34" charset="-122"/>
                <a:ea typeface="微软雅黑" pitchFamily="34" charset="-122"/>
              </a:rPr>
              <a:t>500 000</a:t>
            </a:r>
            <a:r>
              <a:rPr lang="zh-CN" altLang="en-US"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Y</a:t>
            </a:r>
            <a:r>
              <a:rPr lang="zh-CN" altLang="en-US" sz="1800" dirty="0">
                <a:latin typeface="微软雅黑" pitchFamily="34" charset="-122"/>
                <a:ea typeface="微软雅黑" pitchFamily="34" charset="-122"/>
              </a:rPr>
              <a:t>产品</a:t>
            </a:r>
            <a:r>
              <a:rPr lang="en-US" altLang="zh-CN" sz="1800" dirty="0">
                <a:latin typeface="微软雅黑" pitchFamily="34" charset="-122"/>
                <a:ea typeface="微软雅黑" pitchFamily="34" charset="-122"/>
              </a:rPr>
              <a:t>2 000</a:t>
            </a:r>
            <a:r>
              <a:rPr lang="zh-CN" altLang="en-US" sz="1800" dirty="0">
                <a:latin typeface="微软雅黑" pitchFamily="34" charset="-122"/>
                <a:ea typeface="微软雅黑" pitchFamily="34" charset="-122"/>
              </a:rPr>
              <a:t>台，实际单位成本</a:t>
            </a:r>
            <a:r>
              <a:rPr lang="en-US" altLang="zh-CN" sz="1800" dirty="0">
                <a:latin typeface="微软雅黑" pitchFamily="34" charset="-122"/>
                <a:ea typeface="微软雅黑" pitchFamily="34" charset="-122"/>
              </a:rPr>
              <a:t>300</a:t>
            </a:r>
            <a:r>
              <a:rPr lang="zh-CN" altLang="en-US" sz="1800" dirty="0">
                <a:latin typeface="微软雅黑" pitchFamily="34" charset="-122"/>
                <a:ea typeface="微软雅黑" pitchFamily="34" charset="-122"/>
              </a:rPr>
              <a:t>元，计 </a:t>
            </a:r>
            <a:r>
              <a:rPr lang="en-US" altLang="zh-CN" sz="1800" dirty="0">
                <a:latin typeface="微软雅黑" pitchFamily="34" charset="-122"/>
                <a:ea typeface="微软雅黑" pitchFamily="34" charset="-122"/>
              </a:rPr>
              <a:t>600 000</a:t>
            </a:r>
            <a:r>
              <a:rPr lang="zh-CN" altLang="en-US" sz="1800" dirty="0">
                <a:latin typeface="微软雅黑" pitchFamily="34" charset="-122"/>
                <a:ea typeface="微软雅黑" pitchFamily="34" charset="-122"/>
              </a:rPr>
              <a:t>元。</a:t>
            </a:r>
          </a:p>
        </p:txBody>
      </p:sp>
      <p:sp>
        <p:nvSpPr>
          <p:cNvPr id="28" name="矩形 27"/>
          <p:cNvSpPr/>
          <p:nvPr/>
        </p:nvSpPr>
        <p:spPr>
          <a:xfrm>
            <a:off x="805485" y="3049672"/>
            <a:ext cx="7767950" cy="1754326"/>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借：库存商品</a:t>
            </a:r>
            <a:r>
              <a:rPr lang="en-US" altLang="zh-CN" sz="1800" dirty="0">
                <a:latin typeface="微软雅黑" pitchFamily="34" charset="-122"/>
                <a:ea typeface="微软雅黑" pitchFamily="34" charset="-122"/>
              </a:rPr>
              <a:t>——X</a:t>
            </a:r>
            <a:r>
              <a:rPr lang="zh-CN" altLang="en-US" sz="1800" dirty="0">
                <a:latin typeface="微软雅黑" pitchFamily="34" charset="-122"/>
                <a:ea typeface="微软雅黑" pitchFamily="34" charset="-122"/>
              </a:rPr>
              <a:t>产品                                 </a:t>
            </a:r>
            <a:r>
              <a:rPr lang="en-US" altLang="zh-CN" sz="1800" dirty="0">
                <a:latin typeface="微软雅黑" pitchFamily="34" charset="-122"/>
                <a:ea typeface="微软雅黑" pitchFamily="34" charset="-122"/>
              </a:rPr>
              <a:t>500 000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Y</a:t>
            </a:r>
            <a:r>
              <a:rPr lang="zh-CN" altLang="en-US" sz="1800" dirty="0">
                <a:latin typeface="微软雅黑" pitchFamily="34" charset="-122"/>
                <a:ea typeface="微软雅黑" pitchFamily="34" charset="-122"/>
              </a:rPr>
              <a:t>产品                                 </a:t>
            </a:r>
            <a:r>
              <a:rPr lang="en-US" altLang="zh-CN" sz="1800" dirty="0">
                <a:latin typeface="微软雅黑" pitchFamily="34" charset="-122"/>
                <a:ea typeface="微软雅黑" pitchFamily="34" charset="-122"/>
              </a:rPr>
              <a:t>600 000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：生产成本</a:t>
            </a:r>
            <a:r>
              <a:rPr lang="en-US" altLang="zh-CN" sz="1800" dirty="0">
                <a:latin typeface="微软雅黑" pitchFamily="34" charset="-122"/>
                <a:ea typeface="微软雅黑" pitchFamily="34" charset="-122"/>
              </a:rPr>
              <a:t>——X</a:t>
            </a:r>
            <a:r>
              <a:rPr lang="zh-CN" altLang="en-US" sz="1800" dirty="0">
                <a:latin typeface="微软雅黑" pitchFamily="34" charset="-122"/>
                <a:ea typeface="微软雅黑" pitchFamily="34" charset="-122"/>
              </a:rPr>
              <a:t>产品                                  </a:t>
            </a:r>
            <a:r>
              <a:rPr lang="en-US" altLang="zh-CN" sz="1800" dirty="0">
                <a:latin typeface="微软雅黑" pitchFamily="34" charset="-122"/>
                <a:ea typeface="微软雅黑" pitchFamily="34" charset="-122"/>
              </a:rPr>
              <a:t>500 000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Y</a:t>
            </a:r>
            <a:r>
              <a:rPr lang="zh-CN" altLang="en-US" sz="1800" dirty="0">
                <a:latin typeface="微软雅黑" pitchFamily="34" charset="-122"/>
                <a:ea typeface="微软雅黑" pitchFamily="34" charset="-122"/>
              </a:rPr>
              <a:t>产品                                  </a:t>
            </a:r>
            <a:r>
              <a:rPr lang="en-US" altLang="zh-CN" sz="1800" dirty="0">
                <a:latin typeface="微软雅黑" pitchFamily="34" charset="-122"/>
                <a:ea typeface="微软雅黑" pitchFamily="34" charset="-122"/>
              </a:rPr>
              <a:t>600 000</a:t>
            </a:r>
          </a:p>
        </p:txBody>
      </p:sp>
    </p:spTree>
    <p:custDataLst>
      <p:tags r:id="rId1"/>
    </p:custDataLst>
    <p:extLst>
      <p:ext uri="{BB962C8B-B14F-4D97-AF65-F5344CB8AC3E}">
        <p14:creationId xmlns:p14="http://schemas.microsoft.com/office/powerpoint/2010/main" val="357960628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572821"/>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6391" y="1635646"/>
            <a:ext cx="7925014"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销售库存商品结转成本</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甲企业</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月份销售</a:t>
            </a:r>
            <a:r>
              <a:rPr lang="en-US" altLang="zh-CN" sz="1800" dirty="0">
                <a:latin typeface="微软雅黑" pitchFamily="34" charset="-122"/>
                <a:ea typeface="微软雅黑" pitchFamily="34" charset="-122"/>
              </a:rPr>
              <a:t>X</a:t>
            </a:r>
            <a:r>
              <a:rPr lang="zh-CN" altLang="en-US" sz="1800" dirty="0">
                <a:latin typeface="微软雅黑" pitchFamily="34" charset="-122"/>
                <a:ea typeface="微软雅黑" pitchFamily="34" charset="-122"/>
              </a:rPr>
              <a:t>产品</a:t>
            </a:r>
            <a:r>
              <a:rPr lang="en-US" altLang="zh-CN" sz="1800" dirty="0">
                <a:latin typeface="微软雅黑" pitchFamily="34" charset="-122"/>
                <a:ea typeface="微软雅黑" pitchFamily="34" charset="-122"/>
              </a:rPr>
              <a:t>800</a:t>
            </a:r>
            <a:r>
              <a:rPr lang="zh-CN" altLang="en-US" sz="1800" dirty="0">
                <a:latin typeface="微软雅黑" pitchFamily="34" charset="-122"/>
                <a:ea typeface="微软雅黑" pitchFamily="34" charset="-122"/>
              </a:rPr>
              <a:t>台，实际单位成本</a:t>
            </a:r>
            <a:r>
              <a:rPr lang="en-US" altLang="zh-CN" sz="1800" dirty="0">
                <a:latin typeface="微软雅黑" pitchFamily="34" charset="-122"/>
                <a:ea typeface="微软雅黑" pitchFamily="34" charset="-122"/>
              </a:rPr>
              <a:t>500</a:t>
            </a:r>
            <a:r>
              <a:rPr lang="zh-CN" altLang="en-US" sz="1800" dirty="0">
                <a:latin typeface="微软雅黑" pitchFamily="34" charset="-122"/>
                <a:ea typeface="微软雅黑" pitchFamily="34" charset="-122"/>
              </a:rPr>
              <a:t>元，计 </a:t>
            </a:r>
            <a:r>
              <a:rPr lang="en-US" altLang="zh-CN" sz="1800" dirty="0">
                <a:latin typeface="微软雅黑" pitchFamily="34" charset="-122"/>
                <a:ea typeface="微软雅黑" pitchFamily="34" charset="-122"/>
              </a:rPr>
              <a:t>400 000</a:t>
            </a:r>
            <a:r>
              <a:rPr lang="zh-CN" altLang="en-US"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Y</a:t>
            </a:r>
            <a:r>
              <a:rPr lang="zh-CN" altLang="en-US" sz="1800" dirty="0">
                <a:latin typeface="微软雅黑" pitchFamily="34" charset="-122"/>
                <a:ea typeface="微软雅黑" pitchFamily="34" charset="-122"/>
              </a:rPr>
              <a:t>产品</a:t>
            </a:r>
            <a:r>
              <a:rPr lang="en-US" altLang="zh-CN" sz="1800" dirty="0">
                <a:latin typeface="微软雅黑" pitchFamily="34" charset="-122"/>
                <a:ea typeface="微软雅黑" pitchFamily="34" charset="-122"/>
              </a:rPr>
              <a:t>1 500</a:t>
            </a:r>
            <a:r>
              <a:rPr lang="zh-CN" altLang="en-US" sz="1800" dirty="0">
                <a:latin typeface="微软雅黑" pitchFamily="34" charset="-122"/>
                <a:ea typeface="微软雅黑" pitchFamily="34" charset="-122"/>
              </a:rPr>
              <a:t>台，实际单位成本</a:t>
            </a:r>
            <a:r>
              <a:rPr lang="en-US" altLang="zh-CN" sz="1800" dirty="0">
                <a:latin typeface="微软雅黑" pitchFamily="34" charset="-122"/>
                <a:ea typeface="微软雅黑" pitchFamily="34" charset="-122"/>
              </a:rPr>
              <a:t>300</a:t>
            </a:r>
            <a:r>
              <a:rPr lang="zh-CN" altLang="en-US" sz="1800" dirty="0">
                <a:latin typeface="微软雅黑" pitchFamily="34" charset="-122"/>
                <a:ea typeface="微软雅黑" pitchFamily="34" charset="-122"/>
              </a:rPr>
              <a:t>元，计 </a:t>
            </a:r>
            <a:r>
              <a:rPr lang="en-US" altLang="zh-CN" sz="1800" dirty="0">
                <a:latin typeface="微软雅黑" pitchFamily="34" charset="-122"/>
                <a:ea typeface="微软雅黑" pitchFamily="34" charset="-122"/>
              </a:rPr>
              <a:t>450 000</a:t>
            </a:r>
            <a:r>
              <a:rPr lang="zh-CN" altLang="en-US" sz="1800" dirty="0">
                <a:latin typeface="微软雅黑" pitchFamily="34" charset="-122"/>
                <a:ea typeface="微软雅黑" pitchFamily="34" charset="-122"/>
              </a:rPr>
              <a:t>元。</a:t>
            </a:r>
          </a:p>
        </p:txBody>
      </p:sp>
      <p:sp>
        <p:nvSpPr>
          <p:cNvPr id="15" name="矩形 14"/>
          <p:cNvSpPr/>
          <p:nvPr/>
        </p:nvSpPr>
        <p:spPr>
          <a:xfrm>
            <a:off x="805485" y="2637085"/>
            <a:ext cx="7767950" cy="1754326"/>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借：主营业务成本</a:t>
            </a:r>
            <a:r>
              <a:rPr lang="en-US" altLang="zh-CN" sz="1800" dirty="0">
                <a:latin typeface="微软雅黑" pitchFamily="34" charset="-122"/>
                <a:ea typeface="微软雅黑" pitchFamily="34" charset="-122"/>
              </a:rPr>
              <a:t>——X</a:t>
            </a:r>
            <a:r>
              <a:rPr lang="zh-CN" altLang="en-US" sz="1800" dirty="0">
                <a:latin typeface="微软雅黑" pitchFamily="34" charset="-122"/>
                <a:ea typeface="微软雅黑" pitchFamily="34" charset="-122"/>
              </a:rPr>
              <a:t>产品                             </a:t>
            </a:r>
            <a:r>
              <a:rPr lang="en-US" altLang="zh-CN" sz="1800" dirty="0" smtClean="0">
                <a:latin typeface="微软雅黑" pitchFamily="34" charset="-122"/>
                <a:ea typeface="微软雅黑" pitchFamily="34" charset="-122"/>
              </a:rPr>
              <a:t>400 </a:t>
            </a:r>
            <a:r>
              <a:rPr lang="en-US" altLang="zh-CN" sz="1800" dirty="0">
                <a:latin typeface="微软雅黑" pitchFamily="34" charset="-122"/>
                <a:ea typeface="微软雅黑" pitchFamily="34" charset="-122"/>
              </a:rPr>
              <a:t>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——Y</a:t>
            </a:r>
            <a:r>
              <a:rPr lang="zh-CN" altLang="en-US" sz="1800" dirty="0">
                <a:latin typeface="微软雅黑" pitchFamily="34" charset="-122"/>
                <a:ea typeface="微软雅黑" pitchFamily="34" charset="-122"/>
              </a:rPr>
              <a:t>产品                             </a:t>
            </a:r>
            <a:r>
              <a:rPr lang="en-US" altLang="zh-CN" sz="1800" dirty="0" smtClean="0">
                <a:latin typeface="微软雅黑" pitchFamily="34" charset="-122"/>
                <a:ea typeface="微软雅黑" pitchFamily="34" charset="-122"/>
              </a:rPr>
              <a:t>450 </a:t>
            </a:r>
            <a:r>
              <a:rPr lang="en-US" altLang="zh-CN" sz="1800" dirty="0">
                <a:latin typeface="微软雅黑" pitchFamily="34" charset="-122"/>
                <a:ea typeface="微软雅黑" pitchFamily="34" charset="-122"/>
              </a:rPr>
              <a:t>000</a:t>
            </a:r>
          </a:p>
          <a:p>
            <a:pPr>
              <a:lnSpc>
                <a:spcPct val="1500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：库存商品</a:t>
            </a:r>
            <a:r>
              <a:rPr lang="en-US" altLang="zh-CN" sz="1800" dirty="0">
                <a:latin typeface="微软雅黑" pitchFamily="34" charset="-122"/>
                <a:ea typeface="微软雅黑" pitchFamily="34" charset="-122"/>
              </a:rPr>
              <a:t>——X</a:t>
            </a:r>
            <a:r>
              <a:rPr lang="zh-CN" altLang="en-US" sz="1800" dirty="0">
                <a:latin typeface="微软雅黑" pitchFamily="34" charset="-122"/>
                <a:ea typeface="微软雅黑" pitchFamily="34" charset="-122"/>
              </a:rPr>
              <a:t>产品                                     </a:t>
            </a:r>
            <a:r>
              <a:rPr lang="en-US" altLang="zh-CN" sz="1800" dirty="0">
                <a:latin typeface="微软雅黑" pitchFamily="34" charset="-122"/>
                <a:ea typeface="微软雅黑" pitchFamily="34" charset="-122"/>
              </a:rPr>
              <a:t>400 000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——Y</a:t>
            </a:r>
            <a:r>
              <a:rPr lang="zh-CN" altLang="en-US" sz="1800" dirty="0">
                <a:latin typeface="微软雅黑" pitchFamily="34" charset="-122"/>
                <a:ea typeface="微软雅黑" pitchFamily="34" charset="-122"/>
              </a:rPr>
              <a:t>产品                                     </a:t>
            </a:r>
            <a:r>
              <a:rPr lang="en-US" altLang="zh-CN" sz="1800" dirty="0">
                <a:latin typeface="微软雅黑" pitchFamily="34" charset="-122"/>
                <a:ea typeface="微软雅黑" pitchFamily="34" charset="-122"/>
              </a:rPr>
              <a:t>450 000</a:t>
            </a:r>
          </a:p>
        </p:txBody>
      </p:sp>
    </p:spTree>
    <p:custDataLst>
      <p:tags r:id="rId1"/>
    </p:custDataLst>
    <p:extLst>
      <p:ext uri="{BB962C8B-B14F-4D97-AF65-F5344CB8AC3E}">
        <p14:creationId xmlns:p14="http://schemas.microsoft.com/office/powerpoint/2010/main" val="141341797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 name="矩形 2"/>
          <p:cNvSpPr/>
          <p:nvPr/>
        </p:nvSpPr>
        <p:spPr>
          <a:xfrm>
            <a:off x="970157" y="1122363"/>
            <a:ext cx="7906214" cy="1338828"/>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从事商品流通的企业购入商品抵达仓库前发生的包装费、运杂费、运输存储过程中的保险费、装卸费、运输途中的合理损耗和入库前的挑选整理费用等采购费用，不计入购入商品的实际成本，应于发生时确认为当期的营业费用。</a:t>
            </a:r>
          </a:p>
        </p:txBody>
      </p:sp>
      <p:sp>
        <p:nvSpPr>
          <p:cNvPr id="21" name="矩形 20"/>
          <p:cNvSpPr/>
          <p:nvPr/>
        </p:nvSpPr>
        <p:spPr>
          <a:xfrm>
            <a:off x="1421257" y="3449248"/>
            <a:ext cx="1573358" cy="923330"/>
          </a:xfrm>
          <a:prstGeom prst="rect">
            <a:avLst/>
          </a:prstGeom>
        </p:spPr>
        <p:txBody>
          <a:bodyPr wrap="square">
            <a:spAutoFit/>
          </a:bodyPr>
          <a:lstStyle/>
          <a:p>
            <a:pPr marL="285750" indent="-285750" algn="r">
              <a:lnSpc>
                <a:spcPct val="150000"/>
              </a:lnSpc>
              <a:buFont typeface="Wingdings" pitchFamily="2" charset="2"/>
              <a:buChar char="ü"/>
            </a:pPr>
            <a:r>
              <a:rPr lang="zh-CN" altLang="zh-CN" sz="1800" dirty="0">
                <a:latin typeface="微软雅黑" pitchFamily="34" charset="-122"/>
                <a:ea typeface="微软雅黑" pitchFamily="34" charset="-122"/>
              </a:rPr>
              <a:t>进价</a:t>
            </a:r>
            <a:r>
              <a:rPr lang="zh-CN" altLang="zh-CN" sz="1800" dirty="0" smtClean="0">
                <a:latin typeface="微软雅黑" pitchFamily="34" charset="-122"/>
                <a:ea typeface="微软雅黑" pitchFamily="34" charset="-122"/>
              </a:rPr>
              <a:t>金额</a:t>
            </a:r>
            <a:endParaRPr lang="en-US" altLang="zh-CN" sz="1800" dirty="0" smtClean="0">
              <a:latin typeface="微软雅黑" pitchFamily="34" charset="-122"/>
              <a:ea typeface="微软雅黑" pitchFamily="34" charset="-122"/>
            </a:endParaRPr>
          </a:p>
          <a:p>
            <a:pPr marL="285750" indent="-285750" algn="r">
              <a:lnSpc>
                <a:spcPct val="150000"/>
              </a:lnSpc>
              <a:buFont typeface="Wingdings" pitchFamily="2" charset="2"/>
              <a:buChar char="ü"/>
            </a:pPr>
            <a:r>
              <a:rPr lang="zh-CN" altLang="zh-CN" sz="1800" dirty="0" smtClean="0">
                <a:latin typeface="微软雅黑" pitchFamily="34" charset="-122"/>
                <a:ea typeface="微软雅黑" pitchFamily="34" charset="-122"/>
              </a:rPr>
              <a:t>毛利率</a:t>
            </a:r>
            <a:r>
              <a:rPr lang="zh-CN" altLang="zh-CN" sz="1800" dirty="0">
                <a:latin typeface="微软雅黑" pitchFamily="34" charset="-122"/>
                <a:ea typeface="微软雅黑" pitchFamily="34" charset="-122"/>
              </a:rPr>
              <a:t>法</a:t>
            </a:r>
            <a:endParaRPr lang="zh-CN" altLang="en-US" sz="1800" dirty="0">
              <a:latin typeface="微软雅黑" pitchFamily="34" charset="-122"/>
              <a:ea typeface="微软雅黑" pitchFamily="34" charset="-122"/>
            </a:endParaRPr>
          </a:p>
        </p:txBody>
      </p:sp>
      <p:sp>
        <p:nvSpPr>
          <p:cNvPr id="22" name="矩形 21"/>
          <p:cNvSpPr/>
          <p:nvPr/>
        </p:nvSpPr>
        <p:spPr>
          <a:xfrm>
            <a:off x="5907345" y="3439732"/>
            <a:ext cx="2857514" cy="507831"/>
          </a:xfrm>
          <a:prstGeom prst="rect">
            <a:avLst/>
          </a:prstGeom>
        </p:spPr>
        <p:txBody>
          <a:bodyPr wrap="square">
            <a:spAutoFit/>
          </a:bodyPr>
          <a:lstStyle/>
          <a:p>
            <a:pPr marL="285750" indent="-285750">
              <a:lnSpc>
                <a:spcPct val="150000"/>
              </a:lnSpc>
              <a:buFont typeface="Wingdings" pitchFamily="2" charset="2"/>
              <a:buChar char="ü"/>
            </a:pPr>
            <a:r>
              <a:rPr lang="zh-CN" altLang="zh-CN" sz="1800" dirty="0">
                <a:latin typeface="微软雅黑" pitchFamily="34" charset="-122"/>
                <a:ea typeface="微软雅黑" pitchFamily="34" charset="-122"/>
              </a:rPr>
              <a:t>采用售价金额进行核算</a:t>
            </a:r>
            <a:endParaRPr lang="zh-CN" altLang="en-US" sz="1800" dirty="0">
              <a:latin typeface="微软雅黑" pitchFamily="34" charset="-122"/>
              <a:ea typeface="微软雅黑" pitchFamily="34" charset="-122"/>
            </a:endParaRPr>
          </a:p>
        </p:txBody>
      </p:sp>
      <p:sp>
        <p:nvSpPr>
          <p:cNvPr id="28" name="文本框 7"/>
          <p:cNvSpPr txBox="1"/>
          <p:nvPr/>
        </p:nvSpPr>
        <p:spPr>
          <a:xfrm>
            <a:off x="6151820" y="2794238"/>
            <a:ext cx="2298700" cy="458908"/>
          </a:xfrm>
          <a:prstGeom prst="rect">
            <a:avLst/>
          </a:prstGeom>
          <a:noFill/>
        </p:spPr>
        <p:txBody>
          <a:bodyPr wrap="square" rtlCol="0">
            <a:spAutoFit/>
          </a:bodyPr>
          <a:lstStyle/>
          <a:p>
            <a:pPr>
              <a:lnSpc>
                <a:spcPct val="150000"/>
              </a:lnSpc>
            </a:pPr>
            <a:r>
              <a:rPr lang="zh-CN" altLang="zh-CN" sz="1800" b="1" dirty="0">
                <a:solidFill>
                  <a:srgbClr val="084CA1"/>
                </a:solidFill>
                <a:latin typeface="微软雅黑" pitchFamily="34" charset="-122"/>
                <a:ea typeface="微软雅黑" pitchFamily="34" charset="-122"/>
              </a:rPr>
              <a:t>商品零售企业</a:t>
            </a:r>
            <a:endParaRPr lang="zh-CN" altLang="en-US" sz="1800" b="1" dirty="0">
              <a:solidFill>
                <a:srgbClr val="084CA1"/>
              </a:solidFill>
              <a:latin typeface="微软雅黑" pitchFamily="34" charset="-122"/>
              <a:ea typeface="微软雅黑" pitchFamily="34" charset="-122"/>
            </a:endParaRPr>
          </a:p>
        </p:txBody>
      </p:sp>
      <p:sp>
        <p:nvSpPr>
          <p:cNvPr id="29" name="文本框 12"/>
          <p:cNvSpPr txBox="1"/>
          <p:nvPr/>
        </p:nvSpPr>
        <p:spPr>
          <a:xfrm>
            <a:off x="811544" y="2794238"/>
            <a:ext cx="2096135" cy="458908"/>
          </a:xfrm>
          <a:prstGeom prst="rect">
            <a:avLst/>
          </a:prstGeom>
          <a:noFill/>
        </p:spPr>
        <p:txBody>
          <a:bodyPr wrap="square" rtlCol="0">
            <a:spAutoFit/>
          </a:bodyPr>
          <a:lstStyle/>
          <a:p>
            <a:pPr algn="r">
              <a:lnSpc>
                <a:spcPct val="150000"/>
              </a:lnSpc>
            </a:pPr>
            <a:r>
              <a:rPr lang="zh-CN" altLang="zh-CN" sz="1800" b="1" dirty="0">
                <a:solidFill>
                  <a:srgbClr val="084CA1"/>
                </a:solidFill>
                <a:latin typeface="微软雅黑" pitchFamily="34" charset="-122"/>
                <a:ea typeface="微软雅黑" pitchFamily="34" charset="-122"/>
              </a:rPr>
              <a:t>商品批发企业</a:t>
            </a:r>
            <a:endParaRPr lang="zh-CN" altLang="en-US" sz="1800" b="1" dirty="0">
              <a:solidFill>
                <a:srgbClr val="084CA1"/>
              </a:solidFill>
              <a:latin typeface="微软雅黑" pitchFamily="34" charset="-122"/>
              <a:ea typeface="微软雅黑" pitchFamily="34" charset="-122"/>
            </a:endParaRPr>
          </a:p>
        </p:txBody>
      </p:sp>
      <p:grpSp>
        <p:nvGrpSpPr>
          <p:cNvPr id="30" name="组合 29"/>
          <p:cNvGrpSpPr/>
          <p:nvPr/>
        </p:nvGrpSpPr>
        <p:grpSpPr>
          <a:xfrm>
            <a:off x="2994615" y="2671546"/>
            <a:ext cx="777240" cy="751840"/>
            <a:chOff x="2949590" y="2273845"/>
            <a:chExt cx="777240" cy="751840"/>
          </a:xfrm>
        </p:grpSpPr>
        <p:sp>
          <p:nvSpPr>
            <p:cNvPr id="36" name="椭圆 35"/>
            <p:cNvSpPr/>
            <p:nvPr/>
          </p:nvSpPr>
          <p:spPr>
            <a:xfrm>
              <a:off x="2949590" y="2273845"/>
              <a:ext cx="777240" cy="75184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7" name=" 10"/>
            <p:cNvSpPr/>
            <p:nvPr/>
          </p:nvSpPr>
          <p:spPr>
            <a:xfrm>
              <a:off x="3194065" y="2486570"/>
              <a:ext cx="288290" cy="325755"/>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800">
                <a:solidFill>
                  <a:srgbClr val="FFFFFF"/>
                </a:solidFill>
                <a:latin typeface="微软雅黑" pitchFamily="34" charset="-122"/>
                <a:ea typeface="微软雅黑" pitchFamily="34" charset="-122"/>
              </a:endParaRPr>
            </a:p>
          </p:txBody>
        </p:sp>
      </p:grpSp>
      <p:grpSp>
        <p:nvGrpSpPr>
          <p:cNvPr id="31" name="组合 30"/>
          <p:cNvGrpSpPr/>
          <p:nvPr/>
        </p:nvGrpSpPr>
        <p:grpSpPr>
          <a:xfrm>
            <a:off x="5374580" y="2666784"/>
            <a:ext cx="777240" cy="751840"/>
            <a:chOff x="5329555" y="2269083"/>
            <a:chExt cx="777240" cy="751840"/>
          </a:xfrm>
        </p:grpSpPr>
        <p:sp>
          <p:nvSpPr>
            <p:cNvPr id="34" name="椭圆 33"/>
            <p:cNvSpPr/>
            <p:nvPr/>
          </p:nvSpPr>
          <p:spPr>
            <a:xfrm>
              <a:off x="5329555" y="2269083"/>
              <a:ext cx="777240" cy="75184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5" name=" 2050"/>
            <p:cNvSpPr/>
            <p:nvPr/>
          </p:nvSpPr>
          <p:spPr bwMode="auto">
            <a:xfrm>
              <a:off x="5574030" y="2443708"/>
              <a:ext cx="288290" cy="363220"/>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cxnSp>
        <p:nvCxnSpPr>
          <p:cNvPr id="32" name="直接连接符 31"/>
          <p:cNvCxnSpPr>
            <a:stCxn id="36" idx="6"/>
            <a:endCxn id="34" idx="2"/>
          </p:cNvCxnSpPr>
          <p:nvPr/>
        </p:nvCxnSpPr>
        <p:spPr>
          <a:xfrm flipV="1">
            <a:off x="3771855" y="3042704"/>
            <a:ext cx="1602725" cy="476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4079131" y="2666784"/>
            <a:ext cx="1107996"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核算方法</a:t>
            </a:r>
            <a:endParaRPr lang="zh-CN" altLang="en-US" sz="1800" b="1" dirty="0">
              <a:solidFill>
                <a:srgbClr val="C00000"/>
              </a:solidFill>
              <a:latin typeface="微软雅黑" pitchFamily="34" charset="-122"/>
              <a:ea typeface="微软雅黑" pitchFamily="34" charset="-122"/>
            </a:endParaRPr>
          </a:p>
        </p:txBody>
      </p:sp>
      <p:cxnSp>
        <p:nvCxnSpPr>
          <p:cNvPr id="38" name="直接连接符 37"/>
          <p:cNvCxnSpPr/>
          <p:nvPr/>
        </p:nvCxnSpPr>
        <p:spPr>
          <a:xfrm>
            <a:off x="4606234" y="3036116"/>
            <a:ext cx="0" cy="1413221"/>
          </a:xfrm>
          <a:prstGeom prst="line">
            <a:avLst/>
          </a:prstGeom>
          <a:ln w="19050">
            <a:solidFill>
              <a:srgbClr val="084CA1"/>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1944025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采用进价金额核算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3" name="组合 22"/>
          <p:cNvGrpSpPr/>
          <p:nvPr/>
        </p:nvGrpSpPr>
        <p:grpSpPr>
          <a:xfrm>
            <a:off x="254000" y="1329438"/>
            <a:ext cx="1794946" cy="1779955"/>
            <a:chOff x="1715" y="4363"/>
            <a:chExt cx="3628" cy="3490"/>
          </a:xfrm>
        </p:grpSpPr>
        <p:sp>
          <p:nvSpPr>
            <p:cNvPr id="24" name="椭圆 2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6" name="椭圆 25"/>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矩形 26"/>
          <p:cNvSpPr/>
          <p:nvPr/>
        </p:nvSpPr>
        <p:spPr>
          <a:xfrm>
            <a:off x="3033988" y="1293805"/>
            <a:ext cx="3185487"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购入的商品在到达验收入库后</a:t>
            </a:r>
            <a:endParaRPr lang="zh-CN" altLang="en-US" sz="1800" b="1" dirty="0">
              <a:solidFill>
                <a:srgbClr val="084CA1"/>
              </a:solidFill>
              <a:latin typeface="微软雅黑" pitchFamily="34" charset="-122"/>
              <a:ea typeface="微软雅黑" pitchFamily="34" charset="-122"/>
            </a:endParaRPr>
          </a:p>
        </p:txBody>
      </p:sp>
      <p:sp>
        <p:nvSpPr>
          <p:cNvPr id="39" name="矩形 38"/>
          <p:cNvSpPr/>
          <p:nvPr/>
        </p:nvSpPr>
        <p:spPr>
          <a:xfrm>
            <a:off x="2911326" y="1709958"/>
            <a:ext cx="4582294" cy="1338828"/>
          </a:xfrm>
          <a:prstGeom prst="rect">
            <a:avLst/>
          </a:prstGeom>
        </p:spPr>
        <p:txBody>
          <a:bodyPr wrap="square">
            <a:spAutoFit/>
          </a:bodyPr>
          <a:lstStyle/>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sym typeface="+mn-lt"/>
              </a:rPr>
              <a:t>库存</a:t>
            </a:r>
            <a:r>
              <a:rPr lang="zh-CN" altLang="en-US" sz="1800" dirty="0" smtClean="0">
                <a:latin typeface="微软雅黑" pitchFamily="34" charset="-122"/>
                <a:ea typeface="微软雅黑" pitchFamily="34" charset="-122"/>
                <a:sym typeface="+mn-lt"/>
              </a:rPr>
              <a:t>商品               </a:t>
            </a:r>
            <a:r>
              <a:rPr lang="zh-CN" altLang="en-US" sz="1800" b="1" dirty="0" smtClean="0">
                <a:solidFill>
                  <a:srgbClr val="C00000"/>
                </a:solidFill>
                <a:latin typeface="微软雅黑" pitchFamily="34" charset="-122"/>
                <a:ea typeface="微软雅黑" pitchFamily="34" charset="-122"/>
                <a:sym typeface="+mn-lt"/>
              </a:rPr>
              <a:t>（</a:t>
            </a:r>
            <a:r>
              <a:rPr lang="zh-CN" altLang="zh-CN" sz="1800" b="1" dirty="0">
                <a:solidFill>
                  <a:srgbClr val="C00000"/>
                </a:solidFill>
                <a:latin typeface="微软雅黑" pitchFamily="34" charset="-122"/>
                <a:ea typeface="微软雅黑" pitchFamily="34" charset="-122"/>
              </a:rPr>
              <a:t>商品进价</a:t>
            </a:r>
            <a:r>
              <a:rPr lang="zh-CN" altLang="en-US" sz="1800" b="1" dirty="0" smtClean="0">
                <a:solidFill>
                  <a:srgbClr val="C00000"/>
                </a:solidFill>
                <a:latin typeface="微软雅黑" pitchFamily="34" charset="-122"/>
                <a:ea typeface="微软雅黑" pitchFamily="34" charset="-122"/>
                <a:sym typeface="+mn-lt"/>
              </a:rPr>
              <a:t>）</a:t>
            </a:r>
            <a:endParaRPr lang="en-US" altLang="zh-CN" sz="1800" b="1" dirty="0" smtClean="0">
              <a:solidFill>
                <a:srgbClr val="C00000"/>
              </a:solidFill>
              <a:latin typeface="微软雅黑" pitchFamily="34" charset="-122"/>
              <a:ea typeface="微软雅黑" pitchFamily="34" charset="-122"/>
              <a:sym typeface="+mn-lt"/>
            </a:endParaRPr>
          </a:p>
          <a:p>
            <a:pPr algn="just">
              <a:lnSpc>
                <a:spcPct val="150000"/>
              </a:lnSpc>
            </a:pPr>
            <a:r>
              <a:rPr lang="en-US" altLang="zh-CN" sz="1800" b="1" dirty="0">
                <a:solidFill>
                  <a:srgbClr val="C00000"/>
                </a:solidFill>
                <a:latin typeface="微软雅黑" pitchFamily="34" charset="-122"/>
                <a:ea typeface="微软雅黑" pitchFamily="34" charset="-122"/>
                <a:sym typeface="+mn-lt"/>
              </a:rPr>
              <a:t> </a:t>
            </a:r>
            <a:r>
              <a:rPr lang="en-US" altLang="zh-CN" sz="1800" b="1" dirty="0" smtClean="0">
                <a:solidFill>
                  <a:srgbClr val="C00000"/>
                </a:solidFill>
                <a:latin typeface="微软雅黑" pitchFamily="34" charset="-122"/>
                <a:ea typeface="微软雅黑" pitchFamily="34" charset="-122"/>
                <a:sym typeface="+mn-lt"/>
              </a:rPr>
              <a:t>      </a:t>
            </a:r>
            <a:r>
              <a:rPr lang="zh-CN" altLang="en-US" sz="1800" dirty="0" smtClean="0">
                <a:latin typeface="微软雅黑" pitchFamily="34" charset="-122"/>
                <a:ea typeface="微软雅黑" pitchFamily="34" charset="-122"/>
                <a:sym typeface="+mn-lt"/>
              </a:rPr>
              <a:t>应交税费</a:t>
            </a:r>
            <a:r>
              <a:rPr lang="en-US" altLang="zh-CN" sz="1800" dirty="0" smtClean="0">
                <a:latin typeface="微软雅黑" pitchFamily="34" charset="-122"/>
                <a:ea typeface="微软雅黑" pitchFamily="34" charset="-122"/>
                <a:sym typeface="+mn-lt"/>
              </a:rPr>
              <a:t>——</a:t>
            </a:r>
            <a:r>
              <a:rPr lang="zh-CN" altLang="en-US" sz="1800" dirty="0" smtClean="0">
                <a:latin typeface="微软雅黑" pitchFamily="34" charset="-122"/>
                <a:ea typeface="微软雅黑" pitchFamily="34" charset="-122"/>
                <a:sym typeface="+mn-lt"/>
              </a:rPr>
              <a:t>应交增值税（进项税额）</a:t>
            </a:r>
            <a:endParaRPr lang="en-US" altLang="zh-CN" sz="1800" dirty="0">
              <a:latin typeface="微软雅黑" pitchFamily="34" charset="-122"/>
              <a:ea typeface="微软雅黑" pitchFamily="34" charset="-122"/>
            </a:endParaRPr>
          </a:p>
          <a:p>
            <a:pPr algn="just">
              <a:lnSpc>
                <a:spcPct val="150000"/>
              </a:lnSpc>
            </a:pPr>
            <a:r>
              <a:rPr lang="en-US" altLang="zh-CN" sz="1800" dirty="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应付</a:t>
            </a:r>
            <a:r>
              <a:rPr lang="zh-CN" altLang="zh-CN" sz="1800" dirty="0">
                <a:latin typeface="微软雅黑" pitchFamily="34" charset="-122"/>
                <a:ea typeface="微软雅黑" pitchFamily="34" charset="-122"/>
              </a:rPr>
              <a:t>账款</a:t>
            </a:r>
            <a:endParaRPr lang="en-US" altLang="zh-CN" sz="1800" dirty="0">
              <a:latin typeface="微软雅黑" pitchFamily="34" charset="-122"/>
              <a:ea typeface="微软雅黑" pitchFamily="34" charset="-122"/>
            </a:endParaRPr>
          </a:p>
        </p:txBody>
      </p:sp>
      <p:sp>
        <p:nvSpPr>
          <p:cNvPr id="44" name="椭圆 43"/>
          <p:cNvSpPr/>
          <p:nvPr/>
        </p:nvSpPr>
        <p:spPr>
          <a:xfrm>
            <a:off x="2565462" y="3035884"/>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矩形 44"/>
          <p:cNvSpPr/>
          <p:nvPr/>
        </p:nvSpPr>
        <p:spPr>
          <a:xfrm>
            <a:off x="3033988" y="3001271"/>
            <a:ext cx="3416320"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企业委托外单位加工收回的商品</a:t>
            </a:r>
            <a:endParaRPr lang="zh-CN" altLang="en-US" sz="1800" b="1" dirty="0">
              <a:solidFill>
                <a:srgbClr val="084CA1"/>
              </a:solidFill>
              <a:latin typeface="微软雅黑" pitchFamily="34" charset="-122"/>
              <a:ea typeface="微软雅黑" pitchFamily="34" charset="-122"/>
            </a:endParaRPr>
          </a:p>
        </p:txBody>
      </p:sp>
      <p:sp>
        <p:nvSpPr>
          <p:cNvPr id="46" name="矩形 45"/>
          <p:cNvSpPr/>
          <p:nvPr/>
        </p:nvSpPr>
        <p:spPr>
          <a:xfrm>
            <a:off x="2911326" y="3417424"/>
            <a:ext cx="3835161" cy="923330"/>
          </a:xfrm>
          <a:prstGeom prst="rect">
            <a:avLst/>
          </a:prstGeom>
        </p:spPr>
        <p:txBody>
          <a:bodyPr wrap="square">
            <a:spAutoFit/>
          </a:bodyPr>
          <a:lstStyle/>
          <a:p>
            <a:pPr algn="just">
              <a:lnSpc>
                <a:spcPct val="150000"/>
              </a:lnSpc>
            </a:pPr>
            <a:r>
              <a:rPr lang="zh-CN" altLang="en-US" sz="1800" dirty="0">
                <a:latin typeface="微软雅黑" pitchFamily="34" charset="-122"/>
                <a:ea typeface="微软雅黑" pitchFamily="34" charset="-122"/>
                <a:sym typeface="+mn-lt"/>
              </a:rPr>
              <a:t>借</a:t>
            </a:r>
            <a:r>
              <a:rPr lang="zh-CN" altLang="en-US" sz="1800" dirty="0" smtClean="0">
                <a:latin typeface="微软雅黑" pitchFamily="34" charset="-122"/>
                <a:ea typeface="微软雅黑" pitchFamily="34" charset="-122"/>
                <a:sym typeface="+mn-lt"/>
              </a:rPr>
              <a:t>：</a:t>
            </a:r>
            <a:r>
              <a:rPr lang="zh-CN" altLang="en-US" sz="1800" dirty="0">
                <a:latin typeface="微软雅黑" pitchFamily="34" charset="-122"/>
                <a:ea typeface="微软雅黑" pitchFamily="34" charset="-122"/>
                <a:sym typeface="+mn-lt"/>
              </a:rPr>
              <a:t>库存商品 </a:t>
            </a:r>
            <a:r>
              <a:rPr lang="zh-CN" altLang="en-US" sz="1800" dirty="0" smtClean="0">
                <a:latin typeface="微软雅黑" pitchFamily="34" charset="-122"/>
                <a:ea typeface="微软雅黑" pitchFamily="34" charset="-122"/>
                <a:sym typeface="+mn-lt"/>
              </a:rPr>
              <a:t>             </a:t>
            </a:r>
            <a:r>
              <a:rPr lang="zh-CN" altLang="en-US" sz="1800" b="1" dirty="0" smtClean="0">
                <a:solidFill>
                  <a:srgbClr val="C00000"/>
                </a:solidFill>
                <a:latin typeface="微软雅黑" pitchFamily="34" charset="-122"/>
                <a:ea typeface="微软雅黑" pitchFamily="34" charset="-122"/>
                <a:sym typeface="+mn-lt"/>
              </a:rPr>
              <a:t>（</a:t>
            </a:r>
            <a:r>
              <a:rPr lang="zh-CN" altLang="zh-CN" sz="1800" b="1" dirty="0">
                <a:solidFill>
                  <a:srgbClr val="C00000"/>
                </a:solidFill>
                <a:latin typeface="微软雅黑" pitchFamily="34" charset="-122"/>
                <a:ea typeface="微软雅黑" pitchFamily="34" charset="-122"/>
              </a:rPr>
              <a:t>实际成本</a:t>
            </a:r>
            <a:r>
              <a:rPr lang="zh-CN" altLang="en-US" sz="1800" b="1" dirty="0" smtClean="0">
                <a:solidFill>
                  <a:srgbClr val="C00000"/>
                </a:solidFill>
                <a:latin typeface="微软雅黑" pitchFamily="34" charset="-122"/>
                <a:ea typeface="微软雅黑" pitchFamily="34" charset="-122"/>
                <a:sym typeface="+mn-lt"/>
              </a:rPr>
              <a:t>）</a:t>
            </a:r>
            <a:endParaRPr lang="en-US" altLang="zh-CN" sz="1800" dirty="0" smtClean="0">
              <a:latin typeface="微软雅黑" pitchFamily="34" charset="-122"/>
              <a:ea typeface="微软雅黑" pitchFamily="34" charset="-122"/>
            </a:endParaRPr>
          </a:p>
          <a:p>
            <a:pPr algn="just">
              <a:lnSpc>
                <a:spcPct val="150000"/>
              </a:lnSpc>
            </a:pPr>
            <a:r>
              <a:rPr lang="en-US" altLang="zh-CN" sz="1800" dirty="0">
                <a:latin typeface="微软雅黑" pitchFamily="34" charset="-122"/>
                <a:ea typeface="微软雅黑" pitchFamily="34" charset="-122"/>
                <a:sym typeface="+mn-lt"/>
              </a:rPr>
              <a:t> </a:t>
            </a:r>
            <a:r>
              <a:rPr lang="en-US" altLang="zh-CN" sz="1800" dirty="0" smtClean="0">
                <a:latin typeface="微软雅黑" pitchFamily="34" charset="-122"/>
                <a:ea typeface="微软雅黑" pitchFamily="34" charset="-122"/>
                <a:sym typeface="+mn-lt"/>
              </a:rPr>
              <a:t>      </a:t>
            </a:r>
            <a:r>
              <a:rPr lang="zh-CN" altLang="en-US" sz="1800" dirty="0" smtClean="0">
                <a:latin typeface="微软雅黑" pitchFamily="34" charset="-122"/>
                <a:ea typeface="微软雅黑" pitchFamily="34" charset="-122"/>
                <a:sym typeface="+mn-lt"/>
              </a:rPr>
              <a:t>贷：</a:t>
            </a:r>
            <a:r>
              <a:rPr lang="zh-CN" altLang="zh-CN" sz="1800" dirty="0">
                <a:latin typeface="微软雅黑" pitchFamily="34" charset="-122"/>
                <a:ea typeface="微软雅黑" pitchFamily="34" charset="-122"/>
              </a:rPr>
              <a:t>委托加工物资‌</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389423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采用进价金额核算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23" name="组合 22"/>
          <p:cNvGrpSpPr/>
          <p:nvPr/>
        </p:nvGrpSpPr>
        <p:grpSpPr>
          <a:xfrm>
            <a:off x="254000" y="1329438"/>
            <a:ext cx="1794946" cy="1779955"/>
            <a:chOff x="1715" y="4363"/>
            <a:chExt cx="3628" cy="3490"/>
          </a:xfrm>
        </p:grpSpPr>
        <p:sp>
          <p:nvSpPr>
            <p:cNvPr id="24" name="椭圆 2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6" name="椭圆 25"/>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矩形 26"/>
          <p:cNvSpPr/>
          <p:nvPr/>
        </p:nvSpPr>
        <p:spPr>
          <a:xfrm>
            <a:off x="3033988" y="1293805"/>
            <a:ext cx="2723823"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企业结转发出商品的成本</a:t>
            </a:r>
            <a:endParaRPr lang="zh-CN" altLang="en-US" sz="1800" b="1" dirty="0">
              <a:solidFill>
                <a:srgbClr val="084CA1"/>
              </a:solidFill>
              <a:latin typeface="微软雅黑" pitchFamily="34" charset="-122"/>
              <a:ea typeface="微软雅黑" pitchFamily="34" charset="-122"/>
            </a:endParaRPr>
          </a:p>
        </p:txBody>
      </p:sp>
      <p:sp>
        <p:nvSpPr>
          <p:cNvPr id="39" name="矩形 38"/>
          <p:cNvSpPr/>
          <p:nvPr/>
        </p:nvSpPr>
        <p:spPr>
          <a:xfrm>
            <a:off x="2911326" y="1709958"/>
            <a:ext cx="4582294" cy="874407"/>
          </a:xfrm>
          <a:prstGeom prst="rect">
            <a:avLst/>
          </a:prstGeom>
        </p:spPr>
        <p:txBody>
          <a:bodyPr wrap="square">
            <a:spAutoFit/>
          </a:bodyPr>
          <a:lstStyle/>
          <a:p>
            <a:pPr algn="just">
              <a:lnSpc>
                <a:spcPct val="150000"/>
              </a:lnSpc>
            </a:pPr>
            <a:r>
              <a:rPr lang="zh-CN" altLang="en-US" sz="1800" dirty="0">
                <a:latin typeface="微软雅黑" pitchFamily="34" charset="-122"/>
                <a:ea typeface="微软雅黑" pitchFamily="34" charset="-122"/>
                <a:sym typeface="+mn-lt"/>
              </a:rPr>
              <a:t>借：</a:t>
            </a:r>
            <a:r>
              <a:rPr lang="zh-CN" altLang="zh-CN" sz="1800" dirty="0">
                <a:latin typeface="微软雅黑" pitchFamily="34" charset="-122"/>
                <a:ea typeface="微软雅黑" pitchFamily="34" charset="-122"/>
              </a:rPr>
              <a:t>主营业务成本</a:t>
            </a:r>
            <a:endParaRPr lang="en-US" altLang="zh-CN" sz="1800" dirty="0">
              <a:latin typeface="微软雅黑" pitchFamily="34" charset="-122"/>
              <a:ea typeface="微软雅黑" pitchFamily="34" charset="-122"/>
            </a:endParaRPr>
          </a:p>
          <a:p>
            <a:pPr algn="just">
              <a:lnSpc>
                <a:spcPct val="150000"/>
              </a:lnSpc>
            </a:pPr>
            <a:r>
              <a:rPr lang="en-US" altLang="zh-CN" sz="1800" dirty="0">
                <a:latin typeface="微软雅黑" pitchFamily="34" charset="-122"/>
                <a:ea typeface="微软雅黑" pitchFamily="34" charset="-122"/>
                <a:sym typeface="+mn-lt"/>
              </a:rPr>
              <a:t>       </a:t>
            </a:r>
            <a:r>
              <a:rPr lang="zh-CN" altLang="en-US" sz="1800" dirty="0">
                <a:latin typeface="微软雅黑" pitchFamily="34" charset="-122"/>
                <a:ea typeface="微软雅黑" pitchFamily="34" charset="-122"/>
                <a:sym typeface="+mn-lt"/>
              </a:rPr>
              <a:t>贷：库存商品</a:t>
            </a:r>
            <a:endParaRPr lang="en-US" altLang="zh-CN" sz="1800" dirty="0">
              <a:latin typeface="微软雅黑" pitchFamily="34" charset="-122"/>
              <a:ea typeface="微软雅黑" pitchFamily="34" charset="-122"/>
            </a:endParaRPr>
          </a:p>
        </p:txBody>
      </p:sp>
      <p:sp>
        <p:nvSpPr>
          <p:cNvPr id="2" name="矩形 1"/>
          <p:cNvSpPr/>
          <p:nvPr/>
        </p:nvSpPr>
        <p:spPr>
          <a:xfrm>
            <a:off x="254000" y="3293151"/>
            <a:ext cx="7277814" cy="1338828"/>
          </a:xfrm>
          <a:prstGeom prst="rect">
            <a:avLst/>
          </a:prstGeom>
          <a:ln w="19050">
            <a:solidFill>
              <a:srgbClr val="C00000"/>
            </a:solidFill>
          </a:ln>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注：</a:t>
            </a:r>
            <a:r>
              <a:rPr lang="zh-CN" altLang="zh-CN" sz="1800" dirty="0" smtClean="0">
                <a:latin typeface="微软雅黑" pitchFamily="34" charset="-122"/>
                <a:ea typeface="微软雅黑" pitchFamily="34" charset="-122"/>
              </a:rPr>
              <a:t>销售</a:t>
            </a:r>
            <a:r>
              <a:rPr lang="zh-CN" altLang="zh-CN" sz="1800" dirty="0">
                <a:latin typeface="微软雅黑" pitchFamily="34" charset="-122"/>
                <a:ea typeface="微软雅黑" pitchFamily="34" charset="-122"/>
              </a:rPr>
              <a:t>发出的商品结转销售成本时，可按先进先出法、加权平均法、移动平均法、个别计价法等方法计算已销商品的销售成本，核算方法一经确定，不得随意变更；如需变更，应在会计报表附注中予以说明。</a:t>
            </a:r>
            <a:endParaRPr lang="zh-CN" altLang="en-US" sz="1800" dirty="0">
              <a:latin typeface="微软雅黑" pitchFamily="34" charset="-122"/>
              <a:ea typeface="微软雅黑" pitchFamily="34" charset="-122"/>
            </a:endParaRPr>
          </a:p>
        </p:txBody>
      </p:sp>
      <p:pic>
        <p:nvPicPr>
          <p:cNvPr id="18"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7493620" y="3293151"/>
            <a:ext cx="1193510" cy="1193510"/>
          </a:xfrm>
          <a:prstGeom prst="rect">
            <a:avLst/>
          </a:prstGeom>
          <a:noFill/>
          <a:ln w="9525">
            <a:noFill/>
          </a:ln>
        </p:spPr>
      </p:pic>
    </p:spTree>
    <p:custDataLst>
      <p:tags r:id="rId1"/>
    </p:custDataLst>
    <p:extLst>
      <p:ext uri="{BB962C8B-B14F-4D97-AF65-F5344CB8AC3E}">
        <p14:creationId xmlns:p14="http://schemas.microsoft.com/office/powerpoint/2010/main" val="143546820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a:t>
            </a:r>
            <a:r>
              <a:rPr lang="zh-CN" altLang="zh-CN" sz="1800" b="1" dirty="0" smtClean="0">
                <a:solidFill>
                  <a:srgbClr val="084CA1"/>
                </a:solidFill>
                <a:ea typeface="微软雅黑"/>
                <a:cs typeface="+mn-ea"/>
              </a:rPr>
              <a:t>核算</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毛利率法</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圆角矩形 16"/>
          <p:cNvSpPr/>
          <p:nvPr/>
        </p:nvSpPr>
        <p:spPr>
          <a:xfrm>
            <a:off x="1064820" y="2034242"/>
            <a:ext cx="1600021" cy="408623"/>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本期销售毛利</a:t>
            </a:r>
            <a:endParaRPr lang="zh-CN" altLang="en-US" sz="1800" dirty="0">
              <a:latin typeface="微软雅黑" pitchFamily="34" charset="-122"/>
              <a:ea typeface="微软雅黑" pitchFamily="34" charset="-122"/>
            </a:endParaRPr>
          </a:p>
        </p:txBody>
      </p:sp>
      <p:sp>
        <p:nvSpPr>
          <p:cNvPr id="19" name="圆角矩形 18"/>
          <p:cNvSpPr/>
          <p:nvPr/>
        </p:nvSpPr>
        <p:spPr>
          <a:xfrm>
            <a:off x="3501646" y="2034242"/>
            <a:ext cx="1600021" cy="408623"/>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本期销售净额</a:t>
            </a:r>
            <a:endParaRPr lang="zh-CN" altLang="en-US" sz="1800" dirty="0">
              <a:latin typeface="微软雅黑" pitchFamily="34" charset="-122"/>
              <a:ea typeface="微软雅黑" pitchFamily="34" charset="-122"/>
            </a:endParaRPr>
          </a:p>
        </p:txBody>
      </p:sp>
      <p:sp>
        <p:nvSpPr>
          <p:cNvPr id="20" name="圆角矩形 19"/>
          <p:cNvSpPr/>
          <p:nvPr/>
        </p:nvSpPr>
        <p:spPr>
          <a:xfrm>
            <a:off x="5938472" y="2034242"/>
            <a:ext cx="1390620" cy="408623"/>
          </a:xfrm>
          <a:prstGeom prst="roundRect">
            <a:avLst/>
          </a:prstGeom>
          <a:ln w="19050">
            <a:solidFill>
              <a:srgbClr val="084CA1"/>
            </a:solidFill>
          </a:ln>
        </p:spPr>
        <p:txBody>
          <a:bodyPr wrap="none" anchor="ctr" anchorCtr="0">
            <a:noAutofit/>
          </a:bodyPr>
          <a:lstStyle/>
          <a:p>
            <a:pPr lvl="0">
              <a:lnSpc>
                <a:spcPct val="150000"/>
              </a:lnSpc>
            </a:pPr>
            <a:r>
              <a:rPr lang="zh-CN" altLang="en-US" sz="1800" dirty="0">
                <a:solidFill>
                  <a:prstClr val="black"/>
                </a:solidFill>
                <a:latin typeface="微软雅黑" pitchFamily="34" charset="-122"/>
                <a:ea typeface="微软雅黑" pitchFamily="34" charset="-122"/>
              </a:rPr>
              <a:t>上期毛利率</a:t>
            </a:r>
          </a:p>
        </p:txBody>
      </p:sp>
      <p:sp>
        <p:nvSpPr>
          <p:cNvPr id="21" name="等于号 20"/>
          <p:cNvSpPr/>
          <p:nvPr/>
        </p:nvSpPr>
        <p:spPr>
          <a:xfrm>
            <a:off x="2903224" y="2136397"/>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22" name="乘号 21"/>
          <p:cNvSpPr/>
          <p:nvPr/>
        </p:nvSpPr>
        <p:spPr>
          <a:xfrm>
            <a:off x="5340049" y="2111276"/>
            <a:ext cx="360040" cy="254555"/>
          </a:xfrm>
          <a:prstGeom prst="mathMultiply">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29" name="圆角矩形 28"/>
          <p:cNvSpPr/>
          <p:nvPr/>
        </p:nvSpPr>
        <p:spPr>
          <a:xfrm>
            <a:off x="1064820" y="2921763"/>
            <a:ext cx="1600021" cy="408623"/>
          </a:xfrm>
          <a:prstGeom prst="roundRect">
            <a:avLst/>
          </a:prstGeom>
          <a:ln w="19050">
            <a:solidFill>
              <a:srgbClr val="084CA1"/>
            </a:solidFill>
          </a:ln>
        </p:spPr>
        <p:txBody>
          <a:bodyPr wrap="none" anchor="ctr" anchorCtr="0">
            <a:noAutofit/>
          </a:bodyPr>
          <a:lstStyle/>
          <a:p>
            <a:r>
              <a:rPr lang="zh-CN" altLang="en-US" sz="1800" dirty="0">
                <a:latin typeface="微软雅黑" pitchFamily="34" charset="-122"/>
                <a:ea typeface="微软雅黑" pitchFamily="34" charset="-122"/>
              </a:rPr>
              <a:t>本期销售成本</a:t>
            </a:r>
          </a:p>
        </p:txBody>
      </p:sp>
      <p:sp>
        <p:nvSpPr>
          <p:cNvPr id="30" name="圆角矩形 29"/>
          <p:cNvSpPr/>
          <p:nvPr/>
        </p:nvSpPr>
        <p:spPr>
          <a:xfrm>
            <a:off x="3501646" y="2921763"/>
            <a:ext cx="1600021" cy="408623"/>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本期销售净额</a:t>
            </a:r>
            <a:endParaRPr lang="zh-CN" altLang="en-US" sz="1800" dirty="0">
              <a:latin typeface="微软雅黑" pitchFamily="34" charset="-122"/>
              <a:ea typeface="微软雅黑" pitchFamily="34" charset="-122"/>
            </a:endParaRPr>
          </a:p>
        </p:txBody>
      </p:sp>
      <p:sp>
        <p:nvSpPr>
          <p:cNvPr id="31" name="圆角矩形 30"/>
          <p:cNvSpPr/>
          <p:nvPr/>
        </p:nvSpPr>
        <p:spPr>
          <a:xfrm>
            <a:off x="5938472" y="2921763"/>
            <a:ext cx="1601162" cy="408623"/>
          </a:xfrm>
          <a:prstGeom prst="roundRect">
            <a:avLst/>
          </a:prstGeom>
          <a:ln w="19050">
            <a:solidFill>
              <a:srgbClr val="084CA1"/>
            </a:solidFill>
          </a:ln>
        </p:spPr>
        <p:txBody>
          <a:bodyPr wrap="none" anchor="ctr" anchorCtr="0">
            <a:noAutofit/>
          </a:bodyPr>
          <a:lstStyle/>
          <a:p>
            <a:pPr>
              <a:lnSpc>
                <a:spcPct val="150000"/>
              </a:lnSpc>
            </a:pPr>
            <a:r>
              <a:rPr lang="zh-CN" altLang="en-US" sz="1800" dirty="0">
                <a:latin typeface="微软雅黑" pitchFamily="34" charset="-122"/>
                <a:ea typeface="微软雅黑" pitchFamily="34" charset="-122"/>
              </a:rPr>
              <a:t>本期销售毛利</a:t>
            </a:r>
          </a:p>
        </p:txBody>
      </p:sp>
      <p:sp>
        <p:nvSpPr>
          <p:cNvPr id="32" name="等于号 31"/>
          <p:cNvSpPr/>
          <p:nvPr/>
        </p:nvSpPr>
        <p:spPr>
          <a:xfrm>
            <a:off x="2903224" y="3023918"/>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33" name="减号 32"/>
          <p:cNvSpPr/>
          <p:nvPr/>
        </p:nvSpPr>
        <p:spPr>
          <a:xfrm>
            <a:off x="5340049" y="2998797"/>
            <a:ext cx="360040" cy="254555"/>
          </a:xfrm>
          <a:prstGeom prst="mathMin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34" name="组合 33"/>
          <p:cNvGrpSpPr/>
          <p:nvPr/>
        </p:nvGrpSpPr>
        <p:grpSpPr>
          <a:xfrm>
            <a:off x="1864830" y="2442865"/>
            <a:ext cx="4882371" cy="478898"/>
            <a:chOff x="2065548" y="2188285"/>
            <a:chExt cx="4882371" cy="478898"/>
          </a:xfrm>
        </p:grpSpPr>
        <p:cxnSp>
          <p:nvCxnSpPr>
            <p:cNvPr id="35" name="直接连接符 34"/>
            <p:cNvCxnSpPr/>
            <p:nvPr/>
          </p:nvCxnSpPr>
          <p:spPr>
            <a:xfrm>
              <a:off x="2065548" y="2188285"/>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2065549" y="2427734"/>
              <a:ext cx="487422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6947919" y="2427734"/>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38" name="圆角矩形 37"/>
          <p:cNvSpPr/>
          <p:nvPr/>
        </p:nvSpPr>
        <p:spPr>
          <a:xfrm>
            <a:off x="3501646" y="3482786"/>
            <a:ext cx="1600021" cy="408623"/>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本期销售净额</a:t>
            </a:r>
            <a:endParaRPr lang="zh-CN" altLang="en-US" sz="1800" dirty="0">
              <a:latin typeface="微软雅黑" pitchFamily="34" charset="-122"/>
              <a:ea typeface="微软雅黑" pitchFamily="34" charset="-122"/>
            </a:endParaRPr>
          </a:p>
        </p:txBody>
      </p:sp>
      <p:sp>
        <p:nvSpPr>
          <p:cNvPr id="40" name="圆角矩形 39"/>
          <p:cNvSpPr/>
          <p:nvPr/>
        </p:nvSpPr>
        <p:spPr>
          <a:xfrm>
            <a:off x="5938472" y="3482786"/>
            <a:ext cx="1817186" cy="408623"/>
          </a:xfrm>
          <a:prstGeom prst="roundRect">
            <a:avLst/>
          </a:prstGeom>
          <a:ln w="19050">
            <a:solidFill>
              <a:srgbClr val="084CA1"/>
            </a:solidFill>
          </a:ln>
        </p:spPr>
        <p:txBody>
          <a:bodyPr wrap="none" anchor="ctr" anchorCtr="0">
            <a:noAutofit/>
          </a:bodyPr>
          <a:lstStyle/>
          <a:p>
            <a:pPr>
              <a:lnSpc>
                <a:spcPct val="150000"/>
              </a:lnSpc>
            </a:pP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－上期毛利率</a:t>
            </a:r>
          </a:p>
        </p:txBody>
      </p:sp>
      <p:sp>
        <p:nvSpPr>
          <p:cNvPr id="41" name="等于号 40"/>
          <p:cNvSpPr/>
          <p:nvPr/>
        </p:nvSpPr>
        <p:spPr>
          <a:xfrm>
            <a:off x="2903224" y="3584941"/>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42" name="乘号 41"/>
          <p:cNvSpPr/>
          <p:nvPr/>
        </p:nvSpPr>
        <p:spPr>
          <a:xfrm>
            <a:off x="5340049" y="3559819"/>
            <a:ext cx="360040" cy="254555"/>
          </a:xfrm>
          <a:prstGeom prst="mathMultiply">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44" name="圆角矩形 43"/>
          <p:cNvSpPr/>
          <p:nvPr/>
        </p:nvSpPr>
        <p:spPr>
          <a:xfrm>
            <a:off x="1064819" y="4338497"/>
            <a:ext cx="1600022" cy="576064"/>
          </a:xfrm>
          <a:prstGeom prst="roundRect">
            <a:avLst/>
          </a:prstGeom>
          <a:ln w="19050">
            <a:solidFill>
              <a:srgbClr val="084CA1"/>
            </a:solidFill>
          </a:ln>
        </p:spPr>
        <p:txBody>
          <a:bodyPr wrap="none" anchor="ctr" anchorCtr="0">
            <a:noAutofit/>
          </a:bodyPr>
          <a:lstStyle/>
          <a:p>
            <a:pPr algn="ctr"/>
            <a:r>
              <a:rPr lang="zh-CN" altLang="en-US" sz="1800" dirty="0">
                <a:latin typeface="微软雅黑" pitchFamily="34" charset="-122"/>
                <a:ea typeface="微软雅黑" pitchFamily="34" charset="-122"/>
              </a:rPr>
              <a:t>本期</a:t>
            </a:r>
            <a:r>
              <a:rPr lang="zh-CN" altLang="en-US" sz="1800" dirty="0" smtClean="0">
                <a:latin typeface="微软雅黑" pitchFamily="34" charset="-122"/>
                <a:ea typeface="微软雅黑" pitchFamily="34" charset="-122"/>
              </a:rPr>
              <a:t>期末</a:t>
            </a:r>
            <a:endParaRPr lang="en-US" altLang="zh-CN" sz="1800" dirty="0" smtClean="0">
              <a:latin typeface="微软雅黑" pitchFamily="34" charset="-122"/>
              <a:ea typeface="微软雅黑" pitchFamily="34" charset="-122"/>
            </a:endParaRPr>
          </a:p>
          <a:p>
            <a:pPr algn="ctr"/>
            <a:r>
              <a:rPr lang="zh-CN" altLang="en-US" sz="1800" dirty="0" smtClean="0">
                <a:latin typeface="微软雅黑" pitchFamily="34" charset="-122"/>
                <a:ea typeface="微软雅黑" pitchFamily="34" charset="-122"/>
              </a:rPr>
              <a:t>存货</a:t>
            </a:r>
            <a:r>
              <a:rPr lang="zh-CN" altLang="en-US" sz="1800" dirty="0">
                <a:latin typeface="微软雅黑" pitchFamily="34" charset="-122"/>
                <a:ea typeface="微软雅黑" pitchFamily="34" charset="-122"/>
              </a:rPr>
              <a:t>成本</a:t>
            </a:r>
          </a:p>
        </p:txBody>
      </p:sp>
      <p:sp>
        <p:nvSpPr>
          <p:cNvPr id="45" name="圆角矩形 44"/>
          <p:cNvSpPr/>
          <p:nvPr/>
        </p:nvSpPr>
        <p:spPr>
          <a:xfrm>
            <a:off x="3050224" y="4338497"/>
            <a:ext cx="1600021" cy="576064"/>
          </a:xfrm>
          <a:prstGeom prst="roundRect">
            <a:avLst/>
          </a:prstGeom>
          <a:ln w="19050">
            <a:solidFill>
              <a:srgbClr val="084CA1"/>
            </a:solidFill>
          </a:ln>
        </p:spPr>
        <p:txBody>
          <a:bodyPr wrap="none" anchor="ctr" anchorCtr="0">
            <a:noAutofit/>
          </a:bodyPr>
          <a:lstStyle/>
          <a:p>
            <a:pPr algn="ctr"/>
            <a:r>
              <a:rPr lang="zh-CN" altLang="en-US" sz="1800" dirty="0" smtClean="0">
                <a:latin typeface="微软雅黑" pitchFamily="34" charset="-122"/>
                <a:ea typeface="微软雅黑" pitchFamily="34" charset="-122"/>
              </a:rPr>
              <a:t>期初存货</a:t>
            </a:r>
            <a:r>
              <a:rPr lang="zh-CN" altLang="en-US" sz="1800" dirty="0">
                <a:latin typeface="微软雅黑" pitchFamily="34" charset="-122"/>
                <a:ea typeface="微软雅黑" pitchFamily="34" charset="-122"/>
              </a:rPr>
              <a:t>成本</a:t>
            </a:r>
          </a:p>
        </p:txBody>
      </p:sp>
      <p:sp>
        <p:nvSpPr>
          <p:cNvPr id="46" name="圆角矩形 45"/>
          <p:cNvSpPr/>
          <p:nvPr/>
        </p:nvSpPr>
        <p:spPr>
          <a:xfrm>
            <a:off x="5035628" y="4338497"/>
            <a:ext cx="1509717" cy="576064"/>
          </a:xfrm>
          <a:prstGeom prst="roundRect">
            <a:avLst/>
          </a:prstGeom>
          <a:ln w="19050">
            <a:solidFill>
              <a:srgbClr val="084CA1"/>
            </a:solidFill>
          </a:ln>
        </p:spPr>
        <p:txBody>
          <a:bodyPr wrap="none" anchor="ctr" anchorCtr="0">
            <a:noAutofit/>
          </a:bodyPr>
          <a:lstStyle/>
          <a:p>
            <a:pPr lvl="0" algn="ctr">
              <a:lnSpc>
                <a:spcPct val="150000"/>
              </a:lnSpc>
            </a:pPr>
            <a:r>
              <a:rPr lang="zh-CN" altLang="en-US" sz="1800" dirty="0">
                <a:latin typeface="微软雅黑" pitchFamily="34" charset="-122"/>
                <a:ea typeface="微软雅黑" pitchFamily="34" charset="-122"/>
              </a:rPr>
              <a:t>本期购货成本</a:t>
            </a:r>
            <a:endParaRPr lang="zh-CN" altLang="en-US" sz="1800" dirty="0">
              <a:solidFill>
                <a:prstClr val="black"/>
              </a:solidFill>
              <a:latin typeface="微软雅黑" pitchFamily="34" charset="-122"/>
              <a:ea typeface="微软雅黑" pitchFamily="34" charset="-122"/>
            </a:endParaRPr>
          </a:p>
        </p:txBody>
      </p:sp>
      <p:sp>
        <p:nvSpPr>
          <p:cNvPr id="47" name="等于号 46"/>
          <p:cNvSpPr/>
          <p:nvPr/>
        </p:nvSpPr>
        <p:spPr>
          <a:xfrm>
            <a:off x="2662095" y="4482513"/>
            <a:ext cx="390875" cy="288033"/>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48" name="加号 47"/>
          <p:cNvSpPr/>
          <p:nvPr/>
        </p:nvSpPr>
        <p:spPr>
          <a:xfrm>
            <a:off x="4647499" y="4447097"/>
            <a:ext cx="390875" cy="358864"/>
          </a:xfrm>
          <a:prstGeom prst="mathPl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49" name="圆角矩形 48"/>
          <p:cNvSpPr/>
          <p:nvPr/>
        </p:nvSpPr>
        <p:spPr>
          <a:xfrm>
            <a:off x="6899896" y="4338497"/>
            <a:ext cx="1601162" cy="576064"/>
          </a:xfrm>
          <a:prstGeom prst="roundRect">
            <a:avLst/>
          </a:prstGeom>
          <a:ln w="19050">
            <a:solidFill>
              <a:srgbClr val="084CA1"/>
            </a:solidFill>
          </a:ln>
        </p:spPr>
        <p:txBody>
          <a:bodyPr wrap="none" anchor="ctr" anchorCtr="0">
            <a:noAutofit/>
          </a:bodyPr>
          <a:lstStyle/>
          <a:p>
            <a:pPr algn="ctr">
              <a:lnSpc>
                <a:spcPct val="150000"/>
              </a:lnSpc>
            </a:pPr>
            <a:r>
              <a:rPr lang="zh-CN" altLang="en-US" sz="1800" dirty="0" smtClean="0">
                <a:latin typeface="微软雅黑" pitchFamily="34" charset="-122"/>
                <a:ea typeface="微软雅黑" pitchFamily="34" charset="-122"/>
              </a:rPr>
              <a:t>本期销售</a:t>
            </a:r>
            <a:r>
              <a:rPr lang="zh-CN" altLang="en-US" sz="1800" dirty="0">
                <a:latin typeface="微软雅黑" pitchFamily="34" charset="-122"/>
                <a:ea typeface="微软雅黑" pitchFamily="34" charset="-122"/>
              </a:rPr>
              <a:t>成本</a:t>
            </a:r>
          </a:p>
        </p:txBody>
      </p:sp>
      <p:sp>
        <p:nvSpPr>
          <p:cNvPr id="50" name="减号 49"/>
          <p:cNvSpPr/>
          <p:nvPr/>
        </p:nvSpPr>
        <p:spPr>
          <a:xfrm>
            <a:off x="6542599" y="4499252"/>
            <a:ext cx="360040" cy="254555"/>
          </a:xfrm>
          <a:prstGeom prst="mathMin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51" name="组合 50"/>
          <p:cNvGrpSpPr/>
          <p:nvPr/>
        </p:nvGrpSpPr>
        <p:grpSpPr>
          <a:xfrm>
            <a:off x="1848396" y="3325301"/>
            <a:ext cx="5868517" cy="1013196"/>
            <a:chOff x="2049114" y="3070721"/>
            <a:chExt cx="5868517" cy="1013196"/>
          </a:xfrm>
        </p:grpSpPr>
        <p:cxnSp>
          <p:nvCxnSpPr>
            <p:cNvPr id="52" name="直接连接符 51"/>
            <p:cNvCxnSpPr/>
            <p:nvPr/>
          </p:nvCxnSpPr>
          <p:spPr>
            <a:xfrm>
              <a:off x="2049114" y="3070721"/>
              <a:ext cx="8217" cy="740643"/>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flipV="1">
              <a:off x="2049114" y="3811364"/>
              <a:ext cx="5868517" cy="33104"/>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a:off x="7901195" y="3844468"/>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57" name="圆角矩形 56"/>
          <p:cNvSpPr/>
          <p:nvPr/>
        </p:nvSpPr>
        <p:spPr>
          <a:xfrm>
            <a:off x="1064820" y="1209052"/>
            <a:ext cx="1600021" cy="408623"/>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本期销售净额</a:t>
            </a:r>
            <a:endParaRPr lang="zh-CN" altLang="en-US" sz="1800" dirty="0">
              <a:latin typeface="微软雅黑" pitchFamily="34" charset="-122"/>
              <a:ea typeface="微软雅黑" pitchFamily="34" charset="-122"/>
            </a:endParaRPr>
          </a:p>
        </p:txBody>
      </p:sp>
      <p:sp>
        <p:nvSpPr>
          <p:cNvPr id="58" name="圆角矩形 57"/>
          <p:cNvSpPr/>
          <p:nvPr/>
        </p:nvSpPr>
        <p:spPr>
          <a:xfrm>
            <a:off x="3501646" y="1209052"/>
            <a:ext cx="1145853" cy="408623"/>
          </a:xfrm>
          <a:prstGeom prst="roundRect">
            <a:avLst/>
          </a:prstGeom>
          <a:ln w="19050">
            <a:solidFill>
              <a:srgbClr val="084CA1"/>
            </a:solidFill>
          </a:ln>
        </p:spPr>
        <p:txBody>
          <a:bodyPr wrap="none" anchor="ctr" anchorCtr="0">
            <a:noAutofit/>
          </a:bodyPr>
          <a:lstStyle/>
          <a:p>
            <a:r>
              <a:rPr lang="zh-CN" altLang="en-US" sz="1800" dirty="0" smtClean="0">
                <a:solidFill>
                  <a:prstClr val="black"/>
                </a:solidFill>
                <a:latin typeface="微软雅黑" pitchFamily="34" charset="-122"/>
                <a:ea typeface="微软雅黑" pitchFamily="34" charset="-122"/>
              </a:rPr>
              <a:t>销售收入</a:t>
            </a:r>
            <a:endParaRPr lang="zh-CN" altLang="en-US" sz="1800" dirty="0">
              <a:latin typeface="微软雅黑" pitchFamily="34" charset="-122"/>
              <a:ea typeface="微软雅黑" pitchFamily="34" charset="-122"/>
            </a:endParaRPr>
          </a:p>
        </p:txBody>
      </p:sp>
      <p:sp>
        <p:nvSpPr>
          <p:cNvPr id="59" name="圆角矩形 58"/>
          <p:cNvSpPr/>
          <p:nvPr/>
        </p:nvSpPr>
        <p:spPr>
          <a:xfrm>
            <a:off x="5101667" y="1209052"/>
            <a:ext cx="2598810" cy="408623"/>
          </a:xfrm>
          <a:prstGeom prst="roundRect">
            <a:avLst/>
          </a:prstGeom>
          <a:ln w="19050">
            <a:solidFill>
              <a:srgbClr val="084CA1"/>
            </a:solidFill>
          </a:ln>
        </p:spPr>
        <p:txBody>
          <a:bodyPr wrap="none" anchor="ctr" anchorCtr="0">
            <a:noAutofit/>
          </a:bodyPr>
          <a:lstStyle/>
          <a:p>
            <a:pPr lvl="0">
              <a:lnSpc>
                <a:spcPct val="150000"/>
              </a:lnSpc>
            </a:pPr>
            <a:r>
              <a:rPr lang="zh-CN" altLang="en-US" sz="1800" dirty="0" smtClean="0">
                <a:solidFill>
                  <a:prstClr val="black"/>
                </a:solidFill>
                <a:latin typeface="微软雅黑" pitchFamily="34" charset="-122"/>
                <a:ea typeface="微软雅黑" pitchFamily="34" charset="-122"/>
              </a:rPr>
              <a:t>（销售退回</a:t>
            </a:r>
            <a:r>
              <a:rPr lang="en-US" altLang="zh-CN" sz="1800" dirty="0" smtClean="0">
                <a:solidFill>
                  <a:prstClr val="black"/>
                </a:solidFill>
                <a:latin typeface="微软雅黑" pitchFamily="34" charset="-122"/>
                <a:ea typeface="微软雅黑" pitchFamily="34" charset="-122"/>
              </a:rPr>
              <a:t>+</a:t>
            </a:r>
            <a:r>
              <a:rPr lang="zh-CN" altLang="en-US" sz="1800" dirty="0" smtClean="0">
                <a:solidFill>
                  <a:prstClr val="black"/>
                </a:solidFill>
                <a:latin typeface="微软雅黑" pitchFamily="34" charset="-122"/>
                <a:ea typeface="微软雅黑" pitchFamily="34" charset="-122"/>
              </a:rPr>
              <a:t>销售折让）</a:t>
            </a:r>
            <a:endParaRPr lang="zh-CN" altLang="en-US" sz="1800" dirty="0">
              <a:solidFill>
                <a:prstClr val="black"/>
              </a:solidFill>
              <a:latin typeface="微软雅黑" pitchFamily="34" charset="-122"/>
              <a:ea typeface="微软雅黑" pitchFamily="34" charset="-122"/>
            </a:endParaRPr>
          </a:p>
        </p:txBody>
      </p:sp>
      <p:sp>
        <p:nvSpPr>
          <p:cNvPr id="60" name="等于号 59"/>
          <p:cNvSpPr/>
          <p:nvPr/>
        </p:nvSpPr>
        <p:spPr>
          <a:xfrm>
            <a:off x="2903224" y="1311207"/>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62" name="减号 61"/>
          <p:cNvSpPr/>
          <p:nvPr/>
        </p:nvSpPr>
        <p:spPr>
          <a:xfrm>
            <a:off x="4662916" y="1311207"/>
            <a:ext cx="360040" cy="254555"/>
          </a:xfrm>
          <a:prstGeom prst="mathMin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63" name="组合 62"/>
          <p:cNvGrpSpPr/>
          <p:nvPr/>
        </p:nvGrpSpPr>
        <p:grpSpPr>
          <a:xfrm>
            <a:off x="1662975" y="1645999"/>
            <a:ext cx="2679308" cy="388243"/>
            <a:chOff x="2065548" y="2188285"/>
            <a:chExt cx="4882371" cy="478898"/>
          </a:xfrm>
        </p:grpSpPr>
        <p:cxnSp>
          <p:nvCxnSpPr>
            <p:cNvPr id="64" name="直接连接符 63"/>
            <p:cNvCxnSpPr/>
            <p:nvPr/>
          </p:nvCxnSpPr>
          <p:spPr>
            <a:xfrm>
              <a:off x="2065548" y="2188285"/>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H="1">
              <a:off x="2065549" y="2427734"/>
              <a:ext cx="487422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a:off x="6947919" y="2427734"/>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85629723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矩形 5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61" name="矩形 60"/>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67" name="矩形 66"/>
          <p:cNvSpPr/>
          <p:nvPr>
            <p:custDataLst>
              <p:tags r:id="rId8"/>
            </p:custDataLst>
          </p:nvPr>
        </p:nvSpPr>
        <p:spPr>
          <a:xfrm>
            <a:off x="729044" y="298540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68" name="矩形 67"/>
          <p:cNvSpPr/>
          <p:nvPr/>
        </p:nvSpPr>
        <p:spPr>
          <a:xfrm>
            <a:off x="806391" y="1635646"/>
            <a:ext cx="7767044"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毛利率法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某</a:t>
            </a:r>
            <a:r>
              <a:rPr lang="zh-CN" altLang="zh-CN" sz="1800" dirty="0">
                <a:latin typeface="微软雅黑" pitchFamily="34" charset="-122"/>
                <a:ea typeface="微软雅黑" pitchFamily="34" charset="-122"/>
              </a:rPr>
              <a:t>批发公司月初存货</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元，本月购货</a:t>
            </a:r>
            <a:r>
              <a:rPr lang="en-US" altLang="zh-CN" sz="1800" dirty="0">
                <a:latin typeface="微软雅黑" pitchFamily="34" charset="-122"/>
                <a:ea typeface="微软雅黑" pitchFamily="34" charset="-122"/>
              </a:rPr>
              <a:t>200 000</a:t>
            </a:r>
            <a:r>
              <a:rPr lang="zh-CN" altLang="zh-CN" sz="1800" dirty="0">
                <a:latin typeface="微软雅黑" pitchFamily="34" charset="-122"/>
                <a:ea typeface="微软雅黑" pitchFamily="34" charset="-122"/>
              </a:rPr>
              <a:t>元，本月商品销售收入净额</a:t>
            </a:r>
            <a:r>
              <a:rPr lang="en-US" altLang="zh-CN" sz="1800" dirty="0">
                <a:latin typeface="微软雅黑" pitchFamily="34" charset="-122"/>
                <a:ea typeface="微软雅黑" pitchFamily="34" charset="-122"/>
              </a:rPr>
              <a:t>250 000</a:t>
            </a:r>
            <a:r>
              <a:rPr lang="zh-CN" altLang="zh-CN" sz="1800" dirty="0">
                <a:latin typeface="微软雅黑" pitchFamily="34" charset="-122"/>
                <a:ea typeface="微软雅黑" pitchFamily="34" charset="-122"/>
              </a:rPr>
              <a:t>元，上季度该类商品毛利率为</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％。计算本月已销售存货和月末存货的成本。</a:t>
            </a:r>
            <a:endParaRPr lang="zh-CN" altLang="en-US" sz="1800" dirty="0">
              <a:latin typeface="微软雅黑" pitchFamily="34" charset="-122"/>
              <a:ea typeface="微软雅黑" pitchFamily="34" charset="-122"/>
            </a:endParaRPr>
          </a:p>
        </p:txBody>
      </p:sp>
      <p:sp>
        <p:nvSpPr>
          <p:cNvPr id="69" name="矩形 68"/>
          <p:cNvSpPr/>
          <p:nvPr/>
        </p:nvSpPr>
        <p:spPr>
          <a:xfrm>
            <a:off x="805485" y="3075806"/>
            <a:ext cx="7767950" cy="128990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销售毛利</a:t>
            </a:r>
            <a:r>
              <a:rPr lang="en-US" altLang="zh-CN" sz="1800" dirty="0">
                <a:latin typeface="微软雅黑" pitchFamily="34" charset="-122"/>
                <a:ea typeface="微软雅黑" pitchFamily="34" charset="-122"/>
              </a:rPr>
              <a:t>=250 000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=75 000</a:t>
            </a:r>
            <a:r>
              <a:rPr lang="zh-CN" altLang="zh-CN" sz="1800" dirty="0">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销售成本</a:t>
            </a:r>
            <a:r>
              <a:rPr lang="en-US" altLang="zh-CN" sz="1800" dirty="0">
                <a:latin typeface="微软雅黑" pitchFamily="34" charset="-122"/>
                <a:ea typeface="微软雅黑" pitchFamily="34" charset="-122"/>
              </a:rPr>
              <a:t>=250 000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75 000=175 000</a:t>
            </a:r>
            <a:r>
              <a:rPr lang="zh-CN" altLang="zh-CN" sz="1800" dirty="0">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期末存货成本</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175 000=125 000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2124441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矩形 5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806391" y="1122363"/>
            <a:ext cx="7767044"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）购</a:t>
            </a:r>
            <a:r>
              <a:rPr lang="zh-CN" altLang="zh-CN" sz="1800" b="1" dirty="0" smtClean="0">
                <a:solidFill>
                  <a:srgbClr val="084CA1"/>
                </a:solidFill>
                <a:latin typeface="微软雅黑" pitchFamily="34" charset="-122"/>
                <a:ea typeface="微软雅黑" pitchFamily="34" charset="-122"/>
              </a:rPr>
              <a:t>入商品</a:t>
            </a:r>
            <a:r>
              <a:rPr lang="zh-CN" altLang="zh-CN" sz="1800" b="1" dirty="0">
                <a:solidFill>
                  <a:srgbClr val="084CA1"/>
                </a:solidFill>
                <a:latin typeface="微软雅黑" pitchFamily="34" charset="-122"/>
                <a:ea typeface="微软雅黑" pitchFamily="34" charset="-122"/>
              </a:rPr>
              <a:t>并验收入库</a:t>
            </a:r>
            <a:r>
              <a:rPr lang="zh-CN" altLang="zh-CN" sz="1800" b="1" dirty="0" smtClean="0">
                <a:solidFill>
                  <a:srgbClr val="084CA1"/>
                </a:solidFill>
                <a:latin typeface="微软雅黑" pitchFamily="34" charset="-122"/>
                <a:ea typeface="微软雅黑" pitchFamily="34" charset="-122"/>
              </a:rPr>
              <a:t>时：</a:t>
            </a:r>
            <a:endParaRPr lang="zh-CN"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借：库存</a:t>
            </a:r>
            <a:r>
              <a:rPr lang="zh-CN" altLang="zh-CN" sz="1800" dirty="0" smtClean="0">
                <a:latin typeface="微软雅黑" pitchFamily="34" charset="-122"/>
                <a:ea typeface="微软雅黑" pitchFamily="34" charset="-122"/>
              </a:rPr>
              <a:t>商品</a:t>
            </a:r>
            <a:r>
              <a:rPr lang="en-US" altLang="zh-CN" sz="1800" dirty="0" smtClean="0">
                <a:latin typeface="微软雅黑" pitchFamily="34" charset="-122"/>
                <a:ea typeface="微软雅黑" pitchFamily="34" charset="-122"/>
              </a:rPr>
              <a:t>                                                           200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交税费——应交增值税（进项税额）</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12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212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
        <p:nvSpPr>
          <p:cNvPr id="13" name="矩形 12"/>
          <p:cNvSpPr/>
          <p:nvPr/>
        </p:nvSpPr>
        <p:spPr>
          <a:xfrm>
            <a:off x="806391" y="3015784"/>
            <a:ext cx="7767044" cy="1754326"/>
          </a:xfrm>
          <a:prstGeom prst="rect">
            <a:avLst/>
          </a:prstGeom>
        </p:spPr>
        <p:txBody>
          <a:bodyPr wrap="square">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对外销售</a:t>
            </a:r>
            <a:r>
              <a:rPr lang="zh-CN" altLang="en-US" sz="1800" b="1" dirty="0" smtClean="0">
                <a:solidFill>
                  <a:srgbClr val="084CA1"/>
                </a:solidFill>
                <a:latin typeface="微软雅黑" pitchFamily="34" charset="-122"/>
                <a:ea typeface="微软雅黑" pitchFamily="34" charset="-122"/>
              </a:rPr>
              <a:t>时：</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借：银行存款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290 </a:t>
            </a:r>
            <a:r>
              <a:rPr lang="en-US" altLang="zh-CN" sz="1800" dirty="0">
                <a:latin typeface="微软雅黑" pitchFamily="34" charset="-122"/>
                <a:ea typeface="微软雅黑" pitchFamily="34" charset="-122"/>
              </a:rPr>
              <a:t>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贷：主营业务收入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250 </a:t>
            </a:r>
            <a:r>
              <a:rPr lang="en-US" altLang="zh-CN" sz="1800" dirty="0">
                <a:latin typeface="微软雅黑" pitchFamily="34" charset="-122"/>
                <a:ea typeface="微软雅黑" pitchFamily="34" charset="-122"/>
              </a:rPr>
              <a:t>000 </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应交增值税（销项税额）            </a:t>
            </a:r>
            <a:r>
              <a:rPr lang="en-US" altLang="zh-CN" sz="1800" dirty="0" smtClean="0">
                <a:latin typeface="微软雅黑" pitchFamily="34" charset="-122"/>
                <a:ea typeface="微软雅黑" pitchFamily="34" charset="-122"/>
              </a:rPr>
              <a:t>40 </a:t>
            </a:r>
            <a:r>
              <a:rPr lang="en-US" altLang="zh-CN" sz="1800" dirty="0">
                <a:latin typeface="微软雅黑" pitchFamily="34" charset="-122"/>
                <a:ea typeface="微软雅黑" pitchFamily="34" charset="-122"/>
              </a:rPr>
              <a:t>000</a:t>
            </a:r>
          </a:p>
        </p:txBody>
      </p:sp>
      <p:cxnSp>
        <p:nvCxnSpPr>
          <p:cNvPr id="10" name="直接连接符 9"/>
          <p:cNvCxnSpPr/>
          <p:nvPr/>
        </p:nvCxnSpPr>
        <p:spPr>
          <a:xfrm flipH="1">
            <a:off x="634297" y="2935492"/>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487383334"/>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矩形 5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0" name="矩形 9"/>
          <p:cNvSpPr/>
          <p:nvPr/>
        </p:nvSpPr>
        <p:spPr>
          <a:xfrm>
            <a:off x="677396" y="1847191"/>
            <a:ext cx="7767044"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）月末结转成本</a:t>
            </a:r>
            <a:r>
              <a:rPr lang="zh-CN" altLang="en-US" sz="1800" b="1" dirty="0" smtClean="0">
                <a:solidFill>
                  <a:srgbClr val="084CA1"/>
                </a:solidFill>
                <a:latin typeface="微软雅黑" pitchFamily="34" charset="-122"/>
                <a:ea typeface="微软雅黑" pitchFamily="34" charset="-122"/>
              </a:rPr>
              <a:t>时：</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借：主营业务成本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175 000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：库存</a:t>
            </a:r>
            <a:r>
              <a:rPr lang="zh-CN" altLang="en-US" sz="1800" dirty="0" smtClean="0">
                <a:latin typeface="微软雅黑" pitchFamily="34" charset="-122"/>
                <a:ea typeface="微软雅黑" pitchFamily="34" charset="-122"/>
              </a:rPr>
              <a:t>商品                                                  </a:t>
            </a:r>
            <a:r>
              <a:rPr lang="en-US" altLang="zh-CN" sz="1800" dirty="0" smtClean="0">
                <a:latin typeface="微软雅黑" pitchFamily="34" charset="-122"/>
                <a:ea typeface="微软雅黑" pitchFamily="34" charset="-122"/>
              </a:rPr>
              <a:t>175 000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038139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50318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（二）存货成本的确定</a:t>
            </a:r>
            <a:r>
              <a:rPr lang="en-US" altLang="zh-CN" sz="1800" b="1" dirty="0">
                <a:solidFill>
                  <a:srgbClr val="084CA1"/>
                </a:solidFill>
                <a:ea typeface="微软雅黑"/>
                <a:cs typeface="+mn-ea"/>
                <a:sym typeface="+mn-lt"/>
              </a:rPr>
              <a:t>——</a:t>
            </a:r>
            <a:r>
              <a:rPr lang="zh-CN" altLang="en-US" sz="1800" b="1" dirty="0">
                <a:solidFill>
                  <a:srgbClr val="084CA1"/>
                </a:solidFill>
                <a:ea typeface="微软雅黑"/>
                <a:cs typeface="+mn-ea"/>
                <a:sym typeface="+mn-lt"/>
              </a:rPr>
              <a:t>自制存货的成本</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1" name="矩形 20"/>
          <p:cNvSpPr/>
          <p:nvPr/>
        </p:nvSpPr>
        <p:spPr>
          <a:xfrm>
            <a:off x="899594" y="2865299"/>
            <a:ext cx="3478248" cy="1754326"/>
          </a:xfrm>
          <a:prstGeom prst="rect">
            <a:avLst/>
          </a:prstGeom>
          <a:solidFill>
            <a:schemeClr val="accent1">
              <a:lumMod val="60000"/>
              <a:lumOff val="4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除</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采购成本、加工成本以外的，使存货达到目前场所和状态所发生的其他支出，如为特定客户设计产品所发生的设计费用等</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矩形 21"/>
          <p:cNvSpPr/>
          <p:nvPr/>
        </p:nvSpPr>
        <p:spPr>
          <a:xfrm>
            <a:off x="805484" y="1648420"/>
            <a:ext cx="7366916" cy="923330"/>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自</a:t>
            </a: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制存货的成本</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主要由采购成本、</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加工成本</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以及</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使存货达到目前场所和状态所发生的其他成本</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构成。</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3" name="矩形 22"/>
          <p:cNvSpPr/>
          <p:nvPr/>
        </p:nvSpPr>
        <p:spPr>
          <a:xfrm>
            <a:off x="4788024" y="2865299"/>
            <a:ext cx="3168352" cy="1338828"/>
          </a:xfrm>
          <a:prstGeom prst="rect">
            <a:avLst/>
          </a:prstGeom>
          <a:solidFill>
            <a:schemeClr val="accent1">
              <a:lumMod val="60000"/>
              <a:lumOff val="40000"/>
            </a:schemeClr>
          </a:solidFill>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存货</a:t>
            </a:r>
            <a:r>
              <a:rPr kumimoji="0" lang="zh-CN" altLang="zh-CN" sz="1800" b="0" i="0" u="none" strike="noStrike" kern="0" cap="none" spc="0" normalizeH="0" baseline="0" noProof="0" dirty="0">
                <a:ln>
                  <a:noFill/>
                </a:ln>
                <a:solidFill>
                  <a:prstClr val="black"/>
                </a:solidFill>
                <a:effectLst/>
                <a:uLnTx/>
                <a:uFillTx/>
                <a:latin typeface="微软雅黑" pitchFamily="34" charset="-122"/>
                <a:ea typeface="微软雅黑" pitchFamily="34" charset="-122"/>
              </a:rPr>
              <a:t>加工过程中发生的追加费用，包括直接人工以及按照一定方法分配的制造费用。</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24" name="直接连接符 23"/>
          <p:cNvCxnSpPr/>
          <p:nvPr/>
        </p:nvCxnSpPr>
        <p:spPr>
          <a:xfrm>
            <a:off x="5039708" y="2076078"/>
            <a:ext cx="0" cy="433958"/>
          </a:xfrm>
          <a:prstGeom prst="line">
            <a:avLst/>
          </a:prstGeom>
          <a:noFill/>
          <a:ln w="19050" cap="flat" cmpd="sng" algn="ctr">
            <a:solidFill>
              <a:srgbClr val="084CA1"/>
            </a:solidFill>
            <a:prstDash val="dash"/>
          </a:ln>
          <a:effectLst/>
        </p:spPr>
      </p:cxnSp>
      <p:cxnSp>
        <p:nvCxnSpPr>
          <p:cNvPr id="38" name="直接连接符 37"/>
          <p:cNvCxnSpPr/>
          <p:nvPr/>
        </p:nvCxnSpPr>
        <p:spPr>
          <a:xfrm>
            <a:off x="5036285" y="2501652"/>
            <a:ext cx="1335915" cy="8384"/>
          </a:xfrm>
          <a:prstGeom prst="line">
            <a:avLst/>
          </a:prstGeom>
          <a:noFill/>
          <a:ln w="19050" cap="flat" cmpd="sng" algn="ctr">
            <a:solidFill>
              <a:srgbClr val="084CA1"/>
            </a:solidFill>
            <a:prstDash val="dash"/>
          </a:ln>
          <a:effectLst/>
        </p:spPr>
      </p:cxnSp>
      <p:cxnSp>
        <p:nvCxnSpPr>
          <p:cNvPr id="39" name="直接连接符 38"/>
          <p:cNvCxnSpPr>
            <a:endCxn id="23" idx="0"/>
          </p:cNvCxnSpPr>
          <p:nvPr/>
        </p:nvCxnSpPr>
        <p:spPr>
          <a:xfrm>
            <a:off x="6372200" y="2510036"/>
            <a:ext cx="0" cy="355263"/>
          </a:xfrm>
          <a:prstGeom prst="line">
            <a:avLst/>
          </a:prstGeom>
          <a:noFill/>
          <a:ln w="19050" cap="flat" cmpd="sng" algn="ctr">
            <a:solidFill>
              <a:srgbClr val="084CA1"/>
            </a:solidFill>
            <a:prstDash val="dash"/>
          </a:ln>
          <a:effectLst/>
        </p:spPr>
      </p:cxnSp>
      <p:cxnSp>
        <p:nvCxnSpPr>
          <p:cNvPr id="40" name="直接连接符 39"/>
          <p:cNvCxnSpPr/>
          <p:nvPr/>
        </p:nvCxnSpPr>
        <p:spPr>
          <a:xfrm>
            <a:off x="2611126" y="2445457"/>
            <a:ext cx="0" cy="433958"/>
          </a:xfrm>
          <a:prstGeom prst="line">
            <a:avLst/>
          </a:prstGeom>
          <a:noFill/>
          <a:ln w="19050" cap="flat" cmpd="sng" algn="ctr">
            <a:solidFill>
              <a:srgbClr val="084CA1"/>
            </a:solidFill>
            <a:prstDash val="dash"/>
          </a:ln>
          <a:effectLst/>
        </p:spPr>
      </p:cxnSp>
    </p:spTree>
    <p:custDataLst>
      <p:tags r:id="rId1"/>
    </p:custDataLst>
    <p:extLst>
      <p:ext uri="{BB962C8B-B14F-4D97-AF65-F5344CB8AC3E}">
        <p14:creationId xmlns:p14="http://schemas.microsoft.com/office/powerpoint/2010/main" val="974522531"/>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采用售价金额核算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1" name="组合 40"/>
          <p:cNvGrpSpPr/>
          <p:nvPr/>
        </p:nvGrpSpPr>
        <p:grpSpPr>
          <a:xfrm>
            <a:off x="254000" y="1329438"/>
            <a:ext cx="1794946" cy="1779955"/>
            <a:chOff x="1715" y="4363"/>
            <a:chExt cx="3628" cy="3490"/>
          </a:xfrm>
        </p:grpSpPr>
        <p:sp>
          <p:nvSpPr>
            <p:cNvPr id="42" name="椭圆 4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4" name="椭圆 43"/>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矩形 44"/>
          <p:cNvSpPr/>
          <p:nvPr/>
        </p:nvSpPr>
        <p:spPr>
          <a:xfrm>
            <a:off x="3033988" y="1293805"/>
            <a:ext cx="3185487"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购入的商品在到达验收入库后</a:t>
            </a:r>
            <a:endParaRPr lang="zh-CN" altLang="en-US" sz="1800" b="1" dirty="0">
              <a:solidFill>
                <a:srgbClr val="084CA1"/>
              </a:solidFill>
              <a:latin typeface="微软雅黑" pitchFamily="34" charset="-122"/>
              <a:ea typeface="微软雅黑" pitchFamily="34" charset="-122"/>
            </a:endParaRPr>
          </a:p>
        </p:txBody>
      </p:sp>
      <p:sp>
        <p:nvSpPr>
          <p:cNvPr id="46" name="矩形 45"/>
          <p:cNvSpPr/>
          <p:nvPr/>
        </p:nvSpPr>
        <p:spPr>
          <a:xfrm>
            <a:off x="2911325" y="1709958"/>
            <a:ext cx="6076557" cy="1754326"/>
          </a:xfrm>
          <a:prstGeom prst="rect">
            <a:avLst/>
          </a:prstGeom>
        </p:spPr>
        <p:txBody>
          <a:bodyPr wrap="square">
            <a:spAutoFit/>
          </a:bodyPr>
          <a:lstStyle/>
          <a:p>
            <a:pPr algn="just">
              <a:lnSpc>
                <a:spcPct val="150000"/>
              </a:lnSpc>
            </a:pPr>
            <a:r>
              <a:rPr lang="zh-CN" altLang="en-US" sz="1800" dirty="0">
                <a:solidFill>
                  <a:sysClr val="windowText" lastClr="000000"/>
                </a:solidFill>
                <a:latin typeface="微软雅黑" pitchFamily="34" charset="-122"/>
                <a:ea typeface="微软雅黑" pitchFamily="34" charset="-122"/>
                <a:cs typeface="+mn-ea"/>
                <a:sym typeface="+mn-lt"/>
              </a:rPr>
              <a:t>借</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en-US" sz="1800" dirty="0">
                <a:latin typeface="微软雅黑" pitchFamily="34" charset="-122"/>
                <a:ea typeface="微软雅黑" pitchFamily="34" charset="-122"/>
                <a:sym typeface="+mn-lt"/>
              </a:rPr>
              <a:t>库存</a:t>
            </a:r>
            <a:r>
              <a:rPr lang="zh-CN" altLang="en-US" sz="1800" dirty="0" smtClean="0">
                <a:latin typeface="微软雅黑" pitchFamily="34" charset="-122"/>
                <a:ea typeface="微软雅黑" pitchFamily="34" charset="-122"/>
                <a:sym typeface="+mn-lt"/>
              </a:rPr>
              <a:t>商品               </a:t>
            </a:r>
            <a:r>
              <a:rPr lang="zh-CN" altLang="en-US" sz="1800" b="1" dirty="0" smtClean="0">
                <a:solidFill>
                  <a:srgbClr val="C00000"/>
                </a:solidFill>
                <a:latin typeface="微软雅黑" pitchFamily="34" charset="-122"/>
                <a:ea typeface="微软雅黑" pitchFamily="34" charset="-122"/>
                <a:sym typeface="+mn-lt"/>
              </a:rPr>
              <a:t>（</a:t>
            </a:r>
            <a:r>
              <a:rPr lang="zh-CN" altLang="zh-CN" sz="1800" b="1" dirty="0" smtClean="0">
                <a:solidFill>
                  <a:srgbClr val="C00000"/>
                </a:solidFill>
                <a:latin typeface="微软雅黑" pitchFamily="34" charset="-122"/>
                <a:ea typeface="微软雅黑" pitchFamily="34" charset="-122"/>
              </a:rPr>
              <a:t>商品</a:t>
            </a:r>
            <a:r>
              <a:rPr lang="zh-CN" altLang="en-US" sz="1800" b="1" dirty="0">
                <a:solidFill>
                  <a:srgbClr val="C00000"/>
                </a:solidFill>
                <a:latin typeface="微软雅黑" pitchFamily="34" charset="-122"/>
                <a:ea typeface="微软雅黑" pitchFamily="34" charset="-122"/>
              </a:rPr>
              <a:t>售价</a:t>
            </a:r>
            <a:r>
              <a:rPr lang="zh-CN" altLang="en-US" sz="1800" b="1" dirty="0" smtClean="0">
                <a:solidFill>
                  <a:srgbClr val="C00000"/>
                </a:solidFill>
                <a:latin typeface="微软雅黑" pitchFamily="34" charset="-122"/>
                <a:ea typeface="微软雅黑" pitchFamily="34" charset="-122"/>
                <a:sym typeface="+mn-lt"/>
              </a:rPr>
              <a:t>）</a:t>
            </a:r>
            <a:endParaRPr lang="en-US" altLang="zh-CN" sz="1800" b="1" dirty="0" smtClean="0">
              <a:solidFill>
                <a:srgbClr val="C00000"/>
              </a:solidFill>
              <a:latin typeface="微软雅黑" pitchFamily="34" charset="-122"/>
              <a:ea typeface="微软雅黑" pitchFamily="34" charset="-122"/>
              <a:sym typeface="+mn-lt"/>
            </a:endParaRPr>
          </a:p>
          <a:p>
            <a:pPr algn="just">
              <a:lnSpc>
                <a:spcPct val="150000"/>
              </a:lnSpc>
            </a:pPr>
            <a:r>
              <a:rPr lang="en-US" altLang="zh-CN" sz="1800" b="1" dirty="0">
                <a:solidFill>
                  <a:srgbClr val="C00000"/>
                </a:solidFill>
                <a:latin typeface="微软雅黑" pitchFamily="34" charset="-122"/>
                <a:ea typeface="微软雅黑" pitchFamily="34" charset="-122"/>
                <a:sym typeface="+mn-lt"/>
              </a:rPr>
              <a:t> </a:t>
            </a:r>
            <a:r>
              <a:rPr lang="en-US" altLang="zh-CN" sz="1800" b="1" dirty="0" smtClean="0">
                <a:solidFill>
                  <a:srgbClr val="C00000"/>
                </a:solidFill>
                <a:latin typeface="微软雅黑" pitchFamily="34" charset="-122"/>
                <a:ea typeface="微软雅黑" pitchFamily="34" charset="-122"/>
                <a:sym typeface="+mn-lt"/>
              </a:rPr>
              <a:t>      </a:t>
            </a:r>
            <a:r>
              <a:rPr lang="zh-CN" altLang="en-US" sz="1800" dirty="0" smtClean="0">
                <a:latin typeface="微软雅黑" pitchFamily="34" charset="-122"/>
                <a:ea typeface="微软雅黑" pitchFamily="34" charset="-122"/>
                <a:sym typeface="+mn-lt"/>
              </a:rPr>
              <a:t>应交税费</a:t>
            </a:r>
            <a:r>
              <a:rPr lang="en-US" altLang="zh-CN" sz="1800" dirty="0" smtClean="0">
                <a:latin typeface="微软雅黑" pitchFamily="34" charset="-122"/>
                <a:ea typeface="微软雅黑" pitchFamily="34" charset="-122"/>
                <a:sym typeface="+mn-lt"/>
              </a:rPr>
              <a:t>——</a:t>
            </a:r>
            <a:r>
              <a:rPr lang="zh-CN" altLang="en-US" sz="1800" dirty="0" smtClean="0">
                <a:latin typeface="微软雅黑" pitchFamily="34" charset="-122"/>
                <a:ea typeface="微软雅黑" pitchFamily="34" charset="-122"/>
                <a:sym typeface="+mn-lt"/>
              </a:rPr>
              <a:t>应交增值税（进项税额）</a:t>
            </a:r>
            <a:endParaRPr lang="en-US" altLang="zh-CN" sz="1800" dirty="0">
              <a:latin typeface="微软雅黑" pitchFamily="34" charset="-122"/>
              <a:ea typeface="微软雅黑" pitchFamily="34" charset="-122"/>
            </a:endParaRPr>
          </a:p>
          <a:p>
            <a:pPr algn="just">
              <a:lnSpc>
                <a:spcPct val="150000"/>
              </a:lnSpc>
            </a:pPr>
            <a:r>
              <a:rPr lang="en-US" altLang="zh-CN" sz="1800" dirty="0">
                <a:solidFill>
                  <a:sysClr val="windowText" lastClr="000000"/>
                </a:solidFill>
                <a:latin typeface="微软雅黑" pitchFamily="34" charset="-122"/>
                <a:ea typeface="微软雅黑" pitchFamily="34" charset="-122"/>
                <a:cs typeface="+mn-ea"/>
                <a:sym typeface="+mn-lt"/>
              </a:rPr>
              <a:t>       </a:t>
            </a:r>
            <a:r>
              <a:rPr lang="zh-CN" altLang="en-US" sz="1800" dirty="0">
                <a:solidFill>
                  <a:sysClr val="windowText" lastClr="000000"/>
                </a:solidFill>
                <a:latin typeface="微软雅黑" pitchFamily="34" charset="-122"/>
                <a:ea typeface="微软雅黑" pitchFamily="34" charset="-122"/>
                <a:cs typeface="+mn-ea"/>
                <a:sym typeface="+mn-lt"/>
              </a:rPr>
              <a:t>贷</a:t>
            </a:r>
            <a:r>
              <a:rPr lang="zh-CN" altLang="en-US" sz="1800" dirty="0" smtClean="0">
                <a:solidFill>
                  <a:sysClr val="windowText" lastClr="000000"/>
                </a:solidFill>
                <a:latin typeface="微软雅黑" pitchFamily="34" charset="-122"/>
                <a:ea typeface="微软雅黑" pitchFamily="34" charset="-122"/>
                <a:cs typeface="+mn-ea"/>
                <a:sym typeface="+mn-lt"/>
              </a:rPr>
              <a:t>：</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应付账款</a:t>
            </a:r>
            <a:r>
              <a:rPr lang="zh-CN" altLang="en-US" sz="1800" b="1" dirty="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商品进价</a:t>
            </a:r>
            <a:r>
              <a:rPr lang="en-US" altLang="zh-CN" sz="1800" b="1" dirty="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增值税进项税额</a:t>
            </a:r>
            <a:r>
              <a:rPr lang="zh-CN" altLang="en-US" sz="1800" b="1" dirty="0">
                <a:solidFill>
                  <a:srgbClr val="C00000"/>
                </a:solidFill>
                <a:latin typeface="微软雅黑" pitchFamily="34" charset="-122"/>
                <a:ea typeface="微软雅黑" pitchFamily="34" charset="-122"/>
              </a:rPr>
              <a:t>）</a:t>
            </a:r>
            <a:endParaRPr lang="en-US" altLang="zh-CN" sz="1800" b="1" dirty="0">
              <a:solidFill>
                <a:srgbClr val="C00000"/>
              </a:solidFill>
              <a:latin typeface="微软雅黑" pitchFamily="34" charset="-122"/>
              <a:ea typeface="微软雅黑" pitchFamily="34" charset="-122"/>
            </a:endParaRPr>
          </a:p>
          <a:p>
            <a:pPr algn="just">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商品</a:t>
            </a:r>
            <a:r>
              <a:rPr lang="zh-CN" altLang="zh-CN" sz="1800" dirty="0">
                <a:latin typeface="微软雅黑" pitchFamily="34" charset="-122"/>
                <a:ea typeface="微软雅黑" pitchFamily="34" charset="-122"/>
              </a:rPr>
              <a:t>进销</a:t>
            </a:r>
            <a:r>
              <a:rPr lang="zh-CN" altLang="zh-CN" sz="1800" dirty="0" smtClean="0">
                <a:latin typeface="微软雅黑" pitchFamily="34" charset="-122"/>
                <a:ea typeface="微软雅黑" pitchFamily="34" charset="-122"/>
              </a:rPr>
              <a:t>差价</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商品</a:t>
            </a:r>
            <a:r>
              <a:rPr lang="zh-CN" altLang="zh-CN" sz="1800" b="1" dirty="0" smtClean="0">
                <a:solidFill>
                  <a:srgbClr val="C00000"/>
                </a:solidFill>
                <a:latin typeface="微软雅黑" pitchFamily="34" charset="-122"/>
                <a:ea typeface="微软雅黑" pitchFamily="34" charset="-122"/>
              </a:rPr>
              <a:t>售价</a:t>
            </a:r>
            <a:r>
              <a:rPr lang="en-US" altLang="zh-CN"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商品</a:t>
            </a:r>
            <a:r>
              <a:rPr lang="zh-CN" altLang="zh-CN" sz="1800" b="1" dirty="0" smtClean="0">
                <a:solidFill>
                  <a:srgbClr val="C00000"/>
                </a:solidFill>
                <a:latin typeface="微软雅黑" pitchFamily="34" charset="-122"/>
                <a:ea typeface="微软雅黑" pitchFamily="34" charset="-122"/>
              </a:rPr>
              <a:t>进价</a:t>
            </a:r>
            <a:r>
              <a:rPr lang="zh-CN" altLang="en-US" sz="1800" b="1" dirty="0" smtClean="0">
                <a:solidFill>
                  <a:srgbClr val="C00000"/>
                </a:solidFill>
                <a:latin typeface="微软雅黑" pitchFamily="34" charset="-122"/>
                <a:ea typeface="微软雅黑" pitchFamily="34" charset="-122"/>
              </a:rPr>
              <a:t>）</a:t>
            </a:r>
            <a:endParaRPr lang="en-US" altLang="zh-CN" sz="1800" b="1" dirty="0">
              <a:solidFill>
                <a:srgbClr val="C00000"/>
              </a:solidFill>
              <a:latin typeface="微软雅黑" pitchFamily="34" charset="-122"/>
              <a:ea typeface="微软雅黑" pitchFamily="34" charset="-122"/>
            </a:endParaRPr>
          </a:p>
        </p:txBody>
      </p:sp>
      <p:sp>
        <p:nvSpPr>
          <p:cNvPr id="47" name="椭圆 46"/>
          <p:cNvSpPr/>
          <p:nvPr/>
        </p:nvSpPr>
        <p:spPr>
          <a:xfrm>
            <a:off x="2565462" y="34150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8" name="矩形 47"/>
          <p:cNvSpPr/>
          <p:nvPr/>
        </p:nvSpPr>
        <p:spPr>
          <a:xfrm>
            <a:off x="3033988" y="3380405"/>
            <a:ext cx="3416320"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企业委托外单位加工收回的商品</a:t>
            </a:r>
            <a:endParaRPr lang="zh-CN" altLang="en-US" sz="1800" b="1" dirty="0">
              <a:solidFill>
                <a:srgbClr val="084CA1"/>
              </a:solidFill>
              <a:latin typeface="微软雅黑" pitchFamily="34" charset="-122"/>
              <a:ea typeface="微软雅黑" pitchFamily="34" charset="-122"/>
            </a:endParaRPr>
          </a:p>
        </p:txBody>
      </p:sp>
      <p:sp>
        <p:nvSpPr>
          <p:cNvPr id="49" name="矩形 48"/>
          <p:cNvSpPr/>
          <p:nvPr/>
        </p:nvSpPr>
        <p:spPr>
          <a:xfrm>
            <a:off x="2911326" y="3796558"/>
            <a:ext cx="4994889" cy="1338828"/>
          </a:xfrm>
          <a:prstGeom prst="rect">
            <a:avLst/>
          </a:prstGeom>
        </p:spPr>
        <p:txBody>
          <a:bodyPr wrap="square">
            <a:spAutoFit/>
          </a:bodyPr>
          <a:lstStyle/>
          <a:p>
            <a:pPr algn="just">
              <a:lnSpc>
                <a:spcPct val="150000"/>
              </a:lnSpc>
            </a:pPr>
            <a:r>
              <a:rPr lang="zh-CN" altLang="en-US" sz="1800" dirty="0">
                <a:latin typeface="微软雅黑" pitchFamily="34" charset="-122"/>
                <a:ea typeface="微软雅黑" pitchFamily="34" charset="-122"/>
                <a:sym typeface="+mn-lt"/>
              </a:rPr>
              <a:t>借</a:t>
            </a:r>
            <a:r>
              <a:rPr lang="zh-CN" altLang="en-US" sz="1800" dirty="0" smtClean="0">
                <a:latin typeface="微软雅黑" pitchFamily="34" charset="-122"/>
                <a:ea typeface="微软雅黑" pitchFamily="34" charset="-122"/>
                <a:sym typeface="+mn-lt"/>
              </a:rPr>
              <a:t>：</a:t>
            </a:r>
            <a:r>
              <a:rPr lang="zh-CN" altLang="en-US" sz="1800" dirty="0">
                <a:latin typeface="微软雅黑" pitchFamily="34" charset="-122"/>
                <a:ea typeface="微软雅黑" pitchFamily="34" charset="-122"/>
                <a:sym typeface="+mn-lt"/>
              </a:rPr>
              <a:t>库存商品 </a:t>
            </a:r>
            <a:r>
              <a:rPr lang="zh-CN" altLang="en-US" sz="1800" dirty="0" smtClean="0">
                <a:latin typeface="微软雅黑" pitchFamily="34" charset="-122"/>
                <a:ea typeface="微软雅黑" pitchFamily="34" charset="-122"/>
                <a:sym typeface="+mn-lt"/>
              </a:rPr>
              <a:t>             </a:t>
            </a:r>
            <a:r>
              <a:rPr lang="zh-CN" altLang="en-US" sz="1800" b="1" dirty="0" smtClean="0">
                <a:solidFill>
                  <a:srgbClr val="C00000"/>
                </a:solidFill>
                <a:latin typeface="微软雅黑" pitchFamily="34" charset="-122"/>
                <a:ea typeface="微软雅黑" pitchFamily="34" charset="-122"/>
                <a:sym typeface="+mn-lt"/>
              </a:rPr>
              <a:t>（</a:t>
            </a:r>
            <a:r>
              <a:rPr lang="zh-CN" altLang="zh-CN" sz="1800" b="1" dirty="0">
                <a:solidFill>
                  <a:srgbClr val="C00000"/>
                </a:solidFill>
                <a:latin typeface="微软雅黑" pitchFamily="34" charset="-122"/>
                <a:ea typeface="微软雅黑" pitchFamily="34" charset="-122"/>
              </a:rPr>
              <a:t>商品</a:t>
            </a:r>
            <a:r>
              <a:rPr lang="zh-CN" altLang="en-US" sz="1800" b="1" dirty="0">
                <a:solidFill>
                  <a:srgbClr val="C00000"/>
                </a:solidFill>
                <a:latin typeface="微软雅黑" pitchFamily="34" charset="-122"/>
                <a:ea typeface="微软雅黑" pitchFamily="34" charset="-122"/>
              </a:rPr>
              <a:t>售价</a:t>
            </a:r>
            <a:r>
              <a:rPr lang="zh-CN" altLang="en-US" sz="1800" b="1" dirty="0" smtClean="0">
                <a:solidFill>
                  <a:srgbClr val="C00000"/>
                </a:solidFill>
                <a:latin typeface="微软雅黑" pitchFamily="34" charset="-122"/>
                <a:ea typeface="微软雅黑" pitchFamily="34" charset="-122"/>
                <a:sym typeface="+mn-lt"/>
              </a:rPr>
              <a:t>）</a:t>
            </a:r>
            <a:endParaRPr lang="en-US" altLang="zh-CN" sz="1800" dirty="0" smtClean="0">
              <a:latin typeface="微软雅黑" pitchFamily="34" charset="-122"/>
              <a:ea typeface="微软雅黑" pitchFamily="34" charset="-122"/>
            </a:endParaRPr>
          </a:p>
          <a:p>
            <a:pPr algn="just">
              <a:lnSpc>
                <a:spcPct val="150000"/>
              </a:lnSpc>
            </a:pPr>
            <a:r>
              <a:rPr lang="en-US" altLang="zh-CN" sz="1800" dirty="0">
                <a:latin typeface="微软雅黑" pitchFamily="34" charset="-122"/>
                <a:ea typeface="微软雅黑" pitchFamily="34" charset="-122"/>
                <a:sym typeface="+mn-lt"/>
              </a:rPr>
              <a:t> </a:t>
            </a:r>
            <a:r>
              <a:rPr lang="en-US" altLang="zh-CN" sz="1800" dirty="0" smtClean="0">
                <a:latin typeface="微软雅黑" pitchFamily="34" charset="-122"/>
                <a:ea typeface="微软雅黑" pitchFamily="34" charset="-122"/>
                <a:sym typeface="+mn-lt"/>
              </a:rPr>
              <a:t>      </a:t>
            </a:r>
            <a:r>
              <a:rPr lang="zh-CN" altLang="en-US" sz="1800" dirty="0" smtClean="0">
                <a:latin typeface="微软雅黑" pitchFamily="34" charset="-122"/>
                <a:ea typeface="微软雅黑" pitchFamily="34" charset="-122"/>
                <a:sym typeface="+mn-lt"/>
              </a:rPr>
              <a:t>贷：</a:t>
            </a:r>
            <a:r>
              <a:rPr lang="zh-CN" altLang="zh-CN" sz="1800" dirty="0">
                <a:latin typeface="微软雅黑" pitchFamily="34" charset="-122"/>
                <a:ea typeface="微软雅黑" pitchFamily="34" charset="-122"/>
              </a:rPr>
              <a:t>委托加工物资</a:t>
            </a:r>
            <a:r>
              <a:rPr lang="zh-CN" altLang="zh-CN" sz="1800" dirty="0" smtClean="0">
                <a:latin typeface="微软雅黑" pitchFamily="34" charset="-122"/>
                <a:ea typeface="微软雅黑" pitchFamily="34" charset="-122"/>
              </a:rPr>
              <a:t>‌</a:t>
            </a:r>
            <a:r>
              <a:rPr lang="zh-CN" altLang="en-US" sz="1800" b="1" dirty="0" smtClean="0">
                <a:solidFill>
                  <a:srgbClr val="C00000"/>
                </a:solidFill>
                <a:latin typeface="微软雅黑" pitchFamily="34" charset="-122"/>
                <a:ea typeface="微软雅黑" pitchFamily="34" charset="-122"/>
              </a:rPr>
              <a:t>（</a:t>
            </a:r>
            <a:r>
              <a:rPr lang="zh-CN" altLang="en-US" sz="1800" b="1" dirty="0">
                <a:solidFill>
                  <a:srgbClr val="C00000"/>
                </a:solidFill>
                <a:latin typeface="微软雅黑" pitchFamily="34" charset="-122"/>
                <a:ea typeface="微软雅黑" pitchFamily="34" charset="-122"/>
              </a:rPr>
              <a:t>实际成本</a:t>
            </a:r>
            <a:r>
              <a:rPr lang="zh-CN" altLang="en-US" sz="1800" b="1" dirty="0" smtClean="0">
                <a:solidFill>
                  <a:srgbClr val="C00000"/>
                </a:solidFill>
                <a:latin typeface="微软雅黑" pitchFamily="34" charset="-122"/>
                <a:ea typeface="微软雅黑" pitchFamily="34" charset="-122"/>
              </a:rPr>
              <a:t>）</a:t>
            </a:r>
            <a:endParaRPr lang="en-US" altLang="zh-CN" sz="1800" b="1" dirty="0" smtClean="0">
              <a:solidFill>
                <a:srgbClr val="C00000"/>
              </a:solidFill>
              <a:latin typeface="微软雅黑" pitchFamily="34" charset="-122"/>
              <a:ea typeface="微软雅黑" pitchFamily="34" charset="-122"/>
            </a:endParaRPr>
          </a:p>
          <a:p>
            <a:pPr algn="just">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商品</a:t>
            </a:r>
            <a:r>
              <a:rPr lang="zh-CN" altLang="zh-CN" sz="1800" dirty="0">
                <a:latin typeface="微软雅黑" pitchFamily="34" charset="-122"/>
                <a:ea typeface="微软雅黑" pitchFamily="34" charset="-122"/>
              </a:rPr>
              <a:t>进销</a:t>
            </a:r>
            <a:r>
              <a:rPr lang="zh-CN" altLang="zh-CN" sz="1800" dirty="0" smtClean="0">
                <a:latin typeface="微软雅黑" pitchFamily="34" charset="-122"/>
                <a:ea typeface="微软雅黑" pitchFamily="34" charset="-122"/>
              </a:rPr>
              <a:t>差价</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商品售价</a:t>
            </a:r>
            <a:r>
              <a:rPr lang="en-US" altLang="zh-CN" sz="1800" b="1" dirty="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商品进价</a:t>
            </a:r>
            <a:r>
              <a:rPr lang="zh-CN" altLang="en-US" sz="1800" b="1" dirty="0" smtClean="0">
                <a:solidFill>
                  <a:srgbClr val="C00000"/>
                </a:solidFill>
                <a:latin typeface="微软雅黑" pitchFamily="34" charset="-122"/>
                <a:ea typeface="微软雅黑" pitchFamily="34" charset="-122"/>
              </a:rPr>
              <a:t>）</a:t>
            </a:r>
            <a:endParaRPr lang="en-US" altLang="zh-CN"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12282273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采用售价金额核算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41" name="组合 40"/>
          <p:cNvGrpSpPr/>
          <p:nvPr/>
        </p:nvGrpSpPr>
        <p:grpSpPr>
          <a:xfrm>
            <a:off x="254000" y="1329438"/>
            <a:ext cx="1794946" cy="1779955"/>
            <a:chOff x="1715" y="4363"/>
            <a:chExt cx="3628" cy="3490"/>
          </a:xfrm>
        </p:grpSpPr>
        <p:sp>
          <p:nvSpPr>
            <p:cNvPr id="42" name="椭圆 4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7" name="椭圆 16"/>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8" name="矩形 17"/>
          <p:cNvSpPr/>
          <p:nvPr/>
        </p:nvSpPr>
        <p:spPr>
          <a:xfrm>
            <a:off x="3033988" y="1293805"/>
            <a:ext cx="2723823"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企业结转发出商品的成本</a:t>
            </a:r>
            <a:endParaRPr lang="zh-CN" altLang="en-US" sz="1800" b="1" dirty="0">
              <a:solidFill>
                <a:srgbClr val="084CA1"/>
              </a:solidFill>
              <a:latin typeface="微软雅黑" pitchFamily="34" charset="-122"/>
              <a:ea typeface="微软雅黑" pitchFamily="34" charset="-122"/>
            </a:endParaRPr>
          </a:p>
        </p:txBody>
      </p:sp>
      <p:sp>
        <p:nvSpPr>
          <p:cNvPr id="19" name="矩形 18"/>
          <p:cNvSpPr/>
          <p:nvPr/>
        </p:nvSpPr>
        <p:spPr>
          <a:xfrm>
            <a:off x="2911326" y="1709958"/>
            <a:ext cx="4582294" cy="923330"/>
          </a:xfrm>
          <a:prstGeom prst="rect">
            <a:avLst/>
          </a:prstGeom>
        </p:spPr>
        <p:txBody>
          <a:bodyPr wrap="square">
            <a:spAutoFit/>
          </a:bodyPr>
          <a:lstStyle/>
          <a:p>
            <a:pPr algn="just">
              <a:lnSpc>
                <a:spcPct val="150000"/>
              </a:lnSpc>
            </a:pPr>
            <a:r>
              <a:rPr lang="zh-CN" altLang="en-US" sz="1800" dirty="0">
                <a:latin typeface="微软雅黑" pitchFamily="34" charset="-122"/>
                <a:ea typeface="微软雅黑" pitchFamily="34" charset="-122"/>
                <a:sym typeface="+mn-lt"/>
              </a:rPr>
              <a:t>借：</a:t>
            </a:r>
            <a:r>
              <a:rPr lang="zh-CN" altLang="zh-CN" sz="1800" dirty="0">
                <a:latin typeface="微软雅黑" pitchFamily="34" charset="-122"/>
                <a:ea typeface="微软雅黑" pitchFamily="34" charset="-122"/>
              </a:rPr>
              <a:t>主营业务成本</a:t>
            </a:r>
            <a:endParaRPr lang="en-US" altLang="zh-CN" sz="1800" dirty="0">
              <a:latin typeface="微软雅黑" pitchFamily="34" charset="-122"/>
              <a:ea typeface="微软雅黑" pitchFamily="34" charset="-122"/>
            </a:endParaRPr>
          </a:p>
          <a:p>
            <a:pPr algn="just">
              <a:lnSpc>
                <a:spcPct val="150000"/>
              </a:lnSpc>
            </a:pPr>
            <a:r>
              <a:rPr lang="en-US" altLang="zh-CN" sz="1800" dirty="0">
                <a:latin typeface="微软雅黑" pitchFamily="34" charset="-122"/>
                <a:ea typeface="微软雅黑" pitchFamily="34" charset="-122"/>
                <a:sym typeface="+mn-lt"/>
              </a:rPr>
              <a:t>       </a:t>
            </a:r>
            <a:r>
              <a:rPr lang="zh-CN" altLang="en-US" sz="1800" dirty="0">
                <a:latin typeface="微软雅黑" pitchFamily="34" charset="-122"/>
                <a:ea typeface="微软雅黑" pitchFamily="34" charset="-122"/>
                <a:sym typeface="+mn-lt"/>
              </a:rPr>
              <a:t>贷：库存商品</a:t>
            </a:r>
            <a:endParaRPr lang="en-US" altLang="zh-CN" sz="1800" dirty="0">
              <a:latin typeface="微软雅黑" pitchFamily="34" charset="-122"/>
              <a:ea typeface="微软雅黑" pitchFamily="34" charset="-122"/>
            </a:endParaRPr>
          </a:p>
        </p:txBody>
      </p:sp>
      <p:sp>
        <p:nvSpPr>
          <p:cNvPr id="20" name="椭圆 19"/>
          <p:cNvSpPr/>
          <p:nvPr/>
        </p:nvSpPr>
        <p:spPr>
          <a:xfrm>
            <a:off x="2565462" y="2757109"/>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矩形 20"/>
          <p:cNvSpPr/>
          <p:nvPr/>
        </p:nvSpPr>
        <p:spPr>
          <a:xfrm>
            <a:off x="3033988" y="2722496"/>
            <a:ext cx="5493812"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月度终了，计算分摊本月已销商品应分摊的进销差价</a:t>
            </a:r>
            <a:endParaRPr lang="zh-CN" altLang="en-US" sz="1800" b="1" dirty="0">
              <a:solidFill>
                <a:srgbClr val="084CA1"/>
              </a:solidFill>
              <a:latin typeface="微软雅黑" pitchFamily="34" charset="-122"/>
              <a:ea typeface="微软雅黑" pitchFamily="34" charset="-122"/>
            </a:endParaRPr>
          </a:p>
        </p:txBody>
      </p:sp>
      <p:sp>
        <p:nvSpPr>
          <p:cNvPr id="22" name="矩形 21"/>
          <p:cNvSpPr/>
          <p:nvPr/>
        </p:nvSpPr>
        <p:spPr>
          <a:xfrm>
            <a:off x="2911326" y="3138649"/>
            <a:ext cx="4994889" cy="923330"/>
          </a:xfrm>
          <a:prstGeom prst="rect">
            <a:avLst/>
          </a:prstGeom>
        </p:spPr>
        <p:txBody>
          <a:bodyPr wrap="square">
            <a:spAutoFit/>
          </a:bodyPr>
          <a:lstStyle/>
          <a:p>
            <a:pPr algn="just">
              <a:lnSpc>
                <a:spcPct val="150000"/>
              </a:lnSpc>
            </a:pPr>
            <a:r>
              <a:rPr lang="zh-CN" altLang="en-US" sz="1800" dirty="0">
                <a:latin typeface="微软雅黑" pitchFamily="34" charset="-122"/>
                <a:ea typeface="微软雅黑" pitchFamily="34" charset="-122"/>
                <a:sym typeface="+mn-lt"/>
              </a:rPr>
              <a:t>借</a:t>
            </a:r>
            <a:r>
              <a:rPr lang="zh-CN" altLang="en-US" sz="1800" dirty="0" smtClean="0">
                <a:latin typeface="微软雅黑" pitchFamily="34" charset="-122"/>
                <a:ea typeface="微软雅黑" pitchFamily="34" charset="-122"/>
                <a:sym typeface="+mn-lt"/>
              </a:rPr>
              <a:t>：</a:t>
            </a:r>
            <a:r>
              <a:rPr lang="zh-CN" altLang="zh-CN" sz="1800" dirty="0">
                <a:latin typeface="微软雅黑" pitchFamily="34" charset="-122"/>
                <a:ea typeface="微软雅黑" pitchFamily="34" charset="-122"/>
              </a:rPr>
              <a:t>商品进销</a:t>
            </a:r>
            <a:r>
              <a:rPr lang="zh-CN" altLang="zh-CN" sz="1800" dirty="0" smtClean="0">
                <a:latin typeface="微软雅黑" pitchFamily="34" charset="-122"/>
                <a:ea typeface="微软雅黑" pitchFamily="34" charset="-122"/>
              </a:rPr>
              <a:t>差价</a:t>
            </a:r>
            <a:endParaRPr lang="en-US" altLang="zh-CN" sz="1800" dirty="0" smtClean="0">
              <a:latin typeface="微软雅黑" pitchFamily="34" charset="-122"/>
              <a:ea typeface="微软雅黑" pitchFamily="34" charset="-122"/>
            </a:endParaRPr>
          </a:p>
          <a:p>
            <a:pPr algn="just">
              <a:lnSpc>
                <a:spcPct val="150000"/>
              </a:lnSpc>
            </a:pPr>
            <a:r>
              <a:rPr lang="zh-CN" altLang="en-US" sz="1800" dirty="0" smtClean="0">
                <a:latin typeface="微软雅黑" pitchFamily="34" charset="-122"/>
                <a:ea typeface="微软雅黑" pitchFamily="34" charset="-122"/>
                <a:sym typeface="+mn-lt"/>
              </a:rPr>
              <a:t>       贷：</a:t>
            </a:r>
            <a:r>
              <a:rPr lang="zh-CN" altLang="zh-CN" sz="1800" dirty="0">
                <a:latin typeface="微软雅黑" pitchFamily="34" charset="-122"/>
                <a:ea typeface="微软雅黑" pitchFamily="34" charset="-122"/>
              </a:rPr>
              <a:t>主营业务成本</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7624394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77" name="矩形 76"/>
          <p:cNvSpPr/>
          <p:nvPr/>
        </p:nvSpPr>
        <p:spPr>
          <a:xfrm>
            <a:off x="1421257" y="649144"/>
            <a:ext cx="6607127" cy="352515"/>
          </a:xfrm>
          <a:prstGeom prst="rect">
            <a:avLst/>
          </a:prstGeom>
        </p:spPr>
        <p:txBody>
          <a:bodyPr wrap="squar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a:solidFill>
                  <a:srgbClr val="084CA1"/>
                </a:solidFill>
                <a:ea typeface="微软雅黑"/>
                <a:cs typeface="+mn-ea"/>
              </a:rPr>
              <a:t>商品流通企业库存商品的</a:t>
            </a:r>
            <a:r>
              <a:rPr lang="zh-CN" altLang="zh-CN" sz="1800" b="1" dirty="0" smtClean="0">
                <a:solidFill>
                  <a:srgbClr val="084CA1"/>
                </a:solidFill>
                <a:ea typeface="微软雅黑"/>
                <a:cs typeface="+mn-ea"/>
              </a:rPr>
              <a:t>核算</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采用售价金额核算</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mc:AlternateContent xmlns:mc="http://schemas.openxmlformats.org/markup-compatibility/2006" xmlns:a14="http://schemas.microsoft.com/office/drawing/2010/main">
        <mc:Choice Requires="a14">
          <p:sp>
            <p:nvSpPr>
              <p:cNvPr id="55" name="矩形 54"/>
              <p:cNvSpPr/>
              <p:nvPr/>
            </p:nvSpPr>
            <p:spPr>
              <a:xfrm>
                <a:off x="753330" y="1122363"/>
                <a:ext cx="7942979" cy="677493"/>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zh-CN" altLang="en-US" sz="1800" b="0" i="1" smtClean="0">
                          <a:solidFill>
                            <a:srgbClr val="084CA1"/>
                          </a:solidFill>
                          <a:latin typeface="Cambria Math"/>
                        </a:rPr>
                        <m:t>商</m:t>
                      </m:r>
                      <m:r>
                        <a:rPr lang="zh-CN" altLang="zh-CN" sz="1800" smtClean="0">
                          <a:solidFill>
                            <a:srgbClr val="084CA1"/>
                          </a:solidFill>
                          <a:latin typeface="Cambria Math"/>
                        </a:rPr>
                        <m:t>品进销差价率＝</m:t>
                      </m:r>
                      <m:f>
                        <m:fPr>
                          <m:ctrlPr>
                            <a:rPr lang="zh-CN" altLang="zh-CN" sz="1800" i="1">
                              <a:solidFill>
                                <a:srgbClr val="084CA1"/>
                              </a:solidFill>
                              <a:latin typeface="Cambria Math"/>
                            </a:rPr>
                          </m:ctrlPr>
                        </m:fPr>
                        <m:num>
                          <m:r>
                            <a:rPr lang="zh-CN" altLang="zh-CN" sz="1800">
                              <a:solidFill>
                                <a:srgbClr val="084CA1"/>
                              </a:solidFill>
                              <a:latin typeface="Cambria Math"/>
                            </a:rPr>
                            <m:t>期初库存商品进销差价＋本期购入商品进销差价</m:t>
                          </m:r>
                        </m:num>
                        <m:den>
                          <m:r>
                            <a:rPr lang="zh-CN" altLang="zh-CN" sz="1800">
                              <a:solidFill>
                                <a:srgbClr val="084CA1"/>
                              </a:solidFill>
                              <a:latin typeface="Cambria Math"/>
                            </a:rPr>
                            <m:t>期初库存商品售价＋本期购入商品售价</m:t>
                          </m:r>
                        </m:den>
                      </m:f>
                      <m:r>
                        <a:rPr lang="en-US" altLang="zh-CN" sz="1800" i="1">
                          <a:solidFill>
                            <a:srgbClr val="084CA1"/>
                          </a:solidFill>
                          <a:latin typeface="Cambria Math"/>
                        </a:rPr>
                        <m:t>×</m:t>
                      </m:r>
                      <m:r>
                        <a:rPr lang="en-US" altLang="zh-CN" sz="1800">
                          <a:solidFill>
                            <a:srgbClr val="084CA1"/>
                          </a:solidFill>
                          <a:latin typeface="Cambria Math"/>
                        </a:rPr>
                        <m:t>100%</m:t>
                      </m:r>
                    </m:oMath>
                  </m:oMathPara>
                </a14:m>
                <a:endParaRPr lang="zh-CN" altLang="zh-CN" sz="1800" dirty="0">
                  <a:solidFill>
                    <a:srgbClr val="084CA1"/>
                  </a:solidFill>
                  <a:latin typeface="微软雅黑" pitchFamily="34" charset="-122"/>
                  <a:ea typeface="微软雅黑" pitchFamily="34" charset="-122"/>
                </a:endParaRPr>
              </a:p>
            </p:txBody>
          </p:sp>
        </mc:Choice>
        <mc:Fallback xmlns="">
          <p:sp>
            <p:nvSpPr>
              <p:cNvPr id="55" name="矩形 54"/>
              <p:cNvSpPr>
                <a:spLocks noRot="1" noChangeAspect="1" noMove="1" noResize="1" noEditPoints="1" noAdjustHandles="1" noChangeArrowheads="1" noChangeShapeType="1" noTextEdit="1"/>
              </p:cNvSpPr>
              <p:nvPr/>
            </p:nvSpPr>
            <p:spPr>
              <a:xfrm>
                <a:off x="753330" y="1122363"/>
                <a:ext cx="7942979" cy="677493"/>
              </a:xfrm>
              <a:prstGeom prst="rect">
                <a:avLst/>
              </a:prstGeom>
              <a:blipFill rotWithShape="1">
                <a:blip r:embed="rId8"/>
                <a:stretch>
                  <a:fillRect/>
                </a:stretch>
              </a:blipFill>
            </p:spPr>
            <p:txBody>
              <a:bodyPr/>
              <a:lstStyle/>
              <a:p>
                <a:r>
                  <a:rPr lang="zh-CN" altLang="en-US">
                    <a:noFill/>
                  </a:rPr>
                  <a:t> </a:t>
                </a:r>
              </a:p>
            </p:txBody>
          </p:sp>
        </mc:Fallback>
      </mc:AlternateContent>
      <p:sp>
        <p:nvSpPr>
          <p:cNvPr id="67" name="圆角矩形 66"/>
          <p:cNvSpPr/>
          <p:nvPr/>
        </p:nvSpPr>
        <p:spPr>
          <a:xfrm>
            <a:off x="985553" y="2202483"/>
            <a:ext cx="2094134" cy="576064"/>
          </a:xfrm>
          <a:prstGeom prst="roundRect">
            <a:avLst/>
          </a:prstGeom>
          <a:ln w="19050">
            <a:solidFill>
              <a:srgbClr val="084CA1"/>
            </a:solidFill>
          </a:ln>
        </p:spPr>
        <p:txBody>
          <a:bodyPr wrap="none" anchor="ctr" anchorCtr="0">
            <a:noAutofit/>
          </a:bodyPr>
          <a:lstStyle/>
          <a:p>
            <a:pPr algn="ctr"/>
            <a:r>
              <a:rPr lang="zh-CN" altLang="en-US" sz="1800" dirty="0">
                <a:solidFill>
                  <a:prstClr val="black"/>
                </a:solidFill>
                <a:latin typeface="微软雅黑" pitchFamily="34" charset="-122"/>
                <a:ea typeface="微软雅黑" pitchFamily="34" charset="-122"/>
              </a:rPr>
              <a:t>本期销售商品应</a:t>
            </a:r>
            <a:r>
              <a:rPr lang="zh-CN" altLang="en-US" sz="1800" dirty="0" smtClean="0">
                <a:solidFill>
                  <a:prstClr val="black"/>
                </a:solidFill>
                <a:latin typeface="微软雅黑" pitchFamily="34" charset="-122"/>
                <a:ea typeface="微软雅黑" pitchFamily="34" charset="-122"/>
              </a:rPr>
              <a:t>分</a:t>
            </a:r>
            <a:endParaRPr lang="en-US" altLang="zh-CN" sz="1800" dirty="0" smtClean="0">
              <a:solidFill>
                <a:prstClr val="black"/>
              </a:solidFill>
              <a:latin typeface="微软雅黑" pitchFamily="34" charset="-122"/>
              <a:ea typeface="微软雅黑" pitchFamily="34" charset="-122"/>
            </a:endParaRPr>
          </a:p>
          <a:p>
            <a:pPr algn="ctr"/>
            <a:r>
              <a:rPr lang="zh-CN" altLang="en-US" sz="1800" dirty="0" smtClean="0">
                <a:solidFill>
                  <a:prstClr val="black"/>
                </a:solidFill>
                <a:latin typeface="微软雅黑" pitchFamily="34" charset="-122"/>
                <a:ea typeface="微软雅黑" pitchFamily="34" charset="-122"/>
              </a:rPr>
              <a:t>摊的商品</a:t>
            </a:r>
            <a:r>
              <a:rPr lang="zh-CN" altLang="en-US" sz="1800" dirty="0">
                <a:solidFill>
                  <a:prstClr val="black"/>
                </a:solidFill>
                <a:latin typeface="微软雅黑" pitchFamily="34" charset="-122"/>
                <a:ea typeface="微软雅黑" pitchFamily="34" charset="-122"/>
              </a:rPr>
              <a:t>进销差价</a:t>
            </a:r>
            <a:endParaRPr lang="zh-CN" altLang="en-US" sz="1800" dirty="0">
              <a:latin typeface="微软雅黑" pitchFamily="34" charset="-122"/>
              <a:ea typeface="微软雅黑" pitchFamily="34" charset="-122"/>
            </a:endParaRPr>
          </a:p>
        </p:txBody>
      </p:sp>
      <p:sp>
        <p:nvSpPr>
          <p:cNvPr id="68" name="圆角矩形 67"/>
          <p:cNvSpPr/>
          <p:nvPr/>
        </p:nvSpPr>
        <p:spPr>
          <a:xfrm>
            <a:off x="3542701" y="2202483"/>
            <a:ext cx="1987874" cy="576064"/>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本期商品销售收入</a:t>
            </a:r>
            <a:endParaRPr lang="zh-CN" altLang="en-US" sz="1800" dirty="0">
              <a:latin typeface="微软雅黑" pitchFamily="34" charset="-122"/>
              <a:ea typeface="微软雅黑" pitchFamily="34" charset="-122"/>
            </a:endParaRPr>
          </a:p>
        </p:txBody>
      </p:sp>
      <p:sp>
        <p:nvSpPr>
          <p:cNvPr id="69" name="圆角矩形 68"/>
          <p:cNvSpPr/>
          <p:nvPr/>
        </p:nvSpPr>
        <p:spPr>
          <a:xfrm>
            <a:off x="6080865" y="2202484"/>
            <a:ext cx="2251208" cy="576063"/>
          </a:xfrm>
          <a:prstGeom prst="roundRect">
            <a:avLst/>
          </a:prstGeom>
          <a:ln w="19050">
            <a:solidFill>
              <a:srgbClr val="084CA1"/>
            </a:solidFill>
          </a:ln>
        </p:spPr>
        <p:txBody>
          <a:bodyPr wrap="none" anchor="ctr" anchorCtr="0">
            <a:noAutofit/>
          </a:bodyPr>
          <a:lstStyle/>
          <a:p>
            <a:pPr lvl="0" algn="ctr">
              <a:lnSpc>
                <a:spcPct val="150000"/>
              </a:lnSpc>
            </a:pPr>
            <a:r>
              <a:rPr lang="zh-CN" altLang="en-US" sz="1800" dirty="0">
                <a:solidFill>
                  <a:prstClr val="black"/>
                </a:solidFill>
                <a:latin typeface="微软雅黑" pitchFamily="34" charset="-122"/>
                <a:ea typeface="微软雅黑" pitchFamily="34" charset="-122"/>
              </a:rPr>
              <a:t>商品进销差价</a:t>
            </a:r>
            <a:r>
              <a:rPr lang="zh-CN" altLang="en-US" sz="1800" dirty="0" smtClean="0">
                <a:solidFill>
                  <a:prstClr val="black"/>
                </a:solidFill>
                <a:latin typeface="微软雅黑" pitchFamily="34" charset="-122"/>
                <a:ea typeface="微软雅黑" pitchFamily="34" charset="-122"/>
              </a:rPr>
              <a:t>率</a:t>
            </a:r>
            <a:endParaRPr lang="zh-CN" altLang="en-US" sz="1800" dirty="0">
              <a:solidFill>
                <a:prstClr val="black"/>
              </a:solidFill>
              <a:latin typeface="微软雅黑" pitchFamily="34" charset="-122"/>
              <a:ea typeface="微软雅黑" pitchFamily="34" charset="-122"/>
            </a:endParaRPr>
          </a:p>
        </p:txBody>
      </p:sp>
      <p:sp>
        <p:nvSpPr>
          <p:cNvPr id="70" name="等于号 69"/>
          <p:cNvSpPr/>
          <p:nvPr/>
        </p:nvSpPr>
        <p:spPr>
          <a:xfrm>
            <a:off x="3131174" y="2388359"/>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71" name="乘号 70"/>
          <p:cNvSpPr/>
          <p:nvPr/>
        </p:nvSpPr>
        <p:spPr>
          <a:xfrm>
            <a:off x="5582062" y="2324721"/>
            <a:ext cx="447316" cy="331589"/>
          </a:xfrm>
          <a:prstGeom prst="mathMultiply">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78" name="圆角矩形 77"/>
          <p:cNvSpPr/>
          <p:nvPr/>
        </p:nvSpPr>
        <p:spPr>
          <a:xfrm>
            <a:off x="981832" y="3354611"/>
            <a:ext cx="2097855" cy="576064"/>
          </a:xfrm>
          <a:prstGeom prst="roundRect">
            <a:avLst/>
          </a:prstGeom>
          <a:ln w="19050">
            <a:solidFill>
              <a:srgbClr val="084CA1"/>
            </a:solidFill>
          </a:ln>
        </p:spPr>
        <p:txBody>
          <a:bodyPr wrap="none" anchor="ctr" anchorCtr="0">
            <a:noAutofit/>
          </a:bodyPr>
          <a:lstStyle/>
          <a:p>
            <a:pPr algn="ctr"/>
            <a:r>
              <a:rPr lang="zh-CN" altLang="zh-CN" sz="1800" dirty="0">
                <a:latin typeface="微软雅黑" pitchFamily="34" charset="-122"/>
                <a:ea typeface="微软雅黑" pitchFamily="34" charset="-122"/>
              </a:rPr>
              <a:t>本期销售商品的成本</a:t>
            </a:r>
            <a:endParaRPr lang="zh-CN" altLang="en-US" sz="1800" dirty="0">
              <a:latin typeface="微软雅黑" pitchFamily="34" charset="-122"/>
              <a:ea typeface="微软雅黑" pitchFamily="34" charset="-122"/>
            </a:endParaRPr>
          </a:p>
        </p:txBody>
      </p:sp>
      <p:sp>
        <p:nvSpPr>
          <p:cNvPr id="79" name="圆角矩形 78"/>
          <p:cNvSpPr/>
          <p:nvPr/>
        </p:nvSpPr>
        <p:spPr>
          <a:xfrm>
            <a:off x="3542701" y="3354611"/>
            <a:ext cx="1987874" cy="576064"/>
          </a:xfrm>
          <a:prstGeom prst="roundRect">
            <a:avLst/>
          </a:prstGeom>
          <a:ln w="19050">
            <a:solidFill>
              <a:srgbClr val="084CA1"/>
            </a:solidFill>
          </a:ln>
        </p:spPr>
        <p:txBody>
          <a:bodyPr wrap="none" anchor="ctr" anchorCtr="0">
            <a:noAutofit/>
          </a:bodyPr>
          <a:lstStyle/>
          <a:p>
            <a:r>
              <a:rPr lang="zh-CN" altLang="en-US" sz="1800" dirty="0">
                <a:solidFill>
                  <a:prstClr val="black"/>
                </a:solidFill>
                <a:latin typeface="微软雅黑" pitchFamily="34" charset="-122"/>
                <a:ea typeface="微软雅黑" pitchFamily="34" charset="-122"/>
              </a:rPr>
              <a:t>本期商品销售收入</a:t>
            </a:r>
            <a:endParaRPr lang="zh-CN" altLang="en-US" sz="1800" dirty="0">
              <a:latin typeface="微软雅黑" pitchFamily="34" charset="-122"/>
              <a:ea typeface="微软雅黑" pitchFamily="34" charset="-122"/>
            </a:endParaRPr>
          </a:p>
        </p:txBody>
      </p:sp>
      <p:sp>
        <p:nvSpPr>
          <p:cNvPr id="80" name="圆角矩形 79"/>
          <p:cNvSpPr/>
          <p:nvPr/>
        </p:nvSpPr>
        <p:spPr>
          <a:xfrm>
            <a:off x="6080864" y="3354612"/>
            <a:ext cx="2251208" cy="576063"/>
          </a:xfrm>
          <a:prstGeom prst="roundRect">
            <a:avLst/>
          </a:prstGeom>
          <a:ln w="19050">
            <a:solidFill>
              <a:srgbClr val="084CA1"/>
            </a:solidFill>
          </a:ln>
        </p:spPr>
        <p:txBody>
          <a:bodyPr wrap="none" anchor="ctr" anchorCtr="0">
            <a:noAutofit/>
          </a:bodyPr>
          <a:lstStyle/>
          <a:p>
            <a:pPr algn="ctr"/>
            <a:r>
              <a:rPr lang="zh-CN" altLang="en-US" sz="1800" dirty="0">
                <a:solidFill>
                  <a:prstClr val="black"/>
                </a:solidFill>
                <a:latin typeface="微软雅黑" pitchFamily="34" charset="-122"/>
                <a:ea typeface="微软雅黑" pitchFamily="34" charset="-122"/>
              </a:rPr>
              <a:t>本期销售商品应分</a:t>
            </a:r>
            <a:endParaRPr lang="en-US" altLang="zh-CN" sz="1800" dirty="0">
              <a:solidFill>
                <a:prstClr val="black"/>
              </a:solidFill>
              <a:latin typeface="微软雅黑" pitchFamily="34" charset="-122"/>
              <a:ea typeface="微软雅黑" pitchFamily="34" charset="-122"/>
            </a:endParaRPr>
          </a:p>
          <a:p>
            <a:pPr algn="ctr"/>
            <a:r>
              <a:rPr lang="zh-CN" altLang="en-US" sz="1800" dirty="0">
                <a:solidFill>
                  <a:prstClr val="black"/>
                </a:solidFill>
                <a:latin typeface="微软雅黑" pitchFamily="34" charset="-122"/>
                <a:ea typeface="微软雅黑" pitchFamily="34" charset="-122"/>
              </a:rPr>
              <a:t>摊的商品进销差价</a:t>
            </a:r>
          </a:p>
        </p:txBody>
      </p:sp>
      <p:sp>
        <p:nvSpPr>
          <p:cNvPr id="81" name="等于号 80"/>
          <p:cNvSpPr/>
          <p:nvPr/>
        </p:nvSpPr>
        <p:spPr>
          <a:xfrm>
            <a:off x="3131174" y="3540487"/>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82" name="减号 81"/>
          <p:cNvSpPr/>
          <p:nvPr/>
        </p:nvSpPr>
        <p:spPr>
          <a:xfrm>
            <a:off x="5582062" y="3476849"/>
            <a:ext cx="447316" cy="331589"/>
          </a:xfrm>
          <a:prstGeom prst="mathMin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83" name="组合 82"/>
          <p:cNvGrpSpPr/>
          <p:nvPr/>
        </p:nvGrpSpPr>
        <p:grpSpPr>
          <a:xfrm>
            <a:off x="1783542" y="1651577"/>
            <a:ext cx="5422929" cy="550906"/>
            <a:chOff x="1835696" y="2524900"/>
            <a:chExt cx="5422929" cy="550906"/>
          </a:xfrm>
        </p:grpSpPr>
        <p:cxnSp>
          <p:nvCxnSpPr>
            <p:cNvPr id="84" name="直接连接符 83"/>
            <p:cNvCxnSpPr/>
            <p:nvPr/>
          </p:nvCxnSpPr>
          <p:spPr>
            <a:xfrm>
              <a:off x="1835696" y="2524900"/>
              <a:ext cx="0" cy="31145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flipH="1">
              <a:off x="1835696" y="2836357"/>
              <a:ext cx="5422929"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7258623" y="2836357"/>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1825173" y="2781927"/>
            <a:ext cx="5422929" cy="550906"/>
            <a:chOff x="1835696" y="2524900"/>
            <a:chExt cx="5422929" cy="550906"/>
          </a:xfrm>
        </p:grpSpPr>
        <p:cxnSp>
          <p:nvCxnSpPr>
            <p:cNvPr id="88" name="直接连接符 87"/>
            <p:cNvCxnSpPr/>
            <p:nvPr/>
          </p:nvCxnSpPr>
          <p:spPr>
            <a:xfrm>
              <a:off x="1835696" y="2524900"/>
              <a:ext cx="0" cy="31145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9" name="直接连接符 88"/>
            <p:cNvCxnSpPr/>
            <p:nvPr/>
          </p:nvCxnSpPr>
          <p:spPr>
            <a:xfrm flipH="1">
              <a:off x="1835696" y="2836357"/>
              <a:ext cx="5422929"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0" name="直接连接符 89"/>
            <p:cNvCxnSpPr/>
            <p:nvPr/>
          </p:nvCxnSpPr>
          <p:spPr>
            <a:xfrm>
              <a:off x="7258623" y="2836357"/>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
        <p:nvSpPr>
          <p:cNvPr id="92" name="圆角矩形 91"/>
          <p:cNvSpPr/>
          <p:nvPr/>
        </p:nvSpPr>
        <p:spPr>
          <a:xfrm>
            <a:off x="343209" y="4312388"/>
            <a:ext cx="1529542" cy="576064"/>
          </a:xfrm>
          <a:prstGeom prst="roundRect">
            <a:avLst/>
          </a:prstGeom>
          <a:ln w="19050">
            <a:solidFill>
              <a:srgbClr val="084CA1"/>
            </a:solidFill>
          </a:ln>
        </p:spPr>
        <p:txBody>
          <a:bodyPr wrap="none" anchor="ctr" anchorCtr="0">
            <a:noAutofit/>
          </a:bodyPr>
          <a:lstStyle/>
          <a:p>
            <a:pPr algn="ctr"/>
            <a:r>
              <a:rPr lang="zh-CN" altLang="zh-CN" sz="1800" dirty="0">
                <a:solidFill>
                  <a:prstClr val="black"/>
                </a:solidFill>
                <a:latin typeface="微软雅黑" pitchFamily="34" charset="-122"/>
                <a:ea typeface="微软雅黑" pitchFamily="34" charset="-122"/>
              </a:rPr>
              <a:t>期末结存</a:t>
            </a:r>
            <a:r>
              <a:rPr lang="zh-CN" altLang="zh-CN" sz="1800" dirty="0" smtClean="0">
                <a:solidFill>
                  <a:prstClr val="black"/>
                </a:solidFill>
                <a:latin typeface="微软雅黑" pitchFamily="34" charset="-122"/>
                <a:ea typeface="微软雅黑" pitchFamily="34" charset="-122"/>
              </a:rPr>
              <a:t>商品</a:t>
            </a:r>
            <a:endParaRPr lang="en-US" altLang="zh-CN" sz="1800" dirty="0" smtClean="0">
              <a:solidFill>
                <a:prstClr val="black"/>
              </a:solidFill>
              <a:latin typeface="微软雅黑" pitchFamily="34" charset="-122"/>
              <a:ea typeface="微软雅黑" pitchFamily="34" charset="-122"/>
            </a:endParaRPr>
          </a:p>
          <a:p>
            <a:pPr algn="ctr"/>
            <a:r>
              <a:rPr lang="zh-CN" altLang="zh-CN" sz="1800" dirty="0" smtClean="0">
                <a:solidFill>
                  <a:prstClr val="black"/>
                </a:solidFill>
                <a:latin typeface="微软雅黑" pitchFamily="34" charset="-122"/>
                <a:ea typeface="微软雅黑" pitchFamily="34" charset="-122"/>
              </a:rPr>
              <a:t>的实际成本</a:t>
            </a:r>
            <a:endParaRPr lang="zh-CN" altLang="en-US" sz="1800" dirty="0">
              <a:solidFill>
                <a:prstClr val="black"/>
              </a:solidFill>
              <a:latin typeface="微软雅黑" pitchFamily="34" charset="-122"/>
              <a:ea typeface="微软雅黑" pitchFamily="34" charset="-122"/>
            </a:endParaRPr>
          </a:p>
        </p:txBody>
      </p:sp>
      <p:sp>
        <p:nvSpPr>
          <p:cNvPr id="93" name="圆角矩形 92"/>
          <p:cNvSpPr/>
          <p:nvPr/>
        </p:nvSpPr>
        <p:spPr>
          <a:xfrm>
            <a:off x="2420718" y="4312389"/>
            <a:ext cx="1682928" cy="576064"/>
          </a:xfrm>
          <a:prstGeom prst="roundRect">
            <a:avLst/>
          </a:prstGeom>
          <a:ln w="19050">
            <a:solidFill>
              <a:srgbClr val="084CA1"/>
            </a:solidFill>
          </a:ln>
        </p:spPr>
        <p:txBody>
          <a:bodyPr wrap="none" anchor="ctr" anchorCtr="0">
            <a:noAutofit/>
          </a:bodyPr>
          <a:lstStyle/>
          <a:p>
            <a:pPr algn="ctr"/>
            <a:r>
              <a:rPr lang="zh-CN" altLang="zh-CN" sz="1800" dirty="0">
                <a:solidFill>
                  <a:prstClr val="black"/>
                </a:solidFill>
                <a:latin typeface="微软雅黑" pitchFamily="34" charset="-122"/>
                <a:ea typeface="微软雅黑" pitchFamily="34" charset="-122"/>
              </a:rPr>
              <a:t>期初库存</a:t>
            </a:r>
            <a:r>
              <a:rPr lang="zh-CN" altLang="zh-CN" sz="1800" dirty="0" smtClean="0">
                <a:solidFill>
                  <a:prstClr val="black"/>
                </a:solidFill>
                <a:latin typeface="微软雅黑" pitchFamily="34" charset="-122"/>
                <a:ea typeface="微软雅黑" pitchFamily="34" charset="-122"/>
              </a:rPr>
              <a:t>商品</a:t>
            </a:r>
            <a:endParaRPr lang="en-US" altLang="zh-CN" sz="1800" dirty="0" smtClean="0">
              <a:solidFill>
                <a:prstClr val="black"/>
              </a:solidFill>
              <a:latin typeface="微软雅黑" pitchFamily="34" charset="-122"/>
              <a:ea typeface="微软雅黑" pitchFamily="34" charset="-122"/>
            </a:endParaRPr>
          </a:p>
          <a:p>
            <a:pPr algn="ctr"/>
            <a:r>
              <a:rPr lang="zh-CN" altLang="zh-CN" sz="1800" dirty="0" smtClean="0">
                <a:solidFill>
                  <a:prstClr val="black"/>
                </a:solidFill>
                <a:latin typeface="微软雅黑" pitchFamily="34" charset="-122"/>
                <a:ea typeface="微软雅黑" pitchFamily="34" charset="-122"/>
              </a:rPr>
              <a:t>的</a:t>
            </a:r>
            <a:r>
              <a:rPr lang="zh-CN" altLang="zh-CN" sz="1800" dirty="0">
                <a:solidFill>
                  <a:prstClr val="black"/>
                </a:solidFill>
                <a:latin typeface="微软雅黑" pitchFamily="34" charset="-122"/>
                <a:ea typeface="微软雅黑" pitchFamily="34" charset="-122"/>
              </a:rPr>
              <a:t>进价成本</a:t>
            </a:r>
            <a:endParaRPr lang="zh-CN" altLang="en-US" sz="1800" dirty="0">
              <a:solidFill>
                <a:prstClr val="black"/>
              </a:solidFill>
              <a:latin typeface="微软雅黑" pitchFamily="34" charset="-122"/>
              <a:ea typeface="微软雅黑" pitchFamily="34" charset="-122"/>
            </a:endParaRPr>
          </a:p>
        </p:txBody>
      </p:sp>
      <p:sp>
        <p:nvSpPr>
          <p:cNvPr id="95" name="等于号 94"/>
          <p:cNvSpPr/>
          <p:nvPr/>
        </p:nvSpPr>
        <p:spPr>
          <a:xfrm>
            <a:off x="2004923" y="4498264"/>
            <a:ext cx="360040" cy="204312"/>
          </a:xfrm>
          <a:prstGeom prst="mathEqual">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97" name="圆角矩形 96"/>
          <p:cNvSpPr/>
          <p:nvPr/>
        </p:nvSpPr>
        <p:spPr>
          <a:xfrm>
            <a:off x="4729815" y="4312388"/>
            <a:ext cx="1682928" cy="576064"/>
          </a:xfrm>
          <a:prstGeom prst="roundRect">
            <a:avLst/>
          </a:prstGeom>
          <a:ln w="19050">
            <a:solidFill>
              <a:srgbClr val="084CA1"/>
            </a:solidFill>
          </a:ln>
        </p:spPr>
        <p:txBody>
          <a:bodyPr wrap="none" anchor="ctr" anchorCtr="0">
            <a:noAutofit/>
          </a:bodyPr>
          <a:lstStyle/>
          <a:p>
            <a:pPr algn="ctr"/>
            <a:r>
              <a:rPr lang="zh-CN" altLang="zh-CN" sz="1800" dirty="0">
                <a:solidFill>
                  <a:prstClr val="black"/>
                </a:solidFill>
                <a:latin typeface="微软雅黑" pitchFamily="34" charset="-122"/>
                <a:ea typeface="微软雅黑" pitchFamily="34" charset="-122"/>
              </a:rPr>
              <a:t>本期购进</a:t>
            </a:r>
            <a:r>
              <a:rPr lang="zh-CN" altLang="zh-CN" sz="1800" dirty="0" smtClean="0">
                <a:solidFill>
                  <a:prstClr val="black"/>
                </a:solidFill>
                <a:latin typeface="微软雅黑" pitchFamily="34" charset="-122"/>
                <a:ea typeface="微软雅黑" pitchFamily="34" charset="-122"/>
              </a:rPr>
              <a:t>商品</a:t>
            </a:r>
            <a:endParaRPr lang="en-US" altLang="zh-CN" sz="1800" dirty="0" smtClean="0">
              <a:solidFill>
                <a:prstClr val="black"/>
              </a:solidFill>
              <a:latin typeface="微软雅黑" pitchFamily="34" charset="-122"/>
              <a:ea typeface="微软雅黑" pitchFamily="34" charset="-122"/>
            </a:endParaRPr>
          </a:p>
          <a:p>
            <a:pPr algn="ctr"/>
            <a:r>
              <a:rPr lang="zh-CN" altLang="zh-CN" sz="1800" dirty="0" smtClean="0">
                <a:solidFill>
                  <a:prstClr val="black"/>
                </a:solidFill>
                <a:latin typeface="微软雅黑" pitchFamily="34" charset="-122"/>
                <a:ea typeface="微软雅黑" pitchFamily="34" charset="-122"/>
              </a:rPr>
              <a:t>的</a:t>
            </a:r>
            <a:r>
              <a:rPr lang="zh-CN" altLang="zh-CN" sz="1800" dirty="0">
                <a:solidFill>
                  <a:prstClr val="black"/>
                </a:solidFill>
                <a:latin typeface="微软雅黑" pitchFamily="34" charset="-122"/>
                <a:ea typeface="微软雅黑" pitchFamily="34" charset="-122"/>
              </a:rPr>
              <a:t>进价成本</a:t>
            </a:r>
            <a:endParaRPr lang="zh-CN" altLang="en-US" sz="1800" dirty="0">
              <a:solidFill>
                <a:prstClr val="black"/>
              </a:solidFill>
              <a:latin typeface="微软雅黑" pitchFamily="34" charset="-122"/>
              <a:ea typeface="微软雅黑" pitchFamily="34" charset="-122"/>
            </a:endParaRPr>
          </a:p>
        </p:txBody>
      </p:sp>
      <p:sp>
        <p:nvSpPr>
          <p:cNvPr id="98" name="减号 97"/>
          <p:cNvSpPr/>
          <p:nvPr/>
        </p:nvSpPr>
        <p:spPr>
          <a:xfrm>
            <a:off x="6512744" y="4434626"/>
            <a:ext cx="447316" cy="331589"/>
          </a:xfrm>
          <a:prstGeom prst="mathMin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sp>
        <p:nvSpPr>
          <p:cNvPr id="99" name="圆角矩形 98"/>
          <p:cNvSpPr/>
          <p:nvPr/>
        </p:nvSpPr>
        <p:spPr>
          <a:xfrm>
            <a:off x="7015815" y="4312388"/>
            <a:ext cx="1682928" cy="576064"/>
          </a:xfrm>
          <a:prstGeom prst="roundRect">
            <a:avLst/>
          </a:prstGeom>
          <a:ln w="19050">
            <a:solidFill>
              <a:srgbClr val="084CA1"/>
            </a:solidFill>
          </a:ln>
        </p:spPr>
        <p:txBody>
          <a:bodyPr wrap="none" anchor="ctr" anchorCtr="0">
            <a:noAutofit/>
          </a:bodyPr>
          <a:lstStyle/>
          <a:p>
            <a:pPr algn="ctr"/>
            <a:r>
              <a:rPr lang="zh-CN" altLang="zh-CN" sz="1800" dirty="0">
                <a:solidFill>
                  <a:prstClr val="black"/>
                </a:solidFill>
                <a:latin typeface="微软雅黑" pitchFamily="34" charset="-122"/>
                <a:ea typeface="微软雅黑" pitchFamily="34" charset="-122"/>
              </a:rPr>
              <a:t>本期销售商品</a:t>
            </a:r>
            <a:endParaRPr lang="en-US" altLang="zh-CN" sz="1800" dirty="0">
              <a:solidFill>
                <a:prstClr val="black"/>
              </a:solidFill>
              <a:latin typeface="微软雅黑" pitchFamily="34" charset="-122"/>
              <a:ea typeface="微软雅黑" pitchFamily="34" charset="-122"/>
            </a:endParaRPr>
          </a:p>
          <a:p>
            <a:pPr algn="ctr"/>
            <a:r>
              <a:rPr lang="zh-CN" altLang="zh-CN" sz="1800" dirty="0">
                <a:solidFill>
                  <a:prstClr val="black"/>
                </a:solidFill>
                <a:latin typeface="微软雅黑" pitchFamily="34" charset="-122"/>
                <a:ea typeface="微软雅黑" pitchFamily="34" charset="-122"/>
              </a:rPr>
              <a:t>的实际成本</a:t>
            </a:r>
            <a:endParaRPr lang="zh-CN" altLang="en-US" sz="1800" dirty="0">
              <a:solidFill>
                <a:prstClr val="black"/>
              </a:solidFill>
              <a:latin typeface="微软雅黑" pitchFamily="34" charset="-122"/>
              <a:ea typeface="微软雅黑" pitchFamily="34" charset="-122"/>
            </a:endParaRPr>
          </a:p>
        </p:txBody>
      </p:sp>
      <p:sp>
        <p:nvSpPr>
          <p:cNvPr id="100" name="加号 99"/>
          <p:cNvSpPr/>
          <p:nvPr/>
        </p:nvSpPr>
        <p:spPr>
          <a:xfrm>
            <a:off x="4217125" y="4423475"/>
            <a:ext cx="390875" cy="358864"/>
          </a:xfrm>
          <a:prstGeom prst="mathPlus">
            <a:avLst/>
          </a:pr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solidFill>
              <a:latin typeface="微软雅黑" pitchFamily="34" charset="-122"/>
              <a:ea typeface="微软雅黑" pitchFamily="34" charset="-122"/>
            </a:endParaRPr>
          </a:p>
        </p:txBody>
      </p:sp>
      <p:grpSp>
        <p:nvGrpSpPr>
          <p:cNvPr id="101" name="组合 100"/>
          <p:cNvGrpSpPr/>
          <p:nvPr/>
        </p:nvGrpSpPr>
        <p:grpSpPr>
          <a:xfrm>
            <a:off x="1860535" y="3930676"/>
            <a:ext cx="6167849" cy="381714"/>
            <a:chOff x="1835696" y="2524900"/>
            <a:chExt cx="5422929" cy="550906"/>
          </a:xfrm>
        </p:grpSpPr>
        <p:cxnSp>
          <p:nvCxnSpPr>
            <p:cNvPr id="102" name="直接连接符 101"/>
            <p:cNvCxnSpPr/>
            <p:nvPr/>
          </p:nvCxnSpPr>
          <p:spPr>
            <a:xfrm>
              <a:off x="1835696" y="2524900"/>
              <a:ext cx="0" cy="311457"/>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H="1">
              <a:off x="1835696" y="2836357"/>
              <a:ext cx="5422929"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a:off x="7258623" y="2836357"/>
              <a:ext cx="0" cy="239449"/>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295994068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矩形 5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2300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nvSpPr>
        <p:spPr>
          <a:xfrm>
            <a:off x="805485" y="2535456"/>
            <a:ext cx="7767950" cy="2169825"/>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①购进女装时：</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：库存商品</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55 680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交税费——应交增值税（进项税额）</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4 </a:t>
            </a:r>
            <a:r>
              <a:rPr lang="en-US" altLang="zh-CN" sz="1800" dirty="0">
                <a:latin typeface="微软雅黑" pitchFamily="34" charset="-122"/>
                <a:ea typeface="微软雅黑" pitchFamily="34" charset="-122"/>
              </a:rPr>
              <a:t>8</a:t>
            </a:r>
            <a:r>
              <a:rPr lang="en-US" altLang="zh-CN" sz="1800" dirty="0" smtClean="0">
                <a:latin typeface="微软雅黑" pitchFamily="34" charset="-122"/>
                <a:ea typeface="微软雅黑" pitchFamily="34" charset="-122"/>
              </a:rPr>
              <a:t>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34 </a:t>
            </a:r>
            <a:r>
              <a:rPr lang="en-US" altLang="zh-CN" sz="1800" dirty="0">
                <a:latin typeface="微软雅黑" pitchFamily="34" charset="-122"/>
                <a:ea typeface="微软雅黑" pitchFamily="34" charset="-122"/>
              </a:rPr>
              <a:t>8</a:t>
            </a:r>
            <a:r>
              <a:rPr lang="en-US" altLang="zh-CN" sz="1800" dirty="0" smtClean="0">
                <a:latin typeface="微软雅黑" pitchFamily="34" charset="-122"/>
                <a:ea typeface="微软雅黑" pitchFamily="34" charset="-122"/>
              </a:rPr>
              <a:t>00</a:t>
            </a:r>
          </a:p>
          <a:p>
            <a:pPr>
              <a:lnSpc>
                <a:spcPct val="150000"/>
              </a:lnSpc>
            </a:pP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商品进销差价</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25 680</a:t>
            </a:r>
            <a:endParaRPr lang="zh-CN" altLang="zh-CN" sz="1800" dirty="0">
              <a:latin typeface="微软雅黑" pitchFamily="34" charset="-122"/>
              <a:ea typeface="微软雅黑" pitchFamily="34" charset="-122"/>
            </a:endParaRPr>
          </a:p>
        </p:txBody>
      </p:sp>
      <p:sp>
        <p:nvSpPr>
          <p:cNvPr id="14" name="矩形 13"/>
          <p:cNvSpPr/>
          <p:nvPr>
            <p:custDataLst>
              <p:tags r:id="rId8"/>
            </p:custDataLst>
          </p:nvPr>
        </p:nvSpPr>
        <p:spPr>
          <a:xfrm>
            <a:off x="729044" y="2535456"/>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5" name="矩形 14"/>
          <p:cNvSpPr/>
          <p:nvPr/>
        </p:nvSpPr>
        <p:spPr>
          <a:xfrm>
            <a:off x="806391" y="1167304"/>
            <a:ext cx="7767044" cy="1338828"/>
          </a:xfrm>
          <a:prstGeom prst="rect">
            <a:avLst/>
          </a:prstGeom>
        </p:spPr>
        <p:txBody>
          <a:bodyPr wrap="square">
            <a:spAutoFit/>
          </a:bodyPr>
          <a:lstStyle/>
          <a:p>
            <a:pPr>
              <a:lnSpc>
                <a:spcPct val="150000"/>
              </a:lnSpc>
            </a:pPr>
            <a:r>
              <a:rPr lang="en-US" altLang="zh-CN" sz="1800" b="1" dirty="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售价金额法</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甲商品零售企业为一般纳税人，商品售价均为含税价。</a:t>
            </a:r>
            <a:r>
              <a:rPr lang="en-US" altLang="zh-CN" sz="1800" dirty="0" smtClean="0">
                <a:latin typeface="微软雅黑" pitchFamily="34" charset="-122"/>
                <a:ea typeface="微软雅黑" pitchFamily="34" charset="-122"/>
              </a:rPr>
              <a:t>5</a:t>
            </a:r>
            <a:r>
              <a:rPr lang="zh-CN" altLang="zh-CN" sz="1800" dirty="0" smtClean="0">
                <a:latin typeface="微软雅黑" pitchFamily="34" charset="-122"/>
                <a:ea typeface="微软雅黑" pitchFamily="34" charset="-122"/>
              </a:rPr>
              <a:t>月</a:t>
            </a:r>
            <a:r>
              <a:rPr lang="en-US" altLang="zh-CN" sz="1800" dirty="0" smtClean="0">
                <a:latin typeface="微软雅黑" pitchFamily="34" charset="-122"/>
                <a:ea typeface="微软雅黑" pitchFamily="34" charset="-122"/>
              </a:rPr>
              <a:t>3</a:t>
            </a:r>
            <a:r>
              <a:rPr lang="zh-CN" altLang="zh-CN" sz="1800" dirty="0" smtClean="0">
                <a:latin typeface="微软雅黑" pitchFamily="34" charset="-122"/>
                <a:ea typeface="微软雅黑" pitchFamily="34" charset="-122"/>
              </a:rPr>
              <a:t>日购进女装一批，进价为</a:t>
            </a:r>
            <a:r>
              <a:rPr lang="en-US" altLang="zh-CN" sz="1800" dirty="0" smtClean="0">
                <a:latin typeface="微软雅黑" pitchFamily="34" charset="-122"/>
                <a:ea typeface="微软雅黑" pitchFamily="34" charset="-122"/>
              </a:rPr>
              <a:t>30 000</a:t>
            </a:r>
            <a:r>
              <a:rPr lang="zh-CN" altLang="zh-CN" sz="1800" dirty="0" smtClean="0">
                <a:latin typeface="微软雅黑" pitchFamily="34" charset="-122"/>
                <a:ea typeface="微软雅黑" pitchFamily="34" charset="-122"/>
              </a:rPr>
              <a:t>元，增值税进项税额为</a:t>
            </a:r>
            <a:r>
              <a:rPr lang="en-US" altLang="zh-CN" sz="1800" dirty="0" smtClean="0">
                <a:latin typeface="微软雅黑" pitchFamily="34" charset="-122"/>
                <a:ea typeface="微软雅黑" pitchFamily="34" charset="-122"/>
              </a:rPr>
              <a:t>4 800</a:t>
            </a:r>
            <a:r>
              <a:rPr lang="zh-CN" altLang="zh-CN" sz="1800" dirty="0" smtClean="0">
                <a:latin typeface="微软雅黑" pitchFamily="34" charset="-122"/>
                <a:ea typeface="微软雅黑" pitchFamily="34" charset="-122"/>
              </a:rPr>
              <a:t>元，商品由服装组验收，货款用银行存款支付</a:t>
            </a:r>
            <a:r>
              <a:rPr lang="zh-CN" altLang="en-US" sz="1800" dirty="0" smtClean="0">
                <a:latin typeface="微软雅黑" pitchFamily="34" charset="-122"/>
                <a:ea typeface="微软雅黑" pitchFamily="34" charset="-122"/>
              </a:rPr>
              <a:t>，该批</a:t>
            </a:r>
            <a:r>
              <a:rPr lang="zh-CN" altLang="zh-CN" sz="1800" dirty="0" smtClean="0">
                <a:latin typeface="微软雅黑" pitchFamily="34" charset="-122"/>
                <a:ea typeface="微软雅黑" pitchFamily="34" charset="-122"/>
              </a:rPr>
              <a:t>商品售价</a:t>
            </a:r>
            <a:r>
              <a:rPr lang="zh-CN" altLang="en-US" sz="1800" dirty="0" smtClean="0">
                <a:latin typeface="微软雅黑" pitchFamily="34" charset="-122"/>
                <a:ea typeface="微软雅黑" pitchFamily="34" charset="-122"/>
              </a:rPr>
              <a:t>总额</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55 680</a:t>
            </a:r>
            <a:r>
              <a:rPr lang="zh-CN" altLang="zh-CN" sz="1800" dirty="0" smtClean="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3376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矩形 5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6" name="矩形 15"/>
          <p:cNvSpPr/>
          <p:nvPr/>
        </p:nvSpPr>
        <p:spPr>
          <a:xfrm>
            <a:off x="827389" y="1131583"/>
            <a:ext cx="7767950"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②5</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18</a:t>
            </a:r>
            <a:r>
              <a:rPr lang="zh-CN" altLang="en-US" sz="1800" b="1" dirty="0">
                <a:solidFill>
                  <a:srgbClr val="084CA1"/>
                </a:solidFill>
                <a:latin typeface="微软雅黑" pitchFamily="34" charset="-122"/>
                <a:ea typeface="微软雅黑" pitchFamily="34" charset="-122"/>
              </a:rPr>
              <a:t>日，销售</a:t>
            </a:r>
            <a:r>
              <a:rPr lang="zh-CN" altLang="en-US" sz="1800" b="1" dirty="0" smtClean="0">
                <a:solidFill>
                  <a:srgbClr val="084CA1"/>
                </a:solidFill>
                <a:latin typeface="微软雅黑" pitchFamily="34" charset="-122"/>
                <a:ea typeface="微软雅黑" pitchFamily="34" charset="-122"/>
              </a:rPr>
              <a:t>女装取得货款</a:t>
            </a:r>
            <a:r>
              <a:rPr lang="en-US" altLang="zh-CN" sz="1800" b="1" dirty="0">
                <a:solidFill>
                  <a:srgbClr val="084CA1"/>
                </a:solidFill>
                <a:latin typeface="微软雅黑" pitchFamily="34" charset="-122"/>
                <a:ea typeface="微软雅黑" pitchFamily="34" charset="-122"/>
              </a:rPr>
              <a:t>11 </a:t>
            </a:r>
            <a:r>
              <a:rPr lang="en-US" altLang="zh-CN" sz="1800" b="1" dirty="0" smtClean="0">
                <a:solidFill>
                  <a:srgbClr val="084CA1"/>
                </a:solidFill>
                <a:latin typeface="微软雅黑" pitchFamily="34" charset="-122"/>
                <a:ea typeface="微软雅黑" pitchFamily="34" charset="-122"/>
              </a:rPr>
              <a:t>600</a:t>
            </a:r>
            <a:r>
              <a:rPr lang="zh-CN" altLang="en-US" sz="1800" b="1" dirty="0">
                <a:solidFill>
                  <a:srgbClr val="084CA1"/>
                </a:solidFill>
                <a:latin typeface="微软雅黑" pitchFamily="34" charset="-122"/>
                <a:ea typeface="微软雅黑" pitchFamily="34" charset="-122"/>
              </a:rPr>
              <a:t>元</a:t>
            </a:r>
            <a:r>
              <a:rPr lang="zh-CN" altLang="en-US" sz="1800" b="1" dirty="0" smtClean="0">
                <a:solidFill>
                  <a:srgbClr val="084CA1"/>
                </a:solidFill>
                <a:latin typeface="微软雅黑" pitchFamily="34" charset="-122"/>
                <a:ea typeface="微软雅黑" pitchFamily="34" charset="-122"/>
              </a:rPr>
              <a:t>，应</a:t>
            </a:r>
            <a:r>
              <a:rPr lang="zh-CN" altLang="en-US" sz="1800" b="1" dirty="0">
                <a:solidFill>
                  <a:srgbClr val="084CA1"/>
                </a:solidFill>
                <a:latin typeface="微软雅黑" pitchFamily="34" charset="-122"/>
                <a:ea typeface="微软雅黑" pitchFamily="34" charset="-122"/>
              </a:rPr>
              <a:t>结转的商品进销</a:t>
            </a:r>
            <a:r>
              <a:rPr lang="zh-CN" altLang="en-US" sz="1800" b="1" dirty="0" smtClean="0">
                <a:solidFill>
                  <a:srgbClr val="084CA1"/>
                </a:solidFill>
                <a:latin typeface="微软雅黑" pitchFamily="34" charset="-122"/>
                <a:ea typeface="微软雅黑" pitchFamily="34" charset="-122"/>
              </a:rPr>
              <a:t>差价</a:t>
            </a:r>
            <a:r>
              <a:rPr lang="en-US" altLang="zh-CN" sz="1800" b="1" dirty="0" smtClean="0">
                <a:solidFill>
                  <a:srgbClr val="084CA1"/>
                </a:solidFill>
                <a:latin typeface="微软雅黑" pitchFamily="34" charset="-122"/>
                <a:ea typeface="微软雅黑" pitchFamily="34" charset="-122"/>
              </a:rPr>
              <a:t>5 </a:t>
            </a:r>
            <a:r>
              <a:rPr lang="en-US" altLang="zh-CN" sz="1800" b="1" dirty="0">
                <a:solidFill>
                  <a:srgbClr val="084CA1"/>
                </a:solidFill>
                <a:latin typeface="微软雅黑" pitchFamily="34" charset="-122"/>
                <a:ea typeface="微软雅黑" pitchFamily="34" charset="-122"/>
              </a:rPr>
              <a:t>450</a:t>
            </a:r>
            <a:r>
              <a:rPr lang="zh-CN" altLang="en-US" sz="1800" b="1" dirty="0" smtClean="0">
                <a:solidFill>
                  <a:srgbClr val="084CA1"/>
                </a:solidFill>
                <a:latin typeface="微软雅黑" pitchFamily="34" charset="-122"/>
                <a:ea typeface="微软雅黑" pitchFamily="34" charset="-122"/>
              </a:rPr>
              <a:t>元：</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11 </a:t>
            </a:r>
            <a:r>
              <a:rPr lang="en-US" altLang="zh-CN" sz="1800" dirty="0" smtClean="0">
                <a:latin typeface="微软雅黑" pitchFamily="34" charset="-122"/>
                <a:ea typeface="微软雅黑" pitchFamily="34" charset="-122"/>
              </a:rPr>
              <a:t>600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：主营业务收入</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女装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11 </a:t>
            </a:r>
            <a:r>
              <a:rPr lang="en-US" altLang="zh-CN" sz="1800" dirty="0" smtClean="0">
                <a:latin typeface="微软雅黑" pitchFamily="34" charset="-122"/>
                <a:ea typeface="微软雅黑" pitchFamily="34" charset="-122"/>
              </a:rPr>
              <a:t>600</a:t>
            </a:r>
          </a:p>
        </p:txBody>
      </p:sp>
      <p:sp>
        <p:nvSpPr>
          <p:cNvPr id="17" name="矩形 16"/>
          <p:cNvSpPr/>
          <p:nvPr/>
        </p:nvSpPr>
        <p:spPr>
          <a:xfrm>
            <a:off x="827389" y="2577704"/>
            <a:ext cx="7767950" cy="1585049"/>
          </a:xfrm>
          <a:prstGeom prst="rect">
            <a:avLst/>
          </a:prstGeom>
        </p:spPr>
        <p:txBody>
          <a:bodyPr wrap="square">
            <a:spAutoFit/>
          </a:bodyPr>
          <a:lstStyle/>
          <a:p>
            <a:pPr>
              <a:lnSpc>
                <a:spcPts val="2800"/>
              </a:lnSpc>
            </a:pPr>
            <a:r>
              <a:rPr lang="zh-CN" altLang="en-US" sz="1800" b="1" dirty="0" smtClean="0">
                <a:solidFill>
                  <a:srgbClr val="084CA1"/>
                </a:solidFill>
                <a:latin typeface="微软雅黑" pitchFamily="34" charset="-122"/>
                <a:ea typeface="微软雅黑" pitchFamily="34" charset="-122"/>
              </a:rPr>
              <a:t>③期末价税分离： </a:t>
            </a:r>
          </a:p>
          <a:p>
            <a:pPr>
              <a:lnSpc>
                <a:spcPts val="2800"/>
              </a:lnSpc>
            </a:pPr>
            <a:r>
              <a:rPr lang="zh-CN" altLang="en-US" sz="1800" dirty="0" smtClean="0">
                <a:latin typeface="微软雅黑" pitchFamily="34" charset="-122"/>
                <a:ea typeface="微软雅黑" pitchFamily="34" charset="-122"/>
              </a:rPr>
              <a:t>销项税额＝</a:t>
            </a:r>
            <a:r>
              <a:rPr lang="en-US" altLang="zh-CN" sz="1800" dirty="0" smtClean="0">
                <a:latin typeface="微软雅黑" pitchFamily="34" charset="-122"/>
                <a:ea typeface="微软雅黑" pitchFamily="34" charset="-122"/>
              </a:rPr>
              <a:t>116 000÷</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1+16%</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×16%</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16 000</a:t>
            </a:r>
            <a:r>
              <a:rPr lang="zh-CN" altLang="en-US" sz="1800" dirty="0" smtClean="0">
                <a:latin typeface="微软雅黑" pitchFamily="34" charset="-122"/>
                <a:ea typeface="微软雅黑" pitchFamily="34" charset="-122"/>
              </a:rPr>
              <a:t>（元）</a:t>
            </a:r>
            <a:endParaRPr lang="en-US" altLang="zh-CN" sz="1800" dirty="0" smtClean="0">
              <a:latin typeface="微软雅黑" pitchFamily="34" charset="-122"/>
              <a:ea typeface="微软雅黑" pitchFamily="34" charset="-122"/>
            </a:endParaRPr>
          </a:p>
          <a:p>
            <a:pPr>
              <a:lnSpc>
                <a:spcPts val="2800"/>
              </a:lnSpc>
            </a:pPr>
            <a:r>
              <a:rPr lang="zh-CN" altLang="en-US" sz="1800" dirty="0" smtClean="0">
                <a:latin typeface="微软雅黑" pitchFamily="34" charset="-122"/>
                <a:ea typeface="微软雅黑" pitchFamily="34" charset="-122"/>
              </a:rPr>
              <a:t>借：主营业务收入                                                </a:t>
            </a:r>
            <a:r>
              <a:rPr lang="en-US" altLang="zh-CN" sz="1800" dirty="0">
                <a:latin typeface="微软雅黑" pitchFamily="34" charset="-122"/>
                <a:ea typeface="微软雅黑" pitchFamily="34" charset="-122"/>
              </a:rPr>
              <a:t>16 000</a:t>
            </a:r>
            <a:r>
              <a:rPr lang="en-US" altLang="zh-CN" sz="1800" dirty="0" smtClean="0">
                <a:latin typeface="微软雅黑" pitchFamily="34" charset="-122"/>
                <a:ea typeface="微软雅黑" pitchFamily="34" charset="-122"/>
              </a:rPr>
              <a:t> </a:t>
            </a:r>
          </a:p>
          <a:p>
            <a:pPr>
              <a:lnSpc>
                <a:spcPct val="150000"/>
              </a:lnSpc>
            </a:pP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应交税费——应交增值税</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销项</a:t>
            </a:r>
            <a:r>
              <a:rPr lang="zh-CN" altLang="zh-CN" sz="1800" dirty="0" smtClean="0">
                <a:latin typeface="微软雅黑" pitchFamily="34" charset="-122"/>
                <a:ea typeface="微软雅黑" pitchFamily="34" charset="-122"/>
              </a:rPr>
              <a:t>税额</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16 000</a:t>
            </a:r>
            <a:endParaRPr lang="zh-CN" altLang="zh-CN" sz="1800" dirty="0">
              <a:latin typeface="微软雅黑" pitchFamily="34" charset="-122"/>
              <a:ea typeface="微软雅黑" pitchFamily="34" charset="-122"/>
            </a:endParaRPr>
          </a:p>
        </p:txBody>
      </p:sp>
      <p:cxnSp>
        <p:nvCxnSpPr>
          <p:cNvPr id="10" name="直接连接符 9"/>
          <p:cNvCxnSpPr/>
          <p:nvPr/>
        </p:nvCxnSpPr>
        <p:spPr>
          <a:xfrm flipH="1">
            <a:off x="634297" y="2562955"/>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97734794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库存商品</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55" name="矩形 5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0" name="矩形 9"/>
          <p:cNvSpPr/>
          <p:nvPr/>
        </p:nvSpPr>
        <p:spPr>
          <a:xfrm>
            <a:off x="972754" y="1498389"/>
            <a:ext cx="7767950" cy="2169825"/>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④期末结转销售成本： </a:t>
            </a:r>
            <a:endParaRPr lang="zh-CN" altLang="en-US" sz="1800" b="1" dirty="0">
              <a:solidFill>
                <a:srgbClr val="084CA1"/>
              </a:solidFill>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借：主营业务成本</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女装                                  </a:t>
            </a:r>
            <a:r>
              <a:rPr lang="en-US" altLang="zh-CN" sz="1800" dirty="0" smtClean="0">
                <a:latin typeface="微软雅黑" pitchFamily="34" charset="-122"/>
                <a:ea typeface="微软雅黑" pitchFamily="34" charset="-122"/>
              </a:rPr>
              <a:t>116 000</a:t>
            </a:r>
            <a:r>
              <a:rPr lang="zh-CN" altLang="en-US" sz="1800" dirty="0" smtClean="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贷：库存商品</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女装                                          </a:t>
            </a:r>
            <a:r>
              <a:rPr lang="en-US" altLang="zh-CN" sz="1800" dirty="0" smtClean="0">
                <a:latin typeface="微软雅黑" pitchFamily="34" charset="-122"/>
                <a:ea typeface="微软雅黑" pitchFamily="34" charset="-122"/>
              </a:rPr>
              <a:t>116 </a:t>
            </a:r>
            <a:r>
              <a:rPr lang="en-US" altLang="zh-CN" sz="1800" dirty="0">
                <a:latin typeface="微软雅黑" pitchFamily="34" charset="-122"/>
                <a:ea typeface="微软雅黑" pitchFamily="34" charset="-122"/>
              </a:rPr>
              <a:t>000</a:t>
            </a:r>
            <a:r>
              <a:rPr lang="zh-CN" altLang="en-US" sz="1800" dirty="0">
                <a:latin typeface="微软雅黑" pitchFamily="34" charset="-122"/>
                <a:ea typeface="微软雅黑" pitchFamily="34" charset="-122"/>
              </a:rPr>
              <a:t> </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：商品进销差价                                                    </a:t>
            </a:r>
            <a:r>
              <a:rPr lang="en-US" altLang="zh-CN" sz="1800" dirty="0">
                <a:latin typeface="微软雅黑" pitchFamily="34" charset="-122"/>
                <a:ea typeface="微软雅黑" pitchFamily="34" charset="-122"/>
              </a:rPr>
              <a:t>5 450 </a:t>
            </a:r>
          </a:p>
          <a:p>
            <a:pPr>
              <a:lnSpc>
                <a:spcPct val="150000"/>
              </a:lnSpc>
            </a:pPr>
            <a:r>
              <a:rPr lang="en-US" altLang="zh-CN"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：主营业务成本</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女装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5 450</a:t>
            </a:r>
          </a:p>
        </p:txBody>
      </p:sp>
    </p:spTree>
    <p:custDataLst>
      <p:tags r:id="rId1"/>
    </p:custDataLst>
    <p:extLst>
      <p:ext uri="{BB962C8B-B14F-4D97-AF65-F5344CB8AC3E}">
        <p14:creationId xmlns:p14="http://schemas.microsoft.com/office/powerpoint/2010/main" val="636109024"/>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委托加工物资的内容及成本的确定</a:t>
            </a:r>
          </a:p>
        </p:txBody>
      </p:sp>
      <p:sp>
        <p:nvSpPr>
          <p:cNvPr id="11" name="矩形 10"/>
          <p:cNvSpPr/>
          <p:nvPr/>
        </p:nvSpPr>
        <p:spPr>
          <a:xfrm>
            <a:off x="780530" y="1130492"/>
            <a:ext cx="7582939" cy="369332"/>
          </a:xfrm>
          <a:prstGeom prst="rect">
            <a:avLst/>
          </a:prstGeom>
        </p:spPr>
        <p:txBody>
          <a:bodyPr wrap="square">
            <a:spAutoFit/>
          </a:bodyPr>
          <a:lstStyle/>
          <a:p>
            <a:r>
              <a:rPr lang="zh-CN" altLang="zh-CN" sz="1800" b="1" dirty="0">
                <a:solidFill>
                  <a:srgbClr val="C00000"/>
                </a:solidFill>
                <a:latin typeface="微软雅黑" pitchFamily="34" charset="-122"/>
                <a:ea typeface="微软雅黑" pitchFamily="34" charset="-122"/>
              </a:rPr>
              <a:t>委托加工</a:t>
            </a:r>
            <a:r>
              <a:rPr lang="zh-CN" altLang="zh-CN" sz="1800" b="1" dirty="0" smtClean="0">
                <a:solidFill>
                  <a:srgbClr val="C00000"/>
                </a:solidFill>
                <a:latin typeface="微软雅黑" pitchFamily="34" charset="-122"/>
                <a:ea typeface="微软雅黑" pitchFamily="34" charset="-122"/>
              </a:rPr>
              <a:t>物资</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委托外单位加工的各种材料、商品等物资</a:t>
            </a:r>
            <a:r>
              <a:rPr lang="zh-CN"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3" name="TextBox 12"/>
          <p:cNvSpPr txBox="1"/>
          <p:nvPr/>
        </p:nvSpPr>
        <p:spPr>
          <a:xfrm>
            <a:off x="5723399" y="1587038"/>
            <a:ext cx="1703967" cy="553998"/>
          </a:xfrm>
          <a:prstGeom prst="rect">
            <a:avLst/>
          </a:prstGeom>
          <a:noFill/>
        </p:spPr>
        <p:txBody>
          <a:bodyPr wrap="square" lIns="0" tIns="0" rIns="0" bIns="0" rtlCol="0" anchor="t">
            <a:spAutoFit/>
          </a:bodyPr>
          <a:lstStyle/>
          <a:p>
            <a:r>
              <a:rPr lang="zh-CN" altLang="zh-CN" sz="1800" dirty="0">
                <a:latin typeface="微软雅黑" pitchFamily="34" charset="-122"/>
                <a:ea typeface="微软雅黑" pitchFamily="34" charset="-122"/>
              </a:rPr>
              <a:t>加工中实际耗用物资的成本</a:t>
            </a:r>
            <a:endParaRPr lang="zh-CN" altLang="en-US" sz="1800" dirty="0">
              <a:latin typeface="微软雅黑" pitchFamily="34" charset="-122"/>
              <a:ea typeface="微软雅黑" pitchFamily="34" charset="-122"/>
            </a:endParaRPr>
          </a:p>
        </p:txBody>
      </p:sp>
      <p:sp>
        <p:nvSpPr>
          <p:cNvPr id="14" name="Oval 62"/>
          <p:cNvSpPr>
            <a:spLocks noChangeAspect="1"/>
          </p:cNvSpPr>
          <p:nvPr/>
        </p:nvSpPr>
        <p:spPr>
          <a:xfrm>
            <a:off x="5123110" y="1636253"/>
            <a:ext cx="468995" cy="455568"/>
          </a:xfrm>
          <a:prstGeom prst="ellipse">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800" dirty="0" smtClean="0">
                <a:solidFill>
                  <a:schemeClr val="tx1"/>
                </a:solidFill>
                <a:latin typeface="微软雅黑" pitchFamily="34" charset="-122"/>
                <a:ea typeface="微软雅黑" pitchFamily="34" charset="-122"/>
                <a:cs typeface="+mn-ea"/>
                <a:sym typeface="Arial" panose="020B0604020202020204" pitchFamily="34" charset="0"/>
              </a:rPr>
              <a:t>1</a:t>
            </a:r>
            <a:endParaRPr lang="en-US" sz="1800" dirty="0">
              <a:solidFill>
                <a:schemeClr val="tx1"/>
              </a:solidFill>
              <a:latin typeface="微软雅黑" pitchFamily="34" charset="-122"/>
              <a:ea typeface="微软雅黑" pitchFamily="34" charset="-122"/>
              <a:cs typeface="+mn-ea"/>
              <a:sym typeface="Arial" panose="020B0604020202020204" pitchFamily="34" charset="0"/>
            </a:endParaRPr>
          </a:p>
        </p:txBody>
      </p:sp>
      <p:sp>
        <p:nvSpPr>
          <p:cNvPr id="16" name="TextBox 15"/>
          <p:cNvSpPr txBox="1"/>
          <p:nvPr/>
        </p:nvSpPr>
        <p:spPr>
          <a:xfrm>
            <a:off x="864854" y="2715822"/>
            <a:ext cx="1954000" cy="276999"/>
          </a:xfrm>
          <a:prstGeom prst="rect">
            <a:avLst/>
          </a:prstGeom>
          <a:noFill/>
        </p:spPr>
        <p:txBody>
          <a:bodyPr wrap="square" lIns="0" tIns="0" rIns="0" bIns="0" rtlCol="0" anchor="t">
            <a:spAutoFit/>
          </a:bodyPr>
          <a:lstStyle/>
          <a:p>
            <a:pPr algn="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负担的运杂费</a:t>
            </a:r>
            <a:endParaRPr lang="zh-CN" altLang="en-US" sz="1800" dirty="0">
              <a:latin typeface="微软雅黑" pitchFamily="34" charset="-122"/>
              <a:ea typeface="微软雅黑" pitchFamily="34" charset="-122"/>
            </a:endParaRPr>
          </a:p>
        </p:txBody>
      </p:sp>
      <p:sp>
        <p:nvSpPr>
          <p:cNvPr id="17" name="Oval 62"/>
          <p:cNvSpPr>
            <a:spLocks noChangeAspect="1"/>
          </p:cNvSpPr>
          <p:nvPr/>
        </p:nvSpPr>
        <p:spPr>
          <a:xfrm>
            <a:off x="2884079" y="2626538"/>
            <a:ext cx="468995" cy="455568"/>
          </a:xfrm>
          <a:prstGeom prst="ellipse">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800" dirty="0" smtClean="0">
                <a:solidFill>
                  <a:schemeClr val="tx1"/>
                </a:solidFill>
                <a:latin typeface="微软雅黑" pitchFamily="34" charset="-122"/>
                <a:ea typeface="微软雅黑" pitchFamily="34" charset="-122"/>
                <a:cs typeface="+mn-ea"/>
                <a:sym typeface="Arial" panose="020B0604020202020204" pitchFamily="34" charset="0"/>
              </a:rPr>
              <a:t>3</a:t>
            </a:r>
            <a:endParaRPr lang="en-US" sz="1800" dirty="0">
              <a:solidFill>
                <a:schemeClr val="tx1"/>
              </a:solidFill>
              <a:latin typeface="微软雅黑" pitchFamily="34" charset="-122"/>
              <a:ea typeface="微软雅黑" pitchFamily="34" charset="-122"/>
              <a:cs typeface="+mn-ea"/>
              <a:sym typeface="Arial" panose="020B0604020202020204" pitchFamily="34" charset="0"/>
            </a:endParaRPr>
          </a:p>
        </p:txBody>
      </p:sp>
      <p:sp>
        <p:nvSpPr>
          <p:cNvPr id="19" name="Oval 62"/>
          <p:cNvSpPr>
            <a:spLocks noChangeAspect="1"/>
          </p:cNvSpPr>
          <p:nvPr/>
        </p:nvSpPr>
        <p:spPr>
          <a:xfrm>
            <a:off x="5123110" y="2573710"/>
            <a:ext cx="468995" cy="455568"/>
          </a:xfrm>
          <a:prstGeom prst="ellipse">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800" dirty="0" smtClean="0">
                <a:solidFill>
                  <a:schemeClr val="tx1"/>
                </a:solidFill>
                <a:latin typeface="微软雅黑" pitchFamily="34" charset="-122"/>
                <a:ea typeface="微软雅黑" pitchFamily="34" charset="-122"/>
                <a:cs typeface="+mn-ea"/>
                <a:sym typeface="Arial" panose="020B0604020202020204" pitchFamily="34" charset="0"/>
              </a:rPr>
              <a:t>2</a:t>
            </a:r>
            <a:endParaRPr lang="en-US" sz="1800" dirty="0">
              <a:solidFill>
                <a:schemeClr val="tx1"/>
              </a:solidFill>
              <a:latin typeface="微软雅黑" pitchFamily="34" charset="-122"/>
              <a:ea typeface="微软雅黑" pitchFamily="34" charset="-122"/>
              <a:cs typeface="+mn-ea"/>
              <a:sym typeface="Arial" panose="020B0604020202020204" pitchFamily="34" charset="0"/>
            </a:endParaRPr>
          </a:p>
        </p:txBody>
      </p:sp>
      <p:sp>
        <p:nvSpPr>
          <p:cNvPr id="20" name="TextBox 19"/>
          <p:cNvSpPr txBox="1"/>
          <p:nvPr/>
        </p:nvSpPr>
        <p:spPr>
          <a:xfrm>
            <a:off x="5723399" y="2715822"/>
            <a:ext cx="1258148" cy="276999"/>
          </a:xfrm>
          <a:prstGeom prst="rect">
            <a:avLst/>
          </a:prstGeom>
          <a:noFill/>
        </p:spPr>
        <p:txBody>
          <a:bodyPr wrap="square" lIns="0" tIns="0" rIns="0" bIns="0" rtlCol="0" anchor="t">
            <a:spAutoFit/>
          </a:bodyPr>
          <a:lstStyle/>
          <a:p>
            <a:r>
              <a:rPr lang="zh-CN" altLang="en-US" sz="1800" dirty="0">
                <a:latin typeface="微软雅黑" pitchFamily="34" charset="-122"/>
                <a:ea typeface="微软雅黑" pitchFamily="34" charset="-122"/>
              </a:rPr>
              <a:t>支付的税费</a:t>
            </a:r>
          </a:p>
        </p:txBody>
      </p:sp>
      <p:sp>
        <p:nvSpPr>
          <p:cNvPr id="22" name="TextBox 21"/>
          <p:cNvSpPr txBox="1"/>
          <p:nvPr/>
        </p:nvSpPr>
        <p:spPr>
          <a:xfrm>
            <a:off x="1018656" y="1748680"/>
            <a:ext cx="1800198" cy="276999"/>
          </a:xfrm>
          <a:prstGeom prst="rect">
            <a:avLst/>
          </a:prstGeom>
          <a:noFill/>
        </p:spPr>
        <p:txBody>
          <a:bodyPr wrap="square" lIns="0" tIns="0" rIns="0" bIns="0" rtlCol="0" anchor="t">
            <a:spAutoFit/>
          </a:bodyPr>
          <a:lstStyle/>
          <a:p>
            <a:pPr algn="r"/>
            <a:r>
              <a:rPr lang="zh-CN" altLang="zh-CN" sz="1800" dirty="0">
                <a:latin typeface="微软雅黑" pitchFamily="34" charset="-122"/>
                <a:ea typeface="微软雅黑" pitchFamily="34" charset="-122"/>
              </a:rPr>
              <a:t>支付的加工费用</a:t>
            </a:r>
            <a:endParaRPr lang="zh-CN" altLang="en-US" sz="1800" dirty="0">
              <a:latin typeface="微软雅黑" pitchFamily="34" charset="-122"/>
              <a:ea typeface="微软雅黑" pitchFamily="34" charset="-122"/>
            </a:endParaRPr>
          </a:p>
        </p:txBody>
      </p:sp>
      <p:sp>
        <p:nvSpPr>
          <p:cNvPr id="23" name="Oval 62"/>
          <p:cNvSpPr>
            <a:spLocks noChangeAspect="1"/>
          </p:cNvSpPr>
          <p:nvPr/>
        </p:nvSpPr>
        <p:spPr>
          <a:xfrm>
            <a:off x="2884079" y="1637607"/>
            <a:ext cx="468995" cy="455568"/>
          </a:xfrm>
          <a:prstGeom prst="ellipse">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sz="1800" dirty="0" smtClean="0">
                <a:solidFill>
                  <a:schemeClr val="tx1"/>
                </a:solidFill>
                <a:latin typeface="微软雅黑" pitchFamily="34" charset="-122"/>
                <a:ea typeface="微软雅黑" pitchFamily="34" charset="-122"/>
                <a:cs typeface="+mn-ea"/>
                <a:sym typeface="Arial" panose="020B0604020202020204" pitchFamily="34" charset="0"/>
              </a:rPr>
              <a:t>4</a:t>
            </a:r>
            <a:endParaRPr lang="en-US" sz="1800" dirty="0">
              <a:solidFill>
                <a:schemeClr val="tx1"/>
              </a:solidFill>
              <a:latin typeface="微软雅黑" pitchFamily="34" charset="-122"/>
              <a:ea typeface="微软雅黑" pitchFamily="34" charset="-122"/>
              <a:cs typeface="+mn-ea"/>
              <a:sym typeface="Arial" panose="020B0604020202020204" pitchFamily="34" charset="0"/>
            </a:endParaRPr>
          </a:p>
        </p:txBody>
      </p:sp>
      <p:sp>
        <p:nvSpPr>
          <p:cNvPr id="24" name="KSO_Shape"/>
          <p:cNvSpPr>
            <a:spLocks/>
          </p:cNvSpPr>
          <p:nvPr/>
        </p:nvSpPr>
        <p:spPr bwMode="auto">
          <a:xfrm>
            <a:off x="3616649" y="1748680"/>
            <a:ext cx="1273014" cy="1273014"/>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lumMod val="60000"/>
              <a:lumOff val="40000"/>
            </a:schemeClr>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r>
              <a:rPr lang="zh-CN" altLang="en-US" sz="2800" b="1" dirty="0" smtClean="0">
                <a:solidFill>
                  <a:srgbClr val="084CA1"/>
                </a:solidFill>
                <a:latin typeface="微软雅黑" pitchFamily="34" charset="-122"/>
                <a:ea typeface="微软雅黑" pitchFamily="34" charset="-122"/>
              </a:rPr>
              <a:t>实际</a:t>
            </a:r>
            <a:endParaRPr lang="en-US" altLang="zh-CN" sz="2800" b="1" dirty="0" smtClean="0">
              <a:solidFill>
                <a:srgbClr val="084CA1"/>
              </a:solidFill>
              <a:latin typeface="微软雅黑" pitchFamily="34" charset="-122"/>
              <a:ea typeface="微软雅黑" pitchFamily="34" charset="-122"/>
            </a:endParaRPr>
          </a:p>
          <a:p>
            <a:r>
              <a:rPr lang="zh-CN" altLang="en-US" sz="2800" b="1" dirty="0" smtClean="0">
                <a:solidFill>
                  <a:srgbClr val="084CA1"/>
                </a:solidFill>
                <a:latin typeface="微软雅黑" pitchFamily="34" charset="-122"/>
                <a:ea typeface="微软雅黑" pitchFamily="34" charset="-122"/>
              </a:rPr>
              <a:t>成本</a:t>
            </a:r>
            <a:endParaRPr lang="zh-CN" altLang="en-US" sz="2800" b="1" dirty="0">
              <a:solidFill>
                <a:srgbClr val="084CA1"/>
              </a:solidFill>
              <a:latin typeface="微软雅黑" pitchFamily="34" charset="-122"/>
              <a:ea typeface="微软雅黑" pitchFamily="34" charset="-122"/>
            </a:endParaRPr>
          </a:p>
        </p:txBody>
      </p:sp>
      <p:sp>
        <p:nvSpPr>
          <p:cNvPr id="25" name="矩形 24"/>
          <p:cNvSpPr/>
          <p:nvPr/>
        </p:nvSpPr>
        <p:spPr>
          <a:xfrm>
            <a:off x="42125" y="3236582"/>
            <a:ext cx="9069276" cy="1754326"/>
          </a:xfrm>
          <a:prstGeom prst="rect">
            <a:avLst/>
          </a:prstGeom>
        </p:spPr>
        <p:txBody>
          <a:bodyPr wrap="square">
            <a:spAutoFit/>
          </a:bodyPr>
          <a:lstStyle/>
          <a:p>
            <a:pPr algn="r">
              <a:lnSpc>
                <a:spcPct val="150000"/>
              </a:lnSpc>
            </a:pPr>
            <a:r>
              <a:rPr lang="zh-CN" altLang="zh-CN" sz="1800" dirty="0">
                <a:latin typeface="微软雅黑" pitchFamily="34" charset="-122"/>
                <a:ea typeface="微软雅黑" pitchFamily="34" charset="-122"/>
              </a:rPr>
              <a:t>需要交纳消费税的委托加工</a:t>
            </a:r>
            <a:r>
              <a:rPr lang="zh-CN" altLang="zh-CN" sz="1800" dirty="0" smtClean="0">
                <a:latin typeface="微软雅黑" pitchFamily="34" charset="-122"/>
                <a:ea typeface="微软雅黑" pitchFamily="34" charset="-122"/>
              </a:rPr>
              <a:t>物资</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1</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加工</a:t>
            </a:r>
            <a:r>
              <a:rPr lang="zh-CN" altLang="zh-CN" sz="1800" dirty="0">
                <a:latin typeface="微软雅黑" pitchFamily="34" charset="-122"/>
                <a:ea typeface="微软雅黑" pitchFamily="34" charset="-122"/>
              </a:rPr>
              <a:t>物资收回后直接用于销售的，由受托方代收代交的消费税应计入加工物资成本</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收回</a:t>
            </a:r>
            <a:r>
              <a:rPr lang="zh-CN" altLang="zh-CN" sz="1800" dirty="0">
                <a:latin typeface="微软雅黑" pitchFamily="34" charset="-122"/>
                <a:ea typeface="微软雅黑" pitchFamily="34" charset="-122"/>
              </a:rPr>
              <a:t>的加工物资用于继续加工的，由受托方代收代交的消费税应先记入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应交消费税‌”科目的借方，按规定用以抵扣加工的消费品销售后所负担的消费税。</a:t>
            </a:r>
          </a:p>
        </p:txBody>
      </p:sp>
      <p:sp>
        <p:nvSpPr>
          <p:cNvPr id="2" name="下箭头 1"/>
          <p:cNvSpPr/>
          <p:nvPr/>
        </p:nvSpPr>
        <p:spPr>
          <a:xfrm>
            <a:off x="6352473" y="3021694"/>
            <a:ext cx="222909" cy="334823"/>
          </a:xfrm>
          <a:prstGeom prst="down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
    </p:custDataLst>
    <p:extLst>
      <p:ext uri="{BB962C8B-B14F-4D97-AF65-F5344CB8AC3E}">
        <p14:creationId xmlns:p14="http://schemas.microsoft.com/office/powerpoint/2010/main" val="239833416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委托加工物资的账务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grpSp>
        <p:nvGrpSpPr>
          <p:cNvPr id="26" name="组合 25"/>
          <p:cNvGrpSpPr/>
          <p:nvPr/>
        </p:nvGrpSpPr>
        <p:grpSpPr>
          <a:xfrm>
            <a:off x="254000" y="1329438"/>
            <a:ext cx="1794946" cy="1779955"/>
            <a:chOff x="1715" y="4363"/>
            <a:chExt cx="3628" cy="3490"/>
          </a:xfrm>
        </p:grpSpPr>
        <p:sp>
          <p:nvSpPr>
            <p:cNvPr id="27" name="椭圆 2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9" name="椭圆 28"/>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3033988" y="1293805"/>
            <a:ext cx="2492990"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发给外单位加工的物资</a:t>
            </a:r>
            <a:endParaRPr lang="zh-CN" altLang="en-US" sz="1800" b="1" dirty="0">
              <a:solidFill>
                <a:srgbClr val="084CA1"/>
              </a:solidFill>
              <a:latin typeface="微软雅黑" pitchFamily="34" charset="-122"/>
              <a:ea typeface="微软雅黑" pitchFamily="34" charset="-122"/>
            </a:endParaRPr>
          </a:p>
        </p:txBody>
      </p:sp>
      <p:sp>
        <p:nvSpPr>
          <p:cNvPr id="31" name="矩形 30"/>
          <p:cNvSpPr/>
          <p:nvPr/>
        </p:nvSpPr>
        <p:spPr>
          <a:xfrm>
            <a:off x="2911325" y="1709958"/>
            <a:ext cx="4147397"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借：委托加工</a:t>
            </a:r>
            <a:r>
              <a:rPr lang="zh-CN" altLang="zh-CN" sz="1800" dirty="0" smtClean="0">
                <a:latin typeface="微软雅黑" pitchFamily="34" charset="-122"/>
                <a:ea typeface="微软雅黑" pitchFamily="34" charset="-122"/>
              </a:rPr>
              <a:t>物资</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实际成本</a:t>
            </a:r>
            <a:r>
              <a:rPr lang="zh-CN" altLang="en-US" sz="1800" b="1" dirty="0">
                <a:solidFill>
                  <a:srgbClr val="C00000"/>
                </a:solidFill>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zh-CN" sz="1800" dirty="0" smtClean="0">
                <a:latin typeface="微软雅黑" pitchFamily="34" charset="-122"/>
                <a:ea typeface="微软雅黑" pitchFamily="34" charset="-122"/>
              </a:rPr>
              <a:t>原材料</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库存</a:t>
            </a:r>
            <a:r>
              <a:rPr lang="zh-CN" altLang="zh-CN" sz="1800" dirty="0">
                <a:latin typeface="微软雅黑" pitchFamily="34" charset="-122"/>
                <a:ea typeface="微软雅黑" pitchFamily="34" charset="-122"/>
              </a:rPr>
              <a:t>商品等</a:t>
            </a:r>
          </a:p>
        </p:txBody>
      </p:sp>
      <p:sp>
        <p:nvSpPr>
          <p:cNvPr id="32" name="椭圆 31"/>
          <p:cNvSpPr/>
          <p:nvPr/>
        </p:nvSpPr>
        <p:spPr>
          <a:xfrm>
            <a:off x="2565462" y="2606634"/>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3" name="矩形 32"/>
          <p:cNvSpPr/>
          <p:nvPr/>
        </p:nvSpPr>
        <p:spPr>
          <a:xfrm>
            <a:off x="3033988" y="2572021"/>
            <a:ext cx="3647152"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支付加工费用、应负担的运杂费等</a:t>
            </a:r>
            <a:endParaRPr lang="zh-CN" altLang="en-US" sz="1800" b="1" dirty="0">
              <a:solidFill>
                <a:srgbClr val="084CA1"/>
              </a:solidFill>
              <a:latin typeface="微软雅黑" pitchFamily="34" charset="-122"/>
              <a:ea typeface="微软雅黑" pitchFamily="34" charset="-122"/>
            </a:endParaRPr>
          </a:p>
        </p:txBody>
      </p:sp>
      <p:sp>
        <p:nvSpPr>
          <p:cNvPr id="34" name="矩形 33"/>
          <p:cNvSpPr/>
          <p:nvPr/>
        </p:nvSpPr>
        <p:spPr>
          <a:xfrm>
            <a:off x="2911326" y="2988174"/>
            <a:ext cx="4994889"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借：委托加工物资</a:t>
            </a: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p>
          <a:p>
            <a:pPr>
              <a:lnSpc>
                <a:spcPct val="150000"/>
              </a:lnSpc>
            </a:pPr>
            <a:r>
              <a:rPr lang="zh-CN" altLang="zh-CN" sz="1800" dirty="0">
                <a:latin typeface="微软雅黑" pitchFamily="34" charset="-122"/>
                <a:ea typeface="微软雅黑" pitchFamily="34" charset="-122"/>
              </a:rPr>
              <a:t>　　贷：银行存款等</a:t>
            </a:r>
          </a:p>
        </p:txBody>
      </p:sp>
      <p:sp>
        <p:nvSpPr>
          <p:cNvPr id="35" name="圆角矩形标注 34"/>
          <p:cNvSpPr/>
          <p:nvPr/>
        </p:nvSpPr>
        <p:spPr>
          <a:xfrm>
            <a:off x="4280483" y="4233666"/>
            <a:ext cx="4607930" cy="836881"/>
          </a:xfrm>
          <a:prstGeom prst="wedgeRoundRectCallout">
            <a:avLst>
              <a:gd name="adj1" fmla="val -13701"/>
              <a:gd name="adj2" fmla="val -100830"/>
              <a:gd name="adj3" fmla="val 16667"/>
            </a:avLst>
          </a:prstGeom>
          <a:solidFill>
            <a:srgbClr val="084CA1"/>
          </a:solidFill>
          <a:ln w="57150">
            <a:noFill/>
          </a:ln>
        </p:spPr>
        <p:txBody>
          <a:bodyPr vert="horz" wrap="square" lIns="0" tIns="0" rIns="0" bIns="72000" rtlCol="0" anchor="ctr" anchorCtr="1" compatLnSpc="1">
            <a:noAutofit/>
          </a:bodyPr>
          <a:lstStyle/>
          <a:p>
            <a:pPr>
              <a:lnSpc>
                <a:spcPct val="150000"/>
              </a:lnSpc>
            </a:pPr>
            <a:r>
              <a:rPr lang="zh-CN" altLang="en-US" sz="1800" dirty="0">
                <a:solidFill>
                  <a:schemeClr val="bg1"/>
                </a:solidFill>
                <a:latin typeface="微软雅黑" pitchFamily="34" charset="-122"/>
                <a:ea typeface="微软雅黑" pitchFamily="34" charset="-122"/>
              </a:rPr>
              <a:t>（</a:t>
            </a:r>
            <a:r>
              <a:rPr lang="en-US" altLang="zh-CN" sz="1800" dirty="0">
                <a:solidFill>
                  <a:schemeClr val="bg1"/>
                </a:solidFill>
                <a:latin typeface="微软雅黑" pitchFamily="34" charset="-122"/>
                <a:ea typeface="微软雅黑" pitchFamily="34" charset="-122"/>
              </a:rPr>
              <a:t>1</a:t>
            </a:r>
            <a:r>
              <a:rPr lang="zh-CN" altLang="en-US" sz="1800" dirty="0">
                <a:solidFill>
                  <a:schemeClr val="bg1"/>
                </a:solidFill>
                <a:latin typeface="微软雅黑" pitchFamily="34" charset="-122"/>
                <a:ea typeface="微软雅黑" pitchFamily="34" charset="-122"/>
              </a:rPr>
              <a:t>）</a:t>
            </a:r>
            <a:r>
              <a:rPr lang="zh-CN" altLang="zh-CN" sz="1800" b="1" dirty="0">
                <a:solidFill>
                  <a:schemeClr val="bg1"/>
                </a:solidFill>
                <a:latin typeface="微软雅黑" pitchFamily="34" charset="-122"/>
                <a:ea typeface="微软雅黑" pitchFamily="34" charset="-122"/>
              </a:rPr>
              <a:t>一般纳税人</a:t>
            </a:r>
            <a:r>
              <a:rPr lang="zh-CN" altLang="zh-CN" sz="1800" dirty="0">
                <a:solidFill>
                  <a:schemeClr val="bg1"/>
                </a:solidFill>
                <a:latin typeface="微软雅黑" pitchFamily="34" charset="-122"/>
                <a:ea typeface="微软雅黑" pitchFamily="34" charset="-122"/>
              </a:rPr>
              <a:t>增值税</a:t>
            </a:r>
            <a:r>
              <a:rPr lang="zh-CN" altLang="zh-CN" sz="1800" dirty="0">
                <a:solidFill>
                  <a:srgbClr val="FFC000"/>
                </a:solidFill>
                <a:latin typeface="微软雅黑" pitchFamily="34" charset="-122"/>
                <a:ea typeface="微软雅黑" pitchFamily="34" charset="-122"/>
              </a:rPr>
              <a:t>不计入</a:t>
            </a:r>
            <a:r>
              <a:rPr lang="zh-CN" altLang="zh-CN" sz="1800" dirty="0">
                <a:solidFill>
                  <a:schemeClr val="bg1"/>
                </a:solidFill>
                <a:latin typeface="微软雅黑" pitchFamily="34" charset="-122"/>
                <a:ea typeface="微软雅黑" pitchFamily="34" charset="-122"/>
              </a:rPr>
              <a:t>委托加工成本</a:t>
            </a:r>
            <a:endParaRPr lang="en-US" altLang="zh-CN" sz="1800" dirty="0">
              <a:solidFill>
                <a:schemeClr val="bg1"/>
              </a:solidFill>
              <a:latin typeface="微软雅黑" pitchFamily="34" charset="-122"/>
              <a:ea typeface="微软雅黑" pitchFamily="34" charset="-122"/>
            </a:endParaRPr>
          </a:p>
          <a:p>
            <a:pPr>
              <a:lnSpc>
                <a:spcPct val="150000"/>
              </a:lnSpc>
            </a:pPr>
            <a:r>
              <a:rPr lang="zh-CN" altLang="en-US" sz="1800" dirty="0">
                <a:solidFill>
                  <a:schemeClr val="bg1"/>
                </a:solidFill>
                <a:latin typeface="微软雅黑" pitchFamily="34" charset="-122"/>
                <a:ea typeface="微软雅黑" pitchFamily="34" charset="-122"/>
              </a:rPr>
              <a:t>（</a:t>
            </a:r>
            <a:r>
              <a:rPr lang="en-US" altLang="zh-CN" sz="1800" dirty="0">
                <a:solidFill>
                  <a:schemeClr val="bg1"/>
                </a:solidFill>
                <a:latin typeface="微软雅黑" pitchFamily="34" charset="-122"/>
                <a:ea typeface="微软雅黑" pitchFamily="34" charset="-122"/>
              </a:rPr>
              <a:t>2</a:t>
            </a:r>
            <a:r>
              <a:rPr lang="zh-CN" altLang="en-US" sz="1800" dirty="0">
                <a:solidFill>
                  <a:schemeClr val="bg1"/>
                </a:solidFill>
                <a:latin typeface="微软雅黑" pitchFamily="34" charset="-122"/>
                <a:ea typeface="微软雅黑" pitchFamily="34" charset="-122"/>
              </a:rPr>
              <a:t>）</a:t>
            </a:r>
            <a:r>
              <a:rPr lang="zh-CN" altLang="zh-CN" sz="1800" b="1" dirty="0">
                <a:solidFill>
                  <a:schemeClr val="bg1"/>
                </a:solidFill>
                <a:latin typeface="微软雅黑" pitchFamily="34" charset="-122"/>
                <a:ea typeface="微软雅黑" pitchFamily="34" charset="-122"/>
              </a:rPr>
              <a:t>小规模纳税人</a:t>
            </a:r>
            <a:r>
              <a:rPr lang="zh-CN" altLang="zh-CN" sz="1800" dirty="0">
                <a:solidFill>
                  <a:schemeClr val="bg1"/>
                </a:solidFill>
                <a:latin typeface="微软雅黑" pitchFamily="34" charset="-122"/>
                <a:ea typeface="微软雅黑" pitchFamily="34" charset="-122"/>
              </a:rPr>
              <a:t>增值税</a:t>
            </a:r>
            <a:r>
              <a:rPr lang="zh-CN" altLang="zh-CN" sz="1800" dirty="0">
                <a:solidFill>
                  <a:srgbClr val="FFC000"/>
                </a:solidFill>
                <a:latin typeface="微软雅黑" pitchFamily="34" charset="-122"/>
                <a:ea typeface="微软雅黑" pitchFamily="34" charset="-122"/>
              </a:rPr>
              <a:t>计入</a:t>
            </a:r>
            <a:r>
              <a:rPr lang="zh-CN" altLang="zh-CN" sz="1800" dirty="0">
                <a:solidFill>
                  <a:schemeClr val="bg1"/>
                </a:solidFill>
                <a:latin typeface="微软雅黑" pitchFamily="34" charset="-122"/>
                <a:ea typeface="微软雅黑" pitchFamily="34" charset="-122"/>
              </a:rPr>
              <a:t>委托加工</a:t>
            </a:r>
            <a:r>
              <a:rPr lang="zh-CN" altLang="zh-CN" sz="1800" dirty="0" smtClean="0">
                <a:solidFill>
                  <a:schemeClr val="bg1"/>
                </a:solidFill>
                <a:latin typeface="微软雅黑" pitchFamily="34" charset="-122"/>
                <a:ea typeface="微软雅黑" pitchFamily="34" charset="-122"/>
              </a:rPr>
              <a:t>成本</a:t>
            </a:r>
            <a:endParaRPr lang="zh-CN" altLang="en-US" sz="1800"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78946713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委托加工物资的账务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grpSp>
        <p:nvGrpSpPr>
          <p:cNvPr id="26" name="组合 25"/>
          <p:cNvGrpSpPr/>
          <p:nvPr/>
        </p:nvGrpSpPr>
        <p:grpSpPr>
          <a:xfrm>
            <a:off x="254000" y="1329438"/>
            <a:ext cx="1794946" cy="1779955"/>
            <a:chOff x="1715" y="4363"/>
            <a:chExt cx="3628" cy="3490"/>
          </a:xfrm>
        </p:grpSpPr>
        <p:sp>
          <p:nvSpPr>
            <p:cNvPr id="27" name="椭圆 2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84CA1"/>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9" name="椭圆 28"/>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3033988" y="1293805"/>
            <a:ext cx="5724644"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需要交纳消费税的委托加工物资，收回后直接用于销售</a:t>
            </a:r>
            <a:endParaRPr lang="zh-CN" altLang="en-US" sz="1800" b="1" dirty="0">
              <a:solidFill>
                <a:srgbClr val="084CA1"/>
              </a:solidFill>
              <a:latin typeface="微软雅黑" pitchFamily="34" charset="-122"/>
              <a:ea typeface="微软雅黑" pitchFamily="34" charset="-122"/>
            </a:endParaRPr>
          </a:p>
        </p:txBody>
      </p:sp>
      <p:sp>
        <p:nvSpPr>
          <p:cNvPr id="31" name="矩形 30"/>
          <p:cNvSpPr/>
          <p:nvPr/>
        </p:nvSpPr>
        <p:spPr>
          <a:xfrm>
            <a:off x="2911325" y="1709958"/>
            <a:ext cx="4147397"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借：委托加工物资</a:t>
            </a:r>
          </a:p>
          <a:p>
            <a:pPr>
              <a:lnSpc>
                <a:spcPct val="150000"/>
              </a:lnSpc>
            </a:pPr>
            <a:r>
              <a:rPr lang="zh-CN" altLang="zh-CN" sz="1800" dirty="0">
                <a:latin typeface="微软雅黑" pitchFamily="34" charset="-122"/>
                <a:ea typeface="微软雅黑" pitchFamily="34" charset="-122"/>
              </a:rPr>
              <a:t>　　贷：应付账款</a:t>
            </a:r>
          </a:p>
          <a:p>
            <a:pPr>
              <a:lnSpc>
                <a:spcPct val="150000"/>
              </a:lnSpc>
            </a:pPr>
            <a:r>
              <a:rPr lang="zh-CN"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银行存款等</a:t>
            </a:r>
          </a:p>
        </p:txBody>
      </p:sp>
      <p:sp>
        <p:nvSpPr>
          <p:cNvPr id="32" name="椭圆 31"/>
          <p:cNvSpPr/>
          <p:nvPr/>
        </p:nvSpPr>
        <p:spPr>
          <a:xfrm>
            <a:off x="2565462" y="2991280"/>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3" name="矩形 32"/>
          <p:cNvSpPr/>
          <p:nvPr/>
        </p:nvSpPr>
        <p:spPr>
          <a:xfrm>
            <a:off x="3033988" y="2956667"/>
            <a:ext cx="2954655" cy="455894"/>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收回后用于连续生产的物资</a:t>
            </a:r>
            <a:endParaRPr lang="zh-CN" altLang="en-US" sz="1800" b="1" dirty="0">
              <a:solidFill>
                <a:srgbClr val="084CA1"/>
              </a:solidFill>
              <a:latin typeface="微软雅黑" pitchFamily="34" charset="-122"/>
              <a:ea typeface="微软雅黑" pitchFamily="34" charset="-122"/>
            </a:endParaRPr>
          </a:p>
        </p:txBody>
      </p:sp>
      <p:sp>
        <p:nvSpPr>
          <p:cNvPr id="34" name="矩形 33"/>
          <p:cNvSpPr/>
          <p:nvPr/>
        </p:nvSpPr>
        <p:spPr>
          <a:xfrm>
            <a:off x="2911326" y="3372820"/>
            <a:ext cx="4994889"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应交消费税</a:t>
            </a:r>
          </a:p>
          <a:p>
            <a:pPr>
              <a:lnSpc>
                <a:spcPct val="150000"/>
              </a:lnSpc>
            </a:pPr>
            <a:r>
              <a:rPr lang="zh-CN" altLang="zh-CN" sz="1800" dirty="0">
                <a:latin typeface="微软雅黑" pitchFamily="34" charset="-122"/>
                <a:ea typeface="微软雅黑" pitchFamily="34" charset="-122"/>
              </a:rPr>
              <a:t>　　贷：应付账款</a:t>
            </a:r>
          </a:p>
          <a:p>
            <a:pPr>
              <a:lnSpc>
                <a:spcPct val="150000"/>
              </a:lnSpc>
            </a:pPr>
            <a:r>
              <a:rPr lang="zh-CN" altLang="zh-CN" sz="1800" dirty="0">
                <a:latin typeface="微软雅黑" pitchFamily="34" charset="-122"/>
                <a:ea typeface="微软雅黑" pitchFamily="34" charset="-122"/>
              </a:rPr>
              <a:t>　　　　银行存款等</a:t>
            </a:r>
          </a:p>
        </p:txBody>
      </p:sp>
    </p:spTree>
    <p:custDataLst>
      <p:tags r:id="rId1"/>
    </p:custDataLst>
    <p:extLst>
      <p:ext uri="{BB962C8B-B14F-4D97-AF65-F5344CB8AC3E}">
        <p14:creationId xmlns:p14="http://schemas.microsoft.com/office/powerpoint/2010/main" val="400606434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委托加工物资的账务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grpSp>
        <p:nvGrpSpPr>
          <p:cNvPr id="26" name="组合 25"/>
          <p:cNvGrpSpPr/>
          <p:nvPr/>
        </p:nvGrpSpPr>
        <p:grpSpPr>
          <a:xfrm>
            <a:off x="254000" y="1329438"/>
            <a:ext cx="1794946" cy="1779955"/>
            <a:chOff x="1715" y="4363"/>
            <a:chExt cx="3628" cy="3490"/>
          </a:xfrm>
        </p:grpSpPr>
        <p:sp>
          <p:nvSpPr>
            <p:cNvPr id="27" name="椭圆 2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9" name="椭圆 28"/>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5</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矩形 29"/>
          <p:cNvSpPr/>
          <p:nvPr/>
        </p:nvSpPr>
        <p:spPr>
          <a:xfrm>
            <a:off x="3033988" y="1293805"/>
            <a:ext cx="4339650" cy="458908"/>
          </a:xfrm>
          <a:prstGeom prst="rect">
            <a:avLst/>
          </a:prstGeom>
        </p:spPr>
        <p:txBody>
          <a:bodyPr wrap="none">
            <a:spAutoFit/>
          </a:bodyPr>
          <a:lstStyle/>
          <a:p>
            <a:pPr>
              <a:lnSpc>
                <a:spcPct val="150000"/>
              </a:lnSpc>
            </a:pPr>
            <a:r>
              <a:rPr lang="zh-CN" altLang="zh-CN" sz="1800" b="1" dirty="0">
                <a:solidFill>
                  <a:srgbClr val="084CA1"/>
                </a:solidFill>
                <a:latin typeface="微软雅黑" pitchFamily="34" charset="-122"/>
                <a:ea typeface="微软雅黑" pitchFamily="34" charset="-122"/>
              </a:rPr>
              <a:t>收到加工完成验收入库的物资和剩余</a:t>
            </a:r>
            <a:r>
              <a:rPr lang="zh-CN" altLang="zh-CN" sz="1800" b="1" dirty="0" smtClean="0">
                <a:solidFill>
                  <a:srgbClr val="084CA1"/>
                </a:solidFill>
                <a:latin typeface="微软雅黑" pitchFamily="34" charset="-122"/>
                <a:ea typeface="微软雅黑" pitchFamily="34" charset="-122"/>
              </a:rPr>
              <a:t>物资</a:t>
            </a:r>
            <a:endParaRPr lang="zh-CN" altLang="en-US" sz="1800" b="1" dirty="0">
              <a:solidFill>
                <a:srgbClr val="084CA1"/>
              </a:solidFill>
              <a:latin typeface="微软雅黑" pitchFamily="34" charset="-122"/>
              <a:ea typeface="微软雅黑" pitchFamily="34" charset="-122"/>
            </a:endParaRPr>
          </a:p>
        </p:txBody>
      </p:sp>
      <p:sp>
        <p:nvSpPr>
          <p:cNvPr id="31" name="矩形 30"/>
          <p:cNvSpPr/>
          <p:nvPr/>
        </p:nvSpPr>
        <p:spPr>
          <a:xfrm>
            <a:off x="2911325" y="1709958"/>
            <a:ext cx="4147397"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借：原材料、库存商品</a:t>
            </a:r>
            <a:r>
              <a:rPr lang="zh-CN" altLang="zh-CN" sz="1800" dirty="0" smtClean="0">
                <a:latin typeface="微软雅黑" pitchFamily="34" charset="-122"/>
                <a:ea typeface="微软雅黑" pitchFamily="34" charset="-122"/>
              </a:rPr>
              <a:t>等</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（实际成本）</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贷：委托加工物资</a:t>
            </a:r>
          </a:p>
        </p:txBody>
      </p:sp>
    </p:spTree>
    <p:custDataLst>
      <p:tags r:id="rId1"/>
    </p:custDataLst>
    <p:extLst>
      <p:ext uri="{BB962C8B-B14F-4D97-AF65-F5344CB8AC3E}">
        <p14:creationId xmlns:p14="http://schemas.microsoft.com/office/powerpoint/2010/main" val="41051448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4503188"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（二）存货成本的确定</a:t>
            </a:r>
            <a:r>
              <a:rPr lang="en-US" altLang="zh-CN"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其他存货的成本</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805484" y="1635646"/>
            <a:ext cx="7222899" cy="923330"/>
          </a:xfrm>
          <a:prstGeom prst="rect">
            <a:avLst/>
          </a:prstGeom>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委托加工存货的成本</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实际</a:t>
            </a:r>
            <a:r>
              <a:rPr lang="zh-CN" altLang="zh-CN" sz="1800" dirty="0">
                <a:latin typeface="微软雅黑" pitchFamily="34" charset="-122"/>
                <a:ea typeface="微软雅黑" pitchFamily="34" charset="-122"/>
              </a:rPr>
              <a:t>耗用的原材料或者半成品以及加工费、运输费、装卸费和保险费等费用，以及按规定应计入成本的</a:t>
            </a:r>
            <a:r>
              <a:rPr lang="zh-CN" altLang="zh-CN" sz="1800" dirty="0" smtClean="0">
                <a:latin typeface="微软雅黑" pitchFamily="34" charset="-122"/>
                <a:ea typeface="微软雅黑" pitchFamily="34" charset="-122"/>
              </a:rPr>
              <a:t>税金</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6" name="矩形 15"/>
          <p:cNvSpPr/>
          <p:nvPr/>
        </p:nvSpPr>
        <p:spPr>
          <a:xfrm>
            <a:off x="805485" y="2571750"/>
            <a:ext cx="7366009" cy="1338828"/>
          </a:xfrm>
          <a:prstGeom prst="rect">
            <a:avLst/>
          </a:prstGeom>
        </p:spPr>
        <p:txBody>
          <a:bodyPr wrap="squar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接受投资存货的成本</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应当</a:t>
            </a:r>
            <a:r>
              <a:rPr lang="zh-CN" altLang="zh-CN" sz="1800" dirty="0">
                <a:latin typeface="微软雅黑" pitchFamily="34" charset="-122"/>
                <a:ea typeface="微软雅黑" pitchFamily="34" charset="-122"/>
              </a:rPr>
              <a:t>按照投资</a:t>
            </a:r>
            <a:r>
              <a:rPr lang="zh-CN" altLang="zh-CN" sz="1800" b="1" dirty="0">
                <a:solidFill>
                  <a:srgbClr val="084CA1"/>
                </a:solidFill>
                <a:latin typeface="微软雅黑" pitchFamily="34" charset="-122"/>
                <a:ea typeface="微软雅黑" pitchFamily="34" charset="-122"/>
              </a:rPr>
              <a:t>合同或协议约定的价值</a:t>
            </a:r>
            <a:r>
              <a:rPr lang="zh-CN" altLang="zh-CN" sz="1800" dirty="0">
                <a:latin typeface="微软雅黑" pitchFamily="34" charset="-122"/>
                <a:ea typeface="微软雅黑" pitchFamily="34" charset="-122"/>
              </a:rPr>
              <a:t>确定，但合同或协议约定价值不公允的除外。在投资合同或协议约定价值不公允的情况下，按照该项存货的</a:t>
            </a:r>
            <a:r>
              <a:rPr lang="zh-CN" altLang="zh-CN" sz="1800" b="1" dirty="0">
                <a:solidFill>
                  <a:srgbClr val="084CA1"/>
                </a:solidFill>
                <a:latin typeface="微软雅黑" pitchFamily="34" charset="-122"/>
                <a:ea typeface="微软雅黑" pitchFamily="34" charset="-122"/>
              </a:rPr>
              <a:t>公允价值</a:t>
            </a:r>
            <a:r>
              <a:rPr lang="zh-CN" altLang="zh-CN" sz="1800" dirty="0">
                <a:latin typeface="微软雅黑" pitchFamily="34" charset="-122"/>
                <a:ea typeface="微软雅黑" pitchFamily="34" charset="-122"/>
              </a:rPr>
              <a:t>作为其入账价值。</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25538030"/>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6" name="矩形 15"/>
          <p:cNvSpPr/>
          <p:nvPr>
            <p:custDataLst>
              <p:tags r:id="rId8"/>
            </p:custDataLst>
          </p:nvPr>
        </p:nvSpPr>
        <p:spPr>
          <a:xfrm>
            <a:off x="729044" y="300379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7" name="矩形 16"/>
          <p:cNvSpPr/>
          <p:nvPr/>
        </p:nvSpPr>
        <p:spPr>
          <a:xfrm>
            <a:off x="805485" y="1635646"/>
            <a:ext cx="7767950"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甲公司为增值税一般纳税人，采用计划成本法核算原材料、委托加工物资。</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月份委托外单位加工一批应交消费税的</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材料，发出生产</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材料的主材料</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材料的实际成本为</a:t>
            </a:r>
            <a:r>
              <a:rPr lang="en-US" altLang="zh-CN" sz="1800" dirty="0">
                <a:latin typeface="微软雅黑" pitchFamily="34" charset="-122"/>
                <a:ea typeface="微软雅黑" pitchFamily="34" charset="-122"/>
              </a:rPr>
              <a:t>72 000</a:t>
            </a:r>
            <a:r>
              <a:rPr lang="zh-CN" altLang="zh-CN" sz="1800" dirty="0">
                <a:latin typeface="微软雅黑" pitchFamily="34" charset="-122"/>
                <a:ea typeface="微软雅黑" pitchFamily="34" charset="-122"/>
              </a:rPr>
              <a:t>元，计划成本为</a:t>
            </a:r>
            <a:r>
              <a:rPr lang="en-US" altLang="zh-CN" sz="1800" dirty="0">
                <a:latin typeface="微软雅黑" pitchFamily="34" charset="-122"/>
                <a:ea typeface="微软雅黑" pitchFamily="34" charset="-122"/>
              </a:rPr>
              <a:t>70 000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8" name="矩形 17"/>
          <p:cNvSpPr/>
          <p:nvPr/>
        </p:nvSpPr>
        <p:spPr>
          <a:xfrm>
            <a:off x="805485" y="3075806"/>
            <a:ext cx="7767950"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借：委托加工物资</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72 000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70 000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材料成本差异——</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材料</a:t>
            </a:r>
            <a:r>
              <a:rPr lang="en-US" altLang="zh-CN" sz="1800" dirty="0">
                <a:latin typeface="微软雅黑" pitchFamily="34" charset="-122"/>
                <a:ea typeface="微软雅黑" pitchFamily="34" charset="-122"/>
              </a:rPr>
              <a:t>                              2 000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547050627"/>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684440" y="2568994"/>
            <a:ext cx="7767950" cy="1338828"/>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：委托加工物资</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21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r>
              <a:rPr lang="en-US" altLang="zh-CN" sz="1800" dirty="0">
                <a:latin typeface="微软雅黑" pitchFamily="34" charset="-122"/>
                <a:ea typeface="微软雅黑" pitchFamily="34" charset="-122"/>
              </a:rPr>
              <a:t>                 3 </a:t>
            </a:r>
            <a:r>
              <a:rPr lang="en-US" altLang="zh-CN" sz="1800" dirty="0" smtClean="0">
                <a:latin typeface="微软雅黑" pitchFamily="34" charset="-122"/>
                <a:ea typeface="微软雅黑" pitchFamily="34" charset="-122"/>
              </a:rPr>
              <a:t>200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24 2</a:t>
            </a:r>
            <a:r>
              <a:rPr lang="en-US" altLang="zh-CN" sz="1800" dirty="0" smtClean="0">
                <a:latin typeface="微软雅黑" pitchFamily="34" charset="-122"/>
                <a:ea typeface="微软雅黑" pitchFamily="34" charset="-122"/>
              </a:rPr>
              <a:t>00</a:t>
            </a:r>
            <a:endParaRPr lang="zh-CN" altLang="zh-CN" sz="1800" dirty="0">
              <a:latin typeface="微软雅黑" pitchFamily="34" charset="-122"/>
              <a:ea typeface="微软雅黑" pitchFamily="34" charset="-122"/>
            </a:endParaRPr>
          </a:p>
        </p:txBody>
      </p:sp>
      <p:sp>
        <p:nvSpPr>
          <p:cNvPr id="13" name="矩形 12"/>
          <p:cNvSpPr/>
          <p:nvPr>
            <p:custDataLst>
              <p:tags r:id="rId7"/>
            </p:custDataLst>
          </p:nvPr>
        </p:nvSpPr>
        <p:spPr>
          <a:xfrm>
            <a:off x="760882" y="152444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9" name="矩形 18"/>
          <p:cNvSpPr/>
          <p:nvPr>
            <p:custDataLst>
              <p:tags r:id="rId8"/>
            </p:custDataLst>
          </p:nvPr>
        </p:nvSpPr>
        <p:spPr>
          <a:xfrm>
            <a:off x="684440" y="2513154"/>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 name="矩形 1"/>
          <p:cNvSpPr/>
          <p:nvPr/>
        </p:nvSpPr>
        <p:spPr>
          <a:xfrm>
            <a:off x="684440" y="1570159"/>
            <a:ext cx="7767949" cy="874407"/>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甲公司以银行存款支付加工费</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元，取得的增值税专用发票上注明增值税税额为</a:t>
            </a:r>
            <a:r>
              <a:rPr lang="en-US" altLang="zh-CN" sz="1800" dirty="0">
                <a:latin typeface="微软雅黑" pitchFamily="34" charset="-122"/>
                <a:ea typeface="微软雅黑" pitchFamily="34" charset="-122"/>
              </a:rPr>
              <a:t>3 200</a:t>
            </a:r>
            <a:r>
              <a:rPr lang="zh-CN" altLang="zh-CN" sz="1800" dirty="0">
                <a:latin typeface="微软雅黑" pitchFamily="34" charset="-122"/>
                <a:ea typeface="微软雅黑" pitchFamily="34" charset="-122"/>
              </a:rPr>
              <a:t>元；支付加工单位代垫辅助材料费</a:t>
            </a:r>
            <a:r>
              <a:rPr lang="en-US" altLang="zh-CN" sz="1800" dirty="0">
                <a:latin typeface="微软雅黑" pitchFamily="34" charset="-122"/>
                <a:ea typeface="微软雅黑" pitchFamily="34" charset="-122"/>
              </a:rPr>
              <a:t>1 000</a:t>
            </a:r>
            <a:r>
              <a:rPr lang="zh-CN" altLang="zh-CN" sz="1800" dirty="0">
                <a:latin typeface="微软雅黑" pitchFamily="34" charset="-122"/>
                <a:ea typeface="微软雅黑" pitchFamily="34" charset="-122"/>
              </a:rPr>
              <a:t>元。</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05062281"/>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a:solidFill>
                  <a:srgbClr val="084CA1"/>
                </a:solidFill>
                <a:latin typeface="微软雅黑"/>
                <a:ea typeface="微软雅黑"/>
              </a:rPr>
              <a:t>委托加工物资</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684440" y="2323672"/>
            <a:ext cx="7767950" cy="2605842"/>
          </a:xfrm>
          <a:prstGeom prst="rect">
            <a:avLst/>
          </a:prstGeom>
        </p:spPr>
        <p:txBody>
          <a:bodyPr wrap="square">
            <a:spAutoFit/>
          </a:bodyPr>
          <a:lstStyle/>
          <a:p>
            <a:pPr>
              <a:lnSpc>
                <a:spcPts val="2800"/>
              </a:lnSpc>
            </a:pPr>
            <a:r>
              <a:rPr lang="zh-CN" altLang="en-US" sz="1800" dirty="0">
                <a:latin typeface="微软雅黑" pitchFamily="34" charset="-122"/>
                <a:ea typeface="微软雅黑" pitchFamily="34" charset="-122"/>
              </a:rPr>
              <a:t>借：委托加工物资                                                        </a:t>
            </a:r>
            <a:r>
              <a:rPr lang="en-US" altLang="zh-CN" sz="1800" dirty="0">
                <a:latin typeface="微软雅黑" pitchFamily="34" charset="-122"/>
                <a:ea typeface="微软雅黑" pitchFamily="34" charset="-122"/>
              </a:rPr>
              <a:t>500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50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应交消费税                                  </a:t>
            </a:r>
            <a:r>
              <a:rPr lang="en-US" altLang="zh-CN" sz="1800" dirty="0">
                <a:latin typeface="微软雅黑" pitchFamily="34" charset="-122"/>
                <a:ea typeface="微软雅黑" pitchFamily="34" charset="-122"/>
              </a:rPr>
              <a:t>15 000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贷：银行存款                                                          </a:t>
            </a:r>
            <a:r>
              <a:rPr lang="en-US" altLang="zh-CN" sz="1800" dirty="0">
                <a:latin typeface="微软雅黑" pitchFamily="34" charset="-122"/>
                <a:ea typeface="微软雅黑" pitchFamily="34" charset="-122"/>
              </a:rPr>
              <a:t>15 550</a:t>
            </a:r>
          </a:p>
          <a:p>
            <a:pPr>
              <a:lnSpc>
                <a:spcPts val="2800"/>
              </a:lnSpc>
            </a:pPr>
            <a:r>
              <a:rPr lang="zh-CN" altLang="en-US"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——B</a:t>
            </a:r>
            <a:r>
              <a:rPr lang="zh-CN" altLang="en-US" sz="1800" dirty="0">
                <a:latin typeface="微软雅黑" pitchFamily="34" charset="-122"/>
                <a:ea typeface="微软雅黑" pitchFamily="34" charset="-122"/>
              </a:rPr>
              <a:t>材料                                             </a:t>
            </a:r>
            <a:r>
              <a:rPr lang="en-US" altLang="zh-CN" sz="1800" dirty="0">
                <a:latin typeface="微软雅黑" pitchFamily="34" charset="-122"/>
                <a:ea typeface="微软雅黑" pitchFamily="34" charset="-122"/>
              </a:rPr>
              <a:t>95 000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贷：委托加工物资                                                    </a:t>
            </a:r>
            <a:r>
              <a:rPr lang="en-US" altLang="zh-CN" sz="1800" dirty="0">
                <a:latin typeface="微软雅黑" pitchFamily="34" charset="-122"/>
                <a:ea typeface="微软雅黑" pitchFamily="34" charset="-122"/>
              </a:rPr>
              <a:t>93 500</a:t>
            </a:r>
          </a:p>
          <a:p>
            <a:pPr>
              <a:lnSpc>
                <a:spcPts val="28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材料成本差异</a:t>
            </a:r>
            <a:r>
              <a:rPr lang="en-US" altLang="zh-CN" sz="1800" dirty="0">
                <a:latin typeface="微软雅黑" pitchFamily="34" charset="-122"/>
                <a:ea typeface="微软雅黑" pitchFamily="34" charset="-122"/>
              </a:rPr>
              <a:t>——B</a:t>
            </a:r>
            <a:r>
              <a:rPr lang="zh-CN" altLang="en-US" sz="1800" dirty="0">
                <a:latin typeface="微软雅黑" pitchFamily="34" charset="-122"/>
                <a:ea typeface="微软雅黑" pitchFamily="34" charset="-122"/>
              </a:rPr>
              <a:t>材料                                       </a:t>
            </a:r>
            <a:r>
              <a:rPr lang="en-US" altLang="zh-CN" sz="1800" dirty="0">
                <a:latin typeface="微软雅黑" pitchFamily="34" charset="-122"/>
                <a:ea typeface="微软雅黑" pitchFamily="34" charset="-122"/>
              </a:rPr>
              <a:t>1 500</a:t>
            </a:r>
          </a:p>
        </p:txBody>
      </p:sp>
      <p:sp>
        <p:nvSpPr>
          <p:cNvPr id="13" name="矩形 12"/>
          <p:cNvSpPr/>
          <p:nvPr>
            <p:custDataLst>
              <p:tags r:id="rId7"/>
            </p:custDataLst>
          </p:nvPr>
        </p:nvSpPr>
        <p:spPr>
          <a:xfrm>
            <a:off x="760882" y="112300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9" name="矩形 18"/>
          <p:cNvSpPr/>
          <p:nvPr>
            <p:custDataLst>
              <p:tags r:id="rId8"/>
            </p:custDataLst>
          </p:nvPr>
        </p:nvSpPr>
        <p:spPr>
          <a:xfrm>
            <a:off x="684440" y="226783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 name="矩形 1"/>
          <p:cNvSpPr/>
          <p:nvPr/>
        </p:nvSpPr>
        <p:spPr>
          <a:xfrm>
            <a:off x="684440" y="1168723"/>
            <a:ext cx="7767949" cy="1134734"/>
          </a:xfrm>
          <a:prstGeom prst="rect">
            <a:avLst/>
          </a:prstGeom>
        </p:spPr>
        <p:txBody>
          <a:bodyPr wrap="square">
            <a:spAutoFit/>
          </a:bodyPr>
          <a:lstStyle/>
          <a:p>
            <a:pPr>
              <a:lnSpc>
                <a:spcPts val="2800"/>
              </a:lnSpc>
            </a:pPr>
            <a:r>
              <a:rPr lang="zh-CN" altLang="en-US" sz="1800" dirty="0">
                <a:latin typeface="微软雅黑" pitchFamily="34" charset="-122"/>
                <a:ea typeface="微软雅黑" pitchFamily="34" charset="-122"/>
              </a:rPr>
              <a:t>甲公司收回上述加工完成的材料，以银行存款支付运费</a:t>
            </a:r>
            <a:r>
              <a:rPr lang="en-US" altLang="zh-CN" sz="1800" dirty="0">
                <a:latin typeface="微软雅黑" pitchFamily="34" charset="-122"/>
                <a:ea typeface="微软雅黑" pitchFamily="34" charset="-122"/>
              </a:rPr>
              <a:t>500</a:t>
            </a:r>
            <a:r>
              <a:rPr lang="zh-CN" altLang="en-US" sz="1800" dirty="0">
                <a:latin typeface="微软雅黑" pitchFamily="34" charset="-122"/>
                <a:ea typeface="微软雅黑" pitchFamily="34" charset="-122"/>
              </a:rPr>
              <a:t>元，取得的增值税专用发票上注明增值税税额为</a:t>
            </a:r>
            <a:r>
              <a:rPr lang="en-US" altLang="zh-CN" sz="1800" dirty="0">
                <a:latin typeface="微软雅黑" pitchFamily="34" charset="-122"/>
                <a:ea typeface="微软雅黑" pitchFamily="34" charset="-122"/>
              </a:rPr>
              <a:t>50</a:t>
            </a:r>
            <a:r>
              <a:rPr lang="zh-CN" altLang="en-US" sz="1800" dirty="0">
                <a:latin typeface="微软雅黑" pitchFamily="34" charset="-122"/>
                <a:ea typeface="微软雅黑" pitchFamily="34" charset="-122"/>
              </a:rPr>
              <a:t>元；另支付加工单位代收代缴消费税</a:t>
            </a:r>
            <a:endParaRPr lang="en-US"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15 000</a:t>
            </a:r>
            <a:r>
              <a:rPr lang="zh-CN" altLang="en-US" sz="1800" dirty="0">
                <a:latin typeface="微软雅黑" pitchFamily="34" charset="-122"/>
                <a:ea typeface="微软雅黑" pitchFamily="34" charset="-122"/>
              </a:rPr>
              <a:t>元。</a:t>
            </a:r>
            <a:r>
              <a:rPr lang="en-US" altLang="zh-CN" sz="1800" dirty="0">
                <a:latin typeface="微软雅黑" pitchFamily="34" charset="-122"/>
                <a:ea typeface="微软雅黑" pitchFamily="34" charset="-122"/>
              </a:rPr>
              <a:t>B</a:t>
            </a:r>
            <a:r>
              <a:rPr lang="zh-CN" altLang="en-US" sz="1800" dirty="0">
                <a:latin typeface="微软雅黑" pitchFamily="34" charset="-122"/>
                <a:ea typeface="微软雅黑" pitchFamily="34" charset="-122"/>
              </a:rPr>
              <a:t>材料已验收入库（用于继续加工），其计划成本为</a:t>
            </a:r>
            <a:r>
              <a:rPr lang="en-US" altLang="zh-CN" sz="1800" dirty="0">
                <a:latin typeface="微软雅黑" pitchFamily="34" charset="-122"/>
                <a:ea typeface="微软雅黑" pitchFamily="34" charset="-122"/>
              </a:rPr>
              <a:t>95 000</a:t>
            </a:r>
            <a:r>
              <a:rPr lang="zh-CN" altLang="en-US" sz="1800" dirty="0">
                <a:latin typeface="微软雅黑" pitchFamily="34" charset="-122"/>
                <a:ea typeface="微软雅黑" pitchFamily="34" charset="-122"/>
              </a:rPr>
              <a:t>元</a:t>
            </a:r>
            <a:r>
              <a:rPr lang="zh-CN" altLang="zh-CN" sz="1800" dirty="0">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44669947"/>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周转材料的核算内容</a:t>
            </a:r>
          </a:p>
        </p:txBody>
      </p:sp>
      <p:sp>
        <p:nvSpPr>
          <p:cNvPr id="3" name="矩形 2"/>
          <p:cNvSpPr/>
          <p:nvPr/>
        </p:nvSpPr>
        <p:spPr>
          <a:xfrm>
            <a:off x="974046" y="1127990"/>
            <a:ext cx="7422819" cy="923330"/>
          </a:xfrm>
          <a:prstGeom prst="rect">
            <a:avLst/>
          </a:prstGeom>
        </p:spPr>
        <p:txBody>
          <a:bodyPr wrap="square">
            <a:spAutoFit/>
          </a:bodyPr>
          <a:lstStyle/>
          <a:p>
            <a:pPr>
              <a:lnSpc>
                <a:spcPct val="150000"/>
              </a:lnSpc>
            </a:pPr>
            <a:r>
              <a:rPr lang="zh-CN" altLang="en-US" sz="1800" b="1" dirty="0">
                <a:solidFill>
                  <a:srgbClr val="C00000"/>
                </a:solidFill>
                <a:latin typeface="微软雅黑" pitchFamily="34" charset="-122"/>
                <a:ea typeface="微软雅黑" pitchFamily="34" charset="-122"/>
              </a:rPr>
              <a:t>周转</a:t>
            </a:r>
            <a:r>
              <a:rPr lang="zh-CN" altLang="en-US" sz="1800" b="1" dirty="0" smtClean="0">
                <a:solidFill>
                  <a:srgbClr val="C00000"/>
                </a:solidFill>
                <a:latin typeface="微软雅黑" pitchFamily="34" charset="-122"/>
                <a:ea typeface="微软雅黑" pitchFamily="34" charset="-122"/>
              </a:rPr>
              <a:t>材料：</a:t>
            </a:r>
            <a:r>
              <a:rPr lang="zh-CN" altLang="en-US" sz="1800" dirty="0" smtClean="0">
                <a:latin typeface="微软雅黑" pitchFamily="34" charset="-122"/>
                <a:ea typeface="微软雅黑" pitchFamily="34" charset="-122"/>
              </a:rPr>
              <a:t>企业</a:t>
            </a:r>
            <a:r>
              <a:rPr lang="zh-CN" altLang="en-US" sz="1800" dirty="0">
                <a:latin typeface="微软雅黑" pitchFamily="34" charset="-122"/>
                <a:ea typeface="微软雅黑" pitchFamily="34" charset="-122"/>
              </a:rPr>
              <a:t>能够多次使用，不符合固定资产定义，逐渐转移其价值但仍保持原有形态，不确认为固定资产的材料，如</a:t>
            </a:r>
            <a:r>
              <a:rPr lang="zh-CN" altLang="en-US" sz="1800" b="1" u="heavy" dirty="0">
                <a:solidFill>
                  <a:srgbClr val="084CA1"/>
                </a:solidFill>
                <a:uFill>
                  <a:solidFill>
                    <a:srgbClr val="C00000"/>
                  </a:solidFill>
                </a:uFill>
                <a:latin typeface="微软雅黑" pitchFamily="34" charset="-122"/>
                <a:ea typeface="微软雅黑" pitchFamily="34" charset="-122"/>
              </a:rPr>
              <a:t>包装物</a:t>
            </a:r>
            <a:r>
              <a:rPr lang="zh-CN" altLang="en-US" sz="1800" dirty="0">
                <a:latin typeface="微软雅黑" pitchFamily="34" charset="-122"/>
                <a:ea typeface="微软雅黑" pitchFamily="34" charset="-122"/>
              </a:rPr>
              <a:t>和</a:t>
            </a:r>
            <a:r>
              <a:rPr lang="zh-CN" altLang="en-US" sz="1800" b="1" u="heavy" dirty="0">
                <a:solidFill>
                  <a:srgbClr val="084CA1"/>
                </a:solidFill>
                <a:uFill>
                  <a:solidFill>
                    <a:srgbClr val="C00000"/>
                  </a:solidFill>
                </a:uFill>
                <a:latin typeface="微软雅黑" pitchFamily="34" charset="-122"/>
                <a:ea typeface="微软雅黑" pitchFamily="34" charset="-122"/>
              </a:rPr>
              <a:t>低值易耗品</a:t>
            </a:r>
            <a:r>
              <a:rPr lang="zh-CN" altLang="en-US" sz="1800" dirty="0">
                <a:latin typeface="微软雅黑" pitchFamily="34" charset="-122"/>
                <a:ea typeface="微软雅黑" pitchFamily="34" charset="-122"/>
              </a:rPr>
              <a:t>。</a:t>
            </a:r>
          </a:p>
        </p:txBody>
      </p:sp>
      <p:cxnSp>
        <p:nvCxnSpPr>
          <p:cNvPr id="17" name="直接连接符 16"/>
          <p:cNvCxnSpPr/>
          <p:nvPr/>
        </p:nvCxnSpPr>
        <p:spPr>
          <a:xfrm>
            <a:off x="1740417" y="2561581"/>
            <a:ext cx="5162184" cy="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4362993" y="2565475"/>
            <a:ext cx="6568" cy="2330616"/>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740417" y="2187716"/>
            <a:ext cx="646331"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借方</a:t>
            </a:r>
            <a:endParaRPr lang="zh-CN" altLang="en-US" sz="1800" dirty="0">
              <a:latin typeface="微软雅黑" pitchFamily="34" charset="-122"/>
              <a:ea typeface="微软雅黑" pitchFamily="34" charset="-122"/>
            </a:endParaRPr>
          </a:p>
        </p:txBody>
      </p:sp>
      <p:sp>
        <p:nvSpPr>
          <p:cNvPr id="20" name="TextBox 19"/>
          <p:cNvSpPr txBox="1"/>
          <p:nvPr/>
        </p:nvSpPr>
        <p:spPr>
          <a:xfrm>
            <a:off x="6256270" y="2187716"/>
            <a:ext cx="646331" cy="369332"/>
          </a:xfrm>
          <a:prstGeom prst="rect">
            <a:avLst/>
          </a:prstGeom>
          <a:noFill/>
        </p:spPr>
        <p:txBody>
          <a:bodyPr wrap="none" rtlCol="0">
            <a:spAutoFit/>
          </a:bodyPr>
          <a:lstStyle/>
          <a:p>
            <a:r>
              <a:rPr lang="zh-CN" altLang="en-US" sz="1800" dirty="0" smtClean="0">
                <a:latin typeface="微软雅黑" pitchFamily="34" charset="-122"/>
                <a:ea typeface="微软雅黑" pitchFamily="34" charset="-122"/>
              </a:rPr>
              <a:t>贷方</a:t>
            </a:r>
            <a:endParaRPr lang="zh-CN" altLang="en-US" sz="1800" dirty="0">
              <a:latin typeface="微软雅黑" pitchFamily="34" charset="-122"/>
              <a:ea typeface="微软雅黑" pitchFamily="34" charset="-122"/>
            </a:endParaRPr>
          </a:p>
        </p:txBody>
      </p:sp>
      <p:sp>
        <p:nvSpPr>
          <p:cNvPr id="21" name="TextBox 20"/>
          <p:cNvSpPr txBox="1"/>
          <p:nvPr/>
        </p:nvSpPr>
        <p:spPr>
          <a:xfrm>
            <a:off x="3868654" y="2192249"/>
            <a:ext cx="1560645"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周转材料</a:t>
            </a:r>
            <a:endParaRPr lang="zh-CN" altLang="en-US" sz="1800" b="1" dirty="0">
              <a:solidFill>
                <a:srgbClr val="084CA1"/>
              </a:solidFill>
              <a:latin typeface="微软雅黑" pitchFamily="34" charset="-122"/>
              <a:ea typeface="微软雅黑" pitchFamily="34" charset="-122"/>
            </a:endParaRPr>
          </a:p>
        </p:txBody>
      </p:sp>
      <p:sp>
        <p:nvSpPr>
          <p:cNvPr id="22" name="TextBox 21"/>
          <p:cNvSpPr txBox="1"/>
          <p:nvPr/>
        </p:nvSpPr>
        <p:spPr>
          <a:xfrm>
            <a:off x="1740416" y="2557048"/>
            <a:ext cx="2434380" cy="923330"/>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pPr>
              <a:lnSpc>
                <a:spcPct val="150000"/>
              </a:lnSpc>
            </a:pPr>
            <a:r>
              <a:rPr lang="zh-CN" altLang="en-US" sz="1800" dirty="0">
                <a:latin typeface="微软雅黑" pitchFamily="34" charset="-122"/>
                <a:ea typeface="微软雅黑" pitchFamily="34" charset="-122"/>
              </a:rPr>
              <a:t>企业</a:t>
            </a:r>
            <a:r>
              <a:rPr lang="zh-CN" altLang="en-US" sz="1800" dirty="0" smtClean="0">
                <a:latin typeface="微软雅黑" pitchFamily="34" charset="-122"/>
                <a:ea typeface="微软雅黑" pitchFamily="34" charset="-122"/>
              </a:rPr>
              <a:t>取得周转材料的实际成本或计划成本</a:t>
            </a:r>
            <a:endParaRPr lang="zh-CN" altLang="en-US" sz="1800" dirty="0">
              <a:latin typeface="微软雅黑" pitchFamily="34" charset="-122"/>
              <a:ea typeface="微软雅黑" pitchFamily="34" charset="-122"/>
            </a:endParaRPr>
          </a:p>
        </p:txBody>
      </p:sp>
      <p:sp>
        <p:nvSpPr>
          <p:cNvPr id="23" name="TextBox 22"/>
          <p:cNvSpPr txBox="1"/>
          <p:nvPr/>
        </p:nvSpPr>
        <p:spPr>
          <a:xfrm>
            <a:off x="4369561" y="2615136"/>
            <a:ext cx="2760444"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发出周转</a:t>
            </a:r>
            <a:r>
              <a:rPr lang="zh-CN" altLang="en-US" sz="1800" dirty="0">
                <a:latin typeface="微软雅黑" pitchFamily="34" charset="-122"/>
                <a:ea typeface="微软雅黑" pitchFamily="34" charset="-122"/>
              </a:rPr>
              <a:t>材料的</a:t>
            </a:r>
            <a:r>
              <a:rPr lang="zh-CN" altLang="en-US" sz="1800" dirty="0" smtClean="0">
                <a:latin typeface="微软雅黑" pitchFamily="34" charset="-122"/>
                <a:ea typeface="微软雅黑" pitchFamily="34" charset="-122"/>
              </a:rPr>
              <a:t>实际成本、计划成本或摊销价值</a:t>
            </a:r>
            <a:endParaRPr lang="zh-CN" altLang="en-US" sz="1800" dirty="0">
              <a:latin typeface="微软雅黑" pitchFamily="34" charset="-122"/>
              <a:ea typeface="微软雅黑" pitchFamily="34" charset="-122"/>
            </a:endParaRPr>
          </a:p>
        </p:txBody>
      </p:sp>
      <p:cxnSp>
        <p:nvCxnSpPr>
          <p:cNvPr id="24" name="直接连接符 23"/>
          <p:cNvCxnSpPr/>
          <p:nvPr/>
        </p:nvCxnSpPr>
        <p:spPr>
          <a:xfrm>
            <a:off x="1740417" y="3474373"/>
            <a:ext cx="5162184"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740416" y="3490799"/>
            <a:ext cx="2434379" cy="1528624"/>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dirty="0">
                <a:latin typeface="微软雅黑" pitchFamily="34" charset="-122"/>
                <a:ea typeface="微软雅黑" pitchFamily="34" charset="-122"/>
              </a:rPr>
              <a:t>期末余额</a:t>
            </a:r>
            <a:r>
              <a:rPr lang="zh-CN" altLang="en-US" sz="1800" dirty="0" smtClean="0">
                <a:latin typeface="微软雅黑" pitchFamily="34" charset="-122"/>
                <a:ea typeface="微软雅黑" pitchFamily="34" charset="-122"/>
              </a:rPr>
              <a:t>：企业在库周转材料的计划成本或实际成本以及在用周转材料的滩余价值</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95206376"/>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包装物的核算</a:t>
            </a:r>
          </a:p>
        </p:txBody>
      </p:sp>
      <p:sp>
        <p:nvSpPr>
          <p:cNvPr id="36" name="矩形 35"/>
          <p:cNvSpPr/>
          <p:nvPr/>
        </p:nvSpPr>
        <p:spPr>
          <a:xfrm>
            <a:off x="251639" y="1123788"/>
            <a:ext cx="7798057" cy="923330"/>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包装</a:t>
            </a:r>
            <a:r>
              <a:rPr lang="zh-CN" altLang="zh-CN" sz="1800" b="1" dirty="0" smtClean="0">
                <a:solidFill>
                  <a:srgbClr val="C00000"/>
                </a:solidFill>
                <a:latin typeface="微软雅黑" pitchFamily="34" charset="-122"/>
                <a:ea typeface="微软雅黑" pitchFamily="34" charset="-122"/>
              </a:rPr>
              <a:t>物</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生产</a:t>
            </a:r>
            <a:r>
              <a:rPr lang="zh-CN" altLang="zh-CN" sz="1800" dirty="0">
                <a:latin typeface="微软雅黑" pitchFamily="34" charset="-122"/>
                <a:ea typeface="微软雅黑" pitchFamily="34" charset="-122"/>
              </a:rPr>
              <a:t>经营过程中</a:t>
            </a:r>
            <a:r>
              <a:rPr lang="zh-CN" altLang="zh-CN" sz="1800" b="1" dirty="0">
                <a:solidFill>
                  <a:srgbClr val="084CA1"/>
                </a:solidFill>
                <a:latin typeface="微软雅黑" pitchFamily="34" charset="-122"/>
                <a:ea typeface="微软雅黑" pitchFamily="34" charset="-122"/>
              </a:rPr>
              <a:t>为包装本企业产品而储备</a:t>
            </a:r>
            <a:r>
              <a:rPr lang="zh-CN" altLang="zh-CN" sz="1800" dirty="0">
                <a:latin typeface="微软雅黑" pitchFamily="34" charset="-122"/>
                <a:ea typeface="微软雅黑" pitchFamily="34" charset="-122"/>
              </a:rPr>
              <a:t>的各种包装容器，如桶、箱、瓶、坛、袋</a:t>
            </a:r>
            <a:r>
              <a:rPr lang="zh-CN" altLang="zh-CN" sz="1800" dirty="0" smtClean="0">
                <a:latin typeface="微软雅黑" pitchFamily="34" charset="-122"/>
                <a:ea typeface="微软雅黑" pitchFamily="34" charset="-122"/>
              </a:rPr>
              <a:t>等</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37" name="矩形 36"/>
          <p:cNvSpPr/>
          <p:nvPr/>
        </p:nvSpPr>
        <p:spPr>
          <a:xfrm>
            <a:off x="848896" y="1411820"/>
            <a:ext cx="7056784" cy="3400660"/>
          </a:xfrm>
          <a:prstGeom prst="rect">
            <a:avLst/>
          </a:prstGeom>
          <a:noFill/>
        </p:spPr>
      </p:sp>
      <p:grpSp>
        <p:nvGrpSpPr>
          <p:cNvPr id="38" name="组合 37"/>
          <p:cNvGrpSpPr/>
          <p:nvPr/>
        </p:nvGrpSpPr>
        <p:grpSpPr>
          <a:xfrm>
            <a:off x="-3604449" y="862981"/>
            <a:ext cx="10855918" cy="4581287"/>
            <a:chOff x="-2440196" y="1261357"/>
            <a:chExt cx="10855918" cy="4581287"/>
          </a:xfrm>
        </p:grpSpPr>
        <p:sp>
          <p:nvSpPr>
            <p:cNvPr id="39" name="空心弧 38"/>
            <p:cNvSpPr/>
            <p:nvPr/>
          </p:nvSpPr>
          <p:spPr>
            <a:xfrm>
              <a:off x="-2440196" y="1261357"/>
              <a:ext cx="4581287" cy="4581287"/>
            </a:xfrm>
            <a:prstGeom prst="blockArc">
              <a:avLst>
                <a:gd name="adj1" fmla="val 19741926"/>
                <a:gd name="adj2" fmla="val 2474492"/>
                <a:gd name="adj3" fmla="val 659"/>
              </a:avLst>
            </a:prstGeom>
            <a:ln>
              <a:solidFill>
                <a:srgbClr val="084CA1"/>
              </a:solidFill>
            </a:ln>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grpSp>
          <p:nvGrpSpPr>
            <p:cNvPr id="40" name="组合 39"/>
            <p:cNvGrpSpPr/>
            <p:nvPr/>
          </p:nvGrpSpPr>
          <p:grpSpPr>
            <a:xfrm>
              <a:off x="1469709" y="2497898"/>
              <a:ext cx="6946013" cy="2495808"/>
              <a:chOff x="1469709" y="2497898"/>
              <a:chExt cx="6946013" cy="2495808"/>
            </a:xfrm>
          </p:grpSpPr>
          <p:sp>
            <p:nvSpPr>
              <p:cNvPr id="41" name="任意多边形 40"/>
              <p:cNvSpPr/>
              <p:nvPr/>
            </p:nvSpPr>
            <p:spPr>
              <a:xfrm>
                <a:off x="1790141" y="2523513"/>
                <a:ext cx="6625580" cy="480285"/>
              </a:xfrm>
              <a:custGeom>
                <a:avLst/>
                <a:gdLst>
                  <a:gd name="connsiteX0" fmla="*/ 0 w 6625580"/>
                  <a:gd name="connsiteY0" fmla="*/ 0 h 523157"/>
                  <a:gd name="connsiteX1" fmla="*/ 6625580 w 6625580"/>
                  <a:gd name="connsiteY1" fmla="*/ 0 h 523157"/>
                  <a:gd name="connsiteX2" fmla="*/ 6625580 w 6625580"/>
                  <a:gd name="connsiteY2" fmla="*/ 523157 h 523157"/>
                  <a:gd name="connsiteX3" fmla="*/ 0 w 6625580"/>
                  <a:gd name="connsiteY3" fmla="*/ 523157 h 523157"/>
                  <a:gd name="connsiteX4" fmla="*/ 0 w 6625580"/>
                  <a:gd name="connsiteY4" fmla="*/ 0 h 52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5580" h="523157">
                    <a:moveTo>
                      <a:pt x="0" y="0"/>
                    </a:moveTo>
                    <a:lnTo>
                      <a:pt x="6625580" y="0"/>
                    </a:lnTo>
                    <a:lnTo>
                      <a:pt x="6625580" y="523157"/>
                    </a:lnTo>
                    <a:lnTo>
                      <a:pt x="0" y="523157"/>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5256" tIns="45720" rIns="45720" bIns="45720"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  生产过程中用于包装产品并作为产品组成部分的包装物</a:t>
                </a:r>
                <a:endParaRPr lang="zh-CN" altLang="en-US" sz="1800" kern="1200" dirty="0">
                  <a:solidFill>
                    <a:schemeClr val="tx1"/>
                  </a:solidFill>
                  <a:latin typeface="微软雅黑" pitchFamily="34" charset="-122"/>
                  <a:ea typeface="微软雅黑" pitchFamily="34" charset="-122"/>
                </a:endParaRPr>
              </a:p>
            </p:txBody>
          </p:sp>
          <p:sp>
            <p:nvSpPr>
              <p:cNvPr id="42" name="椭圆 41"/>
              <p:cNvSpPr/>
              <p:nvPr/>
            </p:nvSpPr>
            <p:spPr>
              <a:xfrm>
                <a:off x="1618239" y="2497898"/>
                <a:ext cx="566628" cy="566628"/>
              </a:xfrm>
              <a:prstGeom prst="ellipse">
                <a:avLst/>
              </a:prstGeom>
              <a:ln>
                <a:solidFill>
                  <a:srgbClr val="084CA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3" name="任意多边形 42"/>
              <p:cNvSpPr/>
              <p:nvPr/>
            </p:nvSpPr>
            <p:spPr>
              <a:xfrm>
                <a:off x="2090080" y="3171585"/>
                <a:ext cx="6325642" cy="480285"/>
              </a:xfrm>
              <a:custGeom>
                <a:avLst/>
                <a:gdLst>
                  <a:gd name="connsiteX0" fmla="*/ 0 w 6325642"/>
                  <a:gd name="connsiteY0" fmla="*/ 0 h 523157"/>
                  <a:gd name="connsiteX1" fmla="*/ 6325642 w 6325642"/>
                  <a:gd name="connsiteY1" fmla="*/ 0 h 523157"/>
                  <a:gd name="connsiteX2" fmla="*/ 6325642 w 6325642"/>
                  <a:gd name="connsiteY2" fmla="*/ 523157 h 523157"/>
                  <a:gd name="connsiteX3" fmla="*/ 0 w 6325642"/>
                  <a:gd name="connsiteY3" fmla="*/ 523157 h 523157"/>
                  <a:gd name="connsiteX4" fmla="*/ 0 w 6325642"/>
                  <a:gd name="connsiteY4" fmla="*/ 0 h 52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25642" h="523157">
                    <a:moveTo>
                      <a:pt x="0" y="0"/>
                    </a:moveTo>
                    <a:lnTo>
                      <a:pt x="6325642" y="0"/>
                    </a:lnTo>
                    <a:lnTo>
                      <a:pt x="6325642" y="523157"/>
                    </a:lnTo>
                    <a:lnTo>
                      <a:pt x="0" y="523157"/>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5256" tIns="45720" rIns="45720" bIns="45720"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随同商品出售而不单独计价的包装物</a:t>
                </a:r>
                <a:endParaRPr lang="zh-CN" altLang="en-US" sz="1800" kern="1200" dirty="0">
                  <a:solidFill>
                    <a:schemeClr val="tx1"/>
                  </a:solidFill>
                  <a:latin typeface="微软雅黑" pitchFamily="34" charset="-122"/>
                  <a:ea typeface="微软雅黑" pitchFamily="34" charset="-122"/>
                </a:endParaRPr>
              </a:p>
            </p:txBody>
          </p:sp>
          <p:sp>
            <p:nvSpPr>
              <p:cNvPr id="44" name="椭圆 43"/>
              <p:cNvSpPr/>
              <p:nvPr/>
            </p:nvSpPr>
            <p:spPr>
              <a:xfrm>
                <a:off x="1806766" y="3128413"/>
                <a:ext cx="566628" cy="566628"/>
              </a:xfrm>
              <a:prstGeom prst="ellipse">
                <a:avLst/>
              </a:prstGeom>
              <a:ln>
                <a:solidFill>
                  <a:srgbClr val="084CA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5" name="任意多边形 44"/>
              <p:cNvSpPr/>
              <p:nvPr/>
            </p:nvSpPr>
            <p:spPr>
              <a:xfrm>
                <a:off x="2090080" y="3819657"/>
                <a:ext cx="6325642" cy="480285"/>
              </a:xfrm>
              <a:custGeom>
                <a:avLst/>
                <a:gdLst>
                  <a:gd name="connsiteX0" fmla="*/ 0 w 6325642"/>
                  <a:gd name="connsiteY0" fmla="*/ 0 h 523157"/>
                  <a:gd name="connsiteX1" fmla="*/ 6325642 w 6325642"/>
                  <a:gd name="connsiteY1" fmla="*/ 0 h 523157"/>
                  <a:gd name="connsiteX2" fmla="*/ 6325642 w 6325642"/>
                  <a:gd name="connsiteY2" fmla="*/ 523157 h 523157"/>
                  <a:gd name="connsiteX3" fmla="*/ 0 w 6325642"/>
                  <a:gd name="connsiteY3" fmla="*/ 523157 h 523157"/>
                  <a:gd name="connsiteX4" fmla="*/ 0 w 6325642"/>
                  <a:gd name="connsiteY4" fmla="*/ 0 h 52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25642" h="523157">
                    <a:moveTo>
                      <a:pt x="0" y="0"/>
                    </a:moveTo>
                    <a:lnTo>
                      <a:pt x="6325642" y="0"/>
                    </a:lnTo>
                    <a:lnTo>
                      <a:pt x="6325642" y="523157"/>
                    </a:lnTo>
                    <a:lnTo>
                      <a:pt x="0" y="523157"/>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5256" tIns="45720" rIns="45720" bIns="45720"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随同商品出售而单独计价的包装物</a:t>
                </a:r>
                <a:endParaRPr lang="zh-CN" altLang="en-US" sz="1800" kern="1200" dirty="0">
                  <a:solidFill>
                    <a:schemeClr val="tx1"/>
                  </a:solidFill>
                  <a:latin typeface="微软雅黑" pitchFamily="34" charset="-122"/>
                  <a:ea typeface="微软雅黑" pitchFamily="34" charset="-122"/>
                </a:endParaRPr>
              </a:p>
            </p:txBody>
          </p:sp>
          <p:sp>
            <p:nvSpPr>
              <p:cNvPr id="46" name="椭圆 45"/>
              <p:cNvSpPr/>
              <p:nvPr/>
            </p:nvSpPr>
            <p:spPr>
              <a:xfrm>
                <a:off x="1806766" y="3779511"/>
                <a:ext cx="566628" cy="566628"/>
              </a:xfrm>
              <a:prstGeom prst="ellipse">
                <a:avLst/>
              </a:prstGeom>
              <a:ln>
                <a:solidFill>
                  <a:srgbClr val="084CA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7" name="任意多边形 46"/>
              <p:cNvSpPr/>
              <p:nvPr/>
            </p:nvSpPr>
            <p:spPr>
              <a:xfrm>
                <a:off x="1790141" y="4467729"/>
                <a:ext cx="6625580" cy="480285"/>
              </a:xfrm>
              <a:custGeom>
                <a:avLst/>
                <a:gdLst>
                  <a:gd name="connsiteX0" fmla="*/ 0 w 6625580"/>
                  <a:gd name="connsiteY0" fmla="*/ 0 h 523157"/>
                  <a:gd name="connsiteX1" fmla="*/ 6625580 w 6625580"/>
                  <a:gd name="connsiteY1" fmla="*/ 0 h 523157"/>
                  <a:gd name="connsiteX2" fmla="*/ 6625580 w 6625580"/>
                  <a:gd name="connsiteY2" fmla="*/ 523157 h 523157"/>
                  <a:gd name="connsiteX3" fmla="*/ 0 w 6625580"/>
                  <a:gd name="connsiteY3" fmla="*/ 523157 h 523157"/>
                  <a:gd name="connsiteX4" fmla="*/ 0 w 6625580"/>
                  <a:gd name="connsiteY4" fmla="*/ 0 h 5231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25580" h="523157">
                    <a:moveTo>
                      <a:pt x="0" y="0"/>
                    </a:moveTo>
                    <a:lnTo>
                      <a:pt x="6625580" y="0"/>
                    </a:lnTo>
                    <a:lnTo>
                      <a:pt x="6625580" y="523157"/>
                    </a:lnTo>
                    <a:lnTo>
                      <a:pt x="0" y="523157"/>
                    </a:lnTo>
                    <a:lnTo>
                      <a:pt x="0" y="0"/>
                    </a:lnTo>
                    <a:close/>
                  </a:path>
                </a:pathLst>
              </a:custGeom>
              <a:solidFill>
                <a:schemeClr val="accent1">
                  <a:lumMod val="60000"/>
                  <a:lumOff val="40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15256" tIns="45720" rIns="45720" bIns="45720" numCol="1" spcCol="1270" anchor="ctr" anchorCtr="0">
                <a:noAutofit/>
              </a:bodyPr>
              <a:lstStyle/>
              <a:p>
                <a:pPr lvl="0" algn="l" defTabSz="800100">
                  <a:lnSpc>
                    <a:spcPct val="90000"/>
                  </a:lnSpc>
                  <a:spcBef>
                    <a:spcPct val="0"/>
                  </a:spcBef>
                  <a:spcAft>
                    <a:spcPct val="35000"/>
                  </a:spcAft>
                </a:pPr>
                <a:r>
                  <a:rPr lang="zh-CN" altLang="en-US" sz="1800" kern="1200" dirty="0" smtClean="0">
                    <a:solidFill>
                      <a:schemeClr val="tx1"/>
                    </a:solidFill>
                    <a:latin typeface="微软雅黑" pitchFamily="34" charset="-122"/>
                    <a:ea typeface="微软雅黑" pitchFamily="34" charset="-122"/>
                  </a:rPr>
                  <a:t>出租或出借给购买单位使用的包装物</a:t>
                </a:r>
                <a:endParaRPr lang="zh-CN" altLang="en-US" sz="1800" kern="1200" dirty="0">
                  <a:solidFill>
                    <a:schemeClr val="tx1"/>
                  </a:solidFill>
                  <a:latin typeface="微软雅黑" pitchFamily="34" charset="-122"/>
                  <a:ea typeface="微软雅黑" pitchFamily="34" charset="-122"/>
                </a:endParaRPr>
              </a:p>
            </p:txBody>
          </p:sp>
          <p:sp>
            <p:nvSpPr>
              <p:cNvPr id="48" name="椭圆 47"/>
              <p:cNvSpPr/>
              <p:nvPr/>
            </p:nvSpPr>
            <p:spPr>
              <a:xfrm>
                <a:off x="1469709" y="4427078"/>
                <a:ext cx="566628" cy="566628"/>
              </a:xfrm>
              <a:prstGeom prst="ellipse">
                <a:avLst/>
              </a:prstGeom>
              <a:ln>
                <a:solidFill>
                  <a:srgbClr val="084CA1"/>
                </a:solidFill>
              </a:ln>
            </p:spPr>
            <p:style>
              <a:lnRef idx="2">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49" name="TextBox 48"/>
              <p:cNvSpPr txBox="1"/>
              <p:nvPr/>
            </p:nvSpPr>
            <p:spPr>
              <a:xfrm>
                <a:off x="1674116" y="2578989"/>
                <a:ext cx="453970" cy="369332"/>
              </a:xfrm>
              <a:prstGeom prst="rect">
                <a:avLst/>
              </a:prstGeom>
              <a:noFill/>
            </p:spPr>
            <p:txBody>
              <a:bodyPr wrap="none" rtlCol="0">
                <a:spAutoFit/>
              </a:bodyPr>
              <a:lstStyle/>
              <a:p>
                <a:r>
                  <a:rPr lang="en-US" altLang="zh-CN" sz="1800" dirty="0" smtClean="0">
                    <a:latin typeface="微软雅黑" pitchFamily="34" charset="-122"/>
                    <a:ea typeface="微软雅黑" pitchFamily="34" charset="-122"/>
                  </a:rPr>
                  <a:t>01</a:t>
                </a:r>
                <a:endParaRPr lang="zh-CN" altLang="en-US" sz="1800" dirty="0">
                  <a:latin typeface="微软雅黑" pitchFamily="34" charset="-122"/>
                  <a:ea typeface="微软雅黑" pitchFamily="34" charset="-122"/>
                </a:endParaRPr>
              </a:p>
            </p:txBody>
          </p:sp>
          <p:sp>
            <p:nvSpPr>
              <p:cNvPr id="50" name="TextBox 49"/>
              <p:cNvSpPr txBox="1"/>
              <p:nvPr/>
            </p:nvSpPr>
            <p:spPr>
              <a:xfrm>
                <a:off x="1863095" y="3227061"/>
                <a:ext cx="453970" cy="369332"/>
              </a:xfrm>
              <a:prstGeom prst="rect">
                <a:avLst/>
              </a:prstGeom>
              <a:noFill/>
            </p:spPr>
            <p:txBody>
              <a:bodyPr wrap="none" rtlCol="0">
                <a:spAutoFit/>
              </a:bodyPr>
              <a:lstStyle/>
              <a:p>
                <a:r>
                  <a:rPr lang="en-US" altLang="zh-CN" sz="1800" dirty="0" smtClean="0">
                    <a:latin typeface="微软雅黑" pitchFamily="34" charset="-122"/>
                    <a:ea typeface="微软雅黑" pitchFamily="34" charset="-122"/>
                  </a:rPr>
                  <a:t>02</a:t>
                </a:r>
                <a:endParaRPr lang="zh-CN" altLang="en-US" sz="1800" dirty="0">
                  <a:latin typeface="微软雅黑" pitchFamily="34" charset="-122"/>
                  <a:ea typeface="微软雅黑" pitchFamily="34" charset="-122"/>
                </a:endParaRPr>
              </a:p>
            </p:txBody>
          </p:sp>
          <p:sp>
            <p:nvSpPr>
              <p:cNvPr id="51" name="TextBox 50"/>
              <p:cNvSpPr txBox="1"/>
              <p:nvPr/>
            </p:nvSpPr>
            <p:spPr>
              <a:xfrm>
                <a:off x="1863095" y="3878159"/>
                <a:ext cx="453970" cy="369332"/>
              </a:xfrm>
              <a:prstGeom prst="rect">
                <a:avLst/>
              </a:prstGeom>
              <a:noFill/>
            </p:spPr>
            <p:txBody>
              <a:bodyPr wrap="none" rtlCol="0">
                <a:spAutoFit/>
              </a:bodyPr>
              <a:lstStyle/>
              <a:p>
                <a:r>
                  <a:rPr lang="en-US" altLang="zh-CN" sz="1800" dirty="0" smtClean="0">
                    <a:latin typeface="微软雅黑" pitchFamily="34" charset="-122"/>
                    <a:ea typeface="微软雅黑" pitchFamily="34" charset="-122"/>
                  </a:rPr>
                  <a:t>03</a:t>
                </a:r>
                <a:endParaRPr lang="zh-CN" altLang="en-US" sz="1800" dirty="0">
                  <a:latin typeface="微软雅黑" pitchFamily="34" charset="-122"/>
                  <a:ea typeface="微软雅黑" pitchFamily="34" charset="-122"/>
                </a:endParaRPr>
              </a:p>
            </p:txBody>
          </p:sp>
          <p:sp>
            <p:nvSpPr>
              <p:cNvPr id="52" name="TextBox 51"/>
              <p:cNvSpPr txBox="1"/>
              <p:nvPr/>
            </p:nvSpPr>
            <p:spPr>
              <a:xfrm>
                <a:off x="1526038" y="4525726"/>
                <a:ext cx="453970" cy="369332"/>
              </a:xfrm>
              <a:prstGeom prst="rect">
                <a:avLst/>
              </a:prstGeom>
              <a:noFill/>
            </p:spPr>
            <p:txBody>
              <a:bodyPr wrap="none" rtlCol="0">
                <a:spAutoFit/>
              </a:bodyPr>
              <a:lstStyle/>
              <a:p>
                <a:r>
                  <a:rPr lang="en-US" altLang="zh-CN" sz="1800" dirty="0" smtClean="0">
                    <a:latin typeface="微软雅黑" pitchFamily="34" charset="-122"/>
                    <a:ea typeface="微软雅黑" pitchFamily="34" charset="-122"/>
                  </a:rPr>
                  <a:t>04</a:t>
                </a:r>
                <a:endParaRPr lang="zh-CN" altLang="en-US" sz="1800" dirty="0">
                  <a:latin typeface="微软雅黑" pitchFamily="34" charset="-122"/>
                  <a:ea typeface="微软雅黑" pitchFamily="34" charset="-122"/>
                </a:endParaRPr>
              </a:p>
            </p:txBody>
          </p:sp>
        </p:grpSp>
      </p:grpSp>
      <p:sp>
        <p:nvSpPr>
          <p:cNvPr id="53" name="矩形 52"/>
          <p:cNvSpPr/>
          <p:nvPr/>
        </p:nvSpPr>
        <p:spPr>
          <a:xfrm>
            <a:off x="4305280" y="1614713"/>
            <a:ext cx="2592288" cy="369332"/>
          </a:xfrm>
          <a:prstGeom prst="rect">
            <a:avLst/>
          </a:prstGeom>
        </p:spPr>
        <p:txBody>
          <a:bodyPr wrap="square">
            <a:spAutoFit/>
          </a:bodyPr>
          <a:lstStyle/>
          <a:p>
            <a:r>
              <a:rPr lang="zh-CN" altLang="zh-CN" sz="1800" dirty="0" smtClean="0">
                <a:latin typeface="微软雅黑" pitchFamily="34" charset="-122"/>
                <a:ea typeface="微软雅黑" pitchFamily="34" charset="-122"/>
              </a:rPr>
              <a:t>纸</a:t>
            </a:r>
            <a:r>
              <a:rPr lang="zh-CN" altLang="zh-CN" sz="1800" dirty="0">
                <a:latin typeface="微软雅黑" pitchFamily="34" charset="-122"/>
                <a:ea typeface="微软雅黑" pitchFamily="34" charset="-122"/>
              </a:rPr>
              <a:t>、绳、铁丝、</a:t>
            </a:r>
            <a:r>
              <a:rPr lang="zh-CN" altLang="zh-CN" sz="1800" dirty="0" smtClean="0">
                <a:latin typeface="微软雅黑" pitchFamily="34" charset="-122"/>
                <a:ea typeface="微软雅黑" pitchFamily="34" charset="-122"/>
              </a:rPr>
              <a:t>铁皮</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54" name="椭圆 53"/>
          <p:cNvSpPr/>
          <p:nvPr/>
        </p:nvSpPr>
        <p:spPr>
          <a:xfrm>
            <a:off x="3922322" y="1609733"/>
            <a:ext cx="408530" cy="40069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solidFill>
                  <a:srgbClr val="C00000"/>
                </a:solidFill>
                <a:latin typeface="微软雅黑" pitchFamily="34" charset="-122"/>
                <a:ea typeface="微软雅黑" pitchFamily="34" charset="-122"/>
              </a:rPr>
              <a:t>×</a:t>
            </a:r>
            <a:endParaRPr lang="zh-CN" altLang="en-US" sz="1800" b="1" dirty="0">
              <a:solidFill>
                <a:srgbClr val="C00000"/>
              </a:solidFill>
              <a:latin typeface="微软雅黑" pitchFamily="34" charset="-122"/>
              <a:ea typeface="微软雅黑" pitchFamily="34" charset="-122"/>
            </a:endParaRPr>
          </a:p>
        </p:txBody>
      </p:sp>
      <p:sp>
        <p:nvSpPr>
          <p:cNvPr id="55" name="椭圆形标注 54"/>
          <p:cNvSpPr/>
          <p:nvPr/>
        </p:nvSpPr>
        <p:spPr>
          <a:xfrm>
            <a:off x="7113592" y="1521876"/>
            <a:ext cx="1243186" cy="555005"/>
          </a:xfrm>
          <a:prstGeom prst="wedgeEllipseCallout">
            <a:avLst>
              <a:gd name="adj1" fmla="val -65243"/>
              <a:gd name="adj2" fmla="val -4432"/>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084CA1"/>
                </a:solidFill>
                <a:latin typeface="微软雅黑" pitchFamily="34" charset="-122"/>
                <a:ea typeface="微软雅黑" pitchFamily="34" charset="-122"/>
              </a:rPr>
              <a:t>原材料</a:t>
            </a:r>
            <a:endParaRPr lang="zh-CN" altLang="en-US" sz="1800" b="1" dirty="0">
              <a:solidFill>
                <a:srgbClr val="084CA1"/>
              </a:solidFill>
              <a:latin typeface="微软雅黑" pitchFamily="34" charset="-122"/>
              <a:ea typeface="微软雅黑" pitchFamily="34" charset="-122"/>
            </a:endParaRPr>
          </a:p>
        </p:txBody>
      </p:sp>
      <p:sp>
        <p:nvSpPr>
          <p:cNvPr id="56" name="上箭头 55"/>
          <p:cNvSpPr/>
          <p:nvPr/>
        </p:nvSpPr>
        <p:spPr>
          <a:xfrm rot="5400000">
            <a:off x="4966439" y="3579354"/>
            <a:ext cx="144016" cy="170190"/>
          </a:xfrm>
          <a:prstGeom prst="up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57" name="椭圆 56"/>
          <p:cNvSpPr/>
          <p:nvPr/>
        </p:nvSpPr>
        <p:spPr>
          <a:xfrm>
            <a:off x="5258404" y="3464104"/>
            <a:ext cx="408530" cy="40069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solidFill>
                  <a:srgbClr val="C00000"/>
                </a:solidFill>
                <a:latin typeface="微软雅黑" pitchFamily="34" charset="-122"/>
                <a:ea typeface="微软雅黑" pitchFamily="34" charset="-122"/>
              </a:rPr>
              <a:t>×</a:t>
            </a:r>
            <a:endParaRPr lang="zh-CN" altLang="en-US" sz="1800" b="1" dirty="0">
              <a:solidFill>
                <a:srgbClr val="C00000"/>
              </a:solidFill>
              <a:latin typeface="微软雅黑" pitchFamily="34" charset="-122"/>
              <a:ea typeface="微软雅黑" pitchFamily="34" charset="-122"/>
            </a:endParaRPr>
          </a:p>
        </p:txBody>
      </p:sp>
      <p:sp>
        <p:nvSpPr>
          <p:cNvPr id="58" name="矩形 57"/>
          <p:cNvSpPr/>
          <p:nvPr/>
        </p:nvSpPr>
        <p:spPr>
          <a:xfrm>
            <a:off x="5722845" y="3064284"/>
            <a:ext cx="1836204" cy="1200329"/>
          </a:xfrm>
          <a:prstGeom prst="rect">
            <a:avLst/>
          </a:prstGeom>
        </p:spPr>
        <p:txBody>
          <a:bodyPr wrap="square">
            <a:spAutoFit/>
          </a:bodyPr>
          <a:lstStyle/>
          <a:p>
            <a:r>
              <a:rPr lang="zh-CN" altLang="zh-CN" sz="1800" dirty="0">
                <a:latin typeface="微软雅黑" pitchFamily="34" charset="-122"/>
                <a:ea typeface="微软雅黑" pitchFamily="34" charset="-122"/>
              </a:rPr>
              <a:t>用于储存和保管产品、材料而不对外出售、出租或出借的包装物</a:t>
            </a:r>
            <a:endParaRPr lang="zh-CN" altLang="en-US" sz="1800" dirty="0">
              <a:latin typeface="微软雅黑" pitchFamily="34" charset="-122"/>
              <a:ea typeface="微软雅黑" pitchFamily="34" charset="-122"/>
            </a:endParaRPr>
          </a:p>
        </p:txBody>
      </p:sp>
      <p:sp>
        <p:nvSpPr>
          <p:cNvPr id="59" name="椭圆形标注 58"/>
          <p:cNvSpPr/>
          <p:nvPr/>
        </p:nvSpPr>
        <p:spPr>
          <a:xfrm>
            <a:off x="7152014" y="2169358"/>
            <a:ext cx="1403648" cy="1084136"/>
          </a:xfrm>
          <a:prstGeom prst="wedgeEllipseCallout">
            <a:avLst>
              <a:gd name="adj1" fmla="val -28225"/>
              <a:gd name="adj2" fmla="val 63293"/>
            </a:avLst>
          </a:prstGeom>
          <a:noFill/>
          <a:ln>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b="1" dirty="0">
              <a:solidFill>
                <a:srgbClr val="4C91BB"/>
              </a:solidFill>
              <a:latin typeface="微软雅黑" pitchFamily="34" charset="-122"/>
              <a:ea typeface="微软雅黑" pitchFamily="34" charset="-122"/>
            </a:endParaRPr>
          </a:p>
        </p:txBody>
      </p:sp>
      <p:sp>
        <p:nvSpPr>
          <p:cNvPr id="60" name="矩形 59"/>
          <p:cNvSpPr/>
          <p:nvPr/>
        </p:nvSpPr>
        <p:spPr>
          <a:xfrm>
            <a:off x="7132964" y="2188820"/>
            <a:ext cx="1440160" cy="923330"/>
          </a:xfrm>
          <a:prstGeom prst="rect">
            <a:avLst/>
          </a:prstGeom>
        </p:spPr>
        <p:txBody>
          <a:bodyPr wrap="square">
            <a:spAutoFit/>
          </a:bodyPr>
          <a:lstStyle/>
          <a:p>
            <a:pPr algn="ctr"/>
            <a:r>
              <a:rPr lang="zh-CN" altLang="en-US" sz="1800" b="1" dirty="0">
                <a:solidFill>
                  <a:srgbClr val="084CA1"/>
                </a:solidFill>
                <a:latin typeface="微软雅黑" pitchFamily="34" charset="-122"/>
                <a:ea typeface="微软雅黑" pitchFamily="34" charset="-122"/>
              </a:rPr>
              <a:t>固定资产</a:t>
            </a:r>
            <a:endParaRPr lang="en-US" altLang="zh-CN" sz="1800" b="1" dirty="0">
              <a:solidFill>
                <a:srgbClr val="084CA1"/>
              </a:solidFill>
              <a:latin typeface="微软雅黑" pitchFamily="34" charset="-122"/>
              <a:ea typeface="微软雅黑" pitchFamily="34" charset="-122"/>
            </a:endParaRPr>
          </a:p>
          <a:p>
            <a:pPr algn="ctr"/>
            <a:r>
              <a:rPr lang="en-US" altLang="zh-CN" sz="1800" b="1" dirty="0">
                <a:solidFill>
                  <a:srgbClr val="084CA1"/>
                </a:solidFill>
                <a:latin typeface="微软雅黑" pitchFamily="34" charset="-122"/>
                <a:ea typeface="微软雅黑" pitchFamily="34" charset="-122"/>
              </a:rPr>
              <a:t>Or</a:t>
            </a:r>
          </a:p>
          <a:p>
            <a:pPr algn="ctr"/>
            <a:r>
              <a:rPr lang="zh-CN" altLang="en-US" sz="1800" b="1" dirty="0">
                <a:solidFill>
                  <a:srgbClr val="084CA1"/>
                </a:solidFill>
                <a:latin typeface="微软雅黑" pitchFamily="34" charset="-122"/>
                <a:ea typeface="微软雅黑" pitchFamily="34" charset="-122"/>
              </a:rPr>
              <a:t>低值易耗品</a:t>
            </a:r>
          </a:p>
        </p:txBody>
      </p:sp>
    </p:spTree>
    <p:custDataLst>
      <p:tags r:id="rId1"/>
    </p:custDataLst>
    <p:extLst>
      <p:ext uri="{BB962C8B-B14F-4D97-AF65-F5344CB8AC3E}">
        <p14:creationId xmlns:p14="http://schemas.microsoft.com/office/powerpoint/2010/main" val="127349327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包装物的核算</a:t>
            </a:r>
          </a:p>
        </p:txBody>
      </p:sp>
      <p:grpSp>
        <p:nvGrpSpPr>
          <p:cNvPr id="33" name="组合 32"/>
          <p:cNvGrpSpPr/>
          <p:nvPr/>
        </p:nvGrpSpPr>
        <p:grpSpPr>
          <a:xfrm>
            <a:off x="2109744" y="1374990"/>
            <a:ext cx="4465076" cy="2699112"/>
            <a:chOff x="4646775" y="2675335"/>
            <a:chExt cx="4465076" cy="2699112"/>
          </a:xfrm>
        </p:grpSpPr>
        <p:cxnSp>
          <p:nvCxnSpPr>
            <p:cNvPr id="34" name="直接连接符 33"/>
            <p:cNvCxnSpPr/>
            <p:nvPr/>
          </p:nvCxnSpPr>
          <p:spPr>
            <a:xfrm flipV="1">
              <a:off x="4647355" y="3044668"/>
              <a:ext cx="4464496" cy="8932"/>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6963390" y="3070863"/>
              <a:ext cx="15063" cy="2220117"/>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4649096" y="267533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62" name="TextBox 61"/>
            <p:cNvSpPr txBox="1"/>
            <p:nvPr/>
          </p:nvSpPr>
          <p:spPr>
            <a:xfrm>
              <a:off x="8319763" y="267533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63" name="TextBox 62"/>
            <p:cNvSpPr txBox="1"/>
            <p:nvPr/>
          </p:nvSpPr>
          <p:spPr>
            <a:xfrm>
              <a:off x="5823041" y="2675335"/>
              <a:ext cx="2280698"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周转材料</a:t>
              </a: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包装物</a:t>
              </a:r>
              <a:endParaRPr lang="zh-CN" altLang="en-US" sz="1800" b="1" dirty="0">
                <a:solidFill>
                  <a:srgbClr val="084CA1"/>
                </a:solidFill>
                <a:latin typeface="微软雅黑" pitchFamily="34" charset="-122"/>
                <a:ea typeface="微软雅黑" pitchFamily="34" charset="-122"/>
              </a:endParaRPr>
            </a:p>
          </p:txBody>
        </p:sp>
        <p:sp>
          <p:nvSpPr>
            <p:cNvPr id="64" name="TextBox 63"/>
            <p:cNvSpPr txBox="1"/>
            <p:nvPr/>
          </p:nvSpPr>
          <p:spPr>
            <a:xfrm>
              <a:off x="4647355" y="3053618"/>
              <a:ext cx="2331098" cy="1169551"/>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dirty="0">
                  <a:latin typeface="微软雅黑" pitchFamily="34" charset="-122"/>
                  <a:ea typeface="微软雅黑" pitchFamily="34" charset="-122"/>
                </a:rPr>
                <a:t>购入、自制、委托外单位加工完成验收入库包装物的成本</a:t>
              </a:r>
              <a:endParaRPr lang="zh-CN" altLang="en-US" sz="1800" b="1" dirty="0">
                <a:solidFill>
                  <a:srgbClr val="4C91BB"/>
                </a:solidFill>
                <a:latin typeface="微软雅黑" pitchFamily="34" charset="-122"/>
                <a:ea typeface="微软雅黑" pitchFamily="34" charset="-122"/>
              </a:endParaRPr>
            </a:p>
          </p:txBody>
        </p:sp>
        <p:sp>
          <p:nvSpPr>
            <p:cNvPr id="65" name="TextBox 64"/>
            <p:cNvSpPr txBox="1"/>
            <p:nvPr/>
          </p:nvSpPr>
          <p:spPr>
            <a:xfrm>
              <a:off x="6971886" y="3053618"/>
              <a:ext cx="2139965" cy="451406"/>
            </a:xfrm>
            <a:prstGeom prst="rect">
              <a:avLst/>
            </a:prstGeom>
            <a:noFill/>
          </p:spPr>
          <p:txBody>
            <a:bodyPr wrap="square" rtlCol="0">
              <a:spAutoFit/>
            </a:bodyPr>
            <a:lstStyle/>
            <a:p>
              <a:pPr lvl="0">
                <a:lnSpc>
                  <a:spcPts val="2800"/>
                </a:lnSpc>
                <a:spcBef>
                  <a:spcPct val="0"/>
                </a:spcBef>
              </a:pPr>
              <a:r>
                <a:rPr lang="zh-CN" altLang="en-US" sz="1800" dirty="0">
                  <a:latin typeface="微软雅黑" pitchFamily="34" charset="-122"/>
                  <a:ea typeface="微软雅黑" pitchFamily="34" charset="-122"/>
                </a:rPr>
                <a:t>发出包装物的成本</a:t>
              </a:r>
              <a:endParaRPr lang="zh-CN" altLang="en-US" sz="1800" b="1" dirty="0">
                <a:solidFill>
                  <a:srgbClr val="4C91BB"/>
                </a:solidFill>
                <a:latin typeface="微软雅黑" pitchFamily="34" charset="-122"/>
                <a:ea typeface="微软雅黑" pitchFamily="34" charset="-122"/>
              </a:endParaRPr>
            </a:p>
          </p:txBody>
        </p:sp>
        <p:cxnSp>
          <p:nvCxnSpPr>
            <p:cNvPr id="66" name="直接连接符 65"/>
            <p:cNvCxnSpPr/>
            <p:nvPr/>
          </p:nvCxnSpPr>
          <p:spPr>
            <a:xfrm>
              <a:off x="4646775" y="4188470"/>
              <a:ext cx="4465076" cy="0"/>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4646775" y="4204896"/>
              <a:ext cx="2331677" cy="1169551"/>
            </a:xfrm>
            <a:prstGeom prst="rect">
              <a:avLst/>
            </a:prstGeom>
            <a:noFill/>
          </p:spPr>
          <p:txBody>
            <a:bodyPr wrap="square" rtlCol="0">
              <a:spAutoFit/>
            </a:bodyPr>
            <a:lstStyle>
              <a:defPPr>
                <a:defRPr lang="zh-CN"/>
              </a:defPPr>
              <a:lvl1pPr lvl="0">
                <a:lnSpc>
                  <a:spcPts val="2800"/>
                </a:lnSpc>
                <a:spcBef>
                  <a:spcPct val="0"/>
                </a:spcBef>
                <a:defRPr>
                  <a:latin typeface="+mn-ea"/>
                </a:defRPr>
              </a:lvl1pPr>
            </a:lstStyle>
            <a:p>
              <a:r>
                <a:rPr lang="zh-CN" altLang="en-US" sz="1800" b="1" dirty="0">
                  <a:latin typeface="微软雅黑" pitchFamily="34" charset="-122"/>
                  <a:ea typeface="微软雅黑" pitchFamily="34" charset="-122"/>
                </a:rPr>
                <a:t>期末余额：</a:t>
              </a:r>
              <a:r>
                <a:rPr lang="zh-CN" altLang="en-US" sz="1800" dirty="0">
                  <a:latin typeface="微软雅黑" pitchFamily="34" charset="-122"/>
                  <a:ea typeface="微软雅黑" pitchFamily="34" charset="-122"/>
                </a:rPr>
                <a:t>库存未用包装物的成本和在用包装物的摊余价值</a:t>
              </a:r>
            </a:p>
          </p:txBody>
        </p:sp>
      </p:grpSp>
    </p:spTree>
    <p:custDataLst>
      <p:tags r:id="rId1"/>
    </p:custDataLst>
    <p:extLst>
      <p:ext uri="{BB962C8B-B14F-4D97-AF65-F5344CB8AC3E}">
        <p14:creationId xmlns:p14="http://schemas.microsoft.com/office/powerpoint/2010/main" val="3953730186"/>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37" name="矩形 36"/>
          <p:cNvSpPr/>
          <p:nvPr/>
        </p:nvSpPr>
        <p:spPr>
          <a:xfrm>
            <a:off x="848896" y="1411820"/>
            <a:ext cx="7056784" cy="3400660"/>
          </a:xfrm>
          <a:prstGeom prst="rect">
            <a:avLst/>
          </a:prstGeom>
          <a:noFill/>
        </p:spPr>
      </p:sp>
      <p:grpSp>
        <p:nvGrpSpPr>
          <p:cNvPr id="33" name="组合 32"/>
          <p:cNvGrpSpPr/>
          <p:nvPr/>
        </p:nvGrpSpPr>
        <p:grpSpPr>
          <a:xfrm>
            <a:off x="254000" y="1329438"/>
            <a:ext cx="1794946" cy="1779955"/>
            <a:chOff x="1715" y="4363"/>
            <a:chExt cx="3628" cy="3490"/>
          </a:xfrm>
        </p:grpSpPr>
        <p:sp>
          <p:nvSpPr>
            <p:cNvPr id="34" name="椭圆 3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61" name="椭圆 6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矩形 61"/>
          <p:cNvSpPr/>
          <p:nvPr/>
        </p:nvSpPr>
        <p:spPr>
          <a:xfrm>
            <a:off x="3033988" y="1293805"/>
            <a:ext cx="1811714" cy="460382"/>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sym typeface="+mn-lt"/>
              </a:rPr>
              <a:t>生产领用包装物</a:t>
            </a:r>
            <a:endParaRPr lang="en-US" altLang="zh-CN" sz="1800" b="1" dirty="0">
              <a:solidFill>
                <a:srgbClr val="084CA1"/>
              </a:solidFill>
              <a:latin typeface="微软雅黑" pitchFamily="34" charset="-122"/>
              <a:ea typeface="微软雅黑" pitchFamily="34" charset="-122"/>
              <a:sym typeface="+mn-lt"/>
            </a:endParaRPr>
          </a:p>
        </p:txBody>
      </p:sp>
      <p:sp>
        <p:nvSpPr>
          <p:cNvPr id="63" name="矩形 62"/>
          <p:cNvSpPr/>
          <p:nvPr/>
        </p:nvSpPr>
        <p:spPr>
          <a:xfrm>
            <a:off x="2911325" y="1709958"/>
            <a:ext cx="4147397" cy="1338828"/>
          </a:xfrm>
          <a:prstGeom prst="rect">
            <a:avLst/>
          </a:prstGeom>
        </p:spPr>
        <p:txBody>
          <a:bodyPr wrap="square">
            <a:spAutoFit/>
          </a:bodyPr>
          <a:lstStyle/>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借：生产成本</a:t>
            </a:r>
            <a:endParaRPr lang="en-US" altLang="zh-CN" sz="1800" dirty="0">
              <a:solidFill>
                <a:srgbClr val="000000"/>
              </a:solidFill>
              <a:latin typeface="微软雅黑" pitchFamily="34" charset="-122"/>
              <a:ea typeface="微软雅黑" pitchFamily="34" charset="-122"/>
              <a:cs typeface="+mn-ea"/>
              <a:sym typeface="+mn-lt"/>
            </a:endParaRPr>
          </a:p>
          <a:p>
            <a:pPr algn="just">
              <a:lnSpc>
                <a:spcPct val="150000"/>
              </a:lnSpc>
            </a:pPr>
            <a:r>
              <a:rPr lang="en-US" altLang="zh-CN" sz="1800" dirty="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材料</a:t>
            </a:r>
            <a:r>
              <a:rPr lang="zh-CN" altLang="en-US" sz="1800" dirty="0">
                <a:solidFill>
                  <a:srgbClr val="000000"/>
                </a:solidFill>
                <a:latin typeface="微软雅黑" pitchFamily="34" charset="-122"/>
                <a:ea typeface="微软雅黑" pitchFamily="34" charset="-122"/>
                <a:cs typeface="+mn-ea"/>
                <a:sym typeface="+mn-lt"/>
              </a:rPr>
              <a:t>成本</a:t>
            </a:r>
            <a:r>
              <a:rPr lang="zh-CN" altLang="en-US" sz="1800" dirty="0" smtClean="0">
                <a:solidFill>
                  <a:srgbClr val="000000"/>
                </a:solidFill>
                <a:latin typeface="微软雅黑" pitchFamily="34" charset="-122"/>
                <a:ea typeface="微软雅黑" pitchFamily="34" charset="-122"/>
                <a:cs typeface="+mn-ea"/>
                <a:sym typeface="+mn-lt"/>
              </a:rPr>
              <a:t>差异</a:t>
            </a:r>
            <a:r>
              <a:rPr lang="zh-CN" altLang="en-US" sz="1800" b="1" dirty="0" smtClean="0">
                <a:solidFill>
                  <a:srgbClr val="C00000"/>
                </a:solidFill>
                <a:latin typeface="微软雅黑" pitchFamily="34" charset="-122"/>
                <a:ea typeface="微软雅黑" pitchFamily="34" charset="-122"/>
                <a:cs typeface="+mn-ea"/>
                <a:sym typeface="+mn-lt"/>
              </a:rPr>
              <a:t>（采用计划成本核算）</a:t>
            </a:r>
            <a:endParaRPr lang="zh-CN" altLang="en-US" sz="1800" b="1" dirty="0">
              <a:solidFill>
                <a:srgbClr val="C00000"/>
              </a:solidFill>
              <a:latin typeface="微软雅黑" pitchFamily="34" charset="-122"/>
              <a:ea typeface="微软雅黑" pitchFamily="34" charset="-122"/>
              <a:cs typeface="+mn-ea"/>
              <a:sym typeface="+mn-lt"/>
            </a:endParaRPr>
          </a:p>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 </a:t>
            </a:r>
            <a:r>
              <a:rPr lang="zh-CN" altLang="en-US" sz="1800" dirty="0">
                <a:solidFill>
                  <a:srgbClr val="000000"/>
                </a:solidFill>
                <a:latin typeface="微软雅黑" pitchFamily="34" charset="-122"/>
                <a:ea typeface="微软雅黑" pitchFamily="34" charset="-122"/>
                <a:cs typeface="+mn-ea"/>
                <a:sym typeface="+mn-lt"/>
              </a:rPr>
              <a:t>贷：周转材料</a:t>
            </a:r>
            <a:r>
              <a:rPr lang="en-US" altLang="zh-CN" sz="1800" dirty="0">
                <a:solidFill>
                  <a:srgbClr val="000000"/>
                </a:solidFill>
                <a:latin typeface="微软雅黑" pitchFamily="34" charset="-122"/>
                <a:ea typeface="微软雅黑" pitchFamily="34" charset="-122"/>
                <a:cs typeface="+mn-ea"/>
                <a:sym typeface="+mn-lt"/>
              </a:rPr>
              <a:t>——</a:t>
            </a:r>
            <a:r>
              <a:rPr lang="zh-CN" altLang="en-US" sz="1800" dirty="0">
                <a:solidFill>
                  <a:srgbClr val="000000"/>
                </a:solidFill>
                <a:latin typeface="微软雅黑" pitchFamily="34" charset="-122"/>
                <a:ea typeface="微软雅黑" pitchFamily="34" charset="-122"/>
                <a:cs typeface="+mn-ea"/>
                <a:sym typeface="+mn-lt"/>
              </a:rPr>
              <a:t>包装物</a:t>
            </a:r>
          </a:p>
        </p:txBody>
      </p:sp>
    </p:spTree>
    <p:custDataLst>
      <p:tags r:id="rId1"/>
    </p:custDataLst>
    <p:extLst>
      <p:ext uri="{BB962C8B-B14F-4D97-AF65-F5344CB8AC3E}">
        <p14:creationId xmlns:p14="http://schemas.microsoft.com/office/powerpoint/2010/main" val="174745837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195281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r>
              <a:rPr lang="en-US" altLang="zh-CN" sz="1800" b="1" dirty="0" smtClean="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6" name="矩形 15"/>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7" name="矩形 16"/>
          <p:cNvSpPr/>
          <p:nvPr>
            <p:custDataLst>
              <p:tags r:id="rId8"/>
            </p:custDataLst>
          </p:nvPr>
        </p:nvSpPr>
        <p:spPr>
          <a:xfrm>
            <a:off x="729044" y="257175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8" name="矩形 17"/>
          <p:cNvSpPr/>
          <p:nvPr/>
        </p:nvSpPr>
        <p:spPr>
          <a:xfrm>
            <a:off x="805485" y="1635646"/>
            <a:ext cx="7767950" cy="874407"/>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企业生产车间为包装产品，领用包装物一批，计划成本</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2 </a:t>
            </a:r>
            <a:r>
              <a:rPr lang="en-US" altLang="zh-CN" sz="1800" dirty="0">
                <a:latin typeface="微软雅黑" pitchFamily="34" charset="-122"/>
                <a:ea typeface="微软雅黑" pitchFamily="34" charset="-122"/>
              </a:rPr>
              <a:t>800</a:t>
            </a:r>
            <a:r>
              <a:rPr lang="zh-CN" altLang="zh-CN" sz="1800" dirty="0">
                <a:latin typeface="微软雅黑" pitchFamily="34" charset="-122"/>
                <a:ea typeface="微软雅黑" pitchFamily="34" charset="-122"/>
              </a:rPr>
              <a:t>元，材料成本差异为</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9" name="矩形 18"/>
          <p:cNvSpPr/>
          <p:nvPr/>
        </p:nvSpPr>
        <p:spPr>
          <a:xfrm>
            <a:off x="806391" y="2643758"/>
            <a:ext cx="7767044" cy="128990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借：生产成本——基本生产成本</a:t>
            </a:r>
            <a:r>
              <a:rPr lang="en-US" altLang="zh-CN" sz="1800" dirty="0">
                <a:latin typeface="微软雅黑" pitchFamily="34" charset="-122"/>
                <a:ea typeface="微软雅黑" pitchFamily="34" charset="-122"/>
              </a:rPr>
              <a:t>                                    2 828</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贷：周转材料——包装物</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2 800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材料</a:t>
            </a:r>
            <a:r>
              <a:rPr lang="zh-CN" altLang="zh-CN" sz="1800" dirty="0">
                <a:latin typeface="微软雅黑" pitchFamily="34" charset="-122"/>
                <a:ea typeface="微软雅黑" pitchFamily="34" charset="-122"/>
              </a:rPr>
              <a:t>成本差异——包装物</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28</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11210563"/>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37" name="矩形 36"/>
          <p:cNvSpPr/>
          <p:nvPr/>
        </p:nvSpPr>
        <p:spPr>
          <a:xfrm>
            <a:off x="848896" y="1411820"/>
            <a:ext cx="7056784" cy="3400660"/>
          </a:xfrm>
          <a:prstGeom prst="rect">
            <a:avLst/>
          </a:prstGeom>
          <a:noFill/>
        </p:spPr>
      </p:sp>
      <p:grpSp>
        <p:nvGrpSpPr>
          <p:cNvPr id="33" name="组合 32"/>
          <p:cNvGrpSpPr/>
          <p:nvPr/>
        </p:nvGrpSpPr>
        <p:grpSpPr>
          <a:xfrm>
            <a:off x="254000" y="1329438"/>
            <a:ext cx="1794946" cy="1779955"/>
            <a:chOff x="1715" y="4363"/>
            <a:chExt cx="3628" cy="3490"/>
          </a:xfrm>
        </p:grpSpPr>
        <p:sp>
          <p:nvSpPr>
            <p:cNvPr id="34" name="椭圆 3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61" name="椭圆 6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矩形 61"/>
          <p:cNvSpPr/>
          <p:nvPr/>
        </p:nvSpPr>
        <p:spPr>
          <a:xfrm>
            <a:off x="3033988" y="1293805"/>
            <a:ext cx="3416320"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sym typeface="+mn-lt"/>
              </a:rPr>
              <a:t>随同商品出售包装物不单独计价</a:t>
            </a:r>
            <a:endParaRPr lang="en-US" altLang="zh-CN" sz="1800" b="1" dirty="0">
              <a:solidFill>
                <a:srgbClr val="084CA1"/>
              </a:solidFill>
              <a:latin typeface="微软雅黑" pitchFamily="34" charset="-122"/>
              <a:ea typeface="微软雅黑" pitchFamily="34" charset="-122"/>
              <a:sym typeface="+mn-lt"/>
            </a:endParaRPr>
          </a:p>
        </p:txBody>
      </p:sp>
      <p:sp>
        <p:nvSpPr>
          <p:cNvPr id="63" name="矩形 62"/>
          <p:cNvSpPr/>
          <p:nvPr/>
        </p:nvSpPr>
        <p:spPr>
          <a:xfrm>
            <a:off x="2911325" y="1709958"/>
            <a:ext cx="4649202" cy="1338828"/>
          </a:xfrm>
          <a:prstGeom prst="rect">
            <a:avLst/>
          </a:prstGeom>
        </p:spPr>
        <p:txBody>
          <a:bodyPr wrap="square">
            <a:spAutoFit/>
          </a:bodyPr>
          <a:lstStyle/>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借：销售费用</a:t>
            </a:r>
            <a:endParaRPr lang="en-US" altLang="zh-CN" sz="1800" dirty="0">
              <a:solidFill>
                <a:srgbClr val="000000"/>
              </a:solidFill>
              <a:latin typeface="微软雅黑" pitchFamily="34" charset="-122"/>
              <a:ea typeface="微软雅黑" pitchFamily="34" charset="-122"/>
              <a:cs typeface="+mn-ea"/>
              <a:sym typeface="+mn-lt"/>
            </a:endParaRPr>
          </a:p>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材料</a:t>
            </a:r>
            <a:r>
              <a:rPr lang="zh-CN" altLang="en-US" sz="1800" dirty="0">
                <a:solidFill>
                  <a:srgbClr val="000000"/>
                </a:solidFill>
                <a:latin typeface="微软雅黑" pitchFamily="34" charset="-122"/>
                <a:ea typeface="微软雅黑" pitchFamily="34" charset="-122"/>
                <a:cs typeface="+mn-ea"/>
                <a:sym typeface="+mn-lt"/>
              </a:rPr>
              <a:t>成本</a:t>
            </a:r>
            <a:r>
              <a:rPr lang="zh-CN" altLang="en-US" sz="1800" dirty="0" smtClean="0">
                <a:solidFill>
                  <a:srgbClr val="000000"/>
                </a:solidFill>
                <a:latin typeface="微软雅黑" pitchFamily="34" charset="-122"/>
                <a:ea typeface="微软雅黑" pitchFamily="34" charset="-122"/>
                <a:cs typeface="+mn-ea"/>
                <a:sym typeface="+mn-lt"/>
              </a:rPr>
              <a:t>差异</a:t>
            </a:r>
            <a:r>
              <a:rPr lang="zh-CN" altLang="en-US" sz="1800" b="1" dirty="0">
                <a:solidFill>
                  <a:srgbClr val="C00000"/>
                </a:solidFill>
                <a:latin typeface="微软雅黑" pitchFamily="34" charset="-122"/>
                <a:ea typeface="微软雅黑" pitchFamily="34" charset="-122"/>
                <a:cs typeface="+mn-ea"/>
                <a:sym typeface="+mn-lt"/>
              </a:rPr>
              <a:t>（采用计划成本核算</a:t>
            </a:r>
            <a:r>
              <a:rPr lang="zh-CN" altLang="en-US" sz="1800" b="1" dirty="0" smtClean="0">
                <a:solidFill>
                  <a:srgbClr val="C00000"/>
                </a:solidFill>
                <a:latin typeface="微软雅黑" pitchFamily="34" charset="-122"/>
                <a:ea typeface="微软雅黑" pitchFamily="34" charset="-122"/>
                <a:cs typeface="+mn-ea"/>
                <a:sym typeface="+mn-lt"/>
              </a:rPr>
              <a:t>）</a:t>
            </a:r>
            <a:endParaRPr lang="en-US" altLang="zh-CN" sz="1800" b="1" dirty="0">
              <a:solidFill>
                <a:srgbClr val="000000"/>
              </a:solidFill>
              <a:latin typeface="微软雅黑" pitchFamily="34" charset="-122"/>
              <a:ea typeface="微软雅黑" pitchFamily="34" charset="-122"/>
              <a:cs typeface="+mn-ea"/>
              <a:sym typeface="+mn-lt"/>
            </a:endParaRPr>
          </a:p>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贷：周转材料</a:t>
            </a:r>
            <a:r>
              <a:rPr lang="en-US" altLang="zh-CN" sz="1800" dirty="0">
                <a:solidFill>
                  <a:srgbClr val="000000"/>
                </a:solidFill>
                <a:latin typeface="微软雅黑" pitchFamily="34" charset="-122"/>
                <a:ea typeface="微软雅黑" pitchFamily="34" charset="-122"/>
                <a:cs typeface="+mn-ea"/>
                <a:sym typeface="+mn-lt"/>
              </a:rPr>
              <a:t>——</a:t>
            </a:r>
            <a:r>
              <a:rPr lang="zh-CN" altLang="en-US" sz="1800" dirty="0">
                <a:solidFill>
                  <a:srgbClr val="000000"/>
                </a:solidFill>
                <a:latin typeface="微软雅黑" pitchFamily="34" charset="-122"/>
                <a:ea typeface="微软雅黑" pitchFamily="34" charset="-122"/>
                <a:cs typeface="+mn-ea"/>
                <a:sym typeface="+mn-lt"/>
              </a:rPr>
              <a:t>包装物</a:t>
            </a:r>
          </a:p>
        </p:txBody>
      </p:sp>
      <p:sp>
        <p:nvSpPr>
          <p:cNvPr id="64" name="椭圆 63"/>
          <p:cNvSpPr/>
          <p:nvPr/>
        </p:nvSpPr>
        <p:spPr>
          <a:xfrm>
            <a:off x="2565462" y="2996919"/>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5" name="矩形 64"/>
          <p:cNvSpPr/>
          <p:nvPr/>
        </p:nvSpPr>
        <p:spPr>
          <a:xfrm>
            <a:off x="3033988" y="2962306"/>
            <a:ext cx="3185487"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sym typeface="+mn-lt"/>
              </a:rPr>
              <a:t>随同商品出售包装物单独计价</a:t>
            </a:r>
            <a:endParaRPr lang="en-US" altLang="zh-CN" sz="1800" b="1" dirty="0">
              <a:solidFill>
                <a:srgbClr val="084CA1"/>
              </a:solidFill>
              <a:latin typeface="微软雅黑" pitchFamily="34" charset="-122"/>
              <a:ea typeface="微软雅黑" pitchFamily="34" charset="-122"/>
              <a:sym typeface="+mn-lt"/>
            </a:endParaRPr>
          </a:p>
        </p:txBody>
      </p:sp>
      <p:sp>
        <p:nvSpPr>
          <p:cNvPr id="66" name="矩形 65"/>
          <p:cNvSpPr/>
          <p:nvPr/>
        </p:nvSpPr>
        <p:spPr>
          <a:xfrm>
            <a:off x="2911326" y="3378459"/>
            <a:ext cx="4994889" cy="1338828"/>
          </a:xfrm>
          <a:prstGeom prst="rect">
            <a:avLst/>
          </a:prstGeom>
        </p:spPr>
        <p:txBody>
          <a:bodyPr wrap="square">
            <a:spAutoFit/>
          </a:bodyPr>
          <a:lstStyle/>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借：银行存款  </a:t>
            </a:r>
            <a:endParaRPr lang="en-US" altLang="zh-CN" sz="1800" dirty="0">
              <a:solidFill>
                <a:srgbClr val="000000"/>
              </a:solidFill>
              <a:latin typeface="微软雅黑" pitchFamily="34" charset="-122"/>
              <a:ea typeface="微软雅黑" pitchFamily="34" charset="-122"/>
              <a:cs typeface="+mn-ea"/>
              <a:sym typeface="+mn-lt"/>
            </a:endParaRPr>
          </a:p>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   贷</a:t>
            </a:r>
            <a:r>
              <a:rPr lang="zh-CN" altLang="en-US" sz="1800" dirty="0">
                <a:solidFill>
                  <a:srgbClr val="000000"/>
                </a:solidFill>
                <a:latin typeface="微软雅黑" pitchFamily="34" charset="-122"/>
                <a:ea typeface="微软雅黑" pitchFamily="34" charset="-122"/>
                <a:cs typeface="+mn-ea"/>
                <a:sym typeface="+mn-lt"/>
              </a:rPr>
              <a:t>：其他业务收入  </a:t>
            </a:r>
            <a:endParaRPr lang="en-US" altLang="zh-CN" sz="1800" dirty="0">
              <a:solidFill>
                <a:srgbClr val="000000"/>
              </a:solidFill>
              <a:latin typeface="微软雅黑" pitchFamily="34" charset="-122"/>
              <a:ea typeface="微软雅黑" pitchFamily="34" charset="-122"/>
              <a:cs typeface="+mn-ea"/>
              <a:sym typeface="+mn-lt"/>
            </a:endParaRPr>
          </a:p>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       应</a:t>
            </a:r>
            <a:r>
              <a:rPr lang="zh-CN" altLang="en-US" sz="1800" dirty="0">
                <a:solidFill>
                  <a:srgbClr val="000000"/>
                </a:solidFill>
                <a:latin typeface="微软雅黑" pitchFamily="34" charset="-122"/>
                <a:ea typeface="微软雅黑" pitchFamily="34" charset="-122"/>
                <a:cs typeface="+mn-ea"/>
                <a:sym typeface="+mn-lt"/>
              </a:rPr>
              <a:t>交税费</a:t>
            </a:r>
            <a:r>
              <a:rPr lang="en-US" altLang="zh-CN" sz="1800" dirty="0">
                <a:solidFill>
                  <a:srgbClr val="000000"/>
                </a:solidFill>
                <a:latin typeface="微软雅黑" pitchFamily="34" charset="-122"/>
                <a:ea typeface="微软雅黑" pitchFamily="34" charset="-122"/>
                <a:cs typeface="+mn-ea"/>
                <a:sym typeface="+mn-lt"/>
              </a:rPr>
              <a:t>-</a:t>
            </a:r>
            <a:r>
              <a:rPr lang="zh-CN" altLang="en-US" sz="1800" dirty="0">
                <a:solidFill>
                  <a:srgbClr val="000000"/>
                </a:solidFill>
                <a:latin typeface="微软雅黑" pitchFamily="34" charset="-122"/>
                <a:ea typeface="微软雅黑" pitchFamily="34" charset="-122"/>
                <a:cs typeface="+mn-ea"/>
                <a:sym typeface="+mn-lt"/>
              </a:rPr>
              <a:t>应交增值税（销项税额）</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33785164"/>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195281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6" name="矩形 15"/>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7" name="矩形 16"/>
          <p:cNvSpPr/>
          <p:nvPr>
            <p:custDataLst>
              <p:tags r:id="rId8"/>
            </p:custDataLst>
          </p:nvPr>
        </p:nvSpPr>
        <p:spPr>
          <a:xfrm>
            <a:off x="729044" y="2659926"/>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8" name="矩形 17"/>
          <p:cNvSpPr/>
          <p:nvPr/>
        </p:nvSpPr>
        <p:spPr>
          <a:xfrm>
            <a:off x="805485" y="1707654"/>
            <a:ext cx="7767950"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随同商品出售不单独计价</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a:t>
            </a:r>
            <a:r>
              <a:rPr lang="zh-CN" altLang="en-US" sz="1800" dirty="0" smtClean="0">
                <a:latin typeface="微软雅黑" pitchFamily="34" charset="-122"/>
                <a:ea typeface="微软雅黑" pitchFamily="34" charset="-122"/>
              </a:rPr>
              <a:t>企业销售商品领用不单独计价包装物</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30 000</a:t>
            </a:r>
            <a:r>
              <a:rPr lang="zh-CN" altLang="en-US" sz="1800" dirty="0" smtClean="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9" name="矩形 18"/>
          <p:cNvSpPr/>
          <p:nvPr/>
        </p:nvSpPr>
        <p:spPr>
          <a:xfrm>
            <a:off x="806391" y="2800930"/>
            <a:ext cx="7767044" cy="874407"/>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销售</a:t>
            </a:r>
            <a:r>
              <a:rPr lang="zh-CN" altLang="en-US" sz="1800" dirty="0" smtClean="0">
                <a:latin typeface="微软雅黑" pitchFamily="34" charset="-122"/>
                <a:ea typeface="微软雅黑" pitchFamily="34" charset="-122"/>
              </a:rPr>
              <a:t>费用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45 000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贷：周转材料——包装物</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45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685466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存货概述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520049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（二）存货成本的确定</a:t>
            </a:r>
            <a:r>
              <a:rPr lang="en-US" altLang="zh-CN"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不列入存货成本的费用</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0" name="矩形 9"/>
          <p:cNvSpPr/>
          <p:nvPr/>
        </p:nvSpPr>
        <p:spPr>
          <a:xfrm>
            <a:off x="805485" y="1863159"/>
            <a:ext cx="2560112" cy="810478"/>
          </a:xfrm>
          <a:prstGeom prst="rect">
            <a:avLst/>
          </a:prstGeom>
          <a:ln w="19050">
            <a:noFill/>
            <a:prstDash val="dash"/>
          </a:ln>
        </p:spPr>
        <p:txBody>
          <a:bodyPr wrap="square">
            <a:spAutoFit/>
          </a:bodyPr>
          <a:lstStyle/>
          <a:p>
            <a:pPr>
              <a:lnSpc>
                <a:spcPts val="2800"/>
              </a:lnSpc>
            </a:pPr>
            <a:r>
              <a:rPr lang="zh-CN" altLang="zh-CN" sz="1800" b="1" dirty="0" smtClean="0">
                <a:solidFill>
                  <a:srgbClr val="084CA1"/>
                </a:solidFill>
                <a:latin typeface="微软雅黑" pitchFamily="34" charset="-122"/>
                <a:ea typeface="微软雅黑" pitchFamily="34" charset="-122"/>
              </a:rPr>
              <a:t>非</a:t>
            </a:r>
            <a:r>
              <a:rPr lang="zh-CN" altLang="zh-CN" sz="1800" b="1" dirty="0">
                <a:solidFill>
                  <a:srgbClr val="084CA1"/>
                </a:solidFill>
                <a:latin typeface="微软雅黑" pitchFamily="34" charset="-122"/>
                <a:ea typeface="微软雅黑" pitchFamily="34" charset="-122"/>
              </a:rPr>
              <a:t>正常消耗</a:t>
            </a:r>
            <a:r>
              <a:rPr lang="zh-CN" altLang="zh-CN" sz="1800" dirty="0">
                <a:latin typeface="微软雅黑" pitchFamily="34" charset="-122"/>
                <a:ea typeface="微软雅黑" pitchFamily="34" charset="-122"/>
              </a:rPr>
              <a:t>的直接材料、直接人工及制造</a:t>
            </a:r>
            <a:r>
              <a:rPr lang="zh-CN" altLang="zh-CN" sz="1800" dirty="0" smtClean="0">
                <a:latin typeface="微软雅黑" pitchFamily="34" charset="-122"/>
                <a:ea typeface="微软雅黑" pitchFamily="34" charset="-122"/>
              </a:rPr>
              <a:t>费用</a:t>
            </a:r>
            <a:endParaRPr lang="en-US" altLang="zh-CN" sz="1800" dirty="0" smtClean="0">
              <a:latin typeface="微软雅黑" pitchFamily="34" charset="-122"/>
              <a:ea typeface="微软雅黑" pitchFamily="34" charset="-122"/>
            </a:endParaRPr>
          </a:p>
        </p:txBody>
      </p:sp>
      <p:sp>
        <p:nvSpPr>
          <p:cNvPr id="11" name="矩形 10"/>
          <p:cNvSpPr/>
          <p:nvPr/>
        </p:nvSpPr>
        <p:spPr>
          <a:xfrm>
            <a:off x="2964407" y="3240637"/>
            <a:ext cx="3215186" cy="416589"/>
          </a:xfrm>
          <a:prstGeom prst="rect">
            <a:avLst/>
          </a:prstGeom>
          <a:ln w="19050">
            <a:noFill/>
            <a:prstDash val="dash"/>
          </a:ln>
        </p:spPr>
        <p:txBody>
          <a:bodyPr wrap="square">
            <a:spAutoFit/>
          </a:bodyPr>
          <a:lstStyle/>
          <a:p>
            <a:pPr lvl="0">
              <a:lnSpc>
                <a:spcPts val="2800"/>
              </a:lnSpc>
            </a:pPr>
            <a:r>
              <a:rPr lang="zh-CN" altLang="zh-CN" sz="1800" dirty="0" smtClean="0">
                <a:solidFill>
                  <a:prstClr val="black"/>
                </a:solidFill>
                <a:latin typeface="微软雅黑" pitchFamily="34" charset="-122"/>
                <a:ea typeface="微软雅黑" pitchFamily="34" charset="-122"/>
              </a:rPr>
              <a:t>在</a:t>
            </a:r>
            <a:r>
              <a:rPr lang="zh-CN" altLang="zh-CN" sz="1800" dirty="0">
                <a:solidFill>
                  <a:prstClr val="black"/>
                </a:solidFill>
                <a:latin typeface="微软雅黑" pitchFamily="34" charset="-122"/>
                <a:ea typeface="微软雅黑" pitchFamily="34" charset="-122"/>
              </a:rPr>
              <a:t>采购入库后发生的</a:t>
            </a:r>
            <a:r>
              <a:rPr lang="zh-CN" altLang="zh-CN" sz="1800" b="1" dirty="0">
                <a:solidFill>
                  <a:srgbClr val="084CA1"/>
                </a:solidFill>
                <a:latin typeface="微软雅黑" pitchFamily="34" charset="-122"/>
                <a:ea typeface="微软雅黑" pitchFamily="34" charset="-122"/>
              </a:rPr>
              <a:t>储存</a:t>
            </a:r>
            <a:r>
              <a:rPr lang="zh-CN" altLang="zh-CN" sz="1800" b="1" dirty="0" smtClean="0">
                <a:solidFill>
                  <a:srgbClr val="084CA1"/>
                </a:solidFill>
                <a:latin typeface="微软雅黑" pitchFamily="34" charset="-122"/>
                <a:ea typeface="微软雅黑" pitchFamily="34" charset="-122"/>
              </a:rPr>
              <a:t>费用</a:t>
            </a:r>
            <a:endParaRPr lang="zh-CN" altLang="zh-CN" sz="1800" b="1" dirty="0">
              <a:solidFill>
                <a:srgbClr val="084CA1"/>
              </a:solidFill>
              <a:latin typeface="微软雅黑" pitchFamily="34" charset="-122"/>
              <a:ea typeface="微软雅黑" pitchFamily="34" charset="-122"/>
            </a:endParaRPr>
          </a:p>
        </p:txBody>
      </p:sp>
      <p:sp>
        <p:nvSpPr>
          <p:cNvPr id="12" name="矩形 11"/>
          <p:cNvSpPr/>
          <p:nvPr/>
        </p:nvSpPr>
        <p:spPr>
          <a:xfrm>
            <a:off x="5845666" y="1504085"/>
            <a:ext cx="2520280" cy="1528624"/>
          </a:xfrm>
          <a:prstGeom prst="rect">
            <a:avLst/>
          </a:prstGeom>
          <a:ln w="19050">
            <a:noFill/>
            <a:prstDash val="dash"/>
          </a:ln>
        </p:spPr>
        <p:txBody>
          <a:bodyPr wrap="square">
            <a:spAutoFit/>
          </a:bodyPr>
          <a:lstStyle/>
          <a:p>
            <a:pPr lvl="0">
              <a:lnSpc>
                <a:spcPts val="2800"/>
              </a:lnSpc>
            </a:pPr>
            <a:r>
              <a:rPr lang="zh-CN" altLang="zh-CN" sz="1800" dirty="0" smtClean="0">
                <a:solidFill>
                  <a:prstClr val="black"/>
                </a:solidFill>
                <a:latin typeface="微软雅黑" pitchFamily="34" charset="-122"/>
                <a:ea typeface="微软雅黑" pitchFamily="34" charset="-122"/>
              </a:rPr>
              <a:t>不能</a:t>
            </a:r>
            <a:r>
              <a:rPr lang="zh-CN" altLang="zh-CN" sz="1800" dirty="0">
                <a:solidFill>
                  <a:prstClr val="black"/>
                </a:solidFill>
                <a:latin typeface="微软雅黑" pitchFamily="34" charset="-122"/>
                <a:ea typeface="微软雅黑" pitchFamily="34" charset="-122"/>
              </a:rPr>
              <a:t>归属于使存货达到目前场所和状态的其他支出，不符合存货的定义和确认</a:t>
            </a:r>
            <a:r>
              <a:rPr lang="zh-CN" altLang="zh-CN" sz="1800" dirty="0" smtClean="0">
                <a:solidFill>
                  <a:prstClr val="black"/>
                </a:solidFill>
                <a:latin typeface="微软雅黑" pitchFamily="34" charset="-122"/>
                <a:ea typeface="微软雅黑" pitchFamily="34" charset="-122"/>
              </a:rPr>
              <a:t>条件</a:t>
            </a:r>
            <a:r>
              <a:rPr lang="zh-CN" altLang="en-US" sz="1800" dirty="0">
                <a:solidFill>
                  <a:prstClr val="black"/>
                </a:solidFill>
                <a:latin typeface="微软雅黑" pitchFamily="34" charset="-122"/>
                <a:ea typeface="微软雅黑" pitchFamily="34" charset="-122"/>
              </a:rPr>
              <a:t>的</a:t>
            </a:r>
          </a:p>
        </p:txBody>
      </p:sp>
      <p:sp>
        <p:nvSpPr>
          <p:cNvPr id="13" name="矩形 12"/>
          <p:cNvSpPr/>
          <p:nvPr/>
        </p:nvSpPr>
        <p:spPr>
          <a:xfrm>
            <a:off x="2608757" y="3908990"/>
            <a:ext cx="3900903" cy="775662"/>
          </a:xfrm>
          <a:prstGeom prst="rect">
            <a:avLst/>
          </a:prstGeom>
        </p:spPr>
        <p:txBody>
          <a:bodyPr wrap="square">
            <a:spAutoFit/>
          </a:bodyPr>
          <a:lstStyle/>
          <a:p>
            <a:pPr lvl="0">
              <a:lnSpc>
                <a:spcPts val="2800"/>
              </a:lnSpc>
            </a:pPr>
            <a:r>
              <a:rPr lang="zh-CN" altLang="zh-CN" sz="1800" b="1" dirty="0" smtClean="0">
                <a:solidFill>
                  <a:srgbClr val="C00000"/>
                </a:solidFill>
                <a:latin typeface="微软雅黑" pitchFamily="34" charset="-122"/>
                <a:ea typeface="微软雅黑" pitchFamily="34" charset="-122"/>
              </a:rPr>
              <a:t>在</a:t>
            </a:r>
            <a:r>
              <a:rPr lang="zh-CN" altLang="zh-CN" sz="1800" b="1" dirty="0">
                <a:solidFill>
                  <a:srgbClr val="C00000"/>
                </a:solidFill>
                <a:latin typeface="微软雅黑" pitchFamily="34" charset="-122"/>
                <a:ea typeface="微软雅黑" pitchFamily="34" charset="-122"/>
              </a:rPr>
              <a:t>生产过程中为达到下一个生产阶段所必需的仓储费用则应计入存货</a:t>
            </a:r>
            <a:r>
              <a:rPr lang="zh-CN" altLang="zh-CN" sz="1800" b="1" dirty="0" smtClean="0">
                <a:solidFill>
                  <a:srgbClr val="C00000"/>
                </a:solidFill>
                <a:latin typeface="微软雅黑" pitchFamily="34" charset="-122"/>
                <a:ea typeface="微软雅黑" pitchFamily="34" charset="-122"/>
              </a:rPr>
              <a:t>成本</a:t>
            </a:r>
            <a:endParaRPr lang="zh-CN" altLang="zh-CN" sz="1800" b="1" dirty="0">
              <a:solidFill>
                <a:srgbClr val="C00000"/>
              </a:solidFill>
              <a:latin typeface="微软雅黑" pitchFamily="34" charset="-122"/>
              <a:ea typeface="微软雅黑" pitchFamily="34" charset="-122"/>
            </a:endParaRPr>
          </a:p>
        </p:txBody>
      </p:sp>
      <p:sp>
        <p:nvSpPr>
          <p:cNvPr id="14" name="椭圆 13"/>
          <p:cNvSpPr/>
          <p:nvPr/>
        </p:nvSpPr>
        <p:spPr>
          <a:xfrm>
            <a:off x="3536750" y="1800829"/>
            <a:ext cx="2070499" cy="935137"/>
          </a:xfrm>
          <a:prstGeom prst="ellipse">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计入</a:t>
            </a:r>
            <a:endPar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当期损益</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7" name="圆角矩形 16"/>
          <p:cNvSpPr/>
          <p:nvPr/>
        </p:nvSpPr>
        <p:spPr>
          <a:xfrm>
            <a:off x="5796136" y="1315779"/>
            <a:ext cx="2520280" cy="18002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8" name="圆角矩形 17"/>
          <p:cNvSpPr/>
          <p:nvPr/>
        </p:nvSpPr>
        <p:spPr>
          <a:xfrm>
            <a:off x="2938827" y="3218504"/>
            <a:ext cx="3240765" cy="495672"/>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圆角矩形 18"/>
          <p:cNvSpPr/>
          <p:nvPr/>
        </p:nvSpPr>
        <p:spPr>
          <a:xfrm>
            <a:off x="825401" y="1315779"/>
            <a:ext cx="2520280" cy="1800200"/>
          </a:xfrm>
          <a:prstGeom prst="roundRect">
            <a:avLst/>
          </a:prstGeom>
          <a:noFill/>
          <a:ln w="19050" cap="flat" cmpd="sng" algn="ctr">
            <a:solidFill>
              <a:srgbClr val="084CA1"/>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左弧形箭头 19"/>
          <p:cNvSpPr/>
          <p:nvPr/>
        </p:nvSpPr>
        <p:spPr>
          <a:xfrm>
            <a:off x="1970796" y="3404011"/>
            <a:ext cx="440964" cy="910218"/>
          </a:xfrm>
          <a:prstGeom prst="curvedRigh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endParaRPr>
          </a:p>
        </p:txBody>
      </p:sp>
      <p:sp>
        <p:nvSpPr>
          <p:cNvPr id="21" name="TextBox 20"/>
          <p:cNvSpPr txBox="1"/>
          <p:nvPr/>
        </p:nvSpPr>
        <p:spPr>
          <a:xfrm>
            <a:off x="2115272" y="3658249"/>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注意</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2" name="左箭头 21"/>
          <p:cNvSpPr/>
          <p:nvPr/>
        </p:nvSpPr>
        <p:spPr>
          <a:xfrm>
            <a:off x="3301031" y="2107867"/>
            <a:ext cx="270299" cy="216024"/>
          </a:xfrm>
          <a:prstGeom prst="lef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3" name="左箭头 22"/>
          <p:cNvSpPr/>
          <p:nvPr/>
        </p:nvSpPr>
        <p:spPr>
          <a:xfrm flipH="1">
            <a:off x="5574311" y="2107867"/>
            <a:ext cx="270299" cy="216024"/>
          </a:xfrm>
          <a:prstGeom prst="left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4" name="下箭头 23"/>
          <p:cNvSpPr/>
          <p:nvPr/>
        </p:nvSpPr>
        <p:spPr>
          <a:xfrm>
            <a:off x="4457592" y="2828864"/>
            <a:ext cx="228815" cy="216024"/>
          </a:xfrm>
          <a:prstGeom prst="downArrow">
            <a:avLst/>
          </a:prstGeom>
          <a:solidFill>
            <a:srgbClr val="FFC000"/>
          </a:solidFill>
          <a:ln w="25400" cap="flat" cmpd="sng" algn="ctr">
            <a:solidFill>
              <a:srgbClr val="FFC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029839764"/>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195281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2300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43094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4" name="矩形 13"/>
          <p:cNvSpPr/>
          <p:nvPr/>
        </p:nvSpPr>
        <p:spPr>
          <a:xfrm>
            <a:off x="805485" y="1167304"/>
            <a:ext cx="7767950"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随同商品出售单独计价</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甲企业本月销售包装物实际成本为</a:t>
            </a:r>
            <a:r>
              <a:rPr lang="en-US" altLang="zh-CN" sz="1800" dirty="0">
                <a:latin typeface="微软雅黑" pitchFamily="34" charset="-122"/>
                <a:ea typeface="微软雅黑" pitchFamily="34" charset="-122"/>
              </a:rPr>
              <a:t>45 000</a:t>
            </a:r>
            <a:r>
              <a:rPr lang="zh-CN" altLang="en-US" sz="1800" dirty="0">
                <a:latin typeface="微软雅黑" pitchFamily="34" charset="-122"/>
                <a:ea typeface="微软雅黑" pitchFamily="34" charset="-122"/>
              </a:rPr>
              <a:t>元，该包装物单独计价，出售收入为</a:t>
            </a:r>
            <a:r>
              <a:rPr lang="en-US" altLang="zh-CN" sz="1800" dirty="0">
                <a:latin typeface="微软雅黑" pitchFamily="34" charset="-122"/>
                <a:ea typeface="微软雅黑" pitchFamily="34" charset="-122"/>
              </a:rPr>
              <a:t>50 000</a:t>
            </a:r>
            <a:r>
              <a:rPr lang="zh-CN" altLang="en-US" sz="1800" dirty="0">
                <a:latin typeface="微软雅黑" pitchFamily="34" charset="-122"/>
                <a:ea typeface="微软雅黑" pitchFamily="34" charset="-122"/>
              </a:rPr>
              <a:t>元，增值税为</a:t>
            </a:r>
            <a:r>
              <a:rPr lang="en-US" altLang="zh-CN" sz="1800" dirty="0">
                <a:latin typeface="微软雅黑" pitchFamily="34" charset="-122"/>
                <a:ea typeface="微软雅黑" pitchFamily="34" charset="-122"/>
              </a:rPr>
              <a:t>8 </a:t>
            </a:r>
            <a:r>
              <a:rPr lang="en-US" altLang="zh-CN" sz="1800" dirty="0" smtClean="0">
                <a:latin typeface="微软雅黑" pitchFamily="34" charset="-122"/>
                <a:ea typeface="微软雅黑" pitchFamily="34" charset="-122"/>
              </a:rPr>
              <a:t>000</a:t>
            </a:r>
            <a:r>
              <a:rPr lang="zh-CN" altLang="en-US" sz="1800" dirty="0">
                <a:latin typeface="微软雅黑" pitchFamily="34" charset="-122"/>
                <a:ea typeface="微软雅黑" pitchFamily="34" charset="-122"/>
              </a:rPr>
              <a:t>元。收到转账支票存入</a:t>
            </a:r>
            <a:r>
              <a:rPr lang="zh-CN" altLang="en-US" sz="1800" dirty="0" smtClean="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20" name="矩形 19"/>
          <p:cNvSpPr/>
          <p:nvPr/>
        </p:nvSpPr>
        <p:spPr>
          <a:xfrm>
            <a:off x="806391" y="2421796"/>
            <a:ext cx="7767044" cy="2585323"/>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借：银行存款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58 </a:t>
            </a:r>
            <a:r>
              <a:rPr lang="en-US" altLang="zh-CN" sz="1800" dirty="0" smtClean="0">
                <a:latin typeface="微软雅黑" pitchFamily="34" charset="-122"/>
                <a:ea typeface="微软雅黑" pitchFamily="34" charset="-122"/>
              </a:rPr>
              <a:t>000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贷：其他业务收入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应交增值税（销项税额）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8 </a:t>
            </a:r>
            <a:r>
              <a:rPr lang="en-US" altLang="zh-CN" sz="1800" dirty="0" smtClean="0">
                <a:latin typeface="微软雅黑" pitchFamily="34" charset="-122"/>
                <a:ea typeface="微软雅黑" pitchFamily="34" charset="-122"/>
              </a:rPr>
              <a:t>000</a:t>
            </a:r>
          </a:p>
          <a:p>
            <a:pPr>
              <a:lnSpc>
                <a:spcPct val="150000"/>
              </a:lnSpc>
            </a:pPr>
            <a:r>
              <a:rPr lang="zh-CN" altLang="en-US" sz="1800" b="1" dirty="0" smtClean="0">
                <a:solidFill>
                  <a:srgbClr val="084CA1"/>
                </a:solidFill>
                <a:latin typeface="微软雅黑" pitchFamily="34" charset="-122"/>
                <a:ea typeface="微软雅黑" pitchFamily="34" charset="-122"/>
              </a:rPr>
              <a:t>同时，结转成本：</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：其他业务成本</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45 000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贷：周转材料——包装物</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45 </a:t>
            </a:r>
            <a:r>
              <a:rPr lang="en-US" altLang="zh-CN" sz="1800" dirty="0" smtClean="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41683144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37" name="矩形 36"/>
          <p:cNvSpPr/>
          <p:nvPr/>
        </p:nvSpPr>
        <p:spPr>
          <a:xfrm>
            <a:off x="848896" y="1411820"/>
            <a:ext cx="7056784" cy="3400660"/>
          </a:xfrm>
          <a:prstGeom prst="rect">
            <a:avLst/>
          </a:prstGeom>
          <a:noFill/>
        </p:spPr>
      </p:sp>
      <p:grpSp>
        <p:nvGrpSpPr>
          <p:cNvPr id="33" name="组合 32"/>
          <p:cNvGrpSpPr/>
          <p:nvPr/>
        </p:nvGrpSpPr>
        <p:grpSpPr>
          <a:xfrm>
            <a:off x="254000" y="1329438"/>
            <a:ext cx="1794946" cy="1779955"/>
            <a:chOff x="1715" y="4363"/>
            <a:chExt cx="3628" cy="3490"/>
          </a:xfrm>
        </p:grpSpPr>
        <p:sp>
          <p:nvSpPr>
            <p:cNvPr id="34" name="椭圆 33"/>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61" name="椭圆 60"/>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62" name="矩形 61"/>
          <p:cNvSpPr/>
          <p:nvPr/>
        </p:nvSpPr>
        <p:spPr>
          <a:xfrm>
            <a:off x="3029210" y="1304956"/>
            <a:ext cx="3647152"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sym typeface="+mn-lt"/>
              </a:rPr>
              <a:t>结转所售单独计价包装物的成本：</a:t>
            </a:r>
            <a:endParaRPr lang="en-US" altLang="zh-CN" sz="1800" b="1" dirty="0">
              <a:solidFill>
                <a:srgbClr val="084CA1"/>
              </a:solidFill>
              <a:latin typeface="微软雅黑" pitchFamily="34" charset="-122"/>
              <a:ea typeface="微软雅黑" pitchFamily="34" charset="-122"/>
              <a:sym typeface="+mn-lt"/>
            </a:endParaRPr>
          </a:p>
        </p:txBody>
      </p:sp>
      <p:sp>
        <p:nvSpPr>
          <p:cNvPr id="63" name="矩形 62"/>
          <p:cNvSpPr/>
          <p:nvPr/>
        </p:nvSpPr>
        <p:spPr>
          <a:xfrm>
            <a:off x="2911326" y="1709958"/>
            <a:ext cx="4794168" cy="1338828"/>
          </a:xfrm>
          <a:prstGeom prst="rect">
            <a:avLst/>
          </a:prstGeom>
        </p:spPr>
        <p:txBody>
          <a:bodyPr wrap="square">
            <a:spAutoFit/>
          </a:bodyPr>
          <a:lstStyle/>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借：其他业务成本</a:t>
            </a:r>
          </a:p>
          <a:p>
            <a:pPr algn="just">
              <a:lnSpc>
                <a:spcPct val="150000"/>
              </a:lnSpc>
            </a:pPr>
            <a:r>
              <a:rPr lang="zh-CN" altLang="en-US" sz="1800" dirty="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 贷</a:t>
            </a:r>
            <a:r>
              <a:rPr lang="zh-CN" altLang="en-US" sz="1800" dirty="0">
                <a:solidFill>
                  <a:srgbClr val="000000"/>
                </a:solidFill>
                <a:latin typeface="微软雅黑" pitchFamily="34" charset="-122"/>
                <a:ea typeface="微软雅黑" pitchFamily="34" charset="-122"/>
                <a:cs typeface="+mn-ea"/>
                <a:sym typeface="+mn-lt"/>
              </a:rPr>
              <a:t>：周转材料</a:t>
            </a:r>
            <a:r>
              <a:rPr lang="en-US" altLang="zh-CN" sz="1800" dirty="0">
                <a:solidFill>
                  <a:srgbClr val="000000"/>
                </a:solidFill>
                <a:latin typeface="微软雅黑" pitchFamily="34" charset="-122"/>
                <a:ea typeface="微软雅黑" pitchFamily="34" charset="-122"/>
                <a:cs typeface="+mn-ea"/>
                <a:sym typeface="+mn-lt"/>
              </a:rPr>
              <a:t>——</a:t>
            </a:r>
            <a:r>
              <a:rPr lang="zh-CN" altLang="en-US" sz="1800" dirty="0">
                <a:solidFill>
                  <a:srgbClr val="000000"/>
                </a:solidFill>
                <a:latin typeface="微软雅黑" pitchFamily="34" charset="-122"/>
                <a:ea typeface="微软雅黑" pitchFamily="34" charset="-122"/>
                <a:cs typeface="+mn-ea"/>
                <a:sym typeface="+mn-lt"/>
              </a:rPr>
              <a:t>包装物</a:t>
            </a:r>
            <a:endParaRPr lang="en-US" altLang="zh-CN" sz="1800" dirty="0">
              <a:solidFill>
                <a:srgbClr val="000000"/>
              </a:solidFill>
              <a:latin typeface="微软雅黑" pitchFamily="34" charset="-122"/>
              <a:ea typeface="微软雅黑" pitchFamily="34" charset="-122"/>
              <a:cs typeface="+mn-ea"/>
              <a:sym typeface="+mn-lt"/>
            </a:endParaRPr>
          </a:p>
          <a:p>
            <a:pPr algn="just">
              <a:lnSpc>
                <a:spcPct val="150000"/>
              </a:lnSpc>
            </a:pPr>
            <a:r>
              <a:rPr lang="en-US" altLang="zh-CN" sz="1800" dirty="0">
                <a:solidFill>
                  <a:srgbClr val="000000"/>
                </a:solidFill>
                <a:latin typeface="微软雅黑" pitchFamily="34" charset="-122"/>
                <a:ea typeface="微软雅黑" pitchFamily="34" charset="-122"/>
                <a:cs typeface="+mn-ea"/>
                <a:sym typeface="+mn-lt"/>
              </a:rPr>
              <a:t>            </a:t>
            </a:r>
            <a:r>
              <a:rPr lang="en-US" altLang="zh-CN" sz="1800" dirty="0" smtClean="0">
                <a:solidFill>
                  <a:srgbClr val="000000"/>
                </a:solidFill>
                <a:latin typeface="微软雅黑" pitchFamily="34" charset="-122"/>
                <a:ea typeface="微软雅黑" pitchFamily="34" charset="-122"/>
                <a:cs typeface="+mn-ea"/>
                <a:sym typeface="+mn-lt"/>
              </a:rPr>
              <a:t>  </a:t>
            </a:r>
            <a:r>
              <a:rPr lang="zh-CN" altLang="en-US" sz="1800" dirty="0" smtClean="0">
                <a:solidFill>
                  <a:srgbClr val="000000"/>
                </a:solidFill>
                <a:latin typeface="微软雅黑" pitchFamily="34" charset="-122"/>
                <a:ea typeface="微软雅黑" pitchFamily="34" charset="-122"/>
                <a:cs typeface="+mn-ea"/>
                <a:sym typeface="+mn-lt"/>
              </a:rPr>
              <a:t>材料</a:t>
            </a:r>
            <a:r>
              <a:rPr lang="zh-CN" altLang="en-US" sz="1800" dirty="0">
                <a:solidFill>
                  <a:srgbClr val="000000"/>
                </a:solidFill>
                <a:latin typeface="微软雅黑" pitchFamily="34" charset="-122"/>
                <a:ea typeface="微软雅黑" pitchFamily="34" charset="-122"/>
                <a:cs typeface="+mn-ea"/>
                <a:sym typeface="+mn-lt"/>
              </a:rPr>
              <a:t>成本</a:t>
            </a:r>
            <a:r>
              <a:rPr lang="zh-CN" altLang="en-US" sz="1800" dirty="0" smtClean="0">
                <a:solidFill>
                  <a:srgbClr val="000000"/>
                </a:solidFill>
                <a:latin typeface="微软雅黑" pitchFamily="34" charset="-122"/>
                <a:ea typeface="微软雅黑" pitchFamily="34" charset="-122"/>
                <a:cs typeface="+mn-ea"/>
                <a:sym typeface="+mn-lt"/>
              </a:rPr>
              <a:t>差异</a:t>
            </a:r>
            <a:r>
              <a:rPr lang="zh-CN" altLang="en-US" sz="1800" dirty="0">
                <a:solidFill>
                  <a:srgbClr val="C00000"/>
                </a:solidFill>
                <a:latin typeface="微软雅黑" pitchFamily="34" charset="-122"/>
                <a:ea typeface="微软雅黑" pitchFamily="34" charset="-122"/>
                <a:cs typeface="+mn-ea"/>
                <a:sym typeface="+mn-lt"/>
              </a:rPr>
              <a:t>（采用计划成本核算</a:t>
            </a:r>
            <a:r>
              <a:rPr lang="zh-CN" altLang="en-US" sz="1800" dirty="0" smtClean="0">
                <a:solidFill>
                  <a:srgbClr val="C00000"/>
                </a:solidFill>
                <a:latin typeface="微软雅黑" pitchFamily="34" charset="-122"/>
                <a:ea typeface="微软雅黑" pitchFamily="34" charset="-122"/>
                <a:cs typeface="+mn-ea"/>
                <a:sym typeface="+mn-lt"/>
              </a:rPr>
              <a:t>）</a:t>
            </a:r>
            <a:endParaRPr lang="zh-CN" altLang="en-US" sz="1800" dirty="0">
              <a:solidFill>
                <a:srgbClr val="C00000"/>
              </a:solidFill>
              <a:latin typeface="微软雅黑" pitchFamily="34" charset="-122"/>
              <a:ea typeface="微软雅黑" pitchFamily="34" charset="-122"/>
              <a:cs typeface="+mn-ea"/>
              <a:sym typeface="+mn-lt"/>
            </a:endParaRPr>
          </a:p>
        </p:txBody>
      </p:sp>
    </p:spTree>
    <p:custDataLst>
      <p:tags r:id="rId1"/>
    </p:custDataLst>
    <p:extLst>
      <p:ext uri="{BB962C8B-B14F-4D97-AF65-F5344CB8AC3E}">
        <p14:creationId xmlns:p14="http://schemas.microsoft.com/office/powerpoint/2010/main" val="3829713692"/>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37" name="矩形 36"/>
          <p:cNvSpPr/>
          <p:nvPr/>
        </p:nvSpPr>
        <p:spPr>
          <a:xfrm>
            <a:off x="848896" y="1411820"/>
            <a:ext cx="7056784" cy="3400660"/>
          </a:xfrm>
          <a:prstGeom prst="rect">
            <a:avLst/>
          </a:prstGeom>
          <a:noFill/>
        </p:spPr>
      </p:sp>
      <p:sp>
        <p:nvSpPr>
          <p:cNvPr id="26" name="ïṥlíďè"/>
          <p:cNvSpPr txBox="1"/>
          <p:nvPr/>
        </p:nvSpPr>
        <p:spPr>
          <a:xfrm>
            <a:off x="347843" y="2455571"/>
            <a:ext cx="1859477" cy="253340"/>
          </a:xfrm>
          <a:prstGeom prst="rect">
            <a:avLst/>
          </a:prstGeom>
          <a:noFill/>
        </p:spPr>
        <p:txBody>
          <a:bodyPr wrap="square">
            <a:normAutofit fontScale="77500" lnSpcReduction="20000"/>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FFFFFF"/>
                </a:solidFill>
                <a:effectLst/>
                <a:uLnTx/>
                <a:uFillTx/>
                <a:latin typeface="微软雅黑" pitchFamily="34" charset="-122"/>
                <a:ea typeface="微软雅黑" pitchFamily="34" charset="-122"/>
              </a:rPr>
              <a:t>The key is always you</a:t>
            </a:r>
          </a:p>
        </p:txBody>
      </p:sp>
      <p:cxnSp>
        <p:nvCxnSpPr>
          <p:cNvPr id="27" name="Connector: Elbow 3"/>
          <p:cNvCxnSpPr>
            <a:stCxn id="32" idx="0"/>
            <a:endCxn id="29" idx="0"/>
          </p:cNvCxnSpPr>
          <p:nvPr/>
        </p:nvCxnSpPr>
        <p:spPr>
          <a:xfrm rot="5400000" flipH="1" flipV="1">
            <a:off x="4554818" y="831851"/>
            <a:ext cx="11941" cy="2472505"/>
          </a:xfrm>
          <a:prstGeom prst="bentConnector3">
            <a:avLst>
              <a:gd name="adj1" fmla="val 3300000"/>
            </a:avLst>
          </a:prstGeom>
          <a:noFill/>
          <a:ln w="19050" cap="flat" cmpd="sng" algn="ctr">
            <a:solidFill>
              <a:srgbClr val="FFFFFF">
                <a:lumMod val="75000"/>
              </a:srgbClr>
            </a:solidFill>
            <a:prstDash val="dash"/>
            <a:miter lim="800000"/>
            <a:tailEnd type="triangle" w="lg" len="med"/>
          </a:ln>
          <a:effectLst/>
        </p:spPr>
      </p:cxnSp>
      <p:grpSp>
        <p:nvGrpSpPr>
          <p:cNvPr id="28" name="组合 27"/>
          <p:cNvGrpSpPr/>
          <p:nvPr/>
        </p:nvGrpSpPr>
        <p:grpSpPr>
          <a:xfrm>
            <a:off x="4924448" y="2068104"/>
            <a:ext cx="1732894" cy="1683614"/>
            <a:chOff x="6430025" y="2471592"/>
            <a:chExt cx="2249917" cy="2249917"/>
          </a:xfrm>
        </p:grpSpPr>
        <p:sp>
          <p:nvSpPr>
            <p:cNvPr id="29" name="íśľiḓe"/>
            <p:cNvSpPr/>
            <p:nvPr/>
          </p:nvSpPr>
          <p:spPr>
            <a:xfrm>
              <a:off x="6430025" y="2471592"/>
              <a:ext cx="2249917" cy="2249917"/>
            </a:xfrm>
            <a:prstGeom prst="diamond">
              <a:avLst/>
            </a:prstGeom>
            <a:solidFill>
              <a:srgbClr val="084CA1"/>
            </a:solidFill>
            <a:ln w="12700" cap="flat" cmpd="sng" algn="ctr">
              <a:noFill/>
              <a:prstDash val="solid"/>
              <a:miter lim="800000"/>
            </a:ln>
            <a:effectLst>
              <a:outerShdw blurRad="25400" dist="38100" dir="2700000" algn="tl" rotWithShape="0">
                <a:prstClr val="black">
                  <a:alpha val="30000"/>
                </a:prstClr>
              </a:outerShdw>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ea"/>
                <a:sym typeface="+mn-lt"/>
              </a:endParaRPr>
            </a:p>
          </p:txBody>
        </p:sp>
        <p:sp>
          <p:nvSpPr>
            <p:cNvPr id="30" name="íṩḷiḑe"/>
            <p:cNvSpPr/>
            <p:nvPr/>
          </p:nvSpPr>
          <p:spPr bwMode="auto">
            <a:xfrm>
              <a:off x="7262631" y="3200088"/>
              <a:ext cx="600659" cy="765589"/>
            </a:xfrm>
            <a:custGeom>
              <a:avLst/>
              <a:gdLst>
                <a:gd name="T0" fmla="*/ 270 w 362"/>
                <a:gd name="T1" fmla="*/ 272 h 462"/>
                <a:gd name="T2" fmla="*/ 301 w 362"/>
                <a:gd name="T3" fmla="*/ 272 h 462"/>
                <a:gd name="T4" fmla="*/ 301 w 362"/>
                <a:gd name="T5" fmla="*/ 462 h 462"/>
                <a:gd name="T6" fmla="*/ 0 w 362"/>
                <a:gd name="T7" fmla="*/ 462 h 462"/>
                <a:gd name="T8" fmla="*/ 0 w 362"/>
                <a:gd name="T9" fmla="*/ 272 h 462"/>
                <a:gd name="T10" fmla="*/ 31 w 362"/>
                <a:gd name="T11" fmla="*/ 272 h 462"/>
                <a:gd name="T12" fmla="*/ 31 w 362"/>
                <a:gd name="T13" fmla="*/ 431 h 462"/>
                <a:gd name="T14" fmla="*/ 270 w 362"/>
                <a:gd name="T15" fmla="*/ 431 h 462"/>
                <a:gd name="T16" fmla="*/ 270 w 362"/>
                <a:gd name="T17" fmla="*/ 272 h 462"/>
                <a:gd name="T18" fmla="*/ 182 w 362"/>
                <a:gd name="T19" fmla="*/ 60 h 462"/>
                <a:gd name="T20" fmla="*/ 285 w 362"/>
                <a:gd name="T21" fmla="*/ 211 h 462"/>
                <a:gd name="T22" fmla="*/ 317 w 362"/>
                <a:gd name="T23" fmla="*/ 189 h 462"/>
                <a:gd name="T24" fmla="*/ 214 w 362"/>
                <a:gd name="T25" fmla="*/ 38 h 462"/>
                <a:gd name="T26" fmla="*/ 182 w 362"/>
                <a:gd name="T27" fmla="*/ 60 h 462"/>
                <a:gd name="T28" fmla="*/ 278 w 362"/>
                <a:gd name="T29" fmla="*/ 216 h 462"/>
                <a:gd name="T30" fmla="*/ 121 w 362"/>
                <a:gd name="T31" fmla="*/ 123 h 462"/>
                <a:gd name="T32" fmla="*/ 101 w 362"/>
                <a:gd name="T33" fmla="*/ 157 h 462"/>
                <a:gd name="T34" fmla="*/ 259 w 362"/>
                <a:gd name="T35" fmla="*/ 250 h 462"/>
                <a:gd name="T36" fmla="*/ 278 w 362"/>
                <a:gd name="T37" fmla="*/ 216 h 462"/>
                <a:gd name="T38" fmla="*/ 331 w 362"/>
                <a:gd name="T39" fmla="*/ 0 h 462"/>
                <a:gd name="T40" fmla="*/ 293 w 362"/>
                <a:gd name="T41" fmla="*/ 7 h 462"/>
                <a:gd name="T42" fmla="*/ 324 w 362"/>
                <a:gd name="T43" fmla="*/ 186 h 462"/>
                <a:gd name="T44" fmla="*/ 362 w 362"/>
                <a:gd name="T45" fmla="*/ 180 h 462"/>
                <a:gd name="T46" fmla="*/ 331 w 362"/>
                <a:gd name="T47" fmla="*/ 0 h 462"/>
                <a:gd name="T48" fmla="*/ 255 w 362"/>
                <a:gd name="T49" fmla="*/ 261 h 462"/>
                <a:gd name="T50" fmla="*/ 79 w 362"/>
                <a:gd name="T51" fmla="*/ 213 h 462"/>
                <a:gd name="T52" fmla="*/ 69 w 362"/>
                <a:gd name="T53" fmla="*/ 251 h 462"/>
                <a:gd name="T54" fmla="*/ 245 w 362"/>
                <a:gd name="T55" fmla="*/ 298 h 462"/>
                <a:gd name="T56" fmla="*/ 255 w 362"/>
                <a:gd name="T57" fmla="*/ 261 h 462"/>
                <a:gd name="T58" fmla="*/ 239 w 362"/>
                <a:gd name="T59" fmla="*/ 361 h 462"/>
                <a:gd name="T60" fmla="*/ 57 w 362"/>
                <a:gd name="T61" fmla="*/ 361 h 462"/>
                <a:gd name="T62" fmla="*/ 57 w 362"/>
                <a:gd name="T63" fmla="*/ 400 h 462"/>
                <a:gd name="T64" fmla="*/ 239 w 362"/>
                <a:gd name="T65" fmla="*/ 400 h 462"/>
                <a:gd name="T66" fmla="*/ 239 w 362"/>
                <a:gd name="T67" fmla="*/ 361 h 462"/>
                <a:gd name="T68" fmla="*/ 243 w 362"/>
                <a:gd name="T69" fmla="*/ 311 h 462"/>
                <a:gd name="T70" fmla="*/ 62 w 362"/>
                <a:gd name="T71" fmla="*/ 295 h 462"/>
                <a:gd name="T72" fmla="*/ 58 w 362"/>
                <a:gd name="T73" fmla="*/ 333 h 462"/>
                <a:gd name="T74" fmla="*/ 240 w 362"/>
                <a:gd name="T75" fmla="*/ 350 h 462"/>
                <a:gd name="T76" fmla="*/ 243 w 362"/>
                <a:gd name="T77" fmla="*/ 31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62" h="462">
                  <a:moveTo>
                    <a:pt x="270" y="272"/>
                  </a:moveTo>
                  <a:lnTo>
                    <a:pt x="301" y="272"/>
                  </a:lnTo>
                  <a:lnTo>
                    <a:pt x="301" y="462"/>
                  </a:lnTo>
                  <a:lnTo>
                    <a:pt x="0" y="462"/>
                  </a:lnTo>
                  <a:lnTo>
                    <a:pt x="0" y="272"/>
                  </a:lnTo>
                  <a:lnTo>
                    <a:pt x="31" y="272"/>
                  </a:lnTo>
                  <a:lnTo>
                    <a:pt x="31" y="431"/>
                  </a:lnTo>
                  <a:lnTo>
                    <a:pt x="270" y="431"/>
                  </a:lnTo>
                  <a:cubicBezTo>
                    <a:pt x="270" y="378"/>
                    <a:pt x="270" y="325"/>
                    <a:pt x="270" y="272"/>
                  </a:cubicBezTo>
                  <a:close/>
                  <a:moveTo>
                    <a:pt x="182" y="60"/>
                  </a:moveTo>
                  <a:cubicBezTo>
                    <a:pt x="216" y="110"/>
                    <a:pt x="250" y="160"/>
                    <a:pt x="285" y="211"/>
                  </a:cubicBezTo>
                  <a:cubicBezTo>
                    <a:pt x="295" y="203"/>
                    <a:pt x="306" y="196"/>
                    <a:pt x="317" y="189"/>
                  </a:cubicBezTo>
                  <a:cubicBezTo>
                    <a:pt x="282" y="138"/>
                    <a:pt x="248" y="88"/>
                    <a:pt x="214" y="38"/>
                  </a:cubicBezTo>
                  <a:cubicBezTo>
                    <a:pt x="203" y="45"/>
                    <a:pt x="193" y="53"/>
                    <a:pt x="182" y="60"/>
                  </a:cubicBezTo>
                  <a:close/>
                  <a:moveTo>
                    <a:pt x="278" y="216"/>
                  </a:moveTo>
                  <a:cubicBezTo>
                    <a:pt x="226" y="185"/>
                    <a:pt x="174" y="154"/>
                    <a:pt x="121" y="123"/>
                  </a:cubicBezTo>
                  <a:cubicBezTo>
                    <a:pt x="115" y="135"/>
                    <a:pt x="108" y="146"/>
                    <a:pt x="101" y="157"/>
                  </a:cubicBezTo>
                  <a:cubicBezTo>
                    <a:pt x="154" y="188"/>
                    <a:pt x="206" y="219"/>
                    <a:pt x="259" y="250"/>
                  </a:cubicBezTo>
                  <a:cubicBezTo>
                    <a:pt x="265" y="238"/>
                    <a:pt x="272" y="227"/>
                    <a:pt x="278" y="216"/>
                  </a:cubicBezTo>
                  <a:close/>
                  <a:moveTo>
                    <a:pt x="331" y="0"/>
                  </a:moveTo>
                  <a:cubicBezTo>
                    <a:pt x="318" y="2"/>
                    <a:pt x="305" y="4"/>
                    <a:pt x="293" y="7"/>
                  </a:cubicBezTo>
                  <a:cubicBezTo>
                    <a:pt x="303" y="67"/>
                    <a:pt x="313" y="126"/>
                    <a:pt x="324" y="186"/>
                  </a:cubicBezTo>
                  <a:cubicBezTo>
                    <a:pt x="337" y="184"/>
                    <a:pt x="349" y="182"/>
                    <a:pt x="362" y="180"/>
                  </a:cubicBezTo>
                  <a:cubicBezTo>
                    <a:pt x="352" y="120"/>
                    <a:pt x="341" y="60"/>
                    <a:pt x="331" y="0"/>
                  </a:cubicBezTo>
                  <a:close/>
                  <a:moveTo>
                    <a:pt x="255" y="261"/>
                  </a:moveTo>
                  <a:cubicBezTo>
                    <a:pt x="196" y="245"/>
                    <a:pt x="138" y="229"/>
                    <a:pt x="79" y="213"/>
                  </a:cubicBezTo>
                  <a:cubicBezTo>
                    <a:pt x="76" y="226"/>
                    <a:pt x="72" y="238"/>
                    <a:pt x="69" y="251"/>
                  </a:cubicBezTo>
                  <a:cubicBezTo>
                    <a:pt x="128" y="267"/>
                    <a:pt x="186" y="282"/>
                    <a:pt x="245" y="298"/>
                  </a:cubicBezTo>
                  <a:cubicBezTo>
                    <a:pt x="249" y="285"/>
                    <a:pt x="252" y="273"/>
                    <a:pt x="255" y="261"/>
                  </a:cubicBezTo>
                  <a:close/>
                  <a:moveTo>
                    <a:pt x="239" y="361"/>
                  </a:moveTo>
                  <a:lnTo>
                    <a:pt x="57" y="361"/>
                  </a:lnTo>
                  <a:lnTo>
                    <a:pt x="57" y="400"/>
                  </a:lnTo>
                  <a:lnTo>
                    <a:pt x="239" y="400"/>
                  </a:lnTo>
                  <a:lnTo>
                    <a:pt x="239" y="361"/>
                  </a:lnTo>
                  <a:close/>
                  <a:moveTo>
                    <a:pt x="243" y="311"/>
                  </a:moveTo>
                  <a:cubicBezTo>
                    <a:pt x="183" y="306"/>
                    <a:pt x="122" y="300"/>
                    <a:pt x="62" y="295"/>
                  </a:cubicBezTo>
                  <a:cubicBezTo>
                    <a:pt x="61" y="308"/>
                    <a:pt x="59" y="320"/>
                    <a:pt x="58" y="333"/>
                  </a:cubicBezTo>
                  <a:cubicBezTo>
                    <a:pt x="119" y="339"/>
                    <a:pt x="179" y="345"/>
                    <a:pt x="240" y="350"/>
                  </a:cubicBezTo>
                  <a:cubicBezTo>
                    <a:pt x="241" y="337"/>
                    <a:pt x="242" y="324"/>
                    <a:pt x="243" y="311"/>
                  </a:cubicBezTo>
                  <a:close/>
                </a:path>
              </a:pathLst>
            </a:custGeom>
            <a:solidFill>
              <a:srgbClr val="FFFFFF"/>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ea"/>
                <a:sym typeface="+mn-lt"/>
              </a:endParaRPr>
            </a:p>
          </p:txBody>
        </p:sp>
      </p:grpSp>
      <p:grpSp>
        <p:nvGrpSpPr>
          <p:cNvPr id="31" name="组合 30"/>
          <p:cNvGrpSpPr/>
          <p:nvPr/>
        </p:nvGrpSpPr>
        <p:grpSpPr>
          <a:xfrm>
            <a:off x="2451943" y="2068104"/>
            <a:ext cx="1732894" cy="1683614"/>
            <a:chOff x="3219829" y="2471592"/>
            <a:chExt cx="2249917" cy="2249917"/>
          </a:xfrm>
        </p:grpSpPr>
        <p:sp>
          <p:nvSpPr>
            <p:cNvPr id="32" name="íṣḷïḑê"/>
            <p:cNvSpPr/>
            <p:nvPr/>
          </p:nvSpPr>
          <p:spPr>
            <a:xfrm>
              <a:off x="3219829" y="2471592"/>
              <a:ext cx="2249917" cy="2249917"/>
            </a:xfrm>
            <a:prstGeom prst="diamond">
              <a:avLst/>
            </a:prstGeom>
            <a:solidFill>
              <a:srgbClr val="084CA1"/>
            </a:solidFill>
            <a:ln w="12700" cap="flat" cmpd="sng" algn="ctr">
              <a:noFill/>
              <a:prstDash val="solid"/>
              <a:miter lim="800000"/>
            </a:ln>
            <a:effectLst>
              <a:outerShdw blurRad="25400" dist="38100" dir="2700000" algn="tl" rotWithShape="0">
                <a:prstClr val="black">
                  <a:alpha val="30000"/>
                </a:prstClr>
              </a:outerShdw>
            </a:effectLst>
          </p:spPr>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ea"/>
                <a:sym typeface="+mn-lt"/>
              </a:endParaRPr>
            </a:p>
          </p:txBody>
        </p:sp>
        <p:sp>
          <p:nvSpPr>
            <p:cNvPr id="36" name="iṥļîde"/>
            <p:cNvSpPr/>
            <p:nvPr/>
          </p:nvSpPr>
          <p:spPr bwMode="auto">
            <a:xfrm>
              <a:off x="3969971" y="3200664"/>
              <a:ext cx="765589" cy="764436"/>
            </a:xfrm>
            <a:custGeom>
              <a:avLst/>
              <a:gdLst>
                <a:gd name="connsiteX0" fmla="*/ 226135 w 609614"/>
                <a:gd name="connsiteY0" fmla="*/ 549791 h 608697"/>
                <a:gd name="connsiteX1" fmla="*/ 226135 w 609614"/>
                <a:gd name="connsiteY1" fmla="*/ 589093 h 608697"/>
                <a:gd name="connsiteX2" fmla="*/ 383491 w 609614"/>
                <a:gd name="connsiteY2" fmla="*/ 589093 h 608697"/>
                <a:gd name="connsiteX3" fmla="*/ 383491 w 609614"/>
                <a:gd name="connsiteY3" fmla="*/ 549791 h 608697"/>
                <a:gd name="connsiteX4" fmla="*/ 88507 w 609614"/>
                <a:gd name="connsiteY4" fmla="*/ 490885 h 608697"/>
                <a:gd name="connsiteX5" fmla="*/ 88507 w 609614"/>
                <a:gd name="connsiteY5" fmla="*/ 500734 h 608697"/>
                <a:gd name="connsiteX6" fmla="*/ 118005 w 609614"/>
                <a:gd name="connsiteY6" fmla="*/ 530187 h 608697"/>
                <a:gd name="connsiteX7" fmla="*/ 491621 w 609614"/>
                <a:gd name="connsiteY7" fmla="*/ 530187 h 608697"/>
                <a:gd name="connsiteX8" fmla="*/ 521119 w 609614"/>
                <a:gd name="connsiteY8" fmla="*/ 500734 h 608697"/>
                <a:gd name="connsiteX9" fmla="*/ 521119 w 609614"/>
                <a:gd name="connsiteY9" fmla="*/ 490885 h 608697"/>
                <a:gd name="connsiteX10" fmla="*/ 342815 w 609614"/>
                <a:gd name="connsiteY10" fmla="*/ 343896 h 608697"/>
                <a:gd name="connsiteX11" fmla="*/ 335648 w 609614"/>
                <a:gd name="connsiteY11" fmla="*/ 346841 h 608697"/>
                <a:gd name="connsiteX12" fmla="*/ 334634 w 609614"/>
                <a:gd name="connsiteY12" fmla="*/ 353745 h 608697"/>
                <a:gd name="connsiteX13" fmla="*/ 341179 w 609614"/>
                <a:gd name="connsiteY13" fmla="*/ 372981 h 608697"/>
                <a:gd name="connsiteX14" fmla="*/ 358878 w 609614"/>
                <a:gd name="connsiteY14" fmla="*/ 372981 h 608697"/>
                <a:gd name="connsiteX15" fmla="*/ 349014 w 609614"/>
                <a:gd name="connsiteY15" fmla="*/ 348406 h 608697"/>
                <a:gd name="connsiteX16" fmla="*/ 342815 w 609614"/>
                <a:gd name="connsiteY16" fmla="*/ 343896 h 608697"/>
                <a:gd name="connsiteX17" fmla="*/ 407550 w 609614"/>
                <a:gd name="connsiteY17" fmla="*/ 324660 h 608697"/>
                <a:gd name="connsiteX18" fmla="*/ 399162 w 609614"/>
                <a:gd name="connsiteY18" fmla="*/ 325212 h 608697"/>
                <a:gd name="connsiteX19" fmla="*/ 393723 w 609614"/>
                <a:gd name="connsiteY19" fmla="*/ 331655 h 608697"/>
                <a:gd name="connsiteX20" fmla="*/ 398977 w 609614"/>
                <a:gd name="connsiteY20" fmla="*/ 344172 h 608697"/>
                <a:gd name="connsiteX21" fmla="*/ 453918 w 609614"/>
                <a:gd name="connsiteY21" fmla="*/ 373349 h 608697"/>
                <a:gd name="connsiteX22" fmla="*/ 415109 w 609614"/>
                <a:gd name="connsiteY22" fmla="*/ 392678 h 608697"/>
                <a:gd name="connsiteX23" fmla="*/ 321821 w 609614"/>
                <a:gd name="connsiteY23" fmla="*/ 392678 h 608697"/>
                <a:gd name="connsiteX24" fmla="*/ 287990 w 609614"/>
                <a:gd name="connsiteY24" fmla="*/ 374270 h 608697"/>
                <a:gd name="connsiteX25" fmla="*/ 281168 w 609614"/>
                <a:gd name="connsiteY25" fmla="*/ 373625 h 608697"/>
                <a:gd name="connsiteX26" fmla="*/ 276098 w 609614"/>
                <a:gd name="connsiteY26" fmla="*/ 378227 h 608697"/>
                <a:gd name="connsiteX27" fmla="*/ 280154 w 609614"/>
                <a:gd name="connsiteY27" fmla="*/ 389456 h 608697"/>
                <a:gd name="connsiteX28" fmla="*/ 327444 w 609614"/>
                <a:gd name="connsiteY28" fmla="*/ 412743 h 608697"/>
                <a:gd name="connsiteX29" fmla="*/ 423590 w 609614"/>
                <a:gd name="connsiteY29" fmla="*/ 431979 h 608697"/>
                <a:gd name="connsiteX30" fmla="*/ 548866 w 609614"/>
                <a:gd name="connsiteY30" fmla="*/ 431979 h 608697"/>
                <a:gd name="connsiteX31" fmla="*/ 570344 w 609614"/>
                <a:gd name="connsiteY31" fmla="*/ 424892 h 608697"/>
                <a:gd name="connsiteX32" fmla="*/ 570344 w 609614"/>
                <a:gd name="connsiteY32" fmla="*/ 373073 h 608697"/>
                <a:gd name="connsiteX33" fmla="*/ 517985 w 609614"/>
                <a:gd name="connsiteY33" fmla="*/ 373073 h 608697"/>
                <a:gd name="connsiteX34" fmla="*/ 487011 w 609614"/>
                <a:gd name="connsiteY34" fmla="*/ 352456 h 608697"/>
                <a:gd name="connsiteX35" fmla="*/ 176995 w 609614"/>
                <a:gd name="connsiteY35" fmla="*/ 274923 h 608697"/>
                <a:gd name="connsiteX36" fmla="*/ 196628 w 609614"/>
                <a:gd name="connsiteY36" fmla="*/ 274923 h 608697"/>
                <a:gd name="connsiteX37" fmla="*/ 196628 w 609614"/>
                <a:gd name="connsiteY37" fmla="*/ 285236 h 608697"/>
                <a:gd name="connsiteX38" fmla="*/ 216354 w 609614"/>
                <a:gd name="connsiteY38" fmla="*/ 309269 h 608697"/>
                <a:gd name="connsiteX39" fmla="*/ 216354 w 609614"/>
                <a:gd name="connsiteY39" fmla="*/ 314149 h 608697"/>
                <a:gd name="connsiteX40" fmla="*/ 196628 w 609614"/>
                <a:gd name="connsiteY40" fmla="*/ 314149 h 608697"/>
                <a:gd name="connsiteX41" fmla="*/ 196628 w 609614"/>
                <a:gd name="connsiteY41" fmla="*/ 309269 h 608697"/>
                <a:gd name="connsiteX42" fmla="*/ 191743 w 609614"/>
                <a:gd name="connsiteY42" fmla="*/ 304388 h 608697"/>
                <a:gd name="connsiteX43" fmla="*/ 181880 w 609614"/>
                <a:gd name="connsiteY43" fmla="*/ 304388 h 608697"/>
                <a:gd name="connsiteX44" fmla="*/ 176995 w 609614"/>
                <a:gd name="connsiteY44" fmla="*/ 309269 h 608697"/>
                <a:gd name="connsiteX45" fmla="*/ 181880 w 609614"/>
                <a:gd name="connsiteY45" fmla="*/ 314149 h 608697"/>
                <a:gd name="connsiteX46" fmla="*/ 191743 w 609614"/>
                <a:gd name="connsiteY46" fmla="*/ 314149 h 608697"/>
                <a:gd name="connsiteX47" fmla="*/ 216354 w 609614"/>
                <a:gd name="connsiteY47" fmla="*/ 338734 h 608697"/>
                <a:gd name="connsiteX48" fmla="*/ 196628 w 609614"/>
                <a:gd name="connsiteY48" fmla="*/ 362766 h 608697"/>
                <a:gd name="connsiteX49" fmla="*/ 196628 w 609614"/>
                <a:gd name="connsiteY49" fmla="*/ 373079 h 608697"/>
                <a:gd name="connsiteX50" fmla="*/ 176995 w 609614"/>
                <a:gd name="connsiteY50" fmla="*/ 373079 h 608697"/>
                <a:gd name="connsiteX51" fmla="*/ 176995 w 609614"/>
                <a:gd name="connsiteY51" fmla="*/ 362766 h 608697"/>
                <a:gd name="connsiteX52" fmla="*/ 157361 w 609614"/>
                <a:gd name="connsiteY52" fmla="*/ 338734 h 608697"/>
                <a:gd name="connsiteX53" fmla="*/ 157361 w 609614"/>
                <a:gd name="connsiteY53" fmla="*/ 333854 h 608697"/>
                <a:gd name="connsiteX54" fmla="*/ 176995 w 609614"/>
                <a:gd name="connsiteY54" fmla="*/ 333854 h 608697"/>
                <a:gd name="connsiteX55" fmla="*/ 176995 w 609614"/>
                <a:gd name="connsiteY55" fmla="*/ 338734 h 608697"/>
                <a:gd name="connsiteX56" fmla="*/ 181880 w 609614"/>
                <a:gd name="connsiteY56" fmla="*/ 343614 h 608697"/>
                <a:gd name="connsiteX57" fmla="*/ 191743 w 609614"/>
                <a:gd name="connsiteY57" fmla="*/ 343614 h 608697"/>
                <a:gd name="connsiteX58" fmla="*/ 196628 w 609614"/>
                <a:gd name="connsiteY58" fmla="*/ 338734 h 608697"/>
                <a:gd name="connsiteX59" fmla="*/ 191743 w 609614"/>
                <a:gd name="connsiteY59" fmla="*/ 333854 h 608697"/>
                <a:gd name="connsiteX60" fmla="*/ 181880 w 609614"/>
                <a:gd name="connsiteY60" fmla="*/ 333854 h 608697"/>
                <a:gd name="connsiteX61" fmla="*/ 157361 w 609614"/>
                <a:gd name="connsiteY61" fmla="*/ 309269 h 608697"/>
                <a:gd name="connsiteX62" fmla="*/ 176995 w 609614"/>
                <a:gd name="connsiteY62" fmla="*/ 285236 h 608697"/>
                <a:gd name="connsiteX63" fmla="*/ 186833 w 609614"/>
                <a:gd name="connsiteY63" fmla="*/ 265100 h 608697"/>
                <a:gd name="connsiteX64" fmla="*/ 127834 w 609614"/>
                <a:gd name="connsiteY64" fmla="*/ 324001 h 608697"/>
                <a:gd name="connsiteX65" fmla="*/ 186833 w 609614"/>
                <a:gd name="connsiteY65" fmla="*/ 382902 h 608697"/>
                <a:gd name="connsiteX66" fmla="*/ 245831 w 609614"/>
                <a:gd name="connsiteY66" fmla="*/ 324001 h 608697"/>
                <a:gd name="connsiteX67" fmla="*/ 186833 w 609614"/>
                <a:gd name="connsiteY67" fmla="*/ 265100 h 608697"/>
                <a:gd name="connsiteX68" fmla="*/ 186833 w 609614"/>
                <a:gd name="connsiteY68" fmla="*/ 245497 h 608697"/>
                <a:gd name="connsiteX69" fmla="*/ 265467 w 609614"/>
                <a:gd name="connsiteY69" fmla="*/ 324001 h 608697"/>
                <a:gd name="connsiteX70" fmla="*/ 186833 w 609614"/>
                <a:gd name="connsiteY70" fmla="*/ 402505 h 608697"/>
                <a:gd name="connsiteX71" fmla="*/ 108106 w 609614"/>
                <a:gd name="connsiteY71" fmla="*/ 324001 h 608697"/>
                <a:gd name="connsiteX72" fmla="*/ 186833 w 609614"/>
                <a:gd name="connsiteY72" fmla="*/ 245497 h 608697"/>
                <a:gd name="connsiteX73" fmla="*/ 118005 w 609614"/>
                <a:gd name="connsiteY73" fmla="*/ 235656 h 608697"/>
                <a:gd name="connsiteX74" fmla="*/ 88507 w 609614"/>
                <a:gd name="connsiteY74" fmla="*/ 265109 h 608697"/>
                <a:gd name="connsiteX75" fmla="*/ 88507 w 609614"/>
                <a:gd name="connsiteY75" fmla="*/ 471280 h 608697"/>
                <a:gd name="connsiteX76" fmla="*/ 521119 w 609614"/>
                <a:gd name="connsiteY76" fmla="*/ 471280 h 608697"/>
                <a:gd name="connsiteX77" fmla="*/ 521119 w 609614"/>
                <a:gd name="connsiteY77" fmla="*/ 451584 h 608697"/>
                <a:gd name="connsiteX78" fmla="*/ 420640 w 609614"/>
                <a:gd name="connsiteY78" fmla="*/ 451400 h 608697"/>
                <a:gd name="connsiteX79" fmla="*/ 319977 w 609614"/>
                <a:gd name="connsiteY79" fmla="*/ 430967 h 608697"/>
                <a:gd name="connsiteX80" fmla="*/ 271397 w 609614"/>
                <a:gd name="connsiteY80" fmla="*/ 407036 h 608697"/>
                <a:gd name="connsiteX81" fmla="*/ 258215 w 609614"/>
                <a:gd name="connsiteY81" fmla="*/ 370128 h 608697"/>
                <a:gd name="connsiteX82" fmla="*/ 274992 w 609614"/>
                <a:gd name="connsiteY82" fmla="*/ 355033 h 608697"/>
                <a:gd name="connsiteX83" fmla="*/ 297392 w 609614"/>
                <a:gd name="connsiteY83" fmla="*/ 357058 h 608697"/>
                <a:gd name="connsiteX84" fmla="*/ 318963 w 609614"/>
                <a:gd name="connsiteY84" fmla="*/ 368839 h 608697"/>
                <a:gd name="connsiteX85" fmla="*/ 316013 w 609614"/>
                <a:gd name="connsiteY85" fmla="*/ 360003 h 608697"/>
                <a:gd name="connsiteX86" fmla="*/ 319700 w 609614"/>
                <a:gd name="connsiteY86" fmla="*/ 335336 h 608697"/>
                <a:gd name="connsiteX87" fmla="*/ 341916 w 609614"/>
                <a:gd name="connsiteY87" fmla="*/ 323923 h 608697"/>
                <a:gd name="connsiteX88" fmla="*/ 367359 w 609614"/>
                <a:gd name="connsiteY88" fmla="*/ 341135 h 608697"/>
                <a:gd name="connsiteX89" fmla="*/ 379988 w 609614"/>
                <a:gd name="connsiteY89" fmla="*/ 372889 h 608697"/>
                <a:gd name="connsiteX90" fmla="*/ 410961 w 609614"/>
                <a:gd name="connsiteY90" fmla="*/ 372797 h 608697"/>
                <a:gd name="connsiteX91" fmla="*/ 389667 w 609614"/>
                <a:gd name="connsiteY91" fmla="*/ 361476 h 608697"/>
                <a:gd name="connsiteX92" fmla="*/ 374918 w 609614"/>
                <a:gd name="connsiteY92" fmla="*/ 325948 h 608697"/>
                <a:gd name="connsiteX93" fmla="*/ 390220 w 609614"/>
                <a:gd name="connsiteY93" fmla="*/ 307632 h 608697"/>
                <a:gd name="connsiteX94" fmla="*/ 414003 w 609614"/>
                <a:gd name="connsiteY94" fmla="*/ 306067 h 608697"/>
                <a:gd name="connsiteX95" fmla="*/ 496875 w 609614"/>
                <a:gd name="connsiteY95" fmla="*/ 335428 h 608697"/>
                <a:gd name="connsiteX96" fmla="*/ 521119 w 609614"/>
                <a:gd name="connsiteY96" fmla="*/ 351628 h 608697"/>
                <a:gd name="connsiteX97" fmla="*/ 521119 w 609614"/>
                <a:gd name="connsiteY97" fmla="*/ 265109 h 608697"/>
                <a:gd name="connsiteX98" fmla="*/ 491621 w 609614"/>
                <a:gd name="connsiteY98" fmla="*/ 235656 h 608697"/>
                <a:gd name="connsiteX99" fmla="*/ 461385 w 609614"/>
                <a:gd name="connsiteY99" fmla="*/ 235656 h 608697"/>
                <a:gd name="connsiteX100" fmla="*/ 393354 w 609614"/>
                <a:gd name="connsiteY100" fmla="*/ 274958 h 608697"/>
                <a:gd name="connsiteX101" fmla="*/ 325323 w 609614"/>
                <a:gd name="connsiteY101" fmla="*/ 235656 h 608697"/>
                <a:gd name="connsiteX102" fmla="*/ 39375 w 609614"/>
                <a:gd name="connsiteY102" fmla="*/ 186575 h 608697"/>
                <a:gd name="connsiteX103" fmla="*/ 58992 w 609614"/>
                <a:gd name="connsiteY103" fmla="*/ 186575 h 608697"/>
                <a:gd name="connsiteX104" fmla="*/ 58992 w 609614"/>
                <a:gd name="connsiteY104" fmla="*/ 206192 h 608697"/>
                <a:gd name="connsiteX105" fmla="*/ 39375 w 609614"/>
                <a:gd name="connsiteY105" fmla="*/ 206192 h 608697"/>
                <a:gd name="connsiteX106" fmla="*/ 76986 w 609614"/>
                <a:gd name="connsiteY106" fmla="*/ 170909 h 608697"/>
                <a:gd name="connsiteX107" fmla="*/ 90888 w 609614"/>
                <a:gd name="connsiteY107" fmla="*/ 184811 h 608697"/>
                <a:gd name="connsiteX108" fmla="*/ 76986 w 609614"/>
                <a:gd name="connsiteY108" fmla="*/ 198712 h 608697"/>
                <a:gd name="connsiteX109" fmla="*/ 63085 w 609614"/>
                <a:gd name="connsiteY109" fmla="*/ 184811 h 608697"/>
                <a:gd name="connsiteX110" fmla="*/ 21382 w 609614"/>
                <a:gd name="connsiteY110" fmla="*/ 170909 h 608697"/>
                <a:gd name="connsiteX111" fmla="*/ 35283 w 609614"/>
                <a:gd name="connsiteY111" fmla="*/ 184811 h 608697"/>
                <a:gd name="connsiteX112" fmla="*/ 21382 w 609614"/>
                <a:gd name="connsiteY112" fmla="*/ 198712 h 608697"/>
                <a:gd name="connsiteX113" fmla="*/ 7480 w 609614"/>
                <a:gd name="connsiteY113" fmla="*/ 184811 h 608697"/>
                <a:gd name="connsiteX114" fmla="*/ 383469 w 609614"/>
                <a:gd name="connsiteY114" fmla="*/ 147270 h 608697"/>
                <a:gd name="connsiteX115" fmla="*/ 403102 w 609614"/>
                <a:gd name="connsiteY115" fmla="*/ 147270 h 608697"/>
                <a:gd name="connsiteX116" fmla="*/ 403102 w 609614"/>
                <a:gd name="connsiteY116" fmla="*/ 157581 h 608697"/>
                <a:gd name="connsiteX117" fmla="*/ 422828 w 609614"/>
                <a:gd name="connsiteY117" fmla="*/ 181608 h 608697"/>
                <a:gd name="connsiteX118" fmla="*/ 422828 w 609614"/>
                <a:gd name="connsiteY118" fmla="*/ 186579 h 608697"/>
                <a:gd name="connsiteX119" fmla="*/ 403102 w 609614"/>
                <a:gd name="connsiteY119" fmla="*/ 186579 h 608697"/>
                <a:gd name="connsiteX120" fmla="*/ 403102 w 609614"/>
                <a:gd name="connsiteY120" fmla="*/ 181608 h 608697"/>
                <a:gd name="connsiteX121" fmla="*/ 398217 w 609614"/>
                <a:gd name="connsiteY121" fmla="*/ 176729 h 608697"/>
                <a:gd name="connsiteX122" fmla="*/ 388354 w 609614"/>
                <a:gd name="connsiteY122" fmla="*/ 176729 h 608697"/>
                <a:gd name="connsiteX123" fmla="*/ 383469 w 609614"/>
                <a:gd name="connsiteY123" fmla="*/ 181608 h 608697"/>
                <a:gd name="connsiteX124" fmla="*/ 388354 w 609614"/>
                <a:gd name="connsiteY124" fmla="*/ 186579 h 608697"/>
                <a:gd name="connsiteX125" fmla="*/ 398217 w 609614"/>
                <a:gd name="connsiteY125" fmla="*/ 186579 h 608697"/>
                <a:gd name="connsiteX126" fmla="*/ 422828 w 609614"/>
                <a:gd name="connsiteY126" fmla="*/ 211067 h 608697"/>
                <a:gd name="connsiteX127" fmla="*/ 403102 w 609614"/>
                <a:gd name="connsiteY127" fmla="*/ 235187 h 608697"/>
                <a:gd name="connsiteX128" fmla="*/ 403102 w 609614"/>
                <a:gd name="connsiteY128" fmla="*/ 245497 h 608697"/>
                <a:gd name="connsiteX129" fmla="*/ 383469 w 609614"/>
                <a:gd name="connsiteY129" fmla="*/ 245497 h 608697"/>
                <a:gd name="connsiteX130" fmla="*/ 383469 w 609614"/>
                <a:gd name="connsiteY130" fmla="*/ 235187 h 608697"/>
                <a:gd name="connsiteX131" fmla="*/ 363835 w 609614"/>
                <a:gd name="connsiteY131" fmla="*/ 211067 h 608697"/>
                <a:gd name="connsiteX132" fmla="*/ 363835 w 609614"/>
                <a:gd name="connsiteY132" fmla="*/ 206188 h 608697"/>
                <a:gd name="connsiteX133" fmla="*/ 383469 w 609614"/>
                <a:gd name="connsiteY133" fmla="*/ 206188 h 608697"/>
                <a:gd name="connsiteX134" fmla="*/ 383469 w 609614"/>
                <a:gd name="connsiteY134" fmla="*/ 211067 h 608697"/>
                <a:gd name="connsiteX135" fmla="*/ 388354 w 609614"/>
                <a:gd name="connsiteY135" fmla="*/ 216038 h 608697"/>
                <a:gd name="connsiteX136" fmla="*/ 398217 w 609614"/>
                <a:gd name="connsiteY136" fmla="*/ 216038 h 608697"/>
                <a:gd name="connsiteX137" fmla="*/ 403102 w 609614"/>
                <a:gd name="connsiteY137" fmla="*/ 211067 h 608697"/>
                <a:gd name="connsiteX138" fmla="*/ 398217 w 609614"/>
                <a:gd name="connsiteY138" fmla="*/ 206188 h 608697"/>
                <a:gd name="connsiteX139" fmla="*/ 388354 w 609614"/>
                <a:gd name="connsiteY139" fmla="*/ 206188 h 608697"/>
                <a:gd name="connsiteX140" fmla="*/ 363835 w 609614"/>
                <a:gd name="connsiteY140" fmla="*/ 181608 h 608697"/>
                <a:gd name="connsiteX141" fmla="*/ 383469 w 609614"/>
                <a:gd name="connsiteY141" fmla="*/ 157581 h 608697"/>
                <a:gd name="connsiteX142" fmla="*/ 78610 w 609614"/>
                <a:gd name="connsiteY142" fmla="*/ 147270 h 608697"/>
                <a:gd name="connsiteX143" fmla="*/ 98368 w 609614"/>
                <a:gd name="connsiteY143" fmla="*/ 147270 h 608697"/>
                <a:gd name="connsiteX144" fmla="*/ 98368 w 609614"/>
                <a:gd name="connsiteY144" fmla="*/ 166887 h 608697"/>
                <a:gd name="connsiteX145" fmla="*/ 78610 w 609614"/>
                <a:gd name="connsiteY145" fmla="*/ 166887 h 608697"/>
                <a:gd name="connsiteX146" fmla="*/ 0 w 609614"/>
                <a:gd name="connsiteY146" fmla="*/ 147270 h 608697"/>
                <a:gd name="connsiteX147" fmla="*/ 19617 w 609614"/>
                <a:gd name="connsiteY147" fmla="*/ 147270 h 608697"/>
                <a:gd name="connsiteX148" fmla="*/ 19617 w 609614"/>
                <a:gd name="connsiteY148" fmla="*/ 166887 h 608697"/>
                <a:gd name="connsiteX149" fmla="*/ 0 w 609614"/>
                <a:gd name="connsiteY149" fmla="*/ 166887 h 608697"/>
                <a:gd name="connsiteX150" fmla="*/ 393354 w 609614"/>
                <a:gd name="connsiteY150" fmla="*/ 137449 h 608697"/>
                <a:gd name="connsiteX151" fmla="*/ 334357 w 609614"/>
                <a:gd name="connsiteY151" fmla="*/ 196355 h 608697"/>
                <a:gd name="connsiteX152" fmla="*/ 393354 w 609614"/>
                <a:gd name="connsiteY152" fmla="*/ 255261 h 608697"/>
                <a:gd name="connsiteX153" fmla="*/ 452351 w 609614"/>
                <a:gd name="connsiteY153" fmla="*/ 196355 h 608697"/>
                <a:gd name="connsiteX154" fmla="*/ 393354 w 609614"/>
                <a:gd name="connsiteY154" fmla="*/ 137449 h 608697"/>
                <a:gd name="connsiteX155" fmla="*/ 393354 w 609614"/>
                <a:gd name="connsiteY155" fmla="*/ 117844 h 608697"/>
                <a:gd name="connsiteX156" fmla="*/ 471986 w 609614"/>
                <a:gd name="connsiteY156" fmla="*/ 196355 h 608697"/>
                <a:gd name="connsiteX157" fmla="*/ 469405 w 609614"/>
                <a:gd name="connsiteY157" fmla="*/ 216052 h 608697"/>
                <a:gd name="connsiteX158" fmla="*/ 491621 w 609614"/>
                <a:gd name="connsiteY158" fmla="*/ 216052 h 608697"/>
                <a:gd name="connsiteX159" fmla="*/ 540846 w 609614"/>
                <a:gd name="connsiteY159" fmla="*/ 265109 h 608697"/>
                <a:gd name="connsiteX160" fmla="*/ 540846 w 609614"/>
                <a:gd name="connsiteY160" fmla="*/ 353468 h 608697"/>
                <a:gd name="connsiteX161" fmla="*/ 570344 w 609614"/>
                <a:gd name="connsiteY161" fmla="*/ 353468 h 608697"/>
                <a:gd name="connsiteX162" fmla="*/ 570344 w 609614"/>
                <a:gd name="connsiteY162" fmla="*/ 333772 h 608697"/>
                <a:gd name="connsiteX163" fmla="*/ 609614 w 609614"/>
                <a:gd name="connsiteY163" fmla="*/ 333772 h 608697"/>
                <a:gd name="connsiteX164" fmla="*/ 609614 w 609614"/>
                <a:gd name="connsiteY164" fmla="*/ 353468 h 608697"/>
                <a:gd name="connsiteX165" fmla="*/ 589979 w 609614"/>
                <a:gd name="connsiteY165" fmla="*/ 353468 h 608697"/>
                <a:gd name="connsiteX166" fmla="*/ 589979 w 609614"/>
                <a:gd name="connsiteY166" fmla="*/ 441827 h 608697"/>
                <a:gd name="connsiteX167" fmla="*/ 609614 w 609614"/>
                <a:gd name="connsiteY167" fmla="*/ 441827 h 608697"/>
                <a:gd name="connsiteX168" fmla="*/ 609614 w 609614"/>
                <a:gd name="connsiteY168" fmla="*/ 461432 h 608697"/>
                <a:gd name="connsiteX169" fmla="*/ 570344 w 609614"/>
                <a:gd name="connsiteY169" fmla="*/ 461432 h 608697"/>
                <a:gd name="connsiteX170" fmla="*/ 570344 w 609614"/>
                <a:gd name="connsiteY170" fmla="*/ 445601 h 608697"/>
                <a:gd name="connsiteX171" fmla="*/ 552000 w 609614"/>
                <a:gd name="connsiteY171" fmla="*/ 451584 h 608697"/>
                <a:gd name="connsiteX172" fmla="*/ 540846 w 609614"/>
                <a:gd name="connsiteY172" fmla="*/ 451584 h 608697"/>
                <a:gd name="connsiteX173" fmla="*/ 540846 w 609614"/>
                <a:gd name="connsiteY173" fmla="*/ 500734 h 608697"/>
                <a:gd name="connsiteX174" fmla="*/ 491621 w 609614"/>
                <a:gd name="connsiteY174" fmla="*/ 549791 h 608697"/>
                <a:gd name="connsiteX175" fmla="*/ 403125 w 609614"/>
                <a:gd name="connsiteY175" fmla="*/ 549791 h 608697"/>
                <a:gd name="connsiteX176" fmla="*/ 403125 w 609614"/>
                <a:gd name="connsiteY176" fmla="*/ 589093 h 608697"/>
                <a:gd name="connsiteX177" fmla="*/ 422852 w 609614"/>
                <a:gd name="connsiteY177" fmla="*/ 589093 h 608697"/>
                <a:gd name="connsiteX178" fmla="*/ 422852 w 609614"/>
                <a:gd name="connsiteY178" fmla="*/ 608697 h 608697"/>
                <a:gd name="connsiteX179" fmla="*/ 186865 w 609614"/>
                <a:gd name="connsiteY179" fmla="*/ 608697 h 608697"/>
                <a:gd name="connsiteX180" fmla="*/ 186865 w 609614"/>
                <a:gd name="connsiteY180" fmla="*/ 589093 h 608697"/>
                <a:gd name="connsiteX181" fmla="*/ 206500 w 609614"/>
                <a:gd name="connsiteY181" fmla="*/ 589093 h 608697"/>
                <a:gd name="connsiteX182" fmla="*/ 206500 w 609614"/>
                <a:gd name="connsiteY182" fmla="*/ 549791 h 608697"/>
                <a:gd name="connsiteX183" fmla="*/ 118005 w 609614"/>
                <a:gd name="connsiteY183" fmla="*/ 549791 h 608697"/>
                <a:gd name="connsiteX184" fmla="*/ 68872 w 609614"/>
                <a:gd name="connsiteY184" fmla="*/ 500734 h 608697"/>
                <a:gd name="connsiteX185" fmla="*/ 68872 w 609614"/>
                <a:gd name="connsiteY185" fmla="*/ 265109 h 608697"/>
                <a:gd name="connsiteX186" fmla="*/ 118005 w 609614"/>
                <a:gd name="connsiteY186" fmla="*/ 216052 h 608697"/>
                <a:gd name="connsiteX187" fmla="*/ 317211 w 609614"/>
                <a:gd name="connsiteY187" fmla="*/ 216052 h 608697"/>
                <a:gd name="connsiteX188" fmla="*/ 314630 w 609614"/>
                <a:gd name="connsiteY188" fmla="*/ 196355 h 608697"/>
                <a:gd name="connsiteX189" fmla="*/ 393354 w 609614"/>
                <a:gd name="connsiteY189" fmla="*/ 117844 h 608697"/>
                <a:gd name="connsiteX190" fmla="*/ 76986 w 609614"/>
                <a:gd name="connsiteY190" fmla="*/ 115445 h 608697"/>
                <a:gd name="connsiteX191" fmla="*/ 90888 w 609614"/>
                <a:gd name="connsiteY191" fmla="*/ 129347 h 608697"/>
                <a:gd name="connsiteX192" fmla="*/ 76986 w 609614"/>
                <a:gd name="connsiteY192" fmla="*/ 143248 h 608697"/>
                <a:gd name="connsiteX193" fmla="*/ 63085 w 609614"/>
                <a:gd name="connsiteY193" fmla="*/ 129347 h 608697"/>
                <a:gd name="connsiteX194" fmla="*/ 21382 w 609614"/>
                <a:gd name="connsiteY194" fmla="*/ 115445 h 608697"/>
                <a:gd name="connsiteX195" fmla="*/ 35283 w 609614"/>
                <a:gd name="connsiteY195" fmla="*/ 129347 h 608697"/>
                <a:gd name="connsiteX196" fmla="*/ 21382 w 609614"/>
                <a:gd name="connsiteY196" fmla="*/ 143248 h 608697"/>
                <a:gd name="connsiteX197" fmla="*/ 7480 w 609614"/>
                <a:gd name="connsiteY197" fmla="*/ 129347 h 608697"/>
                <a:gd name="connsiteX198" fmla="*/ 39375 w 609614"/>
                <a:gd name="connsiteY198" fmla="*/ 107965 h 608697"/>
                <a:gd name="connsiteX199" fmla="*/ 58992 w 609614"/>
                <a:gd name="connsiteY199" fmla="*/ 107965 h 608697"/>
                <a:gd name="connsiteX200" fmla="*/ 58992 w 609614"/>
                <a:gd name="connsiteY200" fmla="*/ 127653 h 608697"/>
                <a:gd name="connsiteX201" fmla="*/ 39375 w 609614"/>
                <a:gd name="connsiteY201" fmla="*/ 127653 h 608697"/>
                <a:gd name="connsiteX202" fmla="*/ 550621 w 609614"/>
                <a:gd name="connsiteY202" fmla="*/ 98227 h 608697"/>
                <a:gd name="connsiteX203" fmla="*/ 570309 w 609614"/>
                <a:gd name="connsiteY203" fmla="*/ 98227 h 608697"/>
                <a:gd name="connsiteX204" fmla="*/ 570309 w 609614"/>
                <a:gd name="connsiteY204" fmla="*/ 117844 h 608697"/>
                <a:gd name="connsiteX205" fmla="*/ 550621 w 609614"/>
                <a:gd name="connsiteY205" fmla="*/ 117844 h 608697"/>
                <a:gd name="connsiteX206" fmla="*/ 588314 w 609614"/>
                <a:gd name="connsiteY206" fmla="*/ 82561 h 608697"/>
                <a:gd name="connsiteX207" fmla="*/ 602134 w 609614"/>
                <a:gd name="connsiteY207" fmla="*/ 96463 h 608697"/>
                <a:gd name="connsiteX208" fmla="*/ 588314 w 609614"/>
                <a:gd name="connsiteY208" fmla="*/ 110364 h 608697"/>
                <a:gd name="connsiteX209" fmla="*/ 574402 w 609614"/>
                <a:gd name="connsiteY209" fmla="*/ 96463 h 608697"/>
                <a:gd name="connsiteX210" fmla="*/ 532628 w 609614"/>
                <a:gd name="connsiteY210" fmla="*/ 82561 h 608697"/>
                <a:gd name="connsiteX211" fmla="*/ 546529 w 609614"/>
                <a:gd name="connsiteY211" fmla="*/ 96463 h 608697"/>
                <a:gd name="connsiteX212" fmla="*/ 532628 w 609614"/>
                <a:gd name="connsiteY212" fmla="*/ 110364 h 608697"/>
                <a:gd name="connsiteX213" fmla="*/ 518726 w 609614"/>
                <a:gd name="connsiteY213" fmla="*/ 96463 h 608697"/>
                <a:gd name="connsiteX214" fmla="*/ 589997 w 609614"/>
                <a:gd name="connsiteY214" fmla="*/ 58922 h 608697"/>
                <a:gd name="connsiteX215" fmla="*/ 609614 w 609614"/>
                <a:gd name="connsiteY215" fmla="*/ 58922 h 608697"/>
                <a:gd name="connsiteX216" fmla="*/ 609614 w 609614"/>
                <a:gd name="connsiteY216" fmla="*/ 78539 h 608697"/>
                <a:gd name="connsiteX217" fmla="*/ 589997 w 609614"/>
                <a:gd name="connsiteY217" fmla="*/ 78539 h 608697"/>
                <a:gd name="connsiteX218" fmla="*/ 511316 w 609614"/>
                <a:gd name="connsiteY218" fmla="*/ 58922 h 608697"/>
                <a:gd name="connsiteX219" fmla="*/ 531004 w 609614"/>
                <a:gd name="connsiteY219" fmla="*/ 58922 h 608697"/>
                <a:gd name="connsiteX220" fmla="*/ 531004 w 609614"/>
                <a:gd name="connsiteY220" fmla="*/ 78539 h 608697"/>
                <a:gd name="connsiteX221" fmla="*/ 511316 w 609614"/>
                <a:gd name="connsiteY221" fmla="*/ 78539 h 608697"/>
                <a:gd name="connsiteX222" fmla="*/ 245840 w 609614"/>
                <a:gd name="connsiteY222" fmla="*/ 29426 h 608697"/>
                <a:gd name="connsiteX223" fmla="*/ 265497 w 609614"/>
                <a:gd name="connsiteY223" fmla="*/ 29426 h 608697"/>
                <a:gd name="connsiteX224" fmla="*/ 265497 w 609614"/>
                <a:gd name="connsiteY224" fmla="*/ 39737 h 608697"/>
                <a:gd name="connsiteX225" fmla="*/ 285154 w 609614"/>
                <a:gd name="connsiteY225" fmla="*/ 63764 h 608697"/>
                <a:gd name="connsiteX226" fmla="*/ 285154 w 609614"/>
                <a:gd name="connsiteY226" fmla="*/ 68735 h 608697"/>
                <a:gd name="connsiteX227" fmla="*/ 265497 w 609614"/>
                <a:gd name="connsiteY227" fmla="*/ 68735 h 608697"/>
                <a:gd name="connsiteX228" fmla="*/ 265497 w 609614"/>
                <a:gd name="connsiteY228" fmla="*/ 63764 h 608697"/>
                <a:gd name="connsiteX229" fmla="*/ 260606 w 609614"/>
                <a:gd name="connsiteY229" fmla="*/ 58885 h 608697"/>
                <a:gd name="connsiteX230" fmla="*/ 250731 w 609614"/>
                <a:gd name="connsiteY230" fmla="*/ 58885 h 608697"/>
                <a:gd name="connsiteX231" fmla="*/ 245840 w 609614"/>
                <a:gd name="connsiteY231" fmla="*/ 63764 h 608697"/>
                <a:gd name="connsiteX232" fmla="*/ 250731 w 609614"/>
                <a:gd name="connsiteY232" fmla="*/ 68735 h 608697"/>
                <a:gd name="connsiteX233" fmla="*/ 260606 w 609614"/>
                <a:gd name="connsiteY233" fmla="*/ 68735 h 608697"/>
                <a:gd name="connsiteX234" fmla="*/ 285154 w 609614"/>
                <a:gd name="connsiteY234" fmla="*/ 93223 h 608697"/>
                <a:gd name="connsiteX235" fmla="*/ 265497 w 609614"/>
                <a:gd name="connsiteY235" fmla="*/ 117343 h 608697"/>
                <a:gd name="connsiteX236" fmla="*/ 265497 w 609614"/>
                <a:gd name="connsiteY236" fmla="*/ 127653 h 608697"/>
                <a:gd name="connsiteX237" fmla="*/ 245840 w 609614"/>
                <a:gd name="connsiteY237" fmla="*/ 127653 h 608697"/>
                <a:gd name="connsiteX238" fmla="*/ 245840 w 609614"/>
                <a:gd name="connsiteY238" fmla="*/ 117343 h 608697"/>
                <a:gd name="connsiteX239" fmla="*/ 226091 w 609614"/>
                <a:gd name="connsiteY239" fmla="*/ 93223 h 608697"/>
                <a:gd name="connsiteX240" fmla="*/ 226091 w 609614"/>
                <a:gd name="connsiteY240" fmla="*/ 88344 h 608697"/>
                <a:gd name="connsiteX241" fmla="*/ 245840 w 609614"/>
                <a:gd name="connsiteY241" fmla="*/ 88344 h 608697"/>
                <a:gd name="connsiteX242" fmla="*/ 245840 w 609614"/>
                <a:gd name="connsiteY242" fmla="*/ 93223 h 608697"/>
                <a:gd name="connsiteX243" fmla="*/ 250731 w 609614"/>
                <a:gd name="connsiteY243" fmla="*/ 98194 h 608697"/>
                <a:gd name="connsiteX244" fmla="*/ 260606 w 609614"/>
                <a:gd name="connsiteY244" fmla="*/ 98194 h 608697"/>
                <a:gd name="connsiteX245" fmla="*/ 265497 w 609614"/>
                <a:gd name="connsiteY245" fmla="*/ 93223 h 608697"/>
                <a:gd name="connsiteX246" fmla="*/ 260606 w 609614"/>
                <a:gd name="connsiteY246" fmla="*/ 88344 h 608697"/>
                <a:gd name="connsiteX247" fmla="*/ 250731 w 609614"/>
                <a:gd name="connsiteY247" fmla="*/ 88344 h 608697"/>
                <a:gd name="connsiteX248" fmla="*/ 226091 w 609614"/>
                <a:gd name="connsiteY248" fmla="*/ 63764 h 608697"/>
                <a:gd name="connsiteX249" fmla="*/ 245840 w 609614"/>
                <a:gd name="connsiteY249" fmla="*/ 39737 h 608697"/>
                <a:gd name="connsiteX250" fmla="*/ 588314 w 609614"/>
                <a:gd name="connsiteY250" fmla="*/ 27097 h 608697"/>
                <a:gd name="connsiteX251" fmla="*/ 602134 w 609614"/>
                <a:gd name="connsiteY251" fmla="*/ 40963 h 608697"/>
                <a:gd name="connsiteX252" fmla="*/ 588314 w 609614"/>
                <a:gd name="connsiteY252" fmla="*/ 54829 h 608697"/>
                <a:gd name="connsiteX253" fmla="*/ 574402 w 609614"/>
                <a:gd name="connsiteY253" fmla="*/ 40963 h 608697"/>
                <a:gd name="connsiteX254" fmla="*/ 532628 w 609614"/>
                <a:gd name="connsiteY254" fmla="*/ 27097 h 608697"/>
                <a:gd name="connsiteX255" fmla="*/ 546529 w 609614"/>
                <a:gd name="connsiteY255" fmla="*/ 40963 h 608697"/>
                <a:gd name="connsiteX256" fmla="*/ 532628 w 609614"/>
                <a:gd name="connsiteY256" fmla="*/ 54829 h 608697"/>
                <a:gd name="connsiteX257" fmla="*/ 518726 w 609614"/>
                <a:gd name="connsiteY257" fmla="*/ 40963 h 608697"/>
                <a:gd name="connsiteX258" fmla="*/ 550621 w 609614"/>
                <a:gd name="connsiteY258" fmla="*/ 19617 h 608697"/>
                <a:gd name="connsiteX259" fmla="*/ 570309 w 609614"/>
                <a:gd name="connsiteY259" fmla="*/ 19617 h 608697"/>
                <a:gd name="connsiteX260" fmla="*/ 570309 w 609614"/>
                <a:gd name="connsiteY260" fmla="*/ 39305 h 608697"/>
                <a:gd name="connsiteX261" fmla="*/ 550621 w 609614"/>
                <a:gd name="connsiteY261" fmla="*/ 39305 h 608697"/>
                <a:gd name="connsiteX262" fmla="*/ 255612 w 609614"/>
                <a:gd name="connsiteY262" fmla="*/ 19609 h 608697"/>
                <a:gd name="connsiteX263" fmla="*/ 196614 w 609614"/>
                <a:gd name="connsiteY263" fmla="*/ 78529 h 608697"/>
                <a:gd name="connsiteX264" fmla="*/ 255612 w 609614"/>
                <a:gd name="connsiteY264" fmla="*/ 137448 h 608697"/>
                <a:gd name="connsiteX265" fmla="*/ 314611 w 609614"/>
                <a:gd name="connsiteY265" fmla="*/ 78529 h 608697"/>
                <a:gd name="connsiteX266" fmla="*/ 255612 w 609614"/>
                <a:gd name="connsiteY266" fmla="*/ 19609 h 608697"/>
                <a:gd name="connsiteX267" fmla="*/ 255612 w 609614"/>
                <a:gd name="connsiteY267" fmla="*/ 0 h 608697"/>
                <a:gd name="connsiteX268" fmla="*/ 334339 w 609614"/>
                <a:gd name="connsiteY268" fmla="*/ 78529 h 608697"/>
                <a:gd name="connsiteX269" fmla="*/ 255612 w 609614"/>
                <a:gd name="connsiteY269" fmla="*/ 157149 h 608697"/>
                <a:gd name="connsiteX270" fmla="*/ 176978 w 609614"/>
                <a:gd name="connsiteY270" fmla="*/ 78529 h 608697"/>
                <a:gd name="connsiteX271" fmla="*/ 255612 w 609614"/>
                <a:gd name="connsiteY271" fmla="*/ 0 h 608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Lst>
              <a:rect l="l" t="t" r="r" b="b"/>
              <a:pathLst>
                <a:path w="609614" h="608697">
                  <a:moveTo>
                    <a:pt x="226135" y="549791"/>
                  </a:moveTo>
                  <a:lnTo>
                    <a:pt x="226135" y="589093"/>
                  </a:lnTo>
                  <a:lnTo>
                    <a:pt x="383491" y="589093"/>
                  </a:lnTo>
                  <a:lnTo>
                    <a:pt x="383491" y="549791"/>
                  </a:lnTo>
                  <a:close/>
                  <a:moveTo>
                    <a:pt x="88507" y="490885"/>
                  </a:moveTo>
                  <a:lnTo>
                    <a:pt x="88507" y="500734"/>
                  </a:lnTo>
                  <a:cubicBezTo>
                    <a:pt x="88507" y="516933"/>
                    <a:pt x="101781" y="530187"/>
                    <a:pt x="118005" y="530187"/>
                  </a:cubicBezTo>
                  <a:lnTo>
                    <a:pt x="491621" y="530187"/>
                  </a:lnTo>
                  <a:cubicBezTo>
                    <a:pt x="507937" y="530187"/>
                    <a:pt x="521119" y="516933"/>
                    <a:pt x="521119" y="500734"/>
                  </a:cubicBezTo>
                  <a:lnTo>
                    <a:pt x="521119" y="490885"/>
                  </a:lnTo>
                  <a:close/>
                  <a:moveTo>
                    <a:pt x="342815" y="343896"/>
                  </a:moveTo>
                  <a:cubicBezTo>
                    <a:pt x="340141" y="343574"/>
                    <a:pt x="337307" y="344494"/>
                    <a:pt x="335648" y="346841"/>
                  </a:cubicBezTo>
                  <a:cubicBezTo>
                    <a:pt x="334265" y="348866"/>
                    <a:pt x="333896" y="351351"/>
                    <a:pt x="334634" y="353745"/>
                  </a:cubicBezTo>
                  <a:lnTo>
                    <a:pt x="341179" y="372981"/>
                  </a:lnTo>
                  <a:lnTo>
                    <a:pt x="358878" y="372981"/>
                  </a:lnTo>
                  <a:lnTo>
                    <a:pt x="349014" y="348406"/>
                  </a:lnTo>
                  <a:cubicBezTo>
                    <a:pt x="348000" y="345783"/>
                    <a:pt x="345488" y="344218"/>
                    <a:pt x="342815" y="343896"/>
                  </a:cubicBezTo>
                  <a:close/>
                  <a:moveTo>
                    <a:pt x="407550" y="324660"/>
                  </a:moveTo>
                  <a:cubicBezTo>
                    <a:pt x="404785" y="323647"/>
                    <a:pt x="401743" y="323831"/>
                    <a:pt x="399162" y="325212"/>
                  </a:cubicBezTo>
                  <a:cubicBezTo>
                    <a:pt x="396488" y="326500"/>
                    <a:pt x="394552" y="328802"/>
                    <a:pt x="393723" y="331655"/>
                  </a:cubicBezTo>
                  <a:cubicBezTo>
                    <a:pt x="392248" y="336533"/>
                    <a:pt x="394460" y="341779"/>
                    <a:pt x="398977" y="344172"/>
                  </a:cubicBezTo>
                  <a:lnTo>
                    <a:pt x="453918" y="373349"/>
                  </a:lnTo>
                  <a:lnTo>
                    <a:pt x="415109" y="392678"/>
                  </a:lnTo>
                  <a:lnTo>
                    <a:pt x="321821" y="392678"/>
                  </a:lnTo>
                  <a:lnTo>
                    <a:pt x="287990" y="374270"/>
                  </a:lnTo>
                  <a:cubicBezTo>
                    <a:pt x="285869" y="373073"/>
                    <a:pt x="283473" y="372889"/>
                    <a:pt x="281168" y="373625"/>
                  </a:cubicBezTo>
                  <a:cubicBezTo>
                    <a:pt x="278864" y="374454"/>
                    <a:pt x="277112" y="376018"/>
                    <a:pt x="276098" y="378227"/>
                  </a:cubicBezTo>
                  <a:cubicBezTo>
                    <a:pt x="274162" y="382461"/>
                    <a:pt x="275914" y="387431"/>
                    <a:pt x="280154" y="389456"/>
                  </a:cubicBezTo>
                  <a:lnTo>
                    <a:pt x="327444" y="412743"/>
                  </a:lnTo>
                  <a:lnTo>
                    <a:pt x="423590" y="431979"/>
                  </a:lnTo>
                  <a:lnTo>
                    <a:pt x="548866" y="431979"/>
                  </a:lnTo>
                  <a:lnTo>
                    <a:pt x="570344" y="424892"/>
                  </a:lnTo>
                  <a:lnTo>
                    <a:pt x="570344" y="373073"/>
                  </a:lnTo>
                  <a:lnTo>
                    <a:pt x="517985" y="373073"/>
                  </a:lnTo>
                  <a:lnTo>
                    <a:pt x="487011" y="352456"/>
                  </a:lnTo>
                  <a:close/>
                  <a:moveTo>
                    <a:pt x="176995" y="274923"/>
                  </a:moveTo>
                  <a:lnTo>
                    <a:pt x="196628" y="274923"/>
                  </a:lnTo>
                  <a:lnTo>
                    <a:pt x="196628" y="285236"/>
                  </a:lnTo>
                  <a:cubicBezTo>
                    <a:pt x="207874" y="287538"/>
                    <a:pt x="216354" y="297390"/>
                    <a:pt x="216354" y="309269"/>
                  </a:cubicBezTo>
                  <a:lnTo>
                    <a:pt x="216354" y="314149"/>
                  </a:lnTo>
                  <a:lnTo>
                    <a:pt x="196628" y="314149"/>
                  </a:lnTo>
                  <a:lnTo>
                    <a:pt x="196628" y="309269"/>
                  </a:lnTo>
                  <a:cubicBezTo>
                    <a:pt x="196628" y="306598"/>
                    <a:pt x="194416" y="304388"/>
                    <a:pt x="191743" y="304388"/>
                  </a:cubicBezTo>
                  <a:lnTo>
                    <a:pt x="181880" y="304388"/>
                  </a:lnTo>
                  <a:cubicBezTo>
                    <a:pt x="179207" y="304388"/>
                    <a:pt x="176995" y="306598"/>
                    <a:pt x="176995" y="309269"/>
                  </a:cubicBezTo>
                  <a:cubicBezTo>
                    <a:pt x="176995" y="311939"/>
                    <a:pt x="179207" y="314149"/>
                    <a:pt x="181880" y="314149"/>
                  </a:cubicBezTo>
                  <a:lnTo>
                    <a:pt x="191743" y="314149"/>
                  </a:lnTo>
                  <a:cubicBezTo>
                    <a:pt x="205293" y="314149"/>
                    <a:pt x="216354" y="325198"/>
                    <a:pt x="216354" y="338734"/>
                  </a:cubicBezTo>
                  <a:cubicBezTo>
                    <a:pt x="216354" y="350612"/>
                    <a:pt x="207874" y="360464"/>
                    <a:pt x="196628" y="362766"/>
                  </a:cubicBezTo>
                  <a:lnTo>
                    <a:pt x="196628" y="373079"/>
                  </a:lnTo>
                  <a:lnTo>
                    <a:pt x="176995" y="373079"/>
                  </a:lnTo>
                  <a:lnTo>
                    <a:pt x="176995" y="362766"/>
                  </a:lnTo>
                  <a:cubicBezTo>
                    <a:pt x="165749" y="360464"/>
                    <a:pt x="157361" y="350612"/>
                    <a:pt x="157361" y="338734"/>
                  </a:cubicBezTo>
                  <a:lnTo>
                    <a:pt x="157361" y="333854"/>
                  </a:lnTo>
                  <a:lnTo>
                    <a:pt x="176995" y="333854"/>
                  </a:lnTo>
                  <a:lnTo>
                    <a:pt x="176995" y="338734"/>
                  </a:lnTo>
                  <a:cubicBezTo>
                    <a:pt x="176995" y="341404"/>
                    <a:pt x="179207" y="343614"/>
                    <a:pt x="181880" y="343614"/>
                  </a:cubicBezTo>
                  <a:lnTo>
                    <a:pt x="191743" y="343614"/>
                  </a:lnTo>
                  <a:cubicBezTo>
                    <a:pt x="194416" y="343614"/>
                    <a:pt x="196628" y="341404"/>
                    <a:pt x="196628" y="338734"/>
                  </a:cubicBezTo>
                  <a:cubicBezTo>
                    <a:pt x="196628" y="336064"/>
                    <a:pt x="194416" y="333854"/>
                    <a:pt x="191743" y="333854"/>
                  </a:cubicBezTo>
                  <a:lnTo>
                    <a:pt x="181880" y="333854"/>
                  </a:lnTo>
                  <a:cubicBezTo>
                    <a:pt x="168330" y="333854"/>
                    <a:pt x="157361" y="322804"/>
                    <a:pt x="157361" y="309269"/>
                  </a:cubicBezTo>
                  <a:cubicBezTo>
                    <a:pt x="157361" y="297390"/>
                    <a:pt x="165749" y="287538"/>
                    <a:pt x="176995" y="285236"/>
                  </a:cubicBezTo>
                  <a:close/>
                  <a:moveTo>
                    <a:pt x="186833" y="265100"/>
                  </a:moveTo>
                  <a:cubicBezTo>
                    <a:pt x="154291" y="265100"/>
                    <a:pt x="127834" y="291514"/>
                    <a:pt x="127834" y="324001"/>
                  </a:cubicBezTo>
                  <a:cubicBezTo>
                    <a:pt x="127834" y="356489"/>
                    <a:pt x="154291" y="382902"/>
                    <a:pt x="186833" y="382902"/>
                  </a:cubicBezTo>
                  <a:cubicBezTo>
                    <a:pt x="219374" y="382902"/>
                    <a:pt x="245831" y="356489"/>
                    <a:pt x="245831" y="324001"/>
                  </a:cubicBezTo>
                  <a:cubicBezTo>
                    <a:pt x="245831" y="291514"/>
                    <a:pt x="219374" y="265100"/>
                    <a:pt x="186833" y="265100"/>
                  </a:cubicBezTo>
                  <a:close/>
                  <a:moveTo>
                    <a:pt x="186833" y="245497"/>
                  </a:moveTo>
                  <a:cubicBezTo>
                    <a:pt x="230160" y="245497"/>
                    <a:pt x="265467" y="280654"/>
                    <a:pt x="265467" y="324001"/>
                  </a:cubicBezTo>
                  <a:cubicBezTo>
                    <a:pt x="265467" y="367349"/>
                    <a:pt x="230160" y="402505"/>
                    <a:pt x="186833" y="402505"/>
                  </a:cubicBezTo>
                  <a:cubicBezTo>
                    <a:pt x="143413" y="402505"/>
                    <a:pt x="108106" y="367349"/>
                    <a:pt x="108106" y="324001"/>
                  </a:cubicBezTo>
                  <a:cubicBezTo>
                    <a:pt x="108106" y="280654"/>
                    <a:pt x="143413" y="245497"/>
                    <a:pt x="186833" y="245497"/>
                  </a:cubicBezTo>
                  <a:close/>
                  <a:moveTo>
                    <a:pt x="118005" y="235656"/>
                  </a:moveTo>
                  <a:cubicBezTo>
                    <a:pt x="101781" y="235656"/>
                    <a:pt x="88507" y="248910"/>
                    <a:pt x="88507" y="265109"/>
                  </a:cubicBezTo>
                  <a:lnTo>
                    <a:pt x="88507" y="471280"/>
                  </a:lnTo>
                  <a:lnTo>
                    <a:pt x="521119" y="471280"/>
                  </a:lnTo>
                  <a:lnTo>
                    <a:pt x="521119" y="451584"/>
                  </a:lnTo>
                  <a:lnTo>
                    <a:pt x="420640" y="451400"/>
                  </a:lnTo>
                  <a:lnTo>
                    <a:pt x="319977" y="430967"/>
                  </a:lnTo>
                  <a:lnTo>
                    <a:pt x="271397" y="407036"/>
                  </a:lnTo>
                  <a:cubicBezTo>
                    <a:pt x="257662" y="400225"/>
                    <a:pt x="251854" y="384026"/>
                    <a:pt x="258215" y="370128"/>
                  </a:cubicBezTo>
                  <a:cubicBezTo>
                    <a:pt x="261441" y="363041"/>
                    <a:pt x="267525" y="357518"/>
                    <a:pt x="274992" y="355033"/>
                  </a:cubicBezTo>
                  <a:cubicBezTo>
                    <a:pt x="282366" y="352548"/>
                    <a:pt x="290571" y="353284"/>
                    <a:pt x="297392" y="357058"/>
                  </a:cubicBezTo>
                  <a:lnTo>
                    <a:pt x="318963" y="368839"/>
                  </a:lnTo>
                  <a:lnTo>
                    <a:pt x="316013" y="360003"/>
                  </a:lnTo>
                  <a:cubicBezTo>
                    <a:pt x="313248" y="351628"/>
                    <a:pt x="314630" y="342424"/>
                    <a:pt x="319700" y="335336"/>
                  </a:cubicBezTo>
                  <a:cubicBezTo>
                    <a:pt x="324863" y="328249"/>
                    <a:pt x="333159" y="323923"/>
                    <a:pt x="341916" y="323923"/>
                  </a:cubicBezTo>
                  <a:cubicBezTo>
                    <a:pt x="353163" y="323923"/>
                    <a:pt x="363118" y="330734"/>
                    <a:pt x="367359" y="341135"/>
                  </a:cubicBezTo>
                  <a:lnTo>
                    <a:pt x="379988" y="372889"/>
                  </a:lnTo>
                  <a:lnTo>
                    <a:pt x="410961" y="372797"/>
                  </a:lnTo>
                  <a:lnTo>
                    <a:pt x="389667" y="361476"/>
                  </a:lnTo>
                  <a:cubicBezTo>
                    <a:pt x="376946" y="354757"/>
                    <a:pt x="370677" y="339754"/>
                    <a:pt x="374918" y="325948"/>
                  </a:cubicBezTo>
                  <a:cubicBezTo>
                    <a:pt x="377314" y="317941"/>
                    <a:pt x="382753" y="311406"/>
                    <a:pt x="390220" y="307632"/>
                  </a:cubicBezTo>
                  <a:cubicBezTo>
                    <a:pt x="397687" y="303858"/>
                    <a:pt x="406167" y="303306"/>
                    <a:pt x="414003" y="306067"/>
                  </a:cubicBezTo>
                  <a:lnTo>
                    <a:pt x="496875" y="335428"/>
                  </a:lnTo>
                  <a:lnTo>
                    <a:pt x="521119" y="351628"/>
                  </a:lnTo>
                  <a:lnTo>
                    <a:pt x="521119" y="265109"/>
                  </a:lnTo>
                  <a:cubicBezTo>
                    <a:pt x="521119" y="248910"/>
                    <a:pt x="507937" y="235656"/>
                    <a:pt x="491621" y="235656"/>
                  </a:cubicBezTo>
                  <a:lnTo>
                    <a:pt x="461385" y="235656"/>
                  </a:lnTo>
                  <a:cubicBezTo>
                    <a:pt x="447742" y="259127"/>
                    <a:pt x="422392" y="274958"/>
                    <a:pt x="393354" y="274958"/>
                  </a:cubicBezTo>
                  <a:cubicBezTo>
                    <a:pt x="364317" y="274958"/>
                    <a:pt x="338966" y="259127"/>
                    <a:pt x="325323" y="235656"/>
                  </a:cubicBezTo>
                  <a:close/>
                  <a:moveTo>
                    <a:pt x="39375" y="186575"/>
                  </a:moveTo>
                  <a:lnTo>
                    <a:pt x="58992" y="186575"/>
                  </a:lnTo>
                  <a:lnTo>
                    <a:pt x="58992" y="206192"/>
                  </a:lnTo>
                  <a:lnTo>
                    <a:pt x="39375" y="206192"/>
                  </a:lnTo>
                  <a:close/>
                  <a:moveTo>
                    <a:pt x="76986" y="170909"/>
                  </a:moveTo>
                  <a:lnTo>
                    <a:pt x="90888" y="184811"/>
                  </a:lnTo>
                  <a:lnTo>
                    <a:pt x="76986" y="198712"/>
                  </a:lnTo>
                  <a:lnTo>
                    <a:pt x="63085" y="184811"/>
                  </a:lnTo>
                  <a:close/>
                  <a:moveTo>
                    <a:pt x="21382" y="170909"/>
                  </a:moveTo>
                  <a:lnTo>
                    <a:pt x="35283" y="184811"/>
                  </a:lnTo>
                  <a:lnTo>
                    <a:pt x="21382" y="198712"/>
                  </a:lnTo>
                  <a:lnTo>
                    <a:pt x="7480" y="184811"/>
                  </a:lnTo>
                  <a:close/>
                  <a:moveTo>
                    <a:pt x="383469" y="147270"/>
                  </a:moveTo>
                  <a:lnTo>
                    <a:pt x="403102" y="147270"/>
                  </a:lnTo>
                  <a:lnTo>
                    <a:pt x="403102" y="157581"/>
                  </a:lnTo>
                  <a:cubicBezTo>
                    <a:pt x="414348" y="159882"/>
                    <a:pt x="422828" y="169733"/>
                    <a:pt x="422828" y="181608"/>
                  </a:cubicBezTo>
                  <a:lnTo>
                    <a:pt x="422828" y="186579"/>
                  </a:lnTo>
                  <a:lnTo>
                    <a:pt x="403102" y="186579"/>
                  </a:lnTo>
                  <a:lnTo>
                    <a:pt x="403102" y="181608"/>
                  </a:lnTo>
                  <a:cubicBezTo>
                    <a:pt x="403102" y="178939"/>
                    <a:pt x="400890" y="176729"/>
                    <a:pt x="398217" y="176729"/>
                  </a:cubicBezTo>
                  <a:lnTo>
                    <a:pt x="388354" y="176729"/>
                  </a:lnTo>
                  <a:cubicBezTo>
                    <a:pt x="385681" y="176729"/>
                    <a:pt x="383469" y="178939"/>
                    <a:pt x="383469" y="181608"/>
                  </a:cubicBezTo>
                  <a:cubicBezTo>
                    <a:pt x="383469" y="184370"/>
                    <a:pt x="385681" y="186579"/>
                    <a:pt x="388354" y="186579"/>
                  </a:cubicBezTo>
                  <a:lnTo>
                    <a:pt x="398217" y="186579"/>
                  </a:lnTo>
                  <a:cubicBezTo>
                    <a:pt x="411767" y="186579"/>
                    <a:pt x="422828" y="197534"/>
                    <a:pt x="422828" y="211067"/>
                  </a:cubicBezTo>
                  <a:cubicBezTo>
                    <a:pt x="422828" y="222943"/>
                    <a:pt x="414348" y="232885"/>
                    <a:pt x="403102" y="235187"/>
                  </a:cubicBezTo>
                  <a:lnTo>
                    <a:pt x="403102" y="245497"/>
                  </a:lnTo>
                  <a:lnTo>
                    <a:pt x="383469" y="245497"/>
                  </a:lnTo>
                  <a:lnTo>
                    <a:pt x="383469" y="235187"/>
                  </a:lnTo>
                  <a:cubicBezTo>
                    <a:pt x="372223" y="232885"/>
                    <a:pt x="363835" y="222943"/>
                    <a:pt x="363835" y="211067"/>
                  </a:cubicBezTo>
                  <a:lnTo>
                    <a:pt x="363835" y="206188"/>
                  </a:lnTo>
                  <a:lnTo>
                    <a:pt x="383469" y="206188"/>
                  </a:lnTo>
                  <a:lnTo>
                    <a:pt x="383469" y="211067"/>
                  </a:lnTo>
                  <a:cubicBezTo>
                    <a:pt x="383469" y="213829"/>
                    <a:pt x="385681" y="216038"/>
                    <a:pt x="388354" y="216038"/>
                  </a:cubicBezTo>
                  <a:lnTo>
                    <a:pt x="398217" y="216038"/>
                  </a:lnTo>
                  <a:cubicBezTo>
                    <a:pt x="400890" y="216038"/>
                    <a:pt x="403102" y="213829"/>
                    <a:pt x="403102" y="211067"/>
                  </a:cubicBezTo>
                  <a:cubicBezTo>
                    <a:pt x="403102" y="208397"/>
                    <a:pt x="400890" y="206188"/>
                    <a:pt x="398217" y="206188"/>
                  </a:cubicBezTo>
                  <a:lnTo>
                    <a:pt x="388354" y="206188"/>
                  </a:lnTo>
                  <a:cubicBezTo>
                    <a:pt x="374804" y="206188"/>
                    <a:pt x="363835" y="195141"/>
                    <a:pt x="363835" y="181608"/>
                  </a:cubicBezTo>
                  <a:cubicBezTo>
                    <a:pt x="363835" y="169825"/>
                    <a:pt x="372223" y="159882"/>
                    <a:pt x="383469" y="157581"/>
                  </a:cubicBezTo>
                  <a:close/>
                  <a:moveTo>
                    <a:pt x="78610" y="147270"/>
                  </a:moveTo>
                  <a:lnTo>
                    <a:pt x="98368" y="147270"/>
                  </a:lnTo>
                  <a:lnTo>
                    <a:pt x="98368" y="166887"/>
                  </a:lnTo>
                  <a:lnTo>
                    <a:pt x="78610" y="166887"/>
                  </a:lnTo>
                  <a:close/>
                  <a:moveTo>
                    <a:pt x="0" y="147270"/>
                  </a:moveTo>
                  <a:lnTo>
                    <a:pt x="19617" y="147270"/>
                  </a:lnTo>
                  <a:lnTo>
                    <a:pt x="19617" y="166887"/>
                  </a:lnTo>
                  <a:lnTo>
                    <a:pt x="0" y="166887"/>
                  </a:lnTo>
                  <a:close/>
                  <a:moveTo>
                    <a:pt x="393354" y="137449"/>
                  </a:moveTo>
                  <a:cubicBezTo>
                    <a:pt x="360814" y="137449"/>
                    <a:pt x="334357" y="163865"/>
                    <a:pt x="334357" y="196355"/>
                  </a:cubicBezTo>
                  <a:cubicBezTo>
                    <a:pt x="334357" y="228845"/>
                    <a:pt x="360814" y="255261"/>
                    <a:pt x="393354" y="255261"/>
                  </a:cubicBezTo>
                  <a:cubicBezTo>
                    <a:pt x="425894" y="255261"/>
                    <a:pt x="452351" y="228845"/>
                    <a:pt x="452351" y="196355"/>
                  </a:cubicBezTo>
                  <a:cubicBezTo>
                    <a:pt x="452351" y="163865"/>
                    <a:pt x="425894" y="137449"/>
                    <a:pt x="393354" y="137449"/>
                  </a:cubicBezTo>
                  <a:close/>
                  <a:moveTo>
                    <a:pt x="393354" y="117844"/>
                  </a:moveTo>
                  <a:cubicBezTo>
                    <a:pt x="436680" y="117844"/>
                    <a:pt x="471986" y="153096"/>
                    <a:pt x="471986" y="196355"/>
                  </a:cubicBezTo>
                  <a:cubicBezTo>
                    <a:pt x="471986" y="203166"/>
                    <a:pt x="471064" y="209701"/>
                    <a:pt x="469405" y="216052"/>
                  </a:cubicBezTo>
                  <a:lnTo>
                    <a:pt x="491621" y="216052"/>
                  </a:lnTo>
                  <a:cubicBezTo>
                    <a:pt x="518722" y="216052"/>
                    <a:pt x="540846" y="238049"/>
                    <a:pt x="540846" y="265109"/>
                  </a:cubicBezTo>
                  <a:lnTo>
                    <a:pt x="540846" y="353468"/>
                  </a:lnTo>
                  <a:lnTo>
                    <a:pt x="570344" y="353468"/>
                  </a:lnTo>
                  <a:lnTo>
                    <a:pt x="570344" y="333772"/>
                  </a:lnTo>
                  <a:lnTo>
                    <a:pt x="609614" y="333772"/>
                  </a:lnTo>
                  <a:lnTo>
                    <a:pt x="609614" y="353468"/>
                  </a:lnTo>
                  <a:lnTo>
                    <a:pt x="589979" y="353468"/>
                  </a:lnTo>
                  <a:lnTo>
                    <a:pt x="589979" y="441827"/>
                  </a:lnTo>
                  <a:lnTo>
                    <a:pt x="609614" y="441827"/>
                  </a:lnTo>
                  <a:lnTo>
                    <a:pt x="609614" y="461432"/>
                  </a:lnTo>
                  <a:lnTo>
                    <a:pt x="570344" y="461432"/>
                  </a:lnTo>
                  <a:lnTo>
                    <a:pt x="570344" y="445601"/>
                  </a:lnTo>
                  <a:lnTo>
                    <a:pt x="552000" y="451584"/>
                  </a:lnTo>
                  <a:lnTo>
                    <a:pt x="540846" y="451584"/>
                  </a:lnTo>
                  <a:lnTo>
                    <a:pt x="540846" y="500734"/>
                  </a:lnTo>
                  <a:cubicBezTo>
                    <a:pt x="540846" y="527793"/>
                    <a:pt x="518722" y="549791"/>
                    <a:pt x="491621" y="549791"/>
                  </a:cubicBezTo>
                  <a:lnTo>
                    <a:pt x="403125" y="549791"/>
                  </a:lnTo>
                  <a:lnTo>
                    <a:pt x="403125" y="589093"/>
                  </a:lnTo>
                  <a:lnTo>
                    <a:pt x="422852" y="589093"/>
                  </a:lnTo>
                  <a:lnTo>
                    <a:pt x="422852" y="608697"/>
                  </a:lnTo>
                  <a:lnTo>
                    <a:pt x="186865" y="608697"/>
                  </a:lnTo>
                  <a:lnTo>
                    <a:pt x="186865" y="589093"/>
                  </a:lnTo>
                  <a:lnTo>
                    <a:pt x="206500" y="589093"/>
                  </a:lnTo>
                  <a:lnTo>
                    <a:pt x="206500" y="549791"/>
                  </a:lnTo>
                  <a:lnTo>
                    <a:pt x="118005" y="549791"/>
                  </a:lnTo>
                  <a:cubicBezTo>
                    <a:pt x="90904" y="549791"/>
                    <a:pt x="68872" y="527793"/>
                    <a:pt x="68872" y="500734"/>
                  </a:cubicBezTo>
                  <a:lnTo>
                    <a:pt x="68872" y="265109"/>
                  </a:lnTo>
                  <a:cubicBezTo>
                    <a:pt x="68872" y="238049"/>
                    <a:pt x="90904" y="216052"/>
                    <a:pt x="118005" y="216052"/>
                  </a:cubicBezTo>
                  <a:lnTo>
                    <a:pt x="317211" y="216052"/>
                  </a:lnTo>
                  <a:cubicBezTo>
                    <a:pt x="315644" y="209701"/>
                    <a:pt x="314630" y="203166"/>
                    <a:pt x="314630" y="196355"/>
                  </a:cubicBezTo>
                  <a:cubicBezTo>
                    <a:pt x="314630" y="153096"/>
                    <a:pt x="349936" y="117844"/>
                    <a:pt x="393354" y="117844"/>
                  </a:cubicBezTo>
                  <a:close/>
                  <a:moveTo>
                    <a:pt x="76986" y="115445"/>
                  </a:moveTo>
                  <a:lnTo>
                    <a:pt x="90888" y="129347"/>
                  </a:lnTo>
                  <a:lnTo>
                    <a:pt x="76986" y="143248"/>
                  </a:lnTo>
                  <a:lnTo>
                    <a:pt x="63085" y="129347"/>
                  </a:lnTo>
                  <a:close/>
                  <a:moveTo>
                    <a:pt x="21382" y="115445"/>
                  </a:moveTo>
                  <a:lnTo>
                    <a:pt x="35283" y="129347"/>
                  </a:lnTo>
                  <a:lnTo>
                    <a:pt x="21382" y="143248"/>
                  </a:lnTo>
                  <a:lnTo>
                    <a:pt x="7480" y="129347"/>
                  </a:lnTo>
                  <a:close/>
                  <a:moveTo>
                    <a:pt x="39375" y="107965"/>
                  </a:moveTo>
                  <a:lnTo>
                    <a:pt x="58992" y="107965"/>
                  </a:lnTo>
                  <a:lnTo>
                    <a:pt x="58992" y="127653"/>
                  </a:lnTo>
                  <a:lnTo>
                    <a:pt x="39375" y="127653"/>
                  </a:lnTo>
                  <a:close/>
                  <a:moveTo>
                    <a:pt x="550621" y="98227"/>
                  </a:moveTo>
                  <a:lnTo>
                    <a:pt x="570309" y="98227"/>
                  </a:lnTo>
                  <a:lnTo>
                    <a:pt x="570309" y="117844"/>
                  </a:lnTo>
                  <a:lnTo>
                    <a:pt x="550621" y="117844"/>
                  </a:lnTo>
                  <a:close/>
                  <a:moveTo>
                    <a:pt x="588314" y="82561"/>
                  </a:moveTo>
                  <a:lnTo>
                    <a:pt x="602134" y="96463"/>
                  </a:lnTo>
                  <a:lnTo>
                    <a:pt x="588314" y="110364"/>
                  </a:lnTo>
                  <a:lnTo>
                    <a:pt x="574402" y="96463"/>
                  </a:lnTo>
                  <a:close/>
                  <a:moveTo>
                    <a:pt x="532628" y="82561"/>
                  </a:moveTo>
                  <a:lnTo>
                    <a:pt x="546529" y="96463"/>
                  </a:lnTo>
                  <a:lnTo>
                    <a:pt x="532628" y="110364"/>
                  </a:lnTo>
                  <a:lnTo>
                    <a:pt x="518726" y="96463"/>
                  </a:lnTo>
                  <a:close/>
                  <a:moveTo>
                    <a:pt x="589997" y="58922"/>
                  </a:moveTo>
                  <a:lnTo>
                    <a:pt x="609614" y="58922"/>
                  </a:lnTo>
                  <a:lnTo>
                    <a:pt x="609614" y="78539"/>
                  </a:lnTo>
                  <a:lnTo>
                    <a:pt x="589997" y="78539"/>
                  </a:lnTo>
                  <a:close/>
                  <a:moveTo>
                    <a:pt x="511316" y="58922"/>
                  </a:moveTo>
                  <a:lnTo>
                    <a:pt x="531004" y="58922"/>
                  </a:lnTo>
                  <a:lnTo>
                    <a:pt x="531004" y="78539"/>
                  </a:lnTo>
                  <a:lnTo>
                    <a:pt x="511316" y="78539"/>
                  </a:lnTo>
                  <a:close/>
                  <a:moveTo>
                    <a:pt x="245840" y="29426"/>
                  </a:moveTo>
                  <a:lnTo>
                    <a:pt x="265497" y="29426"/>
                  </a:lnTo>
                  <a:lnTo>
                    <a:pt x="265497" y="39737"/>
                  </a:lnTo>
                  <a:cubicBezTo>
                    <a:pt x="276756" y="42038"/>
                    <a:pt x="285154" y="51889"/>
                    <a:pt x="285154" y="63764"/>
                  </a:cubicBezTo>
                  <a:lnTo>
                    <a:pt x="285154" y="68735"/>
                  </a:lnTo>
                  <a:lnTo>
                    <a:pt x="265497" y="68735"/>
                  </a:lnTo>
                  <a:lnTo>
                    <a:pt x="265497" y="63764"/>
                  </a:lnTo>
                  <a:cubicBezTo>
                    <a:pt x="265497" y="61095"/>
                    <a:pt x="263282" y="58885"/>
                    <a:pt x="260606" y="58885"/>
                  </a:cubicBezTo>
                  <a:lnTo>
                    <a:pt x="250731" y="58885"/>
                  </a:lnTo>
                  <a:cubicBezTo>
                    <a:pt x="248055" y="58885"/>
                    <a:pt x="245840" y="61095"/>
                    <a:pt x="245840" y="63764"/>
                  </a:cubicBezTo>
                  <a:cubicBezTo>
                    <a:pt x="245840" y="66526"/>
                    <a:pt x="248055" y="68735"/>
                    <a:pt x="250731" y="68735"/>
                  </a:cubicBezTo>
                  <a:lnTo>
                    <a:pt x="260606" y="68735"/>
                  </a:lnTo>
                  <a:cubicBezTo>
                    <a:pt x="274172" y="68735"/>
                    <a:pt x="285154" y="79690"/>
                    <a:pt x="285154" y="93223"/>
                  </a:cubicBezTo>
                  <a:cubicBezTo>
                    <a:pt x="285154" y="105099"/>
                    <a:pt x="276756" y="115041"/>
                    <a:pt x="265497" y="117343"/>
                  </a:cubicBezTo>
                  <a:lnTo>
                    <a:pt x="265497" y="127653"/>
                  </a:lnTo>
                  <a:lnTo>
                    <a:pt x="245840" y="127653"/>
                  </a:lnTo>
                  <a:lnTo>
                    <a:pt x="245840" y="117343"/>
                  </a:lnTo>
                  <a:cubicBezTo>
                    <a:pt x="234581" y="115041"/>
                    <a:pt x="226091" y="105099"/>
                    <a:pt x="226091" y="93223"/>
                  </a:cubicBezTo>
                  <a:lnTo>
                    <a:pt x="226091" y="88344"/>
                  </a:lnTo>
                  <a:lnTo>
                    <a:pt x="245840" y="88344"/>
                  </a:lnTo>
                  <a:lnTo>
                    <a:pt x="245840" y="93223"/>
                  </a:lnTo>
                  <a:cubicBezTo>
                    <a:pt x="245840" y="95985"/>
                    <a:pt x="248055" y="98194"/>
                    <a:pt x="250731" y="98194"/>
                  </a:cubicBezTo>
                  <a:lnTo>
                    <a:pt x="260606" y="98194"/>
                  </a:lnTo>
                  <a:cubicBezTo>
                    <a:pt x="263282" y="98194"/>
                    <a:pt x="265497" y="95985"/>
                    <a:pt x="265497" y="93223"/>
                  </a:cubicBezTo>
                  <a:cubicBezTo>
                    <a:pt x="265497" y="90553"/>
                    <a:pt x="263282" y="88344"/>
                    <a:pt x="260606" y="88344"/>
                  </a:cubicBezTo>
                  <a:lnTo>
                    <a:pt x="250731" y="88344"/>
                  </a:lnTo>
                  <a:cubicBezTo>
                    <a:pt x="237165" y="88344"/>
                    <a:pt x="226091" y="77297"/>
                    <a:pt x="226091" y="63764"/>
                  </a:cubicBezTo>
                  <a:cubicBezTo>
                    <a:pt x="226091" y="51981"/>
                    <a:pt x="234581" y="42038"/>
                    <a:pt x="245840" y="39737"/>
                  </a:cubicBezTo>
                  <a:close/>
                  <a:moveTo>
                    <a:pt x="588314" y="27097"/>
                  </a:moveTo>
                  <a:lnTo>
                    <a:pt x="602134" y="40963"/>
                  </a:lnTo>
                  <a:lnTo>
                    <a:pt x="588314" y="54829"/>
                  </a:lnTo>
                  <a:lnTo>
                    <a:pt x="574402" y="40963"/>
                  </a:lnTo>
                  <a:close/>
                  <a:moveTo>
                    <a:pt x="532628" y="27097"/>
                  </a:moveTo>
                  <a:lnTo>
                    <a:pt x="546529" y="40963"/>
                  </a:lnTo>
                  <a:lnTo>
                    <a:pt x="532628" y="54829"/>
                  </a:lnTo>
                  <a:lnTo>
                    <a:pt x="518726" y="40963"/>
                  </a:lnTo>
                  <a:close/>
                  <a:moveTo>
                    <a:pt x="550621" y="19617"/>
                  </a:moveTo>
                  <a:lnTo>
                    <a:pt x="570309" y="19617"/>
                  </a:lnTo>
                  <a:lnTo>
                    <a:pt x="570309" y="39305"/>
                  </a:lnTo>
                  <a:lnTo>
                    <a:pt x="550621" y="39305"/>
                  </a:lnTo>
                  <a:close/>
                  <a:moveTo>
                    <a:pt x="255612" y="19609"/>
                  </a:moveTo>
                  <a:cubicBezTo>
                    <a:pt x="223071" y="19609"/>
                    <a:pt x="196614" y="46031"/>
                    <a:pt x="196614" y="78529"/>
                  </a:cubicBezTo>
                  <a:cubicBezTo>
                    <a:pt x="196614" y="111026"/>
                    <a:pt x="223071" y="137448"/>
                    <a:pt x="255612" y="137448"/>
                  </a:cubicBezTo>
                  <a:cubicBezTo>
                    <a:pt x="288154" y="137448"/>
                    <a:pt x="314611" y="111026"/>
                    <a:pt x="314611" y="78529"/>
                  </a:cubicBezTo>
                  <a:cubicBezTo>
                    <a:pt x="314611" y="46031"/>
                    <a:pt x="288154" y="19609"/>
                    <a:pt x="255612" y="19609"/>
                  </a:cubicBezTo>
                  <a:close/>
                  <a:moveTo>
                    <a:pt x="255612" y="0"/>
                  </a:moveTo>
                  <a:cubicBezTo>
                    <a:pt x="299032" y="0"/>
                    <a:pt x="334339" y="35260"/>
                    <a:pt x="334339" y="78529"/>
                  </a:cubicBezTo>
                  <a:cubicBezTo>
                    <a:pt x="334339" y="121890"/>
                    <a:pt x="299032" y="157149"/>
                    <a:pt x="255612" y="157149"/>
                  </a:cubicBezTo>
                  <a:cubicBezTo>
                    <a:pt x="212285" y="157149"/>
                    <a:pt x="176978" y="121890"/>
                    <a:pt x="176978" y="78529"/>
                  </a:cubicBezTo>
                  <a:cubicBezTo>
                    <a:pt x="176978" y="35260"/>
                    <a:pt x="212285" y="0"/>
                    <a:pt x="255612" y="0"/>
                  </a:cubicBezTo>
                  <a:close/>
                </a:path>
              </a:pathLst>
            </a:custGeom>
            <a:solidFill>
              <a:srgbClr val="FFFFFF"/>
            </a:solidFill>
            <a:ln>
              <a:noFill/>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30000"/>
                </a:lnSpc>
                <a:spcBef>
                  <a:spcPts val="0"/>
                </a:spcBef>
                <a:spcAft>
                  <a:spcPts val="0"/>
                </a:spcAft>
                <a:buClrTx/>
                <a:buSzTx/>
                <a:buFontTx/>
                <a:buNone/>
                <a:tabLst/>
                <a:defRPr/>
              </a:pPr>
              <a:endParaRPr kumimoji="0" sz="1800" b="0" i="0" u="none" strike="noStrike" kern="1200" cap="none" spc="0" normalizeH="0" baseline="0" noProof="0">
                <a:ln>
                  <a:noFill/>
                </a:ln>
                <a:solidFill>
                  <a:srgbClr val="000000"/>
                </a:solidFill>
                <a:effectLst/>
                <a:uLnTx/>
                <a:uFillTx/>
                <a:latin typeface="微软雅黑" pitchFamily="34" charset="-122"/>
                <a:ea typeface="微软雅黑" pitchFamily="34" charset="-122"/>
                <a:cs typeface="+mn-ea"/>
                <a:sym typeface="+mn-lt"/>
              </a:endParaRPr>
            </a:p>
          </p:txBody>
        </p:sp>
      </p:grpSp>
      <p:sp>
        <p:nvSpPr>
          <p:cNvPr id="38" name="TextBox 26"/>
          <p:cNvSpPr txBox="1"/>
          <p:nvPr/>
        </p:nvSpPr>
        <p:spPr>
          <a:xfrm>
            <a:off x="3318390" y="1213977"/>
            <a:ext cx="2478651" cy="45345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30000"/>
              </a:lnSpc>
            </a:pPr>
            <a:r>
              <a:rPr lang="zh-CN" altLang="en-US" sz="2000" b="1" dirty="0">
                <a:solidFill>
                  <a:srgbClr val="084CA1"/>
                </a:solidFill>
                <a:latin typeface="微软雅黑" pitchFamily="34" charset="-122"/>
                <a:ea typeface="微软雅黑" pitchFamily="34" charset="-122"/>
                <a:cs typeface="+mn-ea"/>
                <a:sym typeface="+mn-lt"/>
              </a:rPr>
              <a:t>出租包装物</a:t>
            </a:r>
            <a:r>
              <a:rPr lang="zh-CN" altLang="en-US" sz="2000" b="1" dirty="0" smtClean="0">
                <a:solidFill>
                  <a:srgbClr val="084CA1"/>
                </a:solidFill>
                <a:latin typeface="微软雅黑" pitchFamily="34" charset="-122"/>
                <a:ea typeface="微软雅黑" pitchFamily="34" charset="-122"/>
                <a:cs typeface="+mn-ea"/>
                <a:sym typeface="+mn-lt"/>
              </a:rPr>
              <a:t>的摊</a:t>
            </a:r>
            <a:r>
              <a:rPr lang="zh-CN" altLang="en-US" sz="2000" b="1" dirty="0">
                <a:solidFill>
                  <a:srgbClr val="084CA1"/>
                </a:solidFill>
                <a:latin typeface="微软雅黑" pitchFamily="34" charset="-122"/>
                <a:ea typeface="微软雅黑" pitchFamily="34" charset="-122"/>
                <a:cs typeface="+mn-ea"/>
                <a:sym typeface="+mn-lt"/>
              </a:rPr>
              <a:t>销法</a:t>
            </a:r>
          </a:p>
        </p:txBody>
      </p:sp>
      <p:sp>
        <p:nvSpPr>
          <p:cNvPr id="39" name="TextBox 27"/>
          <p:cNvSpPr txBox="1"/>
          <p:nvPr/>
        </p:nvSpPr>
        <p:spPr>
          <a:xfrm>
            <a:off x="347843" y="1977157"/>
            <a:ext cx="2027879" cy="2613023"/>
          </a:xfrm>
          <a:prstGeom prst="rect">
            <a:avLst/>
          </a:prstGeom>
          <a:noFill/>
        </p:spPr>
        <p:txBody>
          <a:bodyPr wrap="square" rtlCol="0">
            <a:spAutoFit/>
          </a:bodyPr>
          <a:lstStyle>
            <a:defPPr>
              <a:defRPr lang="zh-CN"/>
            </a:defPPr>
            <a:lvl1pPr>
              <a:lnSpc>
                <a:spcPct val="120000"/>
              </a:lnSpc>
              <a:defRPr sz="2000">
                <a:cs typeface="+mn-ea"/>
              </a:defRPr>
            </a:lvl1p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rPr>
              <a:t>一次转销</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lt"/>
              </a:rPr>
              <a:t>法</a:t>
            </a:r>
            <a:r>
              <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rPr>
              <a:t>是</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lt"/>
              </a:rPr>
              <a:t>将</a:t>
            </a:r>
            <a:r>
              <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rPr>
              <a:t>其成本一次摊入有关成本、</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lt"/>
              </a:rPr>
              <a:t>费用。</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endParaRPr>
          </a:p>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rPr>
              <a:t>适用一次领用价值低、数量少的周转</a:t>
            </a:r>
            <a:r>
              <a:rPr kumimoji="0" lang="zh-CN" altLang="en-US" sz="1800" b="0"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sym typeface="+mn-lt"/>
              </a:rPr>
              <a:t>材料。</a:t>
            </a:r>
            <a:endParaRPr kumimoji="0" lang="zh-CN" altLang="en-US" sz="1800" b="0"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endParaRPr>
          </a:p>
          <a:p>
            <a:pPr marL="0" marR="0" lvl="0" indent="0" defTabSz="914400" eaLnBrk="1" fontAlgn="auto" latinLnBrk="0" hangingPunct="1">
              <a:lnSpc>
                <a:spcPct val="13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sym typeface="+mn-lt"/>
            </a:endParaRPr>
          </a:p>
        </p:txBody>
      </p:sp>
      <p:sp>
        <p:nvSpPr>
          <p:cNvPr id="40" name="TextBox 28"/>
          <p:cNvSpPr txBox="1"/>
          <p:nvPr/>
        </p:nvSpPr>
        <p:spPr>
          <a:xfrm>
            <a:off x="6854955" y="1802423"/>
            <a:ext cx="2033458" cy="2613023"/>
          </a:xfrm>
          <a:prstGeom prst="rect">
            <a:avLst/>
          </a:prstGeom>
          <a:noFill/>
        </p:spPr>
        <p:txBody>
          <a:bodyPr wrap="square" rtlCol="0">
            <a:spAutoFit/>
          </a:bodyPr>
          <a:lstStyle>
            <a:defPPr>
              <a:defRPr lang="zh-CN"/>
            </a:defPPr>
            <a:lvl1pPr>
              <a:lnSpc>
                <a:spcPct val="120000"/>
              </a:lnSpc>
              <a:defRPr sz="2000" b="1">
                <a:solidFill>
                  <a:schemeClr val="accent1"/>
                </a:solidFill>
              </a:defRPr>
            </a:lvl1pPr>
          </a:lstStyle>
          <a:p>
            <a:pPr>
              <a:lnSpc>
                <a:spcPct val="130000"/>
              </a:lnSpc>
            </a:pPr>
            <a:r>
              <a:rPr lang="zh-CN" altLang="en-US" sz="1800" dirty="0" smtClean="0">
                <a:solidFill>
                  <a:srgbClr val="084CA1"/>
                </a:solidFill>
                <a:latin typeface="微软雅黑" pitchFamily="34" charset="-122"/>
                <a:ea typeface="微软雅黑" pitchFamily="34" charset="-122"/>
                <a:cs typeface="+mn-ea"/>
                <a:sym typeface="+mn-lt"/>
              </a:rPr>
              <a:t>分次摊</a:t>
            </a:r>
            <a:r>
              <a:rPr lang="zh-CN" altLang="en-US" sz="1800" dirty="0">
                <a:solidFill>
                  <a:srgbClr val="084CA1"/>
                </a:solidFill>
                <a:latin typeface="微软雅黑" pitchFamily="34" charset="-122"/>
                <a:ea typeface="微软雅黑" pitchFamily="34" charset="-122"/>
                <a:cs typeface="+mn-ea"/>
                <a:sym typeface="+mn-lt"/>
              </a:rPr>
              <a:t>销</a:t>
            </a:r>
            <a:r>
              <a:rPr lang="zh-CN" altLang="en-US" sz="1800" dirty="0" smtClean="0">
                <a:solidFill>
                  <a:srgbClr val="084CA1"/>
                </a:solidFill>
                <a:latin typeface="微软雅黑" pitchFamily="34" charset="-122"/>
                <a:ea typeface="微软雅黑" pitchFamily="34" charset="-122"/>
                <a:cs typeface="+mn-ea"/>
                <a:sym typeface="+mn-lt"/>
              </a:rPr>
              <a:t>法</a:t>
            </a:r>
            <a:r>
              <a:rPr lang="zh-CN" altLang="en-US" sz="1800" b="0" dirty="0" smtClean="0">
                <a:solidFill>
                  <a:srgbClr val="084CA1"/>
                </a:solidFill>
                <a:latin typeface="微软雅黑" pitchFamily="34" charset="-122"/>
                <a:ea typeface="微软雅黑" pitchFamily="34" charset="-122"/>
                <a:cs typeface="+mn-ea"/>
                <a:sym typeface="+mn-lt"/>
              </a:rPr>
              <a:t>是将</a:t>
            </a:r>
            <a:r>
              <a:rPr lang="zh-CN" altLang="en-US" sz="1800" b="0" dirty="0">
                <a:solidFill>
                  <a:srgbClr val="084CA1"/>
                </a:solidFill>
                <a:latin typeface="微软雅黑" pitchFamily="34" charset="-122"/>
                <a:ea typeface="微软雅黑" pitchFamily="34" charset="-122"/>
                <a:cs typeface="+mn-ea"/>
                <a:sym typeface="+mn-lt"/>
              </a:rPr>
              <a:t>其成本分期摊入有关成本、</a:t>
            </a:r>
            <a:r>
              <a:rPr lang="zh-CN" altLang="en-US" sz="1800" b="0" dirty="0" smtClean="0">
                <a:solidFill>
                  <a:srgbClr val="084CA1"/>
                </a:solidFill>
                <a:latin typeface="微软雅黑" pitchFamily="34" charset="-122"/>
                <a:ea typeface="微软雅黑" pitchFamily="34" charset="-122"/>
                <a:cs typeface="+mn-ea"/>
                <a:sym typeface="+mn-lt"/>
              </a:rPr>
              <a:t>费用。</a:t>
            </a:r>
            <a:endParaRPr lang="zh-CN" altLang="en-US" sz="1800" b="0" dirty="0">
              <a:solidFill>
                <a:srgbClr val="084CA1"/>
              </a:solidFill>
              <a:latin typeface="微软雅黑" pitchFamily="34" charset="-122"/>
              <a:ea typeface="微软雅黑" pitchFamily="34" charset="-122"/>
              <a:cs typeface="+mn-ea"/>
              <a:sym typeface="+mn-lt"/>
            </a:endParaRPr>
          </a:p>
          <a:p>
            <a:pPr>
              <a:lnSpc>
                <a:spcPct val="130000"/>
              </a:lnSpc>
            </a:pPr>
            <a:r>
              <a:rPr lang="zh-CN" altLang="en-US" sz="1800" b="0" dirty="0">
                <a:solidFill>
                  <a:srgbClr val="084CA1"/>
                </a:solidFill>
                <a:latin typeface="微软雅黑" pitchFamily="34" charset="-122"/>
                <a:ea typeface="微软雅黑" pitchFamily="34" charset="-122"/>
                <a:cs typeface="+mn-ea"/>
                <a:sym typeface="+mn-lt"/>
              </a:rPr>
              <a:t>费用负担比较均衡，适用于单位价值较高，使用期限较长的</a:t>
            </a:r>
            <a:r>
              <a:rPr lang="zh-CN" altLang="en-US" sz="1800" b="0" dirty="0" smtClean="0">
                <a:solidFill>
                  <a:srgbClr val="084CA1"/>
                </a:solidFill>
                <a:latin typeface="微软雅黑" pitchFamily="34" charset="-122"/>
                <a:ea typeface="微软雅黑" pitchFamily="34" charset="-122"/>
                <a:cs typeface="+mn-ea"/>
                <a:sym typeface="+mn-lt"/>
              </a:rPr>
              <a:t>物品。</a:t>
            </a:r>
            <a:endParaRPr lang="zh-CN" altLang="en-US" sz="1800" b="0" dirty="0">
              <a:solidFill>
                <a:srgbClr val="084CA1"/>
              </a:solidFill>
              <a:latin typeface="微软雅黑" pitchFamily="34" charset="-122"/>
              <a:ea typeface="微软雅黑" pitchFamily="34" charset="-122"/>
              <a:cs typeface="+mn-ea"/>
              <a:sym typeface="+mn-lt"/>
            </a:endParaRPr>
          </a:p>
        </p:txBody>
      </p:sp>
    </p:spTree>
    <p:custDataLst>
      <p:tags r:id="rId1"/>
    </p:custDataLst>
    <p:extLst>
      <p:ext uri="{BB962C8B-B14F-4D97-AF65-F5344CB8AC3E}">
        <p14:creationId xmlns:p14="http://schemas.microsoft.com/office/powerpoint/2010/main" val="3714567873"/>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20" name="矩形 19"/>
          <p:cNvSpPr/>
          <p:nvPr/>
        </p:nvSpPr>
        <p:spPr>
          <a:xfrm>
            <a:off x="848896" y="1411820"/>
            <a:ext cx="7056784" cy="3400660"/>
          </a:xfrm>
          <a:prstGeom prst="rect">
            <a:avLst/>
          </a:prstGeom>
          <a:noFill/>
        </p:spPr>
      </p:sp>
      <p:grpSp>
        <p:nvGrpSpPr>
          <p:cNvPr id="21" name="组合 20"/>
          <p:cNvGrpSpPr/>
          <p:nvPr/>
        </p:nvGrpSpPr>
        <p:grpSpPr>
          <a:xfrm>
            <a:off x="254000" y="1329438"/>
            <a:ext cx="1794946" cy="1779955"/>
            <a:chOff x="1715" y="4363"/>
            <a:chExt cx="3628" cy="3490"/>
          </a:xfrm>
        </p:grpSpPr>
        <p:sp>
          <p:nvSpPr>
            <p:cNvPr id="22" name="椭圆 2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4" name="椭圆 23"/>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5" name="矩形 24"/>
          <p:cNvSpPr/>
          <p:nvPr/>
        </p:nvSpPr>
        <p:spPr>
          <a:xfrm>
            <a:off x="3033988" y="1293805"/>
            <a:ext cx="1346844" cy="455894"/>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sym typeface="+mn-lt"/>
              </a:rPr>
              <a:t>出租包装物</a:t>
            </a:r>
            <a:endParaRPr lang="en-US" altLang="zh-CN" sz="1800" b="1" dirty="0">
              <a:solidFill>
                <a:srgbClr val="084CA1"/>
              </a:solidFill>
              <a:latin typeface="微软雅黑" pitchFamily="34" charset="-122"/>
              <a:ea typeface="微软雅黑" pitchFamily="34" charset="-122"/>
              <a:sym typeface="+mn-lt"/>
            </a:endParaRPr>
          </a:p>
        </p:txBody>
      </p:sp>
      <p:sp>
        <p:nvSpPr>
          <p:cNvPr id="33" name="矩形 32"/>
          <p:cNvSpPr/>
          <p:nvPr/>
        </p:nvSpPr>
        <p:spPr>
          <a:xfrm>
            <a:off x="2911325" y="1709958"/>
            <a:ext cx="4994355" cy="1754326"/>
          </a:xfrm>
          <a:prstGeom prst="rect">
            <a:avLst/>
          </a:prstGeom>
        </p:spPr>
        <p:txBody>
          <a:bodyPr wrap="square">
            <a:spAutoFit/>
          </a:bodyPr>
          <a:lstStyle/>
          <a:p>
            <a:pPr>
              <a:lnSpc>
                <a:spcPct val="150000"/>
              </a:lnSpc>
            </a:pPr>
            <a:r>
              <a:rPr lang="zh-CN" altLang="en-US" sz="1800" dirty="0">
                <a:solidFill>
                  <a:srgbClr val="000000"/>
                </a:solidFill>
                <a:latin typeface="微软雅黑" pitchFamily="34" charset="-122"/>
                <a:ea typeface="微软雅黑" pitchFamily="34" charset="-122"/>
              </a:rPr>
              <a:t>借：周转材料一一包装物（出租）</a:t>
            </a:r>
            <a:r>
              <a:rPr lang="en-US" altLang="zh-CN" sz="1800" dirty="0">
                <a:solidFill>
                  <a:srgbClr val="000000"/>
                </a:solidFill>
                <a:latin typeface="微软雅黑" pitchFamily="34" charset="-122"/>
                <a:ea typeface="微软雅黑" pitchFamily="34" charset="-122"/>
              </a:rPr>
              <a:t> </a:t>
            </a:r>
          </a:p>
          <a:p>
            <a:pPr>
              <a:lnSpc>
                <a:spcPct val="150000"/>
              </a:lnSpc>
            </a:pPr>
            <a:r>
              <a:rPr lang="zh-CN" altLang="en-US" sz="1800" dirty="0">
                <a:solidFill>
                  <a:srgbClr val="000000"/>
                </a:solidFill>
                <a:latin typeface="微软雅黑" pitchFamily="34" charset="-122"/>
                <a:ea typeface="微软雅黑" pitchFamily="34" charset="-122"/>
              </a:rPr>
              <a:t>    </a:t>
            </a:r>
            <a:r>
              <a:rPr lang="zh-CN" altLang="en-US" sz="1800" dirty="0" smtClean="0">
                <a:solidFill>
                  <a:srgbClr val="000000"/>
                </a:solidFill>
                <a:latin typeface="微软雅黑" pitchFamily="34" charset="-122"/>
                <a:ea typeface="微软雅黑" pitchFamily="34" charset="-122"/>
              </a:rPr>
              <a:t>   贷</a:t>
            </a:r>
            <a:r>
              <a:rPr lang="zh-CN" altLang="en-US" sz="1800" dirty="0">
                <a:solidFill>
                  <a:srgbClr val="000000"/>
                </a:solidFill>
                <a:latin typeface="微软雅黑" pitchFamily="34" charset="-122"/>
                <a:ea typeface="微软雅黑" pitchFamily="34" charset="-122"/>
              </a:rPr>
              <a:t>：周转材料一一包装物（库存未用</a:t>
            </a:r>
            <a:r>
              <a:rPr lang="en-US" altLang="zh-CN" sz="1800" dirty="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a:t>
            </a:r>
            <a:r>
              <a:rPr lang="en-US" altLang="zh-CN" sz="1800" dirty="0">
                <a:solidFill>
                  <a:srgbClr val="000000"/>
                </a:solidFill>
                <a:latin typeface="微软雅黑" pitchFamily="34" charset="-122"/>
                <a:ea typeface="微软雅黑" pitchFamily="34" charset="-122"/>
              </a:rPr>
              <a:t>        </a:t>
            </a:r>
          </a:p>
          <a:p>
            <a:pPr>
              <a:lnSpc>
                <a:spcPct val="150000"/>
              </a:lnSpc>
            </a:pPr>
            <a:r>
              <a:rPr lang="zh-CN" altLang="en-US" sz="1800" dirty="0">
                <a:solidFill>
                  <a:srgbClr val="000000"/>
                </a:solidFill>
                <a:latin typeface="微软雅黑" pitchFamily="34" charset="-122"/>
                <a:ea typeface="微软雅黑" pitchFamily="34" charset="-122"/>
              </a:rPr>
              <a:t>借：其他业务成本                    </a:t>
            </a:r>
            <a:r>
              <a:rPr lang="en-US" altLang="zh-CN" sz="1800" dirty="0">
                <a:solidFill>
                  <a:srgbClr val="000000"/>
                </a:solidFill>
                <a:latin typeface="微软雅黑" pitchFamily="34" charset="-122"/>
                <a:ea typeface="微软雅黑" pitchFamily="34" charset="-122"/>
              </a:rPr>
              <a:t> </a:t>
            </a:r>
          </a:p>
          <a:p>
            <a:pPr>
              <a:lnSpc>
                <a:spcPct val="150000"/>
              </a:lnSpc>
            </a:pPr>
            <a:r>
              <a:rPr lang="zh-CN" altLang="en-US" sz="1800" dirty="0">
                <a:solidFill>
                  <a:srgbClr val="000000"/>
                </a:solidFill>
                <a:latin typeface="微软雅黑" pitchFamily="34" charset="-122"/>
                <a:ea typeface="微软雅黑" pitchFamily="34" charset="-122"/>
              </a:rPr>
              <a:t>  </a:t>
            </a:r>
            <a:r>
              <a:rPr lang="zh-CN" altLang="en-US" sz="1800" dirty="0" smtClean="0">
                <a:solidFill>
                  <a:srgbClr val="000000"/>
                </a:solidFill>
                <a:latin typeface="微软雅黑" pitchFamily="34" charset="-122"/>
                <a:ea typeface="微软雅黑" pitchFamily="34" charset="-122"/>
              </a:rPr>
              <a:t>     </a:t>
            </a:r>
            <a:r>
              <a:rPr lang="zh-CN" altLang="en-US" sz="1800" dirty="0">
                <a:solidFill>
                  <a:srgbClr val="000000"/>
                </a:solidFill>
                <a:latin typeface="微软雅黑" pitchFamily="34" charset="-122"/>
                <a:ea typeface="微软雅黑" pitchFamily="34" charset="-122"/>
              </a:rPr>
              <a:t>贷：周转材料一一包装物（摊销）</a:t>
            </a:r>
            <a:r>
              <a:rPr lang="en-US" altLang="zh-CN" sz="1800" dirty="0">
                <a:solidFill>
                  <a:srgbClr val="000000"/>
                </a:solidFill>
                <a:latin typeface="微软雅黑" pitchFamily="34" charset="-122"/>
                <a:ea typeface="微软雅黑" pitchFamily="34" charset="-122"/>
              </a:rPr>
              <a:t>           </a:t>
            </a:r>
          </a:p>
        </p:txBody>
      </p:sp>
    </p:spTree>
    <p:custDataLst>
      <p:tags r:id="rId1"/>
    </p:custDataLst>
    <p:extLst>
      <p:ext uri="{BB962C8B-B14F-4D97-AF65-F5344CB8AC3E}">
        <p14:creationId xmlns:p14="http://schemas.microsoft.com/office/powerpoint/2010/main" val="389405317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20" name="矩形 19"/>
          <p:cNvSpPr/>
          <p:nvPr/>
        </p:nvSpPr>
        <p:spPr>
          <a:xfrm>
            <a:off x="848896" y="1411820"/>
            <a:ext cx="7056784" cy="3400660"/>
          </a:xfrm>
          <a:prstGeom prst="rect">
            <a:avLst/>
          </a:prstGeom>
          <a:noFill/>
        </p:spPr>
      </p:sp>
      <p:grpSp>
        <p:nvGrpSpPr>
          <p:cNvPr id="21" name="组合 20"/>
          <p:cNvGrpSpPr/>
          <p:nvPr/>
        </p:nvGrpSpPr>
        <p:grpSpPr>
          <a:xfrm>
            <a:off x="254000" y="1329438"/>
            <a:ext cx="1794946" cy="1779955"/>
            <a:chOff x="1715" y="4363"/>
            <a:chExt cx="3628" cy="3490"/>
          </a:xfrm>
        </p:grpSpPr>
        <p:sp>
          <p:nvSpPr>
            <p:cNvPr id="22" name="椭圆 2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4" name="椭圆 23"/>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5" name="矩形 24"/>
          <p:cNvSpPr/>
          <p:nvPr/>
        </p:nvSpPr>
        <p:spPr>
          <a:xfrm>
            <a:off x="3033988" y="1293805"/>
            <a:ext cx="2371162"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收取包装物租金</a:t>
            </a:r>
            <a:r>
              <a:rPr lang="en-US" altLang="zh-CN" sz="1800" b="1" dirty="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押金</a:t>
            </a:r>
            <a:endParaRPr lang="en-US" altLang="zh-CN" sz="1800" b="1" dirty="0">
              <a:solidFill>
                <a:srgbClr val="084CA1"/>
              </a:solidFill>
              <a:latin typeface="微软雅黑" pitchFamily="34" charset="-122"/>
              <a:ea typeface="微软雅黑" pitchFamily="34" charset="-122"/>
              <a:sym typeface="+mn-lt"/>
            </a:endParaRPr>
          </a:p>
        </p:txBody>
      </p:sp>
      <p:sp>
        <p:nvSpPr>
          <p:cNvPr id="33" name="矩形 32"/>
          <p:cNvSpPr/>
          <p:nvPr/>
        </p:nvSpPr>
        <p:spPr>
          <a:xfrm>
            <a:off x="2911325" y="1709958"/>
            <a:ext cx="4994355" cy="2169825"/>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借：银行存款  </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：其他业务收入  </a:t>
            </a:r>
            <a:r>
              <a:rPr lang="zh-CN" altLang="en-US" sz="1800" dirty="0" smtClean="0">
                <a:latin typeface="微软雅黑" pitchFamily="34" charset="-122"/>
                <a:ea typeface="微软雅黑" pitchFamily="34" charset="-122"/>
              </a:rPr>
              <a:t>  </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应</a:t>
            </a:r>
            <a:r>
              <a:rPr lang="zh-CN" altLang="en-US" sz="1800" dirty="0">
                <a:latin typeface="微软雅黑" pitchFamily="34" charset="-122"/>
                <a:ea typeface="微软雅黑" pitchFamily="34" charset="-122"/>
              </a:rPr>
              <a:t>交税金</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应交增值税（销项税额） </a:t>
            </a:r>
            <a:endParaRPr lang="en-US" altLang="zh-CN" sz="1800" dirty="0" smtClean="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借：银行存款 </a:t>
            </a: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库存现金</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：其他应付</a:t>
            </a:r>
            <a:r>
              <a:rPr lang="zh-CN" altLang="en-US" sz="1800" dirty="0" smtClean="0">
                <a:latin typeface="微软雅黑" pitchFamily="34" charset="-122"/>
                <a:ea typeface="微软雅黑" pitchFamily="34" charset="-122"/>
              </a:rPr>
              <a:t>款</a:t>
            </a:r>
            <a:endParaRPr lang="zh-CN" altLang="en-US" sz="1800" dirty="0">
              <a:latin typeface="微软雅黑" pitchFamily="34" charset="-122"/>
              <a:ea typeface="微软雅黑" pitchFamily="34" charset="-122"/>
            </a:endParaRPr>
          </a:p>
        </p:txBody>
      </p:sp>
      <p:sp>
        <p:nvSpPr>
          <p:cNvPr id="15" name="圆角矩形标注 14"/>
          <p:cNvSpPr/>
          <p:nvPr/>
        </p:nvSpPr>
        <p:spPr>
          <a:xfrm>
            <a:off x="5551189" y="1830249"/>
            <a:ext cx="658714" cy="621572"/>
          </a:xfrm>
          <a:prstGeom prst="wedgeRoundRectCallout">
            <a:avLst>
              <a:gd name="adj1" fmla="val -82262"/>
              <a:gd name="adj2" fmla="val 31085"/>
              <a:gd name="adj3" fmla="val 16667"/>
            </a:avLst>
          </a:prstGeom>
          <a:solidFill>
            <a:srgbClr val="084CA1"/>
          </a:solidFill>
          <a:ln w="57150">
            <a:noFill/>
          </a:ln>
        </p:spPr>
        <p:txBody>
          <a:bodyPr vert="horz" wrap="square" lIns="0" tIns="0" rIns="0" bIns="72000" rtlCol="0" anchor="ctr" anchorCtr="1" compatLnSpc="1">
            <a:noAutofit/>
          </a:bodyPr>
          <a:lstStyle/>
          <a:p>
            <a:pPr>
              <a:lnSpc>
                <a:spcPct val="150000"/>
              </a:lnSpc>
            </a:pPr>
            <a:r>
              <a:rPr lang="zh-CN" altLang="en-US" sz="1800" dirty="0" smtClean="0">
                <a:solidFill>
                  <a:schemeClr val="bg1"/>
                </a:solidFill>
                <a:latin typeface="微软雅黑" pitchFamily="34" charset="-122"/>
                <a:ea typeface="微软雅黑" pitchFamily="34" charset="-122"/>
              </a:rPr>
              <a:t>租金</a:t>
            </a:r>
            <a:endParaRPr lang="zh-CN" altLang="en-US" sz="1800" dirty="0">
              <a:solidFill>
                <a:schemeClr val="bg1"/>
              </a:solidFill>
              <a:latin typeface="微软雅黑" pitchFamily="34" charset="-122"/>
              <a:ea typeface="微软雅黑" pitchFamily="34" charset="-122"/>
            </a:endParaRPr>
          </a:p>
        </p:txBody>
      </p:sp>
      <p:sp>
        <p:nvSpPr>
          <p:cNvPr id="16" name="圆角矩形标注 15"/>
          <p:cNvSpPr/>
          <p:nvPr/>
        </p:nvSpPr>
        <p:spPr>
          <a:xfrm>
            <a:off x="5751911" y="2978824"/>
            <a:ext cx="658714" cy="621572"/>
          </a:xfrm>
          <a:prstGeom prst="wedgeRoundRectCallout">
            <a:avLst>
              <a:gd name="adj1" fmla="val -82262"/>
              <a:gd name="adj2" fmla="val 31085"/>
              <a:gd name="adj3" fmla="val 16667"/>
            </a:avLst>
          </a:prstGeom>
          <a:solidFill>
            <a:srgbClr val="084CA1"/>
          </a:solidFill>
          <a:ln w="57150">
            <a:noFill/>
          </a:ln>
        </p:spPr>
        <p:txBody>
          <a:bodyPr vert="horz" wrap="square" lIns="0" tIns="0" rIns="0" bIns="72000" rtlCol="0" anchor="ctr" anchorCtr="1" compatLnSpc="1">
            <a:noAutofit/>
          </a:bodyPr>
          <a:lstStyle/>
          <a:p>
            <a:pPr>
              <a:lnSpc>
                <a:spcPct val="150000"/>
              </a:lnSpc>
            </a:pPr>
            <a:r>
              <a:rPr lang="zh-CN" altLang="en-US" sz="1800" dirty="0" smtClean="0">
                <a:solidFill>
                  <a:schemeClr val="bg1"/>
                </a:solidFill>
                <a:latin typeface="微软雅黑" pitchFamily="34" charset="-122"/>
                <a:ea typeface="微软雅黑" pitchFamily="34" charset="-122"/>
              </a:rPr>
              <a:t>押金</a:t>
            </a:r>
            <a:endParaRPr lang="zh-CN" altLang="en-US" sz="1800"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33740638"/>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20" name="矩形 19"/>
          <p:cNvSpPr/>
          <p:nvPr/>
        </p:nvSpPr>
        <p:spPr>
          <a:xfrm>
            <a:off x="848896" y="1411820"/>
            <a:ext cx="7056784" cy="3400660"/>
          </a:xfrm>
          <a:prstGeom prst="rect">
            <a:avLst/>
          </a:prstGeom>
          <a:noFill/>
        </p:spPr>
      </p:sp>
      <p:grpSp>
        <p:nvGrpSpPr>
          <p:cNvPr id="21" name="组合 20"/>
          <p:cNvGrpSpPr/>
          <p:nvPr/>
        </p:nvGrpSpPr>
        <p:grpSpPr>
          <a:xfrm>
            <a:off x="254000" y="1329438"/>
            <a:ext cx="1794946" cy="1779955"/>
            <a:chOff x="1715" y="4363"/>
            <a:chExt cx="3628" cy="3490"/>
          </a:xfrm>
        </p:grpSpPr>
        <p:sp>
          <p:nvSpPr>
            <p:cNvPr id="22" name="椭圆 2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4" name="椭圆 23"/>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5" name="矩形 24"/>
          <p:cNvSpPr/>
          <p:nvPr/>
        </p:nvSpPr>
        <p:spPr>
          <a:xfrm>
            <a:off x="3033988" y="1293805"/>
            <a:ext cx="2509020" cy="455894"/>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收回包装物并退回押金</a:t>
            </a:r>
            <a:endParaRPr lang="en-US" altLang="zh-CN" sz="1800" b="1" dirty="0">
              <a:solidFill>
                <a:srgbClr val="084CA1"/>
              </a:solidFill>
              <a:latin typeface="微软雅黑" pitchFamily="34" charset="-122"/>
              <a:ea typeface="微软雅黑" pitchFamily="34" charset="-122"/>
              <a:sym typeface="+mn-lt"/>
            </a:endParaRPr>
          </a:p>
        </p:txBody>
      </p:sp>
      <p:sp>
        <p:nvSpPr>
          <p:cNvPr id="33" name="矩形 32"/>
          <p:cNvSpPr/>
          <p:nvPr/>
        </p:nvSpPr>
        <p:spPr>
          <a:xfrm>
            <a:off x="2911325" y="1709958"/>
            <a:ext cx="4994355" cy="1754326"/>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借：其他应付款</a:t>
            </a: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贷：银行存款</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包装物（库存已用）</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包装物（出租）</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2449220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1421257" y="649144"/>
            <a:ext cx="6607127" cy="352515"/>
          </a:xfrm>
          <a:prstGeom prst="rect">
            <a:avLst/>
          </a:prstGeom>
        </p:spPr>
        <p:txBody>
          <a:bodyPr wrap="square" lIns="74787" tIns="37393" rIns="74787" bIns="37393">
            <a:spAutoFit/>
          </a:bodyPr>
          <a:lstStyle/>
          <a:p>
            <a:pPr lvl="0"/>
            <a:r>
              <a:rPr lang="zh-CN" altLang="en-US" sz="1800" b="1" dirty="0" smtClean="0">
                <a:solidFill>
                  <a:srgbClr val="084CA1"/>
                </a:solidFill>
                <a:ea typeface="微软雅黑"/>
                <a:cs typeface="+mn-ea"/>
                <a:sym typeface="+mn-lt"/>
              </a:rPr>
              <a:t>（二）包装物的核算</a:t>
            </a:r>
            <a:endParaRPr lang="zh-CN" altLang="zh-CN" sz="1800" b="1" dirty="0">
              <a:solidFill>
                <a:srgbClr val="084CA1"/>
              </a:solidFill>
              <a:ea typeface="微软雅黑"/>
              <a:cs typeface="+mn-ea"/>
            </a:endParaRPr>
          </a:p>
        </p:txBody>
      </p:sp>
      <p:sp>
        <p:nvSpPr>
          <p:cNvPr id="20" name="矩形 19"/>
          <p:cNvSpPr/>
          <p:nvPr/>
        </p:nvSpPr>
        <p:spPr>
          <a:xfrm>
            <a:off x="848896" y="1411820"/>
            <a:ext cx="7056784" cy="3400660"/>
          </a:xfrm>
          <a:prstGeom prst="rect">
            <a:avLst/>
          </a:prstGeom>
          <a:noFill/>
        </p:spPr>
      </p:sp>
      <p:grpSp>
        <p:nvGrpSpPr>
          <p:cNvPr id="21" name="组合 20"/>
          <p:cNvGrpSpPr/>
          <p:nvPr/>
        </p:nvGrpSpPr>
        <p:grpSpPr>
          <a:xfrm>
            <a:off x="254000" y="1329438"/>
            <a:ext cx="1794946" cy="1779955"/>
            <a:chOff x="1715" y="4363"/>
            <a:chExt cx="3628" cy="3490"/>
          </a:xfrm>
        </p:grpSpPr>
        <p:sp>
          <p:nvSpPr>
            <p:cNvPr id="22" name="椭圆 2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4" name="椭圆 23"/>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5" name="矩形 24"/>
          <p:cNvSpPr/>
          <p:nvPr/>
        </p:nvSpPr>
        <p:spPr>
          <a:xfrm>
            <a:off x="3033988" y="1293805"/>
            <a:ext cx="2492990" cy="458908"/>
          </a:xfrm>
          <a:prstGeom prst="rect">
            <a:avLst/>
          </a:prstGeom>
        </p:spPr>
        <p:txBody>
          <a:bodyPr wrap="none">
            <a:spAutoFit/>
          </a:bodyPr>
          <a:lstStyle/>
          <a:p>
            <a:pPr>
              <a:lnSpc>
                <a:spcPct val="150000"/>
              </a:lnSpc>
            </a:pPr>
            <a:r>
              <a:rPr lang="zh-CN" altLang="en-US" sz="1800" b="1" dirty="0">
                <a:solidFill>
                  <a:srgbClr val="084CA1"/>
                </a:solidFill>
                <a:latin typeface="微软雅黑" pitchFamily="34" charset="-122"/>
                <a:ea typeface="微软雅黑" pitchFamily="34" charset="-122"/>
              </a:rPr>
              <a:t>结转包装物成本并</a:t>
            </a:r>
            <a:r>
              <a:rPr lang="zh-CN" altLang="en-US" sz="1800" b="1" dirty="0" smtClean="0">
                <a:solidFill>
                  <a:srgbClr val="084CA1"/>
                </a:solidFill>
                <a:latin typeface="微软雅黑" pitchFamily="34" charset="-122"/>
                <a:ea typeface="微软雅黑" pitchFamily="34" charset="-122"/>
              </a:rPr>
              <a:t>注销</a:t>
            </a:r>
            <a:endParaRPr lang="en-US" altLang="zh-CN" sz="1800" b="1" dirty="0">
              <a:solidFill>
                <a:srgbClr val="084CA1"/>
              </a:solidFill>
              <a:latin typeface="微软雅黑" pitchFamily="34" charset="-122"/>
              <a:ea typeface="微软雅黑" pitchFamily="34" charset="-122"/>
              <a:sym typeface="+mn-lt"/>
            </a:endParaRPr>
          </a:p>
        </p:txBody>
      </p:sp>
      <p:sp>
        <p:nvSpPr>
          <p:cNvPr id="33" name="矩形 32"/>
          <p:cNvSpPr/>
          <p:nvPr/>
        </p:nvSpPr>
        <p:spPr>
          <a:xfrm>
            <a:off x="2911325" y="1709958"/>
            <a:ext cx="4994355" cy="1754326"/>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借：其他业务成本  </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包装物（摊销）</a:t>
            </a:r>
            <a:r>
              <a:rPr lang="en-US" altLang="zh-CN" sz="1800" dirty="0">
                <a:latin typeface="微软雅黑" pitchFamily="34" charset="-122"/>
                <a:ea typeface="微软雅黑" pitchFamily="34" charset="-122"/>
              </a:rPr>
              <a:t/>
            </a:r>
            <a:br>
              <a:rPr lang="en-US" altLang="zh-CN" sz="1800" dirty="0">
                <a:latin typeface="微软雅黑" pitchFamily="34" charset="-122"/>
                <a:ea typeface="微软雅黑" pitchFamily="34" charset="-122"/>
              </a:rPr>
            </a:br>
            <a:r>
              <a:rPr lang="zh-CN" altLang="en-US" sz="1800" dirty="0">
                <a:latin typeface="微软雅黑" pitchFamily="34" charset="-122"/>
                <a:ea typeface="微软雅黑" pitchFamily="34" charset="-122"/>
              </a:rPr>
              <a:t>借：周转材料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包装物（摊销）</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包装物（库存已用）</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063322266"/>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195281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6" name="矩形 15"/>
          <p:cNvSpPr/>
          <p:nvPr>
            <p:custDataLst>
              <p:tags r:id="rId7"/>
            </p:custDataLst>
          </p:nvPr>
        </p:nvSpPr>
        <p:spPr>
          <a:xfrm>
            <a:off x="805486" y="112300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7" name="矩形 16"/>
          <p:cNvSpPr/>
          <p:nvPr>
            <p:custDataLst>
              <p:tags r:id="rId8"/>
            </p:custDataLst>
          </p:nvPr>
        </p:nvSpPr>
        <p:spPr>
          <a:xfrm>
            <a:off x="729044" y="2839274"/>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lnSpc>
                <a:spcPct val="150000"/>
              </a:lnSpc>
            </a:pPr>
            <a:endParaRPr lang="zh-CN" altLang="en-US" sz="1800">
              <a:latin typeface="微软雅黑" pitchFamily="34" charset="-122"/>
              <a:ea typeface="微软雅黑" pitchFamily="34" charset="-122"/>
            </a:endParaRPr>
          </a:p>
        </p:txBody>
      </p:sp>
      <p:sp>
        <p:nvSpPr>
          <p:cNvPr id="18" name="矩形 17"/>
          <p:cNvSpPr/>
          <p:nvPr/>
        </p:nvSpPr>
        <p:spPr>
          <a:xfrm>
            <a:off x="805485" y="1126422"/>
            <a:ext cx="7767950" cy="1754326"/>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甲</a:t>
            </a:r>
            <a:r>
              <a:rPr lang="zh-CN" altLang="en-US" sz="1800" dirty="0">
                <a:latin typeface="微软雅黑" pitchFamily="34" charset="-122"/>
                <a:ea typeface="微软雅黑" pitchFamily="34" charset="-122"/>
              </a:rPr>
              <a:t>企业</a:t>
            </a:r>
            <a:r>
              <a:rPr lang="en-US" altLang="zh-CN" sz="1800" dirty="0" smtClean="0">
                <a:latin typeface="微软雅黑" pitchFamily="34" charset="-122"/>
                <a:ea typeface="微软雅黑" pitchFamily="34" charset="-122"/>
              </a:rPr>
              <a:t>2018</a:t>
            </a:r>
            <a:r>
              <a:rPr lang="zh-CN" altLang="en-US" sz="1800" dirty="0" smtClean="0">
                <a:latin typeface="微软雅黑" pitchFamily="34" charset="-122"/>
                <a:ea typeface="微软雅黑" pitchFamily="34" charset="-122"/>
              </a:rPr>
              <a:t>年</a:t>
            </a:r>
            <a:r>
              <a:rPr lang="en-US" altLang="zh-CN" sz="1800" dirty="0" smtClean="0">
                <a:latin typeface="微软雅黑" pitchFamily="34" charset="-122"/>
                <a:ea typeface="微软雅黑" pitchFamily="34" charset="-122"/>
              </a:rPr>
              <a:t>6</a:t>
            </a:r>
            <a:r>
              <a:rPr lang="zh-CN" altLang="en-US"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日出租包装物一批，计划成本</a:t>
            </a:r>
            <a:r>
              <a:rPr lang="en-US" altLang="zh-CN" sz="1800" dirty="0">
                <a:latin typeface="微软雅黑" pitchFamily="34" charset="-122"/>
                <a:ea typeface="微软雅黑" pitchFamily="34" charset="-122"/>
              </a:rPr>
              <a:t>30 000</a:t>
            </a:r>
            <a:r>
              <a:rPr lang="zh-CN" altLang="en-US" sz="1800" dirty="0">
                <a:latin typeface="微软雅黑" pitchFamily="34" charset="-122"/>
                <a:ea typeface="微软雅黑" pitchFamily="34" charset="-122"/>
              </a:rPr>
              <a:t>元，差异率为</a:t>
            </a: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％；收取押金</a:t>
            </a:r>
            <a:r>
              <a:rPr lang="en-US" altLang="zh-CN" sz="1800" dirty="0">
                <a:latin typeface="微软雅黑" pitchFamily="34" charset="-122"/>
                <a:ea typeface="微软雅黑" pitchFamily="34" charset="-122"/>
              </a:rPr>
              <a:t>40 000</a:t>
            </a:r>
            <a:r>
              <a:rPr lang="zh-CN" altLang="en-US" sz="1800" dirty="0">
                <a:latin typeface="微软雅黑" pitchFamily="34" charset="-122"/>
                <a:ea typeface="微软雅黑" pitchFamily="34" charset="-122"/>
              </a:rPr>
              <a:t>元，每月租金收入</a:t>
            </a:r>
            <a:r>
              <a:rPr lang="en-US" altLang="zh-CN" sz="1800" dirty="0">
                <a:latin typeface="微软雅黑" pitchFamily="34" charset="-122"/>
                <a:ea typeface="微软雅黑" pitchFamily="34" charset="-122"/>
              </a:rPr>
              <a:t>4 600</a:t>
            </a:r>
            <a:r>
              <a:rPr lang="zh-CN" altLang="en-US" sz="1800" dirty="0">
                <a:latin typeface="微软雅黑" pitchFamily="34" charset="-122"/>
                <a:ea typeface="微软雅黑" pitchFamily="34" charset="-122"/>
              </a:rPr>
              <a:t>元，存入银行；经过一段时间后，退还对方押金，同时包装物报废，残料</a:t>
            </a:r>
            <a:r>
              <a:rPr lang="zh-CN" altLang="en-US" sz="1800" dirty="0" smtClean="0">
                <a:latin typeface="微软雅黑" pitchFamily="34" charset="-122"/>
                <a:ea typeface="微软雅黑" pitchFamily="34" charset="-122"/>
              </a:rPr>
              <a:t>价值</a:t>
            </a:r>
            <a:r>
              <a:rPr lang="en-US" altLang="zh-CN" sz="1800" dirty="0" smtClean="0">
                <a:latin typeface="微软雅黑" pitchFamily="34" charset="-122"/>
                <a:ea typeface="微软雅黑" pitchFamily="34" charset="-122"/>
              </a:rPr>
              <a:t>2 </a:t>
            </a:r>
            <a:r>
              <a:rPr lang="en-US" altLang="zh-CN" sz="1800" dirty="0">
                <a:latin typeface="微软雅黑" pitchFamily="34" charset="-122"/>
                <a:ea typeface="微软雅黑" pitchFamily="34" charset="-122"/>
              </a:rPr>
              <a:t>000</a:t>
            </a:r>
            <a:r>
              <a:rPr lang="zh-CN" altLang="en-US" sz="1800" dirty="0">
                <a:latin typeface="微软雅黑" pitchFamily="34" charset="-122"/>
                <a:ea typeface="微软雅黑" pitchFamily="34" charset="-122"/>
              </a:rPr>
              <a:t>元。假设不考虑各项税费</a:t>
            </a:r>
            <a:r>
              <a:rPr lang="zh-CN" altLang="en-US" sz="1800" dirty="0" smtClean="0">
                <a:latin typeface="微软雅黑" pitchFamily="34" charset="-122"/>
                <a:ea typeface="微软雅黑" pitchFamily="34" charset="-122"/>
              </a:rPr>
              <a:t>，采用一</a:t>
            </a:r>
            <a:r>
              <a:rPr lang="zh-CN" altLang="en-US" sz="1800" dirty="0">
                <a:latin typeface="微软雅黑" pitchFamily="34" charset="-122"/>
                <a:ea typeface="微软雅黑" pitchFamily="34" charset="-122"/>
              </a:rPr>
              <a:t>次转销</a:t>
            </a:r>
            <a:r>
              <a:rPr lang="zh-CN" altLang="en-US" sz="1800" dirty="0" smtClean="0">
                <a:latin typeface="微软雅黑" pitchFamily="34" charset="-122"/>
                <a:ea typeface="微软雅黑" pitchFamily="34" charset="-122"/>
              </a:rPr>
              <a:t>法核算包装物。</a:t>
            </a:r>
            <a:endParaRPr lang="zh-CN" altLang="en-US" sz="1800" dirty="0">
              <a:latin typeface="微软雅黑" pitchFamily="34" charset="-122"/>
              <a:ea typeface="微软雅黑" pitchFamily="34" charset="-122"/>
            </a:endParaRPr>
          </a:p>
        </p:txBody>
      </p:sp>
      <p:sp>
        <p:nvSpPr>
          <p:cNvPr id="19" name="矩形 18"/>
          <p:cNvSpPr/>
          <p:nvPr/>
        </p:nvSpPr>
        <p:spPr>
          <a:xfrm>
            <a:off x="806391" y="2980278"/>
            <a:ext cx="7767044"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 ① 领用时结转成本：</a:t>
            </a:r>
          </a:p>
          <a:p>
            <a:pPr>
              <a:lnSpc>
                <a:spcPct val="150000"/>
              </a:lnSpc>
            </a:pPr>
            <a:r>
              <a:rPr lang="zh-CN" altLang="en-US" sz="1800" dirty="0">
                <a:latin typeface="微软雅黑" pitchFamily="34" charset="-122"/>
                <a:ea typeface="微软雅黑" pitchFamily="34" charset="-122"/>
              </a:rPr>
              <a:t>    借：其他业务成本</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出租包装物                              </a:t>
            </a:r>
            <a:r>
              <a:rPr lang="en-US" altLang="zh-CN" sz="1800" dirty="0">
                <a:latin typeface="微软雅黑" pitchFamily="34" charset="-122"/>
                <a:ea typeface="微软雅黑" pitchFamily="34" charset="-122"/>
              </a:rPr>
              <a:t>30 600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：周转材料</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材料成本差异</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包装物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600</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758475058"/>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195281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2" name="矩形 11"/>
          <p:cNvSpPr/>
          <p:nvPr/>
        </p:nvSpPr>
        <p:spPr>
          <a:xfrm>
            <a:off x="973656" y="1125731"/>
            <a:ext cx="6999466"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 ② 收到押金时：     </a:t>
            </a:r>
          </a:p>
          <a:p>
            <a:pPr>
              <a:lnSpc>
                <a:spcPct val="150000"/>
              </a:lnSpc>
            </a:pPr>
            <a:r>
              <a:rPr lang="zh-CN" altLang="en-US" sz="1800" dirty="0">
                <a:latin typeface="微软雅黑" pitchFamily="34" charset="-122"/>
                <a:ea typeface="微软雅黑" pitchFamily="34" charset="-122"/>
              </a:rPr>
              <a:t>    借：银行存款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：其他应付款                                                 </a:t>
            </a:r>
            <a:r>
              <a:rPr lang="en-US" altLang="zh-CN" sz="1800" dirty="0">
                <a:latin typeface="微软雅黑" pitchFamily="34" charset="-122"/>
                <a:ea typeface="微软雅黑" pitchFamily="34" charset="-122"/>
              </a:rPr>
              <a:t>40 000</a:t>
            </a:r>
          </a:p>
        </p:txBody>
      </p:sp>
      <p:sp>
        <p:nvSpPr>
          <p:cNvPr id="13" name="矩形 12"/>
          <p:cNvSpPr/>
          <p:nvPr/>
        </p:nvSpPr>
        <p:spPr>
          <a:xfrm>
            <a:off x="973656" y="2571750"/>
            <a:ext cx="6999466"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  ③ 收到租金时</a:t>
            </a:r>
            <a:r>
              <a:rPr lang="en-US" altLang="zh-CN" sz="1800" b="1" dirty="0">
                <a:solidFill>
                  <a:srgbClr val="084CA1"/>
                </a:solidFill>
                <a:latin typeface="微软雅黑" pitchFamily="34" charset="-122"/>
                <a:ea typeface="微软雅黑" pitchFamily="34" charset="-122"/>
              </a:rPr>
              <a:t>:</a:t>
            </a:r>
          </a:p>
          <a:p>
            <a:pPr>
              <a:lnSpc>
                <a:spcPct val="150000"/>
              </a:lnSpc>
            </a:pPr>
            <a:r>
              <a:rPr lang="en-US" altLang="zh-CN" sz="1800" b="1" dirty="0">
                <a:solidFill>
                  <a:srgbClr val="4C91BB"/>
                </a:solidFill>
                <a:latin typeface="微软雅黑" pitchFamily="34" charset="-122"/>
                <a:ea typeface="微软雅黑" pitchFamily="34" charset="-122"/>
              </a:rPr>
              <a:t>    </a:t>
            </a:r>
            <a:r>
              <a:rPr lang="zh-CN" altLang="en-US" sz="1800" dirty="0">
                <a:latin typeface="微软雅黑" pitchFamily="34" charset="-122"/>
                <a:ea typeface="微软雅黑" pitchFamily="34" charset="-122"/>
              </a:rPr>
              <a:t>借：银行存款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4 600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：其他业务收入                                               </a:t>
            </a:r>
            <a:r>
              <a:rPr lang="en-US" altLang="zh-CN" sz="1800" dirty="0">
                <a:latin typeface="微软雅黑" pitchFamily="34" charset="-122"/>
                <a:ea typeface="微软雅黑" pitchFamily="34" charset="-122"/>
              </a:rPr>
              <a:t>4 600</a:t>
            </a:r>
          </a:p>
        </p:txBody>
      </p:sp>
      <p:cxnSp>
        <p:nvCxnSpPr>
          <p:cNvPr id="10" name="直接连接符 9"/>
          <p:cNvCxnSpPr/>
          <p:nvPr/>
        </p:nvCxnSpPr>
        <p:spPr>
          <a:xfrm flipH="1">
            <a:off x="634297" y="2562955"/>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4124994679"/>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周转材料</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1952810"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案例</a:t>
            </a:r>
            <a:r>
              <a:rPr lang="en-US" altLang="zh-CN" sz="1800" b="1" dirty="0">
                <a:solidFill>
                  <a:srgbClr val="084CA1"/>
                </a:solidFill>
                <a:ea typeface="微软雅黑"/>
                <a:cs typeface="+mn-ea"/>
                <a:sym typeface="+mn-lt"/>
              </a:rPr>
              <a:t>——</a:t>
            </a:r>
            <a:r>
              <a:rPr lang="zh-CN" altLang="en-US" sz="1800" b="1" dirty="0" smtClean="0">
                <a:solidFill>
                  <a:srgbClr val="084CA1"/>
                </a:solidFill>
                <a:ea typeface="微软雅黑"/>
                <a:cs typeface="+mn-ea"/>
                <a:sym typeface="+mn-lt"/>
              </a:rPr>
              <a:t>实际成本</a:t>
            </a:r>
            <a:endParaRPr lang="zh-CN" altLang="zh-CN" sz="1800" b="1" dirty="0">
              <a:solidFill>
                <a:srgbClr val="084CA1"/>
              </a:solidFill>
              <a:ea typeface="微软雅黑"/>
              <a:cs typeface="+mn-ea"/>
            </a:endParaRPr>
          </a:p>
        </p:txBody>
      </p:sp>
      <p:sp>
        <p:nvSpPr>
          <p:cNvPr id="12" name="矩形 11"/>
          <p:cNvSpPr/>
          <p:nvPr/>
        </p:nvSpPr>
        <p:spPr>
          <a:xfrm>
            <a:off x="973656" y="1125731"/>
            <a:ext cx="6999466"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 ④ 退还押金时</a:t>
            </a:r>
            <a:r>
              <a:rPr lang="en-US" altLang="zh-CN" sz="1800" b="1" dirty="0">
                <a:solidFill>
                  <a:srgbClr val="084CA1"/>
                </a:solidFill>
                <a:latin typeface="微软雅黑" pitchFamily="34" charset="-122"/>
                <a:ea typeface="微软雅黑" pitchFamily="34" charset="-122"/>
              </a:rPr>
              <a:t>:</a:t>
            </a:r>
          </a:p>
          <a:p>
            <a:pPr>
              <a:lnSpc>
                <a:spcPct val="150000"/>
              </a:lnSpc>
            </a:pPr>
            <a:r>
              <a:rPr lang="en-US" altLang="zh-CN" sz="1800" b="1" dirty="0">
                <a:solidFill>
                  <a:srgbClr val="4C91BB"/>
                </a:solidFill>
                <a:latin typeface="微软雅黑" pitchFamily="34" charset="-122"/>
                <a:ea typeface="微软雅黑" pitchFamily="34" charset="-122"/>
              </a:rPr>
              <a:t>    </a:t>
            </a:r>
            <a:r>
              <a:rPr lang="zh-CN" altLang="en-US" sz="1800" dirty="0">
                <a:latin typeface="微软雅黑" pitchFamily="34" charset="-122"/>
                <a:ea typeface="微软雅黑" pitchFamily="34" charset="-122"/>
              </a:rPr>
              <a:t>借：其他应付款                                                 </a:t>
            </a:r>
            <a:r>
              <a:rPr lang="en-US" altLang="zh-CN" sz="1800" dirty="0">
                <a:latin typeface="微软雅黑" pitchFamily="34" charset="-122"/>
                <a:ea typeface="微软雅黑" pitchFamily="34" charset="-122"/>
              </a:rPr>
              <a:t>40 000</a:t>
            </a: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贷：银行存款                                                    </a:t>
            </a:r>
            <a:r>
              <a:rPr lang="en-US" altLang="zh-CN" sz="1800" dirty="0">
                <a:latin typeface="微软雅黑" pitchFamily="34" charset="-122"/>
                <a:ea typeface="微软雅黑" pitchFamily="34" charset="-122"/>
              </a:rPr>
              <a:t>40 000</a:t>
            </a:r>
          </a:p>
        </p:txBody>
      </p:sp>
      <p:sp>
        <p:nvSpPr>
          <p:cNvPr id="13" name="矩形 12"/>
          <p:cNvSpPr/>
          <p:nvPr/>
        </p:nvSpPr>
        <p:spPr>
          <a:xfrm>
            <a:off x="973656" y="2571750"/>
            <a:ext cx="6999466"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  ⑤ 包装物报废时</a:t>
            </a:r>
            <a:r>
              <a:rPr lang="en-US" altLang="zh-CN" sz="1800" b="1" dirty="0">
                <a:solidFill>
                  <a:srgbClr val="084CA1"/>
                </a:solidFill>
                <a:latin typeface="微软雅黑" pitchFamily="34" charset="-122"/>
                <a:ea typeface="微软雅黑" pitchFamily="34" charset="-122"/>
              </a:rPr>
              <a:t>:</a:t>
            </a:r>
          </a:p>
          <a:p>
            <a:pPr>
              <a:lnSpc>
                <a:spcPct val="150000"/>
              </a:lnSpc>
            </a:pPr>
            <a:r>
              <a:rPr lang="en-US" altLang="zh-CN" sz="1800" b="1" dirty="0">
                <a:solidFill>
                  <a:srgbClr val="4C91BB"/>
                </a:solidFill>
                <a:latin typeface="微软雅黑" pitchFamily="34" charset="-122"/>
                <a:ea typeface="微软雅黑" pitchFamily="34" charset="-122"/>
              </a:rPr>
              <a:t>    </a:t>
            </a:r>
            <a:r>
              <a:rPr lang="zh-CN" altLang="en-US" sz="1800" dirty="0">
                <a:latin typeface="微软雅黑" pitchFamily="34" charset="-122"/>
                <a:ea typeface="微软雅黑" pitchFamily="34" charset="-122"/>
              </a:rPr>
              <a:t>借：原材料                                                          </a:t>
            </a:r>
            <a:r>
              <a:rPr lang="en-US" altLang="zh-CN" sz="1800" dirty="0">
                <a:latin typeface="微软雅黑" pitchFamily="34" charset="-122"/>
                <a:ea typeface="微软雅黑" pitchFamily="34" charset="-122"/>
              </a:rPr>
              <a:t>2 000</a:t>
            </a: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贷：其他业务成本                                                 </a:t>
            </a:r>
            <a:r>
              <a:rPr lang="en-US" altLang="zh-CN" sz="1800" dirty="0">
                <a:latin typeface="微软雅黑" pitchFamily="34" charset="-122"/>
                <a:ea typeface="微软雅黑" pitchFamily="34" charset="-122"/>
              </a:rPr>
              <a:t>2 000</a:t>
            </a:r>
          </a:p>
        </p:txBody>
      </p:sp>
      <p:cxnSp>
        <p:nvCxnSpPr>
          <p:cNvPr id="10" name="直接连接符 9"/>
          <p:cNvCxnSpPr/>
          <p:nvPr/>
        </p:nvCxnSpPr>
        <p:spPr>
          <a:xfrm flipH="1">
            <a:off x="634297" y="2562955"/>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337551070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Text"/>
  <p:tag name="MH_ORDER" val="1"/>
</p:tagLst>
</file>

<file path=ppt/tags/tag101.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SubTitle"/>
  <p:tag name="MH_ORDER" val="1"/>
</p:tagLst>
</file>

<file path=ppt/tags/tag102.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5.xml><?xml version="1.0" encoding="utf-8"?>
<p:tagLst xmlns:a="http://schemas.openxmlformats.org/drawingml/2006/main" xmlns:r="http://schemas.openxmlformats.org/officeDocument/2006/relationships" xmlns:p="http://schemas.openxmlformats.org/presentationml/2006/main">
  <p:tag name="MH" val="20180718115143"/>
  <p:tag name="MH_LIBRARY" val="GRAPHIC"/>
  <p:tag name="MH_TYPE" val="Other"/>
  <p:tag name="MH_ORDER" val="7"/>
</p:tagLst>
</file>

<file path=ppt/tags/tag146.xml><?xml version="1.0" encoding="utf-8"?>
<p:tagLst xmlns:a="http://schemas.openxmlformats.org/drawingml/2006/main" xmlns:r="http://schemas.openxmlformats.org/officeDocument/2006/relationships" xmlns:p="http://schemas.openxmlformats.org/presentationml/2006/main">
  <p:tag name="MH" val="20180718115143"/>
  <p:tag name="MH_LIBRARY" val="GRAPHIC"/>
  <p:tag name="MH_TYPE" val="Desc"/>
  <p:tag name="MH_ORDER" val="1"/>
</p:tagLst>
</file>

<file path=ppt/tags/tag147.xml><?xml version="1.0" encoding="utf-8"?>
<p:tagLst xmlns:a="http://schemas.openxmlformats.org/drawingml/2006/main" xmlns:r="http://schemas.openxmlformats.org/officeDocument/2006/relationships" xmlns:p="http://schemas.openxmlformats.org/presentationml/2006/main">
  <p:tag name="MH" val="20180718115143"/>
  <p:tag name="MH_LIBRARY" val="GRAPHIC"/>
  <p:tag name="MH_TYPE" val="Other"/>
  <p:tag name="MH_ORDER" val="4"/>
</p:tagLst>
</file>

<file path=ppt/tags/tag148.xml><?xml version="1.0" encoding="utf-8"?>
<p:tagLst xmlns:a="http://schemas.openxmlformats.org/drawingml/2006/main" xmlns:r="http://schemas.openxmlformats.org/officeDocument/2006/relationships" xmlns:p="http://schemas.openxmlformats.org/presentationml/2006/main">
  <p:tag name="MH" val="20180718115143"/>
  <p:tag name="MH_LIBRARY" val="GRAPHIC"/>
  <p:tag name="MH_TYPE" val="Other"/>
  <p:tag name="MH_ORDER" val="5"/>
</p:tagLst>
</file>

<file path=ppt/tags/tag149.xml><?xml version="1.0" encoding="utf-8"?>
<p:tagLst xmlns:a="http://schemas.openxmlformats.org/drawingml/2006/main" xmlns:r="http://schemas.openxmlformats.org/officeDocument/2006/relationships" xmlns:p="http://schemas.openxmlformats.org/presentationml/2006/main">
  <p:tag name="MH" val="20180718115143"/>
  <p:tag name="MH_LIBRARY" val="GRAPHIC"/>
  <p:tag name="MH_TYPE" val="Other"/>
  <p:tag name="MH_ORDER" val="6"/>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6.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9"/>
</p:tagLst>
</file>

<file path=ppt/tags/tag157.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0"/>
</p:tagLst>
</file>

<file path=ppt/tags/tag158.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1"/>
</p:tagLst>
</file>

<file path=ppt/tags/tag159.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3"/>
</p:tagLst>
</file>

<file path=ppt/tags/tag161.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4"/>
</p:tagLst>
</file>

<file path=ppt/tags/tag162.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5"/>
</p:tagLst>
</file>

<file path=ppt/tags/tag163.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6"/>
</p:tagLst>
</file>

<file path=ppt/tags/tag1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3"/>
</p:tagLst>
</file>

<file path=ppt/tags/tag171.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4"/>
</p:tagLst>
</file>

<file path=ppt/tags/tag172.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5"/>
</p:tagLst>
</file>

<file path=ppt/tags/tag173.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6"/>
</p:tagLst>
</file>

<file path=ppt/tags/tag174.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9"/>
</p:tagLst>
</file>

<file path=ppt/tags/tag175.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0"/>
</p:tagLst>
</file>

<file path=ppt/tags/tag176.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1"/>
</p:tagLst>
</file>

<file path=ppt/tags/tag177.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2"/>
</p:tagLst>
</file>

<file path=ppt/tags/tag17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4.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3"/>
</p:tagLst>
</file>

<file path=ppt/tags/tag185.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4"/>
</p:tagLst>
</file>

<file path=ppt/tags/tag186.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5"/>
</p:tagLst>
</file>

<file path=ppt/tags/tag187.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6"/>
</p:tagLst>
</file>

<file path=ppt/tags/tag188.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9"/>
</p:tagLst>
</file>

<file path=ppt/tags/tag189.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0"/>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1"/>
</p:tagLst>
</file>

<file path=ppt/tags/tag191.xml><?xml version="1.0" encoding="utf-8"?>
<p:tagLst xmlns:a="http://schemas.openxmlformats.org/drawingml/2006/main" xmlns:r="http://schemas.openxmlformats.org/officeDocument/2006/relationships" xmlns:p="http://schemas.openxmlformats.org/presentationml/2006/main">
  <p:tag name="MH" val="20180718120441"/>
  <p:tag name="MH_LIBRARY" val="GRAPHIC"/>
  <p:tag name="MH_TYPE" val="Other"/>
  <p:tag name="MH_ORDER" val="12"/>
</p:tagLst>
</file>

<file path=ppt/tags/tag1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5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1"/>
</p:tagLst>
</file>

<file path=ppt/tags/tag2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9.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2"/>
</p:tagLst>
</file>

<file path=ppt/tags/tag2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9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3"/>
</p:tagLst>
</file>

<file path=ppt/tags/tag3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0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4"/>
</p:tagLst>
</file>

<file path=ppt/tags/tag3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7"/>
</p:tagLst>
</file>

<file path=ppt/tags/tag3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8"/>
</p:tagLst>
</file>

<file path=ppt/tags/tag3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Title"/>
  <p:tag name="MH_ORDER" val="1"/>
</p:tagLst>
</file>

<file path=ppt/tags/tag3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SubTitle"/>
  <p:tag name="MH_ORDER" val="1"/>
</p:tagLst>
</file>

<file path=ppt/tags/tag3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SubTitle"/>
  <p:tag name="MH_ORDER" val="2"/>
</p:tagLst>
</file>

<file path=ppt/tags/tag3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5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9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0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6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6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8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9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9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0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2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5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0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1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2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2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3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3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3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4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5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7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7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7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8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88.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3.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7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79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0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0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0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8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16.xml><?xml version="1.0" encoding="utf-8"?>
<p:tagLst xmlns:a="http://schemas.openxmlformats.org/drawingml/2006/main" xmlns:r="http://schemas.openxmlformats.org/officeDocument/2006/relationships" xmlns:p="http://schemas.openxmlformats.org/presentationml/2006/main">
  <p:tag name="ISLIDE.DIAGRAM" val="c99bb199-d781-4f46-8377-18a954377178"/>
</p:tagLst>
</file>

<file path=ppt/tags/tag8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2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8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67.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8"/>
</p:tagLst>
</file>

<file path=ppt/tags/tag92.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Desc"/>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4"/>
</p:tagLst>
</file>

<file path=ppt/tags/tag94.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5"/>
</p:tagLst>
</file>

<file path=ppt/tags/tag95.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6"/>
</p:tagLst>
</file>

<file path=ppt/tags/tag96.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7"/>
</p:tagLst>
</file>

<file path=ppt/tags/tag97.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Text"/>
  <p:tag name="MH_ORDER" val="2"/>
</p:tagLst>
</file>

<file path=ppt/tags/tag98.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SubTitle"/>
  <p:tag name="MH_ORDER" val="2"/>
</p:tagLst>
</file>

<file path=ppt/tags/tag99.xml><?xml version="1.0" encoding="utf-8"?>
<p:tagLst xmlns:a="http://schemas.openxmlformats.org/drawingml/2006/main" xmlns:r="http://schemas.openxmlformats.org/officeDocument/2006/relationships" xmlns:p="http://schemas.openxmlformats.org/presentationml/2006/main">
  <p:tag name="MH" val="20180718104543"/>
  <p:tag name="MH_LIBRARY" val="GRAPHIC"/>
  <p:tag name="MH_TYPE" val="Other"/>
  <p:tag name="MH_ORDER" val="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6647</TotalTime>
  <Words>9731</Words>
  <Application>Microsoft Office PowerPoint</Application>
  <PresentationFormat>全屏显示(16:9)</PresentationFormat>
  <Paragraphs>1284</Paragraphs>
  <Slides>126</Slides>
  <Notes>1</Notes>
  <HiddenSlides>0</HiddenSlides>
  <MMClips>0</MMClips>
  <ScaleCrop>false</ScaleCrop>
  <HeadingPairs>
    <vt:vector size="4" baseType="variant">
      <vt:variant>
        <vt:lpstr>主题</vt:lpstr>
      </vt:variant>
      <vt:variant>
        <vt:i4>2</vt:i4>
      </vt:variant>
      <vt:variant>
        <vt:lpstr>幻灯片标题</vt:lpstr>
      </vt:variant>
      <vt:variant>
        <vt:i4>126</vt:i4>
      </vt:variant>
    </vt:vector>
  </HeadingPairs>
  <TitlesOfParts>
    <vt:vector size="128"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481</cp:revision>
  <dcterms:created xsi:type="dcterms:W3CDTF">2018-01-31T05:19:00Z</dcterms:created>
  <dcterms:modified xsi:type="dcterms:W3CDTF">2018-08-23T03:59:48Z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