
<file path=[Content_Types].xml><?xml version="1.0" encoding="utf-8"?>
<Types xmlns="http://schemas.openxmlformats.org/package/2006/content-types">
  <Default Extension="jpeg" ContentType="image/jpeg"/>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301" r:id="rId4"/>
    <p:sldId id="266" r:id="rId6"/>
    <p:sldId id="257" r:id="rId7"/>
    <p:sldId id="353" r:id="rId8"/>
    <p:sldId id="409" r:id="rId9"/>
    <p:sldId id="410" r:id="rId10"/>
    <p:sldId id="360" r:id="rId11"/>
    <p:sldId id="411" r:id="rId12"/>
    <p:sldId id="412" r:id="rId13"/>
    <p:sldId id="413" r:id="rId14"/>
    <p:sldId id="414" r:id="rId15"/>
    <p:sldId id="415" r:id="rId16"/>
    <p:sldId id="382" r:id="rId17"/>
    <p:sldId id="416" r:id="rId18"/>
    <p:sldId id="417" r:id="rId19"/>
    <p:sldId id="336" r:id="rId20"/>
    <p:sldId id="279" r:id="rId21"/>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2FDB2607-1784-4EEB-B798-7EB5836EED8A}">
        <p14:showMediaCtrls xmlns:p14="http://schemas.microsoft.com/office/powerpoint/2010/main" val="1"/>
      </p:ext>
    </p:extLst>
  </p:showPr>
  <p:clrMru>
    <a:srgbClr val="F4F0F4"/>
    <a:srgbClr val="FFFFCC"/>
    <a:srgbClr val="DF8BE5"/>
    <a:srgbClr val="CC0000"/>
    <a:srgbClr val="FF9900"/>
    <a:srgbClr val="FF6600"/>
    <a:srgbClr val="AB821B"/>
    <a:srgbClr val="B663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42"/>
    <p:restoredTop sz="90380"/>
  </p:normalViewPr>
  <p:slideViewPr>
    <p:cSldViewPr showGuides="1">
      <p:cViewPr>
        <p:scale>
          <a:sx n="60" d="100"/>
          <a:sy n="60" d="100"/>
        </p:scale>
        <p:origin x="-778" y="-58"/>
      </p:cViewPr>
      <p:guideLst>
        <p:guide orient="horz" pos="2160"/>
        <p:guide pos="2880"/>
      </p:guideLst>
    </p:cSldViewPr>
  </p:slideViewPr>
  <p:notesTextViewPr>
    <p:cViewPr>
      <p:scale>
        <a:sx n="100" d="100"/>
        <a:sy n="100" d="100"/>
      </p:scale>
      <p:origin x="0" y="0"/>
    </p:cViewPr>
  </p:notesTextViewPr>
  <p:gridSpacing cx="108014" cy="108014"/>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58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58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DFD6DBEC-DEE6-443C-89C3-545381053418}"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012" name="Rectangle 4"/>
          <p:cNvSpPr>
            <a:spLocks noGrp="1" noRot="1" noChangeAspect="1"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358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358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58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
            <a:pPr lvl="0" algn="r" eaLnBrk="1" hangingPunct="1"/>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Rectangle 7"/>
          <p:cNvSpPr txBox="1">
            <a:spLocks noGrp="1"/>
          </p:cNvSpP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
        <p:nvSpPr>
          <p:cNvPr id="44035" name="Rectangle 2"/>
          <p:cNvSpPr>
            <a:spLocks noGrp="1" noRot="1" noChangeAspect="1" noTextEdit="1"/>
          </p:cNvSpPr>
          <p:nvPr>
            <p:ph type="sldImg"/>
          </p:nvPr>
        </p:nvSpPr>
        <p:spPr>
          <a:xfrm>
            <a:off x="882650" y="1055688"/>
            <a:ext cx="5051425" cy="3789362"/>
          </a:xfrm>
          <a:ln w="12700">
            <a:solidFill>
              <a:schemeClr val="bg1">
                <a:alpha val="100000"/>
              </a:schemeClr>
            </a:solidFill>
          </a:ln>
        </p:spPr>
      </p:sp>
      <p:sp>
        <p:nvSpPr>
          <p:cNvPr id="44036" name="Rectangle 3"/>
          <p:cNvSpPr>
            <a:spLocks noGrp="1"/>
          </p:cNvSpPr>
          <p:nvPr>
            <p:ph type="body" idx="1"/>
          </p:nvPr>
        </p:nvSpPr>
        <p:spPr>
          <a:xfrm>
            <a:off x="917575" y="4972050"/>
            <a:ext cx="5022850" cy="3484563"/>
          </a:xfrm>
          <a:ln/>
        </p:spPr>
        <p:txBody>
          <a:bodyPr wrap="square" lIns="91440" tIns="45720" rIns="91440" bIns="45720" anchor="t"/>
          <a:p>
            <a:pPr lvl="0" eaLnBrk="1" hangingPunct="1"/>
            <a:endParaRPr lang="zh-CN" altLang="zh-CN" sz="1400"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3074" name="图片 15" descr="图片1修改.jpg"/>
          <p:cNvPicPr>
            <a:picLocks noChangeAspect="1"/>
          </p:cNvPicPr>
          <p:nvPr userDrawn="1"/>
        </p:nvPicPr>
        <p:blipFill>
          <a:blip r:embed="rId2"/>
          <a:stretch>
            <a:fillRect/>
          </a:stretch>
        </p:blipFill>
        <p:spPr>
          <a:xfrm>
            <a:off x="0" y="1773238"/>
            <a:ext cx="9144000" cy="5084762"/>
          </a:xfrm>
          <a:prstGeom prst="rect">
            <a:avLst/>
          </a:prstGeom>
          <a:noFill/>
          <a:ln w="9525">
            <a:noFill/>
          </a:ln>
        </p:spPr>
      </p:pic>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8"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EC712AC-DFE9-46AA-BA3B-6F2E0AB6302A}" type="datetime1">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rtlCol="0" anchor="ctr" anchorCtr="0" compatLnSpc="1"/>
          <a:p>
            <a:pPr algn="r"/>
            <a:fld id="{9A0DB2DC-4C9A-4742-B13C-FB6460FD3503}" type="slidenum">
              <a:rPr lang="zh-CN" altLang="en-US" b="1" dirty="0">
                <a:latin typeface="Calibri" panose="020F0502020204030204" pitchFamily="34" charset="0"/>
              </a:rPr>
            </a:fld>
            <a:endParaRPr lang="zh-CN" altLang="en-US" b="1" dirty="0">
              <a:latin typeface="Calibri" panose="020F0502020204030204" pitchFamily="34"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8577D480-245A-4C0F-8C03-6751BD6C4AE4}" type="datetime1">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8577D480-245A-4C0F-8C03-6751BD6C4AE4}" type="datetime1">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4098" name="图片 6" descr="图片13.jpg"/>
          <p:cNvPicPr>
            <a:picLocks noChangeAspect="1"/>
          </p:cNvPicPr>
          <p:nvPr userDrawn="1"/>
        </p:nvPicPr>
        <p:blipFill>
          <a:blip r:embed="rId2"/>
          <a:stretch>
            <a:fillRect/>
          </a:stretch>
        </p:blipFill>
        <p:spPr>
          <a:xfrm>
            <a:off x="0" y="874713"/>
            <a:ext cx="9144000" cy="5983287"/>
          </a:xfrm>
          <a:prstGeom prst="rect">
            <a:avLst/>
          </a:prstGeom>
          <a:noFill/>
          <a:ln w="9525">
            <a:noFill/>
          </a:ln>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0B21F8E2-71B7-413E-9E03-625BAE2D6B69}" type="datetime1">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rtlCol="0" anchor="ctr" anchorCtr="0" compatLnSpc="1"/>
          <a:p>
            <a:pPr algn="r"/>
            <a:fld id="{9A0DB2DC-4C9A-4742-B13C-FB6460FD3503}" type="slidenum">
              <a:rPr lang="zh-CN" altLang="en-US" b="1" dirty="0">
                <a:latin typeface="Calibri" panose="020F0502020204030204" pitchFamily="34" charset="0"/>
              </a:rPr>
            </a:fld>
            <a:endParaRPr lang="zh-CN" altLang="en-US" b="1" dirty="0">
              <a:latin typeface="Calibri" panose="020F0502020204030204"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5122" name="图片 6" descr="图片14.jpg"/>
          <p:cNvPicPr>
            <a:picLocks noChangeAspect="1"/>
          </p:cNvPicPr>
          <p:nvPr userDrawn="1"/>
        </p:nvPicPr>
        <p:blipFill>
          <a:blip r:embed="rId2"/>
          <a:stretch>
            <a:fillRect/>
          </a:stretch>
        </p:blipFill>
        <p:spPr>
          <a:xfrm>
            <a:off x="0" y="1196975"/>
            <a:ext cx="9144000" cy="5661025"/>
          </a:xfrm>
          <a:prstGeom prst="rect">
            <a:avLst/>
          </a:prstGeom>
          <a:noFill/>
          <a:ln w="9525">
            <a:noFill/>
          </a:ln>
        </p:spPr>
      </p:pic>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8"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90066E47-31F9-4D98-8B60-42D33138C51E}" type="datetime1">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 name="灯片编号占位符 5"/>
          <p:cNvSpPr>
            <a:spLocks noGrp="1"/>
          </p:cNvSpPr>
          <p:nvPr>
            <p:ph type="sldNum" sz="quarter" idx="4"/>
          </p:nvPr>
        </p:nvSpPr>
        <p:spPr>
          <a:xfrm>
            <a:off x="6300788" y="6345238"/>
            <a:ext cx="2590800" cy="365125"/>
          </a:xfrm>
          <a:prstGeom prst="rect">
            <a:avLst/>
          </a:prstGeom>
        </p:spPr>
        <p:txBody>
          <a:bodyPr vert="horz" wrap="square" lIns="91440" tIns="45720" rIns="91440" bIns="45720" numCol="1" rtlCol="0" anchor="ctr" anchorCtr="0" compatLnSpc="1"/>
          <a:p>
            <a:pPr algn="r"/>
            <a:fld id="{9A0DB2DC-4C9A-4742-B13C-FB6460FD3503}" type="slidenum">
              <a:rPr lang="zh-CN" altLang="en-US" b="1" dirty="0">
                <a:latin typeface="Calibri" panose="020F0502020204030204" pitchFamily="34" charset="0"/>
              </a:rPr>
            </a:fld>
            <a:endParaRPr lang="zh-CN" altLang="en-US" b="1" dirty="0">
              <a:latin typeface="Calibri" panose="020F0502020204030204"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6146" name="图片 7" descr="图片12.jpg"/>
          <p:cNvPicPr>
            <a:picLocks noChangeAspect="1"/>
          </p:cNvPicPr>
          <p:nvPr userDrawn="1"/>
        </p:nvPicPr>
        <p:blipFill>
          <a:blip r:embed="rId2"/>
          <a:stretch>
            <a:fillRect/>
          </a:stretch>
        </p:blipFill>
        <p:spPr>
          <a:xfrm>
            <a:off x="0" y="0"/>
            <a:ext cx="9144000" cy="6858000"/>
          </a:xfrm>
          <a:prstGeom prst="rect">
            <a:avLst/>
          </a:prstGeom>
          <a:noFill/>
          <a:ln w="9525">
            <a:noFill/>
          </a:ln>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8" name="日期占位符 4"/>
          <p:cNvSpPr>
            <a:spLocks noGrp="1"/>
          </p:cNvSpPr>
          <p:nvPr>
            <p:ph type="dt" sz="half" idx="1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098683B5-4B0E-4D04-92FA-B4058D2E2248}" type="datetime1">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页脚占位符 5"/>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10" name="灯片编号占位符 6"/>
          <p:cNvSpPr>
            <a:spLocks noGrp="1"/>
          </p:cNvSpPr>
          <p:nvPr>
            <p:ph type="sldNum" sz="quarter" idx="4"/>
          </p:nvPr>
        </p:nvSpPr>
        <p:spPr>
          <a:xfrm>
            <a:off x="6553200" y="6356350"/>
            <a:ext cx="2133600" cy="365125"/>
          </a:xfrm>
          <a:prstGeom prst="rect">
            <a:avLst/>
          </a:prstGeom>
        </p:spPr>
        <p:txBody>
          <a:bodyPr vert="horz" wrap="square" lIns="91440" tIns="45720" rIns="91440" bIns="45720" numCol="1" rtlCol="0" anchor="ctr" anchorCtr="0" compatLnSpc="1"/>
          <a:p>
            <a:pPr algn="r"/>
            <a:fld id="{9A0DB2DC-4C9A-4742-B13C-FB6460FD3503}" type="slidenum">
              <a:rPr lang="zh-CN" altLang="en-US" b="1" dirty="0">
                <a:latin typeface="Calibri" panose="020F0502020204030204" pitchFamily="34" charset="0"/>
              </a:rPr>
            </a:fld>
            <a:endParaRPr lang="zh-CN" altLang="en-US" b="1" dirty="0">
              <a:latin typeface="Calibri" panose="020F0502020204030204"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8577D480-245A-4C0F-8C03-6751BD6C4AE4}" type="datetime1">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8577D480-245A-4C0F-8C03-6751BD6C4AE4}" type="datetime1">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8577D480-245A-4C0F-8C03-6751BD6C4AE4}" type="datetime1">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8577D480-245A-4C0F-8C03-6751BD6C4AE4}" type="datetime1">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8577D480-245A-4C0F-8C03-6751BD6C4AE4}" type="datetime1">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2051" name="文本占位符 2"/>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8577D480-245A-4C0F-8C03-6751BD6C4AE4}" type="datetime1">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lstStyle>
            <a:lvl1pPr algn="ctr">
              <a:defRPr sz="1200">
                <a:solidFill>
                  <a:srgbClr val="898989"/>
                </a:solidFill>
                <a:latin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rgbClr val="898989"/>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898989"/>
                </a:solidFill>
                <a:latin typeface="Calibri" panose="020F0502020204030204" pitchFamily="34" charset="0"/>
              </a:defRPr>
            </a:lvl1pPr>
          </a:lstStyle>
          <a:p>
            <a:pPr lvl="0" eaLnBrk="1" hangingPunct="1"/>
            <a:fld id="{9A0DB2DC-4C9A-4742-B13C-FB6460FD3503}" type="slidenum">
              <a:rPr lang="zh-CN" altLang="en-US" dirty="0"/>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s>
</file>

<file path=ppt/slides/_rels/slide11.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3" Type="http://schemas.openxmlformats.org/officeDocument/2006/relationships/slideLayout" Target="../slideLayouts/slideLayout3.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tags" Target="../tags/tag25.xml"/></Relationships>
</file>

<file path=ppt/slides/_rels/slide12.xml.rels><?xml version="1.0" encoding="UTF-8" standalone="yes"?>
<Relationships xmlns="http://schemas.openxmlformats.org/package/2006/relationships"><Relationship Id="rId9" Type="http://schemas.openxmlformats.org/officeDocument/2006/relationships/tags" Target="../tags/tag45.xml"/><Relationship Id="rId8" Type="http://schemas.openxmlformats.org/officeDocument/2006/relationships/tags" Target="../tags/tag44.xml"/><Relationship Id="rId7" Type="http://schemas.openxmlformats.org/officeDocument/2006/relationships/tags" Target="../tags/tag43.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0" Type="http://schemas.openxmlformats.org/officeDocument/2006/relationships/slideLayout" Target="../slideLayouts/slideLayout3.xml"/><Relationship Id="rId1" Type="http://schemas.openxmlformats.org/officeDocument/2006/relationships/tags" Target="../tags/tag37.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63.xml"/><Relationship Id="rId7" Type="http://schemas.openxmlformats.org/officeDocument/2006/relationships/tags" Target="../tags/tag62.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5.emf"/></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tags" Target="../tags/tag16.xml"/><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标题 1"/>
          <p:cNvSpPr>
            <a:spLocks noGrp="1"/>
          </p:cNvSpPr>
          <p:nvPr>
            <p:ph type="ctrTitle"/>
          </p:nvPr>
        </p:nvSpPr>
        <p:spPr>
          <a:xfrm>
            <a:off x="1116013" y="2024063"/>
            <a:ext cx="7777163" cy="722313"/>
          </a:xfrm>
        </p:spPr>
        <p:txBody>
          <a:bodyPr vert="horz" wrap="square" lIns="91440" tIns="45720" rIns="91440" bIns="45720" numCol="1" anchor="ctr" anchorCtr="0" compatLnSpc="1"/>
          <a:p>
            <a:pPr eaLnBrk="1" hangingPunct="1">
              <a:buClrTx/>
              <a:buSzTx/>
              <a:buFontTx/>
            </a:pPr>
            <a:r>
              <a:rPr lang="zh-CN" altLang="en-US" sz="4000" b="1" dirty="0">
                <a:effectLst>
                  <a:outerShdw blurRad="38100" dist="38100" dir="2700000">
                    <a:srgbClr val="C0C0C0"/>
                  </a:outerShdw>
                </a:effectLst>
                <a:latin typeface="微软雅黑" panose="020B0503020204020204" pitchFamily="34" charset="-122"/>
                <a:ea typeface="微软雅黑" panose="020B0503020204020204" pitchFamily="34" charset="-122"/>
              </a:rPr>
              <a:t>第</a:t>
            </a:r>
            <a:r>
              <a:rPr lang="en-US" altLang="zh-CN" sz="4000" b="1">
                <a:effectLst>
                  <a:outerShdw blurRad="38100" dist="38100" dir="2700000">
                    <a:srgbClr val="C0C0C0"/>
                  </a:outerShdw>
                </a:effectLst>
                <a:latin typeface="微软雅黑" panose="020B0503020204020204" pitchFamily="34" charset="-122"/>
                <a:ea typeface="微软雅黑" panose="020B0503020204020204" pitchFamily="34" charset="-122"/>
              </a:rPr>
              <a:t>9</a:t>
            </a:r>
            <a:r>
              <a:rPr lang="zh-CN" altLang="en-US" sz="4000" b="1" dirty="0">
                <a:effectLst>
                  <a:outerShdw blurRad="38100" dist="38100" dir="2700000">
                    <a:srgbClr val="C0C0C0"/>
                  </a:outerShdw>
                </a:effectLst>
                <a:latin typeface="微软雅黑" panose="020B0503020204020204" pitchFamily="34" charset="-122"/>
                <a:ea typeface="微软雅黑" panose="020B0503020204020204" pitchFamily="34" charset="-122"/>
              </a:rPr>
              <a:t>章  网络经济与产业结构变迁</a:t>
            </a:r>
            <a:endParaRPr lang="zh-CN" altLang="en-US" sz="4000" b="1" dirty="0">
              <a:effectLst>
                <a:outerShdw blurRad="38100" dist="38100" dir="2700000">
                  <a:srgbClr val="C0C0C0"/>
                </a:outerShdw>
              </a:effectLst>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439863" y="2889250"/>
            <a:ext cx="7237413" cy="0"/>
          </a:xfrm>
          <a:prstGeom prst="line">
            <a:avLst/>
          </a:prstGeom>
          <a:ln w="34925" cmpd="dbl">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3730" name="Group 128"/>
          <p:cNvGrpSpPr/>
          <p:nvPr/>
        </p:nvGrpSpPr>
        <p:grpSpPr>
          <a:xfrm>
            <a:off x="7704138" y="2349500"/>
            <a:ext cx="647700" cy="454025"/>
            <a:chOff x="4604" y="757"/>
            <a:chExt cx="408" cy="286"/>
          </a:xfrm>
        </p:grpSpPr>
        <p:sp>
          <p:nvSpPr>
            <p:cNvPr id="73731"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3732"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grpSp>
        <p:nvGrpSpPr>
          <p:cNvPr id="73733" name="组合 10"/>
          <p:cNvGrpSpPr/>
          <p:nvPr/>
        </p:nvGrpSpPr>
        <p:grpSpPr>
          <a:xfrm>
            <a:off x="1116013" y="1160463"/>
            <a:ext cx="7127875" cy="647700"/>
            <a:chOff x="5535558" y="1311371"/>
            <a:chExt cx="2317027" cy="853106"/>
          </a:xfrm>
        </p:grpSpPr>
        <p:sp>
          <p:nvSpPr>
            <p:cNvPr id="73734" name="TextBox 11"/>
            <p:cNvSpPr/>
            <p:nvPr/>
          </p:nvSpPr>
          <p:spPr>
            <a:xfrm>
              <a:off x="5619669" y="1311371"/>
              <a:ext cx="2232916" cy="841985"/>
            </a:xfrm>
            <a:prstGeom prst="roundRect">
              <a:avLst>
                <a:gd name="adj" fmla="val 8176"/>
              </a:avLst>
            </a:prstGeom>
            <a:solidFill>
              <a:schemeClr val="accent1"/>
            </a:solidFill>
            <a:ln w="19050" cap="flat" cmpd="sng">
              <a:solidFill>
                <a:srgbClr val="A6A6A6"/>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solidFill>
                    <a:schemeClr val="bg1"/>
                  </a:solidFill>
                  <a:latin typeface="Arial" panose="020B0604020202020204" pitchFamily="34" charset="0"/>
                </a:rPr>
                <a:t>	产业结构</a:t>
              </a:r>
              <a:endParaRPr lang="zh-CN" altLang="en-US" sz="1800" b="1" dirty="0">
                <a:solidFill>
                  <a:schemeClr val="bg1"/>
                </a:solidFill>
                <a:latin typeface="Arial" panose="020B0604020202020204" pitchFamily="34" charset="0"/>
              </a:endParaRPr>
            </a:p>
          </p:txBody>
        </p:sp>
        <p:cxnSp>
          <p:nvCxnSpPr>
            <p:cNvPr id="13" name="直接连接符 12"/>
            <p:cNvCxnSpPr/>
            <p:nvPr/>
          </p:nvCxnSpPr>
          <p:spPr>
            <a:xfrm>
              <a:off x="5625865" y="1744196"/>
              <a:ext cx="0" cy="4202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3736" name="流程图: 联系 13"/>
            <p:cNvSpPr/>
            <p:nvPr/>
          </p:nvSpPr>
          <p:spPr>
            <a:xfrm>
              <a:off x="5535558" y="1664489"/>
              <a:ext cx="169809" cy="289848"/>
            </a:xfrm>
            <a:prstGeom prst="flowChartConnector">
              <a:avLst/>
            </a:prstGeom>
            <a:solidFill>
              <a:schemeClr val="accent1"/>
            </a:solidFill>
            <a:ln w="25400" cap="flat" cmpd="sng">
              <a:solidFill>
                <a:srgbClr val="D9D9D9"/>
              </a:solidFill>
              <a:prstDash val="solid"/>
              <a:headEnd type="none" w="med" len="med"/>
              <a:tailEnd type="none" w="med" len="med"/>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en-US" altLang="zh-CN" sz="1800" b="1" i="1">
                  <a:solidFill>
                    <a:schemeClr val="bg1"/>
                  </a:solidFill>
                  <a:latin typeface="微软雅黑" panose="020B0503020204020204" pitchFamily="34" charset="-122"/>
                  <a:ea typeface="微软雅黑" panose="020B0503020204020204" pitchFamily="34" charset="-122"/>
                </a:rPr>
                <a:t>1</a:t>
              </a:r>
              <a:endParaRPr lang="en-US" altLang="zh-CN" sz="1800" b="1" i="1">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5632574" y="2151931"/>
              <a:ext cx="32201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4" name="AutoShape 26"/>
          <p:cNvSpPr>
            <a:spLocks noChangeArrowheads="1"/>
          </p:cNvSpPr>
          <p:nvPr/>
        </p:nvSpPr>
        <p:spPr bwMode="auto">
          <a:xfrm>
            <a:off x="1223963" y="4292600"/>
            <a:ext cx="360363" cy="311150"/>
          </a:xfrm>
          <a:prstGeom prst="hexagon">
            <a:avLst>
              <a:gd name="adj" fmla="val 28954"/>
              <a:gd name="vf" fmla="val 115470"/>
            </a:avLst>
          </a:prstGeom>
          <a:solidFill>
            <a:schemeClr val="bg1">
              <a:lumMod val="75000"/>
              <a:alpha val="14117"/>
            </a:schemeClr>
          </a:solidFill>
          <a:ln w="9525">
            <a:solidFill>
              <a:schemeClr val="bg1"/>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3739"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nvGrpSpPr>
          <p:cNvPr id="73740"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73744" name="Rectangle 2"/>
          <p:cNvSpPr/>
          <p:nvPr/>
        </p:nvSpPr>
        <p:spPr>
          <a:xfrm>
            <a:off x="1223963" y="2133600"/>
            <a:ext cx="7019925" cy="4227513"/>
          </a:xfrm>
          <a:prstGeom prst="rect">
            <a:avLst/>
          </a:prstGeom>
          <a:solidFill>
            <a:srgbClr val="FDEADA">
              <a:alpha val="41176"/>
            </a:srgbClr>
          </a:solidFill>
          <a:ln w="25400" cap="flat" cmpd="sng">
            <a:solidFill>
              <a:schemeClr val="accent1"/>
            </a:solidFill>
            <a:prstDash val="solid"/>
            <a:miter/>
            <a:headEnd type="none" w="med" len="med"/>
            <a:tailEnd type="none" w="med" len="med"/>
          </a:ln>
        </p:spPr>
        <p:txBody>
          <a:bodyPr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spcAft>
                <a:spcPct val="100000"/>
              </a:spcAft>
              <a:buFont typeface="Wingdings" panose="05000000000000000000" pitchFamily="2" charset="2"/>
              <a:buNone/>
            </a:pPr>
            <a:r>
              <a:rPr lang="zh-CN" altLang="zh-CN" sz="1800" dirty="0">
                <a:latin typeface="Arial" panose="020B0604020202020204" pitchFamily="34" charset="0"/>
              </a:rPr>
              <a:t>产业结构变迁的理论：</a:t>
            </a:r>
            <a:endParaRPr lang="zh-CN" altLang="en-US" sz="1800" dirty="0">
              <a:latin typeface="Arial" panose="020B0604020202020204" pitchFamily="34" charset="0"/>
            </a:endParaRPr>
          </a:p>
          <a:p>
            <a:pPr marL="0" lvl="0" indent="0" eaLnBrk="1" hangingPunct="1">
              <a:lnSpc>
                <a:spcPct val="150000"/>
              </a:lnSpc>
              <a:spcBef>
                <a:spcPct val="0"/>
              </a:spcBef>
              <a:spcAft>
                <a:spcPct val="100000"/>
              </a:spcAft>
              <a:buFont typeface="Wingdings" panose="05000000000000000000" pitchFamily="2" charset="2"/>
              <a:buNone/>
            </a:pPr>
            <a:r>
              <a:rPr lang="zh-CN" altLang="en-US" sz="1600" dirty="0">
                <a:latin typeface="Arial" panose="020B0604020202020204" pitchFamily="34" charset="0"/>
              </a:rPr>
              <a:t>（</a:t>
            </a:r>
            <a:r>
              <a:rPr lang="en-US" altLang="zh-CN" sz="1600">
                <a:latin typeface="Arial" panose="020B0604020202020204" pitchFamily="34" charset="0"/>
              </a:rPr>
              <a:t>1</a:t>
            </a:r>
            <a:r>
              <a:rPr lang="zh-CN" altLang="en-US" sz="1600" dirty="0">
                <a:latin typeface="Arial" panose="020B0604020202020204" pitchFamily="34" charset="0"/>
              </a:rPr>
              <a:t>）配第</a:t>
            </a:r>
            <a:r>
              <a:rPr lang="en-US" altLang="zh-CN" sz="1600">
                <a:latin typeface="Arial" panose="020B0604020202020204" pitchFamily="34" charset="0"/>
              </a:rPr>
              <a:t>-</a:t>
            </a:r>
            <a:r>
              <a:rPr lang="zh-CN" altLang="en-US" sz="1600" dirty="0">
                <a:latin typeface="Arial" panose="020B0604020202020204" pitchFamily="34" charset="0"/>
              </a:rPr>
              <a:t>克拉克定理</a:t>
            </a:r>
            <a:endParaRPr lang="zh-CN" altLang="en-US" sz="1600" dirty="0">
              <a:latin typeface="Arial" panose="020B0604020202020204" pitchFamily="34" charset="0"/>
            </a:endParaRPr>
          </a:p>
          <a:p>
            <a:pPr marL="0" lvl="0" indent="0" eaLnBrk="1" hangingPunct="1">
              <a:lnSpc>
                <a:spcPct val="150000"/>
              </a:lnSpc>
              <a:spcBef>
                <a:spcPct val="0"/>
              </a:spcBef>
              <a:spcAft>
                <a:spcPct val="100000"/>
              </a:spcAft>
              <a:buFont typeface="Wingdings" panose="05000000000000000000" pitchFamily="2" charset="2"/>
              <a:buNone/>
            </a:pPr>
            <a:r>
              <a:rPr lang="zh-CN" altLang="en-US" sz="1600" dirty="0">
                <a:latin typeface="Arial" panose="020B0604020202020204" pitchFamily="34" charset="0"/>
              </a:rPr>
              <a:t>（</a:t>
            </a:r>
            <a:r>
              <a:rPr lang="en-US" altLang="zh-CN" sz="1600">
                <a:latin typeface="Arial" panose="020B0604020202020204" pitchFamily="34" charset="0"/>
              </a:rPr>
              <a:t>2</a:t>
            </a:r>
            <a:r>
              <a:rPr lang="zh-CN" altLang="en-US" sz="1600" dirty="0">
                <a:latin typeface="Arial" panose="020B0604020202020204" pitchFamily="34" charset="0"/>
              </a:rPr>
              <a:t>）库兹涅茨的人均收入影响理论</a:t>
            </a:r>
            <a:endParaRPr lang="zh-CN" altLang="en-US" sz="1600" dirty="0">
              <a:latin typeface="Arial" panose="020B0604020202020204" pitchFamily="34" charset="0"/>
            </a:endParaRPr>
          </a:p>
          <a:p>
            <a:pPr marL="0" lvl="0" indent="0" eaLnBrk="1" hangingPunct="1">
              <a:lnSpc>
                <a:spcPct val="150000"/>
              </a:lnSpc>
              <a:spcBef>
                <a:spcPct val="0"/>
              </a:spcBef>
              <a:spcAft>
                <a:spcPct val="100000"/>
              </a:spcAft>
              <a:buFont typeface="Wingdings" panose="05000000000000000000" pitchFamily="2" charset="2"/>
              <a:buNone/>
            </a:pPr>
            <a:r>
              <a:rPr lang="zh-CN" altLang="en-US" sz="1600" dirty="0">
                <a:latin typeface="Arial" panose="020B0604020202020204" pitchFamily="34" charset="0"/>
              </a:rPr>
              <a:t>（</a:t>
            </a:r>
            <a:r>
              <a:rPr lang="en-US" altLang="zh-CN" sz="1600">
                <a:latin typeface="Arial" panose="020B0604020202020204" pitchFamily="34" charset="0"/>
              </a:rPr>
              <a:t>3</a:t>
            </a:r>
            <a:r>
              <a:rPr lang="zh-CN" altLang="en-US" sz="1600" dirty="0">
                <a:latin typeface="Arial" panose="020B0604020202020204" pitchFamily="34" charset="0"/>
              </a:rPr>
              <a:t>）罗斯托主导产业扩散效应理论和经济成长阶段论</a:t>
            </a:r>
            <a:endParaRPr lang="zh-CN" altLang="en-US" sz="1600" dirty="0">
              <a:latin typeface="Arial" panose="020B0604020202020204" pitchFamily="34" charset="0"/>
            </a:endParaRPr>
          </a:p>
          <a:p>
            <a:pPr marL="0" lvl="0" indent="0" eaLnBrk="1" hangingPunct="1">
              <a:lnSpc>
                <a:spcPct val="150000"/>
              </a:lnSpc>
              <a:spcBef>
                <a:spcPct val="0"/>
              </a:spcBef>
              <a:spcAft>
                <a:spcPct val="100000"/>
              </a:spcAft>
              <a:buFont typeface="Wingdings" panose="05000000000000000000" pitchFamily="2" charset="2"/>
              <a:buNone/>
            </a:pPr>
            <a:r>
              <a:rPr lang="zh-CN" altLang="en-US" sz="1600" dirty="0">
                <a:latin typeface="Arial" panose="020B0604020202020204" pitchFamily="34" charset="0"/>
              </a:rPr>
              <a:t>（</a:t>
            </a:r>
            <a:r>
              <a:rPr lang="en-US" altLang="zh-CN" sz="1600">
                <a:latin typeface="Arial" panose="020B0604020202020204" pitchFamily="34" charset="0"/>
              </a:rPr>
              <a:t>4</a:t>
            </a:r>
            <a:r>
              <a:rPr lang="zh-CN" altLang="en-US" sz="1600" dirty="0">
                <a:latin typeface="Arial" panose="020B0604020202020204" pitchFamily="34" charset="0"/>
              </a:rPr>
              <a:t>）霍利斯</a:t>
            </a:r>
            <a:r>
              <a:rPr lang="en-US" altLang="zh-CN" sz="1600">
                <a:latin typeface="Arial" panose="020B0604020202020204" pitchFamily="34" charset="0"/>
              </a:rPr>
              <a:t>•</a:t>
            </a:r>
            <a:r>
              <a:rPr lang="zh-CN" altLang="en-US" sz="1600" dirty="0">
                <a:latin typeface="Arial" panose="020B0604020202020204" pitchFamily="34" charset="0"/>
              </a:rPr>
              <a:t>钱纳里的工业化阶段理论</a:t>
            </a:r>
            <a:endParaRPr lang="zh-CN" altLang="en-US" sz="1600" dirty="0">
              <a:latin typeface="Arial" panose="020B0604020202020204" pitchFamily="34" charset="0"/>
            </a:endParaRPr>
          </a:p>
          <a:p>
            <a:pPr marL="0" lvl="0" indent="0" eaLnBrk="1" hangingPunct="1">
              <a:lnSpc>
                <a:spcPct val="150000"/>
              </a:lnSpc>
              <a:spcBef>
                <a:spcPct val="0"/>
              </a:spcBef>
              <a:spcAft>
                <a:spcPct val="100000"/>
              </a:spcAft>
              <a:buFont typeface="Wingdings" panose="05000000000000000000" pitchFamily="2" charset="2"/>
              <a:buNone/>
            </a:pPr>
            <a:r>
              <a:rPr lang="zh-CN" altLang="en-US" sz="1600" dirty="0">
                <a:latin typeface="Arial" panose="020B0604020202020204" pitchFamily="34" charset="0"/>
              </a:rPr>
              <a:t>（</a:t>
            </a:r>
            <a:r>
              <a:rPr lang="en-US" altLang="zh-CN" sz="1600">
                <a:latin typeface="Arial" panose="020B0604020202020204" pitchFamily="34" charset="0"/>
              </a:rPr>
              <a:t>5</a:t>
            </a:r>
            <a:r>
              <a:rPr lang="zh-CN" altLang="en-US" sz="1600" dirty="0">
                <a:latin typeface="Arial" panose="020B0604020202020204" pitchFamily="34" charset="0"/>
              </a:rPr>
              <a:t>）霍夫曼工业化经验法则</a:t>
            </a:r>
            <a:endParaRPr lang="zh-CN" altLang="en-US" sz="1600" dirty="0">
              <a:latin typeface="Arial" panose="020B0604020202020204" pitchFamily="34" charset="0"/>
            </a:endParaRPr>
          </a:p>
          <a:p>
            <a:pPr marL="0" lvl="0" indent="0" eaLnBrk="1" hangingPunct="1">
              <a:lnSpc>
                <a:spcPct val="150000"/>
              </a:lnSpc>
              <a:spcBef>
                <a:spcPct val="0"/>
              </a:spcBef>
              <a:spcAft>
                <a:spcPct val="100000"/>
              </a:spcAft>
              <a:buFont typeface="Wingdings" panose="05000000000000000000" pitchFamily="2" charset="2"/>
              <a:buNone/>
            </a:pPr>
            <a:r>
              <a:rPr lang="zh-CN" altLang="en-US" sz="1600" dirty="0">
                <a:latin typeface="Arial" panose="020B0604020202020204" pitchFamily="34" charset="0"/>
              </a:rPr>
              <a:t>（</a:t>
            </a:r>
            <a:r>
              <a:rPr lang="en-US" altLang="zh-CN" sz="1600">
                <a:latin typeface="Arial" panose="020B0604020202020204" pitchFamily="34" charset="0"/>
              </a:rPr>
              <a:t>6</a:t>
            </a:r>
            <a:r>
              <a:rPr lang="zh-CN" altLang="en-US" sz="1600" dirty="0">
                <a:latin typeface="Arial" panose="020B0604020202020204" pitchFamily="34" charset="0"/>
              </a:rPr>
              <a:t>）赤松要雁行形态理论</a:t>
            </a:r>
            <a:endParaRPr lang="en-US" altLang="zh-CN" sz="1600">
              <a:latin typeface="Arial" panose="020B0604020202020204" pitchFamily="34" charset="0"/>
            </a:endParaRPr>
          </a:p>
        </p:txBody>
      </p:sp>
      <p:sp>
        <p:nvSpPr>
          <p:cNvPr id="73745" name="MH_SubTitle_1"/>
          <p:cNvSpPr txBox="1"/>
          <p:nvPr>
            <p:custDataLst>
              <p:tags r:id="rId1"/>
            </p:custDataLst>
          </p:nvPr>
        </p:nvSpPr>
        <p:spPr>
          <a:xfrm>
            <a:off x="5041900" y="2274888"/>
            <a:ext cx="5108575" cy="493712"/>
          </a:xfrm>
          <a:prstGeom prst="rect">
            <a:avLst/>
          </a:prstGeom>
          <a:noFill/>
          <a:ln w="9525">
            <a:noFill/>
          </a:ln>
        </p:spPr>
        <p:txBody>
          <a:bodyPr lIns="0" tIns="0" rIns="0" bIns="0" anchor="b"/>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2000" b="1" dirty="0">
              <a:solidFill>
                <a:schemeClr val="accent1"/>
              </a:solidFill>
            </a:endParaRPr>
          </a:p>
        </p:txBody>
      </p:sp>
      <p:sp>
        <p:nvSpPr>
          <p:cNvPr id="73746" name="MH_SubTitle_2"/>
          <p:cNvSpPr txBox="1"/>
          <p:nvPr>
            <p:custDataLst>
              <p:tags r:id="rId2"/>
            </p:custDataLst>
          </p:nvPr>
        </p:nvSpPr>
        <p:spPr>
          <a:xfrm>
            <a:off x="5041900" y="4248150"/>
            <a:ext cx="5108575" cy="493713"/>
          </a:xfrm>
          <a:prstGeom prst="rect">
            <a:avLst/>
          </a:prstGeom>
          <a:noFill/>
          <a:ln w="9525">
            <a:noFill/>
          </a:ln>
        </p:spPr>
        <p:txBody>
          <a:bodyPr lIns="0" tIns="0" rIns="0" bIns="0" anchor="b"/>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2000" b="1" dirty="0">
              <a:solidFill>
                <a:schemeClr val="accent2"/>
              </a:solidFill>
            </a:endParaRPr>
          </a:p>
        </p:txBody>
      </p:sp>
      <p:sp>
        <p:nvSpPr>
          <p:cNvPr id="33" name="MH_Other_5"/>
          <p:cNvSpPr/>
          <p:nvPr>
            <p:custDataLst>
              <p:tags r:id="rId3"/>
            </p:custDataLst>
          </p:nvPr>
        </p:nvSpPr>
        <p:spPr bwMode="auto">
          <a:xfrm>
            <a:off x="4165600" y="2816225"/>
            <a:ext cx="398463" cy="39687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34" name="MH_Other_6"/>
          <p:cNvSpPr>
            <a:spLocks noChangeAspect="1"/>
          </p:cNvSpPr>
          <p:nvPr>
            <p:custDataLst>
              <p:tags r:id="rId4"/>
            </p:custDataLst>
          </p:nvPr>
        </p:nvSpPr>
        <p:spPr bwMode="auto">
          <a:xfrm>
            <a:off x="4183063" y="4786313"/>
            <a:ext cx="396875" cy="3937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3749" name="标题 1"/>
          <p:cNvSpPr/>
          <p:nvPr/>
        </p:nvSpPr>
        <p:spPr>
          <a:xfrm>
            <a:off x="576263" y="296863"/>
            <a:ext cx="5400675" cy="431800"/>
          </a:xfrm>
          <a:prstGeom prst="rect">
            <a:avLst/>
          </a:prstGeom>
          <a:noFill/>
          <a:ln w="9525">
            <a:noFill/>
          </a:ln>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stStyle>
          <a:p>
            <a:pPr lvl="0" algn="l" eaLnBrk="1" hangingPunct="1">
              <a:buNone/>
            </a:pPr>
            <a:r>
              <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9.2  </a:t>
            </a:r>
            <a:r>
              <a:rPr lang="zh-CN" altLang="zh-CN" sz="3200" b="1"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产业结构变迁理论</a:t>
            </a:r>
            <a:endPar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 name="灯片编号占位符 5"/>
          <p:cNvSpPr txBox="1">
            <a:spLocks noGrp="1"/>
          </p:cNvSpPr>
          <p:nvPr/>
        </p:nvSpPr>
        <p:spPr>
          <a:xfrm>
            <a:off x="6300788" y="6345238"/>
            <a:ext cx="2590800" cy="365125"/>
          </a:xfrm>
          <a:prstGeom prst="rect">
            <a:avLst/>
          </a:prstGeom>
          <a:noFill/>
        </p:spPr>
        <p:txBody>
          <a:bodyPr vert="horz" wrap="square" lIns="91440" tIns="45720" rIns="91440" bIns="45720" numCol="1" rtlCol="0" anchor="ctr" anchorCtr="0" compatLnSpc="1"/>
          <a:p>
            <a:pPr algn="r"/>
            <a:fld id="{9A0DB2DC-4C9A-4742-B13C-FB6460FD3503}" type="slidenum">
              <a:rPr lang="zh-CN" altLang="en-US" sz="1200" b="1" dirty="0">
                <a:latin typeface="Calibri" panose="020F0502020204030204" pitchFamily="34" charset="0"/>
              </a:rPr>
            </a:fld>
            <a:endParaRPr lang="zh-CN" altLang="en-US" sz="1200" b="1" dirty="0">
              <a:latin typeface="Calibri" panose="020F0502020204030204" pitchFamily="34" charset="0"/>
            </a:endParaRPr>
          </a:p>
        </p:txBody>
      </p:sp>
      <p:grpSp>
        <p:nvGrpSpPr>
          <p:cNvPr id="74755" name="Group 128"/>
          <p:cNvGrpSpPr/>
          <p:nvPr/>
        </p:nvGrpSpPr>
        <p:grpSpPr>
          <a:xfrm>
            <a:off x="7704138" y="2349500"/>
            <a:ext cx="647700" cy="454025"/>
            <a:chOff x="4604" y="757"/>
            <a:chExt cx="408" cy="286"/>
          </a:xfrm>
        </p:grpSpPr>
        <p:sp>
          <p:nvSpPr>
            <p:cNvPr id="74756"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4757"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sp>
        <p:nvSpPr>
          <p:cNvPr id="124" name="AutoShape 26"/>
          <p:cNvSpPr>
            <a:spLocks noChangeArrowheads="1"/>
          </p:cNvSpPr>
          <p:nvPr/>
        </p:nvSpPr>
        <p:spPr bwMode="auto">
          <a:xfrm>
            <a:off x="1223963" y="4076700"/>
            <a:ext cx="360363" cy="311150"/>
          </a:xfrm>
          <a:prstGeom prst="hexagon">
            <a:avLst>
              <a:gd name="adj" fmla="val 28954"/>
              <a:gd name="vf" fmla="val 115470"/>
            </a:avLst>
          </a:prstGeom>
          <a:solidFill>
            <a:schemeClr val="bg1">
              <a:lumMod val="75000"/>
              <a:alpha val="14117"/>
            </a:schemeClr>
          </a:solidFill>
          <a:ln w="9525">
            <a:solidFill>
              <a:schemeClr val="bg1"/>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4759"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4760" name="AutoShape 78"/>
          <p:cNvSpPr/>
          <p:nvPr/>
        </p:nvSpPr>
        <p:spPr>
          <a:xfrm>
            <a:off x="900113" y="5049838"/>
            <a:ext cx="360362" cy="311150"/>
          </a:xfrm>
          <a:prstGeom prst="hexagon">
            <a:avLst>
              <a:gd name="adj" fmla="val 28954"/>
              <a:gd name="vf" fmla="val 115470"/>
            </a:avLst>
          </a:prstGeom>
          <a:solidFill>
            <a:srgbClr val="AAE600">
              <a:alpha val="3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nvGrpSpPr>
          <p:cNvPr id="74761"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grpSp>
        <p:nvGrpSpPr>
          <p:cNvPr id="74765" name="组合 10"/>
          <p:cNvGrpSpPr/>
          <p:nvPr/>
        </p:nvGrpSpPr>
        <p:grpSpPr>
          <a:xfrm>
            <a:off x="1223963" y="944563"/>
            <a:ext cx="7669212" cy="647700"/>
            <a:chOff x="5535558" y="1311371"/>
            <a:chExt cx="2317027" cy="853106"/>
          </a:xfrm>
        </p:grpSpPr>
        <p:sp>
          <p:nvSpPr>
            <p:cNvPr id="74766" name="TextBox 11"/>
            <p:cNvSpPr/>
            <p:nvPr/>
          </p:nvSpPr>
          <p:spPr>
            <a:xfrm>
              <a:off x="5619669" y="1311371"/>
              <a:ext cx="2232916" cy="841985"/>
            </a:xfrm>
            <a:prstGeom prst="roundRect">
              <a:avLst>
                <a:gd name="adj" fmla="val 8176"/>
              </a:avLst>
            </a:prstGeom>
            <a:solidFill>
              <a:schemeClr val="accent1"/>
            </a:solidFill>
            <a:ln w="19050" cap="flat" cmpd="sng">
              <a:solidFill>
                <a:srgbClr val="A6A6A6"/>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solidFill>
                    <a:schemeClr val="bg1"/>
                  </a:solidFill>
                  <a:latin typeface="Arial" panose="020B0604020202020204" pitchFamily="34" charset="0"/>
                </a:rPr>
                <a:t>	产业结构变迁的主要原因</a:t>
              </a:r>
              <a:r>
                <a:rPr lang="en-US" altLang="zh-CN" sz="1800" b="1">
                  <a:solidFill>
                    <a:schemeClr val="bg1"/>
                  </a:solidFill>
                  <a:latin typeface="Arial" panose="020B0604020202020204" pitchFamily="34" charset="0"/>
                </a:rPr>
                <a:t>-</a:t>
              </a:r>
              <a:r>
                <a:rPr lang="zh-CN" altLang="en-US" sz="1800" b="1" dirty="0">
                  <a:solidFill>
                    <a:schemeClr val="bg1"/>
                  </a:solidFill>
                  <a:latin typeface="Arial" panose="020B0604020202020204" pitchFamily="34" charset="0"/>
                </a:rPr>
                <a:t>含义：产业结构变迁，又叫产业</a:t>
              </a:r>
              <a:endParaRPr lang="zh-CN" altLang="en-US" sz="1800" b="1" dirty="0">
                <a:solidFill>
                  <a:schemeClr val="bg1"/>
                </a:solidFill>
                <a:latin typeface="Arial" panose="020B0604020202020204" pitchFamily="34" charset="0"/>
              </a:endParaRPr>
            </a:p>
            <a:p>
              <a:pPr marL="0" lvl="0" indent="0" eaLnBrk="1" hangingPunct="1">
                <a:spcBef>
                  <a:spcPct val="0"/>
                </a:spcBef>
                <a:buFontTx/>
                <a:buNone/>
              </a:pPr>
              <a:r>
                <a:rPr lang="zh-CN" altLang="en-US" sz="1800" b="1" dirty="0">
                  <a:solidFill>
                    <a:schemeClr val="bg1"/>
                  </a:solidFill>
                  <a:latin typeface="Arial" panose="020B0604020202020204" pitchFamily="34" charset="0"/>
                </a:rPr>
                <a:t>结构高度化，是指产业结构从低水平状态向高水平状态的发展。表现：</a:t>
              </a:r>
              <a:endParaRPr lang="en-US" altLang="zh-CN" sz="1800" b="1">
                <a:solidFill>
                  <a:schemeClr val="bg1"/>
                </a:solidFill>
                <a:latin typeface="Arial" panose="020B0604020202020204" pitchFamily="34" charset="0"/>
              </a:endParaRPr>
            </a:p>
          </p:txBody>
        </p:sp>
        <p:cxnSp>
          <p:nvCxnSpPr>
            <p:cNvPr id="33" name="直接连接符 32"/>
            <p:cNvCxnSpPr/>
            <p:nvPr/>
          </p:nvCxnSpPr>
          <p:spPr>
            <a:xfrm>
              <a:off x="5625865" y="1744196"/>
              <a:ext cx="0" cy="4202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4768" name="流程图: 联系 13"/>
            <p:cNvSpPr/>
            <p:nvPr/>
          </p:nvSpPr>
          <p:spPr>
            <a:xfrm>
              <a:off x="5535558" y="1664489"/>
              <a:ext cx="169809" cy="289848"/>
            </a:xfrm>
            <a:prstGeom prst="flowChartConnector">
              <a:avLst/>
            </a:prstGeom>
            <a:solidFill>
              <a:schemeClr val="accent1"/>
            </a:solidFill>
            <a:ln w="25400" cap="flat" cmpd="sng">
              <a:solidFill>
                <a:srgbClr val="D9D9D9"/>
              </a:solidFill>
              <a:prstDash val="solid"/>
              <a:headEnd type="none" w="med" len="med"/>
              <a:tailEnd type="none" w="med" len="med"/>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en-US" altLang="zh-CN" sz="1800" b="1" i="1">
                  <a:solidFill>
                    <a:schemeClr val="bg1"/>
                  </a:solidFill>
                  <a:latin typeface="微软雅黑" panose="020B0503020204020204" pitchFamily="34" charset="-122"/>
                  <a:ea typeface="微软雅黑" panose="020B0503020204020204" pitchFamily="34" charset="-122"/>
                </a:rPr>
                <a:t>2</a:t>
              </a:r>
              <a:endParaRPr lang="en-US" altLang="zh-CN" sz="1800" b="1" i="1">
                <a:solidFill>
                  <a:schemeClr val="bg1"/>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5632574" y="2151931"/>
              <a:ext cx="32201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4770" name="Rectangle 57"/>
          <p:cNvSpPr/>
          <p:nvPr/>
        </p:nvSpPr>
        <p:spPr>
          <a:xfrm>
            <a:off x="152400" y="15240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Arial" panose="020B0604020202020204" pitchFamily="34" charset="0"/>
            </a:endParaRPr>
          </a:p>
        </p:txBody>
      </p:sp>
      <p:sp>
        <p:nvSpPr>
          <p:cNvPr id="74771" name="Rectangle 20"/>
          <p:cNvSpPr/>
          <p:nvPr/>
        </p:nvSpPr>
        <p:spPr>
          <a:xfrm>
            <a:off x="152400" y="15240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Arial" panose="020B0604020202020204" pitchFamily="34" charset="0"/>
            </a:endParaRPr>
          </a:p>
        </p:txBody>
      </p:sp>
      <p:sp>
        <p:nvSpPr>
          <p:cNvPr id="27" name="MH_Other_1"/>
          <p:cNvSpPr>
            <a:spLocks noChangeArrowheads="1"/>
          </p:cNvSpPr>
          <p:nvPr>
            <p:custDataLst>
              <p:tags r:id="rId1"/>
            </p:custDataLst>
          </p:nvPr>
        </p:nvSpPr>
        <p:spPr bwMode="auto">
          <a:xfrm rot="1805303" flipH="1">
            <a:off x="1530350" y="2378075"/>
            <a:ext cx="712788" cy="614363"/>
          </a:xfrm>
          <a:prstGeom prst="triangle">
            <a:avLst>
              <a:gd name="adj" fmla="val 50000"/>
            </a:avLst>
          </a:prstGeom>
          <a:solidFill>
            <a:schemeClr val="accent1">
              <a:lumMod val="40000"/>
              <a:lumOff val="60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rtl="0" eaLnBrk="1" fontAlgn="auto" latinLnBrk="0" hangingPunct="1">
              <a:lnSpc>
                <a:spcPct val="130000"/>
              </a:lnSpc>
              <a:spcBef>
                <a:spcPts val="0"/>
              </a:spcBef>
              <a:spcAft>
                <a:spcPts val="0"/>
              </a:spcAft>
              <a:buClrTx/>
              <a:buSzTx/>
              <a:buFontTx/>
              <a:buNone/>
              <a:defRPr/>
            </a:pPr>
            <a:endParaRPr kumimoji="0" lang="zh-CN" altLang="en-US" sz="1800" b="0" i="0" u="none" strike="noStrike" kern="1200" cap="none" spc="0" normalizeH="0" baseline="0" noProof="0" smtClean="0">
              <a:ln>
                <a:noFill/>
              </a:ln>
              <a:solidFill>
                <a:srgbClr val="FFFFFF"/>
              </a:solidFill>
              <a:effectLst/>
              <a:uLnTx/>
              <a:uFillTx/>
              <a:latin typeface="Calibri" panose="020F0502020204030204" pitchFamily="34" charset="0"/>
              <a:ea typeface="微软雅黑" panose="020B0503020204020204" pitchFamily="34" charset="-122"/>
              <a:cs typeface="+mn-cs"/>
            </a:endParaRPr>
          </a:p>
        </p:txBody>
      </p:sp>
      <p:sp>
        <p:nvSpPr>
          <p:cNvPr id="74774" name="MH_Other_2"/>
          <p:cNvSpPr/>
          <p:nvPr>
            <p:custDataLst>
              <p:tags r:id="rId2"/>
            </p:custDataLst>
          </p:nvPr>
        </p:nvSpPr>
        <p:spPr>
          <a:xfrm>
            <a:off x="969963" y="2060575"/>
            <a:ext cx="947737" cy="1092200"/>
          </a:xfrm>
          <a:custGeom>
            <a:avLst/>
            <a:gdLst>
              <a:gd name="txL" fmla="*/ 0 w 1030516"/>
              <a:gd name="txT" fmla="*/ 0 h 1186577"/>
              <a:gd name="txR" fmla="*/ 1030516 w 1030516"/>
              <a:gd name="txB" fmla="*/ 1186577 h 1186577"/>
            </a:gdLst>
            <a:ahLst/>
            <a:cxnLst>
              <a:cxn ang="0">
                <a:pos x="404" y="0"/>
              </a:cxn>
              <a:cxn ang="0">
                <a:pos x="573527" y="329771"/>
              </a:cxn>
              <a:cxn ang="0">
                <a:pos x="0" y="663795"/>
              </a:cxn>
            </a:cxnLst>
            <a:rect l="txL" t="txT" r="txR" b="txB"/>
            <a:pathLst>
              <a:path w="1030516" h="1186577">
                <a:moveTo>
                  <a:pt x="724" y="0"/>
                </a:moveTo>
                <a:lnTo>
                  <a:pt x="1030516" y="589487"/>
                </a:lnTo>
                <a:lnTo>
                  <a:pt x="0" y="1186577"/>
                </a:lnTo>
                <a:lnTo>
                  <a:pt x="724" y="0"/>
                </a:lnTo>
                <a:close/>
              </a:path>
            </a:pathLst>
          </a:custGeom>
          <a:solidFill>
            <a:schemeClr val="accent1"/>
          </a:solidFill>
          <a:ln w="19050">
            <a:noFill/>
          </a:ln>
        </p:spPr>
        <p:txBody>
          <a:bodyPr rIns="432000"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FontTx/>
              <a:buNone/>
            </a:pPr>
            <a:r>
              <a:rPr lang="en-US" altLang="zh-CN" sz="2800">
                <a:solidFill>
                  <a:srgbClr val="FFFFFF"/>
                </a:solidFill>
                <a:latin typeface="Impact" panose="020B0806030902050204" pitchFamily="34" charset="0"/>
                <a:ea typeface="幼圆" panose="02010509060101010101" pitchFamily="49" charset="-122"/>
              </a:rPr>
              <a:t>01</a:t>
            </a:r>
            <a:endParaRPr lang="zh-CN" altLang="en-US" sz="2800" dirty="0">
              <a:solidFill>
                <a:srgbClr val="FFFFFF"/>
              </a:solidFill>
              <a:latin typeface="Impact" panose="020B0806030902050204" pitchFamily="34" charset="0"/>
              <a:ea typeface="幼圆" panose="02010509060101010101" pitchFamily="49" charset="-122"/>
            </a:endParaRPr>
          </a:p>
        </p:txBody>
      </p:sp>
      <p:sp>
        <p:nvSpPr>
          <p:cNvPr id="36" name="MH_SubTitle_1"/>
          <p:cNvSpPr/>
          <p:nvPr>
            <p:custDataLst>
              <p:tags r:id="rId3"/>
            </p:custDataLst>
          </p:nvPr>
        </p:nvSpPr>
        <p:spPr>
          <a:xfrm>
            <a:off x="2095500" y="2241550"/>
            <a:ext cx="2262188" cy="990600"/>
          </a:xfrm>
          <a:prstGeom prst="rect">
            <a:avLst/>
          </a:prstGeom>
        </p:spPr>
        <p:txBody>
          <a:bodyPr anchor="ctr"/>
          <a:p>
            <a:pPr>
              <a:lnSpc>
                <a:spcPct val="110000"/>
              </a:lnSpc>
            </a:pPr>
            <a:r>
              <a:rPr lang="zh-CN" altLang="en-US" dirty="0">
                <a:latin typeface="Arial" panose="020B0604020202020204" pitchFamily="34" charset="0"/>
              </a:rPr>
              <a:t>产业结构的发展顺着第一、二、三产业优势地位依次递进发展。 </a:t>
            </a:r>
            <a:endParaRPr lang="zh-CN" altLang="en-US" dirty="0">
              <a:latin typeface="Arial" panose="020B0604020202020204" pitchFamily="34" charset="0"/>
            </a:endParaRPr>
          </a:p>
        </p:txBody>
      </p:sp>
      <p:sp>
        <p:nvSpPr>
          <p:cNvPr id="37" name="MH_Other_3"/>
          <p:cNvSpPr>
            <a:spLocks noChangeArrowheads="1"/>
          </p:cNvSpPr>
          <p:nvPr>
            <p:custDataLst>
              <p:tags r:id="rId4"/>
            </p:custDataLst>
          </p:nvPr>
        </p:nvSpPr>
        <p:spPr bwMode="auto">
          <a:xfrm rot="1805303" flipH="1">
            <a:off x="1847850" y="3919538"/>
            <a:ext cx="712788" cy="614363"/>
          </a:xfrm>
          <a:prstGeom prst="triangle">
            <a:avLst>
              <a:gd name="adj" fmla="val 50000"/>
            </a:avLst>
          </a:prstGeom>
          <a:solidFill>
            <a:schemeClr val="accent3">
              <a:lumMod val="40000"/>
              <a:lumOff val="60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rtl="0" eaLnBrk="1" fontAlgn="auto" latinLnBrk="0" hangingPunct="1">
              <a:lnSpc>
                <a:spcPct val="130000"/>
              </a:lnSpc>
              <a:spcBef>
                <a:spcPts val="0"/>
              </a:spcBef>
              <a:spcAft>
                <a:spcPts val="0"/>
              </a:spcAft>
              <a:buClrTx/>
              <a:buSzTx/>
              <a:buFontTx/>
              <a:buNone/>
              <a:defRPr/>
            </a:pPr>
            <a:endParaRPr kumimoji="0" lang="zh-CN" altLang="en-US" sz="1800" b="0" i="0" u="none" strike="noStrike" kern="1200" cap="none" spc="0" normalizeH="0" baseline="0" noProof="0" smtClean="0">
              <a:ln>
                <a:noFill/>
              </a:ln>
              <a:solidFill>
                <a:srgbClr val="FFFFFF"/>
              </a:solidFill>
              <a:effectLst/>
              <a:uLnTx/>
              <a:uFillTx/>
              <a:latin typeface="Calibri" panose="020F0502020204030204" pitchFamily="34" charset="0"/>
              <a:ea typeface="微软雅黑" panose="020B0503020204020204" pitchFamily="34" charset="-122"/>
              <a:cs typeface="+mn-cs"/>
            </a:endParaRPr>
          </a:p>
        </p:txBody>
      </p:sp>
      <p:sp>
        <p:nvSpPr>
          <p:cNvPr id="38" name="MH_Other_4"/>
          <p:cNvSpPr/>
          <p:nvPr>
            <p:custDataLst>
              <p:tags r:id="rId5"/>
            </p:custDataLst>
          </p:nvPr>
        </p:nvSpPr>
        <p:spPr bwMode="auto">
          <a:xfrm>
            <a:off x="1285875" y="3603625"/>
            <a:ext cx="947738" cy="1090613"/>
          </a:xfrm>
          <a:custGeom>
            <a:avLst/>
            <a:gdLst>
              <a:gd name="T0" fmla="*/ 666 w 1030516"/>
              <a:gd name="T1" fmla="*/ 0 h 1186577"/>
              <a:gd name="T2" fmla="*/ 947884 w 1030516"/>
              <a:gd name="T3" fmla="*/ 542219 h 1186577"/>
              <a:gd name="T4" fmla="*/ 0 w 1030516"/>
              <a:gd name="T5" fmla="*/ 1091432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chemeClr val="accent3"/>
          </a:solidFill>
          <a:ln w="19050">
            <a:noFill/>
            <a:miter lim="800000"/>
          </a:ln>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smtClean="0">
                <a:ln>
                  <a:noFill/>
                </a:ln>
                <a:solidFill>
                  <a:srgbClr val="FFFFFF"/>
                </a:solidFill>
                <a:effectLst/>
                <a:uLnTx/>
                <a:uFillTx/>
                <a:latin typeface="Impact" panose="020B0806030902050204" pitchFamily="34" charset="0"/>
                <a:ea typeface="幼圆" panose="02010509060101010101" pitchFamily="49" charset="-122"/>
                <a:cs typeface="+mn-cs"/>
              </a:rPr>
              <a:t>03</a:t>
            </a:r>
            <a:endParaRPr kumimoji="0" lang="zh-CN" altLang="en-US" sz="2800" b="0" i="0" u="none" strike="noStrike" kern="1200" cap="none" spc="0" normalizeH="0" baseline="0" noProof="0" smtClean="0">
              <a:ln>
                <a:noFill/>
              </a:ln>
              <a:solidFill>
                <a:srgbClr val="FFFFFF"/>
              </a:solidFill>
              <a:effectLst/>
              <a:uLnTx/>
              <a:uFillTx/>
              <a:latin typeface="Impact" panose="020B0806030902050204" pitchFamily="34" charset="0"/>
              <a:ea typeface="幼圆" panose="02010509060101010101" pitchFamily="49" charset="-122"/>
              <a:cs typeface="+mn-cs"/>
            </a:endParaRPr>
          </a:p>
        </p:txBody>
      </p:sp>
      <p:sp>
        <p:nvSpPr>
          <p:cNvPr id="39" name="MH_SubTitle_3"/>
          <p:cNvSpPr/>
          <p:nvPr>
            <p:custDataLst>
              <p:tags r:id="rId6"/>
            </p:custDataLst>
          </p:nvPr>
        </p:nvSpPr>
        <p:spPr>
          <a:xfrm>
            <a:off x="2411413" y="3929063"/>
            <a:ext cx="2262188" cy="784225"/>
          </a:xfrm>
          <a:prstGeom prst="rect">
            <a:avLst/>
          </a:prstGeom>
        </p:spPr>
        <p:txBody>
          <a:bodyPr anchor="ctr"/>
          <a:p>
            <a:pPr>
              <a:lnSpc>
                <a:spcPct val="110000"/>
              </a:lnSpc>
            </a:pPr>
            <a:r>
              <a:rPr lang="zh-CN" altLang="en-US" dirty="0">
                <a:latin typeface="Arial" panose="020B0604020202020204" pitchFamily="34" charset="0"/>
              </a:rPr>
              <a:t>产业结构的发展顺着低附加价值产业向高附加价值产业方向演进。 </a:t>
            </a:r>
            <a:endParaRPr lang="zh-CN" altLang="en-US" dirty="0">
              <a:latin typeface="Arial" panose="020B0604020202020204" pitchFamily="34" charset="0"/>
            </a:endParaRPr>
          </a:p>
        </p:txBody>
      </p:sp>
      <p:sp>
        <p:nvSpPr>
          <p:cNvPr id="44" name="MH_Other_5"/>
          <p:cNvSpPr>
            <a:spLocks noChangeArrowheads="1"/>
          </p:cNvSpPr>
          <p:nvPr>
            <p:custDataLst>
              <p:tags r:id="rId7"/>
            </p:custDataLst>
          </p:nvPr>
        </p:nvSpPr>
        <p:spPr bwMode="auto">
          <a:xfrm rot="1805303" flipH="1">
            <a:off x="5191125" y="3148013"/>
            <a:ext cx="712788" cy="614363"/>
          </a:xfrm>
          <a:prstGeom prst="triangle">
            <a:avLst>
              <a:gd name="adj" fmla="val 50000"/>
            </a:avLst>
          </a:prstGeom>
          <a:solidFill>
            <a:schemeClr val="accent2">
              <a:lumMod val="40000"/>
              <a:lumOff val="60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rtl="0" eaLnBrk="1" fontAlgn="auto" latinLnBrk="0" hangingPunct="1">
              <a:lnSpc>
                <a:spcPct val="130000"/>
              </a:lnSpc>
              <a:spcBef>
                <a:spcPts val="0"/>
              </a:spcBef>
              <a:spcAft>
                <a:spcPts val="0"/>
              </a:spcAft>
              <a:buClrTx/>
              <a:buSzTx/>
              <a:buFontTx/>
              <a:buNone/>
              <a:defRPr/>
            </a:pPr>
            <a:endParaRPr kumimoji="0" lang="zh-CN" altLang="en-US" sz="1800" b="0" i="0" u="none" strike="noStrike" kern="1200" cap="none" spc="0" normalizeH="0" baseline="0" noProof="0" smtClean="0">
              <a:ln>
                <a:noFill/>
              </a:ln>
              <a:solidFill>
                <a:srgbClr val="FFFFFF"/>
              </a:solidFill>
              <a:effectLst/>
              <a:uLnTx/>
              <a:uFillTx/>
              <a:latin typeface="Calibri" panose="020F0502020204030204" pitchFamily="34" charset="0"/>
              <a:ea typeface="微软雅黑" panose="020B0503020204020204" pitchFamily="34" charset="-122"/>
              <a:cs typeface="+mn-cs"/>
            </a:endParaRPr>
          </a:p>
        </p:txBody>
      </p:sp>
      <p:sp>
        <p:nvSpPr>
          <p:cNvPr id="74780" name="MH_Other_6"/>
          <p:cNvSpPr/>
          <p:nvPr>
            <p:custDataLst>
              <p:tags r:id="rId8"/>
            </p:custDataLst>
          </p:nvPr>
        </p:nvSpPr>
        <p:spPr>
          <a:xfrm>
            <a:off x="4630738" y="2832100"/>
            <a:ext cx="947737" cy="1092200"/>
          </a:xfrm>
          <a:custGeom>
            <a:avLst/>
            <a:gdLst>
              <a:gd name="txL" fmla="*/ 0 w 1030516"/>
              <a:gd name="txT" fmla="*/ 0 h 1186577"/>
              <a:gd name="txR" fmla="*/ 1030516 w 1030516"/>
              <a:gd name="txB" fmla="*/ 1186577 h 1186577"/>
            </a:gdLst>
            <a:ahLst/>
            <a:cxnLst>
              <a:cxn ang="0">
                <a:pos x="404" y="0"/>
              </a:cxn>
              <a:cxn ang="0">
                <a:pos x="573527" y="329771"/>
              </a:cxn>
              <a:cxn ang="0">
                <a:pos x="0" y="663795"/>
              </a:cxn>
            </a:cxnLst>
            <a:rect l="txL" t="txT" r="txR" b="txB"/>
            <a:pathLst>
              <a:path w="1030516" h="1186577">
                <a:moveTo>
                  <a:pt x="724" y="0"/>
                </a:moveTo>
                <a:lnTo>
                  <a:pt x="1030516" y="589487"/>
                </a:lnTo>
                <a:lnTo>
                  <a:pt x="0" y="1186577"/>
                </a:lnTo>
                <a:lnTo>
                  <a:pt x="724" y="0"/>
                </a:lnTo>
                <a:close/>
              </a:path>
            </a:pathLst>
          </a:custGeom>
          <a:solidFill>
            <a:schemeClr val="accent2"/>
          </a:solidFill>
          <a:ln w="19050">
            <a:noFill/>
          </a:ln>
        </p:spPr>
        <p:txBody>
          <a:bodyPr rIns="432000"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FontTx/>
              <a:buNone/>
            </a:pPr>
            <a:r>
              <a:rPr lang="en-US" altLang="zh-CN" sz="2800">
                <a:solidFill>
                  <a:srgbClr val="FFFFFF"/>
                </a:solidFill>
                <a:latin typeface="Impact" panose="020B0806030902050204" pitchFamily="34" charset="0"/>
                <a:ea typeface="幼圆" panose="02010509060101010101" pitchFamily="49" charset="-122"/>
              </a:rPr>
              <a:t>02</a:t>
            </a:r>
            <a:endParaRPr lang="zh-CN" altLang="en-US" sz="2800" dirty="0">
              <a:solidFill>
                <a:srgbClr val="FFFFFF"/>
              </a:solidFill>
              <a:latin typeface="Impact" panose="020B0806030902050204" pitchFamily="34" charset="0"/>
              <a:ea typeface="幼圆" panose="02010509060101010101" pitchFamily="49" charset="-122"/>
            </a:endParaRPr>
          </a:p>
        </p:txBody>
      </p:sp>
      <p:sp>
        <p:nvSpPr>
          <p:cNvPr id="48" name="MH_SubTitle_2"/>
          <p:cNvSpPr/>
          <p:nvPr>
            <p:custDataLst>
              <p:tags r:id="rId9"/>
            </p:custDataLst>
          </p:nvPr>
        </p:nvSpPr>
        <p:spPr>
          <a:xfrm>
            <a:off x="5754688" y="3159125"/>
            <a:ext cx="2262188" cy="782638"/>
          </a:xfrm>
          <a:prstGeom prst="rect">
            <a:avLst/>
          </a:prstGeom>
        </p:spPr>
        <p:txBody>
          <a:bodyPr anchor="ctr"/>
          <a:p>
            <a:pPr>
              <a:lnSpc>
                <a:spcPct val="110000"/>
              </a:lnSpc>
            </a:pPr>
            <a:r>
              <a:rPr lang="zh-CN" altLang="en-US" dirty="0">
                <a:latin typeface="Arial" panose="020B0604020202020204" pitchFamily="34" charset="0"/>
              </a:rPr>
              <a:t>产业结构的发展顺着劳动密集型产业、资本密集型产业、技术</a:t>
            </a:r>
            <a:r>
              <a:rPr lang="en-US" altLang="zh-CN">
                <a:latin typeface="Arial" panose="020B0604020202020204" pitchFamily="34" charset="0"/>
              </a:rPr>
              <a:t>(</a:t>
            </a:r>
            <a:r>
              <a:rPr lang="zh-CN" altLang="en-US" dirty="0">
                <a:latin typeface="Arial" panose="020B0604020202020204" pitchFamily="34" charset="0"/>
              </a:rPr>
              <a:t>知识</a:t>
            </a:r>
            <a:r>
              <a:rPr lang="en-US" altLang="zh-CN">
                <a:latin typeface="Arial" panose="020B0604020202020204" pitchFamily="34" charset="0"/>
              </a:rPr>
              <a:t>)</a:t>
            </a:r>
            <a:r>
              <a:rPr lang="zh-CN" altLang="en-US" dirty="0">
                <a:latin typeface="Arial" panose="020B0604020202020204" pitchFamily="34" charset="0"/>
              </a:rPr>
              <a:t>密集型产业分别占优势地位顺向递进的方向演进。 </a:t>
            </a:r>
            <a:endParaRPr lang="zh-CN" altLang="en-US" dirty="0">
              <a:latin typeface="Arial" panose="020B0604020202020204" pitchFamily="34" charset="0"/>
            </a:endParaRPr>
          </a:p>
        </p:txBody>
      </p:sp>
      <p:sp>
        <p:nvSpPr>
          <p:cNvPr id="49" name="MH_Other_7"/>
          <p:cNvSpPr>
            <a:spLocks noChangeArrowheads="1"/>
          </p:cNvSpPr>
          <p:nvPr>
            <p:custDataLst>
              <p:tags r:id="rId10"/>
            </p:custDataLst>
          </p:nvPr>
        </p:nvSpPr>
        <p:spPr bwMode="auto">
          <a:xfrm rot="1805303" flipH="1">
            <a:off x="5507038" y="4689475"/>
            <a:ext cx="712788" cy="615950"/>
          </a:xfrm>
          <a:prstGeom prst="triangle">
            <a:avLst>
              <a:gd name="adj" fmla="val 50000"/>
            </a:avLst>
          </a:prstGeom>
          <a:solidFill>
            <a:schemeClr val="accent4">
              <a:lumMod val="40000"/>
              <a:lumOff val="60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rtl="0" eaLnBrk="1" fontAlgn="auto" latinLnBrk="0" hangingPunct="1">
              <a:lnSpc>
                <a:spcPct val="130000"/>
              </a:lnSpc>
              <a:spcBef>
                <a:spcPts val="0"/>
              </a:spcBef>
              <a:spcAft>
                <a:spcPts val="0"/>
              </a:spcAft>
              <a:buClrTx/>
              <a:buSzTx/>
              <a:buFontTx/>
              <a:buNone/>
              <a:defRPr/>
            </a:pPr>
            <a:endParaRPr kumimoji="0" lang="zh-CN" altLang="en-US" sz="1800" b="0" i="0" u="none" strike="noStrike" kern="1200" cap="none" spc="0" normalizeH="0" baseline="0" noProof="0" smtClean="0">
              <a:ln>
                <a:noFill/>
              </a:ln>
              <a:solidFill>
                <a:srgbClr val="FFFFFF"/>
              </a:solidFill>
              <a:effectLst/>
              <a:uLnTx/>
              <a:uFillTx/>
              <a:latin typeface="Calibri" panose="020F0502020204030204" pitchFamily="34" charset="0"/>
              <a:ea typeface="微软雅黑" panose="020B0503020204020204" pitchFamily="34" charset="-122"/>
              <a:cs typeface="+mn-cs"/>
            </a:endParaRPr>
          </a:p>
        </p:txBody>
      </p:sp>
      <p:sp>
        <p:nvSpPr>
          <p:cNvPr id="50" name="MH_Other_8"/>
          <p:cNvSpPr/>
          <p:nvPr>
            <p:custDataLst>
              <p:tags r:id="rId11"/>
            </p:custDataLst>
          </p:nvPr>
        </p:nvSpPr>
        <p:spPr bwMode="auto">
          <a:xfrm>
            <a:off x="4946650" y="4373563"/>
            <a:ext cx="947738" cy="1092200"/>
          </a:xfrm>
          <a:custGeom>
            <a:avLst/>
            <a:gdLst>
              <a:gd name="T0" fmla="*/ 666 w 1030516"/>
              <a:gd name="T1" fmla="*/ 0 h 1186577"/>
              <a:gd name="T2" fmla="*/ 947884 w 1030516"/>
              <a:gd name="T3" fmla="*/ 542219 h 1186577"/>
              <a:gd name="T4" fmla="*/ 0 w 1030516"/>
              <a:gd name="T5" fmla="*/ 1091432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chemeClr val="accent4"/>
          </a:solidFill>
          <a:ln w="19050">
            <a:noFill/>
            <a:miter lim="800000"/>
          </a:ln>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smtClean="0">
                <a:ln>
                  <a:noFill/>
                </a:ln>
                <a:solidFill>
                  <a:srgbClr val="FFFFFF"/>
                </a:solidFill>
                <a:effectLst/>
                <a:uLnTx/>
                <a:uFillTx/>
                <a:latin typeface="Impact" panose="020B0806030902050204" pitchFamily="34" charset="0"/>
                <a:ea typeface="幼圆" panose="02010509060101010101" pitchFamily="49" charset="-122"/>
                <a:cs typeface="+mn-cs"/>
              </a:rPr>
              <a:t>04</a:t>
            </a:r>
            <a:endParaRPr kumimoji="0" lang="zh-CN" altLang="en-US" sz="2800" b="0" i="0" u="none" strike="noStrike" kern="1200" cap="none" spc="0" normalizeH="0" baseline="0" noProof="0" smtClean="0">
              <a:ln>
                <a:noFill/>
              </a:ln>
              <a:solidFill>
                <a:srgbClr val="FFFFFF"/>
              </a:solidFill>
              <a:effectLst/>
              <a:uLnTx/>
              <a:uFillTx/>
              <a:latin typeface="Impact" panose="020B0806030902050204" pitchFamily="34" charset="0"/>
              <a:ea typeface="幼圆" panose="02010509060101010101" pitchFamily="49" charset="-122"/>
              <a:cs typeface="+mn-cs"/>
            </a:endParaRPr>
          </a:p>
        </p:txBody>
      </p:sp>
      <p:sp>
        <p:nvSpPr>
          <p:cNvPr id="51" name="MH_SubTitle_4"/>
          <p:cNvSpPr/>
          <p:nvPr>
            <p:custDataLst>
              <p:tags r:id="rId12"/>
            </p:custDataLst>
          </p:nvPr>
        </p:nvSpPr>
        <p:spPr>
          <a:xfrm>
            <a:off x="6070600" y="4700588"/>
            <a:ext cx="2262188" cy="782638"/>
          </a:xfrm>
          <a:prstGeom prst="rect">
            <a:avLst/>
          </a:prstGeom>
        </p:spPr>
        <p:txBody>
          <a:bodyPr anchor="ctr"/>
          <a:p>
            <a:pPr>
              <a:lnSpc>
                <a:spcPct val="110000"/>
              </a:lnSpc>
            </a:pPr>
            <a:r>
              <a:rPr lang="zh-CN" altLang="en-US" dirty="0">
                <a:latin typeface="Arial" panose="020B0604020202020204" pitchFamily="34" charset="0"/>
              </a:rPr>
              <a:t>产业结构的发展顺着低加工度产业占优势地位向高加工度产业占优势地位方向演进。 </a:t>
            </a:r>
            <a:endParaRPr lang="zh-CN" altLang="en-US" dirty="0">
              <a:latin typeface="Arial" panose="020B0604020202020204" pitchFamily="34" charset="0"/>
            </a:endParaRPr>
          </a:p>
        </p:txBody>
      </p:sp>
      <p:sp>
        <p:nvSpPr>
          <p:cNvPr id="74785" name="标题 1"/>
          <p:cNvSpPr/>
          <p:nvPr/>
        </p:nvSpPr>
        <p:spPr>
          <a:xfrm>
            <a:off x="576263" y="296863"/>
            <a:ext cx="5400675" cy="431800"/>
          </a:xfrm>
          <a:prstGeom prst="rect">
            <a:avLst/>
          </a:prstGeom>
          <a:noFill/>
          <a:ln w="9525">
            <a:noFill/>
          </a:ln>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stStyle>
          <a:p>
            <a:pPr lvl="0" algn="l" eaLnBrk="1" hangingPunct="1">
              <a:buNone/>
            </a:pPr>
            <a:r>
              <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9.2  </a:t>
            </a:r>
            <a:r>
              <a:rPr lang="zh-CN" altLang="zh-CN" sz="3200" b="1"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产业结构变迁理论</a:t>
            </a:r>
            <a:endPar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 name="灯片编号占位符 5"/>
          <p:cNvSpPr txBox="1">
            <a:spLocks noGrp="1"/>
          </p:cNvSpPr>
          <p:nvPr/>
        </p:nvSpPr>
        <p:spPr>
          <a:xfrm>
            <a:off x="6300788" y="6345238"/>
            <a:ext cx="2590800" cy="365125"/>
          </a:xfrm>
          <a:prstGeom prst="rect">
            <a:avLst/>
          </a:prstGeom>
          <a:noFill/>
        </p:spPr>
        <p:txBody>
          <a:bodyPr vert="horz" wrap="square" lIns="91440" tIns="45720" rIns="91440" bIns="45720" numCol="1" rtlCol="0" anchor="ctr" anchorCtr="0" compatLnSpc="1"/>
          <a:p>
            <a:pPr algn="r"/>
            <a:fld id="{9A0DB2DC-4C9A-4742-B13C-FB6460FD3503}" type="slidenum">
              <a:rPr lang="zh-CN" altLang="en-US" sz="1200" b="1" dirty="0">
                <a:latin typeface="Calibri" panose="020F0502020204030204" pitchFamily="34" charset="0"/>
              </a:rPr>
            </a:fld>
            <a:endParaRPr lang="zh-CN" altLang="en-US" sz="1200" b="1" dirty="0">
              <a:latin typeface="Calibri" panose="020F0502020204030204" pitchFamily="34" charset="0"/>
            </a:endParaRPr>
          </a:p>
        </p:txBody>
      </p:sp>
      <p:grpSp>
        <p:nvGrpSpPr>
          <p:cNvPr id="75779" name="Group 128"/>
          <p:cNvGrpSpPr/>
          <p:nvPr/>
        </p:nvGrpSpPr>
        <p:grpSpPr>
          <a:xfrm>
            <a:off x="7704138" y="2349500"/>
            <a:ext cx="647700" cy="454025"/>
            <a:chOff x="4604" y="757"/>
            <a:chExt cx="408" cy="286"/>
          </a:xfrm>
        </p:grpSpPr>
        <p:sp>
          <p:nvSpPr>
            <p:cNvPr id="75780"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5781"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sp>
        <p:nvSpPr>
          <p:cNvPr id="124" name="AutoShape 26"/>
          <p:cNvSpPr>
            <a:spLocks noChangeArrowheads="1"/>
          </p:cNvSpPr>
          <p:nvPr/>
        </p:nvSpPr>
        <p:spPr bwMode="auto">
          <a:xfrm>
            <a:off x="1223963" y="4076700"/>
            <a:ext cx="360363" cy="311150"/>
          </a:xfrm>
          <a:prstGeom prst="hexagon">
            <a:avLst>
              <a:gd name="adj" fmla="val 28954"/>
              <a:gd name="vf" fmla="val 115470"/>
            </a:avLst>
          </a:prstGeom>
          <a:solidFill>
            <a:schemeClr val="bg1">
              <a:lumMod val="75000"/>
              <a:alpha val="14117"/>
            </a:schemeClr>
          </a:solidFill>
          <a:ln w="9525">
            <a:solidFill>
              <a:schemeClr val="bg1"/>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5783"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5784" name="AutoShape 78"/>
          <p:cNvSpPr/>
          <p:nvPr/>
        </p:nvSpPr>
        <p:spPr>
          <a:xfrm>
            <a:off x="900113" y="5049838"/>
            <a:ext cx="360362" cy="311150"/>
          </a:xfrm>
          <a:prstGeom prst="hexagon">
            <a:avLst>
              <a:gd name="adj" fmla="val 28954"/>
              <a:gd name="vf" fmla="val 115470"/>
            </a:avLst>
          </a:prstGeom>
          <a:solidFill>
            <a:srgbClr val="AAE600">
              <a:alpha val="3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nvGrpSpPr>
          <p:cNvPr id="75785"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grpSp>
        <p:nvGrpSpPr>
          <p:cNvPr id="75789" name="组合 10"/>
          <p:cNvGrpSpPr/>
          <p:nvPr/>
        </p:nvGrpSpPr>
        <p:grpSpPr>
          <a:xfrm>
            <a:off x="1223963" y="944563"/>
            <a:ext cx="7343775" cy="647700"/>
            <a:chOff x="5535558" y="1311371"/>
            <a:chExt cx="2317027" cy="853106"/>
          </a:xfrm>
        </p:grpSpPr>
        <p:sp>
          <p:nvSpPr>
            <p:cNvPr id="75790" name="TextBox 11"/>
            <p:cNvSpPr/>
            <p:nvPr/>
          </p:nvSpPr>
          <p:spPr>
            <a:xfrm>
              <a:off x="5619669" y="1311371"/>
              <a:ext cx="2232916" cy="841985"/>
            </a:xfrm>
            <a:prstGeom prst="roundRect">
              <a:avLst>
                <a:gd name="adj" fmla="val 8176"/>
              </a:avLst>
            </a:prstGeom>
            <a:solidFill>
              <a:schemeClr val="accent1"/>
            </a:solidFill>
            <a:ln w="19050" cap="flat" cmpd="sng">
              <a:solidFill>
                <a:srgbClr val="A6A6A6"/>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solidFill>
                    <a:schemeClr val="bg1"/>
                  </a:solidFill>
                  <a:latin typeface="Arial" panose="020B0604020202020204" pitchFamily="34" charset="0"/>
                </a:rPr>
                <a:t>	产业结构变迁的主要原因</a:t>
              </a:r>
              <a:endParaRPr lang="en-US" altLang="zh-CN" sz="1800" b="1">
                <a:solidFill>
                  <a:schemeClr val="bg1"/>
                </a:solidFill>
                <a:latin typeface="Arial" panose="020B0604020202020204" pitchFamily="34" charset="0"/>
              </a:endParaRPr>
            </a:p>
          </p:txBody>
        </p:sp>
        <p:cxnSp>
          <p:nvCxnSpPr>
            <p:cNvPr id="33" name="直接连接符 32"/>
            <p:cNvCxnSpPr/>
            <p:nvPr/>
          </p:nvCxnSpPr>
          <p:spPr>
            <a:xfrm>
              <a:off x="5625865" y="1744196"/>
              <a:ext cx="0" cy="4202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5792" name="流程图: 联系 13"/>
            <p:cNvSpPr/>
            <p:nvPr/>
          </p:nvSpPr>
          <p:spPr>
            <a:xfrm>
              <a:off x="5535558" y="1664489"/>
              <a:ext cx="169809" cy="289848"/>
            </a:xfrm>
            <a:prstGeom prst="flowChartConnector">
              <a:avLst/>
            </a:prstGeom>
            <a:solidFill>
              <a:schemeClr val="accent1"/>
            </a:solidFill>
            <a:ln w="25400" cap="flat" cmpd="sng">
              <a:solidFill>
                <a:srgbClr val="D9D9D9"/>
              </a:solidFill>
              <a:prstDash val="solid"/>
              <a:headEnd type="none" w="med" len="med"/>
              <a:tailEnd type="none" w="med" len="med"/>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en-US" altLang="zh-CN" sz="1800" b="1" i="1">
                  <a:solidFill>
                    <a:schemeClr val="bg1"/>
                  </a:solidFill>
                  <a:latin typeface="微软雅黑" panose="020B0503020204020204" pitchFamily="34" charset="-122"/>
                  <a:ea typeface="微软雅黑" panose="020B0503020204020204" pitchFamily="34" charset="-122"/>
                </a:rPr>
                <a:t>2</a:t>
              </a:r>
              <a:endParaRPr lang="en-US" altLang="zh-CN" sz="1800" b="1" i="1">
                <a:solidFill>
                  <a:schemeClr val="bg1"/>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5632574" y="2151931"/>
              <a:ext cx="32201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5794" name="Rectangle 57"/>
          <p:cNvSpPr/>
          <p:nvPr/>
        </p:nvSpPr>
        <p:spPr>
          <a:xfrm>
            <a:off x="152400" y="15240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Arial" panose="020B0604020202020204" pitchFamily="34" charset="0"/>
            </a:endParaRPr>
          </a:p>
        </p:txBody>
      </p:sp>
      <p:sp>
        <p:nvSpPr>
          <p:cNvPr id="75795" name="Rectangle 20"/>
          <p:cNvSpPr/>
          <p:nvPr/>
        </p:nvSpPr>
        <p:spPr>
          <a:xfrm>
            <a:off x="152400" y="15240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Arial" panose="020B0604020202020204" pitchFamily="34" charset="0"/>
            </a:endParaRPr>
          </a:p>
        </p:txBody>
      </p:sp>
      <p:sp>
        <p:nvSpPr>
          <p:cNvPr id="27" name="MH_Other_1"/>
          <p:cNvSpPr>
            <a:spLocks noChangeArrowheads="1"/>
          </p:cNvSpPr>
          <p:nvPr>
            <p:custDataLst>
              <p:tags r:id="rId1"/>
            </p:custDataLst>
          </p:nvPr>
        </p:nvSpPr>
        <p:spPr bwMode="auto">
          <a:xfrm rot="1805303" flipH="1">
            <a:off x="1530350" y="2378075"/>
            <a:ext cx="712788" cy="614363"/>
          </a:xfrm>
          <a:prstGeom prst="triangle">
            <a:avLst>
              <a:gd name="adj" fmla="val 50000"/>
            </a:avLst>
          </a:prstGeom>
          <a:solidFill>
            <a:schemeClr val="accent1">
              <a:lumMod val="40000"/>
              <a:lumOff val="60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rtl="0" eaLnBrk="1" fontAlgn="auto" latinLnBrk="0" hangingPunct="1">
              <a:lnSpc>
                <a:spcPct val="130000"/>
              </a:lnSpc>
              <a:spcBef>
                <a:spcPts val="0"/>
              </a:spcBef>
              <a:spcAft>
                <a:spcPts val="0"/>
              </a:spcAft>
              <a:buClrTx/>
              <a:buSzTx/>
              <a:buFontTx/>
              <a:buNone/>
              <a:defRPr/>
            </a:pPr>
            <a:endParaRPr kumimoji="0" lang="zh-CN" altLang="en-US" sz="1800" b="0" i="0" u="none" strike="noStrike" kern="1200" cap="none" spc="0" normalizeH="0" baseline="0" noProof="0" smtClean="0">
              <a:ln>
                <a:noFill/>
              </a:ln>
              <a:solidFill>
                <a:srgbClr val="FFFFFF"/>
              </a:solidFill>
              <a:effectLst/>
              <a:uLnTx/>
              <a:uFillTx/>
              <a:latin typeface="Calibri" panose="020F0502020204030204" pitchFamily="34" charset="0"/>
              <a:ea typeface="微软雅黑" panose="020B0503020204020204" pitchFamily="34" charset="-122"/>
              <a:cs typeface="+mn-cs"/>
            </a:endParaRPr>
          </a:p>
        </p:txBody>
      </p:sp>
      <p:sp>
        <p:nvSpPr>
          <p:cNvPr id="75797" name="MH_Other_2"/>
          <p:cNvSpPr/>
          <p:nvPr>
            <p:custDataLst>
              <p:tags r:id="rId2"/>
            </p:custDataLst>
          </p:nvPr>
        </p:nvSpPr>
        <p:spPr>
          <a:xfrm>
            <a:off x="969963" y="2060575"/>
            <a:ext cx="947737" cy="1092200"/>
          </a:xfrm>
          <a:custGeom>
            <a:avLst/>
            <a:gdLst>
              <a:gd name="txL" fmla="*/ 0 w 1030516"/>
              <a:gd name="txT" fmla="*/ 0 h 1186577"/>
              <a:gd name="txR" fmla="*/ 1030516 w 1030516"/>
              <a:gd name="txB" fmla="*/ 1186577 h 1186577"/>
            </a:gdLst>
            <a:ahLst/>
            <a:cxnLst>
              <a:cxn ang="0">
                <a:pos x="404" y="0"/>
              </a:cxn>
              <a:cxn ang="0">
                <a:pos x="573527" y="329771"/>
              </a:cxn>
              <a:cxn ang="0">
                <a:pos x="0" y="663795"/>
              </a:cxn>
            </a:cxnLst>
            <a:rect l="txL" t="txT" r="txR" b="txB"/>
            <a:pathLst>
              <a:path w="1030516" h="1186577">
                <a:moveTo>
                  <a:pt x="724" y="0"/>
                </a:moveTo>
                <a:lnTo>
                  <a:pt x="1030516" y="589487"/>
                </a:lnTo>
                <a:lnTo>
                  <a:pt x="0" y="1186577"/>
                </a:lnTo>
                <a:lnTo>
                  <a:pt x="724" y="0"/>
                </a:lnTo>
                <a:close/>
              </a:path>
            </a:pathLst>
          </a:custGeom>
          <a:solidFill>
            <a:schemeClr val="accent1"/>
          </a:solidFill>
          <a:ln w="19050">
            <a:noFill/>
          </a:ln>
        </p:spPr>
        <p:txBody>
          <a:bodyPr rIns="432000"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FontTx/>
              <a:buNone/>
            </a:pPr>
            <a:r>
              <a:rPr lang="en-US" altLang="zh-CN" sz="2800">
                <a:solidFill>
                  <a:srgbClr val="FFFFFF"/>
                </a:solidFill>
                <a:latin typeface="Impact" panose="020B0806030902050204" pitchFamily="34" charset="0"/>
                <a:ea typeface="幼圆" panose="02010509060101010101" pitchFamily="49" charset="-122"/>
              </a:rPr>
              <a:t>01</a:t>
            </a:r>
            <a:endParaRPr lang="zh-CN" altLang="en-US" sz="2800" dirty="0">
              <a:solidFill>
                <a:srgbClr val="FFFFFF"/>
              </a:solidFill>
              <a:latin typeface="Impact" panose="020B0806030902050204" pitchFamily="34" charset="0"/>
              <a:ea typeface="幼圆" panose="02010509060101010101" pitchFamily="49" charset="-122"/>
            </a:endParaRPr>
          </a:p>
        </p:txBody>
      </p:sp>
      <p:sp>
        <p:nvSpPr>
          <p:cNvPr id="36" name="MH_SubTitle_1"/>
          <p:cNvSpPr/>
          <p:nvPr>
            <p:custDataLst>
              <p:tags r:id="rId3"/>
            </p:custDataLst>
          </p:nvPr>
        </p:nvSpPr>
        <p:spPr>
          <a:xfrm>
            <a:off x="2095500" y="2241550"/>
            <a:ext cx="2262188" cy="990600"/>
          </a:xfrm>
          <a:prstGeom prst="rect">
            <a:avLst/>
          </a:prstGeom>
        </p:spPr>
        <p:txBody>
          <a:bodyPr anchor="ctr"/>
          <a:p>
            <a:pPr>
              <a:lnSpc>
                <a:spcPct val="110000"/>
              </a:lnSpc>
            </a:pPr>
            <a:r>
              <a:rPr lang="zh-CN" altLang="en-US" sz="2000" dirty="0">
                <a:latin typeface="Arial" panose="020B0604020202020204" pitchFamily="34" charset="0"/>
              </a:rPr>
              <a:t>供给因素 </a:t>
            </a:r>
            <a:endParaRPr lang="zh-CN" altLang="en-US" sz="2000" dirty="0">
              <a:latin typeface="Arial" panose="020B0604020202020204" pitchFamily="34" charset="0"/>
            </a:endParaRPr>
          </a:p>
        </p:txBody>
      </p:sp>
      <p:sp>
        <p:nvSpPr>
          <p:cNvPr id="37" name="MH_Other_3"/>
          <p:cNvSpPr>
            <a:spLocks noChangeArrowheads="1"/>
          </p:cNvSpPr>
          <p:nvPr>
            <p:custDataLst>
              <p:tags r:id="rId4"/>
            </p:custDataLst>
          </p:nvPr>
        </p:nvSpPr>
        <p:spPr bwMode="auto">
          <a:xfrm rot="1805303" flipH="1">
            <a:off x="1847850" y="3919538"/>
            <a:ext cx="712788" cy="614363"/>
          </a:xfrm>
          <a:prstGeom prst="triangle">
            <a:avLst>
              <a:gd name="adj" fmla="val 50000"/>
            </a:avLst>
          </a:prstGeom>
          <a:solidFill>
            <a:schemeClr val="accent3">
              <a:lumMod val="40000"/>
              <a:lumOff val="60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rtl="0" eaLnBrk="1" fontAlgn="auto" latinLnBrk="0" hangingPunct="1">
              <a:lnSpc>
                <a:spcPct val="130000"/>
              </a:lnSpc>
              <a:spcBef>
                <a:spcPts val="0"/>
              </a:spcBef>
              <a:spcAft>
                <a:spcPts val="0"/>
              </a:spcAft>
              <a:buClrTx/>
              <a:buSzTx/>
              <a:buFontTx/>
              <a:buNone/>
              <a:defRPr/>
            </a:pPr>
            <a:endParaRPr kumimoji="0" lang="zh-CN" altLang="en-US" sz="1800" b="0" i="0" u="none" strike="noStrike" kern="1200" cap="none" spc="0" normalizeH="0" baseline="0" noProof="0" smtClean="0">
              <a:ln>
                <a:noFill/>
              </a:ln>
              <a:solidFill>
                <a:srgbClr val="FFFFFF"/>
              </a:solidFill>
              <a:effectLst/>
              <a:uLnTx/>
              <a:uFillTx/>
              <a:latin typeface="Calibri" panose="020F0502020204030204" pitchFamily="34" charset="0"/>
              <a:ea typeface="微软雅黑" panose="020B0503020204020204" pitchFamily="34" charset="-122"/>
              <a:cs typeface="+mn-cs"/>
            </a:endParaRPr>
          </a:p>
        </p:txBody>
      </p:sp>
      <p:sp>
        <p:nvSpPr>
          <p:cNvPr id="38" name="MH_Other_4"/>
          <p:cNvSpPr/>
          <p:nvPr>
            <p:custDataLst>
              <p:tags r:id="rId5"/>
            </p:custDataLst>
          </p:nvPr>
        </p:nvSpPr>
        <p:spPr bwMode="auto">
          <a:xfrm>
            <a:off x="1285875" y="3603625"/>
            <a:ext cx="947738" cy="1090613"/>
          </a:xfrm>
          <a:custGeom>
            <a:avLst/>
            <a:gdLst>
              <a:gd name="T0" fmla="*/ 666 w 1030516"/>
              <a:gd name="T1" fmla="*/ 0 h 1186577"/>
              <a:gd name="T2" fmla="*/ 947884 w 1030516"/>
              <a:gd name="T3" fmla="*/ 542219 h 1186577"/>
              <a:gd name="T4" fmla="*/ 0 w 1030516"/>
              <a:gd name="T5" fmla="*/ 1091432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chemeClr val="accent3"/>
          </a:solidFill>
          <a:ln w="19050">
            <a:noFill/>
            <a:miter lim="800000"/>
          </a:ln>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smtClean="0">
                <a:ln>
                  <a:noFill/>
                </a:ln>
                <a:solidFill>
                  <a:srgbClr val="FFFFFF"/>
                </a:solidFill>
                <a:effectLst/>
                <a:uLnTx/>
                <a:uFillTx/>
                <a:latin typeface="Impact" panose="020B0806030902050204" pitchFamily="34" charset="0"/>
                <a:ea typeface="幼圆" panose="02010509060101010101" pitchFamily="49" charset="-122"/>
                <a:cs typeface="+mn-cs"/>
              </a:rPr>
              <a:t>03</a:t>
            </a:r>
            <a:endParaRPr kumimoji="0" lang="zh-CN" altLang="en-US" sz="2800" b="0" i="0" u="none" strike="noStrike" kern="1200" cap="none" spc="0" normalizeH="0" baseline="0" noProof="0" smtClean="0">
              <a:ln>
                <a:noFill/>
              </a:ln>
              <a:solidFill>
                <a:srgbClr val="FFFFFF"/>
              </a:solidFill>
              <a:effectLst/>
              <a:uLnTx/>
              <a:uFillTx/>
              <a:latin typeface="Impact" panose="020B0806030902050204" pitchFamily="34" charset="0"/>
              <a:ea typeface="幼圆" panose="02010509060101010101" pitchFamily="49" charset="-122"/>
              <a:cs typeface="+mn-cs"/>
            </a:endParaRPr>
          </a:p>
        </p:txBody>
      </p:sp>
      <p:sp>
        <p:nvSpPr>
          <p:cNvPr id="39" name="MH_SubTitle_3"/>
          <p:cNvSpPr/>
          <p:nvPr>
            <p:custDataLst>
              <p:tags r:id="rId6"/>
            </p:custDataLst>
          </p:nvPr>
        </p:nvSpPr>
        <p:spPr>
          <a:xfrm>
            <a:off x="2411413" y="3929063"/>
            <a:ext cx="2262188" cy="784225"/>
          </a:xfrm>
          <a:prstGeom prst="rect">
            <a:avLst/>
          </a:prstGeom>
        </p:spPr>
        <p:txBody>
          <a:bodyPr anchor="ctr"/>
          <a:p>
            <a:pPr>
              <a:lnSpc>
                <a:spcPct val="110000"/>
              </a:lnSpc>
            </a:pPr>
            <a:r>
              <a:rPr lang="zh-CN" altLang="en-US" sz="2000" dirty="0">
                <a:latin typeface="Arial" panose="020B0604020202020204" pitchFamily="34" charset="0"/>
              </a:rPr>
              <a:t>国际贸易</a:t>
            </a:r>
            <a:r>
              <a:rPr lang="zh-CN" altLang="en-US" dirty="0">
                <a:latin typeface="Arial" panose="020B0604020202020204" pitchFamily="34" charset="0"/>
              </a:rPr>
              <a:t> </a:t>
            </a:r>
            <a:endParaRPr lang="zh-CN" altLang="en-US" dirty="0">
              <a:latin typeface="Arial" panose="020B0604020202020204" pitchFamily="34" charset="0"/>
            </a:endParaRPr>
          </a:p>
        </p:txBody>
      </p:sp>
      <p:sp>
        <p:nvSpPr>
          <p:cNvPr id="44" name="MH_Other_5"/>
          <p:cNvSpPr>
            <a:spLocks noChangeArrowheads="1"/>
          </p:cNvSpPr>
          <p:nvPr>
            <p:custDataLst>
              <p:tags r:id="rId7"/>
            </p:custDataLst>
          </p:nvPr>
        </p:nvSpPr>
        <p:spPr bwMode="auto">
          <a:xfrm rot="1805303" flipH="1">
            <a:off x="5191125" y="3148013"/>
            <a:ext cx="712788" cy="614363"/>
          </a:xfrm>
          <a:prstGeom prst="triangle">
            <a:avLst>
              <a:gd name="adj" fmla="val 50000"/>
            </a:avLst>
          </a:prstGeom>
          <a:solidFill>
            <a:schemeClr val="accent2">
              <a:lumMod val="40000"/>
              <a:lumOff val="60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rtl="0" eaLnBrk="1" fontAlgn="auto" latinLnBrk="0" hangingPunct="1">
              <a:lnSpc>
                <a:spcPct val="130000"/>
              </a:lnSpc>
              <a:spcBef>
                <a:spcPts val="0"/>
              </a:spcBef>
              <a:spcAft>
                <a:spcPts val="0"/>
              </a:spcAft>
              <a:buClrTx/>
              <a:buSzTx/>
              <a:buFontTx/>
              <a:buNone/>
              <a:defRPr/>
            </a:pPr>
            <a:endParaRPr kumimoji="0" lang="zh-CN" altLang="en-US" sz="1800" b="0" i="0" u="none" strike="noStrike" kern="1200" cap="none" spc="0" normalizeH="0" baseline="0" noProof="0" smtClean="0">
              <a:ln>
                <a:noFill/>
              </a:ln>
              <a:solidFill>
                <a:srgbClr val="FFFFFF"/>
              </a:solidFill>
              <a:effectLst/>
              <a:uLnTx/>
              <a:uFillTx/>
              <a:latin typeface="Calibri" panose="020F0502020204030204" pitchFamily="34" charset="0"/>
              <a:ea typeface="微软雅黑" panose="020B0503020204020204" pitchFamily="34" charset="-122"/>
              <a:cs typeface="+mn-cs"/>
            </a:endParaRPr>
          </a:p>
        </p:txBody>
      </p:sp>
      <p:sp>
        <p:nvSpPr>
          <p:cNvPr id="75803" name="MH_Other_6"/>
          <p:cNvSpPr/>
          <p:nvPr>
            <p:custDataLst>
              <p:tags r:id="rId8"/>
            </p:custDataLst>
          </p:nvPr>
        </p:nvSpPr>
        <p:spPr>
          <a:xfrm>
            <a:off x="4630738" y="2832100"/>
            <a:ext cx="947737" cy="1092200"/>
          </a:xfrm>
          <a:custGeom>
            <a:avLst/>
            <a:gdLst>
              <a:gd name="txL" fmla="*/ 0 w 1030516"/>
              <a:gd name="txT" fmla="*/ 0 h 1186577"/>
              <a:gd name="txR" fmla="*/ 1030516 w 1030516"/>
              <a:gd name="txB" fmla="*/ 1186577 h 1186577"/>
            </a:gdLst>
            <a:ahLst/>
            <a:cxnLst>
              <a:cxn ang="0">
                <a:pos x="404" y="0"/>
              </a:cxn>
              <a:cxn ang="0">
                <a:pos x="573527" y="329771"/>
              </a:cxn>
              <a:cxn ang="0">
                <a:pos x="0" y="663795"/>
              </a:cxn>
            </a:cxnLst>
            <a:rect l="txL" t="txT" r="txR" b="txB"/>
            <a:pathLst>
              <a:path w="1030516" h="1186577">
                <a:moveTo>
                  <a:pt x="724" y="0"/>
                </a:moveTo>
                <a:lnTo>
                  <a:pt x="1030516" y="589487"/>
                </a:lnTo>
                <a:lnTo>
                  <a:pt x="0" y="1186577"/>
                </a:lnTo>
                <a:lnTo>
                  <a:pt x="724" y="0"/>
                </a:lnTo>
                <a:close/>
              </a:path>
            </a:pathLst>
          </a:custGeom>
          <a:solidFill>
            <a:schemeClr val="accent2"/>
          </a:solidFill>
          <a:ln w="19050">
            <a:noFill/>
          </a:ln>
        </p:spPr>
        <p:txBody>
          <a:bodyPr rIns="432000"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FontTx/>
              <a:buNone/>
            </a:pPr>
            <a:r>
              <a:rPr lang="en-US" altLang="zh-CN" sz="2800">
                <a:solidFill>
                  <a:srgbClr val="FFFFFF"/>
                </a:solidFill>
                <a:latin typeface="Impact" panose="020B0806030902050204" pitchFamily="34" charset="0"/>
                <a:ea typeface="幼圆" panose="02010509060101010101" pitchFamily="49" charset="-122"/>
              </a:rPr>
              <a:t>02</a:t>
            </a:r>
            <a:endParaRPr lang="zh-CN" altLang="en-US" sz="2800" dirty="0">
              <a:solidFill>
                <a:srgbClr val="FFFFFF"/>
              </a:solidFill>
              <a:latin typeface="Impact" panose="020B0806030902050204" pitchFamily="34" charset="0"/>
              <a:ea typeface="幼圆" panose="02010509060101010101" pitchFamily="49" charset="-122"/>
            </a:endParaRPr>
          </a:p>
        </p:txBody>
      </p:sp>
      <p:sp>
        <p:nvSpPr>
          <p:cNvPr id="48" name="MH_SubTitle_2"/>
          <p:cNvSpPr/>
          <p:nvPr>
            <p:custDataLst>
              <p:tags r:id="rId9"/>
            </p:custDataLst>
          </p:nvPr>
        </p:nvSpPr>
        <p:spPr>
          <a:xfrm>
            <a:off x="5754688" y="3159125"/>
            <a:ext cx="2262188" cy="782638"/>
          </a:xfrm>
          <a:prstGeom prst="rect">
            <a:avLst/>
          </a:prstGeom>
        </p:spPr>
        <p:txBody>
          <a:bodyPr anchor="ctr"/>
          <a:p>
            <a:pPr>
              <a:lnSpc>
                <a:spcPct val="110000"/>
              </a:lnSpc>
            </a:pPr>
            <a:r>
              <a:rPr lang="zh-CN" altLang="en-US" dirty="0">
                <a:latin typeface="Arial" panose="020B0604020202020204" pitchFamily="34" charset="0"/>
              </a:rPr>
              <a:t>需求因素 </a:t>
            </a:r>
            <a:endParaRPr lang="zh-CN" altLang="en-US" dirty="0">
              <a:latin typeface="Arial" panose="020B0604020202020204" pitchFamily="34" charset="0"/>
            </a:endParaRPr>
          </a:p>
        </p:txBody>
      </p:sp>
      <p:sp>
        <p:nvSpPr>
          <p:cNvPr id="75808" name="标题 1"/>
          <p:cNvSpPr/>
          <p:nvPr/>
        </p:nvSpPr>
        <p:spPr>
          <a:xfrm>
            <a:off x="576263" y="296863"/>
            <a:ext cx="5400675" cy="431800"/>
          </a:xfrm>
          <a:prstGeom prst="rect">
            <a:avLst/>
          </a:prstGeom>
          <a:noFill/>
          <a:ln w="9525">
            <a:noFill/>
          </a:ln>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stStyle>
          <a:p>
            <a:pPr lvl="0" algn="l" eaLnBrk="1" hangingPunct="1">
              <a:buNone/>
            </a:pPr>
            <a:r>
              <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9.2  </a:t>
            </a:r>
            <a:r>
              <a:rPr lang="zh-CN" altLang="zh-CN" sz="3200" b="1"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产业结构变迁理论</a:t>
            </a:r>
            <a:endPar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6802" name="Group 128"/>
          <p:cNvGrpSpPr/>
          <p:nvPr/>
        </p:nvGrpSpPr>
        <p:grpSpPr>
          <a:xfrm>
            <a:off x="7704138" y="2349500"/>
            <a:ext cx="647700" cy="454025"/>
            <a:chOff x="4604" y="757"/>
            <a:chExt cx="408" cy="286"/>
          </a:xfrm>
        </p:grpSpPr>
        <p:sp>
          <p:nvSpPr>
            <p:cNvPr id="76803"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6804"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grpSp>
        <p:nvGrpSpPr>
          <p:cNvPr id="76805" name="组合 10"/>
          <p:cNvGrpSpPr/>
          <p:nvPr/>
        </p:nvGrpSpPr>
        <p:grpSpPr>
          <a:xfrm>
            <a:off x="1116013" y="1160463"/>
            <a:ext cx="7127875" cy="647700"/>
            <a:chOff x="5535558" y="1311371"/>
            <a:chExt cx="2317027" cy="853106"/>
          </a:xfrm>
        </p:grpSpPr>
        <p:sp>
          <p:nvSpPr>
            <p:cNvPr id="76806" name="TextBox 11"/>
            <p:cNvSpPr/>
            <p:nvPr/>
          </p:nvSpPr>
          <p:spPr>
            <a:xfrm>
              <a:off x="5619669" y="1311371"/>
              <a:ext cx="2232916" cy="841985"/>
            </a:xfrm>
            <a:prstGeom prst="roundRect">
              <a:avLst>
                <a:gd name="adj" fmla="val 8176"/>
              </a:avLst>
            </a:prstGeom>
            <a:solidFill>
              <a:schemeClr val="accent1"/>
            </a:solidFill>
            <a:ln w="19050" cap="flat" cmpd="sng">
              <a:solidFill>
                <a:srgbClr val="A6A6A6"/>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solidFill>
                    <a:schemeClr val="bg1"/>
                  </a:solidFill>
                  <a:latin typeface="Arial" panose="020B0604020202020204" pitchFamily="34" charset="0"/>
                </a:rPr>
                <a:t>	产业结构变迁的主要原因</a:t>
              </a:r>
              <a:endParaRPr lang="zh-CN" altLang="en-US" sz="1800" b="1" dirty="0">
                <a:solidFill>
                  <a:schemeClr val="bg1"/>
                </a:solidFill>
                <a:latin typeface="Arial" panose="020B0604020202020204" pitchFamily="34" charset="0"/>
              </a:endParaRPr>
            </a:p>
          </p:txBody>
        </p:sp>
        <p:cxnSp>
          <p:nvCxnSpPr>
            <p:cNvPr id="13" name="直接连接符 12"/>
            <p:cNvCxnSpPr/>
            <p:nvPr/>
          </p:nvCxnSpPr>
          <p:spPr>
            <a:xfrm>
              <a:off x="5625865" y="1744196"/>
              <a:ext cx="0" cy="4202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6808" name="流程图: 联系 13"/>
            <p:cNvSpPr/>
            <p:nvPr/>
          </p:nvSpPr>
          <p:spPr>
            <a:xfrm>
              <a:off x="5535558" y="1664489"/>
              <a:ext cx="169809" cy="289848"/>
            </a:xfrm>
            <a:prstGeom prst="flowChartConnector">
              <a:avLst/>
            </a:prstGeom>
            <a:solidFill>
              <a:schemeClr val="accent1"/>
            </a:solidFill>
            <a:ln w="25400" cap="flat" cmpd="sng">
              <a:solidFill>
                <a:srgbClr val="D9D9D9"/>
              </a:solidFill>
              <a:prstDash val="solid"/>
              <a:headEnd type="none" w="med" len="med"/>
              <a:tailEnd type="none" w="med" len="med"/>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en-US" altLang="zh-CN" sz="1800" b="1" i="1">
                  <a:solidFill>
                    <a:schemeClr val="bg1"/>
                  </a:solidFill>
                  <a:latin typeface="微软雅黑" panose="020B0503020204020204" pitchFamily="34" charset="-122"/>
                  <a:ea typeface="微软雅黑" panose="020B0503020204020204" pitchFamily="34" charset="-122"/>
                </a:rPr>
                <a:t>2</a:t>
              </a:r>
              <a:endParaRPr lang="en-US" altLang="zh-CN" sz="1800" b="1" i="1">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5632574" y="2151931"/>
              <a:ext cx="32201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4" name="AutoShape 26"/>
          <p:cNvSpPr>
            <a:spLocks noChangeArrowheads="1"/>
          </p:cNvSpPr>
          <p:nvPr/>
        </p:nvSpPr>
        <p:spPr bwMode="auto">
          <a:xfrm>
            <a:off x="1223963" y="4292600"/>
            <a:ext cx="360363" cy="311150"/>
          </a:xfrm>
          <a:prstGeom prst="hexagon">
            <a:avLst>
              <a:gd name="adj" fmla="val 28954"/>
              <a:gd name="vf" fmla="val 115470"/>
            </a:avLst>
          </a:prstGeom>
          <a:solidFill>
            <a:schemeClr val="bg1">
              <a:lumMod val="75000"/>
              <a:alpha val="14117"/>
            </a:schemeClr>
          </a:solidFill>
          <a:ln w="9525">
            <a:solidFill>
              <a:schemeClr val="bg1"/>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6811"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nvGrpSpPr>
          <p:cNvPr id="76812"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76816" name="Rectangle 2"/>
          <p:cNvSpPr/>
          <p:nvPr/>
        </p:nvSpPr>
        <p:spPr>
          <a:xfrm>
            <a:off x="1116013" y="2673350"/>
            <a:ext cx="7019925" cy="2181225"/>
          </a:xfrm>
          <a:prstGeom prst="rect">
            <a:avLst/>
          </a:prstGeom>
          <a:solidFill>
            <a:srgbClr val="FDEADA">
              <a:alpha val="41176"/>
            </a:srgbClr>
          </a:solidFill>
          <a:ln w="25400" cap="flat" cmpd="sng">
            <a:solidFill>
              <a:schemeClr val="accent1"/>
            </a:solidFill>
            <a:prstDash val="solid"/>
            <a:miter/>
            <a:headEnd type="none" w="med" len="med"/>
            <a:tailEnd type="none" w="med" len="med"/>
          </a:ln>
        </p:spPr>
        <p:txBody>
          <a:bodyPr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spcAft>
                <a:spcPct val="100000"/>
              </a:spcAft>
              <a:buFont typeface="Wingdings" panose="05000000000000000000" pitchFamily="2" charset="2"/>
              <a:buNone/>
            </a:pPr>
            <a:r>
              <a:rPr lang="zh-CN" altLang="en-US" sz="1800" dirty="0">
                <a:latin typeface="Arial" panose="020B0604020202020204" pitchFamily="34" charset="0"/>
              </a:rPr>
              <a:t>衡量产业优势地位主要有三种标准：附加价值高低、产业产值、产业关联效应。这三个指标高，代表该产业具有优势地位。而附加价值的提高、产值规模的扩大以及产业影响力的增强都有赖于创新。也就是说，正是创新引起了附加价值、产值规模和产业影响力在不同产业间的变化。这种变化推动了产业结构的变迁。</a:t>
            </a:r>
            <a:endParaRPr lang="en-US" altLang="zh-CN" sz="1800">
              <a:latin typeface="Arial" panose="020B0604020202020204" pitchFamily="34" charset="0"/>
            </a:endParaRPr>
          </a:p>
        </p:txBody>
      </p:sp>
      <p:sp>
        <p:nvSpPr>
          <p:cNvPr id="76817" name="MH_SubTitle_1"/>
          <p:cNvSpPr txBox="1"/>
          <p:nvPr>
            <p:custDataLst>
              <p:tags r:id="rId1"/>
            </p:custDataLst>
          </p:nvPr>
        </p:nvSpPr>
        <p:spPr>
          <a:xfrm>
            <a:off x="5041900" y="2274888"/>
            <a:ext cx="5108575" cy="493712"/>
          </a:xfrm>
          <a:prstGeom prst="rect">
            <a:avLst/>
          </a:prstGeom>
          <a:noFill/>
          <a:ln w="9525">
            <a:noFill/>
          </a:ln>
        </p:spPr>
        <p:txBody>
          <a:bodyPr lIns="0" tIns="0" rIns="0" bIns="0" anchor="b"/>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2000" b="1" dirty="0">
              <a:solidFill>
                <a:schemeClr val="accent1"/>
              </a:solidFill>
            </a:endParaRPr>
          </a:p>
        </p:txBody>
      </p:sp>
      <p:sp>
        <p:nvSpPr>
          <p:cNvPr id="76818" name="MH_SubTitle_2"/>
          <p:cNvSpPr txBox="1"/>
          <p:nvPr>
            <p:custDataLst>
              <p:tags r:id="rId2"/>
            </p:custDataLst>
          </p:nvPr>
        </p:nvSpPr>
        <p:spPr>
          <a:xfrm>
            <a:off x="5041900" y="4248150"/>
            <a:ext cx="5108575" cy="493713"/>
          </a:xfrm>
          <a:prstGeom prst="rect">
            <a:avLst/>
          </a:prstGeom>
          <a:noFill/>
          <a:ln w="9525">
            <a:noFill/>
          </a:ln>
        </p:spPr>
        <p:txBody>
          <a:bodyPr lIns="0" tIns="0" rIns="0" bIns="0" anchor="b"/>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2000" b="1" dirty="0">
              <a:solidFill>
                <a:schemeClr val="accent2"/>
              </a:solidFill>
            </a:endParaRPr>
          </a:p>
        </p:txBody>
      </p:sp>
      <p:sp>
        <p:nvSpPr>
          <p:cNvPr id="33" name="MH_Other_5"/>
          <p:cNvSpPr/>
          <p:nvPr>
            <p:custDataLst>
              <p:tags r:id="rId3"/>
            </p:custDataLst>
          </p:nvPr>
        </p:nvSpPr>
        <p:spPr bwMode="auto">
          <a:xfrm>
            <a:off x="4165600" y="2816225"/>
            <a:ext cx="398463" cy="39687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34" name="MH_Other_6"/>
          <p:cNvSpPr>
            <a:spLocks noChangeAspect="1"/>
          </p:cNvSpPr>
          <p:nvPr>
            <p:custDataLst>
              <p:tags r:id="rId4"/>
            </p:custDataLst>
          </p:nvPr>
        </p:nvSpPr>
        <p:spPr bwMode="auto">
          <a:xfrm>
            <a:off x="4183063" y="4786313"/>
            <a:ext cx="396875" cy="3937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6821" name="标题 1"/>
          <p:cNvSpPr/>
          <p:nvPr/>
        </p:nvSpPr>
        <p:spPr>
          <a:xfrm>
            <a:off x="576263" y="296863"/>
            <a:ext cx="5400675" cy="431800"/>
          </a:xfrm>
          <a:prstGeom prst="rect">
            <a:avLst/>
          </a:prstGeom>
          <a:noFill/>
          <a:ln w="9525">
            <a:noFill/>
          </a:ln>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stStyle>
          <a:p>
            <a:pPr lvl="0" algn="l" eaLnBrk="1" hangingPunct="1">
              <a:buNone/>
            </a:pPr>
            <a:r>
              <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9.2  </a:t>
            </a:r>
            <a:r>
              <a:rPr lang="zh-CN" altLang="zh-CN" sz="3200" b="1"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产业结构变迁理论</a:t>
            </a:r>
            <a:endPar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 name="灯片编号占位符 5"/>
          <p:cNvSpPr txBox="1">
            <a:spLocks noGrp="1"/>
          </p:cNvSpPr>
          <p:nvPr>
            <p:ph type="sldNum" sz="quarter" idx="4"/>
          </p:nvPr>
        </p:nvSpPr>
        <p:spPr>
          <a:noFill/>
        </p:spPr>
        <p:txBody>
          <a:bodyPr wrap="square" lIns="91440" tIns="45720" rIns="91440" bIns="45720" numCol="1" rtlCol="0" anchor="ctr" anchorCtr="0" compatLnSpc="1"/>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200" b="1" dirty="0">
                <a:latin typeface="Calibri" panose="020F0502020204030204" pitchFamily="34" charset="0"/>
              </a:rPr>
            </a:fld>
            <a:endParaRPr lang="zh-CN" altLang="en-US" sz="1200" b="1" dirty="0">
              <a:latin typeface="Calibri" panose="020F0502020204030204" pitchFamily="34" charset="0"/>
            </a:endParaRPr>
          </a:p>
        </p:txBody>
      </p:sp>
      <p:grpSp>
        <p:nvGrpSpPr>
          <p:cNvPr id="25603" name="Group 128"/>
          <p:cNvGrpSpPr/>
          <p:nvPr/>
        </p:nvGrpSpPr>
        <p:grpSpPr>
          <a:xfrm>
            <a:off x="7704138" y="2349500"/>
            <a:ext cx="647700" cy="454025"/>
            <a:chOff x="4604" y="757"/>
            <a:chExt cx="408" cy="286"/>
          </a:xfrm>
        </p:grpSpPr>
        <p:sp>
          <p:nvSpPr>
            <p:cNvPr id="25634"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25635"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sp>
        <p:nvSpPr>
          <p:cNvPr id="124" name="AutoShape 26"/>
          <p:cNvSpPr>
            <a:spLocks noChangeArrowheads="1"/>
          </p:cNvSpPr>
          <p:nvPr/>
        </p:nvSpPr>
        <p:spPr bwMode="auto">
          <a:xfrm>
            <a:off x="1223963" y="4076700"/>
            <a:ext cx="360363" cy="311150"/>
          </a:xfrm>
          <a:prstGeom prst="hexagon">
            <a:avLst>
              <a:gd name="adj" fmla="val 28954"/>
              <a:gd name="vf" fmla="val 115470"/>
            </a:avLst>
          </a:prstGeom>
          <a:solidFill>
            <a:schemeClr val="bg1">
              <a:lumMod val="75000"/>
              <a:alpha val="14117"/>
            </a:schemeClr>
          </a:solidFill>
          <a:ln w="9525">
            <a:solidFill>
              <a:schemeClr val="bg1"/>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25605"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25606" name="AutoShape 78"/>
          <p:cNvSpPr/>
          <p:nvPr/>
        </p:nvSpPr>
        <p:spPr>
          <a:xfrm>
            <a:off x="900113" y="5049838"/>
            <a:ext cx="360362" cy="311150"/>
          </a:xfrm>
          <a:prstGeom prst="hexagon">
            <a:avLst>
              <a:gd name="adj" fmla="val 28954"/>
              <a:gd name="vf" fmla="val 115470"/>
            </a:avLst>
          </a:prstGeom>
          <a:solidFill>
            <a:srgbClr val="AAE600">
              <a:alpha val="3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nvGrpSpPr>
          <p:cNvPr id="25607"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25608" name="Rectangle 57"/>
          <p:cNvSpPr/>
          <p:nvPr/>
        </p:nvSpPr>
        <p:spPr>
          <a:xfrm>
            <a:off x="152400" y="15240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Arial" panose="020B0604020202020204" pitchFamily="34" charset="0"/>
            </a:endParaRPr>
          </a:p>
        </p:txBody>
      </p:sp>
      <p:sp>
        <p:nvSpPr>
          <p:cNvPr id="28" name="标题 1"/>
          <p:cNvSpPr>
            <a:spLocks noGrp="1"/>
          </p:cNvSpPr>
          <p:nvPr>
            <p:ph type="title"/>
          </p:nvPr>
        </p:nvSpPr>
        <p:spPr>
          <a:xfrm>
            <a:off x="576263" y="296863"/>
            <a:ext cx="5400675" cy="431800"/>
          </a:xfrm>
        </p:spPr>
        <p:txBody>
          <a:bodyPr vert="horz" wrap="square" lIns="91440" tIns="45720" rIns="91440" bIns="45720" numCol="1" anchor="t" anchorCtr="0" compatLnSpc="1"/>
          <a:p>
            <a:pPr eaLnBrk="1" hangingPunct="1">
              <a:buNone/>
            </a:pPr>
            <a:r>
              <a:rPr lang="en-US" altLang="zh-CN" sz="3200" kern="1200" cap="none">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cs typeface="+mj-cs"/>
              </a:rPr>
              <a:t>9.3  </a:t>
            </a:r>
            <a:r>
              <a:rPr lang="zh-CN" altLang="zh-CN" sz="3200" kern="1200" cap="none"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cs typeface="+mj-cs"/>
              </a:rPr>
              <a:t>网络经济与产业结构</a:t>
            </a:r>
            <a:endParaRPr lang="en-US" altLang="zh-CN" sz="3200" kern="1200" cap="none">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cs typeface="+mj-cs"/>
            </a:endParaRPr>
          </a:p>
        </p:txBody>
      </p:sp>
      <p:sp>
        <p:nvSpPr>
          <p:cNvPr id="25610" name="Rectangle 20"/>
          <p:cNvSpPr/>
          <p:nvPr/>
        </p:nvSpPr>
        <p:spPr>
          <a:xfrm>
            <a:off x="152400" y="15240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Arial" panose="020B0604020202020204" pitchFamily="34" charset="0"/>
            </a:endParaRPr>
          </a:p>
        </p:txBody>
      </p:sp>
      <p:grpSp>
        <p:nvGrpSpPr>
          <p:cNvPr id="25611" name="组合 10"/>
          <p:cNvGrpSpPr/>
          <p:nvPr/>
        </p:nvGrpSpPr>
        <p:grpSpPr>
          <a:xfrm>
            <a:off x="1871663" y="2035175"/>
            <a:ext cx="4537075" cy="647700"/>
            <a:chOff x="5535558" y="1311371"/>
            <a:chExt cx="2317027" cy="853106"/>
          </a:xfrm>
        </p:grpSpPr>
        <p:sp>
          <p:nvSpPr>
            <p:cNvPr id="36" name="TextBox 35"/>
            <p:cNvSpPr txBox="1"/>
            <p:nvPr/>
          </p:nvSpPr>
          <p:spPr>
            <a:xfrm>
              <a:off x="5619872" y="1311371"/>
              <a:ext cx="2232713" cy="842652"/>
            </a:xfrm>
            <a:prstGeom prst="roundRect">
              <a:avLst>
                <a:gd name="adj" fmla="val 8176"/>
              </a:avLst>
            </a:prstGeom>
            <a:noFill/>
            <a:ln w="19050">
              <a:solidFill>
                <a:schemeClr val="bg1">
                  <a:lumMod val="65000"/>
                </a:schemeClr>
              </a:solidFill>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latin typeface="Arial" panose="020B0604020202020204" pitchFamily="34" charset="0"/>
                </a:rPr>
                <a:t>         改变传统产业</a:t>
              </a:r>
              <a:endParaRPr lang="zh-CN" altLang="en-US" sz="1800" b="1" dirty="0">
                <a:latin typeface="Arial" panose="020B0604020202020204" pitchFamily="34" charset="0"/>
              </a:endParaRPr>
            </a:p>
          </p:txBody>
        </p:sp>
        <p:cxnSp>
          <p:nvCxnSpPr>
            <p:cNvPr id="37" name="直接连接符 36"/>
            <p:cNvCxnSpPr/>
            <p:nvPr/>
          </p:nvCxnSpPr>
          <p:spPr>
            <a:xfrm>
              <a:off x="5626358" y="1744197"/>
              <a:ext cx="0" cy="42028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流程图: 联系 37"/>
            <p:cNvSpPr/>
            <p:nvPr/>
          </p:nvSpPr>
          <p:spPr>
            <a:xfrm>
              <a:off x="5535558" y="1725378"/>
              <a:ext cx="169439" cy="169367"/>
            </a:xfrm>
            <a:prstGeom prst="flowChartConnector">
              <a:avLst/>
            </a:prstGeom>
            <a:solidFill>
              <a:srgbClr val="00B0F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rPr>
                <a:t>1</a:t>
              </a:r>
              <a:endPar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cxnSp>
          <p:nvCxnSpPr>
            <p:cNvPr id="39" name="直接连接符 38"/>
            <p:cNvCxnSpPr/>
            <p:nvPr/>
          </p:nvCxnSpPr>
          <p:spPr>
            <a:xfrm>
              <a:off x="5632033" y="2151931"/>
              <a:ext cx="3226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5612" name="组合 15"/>
          <p:cNvGrpSpPr/>
          <p:nvPr/>
        </p:nvGrpSpPr>
        <p:grpSpPr>
          <a:xfrm>
            <a:off x="1871663" y="2889250"/>
            <a:ext cx="4537075" cy="647700"/>
            <a:chOff x="5535558" y="1311371"/>
            <a:chExt cx="2317027" cy="853106"/>
          </a:xfrm>
        </p:grpSpPr>
        <p:sp>
          <p:nvSpPr>
            <p:cNvPr id="49" name="TextBox 48"/>
            <p:cNvSpPr txBox="1"/>
            <p:nvPr/>
          </p:nvSpPr>
          <p:spPr>
            <a:xfrm>
              <a:off x="5619872" y="1311371"/>
              <a:ext cx="2232713" cy="842652"/>
            </a:xfrm>
            <a:prstGeom prst="roundRect">
              <a:avLst>
                <a:gd name="adj" fmla="val 8176"/>
              </a:avLst>
            </a:prstGeom>
            <a:noFill/>
            <a:ln w="19050">
              <a:solidFill>
                <a:schemeClr val="bg1">
                  <a:lumMod val="65000"/>
                </a:schemeClr>
              </a:solidFill>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latin typeface="Arial" panose="020B0604020202020204" pitchFamily="34" charset="0"/>
                </a:rPr>
                <a:t>         促进新兴产业的形成与发展</a:t>
              </a:r>
              <a:endParaRPr lang="zh-CN" altLang="en-US" sz="1800" b="1" dirty="0">
                <a:latin typeface="Arial" panose="020B0604020202020204" pitchFamily="34" charset="0"/>
              </a:endParaRPr>
            </a:p>
          </p:txBody>
        </p:sp>
        <p:cxnSp>
          <p:nvCxnSpPr>
            <p:cNvPr id="50" name="直接连接符 49"/>
            <p:cNvCxnSpPr/>
            <p:nvPr/>
          </p:nvCxnSpPr>
          <p:spPr>
            <a:xfrm>
              <a:off x="5626358" y="1744197"/>
              <a:ext cx="0" cy="42028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51" name="流程图: 联系 50"/>
            <p:cNvSpPr/>
            <p:nvPr/>
          </p:nvSpPr>
          <p:spPr>
            <a:xfrm>
              <a:off x="5535558" y="1725378"/>
              <a:ext cx="169439" cy="167276"/>
            </a:xfrm>
            <a:prstGeom prst="flowChartConnector">
              <a:avLst/>
            </a:prstGeom>
            <a:solidFill>
              <a:srgbClr val="FFC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rPr>
                <a:t>2</a:t>
              </a:r>
              <a:endPar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cxnSp>
          <p:nvCxnSpPr>
            <p:cNvPr id="52" name="直接连接符 51"/>
            <p:cNvCxnSpPr/>
            <p:nvPr/>
          </p:nvCxnSpPr>
          <p:spPr>
            <a:xfrm>
              <a:off x="5632033" y="2147749"/>
              <a:ext cx="3226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5613" name="组合 20"/>
          <p:cNvGrpSpPr/>
          <p:nvPr/>
        </p:nvGrpSpPr>
        <p:grpSpPr>
          <a:xfrm>
            <a:off x="1871663" y="3752850"/>
            <a:ext cx="4537075" cy="647700"/>
            <a:chOff x="5535558" y="1311371"/>
            <a:chExt cx="2317027" cy="853106"/>
          </a:xfrm>
        </p:grpSpPr>
        <p:sp>
          <p:nvSpPr>
            <p:cNvPr id="54" name="TextBox 53"/>
            <p:cNvSpPr txBox="1"/>
            <p:nvPr/>
          </p:nvSpPr>
          <p:spPr>
            <a:xfrm>
              <a:off x="5619872" y="1311371"/>
              <a:ext cx="2232713" cy="842652"/>
            </a:xfrm>
            <a:prstGeom prst="roundRect">
              <a:avLst>
                <a:gd name="adj" fmla="val 8176"/>
              </a:avLst>
            </a:prstGeom>
            <a:solidFill>
              <a:schemeClr val="bg1"/>
            </a:solidFill>
            <a:ln w="19050">
              <a:solidFill>
                <a:schemeClr val="bg1">
                  <a:lumMod val="65000"/>
                </a:schemeClr>
              </a:solidFill>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latin typeface="Arial" panose="020B0604020202020204" pitchFamily="34" charset="0"/>
                </a:rPr>
                <a:t>         推动产业结构变迁</a:t>
              </a:r>
              <a:endParaRPr lang="zh-CN" altLang="en-US" sz="1800" b="1" dirty="0">
                <a:latin typeface="Arial" panose="020B0604020202020204" pitchFamily="34" charset="0"/>
              </a:endParaRPr>
            </a:p>
          </p:txBody>
        </p:sp>
        <p:cxnSp>
          <p:nvCxnSpPr>
            <p:cNvPr id="55" name="直接连接符 54"/>
            <p:cNvCxnSpPr/>
            <p:nvPr/>
          </p:nvCxnSpPr>
          <p:spPr>
            <a:xfrm>
              <a:off x="5626358" y="1744197"/>
              <a:ext cx="0" cy="42028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56" name="流程图: 联系 55"/>
            <p:cNvSpPr/>
            <p:nvPr/>
          </p:nvSpPr>
          <p:spPr>
            <a:xfrm>
              <a:off x="5535558" y="1725378"/>
              <a:ext cx="169439" cy="167276"/>
            </a:xfrm>
            <a:prstGeom prst="flowChartConnector">
              <a:avLst/>
            </a:prstGeom>
            <a:solidFill>
              <a:srgbClr val="92D05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rPr>
                <a:t>3</a:t>
              </a:r>
              <a:endPar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cxnSp>
          <p:nvCxnSpPr>
            <p:cNvPr id="57" name="直接连接符 56"/>
            <p:cNvCxnSpPr/>
            <p:nvPr/>
          </p:nvCxnSpPr>
          <p:spPr>
            <a:xfrm>
              <a:off x="5632033" y="2147749"/>
              <a:ext cx="3226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 name="灯片编号占位符 5"/>
          <p:cNvSpPr txBox="1">
            <a:spLocks noGrp="1"/>
          </p:cNvSpPr>
          <p:nvPr/>
        </p:nvSpPr>
        <p:spPr>
          <a:xfrm>
            <a:off x="6300788" y="6345238"/>
            <a:ext cx="2590800" cy="365125"/>
          </a:xfrm>
          <a:prstGeom prst="rect">
            <a:avLst/>
          </a:prstGeom>
          <a:noFill/>
        </p:spPr>
        <p:txBody>
          <a:bodyPr vert="horz" wrap="square" lIns="91440" tIns="45720" rIns="91440" bIns="45720" numCol="1" rtlCol="0" anchor="ctr" anchorCtr="0" compatLnSpc="1"/>
          <a:p>
            <a:pPr algn="r"/>
            <a:fld id="{9A0DB2DC-4C9A-4742-B13C-FB6460FD3503}" type="slidenum">
              <a:rPr lang="zh-CN" altLang="en-US" sz="1200" b="1" dirty="0">
                <a:latin typeface="Calibri" panose="020F0502020204030204" pitchFamily="34" charset="0"/>
              </a:rPr>
            </a:fld>
            <a:endParaRPr lang="zh-CN" altLang="en-US" sz="1200" b="1" dirty="0">
              <a:latin typeface="Calibri" panose="020F0502020204030204" pitchFamily="34" charset="0"/>
            </a:endParaRPr>
          </a:p>
        </p:txBody>
      </p:sp>
      <p:grpSp>
        <p:nvGrpSpPr>
          <p:cNvPr id="78851" name="Group 128"/>
          <p:cNvGrpSpPr/>
          <p:nvPr/>
        </p:nvGrpSpPr>
        <p:grpSpPr>
          <a:xfrm>
            <a:off x="7704138" y="2349500"/>
            <a:ext cx="647700" cy="454025"/>
            <a:chOff x="4604" y="757"/>
            <a:chExt cx="408" cy="286"/>
          </a:xfrm>
        </p:grpSpPr>
        <p:sp>
          <p:nvSpPr>
            <p:cNvPr id="78852"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8853"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sp>
        <p:nvSpPr>
          <p:cNvPr id="124" name="AutoShape 26"/>
          <p:cNvSpPr>
            <a:spLocks noChangeArrowheads="1"/>
          </p:cNvSpPr>
          <p:nvPr/>
        </p:nvSpPr>
        <p:spPr bwMode="auto">
          <a:xfrm>
            <a:off x="1223963" y="4076700"/>
            <a:ext cx="360363" cy="311150"/>
          </a:xfrm>
          <a:prstGeom prst="hexagon">
            <a:avLst>
              <a:gd name="adj" fmla="val 28954"/>
              <a:gd name="vf" fmla="val 115470"/>
            </a:avLst>
          </a:prstGeom>
          <a:solidFill>
            <a:schemeClr val="bg1">
              <a:lumMod val="75000"/>
              <a:alpha val="14117"/>
            </a:schemeClr>
          </a:solidFill>
          <a:ln w="9525">
            <a:solidFill>
              <a:schemeClr val="bg1"/>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8855"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8856" name="AutoShape 78"/>
          <p:cNvSpPr/>
          <p:nvPr/>
        </p:nvSpPr>
        <p:spPr>
          <a:xfrm>
            <a:off x="900113" y="5049838"/>
            <a:ext cx="360362" cy="311150"/>
          </a:xfrm>
          <a:prstGeom prst="hexagon">
            <a:avLst>
              <a:gd name="adj" fmla="val 28954"/>
              <a:gd name="vf" fmla="val 115470"/>
            </a:avLst>
          </a:prstGeom>
          <a:solidFill>
            <a:srgbClr val="AAE600">
              <a:alpha val="3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nvGrpSpPr>
          <p:cNvPr id="78857"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grpSp>
        <p:nvGrpSpPr>
          <p:cNvPr id="78861" name="组合 10"/>
          <p:cNvGrpSpPr/>
          <p:nvPr/>
        </p:nvGrpSpPr>
        <p:grpSpPr>
          <a:xfrm>
            <a:off x="1223963" y="944563"/>
            <a:ext cx="7127875" cy="647700"/>
            <a:chOff x="5535558" y="1311371"/>
            <a:chExt cx="2317027" cy="853106"/>
          </a:xfrm>
        </p:grpSpPr>
        <p:sp>
          <p:nvSpPr>
            <p:cNvPr id="78862" name="TextBox 11"/>
            <p:cNvSpPr/>
            <p:nvPr/>
          </p:nvSpPr>
          <p:spPr>
            <a:xfrm>
              <a:off x="5619669" y="1311371"/>
              <a:ext cx="2232916" cy="841985"/>
            </a:xfrm>
            <a:prstGeom prst="roundRect">
              <a:avLst>
                <a:gd name="adj" fmla="val 8176"/>
              </a:avLst>
            </a:prstGeom>
            <a:solidFill>
              <a:schemeClr val="accent1"/>
            </a:solidFill>
            <a:ln w="19050" cap="flat" cmpd="sng">
              <a:solidFill>
                <a:srgbClr val="A6A6A6"/>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solidFill>
                    <a:schemeClr val="bg1"/>
                  </a:solidFill>
                  <a:latin typeface="Arial" panose="020B0604020202020204" pitchFamily="34" charset="0"/>
                </a:rPr>
                <a:t>	改变传统产业</a:t>
              </a:r>
              <a:endParaRPr lang="zh-CN" altLang="en-US" sz="1800" b="1" dirty="0">
                <a:solidFill>
                  <a:schemeClr val="bg1"/>
                </a:solidFill>
                <a:latin typeface="Arial" panose="020B0604020202020204" pitchFamily="34" charset="0"/>
              </a:endParaRPr>
            </a:p>
          </p:txBody>
        </p:sp>
        <p:cxnSp>
          <p:nvCxnSpPr>
            <p:cNvPr id="33" name="直接连接符 32"/>
            <p:cNvCxnSpPr/>
            <p:nvPr/>
          </p:nvCxnSpPr>
          <p:spPr>
            <a:xfrm>
              <a:off x="5625865" y="1744196"/>
              <a:ext cx="0" cy="4202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8864" name="流程图: 联系 13"/>
            <p:cNvSpPr/>
            <p:nvPr/>
          </p:nvSpPr>
          <p:spPr>
            <a:xfrm>
              <a:off x="5535558" y="1664489"/>
              <a:ext cx="169809" cy="289848"/>
            </a:xfrm>
            <a:prstGeom prst="flowChartConnector">
              <a:avLst/>
            </a:prstGeom>
            <a:solidFill>
              <a:schemeClr val="accent1"/>
            </a:solidFill>
            <a:ln w="25400" cap="flat" cmpd="sng">
              <a:solidFill>
                <a:srgbClr val="D9D9D9"/>
              </a:solidFill>
              <a:prstDash val="solid"/>
              <a:headEnd type="none" w="med" len="med"/>
              <a:tailEnd type="none" w="med" len="med"/>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en-US" altLang="zh-CN" sz="1800" b="1" i="1">
                  <a:solidFill>
                    <a:schemeClr val="bg1"/>
                  </a:solidFill>
                  <a:latin typeface="微软雅黑" panose="020B0503020204020204" pitchFamily="34" charset="-122"/>
                  <a:ea typeface="微软雅黑" panose="020B0503020204020204" pitchFamily="34" charset="-122"/>
                </a:rPr>
                <a:t>1</a:t>
              </a:r>
              <a:endParaRPr lang="en-US" altLang="zh-CN" sz="1800" b="1" i="1">
                <a:solidFill>
                  <a:schemeClr val="bg1"/>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5632574" y="2151931"/>
              <a:ext cx="32201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8866" name="Rectangle 57"/>
          <p:cNvSpPr/>
          <p:nvPr/>
        </p:nvSpPr>
        <p:spPr>
          <a:xfrm>
            <a:off x="152400" y="15240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Arial" panose="020B0604020202020204" pitchFamily="34" charset="0"/>
            </a:endParaRPr>
          </a:p>
        </p:txBody>
      </p:sp>
      <p:sp>
        <p:nvSpPr>
          <p:cNvPr id="78868" name="Rectangle 20"/>
          <p:cNvSpPr/>
          <p:nvPr/>
        </p:nvSpPr>
        <p:spPr>
          <a:xfrm>
            <a:off x="152400" y="15240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Arial" panose="020B0604020202020204" pitchFamily="34" charset="0"/>
            </a:endParaRPr>
          </a:p>
        </p:txBody>
      </p:sp>
      <p:sp>
        <p:nvSpPr>
          <p:cNvPr id="40" name="MH_Other_1"/>
          <p:cNvSpPr/>
          <p:nvPr>
            <p:custDataLst>
              <p:tags r:id="rId1"/>
            </p:custDataLst>
          </p:nvPr>
        </p:nvSpPr>
        <p:spPr>
          <a:xfrm>
            <a:off x="1979613" y="2241550"/>
            <a:ext cx="2251075" cy="334963"/>
          </a:xfrm>
          <a:prstGeom prst="round2SameRect">
            <a:avLst>
              <a:gd name="adj1" fmla="val 19408"/>
              <a:gd name="adj2" fmla="val 0"/>
            </a:avLst>
          </a:prstGeom>
          <a:solidFill>
            <a:schemeClr val="accent1"/>
          </a:solidFill>
        </p:spPr>
        <p:txBody>
          <a:bodyPr lIns="36000" tIns="0" bIns="0" anchor="ct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rgbClr val="FFFFFF"/>
                </a:solidFill>
                <a:effectLst/>
                <a:uLnTx/>
                <a:uFillTx/>
                <a:latin typeface="+mn-lt"/>
                <a:ea typeface="+mn-ea"/>
                <a:cs typeface="+mn-cs"/>
              </a:rPr>
              <a:t>01</a:t>
            </a:r>
            <a:endParaRPr kumimoji="0" lang="zh-CN" altLang="en-US" sz="1800" b="1" i="0" u="none" strike="noStrike" kern="1200" cap="none" spc="0" normalizeH="0" baseline="0" noProof="0" dirty="0" err="1">
              <a:ln>
                <a:noFill/>
              </a:ln>
              <a:solidFill>
                <a:srgbClr val="FFFFFF"/>
              </a:solidFill>
              <a:effectLst/>
              <a:uLnTx/>
              <a:uFillTx/>
              <a:latin typeface="+mn-lt"/>
              <a:ea typeface="+mn-ea"/>
              <a:cs typeface="+mn-cs"/>
            </a:endParaRPr>
          </a:p>
        </p:txBody>
      </p:sp>
      <p:sp>
        <p:nvSpPr>
          <p:cNvPr id="41" name="MH_SubTitle_1"/>
          <p:cNvSpPr>
            <a:spLocks noChangeArrowheads="1"/>
          </p:cNvSpPr>
          <p:nvPr>
            <p:custDataLst>
              <p:tags r:id="rId2"/>
            </p:custDataLst>
          </p:nvPr>
        </p:nvSpPr>
        <p:spPr bwMode="auto">
          <a:xfrm>
            <a:off x="2341563" y="2286000"/>
            <a:ext cx="4829175" cy="590550"/>
          </a:xfrm>
          <a:prstGeom prst="rect">
            <a:avLst/>
          </a:prstGeom>
          <a:solidFill>
            <a:srgbClr val="FFFFFF"/>
          </a:solidFill>
          <a:ln w="9525">
            <a:solidFill>
              <a:srgbClr val="D9D9D9"/>
            </a:solidFill>
            <a:miter lim="800000"/>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spcBef>
                <a:spcPct val="0"/>
              </a:spcBef>
              <a:buFontTx/>
              <a:buNone/>
            </a:pPr>
            <a:r>
              <a:rPr lang="zh-CN" altLang="en-US" sz="1800" dirty="0">
                <a:solidFill>
                  <a:srgbClr val="376092"/>
                </a:solidFill>
              </a:rPr>
              <a:t>信息技术向传统产业的渗透</a:t>
            </a:r>
            <a:endParaRPr lang="zh-CN" altLang="en-US" sz="1800" dirty="0">
              <a:solidFill>
                <a:srgbClr val="376092"/>
              </a:solidFill>
            </a:endParaRPr>
          </a:p>
        </p:txBody>
      </p:sp>
      <p:sp>
        <p:nvSpPr>
          <p:cNvPr id="42" name="MH_Other_2"/>
          <p:cNvSpPr/>
          <p:nvPr>
            <p:custDataLst>
              <p:tags r:id="rId3"/>
            </p:custDataLst>
          </p:nvPr>
        </p:nvSpPr>
        <p:spPr>
          <a:xfrm>
            <a:off x="1979613" y="4065588"/>
            <a:ext cx="2251075" cy="334963"/>
          </a:xfrm>
          <a:prstGeom prst="round2SameRect">
            <a:avLst>
              <a:gd name="adj1" fmla="val 19408"/>
              <a:gd name="adj2" fmla="val 0"/>
            </a:avLst>
          </a:prstGeom>
          <a:solidFill>
            <a:schemeClr val="accent3"/>
          </a:solidFill>
        </p:spPr>
        <p:txBody>
          <a:bodyPr lIns="36000" tIns="0" bIns="0" anchor="ct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rgbClr val="FFFFFF"/>
                </a:solidFill>
                <a:effectLst/>
                <a:uLnTx/>
                <a:uFillTx/>
                <a:latin typeface="+mn-lt"/>
                <a:ea typeface="+mn-ea"/>
                <a:cs typeface="+mn-cs"/>
              </a:rPr>
              <a:t>03</a:t>
            </a:r>
            <a:endParaRPr kumimoji="0" lang="zh-CN" altLang="en-US" sz="1800" b="1" i="0" u="none" strike="noStrike" kern="1200" cap="none" spc="0" normalizeH="0" baseline="0" noProof="0" dirty="0" err="1">
              <a:ln>
                <a:noFill/>
              </a:ln>
              <a:solidFill>
                <a:srgbClr val="FFFFFF"/>
              </a:solidFill>
              <a:effectLst/>
              <a:uLnTx/>
              <a:uFillTx/>
              <a:latin typeface="+mn-lt"/>
              <a:ea typeface="+mn-ea"/>
              <a:cs typeface="+mn-cs"/>
            </a:endParaRPr>
          </a:p>
        </p:txBody>
      </p:sp>
      <p:sp>
        <p:nvSpPr>
          <p:cNvPr id="43" name="MH_SubTitle_3"/>
          <p:cNvSpPr>
            <a:spLocks noChangeArrowheads="1"/>
          </p:cNvSpPr>
          <p:nvPr>
            <p:custDataLst>
              <p:tags r:id="rId4"/>
            </p:custDataLst>
          </p:nvPr>
        </p:nvSpPr>
        <p:spPr bwMode="auto">
          <a:xfrm>
            <a:off x="2341563" y="4110038"/>
            <a:ext cx="4829175" cy="590550"/>
          </a:xfrm>
          <a:prstGeom prst="rect">
            <a:avLst/>
          </a:prstGeom>
          <a:solidFill>
            <a:srgbClr val="FFFFFF"/>
          </a:solidFill>
          <a:ln w="9525">
            <a:solidFill>
              <a:srgbClr val="D9D9D9"/>
            </a:solidFill>
            <a:miter lim="800000"/>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spcBef>
                <a:spcPct val="0"/>
              </a:spcBef>
              <a:buFontTx/>
              <a:buNone/>
            </a:pPr>
            <a:r>
              <a:rPr lang="zh-CN" altLang="en-US" sz="1800" dirty="0">
                <a:solidFill>
                  <a:srgbClr val="77933C"/>
                </a:solidFill>
              </a:rPr>
              <a:t>信息技术改变了传统产业结构</a:t>
            </a:r>
            <a:endParaRPr lang="zh-CN" altLang="en-US" sz="1800" dirty="0">
              <a:solidFill>
                <a:srgbClr val="77933C"/>
              </a:solidFill>
            </a:endParaRPr>
          </a:p>
        </p:txBody>
      </p:sp>
      <p:sp>
        <p:nvSpPr>
          <p:cNvPr id="46" name="MH_Other_4"/>
          <p:cNvSpPr/>
          <p:nvPr>
            <p:custDataLst>
              <p:tags r:id="rId5"/>
            </p:custDataLst>
          </p:nvPr>
        </p:nvSpPr>
        <p:spPr>
          <a:xfrm>
            <a:off x="5283200" y="3152775"/>
            <a:ext cx="2249488" cy="336550"/>
          </a:xfrm>
          <a:prstGeom prst="round2SameRect">
            <a:avLst>
              <a:gd name="adj1" fmla="val 19408"/>
              <a:gd name="adj2" fmla="val 0"/>
            </a:avLst>
          </a:prstGeom>
          <a:solidFill>
            <a:schemeClr val="accent2"/>
          </a:solidFill>
        </p:spPr>
        <p:txBody>
          <a:bodyPr lIns="90000" tIns="0" rIns="36000" bIns="0" anchor="ct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rgbClr val="FFFFFF"/>
                </a:solidFill>
                <a:effectLst/>
                <a:uLnTx/>
                <a:uFillTx/>
                <a:latin typeface="+mn-lt"/>
                <a:ea typeface="+mn-ea"/>
                <a:cs typeface="+mn-cs"/>
              </a:rPr>
              <a:t>02</a:t>
            </a:r>
            <a:endParaRPr kumimoji="0" lang="zh-CN" altLang="en-US" sz="1800" b="1" i="0" u="none" strike="noStrike" kern="1200" cap="none" spc="0" normalizeH="0" baseline="0" noProof="0" dirty="0" err="1">
              <a:ln>
                <a:noFill/>
              </a:ln>
              <a:solidFill>
                <a:srgbClr val="FFFFFF"/>
              </a:solidFill>
              <a:effectLst/>
              <a:uLnTx/>
              <a:uFillTx/>
              <a:latin typeface="+mn-lt"/>
              <a:ea typeface="+mn-ea"/>
              <a:cs typeface="+mn-cs"/>
            </a:endParaRPr>
          </a:p>
        </p:txBody>
      </p:sp>
      <p:sp>
        <p:nvSpPr>
          <p:cNvPr id="47" name="MH_SubTitle_2"/>
          <p:cNvSpPr>
            <a:spLocks noChangeArrowheads="1"/>
          </p:cNvSpPr>
          <p:nvPr>
            <p:custDataLst>
              <p:tags r:id="rId6"/>
            </p:custDataLst>
          </p:nvPr>
        </p:nvSpPr>
        <p:spPr bwMode="auto">
          <a:xfrm>
            <a:off x="2341563" y="3198813"/>
            <a:ext cx="4829175" cy="590550"/>
          </a:xfrm>
          <a:prstGeom prst="rect">
            <a:avLst/>
          </a:prstGeom>
          <a:solidFill>
            <a:srgbClr val="FFFFFF"/>
          </a:solidFill>
          <a:ln w="9525">
            <a:solidFill>
              <a:srgbClr val="D9D9D9"/>
            </a:solidFill>
            <a:miter lim="800000"/>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just" eaLnBrk="1" hangingPunct="1">
              <a:spcBef>
                <a:spcPct val="0"/>
              </a:spcBef>
              <a:buFontTx/>
              <a:buNone/>
            </a:pPr>
            <a:r>
              <a:rPr lang="zh-CN" altLang="en-US" sz="1800" dirty="0">
                <a:solidFill>
                  <a:srgbClr val="953735"/>
                </a:solidFill>
              </a:rPr>
              <a:t>信息技术改变了传统产业</a:t>
            </a:r>
            <a:endParaRPr lang="zh-CN" altLang="en-US" sz="1800" dirty="0">
              <a:solidFill>
                <a:srgbClr val="953735"/>
              </a:solidFill>
            </a:endParaRPr>
          </a:p>
        </p:txBody>
      </p:sp>
      <p:sp>
        <p:nvSpPr>
          <p:cNvPr id="78877" name="标题 1"/>
          <p:cNvSpPr/>
          <p:nvPr/>
        </p:nvSpPr>
        <p:spPr>
          <a:xfrm>
            <a:off x="576263" y="296863"/>
            <a:ext cx="5400675" cy="431800"/>
          </a:xfrm>
          <a:prstGeom prst="rect">
            <a:avLst/>
          </a:prstGeom>
          <a:noFill/>
          <a:ln w="9525">
            <a:noFill/>
          </a:ln>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stStyle>
          <a:p>
            <a:pPr lvl="0" algn="l" eaLnBrk="1" hangingPunct="1">
              <a:buNone/>
            </a:pPr>
            <a:r>
              <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9.3  </a:t>
            </a:r>
            <a:r>
              <a:rPr lang="zh-CN" altLang="zh-CN" sz="3200" b="1"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网络经济与产业结构</a:t>
            </a:r>
            <a:endPar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874" name="Group 128"/>
          <p:cNvGrpSpPr/>
          <p:nvPr/>
        </p:nvGrpSpPr>
        <p:grpSpPr>
          <a:xfrm>
            <a:off x="7704138" y="2349500"/>
            <a:ext cx="647700" cy="454025"/>
            <a:chOff x="4604" y="757"/>
            <a:chExt cx="408" cy="286"/>
          </a:xfrm>
        </p:grpSpPr>
        <p:sp>
          <p:nvSpPr>
            <p:cNvPr id="79875"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9876"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sp>
        <p:nvSpPr>
          <p:cNvPr id="124" name="AutoShape 26"/>
          <p:cNvSpPr>
            <a:spLocks noChangeArrowheads="1"/>
          </p:cNvSpPr>
          <p:nvPr/>
        </p:nvSpPr>
        <p:spPr bwMode="auto">
          <a:xfrm>
            <a:off x="1223963" y="4292600"/>
            <a:ext cx="360363" cy="311150"/>
          </a:xfrm>
          <a:prstGeom prst="hexagon">
            <a:avLst>
              <a:gd name="adj" fmla="val 28954"/>
              <a:gd name="vf" fmla="val 115470"/>
            </a:avLst>
          </a:prstGeom>
          <a:solidFill>
            <a:schemeClr val="bg1">
              <a:lumMod val="75000"/>
              <a:alpha val="14117"/>
            </a:schemeClr>
          </a:solidFill>
          <a:ln w="9525">
            <a:solidFill>
              <a:schemeClr val="bg1"/>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9883"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nvGrpSpPr>
          <p:cNvPr id="79884"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79889" name="MH_SubTitle_1"/>
          <p:cNvSpPr txBox="1"/>
          <p:nvPr>
            <p:custDataLst>
              <p:tags r:id="rId1"/>
            </p:custDataLst>
          </p:nvPr>
        </p:nvSpPr>
        <p:spPr>
          <a:xfrm>
            <a:off x="5041900" y="2274888"/>
            <a:ext cx="5108575" cy="493712"/>
          </a:xfrm>
          <a:prstGeom prst="rect">
            <a:avLst/>
          </a:prstGeom>
          <a:noFill/>
          <a:ln w="9525">
            <a:noFill/>
          </a:ln>
        </p:spPr>
        <p:txBody>
          <a:bodyPr lIns="0" tIns="0" rIns="0" bIns="0" anchor="b"/>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2000" b="1" dirty="0">
              <a:solidFill>
                <a:schemeClr val="accent1"/>
              </a:solidFill>
            </a:endParaRPr>
          </a:p>
        </p:txBody>
      </p:sp>
      <p:sp>
        <p:nvSpPr>
          <p:cNvPr id="79890" name="MH_SubTitle_2"/>
          <p:cNvSpPr txBox="1"/>
          <p:nvPr>
            <p:custDataLst>
              <p:tags r:id="rId2"/>
            </p:custDataLst>
          </p:nvPr>
        </p:nvSpPr>
        <p:spPr>
          <a:xfrm>
            <a:off x="5041900" y="4248150"/>
            <a:ext cx="5108575" cy="493713"/>
          </a:xfrm>
          <a:prstGeom prst="rect">
            <a:avLst/>
          </a:prstGeom>
          <a:noFill/>
          <a:ln w="9525">
            <a:noFill/>
          </a:ln>
        </p:spPr>
        <p:txBody>
          <a:bodyPr lIns="0" tIns="0" rIns="0" bIns="0" anchor="b"/>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2000" b="1" dirty="0">
              <a:solidFill>
                <a:schemeClr val="accent2"/>
              </a:solidFill>
            </a:endParaRPr>
          </a:p>
        </p:txBody>
      </p:sp>
      <p:sp>
        <p:nvSpPr>
          <p:cNvPr id="33" name="MH_Other_5"/>
          <p:cNvSpPr/>
          <p:nvPr>
            <p:custDataLst>
              <p:tags r:id="rId3"/>
            </p:custDataLst>
          </p:nvPr>
        </p:nvSpPr>
        <p:spPr bwMode="auto">
          <a:xfrm>
            <a:off x="4165600" y="2816225"/>
            <a:ext cx="398463" cy="39687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34" name="MH_Other_6"/>
          <p:cNvSpPr>
            <a:spLocks noChangeAspect="1"/>
          </p:cNvSpPr>
          <p:nvPr>
            <p:custDataLst>
              <p:tags r:id="rId4"/>
            </p:custDataLst>
          </p:nvPr>
        </p:nvSpPr>
        <p:spPr bwMode="auto">
          <a:xfrm>
            <a:off x="4183063" y="4786313"/>
            <a:ext cx="396875" cy="3937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9894" name="标题 1"/>
          <p:cNvSpPr/>
          <p:nvPr/>
        </p:nvSpPr>
        <p:spPr>
          <a:xfrm>
            <a:off x="576263" y="296863"/>
            <a:ext cx="5400675" cy="431800"/>
          </a:xfrm>
          <a:prstGeom prst="rect">
            <a:avLst/>
          </a:prstGeom>
          <a:noFill/>
          <a:ln w="9525">
            <a:noFill/>
          </a:ln>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stStyle>
          <a:p>
            <a:pPr lvl="0" algn="l" eaLnBrk="1" hangingPunct="1">
              <a:buNone/>
            </a:pPr>
            <a:r>
              <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9.3  </a:t>
            </a:r>
            <a:r>
              <a:rPr lang="zh-CN" altLang="zh-CN" sz="3200" b="1"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网络经济与产业结构</a:t>
            </a:r>
            <a:endPar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endParaRPr>
          </a:p>
        </p:txBody>
      </p:sp>
      <p:grpSp>
        <p:nvGrpSpPr>
          <p:cNvPr id="79895" name="组合 10"/>
          <p:cNvGrpSpPr/>
          <p:nvPr/>
        </p:nvGrpSpPr>
        <p:grpSpPr>
          <a:xfrm>
            <a:off x="1223963" y="944563"/>
            <a:ext cx="7127875" cy="647700"/>
            <a:chOff x="5535558" y="1311371"/>
            <a:chExt cx="2317027" cy="853106"/>
          </a:xfrm>
        </p:grpSpPr>
        <p:sp>
          <p:nvSpPr>
            <p:cNvPr id="79896" name="TextBox 11"/>
            <p:cNvSpPr/>
            <p:nvPr/>
          </p:nvSpPr>
          <p:spPr>
            <a:xfrm>
              <a:off x="5619669" y="1311371"/>
              <a:ext cx="2232916" cy="841985"/>
            </a:xfrm>
            <a:prstGeom prst="roundRect">
              <a:avLst>
                <a:gd name="adj" fmla="val 8176"/>
              </a:avLst>
            </a:prstGeom>
            <a:solidFill>
              <a:schemeClr val="accent1"/>
            </a:solidFill>
            <a:ln w="19050" cap="flat" cmpd="sng">
              <a:solidFill>
                <a:srgbClr val="A6A6A6"/>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solidFill>
                    <a:schemeClr val="bg1"/>
                  </a:solidFill>
                  <a:latin typeface="Arial" panose="020B0604020202020204" pitchFamily="34" charset="0"/>
                </a:rPr>
                <a:t>	促进新兴产业的形成与发展</a:t>
              </a:r>
              <a:endParaRPr lang="zh-CN" altLang="en-US" sz="1800" b="1" dirty="0">
                <a:solidFill>
                  <a:schemeClr val="bg1"/>
                </a:solidFill>
                <a:latin typeface="Arial" panose="020B0604020202020204" pitchFamily="34" charset="0"/>
              </a:endParaRPr>
            </a:p>
          </p:txBody>
        </p:sp>
        <p:cxnSp>
          <p:nvCxnSpPr>
            <p:cNvPr id="2" name="直接连接符 32"/>
            <p:cNvCxnSpPr/>
            <p:nvPr/>
          </p:nvCxnSpPr>
          <p:spPr>
            <a:xfrm>
              <a:off x="5625865" y="1744196"/>
              <a:ext cx="0" cy="4202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9898" name="流程图: 联系 13"/>
            <p:cNvSpPr/>
            <p:nvPr/>
          </p:nvSpPr>
          <p:spPr>
            <a:xfrm>
              <a:off x="5535558" y="1664489"/>
              <a:ext cx="169809" cy="289848"/>
            </a:xfrm>
            <a:prstGeom prst="flowChartConnector">
              <a:avLst/>
            </a:prstGeom>
            <a:solidFill>
              <a:schemeClr val="accent1"/>
            </a:solidFill>
            <a:ln w="25400" cap="flat" cmpd="sng">
              <a:solidFill>
                <a:srgbClr val="D9D9D9"/>
              </a:solidFill>
              <a:prstDash val="solid"/>
              <a:headEnd type="none" w="med" len="med"/>
              <a:tailEnd type="none" w="med" len="med"/>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en-US" altLang="zh-CN" sz="1800" b="1" i="1">
                  <a:solidFill>
                    <a:schemeClr val="bg1"/>
                  </a:solidFill>
                  <a:latin typeface="微软雅黑" panose="020B0503020204020204" pitchFamily="34" charset="-122"/>
                  <a:ea typeface="微软雅黑" panose="020B0503020204020204" pitchFamily="34" charset="-122"/>
                </a:rPr>
                <a:t>2</a:t>
              </a:r>
              <a:endParaRPr lang="en-US" altLang="zh-CN" sz="1800" b="1" i="1">
                <a:solidFill>
                  <a:schemeClr val="bg1"/>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5632574" y="2151931"/>
              <a:ext cx="32201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9900" name="Group 128"/>
          <p:cNvGrpSpPr/>
          <p:nvPr/>
        </p:nvGrpSpPr>
        <p:grpSpPr>
          <a:xfrm>
            <a:off x="7486650" y="2565400"/>
            <a:ext cx="647700" cy="454025"/>
            <a:chOff x="4604" y="757"/>
            <a:chExt cx="408" cy="286"/>
          </a:xfrm>
        </p:grpSpPr>
        <p:sp>
          <p:nvSpPr>
            <p:cNvPr id="79901"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9902"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sp>
        <p:nvSpPr>
          <p:cNvPr id="25" name="MH_Other_1"/>
          <p:cNvSpPr/>
          <p:nvPr>
            <p:custDataLst>
              <p:tags r:id="rId5"/>
            </p:custDataLst>
          </p:nvPr>
        </p:nvSpPr>
        <p:spPr>
          <a:xfrm>
            <a:off x="1719263" y="2673350"/>
            <a:ext cx="709613" cy="714375"/>
          </a:xfrm>
          <a:custGeom>
            <a:avLst/>
            <a:gdLst>
              <a:gd name="connsiteX0" fmla="*/ 0 w 717819"/>
              <a:gd name="connsiteY0" fmla="*/ 0 h 779310"/>
              <a:gd name="connsiteX1" fmla="*/ 717819 w 717819"/>
              <a:gd name="connsiteY1" fmla="*/ 0 h 779310"/>
              <a:gd name="connsiteX2" fmla="*/ 1786 w 717819"/>
              <a:gd name="connsiteY2" fmla="*/ 779310 h 779310"/>
              <a:gd name="connsiteX3" fmla="*/ 0 w 717819"/>
              <a:gd name="connsiteY3" fmla="*/ 779310 h 779310"/>
            </a:gdLst>
            <a:ahLst/>
            <a:cxnLst>
              <a:cxn ang="0">
                <a:pos x="connsiteX0" y="connsiteY0"/>
              </a:cxn>
              <a:cxn ang="0">
                <a:pos x="connsiteX1" y="connsiteY1"/>
              </a:cxn>
              <a:cxn ang="0">
                <a:pos x="connsiteX2" y="connsiteY2"/>
              </a:cxn>
              <a:cxn ang="0">
                <a:pos x="connsiteX3" y="connsiteY3"/>
              </a:cxn>
            </a:cxnLst>
            <a:rect l="l" t="t" r="r" b="b"/>
            <a:pathLst>
              <a:path w="717819" h="779310">
                <a:moveTo>
                  <a:pt x="0" y="0"/>
                </a:moveTo>
                <a:lnTo>
                  <a:pt x="717819" y="0"/>
                </a:lnTo>
                <a:lnTo>
                  <a:pt x="1786" y="779310"/>
                </a:lnTo>
                <a:lnTo>
                  <a:pt x="0" y="7793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mn-lt"/>
                <a:ea typeface="+mn-ea"/>
                <a:cs typeface="+mn-cs"/>
              </a:rPr>
              <a:t>A</a:t>
            </a:r>
            <a:endParaRPr kumimoji="0" lang="zh-CN" altLang="en-US" sz="2400" b="0" i="0" u="none" strike="noStrike" kern="1200" cap="none" spc="0" normalizeH="0" baseline="0" noProof="0" dirty="0">
              <a:ln>
                <a:noFill/>
              </a:ln>
              <a:solidFill>
                <a:srgbClr val="FFFFFF"/>
              </a:solidFill>
              <a:effectLst/>
              <a:uLnTx/>
              <a:uFillTx/>
              <a:latin typeface="+mn-lt"/>
              <a:ea typeface="+mn-ea"/>
              <a:cs typeface="+mn-cs"/>
            </a:endParaRPr>
          </a:p>
        </p:txBody>
      </p:sp>
      <p:sp>
        <p:nvSpPr>
          <p:cNvPr id="26" name="MH_SubTitle_1"/>
          <p:cNvSpPr/>
          <p:nvPr>
            <p:custDataLst>
              <p:tags r:id="rId6"/>
            </p:custDataLst>
          </p:nvPr>
        </p:nvSpPr>
        <p:spPr>
          <a:xfrm>
            <a:off x="1671638" y="2790825"/>
            <a:ext cx="2787650" cy="739775"/>
          </a:xfrm>
          <a:custGeom>
            <a:avLst/>
            <a:gdLst>
              <a:gd name="connsiteX0" fmla="*/ 2148718 w 2191263"/>
              <a:gd name="connsiteY0" fmla="*/ 0 h 626989"/>
              <a:gd name="connsiteX1" fmla="*/ 2191263 w 2191263"/>
              <a:gd name="connsiteY1" fmla="*/ 0 h 626989"/>
              <a:gd name="connsiteX2" fmla="*/ 2191263 w 2191263"/>
              <a:gd name="connsiteY2" fmla="*/ 626989 h 626989"/>
              <a:gd name="connsiteX3" fmla="*/ 2148718 w 2191263"/>
              <a:gd name="connsiteY3" fmla="*/ 626989 h 626989"/>
              <a:gd name="connsiteX4" fmla="*/ 565885 w 2191263"/>
              <a:gd name="connsiteY4" fmla="*/ 0 h 626989"/>
              <a:gd name="connsiteX5" fmla="*/ 2110617 w 2191263"/>
              <a:gd name="connsiteY5" fmla="*/ 0 h 626989"/>
              <a:gd name="connsiteX6" fmla="*/ 2110617 w 2191263"/>
              <a:gd name="connsiteY6" fmla="*/ 626989 h 626989"/>
              <a:gd name="connsiteX7" fmla="*/ 0 w 2191263"/>
              <a:gd name="connsiteY7" fmla="*/ 626989 h 626989"/>
              <a:gd name="connsiteX8" fmla="*/ 0 w 2191263"/>
              <a:gd name="connsiteY8" fmla="*/ 615893 h 626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1263" h="626989">
                <a:moveTo>
                  <a:pt x="2148718" y="0"/>
                </a:moveTo>
                <a:lnTo>
                  <a:pt x="2191263" y="0"/>
                </a:lnTo>
                <a:lnTo>
                  <a:pt x="2191263" y="626989"/>
                </a:lnTo>
                <a:lnTo>
                  <a:pt x="2148718" y="626989"/>
                </a:lnTo>
                <a:close/>
                <a:moveTo>
                  <a:pt x="565885" y="0"/>
                </a:moveTo>
                <a:lnTo>
                  <a:pt x="2110617" y="0"/>
                </a:lnTo>
                <a:lnTo>
                  <a:pt x="2110617" y="626989"/>
                </a:lnTo>
                <a:lnTo>
                  <a:pt x="0" y="626989"/>
                </a:lnTo>
                <a:lnTo>
                  <a:pt x="0" y="61589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0" rIns="0" bIns="0"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2400" b="1" dirty="0">
                <a:solidFill>
                  <a:srgbClr val="FFFFFF"/>
                </a:solidFill>
                <a:latin typeface="Calibri" panose="020F0502020204030204" pitchFamily="34" charset="0"/>
              </a:rPr>
              <a:t>物联网</a:t>
            </a:r>
            <a:endParaRPr lang="zh-CN" altLang="en-US" sz="2400" b="1" dirty="0">
              <a:solidFill>
                <a:srgbClr val="FFFFFF"/>
              </a:solidFill>
              <a:latin typeface="Calibri" panose="020F0502020204030204" pitchFamily="34" charset="0"/>
            </a:endParaRPr>
          </a:p>
        </p:txBody>
      </p:sp>
      <p:sp>
        <p:nvSpPr>
          <p:cNvPr id="27" name="MH_Other_2"/>
          <p:cNvSpPr/>
          <p:nvPr>
            <p:custDataLst>
              <p:tags r:id="rId7"/>
            </p:custDataLst>
          </p:nvPr>
        </p:nvSpPr>
        <p:spPr>
          <a:xfrm>
            <a:off x="5283200" y="2673350"/>
            <a:ext cx="709613" cy="714375"/>
          </a:xfrm>
          <a:custGeom>
            <a:avLst/>
            <a:gdLst>
              <a:gd name="connsiteX0" fmla="*/ 0 w 717819"/>
              <a:gd name="connsiteY0" fmla="*/ 0 h 779310"/>
              <a:gd name="connsiteX1" fmla="*/ 717819 w 717819"/>
              <a:gd name="connsiteY1" fmla="*/ 0 h 779310"/>
              <a:gd name="connsiteX2" fmla="*/ 1786 w 717819"/>
              <a:gd name="connsiteY2" fmla="*/ 779310 h 779310"/>
              <a:gd name="connsiteX3" fmla="*/ 0 w 717819"/>
              <a:gd name="connsiteY3" fmla="*/ 779310 h 779310"/>
            </a:gdLst>
            <a:ahLst/>
            <a:cxnLst>
              <a:cxn ang="0">
                <a:pos x="connsiteX0" y="connsiteY0"/>
              </a:cxn>
              <a:cxn ang="0">
                <a:pos x="connsiteX1" y="connsiteY1"/>
              </a:cxn>
              <a:cxn ang="0">
                <a:pos x="connsiteX2" y="connsiteY2"/>
              </a:cxn>
              <a:cxn ang="0">
                <a:pos x="connsiteX3" y="connsiteY3"/>
              </a:cxn>
            </a:cxnLst>
            <a:rect l="l" t="t" r="r" b="b"/>
            <a:pathLst>
              <a:path w="717819" h="779310">
                <a:moveTo>
                  <a:pt x="0" y="0"/>
                </a:moveTo>
                <a:lnTo>
                  <a:pt x="717819" y="0"/>
                </a:lnTo>
                <a:lnTo>
                  <a:pt x="1786" y="779310"/>
                </a:lnTo>
                <a:lnTo>
                  <a:pt x="0" y="7793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mn-lt"/>
                <a:ea typeface="+mn-ea"/>
                <a:cs typeface="+mn-cs"/>
              </a:rPr>
              <a:t>B</a:t>
            </a:r>
            <a:endParaRPr kumimoji="0" lang="zh-CN" altLang="en-US" sz="2400" b="0" i="0" u="none" strike="noStrike" kern="1200" cap="none" spc="0" normalizeH="0" baseline="0" noProof="0" dirty="0">
              <a:ln>
                <a:noFill/>
              </a:ln>
              <a:solidFill>
                <a:srgbClr val="FFFFFF"/>
              </a:solidFill>
              <a:effectLst/>
              <a:uLnTx/>
              <a:uFillTx/>
              <a:latin typeface="+mn-lt"/>
              <a:ea typeface="+mn-ea"/>
              <a:cs typeface="+mn-cs"/>
            </a:endParaRPr>
          </a:p>
        </p:txBody>
      </p:sp>
      <p:sp>
        <p:nvSpPr>
          <p:cNvPr id="28" name="MH_SubTitle_2"/>
          <p:cNvSpPr/>
          <p:nvPr>
            <p:custDataLst>
              <p:tags r:id="rId8"/>
            </p:custDataLst>
          </p:nvPr>
        </p:nvSpPr>
        <p:spPr>
          <a:xfrm>
            <a:off x="5235575" y="2790825"/>
            <a:ext cx="2789238" cy="739775"/>
          </a:xfrm>
          <a:custGeom>
            <a:avLst/>
            <a:gdLst>
              <a:gd name="connsiteX0" fmla="*/ 2148718 w 2191263"/>
              <a:gd name="connsiteY0" fmla="*/ 0 h 626989"/>
              <a:gd name="connsiteX1" fmla="*/ 2191263 w 2191263"/>
              <a:gd name="connsiteY1" fmla="*/ 0 h 626989"/>
              <a:gd name="connsiteX2" fmla="*/ 2191263 w 2191263"/>
              <a:gd name="connsiteY2" fmla="*/ 626989 h 626989"/>
              <a:gd name="connsiteX3" fmla="*/ 2148718 w 2191263"/>
              <a:gd name="connsiteY3" fmla="*/ 626989 h 626989"/>
              <a:gd name="connsiteX4" fmla="*/ 565885 w 2191263"/>
              <a:gd name="connsiteY4" fmla="*/ 0 h 626989"/>
              <a:gd name="connsiteX5" fmla="*/ 2110617 w 2191263"/>
              <a:gd name="connsiteY5" fmla="*/ 0 h 626989"/>
              <a:gd name="connsiteX6" fmla="*/ 2110617 w 2191263"/>
              <a:gd name="connsiteY6" fmla="*/ 626989 h 626989"/>
              <a:gd name="connsiteX7" fmla="*/ 0 w 2191263"/>
              <a:gd name="connsiteY7" fmla="*/ 626989 h 626989"/>
              <a:gd name="connsiteX8" fmla="*/ 0 w 2191263"/>
              <a:gd name="connsiteY8" fmla="*/ 615893 h 626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1263" h="626989">
                <a:moveTo>
                  <a:pt x="2148718" y="0"/>
                </a:moveTo>
                <a:lnTo>
                  <a:pt x="2191263" y="0"/>
                </a:lnTo>
                <a:lnTo>
                  <a:pt x="2191263" y="626989"/>
                </a:lnTo>
                <a:lnTo>
                  <a:pt x="2148718" y="626989"/>
                </a:lnTo>
                <a:close/>
                <a:moveTo>
                  <a:pt x="565885" y="0"/>
                </a:moveTo>
                <a:lnTo>
                  <a:pt x="2110617" y="0"/>
                </a:lnTo>
                <a:lnTo>
                  <a:pt x="2110617" y="626989"/>
                </a:lnTo>
                <a:lnTo>
                  <a:pt x="0" y="626989"/>
                </a:lnTo>
                <a:lnTo>
                  <a:pt x="0" y="61589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0" rIns="0" bIns="0"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2400" dirty="0">
                <a:solidFill>
                  <a:srgbClr val="FFFFFF"/>
                </a:solidFill>
                <a:latin typeface="Calibri" panose="020F0502020204030204" pitchFamily="34" charset="0"/>
              </a:rPr>
              <a:t>人工智能</a:t>
            </a:r>
            <a:endParaRPr lang="zh-CN" altLang="en-US" sz="2400" dirty="0">
              <a:solidFill>
                <a:srgbClr val="FFFFFF"/>
              </a:solidFill>
              <a:latin typeface="Calibri" panose="020F0502020204030204" pitchFamily="34" charset="0"/>
            </a:endParaRPr>
          </a:p>
        </p:txBody>
      </p:sp>
    </p:spTree>
  </p:cSld>
  <p:clrMapOvr>
    <a:masterClrMapping/>
  </p:clrMapOvr>
  <p:transition>
    <p:wipe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灯片编号占位符 5"/>
          <p:cNvSpPr txBox="1">
            <a:spLocks noGrp="1"/>
          </p:cNvSpPr>
          <p:nvPr>
            <p:ph type="sldNum" sz="quarter" idx="4"/>
          </p:nvPr>
        </p:nvSpPr>
        <p:spPr>
          <a:noFill/>
        </p:spPr>
        <p:txBody>
          <a:bodyPr wrap="square" lIns="91440" tIns="45720" rIns="91440" bIns="45720" numCol="1" rtlCol="0" anchor="ctr" anchorCtr="0" compatLnSpc="1"/>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200" b="1" dirty="0">
                <a:latin typeface="Calibri" panose="020F0502020204030204" pitchFamily="34" charset="0"/>
              </a:rPr>
            </a:fld>
            <a:endParaRPr lang="zh-CN" altLang="en-US" sz="1200" b="1" dirty="0">
              <a:latin typeface="Calibri" panose="020F0502020204030204" pitchFamily="34" charset="0"/>
            </a:endParaRPr>
          </a:p>
        </p:txBody>
      </p:sp>
      <p:sp>
        <p:nvSpPr>
          <p:cNvPr id="100354" name="Rectangle 2"/>
          <p:cNvSpPr>
            <a:spLocks noGrp="1"/>
          </p:cNvSpPr>
          <p:nvPr>
            <p:ph type="title"/>
          </p:nvPr>
        </p:nvSpPr>
        <p:spPr>
          <a:xfrm>
            <a:off x="-1584325" y="188913"/>
            <a:ext cx="8229600" cy="1143000"/>
          </a:xfrm>
        </p:spPr>
        <p:txBody>
          <a:bodyPr vert="horz" wrap="square" lIns="91440" tIns="45720" rIns="91440" bIns="45720" numCol="1" anchor="ctr" anchorCtr="0" compatLnSpc="1"/>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5400" b="1" i="0" u="none" strike="noStrike" kern="1200" cap="none" spc="0" normalizeH="0" baseline="0" noProof="0" smtClean="0">
                <a:ln>
                  <a:noFill/>
                </a:ln>
                <a:solidFill>
                  <a:schemeClr val="accent2"/>
                </a:solidFill>
                <a:effectLst>
                  <a:outerShdw blurRad="38100" dist="38100" dir="2700000" algn="tl">
                    <a:srgbClr val="C0C0C0"/>
                  </a:outerShdw>
                </a:effectLst>
                <a:uLnTx/>
                <a:uFillTx/>
                <a:latin typeface="+mj-lt"/>
                <a:ea typeface="微软雅黑" panose="020B0503020204020204" pitchFamily="34" charset="-122"/>
                <a:cs typeface="+mj-cs"/>
              </a:rPr>
              <a:t>思考与练习</a:t>
            </a:r>
            <a:endParaRPr kumimoji="0" lang="zh-CN" altLang="en-US" sz="5400" b="1" i="0" u="none" strike="noStrike" kern="1200" cap="none" spc="0" normalizeH="0" baseline="0" noProof="0" smtClean="0">
              <a:ln>
                <a:noFill/>
              </a:ln>
              <a:solidFill>
                <a:schemeClr val="accent2"/>
              </a:solidFill>
              <a:effectLst>
                <a:outerShdw blurRad="38100" dist="38100" dir="2700000" algn="tl">
                  <a:srgbClr val="C0C0C0"/>
                </a:outerShdw>
              </a:effectLst>
              <a:uLnTx/>
              <a:uFillTx/>
              <a:latin typeface="+mj-lt"/>
              <a:ea typeface="微软雅黑" panose="020B0503020204020204" pitchFamily="34" charset="-122"/>
              <a:cs typeface="+mj-cs"/>
            </a:endParaRPr>
          </a:p>
        </p:txBody>
      </p:sp>
      <p:pic>
        <p:nvPicPr>
          <p:cNvPr id="40964" name="图片 2"/>
          <p:cNvPicPr>
            <a:picLocks noGrp="1" noChangeAspect="1"/>
          </p:cNvPicPr>
          <p:nvPr>
            <p:ph type="body" idx="4294967295"/>
          </p:nvPr>
        </p:nvPicPr>
        <p:blipFill>
          <a:blip r:embed="rId1"/>
          <a:srcRect/>
          <a:stretch>
            <a:fillRect/>
          </a:stretch>
        </p:blipFill>
        <p:spPr>
          <a:xfrm>
            <a:off x="4606925" y="404813"/>
            <a:ext cx="4178300" cy="2679700"/>
          </a:xfrm>
          <a:ln/>
        </p:spPr>
      </p:pic>
      <p:sp>
        <p:nvSpPr>
          <p:cNvPr id="10242" name="Rectangle 2"/>
          <p:cNvSpPr>
            <a:spLocks noChangeArrowheads="1"/>
          </p:cNvSpPr>
          <p:nvPr/>
        </p:nvSpPr>
        <p:spPr bwMode="auto">
          <a:xfrm>
            <a:off x="358775" y="2760663"/>
            <a:ext cx="8101013" cy="2593975"/>
          </a:xfrm>
          <a:prstGeom prst="rect">
            <a:avLst/>
          </a:prstGeom>
          <a:solidFill>
            <a:srgbClr val="FFFF00">
              <a:alpha val="14000"/>
            </a:srgbClr>
          </a:solidFill>
        </p:spPr>
        <p:style>
          <a:lnRef idx="2">
            <a:schemeClr val="accent1"/>
          </a:lnRef>
          <a:fillRef idx="1">
            <a:schemeClr val="lt1"/>
          </a:fillRef>
          <a:effectRef idx="0">
            <a:schemeClr val="accent1"/>
          </a:effectRef>
          <a:fontRef idx="minor">
            <a:schemeClr val="dk1"/>
          </a:fontRef>
        </p:style>
        <p:txBody>
          <a:bodyPr anchor="ctr">
            <a:spAutoFit/>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eaLnBrk="1" hangingPunct="1">
              <a:lnSpc>
                <a:spcPct val="150000"/>
              </a:lnSpc>
              <a:buFont typeface="Wingdings" panose="05000000000000000000" pitchFamily="2" charset="2"/>
              <a:buChar char="Ø"/>
            </a:pPr>
            <a:r>
              <a:rPr lang="en-US" altLang="zh-CN">
                <a:latin typeface="Arial" panose="020B0604020202020204" pitchFamily="34" charset="0"/>
              </a:rPr>
              <a:t>1. </a:t>
            </a:r>
            <a:r>
              <a:rPr lang="zh-CN" altLang="en-US" dirty="0">
                <a:latin typeface="Arial" panose="020B0604020202020204" pitchFamily="34" charset="0"/>
              </a:rPr>
              <a:t>网络产业与网络经济的含义</a:t>
            </a:r>
            <a:endParaRPr lang="zh-CN" altLang="en-US" dirty="0">
              <a:latin typeface="Arial" panose="020B0604020202020204" pitchFamily="34" charset="0"/>
            </a:endParaRPr>
          </a:p>
          <a:p>
            <a:pPr marL="342900" lvl="0" indent="-342900" eaLnBrk="1" hangingPunct="1">
              <a:lnSpc>
                <a:spcPct val="150000"/>
              </a:lnSpc>
              <a:buFont typeface="Wingdings" panose="05000000000000000000" pitchFamily="2" charset="2"/>
              <a:buChar char="Ø"/>
            </a:pPr>
            <a:r>
              <a:rPr lang="en-US" altLang="zh-CN">
                <a:latin typeface="Arial" panose="020B0604020202020204" pitchFamily="34" charset="0"/>
              </a:rPr>
              <a:t>2. </a:t>
            </a:r>
            <a:r>
              <a:rPr lang="zh-CN" altLang="en-US" dirty="0">
                <a:latin typeface="Arial" panose="020B0604020202020204" pitchFamily="34" charset="0"/>
              </a:rPr>
              <a:t>网络产业的特点</a:t>
            </a:r>
            <a:endParaRPr lang="zh-CN" altLang="en-US" dirty="0">
              <a:latin typeface="Arial" panose="020B0604020202020204" pitchFamily="34" charset="0"/>
            </a:endParaRPr>
          </a:p>
          <a:p>
            <a:pPr marL="342900" lvl="0" indent="-342900" eaLnBrk="1" hangingPunct="1">
              <a:lnSpc>
                <a:spcPct val="150000"/>
              </a:lnSpc>
              <a:buFont typeface="Wingdings" panose="05000000000000000000" pitchFamily="2" charset="2"/>
              <a:buChar char="Ø"/>
            </a:pPr>
            <a:r>
              <a:rPr lang="en-US" altLang="zh-CN">
                <a:latin typeface="Arial" panose="020B0604020202020204" pitchFamily="34" charset="0"/>
              </a:rPr>
              <a:t>3. </a:t>
            </a:r>
            <a:r>
              <a:rPr lang="zh-CN" altLang="en-US" dirty="0">
                <a:latin typeface="Arial" panose="020B0604020202020204" pitchFamily="34" charset="0"/>
              </a:rPr>
              <a:t>阐述各种产业结构变迁理论</a:t>
            </a:r>
            <a:endParaRPr lang="zh-CN" altLang="en-US" dirty="0">
              <a:latin typeface="Arial" panose="020B0604020202020204" pitchFamily="34" charset="0"/>
            </a:endParaRPr>
          </a:p>
          <a:p>
            <a:pPr marL="342900" lvl="0" indent="-342900" eaLnBrk="1" hangingPunct="1">
              <a:lnSpc>
                <a:spcPct val="150000"/>
              </a:lnSpc>
              <a:buFont typeface="Wingdings" panose="05000000000000000000" pitchFamily="2" charset="2"/>
              <a:buChar char="Ø"/>
            </a:pPr>
            <a:r>
              <a:rPr lang="en-US" altLang="zh-CN">
                <a:latin typeface="Arial" panose="020B0604020202020204" pitchFamily="34" charset="0"/>
              </a:rPr>
              <a:t>4. </a:t>
            </a:r>
            <a:r>
              <a:rPr lang="zh-CN" altLang="en-US" dirty="0">
                <a:latin typeface="Arial" panose="020B0604020202020204" pitchFamily="34" charset="0"/>
              </a:rPr>
              <a:t>请分析网络经济对传统产业的影响</a:t>
            </a:r>
            <a:endParaRPr lang="zh-CN" altLang="en-US" dirty="0">
              <a:latin typeface="Arial" panose="020B0604020202020204" pitchFamily="34" charset="0"/>
            </a:endParaRPr>
          </a:p>
          <a:p>
            <a:pPr marL="342900" lvl="0" indent="-342900" eaLnBrk="1" hangingPunct="1">
              <a:lnSpc>
                <a:spcPct val="150000"/>
              </a:lnSpc>
              <a:buFont typeface="Wingdings" panose="05000000000000000000" pitchFamily="2" charset="2"/>
              <a:buChar char="Ø"/>
            </a:pPr>
            <a:r>
              <a:rPr lang="en-US" altLang="zh-CN" dirty="0">
                <a:latin typeface="Arial" panose="020B0604020202020204" pitchFamily="34" charset="0"/>
              </a:rPr>
              <a:t>5</a:t>
            </a:r>
            <a:r>
              <a:rPr lang="en-US" altLang="zh-CN">
                <a:latin typeface="Arial" panose="020B0604020202020204" pitchFamily="34" charset="0"/>
              </a:rPr>
              <a:t>. </a:t>
            </a:r>
            <a:r>
              <a:rPr lang="zh-CN" altLang="en-US" dirty="0">
                <a:latin typeface="Arial" panose="020B0604020202020204" pitchFamily="34" charset="0"/>
              </a:rPr>
              <a:t>请分析网络经济对新兴产业的影响</a:t>
            </a:r>
            <a:endParaRPr lang="zh-CN" altLang="en-US" dirty="0">
              <a:latin typeface="Arial" panose="020B0604020202020204" pitchFamily="34" charset="0"/>
            </a:endParaRPr>
          </a:p>
          <a:p>
            <a:pPr marL="342900" lvl="0" indent="-342900" eaLnBrk="1" hangingPunct="1">
              <a:lnSpc>
                <a:spcPct val="150000"/>
              </a:lnSpc>
              <a:buFont typeface="Wingdings" panose="05000000000000000000" pitchFamily="2" charset="2"/>
              <a:buChar char="Ø"/>
            </a:pPr>
            <a:endParaRPr lang="en-US" altLang="zh-CN">
              <a:latin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灯片编号占位符 5"/>
          <p:cNvSpPr txBox="1">
            <a:spLocks noGrp="1"/>
          </p:cNvSpPr>
          <p:nvPr>
            <p:ph type="sldNum" sz="quarter" idx="4"/>
          </p:nvPr>
        </p:nvSpPr>
        <p:spPr>
          <a:noFill/>
        </p:spPr>
        <p:txBody>
          <a:bodyPr wrap="square" lIns="91440" tIns="45720" rIns="91440" bIns="45720" numCol="1" rtlCol="0" anchor="ctr" anchorCtr="0" compatLnSpc="1"/>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200" b="1" dirty="0">
                <a:latin typeface="Calibri" panose="020F0502020204030204" pitchFamily="34" charset="0"/>
              </a:rPr>
            </a:fld>
            <a:endParaRPr lang="zh-CN" altLang="en-US" sz="1200" b="1" dirty="0">
              <a:latin typeface="Calibri" panose="020F0502020204030204" pitchFamily="34" charset="0"/>
            </a:endParaRPr>
          </a:p>
        </p:txBody>
      </p:sp>
      <p:pic>
        <p:nvPicPr>
          <p:cNvPr id="41987" name="Picture 4"/>
          <p:cNvPicPr>
            <a:picLocks noChangeAspect="1"/>
          </p:cNvPicPr>
          <p:nvPr/>
        </p:nvPicPr>
        <p:blipFill>
          <a:blip r:embed="rId1"/>
          <a:stretch>
            <a:fillRect/>
          </a:stretch>
        </p:blipFill>
        <p:spPr>
          <a:xfrm>
            <a:off x="576263" y="836613"/>
            <a:ext cx="4999037" cy="3676650"/>
          </a:xfrm>
          <a:prstGeom prst="rect">
            <a:avLst/>
          </a:prstGeom>
          <a:noFill/>
          <a:ln w="9525">
            <a:noFill/>
          </a:ln>
        </p:spPr>
      </p:pic>
      <p:sp>
        <p:nvSpPr>
          <p:cNvPr id="28680" name="TextBox 27"/>
          <p:cNvSpPr txBox="1">
            <a:spLocks noChangeArrowheads="1"/>
          </p:cNvSpPr>
          <p:nvPr/>
        </p:nvSpPr>
        <p:spPr bwMode="auto">
          <a:xfrm>
            <a:off x="5003800" y="2997200"/>
            <a:ext cx="3024188"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96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rPr>
              <a:t>谢谢</a:t>
            </a:r>
            <a:endParaRPr kumimoji="0" lang="zh-CN" altLang="en-US" sz="9600" b="1" i="0" u="none" strike="noStrike" kern="1200" cap="none" spc="0" normalizeH="0" baseline="0" noProof="0" smtClean="0">
              <a:ln>
                <a:noFill/>
              </a:ln>
              <a:solidFill>
                <a:schemeClr val="tx1"/>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 name="Rectangle 3"/>
          <p:cNvSpPr txBox="1">
            <a:spLocks noChangeArrowheads="1"/>
          </p:cNvSpPr>
          <p:nvPr/>
        </p:nvSpPr>
        <p:spPr bwMode="auto">
          <a:xfrm>
            <a:off x="466725" y="428625"/>
            <a:ext cx="5459413" cy="701675"/>
          </a:xfrm>
          <a:prstGeom prst="rect">
            <a:avLst/>
          </a:prstGeom>
          <a:noFill/>
          <a:ln algn="ctr">
            <a:miter lim="800000"/>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1" hangingPunct="0">
              <a:lnSpc>
                <a:spcPct val="100000"/>
              </a:lnSpc>
              <a:spcBef>
                <a:spcPct val="50000"/>
              </a:spcBef>
              <a:spcAft>
                <a:spcPct val="0"/>
              </a:spcAft>
              <a:buClrTx/>
              <a:buSzTx/>
              <a:buFontTx/>
              <a:buNone/>
              <a:defRPr/>
            </a:pPr>
            <a:r>
              <a:rPr kumimoji="0" lang="zh-CN" altLang="en-US" sz="4000" b="1" i="0" u="none" strike="noStrike" kern="1200" cap="none" spc="0" normalizeH="0" baseline="0" noProof="0" smtClean="0">
                <a:ln>
                  <a:noFill/>
                </a:ln>
                <a:solidFill>
                  <a:schemeClr val="accent2"/>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Arial" panose="020B0604020202020204" pitchFamily="34" charset="0"/>
              </a:rPr>
              <a:t>教学目标</a:t>
            </a:r>
            <a:endParaRPr kumimoji="0" lang="zh-CN" altLang="en-US" sz="4000" b="1" i="0" u="none" strike="noStrike" kern="1200" cap="none" spc="0" normalizeH="0" baseline="0" noProof="0" smtClean="0">
              <a:ln>
                <a:noFill/>
              </a:ln>
              <a:solidFill>
                <a:schemeClr val="accent2"/>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Freeform 62"/>
          <p:cNvSpPr/>
          <p:nvPr/>
        </p:nvSpPr>
        <p:spPr bwMode="gray">
          <a:xfrm rot="10800000">
            <a:off x="1223574" y="3756602"/>
            <a:ext cx="6724932" cy="1022635"/>
          </a:xfrm>
          <a:prstGeom prst="rect">
            <a:avLst/>
          </a:prstGeom>
          <a:gradFill rotWithShape="1">
            <a:gsLst>
              <a:gs pos="0">
                <a:srgbClr val="669900"/>
              </a:gs>
              <a:gs pos="100000">
                <a:srgbClr val="669900">
                  <a:gamma/>
                  <a:shade val="46275"/>
                  <a:invGamma/>
                </a:srgbClr>
              </a:gs>
            </a:gsLst>
            <a:lin ang="2700000" scaled="1"/>
          </a:gradFill>
          <a:ln w="12700" cap="rnd" cmpd="sng">
            <a:noFill/>
            <a:prstDash val="solid"/>
            <a:round/>
            <a:headEnd type="none" w="med" len="med"/>
            <a:tailEnd type="none" w="med" len="med"/>
          </a:ln>
          <a:effectLst/>
          <a:scene3d>
            <a:camera prst="orthographicFront">
              <a:rot lat="0" lon="600000" rev="0"/>
            </a:camera>
            <a:lightRig rig="threePt" dir="t"/>
          </a:scene3d>
          <a:sp3d extrusionH="63500" contourW="6350">
            <a:bevelT w="0" h="0"/>
            <a:bevelB w="0" h="0"/>
            <a:contourClr>
              <a:srgbClr val="92D050"/>
            </a:contourClr>
          </a:sp3d>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0" name="Freeform 67"/>
          <p:cNvSpPr/>
          <p:nvPr/>
        </p:nvSpPr>
        <p:spPr bwMode="gray">
          <a:xfrm rot="10800000">
            <a:off x="1230892" y="2678684"/>
            <a:ext cx="6705893" cy="972029"/>
          </a:xfrm>
          <a:prstGeom prst="rect">
            <a:avLst/>
          </a:prstGeom>
          <a:gradFill rotWithShape="1">
            <a:gsLst>
              <a:gs pos="0">
                <a:srgbClr val="CCCC00"/>
              </a:gs>
              <a:gs pos="100000">
                <a:srgbClr val="CCCC00">
                  <a:gamma/>
                  <a:shade val="46275"/>
                  <a:invGamma/>
                </a:srgbClr>
              </a:gs>
            </a:gsLst>
            <a:lin ang="2700000" scaled="1"/>
          </a:gradFill>
          <a:ln w="12700" cap="rnd" cmpd="sng">
            <a:solidFill>
              <a:srgbClr val="FFFF00"/>
            </a:solidFill>
            <a:prstDash val="solid"/>
            <a:round/>
            <a:headEnd type="none" w="med" len="med"/>
            <a:tailEnd type="none" w="med" len="med"/>
          </a:ln>
          <a:effectLst/>
          <a:scene3d>
            <a:camera prst="orthographicFront">
              <a:rot lat="0" lon="600000" rev="0"/>
            </a:camera>
            <a:lightRig rig="threePt" dir="t"/>
          </a:scene3d>
          <a:sp3d extrusionH="63500" contourW="6350">
            <a:bevelT w="0" h="0"/>
            <a:bevelB w="0" h="0"/>
            <a:contourClr>
              <a:srgbClr val="808000"/>
            </a:contourClr>
          </a:sp3d>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4" name="Freeform 70"/>
          <p:cNvSpPr/>
          <p:nvPr/>
        </p:nvSpPr>
        <p:spPr bwMode="gray">
          <a:xfrm rot="10800000">
            <a:off x="1226741" y="1700776"/>
            <a:ext cx="6717053" cy="918267"/>
          </a:xfrm>
          <a:prstGeom prst="rect">
            <a:avLst/>
          </a:prstGeom>
          <a:gradFill rotWithShape="1">
            <a:gsLst>
              <a:gs pos="0">
                <a:srgbClr val="FF9933"/>
              </a:gs>
              <a:gs pos="100000">
                <a:srgbClr val="FF9933">
                  <a:gamma/>
                  <a:shade val="46275"/>
                  <a:invGamma/>
                </a:srgbClr>
              </a:gs>
            </a:gsLst>
            <a:lin ang="2700000" scaled="1"/>
          </a:gradFill>
          <a:ln w="12700" cap="rnd" cmpd="sng">
            <a:noFill/>
            <a:prstDash val="solid"/>
            <a:round/>
            <a:headEnd type="none" w="med" len="med"/>
            <a:tailEnd type="none" w="med" len="med"/>
          </a:ln>
          <a:effectLst/>
          <a:scene3d>
            <a:camera prst="orthographicFront">
              <a:rot lat="0" lon="600000" rev="0"/>
            </a:camera>
            <a:lightRig rig="threePt" dir="t"/>
          </a:scene3d>
          <a:sp3d extrusionH="63500" contourW="6350" prstMaterial="softEdge">
            <a:bevelT w="0" h="0"/>
            <a:bevelB w="0" h="0"/>
            <a:contourClr>
              <a:srgbClr val="FFC000"/>
            </a:contourClr>
          </a:sp3d>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222" name="Rectangle 15"/>
          <p:cNvSpPr/>
          <p:nvPr/>
        </p:nvSpPr>
        <p:spPr>
          <a:xfrm>
            <a:off x="2049463" y="4087813"/>
            <a:ext cx="5651500" cy="365125"/>
          </a:xfrm>
          <a:prstGeom prst="rect">
            <a:avLst/>
          </a:prstGeom>
          <a:noFill/>
          <a:ln w="12700">
            <a:noFill/>
          </a:ln>
        </p:spPr>
        <p:txBody>
          <a:bodyPr lIns="0" tIns="0" rIns="0" bIns="0"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lvl="0">
              <a:lnSpc>
                <a:spcPct val="120000"/>
              </a:lnSpc>
              <a:spcBef>
                <a:spcPct val="0"/>
              </a:spcBef>
              <a:buFontTx/>
              <a:buNone/>
            </a:pPr>
            <a:r>
              <a:rPr lang="zh-CN" altLang="en-US" sz="2000" b="1" dirty="0">
                <a:solidFill>
                  <a:schemeClr val="bg1"/>
                </a:solidFill>
                <a:latin typeface="微软雅黑" panose="020B0503020204020204" pitchFamily="34" charset="-122"/>
                <a:ea typeface="微软雅黑" panose="020B0503020204020204" pitchFamily="34" charset="-122"/>
              </a:rPr>
              <a:t>了解各种产业结构变迁理论</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9223" name="Rectangle 18"/>
          <p:cNvSpPr/>
          <p:nvPr/>
        </p:nvSpPr>
        <p:spPr>
          <a:xfrm>
            <a:off x="1976438" y="2713038"/>
            <a:ext cx="6557962" cy="803275"/>
          </a:xfrm>
          <a:prstGeom prst="rect">
            <a:avLst/>
          </a:prstGeom>
          <a:noFill/>
          <a:ln w="12700">
            <a:noFill/>
          </a:ln>
        </p:spPr>
        <p:txBody>
          <a:bodyPr lIns="0" tIns="0" rIns="0" bIns="0"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lvl="0">
              <a:lnSpc>
                <a:spcPct val="120000"/>
              </a:lnSpc>
              <a:spcBef>
                <a:spcPct val="0"/>
              </a:spcBef>
              <a:buFontTx/>
              <a:buNone/>
            </a:pPr>
            <a:r>
              <a:rPr lang="zh-CN" altLang="en-US" sz="2000" b="1" dirty="0">
                <a:solidFill>
                  <a:schemeClr val="bg1"/>
                </a:solidFill>
                <a:latin typeface="微软雅黑" panose="020B0503020204020204" pitchFamily="34" charset="-122"/>
                <a:ea typeface="微软雅黑" panose="020B0503020204020204" pitchFamily="34" charset="-122"/>
              </a:rPr>
              <a:t>掌握网络产业的特点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9224" name="Rectangle 21"/>
          <p:cNvSpPr/>
          <p:nvPr/>
        </p:nvSpPr>
        <p:spPr>
          <a:xfrm>
            <a:off x="1976438" y="1931988"/>
            <a:ext cx="5400675" cy="365125"/>
          </a:xfrm>
          <a:prstGeom prst="rect">
            <a:avLst/>
          </a:prstGeom>
          <a:noFill/>
          <a:ln w="12700">
            <a:noFill/>
          </a:ln>
        </p:spPr>
        <p:txBody>
          <a:bodyPr lIns="0" tIns="0" rIns="0" bIns="0"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lvl="0">
              <a:lnSpc>
                <a:spcPct val="120000"/>
              </a:lnSpc>
              <a:spcBef>
                <a:spcPct val="0"/>
              </a:spcBef>
              <a:buFontTx/>
              <a:buNone/>
            </a:pPr>
            <a:r>
              <a:rPr lang="zh-CN" altLang="en-US" sz="2000" b="1" dirty="0">
                <a:solidFill>
                  <a:schemeClr val="bg1"/>
                </a:solidFill>
                <a:latin typeface="微软雅黑" panose="020B0503020204020204" pitchFamily="34" charset="-122"/>
                <a:ea typeface="微软雅黑" panose="020B0503020204020204" pitchFamily="34" charset="-122"/>
              </a:rPr>
              <a:t>熟悉网络产业与网络经济的含义</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 name="圆角矩形 21"/>
          <p:cNvSpPr/>
          <p:nvPr/>
        </p:nvSpPr>
        <p:spPr>
          <a:xfrm>
            <a:off x="1292658" y="1961355"/>
            <a:ext cx="467966" cy="432044"/>
          </a:xfrm>
          <a:prstGeom prst="roundRect">
            <a:avLst/>
          </a:prstGeom>
          <a:noFill/>
          <a:ln>
            <a:solidFill>
              <a:schemeClr val="bg1">
                <a:lumMod val="85000"/>
              </a:schemeClr>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chemeClr val="bg1">
                    <a:lumMod val="95000"/>
                  </a:schemeClr>
                </a:solidFill>
                <a:effectLst>
                  <a:outerShdw blurRad="63500" sx="102000" sy="102000" algn="ctr" rotWithShape="0">
                    <a:prstClr val="black">
                      <a:alpha val="40000"/>
                    </a:prstClr>
                  </a:outerShdw>
                </a:effectLst>
                <a:uLnTx/>
                <a:uFillTx/>
                <a:latin typeface="Arial Black" panose="020B0A04020102020204" pitchFamily="34" charset="0"/>
                <a:ea typeface="+mn-ea"/>
                <a:cs typeface="+mn-cs"/>
              </a:rPr>
              <a:t>1</a:t>
            </a:r>
            <a:endParaRPr kumimoji="0" lang="zh-CN" altLang="en-US" sz="2400" b="0" i="0" u="none" strike="noStrike" kern="1200" cap="none" spc="0" normalizeH="0" baseline="0" noProof="0" dirty="0">
              <a:ln>
                <a:noFill/>
              </a:ln>
              <a:solidFill>
                <a:schemeClr val="bg1">
                  <a:lumMod val="95000"/>
                </a:schemeClr>
              </a:solidFill>
              <a:effectLst>
                <a:outerShdw blurRad="63500" sx="102000" sy="102000" algn="ctr" rotWithShape="0">
                  <a:prstClr val="black">
                    <a:alpha val="40000"/>
                  </a:prstClr>
                </a:outerShdw>
              </a:effectLst>
              <a:uLnTx/>
              <a:uFillTx/>
              <a:latin typeface="Arial Black" panose="020B0A04020102020204" pitchFamily="34" charset="0"/>
              <a:ea typeface="+mn-ea"/>
              <a:cs typeface="+mn-cs"/>
            </a:endParaRPr>
          </a:p>
        </p:txBody>
      </p:sp>
      <p:sp>
        <p:nvSpPr>
          <p:cNvPr id="27" name="圆角矩形 26"/>
          <p:cNvSpPr/>
          <p:nvPr/>
        </p:nvSpPr>
        <p:spPr>
          <a:xfrm>
            <a:off x="1353955" y="3010632"/>
            <a:ext cx="467967" cy="432044"/>
          </a:xfrm>
          <a:prstGeom prst="roundRect">
            <a:avLst/>
          </a:prstGeom>
          <a:noFill/>
          <a:ln>
            <a:solidFill>
              <a:schemeClr val="bg1">
                <a:lumMod val="85000"/>
              </a:schemeClr>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chemeClr val="bg1">
                    <a:lumMod val="95000"/>
                  </a:schemeClr>
                </a:solidFill>
                <a:effectLst>
                  <a:outerShdw blurRad="63500" sx="102000" sy="102000" algn="ctr" rotWithShape="0">
                    <a:prstClr val="black">
                      <a:alpha val="40000"/>
                    </a:prstClr>
                  </a:outerShdw>
                </a:effectLst>
                <a:uLnTx/>
                <a:uFillTx/>
                <a:latin typeface="Arial Black" panose="020B0A04020102020204" pitchFamily="34" charset="0"/>
                <a:ea typeface="+mn-ea"/>
                <a:cs typeface="+mn-cs"/>
              </a:rPr>
              <a:t>2</a:t>
            </a:r>
            <a:endParaRPr kumimoji="0" lang="zh-CN" altLang="en-US" sz="2400" b="0" i="0" u="none" strike="noStrike" kern="1200" cap="none" spc="0" normalizeH="0" baseline="0" noProof="0" dirty="0">
              <a:ln>
                <a:noFill/>
              </a:ln>
              <a:solidFill>
                <a:schemeClr val="bg1">
                  <a:lumMod val="95000"/>
                </a:schemeClr>
              </a:solidFill>
              <a:effectLst>
                <a:outerShdw blurRad="63500" sx="102000" sy="102000" algn="ctr" rotWithShape="0">
                  <a:prstClr val="black">
                    <a:alpha val="40000"/>
                  </a:prstClr>
                </a:outerShdw>
              </a:effectLst>
              <a:uLnTx/>
              <a:uFillTx/>
              <a:latin typeface="Arial Black" panose="020B0A04020102020204" pitchFamily="34" charset="0"/>
              <a:ea typeface="+mn-ea"/>
              <a:cs typeface="+mn-cs"/>
            </a:endParaRPr>
          </a:p>
        </p:txBody>
      </p:sp>
      <p:sp>
        <p:nvSpPr>
          <p:cNvPr id="3" name="圆角矩形 21"/>
          <p:cNvSpPr/>
          <p:nvPr/>
        </p:nvSpPr>
        <p:spPr>
          <a:xfrm>
            <a:off x="1348221" y="4120355"/>
            <a:ext cx="467966" cy="432044"/>
          </a:xfrm>
          <a:prstGeom prst="roundRect">
            <a:avLst/>
          </a:prstGeom>
          <a:noFill/>
          <a:ln>
            <a:solidFill>
              <a:schemeClr val="bg1">
                <a:lumMod val="85000"/>
              </a:schemeClr>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chemeClr val="bg1">
                    <a:lumMod val="95000"/>
                  </a:schemeClr>
                </a:solidFill>
                <a:effectLst>
                  <a:outerShdw blurRad="63500" sx="102000" sy="102000" algn="ctr" rotWithShape="0">
                    <a:prstClr val="black">
                      <a:alpha val="40000"/>
                    </a:prstClr>
                  </a:outerShdw>
                </a:effectLst>
                <a:uLnTx/>
                <a:uFillTx/>
                <a:latin typeface="Arial Black" panose="020B0A04020102020204" pitchFamily="34" charset="0"/>
                <a:ea typeface="+mn-ea"/>
                <a:cs typeface="+mn-cs"/>
              </a:rPr>
              <a:t>3</a:t>
            </a:r>
            <a:endParaRPr kumimoji="0" lang="zh-CN" altLang="en-US" sz="2400" b="0" i="0" u="none" strike="noStrike" kern="1200" cap="none" spc="0" normalizeH="0" baseline="0" noProof="0" dirty="0">
              <a:ln>
                <a:noFill/>
              </a:ln>
              <a:solidFill>
                <a:schemeClr val="bg1">
                  <a:lumMod val="95000"/>
                </a:schemeClr>
              </a:solidFill>
              <a:effectLst>
                <a:outerShdw blurRad="63500" sx="102000" sy="102000" algn="ctr" rotWithShape="0">
                  <a:prstClr val="black">
                    <a:alpha val="40000"/>
                  </a:prstClr>
                </a:outerShdw>
              </a:effectLst>
              <a:uLnTx/>
              <a:uFillTx/>
              <a:latin typeface="Arial Black" panose="020B0A04020102020204" pitchFamily="34" charset="0"/>
              <a:ea typeface="+mn-ea"/>
              <a:cs typeface="+mn-cs"/>
            </a:endParaRPr>
          </a:p>
        </p:txBody>
      </p:sp>
      <p:sp>
        <p:nvSpPr>
          <p:cNvPr id="4" name="Freeform 70"/>
          <p:cNvSpPr/>
          <p:nvPr/>
        </p:nvSpPr>
        <p:spPr bwMode="gray">
          <a:xfrm rot="10800000">
            <a:off x="1223566" y="4832913"/>
            <a:ext cx="6717053" cy="918268"/>
          </a:xfrm>
          <a:prstGeom prst="rect">
            <a:avLst/>
          </a:prstGeom>
          <a:gradFill rotWithShape="1">
            <a:gsLst>
              <a:gs pos="0">
                <a:srgbClr val="FF9933"/>
              </a:gs>
              <a:gs pos="100000">
                <a:srgbClr val="FF9933">
                  <a:gamma/>
                  <a:shade val="46275"/>
                  <a:invGamma/>
                </a:srgbClr>
              </a:gs>
            </a:gsLst>
            <a:lin ang="2700000" scaled="1"/>
          </a:gradFill>
          <a:ln w="12700" cap="rnd" cmpd="sng">
            <a:noFill/>
            <a:prstDash val="solid"/>
            <a:round/>
            <a:headEnd type="none" w="med" len="med"/>
            <a:tailEnd type="none" w="med" len="med"/>
          </a:ln>
          <a:effectLst/>
          <a:scene3d>
            <a:camera prst="orthographicFront">
              <a:rot lat="0" lon="600000" rev="0"/>
            </a:camera>
            <a:lightRig rig="threePt" dir="t"/>
          </a:scene3d>
          <a:sp3d extrusionH="63500" contourW="6350" prstMaterial="softEdge">
            <a:bevelT w="0" h="0"/>
            <a:bevelB w="0" h="0"/>
            <a:contourClr>
              <a:srgbClr val="FFC000"/>
            </a:contourClr>
          </a:sp3d>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2400" b="1"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229" name="Rectangle 21"/>
          <p:cNvSpPr/>
          <p:nvPr/>
        </p:nvSpPr>
        <p:spPr>
          <a:xfrm>
            <a:off x="2084388" y="5119688"/>
            <a:ext cx="5853112" cy="365125"/>
          </a:xfrm>
          <a:prstGeom prst="rect">
            <a:avLst/>
          </a:prstGeom>
          <a:noFill/>
          <a:ln w="12700">
            <a:noFill/>
          </a:ln>
        </p:spPr>
        <p:txBody>
          <a:bodyPr lIns="0" tIns="0" rIns="0" bIns="0"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lvl="0">
              <a:lnSpc>
                <a:spcPct val="120000"/>
              </a:lnSpc>
              <a:spcBef>
                <a:spcPct val="0"/>
              </a:spcBef>
              <a:buFontTx/>
              <a:buNone/>
            </a:pPr>
            <a:r>
              <a:rPr lang="zh-CN" altLang="en-US" sz="2000" b="1" dirty="0">
                <a:solidFill>
                  <a:schemeClr val="bg1"/>
                </a:solidFill>
                <a:latin typeface="微软雅黑" panose="020B0503020204020204" pitchFamily="34" charset="-122"/>
                <a:ea typeface="微软雅黑" panose="020B0503020204020204" pitchFamily="34" charset="-122"/>
              </a:rPr>
              <a:t>理解网络经济对产业结构的影响</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5" name="圆角矩形 26"/>
          <p:cNvSpPr/>
          <p:nvPr/>
        </p:nvSpPr>
        <p:spPr>
          <a:xfrm>
            <a:off x="1350741" y="5047394"/>
            <a:ext cx="467967" cy="432044"/>
          </a:xfrm>
          <a:prstGeom prst="roundRect">
            <a:avLst/>
          </a:prstGeom>
          <a:noFill/>
          <a:ln>
            <a:solidFill>
              <a:schemeClr val="bg1">
                <a:lumMod val="85000"/>
              </a:schemeClr>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chemeClr val="bg1">
                    <a:lumMod val="95000"/>
                  </a:schemeClr>
                </a:solidFill>
                <a:effectLst>
                  <a:outerShdw blurRad="63500" sx="102000" sy="102000" algn="ctr" rotWithShape="0">
                    <a:prstClr val="black">
                      <a:alpha val="40000"/>
                    </a:prstClr>
                  </a:outerShdw>
                </a:effectLst>
                <a:uLnTx/>
                <a:uFillTx/>
                <a:latin typeface="Arial Black" panose="020B0A04020102020204" pitchFamily="34" charset="0"/>
                <a:ea typeface="+mn-ea"/>
                <a:cs typeface="+mn-cs"/>
              </a:rPr>
              <a:t>4</a:t>
            </a:r>
            <a:endParaRPr kumimoji="0" lang="zh-CN" altLang="en-US" sz="2400" b="0" i="0" u="none" strike="noStrike" kern="1200" cap="none" spc="0" normalizeH="0" baseline="0" noProof="0" dirty="0">
              <a:ln>
                <a:noFill/>
              </a:ln>
              <a:solidFill>
                <a:schemeClr val="bg1">
                  <a:lumMod val="95000"/>
                </a:schemeClr>
              </a:solidFill>
              <a:effectLst>
                <a:outerShdw blurRad="63500" sx="102000" sy="102000" algn="ctr" rotWithShape="0">
                  <a:prstClr val="black">
                    <a:alpha val="40000"/>
                  </a:prstClr>
                </a:outerShdw>
              </a:effectLst>
              <a:uLnTx/>
              <a:uFillTx/>
              <a:latin typeface="Arial Black" panose="020B0A04020102020204" pitchFamily="34" charset="0"/>
              <a:ea typeface="+mn-ea"/>
              <a:cs typeface="+mn-cs"/>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灯片编号占位符 5"/>
          <p:cNvSpPr txBox="1">
            <a:spLocks noGrp="1"/>
          </p:cNvSpPr>
          <p:nvPr>
            <p:ph type="sldNum" sz="quarter" idx="4"/>
          </p:nvPr>
        </p:nvSpPr>
        <p:spPr>
          <a:noFill/>
        </p:spPr>
        <p:txBody>
          <a:bodyPr wrap="square" lIns="91440" tIns="45720" rIns="91440" bIns="45720" numCol="1" rtlCol="0" anchor="ctr" anchorCtr="0" compatLnSpc="1"/>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200" b="1" dirty="0">
                <a:latin typeface="Calibri" panose="020F0502020204030204" pitchFamily="34" charset="0"/>
              </a:rPr>
            </a:fld>
            <a:endParaRPr lang="zh-CN" altLang="en-US" sz="1200" b="1" dirty="0">
              <a:latin typeface="Calibri" panose="020F0502020204030204" pitchFamily="34" charset="0"/>
            </a:endParaRPr>
          </a:p>
        </p:txBody>
      </p:sp>
      <p:sp>
        <p:nvSpPr>
          <p:cNvPr id="127" name="标题 1"/>
          <p:cNvSpPr>
            <a:spLocks noGrp="1"/>
          </p:cNvSpPr>
          <p:nvPr>
            <p:ph type="title"/>
          </p:nvPr>
        </p:nvSpPr>
        <p:spPr>
          <a:xfrm>
            <a:off x="1008063" y="728663"/>
            <a:ext cx="3014663" cy="431800"/>
          </a:xfrm>
        </p:spPr>
        <p:txBody>
          <a:bodyPr vert="horz" wrap="square" lIns="91440" tIns="45720" rIns="91440" bIns="45720" numCol="1" anchor="t" anchorCtr="0" compatLnSpc="1">
            <a:normAutofit fontScale="90000"/>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4000" b="1" i="0" u="none" strike="noStrike" kern="1200" cap="none" spc="0" normalizeH="0" baseline="0" noProof="0" smtClean="0">
                <a:ln>
                  <a:noFill/>
                </a:ln>
                <a:solidFill>
                  <a:schemeClr val="accent2"/>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Arial" panose="020B0604020202020204" pitchFamily="34" charset="0"/>
              </a:rPr>
              <a:t>本章目录</a:t>
            </a:r>
            <a:br>
              <a:rPr kumimoji="0" lang="zh-CN" altLang="en-US" sz="4000" b="1" i="0" u="none" strike="noStrike" kern="1200" cap="none" spc="0" normalizeH="0" baseline="0" noProof="0" smtClean="0">
                <a:ln>
                  <a:noFill/>
                </a:ln>
                <a:solidFill>
                  <a:schemeClr val="accent2"/>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Arial" panose="020B0604020202020204" pitchFamily="34" charset="0"/>
              </a:rPr>
            </a:br>
            <a:endParaRPr kumimoji="0" lang="zh-CN" altLang="en-US" sz="4000" b="1" i="0" u="none" strike="noStrike" kern="1200" cap="none" spc="0" normalizeH="0" baseline="0" noProof="0" smtClean="0">
              <a:ln>
                <a:noFill/>
              </a:ln>
              <a:solidFill>
                <a:schemeClr val="accent2"/>
              </a:solidFill>
              <a:effectLst>
                <a:outerShdw blurRad="38100" dist="38100" dir="2700000" algn="tl">
                  <a:srgbClr val="C0C0C0"/>
                </a:outerShdw>
              </a:effectLst>
              <a:uLnTx/>
              <a:uFillTx/>
              <a:latin typeface="+mj-lt"/>
              <a:ea typeface="Arial Unicode MS" pitchFamily="34" charset="-122"/>
              <a:cs typeface="Arial Unicode MS" pitchFamily="34" charset="-122"/>
            </a:endParaRPr>
          </a:p>
        </p:txBody>
      </p:sp>
      <p:grpSp>
        <p:nvGrpSpPr>
          <p:cNvPr id="10245"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27" name="TextBox 26"/>
          <p:cNvSpPr txBox="1"/>
          <p:nvPr/>
        </p:nvSpPr>
        <p:spPr>
          <a:xfrm>
            <a:off x="2408238" y="2282825"/>
            <a:ext cx="3568700" cy="442913"/>
          </a:xfrm>
          <a:prstGeom prst="roundRect">
            <a:avLst>
              <a:gd name="adj" fmla="val 8176"/>
            </a:avLst>
          </a:prstGeom>
          <a:noFill/>
          <a:ln w="19050">
            <a:solidFill>
              <a:schemeClr val="bg1">
                <a:lumMod val="65000"/>
              </a:schemeClr>
            </a:solidFill>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FontTx/>
              <a:buNone/>
            </a:pPr>
            <a:endParaRPr lang="zh-CN" altLang="en-US" sz="1800" b="1" dirty="0">
              <a:latin typeface="Arial" panose="020B0604020202020204" pitchFamily="34" charset="0"/>
            </a:endParaRPr>
          </a:p>
          <a:p>
            <a:pPr marL="0" lvl="0" indent="0" algn="ctr" eaLnBrk="1" hangingPunct="1">
              <a:spcBef>
                <a:spcPct val="0"/>
              </a:spcBef>
              <a:buFontTx/>
              <a:buNone/>
            </a:pPr>
            <a:r>
              <a:rPr lang="zh-CN" altLang="en-US" sz="1800" b="1" dirty="0">
                <a:latin typeface="Arial" panose="020B0604020202020204" pitchFamily="34" charset="0"/>
              </a:rPr>
              <a:t>网络产业概述</a:t>
            </a:r>
            <a:endParaRPr lang="zh-CN" altLang="en-US" sz="1800" b="1" dirty="0">
              <a:latin typeface="Arial" panose="020B0604020202020204" pitchFamily="34" charset="0"/>
            </a:endParaRPr>
          </a:p>
          <a:p>
            <a:pPr marL="0" lvl="0" indent="0" algn="ctr" eaLnBrk="1" hangingPunct="1">
              <a:spcBef>
                <a:spcPct val="0"/>
              </a:spcBef>
              <a:buFontTx/>
              <a:buNone/>
            </a:pPr>
            <a:endParaRPr lang="zh-CN" altLang="en-US" sz="1800" dirty="0">
              <a:latin typeface="Arial" panose="020B0604020202020204" pitchFamily="34" charset="0"/>
            </a:endParaRPr>
          </a:p>
        </p:txBody>
      </p:sp>
      <p:sp>
        <p:nvSpPr>
          <p:cNvPr id="28" name="椭圆 27"/>
          <p:cNvSpPr/>
          <p:nvPr/>
        </p:nvSpPr>
        <p:spPr bwMode="auto">
          <a:xfrm>
            <a:off x="2195513" y="2132013"/>
            <a:ext cx="393700" cy="315913"/>
          </a:xfrm>
          <a:prstGeom prst="ellipse">
            <a:avLst/>
          </a:prstGeom>
          <a:solidFill>
            <a:schemeClr val="accent6">
              <a:lumMod val="75000"/>
            </a:schemeClr>
          </a:solidFill>
          <a:ln w="76200">
            <a:solidFill>
              <a:srgbClr val="D9D9D9">
                <a:alpha val="63922"/>
              </a:srgbClr>
            </a:solidFill>
            <a:headEnd type="none" w="med" len="med"/>
            <a:tailEnd type="none" w="med" len="med"/>
          </a:ln>
          <a:effectLst>
            <a:outerShdw blurRad="63500" sx="102000" sy="102000" algn="ctr"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lIns="91436" tIns="45718" rIns="91436" bIns="45718"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chemeClr val="bg1">
                    <a:alpha val="99000"/>
                  </a:schemeClr>
                </a:solidFill>
                <a:effectLst/>
                <a:uLnTx/>
                <a:uFillTx/>
                <a:latin typeface="Arial Black" panose="020B0A04020102020204" pitchFamily="34" charset="0"/>
                <a:ea typeface="+mn-ea"/>
                <a:cs typeface="Arial" panose="020B0604020202020204" pitchFamily="34" charset="0"/>
              </a:rPr>
              <a:t>1</a:t>
            </a:r>
            <a:endParaRPr kumimoji="0" lang="zh-CN" altLang="en-US" sz="2000" b="1" i="0" u="none" strike="noStrike" kern="1200" cap="none" spc="0" normalizeH="0" baseline="0" noProof="0" dirty="0">
              <a:ln>
                <a:noFill/>
              </a:ln>
              <a:solidFill>
                <a:schemeClr val="bg1">
                  <a:alpha val="99000"/>
                </a:schemeClr>
              </a:solidFill>
              <a:effectLst/>
              <a:uLnTx/>
              <a:uFillTx/>
              <a:latin typeface="Arial Black" panose="020B0A04020102020204" pitchFamily="34" charset="0"/>
              <a:ea typeface="+mn-ea"/>
              <a:cs typeface="Arial" panose="020B0604020202020204" pitchFamily="34" charset="0"/>
            </a:endParaRPr>
          </a:p>
        </p:txBody>
      </p:sp>
      <p:sp>
        <p:nvSpPr>
          <p:cNvPr id="51" name="TextBox 50"/>
          <p:cNvSpPr txBox="1"/>
          <p:nvPr/>
        </p:nvSpPr>
        <p:spPr>
          <a:xfrm>
            <a:off x="2408238" y="2984500"/>
            <a:ext cx="3619500" cy="444500"/>
          </a:xfrm>
          <a:prstGeom prst="roundRect">
            <a:avLst>
              <a:gd name="adj" fmla="val 8176"/>
            </a:avLst>
          </a:prstGeom>
          <a:noFill/>
          <a:ln w="19050">
            <a:solidFill>
              <a:schemeClr val="bg1">
                <a:lumMod val="65000"/>
              </a:schemeClr>
            </a:solidFill>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FontTx/>
              <a:buNone/>
            </a:pPr>
            <a:r>
              <a:rPr lang="zh-CN" altLang="en-US" sz="1800" b="1" dirty="0">
                <a:latin typeface="Arial" panose="020B0604020202020204" pitchFamily="34" charset="0"/>
              </a:rPr>
              <a:t>产业结构变迁理论</a:t>
            </a:r>
            <a:endParaRPr lang="zh-CN" altLang="en-US" sz="1800" b="1" dirty="0">
              <a:latin typeface="Arial" panose="020B0604020202020204" pitchFamily="34" charset="0"/>
            </a:endParaRPr>
          </a:p>
        </p:txBody>
      </p:sp>
      <p:sp>
        <p:nvSpPr>
          <p:cNvPr id="52" name="椭圆 51"/>
          <p:cNvSpPr/>
          <p:nvPr/>
        </p:nvSpPr>
        <p:spPr bwMode="auto">
          <a:xfrm>
            <a:off x="2195513" y="2833688"/>
            <a:ext cx="393700" cy="317500"/>
          </a:xfrm>
          <a:prstGeom prst="ellipse">
            <a:avLst/>
          </a:prstGeom>
          <a:solidFill>
            <a:schemeClr val="accent4">
              <a:lumMod val="75000"/>
            </a:schemeClr>
          </a:solidFill>
          <a:ln w="76200">
            <a:solidFill>
              <a:srgbClr val="D9D9D9">
                <a:alpha val="63922"/>
              </a:srgbClr>
            </a:solidFill>
            <a:headEnd type="none" w="med" len="med"/>
            <a:tailEnd type="none" w="med" len="med"/>
          </a:ln>
          <a:effectLst>
            <a:outerShdw blurRad="63500" sx="102000" sy="102000" algn="ctr"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lIns="91436" tIns="45718" rIns="91436" bIns="45718"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chemeClr val="bg1">
                    <a:alpha val="99000"/>
                  </a:schemeClr>
                </a:solidFill>
                <a:effectLst/>
                <a:uLnTx/>
                <a:uFillTx/>
                <a:latin typeface="Arial Black" panose="020B0A04020102020204" pitchFamily="34" charset="0"/>
                <a:ea typeface="+mn-ea"/>
                <a:cs typeface="Arial" panose="020B0604020202020204" pitchFamily="34" charset="0"/>
              </a:rPr>
              <a:t>2</a:t>
            </a:r>
            <a:endParaRPr kumimoji="0" lang="zh-CN" altLang="en-US" sz="2000" b="1" i="0" u="none" strike="noStrike" kern="1200" cap="none" spc="0" normalizeH="0" baseline="0" noProof="0" dirty="0">
              <a:ln>
                <a:noFill/>
              </a:ln>
              <a:solidFill>
                <a:schemeClr val="bg1">
                  <a:alpha val="99000"/>
                </a:schemeClr>
              </a:solidFill>
              <a:effectLst/>
              <a:uLnTx/>
              <a:uFillTx/>
              <a:latin typeface="Arial Black" panose="020B0A04020102020204" pitchFamily="34" charset="0"/>
              <a:ea typeface="+mn-ea"/>
              <a:cs typeface="Arial" panose="020B0604020202020204" pitchFamily="34" charset="0"/>
            </a:endParaRPr>
          </a:p>
        </p:txBody>
      </p:sp>
      <p:sp>
        <p:nvSpPr>
          <p:cNvPr id="2" name="TextBox 53"/>
          <p:cNvSpPr txBox="1"/>
          <p:nvPr/>
        </p:nvSpPr>
        <p:spPr>
          <a:xfrm>
            <a:off x="2408238" y="3633788"/>
            <a:ext cx="3619500" cy="442913"/>
          </a:xfrm>
          <a:prstGeom prst="roundRect">
            <a:avLst>
              <a:gd name="adj" fmla="val 8176"/>
            </a:avLst>
          </a:prstGeom>
          <a:noFill/>
          <a:ln w="19050">
            <a:solidFill>
              <a:schemeClr val="bg1">
                <a:lumMod val="65000"/>
              </a:schemeClr>
            </a:solidFill>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eaLnBrk="1" hangingPunct="1">
              <a:spcBef>
                <a:spcPct val="0"/>
              </a:spcBef>
              <a:buFontTx/>
              <a:buNone/>
            </a:pPr>
            <a:r>
              <a:rPr lang="zh-CN" altLang="en-US" sz="1800" b="1" dirty="0">
                <a:latin typeface="Arial" panose="020B0604020202020204" pitchFamily="34" charset="0"/>
              </a:rPr>
              <a:t>网络经济与产业结构</a:t>
            </a:r>
            <a:endParaRPr lang="zh-CN" altLang="en-US" sz="1800" b="1" dirty="0">
              <a:latin typeface="Arial" panose="020B0604020202020204" pitchFamily="34" charset="0"/>
            </a:endParaRPr>
          </a:p>
        </p:txBody>
      </p:sp>
      <p:sp>
        <p:nvSpPr>
          <p:cNvPr id="55" name="椭圆 54"/>
          <p:cNvSpPr/>
          <p:nvPr/>
        </p:nvSpPr>
        <p:spPr bwMode="auto">
          <a:xfrm>
            <a:off x="2195513" y="3482975"/>
            <a:ext cx="393700" cy="315913"/>
          </a:xfrm>
          <a:prstGeom prst="ellipse">
            <a:avLst/>
          </a:prstGeom>
          <a:solidFill>
            <a:srgbClr val="0070C0"/>
          </a:solidFill>
          <a:ln w="76200">
            <a:solidFill>
              <a:srgbClr val="D9D9D9">
                <a:alpha val="63922"/>
              </a:srgbClr>
            </a:solidFill>
            <a:headEnd type="none" w="med" len="med"/>
            <a:tailEnd type="none" w="med" len="med"/>
          </a:ln>
          <a:effectLst>
            <a:outerShdw blurRad="63500" sx="102000" sy="102000" algn="ctr"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lIns="91436" tIns="45718" rIns="91436" bIns="45718"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1" i="0" u="none" strike="noStrike" kern="1200" cap="none" spc="0" normalizeH="0" baseline="0" noProof="0" dirty="0">
                <a:ln>
                  <a:noFill/>
                </a:ln>
                <a:solidFill>
                  <a:schemeClr val="bg1">
                    <a:alpha val="99000"/>
                  </a:schemeClr>
                </a:solidFill>
                <a:effectLst/>
                <a:uLnTx/>
                <a:uFillTx/>
                <a:latin typeface="Arial Black" panose="020B0A04020102020204" pitchFamily="34" charset="0"/>
                <a:ea typeface="+mn-ea"/>
                <a:cs typeface="Arial" panose="020B0604020202020204" pitchFamily="34" charset="0"/>
              </a:rPr>
              <a:t>3</a:t>
            </a:r>
            <a:endParaRPr kumimoji="0" lang="zh-CN" altLang="en-US" sz="2000" b="1" i="0" u="none" strike="noStrike" kern="1200" cap="none" spc="0" normalizeH="0" baseline="0" noProof="0" dirty="0">
              <a:ln>
                <a:noFill/>
              </a:ln>
              <a:solidFill>
                <a:schemeClr val="bg1">
                  <a:alpha val="99000"/>
                </a:schemeClr>
              </a:solidFill>
              <a:effectLst/>
              <a:uLnTx/>
              <a:uFillTx/>
              <a:latin typeface="Arial Black" panose="020B0A04020102020204" pitchFamily="34" charset="0"/>
              <a:ea typeface="+mn-ea"/>
              <a:cs typeface="Arial" panose="020B0604020202020204" pitchFamily="34" charset="0"/>
            </a:endParaRPr>
          </a:p>
        </p:txBody>
      </p:sp>
    </p:spTree>
  </p:cSld>
  <p:clrMapOvr>
    <a:masterClrMapping/>
  </p:clrMapOvr>
  <p:transition>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 name="灯片编号占位符 5"/>
          <p:cNvSpPr txBox="1">
            <a:spLocks noGrp="1"/>
          </p:cNvSpPr>
          <p:nvPr>
            <p:ph type="sldNum" sz="quarter" idx="4"/>
          </p:nvPr>
        </p:nvSpPr>
        <p:spPr>
          <a:noFill/>
        </p:spPr>
        <p:txBody>
          <a:bodyPr wrap="square" lIns="91440" tIns="45720" rIns="91440" bIns="45720" numCol="1" rtlCol="0" anchor="ctr" anchorCtr="0" compatLnSpc="1"/>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200" b="1" dirty="0">
                <a:latin typeface="Calibri" panose="020F0502020204030204" pitchFamily="34" charset="0"/>
              </a:rPr>
            </a:fld>
            <a:endParaRPr lang="zh-CN" altLang="en-US" sz="1200" b="1" dirty="0">
              <a:latin typeface="Calibri" panose="020F0502020204030204" pitchFamily="34" charset="0"/>
            </a:endParaRPr>
          </a:p>
        </p:txBody>
      </p:sp>
      <p:grpSp>
        <p:nvGrpSpPr>
          <p:cNvPr id="11267" name="Group 128"/>
          <p:cNvGrpSpPr/>
          <p:nvPr/>
        </p:nvGrpSpPr>
        <p:grpSpPr>
          <a:xfrm>
            <a:off x="7704138" y="2349500"/>
            <a:ext cx="647700" cy="454025"/>
            <a:chOff x="4604" y="757"/>
            <a:chExt cx="408" cy="286"/>
          </a:xfrm>
        </p:grpSpPr>
        <p:sp>
          <p:nvSpPr>
            <p:cNvPr id="11294"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11295"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grpSp>
        <p:nvGrpSpPr>
          <p:cNvPr id="11268" name="组合 10"/>
          <p:cNvGrpSpPr/>
          <p:nvPr/>
        </p:nvGrpSpPr>
        <p:grpSpPr>
          <a:xfrm>
            <a:off x="1979613" y="1808163"/>
            <a:ext cx="4537075" cy="647700"/>
            <a:chOff x="5535558" y="1311371"/>
            <a:chExt cx="2317027" cy="853106"/>
          </a:xfrm>
        </p:grpSpPr>
        <p:sp>
          <p:nvSpPr>
            <p:cNvPr id="12" name="TextBox 11"/>
            <p:cNvSpPr txBox="1"/>
            <p:nvPr/>
          </p:nvSpPr>
          <p:spPr>
            <a:xfrm>
              <a:off x="5619872" y="1311371"/>
              <a:ext cx="2232713" cy="842652"/>
            </a:xfrm>
            <a:prstGeom prst="roundRect">
              <a:avLst>
                <a:gd name="adj" fmla="val 8176"/>
              </a:avLst>
            </a:prstGeom>
            <a:noFill/>
            <a:ln w="19050">
              <a:solidFill>
                <a:schemeClr val="bg1">
                  <a:lumMod val="65000"/>
                </a:schemeClr>
              </a:solidFill>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latin typeface="Arial" panose="020B0604020202020204" pitchFamily="34" charset="0"/>
                </a:rPr>
                <a:t>        网络产业的定义</a:t>
              </a:r>
              <a:endParaRPr lang="zh-CN" altLang="en-US" sz="1800" b="1" dirty="0">
                <a:latin typeface="Arial" panose="020B0604020202020204" pitchFamily="34" charset="0"/>
              </a:endParaRPr>
            </a:p>
          </p:txBody>
        </p:sp>
        <p:cxnSp>
          <p:nvCxnSpPr>
            <p:cNvPr id="13" name="直接连接符 12"/>
            <p:cNvCxnSpPr/>
            <p:nvPr/>
          </p:nvCxnSpPr>
          <p:spPr>
            <a:xfrm>
              <a:off x="5626358" y="1744197"/>
              <a:ext cx="0" cy="42028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流程图: 联系 13"/>
            <p:cNvSpPr/>
            <p:nvPr/>
          </p:nvSpPr>
          <p:spPr>
            <a:xfrm>
              <a:off x="5535558" y="1725378"/>
              <a:ext cx="169439" cy="169367"/>
            </a:xfrm>
            <a:prstGeom prst="flowChartConnector">
              <a:avLst/>
            </a:prstGeom>
            <a:solidFill>
              <a:srgbClr val="00B0F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rPr>
                <a:t>1</a:t>
              </a:r>
              <a:endPar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cxnSp>
          <p:nvCxnSpPr>
            <p:cNvPr id="15" name="直接连接符 14"/>
            <p:cNvCxnSpPr/>
            <p:nvPr/>
          </p:nvCxnSpPr>
          <p:spPr>
            <a:xfrm>
              <a:off x="5632033" y="2151931"/>
              <a:ext cx="3226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1269" name="组合 15"/>
          <p:cNvGrpSpPr/>
          <p:nvPr/>
        </p:nvGrpSpPr>
        <p:grpSpPr>
          <a:xfrm>
            <a:off x="1979613" y="2662238"/>
            <a:ext cx="4537075" cy="647700"/>
            <a:chOff x="5535558" y="1311371"/>
            <a:chExt cx="2317027" cy="853106"/>
          </a:xfrm>
        </p:grpSpPr>
        <p:sp>
          <p:nvSpPr>
            <p:cNvPr id="17" name="TextBox 16"/>
            <p:cNvSpPr txBox="1"/>
            <p:nvPr/>
          </p:nvSpPr>
          <p:spPr>
            <a:xfrm>
              <a:off x="5619872" y="1311371"/>
              <a:ext cx="2232713" cy="842652"/>
            </a:xfrm>
            <a:prstGeom prst="roundRect">
              <a:avLst>
                <a:gd name="adj" fmla="val 8176"/>
              </a:avLst>
            </a:prstGeom>
            <a:noFill/>
            <a:ln w="19050">
              <a:solidFill>
                <a:schemeClr val="bg1">
                  <a:lumMod val="65000"/>
                </a:schemeClr>
              </a:solidFill>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latin typeface="Arial" panose="020B0604020202020204" pitchFamily="34" charset="0"/>
                </a:rPr>
                <a:t>         网络产业的特点</a:t>
              </a:r>
              <a:endParaRPr lang="zh-CN" altLang="en-US" sz="1800" b="1" dirty="0">
                <a:latin typeface="Arial" panose="020B0604020202020204" pitchFamily="34" charset="0"/>
              </a:endParaRPr>
            </a:p>
          </p:txBody>
        </p:sp>
        <p:cxnSp>
          <p:nvCxnSpPr>
            <p:cNvPr id="18" name="直接连接符 17"/>
            <p:cNvCxnSpPr/>
            <p:nvPr/>
          </p:nvCxnSpPr>
          <p:spPr>
            <a:xfrm>
              <a:off x="5626358" y="1744197"/>
              <a:ext cx="0" cy="42028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流程图: 联系 18"/>
            <p:cNvSpPr/>
            <p:nvPr/>
          </p:nvSpPr>
          <p:spPr>
            <a:xfrm>
              <a:off x="5535558" y="1725378"/>
              <a:ext cx="169439" cy="167276"/>
            </a:xfrm>
            <a:prstGeom prst="flowChartConnector">
              <a:avLst/>
            </a:prstGeom>
            <a:solidFill>
              <a:srgbClr val="FFC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rPr>
                <a:t>2</a:t>
              </a:r>
              <a:endPar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cxnSp>
          <p:nvCxnSpPr>
            <p:cNvPr id="20" name="直接连接符 19"/>
            <p:cNvCxnSpPr/>
            <p:nvPr/>
          </p:nvCxnSpPr>
          <p:spPr>
            <a:xfrm>
              <a:off x="5632033" y="2147749"/>
              <a:ext cx="3226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4" name="AutoShape 26"/>
          <p:cNvSpPr>
            <a:spLocks noChangeArrowheads="1"/>
          </p:cNvSpPr>
          <p:nvPr/>
        </p:nvSpPr>
        <p:spPr bwMode="auto">
          <a:xfrm>
            <a:off x="1223963" y="4292600"/>
            <a:ext cx="360363" cy="311150"/>
          </a:xfrm>
          <a:prstGeom prst="hexagon">
            <a:avLst>
              <a:gd name="adj" fmla="val 28954"/>
              <a:gd name="vf" fmla="val 115470"/>
            </a:avLst>
          </a:prstGeom>
          <a:solidFill>
            <a:schemeClr val="bg1">
              <a:lumMod val="75000"/>
              <a:alpha val="14117"/>
            </a:schemeClr>
          </a:solidFill>
          <a:ln w="9525">
            <a:solidFill>
              <a:schemeClr val="bg1"/>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1271"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11272" name="AutoShape 78"/>
          <p:cNvSpPr/>
          <p:nvPr/>
        </p:nvSpPr>
        <p:spPr>
          <a:xfrm>
            <a:off x="900113" y="5265738"/>
            <a:ext cx="360362" cy="311150"/>
          </a:xfrm>
          <a:prstGeom prst="hexagon">
            <a:avLst>
              <a:gd name="adj" fmla="val 28954"/>
              <a:gd name="vf" fmla="val 115470"/>
            </a:avLst>
          </a:prstGeom>
          <a:solidFill>
            <a:srgbClr val="AAE600">
              <a:alpha val="3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127" name="标题 1"/>
          <p:cNvSpPr>
            <a:spLocks noGrp="1"/>
          </p:cNvSpPr>
          <p:nvPr>
            <p:ph type="title"/>
          </p:nvPr>
        </p:nvSpPr>
        <p:spPr>
          <a:xfrm>
            <a:off x="576263" y="296863"/>
            <a:ext cx="3513138" cy="431800"/>
          </a:xfrm>
        </p:spPr>
        <p:txBody>
          <a:bodyPr vert="horz" wrap="square" lIns="91440" tIns="45720" rIns="91440" bIns="45720" numCol="1" anchor="t" anchorCtr="0" compatLnSpc="1"/>
          <a:p>
            <a:pPr eaLnBrk="1" hangingPunct="1">
              <a:buNone/>
            </a:pPr>
            <a:r>
              <a:rPr lang="en-US" altLang="zh-CN" sz="2900" kern="1200" cap="none">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cs typeface="+mj-cs"/>
              </a:rPr>
              <a:t>9.1 </a:t>
            </a:r>
            <a:r>
              <a:rPr lang="zh-CN" altLang="zh-CN" sz="2900" kern="1200" cap="none"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cs typeface="+mj-cs"/>
              </a:rPr>
              <a:t>网络产业概述</a:t>
            </a:r>
            <a:br>
              <a:rPr lang="en-US" altLang="zh-CN" sz="2900" kern="1200" cap="none">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cs typeface="+mj-cs"/>
              </a:rPr>
            </a:br>
            <a:endParaRPr lang="en-US" altLang="zh-CN" sz="2900" kern="1200" cap="none">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cs typeface="+mj-cs"/>
            </a:endParaRPr>
          </a:p>
        </p:txBody>
      </p:sp>
      <p:grpSp>
        <p:nvGrpSpPr>
          <p:cNvPr id="11274"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290" name="Group 128"/>
          <p:cNvGrpSpPr/>
          <p:nvPr/>
        </p:nvGrpSpPr>
        <p:grpSpPr>
          <a:xfrm>
            <a:off x="7704138" y="2349500"/>
            <a:ext cx="647700" cy="454025"/>
            <a:chOff x="4604" y="757"/>
            <a:chExt cx="408" cy="286"/>
          </a:xfrm>
        </p:grpSpPr>
        <p:sp>
          <p:nvSpPr>
            <p:cNvPr id="12315"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12316"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grpSp>
        <p:nvGrpSpPr>
          <p:cNvPr id="12291" name="组合 10"/>
          <p:cNvGrpSpPr/>
          <p:nvPr/>
        </p:nvGrpSpPr>
        <p:grpSpPr>
          <a:xfrm>
            <a:off x="1223963" y="944563"/>
            <a:ext cx="7127875" cy="647700"/>
            <a:chOff x="5535558" y="1311371"/>
            <a:chExt cx="2317027" cy="853106"/>
          </a:xfrm>
        </p:grpSpPr>
        <p:sp>
          <p:nvSpPr>
            <p:cNvPr id="12311" name="TextBox 11"/>
            <p:cNvSpPr/>
            <p:nvPr/>
          </p:nvSpPr>
          <p:spPr>
            <a:xfrm>
              <a:off x="5619669" y="1311371"/>
              <a:ext cx="2232916" cy="841985"/>
            </a:xfrm>
            <a:prstGeom prst="roundRect">
              <a:avLst>
                <a:gd name="adj" fmla="val 8176"/>
              </a:avLst>
            </a:prstGeom>
            <a:solidFill>
              <a:schemeClr val="accent1"/>
            </a:solidFill>
            <a:ln w="19050" cap="flat" cmpd="sng">
              <a:solidFill>
                <a:srgbClr val="A6A6A6"/>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solidFill>
                    <a:schemeClr val="bg1"/>
                  </a:solidFill>
                  <a:latin typeface="Arial" panose="020B0604020202020204" pitchFamily="34" charset="0"/>
                </a:rPr>
                <a:t>	网络产业的定义</a:t>
              </a:r>
              <a:endParaRPr lang="zh-CN" altLang="en-US" sz="1800" b="1" dirty="0">
                <a:solidFill>
                  <a:schemeClr val="bg1"/>
                </a:solidFill>
                <a:latin typeface="Arial" panose="020B0604020202020204" pitchFamily="34" charset="0"/>
              </a:endParaRPr>
            </a:p>
          </p:txBody>
        </p:sp>
        <p:cxnSp>
          <p:nvCxnSpPr>
            <p:cNvPr id="13" name="直接连接符 12"/>
            <p:cNvCxnSpPr/>
            <p:nvPr/>
          </p:nvCxnSpPr>
          <p:spPr>
            <a:xfrm>
              <a:off x="5625865" y="1744196"/>
              <a:ext cx="0" cy="4202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2313" name="流程图: 联系 13"/>
            <p:cNvSpPr/>
            <p:nvPr/>
          </p:nvSpPr>
          <p:spPr>
            <a:xfrm>
              <a:off x="5535558" y="1664489"/>
              <a:ext cx="169809" cy="289848"/>
            </a:xfrm>
            <a:prstGeom prst="flowChartConnector">
              <a:avLst/>
            </a:prstGeom>
            <a:solidFill>
              <a:schemeClr val="accent1"/>
            </a:solidFill>
            <a:ln w="25400" cap="flat" cmpd="sng">
              <a:solidFill>
                <a:srgbClr val="D9D9D9"/>
              </a:solidFill>
              <a:prstDash val="solid"/>
              <a:headEnd type="none" w="med" len="med"/>
              <a:tailEnd type="none" w="med" len="med"/>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en-US" altLang="zh-CN" sz="1800" b="1" i="1">
                  <a:solidFill>
                    <a:schemeClr val="bg1"/>
                  </a:solidFill>
                  <a:latin typeface="微软雅黑" panose="020B0503020204020204" pitchFamily="34" charset="-122"/>
                  <a:ea typeface="微软雅黑" panose="020B0503020204020204" pitchFamily="34" charset="-122"/>
                </a:rPr>
                <a:t>1</a:t>
              </a:r>
              <a:endParaRPr lang="en-US" altLang="zh-CN" sz="1800" b="1" i="1">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5632574" y="2151931"/>
              <a:ext cx="32201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4" name="AutoShape 26"/>
          <p:cNvSpPr>
            <a:spLocks noChangeArrowheads="1"/>
          </p:cNvSpPr>
          <p:nvPr/>
        </p:nvSpPr>
        <p:spPr bwMode="auto">
          <a:xfrm>
            <a:off x="1223963" y="4292600"/>
            <a:ext cx="360363" cy="311150"/>
          </a:xfrm>
          <a:prstGeom prst="hexagon">
            <a:avLst>
              <a:gd name="adj" fmla="val 28954"/>
              <a:gd name="vf" fmla="val 115470"/>
            </a:avLst>
          </a:prstGeom>
          <a:solidFill>
            <a:schemeClr val="bg1">
              <a:lumMod val="75000"/>
              <a:alpha val="14117"/>
            </a:schemeClr>
          </a:solidFill>
          <a:ln w="9525">
            <a:solidFill>
              <a:schemeClr val="bg1"/>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12293"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nvGrpSpPr>
          <p:cNvPr id="12295"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10242" name="Rectangle 2"/>
          <p:cNvSpPr>
            <a:spLocks noChangeArrowheads="1"/>
          </p:cNvSpPr>
          <p:nvPr/>
        </p:nvSpPr>
        <p:spPr bwMode="auto">
          <a:xfrm>
            <a:off x="900113" y="2565400"/>
            <a:ext cx="7991475" cy="2181225"/>
          </a:xfrm>
          <a:prstGeom prst="rect">
            <a:avLst/>
          </a:prstGeom>
          <a:solidFill>
            <a:schemeClr val="accent6">
              <a:lumMod val="20000"/>
              <a:lumOff val="80000"/>
              <a:alpha val="41000"/>
            </a:schemeClr>
          </a:solidFill>
        </p:spPr>
        <p:style>
          <a:lnRef idx="2">
            <a:schemeClr val="accent1"/>
          </a:lnRef>
          <a:fillRef idx="1">
            <a:schemeClr val="lt1"/>
          </a:fillRef>
          <a:effectRef idx="0">
            <a:schemeClr val="accent1"/>
          </a:effectRef>
          <a:fontRef idx="minor">
            <a:schemeClr val="dk1"/>
          </a:fontRef>
        </p:style>
        <p:txBody>
          <a:bodyPr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spcAft>
                <a:spcPct val="100000"/>
              </a:spcAft>
              <a:buFont typeface="Wingdings" panose="05000000000000000000" pitchFamily="2" charset="2"/>
              <a:buChar char="l"/>
            </a:pPr>
            <a:r>
              <a:rPr lang="zh-CN" altLang="zh-CN" sz="1800" dirty="0">
                <a:solidFill>
                  <a:schemeClr val="accent1"/>
                </a:solidFill>
                <a:latin typeface="Arial" panose="020B0604020202020204" pitchFamily="34" charset="0"/>
              </a:rPr>
              <a:t>网络经济</a:t>
            </a:r>
            <a:r>
              <a:rPr lang="zh-CN" altLang="zh-CN" sz="1800" dirty="0">
                <a:latin typeface="Arial" panose="020B0604020202020204" pitchFamily="34" charset="0"/>
              </a:rPr>
              <a:t>是以信息为基础，以计算机网络为依托，以生产、分配、交换和消费网络产品为主要内容，以高科技为支柱，以知识和技术创新为灵魂的新型经济形态。狭义上的网络经济仅仅指以计算机网络为核心的信息产业群；广义上的网络经济在狭义网络经济的基础上还包括利用网络技术使其组织结构、管理方式和运作方式网络化的传统经济。</a:t>
            </a:r>
            <a:endParaRPr lang="en-US" altLang="zh-CN" sz="1800">
              <a:latin typeface="Arial" panose="020B0604020202020204" pitchFamily="34" charset="0"/>
            </a:endParaRPr>
          </a:p>
        </p:txBody>
      </p:sp>
      <p:sp>
        <p:nvSpPr>
          <p:cNvPr id="12300" name="MH_SubTitle_1"/>
          <p:cNvSpPr txBox="1"/>
          <p:nvPr>
            <p:custDataLst>
              <p:tags r:id="rId1"/>
            </p:custDataLst>
          </p:nvPr>
        </p:nvSpPr>
        <p:spPr>
          <a:xfrm>
            <a:off x="5041900" y="2274888"/>
            <a:ext cx="5108575" cy="493712"/>
          </a:xfrm>
          <a:prstGeom prst="rect">
            <a:avLst/>
          </a:prstGeom>
          <a:noFill/>
          <a:ln w="9525">
            <a:noFill/>
          </a:ln>
        </p:spPr>
        <p:txBody>
          <a:bodyPr lIns="0" tIns="0" rIns="0" bIns="0" anchor="b"/>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2000" b="1" dirty="0">
              <a:solidFill>
                <a:schemeClr val="accent1"/>
              </a:solidFill>
            </a:endParaRPr>
          </a:p>
        </p:txBody>
      </p:sp>
      <p:sp>
        <p:nvSpPr>
          <p:cNvPr id="12304" name="MH_SubTitle_2"/>
          <p:cNvSpPr txBox="1"/>
          <p:nvPr>
            <p:custDataLst>
              <p:tags r:id="rId2"/>
            </p:custDataLst>
          </p:nvPr>
        </p:nvSpPr>
        <p:spPr>
          <a:xfrm>
            <a:off x="5041900" y="4248150"/>
            <a:ext cx="5108575" cy="493713"/>
          </a:xfrm>
          <a:prstGeom prst="rect">
            <a:avLst/>
          </a:prstGeom>
          <a:noFill/>
          <a:ln w="9525">
            <a:noFill/>
          </a:ln>
        </p:spPr>
        <p:txBody>
          <a:bodyPr lIns="0" tIns="0" rIns="0" bIns="0" anchor="b"/>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2000" b="1" dirty="0">
              <a:solidFill>
                <a:schemeClr val="accent2"/>
              </a:solidFill>
            </a:endParaRPr>
          </a:p>
        </p:txBody>
      </p:sp>
      <p:sp>
        <p:nvSpPr>
          <p:cNvPr id="33" name="MH_Other_5"/>
          <p:cNvSpPr/>
          <p:nvPr>
            <p:custDataLst>
              <p:tags r:id="rId3"/>
            </p:custDataLst>
          </p:nvPr>
        </p:nvSpPr>
        <p:spPr bwMode="auto">
          <a:xfrm>
            <a:off x="4165600" y="2816225"/>
            <a:ext cx="398463" cy="39687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34" name="MH_Other_6"/>
          <p:cNvSpPr>
            <a:spLocks noChangeAspect="1"/>
          </p:cNvSpPr>
          <p:nvPr>
            <p:custDataLst>
              <p:tags r:id="rId4"/>
            </p:custDataLst>
          </p:nvPr>
        </p:nvSpPr>
        <p:spPr bwMode="auto">
          <a:xfrm>
            <a:off x="4183063" y="4786313"/>
            <a:ext cx="396875" cy="3937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12319" name="标题 1"/>
          <p:cNvSpPr/>
          <p:nvPr/>
        </p:nvSpPr>
        <p:spPr>
          <a:xfrm>
            <a:off x="576263" y="296863"/>
            <a:ext cx="3513137" cy="431800"/>
          </a:xfrm>
          <a:prstGeom prst="rect">
            <a:avLst/>
          </a:prstGeom>
          <a:noFill/>
          <a:ln w="9525">
            <a:noFill/>
          </a:ln>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stStyle>
          <a:p>
            <a:pPr lvl="0" algn="l" eaLnBrk="1" hangingPunct="1">
              <a:buNone/>
            </a:pPr>
            <a:r>
              <a:rPr lang="en-US" altLang="zh-CN" sz="29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9.1 </a:t>
            </a:r>
            <a:r>
              <a:rPr lang="zh-CN" altLang="zh-CN" sz="2900" b="1"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网络产业概述</a:t>
            </a:r>
            <a:br>
              <a:rPr lang="en-US" altLang="zh-CN" sz="29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br>
            <a:endParaRPr lang="en-US" altLang="zh-CN" sz="29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0658" name="Group 128"/>
          <p:cNvGrpSpPr/>
          <p:nvPr/>
        </p:nvGrpSpPr>
        <p:grpSpPr>
          <a:xfrm>
            <a:off x="7704138" y="2349500"/>
            <a:ext cx="647700" cy="454025"/>
            <a:chOff x="4604" y="757"/>
            <a:chExt cx="408" cy="286"/>
          </a:xfrm>
        </p:grpSpPr>
        <p:sp>
          <p:nvSpPr>
            <p:cNvPr id="70659"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0660"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grpSp>
        <p:nvGrpSpPr>
          <p:cNvPr id="70661" name="组合 10"/>
          <p:cNvGrpSpPr/>
          <p:nvPr/>
        </p:nvGrpSpPr>
        <p:grpSpPr>
          <a:xfrm>
            <a:off x="1116013" y="1160463"/>
            <a:ext cx="7127875" cy="647700"/>
            <a:chOff x="5535558" y="1311371"/>
            <a:chExt cx="2317027" cy="853106"/>
          </a:xfrm>
        </p:grpSpPr>
        <p:sp>
          <p:nvSpPr>
            <p:cNvPr id="70662" name="TextBox 11"/>
            <p:cNvSpPr/>
            <p:nvPr/>
          </p:nvSpPr>
          <p:spPr>
            <a:xfrm>
              <a:off x="5619669" y="1311371"/>
              <a:ext cx="2232916" cy="841985"/>
            </a:xfrm>
            <a:prstGeom prst="roundRect">
              <a:avLst>
                <a:gd name="adj" fmla="val 8176"/>
              </a:avLst>
            </a:prstGeom>
            <a:solidFill>
              <a:schemeClr val="accent1"/>
            </a:solidFill>
            <a:ln w="19050" cap="flat" cmpd="sng">
              <a:solidFill>
                <a:srgbClr val="A6A6A6"/>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solidFill>
                    <a:schemeClr val="bg1"/>
                  </a:solidFill>
                  <a:latin typeface="Arial" panose="020B0604020202020204" pitchFamily="34" charset="0"/>
                </a:rPr>
                <a:t>	网络产业的定义</a:t>
              </a:r>
              <a:endParaRPr lang="zh-CN" altLang="en-US" sz="1800" b="1" dirty="0">
                <a:solidFill>
                  <a:schemeClr val="bg1"/>
                </a:solidFill>
                <a:latin typeface="Arial" panose="020B0604020202020204" pitchFamily="34" charset="0"/>
              </a:endParaRPr>
            </a:p>
          </p:txBody>
        </p:sp>
        <p:cxnSp>
          <p:nvCxnSpPr>
            <p:cNvPr id="13" name="直接连接符 12"/>
            <p:cNvCxnSpPr/>
            <p:nvPr/>
          </p:nvCxnSpPr>
          <p:spPr>
            <a:xfrm>
              <a:off x="5625865" y="1744196"/>
              <a:ext cx="0" cy="4202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0664" name="流程图: 联系 13"/>
            <p:cNvSpPr/>
            <p:nvPr/>
          </p:nvSpPr>
          <p:spPr>
            <a:xfrm>
              <a:off x="5535558" y="1664489"/>
              <a:ext cx="169809" cy="289848"/>
            </a:xfrm>
            <a:prstGeom prst="flowChartConnector">
              <a:avLst/>
            </a:prstGeom>
            <a:solidFill>
              <a:schemeClr val="accent1"/>
            </a:solidFill>
            <a:ln w="25400" cap="flat" cmpd="sng">
              <a:solidFill>
                <a:srgbClr val="D9D9D9"/>
              </a:solidFill>
              <a:prstDash val="solid"/>
              <a:headEnd type="none" w="med" len="med"/>
              <a:tailEnd type="none" w="med" len="med"/>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en-US" altLang="zh-CN" sz="1800" b="1" i="1">
                  <a:solidFill>
                    <a:schemeClr val="bg1"/>
                  </a:solidFill>
                  <a:latin typeface="微软雅黑" panose="020B0503020204020204" pitchFamily="34" charset="-122"/>
                  <a:ea typeface="微软雅黑" panose="020B0503020204020204" pitchFamily="34" charset="-122"/>
                </a:rPr>
                <a:t>1</a:t>
              </a:r>
              <a:endParaRPr lang="en-US" altLang="zh-CN" sz="1800" b="1" i="1">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5632574" y="2151931"/>
              <a:ext cx="32201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4" name="AutoShape 26"/>
          <p:cNvSpPr>
            <a:spLocks noChangeArrowheads="1"/>
          </p:cNvSpPr>
          <p:nvPr/>
        </p:nvSpPr>
        <p:spPr bwMode="auto">
          <a:xfrm>
            <a:off x="1223963" y="4292600"/>
            <a:ext cx="360363" cy="311150"/>
          </a:xfrm>
          <a:prstGeom prst="hexagon">
            <a:avLst>
              <a:gd name="adj" fmla="val 28954"/>
              <a:gd name="vf" fmla="val 115470"/>
            </a:avLst>
          </a:prstGeom>
          <a:solidFill>
            <a:schemeClr val="bg1">
              <a:lumMod val="75000"/>
              <a:alpha val="14117"/>
            </a:schemeClr>
          </a:solidFill>
          <a:ln w="9525">
            <a:solidFill>
              <a:schemeClr val="bg1"/>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0667"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nvGrpSpPr>
          <p:cNvPr id="70668"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10242" name="Rectangle 2"/>
          <p:cNvSpPr>
            <a:spLocks noChangeArrowheads="1"/>
          </p:cNvSpPr>
          <p:nvPr/>
        </p:nvSpPr>
        <p:spPr bwMode="auto">
          <a:xfrm>
            <a:off x="900113" y="2997200"/>
            <a:ext cx="7991475" cy="942975"/>
          </a:xfrm>
          <a:prstGeom prst="rect">
            <a:avLst/>
          </a:prstGeom>
          <a:solidFill>
            <a:schemeClr val="accent6">
              <a:lumMod val="20000"/>
              <a:lumOff val="80000"/>
              <a:alpha val="41000"/>
            </a:schemeClr>
          </a:solidFill>
        </p:spPr>
        <p:style>
          <a:lnRef idx="2">
            <a:schemeClr val="accent1"/>
          </a:lnRef>
          <a:fillRef idx="1">
            <a:schemeClr val="lt1"/>
          </a:fillRef>
          <a:effectRef idx="0">
            <a:schemeClr val="accent1"/>
          </a:effectRef>
          <a:fontRef idx="minor">
            <a:schemeClr val="dk1"/>
          </a:fontRef>
        </p:style>
        <p:txBody>
          <a:bodyPr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spcAft>
                <a:spcPct val="100000"/>
              </a:spcAft>
              <a:buFont typeface="Wingdings" panose="05000000000000000000" pitchFamily="2" charset="2"/>
              <a:buChar char="l"/>
            </a:pPr>
            <a:r>
              <a:rPr lang="zh-CN" altLang="zh-CN" sz="1800" dirty="0">
                <a:solidFill>
                  <a:schemeClr val="accent1"/>
                </a:solidFill>
                <a:latin typeface="Arial" panose="020B0604020202020204" pitchFamily="34" charset="0"/>
              </a:rPr>
              <a:t>网络产业</a:t>
            </a:r>
            <a:r>
              <a:rPr lang="zh-CN" altLang="zh-CN" sz="1800" dirty="0">
                <a:latin typeface="Arial" panose="020B0604020202020204" pitchFamily="34" charset="0"/>
              </a:rPr>
              <a:t>是指以网络技术为物质基础，以网络为依托，以提供信息服务、电子商务等中介服务为主要内容，由网络催生的相关产业组成的新兴产业群体。</a:t>
            </a:r>
            <a:endParaRPr lang="en-US" altLang="zh-CN" sz="1800">
              <a:latin typeface="Arial" panose="020B0604020202020204" pitchFamily="34" charset="0"/>
            </a:endParaRPr>
          </a:p>
        </p:txBody>
      </p:sp>
      <p:sp>
        <p:nvSpPr>
          <p:cNvPr id="70673" name="MH_SubTitle_1"/>
          <p:cNvSpPr txBox="1"/>
          <p:nvPr>
            <p:custDataLst>
              <p:tags r:id="rId1"/>
            </p:custDataLst>
          </p:nvPr>
        </p:nvSpPr>
        <p:spPr>
          <a:xfrm>
            <a:off x="5041900" y="2274888"/>
            <a:ext cx="5108575" cy="493712"/>
          </a:xfrm>
          <a:prstGeom prst="rect">
            <a:avLst/>
          </a:prstGeom>
          <a:noFill/>
          <a:ln w="9525">
            <a:noFill/>
          </a:ln>
        </p:spPr>
        <p:txBody>
          <a:bodyPr lIns="0" tIns="0" rIns="0" bIns="0" anchor="b"/>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2000" b="1" dirty="0">
              <a:solidFill>
                <a:schemeClr val="accent1"/>
              </a:solidFill>
            </a:endParaRPr>
          </a:p>
        </p:txBody>
      </p:sp>
      <p:sp>
        <p:nvSpPr>
          <p:cNvPr id="70674" name="MH_SubTitle_2"/>
          <p:cNvSpPr txBox="1"/>
          <p:nvPr>
            <p:custDataLst>
              <p:tags r:id="rId2"/>
            </p:custDataLst>
          </p:nvPr>
        </p:nvSpPr>
        <p:spPr>
          <a:xfrm>
            <a:off x="5041900" y="4248150"/>
            <a:ext cx="5108575" cy="493713"/>
          </a:xfrm>
          <a:prstGeom prst="rect">
            <a:avLst/>
          </a:prstGeom>
          <a:noFill/>
          <a:ln w="9525">
            <a:noFill/>
          </a:ln>
        </p:spPr>
        <p:txBody>
          <a:bodyPr lIns="0" tIns="0" rIns="0" bIns="0" anchor="b"/>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2000" b="1" dirty="0">
              <a:solidFill>
                <a:schemeClr val="accent2"/>
              </a:solidFill>
            </a:endParaRPr>
          </a:p>
        </p:txBody>
      </p:sp>
      <p:sp>
        <p:nvSpPr>
          <p:cNvPr id="33" name="MH_Other_5"/>
          <p:cNvSpPr/>
          <p:nvPr>
            <p:custDataLst>
              <p:tags r:id="rId3"/>
            </p:custDataLst>
          </p:nvPr>
        </p:nvSpPr>
        <p:spPr bwMode="auto">
          <a:xfrm>
            <a:off x="4165600" y="2816225"/>
            <a:ext cx="398463" cy="39687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34" name="MH_Other_6"/>
          <p:cNvSpPr>
            <a:spLocks noChangeAspect="1"/>
          </p:cNvSpPr>
          <p:nvPr>
            <p:custDataLst>
              <p:tags r:id="rId4"/>
            </p:custDataLst>
          </p:nvPr>
        </p:nvSpPr>
        <p:spPr bwMode="auto">
          <a:xfrm>
            <a:off x="4183063" y="4786313"/>
            <a:ext cx="396875" cy="3937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0677" name="标题 1"/>
          <p:cNvSpPr/>
          <p:nvPr/>
        </p:nvSpPr>
        <p:spPr>
          <a:xfrm>
            <a:off x="576263" y="296863"/>
            <a:ext cx="3513137" cy="431800"/>
          </a:xfrm>
          <a:prstGeom prst="rect">
            <a:avLst/>
          </a:prstGeom>
          <a:noFill/>
          <a:ln w="9525">
            <a:noFill/>
          </a:ln>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stStyle>
          <a:p>
            <a:pPr lvl="0" algn="l" eaLnBrk="1" hangingPunct="1">
              <a:buNone/>
            </a:pPr>
            <a:r>
              <a:rPr lang="en-US" altLang="zh-CN" sz="29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9.1 </a:t>
            </a:r>
            <a:r>
              <a:rPr lang="zh-CN" altLang="zh-CN" sz="2900" b="1"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网络产业概述</a:t>
            </a:r>
            <a:br>
              <a:rPr lang="en-US" altLang="zh-CN" sz="29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br>
            <a:endParaRPr lang="en-US" altLang="zh-CN" sz="29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 name="灯片编号占位符 5"/>
          <p:cNvSpPr txBox="1">
            <a:spLocks noGrp="1"/>
          </p:cNvSpPr>
          <p:nvPr/>
        </p:nvSpPr>
        <p:spPr>
          <a:xfrm>
            <a:off x="6300788" y="6345238"/>
            <a:ext cx="2590800" cy="365125"/>
          </a:xfrm>
          <a:prstGeom prst="rect">
            <a:avLst/>
          </a:prstGeom>
          <a:noFill/>
        </p:spPr>
        <p:txBody>
          <a:bodyPr vert="horz" wrap="square" lIns="91440" tIns="45720" rIns="91440" bIns="45720" numCol="1" rtlCol="0" anchor="ctr" anchorCtr="0" compatLnSpc="1"/>
          <a:p>
            <a:pPr algn="r"/>
            <a:fld id="{9A0DB2DC-4C9A-4742-B13C-FB6460FD3503}" type="slidenum">
              <a:rPr lang="zh-CN" altLang="en-US" sz="1200" b="1" dirty="0">
                <a:latin typeface="Calibri" panose="020F0502020204030204" pitchFamily="34" charset="0"/>
              </a:rPr>
            </a:fld>
            <a:endParaRPr lang="zh-CN" altLang="en-US" sz="1200" b="1" dirty="0">
              <a:latin typeface="Calibri" panose="020F0502020204030204" pitchFamily="34" charset="0"/>
            </a:endParaRPr>
          </a:p>
        </p:txBody>
      </p:sp>
      <p:grpSp>
        <p:nvGrpSpPr>
          <p:cNvPr id="71683" name="Group 128"/>
          <p:cNvGrpSpPr/>
          <p:nvPr/>
        </p:nvGrpSpPr>
        <p:grpSpPr>
          <a:xfrm>
            <a:off x="7639050" y="2544763"/>
            <a:ext cx="647700" cy="307975"/>
            <a:chOff x="4604" y="757"/>
            <a:chExt cx="408" cy="286"/>
          </a:xfrm>
        </p:grpSpPr>
        <p:sp>
          <p:nvSpPr>
            <p:cNvPr id="71684"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1685"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sp>
        <p:nvSpPr>
          <p:cNvPr id="124" name="AutoShape 26"/>
          <p:cNvSpPr>
            <a:spLocks noChangeArrowheads="1"/>
          </p:cNvSpPr>
          <p:nvPr/>
        </p:nvSpPr>
        <p:spPr bwMode="auto">
          <a:xfrm>
            <a:off x="1158875" y="4271963"/>
            <a:ext cx="360363" cy="211138"/>
          </a:xfrm>
          <a:prstGeom prst="hexagon">
            <a:avLst>
              <a:gd name="adj" fmla="val 28954"/>
              <a:gd name="vf" fmla="val 115470"/>
            </a:avLst>
          </a:prstGeom>
          <a:solidFill>
            <a:schemeClr val="bg1">
              <a:lumMod val="75000"/>
              <a:alpha val="14117"/>
            </a:schemeClr>
          </a:solidFill>
          <a:ln w="9525">
            <a:solidFill>
              <a:schemeClr val="bg1"/>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687"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1688" name="AutoShape 78"/>
          <p:cNvSpPr/>
          <p:nvPr/>
        </p:nvSpPr>
        <p:spPr>
          <a:xfrm>
            <a:off x="900113" y="5049838"/>
            <a:ext cx="360362" cy="311150"/>
          </a:xfrm>
          <a:prstGeom prst="hexagon">
            <a:avLst>
              <a:gd name="adj" fmla="val 28954"/>
              <a:gd name="vf" fmla="val 115470"/>
            </a:avLst>
          </a:prstGeom>
          <a:solidFill>
            <a:srgbClr val="AAE600">
              <a:alpha val="3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nvGrpSpPr>
          <p:cNvPr id="71689"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grpSp>
        <p:nvGrpSpPr>
          <p:cNvPr id="71693" name="组合 10"/>
          <p:cNvGrpSpPr/>
          <p:nvPr/>
        </p:nvGrpSpPr>
        <p:grpSpPr>
          <a:xfrm>
            <a:off x="1223963" y="944563"/>
            <a:ext cx="7127875" cy="647700"/>
            <a:chOff x="5535558" y="1311371"/>
            <a:chExt cx="2317027" cy="853106"/>
          </a:xfrm>
        </p:grpSpPr>
        <p:sp>
          <p:nvSpPr>
            <p:cNvPr id="71694" name="TextBox 11"/>
            <p:cNvSpPr/>
            <p:nvPr/>
          </p:nvSpPr>
          <p:spPr>
            <a:xfrm>
              <a:off x="5619669" y="1311371"/>
              <a:ext cx="2232916" cy="841985"/>
            </a:xfrm>
            <a:prstGeom prst="roundRect">
              <a:avLst>
                <a:gd name="adj" fmla="val 8176"/>
              </a:avLst>
            </a:prstGeom>
            <a:solidFill>
              <a:schemeClr val="accent1"/>
            </a:solidFill>
            <a:ln w="19050" cap="flat" cmpd="sng">
              <a:solidFill>
                <a:srgbClr val="A6A6A6"/>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solidFill>
                    <a:schemeClr val="bg1"/>
                  </a:solidFill>
                  <a:latin typeface="Arial" panose="020B0604020202020204" pitchFamily="34" charset="0"/>
                </a:rPr>
                <a:t>	网络产业的特点</a:t>
              </a:r>
              <a:endParaRPr lang="zh-CN" altLang="en-US" sz="1800" b="1" dirty="0">
                <a:solidFill>
                  <a:schemeClr val="bg1"/>
                </a:solidFill>
                <a:latin typeface="Arial" panose="020B0604020202020204" pitchFamily="34" charset="0"/>
              </a:endParaRPr>
            </a:p>
          </p:txBody>
        </p:sp>
        <p:cxnSp>
          <p:nvCxnSpPr>
            <p:cNvPr id="33" name="直接连接符 32"/>
            <p:cNvCxnSpPr/>
            <p:nvPr/>
          </p:nvCxnSpPr>
          <p:spPr>
            <a:xfrm>
              <a:off x="5625865" y="1744196"/>
              <a:ext cx="0" cy="4202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1696" name="流程图: 联系 13"/>
            <p:cNvSpPr/>
            <p:nvPr/>
          </p:nvSpPr>
          <p:spPr>
            <a:xfrm>
              <a:off x="5535558" y="1664489"/>
              <a:ext cx="169809" cy="289848"/>
            </a:xfrm>
            <a:prstGeom prst="flowChartConnector">
              <a:avLst/>
            </a:prstGeom>
            <a:solidFill>
              <a:schemeClr val="accent1"/>
            </a:solidFill>
            <a:ln w="25400" cap="flat" cmpd="sng">
              <a:solidFill>
                <a:srgbClr val="D9D9D9"/>
              </a:solidFill>
              <a:prstDash val="solid"/>
              <a:headEnd type="none" w="med" len="med"/>
              <a:tailEnd type="none" w="med" len="med"/>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en-US" altLang="zh-CN" sz="1800" b="1" i="1">
                  <a:solidFill>
                    <a:schemeClr val="bg1"/>
                  </a:solidFill>
                  <a:latin typeface="微软雅黑" panose="020B0503020204020204" pitchFamily="34" charset="-122"/>
                  <a:ea typeface="微软雅黑" panose="020B0503020204020204" pitchFamily="34" charset="-122"/>
                </a:rPr>
                <a:t>2</a:t>
              </a:r>
              <a:endParaRPr lang="en-US" altLang="zh-CN" sz="1800" b="1" i="1">
                <a:solidFill>
                  <a:schemeClr val="bg1"/>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5632574" y="2151931"/>
              <a:ext cx="32201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1698" name="Rectangle 57"/>
          <p:cNvSpPr/>
          <p:nvPr/>
        </p:nvSpPr>
        <p:spPr>
          <a:xfrm>
            <a:off x="152400" y="15240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Arial" panose="020B0604020202020204" pitchFamily="34" charset="0"/>
            </a:endParaRPr>
          </a:p>
        </p:txBody>
      </p:sp>
      <p:sp>
        <p:nvSpPr>
          <p:cNvPr id="43" name="MH_Other_1"/>
          <p:cNvSpPr/>
          <p:nvPr>
            <p:custDataLst>
              <p:tags r:id="rId1"/>
            </p:custDataLst>
          </p:nvPr>
        </p:nvSpPr>
        <p:spPr>
          <a:xfrm>
            <a:off x="1266825" y="2024063"/>
            <a:ext cx="1058863" cy="541338"/>
          </a:xfrm>
          <a:custGeom>
            <a:avLst/>
            <a:gdLst>
              <a:gd name="connsiteX0" fmla="*/ 188686 w 1059543"/>
              <a:gd name="connsiteY0" fmla="*/ 0 h 798286"/>
              <a:gd name="connsiteX1" fmla="*/ 1059543 w 1059543"/>
              <a:gd name="connsiteY1" fmla="*/ 0 h 798286"/>
              <a:gd name="connsiteX2" fmla="*/ 856343 w 1059543"/>
              <a:gd name="connsiteY2" fmla="*/ 798286 h 798286"/>
              <a:gd name="connsiteX3" fmla="*/ 0 w 1059543"/>
              <a:gd name="connsiteY3" fmla="*/ 798286 h 798286"/>
              <a:gd name="connsiteX4" fmla="*/ 188686 w 1059543"/>
              <a:gd name="connsiteY4" fmla="*/ 0 h 798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9543" h="798286">
                <a:moveTo>
                  <a:pt x="188686" y="0"/>
                </a:moveTo>
                <a:lnTo>
                  <a:pt x="1059543" y="0"/>
                </a:lnTo>
                <a:lnTo>
                  <a:pt x="856343" y="798286"/>
                </a:lnTo>
                <a:lnTo>
                  <a:pt x="0" y="798286"/>
                </a:lnTo>
                <a:lnTo>
                  <a:pt x="188686"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a:ln>
                  <a:noFill/>
                </a:ln>
                <a:solidFill>
                  <a:srgbClr val="FFFFFF"/>
                </a:solidFill>
                <a:effectLst/>
                <a:uLnTx/>
                <a:uFillTx/>
                <a:latin typeface="Agency FB" panose="020B0503020202020204" pitchFamily="34" charset="0"/>
                <a:ea typeface="微软雅黑" panose="020B0503020204020204" pitchFamily="34" charset="-122"/>
                <a:cs typeface="+mn-cs"/>
              </a:rPr>
              <a:t>01</a:t>
            </a:r>
            <a:endParaRPr kumimoji="0" lang="zh-CN" altLang="en-US" sz="3200" b="0" i="0" u="none" strike="noStrike" kern="1200" cap="none" spc="0" normalizeH="0" baseline="0" noProof="0">
              <a:ln>
                <a:noFill/>
              </a:ln>
              <a:solidFill>
                <a:srgbClr val="FFFFFF"/>
              </a:solidFill>
              <a:effectLst/>
              <a:uLnTx/>
              <a:uFillTx/>
              <a:latin typeface="Agency FB" panose="020B0503020202020204" pitchFamily="34" charset="0"/>
              <a:ea typeface="微软雅黑" panose="020B0503020204020204" pitchFamily="34" charset="-122"/>
              <a:cs typeface="+mn-cs"/>
            </a:endParaRPr>
          </a:p>
        </p:txBody>
      </p:sp>
      <p:sp>
        <p:nvSpPr>
          <p:cNvPr id="44" name="MH_SubTitle_1"/>
          <p:cNvSpPr/>
          <p:nvPr>
            <p:custDataLst>
              <p:tags r:id="rId2"/>
            </p:custDataLst>
          </p:nvPr>
        </p:nvSpPr>
        <p:spPr>
          <a:xfrm>
            <a:off x="2195513" y="2024063"/>
            <a:ext cx="6197600" cy="541338"/>
          </a:xfrm>
          <a:custGeom>
            <a:avLst/>
            <a:gdLst>
              <a:gd name="connsiteX0" fmla="*/ 4034972 w 4034972"/>
              <a:gd name="connsiteY0" fmla="*/ 0 h 798285"/>
              <a:gd name="connsiteX1" fmla="*/ 3831772 w 4034972"/>
              <a:gd name="connsiteY1" fmla="*/ 798285 h 798285"/>
              <a:gd name="connsiteX2" fmla="*/ 0 w 4034972"/>
              <a:gd name="connsiteY2" fmla="*/ 798285 h 798285"/>
              <a:gd name="connsiteX3" fmla="*/ 203200 w 4034972"/>
              <a:gd name="connsiteY3" fmla="*/ 0 h 798285"/>
              <a:gd name="connsiteX4" fmla="*/ 4034972 w 4034972"/>
              <a:gd name="connsiteY4" fmla="*/ 0 h 798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4972" h="798285">
                <a:moveTo>
                  <a:pt x="4034972" y="0"/>
                </a:moveTo>
                <a:lnTo>
                  <a:pt x="3831772" y="798285"/>
                </a:lnTo>
                <a:lnTo>
                  <a:pt x="0" y="798285"/>
                </a:lnTo>
                <a:lnTo>
                  <a:pt x="203200" y="0"/>
                </a:lnTo>
                <a:lnTo>
                  <a:pt x="4034972"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2400" dirty="0">
                <a:solidFill>
                  <a:srgbClr val="376092"/>
                </a:solidFill>
                <a:latin typeface="Calibri" panose="020F0502020204030204" pitchFamily="34" charset="0"/>
              </a:rPr>
              <a:t>成本递减和收益递增规律</a:t>
            </a:r>
            <a:endParaRPr lang="zh-CN" altLang="en-US" sz="2400" dirty="0">
              <a:solidFill>
                <a:srgbClr val="376092"/>
              </a:solidFill>
              <a:latin typeface="Calibri" panose="020F0502020204030204" pitchFamily="34" charset="0"/>
            </a:endParaRPr>
          </a:p>
        </p:txBody>
      </p:sp>
      <p:sp>
        <p:nvSpPr>
          <p:cNvPr id="45" name="MH_Other_2"/>
          <p:cNvSpPr/>
          <p:nvPr>
            <p:custDataLst>
              <p:tags r:id="rId3"/>
            </p:custDataLst>
          </p:nvPr>
        </p:nvSpPr>
        <p:spPr>
          <a:xfrm>
            <a:off x="1201738" y="2868613"/>
            <a:ext cx="1058863" cy="541338"/>
          </a:xfrm>
          <a:custGeom>
            <a:avLst/>
            <a:gdLst>
              <a:gd name="connsiteX0" fmla="*/ 188686 w 1059543"/>
              <a:gd name="connsiteY0" fmla="*/ 0 h 798286"/>
              <a:gd name="connsiteX1" fmla="*/ 1059543 w 1059543"/>
              <a:gd name="connsiteY1" fmla="*/ 0 h 798286"/>
              <a:gd name="connsiteX2" fmla="*/ 856343 w 1059543"/>
              <a:gd name="connsiteY2" fmla="*/ 798286 h 798286"/>
              <a:gd name="connsiteX3" fmla="*/ 0 w 1059543"/>
              <a:gd name="connsiteY3" fmla="*/ 798286 h 798286"/>
              <a:gd name="connsiteX4" fmla="*/ 188686 w 1059543"/>
              <a:gd name="connsiteY4" fmla="*/ 0 h 798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9543" h="798286">
                <a:moveTo>
                  <a:pt x="188686" y="0"/>
                </a:moveTo>
                <a:lnTo>
                  <a:pt x="1059543" y="0"/>
                </a:lnTo>
                <a:lnTo>
                  <a:pt x="856343" y="798286"/>
                </a:lnTo>
                <a:lnTo>
                  <a:pt x="0" y="798286"/>
                </a:lnTo>
                <a:lnTo>
                  <a:pt x="188686"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a:ln>
                  <a:noFill/>
                </a:ln>
                <a:solidFill>
                  <a:srgbClr val="FFFFFF"/>
                </a:solidFill>
                <a:effectLst/>
                <a:uLnTx/>
                <a:uFillTx/>
                <a:latin typeface="Agency FB" panose="020B0503020202020204" pitchFamily="34" charset="0"/>
                <a:ea typeface="微软雅黑" panose="020B0503020204020204" pitchFamily="34" charset="-122"/>
                <a:cs typeface="+mn-cs"/>
              </a:rPr>
              <a:t>02</a:t>
            </a:r>
            <a:endParaRPr kumimoji="0" lang="zh-CN" altLang="en-US" sz="3200" b="0" i="0" u="none" strike="noStrike" kern="1200" cap="none" spc="0" normalizeH="0" baseline="0" noProof="0">
              <a:ln>
                <a:noFill/>
              </a:ln>
              <a:solidFill>
                <a:srgbClr val="FFFFFF"/>
              </a:solidFill>
              <a:effectLst/>
              <a:uLnTx/>
              <a:uFillTx/>
              <a:latin typeface="Agency FB" panose="020B0503020202020204" pitchFamily="34" charset="0"/>
              <a:ea typeface="微软雅黑" panose="020B0503020204020204" pitchFamily="34" charset="-122"/>
              <a:cs typeface="+mn-cs"/>
            </a:endParaRPr>
          </a:p>
        </p:txBody>
      </p:sp>
      <p:sp>
        <p:nvSpPr>
          <p:cNvPr id="46" name="MH_SubTitle_2"/>
          <p:cNvSpPr/>
          <p:nvPr>
            <p:custDataLst>
              <p:tags r:id="rId4"/>
            </p:custDataLst>
          </p:nvPr>
        </p:nvSpPr>
        <p:spPr>
          <a:xfrm>
            <a:off x="2130425" y="2868613"/>
            <a:ext cx="6197600" cy="541338"/>
          </a:xfrm>
          <a:custGeom>
            <a:avLst/>
            <a:gdLst>
              <a:gd name="connsiteX0" fmla="*/ 4034972 w 4034972"/>
              <a:gd name="connsiteY0" fmla="*/ 0 h 798285"/>
              <a:gd name="connsiteX1" fmla="*/ 3831772 w 4034972"/>
              <a:gd name="connsiteY1" fmla="*/ 798285 h 798285"/>
              <a:gd name="connsiteX2" fmla="*/ 0 w 4034972"/>
              <a:gd name="connsiteY2" fmla="*/ 798285 h 798285"/>
              <a:gd name="connsiteX3" fmla="*/ 203200 w 4034972"/>
              <a:gd name="connsiteY3" fmla="*/ 0 h 798285"/>
              <a:gd name="connsiteX4" fmla="*/ 4034972 w 4034972"/>
              <a:gd name="connsiteY4" fmla="*/ 0 h 798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4972" h="798285">
                <a:moveTo>
                  <a:pt x="4034972" y="0"/>
                </a:moveTo>
                <a:lnTo>
                  <a:pt x="3831772" y="798285"/>
                </a:lnTo>
                <a:lnTo>
                  <a:pt x="0" y="798285"/>
                </a:lnTo>
                <a:lnTo>
                  <a:pt x="203200" y="0"/>
                </a:lnTo>
                <a:lnTo>
                  <a:pt x="4034972" y="0"/>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2400" dirty="0">
                <a:solidFill>
                  <a:srgbClr val="953735"/>
                </a:solidFill>
                <a:latin typeface="Calibri" panose="020F0502020204030204" pitchFamily="34" charset="0"/>
              </a:rPr>
              <a:t>网络互补性和网络外部性规律</a:t>
            </a:r>
            <a:endParaRPr lang="zh-CN" altLang="en-US" sz="2400" dirty="0">
              <a:solidFill>
                <a:srgbClr val="953735"/>
              </a:solidFill>
              <a:latin typeface="Calibri" panose="020F0502020204030204" pitchFamily="34" charset="0"/>
            </a:endParaRPr>
          </a:p>
        </p:txBody>
      </p:sp>
      <p:sp>
        <p:nvSpPr>
          <p:cNvPr id="47" name="MH_Other_3"/>
          <p:cNvSpPr/>
          <p:nvPr>
            <p:custDataLst>
              <p:tags r:id="rId5"/>
            </p:custDataLst>
          </p:nvPr>
        </p:nvSpPr>
        <p:spPr>
          <a:xfrm>
            <a:off x="1266825" y="3779838"/>
            <a:ext cx="1058863" cy="541338"/>
          </a:xfrm>
          <a:custGeom>
            <a:avLst/>
            <a:gdLst>
              <a:gd name="connsiteX0" fmla="*/ 188686 w 1059543"/>
              <a:gd name="connsiteY0" fmla="*/ 0 h 798286"/>
              <a:gd name="connsiteX1" fmla="*/ 1059543 w 1059543"/>
              <a:gd name="connsiteY1" fmla="*/ 0 h 798286"/>
              <a:gd name="connsiteX2" fmla="*/ 856343 w 1059543"/>
              <a:gd name="connsiteY2" fmla="*/ 798286 h 798286"/>
              <a:gd name="connsiteX3" fmla="*/ 0 w 1059543"/>
              <a:gd name="connsiteY3" fmla="*/ 798286 h 798286"/>
              <a:gd name="connsiteX4" fmla="*/ 188686 w 1059543"/>
              <a:gd name="connsiteY4" fmla="*/ 0 h 798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9543" h="798286">
                <a:moveTo>
                  <a:pt x="188686" y="0"/>
                </a:moveTo>
                <a:lnTo>
                  <a:pt x="1059543" y="0"/>
                </a:lnTo>
                <a:lnTo>
                  <a:pt x="856343" y="798286"/>
                </a:lnTo>
                <a:lnTo>
                  <a:pt x="0" y="798286"/>
                </a:lnTo>
                <a:lnTo>
                  <a:pt x="188686"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a:ln>
                  <a:noFill/>
                </a:ln>
                <a:solidFill>
                  <a:srgbClr val="FFFFFF"/>
                </a:solidFill>
                <a:effectLst/>
                <a:uLnTx/>
                <a:uFillTx/>
                <a:latin typeface="Agency FB" panose="020B0503020202020204" pitchFamily="34" charset="0"/>
                <a:ea typeface="微软雅黑" panose="020B0503020204020204" pitchFamily="34" charset="-122"/>
                <a:cs typeface="+mn-cs"/>
              </a:rPr>
              <a:t>03</a:t>
            </a:r>
            <a:endParaRPr kumimoji="0" lang="zh-CN" altLang="en-US" sz="3200" b="0" i="0" u="none" strike="noStrike" kern="1200" cap="none" spc="0" normalizeH="0" baseline="0" noProof="0">
              <a:ln>
                <a:noFill/>
              </a:ln>
              <a:solidFill>
                <a:srgbClr val="FFFFFF"/>
              </a:solidFill>
              <a:effectLst/>
              <a:uLnTx/>
              <a:uFillTx/>
              <a:latin typeface="Agency FB" panose="020B0503020202020204" pitchFamily="34" charset="0"/>
              <a:ea typeface="微软雅黑" panose="020B0503020204020204" pitchFamily="34" charset="-122"/>
              <a:cs typeface="+mn-cs"/>
            </a:endParaRPr>
          </a:p>
        </p:txBody>
      </p:sp>
      <p:sp>
        <p:nvSpPr>
          <p:cNvPr id="48" name="MH_SubTitle_3"/>
          <p:cNvSpPr/>
          <p:nvPr>
            <p:custDataLst>
              <p:tags r:id="rId6"/>
            </p:custDataLst>
          </p:nvPr>
        </p:nvSpPr>
        <p:spPr>
          <a:xfrm>
            <a:off x="2238375" y="3732213"/>
            <a:ext cx="6197600" cy="541338"/>
          </a:xfrm>
          <a:custGeom>
            <a:avLst/>
            <a:gdLst>
              <a:gd name="connsiteX0" fmla="*/ 4034972 w 4034972"/>
              <a:gd name="connsiteY0" fmla="*/ 0 h 798285"/>
              <a:gd name="connsiteX1" fmla="*/ 3831772 w 4034972"/>
              <a:gd name="connsiteY1" fmla="*/ 798285 h 798285"/>
              <a:gd name="connsiteX2" fmla="*/ 0 w 4034972"/>
              <a:gd name="connsiteY2" fmla="*/ 798285 h 798285"/>
              <a:gd name="connsiteX3" fmla="*/ 203200 w 4034972"/>
              <a:gd name="connsiteY3" fmla="*/ 0 h 798285"/>
              <a:gd name="connsiteX4" fmla="*/ 4034972 w 4034972"/>
              <a:gd name="connsiteY4" fmla="*/ 0 h 798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4972" h="798285">
                <a:moveTo>
                  <a:pt x="4034972" y="0"/>
                </a:moveTo>
                <a:lnTo>
                  <a:pt x="3831772" y="798285"/>
                </a:lnTo>
                <a:lnTo>
                  <a:pt x="0" y="798285"/>
                </a:lnTo>
                <a:lnTo>
                  <a:pt x="203200" y="0"/>
                </a:lnTo>
                <a:lnTo>
                  <a:pt x="4034972" y="0"/>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2400" dirty="0">
                <a:solidFill>
                  <a:srgbClr val="77933C"/>
                </a:solidFill>
                <a:latin typeface="Calibri" panose="020F0502020204030204" pitchFamily="34" charset="0"/>
              </a:rPr>
              <a:t>高转移成本和锁定规律</a:t>
            </a:r>
            <a:endParaRPr lang="zh-CN" altLang="en-US" sz="2400" dirty="0">
              <a:solidFill>
                <a:srgbClr val="77933C"/>
              </a:solidFill>
              <a:latin typeface="Calibri" panose="020F0502020204030204" pitchFamily="34" charset="0"/>
            </a:endParaRPr>
          </a:p>
        </p:txBody>
      </p:sp>
      <p:sp>
        <p:nvSpPr>
          <p:cNvPr id="49" name="MH_Other_4"/>
          <p:cNvSpPr/>
          <p:nvPr>
            <p:custDataLst>
              <p:tags r:id="rId7"/>
            </p:custDataLst>
          </p:nvPr>
        </p:nvSpPr>
        <p:spPr>
          <a:xfrm>
            <a:off x="1201738" y="4597400"/>
            <a:ext cx="1058863" cy="541338"/>
          </a:xfrm>
          <a:custGeom>
            <a:avLst/>
            <a:gdLst>
              <a:gd name="connsiteX0" fmla="*/ 188686 w 1059543"/>
              <a:gd name="connsiteY0" fmla="*/ 0 h 798286"/>
              <a:gd name="connsiteX1" fmla="*/ 1059543 w 1059543"/>
              <a:gd name="connsiteY1" fmla="*/ 0 h 798286"/>
              <a:gd name="connsiteX2" fmla="*/ 856343 w 1059543"/>
              <a:gd name="connsiteY2" fmla="*/ 798286 h 798286"/>
              <a:gd name="connsiteX3" fmla="*/ 0 w 1059543"/>
              <a:gd name="connsiteY3" fmla="*/ 798286 h 798286"/>
              <a:gd name="connsiteX4" fmla="*/ 188686 w 1059543"/>
              <a:gd name="connsiteY4" fmla="*/ 0 h 798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9543" h="798286">
                <a:moveTo>
                  <a:pt x="188686" y="0"/>
                </a:moveTo>
                <a:lnTo>
                  <a:pt x="1059543" y="0"/>
                </a:lnTo>
                <a:lnTo>
                  <a:pt x="856343" y="798286"/>
                </a:lnTo>
                <a:lnTo>
                  <a:pt x="0" y="798286"/>
                </a:lnTo>
                <a:lnTo>
                  <a:pt x="188686"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a:ln>
                  <a:noFill/>
                </a:ln>
                <a:solidFill>
                  <a:srgbClr val="FFFFFF"/>
                </a:solidFill>
                <a:effectLst/>
                <a:uLnTx/>
                <a:uFillTx/>
                <a:latin typeface="Agency FB" panose="020B0503020202020204" pitchFamily="34" charset="0"/>
                <a:ea typeface="微软雅黑" panose="020B0503020204020204" pitchFamily="34" charset="-122"/>
                <a:cs typeface="+mn-cs"/>
              </a:rPr>
              <a:t>04</a:t>
            </a:r>
            <a:endParaRPr kumimoji="0" lang="zh-CN" altLang="en-US" sz="3200" b="0" i="0" u="none" strike="noStrike" kern="1200" cap="none" spc="0" normalizeH="0" baseline="0" noProof="0">
              <a:ln>
                <a:noFill/>
              </a:ln>
              <a:solidFill>
                <a:srgbClr val="FFFFFF"/>
              </a:solidFill>
              <a:effectLst/>
              <a:uLnTx/>
              <a:uFillTx/>
              <a:latin typeface="Agency FB" panose="020B0503020202020204" pitchFamily="34" charset="0"/>
              <a:ea typeface="微软雅黑" panose="020B0503020204020204" pitchFamily="34" charset="-122"/>
              <a:cs typeface="+mn-cs"/>
            </a:endParaRPr>
          </a:p>
        </p:txBody>
      </p:sp>
      <p:sp>
        <p:nvSpPr>
          <p:cNvPr id="50" name="MH_SubTitle_4"/>
          <p:cNvSpPr/>
          <p:nvPr>
            <p:custDataLst>
              <p:tags r:id="rId8"/>
            </p:custDataLst>
          </p:nvPr>
        </p:nvSpPr>
        <p:spPr>
          <a:xfrm>
            <a:off x="2130425" y="4595813"/>
            <a:ext cx="6197600" cy="541338"/>
          </a:xfrm>
          <a:custGeom>
            <a:avLst/>
            <a:gdLst>
              <a:gd name="connsiteX0" fmla="*/ 4034972 w 4034972"/>
              <a:gd name="connsiteY0" fmla="*/ 0 h 798285"/>
              <a:gd name="connsiteX1" fmla="*/ 3831772 w 4034972"/>
              <a:gd name="connsiteY1" fmla="*/ 798285 h 798285"/>
              <a:gd name="connsiteX2" fmla="*/ 0 w 4034972"/>
              <a:gd name="connsiteY2" fmla="*/ 798285 h 798285"/>
              <a:gd name="connsiteX3" fmla="*/ 203200 w 4034972"/>
              <a:gd name="connsiteY3" fmla="*/ 0 h 798285"/>
              <a:gd name="connsiteX4" fmla="*/ 4034972 w 4034972"/>
              <a:gd name="connsiteY4" fmla="*/ 0 h 7982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4972" h="798285">
                <a:moveTo>
                  <a:pt x="4034972" y="0"/>
                </a:moveTo>
                <a:lnTo>
                  <a:pt x="3831772" y="798285"/>
                </a:lnTo>
                <a:lnTo>
                  <a:pt x="0" y="798285"/>
                </a:lnTo>
                <a:lnTo>
                  <a:pt x="203200" y="0"/>
                </a:lnTo>
                <a:lnTo>
                  <a:pt x="4034972" y="0"/>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r>
              <a:rPr lang="zh-CN" altLang="en-US" sz="2400" dirty="0">
                <a:solidFill>
                  <a:srgbClr val="604A7B"/>
                </a:solidFill>
                <a:latin typeface="Calibri" panose="020F0502020204030204" pitchFamily="34" charset="0"/>
              </a:rPr>
              <a:t>临界容量和正反馈规律</a:t>
            </a:r>
            <a:endParaRPr lang="zh-CN" altLang="en-US" sz="2400" dirty="0">
              <a:solidFill>
                <a:srgbClr val="604A7B"/>
              </a:solidFill>
              <a:latin typeface="Calibri" panose="020F0502020204030204" pitchFamily="34" charset="0"/>
            </a:endParaRPr>
          </a:p>
        </p:txBody>
      </p:sp>
      <p:sp>
        <p:nvSpPr>
          <p:cNvPr id="71708" name="标题 1"/>
          <p:cNvSpPr/>
          <p:nvPr/>
        </p:nvSpPr>
        <p:spPr>
          <a:xfrm>
            <a:off x="576263" y="296863"/>
            <a:ext cx="3513137" cy="431800"/>
          </a:xfrm>
          <a:prstGeom prst="rect">
            <a:avLst/>
          </a:prstGeom>
          <a:noFill/>
          <a:ln w="9525">
            <a:noFill/>
          </a:ln>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stStyle>
          <a:p>
            <a:pPr lvl="0" algn="l" eaLnBrk="1" hangingPunct="1">
              <a:buNone/>
            </a:pPr>
            <a:r>
              <a:rPr lang="en-US" altLang="zh-CN" sz="29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9.1 </a:t>
            </a:r>
            <a:r>
              <a:rPr lang="zh-CN" altLang="zh-CN" sz="2900" b="1"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网络产业概述</a:t>
            </a:r>
            <a:br>
              <a:rPr lang="en-US" altLang="zh-CN" sz="29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br>
            <a:endParaRPr lang="en-US" altLang="zh-CN" sz="29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 name="灯片编号占位符 5"/>
          <p:cNvSpPr txBox="1">
            <a:spLocks noGrp="1"/>
          </p:cNvSpPr>
          <p:nvPr>
            <p:ph type="sldNum" sz="quarter" idx="4"/>
          </p:nvPr>
        </p:nvSpPr>
        <p:spPr>
          <a:noFill/>
        </p:spPr>
        <p:txBody>
          <a:bodyPr wrap="square" lIns="91440" tIns="45720" rIns="91440" bIns="45720" numCol="1" rtlCol="0" anchor="ctr" anchorCtr="0" compatLnSpc="1"/>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zh-CN" altLang="en-US" sz="1200" b="1" dirty="0">
                <a:latin typeface="Calibri" panose="020F0502020204030204" pitchFamily="34" charset="0"/>
              </a:rPr>
            </a:fld>
            <a:endParaRPr lang="zh-CN" altLang="en-US" sz="1200" b="1" dirty="0">
              <a:latin typeface="Calibri" panose="020F0502020204030204" pitchFamily="34" charset="0"/>
            </a:endParaRPr>
          </a:p>
        </p:txBody>
      </p:sp>
      <p:grpSp>
        <p:nvGrpSpPr>
          <p:cNvPr id="21507" name="Group 128"/>
          <p:cNvGrpSpPr/>
          <p:nvPr/>
        </p:nvGrpSpPr>
        <p:grpSpPr>
          <a:xfrm>
            <a:off x="7704138" y="2349500"/>
            <a:ext cx="647700" cy="454025"/>
            <a:chOff x="4604" y="757"/>
            <a:chExt cx="408" cy="286"/>
          </a:xfrm>
        </p:grpSpPr>
        <p:sp>
          <p:nvSpPr>
            <p:cNvPr id="21530"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21531"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grpSp>
        <p:nvGrpSpPr>
          <p:cNvPr id="21508" name="组合 10"/>
          <p:cNvGrpSpPr/>
          <p:nvPr/>
        </p:nvGrpSpPr>
        <p:grpSpPr>
          <a:xfrm>
            <a:off x="1871663" y="1700213"/>
            <a:ext cx="4537075" cy="647700"/>
            <a:chOff x="5535558" y="1311371"/>
            <a:chExt cx="2317027" cy="853106"/>
          </a:xfrm>
        </p:grpSpPr>
        <p:sp>
          <p:nvSpPr>
            <p:cNvPr id="12" name="TextBox 11"/>
            <p:cNvSpPr txBox="1"/>
            <p:nvPr/>
          </p:nvSpPr>
          <p:spPr>
            <a:xfrm>
              <a:off x="5619872" y="1311371"/>
              <a:ext cx="2232713" cy="842652"/>
            </a:xfrm>
            <a:prstGeom prst="roundRect">
              <a:avLst>
                <a:gd name="adj" fmla="val 8176"/>
              </a:avLst>
            </a:prstGeom>
            <a:noFill/>
            <a:ln w="19050">
              <a:solidFill>
                <a:schemeClr val="bg1">
                  <a:lumMod val="65000"/>
                </a:schemeClr>
              </a:solidFill>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latin typeface="Arial" panose="020B0604020202020204" pitchFamily="34" charset="0"/>
                </a:rPr>
                <a:t>         产业结构</a:t>
              </a:r>
              <a:endParaRPr lang="zh-CN" altLang="en-US" sz="1800" b="1" dirty="0">
                <a:latin typeface="Arial" panose="020B0604020202020204" pitchFamily="34" charset="0"/>
              </a:endParaRPr>
            </a:p>
          </p:txBody>
        </p:sp>
        <p:cxnSp>
          <p:nvCxnSpPr>
            <p:cNvPr id="13" name="直接连接符 12"/>
            <p:cNvCxnSpPr/>
            <p:nvPr/>
          </p:nvCxnSpPr>
          <p:spPr>
            <a:xfrm>
              <a:off x="5626358" y="1744197"/>
              <a:ext cx="0" cy="42028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流程图: 联系 13"/>
            <p:cNvSpPr/>
            <p:nvPr/>
          </p:nvSpPr>
          <p:spPr>
            <a:xfrm>
              <a:off x="5535558" y="1725378"/>
              <a:ext cx="169439" cy="169367"/>
            </a:xfrm>
            <a:prstGeom prst="flowChartConnector">
              <a:avLst/>
            </a:prstGeom>
            <a:solidFill>
              <a:srgbClr val="00B0F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rPr>
                <a:t>1</a:t>
              </a:r>
              <a:endPar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cxnSp>
          <p:nvCxnSpPr>
            <p:cNvPr id="15" name="直接连接符 14"/>
            <p:cNvCxnSpPr/>
            <p:nvPr/>
          </p:nvCxnSpPr>
          <p:spPr>
            <a:xfrm>
              <a:off x="5632033" y="2151931"/>
              <a:ext cx="3226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1509" name="组合 15"/>
          <p:cNvGrpSpPr/>
          <p:nvPr/>
        </p:nvGrpSpPr>
        <p:grpSpPr>
          <a:xfrm>
            <a:off x="1871663" y="2554288"/>
            <a:ext cx="4537075" cy="647700"/>
            <a:chOff x="5535558" y="1311371"/>
            <a:chExt cx="2317027" cy="853106"/>
          </a:xfrm>
        </p:grpSpPr>
        <p:sp>
          <p:nvSpPr>
            <p:cNvPr id="17" name="TextBox 16"/>
            <p:cNvSpPr txBox="1"/>
            <p:nvPr/>
          </p:nvSpPr>
          <p:spPr>
            <a:xfrm>
              <a:off x="5619872" y="1311371"/>
              <a:ext cx="2232713" cy="842652"/>
            </a:xfrm>
            <a:prstGeom prst="roundRect">
              <a:avLst>
                <a:gd name="adj" fmla="val 8176"/>
              </a:avLst>
            </a:prstGeom>
            <a:noFill/>
            <a:ln w="19050">
              <a:solidFill>
                <a:schemeClr val="bg1">
                  <a:lumMod val="65000"/>
                </a:schemeClr>
              </a:solidFill>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latin typeface="Arial" panose="020B0604020202020204" pitchFamily="34" charset="0"/>
                </a:rPr>
                <a:t>         产业结构变迁的主要原因</a:t>
              </a:r>
              <a:endParaRPr lang="zh-CN" altLang="en-US" sz="1800" b="1" dirty="0">
                <a:latin typeface="Arial" panose="020B0604020202020204" pitchFamily="34" charset="0"/>
              </a:endParaRPr>
            </a:p>
          </p:txBody>
        </p:sp>
        <p:cxnSp>
          <p:nvCxnSpPr>
            <p:cNvPr id="18" name="直接连接符 17"/>
            <p:cNvCxnSpPr/>
            <p:nvPr/>
          </p:nvCxnSpPr>
          <p:spPr>
            <a:xfrm>
              <a:off x="5626358" y="1744197"/>
              <a:ext cx="0" cy="42028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流程图: 联系 18"/>
            <p:cNvSpPr/>
            <p:nvPr/>
          </p:nvSpPr>
          <p:spPr>
            <a:xfrm>
              <a:off x="5535558" y="1725378"/>
              <a:ext cx="169439" cy="167276"/>
            </a:xfrm>
            <a:prstGeom prst="flowChartConnector">
              <a:avLst/>
            </a:prstGeom>
            <a:solidFill>
              <a:srgbClr val="FFC000"/>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rPr>
                <a:t>2</a:t>
              </a:r>
              <a:endParaRPr kumimoji="0" lang="en-US" altLang="zh-CN" sz="1800" b="1" i="1" u="none" strike="noStrike" kern="1200" cap="none" spc="0" normalizeH="0" baseline="0" noProof="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cxnSp>
          <p:nvCxnSpPr>
            <p:cNvPr id="20" name="直接连接符 19"/>
            <p:cNvCxnSpPr/>
            <p:nvPr/>
          </p:nvCxnSpPr>
          <p:spPr>
            <a:xfrm>
              <a:off x="5632033" y="2147749"/>
              <a:ext cx="32266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510"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21511" name="AutoShape 78"/>
          <p:cNvSpPr/>
          <p:nvPr/>
        </p:nvSpPr>
        <p:spPr>
          <a:xfrm>
            <a:off x="900113" y="5265738"/>
            <a:ext cx="360362" cy="311150"/>
          </a:xfrm>
          <a:prstGeom prst="hexagon">
            <a:avLst>
              <a:gd name="adj" fmla="val 28954"/>
              <a:gd name="vf" fmla="val 115470"/>
            </a:avLst>
          </a:prstGeom>
          <a:solidFill>
            <a:srgbClr val="AAE600">
              <a:alpha val="3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127" name="标题 1"/>
          <p:cNvSpPr>
            <a:spLocks noGrp="1"/>
          </p:cNvSpPr>
          <p:nvPr>
            <p:ph type="title"/>
          </p:nvPr>
        </p:nvSpPr>
        <p:spPr>
          <a:xfrm>
            <a:off x="576263" y="296863"/>
            <a:ext cx="5400675" cy="431800"/>
          </a:xfrm>
        </p:spPr>
        <p:txBody>
          <a:bodyPr vert="horz" wrap="square" lIns="91440" tIns="45720" rIns="91440" bIns="45720" numCol="1" anchor="t" anchorCtr="0" compatLnSpc="1"/>
          <a:p>
            <a:pPr eaLnBrk="1" hangingPunct="1">
              <a:buNone/>
            </a:pPr>
            <a:r>
              <a:rPr lang="en-US" altLang="zh-CN" sz="3200" kern="1200" cap="none">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cs typeface="+mj-cs"/>
              </a:rPr>
              <a:t>9.2  </a:t>
            </a:r>
            <a:r>
              <a:rPr lang="zh-CN" altLang="zh-CN" sz="3200" kern="1200" cap="none"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cs typeface="+mj-cs"/>
              </a:rPr>
              <a:t>产业结构变迁理论</a:t>
            </a:r>
            <a:endParaRPr lang="en-US" altLang="zh-CN" sz="3200" kern="1200" cap="none">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cs typeface="+mj-cs"/>
            </a:endParaRPr>
          </a:p>
        </p:txBody>
      </p:sp>
      <p:grpSp>
        <p:nvGrpSpPr>
          <p:cNvPr id="21513"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2706" name="Group 128"/>
          <p:cNvGrpSpPr/>
          <p:nvPr/>
        </p:nvGrpSpPr>
        <p:grpSpPr>
          <a:xfrm>
            <a:off x="7704138" y="2349500"/>
            <a:ext cx="647700" cy="454025"/>
            <a:chOff x="4604" y="757"/>
            <a:chExt cx="408" cy="286"/>
          </a:xfrm>
        </p:grpSpPr>
        <p:sp>
          <p:nvSpPr>
            <p:cNvPr id="72707" name="AutoShape 129"/>
            <p:cNvSpPr/>
            <p:nvPr/>
          </p:nvSpPr>
          <p:spPr>
            <a:xfrm>
              <a:off x="4785" y="847"/>
              <a:ext cx="227" cy="196"/>
            </a:xfrm>
            <a:prstGeom prst="hexagon">
              <a:avLst>
                <a:gd name="adj" fmla="val 28954"/>
                <a:gd name="vf" fmla="val 115470"/>
              </a:avLst>
            </a:prstGeom>
            <a:solidFill>
              <a:srgbClr val="0066FF">
                <a:alpha val="1215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sp>
          <p:nvSpPr>
            <p:cNvPr id="72708" name="AutoShape 130"/>
            <p:cNvSpPr/>
            <p:nvPr/>
          </p:nvSpPr>
          <p:spPr>
            <a:xfrm>
              <a:off x="4604" y="757"/>
              <a:ext cx="227" cy="196"/>
            </a:xfrm>
            <a:prstGeom prst="hexagon">
              <a:avLst>
                <a:gd name="adj" fmla="val 28954"/>
                <a:gd name="vf" fmla="val 115470"/>
              </a:avLst>
            </a:prstGeom>
            <a:solidFill>
              <a:srgbClr val="0066FF">
                <a:alpha val="52940"/>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grpSp>
        <p:nvGrpSpPr>
          <p:cNvPr id="72709" name="组合 10"/>
          <p:cNvGrpSpPr/>
          <p:nvPr/>
        </p:nvGrpSpPr>
        <p:grpSpPr>
          <a:xfrm>
            <a:off x="1116013" y="1160463"/>
            <a:ext cx="7127875" cy="647700"/>
            <a:chOff x="5535558" y="1311371"/>
            <a:chExt cx="2317027" cy="853106"/>
          </a:xfrm>
        </p:grpSpPr>
        <p:sp>
          <p:nvSpPr>
            <p:cNvPr id="72710" name="TextBox 11"/>
            <p:cNvSpPr/>
            <p:nvPr/>
          </p:nvSpPr>
          <p:spPr>
            <a:xfrm>
              <a:off x="5619669" y="1311371"/>
              <a:ext cx="2232916" cy="841985"/>
            </a:xfrm>
            <a:prstGeom prst="roundRect">
              <a:avLst>
                <a:gd name="adj" fmla="val 8176"/>
              </a:avLst>
            </a:prstGeom>
            <a:solidFill>
              <a:schemeClr val="accent1"/>
            </a:solidFill>
            <a:ln w="19050" cap="flat" cmpd="sng">
              <a:solidFill>
                <a:srgbClr val="A6A6A6"/>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zh-CN" altLang="en-US" sz="1800" b="1" dirty="0">
                  <a:solidFill>
                    <a:schemeClr val="bg1"/>
                  </a:solidFill>
                  <a:latin typeface="Arial" panose="020B0604020202020204" pitchFamily="34" charset="0"/>
                </a:rPr>
                <a:t>	产业结构</a:t>
              </a:r>
              <a:endParaRPr lang="zh-CN" altLang="en-US" sz="1800" b="1" dirty="0">
                <a:solidFill>
                  <a:schemeClr val="bg1"/>
                </a:solidFill>
                <a:latin typeface="Arial" panose="020B0604020202020204" pitchFamily="34" charset="0"/>
              </a:endParaRPr>
            </a:p>
          </p:txBody>
        </p:sp>
        <p:cxnSp>
          <p:nvCxnSpPr>
            <p:cNvPr id="13" name="直接连接符 12"/>
            <p:cNvCxnSpPr/>
            <p:nvPr/>
          </p:nvCxnSpPr>
          <p:spPr>
            <a:xfrm>
              <a:off x="5625865" y="1744196"/>
              <a:ext cx="0" cy="42028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2712" name="流程图: 联系 13"/>
            <p:cNvSpPr/>
            <p:nvPr/>
          </p:nvSpPr>
          <p:spPr>
            <a:xfrm>
              <a:off x="5535558" y="1664489"/>
              <a:ext cx="169809" cy="289848"/>
            </a:xfrm>
            <a:prstGeom prst="flowChartConnector">
              <a:avLst/>
            </a:prstGeom>
            <a:solidFill>
              <a:schemeClr val="accent1"/>
            </a:solidFill>
            <a:ln w="25400" cap="flat" cmpd="sng">
              <a:solidFill>
                <a:srgbClr val="D9D9D9"/>
              </a:solidFill>
              <a:prstDash val="solid"/>
              <a:headEnd type="none" w="med" len="med"/>
              <a:tailEnd type="none" w="med" len="med"/>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r>
                <a:rPr lang="en-US" altLang="zh-CN" sz="1800" b="1" i="1">
                  <a:solidFill>
                    <a:schemeClr val="bg1"/>
                  </a:solidFill>
                  <a:latin typeface="微软雅黑" panose="020B0503020204020204" pitchFamily="34" charset="-122"/>
                  <a:ea typeface="微软雅黑" panose="020B0503020204020204" pitchFamily="34" charset="-122"/>
                </a:rPr>
                <a:t>1</a:t>
              </a:r>
              <a:endParaRPr lang="en-US" altLang="zh-CN" sz="1800" b="1" i="1">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5632574" y="2151931"/>
              <a:ext cx="32201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4" name="AutoShape 26"/>
          <p:cNvSpPr>
            <a:spLocks noChangeArrowheads="1"/>
          </p:cNvSpPr>
          <p:nvPr/>
        </p:nvSpPr>
        <p:spPr bwMode="auto">
          <a:xfrm>
            <a:off x="1223963" y="4292600"/>
            <a:ext cx="360363" cy="311150"/>
          </a:xfrm>
          <a:prstGeom prst="hexagon">
            <a:avLst>
              <a:gd name="adj" fmla="val 28954"/>
              <a:gd name="vf" fmla="val 115470"/>
            </a:avLst>
          </a:prstGeom>
          <a:solidFill>
            <a:schemeClr val="bg1">
              <a:lumMod val="75000"/>
              <a:alpha val="14117"/>
            </a:schemeClr>
          </a:solidFill>
          <a:ln w="9525">
            <a:solidFill>
              <a:schemeClr val="bg1"/>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2715" name="AutoShape 78"/>
          <p:cNvSpPr/>
          <p:nvPr/>
        </p:nvSpPr>
        <p:spPr>
          <a:xfrm>
            <a:off x="7596188" y="836613"/>
            <a:ext cx="360362" cy="311150"/>
          </a:xfrm>
          <a:prstGeom prst="hexagon">
            <a:avLst>
              <a:gd name="adj" fmla="val 28954"/>
              <a:gd name="vf" fmla="val 115470"/>
            </a:avLst>
          </a:prstGeom>
          <a:solidFill>
            <a:srgbClr val="AAE600">
              <a:alpha val="14117"/>
            </a:srgbClr>
          </a:solidFill>
          <a:ln w="9525" cap="flat" cmpd="sng">
            <a:solidFill>
              <a:schemeClr val="bg1"/>
            </a:solidFill>
            <a:prstDash val="solid"/>
            <a:miter/>
            <a:headEnd type="none" w="med" len="med"/>
            <a:tailEnd type="none" w="med" len="med"/>
          </a:ln>
        </p:spPr>
        <p:txBody>
          <a:bodyPr wrap="none" anchor="ct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1800" dirty="0">
              <a:latin typeface="微软雅黑" panose="020B0503020204020204" pitchFamily="34" charset="-122"/>
              <a:ea typeface="微软雅黑" panose="020B0503020204020204" pitchFamily="34" charset="-122"/>
            </a:endParaRPr>
          </a:p>
        </p:txBody>
      </p:sp>
      <p:grpSp>
        <p:nvGrpSpPr>
          <p:cNvPr id="72716" name="组合 127"/>
          <p:cNvGrpSpPr/>
          <p:nvPr/>
        </p:nvGrpSpPr>
        <p:grpSpPr>
          <a:xfrm>
            <a:off x="250825" y="323850"/>
            <a:ext cx="265113" cy="417513"/>
            <a:chOff x="4677714" y="3025526"/>
            <a:chExt cx="264423" cy="504056"/>
          </a:xfrm>
        </p:grpSpPr>
        <p:cxnSp>
          <p:nvCxnSpPr>
            <p:cNvPr id="129" name="直接连接符 128"/>
            <p:cNvCxnSpPr/>
            <p:nvPr/>
          </p:nvCxnSpPr>
          <p:spPr>
            <a:xfrm>
              <a:off x="4942137" y="3025526"/>
              <a:ext cx="0" cy="504056"/>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4802801" y="3025526"/>
              <a:ext cx="0" cy="360313"/>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4677714" y="3027443"/>
              <a:ext cx="0" cy="180157"/>
            </a:xfrm>
            <a:prstGeom prst="line">
              <a:avLst/>
            </a:prstGeom>
            <a:ln w="57150">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72720" name="Rectangle 2"/>
          <p:cNvSpPr/>
          <p:nvPr/>
        </p:nvSpPr>
        <p:spPr>
          <a:xfrm>
            <a:off x="1223963" y="3213100"/>
            <a:ext cx="7019925" cy="530225"/>
          </a:xfrm>
          <a:prstGeom prst="rect">
            <a:avLst/>
          </a:prstGeom>
          <a:solidFill>
            <a:srgbClr val="FDEADA">
              <a:alpha val="41176"/>
            </a:srgbClr>
          </a:solidFill>
          <a:ln w="25400" cap="flat" cmpd="sng">
            <a:solidFill>
              <a:schemeClr val="accent1"/>
            </a:solidFill>
            <a:prstDash val="solid"/>
            <a:miter/>
            <a:headEnd type="none" w="med" len="med"/>
            <a:tailEnd type="none" w="med" len="med"/>
          </a:ln>
        </p:spPr>
        <p:txBody>
          <a:bodyPr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ct val="150000"/>
              </a:lnSpc>
              <a:spcBef>
                <a:spcPct val="0"/>
              </a:spcBef>
              <a:spcAft>
                <a:spcPct val="100000"/>
              </a:spcAft>
              <a:buFont typeface="Wingdings" panose="05000000000000000000" pitchFamily="2" charset="2"/>
              <a:buNone/>
            </a:pPr>
            <a:r>
              <a:rPr lang="zh-CN" altLang="zh-CN" sz="1800" dirty="0">
                <a:solidFill>
                  <a:schemeClr val="accent1"/>
                </a:solidFill>
                <a:latin typeface="Arial" panose="020B0604020202020204" pitchFamily="34" charset="0"/>
              </a:rPr>
              <a:t>产业结构</a:t>
            </a:r>
            <a:r>
              <a:rPr lang="zh-CN" altLang="zh-CN" sz="1800" dirty="0">
                <a:latin typeface="Arial" panose="020B0604020202020204" pitchFamily="34" charset="0"/>
              </a:rPr>
              <a:t>则是产业间的技术经济联系与联系方式。</a:t>
            </a:r>
            <a:endParaRPr lang="en-US" altLang="zh-CN" sz="1800">
              <a:latin typeface="Arial" panose="020B0604020202020204" pitchFamily="34" charset="0"/>
            </a:endParaRPr>
          </a:p>
        </p:txBody>
      </p:sp>
      <p:sp>
        <p:nvSpPr>
          <p:cNvPr id="72721" name="MH_SubTitle_1"/>
          <p:cNvSpPr txBox="1"/>
          <p:nvPr>
            <p:custDataLst>
              <p:tags r:id="rId1"/>
            </p:custDataLst>
          </p:nvPr>
        </p:nvSpPr>
        <p:spPr>
          <a:xfrm>
            <a:off x="5041900" y="2274888"/>
            <a:ext cx="5108575" cy="493712"/>
          </a:xfrm>
          <a:prstGeom prst="rect">
            <a:avLst/>
          </a:prstGeom>
          <a:noFill/>
          <a:ln w="9525">
            <a:noFill/>
          </a:ln>
        </p:spPr>
        <p:txBody>
          <a:bodyPr lIns="0" tIns="0" rIns="0" bIns="0" anchor="b"/>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2000" b="1" dirty="0">
              <a:solidFill>
                <a:schemeClr val="accent1"/>
              </a:solidFill>
            </a:endParaRPr>
          </a:p>
        </p:txBody>
      </p:sp>
      <p:sp>
        <p:nvSpPr>
          <p:cNvPr id="72722" name="MH_SubTitle_2"/>
          <p:cNvSpPr txBox="1"/>
          <p:nvPr>
            <p:custDataLst>
              <p:tags r:id="rId2"/>
            </p:custDataLst>
          </p:nvPr>
        </p:nvSpPr>
        <p:spPr>
          <a:xfrm>
            <a:off x="5041900" y="4248150"/>
            <a:ext cx="5108575" cy="493713"/>
          </a:xfrm>
          <a:prstGeom prst="rect">
            <a:avLst/>
          </a:prstGeom>
          <a:noFill/>
          <a:ln w="9525">
            <a:noFill/>
          </a:ln>
        </p:spPr>
        <p:txBody>
          <a:bodyPr lIns="0" tIns="0" rIns="0" bIns="0" anchor="b"/>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FontTx/>
              <a:buNone/>
            </a:pPr>
            <a:endParaRPr lang="zh-CN" altLang="en-US" sz="2000" b="1" dirty="0">
              <a:solidFill>
                <a:schemeClr val="accent2"/>
              </a:solidFill>
            </a:endParaRPr>
          </a:p>
        </p:txBody>
      </p:sp>
      <p:sp>
        <p:nvSpPr>
          <p:cNvPr id="33" name="MH_Other_5"/>
          <p:cNvSpPr/>
          <p:nvPr>
            <p:custDataLst>
              <p:tags r:id="rId3"/>
            </p:custDataLst>
          </p:nvPr>
        </p:nvSpPr>
        <p:spPr bwMode="auto">
          <a:xfrm>
            <a:off x="4165600" y="2816225"/>
            <a:ext cx="398463" cy="39687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34" name="MH_Other_6"/>
          <p:cNvSpPr>
            <a:spLocks noChangeAspect="1"/>
          </p:cNvSpPr>
          <p:nvPr>
            <p:custDataLst>
              <p:tags r:id="rId4"/>
            </p:custDataLst>
          </p:nvPr>
        </p:nvSpPr>
        <p:spPr bwMode="auto">
          <a:xfrm>
            <a:off x="4183063" y="4786313"/>
            <a:ext cx="396875" cy="3937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72726" name="标题 1"/>
          <p:cNvSpPr/>
          <p:nvPr/>
        </p:nvSpPr>
        <p:spPr>
          <a:xfrm>
            <a:off x="576263" y="296863"/>
            <a:ext cx="5400675" cy="431800"/>
          </a:xfrm>
          <a:prstGeom prst="rect">
            <a:avLst/>
          </a:prstGeom>
          <a:noFill/>
          <a:ln w="9525">
            <a:noFill/>
          </a:ln>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stStyle>
          <a:p>
            <a:pPr lvl="0" algn="l" eaLnBrk="1" hangingPunct="1">
              <a:buNone/>
            </a:pPr>
            <a:r>
              <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9.2  </a:t>
            </a:r>
            <a:r>
              <a:rPr lang="zh-CN" altLang="zh-CN" sz="3200" b="1" dirty="0">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rPr>
              <a:t>产业结构变迁理论</a:t>
            </a:r>
            <a:endParaRPr lang="en-US" altLang="zh-CN" sz="3200" b="1">
              <a:solidFill>
                <a:schemeClr val="accent2"/>
              </a:solidFill>
              <a:effectLst>
                <a:outerShdw blurRad="38100" dist="38100" dir="2700000">
                  <a:srgbClr val="C0C0C0"/>
                </a:outerShdw>
              </a:effectLst>
              <a:latin typeface="微软雅黑" panose="020B0503020204020204" pitchFamily="34" charset="-122"/>
              <a:ea typeface="微软雅黑" panose="020B0503020204020204" pitchFamily="34" charset="-122"/>
            </a:endParaRPr>
          </a:p>
        </p:txBody>
      </p:sp>
    </p:spTree>
  </p:cSld>
  <p:clrMapOvr>
    <a:masterClrMapping/>
  </p:clrMapOvr>
  <p:transition>
    <p:wipe dir="d"/>
  </p:transition>
</p:sld>
</file>

<file path=ppt/tags/tag1.xml><?xml version="1.0" encoding="utf-8"?>
<p:tagLst xmlns:p="http://schemas.openxmlformats.org/presentationml/2006/main">
  <p:tag name="MH" val="20170831223329"/>
  <p:tag name="MH_LIBRARY" val="GRAPHIC"/>
  <p:tag name="MH_TYPE" val="SubTitle"/>
  <p:tag name="MH_ORDER" val="1"/>
</p:tagLst>
</file>

<file path=ppt/tags/tag10.xml><?xml version="1.0" encoding="utf-8"?>
<p:tagLst xmlns:p="http://schemas.openxmlformats.org/presentationml/2006/main">
  <p:tag name="MH" val="20170831230353"/>
  <p:tag name="MH_LIBRARY" val="GRAPHIC"/>
  <p:tag name="MH_TYPE" val="SubTitle"/>
  <p:tag name="MH_ORDER" val="1"/>
</p:tagLst>
</file>

<file path=ppt/tags/tag11.xml><?xml version="1.0" encoding="utf-8"?>
<p:tagLst xmlns:p="http://schemas.openxmlformats.org/presentationml/2006/main">
  <p:tag name="MH" val="20170831230353"/>
  <p:tag name="MH_LIBRARY" val="GRAPHIC"/>
  <p:tag name="MH_TYPE" val="Other"/>
  <p:tag name="MH_ORDER" val="2"/>
</p:tagLst>
</file>

<file path=ppt/tags/tag12.xml><?xml version="1.0" encoding="utf-8"?>
<p:tagLst xmlns:p="http://schemas.openxmlformats.org/presentationml/2006/main">
  <p:tag name="MH" val="20170831230353"/>
  <p:tag name="MH_LIBRARY" val="GRAPHIC"/>
  <p:tag name="MH_TYPE" val="SubTitle"/>
  <p:tag name="MH_ORDER" val="2"/>
</p:tagLst>
</file>

<file path=ppt/tags/tag13.xml><?xml version="1.0" encoding="utf-8"?>
<p:tagLst xmlns:p="http://schemas.openxmlformats.org/presentationml/2006/main">
  <p:tag name="MH" val="20170831230353"/>
  <p:tag name="MH_LIBRARY" val="GRAPHIC"/>
  <p:tag name="MH_TYPE" val="Other"/>
  <p:tag name="MH_ORDER" val="3"/>
</p:tagLst>
</file>

<file path=ppt/tags/tag14.xml><?xml version="1.0" encoding="utf-8"?>
<p:tagLst xmlns:p="http://schemas.openxmlformats.org/presentationml/2006/main">
  <p:tag name="MH" val="20170831230353"/>
  <p:tag name="MH_LIBRARY" val="GRAPHIC"/>
  <p:tag name="MH_TYPE" val="SubTitle"/>
  <p:tag name="MH_ORDER" val="3"/>
</p:tagLst>
</file>

<file path=ppt/tags/tag15.xml><?xml version="1.0" encoding="utf-8"?>
<p:tagLst xmlns:p="http://schemas.openxmlformats.org/presentationml/2006/main">
  <p:tag name="MH" val="20170831230353"/>
  <p:tag name="MH_LIBRARY" val="GRAPHIC"/>
  <p:tag name="MH_TYPE" val="Other"/>
  <p:tag name="MH_ORDER" val="4"/>
</p:tagLst>
</file>

<file path=ppt/tags/tag16.xml><?xml version="1.0" encoding="utf-8"?>
<p:tagLst xmlns:p="http://schemas.openxmlformats.org/presentationml/2006/main">
  <p:tag name="MH" val="20170831230353"/>
  <p:tag name="MH_LIBRARY" val="GRAPHIC"/>
  <p:tag name="MH_TYPE" val="SubTitle"/>
  <p:tag name="MH_ORDER" val="4"/>
</p:tagLst>
</file>

<file path=ppt/tags/tag17.xml><?xml version="1.0" encoding="utf-8"?>
<p:tagLst xmlns:p="http://schemas.openxmlformats.org/presentationml/2006/main">
  <p:tag name="MH" val="20170831223329"/>
  <p:tag name="MH_LIBRARY" val="GRAPHIC"/>
  <p:tag name="MH_TYPE" val="SubTitle"/>
  <p:tag name="MH_ORDER" val="1"/>
</p:tagLst>
</file>

<file path=ppt/tags/tag18.xml><?xml version="1.0" encoding="utf-8"?>
<p:tagLst xmlns:p="http://schemas.openxmlformats.org/presentationml/2006/main">
  <p:tag name="MH" val="20170831223329"/>
  <p:tag name="MH_LIBRARY" val="GRAPHIC"/>
  <p:tag name="MH_TYPE" val="SubTitle"/>
  <p:tag name="MH_ORDER" val="2"/>
</p:tagLst>
</file>

<file path=ppt/tags/tag19.xml><?xml version="1.0" encoding="utf-8"?>
<p:tagLst xmlns:p="http://schemas.openxmlformats.org/presentationml/2006/main">
  <p:tag name="MH" val="20170831223329"/>
  <p:tag name="MH_LIBRARY" val="GRAPHIC"/>
  <p:tag name="MH_TYPE" val="Other"/>
  <p:tag name="MH_ORDER" val="5"/>
</p:tagLst>
</file>

<file path=ppt/tags/tag2.xml><?xml version="1.0" encoding="utf-8"?>
<p:tagLst xmlns:p="http://schemas.openxmlformats.org/presentationml/2006/main">
  <p:tag name="MH" val="20170831223329"/>
  <p:tag name="MH_LIBRARY" val="GRAPHIC"/>
  <p:tag name="MH_TYPE" val="SubTitle"/>
  <p:tag name="MH_ORDER" val="2"/>
</p:tagLst>
</file>

<file path=ppt/tags/tag20.xml><?xml version="1.0" encoding="utf-8"?>
<p:tagLst xmlns:p="http://schemas.openxmlformats.org/presentationml/2006/main">
  <p:tag name="MH" val="20170831223329"/>
  <p:tag name="MH_LIBRARY" val="GRAPHIC"/>
  <p:tag name="MH_TYPE" val="Other"/>
  <p:tag name="MH_ORDER" val="6"/>
</p:tagLst>
</file>

<file path=ppt/tags/tag21.xml><?xml version="1.0" encoding="utf-8"?>
<p:tagLst xmlns:p="http://schemas.openxmlformats.org/presentationml/2006/main">
  <p:tag name="MH" val="20170831223329"/>
  <p:tag name="MH_LIBRARY" val="GRAPHIC"/>
  <p:tag name="MH_TYPE" val="SubTitle"/>
  <p:tag name="MH_ORDER" val="1"/>
</p:tagLst>
</file>

<file path=ppt/tags/tag22.xml><?xml version="1.0" encoding="utf-8"?>
<p:tagLst xmlns:p="http://schemas.openxmlformats.org/presentationml/2006/main">
  <p:tag name="MH" val="20170831223329"/>
  <p:tag name="MH_LIBRARY" val="GRAPHIC"/>
  <p:tag name="MH_TYPE" val="SubTitle"/>
  <p:tag name="MH_ORDER" val="2"/>
</p:tagLst>
</file>

<file path=ppt/tags/tag23.xml><?xml version="1.0" encoding="utf-8"?>
<p:tagLst xmlns:p="http://schemas.openxmlformats.org/presentationml/2006/main">
  <p:tag name="MH" val="20170831223329"/>
  <p:tag name="MH_LIBRARY" val="GRAPHIC"/>
  <p:tag name="MH_TYPE" val="Other"/>
  <p:tag name="MH_ORDER" val="5"/>
</p:tagLst>
</file>

<file path=ppt/tags/tag24.xml><?xml version="1.0" encoding="utf-8"?>
<p:tagLst xmlns:p="http://schemas.openxmlformats.org/presentationml/2006/main">
  <p:tag name="MH" val="20170831223329"/>
  <p:tag name="MH_LIBRARY" val="GRAPHIC"/>
  <p:tag name="MH_TYPE" val="Other"/>
  <p:tag name="MH_ORDER" val="6"/>
</p:tagLst>
</file>

<file path=ppt/tags/tag25.xml><?xml version="1.0" encoding="utf-8"?>
<p:tagLst xmlns:p="http://schemas.openxmlformats.org/presentationml/2006/main">
  <p:tag name="MH" val="20170831231843"/>
  <p:tag name="MH_LIBRARY" val="GRAPHIC"/>
  <p:tag name="MH_TYPE" val="Other"/>
  <p:tag name="MH_ORDER" val="1"/>
</p:tagLst>
</file>

<file path=ppt/tags/tag26.xml><?xml version="1.0" encoding="utf-8"?>
<p:tagLst xmlns:p="http://schemas.openxmlformats.org/presentationml/2006/main">
  <p:tag name="MH" val="20170831231843"/>
  <p:tag name="MH_LIBRARY" val="GRAPHIC"/>
  <p:tag name="MH_TYPE" val="Other"/>
  <p:tag name="MH_ORDER" val="2"/>
</p:tagLst>
</file>

<file path=ppt/tags/tag27.xml><?xml version="1.0" encoding="utf-8"?>
<p:tagLst xmlns:p="http://schemas.openxmlformats.org/presentationml/2006/main">
  <p:tag name="MH" val="20170831231843"/>
  <p:tag name="MH_LIBRARY" val="GRAPHIC"/>
  <p:tag name="MH_TYPE" val="SubTitle"/>
  <p:tag name="MH_ORDER" val="1"/>
</p:tagLst>
</file>

<file path=ppt/tags/tag28.xml><?xml version="1.0" encoding="utf-8"?>
<p:tagLst xmlns:p="http://schemas.openxmlformats.org/presentationml/2006/main">
  <p:tag name="MH" val="20170831231843"/>
  <p:tag name="MH_LIBRARY" val="GRAPHIC"/>
  <p:tag name="MH_TYPE" val="Other"/>
  <p:tag name="MH_ORDER" val="3"/>
</p:tagLst>
</file>

<file path=ppt/tags/tag29.xml><?xml version="1.0" encoding="utf-8"?>
<p:tagLst xmlns:p="http://schemas.openxmlformats.org/presentationml/2006/main">
  <p:tag name="MH" val="20170831231843"/>
  <p:tag name="MH_LIBRARY" val="GRAPHIC"/>
  <p:tag name="MH_TYPE" val="Other"/>
  <p:tag name="MH_ORDER" val="4"/>
</p:tagLst>
</file>

<file path=ppt/tags/tag3.xml><?xml version="1.0" encoding="utf-8"?>
<p:tagLst xmlns:p="http://schemas.openxmlformats.org/presentationml/2006/main">
  <p:tag name="MH" val="20170831223329"/>
  <p:tag name="MH_LIBRARY" val="GRAPHIC"/>
  <p:tag name="MH_TYPE" val="Other"/>
  <p:tag name="MH_ORDER" val="5"/>
</p:tagLst>
</file>

<file path=ppt/tags/tag30.xml><?xml version="1.0" encoding="utf-8"?>
<p:tagLst xmlns:p="http://schemas.openxmlformats.org/presentationml/2006/main">
  <p:tag name="MH" val="20170831231843"/>
  <p:tag name="MH_LIBRARY" val="GRAPHIC"/>
  <p:tag name="MH_TYPE" val="SubTitle"/>
  <p:tag name="MH_ORDER" val="3"/>
</p:tagLst>
</file>

<file path=ppt/tags/tag31.xml><?xml version="1.0" encoding="utf-8"?>
<p:tagLst xmlns:p="http://schemas.openxmlformats.org/presentationml/2006/main">
  <p:tag name="MH" val="20170831231843"/>
  <p:tag name="MH_LIBRARY" val="GRAPHIC"/>
  <p:tag name="MH_TYPE" val="Other"/>
  <p:tag name="MH_ORDER" val="5"/>
</p:tagLst>
</file>

<file path=ppt/tags/tag32.xml><?xml version="1.0" encoding="utf-8"?>
<p:tagLst xmlns:p="http://schemas.openxmlformats.org/presentationml/2006/main">
  <p:tag name="MH" val="20170831231843"/>
  <p:tag name="MH_LIBRARY" val="GRAPHIC"/>
  <p:tag name="MH_TYPE" val="Other"/>
  <p:tag name="MH_ORDER" val="6"/>
</p:tagLst>
</file>

<file path=ppt/tags/tag33.xml><?xml version="1.0" encoding="utf-8"?>
<p:tagLst xmlns:p="http://schemas.openxmlformats.org/presentationml/2006/main">
  <p:tag name="MH" val="20170831231843"/>
  <p:tag name="MH_LIBRARY" val="GRAPHIC"/>
  <p:tag name="MH_TYPE" val="SubTitle"/>
  <p:tag name="MH_ORDER" val="2"/>
</p:tagLst>
</file>

<file path=ppt/tags/tag34.xml><?xml version="1.0" encoding="utf-8"?>
<p:tagLst xmlns:p="http://schemas.openxmlformats.org/presentationml/2006/main">
  <p:tag name="MH" val="20170831231843"/>
  <p:tag name="MH_LIBRARY" val="GRAPHIC"/>
  <p:tag name="MH_TYPE" val="Other"/>
  <p:tag name="MH_ORDER" val="7"/>
</p:tagLst>
</file>

<file path=ppt/tags/tag35.xml><?xml version="1.0" encoding="utf-8"?>
<p:tagLst xmlns:p="http://schemas.openxmlformats.org/presentationml/2006/main">
  <p:tag name="MH" val="20170831231843"/>
  <p:tag name="MH_LIBRARY" val="GRAPHIC"/>
  <p:tag name="MH_TYPE" val="Other"/>
  <p:tag name="MH_ORDER" val="8"/>
</p:tagLst>
</file>

<file path=ppt/tags/tag36.xml><?xml version="1.0" encoding="utf-8"?>
<p:tagLst xmlns:p="http://schemas.openxmlformats.org/presentationml/2006/main">
  <p:tag name="MH" val="20170831231843"/>
  <p:tag name="MH_LIBRARY" val="GRAPHIC"/>
  <p:tag name="MH_TYPE" val="SubTitle"/>
  <p:tag name="MH_ORDER" val="4"/>
</p:tagLst>
</file>

<file path=ppt/tags/tag37.xml><?xml version="1.0" encoding="utf-8"?>
<p:tagLst xmlns:p="http://schemas.openxmlformats.org/presentationml/2006/main">
  <p:tag name="MH" val="20170831231843"/>
  <p:tag name="MH_LIBRARY" val="GRAPHIC"/>
  <p:tag name="MH_TYPE" val="Other"/>
  <p:tag name="MH_ORDER" val="1"/>
</p:tagLst>
</file>

<file path=ppt/tags/tag38.xml><?xml version="1.0" encoding="utf-8"?>
<p:tagLst xmlns:p="http://schemas.openxmlformats.org/presentationml/2006/main">
  <p:tag name="MH" val="20170831231843"/>
  <p:tag name="MH_LIBRARY" val="GRAPHIC"/>
  <p:tag name="MH_TYPE" val="Other"/>
  <p:tag name="MH_ORDER" val="2"/>
</p:tagLst>
</file>

<file path=ppt/tags/tag39.xml><?xml version="1.0" encoding="utf-8"?>
<p:tagLst xmlns:p="http://schemas.openxmlformats.org/presentationml/2006/main">
  <p:tag name="MH" val="20170831231843"/>
  <p:tag name="MH_LIBRARY" val="GRAPHIC"/>
  <p:tag name="MH_TYPE" val="SubTitle"/>
  <p:tag name="MH_ORDER" val="1"/>
</p:tagLst>
</file>

<file path=ppt/tags/tag4.xml><?xml version="1.0" encoding="utf-8"?>
<p:tagLst xmlns:p="http://schemas.openxmlformats.org/presentationml/2006/main">
  <p:tag name="MH" val="20170831223329"/>
  <p:tag name="MH_LIBRARY" val="GRAPHIC"/>
  <p:tag name="MH_TYPE" val="Other"/>
  <p:tag name="MH_ORDER" val="6"/>
</p:tagLst>
</file>

<file path=ppt/tags/tag40.xml><?xml version="1.0" encoding="utf-8"?>
<p:tagLst xmlns:p="http://schemas.openxmlformats.org/presentationml/2006/main">
  <p:tag name="MH" val="20170831231843"/>
  <p:tag name="MH_LIBRARY" val="GRAPHIC"/>
  <p:tag name="MH_TYPE" val="Other"/>
  <p:tag name="MH_ORDER" val="3"/>
</p:tagLst>
</file>

<file path=ppt/tags/tag41.xml><?xml version="1.0" encoding="utf-8"?>
<p:tagLst xmlns:p="http://schemas.openxmlformats.org/presentationml/2006/main">
  <p:tag name="MH" val="20170831231843"/>
  <p:tag name="MH_LIBRARY" val="GRAPHIC"/>
  <p:tag name="MH_TYPE" val="Other"/>
  <p:tag name="MH_ORDER" val="4"/>
</p:tagLst>
</file>

<file path=ppt/tags/tag42.xml><?xml version="1.0" encoding="utf-8"?>
<p:tagLst xmlns:p="http://schemas.openxmlformats.org/presentationml/2006/main">
  <p:tag name="MH" val="20170831231843"/>
  <p:tag name="MH_LIBRARY" val="GRAPHIC"/>
  <p:tag name="MH_TYPE" val="SubTitle"/>
  <p:tag name="MH_ORDER" val="3"/>
</p:tagLst>
</file>

<file path=ppt/tags/tag43.xml><?xml version="1.0" encoding="utf-8"?>
<p:tagLst xmlns:p="http://schemas.openxmlformats.org/presentationml/2006/main">
  <p:tag name="MH" val="20170831231843"/>
  <p:tag name="MH_LIBRARY" val="GRAPHIC"/>
  <p:tag name="MH_TYPE" val="Other"/>
  <p:tag name="MH_ORDER" val="5"/>
</p:tagLst>
</file>

<file path=ppt/tags/tag44.xml><?xml version="1.0" encoding="utf-8"?>
<p:tagLst xmlns:p="http://schemas.openxmlformats.org/presentationml/2006/main">
  <p:tag name="MH" val="20170831231843"/>
  <p:tag name="MH_LIBRARY" val="GRAPHIC"/>
  <p:tag name="MH_TYPE" val="Other"/>
  <p:tag name="MH_ORDER" val="6"/>
</p:tagLst>
</file>

<file path=ppt/tags/tag45.xml><?xml version="1.0" encoding="utf-8"?>
<p:tagLst xmlns:p="http://schemas.openxmlformats.org/presentationml/2006/main">
  <p:tag name="MH" val="20170831231843"/>
  <p:tag name="MH_LIBRARY" val="GRAPHIC"/>
  <p:tag name="MH_TYPE" val="SubTitle"/>
  <p:tag name="MH_ORDER" val="2"/>
</p:tagLst>
</file>

<file path=ppt/tags/tag46.xml><?xml version="1.0" encoding="utf-8"?>
<p:tagLst xmlns:p="http://schemas.openxmlformats.org/presentationml/2006/main">
  <p:tag name="MH" val="20170831223329"/>
  <p:tag name="MH_LIBRARY" val="GRAPHIC"/>
  <p:tag name="MH_TYPE" val="SubTitle"/>
  <p:tag name="MH_ORDER" val="1"/>
</p:tagLst>
</file>

<file path=ppt/tags/tag47.xml><?xml version="1.0" encoding="utf-8"?>
<p:tagLst xmlns:p="http://schemas.openxmlformats.org/presentationml/2006/main">
  <p:tag name="MH" val="20170831223329"/>
  <p:tag name="MH_LIBRARY" val="GRAPHIC"/>
  <p:tag name="MH_TYPE" val="SubTitle"/>
  <p:tag name="MH_ORDER" val="2"/>
</p:tagLst>
</file>

<file path=ppt/tags/tag48.xml><?xml version="1.0" encoding="utf-8"?>
<p:tagLst xmlns:p="http://schemas.openxmlformats.org/presentationml/2006/main">
  <p:tag name="MH" val="20170831223329"/>
  <p:tag name="MH_LIBRARY" val="GRAPHIC"/>
  <p:tag name="MH_TYPE" val="Other"/>
  <p:tag name="MH_ORDER" val="5"/>
</p:tagLst>
</file>

<file path=ppt/tags/tag49.xml><?xml version="1.0" encoding="utf-8"?>
<p:tagLst xmlns:p="http://schemas.openxmlformats.org/presentationml/2006/main">
  <p:tag name="MH" val="20170831223329"/>
  <p:tag name="MH_LIBRARY" val="GRAPHIC"/>
  <p:tag name="MH_TYPE" val="Other"/>
  <p:tag name="MH_ORDER" val="6"/>
</p:tagLst>
</file>

<file path=ppt/tags/tag5.xml><?xml version="1.0" encoding="utf-8"?>
<p:tagLst xmlns:p="http://schemas.openxmlformats.org/presentationml/2006/main">
  <p:tag name="MH" val="20170831223329"/>
  <p:tag name="MH_LIBRARY" val="GRAPHIC"/>
  <p:tag name="MH_TYPE" val="SubTitle"/>
  <p:tag name="MH_ORDER" val="1"/>
</p:tagLst>
</file>

<file path=ppt/tags/tag50.xml><?xml version="1.0" encoding="utf-8"?>
<p:tagLst xmlns:p="http://schemas.openxmlformats.org/presentationml/2006/main">
  <p:tag name="MH" val="20170831231101"/>
  <p:tag name="MH_LIBRARY" val="GRAPHIC"/>
  <p:tag name="MH_TYPE" val="Other"/>
  <p:tag name="MH_ORDER" val="1"/>
</p:tagLst>
</file>

<file path=ppt/tags/tag51.xml><?xml version="1.0" encoding="utf-8"?>
<p:tagLst xmlns:p="http://schemas.openxmlformats.org/presentationml/2006/main">
  <p:tag name="MH" val="20170831231101"/>
  <p:tag name="MH_LIBRARY" val="GRAPHIC"/>
  <p:tag name="MH_TYPE" val="SubTitle"/>
  <p:tag name="MH_ORDER" val="1"/>
</p:tagLst>
</file>

<file path=ppt/tags/tag52.xml><?xml version="1.0" encoding="utf-8"?>
<p:tagLst xmlns:p="http://schemas.openxmlformats.org/presentationml/2006/main">
  <p:tag name="MH" val="20170831231101"/>
  <p:tag name="MH_LIBRARY" val="GRAPHIC"/>
  <p:tag name="MH_TYPE" val="Other"/>
  <p:tag name="MH_ORDER" val="2"/>
</p:tagLst>
</file>

<file path=ppt/tags/tag53.xml><?xml version="1.0" encoding="utf-8"?>
<p:tagLst xmlns:p="http://schemas.openxmlformats.org/presentationml/2006/main">
  <p:tag name="MH" val="20170831231101"/>
  <p:tag name="MH_LIBRARY" val="GRAPHIC"/>
  <p:tag name="MH_TYPE" val="SubTitle"/>
  <p:tag name="MH_ORDER" val="3"/>
</p:tagLst>
</file>

<file path=ppt/tags/tag54.xml><?xml version="1.0" encoding="utf-8"?>
<p:tagLst xmlns:p="http://schemas.openxmlformats.org/presentationml/2006/main">
  <p:tag name="MH" val="20170831231101"/>
  <p:tag name="MH_LIBRARY" val="GRAPHIC"/>
  <p:tag name="MH_TYPE" val="Other"/>
  <p:tag name="MH_ORDER" val="4"/>
</p:tagLst>
</file>

<file path=ppt/tags/tag55.xml><?xml version="1.0" encoding="utf-8"?>
<p:tagLst xmlns:p="http://schemas.openxmlformats.org/presentationml/2006/main">
  <p:tag name="MH" val="20170831231101"/>
  <p:tag name="MH_LIBRARY" val="GRAPHIC"/>
  <p:tag name="MH_TYPE" val="SubTitle"/>
  <p:tag name="MH_ORDER" val="2"/>
</p:tagLst>
</file>

<file path=ppt/tags/tag56.xml><?xml version="1.0" encoding="utf-8"?>
<p:tagLst xmlns:p="http://schemas.openxmlformats.org/presentationml/2006/main">
  <p:tag name="MH" val="20170831223329"/>
  <p:tag name="MH_LIBRARY" val="GRAPHIC"/>
  <p:tag name="MH_TYPE" val="SubTitle"/>
  <p:tag name="MH_ORDER" val="1"/>
</p:tagLst>
</file>

<file path=ppt/tags/tag57.xml><?xml version="1.0" encoding="utf-8"?>
<p:tagLst xmlns:p="http://schemas.openxmlformats.org/presentationml/2006/main">
  <p:tag name="MH" val="20170831223329"/>
  <p:tag name="MH_LIBRARY" val="GRAPHIC"/>
  <p:tag name="MH_TYPE" val="SubTitle"/>
  <p:tag name="MH_ORDER" val="2"/>
</p:tagLst>
</file>

<file path=ppt/tags/tag58.xml><?xml version="1.0" encoding="utf-8"?>
<p:tagLst xmlns:p="http://schemas.openxmlformats.org/presentationml/2006/main">
  <p:tag name="MH" val="20170831223329"/>
  <p:tag name="MH_LIBRARY" val="GRAPHIC"/>
  <p:tag name="MH_TYPE" val="Other"/>
  <p:tag name="MH_ORDER" val="5"/>
</p:tagLst>
</file>

<file path=ppt/tags/tag59.xml><?xml version="1.0" encoding="utf-8"?>
<p:tagLst xmlns:p="http://schemas.openxmlformats.org/presentationml/2006/main">
  <p:tag name="MH" val="20170831223329"/>
  <p:tag name="MH_LIBRARY" val="GRAPHIC"/>
  <p:tag name="MH_TYPE" val="Other"/>
  <p:tag name="MH_ORDER" val="6"/>
</p:tagLst>
</file>

<file path=ppt/tags/tag6.xml><?xml version="1.0" encoding="utf-8"?>
<p:tagLst xmlns:p="http://schemas.openxmlformats.org/presentationml/2006/main">
  <p:tag name="MH" val="20170831223329"/>
  <p:tag name="MH_LIBRARY" val="GRAPHIC"/>
  <p:tag name="MH_TYPE" val="SubTitle"/>
  <p:tag name="MH_ORDER" val="2"/>
</p:tagLst>
</file>

<file path=ppt/tags/tag60.xml><?xml version="1.0" encoding="utf-8"?>
<p:tagLst xmlns:p="http://schemas.openxmlformats.org/presentationml/2006/main">
  <p:tag name="MH" val="20170831235001"/>
  <p:tag name="MH_LIBRARY" val="GRAPHIC"/>
  <p:tag name="MH_TYPE" val="Other"/>
  <p:tag name="MH_ORDER" val="1"/>
</p:tagLst>
</file>

<file path=ppt/tags/tag61.xml><?xml version="1.0" encoding="utf-8"?>
<p:tagLst xmlns:p="http://schemas.openxmlformats.org/presentationml/2006/main">
  <p:tag name="MH" val="20170831235001"/>
  <p:tag name="MH_LIBRARY" val="GRAPHIC"/>
  <p:tag name="MH_TYPE" val="SubTitle"/>
  <p:tag name="MH_ORDER" val="1"/>
</p:tagLst>
</file>

<file path=ppt/tags/tag62.xml><?xml version="1.0" encoding="utf-8"?>
<p:tagLst xmlns:p="http://schemas.openxmlformats.org/presentationml/2006/main">
  <p:tag name="MH" val="20170831235001"/>
  <p:tag name="MH_LIBRARY" val="GRAPHIC"/>
  <p:tag name="MH_TYPE" val="Other"/>
  <p:tag name="MH_ORDER" val="2"/>
</p:tagLst>
</file>

<file path=ppt/tags/tag63.xml><?xml version="1.0" encoding="utf-8"?>
<p:tagLst xmlns:p="http://schemas.openxmlformats.org/presentationml/2006/main">
  <p:tag name="MH" val="20170831235001"/>
  <p:tag name="MH_LIBRARY" val="GRAPHIC"/>
  <p:tag name="MH_TYPE" val="SubTitle"/>
  <p:tag name="MH_ORDER" val="2"/>
</p:tagLst>
</file>

<file path=ppt/tags/tag7.xml><?xml version="1.0" encoding="utf-8"?>
<p:tagLst xmlns:p="http://schemas.openxmlformats.org/presentationml/2006/main">
  <p:tag name="MH" val="20170831223329"/>
  <p:tag name="MH_LIBRARY" val="GRAPHIC"/>
  <p:tag name="MH_TYPE" val="Other"/>
  <p:tag name="MH_ORDER" val="5"/>
</p:tagLst>
</file>

<file path=ppt/tags/tag8.xml><?xml version="1.0" encoding="utf-8"?>
<p:tagLst xmlns:p="http://schemas.openxmlformats.org/presentationml/2006/main">
  <p:tag name="MH" val="20170831223329"/>
  <p:tag name="MH_LIBRARY" val="GRAPHIC"/>
  <p:tag name="MH_TYPE" val="Other"/>
  <p:tag name="MH_ORDER" val="6"/>
</p:tagLst>
</file>

<file path=ppt/tags/tag9.xml><?xml version="1.0" encoding="utf-8"?>
<p:tagLst xmlns:p="http://schemas.openxmlformats.org/presentationml/2006/main">
  <p:tag name="MH" val="20170831230353"/>
  <p:tag name="MH_LIBRARY" val="GRAPHIC"/>
  <p:tag name="MH_TYPE" val="Other"/>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1398</Words>
  <Application>WPS 演示</Application>
  <PresentationFormat>在屏幕上显示</PresentationFormat>
  <Paragraphs>241</Paragraphs>
  <Slides>18</Slides>
  <Notes>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18</vt:i4>
      </vt:variant>
    </vt:vector>
  </HeadingPairs>
  <TitlesOfParts>
    <vt:vector size="32" baseType="lpstr">
      <vt:lpstr>Arial</vt:lpstr>
      <vt:lpstr>宋体</vt:lpstr>
      <vt:lpstr>Wingdings</vt:lpstr>
      <vt:lpstr>Calibri</vt:lpstr>
      <vt:lpstr>微软雅黑</vt:lpstr>
      <vt:lpstr>Arial Unicode MS</vt:lpstr>
      <vt:lpstr>Arial Black</vt:lpstr>
      <vt:lpstr>Agency FB</vt:lpstr>
      <vt:lpstr>Impact</vt:lpstr>
      <vt:lpstr>幼圆</vt:lpstr>
      <vt:lpstr>Times New Roman</vt:lpstr>
      <vt:lpstr>等线</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ch01</dc:title>
  <dc:creator>lsy</dc:creator>
  <cp:lastModifiedBy>ThinkPad</cp:lastModifiedBy>
  <cp:revision>206</cp:revision>
  <dcterms:created xsi:type="dcterms:W3CDTF">2021-06-30T02:58:07Z</dcterms:created>
  <dcterms:modified xsi:type="dcterms:W3CDTF">2021-06-30T03:00:09Z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