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2249170" y="3014345"/>
            <a:ext cx="673227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第四章　保险基本原则</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保险利益原则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五、保险利益存在的时间</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(一)人身保险利益存在的时间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人身保险强调保险利益必须在订立保险合同时存在,如果订立人身保险合同时,投保人对被保险人不具保险利益,则合同是无效的。这意味着允许有些人身保险合同在保险有效期内,保险利益发生了变化,投保人不再对被保险人具有保险利益,但合同仍然继续有效。</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(二)财产保险利益存在的时间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财产保险强调保险利益必须在损失发生时存在,如果在损失发生时被保险人对保险标的不具有保险利益,那么被保险人不能获得保险赔偿金。但在大多数保险合同中,只要投保人与被保险人是同一人,则保险利益必须始终贯穿于整个保险合同的有效期内,以防止道德风险。</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损失补偿原则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一、损失补偿原则的含义</a:t>
            </a:r>
            <a:endParaRPr lang="zh-CN" altLang="zh-CN" sz="2600" b="1" dirty="0">
              <a:latin typeface="黑体" panose="02010609060101010101" charset="-122"/>
              <a:ea typeface="黑体" panose="02010609060101010101" charset="-122"/>
            </a:endParaRPr>
          </a:p>
          <a:p>
            <a:r>
              <a:rPr lang="zh-CN" altLang="en-US"/>
              <a:t>损失补偿原则是保险合同基本原则中很重要的原则,关系到保险人的赔偿责任和被保险人获得补偿的限度。损失补偿原则适用于补偿性的保险合同。</a:t>
            </a:r>
            <a:endParaRPr lang="zh-CN" altLang="en-US"/>
          </a:p>
          <a:p>
            <a:r>
              <a:rPr lang="zh-CN" altLang="en-US"/>
              <a:t>损失补偿原则是指保险标的发生保险事故后,保险人仅对被保险人所遭受的实际损失在保险金额范围内予以经济补偿。这意味着被保险人得到的补偿不能超过其实际遭受的损失,保险人的赔偿责任只在于使被保险人恢复到受损前的经济原状,而非通过保险赔付使被保险人的经济状况比损失前好。损失补偿原则的规定是为了防止投保人或者被保险人通过保险而获得不当利益,减少道德风险,这也体现了保险与赌博行为的本质区别所在。</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损失补偿原则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二、损失补偿原则的内容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(一)补偿是对保险责任范围内的损失进行补偿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(二)补偿以实际损失为限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(三)补偿以保险金额为限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(四)补偿以保险利益为限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(五)被保险人不能从保险补偿中额外获利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损失补偿原则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三、损失赔偿方式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(一)比例赔偿方式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(二)定值保险赔偿方式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(三)第一损失赔偿方式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(四)限额责任赔偿方式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代位求偿原则</a:t>
            </a:r>
            <a:endParaRPr lang="zh-CN" altLang="en-US"/>
          </a:p>
        </p:txBody>
      </p:sp>
      <p:sp>
        <p:nvSpPr>
          <p:cNvPr id="3" name="文本占位符 2"/>
          <p:cNvSpPr>
            <a:spLocks noGrp="1"/>
          </p:cNvSpPr>
          <p:nvPr>
            <p:ph type="body" idx="1"/>
          </p:nvPr>
        </p:nvSpPr>
        <p:spPr/>
        <p:txBody>
          <a:bodyPr>
            <a:normAutofit lnSpcReduction="1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一、权益转让与代位求偿权</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(一)权益转让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保险合同的权益转让是指被保险人在获得保险人的损失赔偿以后,应该根据法律或合同的约定,将其向第三者责任方索赔的权益转让给保险人,由保险人取代被保险人的地位向第三者责任方追偿。</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(二)代位求偿权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代位求偿权是指保险人在向被保险人支付全部保险赔款以后,可以取代被保险人的地位,获得向第三者责任方追偿的权利。</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(三)权利代位和物上代位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保险人的代位权有两种:一种是权利代位;另一种是物上代位。权利代位是由被保险人追偿权益的转让所产生,物上代位是由保险标的所有权的转让所产生。所以,一般将保险人因被保险人转让追偿权益而获得的代位权称作权利代位,将保险人因被保险人转让保险标的所有权而获得的代位权称作物上代位。</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代位求偿原则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二、代位求偿原则的内容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(一)保险人行使代位求偿权的前提条件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(二)保险人行使代位求偿权的限制条件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(三)被保险人不能损害保险人的代位求偿权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(四)保险人可以放弃代位求偿权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(五)代位求偿权原则不适于人寿保险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第四节　代位求偿原则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三、委付</a:t>
            </a:r>
            <a:endParaRPr lang="zh-CN" altLang="zh-CN" sz="2600" b="1" dirty="0">
              <a:latin typeface="黑体" panose="02010609060101010101" charset="-122"/>
              <a:ea typeface="黑体" panose="02010609060101010101" charset="-122"/>
            </a:endParaRPr>
          </a:p>
          <a:p>
            <a:r>
              <a:rPr lang="zh-CN" altLang="en-US"/>
              <a:t>委付是指被保险人在保险标的处于推定全损状态时,申请将该标的的所有权转移给保险人,要求保险人按全损赔偿的法律行为。委付实质上是被保险人对保险标的所有权的放弃,随着被保险人将保险标的所有权转让给保险人,保险人不仅获得了与保险标的有关的权益,也承担了相关的义务。所以,委付不同于单纯的权益转让。</a:t>
            </a:r>
            <a:endParaRPr lang="zh-CN" altLang="en-US"/>
          </a:p>
          <a:p>
            <a:r>
              <a:rPr lang="zh-CN" altLang="en-US"/>
              <a:t>在补偿性的保险合同中,当保险标的遭受严重损失,被保险人要求按推定全损赔偿时,必须将保险标的委付给保险人。保险人可以接受委付,也可以拒绝委付,关键是要慎重权衡接受委付以后的权益和义务关系。</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重复保险分摊原则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一、分摊原则的含义</a:t>
            </a:r>
            <a:endParaRPr lang="zh-CN" altLang="zh-CN" sz="2600" b="1" dirty="0">
              <a:latin typeface="黑体" panose="02010609060101010101" charset="-122"/>
              <a:ea typeface="黑体" panose="02010609060101010101" charset="-122"/>
            </a:endParaRPr>
          </a:p>
          <a:p>
            <a:r>
              <a:rPr lang="zh-CN" altLang="en-US"/>
              <a:t>重复保险分摊原则是由损失补偿原则派生出来的,主要针对财产保险的被保险人在重复保险情况下的损失补偿问题以及重复保险人的责任分摊问题。</a:t>
            </a:r>
            <a:endParaRPr lang="zh-CN" altLang="en-US"/>
          </a:p>
          <a:p>
            <a:r>
              <a:rPr lang="zh-CN" altLang="en-US"/>
              <a:t>分摊原则强调两点:第一,在善意重复保险的情况下,保险标的发生保险事故损失,保险人要按法定的或约定的方式分摊保险赔偿责任;第二,各保险人承担的赔偿金额总和不得超过保险标的的保险价值。这样既保障了被保险人在善意重复保险下的保险利益,又防止了被保险人从重复保险中额外获利。</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第五节　重复保险分摊原则</a:t>
            </a:r>
            <a:endParaRPr lang="zh-CN" altLang="en-US"/>
          </a:p>
        </p:txBody>
      </p:sp>
      <p:sp>
        <p:nvSpPr>
          <p:cNvPr id="3" name="文本占位符 2"/>
          <p:cNvSpPr>
            <a:spLocks noGrp="1"/>
          </p:cNvSpPr>
          <p:nvPr>
            <p:ph type="body" idx="1"/>
          </p:nvPr>
        </p:nvSpPr>
        <p:spPr/>
        <p:txBody>
          <a:bodyPr>
            <a:normAutofit lnSpcReduction="20000"/>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二、重复保险分摊方式</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(一)比例责任分摊方式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比例责任分摊方式是以各保险人所承保的保险金额为基础来计算分摊责任的方式,即按各保险人所承保的保险金额与各保险人所承保的保险金额总和的比例来分摊损失赔偿责任的方式。</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(二)限额责任分摊方式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限额责任分摊方式是以各保险人在保险事故损失中的赔偿限额为基础来计算分摊责任的方式,即假设在没有重复保险的条件下,各保险人依其承保的保险金额应负责赔偿的最高限额与各保险人应负赔偿限额总和的比例分摊责任的方式。</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(三)顺序责任分摊方式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顺序责任分摊方式是以各保险人签发保险单的时间顺序为基础来计算分摊责任的方式。首先由最早出单的保险公司在其保险金额内先行赔付,如果应赔偿的总金额超过第一家保险公司的保险金额,则由第二家保险公司在其保险金额内赔付超出部分,以此顺序类推,但赔偿责任以所有保险人的保险总金额为限。</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近因原则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一、近因的概念</a:t>
            </a:r>
            <a:endParaRPr lang="zh-CN" altLang="zh-CN" sz="2600" b="1" dirty="0">
              <a:latin typeface="黑体" panose="02010609060101010101" charset="-122"/>
              <a:ea typeface="黑体" panose="02010609060101010101" charset="-122"/>
            </a:endParaRPr>
          </a:p>
          <a:p>
            <a:r>
              <a:rPr lang="zh-CN" altLang="en-US"/>
              <a:t>近因是指造成保险标的损失或灭失最直接、最有效、起主导或支配作用的原因,它并不是指在时间上最接近保险标的损失的原因,而是指在效果上最接近保险标的损失的原因。</a:t>
            </a:r>
            <a:endParaRPr lang="zh-CN" altLang="en-US"/>
          </a:p>
          <a:p>
            <a:r>
              <a:rPr lang="zh-CN" altLang="en-US"/>
              <a:t>当一个危险事故发生引起另一个或一连串危险事故的发生,最终造成保险标的的损毁或灭失,而从最初的事故发生到保险标的损毁或灭失,其间并无其他独立的危险因素介入,那么最初的危险事故就是造成保险标的损毁或灭失的近因。</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49" name="组合 48"/>
          <p:cNvGrpSpPr/>
          <p:nvPr/>
        </p:nvGrpSpPr>
        <p:grpSpPr>
          <a:xfrm>
            <a:off x="2750185" y="1986915"/>
            <a:ext cx="5523230" cy="4138295"/>
            <a:chOff x="4331" y="3129"/>
            <a:chExt cx="8698" cy="6517"/>
          </a:xfrm>
        </p:grpSpPr>
        <p:grpSp>
          <p:nvGrpSpPr>
            <p:cNvPr id="13" name="组合 12"/>
            <p:cNvGrpSpPr/>
            <p:nvPr/>
          </p:nvGrpSpPr>
          <p:grpSpPr>
            <a:xfrm>
              <a:off x="4356" y="6559"/>
              <a:ext cx="8672" cy="872"/>
              <a:chOff x="5752270" y="5142849"/>
              <a:chExt cx="5341258" cy="783771"/>
            </a:xfrm>
          </p:grpSpPr>
          <p:sp>
            <p:nvSpPr>
              <p:cNvPr id="34" name="矩形 33"/>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5" name="文本框 20"/>
              <p:cNvSpPr txBox="1"/>
              <p:nvPr/>
            </p:nvSpPr>
            <p:spPr>
              <a:xfrm>
                <a:off x="6617638" y="5303738"/>
                <a:ext cx="445987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第四节　代位求偿原则</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37" name="矩形 3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4" name="组合 13"/>
            <p:cNvGrpSpPr/>
            <p:nvPr/>
          </p:nvGrpSpPr>
          <p:grpSpPr>
            <a:xfrm>
              <a:off x="4356" y="3129"/>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31188"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最大诚信原则</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a:off x="4356" y="5400"/>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损失补偿原则</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a:off x="4356" y="4288"/>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保险利益原则</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9" name="组合 8"/>
            <p:cNvGrpSpPr/>
            <p:nvPr/>
          </p:nvGrpSpPr>
          <p:grpSpPr>
            <a:xfrm>
              <a:off x="4357" y="7675"/>
              <a:ext cx="8672" cy="872"/>
              <a:chOff x="5752270" y="5142849"/>
              <a:chExt cx="5341258" cy="783771"/>
            </a:xfrm>
          </p:grpSpPr>
          <p:sp>
            <p:nvSpPr>
              <p:cNvPr id="10" name="矩形 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11" name="文本框 20"/>
              <p:cNvSpPr txBox="1"/>
              <p:nvPr/>
            </p:nvSpPr>
            <p:spPr>
              <a:xfrm>
                <a:off x="6659520" y="5303738"/>
                <a:ext cx="3550779"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第五节　重复保险分摊原则</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17" name="矩形 16"/>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39" name="组合 38"/>
            <p:cNvGrpSpPr/>
            <p:nvPr/>
          </p:nvGrpSpPr>
          <p:grpSpPr>
            <a:xfrm>
              <a:off x="4331" y="8774"/>
              <a:ext cx="8672" cy="872"/>
              <a:chOff x="5752270" y="5142849"/>
              <a:chExt cx="5341258" cy="783771"/>
            </a:xfrm>
          </p:grpSpPr>
          <p:sp>
            <p:nvSpPr>
              <p:cNvPr id="40" name="矩形 39"/>
              <p:cNvSpPr/>
              <p:nvPr/>
            </p:nvSpPr>
            <p:spPr>
              <a:xfrm>
                <a:off x="6477824" y="5142849"/>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41" name="文本框 20"/>
              <p:cNvSpPr txBox="1"/>
              <p:nvPr/>
            </p:nvSpPr>
            <p:spPr>
              <a:xfrm>
                <a:off x="6675534" y="5303738"/>
                <a:ext cx="2822145"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第六节　近因原则</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43" name="矩形 42"/>
              <p:cNvSpPr/>
              <p:nvPr/>
            </p:nvSpPr>
            <p:spPr>
              <a:xfrm>
                <a:off x="5752270" y="5142849"/>
                <a:ext cx="726170"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近因原则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二、近因原则的具体运用</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(一)多种原因同时发生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(二)多种原因连续发生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(三)多种原因间断发生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第六节　近因原则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三、因果关系理论的运用</a:t>
            </a:r>
            <a:endParaRPr lang="zh-CN" altLang="zh-CN" sz="2600" b="1" dirty="0">
              <a:latin typeface="黑体" panose="02010609060101010101" charset="-122"/>
              <a:ea typeface="黑体" panose="02010609060101010101" charset="-122"/>
            </a:endParaRPr>
          </a:p>
          <a:p>
            <a:r>
              <a:rPr lang="zh-CN" altLang="en-US"/>
              <a:t>在保险实践中,由于多种原因致损的近因的认定相当复杂,即使各个原因之间彼此存在因果关系,也不能简单地用链条原理去认定近因,得出“因”一定导致“果”或者“因”一定不会导致“果”这样绝对的结论。</a:t>
            </a:r>
            <a:endParaRPr lang="zh-CN" altLang="en-US"/>
          </a:p>
          <a:p>
            <a:r>
              <a:rPr lang="zh-CN" altLang="en-US"/>
              <a:t>“比例因果关系”理论强调,“因”导致“果”的程度用百分比来表示。如果承保风险与保险标的的损失存在80%的因果关系,则保险人按损失的80%赔偿被保险人。这种理论可以更为灵活地处理一些复杂的保险赔案,而且注重实事求是,具体问题具体分析,较为公平公正。</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一、最大诚信原则的含义</a:t>
            </a:r>
            <a:endParaRPr lang="zh-CN" altLang="zh-CN" sz="2600" b="1" dirty="0">
              <a:latin typeface="黑体" panose="02010609060101010101" charset="-122"/>
              <a:ea typeface="黑体" panose="02010609060101010101" charset="-122"/>
            </a:endParaRPr>
          </a:p>
          <a:p>
            <a:r>
              <a:rPr lang="zh-CN" altLang="en-US"/>
              <a:t>最大诚信原则是保险基本原则中最重要的原则,它是保险合同关系得以建立和维持的基础。保险合同是诚信合同,合同的订立必须是主体有诚意,合同的履行必须是主体守信用。最大诚信原则的含义可以表述为:保险合同双方在订立和履行保险合同时,必须保证最大限度的诚意和最高度的诚实,双方都应恪守信用,履行合同约定的义务,互不欺骗和隐瞒,否则会影响合同的效力。</a:t>
            </a:r>
            <a:endParaRPr lang="zh-CN" altLang="en-US"/>
          </a:p>
          <a:p>
            <a:r>
              <a:rPr lang="zh-CN" altLang="en-US"/>
              <a:t>最大诚信原则对保险人诚信要求的原因是由于保险条款是保险人事先拟订的,具有较强的专业性和技术性,保险人是否诚实地告知保险条款的内容,关系到投保人或被保险人对保险产品和保险条款的选择。另外,保险人是否守信用地履行赔偿或给付保险金的义务,关系到被保险人或受益人的保险保障。</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二、最大诚信原则的主要内容</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(一)如实告知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1.如实告知的概念</a:t>
            </a:r>
            <a:endParaRPr lang="zh-CN" altLang="en-US"/>
          </a:p>
          <a:p>
            <a:r>
              <a:rPr lang="zh-CN" altLang="en-US"/>
              <a:t>2.如实告知的范围</a:t>
            </a:r>
            <a:endParaRPr lang="zh-CN" altLang="en-US"/>
          </a:p>
          <a:p>
            <a:r>
              <a:rPr lang="zh-CN" altLang="en-US"/>
              <a:t>3.如实告知义务的履行期</a:t>
            </a:r>
            <a:endParaRPr lang="zh-CN" altLang="en-US"/>
          </a:p>
          <a:p>
            <a:r>
              <a:rPr lang="zh-CN" altLang="en-US"/>
              <a:t>4.如实告知义务的违反</a:t>
            </a:r>
            <a:endParaRPr lang="zh-CN" altLang="en-US"/>
          </a:p>
          <a:p>
            <a:r>
              <a:rPr lang="zh-CN" altLang="en-US"/>
              <a:t>5.违反如实告知义务的后果</a:t>
            </a:r>
            <a:endParaRPr lang="zh-CN" altLang="en-US"/>
          </a:p>
          <a:p>
            <a:r>
              <a:rPr lang="zh-CN" altLang="en-US"/>
              <a:t>6.如实告知义务的免除</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1.明示保证</a:t>
            </a:r>
            <a:endParaRPr lang="zh-CN" altLang="en-US"/>
          </a:p>
          <a:p>
            <a:r>
              <a:rPr lang="zh-CN" altLang="en-US"/>
              <a:t>2.默示保证</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(三)自动弃权和禁止反言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1.自动弃权</a:t>
            </a:r>
            <a:endParaRPr lang="zh-CN" altLang="en-US"/>
          </a:p>
          <a:p>
            <a:r>
              <a:rPr lang="zh-CN" altLang="en-US"/>
              <a:t>2.禁止反言</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一、保险利益原则的含义</a:t>
            </a:r>
            <a:endParaRPr lang="zh-CN" altLang="zh-CN" sz="2600" b="1" dirty="0">
              <a:latin typeface="黑体" panose="02010609060101010101" charset="-122"/>
              <a:ea typeface="黑体" panose="02010609060101010101" charset="-122"/>
            </a:endParaRPr>
          </a:p>
          <a:p>
            <a:r>
              <a:rPr lang="zh-CN" altLang="en-US"/>
              <a:t>保险利益原则是保险基本原则中最基础的原则,它是保险合同有效的前提条件。坚持保险利益原则可以防止将保险变为赌博行为,预防道德风险。</a:t>
            </a:r>
            <a:endParaRPr lang="zh-CN" altLang="en-US"/>
          </a:p>
          <a:p>
            <a:r>
              <a:rPr lang="zh-CN" altLang="en-US"/>
              <a:t>保险利益是指投保人对保险标的具有法律上承认的利益。保险利益的通俗含义就是投保人对保险标的具有的利害关系,具体表现为,当保险标的安全无损时,被保险人就会因此受益,当保险标的遭受损毁时,被保险人就会受到损害。</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二、规定保险利益原则的目的</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(一)可以防止将保险变为赌博行为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(二)可以减少道德风险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(三)可以衡量赔偿的限度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最大诚信原则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三、保险利益成立的要件</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(一)保险利益应为合法的利益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(二)保险利益应为经济上有价的利益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(三)保险利益应为确定的利益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(四)保险利益应为具有利害关系的利益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保险利益原则</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四、各类保险的保险利益</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(一)财产保险的保险利益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(二)责任保险的保险利益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(三)人身保险的保险利益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3440</Words>
  <Application>WPS 演示</Application>
  <PresentationFormat>宽屏</PresentationFormat>
  <Paragraphs>163</Paragraphs>
  <Slides>21</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21</vt:i4>
      </vt:variant>
    </vt:vector>
  </HeadingPairs>
  <TitlesOfParts>
    <vt:vector size="38"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楷体</vt:lpstr>
      <vt:lpstr>Century Gothic</vt:lpstr>
      <vt:lpstr>Office 主题​​</vt:lpstr>
      <vt:lpstr>Office 主题</vt:lpstr>
      <vt:lpstr>PowerPoint 演示文稿</vt:lpstr>
      <vt:lpstr>PowerPoint 演示文稿</vt:lpstr>
      <vt:lpstr>　第一节　最大诚信原则</vt:lpstr>
      <vt:lpstr>　第一节　最大诚信原则</vt:lpstr>
      <vt:lpstr>　第一节　最大诚信原则</vt:lpstr>
      <vt:lpstr>　第一节　最大诚信原则</vt:lpstr>
      <vt:lpstr>　第一节　最大诚信原则</vt:lpstr>
      <vt:lpstr>　第一节　最大诚信原则</vt:lpstr>
      <vt:lpstr>　第二节　保险利益原则</vt:lpstr>
      <vt:lpstr>　第二节　保险利益原则</vt:lpstr>
      <vt:lpstr>　第三节　损失补偿原则</vt:lpstr>
      <vt:lpstr>　第三节　损失补偿原则</vt:lpstr>
      <vt:lpstr>　第三节　损失补偿原则</vt:lpstr>
      <vt:lpstr>　第四节　代位求偿原则</vt:lpstr>
      <vt:lpstr>　第四节　代位求偿原则</vt:lpstr>
      <vt:lpstr>　第四节　代位求偿原则</vt:lpstr>
      <vt:lpstr>　第五节　重复保险分摊原则</vt:lpstr>
      <vt:lpstr>　第五节　重复保险分摊原则</vt:lpstr>
      <vt:lpstr>　第六节　近因原则</vt:lpstr>
      <vt:lpstr>　第六节　近因原则</vt:lpstr>
      <vt:lpstr>　第六节　近因原则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EA6ECB15F7754B84BF5BFF07EBAFB2D9</vt:lpwstr>
  </property>
</Properties>
</file>