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5" r:id="rId20"/>
    <p:sldId id="276" r:id="rId21"/>
    <p:sldId id="277" r:id="rId22"/>
    <p:sldId id="278" r:id="rId23"/>
    <p:sldId id="279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D59A4-ACF6-4200-916F-FC30D6547370}" type="datetimeFigureOut">
              <a:rPr lang="zh-CN" altLang="en-US" smtClean="0"/>
              <a:t>2021/12/4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46A52-75E5-4F65-9D0C-6E950FE2C6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395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D59A4-ACF6-4200-916F-FC30D6547370}" type="datetimeFigureOut">
              <a:rPr lang="zh-CN" altLang="en-US" smtClean="0"/>
              <a:t>2021/12/4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46A52-75E5-4F65-9D0C-6E950FE2C6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4333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D59A4-ACF6-4200-916F-FC30D6547370}" type="datetimeFigureOut">
              <a:rPr lang="zh-CN" altLang="en-US" smtClean="0"/>
              <a:t>2021/12/4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46A52-75E5-4F65-9D0C-6E950FE2C6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0270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53949" y="143336"/>
            <a:ext cx="9997016" cy="749300"/>
          </a:xfrm>
        </p:spPr>
        <p:txBody>
          <a:bodyPr/>
          <a:lstStyle>
            <a:lvl1pPr>
              <a:defRPr b="0" baseline="0">
                <a:solidFill>
                  <a:srgbClr val="9900CC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424217"/>
            <a:ext cx="10885714" cy="4821007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47B9BB-8C2D-404E-A344-BC0BAB711D30}" type="slidenum">
              <a:rPr lang="zh-CN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200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106714" y="249735"/>
            <a:ext cx="8699591" cy="647700"/>
          </a:xfrm>
        </p:spPr>
        <p:txBody>
          <a:bodyPr>
            <a:noAutofit/>
          </a:bodyPr>
          <a:lstStyle>
            <a:lvl1pPr algn="l">
              <a:defRPr sz="2400" b="1" baseline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n-lt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622301" y="1358900"/>
            <a:ext cx="10947400" cy="5016499"/>
          </a:xfrm>
        </p:spPr>
        <p:txBody>
          <a:bodyPr>
            <a:normAutofit/>
          </a:bodyPr>
          <a:lstStyle>
            <a:lvl1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1pPr>
            <a:lvl2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2pPr>
            <a:lvl3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3pPr>
            <a:lvl4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4pPr>
            <a:lvl5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pic>
        <p:nvPicPr>
          <p:cNvPr id="4" name="Picture 13" descr="cd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6694" y="6482444"/>
            <a:ext cx="2337435" cy="355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6725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D59A4-ACF6-4200-916F-FC30D6547370}" type="datetimeFigureOut">
              <a:rPr lang="zh-CN" altLang="en-US" smtClean="0"/>
              <a:t>2021/12/4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46A52-75E5-4F65-9D0C-6E950FE2C6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708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D59A4-ACF6-4200-916F-FC30D6547370}" type="datetimeFigureOut">
              <a:rPr lang="zh-CN" altLang="en-US" smtClean="0"/>
              <a:t>2021/12/4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46A52-75E5-4F65-9D0C-6E950FE2C6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4798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D59A4-ACF6-4200-916F-FC30D6547370}" type="datetimeFigureOut">
              <a:rPr lang="zh-CN" altLang="en-US" smtClean="0"/>
              <a:t>2021/12/4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46A52-75E5-4F65-9D0C-6E950FE2C6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4105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D59A4-ACF6-4200-916F-FC30D6547370}" type="datetimeFigureOut">
              <a:rPr lang="zh-CN" altLang="en-US" smtClean="0"/>
              <a:t>2021/12/4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46A52-75E5-4F65-9D0C-6E950FE2C6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360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D59A4-ACF6-4200-916F-FC30D6547370}" type="datetimeFigureOut">
              <a:rPr lang="zh-CN" altLang="en-US" smtClean="0"/>
              <a:t>2021/12/4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46A52-75E5-4F65-9D0C-6E950FE2C6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668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D59A4-ACF6-4200-916F-FC30D6547370}" type="datetimeFigureOut">
              <a:rPr lang="zh-CN" altLang="en-US" smtClean="0"/>
              <a:t>2021/12/4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46A52-75E5-4F65-9D0C-6E950FE2C6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125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D59A4-ACF6-4200-916F-FC30D6547370}" type="datetimeFigureOut">
              <a:rPr lang="zh-CN" altLang="en-US" smtClean="0"/>
              <a:t>2021/12/4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46A52-75E5-4F65-9D0C-6E950FE2C6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3736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D59A4-ACF6-4200-916F-FC30D6547370}" type="datetimeFigureOut">
              <a:rPr lang="zh-CN" altLang="en-US" smtClean="0"/>
              <a:t>2021/12/4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46A52-75E5-4F65-9D0C-6E950FE2C6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412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heme" Target="../theme/theme2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8D59A4-ACF6-4200-916F-FC30D6547370}" type="datetimeFigureOut">
              <a:rPr lang="zh-CN" altLang="en-US" smtClean="0"/>
              <a:t>2021/12/4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E46A52-75E5-4F65-9D0C-6E950FE2C6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520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1" y="0"/>
            <a:ext cx="12192001" cy="6870700"/>
          </a:xfrm>
          <a:prstGeom prst="rect">
            <a:avLst/>
          </a:prstGeom>
        </p:spPr>
      </p:pic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064681" y="193739"/>
            <a:ext cx="9997016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dirty="0" smtClean="0"/>
              <a:t>单击此处编辑母版标题样式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1800" y="1270001"/>
            <a:ext cx="11040533" cy="511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87B4B1-16DD-4597-BAF4-F416D47B56D6}" type="slidenum">
              <a:rPr lang="zh-CN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  <p:pic>
        <p:nvPicPr>
          <p:cNvPr id="26" name="Picture 13" descr="cd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6694" y="6482444"/>
            <a:ext cx="2337435" cy="355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304660"/>
            <a:ext cx="994139" cy="35238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057639" y="889309"/>
            <a:ext cx="8961230" cy="111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8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0" kern="1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9pPr>
    </p:titleStyle>
    <p:bodyStyle>
      <a:lvl1pPr marL="342900" indent="-3429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»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12192000" cy="683971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122" y="3769639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　市场调查方法选择</a:t>
            </a:r>
          </a:p>
        </p:txBody>
      </p:sp>
    </p:spTree>
    <p:extLst>
      <p:ext uri="{BB962C8B-B14F-4D97-AF65-F5344CB8AC3E}">
        <p14:creationId xmlns:p14="http://schemas.microsoft.com/office/powerpoint/2010/main" val="3165799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访问调查法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三、电话访问法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电话访问法的调查方式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传统的电话访问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计算机辅助电话访问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电话访问法的优缺点及适用范围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电话访问法的优点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电话访问法的缺点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0304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访问调查法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四、网络访问法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网络访问法的调查方式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网上问卷调查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网上焦点座谈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在线访谈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网络访问法的优缺点及适用范围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网络访问法的优点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网络访问法的缺点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5599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访问调查法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五、各种访问法的比较与选择</a:t>
            </a:r>
          </a:p>
          <a:p>
            <a:r>
              <a:rPr lang="zh-CN" altLang="zh-CN" dirty="0"/>
              <a:t>通过上述分析我们了解到</a:t>
            </a:r>
            <a:r>
              <a:rPr lang="en-US" altLang="zh-CN" dirty="0"/>
              <a:t>,</a:t>
            </a:r>
            <a:r>
              <a:rPr lang="zh-CN" altLang="zh-CN" dirty="0"/>
              <a:t>访问法包括多种具体形式</a:t>
            </a:r>
            <a:r>
              <a:rPr lang="en-US" altLang="zh-CN" dirty="0"/>
              <a:t>,</a:t>
            </a:r>
            <a:r>
              <a:rPr lang="zh-CN" altLang="zh-CN" dirty="0"/>
              <a:t>每一种具体形式都有其优点和缺点</a:t>
            </a:r>
            <a:r>
              <a:rPr lang="en-US" altLang="zh-CN" dirty="0"/>
              <a:t>,</a:t>
            </a:r>
            <a:r>
              <a:rPr lang="zh-CN" altLang="zh-CN" dirty="0"/>
              <a:t>调查者必须综合考虑调查项目的需要和调查机构的各种主客观条件</a:t>
            </a:r>
            <a:r>
              <a:rPr lang="en-US" altLang="zh-CN" dirty="0"/>
              <a:t>,</a:t>
            </a:r>
            <a:r>
              <a:rPr lang="zh-CN" altLang="zh-CN" dirty="0"/>
              <a:t>权衡利弊</a:t>
            </a:r>
            <a:r>
              <a:rPr lang="en-US" altLang="zh-CN" dirty="0"/>
              <a:t>,</a:t>
            </a:r>
            <a:r>
              <a:rPr lang="zh-CN" altLang="zh-CN" dirty="0"/>
              <a:t>选择最恰当的调查方法。表</a:t>
            </a:r>
            <a:r>
              <a:rPr lang="en-US" altLang="zh-CN" dirty="0"/>
              <a:t>3-2</a:t>
            </a:r>
            <a:r>
              <a:rPr lang="zh-CN" altLang="zh-CN" dirty="0"/>
              <a:t>围绕各种因素</a:t>
            </a:r>
            <a:r>
              <a:rPr lang="en-US" altLang="zh-CN" dirty="0"/>
              <a:t>,</a:t>
            </a:r>
            <a:r>
              <a:rPr lang="zh-CN" altLang="zh-CN" dirty="0"/>
              <a:t>对不同的访问调查方法进行了比较。</a:t>
            </a:r>
          </a:p>
          <a:p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1405855"/>
              </p:ext>
            </p:extLst>
          </p:nvPr>
        </p:nvGraphicFramePr>
        <p:xfrm>
          <a:off x="1867436" y="3083559"/>
          <a:ext cx="8203843" cy="329184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2026463"/>
                <a:gridCol w="1450834"/>
                <a:gridCol w="1635617"/>
                <a:gridCol w="1584101"/>
                <a:gridCol w="1506828"/>
              </a:tblGrid>
              <a:tr h="1905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</a:rPr>
                        <a:t>项　目</a:t>
                      </a:r>
                      <a:endParaRPr lang="zh-CN" sz="18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人员访问</a:t>
                      </a:r>
                      <a:endParaRPr lang="zh-CN" sz="18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电话访问</a:t>
                      </a:r>
                      <a:endParaRPr lang="zh-CN" sz="18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邮寄访问</a:t>
                      </a:r>
                      <a:endParaRPr lang="zh-CN" sz="18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网络访问</a:t>
                      </a:r>
                      <a:endParaRPr lang="zh-CN" sz="18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数据收集速度</a:t>
                      </a:r>
                      <a:endParaRPr lang="zh-CN" sz="18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中</a:t>
                      </a:r>
                      <a:endParaRPr lang="zh-CN" sz="18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快</a:t>
                      </a:r>
                      <a:endParaRPr lang="zh-CN" sz="18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慢</a:t>
                      </a:r>
                      <a:endParaRPr lang="zh-CN" sz="18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最快</a:t>
                      </a:r>
                      <a:endParaRPr lang="zh-CN" sz="18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数据收集成本</a:t>
                      </a:r>
                      <a:endParaRPr lang="zh-CN" sz="18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高</a:t>
                      </a:r>
                      <a:endParaRPr lang="zh-CN" sz="18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中等偏低</a:t>
                      </a:r>
                      <a:endParaRPr lang="zh-CN" sz="18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最低</a:t>
                      </a:r>
                      <a:endParaRPr lang="zh-CN" sz="18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低</a:t>
                      </a:r>
                      <a:endParaRPr lang="zh-CN" sz="18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回访难度</a:t>
                      </a:r>
                      <a:endParaRPr lang="zh-CN" sz="18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难</a:t>
                      </a:r>
                      <a:endParaRPr lang="zh-CN" sz="18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易</a:t>
                      </a:r>
                      <a:endParaRPr lang="zh-CN" sz="18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易</a:t>
                      </a:r>
                      <a:endParaRPr lang="zh-CN" sz="18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</a:rPr>
                        <a:t>较难</a:t>
                      </a:r>
                      <a:endParaRPr lang="zh-CN" sz="18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地域灵活性</a:t>
                      </a:r>
                      <a:endParaRPr lang="zh-CN" sz="18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中</a:t>
                      </a:r>
                      <a:endParaRPr lang="zh-CN" sz="18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高</a:t>
                      </a:r>
                      <a:endParaRPr lang="zh-CN" sz="18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高</a:t>
                      </a:r>
                      <a:endParaRPr lang="zh-CN" sz="18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很高</a:t>
                      </a:r>
                      <a:endParaRPr lang="zh-CN" sz="18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回收率</a:t>
                      </a:r>
                      <a:endParaRPr lang="zh-CN" sz="18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高</a:t>
                      </a:r>
                      <a:endParaRPr lang="zh-CN" sz="18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中</a:t>
                      </a:r>
                      <a:endParaRPr lang="zh-CN" sz="18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低</a:t>
                      </a:r>
                      <a:endParaRPr lang="zh-CN" sz="18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低</a:t>
                      </a:r>
                      <a:endParaRPr lang="zh-CN" sz="18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问卷长度</a:t>
                      </a:r>
                      <a:endParaRPr lang="zh-CN" sz="18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长</a:t>
                      </a:r>
                      <a:endParaRPr lang="zh-CN" sz="18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短</a:t>
                      </a:r>
                      <a:endParaRPr lang="zh-CN" sz="18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中</a:t>
                      </a:r>
                      <a:endParaRPr lang="zh-CN" sz="18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中</a:t>
                      </a:r>
                      <a:endParaRPr lang="zh-CN" sz="18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曲解题目的可能性</a:t>
                      </a:r>
                      <a:endParaRPr lang="zh-CN" sz="18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低</a:t>
                      </a:r>
                      <a:endParaRPr lang="zh-CN" sz="18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中</a:t>
                      </a:r>
                      <a:endParaRPr lang="zh-CN" sz="18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高</a:t>
                      </a:r>
                      <a:endParaRPr lang="zh-CN" sz="18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高</a:t>
                      </a:r>
                      <a:endParaRPr lang="zh-CN" sz="18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</a:rPr>
                        <a:t>调查者的影响程度</a:t>
                      </a:r>
                      <a:endParaRPr lang="zh-CN" sz="18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高</a:t>
                      </a:r>
                      <a:endParaRPr lang="zh-CN" sz="18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中</a:t>
                      </a:r>
                      <a:endParaRPr lang="zh-CN" sz="18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r>
                        <a:rPr lang="zh-CN" sz="1600">
                          <a:solidFill>
                            <a:schemeClr val="tx1"/>
                          </a:solidFill>
                          <a:effectLst/>
                        </a:rPr>
                        <a:t>无</a:t>
                      </a:r>
                      <a:endParaRPr lang="zh-CN" sz="18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</a:rPr>
                        <a:t>无</a:t>
                      </a:r>
                      <a:endParaRPr lang="zh-CN" sz="18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2726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第三节　实验调查法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一、实验法的含义</a:t>
            </a:r>
          </a:p>
          <a:p>
            <a:pPr marL="0" indent="0">
              <a:lnSpc>
                <a:spcPct val="135000"/>
              </a:lnSpc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实验法的基本概念和特点</a:t>
            </a:r>
          </a:p>
          <a:p>
            <a:r>
              <a:rPr lang="zh-CN" altLang="zh-CN" dirty="0"/>
              <a:t>实验法是指在市场调查中</a:t>
            </a:r>
            <a:r>
              <a:rPr lang="en-US" altLang="zh-CN" dirty="0"/>
              <a:t>,</a:t>
            </a:r>
            <a:r>
              <a:rPr lang="zh-CN" altLang="zh-CN" dirty="0"/>
              <a:t>调查者通过改变某些因素</a:t>
            </a:r>
            <a:r>
              <a:rPr lang="en-US" altLang="zh-CN" dirty="0"/>
              <a:t>(</a:t>
            </a:r>
            <a:r>
              <a:rPr lang="zh-CN" altLang="zh-CN" dirty="0"/>
              <a:t>自变量</a:t>
            </a:r>
            <a:r>
              <a:rPr lang="en-US" altLang="zh-CN" dirty="0"/>
              <a:t>)</a:t>
            </a:r>
            <a:r>
              <a:rPr lang="zh-CN" altLang="zh-CN" dirty="0"/>
              <a:t>来测试对其他因素</a:t>
            </a:r>
            <a:r>
              <a:rPr lang="en-US" altLang="zh-CN" dirty="0"/>
              <a:t>(</a:t>
            </a:r>
            <a:r>
              <a:rPr lang="zh-CN" altLang="zh-CN" dirty="0"/>
              <a:t>因变量</a:t>
            </a:r>
            <a:r>
              <a:rPr lang="en-US" altLang="zh-CN" dirty="0"/>
              <a:t>)</a:t>
            </a:r>
            <a:r>
              <a:rPr lang="zh-CN" altLang="zh-CN" dirty="0"/>
              <a:t>的影响</a:t>
            </a:r>
            <a:r>
              <a:rPr lang="en-US" altLang="zh-CN" dirty="0"/>
              <a:t>,</a:t>
            </a:r>
            <a:r>
              <a:rPr lang="zh-CN" altLang="zh-CN" dirty="0"/>
              <a:t>通过实验对比分析</a:t>
            </a:r>
            <a:r>
              <a:rPr lang="en-US" altLang="zh-CN" dirty="0"/>
              <a:t>,</a:t>
            </a:r>
            <a:r>
              <a:rPr lang="zh-CN" altLang="zh-CN" dirty="0"/>
              <a:t>搜集市场信息资料的一种调查方法。实验调查属于因果关系研究的范畴。例如</a:t>
            </a:r>
            <a:r>
              <a:rPr lang="en-US" altLang="zh-CN" dirty="0"/>
              <a:t>,</a:t>
            </a:r>
            <a:r>
              <a:rPr lang="zh-CN" altLang="zh-CN" dirty="0"/>
              <a:t>产品的品质、价格</a:t>
            </a:r>
            <a:r>
              <a:rPr lang="en-US" altLang="zh-CN" dirty="0"/>
              <a:t>(</a:t>
            </a:r>
            <a:r>
              <a:rPr lang="zh-CN" altLang="zh-CN" dirty="0"/>
              <a:t>自变量</a:t>
            </a:r>
            <a:r>
              <a:rPr lang="en-US" altLang="zh-CN" dirty="0"/>
              <a:t>)</a:t>
            </a:r>
            <a:r>
              <a:rPr lang="zh-CN" altLang="zh-CN" dirty="0"/>
              <a:t>等改变后</a:t>
            </a:r>
            <a:r>
              <a:rPr lang="en-US" altLang="zh-CN" dirty="0"/>
              <a:t>,</a:t>
            </a:r>
            <a:r>
              <a:rPr lang="zh-CN" altLang="zh-CN" dirty="0"/>
              <a:t>企业产品销售量</a:t>
            </a:r>
            <a:r>
              <a:rPr lang="en-US" altLang="zh-CN" dirty="0"/>
              <a:t>(</a:t>
            </a:r>
            <a:r>
              <a:rPr lang="zh-CN" altLang="zh-CN" dirty="0"/>
              <a:t>因变量</a:t>
            </a:r>
            <a:r>
              <a:rPr lang="en-US" altLang="zh-CN" dirty="0"/>
              <a:t>)</a:t>
            </a:r>
            <a:r>
              <a:rPr lang="zh-CN" altLang="zh-CN" dirty="0"/>
              <a:t>有何种变化</a:t>
            </a:r>
            <a:r>
              <a:rPr lang="en-US" altLang="zh-CN" dirty="0"/>
              <a:t>;</a:t>
            </a:r>
            <a:r>
              <a:rPr lang="zh-CN" altLang="zh-CN" dirty="0"/>
              <a:t>企业投放的广告是否改变了目标消费者的态度和购买行为</a:t>
            </a:r>
            <a:r>
              <a:rPr lang="en-US" altLang="zh-CN" dirty="0"/>
              <a:t>;</a:t>
            </a:r>
            <a:r>
              <a:rPr lang="zh-CN" altLang="zh-CN" dirty="0"/>
              <a:t>等等。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实验法的基本要素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实验者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实验对象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实验环境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实验活动</a:t>
            </a:r>
          </a:p>
          <a:p>
            <a:r>
              <a:rPr lang="en-US" altLang="zh-CN" dirty="0"/>
              <a:t>5.</a:t>
            </a:r>
            <a:r>
              <a:rPr lang="zh-CN" altLang="zh-CN" dirty="0"/>
              <a:t>实验检测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4920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第三节　实验调查法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实验法的应用及其步骤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实验法的应用</a:t>
            </a:r>
          </a:p>
          <a:p>
            <a:r>
              <a:rPr lang="zh-CN" altLang="zh-CN" dirty="0"/>
              <a:t>实验法主要用于对变量之间因果关系假设的检验</a:t>
            </a:r>
            <a:r>
              <a:rPr lang="en-US" altLang="zh-CN" dirty="0"/>
              <a:t>,</a:t>
            </a:r>
            <a:r>
              <a:rPr lang="zh-CN" altLang="zh-CN" dirty="0"/>
              <a:t>或者说自变量对因变量影响的检验。例如</a:t>
            </a:r>
            <a:r>
              <a:rPr lang="en-US" altLang="zh-CN" dirty="0"/>
              <a:t>,</a:t>
            </a:r>
            <a:r>
              <a:rPr lang="zh-CN" altLang="zh-CN" dirty="0"/>
              <a:t>广告效果的测试</a:t>
            </a:r>
            <a:r>
              <a:rPr lang="en-US" altLang="zh-CN" dirty="0"/>
              <a:t>,</a:t>
            </a:r>
            <a:r>
              <a:rPr lang="zh-CN" altLang="zh-CN" dirty="0"/>
              <a:t>促销手段效果的测试</a:t>
            </a:r>
            <a:r>
              <a:rPr lang="en-US" altLang="zh-CN" dirty="0"/>
              <a:t>,</a:t>
            </a:r>
            <a:r>
              <a:rPr lang="zh-CN" altLang="zh-CN" dirty="0"/>
              <a:t>品牌对消费者选择产品时的影响</a:t>
            </a:r>
            <a:r>
              <a:rPr lang="en-US" altLang="zh-CN" dirty="0"/>
              <a:t>,</a:t>
            </a:r>
            <a:r>
              <a:rPr lang="zh-CN" altLang="zh-CN" dirty="0"/>
              <a:t>颜色、名称对消费者味觉的影响</a:t>
            </a:r>
            <a:r>
              <a:rPr lang="en-US" altLang="zh-CN" dirty="0"/>
              <a:t>,</a:t>
            </a:r>
            <a:r>
              <a:rPr lang="zh-CN" altLang="zh-CN" dirty="0"/>
              <a:t>产品的价格、包装、陈列位置等因素对销售量的影响等。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实验法的步骤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根据实验目的</a:t>
            </a:r>
            <a:r>
              <a:rPr lang="en-US" altLang="zh-CN" dirty="0"/>
              <a:t>,</a:t>
            </a:r>
            <a:r>
              <a:rPr lang="zh-CN" altLang="zh-CN" dirty="0"/>
              <a:t>提出研究假设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进行实验设计</a:t>
            </a:r>
            <a:r>
              <a:rPr lang="en-US" altLang="zh-CN" dirty="0"/>
              <a:t>,</a:t>
            </a:r>
            <a:r>
              <a:rPr lang="zh-CN" altLang="zh-CN" dirty="0"/>
              <a:t>确定实验方案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选择实验对象</a:t>
            </a:r>
          </a:p>
          <a:p>
            <a:r>
              <a:rPr lang="en-US" altLang="zh-CN" dirty="0"/>
              <a:t>(4)</a:t>
            </a:r>
            <a:r>
              <a:rPr lang="zh-CN" altLang="zh-CN" dirty="0"/>
              <a:t>进行实验</a:t>
            </a:r>
          </a:p>
          <a:p>
            <a:r>
              <a:rPr lang="en-US" altLang="zh-CN" dirty="0"/>
              <a:t>(5)</a:t>
            </a:r>
            <a:r>
              <a:rPr lang="zh-CN" altLang="zh-CN" dirty="0"/>
              <a:t>整理分析记录</a:t>
            </a:r>
            <a:r>
              <a:rPr lang="en-US" altLang="zh-CN" dirty="0"/>
              <a:t>,</a:t>
            </a:r>
            <a:r>
              <a:rPr lang="zh-CN" altLang="zh-CN" dirty="0"/>
              <a:t>撰写调查报告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2557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第三节　实验调查法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二、实验法的分类</a:t>
            </a:r>
          </a:p>
          <a:p>
            <a:pPr marL="0" indent="0">
              <a:buNone/>
            </a:pPr>
            <a:r>
              <a:rPr lang="en-US" altLang="zh-CN" sz="2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实验室实验</a:t>
            </a:r>
          </a:p>
          <a:p>
            <a:r>
              <a:rPr lang="zh-CN" altLang="zh-CN" dirty="0"/>
              <a:t>实验室实验是指在人工环境中</a:t>
            </a:r>
            <a:r>
              <a:rPr lang="en-US" altLang="zh-CN" dirty="0"/>
              <a:t>,</a:t>
            </a:r>
            <a:r>
              <a:rPr lang="zh-CN" altLang="zh-CN" dirty="0"/>
              <a:t>向实验对象施加某些刺激</a:t>
            </a:r>
            <a:r>
              <a:rPr lang="en-US" altLang="zh-CN" dirty="0"/>
              <a:t>,</a:t>
            </a:r>
            <a:r>
              <a:rPr lang="zh-CN" altLang="zh-CN" dirty="0"/>
              <a:t>然后观察所产生的效果。这一方法最重要的特征是调查者能够控制自变量和因变量</a:t>
            </a:r>
            <a:r>
              <a:rPr lang="en-US" altLang="zh-CN" dirty="0"/>
              <a:t>,</a:t>
            </a:r>
            <a:r>
              <a:rPr lang="zh-CN" altLang="zh-CN" dirty="0"/>
              <a:t>通过这种控制可以消除许多外来因素的影响</a:t>
            </a:r>
            <a:r>
              <a:rPr lang="en-US" altLang="zh-CN" dirty="0"/>
              <a:t>,</a:t>
            </a:r>
            <a:r>
              <a:rPr lang="zh-CN" altLang="zh-CN" dirty="0"/>
              <a:t>这使得实验室实验具有较高的内部效度。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现场实验</a:t>
            </a:r>
          </a:p>
          <a:p>
            <a:r>
              <a:rPr lang="zh-CN" altLang="zh-CN" dirty="0"/>
              <a:t>现场实验就是在现实环境中进行的实验</a:t>
            </a:r>
            <a:r>
              <a:rPr lang="en-US" altLang="zh-CN" dirty="0"/>
              <a:t>,</a:t>
            </a:r>
            <a:r>
              <a:rPr lang="zh-CN" altLang="zh-CN" dirty="0"/>
              <a:t>其最大的特点是调查者必须在自然环境中进行实验</a:t>
            </a:r>
            <a:r>
              <a:rPr lang="en-US" altLang="zh-CN" dirty="0"/>
              <a:t>,</a:t>
            </a:r>
            <a:r>
              <a:rPr lang="zh-CN" altLang="zh-CN" dirty="0"/>
              <a:t>实验环境与现实情况非常接近。例如</a:t>
            </a:r>
            <a:r>
              <a:rPr lang="en-US" altLang="zh-CN" dirty="0"/>
              <a:t>,</a:t>
            </a:r>
            <a:r>
              <a:rPr lang="zh-CN" altLang="zh-CN" dirty="0"/>
              <a:t>在几家商场里以不同的包装销售同一种产品</a:t>
            </a:r>
            <a:r>
              <a:rPr lang="en-US" altLang="zh-CN" dirty="0"/>
              <a:t>,</a:t>
            </a:r>
            <a:r>
              <a:rPr lang="zh-CN" altLang="zh-CN" dirty="0"/>
              <a:t>以决定采用能够带来最大销量的包装。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0486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第三节　实验调查法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三、实验法的设计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预实验设计</a:t>
            </a:r>
          </a:p>
          <a:p>
            <a:pPr marL="0" indent="0">
              <a:buNone/>
            </a:pPr>
            <a:r>
              <a:rPr lang="en-US" altLang="zh-CN" sz="2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真实验设计</a:t>
            </a:r>
          </a:p>
          <a:p>
            <a:pPr marL="0" indent="0">
              <a:buNone/>
            </a:pPr>
            <a:r>
              <a:rPr lang="en-US" altLang="zh-CN" sz="2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准实验设计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7890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第三节　实验调查法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四、实验法的优缺点</a:t>
            </a:r>
          </a:p>
          <a:p>
            <a:r>
              <a:rPr lang="zh-CN" altLang="zh-CN" dirty="0"/>
              <a:t>实验法的优缺点如表</a:t>
            </a:r>
            <a:r>
              <a:rPr lang="en-US" altLang="zh-CN" dirty="0"/>
              <a:t>3-3</a:t>
            </a:r>
            <a:r>
              <a:rPr lang="zh-CN" altLang="zh-CN" dirty="0"/>
              <a:t>所示。</a:t>
            </a:r>
          </a:p>
          <a:p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287887" y="3259629"/>
          <a:ext cx="9930507" cy="205740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212287"/>
                <a:gridCol w="5718220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solidFill>
                            <a:schemeClr val="tx1"/>
                          </a:solidFill>
                          <a:effectLst/>
                        </a:rPr>
                        <a:t>实验法的优点</a:t>
                      </a:r>
                      <a:endParaRPr lang="zh-CN" sz="24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>
                          <a:solidFill>
                            <a:schemeClr val="tx1"/>
                          </a:solidFill>
                          <a:effectLst/>
                        </a:rPr>
                        <a:t>实验法的缺点</a:t>
                      </a:r>
                      <a:endParaRPr lang="zh-CN" sz="24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solidFill>
                            <a:schemeClr val="tx1"/>
                          </a:solidFill>
                          <a:effectLst/>
                        </a:rPr>
                        <a:t>调查结果具有一定的客观性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,</a:t>
                      </a:r>
                      <a:r>
                        <a:rPr lang="zh-CN" sz="1800" dirty="0">
                          <a:solidFill>
                            <a:schemeClr val="tx1"/>
                          </a:solidFill>
                          <a:effectLst/>
                        </a:rPr>
                        <a:t>可信度高</a:t>
                      </a:r>
                      <a:endParaRPr lang="zh-CN" sz="24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solidFill>
                            <a:schemeClr val="tx1"/>
                          </a:solidFill>
                          <a:effectLst/>
                        </a:rPr>
                        <a:t>市场中可变因素难以掌握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,</a:t>
                      </a:r>
                      <a:r>
                        <a:rPr lang="zh-CN" sz="1800" dirty="0">
                          <a:solidFill>
                            <a:schemeClr val="tx1"/>
                          </a:solidFill>
                          <a:effectLst/>
                        </a:rPr>
                        <a:t>使得实验结果不易相互比较</a:t>
                      </a:r>
                      <a:endParaRPr lang="zh-CN" sz="24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solidFill>
                            <a:schemeClr val="tx1"/>
                          </a:solidFill>
                          <a:effectLst/>
                        </a:rPr>
                        <a:t>具有一定的可控性</a:t>
                      </a:r>
                      <a:endParaRPr lang="zh-CN" sz="24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>
                          <a:solidFill>
                            <a:schemeClr val="tx1"/>
                          </a:solidFill>
                          <a:effectLst/>
                        </a:rPr>
                        <a:t>有一定的限制性</a:t>
                      </a: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,</a:t>
                      </a:r>
                      <a:r>
                        <a:rPr lang="zh-CN" sz="1800">
                          <a:solidFill>
                            <a:schemeClr val="tx1"/>
                          </a:solidFill>
                          <a:effectLst/>
                        </a:rPr>
                        <a:t>如经销商不愿意全面配合</a:t>
                      </a:r>
                      <a:endParaRPr lang="zh-CN" sz="24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>
                          <a:solidFill>
                            <a:schemeClr val="tx1"/>
                          </a:solidFill>
                          <a:effectLst/>
                        </a:rPr>
                        <a:t>可提高调查的精确度</a:t>
                      </a:r>
                      <a:endParaRPr lang="zh-CN" sz="24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>
                          <a:solidFill>
                            <a:schemeClr val="tx1"/>
                          </a:solidFill>
                          <a:effectLst/>
                        </a:rPr>
                        <a:t>保密性差</a:t>
                      </a: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,</a:t>
                      </a:r>
                      <a:r>
                        <a:rPr lang="zh-CN" sz="1800">
                          <a:solidFill>
                            <a:schemeClr val="tx1"/>
                          </a:solidFill>
                          <a:effectLst/>
                        </a:rPr>
                        <a:t>可能暴露新产品或营销计划的某些关键部分</a:t>
                      </a:r>
                      <a:endParaRPr lang="zh-CN" sz="24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>
                          <a:solidFill>
                            <a:schemeClr val="tx1"/>
                          </a:solidFill>
                          <a:effectLst/>
                        </a:rPr>
                        <a:t>应用范围广</a:t>
                      </a:r>
                      <a:endParaRPr lang="zh-CN" sz="24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solidFill>
                            <a:schemeClr val="tx1"/>
                          </a:solidFill>
                          <a:effectLst/>
                        </a:rPr>
                        <a:t>费用和时间方面的成本高</a:t>
                      </a:r>
                      <a:endParaRPr lang="zh-CN" sz="24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4907214" y="2886550"/>
            <a:ext cx="2377574" cy="2846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1450"/>
              </a:lnSpc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表</a:t>
            </a:r>
            <a:r>
              <a:rPr lang="en-US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3-3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实验法的优缺点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4320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第四节　观察调查法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一、观察法的含义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观察法的概念</a:t>
            </a:r>
          </a:p>
          <a:p>
            <a:r>
              <a:rPr lang="zh-CN" altLang="zh-CN" dirty="0"/>
              <a:t>观察法是指调查者到现场凭借自己的视觉、听觉或借助摄录像器材</a:t>
            </a:r>
            <a:r>
              <a:rPr lang="en-US" altLang="zh-CN" dirty="0"/>
              <a:t>,</a:t>
            </a:r>
            <a:r>
              <a:rPr lang="zh-CN" altLang="zh-CN" dirty="0"/>
              <a:t>直接或间接观察和记录正在发生的市场行为或状况</a:t>
            </a:r>
            <a:r>
              <a:rPr lang="en-US" altLang="zh-CN" dirty="0"/>
              <a:t>,</a:t>
            </a:r>
            <a:r>
              <a:rPr lang="zh-CN" altLang="zh-CN" dirty="0"/>
              <a:t>以获取有关原始信息的一种实地调查法。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观察法的特征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具有明确的目的性指向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系统、全面且严谨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借助观察工具收集市场信息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观察结果具有客观性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70821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第四节　观察调查法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观察法的使用条件</a:t>
            </a:r>
          </a:p>
          <a:p>
            <a:r>
              <a:rPr lang="zh-CN" altLang="zh-CN" dirty="0"/>
              <a:t>第一</a:t>
            </a:r>
            <a:r>
              <a:rPr lang="en-US" altLang="zh-CN" dirty="0"/>
              <a:t>,</a:t>
            </a:r>
            <a:r>
              <a:rPr lang="zh-CN" altLang="zh-CN" dirty="0"/>
              <a:t>所需要的数据资料必须是能被观察到的</a:t>
            </a:r>
            <a:r>
              <a:rPr lang="en-US" altLang="zh-CN" dirty="0"/>
              <a:t>,</a:t>
            </a:r>
            <a:r>
              <a:rPr lang="zh-CN" altLang="zh-CN" dirty="0"/>
              <a:t>或者能从观察到的行为中推测出来</a:t>
            </a:r>
            <a:r>
              <a:rPr lang="en-US" altLang="zh-CN" dirty="0"/>
              <a:t>,</a:t>
            </a:r>
            <a:r>
              <a:rPr lang="zh-CN" altLang="zh-CN" dirty="0"/>
              <a:t>如消费者的购物动作、消费者与售货员的对话、消费者的面部表情或者语调等。</a:t>
            </a:r>
          </a:p>
          <a:p>
            <a:r>
              <a:rPr lang="zh-CN" altLang="zh-CN" dirty="0"/>
              <a:t>第二</a:t>
            </a:r>
            <a:r>
              <a:rPr lang="en-US" altLang="zh-CN" dirty="0"/>
              <a:t>,</a:t>
            </a:r>
            <a:r>
              <a:rPr lang="zh-CN" altLang="zh-CN" dirty="0"/>
              <a:t>所需观察的行为必须是重复性的、频繁的或者在某些方面是可预测的。如果仅仅观察到某个个体的偶然行为或者个别的怪异行为</a:t>
            </a:r>
            <a:r>
              <a:rPr lang="en-US" altLang="zh-CN" dirty="0"/>
              <a:t>,</a:t>
            </a:r>
            <a:r>
              <a:rPr lang="zh-CN" altLang="zh-CN" dirty="0"/>
              <a:t>试图以此推导出规律性的研究结果</a:t>
            </a:r>
            <a:r>
              <a:rPr lang="en-US" altLang="zh-CN" dirty="0"/>
              <a:t>,</a:t>
            </a:r>
            <a:r>
              <a:rPr lang="zh-CN" altLang="zh-CN" dirty="0"/>
              <a:t>就不仅成本过高</a:t>
            </a:r>
            <a:r>
              <a:rPr lang="en-US" altLang="zh-CN" dirty="0"/>
              <a:t>,</a:t>
            </a:r>
            <a:r>
              <a:rPr lang="zh-CN" altLang="zh-CN" dirty="0"/>
              <a:t>而且没有实际意义。</a:t>
            </a:r>
          </a:p>
          <a:p>
            <a:r>
              <a:rPr lang="zh-CN" altLang="zh-CN" dirty="0"/>
              <a:t>第三</a:t>
            </a:r>
            <a:r>
              <a:rPr lang="en-US" altLang="zh-CN" dirty="0"/>
              <a:t>,</a:t>
            </a:r>
            <a:r>
              <a:rPr lang="zh-CN" altLang="zh-CN" dirty="0"/>
              <a:t>所观察的行为必须是相对短期的</a:t>
            </a:r>
            <a:r>
              <a:rPr lang="en-US" altLang="zh-CN" dirty="0"/>
              <a:t>,</a:t>
            </a:r>
            <a:r>
              <a:rPr lang="zh-CN" altLang="zh-CN" dirty="0"/>
              <a:t>宜“速战速决”</a:t>
            </a:r>
            <a:r>
              <a:rPr lang="en-US" altLang="zh-CN" dirty="0"/>
              <a:t>,</a:t>
            </a:r>
            <a:r>
              <a:rPr lang="zh-CN" altLang="zh-CN" dirty="0"/>
              <a:t>避免费用过大</a:t>
            </a:r>
            <a:r>
              <a:rPr lang="en-US" altLang="zh-CN" dirty="0"/>
              <a:t>,</a:t>
            </a:r>
            <a:r>
              <a:rPr lang="zh-CN" altLang="zh-CN" dirty="0"/>
              <a:t>如针对皮鞋商店中的皮鞋购买选择或饭店的餐饮服务进程的观察。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2413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"/>
          <p:cNvSpPr txBox="1">
            <a:spLocks/>
          </p:cNvSpPr>
          <p:nvPr/>
        </p:nvSpPr>
        <p:spPr bwMode="auto">
          <a:xfrm>
            <a:off x="0" y="154783"/>
            <a:ext cx="7778839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9pPr>
          </a:lstStyle>
          <a:p>
            <a:pPr algn="ctr"/>
            <a:r>
              <a:rPr lang="zh-CN" altLang="en-US" sz="2800" smtClean="0">
                <a:solidFill>
                  <a:srgbClr val="000000"/>
                </a:solidFill>
              </a:rPr>
              <a:t>目   录</a:t>
            </a:r>
            <a:endParaRPr lang="zh-CN" altLang="en-US" sz="2800" dirty="0">
              <a:solidFill>
                <a:srgbClr val="000000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870430" y="2032754"/>
            <a:ext cx="6390109" cy="3075029"/>
            <a:chOff x="3009756" y="1946691"/>
            <a:chExt cx="6390109" cy="3075029"/>
          </a:xfrm>
        </p:grpSpPr>
        <p:grpSp>
          <p:nvGrpSpPr>
            <p:cNvPr id="19" name="组合 18"/>
            <p:cNvGrpSpPr/>
            <p:nvPr/>
          </p:nvGrpSpPr>
          <p:grpSpPr>
            <a:xfrm>
              <a:off x="3009756" y="1946691"/>
              <a:ext cx="6390109" cy="2279494"/>
              <a:chOff x="2488640" y="2139114"/>
              <a:chExt cx="6390109" cy="2279494"/>
            </a:xfrm>
          </p:grpSpPr>
          <p:grpSp>
            <p:nvGrpSpPr>
              <p:cNvPr id="24" name="Group 4"/>
              <p:cNvGrpSpPr/>
              <p:nvPr/>
            </p:nvGrpSpPr>
            <p:grpSpPr bwMode="auto">
              <a:xfrm>
                <a:off x="2488640" y="2139114"/>
                <a:ext cx="6390109" cy="639332"/>
                <a:chOff x="0" y="0"/>
                <a:chExt cx="2982" cy="288"/>
              </a:xfrm>
            </p:grpSpPr>
            <p:sp>
              <p:nvSpPr>
                <p:cNvPr id="33" name="AutoShape 5"/>
                <p:cNvSpPr>
                  <a:spLocks noChangeArrowheads="1"/>
                </p:cNvSpPr>
                <p:nvPr/>
              </p:nvSpPr>
              <p:spPr bwMode="auto">
                <a:xfrm>
                  <a:off x="54" y="0"/>
                  <a:ext cx="2928" cy="288"/>
                </a:xfrm>
                <a:prstGeom prst="roundRect">
                  <a:avLst>
                    <a:gd name="adj" fmla="val 50000"/>
                  </a:avLst>
                </a:prstGeom>
                <a:noFill/>
                <a:ln w="19050" cap="rnd" cmpd="sng">
                  <a:solidFill>
                    <a:schemeClr val="tx1"/>
                  </a:solidFill>
                  <a:prstDash val="sysDot"/>
                  <a:round/>
                </a:ln>
                <a:effectLst>
                  <a:outerShdw dist="107763" dir="2700000" algn="ctr" rotWithShape="0">
                    <a:schemeClr val="bg1">
                      <a:alpha val="5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b="1">
                    <a:solidFill>
                      <a:prstClr val="black"/>
                    </a:solidFill>
                    <a:latin typeface="等线" panose="02010600030101010101" pitchFamily="2" charset="-122"/>
                    <a:ea typeface="等线" panose="02010600030101010101" pitchFamily="2" charset="-122"/>
                  </a:endParaRPr>
                </a:p>
              </p:txBody>
            </p:sp>
            <p:sp>
              <p:nvSpPr>
                <p:cNvPr id="34" name="Rectangle 6"/>
                <p:cNvSpPr>
                  <a:spLocks noChangeArrowheads="1"/>
                </p:cNvSpPr>
                <p:nvPr/>
              </p:nvSpPr>
              <p:spPr bwMode="auto">
                <a:xfrm>
                  <a:off x="299" y="67"/>
                  <a:ext cx="2423" cy="1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zh-CN" altLang="en-US" sz="2000" b="1" dirty="0">
                      <a:solidFill>
                        <a:srgbClr val="000000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rPr>
                    <a:t>第一节　二手数据的收集方法</a:t>
                  </a:r>
                  <a:endParaRPr lang="zh-CN" altLang="zh-CN" sz="2000" b="1" dirty="0">
                    <a:solidFill>
                      <a:srgbClr val="000000"/>
                    </a:solidFill>
                    <a:latin typeface="等线" panose="02010600030101010101" pitchFamily="2" charset="-122"/>
                    <a:ea typeface="等线" panose="02010600030101010101" pitchFamily="2" charset="-122"/>
                  </a:endParaRPr>
                </a:p>
              </p:txBody>
            </p:sp>
            <p:sp>
              <p:nvSpPr>
                <p:cNvPr id="35" name="Oval 7"/>
                <p:cNvSpPr>
                  <a:spLocks noChangeArrowheads="1"/>
                </p:cNvSpPr>
                <p:nvPr/>
              </p:nvSpPr>
              <p:spPr bwMode="auto">
                <a:xfrm>
                  <a:off x="0" y="66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E96E29"/>
                    </a:gs>
                    <a:gs pos="100000">
                      <a:srgbClr val="9B491B"/>
                    </a:gs>
                  </a:gsLst>
                  <a:path path="shape">
                    <a:fillToRect l="50000" t="50000" r="50000" b="50000"/>
                  </a:path>
                </a:gradFill>
                <a:ln w="19050" cmpd="sng">
                  <a:solidFill>
                    <a:schemeClr val="tx1"/>
                  </a:solidFill>
                  <a:round/>
                </a:ln>
                <a:effectLst>
                  <a:outerShdw dist="63500" dir="2212194" algn="ctr" rotWithShape="0">
                    <a:schemeClr val="bg1">
                      <a:alpha val="50000"/>
                    </a:schemeClr>
                  </a:outerShdw>
                </a:effec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b="1">
                    <a:solidFill>
                      <a:prstClr val="black"/>
                    </a:solidFill>
                    <a:latin typeface="等线" panose="02010600030101010101" pitchFamily="2" charset="-122"/>
                    <a:ea typeface="等线" panose="02010600030101010101" pitchFamily="2" charset="-122"/>
                  </a:endParaRPr>
                </a:p>
              </p:txBody>
            </p:sp>
          </p:grpSp>
          <p:grpSp>
            <p:nvGrpSpPr>
              <p:cNvPr id="25" name="Group 8"/>
              <p:cNvGrpSpPr/>
              <p:nvPr/>
            </p:nvGrpSpPr>
            <p:grpSpPr bwMode="auto">
              <a:xfrm>
                <a:off x="2488640" y="2975707"/>
                <a:ext cx="6390109" cy="639332"/>
                <a:chOff x="0" y="0"/>
                <a:chExt cx="2982" cy="288"/>
              </a:xfrm>
            </p:grpSpPr>
            <p:sp>
              <p:nvSpPr>
                <p:cNvPr id="30" name="AutoShape 9"/>
                <p:cNvSpPr>
                  <a:spLocks noChangeArrowheads="1"/>
                </p:cNvSpPr>
                <p:nvPr/>
              </p:nvSpPr>
              <p:spPr bwMode="auto">
                <a:xfrm>
                  <a:off x="54" y="0"/>
                  <a:ext cx="2928" cy="288"/>
                </a:xfrm>
                <a:prstGeom prst="roundRect">
                  <a:avLst>
                    <a:gd name="adj" fmla="val 50000"/>
                  </a:avLst>
                </a:prstGeom>
                <a:noFill/>
                <a:ln w="19050" cap="rnd" cmpd="sng">
                  <a:solidFill>
                    <a:schemeClr val="tx1"/>
                  </a:solidFill>
                  <a:prstDash val="sysDot"/>
                  <a:round/>
                </a:ln>
                <a:effectLst>
                  <a:outerShdw dist="107763" dir="2700000" algn="ctr" rotWithShape="0">
                    <a:schemeClr val="bg1">
                      <a:alpha val="5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b="1">
                    <a:solidFill>
                      <a:prstClr val="black"/>
                    </a:solidFill>
                    <a:latin typeface="等线" panose="02010600030101010101" pitchFamily="2" charset="-122"/>
                    <a:ea typeface="等线" panose="02010600030101010101" pitchFamily="2" charset="-122"/>
                  </a:endParaRPr>
                </a:p>
              </p:txBody>
            </p:sp>
            <p:sp>
              <p:nvSpPr>
                <p:cNvPr id="31" name="Rectangle 10"/>
                <p:cNvSpPr>
                  <a:spLocks noChangeArrowheads="1"/>
                </p:cNvSpPr>
                <p:nvPr/>
              </p:nvSpPr>
              <p:spPr bwMode="auto">
                <a:xfrm>
                  <a:off x="299" y="60"/>
                  <a:ext cx="2423" cy="1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zh-CN" altLang="en-US" sz="2000" b="1" dirty="0">
                      <a:solidFill>
                        <a:srgbClr val="000000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rPr>
                    <a:t>第二节　访问调查法</a:t>
                  </a:r>
                  <a:endParaRPr lang="zh-CN" altLang="en-US" sz="2000" b="1" dirty="0">
                    <a:solidFill>
                      <a:srgbClr val="000000"/>
                    </a:solidFill>
                    <a:latin typeface="等线" panose="02010600030101010101" pitchFamily="2" charset="-122"/>
                    <a:ea typeface="等线" panose="02010600030101010101" pitchFamily="2" charset="-122"/>
                    <a:cs typeface="锐字工房云字库准圆GBK" panose="02010604000000000000" charset="-122"/>
                    <a:sym typeface="+mn-ea"/>
                  </a:endParaRPr>
                </a:p>
              </p:txBody>
            </p:sp>
            <p:sp>
              <p:nvSpPr>
                <p:cNvPr id="32" name="Oval 11"/>
                <p:cNvSpPr>
                  <a:spLocks noChangeArrowheads="1"/>
                </p:cNvSpPr>
                <p:nvPr/>
              </p:nvSpPr>
              <p:spPr bwMode="auto">
                <a:xfrm>
                  <a:off x="0" y="60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CDC48"/>
                    </a:gs>
                    <a:gs pos="100000">
                      <a:srgbClr val="939330"/>
                    </a:gs>
                  </a:gsLst>
                  <a:path path="shape">
                    <a:fillToRect l="50000" t="50000" r="50000" b="50000"/>
                  </a:path>
                </a:gradFill>
                <a:ln w="19050" cmpd="sng">
                  <a:solidFill>
                    <a:schemeClr val="tx1"/>
                  </a:solidFill>
                  <a:round/>
                </a:ln>
                <a:effectLst>
                  <a:outerShdw dist="63500" dir="2212194" algn="ctr" rotWithShape="0">
                    <a:schemeClr val="bg1">
                      <a:alpha val="50000"/>
                    </a:schemeClr>
                  </a:outerShdw>
                </a:effec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b="1">
                    <a:solidFill>
                      <a:prstClr val="black"/>
                    </a:solidFill>
                    <a:latin typeface="等线" panose="02010600030101010101" pitchFamily="2" charset="-122"/>
                    <a:ea typeface="等线" panose="02010600030101010101" pitchFamily="2" charset="-122"/>
                  </a:endParaRPr>
                </a:p>
              </p:txBody>
            </p:sp>
          </p:grpSp>
          <p:grpSp>
            <p:nvGrpSpPr>
              <p:cNvPr id="26" name="Group 12"/>
              <p:cNvGrpSpPr/>
              <p:nvPr/>
            </p:nvGrpSpPr>
            <p:grpSpPr bwMode="auto">
              <a:xfrm>
                <a:off x="2488640" y="3779276"/>
                <a:ext cx="6390109" cy="639332"/>
                <a:chOff x="0" y="0"/>
                <a:chExt cx="2982" cy="288"/>
              </a:xfrm>
            </p:grpSpPr>
            <p:sp>
              <p:nvSpPr>
                <p:cNvPr id="27" name="AutoShape 13"/>
                <p:cNvSpPr>
                  <a:spLocks noChangeArrowheads="1"/>
                </p:cNvSpPr>
                <p:nvPr/>
              </p:nvSpPr>
              <p:spPr bwMode="auto">
                <a:xfrm>
                  <a:off x="54" y="0"/>
                  <a:ext cx="2928" cy="288"/>
                </a:xfrm>
                <a:prstGeom prst="roundRect">
                  <a:avLst>
                    <a:gd name="adj" fmla="val 50000"/>
                  </a:avLst>
                </a:prstGeom>
                <a:noFill/>
                <a:ln w="19050" cap="rnd" cmpd="sng">
                  <a:solidFill>
                    <a:schemeClr val="tx1"/>
                  </a:solidFill>
                  <a:prstDash val="sysDot"/>
                  <a:round/>
                </a:ln>
                <a:effectLst>
                  <a:outerShdw dist="107763" dir="2700000" algn="ctr" rotWithShape="0">
                    <a:schemeClr val="bg1">
                      <a:alpha val="5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b="1">
                    <a:solidFill>
                      <a:prstClr val="black"/>
                    </a:solidFill>
                    <a:latin typeface="等线" panose="02010600030101010101" pitchFamily="2" charset="-122"/>
                    <a:ea typeface="等线" panose="02010600030101010101" pitchFamily="2" charset="-122"/>
                  </a:endParaRPr>
                </a:p>
              </p:txBody>
            </p:sp>
            <p:sp>
              <p:nvSpPr>
                <p:cNvPr id="28" name="Rectangle 14"/>
                <p:cNvSpPr>
                  <a:spLocks noChangeArrowheads="1"/>
                </p:cNvSpPr>
                <p:nvPr/>
              </p:nvSpPr>
              <p:spPr bwMode="auto">
                <a:xfrm>
                  <a:off x="299" y="55"/>
                  <a:ext cx="2423" cy="1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zh-CN" altLang="en-US" sz="2000" b="1" dirty="0">
                      <a:solidFill>
                        <a:srgbClr val="000000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rPr>
                    <a:t>第三节　实验调查法</a:t>
                  </a:r>
                  <a:endParaRPr lang="zh-CN" altLang="en-US" sz="2000" b="1" dirty="0">
                    <a:solidFill>
                      <a:srgbClr val="000000"/>
                    </a:solidFill>
                    <a:latin typeface="等线" panose="02010600030101010101" pitchFamily="2" charset="-122"/>
                    <a:ea typeface="等线" panose="02010600030101010101" pitchFamily="2" charset="-122"/>
                    <a:cs typeface="方正粗黑宋简体" panose="02000000000000000000" charset="-122"/>
                    <a:sym typeface="+mn-ea"/>
                  </a:endParaRPr>
                </a:p>
              </p:txBody>
            </p:sp>
            <p:sp>
              <p:nvSpPr>
                <p:cNvPr id="29" name="Oval 15"/>
                <p:cNvSpPr>
                  <a:spLocks noChangeArrowheads="1"/>
                </p:cNvSpPr>
                <p:nvPr/>
              </p:nvSpPr>
              <p:spPr bwMode="auto">
                <a:xfrm>
                  <a:off x="0" y="66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/>
                    </a:gs>
                    <a:gs pos="100000">
                      <a:srgbClr val="98630D"/>
                    </a:gs>
                  </a:gsLst>
                  <a:path path="shape">
                    <a:fillToRect l="50000" t="50000" r="50000" b="50000"/>
                  </a:path>
                </a:gradFill>
                <a:ln w="19050" cmpd="sng">
                  <a:solidFill>
                    <a:schemeClr val="tx1"/>
                  </a:solidFill>
                  <a:round/>
                </a:ln>
                <a:effectLst>
                  <a:outerShdw dist="63500" dir="2212194" algn="ctr" rotWithShape="0">
                    <a:schemeClr val="bg1">
                      <a:alpha val="50000"/>
                    </a:schemeClr>
                  </a:outerShdw>
                </a:effec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b="1">
                    <a:solidFill>
                      <a:prstClr val="black"/>
                    </a:solidFill>
                    <a:latin typeface="等线" panose="02010600030101010101" pitchFamily="2" charset="-122"/>
                    <a:ea typeface="等线" panose="02010600030101010101" pitchFamily="2" charset="-122"/>
                  </a:endParaRPr>
                </a:p>
              </p:txBody>
            </p:sp>
          </p:grpSp>
        </p:grpSp>
        <p:grpSp>
          <p:nvGrpSpPr>
            <p:cNvPr id="20" name="Group 4"/>
            <p:cNvGrpSpPr/>
            <p:nvPr/>
          </p:nvGrpSpPr>
          <p:grpSpPr bwMode="auto">
            <a:xfrm>
              <a:off x="3009756" y="4382388"/>
              <a:ext cx="6390109" cy="639332"/>
              <a:chOff x="0" y="0"/>
              <a:chExt cx="2982" cy="288"/>
            </a:xfrm>
          </p:grpSpPr>
          <p:sp>
            <p:nvSpPr>
              <p:cNvPr id="21" name="AutoShape 5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  <p:sp>
            <p:nvSpPr>
              <p:cNvPr id="22" name="Rectangle 6"/>
              <p:cNvSpPr>
                <a:spLocks noChangeArrowheads="1"/>
              </p:cNvSpPr>
              <p:nvPr/>
            </p:nvSpPr>
            <p:spPr bwMode="auto">
              <a:xfrm>
                <a:off x="299" y="67"/>
                <a:ext cx="2639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000" b="1" dirty="0">
                    <a:solidFill>
                      <a:srgbClr val="000000"/>
                    </a:solidFill>
                    <a:latin typeface="等线" panose="02010600030101010101" pitchFamily="2" charset="-122"/>
                    <a:ea typeface="等线" panose="02010600030101010101" pitchFamily="2" charset="-122"/>
                  </a:rPr>
                  <a:t>第四节　观察调查法</a:t>
                </a:r>
                <a:endParaRPr lang="zh-CN" altLang="en-US" sz="2000" b="1" dirty="0">
                  <a:solidFill>
                    <a:srgbClr val="000000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方正粗黑宋简体" panose="02000000000000000000" charset="-122"/>
                  <a:sym typeface="+mn-ea"/>
                </a:endParaRPr>
              </a:p>
            </p:txBody>
          </p:sp>
          <p:sp>
            <p:nvSpPr>
              <p:cNvPr id="23" name="Oval 7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E96E29"/>
                  </a:gs>
                  <a:gs pos="100000">
                    <a:srgbClr val="9B491B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046468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第四节　观察调查法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二、观察法的分类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按照观察环境划分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按照观察行为划分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按照观察方式划分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按照观察时机划分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4008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第四节　观察调查法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三、常用的观察法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神秘顾客法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顾客观察法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顾客行为机器观察法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生理测量法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9282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第四节　观察调查法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四、观察法的适用范围及其局限性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观察法的优点与适用范围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观察法的优点</a:t>
            </a:r>
          </a:p>
          <a:p>
            <a:r>
              <a:rPr lang="en-US" altLang="zh-CN" dirty="0" smtClean="0"/>
              <a:t>2</a:t>
            </a:r>
            <a:r>
              <a:rPr lang="en-US" altLang="zh-CN" dirty="0"/>
              <a:t>.</a:t>
            </a:r>
            <a:r>
              <a:rPr lang="zh-CN" altLang="zh-CN" dirty="0"/>
              <a:t>观察法的适用范围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观察法的缺点与局限性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表面性强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得到的样本数量有限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对观察者的依赖程度大</a:t>
            </a:r>
          </a:p>
          <a:p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514062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二手数据的收集方法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一、二手数据的来源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内部数据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业务资料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统计资料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财务资料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数据库资料</a:t>
            </a:r>
          </a:p>
          <a:p>
            <a:r>
              <a:rPr lang="en-US" altLang="zh-CN" dirty="0"/>
              <a:t>5.</a:t>
            </a:r>
            <a:r>
              <a:rPr lang="zh-CN" altLang="zh-CN" dirty="0"/>
              <a:t>企业积累的其他资料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2826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二手数据的收集方法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外部数据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政府数据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公开出版物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互联网数据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辛迪加数据</a:t>
            </a:r>
          </a:p>
          <a:p>
            <a:r>
              <a:rPr lang="en-US" altLang="zh-CN" dirty="0"/>
              <a:t>5.</a:t>
            </a:r>
            <a:r>
              <a:rPr lang="zh-CN" altLang="zh-CN" dirty="0"/>
              <a:t>其他数据来源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20474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二手数据的收集方法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二、二手数据的收集步骤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明确资料需求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确定信息源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搜集二手数据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评估数据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整理信息资料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六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撰写文案报告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1351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二手数据的收集方法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三、二手数据的收集方法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查找法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购买法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索取法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交换法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接收法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0455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访问调查法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一、人员访问法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人员访问法的调查方式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入户访问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拦截式访问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人员访问法的优缺点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人员访问法的优点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人员访问法的</a:t>
            </a:r>
            <a:r>
              <a:rPr lang="zh-CN" altLang="zh-CN" dirty="0" smtClean="0"/>
              <a:t>缺点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306577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访问调查法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人员访问法的适用范围</a:t>
            </a:r>
          </a:p>
          <a:p>
            <a:r>
              <a:rPr lang="zh-CN" altLang="zh-CN" dirty="0"/>
              <a:t>人员访问法是目前我国使用最广泛的一种调查方法</a:t>
            </a:r>
            <a:r>
              <a:rPr lang="en-US" altLang="zh-CN" dirty="0"/>
              <a:t>,</a:t>
            </a:r>
            <a:r>
              <a:rPr lang="zh-CN" altLang="zh-CN" dirty="0"/>
              <a:t>几乎涉及市场调查的各个应用领域</a:t>
            </a:r>
            <a:r>
              <a:rPr lang="en-US" altLang="zh-CN" dirty="0"/>
              <a:t>,</a:t>
            </a:r>
            <a:r>
              <a:rPr lang="zh-CN" altLang="zh-CN" dirty="0"/>
              <a:t>尤其适用于调查范围较小而调查项目比较复杂的情况</a:t>
            </a:r>
            <a:r>
              <a:rPr lang="en-US" altLang="zh-CN" dirty="0"/>
              <a:t>,</a:t>
            </a:r>
            <a:r>
              <a:rPr lang="zh-CN" altLang="zh-CN" dirty="0"/>
              <a:t>包括</a:t>
            </a:r>
            <a:r>
              <a:rPr lang="en-US" altLang="zh-CN" dirty="0"/>
              <a:t>:</a:t>
            </a:r>
            <a:r>
              <a:rPr lang="zh-CN" altLang="zh-CN" dirty="0"/>
              <a:t>消费者研究</a:t>
            </a:r>
            <a:r>
              <a:rPr lang="en-US" altLang="zh-CN" dirty="0"/>
              <a:t>,</a:t>
            </a:r>
            <a:r>
              <a:rPr lang="zh-CN" altLang="zh-CN" dirty="0"/>
              <a:t>如消费行为研究、消费者生活状态研究、顾客满意度研究等</a:t>
            </a:r>
            <a:r>
              <a:rPr lang="en-US" altLang="zh-CN" dirty="0"/>
              <a:t>;</a:t>
            </a:r>
            <a:r>
              <a:rPr lang="zh-CN" altLang="zh-CN" dirty="0"/>
              <a:t>媒介研究</a:t>
            </a:r>
            <a:r>
              <a:rPr lang="en-US" altLang="zh-CN" dirty="0"/>
              <a:t>,</a:t>
            </a:r>
            <a:r>
              <a:rPr lang="zh-CN" altLang="zh-CN" dirty="0"/>
              <a:t>如广告效果研究、媒介接触行为研究等</a:t>
            </a:r>
            <a:r>
              <a:rPr lang="en-US" altLang="zh-CN" dirty="0"/>
              <a:t>;</a:t>
            </a:r>
            <a:r>
              <a:rPr lang="zh-CN" altLang="zh-CN" dirty="0"/>
              <a:t>产品研究</a:t>
            </a:r>
            <a:r>
              <a:rPr lang="en-US" altLang="zh-CN" dirty="0"/>
              <a:t>,</a:t>
            </a:r>
            <a:r>
              <a:rPr lang="zh-CN" altLang="zh-CN" dirty="0"/>
              <a:t>如对产品使用情况的研究、新产品开发研究等</a:t>
            </a:r>
            <a:r>
              <a:rPr lang="en-US" altLang="zh-CN" dirty="0"/>
              <a:t>;</a:t>
            </a:r>
            <a:r>
              <a:rPr lang="zh-CN" altLang="zh-CN" dirty="0"/>
              <a:t>市场容量研究</a:t>
            </a:r>
            <a:r>
              <a:rPr lang="en-US" altLang="zh-CN" dirty="0"/>
              <a:t>,</a:t>
            </a:r>
            <a:r>
              <a:rPr lang="zh-CN" altLang="zh-CN" dirty="0"/>
              <a:t>如各竞争品牌的市场占有率研究、市场潜力的评估等。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721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访问调查法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二、邮寄访问法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邮寄调查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步骤</a:t>
            </a:r>
            <a:endParaRPr lang="en-US" altLang="zh-CN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邮寄访问法的优缺点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邮寄访问法的适用范围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提高邮寄访问问卷回收率的方法</a:t>
            </a:r>
          </a:p>
          <a:p>
            <a:pPr marL="0" indent="0">
              <a:buNone/>
            </a:pPr>
            <a:endParaRPr lang="zh-CN" altLang="zh-CN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3059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GungsuhChe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1484</Words>
  <Application>Microsoft Office PowerPoint</Application>
  <PresentationFormat>宽屏</PresentationFormat>
  <Paragraphs>198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8" baseType="lpstr">
      <vt:lpstr>GungsuhChe</vt:lpstr>
      <vt:lpstr>NEU-BZ-S92</vt:lpstr>
      <vt:lpstr>等线</vt:lpstr>
      <vt:lpstr>方正粗黑宋简体</vt:lpstr>
      <vt:lpstr>方正书宋_GBK</vt:lpstr>
      <vt:lpstr>黑体</vt:lpstr>
      <vt:lpstr>楷体</vt:lpstr>
      <vt:lpstr>锐字工房云字库准圆GBK</vt:lpstr>
      <vt:lpstr>宋体</vt:lpstr>
      <vt:lpstr>微软雅黑</vt:lpstr>
      <vt:lpstr>Arial</vt:lpstr>
      <vt:lpstr>Calibri</vt:lpstr>
      <vt:lpstr>Calibri Light</vt:lpstr>
      <vt:lpstr>Times New Roman</vt:lpstr>
      <vt:lpstr>Office 主题</vt:lpstr>
      <vt:lpstr>默认设计模板</vt:lpstr>
      <vt:lpstr>PowerPoint 演示文稿</vt:lpstr>
      <vt:lpstr>PowerPoint 演示文稿</vt:lpstr>
      <vt:lpstr>第一节　二手数据的收集方法</vt:lpstr>
      <vt:lpstr>第一节　二手数据的收集方法</vt:lpstr>
      <vt:lpstr>第一节　二手数据的收集方法</vt:lpstr>
      <vt:lpstr>第一节　二手数据的收集方法</vt:lpstr>
      <vt:lpstr>第二节　访问调查法</vt:lpstr>
      <vt:lpstr>第二节　访问调查法</vt:lpstr>
      <vt:lpstr>第二节　访问调查法</vt:lpstr>
      <vt:lpstr>第二节　访问调查法</vt:lpstr>
      <vt:lpstr>第二节　访问调查法</vt:lpstr>
      <vt:lpstr>第二节　访问调查法</vt:lpstr>
      <vt:lpstr>第三节　实验调查法</vt:lpstr>
      <vt:lpstr>第三节　实验调查法</vt:lpstr>
      <vt:lpstr>第三节　实验调查法</vt:lpstr>
      <vt:lpstr>第三节　实验调查法</vt:lpstr>
      <vt:lpstr>第三节　实验调查法</vt:lpstr>
      <vt:lpstr>第四节　观察调查法</vt:lpstr>
      <vt:lpstr>第四节　观察调查法</vt:lpstr>
      <vt:lpstr>第四节　观察调查法</vt:lpstr>
      <vt:lpstr>第四节　观察调查法</vt:lpstr>
      <vt:lpstr>第四节　观察调查法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s_cc@winning.com.cn</dc:creator>
  <cp:lastModifiedBy>s_cc@winning.com.cn</cp:lastModifiedBy>
  <cp:revision>1</cp:revision>
  <dcterms:created xsi:type="dcterms:W3CDTF">2021-12-04T13:21:45Z</dcterms:created>
  <dcterms:modified xsi:type="dcterms:W3CDTF">2021-12-04T13:26:30Z</dcterms:modified>
</cp:coreProperties>
</file>