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9" r:id="rId5"/>
    <p:sldId id="258" r:id="rId6"/>
    <p:sldId id="260" r:id="rId7"/>
    <p:sldId id="261" r:id="rId8"/>
    <p:sldId id="262" r:id="rId9"/>
    <p:sldId id="263" r:id="rId10"/>
    <p:sldId id="264" r:id="rId11"/>
    <p:sldId id="265" r:id="rId12"/>
    <p:sldId id="266" r:id="rId13"/>
    <p:sldId id="267" r:id="rId14"/>
    <p:sldId id="268" r:id="rId15"/>
    <p:sldId id="269" r:id="rId16"/>
    <p:sldId id="271" r:id="rId17"/>
  </p:sldIdLst>
  <p:sldSz cx="9144000" cy="6858000" type="screen4x3"/>
  <p:notesSz cx="6858000" cy="9144000"/>
  <p:custDataLst>
    <p:tags r:id="rId2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464"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1" Type="http://schemas.openxmlformats.org/officeDocument/2006/relationships/tags" Target="tags/tag2.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Date Placeholder 29"/>
          <p:cNvSpPr>
            <a:spLocks noGrp="1"/>
          </p:cNvSpPr>
          <p:nvPr>
            <p:ph type="dt" sz="half" idx="10"/>
          </p:nvPr>
        </p:nvSpPr>
        <p:spPr/>
        <p:txBody>
          <a:bodyPr/>
          <a:lstStyle/>
          <a:p>
            <a:fld id="{E0808A94-6ECB-423B-A11B-ECFDD041BAF2}" type="datetimeFigureOut">
              <a:rPr lang="zh-CN" altLang="en-US" smtClean="0"/>
            </a:fld>
            <a:endParaRPr lang="zh-CN" altLang="en-US"/>
          </a:p>
        </p:txBody>
      </p:sp>
      <p:sp>
        <p:nvSpPr>
          <p:cNvPr id="19" name="Footer Placeholder 18"/>
          <p:cNvSpPr>
            <a:spLocks noGrp="1"/>
          </p:cNvSpPr>
          <p:nvPr>
            <p:ph type="ftr" sz="quarter" idx="11"/>
          </p:nvPr>
        </p:nvSpPr>
        <p:spPr/>
        <p:txBody>
          <a:bodyPr/>
          <a:lstStyle/>
          <a:p>
            <a:endParaRPr lang="zh-CN" altLang="en-US"/>
          </a:p>
        </p:txBody>
      </p:sp>
      <p:sp>
        <p:nvSpPr>
          <p:cNvPr id="27" name="Slide Number Placeholder 26"/>
          <p:cNvSpPr>
            <a:spLocks noGrp="1"/>
          </p:cNvSpPr>
          <p:nvPr>
            <p:ph type="sldNum" sz="quarter" idx="12"/>
          </p:nvPr>
        </p:nvSpPr>
        <p:spPr/>
        <p:txBody>
          <a:bodyPr/>
          <a:lstStyle/>
          <a:p>
            <a:fld id="{D270D58F-3A77-4F86-A237-19F1FDABCC18}"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E0808A94-6ECB-423B-A11B-ECFDD041BAF2}"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0D58F-3A77-4F86-A237-19F1FDABCC18}"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E0808A94-6ECB-423B-A11B-ECFDD041BAF2}"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0D58F-3A77-4F86-A237-19F1FDABCC18}"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Content Placeholder 2"/>
          <p:cNvSpPr>
            <a:spLocks noGrp="1"/>
          </p:cNvSpPr>
          <p:nvPr>
            <p:ph idx="1"/>
          </p:nvPr>
        </p:nvSpPr>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E0808A94-6ECB-423B-A11B-ECFDD041BAF2}"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0D58F-3A77-4F86-A237-19F1FDABCC18}"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4" name="Date Placeholder 3"/>
          <p:cNvSpPr>
            <a:spLocks noGrp="1"/>
          </p:cNvSpPr>
          <p:nvPr>
            <p:ph type="dt" sz="half" idx="10"/>
          </p:nvPr>
        </p:nvSpPr>
        <p:spPr/>
        <p:txBody>
          <a:bodyPr/>
          <a:lstStyle/>
          <a:p>
            <a:fld id="{E0808A94-6ECB-423B-A11B-ECFDD041BAF2}"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0D58F-3A77-4F86-A237-19F1FDABCC18}"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E0808A94-6ECB-423B-A11B-ECFDD041BAF2}"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0D58F-3A77-4F86-A237-19F1FDABCC18}"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7" name="Date Placeholder 6"/>
          <p:cNvSpPr>
            <a:spLocks noGrp="1"/>
          </p:cNvSpPr>
          <p:nvPr>
            <p:ph type="dt" sz="half" idx="10"/>
          </p:nvPr>
        </p:nvSpPr>
        <p:spPr/>
        <p:txBody>
          <a:bodyPr/>
          <a:lstStyle/>
          <a:p>
            <a:fld id="{E0808A94-6ECB-423B-A11B-ECFDD041BAF2}"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270D58F-3A77-4F86-A237-19F1FDABCC18}"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Date Placeholder 2"/>
          <p:cNvSpPr>
            <a:spLocks noGrp="1"/>
          </p:cNvSpPr>
          <p:nvPr>
            <p:ph type="dt" sz="half" idx="10"/>
          </p:nvPr>
        </p:nvSpPr>
        <p:spPr/>
        <p:txBody>
          <a:bodyPr/>
          <a:lstStyle/>
          <a:p>
            <a:fld id="{E0808A94-6ECB-423B-A11B-ECFDD041BAF2}"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270D58F-3A77-4F86-A237-19F1FDABCC18}"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808A94-6ECB-423B-A11B-ECFDD041BAF2}"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270D58F-3A77-4F86-A237-19F1FDABCC18}"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endParaRPr kumimoji="0" lang="zh-CN" altLang="en-US" smtClean="0"/>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E0808A94-6ECB-423B-A11B-ECFDD041BAF2}"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0D58F-3A77-4F86-A237-19F1FDABCC18}"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5" name="Date Placeholder 4"/>
          <p:cNvSpPr>
            <a:spLocks noGrp="1"/>
          </p:cNvSpPr>
          <p:nvPr>
            <p:ph type="dt" sz="half" idx="10"/>
          </p:nvPr>
        </p:nvSpPr>
        <p:spPr/>
        <p:txBody>
          <a:bodyPr/>
          <a:lstStyle/>
          <a:p>
            <a:fld id="{E0808A94-6ECB-423B-A11B-ECFDD041BAF2}"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a:xfrm>
            <a:off x="8077200" y="6356350"/>
            <a:ext cx="609600" cy="365125"/>
          </a:xfrm>
        </p:spPr>
        <p:txBody>
          <a:bodyPr/>
          <a:lstStyle/>
          <a:p>
            <a:fld id="{D270D58F-3A77-4F86-A237-19F1FDABCC18}" type="slidenum">
              <a:rPr lang="zh-CN" altLang="en-US" smtClean="0"/>
            </a:fld>
            <a:endParaRPr lang="zh-CN" alt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Freeform 9"/>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endParaRPr kumimoji="0" lang="zh-CN" altLang="en-US" smtClean="0"/>
          </a:p>
          <a:p>
            <a:pPr lvl="1" eaLnBrk="1" latinLnBrk="0" hangingPunct="1"/>
            <a:r>
              <a:rPr kumimoji="0" lang="zh-CN" altLang="en-US" smtClean="0"/>
              <a:t>第二级</a:t>
            </a:r>
            <a:endParaRPr kumimoji="0" lang="zh-CN" altLang="en-US" smtClean="0"/>
          </a:p>
          <a:p>
            <a:pPr lvl="2" eaLnBrk="1" latinLnBrk="0" hangingPunct="1"/>
            <a:r>
              <a:rPr kumimoji="0" lang="zh-CN" altLang="en-US" smtClean="0"/>
              <a:t>第三级</a:t>
            </a:r>
            <a:endParaRPr kumimoji="0" lang="zh-CN" altLang="en-US" smtClean="0"/>
          </a:p>
          <a:p>
            <a:pPr lvl="3" eaLnBrk="1" latinLnBrk="0" hangingPunct="1"/>
            <a:r>
              <a:rPr kumimoji="0" lang="zh-CN" altLang="en-US" smtClean="0"/>
              <a:t>第四级</a:t>
            </a:r>
            <a:endParaRPr kumimoji="0" lang="zh-CN" altLang="en-US" smtClean="0"/>
          </a:p>
          <a:p>
            <a:pPr lvl="4" eaLnBrk="1" latinLnBrk="0" hangingPunct="1"/>
            <a:r>
              <a:rPr kumimoji="0" lang="zh-CN" altLang="en-US" smtClean="0"/>
              <a:t>第五级</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0808A94-6ECB-423B-A11B-ECFDD041BAF2}" type="datetimeFigureOut">
              <a:rPr lang="zh-CN" altLang="en-US" smtClean="0"/>
            </a:fld>
            <a:endParaRPr lang="zh-CN" alt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270D58F-3A77-4F86-A237-19F1FDABCC18}" type="slidenum">
              <a:rPr lang="zh-CN" altLang="en-US" smtClean="0"/>
            </a:fld>
            <a:endParaRPr lang="zh-CN" altLang="en-US"/>
          </a:p>
        </p:txBody>
      </p:sp>
      <p:grpSp>
        <p:nvGrpSpPr>
          <p:cNvPr id="2" name="Group 1"/>
          <p:cNvGrpSpPr/>
          <p:nvPr/>
        </p:nvGrpSpPr>
        <p:grpSpPr>
          <a:xfrm>
            <a:off x="-19017" y="202408"/>
            <a:ext cx="9180548" cy="649224"/>
            <a:chOff x="-19045" y="216550"/>
            <a:chExt cx="9180548" cy="649224"/>
          </a:xfrm>
        </p:grpSpPr>
        <p:sp>
          <p:nvSpPr>
            <p:cNvPr id="12" name="Freeform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jpeg"/><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39552" y="692696"/>
            <a:ext cx="7851648" cy="1828800"/>
          </a:xfrm>
        </p:spPr>
        <p:txBody>
          <a:bodyPr/>
          <a:lstStyle/>
          <a:p>
            <a:pPr algn="ctr"/>
            <a:r>
              <a:rPr lang="zh-CN" altLang="zh-CN" dirty="0">
                <a:effectLst/>
              </a:rPr>
              <a:t>第十七章</a:t>
            </a:r>
            <a:br>
              <a:rPr lang="zh-CN" altLang="zh-CN" dirty="0">
                <a:effectLst/>
              </a:rPr>
            </a:br>
            <a:r>
              <a:rPr lang="zh-CN" altLang="zh-CN" dirty="0">
                <a:effectLst/>
              </a:rPr>
              <a:t>电子商务与消费者心理</a:t>
            </a:r>
            <a:endParaRPr lang="zh-CN" altLang="zh-CN" dirty="0">
              <a:effectLst/>
            </a:endParaRPr>
          </a:p>
        </p:txBody>
      </p:sp>
      <p:sp>
        <p:nvSpPr>
          <p:cNvPr id="3" name="副标题 2"/>
          <p:cNvSpPr>
            <a:spLocks noGrp="1"/>
          </p:cNvSpPr>
          <p:nvPr>
            <p:ph type="subTitle" idx="1"/>
          </p:nvPr>
        </p:nvSpPr>
        <p:spPr>
          <a:xfrm>
            <a:off x="683568" y="4365104"/>
            <a:ext cx="7854696" cy="1752600"/>
          </a:xfrm>
        </p:spPr>
        <p:txBody>
          <a:bodyPr>
            <a:normAutofit fontScale="85000" lnSpcReduction="20000"/>
          </a:bodyPr>
          <a:lstStyle/>
          <a:p>
            <a:pPr algn="l"/>
            <a:r>
              <a:rPr lang="zh-CN" altLang="en-US" dirty="0" smtClean="0"/>
              <a:t>学习目的：</a:t>
            </a:r>
            <a:endParaRPr lang="en-US" altLang="zh-CN" dirty="0" smtClean="0"/>
          </a:p>
          <a:p>
            <a:pPr algn="l"/>
            <a:r>
              <a:rPr lang="zh-CN" altLang="zh-CN" dirty="0"/>
              <a:t>　　</a:t>
            </a:r>
            <a:r>
              <a:rPr lang="en-US" altLang="zh-CN" dirty="0"/>
              <a:t>1.</a:t>
            </a:r>
            <a:r>
              <a:rPr lang="zh-CN" altLang="zh-CN" dirty="0"/>
              <a:t>了解中国互联网发展的演进过程与现状</a:t>
            </a:r>
            <a:r>
              <a:rPr lang="en-US" altLang="zh-CN" dirty="0"/>
              <a:t>;</a:t>
            </a:r>
            <a:endParaRPr lang="zh-CN" altLang="zh-CN" dirty="0"/>
          </a:p>
          <a:p>
            <a:pPr algn="l"/>
            <a:r>
              <a:rPr lang="zh-CN" altLang="zh-CN" dirty="0"/>
              <a:t>　　</a:t>
            </a:r>
            <a:r>
              <a:rPr lang="en-US" altLang="zh-CN" dirty="0"/>
              <a:t>2.</a:t>
            </a:r>
            <a:r>
              <a:rPr lang="zh-CN" altLang="zh-CN" dirty="0"/>
              <a:t>把握当今国内外电子商务的发展趋势</a:t>
            </a:r>
            <a:r>
              <a:rPr lang="en-US" altLang="zh-CN" dirty="0"/>
              <a:t>;</a:t>
            </a:r>
            <a:endParaRPr lang="zh-CN" altLang="zh-CN" dirty="0"/>
          </a:p>
          <a:p>
            <a:pPr algn="l"/>
            <a:r>
              <a:rPr lang="zh-CN" altLang="zh-CN" dirty="0"/>
              <a:t>　　</a:t>
            </a:r>
            <a:r>
              <a:rPr lang="en-US" altLang="zh-CN" dirty="0"/>
              <a:t>3.</a:t>
            </a:r>
            <a:r>
              <a:rPr lang="zh-CN" altLang="zh-CN" dirty="0"/>
              <a:t>熟悉网上消费与消费者心理及购买行为</a:t>
            </a:r>
            <a:r>
              <a:rPr lang="en-US" altLang="zh-CN" dirty="0"/>
              <a:t>;</a:t>
            </a:r>
            <a:endParaRPr lang="zh-CN" altLang="zh-CN" dirty="0"/>
          </a:p>
          <a:p>
            <a:pPr algn="l"/>
            <a:r>
              <a:rPr lang="zh-CN" altLang="zh-CN" dirty="0"/>
              <a:t>　　</a:t>
            </a:r>
            <a:r>
              <a:rPr lang="en-US" altLang="zh-CN" dirty="0"/>
              <a:t>4.</a:t>
            </a:r>
            <a:r>
              <a:rPr lang="zh-CN" altLang="zh-CN" dirty="0"/>
              <a:t>理解网络营销制胜要素。</a:t>
            </a:r>
            <a:endParaRPr lang="zh-CN" altLang="zh-CN" dirty="0"/>
          </a:p>
          <a:p>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544" y="908720"/>
            <a:ext cx="8229600" cy="4389120"/>
          </a:xfrm>
        </p:spPr>
        <p:txBody>
          <a:bodyPr/>
          <a:lstStyle/>
          <a:p>
            <a:pPr marL="0" indent="0">
              <a:buNone/>
            </a:pPr>
            <a:r>
              <a:rPr lang="zh-CN" altLang="zh-CN" dirty="0"/>
              <a:t>四、网络购物的消费行为特征</a:t>
            </a:r>
            <a:endParaRPr lang="zh-CN" altLang="zh-CN" dirty="0"/>
          </a:p>
          <a:p>
            <a:pPr marL="0" indent="0">
              <a:buNone/>
            </a:pPr>
            <a:r>
              <a:rPr lang="en-US" altLang="zh-CN" dirty="0"/>
              <a:t>(</a:t>
            </a:r>
            <a:r>
              <a:rPr lang="zh-CN" altLang="zh-CN" dirty="0"/>
              <a:t>一</a:t>
            </a:r>
            <a:r>
              <a:rPr lang="en-US" altLang="zh-CN" dirty="0"/>
              <a:t>)</a:t>
            </a:r>
            <a:r>
              <a:rPr lang="zh-CN" altLang="zh-CN" dirty="0"/>
              <a:t>追求个性化</a:t>
            </a:r>
            <a:endParaRPr lang="zh-CN" altLang="zh-CN" dirty="0"/>
          </a:p>
          <a:p>
            <a:pPr marL="0" indent="0">
              <a:buNone/>
            </a:pPr>
            <a:r>
              <a:rPr lang="en-US" altLang="zh-CN" dirty="0"/>
              <a:t>(</a:t>
            </a:r>
            <a:r>
              <a:rPr lang="zh-CN" altLang="zh-CN" dirty="0"/>
              <a:t>二</a:t>
            </a:r>
            <a:r>
              <a:rPr lang="en-US" altLang="zh-CN" dirty="0"/>
              <a:t>)</a:t>
            </a:r>
            <a:r>
              <a:rPr lang="zh-CN" altLang="zh-CN" dirty="0"/>
              <a:t>表现自我</a:t>
            </a:r>
            <a:endParaRPr lang="zh-CN" altLang="zh-CN" dirty="0"/>
          </a:p>
          <a:p>
            <a:pPr marL="0" indent="0">
              <a:buNone/>
            </a:pPr>
            <a:r>
              <a:rPr lang="en-US" altLang="zh-CN" dirty="0"/>
              <a:t>(</a:t>
            </a:r>
            <a:r>
              <a:rPr lang="zh-CN" altLang="zh-CN" dirty="0"/>
              <a:t>三</a:t>
            </a:r>
            <a:r>
              <a:rPr lang="en-US" altLang="zh-CN" dirty="0"/>
              <a:t>)</a:t>
            </a:r>
            <a:r>
              <a:rPr lang="zh-CN" altLang="zh-CN" dirty="0"/>
              <a:t>省时、省力、省成本</a:t>
            </a:r>
            <a:endParaRPr lang="zh-CN" altLang="zh-CN" dirty="0"/>
          </a:p>
          <a:p>
            <a:pPr marL="0" indent="0">
              <a:buNone/>
            </a:pPr>
            <a:r>
              <a:rPr lang="en-US" altLang="zh-CN" dirty="0"/>
              <a:t>(</a:t>
            </a:r>
            <a:r>
              <a:rPr lang="zh-CN" altLang="zh-CN" dirty="0"/>
              <a:t>四</a:t>
            </a:r>
            <a:r>
              <a:rPr lang="en-US" altLang="zh-CN" dirty="0"/>
              <a:t>)</a:t>
            </a:r>
            <a:r>
              <a:rPr lang="zh-CN" altLang="zh-CN" dirty="0"/>
              <a:t>货比三家</a:t>
            </a:r>
            <a:endParaRPr lang="zh-CN" altLang="zh-CN" dirty="0"/>
          </a:p>
          <a:p>
            <a:endParaRPr lang="zh-CN" altLang="en-US" dirty="0"/>
          </a:p>
        </p:txBody>
      </p:sp>
      <p:pic>
        <p:nvPicPr>
          <p:cNvPr id="4" name="1701.jpg" descr="id:2147497243;FounderCES"/>
          <p:cNvPicPr/>
          <p:nvPr/>
        </p:nvPicPr>
        <p:blipFill>
          <a:blip r:embed="rId1"/>
          <a:stretch>
            <a:fillRect/>
          </a:stretch>
        </p:blipFill>
        <p:spPr>
          <a:xfrm>
            <a:off x="395536" y="3286032"/>
            <a:ext cx="7992888" cy="2519231"/>
          </a:xfrm>
          <a:prstGeom prst="rect">
            <a:avLst/>
          </a:prstGeom>
        </p:spPr>
      </p:pic>
      <p:sp>
        <p:nvSpPr>
          <p:cNvPr id="5" name="矩形 4"/>
          <p:cNvSpPr/>
          <p:nvPr/>
        </p:nvSpPr>
        <p:spPr>
          <a:xfrm>
            <a:off x="2495736" y="5805263"/>
            <a:ext cx="3571619" cy="369332"/>
          </a:xfrm>
          <a:prstGeom prst="rect">
            <a:avLst/>
          </a:prstGeom>
        </p:spPr>
        <p:txBody>
          <a:bodyPr wrap="none">
            <a:spAutoFit/>
          </a:bodyPr>
          <a:lstStyle/>
          <a:p>
            <a:r>
              <a:rPr lang="zh-CN" altLang="zh-CN" dirty="0"/>
              <a:t>图</a:t>
            </a:r>
            <a:r>
              <a:rPr lang="en-US" altLang="zh-CN" dirty="0"/>
              <a:t>17-4</a:t>
            </a:r>
            <a:r>
              <a:rPr lang="zh-CN" altLang="zh-CN" dirty="0"/>
              <a:t>　用户选择网购的首要原因</a:t>
            </a:r>
            <a:endParaRPr lang="zh-CN" altLang="zh-CN"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492664"/>
          </a:xfrm>
        </p:spPr>
        <p:txBody>
          <a:bodyPr>
            <a:normAutofit fontScale="90000"/>
          </a:bodyPr>
          <a:lstStyle/>
          <a:p>
            <a:r>
              <a:rPr lang="zh-CN" altLang="zh-CN" dirty="0"/>
              <a:t>第三节　网络营销制胜的要素</a:t>
            </a:r>
            <a:endParaRPr lang="zh-CN" altLang="zh-CN" dirty="0"/>
          </a:p>
        </p:txBody>
      </p:sp>
      <p:sp>
        <p:nvSpPr>
          <p:cNvPr id="3" name="内容占位符 2"/>
          <p:cNvSpPr>
            <a:spLocks noGrp="1"/>
          </p:cNvSpPr>
          <p:nvPr>
            <p:ph idx="1"/>
          </p:nvPr>
        </p:nvSpPr>
        <p:spPr/>
        <p:txBody>
          <a:bodyPr/>
          <a:lstStyle/>
          <a:p>
            <a:pPr marL="0" indent="0">
              <a:buNone/>
            </a:pPr>
            <a:r>
              <a:rPr lang="zh-CN" altLang="zh-CN" dirty="0"/>
              <a:t>一、重视个性化的顾客服务</a:t>
            </a:r>
            <a:endParaRPr lang="zh-CN" altLang="zh-CN" dirty="0"/>
          </a:p>
          <a:p>
            <a:pPr marL="0" indent="0">
              <a:buNone/>
            </a:pPr>
            <a:r>
              <a:rPr lang="zh-CN" altLang="zh-CN" dirty="0"/>
              <a:t>　　个性化服务</a:t>
            </a:r>
            <a:r>
              <a:rPr lang="en-US" altLang="zh-CN" dirty="0"/>
              <a:t>(Customized Service),</a:t>
            </a:r>
            <a:r>
              <a:rPr lang="zh-CN" altLang="zh-CN" dirty="0"/>
              <a:t>又称定制服务</a:t>
            </a:r>
            <a:r>
              <a:rPr lang="en-US" altLang="zh-CN" dirty="0"/>
              <a:t>,</a:t>
            </a:r>
            <a:r>
              <a:rPr lang="zh-CN" altLang="zh-CN" dirty="0"/>
              <a:t>就是按照顾客特别是一般消费者的要求提供特定服务。网络营销应从以下三方面给用户提供个性化的服务</a:t>
            </a:r>
            <a:r>
              <a:rPr lang="en-US" altLang="zh-CN" dirty="0"/>
              <a:t>:</a:t>
            </a:r>
            <a:endParaRPr lang="zh-CN" altLang="zh-CN" dirty="0"/>
          </a:p>
          <a:p>
            <a:pPr marL="0" indent="0">
              <a:buNone/>
            </a:pPr>
            <a:r>
              <a:rPr lang="zh-CN" altLang="zh-CN" dirty="0"/>
              <a:t>　　</a:t>
            </a:r>
            <a:r>
              <a:rPr lang="en-US" altLang="zh-CN" dirty="0"/>
              <a:t>(1)</a:t>
            </a:r>
            <a:r>
              <a:rPr lang="zh-CN" altLang="zh-CN" dirty="0"/>
              <a:t>服务时空的个性化</a:t>
            </a:r>
            <a:r>
              <a:rPr lang="en-US" altLang="zh-CN" dirty="0"/>
              <a:t>,</a:t>
            </a:r>
            <a:r>
              <a:rPr lang="zh-CN" altLang="zh-CN" dirty="0"/>
              <a:t>指在人们希望的时间和希望的地点得到服务</a:t>
            </a:r>
            <a:r>
              <a:rPr lang="en-US" altLang="zh-CN" dirty="0"/>
              <a:t>;</a:t>
            </a:r>
            <a:endParaRPr lang="zh-CN" altLang="zh-CN" dirty="0"/>
          </a:p>
          <a:p>
            <a:pPr marL="0" indent="0">
              <a:buNone/>
            </a:pPr>
            <a:r>
              <a:rPr lang="zh-CN" altLang="zh-CN" dirty="0"/>
              <a:t>　　</a:t>
            </a:r>
            <a:r>
              <a:rPr lang="en-US" altLang="zh-CN" dirty="0"/>
              <a:t>(2)</a:t>
            </a:r>
            <a:r>
              <a:rPr lang="zh-CN" altLang="zh-CN" dirty="0"/>
              <a:t>服务方式的个性化</a:t>
            </a:r>
            <a:r>
              <a:rPr lang="en-US" altLang="zh-CN" dirty="0"/>
              <a:t>,</a:t>
            </a:r>
            <a:r>
              <a:rPr lang="zh-CN" altLang="zh-CN" dirty="0"/>
              <a:t>指能根据个人爱好或特色来提供服务</a:t>
            </a:r>
            <a:r>
              <a:rPr lang="en-US" altLang="zh-CN" dirty="0"/>
              <a:t>;</a:t>
            </a:r>
            <a:endParaRPr lang="zh-CN" altLang="zh-CN" dirty="0"/>
          </a:p>
          <a:p>
            <a:pPr marL="0" indent="0">
              <a:buNone/>
            </a:pPr>
            <a:r>
              <a:rPr lang="zh-CN" altLang="zh-CN" dirty="0"/>
              <a:t>　　</a:t>
            </a:r>
            <a:r>
              <a:rPr lang="en-US" altLang="zh-CN" dirty="0"/>
              <a:t>(3)</a:t>
            </a:r>
            <a:r>
              <a:rPr lang="zh-CN" altLang="zh-CN" dirty="0"/>
              <a:t>服务内容的个性化</a:t>
            </a:r>
            <a:r>
              <a:rPr lang="en-US" altLang="zh-CN" dirty="0"/>
              <a:t>,</a:t>
            </a:r>
            <a:r>
              <a:rPr lang="zh-CN" altLang="zh-CN" dirty="0"/>
              <a:t>指服务内容不再是千篇一律、千人一面</a:t>
            </a:r>
            <a:r>
              <a:rPr lang="en-US" altLang="zh-CN" dirty="0"/>
              <a:t>,</a:t>
            </a:r>
            <a:r>
              <a:rPr lang="zh-CN" altLang="zh-CN" dirty="0"/>
              <a:t>而是各取所需、各得其所。</a:t>
            </a:r>
            <a:endParaRPr lang="zh-CN" altLang="zh-CN" dirty="0"/>
          </a:p>
          <a:p>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20000"/>
          </a:bodyPr>
          <a:lstStyle/>
          <a:p>
            <a:pPr marL="0" indent="0">
              <a:buNone/>
            </a:pPr>
            <a:r>
              <a:rPr lang="zh-CN" altLang="zh-CN" dirty="0"/>
              <a:t>二、重视开展互动式营销</a:t>
            </a:r>
            <a:endParaRPr lang="zh-CN" altLang="zh-CN" dirty="0"/>
          </a:p>
          <a:p>
            <a:pPr marL="0" indent="0">
              <a:buNone/>
            </a:pPr>
            <a:r>
              <a:rPr lang="zh-CN" altLang="zh-CN" dirty="0"/>
              <a:t>　　网络营销区别于传统营销的最显著特点是网络的互动性。卖方可以随时随地与买方互动式地进行沟通</a:t>
            </a:r>
            <a:r>
              <a:rPr lang="en-US" altLang="zh-CN" dirty="0"/>
              <a:t>,</a:t>
            </a:r>
            <a:r>
              <a:rPr lang="zh-CN" altLang="zh-CN" dirty="0"/>
              <a:t>而买方也可以一种新的方式与卖方互动交流。这种交流是双向而非单向的。　　不同的网络营销手段对企业提高知名度、树立形象、鼓励尝试以及培养客户忠诚度有着不同的效果。</a:t>
            </a:r>
            <a:endParaRPr lang="zh-CN" altLang="zh-CN" dirty="0"/>
          </a:p>
          <a:p>
            <a:pPr marL="0" indent="0">
              <a:buNone/>
            </a:pPr>
            <a:r>
              <a:rPr lang="zh-CN" altLang="zh-CN" dirty="0"/>
              <a:t>在运用诸如此类的网络营销模式时</a:t>
            </a:r>
            <a:r>
              <a:rPr lang="en-US" altLang="zh-CN" dirty="0"/>
              <a:t>,</a:t>
            </a:r>
            <a:r>
              <a:rPr lang="zh-CN" altLang="zh-CN" dirty="0"/>
              <a:t>企业需要牢牢把握的要点是</a:t>
            </a:r>
            <a:r>
              <a:rPr lang="en-US" altLang="zh-CN" dirty="0"/>
              <a:t>:</a:t>
            </a:r>
            <a:endParaRPr lang="zh-CN" altLang="zh-CN" dirty="0"/>
          </a:p>
          <a:p>
            <a:pPr marL="0" indent="0">
              <a:buNone/>
            </a:pPr>
            <a:r>
              <a:rPr lang="zh-CN" altLang="zh-CN" dirty="0"/>
              <a:t>　　</a:t>
            </a:r>
            <a:r>
              <a:rPr lang="en-US" altLang="zh-CN" dirty="0"/>
              <a:t>(1)</a:t>
            </a:r>
            <a:r>
              <a:rPr lang="zh-CN" altLang="zh-CN" dirty="0"/>
              <a:t>利用互动媒介进行营销</a:t>
            </a:r>
            <a:r>
              <a:rPr lang="en-US" altLang="zh-CN" dirty="0"/>
              <a:t>,</a:t>
            </a:r>
            <a:r>
              <a:rPr lang="zh-CN" altLang="zh-CN" dirty="0"/>
              <a:t>进行企业产品与企业形象的宣传</a:t>
            </a:r>
            <a:r>
              <a:rPr lang="en-US" altLang="zh-CN" dirty="0"/>
              <a:t>;</a:t>
            </a:r>
            <a:endParaRPr lang="zh-CN" altLang="zh-CN" dirty="0"/>
          </a:p>
          <a:p>
            <a:pPr marL="0" indent="0">
              <a:buNone/>
            </a:pPr>
            <a:r>
              <a:rPr lang="zh-CN" altLang="zh-CN" dirty="0"/>
              <a:t>　　</a:t>
            </a:r>
            <a:r>
              <a:rPr lang="en-US" altLang="zh-CN" dirty="0"/>
              <a:t>(2)</a:t>
            </a:r>
            <a:r>
              <a:rPr lang="zh-CN" altLang="zh-CN" dirty="0"/>
              <a:t>多层次多渠道</a:t>
            </a:r>
            <a:r>
              <a:rPr lang="en-US" altLang="zh-CN" dirty="0"/>
              <a:t>,</a:t>
            </a:r>
            <a:r>
              <a:rPr lang="zh-CN" altLang="zh-CN" dirty="0"/>
              <a:t>让商品流通的速度更快、效率更高。</a:t>
            </a:r>
            <a:endParaRPr lang="zh-CN" altLang="zh-CN" dirty="0"/>
          </a:p>
          <a:p>
            <a:pPr marL="0" indent="0">
              <a:buNone/>
            </a:pPr>
            <a:r>
              <a:rPr lang="zh-CN" altLang="zh-CN" dirty="0"/>
              <a:t>　　</a:t>
            </a:r>
            <a:r>
              <a:rPr lang="en-US" altLang="zh-CN" dirty="0"/>
              <a:t>(3)</a:t>
            </a:r>
            <a:r>
              <a:rPr lang="zh-CN" altLang="zh-CN" dirty="0"/>
              <a:t>充分使消费者化被动为主动</a:t>
            </a:r>
            <a:r>
              <a:rPr lang="en-US" altLang="zh-CN" dirty="0"/>
              <a:t>,</a:t>
            </a:r>
            <a:r>
              <a:rPr lang="zh-CN" altLang="zh-CN" dirty="0"/>
              <a:t>让他们参与进来。</a:t>
            </a:r>
            <a:endParaRPr lang="zh-CN" altLang="zh-CN" dirty="0"/>
          </a:p>
          <a:p>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a:bodyPr>
          <a:lstStyle/>
          <a:p>
            <a:pPr marL="0" indent="0">
              <a:buNone/>
            </a:pPr>
            <a:r>
              <a:rPr lang="zh-CN" altLang="zh-CN" dirty="0"/>
              <a:t>三、重视销售过程中的实时沟通</a:t>
            </a:r>
            <a:endParaRPr lang="zh-CN" altLang="zh-CN" dirty="0"/>
          </a:p>
          <a:p>
            <a:pPr marL="0" indent="0">
              <a:buNone/>
            </a:pPr>
            <a:r>
              <a:rPr lang="zh-CN" altLang="zh-CN" dirty="0"/>
              <a:t>　　网上销售最为显著的特征之一就是“省时”“快捷”。客户要求的是在几分钟甚至更短的时间内作出及时反馈。</a:t>
            </a:r>
            <a:endParaRPr lang="zh-CN" altLang="zh-CN" dirty="0"/>
          </a:p>
          <a:p>
            <a:pPr marL="0" indent="0">
              <a:buNone/>
            </a:pPr>
            <a:r>
              <a:rPr lang="zh-CN" altLang="zh-CN" dirty="0"/>
              <a:t>　　</a:t>
            </a:r>
            <a:r>
              <a:rPr lang="en-US" altLang="zh-CN" dirty="0"/>
              <a:t>1.</a:t>
            </a:r>
            <a:r>
              <a:rPr lang="zh-CN" altLang="en-US" dirty="0"/>
              <a:t>网上发布信息</a:t>
            </a:r>
            <a:endParaRPr lang="zh-CN" altLang="en-US" dirty="0"/>
          </a:p>
          <a:p>
            <a:pPr marL="0" indent="0">
              <a:buNone/>
            </a:pPr>
            <a:r>
              <a:rPr lang="en-US" altLang="zh-CN" dirty="0"/>
              <a:t>        2.</a:t>
            </a:r>
            <a:r>
              <a:rPr lang="zh-CN" altLang="en-US" dirty="0"/>
              <a:t>网上沟通咨询</a:t>
            </a:r>
            <a:endParaRPr lang="zh-CN" altLang="en-US" dirty="0"/>
          </a:p>
          <a:p>
            <a:pPr marL="0" indent="0">
              <a:buNone/>
            </a:pPr>
            <a:r>
              <a:rPr lang="en-US" altLang="zh-CN" dirty="0"/>
              <a:t>        3.</a:t>
            </a:r>
            <a:r>
              <a:rPr lang="zh-CN" altLang="en-US" dirty="0"/>
              <a:t>网上订货</a:t>
            </a:r>
            <a:endParaRPr lang="zh-CN" altLang="en-US" dirty="0"/>
          </a:p>
          <a:p>
            <a:pPr marL="0" indent="0">
              <a:buNone/>
            </a:pPr>
            <a:r>
              <a:rPr lang="en-US" altLang="zh-CN" dirty="0"/>
              <a:t>        4.</a:t>
            </a:r>
            <a:r>
              <a:rPr lang="zh-CN" altLang="en-US" dirty="0"/>
              <a:t>网上支付</a:t>
            </a:r>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10000"/>
          </a:bodyPr>
          <a:lstStyle/>
          <a:p>
            <a:pPr marL="0" indent="0">
              <a:buNone/>
            </a:pPr>
            <a:r>
              <a:rPr lang="zh-CN" altLang="zh-CN" dirty="0"/>
              <a:t>四、注重提高企业核心竞争力</a:t>
            </a:r>
            <a:endParaRPr lang="zh-CN" altLang="zh-CN" dirty="0"/>
          </a:p>
          <a:p>
            <a:pPr marL="0" indent="0">
              <a:buNone/>
            </a:pPr>
            <a:r>
              <a:rPr lang="zh-CN" altLang="zh-CN" dirty="0"/>
              <a:t>　　网络商场经营的重点不在于吸引人潮</a:t>
            </a:r>
            <a:r>
              <a:rPr lang="en-US" altLang="zh-CN" dirty="0"/>
              <a:t>,</a:t>
            </a:r>
            <a:r>
              <a:rPr lang="zh-CN" altLang="zh-CN" dirty="0"/>
              <a:t>而是如何发掘那些想要在线上购物的人。</a:t>
            </a:r>
            <a:endParaRPr lang="zh-CN" altLang="zh-CN" dirty="0"/>
          </a:p>
          <a:p>
            <a:pPr marL="0" indent="0">
              <a:buNone/>
            </a:pPr>
            <a:r>
              <a:rPr lang="en-US" altLang="zh-CN" dirty="0"/>
              <a:t>(</a:t>
            </a:r>
            <a:r>
              <a:rPr lang="zh-CN" altLang="zh-CN" dirty="0"/>
              <a:t>一</a:t>
            </a:r>
            <a:r>
              <a:rPr lang="en-US" altLang="zh-CN" dirty="0"/>
              <a:t>)</a:t>
            </a:r>
            <a:r>
              <a:rPr lang="zh-CN" altLang="zh-CN" dirty="0"/>
              <a:t>招呼好每一位在线顾客</a:t>
            </a:r>
            <a:endParaRPr lang="zh-CN" altLang="zh-CN" dirty="0"/>
          </a:p>
          <a:p>
            <a:pPr marL="0" indent="0">
              <a:buNone/>
            </a:pPr>
            <a:r>
              <a:rPr lang="zh-CN" altLang="zh-CN" dirty="0"/>
              <a:t>　　</a:t>
            </a:r>
            <a:r>
              <a:rPr lang="en-US" altLang="zh-CN" dirty="0"/>
              <a:t>1.</a:t>
            </a:r>
            <a:r>
              <a:rPr lang="zh-CN" altLang="zh-CN" dirty="0"/>
              <a:t>向在网上购物的消费者提供相应的产品建议</a:t>
            </a:r>
            <a:endParaRPr lang="zh-CN" altLang="zh-CN" dirty="0"/>
          </a:p>
          <a:p>
            <a:pPr marL="0" indent="0">
              <a:buNone/>
            </a:pPr>
            <a:r>
              <a:rPr lang="zh-CN" altLang="zh-CN" dirty="0"/>
              <a:t>　　</a:t>
            </a:r>
            <a:r>
              <a:rPr lang="en-US" altLang="zh-CN" dirty="0"/>
              <a:t>2.</a:t>
            </a:r>
            <a:r>
              <a:rPr lang="zh-CN" altLang="zh-CN" dirty="0"/>
              <a:t>及时回答常见问题</a:t>
            </a:r>
            <a:endParaRPr lang="zh-CN" altLang="zh-CN" dirty="0"/>
          </a:p>
          <a:p>
            <a:pPr marL="0" indent="0">
              <a:buNone/>
            </a:pPr>
            <a:r>
              <a:rPr lang="zh-CN" altLang="zh-CN" dirty="0"/>
              <a:t>　　</a:t>
            </a:r>
            <a:r>
              <a:rPr lang="en-US" altLang="zh-CN" dirty="0"/>
              <a:t>3.</a:t>
            </a:r>
            <a:r>
              <a:rPr lang="zh-CN" altLang="zh-CN" dirty="0"/>
              <a:t>创建“</a:t>
            </a:r>
            <a:r>
              <a:rPr lang="en-US" altLang="zh-CN" dirty="0"/>
              <a:t>24×7</a:t>
            </a:r>
            <a:r>
              <a:rPr lang="zh-CN" altLang="zh-CN" dirty="0"/>
              <a:t>”模式服务</a:t>
            </a:r>
            <a:endParaRPr lang="zh-CN" altLang="zh-CN" dirty="0"/>
          </a:p>
          <a:p>
            <a:pPr marL="0" indent="0">
              <a:buNone/>
            </a:pPr>
            <a:r>
              <a:rPr lang="zh-CN" altLang="zh-CN" dirty="0"/>
              <a:t>　　</a:t>
            </a:r>
            <a:r>
              <a:rPr lang="en-US" altLang="zh-CN" dirty="0"/>
              <a:t>4.</a:t>
            </a:r>
            <a:r>
              <a:rPr lang="zh-CN" altLang="zh-CN" dirty="0"/>
              <a:t>及时更新信息资源</a:t>
            </a:r>
            <a:endParaRPr lang="zh-CN" altLang="zh-CN" dirty="0"/>
          </a:p>
          <a:p>
            <a:pPr marL="0" indent="0">
              <a:buNone/>
            </a:pPr>
            <a:r>
              <a:rPr lang="zh-CN" altLang="zh-CN" dirty="0"/>
              <a:t>　　</a:t>
            </a:r>
            <a:r>
              <a:rPr lang="en-US" altLang="zh-CN" dirty="0"/>
              <a:t>5.</a:t>
            </a:r>
            <a:r>
              <a:rPr lang="zh-CN" altLang="zh-CN" dirty="0"/>
              <a:t>收集客户的反馈</a:t>
            </a:r>
            <a:endParaRPr lang="zh-CN" altLang="zh-CN" dirty="0"/>
          </a:p>
          <a:p>
            <a:pPr marL="0" indent="0">
              <a:buNone/>
            </a:pPr>
            <a:r>
              <a:rPr lang="en-US" altLang="zh-CN" dirty="0"/>
              <a:t>(</a:t>
            </a:r>
            <a:r>
              <a:rPr lang="zh-CN" altLang="zh-CN" dirty="0"/>
              <a:t>二</a:t>
            </a:r>
            <a:r>
              <a:rPr lang="en-US" altLang="zh-CN" dirty="0"/>
              <a:t>)</a:t>
            </a:r>
            <a:r>
              <a:rPr lang="zh-CN" altLang="zh-CN" dirty="0"/>
              <a:t>培养顾客的安全感与信赖感</a:t>
            </a:r>
            <a:endParaRPr lang="zh-CN" altLang="zh-CN" dirty="0"/>
          </a:p>
          <a:p>
            <a:pPr marL="0" indent="0">
              <a:buNone/>
            </a:pPr>
            <a:r>
              <a:rPr lang="en-US" altLang="zh-CN" dirty="0"/>
              <a:t>(</a:t>
            </a:r>
            <a:r>
              <a:rPr lang="zh-CN" altLang="zh-CN" dirty="0"/>
              <a:t>三</a:t>
            </a:r>
            <a:r>
              <a:rPr lang="en-US" altLang="zh-CN" dirty="0"/>
              <a:t>)</a:t>
            </a:r>
            <a:r>
              <a:rPr lang="zh-CN" altLang="zh-CN" dirty="0"/>
              <a:t>建立营销伙伴和企业“粉丝”</a:t>
            </a:r>
            <a:endParaRPr lang="zh-CN" altLang="zh-CN" dirty="0"/>
          </a:p>
          <a:p>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08688"/>
          </a:xfrm>
        </p:spPr>
        <p:txBody>
          <a:bodyPr>
            <a:noAutofit/>
          </a:bodyPr>
          <a:lstStyle/>
          <a:p>
            <a:r>
              <a:rPr lang="zh-CN" altLang="zh-CN" sz="4000" dirty="0"/>
              <a:t>第四节　电子商务具有强大的生命力</a:t>
            </a:r>
            <a:endParaRPr lang="zh-CN" altLang="zh-CN" sz="4000" dirty="0"/>
          </a:p>
        </p:txBody>
      </p:sp>
      <p:sp>
        <p:nvSpPr>
          <p:cNvPr id="3" name="内容占位符 2"/>
          <p:cNvSpPr>
            <a:spLocks noGrp="1"/>
          </p:cNvSpPr>
          <p:nvPr>
            <p:ph idx="1"/>
          </p:nvPr>
        </p:nvSpPr>
        <p:spPr>
          <a:xfrm>
            <a:off x="457200" y="1935480"/>
            <a:ext cx="8229600" cy="4922520"/>
          </a:xfrm>
        </p:spPr>
        <p:txBody>
          <a:bodyPr>
            <a:normAutofit fontScale="92500" lnSpcReduction="10000"/>
          </a:bodyPr>
          <a:lstStyle/>
          <a:p>
            <a:pPr marL="0" indent="0">
              <a:buNone/>
            </a:pPr>
            <a:r>
              <a:rPr lang="zh-CN" altLang="zh-CN" dirty="0"/>
              <a:t>一、网络营销新策略的实施</a:t>
            </a:r>
            <a:endParaRPr lang="zh-CN" altLang="zh-CN" dirty="0"/>
          </a:p>
          <a:p>
            <a:pPr marL="0" indent="0">
              <a:buNone/>
            </a:pPr>
            <a:r>
              <a:rPr lang="en-US" altLang="zh-CN" dirty="0"/>
              <a:t>(</a:t>
            </a:r>
            <a:r>
              <a:rPr lang="zh-CN" altLang="zh-CN" dirty="0"/>
              <a:t>一</a:t>
            </a:r>
            <a:r>
              <a:rPr lang="en-US" altLang="zh-CN" dirty="0"/>
              <a:t>)</a:t>
            </a:r>
            <a:r>
              <a:rPr lang="zh-CN" altLang="zh-CN" dirty="0"/>
              <a:t>建立品牌知名度</a:t>
            </a:r>
            <a:endParaRPr lang="zh-CN" altLang="zh-CN" dirty="0"/>
          </a:p>
          <a:p>
            <a:pPr marL="0" indent="0">
              <a:buNone/>
            </a:pPr>
            <a:r>
              <a:rPr lang="en-US" altLang="zh-CN" dirty="0"/>
              <a:t>(</a:t>
            </a:r>
            <a:r>
              <a:rPr lang="zh-CN" altLang="zh-CN" dirty="0"/>
              <a:t>二</a:t>
            </a:r>
            <a:r>
              <a:rPr lang="en-US" altLang="zh-CN" dirty="0"/>
              <a:t>)</a:t>
            </a:r>
            <a:r>
              <a:rPr lang="zh-CN" altLang="zh-CN" dirty="0"/>
              <a:t>激发浏览者的直接反应</a:t>
            </a:r>
            <a:endParaRPr lang="zh-CN" altLang="zh-CN" dirty="0"/>
          </a:p>
          <a:p>
            <a:pPr marL="0" indent="0">
              <a:buNone/>
            </a:pPr>
            <a:r>
              <a:rPr lang="en-US" altLang="zh-CN" dirty="0"/>
              <a:t>(</a:t>
            </a:r>
            <a:r>
              <a:rPr lang="zh-CN" altLang="zh-CN" dirty="0"/>
              <a:t>三</a:t>
            </a:r>
            <a:r>
              <a:rPr lang="en-US" altLang="zh-CN" dirty="0"/>
              <a:t>)</a:t>
            </a:r>
            <a:r>
              <a:rPr lang="zh-CN" altLang="zh-CN" dirty="0"/>
              <a:t>用网站建立良好的企业形象</a:t>
            </a:r>
            <a:endParaRPr lang="zh-CN" altLang="zh-CN" dirty="0"/>
          </a:p>
          <a:p>
            <a:pPr marL="0" indent="0">
              <a:buNone/>
            </a:pPr>
            <a:r>
              <a:rPr lang="en-US" altLang="zh-CN" dirty="0"/>
              <a:t>(</a:t>
            </a:r>
            <a:r>
              <a:rPr lang="zh-CN" altLang="zh-CN" dirty="0"/>
              <a:t>四</a:t>
            </a:r>
            <a:r>
              <a:rPr lang="en-US" altLang="zh-CN" dirty="0"/>
              <a:t>)</a:t>
            </a:r>
            <a:r>
              <a:rPr lang="zh-CN" altLang="zh-CN" dirty="0"/>
              <a:t>纸上谈兵不如实物展示</a:t>
            </a:r>
            <a:endParaRPr lang="zh-CN" altLang="zh-CN" dirty="0"/>
          </a:p>
          <a:p>
            <a:pPr marL="0" indent="0">
              <a:buNone/>
            </a:pPr>
            <a:r>
              <a:rPr lang="en-US" altLang="zh-CN" dirty="0"/>
              <a:t>(</a:t>
            </a:r>
            <a:r>
              <a:rPr lang="zh-CN" altLang="zh-CN" dirty="0"/>
              <a:t>五</a:t>
            </a:r>
            <a:r>
              <a:rPr lang="en-US" altLang="zh-CN" dirty="0"/>
              <a:t>)</a:t>
            </a:r>
            <a:r>
              <a:rPr lang="zh-CN" altLang="zh-CN" dirty="0"/>
              <a:t>利用网络做好市场调查</a:t>
            </a:r>
            <a:endParaRPr lang="zh-CN" altLang="zh-CN" dirty="0"/>
          </a:p>
          <a:p>
            <a:pPr marL="0" indent="0">
              <a:buNone/>
            </a:pPr>
            <a:r>
              <a:rPr lang="zh-CN" altLang="zh-CN" dirty="0"/>
              <a:t>二、把握网上消费驱动力</a:t>
            </a:r>
            <a:endParaRPr lang="zh-CN" altLang="zh-CN" dirty="0"/>
          </a:p>
          <a:p>
            <a:pPr marL="0" indent="0">
              <a:buNone/>
            </a:pPr>
            <a:r>
              <a:rPr lang="en-US" altLang="zh-CN" dirty="0"/>
              <a:t>(</a:t>
            </a:r>
            <a:r>
              <a:rPr lang="zh-CN" altLang="zh-CN" dirty="0"/>
              <a:t>一</a:t>
            </a:r>
            <a:r>
              <a:rPr lang="en-US" altLang="zh-CN" dirty="0"/>
              <a:t>)</a:t>
            </a:r>
            <a:r>
              <a:rPr lang="zh-CN" altLang="zh-CN" dirty="0"/>
              <a:t>坚持虚拟商店的便利性</a:t>
            </a:r>
            <a:endParaRPr lang="zh-CN" altLang="zh-CN" dirty="0"/>
          </a:p>
          <a:p>
            <a:pPr marL="0" indent="0">
              <a:buNone/>
            </a:pPr>
            <a:r>
              <a:rPr lang="en-US" altLang="zh-CN" dirty="0"/>
              <a:t>(</a:t>
            </a:r>
            <a:r>
              <a:rPr lang="zh-CN" altLang="zh-CN" dirty="0"/>
              <a:t>二</a:t>
            </a:r>
            <a:r>
              <a:rPr lang="en-US" altLang="zh-CN" dirty="0"/>
              <a:t>)</a:t>
            </a:r>
            <a:r>
              <a:rPr lang="zh-CN" altLang="zh-CN" dirty="0"/>
              <a:t>把平台做精做细，做出特色</a:t>
            </a:r>
            <a:endParaRPr lang="zh-CN" altLang="zh-CN" dirty="0"/>
          </a:p>
          <a:p>
            <a:pPr marL="0" indent="0">
              <a:buNone/>
            </a:pPr>
            <a:r>
              <a:rPr lang="en-US" altLang="zh-CN" dirty="0"/>
              <a:t>(</a:t>
            </a:r>
            <a:r>
              <a:rPr lang="zh-CN" altLang="zh-CN" dirty="0"/>
              <a:t>三</a:t>
            </a:r>
            <a:r>
              <a:rPr lang="en-US" altLang="zh-CN" dirty="0"/>
              <a:t>)</a:t>
            </a:r>
            <a:r>
              <a:rPr lang="zh-CN" altLang="zh-CN" dirty="0"/>
              <a:t>重视女性消费群体</a:t>
            </a:r>
            <a:endParaRPr lang="zh-CN" altLang="zh-CN" dirty="0"/>
          </a:p>
          <a:p>
            <a:pPr marL="0" indent="0">
              <a:buNone/>
            </a:pPr>
            <a:r>
              <a:rPr lang="en-US" altLang="zh-CN" dirty="0"/>
              <a:t>(</a:t>
            </a:r>
            <a:r>
              <a:rPr lang="zh-CN" altLang="zh-CN" dirty="0"/>
              <a:t>四</a:t>
            </a:r>
            <a:r>
              <a:rPr lang="en-US" altLang="zh-CN" dirty="0"/>
              <a:t>)</a:t>
            </a:r>
            <a:r>
              <a:rPr lang="zh-CN" altLang="zh-CN" dirty="0"/>
              <a:t>维持良好的网站管理</a:t>
            </a:r>
            <a:endParaRPr lang="zh-CN" altLang="zh-CN" dirty="0"/>
          </a:p>
          <a:p>
            <a:pPr marL="0" indent="0">
              <a:buNone/>
            </a:pPr>
            <a:r>
              <a:rPr lang="en-US" altLang="zh-CN" dirty="0"/>
              <a:t>(</a:t>
            </a:r>
            <a:r>
              <a:rPr lang="zh-CN" altLang="zh-CN" dirty="0"/>
              <a:t>五</a:t>
            </a:r>
            <a:r>
              <a:rPr lang="en-US" altLang="zh-CN" dirty="0"/>
              <a:t>)</a:t>
            </a:r>
            <a:r>
              <a:rPr lang="zh-CN" altLang="zh-CN" dirty="0"/>
              <a:t>保障客户交易的安全性</a:t>
            </a:r>
            <a:endParaRPr lang="zh-CN" altLang="zh-CN" dirty="0"/>
          </a:p>
          <a:p>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636680"/>
          </a:xfrm>
        </p:spPr>
        <p:txBody>
          <a:bodyPr>
            <a:noAutofit/>
          </a:bodyPr>
          <a:lstStyle/>
          <a:p>
            <a:r>
              <a:rPr lang="zh-CN" altLang="zh-CN" sz="3600" dirty="0"/>
              <a:t>第一节　电子商务及其在我国的发展现状</a:t>
            </a:r>
            <a:endParaRPr lang="zh-CN" altLang="zh-CN" sz="3600" dirty="0"/>
          </a:p>
        </p:txBody>
      </p:sp>
      <p:sp>
        <p:nvSpPr>
          <p:cNvPr id="3" name="内容占位符 2"/>
          <p:cNvSpPr>
            <a:spLocks noGrp="1"/>
          </p:cNvSpPr>
          <p:nvPr>
            <p:ph idx="1"/>
          </p:nvPr>
        </p:nvSpPr>
        <p:spPr/>
        <p:txBody>
          <a:bodyPr>
            <a:normAutofit fontScale="77500" lnSpcReduction="20000"/>
          </a:bodyPr>
          <a:lstStyle/>
          <a:p>
            <a:pPr marL="0" indent="0">
              <a:buNone/>
            </a:pPr>
            <a:r>
              <a:rPr lang="zh-CN" altLang="zh-CN" dirty="0"/>
              <a:t>一、电子商务概念及主要特征</a:t>
            </a:r>
            <a:endParaRPr lang="zh-CN" altLang="zh-CN" dirty="0"/>
          </a:p>
          <a:p>
            <a:pPr marL="0" indent="0">
              <a:buNone/>
            </a:pPr>
            <a:r>
              <a:rPr lang="zh-CN" altLang="zh-CN" dirty="0"/>
              <a:t>　　世界贸易组织的《电子商务专题报告》把电子商务定义为</a:t>
            </a:r>
            <a:r>
              <a:rPr lang="en-US" altLang="zh-CN" dirty="0"/>
              <a:t>:</a:t>
            </a:r>
            <a:r>
              <a:rPr lang="zh-CN" altLang="zh-CN" dirty="0"/>
              <a:t>通过电信网络进行的生产、营销、销售和流通等活动</a:t>
            </a:r>
            <a:r>
              <a:rPr lang="en-US" altLang="zh-CN" dirty="0"/>
              <a:t>,</a:t>
            </a:r>
            <a:r>
              <a:rPr lang="zh-CN" altLang="zh-CN" dirty="0"/>
              <a:t>它不仅指基于互联网上的交易</a:t>
            </a:r>
            <a:r>
              <a:rPr lang="en-US" altLang="zh-CN" dirty="0"/>
              <a:t>,</a:t>
            </a:r>
            <a:r>
              <a:rPr lang="zh-CN" altLang="zh-CN" dirty="0"/>
              <a:t>而且指所有利用电子信息技术来解决问题、降低成本、增加价值和创造商机的商务活动</a:t>
            </a:r>
            <a:r>
              <a:rPr lang="en-US" altLang="zh-CN" dirty="0"/>
              <a:t>,</a:t>
            </a:r>
            <a:r>
              <a:rPr lang="zh-CN" altLang="zh-CN" dirty="0"/>
              <a:t>包括通过网络实现从原材料查询、采购、产品展示、订购到出品、储运及电子支付等一系列贸易活动。</a:t>
            </a:r>
            <a:endParaRPr lang="zh-CN" altLang="zh-CN" dirty="0"/>
          </a:p>
          <a:p>
            <a:pPr marL="0" indent="0">
              <a:buNone/>
            </a:pPr>
            <a:r>
              <a:rPr lang="zh-CN" altLang="zh-CN" dirty="0"/>
              <a:t>　　作为网络时代高新科技发展的必然</a:t>
            </a:r>
            <a:r>
              <a:rPr lang="en-US" altLang="zh-CN" dirty="0"/>
              <a:t>,</a:t>
            </a:r>
            <a:r>
              <a:rPr lang="zh-CN" altLang="zh-CN" dirty="0"/>
              <a:t>电子商务的产生已形成对传统经济贸易方式的强有力的冲击</a:t>
            </a:r>
            <a:r>
              <a:rPr lang="en-US" altLang="zh-CN" dirty="0"/>
              <a:t>,</a:t>
            </a:r>
            <a:r>
              <a:rPr lang="zh-CN" altLang="zh-CN" dirty="0"/>
              <a:t>具有强大的生命力。它有以下五个主要特征</a:t>
            </a:r>
            <a:r>
              <a:rPr lang="en-US" altLang="zh-CN" dirty="0"/>
              <a:t>:</a:t>
            </a:r>
            <a:endParaRPr lang="zh-CN" altLang="zh-CN" dirty="0"/>
          </a:p>
          <a:p>
            <a:pPr marL="0" indent="0">
              <a:buNone/>
            </a:pPr>
            <a:r>
              <a:rPr lang="en-US" altLang="zh-CN" dirty="0"/>
              <a:t>(</a:t>
            </a:r>
            <a:r>
              <a:rPr lang="zh-CN" altLang="zh-CN" dirty="0"/>
              <a:t>一</a:t>
            </a:r>
            <a:r>
              <a:rPr lang="en-US" altLang="zh-CN" dirty="0"/>
              <a:t>)</a:t>
            </a:r>
            <a:r>
              <a:rPr lang="zh-CN" altLang="zh-CN" dirty="0"/>
              <a:t>高效率、低成本</a:t>
            </a:r>
            <a:endParaRPr lang="zh-CN" altLang="zh-CN" dirty="0"/>
          </a:p>
          <a:p>
            <a:pPr marL="0" indent="0">
              <a:buNone/>
            </a:pPr>
            <a:r>
              <a:rPr lang="en-US" altLang="zh-CN" dirty="0"/>
              <a:t>(</a:t>
            </a:r>
            <a:r>
              <a:rPr lang="zh-CN" altLang="zh-CN" dirty="0"/>
              <a:t>二</a:t>
            </a:r>
            <a:r>
              <a:rPr lang="en-US" altLang="zh-CN" dirty="0"/>
              <a:t>)</a:t>
            </a:r>
            <a:r>
              <a:rPr lang="zh-CN" altLang="zh-CN" dirty="0"/>
              <a:t>不受时空限制</a:t>
            </a:r>
            <a:endParaRPr lang="zh-CN" altLang="zh-CN" dirty="0"/>
          </a:p>
          <a:p>
            <a:pPr marL="0" indent="0">
              <a:buNone/>
            </a:pPr>
            <a:r>
              <a:rPr lang="en-US" altLang="zh-CN" dirty="0"/>
              <a:t>(</a:t>
            </a:r>
            <a:r>
              <a:rPr lang="zh-CN" altLang="zh-CN" dirty="0"/>
              <a:t>三</a:t>
            </a:r>
            <a:r>
              <a:rPr lang="en-US" altLang="zh-CN" dirty="0"/>
              <a:t>)</a:t>
            </a:r>
            <a:r>
              <a:rPr lang="zh-CN" altLang="zh-CN" dirty="0"/>
              <a:t>平等、互动、资源共享</a:t>
            </a:r>
            <a:endParaRPr lang="zh-CN" altLang="zh-CN" dirty="0"/>
          </a:p>
          <a:p>
            <a:pPr marL="0" indent="0">
              <a:buNone/>
            </a:pPr>
            <a:r>
              <a:rPr lang="en-US" altLang="zh-CN" dirty="0"/>
              <a:t>(</a:t>
            </a:r>
            <a:r>
              <a:rPr lang="zh-CN" altLang="zh-CN" dirty="0"/>
              <a:t>四</a:t>
            </a:r>
            <a:r>
              <a:rPr lang="en-US" altLang="zh-CN" dirty="0"/>
              <a:t>)</a:t>
            </a:r>
            <a:r>
              <a:rPr lang="zh-CN" altLang="zh-CN" dirty="0"/>
              <a:t>选择自由度更大</a:t>
            </a:r>
            <a:endParaRPr lang="zh-CN" altLang="zh-CN" dirty="0"/>
          </a:p>
          <a:p>
            <a:pPr marL="0" indent="0">
              <a:buNone/>
            </a:pPr>
            <a:r>
              <a:rPr lang="en-US" altLang="zh-CN" dirty="0"/>
              <a:t>(</a:t>
            </a:r>
            <a:r>
              <a:rPr lang="zh-CN" altLang="zh-CN" dirty="0"/>
              <a:t>五</a:t>
            </a:r>
            <a:r>
              <a:rPr lang="en-US" altLang="zh-CN" dirty="0"/>
              <a:t>)</a:t>
            </a:r>
            <a:r>
              <a:rPr lang="zh-CN" altLang="zh-CN" dirty="0"/>
              <a:t>实现一对一沟通</a:t>
            </a:r>
            <a:endParaRPr lang="zh-CN" altLang="zh-CN" dirty="0"/>
          </a:p>
          <a:p>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11762" y="1052736"/>
            <a:ext cx="8229600" cy="4389120"/>
          </a:xfrm>
        </p:spPr>
        <p:txBody>
          <a:bodyPr/>
          <a:lstStyle/>
          <a:p>
            <a:pPr marL="0" indent="0">
              <a:buNone/>
            </a:pPr>
            <a:r>
              <a:rPr lang="zh-CN" altLang="zh-CN" sz="2800" dirty="0"/>
              <a:t>二、我国电子商务的发展现状</a:t>
            </a:r>
            <a:endParaRPr lang="zh-CN" altLang="zh-CN" sz="2800" dirty="0"/>
          </a:p>
          <a:p>
            <a:pPr marL="0" indent="0">
              <a:buNone/>
            </a:pPr>
            <a:r>
              <a:rPr lang="en-US" altLang="zh-CN" sz="2800" dirty="0"/>
              <a:t>(</a:t>
            </a:r>
            <a:r>
              <a:rPr lang="zh-CN" altLang="zh-CN" sz="2800" dirty="0"/>
              <a:t>一</a:t>
            </a:r>
            <a:r>
              <a:rPr lang="en-US" altLang="zh-CN" sz="2800" dirty="0"/>
              <a:t>)</a:t>
            </a:r>
            <a:r>
              <a:rPr lang="zh-CN" altLang="zh-CN" sz="2800" dirty="0"/>
              <a:t>起步较晚</a:t>
            </a:r>
            <a:endParaRPr lang="zh-CN" altLang="zh-CN" sz="2800" dirty="0"/>
          </a:p>
          <a:p>
            <a:pPr marL="0" indent="0">
              <a:buNone/>
            </a:pPr>
            <a:r>
              <a:rPr lang="en-US" altLang="zh-CN" sz="2800" dirty="0"/>
              <a:t>(</a:t>
            </a:r>
            <a:r>
              <a:rPr lang="zh-CN" altLang="zh-CN" sz="2800" dirty="0"/>
              <a:t>二</a:t>
            </a:r>
            <a:r>
              <a:rPr lang="en-US" altLang="zh-CN" sz="2800" dirty="0"/>
              <a:t>)</a:t>
            </a:r>
            <a:r>
              <a:rPr lang="zh-CN" altLang="zh-CN" sz="2800" dirty="0"/>
              <a:t>发展迅速</a:t>
            </a:r>
            <a:endParaRPr lang="zh-CN" altLang="zh-CN" sz="2800" dirty="0"/>
          </a:p>
          <a:p>
            <a:pPr marL="0" indent="0">
              <a:buNone/>
            </a:pPr>
            <a:r>
              <a:rPr lang="en-US" altLang="zh-CN" sz="2800" dirty="0"/>
              <a:t>(</a:t>
            </a:r>
            <a:r>
              <a:rPr lang="zh-CN" altLang="zh-CN" sz="2800" dirty="0"/>
              <a:t>三</a:t>
            </a:r>
            <a:r>
              <a:rPr lang="en-US" altLang="zh-CN" sz="2800" dirty="0"/>
              <a:t>)</a:t>
            </a:r>
            <a:r>
              <a:rPr lang="zh-CN" altLang="zh-CN" sz="2800" dirty="0"/>
              <a:t>互联网时代的到来</a:t>
            </a:r>
            <a:endParaRPr lang="zh-CN" altLang="zh-CN" sz="2800" dirty="0"/>
          </a:p>
          <a:p>
            <a:endParaRPr lang="zh-CN" altLang="en-US" dirty="0"/>
          </a:p>
        </p:txBody>
      </p:sp>
      <p:sp>
        <p:nvSpPr>
          <p:cNvPr id="5" name="矩形 4"/>
          <p:cNvSpPr/>
          <p:nvPr/>
        </p:nvSpPr>
        <p:spPr>
          <a:xfrm>
            <a:off x="539550" y="5805264"/>
            <a:ext cx="7776865" cy="645160"/>
          </a:xfrm>
          <a:prstGeom prst="rect">
            <a:avLst/>
          </a:prstGeom>
        </p:spPr>
        <p:txBody>
          <a:bodyPr wrap="square">
            <a:spAutoFit/>
          </a:bodyPr>
          <a:lstStyle/>
          <a:p>
            <a:r>
              <a:rPr lang="zh-CN" altLang="zh-CN" dirty="0"/>
              <a:t>　　资料来源</a:t>
            </a:r>
            <a:r>
              <a:rPr lang="en-US" altLang="zh-CN" dirty="0"/>
              <a:t>:</a:t>
            </a:r>
            <a:r>
              <a:rPr lang="zh-CN" altLang="zh-CN" dirty="0"/>
              <a:t>中国互联网络信息中心</a:t>
            </a:r>
            <a:r>
              <a:rPr lang="zh-CN" dirty="0"/>
              <a:t>和中商产业研究院</a:t>
            </a:r>
            <a:endParaRPr lang="zh-CN" dirty="0"/>
          </a:p>
          <a:p>
            <a:r>
              <a:rPr lang="zh-CN" altLang="zh-CN" dirty="0"/>
              <a:t>图</a:t>
            </a:r>
            <a:r>
              <a:rPr lang="en-US" altLang="zh-CN" dirty="0"/>
              <a:t>17-1</a:t>
            </a:r>
            <a:r>
              <a:rPr lang="zh-CN" altLang="zh-CN" dirty="0"/>
              <a:t>　</a:t>
            </a:r>
            <a:r>
              <a:rPr lang="en-US" altLang="zh-CN" dirty="0"/>
              <a:t>2011~2022</a:t>
            </a:r>
            <a:r>
              <a:rPr lang="zh-CN" altLang="zh-CN" dirty="0"/>
              <a:t>年</a:t>
            </a:r>
            <a:r>
              <a:rPr lang="zh-CN" dirty="0"/>
              <a:t>中国</a:t>
            </a:r>
            <a:r>
              <a:rPr lang="zh-CN" altLang="zh-CN" dirty="0"/>
              <a:t>网络购物用户规模及使用率</a:t>
            </a:r>
            <a:endParaRPr lang="zh-CN" altLang="zh-CN" dirty="0"/>
          </a:p>
        </p:txBody>
      </p:sp>
      <p:pic>
        <p:nvPicPr>
          <p:cNvPr id="361" name="1701c.jpg" descr="id:2147499693;FounderCES"/>
          <p:cNvPicPr>
            <a:picLocks noChangeAspect="1"/>
          </p:cNvPicPr>
          <p:nvPr>
            <p:custDataLst>
              <p:tags r:id="rId1"/>
            </p:custDataLst>
          </p:nvPr>
        </p:nvPicPr>
        <p:blipFill>
          <a:blip r:embed="rId2"/>
          <a:stretch>
            <a:fillRect/>
          </a:stretch>
        </p:blipFill>
        <p:spPr>
          <a:xfrm>
            <a:off x="1907223" y="3140393"/>
            <a:ext cx="5034915" cy="265747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636680"/>
          </a:xfrm>
        </p:spPr>
        <p:txBody>
          <a:bodyPr>
            <a:normAutofit fontScale="90000"/>
          </a:bodyPr>
          <a:lstStyle/>
          <a:p>
            <a:r>
              <a:rPr lang="zh-CN" altLang="zh-CN" dirty="0"/>
              <a:t>第二节　电子商务与消费者心理</a:t>
            </a:r>
            <a:endParaRPr lang="zh-CN" altLang="zh-CN" dirty="0"/>
          </a:p>
        </p:txBody>
      </p:sp>
      <p:sp>
        <p:nvSpPr>
          <p:cNvPr id="3" name="内容占位符 2"/>
          <p:cNvSpPr>
            <a:spLocks noGrp="1"/>
          </p:cNvSpPr>
          <p:nvPr>
            <p:ph idx="1"/>
          </p:nvPr>
        </p:nvSpPr>
        <p:spPr/>
        <p:txBody>
          <a:bodyPr>
            <a:normAutofit fontScale="70000"/>
          </a:bodyPr>
          <a:lstStyle/>
          <a:p>
            <a:pPr marL="0" indent="0">
              <a:buNone/>
            </a:pPr>
            <a:r>
              <a:rPr lang="zh-CN" altLang="zh-CN" dirty="0"/>
              <a:t>一、网络消费的性别、年龄特征</a:t>
            </a:r>
            <a:endParaRPr lang="zh-CN" altLang="zh-CN" dirty="0"/>
          </a:p>
          <a:p>
            <a:r>
              <a:rPr lang="zh-CN" altLang="en-US" dirty="0"/>
              <a:t>(一)消费群体</a:t>
            </a:r>
            <a:endParaRPr lang="zh-CN" altLang="en-US" dirty="0"/>
          </a:p>
          <a:p>
            <a:r>
              <a:rPr lang="zh-CN" altLang="en-US" dirty="0"/>
              <a:t>　　网购消费主力依然是年轻人,1980—1995 年间出生的“80后”和“90后”网民群体网购使用率最高,达 93%;1995 年以后出生的“95 后”群体网购消费潜力最大,41.9%的“95后”网购用户网上消费额占日常消费总额三成以上,网购消费占比高于其他年龄网购群体。</a:t>
            </a:r>
            <a:endParaRPr lang="zh-CN" altLang="en-US" dirty="0"/>
          </a:p>
          <a:p>
            <a:r>
              <a:rPr lang="zh-CN" altLang="en-US" dirty="0"/>
              <a:t>(二)消费趋势</a:t>
            </a:r>
            <a:endParaRPr lang="zh-CN" altLang="en-US" dirty="0"/>
          </a:p>
          <a:p>
            <a:r>
              <a:rPr lang="zh-CN" altLang="en-US" dirty="0"/>
              <a:t>　　国产品牌网购消费意识增强。在文化自信和品牌升级的推动下,对国产品牌的网购消费热潮高涨,国产品牌广泛受到网购用户青睐。数据显示,支持国货,网购国产品牌的用户占网购整体用户的 65.4%。这一群体中,购买的国产品牌主要为运动服饰、美妆护肤、家用电器、手机数码等,购买比例分别为 57.5%、38.7%、37.7%和 36.2%。[ 参见:中商产业研究院,《中国互联网行业市场前景及投资机会报告》,2022年3月17日。]</a:t>
            </a:r>
            <a:endParaRPr lang="zh-CN" altLang="en-US" dirty="0"/>
          </a:p>
        </p:txBody>
      </p:sp>
      <p:sp>
        <p:nvSpPr>
          <p:cNvPr id="6" name="矩形 5"/>
          <p:cNvSpPr/>
          <p:nvPr/>
        </p:nvSpPr>
        <p:spPr>
          <a:xfrm>
            <a:off x="1403648" y="6309320"/>
            <a:ext cx="6120680" cy="368300"/>
          </a:xfrm>
          <a:prstGeom prst="rect">
            <a:avLst/>
          </a:prstGeom>
        </p:spPr>
        <p:txBody>
          <a:bodyPr wrap="square">
            <a:spAutoFit/>
          </a:bodyPr>
          <a:lstStyle/>
          <a:p>
            <a:endParaRPr lang="zh-CN" altLang="zh-CN"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lnSpc>
                <a:spcPct val="200000"/>
              </a:lnSpc>
              <a:buNone/>
            </a:pPr>
            <a:r>
              <a:rPr lang="zh-CN" altLang="zh-CN" dirty="0"/>
              <a:t>二、网络消费与应用的特征</a:t>
            </a:r>
            <a:endParaRPr lang="zh-CN" altLang="zh-CN" dirty="0"/>
          </a:p>
          <a:p>
            <a:pPr marL="0" indent="0">
              <a:lnSpc>
                <a:spcPct val="200000"/>
              </a:lnSpc>
              <a:buNone/>
            </a:pPr>
            <a:r>
              <a:rPr lang="en-US" altLang="zh-CN" dirty="0"/>
              <a:t>(</a:t>
            </a:r>
            <a:r>
              <a:rPr lang="zh-CN" altLang="zh-CN" dirty="0"/>
              <a:t>一</a:t>
            </a:r>
            <a:r>
              <a:rPr lang="en-US" altLang="zh-CN" dirty="0"/>
              <a:t>)</a:t>
            </a:r>
            <a:r>
              <a:rPr lang="zh-CN" altLang="zh-CN" dirty="0"/>
              <a:t>网络消费百花齐放</a:t>
            </a:r>
            <a:endParaRPr lang="zh-CN" altLang="zh-CN" dirty="0"/>
          </a:p>
          <a:p>
            <a:pPr marL="0" indent="0">
              <a:lnSpc>
                <a:spcPct val="200000"/>
              </a:lnSpc>
              <a:buNone/>
            </a:pPr>
            <a:r>
              <a:rPr lang="en-US" altLang="zh-CN" dirty="0"/>
              <a:t>(</a:t>
            </a:r>
            <a:r>
              <a:rPr lang="zh-CN" altLang="zh-CN" dirty="0"/>
              <a:t>二</a:t>
            </a:r>
            <a:r>
              <a:rPr lang="en-US" altLang="zh-CN" dirty="0"/>
              <a:t>)</a:t>
            </a:r>
            <a:r>
              <a:rPr lang="zh-CN" altLang="zh-CN" dirty="0"/>
              <a:t>移动网络和</a:t>
            </a:r>
            <a:r>
              <a:rPr lang="en-US" altLang="zh-CN" dirty="0"/>
              <a:t>App</a:t>
            </a:r>
            <a:r>
              <a:rPr lang="zh-CN" altLang="en-US" dirty="0"/>
              <a:t>兴起</a:t>
            </a:r>
            <a:endParaRPr lang="zh-CN" altLang="zh-CN" dirty="0"/>
          </a:p>
          <a:p>
            <a:pPr marL="0" indent="0">
              <a:lnSpc>
                <a:spcPct val="200000"/>
              </a:lnSpc>
              <a:buNone/>
            </a:pPr>
            <a:r>
              <a:rPr lang="en-US" altLang="zh-CN" dirty="0"/>
              <a:t>(</a:t>
            </a:r>
            <a:r>
              <a:rPr lang="zh-CN" altLang="zh-CN" dirty="0"/>
              <a:t>三</a:t>
            </a:r>
            <a:r>
              <a:rPr lang="en-US" altLang="zh-CN" dirty="0"/>
              <a:t>)</a:t>
            </a:r>
            <a:r>
              <a:rPr lang="zh-CN" altLang="zh-CN" dirty="0"/>
              <a:t>直播电商应运而生</a:t>
            </a:r>
            <a:endParaRPr lang="zh-CN" altLang="zh-CN" dirty="0"/>
          </a:p>
          <a:p>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lnSpcReduction="10000"/>
          </a:bodyPr>
          <a:lstStyle/>
          <a:p>
            <a:pPr marL="0" indent="0">
              <a:buNone/>
            </a:pPr>
            <a:r>
              <a:rPr lang="zh-CN" altLang="zh-CN" dirty="0"/>
              <a:t>三、消费者选择网上消费的心理</a:t>
            </a:r>
            <a:endParaRPr lang="zh-CN" altLang="zh-CN" dirty="0"/>
          </a:p>
          <a:p>
            <a:pPr marL="0" indent="0">
              <a:buNone/>
            </a:pPr>
            <a:r>
              <a:rPr lang="en-US" altLang="zh-CN" dirty="0"/>
              <a:t>(</a:t>
            </a:r>
            <a:r>
              <a:rPr lang="zh-CN" altLang="zh-CN" dirty="0"/>
              <a:t>一</a:t>
            </a:r>
            <a:r>
              <a:rPr lang="en-US" altLang="zh-CN" dirty="0"/>
              <a:t>)</a:t>
            </a:r>
            <a:r>
              <a:rPr lang="zh-CN" altLang="zh-CN" dirty="0"/>
              <a:t>心理因素</a:t>
            </a:r>
            <a:endParaRPr lang="zh-CN" altLang="zh-CN" dirty="0"/>
          </a:p>
          <a:p>
            <a:pPr marL="0" indent="0">
              <a:buNone/>
            </a:pPr>
            <a:r>
              <a:rPr lang="zh-CN" altLang="zh-CN" dirty="0"/>
              <a:t>　　消费者选择网上消费的心理因素是多方面的。例如</a:t>
            </a:r>
            <a:r>
              <a:rPr lang="en-US" altLang="zh-CN" dirty="0"/>
              <a:t>,</a:t>
            </a:r>
            <a:r>
              <a:rPr lang="zh-CN" altLang="zh-CN" dirty="0"/>
              <a:t>消费者购物经验不足</a:t>
            </a:r>
            <a:r>
              <a:rPr lang="en-US" altLang="zh-CN" dirty="0"/>
              <a:t>,</a:t>
            </a:r>
            <a:r>
              <a:rPr lang="zh-CN" altLang="zh-CN" dirty="0"/>
              <a:t>或不愿意到人头攒动的商店购物</a:t>
            </a:r>
            <a:r>
              <a:rPr lang="en-US" altLang="zh-CN" dirty="0"/>
              <a:t>,</a:t>
            </a:r>
            <a:r>
              <a:rPr lang="zh-CN" altLang="zh-CN" dirty="0"/>
              <a:t>或营业员态度不佳</a:t>
            </a:r>
            <a:r>
              <a:rPr lang="en-US" altLang="zh-CN" dirty="0"/>
              <a:t>,</a:t>
            </a:r>
            <a:r>
              <a:rPr lang="zh-CN" altLang="zh-CN" dirty="0"/>
              <a:t>或对商店购物环境不满意</a:t>
            </a:r>
            <a:r>
              <a:rPr lang="en-US" altLang="zh-CN" dirty="0"/>
              <a:t>,</a:t>
            </a:r>
            <a:r>
              <a:rPr lang="zh-CN" altLang="zh-CN" dirty="0"/>
              <a:t>或不想让人知道自己所购买的商品</a:t>
            </a:r>
            <a:r>
              <a:rPr lang="en-US" altLang="zh-CN" dirty="0"/>
              <a:t>,</a:t>
            </a:r>
            <a:r>
              <a:rPr lang="zh-CN" altLang="zh-CN" dirty="0"/>
              <a:t>认为传统商店无法满足消费者的个人欲望等。而网上消费恰恰能够弥补这些类似的不足。消费者可以在浏览商务网站过程中获得更多的商品信息</a:t>
            </a:r>
            <a:r>
              <a:rPr lang="en-US" altLang="zh-CN" dirty="0"/>
              <a:t>,</a:t>
            </a:r>
            <a:r>
              <a:rPr lang="zh-CN" altLang="zh-CN" dirty="0"/>
              <a:t>从中了解商品知识和相关技能</a:t>
            </a:r>
            <a:r>
              <a:rPr lang="en-US" altLang="zh-CN" dirty="0"/>
              <a:t>;</a:t>
            </a:r>
            <a:r>
              <a:rPr lang="zh-CN" altLang="zh-CN" dirty="0"/>
              <a:t>网店上的商品和服务无所不有</a:t>
            </a:r>
            <a:r>
              <a:rPr lang="en-US" altLang="zh-CN" dirty="0"/>
              <a:t>,</a:t>
            </a:r>
            <a:r>
              <a:rPr lang="zh-CN" altLang="zh-CN" dirty="0"/>
              <a:t>消费者能有更多的选择</a:t>
            </a:r>
            <a:r>
              <a:rPr lang="en-US" altLang="zh-CN" dirty="0"/>
              <a:t>;</a:t>
            </a:r>
            <a:r>
              <a:rPr lang="zh-CN" altLang="zh-CN" dirty="0"/>
              <a:t>同时网上消费有一定的隐秘性和独特性</a:t>
            </a:r>
            <a:r>
              <a:rPr lang="en-US" altLang="zh-CN" dirty="0"/>
              <a:t>,</a:t>
            </a:r>
            <a:r>
              <a:rPr lang="zh-CN" altLang="zh-CN" dirty="0"/>
              <a:t>可以从中获得消费的乐趣。</a:t>
            </a:r>
            <a:endParaRPr lang="zh-CN" altLang="zh-CN" dirty="0"/>
          </a:p>
          <a:p>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0" indent="0">
              <a:buNone/>
            </a:pPr>
            <a:r>
              <a:rPr lang="en-US" altLang="zh-CN" dirty="0"/>
              <a:t>(</a:t>
            </a:r>
            <a:r>
              <a:rPr lang="zh-CN" altLang="zh-CN" dirty="0"/>
              <a:t>二</a:t>
            </a:r>
            <a:r>
              <a:rPr lang="en-US" altLang="zh-CN" dirty="0"/>
              <a:t>)</a:t>
            </a:r>
            <a:r>
              <a:rPr lang="zh-CN" altLang="zh-CN" dirty="0"/>
              <a:t>非心理因素</a:t>
            </a:r>
            <a:endParaRPr lang="zh-CN" altLang="zh-CN" dirty="0"/>
          </a:p>
          <a:p>
            <a:pPr marL="0" indent="0">
              <a:buNone/>
            </a:pPr>
            <a:r>
              <a:rPr lang="zh-CN" altLang="zh-CN" dirty="0"/>
              <a:t>　　非心理因素则包括</a:t>
            </a:r>
            <a:r>
              <a:rPr lang="en-US" altLang="zh-CN" dirty="0"/>
              <a:t>:</a:t>
            </a:r>
            <a:r>
              <a:rPr lang="zh-CN" altLang="zh-CN" dirty="0"/>
              <a:t>消费者觉得店铺离家太远</a:t>
            </a:r>
            <a:r>
              <a:rPr lang="en-US" altLang="zh-CN" dirty="0"/>
              <a:t>,</a:t>
            </a:r>
            <a:r>
              <a:rPr lang="zh-CN" altLang="zh-CN" dirty="0"/>
              <a:t>因忙碌而没有时间去商店</a:t>
            </a:r>
            <a:r>
              <a:rPr lang="en-US" altLang="zh-CN" dirty="0"/>
              <a:t>;</a:t>
            </a:r>
            <a:r>
              <a:rPr lang="zh-CN" altLang="zh-CN" dirty="0"/>
              <a:t>商品体积太大</a:t>
            </a:r>
            <a:r>
              <a:rPr lang="en-US" altLang="zh-CN" dirty="0"/>
              <a:t>,</a:t>
            </a:r>
            <a:r>
              <a:rPr lang="zh-CN" altLang="zh-CN" dirty="0"/>
              <a:t>不易搬运</a:t>
            </a:r>
            <a:r>
              <a:rPr lang="en-US" altLang="zh-CN" dirty="0"/>
              <a:t>;</a:t>
            </a:r>
            <a:r>
              <a:rPr lang="zh-CN" altLang="zh-CN" dirty="0"/>
              <a:t>商品的时令性和季节性</a:t>
            </a:r>
            <a:r>
              <a:rPr lang="en-US" altLang="zh-CN" dirty="0"/>
              <a:t>;</a:t>
            </a:r>
            <a:r>
              <a:rPr lang="zh-CN" altLang="zh-CN" dirty="0"/>
              <a:t>等等。网上消费没有时间限制</a:t>
            </a:r>
            <a:r>
              <a:rPr lang="en-US" altLang="zh-CN" dirty="0"/>
              <a:t>,</a:t>
            </a:r>
            <a:r>
              <a:rPr lang="zh-CN" altLang="zh-CN" dirty="0"/>
              <a:t>没有地域分隔</a:t>
            </a:r>
            <a:r>
              <a:rPr lang="en-US" altLang="zh-CN" dirty="0"/>
              <a:t>,</a:t>
            </a:r>
            <a:r>
              <a:rPr lang="zh-CN" altLang="zh-CN" dirty="0"/>
              <a:t>不与店员直接接触却可以挑选自己中意的商品</a:t>
            </a:r>
            <a:r>
              <a:rPr lang="en-US" altLang="zh-CN" dirty="0"/>
              <a:t>,</a:t>
            </a:r>
            <a:r>
              <a:rPr lang="zh-CN" altLang="zh-CN" dirty="0"/>
              <a:t>一旦发生对商品不满意的情况同样可以退货</a:t>
            </a:r>
            <a:r>
              <a:rPr lang="en-US" altLang="zh-CN" dirty="0"/>
              <a:t>,</a:t>
            </a:r>
            <a:r>
              <a:rPr lang="zh-CN" altLang="zh-CN" dirty="0"/>
              <a:t>同时不用消费者自己搬运提货</a:t>
            </a:r>
            <a:r>
              <a:rPr lang="en-US" altLang="zh-CN" dirty="0"/>
              <a:t>,</a:t>
            </a:r>
            <a:r>
              <a:rPr lang="zh-CN" altLang="zh-CN" dirty="0"/>
              <a:t>一切由供应商负责送货上门</a:t>
            </a:r>
            <a:r>
              <a:rPr lang="en-US" altLang="zh-CN" dirty="0"/>
              <a:t>,</a:t>
            </a:r>
            <a:r>
              <a:rPr lang="zh-CN" altLang="zh-CN" dirty="0"/>
              <a:t>实行门对门一站式服务。</a:t>
            </a:r>
            <a:endParaRPr lang="zh-CN" altLang="zh-CN" dirty="0"/>
          </a:p>
          <a:p>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0" indent="0">
              <a:buNone/>
            </a:pPr>
            <a:r>
              <a:rPr lang="en-US" altLang="zh-CN" dirty="0"/>
              <a:t>(</a:t>
            </a:r>
            <a:r>
              <a:rPr lang="zh-CN" altLang="zh-CN" dirty="0"/>
              <a:t>三</a:t>
            </a:r>
            <a:r>
              <a:rPr lang="en-US" altLang="zh-CN" dirty="0"/>
              <a:t>)</a:t>
            </a:r>
            <a:r>
              <a:rPr lang="zh-CN" altLang="zh-CN" dirty="0"/>
              <a:t>人际因素</a:t>
            </a:r>
            <a:endParaRPr lang="zh-CN" altLang="zh-CN" dirty="0"/>
          </a:p>
          <a:p>
            <a:pPr marL="0" indent="0">
              <a:buNone/>
            </a:pPr>
            <a:r>
              <a:rPr lang="zh-CN" altLang="zh-CN" dirty="0"/>
              <a:t>　　到互联网上的虚拟商店浏览和购物</a:t>
            </a:r>
            <a:r>
              <a:rPr lang="en-US" altLang="zh-CN" dirty="0"/>
              <a:t>,</a:t>
            </a:r>
            <a:r>
              <a:rPr lang="zh-CN" altLang="zh-CN" dirty="0"/>
              <a:t>还可以替代部分人际互动关系</a:t>
            </a:r>
            <a:r>
              <a:rPr lang="en-US" altLang="zh-CN" dirty="0"/>
              <a:t>,</a:t>
            </a:r>
            <a:r>
              <a:rPr lang="zh-CN" altLang="zh-CN" dirty="0"/>
              <a:t>减轻孤独感。借着上网购物的过程</a:t>
            </a:r>
            <a:r>
              <a:rPr lang="en-US" altLang="zh-CN" dirty="0"/>
              <a:t>,</a:t>
            </a:r>
            <a:r>
              <a:rPr lang="zh-CN" altLang="zh-CN" dirty="0"/>
              <a:t>寻找未来可能拥有的商品并达成幻想。同时</a:t>
            </a:r>
            <a:r>
              <a:rPr lang="en-US" altLang="zh-CN" dirty="0"/>
              <a:t>,</a:t>
            </a:r>
            <a:r>
              <a:rPr lang="zh-CN" altLang="zh-CN" dirty="0"/>
              <a:t>还可以满足消费者个人角色扮演的动机</a:t>
            </a:r>
            <a:r>
              <a:rPr lang="en-US" altLang="zh-CN" dirty="0"/>
              <a:t>,</a:t>
            </a:r>
            <a:r>
              <a:rPr lang="zh-CN" altLang="zh-CN" dirty="0"/>
              <a:t>如扮演社会所认可或接受的某一角色</a:t>
            </a:r>
            <a:r>
              <a:rPr lang="en-US" altLang="zh-CN" dirty="0"/>
              <a:t>,</a:t>
            </a:r>
            <a:r>
              <a:rPr lang="zh-CN" altLang="zh-CN" dirty="0"/>
              <a:t>如先生、小姐、家庭主妇、歌星、电影明星等。</a:t>
            </a:r>
            <a:endParaRPr lang="zh-CN" altLang="zh-CN" dirty="0"/>
          </a:p>
          <a:p>
            <a:pPr marL="0" indent="0">
              <a:buNone/>
            </a:pPr>
            <a:r>
              <a:rPr lang="zh-CN" altLang="zh-CN" dirty="0"/>
              <a:t>　　在互联网的平台上人人平等</a:t>
            </a:r>
            <a:r>
              <a:rPr lang="en-US" altLang="zh-CN" dirty="0"/>
              <a:t>,</a:t>
            </a:r>
            <a:r>
              <a:rPr lang="zh-CN" altLang="zh-CN" dirty="0"/>
              <a:t>通过聊天软件买卖双方自由谈判、实时交互</a:t>
            </a:r>
            <a:r>
              <a:rPr lang="en-US" altLang="zh-CN" dirty="0"/>
              <a:t>,</a:t>
            </a:r>
            <a:r>
              <a:rPr lang="zh-CN" altLang="zh-CN" dirty="0"/>
              <a:t>商家能在最快时间里了解用户的购物意图</a:t>
            </a:r>
            <a:r>
              <a:rPr lang="en-US" altLang="zh-CN" dirty="0"/>
              <a:t>,</a:t>
            </a:r>
            <a:r>
              <a:rPr lang="zh-CN" altLang="zh-CN" dirty="0"/>
              <a:t>满足消费者愿望</a:t>
            </a:r>
            <a:r>
              <a:rPr lang="en-US" altLang="zh-CN" dirty="0"/>
              <a:t>,</a:t>
            </a:r>
            <a:r>
              <a:rPr lang="zh-CN" altLang="zh-CN" dirty="0"/>
              <a:t>达成交易。</a:t>
            </a:r>
            <a:endParaRPr lang="zh-CN" altLang="zh-CN" dirty="0"/>
          </a:p>
          <a:p>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0" indent="0">
              <a:buNone/>
            </a:pPr>
            <a:r>
              <a:rPr lang="en-US" altLang="zh-CN" dirty="0"/>
              <a:t>(</a:t>
            </a:r>
            <a:r>
              <a:rPr lang="zh-CN" altLang="zh-CN" dirty="0"/>
              <a:t>四</a:t>
            </a:r>
            <a:r>
              <a:rPr lang="en-US" altLang="zh-CN" dirty="0"/>
              <a:t>)</a:t>
            </a:r>
            <a:r>
              <a:rPr lang="zh-CN" altLang="zh-CN" dirty="0"/>
              <a:t>时空观念重组因素</a:t>
            </a:r>
            <a:endParaRPr lang="zh-CN" altLang="zh-CN" dirty="0"/>
          </a:p>
          <a:p>
            <a:pPr marL="0" indent="0">
              <a:buNone/>
            </a:pPr>
            <a:r>
              <a:rPr lang="zh-CN" altLang="zh-CN" dirty="0"/>
              <a:t>　　网络营销的范围大大突破了原有商品的销售范围和消费者群体的范围。商家不再只是通过产品订货会、发布会来传播商品信息</a:t>
            </a:r>
            <a:r>
              <a:rPr lang="en-US" altLang="zh-CN" dirty="0"/>
              <a:t>,</a:t>
            </a:r>
            <a:r>
              <a:rPr lang="zh-CN" altLang="zh-CN" dirty="0"/>
              <a:t>而是更多地利用网站、网页以及链接来发布信息</a:t>
            </a:r>
            <a:r>
              <a:rPr lang="en-US" altLang="zh-CN" dirty="0"/>
              <a:t>;</a:t>
            </a:r>
            <a:r>
              <a:rPr lang="zh-CN" altLang="zh-CN" dirty="0"/>
              <a:t>群体集会变成了个体任由支配时间到网站浏览和访问</a:t>
            </a:r>
            <a:r>
              <a:rPr lang="en-US" altLang="zh-CN" dirty="0"/>
              <a:t>;</a:t>
            </a:r>
            <a:r>
              <a:rPr lang="zh-CN" altLang="zh-CN" dirty="0"/>
              <a:t>消费者了解商品的途径也由完全被动式演变为主动上网搜寻信息</a:t>
            </a:r>
            <a:r>
              <a:rPr lang="en-US" altLang="zh-CN" dirty="0"/>
              <a:t>,</a:t>
            </a:r>
            <a:r>
              <a:rPr lang="zh-CN" altLang="zh-CN" dirty="0"/>
              <a:t>提升了消费者的自主性和消费意愿。</a:t>
            </a:r>
            <a:endParaRPr lang="zh-CN" altLang="zh-CN" dirty="0"/>
          </a:p>
          <a:p>
            <a:endParaRPr lang="zh-CN" altLang="en-US" dirty="0"/>
          </a:p>
        </p:txBody>
      </p:sp>
    </p:spTree>
  </p:cSld>
  <p:clrMapOvr>
    <a:masterClrMapping/>
  </p:clrMapOvr>
</p:sld>
</file>

<file path=ppt/tags/tag1.xml><?xml version="1.0" encoding="utf-8"?>
<p:tagLst xmlns:p="http://schemas.openxmlformats.org/presentationml/2006/main">
  <p:tag name="KSO_WM_BEAUTIFY_FLAG" val=""/>
</p:tagLst>
</file>

<file path=ppt/tags/tag2.xml><?xml version="1.0" encoding="utf-8"?>
<p:tagLst xmlns:p="http://schemas.openxmlformats.org/presentationml/2006/main">
  <p:tag name="commondata" val="eyJoZGlkIjoiNDBkZDg4MWI3OGQwZjM4NjU5ZDQ1YTg5NzRlZWQyOWUifQ=="/>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0</TotalTime>
  <Words>2676</Words>
  <Application>WPS 演示</Application>
  <PresentationFormat>全屏显示(4:3)</PresentationFormat>
  <Paragraphs>123</Paragraphs>
  <Slides>15</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15</vt:i4>
      </vt:variant>
    </vt:vector>
  </HeadingPairs>
  <TitlesOfParts>
    <vt:vector size="26" baseType="lpstr">
      <vt:lpstr>Arial</vt:lpstr>
      <vt:lpstr>宋体</vt:lpstr>
      <vt:lpstr>Wingdings</vt:lpstr>
      <vt:lpstr>Wingdings 2</vt:lpstr>
      <vt:lpstr>Wingdings</vt:lpstr>
      <vt:lpstr>Constantia</vt:lpstr>
      <vt:lpstr>隶书</vt:lpstr>
      <vt:lpstr>微软雅黑</vt:lpstr>
      <vt:lpstr>Calibri</vt:lpstr>
      <vt:lpstr>Arial Unicode MS</vt:lpstr>
      <vt:lpstr>流畅</vt:lpstr>
      <vt:lpstr>第十七章 电子商务与消费者心理</vt:lpstr>
      <vt:lpstr>第一节　电子商务及其在我国的发展现状</vt:lpstr>
      <vt:lpstr>PowerPoint 演示文稿</vt:lpstr>
      <vt:lpstr>第二节　电子商务与消费者心理</vt:lpstr>
      <vt:lpstr>PowerPoint 演示文稿</vt:lpstr>
      <vt:lpstr>PowerPoint 演示文稿</vt:lpstr>
      <vt:lpstr>PowerPoint 演示文稿</vt:lpstr>
      <vt:lpstr>PowerPoint 演示文稿</vt:lpstr>
      <vt:lpstr>PowerPoint 演示文稿</vt:lpstr>
      <vt:lpstr>PowerPoint 演示文稿</vt:lpstr>
      <vt:lpstr>第三节　网络营销制胜的要素</vt:lpstr>
      <vt:lpstr>PowerPoint 演示文稿</vt:lpstr>
      <vt:lpstr>PowerPoint 演示文稿</vt:lpstr>
      <vt:lpstr>PowerPoint 演示文稿</vt:lpstr>
      <vt:lpstr>第四节　电子商务具有强大的生命力</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第十七章 电子商务与消费者心理</dc:title>
  <dc:creator>User</dc:creator>
  <cp:lastModifiedBy>钟山绿湖</cp:lastModifiedBy>
  <cp:revision>2</cp:revision>
  <dcterms:created xsi:type="dcterms:W3CDTF">2017-03-06T18:25:00Z</dcterms:created>
  <dcterms:modified xsi:type="dcterms:W3CDTF">2024-03-17T14:01:14Z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DBA634F53F0F4BDC8E6F1D5AB3BFCC4B_12</vt:lpwstr>
  </property>
  <property fmtid="{D5CDD505-2E9C-101B-9397-08002B2CF9AE}" pid="3" name="KSOProductBuildVer">
    <vt:lpwstr>2052-12.1.0.16120</vt:lpwstr>
  </property>
</Properties>
</file>