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7" r:id="rId2"/>
    <p:sldId id="278" r:id="rId3"/>
    <p:sldId id="279" r:id="rId4"/>
    <p:sldId id="280" r:id="rId5"/>
    <p:sldId id="281" r:id="rId6"/>
    <p:sldId id="282" r:id="rId7"/>
    <p:sldId id="283" r:id="rId8"/>
    <p:sldId id="284" r:id="rId9"/>
    <p:sldId id="285" r:id="rId10"/>
    <p:sldId id="286" r:id="rId11"/>
    <p:sldId id="302" r:id="rId12"/>
    <p:sldId id="287" r:id="rId13"/>
    <p:sldId id="288" r:id="rId14"/>
    <p:sldId id="289" r:id="rId15"/>
    <p:sldId id="290" r:id="rId16"/>
    <p:sldId id="291" r:id="rId17"/>
    <p:sldId id="292" r:id="rId18"/>
    <p:sldId id="300" r:id="rId19"/>
    <p:sldId id="301" r:id="rId20"/>
    <p:sldId id="293" r:id="rId21"/>
    <p:sldId id="303" r:id="rId22"/>
    <p:sldId id="294" r:id="rId23"/>
    <p:sldId id="295" r:id="rId24"/>
    <p:sldId id="296" r:id="rId25"/>
    <p:sldId id="298" r:id="rId26"/>
    <p:sldId id="299" r:id="rId27"/>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5DF12E2A-2E02-4720-8E49-03D3C8C53B24}"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7C33FC-D30E-452E-B714-1B8C3381370C}"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DE15D1-4575-48ED-B609-B31C484DE491}" type="slidenum">
              <a:rPr lang="zh-CN" altLang="en-US"/>
              <a:pPr/>
              <a:t>10</a:t>
            </a:fld>
            <a:endParaRPr lang="en-US" altLang="zh-CN"/>
          </a:p>
        </p:txBody>
      </p:sp>
      <p:sp>
        <p:nvSpPr>
          <p:cNvPr id="681986" name="Rectangle 2"/>
          <p:cNvSpPr>
            <a:spLocks noChangeArrowheads="1" noTextEdit="1"/>
          </p:cNvSpPr>
          <p:nvPr>
            <p:ph type="sldImg"/>
          </p:nvPr>
        </p:nvSpPr>
        <p:spPr>
          <a:ln/>
        </p:spPr>
      </p:sp>
      <p:sp>
        <p:nvSpPr>
          <p:cNvPr id="6819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F23BE9-278E-4601-A890-417AE2FC196D}" type="slidenum">
              <a:rPr lang="zh-CN" altLang="en-US"/>
              <a:pPr/>
              <a:t>12</a:t>
            </a:fld>
            <a:endParaRPr lang="en-US" altLang="zh-CN"/>
          </a:p>
        </p:txBody>
      </p:sp>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7760B7-8D48-4452-AEEB-198E2E2588EA}" type="slidenum">
              <a:rPr lang="zh-CN" altLang="en-US"/>
              <a:pPr/>
              <a:t>13</a:t>
            </a:fld>
            <a:endParaRPr lang="en-US" altLang="zh-CN"/>
          </a:p>
        </p:txBody>
      </p:sp>
      <p:sp>
        <p:nvSpPr>
          <p:cNvPr id="686082" name="Rectangle 2"/>
          <p:cNvSpPr>
            <a:spLocks noChangeArrowheads="1" noTextEdit="1"/>
          </p:cNvSpPr>
          <p:nvPr>
            <p:ph type="sldImg"/>
          </p:nvPr>
        </p:nvSpPr>
        <p:spPr>
          <a:ln/>
        </p:spPr>
      </p:sp>
      <p:sp>
        <p:nvSpPr>
          <p:cNvPr id="68608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8FE7E4-60DA-43E0-897C-B19BC6DE21F5}" type="slidenum">
              <a:rPr lang="zh-CN" altLang="en-US"/>
              <a:pPr/>
              <a:t>14</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841B02-207C-4ABC-8BCA-64AB64DDEE83}" type="slidenum">
              <a:rPr lang="zh-CN" altLang="en-US"/>
              <a:pPr/>
              <a:t>15</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BAA75D-CEB6-463D-8CA3-7577036ED483}" type="slidenum">
              <a:rPr lang="zh-CN" altLang="en-US"/>
              <a:pPr/>
              <a:t>16</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F1CB65-1769-45DB-A51B-6A8AA506AA0B}" type="slidenum">
              <a:rPr lang="zh-CN" altLang="en-US"/>
              <a:pPr/>
              <a:t>17</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353637-E23A-4D4C-9798-E7C844FE85FC}" type="slidenum">
              <a:rPr lang="zh-CN" altLang="en-US"/>
              <a:pPr/>
              <a:t>20</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9A6C16-BB4A-4341-B5F2-92710D888D44}" type="slidenum">
              <a:rPr lang="zh-CN" altLang="en-US"/>
              <a:pPr/>
              <a:t>22</a:t>
            </a:fld>
            <a:endParaRPr lang="en-US" altLang="zh-CN"/>
          </a:p>
        </p:txBody>
      </p:sp>
      <p:sp>
        <p:nvSpPr>
          <p:cNvPr id="698370" name="Rectangle 2"/>
          <p:cNvSpPr>
            <a:spLocks noChangeArrowheads="1" noTextEdit="1"/>
          </p:cNvSpPr>
          <p:nvPr>
            <p:ph type="sldImg"/>
          </p:nvPr>
        </p:nvSpPr>
        <p:spPr>
          <a:ln/>
        </p:spPr>
      </p:sp>
      <p:sp>
        <p:nvSpPr>
          <p:cNvPr id="69837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00FEB-74FF-4A21-A972-A4EABAA34274}" type="slidenum">
              <a:rPr lang="zh-CN" altLang="en-US"/>
              <a:pPr/>
              <a:t>23</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8F0C92-E987-494C-A5C9-89F3A6C2CCA8}"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DE6E24-5D67-489F-83EE-D1AF899172D7}" type="slidenum">
              <a:rPr lang="zh-CN" altLang="en-US"/>
              <a:pPr/>
              <a:t>24</a:t>
            </a:fld>
            <a:endParaRPr lang="en-US" altLang="zh-CN"/>
          </a:p>
        </p:txBody>
      </p:sp>
      <p:sp>
        <p:nvSpPr>
          <p:cNvPr id="702466" name="Rectangle 2"/>
          <p:cNvSpPr>
            <a:spLocks noChangeArrowheads="1" noTextEdit="1"/>
          </p:cNvSpPr>
          <p:nvPr>
            <p:ph type="sldImg"/>
          </p:nvPr>
        </p:nvSpPr>
        <p:spPr>
          <a:ln/>
        </p:spPr>
      </p:sp>
      <p:sp>
        <p:nvSpPr>
          <p:cNvPr id="70246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D13428-3DF5-4C5F-A48A-BBBDAF674CB2}" type="slidenum">
              <a:rPr lang="zh-CN" altLang="en-US"/>
              <a:pPr/>
              <a:t>25</a:t>
            </a:fld>
            <a:endParaRPr lang="en-US" altLang="zh-CN"/>
          </a:p>
        </p:txBody>
      </p:sp>
      <p:sp>
        <p:nvSpPr>
          <p:cNvPr id="707586" name="Rectangle 2"/>
          <p:cNvSpPr>
            <a:spLocks noChangeArrowheads="1" noTextEdit="1"/>
          </p:cNvSpPr>
          <p:nvPr>
            <p:ph type="sldImg"/>
          </p:nvPr>
        </p:nvSpPr>
        <p:spPr>
          <a:ln/>
        </p:spPr>
      </p:sp>
      <p:sp>
        <p:nvSpPr>
          <p:cNvPr id="7075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F1F879-0E9C-4261-9F03-A3282B7ABD51}" type="slidenum">
              <a:rPr lang="zh-CN" altLang="en-US"/>
              <a:pPr/>
              <a:t>26</a:t>
            </a:fld>
            <a:endParaRPr lang="en-US" altLang="zh-CN"/>
          </a:p>
        </p:txBody>
      </p:sp>
      <p:sp>
        <p:nvSpPr>
          <p:cNvPr id="708610" name="Rectangle 2"/>
          <p:cNvSpPr>
            <a:spLocks noChangeArrowheads="1" noTextEdit="1"/>
          </p:cNvSpPr>
          <p:nvPr>
            <p:ph type="sldImg"/>
          </p:nvPr>
        </p:nvSpPr>
        <p:spPr>
          <a:ln/>
        </p:spPr>
      </p:sp>
      <p:sp>
        <p:nvSpPr>
          <p:cNvPr id="7086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877340-E7A9-4B3D-9CB0-77E077B67E80}" type="slidenum">
              <a:rPr lang="zh-CN" altLang="en-US"/>
              <a:pPr/>
              <a:t>3</a:t>
            </a:fld>
            <a:endParaRPr lang="en-US" altLang="zh-CN"/>
          </a:p>
        </p:txBody>
      </p:sp>
      <p:sp>
        <p:nvSpPr>
          <p:cNvPr id="667650" name="Rectangle 2"/>
          <p:cNvSpPr>
            <a:spLocks noChangeArrowheads="1" noTextEdit="1"/>
          </p:cNvSpPr>
          <p:nvPr>
            <p:ph type="sldImg"/>
          </p:nvPr>
        </p:nvSpPr>
        <p:spPr>
          <a:ln/>
        </p:spPr>
      </p:sp>
      <p:sp>
        <p:nvSpPr>
          <p:cNvPr id="6676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DBD1B-6C65-4367-886F-8EF72E4EC630}" type="slidenum">
              <a:rPr lang="zh-CN" altLang="en-US"/>
              <a:pPr/>
              <a:t>4</a:t>
            </a:fld>
            <a:endParaRPr lang="en-US" altLang="zh-CN"/>
          </a:p>
        </p:txBody>
      </p:sp>
      <p:sp>
        <p:nvSpPr>
          <p:cNvPr id="669698" name="Rectangle 2"/>
          <p:cNvSpPr>
            <a:spLocks noChangeArrowheads="1" noTextEdit="1"/>
          </p:cNvSpPr>
          <p:nvPr>
            <p:ph type="sldImg"/>
          </p:nvPr>
        </p:nvSpPr>
        <p:spPr>
          <a:ln/>
        </p:spPr>
      </p:sp>
      <p:sp>
        <p:nvSpPr>
          <p:cNvPr id="6696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76BD2-B339-41E5-AF70-77B9CCDBACD5}" type="slidenum">
              <a:rPr lang="zh-CN" altLang="en-US"/>
              <a:pPr/>
              <a:t>5</a:t>
            </a:fld>
            <a:endParaRPr lang="en-US" altLang="zh-CN"/>
          </a:p>
        </p:txBody>
      </p:sp>
      <p:sp>
        <p:nvSpPr>
          <p:cNvPr id="671746" name="Rectangle 2"/>
          <p:cNvSpPr>
            <a:spLocks noChangeArrowheads="1" noTextEdit="1"/>
          </p:cNvSpPr>
          <p:nvPr>
            <p:ph type="sldImg"/>
          </p:nvPr>
        </p:nvSpPr>
        <p:spPr>
          <a:ln/>
        </p:spPr>
      </p:sp>
      <p:sp>
        <p:nvSpPr>
          <p:cNvPr id="6717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EFFC4E-922F-4040-AD98-A30AA48A3268}" type="slidenum">
              <a:rPr lang="zh-CN" altLang="en-US"/>
              <a:pPr/>
              <a:t>6</a:t>
            </a:fld>
            <a:endParaRPr lang="en-US" altLang="zh-CN"/>
          </a:p>
        </p:txBody>
      </p:sp>
      <p:sp>
        <p:nvSpPr>
          <p:cNvPr id="673794" name="Rectangle 2"/>
          <p:cNvSpPr>
            <a:spLocks noChangeArrowheads="1" noTextEdit="1"/>
          </p:cNvSpPr>
          <p:nvPr>
            <p:ph type="sldImg"/>
          </p:nvPr>
        </p:nvSpPr>
        <p:spPr>
          <a:ln/>
        </p:spPr>
      </p:sp>
      <p:sp>
        <p:nvSpPr>
          <p:cNvPr id="6737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8DE75E-9414-4E38-BDC0-A78250069EFC}" type="slidenum">
              <a:rPr lang="zh-CN" altLang="en-US"/>
              <a:pPr/>
              <a:t>7</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E98A31-1078-4DA9-A983-770B7249B7B1}" type="slidenum">
              <a:rPr lang="zh-CN" altLang="en-US"/>
              <a:pPr/>
              <a:t>8</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56B4EC-8426-4825-96AF-DE2EE4E7F42B}" type="slidenum">
              <a:rPr lang="zh-CN" altLang="en-US"/>
              <a:pPr/>
              <a:t>9</a:t>
            </a:fld>
            <a:endParaRPr lang="en-US" altLang="zh-CN"/>
          </a:p>
        </p:txBody>
      </p:sp>
      <p:sp>
        <p:nvSpPr>
          <p:cNvPr id="679938" name="Rectangle 2"/>
          <p:cNvSpPr>
            <a:spLocks noChangeArrowheads="1" noTextEdit="1"/>
          </p:cNvSpPr>
          <p:nvPr>
            <p:ph type="sldImg"/>
          </p:nvPr>
        </p:nvSpPr>
        <p:spPr>
          <a:ln/>
        </p:spPr>
      </p:sp>
      <p:sp>
        <p:nvSpPr>
          <p:cNvPr id="6799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05196755-D389-40A9-BBD6-588B5A177839}"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FF4570E5-0E42-4983-B574-1B1B7ABE1991}" type="slidenum">
              <a:rPr lang="zh-CN" altLang="en-US"/>
              <a:pPr/>
              <a:t>‹#›</a:t>
            </a:fld>
            <a:endParaRPr lang="en-US" altLang="zh-CN"/>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1F9783F-5087-4D82-B4D5-BED8F832AC8D}" type="slidenum">
              <a:rPr lang="zh-CN" altLang="en-US"/>
              <a:pPr/>
              <a:t>‹#›</a:t>
            </a:fld>
            <a:endParaRPr lang="en-US" altLang="zh-CN"/>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24C2645E-8C76-4C19-B60F-4B9E7D2A176E}" type="slidenum">
              <a:rPr lang="zh-CN" altLang="en-US"/>
              <a:pPr/>
              <a:t>‹#›</a:t>
            </a:fld>
            <a:endParaRPr lang="en-US" altLang="zh-CN"/>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59CCB3AA-1744-4583-B639-5B7D980393F4}" type="slidenum">
              <a:rPr lang="zh-CN" altLang="en-US"/>
              <a:pPr/>
              <a:t>‹#›</a:t>
            </a:fld>
            <a:endParaRPr lang="en-US" altLang="zh-CN"/>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538635C5-957A-42E5-9CD7-4151F6DB81CC}" type="slidenum">
              <a:rPr lang="zh-CN" altLang="en-US"/>
              <a:pPr/>
              <a:t>‹#›</a:t>
            </a:fld>
            <a:endParaRPr lang="en-US" altLang="zh-CN"/>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756D196F-1DD5-49BC-9AFA-CF2870AC5516}" type="slidenum">
              <a:rPr lang="zh-CN" altLang="en-US"/>
              <a:pPr/>
              <a:t>‹#›</a:t>
            </a:fld>
            <a:endParaRPr lang="en-US" altLang="zh-CN"/>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CF903E09-6CCD-46B7-A638-945EA79EA13F}" type="slidenum">
              <a:rPr lang="zh-CN" altLang="en-US"/>
              <a:pPr/>
              <a:t>‹#›</a:t>
            </a:fld>
            <a:endParaRPr lang="en-US" altLang="zh-CN"/>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38A52F94-0A93-40F3-B2A3-60F3F94ADF85}" type="slidenum">
              <a:rPr lang="zh-CN" altLang="en-US"/>
              <a:pPr/>
              <a:t>‹#›</a:t>
            </a:fld>
            <a:endParaRPr lang="en-US" altLang="zh-CN"/>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1005AAC2-14B6-4833-9545-3758DCD2D473}" type="slidenum">
              <a:rPr lang="zh-CN" altLang="en-US"/>
              <a:pPr/>
              <a:t>‹#›</a:t>
            </a:fld>
            <a:endParaRPr lang="en-US" altLang="zh-CN"/>
          </a:p>
        </p:txBody>
      </p:sp>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E593BC28-E1BA-464E-8AFE-F8868B79A89D}" type="slidenum">
              <a:rPr lang="zh-CN" altLang="en-US"/>
              <a:pPr/>
              <a:t>‹#›</a:t>
            </a:fld>
            <a:endParaRPr lang="en-US" altLang="zh-CN"/>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397ED0D2-12F4-48D9-8532-EB896D884E81}"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
  </p:transition>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4FE1F5DF-D2AB-4949-9F6F-6BA3FFD1AFCD}"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第五章 投资报酬能力分析</a:t>
            </a:r>
          </a:p>
          <a:p>
            <a:pPr algn="l"/>
            <a:r>
              <a:rPr lang="zh-CN" altLang="en-US" sz="4400" b="1">
                <a:solidFill>
                  <a:schemeClr val="tx2"/>
                </a:solidFill>
                <a:latin typeface="Times New Roman" pitchFamily="18" charset="0"/>
              </a:rPr>
              <a:t>        </a:t>
            </a:r>
          </a:p>
        </p:txBody>
      </p: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4"/>
          <p:cNvSpPr>
            <a:spLocks noGrp="1"/>
          </p:cNvSpPr>
          <p:nvPr>
            <p:ph type="sldNum" sz="quarter" idx="11"/>
          </p:nvPr>
        </p:nvSpPr>
        <p:spPr/>
        <p:txBody>
          <a:bodyPr/>
          <a:lstStyle/>
          <a:p>
            <a:fld id="{61567CAF-C485-479C-A321-4382D2F38EFB}" type="slidenum">
              <a:rPr lang="zh-CN" altLang="en-US"/>
              <a:pPr/>
              <a:t>10</a:t>
            </a:fld>
            <a:endParaRPr lang="en-US" altLang="zh-CN"/>
          </a:p>
        </p:txBody>
      </p:sp>
      <p:sp>
        <p:nvSpPr>
          <p:cNvPr id="680962" name="Rectangle 2"/>
          <p:cNvSpPr>
            <a:spLocks noGrp="1" noChangeArrowheads="1"/>
          </p:cNvSpPr>
          <p:nvPr>
            <p:ph type="title"/>
          </p:nvPr>
        </p:nvSpPr>
        <p:spPr/>
        <p:txBody>
          <a:bodyPr/>
          <a:lstStyle/>
          <a:p>
            <a:pPr marL="914400" indent="-914400"/>
            <a:r>
              <a:rPr lang="zh-CN" altLang="en-US" b="1">
                <a:ea typeface="宋体" pitchFamily="2" charset="-122"/>
              </a:rPr>
              <a:t>投资报酬能力指标分析</a:t>
            </a:r>
          </a:p>
        </p:txBody>
      </p:sp>
      <p:sp>
        <p:nvSpPr>
          <p:cNvPr id="680963" name="Rectangle 3"/>
          <p:cNvSpPr>
            <a:spLocks noGrp="1" noChangeArrowheads="1"/>
          </p:cNvSpPr>
          <p:nvPr>
            <p:ph type="body" idx="1"/>
          </p:nvPr>
        </p:nvSpPr>
        <p:spPr/>
        <p:txBody>
          <a:bodyPr/>
          <a:lstStyle/>
          <a:p>
            <a:endParaRPr lang="zh-CN" altLang="en-US"/>
          </a:p>
          <a:p>
            <a:endParaRPr lang="zh-CN" altLang="en-US"/>
          </a:p>
          <a:p>
            <a:endParaRPr lang="zh-CN" altLang="en-US" sz="2400"/>
          </a:p>
          <a:p>
            <a:r>
              <a:rPr lang="zh-CN" altLang="en-US" sz="2400"/>
              <a:t>由于我国的企业财务报表中只列示财务费用，而没有单独列示利息费用，所以在实务中，人们也常用利润总额即税前利润来表示收益总额。据此总资产报酬率的计算公式又可以写为：</a:t>
            </a:r>
          </a:p>
          <a:p>
            <a:endParaRPr lang="zh-CN" altLang="en-US" sz="2400"/>
          </a:p>
          <a:p>
            <a:endParaRPr lang="zh-CN" altLang="en-US" sz="2400"/>
          </a:p>
          <a:p>
            <a:r>
              <a:rPr lang="zh-CN" altLang="en-US" sz="2400"/>
              <a:t>除此而外，总资产报酬率还有第三种计算公式，在美国企业和我国台湾地区企业报表分析中被广泛采用。该计算公式表示如下：</a:t>
            </a:r>
          </a:p>
        </p:txBody>
      </p:sp>
      <p:sp>
        <p:nvSpPr>
          <p:cNvPr id="680964"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0965" name="Object 5"/>
          <p:cNvGraphicFramePr>
            <a:graphicFrameLocks noChangeAspect="1"/>
          </p:cNvGraphicFramePr>
          <p:nvPr/>
        </p:nvGraphicFramePr>
        <p:xfrm>
          <a:off x="2051050" y="1196975"/>
          <a:ext cx="4724400" cy="630238"/>
        </p:xfrm>
        <a:graphic>
          <a:graphicData uri="http://schemas.openxmlformats.org/presentationml/2006/ole">
            <p:oleObj spid="_x0000_s680965" r:id="rId4" imgW="3136900" imgH="419100" progId="Equation.3">
              <p:embed/>
            </p:oleObj>
          </a:graphicData>
        </a:graphic>
      </p:graphicFrame>
      <p:sp>
        <p:nvSpPr>
          <p:cNvPr id="680966" name="Rectangle 6"/>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0967" name="Object 7"/>
          <p:cNvGraphicFramePr>
            <a:graphicFrameLocks noChangeAspect="1"/>
          </p:cNvGraphicFramePr>
          <p:nvPr/>
        </p:nvGraphicFramePr>
        <p:xfrm>
          <a:off x="2268538" y="3357563"/>
          <a:ext cx="4419600" cy="588962"/>
        </p:xfrm>
        <a:graphic>
          <a:graphicData uri="http://schemas.openxmlformats.org/presentationml/2006/ole">
            <p:oleObj spid="_x0000_s680967" r:id="rId5" imgW="3136900" imgH="419100" progId="Equation.3">
              <p:embed/>
            </p:oleObj>
          </a:graphicData>
        </a:graphic>
      </p:graphicFrame>
      <p:sp>
        <p:nvSpPr>
          <p:cNvPr id="680968" name="Rectangle 8"/>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0969" name="Object 9"/>
          <p:cNvGraphicFramePr>
            <a:graphicFrameLocks noChangeAspect="1"/>
          </p:cNvGraphicFramePr>
          <p:nvPr/>
        </p:nvGraphicFramePr>
        <p:xfrm>
          <a:off x="2124075" y="5300663"/>
          <a:ext cx="5486400" cy="574675"/>
        </p:xfrm>
        <a:graphic>
          <a:graphicData uri="http://schemas.openxmlformats.org/presentationml/2006/ole">
            <p:oleObj spid="_x0000_s680969" r:id="rId6" imgW="39878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2DF2A455-0F4F-4883-AEB4-FEC1766CE81F}" type="slidenum">
              <a:rPr lang="zh-CN" altLang="en-US"/>
              <a:pPr/>
              <a:t>11</a:t>
            </a:fld>
            <a:endParaRPr lang="en-US" altLang="zh-CN"/>
          </a:p>
        </p:txBody>
      </p:sp>
      <p:sp>
        <p:nvSpPr>
          <p:cNvPr id="712706"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712707" name="Rectangle 3"/>
          <p:cNvSpPr>
            <a:spLocks noGrp="1" noChangeArrowheads="1"/>
          </p:cNvSpPr>
          <p:nvPr>
            <p:ph type="body" idx="1"/>
          </p:nvPr>
        </p:nvSpPr>
        <p:spPr/>
        <p:txBody>
          <a:bodyPr/>
          <a:lstStyle/>
          <a:p>
            <a:r>
              <a:rPr lang="zh-CN" altLang="en-US" sz="2200"/>
              <a:t>在上式中，考虑到利息费用具有抵税效果，收益总额被表示为扣除抵税效果后的利息费用再加上净利润。</a:t>
            </a:r>
          </a:p>
          <a:p>
            <a:endParaRPr lang="zh-CN" altLang="en-US" sz="2200"/>
          </a:p>
          <a:p>
            <a:r>
              <a:rPr lang="zh-CN" altLang="en-US" sz="2200"/>
              <a:t>最后，总资产报酬率的计算也可以用净利润来反映收益总额，由此得到如下计算公式：</a:t>
            </a:r>
          </a:p>
          <a:p>
            <a:endParaRPr lang="zh-CN" altLang="en-US" sz="2200"/>
          </a:p>
          <a:p>
            <a:endParaRPr lang="zh-CN" altLang="en-US" sz="2200"/>
          </a:p>
          <a:p>
            <a:endParaRPr lang="zh-CN" altLang="en-US" sz="2200"/>
          </a:p>
          <a:p>
            <a:r>
              <a:rPr lang="zh-CN" altLang="en-US" sz="2200"/>
              <a:t>上述财务比率又被称为总资产净利率，目前国内上市公司在年报中也有采用公式四报告企业的总资产报酬率。</a:t>
            </a:r>
          </a:p>
        </p:txBody>
      </p:sp>
      <p:sp>
        <p:nvSpPr>
          <p:cNvPr id="712709" name="Rectangle 5"/>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2708" name="Object 4"/>
          <p:cNvGraphicFramePr>
            <a:graphicFrameLocks noChangeAspect="1"/>
          </p:cNvGraphicFramePr>
          <p:nvPr/>
        </p:nvGraphicFramePr>
        <p:xfrm>
          <a:off x="2124075" y="2852738"/>
          <a:ext cx="4826000" cy="649287"/>
        </p:xfrm>
        <a:graphic>
          <a:graphicData uri="http://schemas.openxmlformats.org/presentationml/2006/ole">
            <p:oleObj spid="_x0000_s712708" name="公式" r:id="rId3" imgW="3111500" imgH="419100" progId="Equation.3">
              <p:embed/>
            </p:oleObj>
          </a:graphicData>
        </a:graphic>
      </p:graphicFrame>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C8084C6-327A-406B-87CD-2698524EEEB7}" type="slidenum">
              <a:rPr lang="zh-CN" altLang="en-US"/>
              <a:pPr/>
              <a:t>12</a:t>
            </a:fld>
            <a:endParaRPr lang="en-US" altLang="zh-CN"/>
          </a:p>
        </p:txBody>
      </p:sp>
      <p:sp>
        <p:nvSpPr>
          <p:cNvPr id="683010" name="Rectangle 2"/>
          <p:cNvSpPr>
            <a:spLocks noGrp="1" noChangeArrowheads="1"/>
          </p:cNvSpPr>
          <p:nvPr>
            <p:ph type="title"/>
          </p:nvPr>
        </p:nvSpPr>
        <p:spPr/>
        <p:txBody>
          <a:bodyPr/>
          <a:lstStyle/>
          <a:p>
            <a:pPr marL="914400" indent="-914400"/>
            <a:r>
              <a:rPr lang="zh-CN" altLang="en-US" b="1">
                <a:ea typeface="宋体" pitchFamily="2" charset="-122"/>
              </a:rPr>
              <a:t>投资报酬能力指标分析</a:t>
            </a:r>
          </a:p>
        </p:txBody>
      </p:sp>
      <p:sp>
        <p:nvSpPr>
          <p:cNvPr id="683011" name="Rectangle 3"/>
          <p:cNvSpPr>
            <a:spLocks noGrp="1" noChangeArrowheads="1"/>
          </p:cNvSpPr>
          <p:nvPr>
            <p:ph type="body" idx="1"/>
          </p:nvPr>
        </p:nvSpPr>
        <p:spPr>
          <a:xfrm>
            <a:off x="539750" y="981075"/>
            <a:ext cx="8147050" cy="5495925"/>
          </a:xfrm>
        </p:spPr>
        <p:txBody>
          <a:bodyPr/>
          <a:lstStyle/>
          <a:p>
            <a:r>
              <a:rPr lang="zh-CN" altLang="en-US" sz="2200"/>
              <a:t>总资产报酬率的分析要点如下：</a:t>
            </a:r>
          </a:p>
          <a:p>
            <a:r>
              <a:rPr lang="en-US" altLang="zh-CN" sz="2200"/>
              <a:t>1</a:t>
            </a:r>
            <a:r>
              <a:rPr lang="zh-CN" altLang="en-US" sz="2200"/>
              <a:t>．总资产报酬率是一种重要的财务分析指标。该指标集中体现了资产运用效率和资金利用效果之间的关系；在企业资产总额一定的情况下，可以分析企业盈利的稳定性和持久性，确定企业所面临的风险；还可反映企业综合经营管理水平的高低。</a:t>
            </a:r>
          </a:p>
          <a:p>
            <a:r>
              <a:rPr lang="en-US" altLang="zh-CN" sz="2200"/>
              <a:t>2</a:t>
            </a:r>
            <a:r>
              <a:rPr lang="zh-CN" altLang="en-US" sz="2200"/>
              <a:t>．总资产报酬率指标越大，反映企业投资回报能力越强。影响总资产报酬率指标值大小的因素包括两个方面：收益总额和总资产平均占用额。其中收益总额是总资产报酬率的正影响因素，企业获利能力越强，收益总额越高；资产平均占用额是总资产报酬率的负影响因素，在分析资产占用额对总资产报酬率的影响时，不仅应注意尽可能降低资产占用额，提高资产运用效率，还应该重视资产结构的影响，合理安排资产构成，优化资产结构。 </a:t>
            </a:r>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EFCA009-D2D2-4000-A3E8-E317CCA115C4}" type="slidenum">
              <a:rPr lang="zh-CN" altLang="en-US"/>
              <a:pPr/>
              <a:t>13</a:t>
            </a:fld>
            <a:endParaRPr lang="en-US" altLang="zh-CN"/>
          </a:p>
        </p:txBody>
      </p:sp>
      <p:sp>
        <p:nvSpPr>
          <p:cNvPr id="685058"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85059" name="Rectangle 3"/>
          <p:cNvSpPr>
            <a:spLocks noGrp="1" noChangeArrowheads="1"/>
          </p:cNvSpPr>
          <p:nvPr>
            <p:ph type="body" idx="1"/>
          </p:nvPr>
        </p:nvSpPr>
        <p:spPr/>
        <p:txBody>
          <a:bodyPr/>
          <a:lstStyle/>
          <a:p>
            <a:r>
              <a:rPr lang="en-US" altLang="zh-CN" sz="2400"/>
              <a:t>3</a:t>
            </a:r>
            <a:r>
              <a:rPr lang="zh-CN" altLang="en-US" sz="2400"/>
              <a:t>．对总资产报酬率的分析可以结合趋势分析和同业比较分析进行。因为收益总额中可能包含着非经常或非正常的因素，因此，我们通常应进行连续几年（如</a:t>
            </a:r>
            <a:r>
              <a:rPr lang="en-US" altLang="zh-CN" sz="2400"/>
              <a:t>5</a:t>
            </a:r>
            <a:r>
              <a:rPr lang="zh-CN" altLang="en-US" sz="2400"/>
              <a:t>年）的总资产报酬率的比较分析，对其变动趋势进行判断，才能取得相对准确的信息。在此基础上再进行同业比较分析，有利于提高分析结论的准确性。</a:t>
            </a:r>
          </a:p>
          <a:p>
            <a:r>
              <a:rPr lang="en-US" altLang="zh-CN" sz="2400"/>
              <a:t>4</a:t>
            </a:r>
            <a:r>
              <a:rPr lang="zh-CN" altLang="en-US" sz="2400"/>
              <a:t>．由于总资产报酬率有多种计算公式，在进行跨国或跨区域企业财务指标比较分析时，应注意计算口径的一致性和可比性。</a:t>
            </a:r>
          </a:p>
        </p:txBody>
      </p:sp>
    </p:spTree>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6F6DE9EB-6718-4F0E-9F7F-70C26EEAE3B9}" type="slidenum">
              <a:rPr lang="zh-CN" altLang="en-US"/>
              <a:pPr/>
              <a:t>14</a:t>
            </a:fld>
            <a:endParaRPr lang="en-US" altLang="zh-CN"/>
          </a:p>
        </p:txBody>
      </p:sp>
      <p:sp>
        <p:nvSpPr>
          <p:cNvPr id="687106"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87107" name="Rectangle 3"/>
          <p:cNvSpPr>
            <a:spLocks noGrp="1" noChangeArrowheads="1"/>
          </p:cNvSpPr>
          <p:nvPr>
            <p:ph type="body" idx="1"/>
          </p:nvPr>
        </p:nvSpPr>
        <p:spPr/>
        <p:txBody>
          <a:bodyPr/>
          <a:lstStyle/>
          <a:p>
            <a:r>
              <a:rPr lang="zh-CN" altLang="en-US" sz="2400"/>
              <a:t>（二）净资产报酬率</a:t>
            </a:r>
          </a:p>
          <a:p>
            <a:r>
              <a:rPr lang="zh-CN" altLang="en-US" sz="2400"/>
              <a:t>净资产报酬率（</a:t>
            </a:r>
            <a:r>
              <a:rPr lang="en-US" altLang="zh-CN" sz="2400"/>
              <a:t>ROE</a:t>
            </a:r>
            <a:r>
              <a:rPr lang="zh-CN" altLang="en-US" sz="2400"/>
              <a:t>）亦称净资产收益率、所有者（股东）权益报酬率、股本报酬率、净值报酬率，是企业一定时期内净利润与平均净资产（所有者权益）之比，该指标反映了企业所有者所获投资报酬的大小。其计算公式为：</a:t>
            </a:r>
          </a:p>
          <a:p>
            <a:endParaRPr lang="zh-CN" altLang="en-US" sz="2400"/>
          </a:p>
          <a:p>
            <a:endParaRPr lang="zh-CN" altLang="en-US" sz="2400"/>
          </a:p>
          <a:p>
            <a:endParaRPr lang="zh-CN" altLang="en-US" sz="2400"/>
          </a:p>
          <a:p>
            <a:r>
              <a:rPr lang="zh-CN" altLang="en-US" sz="2400"/>
              <a:t>上式中净利润为企业税后净利，平均净资产总额为企业期初净资产总额与期末净资产总额的平均数。</a:t>
            </a:r>
          </a:p>
        </p:txBody>
      </p:sp>
      <p:sp>
        <p:nvSpPr>
          <p:cNvPr id="687108"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7109" name="Object 5"/>
          <p:cNvGraphicFramePr>
            <a:graphicFrameLocks noChangeAspect="1"/>
          </p:cNvGraphicFramePr>
          <p:nvPr/>
        </p:nvGraphicFramePr>
        <p:xfrm>
          <a:off x="2411413" y="3141663"/>
          <a:ext cx="4191000" cy="657225"/>
        </p:xfrm>
        <a:graphic>
          <a:graphicData uri="http://schemas.openxmlformats.org/presentationml/2006/ole">
            <p:oleObj spid="_x0000_s687109" r:id="rId4" imgW="26797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61D85A9-CCCC-4638-8FB5-BD0C7576A17B}" type="slidenum">
              <a:rPr lang="zh-CN" altLang="en-US"/>
              <a:pPr/>
              <a:t>15</a:t>
            </a:fld>
            <a:endParaRPr lang="en-US" altLang="zh-CN"/>
          </a:p>
        </p:txBody>
      </p:sp>
      <p:sp>
        <p:nvSpPr>
          <p:cNvPr id="689154"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89155" name="Rectangle 3"/>
          <p:cNvSpPr>
            <a:spLocks noGrp="1" noChangeArrowheads="1"/>
          </p:cNvSpPr>
          <p:nvPr>
            <p:ph type="body" idx="1"/>
          </p:nvPr>
        </p:nvSpPr>
        <p:spPr/>
        <p:txBody>
          <a:bodyPr/>
          <a:lstStyle/>
          <a:p>
            <a:r>
              <a:rPr lang="zh-CN" altLang="en-US" sz="2400"/>
              <a:t>需要说明的是，对于股份公司来说，净资产报酬率通常是指普通股东权益报酬率。如果公司股份中有优先股，应将这部分内容剔除。</a:t>
            </a:r>
          </a:p>
          <a:p>
            <a:r>
              <a:rPr lang="zh-CN" altLang="en-US" sz="2400"/>
              <a:t>财务制度规定，优先股股利在企业提取任意盈余公积和支付普通股股利之前支付，而且无论公司的收益如何，优先股的股利一般是固定不变的。因此，可以说普通股股东才是公司资产的真正所有者和风险的主要承担者。所以这时候的净资产报酬率（普通股东权益报酬率）的计算公式为：</a:t>
            </a:r>
          </a:p>
        </p:txBody>
      </p:sp>
      <p:sp>
        <p:nvSpPr>
          <p:cNvPr id="689156"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9157" name="Object 5"/>
          <p:cNvGraphicFramePr>
            <a:graphicFrameLocks noChangeAspect="1"/>
          </p:cNvGraphicFramePr>
          <p:nvPr/>
        </p:nvGraphicFramePr>
        <p:xfrm>
          <a:off x="971550" y="4292600"/>
          <a:ext cx="7086600" cy="639763"/>
        </p:xfrm>
        <a:graphic>
          <a:graphicData uri="http://schemas.openxmlformats.org/presentationml/2006/ole">
            <p:oleObj spid="_x0000_s689157" r:id="rId4" imgW="46482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D72883B-89BF-427E-AF9E-CFA9EB1F315B}" type="slidenum">
              <a:rPr lang="zh-CN" altLang="en-US"/>
              <a:pPr/>
              <a:t>16</a:t>
            </a:fld>
            <a:endParaRPr lang="en-US" altLang="zh-CN"/>
          </a:p>
        </p:txBody>
      </p:sp>
      <p:sp>
        <p:nvSpPr>
          <p:cNvPr id="691202"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91203" name="Rectangle 3"/>
          <p:cNvSpPr>
            <a:spLocks noGrp="1" noChangeArrowheads="1"/>
          </p:cNvSpPr>
          <p:nvPr>
            <p:ph type="body" idx="1"/>
          </p:nvPr>
        </p:nvSpPr>
        <p:spPr/>
        <p:txBody>
          <a:bodyPr/>
          <a:lstStyle/>
          <a:p>
            <a:r>
              <a:rPr lang="zh-CN" altLang="en-US" sz="2400"/>
              <a:t>净资产报酬率的分析要点：</a:t>
            </a:r>
          </a:p>
          <a:p>
            <a:r>
              <a:rPr lang="en-US" altLang="zh-CN" sz="2400"/>
              <a:t>1</a:t>
            </a:r>
            <a:r>
              <a:rPr lang="zh-CN" altLang="en-US" sz="2400"/>
              <a:t>．净资产报酬率是立足于所有者权益的角度来考核企业获利能力和投资回报能力，因而它是最被所有者关注的、对企业具有重大影响的指标。一般来说，净资产报酬率越高，企业净资产的使用效率就越高，投资者和债权人的利益保障程度也就越大。</a:t>
            </a:r>
          </a:p>
          <a:p>
            <a:r>
              <a:rPr lang="en-US" altLang="zh-CN" sz="2400"/>
              <a:t>2</a:t>
            </a:r>
            <a:r>
              <a:rPr lang="zh-CN" altLang="en-US" sz="2400"/>
              <a:t>．报表使用者通过分析净资产报酬率指标，一方面可以判定企业的投资效益，另一方面可以了解企业管理水平的高低。同时对该指标的分析还是所有者考核其投入企业的资本保值增值程度的基本途经。在具体分析时，可以结合指标的时间趋势分析和行业或同业比较分析等方式进行。</a:t>
            </a:r>
          </a:p>
        </p:txBody>
      </p:sp>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5A020AE2-BF65-4DEF-8081-F2C6CD9404E9}" type="slidenum">
              <a:rPr lang="zh-CN" altLang="en-US"/>
              <a:pPr/>
              <a:t>17</a:t>
            </a:fld>
            <a:endParaRPr lang="en-US" altLang="zh-CN"/>
          </a:p>
        </p:txBody>
      </p:sp>
      <p:sp>
        <p:nvSpPr>
          <p:cNvPr id="693250"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93251" name="Rectangle 3"/>
          <p:cNvSpPr>
            <a:spLocks noGrp="1" noChangeArrowheads="1"/>
          </p:cNvSpPr>
          <p:nvPr>
            <p:ph type="body" idx="1"/>
          </p:nvPr>
        </p:nvSpPr>
        <p:spPr>
          <a:xfrm>
            <a:off x="539750" y="908050"/>
            <a:ext cx="8147050" cy="5184775"/>
          </a:xfrm>
        </p:spPr>
        <p:txBody>
          <a:bodyPr/>
          <a:lstStyle/>
          <a:p>
            <a:r>
              <a:rPr lang="zh-CN" altLang="en-US"/>
              <a:t>（三）长期资本报酬率</a:t>
            </a:r>
          </a:p>
          <a:p>
            <a:r>
              <a:rPr lang="zh-CN" altLang="en-US"/>
              <a:t>长期资本报酬率也称长期资本收益率，是收益总额与长期资本平均占用额之比。其中长期资本是企业长期负债和所有者权益之和，而收益总额分别有两种表示方法，因此长期资本报酬率就有两种计算公式，分别列示如下：</a:t>
            </a:r>
          </a:p>
          <a:p>
            <a:endParaRPr lang="zh-CN" altLang="en-US"/>
          </a:p>
          <a:p>
            <a:endParaRPr lang="zh-CN" altLang="en-US"/>
          </a:p>
          <a:p>
            <a:r>
              <a:rPr lang="zh-CN" altLang="en-US"/>
              <a:t>上述公式国内企业通常采用，另在美国及我国台湾地区该指标的计算公式为：</a:t>
            </a:r>
          </a:p>
          <a:p>
            <a:endParaRPr lang="zh-CN" altLang="en-US"/>
          </a:p>
          <a:p>
            <a:endParaRPr lang="zh-CN" altLang="en-US"/>
          </a:p>
          <a:p>
            <a:endParaRPr lang="zh-CN" altLang="en-US"/>
          </a:p>
          <a:p>
            <a:r>
              <a:rPr lang="zh-CN" altLang="en-US"/>
              <a:t>长期资本报酬率反映的是每单位长期资本能够获得多少盈利。该指标是从长期资金的提供者</a:t>
            </a:r>
            <a:r>
              <a:rPr lang="en-US" altLang="zh-CN"/>
              <a:t>——</a:t>
            </a:r>
            <a:r>
              <a:rPr lang="zh-CN" altLang="en-US"/>
              <a:t>长期债权人和所有者的角度来分析其投资报酬率。显然，要提高长期资本报酬率，一方面要增强企业的获利能力，另一方面要尽可能减少长期资本的占用。</a:t>
            </a:r>
          </a:p>
        </p:txBody>
      </p:sp>
      <p:sp>
        <p:nvSpPr>
          <p:cNvPr id="693252"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3253" name="Object 5"/>
          <p:cNvGraphicFramePr>
            <a:graphicFrameLocks noChangeAspect="1"/>
          </p:cNvGraphicFramePr>
          <p:nvPr/>
        </p:nvGraphicFramePr>
        <p:xfrm>
          <a:off x="2195513" y="2349500"/>
          <a:ext cx="4953000" cy="512763"/>
        </p:xfrm>
        <a:graphic>
          <a:graphicData uri="http://schemas.openxmlformats.org/presentationml/2006/ole">
            <p:oleObj spid="_x0000_s693253" r:id="rId4" imgW="4038600" imgH="419100" progId="Equation.3">
              <p:embed/>
            </p:oleObj>
          </a:graphicData>
        </a:graphic>
      </p:graphicFrame>
      <p:sp>
        <p:nvSpPr>
          <p:cNvPr id="693254" name="Rectangle 6"/>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3255" name="Object 7"/>
          <p:cNvGraphicFramePr>
            <a:graphicFrameLocks noChangeAspect="1"/>
          </p:cNvGraphicFramePr>
          <p:nvPr/>
        </p:nvGraphicFramePr>
        <p:xfrm>
          <a:off x="1835150" y="3716338"/>
          <a:ext cx="5616575" cy="508000"/>
        </p:xfrm>
        <a:graphic>
          <a:graphicData uri="http://schemas.openxmlformats.org/presentationml/2006/ole">
            <p:oleObj spid="_x0000_s693255" r:id="rId5" imgW="4635500" imgH="419100" progId="Equation.3">
              <p:embed/>
            </p:oleObj>
          </a:graphicData>
        </a:graphic>
      </p:graphicFrame>
    </p:spTree>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9747B18-B1BB-4ED1-B2E7-6B3490E252B2}" type="slidenum">
              <a:rPr lang="zh-CN" altLang="en-US"/>
              <a:pPr/>
              <a:t>18</a:t>
            </a:fld>
            <a:endParaRPr lang="en-US" altLang="zh-CN"/>
          </a:p>
        </p:txBody>
      </p:sp>
      <p:sp>
        <p:nvSpPr>
          <p:cNvPr id="710658"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710659" name="Rectangle 3"/>
          <p:cNvSpPr>
            <a:spLocks noGrp="1" noChangeArrowheads="1"/>
          </p:cNvSpPr>
          <p:nvPr>
            <p:ph type="body" idx="1"/>
          </p:nvPr>
        </p:nvSpPr>
        <p:spPr/>
        <p:txBody>
          <a:bodyPr/>
          <a:lstStyle/>
          <a:p>
            <a:r>
              <a:rPr lang="zh-CN" altLang="en-US" sz="2400"/>
              <a:t>（四）投入资本报酬率</a:t>
            </a:r>
          </a:p>
          <a:p>
            <a:r>
              <a:rPr lang="zh-CN" altLang="en-US"/>
              <a:t>投入资本报酬率（</a:t>
            </a:r>
            <a:r>
              <a:rPr lang="en-US" altLang="zh-CN"/>
              <a:t>ROIC</a:t>
            </a:r>
            <a:r>
              <a:rPr lang="zh-CN" altLang="en-US"/>
              <a:t>）也称投入资本收益率，该指标不仅反映企业投入资本获得报酬的能力，另外还可以与企业加权平均成本（</a:t>
            </a:r>
            <a:r>
              <a:rPr lang="en-US" altLang="zh-CN"/>
              <a:t>WACC</a:t>
            </a:r>
            <a:r>
              <a:rPr lang="zh-CN" altLang="en-US"/>
              <a:t>）进行比较，从而评价企业投入的资本是否能够得到有效利用，企业的经济价值是否得到提升。投入资本报酬率的计算公式为：</a:t>
            </a:r>
          </a:p>
          <a:p>
            <a:endParaRPr lang="zh-CN" altLang="en-US"/>
          </a:p>
          <a:p>
            <a:endParaRPr lang="zh-CN" altLang="en-US" sz="2400"/>
          </a:p>
          <a:p>
            <a:endParaRPr lang="zh-CN" altLang="en-US" sz="2400"/>
          </a:p>
          <a:p>
            <a:r>
              <a:rPr lang="zh-CN" altLang="en-US"/>
              <a:t>上式中投入资本（</a:t>
            </a:r>
            <a:r>
              <a:rPr lang="en-US" altLang="zh-CN"/>
              <a:t>Invested Capital</a:t>
            </a:r>
            <a:r>
              <a:rPr lang="zh-CN" altLang="en-US"/>
              <a:t>）通常包括优先股、普通股和长期债务。从理论上讲，投入资本的构成是：</a:t>
            </a:r>
          </a:p>
          <a:p>
            <a:r>
              <a:rPr lang="zh-CN" altLang="en-US">
                <a:solidFill>
                  <a:srgbClr val="FF0066"/>
                </a:solidFill>
              </a:rPr>
              <a:t>投入资本 </a:t>
            </a:r>
            <a:r>
              <a:rPr lang="en-US" altLang="zh-CN">
                <a:solidFill>
                  <a:srgbClr val="FF0066"/>
                </a:solidFill>
              </a:rPr>
              <a:t>=</a:t>
            </a:r>
            <a:r>
              <a:rPr lang="zh-CN" altLang="en-US">
                <a:solidFill>
                  <a:srgbClr val="FF0066"/>
                </a:solidFill>
              </a:rPr>
              <a:t>所有者权益</a:t>
            </a:r>
            <a:r>
              <a:rPr lang="en-US" altLang="zh-CN">
                <a:solidFill>
                  <a:srgbClr val="FF0066"/>
                </a:solidFill>
              </a:rPr>
              <a:t>+</a:t>
            </a:r>
            <a:r>
              <a:rPr lang="zh-CN" altLang="en-US">
                <a:solidFill>
                  <a:srgbClr val="FF0066"/>
                </a:solidFill>
              </a:rPr>
              <a:t>有息负债</a:t>
            </a:r>
            <a:r>
              <a:rPr lang="en-US" altLang="zh-CN">
                <a:solidFill>
                  <a:srgbClr val="FF0066"/>
                </a:solidFill>
              </a:rPr>
              <a:t>- </a:t>
            </a:r>
            <a:r>
              <a:rPr lang="zh-CN" altLang="en-US">
                <a:solidFill>
                  <a:srgbClr val="FF0066"/>
                </a:solidFill>
              </a:rPr>
              <a:t>超额现金</a:t>
            </a:r>
            <a:r>
              <a:rPr lang="en-US" altLang="zh-CN">
                <a:solidFill>
                  <a:srgbClr val="FF0066"/>
                </a:solidFill>
              </a:rPr>
              <a:t>- </a:t>
            </a:r>
            <a:r>
              <a:rPr lang="zh-CN" altLang="en-US">
                <a:solidFill>
                  <a:srgbClr val="FF0066"/>
                </a:solidFill>
              </a:rPr>
              <a:t>非经营性资产（或非核心资产）</a:t>
            </a:r>
          </a:p>
        </p:txBody>
      </p:sp>
      <p:sp>
        <p:nvSpPr>
          <p:cNvPr id="710661" name="Rectangle 5"/>
          <p:cNvSpPr>
            <a:spLocks noChangeArrowheads="1"/>
          </p:cNvSpPr>
          <p:nvPr/>
        </p:nvSpPr>
        <p:spPr bwMode="auto">
          <a:xfrm>
            <a:off x="0" y="0"/>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0660" name="Object 4"/>
          <p:cNvGraphicFramePr>
            <a:graphicFrameLocks noChangeAspect="1"/>
          </p:cNvGraphicFramePr>
          <p:nvPr/>
        </p:nvGraphicFramePr>
        <p:xfrm>
          <a:off x="1619250" y="2852738"/>
          <a:ext cx="4895850" cy="658812"/>
        </p:xfrm>
        <a:graphic>
          <a:graphicData uri="http://schemas.openxmlformats.org/presentationml/2006/ole">
            <p:oleObj spid="_x0000_s710660" name="公式" r:id="rId3" imgW="3073400" imgH="419100" progId="Equation.3">
              <p:embed/>
            </p:oleObj>
          </a:graphicData>
        </a:graphic>
      </p:graphicFrame>
    </p:spTree>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39DED37-307E-4852-8E41-0D0F2954E70A}" type="slidenum">
              <a:rPr lang="zh-CN" altLang="en-US"/>
              <a:pPr/>
              <a:t>19</a:t>
            </a:fld>
            <a:endParaRPr lang="en-US" altLang="zh-CN"/>
          </a:p>
        </p:txBody>
      </p:sp>
      <p:sp>
        <p:nvSpPr>
          <p:cNvPr id="711682"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711683" name="Rectangle 3"/>
          <p:cNvSpPr>
            <a:spLocks noGrp="1" noChangeArrowheads="1"/>
          </p:cNvSpPr>
          <p:nvPr>
            <p:ph type="body" idx="1"/>
          </p:nvPr>
        </p:nvSpPr>
        <p:spPr/>
        <p:txBody>
          <a:bodyPr/>
          <a:lstStyle/>
          <a:p>
            <a:r>
              <a:rPr lang="zh-CN" altLang="en-US"/>
              <a:t>但在实际计算中，由于相关数据的限制，一般多用有息负债加所有者权益反映。其中，有息负债等于短期借款、长期借款、应付债券、一年内到期的非流动负债之和。</a:t>
            </a:r>
          </a:p>
          <a:p>
            <a:endParaRPr lang="zh-CN" altLang="en-US"/>
          </a:p>
          <a:p>
            <a:r>
              <a:rPr lang="zh-CN" altLang="en-US"/>
              <a:t>而在台湾地区，投入资本的计算也采用以下公式：</a:t>
            </a:r>
          </a:p>
          <a:p>
            <a:r>
              <a:rPr lang="zh-CN" altLang="en-US">
                <a:solidFill>
                  <a:srgbClr val="FF0066"/>
                </a:solidFill>
              </a:rPr>
              <a:t>投入资本 </a:t>
            </a:r>
            <a:r>
              <a:rPr lang="en-US" altLang="zh-CN">
                <a:solidFill>
                  <a:srgbClr val="FF0066"/>
                </a:solidFill>
              </a:rPr>
              <a:t>= </a:t>
            </a:r>
            <a:r>
              <a:rPr lang="zh-CN" altLang="en-US">
                <a:solidFill>
                  <a:srgbClr val="FF0066"/>
                </a:solidFill>
              </a:rPr>
              <a:t>净营运资金 </a:t>
            </a:r>
            <a:r>
              <a:rPr lang="en-US" altLang="zh-CN">
                <a:solidFill>
                  <a:srgbClr val="FF0066"/>
                </a:solidFill>
              </a:rPr>
              <a:t>+ </a:t>
            </a:r>
            <a:r>
              <a:rPr lang="zh-CN" altLang="en-US">
                <a:solidFill>
                  <a:srgbClr val="FF0066"/>
                </a:solidFill>
              </a:rPr>
              <a:t>固定资产净额 </a:t>
            </a:r>
            <a:r>
              <a:rPr lang="en-US" altLang="zh-CN">
                <a:solidFill>
                  <a:srgbClr val="FF0066"/>
                </a:solidFill>
              </a:rPr>
              <a:t>+ </a:t>
            </a:r>
            <a:r>
              <a:rPr lang="zh-CN" altLang="en-US">
                <a:solidFill>
                  <a:srgbClr val="FF0066"/>
                </a:solidFill>
              </a:rPr>
              <a:t>其它资产净额</a:t>
            </a:r>
          </a:p>
          <a:p>
            <a:endParaRPr lang="zh-CN" altLang="en-US">
              <a:solidFill>
                <a:srgbClr val="FF0066"/>
              </a:solidFill>
            </a:endParaRPr>
          </a:p>
          <a:p>
            <a:r>
              <a:rPr lang="zh-CN" altLang="en-US"/>
              <a:t>其中，净营运资金等于营运用途的流动资产（不包括理财性质的短期有价证券）减去非付息的流动负债（不包括付息的银行短期借款）；固定资产净额即公司固定资产的净账面价值；其它资产净额指由营业活动所形成的其它资产扣除其它负债部分，不包括主业外的长期投资部分。</a:t>
            </a:r>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5908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了解投资报酬能力分析的作用；</a:t>
            </a:r>
          </a:p>
          <a:p>
            <a:pPr algn="l">
              <a:lnSpc>
                <a:spcPct val="125000"/>
              </a:lnSpc>
              <a:buClr>
                <a:srgbClr val="FF0066"/>
              </a:buClr>
              <a:buSzPct val="110000"/>
              <a:buFont typeface="Wingdings" pitchFamily="2" charset="2"/>
              <a:buChar char="þ"/>
            </a:pPr>
            <a:r>
              <a:rPr lang="zh-CN" altLang="en-US" sz="2400"/>
              <a:t>熟悉投入资本的类别及其配比收益项目；</a:t>
            </a:r>
          </a:p>
          <a:p>
            <a:pPr algn="l">
              <a:lnSpc>
                <a:spcPct val="125000"/>
              </a:lnSpc>
              <a:buClr>
                <a:srgbClr val="FF0066"/>
              </a:buClr>
              <a:buSzPct val="110000"/>
              <a:buFont typeface="Wingdings" pitchFamily="2" charset="2"/>
              <a:buChar char="þ"/>
            </a:pPr>
            <a:r>
              <a:rPr lang="zh-CN" altLang="en-US" sz="2400"/>
              <a:t>掌握投资报酬能力分析指标；</a:t>
            </a:r>
          </a:p>
          <a:p>
            <a:pPr algn="l">
              <a:lnSpc>
                <a:spcPct val="125000"/>
              </a:lnSpc>
              <a:buClr>
                <a:srgbClr val="FF0066"/>
              </a:buClr>
              <a:buSzPct val="110000"/>
              <a:buFont typeface="Wingdings" pitchFamily="2" charset="2"/>
              <a:buChar char="þ"/>
            </a:pPr>
            <a:r>
              <a:rPr lang="zh-CN" altLang="en-US" sz="2400"/>
              <a:t>了解投资报酬能力的影响因素；</a:t>
            </a:r>
          </a:p>
          <a:p>
            <a:pPr algn="l">
              <a:lnSpc>
                <a:spcPct val="125000"/>
              </a:lnSpc>
              <a:buClr>
                <a:srgbClr val="FF0066"/>
              </a:buClr>
              <a:buSzPct val="110000"/>
              <a:buFont typeface="Wingdings" pitchFamily="2" charset="2"/>
              <a:buChar char="þ"/>
            </a:pPr>
            <a:r>
              <a:rPr lang="zh-CN" altLang="en-US" sz="2400"/>
              <a:t>掌握杜邦分析方法的原理和作用。</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4229CB11-8D45-4FAA-9C56-ABAB841300FC}" type="slidenum">
              <a:rPr lang="zh-CN" altLang="en-US"/>
              <a:pPr/>
              <a:t>20</a:t>
            </a:fld>
            <a:endParaRPr lang="en-US" altLang="zh-CN"/>
          </a:p>
        </p:txBody>
      </p:sp>
      <p:sp>
        <p:nvSpPr>
          <p:cNvPr id="695298"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95299" name="Rectangle 3"/>
          <p:cNvSpPr>
            <a:spLocks noGrp="1" noChangeArrowheads="1"/>
          </p:cNvSpPr>
          <p:nvPr>
            <p:ph type="body" idx="1"/>
          </p:nvPr>
        </p:nvSpPr>
        <p:spPr/>
        <p:txBody>
          <a:bodyPr/>
          <a:lstStyle/>
          <a:p>
            <a:r>
              <a:rPr lang="zh-CN" altLang="en-US" sz="2400"/>
              <a:t>（五）资本金报酬率</a:t>
            </a:r>
          </a:p>
          <a:p>
            <a:r>
              <a:rPr lang="zh-CN" altLang="en-US" sz="2400"/>
              <a:t>资本金报酬率也称实收资本报酬率，是净利润与企业平均实收资本的比率。其计算公式为：</a:t>
            </a:r>
          </a:p>
          <a:p>
            <a:endParaRPr lang="zh-CN" altLang="en-US" sz="2400"/>
          </a:p>
          <a:p>
            <a:endParaRPr lang="zh-CN" altLang="en-US" sz="2400"/>
          </a:p>
          <a:p>
            <a:endParaRPr lang="zh-CN" altLang="en-US" sz="2400"/>
          </a:p>
          <a:p>
            <a:r>
              <a:rPr lang="zh-CN" altLang="en-US" sz="2400"/>
              <a:t>资本金报酬率衡量的是企业所有者投入资本赚取利润的能力，公式中的资本金指的是资产负债表上的实收资本项目。该指标数值越高，表明投资者投入企业资金得到的回报就越高。通过对资本金报酬率的分析，不仅可以了解企业管理水平和经济效益的高低，而且还可以判定企业的投资效益，从而对所有者投资决策带来一定影响。</a:t>
            </a:r>
          </a:p>
        </p:txBody>
      </p:sp>
      <p:sp>
        <p:nvSpPr>
          <p:cNvPr id="695300"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5301" name="Object 5"/>
          <p:cNvGraphicFramePr>
            <a:graphicFrameLocks noChangeAspect="1"/>
          </p:cNvGraphicFramePr>
          <p:nvPr/>
        </p:nvGraphicFramePr>
        <p:xfrm>
          <a:off x="1908175" y="2349500"/>
          <a:ext cx="4464050" cy="660400"/>
        </p:xfrm>
        <a:graphic>
          <a:graphicData uri="http://schemas.openxmlformats.org/presentationml/2006/ole">
            <p:oleObj spid="_x0000_s695301" r:id="rId4" imgW="28321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DD5561B5-A09D-46A9-B928-183F600CE587}" type="slidenum">
              <a:rPr lang="zh-CN" altLang="en-US"/>
              <a:pPr/>
              <a:t>21</a:t>
            </a:fld>
            <a:endParaRPr lang="en-US" altLang="zh-CN"/>
          </a:p>
        </p:txBody>
      </p:sp>
      <p:sp>
        <p:nvSpPr>
          <p:cNvPr id="713730"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713731" name="Rectangle 3"/>
          <p:cNvSpPr>
            <a:spLocks noGrp="1" noChangeArrowheads="1"/>
          </p:cNvSpPr>
          <p:nvPr>
            <p:ph type="body" idx="1"/>
          </p:nvPr>
        </p:nvSpPr>
        <p:spPr/>
        <p:txBody>
          <a:bodyPr/>
          <a:lstStyle/>
          <a:p>
            <a:r>
              <a:rPr lang="zh-CN" altLang="en-US" sz="2400"/>
              <a:t>（六）资本报酬率</a:t>
            </a:r>
          </a:p>
          <a:p>
            <a:r>
              <a:rPr lang="zh-CN" altLang="en-US" sz="2400"/>
              <a:t>资本报酬率也称资本收益率，是企业净利润与平均资本总额之比，计算公式为：</a:t>
            </a:r>
          </a:p>
          <a:p>
            <a:endParaRPr lang="zh-CN" altLang="en-US" sz="2400"/>
          </a:p>
          <a:p>
            <a:endParaRPr lang="zh-CN" altLang="en-US" sz="2400"/>
          </a:p>
          <a:p>
            <a:endParaRPr lang="zh-CN" altLang="en-US" sz="2400"/>
          </a:p>
          <a:p>
            <a:r>
              <a:rPr lang="zh-CN" altLang="en-US" sz="2400"/>
              <a:t>平均资本＝</a:t>
            </a:r>
            <a:r>
              <a:rPr lang="en-US" altLang="zh-CN" sz="2400"/>
              <a:t>[</a:t>
            </a:r>
            <a:r>
              <a:rPr lang="zh-CN" altLang="en-US" sz="2400"/>
              <a:t>（年初实收资本＋年初资本公积）＋（年末实收资本＋年末资本公积）</a:t>
            </a:r>
            <a:r>
              <a:rPr lang="en-US" altLang="zh-CN" sz="2400"/>
              <a:t>] ÷2</a:t>
            </a:r>
          </a:p>
          <a:p>
            <a:r>
              <a:rPr lang="zh-CN" altLang="en-US" sz="2400"/>
              <a:t>资本报酬率中企业资本由实收资本和资本公积两部分构成，是所有者权益中的核心部分。资本报酬率比率越高，企业回报能力越强。</a:t>
            </a:r>
          </a:p>
        </p:txBody>
      </p:sp>
      <p:sp>
        <p:nvSpPr>
          <p:cNvPr id="713733" name="Rectangle 5"/>
          <p:cNvSpPr>
            <a:spLocks noChangeArrowheads="1"/>
          </p:cNvSpPr>
          <p:nvPr/>
        </p:nvSpPr>
        <p:spPr bwMode="auto">
          <a:xfrm>
            <a:off x="0" y="326707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13732" name="Object 4"/>
          <p:cNvGraphicFramePr>
            <a:graphicFrameLocks noChangeAspect="1"/>
          </p:cNvGraphicFramePr>
          <p:nvPr/>
        </p:nvGraphicFramePr>
        <p:xfrm>
          <a:off x="1908175" y="2205038"/>
          <a:ext cx="4464050" cy="795337"/>
        </p:xfrm>
        <a:graphic>
          <a:graphicData uri="http://schemas.openxmlformats.org/presentationml/2006/ole">
            <p:oleObj spid="_x0000_s713732" name="公式" r:id="rId3" imgW="2349500" imgH="419100" progId="Equation.3">
              <p:embed/>
            </p:oleObj>
          </a:graphicData>
        </a:graphic>
      </p:graphicFrame>
    </p:spTree>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B1AC4CB9-8A58-4250-A2E4-31DD9DCE34C3}" type="slidenum">
              <a:rPr lang="zh-CN" altLang="en-US"/>
              <a:pPr/>
              <a:t>22</a:t>
            </a:fld>
            <a:endParaRPr lang="en-US" altLang="zh-CN"/>
          </a:p>
        </p:txBody>
      </p:sp>
      <p:sp>
        <p:nvSpPr>
          <p:cNvPr id="697346" name="Rectangle 2"/>
          <p:cNvSpPr>
            <a:spLocks noGrp="1" noChangeArrowheads="1"/>
          </p:cNvSpPr>
          <p:nvPr>
            <p:ph type="title"/>
          </p:nvPr>
        </p:nvSpPr>
        <p:spPr/>
        <p:txBody>
          <a:bodyPr/>
          <a:lstStyle/>
          <a:p>
            <a:r>
              <a:rPr lang="zh-CN" altLang="en-US" b="1">
                <a:ea typeface="宋体" pitchFamily="2" charset="-122"/>
              </a:rPr>
              <a:t>投资报酬能力指标分析</a:t>
            </a:r>
          </a:p>
        </p:txBody>
      </p:sp>
      <p:sp>
        <p:nvSpPr>
          <p:cNvPr id="697347" name="Rectangle 3"/>
          <p:cNvSpPr>
            <a:spLocks noGrp="1" noChangeArrowheads="1"/>
          </p:cNvSpPr>
          <p:nvPr>
            <p:ph type="body" idx="1"/>
          </p:nvPr>
        </p:nvSpPr>
        <p:spPr/>
        <p:txBody>
          <a:bodyPr/>
          <a:lstStyle/>
          <a:p>
            <a:r>
              <a:rPr lang="zh-CN" altLang="en-US" sz="2400" dirty="0"/>
              <a:t>（七）投资收益率</a:t>
            </a:r>
          </a:p>
          <a:p>
            <a:pPr algn="just">
              <a:lnSpc>
                <a:spcPct val="110000"/>
              </a:lnSpc>
            </a:pPr>
            <a:r>
              <a:rPr lang="zh-CN" altLang="en-US" dirty="0"/>
              <a:t>投资收益率是企业投资性收益与平均对外投资总额的比率。其计算公式如下：</a:t>
            </a:r>
            <a:endParaRPr lang="zh-CN" altLang="en-US" sz="2400" dirty="0"/>
          </a:p>
          <a:p>
            <a:pPr>
              <a:lnSpc>
                <a:spcPct val="110000"/>
              </a:lnSpc>
            </a:pPr>
            <a:endParaRPr lang="zh-CN" altLang="en-US" sz="2400" dirty="0"/>
          </a:p>
          <a:p>
            <a:pPr>
              <a:lnSpc>
                <a:spcPct val="110000"/>
              </a:lnSpc>
            </a:pPr>
            <a:endParaRPr lang="zh-CN" altLang="en-US" sz="2400" dirty="0"/>
          </a:p>
          <a:p>
            <a:pPr>
              <a:lnSpc>
                <a:spcPct val="110000"/>
              </a:lnSpc>
            </a:pPr>
            <a:r>
              <a:rPr lang="zh-CN" altLang="en-US" dirty="0"/>
              <a:t>在新报表中，企业投资性收益是指公允价值变动损益和投资收益之和，企业平均对外投资总额是指企业金融资产投资、长期股权投资及投资性房地产的期初和期末平均值。本文对该指标的定义暂未考虑交易性金融负债对公允价值变动损益和投资收益的影响</a:t>
            </a:r>
            <a:r>
              <a:rPr lang="zh-CN" altLang="en-US" dirty="0" smtClean="0"/>
              <a:t>。</a:t>
            </a:r>
            <a:endParaRPr lang="en-US" altLang="zh-CN" dirty="0" smtClean="0"/>
          </a:p>
          <a:p>
            <a:pPr>
              <a:lnSpc>
                <a:spcPct val="110000"/>
              </a:lnSpc>
            </a:pPr>
            <a:endParaRPr lang="zh-CN" altLang="en-US" dirty="0"/>
          </a:p>
          <a:p>
            <a:pPr>
              <a:lnSpc>
                <a:spcPct val="110000"/>
              </a:lnSpc>
            </a:pPr>
            <a:r>
              <a:rPr lang="zh-CN" altLang="en-US" dirty="0" smtClean="0"/>
              <a:t>投资收益率</a:t>
            </a:r>
            <a:r>
              <a:rPr lang="zh-CN" altLang="en-US" dirty="0"/>
              <a:t>反映了企业对外长短期投资所获得回报的能力。该指标数值越高，说明企业投资盈利能力越强，对外投资的效果越好。</a:t>
            </a:r>
          </a:p>
          <a:p>
            <a:pPr>
              <a:lnSpc>
                <a:spcPct val="110000"/>
              </a:lnSpc>
              <a:buFont typeface="Wingdings" pitchFamily="2" charset="2"/>
              <a:buNone/>
            </a:pPr>
            <a:endParaRPr lang="zh-CN" altLang="en-US" dirty="0"/>
          </a:p>
        </p:txBody>
      </p:sp>
      <p:sp>
        <p:nvSpPr>
          <p:cNvPr id="697348"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7349" name="Object 5"/>
          <p:cNvGraphicFramePr>
            <a:graphicFrameLocks noChangeAspect="1"/>
          </p:cNvGraphicFramePr>
          <p:nvPr/>
        </p:nvGraphicFramePr>
        <p:xfrm>
          <a:off x="1979613" y="2060575"/>
          <a:ext cx="4267200" cy="668338"/>
        </p:xfrm>
        <a:graphic>
          <a:graphicData uri="http://schemas.openxmlformats.org/presentationml/2006/ole">
            <p:oleObj spid="_x0000_s697349" r:id="rId4" imgW="26797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0C75C08-D1AF-441D-88A1-ADE1A41EBB78}" type="slidenum">
              <a:rPr lang="zh-CN" altLang="en-US"/>
              <a:pPr/>
              <a:t>23</a:t>
            </a:fld>
            <a:endParaRPr lang="en-US" altLang="zh-CN"/>
          </a:p>
        </p:txBody>
      </p:sp>
      <p:sp>
        <p:nvSpPr>
          <p:cNvPr id="699394" name="Rectangle 2"/>
          <p:cNvSpPr>
            <a:spLocks noGrp="1" noChangeArrowheads="1"/>
          </p:cNvSpPr>
          <p:nvPr>
            <p:ph type="title"/>
          </p:nvPr>
        </p:nvSpPr>
        <p:spPr/>
        <p:txBody>
          <a:bodyPr/>
          <a:lstStyle/>
          <a:p>
            <a:r>
              <a:rPr lang="zh-CN" altLang="en-US" b="1">
                <a:ea typeface="宋体" pitchFamily="2" charset="-122"/>
              </a:rPr>
              <a:t>影响投资报酬能力的因素</a:t>
            </a:r>
            <a:r>
              <a:rPr lang="zh-CN" altLang="en-US">
                <a:ea typeface="宋体" pitchFamily="2" charset="-122"/>
              </a:rPr>
              <a:t> </a:t>
            </a:r>
          </a:p>
        </p:txBody>
      </p:sp>
      <p:sp>
        <p:nvSpPr>
          <p:cNvPr id="699395" name="Rectangle 3"/>
          <p:cNvSpPr>
            <a:spLocks noGrp="1" noChangeArrowheads="1"/>
          </p:cNvSpPr>
          <p:nvPr>
            <p:ph type="body" idx="1"/>
          </p:nvPr>
        </p:nvSpPr>
        <p:spPr/>
        <p:txBody>
          <a:bodyPr/>
          <a:lstStyle/>
          <a:p>
            <a:r>
              <a:rPr lang="zh-CN" altLang="en-US" dirty="0"/>
              <a:t>投资报酬能力是衡量企业投入产出能力的重要指标</a:t>
            </a:r>
            <a:r>
              <a:rPr lang="zh-CN" altLang="en-US" dirty="0" smtClean="0"/>
              <a:t>。下面</a:t>
            </a:r>
            <a:r>
              <a:rPr lang="zh-CN" altLang="en-US" dirty="0"/>
              <a:t>以总资产报酬率为例，简要分析可能对其产生影响的内外部因素。</a:t>
            </a:r>
          </a:p>
          <a:p>
            <a:r>
              <a:rPr lang="zh-CN" altLang="en-US" dirty="0"/>
              <a:t>（一）内部因素</a:t>
            </a:r>
          </a:p>
          <a:p>
            <a:r>
              <a:rPr lang="en-US" altLang="zh-CN" dirty="0"/>
              <a:t>1</a:t>
            </a:r>
            <a:r>
              <a:rPr lang="zh-CN" altLang="en-US" dirty="0"/>
              <a:t>．企业收益状况</a:t>
            </a:r>
          </a:p>
          <a:p>
            <a:r>
              <a:rPr lang="zh-CN" altLang="en-US" dirty="0"/>
              <a:t>收益总额是投资报酬能力的正向影响因素，收益总额越高，企业投资报酬能力越强。报表分析者应注意分析企业各项收益的来源和结构，判断它们对企业收益总额的贡献度。</a:t>
            </a:r>
          </a:p>
          <a:p>
            <a:r>
              <a:rPr lang="en-US" altLang="zh-CN" dirty="0"/>
              <a:t>2</a:t>
            </a:r>
            <a:r>
              <a:rPr lang="zh-CN" altLang="en-US" dirty="0"/>
              <a:t>．成本控制水平</a:t>
            </a:r>
          </a:p>
          <a:p>
            <a:r>
              <a:rPr lang="zh-CN" altLang="en-US" dirty="0"/>
              <a:t>企业的盈利不仅与各项收入相关，也受成本费用控制的影响。在争取扩大销售的同时，企业如果能够严格成本管理，有效组织成本核算和控制，必然可以更好地实现利润增长，提高投资报酬能力。</a:t>
            </a:r>
          </a:p>
          <a:p>
            <a:r>
              <a:rPr lang="en-US" altLang="zh-CN" dirty="0"/>
              <a:t>3</a:t>
            </a:r>
            <a:r>
              <a:rPr lang="zh-CN" altLang="en-US" dirty="0"/>
              <a:t>．平均资产规模</a:t>
            </a:r>
          </a:p>
          <a:p>
            <a:r>
              <a:rPr lang="zh-CN" altLang="en-US" dirty="0"/>
              <a:t>企业占用的平均资产规模对总资产报酬率的影响是反向的，即在其它条件如产出水平不变的前提下，平均资产规模越小，总资产报酬率越高。</a:t>
            </a: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B6FFD8B-6737-4561-BCAD-B960672C09BC}" type="slidenum">
              <a:rPr lang="zh-CN" altLang="en-US"/>
              <a:pPr/>
              <a:t>24</a:t>
            </a:fld>
            <a:endParaRPr lang="en-US" altLang="zh-CN"/>
          </a:p>
        </p:txBody>
      </p:sp>
      <p:sp>
        <p:nvSpPr>
          <p:cNvPr id="701442" name="Rectangle 2"/>
          <p:cNvSpPr>
            <a:spLocks noGrp="1" noChangeArrowheads="1"/>
          </p:cNvSpPr>
          <p:nvPr>
            <p:ph type="title"/>
          </p:nvPr>
        </p:nvSpPr>
        <p:spPr/>
        <p:txBody>
          <a:bodyPr/>
          <a:lstStyle/>
          <a:p>
            <a:r>
              <a:rPr lang="zh-CN" altLang="en-US" b="1">
                <a:ea typeface="宋体" pitchFamily="2" charset="-122"/>
              </a:rPr>
              <a:t>影响投资报酬能力的因素</a:t>
            </a:r>
          </a:p>
        </p:txBody>
      </p:sp>
      <p:sp>
        <p:nvSpPr>
          <p:cNvPr id="701443" name="Rectangle 3"/>
          <p:cNvSpPr>
            <a:spLocks noGrp="1" noChangeArrowheads="1"/>
          </p:cNvSpPr>
          <p:nvPr>
            <p:ph type="body" idx="1"/>
          </p:nvPr>
        </p:nvSpPr>
        <p:spPr>
          <a:xfrm>
            <a:off x="468313" y="981075"/>
            <a:ext cx="8218487" cy="5648325"/>
          </a:xfrm>
        </p:spPr>
        <p:txBody>
          <a:bodyPr/>
          <a:lstStyle/>
          <a:p>
            <a:r>
              <a:rPr lang="zh-CN" altLang="en-US" dirty="0"/>
              <a:t>（二）外部因素</a:t>
            </a:r>
          </a:p>
          <a:p>
            <a:r>
              <a:rPr lang="en-US" altLang="zh-CN" dirty="0"/>
              <a:t>1</a:t>
            </a:r>
            <a:r>
              <a:rPr lang="zh-CN" altLang="en-US" dirty="0"/>
              <a:t>．特定行业或产业状况</a:t>
            </a:r>
          </a:p>
          <a:p>
            <a:r>
              <a:rPr lang="zh-CN" altLang="en-US" dirty="0"/>
              <a:t>一个企业的投资报酬能力与其所在的行业或产业的发展密不可分。处于朝阳产业和高收益行业的企业投资报酬能力会较高，而处于夕阳产业和低收益行业的企业一般投资报酬能力较弱</a:t>
            </a:r>
            <a:r>
              <a:rPr lang="zh-CN" altLang="en-US" dirty="0" smtClean="0"/>
              <a:t>。</a:t>
            </a:r>
            <a:endParaRPr lang="zh-CN" altLang="en-US" dirty="0"/>
          </a:p>
          <a:p>
            <a:r>
              <a:rPr lang="en-US" altLang="zh-CN" dirty="0"/>
              <a:t>2</a:t>
            </a:r>
            <a:r>
              <a:rPr lang="zh-CN" altLang="en-US" dirty="0"/>
              <a:t>．产品市场竞争情况</a:t>
            </a:r>
          </a:p>
          <a:p>
            <a:r>
              <a:rPr lang="zh-CN" altLang="en-US" dirty="0"/>
              <a:t>企业的产品竞争能力和产品结构是决定企业获利水平的重要因素，同样也对企业投资报酬能力产生影响。具有较高市场竞争力的产品毛利率高，盈利能力强，企业产品组合可以降低市场风险，这些因素都将利于企业提升市场竞争力，增强投资报酬能力。</a:t>
            </a:r>
          </a:p>
          <a:p>
            <a:r>
              <a:rPr lang="en-US" altLang="zh-CN" dirty="0"/>
              <a:t>3</a:t>
            </a:r>
            <a:r>
              <a:rPr lang="zh-CN" altLang="en-US" dirty="0"/>
              <a:t>．企业未来发展前景</a:t>
            </a:r>
          </a:p>
          <a:p>
            <a:r>
              <a:rPr lang="zh-CN" altLang="en-US" dirty="0"/>
              <a:t>每一个企业都有一个成长的过程，它的现在很重要，但它的将来更重要。在对企业当前的投资报酬能力进行分析的同时，报表分析者还应关注企业未来的发展前景，判断其发展潜力</a:t>
            </a:r>
            <a:r>
              <a:rPr lang="zh-CN" altLang="en-US" dirty="0" smtClean="0"/>
              <a:t>。</a:t>
            </a:r>
            <a:endParaRPr lang="zh-CN" altLang="en-US" dirty="0"/>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B8A1FC8-54B0-4F54-8B73-7365682D1498}" type="slidenum">
              <a:rPr lang="zh-CN" altLang="en-US"/>
              <a:pPr/>
              <a:t>25</a:t>
            </a:fld>
            <a:endParaRPr lang="en-US" altLang="zh-CN"/>
          </a:p>
        </p:txBody>
      </p:sp>
      <p:sp>
        <p:nvSpPr>
          <p:cNvPr id="705538" name="Rectangle 2"/>
          <p:cNvSpPr>
            <a:spLocks noGrp="1" noChangeArrowheads="1"/>
          </p:cNvSpPr>
          <p:nvPr>
            <p:ph type="title"/>
          </p:nvPr>
        </p:nvSpPr>
        <p:spPr/>
        <p:txBody>
          <a:bodyPr/>
          <a:lstStyle/>
          <a:p>
            <a:pPr marL="609600" indent="-609600"/>
            <a:r>
              <a:rPr lang="zh-CN" altLang="en-US"/>
              <a:t>杜邦分析法</a:t>
            </a:r>
          </a:p>
        </p:txBody>
      </p:sp>
      <p:sp>
        <p:nvSpPr>
          <p:cNvPr id="705539" name="Rectangle 3"/>
          <p:cNvSpPr>
            <a:spLocks noGrp="1" noChangeArrowheads="1"/>
          </p:cNvSpPr>
          <p:nvPr>
            <p:ph type="body" idx="1"/>
          </p:nvPr>
        </p:nvSpPr>
        <p:spPr/>
        <p:txBody>
          <a:bodyPr/>
          <a:lstStyle/>
          <a:p>
            <a:pPr>
              <a:lnSpc>
                <a:spcPct val="115000"/>
              </a:lnSpc>
            </a:pPr>
            <a:r>
              <a:rPr lang="zh-CN" altLang="en-US"/>
              <a:t>杜邦分析法，是利用各主要财务比率指标间的内在联系，对企业财务状况及经济效益进行综合分析评价的一种方法。该方法把净资产报酬率进一步分解，重点揭示企业获利能力、资产运用效率和债务结构对企业投资报酬能力的影响，以及各有关指标间的相互作用关系。</a:t>
            </a:r>
          </a:p>
          <a:p>
            <a:pPr>
              <a:lnSpc>
                <a:spcPct val="115000"/>
              </a:lnSpc>
            </a:pPr>
            <a:r>
              <a:rPr lang="zh-CN" altLang="en-US"/>
              <a:t>因为这种方法是由美国杜邦公司的财务人员首先应用，所以得名。</a:t>
            </a:r>
          </a:p>
          <a:p>
            <a:pPr>
              <a:lnSpc>
                <a:spcPct val="115000"/>
              </a:lnSpc>
            </a:pPr>
            <a:r>
              <a:rPr lang="zh-CN" altLang="en-US"/>
              <a:t>在杜邦分析法中，几种主要的财务指标之间的关系如下：</a:t>
            </a:r>
          </a:p>
          <a:p>
            <a:pPr>
              <a:lnSpc>
                <a:spcPct val="115000"/>
              </a:lnSpc>
              <a:buFont typeface="Wingdings" pitchFamily="2" charset="2"/>
              <a:buNone/>
            </a:pPr>
            <a:r>
              <a:rPr lang="zh-CN" altLang="en-US">
                <a:solidFill>
                  <a:srgbClr val="FF0066"/>
                </a:solidFill>
              </a:rPr>
              <a:t>净资产报酬率＝资产净利率</a:t>
            </a:r>
            <a:r>
              <a:rPr lang="en-US" altLang="zh-CN">
                <a:solidFill>
                  <a:srgbClr val="FF0066"/>
                </a:solidFill>
              </a:rPr>
              <a:t>×</a:t>
            </a:r>
            <a:r>
              <a:rPr lang="zh-CN" altLang="en-US">
                <a:solidFill>
                  <a:srgbClr val="FF0066"/>
                </a:solidFill>
              </a:rPr>
              <a:t>权益乘数</a:t>
            </a:r>
          </a:p>
          <a:p>
            <a:pPr>
              <a:lnSpc>
                <a:spcPct val="115000"/>
              </a:lnSpc>
              <a:buFont typeface="Wingdings" pitchFamily="2" charset="2"/>
              <a:buNone/>
            </a:pPr>
            <a:r>
              <a:rPr lang="zh-CN" altLang="en-US">
                <a:solidFill>
                  <a:srgbClr val="FF0066"/>
                </a:solidFill>
              </a:rPr>
              <a:t>                       ＝销售净利率</a:t>
            </a:r>
            <a:r>
              <a:rPr lang="en-US" altLang="zh-CN">
                <a:solidFill>
                  <a:srgbClr val="FF0066"/>
                </a:solidFill>
              </a:rPr>
              <a:t>×</a:t>
            </a:r>
            <a:r>
              <a:rPr lang="zh-CN" altLang="en-US">
                <a:solidFill>
                  <a:srgbClr val="FF0066"/>
                </a:solidFill>
              </a:rPr>
              <a:t>总资产周转率</a:t>
            </a:r>
            <a:r>
              <a:rPr lang="en-US" altLang="zh-CN">
                <a:solidFill>
                  <a:srgbClr val="FF0066"/>
                </a:solidFill>
              </a:rPr>
              <a:t>×</a:t>
            </a:r>
            <a:r>
              <a:rPr lang="zh-CN" altLang="en-US">
                <a:solidFill>
                  <a:srgbClr val="FF0066"/>
                </a:solidFill>
              </a:rPr>
              <a:t>权益乘数</a:t>
            </a:r>
          </a:p>
          <a:p>
            <a:pPr>
              <a:lnSpc>
                <a:spcPct val="115000"/>
              </a:lnSpc>
            </a:pPr>
            <a:r>
              <a:rPr lang="zh-CN" altLang="en-US"/>
              <a:t>我们已经知道，净资产报酬率是反映投资报酬能力的指标，而销售净利率、总资产周转率和权益乘数分别是反映企业获利能力、资产运用效率和债务结构（偿债能力）的重要指标，这样通过杜邦分析模型，不同角度的财务分析指标被综合到了一起，提高了分析的科学性。</a:t>
            </a:r>
          </a:p>
        </p:txBody>
      </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1130E53-0375-4E1F-B8D0-808B9959BF9A}" type="slidenum">
              <a:rPr lang="zh-CN" altLang="en-US"/>
              <a:pPr/>
              <a:t>26</a:t>
            </a:fld>
            <a:endParaRPr lang="en-US" altLang="zh-CN"/>
          </a:p>
        </p:txBody>
      </p:sp>
      <p:sp>
        <p:nvSpPr>
          <p:cNvPr id="706562" name="Rectangle 2"/>
          <p:cNvSpPr>
            <a:spLocks noGrp="1" noChangeArrowheads="1"/>
          </p:cNvSpPr>
          <p:nvPr>
            <p:ph type="title"/>
          </p:nvPr>
        </p:nvSpPr>
        <p:spPr/>
        <p:txBody>
          <a:bodyPr/>
          <a:lstStyle/>
          <a:p>
            <a:r>
              <a:rPr lang="zh-CN" altLang="en-US"/>
              <a:t>杜邦分析法</a:t>
            </a:r>
          </a:p>
        </p:txBody>
      </p:sp>
      <p:sp>
        <p:nvSpPr>
          <p:cNvPr id="706563" name="Rectangle 3"/>
          <p:cNvSpPr>
            <a:spLocks noGrp="1" noChangeArrowheads="1"/>
          </p:cNvSpPr>
          <p:nvPr>
            <p:ph type="body" idx="1"/>
          </p:nvPr>
        </p:nvSpPr>
        <p:spPr/>
        <p:txBody>
          <a:bodyPr/>
          <a:lstStyle/>
          <a:p>
            <a:r>
              <a:rPr lang="zh-CN" altLang="en-US"/>
              <a:t>杜邦分析法的分析要点如下：</a:t>
            </a:r>
          </a:p>
          <a:p>
            <a:r>
              <a:rPr lang="en-US" altLang="zh-CN"/>
              <a:t>1</a:t>
            </a:r>
            <a:r>
              <a:rPr lang="zh-CN" altLang="en-US"/>
              <a:t>．净资产报酬率是一个综合性极强的投资报酬指标，净资产报酬率高低的决定因素主要有资产净利率和权益乘数，并且还可以进一步分解为受销售净利率、总资产周转率和权益乘数三个因素的共同影响。</a:t>
            </a:r>
          </a:p>
          <a:p>
            <a:r>
              <a:rPr lang="en-US" altLang="zh-CN"/>
              <a:t>2</a:t>
            </a:r>
            <a:r>
              <a:rPr lang="zh-CN" altLang="en-US"/>
              <a:t>．资产净利率是影响净资产报酬率的关键指标，净资产报酬率的高低首先取决于资产净利率的高低。而资产净利率又受两个指标的影响，分别是销售净利率和总资产周转率。</a:t>
            </a:r>
          </a:p>
          <a:p>
            <a:r>
              <a:rPr lang="en-US" altLang="zh-CN"/>
              <a:t>3</a:t>
            </a:r>
            <a:r>
              <a:rPr lang="zh-CN" altLang="en-US"/>
              <a:t>．权益乘数对净资产报酬率具有倍率影响。权益乘数主要受资产负债率指标的影响，在资产总额不变的条件下，适度开展负债经营，可以减少所有者权益所占的份额，增加权益乘数，从而达到提高净资产报酬率的目的。</a:t>
            </a:r>
          </a:p>
          <a:p>
            <a:r>
              <a:rPr lang="en-US" altLang="zh-CN"/>
              <a:t>4</a:t>
            </a:r>
            <a:r>
              <a:rPr lang="zh-CN" altLang="en-US"/>
              <a:t>．在杜邦分解式中，注意总资产和权益数既可以取平均数也可以取年末数，如果取平均数，则所有涉计资产和权益的指标计算都应按照年度平均数计算，以保证分解指标和分析数据计算口径的统一。</a:t>
            </a: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5E65E39-65F3-4FE7-9125-9757793E4F5C}" type="slidenum">
              <a:rPr lang="zh-CN" altLang="en-US"/>
              <a:pPr/>
              <a:t>3</a:t>
            </a:fld>
            <a:endParaRPr lang="en-US" altLang="zh-CN"/>
          </a:p>
        </p:txBody>
      </p:sp>
      <p:sp>
        <p:nvSpPr>
          <p:cNvPr id="666626" name="Rectangle 2"/>
          <p:cNvSpPr>
            <a:spLocks noGrp="1" noChangeArrowheads="1"/>
          </p:cNvSpPr>
          <p:nvPr>
            <p:ph type="title"/>
          </p:nvPr>
        </p:nvSpPr>
        <p:spPr/>
        <p:txBody>
          <a:bodyPr/>
          <a:lstStyle/>
          <a:p>
            <a:r>
              <a:rPr lang="zh-CN" altLang="en-US" b="1">
                <a:ea typeface="宋体" pitchFamily="2" charset="-122"/>
              </a:rPr>
              <a:t>投资报酬和投资报酬率</a:t>
            </a:r>
          </a:p>
        </p:txBody>
      </p:sp>
      <p:sp>
        <p:nvSpPr>
          <p:cNvPr id="666627" name="Rectangle 3"/>
          <p:cNvSpPr>
            <a:spLocks noGrp="1" noChangeArrowheads="1"/>
          </p:cNvSpPr>
          <p:nvPr>
            <p:ph type="body" idx="1"/>
          </p:nvPr>
        </p:nvSpPr>
        <p:spPr>
          <a:xfrm>
            <a:off x="539750" y="1052513"/>
            <a:ext cx="8147050" cy="4824412"/>
          </a:xfrm>
        </p:spPr>
        <p:txBody>
          <a:bodyPr/>
          <a:lstStyle/>
          <a:p>
            <a:pPr>
              <a:lnSpc>
                <a:spcPct val="110000"/>
              </a:lnSpc>
            </a:pPr>
            <a:r>
              <a:rPr lang="zh-CN" altLang="en-US" sz="2400" dirty="0"/>
              <a:t>投资报酬是指企业投入资本后的回报。从经济学的观点来看，投资是消费的延迟，目的是为了增加未来的财富。投资者投入一定的资金从事投资活动，总是希望在未来获得一定的投资回报。不同的投资项目，其承担的风险不同，投资者要求的投资回报也就不同。</a:t>
            </a:r>
          </a:p>
          <a:p>
            <a:pPr>
              <a:lnSpc>
                <a:spcPct val="110000"/>
              </a:lnSpc>
            </a:pPr>
            <a:r>
              <a:rPr lang="zh-CN" altLang="en-US" sz="2400" dirty="0">
                <a:solidFill>
                  <a:schemeClr val="accent2"/>
                </a:solidFill>
              </a:rPr>
              <a:t>投资报酬率</a:t>
            </a:r>
            <a:r>
              <a:rPr lang="zh-CN" altLang="en-US" sz="2400" dirty="0"/>
              <a:t>，是指企业投资回报与投入资本的比率，作为一种资本收益率，它反映了企业向长期资金提供者支付报酬的能力以及企业吸引未来资金提供者的能力。它是从资本投入的角度对企业盈利能力作出的评价。</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3FC6ABE7-F217-45BA-BC3A-18BE5FAC09A6}" type="slidenum">
              <a:rPr lang="zh-CN" altLang="en-US"/>
              <a:pPr/>
              <a:t>4</a:t>
            </a:fld>
            <a:endParaRPr lang="en-US" altLang="zh-CN"/>
          </a:p>
        </p:txBody>
      </p:sp>
      <p:sp>
        <p:nvSpPr>
          <p:cNvPr id="668674" name="Rectangle 2"/>
          <p:cNvSpPr>
            <a:spLocks noGrp="1" noChangeArrowheads="1"/>
          </p:cNvSpPr>
          <p:nvPr>
            <p:ph type="title"/>
          </p:nvPr>
        </p:nvSpPr>
        <p:spPr/>
        <p:txBody>
          <a:bodyPr/>
          <a:lstStyle/>
          <a:p>
            <a:r>
              <a:rPr lang="zh-CN" altLang="en-US" b="1">
                <a:ea typeface="宋体" pitchFamily="2" charset="-122"/>
              </a:rPr>
              <a:t>投资报酬分析的作用</a:t>
            </a:r>
          </a:p>
        </p:txBody>
      </p:sp>
      <p:sp>
        <p:nvSpPr>
          <p:cNvPr id="668675" name="Rectangle 3"/>
          <p:cNvSpPr>
            <a:spLocks noGrp="1" noChangeArrowheads="1"/>
          </p:cNvSpPr>
          <p:nvPr>
            <p:ph type="body" idx="1"/>
          </p:nvPr>
        </p:nvSpPr>
        <p:spPr>
          <a:xfrm>
            <a:off x="539750" y="981075"/>
            <a:ext cx="8147050" cy="5648325"/>
          </a:xfrm>
        </p:spPr>
        <p:txBody>
          <a:bodyPr/>
          <a:lstStyle/>
          <a:p>
            <a:pPr>
              <a:lnSpc>
                <a:spcPct val="120000"/>
              </a:lnSpc>
            </a:pPr>
            <a:r>
              <a:rPr lang="zh-CN" altLang="en-US" sz="2400"/>
              <a:t>通过分析企业的投资报酬能力，可以帮助报表使用者了解企业的盈利水平，评价企业管理者的经营业绩，分析企业的未来发展趋势，做好企业的内部决策和控制。</a:t>
            </a:r>
          </a:p>
          <a:p>
            <a:pPr>
              <a:lnSpc>
                <a:spcPct val="120000"/>
              </a:lnSpc>
            </a:pPr>
            <a:r>
              <a:rPr lang="en-US" altLang="zh-CN" sz="2400"/>
              <a:t>1. </a:t>
            </a:r>
            <a:r>
              <a:rPr lang="zh-CN" altLang="en-US" sz="2400"/>
              <a:t>帮助投资者进行投资决策</a:t>
            </a:r>
          </a:p>
          <a:p>
            <a:pPr>
              <a:lnSpc>
                <a:spcPct val="120000"/>
              </a:lnSpc>
            </a:pPr>
            <a:r>
              <a:rPr lang="zh-CN" altLang="en-US" sz="2400"/>
              <a:t>投资报酬能力是评价企业投资效果的重要指标，分析投入产出的比例关系能够真实反映企业当前的投资状况，以及现有投资水平下的盈利能力。企业投资者据此可以判断出对企业投资的效果，进一步分析未来投资回报的变化趋势，有效进行投资决策。</a:t>
            </a: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AC7D1B7-7921-4B63-B3E6-86CAB5E70084}" type="slidenum">
              <a:rPr lang="zh-CN" altLang="en-US"/>
              <a:pPr/>
              <a:t>5</a:t>
            </a:fld>
            <a:endParaRPr lang="en-US" altLang="zh-CN"/>
          </a:p>
        </p:txBody>
      </p:sp>
      <p:sp>
        <p:nvSpPr>
          <p:cNvPr id="670722" name="Rectangle 2"/>
          <p:cNvSpPr>
            <a:spLocks noGrp="1" noChangeArrowheads="1"/>
          </p:cNvSpPr>
          <p:nvPr>
            <p:ph type="title"/>
          </p:nvPr>
        </p:nvSpPr>
        <p:spPr/>
        <p:txBody>
          <a:bodyPr/>
          <a:lstStyle/>
          <a:p>
            <a:r>
              <a:rPr lang="zh-CN" altLang="en-US" b="1">
                <a:ea typeface="宋体" pitchFamily="2" charset="-122"/>
              </a:rPr>
              <a:t>投资报酬分析的作用</a:t>
            </a:r>
          </a:p>
        </p:txBody>
      </p:sp>
      <p:sp>
        <p:nvSpPr>
          <p:cNvPr id="670723" name="Rectangle 3"/>
          <p:cNvSpPr>
            <a:spLocks noGrp="1" noChangeArrowheads="1"/>
          </p:cNvSpPr>
          <p:nvPr>
            <p:ph type="body" idx="1"/>
          </p:nvPr>
        </p:nvSpPr>
        <p:spPr>
          <a:xfrm>
            <a:off x="539750" y="1052513"/>
            <a:ext cx="8147050" cy="5576887"/>
          </a:xfrm>
        </p:spPr>
        <p:txBody>
          <a:bodyPr/>
          <a:lstStyle/>
          <a:p>
            <a:r>
              <a:rPr lang="en-US" altLang="zh-CN" sz="2400"/>
              <a:t>2</a:t>
            </a:r>
            <a:r>
              <a:rPr lang="zh-CN" altLang="en-US" sz="2400"/>
              <a:t>．帮助债权人进行信用决策</a:t>
            </a:r>
          </a:p>
          <a:p>
            <a:r>
              <a:rPr lang="zh-CN" altLang="en-US" sz="2400"/>
              <a:t>企业的债权人总是希望把借贷资金投入到有良好市场前景和稳定盈利回报的企业中去，以获得借款利息收益。通过评价企业的投资报酬能力，债权人能够对企业的经营能力、管理水平和资金安全做出客观准确的判断，从而提高融资效率。</a:t>
            </a:r>
          </a:p>
          <a:p>
            <a:r>
              <a:rPr lang="en-US" altLang="zh-CN" sz="2400"/>
              <a:t>3</a:t>
            </a:r>
            <a:r>
              <a:rPr lang="zh-CN" altLang="en-US" sz="2400"/>
              <a:t>．帮助企业管理者强化内部决策</a:t>
            </a:r>
          </a:p>
          <a:p>
            <a:r>
              <a:rPr lang="zh-CN" altLang="en-US" sz="2400"/>
              <a:t>企业在生产经营活动中，会有不同的投资项目。企业管理者通过对项目投资报酬率的分析，可以更好地做好投资规划、执行和控制。另外，投资报酬能力也反映了企业的经营业绩，企业管理者通过比较分析，可以发现经营管理中存在的不足和问题，进而采取针对性措施解决这些问题。</a:t>
            </a:r>
          </a:p>
          <a:p>
            <a:endParaRPr lang="zh-CN" altLang="en-US" sz="2400"/>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E5257AE-5882-4C75-8C24-F6056157DFEC}" type="slidenum">
              <a:rPr lang="zh-CN" altLang="en-US"/>
              <a:pPr/>
              <a:t>6</a:t>
            </a:fld>
            <a:endParaRPr lang="en-US" altLang="zh-CN"/>
          </a:p>
        </p:txBody>
      </p:sp>
      <p:sp>
        <p:nvSpPr>
          <p:cNvPr id="672770" name="Rectangle 2"/>
          <p:cNvSpPr>
            <a:spLocks noGrp="1" noChangeArrowheads="1"/>
          </p:cNvSpPr>
          <p:nvPr>
            <p:ph type="title"/>
          </p:nvPr>
        </p:nvSpPr>
        <p:spPr/>
        <p:txBody>
          <a:bodyPr/>
          <a:lstStyle/>
          <a:p>
            <a:r>
              <a:rPr lang="zh-CN" altLang="en-US" b="1">
                <a:ea typeface="宋体" pitchFamily="2" charset="-122"/>
              </a:rPr>
              <a:t>投入资本及其配比收益</a:t>
            </a:r>
            <a:r>
              <a:rPr lang="zh-CN" altLang="en-US">
                <a:ea typeface="宋体" pitchFamily="2" charset="-122"/>
              </a:rPr>
              <a:t> </a:t>
            </a:r>
          </a:p>
        </p:txBody>
      </p:sp>
      <p:sp>
        <p:nvSpPr>
          <p:cNvPr id="672771" name="Rectangle 3"/>
          <p:cNvSpPr>
            <a:spLocks noGrp="1" noChangeArrowheads="1"/>
          </p:cNvSpPr>
          <p:nvPr>
            <p:ph type="body" idx="1"/>
          </p:nvPr>
        </p:nvSpPr>
        <p:spPr>
          <a:xfrm>
            <a:off x="611188" y="981075"/>
            <a:ext cx="8075612" cy="5648325"/>
          </a:xfrm>
        </p:spPr>
        <p:txBody>
          <a:bodyPr/>
          <a:lstStyle/>
          <a:p>
            <a:pPr>
              <a:lnSpc>
                <a:spcPct val="110000"/>
              </a:lnSpc>
            </a:pPr>
            <a:r>
              <a:rPr lang="zh-CN" altLang="en-US" sz="2400"/>
              <a:t>从不同的角度出发，企业投入资本可以用不同的方法进行计量，与此同时，不同内容的投入资本的配比收益也有所不同。一般来说，投入资本可以分为以下三种层次：全部资产、长期资本和所有者权益资本。</a:t>
            </a:r>
          </a:p>
          <a:p>
            <a:pPr>
              <a:lnSpc>
                <a:spcPct val="110000"/>
              </a:lnSpc>
            </a:pPr>
            <a:r>
              <a:rPr lang="zh-CN" altLang="en-US" sz="2400"/>
              <a:t>（一）全部资产</a:t>
            </a:r>
          </a:p>
          <a:p>
            <a:pPr>
              <a:lnSpc>
                <a:spcPct val="110000"/>
              </a:lnSpc>
            </a:pPr>
            <a:r>
              <a:rPr lang="zh-CN" altLang="en-US" sz="2400"/>
              <a:t>投入资本的第一个层次是企业投入的全部资产，即资产负债表上的所有项目，包括各种流动资产和非流动资产等，它们都是能够给企业带来现金流量、为企业创造价值的项目。虽然也有人认为在资产项目中的某些资产未必能对企业当期盈利提供帮助，但是从投资角度看，企业所拥有的全部资产都应该被合理使用，所以在计算投资报酬率时，应该把全部资产都包含在投资基数中。</a:t>
            </a: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686FDF9E-55F7-40BB-8823-261C09EC2BEC}" type="slidenum">
              <a:rPr lang="zh-CN" altLang="en-US"/>
              <a:pPr/>
              <a:t>7</a:t>
            </a:fld>
            <a:endParaRPr lang="en-US" altLang="zh-CN"/>
          </a:p>
        </p:txBody>
      </p:sp>
      <p:sp>
        <p:nvSpPr>
          <p:cNvPr id="674818" name="Rectangle 2"/>
          <p:cNvSpPr>
            <a:spLocks noGrp="1" noChangeArrowheads="1"/>
          </p:cNvSpPr>
          <p:nvPr>
            <p:ph type="title"/>
          </p:nvPr>
        </p:nvSpPr>
        <p:spPr/>
        <p:txBody>
          <a:bodyPr/>
          <a:lstStyle/>
          <a:p>
            <a:r>
              <a:rPr lang="zh-CN" altLang="en-US" b="1">
                <a:ea typeface="宋体" pitchFamily="2" charset="-122"/>
              </a:rPr>
              <a:t>投入资本及其配比收益</a:t>
            </a:r>
          </a:p>
        </p:txBody>
      </p:sp>
      <p:sp>
        <p:nvSpPr>
          <p:cNvPr id="674819" name="Rectangle 3"/>
          <p:cNvSpPr>
            <a:spLocks noGrp="1" noChangeArrowheads="1"/>
          </p:cNvSpPr>
          <p:nvPr>
            <p:ph type="body" idx="1"/>
          </p:nvPr>
        </p:nvSpPr>
        <p:spPr>
          <a:xfrm>
            <a:off x="468313" y="981075"/>
            <a:ext cx="8218487" cy="5419725"/>
          </a:xfrm>
        </p:spPr>
        <p:txBody>
          <a:bodyPr/>
          <a:lstStyle/>
          <a:p>
            <a:pPr>
              <a:lnSpc>
                <a:spcPct val="110000"/>
              </a:lnSpc>
            </a:pPr>
            <a:r>
              <a:rPr lang="zh-CN" altLang="en-US" sz="2200"/>
              <a:t>与全部资产投入相配比的收益部分是息税前利润（</a:t>
            </a:r>
            <a:r>
              <a:rPr lang="en-US" altLang="zh-CN" sz="2200"/>
              <a:t>EBIT</a:t>
            </a:r>
            <a:r>
              <a:rPr lang="zh-CN" altLang="en-US" sz="2200"/>
              <a:t>）。息税前利润是指扣除利息和所得税前的利润，一般可用税前利润加上所得税求得。一般来说，利息、所得税和净利润分别是企业外部债权人、政府和企业投资者对投资回报的求偿权，按照投资的配比原则，与企业全部投资相对应的投资收益就应该是利息、所得税和净利润之和，即息税前利润。</a:t>
            </a:r>
          </a:p>
          <a:p>
            <a:pPr>
              <a:lnSpc>
                <a:spcPct val="110000"/>
              </a:lnSpc>
            </a:pPr>
            <a:r>
              <a:rPr lang="zh-CN" altLang="en-US" sz="2200"/>
              <a:t>（二）长期资本</a:t>
            </a:r>
          </a:p>
          <a:p>
            <a:pPr>
              <a:lnSpc>
                <a:spcPct val="110000"/>
              </a:lnSpc>
            </a:pPr>
            <a:r>
              <a:rPr lang="zh-CN" altLang="en-US" sz="2200"/>
              <a:t>企业投入的长期资本是长期负债与所有者权益资本之和，但不包括流动负债。长期资本是可供企业使用的长期性资金，是由企业的长期资金债权人和权益投资者提供的。</a:t>
            </a:r>
          </a:p>
          <a:p>
            <a:pPr>
              <a:lnSpc>
                <a:spcPct val="110000"/>
              </a:lnSpc>
            </a:pPr>
            <a:r>
              <a:rPr lang="zh-CN" altLang="en-US" sz="2200"/>
              <a:t>与长期资本投入相配比的收益部分是息税前利润减去短期债务利息。原因是在企业的资本投入中没有包含流动负债的部分，因此流动负债的利息部分也应该相应从收益中扣除。</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112008E-143A-4A98-B74D-68C392934F48}" type="slidenum">
              <a:rPr lang="zh-CN" altLang="en-US"/>
              <a:pPr/>
              <a:t>8</a:t>
            </a:fld>
            <a:endParaRPr lang="en-US" altLang="zh-CN"/>
          </a:p>
        </p:txBody>
      </p:sp>
      <p:sp>
        <p:nvSpPr>
          <p:cNvPr id="676866" name="Rectangle 2"/>
          <p:cNvSpPr>
            <a:spLocks noGrp="1" noChangeArrowheads="1"/>
          </p:cNvSpPr>
          <p:nvPr>
            <p:ph type="title"/>
          </p:nvPr>
        </p:nvSpPr>
        <p:spPr/>
        <p:txBody>
          <a:bodyPr/>
          <a:lstStyle/>
          <a:p>
            <a:r>
              <a:rPr lang="zh-CN" altLang="en-US" b="1">
                <a:ea typeface="宋体" pitchFamily="2" charset="-122"/>
              </a:rPr>
              <a:t>投入资本及其配比收益</a:t>
            </a:r>
          </a:p>
        </p:txBody>
      </p:sp>
      <p:sp>
        <p:nvSpPr>
          <p:cNvPr id="676867" name="Rectangle 3"/>
          <p:cNvSpPr>
            <a:spLocks noGrp="1" noChangeArrowheads="1"/>
          </p:cNvSpPr>
          <p:nvPr>
            <p:ph type="body" idx="1"/>
          </p:nvPr>
        </p:nvSpPr>
        <p:spPr/>
        <p:txBody>
          <a:bodyPr/>
          <a:lstStyle/>
          <a:p>
            <a:r>
              <a:rPr lang="zh-CN" altLang="en-US" sz="2400"/>
              <a:t>（三）所有者权益资本</a:t>
            </a:r>
          </a:p>
          <a:p>
            <a:r>
              <a:rPr lang="zh-CN" altLang="en-US" sz="2400"/>
              <a:t>投入资本的第三个层次是所有者权益资本，即净资产。它是由企业的所有者提供的长期性资本，包括实收资本、资本公积、盈余公积和未分配利润。</a:t>
            </a:r>
          </a:p>
          <a:p>
            <a:r>
              <a:rPr lang="zh-CN" altLang="en-US" sz="2400"/>
              <a:t>与所有者权益资本投入相配比的收益部分是企业的净利润，即息税前利润扣除利息和所得税后的余额。从企业权益投资者的角度看，企业收益中的利息和所得税应分别由外部债权人和政府分享，这些都是企业所有者收益的抵减项，所以企业所有者获得的真正收益应是扣除各种支出后的税后收益。</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413D3BC-CCFA-49D4-BD2D-215D9F7E74F3}" type="slidenum">
              <a:rPr lang="zh-CN" altLang="en-US"/>
              <a:pPr/>
              <a:t>9</a:t>
            </a:fld>
            <a:endParaRPr lang="en-US" altLang="zh-CN"/>
          </a:p>
        </p:txBody>
      </p:sp>
      <p:sp>
        <p:nvSpPr>
          <p:cNvPr id="678914" name="Rectangle 2"/>
          <p:cNvSpPr>
            <a:spLocks noGrp="1" noChangeArrowheads="1"/>
          </p:cNvSpPr>
          <p:nvPr>
            <p:ph type="title"/>
          </p:nvPr>
        </p:nvSpPr>
        <p:spPr/>
        <p:txBody>
          <a:bodyPr/>
          <a:lstStyle/>
          <a:p>
            <a:pPr marL="914400" indent="-914400"/>
            <a:r>
              <a:rPr lang="zh-CN" altLang="en-US" b="1">
                <a:ea typeface="宋体" pitchFamily="2" charset="-122"/>
              </a:rPr>
              <a:t>投资报酬能力指标分析</a:t>
            </a:r>
          </a:p>
        </p:txBody>
      </p:sp>
      <p:sp>
        <p:nvSpPr>
          <p:cNvPr id="678915" name="Rectangle 3"/>
          <p:cNvSpPr>
            <a:spLocks noGrp="1" noChangeArrowheads="1"/>
          </p:cNvSpPr>
          <p:nvPr>
            <p:ph type="body" idx="1"/>
          </p:nvPr>
        </p:nvSpPr>
        <p:spPr>
          <a:xfrm>
            <a:off x="539750" y="981075"/>
            <a:ext cx="8147050" cy="5648325"/>
          </a:xfrm>
        </p:spPr>
        <p:txBody>
          <a:bodyPr/>
          <a:lstStyle/>
          <a:p>
            <a:r>
              <a:rPr lang="zh-CN" altLang="en-US" sz="2400"/>
              <a:t>一、投资报酬能力指标</a:t>
            </a:r>
          </a:p>
          <a:p>
            <a:r>
              <a:rPr lang="zh-CN" altLang="en-US" sz="2400"/>
              <a:t>（一）总资产报酬率</a:t>
            </a:r>
          </a:p>
          <a:p>
            <a:r>
              <a:rPr lang="zh-CN" altLang="en-US" sz="2400"/>
              <a:t>总资产报酬率（</a:t>
            </a:r>
            <a:r>
              <a:rPr lang="en-US" altLang="zh-CN" sz="2400"/>
              <a:t>ROA</a:t>
            </a:r>
            <a:r>
              <a:rPr lang="zh-CN" altLang="en-US" sz="2400"/>
              <a:t>）也称总资产收益率，是企业一定期限内实现的收益额与该时期企业平均资产总额的比率，它是反映企业资产综合利用效果的核心指标，也是衡量企业总资产盈利能力的重要指标。其计算公式如下：</a:t>
            </a:r>
          </a:p>
          <a:p>
            <a:endParaRPr lang="zh-CN" altLang="en-US" sz="2400"/>
          </a:p>
          <a:p>
            <a:endParaRPr lang="zh-CN" altLang="en-US" sz="2400"/>
          </a:p>
          <a:p>
            <a:r>
              <a:rPr lang="zh-CN" altLang="en-US" sz="2400"/>
              <a:t>在上述公式中，“平均资产总额”是指企业期初资产总额与期末资产总额的平均数，“收益总额”根据上一节投入资本与收益的配比原则，应为息税前利润，即税后净利润加利息加所得税。因此，总资产报酬率的计算公式可以写为：</a:t>
            </a:r>
          </a:p>
        </p:txBody>
      </p:sp>
      <p:sp>
        <p:nvSpPr>
          <p:cNvPr id="678916" name="Rectangle 4"/>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8917" name="Object 5"/>
          <p:cNvGraphicFramePr>
            <a:graphicFrameLocks noChangeAspect="1"/>
          </p:cNvGraphicFramePr>
          <p:nvPr/>
        </p:nvGraphicFramePr>
        <p:xfrm>
          <a:off x="2700338" y="3284538"/>
          <a:ext cx="3276600" cy="546100"/>
        </p:xfrm>
        <a:graphic>
          <a:graphicData uri="http://schemas.openxmlformats.org/presentationml/2006/ole">
            <p:oleObj spid="_x0000_s678917" r:id="rId4" imgW="2514600" imgH="419100" progId="Equation.3">
              <p:embed/>
            </p:oleObj>
          </a:graphicData>
        </a:graphic>
      </p:graphicFrame>
    </p:spTree>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2374</TotalTime>
  <Words>3614</Words>
  <Application>Microsoft Office PowerPoint</Application>
  <PresentationFormat>全屏显示(4:3)</PresentationFormat>
  <Paragraphs>205</Paragraphs>
  <Slides>26</Slides>
  <Notes>22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26</vt:i4>
      </vt:variant>
    </vt:vector>
  </HeadingPairs>
  <TitlesOfParts>
    <vt:vector size="41"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Equation.3</vt:lpstr>
      <vt:lpstr>Microsoft 公式 3.0</vt:lpstr>
      <vt:lpstr>幻灯片 1</vt:lpstr>
      <vt:lpstr>学习目的</vt:lpstr>
      <vt:lpstr>投资报酬和投资报酬率</vt:lpstr>
      <vt:lpstr>投资报酬分析的作用</vt:lpstr>
      <vt:lpstr>投资报酬分析的作用</vt:lpstr>
      <vt:lpstr>投入资本及其配比收益 </vt:lpstr>
      <vt:lpstr>投入资本及其配比收益</vt:lpstr>
      <vt:lpstr>投入资本及其配比收益</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投资报酬能力指标分析</vt:lpstr>
      <vt:lpstr>影响投资报酬能力的因素 </vt:lpstr>
      <vt:lpstr>影响投资报酬能力的因素</vt:lpstr>
      <vt:lpstr>杜邦分析法</vt:lpstr>
      <vt:lpstr>杜邦分析法</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916</cp:revision>
  <dcterms:created xsi:type="dcterms:W3CDTF">1601-01-01T00:00:00Z</dcterms:created>
  <dcterms:modified xsi:type="dcterms:W3CDTF">2023-02-14T02:30:22Z</dcterms:modified>
</cp:coreProperties>
</file>