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01363D-782F-476D-A596-3194D9BDFB33}" type="datetimeFigureOut">
              <a:rPr lang="zh-CN" altLang="en-US" smtClean="0"/>
              <a:t>2020/12/27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42FBA8-F4B8-409A-8B43-C8F3FDCA52D8}" type="slidenum">
              <a:rPr lang="zh-CN" altLang="en-US" smtClean="0"/>
              <a:t>‹#›</a:t>
            </a:fld>
            <a:endParaRPr lang="zh-CN" altLang="en-US"/>
          </a:p>
        </p:txBody>
      </p:sp>
    </p:spTree>
    <p:extLst>
      <p:ext uri="{BB962C8B-B14F-4D97-AF65-F5344CB8AC3E}">
        <p14:creationId xmlns:p14="http://schemas.microsoft.com/office/powerpoint/2010/main" val="680726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8115746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00AC203-53A9-4A0B-8F40-8349C5601E35}"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1460F5-FB44-445B-B000-730E07599D15}" type="slidenum">
              <a:rPr lang="zh-CN" altLang="en-US" smtClean="0"/>
              <a:t>‹#›</a:t>
            </a:fld>
            <a:endParaRPr lang="zh-CN" altLang="en-US"/>
          </a:p>
        </p:txBody>
      </p:sp>
    </p:spTree>
    <p:extLst>
      <p:ext uri="{BB962C8B-B14F-4D97-AF65-F5344CB8AC3E}">
        <p14:creationId xmlns:p14="http://schemas.microsoft.com/office/powerpoint/2010/main" val="23056113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00AC203-53A9-4A0B-8F40-8349C5601E35}"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1460F5-FB44-445B-B000-730E07599D15}" type="slidenum">
              <a:rPr lang="zh-CN" altLang="en-US" smtClean="0"/>
              <a:t>‹#›</a:t>
            </a:fld>
            <a:endParaRPr lang="zh-CN" altLang="en-US"/>
          </a:p>
        </p:txBody>
      </p:sp>
    </p:spTree>
    <p:extLst>
      <p:ext uri="{BB962C8B-B14F-4D97-AF65-F5344CB8AC3E}">
        <p14:creationId xmlns:p14="http://schemas.microsoft.com/office/powerpoint/2010/main" val="2269204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00AC203-53A9-4A0B-8F40-8349C5601E35}"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1460F5-FB44-445B-B000-730E07599D15}" type="slidenum">
              <a:rPr lang="zh-CN" altLang="en-US" smtClean="0"/>
              <a:t>‹#›</a:t>
            </a:fld>
            <a:endParaRPr lang="zh-CN" altLang="en-US"/>
          </a:p>
        </p:txBody>
      </p:sp>
    </p:spTree>
    <p:extLst>
      <p:ext uri="{BB962C8B-B14F-4D97-AF65-F5344CB8AC3E}">
        <p14:creationId xmlns:p14="http://schemas.microsoft.com/office/powerpoint/2010/main" val="2035573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1170305" y="335280"/>
            <a:ext cx="8346440" cy="647700"/>
          </a:xfrm>
        </p:spPr>
        <p:txBody>
          <a:bodyPr>
            <a:noAutofit/>
          </a:bodyPr>
          <a:lstStyle>
            <a:lvl1pPr algn="l">
              <a:defRPr sz="2400" b="1">
                <a:solidFill>
                  <a:schemeClr val="tx1"/>
                </a:solidFill>
                <a:effectLst/>
                <a:latin typeface="方正宋黑简体" panose="02000000000000000000" charset="-122"/>
                <a:ea typeface="方正宋黑简体" panose="02000000000000000000" charset="-122"/>
              </a:defRPr>
            </a:lvl1pPr>
          </a:lstStyle>
          <a:p>
            <a:r>
              <a:rPr lang="zh-CN" altLang="en-US" noProof="1"/>
              <a:t>单击此处编辑母版标题样式</a:t>
            </a:r>
          </a:p>
        </p:txBody>
      </p:sp>
      <p:sp>
        <p:nvSpPr>
          <p:cNvPr id="6" name="内容占位符 2"/>
          <p:cNvSpPr>
            <a:spLocks noGrp="1"/>
          </p:cNvSpPr>
          <p:nvPr>
            <p:ph idx="1"/>
          </p:nvPr>
        </p:nvSpPr>
        <p:spPr>
          <a:xfrm>
            <a:off x="998855" y="1386840"/>
            <a:ext cx="10583545" cy="500761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pic>
        <p:nvPicPr>
          <p:cNvPr id="7"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47580" y="656336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p:cNvPicPr>
            <a:picLocks noChangeAspect="1"/>
          </p:cNvPicPr>
          <p:nvPr userDrawn="1"/>
        </p:nvPicPr>
        <p:blipFill>
          <a:blip r:embed="rId3"/>
          <a:stretch>
            <a:fillRect/>
          </a:stretch>
        </p:blipFill>
        <p:spPr>
          <a:xfrm>
            <a:off x="128270" y="732155"/>
            <a:ext cx="123825" cy="139065"/>
          </a:xfrm>
          <a:prstGeom prst="rect">
            <a:avLst/>
          </a:prstGeom>
        </p:spPr>
      </p:pic>
    </p:spTree>
    <p:extLst>
      <p:ext uri="{BB962C8B-B14F-4D97-AF65-F5344CB8AC3E}">
        <p14:creationId xmlns:p14="http://schemas.microsoft.com/office/powerpoint/2010/main" val="279167416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00AC203-53A9-4A0B-8F40-8349C5601E35}"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1460F5-FB44-445B-B000-730E07599D15}" type="slidenum">
              <a:rPr lang="zh-CN" altLang="en-US" smtClean="0"/>
              <a:t>‹#›</a:t>
            </a:fld>
            <a:endParaRPr lang="zh-CN" altLang="en-US"/>
          </a:p>
        </p:txBody>
      </p:sp>
    </p:spTree>
    <p:extLst>
      <p:ext uri="{BB962C8B-B14F-4D97-AF65-F5344CB8AC3E}">
        <p14:creationId xmlns:p14="http://schemas.microsoft.com/office/powerpoint/2010/main" val="25136260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00AC203-53A9-4A0B-8F40-8349C5601E35}"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1460F5-FB44-445B-B000-730E07599D15}" type="slidenum">
              <a:rPr lang="zh-CN" altLang="en-US" smtClean="0"/>
              <a:t>‹#›</a:t>
            </a:fld>
            <a:endParaRPr lang="zh-CN" altLang="en-US"/>
          </a:p>
        </p:txBody>
      </p:sp>
    </p:spTree>
    <p:extLst>
      <p:ext uri="{BB962C8B-B14F-4D97-AF65-F5344CB8AC3E}">
        <p14:creationId xmlns:p14="http://schemas.microsoft.com/office/powerpoint/2010/main" val="8527982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00AC203-53A9-4A0B-8F40-8349C5601E35}" type="datetimeFigureOut">
              <a:rPr lang="zh-CN" altLang="en-US" smtClean="0"/>
              <a:t>2020/12/27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1460F5-FB44-445B-B000-730E07599D15}" type="slidenum">
              <a:rPr lang="zh-CN" altLang="en-US" smtClean="0"/>
              <a:t>‹#›</a:t>
            </a:fld>
            <a:endParaRPr lang="zh-CN" altLang="en-US"/>
          </a:p>
        </p:txBody>
      </p:sp>
    </p:spTree>
    <p:extLst>
      <p:ext uri="{BB962C8B-B14F-4D97-AF65-F5344CB8AC3E}">
        <p14:creationId xmlns:p14="http://schemas.microsoft.com/office/powerpoint/2010/main" val="23170973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00AC203-53A9-4A0B-8F40-8349C5601E35}" type="datetimeFigureOut">
              <a:rPr lang="zh-CN" altLang="en-US" smtClean="0"/>
              <a:t>2020/12/27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21460F5-FB44-445B-B000-730E07599D15}" type="slidenum">
              <a:rPr lang="zh-CN" altLang="en-US" smtClean="0"/>
              <a:t>‹#›</a:t>
            </a:fld>
            <a:endParaRPr lang="zh-CN" altLang="en-US"/>
          </a:p>
        </p:txBody>
      </p:sp>
    </p:spTree>
    <p:extLst>
      <p:ext uri="{BB962C8B-B14F-4D97-AF65-F5344CB8AC3E}">
        <p14:creationId xmlns:p14="http://schemas.microsoft.com/office/powerpoint/2010/main" val="4072282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00AC203-53A9-4A0B-8F40-8349C5601E35}" type="datetimeFigureOut">
              <a:rPr lang="zh-CN" altLang="en-US" smtClean="0"/>
              <a:t>2020/12/27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21460F5-FB44-445B-B000-730E07599D15}" type="slidenum">
              <a:rPr lang="zh-CN" altLang="en-US" smtClean="0"/>
              <a:t>‹#›</a:t>
            </a:fld>
            <a:endParaRPr lang="zh-CN" altLang="en-US"/>
          </a:p>
        </p:txBody>
      </p:sp>
    </p:spTree>
    <p:extLst>
      <p:ext uri="{BB962C8B-B14F-4D97-AF65-F5344CB8AC3E}">
        <p14:creationId xmlns:p14="http://schemas.microsoft.com/office/powerpoint/2010/main" val="2818649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0AC203-53A9-4A0B-8F40-8349C5601E35}" type="datetimeFigureOut">
              <a:rPr lang="zh-CN" altLang="en-US" smtClean="0"/>
              <a:t>2020/12/27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21460F5-FB44-445B-B000-730E07599D15}" type="slidenum">
              <a:rPr lang="zh-CN" altLang="en-US" smtClean="0"/>
              <a:t>‹#›</a:t>
            </a:fld>
            <a:endParaRPr lang="zh-CN" altLang="en-US"/>
          </a:p>
        </p:txBody>
      </p:sp>
    </p:spTree>
    <p:extLst>
      <p:ext uri="{BB962C8B-B14F-4D97-AF65-F5344CB8AC3E}">
        <p14:creationId xmlns:p14="http://schemas.microsoft.com/office/powerpoint/2010/main" val="24997750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00AC203-53A9-4A0B-8F40-8349C5601E35}" type="datetimeFigureOut">
              <a:rPr lang="zh-CN" altLang="en-US" smtClean="0"/>
              <a:t>2020/12/27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1460F5-FB44-445B-B000-730E07599D15}" type="slidenum">
              <a:rPr lang="zh-CN" altLang="en-US" smtClean="0"/>
              <a:t>‹#›</a:t>
            </a:fld>
            <a:endParaRPr lang="zh-CN" altLang="en-US"/>
          </a:p>
        </p:txBody>
      </p:sp>
    </p:spTree>
    <p:extLst>
      <p:ext uri="{BB962C8B-B14F-4D97-AF65-F5344CB8AC3E}">
        <p14:creationId xmlns:p14="http://schemas.microsoft.com/office/powerpoint/2010/main" val="39125884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00AC203-53A9-4A0B-8F40-8349C5601E35}" type="datetimeFigureOut">
              <a:rPr lang="zh-CN" altLang="en-US" smtClean="0"/>
              <a:t>2020/12/27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1460F5-FB44-445B-B000-730E07599D15}" type="slidenum">
              <a:rPr lang="zh-CN" altLang="en-US" smtClean="0"/>
              <a:t>‹#›</a:t>
            </a:fld>
            <a:endParaRPr lang="zh-CN" altLang="en-US"/>
          </a:p>
        </p:txBody>
      </p:sp>
    </p:spTree>
    <p:extLst>
      <p:ext uri="{BB962C8B-B14F-4D97-AF65-F5344CB8AC3E}">
        <p14:creationId xmlns:p14="http://schemas.microsoft.com/office/powerpoint/2010/main" val="478543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0AC203-53A9-4A0B-8F40-8349C5601E35}" type="datetimeFigureOut">
              <a:rPr lang="zh-CN" altLang="en-US" smtClean="0"/>
              <a:t>2020/12/27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1460F5-FB44-445B-B000-730E07599D15}" type="slidenum">
              <a:rPr lang="zh-CN" altLang="en-US" smtClean="0"/>
              <a:t>‹#›</a:t>
            </a:fld>
            <a:endParaRPr lang="zh-CN" altLang="en-US"/>
          </a:p>
        </p:txBody>
      </p:sp>
    </p:spTree>
    <p:extLst>
      <p:ext uri="{BB962C8B-B14F-4D97-AF65-F5344CB8AC3E}">
        <p14:creationId xmlns:p14="http://schemas.microsoft.com/office/powerpoint/2010/main" val="34370983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内容占位符 7" descr="图片3"/>
          <p:cNvPicPr>
            <a:picLocks noChangeAspect="1"/>
          </p:cNvPicPr>
          <p:nvPr userDrawn="1"/>
        </p:nvPicPr>
        <p:blipFill>
          <a:blip r:embed="rId3"/>
          <a:stretch>
            <a:fillRect/>
          </a:stretch>
        </p:blipFill>
        <p:spPr>
          <a:xfrm>
            <a:off x="0" y="0"/>
            <a:ext cx="12192000" cy="6891655"/>
          </a:xfrm>
          <a:prstGeom prst="rect">
            <a:avLst/>
          </a:prstGeom>
        </p:spPr>
      </p:pic>
      <p:pic>
        <p:nvPicPr>
          <p:cNvPr id="7" name="Picture 13" descr="cd"/>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47580" y="656336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占位符 2"/>
          <p:cNvSpPr>
            <a:spLocks noGrp="1"/>
          </p:cNvSpPr>
          <p:nvPr>
            <p:ph type="body" idx="1"/>
          </p:nvPr>
        </p:nvSpPr>
        <p:spPr>
          <a:xfrm>
            <a:off x="609616" y="1600201"/>
            <a:ext cx="10973087"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16" y="6356351"/>
            <a:ext cx="28448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2020/12/27</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709" y="6356351"/>
            <a:ext cx="3860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828" y="6356351"/>
            <a:ext cx="28448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2702845"/>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pic>
        <p:nvPicPr>
          <p:cNvPr id="4" name="内容占位符 3" descr="图片4"/>
          <p:cNvPicPr>
            <a:picLocks noGrp="1" noChangeAspect="1"/>
          </p:cNvPicPr>
          <p:nvPr>
            <p:ph idx="1"/>
          </p:nvPr>
        </p:nvPicPr>
        <p:blipFill>
          <a:blip r:embed="rId2"/>
          <a:stretch>
            <a:fillRect/>
          </a:stretch>
        </p:blipFill>
        <p:spPr>
          <a:xfrm>
            <a:off x="0" y="2540"/>
            <a:ext cx="12185650" cy="6930390"/>
          </a:xfrm>
          <a:prstGeom prst="rect">
            <a:avLst/>
          </a:prstGeom>
        </p:spPr>
      </p:pic>
      <p:sp>
        <p:nvSpPr>
          <p:cNvPr id="6" name="文本框 5"/>
          <p:cNvSpPr txBox="1"/>
          <p:nvPr/>
        </p:nvSpPr>
        <p:spPr>
          <a:xfrm>
            <a:off x="1104900" y="2984500"/>
            <a:ext cx="9427845" cy="1568450"/>
          </a:xfrm>
          <a:prstGeom prst="rect">
            <a:avLst/>
          </a:prstGeom>
          <a:noFill/>
        </p:spPr>
        <p:txBody>
          <a:bodyPr wrap="square" rtlCol="0">
            <a:spAutoFit/>
          </a:bodyPr>
          <a:lstStyle/>
          <a:p>
            <a:pPr algn="ctr"/>
            <a:r>
              <a:rPr lang="zh-CN" altLang="en-US" sz="4800" b="1" dirty="0">
                <a:solidFill>
                  <a:prstClr val="black"/>
                </a:solidFill>
                <a:latin typeface="方正宋黑简体" panose="02000000000000000000" charset="-122"/>
                <a:ea typeface="方正宋黑简体" panose="02000000000000000000" charset="-122"/>
              </a:rPr>
              <a:t>第十章    其他非银行金融机构业务的核算</a:t>
            </a:r>
          </a:p>
        </p:txBody>
      </p:sp>
      <p:sp>
        <p:nvSpPr>
          <p:cNvPr id="100" name="文本框 99"/>
          <p:cNvSpPr txBox="1"/>
          <p:nvPr/>
        </p:nvSpPr>
        <p:spPr>
          <a:xfrm>
            <a:off x="220345" y="1839278"/>
            <a:ext cx="5080000" cy="398780"/>
          </a:xfrm>
          <a:prstGeom prst="rect">
            <a:avLst/>
          </a:prstGeom>
          <a:noFill/>
          <a:ln w="9525">
            <a:noFill/>
          </a:ln>
        </p:spPr>
        <p:txBody>
          <a:bodyPr>
            <a:spAutoFit/>
          </a:bodyPr>
          <a:lstStyle/>
          <a:p>
            <a:r>
              <a:rPr sz="2000" b="1">
                <a:solidFill>
                  <a:srgbClr val="000000"/>
                </a:solidFill>
                <a:latin typeface="NEU-BZ-S92" charset="0"/>
                <a:cs typeface="方正书宋_GBK" charset="0"/>
              </a:rPr>
              <a:t>第二编  非银行金融机构业务核算</a:t>
            </a:r>
          </a:p>
        </p:txBody>
      </p:sp>
    </p:spTree>
    <p:extLst>
      <p:ext uri="{BB962C8B-B14F-4D97-AF65-F5344CB8AC3E}">
        <p14:creationId xmlns:p14="http://schemas.microsoft.com/office/powerpoint/2010/main" val="219288934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a:t>第三节  基金管理公司业务的核算</a:t>
            </a:r>
          </a:p>
        </p:txBody>
      </p:sp>
      <p:sp>
        <p:nvSpPr>
          <p:cNvPr id="6" name="内容占位符 5"/>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二、证券投资基金的分类</a:t>
            </a:r>
          </a:p>
          <a:p>
            <a:pPr marL="0" indent="0">
              <a:lnSpc>
                <a:spcPct val="135000"/>
              </a:lnSpc>
              <a:buNone/>
            </a:pPr>
            <a:r>
              <a:rPr lang="zh-CN" altLang="en-US" sz="2200" b="1" dirty="0">
                <a:latin typeface="楷体" panose="02010609060101010101" pitchFamily="49" charset="-122"/>
                <a:ea typeface="楷体" panose="02010609060101010101" pitchFamily="49" charset="-122"/>
              </a:rPr>
              <a:t>(一)按基金交易方式不同,可分为封闭式基金和开放式基金</a:t>
            </a:r>
          </a:p>
          <a:p>
            <a:pPr marL="0" indent="0">
              <a:lnSpc>
                <a:spcPct val="135000"/>
              </a:lnSpc>
              <a:buNone/>
            </a:pPr>
            <a:r>
              <a:rPr lang="zh-CN" altLang="en-US" sz="2200" b="1" dirty="0">
                <a:latin typeface="楷体" panose="02010609060101010101" pitchFamily="49" charset="-122"/>
                <a:ea typeface="楷体" panose="02010609060101010101" pitchFamily="49" charset="-122"/>
              </a:rPr>
              <a:t>(二)按组织形态,可分为契约型基金和公司型基金</a:t>
            </a:r>
          </a:p>
          <a:p>
            <a:pPr marL="0" indent="0">
              <a:lnSpc>
                <a:spcPct val="135000"/>
              </a:lnSpc>
              <a:buNone/>
            </a:pPr>
            <a:r>
              <a:rPr lang="zh-CN" altLang="en-US" sz="2200" b="1" dirty="0">
                <a:latin typeface="楷体" panose="02010609060101010101" pitchFamily="49" charset="-122"/>
                <a:ea typeface="楷体" panose="02010609060101010101" pitchFamily="49" charset="-122"/>
              </a:rPr>
              <a:t>(三)按投资对象,可分为股票基金、债券基金、货币市场基金、期货基金、期权基金、指数基金、认股权证基金等</a:t>
            </a:r>
          </a:p>
          <a:p>
            <a:pPr marL="0" indent="0">
              <a:lnSpc>
                <a:spcPct val="135000"/>
              </a:lnSpc>
              <a:buNone/>
            </a:pPr>
            <a:r>
              <a:rPr lang="zh-CN" altLang="en-US" sz="2200" b="1" dirty="0">
                <a:latin typeface="楷体" panose="02010609060101010101" pitchFamily="49" charset="-122"/>
                <a:ea typeface="楷体" panose="02010609060101010101" pitchFamily="49" charset="-122"/>
              </a:rPr>
              <a:t>(四)按照基金投资风险,可分为积极成长型基金、成长型基金、成长及收入型基金、平衡型基金、收入型基金等</a:t>
            </a:r>
          </a:p>
          <a:p>
            <a:pPr marL="0" indent="0">
              <a:lnSpc>
                <a:spcPct val="135000"/>
              </a:lnSpc>
              <a:buNone/>
            </a:pPr>
            <a:r>
              <a:rPr lang="zh-CN" altLang="en-US" sz="2200" b="1" dirty="0">
                <a:latin typeface="楷体" panose="02010609060101010101" pitchFamily="49" charset="-122"/>
                <a:ea typeface="楷体" panose="02010609060101010101" pitchFamily="49" charset="-122"/>
              </a:rPr>
              <a:t>(五)按照资本来源与投资地域的不同,分为国际基金、海外基金、国内基金、国家基金和区域基金等</a:t>
            </a:r>
          </a:p>
        </p:txBody>
      </p:sp>
    </p:spTree>
    <p:extLst>
      <p:ext uri="{BB962C8B-B14F-4D97-AF65-F5344CB8AC3E}">
        <p14:creationId xmlns:p14="http://schemas.microsoft.com/office/powerpoint/2010/main" val="107586428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a:t>第三节  基金管理公司业务的核算</a:t>
            </a:r>
          </a:p>
        </p:txBody>
      </p:sp>
      <p:sp>
        <p:nvSpPr>
          <p:cNvPr id="6" name="内容占位符 5"/>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三、证券投资基金的当事人</a:t>
            </a:r>
          </a:p>
          <a:p>
            <a:r>
              <a:rPr lang="zh-CN" altLang="en-US" b="1" dirty="0"/>
              <a:t>基金发起人</a:t>
            </a:r>
            <a:r>
              <a:rPr lang="zh-CN" altLang="en-US" dirty="0"/>
              <a:t>是以基金的设立和组建为目的,采取必要的措施和步骤来设立和组建基金的法人。</a:t>
            </a:r>
          </a:p>
          <a:p>
            <a:r>
              <a:rPr lang="zh-CN" altLang="en-US" b="1" dirty="0"/>
              <a:t>基金持有人</a:t>
            </a:r>
            <a:r>
              <a:rPr lang="zh-CN" altLang="en-US" dirty="0"/>
              <a:t>,又称为基金投资人或基金受益人,是基金单位或基金受益凭证的持有人,可以是自然人,也可以是法人。</a:t>
            </a:r>
          </a:p>
          <a:p>
            <a:r>
              <a:rPr lang="zh-CN" altLang="en-US" b="1" dirty="0"/>
              <a:t>基金管理人</a:t>
            </a:r>
            <a:r>
              <a:rPr lang="zh-CN" altLang="en-US" dirty="0"/>
              <a:t>是指其具有专业的投资知识与经验,根据法律、法规及基金章程或基金契约的规定,经营管理基金资产,谋求基金资产的不断增值,以使基金持有人收益最大化的机构。</a:t>
            </a:r>
          </a:p>
          <a:p>
            <a:r>
              <a:rPr lang="zh-CN" altLang="en-US" b="1" dirty="0"/>
              <a:t>基金托管人</a:t>
            </a:r>
            <a:r>
              <a:rPr lang="zh-CN" altLang="en-US" dirty="0"/>
              <a:t>是基金资产的保管人与名义持有人,一般由商业银行等金融机构担任。</a:t>
            </a:r>
          </a:p>
          <a:p>
            <a:r>
              <a:rPr lang="zh-CN" altLang="en-US" b="1" dirty="0"/>
              <a:t>基金承销人</a:t>
            </a:r>
            <a:r>
              <a:rPr lang="zh-CN" altLang="en-US" dirty="0"/>
              <a:t>是基金管理人的代理人,代表基金管理人与基金持有人进行基金单位的买卖活动。基金承销人一般由商业银行、证券公司、信托投资公司或保险公司来担任,也可以由基金管理人进行直接销售。</a:t>
            </a:r>
          </a:p>
        </p:txBody>
      </p:sp>
    </p:spTree>
    <p:extLst>
      <p:ext uri="{BB962C8B-B14F-4D97-AF65-F5344CB8AC3E}">
        <p14:creationId xmlns:p14="http://schemas.microsoft.com/office/powerpoint/2010/main" val="373420460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a:t>第三节  基金管理公司业务的核算</a:t>
            </a:r>
          </a:p>
        </p:txBody>
      </p:sp>
      <p:sp>
        <p:nvSpPr>
          <p:cNvPr id="6" name="内容占位符 5"/>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四、基金管理公司主要业务的核算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(一)证券投资基金发行及增减变动的会计处理</a:t>
            </a:r>
          </a:p>
          <a:p>
            <a:r>
              <a:rPr lang="zh-CN" altLang="en-US" dirty="0"/>
              <a:t>1.发行时</a:t>
            </a:r>
          </a:p>
          <a:p>
            <a:r>
              <a:rPr lang="zh-CN" altLang="en-US" dirty="0"/>
              <a:t>2.申购时</a:t>
            </a:r>
          </a:p>
          <a:p>
            <a:r>
              <a:rPr lang="zh-CN" altLang="en-US" dirty="0"/>
              <a:t>3.赎回时</a:t>
            </a:r>
          </a:p>
          <a:p>
            <a:pPr marL="0" indent="0">
              <a:lnSpc>
                <a:spcPct val="135000"/>
              </a:lnSpc>
              <a:spcBef>
                <a:spcPts val="1200"/>
              </a:spcBef>
              <a:buNone/>
            </a:pPr>
            <a:r>
              <a:rPr lang="zh-CN" altLang="en-US" sz="2200" b="1" dirty="0">
                <a:latin typeface="楷体" panose="02010609060101010101" pitchFamily="49" charset="-122"/>
                <a:ea typeface="楷体" panose="02010609060101010101" pitchFamily="49" charset="-122"/>
              </a:rPr>
              <a:t>(二)证券投资基金投资业务的会计处理</a:t>
            </a:r>
          </a:p>
          <a:p>
            <a:r>
              <a:rPr lang="zh-CN" altLang="en-US" dirty="0"/>
              <a:t>1.股票投资的会计处理</a:t>
            </a:r>
          </a:p>
          <a:p>
            <a:r>
              <a:rPr lang="zh-CN" altLang="en-US" dirty="0"/>
              <a:t>2.债券投资的会计处理</a:t>
            </a:r>
          </a:p>
          <a:p>
            <a:r>
              <a:rPr lang="zh-CN" altLang="en-US" dirty="0"/>
              <a:t>3.对证券投资估值增、减值的会计处理</a:t>
            </a:r>
          </a:p>
        </p:txBody>
      </p:sp>
    </p:spTree>
    <p:extLst>
      <p:ext uri="{BB962C8B-B14F-4D97-AF65-F5344CB8AC3E}">
        <p14:creationId xmlns:p14="http://schemas.microsoft.com/office/powerpoint/2010/main" val="367757514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目录</a:t>
            </a:r>
          </a:p>
        </p:txBody>
      </p:sp>
      <p:grpSp>
        <p:nvGrpSpPr>
          <p:cNvPr id="4" name="组合 3"/>
          <p:cNvGrpSpPr/>
          <p:nvPr/>
        </p:nvGrpSpPr>
        <p:grpSpPr>
          <a:xfrm>
            <a:off x="2339975" y="2412365"/>
            <a:ext cx="6188710" cy="2470785"/>
            <a:chOff x="3685" y="3799"/>
            <a:chExt cx="9746" cy="3891"/>
          </a:xfrm>
        </p:grpSpPr>
        <p:grpSp>
          <p:nvGrpSpPr>
            <p:cNvPr id="16387" name="组合 16386"/>
            <p:cNvGrpSpPr/>
            <p:nvPr/>
          </p:nvGrpSpPr>
          <p:grpSpPr>
            <a:xfrm>
              <a:off x="3685" y="3799"/>
              <a:ext cx="9747" cy="1047"/>
              <a:chOff x="0" y="0"/>
              <a:chExt cx="3408" cy="419"/>
            </a:xfrm>
          </p:grpSpPr>
          <p:grpSp>
            <p:nvGrpSpPr>
              <p:cNvPr id="16388" name="组合 16387"/>
              <p:cNvGrpSpPr/>
              <p:nvPr/>
            </p:nvGrpSpPr>
            <p:grpSpPr>
              <a:xfrm>
                <a:off x="0" y="0"/>
                <a:ext cx="480" cy="419"/>
                <a:chOff x="0" y="0"/>
                <a:chExt cx="1549" cy="1351"/>
              </a:xfrm>
            </p:grpSpPr>
            <p:sp>
              <p:nvSpPr>
                <p:cNvPr id="16389" name="AutoShape 5"/>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16390" name="AutoShape 6"/>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16391" name="AutoShape 7"/>
                <p:cNvSpPr/>
                <p:nvPr/>
              </p:nvSpPr>
              <p:spPr>
                <a:xfrm>
                  <a:off x="90" y="81"/>
                  <a:ext cx="1349" cy="1167"/>
                </a:xfrm>
                <a:prstGeom prst="hexagon">
                  <a:avLst>
                    <a:gd name="adj" fmla="val 28893"/>
                    <a:gd name="vf" fmla="val 115470"/>
                  </a:avLst>
                </a:prstGeom>
                <a:gradFill rotWithShape="1">
                  <a:gsLst>
                    <a:gs pos="0">
                      <a:srgbClr val="14CD68"/>
                    </a:gs>
                    <a:gs pos="100000">
                      <a:srgbClr val="0B6E38"/>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16392" name="Line 8"/>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393" name="Text Box 9"/>
              <p:cNvSpPr txBox="1"/>
              <p:nvPr/>
            </p:nvSpPr>
            <p:spPr>
              <a:xfrm>
                <a:off x="579" y="48"/>
                <a:ext cx="2742"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第一节  租赁公司业务的核算</a:t>
                </a:r>
              </a:p>
            </p:txBody>
          </p:sp>
        </p:grpSp>
        <p:grpSp>
          <p:nvGrpSpPr>
            <p:cNvPr id="16395" name="组合 16394"/>
            <p:cNvGrpSpPr/>
            <p:nvPr/>
          </p:nvGrpSpPr>
          <p:grpSpPr>
            <a:xfrm>
              <a:off x="3685" y="5239"/>
              <a:ext cx="9747" cy="1047"/>
              <a:chOff x="0" y="0"/>
              <a:chExt cx="3408" cy="419"/>
            </a:xfrm>
          </p:grpSpPr>
          <p:grpSp>
            <p:nvGrpSpPr>
              <p:cNvPr id="16396" name="组合 16395"/>
              <p:cNvGrpSpPr/>
              <p:nvPr/>
            </p:nvGrpSpPr>
            <p:grpSpPr>
              <a:xfrm>
                <a:off x="0" y="0"/>
                <a:ext cx="480" cy="419"/>
                <a:chOff x="0" y="0"/>
                <a:chExt cx="1549" cy="1351"/>
              </a:xfrm>
            </p:grpSpPr>
            <p:sp>
              <p:nvSpPr>
                <p:cNvPr id="16397" name="AutoShape 13"/>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16398" name="AutoShape 14"/>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16399" name="AutoShape 15"/>
                <p:cNvSpPr/>
                <p:nvPr/>
              </p:nvSpPr>
              <p:spPr>
                <a:xfrm>
                  <a:off x="90" y="81"/>
                  <a:ext cx="1349" cy="1167"/>
                </a:xfrm>
                <a:prstGeom prst="hexagon">
                  <a:avLst>
                    <a:gd name="adj" fmla="val 28893"/>
                    <a:gd name="vf" fmla="val 115470"/>
                  </a:avLst>
                </a:prstGeom>
                <a:gradFill rotWithShape="1">
                  <a:gsLst>
                    <a:gs pos="0">
                      <a:srgbClr val="9EE256"/>
                    </a:gs>
                    <a:gs pos="100000">
                      <a:srgbClr val="52762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16400" name="Line 16"/>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401" name="Text Box 17"/>
              <p:cNvSpPr txBox="1"/>
              <p:nvPr/>
            </p:nvSpPr>
            <p:spPr>
              <a:xfrm>
                <a:off x="579" y="48"/>
                <a:ext cx="2759"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第二节  信托投资公司业务的核算</a:t>
                </a:r>
              </a:p>
            </p:txBody>
          </p:sp>
        </p:grpSp>
        <p:grpSp>
          <p:nvGrpSpPr>
            <p:cNvPr id="16403" name="组合 16402"/>
            <p:cNvGrpSpPr/>
            <p:nvPr/>
          </p:nvGrpSpPr>
          <p:grpSpPr>
            <a:xfrm>
              <a:off x="3685" y="6644"/>
              <a:ext cx="9747" cy="1047"/>
              <a:chOff x="0" y="0"/>
              <a:chExt cx="3408" cy="419"/>
            </a:xfrm>
          </p:grpSpPr>
          <p:grpSp>
            <p:nvGrpSpPr>
              <p:cNvPr id="16404" name="组合 16403"/>
              <p:cNvGrpSpPr/>
              <p:nvPr/>
            </p:nvGrpSpPr>
            <p:grpSpPr>
              <a:xfrm>
                <a:off x="0" y="0"/>
                <a:ext cx="480" cy="419"/>
                <a:chOff x="0" y="0"/>
                <a:chExt cx="1549" cy="1351"/>
              </a:xfrm>
            </p:grpSpPr>
            <p:sp>
              <p:nvSpPr>
                <p:cNvPr id="16405" name="AutoShape 21"/>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16406" name="AutoShape 22"/>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16407" name="AutoShape 23"/>
                <p:cNvSpPr/>
                <p:nvPr/>
              </p:nvSpPr>
              <p:spPr>
                <a:xfrm>
                  <a:off x="90" y="81"/>
                  <a:ext cx="1349" cy="1167"/>
                </a:xfrm>
                <a:prstGeom prst="hexagon">
                  <a:avLst>
                    <a:gd name="adj" fmla="val 28893"/>
                    <a:gd name="vf" fmla="val 115470"/>
                  </a:avLst>
                </a:prstGeom>
                <a:gradFill rotWithShape="1">
                  <a:gsLst>
                    <a:gs pos="0">
                      <a:srgbClr val="14CD68"/>
                    </a:gs>
                    <a:gs pos="100000">
                      <a:srgbClr val="035C7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16408" name="Line 24"/>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409" name="Text Box 25"/>
              <p:cNvSpPr txBox="1"/>
              <p:nvPr/>
            </p:nvSpPr>
            <p:spPr>
              <a:xfrm>
                <a:off x="579" y="48"/>
                <a:ext cx="2704"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第三节  基金管理公司业务的核算</a:t>
                </a:r>
              </a:p>
            </p:txBody>
          </p:sp>
        </p:grpSp>
      </p:grpSp>
    </p:spTree>
    <p:extLst>
      <p:ext uri="{BB962C8B-B14F-4D97-AF65-F5344CB8AC3E}">
        <p14:creationId xmlns:p14="http://schemas.microsoft.com/office/powerpoint/2010/main" val="323865608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租赁公司业务的核算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一、租赁业务的意义</a:t>
            </a:r>
          </a:p>
          <a:p>
            <a:r>
              <a:rPr lang="zh-CN" altLang="en-US" dirty="0"/>
              <a:t>租赁是指在约定的时期内,出租人将资产使用权让与承租人以获取租金的协议。租赁业务是市场经济发展到一定阶段而产生的一种融资方式,是集信贷、贸易和技术更新于一体的新型的金融产业。</a:t>
            </a:r>
          </a:p>
          <a:p>
            <a:r>
              <a:rPr lang="zh-CN" altLang="en-US" dirty="0"/>
              <a:t>我国的租赁业务从20世纪80年代初才开始出现并发展,虽然起步较晚,但作为一个新兴服务产业已得到迅速发展。近几年来,租赁机构纷纷建立,经营范围不断扩大,租赁成交迅速上升,其在国家技术改造资金中所占的比重已有很大提高。目前,我国的租赁公司主要有综合租赁公司、专业租赁公司和金融机构兼营租赁业务三大类型,业务上也有了很大的创新,如租赁与来料加工相结合、租赁与补偿贸易相结合、承办中外合资企业投资设备的租赁等。特别是我国的国际租赁业务近年来发展很快,对我国快速有效地引进国外的先进技术设备、融通国外资金、解决企业设备陈旧过时及资金短缺等难题发挥了重要作用。</a:t>
            </a:r>
          </a:p>
        </p:txBody>
      </p:sp>
    </p:spTree>
    <p:extLst>
      <p:ext uri="{BB962C8B-B14F-4D97-AF65-F5344CB8AC3E}">
        <p14:creationId xmlns:p14="http://schemas.microsoft.com/office/powerpoint/2010/main" val="234745139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租赁公司业务的核算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二、租赁公司业务种类</a:t>
            </a:r>
          </a:p>
          <a:p>
            <a:pPr marL="0" indent="0">
              <a:lnSpc>
                <a:spcPct val="135000"/>
              </a:lnSpc>
              <a:buNone/>
            </a:pPr>
            <a:r>
              <a:rPr lang="zh-CN" altLang="en-US" sz="2200" b="1" dirty="0">
                <a:latin typeface="楷体" panose="02010609060101010101" pitchFamily="49" charset="-122"/>
                <a:ea typeface="楷体" panose="02010609060101010101" pitchFamily="49" charset="-122"/>
              </a:rPr>
              <a:t>(一)按租赁性质,分为融资租赁和经营租赁</a:t>
            </a:r>
          </a:p>
          <a:p>
            <a:pPr marL="0" indent="0">
              <a:lnSpc>
                <a:spcPct val="135000"/>
              </a:lnSpc>
              <a:buNone/>
            </a:pPr>
            <a:r>
              <a:rPr lang="zh-CN" altLang="en-US" sz="2200" b="1" dirty="0">
                <a:latin typeface="楷体" panose="02010609060101010101" pitchFamily="49" charset="-122"/>
                <a:ea typeface="楷体" panose="02010609060101010101" pitchFamily="49" charset="-122"/>
              </a:rPr>
              <a:t>(二)按租赁形式,分为直接租赁、转租赁、回租租赁、杠杆租赁等</a:t>
            </a:r>
          </a:p>
          <a:p>
            <a:pPr marL="0" indent="0">
              <a:lnSpc>
                <a:spcPct val="135000"/>
              </a:lnSpc>
              <a:buNone/>
            </a:pPr>
            <a:r>
              <a:rPr lang="zh-CN" altLang="en-US" sz="2200" b="1" dirty="0">
                <a:latin typeface="楷体" panose="02010609060101010101" pitchFamily="49" charset="-122"/>
                <a:ea typeface="楷体" panose="02010609060101010101" pitchFamily="49" charset="-122"/>
              </a:rPr>
              <a:t>(三)按是否享有纳税优惠,分为节税租赁和非节税租赁</a:t>
            </a:r>
          </a:p>
          <a:p>
            <a:pPr marL="0" indent="0">
              <a:lnSpc>
                <a:spcPct val="135000"/>
              </a:lnSpc>
              <a:buNone/>
            </a:pPr>
            <a:r>
              <a:rPr lang="zh-CN" altLang="en-US" sz="2200" b="1" dirty="0">
                <a:latin typeface="楷体" panose="02010609060101010101" pitchFamily="49" charset="-122"/>
                <a:ea typeface="楷体" panose="02010609060101010101" pitchFamily="49" charset="-122"/>
              </a:rPr>
              <a:t>(四)按租赁交易涉及的地域不同,分为国内租赁和跨国租赁</a:t>
            </a:r>
          </a:p>
          <a:p>
            <a:pPr marL="0" indent="0">
              <a:lnSpc>
                <a:spcPct val="135000"/>
              </a:lnSpc>
              <a:buNone/>
            </a:pPr>
            <a:r>
              <a:rPr lang="zh-CN" altLang="en-US" sz="2200" b="1" dirty="0">
                <a:latin typeface="楷体" panose="02010609060101010101" pitchFamily="49" charset="-122"/>
                <a:ea typeface="楷体" panose="02010609060101010101" pitchFamily="49" charset="-122"/>
              </a:rPr>
              <a:t>(五)按融资货币不同,分为本币租赁和外币租赁</a:t>
            </a:r>
          </a:p>
        </p:txBody>
      </p:sp>
    </p:spTree>
    <p:extLst>
      <p:ext uri="{BB962C8B-B14F-4D97-AF65-F5344CB8AC3E}">
        <p14:creationId xmlns:p14="http://schemas.microsoft.com/office/powerpoint/2010/main" val="280022861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租赁公司业务的核算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三、租赁公司主要业务的核算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(一)融资租赁业务的会计核算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(二)经营租赁业务的会计核算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(三)售后租回交易的会计核算</a:t>
            </a:r>
          </a:p>
        </p:txBody>
      </p:sp>
    </p:spTree>
    <p:extLst>
      <p:ext uri="{BB962C8B-B14F-4D97-AF65-F5344CB8AC3E}">
        <p14:creationId xmlns:p14="http://schemas.microsoft.com/office/powerpoint/2010/main" val="360732180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信托投资公司业务的核算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一、信托业务的意义</a:t>
            </a:r>
          </a:p>
          <a:p>
            <a:r>
              <a:rPr lang="zh-CN" altLang="en-US" dirty="0"/>
              <a:t>信托有广义和狭义之分,广义的信托包括商品信托和金融信托,狭义的信托仅指金融信托。本节所讲的信托为金融信托,是指信托投资公司以其信用接受客户委托,按照客户的要求,对其拥有所有权的资金财产代为经营、运用和管理的业务。它是一种具有融资和融物以及财产管理相结合的金融性质的信托业务。</a:t>
            </a:r>
          </a:p>
          <a:p>
            <a:r>
              <a:rPr lang="zh-CN" altLang="en-US" dirty="0"/>
              <a:t>由于信托业务与普通的信用业务相比,具有灵活多样的特点,因而可以在更为广泛的领域发挥作用。开展信托业务对于搞活经济、发展生产、扩大流通、促进市场经济的发展都具有十分重要的意义。</a:t>
            </a:r>
          </a:p>
        </p:txBody>
      </p:sp>
    </p:spTree>
    <p:extLst>
      <p:ext uri="{BB962C8B-B14F-4D97-AF65-F5344CB8AC3E}">
        <p14:creationId xmlns:p14="http://schemas.microsoft.com/office/powerpoint/2010/main" val="231575979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信托投资公司业务的核算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二、信托业务的种类</a:t>
            </a:r>
          </a:p>
          <a:p>
            <a:pPr marL="0" indent="0">
              <a:lnSpc>
                <a:spcPct val="135000"/>
              </a:lnSpc>
              <a:buNone/>
            </a:pPr>
            <a:r>
              <a:rPr lang="zh-CN" altLang="en-US" sz="2200" b="1" dirty="0">
                <a:latin typeface="楷体" panose="02010609060101010101" pitchFamily="49" charset="-122"/>
                <a:ea typeface="楷体" panose="02010609060101010101" pitchFamily="49" charset="-122"/>
              </a:rPr>
              <a:t>(一)按照信托目的,分为公益信托和私益信托</a:t>
            </a:r>
          </a:p>
          <a:p>
            <a:pPr marL="0" indent="0">
              <a:lnSpc>
                <a:spcPct val="135000"/>
              </a:lnSpc>
              <a:buNone/>
            </a:pPr>
            <a:r>
              <a:rPr lang="zh-CN" altLang="en-US" sz="2200" b="1" dirty="0">
                <a:latin typeface="楷体" panose="02010609060101010101" pitchFamily="49" charset="-122"/>
                <a:ea typeface="楷体" panose="02010609060101010101" pitchFamily="49" charset="-122"/>
              </a:rPr>
              <a:t>(二)按照受益人的不同,分为自益信托和他益信托</a:t>
            </a:r>
          </a:p>
          <a:p>
            <a:pPr marL="0" indent="0">
              <a:lnSpc>
                <a:spcPct val="135000"/>
              </a:lnSpc>
              <a:buNone/>
            </a:pPr>
            <a:r>
              <a:rPr lang="zh-CN" altLang="en-US" sz="2200" b="1" dirty="0">
                <a:latin typeface="楷体" panose="02010609060101010101" pitchFamily="49" charset="-122"/>
                <a:ea typeface="楷体" panose="02010609060101010101" pitchFamily="49" charset="-122"/>
              </a:rPr>
              <a:t>(三)按照信托服务对象的不同,分为个人信托和法人信托</a:t>
            </a:r>
          </a:p>
          <a:p>
            <a:pPr marL="0" indent="0">
              <a:lnSpc>
                <a:spcPct val="135000"/>
              </a:lnSpc>
              <a:buNone/>
            </a:pPr>
            <a:r>
              <a:rPr lang="zh-CN" altLang="en-US" sz="2200" b="1" dirty="0">
                <a:latin typeface="楷体" panose="02010609060101010101" pitchFamily="49" charset="-122"/>
                <a:ea typeface="楷体" panose="02010609060101010101" pitchFamily="49" charset="-122"/>
              </a:rPr>
              <a:t>(四)按照信托标的物的不同,分为资金信托、实物信托、债权信托和经济事务信托</a:t>
            </a:r>
          </a:p>
          <a:p>
            <a:pPr marL="0" indent="0">
              <a:lnSpc>
                <a:spcPct val="135000"/>
              </a:lnSpc>
              <a:buNone/>
            </a:pPr>
            <a:r>
              <a:rPr lang="zh-CN" altLang="en-US" sz="2200" b="1" dirty="0">
                <a:latin typeface="楷体" panose="02010609060101010101" pitchFamily="49" charset="-122"/>
                <a:ea typeface="楷体" panose="02010609060101010101" pitchFamily="49" charset="-122"/>
              </a:rPr>
              <a:t>(五)按照信托是否跨国,分为国内信托和国际信托</a:t>
            </a:r>
          </a:p>
          <a:p>
            <a:pPr marL="0" indent="0">
              <a:lnSpc>
                <a:spcPct val="135000"/>
              </a:lnSpc>
              <a:buNone/>
            </a:pPr>
            <a:r>
              <a:rPr lang="zh-CN" altLang="en-US" sz="2200" b="1" dirty="0">
                <a:latin typeface="楷体" panose="02010609060101010101" pitchFamily="49" charset="-122"/>
                <a:ea typeface="楷体" panose="02010609060101010101" pitchFamily="49" charset="-122"/>
              </a:rPr>
              <a:t>(六)按照信托业务性质不同,分为信托类业务、代理类业务及其他业务</a:t>
            </a:r>
          </a:p>
        </p:txBody>
      </p:sp>
    </p:spTree>
    <p:extLst>
      <p:ext uri="{BB962C8B-B14F-4D97-AF65-F5344CB8AC3E}">
        <p14:creationId xmlns:p14="http://schemas.microsoft.com/office/powerpoint/2010/main" val="396407219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信托投资公司业务的核算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三、信托投资公司主要业务核算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(一)信托存、贷款业务的会计处理</a:t>
            </a:r>
          </a:p>
          <a:p>
            <a:pPr marL="0" indent="0">
              <a:lnSpc>
                <a:spcPct val="135000"/>
              </a:lnSpc>
              <a:buNone/>
            </a:pPr>
            <a:r>
              <a:rPr lang="zh-CN" altLang="en-US" sz="2200" b="1" dirty="0" smtClean="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二)委托存、贷款业务的会计处理</a:t>
            </a:r>
          </a:p>
          <a:p>
            <a:pPr marL="0" indent="0">
              <a:lnSpc>
                <a:spcPct val="135000"/>
              </a:lnSpc>
              <a:buNone/>
            </a:pPr>
            <a:r>
              <a:rPr lang="zh-CN" altLang="en-US" sz="2200" b="1" dirty="0" smtClean="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三)信托投资与委托投资的会计</a:t>
            </a:r>
            <a:r>
              <a:rPr lang="zh-CN" altLang="en-US" sz="2200" b="1" dirty="0" smtClean="0">
                <a:latin typeface="楷体" panose="02010609060101010101" pitchFamily="49" charset="-122"/>
                <a:ea typeface="楷体" panose="02010609060101010101" pitchFamily="49" charset="-122"/>
              </a:rPr>
              <a:t>处理</a:t>
            </a:r>
            <a:endParaRPr lang="zh-CN" altLang="en-US" sz="22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2589566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a:t>第三节  基金管理公司业务的核算</a:t>
            </a:r>
          </a:p>
        </p:txBody>
      </p:sp>
      <p:sp>
        <p:nvSpPr>
          <p:cNvPr id="6" name="内容占位符 5"/>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一、基金管理公司及证券投资基金的概念</a:t>
            </a:r>
          </a:p>
          <a:p>
            <a:r>
              <a:rPr lang="zh-CN" altLang="en-US" dirty="0"/>
              <a:t>基金管理公司就是集中众多投资者的资金,交由专业的机构,对股票、债券等证券进行投资,以谋求投资风险尽可能降低和投资收益最大化的一种非银行金融机构。</a:t>
            </a:r>
          </a:p>
          <a:p>
            <a:r>
              <a:rPr lang="zh-CN" altLang="en-US" dirty="0"/>
              <a:t>证券投资基金是一种代理理财金融工具,它由基金公司或基金管理公司向投资者发行受益凭证,将大众手中的零散资金积聚起来,委托专业人员管理,并委托符合法定条件的金融机构充当所募集资金的托管人。基金经理人通过投资组合努力降低投资风险,谋求资金增值,投资者承担基金投资的收益与风险,并向基金经理人和托管人支付相关管理费及托管费。</a:t>
            </a:r>
          </a:p>
        </p:txBody>
      </p:sp>
    </p:spTree>
    <p:extLst>
      <p:ext uri="{BB962C8B-B14F-4D97-AF65-F5344CB8AC3E}">
        <p14:creationId xmlns:p14="http://schemas.microsoft.com/office/powerpoint/2010/main" val="243326112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TotalTime>
  <Words>1225</Words>
  <Application>Microsoft Office PowerPoint</Application>
  <PresentationFormat>宽屏</PresentationFormat>
  <Paragraphs>67</Paragraphs>
  <Slides>12</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12</vt:i4>
      </vt:variant>
    </vt:vector>
  </HeadingPairs>
  <TitlesOfParts>
    <vt:vector size="23" baseType="lpstr">
      <vt:lpstr>NEU-BZ-S92</vt:lpstr>
      <vt:lpstr>方正书宋_GBK</vt:lpstr>
      <vt:lpstr>方正宋黑简体</vt:lpstr>
      <vt:lpstr>黑体</vt:lpstr>
      <vt:lpstr>楷体</vt:lpstr>
      <vt:lpstr>宋体</vt:lpstr>
      <vt:lpstr>Arial</vt:lpstr>
      <vt:lpstr>Calibri</vt:lpstr>
      <vt:lpstr>Calibri Light</vt:lpstr>
      <vt:lpstr>Office 主题</vt:lpstr>
      <vt:lpstr>1_Office 主题</vt:lpstr>
      <vt:lpstr>PowerPoint 演示文稿</vt:lpstr>
      <vt:lpstr>目录</vt:lpstr>
      <vt:lpstr>第一节  租赁公司业务的核算</vt:lpstr>
      <vt:lpstr>第一节  租赁公司业务的核算</vt:lpstr>
      <vt:lpstr>第一节  租赁公司业务的核算</vt:lpstr>
      <vt:lpstr>第二节  信托投资公司业务的核算</vt:lpstr>
      <vt:lpstr>第二节  信托投资公司业务的核算</vt:lpstr>
      <vt:lpstr>第二节  信托投资公司业务的核算</vt:lpstr>
      <vt:lpstr>第三节  基金管理公司业务的核算</vt:lpstr>
      <vt:lpstr>第三节  基金管理公司业务的核算</vt:lpstr>
      <vt:lpstr>第三节  基金管理公司业务的核算</vt:lpstr>
      <vt:lpstr>第三节  基金管理公司业务的核算</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cp:revision>
  <dcterms:created xsi:type="dcterms:W3CDTF">2020-08-19T01:08:19Z</dcterms:created>
  <dcterms:modified xsi:type="dcterms:W3CDTF">2020-12-27T07:47:17Z</dcterms:modified>
</cp:coreProperties>
</file>