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648" r:id="rId1"/>
  </p:sldMasterIdLst>
  <p:sldIdLst>
    <p:sldId id="258" r:id="rId2"/>
    <p:sldId id="264" r:id="rId3"/>
    <p:sldId id="265" r:id="rId4"/>
    <p:sldId id="266" r:id="rId5"/>
    <p:sldId id="267" r:id="rId6"/>
    <p:sldId id="268" r:id="rId7"/>
    <p:sldId id="270" r:id="rId8"/>
    <p:sldId id="269" r:id="rId9"/>
    <p:sldId id="271" r:id="rId10"/>
    <p:sldId id="277" r:id="rId11"/>
    <p:sldId id="272" r:id="rId12"/>
    <p:sldId id="274" r:id="rId13"/>
    <p:sldId id="273" r:id="rId14"/>
    <p:sldId id="275" r:id="rId15"/>
    <p:sldId id="276" r:id="rId16"/>
    <p:sldId id="280" r:id="rId17"/>
    <p:sldId id="279" r:id="rId18"/>
    <p:sldId id="281" r:id="rId19"/>
    <p:sldId id="282" r:id="rId20"/>
    <p:sldId id="283" r:id="rId21"/>
    <p:sldId id="28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48" d="100"/>
          <a:sy n="48" d="100"/>
        </p:scale>
        <p:origin x="67" y="9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106F5-F6CB-416F-95F3-0F9FF94D2C62}" type="datetimeFigureOut">
              <a:rPr lang="zh-CN" altLang="en-US" smtClean="0"/>
              <a:t>2024/9/14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AD7C-4B3B-4E8E-A641-BD3D385FF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00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  <p:sldLayoutId id="214748366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2030" y="1518139"/>
            <a:ext cx="11139854" cy="473905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十一章聚焦研究预算绩效管理及财政支出绩效评价制度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/>
              <a:t>第一部分：厘清预算绩效管理的基本含义和特点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/>
              <a:t>第二部分：回顾我国预算绩效管理的发展历程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/>
              <a:t>第三部分：阐释预算绩效管理的对象、范围和程序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/>
              <a:t>第四部分：聚焦分析预算绩效管理的核心环节</a:t>
            </a:r>
            <a:r>
              <a:rPr lang="en-US" altLang="zh-CN" sz="2400" dirty="0"/>
              <a:t>——</a:t>
            </a:r>
            <a:r>
              <a:rPr lang="zh-CN" altLang="en-US" sz="2400" dirty="0"/>
              <a:t>财政支出绩效评价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/>
              <a:t>第五部分：预算绩效管理的配套改革及协同机制。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6669" y="70339"/>
            <a:ext cx="10131428" cy="144780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第十一</a:t>
            </a:r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章 预算</a:t>
            </a:r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绩效管理和财政支出绩效评价</a:t>
            </a:r>
            <a:endParaRPr lang="zh-CN" altLang="en-US" sz="5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975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预算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绩效管理的对象、范围和程序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11.3.3 </a:t>
            </a:r>
            <a:r>
              <a:rPr lang="zh-CN" altLang="en-US" sz="2800" dirty="0" smtClean="0"/>
              <a:t>预算</a:t>
            </a:r>
            <a:r>
              <a:rPr lang="zh-CN" altLang="en-US" sz="2800" dirty="0"/>
              <a:t>绩效管理</a:t>
            </a:r>
            <a:r>
              <a:rPr lang="zh-CN" altLang="en-US" sz="2800" dirty="0" smtClean="0"/>
              <a:t>的程序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dirty="0"/>
              <a:t>1.</a:t>
            </a:r>
            <a:r>
              <a:rPr lang="zh-CN" altLang="en-US" sz="2800" dirty="0"/>
              <a:t>事前绩效评估管理</a:t>
            </a:r>
            <a:endParaRPr lang="en-US" altLang="zh-CN" sz="2800" dirty="0"/>
          </a:p>
          <a:p>
            <a:pPr marL="457200" lvl="1" indent="0">
              <a:buNone/>
            </a:pPr>
            <a:r>
              <a:rPr lang="en-US" altLang="zh-CN" sz="2800" dirty="0"/>
              <a:t>2.</a:t>
            </a:r>
            <a:r>
              <a:rPr lang="zh-CN" altLang="en-US" sz="2800" dirty="0"/>
              <a:t>预算绩效</a:t>
            </a:r>
            <a:r>
              <a:rPr lang="zh-CN" altLang="en-US" sz="2800" dirty="0"/>
              <a:t>目标管理</a:t>
            </a:r>
            <a:endParaRPr lang="en-US" altLang="zh-CN" sz="2800" dirty="0"/>
          </a:p>
          <a:p>
            <a:pPr marL="457200" lvl="1" indent="0">
              <a:buNone/>
            </a:pPr>
            <a:r>
              <a:rPr lang="en-US" altLang="zh-CN" sz="2800" dirty="0"/>
              <a:t>3.</a:t>
            </a:r>
            <a:r>
              <a:rPr lang="zh-CN" altLang="en-US" sz="2800" dirty="0"/>
              <a:t>事中</a:t>
            </a:r>
            <a:r>
              <a:rPr lang="zh-CN" altLang="en-US" sz="2800" dirty="0"/>
              <a:t>绩效运行监控</a:t>
            </a:r>
            <a:r>
              <a:rPr lang="zh-CN" altLang="en-US" sz="2800" dirty="0" smtClean="0"/>
              <a:t>管理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dirty="0" smtClean="0"/>
              <a:t>4.</a:t>
            </a:r>
            <a:r>
              <a:rPr lang="zh-CN" altLang="en-US" sz="2800" dirty="0"/>
              <a:t>事后绩效评价管理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0181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680" y="1889180"/>
            <a:ext cx="9814560" cy="41368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3437" y="757808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FZHTK--GBK1-0"/>
              </a:rPr>
              <a:t>全过程预算绩效管理框架</a:t>
            </a:r>
            <a:r>
              <a:rPr lang="en-US" altLang="zh-CN" sz="2800" dirty="0">
                <a:latin typeface="E-BZ"/>
              </a:rPr>
              <a:t>(</a:t>
            </a:r>
            <a:r>
              <a:rPr lang="zh-CN" altLang="en-US" sz="2800" dirty="0">
                <a:latin typeface="FZHTK--GBK1-0"/>
              </a:rPr>
              <a:t>以财政项目为例</a:t>
            </a:r>
            <a:r>
              <a:rPr lang="en-US" altLang="zh-CN" sz="2800" dirty="0">
                <a:latin typeface="E-BZ"/>
              </a:rPr>
              <a:t>)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7317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76" y="1829227"/>
            <a:ext cx="11192814" cy="47177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1914" y="80593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FZHTK--GBK1-0"/>
              </a:rPr>
              <a:t>预算绩效目标的层级和内容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97104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11.4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支出绩效评价管理框架和方法论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11.4.1 </a:t>
            </a:r>
            <a:r>
              <a:rPr lang="zh-CN" altLang="en-US" sz="2800" dirty="0" smtClean="0"/>
              <a:t> 财政</a:t>
            </a:r>
            <a:r>
              <a:rPr lang="zh-CN" altLang="en-US" sz="2800" dirty="0"/>
              <a:t>支出绩效评价的基本原理和原则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1.</a:t>
            </a:r>
            <a:r>
              <a:rPr lang="zh-CN" altLang="en-US" sz="2800" b="1" dirty="0"/>
              <a:t>财政支出绩效评价的</a:t>
            </a:r>
            <a:r>
              <a:rPr lang="zh-CN" altLang="en-US" sz="2800" b="1" dirty="0" smtClean="0"/>
              <a:t>基本原理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2.</a:t>
            </a:r>
            <a:r>
              <a:rPr lang="zh-CN" altLang="en-US" sz="2800" b="1" dirty="0"/>
              <a:t>财政支出绩效评价应遵循的</a:t>
            </a:r>
            <a:r>
              <a:rPr lang="zh-CN" altLang="en-US" sz="2800" b="1" dirty="0" smtClean="0"/>
              <a:t>基本原则</a:t>
            </a:r>
            <a:r>
              <a:rPr lang="en-US" altLang="zh-CN" sz="2800" b="1" dirty="0" smtClean="0"/>
              <a:t> </a:t>
            </a:r>
          </a:p>
          <a:p>
            <a:pPr marL="457200" lvl="1" indent="0">
              <a:buNone/>
            </a:pP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114122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1" y="1361103"/>
            <a:ext cx="7822428" cy="54968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3310" y="29011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FZHTK--GBK1-0"/>
              </a:rPr>
              <a:t>公共支出绩效的逻辑分析框架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04366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11.4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支出绩效评价管理框架和方法论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11.4.2 </a:t>
            </a:r>
            <a:r>
              <a:rPr lang="zh-CN" altLang="en-US" sz="2800" dirty="0" smtClean="0"/>
              <a:t>财政</a:t>
            </a:r>
            <a:r>
              <a:rPr lang="zh-CN" altLang="en-US" sz="2800" dirty="0"/>
              <a:t>支出绩效评价指标体系</a:t>
            </a:r>
            <a:r>
              <a:rPr lang="zh-CN" altLang="en-US" sz="2800" dirty="0" smtClean="0"/>
              <a:t>框架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1.</a:t>
            </a:r>
            <a:r>
              <a:rPr lang="zh-CN" altLang="en-US" sz="2800" b="1" dirty="0"/>
              <a:t>财政支出绩效评价指标的类型、原则和内容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2.</a:t>
            </a:r>
            <a:r>
              <a:rPr lang="zh-CN" altLang="en-US" sz="2800" b="1" dirty="0"/>
              <a:t>分类绩效评价指标体系</a:t>
            </a:r>
            <a:r>
              <a:rPr lang="zh-CN" altLang="en-US" sz="2800" b="1" dirty="0" smtClean="0"/>
              <a:t>框架</a:t>
            </a:r>
            <a:endParaRPr lang="en-US" altLang="zh-CN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93775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11.4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支出绩效评价管理框架和方法论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11.4.3 </a:t>
            </a:r>
            <a:r>
              <a:rPr lang="zh-CN" altLang="en-US" sz="2800" dirty="0" smtClean="0"/>
              <a:t>财政</a:t>
            </a:r>
            <a:r>
              <a:rPr lang="zh-CN" altLang="en-US" sz="2800" dirty="0"/>
              <a:t>支出绩效评价的主要方式和</a:t>
            </a:r>
            <a:r>
              <a:rPr lang="zh-CN" altLang="en-US" sz="2800" dirty="0" smtClean="0"/>
              <a:t>方法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/>
              <a:t> </a:t>
            </a:r>
            <a:r>
              <a:rPr lang="en-US" altLang="zh-CN" sz="2800" b="1" dirty="0" smtClean="0"/>
              <a:t>1. </a:t>
            </a:r>
            <a:r>
              <a:rPr lang="zh-CN" altLang="en-US" sz="2800" b="1" dirty="0" smtClean="0"/>
              <a:t>财政</a:t>
            </a:r>
            <a:r>
              <a:rPr lang="zh-CN" altLang="en-US" sz="2800" b="1" dirty="0"/>
              <a:t>支出绩效评价的主要方式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2.</a:t>
            </a:r>
            <a:r>
              <a:rPr lang="zh-CN" altLang="en-US" sz="2800" b="1" dirty="0" smtClean="0"/>
              <a:t> 财政</a:t>
            </a:r>
            <a:r>
              <a:rPr lang="zh-CN" altLang="en-US" sz="2800" b="1" dirty="0"/>
              <a:t>支出绩效评价的主要方法</a:t>
            </a:r>
            <a:endParaRPr lang="en-US" altLang="zh-CN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6565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11.4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财政</a:t>
            </a:r>
            <a:r>
              <a:rPr lang="zh-CN" altLang="en-US" b="1" kern="100" dirty="0">
                <a:latin typeface="Times New Roman" panose="02020603050405020304" pitchFamily="18" charset="0"/>
              </a:rPr>
              <a:t>支出绩效评价管理框架和方法论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11.4.4</a:t>
            </a:r>
            <a:r>
              <a:rPr lang="zh-CN" altLang="en-US" sz="2800" dirty="0"/>
              <a:t>财政支出绩效评价的结果</a:t>
            </a:r>
            <a:r>
              <a:rPr lang="zh-CN" altLang="en-US" sz="2800" dirty="0" smtClean="0"/>
              <a:t>应用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1.</a:t>
            </a:r>
            <a:r>
              <a:rPr lang="zh-CN" altLang="en-US" sz="2800" b="1" dirty="0"/>
              <a:t>评价结果反馈、报告和</a:t>
            </a:r>
            <a:r>
              <a:rPr lang="zh-CN" altLang="en-US" sz="2800" b="1" dirty="0" smtClean="0"/>
              <a:t>公开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2. </a:t>
            </a:r>
            <a:r>
              <a:rPr lang="zh-CN" altLang="en-US" sz="2800" b="1" dirty="0" smtClean="0"/>
              <a:t>预算</a:t>
            </a:r>
            <a:r>
              <a:rPr lang="zh-CN" altLang="en-US" sz="2800" b="1" dirty="0"/>
              <a:t>结合、政策完善和管理</a:t>
            </a:r>
            <a:r>
              <a:rPr lang="zh-CN" altLang="en-US" sz="2800" b="1" dirty="0" smtClean="0"/>
              <a:t>改进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3.</a:t>
            </a:r>
            <a:r>
              <a:rPr lang="zh-CN" altLang="en-US" sz="2800" b="1" dirty="0"/>
              <a:t>考核结合和绩效问责</a:t>
            </a:r>
            <a:endParaRPr lang="en-US" altLang="zh-CN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28754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11.5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预算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绩效管理的配套改革及联动协同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11.5.1  </a:t>
            </a:r>
            <a:r>
              <a:rPr lang="zh-CN" altLang="en-US" sz="2800" dirty="0" smtClean="0"/>
              <a:t>预算</a:t>
            </a:r>
            <a:r>
              <a:rPr lang="zh-CN" altLang="en-US" sz="2800" dirty="0"/>
              <a:t>绩效管理的流程延伸长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1.</a:t>
            </a:r>
            <a:r>
              <a:rPr lang="zh-CN" altLang="en-US" sz="2800" dirty="0">
                <a:latin typeface="FZKTK--GBK1-0"/>
              </a:rPr>
              <a:t>树立</a:t>
            </a:r>
            <a:r>
              <a:rPr lang="zh-CN" altLang="en-US" sz="2800" dirty="0">
                <a:latin typeface="E-BZ"/>
              </a:rPr>
              <a:t>“</a:t>
            </a:r>
            <a:r>
              <a:rPr lang="zh-CN" altLang="en-US" sz="2800" dirty="0">
                <a:latin typeface="FZKTK--GBK1-0"/>
              </a:rPr>
              <a:t>整体财政观</a:t>
            </a:r>
            <a:r>
              <a:rPr lang="zh-CN" altLang="en-US" sz="2800" dirty="0">
                <a:latin typeface="E-BZ"/>
              </a:rPr>
              <a:t>”</a:t>
            </a:r>
            <a:r>
              <a:rPr lang="en-US" altLang="zh-CN" sz="2800" dirty="0">
                <a:latin typeface="E-BZ"/>
              </a:rPr>
              <a:t>,</a:t>
            </a:r>
            <a:r>
              <a:rPr lang="zh-CN" altLang="en-US" sz="2800" dirty="0">
                <a:latin typeface="FZKTK--GBK1-0"/>
              </a:rPr>
              <a:t>建立财政预测和分析框架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2.</a:t>
            </a:r>
            <a:r>
              <a:rPr lang="zh-CN" altLang="en-US" sz="2800" b="1" dirty="0"/>
              <a:t>树立长期视野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建立与国民经济发展规划、政府任期同步的中期预算框架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 3.</a:t>
            </a:r>
            <a:r>
              <a:rPr lang="zh-CN" altLang="en-US" sz="2800" b="1" dirty="0"/>
              <a:t>建立部门计划和绩效导向的财务报告制度</a:t>
            </a:r>
            <a:endParaRPr lang="en-US" altLang="zh-CN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22275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11.5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预算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绩效管理的配套改革及联动协同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11.5.2  </a:t>
            </a:r>
            <a:r>
              <a:rPr lang="zh-CN" altLang="en-US" sz="2800" dirty="0" smtClean="0"/>
              <a:t>预算</a:t>
            </a:r>
            <a:r>
              <a:rPr lang="zh-CN" altLang="en-US" sz="2800" dirty="0"/>
              <a:t>绩效管理的基础配套</a:t>
            </a:r>
            <a:endParaRPr lang="en-US" altLang="zh-CN" sz="2800" dirty="0" smtClean="0"/>
          </a:p>
          <a:p>
            <a:pPr marL="971550" lvl="1" indent="-514350">
              <a:buAutoNum type="arabicPeriod"/>
            </a:pPr>
            <a:r>
              <a:rPr lang="zh-CN" altLang="en-US" sz="2800" dirty="0" smtClean="0">
                <a:latin typeface="FZKTK--GBK1-0"/>
              </a:rPr>
              <a:t>预算</a:t>
            </a:r>
            <a:r>
              <a:rPr lang="zh-CN" altLang="en-US" sz="2800" dirty="0">
                <a:latin typeface="FZKTK--GBK1-0"/>
              </a:rPr>
              <a:t>绩效管理标准体系的基本</a:t>
            </a:r>
            <a:r>
              <a:rPr lang="zh-CN" altLang="en-US" sz="2800" dirty="0" smtClean="0">
                <a:latin typeface="FZKTK--GBK1-0"/>
              </a:rPr>
              <a:t>构成</a:t>
            </a:r>
            <a:endParaRPr lang="en-US" altLang="zh-CN" sz="2800" dirty="0" smtClean="0">
              <a:latin typeface="FZKTK--GBK1-0"/>
            </a:endParaRPr>
          </a:p>
          <a:p>
            <a:pPr marL="971550" lvl="1" indent="-514350">
              <a:buAutoNum type="arabicPeriod"/>
            </a:pPr>
            <a:r>
              <a:rPr lang="zh-CN" altLang="en-US" sz="2800" b="1" dirty="0"/>
              <a:t>推进预算绩效管理标准体系建设的方向和</a:t>
            </a:r>
            <a:r>
              <a:rPr lang="zh-CN" altLang="en-US" sz="2800" b="1" dirty="0" smtClean="0"/>
              <a:t>路径</a:t>
            </a:r>
            <a:endParaRPr lang="en-US" altLang="zh-CN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79806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11.1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绩效和绩效预算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11.1.1“</a:t>
            </a:r>
            <a:r>
              <a:rPr lang="zh-CN" altLang="en-US" sz="2800" dirty="0"/>
              <a:t>绩效”、“政府绩效”和</a:t>
            </a:r>
            <a:r>
              <a:rPr lang="zh-CN" altLang="en-US" sz="2800" dirty="0" smtClean="0"/>
              <a:t>“预算绩效”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关于</a:t>
            </a:r>
            <a:r>
              <a:rPr lang="zh-CN" altLang="en-US" sz="2800" b="1" dirty="0"/>
              <a:t>“绩效”的不同</a:t>
            </a:r>
            <a:r>
              <a:rPr lang="zh-CN" altLang="en-US" sz="2800" b="1" dirty="0" smtClean="0"/>
              <a:t>解释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2.</a:t>
            </a:r>
            <a:r>
              <a:rPr lang="zh-CN" altLang="en-US" sz="2800" b="1" dirty="0"/>
              <a:t> “政府绩效”和“预算绩效”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92821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11.5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预算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绩效管理的配套改革及联动协同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11.5.3  </a:t>
            </a:r>
            <a:r>
              <a:rPr lang="zh-CN" altLang="en-US" sz="2800" dirty="0" smtClean="0"/>
              <a:t>预算</a:t>
            </a:r>
            <a:r>
              <a:rPr lang="zh-CN" altLang="en-US" sz="2800" dirty="0"/>
              <a:t>绩效管理的监督和协同</a:t>
            </a:r>
            <a:endParaRPr lang="en-US" altLang="zh-CN" sz="2800" dirty="0" smtClean="0"/>
          </a:p>
          <a:p>
            <a:pPr marL="971550" lvl="1" indent="-514350">
              <a:buAutoNum type="arabicPeriod"/>
            </a:pPr>
            <a:r>
              <a:rPr lang="zh-CN" altLang="en-US" sz="2800" dirty="0">
                <a:latin typeface="FZKTK--GBK1-0"/>
              </a:rPr>
              <a:t>预算绩效管理的审计监督和</a:t>
            </a:r>
            <a:r>
              <a:rPr lang="zh-CN" altLang="en-US" sz="2800" dirty="0" smtClean="0">
                <a:latin typeface="FZKTK--GBK1-0"/>
              </a:rPr>
              <a:t>联动</a:t>
            </a:r>
            <a:endParaRPr lang="en-US" altLang="zh-CN" sz="2800" dirty="0" smtClean="0">
              <a:latin typeface="FZKTK--GBK1-0"/>
            </a:endParaRPr>
          </a:p>
          <a:p>
            <a:pPr marL="971550" lvl="1" indent="-514350">
              <a:buAutoNum type="arabicPeriod"/>
            </a:pPr>
            <a:r>
              <a:rPr lang="zh-CN" altLang="en-US" sz="2800" b="1" dirty="0"/>
              <a:t>加强人大对预算绩效管理的实质性</a:t>
            </a:r>
            <a:r>
              <a:rPr lang="zh-CN" altLang="en-US" sz="2800" b="1" dirty="0" smtClean="0"/>
              <a:t>监督</a:t>
            </a:r>
            <a:endParaRPr lang="en-US" altLang="zh-CN" sz="2800" b="1" dirty="0" smtClean="0"/>
          </a:p>
          <a:p>
            <a:pPr marL="457200" lvl="1" indent="0">
              <a:buNone/>
            </a:pPr>
            <a:endParaRPr lang="en-US" altLang="zh-CN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384410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2030" y="1518139"/>
            <a:ext cx="11139854" cy="473905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我国的预算绩效管理伴随现代公共财政框架的建立而产生</a:t>
            </a:r>
            <a:r>
              <a:rPr lang="en-US" altLang="zh-CN" sz="2400" dirty="0"/>
              <a:t>,</a:t>
            </a:r>
            <a:r>
              <a:rPr lang="zh-CN" altLang="en-US" sz="2400" dirty="0"/>
              <a:t>并在深化预算管理改革的进程</a:t>
            </a:r>
            <a:r>
              <a:rPr lang="zh-CN" altLang="en-US" sz="2400" dirty="0" smtClean="0"/>
              <a:t>中不断</a:t>
            </a:r>
            <a:r>
              <a:rPr lang="zh-CN" altLang="en-US" sz="2400" dirty="0"/>
              <a:t>发展完善</a:t>
            </a:r>
            <a:r>
              <a:rPr lang="en-US" altLang="zh-CN" sz="2400" dirty="0"/>
              <a:t>,</a:t>
            </a:r>
            <a:r>
              <a:rPr lang="zh-CN" altLang="en-US" sz="2400" dirty="0"/>
              <a:t>形成中国特色。本章围绕预算绩效管理的基本概念、历史演进、发展现状及改革</a:t>
            </a:r>
            <a:r>
              <a:rPr lang="zh-CN" altLang="en-US" sz="2400" dirty="0" smtClean="0"/>
              <a:t>趋势</a:t>
            </a:r>
            <a:r>
              <a:rPr lang="en-US" altLang="zh-CN" sz="2400" dirty="0"/>
              <a:t>,</a:t>
            </a:r>
            <a:r>
              <a:rPr lang="zh-CN" altLang="en-US" sz="2400" dirty="0"/>
              <a:t>介绍和分析了我国预算绩效管理改革的整体脉络和系统框架。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6669" y="70339"/>
            <a:ext cx="10131428" cy="144780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本章小结</a:t>
            </a:r>
            <a:endParaRPr lang="zh-CN" altLang="en-US" sz="5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019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11.1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绩效和绩效预算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11.1.2</a:t>
            </a:r>
            <a:r>
              <a:rPr lang="zh-CN" altLang="en-US" sz="2800" dirty="0" smtClean="0"/>
              <a:t>“政府绩效管理”</a:t>
            </a:r>
            <a:r>
              <a:rPr lang="zh-CN" altLang="en-US" sz="2800" dirty="0"/>
              <a:t>和“绩效预算”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1. </a:t>
            </a:r>
            <a:r>
              <a:rPr lang="zh-CN" altLang="en-US" sz="2800" b="1" dirty="0" smtClean="0"/>
              <a:t>新</a:t>
            </a:r>
            <a:r>
              <a:rPr lang="zh-CN" altLang="en-US" sz="2800" b="1" dirty="0"/>
              <a:t>公共管理运动与政府绩效</a:t>
            </a:r>
            <a:r>
              <a:rPr lang="zh-CN" altLang="en-US" sz="2800" b="1" dirty="0" smtClean="0"/>
              <a:t>管理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2. </a:t>
            </a:r>
            <a:r>
              <a:rPr lang="zh-CN" altLang="en-US" sz="2800" b="1" dirty="0" smtClean="0"/>
              <a:t>绩效</a:t>
            </a:r>
            <a:r>
              <a:rPr lang="zh-CN" altLang="en-US" sz="2800" b="1" dirty="0"/>
              <a:t>预算的含义及其</a:t>
            </a:r>
            <a:r>
              <a:rPr lang="zh-CN" altLang="en-US" sz="2800" b="1" dirty="0" smtClean="0"/>
              <a:t>框架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3. </a:t>
            </a:r>
            <a:r>
              <a:rPr lang="zh-CN" altLang="en-US" sz="2800" b="1" dirty="0" smtClean="0"/>
              <a:t>绩效</a:t>
            </a:r>
            <a:r>
              <a:rPr lang="zh-CN" altLang="en-US" sz="2800" b="1" dirty="0"/>
              <a:t>预算的系统</a:t>
            </a:r>
            <a:r>
              <a:rPr lang="zh-CN" altLang="en-US" sz="2800" b="1" dirty="0" smtClean="0"/>
              <a:t>框架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4.</a:t>
            </a:r>
            <a:r>
              <a:rPr lang="zh-CN" altLang="en-US" sz="2800" b="1" dirty="0"/>
              <a:t>绩效预算的国际实践</a:t>
            </a:r>
            <a:endParaRPr lang="en-US" altLang="zh-CN" sz="2800" b="1" dirty="0" smtClean="0"/>
          </a:p>
          <a:p>
            <a:pPr marL="457200" lvl="1" indent="0">
              <a:buNone/>
            </a:pP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313068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11.2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预算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绩效管理及其在我国的发展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11.2.1</a:t>
            </a:r>
            <a:r>
              <a:rPr lang="zh-CN" altLang="en-US" sz="2800" dirty="0" smtClean="0"/>
              <a:t>预算</a:t>
            </a:r>
            <a:r>
              <a:rPr lang="zh-CN" altLang="en-US" sz="2800" dirty="0"/>
              <a:t>绩效管理的含义和</a:t>
            </a:r>
            <a:r>
              <a:rPr lang="zh-CN" altLang="en-US" sz="2800" dirty="0" smtClean="0"/>
              <a:t>特点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1. </a:t>
            </a:r>
            <a:r>
              <a:rPr lang="zh-CN" altLang="en-US" sz="2800" b="1" dirty="0"/>
              <a:t>“预算绩效管理”的含义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2</a:t>
            </a:r>
            <a:r>
              <a:rPr lang="zh-CN" altLang="en-US" sz="2800" b="1" dirty="0"/>
              <a:t>“预算绩效管理”的</a:t>
            </a:r>
            <a:r>
              <a:rPr lang="zh-CN" altLang="en-US" sz="2800" b="1" dirty="0" smtClean="0"/>
              <a:t>特点</a:t>
            </a:r>
            <a:r>
              <a:rPr lang="en-US" altLang="zh-CN" sz="2800" b="1" dirty="0" smtClean="0"/>
              <a:t> </a:t>
            </a:r>
          </a:p>
          <a:p>
            <a:pPr marL="457200" lvl="1" indent="0">
              <a:buNone/>
            </a:pP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8650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11.2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预算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绩效管理及其在我国的发展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11.2.2 </a:t>
            </a:r>
            <a:r>
              <a:rPr lang="zh-CN" altLang="en-US" sz="2800" dirty="0" smtClean="0"/>
              <a:t>预算</a:t>
            </a:r>
            <a:r>
              <a:rPr lang="zh-CN" altLang="en-US" sz="2800" dirty="0"/>
              <a:t>绩效管理在我国的发展</a:t>
            </a:r>
            <a:r>
              <a:rPr lang="zh-CN" altLang="en-US" sz="2800" dirty="0" smtClean="0"/>
              <a:t>历程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1.</a:t>
            </a:r>
            <a:r>
              <a:rPr lang="zh-CN" altLang="en-US" sz="2800" b="1" dirty="0"/>
              <a:t>自发萌芽和试点探索阶段</a:t>
            </a:r>
            <a:r>
              <a:rPr lang="en-US" altLang="zh-CN" sz="2800" b="1" dirty="0"/>
              <a:t>(20</a:t>
            </a:r>
            <a:r>
              <a:rPr lang="zh-CN" altLang="en-US" sz="2800" b="1" dirty="0"/>
              <a:t>世纪</a:t>
            </a:r>
            <a:r>
              <a:rPr lang="en-US" altLang="zh-CN" sz="2800" b="1" dirty="0"/>
              <a:t>90</a:t>
            </a:r>
            <a:r>
              <a:rPr lang="zh-CN" altLang="en-US" sz="2800" b="1" dirty="0"/>
              <a:t>年代末至</a:t>
            </a:r>
            <a:r>
              <a:rPr lang="en-US" altLang="zh-CN" sz="2800" b="1" dirty="0"/>
              <a:t>2003</a:t>
            </a:r>
            <a:r>
              <a:rPr lang="zh-CN" altLang="en-US" sz="2800" b="1" dirty="0"/>
              <a:t>年</a:t>
            </a:r>
            <a:r>
              <a:rPr lang="en-US" altLang="zh-CN" sz="2800" b="1" dirty="0"/>
              <a:t>)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2</a:t>
            </a:r>
            <a:r>
              <a:rPr lang="en-US" altLang="zh-CN" sz="2800" b="1" dirty="0" smtClean="0"/>
              <a:t>.</a:t>
            </a:r>
            <a:r>
              <a:rPr lang="zh-CN" altLang="en-US" sz="2800" b="1" dirty="0"/>
              <a:t>项目支出绩效评价体系建立和发展阶段</a:t>
            </a:r>
            <a:r>
              <a:rPr lang="en-US" altLang="zh-CN" sz="2800" b="1" dirty="0"/>
              <a:t>(2003</a:t>
            </a:r>
            <a:r>
              <a:rPr lang="zh-CN" altLang="en-US" sz="2800" b="1" dirty="0"/>
              <a:t>年至</a:t>
            </a:r>
            <a:r>
              <a:rPr lang="en-US" altLang="zh-CN" sz="2800" b="1" dirty="0"/>
              <a:t>2009</a:t>
            </a:r>
            <a:r>
              <a:rPr lang="zh-CN" altLang="en-US" sz="2800" b="1" dirty="0"/>
              <a:t>年</a:t>
            </a:r>
            <a:r>
              <a:rPr lang="en-US" altLang="zh-CN" sz="2800" b="1" dirty="0" smtClean="0"/>
              <a:t>)</a:t>
            </a:r>
          </a:p>
          <a:p>
            <a:pPr marL="457200" lvl="1" indent="0">
              <a:buNone/>
            </a:pPr>
            <a:r>
              <a:rPr lang="en-US" altLang="zh-CN" sz="2800" b="1" dirty="0" smtClean="0"/>
              <a:t>3.</a:t>
            </a:r>
            <a:r>
              <a:rPr lang="zh-CN" altLang="en-US" sz="2800" b="1" dirty="0"/>
              <a:t>全过程预算绩效管理机制建成和普及阶段</a:t>
            </a:r>
            <a:r>
              <a:rPr lang="en-US" altLang="zh-CN" sz="2800" b="1" dirty="0"/>
              <a:t>(2011</a:t>
            </a:r>
            <a:r>
              <a:rPr lang="zh-CN" altLang="en-US" sz="2800" b="1" dirty="0"/>
              <a:t>年至</a:t>
            </a:r>
            <a:r>
              <a:rPr lang="en-US" altLang="zh-CN" sz="2800" b="1" dirty="0"/>
              <a:t>2017</a:t>
            </a:r>
            <a:r>
              <a:rPr lang="zh-CN" altLang="en-US" sz="2800" b="1" dirty="0"/>
              <a:t>年</a:t>
            </a:r>
            <a:r>
              <a:rPr lang="en-US" altLang="zh-CN" sz="2800" b="1" dirty="0" smtClean="0"/>
              <a:t>)</a:t>
            </a:r>
          </a:p>
          <a:p>
            <a:pPr marL="457200" lvl="1" indent="0">
              <a:buNone/>
            </a:pPr>
            <a:r>
              <a:rPr lang="en-US" altLang="zh-CN" sz="2800" b="1" dirty="0" smtClean="0"/>
              <a:t>4.</a:t>
            </a:r>
            <a:r>
              <a:rPr lang="zh-CN" altLang="en-US" sz="2800" b="1" dirty="0"/>
              <a:t>全面实施预算绩效管理提速扩围阶段</a:t>
            </a:r>
            <a:r>
              <a:rPr lang="en-US" altLang="zh-CN" sz="2800" b="1" dirty="0"/>
              <a:t>(2017</a:t>
            </a:r>
            <a:r>
              <a:rPr lang="zh-CN" altLang="en-US" sz="2800" b="1" dirty="0"/>
              <a:t>年至</a:t>
            </a:r>
            <a:r>
              <a:rPr lang="en-US" altLang="zh-CN" sz="2800" b="1" dirty="0"/>
              <a:t>2020</a:t>
            </a:r>
            <a:r>
              <a:rPr lang="zh-CN" altLang="en-US" sz="2800" b="1" dirty="0"/>
              <a:t>年</a:t>
            </a:r>
            <a:r>
              <a:rPr lang="en-US" altLang="zh-CN" sz="2800" b="1" dirty="0" smtClean="0"/>
              <a:t>)</a:t>
            </a:r>
          </a:p>
          <a:p>
            <a:pPr marL="457200" lvl="1" indent="0">
              <a:buNone/>
            </a:pPr>
            <a:r>
              <a:rPr lang="en-US" altLang="zh-CN" sz="2800" b="1" dirty="0" smtClean="0"/>
              <a:t>5.</a:t>
            </a:r>
            <a:r>
              <a:rPr lang="zh-CN" altLang="en-US" sz="2800" b="1" dirty="0"/>
              <a:t>预算绩效管理高质量发展阶段</a:t>
            </a:r>
            <a:r>
              <a:rPr lang="en-US" altLang="zh-CN" sz="2800" b="1" dirty="0"/>
              <a:t>(2021</a:t>
            </a:r>
            <a:r>
              <a:rPr lang="zh-CN" altLang="en-US" sz="2800" b="1" dirty="0"/>
              <a:t>年至今</a:t>
            </a:r>
            <a:r>
              <a:rPr lang="en-US" altLang="zh-CN" sz="2800" b="1" dirty="0"/>
              <a:t>)</a:t>
            </a:r>
            <a:endParaRPr lang="en-US" altLang="zh-CN" sz="2800" b="1" dirty="0" smtClean="0"/>
          </a:p>
          <a:p>
            <a:pPr marL="457200" lvl="1" indent="0">
              <a:buNone/>
            </a:pP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19141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11.2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预算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绩效管理及其在我国的发展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11.2.3 </a:t>
            </a:r>
            <a:r>
              <a:rPr lang="zh-CN" altLang="en-US" sz="2800" dirty="0" smtClean="0"/>
              <a:t>全面</a:t>
            </a:r>
            <a:r>
              <a:rPr lang="zh-CN" altLang="en-US" sz="2800" dirty="0"/>
              <a:t>预算绩效管理体系框架与核心</a:t>
            </a:r>
            <a:r>
              <a:rPr lang="zh-CN" altLang="en-US" sz="2800" dirty="0" smtClean="0"/>
              <a:t>价值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1.</a:t>
            </a:r>
            <a:r>
              <a:rPr lang="zh-CN" altLang="en-US" sz="2800" b="1" dirty="0"/>
              <a:t>全面预算绩效管理的整体</a:t>
            </a:r>
            <a:r>
              <a:rPr lang="zh-CN" altLang="en-US" sz="2800" b="1" dirty="0" smtClean="0"/>
              <a:t>框架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2</a:t>
            </a:r>
            <a:r>
              <a:rPr lang="en-US" altLang="zh-CN" sz="2800" b="1" dirty="0" smtClean="0"/>
              <a:t>.</a:t>
            </a:r>
            <a:r>
              <a:rPr lang="zh-CN" altLang="en-US" sz="2800" b="1" dirty="0"/>
              <a:t>全面预算绩效管理的核心价值和根本</a:t>
            </a:r>
            <a:r>
              <a:rPr lang="zh-CN" altLang="en-US" sz="2800" b="1" dirty="0" smtClean="0"/>
              <a:t>目标</a:t>
            </a:r>
            <a:endParaRPr lang="en-US" altLang="zh-CN" sz="2800" b="1" dirty="0" smtClean="0"/>
          </a:p>
          <a:p>
            <a:pPr marL="457200" lvl="1" indent="0">
              <a:buNone/>
            </a:pP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82567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预算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绩效管理的对象、范围和程序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11.3.1 </a:t>
            </a:r>
            <a:r>
              <a:rPr lang="zh-CN" altLang="en-US" sz="2800" dirty="0" smtClean="0"/>
              <a:t>预算</a:t>
            </a:r>
            <a:r>
              <a:rPr lang="zh-CN" altLang="en-US" sz="2800" dirty="0"/>
              <a:t>绩效管理的</a:t>
            </a:r>
            <a:r>
              <a:rPr lang="zh-CN" altLang="en-US" sz="2800" dirty="0" smtClean="0"/>
              <a:t>对象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1.</a:t>
            </a:r>
            <a:r>
              <a:rPr lang="zh-CN" altLang="en-US" sz="2800" b="1" dirty="0"/>
              <a:t>政府预算绩效管理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2</a:t>
            </a:r>
            <a:r>
              <a:rPr lang="en-US" altLang="zh-CN" sz="2800" b="1" dirty="0" smtClean="0"/>
              <a:t>.</a:t>
            </a:r>
            <a:r>
              <a:rPr lang="zh-CN" altLang="en-US" sz="2800" b="1" dirty="0"/>
              <a:t>部门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单位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预算绩效</a:t>
            </a:r>
            <a:r>
              <a:rPr lang="zh-CN" altLang="en-US" sz="2800" b="1" dirty="0" smtClean="0"/>
              <a:t>管理</a:t>
            </a:r>
            <a:endParaRPr lang="en-US" altLang="zh-CN" sz="2800" b="1" dirty="0" smtClean="0"/>
          </a:p>
          <a:p>
            <a:pPr marL="457200" lvl="1" indent="0">
              <a:buNone/>
            </a:pPr>
            <a:r>
              <a:rPr lang="en-US" altLang="zh-CN" sz="2800" b="1" dirty="0" smtClean="0"/>
              <a:t>3.</a:t>
            </a:r>
            <a:r>
              <a:rPr lang="zh-CN" altLang="en-US" sz="2800" b="1" dirty="0"/>
              <a:t>财政政策和项目预算绩效管理</a:t>
            </a:r>
            <a:endParaRPr lang="en-US" altLang="zh-CN" sz="2800" b="1" dirty="0" smtClean="0"/>
          </a:p>
          <a:p>
            <a:pPr marL="457200" lvl="1" indent="0">
              <a:buNone/>
            </a:pP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351045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440" y="1249026"/>
            <a:ext cx="8387482" cy="54605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43412" y="51637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FZHTK--GBK1-0"/>
              </a:rPr>
              <a:t>全面预算绩效管理体系框架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63786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 smtClean="0">
                <a:latin typeface="Times New Roman" panose="02020603050405020304" pitchFamily="18" charset="0"/>
              </a:rPr>
              <a:t>11.3 </a:t>
            </a:r>
            <a:r>
              <a:rPr lang="zh-CN" altLang="en-US" b="1" kern="100" dirty="0" smtClean="0">
                <a:latin typeface="Times New Roman" panose="02020603050405020304" pitchFamily="18" charset="0"/>
              </a:rPr>
              <a:t>预算</a:t>
            </a:r>
            <a:r>
              <a:rPr lang="zh-CN" altLang="en-US" b="1" kern="100" dirty="0">
                <a:latin typeface="Times New Roman" panose="02020603050405020304" pitchFamily="18" charset="0"/>
              </a:rPr>
              <a:t>绩效管理的对象、范围和程序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11.3.2 </a:t>
            </a:r>
            <a:r>
              <a:rPr lang="zh-CN" altLang="en-US" sz="2800" dirty="0" smtClean="0"/>
              <a:t>预算</a:t>
            </a:r>
            <a:r>
              <a:rPr lang="zh-CN" altLang="en-US" sz="2800" dirty="0"/>
              <a:t>绩效管理的</a:t>
            </a:r>
            <a:r>
              <a:rPr lang="zh-CN" altLang="en-US" sz="2800" dirty="0" smtClean="0"/>
              <a:t>范围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800" dirty="0"/>
              <a:t>1.</a:t>
            </a:r>
            <a:r>
              <a:rPr lang="zh-CN" altLang="en-US" sz="2800" dirty="0"/>
              <a:t>一般公共预算绩效</a:t>
            </a:r>
            <a:r>
              <a:rPr lang="zh-CN" altLang="en-US" sz="2800" dirty="0"/>
              <a:t>管理</a:t>
            </a:r>
            <a:endParaRPr lang="en-US" altLang="zh-CN" sz="2800" dirty="0"/>
          </a:p>
          <a:p>
            <a:pPr marL="457200" lvl="1" indent="0">
              <a:buNone/>
            </a:pPr>
            <a:r>
              <a:rPr lang="en-US" altLang="zh-CN" sz="2800" dirty="0"/>
              <a:t>2.</a:t>
            </a:r>
            <a:r>
              <a:rPr lang="zh-CN" altLang="en-US" sz="2800" dirty="0"/>
              <a:t>其他</a:t>
            </a:r>
            <a:r>
              <a:rPr lang="zh-CN" altLang="en-US" sz="2800" dirty="0" smtClean="0"/>
              <a:t>三类预算</a:t>
            </a:r>
            <a:r>
              <a:rPr lang="zh-CN" altLang="en-US" sz="2800" dirty="0"/>
              <a:t>绩效</a:t>
            </a:r>
            <a:r>
              <a:rPr lang="zh-CN" altLang="en-US" sz="2800" dirty="0" smtClean="0"/>
              <a:t>管理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423014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天体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TM03457452[[fn=天体]]</Template>
  <TotalTime>4162</TotalTime>
  <Words>824</Words>
  <Application>Microsoft Office PowerPoint</Application>
  <PresentationFormat>宽屏</PresentationFormat>
  <Paragraphs>78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E-BZ</vt:lpstr>
      <vt:lpstr>FZHTK--GBK1-0</vt:lpstr>
      <vt:lpstr>FZKTK--GBK1-0</vt:lpstr>
      <vt:lpstr>华文新魏</vt:lpstr>
      <vt:lpstr>宋体</vt:lpstr>
      <vt:lpstr>Arial</vt:lpstr>
      <vt:lpstr>Calibri</vt:lpstr>
      <vt:lpstr>Calibri Light</vt:lpstr>
      <vt:lpstr>Times New Roman</vt:lpstr>
      <vt:lpstr>天体</vt:lpstr>
      <vt:lpstr>十一章聚焦研究预算绩效管理及财政支出绩效评价制度。 第一部分：厘清预算绩效管理的基本含义和特点。 第二部分：回顾我国预算绩效管理的发展历程。 第三部分：阐释预算绩效管理的对象、范围和程序。 第四部分：聚焦分析预算绩效管理的核心环节——财政支出绩效评价。 第五部分：预算绩效管理的配套改革及协同机制。</vt:lpstr>
      <vt:lpstr>11.1绩效和绩效预算</vt:lpstr>
      <vt:lpstr>11.1绩效和绩效预算</vt:lpstr>
      <vt:lpstr>11.2 预算绩效管理及其在我国的发展</vt:lpstr>
      <vt:lpstr>11.2 预算绩效管理及其在我国的发展</vt:lpstr>
      <vt:lpstr>11.2 预算绩效管理及其在我国的发展</vt:lpstr>
      <vt:lpstr>11.3 预算绩效管理的对象、范围和程序</vt:lpstr>
      <vt:lpstr>PowerPoint 演示文稿</vt:lpstr>
      <vt:lpstr>11.3 预算绩效管理的对象、范围和程序</vt:lpstr>
      <vt:lpstr>11.3 预算绩效管理的对象、范围和程序</vt:lpstr>
      <vt:lpstr>PowerPoint 演示文稿</vt:lpstr>
      <vt:lpstr>PowerPoint 演示文稿</vt:lpstr>
      <vt:lpstr>11.4 财政支出绩效评价管理框架和方法论</vt:lpstr>
      <vt:lpstr>PowerPoint 演示文稿</vt:lpstr>
      <vt:lpstr>11.4 财政支出绩效评价管理框架和方法论</vt:lpstr>
      <vt:lpstr>11.4 财政支出绩效评价管理框架和方法论</vt:lpstr>
      <vt:lpstr>11.4 财政支出绩效评价管理框架和方法论</vt:lpstr>
      <vt:lpstr>11.5 预算绩效管理的配套改革及联动协同</vt:lpstr>
      <vt:lpstr>11.5 预算绩效管理的配套改革及联动协同</vt:lpstr>
      <vt:lpstr>11.5 预算绩效管理的配套改革及联动协同</vt:lpstr>
      <vt:lpstr>我国的预算绩效管理伴随现代公共财政框架的建立而产生,并在深化预算管理改革的进程中不断发展完善,形成中国特色。本章围绕预算绩效管理的基本概念、历史演进、发展现状及改革趋势,介绍和分析了我国预算绩效管理改革的整体脉络和系统框架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BING</dc:creator>
  <cp:lastModifiedBy>LIU BING</cp:lastModifiedBy>
  <cp:revision>165</cp:revision>
  <dcterms:created xsi:type="dcterms:W3CDTF">2024-09-02T02:45:44Z</dcterms:created>
  <dcterms:modified xsi:type="dcterms:W3CDTF">2024-09-14T06:01:29Z</dcterms:modified>
</cp:coreProperties>
</file>