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309435257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7387999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270676177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44962739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941677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230213089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149557090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67992597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364081101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75995582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398698863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37428955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FA106327-3EFB-422F-BFBE-086833F46511}"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359636832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FA106327-3EFB-422F-BFBE-086833F46511}"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4EF916C-5C01-43FB-AA7B-3307B4D298B7}" type="slidenum">
              <a:rPr lang="zh-CN" altLang="en-US" smtClean="0"/>
              <a:t>‹#›</a:t>
            </a:fld>
            <a:endParaRPr lang="zh-CN" altLang="en-US"/>
          </a:p>
        </p:txBody>
      </p:sp>
    </p:spTree>
    <p:extLst>
      <p:ext uri="{BB962C8B-B14F-4D97-AF65-F5344CB8AC3E}">
        <p14:creationId xmlns:p14="http://schemas.microsoft.com/office/powerpoint/2010/main" val="18977992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005551273"/>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7" name="Rectangle 3"/>
          <p:cNvSpPr txBox="1"/>
          <p:nvPr/>
        </p:nvSpPr>
        <p:spPr bwMode="auto">
          <a:xfrm>
            <a:off x="1563137" y="3418114"/>
            <a:ext cx="97906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第十三</a:t>
            </a:r>
            <a:r>
              <a:rPr lang="zh-CN" altLang="en-US" sz="4400" b="1" spc="100" dirty="0" smtClean="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章    </a:t>
            </a: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企业并购</a:t>
            </a:r>
          </a:p>
        </p:txBody>
      </p:sp>
    </p:spTree>
    <p:extLst>
      <p:ext uri="{BB962C8B-B14F-4D97-AF65-F5344CB8AC3E}">
        <p14:creationId xmlns:p14="http://schemas.microsoft.com/office/powerpoint/2010/main" val="26265682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一、企业并购的流程</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调研阶段</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初步沟通阶段</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并购项目执行阶段</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业务整合阶段</a:t>
            </a:r>
          </a:p>
        </p:txBody>
      </p:sp>
    </p:spTree>
    <p:extLst>
      <p:ext uri="{BB962C8B-B14F-4D97-AF65-F5344CB8AC3E}">
        <p14:creationId xmlns:p14="http://schemas.microsoft.com/office/powerpoint/2010/main" val="276056460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二、企业并购的风险及其成因</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溢价风险</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信息</a:t>
            </a:r>
            <a:r>
              <a:rPr lang="zh-CN" altLang="en-US" dirty="0" smtClean="0"/>
              <a:t>不对称</a:t>
            </a:r>
            <a:endParaRPr lang="en-US" altLang="zh-CN" dirty="0" smtClean="0"/>
          </a:p>
          <a:p>
            <a:r>
              <a:rPr lang="en-US" altLang="zh-CN" dirty="0"/>
              <a:t>2.</a:t>
            </a:r>
            <a:r>
              <a:rPr lang="zh-CN" altLang="en-US" dirty="0"/>
              <a:t>中介机构的尽职调查不</a:t>
            </a:r>
            <a:r>
              <a:rPr lang="zh-CN" altLang="en-US" dirty="0" smtClean="0"/>
              <a:t>到位</a:t>
            </a:r>
            <a:endParaRPr lang="en-US" altLang="zh-CN" dirty="0" smtClean="0"/>
          </a:p>
          <a:p>
            <a:r>
              <a:rPr lang="en-US" altLang="zh-CN" dirty="0"/>
              <a:t>3.</a:t>
            </a:r>
            <a:r>
              <a:rPr lang="zh-CN" altLang="en-US" dirty="0"/>
              <a:t>企业价值的评估方法不</a:t>
            </a:r>
            <a:r>
              <a:rPr lang="zh-CN" altLang="en-US" dirty="0" smtClean="0"/>
              <a:t>恰当</a:t>
            </a:r>
            <a:endParaRPr lang="en-US" altLang="zh-CN"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财务风险</a:t>
            </a:r>
            <a:endParaRPr lang="en-US" altLang="zh-CN" sz="2200" b="1" dirty="0">
              <a:latin typeface="楷体" panose="02010609060101010101" pitchFamily="49" charset="-122"/>
              <a:ea typeface="楷体" panose="02010609060101010101" pitchFamily="49" charset="-122"/>
            </a:endParaRPr>
          </a:p>
          <a:p>
            <a:r>
              <a:rPr lang="zh-CN" altLang="en-US" dirty="0"/>
              <a:t>财务风险</a:t>
            </a:r>
            <a:r>
              <a:rPr lang="en-US" altLang="zh-CN" dirty="0"/>
              <a:t>,</a:t>
            </a:r>
            <a:r>
              <a:rPr lang="zh-CN" altLang="en-US" dirty="0"/>
              <a:t>即筹资风险</a:t>
            </a:r>
            <a:r>
              <a:rPr lang="en-US" altLang="zh-CN" dirty="0"/>
              <a:t>,</a:t>
            </a:r>
            <a:r>
              <a:rPr lang="zh-CN" altLang="en-US" dirty="0"/>
              <a:t>是指企业因借入资金而产生的丧失偿债能力的可能性和企业利润</a:t>
            </a:r>
            <a:r>
              <a:rPr lang="en-US" altLang="zh-CN" dirty="0"/>
              <a:t>(</a:t>
            </a:r>
            <a:r>
              <a:rPr lang="zh-CN" altLang="en-US" dirty="0"/>
              <a:t>股东收益</a:t>
            </a:r>
            <a:r>
              <a:rPr lang="en-US" altLang="zh-CN" dirty="0"/>
              <a:t>)</a:t>
            </a:r>
            <a:r>
              <a:rPr lang="zh-CN" altLang="en-US" dirty="0"/>
              <a:t>的可变性。并购的筹资方式主要有银行借款、发行债券、所有者投资及发行股票等。对</a:t>
            </a:r>
          </a:p>
        </p:txBody>
      </p:sp>
    </p:spTree>
    <p:extLst>
      <p:ext uri="{BB962C8B-B14F-4D97-AF65-F5344CB8AC3E}">
        <p14:creationId xmlns:p14="http://schemas.microsoft.com/office/powerpoint/2010/main" val="298055786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整合风险</a:t>
            </a:r>
            <a:endParaRPr lang="en-US" altLang="zh-CN" sz="2200" b="1" dirty="0">
              <a:latin typeface="楷体" panose="02010609060101010101" pitchFamily="49" charset="-122"/>
              <a:ea typeface="楷体" panose="02010609060101010101" pitchFamily="49" charset="-122"/>
            </a:endParaRPr>
          </a:p>
          <a:p>
            <a:r>
              <a:rPr lang="zh-CN" altLang="en-US" dirty="0"/>
              <a:t>并购整合风险是指根据产权的转让与重构协议</a:t>
            </a:r>
            <a:r>
              <a:rPr lang="en-US" altLang="zh-CN" dirty="0"/>
              <a:t>,</a:t>
            </a:r>
            <a:r>
              <a:rPr lang="zh-CN" altLang="en-US" dirty="0"/>
              <a:t>并购方取得目标企业的经营控制权</a:t>
            </a:r>
            <a:r>
              <a:rPr lang="en-US" altLang="zh-CN" dirty="0"/>
              <a:t>,</a:t>
            </a:r>
            <a:r>
              <a:rPr lang="zh-CN" altLang="en-US" dirty="0"/>
              <a:t>在接管、规划、整合过程中所遇到的因管理、财务、人事等因素而出现的不确定性</a:t>
            </a:r>
            <a:r>
              <a:rPr lang="en-US" altLang="zh-CN" dirty="0"/>
              <a:t>,</a:t>
            </a:r>
            <a:r>
              <a:rPr lang="zh-CN" altLang="en-US" dirty="0"/>
              <a:t>以及由此而导致的并购失败的可能性。并购后企业内外部条件发生变化</a:t>
            </a:r>
            <a:r>
              <a:rPr lang="en-US" altLang="zh-CN" dirty="0"/>
              <a:t>,</a:t>
            </a:r>
            <a:r>
              <a:rPr lang="zh-CN" altLang="en-US" dirty="0"/>
              <a:t>发展的机遇与挑战并存</a:t>
            </a:r>
            <a:r>
              <a:rPr lang="en-US" altLang="zh-CN" dirty="0"/>
              <a:t>,</a:t>
            </a:r>
            <a:r>
              <a:rPr lang="zh-CN" altLang="en-US" dirty="0"/>
              <a:t>双方企业文化的差异、组织机构及人员的调整、并购方对目标企业控制不利等原因可能导致企业运转效率低下</a:t>
            </a:r>
            <a:r>
              <a:rPr lang="en-US" altLang="zh-CN" dirty="0"/>
              <a:t>,</a:t>
            </a:r>
            <a:r>
              <a:rPr lang="zh-CN" altLang="en-US" dirty="0"/>
              <a:t>无法实现对目标企业的资产带动效应</a:t>
            </a:r>
            <a:r>
              <a:rPr lang="zh-CN" altLang="en-US" dirty="0" smtClean="0"/>
              <a:t>。</a:t>
            </a:r>
            <a:endParaRPr lang="en-US" altLang="zh-CN"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法律风险</a:t>
            </a:r>
            <a:endParaRPr lang="en-US" altLang="zh-CN" sz="2200" b="1" dirty="0">
              <a:latin typeface="楷体" panose="02010609060101010101" pitchFamily="49" charset="-122"/>
              <a:ea typeface="楷体" panose="02010609060101010101" pitchFamily="49" charset="-122"/>
            </a:endParaRPr>
          </a:p>
          <a:p>
            <a:r>
              <a:rPr lang="zh-CN" altLang="en-US" dirty="0"/>
              <a:t>法律风险一般包括合同风险、品牌价值保护风险、劳动权益保护风险、反垄断监管风险、环境风险、税务风险等。并购过程中任何与相关法律法规相抵触的情况都可能形成法律风险</a:t>
            </a:r>
            <a:r>
              <a:rPr lang="en-US" altLang="zh-CN" dirty="0"/>
              <a:t>,</a:t>
            </a:r>
            <a:r>
              <a:rPr lang="zh-CN" altLang="en-US" dirty="0"/>
              <a:t>甚至迫使并购主体承担不利的法律后果。法</a:t>
            </a:r>
          </a:p>
        </p:txBody>
      </p:sp>
    </p:spTree>
    <p:extLst>
      <p:ext uri="{BB962C8B-B14F-4D97-AF65-F5344CB8AC3E}">
        <p14:creationId xmlns:p14="http://schemas.microsoft.com/office/powerpoint/2010/main" val="385655698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三、企业并购案例</a:t>
            </a:r>
            <a:r>
              <a:rPr lang="en-US" altLang="zh-CN" sz="2600" b="1" dirty="0">
                <a:latin typeface="黑体" panose="02010609060101010101" pitchFamily="49" charset="-122"/>
                <a:ea typeface="黑体" panose="02010609060101010101" pitchFamily="49" charset="-122"/>
              </a:rPr>
              <a:t>———</a:t>
            </a:r>
            <a:r>
              <a:rPr lang="zh-CN" altLang="en-US" sz="2600" b="1" dirty="0">
                <a:latin typeface="黑体" panose="02010609060101010101" pitchFamily="49" charset="-122"/>
                <a:ea typeface="黑体" panose="02010609060101010101" pitchFamily="49" charset="-122"/>
              </a:rPr>
              <a:t>顺丰控股并购嘉里物流</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公司简介</a:t>
            </a:r>
            <a:endParaRPr lang="en-US" altLang="zh-CN" sz="2200" b="1" dirty="0">
              <a:latin typeface="楷体" panose="02010609060101010101" pitchFamily="49" charset="-122"/>
              <a:ea typeface="楷体" panose="02010609060101010101" pitchFamily="49" charset="-122"/>
            </a:endParaRPr>
          </a:p>
          <a:p>
            <a:r>
              <a:rPr lang="zh-CN" altLang="en-US" dirty="0"/>
              <a:t>顺丰控股于</a:t>
            </a:r>
            <a:r>
              <a:rPr lang="en-US" altLang="zh-CN" dirty="0"/>
              <a:t>2010</a:t>
            </a:r>
            <a:r>
              <a:rPr lang="zh-CN" altLang="en-US" dirty="0"/>
              <a:t>年</a:t>
            </a:r>
            <a:r>
              <a:rPr lang="en-US" altLang="zh-CN" dirty="0"/>
              <a:t>2</a:t>
            </a:r>
            <a:r>
              <a:rPr lang="zh-CN" altLang="en-US" dirty="0"/>
              <a:t>月</a:t>
            </a:r>
            <a:r>
              <a:rPr lang="en-US" altLang="zh-CN" dirty="0"/>
              <a:t>5</a:t>
            </a:r>
            <a:r>
              <a:rPr lang="zh-CN" altLang="en-US" dirty="0"/>
              <a:t>日在深圳证券交易所中小板 </a:t>
            </a:r>
            <a:r>
              <a:rPr lang="en-US" altLang="zh-CN" dirty="0"/>
              <a:t>A </a:t>
            </a:r>
            <a:r>
              <a:rPr lang="zh-CN" altLang="en-US" dirty="0"/>
              <a:t>股上市</a:t>
            </a:r>
            <a:r>
              <a:rPr lang="en-US" altLang="zh-CN" dirty="0"/>
              <a:t>,</a:t>
            </a:r>
            <a:r>
              <a:rPr lang="zh-CN" altLang="en-US" dirty="0"/>
              <a:t>股票名称为“顺丰控股”。顺丰控股以广东顺德为起点</a:t>
            </a:r>
            <a:r>
              <a:rPr lang="en-US" altLang="zh-CN" dirty="0"/>
              <a:t>,</a:t>
            </a:r>
            <a:r>
              <a:rPr lang="zh-CN" altLang="en-US" dirty="0"/>
              <a:t>后以合作、加盟、并购的方式将自己的触角延伸到全国各地</a:t>
            </a:r>
            <a:r>
              <a:rPr lang="en-US" altLang="zh-CN" dirty="0"/>
              <a:t>,</a:t>
            </a:r>
            <a:r>
              <a:rPr lang="zh-CN" altLang="en-US" dirty="0"/>
              <a:t>年销售额超过</a:t>
            </a:r>
            <a:r>
              <a:rPr lang="en-US" altLang="zh-CN" dirty="0"/>
              <a:t>1000</a:t>
            </a:r>
            <a:r>
              <a:rPr lang="zh-CN" altLang="en-US" dirty="0"/>
              <a:t>亿元</a:t>
            </a:r>
            <a:r>
              <a:rPr lang="en-US" altLang="zh-CN" dirty="0"/>
              <a:t>,</a:t>
            </a:r>
            <a:r>
              <a:rPr lang="zh-CN" altLang="en-US" dirty="0"/>
              <a:t>员工</a:t>
            </a:r>
            <a:r>
              <a:rPr lang="en-US" altLang="zh-CN" dirty="0"/>
              <a:t>30</a:t>
            </a:r>
            <a:r>
              <a:rPr lang="zh-CN" altLang="en-US" dirty="0"/>
              <a:t>万人以上</a:t>
            </a:r>
            <a:r>
              <a:rPr lang="en-US" altLang="zh-CN" dirty="0"/>
              <a:t>,</a:t>
            </a:r>
            <a:r>
              <a:rPr lang="zh-CN" altLang="en-US" dirty="0"/>
              <a:t>是快递行业里营收规模和市值较大的公司</a:t>
            </a:r>
            <a:r>
              <a:rPr lang="en-US" altLang="zh-CN" dirty="0"/>
              <a:t>,</a:t>
            </a:r>
            <a:r>
              <a:rPr lang="zh-CN" altLang="en-US" dirty="0"/>
              <a:t>成为中国民营企业当之无愧的“领头羊”</a:t>
            </a:r>
            <a:r>
              <a:rPr lang="zh-CN" altLang="en-US" dirty="0" smtClean="0"/>
              <a:t>。</a:t>
            </a:r>
            <a:endParaRPr lang="en-US" altLang="zh-CN" dirty="0" smtClean="0"/>
          </a:p>
          <a:p>
            <a:endParaRPr lang="en-US" altLang="zh-CN" sz="1100"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并购过程</a:t>
            </a:r>
            <a:endParaRPr lang="en-US" altLang="zh-CN" sz="2200" b="1" dirty="0">
              <a:latin typeface="楷体" panose="02010609060101010101" pitchFamily="49" charset="-122"/>
              <a:ea typeface="楷体" panose="02010609060101010101" pitchFamily="49" charset="-122"/>
            </a:endParaRPr>
          </a:p>
        </p:txBody>
      </p:sp>
      <p:pic>
        <p:nvPicPr>
          <p:cNvPr id="5" name="图片 4"/>
          <p:cNvPicPr>
            <a:picLocks noChangeAspect="1"/>
          </p:cNvPicPr>
          <p:nvPr/>
        </p:nvPicPr>
        <p:blipFill>
          <a:blip r:embed="rId2"/>
          <a:stretch>
            <a:fillRect/>
          </a:stretch>
        </p:blipFill>
        <p:spPr>
          <a:xfrm>
            <a:off x="2457223" y="4694465"/>
            <a:ext cx="5828138" cy="1661885"/>
          </a:xfrm>
          <a:prstGeom prst="rect">
            <a:avLst/>
          </a:prstGeom>
        </p:spPr>
      </p:pic>
      <p:sp>
        <p:nvSpPr>
          <p:cNvPr id="6" name="矩形 5"/>
          <p:cNvSpPr/>
          <p:nvPr/>
        </p:nvSpPr>
        <p:spPr>
          <a:xfrm>
            <a:off x="3946698" y="6381750"/>
            <a:ext cx="3871573" cy="369332"/>
          </a:xfrm>
          <a:prstGeom prst="rect">
            <a:avLst/>
          </a:prstGeom>
        </p:spPr>
        <p:txBody>
          <a:bodyPr wrap="none">
            <a:spAutoFit/>
          </a:bodyPr>
          <a:lstStyle/>
          <a:p>
            <a:r>
              <a:rPr lang="zh-CN" altLang="en-US" dirty="0">
                <a:solidFill>
                  <a:prstClr val="black"/>
                </a:solidFill>
              </a:rPr>
              <a:t>图13-2 </a:t>
            </a:r>
            <a:r>
              <a:rPr lang="zh-CN" altLang="en-US" dirty="0">
                <a:solidFill>
                  <a:prstClr val="black"/>
                </a:solidFill>
              </a:rPr>
              <a:t>    顺</a:t>
            </a:r>
            <a:r>
              <a:rPr lang="zh-CN" altLang="en-US" dirty="0">
                <a:solidFill>
                  <a:prstClr val="black"/>
                </a:solidFill>
              </a:rPr>
              <a:t>丰控股并购嘉里物流流程</a:t>
            </a:r>
          </a:p>
        </p:txBody>
      </p:sp>
    </p:spTree>
    <p:extLst>
      <p:ext uri="{BB962C8B-B14F-4D97-AF65-F5344CB8AC3E}">
        <p14:creationId xmlns:p14="http://schemas.microsoft.com/office/powerpoint/2010/main" val="362898047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14</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并购动机</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扩大业务规模</a:t>
            </a:r>
            <a:r>
              <a:rPr lang="en-US" altLang="zh-CN" dirty="0"/>
              <a:t>,</a:t>
            </a:r>
            <a:r>
              <a:rPr lang="zh-CN" altLang="en-US" dirty="0"/>
              <a:t>提高经济效益</a:t>
            </a:r>
            <a:endParaRPr lang="en-US" altLang="zh-CN" dirty="0"/>
          </a:p>
          <a:p>
            <a:r>
              <a:rPr lang="en-US" altLang="zh-CN" dirty="0"/>
              <a:t>2.</a:t>
            </a:r>
            <a:r>
              <a:rPr lang="zh-CN" altLang="en-US" dirty="0"/>
              <a:t>获取竞争优势</a:t>
            </a:r>
            <a:endParaRPr lang="en-US" altLang="zh-CN" dirty="0"/>
          </a:p>
          <a:p>
            <a:r>
              <a:rPr lang="en-US" altLang="zh-CN" dirty="0"/>
              <a:t>3.</a:t>
            </a:r>
            <a:r>
              <a:rPr lang="zh-CN" altLang="en-US" dirty="0"/>
              <a:t>扩大供应链和境外</a:t>
            </a:r>
            <a:r>
              <a:rPr lang="zh-CN" altLang="en-US" dirty="0" smtClean="0"/>
              <a:t>市场</a:t>
            </a:r>
            <a:endParaRPr lang="en-US" altLang="zh-CN" dirty="0" smtClean="0"/>
          </a:p>
          <a:p>
            <a:endParaRPr lang="en-US" altLang="zh-CN"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顺丰控股跨境并购的财务风险分析</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并购前估值溢价风险</a:t>
            </a:r>
            <a:endParaRPr lang="en-US" altLang="zh-CN" dirty="0"/>
          </a:p>
          <a:p>
            <a:r>
              <a:rPr lang="en-US" altLang="zh-CN" dirty="0"/>
              <a:t>2.</a:t>
            </a:r>
            <a:r>
              <a:rPr lang="zh-CN" altLang="en-US" dirty="0"/>
              <a:t>并购融资中的偿债风险</a:t>
            </a:r>
            <a:endParaRPr lang="en-US" altLang="zh-CN" dirty="0"/>
          </a:p>
          <a:p>
            <a:r>
              <a:rPr lang="en-US" altLang="zh-CN" dirty="0"/>
              <a:t>3.</a:t>
            </a:r>
            <a:r>
              <a:rPr lang="zh-CN" altLang="en-US" dirty="0"/>
              <a:t>并购中支付现金流短缺风险</a:t>
            </a:r>
            <a:endParaRPr lang="en-US" altLang="zh-CN" dirty="0"/>
          </a:p>
          <a:p>
            <a:r>
              <a:rPr lang="en-US" altLang="zh-CN" dirty="0"/>
              <a:t>4.</a:t>
            </a:r>
            <a:r>
              <a:rPr lang="zh-CN" altLang="en-US" dirty="0"/>
              <a:t>并购后财务整合风险</a:t>
            </a:r>
            <a:endParaRPr lang="en-US" altLang="zh-CN" dirty="0"/>
          </a:p>
          <a:p>
            <a:endParaRPr lang="en-US" altLang="zh-CN" dirty="0"/>
          </a:p>
          <a:p>
            <a:pPr marL="0" indent="0">
              <a:buNone/>
            </a:pPr>
            <a:endParaRPr lang="en-US" altLang="zh-CN" dirty="0" smtClean="0"/>
          </a:p>
        </p:txBody>
      </p:sp>
    </p:spTree>
    <p:extLst>
      <p:ext uri="{BB962C8B-B14F-4D97-AF65-F5344CB8AC3E}">
        <p14:creationId xmlns:p14="http://schemas.microsoft.com/office/powerpoint/2010/main" val="306515561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15</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并购流程及风险</a:t>
            </a:r>
          </a:p>
        </p:txBody>
      </p:sp>
      <p:sp>
        <p:nvSpPr>
          <p:cNvPr id="4" name="内容占位符 3"/>
          <p:cNvSpPr>
            <a:spLocks noGrp="1"/>
          </p:cNvSpPr>
          <p:nvPr>
            <p:ph idx="1"/>
          </p:nvPr>
        </p:nvSpPr>
        <p:spPr/>
        <p:txBody>
          <a:bodyPr/>
          <a:lstStyle/>
          <a:p>
            <a:pPr marL="0" indent="0">
              <a:buNone/>
            </a:pP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顺丰控股跨境并购财务风险的防范措施</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并购前充分调查并制订并购</a:t>
            </a:r>
            <a:r>
              <a:rPr lang="zh-CN" altLang="en-US" dirty="0" smtClean="0"/>
              <a:t>方案</a:t>
            </a:r>
            <a:endParaRPr lang="en-US" altLang="zh-CN" dirty="0" smtClean="0"/>
          </a:p>
          <a:p>
            <a:r>
              <a:rPr lang="en-US" altLang="zh-CN" dirty="0"/>
              <a:t>2.</a:t>
            </a:r>
            <a:r>
              <a:rPr lang="zh-CN" altLang="en-US" dirty="0"/>
              <a:t>并购中创新融资方式</a:t>
            </a:r>
            <a:r>
              <a:rPr lang="en-US" altLang="zh-CN" dirty="0"/>
              <a:t>,</a:t>
            </a:r>
            <a:r>
              <a:rPr lang="zh-CN" altLang="en-US" dirty="0"/>
              <a:t>拓宽融资</a:t>
            </a:r>
            <a:r>
              <a:rPr lang="zh-CN" altLang="en-US" dirty="0" smtClean="0"/>
              <a:t>渠道</a:t>
            </a:r>
            <a:endParaRPr lang="en-US" altLang="zh-CN" dirty="0" smtClean="0"/>
          </a:p>
          <a:p>
            <a:r>
              <a:rPr lang="en-US" altLang="zh-CN" dirty="0"/>
              <a:t>3.</a:t>
            </a:r>
            <a:r>
              <a:rPr lang="zh-CN" altLang="en-US" dirty="0"/>
              <a:t>并购中选择合理的支付</a:t>
            </a:r>
            <a:r>
              <a:rPr lang="zh-CN" altLang="en-US" dirty="0" smtClean="0"/>
              <a:t>方式</a:t>
            </a:r>
            <a:endParaRPr lang="en-US" altLang="zh-CN" dirty="0" smtClean="0"/>
          </a:p>
          <a:p>
            <a:r>
              <a:rPr lang="en-US" altLang="zh-CN" dirty="0"/>
              <a:t>4.</a:t>
            </a:r>
            <a:r>
              <a:rPr lang="zh-CN" altLang="en-US" dirty="0"/>
              <a:t>重视资源整合</a:t>
            </a:r>
            <a:r>
              <a:rPr lang="en-US" altLang="zh-CN" dirty="0"/>
              <a:t>,</a:t>
            </a:r>
            <a:r>
              <a:rPr lang="zh-CN" altLang="en-US" dirty="0"/>
              <a:t>构建合理的财务组织结构</a:t>
            </a:r>
          </a:p>
        </p:txBody>
      </p:sp>
    </p:spTree>
    <p:extLst>
      <p:ext uri="{BB962C8B-B14F-4D97-AF65-F5344CB8AC3E}">
        <p14:creationId xmlns:p14="http://schemas.microsoft.com/office/powerpoint/2010/main" val="411384760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3362076"/>
            <a:ext cx="6390005" cy="1866900"/>
            <a:chOff x="4638" y="2658"/>
            <a:chExt cx="10063" cy="2940"/>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第一节    企业并购概述</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第二节    企业并购动因</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第三节    企业并购流程及风险</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308031491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并购概述</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一、企业并购的内涵</a:t>
            </a:r>
            <a:endParaRPr lang="en-US" altLang="zh-CN" sz="2600" b="1" dirty="0">
              <a:latin typeface="黑体" panose="02010609060101010101" pitchFamily="49" charset="-122"/>
              <a:ea typeface="黑体" panose="02010609060101010101" pitchFamily="49" charset="-122"/>
            </a:endParaRPr>
          </a:p>
          <a:p>
            <a:r>
              <a:rPr lang="zh-CN" altLang="en-US" dirty="0"/>
              <a:t>企业并购</a:t>
            </a:r>
            <a:r>
              <a:rPr lang="en-US" altLang="zh-CN" dirty="0"/>
              <a:t>(</a:t>
            </a:r>
            <a:r>
              <a:rPr lang="en-US" altLang="zh-CN" dirty="0" err="1"/>
              <a:t>MergersandAcquisitions,M&amp;A</a:t>
            </a:r>
            <a:r>
              <a:rPr lang="en-US" altLang="zh-CN" dirty="0"/>
              <a:t>)</a:t>
            </a:r>
            <a:r>
              <a:rPr lang="zh-CN" altLang="en-US" dirty="0"/>
              <a:t>包括兼并和收购两层含义、两种方式</a:t>
            </a:r>
            <a:r>
              <a:rPr lang="en-US" altLang="zh-CN" dirty="0"/>
              <a:t>,</a:t>
            </a:r>
            <a:r>
              <a:rPr lang="zh-CN" altLang="en-US" dirty="0"/>
              <a:t>国际上习惯将兼并和收购合在一起使用</a:t>
            </a:r>
            <a:r>
              <a:rPr lang="en-US" altLang="zh-CN" dirty="0"/>
              <a:t>,</a:t>
            </a:r>
            <a:r>
              <a:rPr lang="zh-CN" altLang="en-US" dirty="0"/>
              <a:t>统称为 </a:t>
            </a:r>
            <a:r>
              <a:rPr lang="en-US" altLang="zh-CN" dirty="0"/>
              <a:t>M&amp;A,</a:t>
            </a:r>
            <a:r>
              <a:rPr lang="zh-CN" altLang="en-US" dirty="0"/>
              <a:t>在我国称为并购</a:t>
            </a:r>
            <a:r>
              <a:rPr lang="zh-CN" altLang="en-US" dirty="0" smtClean="0"/>
              <a:t>。</a:t>
            </a:r>
            <a:endParaRPr lang="en-US" altLang="zh-CN" dirty="0" smtClean="0"/>
          </a:p>
          <a:p>
            <a:r>
              <a:rPr lang="zh-CN" altLang="en-US" dirty="0" smtClean="0"/>
              <a:t>兼并</a:t>
            </a:r>
            <a:r>
              <a:rPr lang="en-US" altLang="zh-CN" dirty="0"/>
              <a:t>,</a:t>
            </a:r>
            <a:r>
              <a:rPr lang="zh-CN" altLang="en-US" dirty="0"/>
              <a:t>是指一家企业采取各种形式有偿接受其他企业的产权</a:t>
            </a:r>
            <a:r>
              <a:rPr lang="en-US" altLang="zh-CN" dirty="0"/>
              <a:t>,</a:t>
            </a:r>
            <a:r>
              <a:rPr lang="zh-CN" altLang="en-US" dirty="0"/>
              <a:t>使被兼并企业丧失法人资格或改变法人实体的经济行为</a:t>
            </a:r>
            <a:r>
              <a:rPr lang="en-US" altLang="zh-CN" dirty="0"/>
              <a:t>,</a:t>
            </a:r>
            <a:r>
              <a:rPr lang="zh-CN" altLang="en-US" dirty="0"/>
              <a:t>包括承担债务式兼并、购买式兼并、吸收股份式兼并、控股式兼并</a:t>
            </a:r>
            <a:r>
              <a:rPr lang="zh-CN" altLang="en-US" dirty="0" smtClean="0"/>
              <a:t>。</a:t>
            </a:r>
            <a:endParaRPr lang="en-US" altLang="zh-CN" dirty="0" smtClean="0"/>
          </a:p>
          <a:p>
            <a:r>
              <a:rPr lang="zh-CN" altLang="en-US" dirty="0" smtClean="0"/>
              <a:t>收购</a:t>
            </a:r>
            <a:r>
              <a:rPr lang="en-US" altLang="zh-CN" dirty="0"/>
              <a:t>,</a:t>
            </a:r>
            <a:r>
              <a:rPr lang="zh-CN" altLang="en-US" dirty="0"/>
              <a:t>是指一家企业通过产权交易取得目标企业一定程度的控制权以实现一定经济目标的行为</a:t>
            </a:r>
            <a:r>
              <a:rPr lang="en-US" altLang="zh-CN" dirty="0"/>
              <a:t>,</a:t>
            </a:r>
            <a:r>
              <a:rPr lang="zh-CN" altLang="en-US" dirty="0"/>
              <a:t>包括股权收购和资产收购</a:t>
            </a:r>
            <a:r>
              <a:rPr lang="zh-CN" altLang="en-US" dirty="0" smtClean="0"/>
              <a:t>。</a:t>
            </a:r>
            <a:endParaRPr lang="en-US" altLang="zh-CN" dirty="0" smtClean="0"/>
          </a:p>
          <a:p>
            <a:r>
              <a:rPr lang="zh-CN" altLang="en-US" dirty="0"/>
              <a:t>综上所述</a:t>
            </a:r>
            <a:r>
              <a:rPr lang="en-US" altLang="zh-CN" dirty="0"/>
              <a:t>,</a:t>
            </a:r>
            <a:r>
              <a:rPr lang="zh-CN" altLang="en-US" dirty="0"/>
              <a:t>企业并购是在市场机制的作用下</a:t>
            </a:r>
            <a:r>
              <a:rPr lang="en-US" altLang="zh-CN" dirty="0"/>
              <a:t>,</a:t>
            </a:r>
            <a:r>
              <a:rPr lang="zh-CN" altLang="en-US" dirty="0"/>
              <a:t>企业为了获得其他企业的控制权而进行的产权重组活动</a:t>
            </a:r>
            <a:r>
              <a:rPr lang="en-US" altLang="zh-CN" dirty="0"/>
              <a:t>,</a:t>
            </a:r>
            <a:r>
              <a:rPr lang="zh-CN" altLang="en-US" dirty="0"/>
              <a:t>是企业资本运作的重要方式。</a:t>
            </a:r>
          </a:p>
        </p:txBody>
      </p:sp>
    </p:spTree>
    <p:extLst>
      <p:ext uri="{BB962C8B-B14F-4D97-AF65-F5344CB8AC3E}">
        <p14:creationId xmlns:p14="http://schemas.microsoft.com/office/powerpoint/2010/main" val="267609260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并购概述</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二、企业并购的发展历程</a:t>
            </a:r>
            <a:endParaRPr lang="en-US" altLang="zh-CN" sz="2600" b="1" dirty="0">
              <a:latin typeface="黑体" panose="02010609060101010101" pitchFamily="49" charset="-122"/>
              <a:ea typeface="黑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以横向并购为特征的第一次并购浪潮</a:t>
            </a:r>
            <a:r>
              <a:rPr lang="en-US" altLang="zh-CN" sz="2200" b="1" dirty="0">
                <a:latin typeface="楷体" panose="02010609060101010101" pitchFamily="49" charset="-122"/>
                <a:ea typeface="楷体" panose="02010609060101010101" pitchFamily="49" charset="-122"/>
              </a:rPr>
              <a:t>(1895—1904</a:t>
            </a:r>
            <a:r>
              <a:rPr lang="zh-CN" altLang="en-US" sz="2200" b="1" dirty="0">
                <a:latin typeface="楷体" panose="02010609060101010101" pitchFamily="49" charset="-122"/>
                <a:ea typeface="楷体" panose="02010609060101010101" pitchFamily="49" charset="-122"/>
              </a:rPr>
              <a:t>年</a:t>
            </a:r>
            <a:r>
              <a:rPr lang="en-US" altLang="zh-CN" sz="2200" b="1" dirty="0">
                <a:latin typeface="楷体" panose="02010609060101010101" pitchFamily="49" charset="-122"/>
                <a:ea typeface="楷体" panose="02010609060101010101" pitchFamily="49" charset="-122"/>
              </a:rPr>
              <a:t>)</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以纵向并购为特征的第二次并购浪潮</a:t>
            </a:r>
            <a:r>
              <a:rPr lang="en-US" altLang="zh-CN" sz="2200" b="1" dirty="0">
                <a:latin typeface="楷体" panose="02010609060101010101" pitchFamily="49" charset="-122"/>
                <a:ea typeface="楷体" panose="02010609060101010101" pitchFamily="49" charset="-122"/>
              </a:rPr>
              <a:t>(1916—1929</a:t>
            </a:r>
            <a:r>
              <a:rPr lang="zh-CN" altLang="en-US" sz="2200" b="1" dirty="0">
                <a:latin typeface="楷体" panose="02010609060101010101" pitchFamily="49" charset="-122"/>
                <a:ea typeface="楷体" panose="02010609060101010101" pitchFamily="49" charset="-122"/>
              </a:rPr>
              <a:t>年</a:t>
            </a:r>
            <a:r>
              <a:rPr lang="en-US" altLang="zh-CN" sz="2200" b="1" dirty="0">
                <a:latin typeface="楷体" panose="02010609060101010101" pitchFamily="49" charset="-122"/>
                <a:ea typeface="楷体" panose="02010609060101010101" pitchFamily="49" charset="-122"/>
              </a:rPr>
              <a:t>)</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以混合并购为特征的第三次并购浪潮</a:t>
            </a:r>
            <a:r>
              <a:rPr lang="en-US" altLang="zh-CN" sz="2200" b="1" dirty="0">
                <a:latin typeface="楷体" panose="02010609060101010101" pitchFamily="49" charset="-122"/>
                <a:ea typeface="楷体" panose="02010609060101010101" pitchFamily="49" charset="-122"/>
              </a:rPr>
              <a:t>(20</a:t>
            </a:r>
            <a:r>
              <a:rPr lang="zh-CN" altLang="en-US" sz="2200" b="1" dirty="0">
                <a:latin typeface="楷体" panose="02010609060101010101" pitchFamily="49" charset="-122"/>
                <a:ea typeface="楷体" panose="02010609060101010101" pitchFamily="49" charset="-122"/>
              </a:rPr>
              <a:t>世纪</a:t>
            </a:r>
            <a:r>
              <a:rPr lang="en-US" altLang="zh-CN" sz="2200" b="1" dirty="0">
                <a:latin typeface="楷体" panose="02010609060101010101" pitchFamily="49" charset="-122"/>
                <a:ea typeface="楷体" panose="02010609060101010101" pitchFamily="49" charset="-122"/>
              </a:rPr>
              <a:t>50—60</a:t>
            </a:r>
            <a:r>
              <a:rPr lang="zh-CN" altLang="en-US" sz="2200" b="1" dirty="0">
                <a:latin typeface="楷体" panose="02010609060101010101" pitchFamily="49" charset="-122"/>
                <a:ea typeface="楷体" panose="02010609060101010101" pitchFamily="49" charset="-122"/>
              </a:rPr>
              <a:t>年代</a:t>
            </a:r>
            <a:r>
              <a:rPr lang="en-US" altLang="zh-CN" sz="2200" b="1" dirty="0">
                <a:latin typeface="楷体" panose="02010609060101010101" pitchFamily="49" charset="-122"/>
                <a:ea typeface="楷体" panose="02010609060101010101" pitchFamily="49" charset="-122"/>
              </a:rPr>
              <a:t>)</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以杠杆并购为特征的第四次并购浪潮</a:t>
            </a:r>
            <a:r>
              <a:rPr lang="en-US" altLang="zh-CN" sz="2200" b="1" dirty="0">
                <a:latin typeface="楷体" panose="02010609060101010101" pitchFamily="49" charset="-122"/>
                <a:ea typeface="楷体" panose="02010609060101010101" pitchFamily="49" charset="-122"/>
              </a:rPr>
              <a:t>(20</a:t>
            </a:r>
            <a:r>
              <a:rPr lang="zh-CN" altLang="en-US" sz="2200" b="1" dirty="0">
                <a:latin typeface="楷体" panose="02010609060101010101" pitchFamily="49" charset="-122"/>
                <a:ea typeface="楷体" panose="02010609060101010101" pitchFamily="49" charset="-122"/>
              </a:rPr>
              <a:t>世纪</a:t>
            </a:r>
            <a:r>
              <a:rPr lang="en-US" altLang="zh-CN" sz="2200" b="1" dirty="0">
                <a:latin typeface="楷体" panose="02010609060101010101" pitchFamily="49" charset="-122"/>
                <a:ea typeface="楷体" panose="02010609060101010101" pitchFamily="49" charset="-122"/>
              </a:rPr>
              <a:t>80</a:t>
            </a:r>
            <a:r>
              <a:rPr lang="zh-CN" altLang="en-US" sz="2200" b="1" dirty="0">
                <a:latin typeface="楷体" panose="02010609060101010101" pitchFamily="49" charset="-122"/>
                <a:ea typeface="楷体" panose="02010609060101010101" pitchFamily="49" charset="-122"/>
              </a:rPr>
              <a:t>年代</a:t>
            </a:r>
            <a:r>
              <a:rPr lang="en-US" altLang="zh-CN" sz="2200" b="1" dirty="0">
                <a:latin typeface="楷体" panose="02010609060101010101" pitchFamily="49" charset="-122"/>
                <a:ea typeface="楷体" panose="02010609060101010101" pitchFamily="49" charset="-122"/>
              </a:rPr>
              <a:t>)</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以跨国并购为特征的第五次并购浪潮</a:t>
            </a:r>
            <a:r>
              <a:rPr lang="en-US" altLang="zh-CN" sz="2200" b="1" dirty="0">
                <a:latin typeface="楷体" panose="02010609060101010101" pitchFamily="49" charset="-122"/>
                <a:ea typeface="楷体" panose="02010609060101010101" pitchFamily="49" charset="-122"/>
              </a:rPr>
              <a:t>(20</a:t>
            </a:r>
            <a:r>
              <a:rPr lang="zh-CN" altLang="en-US" sz="2200" b="1" dirty="0">
                <a:latin typeface="楷体" panose="02010609060101010101" pitchFamily="49" charset="-122"/>
                <a:ea typeface="楷体" panose="02010609060101010101" pitchFamily="49" charset="-122"/>
              </a:rPr>
              <a:t>世纪</a:t>
            </a:r>
            <a:r>
              <a:rPr lang="en-US" altLang="zh-CN" sz="2200" b="1" dirty="0">
                <a:latin typeface="楷体" panose="02010609060101010101" pitchFamily="49" charset="-122"/>
                <a:ea typeface="楷体" panose="02010609060101010101" pitchFamily="49" charset="-122"/>
              </a:rPr>
              <a:t>90</a:t>
            </a:r>
            <a:r>
              <a:rPr lang="zh-CN" altLang="en-US" sz="2200" b="1" dirty="0">
                <a:latin typeface="楷体" panose="02010609060101010101" pitchFamily="49" charset="-122"/>
                <a:ea typeface="楷体" panose="02010609060101010101" pitchFamily="49" charset="-122"/>
              </a:rPr>
              <a:t>年代</a:t>
            </a:r>
            <a:r>
              <a:rPr lang="en-US" altLang="zh-CN" sz="2200" b="1" dirty="0">
                <a:latin typeface="楷体" panose="02010609060101010101" pitchFamily="49" charset="-122"/>
                <a:ea typeface="楷体" panose="02010609060101010101" pitchFamily="49" charset="-122"/>
              </a:rPr>
              <a:t>)</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第六次并购浪潮</a:t>
            </a:r>
          </a:p>
        </p:txBody>
      </p:sp>
    </p:spTree>
    <p:extLst>
      <p:ext uri="{BB962C8B-B14F-4D97-AF65-F5344CB8AC3E}">
        <p14:creationId xmlns:p14="http://schemas.microsoft.com/office/powerpoint/2010/main" val="45069727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并购概述</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三、企业并购的类型</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按并购双方所处行业或业务的性质分类</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横向</a:t>
            </a:r>
            <a:r>
              <a:rPr lang="zh-CN" altLang="en-US" dirty="0" smtClean="0"/>
              <a:t>并购</a:t>
            </a:r>
            <a:endParaRPr lang="en-US" altLang="zh-CN" dirty="0" smtClean="0"/>
          </a:p>
          <a:p>
            <a:r>
              <a:rPr lang="en-US" altLang="zh-CN" dirty="0"/>
              <a:t>2.</a:t>
            </a:r>
            <a:r>
              <a:rPr lang="zh-CN" altLang="en-US" dirty="0"/>
              <a:t>纵向</a:t>
            </a:r>
            <a:r>
              <a:rPr lang="zh-CN" altLang="en-US" dirty="0" smtClean="0"/>
              <a:t>并购</a:t>
            </a:r>
            <a:endParaRPr lang="en-US" altLang="zh-CN" dirty="0" smtClean="0"/>
          </a:p>
          <a:p>
            <a:r>
              <a:rPr lang="en-US" altLang="zh-CN" dirty="0"/>
              <a:t>3.</a:t>
            </a:r>
            <a:r>
              <a:rPr lang="zh-CN" altLang="en-US" dirty="0"/>
              <a:t>混合</a:t>
            </a:r>
            <a:r>
              <a:rPr lang="zh-CN" altLang="en-US" dirty="0" smtClean="0"/>
              <a:t>并购</a:t>
            </a:r>
            <a:endParaRPr lang="en-US" altLang="zh-CN" dirty="0" smtClean="0"/>
          </a:p>
          <a:p>
            <a:endParaRPr lang="en-US" altLang="zh-CN" sz="1050" dirty="0" smtClean="0"/>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按支付方式分类</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现金购买式</a:t>
            </a:r>
            <a:r>
              <a:rPr lang="zh-CN" altLang="en-US" dirty="0" smtClean="0"/>
              <a:t>并购</a:t>
            </a:r>
            <a:endParaRPr lang="en-US" altLang="zh-CN" dirty="0" smtClean="0"/>
          </a:p>
          <a:p>
            <a:r>
              <a:rPr lang="en-US" altLang="zh-CN" dirty="0"/>
              <a:t>2.</a:t>
            </a:r>
            <a:r>
              <a:rPr lang="zh-CN" altLang="en-US" dirty="0"/>
              <a:t>股权交易式</a:t>
            </a:r>
            <a:r>
              <a:rPr lang="zh-CN" altLang="en-US" dirty="0" smtClean="0"/>
              <a:t>并购</a:t>
            </a:r>
            <a:endParaRPr lang="en-US" altLang="zh-CN" dirty="0" smtClean="0"/>
          </a:p>
          <a:p>
            <a:r>
              <a:rPr lang="en-US" altLang="zh-CN" dirty="0"/>
              <a:t>3.</a:t>
            </a:r>
            <a:r>
              <a:rPr lang="zh-CN" altLang="en-US" dirty="0"/>
              <a:t>承担债务式并购</a:t>
            </a:r>
          </a:p>
        </p:txBody>
      </p:sp>
    </p:spTree>
    <p:extLst>
      <p:ext uri="{BB962C8B-B14F-4D97-AF65-F5344CB8AC3E}">
        <p14:creationId xmlns:p14="http://schemas.microsoft.com/office/powerpoint/2010/main" val="137104602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企业</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并购概述</a:t>
            </a:r>
          </a:p>
        </p:txBody>
      </p:sp>
      <p:sp>
        <p:nvSpPr>
          <p:cNvPr id="4" name="内容占位符 3"/>
          <p:cNvSpPr>
            <a:spLocks noGrp="1"/>
          </p:cNvSpPr>
          <p:nvPr>
            <p:ph idx="1"/>
          </p:nvPr>
        </p:nvSpPr>
        <p:spPr/>
        <p:txBody>
          <a:bodyPr/>
          <a:lstStyle/>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按并购实现方式分类</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要约</a:t>
            </a:r>
            <a:r>
              <a:rPr lang="zh-CN" altLang="en-US" dirty="0" smtClean="0"/>
              <a:t>并购</a:t>
            </a:r>
            <a:endParaRPr lang="en-US" altLang="zh-CN" dirty="0" smtClean="0"/>
          </a:p>
          <a:p>
            <a:r>
              <a:rPr lang="en-US" altLang="zh-CN" dirty="0"/>
              <a:t>2.</a:t>
            </a:r>
            <a:r>
              <a:rPr lang="zh-CN" altLang="en-US" dirty="0"/>
              <a:t>协议</a:t>
            </a:r>
            <a:r>
              <a:rPr lang="zh-CN" altLang="en-US" dirty="0" smtClean="0"/>
              <a:t>并购</a:t>
            </a:r>
            <a:endParaRPr lang="en-US" altLang="zh-CN" dirty="0" smtClean="0"/>
          </a:p>
          <a:p>
            <a:r>
              <a:rPr lang="en-US" altLang="zh-CN" dirty="0"/>
              <a:t>3.</a:t>
            </a:r>
            <a:r>
              <a:rPr lang="zh-CN" altLang="en-US" dirty="0"/>
              <a:t>二级市场</a:t>
            </a:r>
            <a:r>
              <a:rPr lang="zh-CN" altLang="en-US" dirty="0" smtClean="0"/>
              <a:t>并购</a:t>
            </a:r>
            <a:endParaRPr lang="en-US" altLang="zh-CN" dirty="0" smtClean="0"/>
          </a:p>
          <a:p>
            <a:pPr marL="0" indent="0">
              <a:buNone/>
            </a:pPr>
            <a:endParaRPr lang="en-US" altLang="zh-CN" sz="1400" b="1" dirty="0" smtClean="0">
              <a:latin typeface="楷体" panose="02010609060101010101" pitchFamily="49" charset="-122"/>
              <a:ea typeface="楷体" panose="02010609060101010101" pitchFamily="49" charset="-122"/>
            </a:endParaRPr>
          </a:p>
          <a:p>
            <a:pPr marL="0" indent="0">
              <a:buNone/>
            </a:pP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按是否利用目标企业本身的资产来支付并购资金分类</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杠杆</a:t>
            </a:r>
            <a:r>
              <a:rPr lang="zh-CN" altLang="en-US" dirty="0" smtClean="0"/>
              <a:t>并购</a:t>
            </a:r>
            <a:endParaRPr lang="en-US" altLang="zh-CN" dirty="0" smtClean="0"/>
          </a:p>
          <a:p>
            <a:r>
              <a:rPr lang="en-US" altLang="zh-CN" dirty="0"/>
              <a:t>2.</a:t>
            </a:r>
            <a:r>
              <a:rPr lang="zh-CN" altLang="en-US" dirty="0"/>
              <a:t>非杠杆并购</a:t>
            </a:r>
          </a:p>
        </p:txBody>
      </p:sp>
    </p:spTree>
    <p:extLst>
      <p:ext uri="{BB962C8B-B14F-4D97-AF65-F5344CB8AC3E}">
        <p14:creationId xmlns:p14="http://schemas.microsoft.com/office/powerpoint/2010/main" val="32987625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企业并购概述</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四、企业并购案例</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巨额现金并购</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陕西煤业收购彬长集团、神南矿业股权</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马斯克要约收购推特</a:t>
            </a:r>
          </a:p>
        </p:txBody>
      </p:sp>
    </p:spTree>
    <p:extLst>
      <p:ext uri="{BB962C8B-B14F-4D97-AF65-F5344CB8AC3E}">
        <p14:creationId xmlns:p14="http://schemas.microsoft.com/office/powerpoint/2010/main" val="277107155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第二</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节    </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企业并购动因</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一、企业并购理论</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规模经济理论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交易费用理论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信号理论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市场势力理论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多元化经营理论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效率理论</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代理理论</a:t>
            </a:r>
          </a:p>
        </p:txBody>
      </p:sp>
    </p:spTree>
    <p:extLst>
      <p:ext uri="{BB962C8B-B14F-4D97-AF65-F5344CB8AC3E}">
        <p14:creationId xmlns:p14="http://schemas.microsoft.com/office/powerpoint/2010/main" val="232102382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
        <p:nvSpPr>
          <p:cNvPr id="3" name="标题 2"/>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第二</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节    </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企业并购动因</a:t>
            </a:r>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二、企业并购的动因</a:t>
            </a:r>
            <a:endParaRPr lang="en-US" altLang="zh-CN" sz="2600" b="1" dirty="0">
              <a:latin typeface="黑体" panose="02010609060101010101" pitchFamily="49" charset="-122"/>
              <a:ea typeface="黑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追求协同效应</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获取规模经济</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降低交易成本</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提高市场份额</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提升行业战略地位</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提高企业核心竞争力</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实现企业价值增值</a:t>
            </a:r>
            <a:endParaRPr lang="en-US" altLang="zh-CN" sz="2200" b="1" dirty="0">
              <a:latin typeface="楷体" panose="02010609060101010101" pitchFamily="49" charset="-122"/>
              <a:ea typeface="楷体" panose="02010609060101010101" pitchFamily="49" charset="-122"/>
            </a:endParaRPr>
          </a:p>
          <a:p>
            <a:pPr marL="0" indent="0">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全球化发展</a:t>
            </a:r>
          </a:p>
        </p:txBody>
      </p:sp>
    </p:spTree>
    <p:extLst>
      <p:ext uri="{BB962C8B-B14F-4D97-AF65-F5344CB8AC3E}">
        <p14:creationId xmlns:p14="http://schemas.microsoft.com/office/powerpoint/2010/main" val="231045057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1151</Words>
  <Application>Microsoft Office PowerPoint</Application>
  <PresentationFormat>宽屏</PresentationFormat>
  <Paragraphs>118</Paragraphs>
  <Slides>15</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15</vt:i4>
      </vt:variant>
    </vt:vector>
  </HeadingPairs>
  <TitlesOfParts>
    <vt:vector size="27"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PowerPoint 演示文稿</vt:lpstr>
      <vt:lpstr>目  录</vt:lpstr>
      <vt:lpstr>第一节    企业并购概述</vt:lpstr>
      <vt:lpstr>第一节    企业并购概述</vt:lpstr>
      <vt:lpstr>第一节    企业并购概述</vt:lpstr>
      <vt:lpstr>第一节    企业并购概述</vt:lpstr>
      <vt:lpstr>第一节    企业并购概述</vt:lpstr>
      <vt:lpstr>第二节    企业并购动因</vt:lpstr>
      <vt:lpstr>第二节    企业并购动因</vt:lpstr>
      <vt:lpstr>第三节    企业并购流程及风险</vt:lpstr>
      <vt:lpstr>第三节    企业并购流程及风险</vt:lpstr>
      <vt:lpstr>第三节    企业并购流程及风险</vt:lpstr>
      <vt:lpstr>第三节    企业并购流程及风险</vt:lpstr>
      <vt:lpstr>第三节    企业并购流程及风险</vt:lpstr>
      <vt:lpstr>第三节    企业并购流程及风险</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2024-06-02T06:46:01Z</dcterms:created>
  <dcterms:modified xsi:type="dcterms:W3CDTF">2024-06-02T06:46:10Z</dcterms:modified>
</cp:coreProperties>
</file>