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docProps/custom.xml" ContentType="application/vnd.openxmlformats-officedocument.custom-propertie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Default Extension="wav" ContentType="audio/wav"/>
  <Override PartName="/ppt/tags/tag19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tags/tag24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sldIdLst>
    <p:sldId id="273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82" r:id="rId12"/>
    <p:sldId id="266" r:id="rId13"/>
    <p:sldId id="267" r:id="rId14"/>
    <p:sldId id="275" r:id="rId15"/>
    <p:sldId id="281" r:id="rId16"/>
    <p:sldId id="277" r:id="rId17"/>
    <p:sldId id="276" r:id="rId18"/>
    <p:sldId id="278" r:id="rId19"/>
    <p:sldId id="274" r:id="rId20"/>
    <p:sldId id="279" r:id="rId21"/>
    <p:sldId id="280" r:id="rId22"/>
    <p:sldId id="269" r:id="rId23"/>
    <p:sldId id="283" r:id="rId24"/>
    <p:sldId id="270" r:id="rId25"/>
    <p:sldId id="271" r:id="rId26"/>
    <p:sldId id="272" r:id="rId2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87" autoAdjust="0"/>
    <p:restoredTop sz="94660"/>
  </p:normalViewPr>
  <p:slideViewPr>
    <p:cSldViewPr snapToGrid="0">
      <p:cViewPr varScale="1">
        <p:scale>
          <a:sx n="89" d="100"/>
          <a:sy n="8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2020/12/1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B9E90-511C-4004-BA5D-815E67515E19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tags" Target="../tags/tag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8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任意多边形 48"/>
          <p:cNvSpPr/>
          <p:nvPr/>
        </p:nvSpPr>
        <p:spPr bwMode="auto">
          <a:xfrm>
            <a:off x="6477" y="2462362"/>
            <a:ext cx="2685467" cy="296919"/>
          </a:xfrm>
          <a:custGeom>
            <a:avLst/>
            <a:gdLst>
              <a:gd name="connsiteX0" fmla="*/ 0 w 3578469"/>
              <a:gd name="connsiteY0" fmla="*/ 0 h 395654"/>
              <a:gd name="connsiteX1" fmla="*/ 1230923 w 3578469"/>
              <a:gd name="connsiteY1" fmla="*/ 140677 h 395654"/>
              <a:gd name="connsiteX2" fmla="*/ 2224454 w 3578469"/>
              <a:gd name="connsiteY2" fmla="*/ 246185 h 395654"/>
              <a:gd name="connsiteX3" fmla="*/ 3543300 w 3578469"/>
              <a:gd name="connsiteY3" fmla="*/ 386862 h 395654"/>
              <a:gd name="connsiteX4" fmla="*/ 3543300 w 3578469"/>
              <a:gd name="connsiteY4" fmla="*/ 386862 h 395654"/>
              <a:gd name="connsiteX5" fmla="*/ 3578469 w 3578469"/>
              <a:gd name="connsiteY5" fmla="*/ 395654 h 395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78469" h="395654">
                <a:moveTo>
                  <a:pt x="0" y="0"/>
                </a:moveTo>
                <a:lnTo>
                  <a:pt x="1230923" y="140677"/>
                </a:lnTo>
                <a:lnTo>
                  <a:pt x="2224454" y="246185"/>
                </a:lnTo>
                <a:lnTo>
                  <a:pt x="3543300" y="386862"/>
                </a:lnTo>
                <a:lnTo>
                  <a:pt x="3543300" y="386862"/>
                </a:lnTo>
                <a:lnTo>
                  <a:pt x="3578469" y="395654"/>
                </a:lnTo>
              </a:path>
            </a:pathLst>
          </a:custGeom>
          <a:noFill/>
          <a:ln w="9525" cap="flat" cmpd="sng" algn="ctr">
            <a:solidFill>
              <a:schemeClr val="accent2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normAutofit fontScale="85000" lnSpcReduction="20000"/>
          </a:bodyPr>
          <a:lstStyle/>
          <a:p>
            <a:pPr marL="0" marR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8" name="任意多边形 49"/>
          <p:cNvSpPr/>
          <p:nvPr/>
        </p:nvSpPr>
        <p:spPr bwMode="auto">
          <a:xfrm>
            <a:off x="-121" y="2534948"/>
            <a:ext cx="2659075" cy="219536"/>
          </a:xfrm>
          <a:custGeom>
            <a:avLst/>
            <a:gdLst>
              <a:gd name="connsiteX0" fmla="*/ 0 w 3543300"/>
              <a:gd name="connsiteY0" fmla="*/ 0 h 292539"/>
              <a:gd name="connsiteX1" fmla="*/ 1336430 w 3543300"/>
              <a:gd name="connsiteY1" fmla="*/ 202223 h 292539"/>
              <a:gd name="connsiteX2" fmla="*/ 2356338 w 3543300"/>
              <a:gd name="connsiteY2" fmla="*/ 281354 h 292539"/>
              <a:gd name="connsiteX3" fmla="*/ 3543300 w 3543300"/>
              <a:gd name="connsiteY3" fmla="*/ 290147 h 292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3300" h="292539">
                <a:moveTo>
                  <a:pt x="0" y="0"/>
                </a:moveTo>
                <a:cubicBezTo>
                  <a:pt x="471853" y="77665"/>
                  <a:pt x="943707" y="155331"/>
                  <a:pt x="1336430" y="202223"/>
                </a:cubicBezTo>
                <a:cubicBezTo>
                  <a:pt x="1729153" y="249115"/>
                  <a:pt x="1988526" y="266700"/>
                  <a:pt x="2356338" y="281354"/>
                </a:cubicBezTo>
                <a:cubicBezTo>
                  <a:pt x="2724150" y="296008"/>
                  <a:pt x="3133725" y="293077"/>
                  <a:pt x="3543300" y="290147"/>
                </a:cubicBezTo>
              </a:path>
            </a:pathLst>
          </a:custGeom>
          <a:noFill/>
          <a:ln w="9525" cap="flat" cmpd="sng" algn="ctr">
            <a:solidFill>
              <a:schemeClr val="accent2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normAutofit fontScale="55000" lnSpcReduction="20000"/>
          </a:bodyPr>
          <a:lstStyle/>
          <a:p>
            <a:pPr marL="0" marR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9" name="任意多边形 50"/>
          <p:cNvSpPr/>
          <p:nvPr/>
        </p:nvSpPr>
        <p:spPr bwMode="auto">
          <a:xfrm>
            <a:off x="-121" y="2337002"/>
            <a:ext cx="9156101" cy="1510988"/>
          </a:xfrm>
          <a:custGeom>
            <a:avLst/>
            <a:gdLst>
              <a:gd name="connsiteX0" fmla="*/ 0 w 12221307"/>
              <a:gd name="connsiteY0" fmla="*/ 2013439 h 2013439"/>
              <a:gd name="connsiteX1" fmla="*/ 1907930 w 12221307"/>
              <a:gd name="connsiteY1" fmla="*/ 1696916 h 2013439"/>
              <a:gd name="connsiteX2" fmla="*/ 3006969 w 12221307"/>
              <a:gd name="connsiteY2" fmla="*/ 1521069 h 2013439"/>
              <a:gd name="connsiteX3" fmla="*/ 4246684 w 12221307"/>
              <a:gd name="connsiteY3" fmla="*/ 1310054 h 2013439"/>
              <a:gd name="connsiteX4" fmla="*/ 6348046 w 12221307"/>
              <a:gd name="connsiteY4" fmla="*/ 975946 h 2013439"/>
              <a:gd name="connsiteX5" fmla="*/ 9460523 w 12221307"/>
              <a:gd name="connsiteY5" fmla="*/ 483577 h 2013439"/>
              <a:gd name="connsiteX6" fmla="*/ 11517923 w 12221307"/>
              <a:gd name="connsiteY6" fmla="*/ 140677 h 2013439"/>
              <a:gd name="connsiteX7" fmla="*/ 12221307 w 12221307"/>
              <a:gd name="connsiteY7" fmla="*/ 0 h 2013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221307" h="2013439">
                <a:moveTo>
                  <a:pt x="0" y="2013439"/>
                </a:moveTo>
                <a:lnTo>
                  <a:pt x="1907930" y="1696916"/>
                </a:lnTo>
                <a:lnTo>
                  <a:pt x="3006969" y="1521069"/>
                </a:lnTo>
                <a:lnTo>
                  <a:pt x="4246684" y="1310054"/>
                </a:lnTo>
                <a:lnTo>
                  <a:pt x="6348046" y="975946"/>
                </a:lnTo>
                <a:lnTo>
                  <a:pt x="9460523" y="483577"/>
                </a:lnTo>
                <a:lnTo>
                  <a:pt x="11517923" y="140677"/>
                </a:lnTo>
                <a:cubicBezTo>
                  <a:pt x="11978054" y="60081"/>
                  <a:pt x="12099680" y="30040"/>
                  <a:pt x="12221307" y="0"/>
                </a:cubicBezTo>
              </a:path>
            </a:pathLst>
          </a:custGeom>
          <a:noFill/>
          <a:ln w="9525" cap="flat" cmpd="sng" algn="ctr">
            <a:solidFill>
              <a:schemeClr val="accent2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normAutofit/>
          </a:bodyPr>
          <a:lstStyle/>
          <a:p>
            <a:pPr marL="0" marR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0" name="任意多边形 51"/>
          <p:cNvSpPr/>
          <p:nvPr/>
        </p:nvSpPr>
        <p:spPr bwMode="auto">
          <a:xfrm>
            <a:off x="-6719" y="2192031"/>
            <a:ext cx="9164900" cy="1748333"/>
          </a:xfrm>
          <a:custGeom>
            <a:avLst/>
            <a:gdLst>
              <a:gd name="connsiteX0" fmla="*/ 0 w 12212516"/>
              <a:gd name="connsiteY0" fmla="*/ 2329709 h 2329709"/>
              <a:gd name="connsiteX1" fmla="*/ 1222131 w 12212516"/>
              <a:gd name="connsiteY1" fmla="*/ 2197824 h 2329709"/>
              <a:gd name="connsiteX2" fmla="*/ 2620108 w 12212516"/>
              <a:gd name="connsiteY2" fmla="*/ 1872509 h 2329709"/>
              <a:gd name="connsiteX3" fmla="*/ 4097216 w 12212516"/>
              <a:gd name="connsiteY3" fmla="*/ 1336178 h 2329709"/>
              <a:gd name="connsiteX4" fmla="*/ 6453554 w 12212516"/>
              <a:gd name="connsiteY4" fmla="*/ 509701 h 2329709"/>
              <a:gd name="connsiteX5" fmla="*/ 7825154 w 12212516"/>
              <a:gd name="connsiteY5" fmla="*/ 219555 h 2329709"/>
              <a:gd name="connsiteX6" fmla="*/ 10313377 w 12212516"/>
              <a:gd name="connsiteY6" fmla="*/ 8540 h 2329709"/>
              <a:gd name="connsiteX7" fmla="*/ 12212516 w 12212516"/>
              <a:gd name="connsiteY7" fmla="*/ 61294 h 2329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212516" h="2329709">
                <a:moveTo>
                  <a:pt x="0" y="2329709"/>
                </a:moveTo>
                <a:cubicBezTo>
                  <a:pt x="392723" y="2301866"/>
                  <a:pt x="785446" y="2274024"/>
                  <a:pt x="1222131" y="2197824"/>
                </a:cubicBezTo>
                <a:cubicBezTo>
                  <a:pt x="1658816" y="2121624"/>
                  <a:pt x="2140927" y="2016117"/>
                  <a:pt x="2620108" y="1872509"/>
                </a:cubicBezTo>
                <a:cubicBezTo>
                  <a:pt x="3099289" y="1728901"/>
                  <a:pt x="4097216" y="1336178"/>
                  <a:pt x="4097216" y="1336178"/>
                </a:cubicBezTo>
                <a:cubicBezTo>
                  <a:pt x="4736124" y="1109043"/>
                  <a:pt x="5832231" y="695805"/>
                  <a:pt x="6453554" y="509701"/>
                </a:cubicBezTo>
                <a:cubicBezTo>
                  <a:pt x="7074877" y="323597"/>
                  <a:pt x="7181850" y="303082"/>
                  <a:pt x="7825154" y="219555"/>
                </a:cubicBezTo>
                <a:cubicBezTo>
                  <a:pt x="8468458" y="136028"/>
                  <a:pt x="9582150" y="34917"/>
                  <a:pt x="10313377" y="8540"/>
                </a:cubicBezTo>
                <a:cubicBezTo>
                  <a:pt x="11044604" y="-17837"/>
                  <a:pt x="11628560" y="21728"/>
                  <a:pt x="12212516" y="61294"/>
                </a:cubicBezTo>
              </a:path>
            </a:pathLst>
          </a:custGeom>
          <a:noFill/>
          <a:ln w="9525" cap="flat" cmpd="sng" algn="ctr">
            <a:solidFill>
              <a:schemeClr val="accent2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normAutofit/>
          </a:bodyPr>
          <a:lstStyle/>
          <a:p>
            <a:pPr marL="0" marR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" name="任意多边形 52"/>
          <p:cNvSpPr/>
          <p:nvPr/>
        </p:nvSpPr>
        <p:spPr bwMode="auto">
          <a:xfrm>
            <a:off x="-121" y="2350199"/>
            <a:ext cx="9156101" cy="1920076"/>
          </a:xfrm>
          <a:custGeom>
            <a:avLst/>
            <a:gdLst>
              <a:gd name="connsiteX0" fmla="*/ 0 w 12212515"/>
              <a:gd name="connsiteY0" fmla="*/ 2558561 h 2558561"/>
              <a:gd name="connsiteX1" fmla="*/ 1274884 w 12212515"/>
              <a:gd name="connsiteY1" fmla="*/ 2286000 h 2558561"/>
              <a:gd name="connsiteX2" fmla="*/ 2778369 w 12212515"/>
              <a:gd name="connsiteY2" fmla="*/ 1969477 h 2558561"/>
              <a:gd name="connsiteX3" fmla="*/ 4765430 w 12212515"/>
              <a:gd name="connsiteY3" fmla="*/ 1582615 h 2558561"/>
              <a:gd name="connsiteX4" fmla="*/ 7877907 w 12212515"/>
              <a:gd name="connsiteY4" fmla="*/ 931984 h 2558561"/>
              <a:gd name="connsiteX5" fmla="*/ 10612315 w 12212515"/>
              <a:gd name="connsiteY5" fmla="*/ 369277 h 2558561"/>
              <a:gd name="connsiteX6" fmla="*/ 12212515 w 12212515"/>
              <a:gd name="connsiteY6" fmla="*/ 0 h 2558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12515" h="2558561">
                <a:moveTo>
                  <a:pt x="0" y="2558561"/>
                </a:moveTo>
                <a:lnTo>
                  <a:pt x="1274884" y="2286000"/>
                </a:lnTo>
                <a:lnTo>
                  <a:pt x="2778369" y="1969477"/>
                </a:lnTo>
                <a:lnTo>
                  <a:pt x="4765430" y="1582615"/>
                </a:lnTo>
                <a:lnTo>
                  <a:pt x="7877907" y="931984"/>
                </a:lnTo>
                <a:lnTo>
                  <a:pt x="10612315" y="369277"/>
                </a:lnTo>
                <a:cubicBezTo>
                  <a:pt x="11334750" y="213946"/>
                  <a:pt x="11773632" y="106973"/>
                  <a:pt x="12212515" y="0"/>
                </a:cubicBezTo>
              </a:path>
            </a:pathLst>
          </a:custGeom>
          <a:noFill/>
          <a:ln w="9525" cap="flat" cmpd="sng" algn="ctr">
            <a:solidFill>
              <a:schemeClr val="accent2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normAutofit/>
          </a:bodyPr>
          <a:lstStyle/>
          <a:p>
            <a:pPr marL="0" marR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2" name="任意多边形 53"/>
          <p:cNvSpPr/>
          <p:nvPr/>
        </p:nvSpPr>
        <p:spPr bwMode="auto">
          <a:xfrm>
            <a:off x="-121" y="2283992"/>
            <a:ext cx="9156101" cy="2045666"/>
          </a:xfrm>
          <a:custGeom>
            <a:avLst/>
            <a:gdLst>
              <a:gd name="connsiteX0" fmla="*/ 0 w 12212515"/>
              <a:gd name="connsiteY0" fmla="*/ 2725914 h 2725914"/>
              <a:gd name="connsiteX1" fmla="*/ 1160584 w 12212515"/>
              <a:gd name="connsiteY1" fmla="*/ 2558860 h 2725914"/>
              <a:gd name="connsiteX2" fmla="*/ 2162907 w 12212515"/>
              <a:gd name="connsiteY2" fmla="*/ 2312676 h 2725914"/>
              <a:gd name="connsiteX3" fmla="*/ 3086100 w 12212515"/>
              <a:gd name="connsiteY3" fmla="*/ 1987360 h 2725914"/>
              <a:gd name="connsiteX4" fmla="*/ 3938954 w 12212515"/>
              <a:gd name="connsiteY4" fmla="*/ 1626876 h 2725914"/>
              <a:gd name="connsiteX5" fmla="*/ 5055577 w 12212515"/>
              <a:gd name="connsiteY5" fmla="*/ 1196053 h 2725914"/>
              <a:gd name="connsiteX6" fmla="*/ 6655777 w 12212515"/>
              <a:gd name="connsiteY6" fmla="*/ 633345 h 2725914"/>
              <a:gd name="connsiteX7" fmla="*/ 7974623 w 12212515"/>
              <a:gd name="connsiteY7" fmla="*/ 299237 h 2725914"/>
              <a:gd name="connsiteX8" fmla="*/ 9988061 w 12212515"/>
              <a:gd name="connsiteY8" fmla="*/ 53053 h 2725914"/>
              <a:gd name="connsiteX9" fmla="*/ 11588261 w 12212515"/>
              <a:gd name="connsiteY9" fmla="*/ 299 h 2725914"/>
              <a:gd name="connsiteX10" fmla="*/ 12212515 w 12212515"/>
              <a:gd name="connsiteY10" fmla="*/ 35468 h 2725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212515" h="2725914">
                <a:moveTo>
                  <a:pt x="0" y="2725914"/>
                </a:moveTo>
                <a:cubicBezTo>
                  <a:pt x="400050" y="2676823"/>
                  <a:pt x="800100" y="2627733"/>
                  <a:pt x="1160584" y="2558860"/>
                </a:cubicBezTo>
                <a:cubicBezTo>
                  <a:pt x="1521069" y="2489987"/>
                  <a:pt x="1841988" y="2407926"/>
                  <a:pt x="2162907" y="2312676"/>
                </a:cubicBezTo>
                <a:cubicBezTo>
                  <a:pt x="2483826" y="2217426"/>
                  <a:pt x="2790092" y="2101660"/>
                  <a:pt x="3086100" y="1987360"/>
                </a:cubicBezTo>
                <a:cubicBezTo>
                  <a:pt x="3382108" y="1873060"/>
                  <a:pt x="3610708" y="1758760"/>
                  <a:pt x="3938954" y="1626876"/>
                </a:cubicBezTo>
                <a:cubicBezTo>
                  <a:pt x="4267200" y="1494991"/>
                  <a:pt x="4602773" y="1361641"/>
                  <a:pt x="5055577" y="1196053"/>
                </a:cubicBezTo>
                <a:cubicBezTo>
                  <a:pt x="5508381" y="1030465"/>
                  <a:pt x="6169269" y="782814"/>
                  <a:pt x="6655777" y="633345"/>
                </a:cubicBezTo>
                <a:cubicBezTo>
                  <a:pt x="7142285" y="483876"/>
                  <a:pt x="7419242" y="395952"/>
                  <a:pt x="7974623" y="299237"/>
                </a:cubicBezTo>
                <a:cubicBezTo>
                  <a:pt x="8530004" y="202522"/>
                  <a:pt x="9385788" y="102876"/>
                  <a:pt x="9988061" y="53053"/>
                </a:cubicBezTo>
                <a:cubicBezTo>
                  <a:pt x="10590334" y="3230"/>
                  <a:pt x="11217519" y="3230"/>
                  <a:pt x="11588261" y="299"/>
                </a:cubicBezTo>
                <a:cubicBezTo>
                  <a:pt x="11959003" y="-2632"/>
                  <a:pt x="12085759" y="16418"/>
                  <a:pt x="12212515" y="35468"/>
                </a:cubicBezTo>
              </a:path>
            </a:pathLst>
          </a:custGeom>
          <a:noFill/>
          <a:ln w="9525" cap="flat" cmpd="sng" algn="ctr">
            <a:solidFill>
              <a:schemeClr val="accent2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normAutofit/>
          </a:bodyPr>
          <a:lstStyle/>
          <a:p>
            <a:pPr marL="0" marR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3" name="任意多边形 54"/>
          <p:cNvSpPr/>
          <p:nvPr/>
        </p:nvSpPr>
        <p:spPr bwMode="auto">
          <a:xfrm>
            <a:off x="-385" y="3069666"/>
            <a:ext cx="2346848" cy="48035"/>
          </a:xfrm>
          <a:custGeom>
            <a:avLst/>
            <a:gdLst>
              <a:gd name="connsiteX0" fmla="*/ 0 w 3127248"/>
              <a:gd name="connsiteY0" fmla="*/ 64008 h 64008"/>
              <a:gd name="connsiteX1" fmla="*/ 3127248 w 3127248"/>
              <a:gd name="connsiteY1" fmla="*/ 0 h 64008"/>
              <a:gd name="connsiteX2" fmla="*/ 3127248 w 3127248"/>
              <a:gd name="connsiteY2" fmla="*/ 0 h 64008"/>
              <a:gd name="connsiteX3" fmla="*/ 3127248 w 3127248"/>
              <a:gd name="connsiteY3" fmla="*/ 0 h 64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27248" h="64008">
                <a:moveTo>
                  <a:pt x="0" y="64008"/>
                </a:moveTo>
                <a:lnTo>
                  <a:pt x="3127248" y="0"/>
                </a:lnTo>
                <a:lnTo>
                  <a:pt x="3127248" y="0"/>
                </a:lnTo>
                <a:lnTo>
                  <a:pt x="3127248" y="0"/>
                </a:lnTo>
              </a:path>
            </a:pathLst>
          </a:cu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normAutofit fontScale="25000" lnSpcReduction="20000"/>
          </a:bodyPr>
          <a:lstStyle/>
          <a:p>
            <a:pPr marL="0" marR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" name="任意多边形 55"/>
          <p:cNvSpPr/>
          <p:nvPr/>
        </p:nvSpPr>
        <p:spPr bwMode="auto">
          <a:xfrm>
            <a:off x="-7247" y="3069666"/>
            <a:ext cx="2326261" cy="102932"/>
          </a:xfrm>
          <a:custGeom>
            <a:avLst/>
            <a:gdLst>
              <a:gd name="connsiteX0" fmla="*/ 0 w 3099816"/>
              <a:gd name="connsiteY0" fmla="*/ 137160 h 137160"/>
              <a:gd name="connsiteX1" fmla="*/ 1024128 w 3099816"/>
              <a:gd name="connsiteY1" fmla="*/ 128016 h 137160"/>
              <a:gd name="connsiteX2" fmla="*/ 2359152 w 3099816"/>
              <a:gd name="connsiteY2" fmla="*/ 73152 h 137160"/>
              <a:gd name="connsiteX3" fmla="*/ 3099816 w 3099816"/>
              <a:gd name="connsiteY3" fmla="*/ 0 h 137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9816" h="137160">
                <a:moveTo>
                  <a:pt x="0" y="137160"/>
                </a:moveTo>
                <a:lnTo>
                  <a:pt x="1024128" y="128016"/>
                </a:lnTo>
                <a:cubicBezTo>
                  <a:pt x="1417320" y="117348"/>
                  <a:pt x="2013204" y="94488"/>
                  <a:pt x="2359152" y="73152"/>
                </a:cubicBezTo>
                <a:cubicBezTo>
                  <a:pt x="2705100" y="51816"/>
                  <a:pt x="2902458" y="25908"/>
                  <a:pt x="3099816" y="0"/>
                </a:cubicBezTo>
              </a:path>
            </a:pathLst>
          </a:cu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normAutofit fontScale="25000" lnSpcReduction="20000"/>
          </a:bodyPr>
          <a:lstStyle/>
          <a:p>
            <a:pPr marL="0" marR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5" name="Freeform 6"/>
          <p:cNvSpPr/>
          <p:nvPr/>
        </p:nvSpPr>
        <p:spPr bwMode="auto">
          <a:xfrm>
            <a:off x="4055747" y="2252387"/>
            <a:ext cx="393897" cy="398826"/>
          </a:xfrm>
          <a:custGeom>
            <a:avLst/>
            <a:gdLst>
              <a:gd name="T0" fmla="*/ 123 w 124"/>
              <a:gd name="T1" fmla="*/ 66 h 125"/>
              <a:gd name="T2" fmla="*/ 59 w 124"/>
              <a:gd name="T3" fmla="*/ 123 h 125"/>
              <a:gd name="T4" fmla="*/ 2 w 124"/>
              <a:gd name="T5" fmla="*/ 59 h 125"/>
              <a:gd name="T6" fmla="*/ 66 w 124"/>
              <a:gd name="T7" fmla="*/ 2 h 125"/>
              <a:gd name="T8" fmla="*/ 123 w 124"/>
              <a:gd name="T9" fmla="*/ 66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" h="125">
                <a:moveTo>
                  <a:pt x="123" y="66"/>
                </a:moveTo>
                <a:cubicBezTo>
                  <a:pt x="121" y="99"/>
                  <a:pt x="92" y="125"/>
                  <a:pt x="59" y="123"/>
                </a:cubicBezTo>
                <a:cubicBezTo>
                  <a:pt x="26" y="121"/>
                  <a:pt x="0" y="93"/>
                  <a:pt x="2" y="59"/>
                </a:cubicBezTo>
                <a:cubicBezTo>
                  <a:pt x="4" y="26"/>
                  <a:pt x="32" y="0"/>
                  <a:pt x="66" y="2"/>
                </a:cubicBezTo>
                <a:cubicBezTo>
                  <a:pt x="99" y="4"/>
                  <a:pt x="124" y="33"/>
                  <a:pt x="123" y="6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0000" tIns="46800" rIns="90000" bIns="46800">
            <a:normAutofit/>
          </a:bodyPr>
          <a:lstStyle/>
          <a:p>
            <a:endParaRPr lang="zh-CN" altLang="en-US"/>
          </a:p>
        </p:txBody>
      </p:sp>
      <p:sp>
        <p:nvSpPr>
          <p:cNvPr id="66" name="Freeform 7"/>
          <p:cNvSpPr/>
          <p:nvPr/>
        </p:nvSpPr>
        <p:spPr bwMode="auto">
          <a:xfrm>
            <a:off x="228760" y="4098737"/>
            <a:ext cx="416132" cy="421071"/>
          </a:xfrm>
          <a:custGeom>
            <a:avLst/>
            <a:gdLst>
              <a:gd name="T0" fmla="*/ 129 w 131"/>
              <a:gd name="T1" fmla="*/ 69 h 132"/>
              <a:gd name="T2" fmla="*/ 62 w 131"/>
              <a:gd name="T3" fmla="*/ 130 h 132"/>
              <a:gd name="T4" fmla="*/ 2 w 131"/>
              <a:gd name="T5" fmla="*/ 62 h 132"/>
              <a:gd name="T6" fmla="*/ 69 w 131"/>
              <a:gd name="T7" fmla="*/ 2 h 132"/>
              <a:gd name="T8" fmla="*/ 129 w 131"/>
              <a:gd name="T9" fmla="*/ 69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" h="132">
                <a:moveTo>
                  <a:pt x="129" y="69"/>
                </a:moveTo>
                <a:cubicBezTo>
                  <a:pt x="128" y="105"/>
                  <a:pt x="97" y="132"/>
                  <a:pt x="62" y="130"/>
                </a:cubicBezTo>
                <a:cubicBezTo>
                  <a:pt x="27" y="128"/>
                  <a:pt x="0" y="98"/>
                  <a:pt x="2" y="62"/>
                </a:cubicBezTo>
                <a:cubicBezTo>
                  <a:pt x="4" y="27"/>
                  <a:pt x="34" y="0"/>
                  <a:pt x="69" y="2"/>
                </a:cubicBezTo>
                <a:cubicBezTo>
                  <a:pt x="104" y="4"/>
                  <a:pt x="131" y="34"/>
                  <a:pt x="129" y="69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0000" tIns="46800" rIns="90000" bIns="46800">
            <a:normAutofit/>
          </a:bodyPr>
          <a:lstStyle/>
          <a:p>
            <a:endParaRPr lang="zh-CN" altLang="en-US"/>
          </a:p>
        </p:txBody>
      </p:sp>
      <p:sp>
        <p:nvSpPr>
          <p:cNvPr id="67" name="任意多边形 11"/>
          <p:cNvSpPr/>
          <p:nvPr/>
        </p:nvSpPr>
        <p:spPr bwMode="auto">
          <a:xfrm>
            <a:off x="-774" y="3024630"/>
            <a:ext cx="162957" cy="259427"/>
          </a:xfrm>
          <a:custGeom>
            <a:avLst/>
            <a:gdLst>
              <a:gd name="connsiteX0" fmla="*/ 56118 w 217145"/>
              <a:gd name="connsiteY0" fmla="*/ 0 h 345695"/>
              <a:gd name="connsiteX1" fmla="*/ 216968 w 217145"/>
              <a:gd name="connsiteY1" fmla="*/ 183174 h 345695"/>
              <a:gd name="connsiteX2" fmla="*/ 34953 w 217145"/>
              <a:gd name="connsiteY2" fmla="*/ 345048 h 345695"/>
              <a:gd name="connsiteX3" fmla="*/ 0 w 217145"/>
              <a:gd name="connsiteY3" fmla="*/ 336138 h 345695"/>
              <a:gd name="connsiteX4" fmla="*/ 0 w 217145"/>
              <a:gd name="connsiteY4" fmla="*/ 8680 h 345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7145" h="345695">
                <a:moveTo>
                  <a:pt x="56118" y="0"/>
                </a:moveTo>
                <a:cubicBezTo>
                  <a:pt x="149242" y="8520"/>
                  <a:pt x="221201" y="89457"/>
                  <a:pt x="216968" y="183174"/>
                </a:cubicBezTo>
                <a:cubicBezTo>
                  <a:pt x="212735" y="276891"/>
                  <a:pt x="132310" y="353568"/>
                  <a:pt x="34953" y="345048"/>
                </a:cubicBezTo>
                <a:lnTo>
                  <a:pt x="0" y="336138"/>
                </a:lnTo>
                <a:lnTo>
                  <a:pt x="0" y="868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0000" tIns="46800" rIns="90000" bIns="46800">
            <a:normAutofit fontScale="70000" lnSpcReduction="20000"/>
          </a:bodyPr>
          <a:lstStyle/>
          <a:p>
            <a:endParaRPr lang="zh-CN" altLang="en-US"/>
          </a:p>
        </p:txBody>
      </p:sp>
      <p:sp>
        <p:nvSpPr>
          <p:cNvPr id="68" name="Freeform 9"/>
          <p:cNvSpPr/>
          <p:nvPr/>
        </p:nvSpPr>
        <p:spPr bwMode="auto">
          <a:xfrm>
            <a:off x="1227796" y="3815908"/>
            <a:ext cx="412956" cy="417893"/>
          </a:xfrm>
          <a:custGeom>
            <a:avLst/>
            <a:gdLst>
              <a:gd name="T0" fmla="*/ 128 w 130"/>
              <a:gd name="T1" fmla="*/ 69 h 131"/>
              <a:gd name="T2" fmla="*/ 61 w 130"/>
              <a:gd name="T3" fmla="*/ 129 h 131"/>
              <a:gd name="T4" fmla="*/ 1 w 130"/>
              <a:gd name="T5" fmla="*/ 62 h 131"/>
              <a:gd name="T6" fmla="*/ 68 w 130"/>
              <a:gd name="T7" fmla="*/ 2 h 131"/>
              <a:gd name="T8" fmla="*/ 128 w 130"/>
              <a:gd name="T9" fmla="*/ 69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0" h="131">
                <a:moveTo>
                  <a:pt x="128" y="69"/>
                </a:moveTo>
                <a:cubicBezTo>
                  <a:pt x="126" y="104"/>
                  <a:pt x="96" y="131"/>
                  <a:pt x="61" y="129"/>
                </a:cubicBezTo>
                <a:cubicBezTo>
                  <a:pt x="26" y="127"/>
                  <a:pt x="0" y="97"/>
                  <a:pt x="1" y="62"/>
                </a:cubicBezTo>
                <a:cubicBezTo>
                  <a:pt x="3" y="27"/>
                  <a:pt x="33" y="0"/>
                  <a:pt x="68" y="2"/>
                </a:cubicBezTo>
                <a:cubicBezTo>
                  <a:pt x="103" y="4"/>
                  <a:pt x="130" y="34"/>
                  <a:pt x="128" y="69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0000" tIns="46800" rIns="90000" bIns="46800">
            <a:normAutofit/>
          </a:bodyPr>
          <a:lstStyle/>
          <a:p>
            <a:endParaRPr lang="zh-CN" altLang="en-US"/>
          </a:p>
        </p:txBody>
      </p:sp>
      <p:sp>
        <p:nvSpPr>
          <p:cNvPr id="69" name="Freeform 10"/>
          <p:cNvSpPr/>
          <p:nvPr/>
        </p:nvSpPr>
        <p:spPr bwMode="auto">
          <a:xfrm>
            <a:off x="4637861" y="4271936"/>
            <a:ext cx="308129" cy="305077"/>
          </a:xfrm>
          <a:custGeom>
            <a:avLst/>
            <a:gdLst>
              <a:gd name="T0" fmla="*/ 95 w 97"/>
              <a:gd name="T1" fmla="*/ 51 h 96"/>
              <a:gd name="T2" fmla="*/ 46 w 97"/>
              <a:gd name="T3" fmla="*/ 95 h 96"/>
              <a:gd name="T4" fmla="*/ 2 w 97"/>
              <a:gd name="T5" fmla="*/ 46 h 96"/>
              <a:gd name="T6" fmla="*/ 51 w 97"/>
              <a:gd name="T7" fmla="*/ 2 h 96"/>
              <a:gd name="T8" fmla="*/ 95 w 97"/>
              <a:gd name="T9" fmla="*/ 51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6">
                <a:moveTo>
                  <a:pt x="95" y="51"/>
                </a:moveTo>
                <a:cubicBezTo>
                  <a:pt x="94" y="77"/>
                  <a:pt x="72" y="96"/>
                  <a:pt x="46" y="95"/>
                </a:cubicBezTo>
                <a:cubicBezTo>
                  <a:pt x="20" y="94"/>
                  <a:pt x="0" y="72"/>
                  <a:pt x="2" y="46"/>
                </a:cubicBezTo>
                <a:cubicBezTo>
                  <a:pt x="3" y="20"/>
                  <a:pt x="25" y="0"/>
                  <a:pt x="51" y="2"/>
                </a:cubicBezTo>
                <a:cubicBezTo>
                  <a:pt x="77" y="3"/>
                  <a:pt x="97" y="25"/>
                  <a:pt x="95" y="5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0000" tIns="46800" rIns="90000" bIns="46800">
            <a:normAutofit fontScale="92500" lnSpcReduction="20000"/>
          </a:bodyPr>
          <a:lstStyle/>
          <a:p>
            <a:endParaRPr lang="zh-CN" altLang="en-US"/>
          </a:p>
        </p:txBody>
      </p:sp>
      <p:sp>
        <p:nvSpPr>
          <p:cNvPr id="70" name="Freeform 11"/>
          <p:cNvSpPr/>
          <p:nvPr/>
        </p:nvSpPr>
        <p:spPr bwMode="auto">
          <a:xfrm>
            <a:off x="5212821" y="4414939"/>
            <a:ext cx="722673" cy="719791"/>
          </a:xfrm>
          <a:custGeom>
            <a:avLst/>
            <a:gdLst>
              <a:gd name="T0" fmla="*/ 223 w 227"/>
              <a:gd name="T1" fmla="*/ 119 h 226"/>
              <a:gd name="T2" fmla="*/ 107 w 227"/>
              <a:gd name="T3" fmla="*/ 223 h 226"/>
              <a:gd name="T4" fmla="*/ 3 w 227"/>
              <a:gd name="T5" fmla="*/ 107 h 226"/>
              <a:gd name="T6" fmla="*/ 119 w 227"/>
              <a:gd name="T7" fmla="*/ 3 h 226"/>
              <a:gd name="T8" fmla="*/ 223 w 227"/>
              <a:gd name="T9" fmla="*/ 119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7" h="226">
                <a:moveTo>
                  <a:pt x="223" y="119"/>
                </a:moveTo>
                <a:cubicBezTo>
                  <a:pt x="220" y="180"/>
                  <a:pt x="168" y="226"/>
                  <a:pt x="107" y="223"/>
                </a:cubicBezTo>
                <a:cubicBezTo>
                  <a:pt x="47" y="220"/>
                  <a:pt x="0" y="168"/>
                  <a:pt x="3" y="107"/>
                </a:cubicBezTo>
                <a:cubicBezTo>
                  <a:pt x="7" y="46"/>
                  <a:pt x="59" y="0"/>
                  <a:pt x="119" y="3"/>
                </a:cubicBezTo>
                <a:cubicBezTo>
                  <a:pt x="180" y="7"/>
                  <a:pt x="227" y="58"/>
                  <a:pt x="223" y="119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0000" tIns="46800" rIns="90000" bIns="46800">
            <a:normAutofit/>
          </a:bodyPr>
          <a:lstStyle/>
          <a:p>
            <a:endParaRPr lang="zh-CN" altLang="en-US"/>
          </a:p>
        </p:txBody>
      </p:sp>
      <p:sp>
        <p:nvSpPr>
          <p:cNvPr id="71" name="Freeform 12"/>
          <p:cNvSpPr/>
          <p:nvPr/>
        </p:nvSpPr>
        <p:spPr bwMode="auto">
          <a:xfrm>
            <a:off x="6964708" y="3059571"/>
            <a:ext cx="840207" cy="842140"/>
          </a:xfrm>
          <a:custGeom>
            <a:avLst/>
            <a:gdLst>
              <a:gd name="T0" fmla="*/ 261 w 264"/>
              <a:gd name="T1" fmla="*/ 139 h 264"/>
              <a:gd name="T2" fmla="*/ 125 w 264"/>
              <a:gd name="T3" fmla="*/ 260 h 264"/>
              <a:gd name="T4" fmla="*/ 4 w 264"/>
              <a:gd name="T5" fmla="*/ 125 h 264"/>
              <a:gd name="T6" fmla="*/ 139 w 264"/>
              <a:gd name="T7" fmla="*/ 4 h 264"/>
              <a:gd name="T8" fmla="*/ 261 w 264"/>
              <a:gd name="T9" fmla="*/ 139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4" h="264">
                <a:moveTo>
                  <a:pt x="261" y="139"/>
                </a:moveTo>
                <a:cubicBezTo>
                  <a:pt x="257" y="210"/>
                  <a:pt x="196" y="264"/>
                  <a:pt x="125" y="260"/>
                </a:cubicBezTo>
                <a:cubicBezTo>
                  <a:pt x="55" y="257"/>
                  <a:pt x="0" y="196"/>
                  <a:pt x="4" y="125"/>
                </a:cubicBezTo>
                <a:cubicBezTo>
                  <a:pt x="8" y="54"/>
                  <a:pt x="68" y="0"/>
                  <a:pt x="139" y="4"/>
                </a:cubicBezTo>
                <a:cubicBezTo>
                  <a:pt x="210" y="8"/>
                  <a:pt x="264" y="68"/>
                  <a:pt x="261" y="139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0000" tIns="46800" rIns="90000" bIns="46800">
            <a:normAutofit/>
          </a:bodyPr>
          <a:lstStyle/>
          <a:p>
            <a:endParaRPr lang="zh-CN" altLang="en-US"/>
          </a:p>
        </p:txBody>
      </p:sp>
      <p:sp>
        <p:nvSpPr>
          <p:cNvPr id="72" name="Freeform 13"/>
          <p:cNvSpPr/>
          <p:nvPr/>
        </p:nvSpPr>
        <p:spPr bwMode="auto">
          <a:xfrm>
            <a:off x="8033629" y="2856182"/>
            <a:ext cx="432015" cy="433783"/>
          </a:xfrm>
          <a:custGeom>
            <a:avLst/>
            <a:gdLst>
              <a:gd name="T0" fmla="*/ 134 w 136"/>
              <a:gd name="T1" fmla="*/ 71 h 136"/>
              <a:gd name="T2" fmla="*/ 65 w 136"/>
              <a:gd name="T3" fmla="*/ 134 h 136"/>
              <a:gd name="T4" fmla="*/ 2 w 136"/>
              <a:gd name="T5" fmla="*/ 64 h 136"/>
              <a:gd name="T6" fmla="*/ 72 w 136"/>
              <a:gd name="T7" fmla="*/ 2 h 136"/>
              <a:gd name="T8" fmla="*/ 134 w 136"/>
              <a:gd name="T9" fmla="*/ 71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6" h="136">
                <a:moveTo>
                  <a:pt x="134" y="71"/>
                </a:moveTo>
                <a:cubicBezTo>
                  <a:pt x="132" y="108"/>
                  <a:pt x="101" y="136"/>
                  <a:pt x="65" y="134"/>
                </a:cubicBezTo>
                <a:cubicBezTo>
                  <a:pt x="28" y="132"/>
                  <a:pt x="0" y="101"/>
                  <a:pt x="2" y="64"/>
                </a:cubicBezTo>
                <a:cubicBezTo>
                  <a:pt x="4" y="28"/>
                  <a:pt x="35" y="0"/>
                  <a:pt x="72" y="2"/>
                </a:cubicBezTo>
                <a:cubicBezTo>
                  <a:pt x="108" y="4"/>
                  <a:pt x="136" y="35"/>
                  <a:pt x="134" y="71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0000" tIns="46800" rIns="90000" bIns="46800">
            <a:normAutofit/>
          </a:bodyPr>
          <a:lstStyle/>
          <a:p>
            <a:endParaRPr lang="zh-CN" altLang="en-US"/>
          </a:p>
        </p:txBody>
      </p:sp>
      <p:sp>
        <p:nvSpPr>
          <p:cNvPr id="73" name="Freeform 14"/>
          <p:cNvSpPr/>
          <p:nvPr/>
        </p:nvSpPr>
        <p:spPr bwMode="auto">
          <a:xfrm>
            <a:off x="6535867" y="2120501"/>
            <a:ext cx="254127" cy="254231"/>
          </a:xfrm>
          <a:custGeom>
            <a:avLst/>
            <a:gdLst>
              <a:gd name="T0" fmla="*/ 79 w 80"/>
              <a:gd name="T1" fmla="*/ 42 h 80"/>
              <a:gd name="T2" fmla="*/ 38 w 80"/>
              <a:gd name="T3" fmla="*/ 79 h 80"/>
              <a:gd name="T4" fmla="*/ 1 w 80"/>
              <a:gd name="T5" fmla="*/ 38 h 80"/>
              <a:gd name="T6" fmla="*/ 42 w 80"/>
              <a:gd name="T7" fmla="*/ 1 h 80"/>
              <a:gd name="T8" fmla="*/ 79 w 80"/>
              <a:gd name="T9" fmla="*/ 42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" h="80">
                <a:moveTo>
                  <a:pt x="79" y="42"/>
                </a:moveTo>
                <a:cubicBezTo>
                  <a:pt x="78" y="63"/>
                  <a:pt x="59" y="80"/>
                  <a:pt x="38" y="79"/>
                </a:cubicBezTo>
                <a:cubicBezTo>
                  <a:pt x="17" y="78"/>
                  <a:pt x="0" y="59"/>
                  <a:pt x="1" y="38"/>
                </a:cubicBezTo>
                <a:cubicBezTo>
                  <a:pt x="2" y="16"/>
                  <a:pt x="21" y="0"/>
                  <a:pt x="42" y="1"/>
                </a:cubicBezTo>
                <a:cubicBezTo>
                  <a:pt x="64" y="2"/>
                  <a:pt x="80" y="21"/>
                  <a:pt x="79" y="42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0000" tIns="46800" rIns="90000" bIns="46800">
            <a:normAutofit fontScale="70000" lnSpcReduction="20000"/>
          </a:bodyPr>
          <a:lstStyle/>
          <a:p>
            <a:endParaRPr lang="zh-CN" altLang="en-US"/>
          </a:p>
        </p:txBody>
      </p:sp>
      <p:sp>
        <p:nvSpPr>
          <p:cNvPr id="74" name="Freeform 15"/>
          <p:cNvSpPr/>
          <p:nvPr/>
        </p:nvSpPr>
        <p:spPr bwMode="auto">
          <a:xfrm>
            <a:off x="8370346" y="2463714"/>
            <a:ext cx="254127" cy="255820"/>
          </a:xfrm>
          <a:custGeom>
            <a:avLst/>
            <a:gdLst>
              <a:gd name="T0" fmla="*/ 78 w 80"/>
              <a:gd name="T1" fmla="*/ 42 h 80"/>
              <a:gd name="T2" fmla="*/ 38 w 80"/>
              <a:gd name="T3" fmla="*/ 79 h 80"/>
              <a:gd name="T4" fmla="*/ 1 w 80"/>
              <a:gd name="T5" fmla="*/ 38 h 80"/>
              <a:gd name="T6" fmla="*/ 42 w 80"/>
              <a:gd name="T7" fmla="*/ 1 h 80"/>
              <a:gd name="T8" fmla="*/ 78 w 80"/>
              <a:gd name="T9" fmla="*/ 42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" h="80">
                <a:moveTo>
                  <a:pt x="78" y="42"/>
                </a:moveTo>
                <a:cubicBezTo>
                  <a:pt x="77" y="63"/>
                  <a:pt x="59" y="80"/>
                  <a:pt x="38" y="79"/>
                </a:cubicBezTo>
                <a:cubicBezTo>
                  <a:pt x="16" y="78"/>
                  <a:pt x="0" y="59"/>
                  <a:pt x="1" y="38"/>
                </a:cubicBezTo>
                <a:cubicBezTo>
                  <a:pt x="2" y="16"/>
                  <a:pt x="20" y="0"/>
                  <a:pt x="42" y="1"/>
                </a:cubicBezTo>
                <a:cubicBezTo>
                  <a:pt x="63" y="2"/>
                  <a:pt x="80" y="21"/>
                  <a:pt x="78" y="4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0000" tIns="46800" rIns="90000" bIns="46800">
            <a:normAutofit fontScale="70000" lnSpcReduction="20000"/>
          </a:bodyPr>
          <a:lstStyle/>
          <a:p>
            <a:endParaRPr lang="zh-CN" altLang="en-US"/>
          </a:p>
        </p:txBody>
      </p:sp>
      <p:sp>
        <p:nvSpPr>
          <p:cNvPr id="75" name="任意多边形 19"/>
          <p:cNvSpPr/>
          <p:nvPr/>
        </p:nvSpPr>
        <p:spPr bwMode="auto">
          <a:xfrm>
            <a:off x="8925950" y="2047093"/>
            <a:ext cx="231786" cy="419802"/>
          </a:xfrm>
          <a:custGeom>
            <a:avLst/>
            <a:gdLst>
              <a:gd name="connsiteX0" fmla="*/ 297821 w 308862"/>
              <a:gd name="connsiteY0" fmla="*/ 427 h 559399"/>
              <a:gd name="connsiteX1" fmla="*/ 308862 w 308862"/>
              <a:gd name="connsiteY1" fmla="*/ 3305 h 559399"/>
              <a:gd name="connsiteX2" fmla="*/ 308862 w 308862"/>
              <a:gd name="connsiteY2" fmla="*/ 552938 h 559399"/>
              <a:gd name="connsiteX3" fmla="*/ 263833 w 308862"/>
              <a:gd name="connsiteY3" fmla="*/ 559399 h 559399"/>
              <a:gd name="connsiteX4" fmla="*/ 429 w 308862"/>
              <a:gd name="connsiteY4" fmla="*/ 262975 h 559399"/>
              <a:gd name="connsiteX5" fmla="*/ 297821 w 308862"/>
              <a:gd name="connsiteY5" fmla="*/ 427 h 559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8862" h="559399">
                <a:moveTo>
                  <a:pt x="297821" y="427"/>
                </a:moveTo>
                <a:lnTo>
                  <a:pt x="308862" y="3305"/>
                </a:lnTo>
                <a:lnTo>
                  <a:pt x="308862" y="552938"/>
                </a:lnTo>
                <a:lnTo>
                  <a:pt x="263833" y="559399"/>
                </a:lnTo>
                <a:cubicBezTo>
                  <a:pt x="110889" y="550930"/>
                  <a:pt x="-8068" y="419656"/>
                  <a:pt x="429" y="262975"/>
                </a:cubicBezTo>
                <a:cubicBezTo>
                  <a:pt x="8926" y="110528"/>
                  <a:pt x="140628" y="-8042"/>
                  <a:pt x="297821" y="427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0000" tIns="46800" rIns="90000" bIns="46800">
            <a:normAutofit/>
          </a:bodyPr>
          <a:lstStyle/>
          <a:p>
            <a:endParaRPr lang="zh-CN" altLang="en-US"/>
          </a:p>
        </p:txBody>
      </p:sp>
      <p:sp>
        <p:nvSpPr>
          <p:cNvPr id="76" name="Freeform 17"/>
          <p:cNvSpPr/>
          <p:nvPr/>
        </p:nvSpPr>
        <p:spPr bwMode="auto">
          <a:xfrm>
            <a:off x="8459292" y="2123680"/>
            <a:ext cx="162006" cy="162073"/>
          </a:xfrm>
          <a:custGeom>
            <a:avLst/>
            <a:gdLst>
              <a:gd name="T0" fmla="*/ 50 w 51"/>
              <a:gd name="T1" fmla="*/ 27 h 51"/>
              <a:gd name="T2" fmla="*/ 24 w 51"/>
              <a:gd name="T3" fmla="*/ 50 h 51"/>
              <a:gd name="T4" fmla="*/ 1 w 51"/>
              <a:gd name="T5" fmla="*/ 24 h 51"/>
              <a:gd name="T6" fmla="*/ 27 w 51"/>
              <a:gd name="T7" fmla="*/ 1 h 51"/>
              <a:gd name="T8" fmla="*/ 50 w 51"/>
              <a:gd name="T9" fmla="*/ 27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51">
                <a:moveTo>
                  <a:pt x="50" y="27"/>
                </a:moveTo>
                <a:cubicBezTo>
                  <a:pt x="49" y="41"/>
                  <a:pt x="38" y="51"/>
                  <a:pt x="24" y="50"/>
                </a:cubicBezTo>
                <a:cubicBezTo>
                  <a:pt x="10" y="50"/>
                  <a:pt x="0" y="38"/>
                  <a:pt x="1" y="24"/>
                </a:cubicBezTo>
                <a:cubicBezTo>
                  <a:pt x="1" y="11"/>
                  <a:pt x="13" y="0"/>
                  <a:pt x="27" y="1"/>
                </a:cubicBezTo>
                <a:cubicBezTo>
                  <a:pt x="40" y="2"/>
                  <a:pt x="51" y="13"/>
                  <a:pt x="50" y="27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0000" tIns="46800" rIns="90000" bIns="46800">
            <a:normAutofit fontScale="25000" lnSpcReduction="20000"/>
          </a:bodyPr>
          <a:lstStyle/>
          <a:p>
            <a:endParaRPr lang="zh-CN" altLang="en-US"/>
          </a:p>
        </p:txBody>
      </p:sp>
      <p:sp>
        <p:nvSpPr>
          <p:cNvPr id="77" name="Freeform 18"/>
          <p:cNvSpPr/>
          <p:nvPr/>
        </p:nvSpPr>
        <p:spPr bwMode="auto">
          <a:xfrm>
            <a:off x="7264896" y="2525685"/>
            <a:ext cx="123887" cy="123938"/>
          </a:xfrm>
          <a:custGeom>
            <a:avLst/>
            <a:gdLst>
              <a:gd name="T0" fmla="*/ 38 w 39"/>
              <a:gd name="T1" fmla="*/ 21 h 39"/>
              <a:gd name="T2" fmla="*/ 18 w 39"/>
              <a:gd name="T3" fmla="*/ 39 h 39"/>
              <a:gd name="T4" fmla="*/ 1 w 39"/>
              <a:gd name="T5" fmla="*/ 19 h 39"/>
              <a:gd name="T6" fmla="*/ 21 w 39"/>
              <a:gd name="T7" fmla="*/ 1 h 39"/>
              <a:gd name="T8" fmla="*/ 38 w 39"/>
              <a:gd name="T9" fmla="*/ 21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39">
                <a:moveTo>
                  <a:pt x="38" y="21"/>
                </a:moveTo>
                <a:cubicBezTo>
                  <a:pt x="38" y="31"/>
                  <a:pt x="29" y="39"/>
                  <a:pt x="18" y="39"/>
                </a:cubicBezTo>
                <a:cubicBezTo>
                  <a:pt x="8" y="38"/>
                  <a:pt x="0" y="29"/>
                  <a:pt x="1" y="19"/>
                </a:cubicBezTo>
                <a:cubicBezTo>
                  <a:pt x="1" y="8"/>
                  <a:pt x="10" y="0"/>
                  <a:pt x="21" y="1"/>
                </a:cubicBezTo>
                <a:cubicBezTo>
                  <a:pt x="31" y="2"/>
                  <a:pt x="39" y="10"/>
                  <a:pt x="38" y="21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0000" tIns="46800" rIns="90000" bIns="46800">
            <a:normAutofit fontScale="25000" lnSpcReduction="20000"/>
          </a:bodyPr>
          <a:lstStyle/>
          <a:p>
            <a:endParaRPr lang="zh-CN" altLang="en-US"/>
          </a:p>
        </p:txBody>
      </p:sp>
      <p:sp>
        <p:nvSpPr>
          <p:cNvPr id="78" name="Freeform 19"/>
          <p:cNvSpPr/>
          <p:nvPr/>
        </p:nvSpPr>
        <p:spPr bwMode="auto">
          <a:xfrm>
            <a:off x="8008215" y="1737569"/>
            <a:ext cx="168359" cy="168428"/>
          </a:xfrm>
          <a:custGeom>
            <a:avLst/>
            <a:gdLst>
              <a:gd name="T0" fmla="*/ 52 w 53"/>
              <a:gd name="T1" fmla="*/ 28 h 53"/>
              <a:gd name="T2" fmla="*/ 25 w 53"/>
              <a:gd name="T3" fmla="*/ 53 h 53"/>
              <a:gd name="T4" fmla="*/ 0 w 53"/>
              <a:gd name="T5" fmla="*/ 25 h 53"/>
              <a:gd name="T6" fmla="*/ 28 w 53"/>
              <a:gd name="T7" fmla="*/ 1 h 53"/>
              <a:gd name="T8" fmla="*/ 52 w 53"/>
              <a:gd name="T9" fmla="*/ 28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" h="53">
                <a:moveTo>
                  <a:pt x="52" y="28"/>
                </a:moveTo>
                <a:cubicBezTo>
                  <a:pt x="51" y="42"/>
                  <a:pt x="39" y="53"/>
                  <a:pt x="25" y="53"/>
                </a:cubicBezTo>
                <a:cubicBezTo>
                  <a:pt x="11" y="52"/>
                  <a:pt x="0" y="40"/>
                  <a:pt x="0" y="25"/>
                </a:cubicBezTo>
                <a:cubicBezTo>
                  <a:pt x="1" y="11"/>
                  <a:pt x="13" y="0"/>
                  <a:pt x="28" y="1"/>
                </a:cubicBezTo>
                <a:cubicBezTo>
                  <a:pt x="42" y="2"/>
                  <a:pt x="53" y="14"/>
                  <a:pt x="52" y="28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0000" tIns="46800" rIns="90000" bIns="46800">
            <a:normAutofit fontScale="32500" lnSpcReduction="20000"/>
          </a:bodyPr>
          <a:lstStyle/>
          <a:p>
            <a:endParaRPr lang="zh-CN" altLang="en-US"/>
          </a:p>
        </p:txBody>
      </p:sp>
      <p:sp>
        <p:nvSpPr>
          <p:cNvPr id="79" name="Freeform 20"/>
          <p:cNvSpPr/>
          <p:nvPr/>
        </p:nvSpPr>
        <p:spPr bwMode="auto">
          <a:xfrm>
            <a:off x="4225698" y="2091901"/>
            <a:ext cx="1399285" cy="1401449"/>
          </a:xfrm>
          <a:custGeom>
            <a:avLst/>
            <a:gdLst>
              <a:gd name="T0" fmla="*/ 434 w 440"/>
              <a:gd name="T1" fmla="*/ 231 h 440"/>
              <a:gd name="T2" fmla="*/ 209 w 440"/>
              <a:gd name="T3" fmla="*/ 433 h 440"/>
              <a:gd name="T4" fmla="*/ 7 w 440"/>
              <a:gd name="T5" fmla="*/ 208 h 440"/>
              <a:gd name="T6" fmla="*/ 232 w 440"/>
              <a:gd name="T7" fmla="*/ 6 h 440"/>
              <a:gd name="T8" fmla="*/ 434 w 440"/>
              <a:gd name="T9" fmla="*/ 231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0" h="440">
                <a:moveTo>
                  <a:pt x="434" y="231"/>
                </a:moveTo>
                <a:cubicBezTo>
                  <a:pt x="427" y="349"/>
                  <a:pt x="327" y="440"/>
                  <a:pt x="209" y="433"/>
                </a:cubicBezTo>
                <a:cubicBezTo>
                  <a:pt x="91" y="427"/>
                  <a:pt x="0" y="326"/>
                  <a:pt x="7" y="208"/>
                </a:cubicBezTo>
                <a:cubicBezTo>
                  <a:pt x="13" y="90"/>
                  <a:pt x="114" y="0"/>
                  <a:pt x="232" y="6"/>
                </a:cubicBezTo>
                <a:cubicBezTo>
                  <a:pt x="350" y="13"/>
                  <a:pt x="440" y="113"/>
                  <a:pt x="434" y="231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0000" tIns="46800" rIns="90000" bIns="46800">
            <a:normAutofit/>
          </a:bodyPr>
          <a:lstStyle/>
          <a:p>
            <a:endParaRPr lang="zh-CN" altLang="en-US"/>
          </a:p>
        </p:txBody>
      </p:sp>
      <p:sp>
        <p:nvSpPr>
          <p:cNvPr id="80" name="Freeform 21"/>
          <p:cNvSpPr/>
          <p:nvPr/>
        </p:nvSpPr>
        <p:spPr bwMode="auto">
          <a:xfrm>
            <a:off x="1046731" y="2961052"/>
            <a:ext cx="412956" cy="414715"/>
          </a:xfrm>
          <a:custGeom>
            <a:avLst/>
            <a:gdLst>
              <a:gd name="T0" fmla="*/ 129 w 130"/>
              <a:gd name="T1" fmla="*/ 67 h 130"/>
              <a:gd name="T2" fmla="*/ 63 w 130"/>
              <a:gd name="T3" fmla="*/ 128 h 130"/>
              <a:gd name="T4" fmla="*/ 2 w 130"/>
              <a:gd name="T5" fmla="*/ 62 h 130"/>
              <a:gd name="T6" fmla="*/ 68 w 130"/>
              <a:gd name="T7" fmla="*/ 1 h 130"/>
              <a:gd name="T8" fmla="*/ 129 w 130"/>
              <a:gd name="T9" fmla="*/ 67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0" h="130">
                <a:moveTo>
                  <a:pt x="129" y="67"/>
                </a:moveTo>
                <a:cubicBezTo>
                  <a:pt x="127" y="102"/>
                  <a:pt x="98" y="130"/>
                  <a:pt x="63" y="128"/>
                </a:cubicBezTo>
                <a:cubicBezTo>
                  <a:pt x="28" y="127"/>
                  <a:pt x="0" y="97"/>
                  <a:pt x="2" y="62"/>
                </a:cubicBezTo>
                <a:cubicBezTo>
                  <a:pt x="3" y="27"/>
                  <a:pt x="33" y="0"/>
                  <a:pt x="68" y="1"/>
                </a:cubicBezTo>
                <a:cubicBezTo>
                  <a:pt x="103" y="3"/>
                  <a:pt x="130" y="32"/>
                  <a:pt x="129" y="67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0000" tIns="46800" rIns="90000" bIns="46800">
            <a:normAutofit/>
          </a:bodyPr>
          <a:lstStyle/>
          <a:p>
            <a:endParaRPr lang="zh-CN" altLang="en-US"/>
          </a:p>
        </p:txBody>
      </p:sp>
      <p:sp>
        <p:nvSpPr>
          <p:cNvPr id="81" name="Freeform 22"/>
          <p:cNvSpPr/>
          <p:nvPr/>
        </p:nvSpPr>
        <p:spPr bwMode="auto">
          <a:xfrm>
            <a:off x="1370742" y="2945166"/>
            <a:ext cx="266833" cy="271710"/>
          </a:xfrm>
          <a:custGeom>
            <a:avLst/>
            <a:gdLst>
              <a:gd name="T0" fmla="*/ 83 w 84"/>
              <a:gd name="T1" fmla="*/ 45 h 85"/>
              <a:gd name="T2" fmla="*/ 40 w 84"/>
              <a:gd name="T3" fmla="*/ 84 h 85"/>
              <a:gd name="T4" fmla="*/ 1 w 84"/>
              <a:gd name="T5" fmla="*/ 40 h 85"/>
              <a:gd name="T6" fmla="*/ 44 w 84"/>
              <a:gd name="T7" fmla="*/ 1 h 85"/>
              <a:gd name="T8" fmla="*/ 83 w 84"/>
              <a:gd name="T9" fmla="*/ 4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" h="85">
                <a:moveTo>
                  <a:pt x="83" y="45"/>
                </a:moveTo>
                <a:cubicBezTo>
                  <a:pt x="82" y="67"/>
                  <a:pt x="63" y="85"/>
                  <a:pt x="40" y="84"/>
                </a:cubicBezTo>
                <a:cubicBezTo>
                  <a:pt x="17" y="82"/>
                  <a:pt x="0" y="63"/>
                  <a:pt x="1" y="40"/>
                </a:cubicBezTo>
                <a:cubicBezTo>
                  <a:pt x="2" y="18"/>
                  <a:pt x="22" y="0"/>
                  <a:pt x="44" y="1"/>
                </a:cubicBezTo>
                <a:cubicBezTo>
                  <a:pt x="67" y="3"/>
                  <a:pt x="84" y="22"/>
                  <a:pt x="83" y="45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0000" tIns="46800" rIns="90000" bIns="46800">
            <a:normAutofit fontScale="77500" lnSpcReduction="20000"/>
          </a:bodyPr>
          <a:lstStyle/>
          <a:p>
            <a:endParaRPr lang="zh-CN" altLang="en-US"/>
          </a:p>
        </p:txBody>
      </p:sp>
      <p:sp>
        <p:nvSpPr>
          <p:cNvPr id="82" name="Freeform 23"/>
          <p:cNvSpPr/>
          <p:nvPr/>
        </p:nvSpPr>
        <p:spPr bwMode="auto">
          <a:xfrm>
            <a:off x="1777345" y="4249690"/>
            <a:ext cx="114357" cy="111226"/>
          </a:xfrm>
          <a:custGeom>
            <a:avLst/>
            <a:gdLst>
              <a:gd name="T0" fmla="*/ 35 w 36"/>
              <a:gd name="T1" fmla="*/ 18 h 35"/>
              <a:gd name="T2" fmla="*/ 17 w 36"/>
              <a:gd name="T3" fmla="*/ 35 h 35"/>
              <a:gd name="T4" fmla="*/ 0 w 36"/>
              <a:gd name="T5" fmla="*/ 17 h 35"/>
              <a:gd name="T6" fmla="*/ 19 w 36"/>
              <a:gd name="T7" fmla="*/ 0 h 35"/>
              <a:gd name="T8" fmla="*/ 35 w 36"/>
              <a:gd name="T9" fmla="*/ 18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" h="35">
                <a:moveTo>
                  <a:pt x="35" y="18"/>
                </a:moveTo>
                <a:cubicBezTo>
                  <a:pt x="35" y="28"/>
                  <a:pt x="26" y="35"/>
                  <a:pt x="17" y="35"/>
                </a:cubicBezTo>
                <a:cubicBezTo>
                  <a:pt x="7" y="34"/>
                  <a:pt x="0" y="26"/>
                  <a:pt x="0" y="17"/>
                </a:cubicBezTo>
                <a:cubicBezTo>
                  <a:pt x="1" y="7"/>
                  <a:pt x="9" y="0"/>
                  <a:pt x="19" y="0"/>
                </a:cubicBezTo>
                <a:cubicBezTo>
                  <a:pt x="28" y="1"/>
                  <a:pt x="36" y="9"/>
                  <a:pt x="35" y="18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0000" tIns="46800" rIns="90000" bIns="46800">
            <a:normAutofit fontScale="25000" lnSpcReduction="20000"/>
          </a:bodyPr>
          <a:lstStyle/>
          <a:p>
            <a:endParaRPr lang="zh-CN" altLang="en-US"/>
          </a:p>
        </p:txBody>
      </p:sp>
      <p:sp>
        <p:nvSpPr>
          <p:cNvPr id="83" name="Freeform 24"/>
          <p:cNvSpPr/>
          <p:nvPr/>
        </p:nvSpPr>
        <p:spPr bwMode="auto">
          <a:xfrm>
            <a:off x="919668" y="3726926"/>
            <a:ext cx="98474" cy="98515"/>
          </a:xfrm>
          <a:custGeom>
            <a:avLst/>
            <a:gdLst>
              <a:gd name="T0" fmla="*/ 30 w 31"/>
              <a:gd name="T1" fmla="*/ 16 h 31"/>
              <a:gd name="T2" fmla="*/ 14 w 31"/>
              <a:gd name="T3" fmla="*/ 30 h 31"/>
              <a:gd name="T4" fmla="*/ 0 w 31"/>
              <a:gd name="T5" fmla="*/ 14 h 31"/>
              <a:gd name="T6" fmla="*/ 16 w 31"/>
              <a:gd name="T7" fmla="*/ 0 h 31"/>
              <a:gd name="T8" fmla="*/ 30 w 31"/>
              <a:gd name="T9" fmla="*/ 16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31">
                <a:moveTo>
                  <a:pt x="30" y="16"/>
                </a:moveTo>
                <a:cubicBezTo>
                  <a:pt x="30" y="24"/>
                  <a:pt x="23" y="31"/>
                  <a:pt x="14" y="30"/>
                </a:cubicBezTo>
                <a:cubicBezTo>
                  <a:pt x="6" y="30"/>
                  <a:pt x="0" y="23"/>
                  <a:pt x="0" y="14"/>
                </a:cubicBezTo>
                <a:cubicBezTo>
                  <a:pt x="1" y="6"/>
                  <a:pt x="8" y="0"/>
                  <a:pt x="16" y="0"/>
                </a:cubicBezTo>
                <a:cubicBezTo>
                  <a:pt x="24" y="0"/>
                  <a:pt x="31" y="8"/>
                  <a:pt x="30" y="1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0000" tIns="46800" rIns="90000" bIns="46800">
            <a:normAutofit fontScale="25000" lnSpcReduction="20000"/>
          </a:bodyPr>
          <a:lstStyle/>
          <a:p>
            <a:endParaRPr lang="zh-CN" altLang="en-US"/>
          </a:p>
        </p:txBody>
      </p:sp>
      <p:sp>
        <p:nvSpPr>
          <p:cNvPr id="84" name="Freeform 25"/>
          <p:cNvSpPr/>
          <p:nvPr/>
        </p:nvSpPr>
        <p:spPr bwMode="auto">
          <a:xfrm>
            <a:off x="85813" y="4891624"/>
            <a:ext cx="270009" cy="271709"/>
          </a:xfrm>
          <a:custGeom>
            <a:avLst/>
            <a:gdLst>
              <a:gd name="T0" fmla="*/ 84 w 85"/>
              <a:gd name="T1" fmla="*/ 44 h 85"/>
              <a:gd name="T2" fmla="*/ 40 w 85"/>
              <a:gd name="T3" fmla="*/ 84 h 85"/>
              <a:gd name="T4" fmla="*/ 1 w 85"/>
              <a:gd name="T5" fmla="*/ 40 h 85"/>
              <a:gd name="T6" fmla="*/ 45 w 85"/>
              <a:gd name="T7" fmla="*/ 1 h 85"/>
              <a:gd name="T8" fmla="*/ 84 w 85"/>
              <a:gd name="T9" fmla="*/ 44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" h="85">
                <a:moveTo>
                  <a:pt x="84" y="44"/>
                </a:moveTo>
                <a:cubicBezTo>
                  <a:pt x="83" y="67"/>
                  <a:pt x="63" y="85"/>
                  <a:pt x="40" y="84"/>
                </a:cubicBezTo>
                <a:cubicBezTo>
                  <a:pt x="18" y="82"/>
                  <a:pt x="0" y="63"/>
                  <a:pt x="1" y="40"/>
                </a:cubicBezTo>
                <a:cubicBezTo>
                  <a:pt x="2" y="17"/>
                  <a:pt x="22" y="0"/>
                  <a:pt x="45" y="1"/>
                </a:cubicBezTo>
                <a:cubicBezTo>
                  <a:pt x="68" y="2"/>
                  <a:pt x="85" y="22"/>
                  <a:pt x="84" y="44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0000" tIns="46800" rIns="90000" bIns="46800">
            <a:normAutofit fontScale="77500" lnSpcReduction="20000"/>
          </a:bodyPr>
          <a:lstStyle/>
          <a:p>
            <a:endParaRPr lang="zh-CN" altLang="en-US"/>
          </a:p>
        </p:txBody>
      </p:sp>
      <p:sp>
        <p:nvSpPr>
          <p:cNvPr id="85" name="Freeform 26"/>
          <p:cNvSpPr/>
          <p:nvPr/>
        </p:nvSpPr>
        <p:spPr bwMode="auto">
          <a:xfrm>
            <a:off x="929198" y="4306892"/>
            <a:ext cx="270009" cy="270120"/>
          </a:xfrm>
          <a:custGeom>
            <a:avLst/>
            <a:gdLst>
              <a:gd name="T0" fmla="*/ 84 w 85"/>
              <a:gd name="T1" fmla="*/ 44 h 85"/>
              <a:gd name="T2" fmla="*/ 40 w 85"/>
              <a:gd name="T3" fmla="*/ 84 h 85"/>
              <a:gd name="T4" fmla="*/ 1 w 85"/>
              <a:gd name="T5" fmla="*/ 40 h 85"/>
              <a:gd name="T6" fmla="*/ 45 w 85"/>
              <a:gd name="T7" fmla="*/ 1 h 85"/>
              <a:gd name="T8" fmla="*/ 84 w 85"/>
              <a:gd name="T9" fmla="*/ 44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" h="85">
                <a:moveTo>
                  <a:pt x="84" y="44"/>
                </a:moveTo>
                <a:cubicBezTo>
                  <a:pt x="83" y="67"/>
                  <a:pt x="63" y="85"/>
                  <a:pt x="40" y="84"/>
                </a:cubicBezTo>
                <a:cubicBezTo>
                  <a:pt x="17" y="82"/>
                  <a:pt x="0" y="63"/>
                  <a:pt x="1" y="40"/>
                </a:cubicBezTo>
                <a:cubicBezTo>
                  <a:pt x="2" y="17"/>
                  <a:pt x="22" y="0"/>
                  <a:pt x="45" y="1"/>
                </a:cubicBezTo>
                <a:cubicBezTo>
                  <a:pt x="68" y="2"/>
                  <a:pt x="85" y="22"/>
                  <a:pt x="84" y="44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0000" tIns="46800" rIns="90000" bIns="46800">
            <a:normAutofit fontScale="77500" lnSpcReduction="20000"/>
          </a:bodyPr>
          <a:lstStyle/>
          <a:p>
            <a:endParaRPr lang="zh-CN" altLang="en-US"/>
          </a:p>
        </p:txBody>
      </p:sp>
      <p:sp>
        <p:nvSpPr>
          <p:cNvPr id="86" name="Freeform 27"/>
          <p:cNvSpPr/>
          <p:nvPr/>
        </p:nvSpPr>
        <p:spPr bwMode="auto">
          <a:xfrm>
            <a:off x="446355" y="2314353"/>
            <a:ext cx="108004" cy="111226"/>
          </a:xfrm>
          <a:custGeom>
            <a:avLst/>
            <a:gdLst>
              <a:gd name="T0" fmla="*/ 34 w 34"/>
              <a:gd name="T1" fmla="*/ 19 h 35"/>
              <a:gd name="T2" fmla="*/ 16 w 34"/>
              <a:gd name="T3" fmla="*/ 35 h 35"/>
              <a:gd name="T4" fmla="*/ 0 w 34"/>
              <a:gd name="T5" fmla="*/ 17 h 35"/>
              <a:gd name="T6" fmla="*/ 18 w 34"/>
              <a:gd name="T7" fmla="*/ 1 h 35"/>
              <a:gd name="T8" fmla="*/ 34 w 34"/>
              <a:gd name="T9" fmla="*/ 19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5">
                <a:moveTo>
                  <a:pt x="34" y="19"/>
                </a:moveTo>
                <a:cubicBezTo>
                  <a:pt x="33" y="28"/>
                  <a:pt x="26" y="35"/>
                  <a:pt x="16" y="35"/>
                </a:cubicBezTo>
                <a:cubicBezTo>
                  <a:pt x="7" y="34"/>
                  <a:pt x="0" y="26"/>
                  <a:pt x="0" y="17"/>
                </a:cubicBezTo>
                <a:cubicBezTo>
                  <a:pt x="1" y="8"/>
                  <a:pt x="9" y="0"/>
                  <a:pt x="18" y="1"/>
                </a:cubicBezTo>
                <a:cubicBezTo>
                  <a:pt x="27" y="1"/>
                  <a:pt x="34" y="9"/>
                  <a:pt x="34" y="19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0000" tIns="46800" rIns="90000" bIns="46800">
            <a:normAutofit fontScale="25000" lnSpcReduction="20000"/>
          </a:bodyPr>
          <a:lstStyle/>
          <a:p>
            <a:endParaRPr lang="zh-CN" altLang="en-US"/>
          </a:p>
        </p:txBody>
      </p:sp>
      <p:sp>
        <p:nvSpPr>
          <p:cNvPr id="87" name="Freeform 28"/>
          <p:cNvSpPr/>
          <p:nvPr/>
        </p:nvSpPr>
        <p:spPr bwMode="auto">
          <a:xfrm>
            <a:off x="721898" y="1739158"/>
            <a:ext cx="1180101" cy="1186941"/>
          </a:xfrm>
          <a:custGeom>
            <a:avLst/>
            <a:gdLst>
              <a:gd name="T0" fmla="*/ 366 w 371"/>
              <a:gd name="T1" fmla="*/ 196 h 372"/>
              <a:gd name="T2" fmla="*/ 176 w 371"/>
              <a:gd name="T3" fmla="*/ 367 h 372"/>
              <a:gd name="T4" fmla="*/ 5 w 371"/>
              <a:gd name="T5" fmla="*/ 176 h 372"/>
              <a:gd name="T6" fmla="*/ 195 w 371"/>
              <a:gd name="T7" fmla="*/ 6 h 372"/>
              <a:gd name="T8" fmla="*/ 366 w 371"/>
              <a:gd name="T9" fmla="*/ 196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1" h="372">
                <a:moveTo>
                  <a:pt x="366" y="196"/>
                </a:moveTo>
                <a:cubicBezTo>
                  <a:pt x="361" y="296"/>
                  <a:pt x="275" y="372"/>
                  <a:pt x="176" y="367"/>
                </a:cubicBezTo>
                <a:cubicBezTo>
                  <a:pt x="76" y="361"/>
                  <a:pt x="0" y="276"/>
                  <a:pt x="5" y="176"/>
                </a:cubicBezTo>
                <a:cubicBezTo>
                  <a:pt x="10" y="77"/>
                  <a:pt x="96" y="0"/>
                  <a:pt x="195" y="6"/>
                </a:cubicBezTo>
                <a:cubicBezTo>
                  <a:pt x="295" y="11"/>
                  <a:pt x="371" y="96"/>
                  <a:pt x="366" y="19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0000" tIns="46800" rIns="90000" bIns="46800">
            <a:normAutofit/>
          </a:bodyPr>
          <a:lstStyle/>
          <a:p>
            <a:endParaRPr lang="zh-CN" altLang="en-US"/>
          </a:p>
        </p:txBody>
      </p:sp>
      <p:sp>
        <p:nvSpPr>
          <p:cNvPr id="88" name="Freeform 29" descr="235111-13010GA61736"/>
          <p:cNvSpPr/>
          <p:nvPr/>
        </p:nvSpPr>
        <p:spPr bwMode="auto">
          <a:xfrm>
            <a:off x="763193" y="1802713"/>
            <a:ext cx="1097510" cy="1097961"/>
          </a:xfrm>
          <a:custGeom>
            <a:avLst/>
            <a:gdLst>
              <a:gd name="T0" fmla="*/ 340 w 345"/>
              <a:gd name="T1" fmla="*/ 182 h 345"/>
              <a:gd name="T2" fmla="*/ 163 w 345"/>
              <a:gd name="T3" fmla="*/ 340 h 345"/>
              <a:gd name="T4" fmla="*/ 5 w 345"/>
              <a:gd name="T5" fmla="*/ 164 h 345"/>
              <a:gd name="T6" fmla="*/ 181 w 345"/>
              <a:gd name="T7" fmla="*/ 5 h 345"/>
              <a:gd name="T8" fmla="*/ 340 w 345"/>
              <a:gd name="T9" fmla="*/ 182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" h="345">
                <a:moveTo>
                  <a:pt x="340" y="182"/>
                </a:moveTo>
                <a:cubicBezTo>
                  <a:pt x="335" y="274"/>
                  <a:pt x="256" y="345"/>
                  <a:pt x="163" y="340"/>
                </a:cubicBezTo>
                <a:cubicBezTo>
                  <a:pt x="71" y="335"/>
                  <a:pt x="0" y="256"/>
                  <a:pt x="5" y="164"/>
                </a:cubicBezTo>
                <a:cubicBezTo>
                  <a:pt x="10" y="71"/>
                  <a:pt x="89" y="0"/>
                  <a:pt x="181" y="5"/>
                </a:cubicBezTo>
                <a:cubicBezTo>
                  <a:pt x="274" y="10"/>
                  <a:pt x="345" y="89"/>
                  <a:pt x="340" y="182"/>
                </a:cubicBez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0000" tIns="46800" rIns="90000" bIns="46800">
            <a:normAutofit/>
          </a:bodyPr>
          <a:lstStyle/>
          <a:p>
            <a:endParaRPr lang="zh-CN" altLang="en-US"/>
          </a:p>
        </p:txBody>
      </p:sp>
      <p:grpSp>
        <p:nvGrpSpPr>
          <p:cNvPr id="89" name="Group 32"/>
          <p:cNvGrpSpPr/>
          <p:nvPr/>
        </p:nvGrpSpPr>
        <p:grpSpPr bwMode="auto">
          <a:xfrm>
            <a:off x="3391049" y="4386339"/>
            <a:ext cx="263657" cy="265353"/>
            <a:chOff x="0" y="0"/>
            <a:chExt cx="166" cy="167"/>
          </a:xfrm>
        </p:grpSpPr>
        <p:sp>
          <p:nvSpPr>
            <p:cNvPr id="90" name="Freeform 33"/>
            <p:cNvSpPr/>
            <p:nvPr/>
          </p:nvSpPr>
          <p:spPr bwMode="auto">
            <a:xfrm>
              <a:off x="0" y="0"/>
              <a:ext cx="166" cy="167"/>
            </a:xfrm>
            <a:custGeom>
              <a:avLst/>
              <a:gdLst>
                <a:gd name="T0" fmla="*/ 82 w 83"/>
                <a:gd name="T1" fmla="*/ 44 h 83"/>
                <a:gd name="T2" fmla="*/ 39 w 83"/>
                <a:gd name="T3" fmla="*/ 82 h 83"/>
                <a:gd name="T4" fmla="*/ 1 w 83"/>
                <a:gd name="T5" fmla="*/ 40 h 83"/>
                <a:gd name="T6" fmla="*/ 44 w 83"/>
                <a:gd name="T7" fmla="*/ 1 h 83"/>
                <a:gd name="T8" fmla="*/ 82 w 83"/>
                <a:gd name="T9" fmla="*/ 4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83">
                  <a:moveTo>
                    <a:pt x="82" y="44"/>
                  </a:moveTo>
                  <a:cubicBezTo>
                    <a:pt x="81" y="66"/>
                    <a:pt x="61" y="83"/>
                    <a:pt x="39" y="82"/>
                  </a:cubicBezTo>
                  <a:cubicBezTo>
                    <a:pt x="17" y="81"/>
                    <a:pt x="0" y="62"/>
                    <a:pt x="1" y="40"/>
                  </a:cubicBezTo>
                  <a:cubicBezTo>
                    <a:pt x="2" y="17"/>
                    <a:pt x="21" y="0"/>
                    <a:pt x="44" y="1"/>
                  </a:cubicBezTo>
                  <a:cubicBezTo>
                    <a:pt x="66" y="3"/>
                    <a:pt x="83" y="22"/>
                    <a:pt x="82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0000" tIns="46800" rIns="90000" bIns="46800">
              <a:normAutofit fontScale="77500" lnSpcReduction="20000"/>
            </a:bodyPr>
            <a:lstStyle/>
            <a:p>
              <a:endParaRPr lang="zh-CN" altLang="en-US"/>
            </a:p>
          </p:txBody>
        </p:sp>
        <p:sp>
          <p:nvSpPr>
            <p:cNvPr id="91" name="Freeform 34"/>
            <p:cNvSpPr/>
            <p:nvPr/>
          </p:nvSpPr>
          <p:spPr bwMode="auto">
            <a:xfrm>
              <a:off x="66" y="57"/>
              <a:ext cx="44" cy="60"/>
            </a:xfrm>
            <a:custGeom>
              <a:avLst/>
              <a:gdLst>
                <a:gd name="T0" fmla="*/ 0 w 44"/>
                <a:gd name="T1" fmla="*/ 0 h 60"/>
                <a:gd name="T2" fmla="*/ 44 w 44"/>
                <a:gd name="T3" fmla="*/ 30 h 60"/>
                <a:gd name="T4" fmla="*/ 0 w 44"/>
                <a:gd name="T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60">
                  <a:moveTo>
                    <a:pt x="0" y="0"/>
                  </a:moveTo>
                  <a:lnTo>
                    <a:pt x="44" y="30"/>
                  </a:lnTo>
                  <a:lnTo>
                    <a:pt x="0" y="60"/>
                  </a:lnTo>
                </a:path>
              </a:pathLst>
            </a:custGeom>
            <a:noFill/>
            <a:ln w="12700" cap="flat" cmpd="sng">
              <a:solidFill>
                <a:srgbClr val="FFFFFF"/>
              </a:solidFill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0000" tIns="46800" rIns="90000" bIns="46800">
              <a:normAutofit fontScale="25000" lnSpcReduction="20000"/>
            </a:bodyPr>
            <a:lstStyle/>
            <a:p>
              <a:endParaRPr lang="zh-CN" altLang="en-US"/>
            </a:p>
          </p:txBody>
        </p:sp>
      </p:grpSp>
      <p:grpSp>
        <p:nvGrpSpPr>
          <p:cNvPr id="92" name="Group 35"/>
          <p:cNvGrpSpPr/>
          <p:nvPr/>
        </p:nvGrpSpPr>
        <p:grpSpPr bwMode="auto">
          <a:xfrm>
            <a:off x="4324146" y="2744960"/>
            <a:ext cx="263657" cy="263765"/>
            <a:chOff x="0" y="0"/>
            <a:chExt cx="166" cy="166"/>
          </a:xfrm>
        </p:grpSpPr>
        <p:sp>
          <p:nvSpPr>
            <p:cNvPr id="93" name="Freeform 36"/>
            <p:cNvSpPr/>
            <p:nvPr/>
          </p:nvSpPr>
          <p:spPr bwMode="auto">
            <a:xfrm>
              <a:off x="0" y="0"/>
              <a:ext cx="166" cy="166"/>
            </a:xfrm>
            <a:custGeom>
              <a:avLst/>
              <a:gdLst>
                <a:gd name="T0" fmla="*/ 82 w 83"/>
                <a:gd name="T1" fmla="*/ 44 h 83"/>
                <a:gd name="T2" fmla="*/ 39 w 83"/>
                <a:gd name="T3" fmla="*/ 82 h 83"/>
                <a:gd name="T4" fmla="*/ 1 w 83"/>
                <a:gd name="T5" fmla="*/ 40 h 83"/>
                <a:gd name="T6" fmla="*/ 43 w 83"/>
                <a:gd name="T7" fmla="*/ 1 h 83"/>
                <a:gd name="T8" fmla="*/ 82 w 83"/>
                <a:gd name="T9" fmla="*/ 4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83">
                  <a:moveTo>
                    <a:pt x="82" y="44"/>
                  </a:moveTo>
                  <a:cubicBezTo>
                    <a:pt x="80" y="66"/>
                    <a:pt x="61" y="83"/>
                    <a:pt x="39" y="82"/>
                  </a:cubicBezTo>
                  <a:cubicBezTo>
                    <a:pt x="17" y="81"/>
                    <a:pt x="0" y="62"/>
                    <a:pt x="1" y="40"/>
                  </a:cubicBezTo>
                  <a:cubicBezTo>
                    <a:pt x="2" y="17"/>
                    <a:pt x="21" y="0"/>
                    <a:pt x="43" y="1"/>
                  </a:cubicBezTo>
                  <a:cubicBezTo>
                    <a:pt x="66" y="3"/>
                    <a:pt x="83" y="22"/>
                    <a:pt x="82" y="4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0000" tIns="46800" rIns="90000" bIns="46800">
              <a:normAutofit fontScale="70000" lnSpcReduction="20000"/>
            </a:bodyPr>
            <a:lstStyle/>
            <a:p>
              <a:endParaRPr lang="zh-CN" altLang="en-US"/>
            </a:p>
          </p:txBody>
        </p:sp>
        <p:sp>
          <p:nvSpPr>
            <p:cNvPr id="94" name="Freeform 37"/>
            <p:cNvSpPr/>
            <p:nvPr/>
          </p:nvSpPr>
          <p:spPr bwMode="auto">
            <a:xfrm>
              <a:off x="66" y="56"/>
              <a:ext cx="44" cy="60"/>
            </a:xfrm>
            <a:custGeom>
              <a:avLst/>
              <a:gdLst>
                <a:gd name="T0" fmla="*/ 0 w 44"/>
                <a:gd name="T1" fmla="*/ 0 h 60"/>
                <a:gd name="T2" fmla="*/ 44 w 44"/>
                <a:gd name="T3" fmla="*/ 30 h 60"/>
                <a:gd name="T4" fmla="*/ 0 w 44"/>
                <a:gd name="T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60">
                  <a:moveTo>
                    <a:pt x="0" y="0"/>
                  </a:moveTo>
                  <a:lnTo>
                    <a:pt x="44" y="30"/>
                  </a:lnTo>
                  <a:lnTo>
                    <a:pt x="0" y="60"/>
                  </a:lnTo>
                </a:path>
              </a:pathLst>
            </a:custGeom>
            <a:noFill/>
            <a:ln w="12700" cap="flat" cmpd="sng">
              <a:solidFill>
                <a:srgbClr val="FFFFFF"/>
              </a:solidFill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0000" tIns="46800" rIns="90000" bIns="46800">
              <a:normAutofit fontScale="25000" lnSpcReduction="20000"/>
            </a:bodyPr>
            <a:lstStyle/>
            <a:p>
              <a:endParaRPr lang="zh-CN" altLang="en-US"/>
            </a:p>
          </p:txBody>
        </p:sp>
      </p:grpSp>
      <p:grpSp>
        <p:nvGrpSpPr>
          <p:cNvPr id="95" name="Group 38"/>
          <p:cNvGrpSpPr/>
          <p:nvPr/>
        </p:nvGrpSpPr>
        <p:grpSpPr bwMode="auto">
          <a:xfrm>
            <a:off x="1060207" y="3707860"/>
            <a:ext cx="265244" cy="263765"/>
            <a:chOff x="0" y="0"/>
            <a:chExt cx="167" cy="166"/>
          </a:xfrm>
        </p:grpSpPr>
        <p:sp>
          <p:nvSpPr>
            <p:cNvPr id="96" name="Freeform 39"/>
            <p:cNvSpPr/>
            <p:nvPr/>
          </p:nvSpPr>
          <p:spPr bwMode="auto">
            <a:xfrm>
              <a:off x="0" y="0"/>
              <a:ext cx="167" cy="166"/>
            </a:xfrm>
            <a:custGeom>
              <a:avLst/>
              <a:gdLst>
                <a:gd name="T0" fmla="*/ 1 w 83"/>
                <a:gd name="T1" fmla="*/ 40 h 83"/>
                <a:gd name="T2" fmla="*/ 44 w 83"/>
                <a:gd name="T3" fmla="*/ 1 h 83"/>
                <a:gd name="T4" fmla="*/ 82 w 83"/>
                <a:gd name="T5" fmla="*/ 44 h 83"/>
                <a:gd name="T6" fmla="*/ 40 w 83"/>
                <a:gd name="T7" fmla="*/ 82 h 83"/>
                <a:gd name="T8" fmla="*/ 1 w 83"/>
                <a:gd name="T9" fmla="*/ 4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83">
                  <a:moveTo>
                    <a:pt x="1" y="40"/>
                  </a:moveTo>
                  <a:cubicBezTo>
                    <a:pt x="3" y="17"/>
                    <a:pt x="22" y="0"/>
                    <a:pt x="44" y="1"/>
                  </a:cubicBezTo>
                  <a:cubicBezTo>
                    <a:pt x="66" y="3"/>
                    <a:pt x="83" y="22"/>
                    <a:pt x="82" y="44"/>
                  </a:cubicBezTo>
                  <a:cubicBezTo>
                    <a:pt x="81" y="66"/>
                    <a:pt x="62" y="83"/>
                    <a:pt x="40" y="82"/>
                  </a:cubicBezTo>
                  <a:cubicBezTo>
                    <a:pt x="17" y="81"/>
                    <a:pt x="0" y="62"/>
                    <a:pt x="1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0000" tIns="46800" rIns="90000" bIns="46800">
              <a:normAutofit fontScale="70000" lnSpcReduction="20000"/>
            </a:bodyPr>
            <a:lstStyle/>
            <a:p>
              <a:endParaRPr lang="zh-CN" altLang="en-US"/>
            </a:p>
          </p:txBody>
        </p:sp>
        <p:sp>
          <p:nvSpPr>
            <p:cNvPr id="97" name="Freeform 40"/>
            <p:cNvSpPr/>
            <p:nvPr/>
          </p:nvSpPr>
          <p:spPr bwMode="auto">
            <a:xfrm>
              <a:off x="56" y="52"/>
              <a:ext cx="44" cy="58"/>
            </a:xfrm>
            <a:custGeom>
              <a:avLst/>
              <a:gdLst>
                <a:gd name="T0" fmla="*/ 44 w 44"/>
                <a:gd name="T1" fmla="*/ 58 h 58"/>
                <a:gd name="T2" fmla="*/ 0 w 44"/>
                <a:gd name="T3" fmla="*/ 30 h 58"/>
                <a:gd name="T4" fmla="*/ 44 w 44"/>
                <a:gd name="T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58">
                  <a:moveTo>
                    <a:pt x="44" y="58"/>
                  </a:moveTo>
                  <a:lnTo>
                    <a:pt x="0" y="30"/>
                  </a:lnTo>
                  <a:lnTo>
                    <a:pt x="44" y="0"/>
                  </a:lnTo>
                </a:path>
              </a:pathLst>
            </a:custGeom>
            <a:noFill/>
            <a:ln w="12700" cap="flat" cmpd="sng">
              <a:solidFill>
                <a:srgbClr val="FFFFFF"/>
              </a:solidFill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0000" tIns="46800" rIns="90000" bIns="46800">
              <a:normAutofit fontScale="25000" lnSpcReduction="20000"/>
            </a:bodyPr>
            <a:lstStyle/>
            <a:p>
              <a:endParaRPr lang="zh-CN" altLang="en-US"/>
            </a:p>
          </p:txBody>
        </p:sp>
      </p:grpSp>
      <p:sp>
        <p:nvSpPr>
          <p:cNvPr id="98" name="Freeform 30"/>
          <p:cNvSpPr/>
          <p:nvPr/>
        </p:nvSpPr>
        <p:spPr bwMode="auto">
          <a:xfrm>
            <a:off x="1266683" y="1694668"/>
            <a:ext cx="3262353" cy="3270048"/>
          </a:xfrm>
          <a:custGeom>
            <a:avLst/>
            <a:gdLst>
              <a:gd name="T0" fmla="*/ 1048 w 1063"/>
              <a:gd name="T1" fmla="*/ 560 h 1063"/>
              <a:gd name="T2" fmla="*/ 504 w 1063"/>
              <a:gd name="T3" fmla="*/ 1047 h 1063"/>
              <a:gd name="T4" fmla="*/ 16 w 1063"/>
              <a:gd name="T5" fmla="*/ 503 h 1063"/>
              <a:gd name="T6" fmla="*/ 560 w 1063"/>
              <a:gd name="T7" fmla="*/ 16 h 1063"/>
              <a:gd name="T8" fmla="*/ 1048 w 1063"/>
              <a:gd name="T9" fmla="*/ 560 h 10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3" h="1063">
                <a:moveTo>
                  <a:pt x="1048" y="560"/>
                </a:moveTo>
                <a:cubicBezTo>
                  <a:pt x="1032" y="844"/>
                  <a:pt x="789" y="1063"/>
                  <a:pt x="504" y="1047"/>
                </a:cubicBezTo>
                <a:cubicBezTo>
                  <a:pt x="219" y="1032"/>
                  <a:pt x="0" y="788"/>
                  <a:pt x="16" y="503"/>
                </a:cubicBezTo>
                <a:cubicBezTo>
                  <a:pt x="31" y="219"/>
                  <a:pt x="275" y="0"/>
                  <a:pt x="560" y="16"/>
                </a:cubicBezTo>
                <a:cubicBezTo>
                  <a:pt x="845" y="31"/>
                  <a:pt x="1063" y="275"/>
                  <a:pt x="1048" y="56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0000" tIns="46800" rIns="90000" bIns="46800">
            <a:normAutofit/>
          </a:bodyPr>
          <a:lstStyle/>
          <a:p>
            <a:endParaRPr lang="zh-CN" altLang="en-US"/>
          </a:p>
        </p:txBody>
      </p:sp>
      <p:sp>
        <p:nvSpPr>
          <p:cNvPr id="99" name="Freeform 31" descr="240382-14100Q5344339"/>
          <p:cNvSpPr/>
          <p:nvPr/>
        </p:nvSpPr>
        <p:spPr bwMode="auto">
          <a:xfrm>
            <a:off x="1376277" y="1858325"/>
            <a:ext cx="3052698" cy="3057129"/>
          </a:xfrm>
          <a:custGeom>
            <a:avLst/>
            <a:gdLst>
              <a:gd name="T0" fmla="*/ 972 w 987"/>
              <a:gd name="T1" fmla="*/ 519 h 986"/>
              <a:gd name="T2" fmla="*/ 467 w 987"/>
              <a:gd name="T3" fmla="*/ 972 h 986"/>
              <a:gd name="T4" fmla="*/ 15 w 987"/>
              <a:gd name="T5" fmla="*/ 467 h 986"/>
              <a:gd name="T6" fmla="*/ 519 w 987"/>
              <a:gd name="T7" fmla="*/ 14 h 986"/>
              <a:gd name="T8" fmla="*/ 972 w 987"/>
              <a:gd name="T9" fmla="*/ 519 h 9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7" h="986">
                <a:moveTo>
                  <a:pt x="972" y="519"/>
                </a:moveTo>
                <a:cubicBezTo>
                  <a:pt x="958" y="783"/>
                  <a:pt x="732" y="986"/>
                  <a:pt x="467" y="972"/>
                </a:cubicBezTo>
                <a:cubicBezTo>
                  <a:pt x="203" y="957"/>
                  <a:pt x="0" y="731"/>
                  <a:pt x="15" y="467"/>
                </a:cubicBezTo>
                <a:cubicBezTo>
                  <a:pt x="29" y="203"/>
                  <a:pt x="255" y="0"/>
                  <a:pt x="519" y="14"/>
                </a:cubicBezTo>
                <a:cubicBezTo>
                  <a:pt x="784" y="29"/>
                  <a:pt x="987" y="255"/>
                  <a:pt x="972" y="519"/>
                </a:cubicBez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mpd="sng">
            <a:solidFill>
              <a:schemeClr val="accent2">
                <a:lumMod val="20000"/>
                <a:lumOff val="80000"/>
              </a:schemeClr>
            </a:solidFill>
            <a:round/>
          </a:ln>
        </p:spPr>
        <p:txBody>
          <a:bodyPr vert="horz" wrap="square" lIns="90000" tIns="46800" rIns="90000" bIns="46800">
            <a:normAutofit/>
          </a:bodyPr>
          <a:lstStyle/>
          <a:p>
            <a:endParaRPr lang="zh-CN" altLang="en-US"/>
          </a:p>
        </p:txBody>
      </p:sp>
      <p:sp>
        <p:nvSpPr>
          <p:cNvPr id="43" name="矩形 42"/>
          <p:cNvSpPr/>
          <p:nvPr/>
        </p:nvSpPr>
        <p:spPr bwMode="auto">
          <a:xfrm>
            <a:off x="-7247" y="0"/>
            <a:ext cx="9153000" cy="9604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normAutofit fontScale="25000" lnSpcReduction="20000"/>
          </a:bodyPr>
          <a:lstStyle/>
          <a:p>
            <a:pPr marL="0" marR="0" indent="0" algn="l" defTabSz="1295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55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" name="矩形 43"/>
          <p:cNvSpPr/>
          <p:nvPr/>
        </p:nvSpPr>
        <p:spPr bwMode="auto">
          <a:xfrm>
            <a:off x="-7247" y="6639916"/>
            <a:ext cx="9153000" cy="218084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normAutofit fontScale="40000" lnSpcReduction="20000"/>
          </a:bodyPr>
          <a:lstStyle/>
          <a:p>
            <a:pPr marL="0" marR="0" indent="0" algn="l" defTabSz="1295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55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4712426" y="2582022"/>
            <a:ext cx="4166100" cy="918725"/>
          </a:xfrm>
        </p:spPr>
        <p:txBody>
          <a:bodyPr lIns="90000" tIns="46800" rIns="90000" bIns="46800" anchor="b" anchorCtr="0">
            <a:noAutofit/>
          </a:bodyPr>
          <a:lstStyle>
            <a:lvl1pPr algn="l">
              <a:defRPr sz="3600" b="1">
                <a:solidFill>
                  <a:schemeClr val="accent2"/>
                </a:solidFill>
              </a:defRPr>
            </a:lvl1pPr>
          </a:lstStyle>
          <a:p>
            <a:r>
              <a:rPr lang="zh-CN" altLang="en-US" dirty="0"/>
              <a:t>单击此处添加标题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 lIns="90000" tIns="46800" rIns="90000" bIns="46800">
            <a:normAutofit/>
          </a:bodyPr>
          <a:lstStyle/>
          <a:p>
            <a:endParaRPr lang="zh-CN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 lIns="90000" tIns="46800" rIns="90000" bIns="46800">
            <a:normAutofit/>
          </a:bodyPr>
          <a:lstStyle/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 lIns="90000" tIns="46800" rIns="90000" bIns="46800">
            <a:normAutofit/>
          </a:bodyPr>
          <a:lstStyle/>
          <a:p>
            <a:fld id="{D73975F7-37ED-4445-BBF3-D95E76A6F842}" type="slidenum">
              <a:rPr lang="zh-CN" altLang="zh-CN" smtClean="0"/>
              <a:pPr/>
              <a:t>‹#›</a:t>
            </a:fld>
            <a:endParaRPr lang="zh-CN" altLang="zh-CN"/>
          </a:p>
        </p:txBody>
      </p:sp>
      <p:sp>
        <p:nvSpPr>
          <p:cNvPr id="48" name="内容占位符 47"/>
          <p:cNvSpPr>
            <a:spLocks noGrp="1"/>
          </p:cNvSpPr>
          <p:nvPr>
            <p:ph sz="quarter" idx="13" hasCustomPrompt="1"/>
          </p:nvPr>
        </p:nvSpPr>
        <p:spPr>
          <a:xfrm>
            <a:off x="4712426" y="3530321"/>
            <a:ext cx="4166100" cy="442800"/>
          </a:xfrm>
        </p:spPr>
        <p:txBody>
          <a:bodyPr lIns="90000" tIns="46800" rIns="90000" bIns="46800">
            <a:normAutofit/>
          </a:bodyPr>
          <a:lstStyle>
            <a:lvl1pPr marL="0" marR="0" indent="0" algn="l" defTabSz="6858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defRPr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6858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defRPr/>
            </a:pPr>
            <a:r>
              <a:rPr lang="zh-CN" altLang="en-US" dirty="0"/>
              <a:t>单击此处添加副标题</a:t>
            </a:r>
          </a:p>
        </p:txBody>
      </p:sp>
    </p:spTree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75F7-37ED-4445-BBF3-D95E76A6F842}" type="slidenum">
              <a:rPr lang="zh-CN" altLang="zh-CN" smtClean="0"/>
              <a:pPr/>
              <a:t>‹#›</a:t>
            </a:fld>
            <a:endParaRPr lang="zh-CN" altLang="zh-CN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457200" y="584570"/>
            <a:ext cx="8229602" cy="5411785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3"/>
          <p:cNvSpPr/>
          <p:nvPr>
            <p:custDataLst>
              <p:tags r:id="rId1"/>
            </p:custDataLst>
          </p:nvPr>
        </p:nvSpPr>
        <p:spPr bwMode="auto">
          <a:xfrm>
            <a:off x="389056" y="1501107"/>
            <a:ext cx="8316889" cy="4175643"/>
          </a:xfrm>
          <a:prstGeom prst="rect">
            <a:avLst/>
          </a:prstGeom>
          <a:solidFill>
            <a:schemeClr val="bg1">
              <a:lumMod val="85000"/>
              <a:alpha val="20000"/>
            </a:schemeClr>
          </a:solidFill>
          <a:ln w="6350">
            <a:solidFill>
              <a:schemeClr val="bg1">
                <a:lumMod val="95000"/>
              </a:schemeClr>
            </a:solidFill>
            <a:miter lim="800000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7500" tIns="35100" rIns="67500" bIns="35100" anchor="ctr">
            <a:normAutofit/>
          </a:bodyPr>
          <a:lstStyle/>
          <a:p>
            <a:endParaRPr lang="zh-CN" altLang="en-US" sz="955">
              <a:latin typeface="+mn-ea"/>
            </a:endParaRPr>
          </a:p>
        </p:txBody>
      </p:sp>
      <p:sp>
        <p:nvSpPr>
          <p:cNvPr id="9" name="TextBox 1"/>
          <p:cNvSpPr/>
          <p:nvPr>
            <p:custDataLst>
              <p:tags r:id="rId2"/>
            </p:custDataLst>
          </p:nvPr>
        </p:nvSpPr>
        <p:spPr bwMode="auto">
          <a:xfrm>
            <a:off x="389056" y="5627295"/>
            <a:ext cx="8316889" cy="4945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7500" tIns="35100" rIns="67500" bIns="35100" anchor="ctr">
            <a:normAutofit fontScale="25000" lnSpcReduction="20000"/>
          </a:bodyPr>
          <a:lstStyle/>
          <a:p>
            <a:endParaRPr lang="zh-CN" altLang="en-US" sz="955">
              <a:latin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33046" y="246722"/>
            <a:ext cx="4592687" cy="490962"/>
          </a:xfr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anchor="ctr" anchorCtr="0">
            <a:normAutofit/>
          </a:bodyPr>
          <a:lstStyle>
            <a:lvl1pPr algn="l">
              <a:def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n-cs"/>
              </a:defRPr>
            </a:lvl1pPr>
          </a:lstStyle>
          <a:p>
            <a:pPr lvl="0" algn="l">
              <a:buFont typeface="Arial" panose="020B0604020202020204" pitchFamily="34" charset="0"/>
            </a:pPr>
            <a:r>
              <a:rPr lang="zh-CN" altLang="en-US" dirty="0"/>
              <a:t>编辑标题</a:t>
            </a:r>
            <a:endParaRPr lang="en-US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 vert="horz" wrap="square" lIns="90000" tIns="46800" rIns="90000" bIns="46800">
            <a:normAutofit/>
          </a:bodyPr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 vert="horz" wrap="square" lIns="90000" tIns="46800" rIns="90000" bIns="46800">
            <a:normAutofit/>
          </a:bodyPr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 vert="horz" wrap="square" lIns="90000" tIns="46800" rIns="90000" bIns="46800">
            <a:normAutofit/>
          </a:bodyPr>
          <a:lstStyle>
            <a:lvl1pPr>
              <a:defRPr/>
            </a:lvl1pPr>
          </a:lstStyle>
          <a:p>
            <a:fld id="{2D76A4E1-6AA3-4924-8867-08286931E9A9}" type="slidenum">
              <a:rPr lang="zh-CN" altLang="zh-CN"/>
              <a:pPr/>
              <a:t>‹#›</a:t>
            </a:fld>
            <a:endParaRPr lang="zh-CN" altLang="zh-CN"/>
          </a:p>
        </p:txBody>
      </p:sp>
      <p:sp>
        <p:nvSpPr>
          <p:cNvPr id="12" name="内容占位符 11"/>
          <p:cNvSpPr>
            <a:spLocks noGrp="1"/>
          </p:cNvSpPr>
          <p:nvPr>
            <p:ph sz="quarter" idx="13"/>
          </p:nvPr>
        </p:nvSpPr>
        <p:spPr>
          <a:xfrm>
            <a:off x="453425" y="1573200"/>
            <a:ext cx="8233377" cy="4600800"/>
          </a:xfrm>
        </p:spPr>
        <p:txBody>
          <a:bodyPr vert="horz" wrap="square" lIns="90000" tIns="46800" rIns="90000" bIns="46800">
            <a:normAutofit/>
          </a:bodyPr>
          <a:lstStyle>
            <a:lvl1pPr>
              <a:buClr>
                <a:schemeClr val="accent1"/>
              </a:buCl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5" name="Freeform 2"/>
          <p:cNvSpPr/>
          <p:nvPr/>
        </p:nvSpPr>
        <p:spPr bwMode="auto">
          <a:xfrm>
            <a:off x="469" y="246722"/>
            <a:ext cx="554222" cy="490962"/>
          </a:xfrm>
          <a:custGeom>
            <a:avLst/>
            <a:gdLst>
              <a:gd name="T0" fmla="*/ 185 w 278"/>
              <a:gd name="T1" fmla="*/ 0 h 185"/>
              <a:gd name="T2" fmla="*/ 185 w 278"/>
              <a:gd name="T3" fmla="*/ 0 h 185"/>
              <a:gd name="T4" fmla="*/ 185 w 278"/>
              <a:gd name="T5" fmla="*/ 0 h 185"/>
              <a:gd name="T6" fmla="*/ 0 w 278"/>
              <a:gd name="T7" fmla="*/ 0 h 185"/>
              <a:gd name="T8" fmla="*/ 0 w 278"/>
              <a:gd name="T9" fmla="*/ 185 h 185"/>
              <a:gd name="T10" fmla="*/ 185 w 278"/>
              <a:gd name="T11" fmla="*/ 185 h 185"/>
              <a:gd name="T12" fmla="*/ 185 w 278"/>
              <a:gd name="T13" fmla="*/ 185 h 185"/>
              <a:gd name="T14" fmla="*/ 185 w 278"/>
              <a:gd name="T15" fmla="*/ 185 h 185"/>
              <a:gd name="T16" fmla="*/ 278 w 278"/>
              <a:gd name="T17" fmla="*/ 92 h 185"/>
              <a:gd name="T18" fmla="*/ 185 w 278"/>
              <a:gd name="T19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78" h="185">
                <a:moveTo>
                  <a:pt x="185" y="0"/>
                </a:moveTo>
                <a:cubicBezTo>
                  <a:pt x="185" y="0"/>
                  <a:pt x="185" y="0"/>
                  <a:pt x="185" y="0"/>
                </a:cubicBezTo>
                <a:cubicBezTo>
                  <a:pt x="185" y="0"/>
                  <a:pt x="185" y="0"/>
                  <a:pt x="18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5"/>
                  <a:pt x="0" y="185"/>
                  <a:pt x="0" y="185"/>
                </a:cubicBezTo>
                <a:cubicBezTo>
                  <a:pt x="185" y="185"/>
                  <a:pt x="185" y="185"/>
                  <a:pt x="185" y="185"/>
                </a:cubicBezTo>
                <a:cubicBezTo>
                  <a:pt x="185" y="185"/>
                  <a:pt x="185" y="185"/>
                  <a:pt x="185" y="185"/>
                </a:cubicBezTo>
                <a:cubicBezTo>
                  <a:pt x="185" y="185"/>
                  <a:pt x="185" y="185"/>
                  <a:pt x="185" y="185"/>
                </a:cubicBezTo>
                <a:cubicBezTo>
                  <a:pt x="237" y="185"/>
                  <a:pt x="278" y="143"/>
                  <a:pt x="278" y="92"/>
                </a:cubicBezTo>
                <a:cubicBezTo>
                  <a:pt x="278" y="41"/>
                  <a:pt x="237" y="0"/>
                  <a:pt x="18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0000" tIns="46800" rIns="90000" bIns="46800">
            <a:normAutofit/>
          </a:bodyPr>
          <a:lstStyle/>
          <a:p>
            <a:endParaRPr lang="zh-CN" altLang="en-US" sz="955">
              <a:latin typeface="+mn-ea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AutoShape 2"/>
          <p:cNvSpPr>
            <a:spLocks noChangeArrowheads="1"/>
          </p:cNvSpPr>
          <p:nvPr/>
        </p:nvSpPr>
        <p:spPr bwMode="auto">
          <a:xfrm>
            <a:off x="2973685" y="2843229"/>
            <a:ext cx="5154204" cy="1153579"/>
          </a:xfrm>
          <a:prstGeom prst="roundRect">
            <a:avLst>
              <a:gd name="adj" fmla="val 16667"/>
            </a:avLst>
          </a:prstGeom>
          <a:noFill/>
          <a:ln w="6350" cmpd="sng">
            <a:solidFill>
              <a:schemeClr val="accent2">
                <a:lumMod val="20000"/>
                <a:lumOff val="80000"/>
              </a:schemeClr>
            </a:solidFill>
            <a:rou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anchor="ctr">
            <a:normAutofit/>
          </a:bodyPr>
          <a:lstStyle/>
          <a:p>
            <a:endParaRPr lang="zh-CN" altLang="en-US" sz="1350"/>
          </a:p>
        </p:txBody>
      </p:sp>
      <p:sp>
        <p:nvSpPr>
          <p:cNvPr id="40" name="任意多边形 33"/>
          <p:cNvSpPr/>
          <p:nvPr/>
        </p:nvSpPr>
        <p:spPr bwMode="auto">
          <a:xfrm>
            <a:off x="2048847" y="-9144"/>
            <a:ext cx="459157" cy="6867144"/>
          </a:xfrm>
          <a:custGeom>
            <a:avLst/>
            <a:gdLst>
              <a:gd name="connsiteX0" fmla="*/ 365760 w 459157"/>
              <a:gd name="connsiteY0" fmla="*/ 0 h 6839712"/>
              <a:gd name="connsiteX1" fmla="*/ 384048 w 459157"/>
              <a:gd name="connsiteY1" fmla="*/ 896112 h 6839712"/>
              <a:gd name="connsiteX2" fmla="*/ 402336 w 459157"/>
              <a:gd name="connsiteY2" fmla="*/ 1865376 h 6839712"/>
              <a:gd name="connsiteX3" fmla="*/ 448056 w 459157"/>
              <a:gd name="connsiteY3" fmla="*/ 3035808 h 6839712"/>
              <a:gd name="connsiteX4" fmla="*/ 438912 w 459157"/>
              <a:gd name="connsiteY4" fmla="*/ 4288536 h 6839712"/>
              <a:gd name="connsiteX5" fmla="*/ 237744 w 459157"/>
              <a:gd name="connsiteY5" fmla="*/ 5797296 h 6839712"/>
              <a:gd name="connsiteX6" fmla="*/ 0 w 459157"/>
              <a:gd name="connsiteY6" fmla="*/ 6839712 h 6839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9157" h="6839712">
                <a:moveTo>
                  <a:pt x="365760" y="0"/>
                </a:moveTo>
                <a:cubicBezTo>
                  <a:pt x="371856" y="292608"/>
                  <a:pt x="377952" y="585216"/>
                  <a:pt x="384048" y="896112"/>
                </a:cubicBezTo>
                <a:cubicBezTo>
                  <a:pt x="390144" y="1207008"/>
                  <a:pt x="391668" y="1508760"/>
                  <a:pt x="402336" y="1865376"/>
                </a:cubicBezTo>
                <a:cubicBezTo>
                  <a:pt x="413004" y="2221992"/>
                  <a:pt x="441960" y="2631948"/>
                  <a:pt x="448056" y="3035808"/>
                </a:cubicBezTo>
                <a:cubicBezTo>
                  <a:pt x="454152" y="3439668"/>
                  <a:pt x="473964" y="3828288"/>
                  <a:pt x="438912" y="4288536"/>
                </a:cubicBezTo>
                <a:cubicBezTo>
                  <a:pt x="403860" y="4748784"/>
                  <a:pt x="310896" y="5372100"/>
                  <a:pt x="237744" y="5797296"/>
                </a:cubicBezTo>
                <a:cubicBezTo>
                  <a:pt x="164592" y="6222492"/>
                  <a:pt x="82296" y="6531102"/>
                  <a:pt x="0" y="6839712"/>
                </a:cubicBezTo>
              </a:path>
            </a:pathLst>
          </a:cu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normAutofit/>
          </a:bodyPr>
          <a:lstStyle/>
          <a:p>
            <a:pPr marL="0" marR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" name="任意多边形 34"/>
          <p:cNvSpPr/>
          <p:nvPr/>
        </p:nvSpPr>
        <p:spPr bwMode="auto">
          <a:xfrm>
            <a:off x="1397697" y="9144"/>
            <a:ext cx="1110307" cy="6848856"/>
          </a:xfrm>
          <a:custGeom>
            <a:avLst/>
            <a:gdLst>
              <a:gd name="connsiteX0" fmla="*/ 1110307 w 1110307"/>
              <a:gd name="connsiteY0" fmla="*/ 0 h 6968889"/>
              <a:gd name="connsiteX1" fmla="*/ 973147 w 1110307"/>
              <a:gd name="connsiteY1" fmla="*/ 813816 h 6968889"/>
              <a:gd name="connsiteX2" fmla="*/ 753691 w 1110307"/>
              <a:gd name="connsiteY2" fmla="*/ 2194560 h 6968889"/>
              <a:gd name="connsiteX3" fmla="*/ 598243 w 1110307"/>
              <a:gd name="connsiteY3" fmla="*/ 3191256 h 6968889"/>
              <a:gd name="connsiteX4" fmla="*/ 323923 w 1110307"/>
              <a:gd name="connsiteY4" fmla="*/ 4937760 h 6968889"/>
              <a:gd name="connsiteX5" fmla="*/ 31315 w 1110307"/>
              <a:gd name="connsiteY5" fmla="*/ 6757416 h 6968889"/>
              <a:gd name="connsiteX6" fmla="*/ 22171 w 1110307"/>
              <a:gd name="connsiteY6" fmla="*/ 6858000 h 696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10307" h="6968889">
                <a:moveTo>
                  <a:pt x="1110307" y="0"/>
                </a:moveTo>
                <a:cubicBezTo>
                  <a:pt x="1071445" y="224028"/>
                  <a:pt x="1032583" y="448056"/>
                  <a:pt x="973147" y="813816"/>
                </a:cubicBezTo>
                <a:cubicBezTo>
                  <a:pt x="913711" y="1179576"/>
                  <a:pt x="816175" y="1798320"/>
                  <a:pt x="753691" y="2194560"/>
                </a:cubicBezTo>
                <a:cubicBezTo>
                  <a:pt x="691207" y="2590800"/>
                  <a:pt x="669871" y="2734056"/>
                  <a:pt x="598243" y="3191256"/>
                </a:cubicBezTo>
                <a:cubicBezTo>
                  <a:pt x="526615" y="3648456"/>
                  <a:pt x="418411" y="4343400"/>
                  <a:pt x="323923" y="4937760"/>
                </a:cubicBezTo>
                <a:cubicBezTo>
                  <a:pt x="229435" y="5532120"/>
                  <a:pt x="81607" y="6437376"/>
                  <a:pt x="31315" y="6757416"/>
                </a:cubicBezTo>
                <a:cubicBezTo>
                  <a:pt x="-18977" y="7077456"/>
                  <a:pt x="1597" y="6967728"/>
                  <a:pt x="22171" y="6858000"/>
                </a:cubicBezTo>
              </a:path>
            </a:pathLst>
          </a:cu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normAutofit/>
          </a:bodyPr>
          <a:lstStyle/>
          <a:p>
            <a:pPr marL="0" marR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" name="任意多边形 35"/>
          <p:cNvSpPr/>
          <p:nvPr/>
        </p:nvSpPr>
        <p:spPr bwMode="auto">
          <a:xfrm>
            <a:off x="1427055" y="-9144"/>
            <a:ext cx="2268166" cy="6867144"/>
          </a:xfrm>
          <a:custGeom>
            <a:avLst/>
            <a:gdLst>
              <a:gd name="connsiteX0" fmla="*/ 0 w 2268166"/>
              <a:gd name="connsiteY0" fmla="*/ 0 h 6867144"/>
              <a:gd name="connsiteX1" fmla="*/ 100584 w 2268166"/>
              <a:gd name="connsiteY1" fmla="*/ 438912 h 6867144"/>
              <a:gd name="connsiteX2" fmla="*/ 292608 w 2268166"/>
              <a:gd name="connsiteY2" fmla="*/ 1060704 h 6867144"/>
              <a:gd name="connsiteX3" fmla="*/ 576072 w 2268166"/>
              <a:gd name="connsiteY3" fmla="*/ 1856232 h 6867144"/>
              <a:gd name="connsiteX4" fmla="*/ 932688 w 2268166"/>
              <a:gd name="connsiteY4" fmla="*/ 2660904 h 6867144"/>
              <a:gd name="connsiteX5" fmla="*/ 1106424 w 2268166"/>
              <a:gd name="connsiteY5" fmla="*/ 3099816 h 6867144"/>
              <a:gd name="connsiteX6" fmla="*/ 1865376 w 2268166"/>
              <a:gd name="connsiteY6" fmla="*/ 5239512 h 6867144"/>
              <a:gd name="connsiteX7" fmla="*/ 2203704 w 2268166"/>
              <a:gd name="connsiteY7" fmla="*/ 6574536 h 6867144"/>
              <a:gd name="connsiteX8" fmla="*/ 2267712 w 2268166"/>
              <a:gd name="connsiteY8" fmla="*/ 6867144 h 6867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68166" h="6867144">
                <a:moveTo>
                  <a:pt x="0" y="0"/>
                </a:moveTo>
                <a:cubicBezTo>
                  <a:pt x="25908" y="131064"/>
                  <a:pt x="51816" y="262128"/>
                  <a:pt x="100584" y="438912"/>
                </a:cubicBezTo>
                <a:cubicBezTo>
                  <a:pt x="149352" y="615696"/>
                  <a:pt x="213360" y="824484"/>
                  <a:pt x="292608" y="1060704"/>
                </a:cubicBezTo>
                <a:cubicBezTo>
                  <a:pt x="371856" y="1296924"/>
                  <a:pt x="469392" y="1589532"/>
                  <a:pt x="576072" y="1856232"/>
                </a:cubicBezTo>
                <a:cubicBezTo>
                  <a:pt x="682752" y="2122932"/>
                  <a:pt x="844296" y="2453640"/>
                  <a:pt x="932688" y="2660904"/>
                </a:cubicBezTo>
                <a:cubicBezTo>
                  <a:pt x="1021080" y="2868168"/>
                  <a:pt x="950976" y="2670048"/>
                  <a:pt x="1106424" y="3099816"/>
                </a:cubicBezTo>
                <a:cubicBezTo>
                  <a:pt x="1261872" y="3529584"/>
                  <a:pt x="1682496" y="4660392"/>
                  <a:pt x="1865376" y="5239512"/>
                </a:cubicBezTo>
                <a:cubicBezTo>
                  <a:pt x="2048256" y="5818632"/>
                  <a:pt x="2136648" y="6303264"/>
                  <a:pt x="2203704" y="6574536"/>
                </a:cubicBezTo>
                <a:cubicBezTo>
                  <a:pt x="2270760" y="6845808"/>
                  <a:pt x="2269236" y="6856476"/>
                  <a:pt x="2267712" y="6867144"/>
                </a:cubicBezTo>
              </a:path>
            </a:pathLst>
          </a:custGeom>
          <a:noFill/>
          <a:ln w="9525" cap="flat" cmpd="sng" algn="ctr">
            <a:solidFill>
              <a:schemeClr val="accent2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normAutofit/>
          </a:bodyPr>
          <a:lstStyle/>
          <a:p>
            <a:pPr marL="0" marR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3" name="任意多边形 36"/>
          <p:cNvSpPr/>
          <p:nvPr/>
        </p:nvSpPr>
        <p:spPr bwMode="auto">
          <a:xfrm>
            <a:off x="1551017" y="0"/>
            <a:ext cx="1448806" cy="6858000"/>
          </a:xfrm>
          <a:custGeom>
            <a:avLst/>
            <a:gdLst>
              <a:gd name="connsiteX0" fmla="*/ 13198 w 1448806"/>
              <a:gd name="connsiteY0" fmla="*/ 15712 h 6882856"/>
              <a:gd name="connsiteX1" fmla="*/ 13198 w 1448806"/>
              <a:gd name="connsiteY1" fmla="*/ 70576 h 6882856"/>
              <a:gd name="connsiteX2" fmla="*/ 150358 w 1448806"/>
              <a:gd name="connsiteY2" fmla="*/ 573496 h 6882856"/>
              <a:gd name="connsiteX3" fmla="*/ 333238 w 1448806"/>
              <a:gd name="connsiteY3" fmla="*/ 1524472 h 6882856"/>
              <a:gd name="connsiteX4" fmla="*/ 452110 w 1448806"/>
              <a:gd name="connsiteY4" fmla="*/ 2164552 h 6882856"/>
              <a:gd name="connsiteX5" fmla="*/ 671566 w 1448806"/>
              <a:gd name="connsiteY5" fmla="*/ 3161248 h 6882856"/>
              <a:gd name="connsiteX6" fmla="*/ 900166 w 1448806"/>
              <a:gd name="connsiteY6" fmla="*/ 4249384 h 6882856"/>
              <a:gd name="connsiteX7" fmla="*/ 1064758 w 1448806"/>
              <a:gd name="connsiteY7" fmla="*/ 5172928 h 6882856"/>
              <a:gd name="connsiteX8" fmla="*/ 1284214 w 1448806"/>
              <a:gd name="connsiteY8" fmla="*/ 6133048 h 6882856"/>
              <a:gd name="connsiteX9" fmla="*/ 1448806 w 1448806"/>
              <a:gd name="connsiteY9" fmla="*/ 6882856 h 6882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48806" h="6882856">
                <a:moveTo>
                  <a:pt x="13198" y="15712"/>
                </a:moveTo>
                <a:cubicBezTo>
                  <a:pt x="1768" y="-3338"/>
                  <a:pt x="-9662" y="-22388"/>
                  <a:pt x="13198" y="70576"/>
                </a:cubicBezTo>
                <a:cubicBezTo>
                  <a:pt x="36058" y="163540"/>
                  <a:pt x="97018" y="331180"/>
                  <a:pt x="150358" y="573496"/>
                </a:cubicBezTo>
                <a:cubicBezTo>
                  <a:pt x="203698" y="815812"/>
                  <a:pt x="282946" y="1259296"/>
                  <a:pt x="333238" y="1524472"/>
                </a:cubicBezTo>
                <a:cubicBezTo>
                  <a:pt x="383530" y="1789648"/>
                  <a:pt x="395722" y="1891756"/>
                  <a:pt x="452110" y="2164552"/>
                </a:cubicBezTo>
                <a:cubicBezTo>
                  <a:pt x="508498" y="2437348"/>
                  <a:pt x="596890" y="2813776"/>
                  <a:pt x="671566" y="3161248"/>
                </a:cubicBezTo>
                <a:cubicBezTo>
                  <a:pt x="746242" y="3508720"/>
                  <a:pt x="834634" y="3914104"/>
                  <a:pt x="900166" y="4249384"/>
                </a:cubicBezTo>
                <a:cubicBezTo>
                  <a:pt x="965698" y="4584664"/>
                  <a:pt x="1000750" y="4858984"/>
                  <a:pt x="1064758" y="5172928"/>
                </a:cubicBezTo>
                <a:cubicBezTo>
                  <a:pt x="1128766" y="5486872"/>
                  <a:pt x="1220206" y="5848060"/>
                  <a:pt x="1284214" y="6133048"/>
                </a:cubicBezTo>
                <a:cubicBezTo>
                  <a:pt x="1348222" y="6418036"/>
                  <a:pt x="1398514" y="6650446"/>
                  <a:pt x="1448806" y="6882856"/>
                </a:cubicBezTo>
              </a:path>
            </a:pathLst>
          </a:custGeom>
          <a:noFill/>
          <a:ln w="9525" cap="flat" cmpd="sng" algn="ctr">
            <a:solidFill>
              <a:schemeClr val="accent2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normAutofit/>
          </a:bodyPr>
          <a:lstStyle/>
          <a:p>
            <a:pPr marL="0" marR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" name="任意多边形 37"/>
          <p:cNvSpPr/>
          <p:nvPr/>
        </p:nvSpPr>
        <p:spPr bwMode="auto">
          <a:xfrm>
            <a:off x="2570055" y="0"/>
            <a:ext cx="365760" cy="6848856"/>
          </a:xfrm>
          <a:custGeom>
            <a:avLst/>
            <a:gdLst>
              <a:gd name="connsiteX0" fmla="*/ 365760 w 365760"/>
              <a:gd name="connsiteY0" fmla="*/ 0 h 6848856"/>
              <a:gd name="connsiteX1" fmla="*/ 310896 w 365760"/>
              <a:gd name="connsiteY1" fmla="*/ 347472 h 6848856"/>
              <a:gd name="connsiteX2" fmla="*/ 246888 w 365760"/>
              <a:gd name="connsiteY2" fmla="*/ 685800 h 6848856"/>
              <a:gd name="connsiteX3" fmla="*/ 173736 w 365760"/>
              <a:gd name="connsiteY3" fmla="*/ 1124712 h 6848856"/>
              <a:gd name="connsiteX4" fmla="*/ 128016 w 365760"/>
              <a:gd name="connsiteY4" fmla="*/ 1810512 h 6848856"/>
              <a:gd name="connsiteX5" fmla="*/ 155448 w 365760"/>
              <a:gd name="connsiteY5" fmla="*/ 2660904 h 6848856"/>
              <a:gd name="connsiteX6" fmla="*/ 146304 w 365760"/>
              <a:gd name="connsiteY6" fmla="*/ 3410712 h 6848856"/>
              <a:gd name="connsiteX7" fmla="*/ 137160 w 365760"/>
              <a:gd name="connsiteY7" fmla="*/ 4306824 h 6848856"/>
              <a:gd name="connsiteX8" fmla="*/ 118872 w 365760"/>
              <a:gd name="connsiteY8" fmla="*/ 5239512 h 6848856"/>
              <a:gd name="connsiteX9" fmla="*/ 82296 w 365760"/>
              <a:gd name="connsiteY9" fmla="*/ 5870448 h 6848856"/>
              <a:gd name="connsiteX10" fmla="*/ 36576 w 365760"/>
              <a:gd name="connsiteY10" fmla="*/ 6400800 h 6848856"/>
              <a:gd name="connsiteX11" fmla="*/ 0 w 365760"/>
              <a:gd name="connsiteY11" fmla="*/ 6848856 h 6848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65760" h="6848856">
                <a:moveTo>
                  <a:pt x="365760" y="0"/>
                </a:moveTo>
                <a:cubicBezTo>
                  <a:pt x="348234" y="116586"/>
                  <a:pt x="330708" y="233172"/>
                  <a:pt x="310896" y="347472"/>
                </a:cubicBezTo>
                <a:cubicBezTo>
                  <a:pt x="291084" y="461772"/>
                  <a:pt x="269748" y="556260"/>
                  <a:pt x="246888" y="685800"/>
                </a:cubicBezTo>
                <a:cubicBezTo>
                  <a:pt x="224028" y="815340"/>
                  <a:pt x="193548" y="937260"/>
                  <a:pt x="173736" y="1124712"/>
                </a:cubicBezTo>
                <a:cubicBezTo>
                  <a:pt x="153924" y="1312164"/>
                  <a:pt x="131064" y="1554480"/>
                  <a:pt x="128016" y="1810512"/>
                </a:cubicBezTo>
                <a:cubicBezTo>
                  <a:pt x="124968" y="2066544"/>
                  <a:pt x="152400" y="2394204"/>
                  <a:pt x="155448" y="2660904"/>
                </a:cubicBezTo>
                <a:cubicBezTo>
                  <a:pt x="158496" y="2927604"/>
                  <a:pt x="149352" y="3136392"/>
                  <a:pt x="146304" y="3410712"/>
                </a:cubicBezTo>
                <a:cubicBezTo>
                  <a:pt x="143256" y="3685032"/>
                  <a:pt x="141732" y="4002024"/>
                  <a:pt x="137160" y="4306824"/>
                </a:cubicBezTo>
                <a:cubicBezTo>
                  <a:pt x="132588" y="4611624"/>
                  <a:pt x="128016" y="4978908"/>
                  <a:pt x="118872" y="5239512"/>
                </a:cubicBezTo>
                <a:cubicBezTo>
                  <a:pt x="109728" y="5500116"/>
                  <a:pt x="96012" y="5676900"/>
                  <a:pt x="82296" y="5870448"/>
                </a:cubicBezTo>
                <a:cubicBezTo>
                  <a:pt x="68580" y="6063996"/>
                  <a:pt x="50292" y="6237732"/>
                  <a:pt x="36576" y="6400800"/>
                </a:cubicBezTo>
                <a:cubicBezTo>
                  <a:pt x="22860" y="6563868"/>
                  <a:pt x="11430" y="6706362"/>
                  <a:pt x="0" y="6848856"/>
                </a:cubicBezTo>
              </a:path>
            </a:pathLst>
          </a:custGeom>
          <a:noFill/>
          <a:ln w="9525" cap="flat" cmpd="sng" algn="ctr">
            <a:solidFill>
              <a:schemeClr val="accent2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normAutofit/>
          </a:bodyPr>
          <a:lstStyle/>
          <a:p>
            <a:pPr marL="0" marR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5" name="任意多边形 38"/>
          <p:cNvSpPr/>
          <p:nvPr/>
        </p:nvSpPr>
        <p:spPr bwMode="auto">
          <a:xfrm>
            <a:off x="1884255" y="0"/>
            <a:ext cx="1207008" cy="6867144"/>
          </a:xfrm>
          <a:custGeom>
            <a:avLst/>
            <a:gdLst>
              <a:gd name="connsiteX0" fmla="*/ 1207008 w 1207008"/>
              <a:gd name="connsiteY0" fmla="*/ 0 h 6867144"/>
              <a:gd name="connsiteX1" fmla="*/ 1115568 w 1207008"/>
              <a:gd name="connsiteY1" fmla="*/ 539496 h 6867144"/>
              <a:gd name="connsiteX2" fmla="*/ 987552 w 1207008"/>
              <a:gd name="connsiteY2" fmla="*/ 1197864 h 6867144"/>
              <a:gd name="connsiteX3" fmla="*/ 877824 w 1207008"/>
              <a:gd name="connsiteY3" fmla="*/ 1892808 h 6867144"/>
              <a:gd name="connsiteX4" fmla="*/ 777240 w 1207008"/>
              <a:gd name="connsiteY4" fmla="*/ 2368296 h 6867144"/>
              <a:gd name="connsiteX5" fmla="*/ 649224 w 1207008"/>
              <a:gd name="connsiteY5" fmla="*/ 3099816 h 6867144"/>
              <a:gd name="connsiteX6" fmla="*/ 466344 w 1207008"/>
              <a:gd name="connsiteY6" fmla="*/ 4142232 h 6867144"/>
              <a:gd name="connsiteX7" fmla="*/ 228600 w 1207008"/>
              <a:gd name="connsiteY7" fmla="*/ 5449824 h 6867144"/>
              <a:gd name="connsiteX8" fmla="*/ 0 w 1207008"/>
              <a:gd name="connsiteY8" fmla="*/ 6867144 h 6867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07008" h="6867144">
                <a:moveTo>
                  <a:pt x="1207008" y="0"/>
                </a:moveTo>
                <a:cubicBezTo>
                  <a:pt x="1179576" y="169926"/>
                  <a:pt x="1152144" y="339852"/>
                  <a:pt x="1115568" y="539496"/>
                </a:cubicBezTo>
                <a:cubicBezTo>
                  <a:pt x="1078992" y="739140"/>
                  <a:pt x="1027176" y="972312"/>
                  <a:pt x="987552" y="1197864"/>
                </a:cubicBezTo>
                <a:cubicBezTo>
                  <a:pt x="947928" y="1423416"/>
                  <a:pt x="912876" y="1697736"/>
                  <a:pt x="877824" y="1892808"/>
                </a:cubicBezTo>
                <a:cubicBezTo>
                  <a:pt x="842772" y="2087880"/>
                  <a:pt x="815340" y="2167128"/>
                  <a:pt x="777240" y="2368296"/>
                </a:cubicBezTo>
                <a:cubicBezTo>
                  <a:pt x="739140" y="2569464"/>
                  <a:pt x="649224" y="3099816"/>
                  <a:pt x="649224" y="3099816"/>
                </a:cubicBezTo>
                <a:cubicBezTo>
                  <a:pt x="597408" y="3395472"/>
                  <a:pt x="536448" y="3750564"/>
                  <a:pt x="466344" y="4142232"/>
                </a:cubicBezTo>
                <a:cubicBezTo>
                  <a:pt x="396240" y="4533900"/>
                  <a:pt x="306324" y="4995672"/>
                  <a:pt x="228600" y="5449824"/>
                </a:cubicBezTo>
                <a:cubicBezTo>
                  <a:pt x="150876" y="5903976"/>
                  <a:pt x="75438" y="6385560"/>
                  <a:pt x="0" y="6867144"/>
                </a:cubicBezTo>
              </a:path>
            </a:pathLst>
          </a:custGeom>
          <a:noFill/>
          <a:ln w="9525" cap="flat" cmpd="sng" algn="ctr">
            <a:solidFill>
              <a:schemeClr val="accent2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normAutofit/>
          </a:bodyPr>
          <a:lstStyle/>
          <a:p>
            <a:pPr marL="0" marR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6" name="任意多边形 86"/>
          <p:cNvSpPr/>
          <p:nvPr/>
        </p:nvSpPr>
        <p:spPr bwMode="auto">
          <a:xfrm>
            <a:off x="3121186" y="-36555"/>
            <a:ext cx="517073" cy="384018"/>
          </a:xfrm>
          <a:custGeom>
            <a:avLst/>
            <a:gdLst>
              <a:gd name="connsiteX0" fmla="*/ 33900 w 517073"/>
              <a:gd name="connsiteY0" fmla="*/ 0 h 384018"/>
              <a:gd name="connsiteX1" fmla="*/ 478108 w 517073"/>
              <a:gd name="connsiteY1" fmla="*/ 0 h 384018"/>
              <a:gd name="connsiteX2" fmla="*/ 500543 w 517073"/>
              <a:gd name="connsiteY2" fmla="*/ 37822 h 384018"/>
              <a:gd name="connsiteX3" fmla="*/ 516950 w 517073"/>
              <a:gd name="connsiteY3" fmla="*/ 139177 h 384018"/>
              <a:gd name="connsiteX4" fmla="*/ 243766 w 517073"/>
              <a:gd name="connsiteY4" fmla="*/ 383555 h 384018"/>
              <a:gd name="connsiteX5" fmla="*/ 462 w 517073"/>
              <a:gd name="connsiteY5" fmla="*/ 109166 h 384018"/>
              <a:gd name="connsiteX6" fmla="*/ 26340 w 517073"/>
              <a:gd name="connsiteY6" fmla="*/ 10088 h 384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17073" h="384018">
                <a:moveTo>
                  <a:pt x="33900" y="0"/>
                </a:moveTo>
                <a:lnTo>
                  <a:pt x="478108" y="0"/>
                </a:lnTo>
                <a:lnTo>
                  <a:pt x="500543" y="37822"/>
                </a:lnTo>
                <a:cubicBezTo>
                  <a:pt x="512148" y="69508"/>
                  <a:pt x="518017" y="103807"/>
                  <a:pt x="516950" y="139177"/>
                </a:cubicBezTo>
                <a:cubicBezTo>
                  <a:pt x="508413" y="280659"/>
                  <a:pt x="384626" y="392130"/>
                  <a:pt x="243766" y="383555"/>
                </a:cubicBezTo>
                <a:cubicBezTo>
                  <a:pt x="102906" y="374981"/>
                  <a:pt x="-8075" y="254935"/>
                  <a:pt x="462" y="109166"/>
                </a:cubicBezTo>
                <a:cubicBezTo>
                  <a:pt x="2597" y="73795"/>
                  <a:pt x="11667" y="40300"/>
                  <a:pt x="26340" y="1008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0000" tIns="46800" rIns="90000" bIns="46800">
            <a:normAutofit/>
          </a:bodyPr>
          <a:lstStyle/>
          <a:p>
            <a:endParaRPr lang="zh-CN" altLang="en-US"/>
          </a:p>
        </p:txBody>
      </p:sp>
      <p:sp>
        <p:nvSpPr>
          <p:cNvPr id="47" name="任意多边形 94"/>
          <p:cNvSpPr/>
          <p:nvPr/>
        </p:nvSpPr>
        <p:spPr bwMode="auto">
          <a:xfrm>
            <a:off x="3358107" y="6472285"/>
            <a:ext cx="542989" cy="385715"/>
          </a:xfrm>
          <a:custGeom>
            <a:avLst/>
            <a:gdLst>
              <a:gd name="connsiteX0" fmla="*/ 286435 w 542989"/>
              <a:gd name="connsiteY0" fmla="*/ 448 h 385715"/>
              <a:gd name="connsiteX1" fmla="*/ 542544 w 542989"/>
              <a:gd name="connsiteY1" fmla="*/ 287638 h 385715"/>
              <a:gd name="connsiteX2" fmla="*/ 519226 w 542989"/>
              <a:gd name="connsiteY2" fmla="*/ 385715 h 385715"/>
              <a:gd name="connsiteX3" fmla="*/ 26804 w 542989"/>
              <a:gd name="connsiteY3" fmla="*/ 385715 h 385715"/>
              <a:gd name="connsiteX4" fmla="*/ 15853 w 542989"/>
              <a:gd name="connsiteY4" fmla="*/ 367071 h 385715"/>
              <a:gd name="connsiteX5" fmla="*/ 446 w 542989"/>
              <a:gd name="connsiteY5" fmla="*/ 257633 h 385715"/>
              <a:gd name="connsiteX6" fmla="*/ 286435 w 542989"/>
              <a:gd name="connsiteY6" fmla="*/ 448 h 385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2989" h="385715">
                <a:moveTo>
                  <a:pt x="286435" y="448"/>
                </a:moveTo>
                <a:cubicBezTo>
                  <a:pt x="435832" y="9021"/>
                  <a:pt x="551081" y="137613"/>
                  <a:pt x="542544" y="287638"/>
                </a:cubicBezTo>
                <a:lnTo>
                  <a:pt x="519226" y="385715"/>
                </a:lnTo>
                <a:lnTo>
                  <a:pt x="26804" y="385715"/>
                </a:lnTo>
                <a:lnTo>
                  <a:pt x="15853" y="367071"/>
                </a:lnTo>
                <a:cubicBezTo>
                  <a:pt x="3914" y="333181"/>
                  <a:pt x="-1688" y="296211"/>
                  <a:pt x="446" y="257633"/>
                </a:cubicBezTo>
                <a:cubicBezTo>
                  <a:pt x="8983" y="107608"/>
                  <a:pt x="137038" y="-8125"/>
                  <a:pt x="286435" y="448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0000" tIns="46800" rIns="90000" bIns="46800">
            <a:normAutofit/>
          </a:bodyPr>
          <a:lstStyle/>
          <a:p>
            <a:endParaRPr lang="zh-CN" altLang="en-US"/>
          </a:p>
        </p:txBody>
      </p:sp>
      <p:sp>
        <p:nvSpPr>
          <p:cNvPr id="48" name="Freeform 7"/>
          <p:cNvSpPr/>
          <p:nvPr/>
        </p:nvSpPr>
        <p:spPr bwMode="auto">
          <a:xfrm>
            <a:off x="1081310" y="1884321"/>
            <a:ext cx="354285" cy="360836"/>
          </a:xfrm>
          <a:custGeom>
            <a:avLst/>
            <a:gdLst>
              <a:gd name="T0" fmla="*/ 82 w 83"/>
              <a:gd name="T1" fmla="*/ 44 h 84"/>
              <a:gd name="T2" fmla="*/ 39 w 83"/>
              <a:gd name="T3" fmla="*/ 82 h 84"/>
              <a:gd name="T4" fmla="*/ 1 w 83"/>
              <a:gd name="T5" fmla="*/ 40 h 84"/>
              <a:gd name="T6" fmla="*/ 44 w 83"/>
              <a:gd name="T7" fmla="*/ 1 h 84"/>
              <a:gd name="T8" fmla="*/ 82 w 83"/>
              <a:gd name="T9" fmla="*/ 4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" h="84">
                <a:moveTo>
                  <a:pt x="82" y="44"/>
                </a:moveTo>
                <a:cubicBezTo>
                  <a:pt x="81" y="66"/>
                  <a:pt x="62" y="84"/>
                  <a:pt x="39" y="82"/>
                </a:cubicBezTo>
                <a:cubicBezTo>
                  <a:pt x="17" y="81"/>
                  <a:pt x="0" y="62"/>
                  <a:pt x="1" y="40"/>
                </a:cubicBezTo>
                <a:cubicBezTo>
                  <a:pt x="2" y="17"/>
                  <a:pt x="22" y="0"/>
                  <a:pt x="44" y="1"/>
                </a:cubicBezTo>
                <a:cubicBezTo>
                  <a:pt x="66" y="3"/>
                  <a:pt x="83" y="22"/>
                  <a:pt x="82" y="4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0000" tIns="46800" rIns="90000" bIns="46800">
            <a:normAutofit lnSpcReduction="10000"/>
          </a:bodyPr>
          <a:lstStyle/>
          <a:p>
            <a:endParaRPr lang="zh-CN" altLang="en-US"/>
          </a:p>
        </p:txBody>
      </p:sp>
      <p:sp>
        <p:nvSpPr>
          <p:cNvPr id="49" name="Freeform 8"/>
          <p:cNvSpPr/>
          <p:nvPr/>
        </p:nvSpPr>
        <p:spPr bwMode="auto">
          <a:xfrm>
            <a:off x="1318213" y="4939686"/>
            <a:ext cx="554904" cy="561537"/>
          </a:xfrm>
          <a:custGeom>
            <a:avLst/>
            <a:gdLst>
              <a:gd name="T0" fmla="*/ 128 w 130"/>
              <a:gd name="T1" fmla="*/ 69 h 131"/>
              <a:gd name="T2" fmla="*/ 61 w 130"/>
              <a:gd name="T3" fmla="*/ 129 h 131"/>
              <a:gd name="T4" fmla="*/ 1 w 130"/>
              <a:gd name="T5" fmla="*/ 62 h 131"/>
              <a:gd name="T6" fmla="*/ 68 w 130"/>
              <a:gd name="T7" fmla="*/ 2 h 131"/>
              <a:gd name="T8" fmla="*/ 128 w 130"/>
              <a:gd name="T9" fmla="*/ 69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0" h="131">
                <a:moveTo>
                  <a:pt x="128" y="69"/>
                </a:moveTo>
                <a:cubicBezTo>
                  <a:pt x="126" y="104"/>
                  <a:pt x="96" y="131"/>
                  <a:pt x="61" y="129"/>
                </a:cubicBezTo>
                <a:cubicBezTo>
                  <a:pt x="26" y="127"/>
                  <a:pt x="0" y="97"/>
                  <a:pt x="1" y="62"/>
                </a:cubicBezTo>
                <a:cubicBezTo>
                  <a:pt x="3" y="27"/>
                  <a:pt x="33" y="0"/>
                  <a:pt x="68" y="2"/>
                </a:cubicBezTo>
                <a:cubicBezTo>
                  <a:pt x="103" y="4"/>
                  <a:pt x="130" y="34"/>
                  <a:pt x="128" y="69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0000" tIns="46800" rIns="90000" bIns="46800">
            <a:normAutofit/>
          </a:bodyPr>
          <a:lstStyle/>
          <a:p>
            <a:endParaRPr lang="zh-CN" altLang="en-US"/>
          </a:p>
        </p:txBody>
      </p:sp>
      <p:sp>
        <p:nvSpPr>
          <p:cNvPr id="50" name="Freeform 9"/>
          <p:cNvSpPr/>
          <p:nvPr/>
        </p:nvSpPr>
        <p:spPr bwMode="auto">
          <a:xfrm>
            <a:off x="3791802" y="4692012"/>
            <a:ext cx="414043" cy="409943"/>
          </a:xfrm>
          <a:custGeom>
            <a:avLst/>
            <a:gdLst>
              <a:gd name="T0" fmla="*/ 95 w 97"/>
              <a:gd name="T1" fmla="*/ 51 h 96"/>
              <a:gd name="T2" fmla="*/ 46 w 97"/>
              <a:gd name="T3" fmla="*/ 95 h 96"/>
              <a:gd name="T4" fmla="*/ 2 w 97"/>
              <a:gd name="T5" fmla="*/ 46 h 96"/>
              <a:gd name="T6" fmla="*/ 51 w 97"/>
              <a:gd name="T7" fmla="*/ 2 h 96"/>
              <a:gd name="T8" fmla="*/ 95 w 97"/>
              <a:gd name="T9" fmla="*/ 51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6">
                <a:moveTo>
                  <a:pt x="95" y="51"/>
                </a:moveTo>
                <a:cubicBezTo>
                  <a:pt x="94" y="77"/>
                  <a:pt x="72" y="96"/>
                  <a:pt x="46" y="95"/>
                </a:cubicBezTo>
                <a:cubicBezTo>
                  <a:pt x="20" y="94"/>
                  <a:pt x="0" y="72"/>
                  <a:pt x="2" y="46"/>
                </a:cubicBezTo>
                <a:cubicBezTo>
                  <a:pt x="3" y="20"/>
                  <a:pt x="25" y="0"/>
                  <a:pt x="51" y="2"/>
                </a:cubicBezTo>
                <a:cubicBezTo>
                  <a:pt x="77" y="3"/>
                  <a:pt x="97" y="25"/>
                  <a:pt x="95" y="5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0000" tIns="46800" rIns="90000" bIns="46800">
            <a:normAutofit/>
          </a:bodyPr>
          <a:lstStyle/>
          <a:p>
            <a:endParaRPr lang="zh-CN" altLang="en-US"/>
          </a:p>
        </p:txBody>
      </p:sp>
      <p:sp>
        <p:nvSpPr>
          <p:cNvPr id="51" name="Freeform 10"/>
          <p:cNvSpPr/>
          <p:nvPr/>
        </p:nvSpPr>
        <p:spPr bwMode="auto">
          <a:xfrm>
            <a:off x="3211289" y="914981"/>
            <a:ext cx="226230" cy="226323"/>
          </a:xfrm>
          <a:custGeom>
            <a:avLst/>
            <a:gdLst>
              <a:gd name="T0" fmla="*/ 52 w 53"/>
              <a:gd name="T1" fmla="*/ 28 h 53"/>
              <a:gd name="T2" fmla="*/ 25 w 53"/>
              <a:gd name="T3" fmla="*/ 53 h 53"/>
              <a:gd name="T4" fmla="*/ 0 w 53"/>
              <a:gd name="T5" fmla="*/ 25 h 53"/>
              <a:gd name="T6" fmla="*/ 28 w 53"/>
              <a:gd name="T7" fmla="*/ 1 h 53"/>
              <a:gd name="T8" fmla="*/ 52 w 53"/>
              <a:gd name="T9" fmla="*/ 28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" h="53">
                <a:moveTo>
                  <a:pt x="52" y="28"/>
                </a:moveTo>
                <a:cubicBezTo>
                  <a:pt x="51" y="42"/>
                  <a:pt x="39" y="53"/>
                  <a:pt x="25" y="53"/>
                </a:cubicBezTo>
                <a:cubicBezTo>
                  <a:pt x="11" y="52"/>
                  <a:pt x="0" y="40"/>
                  <a:pt x="0" y="25"/>
                </a:cubicBezTo>
                <a:cubicBezTo>
                  <a:pt x="1" y="11"/>
                  <a:pt x="13" y="0"/>
                  <a:pt x="28" y="1"/>
                </a:cubicBezTo>
                <a:cubicBezTo>
                  <a:pt x="42" y="2"/>
                  <a:pt x="53" y="14"/>
                  <a:pt x="52" y="28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0000" tIns="46800" rIns="90000" bIns="46800">
            <a:normAutofit fontScale="55000" lnSpcReduction="20000"/>
          </a:bodyPr>
          <a:lstStyle/>
          <a:p>
            <a:endParaRPr lang="zh-CN" altLang="en-US"/>
          </a:p>
        </p:txBody>
      </p:sp>
      <p:sp>
        <p:nvSpPr>
          <p:cNvPr id="52" name="Freeform 20"/>
          <p:cNvSpPr/>
          <p:nvPr/>
        </p:nvSpPr>
        <p:spPr bwMode="auto">
          <a:xfrm>
            <a:off x="1915249" y="2105525"/>
            <a:ext cx="1749046" cy="1751750"/>
          </a:xfrm>
          <a:custGeom>
            <a:avLst/>
            <a:gdLst>
              <a:gd name="T0" fmla="*/ 434 w 440"/>
              <a:gd name="T1" fmla="*/ 231 h 440"/>
              <a:gd name="T2" fmla="*/ 209 w 440"/>
              <a:gd name="T3" fmla="*/ 433 h 440"/>
              <a:gd name="T4" fmla="*/ 7 w 440"/>
              <a:gd name="T5" fmla="*/ 208 h 440"/>
              <a:gd name="T6" fmla="*/ 232 w 440"/>
              <a:gd name="T7" fmla="*/ 6 h 440"/>
              <a:gd name="T8" fmla="*/ 434 w 440"/>
              <a:gd name="T9" fmla="*/ 231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0" h="440">
                <a:moveTo>
                  <a:pt x="434" y="231"/>
                </a:moveTo>
                <a:cubicBezTo>
                  <a:pt x="427" y="349"/>
                  <a:pt x="327" y="440"/>
                  <a:pt x="209" y="433"/>
                </a:cubicBezTo>
                <a:cubicBezTo>
                  <a:pt x="91" y="427"/>
                  <a:pt x="0" y="326"/>
                  <a:pt x="7" y="208"/>
                </a:cubicBezTo>
                <a:cubicBezTo>
                  <a:pt x="13" y="90"/>
                  <a:pt x="114" y="0"/>
                  <a:pt x="232" y="6"/>
                </a:cubicBezTo>
                <a:cubicBezTo>
                  <a:pt x="350" y="13"/>
                  <a:pt x="440" y="113"/>
                  <a:pt x="434" y="231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0000" tIns="46800" rIns="90000" bIns="46800" anchor="ctr" anchorCtr="0">
            <a:normAutofit/>
          </a:bodyPr>
          <a:lstStyle/>
          <a:p>
            <a:endParaRPr lang="zh-CN" altLang="en-US" sz="1270">
              <a:latin typeface="+mn-ea"/>
            </a:endParaRPr>
          </a:p>
        </p:txBody>
      </p:sp>
      <p:sp>
        <p:nvSpPr>
          <p:cNvPr id="53" name="Freeform 12"/>
          <p:cNvSpPr/>
          <p:nvPr/>
        </p:nvSpPr>
        <p:spPr bwMode="auto">
          <a:xfrm>
            <a:off x="1279796" y="739896"/>
            <a:ext cx="554904" cy="557268"/>
          </a:xfrm>
          <a:custGeom>
            <a:avLst/>
            <a:gdLst>
              <a:gd name="T0" fmla="*/ 129 w 130"/>
              <a:gd name="T1" fmla="*/ 67 h 130"/>
              <a:gd name="T2" fmla="*/ 63 w 130"/>
              <a:gd name="T3" fmla="*/ 128 h 130"/>
              <a:gd name="T4" fmla="*/ 2 w 130"/>
              <a:gd name="T5" fmla="*/ 62 h 130"/>
              <a:gd name="T6" fmla="*/ 68 w 130"/>
              <a:gd name="T7" fmla="*/ 1 h 130"/>
              <a:gd name="T8" fmla="*/ 129 w 130"/>
              <a:gd name="T9" fmla="*/ 67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0" h="130">
                <a:moveTo>
                  <a:pt x="129" y="67"/>
                </a:moveTo>
                <a:cubicBezTo>
                  <a:pt x="127" y="102"/>
                  <a:pt x="98" y="130"/>
                  <a:pt x="63" y="128"/>
                </a:cubicBezTo>
                <a:cubicBezTo>
                  <a:pt x="28" y="127"/>
                  <a:pt x="0" y="97"/>
                  <a:pt x="2" y="62"/>
                </a:cubicBezTo>
                <a:cubicBezTo>
                  <a:pt x="3" y="27"/>
                  <a:pt x="33" y="0"/>
                  <a:pt x="68" y="1"/>
                </a:cubicBezTo>
                <a:cubicBezTo>
                  <a:pt x="103" y="3"/>
                  <a:pt x="130" y="32"/>
                  <a:pt x="129" y="67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0000" tIns="46800" rIns="90000" bIns="46800">
            <a:normAutofit/>
          </a:bodyPr>
          <a:lstStyle/>
          <a:p>
            <a:endParaRPr lang="zh-CN" altLang="en-US"/>
          </a:p>
        </p:txBody>
      </p:sp>
      <p:sp>
        <p:nvSpPr>
          <p:cNvPr id="54" name="Freeform 13"/>
          <p:cNvSpPr/>
          <p:nvPr/>
        </p:nvSpPr>
        <p:spPr bwMode="auto">
          <a:xfrm>
            <a:off x="1856042" y="238147"/>
            <a:ext cx="283854" cy="288241"/>
          </a:xfrm>
          <a:custGeom>
            <a:avLst/>
            <a:gdLst>
              <a:gd name="T0" fmla="*/ 83 w 84"/>
              <a:gd name="T1" fmla="*/ 45 h 85"/>
              <a:gd name="T2" fmla="*/ 40 w 84"/>
              <a:gd name="T3" fmla="*/ 84 h 85"/>
              <a:gd name="T4" fmla="*/ 1 w 84"/>
              <a:gd name="T5" fmla="*/ 40 h 85"/>
              <a:gd name="T6" fmla="*/ 44 w 84"/>
              <a:gd name="T7" fmla="*/ 1 h 85"/>
              <a:gd name="T8" fmla="*/ 83 w 84"/>
              <a:gd name="T9" fmla="*/ 4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" h="85">
                <a:moveTo>
                  <a:pt x="83" y="45"/>
                </a:moveTo>
                <a:cubicBezTo>
                  <a:pt x="82" y="67"/>
                  <a:pt x="63" y="85"/>
                  <a:pt x="40" y="84"/>
                </a:cubicBezTo>
                <a:cubicBezTo>
                  <a:pt x="17" y="82"/>
                  <a:pt x="0" y="63"/>
                  <a:pt x="1" y="40"/>
                </a:cubicBezTo>
                <a:cubicBezTo>
                  <a:pt x="2" y="18"/>
                  <a:pt x="22" y="0"/>
                  <a:pt x="44" y="1"/>
                </a:cubicBezTo>
                <a:cubicBezTo>
                  <a:pt x="67" y="3"/>
                  <a:pt x="84" y="22"/>
                  <a:pt x="83" y="45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0000" tIns="46800" rIns="90000" bIns="46800">
            <a:normAutofit fontScale="85000" lnSpcReduction="20000"/>
          </a:bodyPr>
          <a:lstStyle/>
          <a:p>
            <a:endParaRPr lang="zh-CN" altLang="en-US"/>
          </a:p>
        </p:txBody>
      </p:sp>
      <p:sp>
        <p:nvSpPr>
          <p:cNvPr id="55" name="Freeform 14"/>
          <p:cNvSpPr/>
          <p:nvPr/>
        </p:nvSpPr>
        <p:spPr bwMode="auto">
          <a:xfrm>
            <a:off x="3211287" y="1495734"/>
            <a:ext cx="132323" cy="132378"/>
          </a:xfrm>
          <a:custGeom>
            <a:avLst/>
            <a:gdLst>
              <a:gd name="T0" fmla="*/ 30 w 31"/>
              <a:gd name="T1" fmla="*/ 16 h 31"/>
              <a:gd name="T2" fmla="*/ 14 w 31"/>
              <a:gd name="T3" fmla="*/ 30 h 31"/>
              <a:gd name="T4" fmla="*/ 0 w 31"/>
              <a:gd name="T5" fmla="*/ 14 h 31"/>
              <a:gd name="T6" fmla="*/ 16 w 31"/>
              <a:gd name="T7" fmla="*/ 0 h 31"/>
              <a:gd name="T8" fmla="*/ 30 w 31"/>
              <a:gd name="T9" fmla="*/ 16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31">
                <a:moveTo>
                  <a:pt x="30" y="16"/>
                </a:moveTo>
                <a:cubicBezTo>
                  <a:pt x="30" y="24"/>
                  <a:pt x="23" y="31"/>
                  <a:pt x="14" y="30"/>
                </a:cubicBezTo>
                <a:cubicBezTo>
                  <a:pt x="6" y="30"/>
                  <a:pt x="0" y="23"/>
                  <a:pt x="0" y="14"/>
                </a:cubicBezTo>
                <a:cubicBezTo>
                  <a:pt x="1" y="6"/>
                  <a:pt x="8" y="0"/>
                  <a:pt x="16" y="0"/>
                </a:cubicBezTo>
                <a:cubicBezTo>
                  <a:pt x="24" y="0"/>
                  <a:pt x="31" y="8"/>
                  <a:pt x="30" y="1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0000" tIns="46800" rIns="90000" bIns="46800">
            <a:normAutofit fontScale="25000" lnSpcReduction="20000"/>
          </a:bodyPr>
          <a:lstStyle/>
          <a:p>
            <a:endParaRPr lang="zh-CN" altLang="en-US"/>
          </a:p>
        </p:txBody>
      </p:sp>
      <p:grpSp>
        <p:nvGrpSpPr>
          <p:cNvPr id="56" name="Group 15"/>
          <p:cNvGrpSpPr/>
          <p:nvPr/>
        </p:nvGrpSpPr>
        <p:grpSpPr bwMode="auto">
          <a:xfrm>
            <a:off x="3157931" y="2670051"/>
            <a:ext cx="354285" cy="354431"/>
            <a:chOff x="0" y="0"/>
            <a:chExt cx="166" cy="166"/>
          </a:xfrm>
        </p:grpSpPr>
        <p:sp>
          <p:nvSpPr>
            <p:cNvPr id="57" name="Freeform 16"/>
            <p:cNvSpPr/>
            <p:nvPr/>
          </p:nvSpPr>
          <p:spPr bwMode="auto">
            <a:xfrm>
              <a:off x="0" y="0"/>
              <a:ext cx="166" cy="166"/>
            </a:xfrm>
            <a:custGeom>
              <a:avLst/>
              <a:gdLst>
                <a:gd name="T0" fmla="*/ 82 w 83"/>
                <a:gd name="T1" fmla="*/ 44 h 83"/>
                <a:gd name="T2" fmla="*/ 39 w 83"/>
                <a:gd name="T3" fmla="*/ 82 h 83"/>
                <a:gd name="T4" fmla="*/ 1 w 83"/>
                <a:gd name="T5" fmla="*/ 40 h 83"/>
                <a:gd name="T6" fmla="*/ 43 w 83"/>
                <a:gd name="T7" fmla="*/ 1 h 83"/>
                <a:gd name="T8" fmla="*/ 82 w 83"/>
                <a:gd name="T9" fmla="*/ 4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83">
                  <a:moveTo>
                    <a:pt x="82" y="44"/>
                  </a:moveTo>
                  <a:cubicBezTo>
                    <a:pt x="80" y="66"/>
                    <a:pt x="61" y="83"/>
                    <a:pt x="39" y="82"/>
                  </a:cubicBezTo>
                  <a:cubicBezTo>
                    <a:pt x="17" y="81"/>
                    <a:pt x="0" y="62"/>
                    <a:pt x="1" y="40"/>
                  </a:cubicBezTo>
                  <a:cubicBezTo>
                    <a:pt x="2" y="17"/>
                    <a:pt x="21" y="0"/>
                    <a:pt x="43" y="1"/>
                  </a:cubicBezTo>
                  <a:cubicBezTo>
                    <a:pt x="66" y="3"/>
                    <a:pt x="83" y="22"/>
                    <a:pt x="82" y="4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0000" tIns="46800" rIns="90000" bIns="46800">
              <a:normAutofit lnSpcReduction="10000"/>
            </a:bodyPr>
            <a:lstStyle/>
            <a:p>
              <a:endParaRPr lang="zh-CN" altLang="en-US"/>
            </a:p>
          </p:txBody>
        </p:sp>
        <p:sp>
          <p:nvSpPr>
            <p:cNvPr id="58" name="Freeform 17"/>
            <p:cNvSpPr/>
            <p:nvPr/>
          </p:nvSpPr>
          <p:spPr bwMode="auto">
            <a:xfrm>
              <a:off x="66" y="56"/>
              <a:ext cx="44" cy="60"/>
            </a:xfrm>
            <a:custGeom>
              <a:avLst/>
              <a:gdLst>
                <a:gd name="T0" fmla="*/ 0 w 44"/>
                <a:gd name="T1" fmla="*/ 0 h 60"/>
                <a:gd name="T2" fmla="*/ 44 w 44"/>
                <a:gd name="T3" fmla="*/ 30 h 60"/>
                <a:gd name="T4" fmla="*/ 0 w 44"/>
                <a:gd name="T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60">
                  <a:moveTo>
                    <a:pt x="0" y="0"/>
                  </a:moveTo>
                  <a:lnTo>
                    <a:pt x="44" y="30"/>
                  </a:lnTo>
                  <a:lnTo>
                    <a:pt x="0" y="60"/>
                  </a:lnTo>
                </a:path>
              </a:pathLst>
            </a:custGeom>
            <a:noFill/>
            <a:ln w="12700" cap="flat" cmpd="sng">
              <a:solidFill>
                <a:srgbClr val="FFFFFF"/>
              </a:solidFill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0000" tIns="46800" rIns="90000" bIns="46800">
              <a:normAutofit fontScale="25000" lnSpcReduction="20000"/>
            </a:bodyPr>
            <a:lstStyle/>
            <a:p>
              <a:endParaRPr lang="zh-CN" altLang="en-US"/>
            </a:p>
          </p:txBody>
        </p:sp>
      </p:grpSp>
      <p:grpSp>
        <p:nvGrpSpPr>
          <p:cNvPr id="60" name="Group 18"/>
          <p:cNvGrpSpPr/>
          <p:nvPr/>
        </p:nvGrpSpPr>
        <p:grpSpPr bwMode="auto">
          <a:xfrm>
            <a:off x="1772808" y="3592424"/>
            <a:ext cx="356420" cy="354431"/>
            <a:chOff x="0" y="0"/>
            <a:chExt cx="167" cy="166"/>
          </a:xfrm>
        </p:grpSpPr>
        <p:sp>
          <p:nvSpPr>
            <p:cNvPr id="61" name="Freeform 19"/>
            <p:cNvSpPr/>
            <p:nvPr/>
          </p:nvSpPr>
          <p:spPr bwMode="auto">
            <a:xfrm>
              <a:off x="0" y="0"/>
              <a:ext cx="167" cy="166"/>
            </a:xfrm>
            <a:custGeom>
              <a:avLst/>
              <a:gdLst>
                <a:gd name="T0" fmla="*/ 1 w 83"/>
                <a:gd name="T1" fmla="*/ 40 h 83"/>
                <a:gd name="T2" fmla="*/ 44 w 83"/>
                <a:gd name="T3" fmla="*/ 1 h 83"/>
                <a:gd name="T4" fmla="*/ 82 w 83"/>
                <a:gd name="T5" fmla="*/ 44 h 83"/>
                <a:gd name="T6" fmla="*/ 40 w 83"/>
                <a:gd name="T7" fmla="*/ 82 h 83"/>
                <a:gd name="T8" fmla="*/ 1 w 83"/>
                <a:gd name="T9" fmla="*/ 4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83">
                  <a:moveTo>
                    <a:pt x="1" y="40"/>
                  </a:moveTo>
                  <a:cubicBezTo>
                    <a:pt x="3" y="17"/>
                    <a:pt x="22" y="0"/>
                    <a:pt x="44" y="1"/>
                  </a:cubicBezTo>
                  <a:cubicBezTo>
                    <a:pt x="66" y="3"/>
                    <a:pt x="83" y="22"/>
                    <a:pt x="82" y="44"/>
                  </a:cubicBezTo>
                  <a:cubicBezTo>
                    <a:pt x="81" y="66"/>
                    <a:pt x="62" y="83"/>
                    <a:pt x="40" y="82"/>
                  </a:cubicBezTo>
                  <a:cubicBezTo>
                    <a:pt x="17" y="81"/>
                    <a:pt x="0" y="62"/>
                    <a:pt x="1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0000" tIns="46800" rIns="90000" bIns="46800">
              <a:normAutofit lnSpcReduction="10000"/>
            </a:bodyPr>
            <a:lstStyle/>
            <a:p>
              <a:endParaRPr lang="zh-CN" altLang="en-US"/>
            </a:p>
          </p:txBody>
        </p:sp>
        <p:sp>
          <p:nvSpPr>
            <p:cNvPr id="62" name="Freeform 20"/>
            <p:cNvSpPr/>
            <p:nvPr/>
          </p:nvSpPr>
          <p:spPr bwMode="auto">
            <a:xfrm>
              <a:off x="56" y="52"/>
              <a:ext cx="44" cy="58"/>
            </a:xfrm>
            <a:custGeom>
              <a:avLst/>
              <a:gdLst>
                <a:gd name="T0" fmla="*/ 44 w 44"/>
                <a:gd name="T1" fmla="*/ 58 h 58"/>
                <a:gd name="T2" fmla="*/ 0 w 44"/>
                <a:gd name="T3" fmla="*/ 30 h 58"/>
                <a:gd name="T4" fmla="*/ 44 w 44"/>
                <a:gd name="T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58">
                  <a:moveTo>
                    <a:pt x="44" y="58"/>
                  </a:moveTo>
                  <a:lnTo>
                    <a:pt x="0" y="30"/>
                  </a:lnTo>
                  <a:lnTo>
                    <a:pt x="44" y="0"/>
                  </a:lnTo>
                </a:path>
              </a:pathLst>
            </a:custGeom>
            <a:noFill/>
            <a:ln w="12700" cap="flat" cmpd="sng">
              <a:solidFill>
                <a:srgbClr val="FFFFFF"/>
              </a:solidFill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0000" tIns="46800" rIns="90000" bIns="46800">
              <a:normAutofit fontScale="25000" lnSpcReduction="20000"/>
            </a:bodyPr>
            <a:lstStyle/>
            <a:p>
              <a:endParaRPr lang="zh-CN" altLang="en-US"/>
            </a:p>
          </p:txBody>
        </p:sp>
      </p:grpSp>
      <p:sp>
        <p:nvSpPr>
          <p:cNvPr id="63" name="Freeform 22"/>
          <p:cNvSpPr/>
          <p:nvPr/>
        </p:nvSpPr>
        <p:spPr bwMode="auto">
          <a:xfrm rot="5400000">
            <a:off x="1901600" y="2611663"/>
            <a:ext cx="1603476" cy="1613490"/>
          </a:xfrm>
          <a:custGeom>
            <a:avLst/>
            <a:gdLst>
              <a:gd name="T0" fmla="*/ 366 w 371"/>
              <a:gd name="T1" fmla="*/ 196 h 372"/>
              <a:gd name="T2" fmla="*/ 176 w 371"/>
              <a:gd name="T3" fmla="*/ 367 h 372"/>
              <a:gd name="T4" fmla="*/ 5 w 371"/>
              <a:gd name="T5" fmla="*/ 176 h 372"/>
              <a:gd name="T6" fmla="*/ 195 w 371"/>
              <a:gd name="T7" fmla="*/ 6 h 372"/>
              <a:gd name="T8" fmla="*/ 366 w 371"/>
              <a:gd name="T9" fmla="*/ 196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1" h="372">
                <a:moveTo>
                  <a:pt x="366" y="196"/>
                </a:moveTo>
                <a:cubicBezTo>
                  <a:pt x="361" y="296"/>
                  <a:pt x="275" y="372"/>
                  <a:pt x="176" y="367"/>
                </a:cubicBezTo>
                <a:cubicBezTo>
                  <a:pt x="76" y="361"/>
                  <a:pt x="0" y="276"/>
                  <a:pt x="5" y="176"/>
                </a:cubicBezTo>
                <a:cubicBezTo>
                  <a:pt x="10" y="77"/>
                  <a:pt x="96" y="0"/>
                  <a:pt x="195" y="6"/>
                </a:cubicBezTo>
                <a:cubicBezTo>
                  <a:pt x="295" y="11"/>
                  <a:pt x="371" y="96"/>
                  <a:pt x="366" y="19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0000" tIns="46800" rIns="90000" bIns="46800">
            <a:normAutofit/>
          </a:bodyPr>
          <a:lstStyle/>
          <a:p>
            <a:endParaRPr lang="zh-CN" altLang="en-US"/>
          </a:p>
        </p:txBody>
      </p:sp>
      <p:grpSp>
        <p:nvGrpSpPr>
          <p:cNvPr id="64" name="Group 23"/>
          <p:cNvGrpSpPr/>
          <p:nvPr/>
        </p:nvGrpSpPr>
        <p:grpSpPr bwMode="auto">
          <a:xfrm>
            <a:off x="2524060" y="4982385"/>
            <a:ext cx="354285" cy="356565"/>
            <a:chOff x="0" y="0"/>
            <a:chExt cx="166" cy="167"/>
          </a:xfrm>
        </p:grpSpPr>
        <p:sp>
          <p:nvSpPr>
            <p:cNvPr id="69" name="Freeform 24"/>
            <p:cNvSpPr/>
            <p:nvPr/>
          </p:nvSpPr>
          <p:spPr bwMode="auto">
            <a:xfrm>
              <a:off x="0" y="0"/>
              <a:ext cx="166" cy="167"/>
            </a:xfrm>
            <a:custGeom>
              <a:avLst/>
              <a:gdLst>
                <a:gd name="T0" fmla="*/ 82 w 83"/>
                <a:gd name="T1" fmla="*/ 44 h 83"/>
                <a:gd name="T2" fmla="*/ 39 w 83"/>
                <a:gd name="T3" fmla="*/ 82 h 83"/>
                <a:gd name="T4" fmla="*/ 1 w 83"/>
                <a:gd name="T5" fmla="*/ 40 h 83"/>
                <a:gd name="T6" fmla="*/ 44 w 83"/>
                <a:gd name="T7" fmla="*/ 1 h 83"/>
                <a:gd name="T8" fmla="*/ 82 w 83"/>
                <a:gd name="T9" fmla="*/ 4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83">
                  <a:moveTo>
                    <a:pt x="82" y="44"/>
                  </a:moveTo>
                  <a:cubicBezTo>
                    <a:pt x="81" y="66"/>
                    <a:pt x="61" y="83"/>
                    <a:pt x="39" y="82"/>
                  </a:cubicBezTo>
                  <a:cubicBezTo>
                    <a:pt x="17" y="81"/>
                    <a:pt x="0" y="62"/>
                    <a:pt x="1" y="40"/>
                  </a:cubicBezTo>
                  <a:cubicBezTo>
                    <a:pt x="2" y="17"/>
                    <a:pt x="21" y="0"/>
                    <a:pt x="44" y="1"/>
                  </a:cubicBezTo>
                  <a:cubicBezTo>
                    <a:pt x="66" y="3"/>
                    <a:pt x="83" y="22"/>
                    <a:pt x="82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0000" tIns="46800" rIns="90000" bIns="46800">
              <a:normAutofit lnSpcReduction="10000"/>
            </a:bodyPr>
            <a:lstStyle/>
            <a:p>
              <a:endParaRPr lang="zh-CN" altLang="en-US"/>
            </a:p>
          </p:txBody>
        </p:sp>
        <p:sp>
          <p:nvSpPr>
            <p:cNvPr id="75" name="Freeform 25"/>
            <p:cNvSpPr/>
            <p:nvPr/>
          </p:nvSpPr>
          <p:spPr bwMode="auto">
            <a:xfrm>
              <a:off x="66" y="57"/>
              <a:ext cx="44" cy="60"/>
            </a:xfrm>
            <a:custGeom>
              <a:avLst/>
              <a:gdLst>
                <a:gd name="T0" fmla="*/ 0 w 44"/>
                <a:gd name="T1" fmla="*/ 0 h 60"/>
                <a:gd name="T2" fmla="*/ 44 w 44"/>
                <a:gd name="T3" fmla="*/ 30 h 60"/>
                <a:gd name="T4" fmla="*/ 0 w 44"/>
                <a:gd name="T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60">
                  <a:moveTo>
                    <a:pt x="0" y="0"/>
                  </a:moveTo>
                  <a:lnTo>
                    <a:pt x="44" y="30"/>
                  </a:lnTo>
                  <a:lnTo>
                    <a:pt x="0" y="60"/>
                  </a:lnTo>
                </a:path>
              </a:pathLst>
            </a:custGeom>
            <a:noFill/>
            <a:ln w="12700" cap="flat" cmpd="sng">
              <a:solidFill>
                <a:srgbClr val="FFFFFF"/>
              </a:solidFill>
              <a:rou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0000" tIns="46800" rIns="90000" bIns="46800">
              <a:normAutofit fontScale="25000" lnSpcReduction="20000"/>
            </a:bodyPr>
            <a:lstStyle/>
            <a:p>
              <a:endParaRPr lang="zh-CN" altLang="en-US"/>
            </a:p>
          </p:txBody>
        </p:sp>
      </p:grpSp>
      <p:sp>
        <p:nvSpPr>
          <p:cNvPr id="79" name="Freeform 26"/>
          <p:cNvSpPr/>
          <p:nvPr/>
        </p:nvSpPr>
        <p:spPr bwMode="auto">
          <a:xfrm>
            <a:off x="2084404" y="2729834"/>
            <a:ext cx="1410737" cy="1402777"/>
          </a:xfrm>
          <a:custGeom>
            <a:avLst/>
            <a:gdLst>
              <a:gd name="T0" fmla="*/ 340 w 345"/>
              <a:gd name="T1" fmla="*/ 182 h 345"/>
              <a:gd name="T2" fmla="*/ 163 w 345"/>
              <a:gd name="T3" fmla="*/ 340 h 345"/>
              <a:gd name="T4" fmla="*/ 5 w 345"/>
              <a:gd name="T5" fmla="*/ 164 h 345"/>
              <a:gd name="T6" fmla="*/ 181 w 345"/>
              <a:gd name="T7" fmla="*/ 5 h 345"/>
              <a:gd name="T8" fmla="*/ 340 w 345"/>
              <a:gd name="T9" fmla="*/ 182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" h="345">
                <a:moveTo>
                  <a:pt x="340" y="182"/>
                </a:moveTo>
                <a:cubicBezTo>
                  <a:pt x="335" y="274"/>
                  <a:pt x="256" y="345"/>
                  <a:pt x="163" y="340"/>
                </a:cubicBezTo>
                <a:cubicBezTo>
                  <a:pt x="71" y="335"/>
                  <a:pt x="0" y="256"/>
                  <a:pt x="5" y="164"/>
                </a:cubicBezTo>
                <a:cubicBezTo>
                  <a:pt x="10" y="71"/>
                  <a:pt x="89" y="0"/>
                  <a:pt x="181" y="5"/>
                </a:cubicBezTo>
                <a:cubicBezTo>
                  <a:pt x="274" y="10"/>
                  <a:pt x="345" y="89"/>
                  <a:pt x="340" y="1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0000" tIns="46800" rIns="90000" bIns="46800">
            <a:normAutofit/>
          </a:bodyPr>
          <a:lstStyle/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825875" y="2894744"/>
            <a:ext cx="4275138" cy="578955"/>
          </a:xfrm>
        </p:spPr>
        <p:txBody>
          <a:bodyPr vert="horz" wrap="square" lIns="90000" tIns="46800" rIns="90000" bIns="46800" anchor="b">
            <a:norm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lang="zh-CN" altLang="en-US" sz="2400" b="1" kern="1200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</a:lstStyle>
          <a:p>
            <a:r>
              <a:rPr lang="zh-CN" altLang="en-US" dirty="0"/>
              <a:t>单击此处添加标题文本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825877" y="3559834"/>
            <a:ext cx="4275137" cy="376501"/>
          </a:xfrm>
        </p:spPr>
        <p:txBody>
          <a:bodyPr vert="horz" wrap="square"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10"/>
            </a:lvl2pPr>
            <a:lvl3pPr marL="914400" indent="0">
              <a:buNone/>
              <a:defRPr sz="1800"/>
            </a:lvl3pPr>
            <a:lvl4pPr marL="1371600" indent="0">
              <a:buNone/>
              <a:defRPr sz="1585"/>
            </a:lvl4pPr>
            <a:lvl5pPr marL="1828800" indent="0">
              <a:buNone/>
              <a:defRPr sz="1585"/>
            </a:lvl5pPr>
            <a:lvl6pPr marL="2286000" indent="0">
              <a:buNone/>
              <a:defRPr sz="1585"/>
            </a:lvl6pPr>
            <a:lvl7pPr marL="2743200" indent="0">
              <a:buNone/>
              <a:defRPr sz="1585"/>
            </a:lvl7pPr>
            <a:lvl8pPr marL="3200400" indent="0">
              <a:buNone/>
              <a:defRPr sz="1585"/>
            </a:lvl8pPr>
            <a:lvl9pPr marL="3657600" indent="0">
              <a:buNone/>
              <a:defRPr sz="1585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 lIns="90000" tIns="46800" rIns="90000" bIns="46800">
            <a:normAutofit/>
          </a:bodyPr>
          <a:lstStyle/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 lIns="90000" tIns="46800" rIns="90000" bIns="46800">
            <a:normAutofit/>
          </a:bodyPr>
          <a:lstStyle/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 lIns="90000" tIns="46800" rIns="90000" bIns="46800">
            <a:normAutofit/>
          </a:bodyPr>
          <a:lstStyle/>
          <a:p>
            <a:fld id="{D73975F7-37ED-4445-BBF3-D95E76A6F842}" type="slidenum">
              <a:rPr lang="zh-CN" altLang="zh-CN" smtClean="0"/>
              <a:pPr/>
              <a:t>‹#›</a:t>
            </a:fld>
            <a:endParaRPr lang="zh-CN" altLang="zh-CN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1100"/>
                                  </p:stCondLst>
                                  <p:iterate type="lt">
                                    <p:tmPct val="5333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1100"/>
                                  </p:stCondLst>
                                  <p:iterate type="lt">
                                    <p:tmPct val="5333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>
        <p:tmplLst>
          <p:tmpl>
            <p:tnLst>
              <p:par>
                <p:cTn presetID="53" presetClass="entr" presetSubtype="16" fill="hold" nodeType="withEffect">
                  <p:stCondLst>
                    <p:cond delay="1100"/>
                  </p:stCondLst>
                  <p:iterate type="lt">
                    <p:tmPct val="5333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4"/>
          <p:cNvSpPr/>
          <p:nvPr>
            <p:custDataLst>
              <p:tags r:id="rId1"/>
            </p:custDataLst>
          </p:nvPr>
        </p:nvSpPr>
        <p:spPr bwMode="auto">
          <a:xfrm>
            <a:off x="400257" y="1571296"/>
            <a:ext cx="4095542" cy="4602622"/>
          </a:xfrm>
          <a:prstGeom prst="rect">
            <a:avLst/>
          </a:prstGeom>
          <a:solidFill>
            <a:schemeClr val="bg1">
              <a:lumMod val="85000"/>
              <a:alpha val="20000"/>
            </a:schemeClr>
          </a:solidFill>
          <a:ln w="6350">
            <a:solidFill>
              <a:schemeClr val="bg1">
                <a:lumMod val="95000"/>
              </a:schemeClr>
            </a:solidFill>
            <a:miter lim="800000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955">
              <a:latin typeface="+mn-ea"/>
            </a:endParaRPr>
          </a:p>
        </p:txBody>
      </p:sp>
      <p:sp>
        <p:nvSpPr>
          <p:cNvPr id="11" name="TextBox 14"/>
          <p:cNvSpPr/>
          <p:nvPr>
            <p:custDataLst>
              <p:tags r:id="rId2"/>
            </p:custDataLst>
          </p:nvPr>
        </p:nvSpPr>
        <p:spPr bwMode="auto">
          <a:xfrm>
            <a:off x="4627026" y="1571296"/>
            <a:ext cx="4095542" cy="4602622"/>
          </a:xfrm>
          <a:prstGeom prst="rect">
            <a:avLst/>
          </a:prstGeom>
          <a:solidFill>
            <a:schemeClr val="bg1">
              <a:lumMod val="85000"/>
              <a:alpha val="20000"/>
            </a:schemeClr>
          </a:solidFill>
          <a:ln w="6350">
            <a:solidFill>
              <a:schemeClr val="bg1">
                <a:lumMod val="95000"/>
              </a:schemeClr>
            </a:solidFill>
            <a:miter lim="800000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955">
              <a:latin typeface="+mn-ea"/>
            </a:endParaRPr>
          </a:p>
        </p:txBody>
      </p:sp>
      <p:sp>
        <p:nvSpPr>
          <p:cNvPr id="12" name="TextBox 1"/>
          <p:cNvSpPr/>
          <p:nvPr>
            <p:custDataLst>
              <p:tags r:id="rId3"/>
            </p:custDataLst>
          </p:nvPr>
        </p:nvSpPr>
        <p:spPr bwMode="auto">
          <a:xfrm>
            <a:off x="400257" y="6131132"/>
            <a:ext cx="4095542" cy="49451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955">
              <a:latin typeface="+mn-ea"/>
            </a:endParaRPr>
          </a:p>
        </p:txBody>
      </p:sp>
      <p:sp>
        <p:nvSpPr>
          <p:cNvPr id="13" name="TextBox 13"/>
          <p:cNvSpPr/>
          <p:nvPr>
            <p:custDataLst>
              <p:tags r:id="rId4"/>
            </p:custDataLst>
          </p:nvPr>
        </p:nvSpPr>
        <p:spPr bwMode="auto">
          <a:xfrm>
            <a:off x="4627026" y="6131132"/>
            <a:ext cx="4095542" cy="49451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955">
              <a:latin typeface="+mn-ea"/>
            </a:endParaRPr>
          </a:p>
        </p:txBody>
      </p:sp>
      <p:sp>
        <p:nvSpPr>
          <p:cNvPr id="20" name="内容占位符 19"/>
          <p:cNvSpPr>
            <a:spLocks noGrp="1"/>
          </p:cNvSpPr>
          <p:nvPr>
            <p:ph sz="quarter" idx="13"/>
          </p:nvPr>
        </p:nvSpPr>
        <p:spPr>
          <a:xfrm>
            <a:off x="457200" y="1571612"/>
            <a:ext cx="3945900" cy="4602307"/>
          </a:xfrm>
        </p:spPr>
        <p:txBody>
          <a:bodyPr vert="horz" wrap="square"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34500" y="248400"/>
            <a:ext cx="4592700" cy="489600"/>
          </a:xfr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normAutofit/>
          </a:bodyPr>
          <a:lstStyle>
            <a:lvl1pPr algn="l">
              <a:def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n-cs"/>
              </a:defRPr>
            </a:lvl1pPr>
          </a:lstStyle>
          <a:p>
            <a:pPr lvl="0" algn="l">
              <a:buFont typeface="Arial" panose="020B0604020202020204" pitchFamily="34" charset="0"/>
            </a:pPr>
            <a:r>
              <a:rPr lang="zh-CN" altLang="en-US" dirty="0"/>
              <a:t>编辑标题</a:t>
            </a:r>
            <a:endParaRPr lang="en-US" altLang="zh-CN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 vert="horz" wrap="square" lIns="90000" tIns="46800" rIns="90000" bIns="46800">
            <a:normAutofit/>
          </a:bodyPr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 vert="horz" wrap="square" lIns="90000" tIns="46800" rIns="90000" bIns="46800">
            <a:normAutofit/>
          </a:bodyPr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 vert="horz" wrap="square" lIns="90000" tIns="46800" rIns="90000" bIns="46800">
            <a:normAutofit/>
          </a:bodyPr>
          <a:lstStyle>
            <a:lvl1pPr>
              <a:defRPr/>
            </a:lvl1pPr>
          </a:lstStyle>
          <a:p>
            <a:fld id="{0D509EFE-97F1-408F-864D-844AD0477DF1}" type="slidenum">
              <a:rPr lang="zh-CN" altLang="zh-CN"/>
              <a:pPr/>
              <a:t>‹#›</a:t>
            </a:fld>
            <a:endParaRPr lang="zh-CN" altLang="zh-CN"/>
          </a:p>
        </p:txBody>
      </p:sp>
      <p:sp>
        <p:nvSpPr>
          <p:cNvPr id="23" name="内容占位符 22"/>
          <p:cNvSpPr>
            <a:spLocks noGrp="1"/>
          </p:cNvSpPr>
          <p:nvPr>
            <p:ph sz="quarter" idx="14"/>
          </p:nvPr>
        </p:nvSpPr>
        <p:spPr>
          <a:xfrm>
            <a:off x="4807429" y="1577030"/>
            <a:ext cx="3879373" cy="4596888"/>
          </a:xfrm>
        </p:spPr>
        <p:txBody>
          <a:bodyPr vert="horz" wrap="square"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Freeform 2"/>
          <p:cNvSpPr/>
          <p:nvPr/>
        </p:nvSpPr>
        <p:spPr bwMode="auto">
          <a:xfrm>
            <a:off x="469" y="246722"/>
            <a:ext cx="554222" cy="490962"/>
          </a:xfrm>
          <a:custGeom>
            <a:avLst/>
            <a:gdLst>
              <a:gd name="T0" fmla="*/ 185 w 278"/>
              <a:gd name="T1" fmla="*/ 0 h 185"/>
              <a:gd name="T2" fmla="*/ 185 w 278"/>
              <a:gd name="T3" fmla="*/ 0 h 185"/>
              <a:gd name="T4" fmla="*/ 185 w 278"/>
              <a:gd name="T5" fmla="*/ 0 h 185"/>
              <a:gd name="T6" fmla="*/ 0 w 278"/>
              <a:gd name="T7" fmla="*/ 0 h 185"/>
              <a:gd name="T8" fmla="*/ 0 w 278"/>
              <a:gd name="T9" fmla="*/ 185 h 185"/>
              <a:gd name="T10" fmla="*/ 185 w 278"/>
              <a:gd name="T11" fmla="*/ 185 h 185"/>
              <a:gd name="T12" fmla="*/ 185 w 278"/>
              <a:gd name="T13" fmla="*/ 185 h 185"/>
              <a:gd name="T14" fmla="*/ 185 w 278"/>
              <a:gd name="T15" fmla="*/ 185 h 185"/>
              <a:gd name="T16" fmla="*/ 278 w 278"/>
              <a:gd name="T17" fmla="*/ 92 h 185"/>
              <a:gd name="T18" fmla="*/ 185 w 278"/>
              <a:gd name="T19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78" h="185">
                <a:moveTo>
                  <a:pt x="185" y="0"/>
                </a:moveTo>
                <a:cubicBezTo>
                  <a:pt x="185" y="0"/>
                  <a:pt x="185" y="0"/>
                  <a:pt x="185" y="0"/>
                </a:cubicBezTo>
                <a:cubicBezTo>
                  <a:pt x="185" y="0"/>
                  <a:pt x="185" y="0"/>
                  <a:pt x="18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5"/>
                  <a:pt x="0" y="185"/>
                  <a:pt x="0" y="185"/>
                </a:cubicBezTo>
                <a:cubicBezTo>
                  <a:pt x="185" y="185"/>
                  <a:pt x="185" y="185"/>
                  <a:pt x="185" y="185"/>
                </a:cubicBezTo>
                <a:cubicBezTo>
                  <a:pt x="185" y="185"/>
                  <a:pt x="185" y="185"/>
                  <a:pt x="185" y="185"/>
                </a:cubicBezTo>
                <a:cubicBezTo>
                  <a:pt x="185" y="185"/>
                  <a:pt x="185" y="185"/>
                  <a:pt x="185" y="185"/>
                </a:cubicBezTo>
                <a:cubicBezTo>
                  <a:pt x="237" y="185"/>
                  <a:pt x="278" y="143"/>
                  <a:pt x="278" y="92"/>
                </a:cubicBezTo>
                <a:cubicBezTo>
                  <a:pt x="278" y="41"/>
                  <a:pt x="237" y="0"/>
                  <a:pt x="18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wrap="square" lIns="90000" tIns="46800" rIns="90000" bIns="46800">
            <a:normAutofit/>
          </a:bodyPr>
          <a:lstStyle/>
          <a:p>
            <a:endParaRPr lang="zh-CN" altLang="en-US" sz="955">
              <a:latin typeface="+mn-ea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64179"/>
            <a:ext cx="8229602" cy="1259817"/>
          </a:xfrm>
        </p:spPr>
        <p:txBody>
          <a:bodyPr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81157"/>
            <a:ext cx="4041776" cy="823638"/>
          </a:xfrm>
        </p:spPr>
        <p:txBody>
          <a:bodyPr anchor="b">
            <a:normAutofit/>
          </a:bodyPr>
          <a:lstStyle>
            <a:lvl1pPr marL="0" indent="0">
              <a:buNone/>
              <a:defRPr sz="2380" b="1"/>
            </a:lvl1pPr>
            <a:lvl2pPr marL="457200" indent="0">
              <a:buNone/>
              <a:defRPr sz="201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585" b="1"/>
            </a:lvl4pPr>
            <a:lvl5pPr marL="1828800" indent="0">
              <a:buNone/>
              <a:defRPr sz="1585" b="1"/>
            </a:lvl5pPr>
            <a:lvl6pPr marL="2286000" indent="0">
              <a:buNone/>
              <a:defRPr sz="1585" b="1"/>
            </a:lvl6pPr>
            <a:lvl7pPr marL="2743200" indent="0">
              <a:buNone/>
              <a:defRPr sz="1585" b="1"/>
            </a:lvl7pPr>
            <a:lvl8pPr marL="3200400" indent="0">
              <a:buNone/>
              <a:defRPr sz="1585" b="1"/>
            </a:lvl8pPr>
            <a:lvl9pPr marL="3657600" indent="0">
              <a:buNone/>
              <a:defRPr sz="1585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504796"/>
            <a:ext cx="4041776" cy="3684137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2" y="1681157"/>
            <a:ext cx="4057650" cy="823638"/>
          </a:xfrm>
        </p:spPr>
        <p:txBody>
          <a:bodyPr anchor="b">
            <a:normAutofit/>
          </a:bodyPr>
          <a:lstStyle>
            <a:lvl1pPr marL="0" indent="0">
              <a:buNone/>
              <a:defRPr sz="2380" b="1"/>
            </a:lvl1pPr>
            <a:lvl2pPr marL="457200" indent="0">
              <a:buNone/>
              <a:defRPr sz="201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585" b="1"/>
            </a:lvl4pPr>
            <a:lvl5pPr marL="1828800" indent="0">
              <a:buNone/>
              <a:defRPr sz="1585" b="1"/>
            </a:lvl5pPr>
            <a:lvl6pPr marL="2286000" indent="0">
              <a:buNone/>
              <a:defRPr sz="1585" b="1"/>
            </a:lvl6pPr>
            <a:lvl7pPr marL="2743200" indent="0">
              <a:buNone/>
              <a:defRPr sz="1585" b="1"/>
            </a:lvl7pPr>
            <a:lvl8pPr marL="3200400" indent="0">
              <a:buNone/>
              <a:defRPr sz="1585" b="1"/>
            </a:lvl8pPr>
            <a:lvl9pPr marL="3657600" indent="0">
              <a:buNone/>
              <a:defRPr sz="1585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2" y="2504796"/>
            <a:ext cx="4057650" cy="3684137"/>
          </a:xfrm>
        </p:spPr>
        <p:txBody>
          <a:bodyPr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>
            <a:lvl1pPr>
              <a:defRPr/>
            </a:lvl1pPr>
          </a:lstStyle>
          <a:p>
            <a:fld id="{EB847600-5B58-4110-984A-3196A83001BE}" type="slidenum">
              <a:rPr lang="zh-CN" altLang="zh-CN"/>
              <a:pPr/>
              <a:t>‹#›</a:t>
            </a:fld>
            <a:endParaRPr lang="zh-CN" altLang="zh-CN"/>
          </a:p>
        </p:txBody>
      </p:sp>
    </p:spTree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任意多边形 34"/>
          <p:cNvSpPr/>
          <p:nvPr/>
        </p:nvSpPr>
        <p:spPr bwMode="auto">
          <a:xfrm>
            <a:off x="1" y="2599651"/>
            <a:ext cx="9137437" cy="897123"/>
          </a:xfrm>
          <a:custGeom>
            <a:avLst/>
            <a:gdLst>
              <a:gd name="connsiteX0" fmla="*/ 0 w 12207240"/>
              <a:gd name="connsiteY0" fmla="*/ 41124 h 1196724"/>
              <a:gd name="connsiteX1" fmla="*/ 402336 w 12207240"/>
              <a:gd name="connsiteY1" fmla="*/ 22836 h 1196724"/>
              <a:gd name="connsiteX2" fmla="*/ 1737360 w 12207240"/>
              <a:gd name="connsiteY2" fmla="*/ 4548 h 1196724"/>
              <a:gd name="connsiteX3" fmla="*/ 4142232 w 12207240"/>
              <a:gd name="connsiteY3" fmla="*/ 114276 h 1196724"/>
              <a:gd name="connsiteX4" fmla="*/ 6382512 w 12207240"/>
              <a:gd name="connsiteY4" fmla="*/ 370308 h 1196724"/>
              <a:gd name="connsiteX5" fmla="*/ 8202168 w 12207240"/>
              <a:gd name="connsiteY5" fmla="*/ 672060 h 1196724"/>
              <a:gd name="connsiteX6" fmla="*/ 9253728 w 12207240"/>
              <a:gd name="connsiteY6" fmla="*/ 882372 h 1196724"/>
              <a:gd name="connsiteX7" fmla="*/ 10268712 w 12207240"/>
              <a:gd name="connsiteY7" fmla="*/ 1028676 h 1196724"/>
              <a:gd name="connsiteX8" fmla="*/ 11539728 w 12207240"/>
              <a:gd name="connsiteY8" fmla="*/ 1174980 h 1196724"/>
              <a:gd name="connsiteX9" fmla="*/ 12207240 w 12207240"/>
              <a:gd name="connsiteY9" fmla="*/ 1193268 h 1196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07240" h="1196724">
                <a:moveTo>
                  <a:pt x="0" y="41124"/>
                </a:moveTo>
                <a:lnTo>
                  <a:pt x="402336" y="22836"/>
                </a:lnTo>
                <a:cubicBezTo>
                  <a:pt x="691896" y="16740"/>
                  <a:pt x="1114044" y="-10692"/>
                  <a:pt x="1737360" y="4548"/>
                </a:cubicBezTo>
                <a:cubicBezTo>
                  <a:pt x="2360676" y="19788"/>
                  <a:pt x="3368040" y="53316"/>
                  <a:pt x="4142232" y="114276"/>
                </a:cubicBezTo>
                <a:cubicBezTo>
                  <a:pt x="4916424" y="175236"/>
                  <a:pt x="5705856" y="277344"/>
                  <a:pt x="6382512" y="370308"/>
                </a:cubicBezTo>
                <a:cubicBezTo>
                  <a:pt x="7059168" y="463272"/>
                  <a:pt x="7723632" y="586716"/>
                  <a:pt x="8202168" y="672060"/>
                </a:cubicBezTo>
                <a:cubicBezTo>
                  <a:pt x="8680704" y="757404"/>
                  <a:pt x="8909304" y="822936"/>
                  <a:pt x="9253728" y="882372"/>
                </a:cubicBezTo>
                <a:cubicBezTo>
                  <a:pt x="9598152" y="941808"/>
                  <a:pt x="9887712" y="979908"/>
                  <a:pt x="10268712" y="1028676"/>
                </a:cubicBezTo>
                <a:cubicBezTo>
                  <a:pt x="10649712" y="1077444"/>
                  <a:pt x="11216640" y="1147548"/>
                  <a:pt x="11539728" y="1174980"/>
                </a:cubicBezTo>
                <a:cubicBezTo>
                  <a:pt x="11862816" y="1202412"/>
                  <a:pt x="12035028" y="1197840"/>
                  <a:pt x="12207240" y="1193268"/>
                </a:cubicBezTo>
              </a:path>
            </a:pathLst>
          </a:custGeom>
          <a:noFill/>
          <a:ln w="9525" cap="flat" cmpd="sng" algn="ctr">
            <a:solidFill>
              <a:schemeClr val="accent2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normAutofit/>
          </a:bodyPr>
          <a:lstStyle/>
          <a:p>
            <a:pPr marL="0" marR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" name="任意多边形 35"/>
          <p:cNvSpPr/>
          <p:nvPr/>
        </p:nvSpPr>
        <p:spPr bwMode="auto">
          <a:xfrm>
            <a:off x="1" y="2630480"/>
            <a:ext cx="9137437" cy="829430"/>
          </a:xfrm>
          <a:custGeom>
            <a:avLst/>
            <a:gdLst>
              <a:gd name="connsiteX0" fmla="*/ 0 w 12198096"/>
              <a:gd name="connsiteY0" fmla="*/ 0 h 1106424"/>
              <a:gd name="connsiteX1" fmla="*/ 1527048 w 12198096"/>
              <a:gd name="connsiteY1" fmla="*/ 146304 h 1106424"/>
              <a:gd name="connsiteX2" fmla="*/ 3547872 w 12198096"/>
              <a:gd name="connsiteY2" fmla="*/ 320040 h 1106424"/>
              <a:gd name="connsiteX3" fmla="*/ 5312664 w 12198096"/>
              <a:gd name="connsiteY3" fmla="*/ 475488 h 1106424"/>
              <a:gd name="connsiteX4" fmla="*/ 6958584 w 12198096"/>
              <a:gd name="connsiteY4" fmla="*/ 630936 h 1106424"/>
              <a:gd name="connsiteX5" fmla="*/ 8394192 w 12198096"/>
              <a:gd name="connsiteY5" fmla="*/ 768096 h 1106424"/>
              <a:gd name="connsiteX6" fmla="*/ 9144000 w 12198096"/>
              <a:gd name="connsiteY6" fmla="*/ 841248 h 1106424"/>
              <a:gd name="connsiteX7" fmla="*/ 9930384 w 12198096"/>
              <a:gd name="connsiteY7" fmla="*/ 914400 h 1106424"/>
              <a:gd name="connsiteX8" fmla="*/ 11201400 w 12198096"/>
              <a:gd name="connsiteY8" fmla="*/ 1024128 h 1106424"/>
              <a:gd name="connsiteX9" fmla="*/ 12198096 w 12198096"/>
              <a:gd name="connsiteY9" fmla="*/ 1106424 h 1106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8096" h="1106424">
                <a:moveTo>
                  <a:pt x="0" y="0"/>
                </a:moveTo>
                <a:lnTo>
                  <a:pt x="1527048" y="146304"/>
                </a:lnTo>
                <a:lnTo>
                  <a:pt x="3547872" y="320040"/>
                </a:lnTo>
                <a:lnTo>
                  <a:pt x="5312664" y="475488"/>
                </a:lnTo>
                <a:lnTo>
                  <a:pt x="6958584" y="630936"/>
                </a:lnTo>
                <a:lnTo>
                  <a:pt x="8394192" y="768096"/>
                </a:lnTo>
                <a:lnTo>
                  <a:pt x="9144000" y="841248"/>
                </a:lnTo>
                <a:lnTo>
                  <a:pt x="9930384" y="914400"/>
                </a:lnTo>
                <a:lnTo>
                  <a:pt x="11201400" y="1024128"/>
                </a:lnTo>
                <a:lnTo>
                  <a:pt x="12198096" y="1106424"/>
                </a:lnTo>
              </a:path>
            </a:pathLst>
          </a:custGeom>
          <a:noFill/>
          <a:ln w="9525" cap="flat" cmpd="sng" algn="ctr">
            <a:solidFill>
              <a:schemeClr val="accent2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normAutofit/>
          </a:bodyPr>
          <a:lstStyle/>
          <a:p>
            <a:pPr marL="0" marR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3" name="任意多边形 36"/>
          <p:cNvSpPr/>
          <p:nvPr/>
        </p:nvSpPr>
        <p:spPr bwMode="auto">
          <a:xfrm>
            <a:off x="1" y="2603061"/>
            <a:ext cx="9137437" cy="1747972"/>
          </a:xfrm>
          <a:custGeom>
            <a:avLst/>
            <a:gdLst>
              <a:gd name="connsiteX0" fmla="*/ 0 w 12124944"/>
              <a:gd name="connsiteY0" fmla="*/ 2331720 h 2331720"/>
              <a:gd name="connsiteX1" fmla="*/ 832104 w 12124944"/>
              <a:gd name="connsiteY1" fmla="*/ 2176272 h 2331720"/>
              <a:gd name="connsiteX2" fmla="*/ 1856232 w 12124944"/>
              <a:gd name="connsiteY2" fmla="*/ 1975104 h 2331720"/>
              <a:gd name="connsiteX3" fmla="*/ 2688336 w 12124944"/>
              <a:gd name="connsiteY3" fmla="*/ 1819656 h 2331720"/>
              <a:gd name="connsiteX4" fmla="*/ 3831336 w 12124944"/>
              <a:gd name="connsiteY4" fmla="*/ 1600200 h 2331720"/>
              <a:gd name="connsiteX5" fmla="*/ 5404104 w 12124944"/>
              <a:gd name="connsiteY5" fmla="*/ 1280160 h 2331720"/>
              <a:gd name="connsiteX6" fmla="*/ 7424928 w 12124944"/>
              <a:gd name="connsiteY6" fmla="*/ 932688 h 2331720"/>
              <a:gd name="connsiteX7" fmla="*/ 9308592 w 12124944"/>
              <a:gd name="connsiteY7" fmla="*/ 548640 h 2331720"/>
              <a:gd name="connsiteX8" fmla="*/ 10954512 w 12124944"/>
              <a:gd name="connsiteY8" fmla="*/ 219456 h 2331720"/>
              <a:gd name="connsiteX9" fmla="*/ 12124944 w 12124944"/>
              <a:gd name="connsiteY9" fmla="*/ 0 h 2331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24944" h="2331720">
                <a:moveTo>
                  <a:pt x="0" y="2331720"/>
                </a:moveTo>
                <a:lnTo>
                  <a:pt x="832104" y="2176272"/>
                </a:lnTo>
                <a:lnTo>
                  <a:pt x="1856232" y="1975104"/>
                </a:lnTo>
                <a:lnTo>
                  <a:pt x="2688336" y="1819656"/>
                </a:lnTo>
                <a:lnTo>
                  <a:pt x="3831336" y="1600200"/>
                </a:lnTo>
                <a:cubicBezTo>
                  <a:pt x="4283964" y="1510284"/>
                  <a:pt x="4805172" y="1391412"/>
                  <a:pt x="5404104" y="1280160"/>
                </a:cubicBezTo>
                <a:cubicBezTo>
                  <a:pt x="6003036" y="1168908"/>
                  <a:pt x="6774180" y="1054608"/>
                  <a:pt x="7424928" y="932688"/>
                </a:cubicBezTo>
                <a:cubicBezTo>
                  <a:pt x="8075676" y="810768"/>
                  <a:pt x="9308592" y="548640"/>
                  <a:pt x="9308592" y="548640"/>
                </a:cubicBezTo>
                <a:lnTo>
                  <a:pt x="10954512" y="219456"/>
                </a:lnTo>
                <a:lnTo>
                  <a:pt x="12124944" y="0"/>
                </a:lnTo>
              </a:path>
            </a:pathLst>
          </a:custGeom>
          <a:noFill/>
          <a:ln w="9525" cap="flat" cmpd="sng" algn="ctr">
            <a:solidFill>
              <a:schemeClr val="accent2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normAutofit/>
          </a:bodyPr>
          <a:lstStyle/>
          <a:p>
            <a:pPr marL="0" marR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5" name="任意多边形 37"/>
          <p:cNvSpPr/>
          <p:nvPr/>
        </p:nvSpPr>
        <p:spPr bwMode="auto">
          <a:xfrm>
            <a:off x="1" y="2470239"/>
            <a:ext cx="9137437" cy="1928777"/>
          </a:xfrm>
          <a:custGeom>
            <a:avLst/>
            <a:gdLst>
              <a:gd name="connsiteX0" fmla="*/ 0 w 12188952"/>
              <a:gd name="connsiteY0" fmla="*/ 2572907 h 2572907"/>
              <a:gd name="connsiteX1" fmla="*/ 777240 w 12188952"/>
              <a:gd name="connsiteY1" fmla="*/ 2490611 h 2572907"/>
              <a:gd name="connsiteX2" fmla="*/ 1645920 w 12188952"/>
              <a:gd name="connsiteY2" fmla="*/ 2335163 h 2572907"/>
              <a:gd name="connsiteX3" fmla="*/ 2569464 w 12188952"/>
              <a:gd name="connsiteY3" fmla="*/ 2106563 h 2572907"/>
              <a:gd name="connsiteX4" fmla="*/ 3209544 w 12188952"/>
              <a:gd name="connsiteY4" fmla="*/ 1868819 h 2572907"/>
              <a:gd name="connsiteX5" fmla="*/ 4069080 w 12188952"/>
              <a:gd name="connsiteY5" fmla="*/ 1539635 h 2572907"/>
              <a:gd name="connsiteX6" fmla="*/ 4992624 w 12188952"/>
              <a:gd name="connsiteY6" fmla="*/ 1192163 h 2572907"/>
              <a:gd name="connsiteX7" fmla="*/ 6035040 w 12188952"/>
              <a:gd name="connsiteY7" fmla="*/ 844691 h 2572907"/>
              <a:gd name="connsiteX8" fmla="*/ 6766560 w 12188952"/>
              <a:gd name="connsiteY8" fmla="*/ 625235 h 2572907"/>
              <a:gd name="connsiteX9" fmla="*/ 7708392 w 12188952"/>
              <a:gd name="connsiteY9" fmla="*/ 378347 h 2572907"/>
              <a:gd name="connsiteX10" fmla="*/ 9217152 w 12188952"/>
              <a:gd name="connsiteY10" fmla="*/ 131459 h 2572907"/>
              <a:gd name="connsiteX11" fmla="*/ 11228832 w 12188952"/>
              <a:gd name="connsiteY11" fmla="*/ 3443 h 2572907"/>
              <a:gd name="connsiteX12" fmla="*/ 12188952 w 12188952"/>
              <a:gd name="connsiteY12" fmla="*/ 49163 h 25729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188952" h="2572907">
                <a:moveTo>
                  <a:pt x="0" y="2572907"/>
                </a:moveTo>
                <a:cubicBezTo>
                  <a:pt x="251460" y="2551571"/>
                  <a:pt x="502920" y="2530235"/>
                  <a:pt x="777240" y="2490611"/>
                </a:cubicBezTo>
                <a:cubicBezTo>
                  <a:pt x="1051560" y="2450987"/>
                  <a:pt x="1347216" y="2399171"/>
                  <a:pt x="1645920" y="2335163"/>
                </a:cubicBezTo>
                <a:cubicBezTo>
                  <a:pt x="1944624" y="2271155"/>
                  <a:pt x="2308860" y="2184287"/>
                  <a:pt x="2569464" y="2106563"/>
                </a:cubicBezTo>
                <a:cubicBezTo>
                  <a:pt x="2830068" y="2028839"/>
                  <a:pt x="3209544" y="1868819"/>
                  <a:pt x="3209544" y="1868819"/>
                </a:cubicBezTo>
                <a:lnTo>
                  <a:pt x="4069080" y="1539635"/>
                </a:lnTo>
                <a:cubicBezTo>
                  <a:pt x="4366260" y="1426859"/>
                  <a:pt x="4664964" y="1307987"/>
                  <a:pt x="4992624" y="1192163"/>
                </a:cubicBezTo>
                <a:cubicBezTo>
                  <a:pt x="5320284" y="1076339"/>
                  <a:pt x="5739384" y="939179"/>
                  <a:pt x="6035040" y="844691"/>
                </a:cubicBezTo>
                <a:cubicBezTo>
                  <a:pt x="6330696" y="750203"/>
                  <a:pt x="6487668" y="702959"/>
                  <a:pt x="6766560" y="625235"/>
                </a:cubicBezTo>
                <a:cubicBezTo>
                  <a:pt x="7045452" y="547511"/>
                  <a:pt x="7299960" y="460643"/>
                  <a:pt x="7708392" y="378347"/>
                </a:cubicBezTo>
                <a:cubicBezTo>
                  <a:pt x="8116824" y="296051"/>
                  <a:pt x="8630412" y="193943"/>
                  <a:pt x="9217152" y="131459"/>
                </a:cubicBezTo>
                <a:cubicBezTo>
                  <a:pt x="9803892" y="68975"/>
                  <a:pt x="10733532" y="17159"/>
                  <a:pt x="11228832" y="3443"/>
                </a:cubicBezTo>
                <a:cubicBezTo>
                  <a:pt x="11724132" y="-10273"/>
                  <a:pt x="11956542" y="19445"/>
                  <a:pt x="12188952" y="49163"/>
                </a:cubicBezTo>
              </a:path>
            </a:pathLst>
          </a:custGeom>
          <a:noFill/>
          <a:ln w="9525" cap="flat" cmpd="sng" algn="ctr">
            <a:solidFill>
              <a:schemeClr val="accent2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normAutofit/>
          </a:bodyPr>
          <a:lstStyle/>
          <a:p>
            <a:pPr marL="0" marR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6" name="任意多边形 38"/>
          <p:cNvSpPr/>
          <p:nvPr/>
        </p:nvSpPr>
        <p:spPr bwMode="auto">
          <a:xfrm>
            <a:off x="1" y="2390562"/>
            <a:ext cx="9137437" cy="1357249"/>
          </a:xfrm>
          <a:custGeom>
            <a:avLst/>
            <a:gdLst>
              <a:gd name="connsiteX0" fmla="*/ 0 w 12188952"/>
              <a:gd name="connsiteY0" fmla="*/ 1810512 h 1810512"/>
              <a:gd name="connsiteX1" fmla="*/ 996696 w 12188952"/>
              <a:gd name="connsiteY1" fmla="*/ 1664208 h 1810512"/>
              <a:gd name="connsiteX2" fmla="*/ 2569464 w 12188952"/>
              <a:gd name="connsiteY2" fmla="*/ 1426464 h 1810512"/>
              <a:gd name="connsiteX3" fmla="*/ 4096512 w 12188952"/>
              <a:gd name="connsiteY3" fmla="*/ 1207008 h 1810512"/>
              <a:gd name="connsiteX4" fmla="*/ 5989320 w 12188952"/>
              <a:gd name="connsiteY4" fmla="*/ 914400 h 1810512"/>
              <a:gd name="connsiteX5" fmla="*/ 7845552 w 12188952"/>
              <a:gd name="connsiteY5" fmla="*/ 640080 h 1810512"/>
              <a:gd name="connsiteX6" fmla="*/ 9610344 w 12188952"/>
              <a:gd name="connsiteY6" fmla="*/ 384048 h 1810512"/>
              <a:gd name="connsiteX7" fmla="*/ 11018520 w 12188952"/>
              <a:gd name="connsiteY7" fmla="*/ 173736 h 1810512"/>
              <a:gd name="connsiteX8" fmla="*/ 12188952 w 12188952"/>
              <a:gd name="connsiteY8" fmla="*/ 0 h 1810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1810512">
                <a:moveTo>
                  <a:pt x="0" y="1810512"/>
                </a:moveTo>
                <a:lnTo>
                  <a:pt x="996696" y="1664208"/>
                </a:lnTo>
                <a:lnTo>
                  <a:pt x="2569464" y="1426464"/>
                </a:lnTo>
                <a:lnTo>
                  <a:pt x="4096512" y="1207008"/>
                </a:lnTo>
                <a:lnTo>
                  <a:pt x="5989320" y="914400"/>
                </a:lnTo>
                <a:lnTo>
                  <a:pt x="7845552" y="640080"/>
                </a:lnTo>
                <a:lnTo>
                  <a:pt x="9610344" y="384048"/>
                </a:lnTo>
                <a:lnTo>
                  <a:pt x="11018520" y="173736"/>
                </a:lnTo>
                <a:lnTo>
                  <a:pt x="12188952" y="0"/>
                </a:lnTo>
              </a:path>
            </a:pathLst>
          </a:cu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normAutofit/>
          </a:bodyPr>
          <a:lstStyle/>
          <a:p>
            <a:pPr marL="0" marR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7" name="任意多边形 39"/>
          <p:cNvSpPr/>
          <p:nvPr/>
        </p:nvSpPr>
        <p:spPr bwMode="auto">
          <a:xfrm>
            <a:off x="1" y="2235314"/>
            <a:ext cx="9138040" cy="1587900"/>
          </a:xfrm>
          <a:custGeom>
            <a:avLst/>
            <a:gdLst>
              <a:gd name="connsiteX0" fmla="*/ 0 w 12189757"/>
              <a:gd name="connsiteY0" fmla="*/ 2118191 h 2118191"/>
              <a:gd name="connsiteX1" fmla="*/ 1033272 w 12189757"/>
              <a:gd name="connsiteY1" fmla="*/ 2035895 h 2118191"/>
              <a:gd name="connsiteX2" fmla="*/ 2121408 w 12189757"/>
              <a:gd name="connsiteY2" fmla="*/ 1843871 h 2118191"/>
              <a:gd name="connsiteX3" fmla="*/ 2999232 w 12189757"/>
              <a:gd name="connsiteY3" fmla="*/ 1615271 h 2118191"/>
              <a:gd name="connsiteX4" fmla="*/ 3922776 w 12189757"/>
              <a:gd name="connsiteY4" fmla="*/ 1313519 h 2118191"/>
              <a:gd name="connsiteX5" fmla="*/ 4974336 w 12189757"/>
              <a:gd name="connsiteY5" fmla="*/ 966047 h 2118191"/>
              <a:gd name="connsiteX6" fmla="*/ 6199632 w 12189757"/>
              <a:gd name="connsiteY6" fmla="*/ 554567 h 2118191"/>
              <a:gd name="connsiteX7" fmla="*/ 7360920 w 12189757"/>
              <a:gd name="connsiteY7" fmla="*/ 261959 h 2118191"/>
              <a:gd name="connsiteX8" fmla="*/ 8759952 w 12189757"/>
              <a:gd name="connsiteY8" fmla="*/ 69935 h 2118191"/>
              <a:gd name="connsiteX9" fmla="*/ 10168128 w 12189757"/>
              <a:gd name="connsiteY9" fmla="*/ 5927 h 2118191"/>
              <a:gd name="connsiteX10" fmla="*/ 11859768 w 12189757"/>
              <a:gd name="connsiteY10" fmla="*/ 5927 h 2118191"/>
              <a:gd name="connsiteX11" fmla="*/ 12188952 w 12189757"/>
              <a:gd name="connsiteY11" fmla="*/ 33359 h 2118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89757" h="2118191">
                <a:moveTo>
                  <a:pt x="0" y="2118191"/>
                </a:moveTo>
                <a:cubicBezTo>
                  <a:pt x="339852" y="2099903"/>
                  <a:pt x="679704" y="2081615"/>
                  <a:pt x="1033272" y="2035895"/>
                </a:cubicBezTo>
                <a:cubicBezTo>
                  <a:pt x="1386840" y="1990175"/>
                  <a:pt x="1793748" y="1913975"/>
                  <a:pt x="2121408" y="1843871"/>
                </a:cubicBezTo>
                <a:cubicBezTo>
                  <a:pt x="2449068" y="1773767"/>
                  <a:pt x="2699004" y="1703663"/>
                  <a:pt x="2999232" y="1615271"/>
                </a:cubicBezTo>
                <a:cubicBezTo>
                  <a:pt x="3299460" y="1526879"/>
                  <a:pt x="3922776" y="1313519"/>
                  <a:pt x="3922776" y="1313519"/>
                </a:cubicBezTo>
                <a:lnTo>
                  <a:pt x="4974336" y="966047"/>
                </a:lnTo>
                <a:cubicBezTo>
                  <a:pt x="5353812" y="839555"/>
                  <a:pt x="5801868" y="671915"/>
                  <a:pt x="6199632" y="554567"/>
                </a:cubicBezTo>
                <a:cubicBezTo>
                  <a:pt x="6597396" y="437219"/>
                  <a:pt x="6934200" y="342731"/>
                  <a:pt x="7360920" y="261959"/>
                </a:cubicBezTo>
                <a:cubicBezTo>
                  <a:pt x="7787640" y="181187"/>
                  <a:pt x="8292084" y="112607"/>
                  <a:pt x="8759952" y="69935"/>
                </a:cubicBezTo>
                <a:cubicBezTo>
                  <a:pt x="9227820" y="27263"/>
                  <a:pt x="9651492" y="16595"/>
                  <a:pt x="10168128" y="5927"/>
                </a:cubicBezTo>
                <a:cubicBezTo>
                  <a:pt x="10684764" y="-4741"/>
                  <a:pt x="11522964" y="1355"/>
                  <a:pt x="11859768" y="5927"/>
                </a:cubicBezTo>
                <a:cubicBezTo>
                  <a:pt x="12196572" y="10499"/>
                  <a:pt x="12192762" y="21929"/>
                  <a:pt x="12188952" y="33359"/>
                </a:cubicBezTo>
              </a:path>
            </a:pathLst>
          </a:cu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normAutofit/>
          </a:bodyPr>
          <a:lstStyle/>
          <a:p>
            <a:pPr marL="0" marR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" name="Freeform 6"/>
          <p:cNvSpPr/>
          <p:nvPr/>
        </p:nvSpPr>
        <p:spPr bwMode="auto">
          <a:xfrm>
            <a:off x="4128459" y="2525855"/>
            <a:ext cx="393476" cy="398399"/>
          </a:xfrm>
          <a:custGeom>
            <a:avLst/>
            <a:gdLst>
              <a:gd name="T0" fmla="*/ 123 w 124"/>
              <a:gd name="T1" fmla="*/ 66 h 125"/>
              <a:gd name="T2" fmla="*/ 59 w 124"/>
              <a:gd name="T3" fmla="*/ 123 h 125"/>
              <a:gd name="T4" fmla="*/ 2 w 124"/>
              <a:gd name="T5" fmla="*/ 59 h 125"/>
              <a:gd name="T6" fmla="*/ 66 w 124"/>
              <a:gd name="T7" fmla="*/ 2 h 125"/>
              <a:gd name="T8" fmla="*/ 123 w 124"/>
              <a:gd name="T9" fmla="*/ 66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" h="125">
                <a:moveTo>
                  <a:pt x="123" y="66"/>
                </a:moveTo>
                <a:cubicBezTo>
                  <a:pt x="121" y="99"/>
                  <a:pt x="92" y="125"/>
                  <a:pt x="59" y="123"/>
                </a:cubicBezTo>
                <a:cubicBezTo>
                  <a:pt x="26" y="121"/>
                  <a:pt x="0" y="93"/>
                  <a:pt x="2" y="59"/>
                </a:cubicBezTo>
                <a:cubicBezTo>
                  <a:pt x="4" y="26"/>
                  <a:pt x="32" y="0"/>
                  <a:pt x="66" y="2"/>
                </a:cubicBezTo>
                <a:cubicBezTo>
                  <a:pt x="99" y="4"/>
                  <a:pt x="124" y="33"/>
                  <a:pt x="123" y="6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0000" tIns="46800" rIns="90000" bIns="46800" anchor="ctr" anchorCtr="0">
            <a:normAutofit/>
          </a:bodyPr>
          <a:lstStyle/>
          <a:p>
            <a:endParaRPr lang="zh-CN" altLang="en-US" sz="1270">
              <a:latin typeface="+mn-ea"/>
            </a:endParaRPr>
          </a:p>
        </p:txBody>
      </p:sp>
      <p:sp>
        <p:nvSpPr>
          <p:cNvPr id="49" name="Freeform 7"/>
          <p:cNvSpPr/>
          <p:nvPr/>
        </p:nvSpPr>
        <p:spPr bwMode="auto">
          <a:xfrm>
            <a:off x="229758" y="4076595"/>
            <a:ext cx="415689" cy="420621"/>
          </a:xfrm>
          <a:custGeom>
            <a:avLst/>
            <a:gdLst>
              <a:gd name="T0" fmla="*/ 129 w 131"/>
              <a:gd name="T1" fmla="*/ 69 h 132"/>
              <a:gd name="T2" fmla="*/ 62 w 131"/>
              <a:gd name="T3" fmla="*/ 130 h 132"/>
              <a:gd name="T4" fmla="*/ 2 w 131"/>
              <a:gd name="T5" fmla="*/ 62 h 132"/>
              <a:gd name="T6" fmla="*/ 69 w 131"/>
              <a:gd name="T7" fmla="*/ 2 h 132"/>
              <a:gd name="T8" fmla="*/ 129 w 131"/>
              <a:gd name="T9" fmla="*/ 69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" h="132">
                <a:moveTo>
                  <a:pt x="129" y="69"/>
                </a:moveTo>
                <a:cubicBezTo>
                  <a:pt x="128" y="105"/>
                  <a:pt x="97" y="132"/>
                  <a:pt x="62" y="130"/>
                </a:cubicBezTo>
                <a:cubicBezTo>
                  <a:pt x="27" y="128"/>
                  <a:pt x="0" y="98"/>
                  <a:pt x="2" y="62"/>
                </a:cubicBezTo>
                <a:cubicBezTo>
                  <a:pt x="4" y="27"/>
                  <a:pt x="34" y="0"/>
                  <a:pt x="69" y="2"/>
                </a:cubicBezTo>
                <a:cubicBezTo>
                  <a:pt x="104" y="4"/>
                  <a:pt x="131" y="34"/>
                  <a:pt x="129" y="69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0000" tIns="46800" rIns="90000" bIns="46800" anchor="ctr" anchorCtr="0">
            <a:normAutofit/>
          </a:bodyPr>
          <a:lstStyle/>
          <a:p>
            <a:endParaRPr lang="zh-CN" altLang="en-US" sz="1270">
              <a:latin typeface="+mn-ea"/>
            </a:endParaRPr>
          </a:p>
        </p:txBody>
      </p:sp>
      <p:sp>
        <p:nvSpPr>
          <p:cNvPr id="51" name="任意多边形 33"/>
          <p:cNvSpPr/>
          <p:nvPr/>
        </p:nvSpPr>
        <p:spPr bwMode="auto">
          <a:xfrm>
            <a:off x="1" y="3003636"/>
            <a:ext cx="163251" cy="259150"/>
          </a:xfrm>
          <a:custGeom>
            <a:avLst/>
            <a:gdLst>
              <a:gd name="connsiteX0" fmla="*/ 56743 w 217770"/>
              <a:gd name="connsiteY0" fmla="*/ 0 h 345695"/>
              <a:gd name="connsiteX1" fmla="*/ 217593 w 217770"/>
              <a:gd name="connsiteY1" fmla="*/ 183174 h 345695"/>
              <a:gd name="connsiteX2" fmla="*/ 35578 w 217770"/>
              <a:gd name="connsiteY2" fmla="*/ 345048 h 345695"/>
              <a:gd name="connsiteX3" fmla="*/ 0 w 217770"/>
              <a:gd name="connsiteY3" fmla="*/ 335979 h 345695"/>
              <a:gd name="connsiteX4" fmla="*/ 0 w 217770"/>
              <a:gd name="connsiteY4" fmla="*/ 8777 h 345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7770" h="345695">
                <a:moveTo>
                  <a:pt x="56743" y="0"/>
                </a:moveTo>
                <a:cubicBezTo>
                  <a:pt x="149867" y="8520"/>
                  <a:pt x="221826" y="89457"/>
                  <a:pt x="217593" y="183174"/>
                </a:cubicBezTo>
                <a:cubicBezTo>
                  <a:pt x="213360" y="276891"/>
                  <a:pt x="132935" y="353568"/>
                  <a:pt x="35578" y="345048"/>
                </a:cubicBezTo>
                <a:lnTo>
                  <a:pt x="0" y="335979"/>
                </a:lnTo>
                <a:lnTo>
                  <a:pt x="0" y="877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0000" tIns="46800" rIns="90000" bIns="46800" anchor="ctr" anchorCtr="0">
            <a:normAutofit fontScale="92500" lnSpcReduction="10000"/>
          </a:bodyPr>
          <a:lstStyle/>
          <a:p>
            <a:endParaRPr lang="zh-CN" altLang="en-US" sz="1270">
              <a:latin typeface="+mn-ea"/>
            </a:endParaRPr>
          </a:p>
        </p:txBody>
      </p:sp>
      <p:sp>
        <p:nvSpPr>
          <p:cNvPr id="52" name="Freeform 9"/>
          <p:cNvSpPr/>
          <p:nvPr/>
        </p:nvSpPr>
        <p:spPr bwMode="auto">
          <a:xfrm>
            <a:off x="1227727" y="3794067"/>
            <a:ext cx="412515" cy="417447"/>
          </a:xfrm>
          <a:custGeom>
            <a:avLst/>
            <a:gdLst>
              <a:gd name="T0" fmla="*/ 128 w 130"/>
              <a:gd name="T1" fmla="*/ 69 h 131"/>
              <a:gd name="T2" fmla="*/ 61 w 130"/>
              <a:gd name="T3" fmla="*/ 129 h 131"/>
              <a:gd name="T4" fmla="*/ 1 w 130"/>
              <a:gd name="T5" fmla="*/ 62 h 131"/>
              <a:gd name="T6" fmla="*/ 68 w 130"/>
              <a:gd name="T7" fmla="*/ 2 h 131"/>
              <a:gd name="T8" fmla="*/ 128 w 130"/>
              <a:gd name="T9" fmla="*/ 69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0" h="131">
                <a:moveTo>
                  <a:pt x="128" y="69"/>
                </a:moveTo>
                <a:cubicBezTo>
                  <a:pt x="126" y="104"/>
                  <a:pt x="96" y="131"/>
                  <a:pt x="61" y="129"/>
                </a:cubicBezTo>
                <a:cubicBezTo>
                  <a:pt x="26" y="127"/>
                  <a:pt x="0" y="97"/>
                  <a:pt x="1" y="62"/>
                </a:cubicBezTo>
                <a:cubicBezTo>
                  <a:pt x="3" y="27"/>
                  <a:pt x="33" y="0"/>
                  <a:pt x="68" y="2"/>
                </a:cubicBezTo>
                <a:cubicBezTo>
                  <a:pt x="103" y="4"/>
                  <a:pt x="130" y="34"/>
                  <a:pt x="128" y="69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0000" tIns="46800" rIns="90000" bIns="46800" anchor="ctr" anchorCtr="0">
            <a:normAutofit/>
          </a:bodyPr>
          <a:lstStyle/>
          <a:p>
            <a:endParaRPr lang="zh-CN" altLang="en-US" sz="1270">
              <a:latin typeface="+mn-ea"/>
            </a:endParaRPr>
          </a:p>
        </p:txBody>
      </p:sp>
      <p:sp>
        <p:nvSpPr>
          <p:cNvPr id="53" name="Freeform 10"/>
          <p:cNvSpPr/>
          <p:nvPr/>
        </p:nvSpPr>
        <p:spPr bwMode="auto">
          <a:xfrm>
            <a:off x="4634146" y="4249607"/>
            <a:ext cx="250087" cy="247611"/>
          </a:xfrm>
          <a:custGeom>
            <a:avLst/>
            <a:gdLst>
              <a:gd name="T0" fmla="*/ 95 w 97"/>
              <a:gd name="T1" fmla="*/ 51 h 96"/>
              <a:gd name="T2" fmla="*/ 46 w 97"/>
              <a:gd name="T3" fmla="*/ 95 h 96"/>
              <a:gd name="T4" fmla="*/ 2 w 97"/>
              <a:gd name="T5" fmla="*/ 46 h 96"/>
              <a:gd name="T6" fmla="*/ 51 w 97"/>
              <a:gd name="T7" fmla="*/ 2 h 96"/>
              <a:gd name="T8" fmla="*/ 95 w 97"/>
              <a:gd name="T9" fmla="*/ 51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6">
                <a:moveTo>
                  <a:pt x="95" y="51"/>
                </a:moveTo>
                <a:cubicBezTo>
                  <a:pt x="94" y="77"/>
                  <a:pt x="72" y="96"/>
                  <a:pt x="46" y="95"/>
                </a:cubicBezTo>
                <a:cubicBezTo>
                  <a:pt x="20" y="94"/>
                  <a:pt x="0" y="72"/>
                  <a:pt x="2" y="46"/>
                </a:cubicBezTo>
                <a:cubicBezTo>
                  <a:pt x="3" y="20"/>
                  <a:pt x="25" y="0"/>
                  <a:pt x="51" y="2"/>
                </a:cubicBezTo>
                <a:cubicBezTo>
                  <a:pt x="77" y="3"/>
                  <a:pt x="97" y="25"/>
                  <a:pt x="95" y="5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0000" tIns="46800" rIns="90000" bIns="46800" anchor="ctr" anchorCtr="0">
            <a:normAutofit fontScale="92500" lnSpcReduction="20000"/>
          </a:bodyPr>
          <a:lstStyle/>
          <a:p>
            <a:endParaRPr lang="zh-CN" altLang="en-US" sz="1270">
              <a:latin typeface="+mn-ea"/>
            </a:endParaRPr>
          </a:p>
        </p:txBody>
      </p:sp>
      <p:sp>
        <p:nvSpPr>
          <p:cNvPr id="54" name="Freeform 12"/>
          <p:cNvSpPr/>
          <p:nvPr/>
        </p:nvSpPr>
        <p:spPr bwMode="auto">
          <a:xfrm>
            <a:off x="6958508" y="3038539"/>
            <a:ext cx="839309" cy="841240"/>
          </a:xfrm>
          <a:custGeom>
            <a:avLst/>
            <a:gdLst>
              <a:gd name="T0" fmla="*/ 261 w 264"/>
              <a:gd name="T1" fmla="*/ 139 h 264"/>
              <a:gd name="T2" fmla="*/ 125 w 264"/>
              <a:gd name="T3" fmla="*/ 260 h 264"/>
              <a:gd name="T4" fmla="*/ 4 w 264"/>
              <a:gd name="T5" fmla="*/ 125 h 264"/>
              <a:gd name="T6" fmla="*/ 139 w 264"/>
              <a:gd name="T7" fmla="*/ 4 h 264"/>
              <a:gd name="T8" fmla="*/ 261 w 264"/>
              <a:gd name="T9" fmla="*/ 139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4" h="264">
                <a:moveTo>
                  <a:pt x="261" y="139"/>
                </a:moveTo>
                <a:cubicBezTo>
                  <a:pt x="257" y="210"/>
                  <a:pt x="196" y="264"/>
                  <a:pt x="125" y="260"/>
                </a:cubicBezTo>
                <a:cubicBezTo>
                  <a:pt x="55" y="257"/>
                  <a:pt x="0" y="196"/>
                  <a:pt x="4" y="125"/>
                </a:cubicBezTo>
                <a:cubicBezTo>
                  <a:pt x="8" y="54"/>
                  <a:pt x="68" y="0"/>
                  <a:pt x="139" y="4"/>
                </a:cubicBezTo>
                <a:cubicBezTo>
                  <a:pt x="210" y="8"/>
                  <a:pt x="264" y="68"/>
                  <a:pt x="261" y="139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0000" tIns="46800" rIns="90000" bIns="46800" anchor="ctr" anchorCtr="0">
            <a:normAutofit/>
          </a:bodyPr>
          <a:lstStyle/>
          <a:p>
            <a:endParaRPr lang="zh-CN" altLang="en-US" sz="1270">
              <a:latin typeface="+mn-ea"/>
            </a:endParaRPr>
          </a:p>
        </p:txBody>
      </p:sp>
      <p:sp>
        <p:nvSpPr>
          <p:cNvPr id="55" name="Freeform 13"/>
          <p:cNvSpPr/>
          <p:nvPr/>
        </p:nvSpPr>
        <p:spPr bwMode="auto">
          <a:xfrm>
            <a:off x="8026286" y="2835370"/>
            <a:ext cx="431553" cy="433319"/>
          </a:xfrm>
          <a:custGeom>
            <a:avLst/>
            <a:gdLst>
              <a:gd name="T0" fmla="*/ 134 w 136"/>
              <a:gd name="T1" fmla="*/ 71 h 136"/>
              <a:gd name="T2" fmla="*/ 65 w 136"/>
              <a:gd name="T3" fmla="*/ 134 h 136"/>
              <a:gd name="T4" fmla="*/ 2 w 136"/>
              <a:gd name="T5" fmla="*/ 64 h 136"/>
              <a:gd name="T6" fmla="*/ 72 w 136"/>
              <a:gd name="T7" fmla="*/ 2 h 136"/>
              <a:gd name="T8" fmla="*/ 134 w 136"/>
              <a:gd name="T9" fmla="*/ 71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6" h="136">
                <a:moveTo>
                  <a:pt x="134" y="71"/>
                </a:moveTo>
                <a:cubicBezTo>
                  <a:pt x="132" y="108"/>
                  <a:pt x="101" y="136"/>
                  <a:pt x="65" y="134"/>
                </a:cubicBezTo>
                <a:cubicBezTo>
                  <a:pt x="28" y="132"/>
                  <a:pt x="0" y="101"/>
                  <a:pt x="2" y="64"/>
                </a:cubicBezTo>
                <a:cubicBezTo>
                  <a:pt x="4" y="28"/>
                  <a:pt x="35" y="0"/>
                  <a:pt x="72" y="2"/>
                </a:cubicBezTo>
                <a:cubicBezTo>
                  <a:pt x="108" y="4"/>
                  <a:pt x="136" y="35"/>
                  <a:pt x="134" y="71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0000" tIns="46800" rIns="90000" bIns="46800" anchor="ctr" anchorCtr="0">
            <a:normAutofit/>
          </a:bodyPr>
          <a:lstStyle/>
          <a:p>
            <a:endParaRPr lang="zh-CN" altLang="en-US" sz="1270">
              <a:latin typeface="+mn-ea"/>
            </a:endParaRPr>
          </a:p>
        </p:txBody>
      </p:sp>
      <p:sp>
        <p:nvSpPr>
          <p:cNvPr id="56" name="Freeform 14"/>
          <p:cNvSpPr/>
          <p:nvPr/>
        </p:nvSpPr>
        <p:spPr bwMode="auto">
          <a:xfrm>
            <a:off x="6530126" y="2100474"/>
            <a:ext cx="253855" cy="253960"/>
          </a:xfrm>
          <a:custGeom>
            <a:avLst/>
            <a:gdLst>
              <a:gd name="T0" fmla="*/ 79 w 80"/>
              <a:gd name="T1" fmla="*/ 42 h 80"/>
              <a:gd name="T2" fmla="*/ 38 w 80"/>
              <a:gd name="T3" fmla="*/ 79 h 80"/>
              <a:gd name="T4" fmla="*/ 1 w 80"/>
              <a:gd name="T5" fmla="*/ 38 h 80"/>
              <a:gd name="T6" fmla="*/ 42 w 80"/>
              <a:gd name="T7" fmla="*/ 1 h 80"/>
              <a:gd name="T8" fmla="*/ 79 w 80"/>
              <a:gd name="T9" fmla="*/ 42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" h="80">
                <a:moveTo>
                  <a:pt x="79" y="42"/>
                </a:moveTo>
                <a:cubicBezTo>
                  <a:pt x="78" y="63"/>
                  <a:pt x="59" y="80"/>
                  <a:pt x="38" y="79"/>
                </a:cubicBezTo>
                <a:cubicBezTo>
                  <a:pt x="17" y="78"/>
                  <a:pt x="0" y="59"/>
                  <a:pt x="1" y="38"/>
                </a:cubicBezTo>
                <a:cubicBezTo>
                  <a:pt x="2" y="16"/>
                  <a:pt x="21" y="0"/>
                  <a:pt x="42" y="1"/>
                </a:cubicBezTo>
                <a:cubicBezTo>
                  <a:pt x="64" y="2"/>
                  <a:pt x="80" y="21"/>
                  <a:pt x="79" y="42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0000" tIns="46800" rIns="90000" bIns="46800" anchor="ctr" anchorCtr="0">
            <a:normAutofit fontScale="92500" lnSpcReduction="20000"/>
          </a:bodyPr>
          <a:lstStyle/>
          <a:p>
            <a:endParaRPr lang="zh-CN" altLang="en-US" sz="1270">
              <a:latin typeface="+mn-ea"/>
            </a:endParaRPr>
          </a:p>
        </p:txBody>
      </p:sp>
      <p:sp>
        <p:nvSpPr>
          <p:cNvPr id="57" name="Freeform 15"/>
          <p:cNvSpPr/>
          <p:nvPr/>
        </p:nvSpPr>
        <p:spPr bwMode="auto">
          <a:xfrm>
            <a:off x="8362644" y="2443319"/>
            <a:ext cx="253855" cy="255546"/>
          </a:xfrm>
          <a:custGeom>
            <a:avLst/>
            <a:gdLst>
              <a:gd name="T0" fmla="*/ 78 w 80"/>
              <a:gd name="T1" fmla="*/ 42 h 80"/>
              <a:gd name="T2" fmla="*/ 38 w 80"/>
              <a:gd name="T3" fmla="*/ 79 h 80"/>
              <a:gd name="T4" fmla="*/ 1 w 80"/>
              <a:gd name="T5" fmla="*/ 38 h 80"/>
              <a:gd name="T6" fmla="*/ 42 w 80"/>
              <a:gd name="T7" fmla="*/ 1 h 80"/>
              <a:gd name="T8" fmla="*/ 78 w 80"/>
              <a:gd name="T9" fmla="*/ 42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" h="80">
                <a:moveTo>
                  <a:pt x="78" y="42"/>
                </a:moveTo>
                <a:cubicBezTo>
                  <a:pt x="77" y="63"/>
                  <a:pt x="59" y="80"/>
                  <a:pt x="38" y="79"/>
                </a:cubicBezTo>
                <a:cubicBezTo>
                  <a:pt x="16" y="78"/>
                  <a:pt x="0" y="59"/>
                  <a:pt x="1" y="38"/>
                </a:cubicBezTo>
                <a:cubicBezTo>
                  <a:pt x="2" y="16"/>
                  <a:pt x="20" y="0"/>
                  <a:pt x="42" y="1"/>
                </a:cubicBezTo>
                <a:cubicBezTo>
                  <a:pt x="63" y="2"/>
                  <a:pt x="80" y="21"/>
                  <a:pt x="78" y="4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0000" tIns="46800" rIns="90000" bIns="46800" anchor="ctr" anchorCtr="0">
            <a:normAutofit fontScale="92500" lnSpcReduction="20000"/>
          </a:bodyPr>
          <a:lstStyle/>
          <a:p>
            <a:endParaRPr lang="zh-CN" altLang="en-US" sz="1270">
              <a:latin typeface="+mn-ea"/>
            </a:endParaRPr>
          </a:p>
        </p:txBody>
      </p:sp>
      <p:sp>
        <p:nvSpPr>
          <p:cNvPr id="58" name="任意多边形 43"/>
          <p:cNvSpPr/>
          <p:nvPr/>
        </p:nvSpPr>
        <p:spPr bwMode="auto">
          <a:xfrm>
            <a:off x="8917656" y="2027701"/>
            <a:ext cx="221601" cy="418795"/>
          </a:xfrm>
          <a:custGeom>
            <a:avLst/>
            <a:gdLst>
              <a:gd name="connsiteX0" fmla="*/ 295606 w 295606"/>
              <a:gd name="connsiteY0" fmla="*/ 0 h 558655"/>
              <a:gd name="connsiteX1" fmla="*/ 295606 w 295606"/>
              <a:gd name="connsiteY1" fmla="*/ 554096 h 558655"/>
              <a:gd name="connsiteX2" fmla="*/ 263833 w 295606"/>
              <a:gd name="connsiteY2" fmla="*/ 558655 h 558655"/>
              <a:gd name="connsiteX3" fmla="*/ 429 w 295606"/>
              <a:gd name="connsiteY3" fmla="*/ 262230 h 558655"/>
              <a:gd name="connsiteX4" fmla="*/ 186233 w 295606"/>
              <a:gd name="connsiteY4" fmla="*/ 15695 h 558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606" h="558655">
                <a:moveTo>
                  <a:pt x="295606" y="0"/>
                </a:moveTo>
                <a:lnTo>
                  <a:pt x="295606" y="554096"/>
                </a:lnTo>
                <a:lnTo>
                  <a:pt x="263833" y="558655"/>
                </a:lnTo>
                <a:cubicBezTo>
                  <a:pt x="110889" y="550186"/>
                  <a:pt x="-8068" y="418912"/>
                  <a:pt x="429" y="262230"/>
                </a:cubicBezTo>
                <a:cubicBezTo>
                  <a:pt x="6802" y="147895"/>
                  <a:pt x="82477" y="52615"/>
                  <a:pt x="186233" y="15695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0000" tIns="46800" rIns="90000" bIns="46800" anchor="ctr" anchorCtr="0">
            <a:normAutofit/>
          </a:bodyPr>
          <a:lstStyle/>
          <a:p>
            <a:endParaRPr lang="zh-CN" altLang="en-US" sz="1270">
              <a:latin typeface="+mn-ea"/>
            </a:endParaRPr>
          </a:p>
        </p:txBody>
      </p:sp>
      <p:sp>
        <p:nvSpPr>
          <p:cNvPr id="59" name="Freeform 17"/>
          <p:cNvSpPr/>
          <p:nvPr/>
        </p:nvSpPr>
        <p:spPr bwMode="auto">
          <a:xfrm>
            <a:off x="8451495" y="2103649"/>
            <a:ext cx="161833" cy="161900"/>
          </a:xfrm>
          <a:custGeom>
            <a:avLst/>
            <a:gdLst>
              <a:gd name="T0" fmla="*/ 50 w 51"/>
              <a:gd name="T1" fmla="*/ 27 h 51"/>
              <a:gd name="T2" fmla="*/ 24 w 51"/>
              <a:gd name="T3" fmla="*/ 50 h 51"/>
              <a:gd name="T4" fmla="*/ 1 w 51"/>
              <a:gd name="T5" fmla="*/ 24 h 51"/>
              <a:gd name="T6" fmla="*/ 27 w 51"/>
              <a:gd name="T7" fmla="*/ 1 h 51"/>
              <a:gd name="T8" fmla="*/ 50 w 51"/>
              <a:gd name="T9" fmla="*/ 27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51">
                <a:moveTo>
                  <a:pt x="50" y="27"/>
                </a:moveTo>
                <a:cubicBezTo>
                  <a:pt x="49" y="41"/>
                  <a:pt x="38" y="51"/>
                  <a:pt x="24" y="50"/>
                </a:cubicBezTo>
                <a:cubicBezTo>
                  <a:pt x="10" y="50"/>
                  <a:pt x="0" y="38"/>
                  <a:pt x="1" y="24"/>
                </a:cubicBezTo>
                <a:cubicBezTo>
                  <a:pt x="1" y="11"/>
                  <a:pt x="13" y="0"/>
                  <a:pt x="27" y="1"/>
                </a:cubicBezTo>
                <a:cubicBezTo>
                  <a:pt x="40" y="2"/>
                  <a:pt x="51" y="13"/>
                  <a:pt x="50" y="27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0000" tIns="46800" rIns="90000" bIns="46800" anchor="ctr" anchorCtr="0">
            <a:normAutofit fontScale="40000" lnSpcReduction="20000"/>
          </a:bodyPr>
          <a:lstStyle/>
          <a:p>
            <a:endParaRPr lang="zh-CN" altLang="en-US" sz="1270">
              <a:latin typeface="+mn-ea"/>
            </a:endParaRPr>
          </a:p>
        </p:txBody>
      </p:sp>
      <p:sp>
        <p:nvSpPr>
          <p:cNvPr id="60" name="Freeform 18"/>
          <p:cNvSpPr/>
          <p:nvPr/>
        </p:nvSpPr>
        <p:spPr bwMode="auto">
          <a:xfrm>
            <a:off x="7258375" y="2505223"/>
            <a:ext cx="123754" cy="123806"/>
          </a:xfrm>
          <a:custGeom>
            <a:avLst/>
            <a:gdLst>
              <a:gd name="T0" fmla="*/ 38 w 39"/>
              <a:gd name="T1" fmla="*/ 21 h 39"/>
              <a:gd name="T2" fmla="*/ 18 w 39"/>
              <a:gd name="T3" fmla="*/ 39 h 39"/>
              <a:gd name="T4" fmla="*/ 1 w 39"/>
              <a:gd name="T5" fmla="*/ 19 h 39"/>
              <a:gd name="T6" fmla="*/ 21 w 39"/>
              <a:gd name="T7" fmla="*/ 1 h 39"/>
              <a:gd name="T8" fmla="*/ 38 w 39"/>
              <a:gd name="T9" fmla="*/ 21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39">
                <a:moveTo>
                  <a:pt x="38" y="21"/>
                </a:moveTo>
                <a:cubicBezTo>
                  <a:pt x="38" y="31"/>
                  <a:pt x="29" y="39"/>
                  <a:pt x="18" y="39"/>
                </a:cubicBezTo>
                <a:cubicBezTo>
                  <a:pt x="8" y="38"/>
                  <a:pt x="0" y="29"/>
                  <a:pt x="1" y="19"/>
                </a:cubicBezTo>
                <a:cubicBezTo>
                  <a:pt x="1" y="8"/>
                  <a:pt x="10" y="0"/>
                  <a:pt x="21" y="1"/>
                </a:cubicBezTo>
                <a:cubicBezTo>
                  <a:pt x="31" y="2"/>
                  <a:pt x="39" y="10"/>
                  <a:pt x="38" y="21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0000" tIns="46800" rIns="90000" bIns="46800" anchor="ctr" anchorCtr="0">
            <a:normAutofit fontScale="25000" lnSpcReduction="20000"/>
          </a:bodyPr>
          <a:lstStyle/>
          <a:p>
            <a:endParaRPr lang="zh-CN" altLang="en-US" sz="1270">
              <a:latin typeface="+mn-ea"/>
            </a:endParaRPr>
          </a:p>
        </p:txBody>
      </p:sp>
      <p:sp>
        <p:nvSpPr>
          <p:cNvPr id="61" name="Freeform 19"/>
          <p:cNvSpPr/>
          <p:nvPr/>
        </p:nvSpPr>
        <p:spPr bwMode="auto">
          <a:xfrm>
            <a:off x="8000900" y="1717948"/>
            <a:ext cx="168179" cy="168249"/>
          </a:xfrm>
          <a:custGeom>
            <a:avLst/>
            <a:gdLst>
              <a:gd name="T0" fmla="*/ 52 w 53"/>
              <a:gd name="T1" fmla="*/ 28 h 53"/>
              <a:gd name="T2" fmla="*/ 25 w 53"/>
              <a:gd name="T3" fmla="*/ 53 h 53"/>
              <a:gd name="T4" fmla="*/ 0 w 53"/>
              <a:gd name="T5" fmla="*/ 25 h 53"/>
              <a:gd name="T6" fmla="*/ 28 w 53"/>
              <a:gd name="T7" fmla="*/ 1 h 53"/>
              <a:gd name="T8" fmla="*/ 52 w 53"/>
              <a:gd name="T9" fmla="*/ 28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" h="53">
                <a:moveTo>
                  <a:pt x="52" y="28"/>
                </a:moveTo>
                <a:cubicBezTo>
                  <a:pt x="51" y="42"/>
                  <a:pt x="39" y="53"/>
                  <a:pt x="25" y="53"/>
                </a:cubicBezTo>
                <a:cubicBezTo>
                  <a:pt x="11" y="52"/>
                  <a:pt x="0" y="40"/>
                  <a:pt x="0" y="25"/>
                </a:cubicBezTo>
                <a:cubicBezTo>
                  <a:pt x="1" y="11"/>
                  <a:pt x="13" y="0"/>
                  <a:pt x="28" y="1"/>
                </a:cubicBezTo>
                <a:cubicBezTo>
                  <a:pt x="42" y="2"/>
                  <a:pt x="53" y="14"/>
                  <a:pt x="52" y="28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0000" tIns="46800" rIns="90000" bIns="46800" anchor="ctr" anchorCtr="0">
            <a:normAutofit fontScale="47500" lnSpcReduction="20000"/>
          </a:bodyPr>
          <a:lstStyle/>
          <a:p>
            <a:endParaRPr lang="zh-CN" altLang="en-US" sz="1270">
              <a:latin typeface="+mn-ea"/>
            </a:endParaRPr>
          </a:p>
        </p:txBody>
      </p:sp>
      <p:sp>
        <p:nvSpPr>
          <p:cNvPr id="62" name="Freeform 21"/>
          <p:cNvSpPr/>
          <p:nvPr/>
        </p:nvSpPr>
        <p:spPr bwMode="auto">
          <a:xfrm>
            <a:off x="1046855" y="2940127"/>
            <a:ext cx="412515" cy="414272"/>
          </a:xfrm>
          <a:custGeom>
            <a:avLst/>
            <a:gdLst>
              <a:gd name="T0" fmla="*/ 129 w 130"/>
              <a:gd name="T1" fmla="*/ 67 h 130"/>
              <a:gd name="T2" fmla="*/ 63 w 130"/>
              <a:gd name="T3" fmla="*/ 128 h 130"/>
              <a:gd name="T4" fmla="*/ 2 w 130"/>
              <a:gd name="T5" fmla="*/ 62 h 130"/>
              <a:gd name="T6" fmla="*/ 68 w 130"/>
              <a:gd name="T7" fmla="*/ 1 h 130"/>
              <a:gd name="T8" fmla="*/ 129 w 130"/>
              <a:gd name="T9" fmla="*/ 67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0" h="130">
                <a:moveTo>
                  <a:pt x="129" y="67"/>
                </a:moveTo>
                <a:cubicBezTo>
                  <a:pt x="127" y="102"/>
                  <a:pt x="98" y="130"/>
                  <a:pt x="63" y="128"/>
                </a:cubicBezTo>
                <a:cubicBezTo>
                  <a:pt x="28" y="127"/>
                  <a:pt x="0" y="97"/>
                  <a:pt x="2" y="62"/>
                </a:cubicBezTo>
                <a:cubicBezTo>
                  <a:pt x="3" y="27"/>
                  <a:pt x="33" y="0"/>
                  <a:pt x="68" y="1"/>
                </a:cubicBezTo>
                <a:cubicBezTo>
                  <a:pt x="103" y="3"/>
                  <a:pt x="130" y="32"/>
                  <a:pt x="129" y="67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0000" tIns="46800" rIns="90000" bIns="46800" anchor="ctr" anchorCtr="0">
            <a:normAutofit/>
          </a:bodyPr>
          <a:lstStyle/>
          <a:p>
            <a:endParaRPr lang="zh-CN" altLang="en-US" sz="1270">
              <a:latin typeface="+mn-ea"/>
            </a:endParaRPr>
          </a:p>
        </p:txBody>
      </p:sp>
      <p:sp>
        <p:nvSpPr>
          <p:cNvPr id="63" name="Freeform 22"/>
          <p:cNvSpPr/>
          <p:nvPr/>
        </p:nvSpPr>
        <p:spPr bwMode="auto">
          <a:xfrm>
            <a:off x="1370519" y="2924256"/>
            <a:ext cx="266547" cy="271420"/>
          </a:xfrm>
          <a:custGeom>
            <a:avLst/>
            <a:gdLst>
              <a:gd name="T0" fmla="*/ 83 w 84"/>
              <a:gd name="T1" fmla="*/ 45 h 85"/>
              <a:gd name="T2" fmla="*/ 40 w 84"/>
              <a:gd name="T3" fmla="*/ 84 h 85"/>
              <a:gd name="T4" fmla="*/ 1 w 84"/>
              <a:gd name="T5" fmla="*/ 40 h 85"/>
              <a:gd name="T6" fmla="*/ 44 w 84"/>
              <a:gd name="T7" fmla="*/ 1 h 85"/>
              <a:gd name="T8" fmla="*/ 83 w 84"/>
              <a:gd name="T9" fmla="*/ 4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" h="85">
                <a:moveTo>
                  <a:pt x="83" y="45"/>
                </a:moveTo>
                <a:cubicBezTo>
                  <a:pt x="82" y="67"/>
                  <a:pt x="63" y="85"/>
                  <a:pt x="40" y="84"/>
                </a:cubicBezTo>
                <a:cubicBezTo>
                  <a:pt x="17" y="82"/>
                  <a:pt x="0" y="63"/>
                  <a:pt x="1" y="40"/>
                </a:cubicBezTo>
                <a:cubicBezTo>
                  <a:pt x="2" y="18"/>
                  <a:pt x="22" y="0"/>
                  <a:pt x="44" y="1"/>
                </a:cubicBezTo>
                <a:cubicBezTo>
                  <a:pt x="67" y="3"/>
                  <a:pt x="84" y="22"/>
                  <a:pt x="83" y="45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0000" tIns="46800" rIns="90000" bIns="46800" anchor="ctr" anchorCtr="0">
            <a:normAutofit lnSpcReduction="10000"/>
          </a:bodyPr>
          <a:lstStyle/>
          <a:p>
            <a:endParaRPr lang="zh-CN" altLang="en-US" sz="1270">
              <a:latin typeface="+mn-ea"/>
            </a:endParaRPr>
          </a:p>
        </p:txBody>
      </p:sp>
      <p:sp>
        <p:nvSpPr>
          <p:cNvPr id="64" name="Freeform 23"/>
          <p:cNvSpPr/>
          <p:nvPr/>
        </p:nvSpPr>
        <p:spPr bwMode="auto">
          <a:xfrm>
            <a:off x="1776688" y="4227385"/>
            <a:ext cx="114235" cy="111108"/>
          </a:xfrm>
          <a:custGeom>
            <a:avLst/>
            <a:gdLst>
              <a:gd name="T0" fmla="*/ 35 w 36"/>
              <a:gd name="T1" fmla="*/ 18 h 35"/>
              <a:gd name="T2" fmla="*/ 17 w 36"/>
              <a:gd name="T3" fmla="*/ 35 h 35"/>
              <a:gd name="T4" fmla="*/ 0 w 36"/>
              <a:gd name="T5" fmla="*/ 17 h 35"/>
              <a:gd name="T6" fmla="*/ 19 w 36"/>
              <a:gd name="T7" fmla="*/ 0 h 35"/>
              <a:gd name="T8" fmla="*/ 35 w 36"/>
              <a:gd name="T9" fmla="*/ 18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" h="35">
                <a:moveTo>
                  <a:pt x="35" y="18"/>
                </a:moveTo>
                <a:cubicBezTo>
                  <a:pt x="35" y="28"/>
                  <a:pt x="26" y="35"/>
                  <a:pt x="17" y="35"/>
                </a:cubicBezTo>
                <a:cubicBezTo>
                  <a:pt x="7" y="34"/>
                  <a:pt x="0" y="26"/>
                  <a:pt x="0" y="17"/>
                </a:cubicBezTo>
                <a:cubicBezTo>
                  <a:pt x="1" y="7"/>
                  <a:pt x="9" y="0"/>
                  <a:pt x="19" y="0"/>
                </a:cubicBezTo>
                <a:cubicBezTo>
                  <a:pt x="28" y="1"/>
                  <a:pt x="36" y="9"/>
                  <a:pt x="35" y="18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0000" tIns="46800" rIns="90000" bIns="46800" anchor="ctr" anchorCtr="0">
            <a:normAutofit fontScale="25000" lnSpcReduction="20000"/>
          </a:bodyPr>
          <a:lstStyle/>
          <a:p>
            <a:endParaRPr lang="zh-CN" altLang="en-US" sz="1270">
              <a:latin typeface="+mn-ea"/>
            </a:endParaRPr>
          </a:p>
        </p:txBody>
      </p:sp>
      <p:sp>
        <p:nvSpPr>
          <p:cNvPr id="65" name="Freeform 24"/>
          <p:cNvSpPr/>
          <p:nvPr/>
        </p:nvSpPr>
        <p:spPr bwMode="auto">
          <a:xfrm>
            <a:off x="919927" y="3705180"/>
            <a:ext cx="98369" cy="98409"/>
          </a:xfrm>
          <a:custGeom>
            <a:avLst/>
            <a:gdLst>
              <a:gd name="T0" fmla="*/ 30 w 31"/>
              <a:gd name="T1" fmla="*/ 16 h 31"/>
              <a:gd name="T2" fmla="*/ 14 w 31"/>
              <a:gd name="T3" fmla="*/ 30 h 31"/>
              <a:gd name="T4" fmla="*/ 0 w 31"/>
              <a:gd name="T5" fmla="*/ 14 h 31"/>
              <a:gd name="T6" fmla="*/ 16 w 31"/>
              <a:gd name="T7" fmla="*/ 0 h 31"/>
              <a:gd name="T8" fmla="*/ 30 w 31"/>
              <a:gd name="T9" fmla="*/ 16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31">
                <a:moveTo>
                  <a:pt x="30" y="16"/>
                </a:moveTo>
                <a:cubicBezTo>
                  <a:pt x="30" y="24"/>
                  <a:pt x="23" y="31"/>
                  <a:pt x="14" y="30"/>
                </a:cubicBezTo>
                <a:cubicBezTo>
                  <a:pt x="6" y="30"/>
                  <a:pt x="0" y="23"/>
                  <a:pt x="0" y="14"/>
                </a:cubicBezTo>
                <a:cubicBezTo>
                  <a:pt x="1" y="6"/>
                  <a:pt x="8" y="0"/>
                  <a:pt x="16" y="0"/>
                </a:cubicBezTo>
                <a:cubicBezTo>
                  <a:pt x="24" y="0"/>
                  <a:pt x="31" y="8"/>
                  <a:pt x="30" y="1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0000" tIns="46800" rIns="90000" bIns="46800" anchor="ctr" anchorCtr="0">
            <a:normAutofit fontScale="25000" lnSpcReduction="20000"/>
          </a:bodyPr>
          <a:lstStyle/>
          <a:p>
            <a:endParaRPr lang="zh-CN" altLang="en-US" sz="1270">
              <a:latin typeface="+mn-ea"/>
            </a:endParaRPr>
          </a:p>
        </p:txBody>
      </p:sp>
      <p:sp>
        <p:nvSpPr>
          <p:cNvPr id="66" name="Freeform 25"/>
          <p:cNvSpPr/>
          <p:nvPr/>
        </p:nvSpPr>
        <p:spPr bwMode="auto">
          <a:xfrm>
            <a:off x="86965" y="4868632"/>
            <a:ext cx="269721" cy="271419"/>
          </a:xfrm>
          <a:custGeom>
            <a:avLst/>
            <a:gdLst>
              <a:gd name="T0" fmla="*/ 84 w 85"/>
              <a:gd name="T1" fmla="*/ 44 h 85"/>
              <a:gd name="T2" fmla="*/ 40 w 85"/>
              <a:gd name="T3" fmla="*/ 84 h 85"/>
              <a:gd name="T4" fmla="*/ 1 w 85"/>
              <a:gd name="T5" fmla="*/ 40 h 85"/>
              <a:gd name="T6" fmla="*/ 45 w 85"/>
              <a:gd name="T7" fmla="*/ 1 h 85"/>
              <a:gd name="T8" fmla="*/ 84 w 85"/>
              <a:gd name="T9" fmla="*/ 44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" h="85">
                <a:moveTo>
                  <a:pt x="84" y="44"/>
                </a:moveTo>
                <a:cubicBezTo>
                  <a:pt x="83" y="67"/>
                  <a:pt x="63" y="85"/>
                  <a:pt x="40" y="84"/>
                </a:cubicBezTo>
                <a:cubicBezTo>
                  <a:pt x="18" y="82"/>
                  <a:pt x="0" y="63"/>
                  <a:pt x="1" y="40"/>
                </a:cubicBezTo>
                <a:cubicBezTo>
                  <a:pt x="2" y="17"/>
                  <a:pt x="22" y="0"/>
                  <a:pt x="45" y="1"/>
                </a:cubicBezTo>
                <a:cubicBezTo>
                  <a:pt x="68" y="2"/>
                  <a:pt x="85" y="22"/>
                  <a:pt x="84" y="44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0000" tIns="46800" rIns="90000" bIns="46800" anchor="ctr" anchorCtr="0">
            <a:normAutofit lnSpcReduction="10000"/>
          </a:bodyPr>
          <a:lstStyle/>
          <a:p>
            <a:endParaRPr lang="zh-CN" altLang="en-US" sz="1270">
              <a:latin typeface="+mn-ea"/>
            </a:endParaRPr>
          </a:p>
        </p:txBody>
      </p:sp>
      <p:sp>
        <p:nvSpPr>
          <p:cNvPr id="67" name="Freeform 26"/>
          <p:cNvSpPr/>
          <p:nvPr/>
        </p:nvSpPr>
        <p:spPr bwMode="auto">
          <a:xfrm>
            <a:off x="929446" y="4284527"/>
            <a:ext cx="269721" cy="269832"/>
          </a:xfrm>
          <a:custGeom>
            <a:avLst/>
            <a:gdLst>
              <a:gd name="T0" fmla="*/ 84 w 85"/>
              <a:gd name="T1" fmla="*/ 44 h 85"/>
              <a:gd name="T2" fmla="*/ 40 w 85"/>
              <a:gd name="T3" fmla="*/ 84 h 85"/>
              <a:gd name="T4" fmla="*/ 1 w 85"/>
              <a:gd name="T5" fmla="*/ 40 h 85"/>
              <a:gd name="T6" fmla="*/ 45 w 85"/>
              <a:gd name="T7" fmla="*/ 1 h 85"/>
              <a:gd name="T8" fmla="*/ 84 w 85"/>
              <a:gd name="T9" fmla="*/ 44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" h="85">
                <a:moveTo>
                  <a:pt x="84" y="44"/>
                </a:moveTo>
                <a:cubicBezTo>
                  <a:pt x="83" y="67"/>
                  <a:pt x="63" y="85"/>
                  <a:pt x="40" y="84"/>
                </a:cubicBezTo>
                <a:cubicBezTo>
                  <a:pt x="17" y="82"/>
                  <a:pt x="0" y="63"/>
                  <a:pt x="1" y="40"/>
                </a:cubicBezTo>
                <a:cubicBezTo>
                  <a:pt x="2" y="17"/>
                  <a:pt x="22" y="0"/>
                  <a:pt x="45" y="1"/>
                </a:cubicBezTo>
                <a:cubicBezTo>
                  <a:pt x="68" y="2"/>
                  <a:pt x="85" y="22"/>
                  <a:pt x="84" y="44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0000" tIns="46800" rIns="90000" bIns="46800" anchor="ctr" anchorCtr="0">
            <a:normAutofit lnSpcReduction="10000"/>
          </a:bodyPr>
          <a:lstStyle/>
          <a:p>
            <a:endParaRPr lang="zh-CN" altLang="en-US" sz="1270">
              <a:latin typeface="+mn-ea"/>
            </a:endParaRPr>
          </a:p>
        </p:txBody>
      </p:sp>
      <p:sp>
        <p:nvSpPr>
          <p:cNvPr id="68" name="Freeform 27"/>
          <p:cNvSpPr/>
          <p:nvPr/>
        </p:nvSpPr>
        <p:spPr bwMode="auto">
          <a:xfrm>
            <a:off x="447121" y="2294118"/>
            <a:ext cx="107889" cy="111108"/>
          </a:xfrm>
          <a:custGeom>
            <a:avLst/>
            <a:gdLst>
              <a:gd name="T0" fmla="*/ 34 w 34"/>
              <a:gd name="T1" fmla="*/ 19 h 35"/>
              <a:gd name="T2" fmla="*/ 16 w 34"/>
              <a:gd name="T3" fmla="*/ 35 h 35"/>
              <a:gd name="T4" fmla="*/ 0 w 34"/>
              <a:gd name="T5" fmla="*/ 17 h 35"/>
              <a:gd name="T6" fmla="*/ 18 w 34"/>
              <a:gd name="T7" fmla="*/ 1 h 35"/>
              <a:gd name="T8" fmla="*/ 34 w 34"/>
              <a:gd name="T9" fmla="*/ 19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5">
                <a:moveTo>
                  <a:pt x="34" y="19"/>
                </a:moveTo>
                <a:cubicBezTo>
                  <a:pt x="33" y="28"/>
                  <a:pt x="26" y="35"/>
                  <a:pt x="16" y="35"/>
                </a:cubicBezTo>
                <a:cubicBezTo>
                  <a:pt x="7" y="34"/>
                  <a:pt x="0" y="26"/>
                  <a:pt x="0" y="17"/>
                </a:cubicBezTo>
                <a:cubicBezTo>
                  <a:pt x="1" y="8"/>
                  <a:pt x="9" y="0"/>
                  <a:pt x="18" y="1"/>
                </a:cubicBezTo>
                <a:cubicBezTo>
                  <a:pt x="27" y="1"/>
                  <a:pt x="34" y="9"/>
                  <a:pt x="34" y="19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0000" tIns="46800" rIns="90000" bIns="46800" anchor="ctr" anchorCtr="0">
            <a:normAutofit fontScale="25000" lnSpcReduction="20000"/>
          </a:bodyPr>
          <a:lstStyle/>
          <a:p>
            <a:endParaRPr lang="zh-CN" altLang="en-US" sz="1270">
              <a:latin typeface="+mn-ea"/>
            </a:endParaRPr>
          </a:p>
        </p:txBody>
      </p:sp>
      <p:sp>
        <p:nvSpPr>
          <p:cNvPr id="69" name="Freeform 20"/>
          <p:cNvSpPr/>
          <p:nvPr/>
        </p:nvSpPr>
        <p:spPr bwMode="auto">
          <a:xfrm>
            <a:off x="4253599" y="2359989"/>
            <a:ext cx="1397790" cy="1399952"/>
          </a:xfrm>
          <a:custGeom>
            <a:avLst/>
            <a:gdLst>
              <a:gd name="T0" fmla="*/ 434 w 440"/>
              <a:gd name="T1" fmla="*/ 231 h 440"/>
              <a:gd name="T2" fmla="*/ 209 w 440"/>
              <a:gd name="T3" fmla="*/ 433 h 440"/>
              <a:gd name="T4" fmla="*/ 7 w 440"/>
              <a:gd name="T5" fmla="*/ 208 h 440"/>
              <a:gd name="T6" fmla="*/ 232 w 440"/>
              <a:gd name="T7" fmla="*/ 6 h 440"/>
              <a:gd name="T8" fmla="*/ 434 w 440"/>
              <a:gd name="T9" fmla="*/ 231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0" h="440">
                <a:moveTo>
                  <a:pt x="434" y="231"/>
                </a:moveTo>
                <a:cubicBezTo>
                  <a:pt x="427" y="349"/>
                  <a:pt x="327" y="440"/>
                  <a:pt x="209" y="433"/>
                </a:cubicBezTo>
                <a:cubicBezTo>
                  <a:pt x="91" y="427"/>
                  <a:pt x="0" y="326"/>
                  <a:pt x="7" y="208"/>
                </a:cubicBezTo>
                <a:cubicBezTo>
                  <a:pt x="13" y="90"/>
                  <a:pt x="114" y="0"/>
                  <a:pt x="232" y="6"/>
                </a:cubicBezTo>
                <a:cubicBezTo>
                  <a:pt x="350" y="13"/>
                  <a:pt x="440" y="113"/>
                  <a:pt x="434" y="231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0000" tIns="46800" rIns="90000" bIns="46800" anchor="ctr" anchorCtr="0">
            <a:normAutofit/>
          </a:bodyPr>
          <a:lstStyle/>
          <a:p>
            <a:endParaRPr lang="zh-CN" altLang="en-US" sz="1270">
              <a:latin typeface="+mn-ea"/>
            </a:endParaRPr>
          </a:p>
        </p:txBody>
      </p:sp>
      <p:sp>
        <p:nvSpPr>
          <p:cNvPr id="70" name="Freeform 21"/>
          <p:cNvSpPr/>
          <p:nvPr/>
        </p:nvSpPr>
        <p:spPr bwMode="auto">
          <a:xfrm>
            <a:off x="6734901" y="4584180"/>
            <a:ext cx="412515" cy="414272"/>
          </a:xfrm>
          <a:custGeom>
            <a:avLst/>
            <a:gdLst>
              <a:gd name="T0" fmla="*/ 129 w 130"/>
              <a:gd name="T1" fmla="*/ 67 h 130"/>
              <a:gd name="T2" fmla="*/ 63 w 130"/>
              <a:gd name="T3" fmla="*/ 128 h 130"/>
              <a:gd name="T4" fmla="*/ 2 w 130"/>
              <a:gd name="T5" fmla="*/ 62 h 130"/>
              <a:gd name="T6" fmla="*/ 68 w 130"/>
              <a:gd name="T7" fmla="*/ 1 h 130"/>
              <a:gd name="T8" fmla="*/ 129 w 130"/>
              <a:gd name="T9" fmla="*/ 67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0" h="130">
                <a:moveTo>
                  <a:pt x="129" y="67"/>
                </a:moveTo>
                <a:cubicBezTo>
                  <a:pt x="127" y="102"/>
                  <a:pt x="98" y="130"/>
                  <a:pt x="63" y="128"/>
                </a:cubicBezTo>
                <a:cubicBezTo>
                  <a:pt x="28" y="127"/>
                  <a:pt x="0" y="97"/>
                  <a:pt x="2" y="62"/>
                </a:cubicBezTo>
                <a:cubicBezTo>
                  <a:pt x="3" y="27"/>
                  <a:pt x="33" y="0"/>
                  <a:pt x="68" y="1"/>
                </a:cubicBezTo>
                <a:cubicBezTo>
                  <a:pt x="103" y="3"/>
                  <a:pt x="130" y="32"/>
                  <a:pt x="129" y="67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0000" tIns="46800" rIns="90000" bIns="46800" anchor="ctr" anchorCtr="0">
            <a:normAutofit/>
          </a:bodyPr>
          <a:lstStyle/>
          <a:p>
            <a:endParaRPr lang="zh-CN" altLang="en-US" sz="1270">
              <a:latin typeface="+mn-ea"/>
            </a:endParaRPr>
          </a:p>
        </p:txBody>
      </p:sp>
      <p:sp>
        <p:nvSpPr>
          <p:cNvPr id="26" name="矩形 25"/>
          <p:cNvSpPr/>
          <p:nvPr/>
        </p:nvSpPr>
        <p:spPr bwMode="auto">
          <a:xfrm>
            <a:off x="467" y="0"/>
            <a:ext cx="9143067" cy="9604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normAutofit fontScale="25000" lnSpcReduction="20000"/>
          </a:bodyPr>
          <a:lstStyle/>
          <a:p>
            <a:pPr defTabSz="913765"/>
            <a:endParaRPr lang="zh-CN" altLang="en-US" sz="1800">
              <a:latin typeface="+mn-ea"/>
            </a:endParaRPr>
          </a:p>
        </p:txBody>
      </p:sp>
      <p:sp>
        <p:nvSpPr>
          <p:cNvPr id="27" name="矩形 26"/>
          <p:cNvSpPr/>
          <p:nvPr/>
        </p:nvSpPr>
        <p:spPr bwMode="auto">
          <a:xfrm>
            <a:off x="470" y="6639920"/>
            <a:ext cx="9143067" cy="218085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normAutofit fontScale="55000" lnSpcReduction="20000"/>
          </a:bodyPr>
          <a:lstStyle/>
          <a:p>
            <a:pPr defTabSz="913765"/>
            <a:endParaRPr lang="zh-CN" altLang="en-US" sz="1800">
              <a:latin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149537" y="2008704"/>
            <a:ext cx="5095004" cy="1468448"/>
          </a:xfrm>
        </p:spPr>
        <p:txBody>
          <a:bodyPr lIns="90000" tIns="46800" rIns="90000" bIns="46800">
            <a:noAutofit/>
          </a:bodyPr>
          <a:lstStyle>
            <a:lvl1pPr algn="dist">
              <a:defRPr sz="6600" b="1">
                <a:solidFill>
                  <a:schemeClr val="accent2"/>
                </a:solidFill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 lIns="90000" tIns="46800" rIns="90000" bIns="46800">
            <a:normAutofit/>
          </a:bodyPr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 lIns="90000" tIns="46800" rIns="90000" bIns="46800">
            <a:normAutofit/>
          </a:bodyPr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 lIns="90000" tIns="46800" rIns="90000" bIns="46800">
            <a:normAutofit/>
          </a:bodyPr>
          <a:lstStyle>
            <a:lvl1pPr>
              <a:defRPr/>
            </a:lvl1pPr>
          </a:lstStyle>
          <a:p>
            <a:fld id="{0CB8335E-594C-452A-A8A8-B97220D77C3E}" type="slidenum">
              <a:rPr lang="zh-CN" altLang="zh-CN"/>
              <a:pPr/>
              <a:t>‹#›</a:t>
            </a:fld>
            <a:endParaRPr lang="zh-CN" altLang="zh-CN"/>
          </a:p>
        </p:txBody>
      </p:sp>
      <p:sp>
        <p:nvSpPr>
          <p:cNvPr id="50" name="内容占位符 49"/>
          <p:cNvSpPr>
            <a:spLocks noGrp="1"/>
          </p:cNvSpPr>
          <p:nvPr>
            <p:ph sz="quarter" idx="13" hasCustomPrompt="1"/>
          </p:nvPr>
        </p:nvSpPr>
        <p:spPr>
          <a:xfrm>
            <a:off x="2149537" y="3534299"/>
            <a:ext cx="5095004" cy="1020059"/>
          </a:xfrm>
        </p:spPr>
        <p:txBody>
          <a:bodyPr lIns="90000" tIns="46800" rIns="90000" bIns="46800" anchor="ctr" anchorCtr="0">
            <a:normAutofit/>
          </a:bodyPr>
          <a:lstStyle>
            <a:lvl1pPr marL="0" indent="0" algn="dist">
              <a:spcBef>
                <a:spcPts val="0"/>
              </a:spcBef>
              <a:buNone/>
              <a:defRPr sz="28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 dirty="0"/>
              <a:t>编辑文本</a:t>
            </a:r>
          </a:p>
        </p:txBody>
      </p:sp>
    </p:spTree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047674-AB81-4D43-98A1-16E027FA4626}" type="slidenum">
              <a:rPr lang="zh-CN" altLang="zh-CN"/>
              <a:pPr/>
              <a:t>‹#›</a:t>
            </a:fld>
            <a:endParaRPr lang="zh-CN" altLang="zh-CN"/>
          </a:p>
        </p:txBody>
      </p:sp>
      <p:sp>
        <p:nvSpPr>
          <p:cNvPr id="5" name="Freeform 2"/>
          <p:cNvSpPr/>
          <p:nvPr/>
        </p:nvSpPr>
        <p:spPr bwMode="auto">
          <a:xfrm>
            <a:off x="469" y="246722"/>
            <a:ext cx="554222" cy="490962"/>
          </a:xfrm>
          <a:custGeom>
            <a:avLst/>
            <a:gdLst>
              <a:gd name="T0" fmla="*/ 185 w 278"/>
              <a:gd name="T1" fmla="*/ 0 h 185"/>
              <a:gd name="T2" fmla="*/ 185 w 278"/>
              <a:gd name="T3" fmla="*/ 0 h 185"/>
              <a:gd name="T4" fmla="*/ 185 w 278"/>
              <a:gd name="T5" fmla="*/ 0 h 185"/>
              <a:gd name="T6" fmla="*/ 0 w 278"/>
              <a:gd name="T7" fmla="*/ 0 h 185"/>
              <a:gd name="T8" fmla="*/ 0 w 278"/>
              <a:gd name="T9" fmla="*/ 185 h 185"/>
              <a:gd name="T10" fmla="*/ 185 w 278"/>
              <a:gd name="T11" fmla="*/ 185 h 185"/>
              <a:gd name="T12" fmla="*/ 185 w 278"/>
              <a:gd name="T13" fmla="*/ 185 h 185"/>
              <a:gd name="T14" fmla="*/ 185 w 278"/>
              <a:gd name="T15" fmla="*/ 185 h 185"/>
              <a:gd name="T16" fmla="*/ 278 w 278"/>
              <a:gd name="T17" fmla="*/ 92 h 185"/>
              <a:gd name="T18" fmla="*/ 185 w 278"/>
              <a:gd name="T19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78" h="185">
                <a:moveTo>
                  <a:pt x="185" y="0"/>
                </a:moveTo>
                <a:cubicBezTo>
                  <a:pt x="185" y="0"/>
                  <a:pt x="185" y="0"/>
                  <a:pt x="185" y="0"/>
                </a:cubicBezTo>
                <a:cubicBezTo>
                  <a:pt x="185" y="0"/>
                  <a:pt x="185" y="0"/>
                  <a:pt x="18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5"/>
                  <a:pt x="0" y="185"/>
                  <a:pt x="0" y="185"/>
                </a:cubicBezTo>
                <a:cubicBezTo>
                  <a:pt x="185" y="185"/>
                  <a:pt x="185" y="185"/>
                  <a:pt x="185" y="185"/>
                </a:cubicBezTo>
                <a:cubicBezTo>
                  <a:pt x="185" y="185"/>
                  <a:pt x="185" y="185"/>
                  <a:pt x="185" y="185"/>
                </a:cubicBezTo>
                <a:cubicBezTo>
                  <a:pt x="185" y="185"/>
                  <a:pt x="185" y="185"/>
                  <a:pt x="185" y="185"/>
                </a:cubicBezTo>
                <a:cubicBezTo>
                  <a:pt x="237" y="185"/>
                  <a:pt x="278" y="143"/>
                  <a:pt x="278" y="92"/>
                </a:cubicBezTo>
                <a:cubicBezTo>
                  <a:pt x="278" y="41"/>
                  <a:pt x="237" y="0"/>
                  <a:pt x="18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0000" tIns="46800" rIns="90000" bIns="46800">
            <a:normAutofit/>
          </a:bodyPr>
          <a:lstStyle/>
          <a:p>
            <a:endParaRPr lang="zh-CN" altLang="en-US" sz="955">
              <a:latin typeface="+mn-ea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29841" y="711200"/>
            <a:ext cx="3196800" cy="1600200"/>
          </a:xfrm>
        </p:spPr>
        <p:txBody>
          <a:bodyPr anchor="t" anchorCtr="0">
            <a:noAutofit/>
          </a:bodyPr>
          <a:lstStyle>
            <a:lvl1pPr>
              <a:defRPr sz="32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014391" y="733425"/>
            <a:ext cx="4478400" cy="54036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311400"/>
            <a:ext cx="319680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2F5ED-D19D-4097-92A9-D6092B3D6E68}" type="datetimeFigureOut">
              <a:rPr lang="zh-CN" altLang="en-US" smtClean="0"/>
              <a:pPr/>
              <a:t>2020/12/1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AEAA2-D029-4D23-B6D5-DE004B8B3ED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7688873" y="275258"/>
            <a:ext cx="997929" cy="5850155"/>
          </a:xfrm>
        </p:spPr>
        <p:txBody>
          <a:bodyPr vert="eaVert">
            <a:normAutofit/>
          </a:bodyPr>
          <a:lstStyle>
            <a:lvl1pPr algn="l">
              <a:defRPr/>
            </a:lvl1pPr>
          </a:lstStyle>
          <a:p>
            <a:r>
              <a:rPr lang="zh-CN" altLang="en-US" dirty="0"/>
              <a:t>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1" y="275258"/>
            <a:ext cx="7099787" cy="5850155"/>
          </a:xfrm>
        </p:spPr>
        <p:txBody>
          <a:bodyPr vert="eaVert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>
            <a:lvl1pPr>
              <a:defRPr/>
            </a:lvl1pPr>
          </a:lstStyle>
          <a:p>
            <a:fld id="{5220E5C0-6503-405E-BC0F-0F9E261E356A}" type="slidenum">
              <a:rPr lang="zh-CN" altLang="zh-CN"/>
              <a:pPr/>
              <a:t>‹#›</a:t>
            </a:fld>
            <a:endParaRPr lang="zh-CN" altLang="zh-CN"/>
          </a:p>
        </p:txBody>
      </p:sp>
    </p:spTree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gradFill>
          <a:gsLst>
            <a:gs pos="0">
              <a:schemeClr val="bg1">
                <a:lumMod val="95000"/>
              </a:schemeClr>
            </a:gs>
            <a:gs pos="100000">
              <a:schemeClr val="bg1">
                <a:lumMod val="9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2"/>
            </p:custDataLst>
          </p:nvPr>
        </p:nvSpPr>
        <p:spPr bwMode="auto">
          <a:xfrm>
            <a:off x="457200" y="275253"/>
            <a:ext cx="8229600" cy="91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normAutofit/>
          </a:bodyPr>
          <a:lstStyle/>
          <a:p>
            <a:pPr lvl="0"/>
            <a:r>
              <a:rPr lang="zh-CN" dirty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3"/>
            </p:custDataLst>
          </p:nvPr>
        </p:nvSpPr>
        <p:spPr bwMode="auto">
          <a:xfrm>
            <a:off x="457200" y="1346368"/>
            <a:ext cx="8229600" cy="4779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normAutofit/>
          </a:bodyPr>
          <a:lstStyle/>
          <a:p>
            <a:pPr lvl="0"/>
            <a:r>
              <a:rPr lang="zh-CN" dirty="0"/>
              <a:t>单击此处编辑母版文本样式</a:t>
            </a:r>
          </a:p>
          <a:p>
            <a:pPr lvl="1"/>
            <a:r>
              <a:rPr lang="zh-CN" dirty="0"/>
              <a:t>第二级</a:t>
            </a:r>
          </a:p>
          <a:p>
            <a:pPr lvl="2"/>
            <a:r>
              <a:rPr lang="zh-CN" dirty="0"/>
              <a:t>第三级</a:t>
            </a:r>
          </a:p>
          <a:p>
            <a:pPr lvl="3"/>
            <a:r>
              <a:rPr lang="zh-CN" dirty="0"/>
              <a:t>第四级</a:t>
            </a:r>
          </a:p>
          <a:p>
            <a:pPr lvl="4"/>
            <a:r>
              <a:rPr lang="zh-CN" dirty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6093"/>
            <a:ext cx="2133600" cy="476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normAutofit/>
          </a:bodyPr>
          <a:lstStyle>
            <a:lvl1pPr>
              <a:defRPr sz="1200"/>
            </a:lvl1pPr>
          </a:lstStyle>
          <a:p>
            <a:endParaRPr lang="zh-CN" altLang="zh-CN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6093"/>
            <a:ext cx="2895600" cy="476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normAutofit/>
          </a:bodyPr>
          <a:lstStyle>
            <a:lvl1pPr algn="ctr">
              <a:defRPr sz="1200"/>
            </a:lvl1pPr>
          </a:lstStyle>
          <a:p>
            <a:endParaRPr lang="zh-CN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2" y="6246093"/>
            <a:ext cx="2133600" cy="476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normAutofit/>
          </a:bodyPr>
          <a:lstStyle>
            <a:lvl1pPr algn="r">
              <a:defRPr sz="1200"/>
            </a:lvl1pPr>
          </a:lstStyle>
          <a:p>
            <a:fld id="{D73975F7-37ED-4445-BBF3-D95E76A6F842}" type="slidenum">
              <a:rPr lang="zh-CN" altLang="zh-CN" smtClean="0"/>
              <a:pPr/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ransition>
    <p:random/>
  </p:transition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39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39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39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39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39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39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39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39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panose="020B0604020202020204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Relationship Id="rId4" Type="http://schemas.openxmlformats.org/officeDocument/2006/relationships/image" Target="../media/image3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4.xml"/><Relationship Id="rId4" Type="http://schemas.openxmlformats.org/officeDocument/2006/relationships/image" Target="../media/image15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Relationship Id="rId4" Type="http://schemas.openxmlformats.org/officeDocument/2006/relationships/image" Target="../media/image3.w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4" Type="http://schemas.openxmlformats.org/officeDocument/2006/relationships/image" Target="../media/image3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5" Type="http://schemas.openxmlformats.org/officeDocument/2006/relationships/image" Target="../media/image5.png"/><Relationship Id="rId4" Type="http://schemas.openxmlformats.org/officeDocument/2006/relationships/image" Target="../media/image3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3829050" y="657225"/>
            <a:ext cx="5149215" cy="1176020"/>
          </a:xfrm>
        </p:spPr>
        <p:txBody>
          <a:bodyPr/>
          <a:lstStyle/>
          <a:p>
            <a:r>
              <a:rPr lang="zh-CN" altLang="en-US" b="0" cap="all" noProof="0" dirty="0" smtClean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第五章  商务谈判的策略</a:t>
            </a:r>
            <a:r>
              <a:rPr kumimoji="0" lang="zh-CN" altLang="en-US" b="0" i="0" u="none" strike="noStrike" kern="1200" cap="all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  <a:cs typeface="+mj-cs"/>
              </a:rPr>
              <a:t/>
            </a:r>
            <a:br>
              <a:rPr kumimoji="0" lang="zh-CN" altLang="en-US" b="0" i="0" u="none" strike="noStrike" kern="1200" cap="all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  <a:cs typeface="+mj-cs"/>
              </a:rPr>
            </a:br>
            <a:endParaRPr kumimoji="0" lang="zh-CN" altLang="en-US" b="0" i="0" u="none" strike="noStrike" kern="1200" cap="all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华文行楷" panose="02010800040101010101" pitchFamily="2" charset="-122"/>
              <a:ea typeface="华文行楷" panose="02010800040101010101" pitchFamily="2" charset="-122"/>
              <a:cs typeface="+mj-cs"/>
            </a:endParaRPr>
          </a:p>
        </p:txBody>
      </p:sp>
      <p:sp>
        <p:nvSpPr>
          <p:cNvPr id="3" name="副标题 2"/>
          <p:cNvSpPr>
            <a:spLocks noGrp="1"/>
          </p:cNvSpPr>
          <p:nvPr>
            <p:ph sz="quarter" idx="13"/>
            <p:custDataLst>
              <p:tags r:id="rId3"/>
            </p:custDataLst>
          </p:nvPr>
        </p:nvSpPr>
        <p:spPr>
          <a:xfrm>
            <a:off x="4712335" y="1832610"/>
            <a:ext cx="4166235" cy="3893820"/>
          </a:xfrm>
        </p:spPr>
        <p:txBody>
          <a:bodyPr>
            <a:normAutofit fontScale="72500" lnSpcReduction="20000"/>
          </a:bodyPr>
          <a:lstStyle/>
          <a:p>
            <a:pPr algn="just"/>
            <a:r>
              <a:rPr lang="zh-CN" altLang="en-US" sz="4300" b="1" dirty="0">
                <a:solidFill>
                  <a:schemeClr val="tx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学习目的与要求</a:t>
            </a:r>
            <a:r>
              <a:rPr lang="zh-CN" altLang="en-US" sz="43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：</a:t>
            </a:r>
            <a:endParaRPr lang="en-US" altLang="zh-CN" sz="4300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just"/>
            <a:r>
              <a:rPr lang="en-US" altLang="zh-CN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  </a:t>
            </a:r>
            <a:r>
              <a:rPr lang="en-US" altLang="zh-CN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了解谈判人员在经济谈判、劳务谈判过程中为实现特定的谈判目标而采取的各种方式、措施、技巧、战术、手段，并且能够艺术地进行策略组合运用，了解谈判在签约过程中应当注意的一些问题与技术。</a:t>
            </a:r>
            <a:endParaRPr lang="zh-CN" altLang="en-US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/>
            <a:endParaRPr lang="zh-CN" altLang="en-US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just"/>
            <a:r>
              <a:rPr lang="zh-CN" altLang="en-US" b="1" dirty="0">
                <a:solidFill>
                  <a:schemeClr val="tx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   </a:t>
            </a:r>
            <a:r>
              <a:rPr lang="zh-CN" altLang="en-US" sz="4300" b="1" dirty="0">
                <a:solidFill>
                  <a:schemeClr val="tx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教学内容：</a:t>
            </a:r>
            <a:endParaRPr lang="zh-CN" altLang="en-US" sz="4300" b="1" dirty="0">
              <a:solidFill>
                <a:schemeClr val="tx1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algn="just"/>
            <a:r>
              <a:rPr lang="zh-CN" altLang="en-US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 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第一节  商务谈判的开局与摸底策略</a:t>
            </a:r>
            <a:endParaRPr lang="zh-CN" altLang="en-US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/>
            <a:r>
              <a:rPr lang="zh-CN" altLang="en-US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第二节  价格谈判策略</a:t>
            </a:r>
            <a:endParaRPr lang="zh-CN" altLang="en-US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/>
            <a:r>
              <a:rPr lang="zh-CN" altLang="en-US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第三节  让步与拒绝策略</a:t>
            </a:r>
            <a:endParaRPr lang="zh-CN" altLang="en-US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/>
            <a:r>
              <a:rPr lang="zh-CN" altLang="en-US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第四节  签订协议中的策略</a:t>
            </a:r>
            <a:endParaRPr lang="zh-CN" altLang="en-US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/>
            <a:endParaRPr lang="en-US" altLang="zh-CN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endParaRPr lang="en-US" altLang="zh-CN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6" name="Rectangle 2"/>
          <p:cNvSpPr>
            <a:spLocks noGrp="1" noChangeArrowheads="1"/>
          </p:cNvSpPr>
          <p:nvPr>
            <p:ph type="title"/>
          </p:nvPr>
        </p:nvSpPr>
        <p:spPr>
          <a:xfrm>
            <a:off x="541576" y="235268"/>
            <a:ext cx="6172200" cy="585788"/>
          </a:xfrm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  <a:cs typeface="+mj-cs"/>
              </a:rPr>
              <a:t>第三节  </a:t>
            </a:r>
            <a:r>
              <a:rPr kumimoji="0" lang="zh-CN" altLang="en-US" sz="3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  <a:cs typeface="+mj-cs"/>
              </a:rPr>
              <a:t>   让步</a:t>
            </a:r>
            <a:r>
              <a:rPr kumimoji="0" lang="zh-CN" altLang="en-US" sz="3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  <a:cs typeface="+mj-cs"/>
              </a:rPr>
              <a:t>与拒绝策略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idx="1"/>
          </p:nvPr>
        </p:nvSpPr>
        <p:spPr>
          <a:xfrm>
            <a:off x="331470" y="1515110"/>
            <a:ext cx="7706360" cy="3397885"/>
          </a:xfrm>
        </p:spPr>
        <p:txBody>
          <a:bodyPr vert="horz" wrap="square" lIns="68580" tIns="34290" rIns="68580" bIns="34290" numCol="1" anchor="t" anchorCtr="0" compatLnSpc="1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anose="05020102010507070707"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054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一、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054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让步类型</a:t>
            </a: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rgbClr val="003054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anose="05020102010507070707"/>
              <a:buNone/>
              <a:defRPr/>
            </a:pPr>
            <a:endParaRPr lang="en-US" altLang="zh-CN" sz="2800" b="1" dirty="0" smtClean="0">
              <a:solidFill>
                <a:srgbClr val="003054"/>
              </a:solidFill>
              <a:latin typeface="+mj-ea"/>
              <a:ea typeface="+mj-ea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anose="05020102010507070707"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054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1.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054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按让步姿态分类</a:t>
            </a: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rgbClr val="003054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anose="05020102010507070707"/>
              <a:buNone/>
              <a:defRPr/>
            </a:pPr>
            <a:endParaRPr lang="en-US" altLang="zh-CN" sz="2800" b="1" dirty="0" smtClean="0">
              <a:solidFill>
                <a:srgbClr val="003054"/>
              </a:solidFill>
              <a:latin typeface="+mj-ea"/>
              <a:ea typeface="+mj-ea"/>
            </a:endParaRPr>
          </a:p>
          <a:p>
            <a:pPr fontAlgn="auto">
              <a:lnSpc>
                <a:spcPct val="90000"/>
              </a:lnSpc>
              <a:spcAft>
                <a:spcPts val="0"/>
              </a:spcAft>
              <a:buSzPct val="70000"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054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2.</a:t>
            </a:r>
            <a:r>
              <a:rPr lang="zh-CN" altLang="en-US" sz="2800" b="1" dirty="0" smtClean="0">
                <a:solidFill>
                  <a:srgbClr val="003054"/>
                </a:solidFill>
                <a:latin typeface="+mj-ea"/>
              </a:rPr>
              <a:t>按让步实质分类</a:t>
            </a:r>
            <a:endParaRPr lang="en-US" altLang="zh-CN" sz="2800" b="1" dirty="0" smtClean="0">
              <a:solidFill>
                <a:srgbClr val="003054"/>
              </a:solidFill>
              <a:latin typeface="+mj-ea"/>
            </a:endParaRPr>
          </a:p>
          <a:p>
            <a:pPr fontAlgn="auto">
              <a:lnSpc>
                <a:spcPct val="90000"/>
              </a:lnSpc>
              <a:spcAft>
                <a:spcPts val="0"/>
              </a:spcAft>
              <a:buSzPct val="70000"/>
              <a:buNone/>
              <a:defRPr/>
            </a:pPr>
            <a:endParaRPr lang="en-US" altLang="zh-CN" sz="2800" b="1" dirty="0" smtClean="0">
              <a:solidFill>
                <a:srgbClr val="003054"/>
              </a:solidFill>
              <a:latin typeface="+mj-ea"/>
            </a:endParaRPr>
          </a:p>
          <a:p>
            <a:pPr fontAlgn="auto">
              <a:lnSpc>
                <a:spcPct val="90000"/>
              </a:lnSpc>
              <a:spcAft>
                <a:spcPts val="0"/>
              </a:spcAft>
              <a:buSzPct val="70000"/>
              <a:buNone/>
              <a:defRPr/>
            </a:pPr>
            <a:r>
              <a:rPr lang="en-US" altLang="zh-CN" sz="2800" b="1" dirty="0" smtClean="0">
                <a:solidFill>
                  <a:srgbClr val="003054"/>
                </a:solidFill>
                <a:latin typeface="+mj-ea"/>
              </a:rPr>
              <a:t>3.</a:t>
            </a:r>
            <a:r>
              <a:rPr lang="zh-CN" altLang="en-US" sz="2800" b="1" dirty="0" smtClean="0">
                <a:solidFill>
                  <a:srgbClr val="003054"/>
                </a:solidFill>
                <a:latin typeface="+mj-ea"/>
              </a:rPr>
              <a:t>按</a:t>
            </a:r>
            <a:r>
              <a:rPr lang="zh-CN" altLang="en-US" sz="2800" b="1" dirty="0" smtClean="0">
                <a:solidFill>
                  <a:srgbClr val="003054"/>
                </a:solidFill>
                <a:latin typeface="+mj-ea"/>
              </a:rPr>
              <a:t>让步主次分类</a:t>
            </a:r>
            <a:endParaRPr lang="en-US" altLang="zh-CN" sz="2800" b="1" dirty="0" smtClean="0">
              <a:solidFill>
                <a:srgbClr val="003054"/>
              </a:solidFill>
              <a:latin typeface="+mj-ea"/>
            </a:endParaRPr>
          </a:p>
          <a:p>
            <a:pPr fontAlgn="auto">
              <a:lnSpc>
                <a:spcPct val="90000"/>
              </a:lnSpc>
              <a:spcAft>
                <a:spcPts val="0"/>
              </a:spcAft>
              <a:buSzPct val="70000"/>
              <a:buNone/>
              <a:defRPr/>
            </a:pPr>
            <a:endParaRPr lang="en-US" altLang="zh-CN" sz="2800" b="1" dirty="0" smtClean="0">
              <a:solidFill>
                <a:srgbClr val="003054"/>
              </a:solidFill>
              <a:latin typeface="+mj-ea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anose="05020102010507070707"/>
              <a:buNone/>
              <a:defRPr/>
            </a:pPr>
            <a:endParaRPr kumimoji="0" lang="zh-CN" altLang="en-US" sz="2800" b="1" i="0" u="none" strike="noStrike" kern="1200" cap="none" spc="0" normalizeH="0" baseline="0" noProof="0" dirty="0" smtClean="0">
              <a:ln>
                <a:noFill/>
              </a:ln>
              <a:solidFill>
                <a:srgbClr val="003054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3046" y="246721"/>
            <a:ext cx="4592687" cy="635405"/>
          </a:xfrm>
        </p:spPr>
        <p:txBody>
          <a:bodyPr>
            <a:normAutofit fontScale="90000"/>
          </a:bodyPr>
          <a:lstStyle/>
          <a:p>
            <a:pPr lvl="0"/>
            <a:r>
              <a:rPr lang="en-US" b="1" dirty="0" smtClean="0">
                <a:solidFill>
                  <a:srgbClr val="003054"/>
                </a:solidFill>
                <a:latin typeface="+mj-ea"/>
              </a:rPr>
              <a:t/>
            </a:r>
            <a:br>
              <a:rPr lang="en-US" b="1" dirty="0" smtClean="0">
                <a:solidFill>
                  <a:srgbClr val="003054"/>
                </a:solidFill>
                <a:latin typeface="+mj-ea"/>
              </a:rPr>
            </a:br>
            <a:r>
              <a:rPr sz="3100" b="1" dirty="0" smtClean="0">
                <a:solidFill>
                  <a:srgbClr val="003054"/>
                </a:solidFill>
                <a:latin typeface="+mj-ea"/>
              </a:rPr>
              <a:t>二</a:t>
            </a:r>
            <a:r>
              <a:rPr sz="3100" b="1" dirty="0" smtClean="0">
                <a:solidFill>
                  <a:srgbClr val="003054"/>
                </a:solidFill>
                <a:latin typeface="+mj-ea"/>
              </a:rPr>
              <a:t>、</a:t>
            </a:r>
            <a:r>
              <a:rPr sz="3100" b="1" dirty="0" smtClean="0">
                <a:solidFill>
                  <a:srgbClr val="003054"/>
                </a:solidFill>
                <a:latin typeface="+mj-ea"/>
              </a:rPr>
              <a:t>让步方式</a:t>
            </a:r>
            <a:r>
              <a:rPr lang="en-US" altLang="zh-CN" b="1" dirty="0" smtClean="0">
                <a:solidFill>
                  <a:srgbClr val="003054"/>
                </a:solidFill>
                <a:latin typeface="+mj-ea"/>
              </a:rPr>
              <a:t/>
            </a:r>
            <a:br>
              <a:rPr lang="en-US" altLang="zh-CN" b="1" dirty="0" smtClean="0">
                <a:solidFill>
                  <a:srgbClr val="003054"/>
                </a:solidFill>
                <a:latin typeface="+mj-ea"/>
              </a:rPr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>
          <a:xfrm>
            <a:off x="496455" y="1239712"/>
            <a:ext cx="8233377" cy="4600800"/>
          </a:xfrm>
        </p:spPr>
        <p:txBody>
          <a:bodyPr>
            <a:normAutofit/>
          </a:bodyPr>
          <a:lstStyle/>
          <a:p>
            <a:pPr lvl="0" fontAlgn="auto">
              <a:lnSpc>
                <a:spcPct val="150000"/>
              </a:lnSpc>
              <a:spcAft>
                <a:spcPts val="0"/>
              </a:spcAft>
              <a:buSzPct val="70000"/>
              <a:buNone/>
              <a:defRPr/>
            </a:pPr>
            <a:r>
              <a:rPr lang="zh-CN" altLang="en-US" sz="1900" dirty="0" smtClean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美国</a:t>
            </a:r>
            <a:r>
              <a:rPr lang="zh-CN" altLang="en-US" sz="1900" dirty="0" smtClean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的谈判学家霍华德</a:t>
            </a:r>
            <a:r>
              <a:rPr lang="en-US" altLang="zh-CN" sz="1900" dirty="0" smtClean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·</a:t>
            </a:r>
            <a:r>
              <a:rPr lang="zh-CN" altLang="en-US" sz="1900" dirty="0" smtClean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雷法称之为</a:t>
            </a:r>
            <a:r>
              <a:rPr lang="zh-CN" altLang="en-US" sz="1900" dirty="0" smtClean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“谈判舞蹈”</a:t>
            </a:r>
            <a:r>
              <a:rPr lang="en-US" altLang="zh-CN" sz="1900" dirty="0" smtClean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(Negotiation  Dance)</a:t>
            </a:r>
            <a:r>
              <a:rPr lang="zh-CN" altLang="en-US" sz="1900" dirty="0" smtClean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即交易</a:t>
            </a:r>
            <a:r>
              <a:rPr lang="zh-CN" altLang="en-US" sz="1900" dirty="0" smtClean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双方在讨价还价的交换中，同时也做出一些必要的让步，不断地把双方价格差距缩小，直至在价格谈判的合理范围之内确定一点，“谈判舞蹈”的舞步方告停止。最终形成的双方满意的成交价，实现了谈判目的。</a:t>
            </a:r>
          </a:p>
          <a:p>
            <a:pPr lvl="0" fontAlgn="auto">
              <a:lnSpc>
                <a:spcPct val="150000"/>
              </a:lnSpc>
              <a:spcAft>
                <a:spcPts val="0"/>
              </a:spcAft>
              <a:buSzPct val="70000"/>
              <a:buNone/>
              <a:defRPr/>
            </a:pPr>
            <a:r>
              <a:rPr lang="zh-CN" altLang="en-US" sz="1900" dirty="0" smtClean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 例如某卖方，初始报价</a:t>
            </a:r>
            <a:r>
              <a:rPr lang="en-US" altLang="zh-CN" sz="1900" dirty="0" smtClean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160</a:t>
            </a:r>
            <a:r>
              <a:rPr lang="zh-CN" altLang="en-US" sz="1900" dirty="0" smtClean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元，理想价格为</a:t>
            </a:r>
            <a:r>
              <a:rPr lang="en-US" altLang="zh-CN" sz="1900" dirty="0" smtClean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100</a:t>
            </a:r>
            <a:r>
              <a:rPr lang="zh-CN" altLang="en-US" sz="1900" dirty="0" smtClean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元，该卖方为达到预期目标需做出的让步即为</a:t>
            </a:r>
            <a:r>
              <a:rPr lang="en-US" altLang="zh-CN" sz="1900" dirty="0" smtClean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60</a:t>
            </a:r>
            <a:r>
              <a:rPr lang="zh-CN" altLang="en-US" sz="1900" dirty="0" smtClean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元（</a:t>
            </a:r>
            <a:r>
              <a:rPr lang="en-US" altLang="zh-CN" sz="1900" dirty="0" smtClean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160-100</a:t>
            </a:r>
            <a:r>
              <a:rPr lang="zh-CN" altLang="en-US" sz="1900" dirty="0" smtClean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）。假定双方共经历四轮让步，常见的让步方式可归结为八种（见下表）</a:t>
            </a:r>
          </a:p>
          <a:p>
            <a:endParaRPr lang="zh-CN" altLang="en-US" dirty="0"/>
          </a:p>
        </p:txBody>
      </p:sp>
    </p:spTree>
  </p:cSld>
  <p:clrMapOvr>
    <a:masterClrMapping/>
  </p:clrMapOvr>
  <p:transition>
    <p:rand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850" name="Rectangle 2"/>
          <p:cNvSpPr>
            <a:spLocks noGrp="1" noChangeArrowheads="1"/>
          </p:cNvSpPr>
          <p:nvPr>
            <p:ph type="title"/>
          </p:nvPr>
        </p:nvSpPr>
        <p:spPr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anchor="ctr"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华文行楷" panose="02010800040101010101" pitchFamily="2" charset="-122"/>
                <a:cs typeface="+mj-cs"/>
              </a:rPr>
              <a:t>霍华德</a:t>
            </a:r>
            <a:r>
              <a:rPr kumimoji="0" lang="en-US" altLang="zh-CN" sz="3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华文行楷" panose="02010800040101010101" pitchFamily="2" charset="-122"/>
                <a:cs typeface="+mj-cs"/>
              </a:rPr>
              <a:t>•</a:t>
            </a:r>
            <a:r>
              <a:rPr kumimoji="0" lang="zh-CN" altLang="en-US" sz="3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华文行楷" panose="02010800040101010101" pitchFamily="2" charset="-122"/>
                <a:cs typeface="+mj-cs"/>
              </a:rPr>
              <a:t>雷法的“</a:t>
            </a:r>
            <a:r>
              <a:rPr kumimoji="0" lang="zh-CN" altLang="en-US" sz="30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华文行楷" panose="02010800040101010101" pitchFamily="2" charset="-122"/>
                <a:cs typeface="+mj-cs"/>
              </a:rPr>
              <a:t>谈判舞蹈</a:t>
            </a:r>
            <a:r>
              <a:rPr kumimoji="0" lang="zh-CN" altLang="en-US" sz="3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华文行楷" panose="02010800040101010101" pitchFamily="2" charset="-122"/>
                <a:cs typeface="+mj-cs"/>
              </a:rPr>
              <a:t>”</a:t>
            </a:r>
          </a:p>
        </p:txBody>
      </p:sp>
      <p:graphicFrame>
        <p:nvGraphicFramePr>
          <p:cNvPr id="334923" name="Group 75"/>
          <p:cNvGraphicFramePr>
            <a:graphicFrameLocks noGrp="1"/>
          </p:cNvGraphicFramePr>
          <p:nvPr>
            <p:ph sz="half" idx="1"/>
          </p:nvPr>
        </p:nvGraphicFramePr>
        <p:xfrm>
          <a:off x="805326" y="1336203"/>
          <a:ext cx="6348509" cy="3724910"/>
        </p:xfrm>
        <a:graphic>
          <a:graphicData uri="http://schemas.openxmlformats.org/drawingml/2006/table">
            <a:tbl>
              <a:tblPr/>
              <a:tblGrid>
                <a:gridCol w="615315"/>
                <a:gridCol w="1100455"/>
                <a:gridCol w="1096645"/>
                <a:gridCol w="1097280"/>
                <a:gridCol w="1175385"/>
                <a:gridCol w="1263429"/>
              </a:tblGrid>
              <a:tr h="70231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13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序号</a:t>
                      </a:r>
                      <a:endParaRPr kumimoji="1" lang="zh-CN" altLang="en-US" sz="13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34290" marB="3429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13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第一轮</a:t>
                      </a:r>
                      <a:endParaRPr kumimoji="1" lang="zh-CN" altLang="en-US" sz="13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13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让步</a:t>
                      </a:r>
                      <a:endParaRPr kumimoji="1" lang="zh-CN" altLang="en-US" sz="13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34290" marB="3429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13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第二轮</a:t>
                      </a:r>
                      <a:endParaRPr kumimoji="1" lang="zh-CN" altLang="en-US" sz="13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13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让步</a:t>
                      </a:r>
                      <a:endParaRPr kumimoji="1" lang="zh-CN" altLang="en-US" sz="13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34290" marB="3429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135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第三轮</a:t>
                      </a:r>
                      <a:endParaRPr kumimoji="1" lang="zh-CN" altLang="en-US" sz="135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135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让步</a:t>
                      </a:r>
                      <a:endParaRPr kumimoji="1" lang="zh-CN" altLang="en-US" sz="135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34290" marB="3429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135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第四轮</a:t>
                      </a:r>
                      <a:endParaRPr kumimoji="1" lang="zh-CN" altLang="en-US" sz="135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135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让步</a:t>
                      </a:r>
                      <a:endParaRPr kumimoji="1" lang="zh-CN" altLang="en-US" sz="135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34290" marB="3429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135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让步方式</a:t>
                      </a:r>
                      <a:endParaRPr kumimoji="1" lang="zh-CN" altLang="en-US" sz="135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34290" marB="3429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46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35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</a:t>
                      </a:r>
                      <a:endParaRPr kumimoji="1" lang="en-US" altLang="zh-CN" sz="135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34290" marB="34290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35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0</a:t>
                      </a:r>
                      <a:endParaRPr kumimoji="1" lang="en-US" altLang="zh-CN" sz="135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34290" marB="3429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35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0</a:t>
                      </a:r>
                      <a:endParaRPr kumimoji="1" lang="en-US" altLang="zh-CN" sz="135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34290" marB="3429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3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0</a:t>
                      </a:r>
                      <a:endParaRPr kumimoji="1" lang="en-US" altLang="zh-CN" sz="13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34290" marB="3429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3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60</a:t>
                      </a:r>
                      <a:endParaRPr kumimoji="1" lang="en-US" altLang="zh-CN" sz="13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34290" marB="3429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135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冒险型</a:t>
                      </a:r>
                      <a:endParaRPr kumimoji="1" lang="zh-CN" altLang="en-US" sz="135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34290" marB="3429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35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</a:t>
                      </a:r>
                      <a:endParaRPr kumimoji="1" lang="en-US" altLang="zh-CN" sz="135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34290" marB="34290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35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15</a:t>
                      </a:r>
                      <a:endParaRPr kumimoji="1" lang="en-US" altLang="zh-CN" sz="135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34290" marB="3429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35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15</a:t>
                      </a:r>
                      <a:endParaRPr kumimoji="1" lang="en-US" altLang="zh-CN" sz="135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34290" marB="3429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3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15</a:t>
                      </a:r>
                      <a:endParaRPr kumimoji="1" lang="en-US" altLang="zh-CN" sz="13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34290" marB="3429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3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15</a:t>
                      </a:r>
                      <a:endParaRPr kumimoji="1" lang="en-US" altLang="zh-CN" sz="13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34290" marB="3429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13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刺激型</a:t>
                      </a:r>
                      <a:endParaRPr kumimoji="1" lang="zh-CN" altLang="en-US" sz="13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34290" marB="3429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46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35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3</a:t>
                      </a:r>
                      <a:endParaRPr kumimoji="1" lang="en-US" altLang="zh-CN" sz="135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34290" marB="34290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35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8</a:t>
                      </a:r>
                      <a:endParaRPr kumimoji="1" lang="en-US" altLang="zh-CN" sz="135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34290" marB="3429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35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13</a:t>
                      </a:r>
                      <a:endParaRPr kumimoji="1" lang="en-US" altLang="zh-CN" sz="135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34290" marB="3429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35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17</a:t>
                      </a:r>
                      <a:endParaRPr kumimoji="1" lang="en-US" altLang="zh-CN" sz="135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34290" marB="3429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3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22</a:t>
                      </a:r>
                      <a:endParaRPr kumimoji="1" lang="en-US" altLang="zh-CN" sz="13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34290" marB="3429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13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诱发型</a:t>
                      </a:r>
                      <a:endParaRPr kumimoji="1" lang="zh-CN" altLang="en-US" sz="13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34290" marB="3429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55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35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4</a:t>
                      </a:r>
                      <a:endParaRPr kumimoji="1" lang="en-US" altLang="zh-CN" sz="135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34290" marB="34290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35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22</a:t>
                      </a:r>
                      <a:endParaRPr kumimoji="1" lang="en-US" altLang="zh-CN" sz="135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34290" marB="3429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35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17</a:t>
                      </a:r>
                      <a:endParaRPr kumimoji="1" lang="en-US" altLang="zh-CN" sz="135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34290" marB="3429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35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13</a:t>
                      </a:r>
                      <a:endParaRPr kumimoji="1" lang="en-US" altLang="zh-CN" sz="135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34290" marB="3429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35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8</a:t>
                      </a:r>
                      <a:endParaRPr kumimoji="1" lang="en-US" altLang="zh-CN" sz="135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34290" marB="3429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13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希望型</a:t>
                      </a:r>
                      <a:endParaRPr kumimoji="1" lang="zh-CN" altLang="en-US" sz="13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34290" marB="3429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09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35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5</a:t>
                      </a:r>
                      <a:endParaRPr kumimoji="1" lang="en-US" altLang="zh-CN" sz="135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34290" marB="34290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35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</a:t>
                      </a:r>
                      <a:endParaRPr kumimoji="1" lang="en-US" altLang="zh-CN" sz="135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34290" marB="3429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35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6</a:t>
                      </a:r>
                      <a:endParaRPr kumimoji="1" lang="en-US" altLang="zh-CN" sz="135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34290" marB="3429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35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12</a:t>
                      </a:r>
                      <a:endParaRPr kumimoji="1" lang="en-US" altLang="zh-CN" sz="135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34290" marB="3429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35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40</a:t>
                      </a:r>
                      <a:endParaRPr kumimoji="1" lang="en-US" altLang="zh-CN" sz="135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34290" marB="3429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13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妥协型</a:t>
                      </a:r>
                      <a:endParaRPr kumimoji="1" lang="zh-CN" altLang="en-US" sz="13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34290" marB="3429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592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35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6</a:t>
                      </a:r>
                      <a:endParaRPr kumimoji="1" lang="en-US" altLang="zh-CN" sz="135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34290" marB="34290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35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59</a:t>
                      </a:r>
                      <a:endParaRPr kumimoji="1" lang="en-US" altLang="zh-CN" sz="135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34290" marB="3429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35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0</a:t>
                      </a:r>
                      <a:endParaRPr kumimoji="1" lang="en-US" altLang="zh-CN" sz="135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34290" marB="3429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35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0</a:t>
                      </a:r>
                      <a:endParaRPr kumimoji="1" lang="en-US" altLang="zh-CN" sz="135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34290" marB="3429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35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</a:t>
                      </a:r>
                      <a:endParaRPr kumimoji="1" lang="en-US" altLang="zh-CN" sz="135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34290" marB="3429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3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  </a:t>
                      </a:r>
                      <a:r>
                        <a:rPr kumimoji="1" lang="en-US" altLang="zh-CN" sz="13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 </a:t>
                      </a:r>
                      <a:r>
                        <a:rPr kumimoji="1" lang="zh-CN" altLang="en-US" sz="13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危险</a:t>
                      </a:r>
                      <a:r>
                        <a:rPr kumimoji="1" lang="zh-CN" altLang="en-US" sz="13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型</a:t>
                      </a:r>
                      <a:endParaRPr kumimoji="1" lang="zh-CN" altLang="en-US" sz="13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34290" marB="3429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35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7</a:t>
                      </a:r>
                      <a:endParaRPr kumimoji="1" lang="en-US" altLang="zh-CN" sz="135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34290" marB="34290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35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50</a:t>
                      </a:r>
                      <a:endParaRPr kumimoji="1" lang="en-US" altLang="zh-CN" sz="135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34290" marB="3429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35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10</a:t>
                      </a:r>
                      <a:endParaRPr kumimoji="1" lang="en-US" altLang="zh-CN" sz="135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34290" marB="3429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35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-1</a:t>
                      </a:r>
                      <a:endParaRPr kumimoji="1" lang="en-US" altLang="zh-CN" sz="135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34290" marB="3429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35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</a:t>
                      </a:r>
                      <a:endParaRPr kumimoji="1" lang="en-US" altLang="zh-CN" sz="135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34290" marB="3429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13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虚伪型</a:t>
                      </a:r>
                      <a:endParaRPr kumimoji="1" lang="zh-CN" altLang="en-US" sz="13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34290" marB="3429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46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35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8</a:t>
                      </a:r>
                      <a:endParaRPr kumimoji="1" lang="en-US" altLang="zh-CN" sz="135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34290" marB="34290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35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60</a:t>
                      </a:r>
                      <a:endParaRPr kumimoji="1" lang="en-US" altLang="zh-CN" sz="135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34290" marB="3429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35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0</a:t>
                      </a:r>
                      <a:endParaRPr kumimoji="1" lang="en-US" altLang="zh-CN" sz="135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34290" marB="3429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35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0</a:t>
                      </a:r>
                      <a:endParaRPr kumimoji="1" lang="en-US" altLang="zh-CN" sz="135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34290" marB="3429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35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0</a:t>
                      </a:r>
                      <a:endParaRPr kumimoji="1" lang="en-US" altLang="zh-CN" sz="135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34290" marB="3429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13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低劣型</a:t>
                      </a:r>
                      <a:endParaRPr kumimoji="1" lang="zh-CN" altLang="en-US" sz="13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PMingLiU" panose="02020500000000000000" pitchFamily="18" charset="-120"/>
                      </a:endParaRPr>
                    </a:p>
                  </a:txBody>
                  <a:tcPr marL="68580" marR="68580" marT="34290" marB="3429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8379" name="Music"/>
          <p:cNvSpPr>
            <a:spLocks noEditPoints="1" noChangeArrowheads="1"/>
          </p:cNvSpPr>
          <p:nvPr/>
        </p:nvSpPr>
        <p:spPr bwMode="auto">
          <a:xfrm>
            <a:off x="7513544" y="673025"/>
            <a:ext cx="514350" cy="507206"/>
          </a:xfrm>
          <a:custGeom>
            <a:avLst/>
            <a:gdLst>
              <a:gd name="T0" fmla="*/ 7352 w 21600"/>
              <a:gd name="T1" fmla="*/ 46 h 21600"/>
              <a:gd name="T2" fmla="*/ 7373 w 21600"/>
              <a:gd name="T3" fmla="*/ 9900 h 21600"/>
              <a:gd name="T4" fmla="*/ 21683 w 21600"/>
              <a:gd name="T5" fmla="*/ 10061 h 21600"/>
              <a:gd name="T6" fmla="*/ 7352 w 21600"/>
              <a:gd name="T7" fmla="*/ 46 h 21600"/>
              <a:gd name="T8" fmla="*/ 21600 w 21600"/>
              <a:gd name="T9" fmla="*/ 0 h 21600"/>
              <a:gd name="T10" fmla="*/ 7975 w 21600"/>
              <a:gd name="T11" fmla="*/ 923 h 21600"/>
              <a:gd name="T12" fmla="*/ 20935 w 21600"/>
              <a:gd name="T13" fmla="*/ 535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21600" h="21600">
                <a:moveTo>
                  <a:pt x="7352" y="46"/>
                </a:moveTo>
                <a:lnTo>
                  <a:pt x="7373" y="9900"/>
                </a:lnTo>
                <a:lnTo>
                  <a:pt x="7352" y="16107"/>
                </a:lnTo>
                <a:lnTo>
                  <a:pt x="7103" y="15969"/>
                </a:lnTo>
                <a:lnTo>
                  <a:pt x="6729" y="15692"/>
                </a:lnTo>
                <a:lnTo>
                  <a:pt x="6355" y="15553"/>
                </a:lnTo>
                <a:lnTo>
                  <a:pt x="5981" y="15415"/>
                </a:lnTo>
                <a:lnTo>
                  <a:pt x="5607" y="15276"/>
                </a:lnTo>
                <a:lnTo>
                  <a:pt x="5109" y="15138"/>
                </a:lnTo>
                <a:lnTo>
                  <a:pt x="4735" y="15138"/>
                </a:lnTo>
                <a:lnTo>
                  <a:pt x="4236" y="15138"/>
                </a:lnTo>
                <a:lnTo>
                  <a:pt x="3364" y="15138"/>
                </a:lnTo>
                <a:lnTo>
                  <a:pt x="2616" y="15276"/>
                </a:lnTo>
                <a:lnTo>
                  <a:pt x="1869" y="15692"/>
                </a:lnTo>
                <a:lnTo>
                  <a:pt x="1246" y="15969"/>
                </a:lnTo>
                <a:lnTo>
                  <a:pt x="747" y="16523"/>
                </a:lnTo>
                <a:lnTo>
                  <a:pt x="373" y="17076"/>
                </a:lnTo>
                <a:lnTo>
                  <a:pt x="124" y="17630"/>
                </a:lnTo>
                <a:lnTo>
                  <a:pt x="0" y="18323"/>
                </a:lnTo>
                <a:lnTo>
                  <a:pt x="124" y="19015"/>
                </a:lnTo>
                <a:lnTo>
                  <a:pt x="373" y="19569"/>
                </a:lnTo>
                <a:lnTo>
                  <a:pt x="747" y="20123"/>
                </a:lnTo>
                <a:lnTo>
                  <a:pt x="1246" y="20676"/>
                </a:lnTo>
                <a:lnTo>
                  <a:pt x="1869" y="21092"/>
                </a:lnTo>
                <a:lnTo>
                  <a:pt x="2616" y="21369"/>
                </a:lnTo>
                <a:lnTo>
                  <a:pt x="3364" y="21507"/>
                </a:lnTo>
                <a:lnTo>
                  <a:pt x="4236" y="21646"/>
                </a:lnTo>
                <a:lnTo>
                  <a:pt x="5109" y="21507"/>
                </a:lnTo>
                <a:lnTo>
                  <a:pt x="5856" y="21369"/>
                </a:lnTo>
                <a:lnTo>
                  <a:pt x="6604" y="21092"/>
                </a:lnTo>
                <a:lnTo>
                  <a:pt x="7227" y="20676"/>
                </a:lnTo>
                <a:lnTo>
                  <a:pt x="7726" y="20123"/>
                </a:lnTo>
                <a:lnTo>
                  <a:pt x="8100" y="19569"/>
                </a:lnTo>
                <a:lnTo>
                  <a:pt x="8349" y="19015"/>
                </a:lnTo>
                <a:lnTo>
                  <a:pt x="8473" y="18323"/>
                </a:lnTo>
                <a:lnTo>
                  <a:pt x="8473" y="6276"/>
                </a:lnTo>
                <a:lnTo>
                  <a:pt x="20561" y="6276"/>
                </a:lnTo>
                <a:lnTo>
                  <a:pt x="20561" y="16107"/>
                </a:lnTo>
                <a:lnTo>
                  <a:pt x="20187" y="15830"/>
                </a:lnTo>
                <a:lnTo>
                  <a:pt x="19938" y="15692"/>
                </a:lnTo>
                <a:lnTo>
                  <a:pt x="19564" y="15553"/>
                </a:lnTo>
                <a:lnTo>
                  <a:pt x="19190" y="15415"/>
                </a:lnTo>
                <a:lnTo>
                  <a:pt x="18692" y="15276"/>
                </a:lnTo>
                <a:lnTo>
                  <a:pt x="18318" y="15138"/>
                </a:lnTo>
                <a:lnTo>
                  <a:pt x="17944" y="15138"/>
                </a:lnTo>
                <a:lnTo>
                  <a:pt x="17446" y="15138"/>
                </a:lnTo>
                <a:lnTo>
                  <a:pt x="16573" y="15138"/>
                </a:lnTo>
                <a:lnTo>
                  <a:pt x="15826" y="15276"/>
                </a:lnTo>
                <a:lnTo>
                  <a:pt x="15078" y="15692"/>
                </a:lnTo>
                <a:lnTo>
                  <a:pt x="14455" y="15969"/>
                </a:lnTo>
                <a:lnTo>
                  <a:pt x="13956" y="16523"/>
                </a:lnTo>
                <a:lnTo>
                  <a:pt x="13583" y="17076"/>
                </a:lnTo>
                <a:lnTo>
                  <a:pt x="13333" y="17630"/>
                </a:lnTo>
                <a:lnTo>
                  <a:pt x="13209" y="18323"/>
                </a:lnTo>
                <a:lnTo>
                  <a:pt x="13333" y="19015"/>
                </a:lnTo>
                <a:lnTo>
                  <a:pt x="13583" y="19569"/>
                </a:lnTo>
                <a:lnTo>
                  <a:pt x="13956" y="20123"/>
                </a:lnTo>
                <a:lnTo>
                  <a:pt x="14455" y="20676"/>
                </a:lnTo>
                <a:lnTo>
                  <a:pt x="15078" y="21092"/>
                </a:lnTo>
                <a:lnTo>
                  <a:pt x="15826" y="21369"/>
                </a:lnTo>
                <a:lnTo>
                  <a:pt x="16573" y="21507"/>
                </a:lnTo>
                <a:lnTo>
                  <a:pt x="17446" y="21646"/>
                </a:lnTo>
                <a:lnTo>
                  <a:pt x="18318" y="21507"/>
                </a:lnTo>
                <a:lnTo>
                  <a:pt x="19066" y="21369"/>
                </a:lnTo>
                <a:lnTo>
                  <a:pt x="19813" y="21092"/>
                </a:lnTo>
                <a:lnTo>
                  <a:pt x="20436" y="20676"/>
                </a:lnTo>
                <a:lnTo>
                  <a:pt x="20935" y="20123"/>
                </a:lnTo>
                <a:lnTo>
                  <a:pt x="21309" y="19569"/>
                </a:lnTo>
                <a:lnTo>
                  <a:pt x="21558" y="19015"/>
                </a:lnTo>
                <a:lnTo>
                  <a:pt x="21683" y="18323"/>
                </a:lnTo>
                <a:lnTo>
                  <a:pt x="21683" y="10061"/>
                </a:lnTo>
                <a:lnTo>
                  <a:pt x="21683" y="46"/>
                </a:lnTo>
                <a:lnTo>
                  <a:pt x="7352" y="46"/>
                </a:lnTo>
                <a:close/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874" name="Rectangle 2"/>
          <p:cNvSpPr>
            <a:spLocks noGrp="1" noChangeArrowheads="1"/>
          </p:cNvSpPr>
          <p:nvPr>
            <p:ph type="title"/>
          </p:nvPr>
        </p:nvSpPr>
        <p:spPr>
          <a:xfrm>
            <a:off x="700405" y="177165"/>
            <a:ext cx="5829300" cy="766445"/>
          </a:xfrm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  <a:cs typeface="+mj-cs"/>
              </a:rPr>
              <a:t>霍华德</a:t>
            </a:r>
            <a:r>
              <a:rPr kumimoji="0" lang="en-US" altLang="zh-CN" sz="3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华文行楷" panose="02010800040101010101" pitchFamily="2" charset="-122"/>
                <a:cs typeface="+mj-cs"/>
              </a:rPr>
              <a:t>•</a:t>
            </a:r>
            <a:r>
              <a:rPr kumimoji="0" lang="zh-CN" altLang="en-US" sz="3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  <a:cs typeface="+mj-cs"/>
              </a:rPr>
              <a:t>雷法的</a:t>
            </a:r>
            <a:r>
              <a:rPr kumimoji="0" lang="zh-CN" altLang="en-US" sz="3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华文行楷" panose="02010800040101010101" pitchFamily="2" charset="-122"/>
                <a:cs typeface="+mj-cs"/>
              </a:rPr>
              <a:t>“</a:t>
            </a:r>
            <a:r>
              <a:rPr kumimoji="0" lang="zh-CN" altLang="en-US" sz="3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  <a:cs typeface="+mj-cs"/>
              </a:rPr>
              <a:t>谈判舞蹈</a:t>
            </a:r>
            <a:r>
              <a:rPr kumimoji="0" lang="zh-CN" altLang="en-US" sz="3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华文行楷" panose="02010800040101010101" pitchFamily="2" charset="-122"/>
                <a:cs typeface="+mj-cs"/>
              </a:rPr>
              <a:t>”</a:t>
            </a:r>
            <a:endParaRPr kumimoji="0" lang="zh-CN" altLang="en-US" sz="3000" b="1" i="0" u="none" strike="noStrike" kern="1200" cap="all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华文行楷" panose="02010800040101010101" pitchFamily="2" charset="-122"/>
              <a:ea typeface="华文行楷" panose="02010800040101010101" pitchFamily="2" charset="-122"/>
              <a:cs typeface="+mj-cs"/>
            </a:endParaRPr>
          </a:p>
        </p:txBody>
      </p:sp>
      <p:sp>
        <p:nvSpPr>
          <p:cNvPr id="106498" name="Rectangle 3"/>
          <p:cNvSpPr>
            <a:spLocks noGrp="1"/>
          </p:cNvSpPr>
          <p:nvPr>
            <p:ph idx="1"/>
          </p:nvPr>
        </p:nvSpPr>
        <p:spPr>
          <a:xfrm>
            <a:off x="283808" y="1298947"/>
            <a:ext cx="8440644" cy="4230483"/>
          </a:xfrm>
        </p:spPr>
        <p:txBody>
          <a:bodyPr vert="horz" wrap="square" lIns="68580" tIns="34290" rIns="68580" bIns="34290" anchor="t">
            <a:noAutofit/>
          </a:bodyPr>
          <a:lstStyle/>
          <a:p>
            <a:pPr eaLnBrk="1" latinLnBrk="0" hangingPunct="1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None/>
            </a:pPr>
            <a:r>
              <a:rPr lang="en-US" altLang="zh-CN" sz="500" b="1" dirty="0">
                <a:latin typeface="宋体" pitchFamily="2" charset="-122"/>
                <a:ea typeface="宋体" pitchFamily="2" charset="-122"/>
              </a:rPr>
              <a:t>     </a:t>
            </a:r>
            <a:r>
              <a:rPr lang="en-US" altLang="zh-CN" sz="700" b="1" dirty="0">
                <a:solidFill>
                  <a:schemeClr val="tx1"/>
                </a:solidFill>
                <a:latin typeface="宋体" pitchFamily="2" charset="-122"/>
                <a:ea typeface="宋体" pitchFamily="2" charset="-122"/>
                <a:cs typeface="微软雅黑" panose="020B0503020204020204" charset="-122"/>
              </a:rPr>
              <a:t>       </a:t>
            </a:r>
            <a:r>
              <a:rPr lang="en-US" altLang="zh-CN" sz="800" b="1" dirty="0">
                <a:solidFill>
                  <a:schemeClr val="tx1"/>
                </a:solidFill>
                <a:latin typeface="宋体" pitchFamily="2" charset="-122"/>
                <a:ea typeface="宋体" pitchFamily="2" charset="-122"/>
                <a:cs typeface="微软雅黑" panose="020B0503020204020204" charset="-122"/>
              </a:rPr>
              <a:t>  </a:t>
            </a:r>
            <a:r>
              <a:rPr lang="zh-CN" altLang="en-US" sz="2000" b="1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微软雅黑" panose="020B0503020204020204" charset="-122"/>
              </a:rPr>
              <a:t>该实例说明，</a:t>
            </a:r>
            <a:endParaRPr lang="en-US" altLang="zh-CN" sz="2000" b="1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微软雅黑" panose="020B0503020204020204" charset="-122"/>
            </a:endParaRPr>
          </a:p>
          <a:p>
            <a:pPr eaLnBrk="1" latinLnBrk="0" hangingPunct="1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None/>
            </a:pPr>
            <a:r>
              <a:rPr lang="en-US" altLang="zh-CN" sz="2000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  <a:cs typeface="微软雅黑" panose="020B0503020204020204" charset="-122"/>
              </a:rPr>
              <a:t>    </a:t>
            </a:r>
            <a:r>
              <a:rPr lang="zh-CN" altLang="en-US" sz="2000" b="1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微软雅黑" panose="020B0503020204020204" charset="-122"/>
              </a:rPr>
              <a:t>第一</a:t>
            </a:r>
            <a:r>
              <a:rPr lang="zh-CN" altLang="en-US" sz="2000" b="1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微软雅黑" panose="020B0503020204020204" charset="-122"/>
              </a:rPr>
              <a:t>种让步方式：这是一种较坚定的让步方式。我们把这种让步方式称为“冒险型”。</a:t>
            </a:r>
          </a:p>
          <a:p>
            <a:pPr eaLnBrk="1" latinLnBrk="0" hangingPunct="1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None/>
            </a:pPr>
            <a:r>
              <a:rPr lang="zh-CN" altLang="en-US" sz="2000" b="1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微软雅黑" panose="020B0503020204020204" charset="-122"/>
              </a:rPr>
              <a:t>    </a:t>
            </a:r>
            <a:r>
              <a:rPr lang="zh-CN" altLang="en-US" sz="2000" b="1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微软雅黑" panose="020B0503020204020204" charset="-122"/>
              </a:rPr>
              <a:t>第二</a:t>
            </a:r>
            <a:r>
              <a:rPr lang="zh-CN" altLang="en-US" sz="2000" b="1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微软雅黑" panose="020B0503020204020204" charset="-122"/>
              </a:rPr>
              <a:t>种让步方式：这是一种以相等或近似相等的幅度逐轮让步的方式。我们称这种让步方式为“刺激型”。</a:t>
            </a:r>
          </a:p>
          <a:p>
            <a:pPr eaLnBrk="1" latinLnBrk="0" hangingPunct="1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None/>
            </a:pPr>
            <a:r>
              <a:rPr lang="zh-CN" altLang="en-US" sz="2000" b="1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微软雅黑" panose="020B0503020204020204" charset="-122"/>
              </a:rPr>
              <a:t>    </a:t>
            </a:r>
            <a:r>
              <a:rPr lang="zh-CN" altLang="en-US" sz="2000" b="1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微软雅黑" panose="020B0503020204020204" charset="-122"/>
              </a:rPr>
              <a:t>第三</a:t>
            </a:r>
            <a:r>
              <a:rPr lang="zh-CN" altLang="en-US" sz="2000" b="1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微软雅黑" panose="020B0503020204020204" charset="-122"/>
              </a:rPr>
              <a:t>种让步方式：这是一种让步幅度逐轮增大的方式。我们称这种让步方式可以称为“诱发型”。</a:t>
            </a:r>
          </a:p>
          <a:p>
            <a:pPr eaLnBrk="1" latinLnBrk="0" hangingPunct="1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None/>
            </a:pPr>
            <a:r>
              <a:rPr lang="zh-CN" altLang="en-US" sz="2000" b="1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微软雅黑" panose="020B0503020204020204" charset="-122"/>
              </a:rPr>
              <a:t>    </a:t>
            </a:r>
            <a:r>
              <a:rPr lang="zh-CN" altLang="en-US" sz="2000" b="1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微软雅黑" panose="020B0503020204020204" charset="-122"/>
              </a:rPr>
              <a:t>第四</a:t>
            </a:r>
            <a:r>
              <a:rPr lang="zh-CN" altLang="en-US" sz="2000" b="1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微软雅黑" panose="020B0503020204020204" charset="-122"/>
              </a:rPr>
              <a:t>种让步方式：这是一种让步幅度逐轮递减的方式。我们把这种让步方式称为“希望型”。</a:t>
            </a:r>
          </a:p>
        </p:txBody>
      </p:sp>
      <p:pic>
        <p:nvPicPr>
          <p:cNvPr id="335876" name="Picture 4" descr="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27988" y="5749211"/>
            <a:ext cx="700088" cy="863203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3587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>
          <a:xfrm>
            <a:off x="496456" y="1121364"/>
            <a:ext cx="8233377" cy="4600800"/>
          </a:xfrm>
        </p:spPr>
        <p:txBody>
          <a:bodyPr>
            <a:normAutofit lnSpcReduction="10000"/>
          </a:bodyPr>
          <a:lstStyle/>
          <a:p>
            <a:pPr eaLnBrk="1" latinLnBrk="0" hangingPunct="1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None/>
            </a:pP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  <a:cs typeface="微软雅黑" panose="020B0503020204020204" charset="-122"/>
              </a:rPr>
              <a:t>   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  <a:cs typeface="微软雅黑" panose="020B0503020204020204" charset="-122"/>
              </a:rPr>
              <a:t> </a:t>
            </a:r>
            <a:r>
              <a:rPr lang="zh-CN" altLang="en-US" sz="2000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  <a:cs typeface="微软雅黑" panose="020B0503020204020204" charset="-122"/>
              </a:rPr>
              <a:t>第五种让步方式：这是一种开始先做出一次大的退让，然后让步幅度逐轮急剧减少的方式。这种让步方式可以称之为“妥协型”。</a:t>
            </a:r>
          </a:p>
          <a:p>
            <a:pPr eaLnBrk="1" latinLnBrk="0" hangingPunct="1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None/>
            </a:pPr>
            <a:r>
              <a:rPr lang="zh-CN" altLang="en-US" sz="2000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  <a:cs typeface="微软雅黑" panose="020B0503020204020204" charset="-122"/>
              </a:rPr>
              <a:t>     </a:t>
            </a:r>
            <a:r>
              <a:rPr lang="zh-CN" altLang="en-US" sz="2000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  <a:cs typeface="微软雅黑" panose="020B0503020204020204" charset="-122"/>
              </a:rPr>
              <a:t>第六</a:t>
            </a:r>
            <a:r>
              <a:rPr lang="zh-CN" altLang="en-US" sz="2000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  <a:cs typeface="微软雅黑" panose="020B0503020204020204" charset="-122"/>
              </a:rPr>
              <a:t>种让步方式：这是一种开始让步幅度极大，接下来则坚守立场、毫不退让，最后一轮又做了小小的让步的方式。我们把这种让步方式称为“危险型”。</a:t>
            </a:r>
          </a:p>
          <a:p>
            <a:pPr eaLnBrk="1" latinLnBrk="0" hangingPunct="1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None/>
            </a:pPr>
            <a:r>
              <a:rPr lang="zh-CN" altLang="en-US" sz="2000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  <a:cs typeface="微软雅黑" panose="020B0503020204020204" charset="-122"/>
              </a:rPr>
              <a:t>    </a:t>
            </a:r>
            <a:r>
              <a:rPr lang="zh-CN" altLang="en-US" sz="2000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  <a:cs typeface="微软雅黑" panose="020B0503020204020204" charset="-122"/>
              </a:rPr>
              <a:t> </a:t>
            </a:r>
            <a:r>
              <a:rPr lang="zh-CN" altLang="en-US" sz="2000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  <a:cs typeface="微软雅黑" panose="020B0503020204020204" charset="-122"/>
              </a:rPr>
              <a:t>第七种让步方式：这是一种开始做出大的让步，接下来又做出让步，之后安排小小的回升，最后又被迫做一点让步的方式。我们把这种让步方式称之为“虚伪型”。</a:t>
            </a:r>
          </a:p>
          <a:p>
            <a:pPr eaLnBrk="1" latinLnBrk="0" hangingPunct="1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None/>
            </a:pPr>
            <a:r>
              <a:rPr lang="zh-CN" altLang="en-US" sz="2000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  <a:cs typeface="微软雅黑" panose="020B0503020204020204" charset="-122"/>
              </a:rPr>
              <a:t>     </a:t>
            </a:r>
            <a:r>
              <a:rPr lang="zh-CN" altLang="en-US" sz="2000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  <a:cs typeface="微软雅黑" panose="020B0503020204020204" charset="-122"/>
              </a:rPr>
              <a:t>第八</a:t>
            </a:r>
            <a:r>
              <a:rPr lang="zh-CN" altLang="en-US" sz="2000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  <a:cs typeface="微软雅黑" panose="020B0503020204020204" charset="-122"/>
              </a:rPr>
              <a:t>种让步方式：这是一种开始便把自己所能做出的全部让步和盘托出的方式。这种让步方式可以称为“低劣型”。</a:t>
            </a:r>
            <a:endParaRPr lang="zh-CN" altLang="en-US" sz="2000" b="1" dirty="0">
              <a:solidFill>
                <a:schemeClr val="tx2"/>
              </a:solidFill>
              <a:latin typeface="宋体" pitchFamily="2" charset="-122"/>
              <a:ea typeface="宋体" pitchFamily="2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ransition>
    <p:rand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3046" y="246721"/>
            <a:ext cx="4592687" cy="3335575"/>
          </a:xfrm>
        </p:spPr>
        <p:txBody>
          <a:bodyPr>
            <a:normAutofit/>
          </a:bodyPr>
          <a:lstStyle/>
          <a:p>
            <a:pPr marL="342900" lvl="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sz="2800" b="1" dirty="0" smtClean="0">
                <a:solidFill>
                  <a:srgbClr val="003054"/>
                </a:solidFill>
                <a:latin typeface="+mj-ea"/>
              </a:rPr>
              <a:t>三、促使对方让步的策略</a:t>
            </a:r>
            <a:r>
              <a:rPr sz="2000" b="1" dirty="0" smtClean="0">
                <a:solidFill>
                  <a:srgbClr val="003054"/>
                </a:solidFill>
                <a:latin typeface="+mj-ea"/>
              </a:rPr>
              <a:t/>
            </a:r>
            <a:br>
              <a:rPr sz="2000" b="1" dirty="0" smtClean="0">
                <a:solidFill>
                  <a:srgbClr val="003054"/>
                </a:solidFill>
                <a:latin typeface="+mj-ea"/>
              </a:rPr>
            </a:br>
            <a:r>
              <a:rPr lang="en-US" altLang="zh-CN" b="1" dirty="0" smtClean="0">
                <a:solidFill>
                  <a:srgbClr val="003054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/>
            </a:r>
            <a:br>
              <a:rPr lang="en-US" altLang="zh-CN" b="1" dirty="0" smtClean="0">
                <a:solidFill>
                  <a:srgbClr val="003054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en-US" altLang="zh-CN" b="1" dirty="0" smtClean="0">
                <a:solidFill>
                  <a:srgbClr val="003054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    </a:t>
            </a:r>
            <a:r>
              <a:rPr kumimoji="1" b="1" dirty="0" smtClean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车轮战策略</a:t>
            </a:r>
            <a:br>
              <a:rPr kumimoji="1" b="1" dirty="0" smtClean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kumimoji="1" lang="en-US" altLang="zh-CN" b="1" dirty="0" smtClean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/>
            </a:r>
            <a:br>
              <a:rPr kumimoji="1" lang="en-US" altLang="zh-CN" b="1" dirty="0" smtClean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kumimoji="1" lang="en-US" altLang="zh-CN" b="1" dirty="0" smtClean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2. “</a:t>
            </a:r>
            <a:r>
              <a:rPr kumimoji="1" b="1" dirty="0" smtClean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扮红白脸”策略</a:t>
            </a:r>
            <a:br>
              <a:rPr kumimoji="1" b="1" dirty="0" smtClean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endParaRPr lang="zh-CN" altLang="en-US" dirty="0"/>
          </a:p>
        </p:txBody>
      </p:sp>
      <p:pic>
        <p:nvPicPr>
          <p:cNvPr id="38914" name="Picture 2" descr="C:\Users\dfjsj\Desktop\che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271304" y="3056108"/>
            <a:ext cx="1850719" cy="2086604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3046" y="246721"/>
            <a:ext cx="4592687" cy="710709"/>
          </a:xfrm>
        </p:spPr>
        <p:txBody>
          <a:bodyPr/>
          <a:lstStyle/>
          <a:p>
            <a:r>
              <a:rPr kumimoji="1" lang="en-US" b="1" dirty="0" smtClean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3.</a:t>
            </a:r>
            <a:r>
              <a:rPr kumimoji="1" b="1" dirty="0" smtClean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货比三家策略</a:t>
            </a:r>
            <a:endParaRPr lang="zh-CN" altLang="en-US" dirty="0"/>
          </a:p>
        </p:txBody>
      </p:sp>
      <p:pic>
        <p:nvPicPr>
          <p:cNvPr id="1025" name="Picture 1" descr="C:\Users\dfjsj\Desktop\huo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4412" y="1258646"/>
            <a:ext cx="4572000" cy="2807746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3046" y="246722"/>
            <a:ext cx="4592687" cy="678436"/>
          </a:xfrm>
        </p:spPr>
        <p:txBody>
          <a:bodyPr/>
          <a:lstStyle/>
          <a:p>
            <a:r>
              <a:rPr lang="en-US" altLang="en-US" dirty="0" smtClean="0"/>
              <a:t>   </a:t>
            </a:r>
            <a:r>
              <a:rPr lang="en-US" altLang="en-US" b="1" dirty="0" smtClean="0"/>
              <a:t>4.</a:t>
            </a:r>
            <a:r>
              <a:rPr altLang="en-US" b="1" dirty="0" smtClean="0"/>
              <a:t>声东击西策略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0"/>
            <a:r>
              <a:rPr kumimoji="1" lang="en-US" altLang="zh-CN" b="1" dirty="0" smtClean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4.</a:t>
            </a:r>
            <a:r>
              <a:rPr kumimoji="1" lang="zh-CN" altLang="en-US" b="1" dirty="0" smtClean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声东击西策略</a:t>
            </a:r>
          </a:p>
          <a:p>
            <a:endParaRPr lang="zh-CN" altLang="en-US" dirty="0"/>
          </a:p>
        </p:txBody>
      </p:sp>
      <p:pic>
        <p:nvPicPr>
          <p:cNvPr id="2050" name="Picture 2" descr="http://news.cnhubei.com/ctjb/ctjbsgk/ctjb32/201011/W0201011182774743606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6639" y="978946"/>
            <a:ext cx="7620000" cy="4539726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3804" y="214449"/>
            <a:ext cx="4592687" cy="968892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kumimoji="1" lang="en-US" altLang="zh-CN" b="1" dirty="0" smtClean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5.</a:t>
            </a:r>
            <a:r>
              <a:rPr kumimoji="1" b="1" dirty="0" smtClean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最后通牒策略</a:t>
            </a:r>
            <a:r>
              <a:rPr b="1" dirty="0" smtClean="0"/>
              <a:t/>
            </a:r>
            <a:br>
              <a:rPr b="1" dirty="0" smtClean="0"/>
            </a:br>
            <a:endParaRPr lang="zh-CN" altLang="en-US" b="1" dirty="0"/>
          </a:p>
        </p:txBody>
      </p:sp>
      <p:pic>
        <p:nvPicPr>
          <p:cNvPr id="35842" name="Picture 2" descr="C:\Users\dfjsj\Desktop\zui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370262" y="1578087"/>
            <a:ext cx="3084326" cy="34290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b="1" dirty="0" smtClean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6.</a:t>
            </a:r>
            <a:r>
              <a:rPr kumimoji="1" b="1" dirty="0" smtClean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针锋相对策略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>
          <a:xfrm>
            <a:off x="453425" y="1290918"/>
            <a:ext cx="8233377" cy="3399416"/>
          </a:xfrm>
        </p:spPr>
        <p:txBody>
          <a:bodyPr/>
          <a:lstStyle/>
          <a:p>
            <a:endParaRPr lang="zh-CN" altLang="en-US" dirty="0"/>
          </a:p>
        </p:txBody>
      </p:sp>
      <p:pic>
        <p:nvPicPr>
          <p:cNvPr id="1028" name="Picture 4" descr="http://photo.sohu.com/08/10/Img2153010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09533" y="1631576"/>
            <a:ext cx="3810000" cy="2543175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042" name="Rectangle 2"/>
          <p:cNvSpPr>
            <a:spLocks noGrp="1" noChangeArrowheads="1"/>
          </p:cNvSpPr>
          <p:nvPr>
            <p:ph type="title"/>
          </p:nvPr>
        </p:nvSpPr>
        <p:spPr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华文行楷" panose="02010800040101010101" pitchFamily="2" charset="-122"/>
                <a:cs typeface="+mj-cs"/>
              </a:rPr>
              <a:t>商务谈判的策略</a:t>
            </a:r>
          </a:p>
        </p:txBody>
      </p:sp>
      <p:sp>
        <p:nvSpPr>
          <p:cNvPr id="96258" name="Rectangle 3"/>
          <p:cNvSpPr>
            <a:spLocks noGrp="1"/>
          </p:cNvSpPr>
          <p:nvPr>
            <p:ph idx="1"/>
          </p:nvPr>
        </p:nvSpPr>
        <p:spPr/>
        <p:txBody>
          <a:bodyPr vert="horz" wrap="square" lIns="68580" tIns="34290" rIns="68580" bIns="34290" anchor="t"/>
          <a:lstStyle/>
          <a:p>
            <a:pPr eaLnBrk="1" hangingPunct="1">
              <a:lnSpc>
                <a:spcPct val="90000"/>
              </a:lnSpc>
            </a:pPr>
            <a:endParaRPr lang="zh-CN" altLang="en-US" sz="20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96259" name="Group 8"/>
          <p:cNvGrpSpPr/>
          <p:nvPr/>
        </p:nvGrpSpPr>
        <p:grpSpPr>
          <a:xfrm>
            <a:off x="5169535" y="247015"/>
            <a:ext cx="971550" cy="914400"/>
            <a:chOff x="1632" y="1248"/>
            <a:chExt cx="2682" cy="2286"/>
          </a:xfrm>
        </p:grpSpPr>
        <p:sp>
          <p:nvSpPr>
            <p:cNvPr id="96260" name="Gear"/>
            <p:cNvSpPr>
              <a:spLocks noEditPoints="1"/>
            </p:cNvSpPr>
            <p:nvPr/>
          </p:nvSpPr>
          <p:spPr>
            <a:xfrm>
              <a:off x="3119" y="1248"/>
              <a:ext cx="1195" cy="1048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66" y="25"/>
                </a:cxn>
                <a:cxn ang="0">
                  <a:pos x="33" y="51"/>
                </a:cxn>
                <a:cxn ang="0">
                  <a:pos x="0" y="25"/>
                </a:cxn>
              </a:cxnLst>
              <a:rect l="0" t="0" r="0" b="0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solidFill>
              <a:srgbClr val="C0C0C0"/>
            </a:solidFill>
            <a:ln w="9525"/>
            <a:scene3d>
              <a:camera prst="legacyPerspectiveFront">
                <a:rot lat="2010000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C0C0C0"/>
              </a:extrusionClr>
            </a:sp3d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96261" name="AutoShape 10"/>
            <p:cNvSpPr>
              <a:spLocks noEditPoints="1"/>
            </p:cNvSpPr>
            <p:nvPr/>
          </p:nvSpPr>
          <p:spPr>
            <a:xfrm>
              <a:off x="1632" y="1680"/>
              <a:ext cx="1429" cy="1253"/>
            </a:xfrm>
            <a:custGeom>
              <a:avLst/>
              <a:gdLst/>
              <a:ahLst/>
              <a:cxnLst>
                <a:cxn ang="0">
                  <a:pos x="47" y="0"/>
                </a:cxn>
                <a:cxn ang="0">
                  <a:pos x="95" y="36"/>
                </a:cxn>
                <a:cxn ang="0">
                  <a:pos x="47" y="73"/>
                </a:cxn>
                <a:cxn ang="0">
                  <a:pos x="0" y="36"/>
                </a:cxn>
              </a:cxnLst>
              <a:rect l="0" t="0" r="0" b="0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solidFill>
              <a:srgbClr val="C0C0C0"/>
            </a:solidFill>
            <a:ln w="9525"/>
            <a:scene3d>
              <a:camera prst="legacyPerspectiveFront">
                <a:rot lat="2010000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C0C0C0"/>
              </a:extrusionClr>
            </a:sp3d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96262" name="AutoShape 11"/>
            <p:cNvSpPr>
              <a:spLocks noEditPoints="1"/>
            </p:cNvSpPr>
            <p:nvPr/>
          </p:nvSpPr>
          <p:spPr>
            <a:xfrm>
              <a:off x="2559" y="2142"/>
              <a:ext cx="1588" cy="1392"/>
            </a:xfrm>
            <a:custGeom>
              <a:avLst/>
              <a:gdLst/>
              <a:ahLst/>
              <a:cxnLst>
                <a:cxn ang="0">
                  <a:pos x="58" y="0"/>
                </a:cxn>
                <a:cxn ang="0">
                  <a:pos x="117" y="45"/>
                </a:cxn>
                <a:cxn ang="0">
                  <a:pos x="58" y="90"/>
                </a:cxn>
                <a:cxn ang="0">
                  <a:pos x="0" y="45"/>
                </a:cxn>
              </a:cxnLst>
              <a:rect l="0" t="0" r="0" b="0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solidFill>
              <a:srgbClr val="C0C0C0"/>
            </a:solidFill>
            <a:ln w="9525"/>
            <a:scene3d>
              <a:camera prst="legacyPerspectiveFront">
                <a:rot lat="2010000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C0C0C0"/>
              </a:extrusionClr>
            </a:sp3d>
          </p:spPr>
          <p:txBody>
            <a:bodyPr/>
            <a:lstStyle/>
            <a:p>
              <a:endParaRPr lang="zh-CN" altLang="en-US" sz="1350"/>
            </a:p>
          </p:txBody>
        </p:sp>
      </p:grpSp>
      <p:sp>
        <p:nvSpPr>
          <p:cNvPr id="8" name="矩形 7"/>
          <p:cNvSpPr/>
          <p:nvPr/>
        </p:nvSpPr>
        <p:spPr>
          <a:xfrm>
            <a:off x="710005" y="1860645"/>
            <a:ext cx="7777779" cy="3582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zh-CN" altLang="en-US" b="1" dirty="0" smtClean="0">
                <a:solidFill>
                  <a:srgbClr val="002060"/>
                </a:solidFill>
              </a:rPr>
              <a:t>引例：</a:t>
            </a:r>
            <a:r>
              <a:rPr lang="zh-CN" altLang="en-US" sz="1400" dirty="0" smtClean="0">
                <a:latin typeface="Arial" panose="020B0604020202020204" pitchFamily="34" charset="0"/>
              </a:rPr>
              <a:t> </a:t>
            </a: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江西省某工艺雕刻厂原是一家濒临倒闭的小厂，经过几年的努力，发展为产值</a:t>
            </a:r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200</a:t>
            </a: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多万元的规模，产品打入日本市场，战胜了其他国家在日本经营多年的厂家，被誉为“天下第一雕刻”。有一年，日本三家株式会社的老板同一天接踵而至，到该厂定货。其中一家资本雄厚的大商社，要求原价包销该厂的佛坛产品。这应该说是好消息。但该厂想到，这几家原来都是经销韩国、台湾地区产品的商社</a:t>
            </a: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，为什么争先恐后、不约而同到</a:t>
            </a: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本厂来定货？他们查阅了日本市场的资料，得出的结论是本厂的木材质量上乘，技艺高超是吸引外商定货的主要原因。于是该厂采用了“待价而沽”、“欲擒故纵”的谈判策略。先不理那家大商社，而是积极抓住两家小商社求货心切的心理，把佛坛的梁、榴、柱，分别与其他国家的产品做比较。在此基础上，该厂将产品当金条一样争价钱、论成色，使其价格达到理想的高度。首先与小商社拍板成交，造成那家大客商产生失落货源的危机感。那家大客商不但更急于定货，而且想垄断货源，于是大批定货，以致定货数量超过该厂现有生产能力的好几倍。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3046" y="246721"/>
            <a:ext cx="4592687" cy="1141015"/>
          </a:xfrm>
        </p:spPr>
        <p:txBody>
          <a:bodyPr>
            <a:normAutofit/>
          </a:bodyPr>
          <a:lstStyle/>
          <a:p>
            <a:r>
              <a:rPr sz="2800" b="1" dirty="0" smtClean="0">
                <a:solidFill>
                  <a:srgbClr val="003054"/>
                </a:solidFill>
                <a:latin typeface="+mj-ea"/>
              </a:rPr>
              <a:t>四、拒绝策略</a:t>
            </a:r>
            <a:endParaRPr lang="zh-CN" altLang="en-US" sz="2800" dirty="0"/>
          </a:p>
        </p:txBody>
      </p:sp>
      <p:pic>
        <p:nvPicPr>
          <p:cNvPr id="36866" name="Picture 2" descr="C:\Users\dfjsj\Desktop\pi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39727" y="2595414"/>
            <a:ext cx="4055632" cy="2912501"/>
          </a:xfrm>
          <a:prstGeom prst="rect">
            <a:avLst/>
          </a:prstGeom>
          <a:noFill/>
        </p:spPr>
      </p:pic>
      <p:sp>
        <p:nvSpPr>
          <p:cNvPr id="5" name="矩形 4"/>
          <p:cNvSpPr/>
          <p:nvPr/>
        </p:nvSpPr>
        <p:spPr>
          <a:xfrm>
            <a:off x="876748" y="1290917"/>
            <a:ext cx="4572000" cy="11018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kumimoji="1" lang="en-US" altLang="zh-CN" sz="2000" b="1" dirty="0" smtClean="0">
                <a:solidFill>
                  <a:schemeClr val="tx2"/>
                </a:solidFill>
              </a:rPr>
              <a:t>1.</a:t>
            </a:r>
            <a:r>
              <a:rPr kumimoji="1" lang="zh-CN" altLang="en-US" sz="2000" b="1" dirty="0" smtClean="0">
                <a:solidFill>
                  <a:schemeClr val="tx2"/>
                </a:solidFill>
              </a:rPr>
              <a:t>权力有限策略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/>
              <a:buChar char=""/>
              <a:defRPr/>
            </a:pPr>
            <a:endParaRPr kumimoji="1" lang="en-US" altLang="zh-CN" b="1" dirty="0" smtClean="0">
              <a:solidFill>
                <a:schemeClr val="tx2"/>
              </a:solidFill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kumimoji="1" lang="en-US" altLang="zh-CN" sz="2000" b="1" dirty="0" smtClean="0">
                <a:solidFill>
                  <a:schemeClr val="tx2"/>
                </a:solidFill>
              </a:rPr>
              <a:t>2.</a:t>
            </a:r>
            <a:r>
              <a:rPr kumimoji="1" lang="zh-CN" altLang="en-US" sz="2000" b="1" dirty="0" smtClean="0">
                <a:solidFill>
                  <a:schemeClr val="tx2"/>
                </a:solidFill>
              </a:rPr>
              <a:t>疲劳战策略</a:t>
            </a:r>
          </a:p>
        </p:txBody>
      </p:sp>
    </p:spTree>
  </p:cSld>
  <p:clrMapOvr>
    <a:masterClrMapping/>
  </p:clrMapOvr>
  <p:transition>
    <p:random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b="1" dirty="0" smtClean="0">
                <a:solidFill>
                  <a:srgbClr val="003054"/>
                </a:solidFill>
                <a:latin typeface="+mj-ea"/>
              </a:rPr>
              <a:t>四、拒绝策略</a:t>
            </a:r>
            <a:endParaRPr lang="zh-CN" altLang="en-US" dirty="0"/>
          </a:p>
        </p:txBody>
      </p:sp>
      <p:pic>
        <p:nvPicPr>
          <p:cNvPr id="37890" name="Picture 2" descr="C:\Users\dfjsj\Desktop\tui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288946" y="3295277"/>
            <a:ext cx="2286000" cy="1371600"/>
          </a:xfrm>
          <a:prstGeom prst="rect">
            <a:avLst/>
          </a:prstGeom>
          <a:noFill/>
        </p:spPr>
      </p:pic>
      <p:sp>
        <p:nvSpPr>
          <p:cNvPr id="5" name="矩形 4"/>
          <p:cNvSpPr/>
          <p:nvPr/>
        </p:nvSpPr>
        <p:spPr>
          <a:xfrm>
            <a:off x="1134932" y="1258645"/>
            <a:ext cx="457200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kumimoji="1" lang="en-US" altLang="zh-CN" sz="2000" b="1" dirty="0" smtClean="0">
                <a:solidFill>
                  <a:schemeClr val="tx2"/>
                </a:solidFill>
              </a:rPr>
              <a:t>3.</a:t>
            </a:r>
            <a:r>
              <a:rPr kumimoji="1" lang="zh-CN" altLang="en-US" sz="2000" b="1" dirty="0" smtClean="0">
                <a:solidFill>
                  <a:schemeClr val="tx2"/>
                </a:solidFill>
              </a:rPr>
              <a:t>休会</a:t>
            </a:r>
            <a:r>
              <a:rPr kumimoji="1" lang="zh-CN" altLang="en-US" sz="2000" b="1" dirty="0" smtClean="0">
                <a:solidFill>
                  <a:schemeClr val="tx2"/>
                </a:solidFill>
              </a:rPr>
              <a:t>策略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kumimoji="1" lang="en-US" altLang="zh-CN" sz="2000" b="1" dirty="0" smtClean="0">
              <a:solidFill>
                <a:schemeClr val="tx2"/>
              </a:solidFill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kumimoji="1" lang="en-US" altLang="zh-CN" sz="2000" b="1" dirty="0" smtClean="0">
                <a:solidFill>
                  <a:schemeClr val="tx2"/>
                </a:solidFill>
              </a:rPr>
              <a:t>4</a:t>
            </a:r>
            <a:r>
              <a:rPr kumimoji="1" lang="en-US" altLang="zh-CN" sz="2000" b="1" dirty="0" smtClean="0">
                <a:solidFill>
                  <a:schemeClr val="tx2"/>
                </a:solidFill>
              </a:rPr>
              <a:t>.</a:t>
            </a:r>
            <a:r>
              <a:rPr kumimoji="1" lang="zh-CN" altLang="en-US" sz="2000" b="1" dirty="0" smtClean="0">
                <a:solidFill>
                  <a:schemeClr val="tx2"/>
                </a:solidFill>
              </a:rPr>
              <a:t>以退为进策略</a:t>
            </a:r>
            <a:r>
              <a:rPr kumimoji="1" lang="zh-CN" altLang="en-US" sz="2000" dirty="0" smtClean="0">
                <a:solidFill>
                  <a:schemeClr val="tx2"/>
                </a:solidFill>
              </a:rPr>
              <a:t> 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kumimoji="1" lang="en-US" altLang="zh-CN" sz="2000" b="1" dirty="0" smtClean="0">
              <a:solidFill>
                <a:schemeClr val="tx2"/>
              </a:solidFill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kumimoji="1" lang="en-US" altLang="zh-CN" sz="2000" b="1" dirty="0" smtClean="0">
                <a:solidFill>
                  <a:schemeClr val="tx2"/>
                </a:solidFill>
              </a:rPr>
              <a:t>5</a:t>
            </a:r>
            <a:r>
              <a:rPr kumimoji="1" lang="en-US" altLang="zh-CN" sz="2000" b="1" dirty="0" smtClean="0">
                <a:solidFill>
                  <a:schemeClr val="tx2"/>
                </a:solidFill>
              </a:rPr>
              <a:t>.</a:t>
            </a:r>
            <a:r>
              <a:rPr kumimoji="1" lang="zh-CN" altLang="en-US" sz="2000" b="1" dirty="0" smtClean="0">
                <a:solidFill>
                  <a:schemeClr val="tx2"/>
                </a:solidFill>
              </a:rPr>
              <a:t>绵里藏针策略</a:t>
            </a:r>
            <a:endParaRPr lang="zh-CN" altLang="en-US" sz="2000" b="1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random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22" name="Rectangle 2"/>
          <p:cNvSpPr>
            <a:spLocks noGrp="1" noChangeArrowheads="1"/>
          </p:cNvSpPr>
          <p:nvPr>
            <p:ph type="title"/>
          </p:nvPr>
        </p:nvSpPr>
        <p:spPr>
          <a:xfrm>
            <a:off x="514350" y="329327"/>
            <a:ext cx="5829300" cy="433388"/>
          </a:xfrm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anchor="ctr"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  <a:cs typeface="+mj-cs"/>
              </a:rPr>
              <a:t>第四节  签订协议中的策略</a:t>
            </a:r>
          </a:p>
        </p:txBody>
      </p:sp>
      <p:sp>
        <p:nvSpPr>
          <p:cNvPr id="108546" name="Rectangle 3"/>
          <p:cNvSpPr>
            <a:spLocks noGrp="1"/>
          </p:cNvSpPr>
          <p:nvPr>
            <p:ph idx="1"/>
          </p:nvPr>
        </p:nvSpPr>
        <p:spPr>
          <a:xfrm>
            <a:off x="1" y="1215539"/>
            <a:ext cx="9144000" cy="4260103"/>
          </a:xfrm>
          <a:ln>
            <a:solidFill>
              <a:schemeClr val="folHlink"/>
            </a:solidFill>
            <a:miter/>
          </a:ln>
        </p:spPr>
        <p:txBody>
          <a:bodyPr vert="horz" wrap="square" lIns="68580" tIns="34290" rIns="68580" bIns="34290" anchor="t">
            <a:noAutofit/>
          </a:bodyPr>
          <a:lstStyle/>
          <a:p>
            <a:pPr marL="711200" indent="-711200" eaLnBrk="1" hangingPunct="1">
              <a:lnSpc>
                <a:spcPct val="150000"/>
              </a:lnSpc>
              <a:buClr>
                <a:schemeClr val="accent2"/>
              </a:buClr>
              <a:buFont typeface="Wingdings" panose="05000000000000000000" pitchFamily="2" charset="2"/>
              <a:buNone/>
            </a:pPr>
            <a:r>
              <a:rPr lang="zh-CN" altLang="en-US" sz="2000" b="1" dirty="0">
                <a:solidFill>
                  <a:srgbClr val="002060"/>
                </a:solidFill>
              </a:rPr>
              <a:t>一、商务谈判合同的种类</a:t>
            </a:r>
          </a:p>
          <a:p>
            <a:pPr marL="711200" indent="-711200" eaLnBrk="1" hangingPunct="1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1800" b="1" dirty="0">
                <a:solidFill>
                  <a:schemeClr val="tx1"/>
                </a:solidFill>
              </a:rPr>
              <a:t>（一）购销</a:t>
            </a:r>
            <a:r>
              <a:rPr lang="zh-CN" altLang="en-US" sz="1800" b="1" dirty="0" smtClean="0">
                <a:solidFill>
                  <a:schemeClr val="tx1"/>
                </a:solidFill>
              </a:rPr>
              <a:t>合同        （二）包销合同</a:t>
            </a:r>
          </a:p>
          <a:p>
            <a:pPr marL="711200" indent="-711200" eaLnBrk="1" hangingPunct="1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1800" b="1" dirty="0" smtClean="0">
                <a:solidFill>
                  <a:schemeClr val="tx1"/>
                </a:solidFill>
              </a:rPr>
              <a:t>（</a:t>
            </a:r>
            <a:r>
              <a:rPr lang="zh-CN" altLang="en-US" sz="1800" b="1" dirty="0">
                <a:solidFill>
                  <a:schemeClr val="tx1"/>
                </a:solidFill>
              </a:rPr>
              <a:t>三）联营</a:t>
            </a:r>
            <a:r>
              <a:rPr lang="zh-CN" altLang="en-US" sz="1800" b="1" dirty="0" smtClean="0">
                <a:solidFill>
                  <a:schemeClr val="tx1"/>
                </a:solidFill>
              </a:rPr>
              <a:t>合同</a:t>
            </a:r>
            <a:r>
              <a:rPr lang="en-US" altLang="zh-CN" sz="1800" b="1" dirty="0" smtClean="0">
                <a:solidFill>
                  <a:schemeClr val="tx1"/>
                </a:solidFill>
              </a:rPr>
              <a:t> </a:t>
            </a:r>
            <a:r>
              <a:rPr lang="en-US" altLang="zh-CN" sz="1800" b="1" dirty="0" smtClean="0">
                <a:solidFill>
                  <a:schemeClr val="tx1"/>
                </a:solidFill>
              </a:rPr>
              <a:t>       </a:t>
            </a:r>
            <a:r>
              <a:rPr lang="zh-CN" altLang="en-US" sz="1800" b="1" dirty="0" smtClean="0">
                <a:solidFill>
                  <a:schemeClr val="tx1"/>
                </a:solidFill>
              </a:rPr>
              <a:t>（</a:t>
            </a:r>
            <a:r>
              <a:rPr lang="zh-CN" altLang="en-US" sz="1800" b="1" dirty="0">
                <a:solidFill>
                  <a:schemeClr val="tx1"/>
                </a:solidFill>
              </a:rPr>
              <a:t>四）进出口合同</a:t>
            </a:r>
          </a:p>
          <a:p>
            <a:pPr marL="711200" indent="-711200" eaLnBrk="1" hangingPunct="1">
              <a:lnSpc>
                <a:spcPct val="150000"/>
              </a:lnSpc>
              <a:buClr>
                <a:schemeClr val="accent2"/>
              </a:buClr>
              <a:buFont typeface="Wingdings" panose="05000000000000000000" pitchFamily="2" charset="2"/>
              <a:buNone/>
            </a:pPr>
            <a:r>
              <a:rPr lang="zh-CN" altLang="en-US" sz="2000" b="1" dirty="0">
                <a:solidFill>
                  <a:srgbClr val="002060"/>
                </a:solidFill>
              </a:rPr>
              <a:t>二、要约和承诺</a:t>
            </a:r>
          </a:p>
          <a:p>
            <a:pPr marL="711200" indent="-711200" eaLnBrk="1" hangingPunct="1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1800" dirty="0">
                <a:solidFill>
                  <a:schemeClr val="tx1"/>
                </a:solidFill>
              </a:rPr>
              <a:t>  </a:t>
            </a:r>
            <a:r>
              <a:rPr lang="zh-CN" altLang="en-US" sz="1800" b="1" dirty="0" smtClean="0">
                <a:solidFill>
                  <a:schemeClr val="tx1"/>
                </a:solidFill>
              </a:rPr>
              <a:t>要约：国际贸易</a:t>
            </a:r>
            <a:r>
              <a:rPr lang="zh-CN" altLang="en-US" sz="1800" b="1" dirty="0">
                <a:solidFill>
                  <a:schemeClr val="tx1"/>
                </a:solidFill>
              </a:rPr>
              <a:t>中称发盘，是一种法律行为，在报价到达对方时发生法律效力，</a:t>
            </a:r>
            <a:r>
              <a:rPr lang="zh-CN" altLang="en-US" sz="1800" b="1" dirty="0" smtClean="0">
                <a:solidFill>
                  <a:schemeClr val="tx1"/>
                </a:solidFill>
              </a:rPr>
              <a:t>对要约</a:t>
            </a:r>
            <a:r>
              <a:rPr lang="zh-CN" altLang="en-US" sz="1800" b="1" dirty="0">
                <a:solidFill>
                  <a:schemeClr val="tx1"/>
                </a:solidFill>
              </a:rPr>
              <a:t>人有法律约束力。</a:t>
            </a:r>
          </a:p>
          <a:p>
            <a:pPr marL="711200" indent="-711200" eaLnBrk="1" hangingPunct="1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1800" b="1" dirty="0">
                <a:solidFill>
                  <a:schemeClr val="tx1"/>
                </a:solidFill>
              </a:rPr>
              <a:t>  </a:t>
            </a:r>
            <a:r>
              <a:rPr lang="zh-CN" altLang="en-US" sz="1800" b="1" dirty="0" smtClean="0">
                <a:solidFill>
                  <a:schemeClr val="tx1"/>
                </a:solidFill>
              </a:rPr>
              <a:t>承诺：即</a:t>
            </a:r>
            <a:r>
              <a:rPr lang="zh-CN" altLang="en-US" sz="1800" b="1" dirty="0">
                <a:solidFill>
                  <a:schemeClr val="tx1"/>
                </a:solidFill>
              </a:rPr>
              <a:t>接受要约，在国际贸易中称还盘，或叫接受提议。也就是受要约人按照要约所指定的方式，对要约的内容表示完全同意。承诺是一种法律行为，承诺人要承担合同履行的义务</a:t>
            </a:r>
            <a:r>
              <a:rPr lang="zh-CN" altLang="en-US" sz="1800" b="1" dirty="0" smtClean="0">
                <a:solidFill>
                  <a:schemeClr val="tx1"/>
                </a:solidFill>
              </a:rPr>
              <a:t>。</a:t>
            </a:r>
            <a:endParaRPr lang="zh-CN" altLang="en-US" sz="1800" b="1" dirty="0"/>
          </a:p>
        </p:txBody>
      </p:sp>
      <p:pic>
        <p:nvPicPr>
          <p:cNvPr id="108547" name="Picture 5" descr="C:\Program Files\Microsoft Office\MEDIA\CAGCAT10\j0217698.wm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6450" y="131445"/>
            <a:ext cx="1310879" cy="1270397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60171" y="215153"/>
            <a:ext cx="5315933" cy="753035"/>
          </a:xfrm>
        </p:spPr>
        <p:txBody>
          <a:bodyPr>
            <a:noAutofit/>
          </a:bodyPr>
          <a:lstStyle/>
          <a:p>
            <a:r>
              <a:rPr b="1" dirty="0" smtClean="0">
                <a:solidFill>
                  <a:srgbClr val="002060"/>
                </a:solidFill>
              </a:rPr>
              <a:t>三、</a:t>
            </a:r>
            <a:r>
              <a:rPr b="1" dirty="0" smtClean="0">
                <a:solidFill>
                  <a:srgbClr val="002060"/>
                </a:solidFill>
              </a:rPr>
              <a:t>签订经济合同应该避免的错误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>
          <a:xfrm>
            <a:off x="453425" y="1226372"/>
            <a:ext cx="8233377" cy="4947628"/>
          </a:xfrm>
        </p:spPr>
        <p:txBody>
          <a:bodyPr/>
          <a:lstStyle/>
          <a:p>
            <a:pPr marL="711200" indent="-711200" eaLnBrk="1" hangingPunct="1">
              <a:lnSpc>
                <a:spcPct val="90000"/>
              </a:lnSpc>
              <a:buClr>
                <a:schemeClr val="accent2"/>
              </a:buClr>
              <a:buFont typeface="Wingdings" panose="05000000000000000000" pitchFamily="2" charset="2"/>
              <a:buNone/>
            </a:pPr>
            <a:endParaRPr lang="zh-CN" altLang="en-US" sz="2800" b="1" dirty="0" smtClean="0">
              <a:solidFill>
                <a:srgbClr val="002060"/>
              </a:solidFill>
            </a:endParaRPr>
          </a:p>
          <a:p>
            <a:pPr marL="711200" indent="-711200" eaLnBrk="1" hangingPunct="1">
              <a:lnSpc>
                <a:spcPct val="90000"/>
              </a:lnSpc>
              <a:buClr>
                <a:schemeClr val="accent2"/>
              </a:buClr>
              <a:buFont typeface="Wingdings" panose="05000000000000000000" pitchFamily="2" charset="2"/>
              <a:buNone/>
            </a:pPr>
            <a:r>
              <a:rPr lang="zh-CN" altLang="en-US" b="1" dirty="0" smtClean="0">
                <a:solidFill>
                  <a:schemeClr val="tx1"/>
                </a:solidFill>
              </a:rPr>
              <a:t>（一）避免合同条款不全，规定不明确</a:t>
            </a:r>
          </a:p>
          <a:p>
            <a:pPr marL="711200" indent="-711200" eaLnBrk="1" hangingPunct="1">
              <a:lnSpc>
                <a:spcPct val="90000"/>
              </a:lnSpc>
              <a:buClr>
                <a:schemeClr val="accent2"/>
              </a:buClr>
              <a:buFont typeface="Wingdings" panose="05000000000000000000" pitchFamily="2" charset="2"/>
              <a:buNone/>
            </a:pPr>
            <a:endParaRPr lang="en-US" altLang="zh-CN" b="1" dirty="0" smtClean="0">
              <a:solidFill>
                <a:schemeClr val="tx1"/>
              </a:solidFill>
            </a:endParaRPr>
          </a:p>
          <a:p>
            <a:pPr marL="711200" indent="-711200" eaLnBrk="1" hangingPunct="1">
              <a:lnSpc>
                <a:spcPct val="90000"/>
              </a:lnSpc>
              <a:buClr>
                <a:schemeClr val="accent2"/>
              </a:buClr>
              <a:buFont typeface="Wingdings" panose="05000000000000000000" pitchFamily="2" charset="2"/>
              <a:buNone/>
            </a:pPr>
            <a:r>
              <a:rPr lang="zh-CN" altLang="en-US" b="1" dirty="0" smtClean="0">
                <a:solidFill>
                  <a:schemeClr val="tx1"/>
                </a:solidFill>
              </a:rPr>
              <a:t>（</a:t>
            </a:r>
            <a:r>
              <a:rPr lang="zh-CN" altLang="en-US" b="1" dirty="0" smtClean="0">
                <a:solidFill>
                  <a:schemeClr val="tx1"/>
                </a:solidFill>
              </a:rPr>
              <a:t>二）避免签订经济合同的主体不明确或不合法</a:t>
            </a:r>
          </a:p>
          <a:p>
            <a:pPr marL="711200" indent="-711200" eaLnBrk="1" hangingPunct="1">
              <a:lnSpc>
                <a:spcPct val="90000"/>
              </a:lnSpc>
              <a:buClr>
                <a:schemeClr val="accent2"/>
              </a:buClr>
              <a:buFont typeface="Wingdings" panose="05000000000000000000" pitchFamily="2" charset="2"/>
              <a:buNone/>
            </a:pPr>
            <a:endParaRPr lang="en-US" altLang="zh-CN" b="1" dirty="0" smtClean="0">
              <a:solidFill>
                <a:schemeClr val="tx1"/>
              </a:solidFill>
            </a:endParaRPr>
          </a:p>
          <a:p>
            <a:pPr marL="711200" indent="-711200" eaLnBrk="1" hangingPunct="1">
              <a:lnSpc>
                <a:spcPct val="90000"/>
              </a:lnSpc>
              <a:buClr>
                <a:schemeClr val="accent2"/>
              </a:buClr>
              <a:buFont typeface="Wingdings" panose="05000000000000000000" pitchFamily="2" charset="2"/>
              <a:buNone/>
            </a:pPr>
            <a:r>
              <a:rPr lang="zh-CN" altLang="en-US" b="1" dirty="0" smtClean="0">
                <a:solidFill>
                  <a:schemeClr val="tx1"/>
                </a:solidFill>
              </a:rPr>
              <a:t>（</a:t>
            </a:r>
            <a:r>
              <a:rPr lang="zh-CN" altLang="en-US" b="1" dirty="0" smtClean="0">
                <a:solidFill>
                  <a:schemeClr val="tx1"/>
                </a:solidFill>
              </a:rPr>
              <a:t>三）避免合同违约责任表述不正确</a:t>
            </a:r>
          </a:p>
          <a:p>
            <a:pPr marL="711200" indent="-711200" eaLnBrk="1" hangingPunct="1">
              <a:lnSpc>
                <a:spcPct val="90000"/>
              </a:lnSpc>
              <a:buClr>
                <a:schemeClr val="accent2"/>
              </a:buClr>
              <a:buFont typeface="Wingdings" panose="05000000000000000000" pitchFamily="2" charset="2"/>
              <a:buNone/>
            </a:pPr>
            <a:endParaRPr lang="en-US" altLang="zh-CN" b="1" dirty="0" smtClean="0">
              <a:solidFill>
                <a:schemeClr val="tx1"/>
              </a:solidFill>
            </a:endParaRPr>
          </a:p>
          <a:p>
            <a:pPr marL="711200" indent="-711200" eaLnBrk="1" hangingPunct="1">
              <a:lnSpc>
                <a:spcPct val="90000"/>
              </a:lnSpc>
              <a:buClr>
                <a:schemeClr val="accent2"/>
              </a:buClr>
              <a:buFont typeface="Wingdings" panose="05000000000000000000" pitchFamily="2" charset="2"/>
              <a:buNone/>
            </a:pPr>
            <a:r>
              <a:rPr lang="zh-CN" altLang="en-US" b="1" dirty="0" smtClean="0">
                <a:solidFill>
                  <a:schemeClr val="tx1"/>
                </a:solidFill>
              </a:rPr>
              <a:t>（四</a:t>
            </a:r>
            <a:r>
              <a:rPr lang="zh-CN" altLang="en-US" b="1" dirty="0" smtClean="0">
                <a:solidFill>
                  <a:schemeClr val="tx1"/>
                </a:solidFill>
              </a:rPr>
              <a:t>）避免草率签订，任意中止合同</a:t>
            </a:r>
          </a:p>
          <a:p>
            <a:pPr marL="711200" indent="-711200" eaLnBrk="1" hangingPunct="1">
              <a:lnSpc>
                <a:spcPct val="90000"/>
              </a:lnSpc>
              <a:buClr>
                <a:schemeClr val="accent2"/>
              </a:buClr>
              <a:buFont typeface="Wingdings" panose="05000000000000000000" pitchFamily="2" charset="2"/>
              <a:buNone/>
            </a:pPr>
            <a:endParaRPr lang="en-US" altLang="zh-CN" b="1" dirty="0" smtClean="0">
              <a:solidFill>
                <a:schemeClr val="tx1"/>
              </a:solidFill>
            </a:endParaRPr>
          </a:p>
          <a:p>
            <a:pPr marL="711200" indent="-711200" eaLnBrk="1" hangingPunct="1">
              <a:lnSpc>
                <a:spcPct val="90000"/>
              </a:lnSpc>
              <a:buClr>
                <a:schemeClr val="accent2"/>
              </a:buClr>
              <a:buFont typeface="Wingdings" panose="05000000000000000000" pitchFamily="2" charset="2"/>
              <a:buNone/>
            </a:pPr>
            <a:r>
              <a:rPr lang="zh-CN" altLang="en-US" b="1" dirty="0" smtClean="0">
                <a:solidFill>
                  <a:schemeClr val="tx1"/>
                </a:solidFill>
              </a:rPr>
              <a:t>（</a:t>
            </a:r>
            <a:r>
              <a:rPr lang="zh-CN" altLang="en-US" b="1" dirty="0" smtClean="0">
                <a:solidFill>
                  <a:schemeClr val="tx1"/>
                </a:solidFill>
              </a:rPr>
              <a:t>五）合同条款互不衔接，相互之间发生矛盾</a:t>
            </a:r>
          </a:p>
          <a:p>
            <a:endParaRPr lang="zh-CN" altLang="en-US" dirty="0"/>
          </a:p>
        </p:txBody>
      </p:sp>
    </p:spTree>
  </p:cSld>
  <p:clrMapOvr>
    <a:masterClrMapping/>
  </p:clrMapOvr>
  <p:transition>
    <p:random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69" name="内容占位符 3" descr="t01735a5d6658758dca.jpg"/>
          <p:cNvPicPr>
            <a:picLocks noGrp="1" noChangeAspect="1"/>
          </p:cNvPicPr>
          <p:nvPr>
            <p:ph idx="4294967295"/>
          </p:nvPr>
        </p:nvPicPr>
        <p:blipFill>
          <a:blip r:embed="rId3"/>
          <a:stretch>
            <a:fillRect/>
          </a:stretch>
        </p:blipFill>
        <p:spPr>
          <a:xfrm>
            <a:off x="1758950" y="359410"/>
            <a:ext cx="6097270" cy="6379845"/>
          </a:xfrm>
        </p:spPr>
      </p:pic>
      <p:pic>
        <p:nvPicPr>
          <p:cNvPr id="109570" name="Picture 2" descr="C:\Program Files\Microsoft Office\MEDIA\CAGCAT10\j0149481.wm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90381" y="4642485"/>
            <a:ext cx="1608534" cy="163472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圆角矩形标注 6"/>
          <p:cNvSpPr/>
          <p:nvPr/>
        </p:nvSpPr>
        <p:spPr>
          <a:xfrm rot="17860124">
            <a:off x="615315" y="545148"/>
            <a:ext cx="1028700" cy="685800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  <a:cs typeface="+mn-cs"/>
              </a:rPr>
              <a:t>购销合同</a:t>
            </a:r>
          </a:p>
        </p:txBody>
      </p:sp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zh-CN" altLang="en-US" noProof="0" smtClean="0"/>
              <a:t>本章小结</a:t>
            </a:r>
            <a:endParaRPr lang="zh-CN" altLang="en-US" noProof="0" dirty="0" smtClean="0"/>
          </a:p>
        </p:txBody>
      </p:sp>
      <p:sp>
        <p:nvSpPr>
          <p:cNvPr id="110594" name="Rectangle 3"/>
          <p:cNvSpPr>
            <a:spLocks noGrp="1"/>
          </p:cNvSpPr>
          <p:nvPr>
            <p:ph idx="13"/>
          </p:nvPr>
        </p:nvSpPr>
        <p:spPr>
          <a:xfrm>
            <a:off x="454025" y="817580"/>
            <a:ext cx="8232775" cy="604042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altLang="zh-CN" sz="2000" dirty="0" smtClean="0">
                <a:solidFill>
                  <a:schemeClr val="tx1"/>
                </a:solidFill>
              </a:rPr>
              <a:t>1</a:t>
            </a:r>
            <a:r>
              <a:rPr lang="en-US" altLang="zh-CN" sz="2000" dirty="0" smtClean="0">
                <a:solidFill>
                  <a:schemeClr val="tx1"/>
                </a:solidFill>
              </a:rPr>
              <a:t>.</a:t>
            </a:r>
            <a:r>
              <a:rPr lang="zh-CN" altLang="en-US" sz="2000" dirty="0" smtClean="0">
                <a:solidFill>
                  <a:schemeClr val="tx1"/>
                </a:solidFill>
              </a:rPr>
              <a:t>商务谈判策略可以归纳为开局阶段的策略如一致式开局、保留式开局、坦诚式开局、投石问路式开局等</a:t>
            </a:r>
            <a:r>
              <a:rPr lang="zh-CN" altLang="en-US" sz="2000" dirty="0" smtClean="0">
                <a:solidFill>
                  <a:schemeClr val="tx1"/>
                </a:solidFill>
              </a:rPr>
              <a:t>；</a:t>
            </a:r>
            <a:endParaRPr lang="en-US" altLang="zh-CN" sz="2000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2000" dirty="0" smtClean="0">
                <a:solidFill>
                  <a:schemeClr val="tx1"/>
                </a:solidFill>
              </a:rPr>
              <a:t>2</a:t>
            </a:r>
            <a:r>
              <a:rPr lang="en-US" altLang="zh-CN" sz="2000" dirty="0" smtClean="0">
                <a:solidFill>
                  <a:schemeClr val="tx1"/>
                </a:solidFill>
              </a:rPr>
              <a:t>.</a:t>
            </a:r>
            <a:r>
              <a:rPr lang="zh-CN" altLang="en-US" sz="2000" dirty="0" smtClean="0">
                <a:solidFill>
                  <a:schemeClr val="tx1"/>
                </a:solidFill>
              </a:rPr>
              <a:t>摸底阶段的策略如坦诚交换式摸底、发问式摸底、迂回摸底等</a:t>
            </a:r>
            <a:r>
              <a:rPr lang="zh-CN" altLang="en-US" sz="2000" dirty="0" smtClean="0">
                <a:solidFill>
                  <a:schemeClr val="tx1"/>
                </a:solidFill>
              </a:rPr>
              <a:t>；</a:t>
            </a:r>
            <a:endParaRPr lang="en-US" altLang="zh-CN" sz="2000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2000" dirty="0" smtClean="0">
                <a:solidFill>
                  <a:schemeClr val="tx1"/>
                </a:solidFill>
              </a:rPr>
              <a:t>3.</a:t>
            </a:r>
            <a:r>
              <a:rPr lang="zh-CN" altLang="en-US" sz="2000" dirty="0" smtClean="0">
                <a:solidFill>
                  <a:schemeClr val="tx1"/>
                </a:solidFill>
              </a:rPr>
              <a:t>价格</a:t>
            </a:r>
            <a:r>
              <a:rPr lang="zh-CN" altLang="en-US" sz="2000" dirty="0" smtClean="0">
                <a:solidFill>
                  <a:schemeClr val="tx1"/>
                </a:solidFill>
              </a:rPr>
              <a:t>谈判阶段的策略如谋划报价策略、精雕价格评论策略</a:t>
            </a:r>
            <a:r>
              <a:rPr lang="zh-CN" altLang="en-US" sz="2000" dirty="0" smtClean="0">
                <a:solidFill>
                  <a:schemeClr val="tx1"/>
                </a:solidFill>
              </a:rPr>
              <a:t>；</a:t>
            </a:r>
            <a:endParaRPr lang="en-US" altLang="zh-CN" sz="2000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2000" dirty="0" smtClean="0">
                <a:solidFill>
                  <a:schemeClr val="tx1"/>
                </a:solidFill>
              </a:rPr>
              <a:t>4.</a:t>
            </a:r>
            <a:r>
              <a:rPr lang="zh-CN" altLang="en-US" sz="2000" dirty="0" smtClean="0">
                <a:solidFill>
                  <a:schemeClr val="tx1"/>
                </a:solidFill>
              </a:rPr>
              <a:t>讨价还价</a:t>
            </a:r>
            <a:r>
              <a:rPr lang="zh-CN" altLang="en-US" sz="2000" dirty="0" smtClean="0">
                <a:solidFill>
                  <a:schemeClr val="tx1"/>
                </a:solidFill>
              </a:rPr>
              <a:t>中的让步与拒绝策略如货比三家、声东击西、最后通牒</a:t>
            </a:r>
            <a:r>
              <a:rPr lang="zh-CN" altLang="en-US" sz="2000" dirty="0" smtClean="0">
                <a:solidFill>
                  <a:schemeClr val="tx1"/>
                </a:solidFill>
              </a:rPr>
              <a:t>、针锋相对</a:t>
            </a:r>
            <a:r>
              <a:rPr lang="zh-CN" altLang="en-US" sz="2000" dirty="0" smtClean="0">
                <a:solidFill>
                  <a:schemeClr val="tx1"/>
                </a:solidFill>
              </a:rPr>
              <a:t>、权力有限、以退为进等策略</a:t>
            </a:r>
            <a:r>
              <a:rPr lang="zh-CN" altLang="en-US" sz="2000" dirty="0" smtClean="0">
                <a:solidFill>
                  <a:schemeClr val="tx1"/>
                </a:solidFill>
              </a:rPr>
              <a:t>。</a:t>
            </a:r>
            <a:endParaRPr lang="en-US" altLang="zh-CN" sz="2000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None/>
            </a:pPr>
            <a:r>
              <a:rPr lang="zh-CN" altLang="en-US" sz="2000" dirty="0" smtClean="0">
                <a:solidFill>
                  <a:schemeClr val="tx1"/>
                </a:solidFill>
              </a:rPr>
              <a:t>同时</a:t>
            </a:r>
            <a:r>
              <a:rPr lang="zh-CN" altLang="en-US" sz="2000" dirty="0" smtClean="0">
                <a:solidFill>
                  <a:schemeClr val="tx1"/>
                </a:solidFill>
              </a:rPr>
              <a:t>，在签订协议中必须避免合同条款不全、合同主体不明确、不合法、合同违约责任表述不正确、草率签订，任意中止合同、条款互不衔接，相互矛盾等问题。</a:t>
            </a:r>
            <a:endParaRPr lang="zh-CN" altLang="en-US" sz="2000" dirty="0">
              <a:solidFill>
                <a:schemeClr val="tx1"/>
              </a:solidFill>
            </a:endParaRPr>
          </a:p>
        </p:txBody>
      </p:sp>
      <p:pic>
        <p:nvPicPr>
          <p:cNvPr id="338948" name="Picture 4" descr="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16031" y="5462270"/>
            <a:ext cx="1121569" cy="138350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0596" name="Litebulb"/>
          <p:cNvSpPr>
            <a:spLocks noEditPoints="1"/>
          </p:cNvSpPr>
          <p:nvPr/>
        </p:nvSpPr>
        <p:spPr>
          <a:xfrm>
            <a:off x="7824956" y="0"/>
            <a:ext cx="571500" cy="989410"/>
          </a:xfrm>
          <a:custGeom>
            <a:avLst/>
            <a:gdLst/>
            <a:ahLst/>
            <a:cxnLst>
              <a:cxn ang="0">
                <a:pos x="13440833" y="0"/>
              </a:cxn>
              <a:cxn ang="0">
                <a:pos x="26881666" y="29027752"/>
              </a:cxn>
              <a:cxn ang="0">
                <a:pos x="0" y="29027752"/>
              </a:cxn>
              <a:cxn ang="0">
                <a:pos x="13440833" y="80570508"/>
              </a:cxn>
            </a:cxnLst>
            <a:rect l="0" t="0" r="0" b="0"/>
            <a:pathLst>
              <a:path w="21600" h="21600">
                <a:moveTo>
                  <a:pt x="10825" y="21723"/>
                </a:moveTo>
                <a:lnTo>
                  <a:pt x="11215" y="21723"/>
                </a:lnTo>
                <a:lnTo>
                  <a:pt x="11552" y="21688"/>
                </a:lnTo>
                <a:lnTo>
                  <a:pt x="11916" y="21617"/>
                </a:lnTo>
                <a:lnTo>
                  <a:pt x="12253" y="21547"/>
                </a:lnTo>
                <a:lnTo>
                  <a:pt x="12617" y="21441"/>
                </a:lnTo>
                <a:lnTo>
                  <a:pt x="12902" y="21317"/>
                </a:lnTo>
                <a:lnTo>
                  <a:pt x="13162" y="21176"/>
                </a:lnTo>
                <a:lnTo>
                  <a:pt x="13396" y="21000"/>
                </a:lnTo>
                <a:lnTo>
                  <a:pt x="13655" y="20841"/>
                </a:lnTo>
                <a:lnTo>
                  <a:pt x="13863" y="20629"/>
                </a:lnTo>
                <a:lnTo>
                  <a:pt x="14045" y="20435"/>
                </a:lnTo>
                <a:lnTo>
                  <a:pt x="14200" y="20223"/>
                </a:lnTo>
                <a:lnTo>
                  <a:pt x="14356" y="19994"/>
                </a:lnTo>
                <a:lnTo>
                  <a:pt x="14460" y="19747"/>
                </a:lnTo>
                <a:lnTo>
                  <a:pt x="14512" y="19482"/>
                </a:lnTo>
                <a:lnTo>
                  <a:pt x="14512" y="19235"/>
                </a:lnTo>
                <a:lnTo>
                  <a:pt x="14512" y="19147"/>
                </a:lnTo>
                <a:lnTo>
                  <a:pt x="14512" y="18900"/>
                </a:lnTo>
                <a:lnTo>
                  <a:pt x="14512" y="18529"/>
                </a:lnTo>
                <a:lnTo>
                  <a:pt x="14512" y="18052"/>
                </a:lnTo>
                <a:lnTo>
                  <a:pt x="14512" y="17505"/>
                </a:lnTo>
                <a:lnTo>
                  <a:pt x="14512" y="16976"/>
                </a:lnTo>
                <a:lnTo>
                  <a:pt x="14512" y="16464"/>
                </a:lnTo>
                <a:lnTo>
                  <a:pt x="14512" y="15952"/>
                </a:lnTo>
                <a:lnTo>
                  <a:pt x="14512" y="15758"/>
                </a:lnTo>
                <a:lnTo>
                  <a:pt x="14616" y="15547"/>
                </a:lnTo>
                <a:lnTo>
                  <a:pt x="14694" y="15352"/>
                </a:lnTo>
                <a:lnTo>
                  <a:pt x="14798" y="15141"/>
                </a:lnTo>
                <a:lnTo>
                  <a:pt x="15161" y="14735"/>
                </a:lnTo>
                <a:lnTo>
                  <a:pt x="15602" y="14329"/>
                </a:lnTo>
                <a:lnTo>
                  <a:pt x="16745" y="13552"/>
                </a:lnTo>
                <a:lnTo>
                  <a:pt x="18043" y="12670"/>
                </a:lnTo>
                <a:lnTo>
                  <a:pt x="18744" y="12194"/>
                </a:lnTo>
                <a:lnTo>
                  <a:pt x="19341" y="11647"/>
                </a:lnTo>
                <a:lnTo>
                  <a:pt x="19938" y="11099"/>
                </a:lnTo>
                <a:lnTo>
                  <a:pt x="20483" y="10464"/>
                </a:lnTo>
                <a:lnTo>
                  <a:pt x="20743" y="10164"/>
                </a:lnTo>
                <a:lnTo>
                  <a:pt x="20950" y="9794"/>
                </a:lnTo>
                <a:lnTo>
                  <a:pt x="21132" y="9441"/>
                </a:lnTo>
                <a:lnTo>
                  <a:pt x="21288" y="9035"/>
                </a:lnTo>
                <a:lnTo>
                  <a:pt x="21444" y="8664"/>
                </a:lnTo>
                <a:lnTo>
                  <a:pt x="21548" y="8223"/>
                </a:lnTo>
                <a:lnTo>
                  <a:pt x="21600" y="7782"/>
                </a:lnTo>
                <a:lnTo>
                  <a:pt x="21600" y="7341"/>
                </a:lnTo>
                <a:lnTo>
                  <a:pt x="21600" y="6935"/>
                </a:lnTo>
                <a:lnTo>
                  <a:pt x="21548" y="6564"/>
                </a:lnTo>
                <a:lnTo>
                  <a:pt x="21496" y="6229"/>
                </a:lnTo>
                <a:lnTo>
                  <a:pt x="21392" y="5858"/>
                </a:lnTo>
                <a:lnTo>
                  <a:pt x="21288" y="5523"/>
                </a:lnTo>
                <a:lnTo>
                  <a:pt x="21132" y="5135"/>
                </a:lnTo>
                <a:lnTo>
                  <a:pt x="20950" y="4800"/>
                </a:lnTo>
                <a:lnTo>
                  <a:pt x="20743" y="4464"/>
                </a:lnTo>
                <a:lnTo>
                  <a:pt x="20535" y="4164"/>
                </a:lnTo>
                <a:lnTo>
                  <a:pt x="20301" y="3847"/>
                </a:lnTo>
                <a:lnTo>
                  <a:pt x="20042" y="3547"/>
                </a:lnTo>
                <a:lnTo>
                  <a:pt x="19782" y="3247"/>
                </a:lnTo>
                <a:lnTo>
                  <a:pt x="19133" y="2664"/>
                </a:lnTo>
                <a:lnTo>
                  <a:pt x="18458" y="2152"/>
                </a:lnTo>
                <a:lnTo>
                  <a:pt x="17705" y="1694"/>
                </a:lnTo>
                <a:lnTo>
                  <a:pt x="16849" y="1252"/>
                </a:lnTo>
                <a:lnTo>
                  <a:pt x="16407" y="1076"/>
                </a:lnTo>
                <a:lnTo>
                  <a:pt x="15940" y="900"/>
                </a:lnTo>
                <a:lnTo>
                  <a:pt x="15499" y="741"/>
                </a:lnTo>
                <a:lnTo>
                  <a:pt x="15057" y="600"/>
                </a:lnTo>
                <a:lnTo>
                  <a:pt x="14564" y="458"/>
                </a:lnTo>
                <a:lnTo>
                  <a:pt x="14045" y="335"/>
                </a:lnTo>
                <a:lnTo>
                  <a:pt x="13500" y="229"/>
                </a:lnTo>
                <a:lnTo>
                  <a:pt x="13006" y="158"/>
                </a:lnTo>
                <a:lnTo>
                  <a:pt x="12461" y="88"/>
                </a:lnTo>
                <a:lnTo>
                  <a:pt x="11968" y="52"/>
                </a:lnTo>
                <a:lnTo>
                  <a:pt x="11423" y="17"/>
                </a:lnTo>
                <a:lnTo>
                  <a:pt x="10825" y="17"/>
                </a:lnTo>
                <a:lnTo>
                  <a:pt x="10254" y="17"/>
                </a:lnTo>
                <a:lnTo>
                  <a:pt x="9709" y="52"/>
                </a:lnTo>
                <a:lnTo>
                  <a:pt x="9216" y="88"/>
                </a:lnTo>
                <a:lnTo>
                  <a:pt x="8671" y="158"/>
                </a:lnTo>
                <a:lnTo>
                  <a:pt x="8177" y="229"/>
                </a:lnTo>
                <a:lnTo>
                  <a:pt x="7632" y="335"/>
                </a:lnTo>
                <a:lnTo>
                  <a:pt x="7113" y="458"/>
                </a:lnTo>
                <a:lnTo>
                  <a:pt x="6620" y="600"/>
                </a:lnTo>
                <a:lnTo>
                  <a:pt x="6178" y="741"/>
                </a:lnTo>
                <a:lnTo>
                  <a:pt x="5737" y="900"/>
                </a:lnTo>
                <a:lnTo>
                  <a:pt x="5270" y="1076"/>
                </a:lnTo>
                <a:lnTo>
                  <a:pt x="4828" y="1252"/>
                </a:lnTo>
                <a:lnTo>
                  <a:pt x="3972" y="1694"/>
                </a:lnTo>
                <a:lnTo>
                  <a:pt x="3219" y="2152"/>
                </a:lnTo>
                <a:lnTo>
                  <a:pt x="2544" y="2664"/>
                </a:lnTo>
                <a:lnTo>
                  <a:pt x="1895" y="3247"/>
                </a:lnTo>
                <a:lnTo>
                  <a:pt x="1635" y="3547"/>
                </a:lnTo>
                <a:lnTo>
                  <a:pt x="1375" y="3847"/>
                </a:lnTo>
                <a:lnTo>
                  <a:pt x="1142" y="4164"/>
                </a:lnTo>
                <a:lnTo>
                  <a:pt x="934" y="4464"/>
                </a:lnTo>
                <a:lnTo>
                  <a:pt x="726" y="4800"/>
                </a:lnTo>
                <a:lnTo>
                  <a:pt x="545" y="5135"/>
                </a:lnTo>
                <a:lnTo>
                  <a:pt x="389" y="5523"/>
                </a:lnTo>
                <a:lnTo>
                  <a:pt x="285" y="5858"/>
                </a:lnTo>
                <a:lnTo>
                  <a:pt x="181" y="6229"/>
                </a:lnTo>
                <a:lnTo>
                  <a:pt x="129" y="6564"/>
                </a:lnTo>
                <a:lnTo>
                  <a:pt x="77" y="6935"/>
                </a:lnTo>
                <a:lnTo>
                  <a:pt x="77" y="7341"/>
                </a:lnTo>
                <a:lnTo>
                  <a:pt x="77" y="7782"/>
                </a:lnTo>
                <a:lnTo>
                  <a:pt x="129" y="8223"/>
                </a:lnTo>
                <a:lnTo>
                  <a:pt x="233" y="8664"/>
                </a:lnTo>
                <a:lnTo>
                  <a:pt x="389" y="9035"/>
                </a:lnTo>
                <a:lnTo>
                  <a:pt x="545" y="9441"/>
                </a:lnTo>
                <a:lnTo>
                  <a:pt x="726" y="9794"/>
                </a:lnTo>
                <a:lnTo>
                  <a:pt x="934" y="10164"/>
                </a:lnTo>
                <a:lnTo>
                  <a:pt x="1194" y="10464"/>
                </a:lnTo>
                <a:lnTo>
                  <a:pt x="1739" y="11099"/>
                </a:lnTo>
                <a:lnTo>
                  <a:pt x="2336" y="11647"/>
                </a:lnTo>
                <a:lnTo>
                  <a:pt x="2933" y="12194"/>
                </a:lnTo>
                <a:lnTo>
                  <a:pt x="3634" y="12670"/>
                </a:lnTo>
                <a:lnTo>
                  <a:pt x="4932" y="13552"/>
                </a:lnTo>
                <a:lnTo>
                  <a:pt x="6075" y="14329"/>
                </a:lnTo>
                <a:lnTo>
                  <a:pt x="6516" y="14735"/>
                </a:lnTo>
                <a:lnTo>
                  <a:pt x="6879" y="15141"/>
                </a:lnTo>
                <a:lnTo>
                  <a:pt x="6983" y="15352"/>
                </a:lnTo>
                <a:lnTo>
                  <a:pt x="7061" y="15547"/>
                </a:lnTo>
                <a:lnTo>
                  <a:pt x="7165" y="15758"/>
                </a:lnTo>
                <a:lnTo>
                  <a:pt x="7165" y="15952"/>
                </a:lnTo>
                <a:lnTo>
                  <a:pt x="7165" y="16464"/>
                </a:lnTo>
                <a:lnTo>
                  <a:pt x="7165" y="16976"/>
                </a:lnTo>
                <a:lnTo>
                  <a:pt x="7165" y="17505"/>
                </a:lnTo>
                <a:lnTo>
                  <a:pt x="7165" y="18052"/>
                </a:lnTo>
                <a:lnTo>
                  <a:pt x="7165" y="18529"/>
                </a:lnTo>
                <a:lnTo>
                  <a:pt x="7165" y="18900"/>
                </a:lnTo>
                <a:lnTo>
                  <a:pt x="7165" y="19147"/>
                </a:lnTo>
                <a:lnTo>
                  <a:pt x="7165" y="19235"/>
                </a:lnTo>
                <a:lnTo>
                  <a:pt x="7165" y="19482"/>
                </a:lnTo>
                <a:lnTo>
                  <a:pt x="7217" y="19747"/>
                </a:lnTo>
                <a:lnTo>
                  <a:pt x="7321" y="19994"/>
                </a:lnTo>
                <a:lnTo>
                  <a:pt x="7476" y="20223"/>
                </a:lnTo>
                <a:lnTo>
                  <a:pt x="7632" y="20435"/>
                </a:lnTo>
                <a:lnTo>
                  <a:pt x="7814" y="20629"/>
                </a:lnTo>
                <a:lnTo>
                  <a:pt x="8022" y="20841"/>
                </a:lnTo>
                <a:lnTo>
                  <a:pt x="8281" y="21000"/>
                </a:lnTo>
                <a:lnTo>
                  <a:pt x="8515" y="21176"/>
                </a:lnTo>
                <a:lnTo>
                  <a:pt x="8775" y="21317"/>
                </a:lnTo>
                <a:lnTo>
                  <a:pt x="9060" y="21441"/>
                </a:lnTo>
                <a:lnTo>
                  <a:pt x="9424" y="21547"/>
                </a:lnTo>
                <a:lnTo>
                  <a:pt x="9761" y="21617"/>
                </a:lnTo>
                <a:lnTo>
                  <a:pt x="10125" y="21688"/>
                </a:lnTo>
                <a:lnTo>
                  <a:pt x="10462" y="21723"/>
                </a:lnTo>
                <a:lnTo>
                  <a:pt x="10825" y="21723"/>
                </a:lnTo>
                <a:close/>
              </a:path>
              <a:path w="21600" h="21600">
                <a:moveTo>
                  <a:pt x="9242" y="14417"/>
                </a:moveTo>
                <a:lnTo>
                  <a:pt x="8541" y="12035"/>
                </a:lnTo>
                <a:lnTo>
                  <a:pt x="7295" y="10129"/>
                </a:lnTo>
                <a:lnTo>
                  <a:pt x="6905" y="9652"/>
                </a:lnTo>
                <a:lnTo>
                  <a:pt x="8541" y="10182"/>
                </a:lnTo>
                <a:lnTo>
                  <a:pt x="9787" y="9547"/>
                </a:lnTo>
                <a:lnTo>
                  <a:pt x="11189" y="10129"/>
                </a:lnTo>
                <a:lnTo>
                  <a:pt x="12279" y="9547"/>
                </a:lnTo>
                <a:lnTo>
                  <a:pt x="13370" y="10076"/>
                </a:lnTo>
                <a:lnTo>
                  <a:pt x="14850" y="9652"/>
                </a:lnTo>
                <a:lnTo>
                  <a:pt x="12902" y="12247"/>
                </a:lnTo>
                <a:lnTo>
                  <a:pt x="12357" y="14417"/>
                </a:lnTo>
                <a:moveTo>
                  <a:pt x="7191" y="15952"/>
                </a:moveTo>
                <a:lnTo>
                  <a:pt x="14512" y="15952"/>
                </a:lnTo>
                <a:lnTo>
                  <a:pt x="14512" y="17064"/>
                </a:lnTo>
                <a:lnTo>
                  <a:pt x="7191" y="17047"/>
                </a:lnTo>
                <a:lnTo>
                  <a:pt x="7191" y="18123"/>
                </a:lnTo>
                <a:lnTo>
                  <a:pt x="14512" y="18158"/>
                </a:lnTo>
                <a:lnTo>
                  <a:pt x="14538" y="19182"/>
                </a:lnTo>
                <a:lnTo>
                  <a:pt x="7217" y="19182"/>
                </a:lnTo>
              </a:path>
            </a:pathLst>
          </a:custGeom>
          <a:solidFill>
            <a:srgbClr val="FFFFCC"/>
          </a:solidFill>
          <a:ln w="5715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1350"/>
          </a:p>
        </p:txBody>
      </p:sp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3894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970" name="Rectangle 2"/>
          <p:cNvSpPr>
            <a:spLocks noGrp="1" noChangeArrowheads="1"/>
          </p:cNvSpPr>
          <p:nvPr>
            <p:ph type="title"/>
          </p:nvPr>
        </p:nvSpPr>
        <p:spPr>
          <a:xfrm>
            <a:off x="616585" y="309960"/>
            <a:ext cx="5829300" cy="523875"/>
          </a:xfrm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华文行楷" panose="02010800040101010101" pitchFamily="2" charset="-122"/>
                <a:cs typeface="+mj-cs"/>
              </a:rPr>
              <a:t>思考与练习题</a:t>
            </a:r>
          </a:p>
        </p:txBody>
      </p:sp>
      <p:sp>
        <p:nvSpPr>
          <p:cNvPr id="111618" name="Rectangle 3"/>
          <p:cNvSpPr>
            <a:spLocks noGrp="1"/>
          </p:cNvSpPr>
          <p:nvPr>
            <p:ph idx="1"/>
          </p:nvPr>
        </p:nvSpPr>
        <p:spPr>
          <a:xfrm>
            <a:off x="445135" y="1527810"/>
            <a:ext cx="7981950" cy="2992120"/>
          </a:xfrm>
        </p:spPr>
        <p:txBody>
          <a:bodyPr vert="horz" wrap="square" lIns="68580" tIns="34290" rIns="68580" bIns="34290" anchor="t"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zh-CN" b="1" dirty="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1</a:t>
            </a:r>
            <a:r>
              <a:rPr lang="zh-CN" altLang="en-US" b="1" dirty="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．谈判在开局时应注意些什么策略？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b="1" dirty="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2</a:t>
            </a:r>
            <a:r>
              <a:rPr lang="zh-CN" altLang="en-US" b="1" dirty="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．什么是报价？报价的基础和策略有哪些？举例说明。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b="1" dirty="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3</a:t>
            </a:r>
            <a:r>
              <a:rPr lang="zh-CN" altLang="en-US" b="1" dirty="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．商务谈判中，什么情况下我们自己让步，什么情况下我们让对方让步？如果需要我们或对方让步，可以选择什么策略？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b="1" dirty="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4</a:t>
            </a:r>
            <a:r>
              <a:rPr lang="zh-CN" altLang="en-US" b="1" dirty="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．商务谈判中，你如何拒绝对方又不至于谈判破裂？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b="1" dirty="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5.</a:t>
            </a:r>
            <a:r>
              <a:rPr lang="zh-CN" altLang="en-US" b="1" dirty="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签订协议时应该注意些什么问题？</a:t>
            </a:r>
          </a:p>
        </p:txBody>
      </p:sp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658" name="Rectangle 2"/>
          <p:cNvSpPr>
            <a:spLocks noGrp="1" noChangeArrowheads="1"/>
          </p:cNvSpPr>
          <p:nvPr>
            <p:ph type="title"/>
          </p:nvPr>
        </p:nvSpPr>
        <p:spPr>
          <a:xfrm>
            <a:off x="587375" y="353060"/>
            <a:ext cx="7797800" cy="455930"/>
          </a:xfrm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  <a:cs typeface="+mj-cs"/>
              </a:rPr>
              <a:t>第一节  商务谈判的开局与摸底策略</a:t>
            </a:r>
          </a:p>
        </p:txBody>
      </p:sp>
      <p:sp>
        <p:nvSpPr>
          <p:cNvPr id="326659" name="Rectangle 3"/>
          <p:cNvSpPr>
            <a:spLocks noGrp="1" noChangeArrowheads="1"/>
          </p:cNvSpPr>
          <p:nvPr>
            <p:ph idx="1"/>
          </p:nvPr>
        </p:nvSpPr>
        <p:spPr>
          <a:xfrm>
            <a:off x="360680" y="1501775"/>
            <a:ext cx="7354570" cy="3235960"/>
          </a:xfrm>
        </p:spPr>
        <p:txBody>
          <a:bodyPr vert="horz" wrap="square" lIns="68580" tIns="34290" rIns="68580" bIns="34290" numCol="1" anchor="t" anchorCtr="0" compatLnSpc="1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zh-CN" alt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一、营造良好的开局策略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anose="05020102010507070707"/>
              <a:buChar char=""/>
              <a:defRPr/>
            </a:pPr>
            <a:r>
              <a:rPr kumimoji="0" lang="zh-CN" alt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一致式开局策略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anose="05020102010507070707"/>
              <a:buChar char=""/>
              <a:defRPr/>
            </a:pPr>
            <a:r>
              <a:rPr kumimoji="0" lang="zh-CN" alt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保留式开局策略 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anose="05020102010507070707"/>
              <a:buChar char=""/>
              <a:defRPr/>
            </a:pPr>
            <a:r>
              <a:rPr kumimoji="0" lang="zh-CN" alt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坦诚式开局策略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anose="05020102010507070707"/>
              <a:buChar char=""/>
              <a:defRPr/>
            </a:pPr>
            <a:r>
              <a:rPr kumimoji="0" lang="zh-CN" alt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投石问路式开局策略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anose="05020102010507070707"/>
              <a:buChar char=""/>
              <a:defRPr/>
            </a:pPr>
            <a:r>
              <a:rPr kumimoji="0" lang="zh-CN" alt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试水温式开局策略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endParaRPr kumimoji="0" lang="zh-CN" altLang="en-US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zh-CN" alt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二、谈判的摸底策略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anose="05020102010507070707"/>
              <a:buChar char=""/>
              <a:defRPr/>
            </a:pPr>
            <a:r>
              <a:rPr kumimoji="0" lang="zh-CN" alt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坦诚交换式摸底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anose="05020102010507070707"/>
              <a:buChar char=""/>
              <a:defRPr/>
            </a:pPr>
            <a:r>
              <a:rPr kumimoji="0" lang="zh-CN" alt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发问式摸底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anose="05020102010507070707"/>
              <a:buChar char=""/>
              <a:defRPr/>
            </a:pPr>
            <a:r>
              <a:rPr kumimoji="0" lang="zh-CN" alt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迂回式摸底法</a:t>
            </a:r>
          </a:p>
        </p:txBody>
      </p:sp>
      <p:pic>
        <p:nvPicPr>
          <p:cNvPr id="326660" name="Picture 4" descr="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0595" y="4134168"/>
            <a:ext cx="1251347" cy="154305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"/>
    </p:custDataLst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2666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82" name="Rectangle 2"/>
          <p:cNvSpPr>
            <a:spLocks noGrp="1" noChangeArrowheads="1"/>
          </p:cNvSpPr>
          <p:nvPr>
            <p:ph type="title"/>
          </p:nvPr>
        </p:nvSpPr>
        <p:spPr>
          <a:xfrm>
            <a:off x="630000" y="243046"/>
            <a:ext cx="5829300" cy="525066"/>
          </a:xfrm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  <a:cs typeface="+mj-cs"/>
              </a:rPr>
              <a:t>第二节  价格谈判策略</a:t>
            </a:r>
          </a:p>
        </p:txBody>
      </p:sp>
      <p:sp>
        <p:nvSpPr>
          <p:cNvPr id="98306" name="Rectangle 3"/>
          <p:cNvSpPr>
            <a:spLocks noGrp="1"/>
          </p:cNvSpPr>
          <p:nvPr>
            <p:ph idx="1"/>
          </p:nvPr>
        </p:nvSpPr>
        <p:spPr>
          <a:xfrm>
            <a:off x="441643" y="1519000"/>
            <a:ext cx="4877991" cy="3086100"/>
          </a:xfrm>
        </p:spPr>
        <p:txBody>
          <a:bodyPr vert="horz" wrap="square" lIns="68580" tIns="34290" rIns="68580" bIns="34290" anchor="t"/>
          <a:lstStyle/>
          <a:p>
            <a:pPr eaLnBrk="1" hangingPunct="1"/>
            <a:r>
              <a:rPr lang="zh-CN" altLang="en-US" b="1" dirty="0"/>
              <a:t>一、影响价格的因素</a:t>
            </a:r>
          </a:p>
          <a:p>
            <a:pPr eaLnBrk="1" hangingPunct="1"/>
            <a:r>
              <a:rPr lang="zh-CN" altLang="en-US" b="1" dirty="0"/>
              <a:t>二、报价策略</a:t>
            </a:r>
          </a:p>
          <a:p>
            <a:pPr eaLnBrk="1" hangingPunct="1"/>
            <a:r>
              <a:rPr lang="zh-CN" altLang="en-US" b="1" dirty="0"/>
              <a:t>三、价格解释</a:t>
            </a:r>
          </a:p>
          <a:p>
            <a:pPr eaLnBrk="1" hangingPunct="1"/>
            <a:r>
              <a:rPr lang="zh-CN" altLang="en-US" b="1" dirty="0"/>
              <a:t>四、价格评论</a:t>
            </a:r>
          </a:p>
          <a:p>
            <a:pPr eaLnBrk="1" hangingPunct="1"/>
            <a:r>
              <a:rPr lang="zh-CN" altLang="en-US" b="1" dirty="0"/>
              <a:t>五、价格磋商</a:t>
            </a:r>
          </a:p>
        </p:txBody>
      </p:sp>
      <p:pic>
        <p:nvPicPr>
          <p:cNvPr id="98307" name="Picture 4" descr="C:\Program Files\Microsoft Office\MEDIA\CAGCAT10\j0300840.wm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9350" y="4343400"/>
            <a:ext cx="1360885" cy="1146572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706" name="Rectangle 2"/>
          <p:cNvSpPr>
            <a:spLocks noGrp="1" noChangeArrowheads="1"/>
          </p:cNvSpPr>
          <p:nvPr>
            <p:ph type="title"/>
          </p:nvPr>
        </p:nvSpPr>
        <p:spPr>
          <a:xfrm>
            <a:off x="616585" y="267415"/>
            <a:ext cx="5829300" cy="525065"/>
          </a:xfrm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all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华文行楷" panose="02010800040101010101" pitchFamily="2" charset="-122"/>
                <a:cs typeface="+mj-cs"/>
              </a:rPr>
              <a:t>一、影响价格的因素</a:t>
            </a:r>
          </a:p>
        </p:txBody>
      </p:sp>
      <p:sp>
        <p:nvSpPr>
          <p:cNvPr id="99330" name="Rectangle 3"/>
          <p:cNvSpPr>
            <a:spLocks noGrp="1"/>
          </p:cNvSpPr>
          <p:nvPr>
            <p:ph idx="1"/>
          </p:nvPr>
        </p:nvSpPr>
        <p:spPr>
          <a:xfrm>
            <a:off x="408861" y="1543289"/>
            <a:ext cx="5829300" cy="3771900"/>
          </a:xfrm>
        </p:spPr>
        <p:txBody>
          <a:bodyPr vert="horz" wrap="square" lIns="68580" tIns="34290" rIns="68580" bIns="34290" anchor="t">
            <a:noAutofit/>
          </a:bodyPr>
          <a:lstStyle/>
          <a:p>
            <a:pPr eaLnBrk="1" hangingPunct="1"/>
            <a:endParaRPr lang="en-US" altLang="zh-CN" sz="1500" b="1" dirty="0"/>
          </a:p>
          <a:p>
            <a:pPr eaLnBrk="1" hangingPunct="1"/>
            <a:r>
              <a:rPr lang="en-US" altLang="zh-CN" sz="1800" b="1" dirty="0">
                <a:solidFill>
                  <a:schemeClr val="tx1"/>
                </a:solidFill>
                <a:latin typeface="华文细黑" panose="02010600040101010101" charset="-122"/>
                <a:ea typeface="华文细黑" panose="02010600040101010101" charset="-122"/>
                <a:cs typeface="华文细黑" panose="02010600040101010101" charset="-122"/>
              </a:rPr>
              <a:t>1.</a:t>
            </a:r>
            <a:r>
              <a:rPr lang="zh-CN" altLang="en-US" sz="1800" b="1" dirty="0">
                <a:solidFill>
                  <a:schemeClr val="tx1"/>
                </a:solidFill>
                <a:latin typeface="华文细黑" panose="02010600040101010101" charset="-122"/>
                <a:ea typeface="华文细黑" panose="02010600040101010101" charset="-122"/>
                <a:cs typeface="华文细黑" panose="02010600040101010101" charset="-122"/>
              </a:rPr>
              <a:t>市场行情</a:t>
            </a:r>
          </a:p>
          <a:p>
            <a:pPr eaLnBrk="1" hangingPunct="1"/>
            <a:r>
              <a:rPr lang="en-US" altLang="zh-CN" sz="1800" b="1" dirty="0">
                <a:solidFill>
                  <a:schemeClr val="tx1"/>
                </a:solidFill>
                <a:latin typeface="华文细黑" panose="02010600040101010101" charset="-122"/>
                <a:ea typeface="华文细黑" panose="02010600040101010101" charset="-122"/>
                <a:cs typeface="华文细黑" panose="02010600040101010101" charset="-122"/>
              </a:rPr>
              <a:t>2.</a:t>
            </a:r>
            <a:r>
              <a:rPr lang="zh-CN" altLang="en-US" sz="1800" b="1" dirty="0">
                <a:solidFill>
                  <a:schemeClr val="tx1"/>
                </a:solidFill>
                <a:latin typeface="华文细黑" panose="02010600040101010101" charset="-122"/>
                <a:ea typeface="华文细黑" panose="02010600040101010101" charset="-122"/>
                <a:cs typeface="华文细黑" panose="02010600040101010101" charset="-122"/>
              </a:rPr>
              <a:t>谈判者的需求情况</a:t>
            </a:r>
          </a:p>
          <a:p>
            <a:pPr eaLnBrk="1" hangingPunct="1"/>
            <a:r>
              <a:rPr lang="en-US" altLang="zh-CN" sz="1800" b="1" dirty="0">
                <a:solidFill>
                  <a:schemeClr val="tx1"/>
                </a:solidFill>
                <a:latin typeface="华文细黑" panose="02010600040101010101" charset="-122"/>
                <a:ea typeface="华文细黑" panose="02010600040101010101" charset="-122"/>
                <a:cs typeface="华文细黑" panose="02010600040101010101" charset="-122"/>
              </a:rPr>
              <a:t>3.</a:t>
            </a:r>
            <a:r>
              <a:rPr lang="zh-CN" altLang="en-US" sz="1800" b="1" dirty="0">
                <a:solidFill>
                  <a:schemeClr val="tx1"/>
                </a:solidFill>
                <a:latin typeface="华文细黑" panose="02010600040101010101" charset="-122"/>
                <a:ea typeface="华文细黑" panose="02010600040101010101" charset="-122"/>
                <a:cs typeface="华文细黑" panose="02010600040101010101" charset="-122"/>
              </a:rPr>
              <a:t>产品的复杂程度</a:t>
            </a:r>
          </a:p>
          <a:p>
            <a:pPr eaLnBrk="1" hangingPunct="1"/>
            <a:r>
              <a:rPr lang="en-US" altLang="zh-CN" sz="1800" b="1" dirty="0">
                <a:solidFill>
                  <a:schemeClr val="tx1"/>
                </a:solidFill>
                <a:latin typeface="华文细黑" panose="02010600040101010101" charset="-122"/>
                <a:ea typeface="华文细黑" panose="02010600040101010101" charset="-122"/>
                <a:cs typeface="华文细黑" panose="02010600040101010101" charset="-122"/>
              </a:rPr>
              <a:t>4.</a:t>
            </a:r>
            <a:r>
              <a:rPr lang="zh-CN" altLang="en-US" sz="1800" b="1" dirty="0">
                <a:solidFill>
                  <a:schemeClr val="tx1"/>
                </a:solidFill>
                <a:latin typeface="华文细黑" panose="02010600040101010101" charset="-122"/>
                <a:ea typeface="华文细黑" panose="02010600040101010101" charset="-122"/>
                <a:cs typeface="华文细黑" panose="02010600040101010101" charset="-122"/>
              </a:rPr>
              <a:t>交货期的早晚</a:t>
            </a:r>
          </a:p>
          <a:p>
            <a:pPr eaLnBrk="1" hangingPunct="1"/>
            <a:r>
              <a:rPr lang="en-US" altLang="zh-CN" sz="1800" b="1" dirty="0">
                <a:solidFill>
                  <a:schemeClr val="tx1"/>
                </a:solidFill>
                <a:latin typeface="华文细黑" panose="02010600040101010101" charset="-122"/>
                <a:ea typeface="华文细黑" panose="02010600040101010101" charset="-122"/>
                <a:cs typeface="华文细黑" panose="02010600040101010101" charset="-122"/>
              </a:rPr>
              <a:t>5.</a:t>
            </a:r>
            <a:r>
              <a:rPr lang="zh-CN" altLang="en-US" sz="1800" b="1" dirty="0">
                <a:solidFill>
                  <a:schemeClr val="tx1"/>
                </a:solidFill>
                <a:latin typeface="华文细黑" panose="02010600040101010101" charset="-122"/>
                <a:ea typeface="华文细黑" panose="02010600040101010101" charset="-122"/>
                <a:cs typeface="华文细黑" panose="02010600040101010101" charset="-122"/>
              </a:rPr>
              <a:t>附带条件和服务</a:t>
            </a:r>
          </a:p>
          <a:p>
            <a:pPr eaLnBrk="1" hangingPunct="1"/>
            <a:r>
              <a:rPr lang="en-US" altLang="zh-CN" sz="1800" b="1" dirty="0">
                <a:solidFill>
                  <a:schemeClr val="tx1"/>
                </a:solidFill>
                <a:latin typeface="华文细黑" panose="02010600040101010101" charset="-122"/>
                <a:ea typeface="华文细黑" panose="02010600040101010101" charset="-122"/>
                <a:cs typeface="华文细黑" panose="02010600040101010101" charset="-122"/>
              </a:rPr>
              <a:t>6.</a:t>
            </a:r>
            <a:r>
              <a:rPr lang="zh-CN" altLang="en-US" sz="1800" b="1" dirty="0">
                <a:solidFill>
                  <a:schemeClr val="tx1"/>
                </a:solidFill>
                <a:latin typeface="华文细黑" panose="02010600040101010101" charset="-122"/>
                <a:ea typeface="华文细黑" panose="02010600040101010101" charset="-122"/>
                <a:cs typeface="华文细黑" panose="02010600040101010101" charset="-122"/>
              </a:rPr>
              <a:t>产品和企业的声誉</a:t>
            </a:r>
          </a:p>
          <a:p>
            <a:pPr eaLnBrk="1" hangingPunct="1"/>
            <a:r>
              <a:rPr lang="en-US" altLang="zh-CN" sz="1800" b="1" dirty="0">
                <a:solidFill>
                  <a:schemeClr val="tx1"/>
                </a:solidFill>
                <a:latin typeface="华文细黑" panose="02010600040101010101" charset="-122"/>
                <a:ea typeface="华文细黑" panose="02010600040101010101" charset="-122"/>
                <a:cs typeface="华文细黑" panose="02010600040101010101" charset="-122"/>
              </a:rPr>
              <a:t>7</a:t>
            </a:r>
            <a:r>
              <a:rPr lang="zh-CN" altLang="en-US" sz="1800" b="1" dirty="0">
                <a:solidFill>
                  <a:schemeClr val="tx1"/>
                </a:solidFill>
                <a:latin typeface="华文细黑" panose="02010600040101010101" charset="-122"/>
                <a:ea typeface="华文细黑" panose="02010600040101010101" charset="-122"/>
                <a:cs typeface="华文细黑" panose="02010600040101010101" charset="-122"/>
              </a:rPr>
              <a:t>交易的性质</a:t>
            </a:r>
          </a:p>
          <a:p>
            <a:pPr eaLnBrk="1" hangingPunct="1"/>
            <a:r>
              <a:rPr lang="en-US" altLang="zh-CN" sz="1800" b="1" dirty="0">
                <a:solidFill>
                  <a:schemeClr val="tx1"/>
                </a:solidFill>
                <a:latin typeface="华文细黑" panose="02010600040101010101" charset="-122"/>
                <a:ea typeface="华文细黑" panose="02010600040101010101" charset="-122"/>
                <a:cs typeface="华文细黑" panose="02010600040101010101" charset="-122"/>
              </a:rPr>
              <a:t>8.</a:t>
            </a:r>
            <a:r>
              <a:rPr lang="zh-CN" altLang="en-US" sz="1800" b="1" dirty="0">
                <a:solidFill>
                  <a:schemeClr val="tx1"/>
                </a:solidFill>
                <a:latin typeface="华文细黑" panose="02010600040101010101" charset="-122"/>
                <a:ea typeface="华文细黑" panose="02010600040101010101" charset="-122"/>
                <a:cs typeface="华文细黑" panose="02010600040101010101" charset="-122"/>
              </a:rPr>
              <a:t>支付方式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sz="1800" b="1" dirty="0">
                <a:solidFill>
                  <a:schemeClr val="tx1"/>
                </a:solidFill>
                <a:latin typeface="华文细黑" panose="02010600040101010101" charset="-122"/>
                <a:ea typeface="华文细黑" panose="02010600040101010101" charset="-122"/>
                <a:cs typeface="华文细黑" panose="02010600040101010101" charset="-122"/>
              </a:rPr>
              <a:t>        </a:t>
            </a:r>
            <a:r>
              <a:rPr lang="zh-CN" altLang="en-US" sz="1800" dirty="0">
                <a:solidFill>
                  <a:schemeClr val="tx1"/>
                </a:solidFill>
                <a:latin typeface="华文细黑" panose="02010600040101010101" charset="-122"/>
                <a:ea typeface="华文细黑" panose="02010600040101010101" charset="-122"/>
                <a:cs typeface="华文细黑" panose="02010600040101010101" charset="-122"/>
              </a:rPr>
              <a:t> </a:t>
            </a:r>
            <a:r>
              <a:rPr lang="zh-CN" altLang="en-US" sz="18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对谈判价格的影响，还有交易双方的谈判价格范围因素（</a:t>
            </a:r>
            <a:r>
              <a:rPr lang="en-US" altLang="zh-CN" sz="18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ZOPA</a:t>
            </a:r>
            <a:r>
              <a:rPr lang="zh-CN" altLang="en-US" sz="18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，</a:t>
            </a:r>
            <a:r>
              <a:rPr lang="en-US" altLang="zh-CN" sz="18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zone of possible agreement</a:t>
            </a:r>
            <a:r>
              <a:rPr lang="zh-CN" altLang="en-US" sz="18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）。这种谈判价格存在一定的合理范围，作为价格的限度，应当为谈判双方所重视。。</a:t>
            </a:r>
          </a:p>
        </p:txBody>
      </p:sp>
      <p:pic>
        <p:nvPicPr>
          <p:cNvPr id="328708" name="Picture 4" descr="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4638" y="1970485"/>
            <a:ext cx="1251347" cy="154305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2870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Grp="1" noChangeArrowheads="1"/>
          </p:cNvSpPr>
          <p:nvPr>
            <p:ph type="title"/>
          </p:nvPr>
        </p:nvSpPr>
        <p:spPr>
          <a:xfrm>
            <a:off x="666750" y="185420"/>
            <a:ext cx="5388610" cy="581025"/>
          </a:xfrm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all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华文行楷" panose="02010800040101010101" pitchFamily="2" charset="-122"/>
                <a:cs typeface="+mj-cs"/>
              </a:rPr>
              <a:t>二、报价策略</a:t>
            </a:r>
          </a:p>
        </p:txBody>
      </p:sp>
      <p:sp>
        <p:nvSpPr>
          <p:cNvPr id="100354" name="Rectangle 3"/>
          <p:cNvSpPr>
            <a:spLocks noGrp="1"/>
          </p:cNvSpPr>
          <p:nvPr>
            <p:ph idx="1"/>
          </p:nvPr>
        </p:nvSpPr>
        <p:spPr>
          <a:xfrm>
            <a:off x="450533" y="1622029"/>
            <a:ext cx="5023247" cy="2668190"/>
          </a:xfrm>
        </p:spPr>
        <p:txBody>
          <a:bodyPr vert="horz" wrap="square" lIns="68580" tIns="34290" rIns="68580" bIns="34290" anchor="t"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zh-CN" altLang="en-US" b="1" dirty="0">
                <a:solidFill>
                  <a:schemeClr val="tx1"/>
                </a:solidFill>
              </a:rPr>
              <a:t>（一）</a:t>
            </a:r>
            <a:r>
              <a:rPr lang="zh-CN" altLang="en-US" b="1" dirty="0">
                <a:solidFill>
                  <a:schemeClr val="tx1"/>
                </a:solidFill>
                <a:latin typeface="Arial" panose="020B0604020202020204" pitchFamily="34" charset="0"/>
              </a:rPr>
              <a:t>“</a:t>
            </a:r>
            <a:r>
              <a:rPr lang="zh-CN" altLang="en-US" b="1" dirty="0">
                <a:solidFill>
                  <a:schemeClr val="tx1"/>
                </a:solidFill>
              </a:rPr>
              <a:t>开价要高，出价要低</a:t>
            </a:r>
            <a:r>
              <a:rPr lang="zh-CN" altLang="en-US" b="1" dirty="0">
                <a:solidFill>
                  <a:schemeClr val="tx1"/>
                </a:solidFill>
                <a:latin typeface="Arial" panose="020B0604020202020204" pitchFamily="34" charset="0"/>
              </a:rPr>
              <a:t>”</a:t>
            </a:r>
            <a:endParaRPr lang="zh-CN" altLang="en-US" b="1" dirty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zh-CN" altLang="en-US" b="1" dirty="0">
                <a:solidFill>
                  <a:schemeClr val="tx1"/>
                </a:solidFill>
              </a:rPr>
              <a:t>（二）相机而动，伺机报价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 b="1" dirty="0">
                <a:solidFill>
                  <a:schemeClr val="tx1"/>
                </a:solidFill>
              </a:rPr>
              <a:t>（三）注意针对，灵活报价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 b="1" dirty="0">
                <a:solidFill>
                  <a:schemeClr val="tx1"/>
                </a:solidFill>
              </a:rPr>
              <a:t>（四）报价对比，晓之以理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 b="1" dirty="0">
                <a:solidFill>
                  <a:schemeClr val="tx1"/>
                </a:solidFill>
              </a:rPr>
              <a:t>（五）分别报价，逐步诱导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zh-CN" altLang="en-US" b="1" dirty="0">
                <a:solidFill>
                  <a:schemeClr val="tx1"/>
                </a:solidFill>
              </a:rPr>
              <a:t>         </a:t>
            </a:r>
            <a:r>
              <a:rPr lang="zh-CN" altLang="en-US" b="1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</a:rPr>
              <a:t>这种报价策略，主要是指指分割报价术，为的是迎合买方的求廉心理，将商品的诸多单位细分化，然后按照最小的计量单位报价。</a:t>
            </a:r>
          </a:p>
        </p:txBody>
      </p:sp>
    </p:spTree>
    <p:custDataLst>
      <p:tags r:id="rId1"/>
    </p:custDataLst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115" y="293370"/>
            <a:ext cx="6172200" cy="585470"/>
          </a:xfrm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all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华文行楷" panose="02010800040101010101" pitchFamily="2" charset="-122"/>
                <a:cs typeface="+mj-cs"/>
              </a:rPr>
              <a:t>三、价格解释</a:t>
            </a:r>
          </a:p>
        </p:txBody>
      </p:sp>
      <p:sp>
        <p:nvSpPr>
          <p:cNvPr id="101378" name="Rectangle 3"/>
          <p:cNvSpPr>
            <a:spLocks noGrp="1"/>
          </p:cNvSpPr>
          <p:nvPr>
            <p:ph idx="1"/>
          </p:nvPr>
        </p:nvSpPr>
        <p:spPr>
          <a:xfrm>
            <a:off x="376555" y="1572895"/>
            <a:ext cx="6497241" cy="3077766"/>
          </a:xfrm>
        </p:spPr>
        <p:txBody>
          <a:bodyPr vert="horz" wrap="square" lIns="68580" tIns="34290" rIns="68580" bIns="34290" anchor="t">
            <a:noAutofit/>
          </a:bodyPr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zh-CN" sz="3000" b="1" dirty="0"/>
              <a:t> </a:t>
            </a:r>
            <a:r>
              <a:rPr lang="en-US" altLang="zh-CN" sz="4000" b="1" dirty="0"/>
              <a:t>  </a:t>
            </a:r>
            <a:r>
              <a:rPr lang="zh-CN" altLang="en-US" sz="2800" b="1" dirty="0">
                <a:solidFill>
                  <a:srgbClr val="C00000"/>
                </a:solidFill>
              </a:rPr>
              <a:t>价格解释，</a:t>
            </a:r>
            <a:r>
              <a:rPr lang="zh-CN" altLang="en-US" sz="2800" b="1" dirty="0"/>
              <a:t>指卖方就其商品特点及其报价的价值基础、行情依据、计算方法等所做的介绍、说明或解答。价格解释对于双方都具有重要作用。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zh-CN" altLang="en-US" sz="2800" b="1" dirty="0"/>
              <a:t>     </a:t>
            </a:r>
            <a:r>
              <a:rPr lang="zh-CN" altLang="en-US" sz="2800" b="1" dirty="0">
                <a:solidFill>
                  <a:srgbClr val="C00000"/>
                </a:solidFill>
              </a:rPr>
              <a:t>价格解释思路：</a:t>
            </a:r>
          </a:p>
          <a:p>
            <a:pPr eaLnBrk="1" hangingPunct="1">
              <a:lnSpc>
                <a:spcPct val="90000"/>
              </a:lnSpc>
              <a:buChar char="•"/>
            </a:pPr>
            <a:r>
              <a:rPr lang="zh-CN" altLang="en-US" sz="2800" b="1" dirty="0"/>
              <a:t>（一）问而作答</a:t>
            </a:r>
          </a:p>
          <a:p>
            <a:pPr eaLnBrk="1" hangingPunct="1">
              <a:lnSpc>
                <a:spcPct val="90000"/>
              </a:lnSpc>
              <a:buChar char="•"/>
            </a:pPr>
            <a:r>
              <a:rPr lang="zh-CN" altLang="en-US" sz="2800" b="1" dirty="0"/>
              <a:t>（二）不问不答</a:t>
            </a:r>
          </a:p>
          <a:p>
            <a:pPr eaLnBrk="1" hangingPunct="1">
              <a:lnSpc>
                <a:spcPct val="90000"/>
              </a:lnSpc>
              <a:buChar char="•"/>
            </a:pPr>
            <a:r>
              <a:rPr lang="zh-CN" altLang="en-US" sz="2800" b="1" dirty="0"/>
              <a:t>（三）避实就虚</a:t>
            </a:r>
          </a:p>
          <a:p>
            <a:pPr eaLnBrk="1" hangingPunct="1">
              <a:lnSpc>
                <a:spcPct val="90000"/>
              </a:lnSpc>
              <a:buChar char="•"/>
            </a:pPr>
            <a:r>
              <a:rPr lang="zh-CN" altLang="en-US" sz="2800" b="1" dirty="0"/>
              <a:t>（四）能说勿写</a:t>
            </a:r>
          </a:p>
        </p:txBody>
      </p:sp>
      <p:pic>
        <p:nvPicPr>
          <p:cNvPr id="330756" name="Picture 4" descr="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4638" y="4293394"/>
            <a:ext cx="1251347" cy="1543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1380" name="Picture 6" descr="C:\Program Files\Microsoft Office\MEDIA\OFFICE12\Bullets\BD21301_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0555" y="1815465"/>
            <a:ext cx="217885" cy="21788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1381" name="Picture 7" descr="C:\Program Files\Microsoft Office\MEDIA\OFFICE12\Bullets\BD21301_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0555" y="3505835"/>
            <a:ext cx="217885" cy="21788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"/>
    </p:custDataLst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3075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603250" y="193040"/>
            <a:ext cx="6200775" cy="769620"/>
          </a:xfr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all" spc="0" normalizeH="0" baseline="0" noProof="0" dirty="0" smtClean="0">
                <a:ln>
                  <a:noFill/>
                </a:ln>
                <a:solidFill>
                  <a:srgbClr val="0C2268"/>
                </a:solidFill>
                <a:effectLst/>
                <a:uLnTx/>
                <a:uFillTx/>
                <a:latin typeface="+mj-lt"/>
                <a:ea typeface="华文行楷" panose="02010800040101010101" pitchFamily="2" charset="-122"/>
                <a:cs typeface="+mj-cs"/>
              </a:rPr>
              <a:t>四、价格评论</a:t>
            </a:r>
          </a:p>
        </p:txBody>
      </p:sp>
      <p:sp>
        <p:nvSpPr>
          <p:cNvPr id="102402" name="Rectangle 3"/>
          <p:cNvSpPr>
            <a:spLocks noGrp="1"/>
          </p:cNvSpPr>
          <p:nvPr>
            <p:ph idx="1"/>
          </p:nvPr>
        </p:nvSpPr>
        <p:spPr>
          <a:xfrm>
            <a:off x="483553" y="1492965"/>
            <a:ext cx="5832872" cy="2807494"/>
          </a:xfrm>
        </p:spPr>
        <p:txBody>
          <a:bodyPr vert="horz" wrap="square" lIns="68580" tIns="34290" rIns="68580" bIns="34290" anchor="t"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CN" sz="2100" dirty="0"/>
              <a:t>       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所谓价格评论，指买方对卖方所报价格及其解释的评论和论述，即针对其“虚头”挤压出对方报价水分。</a:t>
            </a:r>
          </a:p>
          <a:p>
            <a:pPr eaLnBrk="1" hangingPunct="1">
              <a:buChar char="•"/>
            </a:pPr>
            <a:r>
              <a:rPr lang="zh-CN" altLang="en-US" b="1" dirty="0">
                <a:solidFill>
                  <a:schemeClr val="tx1"/>
                </a:solidFill>
                <a:latin typeface="华文细黑" panose="02010600040101010101" charset="-122"/>
                <a:ea typeface="华文细黑" panose="02010600040101010101" charset="-122"/>
                <a:cs typeface="微软雅黑" panose="020B0503020204020204" charset="-122"/>
              </a:rPr>
              <a:t>（一）善于提问，敢抓辩子</a:t>
            </a:r>
          </a:p>
          <a:p>
            <a:pPr eaLnBrk="1" hangingPunct="1">
              <a:buChar char="•"/>
            </a:pPr>
            <a:r>
              <a:rPr lang="zh-CN" altLang="en-US" b="1" dirty="0">
                <a:solidFill>
                  <a:schemeClr val="tx1"/>
                </a:solidFill>
                <a:latin typeface="华文细黑" panose="02010600040101010101" charset="-122"/>
                <a:ea typeface="华文细黑" panose="02010600040101010101" charset="-122"/>
                <a:cs typeface="微软雅黑" panose="020B0503020204020204" charset="-122"/>
              </a:rPr>
              <a:t>（二）攻心为上，以理服人</a:t>
            </a:r>
          </a:p>
          <a:p>
            <a:pPr eaLnBrk="1" hangingPunct="1">
              <a:buChar char="•"/>
            </a:pPr>
            <a:r>
              <a:rPr lang="zh-CN" altLang="en-US" b="1" dirty="0">
                <a:solidFill>
                  <a:schemeClr val="tx1"/>
                </a:solidFill>
                <a:latin typeface="华文细黑" panose="02010600040101010101" charset="-122"/>
                <a:ea typeface="华文细黑" panose="02010600040101010101" charset="-122"/>
                <a:cs typeface="微软雅黑" panose="020B0503020204020204" charset="-122"/>
              </a:rPr>
              <a:t>（三）团队协作，认真谋划</a:t>
            </a:r>
          </a:p>
        </p:txBody>
      </p:sp>
      <p:grpSp>
        <p:nvGrpSpPr>
          <p:cNvPr id="102403" name="Group 4"/>
          <p:cNvGrpSpPr/>
          <p:nvPr/>
        </p:nvGrpSpPr>
        <p:grpSpPr>
          <a:xfrm>
            <a:off x="6229350" y="3600450"/>
            <a:ext cx="1543050" cy="1807369"/>
            <a:chOff x="1824" y="633"/>
            <a:chExt cx="2834" cy="2849"/>
          </a:xfrm>
        </p:grpSpPr>
        <p:sp>
          <p:nvSpPr>
            <p:cNvPr id="102404" name="Puzzle3"/>
            <p:cNvSpPr>
              <a:spLocks noEditPoints="1"/>
            </p:cNvSpPr>
            <p:nvPr/>
          </p:nvSpPr>
          <p:spPr>
            <a:xfrm>
              <a:off x="3204" y="633"/>
              <a:ext cx="1114" cy="1514"/>
            </a:xfrm>
            <a:custGeom>
              <a:avLst/>
              <a:gdLst/>
              <a:ahLst/>
              <a:cxnLst>
                <a:cxn ang="0">
                  <a:pos x="28" y="78"/>
                </a:cxn>
                <a:cxn ang="0">
                  <a:pos x="55" y="104"/>
                </a:cxn>
                <a:cxn ang="0">
                  <a:pos x="35" y="68"/>
                </a:cxn>
                <a:cxn ang="0">
                  <a:pos x="55" y="34"/>
                </a:cxn>
                <a:cxn ang="0">
                  <a:pos x="28" y="0"/>
                </a:cxn>
                <a:cxn ang="0">
                  <a:pos x="2" y="33"/>
                </a:cxn>
                <a:cxn ang="0">
                  <a:pos x="21" y="66"/>
                </a:cxn>
                <a:cxn ang="0">
                  <a:pos x="2" y="104"/>
                </a:cxn>
              </a:cxnLst>
              <a:rect l="0" t="0" r="0" b="0"/>
              <a:pathLst>
                <a:path w="21600" h="21600">
                  <a:moveTo>
                    <a:pt x="6625" y="20892"/>
                  </a:moveTo>
                  <a:lnTo>
                    <a:pt x="7105" y="21023"/>
                  </a:lnTo>
                  <a:lnTo>
                    <a:pt x="7513" y="21088"/>
                  </a:lnTo>
                  <a:lnTo>
                    <a:pt x="7922" y="21115"/>
                  </a:lnTo>
                  <a:lnTo>
                    <a:pt x="8242" y="21115"/>
                  </a:lnTo>
                  <a:lnTo>
                    <a:pt x="8544" y="21062"/>
                  </a:lnTo>
                  <a:lnTo>
                    <a:pt x="8810" y="20997"/>
                  </a:lnTo>
                  <a:lnTo>
                    <a:pt x="9023" y="20892"/>
                  </a:lnTo>
                  <a:lnTo>
                    <a:pt x="9148" y="20761"/>
                  </a:lnTo>
                  <a:lnTo>
                    <a:pt x="9290" y="20616"/>
                  </a:lnTo>
                  <a:lnTo>
                    <a:pt x="9361" y="20459"/>
                  </a:lnTo>
                  <a:lnTo>
                    <a:pt x="9396" y="20289"/>
                  </a:lnTo>
                  <a:lnTo>
                    <a:pt x="9396" y="20092"/>
                  </a:lnTo>
                  <a:lnTo>
                    <a:pt x="9325" y="19909"/>
                  </a:lnTo>
                  <a:lnTo>
                    <a:pt x="9219" y="19738"/>
                  </a:lnTo>
                  <a:lnTo>
                    <a:pt x="9094" y="19555"/>
                  </a:lnTo>
                  <a:lnTo>
                    <a:pt x="8917" y="19384"/>
                  </a:lnTo>
                  <a:lnTo>
                    <a:pt x="8650" y="19162"/>
                  </a:lnTo>
                  <a:lnTo>
                    <a:pt x="8437" y="18900"/>
                  </a:lnTo>
                  <a:lnTo>
                    <a:pt x="8277" y="18624"/>
                  </a:lnTo>
                  <a:lnTo>
                    <a:pt x="8135" y="18349"/>
                  </a:lnTo>
                  <a:lnTo>
                    <a:pt x="8028" y="18048"/>
                  </a:lnTo>
                  <a:lnTo>
                    <a:pt x="7993" y="17746"/>
                  </a:lnTo>
                  <a:lnTo>
                    <a:pt x="7993" y="17471"/>
                  </a:lnTo>
                  <a:lnTo>
                    <a:pt x="8028" y="17169"/>
                  </a:lnTo>
                  <a:lnTo>
                    <a:pt x="8135" y="16920"/>
                  </a:lnTo>
                  <a:lnTo>
                    <a:pt x="8277" y="16671"/>
                  </a:lnTo>
                  <a:lnTo>
                    <a:pt x="8366" y="16540"/>
                  </a:lnTo>
                  <a:lnTo>
                    <a:pt x="8473" y="16409"/>
                  </a:lnTo>
                  <a:lnTo>
                    <a:pt x="8615" y="16317"/>
                  </a:lnTo>
                  <a:lnTo>
                    <a:pt x="8739" y="16213"/>
                  </a:lnTo>
                  <a:lnTo>
                    <a:pt x="8881" y="16134"/>
                  </a:lnTo>
                  <a:lnTo>
                    <a:pt x="9059" y="16055"/>
                  </a:lnTo>
                  <a:lnTo>
                    <a:pt x="9254" y="15990"/>
                  </a:lnTo>
                  <a:lnTo>
                    <a:pt x="9432" y="15911"/>
                  </a:lnTo>
                  <a:lnTo>
                    <a:pt x="9663" y="15885"/>
                  </a:lnTo>
                  <a:lnTo>
                    <a:pt x="9876" y="15833"/>
                  </a:lnTo>
                  <a:lnTo>
                    <a:pt x="10142" y="15806"/>
                  </a:lnTo>
                  <a:lnTo>
                    <a:pt x="10391" y="15806"/>
                  </a:lnTo>
                  <a:lnTo>
                    <a:pt x="10728" y="15806"/>
                  </a:lnTo>
                  <a:lnTo>
                    <a:pt x="10995" y="15806"/>
                  </a:lnTo>
                  <a:lnTo>
                    <a:pt x="11279" y="15833"/>
                  </a:lnTo>
                  <a:lnTo>
                    <a:pt x="11546" y="15885"/>
                  </a:lnTo>
                  <a:lnTo>
                    <a:pt x="11776" y="15937"/>
                  </a:lnTo>
                  <a:lnTo>
                    <a:pt x="12025" y="15990"/>
                  </a:lnTo>
                  <a:lnTo>
                    <a:pt x="12221" y="16055"/>
                  </a:lnTo>
                  <a:lnTo>
                    <a:pt x="12434" y="16134"/>
                  </a:lnTo>
                  <a:lnTo>
                    <a:pt x="12611" y="16213"/>
                  </a:lnTo>
                  <a:lnTo>
                    <a:pt x="12771" y="16317"/>
                  </a:lnTo>
                  <a:lnTo>
                    <a:pt x="12913" y="16409"/>
                  </a:lnTo>
                  <a:lnTo>
                    <a:pt x="13038" y="16514"/>
                  </a:lnTo>
                  <a:lnTo>
                    <a:pt x="13251" y="16737"/>
                  </a:lnTo>
                  <a:lnTo>
                    <a:pt x="13428" y="16986"/>
                  </a:lnTo>
                  <a:lnTo>
                    <a:pt x="13517" y="17248"/>
                  </a:lnTo>
                  <a:lnTo>
                    <a:pt x="13588" y="17523"/>
                  </a:lnTo>
                  <a:lnTo>
                    <a:pt x="13588" y="17799"/>
                  </a:lnTo>
                  <a:lnTo>
                    <a:pt x="13517" y="18074"/>
                  </a:lnTo>
                  <a:lnTo>
                    <a:pt x="13428" y="18323"/>
                  </a:lnTo>
                  <a:lnTo>
                    <a:pt x="13286" y="18572"/>
                  </a:lnTo>
                  <a:lnTo>
                    <a:pt x="13109" y="18808"/>
                  </a:lnTo>
                  <a:lnTo>
                    <a:pt x="12878" y="19031"/>
                  </a:lnTo>
                  <a:lnTo>
                    <a:pt x="12434" y="19411"/>
                  </a:lnTo>
                  <a:lnTo>
                    <a:pt x="12132" y="19738"/>
                  </a:lnTo>
                  <a:lnTo>
                    <a:pt x="12025" y="19856"/>
                  </a:lnTo>
                  <a:lnTo>
                    <a:pt x="11919" y="20014"/>
                  </a:lnTo>
                  <a:lnTo>
                    <a:pt x="11883" y="20132"/>
                  </a:lnTo>
                  <a:lnTo>
                    <a:pt x="11883" y="20263"/>
                  </a:lnTo>
                  <a:lnTo>
                    <a:pt x="11883" y="20394"/>
                  </a:lnTo>
                  <a:lnTo>
                    <a:pt x="11954" y="20485"/>
                  </a:lnTo>
                  <a:lnTo>
                    <a:pt x="12061" y="20590"/>
                  </a:lnTo>
                  <a:lnTo>
                    <a:pt x="12185" y="20695"/>
                  </a:lnTo>
                  <a:lnTo>
                    <a:pt x="12327" y="20787"/>
                  </a:lnTo>
                  <a:lnTo>
                    <a:pt x="12540" y="20892"/>
                  </a:lnTo>
                  <a:lnTo>
                    <a:pt x="12771" y="20997"/>
                  </a:lnTo>
                  <a:lnTo>
                    <a:pt x="13073" y="21088"/>
                  </a:lnTo>
                  <a:lnTo>
                    <a:pt x="13428" y="21193"/>
                  </a:lnTo>
                  <a:lnTo>
                    <a:pt x="13873" y="21298"/>
                  </a:lnTo>
                  <a:lnTo>
                    <a:pt x="14317" y="21390"/>
                  </a:lnTo>
                  <a:lnTo>
                    <a:pt x="14778" y="21468"/>
                  </a:lnTo>
                  <a:lnTo>
                    <a:pt x="15294" y="21547"/>
                  </a:lnTo>
                  <a:lnTo>
                    <a:pt x="15809" y="21600"/>
                  </a:lnTo>
                  <a:lnTo>
                    <a:pt x="16359" y="21652"/>
                  </a:lnTo>
                  <a:lnTo>
                    <a:pt x="16875" y="21678"/>
                  </a:lnTo>
                  <a:lnTo>
                    <a:pt x="17407" y="21678"/>
                  </a:lnTo>
                  <a:lnTo>
                    <a:pt x="17958" y="21678"/>
                  </a:lnTo>
                  <a:lnTo>
                    <a:pt x="18473" y="21652"/>
                  </a:lnTo>
                  <a:lnTo>
                    <a:pt x="18953" y="21573"/>
                  </a:lnTo>
                  <a:lnTo>
                    <a:pt x="19397" y="21495"/>
                  </a:lnTo>
                  <a:lnTo>
                    <a:pt x="19841" y="21390"/>
                  </a:lnTo>
                  <a:lnTo>
                    <a:pt x="20214" y="21272"/>
                  </a:lnTo>
                  <a:lnTo>
                    <a:pt x="20551" y="21088"/>
                  </a:lnTo>
                  <a:lnTo>
                    <a:pt x="20480" y="20787"/>
                  </a:lnTo>
                  <a:lnTo>
                    <a:pt x="20409" y="20485"/>
                  </a:lnTo>
                  <a:lnTo>
                    <a:pt x="20356" y="20158"/>
                  </a:lnTo>
                  <a:lnTo>
                    <a:pt x="20356" y="19804"/>
                  </a:lnTo>
                  <a:lnTo>
                    <a:pt x="20321" y="19083"/>
                  </a:lnTo>
                  <a:lnTo>
                    <a:pt x="20356" y="18349"/>
                  </a:lnTo>
                  <a:lnTo>
                    <a:pt x="20409" y="17641"/>
                  </a:lnTo>
                  <a:lnTo>
                    <a:pt x="20480" y="17012"/>
                  </a:lnTo>
                  <a:lnTo>
                    <a:pt x="20551" y="16488"/>
                  </a:lnTo>
                  <a:lnTo>
                    <a:pt x="20551" y="16055"/>
                  </a:lnTo>
                  <a:lnTo>
                    <a:pt x="20551" y="15911"/>
                  </a:lnTo>
                  <a:lnTo>
                    <a:pt x="20445" y="15754"/>
                  </a:lnTo>
                  <a:lnTo>
                    <a:pt x="20356" y="15610"/>
                  </a:lnTo>
                  <a:lnTo>
                    <a:pt x="20178" y="15452"/>
                  </a:lnTo>
                  <a:lnTo>
                    <a:pt x="20001" y="15334"/>
                  </a:lnTo>
                  <a:lnTo>
                    <a:pt x="19770" y="15230"/>
                  </a:lnTo>
                  <a:lnTo>
                    <a:pt x="19521" y="15125"/>
                  </a:lnTo>
                  <a:lnTo>
                    <a:pt x="19290" y="15059"/>
                  </a:lnTo>
                  <a:lnTo>
                    <a:pt x="19024" y="15007"/>
                  </a:lnTo>
                  <a:lnTo>
                    <a:pt x="18740" y="14954"/>
                  </a:lnTo>
                  <a:lnTo>
                    <a:pt x="18509" y="14954"/>
                  </a:lnTo>
                  <a:lnTo>
                    <a:pt x="18225" y="14954"/>
                  </a:lnTo>
                  <a:lnTo>
                    <a:pt x="17994" y="15007"/>
                  </a:lnTo>
                  <a:lnTo>
                    <a:pt x="17763" y="15085"/>
                  </a:lnTo>
                  <a:lnTo>
                    <a:pt x="17550" y="15177"/>
                  </a:lnTo>
                  <a:lnTo>
                    <a:pt x="17372" y="15308"/>
                  </a:lnTo>
                  <a:lnTo>
                    <a:pt x="17176" y="15426"/>
                  </a:lnTo>
                  <a:lnTo>
                    <a:pt x="16928" y="15557"/>
                  </a:lnTo>
                  <a:lnTo>
                    <a:pt x="16661" y="15636"/>
                  </a:lnTo>
                  <a:lnTo>
                    <a:pt x="16359" y="15688"/>
                  </a:lnTo>
                  <a:lnTo>
                    <a:pt x="16022" y="15715"/>
                  </a:lnTo>
                  <a:lnTo>
                    <a:pt x="15667" y="15688"/>
                  </a:lnTo>
                  <a:lnTo>
                    <a:pt x="15294" y="15662"/>
                  </a:lnTo>
                  <a:lnTo>
                    <a:pt x="14956" y="15583"/>
                  </a:lnTo>
                  <a:lnTo>
                    <a:pt x="14619" y="15479"/>
                  </a:lnTo>
                  <a:lnTo>
                    <a:pt x="14281" y="15334"/>
                  </a:lnTo>
                  <a:lnTo>
                    <a:pt x="13961" y="15177"/>
                  </a:lnTo>
                  <a:lnTo>
                    <a:pt x="13695" y="14981"/>
                  </a:lnTo>
                  <a:lnTo>
                    <a:pt x="13588" y="14850"/>
                  </a:lnTo>
                  <a:lnTo>
                    <a:pt x="13482" y="14732"/>
                  </a:lnTo>
                  <a:lnTo>
                    <a:pt x="13393" y="14600"/>
                  </a:lnTo>
                  <a:lnTo>
                    <a:pt x="13322" y="14456"/>
                  </a:lnTo>
                  <a:lnTo>
                    <a:pt x="13251" y="14299"/>
                  </a:lnTo>
                  <a:lnTo>
                    <a:pt x="13215" y="14155"/>
                  </a:lnTo>
                  <a:lnTo>
                    <a:pt x="13180" y="13971"/>
                  </a:lnTo>
                  <a:lnTo>
                    <a:pt x="13180" y="13801"/>
                  </a:lnTo>
                  <a:lnTo>
                    <a:pt x="13180" y="13591"/>
                  </a:lnTo>
                  <a:lnTo>
                    <a:pt x="13215" y="13395"/>
                  </a:lnTo>
                  <a:lnTo>
                    <a:pt x="13251" y="13198"/>
                  </a:lnTo>
                  <a:lnTo>
                    <a:pt x="13322" y="13015"/>
                  </a:lnTo>
                  <a:lnTo>
                    <a:pt x="13393" y="12870"/>
                  </a:lnTo>
                  <a:lnTo>
                    <a:pt x="13482" y="12713"/>
                  </a:lnTo>
                  <a:lnTo>
                    <a:pt x="13588" y="12569"/>
                  </a:lnTo>
                  <a:lnTo>
                    <a:pt x="13730" y="12438"/>
                  </a:lnTo>
                  <a:lnTo>
                    <a:pt x="13997" y="12215"/>
                  </a:lnTo>
                  <a:lnTo>
                    <a:pt x="14334" y="12005"/>
                  </a:lnTo>
                  <a:lnTo>
                    <a:pt x="14690" y="11861"/>
                  </a:lnTo>
                  <a:lnTo>
                    <a:pt x="15063" y="11756"/>
                  </a:lnTo>
                  <a:lnTo>
                    <a:pt x="15436" y="11678"/>
                  </a:lnTo>
                  <a:lnTo>
                    <a:pt x="15809" y="11638"/>
                  </a:lnTo>
                  <a:lnTo>
                    <a:pt x="16182" y="11638"/>
                  </a:lnTo>
                  <a:lnTo>
                    <a:pt x="16555" y="11678"/>
                  </a:lnTo>
                  <a:lnTo>
                    <a:pt x="16910" y="11730"/>
                  </a:lnTo>
                  <a:lnTo>
                    <a:pt x="17248" y="11835"/>
                  </a:lnTo>
                  <a:lnTo>
                    <a:pt x="17514" y="11966"/>
                  </a:lnTo>
                  <a:lnTo>
                    <a:pt x="17763" y="12110"/>
                  </a:lnTo>
                  <a:lnTo>
                    <a:pt x="17887" y="12215"/>
                  </a:lnTo>
                  <a:lnTo>
                    <a:pt x="18065" y="12307"/>
                  </a:lnTo>
                  <a:lnTo>
                    <a:pt x="18260" y="12412"/>
                  </a:lnTo>
                  <a:lnTo>
                    <a:pt x="18438" y="12464"/>
                  </a:lnTo>
                  <a:lnTo>
                    <a:pt x="18669" y="12543"/>
                  </a:lnTo>
                  <a:lnTo>
                    <a:pt x="18882" y="12569"/>
                  </a:lnTo>
                  <a:lnTo>
                    <a:pt x="19113" y="12595"/>
                  </a:lnTo>
                  <a:lnTo>
                    <a:pt x="19361" y="12608"/>
                  </a:lnTo>
                  <a:lnTo>
                    <a:pt x="19592" y="12608"/>
                  </a:lnTo>
                  <a:lnTo>
                    <a:pt x="19841" y="12595"/>
                  </a:lnTo>
                  <a:lnTo>
                    <a:pt x="20072" y="12543"/>
                  </a:lnTo>
                  <a:lnTo>
                    <a:pt x="20321" y="12490"/>
                  </a:lnTo>
                  <a:lnTo>
                    <a:pt x="20551" y="12438"/>
                  </a:lnTo>
                  <a:lnTo>
                    <a:pt x="20800" y="12333"/>
                  </a:lnTo>
                  <a:lnTo>
                    <a:pt x="20996" y="12241"/>
                  </a:lnTo>
                  <a:lnTo>
                    <a:pt x="21244" y="12110"/>
                  </a:lnTo>
                  <a:lnTo>
                    <a:pt x="21298" y="12032"/>
                  </a:lnTo>
                  <a:lnTo>
                    <a:pt x="21404" y="11966"/>
                  </a:lnTo>
                  <a:lnTo>
                    <a:pt x="21475" y="11861"/>
                  </a:lnTo>
                  <a:lnTo>
                    <a:pt x="21511" y="11730"/>
                  </a:lnTo>
                  <a:lnTo>
                    <a:pt x="21617" y="11481"/>
                  </a:lnTo>
                  <a:lnTo>
                    <a:pt x="21653" y="11180"/>
                  </a:lnTo>
                  <a:lnTo>
                    <a:pt x="21653" y="10826"/>
                  </a:lnTo>
                  <a:lnTo>
                    <a:pt x="21653" y="10472"/>
                  </a:lnTo>
                  <a:lnTo>
                    <a:pt x="21582" y="10092"/>
                  </a:lnTo>
                  <a:lnTo>
                    <a:pt x="21511" y="9725"/>
                  </a:lnTo>
                  <a:lnTo>
                    <a:pt x="21298" y="8912"/>
                  </a:lnTo>
                  <a:lnTo>
                    <a:pt x="21067" y="8191"/>
                  </a:lnTo>
                  <a:lnTo>
                    <a:pt x="20800" y="7536"/>
                  </a:lnTo>
                  <a:lnTo>
                    <a:pt x="20551" y="7025"/>
                  </a:lnTo>
                  <a:lnTo>
                    <a:pt x="20001" y="7103"/>
                  </a:lnTo>
                  <a:lnTo>
                    <a:pt x="19432" y="7156"/>
                  </a:lnTo>
                  <a:lnTo>
                    <a:pt x="18846" y="7208"/>
                  </a:lnTo>
                  <a:lnTo>
                    <a:pt x="18225" y="7208"/>
                  </a:lnTo>
                  <a:lnTo>
                    <a:pt x="17656" y="7208"/>
                  </a:lnTo>
                  <a:lnTo>
                    <a:pt x="17070" y="7182"/>
                  </a:lnTo>
                  <a:lnTo>
                    <a:pt x="16484" y="7156"/>
                  </a:lnTo>
                  <a:lnTo>
                    <a:pt x="15986" y="7103"/>
                  </a:lnTo>
                  <a:lnTo>
                    <a:pt x="14992" y="6999"/>
                  </a:lnTo>
                  <a:lnTo>
                    <a:pt x="14210" y="6907"/>
                  </a:lnTo>
                  <a:lnTo>
                    <a:pt x="13695" y="6828"/>
                  </a:lnTo>
                  <a:lnTo>
                    <a:pt x="13517" y="6802"/>
                  </a:lnTo>
                  <a:lnTo>
                    <a:pt x="13073" y="6645"/>
                  </a:lnTo>
                  <a:lnTo>
                    <a:pt x="12700" y="6474"/>
                  </a:lnTo>
                  <a:lnTo>
                    <a:pt x="12363" y="6304"/>
                  </a:lnTo>
                  <a:lnTo>
                    <a:pt x="12132" y="6094"/>
                  </a:lnTo>
                  <a:lnTo>
                    <a:pt x="11919" y="5871"/>
                  </a:lnTo>
                  <a:lnTo>
                    <a:pt x="11776" y="5649"/>
                  </a:lnTo>
                  <a:lnTo>
                    <a:pt x="11688" y="5413"/>
                  </a:lnTo>
                  <a:lnTo>
                    <a:pt x="11617" y="5190"/>
                  </a:lnTo>
                  <a:lnTo>
                    <a:pt x="11617" y="4941"/>
                  </a:lnTo>
                  <a:lnTo>
                    <a:pt x="11652" y="4718"/>
                  </a:lnTo>
                  <a:lnTo>
                    <a:pt x="11723" y="4482"/>
                  </a:lnTo>
                  <a:lnTo>
                    <a:pt x="11812" y="4285"/>
                  </a:lnTo>
                  <a:lnTo>
                    <a:pt x="11919" y="4089"/>
                  </a:lnTo>
                  <a:lnTo>
                    <a:pt x="12096" y="3905"/>
                  </a:lnTo>
                  <a:lnTo>
                    <a:pt x="12292" y="3735"/>
                  </a:lnTo>
                  <a:lnTo>
                    <a:pt x="12505" y="3604"/>
                  </a:lnTo>
                  <a:lnTo>
                    <a:pt x="12700" y="3460"/>
                  </a:lnTo>
                  <a:lnTo>
                    <a:pt x="12878" y="3250"/>
                  </a:lnTo>
                  <a:lnTo>
                    <a:pt x="13038" y="3027"/>
                  </a:lnTo>
                  <a:lnTo>
                    <a:pt x="13180" y="2752"/>
                  </a:lnTo>
                  <a:lnTo>
                    <a:pt x="13286" y="2477"/>
                  </a:lnTo>
                  <a:lnTo>
                    <a:pt x="13322" y="2175"/>
                  </a:lnTo>
                  <a:lnTo>
                    <a:pt x="13357" y="1874"/>
                  </a:lnTo>
                  <a:lnTo>
                    <a:pt x="13286" y="1572"/>
                  </a:lnTo>
                  <a:lnTo>
                    <a:pt x="13180" y="1271"/>
                  </a:lnTo>
                  <a:lnTo>
                    <a:pt x="13038" y="983"/>
                  </a:lnTo>
                  <a:lnTo>
                    <a:pt x="12949" y="865"/>
                  </a:lnTo>
                  <a:lnTo>
                    <a:pt x="12807" y="733"/>
                  </a:lnTo>
                  <a:lnTo>
                    <a:pt x="12665" y="616"/>
                  </a:lnTo>
                  <a:lnTo>
                    <a:pt x="12505" y="511"/>
                  </a:lnTo>
                  <a:lnTo>
                    <a:pt x="12327" y="406"/>
                  </a:lnTo>
                  <a:lnTo>
                    <a:pt x="12132" y="314"/>
                  </a:lnTo>
                  <a:lnTo>
                    <a:pt x="11883" y="235"/>
                  </a:lnTo>
                  <a:lnTo>
                    <a:pt x="11652" y="183"/>
                  </a:lnTo>
                  <a:lnTo>
                    <a:pt x="11368" y="104"/>
                  </a:lnTo>
                  <a:lnTo>
                    <a:pt x="11101" y="78"/>
                  </a:lnTo>
                  <a:lnTo>
                    <a:pt x="10800" y="52"/>
                  </a:lnTo>
                  <a:lnTo>
                    <a:pt x="10444" y="52"/>
                  </a:lnTo>
                  <a:lnTo>
                    <a:pt x="10142" y="52"/>
                  </a:lnTo>
                  <a:lnTo>
                    <a:pt x="9840" y="78"/>
                  </a:lnTo>
                  <a:lnTo>
                    <a:pt x="9574" y="104"/>
                  </a:lnTo>
                  <a:lnTo>
                    <a:pt x="9325" y="157"/>
                  </a:lnTo>
                  <a:lnTo>
                    <a:pt x="9094" y="209"/>
                  </a:lnTo>
                  <a:lnTo>
                    <a:pt x="8846" y="262"/>
                  </a:lnTo>
                  <a:lnTo>
                    <a:pt x="8650" y="340"/>
                  </a:lnTo>
                  <a:lnTo>
                    <a:pt x="8437" y="432"/>
                  </a:lnTo>
                  <a:lnTo>
                    <a:pt x="8277" y="511"/>
                  </a:lnTo>
                  <a:lnTo>
                    <a:pt x="8100" y="616"/>
                  </a:lnTo>
                  <a:lnTo>
                    <a:pt x="7957" y="707"/>
                  </a:lnTo>
                  <a:lnTo>
                    <a:pt x="7833" y="838"/>
                  </a:lnTo>
                  <a:lnTo>
                    <a:pt x="7620" y="1061"/>
                  </a:lnTo>
                  <a:lnTo>
                    <a:pt x="7442" y="1336"/>
                  </a:lnTo>
                  <a:lnTo>
                    <a:pt x="7353" y="1599"/>
                  </a:lnTo>
                  <a:lnTo>
                    <a:pt x="7318" y="1900"/>
                  </a:lnTo>
                  <a:lnTo>
                    <a:pt x="7318" y="2175"/>
                  </a:lnTo>
                  <a:lnTo>
                    <a:pt x="7353" y="2450"/>
                  </a:lnTo>
                  <a:lnTo>
                    <a:pt x="7442" y="2726"/>
                  </a:lnTo>
                  <a:lnTo>
                    <a:pt x="7620" y="2975"/>
                  </a:lnTo>
                  <a:lnTo>
                    <a:pt x="7833" y="3198"/>
                  </a:lnTo>
                  <a:lnTo>
                    <a:pt x="8064" y="3433"/>
                  </a:lnTo>
                  <a:lnTo>
                    <a:pt x="8295" y="3630"/>
                  </a:lnTo>
                  <a:lnTo>
                    <a:pt x="8508" y="3853"/>
                  </a:lnTo>
                  <a:lnTo>
                    <a:pt x="8686" y="4089"/>
                  </a:lnTo>
                  <a:lnTo>
                    <a:pt x="8775" y="4312"/>
                  </a:lnTo>
                  <a:lnTo>
                    <a:pt x="8846" y="4561"/>
                  </a:lnTo>
                  <a:lnTo>
                    <a:pt x="8846" y="4810"/>
                  </a:lnTo>
                  <a:lnTo>
                    <a:pt x="8810" y="5059"/>
                  </a:lnTo>
                  <a:lnTo>
                    <a:pt x="8721" y="5295"/>
                  </a:lnTo>
                  <a:lnTo>
                    <a:pt x="8579" y="5544"/>
                  </a:lnTo>
                  <a:lnTo>
                    <a:pt x="8366" y="5766"/>
                  </a:lnTo>
                  <a:lnTo>
                    <a:pt x="8135" y="5976"/>
                  </a:lnTo>
                  <a:lnTo>
                    <a:pt x="7833" y="6199"/>
                  </a:lnTo>
                  <a:lnTo>
                    <a:pt x="7478" y="6369"/>
                  </a:lnTo>
                  <a:lnTo>
                    <a:pt x="7069" y="6527"/>
                  </a:lnTo>
                  <a:lnTo>
                    <a:pt x="6590" y="6671"/>
                  </a:lnTo>
                  <a:lnTo>
                    <a:pt x="6092" y="6802"/>
                  </a:lnTo>
                  <a:lnTo>
                    <a:pt x="5684" y="6802"/>
                  </a:lnTo>
                  <a:lnTo>
                    <a:pt x="5133" y="6802"/>
                  </a:lnTo>
                  <a:lnTo>
                    <a:pt x="4547" y="6802"/>
                  </a:lnTo>
                  <a:lnTo>
                    <a:pt x="3872" y="6802"/>
                  </a:lnTo>
                  <a:lnTo>
                    <a:pt x="3144" y="6802"/>
                  </a:lnTo>
                  <a:lnTo>
                    <a:pt x="2362" y="6802"/>
                  </a:lnTo>
                  <a:lnTo>
                    <a:pt x="1545" y="6802"/>
                  </a:lnTo>
                  <a:lnTo>
                    <a:pt x="692" y="6802"/>
                  </a:lnTo>
                  <a:lnTo>
                    <a:pt x="586" y="7234"/>
                  </a:lnTo>
                  <a:lnTo>
                    <a:pt x="461" y="7837"/>
                  </a:lnTo>
                  <a:lnTo>
                    <a:pt x="355" y="8493"/>
                  </a:lnTo>
                  <a:lnTo>
                    <a:pt x="248" y="9187"/>
                  </a:lnTo>
                  <a:lnTo>
                    <a:pt x="142" y="9869"/>
                  </a:lnTo>
                  <a:lnTo>
                    <a:pt x="106" y="10498"/>
                  </a:lnTo>
                  <a:lnTo>
                    <a:pt x="106" y="10983"/>
                  </a:lnTo>
                  <a:lnTo>
                    <a:pt x="106" y="11311"/>
                  </a:lnTo>
                  <a:lnTo>
                    <a:pt x="213" y="11481"/>
                  </a:lnTo>
                  <a:lnTo>
                    <a:pt x="319" y="11651"/>
                  </a:lnTo>
                  <a:lnTo>
                    <a:pt x="497" y="11783"/>
                  </a:lnTo>
                  <a:lnTo>
                    <a:pt x="692" y="11914"/>
                  </a:lnTo>
                  <a:lnTo>
                    <a:pt x="941" y="12032"/>
                  </a:lnTo>
                  <a:lnTo>
                    <a:pt x="1207" y="12110"/>
                  </a:lnTo>
                  <a:lnTo>
                    <a:pt x="1509" y="12189"/>
                  </a:lnTo>
                  <a:lnTo>
                    <a:pt x="1794" y="12241"/>
                  </a:lnTo>
                  <a:lnTo>
                    <a:pt x="2131" y="12267"/>
                  </a:lnTo>
                  <a:lnTo>
                    <a:pt x="2433" y="12281"/>
                  </a:lnTo>
                  <a:lnTo>
                    <a:pt x="2735" y="12267"/>
                  </a:lnTo>
                  <a:lnTo>
                    <a:pt x="3055" y="12241"/>
                  </a:lnTo>
                  <a:lnTo>
                    <a:pt x="3357" y="12189"/>
                  </a:lnTo>
                  <a:lnTo>
                    <a:pt x="3623" y="12084"/>
                  </a:lnTo>
                  <a:lnTo>
                    <a:pt x="3872" y="11979"/>
                  </a:lnTo>
                  <a:lnTo>
                    <a:pt x="4103" y="11861"/>
                  </a:lnTo>
                  <a:lnTo>
                    <a:pt x="4316" y="11704"/>
                  </a:lnTo>
                  <a:lnTo>
                    <a:pt x="4582" y="11612"/>
                  </a:lnTo>
                  <a:lnTo>
                    <a:pt x="4849" y="11533"/>
                  </a:lnTo>
                  <a:lnTo>
                    <a:pt x="5169" y="11507"/>
                  </a:lnTo>
                  <a:lnTo>
                    <a:pt x="5506" y="11481"/>
                  </a:lnTo>
                  <a:lnTo>
                    <a:pt x="5808" y="11507"/>
                  </a:lnTo>
                  <a:lnTo>
                    <a:pt x="6146" y="11560"/>
                  </a:lnTo>
                  <a:lnTo>
                    <a:pt x="6501" y="11651"/>
                  </a:lnTo>
                  <a:lnTo>
                    <a:pt x="6803" y="11783"/>
                  </a:lnTo>
                  <a:lnTo>
                    <a:pt x="7105" y="11940"/>
                  </a:lnTo>
                  <a:lnTo>
                    <a:pt x="7353" y="12110"/>
                  </a:lnTo>
                  <a:lnTo>
                    <a:pt x="7584" y="12333"/>
                  </a:lnTo>
                  <a:lnTo>
                    <a:pt x="7798" y="12595"/>
                  </a:lnTo>
                  <a:lnTo>
                    <a:pt x="7922" y="12870"/>
                  </a:lnTo>
                  <a:lnTo>
                    <a:pt x="8028" y="13198"/>
                  </a:lnTo>
                  <a:lnTo>
                    <a:pt x="8064" y="13526"/>
                  </a:lnTo>
                  <a:lnTo>
                    <a:pt x="8028" y="13775"/>
                  </a:lnTo>
                  <a:lnTo>
                    <a:pt x="7922" y="13998"/>
                  </a:lnTo>
                  <a:lnTo>
                    <a:pt x="7798" y="14220"/>
                  </a:lnTo>
                  <a:lnTo>
                    <a:pt x="7584" y="14404"/>
                  </a:lnTo>
                  <a:lnTo>
                    <a:pt x="7353" y="14574"/>
                  </a:lnTo>
                  <a:lnTo>
                    <a:pt x="7105" y="14732"/>
                  </a:lnTo>
                  <a:lnTo>
                    <a:pt x="6803" y="14850"/>
                  </a:lnTo>
                  <a:lnTo>
                    <a:pt x="6501" y="14954"/>
                  </a:lnTo>
                  <a:lnTo>
                    <a:pt x="6146" y="15033"/>
                  </a:lnTo>
                  <a:lnTo>
                    <a:pt x="5808" y="15085"/>
                  </a:lnTo>
                  <a:lnTo>
                    <a:pt x="5506" y="15085"/>
                  </a:lnTo>
                  <a:lnTo>
                    <a:pt x="5169" y="15059"/>
                  </a:lnTo>
                  <a:lnTo>
                    <a:pt x="4849" y="15007"/>
                  </a:lnTo>
                  <a:lnTo>
                    <a:pt x="4582" y="14902"/>
                  </a:lnTo>
                  <a:lnTo>
                    <a:pt x="4316" y="14784"/>
                  </a:lnTo>
                  <a:lnTo>
                    <a:pt x="4103" y="14600"/>
                  </a:lnTo>
                  <a:lnTo>
                    <a:pt x="3907" y="14430"/>
                  </a:lnTo>
                  <a:lnTo>
                    <a:pt x="3659" y="14299"/>
                  </a:lnTo>
                  <a:lnTo>
                    <a:pt x="3428" y="14194"/>
                  </a:lnTo>
                  <a:lnTo>
                    <a:pt x="3179" y="14129"/>
                  </a:lnTo>
                  <a:lnTo>
                    <a:pt x="2913" y="14102"/>
                  </a:lnTo>
                  <a:lnTo>
                    <a:pt x="2646" y="14102"/>
                  </a:lnTo>
                  <a:lnTo>
                    <a:pt x="2362" y="14129"/>
                  </a:lnTo>
                  <a:lnTo>
                    <a:pt x="2096" y="14168"/>
                  </a:lnTo>
                  <a:lnTo>
                    <a:pt x="1811" y="14273"/>
                  </a:lnTo>
                  <a:lnTo>
                    <a:pt x="1545" y="14378"/>
                  </a:lnTo>
                  <a:lnTo>
                    <a:pt x="1314" y="14496"/>
                  </a:lnTo>
                  <a:lnTo>
                    <a:pt x="1065" y="14653"/>
                  </a:lnTo>
                  <a:lnTo>
                    <a:pt x="870" y="14797"/>
                  </a:lnTo>
                  <a:lnTo>
                    <a:pt x="657" y="14981"/>
                  </a:lnTo>
                  <a:lnTo>
                    <a:pt x="497" y="15177"/>
                  </a:lnTo>
                  <a:lnTo>
                    <a:pt x="390" y="15413"/>
                  </a:lnTo>
                  <a:lnTo>
                    <a:pt x="284" y="15636"/>
                  </a:lnTo>
                  <a:lnTo>
                    <a:pt x="248" y="15911"/>
                  </a:lnTo>
                  <a:lnTo>
                    <a:pt x="284" y="16239"/>
                  </a:lnTo>
                  <a:lnTo>
                    <a:pt x="319" y="16566"/>
                  </a:lnTo>
                  <a:lnTo>
                    <a:pt x="497" y="17340"/>
                  </a:lnTo>
                  <a:lnTo>
                    <a:pt x="692" y="18152"/>
                  </a:lnTo>
                  <a:lnTo>
                    <a:pt x="799" y="18559"/>
                  </a:lnTo>
                  <a:lnTo>
                    <a:pt x="905" y="18978"/>
                  </a:lnTo>
                  <a:lnTo>
                    <a:pt x="959" y="19384"/>
                  </a:lnTo>
                  <a:lnTo>
                    <a:pt x="994" y="19791"/>
                  </a:lnTo>
                  <a:lnTo>
                    <a:pt x="994" y="20132"/>
                  </a:lnTo>
                  <a:lnTo>
                    <a:pt x="959" y="20485"/>
                  </a:lnTo>
                  <a:lnTo>
                    <a:pt x="941" y="20669"/>
                  </a:lnTo>
                  <a:lnTo>
                    <a:pt x="870" y="20813"/>
                  </a:lnTo>
                  <a:lnTo>
                    <a:pt x="799" y="20970"/>
                  </a:lnTo>
                  <a:lnTo>
                    <a:pt x="692" y="21088"/>
                  </a:lnTo>
                  <a:lnTo>
                    <a:pt x="1474" y="20997"/>
                  </a:lnTo>
                  <a:lnTo>
                    <a:pt x="2291" y="20866"/>
                  </a:lnTo>
                  <a:lnTo>
                    <a:pt x="3108" y="20787"/>
                  </a:lnTo>
                  <a:lnTo>
                    <a:pt x="3907" y="20721"/>
                  </a:lnTo>
                  <a:lnTo>
                    <a:pt x="4653" y="20695"/>
                  </a:lnTo>
                  <a:lnTo>
                    <a:pt x="5364" y="20695"/>
                  </a:lnTo>
                  <a:lnTo>
                    <a:pt x="5701" y="20721"/>
                  </a:lnTo>
                  <a:lnTo>
                    <a:pt x="6057" y="20761"/>
                  </a:lnTo>
                  <a:lnTo>
                    <a:pt x="6323" y="20813"/>
                  </a:lnTo>
                  <a:lnTo>
                    <a:pt x="6625" y="20892"/>
                  </a:lnTo>
                  <a:close/>
                </a:path>
              </a:pathLst>
            </a:custGeom>
            <a:solidFill>
              <a:srgbClr val="FFBE7D"/>
            </a:solidFill>
            <a:ln w="28575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102405" name="Puzzle2"/>
            <p:cNvSpPr>
              <a:spLocks noEditPoints="1"/>
            </p:cNvSpPr>
            <p:nvPr/>
          </p:nvSpPr>
          <p:spPr>
            <a:xfrm>
              <a:off x="2880" y="1736"/>
              <a:ext cx="1778" cy="1379"/>
            </a:xfrm>
            <a:custGeom>
              <a:avLst/>
              <a:gdLst/>
              <a:ahLst/>
              <a:cxnLst>
                <a:cxn ang="0">
                  <a:pos x="0" y="55"/>
                </a:cxn>
                <a:cxn ang="0">
                  <a:pos x="28" y="86"/>
                </a:cxn>
                <a:cxn ang="0">
                  <a:pos x="70" y="57"/>
                </a:cxn>
                <a:cxn ang="0">
                  <a:pos x="114" y="86"/>
                </a:cxn>
                <a:cxn ang="0">
                  <a:pos x="146" y="61"/>
                </a:cxn>
                <a:cxn ang="0">
                  <a:pos x="114" y="23"/>
                </a:cxn>
                <a:cxn ang="0">
                  <a:pos x="73" y="0"/>
                </a:cxn>
                <a:cxn ang="0">
                  <a:pos x="28" y="24"/>
                </a:cxn>
              </a:cxnLst>
              <a:rect l="0" t="0" r="0" b="0"/>
              <a:pathLst>
                <a:path w="21600" h="21600">
                  <a:moveTo>
                    <a:pt x="4247" y="12354"/>
                  </a:moveTo>
                  <a:lnTo>
                    <a:pt x="4134" y="12468"/>
                  </a:lnTo>
                  <a:lnTo>
                    <a:pt x="4010" y="12581"/>
                  </a:lnTo>
                  <a:lnTo>
                    <a:pt x="3897" y="12637"/>
                  </a:lnTo>
                  <a:lnTo>
                    <a:pt x="3773" y="12694"/>
                  </a:lnTo>
                  <a:lnTo>
                    <a:pt x="3637" y="12694"/>
                  </a:lnTo>
                  <a:lnTo>
                    <a:pt x="3524" y="12694"/>
                  </a:lnTo>
                  <a:lnTo>
                    <a:pt x="3400" y="12665"/>
                  </a:lnTo>
                  <a:lnTo>
                    <a:pt x="3287" y="12609"/>
                  </a:lnTo>
                  <a:lnTo>
                    <a:pt x="3027" y="12496"/>
                  </a:lnTo>
                  <a:lnTo>
                    <a:pt x="2790" y="12340"/>
                  </a:lnTo>
                  <a:lnTo>
                    <a:pt x="2530" y="12142"/>
                  </a:lnTo>
                  <a:lnTo>
                    <a:pt x="2293" y="11987"/>
                  </a:lnTo>
                  <a:lnTo>
                    <a:pt x="2033" y="11817"/>
                  </a:lnTo>
                  <a:lnTo>
                    <a:pt x="1773" y="11676"/>
                  </a:lnTo>
                  <a:lnTo>
                    <a:pt x="1638" y="11662"/>
                  </a:lnTo>
                  <a:lnTo>
                    <a:pt x="1513" y="11634"/>
                  </a:lnTo>
                  <a:lnTo>
                    <a:pt x="1378" y="11634"/>
                  </a:lnTo>
                  <a:lnTo>
                    <a:pt x="1253" y="11634"/>
                  </a:lnTo>
                  <a:lnTo>
                    <a:pt x="1118" y="11662"/>
                  </a:lnTo>
                  <a:lnTo>
                    <a:pt x="971" y="11732"/>
                  </a:lnTo>
                  <a:lnTo>
                    <a:pt x="835" y="11817"/>
                  </a:lnTo>
                  <a:lnTo>
                    <a:pt x="711" y="11959"/>
                  </a:lnTo>
                  <a:lnTo>
                    <a:pt x="553" y="12086"/>
                  </a:lnTo>
                  <a:lnTo>
                    <a:pt x="429" y="12284"/>
                  </a:lnTo>
                  <a:lnTo>
                    <a:pt x="271" y="12524"/>
                  </a:lnTo>
                  <a:lnTo>
                    <a:pt x="146" y="12793"/>
                  </a:lnTo>
                  <a:lnTo>
                    <a:pt x="79" y="12962"/>
                  </a:lnTo>
                  <a:lnTo>
                    <a:pt x="33" y="13146"/>
                  </a:lnTo>
                  <a:lnTo>
                    <a:pt x="11" y="13386"/>
                  </a:lnTo>
                  <a:lnTo>
                    <a:pt x="11" y="13641"/>
                  </a:lnTo>
                  <a:lnTo>
                    <a:pt x="33" y="13881"/>
                  </a:lnTo>
                  <a:lnTo>
                    <a:pt x="101" y="14150"/>
                  </a:lnTo>
                  <a:lnTo>
                    <a:pt x="192" y="14404"/>
                  </a:lnTo>
                  <a:lnTo>
                    <a:pt x="293" y="14645"/>
                  </a:lnTo>
                  <a:lnTo>
                    <a:pt x="451" y="14857"/>
                  </a:lnTo>
                  <a:lnTo>
                    <a:pt x="621" y="15054"/>
                  </a:lnTo>
                  <a:lnTo>
                    <a:pt x="734" y="15125"/>
                  </a:lnTo>
                  <a:lnTo>
                    <a:pt x="835" y="15210"/>
                  </a:lnTo>
                  <a:lnTo>
                    <a:pt x="948" y="15267"/>
                  </a:lnTo>
                  <a:lnTo>
                    <a:pt x="1084" y="15323"/>
                  </a:lnTo>
                  <a:lnTo>
                    <a:pt x="1208" y="15351"/>
                  </a:lnTo>
                  <a:lnTo>
                    <a:pt x="1355" y="15380"/>
                  </a:lnTo>
                  <a:lnTo>
                    <a:pt x="1513" y="15380"/>
                  </a:lnTo>
                  <a:lnTo>
                    <a:pt x="1683" y="15380"/>
                  </a:lnTo>
                  <a:lnTo>
                    <a:pt x="1864" y="15351"/>
                  </a:lnTo>
                  <a:lnTo>
                    <a:pt x="2033" y="15323"/>
                  </a:lnTo>
                  <a:lnTo>
                    <a:pt x="2225" y="15238"/>
                  </a:lnTo>
                  <a:lnTo>
                    <a:pt x="2428" y="15153"/>
                  </a:lnTo>
                  <a:lnTo>
                    <a:pt x="2745" y="15026"/>
                  </a:lnTo>
                  <a:lnTo>
                    <a:pt x="3005" y="14913"/>
                  </a:lnTo>
                  <a:lnTo>
                    <a:pt x="3264" y="14828"/>
                  </a:lnTo>
                  <a:lnTo>
                    <a:pt x="3513" y="14800"/>
                  </a:lnTo>
                  <a:lnTo>
                    <a:pt x="3615" y="14828"/>
                  </a:lnTo>
                  <a:lnTo>
                    <a:pt x="3728" y="14857"/>
                  </a:lnTo>
                  <a:lnTo>
                    <a:pt x="3807" y="14913"/>
                  </a:lnTo>
                  <a:lnTo>
                    <a:pt x="3920" y="14998"/>
                  </a:lnTo>
                  <a:lnTo>
                    <a:pt x="4010" y="15097"/>
                  </a:lnTo>
                  <a:lnTo>
                    <a:pt x="4089" y="15238"/>
                  </a:lnTo>
                  <a:lnTo>
                    <a:pt x="4179" y="15408"/>
                  </a:lnTo>
                  <a:lnTo>
                    <a:pt x="4247" y="15620"/>
                  </a:lnTo>
                  <a:lnTo>
                    <a:pt x="4326" y="15860"/>
                  </a:lnTo>
                  <a:lnTo>
                    <a:pt x="4394" y="16129"/>
                  </a:lnTo>
                  <a:lnTo>
                    <a:pt x="4439" y="16440"/>
                  </a:lnTo>
                  <a:lnTo>
                    <a:pt x="4507" y="16737"/>
                  </a:lnTo>
                  <a:lnTo>
                    <a:pt x="4552" y="17090"/>
                  </a:lnTo>
                  <a:lnTo>
                    <a:pt x="4575" y="17443"/>
                  </a:lnTo>
                  <a:lnTo>
                    <a:pt x="4586" y="17825"/>
                  </a:lnTo>
                  <a:lnTo>
                    <a:pt x="4586" y="18193"/>
                  </a:lnTo>
                  <a:lnTo>
                    <a:pt x="4586" y="18574"/>
                  </a:lnTo>
                  <a:lnTo>
                    <a:pt x="4586" y="18984"/>
                  </a:lnTo>
                  <a:lnTo>
                    <a:pt x="4552" y="19366"/>
                  </a:lnTo>
                  <a:lnTo>
                    <a:pt x="4507" y="19748"/>
                  </a:lnTo>
                  <a:lnTo>
                    <a:pt x="4462" y="20129"/>
                  </a:lnTo>
                  <a:lnTo>
                    <a:pt x="4371" y="20483"/>
                  </a:lnTo>
                  <a:lnTo>
                    <a:pt x="4292" y="20836"/>
                  </a:lnTo>
                  <a:lnTo>
                    <a:pt x="4202" y="21161"/>
                  </a:lnTo>
                  <a:lnTo>
                    <a:pt x="4744" y="21161"/>
                  </a:lnTo>
                  <a:lnTo>
                    <a:pt x="5264" y="21161"/>
                  </a:lnTo>
                  <a:lnTo>
                    <a:pt x="5784" y="21161"/>
                  </a:lnTo>
                  <a:lnTo>
                    <a:pt x="6235" y="21161"/>
                  </a:lnTo>
                  <a:lnTo>
                    <a:pt x="6676" y="21161"/>
                  </a:lnTo>
                  <a:lnTo>
                    <a:pt x="7060" y="21161"/>
                  </a:lnTo>
                  <a:lnTo>
                    <a:pt x="7410" y="21161"/>
                  </a:lnTo>
                  <a:lnTo>
                    <a:pt x="7670" y="21161"/>
                  </a:lnTo>
                  <a:lnTo>
                    <a:pt x="8020" y="21020"/>
                  </a:lnTo>
                  <a:lnTo>
                    <a:pt x="8303" y="20893"/>
                  </a:lnTo>
                  <a:lnTo>
                    <a:pt x="8563" y="20695"/>
                  </a:lnTo>
                  <a:lnTo>
                    <a:pt x="8800" y="20511"/>
                  </a:lnTo>
                  <a:lnTo>
                    <a:pt x="8969" y="20285"/>
                  </a:lnTo>
                  <a:lnTo>
                    <a:pt x="9150" y="20045"/>
                  </a:lnTo>
                  <a:lnTo>
                    <a:pt x="9252" y="19804"/>
                  </a:lnTo>
                  <a:lnTo>
                    <a:pt x="9342" y="19550"/>
                  </a:lnTo>
                  <a:lnTo>
                    <a:pt x="9410" y="19281"/>
                  </a:lnTo>
                  <a:lnTo>
                    <a:pt x="9433" y="19013"/>
                  </a:lnTo>
                  <a:lnTo>
                    <a:pt x="9433" y="18744"/>
                  </a:lnTo>
                  <a:lnTo>
                    <a:pt x="9387" y="18504"/>
                  </a:lnTo>
                  <a:lnTo>
                    <a:pt x="9320" y="18221"/>
                  </a:lnTo>
                  <a:lnTo>
                    <a:pt x="9207" y="17981"/>
                  </a:lnTo>
                  <a:lnTo>
                    <a:pt x="9105" y="17740"/>
                  </a:lnTo>
                  <a:lnTo>
                    <a:pt x="8924" y="17514"/>
                  </a:lnTo>
                  <a:lnTo>
                    <a:pt x="8777" y="17274"/>
                  </a:lnTo>
                  <a:lnTo>
                    <a:pt x="8642" y="17034"/>
                  </a:lnTo>
                  <a:lnTo>
                    <a:pt x="8563" y="16765"/>
                  </a:lnTo>
                  <a:lnTo>
                    <a:pt x="8472" y="16468"/>
                  </a:lnTo>
                  <a:lnTo>
                    <a:pt x="8450" y="16157"/>
                  </a:lnTo>
                  <a:lnTo>
                    <a:pt x="8450" y="15860"/>
                  </a:lnTo>
                  <a:lnTo>
                    <a:pt x="8472" y="15563"/>
                  </a:lnTo>
                  <a:lnTo>
                    <a:pt x="8540" y="15267"/>
                  </a:lnTo>
                  <a:lnTo>
                    <a:pt x="8642" y="14998"/>
                  </a:lnTo>
                  <a:lnTo>
                    <a:pt x="8777" y="14729"/>
                  </a:lnTo>
                  <a:lnTo>
                    <a:pt x="8868" y="14616"/>
                  </a:lnTo>
                  <a:lnTo>
                    <a:pt x="8969" y="14475"/>
                  </a:lnTo>
                  <a:lnTo>
                    <a:pt x="9060" y="14376"/>
                  </a:lnTo>
                  <a:lnTo>
                    <a:pt x="9184" y="14291"/>
                  </a:lnTo>
                  <a:lnTo>
                    <a:pt x="9297" y="14206"/>
                  </a:lnTo>
                  <a:lnTo>
                    <a:pt x="9433" y="14121"/>
                  </a:lnTo>
                  <a:lnTo>
                    <a:pt x="9579" y="14051"/>
                  </a:lnTo>
                  <a:lnTo>
                    <a:pt x="9726" y="13994"/>
                  </a:lnTo>
                  <a:lnTo>
                    <a:pt x="9884" y="13938"/>
                  </a:lnTo>
                  <a:lnTo>
                    <a:pt x="10054" y="13909"/>
                  </a:lnTo>
                  <a:lnTo>
                    <a:pt x="10257" y="13881"/>
                  </a:lnTo>
                  <a:lnTo>
                    <a:pt x="10449" y="13881"/>
                  </a:lnTo>
                  <a:lnTo>
                    <a:pt x="10664" y="13881"/>
                  </a:lnTo>
                  <a:lnTo>
                    <a:pt x="10856" y="13909"/>
                  </a:lnTo>
                  <a:lnTo>
                    <a:pt x="11037" y="13966"/>
                  </a:lnTo>
                  <a:lnTo>
                    <a:pt x="11206" y="14023"/>
                  </a:lnTo>
                  <a:lnTo>
                    <a:pt x="11353" y="14093"/>
                  </a:lnTo>
                  <a:lnTo>
                    <a:pt x="11511" y="14178"/>
                  </a:lnTo>
                  <a:lnTo>
                    <a:pt x="11635" y="14263"/>
                  </a:lnTo>
                  <a:lnTo>
                    <a:pt x="11748" y="14376"/>
                  </a:lnTo>
                  <a:lnTo>
                    <a:pt x="11861" y="14475"/>
                  </a:lnTo>
                  <a:lnTo>
                    <a:pt x="11941" y="14616"/>
                  </a:lnTo>
                  <a:lnTo>
                    <a:pt x="12031" y="14758"/>
                  </a:lnTo>
                  <a:lnTo>
                    <a:pt x="12099" y="14885"/>
                  </a:lnTo>
                  <a:lnTo>
                    <a:pt x="12200" y="15210"/>
                  </a:lnTo>
                  <a:lnTo>
                    <a:pt x="12268" y="15507"/>
                  </a:lnTo>
                  <a:lnTo>
                    <a:pt x="12291" y="15832"/>
                  </a:lnTo>
                  <a:lnTo>
                    <a:pt x="12291" y="16157"/>
                  </a:lnTo>
                  <a:lnTo>
                    <a:pt x="12246" y="16482"/>
                  </a:lnTo>
                  <a:lnTo>
                    <a:pt x="12178" y="16807"/>
                  </a:lnTo>
                  <a:lnTo>
                    <a:pt x="12099" y="17090"/>
                  </a:lnTo>
                  <a:lnTo>
                    <a:pt x="12008" y="17330"/>
                  </a:lnTo>
                  <a:lnTo>
                    <a:pt x="11884" y="17542"/>
                  </a:lnTo>
                  <a:lnTo>
                    <a:pt x="11748" y="17712"/>
                  </a:lnTo>
                  <a:lnTo>
                    <a:pt x="11613" y="17839"/>
                  </a:lnTo>
                  <a:lnTo>
                    <a:pt x="11489" y="18037"/>
                  </a:lnTo>
                  <a:lnTo>
                    <a:pt x="11398" y="18221"/>
                  </a:lnTo>
                  <a:lnTo>
                    <a:pt x="11319" y="18447"/>
                  </a:lnTo>
                  <a:lnTo>
                    <a:pt x="11251" y="18659"/>
                  </a:lnTo>
                  <a:lnTo>
                    <a:pt x="11206" y="18900"/>
                  </a:lnTo>
                  <a:lnTo>
                    <a:pt x="11184" y="19154"/>
                  </a:lnTo>
                  <a:lnTo>
                    <a:pt x="11184" y="19423"/>
                  </a:lnTo>
                  <a:lnTo>
                    <a:pt x="11229" y="19663"/>
                  </a:lnTo>
                  <a:lnTo>
                    <a:pt x="11297" y="19903"/>
                  </a:lnTo>
                  <a:lnTo>
                    <a:pt x="11376" y="20158"/>
                  </a:lnTo>
                  <a:lnTo>
                    <a:pt x="11511" y="20398"/>
                  </a:lnTo>
                  <a:lnTo>
                    <a:pt x="11681" y="20610"/>
                  </a:lnTo>
                  <a:lnTo>
                    <a:pt x="11884" y="20808"/>
                  </a:lnTo>
                  <a:lnTo>
                    <a:pt x="12121" y="20992"/>
                  </a:lnTo>
                  <a:lnTo>
                    <a:pt x="12404" y="21161"/>
                  </a:lnTo>
                  <a:lnTo>
                    <a:pt x="12528" y="21190"/>
                  </a:lnTo>
                  <a:lnTo>
                    <a:pt x="12856" y="21274"/>
                  </a:lnTo>
                  <a:lnTo>
                    <a:pt x="13330" y="21373"/>
                  </a:lnTo>
                  <a:lnTo>
                    <a:pt x="13963" y="21486"/>
                  </a:lnTo>
                  <a:lnTo>
                    <a:pt x="14313" y="21543"/>
                  </a:lnTo>
                  <a:lnTo>
                    <a:pt x="14652" y="21571"/>
                  </a:lnTo>
                  <a:lnTo>
                    <a:pt x="15025" y="21600"/>
                  </a:lnTo>
                  <a:lnTo>
                    <a:pt x="15409" y="21600"/>
                  </a:lnTo>
                  <a:lnTo>
                    <a:pt x="15782" y="21600"/>
                  </a:lnTo>
                  <a:lnTo>
                    <a:pt x="16177" y="21571"/>
                  </a:lnTo>
                  <a:lnTo>
                    <a:pt x="16516" y="21486"/>
                  </a:lnTo>
                  <a:lnTo>
                    <a:pt x="16889" y="21402"/>
                  </a:lnTo>
                  <a:lnTo>
                    <a:pt x="16821" y="21190"/>
                  </a:lnTo>
                  <a:lnTo>
                    <a:pt x="16776" y="20935"/>
                  </a:lnTo>
                  <a:lnTo>
                    <a:pt x="16742" y="20667"/>
                  </a:lnTo>
                  <a:lnTo>
                    <a:pt x="16719" y="20370"/>
                  </a:lnTo>
                  <a:lnTo>
                    <a:pt x="16697" y="19719"/>
                  </a:lnTo>
                  <a:lnTo>
                    <a:pt x="16697" y="19013"/>
                  </a:lnTo>
                  <a:lnTo>
                    <a:pt x="16719" y="18306"/>
                  </a:lnTo>
                  <a:lnTo>
                    <a:pt x="16753" y="17599"/>
                  </a:lnTo>
                  <a:lnTo>
                    <a:pt x="16821" y="16949"/>
                  </a:lnTo>
                  <a:lnTo>
                    <a:pt x="16889" y="16383"/>
                  </a:lnTo>
                  <a:lnTo>
                    <a:pt x="16934" y="16129"/>
                  </a:lnTo>
                  <a:lnTo>
                    <a:pt x="17002" y="15945"/>
                  </a:lnTo>
                  <a:lnTo>
                    <a:pt x="17081" y="15790"/>
                  </a:lnTo>
                  <a:lnTo>
                    <a:pt x="17194" y="15648"/>
                  </a:lnTo>
                  <a:lnTo>
                    <a:pt x="17318" y="15563"/>
                  </a:lnTo>
                  <a:lnTo>
                    <a:pt x="17453" y="15507"/>
                  </a:lnTo>
                  <a:lnTo>
                    <a:pt x="17600" y="15450"/>
                  </a:lnTo>
                  <a:lnTo>
                    <a:pt x="17758" y="15450"/>
                  </a:lnTo>
                  <a:lnTo>
                    <a:pt x="17905" y="15479"/>
                  </a:lnTo>
                  <a:lnTo>
                    <a:pt x="18064" y="15535"/>
                  </a:lnTo>
                  <a:lnTo>
                    <a:pt x="18233" y="15620"/>
                  </a:lnTo>
                  <a:lnTo>
                    <a:pt x="18380" y="15733"/>
                  </a:lnTo>
                  <a:lnTo>
                    <a:pt x="18561" y="15832"/>
                  </a:lnTo>
                  <a:lnTo>
                    <a:pt x="18707" y="15973"/>
                  </a:lnTo>
                  <a:lnTo>
                    <a:pt x="18866" y="16129"/>
                  </a:lnTo>
                  <a:lnTo>
                    <a:pt x="18990" y="16327"/>
                  </a:lnTo>
                  <a:lnTo>
                    <a:pt x="19125" y="16482"/>
                  </a:lnTo>
                  <a:lnTo>
                    <a:pt x="19295" y="16624"/>
                  </a:lnTo>
                  <a:lnTo>
                    <a:pt x="19464" y="16737"/>
                  </a:lnTo>
                  <a:lnTo>
                    <a:pt x="19668" y="16807"/>
                  </a:lnTo>
                  <a:lnTo>
                    <a:pt x="19860" y="16836"/>
                  </a:lnTo>
                  <a:lnTo>
                    <a:pt x="20052" y="16864"/>
                  </a:lnTo>
                  <a:lnTo>
                    <a:pt x="20266" y="16836"/>
                  </a:lnTo>
                  <a:lnTo>
                    <a:pt x="20470" y="16793"/>
                  </a:lnTo>
                  <a:lnTo>
                    <a:pt x="20662" y="16708"/>
                  </a:lnTo>
                  <a:lnTo>
                    <a:pt x="20854" y="16567"/>
                  </a:lnTo>
                  <a:lnTo>
                    <a:pt x="21035" y="16412"/>
                  </a:lnTo>
                  <a:lnTo>
                    <a:pt x="21182" y="16214"/>
                  </a:lnTo>
                  <a:lnTo>
                    <a:pt x="21340" y="16002"/>
                  </a:lnTo>
                  <a:lnTo>
                    <a:pt x="21441" y="15733"/>
                  </a:lnTo>
                  <a:lnTo>
                    <a:pt x="21532" y="15436"/>
                  </a:lnTo>
                  <a:lnTo>
                    <a:pt x="21600" y="15083"/>
                  </a:lnTo>
                  <a:lnTo>
                    <a:pt x="21600" y="14885"/>
                  </a:lnTo>
                  <a:lnTo>
                    <a:pt x="21600" y="14729"/>
                  </a:lnTo>
                  <a:lnTo>
                    <a:pt x="21600" y="14531"/>
                  </a:lnTo>
                  <a:lnTo>
                    <a:pt x="21577" y="14376"/>
                  </a:lnTo>
                  <a:lnTo>
                    <a:pt x="21532" y="14206"/>
                  </a:lnTo>
                  <a:lnTo>
                    <a:pt x="21487" y="14051"/>
                  </a:lnTo>
                  <a:lnTo>
                    <a:pt x="21419" y="13909"/>
                  </a:lnTo>
                  <a:lnTo>
                    <a:pt x="21351" y="13768"/>
                  </a:lnTo>
                  <a:lnTo>
                    <a:pt x="21204" y="13500"/>
                  </a:lnTo>
                  <a:lnTo>
                    <a:pt x="21035" y="13287"/>
                  </a:lnTo>
                  <a:lnTo>
                    <a:pt x="20809" y="13090"/>
                  </a:lnTo>
                  <a:lnTo>
                    <a:pt x="20594" y="12962"/>
                  </a:lnTo>
                  <a:lnTo>
                    <a:pt x="20357" y="12821"/>
                  </a:lnTo>
                  <a:lnTo>
                    <a:pt x="20120" y="12764"/>
                  </a:lnTo>
                  <a:lnTo>
                    <a:pt x="19882" y="12708"/>
                  </a:lnTo>
                  <a:lnTo>
                    <a:pt x="19645" y="12736"/>
                  </a:lnTo>
                  <a:lnTo>
                    <a:pt x="19430" y="12793"/>
                  </a:lnTo>
                  <a:lnTo>
                    <a:pt x="19227" y="12906"/>
                  </a:lnTo>
                  <a:lnTo>
                    <a:pt x="19148" y="12962"/>
                  </a:lnTo>
                  <a:lnTo>
                    <a:pt x="19058" y="13047"/>
                  </a:lnTo>
                  <a:lnTo>
                    <a:pt x="18990" y="13146"/>
                  </a:lnTo>
                  <a:lnTo>
                    <a:pt x="18911" y="13259"/>
                  </a:lnTo>
                  <a:lnTo>
                    <a:pt x="18775" y="13471"/>
                  </a:lnTo>
                  <a:lnTo>
                    <a:pt x="18628" y="13641"/>
                  </a:lnTo>
                  <a:lnTo>
                    <a:pt x="18470" y="13740"/>
                  </a:lnTo>
                  <a:lnTo>
                    <a:pt x="18301" y="13825"/>
                  </a:lnTo>
                  <a:lnTo>
                    <a:pt x="18143" y="13853"/>
                  </a:lnTo>
                  <a:lnTo>
                    <a:pt x="17973" y="13881"/>
                  </a:lnTo>
                  <a:lnTo>
                    <a:pt x="17804" y="13853"/>
                  </a:lnTo>
                  <a:lnTo>
                    <a:pt x="17646" y="13796"/>
                  </a:lnTo>
                  <a:lnTo>
                    <a:pt x="17499" y="13726"/>
                  </a:lnTo>
                  <a:lnTo>
                    <a:pt x="17341" y="13641"/>
                  </a:lnTo>
                  <a:lnTo>
                    <a:pt x="17216" y="13528"/>
                  </a:lnTo>
                  <a:lnTo>
                    <a:pt x="17103" y="13386"/>
                  </a:lnTo>
                  <a:lnTo>
                    <a:pt x="17024" y="13259"/>
                  </a:lnTo>
                  <a:lnTo>
                    <a:pt x="16934" y="13118"/>
                  </a:lnTo>
                  <a:lnTo>
                    <a:pt x="16889" y="12991"/>
                  </a:lnTo>
                  <a:lnTo>
                    <a:pt x="16889" y="12849"/>
                  </a:lnTo>
                  <a:lnTo>
                    <a:pt x="16889" y="12383"/>
                  </a:lnTo>
                  <a:lnTo>
                    <a:pt x="16889" y="11662"/>
                  </a:lnTo>
                  <a:lnTo>
                    <a:pt x="16889" y="10701"/>
                  </a:lnTo>
                  <a:lnTo>
                    <a:pt x="16889" y="9640"/>
                  </a:lnTo>
                  <a:lnTo>
                    <a:pt x="16889" y="8566"/>
                  </a:lnTo>
                  <a:lnTo>
                    <a:pt x="16889" y="7478"/>
                  </a:lnTo>
                  <a:lnTo>
                    <a:pt x="16889" y="6502"/>
                  </a:lnTo>
                  <a:lnTo>
                    <a:pt x="16889" y="5739"/>
                  </a:lnTo>
                  <a:lnTo>
                    <a:pt x="16674" y="5894"/>
                  </a:lnTo>
                  <a:lnTo>
                    <a:pt x="16414" y="6036"/>
                  </a:lnTo>
                  <a:lnTo>
                    <a:pt x="16154" y="6177"/>
                  </a:lnTo>
                  <a:lnTo>
                    <a:pt x="15849" y="6248"/>
                  </a:lnTo>
                  <a:lnTo>
                    <a:pt x="15544" y="6304"/>
                  </a:lnTo>
                  <a:lnTo>
                    <a:pt x="15217" y="6332"/>
                  </a:lnTo>
                  <a:lnTo>
                    <a:pt x="14866" y="6361"/>
                  </a:lnTo>
                  <a:lnTo>
                    <a:pt x="14550" y="6361"/>
                  </a:lnTo>
                  <a:lnTo>
                    <a:pt x="14200" y="6332"/>
                  </a:lnTo>
                  <a:lnTo>
                    <a:pt x="13850" y="6276"/>
                  </a:lnTo>
                  <a:lnTo>
                    <a:pt x="13522" y="6219"/>
                  </a:lnTo>
                  <a:lnTo>
                    <a:pt x="13206" y="6149"/>
                  </a:lnTo>
                  <a:lnTo>
                    <a:pt x="12901" y="6064"/>
                  </a:lnTo>
                  <a:lnTo>
                    <a:pt x="12618" y="5951"/>
                  </a:lnTo>
                  <a:lnTo>
                    <a:pt x="12358" y="5838"/>
                  </a:lnTo>
                  <a:lnTo>
                    <a:pt x="12121" y="5739"/>
                  </a:lnTo>
                  <a:lnTo>
                    <a:pt x="11941" y="5626"/>
                  </a:lnTo>
                  <a:lnTo>
                    <a:pt x="11794" y="5513"/>
                  </a:lnTo>
                  <a:lnTo>
                    <a:pt x="11658" y="5414"/>
                  </a:lnTo>
                  <a:lnTo>
                    <a:pt x="11556" y="5301"/>
                  </a:lnTo>
                  <a:lnTo>
                    <a:pt x="11466" y="5187"/>
                  </a:lnTo>
                  <a:lnTo>
                    <a:pt x="11398" y="5089"/>
                  </a:lnTo>
                  <a:lnTo>
                    <a:pt x="11376" y="4947"/>
                  </a:lnTo>
                  <a:lnTo>
                    <a:pt x="11353" y="4834"/>
                  </a:lnTo>
                  <a:lnTo>
                    <a:pt x="11353" y="4707"/>
                  </a:lnTo>
                  <a:lnTo>
                    <a:pt x="11376" y="4565"/>
                  </a:lnTo>
                  <a:lnTo>
                    <a:pt x="11443" y="4410"/>
                  </a:lnTo>
                  <a:lnTo>
                    <a:pt x="11511" y="4240"/>
                  </a:lnTo>
                  <a:lnTo>
                    <a:pt x="11703" y="3887"/>
                  </a:lnTo>
                  <a:lnTo>
                    <a:pt x="11986" y="3505"/>
                  </a:lnTo>
                  <a:lnTo>
                    <a:pt x="12144" y="3265"/>
                  </a:lnTo>
                  <a:lnTo>
                    <a:pt x="12246" y="3025"/>
                  </a:lnTo>
                  <a:lnTo>
                    <a:pt x="12336" y="2756"/>
                  </a:lnTo>
                  <a:lnTo>
                    <a:pt x="12404" y="2445"/>
                  </a:lnTo>
                  <a:lnTo>
                    <a:pt x="12438" y="2176"/>
                  </a:lnTo>
                  <a:lnTo>
                    <a:pt x="12438" y="1880"/>
                  </a:lnTo>
                  <a:lnTo>
                    <a:pt x="12404" y="1583"/>
                  </a:lnTo>
                  <a:lnTo>
                    <a:pt x="12336" y="1314"/>
                  </a:lnTo>
                  <a:lnTo>
                    <a:pt x="12246" y="1046"/>
                  </a:lnTo>
                  <a:lnTo>
                    <a:pt x="12099" y="791"/>
                  </a:lnTo>
                  <a:lnTo>
                    <a:pt x="12008" y="692"/>
                  </a:lnTo>
                  <a:lnTo>
                    <a:pt x="11918" y="579"/>
                  </a:lnTo>
                  <a:lnTo>
                    <a:pt x="11816" y="466"/>
                  </a:lnTo>
                  <a:lnTo>
                    <a:pt x="11703" y="381"/>
                  </a:lnTo>
                  <a:lnTo>
                    <a:pt x="11579" y="310"/>
                  </a:lnTo>
                  <a:lnTo>
                    <a:pt x="11443" y="226"/>
                  </a:lnTo>
                  <a:lnTo>
                    <a:pt x="11297" y="169"/>
                  </a:lnTo>
                  <a:lnTo>
                    <a:pt x="11138" y="113"/>
                  </a:lnTo>
                  <a:lnTo>
                    <a:pt x="10969" y="56"/>
                  </a:lnTo>
                  <a:lnTo>
                    <a:pt x="10800" y="28"/>
                  </a:lnTo>
                  <a:lnTo>
                    <a:pt x="10619" y="28"/>
                  </a:lnTo>
                  <a:lnTo>
                    <a:pt x="10404" y="28"/>
                  </a:lnTo>
                  <a:lnTo>
                    <a:pt x="10257" y="28"/>
                  </a:lnTo>
                  <a:lnTo>
                    <a:pt x="10076" y="56"/>
                  </a:lnTo>
                  <a:lnTo>
                    <a:pt x="9952" y="84"/>
                  </a:lnTo>
                  <a:lnTo>
                    <a:pt x="9794" y="141"/>
                  </a:lnTo>
                  <a:lnTo>
                    <a:pt x="9692" y="226"/>
                  </a:lnTo>
                  <a:lnTo>
                    <a:pt x="9557" y="282"/>
                  </a:lnTo>
                  <a:lnTo>
                    <a:pt x="9455" y="381"/>
                  </a:lnTo>
                  <a:lnTo>
                    <a:pt x="9365" y="466"/>
                  </a:lnTo>
                  <a:lnTo>
                    <a:pt x="9274" y="579"/>
                  </a:lnTo>
                  <a:lnTo>
                    <a:pt x="9184" y="692"/>
                  </a:lnTo>
                  <a:lnTo>
                    <a:pt x="9128" y="791"/>
                  </a:lnTo>
                  <a:lnTo>
                    <a:pt x="9060" y="932"/>
                  </a:lnTo>
                  <a:lnTo>
                    <a:pt x="8969" y="1201"/>
                  </a:lnTo>
                  <a:lnTo>
                    <a:pt x="8913" y="1498"/>
                  </a:lnTo>
                  <a:lnTo>
                    <a:pt x="8890" y="1795"/>
                  </a:lnTo>
                  <a:lnTo>
                    <a:pt x="8890" y="2120"/>
                  </a:lnTo>
                  <a:lnTo>
                    <a:pt x="8913" y="2445"/>
                  </a:lnTo>
                  <a:lnTo>
                    <a:pt x="8969" y="2756"/>
                  </a:lnTo>
                  <a:lnTo>
                    <a:pt x="9060" y="3081"/>
                  </a:lnTo>
                  <a:lnTo>
                    <a:pt x="9173" y="3378"/>
                  </a:lnTo>
                  <a:lnTo>
                    <a:pt x="9297" y="3647"/>
                  </a:lnTo>
                  <a:lnTo>
                    <a:pt x="9466" y="3887"/>
                  </a:lnTo>
                  <a:lnTo>
                    <a:pt x="9579" y="4085"/>
                  </a:lnTo>
                  <a:lnTo>
                    <a:pt x="9670" y="4269"/>
                  </a:lnTo>
                  <a:lnTo>
                    <a:pt x="9726" y="4467"/>
                  </a:lnTo>
                  <a:lnTo>
                    <a:pt x="9771" y="4650"/>
                  </a:lnTo>
                  <a:lnTo>
                    <a:pt x="9771" y="4834"/>
                  </a:lnTo>
                  <a:lnTo>
                    <a:pt x="9749" y="5032"/>
                  </a:lnTo>
                  <a:lnTo>
                    <a:pt x="9715" y="5216"/>
                  </a:lnTo>
                  <a:lnTo>
                    <a:pt x="9625" y="5385"/>
                  </a:lnTo>
                  <a:lnTo>
                    <a:pt x="9534" y="5513"/>
                  </a:lnTo>
                  <a:lnTo>
                    <a:pt x="9410" y="5626"/>
                  </a:lnTo>
                  <a:lnTo>
                    <a:pt x="9229" y="5710"/>
                  </a:lnTo>
                  <a:lnTo>
                    <a:pt x="9060" y="5767"/>
                  </a:lnTo>
                  <a:lnTo>
                    <a:pt x="8845" y="5767"/>
                  </a:lnTo>
                  <a:lnTo>
                    <a:pt x="8585" y="5739"/>
                  </a:lnTo>
                  <a:lnTo>
                    <a:pt x="8325" y="5654"/>
                  </a:lnTo>
                  <a:lnTo>
                    <a:pt x="8020" y="5513"/>
                  </a:lnTo>
                  <a:lnTo>
                    <a:pt x="7840" y="5442"/>
                  </a:lnTo>
                  <a:lnTo>
                    <a:pt x="7648" y="5385"/>
                  </a:lnTo>
                  <a:lnTo>
                    <a:pt x="7433" y="5329"/>
                  </a:lnTo>
                  <a:lnTo>
                    <a:pt x="7241" y="5301"/>
                  </a:lnTo>
                  <a:lnTo>
                    <a:pt x="6755" y="5301"/>
                  </a:lnTo>
                  <a:lnTo>
                    <a:pt x="6281" y="5329"/>
                  </a:lnTo>
                  <a:lnTo>
                    <a:pt x="5784" y="5385"/>
                  </a:lnTo>
                  <a:lnTo>
                    <a:pt x="5264" y="5498"/>
                  </a:lnTo>
                  <a:lnTo>
                    <a:pt x="4744" y="5597"/>
                  </a:lnTo>
                  <a:lnTo>
                    <a:pt x="4247" y="5739"/>
                  </a:lnTo>
                  <a:lnTo>
                    <a:pt x="4202" y="5894"/>
                  </a:lnTo>
                  <a:lnTo>
                    <a:pt x="4202" y="6191"/>
                  </a:lnTo>
                  <a:lnTo>
                    <a:pt x="4202" y="6545"/>
                  </a:lnTo>
                  <a:lnTo>
                    <a:pt x="4225" y="6954"/>
                  </a:lnTo>
                  <a:lnTo>
                    <a:pt x="4315" y="7930"/>
                  </a:lnTo>
                  <a:lnTo>
                    <a:pt x="4394" y="9018"/>
                  </a:lnTo>
                  <a:lnTo>
                    <a:pt x="4439" y="9570"/>
                  </a:lnTo>
                  <a:lnTo>
                    <a:pt x="4462" y="10107"/>
                  </a:lnTo>
                  <a:lnTo>
                    <a:pt x="4484" y="10630"/>
                  </a:lnTo>
                  <a:lnTo>
                    <a:pt x="4507" y="11082"/>
                  </a:lnTo>
                  <a:lnTo>
                    <a:pt x="4484" y="11520"/>
                  </a:lnTo>
                  <a:lnTo>
                    <a:pt x="4439" y="11874"/>
                  </a:lnTo>
                  <a:lnTo>
                    <a:pt x="4394" y="12029"/>
                  </a:lnTo>
                  <a:lnTo>
                    <a:pt x="4349" y="12171"/>
                  </a:lnTo>
                  <a:lnTo>
                    <a:pt x="4315" y="12284"/>
                  </a:lnTo>
                  <a:lnTo>
                    <a:pt x="4247" y="12354"/>
                  </a:lnTo>
                  <a:close/>
                </a:path>
              </a:pathLst>
            </a:custGeom>
            <a:solidFill>
              <a:srgbClr val="FFFFCC"/>
            </a:solidFill>
            <a:ln w="28575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102406" name="Puzzle4"/>
            <p:cNvSpPr>
              <a:spLocks noEditPoints="1"/>
            </p:cNvSpPr>
            <p:nvPr/>
          </p:nvSpPr>
          <p:spPr>
            <a:xfrm>
              <a:off x="2192" y="1719"/>
              <a:ext cx="1072" cy="1763"/>
            </a:xfrm>
            <a:custGeom>
              <a:avLst/>
              <a:gdLst/>
              <a:ahLst/>
              <a:cxnLst>
                <a:cxn ang="0">
                  <a:pos x="20" y="77"/>
                </a:cxn>
                <a:cxn ang="0">
                  <a:pos x="1" y="113"/>
                </a:cxn>
                <a:cxn ang="0">
                  <a:pos x="28" y="144"/>
                </a:cxn>
                <a:cxn ang="0">
                  <a:pos x="52" y="112"/>
                </a:cxn>
                <a:cxn ang="0">
                  <a:pos x="34" y="73"/>
                </a:cxn>
                <a:cxn ang="0">
                  <a:pos x="52" y="31"/>
                </a:cxn>
                <a:cxn ang="0">
                  <a:pos x="27" y="0"/>
                </a:cxn>
                <a:cxn ang="0">
                  <a:pos x="1" y="31"/>
                </a:cxn>
              </a:cxnLst>
              <a:rect l="0" t="0" r="0" b="0"/>
              <a:pathLst>
                <a:path w="21600" h="21600">
                  <a:moveTo>
                    <a:pt x="3813" y="10590"/>
                  </a:moveTo>
                  <a:lnTo>
                    <a:pt x="3927" y="10513"/>
                  </a:lnTo>
                  <a:lnTo>
                    <a:pt x="4078" y="10425"/>
                  </a:lnTo>
                  <a:lnTo>
                    <a:pt x="4210" y="10359"/>
                  </a:lnTo>
                  <a:lnTo>
                    <a:pt x="4361" y="10315"/>
                  </a:lnTo>
                  <a:lnTo>
                    <a:pt x="4682" y="10237"/>
                  </a:lnTo>
                  <a:lnTo>
                    <a:pt x="5041" y="10193"/>
                  </a:lnTo>
                  <a:lnTo>
                    <a:pt x="5456" y="10171"/>
                  </a:lnTo>
                  <a:lnTo>
                    <a:pt x="5853" y="10193"/>
                  </a:lnTo>
                  <a:lnTo>
                    <a:pt x="6249" y="10260"/>
                  </a:lnTo>
                  <a:lnTo>
                    <a:pt x="6646" y="10337"/>
                  </a:lnTo>
                  <a:lnTo>
                    <a:pt x="7004" y="10469"/>
                  </a:lnTo>
                  <a:lnTo>
                    <a:pt x="7363" y="10612"/>
                  </a:lnTo>
                  <a:lnTo>
                    <a:pt x="7665" y="10788"/>
                  </a:lnTo>
                  <a:lnTo>
                    <a:pt x="7911" y="10998"/>
                  </a:lnTo>
                  <a:lnTo>
                    <a:pt x="8024" y="11097"/>
                  </a:lnTo>
                  <a:lnTo>
                    <a:pt x="8137" y="11207"/>
                  </a:lnTo>
                  <a:lnTo>
                    <a:pt x="8194" y="11340"/>
                  </a:lnTo>
                  <a:lnTo>
                    <a:pt x="8269" y="11461"/>
                  </a:lnTo>
                  <a:lnTo>
                    <a:pt x="8307" y="11593"/>
                  </a:lnTo>
                  <a:lnTo>
                    <a:pt x="8307" y="11714"/>
                  </a:lnTo>
                  <a:lnTo>
                    <a:pt x="8307" y="11868"/>
                  </a:lnTo>
                  <a:lnTo>
                    <a:pt x="8307" y="12012"/>
                  </a:lnTo>
                  <a:lnTo>
                    <a:pt x="8194" y="12265"/>
                  </a:lnTo>
                  <a:lnTo>
                    <a:pt x="8062" y="12519"/>
                  </a:lnTo>
                  <a:lnTo>
                    <a:pt x="7873" y="12706"/>
                  </a:lnTo>
                  <a:lnTo>
                    <a:pt x="7627" y="12904"/>
                  </a:lnTo>
                  <a:lnTo>
                    <a:pt x="7363" y="13048"/>
                  </a:lnTo>
                  <a:lnTo>
                    <a:pt x="7080" y="13180"/>
                  </a:lnTo>
                  <a:lnTo>
                    <a:pt x="6759" y="13257"/>
                  </a:lnTo>
                  <a:lnTo>
                    <a:pt x="6419" y="13345"/>
                  </a:lnTo>
                  <a:lnTo>
                    <a:pt x="6098" y="13389"/>
                  </a:lnTo>
                  <a:lnTo>
                    <a:pt x="5739" y="13389"/>
                  </a:lnTo>
                  <a:lnTo>
                    <a:pt x="5418" y="13389"/>
                  </a:lnTo>
                  <a:lnTo>
                    <a:pt x="5079" y="13345"/>
                  </a:lnTo>
                  <a:lnTo>
                    <a:pt x="4758" y="13301"/>
                  </a:lnTo>
                  <a:lnTo>
                    <a:pt x="4474" y="13213"/>
                  </a:lnTo>
                  <a:lnTo>
                    <a:pt x="4172" y="13114"/>
                  </a:lnTo>
                  <a:lnTo>
                    <a:pt x="3965" y="12982"/>
                  </a:lnTo>
                  <a:lnTo>
                    <a:pt x="3738" y="12838"/>
                  </a:lnTo>
                  <a:lnTo>
                    <a:pt x="3493" y="12706"/>
                  </a:lnTo>
                  <a:lnTo>
                    <a:pt x="3228" y="12607"/>
                  </a:lnTo>
                  <a:lnTo>
                    <a:pt x="2945" y="12519"/>
                  </a:lnTo>
                  <a:lnTo>
                    <a:pt x="2700" y="12431"/>
                  </a:lnTo>
                  <a:lnTo>
                    <a:pt x="2397" y="12375"/>
                  </a:lnTo>
                  <a:lnTo>
                    <a:pt x="2152" y="12331"/>
                  </a:lnTo>
                  <a:lnTo>
                    <a:pt x="1888" y="12309"/>
                  </a:lnTo>
                  <a:lnTo>
                    <a:pt x="1642" y="12309"/>
                  </a:lnTo>
                  <a:lnTo>
                    <a:pt x="1397" y="12331"/>
                  </a:lnTo>
                  <a:lnTo>
                    <a:pt x="1170" y="12397"/>
                  </a:lnTo>
                  <a:lnTo>
                    <a:pt x="962" y="12453"/>
                  </a:lnTo>
                  <a:lnTo>
                    <a:pt x="774" y="12563"/>
                  </a:lnTo>
                  <a:lnTo>
                    <a:pt x="623" y="12684"/>
                  </a:lnTo>
                  <a:lnTo>
                    <a:pt x="528" y="12838"/>
                  </a:lnTo>
                  <a:lnTo>
                    <a:pt x="453" y="13026"/>
                  </a:lnTo>
                  <a:lnTo>
                    <a:pt x="339" y="13477"/>
                  </a:lnTo>
                  <a:lnTo>
                    <a:pt x="226" y="13984"/>
                  </a:lnTo>
                  <a:lnTo>
                    <a:pt x="151" y="14535"/>
                  </a:lnTo>
                  <a:lnTo>
                    <a:pt x="113" y="15075"/>
                  </a:lnTo>
                  <a:lnTo>
                    <a:pt x="113" y="15626"/>
                  </a:lnTo>
                  <a:lnTo>
                    <a:pt x="151" y="16133"/>
                  </a:lnTo>
                  <a:lnTo>
                    <a:pt x="188" y="16376"/>
                  </a:lnTo>
                  <a:lnTo>
                    <a:pt x="264" y="16585"/>
                  </a:lnTo>
                  <a:lnTo>
                    <a:pt x="339" y="16773"/>
                  </a:lnTo>
                  <a:lnTo>
                    <a:pt x="453" y="16938"/>
                  </a:lnTo>
                  <a:lnTo>
                    <a:pt x="1095" y="16883"/>
                  </a:lnTo>
                  <a:lnTo>
                    <a:pt x="1963" y="16795"/>
                  </a:lnTo>
                  <a:lnTo>
                    <a:pt x="2945" y="16751"/>
                  </a:lnTo>
                  <a:lnTo>
                    <a:pt x="3965" y="16706"/>
                  </a:lnTo>
                  <a:lnTo>
                    <a:pt x="5022" y="16684"/>
                  </a:lnTo>
                  <a:lnTo>
                    <a:pt x="5947" y="16684"/>
                  </a:lnTo>
                  <a:lnTo>
                    <a:pt x="6759" y="16706"/>
                  </a:lnTo>
                  <a:lnTo>
                    <a:pt x="7363" y="16751"/>
                  </a:lnTo>
                  <a:lnTo>
                    <a:pt x="7948" y="16839"/>
                  </a:lnTo>
                  <a:lnTo>
                    <a:pt x="8458" y="16916"/>
                  </a:lnTo>
                  <a:lnTo>
                    <a:pt x="8893" y="17026"/>
                  </a:lnTo>
                  <a:lnTo>
                    <a:pt x="9289" y="17158"/>
                  </a:lnTo>
                  <a:lnTo>
                    <a:pt x="9572" y="17280"/>
                  </a:lnTo>
                  <a:lnTo>
                    <a:pt x="9799" y="17412"/>
                  </a:lnTo>
                  <a:lnTo>
                    <a:pt x="9969" y="17555"/>
                  </a:lnTo>
                  <a:lnTo>
                    <a:pt x="10120" y="17687"/>
                  </a:lnTo>
                  <a:lnTo>
                    <a:pt x="10158" y="17831"/>
                  </a:lnTo>
                  <a:lnTo>
                    <a:pt x="10195" y="17974"/>
                  </a:lnTo>
                  <a:lnTo>
                    <a:pt x="10158" y="18128"/>
                  </a:lnTo>
                  <a:lnTo>
                    <a:pt x="10082" y="18271"/>
                  </a:lnTo>
                  <a:lnTo>
                    <a:pt x="9969" y="18426"/>
                  </a:lnTo>
                  <a:lnTo>
                    <a:pt x="9837" y="18569"/>
                  </a:lnTo>
                  <a:lnTo>
                    <a:pt x="9648" y="18701"/>
                  </a:lnTo>
                  <a:lnTo>
                    <a:pt x="9440" y="18822"/>
                  </a:lnTo>
                  <a:lnTo>
                    <a:pt x="9213" y="18999"/>
                  </a:lnTo>
                  <a:lnTo>
                    <a:pt x="9044" y="19186"/>
                  </a:lnTo>
                  <a:lnTo>
                    <a:pt x="8893" y="19395"/>
                  </a:lnTo>
                  <a:lnTo>
                    <a:pt x="8817" y="19627"/>
                  </a:lnTo>
                  <a:lnTo>
                    <a:pt x="8779" y="19858"/>
                  </a:lnTo>
                  <a:lnTo>
                    <a:pt x="8779" y="20112"/>
                  </a:lnTo>
                  <a:lnTo>
                    <a:pt x="8855" y="20354"/>
                  </a:lnTo>
                  <a:lnTo>
                    <a:pt x="8968" y="20586"/>
                  </a:lnTo>
                  <a:lnTo>
                    <a:pt x="9138" y="20817"/>
                  </a:lnTo>
                  <a:lnTo>
                    <a:pt x="9365" y="21026"/>
                  </a:lnTo>
                  <a:lnTo>
                    <a:pt x="9610" y="21192"/>
                  </a:lnTo>
                  <a:lnTo>
                    <a:pt x="9950" y="21368"/>
                  </a:lnTo>
                  <a:lnTo>
                    <a:pt x="10120" y="21445"/>
                  </a:lnTo>
                  <a:lnTo>
                    <a:pt x="10346" y="21511"/>
                  </a:lnTo>
                  <a:lnTo>
                    <a:pt x="10516" y="21555"/>
                  </a:lnTo>
                  <a:lnTo>
                    <a:pt x="10743" y="21600"/>
                  </a:lnTo>
                  <a:lnTo>
                    <a:pt x="10988" y="21644"/>
                  </a:lnTo>
                  <a:lnTo>
                    <a:pt x="11215" y="21666"/>
                  </a:lnTo>
                  <a:lnTo>
                    <a:pt x="11498" y="21666"/>
                  </a:lnTo>
                  <a:lnTo>
                    <a:pt x="11762" y="21666"/>
                  </a:lnTo>
                  <a:lnTo>
                    <a:pt x="12253" y="21644"/>
                  </a:lnTo>
                  <a:lnTo>
                    <a:pt x="12763" y="21577"/>
                  </a:lnTo>
                  <a:lnTo>
                    <a:pt x="13197" y="21467"/>
                  </a:lnTo>
                  <a:lnTo>
                    <a:pt x="13556" y="21346"/>
                  </a:lnTo>
                  <a:lnTo>
                    <a:pt x="13896" y="21192"/>
                  </a:lnTo>
                  <a:lnTo>
                    <a:pt x="14179" y="21026"/>
                  </a:lnTo>
                  <a:lnTo>
                    <a:pt x="14444" y="20839"/>
                  </a:lnTo>
                  <a:lnTo>
                    <a:pt x="14576" y="20641"/>
                  </a:lnTo>
                  <a:lnTo>
                    <a:pt x="14727" y="20431"/>
                  </a:lnTo>
                  <a:lnTo>
                    <a:pt x="14765" y="20200"/>
                  </a:lnTo>
                  <a:lnTo>
                    <a:pt x="14802" y="19991"/>
                  </a:lnTo>
                  <a:lnTo>
                    <a:pt x="14727" y="19759"/>
                  </a:lnTo>
                  <a:lnTo>
                    <a:pt x="14613" y="19550"/>
                  </a:lnTo>
                  <a:lnTo>
                    <a:pt x="14444" y="19307"/>
                  </a:lnTo>
                  <a:lnTo>
                    <a:pt x="14217" y="19098"/>
                  </a:lnTo>
                  <a:lnTo>
                    <a:pt x="13934" y="18911"/>
                  </a:lnTo>
                  <a:lnTo>
                    <a:pt x="13669" y="18745"/>
                  </a:lnTo>
                  <a:lnTo>
                    <a:pt x="13462" y="18547"/>
                  </a:lnTo>
                  <a:lnTo>
                    <a:pt x="13311" y="18337"/>
                  </a:lnTo>
                  <a:lnTo>
                    <a:pt x="13197" y="18150"/>
                  </a:lnTo>
                  <a:lnTo>
                    <a:pt x="13122" y="17941"/>
                  </a:lnTo>
                  <a:lnTo>
                    <a:pt x="13122" y="17720"/>
                  </a:lnTo>
                  <a:lnTo>
                    <a:pt x="13122" y="17533"/>
                  </a:lnTo>
                  <a:lnTo>
                    <a:pt x="13197" y="17346"/>
                  </a:lnTo>
                  <a:lnTo>
                    <a:pt x="13273" y="17158"/>
                  </a:lnTo>
                  <a:lnTo>
                    <a:pt x="13386" y="16982"/>
                  </a:lnTo>
                  <a:lnTo>
                    <a:pt x="13537" y="16839"/>
                  </a:lnTo>
                  <a:lnTo>
                    <a:pt x="13707" y="16706"/>
                  </a:lnTo>
                  <a:lnTo>
                    <a:pt x="13896" y="16607"/>
                  </a:lnTo>
                  <a:lnTo>
                    <a:pt x="14104" y="16519"/>
                  </a:lnTo>
                  <a:lnTo>
                    <a:pt x="14330" y="16453"/>
                  </a:lnTo>
                  <a:lnTo>
                    <a:pt x="14538" y="16431"/>
                  </a:lnTo>
                  <a:lnTo>
                    <a:pt x="14897" y="16453"/>
                  </a:lnTo>
                  <a:lnTo>
                    <a:pt x="15406" y="16497"/>
                  </a:lnTo>
                  <a:lnTo>
                    <a:pt x="16105" y="16541"/>
                  </a:lnTo>
                  <a:lnTo>
                    <a:pt x="16898" y="16607"/>
                  </a:lnTo>
                  <a:lnTo>
                    <a:pt x="17804" y="16651"/>
                  </a:lnTo>
                  <a:lnTo>
                    <a:pt x="18786" y="16684"/>
                  </a:lnTo>
                  <a:lnTo>
                    <a:pt x="19844" y="16728"/>
                  </a:lnTo>
                  <a:lnTo>
                    <a:pt x="20920" y="16751"/>
                  </a:lnTo>
                  <a:lnTo>
                    <a:pt x="21109" y="16497"/>
                  </a:lnTo>
                  <a:lnTo>
                    <a:pt x="21241" y="16222"/>
                  </a:lnTo>
                  <a:lnTo>
                    <a:pt x="21392" y="15946"/>
                  </a:lnTo>
                  <a:lnTo>
                    <a:pt x="21467" y="15648"/>
                  </a:lnTo>
                  <a:lnTo>
                    <a:pt x="21543" y="15351"/>
                  </a:lnTo>
                  <a:lnTo>
                    <a:pt x="21618" y="15042"/>
                  </a:lnTo>
                  <a:lnTo>
                    <a:pt x="21618" y="14745"/>
                  </a:lnTo>
                  <a:lnTo>
                    <a:pt x="21618" y="14447"/>
                  </a:lnTo>
                  <a:lnTo>
                    <a:pt x="21618" y="14150"/>
                  </a:lnTo>
                  <a:lnTo>
                    <a:pt x="21581" y="13852"/>
                  </a:lnTo>
                  <a:lnTo>
                    <a:pt x="21505" y="13577"/>
                  </a:lnTo>
                  <a:lnTo>
                    <a:pt x="21430" y="13301"/>
                  </a:lnTo>
                  <a:lnTo>
                    <a:pt x="21354" y="13048"/>
                  </a:lnTo>
                  <a:lnTo>
                    <a:pt x="21241" y="12816"/>
                  </a:lnTo>
                  <a:lnTo>
                    <a:pt x="21146" y="12607"/>
                  </a:lnTo>
                  <a:lnTo>
                    <a:pt x="21033" y="12431"/>
                  </a:lnTo>
                  <a:lnTo>
                    <a:pt x="20920" y="12265"/>
                  </a:lnTo>
                  <a:lnTo>
                    <a:pt x="20769" y="12144"/>
                  </a:lnTo>
                  <a:lnTo>
                    <a:pt x="20637" y="12034"/>
                  </a:lnTo>
                  <a:lnTo>
                    <a:pt x="20486" y="11946"/>
                  </a:lnTo>
                  <a:lnTo>
                    <a:pt x="20297" y="11891"/>
                  </a:lnTo>
                  <a:lnTo>
                    <a:pt x="20165" y="11846"/>
                  </a:lnTo>
                  <a:lnTo>
                    <a:pt x="19976" y="11824"/>
                  </a:lnTo>
                  <a:lnTo>
                    <a:pt x="19806" y="11802"/>
                  </a:lnTo>
                  <a:lnTo>
                    <a:pt x="19390" y="11824"/>
                  </a:lnTo>
                  <a:lnTo>
                    <a:pt x="18956" y="11891"/>
                  </a:lnTo>
                  <a:lnTo>
                    <a:pt x="18503" y="11968"/>
                  </a:lnTo>
                  <a:lnTo>
                    <a:pt x="17993" y="12078"/>
                  </a:lnTo>
                  <a:lnTo>
                    <a:pt x="17653" y="12144"/>
                  </a:lnTo>
                  <a:lnTo>
                    <a:pt x="17332" y="12199"/>
                  </a:lnTo>
                  <a:lnTo>
                    <a:pt x="17049" y="12221"/>
                  </a:lnTo>
                  <a:lnTo>
                    <a:pt x="16747" y="12243"/>
                  </a:lnTo>
                  <a:lnTo>
                    <a:pt x="16464" y="12243"/>
                  </a:lnTo>
                  <a:lnTo>
                    <a:pt x="16218" y="12243"/>
                  </a:lnTo>
                  <a:lnTo>
                    <a:pt x="15992" y="12221"/>
                  </a:lnTo>
                  <a:lnTo>
                    <a:pt x="15746" y="12199"/>
                  </a:lnTo>
                  <a:lnTo>
                    <a:pt x="15520" y="12155"/>
                  </a:lnTo>
                  <a:lnTo>
                    <a:pt x="15350" y="12122"/>
                  </a:lnTo>
                  <a:lnTo>
                    <a:pt x="15161" y="12056"/>
                  </a:lnTo>
                  <a:lnTo>
                    <a:pt x="14972" y="11990"/>
                  </a:lnTo>
                  <a:lnTo>
                    <a:pt x="14689" y="11846"/>
                  </a:lnTo>
                  <a:lnTo>
                    <a:pt x="14444" y="11670"/>
                  </a:lnTo>
                  <a:lnTo>
                    <a:pt x="14255" y="11483"/>
                  </a:lnTo>
                  <a:lnTo>
                    <a:pt x="14104" y="11295"/>
                  </a:lnTo>
                  <a:lnTo>
                    <a:pt x="14028" y="11086"/>
                  </a:lnTo>
                  <a:lnTo>
                    <a:pt x="13972" y="10888"/>
                  </a:lnTo>
                  <a:lnTo>
                    <a:pt x="13972" y="10700"/>
                  </a:lnTo>
                  <a:lnTo>
                    <a:pt x="14009" y="10513"/>
                  </a:lnTo>
                  <a:lnTo>
                    <a:pt x="14066" y="10359"/>
                  </a:lnTo>
                  <a:lnTo>
                    <a:pt x="14179" y="10215"/>
                  </a:lnTo>
                  <a:lnTo>
                    <a:pt x="14406" y="10006"/>
                  </a:lnTo>
                  <a:lnTo>
                    <a:pt x="14651" y="9830"/>
                  </a:lnTo>
                  <a:lnTo>
                    <a:pt x="14878" y="9686"/>
                  </a:lnTo>
                  <a:lnTo>
                    <a:pt x="15123" y="9554"/>
                  </a:lnTo>
                  <a:lnTo>
                    <a:pt x="15350" y="9477"/>
                  </a:lnTo>
                  <a:lnTo>
                    <a:pt x="15558" y="9411"/>
                  </a:lnTo>
                  <a:lnTo>
                    <a:pt x="15803" y="9345"/>
                  </a:lnTo>
                  <a:lnTo>
                    <a:pt x="16030" y="9323"/>
                  </a:lnTo>
                  <a:lnTo>
                    <a:pt x="16256" y="9301"/>
                  </a:lnTo>
                  <a:lnTo>
                    <a:pt x="16464" y="9323"/>
                  </a:lnTo>
                  <a:lnTo>
                    <a:pt x="16690" y="9345"/>
                  </a:lnTo>
                  <a:lnTo>
                    <a:pt x="16898" y="9367"/>
                  </a:lnTo>
                  <a:lnTo>
                    <a:pt x="17332" y="9477"/>
                  </a:lnTo>
                  <a:lnTo>
                    <a:pt x="17767" y="9598"/>
                  </a:lnTo>
                  <a:lnTo>
                    <a:pt x="18163" y="9731"/>
                  </a:lnTo>
                  <a:lnTo>
                    <a:pt x="18597" y="9874"/>
                  </a:lnTo>
                  <a:lnTo>
                    <a:pt x="18994" y="10006"/>
                  </a:lnTo>
                  <a:lnTo>
                    <a:pt x="19428" y="10083"/>
                  </a:lnTo>
                  <a:lnTo>
                    <a:pt x="19617" y="10127"/>
                  </a:lnTo>
                  <a:lnTo>
                    <a:pt x="19844" y="10149"/>
                  </a:lnTo>
                  <a:lnTo>
                    <a:pt x="20013" y="10149"/>
                  </a:lnTo>
                  <a:lnTo>
                    <a:pt x="20240" y="10127"/>
                  </a:lnTo>
                  <a:lnTo>
                    <a:pt x="20410" y="10105"/>
                  </a:lnTo>
                  <a:lnTo>
                    <a:pt x="20637" y="10061"/>
                  </a:lnTo>
                  <a:lnTo>
                    <a:pt x="20844" y="9984"/>
                  </a:lnTo>
                  <a:lnTo>
                    <a:pt x="21033" y="9896"/>
                  </a:lnTo>
                  <a:lnTo>
                    <a:pt x="21146" y="9830"/>
                  </a:lnTo>
                  <a:lnTo>
                    <a:pt x="21203" y="9753"/>
                  </a:lnTo>
                  <a:lnTo>
                    <a:pt x="21279" y="9642"/>
                  </a:lnTo>
                  <a:lnTo>
                    <a:pt x="21354" y="9521"/>
                  </a:lnTo>
                  <a:lnTo>
                    <a:pt x="21430" y="9246"/>
                  </a:lnTo>
                  <a:lnTo>
                    <a:pt x="21430" y="8904"/>
                  </a:lnTo>
                  <a:lnTo>
                    <a:pt x="21430" y="8540"/>
                  </a:lnTo>
                  <a:lnTo>
                    <a:pt x="21392" y="8144"/>
                  </a:lnTo>
                  <a:lnTo>
                    <a:pt x="21354" y="7714"/>
                  </a:lnTo>
                  <a:lnTo>
                    <a:pt x="21279" y="7295"/>
                  </a:lnTo>
                  <a:lnTo>
                    <a:pt x="21146" y="6446"/>
                  </a:lnTo>
                  <a:lnTo>
                    <a:pt x="20995" y="5686"/>
                  </a:lnTo>
                  <a:lnTo>
                    <a:pt x="20958" y="5366"/>
                  </a:lnTo>
                  <a:lnTo>
                    <a:pt x="20958" y="5091"/>
                  </a:lnTo>
                  <a:lnTo>
                    <a:pt x="20958" y="4860"/>
                  </a:lnTo>
                  <a:lnTo>
                    <a:pt x="21033" y="4716"/>
                  </a:lnTo>
                  <a:lnTo>
                    <a:pt x="20637" y="4860"/>
                  </a:lnTo>
                  <a:lnTo>
                    <a:pt x="20127" y="4992"/>
                  </a:lnTo>
                  <a:lnTo>
                    <a:pt x="19617" y="5069"/>
                  </a:lnTo>
                  <a:lnTo>
                    <a:pt x="19032" y="5157"/>
                  </a:lnTo>
                  <a:lnTo>
                    <a:pt x="18465" y="5201"/>
                  </a:lnTo>
                  <a:lnTo>
                    <a:pt x="17842" y="5245"/>
                  </a:lnTo>
                  <a:lnTo>
                    <a:pt x="17219" y="5267"/>
                  </a:lnTo>
                  <a:lnTo>
                    <a:pt x="16615" y="5267"/>
                  </a:lnTo>
                  <a:lnTo>
                    <a:pt x="15992" y="5245"/>
                  </a:lnTo>
                  <a:lnTo>
                    <a:pt x="15369" y="5201"/>
                  </a:lnTo>
                  <a:lnTo>
                    <a:pt x="14840" y="5157"/>
                  </a:lnTo>
                  <a:lnTo>
                    <a:pt x="14293" y="5091"/>
                  </a:lnTo>
                  <a:lnTo>
                    <a:pt x="13783" y="5014"/>
                  </a:lnTo>
                  <a:lnTo>
                    <a:pt x="13386" y="4926"/>
                  </a:lnTo>
                  <a:lnTo>
                    <a:pt x="13027" y="4815"/>
                  </a:lnTo>
                  <a:lnTo>
                    <a:pt x="12725" y="4716"/>
                  </a:lnTo>
                  <a:lnTo>
                    <a:pt x="12480" y="4606"/>
                  </a:lnTo>
                  <a:lnTo>
                    <a:pt x="12291" y="4496"/>
                  </a:lnTo>
                  <a:lnTo>
                    <a:pt x="12197" y="4397"/>
                  </a:lnTo>
                  <a:lnTo>
                    <a:pt x="12083" y="4286"/>
                  </a:lnTo>
                  <a:lnTo>
                    <a:pt x="12046" y="4187"/>
                  </a:lnTo>
                  <a:lnTo>
                    <a:pt x="12008" y="4077"/>
                  </a:lnTo>
                  <a:lnTo>
                    <a:pt x="12046" y="3967"/>
                  </a:lnTo>
                  <a:lnTo>
                    <a:pt x="12121" y="3868"/>
                  </a:lnTo>
                  <a:lnTo>
                    <a:pt x="12197" y="3735"/>
                  </a:lnTo>
                  <a:lnTo>
                    <a:pt x="12291" y="3614"/>
                  </a:lnTo>
                  <a:lnTo>
                    <a:pt x="12442" y="3482"/>
                  </a:lnTo>
                  <a:lnTo>
                    <a:pt x="12631" y="3361"/>
                  </a:lnTo>
                  <a:lnTo>
                    <a:pt x="13065" y="3085"/>
                  </a:lnTo>
                  <a:lnTo>
                    <a:pt x="13537" y="2766"/>
                  </a:lnTo>
                  <a:lnTo>
                    <a:pt x="13783" y="2578"/>
                  </a:lnTo>
                  <a:lnTo>
                    <a:pt x="13934" y="2380"/>
                  </a:lnTo>
                  <a:lnTo>
                    <a:pt x="14028" y="2171"/>
                  </a:lnTo>
                  <a:lnTo>
                    <a:pt x="14104" y="1961"/>
                  </a:lnTo>
                  <a:lnTo>
                    <a:pt x="14104" y="1730"/>
                  </a:lnTo>
                  <a:lnTo>
                    <a:pt x="14066" y="1498"/>
                  </a:lnTo>
                  <a:lnTo>
                    <a:pt x="13972" y="1267"/>
                  </a:lnTo>
                  <a:lnTo>
                    <a:pt x="13820" y="1057"/>
                  </a:lnTo>
                  <a:lnTo>
                    <a:pt x="13594" y="837"/>
                  </a:lnTo>
                  <a:lnTo>
                    <a:pt x="13386" y="628"/>
                  </a:lnTo>
                  <a:lnTo>
                    <a:pt x="13103" y="462"/>
                  </a:lnTo>
                  <a:lnTo>
                    <a:pt x="12763" y="308"/>
                  </a:lnTo>
                  <a:lnTo>
                    <a:pt x="12404" y="187"/>
                  </a:lnTo>
                  <a:lnTo>
                    <a:pt x="12008" y="77"/>
                  </a:lnTo>
                  <a:lnTo>
                    <a:pt x="11574" y="33"/>
                  </a:lnTo>
                  <a:lnTo>
                    <a:pt x="11102" y="11"/>
                  </a:lnTo>
                  <a:lnTo>
                    <a:pt x="10667" y="11"/>
                  </a:lnTo>
                  <a:lnTo>
                    <a:pt x="10233" y="77"/>
                  </a:lnTo>
                  <a:lnTo>
                    <a:pt x="9837" y="187"/>
                  </a:lnTo>
                  <a:lnTo>
                    <a:pt x="9440" y="286"/>
                  </a:lnTo>
                  <a:lnTo>
                    <a:pt x="9062" y="462"/>
                  </a:lnTo>
                  <a:lnTo>
                    <a:pt x="8741" y="628"/>
                  </a:lnTo>
                  <a:lnTo>
                    <a:pt x="8458" y="815"/>
                  </a:lnTo>
                  <a:lnTo>
                    <a:pt x="8232" y="1035"/>
                  </a:lnTo>
                  <a:lnTo>
                    <a:pt x="8062" y="1245"/>
                  </a:lnTo>
                  <a:lnTo>
                    <a:pt x="7911" y="1476"/>
                  </a:lnTo>
                  <a:lnTo>
                    <a:pt x="7835" y="1708"/>
                  </a:lnTo>
                  <a:lnTo>
                    <a:pt x="7797" y="1961"/>
                  </a:lnTo>
                  <a:lnTo>
                    <a:pt x="7835" y="2193"/>
                  </a:lnTo>
                  <a:lnTo>
                    <a:pt x="7948" y="2402"/>
                  </a:lnTo>
                  <a:lnTo>
                    <a:pt x="8062" y="2534"/>
                  </a:lnTo>
                  <a:lnTo>
                    <a:pt x="8175" y="2644"/>
                  </a:lnTo>
                  <a:lnTo>
                    <a:pt x="8269" y="2744"/>
                  </a:lnTo>
                  <a:lnTo>
                    <a:pt x="8420" y="2832"/>
                  </a:lnTo>
                  <a:lnTo>
                    <a:pt x="8704" y="3019"/>
                  </a:lnTo>
                  <a:lnTo>
                    <a:pt x="8968" y="3206"/>
                  </a:lnTo>
                  <a:lnTo>
                    <a:pt x="9138" y="3405"/>
                  </a:lnTo>
                  <a:lnTo>
                    <a:pt x="9327" y="3570"/>
                  </a:lnTo>
                  <a:lnTo>
                    <a:pt x="9440" y="3735"/>
                  </a:lnTo>
                  <a:lnTo>
                    <a:pt x="9516" y="3890"/>
                  </a:lnTo>
                  <a:lnTo>
                    <a:pt x="9534" y="4033"/>
                  </a:lnTo>
                  <a:lnTo>
                    <a:pt x="9534" y="4165"/>
                  </a:lnTo>
                  <a:lnTo>
                    <a:pt x="9516" y="4286"/>
                  </a:lnTo>
                  <a:lnTo>
                    <a:pt x="9440" y="4397"/>
                  </a:lnTo>
                  <a:lnTo>
                    <a:pt x="9327" y="4496"/>
                  </a:lnTo>
                  <a:lnTo>
                    <a:pt x="9176" y="4562"/>
                  </a:lnTo>
                  <a:lnTo>
                    <a:pt x="9006" y="4628"/>
                  </a:lnTo>
                  <a:lnTo>
                    <a:pt x="8779" y="4694"/>
                  </a:lnTo>
                  <a:lnTo>
                    <a:pt x="8534" y="4716"/>
                  </a:lnTo>
                  <a:lnTo>
                    <a:pt x="8232" y="4716"/>
                  </a:lnTo>
                  <a:lnTo>
                    <a:pt x="7118" y="4738"/>
                  </a:lnTo>
                  <a:lnTo>
                    <a:pt x="5947" y="4771"/>
                  </a:lnTo>
                  <a:lnTo>
                    <a:pt x="4795" y="4815"/>
                  </a:lnTo>
                  <a:lnTo>
                    <a:pt x="3681" y="4860"/>
                  </a:lnTo>
                  <a:lnTo>
                    <a:pt x="2662" y="4882"/>
                  </a:lnTo>
                  <a:lnTo>
                    <a:pt x="1755" y="4882"/>
                  </a:lnTo>
                  <a:lnTo>
                    <a:pt x="1359" y="4860"/>
                  </a:lnTo>
                  <a:lnTo>
                    <a:pt x="981" y="4837"/>
                  </a:lnTo>
                  <a:lnTo>
                    <a:pt x="698" y="4771"/>
                  </a:lnTo>
                  <a:lnTo>
                    <a:pt x="453" y="4716"/>
                  </a:lnTo>
                  <a:lnTo>
                    <a:pt x="453" y="5322"/>
                  </a:lnTo>
                  <a:lnTo>
                    <a:pt x="453" y="6083"/>
                  </a:lnTo>
                  <a:lnTo>
                    <a:pt x="453" y="6909"/>
                  </a:lnTo>
                  <a:lnTo>
                    <a:pt x="453" y="7780"/>
                  </a:lnTo>
                  <a:lnTo>
                    <a:pt x="453" y="8606"/>
                  </a:lnTo>
                  <a:lnTo>
                    <a:pt x="453" y="9345"/>
                  </a:lnTo>
                  <a:lnTo>
                    <a:pt x="453" y="9918"/>
                  </a:lnTo>
                  <a:lnTo>
                    <a:pt x="453" y="10282"/>
                  </a:lnTo>
                  <a:lnTo>
                    <a:pt x="490" y="10381"/>
                  </a:lnTo>
                  <a:lnTo>
                    <a:pt x="547" y="10491"/>
                  </a:lnTo>
                  <a:lnTo>
                    <a:pt x="660" y="10590"/>
                  </a:lnTo>
                  <a:lnTo>
                    <a:pt x="811" y="10700"/>
                  </a:lnTo>
                  <a:lnTo>
                    <a:pt x="981" y="10811"/>
                  </a:lnTo>
                  <a:lnTo>
                    <a:pt x="1208" y="10888"/>
                  </a:lnTo>
                  <a:lnTo>
                    <a:pt x="1453" y="10954"/>
                  </a:lnTo>
                  <a:lnTo>
                    <a:pt x="1718" y="11020"/>
                  </a:lnTo>
                  <a:lnTo>
                    <a:pt x="1963" y="11064"/>
                  </a:lnTo>
                  <a:lnTo>
                    <a:pt x="2265" y="11086"/>
                  </a:lnTo>
                  <a:lnTo>
                    <a:pt x="2548" y="11064"/>
                  </a:lnTo>
                  <a:lnTo>
                    <a:pt x="2794" y="11042"/>
                  </a:lnTo>
                  <a:lnTo>
                    <a:pt x="3096" y="10976"/>
                  </a:lnTo>
                  <a:lnTo>
                    <a:pt x="3341" y="10888"/>
                  </a:lnTo>
                  <a:lnTo>
                    <a:pt x="3606" y="10766"/>
                  </a:lnTo>
                  <a:lnTo>
                    <a:pt x="3813" y="10590"/>
                  </a:lnTo>
                  <a:close/>
                </a:path>
              </a:pathLst>
            </a:custGeom>
            <a:solidFill>
              <a:srgbClr val="D8EBB3"/>
            </a:solidFill>
            <a:ln w="28575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350"/>
            </a:p>
          </p:txBody>
        </p:sp>
        <p:sp>
          <p:nvSpPr>
            <p:cNvPr id="102407" name="Puzzle1"/>
            <p:cNvSpPr>
              <a:spLocks noEditPoints="1"/>
            </p:cNvSpPr>
            <p:nvPr/>
          </p:nvSpPr>
          <p:spPr>
            <a:xfrm>
              <a:off x="1824" y="1091"/>
              <a:ext cx="1800" cy="1051"/>
            </a:xfrm>
            <a:custGeom>
              <a:avLst/>
              <a:gdLst/>
              <a:ahLst/>
              <a:cxnLst>
                <a:cxn ang="0">
                  <a:pos x="116" y="50"/>
                </a:cxn>
                <a:cxn ang="0">
                  <a:pos x="118" y="1"/>
                </a:cxn>
                <a:cxn ang="0">
                  <a:pos x="33" y="2"/>
                </a:cxn>
                <a:cxn ang="0">
                  <a:pos x="35" y="50"/>
                </a:cxn>
                <a:cxn ang="0">
                  <a:pos x="75" y="31"/>
                </a:cxn>
                <a:cxn ang="0">
                  <a:pos x="75" y="21"/>
                </a:cxn>
                <a:cxn ang="0">
                  <a:pos x="150" y="24"/>
                </a:cxn>
                <a:cxn ang="0">
                  <a:pos x="0" y="24"/>
                </a:cxn>
              </a:cxnLst>
              <a:rect l="0" t="0" r="0" b="0"/>
              <a:pathLst>
                <a:path w="21600" h="21600">
                  <a:moveTo>
                    <a:pt x="9360" y="20836"/>
                  </a:moveTo>
                  <a:lnTo>
                    <a:pt x="9528" y="20836"/>
                  </a:lnTo>
                  <a:lnTo>
                    <a:pt x="9686" y="20762"/>
                  </a:lnTo>
                  <a:lnTo>
                    <a:pt x="9810" y="20687"/>
                  </a:lnTo>
                  <a:lnTo>
                    <a:pt x="9922" y="20575"/>
                  </a:lnTo>
                  <a:lnTo>
                    <a:pt x="10012" y="20426"/>
                  </a:lnTo>
                  <a:lnTo>
                    <a:pt x="10068" y="20296"/>
                  </a:lnTo>
                  <a:lnTo>
                    <a:pt x="10113" y="20110"/>
                  </a:lnTo>
                  <a:lnTo>
                    <a:pt x="10136" y="19905"/>
                  </a:lnTo>
                  <a:lnTo>
                    <a:pt x="10136" y="19682"/>
                  </a:lnTo>
                  <a:lnTo>
                    <a:pt x="10113" y="19440"/>
                  </a:lnTo>
                  <a:lnTo>
                    <a:pt x="10068" y="19142"/>
                  </a:lnTo>
                  <a:lnTo>
                    <a:pt x="10012" y="18900"/>
                  </a:lnTo>
                  <a:lnTo>
                    <a:pt x="9900" y="18620"/>
                  </a:lnTo>
                  <a:lnTo>
                    <a:pt x="9787" y="18285"/>
                  </a:lnTo>
                  <a:lnTo>
                    <a:pt x="9641" y="17968"/>
                  </a:lnTo>
                  <a:lnTo>
                    <a:pt x="9472" y="17652"/>
                  </a:lnTo>
                  <a:lnTo>
                    <a:pt x="9382" y="17466"/>
                  </a:lnTo>
                  <a:lnTo>
                    <a:pt x="9315" y="17298"/>
                  </a:lnTo>
                  <a:lnTo>
                    <a:pt x="9258" y="17112"/>
                  </a:lnTo>
                  <a:lnTo>
                    <a:pt x="9191" y="16926"/>
                  </a:lnTo>
                  <a:lnTo>
                    <a:pt x="9123" y="16535"/>
                  </a:lnTo>
                  <a:lnTo>
                    <a:pt x="9101" y="16144"/>
                  </a:lnTo>
                  <a:lnTo>
                    <a:pt x="9101" y="15753"/>
                  </a:lnTo>
                  <a:lnTo>
                    <a:pt x="9168" y="15362"/>
                  </a:lnTo>
                  <a:lnTo>
                    <a:pt x="9236" y="14971"/>
                  </a:lnTo>
                  <a:lnTo>
                    <a:pt x="9360" y="14580"/>
                  </a:lnTo>
                  <a:lnTo>
                    <a:pt x="9495" y="14244"/>
                  </a:lnTo>
                  <a:lnTo>
                    <a:pt x="9663" y="13891"/>
                  </a:lnTo>
                  <a:lnTo>
                    <a:pt x="9855" y="13611"/>
                  </a:lnTo>
                  <a:lnTo>
                    <a:pt x="10068" y="13351"/>
                  </a:lnTo>
                  <a:lnTo>
                    <a:pt x="10293" y="13146"/>
                  </a:lnTo>
                  <a:lnTo>
                    <a:pt x="10552" y="12997"/>
                  </a:lnTo>
                  <a:lnTo>
                    <a:pt x="10811" y="12885"/>
                  </a:lnTo>
                  <a:lnTo>
                    <a:pt x="11069" y="12866"/>
                  </a:lnTo>
                  <a:lnTo>
                    <a:pt x="11351" y="12885"/>
                  </a:lnTo>
                  <a:lnTo>
                    <a:pt x="11610" y="12997"/>
                  </a:lnTo>
                  <a:lnTo>
                    <a:pt x="11846" y="13183"/>
                  </a:lnTo>
                  <a:lnTo>
                    <a:pt x="12060" y="13388"/>
                  </a:lnTo>
                  <a:lnTo>
                    <a:pt x="12251" y="13648"/>
                  </a:lnTo>
                  <a:lnTo>
                    <a:pt x="12419" y="13928"/>
                  </a:lnTo>
                  <a:lnTo>
                    <a:pt x="12555" y="14244"/>
                  </a:lnTo>
                  <a:lnTo>
                    <a:pt x="12690" y="14617"/>
                  </a:lnTo>
                  <a:lnTo>
                    <a:pt x="12768" y="15008"/>
                  </a:lnTo>
                  <a:lnTo>
                    <a:pt x="12836" y="15399"/>
                  </a:lnTo>
                  <a:lnTo>
                    <a:pt x="12858" y="15753"/>
                  </a:lnTo>
                  <a:lnTo>
                    <a:pt x="12858" y="16144"/>
                  </a:lnTo>
                  <a:lnTo>
                    <a:pt x="12813" y="16535"/>
                  </a:lnTo>
                  <a:lnTo>
                    <a:pt x="12746" y="16888"/>
                  </a:lnTo>
                  <a:lnTo>
                    <a:pt x="12667" y="17224"/>
                  </a:lnTo>
                  <a:lnTo>
                    <a:pt x="12510" y="17503"/>
                  </a:lnTo>
                  <a:lnTo>
                    <a:pt x="12228" y="18043"/>
                  </a:lnTo>
                  <a:lnTo>
                    <a:pt x="11970" y="18546"/>
                  </a:lnTo>
                  <a:lnTo>
                    <a:pt x="11868" y="18751"/>
                  </a:lnTo>
                  <a:lnTo>
                    <a:pt x="11778" y="18974"/>
                  </a:lnTo>
                  <a:lnTo>
                    <a:pt x="11711" y="19179"/>
                  </a:lnTo>
                  <a:lnTo>
                    <a:pt x="11666" y="19365"/>
                  </a:lnTo>
                  <a:lnTo>
                    <a:pt x="11632" y="19570"/>
                  </a:lnTo>
                  <a:lnTo>
                    <a:pt x="11632" y="19756"/>
                  </a:lnTo>
                  <a:lnTo>
                    <a:pt x="11632" y="19942"/>
                  </a:lnTo>
                  <a:lnTo>
                    <a:pt x="11643" y="20110"/>
                  </a:lnTo>
                  <a:lnTo>
                    <a:pt x="11711" y="20296"/>
                  </a:lnTo>
                  <a:lnTo>
                    <a:pt x="11801" y="20464"/>
                  </a:lnTo>
                  <a:lnTo>
                    <a:pt x="11891" y="20650"/>
                  </a:lnTo>
                  <a:lnTo>
                    <a:pt x="12037" y="20836"/>
                  </a:lnTo>
                  <a:lnTo>
                    <a:pt x="12206" y="21004"/>
                  </a:lnTo>
                  <a:lnTo>
                    <a:pt x="12419" y="21190"/>
                  </a:lnTo>
                  <a:lnTo>
                    <a:pt x="12667" y="21320"/>
                  </a:lnTo>
                  <a:lnTo>
                    <a:pt x="12960" y="21432"/>
                  </a:lnTo>
                  <a:lnTo>
                    <a:pt x="13286" y="21544"/>
                  </a:lnTo>
                  <a:lnTo>
                    <a:pt x="13612" y="21655"/>
                  </a:lnTo>
                  <a:lnTo>
                    <a:pt x="13983" y="21693"/>
                  </a:lnTo>
                  <a:lnTo>
                    <a:pt x="14343" y="21730"/>
                  </a:lnTo>
                  <a:lnTo>
                    <a:pt x="14715" y="21730"/>
                  </a:lnTo>
                  <a:lnTo>
                    <a:pt x="15075" y="21730"/>
                  </a:lnTo>
                  <a:lnTo>
                    <a:pt x="15446" y="21655"/>
                  </a:lnTo>
                  <a:lnTo>
                    <a:pt x="15794" y="21581"/>
                  </a:lnTo>
                  <a:lnTo>
                    <a:pt x="16132" y="21432"/>
                  </a:lnTo>
                  <a:lnTo>
                    <a:pt x="16458" y="21302"/>
                  </a:lnTo>
                  <a:lnTo>
                    <a:pt x="16740" y="21078"/>
                  </a:lnTo>
                  <a:lnTo>
                    <a:pt x="16976" y="20836"/>
                  </a:lnTo>
                  <a:lnTo>
                    <a:pt x="17043" y="20650"/>
                  </a:lnTo>
                  <a:lnTo>
                    <a:pt x="17088" y="20426"/>
                  </a:lnTo>
                  <a:lnTo>
                    <a:pt x="17133" y="20222"/>
                  </a:lnTo>
                  <a:lnTo>
                    <a:pt x="17156" y="19980"/>
                  </a:lnTo>
                  <a:lnTo>
                    <a:pt x="17167" y="19477"/>
                  </a:lnTo>
                  <a:lnTo>
                    <a:pt x="17167" y="18974"/>
                  </a:lnTo>
                  <a:lnTo>
                    <a:pt x="17156" y="18397"/>
                  </a:lnTo>
                  <a:lnTo>
                    <a:pt x="17111" y="17820"/>
                  </a:lnTo>
                  <a:lnTo>
                    <a:pt x="17066" y="17261"/>
                  </a:lnTo>
                  <a:lnTo>
                    <a:pt x="16998" y="16646"/>
                  </a:lnTo>
                  <a:lnTo>
                    <a:pt x="16852" y="15511"/>
                  </a:lnTo>
                  <a:lnTo>
                    <a:pt x="16740" y="14393"/>
                  </a:lnTo>
                  <a:lnTo>
                    <a:pt x="16717" y="13928"/>
                  </a:lnTo>
                  <a:lnTo>
                    <a:pt x="16695" y="13462"/>
                  </a:lnTo>
                  <a:lnTo>
                    <a:pt x="16717" y="13071"/>
                  </a:lnTo>
                  <a:lnTo>
                    <a:pt x="16785" y="12755"/>
                  </a:lnTo>
                  <a:lnTo>
                    <a:pt x="16852" y="12419"/>
                  </a:lnTo>
                  <a:lnTo>
                    <a:pt x="16953" y="12140"/>
                  </a:lnTo>
                  <a:lnTo>
                    <a:pt x="17088" y="11898"/>
                  </a:lnTo>
                  <a:lnTo>
                    <a:pt x="17212" y="11675"/>
                  </a:lnTo>
                  <a:lnTo>
                    <a:pt x="17370" y="11470"/>
                  </a:lnTo>
                  <a:lnTo>
                    <a:pt x="17516" y="11284"/>
                  </a:lnTo>
                  <a:lnTo>
                    <a:pt x="17696" y="11135"/>
                  </a:lnTo>
                  <a:lnTo>
                    <a:pt x="17865" y="11042"/>
                  </a:lnTo>
                  <a:lnTo>
                    <a:pt x="18033" y="10930"/>
                  </a:lnTo>
                  <a:lnTo>
                    <a:pt x="18213" y="10893"/>
                  </a:lnTo>
                  <a:lnTo>
                    <a:pt x="18382" y="10893"/>
                  </a:lnTo>
                  <a:lnTo>
                    <a:pt x="18551" y="10967"/>
                  </a:lnTo>
                  <a:lnTo>
                    <a:pt x="18708" y="11042"/>
                  </a:lnTo>
                  <a:lnTo>
                    <a:pt x="18855" y="11172"/>
                  </a:lnTo>
                  <a:lnTo>
                    <a:pt x="19012" y="11358"/>
                  </a:lnTo>
                  <a:lnTo>
                    <a:pt x="19136" y="11600"/>
                  </a:lnTo>
                  <a:lnTo>
                    <a:pt x="19271" y="11861"/>
                  </a:lnTo>
                  <a:lnTo>
                    <a:pt x="19440" y="12028"/>
                  </a:lnTo>
                  <a:lnTo>
                    <a:pt x="19608" y="12177"/>
                  </a:lnTo>
                  <a:lnTo>
                    <a:pt x="19822" y="12289"/>
                  </a:lnTo>
                  <a:lnTo>
                    <a:pt x="20025" y="12289"/>
                  </a:lnTo>
                  <a:lnTo>
                    <a:pt x="20238" y="12289"/>
                  </a:lnTo>
                  <a:lnTo>
                    <a:pt x="20452" y="12215"/>
                  </a:lnTo>
                  <a:lnTo>
                    <a:pt x="20643" y="12103"/>
                  </a:lnTo>
                  <a:lnTo>
                    <a:pt x="20846" y="11973"/>
                  </a:lnTo>
                  <a:lnTo>
                    <a:pt x="21037" y="11786"/>
                  </a:lnTo>
                  <a:lnTo>
                    <a:pt x="21206" y="11563"/>
                  </a:lnTo>
                  <a:lnTo>
                    <a:pt x="21363" y="11321"/>
                  </a:lnTo>
                  <a:lnTo>
                    <a:pt x="21465" y="11079"/>
                  </a:lnTo>
                  <a:lnTo>
                    <a:pt x="21577" y="10744"/>
                  </a:lnTo>
                  <a:lnTo>
                    <a:pt x="21622" y="10427"/>
                  </a:lnTo>
                  <a:lnTo>
                    <a:pt x="21645" y="10111"/>
                  </a:lnTo>
                  <a:lnTo>
                    <a:pt x="21622" y="9608"/>
                  </a:lnTo>
                  <a:lnTo>
                    <a:pt x="21577" y="9142"/>
                  </a:lnTo>
                  <a:lnTo>
                    <a:pt x="21465" y="8751"/>
                  </a:lnTo>
                  <a:lnTo>
                    <a:pt x="21363" y="8397"/>
                  </a:lnTo>
                  <a:lnTo>
                    <a:pt x="21206" y="8062"/>
                  </a:lnTo>
                  <a:lnTo>
                    <a:pt x="21037" y="7820"/>
                  </a:lnTo>
                  <a:lnTo>
                    <a:pt x="20846" y="7597"/>
                  </a:lnTo>
                  <a:lnTo>
                    <a:pt x="20643" y="7429"/>
                  </a:lnTo>
                  <a:lnTo>
                    <a:pt x="20452" y="7317"/>
                  </a:lnTo>
                  <a:lnTo>
                    <a:pt x="20238" y="7206"/>
                  </a:lnTo>
                  <a:lnTo>
                    <a:pt x="20025" y="7168"/>
                  </a:lnTo>
                  <a:lnTo>
                    <a:pt x="19822" y="7206"/>
                  </a:lnTo>
                  <a:lnTo>
                    <a:pt x="19608" y="7243"/>
                  </a:lnTo>
                  <a:lnTo>
                    <a:pt x="19440" y="7355"/>
                  </a:lnTo>
                  <a:lnTo>
                    <a:pt x="19271" y="7504"/>
                  </a:lnTo>
                  <a:lnTo>
                    <a:pt x="19136" y="7708"/>
                  </a:lnTo>
                  <a:lnTo>
                    <a:pt x="19012" y="7895"/>
                  </a:lnTo>
                  <a:lnTo>
                    <a:pt x="18832" y="8025"/>
                  </a:lnTo>
                  <a:lnTo>
                    <a:pt x="18663" y="8174"/>
                  </a:lnTo>
                  <a:lnTo>
                    <a:pt x="18472" y="8248"/>
                  </a:lnTo>
                  <a:lnTo>
                    <a:pt x="18270" y="8286"/>
                  </a:lnTo>
                  <a:lnTo>
                    <a:pt x="18078" y="8323"/>
                  </a:lnTo>
                  <a:lnTo>
                    <a:pt x="17887" y="8323"/>
                  </a:lnTo>
                  <a:lnTo>
                    <a:pt x="17696" y="8248"/>
                  </a:lnTo>
                  <a:lnTo>
                    <a:pt x="17493" y="8174"/>
                  </a:lnTo>
                  <a:lnTo>
                    <a:pt x="17302" y="8062"/>
                  </a:lnTo>
                  <a:lnTo>
                    <a:pt x="17133" y="7969"/>
                  </a:lnTo>
                  <a:lnTo>
                    <a:pt x="16976" y="7783"/>
                  </a:lnTo>
                  <a:lnTo>
                    <a:pt x="16852" y="7597"/>
                  </a:lnTo>
                  <a:lnTo>
                    <a:pt x="16740" y="7429"/>
                  </a:lnTo>
                  <a:lnTo>
                    <a:pt x="16672" y="7168"/>
                  </a:lnTo>
                  <a:lnTo>
                    <a:pt x="16638" y="6926"/>
                  </a:lnTo>
                  <a:lnTo>
                    <a:pt x="16616" y="6498"/>
                  </a:lnTo>
                  <a:lnTo>
                    <a:pt x="16616" y="5772"/>
                  </a:lnTo>
                  <a:lnTo>
                    <a:pt x="16650" y="4915"/>
                  </a:lnTo>
                  <a:lnTo>
                    <a:pt x="16695" y="3928"/>
                  </a:lnTo>
                  <a:lnTo>
                    <a:pt x="16762" y="2960"/>
                  </a:lnTo>
                  <a:lnTo>
                    <a:pt x="16830" y="1992"/>
                  </a:lnTo>
                  <a:lnTo>
                    <a:pt x="16908" y="1173"/>
                  </a:lnTo>
                  <a:lnTo>
                    <a:pt x="16976" y="521"/>
                  </a:lnTo>
                  <a:lnTo>
                    <a:pt x="16953" y="521"/>
                  </a:lnTo>
                  <a:lnTo>
                    <a:pt x="16931" y="521"/>
                  </a:lnTo>
                  <a:lnTo>
                    <a:pt x="16267" y="484"/>
                  </a:lnTo>
                  <a:lnTo>
                    <a:pt x="15637" y="428"/>
                  </a:lnTo>
                  <a:lnTo>
                    <a:pt x="15063" y="353"/>
                  </a:lnTo>
                  <a:lnTo>
                    <a:pt x="14523" y="279"/>
                  </a:lnTo>
                  <a:lnTo>
                    <a:pt x="14040" y="167"/>
                  </a:lnTo>
                  <a:lnTo>
                    <a:pt x="13635" y="93"/>
                  </a:lnTo>
                  <a:lnTo>
                    <a:pt x="13331" y="18"/>
                  </a:lnTo>
                  <a:lnTo>
                    <a:pt x="13117" y="18"/>
                  </a:lnTo>
                  <a:lnTo>
                    <a:pt x="12982" y="18"/>
                  </a:lnTo>
                  <a:lnTo>
                    <a:pt x="12858" y="130"/>
                  </a:lnTo>
                  <a:lnTo>
                    <a:pt x="12723" y="279"/>
                  </a:lnTo>
                  <a:lnTo>
                    <a:pt x="12622" y="446"/>
                  </a:lnTo>
                  <a:lnTo>
                    <a:pt x="12510" y="670"/>
                  </a:lnTo>
                  <a:lnTo>
                    <a:pt x="12419" y="912"/>
                  </a:lnTo>
                  <a:lnTo>
                    <a:pt x="12363" y="1210"/>
                  </a:lnTo>
                  <a:lnTo>
                    <a:pt x="12318" y="1526"/>
                  </a:lnTo>
                  <a:lnTo>
                    <a:pt x="12273" y="1843"/>
                  </a:lnTo>
                  <a:lnTo>
                    <a:pt x="12251" y="2215"/>
                  </a:lnTo>
                  <a:lnTo>
                    <a:pt x="12273" y="2532"/>
                  </a:lnTo>
                  <a:lnTo>
                    <a:pt x="12318" y="2886"/>
                  </a:lnTo>
                  <a:lnTo>
                    <a:pt x="12386" y="3240"/>
                  </a:lnTo>
                  <a:lnTo>
                    <a:pt x="12464" y="3556"/>
                  </a:lnTo>
                  <a:lnTo>
                    <a:pt x="12577" y="3891"/>
                  </a:lnTo>
                  <a:lnTo>
                    <a:pt x="12746" y="4171"/>
                  </a:lnTo>
                  <a:lnTo>
                    <a:pt x="12926" y="4487"/>
                  </a:lnTo>
                  <a:lnTo>
                    <a:pt x="13050" y="4860"/>
                  </a:lnTo>
                  <a:lnTo>
                    <a:pt x="13162" y="5251"/>
                  </a:lnTo>
                  <a:lnTo>
                    <a:pt x="13218" y="5604"/>
                  </a:lnTo>
                  <a:lnTo>
                    <a:pt x="13263" y="5995"/>
                  </a:lnTo>
                  <a:lnTo>
                    <a:pt x="13241" y="6386"/>
                  </a:lnTo>
                  <a:lnTo>
                    <a:pt x="13218" y="6740"/>
                  </a:lnTo>
                  <a:lnTo>
                    <a:pt x="13139" y="7094"/>
                  </a:lnTo>
                  <a:lnTo>
                    <a:pt x="13050" y="7429"/>
                  </a:lnTo>
                  <a:lnTo>
                    <a:pt x="12903" y="7746"/>
                  </a:lnTo>
                  <a:lnTo>
                    <a:pt x="12723" y="8025"/>
                  </a:lnTo>
                  <a:lnTo>
                    <a:pt x="12532" y="8286"/>
                  </a:lnTo>
                  <a:lnTo>
                    <a:pt x="12318" y="8491"/>
                  </a:lnTo>
                  <a:lnTo>
                    <a:pt x="12060" y="8677"/>
                  </a:lnTo>
                  <a:lnTo>
                    <a:pt x="11756" y="8788"/>
                  </a:lnTo>
                  <a:lnTo>
                    <a:pt x="11452" y="8826"/>
                  </a:lnTo>
                  <a:lnTo>
                    <a:pt x="11283" y="8826"/>
                  </a:lnTo>
                  <a:lnTo>
                    <a:pt x="11126" y="8826"/>
                  </a:lnTo>
                  <a:lnTo>
                    <a:pt x="11002" y="8788"/>
                  </a:lnTo>
                  <a:lnTo>
                    <a:pt x="10845" y="8714"/>
                  </a:lnTo>
                  <a:lnTo>
                    <a:pt x="10721" y="8640"/>
                  </a:lnTo>
                  <a:lnTo>
                    <a:pt x="10608" y="8565"/>
                  </a:lnTo>
                  <a:lnTo>
                    <a:pt x="10485" y="8453"/>
                  </a:lnTo>
                  <a:lnTo>
                    <a:pt x="10372" y="8323"/>
                  </a:lnTo>
                  <a:lnTo>
                    <a:pt x="10181" y="8062"/>
                  </a:lnTo>
                  <a:lnTo>
                    <a:pt x="10035" y="7746"/>
                  </a:lnTo>
                  <a:lnTo>
                    <a:pt x="9900" y="7392"/>
                  </a:lnTo>
                  <a:lnTo>
                    <a:pt x="9787" y="7001"/>
                  </a:lnTo>
                  <a:lnTo>
                    <a:pt x="9731" y="6610"/>
                  </a:lnTo>
                  <a:lnTo>
                    <a:pt x="9686" y="6219"/>
                  </a:lnTo>
                  <a:lnTo>
                    <a:pt x="9663" y="5772"/>
                  </a:lnTo>
                  <a:lnTo>
                    <a:pt x="9686" y="5381"/>
                  </a:lnTo>
                  <a:lnTo>
                    <a:pt x="9753" y="4990"/>
                  </a:lnTo>
                  <a:lnTo>
                    <a:pt x="9832" y="4636"/>
                  </a:lnTo>
                  <a:lnTo>
                    <a:pt x="9945" y="4320"/>
                  </a:lnTo>
                  <a:lnTo>
                    <a:pt x="10068" y="4022"/>
                  </a:lnTo>
                  <a:lnTo>
                    <a:pt x="10203" y="3817"/>
                  </a:lnTo>
                  <a:lnTo>
                    <a:pt x="10316" y="3593"/>
                  </a:lnTo>
                  <a:lnTo>
                    <a:pt x="10395" y="3351"/>
                  </a:lnTo>
                  <a:lnTo>
                    <a:pt x="10462" y="3109"/>
                  </a:lnTo>
                  <a:lnTo>
                    <a:pt x="10507" y="2848"/>
                  </a:lnTo>
                  <a:lnTo>
                    <a:pt x="10530" y="2606"/>
                  </a:lnTo>
                  <a:lnTo>
                    <a:pt x="10507" y="2346"/>
                  </a:lnTo>
                  <a:lnTo>
                    <a:pt x="10462" y="2141"/>
                  </a:lnTo>
                  <a:lnTo>
                    <a:pt x="10395" y="1880"/>
                  </a:lnTo>
                  <a:lnTo>
                    <a:pt x="10293" y="1638"/>
                  </a:lnTo>
                  <a:lnTo>
                    <a:pt x="10158" y="1415"/>
                  </a:lnTo>
                  <a:lnTo>
                    <a:pt x="9967" y="1210"/>
                  </a:lnTo>
                  <a:lnTo>
                    <a:pt x="9753" y="986"/>
                  </a:lnTo>
                  <a:lnTo>
                    <a:pt x="9495" y="819"/>
                  </a:lnTo>
                  <a:lnTo>
                    <a:pt x="9191" y="670"/>
                  </a:lnTo>
                  <a:lnTo>
                    <a:pt x="8842" y="521"/>
                  </a:lnTo>
                  <a:lnTo>
                    <a:pt x="8471" y="446"/>
                  </a:lnTo>
                  <a:lnTo>
                    <a:pt x="7998" y="428"/>
                  </a:lnTo>
                  <a:lnTo>
                    <a:pt x="7413" y="428"/>
                  </a:lnTo>
                  <a:lnTo>
                    <a:pt x="6817" y="446"/>
                  </a:lnTo>
                  <a:lnTo>
                    <a:pt x="6187" y="521"/>
                  </a:lnTo>
                  <a:lnTo>
                    <a:pt x="5602" y="633"/>
                  </a:lnTo>
                  <a:lnTo>
                    <a:pt x="5107" y="744"/>
                  </a:lnTo>
                  <a:lnTo>
                    <a:pt x="4725" y="856"/>
                  </a:lnTo>
                  <a:lnTo>
                    <a:pt x="4848" y="1564"/>
                  </a:lnTo>
                  <a:lnTo>
                    <a:pt x="5028" y="2495"/>
                  </a:lnTo>
                  <a:lnTo>
                    <a:pt x="5175" y="3556"/>
                  </a:lnTo>
                  <a:lnTo>
                    <a:pt x="5298" y="4673"/>
                  </a:lnTo>
                  <a:lnTo>
                    <a:pt x="5343" y="5213"/>
                  </a:lnTo>
                  <a:lnTo>
                    <a:pt x="5388" y="5753"/>
                  </a:lnTo>
                  <a:lnTo>
                    <a:pt x="5411" y="6275"/>
                  </a:lnTo>
                  <a:lnTo>
                    <a:pt x="5411" y="6740"/>
                  </a:lnTo>
                  <a:lnTo>
                    <a:pt x="5366" y="7168"/>
                  </a:lnTo>
                  <a:lnTo>
                    <a:pt x="5321" y="7541"/>
                  </a:lnTo>
                  <a:lnTo>
                    <a:pt x="5287" y="7708"/>
                  </a:lnTo>
                  <a:lnTo>
                    <a:pt x="5242" y="7857"/>
                  </a:lnTo>
                  <a:lnTo>
                    <a:pt x="5197" y="7969"/>
                  </a:lnTo>
                  <a:lnTo>
                    <a:pt x="5130" y="8062"/>
                  </a:lnTo>
                  <a:lnTo>
                    <a:pt x="5006" y="8248"/>
                  </a:lnTo>
                  <a:lnTo>
                    <a:pt x="4848" y="8397"/>
                  </a:lnTo>
                  <a:lnTo>
                    <a:pt x="4725" y="8528"/>
                  </a:lnTo>
                  <a:lnTo>
                    <a:pt x="4567" y="8640"/>
                  </a:lnTo>
                  <a:lnTo>
                    <a:pt x="4421" y="8714"/>
                  </a:lnTo>
                  <a:lnTo>
                    <a:pt x="4263" y="8751"/>
                  </a:lnTo>
                  <a:lnTo>
                    <a:pt x="4095" y="8788"/>
                  </a:lnTo>
                  <a:lnTo>
                    <a:pt x="3948" y="8788"/>
                  </a:lnTo>
                  <a:lnTo>
                    <a:pt x="3791" y="8751"/>
                  </a:lnTo>
                  <a:lnTo>
                    <a:pt x="3667" y="8714"/>
                  </a:lnTo>
                  <a:lnTo>
                    <a:pt x="3510" y="8677"/>
                  </a:lnTo>
                  <a:lnTo>
                    <a:pt x="3386" y="8602"/>
                  </a:lnTo>
                  <a:lnTo>
                    <a:pt x="3251" y="8491"/>
                  </a:lnTo>
                  <a:lnTo>
                    <a:pt x="3127" y="8360"/>
                  </a:lnTo>
                  <a:lnTo>
                    <a:pt x="3015" y="8248"/>
                  </a:lnTo>
                  <a:lnTo>
                    <a:pt x="2925" y="8062"/>
                  </a:lnTo>
                  <a:lnTo>
                    <a:pt x="2778" y="7857"/>
                  </a:lnTo>
                  <a:lnTo>
                    <a:pt x="2610" y="7671"/>
                  </a:lnTo>
                  <a:lnTo>
                    <a:pt x="2407" y="7541"/>
                  </a:lnTo>
                  <a:lnTo>
                    <a:pt x="2171" y="7466"/>
                  </a:lnTo>
                  <a:lnTo>
                    <a:pt x="1957" y="7429"/>
                  </a:lnTo>
                  <a:lnTo>
                    <a:pt x="1698" y="7429"/>
                  </a:lnTo>
                  <a:lnTo>
                    <a:pt x="1462" y="7466"/>
                  </a:lnTo>
                  <a:lnTo>
                    <a:pt x="1226" y="7559"/>
                  </a:lnTo>
                  <a:lnTo>
                    <a:pt x="989" y="7708"/>
                  </a:lnTo>
                  <a:lnTo>
                    <a:pt x="776" y="7932"/>
                  </a:lnTo>
                  <a:lnTo>
                    <a:pt x="551" y="8211"/>
                  </a:lnTo>
                  <a:lnTo>
                    <a:pt x="382" y="8528"/>
                  </a:lnTo>
                  <a:lnTo>
                    <a:pt x="315" y="8714"/>
                  </a:lnTo>
                  <a:lnTo>
                    <a:pt x="236" y="8919"/>
                  </a:lnTo>
                  <a:lnTo>
                    <a:pt x="191" y="9142"/>
                  </a:lnTo>
                  <a:lnTo>
                    <a:pt x="123" y="9347"/>
                  </a:lnTo>
                  <a:lnTo>
                    <a:pt x="78" y="9608"/>
                  </a:lnTo>
                  <a:lnTo>
                    <a:pt x="56" y="9887"/>
                  </a:lnTo>
                  <a:lnTo>
                    <a:pt x="33" y="10185"/>
                  </a:lnTo>
                  <a:lnTo>
                    <a:pt x="33" y="10464"/>
                  </a:lnTo>
                  <a:lnTo>
                    <a:pt x="33" y="10706"/>
                  </a:lnTo>
                  <a:lnTo>
                    <a:pt x="56" y="10967"/>
                  </a:lnTo>
                  <a:lnTo>
                    <a:pt x="78" y="11172"/>
                  </a:lnTo>
                  <a:lnTo>
                    <a:pt x="123" y="11395"/>
                  </a:lnTo>
                  <a:lnTo>
                    <a:pt x="168" y="11600"/>
                  </a:lnTo>
                  <a:lnTo>
                    <a:pt x="236" y="11786"/>
                  </a:lnTo>
                  <a:lnTo>
                    <a:pt x="292" y="11973"/>
                  </a:lnTo>
                  <a:lnTo>
                    <a:pt x="382" y="12140"/>
                  </a:lnTo>
                  <a:lnTo>
                    <a:pt x="540" y="12419"/>
                  </a:lnTo>
                  <a:lnTo>
                    <a:pt x="731" y="12680"/>
                  </a:lnTo>
                  <a:lnTo>
                    <a:pt x="944" y="12866"/>
                  </a:lnTo>
                  <a:lnTo>
                    <a:pt x="1158" y="12997"/>
                  </a:lnTo>
                  <a:lnTo>
                    <a:pt x="1395" y="13108"/>
                  </a:lnTo>
                  <a:lnTo>
                    <a:pt x="1608" y="13183"/>
                  </a:lnTo>
                  <a:lnTo>
                    <a:pt x="1856" y="13183"/>
                  </a:lnTo>
                  <a:lnTo>
                    <a:pt x="2070" y="13146"/>
                  </a:lnTo>
                  <a:lnTo>
                    <a:pt x="2261" y="13071"/>
                  </a:lnTo>
                  <a:lnTo>
                    <a:pt x="2430" y="12960"/>
                  </a:lnTo>
                  <a:lnTo>
                    <a:pt x="2587" y="12792"/>
                  </a:lnTo>
                  <a:lnTo>
                    <a:pt x="2688" y="12606"/>
                  </a:lnTo>
                  <a:lnTo>
                    <a:pt x="2801" y="12419"/>
                  </a:lnTo>
                  <a:lnTo>
                    <a:pt x="2925" y="12289"/>
                  </a:lnTo>
                  <a:lnTo>
                    <a:pt x="3082" y="12177"/>
                  </a:lnTo>
                  <a:lnTo>
                    <a:pt x="3228" y="12103"/>
                  </a:lnTo>
                  <a:lnTo>
                    <a:pt x="3408" y="12103"/>
                  </a:lnTo>
                  <a:lnTo>
                    <a:pt x="3577" y="12103"/>
                  </a:lnTo>
                  <a:lnTo>
                    <a:pt x="3723" y="12177"/>
                  </a:lnTo>
                  <a:lnTo>
                    <a:pt x="3903" y="12252"/>
                  </a:lnTo>
                  <a:lnTo>
                    <a:pt x="4072" y="12364"/>
                  </a:lnTo>
                  <a:lnTo>
                    <a:pt x="4230" y="12494"/>
                  </a:lnTo>
                  <a:lnTo>
                    <a:pt x="4353" y="12643"/>
                  </a:lnTo>
                  <a:lnTo>
                    <a:pt x="4488" y="12829"/>
                  </a:lnTo>
                  <a:lnTo>
                    <a:pt x="4567" y="13034"/>
                  </a:lnTo>
                  <a:lnTo>
                    <a:pt x="4657" y="13257"/>
                  </a:lnTo>
                  <a:lnTo>
                    <a:pt x="4702" y="13462"/>
                  </a:lnTo>
                  <a:lnTo>
                    <a:pt x="4725" y="13686"/>
                  </a:lnTo>
                  <a:lnTo>
                    <a:pt x="4702" y="14282"/>
                  </a:lnTo>
                  <a:lnTo>
                    <a:pt x="4657" y="15045"/>
                  </a:lnTo>
                  <a:lnTo>
                    <a:pt x="4612" y="15976"/>
                  </a:lnTo>
                  <a:lnTo>
                    <a:pt x="4590" y="16926"/>
                  </a:lnTo>
                  <a:lnTo>
                    <a:pt x="4567" y="17968"/>
                  </a:lnTo>
                  <a:lnTo>
                    <a:pt x="4567" y="19011"/>
                  </a:lnTo>
                  <a:lnTo>
                    <a:pt x="4590" y="19514"/>
                  </a:lnTo>
                  <a:lnTo>
                    <a:pt x="4612" y="19980"/>
                  </a:lnTo>
                  <a:lnTo>
                    <a:pt x="4657" y="20426"/>
                  </a:lnTo>
                  <a:lnTo>
                    <a:pt x="4725" y="20836"/>
                  </a:lnTo>
                  <a:lnTo>
                    <a:pt x="4848" y="20929"/>
                  </a:lnTo>
                  <a:lnTo>
                    <a:pt x="5040" y="21004"/>
                  </a:lnTo>
                  <a:lnTo>
                    <a:pt x="5265" y="21078"/>
                  </a:lnTo>
                  <a:lnTo>
                    <a:pt x="5478" y="21115"/>
                  </a:lnTo>
                  <a:lnTo>
                    <a:pt x="6041" y="21115"/>
                  </a:lnTo>
                  <a:lnTo>
                    <a:pt x="6637" y="21078"/>
                  </a:lnTo>
                  <a:lnTo>
                    <a:pt x="7312" y="21004"/>
                  </a:lnTo>
                  <a:lnTo>
                    <a:pt x="7998" y="20929"/>
                  </a:lnTo>
                  <a:lnTo>
                    <a:pt x="8696" y="20855"/>
                  </a:lnTo>
                  <a:lnTo>
                    <a:pt x="9360" y="20836"/>
                  </a:lnTo>
                  <a:close/>
                </a:path>
              </a:pathLst>
            </a:custGeom>
            <a:solidFill>
              <a:srgbClr val="CCCCFF"/>
            </a:solidFill>
            <a:ln w="28575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350"/>
            </a:p>
          </p:txBody>
        </p:sp>
      </p:grpSp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543640" y="339170"/>
            <a:ext cx="5829300" cy="479822"/>
          </a:xfrm>
        </p:spPr>
        <p:txBody>
          <a:bodyPr vert="horz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华文行楷" panose="02010800040101010101" pitchFamily="2" charset="-122"/>
                <a:cs typeface="+mj-cs"/>
              </a:rPr>
              <a:t>五、价格磋商</a:t>
            </a:r>
          </a:p>
        </p:txBody>
      </p:sp>
      <p:sp>
        <p:nvSpPr>
          <p:cNvPr id="103426" name="Rectangle 3"/>
          <p:cNvSpPr>
            <a:spLocks noGrp="1"/>
          </p:cNvSpPr>
          <p:nvPr>
            <p:ph idx="1"/>
          </p:nvPr>
        </p:nvSpPr>
        <p:spPr>
          <a:xfrm>
            <a:off x="421085" y="1564720"/>
            <a:ext cx="5576888" cy="2893219"/>
          </a:xfrm>
        </p:spPr>
        <p:txBody>
          <a:bodyPr vert="horz" wrap="square" lIns="68580" tIns="34290" rIns="68580" bIns="34290" anchor="t">
            <a:noAutofit/>
          </a:bodyPr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华文细黑" panose="02010600040101010101" charset="-122"/>
              </a:rPr>
              <a:t>（一）讨价策略</a:t>
            </a:r>
          </a:p>
          <a:p>
            <a:pPr eaLnBrk="1" hangingPunct="1">
              <a:buChar char="•"/>
            </a:pPr>
            <a:r>
              <a:rPr lang="en-US" altLang="zh-CN" sz="2000" b="1" dirty="0">
                <a:solidFill>
                  <a:schemeClr val="tx1"/>
                </a:solidFill>
                <a:latin typeface="华文细黑" panose="02010600040101010101" charset="-122"/>
                <a:ea typeface="华文细黑" panose="02010600040101010101" charset="-122"/>
                <a:cs typeface="华文细黑" panose="02010600040101010101" charset="-122"/>
              </a:rPr>
              <a:t>1.</a:t>
            </a:r>
            <a:r>
              <a:rPr lang="zh-CN" altLang="en-US" sz="2000" b="1" dirty="0">
                <a:solidFill>
                  <a:schemeClr val="tx1"/>
                </a:solidFill>
                <a:latin typeface="华文细黑" panose="02010600040101010101" charset="-122"/>
                <a:ea typeface="华文细黑" panose="02010600040101010101" charset="-122"/>
                <a:cs typeface="华文细黑" panose="02010600040101010101" charset="-122"/>
              </a:rPr>
              <a:t>讨价方式：全面讨价、分别讨价和针对性讨价。</a:t>
            </a:r>
          </a:p>
          <a:p>
            <a:pPr eaLnBrk="1" hangingPunct="1">
              <a:buChar char="•"/>
            </a:pPr>
            <a:r>
              <a:rPr lang="en-US" altLang="zh-CN" sz="2000" b="1" dirty="0">
                <a:solidFill>
                  <a:schemeClr val="tx1"/>
                </a:solidFill>
                <a:latin typeface="华文细黑" panose="02010600040101010101" charset="-122"/>
                <a:ea typeface="华文细黑" panose="02010600040101010101" charset="-122"/>
                <a:cs typeface="华文细黑" panose="02010600040101010101" charset="-122"/>
              </a:rPr>
              <a:t>2.</a:t>
            </a:r>
            <a:r>
              <a:rPr lang="zh-CN" altLang="en-US" sz="2000" b="1" dirty="0">
                <a:solidFill>
                  <a:schemeClr val="tx1"/>
                </a:solidFill>
                <a:latin typeface="华文细黑" panose="02010600040101010101" charset="-122"/>
                <a:ea typeface="华文细黑" panose="02010600040101010101" charset="-122"/>
                <a:cs typeface="华文细黑" panose="02010600040101010101" charset="-122"/>
              </a:rPr>
              <a:t>讨价次数：“事不过三”。</a:t>
            </a:r>
          </a:p>
          <a:p>
            <a:pPr eaLnBrk="1" hangingPunct="1">
              <a:buChar char="•"/>
            </a:pPr>
            <a:r>
              <a:rPr lang="en-US" altLang="zh-CN" sz="2000" b="1" dirty="0">
                <a:solidFill>
                  <a:schemeClr val="tx1"/>
                </a:solidFill>
                <a:latin typeface="华文细黑" panose="02010600040101010101" charset="-122"/>
                <a:ea typeface="华文细黑" panose="02010600040101010101" charset="-122"/>
                <a:cs typeface="华文细黑" panose="02010600040101010101" charset="-122"/>
              </a:rPr>
              <a:t>3.</a:t>
            </a:r>
            <a:r>
              <a:rPr lang="zh-CN" altLang="en-US" sz="2000" b="1" dirty="0">
                <a:solidFill>
                  <a:schemeClr val="tx1"/>
                </a:solidFill>
                <a:latin typeface="华文细黑" panose="02010600040101010101" charset="-122"/>
                <a:ea typeface="华文细黑" panose="02010600040101010101" charset="-122"/>
                <a:cs typeface="华文细黑" panose="02010600040101010101" charset="-122"/>
              </a:rPr>
              <a:t>讨价技巧：以理服人，相机行事，投石问路等。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华文细黑" panose="02010600040101010101" charset="-122"/>
              </a:rPr>
              <a:t>（二）还价策略</a:t>
            </a:r>
          </a:p>
          <a:p>
            <a:pPr eaLnBrk="1" hangingPunct="1">
              <a:buChar char="•"/>
            </a:pPr>
            <a:r>
              <a:rPr lang="en-US" altLang="zh-CN" sz="2000" b="1" dirty="0">
                <a:solidFill>
                  <a:schemeClr val="tx1"/>
                </a:solidFill>
                <a:latin typeface="华文细黑" panose="02010600040101010101" charset="-122"/>
                <a:ea typeface="华文细黑" panose="02010600040101010101" charset="-122"/>
                <a:cs typeface="华文细黑" panose="02010600040101010101" charset="-122"/>
              </a:rPr>
              <a:t>1</a:t>
            </a:r>
            <a:r>
              <a:rPr lang="zh-CN" altLang="en-US" sz="2000" b="1" dirty="0">
                <a:solidFill>
                  <a:schemeClr val="tx1"/>
                </a:solidFill>
                <a:latin typeface="华文细黑" panose="02010600040101010101" charset="-122"/>
                <a:ea typeface="华文细黑" panose="02010600040101010101" charset="-122"/>
                <a:cs typeface="华文细黑" panose="02010600040101010101" charset="-122"/>
              </a:rPr>
              <a:t>．吹毛求疵术</a:t>
            </a:r>
          </a:p>
          <a:p>
            <a:pPr eaLnBrk="1" hangingPunct="1">
              <a:buChar char="•"/>
            </a:pPr>
            <a:r>
              <a:rPr lang="en-US" altLang="zh-CN" sz="2000" b="1" dirty="0">
                <a:solidFill>
                  <a:schemeClr val="tx1"/>
                </a:solidFill>
                <a:latin typeface="华文细黑" panose="02010600040101010101" charset="-122"/>
                <a:ea typeface="华文细黑" panose="02010600040101010101" charset="-122"/>
                <a:cs typeface="华文细黑" panose="02010600040101010101" charset="-122"/>
              </a:rPr>
              <a:t>2</a:t>
            </a:r>
            <a:r>
              <a:rPr lang="zh-CN" altLang="en-US" sz="2000" b="1" dirty="0">
                <a:solidFill>
                  <a:schemeClr val="tx1"/>
                </a:solidFill>
                <a:latin typeface="华文细黑" panose="02010600040101010101" charset="-122"/>
                <a:ea typeface="华文细黑" panose="02010600040101010101" charset="-122"/>
                <a:cs typeface="华文细黑" panose="02010600040101010101" charset="-122"/>
              </a:rPr>
              <a:t>．花生米术</a:t>
            </a:r>
          </a:p>
          <a:p>
            <a:pPr eaLnBrk="1" hangingPunct="1">
              <a:buChar char="•"/>
            </a:pPr>
            <a:r>
              <a:rPr lang="en-US" altLang="zh-CN" sz="2000" b="1" dirty="0">
                <a:solidFill>
                  <a:schemeClr val="tx1"/>
                </a:solidFill>
                <a:latin typeface="华文细黑" panose="02010600040101010101" charset="-122"/>
                <a:ea typeface="华文细黑" panose="02010600040101010101" charset="-122"/>
                <a:cs typeface="华文细黑" panose="02010600040101010101" charset="-122"/>
              </a:rPr>
              <a:t>3</a:t>
            </a:r>
            <a:r>
              <a:rPr lang="zh-CN" altLang="en-US" sz="2000" b="1" dirty="0">
                <a:solidFill>
                  <a:schemeClr val="tx1"/>
                </a:solidFill>
                <a:latin typeface="华文细黑" panose="02010600040101010101" charset="-122"/>
                <a:ea typeface="华文细黑" panose="02010600040101010101" charset="-122"/>
                <a:cs typeface="华文细黑" panose="02010600040101010101" charset="-122"/>
              </a:rPr>
              <a:t>．最大预算</a:t>
            </a:r>
          </a:p>
        </p:txBody>
      </p:sp>
      <p:pic>
        <p:nvPicPr>
          <p:cNvPr id="332804" name="Picture 4" descr="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9400" y="4457700"/>
            <a:ext cx="1251347" cy="154305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3280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6323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20163232"/>
  <p:tag name="KSO_WM_UNIT_TYPE" val="a"/>
  <p:tag name="KSO_WM_UNIT_INDEX" val="1"/>
  <p:tag name="KSO_WM_UNIT_ID" val="custom20163232_1*a*1"/>
  <p:tag name="KSO_WM_UNIT_LAYERLEVEL" val="1"/>
  <p:tag name="KSO_WM_UNIT_VALUE" val="11"/>
  <p:tag name="KSO_WM_UNIT_ISCONTENTSTITLE" val="0"/>
  <p:tag name="KSO_WM_UNIT_HIGHLIGHT" val="0"/>
  <p:tag name="KSO_WM_UNIT_COMPATIBLE" val="0"/>
  <p:tag name="KSO_WM_UNIT_CLEAR" val="0"/>
  <p:tag name="KSO_WM_UNIT_PRESET_TEXT" val="欧美商务风通用模板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20163232"/>
  <p:tag name="KSO_WM_UNIT_TYPE" val="b"/>
  <p:tag name="KSO_WM_UNIT_INDEX" val="1"/>
  <p:tag name="KSO_WM_UNIT_ID" val="custom20163232_1*b*1"/>
  <p:tag name="KSO_WM_UNIT_LAYERLEVEL" val="1"/>
  <p:tag name="KSO_WM_UNIT_VALUE" val="15"/>
  <p:tag name="KSO_WM_UNIT_ISCONTENTSTITLE" val="0"/>
  <p:tag name="KSO_WM_UNIT_HIGHLIGHT" val="0"/>
  <p:tag name="KSO_WM_UNIT_COMPATIBLE" val="0"/>
  <p:tag name="KSO_WM_UNIT_CLEAR" val="0"/>
  <p:tag name="KSO_WM_UNIT_PRESET_TEXT_INDEX" val="3"/>
  <p:tag name="KSO_WM_UNIT_PRESET_TEXT_LEN" val="1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323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323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323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323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323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323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323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323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6323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323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323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323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323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323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323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323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60846_2*i*0"/>
  <p:tag name="KSO_WM_TEMPLATE_CATEGORY" val="custom"/>
  <p:tag name="KSO_WM_TEMPLATE_INDEX" val="20160846"/>
  <p:tag name="KSO_WM_UNIT_INDEX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60846_2*i*4"/>
  <p:tag name="KSO_WM_TEMPLATE_CATEGORY" val="custom"/>
  <p:tag name="KSO_WM_TEMPLATE_INDEX" val="20160846"/>
  <p:tag name="KSO_WM_UNIT_INDEX" val="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60846_3*i*0"/>
  <p:tag name="KSO_WM_TEMPLATE_CATEGORY" val="custom"/>
  <p:tag name="KSO_WM_TEMPLATE_INDEX" val="20160846"/>
  <p:tag name="KSO_WM_UNIT_INDEX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60846_3*i*1"/>
  <p:tag name="KSO_WM_TEMPLATE_CATEGORY" val="custom"/>
  <p:tag name="KSO_WM_TEMPLATE_INDEX" val="20160846"/>
  <p:tag name="KSO_WM_UNIT_INDEX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60846_3*i*6"/>
  <p:tag name="KSO_WM_TEMPLATE_CATEGORY" val="custom"/>
  <p:tag name="KSO_WM_TEMPLATE_INDEX" val="20160846"/>
  <p:tag name="KSO_WM_UNIT_INDEX" val="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60846_3*i*7"/>
  <p:tag name="KSO_WM_TEMPLATE_CATEGORY" val="custom"/>
  <p:tag name="KSO_WM_TEMPLATE_INDEX" val="20160846"/>
  <p:tag name="KSO_WM_UNIT_INDEX" val="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63232"/>
  <p:tag name="KSO_WM_TAG_VERSION" val="1.0"/>
  <p:tag name="KSO_WM_SLIDE_ID" val="custom20163232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TEMPLATE_THUMBS_INDEX" val="1、9、12、14、17、32、34、42、49、53、57、58、62、71"/>
</p:tagLst>
</file>

<file path=ppt/theme/theme1.xml><?xml version="1.0" encoding="utf-8"?>
<a:theme xmlns:a="http://schemas.openxmlformats.org/drawingml/2006/main" name="1_默认设计模板">
  <a:themeElements>
    <a:clrScheme name="自定义 1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B8500"/>
      </a:accent1>
      <a:accent2>
        <a:srgbClr val="433123"/>
      </a:accent2>
      <a:accent3>
        <a:srgbClr val="FB9973"/>
      </a:accent3>
      <a:accent4>
        <a:srgbClr val="61CACB"/>
      </a:accent4>
      <a:accent5>
        <a:srgbClr val="A4C3DD"/>
      </a:accent5>
      <a:accent6>
        <a:srgbClr val="727171"/>
      </a:accent6>
      <a:hlink>
        <a:srgbClr val="009999"/>
      </a:hlink>
      <a:folHlink>
        <a:srgbClr val="99CC0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1525</Words>
  <Application>WPS 演示</Application>
  <PresentationFormat>全屏显示(4:3)</PresentationFormat>
  <Paragraphs>195</Paragraphs>
  <Slides>26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27" baseType="lpstr">
      <vt:lpstr>1_默认设计模板</vt:lpstr>
      <vt:lpstr>第五章  商务谈判的策略 </vt:lpstr>
      <vt:lpstr>商务谈判的策略</vt:lpstr>
      <vt:lpstr>第一节  商务谈判的开局与摸底策略</vt:lpstr>
      <vt:lpstr>第二节  价格谈判策略</vt:lpstr>
      <vt:lpstr>一、影响价格的因素</vt:lpstr>
      <vt:lpstr>二、报价策略</vt:lpstr>
      <vt:lpstr>三、价格解释</vt:lpstr>
      <vt:lpstr>四、价格评论</vt:lpstr>
      <vt:lpstr>五、价格磋商</vt:lpstr>
      <vt:lpstr>第三节     让步与拒绝策略</vt:lpstr>
      <vt:lpstr> 二、让步方式 </vt:lpstr>
      <vt:lpstr>霍华德•雷法的“谈判舞蹈”</vt:lpstr>
      <vt:lpstr>霍华德•雷法的“谈判舞蹈”</vt:lpstr>
      <vt:lpstr>幻灯片 14</vt:lpstr>
      <vt:lpstr>三、促使对方让步的策略  1.    车轮战策略  2. “扮红白脸”策略 </vt:lpstr>
      <vt:lpstr>3.货比三家策略</vt:lpstr>
      <vt:lpstr>   4.声东击西策略</vt:lpstr>
      <vt:lpstr> 5.最后通牒策略 </vt:lpstr>
      <vt:lpstr>6.针锋相对策略</vt:lpstr>
      <vt:lpstr>四、拒绝策略</vt:lpstr>
      <vt:lpstr>四、拒绝策略</vt:lpstr>
      <vt:lpstr>第四节  签订协议中的策略</vt:lpstr>
      <vt:lpstr>三、签订经济合同应该避免的错误</vt:lpstr>
      <vt:lpstr>幻灯片 24</vt:lpstr>
      <vt:lpstr>本章小结</vt:lpstr>
      <vt:lpstr>思考与练习题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第五章  商务谈判的策略 </dc:title>
  <dc:creator>Administrator</dc:creator>
  <cp:lastModifiedBy>dfjsj</cp:lastModifiedBy>
  <cp:revision>51</cp:revision>
  <dcterms:created xsi:type="dcterms:W3CDTF">2020-09-09T14:29:00Z</dcterms:created>
  <dcterms:modified xsi:type="dcterms:W3CDTF">2020-12-01T06:03:22Z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2052-11.3.0.9228</vt:lpwstr>
  </property>
</Properties>
</file>