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Lst>
  <p:sldSz cx="12192000" cy="6858000"/>
  <p:notesSz cx="6858000" cy="9144000"/>
  <p:custDataLst>
    <p:tags r:id="rId26"/>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6" Type="http://schemas.openxmlformats.org/officeDocument/2006/relationships/tags" Target="tags/tag63.xml"/><Relationship Id="rId25" Type="http://schemas.openxmlformats.org/officeDocument/2006/relationships/commentAuthors" Target="commentAuthors.xml"/><Relationship Id="rId24" Type="http://schemas.openxmlformats.org/officeDocument/2006/relationships/tableStyles" Target="tableStyles.xml"/><Relationship Id="rId23" Type="http://schemas.openxmlformats.org/officeDocument/2006/relationships/viewProps" Target="viewProps.xml"/><Relationship Id="rId22" Type="http://schemas.openxmlformats.org/officeDocument/2006/relationships/presProps" Target="presProps.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3.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10115550"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第十四章　管理变革与创新</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组织的创新管理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创新的含义</a:t>
            </a:r>
            <a:endParaRPr lang="zh-CN" altLang="zh-CN" sz="2600" b="1" dirty="0">
              <a:latin typeface="黑体" panose="02010609060101010101" pitchFamily="49" charset="-122"/>
              <a:ea typeface="黑体" panose="02010609060101010101" pitchFamily="49" charset="-122"/>
            </a:endParaRPr>
          </a:p>
          <a:p>
            <a:r>
              <a:rPr lang="zh-CN" altLang="en-US"/>
              <a:t>德鲁克对“创新”的定义: 提高资源的产出量或改变消费者从资源中获得的价值和满足,它与发明(Invention)、创造(Creativity)不同。</a:t>
            </a:r>
            <a:endParaRPr lang="zh-CN" altLang="en-US"/>
          </a:p>
          <a:p>
            <a:r>
              <a:rPr lang="zh-CN" altLang="en-US"/>
              <a:t>发明是指一种新产品、新技术或新经营方式的初次出现,创造是指以独特的方式综合各种思想或在各种思想之间建立起独特关系的能力。而创新是指将发明创造转化为有用的产品、服务或作业方法,从而给经济体带来实质性影响或变化的过程。</a:t>
            </a:r>
            <a:endParaRPr lang="zh-CN" altLang="en-US"/>
          </a:p>
          <a:p>
            <a:r>
              <a:rPr lang="zh-CN" altLang="en-US"/>
              <a:t>当管理者说到要建设创新型组织时,通常指的就是企业有能力不断产生创意,并能将其转化为有用的产品、过程和生产流程。当管理者实施组织变革以使组织更具创造力时,通常也意味着其变革目标是激励和促进创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组织的创新管理</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创新的源泉</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意外事件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不一致性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流程的需要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产业结构和市场结构的变化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人口统计的变化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观念的变化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 以新知识为基础的创新</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组织的创新管理</a:t>
            </a:r>
            <a:endParaRPr lang="zh-CN" altLang="en-US"/>
          </a:p>
        </p:txBody>
      </p:sp>
      <p:sp>
        <p:nvSpPr>
          <p:cNvPr id="3" name="内容占位符 2"/>
          <p:cNvSpPr>
            <a:spLocks noGrp="1"/>
          </p:cNvSpPr>
          <p:nvPr>
            <p:ph idx="1"/>
          </p:nvPr>
        </p:nvSpPr>
        <p:spPr>
          <a:xfrm>
            <a:off x="622300" y="1423670"/>
            <a:ext cx="5474335" cy="4864735"/>
          </a:xfrm>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企业创新的方式与过程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创新的主要形式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对现有业务的影响</a:t>
            </a:r>
            <a:endParaRPr lang="zh-CN" altLang="en-US"/>
          </a:p>
          <a:p>
            <a:r>
              <a:rPr lang="zh-CN" altLang="en-US"/>
              <a:t>2. 不确定性程度</a:t>
            </a:r>
            <a:endParaRPr lang="zh-CN" altLang="en-US"/>
          </a:p>
          <a:p>
            <a:r>
              <a:rPr lang="zh-CN" altLang="en-US"/>
              <a:t>3. 创新者</a:t>
            </a:r>
            <a:endParaRPr lang="zh-CN" altLang="en-US"/>
          </a:p>
        </p:txBody>
      </p:sp>
      <p:pic>
        <p:nvPicPr>
          <p:cNvPr id="379" name="14-5.jpg" descr="id:2147495558;FounderCES"/>
          <p:cNvPicPr>
            <a:picLocks noChangeAspect="1"/>
          </p:cNvPicPr>
          <p:nvPr/>
        </p:nvPicPr>
        <p:blipFill>
          <a:blip r:embed="rId1"/>
          <a:stretch>
            <a:fillRect/>
          </a:stretch>
        </p:blipFill>
        <p:spPr>
          <a:xfrm>
            <a:off x="6325235" y="2581275"/>
            <a:ext cx="4317365" cy="2051685"/>
          </a:xfrm>
          <a:prstGeom prst="rect">
            <a:avLst/>
          </a:prstGeom>
        </p:spPr>
      </p:pic>
      <p:sp>
        <p:nvSpPr>
          <p:cNvPr id="107" name="文本框 106"/>
          <p:cNvSpPr txBox="1"/>
          <p:nvPr/>
        </p:nvSpPr>
        <p:spPr>
          <a:xfrm>
            <a:off x="6382385" y="5008245"/>
            <a:ext cx="3730625" cy="368300"/>
          </a:xfrm>
          <a:prstGeom prst="rect">
            <a:avLst/>
          </a:prstGeom>
          <a:noFill/>
          <a:ln w="9525">
            <a:noFill/>
          </a:ln>
        </p:spPr>
        <p:txBody>
          <a:bodyPr wrap="square">
            <a:spAutoFit/>
          </a:bodyPr>
          <a:p>
            <a:pPr indent="228600" algn="ctr"/>
            <a:r>
              <a:rPr lang="zh-CN" b="0">
                <a:solidFill>
                  <a:srgbClr val="000000"/>
                </a:solidFill>
                <a:cs typeface="方正书宋_GBK" charset="0"/>
              </a:rPr>
              <a:t>图14-5　创新的形式</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组织的创新管理</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创新类型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产品创新。</a:t>
            </a:r>
            <a:endParaRPr lang="zh-CN" altLang="en-US"/>
          </a:p>
          <a:p>
            <a:r>
              <a:rPr lang="zh-CN" altLang="en-US"/>
              <a:t>(2) 服务创新。</a:t>
            </a:r>
            <a:endParaRPr lang="zh-CN" altLang="en-US"/>
          </a:p>
          <a:p>
            <a:r>
              <a:rPr lang="zh-CN" altLang="en-US"/>
              <a:t>(3) 流程创新。</a:t>
            </a:r>
            <a:endParaRPr lang="zh-CN" altLang="en-US"/>
          </a:p>
          <a:p>
            <a:r>
              <a:rPr lang="zh-CN" altLang="en-US"/>
              <a:t>(4) 营销创新。</a:t>
            </a:r>
            <a:endParaRPr lang="zh-CN" altLang="en-US"/>
          </a:p>
          <a:p>
            <a:r>
              <a:rPr lang="zh-CN" altLang="en-US"/>
              <a:t>(5) 供应链创新。</a:t>
            </a:r>
            <a:endParaRPr lang="zh-CN" altLang="en-US"/>
          </a:p>
          <a:p>
            <a:r>
              <a:rPr lang="zh-CN" altLang="en-US"/>
              <a:t>(6) 商业模式创新。</a:t>
            </a:r>
            <a:endParaRPr lang="zh-CN" altLang="en-US"/>
          </a:p>
          <a:p>
            <a:r>
              <a:rPr lang="zh-CN" altLang="en-US"/>
              <a:t>(7) 组织创新。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组织的创新管理</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组织创新过程的阶段</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阶段一: 设定日程</a:t>
            </a:r>
            <a:endParaRPr lang="zh-CN" altLang="en-US"/>
          </a:p>
          <a:p>
            <a:r>
              <a:rPr lang="zh-CN" altLang="en-US"/>
              <a:t>阶段二: 明确创新阶段</a:t>
            </a:r>
            <a:endParaRPr lang="zh-CN" altLang="en-US"/>
          </a:p>
          <a:p>
            <a:r>
              <a:rPr lang="zh-CN" altLang="en-US"/>
              <a:t>阶段三: 提出想法</a:t>
            </a:r>
            <a:endParaRPr lang="zh-CN" altLang="en-US"/>
          </a:p>
          <a:p>
            <a:r>
              <a:rPr lang="zh-CN" altLang="en-US"/>
              <a:t>阶段四: 测试和执行想法</a:t>
            </a:r>
            <a:endParaRPr lang="zh-CN" altLang="en-US"/>
          </a:p>
          <a:p>
            <a:r>
              <a:rPr lang="zh-CN" altLang="en-US"/>
              <a:t>阶段五: 评价结果</a:t>
            </a:r>
            <a:endParaRPr lang="zh-CN" altLang="en-US"/>
          </a:p>
        </p:txBody>
      </p:sp>
      <p:pic>
        <p:nvPicPr>
          <p:cNvPr id="380" name="14-6.jpg" descr="id:2147495565;FounderCES"/>
          <p:cNvPicPr>
            <a:picLocks noChangeAspect="1"/>
          </p:cNvPicPr>
          <p:nvPr/>
        </p:nvPicPr>
        <p:blipFill>
          <a:blip r:embed="rId1"/>
          <a:stretch>
            <a:fillRect/>
          </a:stretch>
        </p:blipFill>
        <p:spPr>
          <a:xfrm>
            <a:off x="3284220" y="4138295"/>
            <a:ext cx="6805930" cy="1368425"/>
          </a:xfrm>
          <a:prstGeom prst="rect">
            <a:avLst/>
          </a:prstGeom>
        </p:spPr>
      </p:pic>
      <p:sp>
        <p:nvSpPr>
          <p:cNvPr id="107" name="文本框 106"/>
          <p:cNvSpPr txBox="1"/>
          <p:nvPr/>
        </p:nvSpPr>
        <p:spPr>
          <a:xfrm>
            <a:off x="4478020" y="5595620"/>
            <a:ext cx="5080000" cy="368300"/>
          </a:xfrm>
          <a:prstGeom prst="rect">
            <a:avLst/>
          </a:prstGeom>
          <a:noFill/>
          <a:ln w="9525">
            <a:noFill/>
          </a:ln>
        </p:spPr>
        <p:txBody>
          <a:bodyPr>
            <a:spAutoFit/>
          </a:bodyPr>
          <a:p>
            <a:pPr indent="228600" algn="ctr"/>
            <a:r>
              <a:rPr lang="zh-CN" b="0">
                <a:solidFill>
                  <a:srgbClr val="000000"/>
                </a:solidFill>
                <a:cs typeface="方正书宋_GBK" charset="0"/>
              </a:rPr>
              <a:t>图14-6　创新的过程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激发和促进组织创新</a:t>
            </a:r>
            <a:endParaRPr lang="zh-CN" altLang="en-US"/>
          </a:p>
        </p:txBody>
      </p:sp>
      <p:sp>
        <p:nvSpPr>
          <p:cNvPr id="3" name="内容占位符 2"/>
          <p:cNvSpPr>
            <a:spLocks noGrp="1"/>
          </p:cNvSpPr>
          <p:nvPr>
            <p:ph idx="1"/>
          </p:nvPr>
        </p:nvSpPr>
        <p:spPr/>
        <p:txBody>
          <a:bodyPr/>
          <a:p>
            <a:r>
              <a:rPr lang="zh-CN" altLang="en-US"/>
              <a:t>在创新的过程中,我们可以看出,有3类因素可用来激发组织的创新力,它们就是组织的结构、文化和人力资源(如图14-7所示)。对这类因素的有效管理,有助于企业激发和促进创新。</a:t>
            </a:r>
            <a:endParaRPr lang="zh-CN" altLang="en-US"/>
          </a:p>
          <a:p>
            <a:endParaRPr lang="zh-CN" altLang="en-US"/>
          </a:p>
          <a:p>
            <a:endParaRPr lang="zh-CN" altLang="en-US"/>
          </a:p>
        </p:txBody>
      </p:sp>
      <p:sp>
        <p:nvSpPr>
          <p:cNvPr id="4" name="文本框 3"/>
          <p:cNvSpPr txBox="1"/>
          <p:nvPr/>
        </p:nvSpPr>
        <p:spPr>
          <a:xfrm>
            <a:off x="2744470" y="5676265"/>
            <a:ext cx="6096000" cy="368300"/>
          </a:xfrm>
          <a:prstGeom prst="rect">
            <a:avLst/>
          </a:prstGeom>
          <a:noFill/>
        </p:spPr>
        <p:txBody>
          <a:bodyPr wrap="square" rtlCol="0" anchor="t">
            <a:spAutoFit/>
          </a:bodyPr>
          <a:p>
            <a:pPr algn="ctr"/>
            <a:r>
              <a:rPr lang="zh-CN" altLang="en-US">
                <a:sym typeface="+mn-ea"/>
              </a:rPr>
              <a:t>图14-7　创新的因素</a:t>
            </a:r>
            <a:endParaRPr lang="zh-CN" altLang="en-US">
              <a:sym typeface="+mn-ea"/>
            </a:endParaRPr>
          </a:p>
        </p:txBody>
      </p:sp>
      <p:pic>
        <p:nvPicPr>
          <p:cNvPr id="383" name="14-7.jpg" descr="id:2147495587;FounderCES"/>
          <p:cNvPicPr>
            <a:picLocks noChangeAspect="1"/>
          </p:cNvPicPr>
          <p:nvPr/>
        </p:nvPicPr>
        <p:blipFill>
          <a:blip r:embed="rId1"/>
          <a:stretch>
            <a:fillRect/>
          </a:stretch>
        </p:blipFill>
        <p:spPr>
          <a:xfrm>
            <a:off x="4412615" y="2326640"/>
            <a:ext cx="2834005" cy="3237865"/>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激发和促进组织创新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结构因素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有机式结构对创新有正面的影响。</a:t>
            </a:r>
            <a:endParaRPr lang="zh-CN" altLang="en-US"/>
          </a:p>
          <a:p>
            <a:r>
              <a:rPr lang="zh-CN" altLang="en-US"/>
              <a:t>(2) 拥有充足的资源能为创新提供另一重要的基石。</a:t>
            </a:r>
            <a:endParaRPr lang="zh-CN" altLang="en-US"/>
          </a:p>
          <a:p>
            <a:r>
              <a:rPr lang="zh-CN" altLang="en-US"/>
              <a:t>(3) 单位间密切的沟通有利于克服创新的潜在障碍。</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激发和促进组织创新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文化因素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接受模棱两可。</a:t>
            </a:r>
            <a:endParaRPr lang="zh-CN" altLang="en-US"/>
          </a:p>
          <a:p>
            <a:r>
              <a:rPr lang="zh-CN" altLang="en-US"/>
              <a:t>(2) 容忍不切实际。</a:t>
            </a:r>
            <a:endParaRPr lang="zh-CN" altLang="en-US"/>
          </a:p>
          <a:p>
            <a:r>
              <a:rPr lang="zh-CN" altLang="en-US"/>
              <a:t>(3) 外部控制少。</a:t>
            </a:r>
            <a:endParaRPr lang="zh-CN" altLang="en-US"/>
          </a:p>
          <a:p>
            <a:r>
              <a:rPr lang="zh-CN" altLang="en-US"/>
              <a:t>(4) 接受风险。</a:t>
            </a:r>
            <a:endParaRPr lang="zh-CN" altLang="en-US"/>
          </a:p>
          <a:p>
            <a:r>
              <a:rPr lang="zh-CN" altLang="en-US"/>
              <a:t>(5) 容忍冲突。</a:t>
            </a:r>
            <a:endParaRPr lang="zh-CN" altLang="en-US"/>
          </a:p>
          <a:p>
            <a:r>
              <a:rPr lang="zh-CN" altLang="en-US"/>
              <a:t>(6) 注重结果甚于手段。</a:t>
            </a:r>
            <a:endParaRPr lang="zh-CN" altLang="en-US"/>
          </a:p>
          <a:p>
            <a:r>
              <a:rPr lang="zh-CN" altLang="en-US"/>
              <a:t>(7) 强调开放系统。</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激发和促进组织创新</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人力资源因素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培训员工跳出思维定式来思考。</a:t>
            </a:r>
            <a:endParaRPr lang="zh-CN" altLang="en-US"/>
          </a:p>
          <a:p>
            <a:r>
              <a:rPr lang="zh-CN" altLang="en-US"/>
              <a:t>(2) 设定创造性目标,并努力达成这些目标。</a:t>
            </a:r>
            <a:endParaRPr lang="zh-CN" altLang="en-US"/>
          </a:p>
          <a:p>
            <a:r>
              <a:rPr lang="zh-CN" altLang="en-US"/>
              <a:t>(3) 开发创意工作的环境。</a:t>
            </a:r>
            <a:endParaRPr lang="zh-CN" altLang="en-US"/>
          </a:p>
          <a:p>
            <a:r>
              <a:rPr lang="zh-CN" altLang="en-US"/>
              <a:t>(4) 确保工作自主性,员工可自行决定如何使用自己的时间以发挥创造性。</a:t>
            </a:r>
            <a:endParaRPr lang="zh-CN" altLang="en-US"/>
          </a:p>
          <a:p>
            <a:r>
              <a:rPr lang="zh-CN" altLang="en-US"/>
              <a:t>(5) 提供与其他创意人才接触的机会。</a:t>
            </a:r>
            <a:endParaRPr lang="zh-CN" altLang="en-US"/>
          </a:p>
          <a:p>
            <a:r>
              <a:rPr lang="zh-CN" altLang="en-US"/>
              <a:t>(6) 鼓励不同背景和项目的员工交流,激发思想的跨界应用。</a:t>
            </a:r>
            <a:endParaRPr lang="zh-CN" altLang="en-US"/>
          </a:p>
          <a:p>
            <a:r>
              <a:rPr lang="zh-CN" altLang="en-US"/>
              <a:t>(7) 使工作本身更有内在趣味,有趣的工作更有可能激发创新。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767330"/>
            <a:chOff x="5313" y="3179"/>
            <a:chExt cx="9165" cy="435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组织变革的基础</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推动和管理组织变革</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组织的创新管理</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激发和促进组织创新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组织变革的基础</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组织变革的影响因素</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外部环境驱动变革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全球化</a:t>
            </a:r>
            <a:endParaRPr lang="zh-CN" altLang="en-US"/>
          </a:p>
          <a:p>
            <a:r>
              <a:rPr lang="zh-CN" altLang="en-US"/>
              <a:t>2. 技术进步</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内部环境在推动变革中的作用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组织变革中备受关注的内部因素是战略调整与变革。企业的战略变革包括: 引进新的产品和服务、进入新市场、运用新的营销方式、引入网络销售、与其他组织建立战略联盟或合资企业,以及与供应商之间建立合作伙伴关系等。要想取得成功,竞争战略的变革通常需要在员工态度、工作角色、组织结构和技术方式的相应变革。</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组织变革的基础</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变革与稳定的关系</a:t>
            </a:r>
            <a:endParaRPr lang="zh-CN" altLang="zh-CN" sz="2600" b="1" dirty="0">
              <a:latin typeface="黑体" panose="02010609060101010101" pitchFamily="49" charset="-122"/>
              <a:ea typeface="黑体" panose="02010609060101010101" pitchFamily="49" charset="-122"/>
            </a:endParaRPr>
          </a:p>
          <a:p>
            <a:r>
              <a:rPr lang="zh-CN" altLang="en-US"/>
              <a:t>图14-1说明了组织变革与稳定性之间的关系。当稳定性与适应性均很高时[方格(3)],它对组织的生存与发展最有利;当组织稳定性降低后,组织生存与发展均受限制。因此,若管理者只注重一味变革而忽视稳定性的重要地位,它将导致一系列的管理混乱与员工的精神压力。在图14-1中,虽然使用了“适应性”(Adaption)一词,但它与变革所表达的内涵是基本一致的。</a:t>
            </a:r>
            <a:endParaRPr lang="zh-CN" altLang="en-US"/>
          </a:p>
        </p:txBody>
      </p:sp>
      <p:pic>
        <p:nvPicPr>
          <p:cNvPr id="369" name="14-1.jpg" descr="id:2147495463;FounderCES"/>
          <p:cNvPicPr>
            <a:picLocks noChangeAspect="1"/>
          </p:cNvPicPr>
          <p:nvPr/>
        </p:nvPicPr>
        <p:blipFill>
          <a:blip r:embed="rId1"/>
          <a:stretch>
            <a:fillRect/>
          </a:stretch>
        </p:blipFill>
        <p:spPr>
          <a:xfrm>
            <a:off x="3385185" y="3923030"/>
            <a:ext cx="4309110" cy="1851025"/>
          </a:xfrm>
          <a:prstGeom prst="rect">
            <a:avLst/>
          </a:prstGeom>
        </p:spPr>
      </p:pic>
      <p:sp>
        <p:nvSpPr>
          <p:cNvPr id="107" name="文本框 106"/>
          <p:cNvSpPr txBox="1"/>
          <p:nvPr/>
        </p:nvSpPr>
        <p:spPr>
          <a:xfrm>
            <a:off x="2999740" y="6083935"/>
            <a:ext cx="5080000" cy="368300"/>
          </a:xfrm>
          <a:prstGeom prst="rect">
            <a:avLst/>
          </a:prstGeom>
          <a:noFill/>
          <a:ln w="9525">
            <a:noFill/>
          </a:ln>
        </p:spPr>
        <p:txBody>
          <a:bodyPr>
            <a:spAutoFit/>
          </a:bodyPr>
          <a:p>
            <a:pPr indent="228600"/>
            <a:r>
              <a:rPr lang="zh-CN" b="0">
                <a:solidFill>
                  <a:srgbClr val="000000"/>
                </a:solidFill>
                <a:cs typeface="方正书宋_GBK" charset="0"/>
              </a:rPr>
              <a:t>图14-1　适应性、稳定性与组织生存发展</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组织变革的基础</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组织变革的表现形式</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变革的发生: 反应型与前瞻型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变革的来源: 计划型与有机型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变革的程度: 渐进型与激进型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组织变革的基础</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组织变革的类型</a:t>
            </a:r>
            <a:endParaRPr lang="zh-CN" altLang="zh-CN" sz="2600" b="1" dirty="0">
              <a:latin typeface="黑体" panose="02010609060101010101" pitchFamily="49" charset="-122"/>
              <a:ea typeface="黑体" panose="02010609060101010101" pitchFamily="49" charset="-122"/>
            </a:endParaRPr>
          </a:p>
          <a:p>
            <a:r>
              <a:rPr lang="zh-CN" altLang="en-US"/>
              <a:t>管理者推动变革的最常见目的是提高组织绩效。因此,管理者必须分析是哪些因素导致了组织绩效的下降,然后采取相应的改革措施去改变现状。多年来,人们普遍认为组织成效主要取决于以下三大因素: </a:t>
            </a:r>
            <a:endParaRPr lang="zh-CN" altLang="en-US"/>
          </a:p>
          <a:p>
            <a:r>
              <a:rPr lang="zh-CN" altLang="en-US"/>
              <a:t>(1) 技术因素: 帮助组织成员有效完成工作的各种装备以及设计的程序。</a:t>
            </a:r>
            <a:endParaRPr lang="zh-CN" altLang="en-US"/>
          </a:p>
          <a:p>
            <a:r>
              <a:rPr lang="zh-CN" altLang="en-US"/>
              <a:t>(2) 结构因素: 组织控制系统,包括组织结构、职务设计、责权分配、制定规章程序等方面的内容。</a:t>
            </a:r>
            <a:endParaRPr lang="zh-CN" altLang="en-US"/>
          </a:p>
          <a:p>
            <a:r>
              <a:rPr lang="zh-CN" altLang="en-US"/>
              <a:t>(3) 人员因素: 组织内部与人力资源方面有关的因素,包括工作态度、领导技能、沟通技能等。</a:t>
            </a:r>
            <a:endParaRPr lang="zh-CN" altLang="en-US"/>
          </a:p>
        </p:txBody>
      </p:sp>
      <p:pic>
        <p:nvPicPr>
          <p:cNvPr id="370" name="14-2.jpg" descr="id:2147495470;FounderCES"/>
          <p:cNvPicPr>
            <a:picLocks noChangeAspect="1"/>
          </p:cNvPicPr>
          <p:nvPr/>
        </p:nvPicPr>
        <p:blipFill>
          <a:blip r:embed="rId1"/>
          <a:stretch>
            <a:fillRect/>
          </a:stretch>
        </p:blipFill>
        <p:spPr>
          <a:xfrm>
            <a:off x="3735070" y="4135755"/>
            <a:ext cx="2152650" cy="2152650"/>
          </a:xfrm>
          <a:prstGeom prst="rect">
            <a:avLst/>
          </a:prstGeom>
        </p:spPr>
      </p:pic>
      <p:sp>
        <p:nvSpPr>
          <p:cNvPr id="107" name="文本框 106"/>
          <p:cNvSpPr txBox="1"/>
          <p:nvPr/>
        </p:nvSpPr>
        <p:spPr>
          <a:xfrm>
            <a:off x="5850890" y="5643245"/>
            <a:ext cx="2989580" cy="645160"/>
          </a:xfrm>
          <a:prstGeom prst="rect">
            <a:avLst/>
          </a:prstGeom>
          <a:noFill/>
          <a:ln w="9525">
            <a:noFill/>
          </a:ln>
        </p:spPr>
        <p:txBody>
          <a:bodyPr wrap="square">
            <a:spAutoFit/>
          </a:bodyPr>
          <a:p>
            <a:pPr indent="228600"/>
            <a:r>
              <a:rPr lang="zh-CN" b="0">
                <a:solidFill>
                  <a:srgbClr val="000000"/>
                </a:solidFill>
                <a:cs typeface="方正书宋_GBK" charset="0"/>
              </a:rPr>
              <a:t>图14-2　决定组织绩效的</a:t>
            </a:r>
            <a:r>
              <a:rPr lang="en-US" b="0">
                <a:solidFill>
                  <a:srgbClr val="000000"/>
                </a:solidFill>
                <a:latin typeface="宋体" panose="02010600030101010101" pitchFamily="2" charset="-122"/>
                <a:cs typeface="方正书宋_GBK" charset="0"/>
              </a:rPr>
              <a:t>	</a:t>
            </a:r>
            <a:r>
              <a:rPr lang="zh-CN" b="0">
                <a:solidFill>
                  <a:srgbClr val="000000"/>
                </a:solidFill>
                <a:cs typeface="方正书宋_GBK" charset="0"/>
              </a:rPr>
              <a:t>三大因素</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组织变革的基础</a:t>
            </a:r>
            <a:endParaRPr lang="zh-CN" altLang="en-US"/>
          </a:p>
        </p:txBody>
      </p:sp>
      <p:sp>
        <p:nvSpPr>
          <p:cNvPr id="3" name="内容占位符 2"/>
          <p:cNvSpPr>
            <a:spLocks noGrp="1"/>
          </p:cNvSpPr>
          <p:nvPr>
            <p:ph idx="1"/>
          </p:nvPr>
        </p:nvSpPr>
        <p:spPr/>
        <p:txBody>
          <a:bodyPr/>
          <a:p>
            <a:r>
              <a:rPr lang="zh-CN" altLang="en-US"/>
              <a:t>根据上述三大因素实施变革计划,变革也可以分为技术变革、结构变革和人员变革3种类型。</a:t>
            </a:r>
            <a:endParaRPr lang="zh-CN" altLang="en-US"/>
          </a:p>
          <a:p>
            <a:r>
              <a:rPr lang="zh-CN" altLang="en-US"/>
              <a:t>当然,三者之间是相互牵制的,一种变革常常会要求另一种变革来配合。</a:t>
            </a:r>
            <a:endParaRPr lang="zh-CN" altLang="en-US"/>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技术变革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结构变革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人员变革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推动和管理组织变革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组织变革的路线图</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营造不满足感</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构建未来蓝图</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规划和执行变革流程</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减少变革的障碍与阻力</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374" name="14-3.jpg" descr="id:2147495513;FounderCES"/>
          <p:cNvPicPr>
            <a:picLocks noChangeAspect="1"/>
          </p:cNvPicPr>
          <p:nvPr/>
        </p:nvPicPr>
        <p:blipFill>
          <a:blip r:embed="rId1"/>
          <a:stretch>
            <a:fillRect/>
          </a:stretch>
        </p:blipFill>
        <p:spPr>
          <a:xfrm>
            <a:off x="4563745" y="2717165"/>
            <a:ext cx="6051550" cy="1596390"/>
          </a:xfrm>
          <a:prstGeom prst="rect">
            <a:avLst/>
          </a:prstGeom>
        </p:spPr>
      </p:pic>
      <p:sp>
        <p:nvSpPr>
          <p:cNvPr id="107" name="文本框 106"/>
          <p:cNvSpPr txBox="1"/>
          <p:nvPr/>
        </p:nvSpPr>
        <p:spPr>
          <a:xfrm>
            <a:off x="5116195" y="4972050"/>
            <a:ext cx="5080000" cy="368300"/>
          </a:xfrm>
          <a:prstGeom prst="rect">
            <a:avLst/>
          </a:prstGeom>
          <a:noFill/>
          <a:ln w="9525">
            <a:noFill/>
          </a:ln>
        </p:spPr>
        <p:txBody>
          <a:bodyPr>
            <a:spAutoFit/>
          </a:bodyPr>
          <a:p>
            <a:pPr indent="228600" algn="ctr"/>
            <a:r>
              <a:rPr lang="zh-CN" b="0">
                <a:solidFill>
                  <a:srgbClr val="000000"/>
                </a:solidFill>
                <a:cs typeface="方正书宋_GBK" charset="0"/>
              </a:rPr>
              <a:t>图14-3　组织变革模型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推动和管理组织变革</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消除变革障碍,减少变革阻力</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赢得领导支持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发现和孤立变革抵制者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教育员工</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“推销”变革的必要性</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让员工参与变革</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(六) 奖励建设性的行为</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(七) 创建学习型组织</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2254</Words>
  <Application>WPS 演示</Application>
  <PresentationFormat>宽屏</PresentationFormat>
  <Paragraphs>163</Paragraphs>
  <Slides>18</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18</vt:i4>
      </vt:variant>
    </vt:vector>
  </HeadingPairs>
  <TitlesOfParts>
    <vt:vector size="33"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方正书宋_GBK</vt:lpstr>
      <vt:lpstr>Office 主题​​</vt:lpstr>
      <vt:lpstr>默认设计模板</vt:lpstr>
      <vt:lpstr>PowerPoint 演示文稿</vt:lpstr>
      <vt:lpstr>PowerPoint 演示文稿</vt:lpstr>
      <vt:lpstr>第一节　组织变革的基础</vt:lpstr>
      <vt:lpstr>第一节　组织变革的基础</vt:lpstr>
      <vt:lpstr>第一节　组织变革的基础</vt:lpstr>
      <vt:lpstr>第一节　组织变革的基础</vt:lpstr>
      <vt:lpstr>第一节　组织变革的基础</vt:lpstr>
      <vt:lpstr>第二节　推动和管理组织变革</vt:lpstr>
      <vt:lpstr>第二节　推动和管理组织变革</vt:lpstr>
      <vt:lpstr>第三节　组织的创新管理</vt:lpstr>
      <vt:lpstr>第三节　组织的创新管理</vt:lpstr>
      <vt:lpstr>第三节　组织的创新管理</vt:lpstr>
      <vt:lpstr>第三节　组织的创新管理</vt:lpstr>
      <vt:lpstr>第三节　组织的创新管理</vt:lpstr>
      <vt:lpstr>第四节　激发和促进组织创新</vt:lpstr>
      <vt:lpstr>第四节　激发和促进组织创新</vt:lpstr>
      <vt:lpstr>第四节　激发和促进组织创新</vt:lpstr>
      <vt:lpstr>第四节　激发和促进组织创新</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2023-06-22T00:55:38Z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933AD28A132748A6A9835E3EE9BE3A96</vt:lpwstr>
  </property>
</Properties>
</file>