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81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83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585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34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04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590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943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47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210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9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3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79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9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57B07-1633-4753-B539-449702A77EC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B14A4-0E15-478E-ADED-E6AA94C60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69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026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10733" y="2222877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　团队纪律与团队礼仪</a:t>
            </a:r>
          </a:p>
        </p:txBody>
      </p:sp>
      <p:sp>
        <p:nvSpPr>
          <p:cNvPr id="6" name="矩形 5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第二部分　实训篇</a:t>
            </a:r>
          </a:p>
        </p:txBody>
      </p:sp>
    </p:spTree>
    <p:extLst>
      <p:ext uri="{BB962C8B-B14F-4D97-AF65-F5344CB8AC3E}">
        <p14:creationId xmlns:p14="http://schemas.microsoft.com/office/powerpoint/2010/main" val="58255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如何看待自己团队内制定的规章制度</a:t>
            </a:r>
            <a:r>
              <a:rPr lang="en-US" altLang="zh-CN" dirty="0"/>
              <a:t>?</a:t>
            </a:r>
            <a:r>
              <a:rPr lang="zh-CN" altLang="zh-CN" dirty="0"/>
              <a:t>是否能实施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当你的队长违反规章制度时</a:t>
            </a:r>
            <a:r>
              <a:rPr lang="en-US" altLang="zh-CN" dirty="0"/>
              <a:t>,</a:t>
            </a:r>
            <a:r>
              <a:rPr lang="zh-CN" altLang="zh-CN" dirty="0"/>
              <a:t>你会怎么做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你是否愿意为自己的错误接受惩罚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你怎样认识遵守纪律的重要性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结合实际生活的例子</a:t>
            </a:r>
            <a:r>
              <a:rPr lang="en-US" altLang="zh-CN" dirty="0"/>
              <a:t>,</a:t>
            </a:r>
            <a:r>
              <a:rPr lang="zh-CN" altLang="zh-CN" dirty="0"/>
              <a:t>谈谈怎么做一个遵守纪律的人。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757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团队礼仪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礼仪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礼貌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礼节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礼仪准则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尊重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真诚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体谅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963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团队礼仪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礼仪功能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提升教养水平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改善人际关系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强化职场能力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有关礼仪理解的误区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礼仪是一种过时的、刻板的规矩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上流社会才需要礼仪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礼仪是谄媚的行为和表现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礼仪的目标是赢得合同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8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团队礼仪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礼仪的分类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职场礼仪</a:t>
            </a:r>
          </a:p>
          <a:p>
            <a:r>
              <a:rPr lang="en-US" altLang="zh-CN" dirty="0"/>
              <a:t>2.</a:t>
            </a:r>
            <a:r>
              <a:rPr lang="zh-CN" altLang="zh-CN" dirty="0" smtClean="0"/>
              <a:t>工作</a:t>
            </a:r>
            <a:r>
              <a:rPr lang="zh-CN" altLang="zh-CN" dirty="0"/>
              <a:t>沟通与交往礼仪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“</a:t>
            </a:r>
            <a:r>
              <a:rPr lang="en-US" altLang="zh-CN" dirty="0"/>
              <a:t>55387</a:t>
            </a:r>
            <a:r>
              <a:rPr lang="zh-CN" altLang="zh-CN" dirty="0"/>
              <a:t>”定律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仪容与形象礼仪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餐饮与娱乐休闲礼仪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社交礼仪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科技时代礼仪</a:t>
            </a:r>
          </a:p>
          <a:p>
            <a:r>
              <a:rPr lang="en-US" altLang="zh-CN" dirty="0"/>
              <a:t>6.</a:t>
            </a:r>
            <a:r>
              <a:rPr lang="zh-CN" altLang="zh-CN" dirty="0"/>
              <a:t>商务礼仪</a:t>
            </a:r>
          </a:p>
          <a:p>
            <a:r>
              <a:rPr lang="en-US" altLang="zh-CN" dirty="0"/>
              <a:t>7.</a:t>
            </a:r>
            <a:r>
              <a:rPr lang="zh-CN" altLang="zh-CN" dirty="0"/>
              <a:t>涉外礼仪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317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团队礼仪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模拟面试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面试前的准备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面试过程中的礼仪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面试后的礼仪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  <p:pic>
        <p:nvPicPr>
          <p:cNvPr id="4" name="703.jpg" descr="id:21474919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12902" y="1932062"/>
            <a:ext cx="6339133" cy="35285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24513" y="5586737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7-3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礼仪展示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09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团队礼仪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模拟社交礼仪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握手的顺序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握手的方法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  <p:pic>
        <p:nvPicPr>
          <p:cNvPr id="4" name="704.jpg" descr="id:21474919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22545" y="2073499"/>
            <a:ext cx="7502525" cy="3235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20625" y="5434285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7-4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握手礼仪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0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团队礼仪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卡耐基说过一句话</a:t>
            </a:r>
            <a:r>
              <a:rPr lang="en-US" altLang="zh-CN" dirty="0"/>
              <a:t>:</a:t>
            </a:r>
            <a:r>
              <a:rPr lang="zh-CN" altLang="zh-CN" dirty="0"/>
              <a:t>“一个人的成功</a:t>
            </a:r>
            <a:r>
              <a:rPr lang="en-US" altLang="zh-CN" dirty="0"/>
              <a:t>,15%</a:t>
            </a:r>
            <a:r>
              <a:rPr lang="zh-CN" altLang="zh-CN" dirty="0"/>
              <a:t>是靠专业知识</a:t>
            </a:r>
            <a:r>
              <a:rPr lang="en-US" altLang="zh-CN" dirty="0"/>
              <a:t>,85%</a:t>
            </a:r>
            <a:r>
              <a:rPr lang="zh-CN" altLang="zh-CN" dirty="0"/>
              <a:t>是靠人际关系和处世能力。”这里所说的“人际关系和处世能力”</a:t>
            </a:r>
            <a:r>
              <a:rPr lang="en-US" altLang="zh-CN" dirty="0"/>
              <a:t>,</a:t>
            </a:r>
            <a:r>
              <a:rPr lang="zh-CN" altLang="zh-CN" dirty="0"/>
              <a:t>其实就是礼仪固化和外化的表现。</a:t>
            </a:r>
          </a:p>
          <a:p>
            <a:r>
              <a:rPr lang="zh-CN" altLang="zh-CN" dirty="0"/>
              <a:t>中国古代哲学家荀子说过这样一句话</a:t>
            </a:r>
            <a:r>
              <a:rPr lang="en-US" altLang="zh-CN" dirty="0"/>
              <a:t>:</a:t>
            </a:r>
            <a:r>
              <a:rPr lang="zh-CN" altLang="zh-CN" dirty="0"/>
              <a:t>“礼</a:t>
            </a:r>
            <a:r>
              <a:rPr lang="en-US" altLang="zh-CN" dirty="0"/>
              <a:t>,</a:t>
            </a:r>
            <a:r>
              <a:rPr lang="zh-CN" altLang="zh-CN" dirty="0"/>
              <a:t>所以正身也</a:t>
            </a:r>
            <a:r>
              <a:rPr lang="en-US" altLang="zh-CN" dirty="0"/>
              <a:t>;</a:t>
            </a:r>
            <a:r>
              <a:rPr lang="zh-CN" altLang="zh-CN" dirty="0"/>
              <a:t>师</a:t>
            </a:r>
            <a:r>
              <a:rPr lang="en-US" altLang="zh-CN" dirty="0"/>
              <a:t>,</a:t>
            </a:r>
            <a:r>
              <a:rPr lang="zh-CN" altLang="zh-CN" dirty="0"/>
              <a:t>所以正礼也。人无礼则不生</a:t>
            </a:r>
            <a:r>
              <a:rPr lang="en-US" altLang="zh-CN" dirty="0"/>
              <a:t>,</a:t>
            </a:r>
            <a:r>
              <a:rPr lang="zh-CN" altLang="zh-CN" dirty="0"/>
              <a:t>事无礼则不成</a:t>
            </a:r>
            <a:r>
              <a:rPr lang="en-US" altLang="zh-CN" dirty="0"/>
              <a:t>,</a:t>
            </a:r>
            <a:r>
              <a:rPr lang="zh-CN" altLang="zh-CN" dirty="0"/>
              <a:t>国家无礼则不宁。”由此可见</a:t>
            </a:r>
            <a:r>
              <a:rPr lang="en-US" altLang="zh-CN" dirty="0"/>
              <a:t>,</a:t>
            </a:r>
            <a:r>
              <a:rPr lang="zh-CN" altLang="zh-CN" dirty="0"/>
              <a:t>礼仪是多么重要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6915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团队礼仪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请简述礼仪的概念。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请讲讲你对于职场礼仪的理解。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请你谈谈礼仪的重要性。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请你简要分析一下纪律与礼仪的联系。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结合实际生活的例子</a:t>
            </a:r>
            <a:r>
              <a:rPr lang="en-US" altLang="zh-CN" dirty="0"/>
              <a:t>,</a:t>
            </a:r>
            <a:r>
              <a:rPr lang="zh-CN" altLang="zh-CN" dirty="0"/>
              <a:t>谈谈怎么做一个讲礼的人。</a:t>
            </a:r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566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团队纪律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团队礼仪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1014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zh-CN" altLang="zh-CN" dirty="0"/>
              <a:t>一般来说</a:t>
            </a:r>
            <a:r>
              <a:rPr lang="en-US" altLang="zh-CN" dirty="0"/>
              <a:t>,</a:t>
            </a:r>
            <a:r>
              <a:rPr lang="zh-CN" altLang="zh-CN" dirty="0"/>
              <a:t>纪律有三种基本含义</a:t>
            </a:r>
            <a:r>
              <a:rPr lang="en-US" altLang="zh-CN" dirty="0"/>
              <a:t>:(1)</a:t>
            </a:r>
            <a:r>
              <a:rPr lang="zh-CN" altLang="zh-CN" dirty="0"/>
              <a:t>纪律是指惩罚</a:t>
            </a:r>
            <a:r>
              <a:rPr lang="en-US" altLang="zh-CN" dirty="0"/>
              <a:t>;(2)</a:t>
            </a:r>
            <a:r>
              <a:rPr lang="zh-CN" altLang="zh-CN" dirty="0"/>
              <a:t>纪律是指通过施加外来约束达到纠正行为目的的手段</a:t>
            </a:r>
            <a:r>
              <a:rPr lang="en-US" altLang="zh-CN" dirty="0"/>
              <a:t>;(3)</a:t>
            </a:r>
            <a:r>
              <a:rPr lang="zh-CN" altLang="zh-CN" dirty="0"/>
              <a:t>纪律是指对自身行为起作用的内在约束力。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历史性 </a:t>
            </a:r>
          </a:p>
          <a:p>
            <a:r>
              <a:rPr lang="zh-CN" altLang="zh-CN" dirty="0"/>
              <a:t>在原始社会里</a:t>
            </a:r>
            <a:r>
              <a:rPr lang="en-US" altLang="zh-CN" dirty="0"/>
              <a:t>,</a:t>
            </a:r>
            <a:r>
              <a:rPr lang="zh-CN" altLang="zh-CN" dirty="0"/>
              <a:t>人们在共同生活中养成集体行动的习惯。他们总是成群结队地寻食打猎</a:t>
            </a:r>
            <a:r>
              <a:rPr lang="en-US" altLang="zh-CN" dirty="0"/>
              <a:t>,</a:t>
            </a:r>
            <a:r>
              <a:rPr lang="zh-CN" altLang="zh-CN" dirty="0"/>
              <a:t>如果没有一定的行为规则</a:t>
            </a:r>
            <a:r>
              <a:rPr lang="en-US" altLang="zh-CN" dirty="0"/>
              <a:t>,</a:t>
            </a:r>
            <a:r>
              <a:rPr lang="zh-CN" altLang="zh-CN" dirty="0"/>
              <a:t>就无法进行协同活动</a:t>
            </a:r>
            <a:r>
              <a:rPr lang="en-US" altLang="zh-CN" dirty="0"/>
              <a:t>,</a:t>
            </a:r>
            <a:r>
              <a:rPr lang="zh-CN" altLang="zh-CN" dirty="0"/>
              <a:t>甚至连抵御野兽的侵袭也不可能。所以</a:t>
            </a:r>
            <a:r>
              <a:rPr lang="en-US" altLang="zh-CN" dirty="0"/>
              <a:t>,</a:t>
            </a:r>
            <a:r>
              <a:rPr lang="zh-CN" altLang="zh-CN" dirty="0"/>
              <a:t>纪律就作为人们的习惯而产生。随着生产力的发展</a:t>
            </a:r>
            <a:r>
              <a:rPr lang="en-US" altLang="zh-CN" dirty="0"/>
              <a:t>,</a:t>
            </a:r>
            <a:r>
              <a:rPr lang="zh-CN" altLang="zh-CN" dirty="0"/>
              <a:t>特别是随着大工业革命的到来</a:t>
            </a:r>
            <a:r>
              <a:rPr lang="en-US" altLang="zh-CN" dirty="0"/>
              <a:t>,</a:t>
            </a:r>
            <a:r>
              <a:rPr lang="zh-CN" altLang="zh-CN" dirty="0"/>
              <a:t>生产越社会化和现代化</a:t>
            </a:r>
            <a:r>
              <a:rPr lang="en-US" altLang="zh-CN" dirty="0"/>
              <a:t>,</a:t>
            </a:r>
            <a:r>
              <a:rPr lang="zh-CN" altLang="zh-CN" dirty="0"/>
              <a:t>分工越精密</a:t>
            </a:r>
            <a:r>
              <a:rPr lang="en-US" altLang="zh-CN" dirty="0"/>
              <a:t>,</a:t>
            </a:r>
            <a:r>
              <a:rPr lang="zh-CN" altLang="zh-CN" dirty="0"/>
              <a:t>协作越广泛</a:t>
            </a:r>
            <a:r>
              <a:rPr lang="en-US" altLang="zh-CN" dirty="0"/>
              <a:t>,</a:t>
            </a:r>
            <a:r>
              <a:rPr lang="zh-CN" altLang="zh-CN" dirty="0"/>
              <a:t>纪律就越重要、越发展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699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阶级性</a:t>
            </a:r>
          </a:p>
          <a:p>
            <a:r>
              <a:rPr lang="zh-CN" altLang="zh-CN" dirty="0"/>
              <a:t>纪律是统治阶级的权力和意志的体现</a:t>
            </a:r>
            <a:r>
              <a:rPr lang="en-US" altLang="zh-CN" dirty="0"/>
              <a:t>,</a:t>
            </a:r>
            <a:r>
              <a:rPr lang="zh-CN" altLang="zh-CN" dirty="0"/>
              <a:t>各阶级总是按照他们的需要</a:t>
            </a:r>
            <a:r>
              <a:rPr lang="en-US" altLang="zh-CN" dirty="0"/>
              <a:t>,</a:t>
            </a:r>
            <a:r>
              <a:rPr lang="zh-CN" altLang="zh-CN" dirty="0"/>
              <a:t>运用手中的权力</a:t>
            </a:r>
            <a:r>
              <a:rPr lang="en-US" altLang="zh-CN" dirty="0"/>
              <a:t>,</a:t>
            </a:r>
            <a:r>
              <a:rPr lang="zh-CN" altLang="zh-CN" dirty="0"/>
              <a:t>制定出一定的纪律。所以</a:t>
            </a:r>
            <a:r>
              <a:rPr lang="en-US" altLang="zh-CN" dirty="0"/>
              <a:t>,</a:t>
            </a:r>
            <a:r>
              <a:rPr lang="zh-CN" altLang="zh-CN" dirty="0"/>
              <a:t>纪律在阶级社会里具有鲜明的阶级性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强制性</a:t>
            </a:r>
          </a:p>
          <a:p>
            <a:r>
              <a:rPr lang="zh-CN" altLang="zh-CN" dirty="0"/>
              <a:t>纪律是以行为的限制、以服从为前提的。无论是象征着统治阶级权力和意志的政治纪律</a:t>
            </a:r>
            <a:r>
              <a:rPr lang="en-US" altLang="zh-CN" dirty="0"/>
              <a:t>,</a:t>
            </a:r>
            <a:r>
              <a:rPr lang="zh-CN" altLang="zh-CN" dirty="0"/>
              <a:t>还是反映社会化大生产规律的各行各业的职业纪律</a:t>
            </a:r>
            <a:r>
              <a:rPr lang="en-US" altLang="zh-CN" dirty="0"/>
              <a:t>;</a:t>
            </a:r>
            <a:r>
              <a:rPr lang="zh-CN" altLang="zh-CN" dirty="0"/>
              <a:t>无论是维护社会正常秩序的规章制度</a:t>
            </a:r>
            <a:r>
              <a:rPr lang="en-US" altLang="zh-CN" dirty="0"/>
              <a:t>,</a:t>
            </a:r>
            <a:r>
              <a:rPr lang="zh-CN" altLang="zh-CN" dirty="0"/>
              <a:t>还是机关团体的各种公约章程</a:t>
            </a:r>
            <a:r>
              <a:rPr lang="en-US" altLang="zh-CN" dirty="0"/>
              <a:t>,</a:t>
            </a:r>
            <a:r>
              <a:rPr lang="zh-CN" altLang="zh-CN" dirty="0"/>
              <a:t>都具有强制性。一定集体的纪律一经制定</a:t>
            </a:r>
            <a:r>
              <a:rPr lang="en-US" altLang="zh-CN" dirty="0"/>
              <a:t>,</a:t>
            </a:r>
            <a:r>
              <a:rPr lang="zh-CN" altLang="zh-CN" dirty="0"/>
              <a:t>每个成员就必须执行</a:t>
            </a:r>
            <a:r>
              <a:rPr lang="en-US" altLang="zh-CN" dirty="0"/>
              <a:t>,</a:t>
            </a:r>
            <a:r>
              <a:rPr lang="zh-CN" altLang="zh-CN" dirty="0"/>
              <a:t>违反了纪律</a:t>
            </a:r>
            <a:r>
              <a:rPr lang="en-US" altLang="zh-CN" dirty="0"/>
              <a:t>,</a:t>
            </a:r>
            <a:r>
              <a:rPr lang="zh-CN" altLang="zh-CN" dirty="0"/>
              <a:t>就要受到批评或者惩罚。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359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完善团队规章制度</a:t>
            </a:r>
          </a:p>
          <a:p>
            <a:endParaRPr lang="zh-CN" altLang="en-US" b="1" dirty="0"/>
          </a:p>
        </p:txBody>
      </p:sp>
      <p:pic>
        <p:nvPicPr>
          <p:cNvPr id="4" name="701.jpg" descr="id:21474917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47751" y="1553364"/>
            <a:ext cx="6094435" cy="42311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06181" y="5863059"/>
            <a:ext cx="2377574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7-1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规章制度示例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4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zh-CN" altLang="zh-CN" dirty="0"/>
              <a:t>国有国法</a:t>
            </a:r>
            <a:r>
              <a:rPr lang="en-US" altLang="zh-CN" dirty="0"/>
              <a:t>,</a:t>
            </a:r>
            <a:r>
              <a:rPr lang="zh-CN" altLang="zh-CN" dirty="0"/>
              <a:t>家有家规。一个好的团队也应该有一个适合自己的规章制度。建立团队制度的原则</a:t>
            </a:r>
            <a:r>
              <a:rPr lang="en-US" altLang="zh-CN" dirty="0"/>
              <a:t>:</a:t>
            </a:r>
            <a:r>
              <a:rPr lang="zh-CN" altLang="zh-CN" dirty="0"/>
              <a:t>效率优先</a:t>
            </a:r>
            <a:r>
              <a:rPr lang="en-US" altLang="zh-CN" dirty="0"/>
              <a:t>,</a:t>
            </a:r>
            <a:r>
              <a:rPr lang="zh-CN" altLang="zh-CN" dirty="0"/>
              <a:t>兼顾公平。制度面前人人平等。任何成员提出的任何意见只要有利于团队的建设</a:t>
            </a:r>
            <a:r>
              <a:rPr lang="en-US" altLang="zh-CN" dirty="0"/>
              <a:t>,</a:t>
            </a:r>
            <a:r>
              <a:rPr lang="zh-CN" altLang="zh-CN" dirty="0"/>
              <a:t>均可考虑补充到制度中。</a:t>
            </a:r>
          </a:p>
          <a:p>
            <a:r>
              <a:rPr lang="zh-CN" altLang="zh-CN" dirty="0"/>
              <a:t>制度不在多</a:t>
            </a:r>
            <a:r>
              <a:rPr lang="en-US" altLang="zh-CN" dirty="0"/>
              <a:t>,</a:t>
            </a:r>
            <a:r>
              <a:rPr lang="zh-CN" altLang="zh-CN" dirty="0"/>
              <a:t>在于适合团队</a:t>
            </a:r>
            <a:r>
              <a:rPr lang="en-US" altLang="zh-CN" dirty="0"/>
              <a:t>;</a:t>
            </a:r>
            <a:r>
              <a:rPr lang="zh-CN" altLang="zh-CN" dirty="0"/>
              <a:t>制度不在苛刻</a:t>
            </a:r>
            <a:r>
              <a:rPr lang="en-US" altLang="zh-CN" dirty="0"/>
              <a:t>,</a:t>
            </a:r>
            <a:r>
              <a:rPr lang="zh-CN" altLang="zh-CN" dirty="0"/>
              <a:t>在于每个人都能严格遵守。规章制度是凌驾于任何个人之上的。假若个人的权威可以凌驾于规章制度之上</a:t>
            </a:r>
            <a:r>
              <a:rPr lang="en-US" altLang="zh-CN" dirty="0"/>
              <a:t>,</a:t>
            </a:r>
            <a:r>
              <a:rPr lang="zh-CN" altLang="zh-CN" dirty="0"/>
              <a:t>任何人都试着去挑战规章制度的权威</a:t>
            </a:r>
            <a:r>
              <a:rPr lang="en-US" altLang="zh-CN" dirty="0"/>
              <a:t>,</a:t>
            </a:r>
            <a:r>
              <a:rPr lang="zh-CN" altLang="zh-CN" dirty="0"/>
              <a:t>那么制度不但成了一纸空文</a:t>
            </a:r>
            <a:r>
              <a:rPr lang="en-US" altLang="zh-CN" dirty="0"/>
              <a:t>,</a:t>
            </a:r>
            <a:r>
              <a:rPr lang="zh-CN" altLang="zh-CN" dirty="0"/>
              <a:t>而且还会消磨整个团队的意志力。所以</a:t>
            </a:r>
            <a:r>
              <a:rPr lang="en-US" altLang="zh-CN" dirty="0"/>
              <a:t>,</a:t>
            </a:r>
            <a:r>
              <a:rPr lang="zh-CN" altLang="zh-CN" dirty="0"/>
              <a:t>我们必须遵守制度。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集中注意力</a:t>
            </a:r>
          </a:p>
          <a:p>
            <a:endParaRPr lang="zh-CN" altLang="en-US" b="1" dirty="0"/>
          </a:p>
        </p:txBody>
      </p:sp>
      <p:pic>
        <p:nvPicPr>
          <p:cNvPr id="4" name="702.jpg" descr="id:21474918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38819" y="2269670"/>
            <a:ext cx="6661105" cy="34610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5917136"/>
            <a:ext cx="2146742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7-2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集中注意力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34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(1)</a:t>
            </a:r>
            <a:r>
              <a:rPr lang="zh-CN" altLang="zh-CN" dirty="0"/>
              <a:t>不认真对待。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(2)</a:t>
            </a:r>
            <a:r>
              <a:rPr lang="zh-CN" altLang="zh-CN" dirty="0"/>
              <a:t>试图改变规则。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(3)</a:t>
            </a:r>
            <a:r>
              <a:rPr lang="zh-CN" altLang="zh-CN" dirty="0"/>
              <a:t>不愿承担失败带来的惩罚。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(1)</a:t>
            </a:r>
            <a:r>
              <a:rPr lang="zh-CN" altLang="zh-CN" dirty="0"/>
              <a:t>一丝不苟</a:t>
            </a:r>
            <a:r>
              <a:rPr lang="en-US" altLang="zh-CN" dirty="0"/>
              <a:t>:</a:t>
            </a:r>
            <a:r>
              <a:rPr lang="zh-CN" altLang="zh-CN" dirty="0"/>
              <a:t>一切伟业都是从小事做起的</a:t>
            </a:r>
            <a:r>
              <a:rPr lang="en-US" altLang="zh-CN" dirty="0"/>
              <a:t>,</a:t>
            </a:r>
            <a:r>
              <a:rPr lang="zh-CN" altLang="zh-CN" dirty="0"/>
              <a:t>动作虽然简单</a:t>
            </a:r>
            <a:r>
              <a:rPr lang="en-US" altLang="zh-CN" dirty="0"/>
              <a:t>,</a:t>
            </a:r>
            <a:r>
              <a:rPr lang="zh-CN" altLang="zh-CN" dirty="0"/>
              <a:t>但一定要严格要求自己</a:t>
            </a:r>
            <a:r>
              <a:rPr lang="en-US" altLang="zh-CN" dirty="0"/>
              <a:t>,</a:t>
            </a:r>
            <a:r>
              <a:rPr lang="zh-CN" altLang="zh-CN" dirty="0"/>
              <a:t>尽力做到最好。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(2)</a:t>
            </a:r>
            <a:r>
              <a:rPr lang="zh-CN" altLang="zh-CN" dirty="0"/>
              <a:t>服从</a:t>
            </a:r>
            <a:r>
              <a:rPr lang="en-US" altLang="zh-CN" dirty="0"/>
              <a:t>:</a:t>
            </a:r>
            <a:r>
              <a:rPr lang="zh-CN" altLang="zh-CN" dirty="0"/>
              <a:t>规则是用来服从的</a:t>
            </a:r>
            <a:r>
              <a:rPr lang="en-US" altLang="zh-CN" dirty="0"/>
              <a:t>,</a:t>
            </a:r>
            <a:r>
              <a:rPr lang="zh-CN" altLang="zh-CN" dirty="0"/>
              <a:t>纪律既然是维持人们一定关系的规则</a:t>
            </a:r>
            <a:r>
              <a:rPr lang="en-US" altLang="zh-CN" dirty="0"/>
              <a:t>,</a:t>
            </a:r>
            <a:r>
              <a:rPr lang="zh-CN" altLang="zh-CN" dirty="0"/>
              <a:t>那么就要求集体成员必须执行。它带有强制性</a:t>
            </a:r>
            <a:r>
              <a:rPr lang="en-US" altLang="zh-CN" dirty="0"/>
              <a:t>,</a:t>
            </a:r>
            <a:r>
              <a:rPr lang="zh-CN" altLang="zh-CN" dirty="0"/>
              <a:t>必须服从</a:t>
            </a:r>
            <a:r>
              <a:rPr lang="en-US" altLang="zh-CN" dirty="0"/>
              <a:t>,</a:t>
            </a:r>
            <a:r>
              <a:rPr lang="zh-CN" altLang="zh-CN" dirty="0"/>
              <a:t>不要试图去改变外在</a:t>
            </a:r>
            <a:r>
              <a:rPr lang="en-US" altLang="zh-CN" dirty="0"/>
              <a:t>,</a:t>
            </a:r>
            <a:r>
              <a:rPr lang="zh-CN" altLang="zh-CN" dirty="0"/>
              <a:t>努力让自己适应并接受。</a:t>
            </a:r>
          </a:p>
          <a:p>
            <a:pPr>
              <a:lnSpc>
                <a:spcPct val="134000"/>
              </a:lnSpc>
            </a:pPr>
            <a:r>
              <a:rPr lang="en-US" altLang="zh-CN" dirty="0"/>
              <a:t>(3)</a:t>
            </a:r>
            <a:r>
              <a:rPr lang="zh-CN" altLang="zh-CN" dirty="0"/>
              <a:t>责任</a:t>
            </a:r>
            <a:r>
              <a:rPr lang="en-US" altLang="zh-CN" dirty="0"/>
              <a:t>:</a:t>
            </a:r>
            <a:r>
              <a:rPr lang="zh-CN" altLang="zh-CN" dirty="0"/>
              <a:t>既然遵守了规则</a:t>
            </a:r>
            <a:r>
              <a:rPr lang="en-US" altLang="zh-CN" dirty="0"/>
              <a:t>,</a:t>
            </a:r>
            <a:r>
              <a:rPr lang="zh-CN" altLang="zh-CN" dirty="0"/>
              <a:t>那么就要承担规则背后的责任。如果说限制行为是纪律的前提</a:t>
            </a:r>
            <a:r>
              <a:rPr lang="en-US" altLang="zh-CN" dirty="0"/>
              <a:t>,</a:t>
            </a:r>
            <a:r>
              <a:rPr lang="zh-CN" altLang="zh-CN" dirty="0"/>
              <a:t>那么承担责任则是纪律的根本。</a:t>
            </a:r>
          </a:p>
          <a:p>
            <a:pPr marL="0" indent="0">
              <a:lnSpc>
                <a:spcPct val="134000"/>
              </a:lnSpc>
              <a:spcBef>
                <a:spcPts val="12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pPr>
              <a:lnSpc>
                <a:spcPct val="134000"/>
              </a:lnSpc>
            </a:pPr>
            <a:r>
              <a:rPr lang="zh-CN" altLang="zh-CN" dirty="0"/>
              <a:t>……</a:t>
            </a:r>
          </a:p>
          <a:p>
            <a:pPr>
              <a:lnSpc>
                <a:spcPct val="134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925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团队纪律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古往今来有许多关于遵守纪律的故事。三国时期的曹操</a:t>
            </a:r>
            <a:r>
              <a:rPr lang="en-US" altLang="zh-CN" dirty="0"/>
              <a:t>,</a:t>
            </a:r>
            <a:r>
              <a:rPr lang="zh-CN" altLang="zh-CN" dirty="0"/>
              <a:t>军纪如山</a:t>
            </a:r>
            <a:r>
              <a:rPr lang="en-US" altLang="zh-CN" dirty="0"/>
              <a:t>,</a:t>
            </a:r>
            <a:r>
              <a:rPr lang="zh-CN" altLang="zh-CN" dirty="0"/>
              <a:t>不让将士踩踏庄稼</a:t>
            </a:r>
            <a:r>
              <a:rPr lang="zh-CN" altLang="zh-CN" dirty="0" smtClean="0"/>
              <a:t>。可是</a:t>
            </a:r>
            <a:r>
              <a:rPr lang="zh-CN" altLang="zh-CN" dirty="0"/>
              <a:t>有一次</a:t>
            </a:r>
            <a:r>
              <a:rPr lang="en-US" altLang="zh-CN" dirty="0"/>
              <a:t>,</a:t>
            </a:r>
            <a:r>
              <a:rPr lang="zh-CN" altLang="zh-CN" dirty="0"/>
              <a:t>他的马受惊了</a:t>
            </a:r>
            <a:r>
              <a:rPr lang="en-US" altLang="zh-CN" dirty="0"/>
              <a:t>,</a:t>
            </a:r>
            <a:r>
              <a:rPr lang="zh-CN" altLang="zh-CN" dirty="0"/>
              <a:t>踩了一大片庄稼</a:t>
            </a:r>
            <a:r>
              <a:rPr lang="en-US" altLang="zh-CN" dirty="0"/>
              <a:t>,</a:t>
            </a:r>
            <a:r>
              <a:rPr lang="zh-CN" altLang="zh-CN" dirty="0"/>
              <a:t>他要自刎</a:t>
            </a:r>
            <a:r>
              <a:rPr lang="en-US" altLang="zh-CN" dirty="0"/>
              <a:t>,</a:t>
            </a:r>
            <a:r>
              <a:rPr lang="zh-CN" altLang="zh-CN" dirty="0"/>
              <a:t>在将士们的劝说下</a:t>
            </a:r>
            <a:r>
              <a:rPr lang="en-US" altLang="zh-CN" dirty="0"/>
              <a:t>,</a:t>
            </a:r>
            <a:r>
              <a:rPr lang="zh-CN" altLang="zh-CN" dirty="0"/>
              <a:t>他割下自己的一缕头发</a:t>
            </a:r>
            <a:r>
              <a:rPr lang="en-US" altLang="zh-CN" dirty="0"/>
              <a:t>,</a:t>
            </a:r>
            <a:r>
              <a:rPr lang="zh-CN" altLang="zh-CN" dirty="0"/>
              <a:t>在当时已经是一种很重的惩罚了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我们</a:t>
            </a:r>
            <a:r>
              <a:rPr lang="zh-CN" altLang="zh-CN" dirty="0"/>
              <a:t>不要过分地放任自由</a:t>
            </a:r>
            <a:r>
              <a:rPr lang="en-US" altLang="zh-CN" dirty="0"/>
              <a:t>,</a:t>
            </a:r>
            <a:r>
              <a:rPr lang="zh-CN" altLang="zh-CN" dirty="0"/>
              <a:t>一点也不加以限制的自由</a:t>
            </a:r>
            <a:r>
              <a:rPr lang="en-US" altLang="zh-CN" dirty="0"/>
              <a:t>,</a:t>
            </a:r>
            <a:r>
              <a:rPr lang="zh-CN" altLang="zh-CN" dirty="0"/>
              <a:t>它的危害实在不少。所以</a:t>
            </a:r>
            <a:r>
              <a:rPr lang="en-US" altLang="zh-CN" dirty="0"/>
              <a:t>,</a:t>
            </a:r>
            <a:r>
              <a:rPr lang="zh-CN" altLang="zh-CN" dirty="0"/>
              <a:t>我们要遵守纪律</a:t>
            </a:r>
            <a:r>
              <a:rPr lang="en-US" altLang="zh-CN" dirty="0"/>
              <a:t>,</a:t>
            </a:r>
            <a:r>
              <a:rPr lang="zh-CN" altLang="zh-CN" dirty="0"/>
              <a:t>这样我们的班级就会得到表扬</a:t>
            </a:r>
            <a:r>
              <a:rPr lang="en-US" altLang="zh-CN" dirty="0"/>
              <a:t>,</a:t>
            </a:r>
            <a:r>
              <a:rPr lang="zh-CN" altLang="zh-CN" dirty="0"/>
              <a:t>会很优秀</a:t>
            </a:r>
            <a:r>
              <a:rPr lang="en-US" altLang="zh-CN" dirty="0"/>
              <a:t>;</a:t>
            </a:r>
            <a:r>
              <a:rPr lang="zh-CN" altLang="zh-CN" dirty="0"/>
              <a:t>学生会更加努力</a:t>
            </a:r>
            <a:r>
              <a:rPr lang="en-US" altLang="zh-CN" dirty="0"/>
              <a:t>,</a:t>
            </a:r>
            <a:r>
              <a:rPr lang="zh-CN" altLang="zh-CN" dirty="0"/>
              <a:t>团结</a:t>
            </a:r>
            <a:r>
              <a:rPr lang="en-US" altLang="zh-CN" dirty="0"/>
              <a:t>;</a:t>
            </a:r>
            <a:r>
              <a:rPr lang="zh-CN" altLang="zh-CN" dirty="0"/>
              <a:t>学校会变得很有秩序。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00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1246</Words>
  <Application>Microsoft Office PowerPoint</Application>
  <PresentationFormat>宽屏</PresentationFormat>
  <Paragraphs>124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GungsuhChe</vt:lpstr>
      <vt:lpstr>NEU-BZ-S92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目   录</vt:lpstr>
      <vt:lpstr>第一节　团队纪律</vt:lpstr>
      <vt:lpstr>第一节　团队纪律</vt:lpstr>
      <vt:lpstr>第一节　团队纪律</vt:lpstr>
      <vt:lpstr>第一节　团队纪律</vt:lpstr>
      <vt:lpstr>第一节　团队纪律</vt:lpstr>
      <vt:lpstr>第一节　团队纪律</vt:lpstr>
      <vt:lpstr>第一节　团队纪律</vt:lpstr>
      <vt:lpstr>第一节　团队纪律</vt:lpstr>
      <vt:lpstr>第二节　团队礼仪</vt:lpstr>
      <vt:lpstr>第二节　团队礼仪</vt:lpstr>
      <vt:lpstr>第二节　团队礼仪</vt:lpstr>
      <vt:lpstr>第二节　团队礼仪</vt:lpstr>
      <vt:lpstr>第二节　团队礼仪</vt:lpstr>
      <vt:lpstr>第二节　团队礼仪</vt:lpstr>
      <vt:lpstr>第二节　团队礼仪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2021-12-05T12:37:38Z</dcterms:created>
  <dcterms:modified xsi:type="dcterms:W3CDTF">2021-12-05T13:00:21Z</dcterms:modified>
</cp:coreProperties>
</file>