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053949" y="143336"/>
            <a:ext cx="9997016" cy="749300"/>
          </a:xfrm>
        </p:spPr>
        <p:txBody>
          <a:bodyPr/>
          <a:lstStyle>
            <a:lvl1pPr>
              <a:defRPr b="0" baseline="0">
                <a:solidFill>
                  <a:srgbClr val="9900CC"/>
                </a:solidFill>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609600" y="1424217"/>
            <a:ext cx="10885714" cy="4821007"/>
          </a:xfr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Rectangle 7"/>
          <p:cNvSpPr>
            <a:spLocks noGrp="1" noChangeArrowheads="1"/>
          </p:cNvSpPr>
          <p:nvPr>
            <p:ph type="dt" sz="half" idx="10"/>
          </p:nvPr>
        </p:nvSpPr>
        <p:spPr/>
        <p:txBody>
          <a:bodyPr/>
          <a:lstStyle>
            <a:lvl1pPr>
              <a:defRPr/>
            </a:lvl1pPr>
          </a:lstStyle>
          <a:p>
            <a:pPr>
              <a:defRPr/>
            </a:pPr>
            <a:endParaRPr lang="zh-CN" altLang="zh-CN">
              <a:solidFill>
                <a:srgbClr val="000000"/>
              </a:solidFill>
            </a:endParaRPr>
          </a:p>
        </p:txBody>
      </p:sp>
      <p:sp>
        <p:nvSpPr>
          <p:cNvPr id="5" name="Rectangle 8"/>
          <p:cNvSpPr>
            <a:spLocks noGrp="1" noChangeArrowheads="1"/>
          </p:cNvSpPr>
          <p:nvPr>
            <p:ph type="ftr" sz="quarter" idx="11"/>
          </p:nvPr>
        </p:nvSpPr>
        <p:spPr/>
        <p:txBody>
          <a:bodyPr/>
          <a:lstStyle>
            <a:lvl1pPr>
              <a:defRPr/>
            </a:lvl1pPr>
          </a:lstStyle>
          <a:p>
            <a:pPr>
              <a:defRPr/>
            </a:pPr>
            <a:endParaRPr lang="zh-CN" altLang="zh-CN">
              <a:solidFill>
                <a:srgbClr val="000000"/>
              </a:solidFill>
            </a:endParaRPr>
          </a:p>
        </p:txBody>
      </p:sp>
      <p:sp>
        <p:nvSpPr>
          <p:cNvPr id="6" name="Rectangle 9"/>
          <p:cNvSpPr>
            <a:spLocks noGrp="1" noChangeArrowheads="1"/>
          </p:cNvSpPr>
          <p:nvPr>
            <p:ph type="sldNum" sz="quarter" idx="12"/>
          </p:nvPr>
        </p:nvSpPr>
        <p:spPr/>
        <p:txBody>
          <a:bodyPr/>
          <a:lstStyle>
            <a:lvl1pPr>
              <a:defRPr/>
            </a:lvl1pPr>
          </a:lstStyle>
          <a:p>
            <a:pPr>
              <a:defRPr/>
            </a:pPr>
            <a:fld id="{6647B9BB-8C2D-404E-A344-BC0BAB711D30}" type="slidenum">
              <a:rPr lang="zh-CN" altLang="zh-CN">
                <a:solidFill>
                  <a:srgbClr val="000000"/>
                </a:solidFill>
              </a:rPr>
            </a:fld>
            <a:endParaRPr lang="zh-CN" altLang="zh-CN">
              <a:solidFill>
                <a:srgbClr val="000000"/>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1106714" y="249735"/>
            <a:ext cx="8699591" cy="647700"/>
          </a:xfrm>
        </p:spPr>
        <p:txBody>
          <a:bodyPr>
            <a:noAutofit/>
          </a:bodyPr>
          <a:lstStyle>
            <a:lvl1pPr algn="l">
              <a:defRPr sz="2400" b="1" baseline="0">
                <a:ln w="9525" cmpd="sng">
                  <a:solidFill>
                    <a:schemeClr val="accent1"/>
                  </a:solidFill>
                  <a:prstDash val="solid"/>
                </a:ln>
                <a:solidFill>
                  <a:srgbClr val="660066"/>
                </a:solidFill>
                <a:effectLst>
                  <a:glow rad="38100">
                    <a:schemeClr val="accent1">
                      <a:alpha val="40000"/>
                    </a:schemeClr>
                  </a:glow>
                </a:effectLst>
                <a:latin typeface="+mn-lt"/>
                <a:ea typeface="微软雅黑" panose="020B0503020204020204" pitchFamily="34" charset="-122"/>
              </a:defRPr>
            </a:lvl1pPr>
          </a:lstStyle>
          <a:p>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1" y="1358900"/>
            <a:ext cx="10947400" cy="5016499"/>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pic>
        <p:nvPicPr>
          <p:cNvPr id="4" name="Picture 13" descr="cd"/>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836694" y="6482444"/>
            <a:ext cx="2337435" cy="355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a:buNone/>
              <a:defRPr sz="1600"/>
            </a:lvl1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5.png"/><Relationship Id="rId6" Type="http://schemas.openxmlformats.org/officeDocument/2006/relationships/image" Target="../media/image4.png"/><Relationship Id="rId5" Type="http://schemas.openxmlformats.org/officeDocument/2006/relationships/image" Target="../media/image1.jpeg"/><Relationship Id="rId4" Type="http://schemas.openxmlformats.org/officeDocument/2006/relationships/image" Target="../media/image3.png"/><Relationship Id="rId3" Type="http://schemas.openxmlformats.org/officeDocument/2006/relationships/image" Target="../media/image2.jpeg"/><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4"/>
          <a:stretch>
            <a:fillRect/>
          </a:stretch>
        </p:blipFill>
        <p:spPr>
          <a:xfrm>
            <a:off x="-1" y="0"/>
            <a:ext cx="12192001" cy="6870700"/>
          </a:xfrm>
          <a:prstGeom prst="rect">
            <a:avLst/>
          </a:prstGeom>
        </p:spPr>
      </p:pic>
      <p:sp>
        <p:nvSpPr>
          <p:cNvPr id="1027" name="Rectangle 5"/>
          <p:cNvSpPr>
            <a:spLocks noGrp="1" noChangeArrowheads="1"/>
          </p:cNvSpPr>
          <p:nvPr>
            <p:ph type="title"/>
          </p:nvPr>
        </p:nvSpPr>
        <p:spPr bwMode="auto">
          <a:xfrm>
            <a:off x="1064681" y="193739"/>
            <a:ext cx="9997016" cy="706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sp>
        <p:nvSpPr>
          <p:cNvPr id="1028" name="Rectangle 6"/>
          <p:cNvSpPr>
            <a:spLocks noGrp="1" noChangeArrowheads="1"/>
          </p:cNvSpPr>
          <p:nvPr>
            <p:ph type="body" idx="1"/>
          </p:nvPr>
        </p:nvSpPr>
        <p:spPr bwMode="auto">
          <a:xfrm>
            <a:off x="431800" y="1270001"/>
            <a:ext cx="11040533" cy="511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31" name="Rectangle 7"/>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400"/>
            </a:lvl1pPr>
          </a:lstStyle>
          <a:p>
            <a:pPr fontAlgn="base">
              <a:spcBef>
                <a:spcPct val="0"/>
              </a:spcBef>
              <a:spcAft>
                <a:spcPct val="0"/>
              </a:spcAft>
              <a:defRPr/>
            </a:pPr>
            <a:endParaRPr lang="zh-CN" altLang="zh-CN">
              <a:solidFill>
                <a:srgbClr val="000000"/>
              </a:solidFill>
            </a:endParaRPr>
          </a:p>
        </p:txBody>
      </p:sp>
      <p:sp>
        <p:nvSpPr>
          <p:cNvPr id="1032" name="Rectangle 8"/>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lvl1pPr>
          </a:lstStyle>
          <a:p>
            <a:pPr fontAlgn="base">
              <a:spcBef>
                <a:spcPct val="0"/>
              </a:spcBef>
              <a:spcAft>
                <a:spcPct val="0"/>
              </a:spcAft>
              <a:defRPr/>
            </a:pPr>
            <a:endParaRPr lang="zh-CN" altLang="zh-CN">
              <a:solidFill>
                <a:srgbClr val="000000"/>
              </a:solidFill>
            </a:endParaRPr>
          </a:p>
        </p:txBody>
      </p:sp>
      <p:sp>
        <p:nvSpPr>
          <p:cNvPr id="1033" name="Rectangle 9"/>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400"/>
            </a:lvl1pPr>
          </a:lstStyle>
          <a:p>
            <a:pPr fontAlgn="base">
              <a:spcBef>
                <a:spcPct val="0"/>
              </a:spcBef>
              <a:spcAft>
                <a:spcPct val="0"/>
              </a:spcAft>
              <a:defRPr/>
            </a:pPr>
            <a:fld id="{FE87B4B1-16DD-4597-BAF4-F416D47B56D6}" type="slidenum">
              <a:rPr lang="zh-CN" altLang="zh-CN">
                <a:solidFill>
                  <a:srgbClr val="000000"/>
                </a:solidFill>
              </a:rPr>
            </a:fld>
            <a:endParaRPr lang="zh-CN" altLang="zh-CN">
              <a:solidFill>
                <a:srgbClr val="000000"/>
              </a:solidFill>
            </a:endParaRPr>
          </a:p>
        </p:txBody>
      </p:sp>
      <p:pic>
        <p:nvPicPr>
          <p:cNvPr id="26" name="Picture 13" descr="cd"/>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9836694" y="6482444"/>
            <a:ext cx="2337435" cy="355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图片 10"/>
          <p:cNvPicPr>
            <a:picLocks noChangeAspect="1"/>
          </p:cNvPicPr>
          <p:nvPr userDrawn="1"/>
        </p:nvPicPr>
        <p:blipFill>
          <a:blip r:embed="rId6"/>
          <a:stretch>
            <a:fillRect/>
          </a:stretch>
        </p:blipFill>
        <p:spPr>
          <a:xfrm>
            <a:off x="0" y="299992"/>
            <a:ext cx="1106714" cy="531860"/>
          </a:xfrm>
          <a:prstGeom prst="rect">
            <a:avLst/>
          </a:prstGeom>
        </p:spPr>
      </p:pic>
      <p:pic>
        <p:nvPicPr>
          <p:cNvPr id="14" name="图片 13"/>
          <p:cNvPicPr>
            <a:picLocks noChangeAspect="1"/>
          </p:cNvPicPr>
          <p:nvPr userDrawn="1"/>
        </p:nvPicPr>
        <p:blipFill>
          <a:blip r:embed="rId7"/>
          <a:stretch>
            <a:fillRect/>
          </a:stretch>
        </p:blipFill>
        <p:spPr>
          <a:xfrm>
            <a:off x="1064680" y="853952"/>
            <a:ext cx="8890689" cy="104326"/>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rtl="0" eaLnBrk="0" fontAlgn="base" hangingPunct="0">
        <a:spcBef>
          <a:spcPct val="0"/>
        </a:spcBef>
        <a:spcAft>
          <a:spcPct val="0"/>
        </a:spcAft>
        <a:defRPr sz="2400" b="0" kern="1200">
          <a:solidFill>
            <a:schemeClr val="tx2"/>
          </a:solidFill>
          <a:latin typeface="微软雅黑" panose="020B0503020204020204" pitchFamily="34" charset="-122"/>
          <a:ea typeface="微软雅黑" panose="020B0503020204020204" pitchFamily="3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1pPr>
      <a:lvl2pPr marL="742950" indent="-285750" algn="l" rtl="0" eaLnBrk="0" fontAlgn="base" hangingPunct="0">
        <a:lnSpc>
          <a:spcPct val="125000"/>
        </a:lnSpc>
        <a:spcBef>
          <a:spcPct val="20000"/>
        </a:spcBef>
        <a:spcAft>
          <a:spcPct val="0"/>
        </a:spcAft>
        <a:buChar char="–"/>
        <a:defRPr kern="1200">
          <a:solidFill>
            <a:schemeClr val="tx1"/>
          </a:solidFill>
          <a:latin typeface="+mn-lt"/>
          <a:ea typeface="+mn-ea"/>
          <a:cs typeface="+mn-cs"/>
        </a:defRPr>
      </a:lvl2pPr>
      <a:lvl3pPr marL="11430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4pPr>
      <a:lvl5pPr marL="2057400" indent="-228600" algn="l" rtl="0" eaLnBrk="0" fontAlgn="base" hangingPunct="0">
        <a:lnSpc>
          <a:spcPct val="125000"/>
        </a:lnSpc>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8.png"/><Relationship Id="rId1" Type="http://schemas.openxmlformats.org/officeDocument/2006/relationships/tags" Target="../tags/tag6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6" name="内容占位符 5"/>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0" y="0"/>
            <a:ext cx="12192000" cy="6870192"/>
          </a:xfrm>
        </p:spPr>
      </p:pic>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西方经济学的研究方法</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二、静态分析、比较静态分析与动态分析</a:t>
            </a:r>
            <a:endParaRPr lang="zh-CN" altLang="zh-CN" sz="2600" b="1" dirty="0">
              <a:latin typeface="黑体" panose="02010609060101010101" pitchFamily="49" charset="-122"/>
              <a:ea typeface="黑体" panose="02010609060101010101" pitchFamily="49" charset="-122"/>
            </a:endParaRPr>
          </a:p>
          <a:p>
            <a:r>
              <a:rPr lang="zh-CN" altLang="en-US"/>
              <a:t>根据分析经济活动时是否考虑时间因素,分析方法可以分为静态分析、比较静态分析和动态分析。</a:t>
            </a:r>
            <a:endParaRPr lang="zh-CN" altLang="en-US"/>
          </a:p>
          <a:p>
            <a:r>
              <a:rPr lang="zh-CN" altLang="en-US"/>
              <a:t>静态分析(Static Analysis),就是不考虑时间因素和达到均衡状态的过程,只是在一定假设条件下,分析经济现象如何实现均衡状态以及均衡变动的条件,这是一种状态分析。</a:t>
            </a:r>
            <a:endParaRPr lang="zh-CN" altLang="en-US"/>
          </a:p>
          <a:p>
            <a:r>
              <a:rPr lang="zh-CN" altLang="en-US"/>
              <a:t>比较静态分析(Compartive Static Analysis)是指当原有已知条件发生变化后,将变化后的静态均衡结果与变化前的均衡结果进行比较分析的方法。简言之,就是对经济现象一次变动后,均衡位置及经济变量变动的前后状态进行比较。</a:t>
            </a:r>
            <a:endParaRPr lang="zh-CN" altLang="en-US"/>
          </a:p>
          <a:p>
            <a:r>
              <a:rPr lang="zh-CN" altLang="en-US"/>
              <a:t>动态分析(Dynamic Analysis)则是引入时间因素,分析当自变量发生变化后,原来的均衡点怎样过渡到新的均衡点这一实际变化过程。它着重分析的是实际变化的过程,是一种过程分析。</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西方经济学的研究方法</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三、边际分析</a:t>
            </a:r>
            <a:endParaRPr lang="zh-CN" altLang="zh-CN" sz="2600" b="1" dirty="0">
              <a:latin typeface="黑体" panose="02010609060101010101" pitchFamily="49" charset="-122"/>
              <a:ea typeface="黑体" panose="02010609060101010101" pitchFamily="49" charset="-122"/>
            </a:endParaRPr>
          </a:p>
          <a:p>
            <a:r>
              <a:rPr lang="zh-CN" altLang="en-US"/>
              <a:t>边际分析(Marginal Analysis)是西方经济学广泛采用的一种分析方法。边际是一个增量的意思,是指自变量发生小量变动时,所引起的因变量的变动率。</a:t>
            </a:r>
            <a:endParaRPr lang="zh-CN" altLang="en-US"/>
          </a:p>
          <a:p>
            <a:r>
              <a:rPr lang="zh-CN" altLang="en-US"/>
              <a:t>例如,边际效用就是当作为自变量的消费量发生变动时,所引起的因变量总效用的变动率。这种利用边际数量分析经济变量的相互关系及其变化规律,就是边际分析法。</a:t>
            </a:r>
            <a:endParaRPr lang="zh-CN" altLang="en-US"/>
          </a:p>
          <a:p>
            <a:r>
              <a:rPr lang="zh-CN" altLang="en-US"/>
              <a:t>事实上,一切经济主体的经济行为都取决于边际率——消费者的行为决定于商品的边际效用,厂商的行为决定于投入的生产要素的边际收益与边际成本,资源拥有者的行为决定于生产要素的边际生产力,等等。因此,经济学对一切经济主体的经济行为的研究都离不开边际分析。</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西方经济学的研究方法</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四、经济模型</a:t>
            </a:r>
            <a:endParaRPr lang="zh-CN" altLang="zh-CN" sz="2600" b="1" dirty="0">
              <a:latin typeface="黑体" panose="02010609060101010101" pitchFamily="49" charset="-122"/>
              <a:ea typeface="黑体" panose="02010609060101010101" pitchFamily="49" charset="-122"/>
            </a:endParaRPr>
          </a:p>
          <a:p>
            <a:r>
              <a:rPr lang="zh-CN" altLang="en-US"/>
              <a:t>经济模型(Economic Model)是用来描述与所研究的经济现象有关的经济变量之间相互关系的理论结构,它可以用函数关系表示,也可以用文字或几何图形表示。</a:t>
            </a:r>
            <a:endParaRPr lang="zh-CN" altLang="en-US"/>
          </a:p>
          <a:p>
            <a:r>
              <a:rPr lang="zh-CN" altLang="en-US"/>
              <a:t>由于经济现象是由许多复杂的因素和经济变量决定的,因此,要建立一个经济模型,必须进行抽象、简化和假定,要舍弃一些次要的、非本质的因素,使经济模型中只包含一个或几个主要的变量,这样才便于发现经济现象内在的、本质的联系。通过建立经济模型,我们把大的、非常复杂的问题,分解为较小的、能一个个加以解决的问题。我们可以从最简单的情况开始,逐步增加复杂的因素,分析这些复杂因素的加入会产生什么影响,从而达到对现实世界更加具体、真实的认识。</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0" y="0"/>
            <a:ext cx="12192000" cy="6858000"/>
          </a:xfrm>
        </p:spPr>
      </p:pic>
      <p:sp>
        <p:nvSpPr>
          <p:cNvPr id="5" name="文本框 4"/>
          <p:cNvSpPr txBox="1"/>
          <p:nvPr/>
        </p:nvSpPr>
        <p:spPr>
          <a:xfrm>
            <a:off x="0" y="3523774"/>
            <a:ext cx="12192000" cy="707886"/>
          </a:xfrm>
          <a:prstGeom prst="rect">
            <a:avLst/>
          </a:prstGeom>
          <a:noFill/>
        </p:spPr>
        <p:txBody>
          <a:bodyPr wrap="square" rtlCol="0">
            <a:spAutoFit/>
          </a:bodyPr>
          <a:lstStyle/>
          <a:p>
            <a:pPr algn="ctr"/>
            <a:r>
              <a:rPr lang="zh-CN" altLang="en-US" sz="4000" b="1" dirty="0">
                <a:latin typeface="微软雅黑" panose="020B0503020204020204" pitchFamily="34" charset="-122"/>
                <a:ea typeface="微软雅黑" panose="020B0503020204020204" pitchFamily="34" charset="-122"/>
              </a:rPr>
              <a:t>第一章　西方经济学的研究对象和方法</a:t>
            </a:r>
            <a:endParaRPr lang="zh-CN" altLang="en-US" sz="40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999219" y="2944291"/>
            <a:ext cx="6390109" cy="1475925"/>
            <a:chOff x="2488640" y="2139114"/>
            <a:chExt cx="6390109" cy="1475925"/>
          </a:xfrm>
        </p:grpSpPr>
        <p:grpSp>
          <p:nvGrpSpPr>
            <p:cNvPr id="5" name="Group 4"/>
            <p:cNvGrpSpPr/>
            <p:nvPr/>
          </p:nvGrpSpPr>
          <p:grpSpPr bwMode="auto">
            <a:xfrm>
              <a:off x="2488640" y="2139114"/>
              <a:ext cx="6390109" cy="639332"/>
              <a:chOff x="0" y="0"/>
              <a:chExt cx="2982" cy="288"/>
            </a:xfrm>
          </p:grpSpPr>
          <p:sp>
            <p:nvSpPr>
              <p:cNvPr id="14" name="AutoShape 5"/>
              <p:cNvSpPr>
                <a:spLocks noChangeArrowheads="1"/>
              </p:cNvSpPr>
              <p:nvPr/>
            </p:nvSpPr>
            <p:spPr bwMode="auto">
              <a:xfrm>
                <a:off x="54" y="0"/>
                <a:ext cx="2928" cy="288"/>
              </a:xfrm>
              <a:prstGeom prst="roundRect">
                <a:avLst>
                  <a:gd name="adj" fmla="val 50000"/>
                </a:avLst>
              </a:prstGeom>
              <a:noFill/>
              <a:ln w="19050" cap="rnd" cmpd="sng">
                <a:solidFill>
                  <a:schemeClr val="tx1"/>
                </a:solidFill>
                <a:prstDash val="sysDot"/>
                <a:round/>
              </a:ln>
              <a:effectLst>
                <a:outerShdw dist="107763" dir="2700000" algn="ctr" rotWithShape="0">
                  <a:schemeClr val="bg1">
                    <a:alpha val="50000"/>
                  </a:schemeClr>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sp>
            <p:nvSpPr>
              <p:cNvPr id="15" name="Rectangle 6"/>
              <p:cNvSpPr>
                <a:spLocks noChangeArrowheads="1"/>
              </p:cNvSpPr>
              <p:nvPr/>
            </p:nvSpPr>
            <p:spPr bwMode="auto">
              <a:xfrm>
                <a:off x="299" y="67"/>
                <a:ext cx="2423"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solidFill>
                      <a:srgbClr val="000000"/>
                    </a:solidFill>
                    <a:latin typeface="等线" panose="02010600030101010101" pitchFamily="2" charset="-122"/>
                    <a:ea typeface="等线" panose="02010600030101010101" pitchFamily="2" charset="-122"/>
                    <a:cs typeface="方正粗黑宋简体" panose="02000000000000000000" charset="-122"/>
                    <a:sym typeface="+mn-ea"/>
                  </a:rPr>
                  <a:t>第一节　西方经济学的研究对象</a:t>
                </a:r>
                <a:endParaRPr lang="zh-CN" altLang="en-US" sz="2000" b="1" dirty="0">
                  <a:solidFill>
                    <a:srgbClr val="000000"/>
                  </a:solidFill>
                  <a:latin typeface="等线" panose="02010600030101010101" pitchFamily="2" charset="-122"/>
                  <a:ea typeface="等线" panose="02010600030101010101" pitchFamily="2" charset="-122"/>
                  <a:cs typeface="方正粗黑宋简体" panose="02000000000000000000" charset="-122"/>
                  <a:sym typeface="+mn-ea"/>
                </a:endParaRPr>
              </a:p>
            </p:txBody>
          </p:sp>
          <p:sp>
            <p:nvSpPr>
              <p:cNvPr id="16" name="Oval 7"/>
              <p:cNvSpPr>
                <a:spLocks noChangeArrowheads="1"/>
              </p:cNvSpPr>
              <p:nvPr/>
            </p:nvSpPr>
            <p:spPr bwMode="auto">
              <a:xfrm>
                <a:off x="0" y="66"/>
                <a:ext cx="144" cy="144"/>
              </a:xfrm>
              <a:prstGeom prst="ellipse">
                <a:avLst/>
              </a:prstGeom>
              <a:gradFill rotWithShape="1">
                <a:gsLst>
                  <a:gs pos="0">
                    <a:srgbClr val="E96E29"/>
                  </a:gs>
                  <a:gs pos="100000">
                    <a:srgbClr val="9B491B"/>
                  </a:gs>
                </a:gsLst>
                <a:path path="shape">
                  <a:fillToRect l="50000" t="50000" r="50000" b="50000"/>
                </a:path>
              </a:gradFill>
              <a:ln w="19050" cmpd="sng">
                <a:solidFill>
                  <a:schemeClr val="tx1"/>
                </a:solidFill>
                <a:round/>
              </a:ln>
              <a:effectLst>
                <a:outerShdw dist="63500" dir="2212194" algn="ctr" rotWithShape="0">
                  <a:schemeClr val="bg1">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grpSp>
        <p:grpSp>
          <p:nvGrpSpPr>
            <p:cNvPr id="6" name="Group 8"/>
            <p:cNvGrpSpPr/>
            <p:nvPr/>
          </p:nvGrpSpPr>
          <p:grpSpPr bwMode="auto">
            <a:xfrm>
              <a:off x="2488640" y="2975707"/>
              <a:ext cx="6390109" cy="639332"/>
              <a:chOff x="0" y="0"/>
              <a:chExt cx="2982" cy="288"/>
            </a:xfrm>
          </p:grpSpPr>
          <p:sp>
            <p:nvSpPr>
              <p:cNvPr id="11" name="AutoShape 9"/>
              <p:cNvSpPr>
                <a:spLocks noChangeArrowheads="1"/>
              </p:cNvSpPr>
              <p:nvPr/>
            </p:nvSpPr>
            <p:spPr bwMode="auto">
              <a:xfrm>
                <a:off x="54" y="0"/>
                <a:ext cx="2928" cy="288"/>
              </a:xfrm>
              <a:prstGeom prst="roundRect">
                <a:avLst>
                  <a:gd name="adj" fmla="val 50000"/>
                </a:avLst>
              </a:prstGeom>
              <a:noFill/>
              <a:ln w="19050" cap="rnd" cmpd="sng">
                <a:solidFill>
                  <a:schemeClr val="tx1"/>
                </a:solidFill>
                <a:prstDash val="sysDot"/>
                <a:round/>
              </a:ln>
              <a:effectLst>
                <a:outerShdw dist="107763" dir="2700000" algn="ctr" rotWithShape="0">
                  <a:schemeClr val="bg1">
                    <a:alpha val="50000"/>
                  </a:schemeClr>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sp>
            <p:nvSpPr>
              <p:cNvPr id="12" name="Rectangle 10"/>
              <p:cNvSpPr>
                <a:spLocks noChangeArrowheads="1"/>
              </p:cNvSpPr>
              <p:nvPr/>
            </p:nvSpPr>
            <p:spPr bwMode="auto">
              <a:xfrm>
                <a:off x="299" y="60"/>
                <a:ext cx="2683"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solidFill>
                      <a:srgbClr val="000000"/>
                    </a:solidFill>
                    <a:latin typeface="等线" panose="02010600030101010101" pitchFamily="2" charset="-122"/>
                    <a:ea typeface="等线" panose="02010600030101010101" pitchFamily="2" charset="-122"/>
                    <a:cs typeface="锐字工房云字库准圆GBK" panose="02010604000000000000" charset="-122"/>
                    <a:sym typeface="+mn-ea"/>
                  </a:rPr>
                  <a:t>第二节　西方经济学的研究方法</a:t>
                </a:r>
                <a:endParaRPr lang="zh-CN" altLang="en-US" sz="2000" b="1" dirty="0">
                  <a:solidFill>
                    <a:srgbClr val="000000"/>
                  </a:solidFill>
                  <a:latin typeface="等线" panose="02010600030101010101" pitchFamily="2" charset="-122"/>
                  <a:ea typeface="等线" panose="02010600030101010101" pitchFamily="2" charset="-122"/>
                  <a:cs typeface="锐字工房云字库准圆GBK" panose="02010604000000000000" charset="-122"/>
                  <a:sym typeface="+mn-ea"/>
                </a:endParaRPr>
              </a:p>
            </p:txBody>
          </p:sp>
          <p:sp>
            <p:nvSpPr>
              <p:cNvPr id="13" name="Oval 11"/>
              <p:cNvSpPr>
                <a:spLocks noChangeArrowheads="1"/>
              </p:cNvSpPr>
              <p:nvPr/>
            </p:nvSpPr>
            <p:spPr bwMode="auto">
              <a:xfrm>
                <a:off x="0" y="60"/>
                <a:ext cx="144" cy="144"/>
              </a:xfrm>
              <a:prstGeom prst="ellipse">
                <a:avLst/>
              </a:prstGeom>
              <a:gradFill rotWithShape="1">
                <a:gsLst>
                  <a:gs pos="0">
                    <a:srgbClr val="DCDC48"/>
                  </a:gs>
                  <a:gs pos="100000">
                    <a:srgbClr val="939330"/>
                  </a:gs>
                </a:gsLst>
                <a:path path="shape">
                  <a:fillToRect l="50000" t="50000" r="50000" b="50000"/>
                </a:path>
              </a:gradFill>
              <a:ln w="19050" cmpd="sng">
                <a:solidFill>
                  <a:schemeClr val="tx1"/>
                </a:solidFill>
                <a:round/>
              </a:ln>
              <a:effectLst>
                <a:outerShdw dist="63500" dir="2212194" algn="ctr" rotWithShape="0">
                  <a:schemeClr val="bg1">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b="1">
                  <a:solidFill>
                    <a:prstClr val="black"/>
                  </a:solidFill>
                  <a:latin typeface="等线" panose="02010600030101010101" pitchFamily="2" charset="-122"/>
                  <a:ea typeface="等线" panose="02010600030101010101" pitchFamily="2" charset="-122"/>
                </a:endParaRPr>
              </a:p>
            </p:txBody>
          </p:sp>
        </p:grpSp>
      </p:grpSp>
      <p:sp>
        <p:nvSpPr>
          <p:cNvPr id="18" name="标题 1"/>
          <p:cNvSpPr txBox="1"/>
          <p:nvPr/>
        </p:nvSpPr>
        <p:spPr bwMode="auto">
          <a:xfrm>
            <a:off x="0" y="154783"/>
            <a:ext cx="7778839"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lvl1pPr algn="l" rtl="0" eaLnBrk="0" fontAlgn="base" hangingPunct="0">
              <a:spcBef>
                <a:spcPct val="0"/>
              </a:spcBef>
              <a:spcAft>
                <a:spcPct val="0"/>
              </a:spcAft>
              <a:defRPr sz="2400" b="1" kern="1200">
                <a:solidFill>
                  <a:schemeClr val="tx2"/>
                </a:solidFill>
                <a:latin typeface="微软雅黑" panose="020B0503020204020204" pitchFamily="34" charset="-122"/>
                <a:ea typeface="微软雅黑" panose="020B0503020204020204" pitchFamily="34"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a:lstStyle>
          <a:p>
            <a:pPr algn="ctr"/>
            <a:r>
              <a:rPr lang="zh-CN" altLang="en-US" sz="2800" smtClean="0"/>
              <a:t>目   录</a:t>
            </a:r>
            <a:endParaRPr lang="zh-CN" altLang="en-US" sz="2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第一节　西方经济学的研究对象</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一、西方经济学的产生及其研究对象</a:t>
            </a:r>
            <a:endParaRPr lang="zh-CN" altLang="zh-CN" sz="2600" b="1" dirty="0">
              <a:latin typeface="黑体" panose="02010609060101010101" pitchFamily="49" charset="-122"/>
              <a:ea typeface="黑体" panose="02010609060101010101" pitchFamily="49" charset="-122"/>
            </a:endParaRPr>
          </a:p>
          <a:p>
            <a:r>
              <a:rPr lang="zh-CN" altLang="en-US"/>
              <a:t>经济学作为一门独立的学科,已经有200多年的历史了。经济学的产生出自何种需要呢?西方经济学家认为,经济学产生于人类社会的基本矛盾,即人类欲望的无限性和满足手段的有限性之间的矛盾。</a:t>
            </a:r>
            <a:endParaRPr lang="zh-CN" altLang="en-US"/>
          </a:p>
          <a:p>
            <a:r>
              <a:rPr lang="zh-CN" altLang="en-US"/>
              <a:t>经济活动由人们的欲望引起。欲望是指人们感到不满足,并想实现满足的一种心理愿望。它是人类一切经济活动的原动力。按照美国心理学家马斯洛的解释,人类的欲望层次具有多样性,从基本的生理需求到爱,乃至尊重和自我实现。在一种欲望得到满足之后,新的欲望又会产生。因此,对于任何一个人来说,欲望总是在不断发展的。所谓“欲壑难填”,正是表现了人类需要或欲望的无限性。</a:t>
            </a:r>
            <a:endParaRPr lang="zh-CN" altLang="en-US"/>
          </a:p>
          <a:p>
            <a:r>
              <a:rPr lang="zh-CN" altLang="en-US"/>
              <a:t>另一方面,西方经济学家把满足人类欲望的物品分为“自由取用物品”和“经济物品”。自由取用物品是现成的、无限的,取用时不需要花费任何成本,如大自然中的阳光、空气等,其种类是很少的。现实生活中,绝大多数物品属于经济物品,它是人类利用各种资源进行生产得到的,因而需要成本。</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第一节　西方经济学的研究对象</a:t>
            </a:r>
            <a:endParaRPr lang="zh-CN" altLang="en-US" dirty="0"/>
          </a:p>
        </p:txBody>
      </p:sp>
      <p:sp>
        <p:nvSpPr>
          <p:cNvPr id="3" name="内容占位符 2"/>
          <p:cNvSpPr>
            <a:spLocks noGrp="1"/>
          </p:cNvSpPr>
          <p:nvPr>
            <p:ph idx="1"/>
          </p:nvPr>
        </p:nvSpPr>
        <p:spPr>
          <a:xfrm>
            <a:off x="622300" y="1358900"/>
            <a:ext cx="7233920" cy="5016500"/>
          </a:xfrm>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二、生产可能性曲线及“选择”</a:t>
            </a:r>
            <a:endParaRPr lang="zh-CN" altLang="zh-CN" sz="2600" b="1" dirty="0">
              <a:latin typeface="黑体" panose="02010609060101010101" pitchFamily="49" charset="-122"/>
              <a:ea typeface="黑体" panose="02010609060101010101" pitchFamily="49" charset="-122"/>
            </a:endParaRPr>
          </a:p>
          <a:p>
            <a:r>
              <a:rPr lang="zh-CN" altLang="en-US"/>
              <a:t>生产可能性曲线也称生产可能性边界,是指在资源和技术既定的条件下,所能生产的两种商品最大数量的不同组合。两者的关系可以用图1-1表示。</a:t>
            </a:r>
            <a:endParaRPr lang="zh-CN" altLang="en-US"/>
          </a:p>
          <a:p>
            <a:r>
              <a:rPr lang="zh-CN" altLang="en-US">
                <a:sym typeface="+mn-ea"/>
              </a:rPr>
              <a:t>由于资源的稀缺性,人们必须考虑将有限的资源进行合理配置及充分利用。也就是说,对于任何社会,其经济运行机制可能各不相同,但是都必须做出以下几方面的抉择:</a:t>
            </a:r>
            <a:endParaRPr lang="zh-CN" altLang="en-US"/>
          </a:p>
          <a:p>
            <a:r>
              <a:rPr lang="zh-CN" altLang="en-US">
                <a:sym typeface="+mn-ea"/>
              </a:rPr>
              <a:t>(1)生产什么、生产多少?</a:t>
            </a:r>
            <a:endParaRPr lang="zh-CN" altLang="en-US"/>
          </a:p>
          <a:p>
            <a:r>
              <a:rPr lang="zh-CN" altLang="en-US">
                <a:sym typeface="+mn-ea"/>
              </a:rPr>
              <a:t>(2)采用何种方式进行生产?</a:t>
            </a:r>
            <a:endParaRPr lang="zh-CN" altLang="en-US"/>
          </a:p>
          <a:p>
            <a:r>
              <a:rPr lang="zh-CN" altLang="en-US">
                <a:sym typeface="+mn-ea"/>
              </a:rPr>
              <a:t>(3)为谁生产?</a:t>
            </a:r>
            <a:endParaRPr lang="zh-CN" altLang="en-US"/>
          </a:p>
          <a:p>
            <a:r>
              <a:rPr lang="zh-CN" altLang="en-US">
                <a:sym typeface="+mn-ea"/>
              </a:rPr>
              <a:t>(4)充分就业及经济增长。</a:t>
            </a:r>
            <a:endParaRPr lang="zh-CN" altLang="en-US"/>
          </a:p>
          <a:p>
            <a:endParaRPr lang="zh-CN" altLang="en-US"/>
          </a:p>
        </p:txBody>
      </p:sp>
      <p:pic>
        <p:nvPicPr>
          <p:cNvPr id="4" name="图片 3"/>
          <p:cNvPicPr>
            <a:picLocks noChangeAspect="1"/>
          </p:cNvPicPr>
          <p:nvPr>
            <p:custDataLst>
              <p:tags r:id="rId1"/>
            </p:custDataLst>
          </p:nvPr>
        </p:nvPicPr>
        <p:blipFill>
          <a:blip r:embed="rId2"/>
          <a:stretch>
            <a:fillRect/>
          </a:stretch>
        </p:blipFill>
        <p:spPr>
          <a:xfrm>
            <a:off x="7966075" y="2172970"/>
            <a:ext cx="3622040" cy="3169285"/>
          </a:xfrm>
          <a:prstGeom prst="rect">
            <a:avLst/>
          </a:prstGeom>
        </p:spPr>
      </p:pic>
      <p:sp>
        <p:nvSpPr>
          <p:cNvPr id="100" name="文本框 99"/>
          <p:cNvSpPr txBox="1"/>
          <p:nvPr/>
        </p:nvSpPr>
        <p:spPr>
          <a:xfrm>
            <a:off x="8070215" y="5524500"/>
            <a:ext cx="3796030" cy="368300"/>
          </a:xfrm>
          <a:prstGeom prst="rect">
            <a:avLst/>
          </a:prstGeom>
          <a:noFill/>
          <a:ln w="9525">
            <a:noFill/>
          </a:ln>
        </p:spPr>
        <p:txBody>
          <a:bodyPr wrap="square">
            <a:spAutoFit/>
          </a:bodyPr>
          <a:p>
            <a:pPr indent="0" algn="ctr"/>
            <a:r>
              <a:rPr lang="zh-CN" b="0">
                <a:solidFill>
                  <a:srgbClr val="000000"/>
                </a:solidFill>
                <a:latin typeface="+mn-ea"/>
                <a:cs typeface="+mn-ea"/>
              </a:rPr>
              <a:t>图</a:t>
            </a:r>
            <a:r>
              <a:rPr lang="en-US" b="0">
                <a:solidFill>
                  <a:srgbClr val="000000"/>
                </a:solidFill>
                <a:latin typeface="+mn-ea"/>
                <a:cs typeface="+mn-ea"/>
              </a:rPr>
              <a:t>1-1</a:t>
            </a:r>
            <a:r>
              <a:rPr lang="zh-CN" b="0">
                <a:solidFill>
                  <a:srgbClr val="000000"/>
                </a:solidFill>
                <a:latin typeface="+mn-ea"/>
                <a:cs typeface="+mn-ea"/>
              </a:rPr>
              <a:t>　生产可能性曲线</a:t>
            </a:r>
            <a:endParaRPr lang="zh-CN" altLang="en-US" b="0">
              <a:solidFill>
                <a:srgbClr val="000000"/>
              </a:solidFill>
              <a:latin typeface="+mn-ea"/>
              <a:cs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第一节　西方经济学的研究对象</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三、微观经济学与宏观经济学</a:t>
            </a:r>
            <a:endParaRPr lang="zh-CN" altLang="zh-CN" sz="2600" b="1" dirty="0">
              <a:latin typeface="黑体" panose="02010609060101010101" pitchFamily="49" charset="-122"/>
              <a:ea typeface="黑体" panose="02010609060101010101" pitchFamily="49" charset="-122"/>
            </a:endParaRPr>
          </a:p>
          <a:p>
            <a:pPr marL="0" indent="0" algn="just">
              <a:lnSpc>
                <a:spcPct val="135000"/>
              </a:lnSpc>
              <a:buClrTx/>
              <a:buSzTx/>
              <a:buNone/>
            </a:pPr>
            <a:r>
              <a:rPr lang="en-US" altLang="zh-CN" sz="2200" b="1" dirty="0">
                <a:latin typeface="楷体" panose="02010609060101010101" pitchFamily="49" charset="-122"/>
                <a:ea typeface="楷体" panose="02010609060101010101" pitchFamily="49" charset="-122"/>
              </a:rPr>
              <a:t>(一)微观经济学</a:t>
            </a:r>
            <a:endParaRPr lang="en-US" altLang="zh-CN" sz="2200" b="1" dirty="0">
              <a:latin typeface="楷体" panose="02010609060101010101" pitchFamily="49" charset="-122"/>
              <a:ea typeface="楷体" panose="02010609060101010101" pitchFamily="49" charset="-122"/>
            </a:endParaRPr>
          </a:p>
          <a:p>
            <a:r>
              <a:rPr lang="zh-CN" altLang="en-US"/>
              <a:t>西方经济学从研究内容上可以分为两部分——微观经济学和宏观经济学。微观经济学通过研究单个经济单位的行为和相应的经济变量数值的决定,来说明如何通过价格机制实现社会的资源配置问题。</a:t>
            </a:r>
            <a:endParaRPr lang="zh-CN" altLang="en-US"/>
          </a:p>
          <a:p>
            <a:r>
              <a:rPr lang="zh-CN" altLang="en-US"/>
              <a:t>具体来说,微观经济学的主要内容包括:</a:t>
            </a:r>
            <a:endParaRPr lang="zh-CN" altLang="en-US"/>
          </a:p>
          <a:p>
            <a:r>
              <a:rPr lang="zh-CN" altLang="en-US"/>
              <a:t>第一,价格理论。</a:t>
            </a:r>
            <a:endParaRPr lang="zh-CN" altLang="en-US"/>
          </a:p>
          <a:p>
            <a:r>
              <a:rPr lang="zh-CN" altLang="en-US"/>
              <a:t>第二,消费者行为理论。</a:t>
            </a:r>
            <a:endParaRPr lang="zh-CN" altLang="en-US"/>
          </a:p>
          <a:p>
            <a:r>
              <a:rPr lang="zh-CN" altLang="en-US"/>
              <a:t>第三,生产者行为理论。</a:t>
            </a:r>
            <a:endParaRPr lang="zh-CN" altLang="en-US"/>
          </a:p>
          <a:p>
            <a:r>
              <a:rPr lang="zh-CN" altLang="en-US"/>
              <a:t>第四,分配理论。</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第一节　西方经济学的研究对象</a:t>
            </a:r>
            <a:endParaRPr lang="zh-CN" altLang="en-US" dirty="0"/>
          </a:p>
        </p:txBody>
      </p:sp>
      <p:sp>
        <p:nvSpPr>
          <p:cNvPr id="3" name="内容占位符 2"/>
          <p:cNvSpPr>
            <a:spLocks noGrp="1"/>
          </p:cNvSpPr>
          <p:nvPr>
            <p:ph idx="1"/>
          </p:nvPr>
        </p:nvSpPr>
        <p:spPr/>
        <p:txBody>
          <a:bodyPr>
            <a:normAutofit lnSpcReduction="10000"/>
          </a:bodyPr>
          <a:lstStyle/>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(二)宏观经济学</a:t>
            </a:r>
            <a:endParaRPr lang="en-US" altLang="zh-CN" sz="2200" b="1" dirty="0">
              <a:latin typeface="楷体" panose="02010609060101010101" pitchFamily="49" charset="-122"/>
              <a:ea typeface="楷体" panose="02010609060101010101" pitchFamily="49" charset="-122"/>
            </a:endParaRPr>
          </a:p>
          <a:p>
            <a:r>
              <a:rPr lang="zh-CN" altLang="en-US"/>
              <a:t>宏观经济学通过研究整个国民经济中有关总量的变化,说明经济资源怎样才能实现充分利用。</a:t>
            </a:r>
            <a:endParaRPr lang="zh-CN" altLang="en-US"/>
          </a:p>
          <a:p>
            <a:r>
              <a:rPr lang="zh-CN" altLang="en-US"/>
              <a:t>宏观经济学研究的是经济总量,所涉及的主要变量有国民收入、国内生产总值、总需求、总供给、总投资、货币供给量及物价总水平等。</a:t>
            </a:r>
            <a:endParaRPr lang="zh-CN" altLang="en-US"/>
          </a:p>
          <a:p>
            <a:r>
              <a:rPr lang="zh-CN" altLang="en-US"/>
              <a:t>宏观经济学的主要内容有:</a:t>
            </a:r>
            <a:endParaRPr lang="zh-CN" altLang="en-US"/>
          </a:p>
          <a:p>
            <a:r>
              <a:rPr lang="zh-CN" altLang="en-US"/>
              <a:t>第一,国民收入决定理论。</a:t>
            </a:r>
            <a:endParaRPr lang="zh-CN" altLang="en-US"/>
          </a:p>
          <a:p>
            <a:r>
              <a:rPr lang="zh-CN" altLang="en-US"/>
              <a:t>第二,失业与通货膨胀理论。</a:t>
            </a:r>
            <a:endParaRPr lang="zh-CN" altLang="en-US"/>
          </a:p>
          <a:p>
            <a:r>
              <a:rPr lang="zh-CN" altLang="en-US"/>
              <a:t>第三,经济周期与经济增长理论。</a:t>
            </a:r>
            <a:endParaRPr lang="zh-CN" altLang="en-US"/>
          </a:p>
          <a:p>
            <a:r>
              <a:rPr lang="zh-CN" altLang="en-US"/>
              <a:t>第四,开放经济理论。</a:t>
            </a:r>
            <a:endParaRPr lang="zh-CN" altLang="en-US"/>
          </a:p>
          <a:p>
            <a:r>
              <a:rPr lang="zh-CN" altLang="en-US"/>
              <a:t>第五,宏观经济政策。</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第一节　西方经济学的研究对象</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en-US" altLang="zh-CN" sz="2200" b="1" dirty="0">
                <a:latin typeface="楷体" panose="02010609060101010101" pitchFamily="49" charset="-122"/>
                <a:ea typeface="楷体" panose="02010609060101010101" pitchFamily="49" charset="-122"/>
              </a:rPr>
              <a:t>(三)微观经济学和宏观经济学的分析</a:t>
            </a:r>
            <a:endParaRPr lang="en-US" altLang="zh-CN" sz="2200" b="1" dirty="0">
              <a:latin typeface="楷体" panose="02010609060101010101" pitchFamily="49" charset="-122"/>
              <a:ea typeface="楷体" panose="02010609060101010101" pitchFamily="49" charset="-122"/>
            </a:endParaRPr>
          </a:p>
          <a:p>
            <a:r>
              <a:rPr lang="zh-CN" altLang="en-US"/>
              <a:t>由以上分析可见,微观经济学和宏观经济学之间在考察的对象、范围和研究方法上存在着很大差别。微观经济学研究的是个量经济单位及其经济行为,宏观经济学研究的是社会整体的经济行为。微观经济学着眼于生产者行为、消费者行为、个别商品市场及行业的研究,采取个量分析方法;宏观经济学涉及的是与整个国民经济活动有关的经济总量的变动,采用总量分析方法。</a:t>
            </a:r>
            <a:endParaRPr lang="zh-CN" altLang="en-US"/>
          </a:p>
          <a:p>
            <a:r>
              <a:rPr lang="zh-CN" altLang="en-US"/>
              <a:t>再者,个别经济单位的经济行为原则和经济总体的经济行为原则也是不同的,不能简单地认为总体就是部分之和,即宏观经济并不等于微观经济活动之和。</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第二节　西方经济学的研究方法</a:t>
            </a:r>
            <a:endParaRPr lang="zh-CN" altLang="en-US" dirty="0"/>
          </a:p>
        </p:txBody>
      </p:sp>
      <p:sp>
        <p:nvSpPr>
          <p:cNvPr id="3" name="内容占位符 2"/>
          <p:cNvSpPr>
            <a:spLocks noGrp="1"/>
          </p:cNvSpPr>
          <p:nvPr>
            <p:ph idx="1"/>
          </p:nvPr>
        </p:nvSpPr>
        <p:spPr/>
        <p:txBody>
          <a:bodyPr/>
          <a:lstStyle/>
          <a:p>
            <a:pPr marL="0" algn="just">
              <a:lnSpc>
                <a:spcPct val="135000"/>
              </a:lnSpc>
              <a:buClrTx/>
              <a:buSzTx/>
              <a:buFontTx/>
              <a:buNone/>
            </a:pPr>
            <a:r>
              <a:rPr lang="zh-CN" altLang="zh-CN" sz="2600" b="1" dirty="0">
                <a:latin typeface="黑体" panose="02010609060101010101" pitchFamily="49" charset="-122"/>
                <a:ea typeface="黑体" panose="02010609060101010101" pitchFamily="49" charset="-122"/>
              </a:rPr>
              <a:t>一、实证分析与规范分析</a:t>
            </a:r>
            <a:endParaRPr lang="zh-CN" altLang="zh-CN" sz="2600" b="1" dirty="0">
              <a:latin typeface="黑体" panose="02010609060101010101" pitchFamily="49" charset="-122"/>
              <a:ea typeface="黑体" panose="02010609060101010101" pitchFamily="49" charset="-122"/>
            </a:endParaRPr>
          </a:p>
          <a:p>
            <a:r>
              <a:rPr lang="zh-CN" altLang="en-US"/>
              <a:t>经济学中的实证分析是指试图超越一切价值判断,只考虑建立经济事物之间关系的规律,并在这些规律的作用下,分析预测人们经济行为的效果。它要回答客观事物“是什么”,而不涉及对结果好坏以及公平与否的判断。用实证分析方法来研究经济问题,通常称为实证经济学(Positive Economics)。</a:t>
            </a:r>
            <a:endParaRPr lang="zh-CN" altLang="en-US"/>
          </a:p>
          <a:p>
            <a:r>
              <a:rPr lang="zh-CN" altLang="en-US"/>
              <a:t>规范分析是以一定的价值判断为基础提出行为标准,说明某种经济事物是好还是坏,是否符合某种价值标准,它要回答经济活动“应该是什么”,什么方案是好的,采用某种方案是否应该。采用规范分析方法来研究经济问题的理论,称为规范经济学(Normative Economics)。</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PLACING_PICTURE_USER_VIEWPORT" val="{&quot;height&quot;:3690,&quot;width&quot;:5030}"/>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2611</Words>
  <Application>WPS 演示</Application>
  <PresentationFormat>宽屏</PresentationFormat>
  <Paragraphs>84</Paragraphs>
  <Slides>12</Slides>
  <Notes>4</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12</vt:i4>
      </vt:variant>
    </vt:vector>
  </HeadingPairs>
  <TitlesOfParts>
    <vt:vector size="28" baseType="lpstr">
      <vt:lpstr>Arial</vt:lpstr>
      <vt:lpstr>宋体</vt:lpstr>
      <vt:lpstr>Wingdings</vt:lpstr>
      <vt:lpstr>微软雅黑</vt:lpstr>
      <vt:lpstr>Wingdings</vt:lpstr>
      <vt:lpstr>Arial Unicode MS</vt:lpstr>
      <vt:lpstr>Calibri</vt:lpstr>
      <vt:lpstr>GungsuhChe</vt:lpstr>
      <vt:lpstr>Malgun Gothic</vt:lpstr>
      <vt:lpstr>等线</vt:lpstr>
      <vt:lpstr>方正粗黑宋简体</vt:lpstr>
      <vt:lpstr>锐字工房云字库准圆GBK</vt:lpstr>
      <vt:lpstr>黑体</vt:lpstr>
      <vt:lpstr>楷体</vt:lpstr>
      <vt:lpstr>Office 主题​​</vt:lpstr>
      <vt:lpstr>默认设计模板</vt:lpstr>
      <vt:lpstr>PowerPoint 演示文稿</vt:lpstr>
      <vt:lpstr>PowerPoint 演示文稿</vt:lpstr>
      <vt:lpstr>PowerPoint 演示文稿</vt:lpstr>
      <vt:lpstr>第一节　西方经济学的研究对象</vt:lpstr>
      <vt:lpstr>第一节　西方经济学的研究对象</vt:lpstr>
      <vt:lpstr>第一节　西方经济学的研究对象</vt:lpstr>
      <vt:lpstr>第一节　西方经济学的研究对象</vt:lpstr>
      <vt:lpstr>第一节　西方经济学的研究对象</vt:lpstr>
      <vt:lpstr>第二节　西方经济学的研究方法</vt:lpstr>
      <vt:lpstr>第二节　西方经济学的研究方法</vt:lpstr>
      <vt:lpstr>第二节　西方经济学的研究方法</vt:lpstr>
      <vt:lpstr>第二节　西方经济学的研究方法</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sunny</cp:lastModifiedBy>
  <cp:revision>172</cp:revision>
  <dcterms:created xsi:type="dcterms:W3CDTF">2019-06-19T02:08:00Z</dcterms:created>
  <dcterms:modified xsi:type="dcterms:W3CDTF">2021-08-27T01:28:19Z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2052-11.1.0.10700</vt:lpwstr>
  </property>
  <property fmtid="{D5CDD505-2E9C-101B-9397-08002B2CF9AE}" pid="3" name="ICV">
    <vt:lpwstr>978E102EC043497D95DC2B4573C1CE0B</vt:lpwstr>
  </property>
</Properties>
</file>