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5" d="100"/>
          <a:sy n="75" d="100"/>
        </p:scale>
        <p:origin x="540"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C2B93ABC-837E-4D7F-B32E-D82126481802}" type="datetimeFigureOut">
              <a:rPr lang="zh-CN" altLang="en-US" smtClean="0"/>
              <a:t>2024/6/2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6894EE5-F612-43BF-BA1A-580DC59E54A0}" type="slidenum">
              <a:rPr lang="zh-CN" altLang="en-US" smtClean="0"/>
              <a:t>‹#›</a:t>
            </a:fld>
            <a:endParaRPr lang="zh-CN" altLang="en-US"/>
          </a:p>
        </p:txBody>
      </p:sp>
    </p:spTree>
    <p:extLst>
      <p:ext uri="{BB962C8B-B14F-4D97-AF65-F5344CB8AC3E}">
        <p14:creationId xmlns:p14="http://schemas.microsoft.com/office/powerpoint/2010/main" val="9451070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2B93ABC-837E-4D7F-B32E-D82126481802}" type="datetimeFigureOut">
              <a:rPr lang="zh-CN" altLang="en-US" smtClean="0"/>
              <a:t>2024/6/2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6894EE5-F612-43BF-BA1A-580DC59E54A0}" type="slidenum">
              <a:rPr lang="zh-CN" altLang="en-US" smtClean="0"/>
              <a:t>‹#›</a:t>
            </a:fld>
            <a:endParaRPr lang="zh-CN" altLang="en-US"/>
          </a:p>
        </p:txBody>
      </p:sp>
    </p:spTree>
    <p:extLst>
      <p:ext uri="{BB962C8B-B14F-4D97-AF65-F5344CB8AC3E}">
        <p14:creationId xmlns:p14="http://schemas.microsoft.com/office/powerpoint/2010/main" val="25416663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2B93ABC-837E-4D7F-B32E-D82126481802}" type="datetimeFigureOut">
              <a:rPr lang="zh-CN" altLang="en-US" smtClean="0"/>
              <a:t>2024/6/2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6894EE5-F612-43BF-BA1A-580DC59E54A0}" type="slidenum">
              <a:rPr lang="zh-CN" altLang="en-US" smtClean="0"/>
              <a:t>‹#›</a:t>
            </a:fld>
            <a:endParaRPr lang="zh-CN" altLang="en-US"/>
          </a:p>
        </p:txBody>
      </p:sp>
    </p:spTree>
    <p:extLst>
      <p:ext uri="{BB962C8B-B14F-4D97-AF65-F5344CB8AC3E}">
        <p14:creationId xmlns:p14="http://schemas.microsoft.com/office/powerpoint/2010/main" val="224693012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5" name="标题 1"/>
          <p:cNvSpPr>
            <a:spLocks noGrp="1"/>
          </p:cNvSpPr>
          <p:nvPr>
            <p:ph type="title"/>
          </p:nvPr>
        </p:nvSpPr>
        <p:spPr>
          <a:xfrm>
            <a:off x="1915886" y="507999"/>
            <a:ext cx="9653815" cy="474707"/>
          </a:xfrm>
        </p:spPr>
        <p:txBody>
          <a:bodyPr>
            <a:noAutofit/>
          </a:bodyPr>
          <a:lstStyle>
            <a:lvl1pPr algn="l">
              <a:defRPr sz="2400" b="0">
                <a:ln w="9525" cmpd="sng">
                  <a:solidFill>
                    <a:schemeClr val="accent1"/>
                  </a:solidFill>
                  <a:prstDash val="solid"/>
                </a:ln>
                <a:solidFill>
                  <a:schemeClr val="tx1"/>
                </a:solidFill>
                <a:effectLst>
                  <a:glow rad="38100">
                    <a:schemeClr val="accent1">
                      <a:alpha val="40000"/>
                    </a:schemeClr>
                  </a:glow>
                </a:effectLst>
                <a:latin typeface="等线" panose="02010600030101010101" pitchFamily="2" charset="-122"/>
                <a:ea typeface="等线" panose="02010600030101010101" pitchFamily="2" charset="-122"/>
              </a:defRPr>
            </a:lvl1pPr>
          </a:lstStyle>
          <a:p>
            <a:r>
              <a:rPr lang="zh-CN" altLang="en-US" noProof="1" smtClean="0"/>
              <a:t>单击此处编辑母版标题样式</a:t>
            </a:r>
            <a:endParaRPr lang="zh-CN" altLang="en-US" noProof="1"/>
          </a:p>
        </p:txBody>
      </p:sp>
      <p:sp>
        <p:nvSpPr>
          <p:cNvPr id="6" name="内容占位符 2"/>
          <p:cNvSpPr>
            <a:spLocks noGrp="1"/>
          </p:cNvSpPr>
          <p:nvPr>
            <p:ph idx="1"/>
          </p:nvPr>
        </p:nvSpPr>
        <p:spPr>
          <a:xfrm>
            <a:off x="622301" y="1567543"/>
            <a:ext cx="10947400" cy="4807856"/>
          </a:xfrm>
        </p:spPr>
        <p:txBody>
          <a:bodyPr>
            <a:normAutofit/>
          </a:bodyPr>
          <a:lstStyle>
            <a:lvl1pPr algn="just" eaLnBrk="1" fontAlgn="auto" latinLnBrk="0" hangingPunct="1">
              <a:lnSpc>
                <a:spcPct val="125000"/>
              </a:lnSpc>
              <a:spcBef>
                <a:spcPts val="300"/>
              </a:spcBef>
              <a:spcAft>
                <a:spcPts val="300"/>
              </a:spcAft>
              <a:defRPr sz="1800"/>
            </a:lvl1pPr>
            <a:lvl2pPr algn="just" eaLnBrk="1" fontAlgn="auto" latinLnBrk="0" hangingPunct="1">
              <a:lnSpc>
                <a:spcPct val="125000"/>
              </a:lnSpc>
              <a:spcBef>
                <a:spcPts val="300"/>
              </a:spcBef>
              <a:spcAft>
                <a:spcPts val="300"/>
              </a:spcAft>
              <a:defRPr sz="1800"/>
            </a:lvl2pPr>
            <a:lvl3pPr algn="just" eaLnBrk="1" fontAlgn="auto" latinLnBrk="0" hangingPunct="1">
              <a:lnSpc>
                <a:spcPct val="125000"/>
              </a:lnSpc>
              <a:spcBef>
                <a:spcPts val="300"/>
              </a:spcBef>
              <a:spcAft>
                <a:spcPts val="300"/>
              </a:spcAft>
              <a:defRPr sz="1800"/>
            </a:lvl3pPr>
            <a:lvl4pPr algn="just" eaLnBrk="1" fontAlgn="auto" latinLnBrk="0" hangingPunct="1">
              <a:lnSpc>
                <a:spcPct val="125000"/>
              </a:lnSpc>
              <a:spcBef>
                <a:spcPts val="300"/>
              </a:spcBef>
              <a:spcAft>
                <a:spcPts val="300"/>
              </a:spcAft>
              <a:defRPr sz="1800"/>
            </a:lvl4pPr>
            <a:lvl5pPr algn="just" eaLnBrk="1" fontAlgn="auto" latinLnBrk="0" hangingPunct="1">
              <a:lnSpc>
                <a:spcPct val="125000"/>
              </a:lnSpc>
              <a:spcBef>
                <a:spcPts val="300"/>
              </a:spcBef>
              <a:spcAft>
                <a:spcPts val="300"/>
              </a:spcAft>
              <a:defRPr sz="1800"/>
            </a:lvl5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pic>
        <p:nvPicPr>
          <p:cNvPr id="4" name="Picture 13" descr="cd"/>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798594" y="6444344"/>
            <a:ext cx="2337435" cy="355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22254049"/>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2B93ABC-837E-4D7F-B32E-D82126481802}" type="datetimeFigureOut">
              <a:rPr lang="zh-CN" altLang="en-US" smtClean="0"/>
              <a:t>2024/6/2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6894EE5-F612-43BF-BA1A-580DC59E54A0}" type="slidenum">
              <a:rPr lang="zh-CN" altLang="en-US" smtClean="0"/>
              <a:t>‹#›</a:t>
            </a:fld>
            <a:endParaRPr lang="zh-CN" altLang="en-US"/>
          </a:p>
        </p:txBody>
      </p:sp>
    </p:spTree>
    <p:extLst>
      <p:ext uri="{BB962C8B-B14F-4D97-AF65-F5344CB8AC3E}">
        <p14:creationId xmlns:p14="http://schemas.microsoft.com/office/powerpoint/2010/main" val="10402671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C2B93ABC-837E-4D7F-B32E-D82126481802}" type="datetimeFigureOut">
              <a:rPr lang="zh-CN" altLang="en-US" smtClean="0"/>
              <a:t>2024/6/2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6894EE5-F612-43BF-BA1A-580DC59E54A0}" type="slidenum">
              <a:rPr lang="zh-CN" altLang="en-US" smtClean="0"/>
              <a:t>‹#›</a:t>
            </a:fld>
            <a:endParaRPr lang="zh-CN" altLang="en-US"/>
          </a:p>
        </p:txBody>
      </p:sp>
    </p:spTree>
    <p:extLst>
      <p:ext uri="{BB962C8B-B14F-4D97-AF65-F5344CB8AC3E}">
        <p14:creationId xmlns:p14="http://schemas.microsoft.com/office/powerpoint/2010/main" val="15149086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C2B93ABC-837E-4D7F-B32E-D82126481802}" type="datetimeFigureOut">
              <a:rPr lang="zh-CN" altLang="en-US" smtClean="0"/>
              <a:t>2024/6/2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6894EE5-F612-43BF-BA1A-580DC59E54A0}" type="slidenum">
              <a:rPr lang="zh-CN" altLang="en-US" smtClean="0"/>
              <a:t>‹#›</a:t>
            </a:fld>
            <a:endParaRPr lang="zh-CN" altLang="en-US"/>
          </a:p>
        </p:txBody>
      </p:sp>
    </p:spTree>
    <p:extLst>
      <p:ext uri="{BB962C8B-B14F-4D97-AF65-F5344CB8AC3E}">
        <p14:creationId xmlns:p14="http://schemas.microsoft.com/office/powerpoint/2010/main" val="19809646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C2B93ABC-837E-4D7F-B32E-D82126481802}" type="datetimeFigureOut">
              <a:rPr lang="zh-CN" altLang="en-US" smtClean="0"/>
              <a:t>2024/6/2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6894EE5-F612-43BF-BA1A-580DC59E54A0}" type="slidenum">
              <a:rPr lang="zh-CN" altLang="en-US" smtClean="0"/>
              <a:t>‹#›</a:t>
            </a:fld>
            <a:endParaRPr lang="zh-CN" altLang="en-US"/>
          </a:p>
        </p:txBody>
      </p:sp>
    </p:spTree>
    <p:extLst>
      <p:ext uri="{BB962C8B-B14F-4D97-AF65-F5344CB8AC3E}">
        <p14:creationId xmlns:p14="http://schemas.microsoft.com/office/powerpoint/2010/main" val="27330858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C2B93ABC-837E-4D7F-B32E-D82126481802}" type="datetimeFigureOut">
              <a:rPr lang="zh-CN" altLang="en-US" smtClean="0"/>
              <a:t>2024/6/2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6894EE5-F612-43BF-BA1A-580DC59E54A0}" type="slidenum">
              <a:rPr lang="zh-CN" altLang="en-US" smtClean="0"/>
              <a:t>‹#›</a:t>
            </a:fld>
            <a:endParaRPr lang="zh-CN" altLang="en-US"/>
          </a:p>
        </p:txBody>
      </p:sp>
    </p:spTree>
    <p:extLst>
      <p:ext uri="{BB962C8B-B14F-4D97-AF65-F5344CB8AC3E}">
        <p14:creationId xmlns:p14="http://schemas.microsoft.com/office/powerpoint/2010/main" val="21738511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2B93ABC-837E-4D7F-B32E-D82126481802}" type="datetimeFigureOut">
              <a:rPr lang="zh-CN" altLang="en-US" smtClean="0"/>
              <a:t>2024/6/2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6894EE5-F612-43BF-BA1A-580DC59E54A0}" type="slidenum">
              <a:rPr lang="zh-CN" altLang="en-US" smtClean="0"/>
              <a:t>‹#›</a:t>
            </a:fld>
            <a:endParaRPr lang="zh-CN" altLang="en-US"/>
          </a:p>
        </p:txBody>
      </p:sp>
    </p:spTree>
    <p:extLst>
      <p:ext uri="{BB962C8B-B14F-4D97-AF65-F5344CB8AC3E}">
        <p14:creationId xmlns:p14="http://schemas.microsoft.com/office/powerpoint/2010/main" val="28013539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C2B93ABC-837E-4D7F-B32E-D82126481802}" type="datetimeFigureOut">
              <a:rPr lang="zh-CN" altLang="en-US" smtClean="0"/>
              <a:t>2024/6/2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6894EE5-F612-43BF-BA1A-580DC59E54A0}" type="slidenum">
              <a:rPr lang="zh-CN" altLang="en-US" smtClean="0"/>
              <a:t>‹#›</a:t>
            </a:fld>
            <a:endParaRPr lang="zh-CN" altLang="en-US"/>
          </a:p>
        </p:txBody>
      </p:sp>
    </p:spTree>
    <p:extLst>
      <p:ext uri="{BB962C8B-B14F-4D97-AF65-F5344CB8AC3E}">
        <p14:creationId xmlns:p14="http://schemas.microsoft.com/office/powerpoint/2010/main" val="31072561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C2B93ABC-837E-4D7F-B32E-D82126481802}" type="datetimeFigureOut">
              <a:rPr lang="zh-CN" altLang="en-US" smtClean="0"/>
              <a:t>2024/6/2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6894EE5-F612-43BF-BA1A-580DC59E54A0}" type="slidenum">
              <a:rPr lang="zh-CN" altLang="en-US" smtClean="0"/>
              <a:t>‹#›</a:t>
            </a:fld>
            <a:endParaRPr lang="zh-CN" altLang="en-US"/>
          </a:p>
        </p:txBody>
      </p:sp>
    </p:spTree>
    <p:extLst>
      <p:ext uri="{BB962C8B-B14F-4D97-AF65-F5344CB8AC3E}">
        <p14:creationId xmlns:p14="http://schemas.microsoft.com/office/powerpoint/2010/main" val="27990459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12.xml"/><Relationship Id="rId6" Type="http://schemas.openxmlformats.org/officeDocument/2006/relationships/image" Target="../media/image4.jpeg"/><Relationship Id="rId5" Type="http://schemas.openxmlformats.org/officeDocument/2006/relationships/image" Target="../media/image3.png"/><Relationship Id="rId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2B93ABC-837E-4D7F-B32E-D82126481802}" type="datetimeFigureOut">
              <a:rPr lang="zh-CN" altLang="en-US" smtClean="0"/>
              <a:t>2024/6/2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6894EE5-F612-43BF-BA1A-580DC59E54A0}" type="slidenum">
              <a:rPr lang="zh-CN" altLang="en-US" smtClean="0"/>
              <a:t>‹#›</a:t>
            </a:fld>
            <a:endParaRPr lang="zh-CN" altLang="en-US"/>
          </a:p>
        </p:txBody>
      </p:sp>
    </p:spTree>
    <p:extLst>
      <p:ext uri="{BB962C8B-B14F-4D97-AF65-F5344CB8AC3E}">
        <p14:creationId xmlns:p14="http://schemas.microsoft.com/office/powerpoint/2010/main" val="347707288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12192000" cy="6858000"/>
          </a:xfrm>
          <a:prstGeom prst="rect">
            <a:avLst/>
          </a:prstGeom>
        </p:spPr>
      </p:pic>
      <p:sp>
        <p:nvSpPr>
          <p:cNvPr id="2" name="标题占位符 1"/>
          <p:cNvSpPr>
            <a:spLocks noGrp="1"/>
          </p:cNvSpPr>
          <p:nvPr>
            <p:ph type="title"/>
          </p:nvPr>
        </p:nvSpPr>
        <p:spPr>
          <a:xfrm>
            <a:off x="1582057" y="300355"/>
            <a:ext cx="9085943" cy="790575"/>
          </a:xfrm>
          <a:prstGeom prst="rect">
            <a:avLst/>
          </a:prstGeom>
        </p:spPr>
        <p:txBody>
          <a:bodyPr vert="horz" lIns="91440" tIns="45720" rIns="91440" bIns="45720" rtlCol="0" anchor="ctr">
            <a:normAutofit/>
          </a:bodyPr>
          <a:lstStyle>
            <a:lvl1pPr marL="0" marR="0" lvl="0" algn="l" defTabSz="914400" rtl="0" eaLnBrk="1" fontAlgn="auto" latinLnBrk="0" hangingPunct="1">
              <a:lnSpc>
                <a:spcPct val="100000"/>
              </a:lnSpc>
              <a:spcBef>
                <a:spcPct val="0"/>
              </a:spcBef>
              <a:buClrTx/>
              <a:buSzTx/>
              <a:buFontTx/>
              <a:buNone/>
              <a:defRPr kumimoji="0" lang="zh-CN" altLang="en-US" sz="2800" b="1" i="0" u="none" strike="noStrike" kern="1200" cap="none" spc="0" normalizeH="0" baseline="0" noProof="1" smtClean="0">
                <a:ln w="9525" cmpd="sng">
                  <a:solidFill>
                    <a:schemeClr val="accent1"/>
                  </a:solidFill>
                  <a:prstDash val="solid"/>
                </a:ln>
                <a:solidFill>
                  <a:srgbClr val="70AD47">
                    <a:tint val="1000"/>
                  </a:srgbClr>
                </a:solidFill>
                <a:effectLst>
                  <a:glow rad="38100">
                    <a:schemeClr val="accent1">
                      <a:alpha val="40000"/>
                    </a:schemeClr>
                  </a:glow>
                </a:effectLst>
                <a:latin typeface="锐字工房云字库大黑GBK" panose="02010604000000000000" charset="-122"/>
                <a:ea typeface="锐字工房云字库大黑GBK" panose="02010604000000000000" charset="-122"/>
                <a:cs typeface="+mj-cs"/>
              </a:defRPr>
            </a:lvl1p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609616" y="1600201"/>
            <a:ext cx="10973087" cy="4525963"/>
          </a:xfrm>
          <a:prstGeom prst="rect">
            <a:avLst/>
          </a:prstGeom>
        </p:spPr>
        <p:txBody>
          <a:bodyPr vert="horz" lIns="91440" tIns="45720" rIns="91440" bIns="45720" rtlCol="0">
            <a:normAutofit/>
          </a:bodyPr>
          <a:lstStyle>
            <a:lvl1pPr marR="0" lvl="0" indent="-342900" algn="just" defTabSz="914400" rtl="0" eaLnBrk="1" fontAlgn="auto" latinLnBrk="0" hangingPunct="1">
              <a:lnSpc>
                <a:spcPct val="125000"/>
              </a:lnSpc>
              <a:spcBef>
                <a:spcPts val="300"/>
              </a:spcBef>
              <a:spcAft>
                <a:spcPts val="300"/>
              </a:spcAft>
              <a:buClrTx/>
              <a:buSzTx/>
              <a:buFont typeface="Arial" panose="020B0604020202020204" pitchFamily="34" charset="0"/>
              <a:buChar char="•"/>
              <a:defRPr kumimoji="0" lang="zh-CN" altLang="en-US" sz="1800" b="0" i="0" u="none" strike="noStrike" kern="1200" cap="none" spc="0" normalizeH="0" baseline="0" noProof="1" smtClean="0">
                <a:solidFill>
                  <a:schemeClr val="tx1"/>
                </a:solidFill>
                <a:latin typeface="+mn-lt"/>
                <a:ea typeface="+mn-ea"/>
                <a:cs typeface="+mn-cs"/>
              </a:defRPr>
            </a:lvl1pPr>
            <a:lvl2pPr marR="0" lvl="1" indent="-342900" algn="just" defTabSz="914400" rtl="0" eaLnBrk="1" fontAlgn="auto" latinLnBrk="0" hangingPunct="1">
              <a:lnSpc>
                <a:spcPct val="125000"/>
              </a:lnSpc>
              <a:spcBef>
                <a:spcPts val="300"/>
              </a:spcBef>
              <a:spcAft>
                <a:spcPts val="300"/>
              </a:spcAft>
              <a:buClrTx/>
              <a:buSzTx/>
              <a:buFont typeface="Arial" panose="020B0604020202020204" pitchFamily="34" charset="0"/>
              <a:buChar char="•"/>
              <a:defRPr kumimoji="0" lang="zh-CN" altLang="en-US" sz="1800" b="0" i="0" u="none" strike="noStrike" kern="1200" cap="none" spc="0" normalizeH="0" baseline="0" noProof="1" smtClean="0">
                <a:solidFill>
                  <a:schemeClr val="tx1"/>
                </a:solidFill>
                <a:latin typeface="+mn-lt"/>
                <a:ea typeface="+mn-ea"/>
                <a:cs typeface="+mn-cs"/>
              </a:defRPr>
            </a:lvl2pPr>
            <a:lvl3pPr marR="0" lvl="2" indent="-342900" algn="just" defTabSz="914400" rtl="0" eaLnBrk="1" fontAlgn="auto" latinLnBrk="0" hangingPunct="1">
              <a:lnSpc>
                <a:spcPct val="125000"/>
              </a:lnSpc>
              <a:spcBef>
                <a:spcPts val="300"/>
              </a:spcBef>
              <a:spcAft>
                <a:spcPts val="300"/>
              </a:spcAft>
              <a:buClrTx/>
              <a:buSzTx/>
              <a:buFont typeface="Arial" panose="020B0604020202020204" pitchFamily="34" charset="0"/>
              <a:buChar char="•"/>
              <a:defRPr kumimoji="0" lang="zh-CN" altLang="en-US" sz="1800" b="0" i="0" u="none" strike="noStrike" kern="1200" cap="none" spc="0" normalizeH="0" baseline="0" noProof="1" smtClean="0">
                <a:solidFill>
                  <a:schemeClr val="tx1"/>
                </a:solidFill>
                <a:latin typeface="+mn-lt"/>
                <a:ea typeface="+mn-ea"/>
                <a:cs typeface="+mn-cs"/>
              </a:defRPr>
            </a:lvl3pPr>
            <a:lvl4pPr marR="0" lvl="3" indent="-342900" algn="just" defTabSz="914400" rtl="0" eaLnBrk="1" fontAlgn="auto" latinLnBrk="0" hangingPunct="1">
              <a:lnSpc>
                <a:spcPct val="125000"/>
              </a:lnSpc>
              <a:spcBef>
                <a:spcPts val="300"/>
              </a:spcBef>
              <a:spcAft>
                <a:spcPts val="300"/>
              </a:spcAft>
              <a:buClrTx/>
              <a:buSzTx/>
              <a:buFont typeface="Arial" panose="020B0604020202020204" pitchFamily="34" charset="0"/>
              <a:buChar char="•"/>
              <a:defRPr kumimoji="0" lang="zh-CN" altLang="en-US" sz="1800" b="0" i="0" u="none" strike="noStrike" kern="1200" cap="none" spc="0" normalizeH="0" baseline="0" noProof="1" smtClean="0">
                <a:solidFill>
                  <a:schemeClr val="tx1"/>
                </a:solidFill>
                <a:latin typeface="+mn-lt"/>
                <a:ea typeface="+mn-ea"/>
                <a:cs typeface="+mn-cs"/>
              </a:defRPr>
            </a:lvl4pPr>
            <a:lvl5pPr marR="0" lvl="4" indent="-342900" algn="just" defTabSz="914400" rtl="0" eaLnBrk="1" fontAlgn="auto" latinLnBrk="0" hangingPunct="1">
              <a:lnSpc>
                <a:spcPct val="125000"/>
              </a:lnSpc>
              <a:spcBef>
                <a:spcPts val="300"/>
              </a:spcBef>
              <a:spcAft>
                <a:spcPts val="300"/>
              </a:spcAft>
              <a:buClrTx/>
              <a:buSzTx/>
              <a:buFont typeface="Arial" panose="020B0604020202020204" pitchFamily="34" charset="0"/>
              <a:buChar char="•"/>
              <a:defRPr kumimoji="0" lang="zh-CN" altLang="en-US" sz="1800" b="0" i="0" u="none" strike="noStrike" kern="1200" cap="none" spc="0" normalizeH="0" baseline="0" noProof="1" smtClean="0">
                <a:solidFill>
                  <a:schemeClr val="tx1"/>
                </a:solidFill>
                <a:latin typeface="+mn-lt"/>
                <a:ea typeface="+mn-ea"/>
                <a:cs typeface="+mn-cs"/>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616" y="6356351"/>
            <a:ext cx="2844875"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solidFill>
                  <a:prstClr val="black">
                    <a:tint val="75000"/>
                  </a:prstClr>
                </a:solidFill>
              </a:rPr>
              <a:pPr/>
              <a:t>2024/6/2</a:t>
            </a:fld>
            <a:endParaRPr lang="zh-CN" altLang="en-US">
              <a:solidFill>
                <a:prstClr val="black">
                  <a:tint val="75000"/>
                </a:prstClr>
              </a:solidFill>
            </a:endParaRPr>
          </a:p>
        </p:txBody>
      </p:sp>
      <p:sp>
        <p:nvSpPr>
          <p:cNvPr id="5" name="页脚占位符 4"/>
          <p:cNvSpPr>
            <a:spLocks noGrp="1"/>
          </p:cNvSpPr>
          <p:nvPr>
            <p:ph type="ftr" sz="quarter" idx="3"/>
          </p:nvPr>
        </p:nvSpPr>
        <p:spPr>
          <a:xfrm>
            <a:off x="4165709" y="6356351"/>
            <a:ext cx="38609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4"/>
          </p:nvPr>
        </p:nvSpPr>
        <p:spPr>
          <a:xfrm>
            <a:off x="8737828" y="6356351"/>
            <a:ext cx="2844875"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pic>
        <p:nvPicPr>
          <p:cNvPr id="11" name="图片 10"/>
          <p:cNvPicPr>
            <a:picLocks noChangeAspect="1"/>
          </p:cNvPicPr>
          <p:nvPr userDrawn="1"/>
        </p:nvPicPr>
        <p:blipFill>
          <a:blip r:embed="rId4"/>
          <a:stretch>
            <a:fillRect/>
          </a:stretch>
        </p:blipFill>
        <p:spPr>
          <a:xfrm>
            <a:off x="0" y="13742"/>
            <a:ext cx="1451429" cy="1171575"/>
          </a:xfrm>
          <a:prstGeom prst="rect">
            <a:avLst/>
          </a:prstGeom>
        </p:spPr>
      </p:pic>
      <p:pic>
        <p:nvPicPr>
          <p:cNvPr id="13" name="图片 12"/>
          <p:cNvPicPr>
            <a:picLocks noChangeAspect="1"/>
          </p:cNvPicPr>
          <p:nvPr userDrawn="1"/>
        </p:nvPicPr>
        <p:blipFill>
          <a:blip r:embed="rId5"/>
          <a:stretch>
            <a:fillRect/>
          </a:stretch>
        </p:blipFill>
        <p:spPr>
          <a:xfrm flipV="1">
            <a:off x="1451434" y="1100687"/>
            <a:ext cx="7854134" cy="87982"/>
          </a:xfrm>
          <a:prstGeom prst="rect">
            <a:avLst/>
          </a:prstGeom>
        </p:spPr>
      </p:pic>
      <p:pic>
        <p:nvPicPr>
          <p:cNvPr id="14" name="Picture 13" descr="cd"/>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9798594" y="6444344"/>
            <a:ext cx="2337435" cy="355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65685790"/>
      </p:ext>
    </p:extLst>
  </p:cSld>
  <p:clrMap bg1="lt1" tx1="dk1" bg2="lt2" tx2="dk2" accent1="accent1" accent2="accent2" accent3="accent3" accent4="accent4" accent5="accent5" accent6="accent6" hlink="hlink" folHlink="folHlink"/>
  <p:sldLayoutIdLst>
    <p:sldLayoutId id="2147483661" r:id="rId1"/>
  </p:sldLayoutIdLst>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timing>
    <p:tnLst>
      <p:par>
        <p:cTn id="1" dur="indefinite" restart="never" nodeType="tmRoot"/>
      </p:par>
    </p:tnLst>
  </p:timing>
  <p:txStyles>
    <p:titleStyle>
      <a:lvl1pPr algn="ctr" defTabSz="914400" rtl="0" eaLnBrk="1" latinLnBrk="0" hangingPunct="1">
        <a:spcBef>
          <a:spcPct val="0"/>
        </a:spcBef>
        <a:buNone/>
        <a:defRPr sz="4400" b="0" kern="1200">
          <a:solidFill>
            <a:schemeClr val="tx1"/>
          </a:solidFill>
          <a:latin typeface="等线" panose="02010600030101010101" pitchFamily="2" charset="-122"/>
          <a:ea typeface="等线"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sp>
        <p:nvSpPr>
          <p:cNvPr id="5" name="矩形 4"/>
          <p:cNvSpPr/>
          <p:nvPr/>
        </p:nvSpPr>
        <p:spPr>
          <a:xfrm>
            <a:off x="0" y="2505669"/>
            <a:ext cx="12192000" cy="830997"/>
          </a:xfrm>
          <a:prstGeom prst="rect">
            <a:avLst/>
          </a:prstGeom>
        </p:spPr>
        <p:txBody>
          <a:bodyPr wrap="square">
            <a:spAutoFit/>
          </a:bodyPr>
          <a:lstStyle/>
          <a:p>
            <a:pPr algn="ctr"/>
            <a:r>
              <a:rPr lang="zh-CN" altLang="en-US" sz="4800" b="1" dirty="0">
                <a:solidFill>
                  <a:srgbClr val="000000"/>
                </a:solidFill>
                <a:latin typeface="黑体" panose="02010609060101010101" pitchFamily="49" charset="-122"/>
                <a:ea typeface="黑体" panose="02010609060101010101" pitchFamily="49" charset="-122"/>
                <a:cs typeface="Times New Roman" panose="02020603050405020304" pitchFamily="18" charset="0"/>
              </a:rPr>
              <a:t>第十章　</a:t>
            </a:r>
            <a:r>
              <a:rPr lang="zh-CN" altLang="en-US" sz="4800" b="1" dirty="0">
                <a:solidFill>
                  <a:srgbClr val="000000"/>
                </a:solidFill>
                <a:latin typeface="黑体" panose="02010609060101010101" pitchFamily="49" charset="-122"/>
                <a:ea typeface="黑体" panose="02010609060101010101" pitchFamily="49" charset="-122"/>
                <a:cs typeface="Times New Roman" panose="02020603050405020304" pitchFamily="18" charset="0"/>
              </a:rPr>
              <a:t>媒体</a:t>
            </a:r>
            <a:r>
              <a:rPr lang="zh-CN" altLang="en-US" sz="4800" b="1" dirty="0">
                <a:solidFill>
                  <a:srgbClr val="000000"/>
                </a:solidFill>
                <a:latin typeface="黑体" panose="02010609060101010101" pitchFamily="49" charset="-122"/>
                <a:ea typeface="黑体" panose="02010609060101010101" pitchFamily="49" charset="-122"/>
                <a:cs typeface="Times New Roman" panose="02020603050405020304" pitchFamily="18" charset="0"/>
              </a:rPr>
              <a:t>、法治与其他外部治理</a:t>
            </a:r>
          </a:p>
        </p:txBody>
      </p:sp>
    </p:spTree>
    <p:extLst>
      <p:ext uri="{BB962C8B-B14F-4D97-AF65-F5344CB8AC3E}">
        <p14:creationId xmlns:p14="http://schemas.microsoft.com/office/powerpoint/2010/main" val="498011918"/>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法治环境与公司治理</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三、 法治环境与公司代理成本</a:t>
            </a:r>
          </a:p>
          <a:p>
            <a:r>
              <a:rPr lang="zh-CN" altLang="zh-CN" dirty="0"/>
              <a:t>在公司治理领域</a:t>
            </a:r>
            <a:r>
              <a:rPr lang="en-US" altLang="zh-CN" dirty="0"/>
              <a:t>,</a:t>
            </a:r>
            <a:r>
              <a:rPr lang="zh-CN" altLang="zh-CN" dirty="0"/>
              <a:t>公司代理成本指的是由于代理问题所导致的管理成本和冲突成本。法治环境的良好与否在公司治理中发挥着至关重要的作用</a:t>
            </a:r>
            <a:r>
              <a:rPr lang="en-US" altLang="zh-CN" dirty="0"/>
              <a:t>,</a:t>
            </a:r>
            <a:r>
              <a:rPr lang="zh-CN" altLang="zh-CN" dirty="0"/>
              <a:t>影响公司解决代理问题的有效性和成本。</a:t>
            </a:r>
          </a:p>
          <a:p>
            <a:r>
              <a:rPr lang="zh-CN" altLang="zh-CN" dirty="0"/>
              <a:t>一个良好的法治环境能够降低公司的代理成本</a:t>
            </a:r>
            <a:r>
              <a:rPr lang="en-US" altLang="zh-CN" dirty="0"/>
              <a:t>,</a:t>
            </a:r>
            <a:r>
              <a:rPr lang="zh-CN" altLang="zh-CN" dirty="0"/>
              <a:t>为公司提供稳定的法律框架和规则来解决代理问题。这不仅有利于提高公司治理的效率和透明度</a:t>
            </a:r>
            <a:r>
              <a:rPr lang="en-US" altLang="zh-CN" dirty="0"/>
              <a:t>,</a:t>
            </a:r>
            <a:r>
              <a:rPr lang="zh-CN" altLang="zh-CN" dirty="0"/>
              <a:t>而且能够减少代理冲突和纠纷的发生</a:t>
            </a:r>
            <a:r>
              <a:rPr lang="en-US" altLang="zh-CN" dirty="0"/>
              <a:t>,</a:t>
            </a:r>
            <a:r>
              <a:rPr lang="zh-CN" altLang="zh-CN" dirty="0"/>
              <a:t>增加投资者的信心和市场的稳定性</a:t>
            </a:r>
            <a:r>
              <a:rPr lang="en-US" altLang="zh-CN" dirty="0"/>
              <a:t>(</a:t>
            </a:r>
            <a:r>
              <a:rPr lang="zh-CN" altLang="zh-CN" dirty="0"/>
              <a:t>剧锦文</a:t>
            </a:r>
            <a:r>
              <a:rPr lang="en-US" altLang="zh-CN" dirty="0"/>
              <a:t>,2018)</a:t>
            </a:r>
            <a:r>
              <a:rPr lang="zh-CN" altLang="zh-CN" dirty="0"/>
              <a:t>。</a:t>
            </a:r>
          </a:p>
          <a:p>
            <a:endParaRPr lang="zh-CN" altLang="en-US" dirty="0"/>
          </a:p>
        </p:txBody>
      </p:sp>
    </p:spTree>
    <p:extLst>
      <p:ext uri="{BB962C8B-B14F-4D97-AF65-F5344CB8AC3E}">
        <p14:creationId xmlns:p14="http://schemas.microsoft.com/office/powerpoint/2010/main" val="2772222700"/>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第三节　法治外制度的公司治理角色</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一、 从法律制度到法治外制度</a:t>
            </a:r>
          </a:p>
          <a:p>
            <a:r>
              <a:rPr lang="zh-CN" altLang="zh-CN" dirty="0"/>
              <a:t>法律制度在公司治理中具有根本性的作用。它构建了企业行为的框架</a:t>
            </a:r>
            <a:r>
              <a:rPr lang="en-US" altLang="zh-CN" dirty="0"/>
              <a:t>,</a:t>
            </a:r>
            <a:r>
              <a:rPr lang="zh-CN" altLang="zh-CN" dirty="0"/>
              <a:t>规定了股东权益、董事职责等重要规则</a:t>
            </a:r>
            <a:r>
              <a:rPr lang="en-US" altLang="zh-CN" dirty="0"/>
              <a:t>,</a:t>
            </a:r>
            <a:r>
              <a:rPr lang="zh-CN" altLang="zh-CN" dirty="0"/>
              <a:t>为公司的正常运作提供保障。然而</a:t>
            </a:r>
            <a:r>
              <a:rPr lang="en-US" altLang="zh-CN" dirty="0"/>
              <a:t>,</a:t>
            </a:r>
            <a:r>
              <a:rPr lang="zh-CN" altLang="zh-CN" dirty="0"/>
              <a:t>法律制度的建立和完善是一个漫长的过程</a:t>
            </a:r>
            <a:r>
              <a:rPr lang="en-US" altLang="zh-CN" dirty="0"/>
              <a:t>,</a:t>
            </a:r>
            <a:r>
              <a:rPr lang="zh-CN" altLang="zh-CN" dirty="0"/>
              <a:t>需要通过立法、修订法规等方式来实现。法律渊源和法律传统的缓慢性质使金融市场在不同国家可能难以迅速波动。</a:t>
            </a:r>
          </a:p>
          <a:p>
            <a:r>
              <a:rPr lang="zh-CN" altLang="zh-CN" dirty="0"/>
              <a:t>实际上</a:t>
            </a:r>
            <a:r>
              <a:rPr lang="en-US" altLang="zh-CN" dirty="0"/>
              <a:t>,</a:t>
            </a:r>
            <a:r>
              <a:rPr lang="zh-CN" altLang="zh-CN" dirty="0"/>
              <a:t>在公司治理改革中学者们已经意识到政府、控股家族等利益集团可能产生的影响。他们甚至直言</a:t>
            </a:r>
            <a:r>
              <a:rPr lang="en-US" altLang="zh-CN" dirty="0"/>
              <a:t>:</a:t>
            </a:r>
            <a:r>
              <a:rPr lang="zh-CN" altLang="zh-CN" dirty="0"/>
              <a:t>“公司治理改革只有在特定利益得到摧毁或满足时才可能成功。”</a:t>
            </a:r>
          </a:p>
          <a:p>
            <a:r>
              <a:rPr lang="zh-CN" altLang="zh-CN" dirty="0"/>
              <a:t>面对如上局面</a:t>
            </a:r>
            <a:r>
              <a:rPr lang="en-US" altLang="zh-CN" dirty="0"/>
              <a:t>,</a:t>
            </a:r>
            <a:r>
              <a:rPr lang="zh-CN" altLang="zh-CN" dirty="0"/>
              <a:t>一个合理的策略是将加强法律对投资者权益保护作为长期目标</a:t>
            </a:r>
            <a:r>
              <a:rPr lang="en-US" altLang="zh-CN" dirty="0"/>
              <a:t>,</a:t>
            </a:r>
            <a:r>
              <a:rPr lang="zh-CN" altLang="zh-CN" dirty="0"/>
              <a:t>但同时在短期内可以通过引入法律外的制度来替代或补充投资者权益保护</a:t>
            </a:r>
            <a:r>
              <a:rPr lang="en-US" altLang="zh-CN" dirty="0"/>
              <a:t>,</a:t>
            </a:r>
            <a:r>
              <a:rPr lang="zh-CN" altLang="zh-CN" dirty="0"/>
              <a:t>从而在一定程度上改善公司治理状况。</a:t>
            </a:r>
          </a:p>
          <a:p>
            <a:endParaRPr lang="zh-CN" altLang="en-US" dirty="0"/>
          </a:p>
        </p:txBody>
      </p:sp>
    </p:spTree>
    <p:extLst>
      <p:ext uri="{BB962C8B-B14F-4D97-AF65-F5344CB8AC3E}">
        <p14:creationId xmlns:p14="http://schemas.microsoft.com/office/powerpoint/2010/main" val="3483062157"/>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第三节　法治外制度的公司治理角色</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二、 政治环境与公司治理</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政府角色与干预</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政治稳定性与投资环境</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政治风险与企业战略</a:t>
            </a:r>
          </a:p>
          <a:p>
            <a:endParaRPr lang="zh-CN" altLang="en-US" dirty="0"/>
          </a:p>
        </p:txBody>
      </p:sp>
    </p:spTree>
    <p:extLst>
      <p:ext uri="{BB962C8B-B14F-4D97-AF65-F5344CB8AC3E}">
        <p14:creationId xmlns:p14="http://schemas.microsoft.com/office/powerpoint/2010/main" val="3634926082"/>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第三节　法治外制度的公司治理角色</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三、 文化、道德环境与公司治理</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权力距离</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不确定性回避</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个人主义与集体主义</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男性与女性</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五</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短期取向与长期取向</a:t>
            </a:r>
          </a:p>
          <a:p>
            <a:endParaRPr lang="zh-CN" altLang="en-US" dirty="0"/>
          </a:p>
        </p:txBody>
      </p:sp>
    </p:spTree>
    <p:extLst>
      <p:ext uri="{BB962C8B-B14F-4D97-AF65-F5344CB8AC3E}">
        <p14:creationId xmlns:p14="http://schemas.microsoft.com/office/powerpoint/2010/main" val="2338311938"/>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第三节　法治外制度的公司治理角色</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四、 税务实施与公司治理</a:t>
            </a:r>
          </a:p>
          <a:p>
            <a:r>
              <a:rPr lang="zh-CN" altLang="zh-CN" dirty="0"/>
              <a:t>在公司治理的角度来看</a:t>
            </a:r>
            <a:r>
              <a:rPr lang="en-US" altLang="zh-CN" dirty="0"/>
              <a:t>,</a:t>
            </a:r>
            <a:r>
              <a:rPr lang="zh-CN" altLang="zh-CN" dirty="0"/>
              <a:t>国家在很大程度上扮演着“最大的小股东”的角色。税务机关作为政府的代表</a:t>
            </a:r>
            <a:r>
              <a:rPr lang="en-US" altLang="zh-CN" dirty="0"/>
              <a:t>,</a:t>
            </a:r>
            <a:r>
              <a:rPr lang="zh-CN" altLang="zh-CN" dirty="0"/>
              <a:t>以类似于小股东的方式对企业的经营进行监督</a:t>
            </a:r>
            <a:r>
              <a:rPr lang="en-US" altLang="zh-CN" dirty="0"/>
              <a:t>,</a:t>
            </a:r>
            <a:r>
              <a:rPr lang="zh-CN" altLang="zh-CN" dirty="0"/>
              <a:t>确保企业会计信息的透明和准确性</a:t>
            </a:r>
            <a:r>
              <a:rPr lang="en-US" altLang="zh-CN" dirty="0"/>
              <a:t>,</a:t>
            </a:r>
            <a:r>
              <a:rPr lang="zh-CN" altLang="zh-CN" dirty="0"/>
              <a:t>以避免资产转移和应税收入的漏报和转移。</a:t>
            </a:r>
          </a:p>
          <a:p>
            <a:r>
              <a:rPr lang="zh-CN" altLang="zh-CN" dirty="0"/>
              <a:t>以中国的税务实践为例</a:t>
            </a:r>
            <a:r>
              <a:rPr lang="en-US" altLang="zh-CN" dirty="0"/>
              <a:t>,</a:t>
            </a:r>
            <a:r>
              <a:rPr lang="zh-CN" altLang="zh-CN" dirty="0"/>
              <a:t>税务机关通过日常的税收征管工作</a:t>
            </a:r>
            <a:r>
              <a:rPr lang="en-US" altLang="zh-CN" dirty="0"/>
              <a:t>,</a:t>
            </a:r>
            <a:r>
              <a:rPr lang="zh-CN" altLang="zh-CN" dirty="0"/>
              <a:t>一方面督促纳税人依法纳税</a:t>
            </a:r>
            <a:r>
              <a:rPr lang="en-US" altLang="zh-CN" dirty="0"/>
              <a:t>,</a:t>
            </a:r>
            <a:r>
              <a:rPr lang="zh-CN" altLang="zh-CN" dirty="0"/>
              <a:t>建立健全的会计管理体系</a:t>
            </a:r>
            <a:r>
              <a:rPr lang="en-US" altLang="zh-CN" dirty="0"/>
              <a:t>,</a:t>
            </a:r>
            <a:r>
              <a:rPr lang="zh-CN" altLang="zh-CN" dirty="0"/>
              <a:t>推动各单位加强财务管理</a:t>
            </a:r>
            <a:r>
              <a:rPr lang="en-US" altLang="zh-CN" dirty="0"/>
              <a:t>;</a:t>
            </a:r>
            <a:r>
              <a:rPr lang="zh-CN" altLang="zh-CN" dirty="0"/>
              <a:t>另一方面</a:t>
            </a:r>
            <a:r>
              <a:rPr lang="en-US" altLang="zh-CN" dirty="0"/>
              <a:t>,</a:t>
            </a:r>
            <a:r>
              <a:rPr lang="zh-CN" altLang="zh-CN" dirty="0"/>
              <a:t>税务机关也促使纳税人合法合规经营</a:t>
            </a:r>
            <a:r>
              <a:rPr lang="en-US" altLang="zh-CN" dirty="0"/>
              <a:t>,</a:t>
            </a:r>
            <a:r>
              <a:rPr lang="zh-CN" altLang="zh-CN" dirty="0"/>
              <a:t>遵守法律法规</a:t>
            </a:r>
            <a:r>
              <a:rPr lang="en-US" altLang="zh-CN" dirty="0"/>
              <a:t>,</a:t>
            </a:r>
            <a:r>
              <a:rPr lang="zh-CN" altLang="zh-CN" dirty="0"/>
              <a:t>填补各种可能的税收漏洞</a:t>
            </a:r>
            <a:r>
              <a:rPr lang="en-US" altLang="zh-CN" dirty="0"/>
              <a:t>,</a:t>
            </a:r>
            <a:r>
              <a:rPr lang="zh-CN" altLang="zh-CN" dirty="0"/>
              <a:t>纠正和惩处违反税法的行为</a:t>
            </a:r>
            <a:r>
              <a:rPr lang="en-US" altLang="zh-CN" dirty="0"/>
              <a:t>,</a:t>
            </a:r>
            <a:r>
              <a:rPr lang="zh-CN" altLang="zh-CN" dirty="0"/>
              <a:t>保证了财经法纪的有效执行。这种作用客观上加强了对企业管理层的监督。</a:t>
            </a:r>
          </a:p>
          <a:p>
            <a:r>
              <a:rPr lang="zh-CN" altLang="zh-CN" dirty="0"/>
              <a:t>此外</a:t>
            </a:r>
            <a:r>
              <a:rPr lang="en-US" altLang="zh-CN" dirty="0"/>
              <a:t>,</a:t>
            </a:r>
            <a:r>
              <a:rPr lang="zh-CN" altLang="zh-CN" dirty="0"/>
              <a:t>税务机关作为政府的代表</a:t>
            </a:r>
            <a:r>
              <a:rPr lang="en-US" altLang="zh-CN" dirty="0"/>
              <a:t>,</a:t>
            </a:r>
            <a:r>
              <a:rPr lang="zh-CN" altLang="zh-CN" dirty="0"/>
              <a:t>为了维持公共品的供应和政府机构、军队、司法等公共组织的正常运作</a:t>
            </a:r>
            <a:r>
              <a:rPr lang="en-US" altLang="zh-CN" dirty="0"/>
              <a:t>,</a:t>
            </a:r>
            <a:r>
              <a:rPr lang="zh-CN" altLang="zh-CN" dirty="0"/>
              <a:t>拥有更为明确且更严格的法律保护。这种法律地位的优势也为税务机关提供了更大的能力来履行其监管和执行职责。与之相比</a:t>
            </a:r>
            <a:r>
              <a:rPr lang="en-US" altLang="zh-CN" dirty="0"/>
              <a:t>,</a:t>
            </a:r>
            <a:r>
              <a:rPr lang="zh-CN" altLang="zh-CN" dirty="0"/>
              <a:t>普通股东无法获得这样的法律地位和保护。</a:t>
            </a:r>
          </a:p>
          <a:p>
            <a:endParaRPr lang="zh-CN" altLang="en-US" dirty="0"/>
          </a:p>
        </p:txBody>
      </p:sp>
    </p:spTree>
    <p:extLst>
      <p:ext uri="{BB962C8B-B14F-4D97-AF65-F5344CB8AC3E}">
        <p14:creationId xmlns:p14="http://schemas.microsoft.com/office/powerpoint/2010/main" val="2179888781"/>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0" y="290286"/>
            <a:ext cx="12192000" cy="646331"/>
          </a:xfrm>
          <a:prstGeom prst="rect">
            <a:avLst/>
          </a:prstGeom>
          <a:noFill/>
        </p:spPr>
        <p:txBody>
          <a:bodyPr wrap="square" rtlCol="0">
            <a:spAutoFit/>
          </a:bodyPr>
          <a:lstStyle/>
          <a:p>
            <a:r>
              <a:rPr lang="zh-CN" altLang="en-US" sz="3600" b="1" dirty="0">
                <a:solidFill>
                  <a:prstClr val="white"/>
                </a:solidFill>
              </a:rPr>
              <a:t>                   本  章  目   录</a:t>
            </a:r>
            <a:endParaRPr lang="zh-CN" altLang="en-US" sz="3600" b="1" dirty="0">
              <a:solidFill>
                <a:prstClr val="white"/>
              </a:solidFill>
            </a:endParaRPr>
          </a:p>
        </p:txBody>
      </p:sp>
      <p:grpSp>
        <p:nvGrpSpPr>
          <p:cNvPr id="7" name="组合 6"/>
          <p:cNvGrpSpPr/>
          <p:nvPr/>
        </p:nvGrpSpPr>
        <p:grpSpPr>
          <a:xfrm>
            <a:off x="1870431" y="2235953"/>
            <a:ext cx="6286598" cy="2279494"/>
            <a:chOff x="2488640" y="2139114"/>
            <a:chExt cx="6390109" cy="2279494"/>
          </a:xfrm>
        </p:grpSpPr>
        <p:grpSp>
          <p:nvGrpSpPr>
            <p:cNvPr id="16" name="Group 4"/>
            <p:cNvGrpSpPr/>
            <p:nvPr/>
          </p:nvGrpSpPr>
          <p:grpSpPr bwMode="auto">
            <a:xfrm>
              <a:off x="2488640" y="2139114"/>
              <a:ext cx="6390109" cy="639332"/>
              <a:chOff x="0" y="0"/>
              <a:chExt cx="2982" cy="288"/>
            </a:xfrm>
          </p:grpSpPr>
          <p:sp>
            <p:nvSpPr>
              <p:cNvPr id="25" name="AutoShape 5"/>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sp>
            <p:nvSpPr>
              <p:cNvPr id="26" name="Rectangle 6"/>
              <p:cNvSpPr>
                <a:spLocks noChangeArrowheads="1"/>
              </p:cNvSpPr>
              <p:nvPr/>
            </p:nvSpPr>
            <p:spPr bwMode="auto">
              <a:xfrm>
                <a:off x="299" y="67"/>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dirty="0">
                    <a:solidFill>
                      <a:prstClr val="black"/>
                    </a:solidFill>
                    <a:latin typeface="等线" panose="02010600030101010101" pitchFamily="2" charset="-122"/>
                    <a:ea typeface="等线" panose="02010600030101010101" pitchFamily="2" charset="-122"/>
                  </a:rPr>
                  <a:t>第一节　媒体的参与公司治理</a:t>
                </a:r>
                <a:endParaRPr lang="zh-CN" altLang="en-US" sz="2000" dirty="0">
                  <a:solidFill>
                    <a:srgbClr val="000000"/>
                  </a:solidFill>
                  <a:latin typeface="等线" panose="02010600030101010101" pitchFamily="2" charset="-122"/>
                  <a:ea typeface="等线" panose="02010600030101010101" pitchFamily="2" charset="-122"/>
                  <a:cs typeface="方正粗黑宋简体" panose="02000000000000000000" charset="-122"/>
                  <a:sym typeface="+mn-ea"/>
                </a:endParaRPr>
              </a:p>
            </p:txBody>
          </p:sp>
          <p:sp>
            <p:nvSpPr>
              <p:cNvPr id="27" name="Oval 7"/>
              <p:cNvSpPr>
                <a:spLocks noChangeArrowheads="1"/>
              </p:cNvSpPr>
              <p:nvPr/>
            </p:nvSpPr>
            <p:spPr bwMode="auto">
              <a:xfrm>
                <a:off x="0" y="66"/>
                <a:ext cx="144" cy="144"/>
              </a:xfrm>
              <a:prstGeom prst="ellipse">
                <a:avLst/>
              </a:prstGeom>
              <a:gradFill rotWithShape="1">
                <a:gsLst>
                  <a:gs pos="0">
                    <a:srgbClr val="E96E29"/>
                  </a:gs>
                  <a:gs pos="100000">
                    <a:srgbClr val="9B491B"/>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grpSp>
        <p:grpSp>
          <p:nvGrpSpPr>
            <p:cNvPr id="17" name="Group 8"/>
            <p:cNvGrpSpPr/>
            <p:nvPr/>
          </p:nvGrpSpPr>
          <p:grpSpPr bwMode="auto">
            <a:xfrm>
              <a:off x="2488640" y="2975707"/>
              <a:ext cx="6390109" cy="639332"/>
              <a:chOff x="0" y="0"/>
              <a:chExt cx="2982" cy="288"/>
            </a:xfrm>
          </p:grpSpPr>
          <p:sp>
            <p:nvSpPr>
              <p:cNvPr id="22" name="AutoShape 9"/>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sp>
            <p:nvSpPr>
              <p:cNvPr id="23" name="Rectangle 10"/>
              <p:cNvSpPr>
                <a:spLocks noChangeArrowheads="1"/>
              </p:cNvSpPr>
              <p:nvPr/>
            </p:nvSpPr>
            <p:spPr bwMode="auto">
              <a:xfrm>
                <a:off x="299" y="60"/>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dirty="0">
                    <a:solidFill>
                      <a:prstClr val="black"/>
                    </a:solidFill>
                    <a:latin typeface="等线" panose="02010600030101010101" pitchFamily="2" charset="-122"/>
                    <a:ea typeface="等线" panose="02010600030101010101" pitchFamily="2" charset="-122"/>
                  </a:rPr>
                  <a:t>第二节　法治环境与公司治理</a:t>
                </a:r>
                <a:endParaRPr lang="zh-CN" altLang="en-US" sz="2000" dirty="0">
                  <a:solidFill>
                    <a:srgbClr val="000000"/>
                  </a:solidFill>
                  <a:latin typeface="等线" panose="02010600030101010101" pitchFamily="2" charset="-122"/>
                  <a:ea typeface="等线" panose="02010600030101010101" pitchFamily="2" charset="-122"/>
                  <a:cs typeface="锐字工房云字库准圆GBK" panose="02010604000000000000" charset="-122"/>
                  <a:sym typeface="+mn-ea"/>
                </a:endParaRPr>
              </a:p>
            </p:txBody>
          </p:sp>
          <p:sp>
            <p:nvSpPr>
              <p:cNvPr id="24" name="Oval 11"/>
              <p:cNvSpPr>
                <a:spLocks noChangeArrowheads="1"/>
              </p:cNvSpPr>
              <p:nvPr/>
            </p:nvSpPr>
            <p:spPr bwMode="auto">
              <a:xfrm>
                <a:off x="0" y="60"/>
                <a:ext cx="144" cy="144"/>
              </a:xfrm>
              <a:prstGeom prst="ellipse">
                <a:avLst/>
              </a:prstGeom>
              <a:gradFill rotWithShape="1">
                <a:gsLst>
                  <a:gs pos="0">
                    <a:srgbClr val="DCDC48"/>
                  </a:gs>
                  <a:gs pos="100000">
                    <a:srgbClr val="939330"/>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grpSp>
        <p:grpSp>
          <p:nvGrpSpPr>
            <p:cNvPr id="18" name="Group 12"/>
            <p:cNvGrpSpPr/>
            <p:nvPr/>
          </p:nvGrpSpPr>
          <p:grpSpPr bwMode="auto">
            <a:xfrm>
              <a:off x="2488640" y="3779276"/>
              <a:ext cx="6390109" cy="639332"/>
              <a:chOff x="0" y="0"/>
              <a:chExt cx="2982" cy="288"/>
            </a:xfrm>
          </p:grpSpPr>
          <p:sp>
            <p:nvSpPr>
              <p:cNvPr id="19" name="AutoShape 13"/>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sp>
            <p:nvSpPr>
              <p:cNvPr id="20" name="Rectangle 14"/>
              <p:cNvSpPr>
                <a:spLocks noChangeArrowheads="1"/>
              </p:cNvSpPr>
              <p:nvPr/>
            </p:nvSpPr>
            <p:spPr bwMode="auto">
              <a:xfrm>
                <a:off x="299" y="55"/>
                <a:ext cx="2574"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dirty="0">
                    <a:solidFill>
                      <a:prstClr val="black"/>
                    </a:solidFill>
                    <a:latin typeface="等线" panose="02010600030101010101" pitchFamily="2" charset="-122"/>
                    <a:ea typeface="等线" panose="02010600030101010101" pitchFamily="2" charset="-122"/>
                  </a:rPr>
                  <a:t>第三节　法治外制度的公司治理角色</a:t>
                </a:r>
                <a:endParaRPr lang="zh-CN" altLang="en-US" sz="2000" dirty="0">
                  <a:solidFill>
                    <a:srgbClr val="000000"/>
                  </a:solidFill>
                  <a:latin typeface="等线" panose="02010600030101010101" pitchFamily="2" charset="-122"/>
                  <a:ea typeface="等线" panose="02010600030101010101" pitchFamily="2" charset="-122"/>
                  <a:cs typeface="方正粗黑宋简体" panose="02000000000000000000" charset="-122"/>
                  <a:sym typeface="+mn-ea"/>
                </a:endParaRPr>
              </a:p>
            </p:txBody>
          </p:sp>
          <p:sp>
            <p:nvSpPr>
              <p:cNvPr id="21" name="Oval 15"/>
              <p:cNvSpPr>
                <a:spLocks noChangeArrowheads="1"/>
              </p:cNvSpPr>
              <p:nvPr/>
            </p:nvSpPr>
            <p:spPr bwMode="auto">
              <a:xfrm>
                <a:off x="0" y="66"/>
                <a:ext cx="144" cy="144"/>
              </a:xfrm>
              <a:prstGeom prst="ellipse">
                <a:avLst/>
              </a:prstGeom>
              <a:gradFill rotWithShape="1">
                <a:gsLst>
                  <a:gs pos="0">
                    <a:schemeClr val="accent2"/>
                  </a:gs>
                  <a:gs pos="100000">
                    <a:srgbClr val="98630D"/>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grpSp>
      </p:grpSp>
      <p:sp>
        <p:nvSpPr>
          <p:cNvPr id="28" name="文本框 27"/>
          <p:cNvSpPr txBox="1"/>
          <p:nvPr/>
        </p:nvSpPr>
        <p:spPr>
          <a:xfrm>
            <a:off x="152400" y="442686"/>
            <a:ext cx="12192000" cy="646331"/>
          </a:xfrm>
          <a:prstGeom prst="rect">
            <a:avLst/>
          </a:prstGeom>
          <a:noFill/>
        </p:spPr>
        <p:txBody>
          <a:bodyPr wrap="square" rtlCol="0">
            <a:spAutoFit/>
          </a:bodyPr>
          <a:lstStyle/>
          <a:p>
            <a:r>
              <a:rPr lang="zh-CN" altLang="en-US" sz="3600" b="1" dirty="0">
                <a:solidFill>
                  <a:prstClr val="black"/>
                </a:solidFill>
                <a:latin typeface="黑体" panose="02010609060101010101" pitchFamily="49" charset="-122"/>
                <a:ea typeface="黑体" panose="02010609060101010101" pitchFamily="49" charset="-122"/>
              </a:rPr>
              <a:t>         本 章 目 录</a:t>
            </a:r>
            <a:endParaRPr lang="zh-CN" altLang="en-US" sz="3600" b="1" dirty="0">
              <a:solidFill>
                <a:prstClr val="black"/>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1873551876"/>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媒体的参与公司治理</a:t>
            </a:r>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一、 媒体的公司治理角色</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媒体公司治理角色的实施途径</a:t>
            </a:r>
          </a:p>
          <a:p>
            <a:r>
              <a:rPr lang="zh-CN" altLang="zh-CN" dirty="0"/>
              <a:t>首先</a:t>
            </a:r>
            <a:r>
              <a:rPr lang="en-US" altLang="zh-CN" dirty="0"/>
              <a:t>,</a:t>
            </a:r>
            <a:r>
              <a:rPr lang="zh-CN" altLang="zh-CN" dirty="0"/>
              <a:t>媒体报道将促使政治家</a:t>
            </a:r>
            <a:r>
              <a:rPr lang="en-US" altLang="zh-CN" dirty="0"/>
              <a:t>(</a:t>
            </a:r>
            <a:r>
              <a:rPr lang="zh-CN" altLang="zh-CN" dirty="0"/>
              <a:t>议员、政府官员等</a:t>
            </a:r>
            <a:r>
              <a:rPr lang="en-US" altLang="zh-CN" dirty="0"/>
              <a:t>)</a:t>
            </a:r>
            <a:r>
              <a:rPr lang="zh-CN" altLang="zh-CN" dirty="0"/>
              <a:t>修改并有效实施公司法。</a:t>
            </a:r>
          </a:p>
          <a:p>
            <a:r>
              <a:rPr lang="zh-CN" altLang="zh-CN" dirty="0"/>
              <a:t>其次</a:t>
            </a:r>
            <a:r>
              <a:rPr lang="en-US" altLang="zh-CN" dirty="0"/>
              <a:t>,</a:t>
            </a:r>
            <a:r>
              <a:rPr lang="zh-CN" altLang="zh-CN" dirty="0"/>
              <a:t>媒体报道将迫使公司董事</a:t>
            </a:r>
            <a:r>
              <a:rPr lang="en-US" altLang="zh-CN" dirty="0"/>
              <a:t>(</a:t>
            </a:r>
            <a:r>
              <a:rPr lang="zh-CN" altLang="zh-CN" dirty="0"/>
              <a:t>经理人</a:t>
            </a:r>
            <a:r>
              <a:rPr lang="en-US" altLang="zh-CN" dirty="0"/>
              <a:t>)</a:t>
            </a:r>
            <a:r>
              <a:rPr lang="zh-CN" altLang="zh-CN" dirty="0"/>
              <a:t>维护良好的声誉</a:t>
            </a:r>
            <a:r>
              <a:rPr lang="en-US" altLang="zh-CN" dirty="0"/>
              <a:t>,</a:t>
            </a:r>
            <a:r>
              <a:rPr lang="zh-CN" altLang="zh-CN" dirty="0"/>
              <a:t>对物质利益的考虑将促使经理人减少机会主义行为</a:t>
            </a:r>
            <a:r>
              <a:rPr lang="en-US" altLang="zh-CN" dirty="0"/>
              <a:t>,</a:t>
            </a:r>
            <a:r>
              <a:rPr lang="zh-CN" altLang="zh-CN" dirty="0"/>
              <a:t>努力证明自己是称职的经理人。</a:t>
            </a:r>
          </a:p>
          <a:p>
            <a:r>
              <a:rPr lang="zh-CN" altLang="zh-CN" dirty="0"/>
              <a:t>最后</a:t>
            </a:r>
            <a:r>
              <a:rPr lang="en-US" altLang="zh-CN" dirty="0"/>
              <a:t>,</a:t>
            </a:r>
            <a:r>
              <a:rPr lang="zh-CN" altLang="zh-CN" dirty="0"/>
              <a:t>媒体报道将影响公司董事</a:t>
            </a:r>
            <a:r>
              <a:rPr lang="en-US" altLang="zh-CN" dirty="0"/>
              <a:t>(</a:t>
            </a:r>
            <a:r>
              <a:rPr lang="zh-CN" altLang="zh-CN" dirty="0"/>
              <a:t>经理人</a:t>
            </a:r>
            <a:r>
              <a:rPr lang="en-US" altLang="zh-CN" dirty="0"/>
              <a:t>)</a:t>
            </a:r>
            <a:r>
              <a:rPr lang="zh-CN" altLang="zh-CN" dirty="0"/>
              <a:t>的社会声誉和公众形象。</a:t>
            </a:r>
          </a:p>
          <a:p>
            <a:endParaRPr lang="zh-CN" altLang="en-US" dirty="0"/>
          </a:p>
        </p:txBody>
      </p:sp>
    </p:spTree>
    <p:extLst>
      <p:ext uri="{BB962C8B-B14F-4D97-AF65-F5344CB8AC3E}">
        <p14:creationId xmlns:p14="http://schemas.microsoft.com/office/powerpoint/2010/main" val="3033661546"/>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媒体的参与公司治理</a:t>
            </a:r>
            <a:endParaRPr lang="zh-CN" altLang="en-US" dirty="0"/>
          </a:p>
        </p:txBody>
      </p:sp>
      <p:sp>
        <p:nvSpPr>
          <p:cNvPr id="3" name="内容占位符 2"/>
          <p:cNvSpPr>
            <a:spLocks noGrp="1"/>
          </p:cNvSpPr>
          <p:nvPr>
            <p:ph idx="1"/>
          </p:nvPr>
        </p:nvSpPr>
        <p:spPr/>
        <p:txBody>
          <a:bodyPr/>
          <a:lstStyle/>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媒体的公司治理作用</a:t>
            </a:r>
          </a:p>
          <a:p>
            <a:r>
              <a:rPr lang="zh-CN" altLang="zh-CN" dirty="0"/>
              <a:t>媒体在发挥监督作用的同时</a:t>
            </a:r>
            <a:r>
              <a:rPr lang="en-US" altLang="zh-CN" dirty="0"/>
              <a:t>,</a:t>
            </a:r>
            <a:r>
              <a:rPr lang="zh-CN" altLang="zh-CN" dirty="0"/>
              <a:t>掌握了强大的引导公众话题和舆论导向的权力。</a:t>
            </a:r>
          </a:p>
          <a:p>
            <a:r>
              <a:rPr lang="zh-CN" altLang="zh-CN" dirty="0"/>
              <a:t>然而</a:t>
            </a:r>
            <a:r>
              <a:rPr lang="en-US" altLang="zh-CN" dirty="0"/>
              <a:t>,</a:t>
            </a:r>
            <a:r>
              <a:rPr lang="zh-CN" altLang="zh-CN" dirty="0"/>
              <a:t>一个值得注意的倾向是</a:t>
            </a:r>
            <a:r>
              <a:rPr lang="en-US" altLang="zh-CN" dirty="0"/>
              <a:t>,</a:t>
            </a:r>
            <a:r>
              <a:rPr lang="zh-CN" altLang="zh-CN" dirty="0"/>
              <a:t>随着公司控制权市场的激烈竞争</a:t>
            </a:r>
            <a:r>
              <a:rPr lang="en-US" altLang="zh-CN" dirty="0"/>
              <a:t>,</a:t>
            </a:r>
            <a:r>
              <a:rPr lang="zh-CN" altLang="zh-CN" dirty="0"/>
              <a:t>有限的媒体往往集中在少数富裕家族和政府手中。</a:t>
            </a:r>
          </a:p>
          <a:p>
            <a:r>
              <a:rPr lang="zh-CN" altLang="zh-CN" dirty="0"/>
              <a:t>因而</a:t>
            </a:r>
            <a:r>
              <a:rPr lang="en-US" altLang="zh-CN" dirty="0"/>
              <a:t>,</a:t>
            </a:r>
            <a:r>
              <a:rPr lang="zh-CN" altLang="zh-CN" dirty="0"/>
              <a:t>在媒体发挥监督作用的过程中</a:t>
            </a:r>
            <a:r>
              <a:rPr lang="en-US" altLang="zh-CN" dirty="0"/>
              <a:t>,</a:t>
            </a:r>
            <a:r>
              <a:rPr lang="zh-CN" altLang="zh-CN" dirty="0"/>
              <a:t>同时需要警惕特殊利益集团对媒体的操纵。由于进入壁垒的限制</a:t>
            </a:r>
            <a:r>
              <a:rPr lang="en-US" altLang="zh-CN" dirty="0"/>
              <a:t>,</a:t>
            </a:r>
            <a:r>
              <a:rPr lang="zh-CN" altLang="zh-CN" dirty="0"/>
              <a:t>特殊媒体掌握了空间和时间上的垄断权</a:t>
            </a:r>
            <a:r>
              <a:rPr lang="en-US" altLang="zh-CN" dirty="0"/>
              <a:t>,</a:t>
            </a:r>
            <a:r>
              <a:rPr lang="zh-CN" altLang="zh-CN" dirty="0"/>
              <a:t>因此使媒体市场高度集中。</a:t>
            </a:r>
          </a:p>
          <a:p>
            <a:r>
              <a:rPr lang="zh-CN" altLang="zh-CN" dirty="0"/>
              <a:t>从以上讨论中我们可以看出</a:t>
            </a:r>
            <a:r>
              <a:rPr lang="en-US" altLang="zh-CN" dirty="0"/>
              <a:t>,</a:t>
            </a:r>
            <a:r>
              <a:rPr lang="zh-CN" altLang="zh-CN" dirty="0"/>
              <a:t>要想使媒体发挥公司治理作用</a:t>
            </a:r>
            <a:r>
              <a:rPr lang="en-US" altLang="zh-CN" dirty="0"/>
              <a:t>,</a:t>
            </a:r>
            <a:r>
              <a:rPr lang="zh-CN" altLang="zh-CN" dirty="0"/>
              <a:t>除了需要确保形成充分竞争的媒体市场和对新闻自由的法律保护外</a:t>
            </a:r>
            <a:r>
              <a:rPr lang="en-US" altLang="zh-CN" dirty="0"/>
              <a:t>,</a:t>
            </a:r>
            <a:r>
              <a:rPr lang="zh-CN" altLang="zh-CN" dirty="0"/>
              <a:t>需要同时警惕政府的过度监管。</a:t>
            </a:r>
          </a:p>
          <a:p>
            <a:endParaRPr lang="zh-CN" altLang="en-US" dirty="0"/>
          </a:p>
        </p:txBody>
      </p:sp>
    </p:spTree>
    <p:extLst>
      <p:ext uri="{BB962C8B-B14F-4D97-AF65-F5344CB8AC3E}">
        <p14:creationId xmlns:p14="http://schemas.microsoft.com/office/powerpoint/2010/main" val="268523585"/>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媒体的参与公司治理</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二、 媒体参与公司治理的理论基础</a:t>
            </a:r>
          </a:p>
          <a:p>
            <a:r>
              <a:rPr lang="zh-CN" altLang="zh-CN" dirty="0"/>
              <a:t>学者们最初将媒体监督的治理作用主要应用于对政府行为的监督。贝斯利</a:t>
            </a:r>
            <a:r>
              <a:rPr lang="en-US" altLang="zh-CN" dirty="0"/>
              <a:t>(</a:t>
            </a:r>
            <a:r>
              <a:rPr lang="en-US" altLang="zh-CN" dirty="0" err="1"/>
              <a:t>Besley</a:t>
            </a:r>
            <a:r>
              <a:rPr lang="en-US" altLang="zh-CN" dirty="0"/>
              <a:t>, 2001)</a:t>
            </a:r>
            <a:r>
              <a:rPr lang="zh-CN" altLang="zh-CN" dirty="0"/>
              <a:t>在其研究中强调</a:t>
            </a:r>
            <a:r>
              <a:rPr lang="en-US" altLang="zh-CN" dirty="0"/>
              <a:t>,</a:t>
            </a:r>
            <a:r>
              <a:rPr lang="zh-CN" altLang="zh-CN" dirty="0"/>
              <a:t>媒体监督在社会民主监督机制和整个社会制度中具有重要地位。自从</a:t>
            </a:r>
            <a:r>
              <a:rPr lang="en-US" altLang="zh-CN" dirty="0"/>
              <a:t>2002</a:t>
            </a:r>
            <a:r>
              <a:rPr lang="zh-CN" altLang="zh-CN" dirty="0"/>
              <a:t>年起</a:t>
            </a:r>
            <a:r>
              <a:rPr lang="en-US" altLang="zh-CN" dirty="0"/>
              <a:t>,</a:t>
            </a:r>
            <a:r>
              <a:rPr lang="zh-CN" altLang="zh-CN" dirty="0"/>
              <a:t>关于媒体监督在上市公司治理中的作用的研究逐渐增多</a:t>
            </a:r>
            <a:r>
              <a:rPr lang="en-US" altLang="zh-CN" dirty="0"/>
              <a:t>,</a:t>
            </a:r>
            <a:r>
              <a:rPr lang="zh-CN" altLang="zh-CN" dirty="0"/>
              <a:t>但研究数量仍然相对有限。戴克等</a:t>
            </a:r>
            <a:r>
              <a:rPr lang="en-US" altLang="zh-CN" dirty="0"/>
              <a:t>(</a:t>
            </a:r>
            <a:r>
              <a:rPr lang="en-US" altLang="zh-CN" dirty="0" err="1"/>
              <a:t>Dyck</a:t>
            </a:r>
            <a:r>
              <a:rPr lang="en-US" altLang="zh-CN" dirty="0"/>
              <a:t> et al., 2002)</a:t>
            </a:r>
            <a:r>
              <a:rPr lang="zh-CN" altLang="zh-CN" dirty="0"/>
              <a:t>首次从理论角度分析了媒体监督影响公司治理的途径</a:t>
            </a:r>
            <a:r>
              <a:rPr lang="en-US" altLang="zh-CN" dirty="0"/>
              <a:t>: </a:t>
            </a:r>
            <a:r>
              <a:rPr lang="zh-CN" altLang="zh-CN" dirty="0"/>
              <a:t>一是媒体监督促使政府管理者修订公司法并监督其执行的有效性</a:t>
            </a:r>
            <a:r>
              <a:rPr lang="en-US" altLang="zh-CN" dirty="0"/>
              <a:t>,</a:t>
            </a:r>
            <a:r>
              <a:rPr lang="zh-CN" altLang="zh-CN" dirty="0"/>
              <a:t>二是媒体监督督促董事会和管理层重视并维护自己的声誉以提高公司治理水平</a:t>
            </a:r>
            <a:r>
              <a:rPr lang="en-US" altLang="zh-CN" dirty="0"/>
              <a:t>,</a:t>
            </a:r>
            <a:r>
              <a:rPr lang="zh-CN" altLang="zh-CN" dirty="0"/>
              <a:t>三是媒体监督能够影响上市公司董事和管理层的社会声誉和公众形象。</a:t>
            </a:r>
          </a:p>
          <a:p>
            <a:r>
              <a:rPr lang="zh-CN" altLang="zh-CN" dirty="0"/>
              <a:t>股东与公司之间的关系可以看作一种委托代理契约。然而</a:t>
            </a:r>
            <a:r>
              <a:rPr lang="en-US" altLang="zh-CN" dirty="0"/>
              <a:t>,</a:t>
            </a:r>
            <a:r>
              <a:rPr lang="zh-CN" altLang="zh-CN" dirty="0"/>
              <a:t>由于有限理性和信息不对称的存在</a:t>
            </a:r>
            <a:r>
              <a:rPr lang="en-US" altLang="zh-CN" dirty="0"/>
              <a:t>,</a:t>
            </a:r>
            <a:r>
              <a:rPr lang="zh-CN" altLang="zh-CN" dirty="0"/>
              <a:t>逆向选择和道德风险问题浮现</a:t>
            </a:r>
            <a:r>
              <a:rPr lang="en-US" altLang="zh-CN" dirty="0"/>
              <a:t>,</a:t>
            </a:r>
            <a:r>
              <a:rPr lang="zh-CN" altLang="zh-CN" dirty="0"/>
              <a:t>因此强化监督制约和信息沟通成为问题解决的关键。</a:t>
            </a:r>
          </a:p>
          <a:p>
            <a:endParaRPr lang="zh-CN" altLang="en-US" dirty="0"/>
          </a:p>
        </p:txBody>
      </p:sp>
    </p:spTree>
    <p:extLst>
      <p:ext uri="{BB962C8B-B14F-4D97-AF65-F5344CB8AC3E}">
        <p14:creationId xmlns:p14="http://schemas.microsoft.com/office/powerpoint/2010/main" val="102682326"/>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媒体的参与公司治理</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三、 媒体参与公司治理的途径</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媒体监督与投资者利益保护</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媒体监督与董事会和管理层行为约束</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媒体监督与公司外部监督机制的改善</a:t>
            </a:r>
          </a:p>
          <a:p>
            <a:endParaRPr lang="zh-CN" altLang="en-US" dirty="0"/>
          </a:p>
        </p:txBody>
      </p:sp>
    </p:spTree>
    <p:extLst>
      <p:ext uri="{BB962C8B-B14F-4D97-AF65-F5344CB8AC3E}">
        <p14:creationId xmlns:p14="http://schemas.microsoft.com/office/powerpoint/2010/main" val="1515081867"/>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媒体的参与公司治理</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四、 媒体影响的总体结论</a:t>
            </a:r>
          </a:p>
          <a:p>
            <a:r>
              <a:rPr lang="zh-CN" altLang="zh-CN" dirty="0" smtClean="0"/>
              <a:t>第一</a:t>
            </a:r>
            <a:r>
              <a:rPr lang="en-US" altLang="zh-CN" dirty="0"/>
              <a:t>,</a:t>
            </a:r>
            <a:r>
              <a:rPr lang="zh-CN" altLang="zh-CN" dirty="0"/>
              <a:t>媒体监督在制度不完善和监管不充分的环境下</a:t>
            </a:r>
            <a:r>
              <a:rPr lang="en-US" altLang="zh-CN" dirty="0"/>
              <a:t>,</a:t>
            </a:r>
            <a:r>
              <a:rPr lang="zh-CN" altLang="zh-CN" dirty="0"/>
              <a:t>能够有益地补充现有法律制度</a:t>
            </a:r>
            <a:r>
              <a:rPr lang="en-US" altLang="zh-CN" dirty="0"/>
              <a:t>,</a:t>
            </a:r>
            <a:r>
              <a:rPr lang="zh-CN" altLang="zh-CN" dirty="0"/>
              <a:t>对上市公司治理的完善发挥重要作用</a:t>
            </a:r>
            <a:r>
              <a:rPr lang="zh-CN" altLang="zh-CN" dirty="0" smtClean="0"/>
              <a:t>。</a:t>
            </a:r>
            <a:endParaRPr lang="en-US" altLang="zh-CN" dirty="0" smtClean="0"/>
          </a:p>
          <a:p>
            <a:r>
              <a:rPr lang="zh-CN" altLang="zh-CN" dirty="0" smtClean="0"/>
              <a:t>第二</a:t>
            </a:r>
            <a:r>
              <a:rPr lang="en-US" altLang="zh-CN" dirty="0"/>
              <a:t>,</a:t>
            </a:r>
            <a:r>
              <a:rPr lang="zh-CN" altLang="zh-CN" dirty="0"/>
              <a:t>现有研究主要集中在法律健全、证券市场发达的西方国家</a:t>
            </a:r>
            <a:r>
              <a:rPr lang="en-US" altLang="zh-CN" dirty="0"/>
              <a:t>,</a:t>
            </a:r>
            <a:r>
              <a:rPr lang="zh-CN" altLang="zh-CN" dirty="0"/>
              <a:t>对于转型经济国家和新兴市场的关注不够</a:t>
            </a:r>
            <a:r>
              <a:rPr lang="en-US" altLang="zh-CN" dirty="0"/>
              <a:t>,</a:t>
            </a:r>
            <a:r>
              <a:rPr lang="zh-CN" altLang="zh-CN" dirty="0"/>
              <a:t>国内的相关研究也刚刚起步。而且</a:t>
            </a:r>
            <a:r>
              <a:rPr lang="en-US" altLang="zh-CN" dirty="0"/>
              <a:t>,</a:t>
            </a:r>
            <a:r>
              <a:rPr lang="zh-CN" altLang="zh-CN" dirty="0"/>
              <a:t>国内研究往往直接采用国外理论体系</a:t>
            </a:r>
            <a:r>
              <a:rPr lang="en-US" altLang="zh-CN" dirty="0"/>
              <a:t>,</a:t>
            </a:r>
            <a:r>
              <a:rPr lang="zh-CN" altLang="zh-CN" dirty="0"/>
              <a:t>缺乏对本国特殊情况的深入分析</a:t>
            </a:r>
            <a:r>
              <a:rPr lang="zh-CN" altLang="zh-CN" dirty="0" smtClean="0"/>
              <a:t>。</a:t>
            </a:r>
            <a:endParaRPr lang="en-US" altLang="zh-CN" dirty="0" smtClean="0"/>
          </a:p>
          <a:p>
            <a:r>
              <a:rPr lang="zh-CN" altLang="zh-CN" dirty="0" smtClean="0"/>
              <a:t>第三</a:t>
            </a:r>
            <a:r>
              <a:rPr lang="en-US" altLang="zh-CN" dirty="0"/>
              <a:t>,</a:t>
            </a:r>
            <a:r>
              <a:rPr lang="zh-CN" altLang="zh-CN" dirty="0"/>
              <a:t>现有研究普遍将信息传播机制和声誉机制及其相互影响作为媒体参与公司治理的理论基础。但实际上</a:t>
            </a:r>
            <a:r>
              <a:rPr lang="en-US" altLang="zh-CN" dirty="0"/>
              <a:t>,</a:t>
            </a:r>
            <a:r>
              <a:rPr lang="zh-CN" altLang="zh-CN" dirty="0"/>
              <a:t>媒体监督的作用机制可能不仅限于此</a:t>
            </a:r>
            <a:r>
              <a:rPr lang="en-US" altLang="zh-CN" dirty="0"/>
              <a:t>,</a:t>
            </a:r>
            <a:r>
              <a:rPr lang="zh-CN" altLang="zh-CN" dirty="0"/>
              <a:t>还需要深入探索媒体监督在公司治理中的更多潜在机制</a:t>
            </a:r>
            <a:r>
              <a:rPr lang="zh-CN" altLang="zh-CN" dirty="0" smtClean="0"/>
              <a:t>。</a:t>
            </a:r>
            <a:endParaRPr lang="en-US" altLang="zh-CN" dirty="0" smtClean="0"/>
          </a:p>
          <a:p>
            <a:r>
              <a:rPr lang="zh-CN" altLang="zh-CN" dirty="0" smtClean="0"/>
              <a:t>第四</a:t>
            </a:r>
            <a:r>
              <a:rPr lang="en-US" altLang="zh-CN" dirty="0"/>
              <a:t>,</a:t>
            </a:r>
            <a:r>
              <a:rPr lang="zh-CN" altLang="zh-CN" dirty="0"/>
              <a:t>国内研究多数集中在某些特定环节</a:t>
            </a:r>
            <a:r>
              <a:rPr lang="en-US" altLang="zh-CN" dirty="0"/>
              <a:t>(</a:t>
            </a:r>
            <a:r>
              <a:rPr lang="zh-CN" altLang="zh-CN" dirty="0"/>
              <a:t>如投资者保护等</a:t>
            </a:r>
            <a:r>
              <a:rPr lang="en-US" altLang="zh-CN" dirty="0"/>
              <a:t>),</a:t>
            </a:r>
            <a:r>
              <a:rPr lang="zh-CN" altLang="zh-CN" dirty="0"/>
              <a:t>但缺乏完整的框架体系</a:t>
            </a:r>
            <a:r>
              <a:rPr lang="en-US" altLang="zh-CN" dirty="0"/>
              <a:t>,</a:t>
            </a:r>
            <a:r>
              <a:rPr lang="zh-CN" altLang="zh-CN" dirty="0"/>
              <a:t>比如媒体对资本市场违规行为进行监督和报道后公司反应的研究。建立更全面的研究框架对于深入理解媒体治理作用至关重要</a:t>
            </a:r>
            <a:r>
              <a:rPr lang="zh-CN" altLang="zh-CN" dirty="0" smtClean="0"/>
              <a:t>。</a:t>
            </a:r>
            <a:endParaRPr lang="en-US" altLang="zh-CN" dirty="0" smtClean="0"/>
          </a:p>
          <a:p>
            <a:r>
              <a:rPr lang="zh-CN" altLang="zh-CN" dirty="0" smtClean="0"/>
              <a:t>第五</a:t>
            </a:r>
            <a:r>
              <a:rPr lang="en-US" altLang="zh-CN" dirty="0"/>
              <a:t>,</a:t>
            </a:r>
            <a:r>
              <a:rPr lang="zh-CN" altLang="zh-CN" dirty="0"/>
              <a:t>媒体监督作为重要的信息传播媒介</a:t>
            </a:r>
            <a:r>
              <a:rPr lang="en-US" altLang="zh-CN" dirty="0"/>
              <a:t>,</a:t>
            </a:r>
            <a:r>
              <a:rPr lang="zh-CN" altLang="zh-CN" dirty="0"/>
              <a:t>无论是报道还是调查</a:t>
            </a:r>
            <a:r>
              <a:rPr lang="en-US" altLang="zh-CN" dirty="0"/>
              <a:t>,</a:t>
            </a:r>
            <a:r>
              <a:rPr lang="zh-CN" altLang="zh-CN" dirty="0"/>
              <a:t>都为公众提供了大量信息。</a:t>
            </a:r>
            <a:endParaRPr lang="zh-CN" altLang="en-US" dirty="0"/>
          </a:p>
        </p:txBody>
      </p:sp>
    </p:spTree>
    <p:extLst>
      <p:ext uri="{BB962C8B-B14F-4D97-AF65-F5344CB8AC3E}">
        <p14:creationId xmlns:p14="http://schemas.microsoft.com/office/powerpoint/2010/main" val="1112395428"/>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法治环境与公司治理</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一、 部分国家法治环境状况</a:t>
            </a:r>
          </a:p>
          <a:p>
            <a:r>
              <a:rPr lang="zh-CN" altLang="zh-CN" dirty="0"/>
              <a:t>因此</a:t>
            </a:r>
            <a:r>
              <a:rPr lang="en-US" altLang="zh-CN" dirty="0"/>
              <a:t>,</a:t>
            </a:r>
            <a:r>
              <a:rPr lang="zh-CN" altLang="zh-CN" dirty="0"/>
              <a:t>国家法律体系的完善程度和实施程度的高低</a:t>
            </a:r>
            <a:r>
              <a:rPr lang="en-US" altLang="zh-CN" dirty="0"/>
              <a:t>,</a:t>
            </a:r>
            <a:r>
              <a:rPr lang="zh-CN" altLang="zh-CN" dirty="0"/>
              <a:t>反映了法治环境的良好与否。这代表法律能够全面覆盖各领域</a:t>
            </a:r>
            <a:r>
              <a:rPr lang="en-US" altLang="zh-CN" dirty="0"/>
              <a:t>,</a:t>
            </a:r>
            <a:r>
              <a:rPr lang="zh-CN" altLang="zh-CN" dirty="0"/>
              <a:t>且在实践中得以有效执行。相反</a:t>
            </a:r>
            <a:r>
              <a:rPr lang="en-US" altLang="zh-CN" dirty="0"/>
              <a:t>,</a:t>
            </a:r>
            <a:r>
              <a:rPr lang="zh-CN" altLang="zh-CN" dirty="0"/>
              <a:t>如果法律体系不健全、实施程度不高</a:t>
            </a:r>
            <a:r>
              <a:rPr lang="en-US" altLang="zh-CN" dirty="0"/>
              <a:t>,</a:t>
            </a:r>
            <a:r>
              <a:rPr lang="zh-CN" altLang="zh-CN" dirty="0"/>
              <a:t>就说明法治环境相对较弱</a:t>
            </a:r>
            <a:r>
              <a:rPr lang="en-US" altLang="zh-CN" dirty="0"/>
              <a:t>,</a:t>
            </a:r>
            <a:r>
              <a:rPr lang="zh-CN" altLang="zh-CN" dirty="0"/>
              <a:t>法律难以充分发挥应有作用。</a:t>
            </a:r>
          </a:p>
          <a:p>
            <a:r>
              <a:rPr lang="zh-CN" altLang="zh-CN" dirty="0"/>
              <a:t>法律调整的刚性决定了法治对公司治理的影响是不连续的。通常一部法律的形成会在一定时期内稳定地规范着公司的行为。然后</a:t>
            </a:r>
            <a:r>
              <a:rPr lang="en-US" altLang="zh-CN" dirty="0"/>
              <a:t>,</a:t>
            </a:r>
            <a:r>
              <a:rPr lang="zh-CN" altLang="zh-CN" dirty="0"/>
              <a:t>一旦法律进行了调整</a:t>
            </a:r>
            <a:r>
              <a:rPr lang="en-US" altLang="zh-CN" dirty="0"/>
              <a:t>,</a:t>
            </a:r>
            <a:r>
              <a:rPr lang="zh-CN" altLang="zh-CN" dirty="0"/>
              <a:t>则会对公司治理行为产生冲击。</a:t>
            </a:r>
          </a:p>
          <a:p>
            <a:endParaRPr lang="zh-CN" altLang="en-US" dirty="0"/>
          </a:p>
        </p:txBody>
      </p:sp>
    </p:spTree>
    <p:extLst>
      <p:ext uri="{BB962C8B-B14F-4D97-AF65-F5344CB8AC3E}">
        <p14:creationId xmlns:p14="http://schemas.microsoft.com/office/powerpoint/2010/main" val="643995926"/>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法治环境与公司治理</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二、 法治环境与股权结构</a:t>
            </a:r>
          </a:p>
          <a:p>
            <a:r>
              <a:rPr lang="zh-CN" altLang="zh-CN" dirty="0"/>
              <a:t>首先</a:t>
            </a:r>
            <a:r>
              <a:rPr lang="en-US" altLang="zh-CN" dirty="0"/>
              <a:t>,</a:t>
            </a:r>
            <a:r>
              <a:rPr lang="zh-CN" altLang="zh-CN" dirty="0"/>
              <a:t>法治环境的质量和稳定性直接影响着投资者对于持有股权的信心。</a:t>
            </a:r>
          </a:p>
          <a:p>
            <a:r>
              <a:rPr lang="zh-CN" altLang="zh-CN" dirty="0"/>
              <a:t>其次</a:t>
            </a:r>
            <a:r>
              <a:rPr lang="en-US" altLang="zh-CN" dirty="0"/>
              <a:t>,</a:t>
            </a:r>
            <a:r>
              <a:rPr lang="zh-CN" altLang="zh-CN" dirty="0"/>
              <a:t>法治环境影响着公司治理的监管机制和透明度。</a:t>
            </a:r>
          </a:p>
          <a:p>
            <a:r>
              <a:rPr lang="zh-CN" altLang="zh-CN" dirty="0"/>
              <a:t>此外</a:t>
            </a:r>
            <a:r>
              <a:rPr lang="en-US" altLang="zh-CN" dirty="0"/>
              <a:t>,</a:t>
            </a:r>
            <a:r>
              <a:rPr lang="zh-CN" altLang="zh-CN" dirty="0"/>
              <a:t>一些学者运用数理模型分析发现</a:t>
            </a:r>
            <a:r>
              <a:rPr lang="en-US" altLang="zh-CN" dirty="0"/>
              <a:t>,</a:t>
            </a:r>
            <a:r>
              <a:rPr lang="zh-CN" altLang="zh-CN" dirty="0"/>
              <a:t>股权集中度与法律保护之间存在负相关关系。</a:t>
            </a:r>
          </a:p>
          <a:p>
            <a:r>
              <a:rPr lang="zh-CN" altLang="zh-CN" dirty="0"/>
              <a:t>总的来说</a:t>
            </a:r>
            <a:r>
              <a:rPr lang="en-US" altLang="zh-CN" dirty="0"/>
              <a:t>,</a:t>
            </a:r>
            <a:r>
              <a:rPr lang="zh-CN" altLang="zh-CN" dirty="0"/>
              <a:t>法治环境与股权结构之间存在复杂的关系</a:t>
            </a:r>
            <a:r>
              <a:rPr lang="en-US" altLang="zh-CN" dirty="0"/>
              <a:t>,</a:t>
            </a:r>
            <a:r>
              <a:rPr lang="zh-CN" altLang="zh-CN" dirty="0"/>
              <a:t>这种关系受到多种因素的影响。良好的法治环境可以为公司提供公正透明的治理环境</a:t>
            </a:r>
            <a:r>
              <a:rPr lang="en-US" altLang="zh-CN" dirty="0"/>
              <a:t>,</a:t>
            </a:r>
            <a:r>
              <a:rPr lang="zh-CN" altLang="zh-CN" dirty="0"/>
              <a:t>保障股东的权益</a:t>
            </a:r>
            <a:r>
              <a:rPr lang="en-US" altLang="zh-CN" dirty="0"/>
              <a:t>,</a:t>
            </a:r>
            <a:r>
              <a:rPr lang="zh-CN" altLang="zh-CN" dirty="0"/>
              <a:t>也可以促进公司的可持续发展。</a:t>
            </a:r>
          </a:p>
          <a:p>
            <a:endParaRPr lang="zh-CN" altLang="en-US" dirty="0"/>
          </a:p>
        </p:txBody>
      </p:sp>
    </p:spTree>
    <p:extLst>
      <p:ext uri="{BB962C8B-B14F-4D97-AF65-F5344CB8AC3E}">
        <p14:creationId xmlns:p14="http://schemas.microsoft.com/office/powerpoint/2010/main" val="3159287151"/>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1592</Words>
  <Application>Microsoft Office PowerPoint</Application>
  <PresentationFormat>宽屏</PresentationFormat>
  <Paragraphs>70</Paragraphs>
  <Slides>14</Slides>
  <Notes>0</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14</vt:i4>
      </vt:variant>
    </vt:vector>
  </HeadingPairs>
  <TitlesOfParts>
    <vt:vector size="27" baseType="lpstr">
      <vt:lpstr>等线</vt:lpstr>
      <vt:lpstr>方正粗黑宋简体</vt:lpstr>
      <vt:lpstr>黑体</vt:lpstr>
      <vt:lpstr>楷体</vt:lpstr>
      <vt:lpstr>锐字工房云字库大黑GBK</vt:lpstr>
      <vt:lpstr>锐字工房云字库准圆GBK</vt:lpstr>
      <vt:lpstr>宋体</vt:lpstr>
      <vt:lpstr>Arial</vt:lpstr>
      <vt:lpstr>Calibri</vt:lpstr>
      <vt:lpstr>Calibri Light</vt:lpstr>
      <vt:lpstr>Times New Roman</vt:lpstr>
      <vt:lpstr>Office 主题</vt:lpstr>
      <vt:lpstr>1_Office 主题</vt:lpstr>
      <vt:lpstr>PowerPoint 演示文稿</vt:lpstr>
      <vt:lpstr>PowerPoint 演示文稿</vt:lpstr>
      <vt:lpstr>第一节　媒体的参与公司治理</vt:lpstr>
      <vt:lpstr>第一节　媒体的参与公司治理</vt:lpstr>
      <vt:lpstr>第一节　媒体的参与公司治理</vt:lpstr>
      <vt:lpstr>第一节　媒体的参与公司治理</vt:lpstr>
      <vt:lpstr>第一节　媒体的参与公司治理</vt:lpstr>
      <vt:lpstr>第二节　法治环境与公司治理</vt:lpstr>
      <vt:lpstr>第二节　法治环境与公司治理</vt:lpstr>
      <vt:lpstr>第二节　法治环境与公司治理</vt:lpstr>
      <vt:lpstr>第三节　法治外制度的公司治理角色</vt:lpstr>
      <vt:lpstr>第三节　法治外制度的公司治理角色</vt:lpstr>
      <vt:lpstr>第三节　法治外制度的公司治理角色</vt:lpstr>
      <vt:lpstr>第三节　法治外制度的公司治理角色</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s_cc@winning.com.cn</dc:creator>
  <cp:lastModifiedBy>s_cc@winning.com.cn</cp:lastModifiedBy>
  <cp:revision>1</cp:revision>
  <dcterms:created xsi:type="dcterms:W3CDTF">2024-06-02T08:02:11Z</dcterms:created>
  <dcterms:modified xsi:type="dcterms:W3CDTF">2024-06-02T08:02:22Z</dcterms:modified>
</cp:coreProperties>
</file>