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71FE966-2723-4721-8775-7A2FD332476A}"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03943F-6AEA-4CD2-8220-063AA9DBFFC4}" type="slidenum">
              <a:rPr lang="zh-CN" altLang="en-US" smtClean="0"/>
              <a:t>‹#›</a:t>
            </a:fld>
            <a:endParaRPr lang="zh-CN" altLang="en-US"/>
          </a:p>
        </p:txBody>
      </p:sp>
    </p:spTree>
    <p:extLst>
      <p:ext uri="{BB962C8B-B14F-4D97-AF65-F5344CB8AC3E}">
        <p14:creationId xmlns:p14="http://schemas.microsoft.com/office/powerpoint/2010/main" val="1807515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1FE966-2723-4721-8775-7A2FD332476A}"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03943F-6AEA-4CD2-8220-063AA9DBFFC4}" type="slidenum">
              <a:rPr lang="zh-CN" altLang="en-US" smtClean="0"/>
              <a:t>‹#›</a:t>
            </a:fld>
            <a:endParaRPr lang="zh-CN" altLang="en-US"/>
          </a:p>
        </p:txBody>
      </p:sp>
    </p:spTree>
    <p:extLst>
      <p:ext uri="{BB962C8B-B14F-4D97-AF65-F5344CB8AC3E}">
        <p14:creationId xmlns:p14="http://schemas.microsoft.com/office/powerpoint/2010/main" val="3800452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1FE966-2723-4721-8775-7A2FD332476A}"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03943F-6AEA-4CD2-8220-063AA9DBFFC4}" type="slidenum">
              <a:rPr lang="zh-CN" altLang="en-US" smtClean="0"/>
              <a:t>‹#›</a:t>
            </a:fld>
            <a:endParaRPr lang="zh-CN" altLang="en-US"/>
          </a:p>
        </p:txBody>
      </p:sp>
    </p:spTree>
    <p:extLst>
      <p:ext uri="{BB962C8B-B14F-4D97-AF65-F5344CB8AC3E}">
        <p14:creationId xmlns:p14="http://schemas.microsoft.com/office/powerpoint/2010/main" val="12140908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911915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1FE966-2723-4721-8775-7A2FD332476A}"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03943F-6AEA-4CD2-8220-063AA9DBFFC4}" type="slidenum">
              <a:rPr lang="zh-CN" altLang="en-US" smtClean="0"/>
              <a:t>‹#›</a:t>
            </a:fld>
            <a:endParaRPr lang="zh-CN" altLang="en-US"/>
          </a:p>
        </p:txBody>
      </p:sp>
    </p:spTree>
    <p:extLst>
      <p:ext uri="{BB962C8B-B14F-4D97-AF65-F5344CB8AC3E}">
        <p14:creationId xmlns:p14="http://schemas.microsoft.com/office/powerpoint/2010/main" val="128543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71FE966-2723-4721-8775-7A2FD332476A}"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03943F-6AEA-4CD2-8220-063AA9DBFFC4}" type="slidenum">
              <a:rPr lang="zh-CN" altLang="en-US" smtClean="0"/>
              <a:t>‹#›</a:t>
            </a:fld>
            <a:endParaRPr lang="zh-CN" altLang="en-US"/>
          </a:p>
        </p:txBody>
      </p:sp>
    </p:spTree>
    <p:extLst>
      <p:ext uri="{BB962C8B-B14F-4D97-AF65-F5344CB8AC3E}">
        <p14:creationId xmlns:p14="http://schemas.microsoft.com/office/powerpoint/2010/main" val="475497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71FE966-2723-4721-8775-7A2FD332476A}"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03943F-6AEA-4CD2-8220-063AA9DBFFC4}" type="slidenum">
              <a:rPr lang="zh-CN" altLang="en-US" smtClean="0"/>
              <a:t>‹#›</a:t>
            </a:fld>
            <a:endParaRPr lang="zh-CN" altLang="en-US"/>
          </a:p>
        </p:txBody>
      </p:sp>
    </p:spTree>
    <p:extLst>
      <p:ext uri="{BB962C8B-B14F-4D97-AF65-F5344CB8AC3E}">
        <p14:creationId xmlns:p14="http://schemas.microsoft.com/office/powerpoint/2010/main" val="4226669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71FE966-2723-4721-8775-7A2FD332476A}"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03943F-6AEA-4CD2-8220-063AA9DBFFC4}" type="slidenum">
              <a:rPr lang="zh-CN" altLang="en-US" smtClean="0"/>
              <a:t>‹#›</a:t>
            </a:fld>
            <a:endParaRPr lang="zh-CN" altLang="en-US"/>
          </a:p>
        </p:txBody>
      </p:sp>
    </p:spTree>
    <p:extLst>
      <p:ext uri="{BB962C8B-B14F-4D97-AF65-F5344CB8AC3E}">
        <p14:creationId xmlns:p14="http://schemas.microsoft.com/office/powerpoint/2010/main" val="3330473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71FE966-2723-4721-8775-7A2FD332476A}"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03943F-6AEA-4CD2-8220-063AA9DBFFC4}" type="slidenum">
              <a:rPr lang="zh-CN" altLang="en-US" smtClean="0"/>
              <a:t>‹#›</a:t>
            </a:fld>
            <a:endParaRPr lang="zh-CN" altLang="en-US"/>
          </a:p>
        </p:txBody>
      </p:sp>
    </p:spTree>
    <p:extLst>
      <p:ext uri="{BB962C8B-B14F-4D97-AF65-F5344CB8AC3E}">
        <p14:creationId xmlns:p14="http://schemas.microsoft.com/office/powerpoint/2010/main" val="2269817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1FE966-2723-4721-8775-7A2FD332476A}"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03943F-6AEA-4CD2-8220-063AA9DBFFC4}" type="slidenum">
              <a:rPr lang="zh-CN" altLang="en-US" smtClean="0"/>
              <a:t>‹#›</a:t>
            </a:fld>
            <a:endParaRPr lang="zh-CN" altLang="en-US"/>
          </a:p>
        </p:txBody>
      </p:sp>
    </p:spTree>
    <p:extLst>
      <p:ext uri="{BB962C8B-B14F-4D97-AF65-F5344CB8AC3E}">
        <p14:creationId xmlns:p14="http://schemas.microsoft.com/office/powerpoint/2010/main" val="2669121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71FE966-2723-4721-8775-7A2FD332476A}"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03943F-6AEA-4CD2-8220-063AA9DBFFC4}" type="slidenum">
              <a:rPr lang="zh-CN" altLang="en-US" smtClean="0"/>
              <a:t>‹#›</a:t>
            </a:fld>
            <a:endParaRPr lang="zh-CN" altLang="en-US"/>
          </a:p>
        </p:txBody>
      </p:sp>
    </p:spTree>
    <p:extLst>
      <p:ext uri="{BB962C8B-B14F-4D97-AF65-F5344CB8AC3E}">
        <p14:creationId xmlns:p14="http://schemas.microsoft.com/office/powerpoint/2010/main" val="3298255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71FE966-2723-4721-8775-7A2FD332476A}"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03943F-6AEA-4CD2-8220-063AA9DBFFC4}" type="slidenum">
              <a:rPr lang="zh-CN" altLang="en-US" smtClean="0"/>
              <a:t>‹#›</a:t>
            </a:fld>
            <a:endParaRPr lang="zh-CN" altLang="en-US"/>
          </a:p>
        </p:txBody>
      </p:sp>
    </p:spTree>
    <p:extLst>
      <p:ext uri="{BB962C8B-B14F-4D97-AF65-F5344CB8AC3E}">
        <p14:creationId xmlns:p14="http://schemas.microsoft.com/office/powerpoint/2010/main" val="2341803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1FE966-2723-4721-8775-7A2FD332476A}"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03943F-6AEA-4CD2-8220-063AA9DBFFC4}" type="slidenum">
              <a:rPr lang="zh-CN" altLang="en-US" smtClean="0"/>
              <a:t>‹#›</a:t>
            </a:fld>
            <a:endParaRPr lang="zh-CN" altLang="en-US"/>
          </a:p>
        </p:txBody>
      </p:sp>
    </p:spTree>
    <p:extLst>
      <p:ext uri="{BB962C8B-B14F-4D97-AF65-F5344CB8AC3E}">
        <p14:creationId xmlns:p14="http://schemas.microsoft.com/office/powerpoint/2010/main" val="2576197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4327599"/>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第六章　</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激励</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机制设计</a:t>
            </a:r>
          </a:p>
        </p:txBody>
      </p:sp>
    </p:spTree>
    <p:extLst>
      <p:ext uri="{BB962C8B-B14F-4D97-AF65-F5344CB8AC3E}">
        <p14:creationId xmlns:p14="http://schemas.microsoft.com/office/powerpoint/2010/main" val="3525726834"/>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经理的激励性报酬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六、 同行比较与相对业绩</a:t>
            </a:r>
          </a:p>
          <a:p>
            <a:r>
              <a:rPr lang="zh-CN" altLang="zh-CN" dirty="0"/>
              <a:t>评价经营者的业绩是公司治理中的核心问题</a:t>
            </a:r>
            <a:r>
              <a:rPr lang="en-US" altLang="zh-CN" dirty="0"/>
              <a:t>,</a:t>
            </a:r>
            <a:r>
              <a:rPr lang="zh-CN" altLang="zh-CN" dirty="0"/>
              <a:t>关系到是否需要替换不称职的</a:t>
            </a:r>
            <a:r>
              <a:rPr lang="en-US" altLang="zh-CN" dirty="0"/>
              <a:t>CEO</a:t>
            </a:r>
            <a:r>
              <a:rPr lang="zh-CN" altLang="zh-CN" dirty="0"/>
              <a:t>以及</a:t>
            </a:r>
            <a:r>
              <a:rPr lang="en-US" altLang="zh-CN" dirty="0"/>
              <a:t>CEO</a:t>
            </a:r>
            <a:r>
              <a:rPr lang="zh-CN" altLang="zh-CN" dirty="0"/>
              <a:t>的报酬水平。近年来</a:t>
            </a:r>
            <a:r>
              <a:rPr lang="en-US" altLang="zh-CN" dirty="0"/>
              <a:t>,</a:t>
            </a:r>
            <a:r>
              <a:rPr lang="zh-CN" altLang="zh-CN" dirty="0"/>
              <a:t>现代公司董事会通常会根据企业的战略和经营规划</a:t>
            </a:r>
            <a:r>
              <a:rPr lang="en-US" altLang="zh-CN" dirty="0"/>
              <a:t>,</a:t>
            </a:r>
            <a:r>
              <a:rPr lang="zh-CN" altLang="zh-CN" dirty="0"/>
              <a:t>制定一定时期内的经营目标作为评价经营者业绩的基本依据。虽然从理论上来说这一程序是可行的</a:t>
            </a:r>
            <a:r>
              <a:rPr lang="en-US" altLang="zh-CN" dirty="0"/>
              <a:t>,</a:t>
            </a:r>
            <a:r>
              <a:rPr lang="zh-CN" altLang="zh-CN" dirty="0"/>
              <a:t>但在实际操作中</a:t>
            </a:r>
            <a:r>
              <a:rPr lang="en-US" altLang="zh-CN" dirty="0"/>
              <a:t>,</a:t>
            </a:r>
            <a:r>
              <a:rPr lang="zh-CN" altLang="zh-CN" dirty="0"/>
              <a:t>涉及哪些具体指标的选择</a:t>
            </a:r>
            <a:r>
              <a:rPr lang="en-US" altLang="zh-CN" dirty="0"/>
              <a:t>,</a:t>
            </a:r>
            <a:r>
              <a:rPr lang="zh-CN" altLang="zh-CN" dirty="0"/>
              <a:t>是采用会计指标、市场指标</a:t>
            </a:r>
            <a:r>
              <a:rPr lang="en-US" altLang="zh-CN" dirty="0"/>
              <a:t>,</a:t>
            </a:r>
            <a:r>
              <a:rPr lang="zh-CN" altLang="zh-CN" dirty="0"/>
              <a:t>还是综合两者</a:t>
            </a:r>
            <a:r>
              <a:rPr lang="en-US" altLang="zh-CN" dirty="0"/>
              <a:t>,</a:t>
            </a:r>
            <a:r>
              <a:rPr lang="zh-CN" altLang="zh-CN" dirty="0"/>
              <a:t>以及如何分配各指标的权重和为每个指标设定具体数值等问题</a:t>
            </a:r>
            <a:r>
              <a:rPr lang="en-US" altLang="zh-CN" dirty="0"/>
              <a:t>,</a:t>
            </a:r>
            <a:r>
              <a:rPr lang="zh-CN" altLang="zh-CN" dirty="0"/>
              <a:t>都变得极具挑战性。</a:t>
            </a:r>
          </a:p>
          <a:p>
            <a:r>
              <a:rPr lang="zh-CN" altLang="zh-CN" dirty="0"/>
              <a:t>正因如此</a:t>
            </a:r>
            <a:r>
              <a:rPr lang="en-US" altLang="zh-CN" dirty="0"/>
              <a:t>,</a:t>
            </a:r>
            <a:r>
              <a:rPr lang="zh-CN" altLang="zh-CN" dirty="0"/>
              <a:t>相对业绩评价方法越来越受到关注</a:t>
            </a:r>
            <a:r>
              <a:rPr lang="en-US" altLang="zh-CN" dirty="0"/>
              <a:t>,</a:t>
            </a:r>
            <a:r>
              <a:rPr lang="zh-CN" altLang="zh-CN" dirty="0"/>
              <a:t>并得到广泛应用。相对业绩评价方法基于相对表现</a:t>
            </a:r>
            <a:r>
              <a:rPr lang="en-US" altLang="zh-CN" dirty="0"/>
              <a:t>,</a:t>
            </a:r>
            <a:r>
              <a:rPr lang="zh-CN" altLang="zh-CN" dirty="0"/>
              <a:t>通过将公司的绩效与其他类似企业或整个行业的平均水平进行比较来进行评价。这种方法能够克服单一指标的限制</a:t>
            </a:r>
            <a:r>
              <a:rPr lang="en-US" altLang="zh-CN" dirty="0"/>
              <a:t>,</a:t>
            </a:r>
            <a:r>
              <a:rPr lang="zh-CN" altLang="zh-CN" dirty="0"/>
              <a:t>为评估提供更全面的视角和更准确的判断。</a:t>
            </a:r>
          </a:p>
          <a:p>
            <a:endParaRPr lang="zh-CN" altLang="en-US" dirty="0"/>
          </a:p>
        </p:txBody>
      </p:sp>
    </p:spTree>
    <p:extLst>
      <p:ext uri="{BB962C8B-B14F-4D97-AF65-F5344CB8AC3E}">
        <p14:creationId xmlns:p14="http://schemas.microsoft.com/office/powerpoint/2010/main" val="288780194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内部人持股计划</a:t>
            </a:r>
            <a:endParaRPr lang="zh-CN" altLang="en-US" dirty="0"/>
          </a:p>
        </p:txBody>
      </p:sp>
      <p:sp>
        <p:nvSpPr>
          <p:cNvPr id="3" name="内容占位符 2"/>
          <p:cNvSpPr>
            <a:spLocks noGrp="1"/>
          </p:cNvSpPr>
          <p:nvPr>
            <p:ph idx="1"/>
          </p:nvPr>
        </p:nvSpPr>
        <p:spPr/>
        <p:txBody>
          <a:bodyPr>
            <a:normAutofit lnSpcReduction="10000"/>
          </a:bodyPr>
          <a:lstStyle/>
          <a:p>
            <a:pPr marL="0" indent="0">
              <a:buNone/>
            </a:pPr>
            <a:r>
              <a:rPr lang="zh-CN" altLang="zh-CN" sz="2600" b="1" dirty="0">
                <a:latin typeface="黑体" panose="02010609060101010101" pitchFamily="49" charset="-122"/>
                <a:ea typeface="黑体" panose="02010609060101010101" pitchFamily="49" charset="-122"/>
              </a:rPr>
              <a:t>一、 经理持股</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经理持股的公司治理效应</a:t>
            </a:r>
          </a:p>
          <a:p>
            <a:r>
              <a:rPr lang="en-US" altLang="zh-CN" dirty="0"/>
              <a:t>1. </a:t>
            </a:r>
            <a:r>
              <a:rPr lang="zh-CN" altLang="zh-CN" dirty="0"/>
              <a:t>利益协同效应</a:t>
            </a:r>
          </a:p>
          <a:p>
            <a:r>
              <a:rPr lang="en-US" altLang="zh-CN" dirty="0"/>
              <a:t>2. </a:t>
            </a:r>
            <a:r>
              <a:rPr lang="zh-CN" altLang="zh-CN" dirty="0"/>
              <a:t>离心离德效应</a:t>
            </a:r>
          </a:p>
          <a:p>
            <a:r>
              <a:rPr lang="en-US" altLang="zh-CN" dirty="0"/>
              <a:t>3. </a:t>
            </a:r>
            <a:r>
              <a:rPr lang="zh-CN" altLang="zh-CN" dirty="0"/>
              <a:t>利益协同效应还是离心离德效应</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管理层持股</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中国实践</a:t>
            </a:r>
          </a:p>
          <a:p>
            <a:r>
              <a:rPr lang="zh-CN" altLang="zh-CN" dirty="0"/>
              <a:t>高管持股的利益协同效应和离心离德效应不仅在国外的实证研究中得到了证实</a:t>
            </a:r>
            <a:r>
              <a:rPr lang="en-US" altLang="zh-CN" dirty="0"/>
              <a:t>,</a:t>
            </a:r>
            <a:r>
              <a:rPr lang="zh-CN" altLang="zh-CN" dirty="0"/>
              <a:t>中国的学者通过研究也得到了类似的结论。</a:t>
            </a:r>
          </a:p>
          <a:p>
            <a:r>
              <a:rPr lang="zh-CN" altLang="zh-CN" dirty="0"/>
              <a:t>不过值得注意的是</a:t>
            </a:r>
            <a:r>
              <a:rPr lang="en-US" altLang="zh-CN" dirty="0"/>
              <a:t>,</a:t>
            </a:r>
            <a:r>
              <a:rPr lang="zh-CN" altLang="zh-CN" dirty="0"/>
              <a:t>在国有控股公司中</a:t>
            </a:r>
            <a:r>
              <a:rPr lang="en-US" altLang="zh-CN" dirty="0"/>
              <a:t>,</a:t>
            </a:r>
            <a:r>
              <a:rPr lang="zh-CN" altLang="zh-CN" dirty="0"/>
              <a:t>管理层一般受到政府的任命且持股过少</a:t>
            </a:r>
            <a:r>
              <a:rPr lang="en-US" altLang="zh-CN" dirty="0"/>
              <a:t>,</a:t>
            </a:r>
            <a:r>
              <a:rPr lang="zh-CN" altLang="zh-CN" dirty="0"/>
              <a:t>他们在公司的地位和对公司的控制权并不依赖于他们在公司的持股情况</a:t>
            </a:r>
            <a:r>
              <a:rPr lang="en-US" altLang="zh-CN" dirty="0"/>
              <a:t>,</a:t>
            </a:r>
            <a:r>
              <a:rPr lang="zh-CN" altLang="zh-CN" dirty="0"/>
              <a:t>因而现有研究中发现的管理层持股离心离德效应是否适用于国有控股公司仍待检验。</a:t>
            </a:r>
          </a:p>
          <a:p>
            <a:endParaRPr lang="zh-CN" altLang="en-US" dirty="0"/>
          </a:p>
        </p:txBody>
      </p:sp>
    </p:spTree>
    <p:extLst>
      <p:ext uri="{BB962C8B-B14F-4D97-AF65-F5344CB8AC3E}">
        <p14:creationId xmlns:p14="http://schemas.microsoft.com/office/powerpoint/2010/main" val="81224573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内部人持股计划</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员工持股</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员工持股的理论</a:t>
            </a:r>
          </a:p>
          <a:p>
            <a:r>
              <a:rPr lang="zh-CN" altLang="zh-CN" dirty="0"/>
              <a:t>首先</a:t>
            </a:r>
            <a:r>
              <a:rPr lang="en-US" altLang="zh-CN" dirty="0"/>
              <a:t>,</a:t>
            </a:r>
            <a:r>
              <a:rPr lang="zh-CN" altLang="zh-CN" dirty="0"/>
              <a:t>经济学家们开始意识到员工持股实际上面临着巨大的集体行动挑战</a:t>
            </a:r>
            <a:r>
              <a:rPr lang="zh-CN" altLang="zh-CN" dirty="0" smtClean="0"/>
              <a:t>。</a:t>
            </a:r>
            <a:endParaRPr lang="zh-CN" altLang="zh-CN" dirty="0"/>
          </a:p>
          <a:p>
            <a:r>
              <a:rPr lang="zh-CN" altLang="zh-CN" dirty="0"/>
              <a:t>其次</a:t>
            </a:r>
            <a:r>
              <a:rPr lang="en-US" altLang="zh-CN" dirty="0"/>
              <a:t>,</a:t>
            </a:r>
            <a:r>
              <a:rPr lang="zh-CN" altLang="zh-CN" dirty="0"/>
              <a:t>员工持股与主要投资人的产权协调问题也向经济学家提出了挑战。</a:t>
            </a:r>
          </a:p>
          <a:p>
            <a:r>
              <a:rPr lang="zh-CN" altLang="zh-CN" dirty="0"/>
              <a:t>最后</a:t>
            </a:r>
            <a:r>
              <a:rPr lang="en-US" altLang="zh-CN" dirty="0"/>
              <a:t>,</a:t>
            </a:r>
            <a:r>
              <a:rPr lang="zh-CN" altLang="zh-CN" dirty="0"/>
              <a:t>经济学家发现员工持股的目的直接影响企业的经营结果。</a:t>
            </a:r>
          </a:p>
          <a:p>
            <a:endParaRPr lang="zh-CN" altLang="en-US" dirty="0"/>
          </a:p>
        </p:txBody>
      </p:sp>
    </p:spTree>
    <p:extLst>
      <p:ext uri="{BB962C8B-B14F-4D97-AF65-F5344CB8AC3E}">
        <p14:creationId xmlns:p14="http://schemas.microsoft.com/office/powerpoint/2010/main" val="407294876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内部人持股计划</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员工持股的国际经验</a:t>
            </a:r>
          </a:p>
          <a:p>
            <a:r>
              <a:rPr lang="zh-CN" altLang="zh-CN" dirty="0"/>
              <a:t>在企业进行员工持股安排的时候</a:t>
            </a:r>
            <a:r>
              <a:rPr lang="en-US" altLang="zh-CN" dirty="0"/>
              <a:t>,</a:t>
            </a:r>
            <a:r>
              <a:rPr lang="zh-CN" altLang="zh-CN" dirty="0"/>
              <a:t>一个非常具体的问题就是怎样恰当地设计员工持股的实施计划</a:t>
            </a:r>
            <a:r>
              <a:rPr lang="en-US" altLang="zh-CN" dirty="0"/>
              <a:t>,</a:t>
            </a:r>
            <a:r>
              <a:rPr lang="zh-CN" altLang="zh-CN" dirty="0"/>
              <a:t>以及怎样对出售的股份定价。</a:t>
            </a:r>
            <a:r>
              <a:rPr lang="en-US" altLang="zh-CN" dirty="0"/>
              <a:t>1997</a:t>
            </a:r>
            <a:r>
              <a:rPr lang="zh-CN" altLang="zh-CN" dirty="0"/>
              <a:t>年</a:t>
            </a:r>
            <a:r>
              <a:rPr lang="en-US" altLang="zh-CN" dirty="0"/>
              <a:t>,</a:t>
            </a:r>
            <a:r>
              <a:rPr lang="zh-CN" altLang="zh-CN" dirty="0"/>
              <a:t>法国电信在其私有化的过程中</a:t>
            </a:r>
            <a:r>
              <a:rPr lang="en-US" altLang="zh-CN" dirty="0"/>
              <a:t>,</a:t>
            </a:r>
            <a:r>
              <a:rPr lang="zh-CN" altLang="zh-CN" dirty="0"/>
              <a:t>建立了员工持股制度。由于法国电信的规模和国有性质</a:t>
            </a:r>
            <a:r>
              <a:rPr lang="en-US" altLang="zh-CN" dirty="0"/>
              <a:t>,</a:t>
            </a:r>
            <a:r>
              <a:rPr lang="zh-CN" altLang="zh-CN" dirty="0"/>
              <a:t>因此其做法对我国很多大型国有企业可能更有借鉴意义。</a:t>
            </a:r>
          </a:p>
          <a:p>
            <a:r>
              <a:rPr lang="zh-CN" altLang="zh-CN" dirty="0"/>
              <a:t>法国电信为员工制定了四个购买股票的方案。这些方案的设计旨在平衡法律规定的折扣上限和员工获得更大利益的目标</a:t>
            </a:r>
            <a:r>
              <a:rPr lang="en-US" altLang="zh-CN" dirty="0"/>
              <a:t>: (1) </a:t>
            </a:r>
            <a:r>
              <a:rPr lang="zh-CN" altLang="zh-CN" dirty="0"/>
              <a:t>初始购股计划</a:t>
            </a:r>
            <a:r>
              <a:rPr lang="zh-CN" altLang="zh-CN" dirty="0" smtClean="0"/>
              <a:t>。</a:t>
            </a:r>
            <a:r>
              <a:rPr lang="en-US" altLang="zh-CN" dirty="0" smtClean="0"/>
              <a:t>(</a:t>
            </a:r>
            <a:r>
              <a:rPr lang="en-US" altLang="zh-CN" dirty="0"/>
              <a:t>2) </a:t>
            </a:r>
            <a:r>
              <a:rPr lang="zh-CN" altLang="zh-CN" dirty="0"/>
              <a:t>递增持股计划</a:t>
            </a:r>
            <a:r>
              <a:rPr lang="zh-CN" altLang="zh-CN" dirty="0" smtClean="0"/>
              <a:t>。</a:t>
            </a:r>
            <a:r>
              <a:rPr lang="en-US" altLang="zh-CN" dirty="0" smtClean="0"/>
              <a:t>(</a:t>
            </a:r>
            <a:r>
              <a:rPr lang="en-US" altLang="zh-CN" dirty="0"/>
              <a:t>3) </a:t>
            </a:r>
            <a:r>
              <a:rPr lang="zh-CN" altLang="zh-CN" dirty="0"/>
              <a:t>长期购股计划</a:t>
            </a:r>
            <a:r>
              <a:rPr lang="zh-CN" altLang="zh-CN" dirty="0" smtClean="0"/>
              <a:t>。</a:t>
            </a:r>
            <a:r>
              <a:rPr lang="en-US" altLang="zh-CN" dirty="0" smtClean="0"/>
              <a:t>(</a:t>
            </a:r>
            <a:r>
              <a:rPr lang="en-US" altLang="zh-CN" dirty="0"/>
              <a:t>4) </a:t>
            </a:r>
            <a:r>
              <a:rPr lang="zh-CN" altLang="zh-CN" dirty="0"/>
              <a:t>股票期权计划。</a:t>
            </a:r>
          </a:p>
          <a:p>
            <a:endParaRPr lang="zh-CN" altLang="en-US" dirty="0"/>
          </a:p>
        </p:txBody>
      </p:sp>
    </p:spTree>
    <p:extLst>
      <p:ext uri="{BB962C8B-B14F-4D97-AF65-F5344CB8AC3E}">
        <p14:creationId xmlns:p14="http://schemas.microsoft.com/office/powerpoint/2010/main" val="406233893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内部人持股计划</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我国的员工持股经验</a:t>
            </a:r>
          </a:p>
          <a:p>
            <a:r>
              <a:rPr lang="zh-CN" altLang="zh-CN" dirty="0"/>
              <a:t>我国员工持股制度的实践始于</a:t>
            </a:r>
            <a:r>
              <a:rPr lang="en-US" altLang="zh-CN" dirty="0"/>
              <a:t>20</a:t>
            </a:r>
            <a:r>
              <a:rPr lang="zh-CN" altLang="zh-CN" dirty="0"/>
              <a:t>世纪</a:t>
            </a:r>
            <a:r>
              <a:rPr lang="en-US" altLang="zh-CN" dirty="0"/>
              <a:t>80</a:t>
            </a:r>
            <a:r>
              <a:rPr lang="zh-CN" altLang="zh-CN" dirty="0"/>
              <a:t>年代中期。起初</a:t>
            </a:r>
            <a:r>
              <a:rPr lang="en-US" altLang="zh-CN" dirty="0"/>
              <a:t>,</a:t>
            </a:r>
            <a:r>
              <a:rPr lang="zh-CN" altLang="zh-CN" dirty="0"/>
              <a:t>这一制度主要在一些集体企业和中小型国有企业中得以实施</a:t>
            </a:r>
            <a:r>
              <a:rPr lang="en-US" altLang="zh-CN" dirty="0"/>
              <a:t>,</a:t>
            </a:r>
            <a:r>
              <a:rPr lang="zh-CN" altLang="zh-CN" dirty="0"/>
              <a:t>通过员工持股会来代表职工持有公司股份。然而</a:t>
            </a:r>
            <a:r>
              <a:rPr lang="en-US" altLang="zh-CN" dirty="0"/>
              <a:t>,</a:t>
            </a:r>
            <a:r>
              <a:rPr lang="zh-CN" altLang="zh-CN" dirty="0"/>
              <a:t>在</a:t>
            </a:r>
            <a:r>
              <a:rPr lang="en-US" altLang="zh-CN" dirty="0"/>
              <a:t>80</a:t>
            </a:r>
            <a:r>
              <a:rPr lang="zh-CN" altLang="zh-CN" dirty="0"/>
              <a:t>年代末到</a:t>
            </a:r>
            <a:r>
              <a:rPr lang="en-US" altLang="zh-CN" dirty="0"/>
              <a:t>90</a:t>
            </a:r>
            <a:r>
              <a:rPr lang="zh-CN" altLang="zh-CN" dirty="0"/>
              <a:t>年代末的约</a:t>
            </a:r>
            <a:r>
              <a:rPr lang="en-US" altLang="zh-CN" dirty="0"/>
              <a:t>10</a:t>
            </a:r>
            <a:r>
              <a:rPr lang="zh-CN" altLang="zh-CN" dirty="0"/>
              <a:t>年时间里</a:t>
            </a:r>
            <a:r>
              <a:rPr lang="en-US" altLang="zh-CN" dirty="0"/>
              <a:t>,</a:t>
            </a:r>
            <a:r>
              <a:rPr lang="zh-CN" altLang="zh-CN" dirty="0"/>
              <a:t>随着证券市场的迅速发展</a:t>
            </a:r>
            <a:r>
              <a:rPr lang="en-US" altLang="zh-CN" dirty="0"/>
              <a:t>,</a:t>
            </a:r>
            <a:r>
              <a:rPr lang="zh-CN" altLang="zh-CN" dirty="0"/>
              <a:t>出现了以上市为目标的员工持股热潮。</a:t>
            </a:r>
          </a:p>
          <a:p>
            <a:r>
              <a:rPr lang="en-US" altLang="zh-CN" dirty="0"/>
              <a:t>1996</a:t>
            </a:r>
            <a:r>
              <a:rPr lang="zh-CN" altLang="zh-CN" dirty="0"/>
              <a:t>年</a:t>
            </a:r>
            <a:r>
              <a:rPr lang="en-US" altLang="zh-CN" dirty="0"/>
              <a:t>12</a:t>
            </a:r>
            <a:r>
              <a:rPr lang="zh-CN" altLang="zh-CN" dirty="0"/>
              <a:t>月</a:t>
            </a:r>
            <a:r>
              <a:rPr lang="en-US" altLang="zh-CN" dirty="0"/>
              <a:t>26</a:t>
            </a:r>
            <a:r>
              <a:rPr lang="zh-CN" altLang="zh-CN" dirty="0"/>
              <a:t>日</a:t>
            </a:r>
            <a:r>
              <a:rPr lang="en-US" altLang="zh-CN" dirty="0"/>
              <a:t>,</a:t>
            </a:r>
            <a:r>
              <a:rPr lang="zh-CN" altLang="zh-CN" dirty="0"/>
              <a:t>中国证监会就这部分股份做出规定</a:t>
            </a:r>
            <a:r>
              <a:rPr lang="en-US" altLang="zh-CN" dirty="0"/>
              <a:t>,</a:t>
            </a:r>
            <a:r>
              <a:rPr lang="zh-CN" altLang="zh-CN" dirty="0"/>
              <a:t>要求“从新股发行之日起</a:t>
            </a:r>
            <a:r>
              <a:rPr lang="en-US" altLang="zh-CN" dirty="0"/>
              <a:t>,</a:t>
            </a:r>
            <a:r>
              <a:rPr lang="zh-CN" altLang="zh-CN" dirty="0"/>
              <a:t>期满三年方可上市流通”。而在</a:t>
            </a:r>
            <a:r>
              <a:rPr lang="en-US" altLang="zh-CN" dirty="0"/>
              <a:t>1998</a:t>
            </a:r>
            <a:r>
              <a:rPr lang="zh-CN" altLang="zh-CN" dirty="0"/>
              <a:t>年</a:t>
            </a:r>
            <a:r>
              <a:rPr lang="en-US" altLang="zh-CN" dirty="0"/>
              <a:t>11</a:t>
            </a:r>
            <a:r>
              <a:rPr lang="zh-CN" altLang="zh-CN" dirty="0"/>
              <a:t>月</a:t>
            </a:r>
            <a:r>
              <a:rPr lang="en-US" altLang="zh-CN" dirty="0"/>
              <a:t>25</a:t>
            </a:r>
            <a:r>
              <a:rPr lang="zh-CN" altLang="zh-CN" dirty="0"/>
              <a:t>日</a:t>
            </a:r>
            <a:r>
              <a:rPr lang="en-US" altLang="zh-CN" dirty="0"/>
              <a:t>,</a:t>
            </a:r>
            <a:r>
              <a:rPr lang="zh-CN" altLang="zh-CN" dirty="0"/>
              <a:t>中国证监会发布了《关于停止发行公司职工股的通知》</a:t>
            </a:r>
            <a:r>
              <a:rPr lang="en-US" altLang="zh-CN" dirty="0"/>
              <a:t>,</a:t>
            </a:r>
            <a:r>
              <a:rPr lang="zh-CN" altLang="zh-CN" dirty="0"/>
              <a:t>此举标志着自此之后</a:t>
            </a:r>
            <a:r>
              <a:rPr lang="en-US" altLang="zh-CN" dirty="0"/>
              <a:t>,</a:t>
            </a:r>
            <a:r>
              <a:rPr lang="zh-CN" altLang="zh-CN" dirty="0"/>
              <a:t>不再有任何形式的内部职工股新发行。除了先前经批准已经发行的员工持股外</a:t>
            </a:r>
            <a:r>
              <a:rPr lang="en-US" altLang="zh-CN" dirty="0"/>
              <a:t>,</a:t>
            </a:r>
            <a:r>
              <a:rPr lang="zh-CN" altLang="zh-CN" dirty="0"/>
              <a:t>职工通过持有公司股票获得利益的渠道已被彻底关闭。</a:t>
            </a:r>
          </a:p>
          <a:p>
            <a:r>
              <a:rPr lang="zh-CN" altLang="zh-CN" dirty="0"/>
              <a:t>针对上市公司之外的国有企业</a:t>
            </a:r>
            <a:r>
              <a:rPr lang="en-US" altLang="zh-CN" dirty="0"/>
              <a:t>,</a:t>
            </a:r>
            <a:r>
              <a:rPr lang="zh-CN" altLang="zh-CN" dirty="0"/>
              <a:t>典型调查显示</a:t>
            </a:r>
            <a:r>
              <a:rPr lang="en-US" altLang="zh-CN" dirty="0"/>
              <a:t>,</a:t>
            </a:r>
            <a:r>
              <a:rPr lang="zh-CN" altLang="zh-CN" dirty="0"/>
              <a:t>实行员工持股制度仍然面临一些困难。</a:t>
            </a:r>
          </a:p>
          <a:p>
            <a:r>
              <a:rPr lang="zh-CN" altLang="zh-CN" dirty="0"/>
              <a:t>此外</a:t>
            </a:r>
            <a:r>
              <a:rPr lang="en-US" altLang="zh-CN" dirty="0"/>
              <a:t>,</a:t>
            </a:r>
            <a:r>
              <a:rPr lang="zh-CN" altLang="zh-CN" dirty="0"/>
              <a:t>已建立员工持股制度的企业中</a:t>
            </a:r>
            <a:r>
              <a:rPr lang="en-US" altLang="zh-CN" dirty="0"/>
              <a:t>,</a:t>
            </a:r>
            <a:r>
              <a:rPr lang="zh-CN" altLang="zh-CN" dirty="0"/>
              <a:t>职工与管理者在决策过程中存在矛盾</a:t>
            </a:r>
            <a:r>
              <a:rPr lang="en-US" altLang="zh-CN" dirty="0"/>
              <a:t>,</a:t>
            </a:r>
            <a:r>
              <a:rPr lang="zh-CN" altLang="zh-CN" dirty="0"/>
              <a:t>这直接威胁到员工持股制度的长期有效性。</a:t>
            </a:r>
          </a:p>
          <a:p>
            <a:endParaRPr lang="zh-CN" altLang="en-US" dirty="0"/>
          </a:p>
        </p:txBody>
      </p:sp>
    </p:spTree>
    <p:extLst>
      <p:ext uri="{BB962C8B-B14F-4D97-AF65-F5344CB8AC3E}">
        <p14:creationId xmlns:p14="http://schemas.microsoft.com/office/powerpoint/2010/main" val="3265552864"/>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内部人持股计划</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内部人持股与公司绩效的关系</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内部人持股“无关论”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不同形式的“有关论”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我国管理者持股与公司绩效</a:t>
            </a:r>
          </a:p>
          <a:p>
            <a:endParaRPr lang="en-US" altLang="zh-CN" dirty="0" smtClean="0"/>
          </a:p>
          <a:p>
            <a:endParaRPr lang="zh-CN" altLang="en-US" dirty="0"/>
          </a:p>
        </p:txBody>
      </p:sp>
    </p:spTree>
    <p:extLst>
      <p:ext uri="{BB962C8B-B14F-4D97-AF65-F5344CB8AC3E}">
        <p14:creationId xmlns:p14="http://schemas.microsoft.com/office/powerpoint/2010/main" val="137023345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a:solidFill>
                  <a:prstClr val="white"/>
                </a:solidFill>
              </a:rPr>
              <a:t>                   本  章  目   录</a:t>
            </a:r>
            <a:endParaRPr lang="zh-CN" altLang="en-US" sz="3600" b="1" dirty="0">
              <a:solidFill>
                <a:prstClr val="white"/>
              </a:solidFill>
            </a:endParaRPr>
          </a:p>
        </p:txBody>
      </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a:solidFill>
                  <a:prstClr val="black"/>
                </a:solidFill>
                <a:latin typeface="黑体" panose="02010609060101010101" pitchFamily="49" charset="-122"/>
                <a:ea typeface="黑体" panose="02010609060101010101" pitchFamily="49" charset="-122"/>
              </a:rPr>
              <a:t>         本 章 目 录</a:t>
            </a:r>
            <a:endParaRPr lang="zh-CN" altLang="en-US" sz="3600" b="1" dirty="0">
              <a:solidFill>
                <a:prstClr val="black"/>
              </a:solidFill>
              <a:latin typeface="黑体" panose="02010609060101010101" pitchFamily="49" charset="-122"/>
              <a:ea typeface="黑体" panose="02010609060101010101" pitchFamily="49" charset="-122"/>
            </a:endParaRPr>
          </a:p>
        </p:txBody>
      </p:sp>
      <p:grpSp>
        <p:nvGrpSpPr>
          <p:cNvPr id="29" name="组合 28"/>
          <p:cNvGrpSpPr/>
          <p:nvPr/>
        </p:nvGrpSpPr>
        <p:grpSpPr>
          <a:xfrm>
            <a:off x="1870430" y="2337551"/>
            <a:ext cx="6390109" cy="1475925"/>
            <a:chOff x="2488640" y="2139114"/>
            <a:chExt cx="6390109" cy="1475925"/>
          </a:xfrm>
        </p:grpSpPr>
        <p:grpSp>
          <p:nvGrpSpPr>
            <p:cNvPr id="30" name="Group 4"/>
            <p:cNvGrpSpPr/>
            <p:nvPr/>
          </p:nvGrpSpPr>
          <p:grpSpPr bwMode="auto">
            <a:xfrm>
              <a:off x="2488640" y="2139114"/>
              <a:ext cx="6390109" cy="639332"/>
              <a:chOff x="0" y="0"/>
              <a:chExt cx="2982" cy="288"/>
            </a:xfrm>
          </p:grpSpPr>
          <p:sp>
            <p:nvSpPr>
              <p:cNvPr id="3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第一节　经理的激励性报酬</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3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1" name="Group 8"/>
            <p:cNvGrpSpPr/>
            <p:nvPr/>
          </p:nvGrpSpPr>
          <p:grpSpPr bwMode="auto">
            <a:xfrm>
              <a:off x="2488640" y="2975707"/>
              <a:ext cx="6390109" cy="639332"/>
              <a:chOff x="0" y="0"/>
              <a:chExt cx="2982" cy="288"/>
            </a:xfrm>
          </p:grpSpPr>
          <p:sp>
            <p:nvSpPr>
              <p:cNvPr id="3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3"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第二节　内部人持股计划</a:t>
                </a:r>
                <a:endParaRPr lang="zh-CN" altLang="zh-CN" sz="2000" dirty="0">
                  <a:solidFill>
                    <a:prstClr val="black"/>
                  </a:solidFill>
                  <a:latin typeface="等线" panose="02010600030101010101" pitchFamily="2" charset="-122"/>
                  <a:ea typeface="等线" panose="02010600030101010101" pitchFamily="2" charset="-122"/>
                </a:endParaRPr>
              </a:p>
            </p:txBody>
          </p:sp>
          <p:sp>
            <p:nvSpPr>
              <p:cNvPr id="3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324516379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经理的激励性报酬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经理激励性报酬的发展</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高额经理报酬发放的原因</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经理报酬变化的特征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经理报酬的现状与激励作用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国际差异</a:t>
            </a:r>
          </a:p>
          <a:p>
            <a:endParaRPr lang="zh-CN" altLang="en-US" dirty="0"/>
          </a:p>
        </p:txBody>
      </p:sp>
    </p:spTree>
    <p:extLst>
      <p:ext uri="{BB962C8B-B14F-4D97-AF65-F5344CB8AC3E}">
        <p14:creationId xmlns:p14="http://schemas.microsoft.com/office/powerpoint/2010/main" val="326209082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经理的激励性报酬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长期激励性报酬的设计</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基本模型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总量与结构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递延性与长期激励</a:t>
            </a:r>
          </a:p>
          <a:p>
            <a:endParaRPr lang="zh-CN" altLang="en-US" dirty="0"/>
          </a:p>
        </p:txBody>
      </p:sp>
    </p:spTree>
    <p:extLst>
      <p:ext uri="{BB962C8B-B14F-4D97-AF65-F5344CB8AC3E}">
        <p14:creationId xmlns:p14="http://schemas.microsoft.com/office/powerpoint/2010/main" val="170779698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经理的激励性报酬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长期激励性报酬的典型模式</a:t>
            </a:r>
            <a:r>
              <a:rPr lang="en-US" altLang="zh-CN" sz="2600" b="1" dirty="0">
                <a:latin typeface="黑体" panose="02010609060101010101" pitchFamily="49" charset="-122"/>
                <a:ea typeface="黑体" panose="02010609060101010101" pitchFamily="49" charset="-122"/>
              </a:rPr>
              <a:t>: </a:t>
            </a:r>
            <a:r>
              <a:rPr lang="zh-CN" altLang="zh-CN" sz="2600" b="1" dirty="0">
                <a:latin typeface="黑体" panose="02010609060101010101" pitchFamily="49" charset="-122"/>
                <a:ea typeface="黑体" panose="02010609060101010101" pitchFamily="49" charset="-122"/>
              </a:rPr>
              <a:t>股票认购期权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股票认购期权的定义</a:t>
            </a:r>
          </a:p>
          <a:p>
            <a:r>
              <a:rPr lang="zh-CN" altLang="zh-CN" dirty="0"/>
              <a:t>股票认购期权</a:t>
            </a:r>
            <a:r>
              <a:rPr lang="en-US" altLang="zh-CN" dirty="0"/>
              <a:t>(Stock Option)</a:t>
            </a:r>
            <a:r>
              <a:rPr lang="zh-CN" altLang="zh-CN" dirty="0"/>
              <a:t>经理激励机制的重要实现形式。股票认购期权</a:t>
            </a:r>
            <a:r>
              <a:rPr lang="en-US" altLang="zh-CN" dirty="0"/>
              <a:t>,</a:t>
            </a:r>
            <a:r>
              <a:rPr lang="zh-CN" altLang="zh-CN" dirty="0"/>
              <a:t>是指买卖双方按照约定的价格在特定的时间买进或卖出一定数量的某种股票的权利</a:t>
            </a:r>
            <a:r>
              <a:rPr lang="en-US" altLang="zh-CN" dirty="0"/>
              <a:t>,</a:t>
            </a:r>
            <a:r>
              <a:rPr lang="zh-CN" altLang="zh-CN" dirty="0"/>
              <a:t>也是公司股东</a:t>
            </a:r>
            <a:r>
              <a:rPr lang="en-US" altLang="zh-CN" dirty="0"/>
              <a:t>(</a:t>
            </a:r>
            <a:r>
              <a:rPr lang="zh-CN" altLang="zh-CN" dirty="0"/>
              <a:t>或董事会</a:t>
            </a:r>
            <a:r>
              <a:rPr lang="en-US" altLang="zh-CN" dirty="0"/>
              <a:t>)</a:t>
            </a:r>
            <a:r>
              <a:rPr lang="zh-CN" altLang="zh-CN" dirty="0"/>
              <a:t>给予高级管理人员的一种权利。</a:t>
            </a:r>
          </a:p>
          <a:p>
            <a:r>
              <a:rPr lang="zh-CN" altLang="zh-CN" dirty="0"/>
              <a:t>股票认购期权实质上属于选择权</a:t>
            </a:r>
            <a:r>
              <a:rPr lang="en-US" altLang="zh-CN" dirty="0"/>
              <a:t>(Option),</a:t>
            </a:r>
            <a:r>
              <a:rPr lang="zh-CN" altLang="zh-CN" dirty="0"/>
              <a:t>即持有该公司股票的高管人员可在规定时间内买入或放弃该公司对其报酬合同所安排股份的买入权。这很大程度上取决于公司股票市场的价格。</a:t>
            </a:r>
          </a:p>
          <a:p>
            <a:endParaRPr lang="zh-CN" altLang="en-US" dirty="0"/>
          </a:p>
        </p:txBody>
      </p:sp>
    </p:spTree>
    <p:extLst>
      <p:ext uri="{BB962C8B-B14F-4D97-AF65-F5344CB8AC3E}">
        <p14:creationId xmlns:p14="http://schemas.microsoft.com/office/powerpoint/2010/main" val="424129436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经理的激励性报酬</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股票认购期权的价值</a:t>
            </a:r>
          </a:p>
          <a:p>
            <a:r>
              <a:rPr lang="zh-CN" altLang="zh-CN" dirty="0"/>
              <a:t>股票认购期权作为金融资产确实有其内在价值。为了确保对高级管理人员的激励适度且合理</a:t>
            </a:r>
            <a:r>
              <a:rPr lang="en-US" altLang="zh-CN" dirty="0"/>
              <a:t>,</a:t>
            </a:r>
            <a:r>
              <a:rPr lang="zh-CN" altLang="zh-CN" dirty="0"/>
              <a:t>对认购期权进行估值非常必要。期权的估值可以使用期权定价模型</a:t>
            </a:r>
            <a:r>
              <a:rPr lang="en-US" altLang="zh-CN" dirty="0"/>
              <a:t>(</a:t>
            </a:r>
            <a:r>
              <a:rPr lang="zh-CN" altLang="zh-CN" dirty="0"/>
              <a:t>如</a:t>
            </a:r>
            <a:r>
              <a:rPr lang="en-US" altLang="zh-CN" dirty="0"/>
              <a:t>Black-Scholes</a:t>
            </a:r>
            <a:r>
              <a:rPr lang="zh-CN" altLang="zh-CN" dirty="0"/>
              <a:t>模型</a:t>
            </a:r>
            <a:r>
              <a:rPr lang="en-US" altLang="zh-CN" dirty="0"/>
              <a:t>)</a:t>
            </a:r>
            <a:r>
              <a:rPr lang="zh-CN" altLang="zh-CN" dirty="0"/>
              <a:t>来更精确地反映认购期权的价值。</a:t>
            </a:r>
          </a:p>
          <a:p>
            <a:r>
              <a:rPr lang="en-US" altLang="zh-CN" dirty="0"/>
              <a:t>Black-Scholes</a:t>
            </a:r>
            <a:r>
              <a:rPr lang="zh-CN" altLang="zh-CN" dirty="0"/>
              <a:t>模型是最常用的股票认购期权的估价模型。如果经理人出售期权</a:t>
            </a:r>
            <a:r>
              <a:rPr lang="en-US" altLang="zh-CN" dirty="0"/>
              <a:t>,</a:t>
            </a:r>
            <a:r>
              <a:rPr lang="zh-CN" altLang="zh-CN" dirty="0"/>
              <a:t>则</a:t>
            </a:r>
            <a:r>
              <a:rPr lang="en-US" altLang="zh-CN" dirty="0"/>
              <a:t>Black-Scholes</a:t>
            </a:r>
            <a:r>
              <a:rPr lang="zh-CN" altLang="zh-CN" dirty="0"/>
              <a:t>模型可以提供比较好的期权定价估计。由于经理人的期权不能够出售</a:t>
            </a:r>
            <a:r>
              <a:rPr lang="en-US" altLang="zh-CN" dirty="0"/>
              <a:t>,</a:t>
            </a:r>
            <a:r>
              <a:rPr lang="zh-CN" altLang="zh-CN" dirty="0"/>
              <a:t>因此它对于经理人的价值也就低于用</a:t>
            </a:r>
            <a:r>
              <a:rPr lang="en-US" altLang="zh-CN" dirty="0"/>
              <a:t>Black-Scholes</a:t>
            </a:r>
            <a:r>
              <a:rPr lang="zh-CN" altLang="zh-CN" dirty="0"/>
              <a:t>模型估计的价格。了解股票认购期权的价值并恰当授予</a:t>
            </a:r>
            <a:r>
              <a:rPr lang="en-US" altLang="zh-CN" dirty="0"/>
              <a:t>,</a:t>
            </a:r>
            <a:r>
              <a:rPr lang="zh-CN" altLang="zh-CN" dirty="0"/>
              <a:t>对于激励经理人来说至关重要。一个好的薪酬方案能够防止经理人员的短视行为</a:t>
            </a:r>
            <a:r>
              <a:rPr lang="en-US" altLang="zh-CN" dirty="0"/>
              <a:t>,</a:t>
            </a:r>
            <a:r>
              <a:rPr lang="zh-CN" altLang="zh-CN" dirty="0"/>
              <a:t>激励他们将眼光放在企业的长远利益上。这是因为只有核算恰当</a:t>
            </a:r>
            <a:r>
              <a:rPr lang="en-US" altLang="zh-CN" dirty="0"/>
              <a:t>,</a:t>
            </a:r>
            <a:r>
              <a:rPr lang="zh-CN" altLang="zh-CN" dirty="0"/>
              <a:t>才能真正将经理人报酬与公司未来的业绩挂钩</a:t>
            </a:r>
            <a:r>
              <a:rPr lang="en-US" altLang="zh-CN" dirty="0"/>
              <a:t>,</a:t>
            </a:r>
            <a:r>
              <a:rPr lang="zh-CN" altLang="zh-CN" dirty="0"/>
              <a:t>防止短期行为。</a:t>
            </a:r>
          </a:p>
        </p:txBody>
      </p:sp>
    </p:spTree>
    <p:extLst>
      <p:ext uri="{BB962C8B-B14F-4D97-AF65-F5344CB8AC3E}">
        <p14:creationId xmlns:p14="http://schemas.microsoft.com/office/powerpoint/2010/main" val="162079679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经理的激励性报酬</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期权计划的主要形式</a:t>
            </a:r>
          </a:p>
          <a:p>
            <a:r>
              <a:rPr lang="en-US" altLang="zh-CN" dirty="0"/>
              <a:t>1. </a:t>
            </a:r>
            <a:r>
              <a:rPr lang="zh-CN" altLang="zh-CN" dirty="0"/>
              <a:t>固定价值期权计划</a:t>
            </a:r>
          </a:p>
          <a:p>
            <a:r>
              <a:rPr lang="en-US" altLang="zh-CN" dirty="0"/>
              <a:t>2. </a:t>
            </a:r>
            <a:r>
              <a:rPr lang="zh-CN" altLang="zh-CN" dirty="0"/>
              <a:t>固定数量期权计划</a:t>
            </a:r>
          </a:p>
          <a:p>
            <a:r>
              <a:rPr lang="en-US" altLang="zh-CN" dirty="0"/>
              <a:t>3. </a:t>
            </a:r>
            <a:r>
              <a:rPr lang="zh-CN" altLang="zh-CN" dirty="0"/>
              <a:t>巨额奖励期权计划</a:t>
            </a:r>
          </a:p>
          <a:p>
            <a:endParaRPr lang="zh-CN" altLang="en-US" dirty="0"/>
          </a:p>
        </p:txBody>
      </p:sp>
    </p:spTree>
    <p:extLst>
      <p:ext uri="{BB962C8B-B14F-4D97-AF65-F5344CB8AC3E}">
        <p14:creationId xmlns:p14="http://schemas.microsoft.com/office/powerpoint/2010/main" val="2255710404"/>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经理的激励性报酬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其他长期报酬形式</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限制性股票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股票升值权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影子股票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账面价值股票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业绩股份</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股票无条件授予</a:t>
            </a:r>
          </a:p>
          <a:p>
            <a:endParaRPr lang="zh-CN" altLang="en-US" dirty="0"/>
          </a:p>
        </p:txBody>
      </p:sp>
    </p:spTree>
    <p:extLst>
      <p:ext uri="{BB962C8B-B14F-4D97-AF65-F5344CB8AC3E}">
        <p14:creationId xmlns:p14="http://schemas.microsoft.com/office/powerpoint/2010/main" val="358534634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经理的激励性报酬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 业绩目标的设定与评估</a:t>
            </a:r>
          </a:p>
          <a:p>
            <a:r>
              <a:rPr lang="zh-CN" altLang="zh-CN" dirty="0"/>
              <a:t>在设定业绩目标方面</a:t>
            </a:r>
            <a:r>
              <a:rPr lang="en-US" altLang="zh-CN" dirty="0"/>
              <a:t>,</a:t>
            </a:r>
            <a:r>
              <a:rPr lang="zh-CN" altLang="zh-CN" dirty="0"/>
              <a:t>有一些重要的原则需要被遵循</a:t>
            </a:r>
            <a:r>
              <a:rPr lang="en-US" altLang="zh-CN" dirty="0"/>
              <a:t>: (1) </a:t>
            </a:r>
            <a:r>
              <a:rPr lang="zh-CN" altLang="zh-CN" dirty="0"/>
              <a:t>业绩目标明确可衡量</a:t>
            </a:r>
            <a:r>
              <a:rPr lang="zh-CN" altLang="zh-CN" dirty="0" smtClean="0"/>
              <a:t>。</a:t>
            </a:r>
            <a:r>
              <a:rPr lang="en-US" altLang="zh-CN" dirty="0" smtClean="0"/>
              <a:t>(</a:t>
            </a:r>
            <a:r>
              <a:rPr lang="en-US" altLang="zh-CN" dirty="0"/>
              <a:t>2) </a:t>
            </a:r>
            <a:r>
              <a:rPr lang="zh-CN" altLang="zh-CN" dirty="0"/>
              <a:t>与公司战略契合</a:t>
            </a:r>
            <a:r>
              <a:rPr lang="zh-CN" altLang="zh-CN" dirty="0" smtClean="0"/>
              <a:t>。</a:t>
            </a:r>
            <a:r>
              <a:rPr lang="en-US" altLang="zh-CN" dirty="0" smtClean="0"/>
              <a:t>(</a:t>
            </a:r>
            <a:r>
              <a:rPr lang="en-US" altLang="zh-CN" dirty="0"/>
              <a:t>3) </a:t>
            </a:r>
            <a:r>
              <a:rPr lang="zh-CN" altLang="zh-CN" dirty="0"/>
              <a:t>具备激励性</a:t>
            </a:r>
            <a:r>
              <a:rPr lang="zh-CN" altLang="zh-CN" dirty="0" smtClean="0"/>
              <a:t>。</a:t>
            </a:r>
            <a:r>
              <a:rPr lang="en-US" altLang="zh-CN" dirty="0" smtClean="0"/>
              <a:t>(</a:t>
            </a:r>
            <a:r>
              <a:rPr lang="en-US" altLang="zh-CN" dirty="0"/>
              <a:t>4) </a:t>
            </a:r>
            <a:r>
              <a:rPr lang="zh-CN" altLang="zh-CN" dirty="0"/>
              <a:t>合理且有挑战性</a:t>
            </a:r>
            <a:r>
              <a:rPr lang="zh-CN" altLang="zh-CN" dirty="0" smtClean="0"/>
              <a:t>。</a:t>
            </a:r>
            <a:r>
              <a:rPr lang="en-US" altLang="zh-CN" dirty="0" smtClean="0"/>
              <a:t>(</a:t>
            </a:r>
            <a:r>
              <a:rPr lang="en-US" altLang="zh-CN" dirty="0"/>
              <a:t>5) </a:t>
            </a:r>
            <a:r>
              <a:rPr lang="zh-CN" altLang="zh-CN" dirty="0"/>
              <a:t>时间范围的平衡。</a:t>
            </a:r>
          </a:p>
          <a:p>
            <a:r>
              <a:rPr lang="zh-CN" altLang="zh-CN" dirty="0"/>
              <a:t>在评估业绩目标时</a:t>
            </a:r>
            <a:r>
              <a:rPr lang="en-US" altLang="zh-CN" dirty="0"/>
              <a:t>,</a:t>
            </a:r>
            <a:r>
              <a:rPr lang="zh-CN" altLang="zh-CN" dirty="0"/>
              <a:t>应使用客观、可量化的标准</a:t>
            </a:r>
            <a:r>
              <a:rPr lang="en-US" altLang="zh-CN" dirty="0"/>
              <a:t>,</a:t>
            </a:r>
            <a:r>
              <a:rPr lang="zh-CN" altLang="zh-CN" dirty="0"/>
              <a:t>避免主观性评价引发的偏见。评估目标需要依赖可靠的数据和信息</a:t>
            </a:r>
            <a:r>
              <a:rPr lang="en-US" altLang="zh-CN" dirty="0"/>
              <a:t>,</a:t>
            </a:r>
            <a:r>
              <a:rPr lang="zh-CN" altLang="zh-CN" dirty="0"/>
              <a:t>确保评估结果的准确性和公平性。业绩评估应及时进行</a:t>
            </a:r>
            <a:r>
              <a:rPr lang="en-US" altLang="zh-CN" dirty="0"/>
              <a:t>,</a:t>
            </a:r>
            <a:r>
              <a:rPr lang="zh-CN" altLang="zh-CN" dirty="0"/>
              <a:t>在特殊情况下</a:t>
            </a:r>
            <a:r>
              <a:rPr lang="en-US" altLang="zh-CN" dirty="0"/>
              <a:t>,</a:t>
            </a:r>
            <a:r>
              <a:rPr lang="zh-CN" altLang="zh-CN" dirty="0"/>
              <a:t>例如外部环境变化或公司内部调整</a:t>
            </a:r>
            <a:r>
              <a:rPr lang="en-US" altLang="zh-CN" dirty="0"/>
              <a:t>,</a:t>
            </a:r>
            <a:r>
              <a:rPr lang="zh-CN" altLang="zh-CN" dirty="0"/>
              <a:t>可能需要适度调整目标</a:t>
            </a:r>
            <a:r>
              <a:rPr lang="en-US" altLang="zh-CN" dirty="0"/>
              <a:t>,</a:t>
            </a:r>
            <a:r>
              <a:rPr lang="zh-CN" altLang="zh-CN" dirty="0"/>
              <a:t>以保持公平性和合理性。公司应保持透明</a:t>
            </a:r>
            <a:r>
              <a:rPr lang="en-US" altLang="zh-CN" dirty="0"/>
              <a:t>,</a:t>
            </a:r>
            <a:r>
              <a:rPr lang="zh-CN" altLang="zh-CN" dirty="0"/>
              <a:t>与员工分享有关业绩目标设定和评估的信息</a:t>
            </a:r>
            <a:r>
              <a:rPr lang="en-US" altLang="zh-CN" dirty="0"/>
              <a:t>,</a:t>
            </a:r>
            <a:r>
              <a:rPr lang="zh-CN" altLang="zh-CN" dirty="0"/>
              <a:t>帮助员工了解奖励的依据</a:t>
            </a:r>
            <a:r>
              <a:rPr lang="zh-CN" altLang="zh-CN" dirty="0" smtClean="0"/>
              <a:t>。</a:t>
            </a:r>
            <a:endParaRPr lang="en-US" altLang="zh-CN" dirty="0" smtClean="0"/>
          </a:p>
          <a:p>
            <a:r>
              <a:rPr lang="zh-CN" altLang="zh-CN" dirty="0"/>
              <a:t>总之</a:t>
            </a:r>
            <a:r>
              <a:rPr lang="en-US" altLang="zh-CN" dirty="0"/>
              <a:t>,</a:t>
            </a:r>
            <a:r>
              <a:rPr lang="zh-CN" altLang="zh-CN" dirty="0"/>
              <a:t>设定和评估业绩目标是激励计划成功的核心步骤。清晰设定的目标能够激发员工追求卓越</a:t>
            </a:r>
            <a:r>
              <a:rPr lang="en-US" altLang="zh-CN" dirty="0"/>
              <a:t>,</a:t>
            </a:r>
            <a:r>
              <a:rPr lang="zh-CN" altLang="zh-CN" dirty="0"/>
              <a:t>而科学评估过程则能确保奖励体系的公平性和合理性。在设计激励计划时</a:t>
            </a:r>
            <a:r>
              <a:rPr lang="en-US" altLang="zh-CN" dirty="0"/>
              <a:t>,</a:t>
            </a:r>
            <a:r>
              <a:rPr lang="zh-CN" altLang="zh-CN" dirty="0"/>
              <a:t>我们应全面考虑这两个方面</a:t>
            </a:r>
            <a:r>
              <a:rPr lang="en-US" altLang="zh-CN" dirty="0"/>
              <a:t>,</a:t>
            </a:r>
            <a:r>
              <a:rPr lang="zh-CN" altLang="zh-CN" dirty="0"/>
              <a:t>以构建一个强大而有效的激励体系。</a:t>
            </a:r>
          </a:p>
          <a:p>
            <a:endParaRPr lang="zh-CN" altLang="en-US" dirty="0"/>
          </a:p>
        </p:txBody>
      </p:sp>
    </p:spTree>
    <p:extLst>
      <p:ext uri="{BB962C8B-B14F-4D97-AF65-F5344CB8AC3E}">
        <p14:creationId xmlns:p14="http://schemas.microsoft.com/office/powerpoint/2010/main" val="415753134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1499</Words>
  <Application>Microsoft Office PowerPoint</Application>
  <PresentationFormat>宽屏</PresentationFormat>
  <Paragraphs>77</Paragraphs>
  <Slides>15</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15</vt:i4>
      </vt:variant>
    </vt:vector>
  </HeadingPairs>
  <TitlesOfParts>
    <vt:vector size="27" baseType="lpstr">
      <vt:lpstr>等线</vt:lpstr>
      <vt:lpstr>方正粗黑宋简体</vt:lpstr>
      <vt:lpstr>黑体</vt:lpstr>
      <vt:lpstr>楷体</vt:lpstr>
      <vt:lpstr>锐字工房云字库大黑GBK</vt:lpstr>
      <vt:lpstr>宋体</vt:lpstr>
      <vt:lpstr>Arial</vt:lpstr>
      <vt:lpstr>Calibri</vt:lpstr>
      <vt:lpstr>Calibri Light</vt:lpstr>
      <vt:lpstr>Times New Roman</vt:lpstr>
      <vt:lpstr>Office 主题</vt:lpstr>
      <vt:lpstr>1_Office 主题</vt:lpstr>
      <vt:lpstr>PowerPoint 演示文稿</vt:lpstr>
      <vt:lpstr>PowerPoint 演示文稿</vt:lpstr>
      <vt:lpstr>第一节　经理的激励性报酬</vt:lpstr>
      <vt:lpstr>第一节　经理的激励性报酬</vt:lpstr>
      <vt:lpstr>第一节　经理的激励性报酬</vt:lpstr>
      <vt:lpstr>第一节　经理的激励性报酬</vt:lpstr>
      <vt:lpstr>第一节　经理的激励性报酬</vt:lpstr>
      <vt:lpstr>第一节　经理的激励性报酬</vt:lpstr>
      <vt:lpstr>第一节　经理的激励性报酬</vt:lpstr>
      <vt:lpstr>第一节　经理的激励性报酬</vt:lpstr>
      <vt:lpstr>第二节　内部人持股计划</vt:lpstr>
      <vt:lpstr>第二节　内部人持股计划</vt:lpstr>
      <vt:lpstr>第二节　内部人持股计划</vt:lpstr>
      <vt:lpstr>第二节　内部人持股计划</vt:lpstr>
      <vt:lpstr>第二节　内部人持股计划</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2024-06-02T07:56:52Z</dcterms:created>
  <dcterms:modified xsi:type="dcterms:W3CDTF">2024-06-02T08:01:14Z</dcterms:modified>
</cp:coreProperties>
</file>