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6"/>
  </p:notesMasterIdLst>
  <p:sldIdLst>
    <p:sldId id="1130" r:id="rId3"/>
    <p:sldId id="1134" r:id="rId4"/>
    <p:sldId id="1131" r:id="rId5"/>
  </p:sldIdLst>
  <p:sldSz cx="9144000" cy="5143500" type="screen16x9"/>
  <p:notesSz cx="7104063" cy="10234613"/>
  <p:custDataLst>
    <p:tags r:id="rId7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97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54" y="-246"/>
      </p:cViewPr>
      <p:guideLst>
        <p:guide orient="horz" pos="1620"/>
        <p:guide orient="horz" pos="2981"/>
        <p:guide orient="horz" pos="2977"/>
        <p:guide pos="2883"/>
        <p:guide pos="157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3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>
                <a:solidFill>
                  <a:srgbClr val="084CA1"/>
                </a:solidFill>
                <a:latin typeface="Arial" charset="0"/>
                <a:cs typeface="Arial" charset="0"/>
              </a:rPr>
              <a:t>01</a:t>
            </a: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费用概述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8631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费用的概念及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特征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、内容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6391" y="1131590"/>
            <a:ext cx="7798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费用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：</a:t>
            </a:r>
            <a:r>
              <a:rPr kumimoji="0" lang="zh-CN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企业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在</a:t>
            </a:r>
            <a:r>
              <a:rPr kumimoji="0" lang="zh-CN" altLang="zh-CN" sz="1800" b="0" i="0" u="heavy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微软雅黑" pitchFamily="34" charset="-122"/>
                <a:ea typeface="微软雅黑" pitchFamily="34" charset="-122"/>
              </a:rPr>
              <a:t>日常活动中发生的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、</a:t>
            </a:r>
            <a:r>
              <a:rPr kumimoji="0" lang="zh-CN" altLang="zh-CN" sz="1800" b="0" i="0" u="heavy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微软雅黑" pitchFamily="34" charset="-122"/>
                <a:ea typeface="微软雅黑" pitchFamily="34" charset="-122"/>
              </a:rPr>
              <a:t>会导致所有者权益减少的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、与</a:t>
            </a:r>
            <a:r>
              <a:rPr kumimoji="0" lang="zh-CN" altLang="zh-CN" sz="1800" b="0" i="0" u="heavy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>
                  <a:solidFill>
                    <a:srgbClr val="C00000"/>
                  </a:solidFill>
                </a:uFill>
                <a:latin typeface="微软雅黑" pitchFamily="34" charset="-122"/>
                <a:ea typeface="微软雅黑" pitchFamily="34" charset="-122"/>
              </a:rPr>
              <a:t>向所有者分配利润无关的经济利益的总流出</a:t>
            </a:r>
            <a:r>
              <a:rPr kumimoji="0" lang="zh-CN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229223" y="2404876"/>
            <a:ext cx="2633960" cy="2220710"/>
            <a:chOff x="539553" y="2355726"/>
            <a:chExt cx="2681585" cy="2718322"/>
          </a:xfrm>
        </p:grpSpPr>
        <p:sp>
          <p:nvSpPr>
            <p:cNvPr id="14" name="AutoShape 3"/>
            <p:cNvSpPr>
              <a:spLocks noChangeArrowheads="1"/>
            </p:cNvSpPr>
            <p:nvPr/>
          </p:nvSpPr>
          <p:spPr bwMode="auto">
            <a:xfrm rot="16200000">
              <a:off x="617405" y="2517941"/>
              <a:ext cx="2478255" cy="2633960"/>
            </a:xfrm>
            <a:prstGeom prst="homePlate">
              <a:avLst>
                <a:gd name="adj" fmla="val 11384"/>
              </a:avLst>
            </a:prstGeom>
            <a:solidFill>
              <a:sysClr val="window" lastClr="FFFFFF"/>
            </a:solidFill>
            <a:ln w="1905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1281085" y="2355726"/>
              <a:ext cx="1150894" cy="367229"/>
            </a:xfrm>
            <a:prstGeom prst="roundRect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成本费用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87177" y="2759605"/>
              <a:ext cx="2633961" cy="2289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可归属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于特定成本核算对象：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主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营业务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成本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其他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业务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成本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  税金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及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附加</a:t>
              </a: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……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619989" y="2404876"/>
            <a:ext cx="2696427" cy="2322641"/>
            <a:chOff x="6300193" y="2350517"/>
            <a:chExt cx="2696427" cy="2843094"/>
          </a:xfrm>
        </p:grpSpPr>
        <p:sp>
          <p:nvSpPr>
            <p:cNvPr id="18" name="AutoShape 3"/>
            <p:cNvSpPr>
              <a:spLocks noChangeArrowheads="1"/>
            </p:cNvSpPr>
            <p:nvPr/>
          </p:nvSpPr>
          <p:spPr bwMode="auto">
            <a:xfrm rot="16200000">
              <a:off x="6378045" y="2512732"/>
              <a:ext cx="2478255" cy="2633960"/>
            </a:xfrm>
            <a:prstGeom prst="homePlate">
              <a:avLst>
                <a:gd name="adj" fmla="val 11384"/>
              </a:avLst>
            </a:prstGeom>
            <a:solidFill>
              <a:sysClr val="window" lastClr="FFFFFF"/>
            </a:solidFill>
            <a:ln w="19050">
              <a:solidFill>
                <a:sysClr val="window" lastClr="FFFFFF">
                  <a:lumMod val="50000"/>
                </a:sys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7041725" y="2350517"/>
              <a:ext cx="1150894" cy="367229"/>
            </a:xfrm>
            <a:prstGeom prst="roundRect">
              <a:avLst/>
            </a:prstGeom>
            <a:solidFill>
              <a:srgbClr val="F79646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期间费用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62659" y="2882924"/>
              <a:ext cx="2633961" cy="2310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不能计入特定核算对象的</a:t>
              </a: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84CA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费用：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销售费用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管理费用</a:t>
              </a:r>
              <a:endPara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914400" eaLnBrk="1" fontAlgn="auto" latinLnBrk="0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财务</a:t>
              </a:r>
              <a:r>
                <a: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费用</a:t>
              </a:r>
            </a:p>
          </p:txBody>
        </p:sp>
      </p:grpSp>
      <p:cxnSp>
        <p:nvCxnSpPr>
          <p:cNvPr id="21" name="直接连接符 20"/>
          <p:cNvCxnSpPr>
            <a:stCxn id="15" idx="0"/>
          </p:cNvCxnSpPr>
          <p:nvPr/>
        </p:nvCxnSpPr>
        <p:spPr>
          <a:xfrm flipV="1">
            <a:off x="2522812" y="2204407"/>
            <a:ext cx="1" cy="200469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22" name="直接连接符 21"/>
          <p:cNvCxnSpPr/>
          <p:nvPr/>
        </p:nvCxnSpPr>
        <p:spPr>
          <a:xfrm flipV="1">
            <a:off x="6936968" y="2214903"/>
            <a:ext cx="0" cy="189973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23" name="直接连接符 22"/>
          <p:cNvCxnSpPr/>
          <p:nvPr/>
        </p:nvCxnSpPr>
        <p:spPr>
          <a:xfrm flipH="1" flipV="1">
            <a:off x="2522813" y="2204407"/>
            <a:ext cx="2067324" cy="1049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grpSp>
        <p:nvGrpSpPr>
          <p:cNvPr id="24" name="组合 23"/>
          <p:cNvGrpSpPr/>
          <p:nvPr/>
        </p:nvGrpSpPr>
        <p:grpSpPr>
          <a:xfrm>
            <a:off x="3887370" y="2815816"/>
            <a:ext cx="1685925" cy="891469"/>
            <a:chOff x="3894187" y="1203597"/>
            <a:chExt cx="1685925" cy="891469"/>
          </a:xfrm>
        </p:grpSpPr>
        <p:sp>
          <p:nvSpPr>
            <p:cNvPr id="25" name="椭圆 24"/>
            <p:cNvSpPr/>
            <p:nvPr/>
          </p:nvSpPr>
          <p:spPr bwMode="auto">
            <a:xfrm>
              <a:off x="3894187" y="1203597"/>
              <a:ext cx="1685925" cy="891469"/>
            </a:xfrm>
            <a:prstGeom prst="ellipse">
              <a:avLst/>
            </a:prstGeom>
            <a:solidFill>
              <a:srgbClr val="EEECE1"/>
            </a:solidFill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 bwMode="auto">
            <a:xfrm>
              <a:off x="4086672" y="1278028"/>
              <a:ext cx="1300954" cy="726091"/>
            </a:xfrm>
            <a:prstGeom prst="ellipse">
              <a:avLst/>
            </a:prstGeom>
            <a:solidFill>
              <a:srgbClr val="EEECE1">
                <a:lumMod val="90000"/>
              </a:srgbClr>
            </a:solidFill>
            <a:ln>
              <a:noFill/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50450" y="1459479"/>
              <a:ext cx="7841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费  用</a:t>
              </a:r>
              <a:endPara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8" name="直接连接符 27"/>
          <p:cNvCxnSpPr/>
          <p:nvPr/>
        </p:nvCxnSpPr>
        <p:spPr>
          <a:xfrm flipV="1">
            <a:off x="4598349" y="2214903"/>
            <a:ext cx="1" cy="604343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 flipV="1">
            <a:off x="4860032" y="2204407"/>
            <a:ext cx="2067324" cy="1049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V="1">
            <a:off x="4862315" y="2209655"/>
            <a:ext cx="1" cy="635415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255380" y="939284"/>
            <a:ext cx="41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①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53369" y="939284"/>
            <a:ext cx="41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②</a:t>
            </a:r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03881" y="939284"/>
            <a:ext cx="41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③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20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6759</TotalTime>
  <Words>98</Words>
  <Application>Microsoft Office PowerPoint</Application>
  <PresentationFormat>全屏显示(16:9)</PresentationFormat>
  <Paragraphs>26</Paragraphs>
  <Slides>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Office 主题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489</cp:revision>
  <dcterms:created xsi:type="dcterms:W3CDTF">2018-01-31T05:19:00Z</dcterms:created>
  <dcterms:modified xsi:type="dcterms:W3CDTF">2018-08-23T05:58:40Z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