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48" d="100"/>
          <a:sy n="48" d="100"/>
        </p:scale>
        <p:origin x="67" y="91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编辑母版文本样式</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zh-CN" altLang="en-US" smtClean="0"/>
              <a:t>编辑母版文本样式</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zh-CN" altLang="en-US" smtClean="0"/>
              <a:t>单击此处编辑母版标题样式</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7106F5-F6CB-416F-95F3-0F9FF94D2C62}" type="datetimeFigureOut">
              <a:rPr lang="zh-CN" altLang="en-US" smtClean="0"/>
              <a:t>2024/9/7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7BAD7C-4B3B-4E8E-A641-BD3D385FF949}" type="slidenum">
              <a:rPr lang="zh-CN" altLang="en-US" smtClean="0"/>
              <a:t>‹#›</a:t>
            </a:fld>
            <a:endParaRPr lang="zh-CN" altLang="en-US"/>
          </a:p>
        </p:txBody>
      </p:sp>
    </p:spTree>
    <p:extLst>
      <p:ext uri="{BB962C8B-B14F-4D97-AF65-F5344CB8AC3E}">
        <p14:creationId xmlns:p14="http://schemas.microsoft.com/office/powerpoint/2010/main" val="322300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B61BEF0D-F0BB-DE4B-95CE-6DB70DBA9567}" type="datetimeFigureOut">
              <a:rPr lang="en-US" dirty="0"/>
              <a:pPr/>
              <a:t>9/7/2024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9/7/2024</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 id="2147483669" r:id="rId18"/>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030" y="1518139"/>
            <a:ext cx="11139854" cy="4739054"/>
          </a:xfrm>
        </p:spPr>
        <p:txBody>
          <a:bodyPr>
            <a:normAutofit fontScale="90000"/>
          </a:bodyPr>
          <a:lstStyle/>
          <a:p>
            <a:pPr>
              <a:lnSpc>
                <a:spcPct val="150000"/>
              </a:lnSpc>
            </a:pPr>
            <a:r>
              <a:rPr lang="zh-CN" altLang="en-US" sz="2700" dirty="0" smtClean="0"/>
              <a:t>主要</a:t>
            </a:r>
            <a:r>
              <a:rPr lang="zh-CN" altLang="en-US" sz="2700" dirty="0"/>
              <a:t>内容：</a:t>
            </a:r>
            <a:br>
              <a:rPr lang="zh-CN" altLang="en-US" sz="2700" dirty="0"/>
            </a:br>
            <a:r>
              <a:rPr lang="zh-CN" altLang="en-US" sz="2700" dirty="0"/>
              <a:t>本章主要从财政支出规模与财政支出结构两个方面考察财政支出管理，而有效的财政支出过程控制与监督又是财政支出管理目标实现的保证。</a:t>
            </a:r>
            <a:br>
              <a:rPr lang="zh-CN" altLang="en-US" sz="2700" dirty="0"/>
            </a:br>
            <a:r>
              <a:rPr lang="zh-CN" altLang="en-US" sz="2700" dirty="0"/>
              <a:t>财政支出规模管理的前提是准确把握财政支出规模的内涵与度量。从财政支出规模的国际比较来看，各国的财政支出规模普遍表现为不断扩张的趋势，合理解释财政支出规模扩张的原因，有利于科学把握财政支出规模管理的要素；财政支出结构管理必须明晰财政支出结构及其分类，财政支出结构对国民经济结构的影响</a:t>
            </a:r>
            <a:r>
              <a:rPr lang="zh-CN" altLang="en-US" sz="2700" dirty="0" smtClean="0"/>
              <a:t>。</a:t>
            </a:r>
            <a:endParaRPr lang="zh-CN" altLang="en-US" sz="2700" dirty="0"/>
          </a:p>
        </p:txBody>
      </p:sp>
      <p:sp>
        <p:nvSpPr>
          <p:cNvPr id="3" name="文本占位符 2"/>
          <p:cNvSpPr>
            <a:spLocks noGrp="1"/>
          </p:cNvSpPr>
          <p:nvPr>
            <p:ph type="body" idx="1"/>
          </p:nvPr>
        </p:nvSpPr>
        <p:spPr>
          <a:xfrm>
            <a:off x="606669" y="70339"/>
            <a:ext cx="10131428" cy="1447800"/>
          </a:xfrm>
        </p:spPr>
        <p:txBody>
          <a:bodyPr>
            <a:normAutofit/>
          </a:bodyPr>
          <a:lstStyle/>
          <a:p>
            <a:pPr algn="ctr"/>
            <a:r>
              <a:rPr lang="zh-CN" altLang="en-US" sz="5400" dirty="0" smtClean="0">
                <a:latin typeface="华文新魏" panose="02010800040101010101" pitchFamily="2" charset="-122"/>
                <a:ea typeface="华文新魏" panose="02010800040101010101" pitchFamily="2" charset="-122"/>
              </a:rPr>
              <a:t>第五</a:t>
            </a:r>
            <a:r>
              <a:rPr lang="zh-CN" altLang="en-US" sz="5400" dirty="0" smtClean="0">
                <a:latin typeface="华文新魏" panose="02010800040101010101" pitchFamily="2" charset="-122"/>
                <a:ea typeface="华文新魏" panose="02010800040101010101" pitchFamily="2" charset="-122"/>
              </a:rPr>
              <a:t>章 财政</a:t>
            </a:r>
            <a:r>
              <a:rPr lang="zh-CN" altLang="en-US" sz="5400" dirty="0">
                <a:latin typeface="华文新魏" panose="02010800040101010101" pitchFamily="2" charset="-122"/>
                <a:ea typeface="华文新魏" panose="02010800040101010101" pitchFamily="2" charset="-122"/>
              </a:rPr>
              <a:t>支出管理</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1497569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5.2 </a:t>
            </a:r>
            <a:r>
              <a:rPr lang="zh-CN" altLang="en-US" b="1" kern="100" dirty="0">
                <a:latin typeface="Times New Roman" panose="02020603050405020304" pitchFamily="18" charset="0"/>
              </a:rPr>
              <a:t>财政支出结构管理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3577836"/>
          </a:xfrm>
        </p:spPr>
        <p:txBody>
          <a:bodyPr>
            <a:normAutofit/>
          </a:bodyPr>
          <a:lstStyle/>
          <a:p>
            <a:pPr marL="457200" lvl="1" indent="0">
              <a:buNone/>
            </a:pPr>
            <a:r>
              <a:rPr lang="en-US" altLang="zh-CN" sz="2800" dirty="0"/>
              <a:t>5.2.4 </a:t>
            </a:r>
            <a:r>
              <a:rPr lang="zh-CN" altLang="en-US" sz="2800" dirty="0"/>
              <a:t>我国财政支出结构的调整与</a:t>
            </a:r>
            <a:r>
              <a:rPr lang="zh-CN" altLang="en-US" sz="2800" dirty="0" smtClean="0"/>
              <a:t>优化</a:t>
            </a:r>
            <a:endParaRPr lang="en-US" altLang="zh-CN" sz="2800" dirty="0" smtClean="0"/>
          </a:p>
          <a:p>
            <a:pPr marL="457200" lvl="1" indent="0">
              <a:buNone/>
            </a:pPr>
            <a:r>
              <a:rPr lang="zh-CN" altLang="en-US" sz="2400" b="1" dirty="0"/>
              <a:t>从我国财政支出的结构安排看（见图</a:t>
            </a:r>
            <a:r>
              <a:rPr lang="en-US" altLang="zh-CN" sz="2400" b="1" dirty="0"/>
              <a:t>5-3</a:t>
            </a:r>
            <a:r>
              <a:rPr lang="zh-CN" altLang="en-US" sz="2400" b="1" dirty="0"/>
              <a:t>），根据可比数据，在</a:t>
            </a:r>
            <a:r>
              <a:rPr lang="en-US" altLang="zh-CN" sz="2400" b="1" dirty="0"/>
              <a:t>1978-2006</a:t>
            </a:r>
            <a:r>
              <a:rPr lang="zh-CN" altLang="en-US" sz="2400" b="1" dirty="0"/>
              <a:t>年间，经济建设费和国防费占财政支出的比重一直处于递减状态，社会文教费、行政管理费占财政支出的比重一直处于递增状态。其中经济建设费递减幅度较大，而国防费进入</a:t>
            </a:r>
            <a:r>
              <a:rPr lang="en-US" altLang="zh-CN" sz="2400" b="1" dirty="0"/>
              <a:t>90</a:t>
            </a:r>
            <a:r>
              <a:rPr lang="zh-CN" altLang="en-US" sz="2400" b="1" dirty="0"/>
              <a:t>年代后，比重基本稳定在</a:t>
            </a:r>
            <a:r>
              <a:rPr lang="en-US" altLang="zh-CN" sz="2400" b="1" dirty="0"/>
              <a:t>8%</a:t>
            </a:r>
            <a:r>
              <a:rPr lang="zh-CN" altLang="en-US" sz="2400" b="1" dirty="0"/>
              <a:t>左右的水平。社会文教费一直处于递增状态，至</a:t>
            </a:r>
            <a:r>
              <a:rPr lang="en-US" altLang="zh-CN" sz="2400" b="1" dirty="0"/>
              <a:t>2006</a:t>
            </a:r>
            <a:r>
              <a:rPr lang="zh-CN" altLang="en-US" sz="2400" b="1" dirty="0"/>
              <a:t>年已占总公共支出的</a:t>
            </a:r>
            <a:r>
              <a:rPr lang="en-US" altLang="zh-CN" sz="2400" b="1" dirty="0"/>
              <a:t>26.83%</a:t>
            </a:r>
            <a:r>
              <a:rPr lang="zh-CN" altLang="en-US" sz="2400" b="1" dirty="0"/>
              <a:t>，成为第一大支出。行政管理费占公共支出比重除个别年份外，也一直处于递增状况，从</a:t>
            </a:r>
            <a:r>
              <a:rPr lang="en-US" altLang="zh-CN" sz="2400" b="1" dirty="0"/>
              <a:t>1990</a:t>
            </a:r>
            <a:r>
              <a:rPr lang="zh-CN" altLang="en-US" sz="2400" b="1" dirty="0"/>
              <a:t>年以来一直在</a:t>
            </a:r>
            <a:r>
              <a:rPr lang="en-US" altLang="zh-CN" sz="2400" b="1" dirty="0"/>
              <a:t>12%</a:t>
            </a:r>
            <a:r>
              <a:rPr lang="zh-CN" altLang="en-US" sz="2400" b="1" dirty="0"/>
              <a:t>以上的水平，至</a:t>
            </a:r>
            <a:r>
              <a:rPr lang="en-US" altLang="zh-CN" sz="2400" b="1" dirty="0"/>
              <a:t>2006</a:t>
            </a:r>
            <a:r>
              <a:rPr lang="zh-CN" altLang="en-US" sz="2400" b="1" dirty="0"/>
              <a:t>年高达</a:t>
            </a:r>
            <a:r>
              <a:rPr lang="en-US" altLang="zh-CN" sz="2400" b="1" dirty="0"/>
              <a:t>18.73%</a:t>
            </a:r>
            <a:r>
              <a:rPr lang="zh-CN" altLang="en-US" sz="2400" b="1" dirty="0"/>
              <a:t>。</a:t>
            </a:r>
            <a:endParaRPr lang="en-US" altLang="zh-CN" sz="2400" b="1" dirty="0"/>
          </a:p>
        </p:txBody>
      </p:sp>
    </p:spTree>
    <p:extLst>
      <p:ext uri="{BB962C8B-B14F-4D97-AF65-F5344CB8AC3E}">
        <p14:creationId xmlns:p14="http://schemas.microsoft.com/office/powerpoint/2010/main" val="11366050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3427" y="1430923"/>
            <a:ext cx="9127491" cy="444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9100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5.3 </a:t>
            </a:r>
            <a:r>
              <a:rPr lang="zh-CN" altLang="en-US" b="1" kern="100" dirty="0">
                <a:latin typeface="Times New Roman" panose="02020603050405020304" pitchFamily="18" charset="0"/>
              </a:rPr>
              <a:t>财政支出过程控制与监督</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3577836"/>
          </a:xfrm>
        </p:spPr>
        <p:txBody>
          <a:bodyPr>
            <a:normAutofit/>
          </a:bodyPr>
          <a:lstStyle/>
          <a:p>
            <a:pPr marL="457200" lvl="1" indent="0">
              <a:buNone/>
            </a:pPr>
            <a:r>
              <a:rPr lang="en-US" altLang="zh-CN" sz="2800" dirty="0"/>
              <a:t>5.3.1 </a:t>
            </a:r>
            <a:r>
              <a:rPr lang="zh-CN" altLang="en-US" sz="2800" dirty="0"/>
              <a:t>财政支出计划</a:t>
            </a:r>
            <a:r>
              <a:rPr lang="zh-CN" altLang="en-US" sz="2800" dirty="0" smtClean="0"/>
              <a:t>控制</a:t>
            </a:r>
            <a:endParaRPr lang="en-US" altLang="zh-CN" sz="2800" dirty="0" smtClean="0"/>
          </a:p>
          <a:p>
            <a:pPr marL="457200" lvl="1" indent="0">
              <a:buNone/>
            </a:pPr>
            <a:r>
              <a:rPr lang="zh-CN" altLang="en-US" sz="2400" b="1" dirty="0" smtClean="0"/>
              <a:t>        科学</a:t>
            </a:r>
            <a:r>
              <a:rPr lang="zh-CN" altLang="en-US" sz="2400" b="1" dirty="0"/>
              <a:t>编制财政支出计划，是财政支出有效管理的关键。一般来说，财政支出计划涉及财政支出规模与结构的安排。从财政支出规模来说，财政支出计划控制就是要根据一国或地区的经济发展水平来安排财政支出总量，避免财政支出规模膨胀而带来财政支出危机；从财政支出结构来说，财政支出计划控制则要按照公共财政的要求，合理区分轻重缓急、正确处理当前利益与长远利益的关系，妥善安排各类财政支出的水平。</a:t>
            </a:r>
            <a:endParaRPr lang="en-US" altLang="zh-CN" sz="2400" b="1" dirty="0"/>
          </a:p>
        </p:txBody>
      </p:sp>
    </p:spTree>
    <p:extLst>
      <p:ext uri="{BB962C8B-B14F-4D97-AF65-F5344CB8AC3E}">
        <p14:creationId xmlns:p14="http://schemas.microsoft.com/office/powerpoint/2010/main" val="12852451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5.3 </a:t>
            </a:r>
            <a:r>
              <a:rPr lang="zh-CN" altLang="en-US" b="1" kern="100" dirty="0">
                <a:latin typeface="Times New Roman" panose="02020603050405020304" pitchFamily="18" charset="0"/>
              </a:rPr>
              <a:t>财政支出过程控制与监督</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3577836"/>
          </a:xfrm>
        </p:spPr>
        <p:txBody>
          <a:bodyPr>
            <a:normAutofit/>
          </a:bodyPr>
          <a:lstStyle/>
          <a:p>
            <a:pPr marL="457200" lvl="1" indent="0">
              <a:buNone/>
            </a:pPr>
            <a:r>
              <a:rPr lang="en-US" altLang="zh-CN" sz="2800" dirty="0"/>
              <a:t>5.3.2 </a:t>
            </a:r>
            <a:r>
              <a:rPr lang="zh-CN" altLang="en-US" sz="2800" dirty="0"/>
              <a:t>财政支出运行</a:t>
            </a:r>
            <a:r>
              <a:rPr lang="zh-CN" altLang="en-US" sz="2800" dirty="0" smtClean="0"/>
              <a:t>控制</a:t>
            </a:r>
            <a:endParaRPr lang="en-US" altLang="zh-CN" sz="2800" dirty="0" smtClean="0"/>
          </a:p>
          <a:p>
            <a:pPr marL="914400" lvl="2" indent="0">
              <a:buNone/>
            </a:pPr>
            <a:r>
              <a:rPr lang="en-US" altLang="zh-CN" sz="2600" b="1" dirty="0" smtClean="0"/>
              <a:t>1. </a:t>
            </a:r>
            <a:r>
              <a:rPr lang="zh-CN" altLang="en-US" sz="2200" b="1" dirty="0" smtClean="0"/>
              <a:t>合理</a:t>
            </a:r>
            <a:r>
              <a:rPr lang="zh-CN" altLang="en-US" sz="2200" b="1" dirty="0"/>
              <a:t>拨付预算</a:t>
            </a:r>
            <a:r>
              <a:rPr lang="zh-CN" altLang="en-US" sz="2200" b="1" dirty="0" smtClean="0"/>
              <a:t>资金</a:t>
            </a:r>
            <a:endParaRPr lang="en-US" altLang="zh-CN" sz="2200" b="1" dirty="0" smtClean="0"/>
          </a:p>
          <a:p>
            <a:pPr marL="914400" lvl="2" indent="0">
              <a:buNone/>
            </a:pPr>
            <a:r>
              <a:rPr lang="en-US" altLang="zh-CN" sz="2200" b="1" dirty="0" smtClean="0"/>
              <a:t>2. </a:t>
            </a:r>
            <a:r>
              <a:rPr lang="zh-CN" altLang="en-US" sz="2200" b="1" dirty="0" smtClean="0"/>
              <a:t>保证</a:t>
            </a:r>
            <a:r>
              <a:rPr lang="zh-CN" altLang="en-US" sz="2200" b="1" dirty="0"/>
              <a:t>预算</a:t>
            </a:r>
            <a:r>
              <a:rPr lang="zh-CN" altLang="en-US" sz="2200" b="1" dirty="0" smtClean="0"/>
              <a:t>收支平衡</a:t>
            </a:r>
            <a:endParaRPr lang="en-US" altLang="zh-CN" sz="2200" b="1" dirty="0" smtClean="0"/>
          </a:p>
          <a:p>
            <a:pPr marL="914400" lvl="2" indent="0">
              <a:buNone/>
            </a:pPr>
            <a:r>
              <a:rPr lang="en-US" altLang="zh-CN" sz="2200" b="1" dirty="0" smtClean="0"/>
              <a:t>3. </a:t>
            </a:r>
            <a:r>
              <a:rPr lang="zh-CN" altLang="en-US" sz="2200" b="1" dirty="0" smtClean="0"/>
              <a:t>加强</a:t>
            </a:r>
            <a:r>
              <a:rPr lang="zh-CN" altLang="en-US" sz="2200" b="1" dirty="0"/>
              <a:t>预算执行</a:t>
            </a:r>
            <a:r>
              <a:rPr lang="zh-CN" altLang="en-US" sz="2200" b="1" dirty="0" smtClean="0"/>
              <a:t>监督</a:t>
            </a:r>
            <a:endParaRPr lang="en-US" altLang="zh-CN" sz="2200" b="1" dirty="0" smtClean="0"/>
          </a:p>
          <a:p>
            <a:pPr marL="914400" lvl="2" indent="0">
              <a:buNone/>
            </a:pPr>
            <a:r>
              <a:rPr lang="en-US" altLang="zh-CN" sz="2200" b="1" dirty="0" smtClean="0"/>
              <a:t>4. </a:t>
            </a:r>
            <a:r>
              <a:rPr lang="zh-CN" altLang="en-US" sz="2200" b="1" dirty="0" smtClean="0"/>
              <a:t>财政</a:t>
            </a:r>
            <a:r>
              <a:rPr lang="zh-CN" altLang="en-US" sz="2200" b="1" dirty="0"/>
              <a:t>支出预算调整</a:t>
            </a:r>
            <a:endParaRPr lang="en-US" altLang="zh-CN" sz="2200" b="1" dirty="0"/>
          </a:p>
        </p:txBody>
      </p:sp>
    </p:spTree>
    <p:extLst>
      <p:ext uri="{BB962C8B-B14F-4D97-AF65-F5344CB8AC3E}">
        <p14:creationId xmlns:p14="http://schemas.microsoft.com/office/powerpoint/2010/main" val="276721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5.3 </a:t>
            </a:r>
            <a:r>
              <a:rPr lang="zh-CN" altLang="en-US" b="1" kern="100" dirty="0">
                <a:latin typeface="Times New Roman" panose="02020603050405020304" pitchFamily="18" charset="0"/>
              </a:rPr>
              <a:t>财政支出过程控制与监督</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0" y="2065867"/>
            <a:ext cx="10131425" cy="3577836"/>
          </a:xfrm>
        </p:spPr>
        <p:txBody>
          <a:bodyPr>
            <a:normAutofit/>
          </a:bodyPr>
          <a:lstStyle/>
          <a:p>
            <a:pPr marL="457200" lvl="1" indent="0">
              <a:buNone/>
            </a:pPr>
            <a:r>
              <a:rPr lang="en-US" altLang="zh-CN" sz="2800" dirty="0"/>
              <a:t>5.3.3 </a:t>
            </a:r>
            <a:r>
              <a:rPr lang="zh-CN" altLang="en-US" sz="2800" dirty="0"/>
              <a:t>财政支出监督</a:t>
            </a:r>
            <a:r>
              <a:rPr lang="zh-CN" altLang="en-US" sz="2800" dirty="0" smtClean="0"/>
              <a:t>管理</a:t>
            </a:r>
            <a:endParaRPr lang="en-US" altLang="zh-CN" sz="2800" dirty="0" smtClean="0"/>
          </a:p>
          <a:p>
            <a:pPr marL="457200" lvl="1" indent="0">
              <a:buNone/>
            </a:pPr>
            <a:r>
              <a:rPr lang="en-US" altLang="zh-CN" sz="2400" b="1" dirty="0"/>
              <a:t> </a:t>
            </a:r>
            <a:r>
              <a:rPr lang="en-US" altLang="zh-CN" sz="2400" b="1" dirty="0" smtClean="0"/>
              <a:t>    1. </a:t>
            </a:r>
            <a:r>
              <a:rPr lang="zh-CN" altLang="en-US" sz="2400" b="1" dirty="0" smtClean="0"/>
              <a:t>财政</a:t>
            </a:r>
            <a:r>
              <a:rPr lang="zh-CN" altLang="en-US" sz="2400" b="1" dirty="0"/>
              <a:t>支出内部</a:t>
            </a:r>
            <a:r>
              <a:rPr lang="zh-CN" altLang="en-US" sz="2400" b="1" dirty="0" smtClean="0"/>
              <a:t>监督</a:t>
            </a:r>
            <a:endParaRPr lang="en-US" altLang="zh-CN" sz="2400" b="1" dirty="0" smtClean="0"/>
          </a:p>
          <a:p>
            <a:pPr marL="457200" lvl="1" indent="0">
              <a:buNone/>
            </a:pPr>
            <a:r>
              <a:rPr lang="en-US" altLang="zh-CN" sz="2400" b="1" dirty="0" smtClean="0"/>
              <a:t>      2. </a:t>
            </a:r>
            <a:r>
              <a:rPr lang="zh-CN" altLang="en-US" sz="2400" b="1" dirty="0" smtClean="0"/>
              <a:t>财政</a:t>
            </a:r>
            <a:r>
              <a:rPr lang="zh-CN" altLang="en-US" sz="2400" b="1" dirty="0"/>
              <a:t>支出外部</a:t>
            </a:r>
            <a:r>
              <a:rPr lang="zh-CN" altLang="en-US" sz="2400" b="1" dirty="0" smtClean="0"/>
              <a:t>监督</a:t>
            </a:r>
            <a:r>
              <a:rPr lang="en-US" altLang="zh-CN" sz="2400" b="1" dirty="0" smtClean="0"/>
              <a:t> </a:t>
            </a:r>
            <a:endParaRPr lang="en-US" altLang="zh-CN" sz="2400" b="1" dirty="0"/>
          </a:p>
        </p:txBody>
      </p:sp>
    </p:spTree>
    <p:extLst>
      <p:ext uri="{BB962C8B-B14F-4D97-AF65-F5344CB8AC3E}">
        <p14:creationId xmlns:p14="http://schemas.microsoft.com/office/powerpoint/2010/main" val="22519786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1053" y="1267326"/>
            <a:ext cx="11160831" cy="4989867"/>
          </a:xfrm>
        </p:spPr>
        <p:txBody>
          <a:bodyPr>
            <a:normAutofit/>
          </a:bodyPr>
          <a:lstStyle/>
          <a:p>
            <a:pPr>
              <a:lnSpc>
                <a:spcPct val="150000"/>
              </a:lnSpc>
            </a:pPr>
            <a:r>
              <a:rPr lang="zh-CN" altLang="en-US" sz="2000" dirty="0" smtClean="0"/>
              <a:t>       财政</a:t>
            </a:r>
            <a:r>
              <a:rPr lang="zh-CN" altLang="en-US" sz="2000" dirty="0"/>
              <a:t>支出管理包括财政支出规模管理、财政支出结构管理和财政支出过程控制与监督三个方面</a:t>
            </a:r>
            <a:r>
              <a:rPr lang="zh-CN" altLang="en-US" sz="2000" dirty="0" smtClean="0"/>
              <a:t>。</a:t>
            </a:r>
            <a:r>
              <a:rPr lang="en-US" altLang="zh-CN" sz="2000" dirty="0" smtClean="0"/>
              <a:t/>
            </a:r>
            <a:br>
              <a:rPr lang="en-US" altLang="zh-CN" sz="2000" dirty="0" smtClean="0"/>
            </a:br>
            <a:r>
              <a:rPr lang="en-US" altLang="zh-CN" sz="2000" dirty="0" smtClean="0"/>
              <a:t>      </a:t>
            </a:r>
            <a:r>
              <a:rPr lang="zh-CN" altLang="zh-CN" sz="2000" dirty="0" smtClean="0"/>
              <a:t>财政</a:t>
            </a:r>
            <a:r>
              <a:rPr lang="zh-CN" altLang="zh-CN" sz="2000" dirty="0"/>
              <a:t>支出规模，通常是指在一定时期内政府财政支出的总量，反映了政府在一定时期内集中、占有和使用的经济资源总量</a:t>
            </a:r>
            <a:r>
              <a:rPr lang="zh-CN" altLang="zh-CN" sz="2000" dirty="0" smtClean="0"/>
              <a:t>。</a:t>
            </a:r>
            <a:r>
              <a:rPr lang="en-US" altLang="zh-CN" sz="2000" dirty="0" smtClean="0"/>
              <a:t/>
            </a:r>
            <a:br>
              <a:rPr lang="en-US" altLang="zh-CN" sz="2000" dirty="0" smtClean="0"/>
            </a:br>
            <a:r>
              <a:rPr lang="en-US" altLang="zh-CN" sz="2000" dirty="0" smtClean="0"/>
              <a:t>      </a:t>
            </a:r>
            <a:r>
              <a:rPr lang="zh-CN" altLang="en-US" sz="2000" dirty="0" smtClean="0"/>
              <a:t>比较</a:t>
            </a:r>
            <a:r>
              <a:rPr lang="zh-CN" altLang="en-US" sz="2000" dirty="0"/>
              <a:t>发达国家与发展中国家的财政支出，多数发展中国家中央财政支出比重低于发达国家</a:t>
            </a:r>
            <a:r>
              <a:rPr lang="zh-CN" altLang="en-US" sz="2000" dirty="0" smtClean="0"/>
              <a:t>。</a:t>
            </a:r>
            <a:r>
              <a:rPr lang="en-US" altLang="zh-CN" sz="2000" dirty="0" smtClean="0"/>
              <a:t> </a:t>
            </a:r>
            <a:br>
              <a:rPr lang="en-US" altLang="zh-CN" sz="2000" dirty="0" smtClean="0"/>
            </a:br>
            <a:r>
              <a:rPr lang="en-US" altLang="zh-CN" sz="2000" dirty="0" smtClean="0"/>
              <a:t>       </a:t>
            </a:r>
            <a:r>
              <a:rPr lang="zh-CN" altLang="en-US" sz="2000" dirty="0" smtClean="0"/>
              <a:t>财政</a:t>
            </a:r>
            <a:r>
              <a:rPr lang="zh-CN" altLang="en-US" sz="2000" dirty="0"/>
              <a:t>支出规模管理的目标应体现在三个方面：一是确保财政资金使用的公共性；二是合理控制财政支出规模；三是提高财政资金的使用效益</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财政</a:t>
            </a:r>
            <a:r>
              <a:rPr lang="zh-CN" altLang="en-US" sz="2000" dirty="0"/>
              <a:t>总支出中各项财政支出的构成或比重就是财政支出的结构，财政支出结构与财政支出分类密切相关</a:t>
            </a:r>
            <a:r>
              <a:rPr lang="zh-CN" altLang="en-US" sz="2000" dirty="0" smtClean="0"/>
              <a:t>。</a:t>
            </a:r>
            <a:r>
              <a:rPr lang="en-US" altLang="zh-CN" sz="2000" dirty="0" smtClean="0"/>
              <a:t/>
            </a:r>
            <a:br>
              <a:rPr lang="en-US" altLang="zh-CN" sz="2000" dirty="0" smtClean="0"/>
            </a:br>
            <a:r>
              <a:rPr lang="en-US" altLang="zh-CN" sz="2000" dirty="0" smtClean="0"/>
              <a:t>      </a:t>
            </a:r>
            <a:r>
              <a:rPr lang="zh-CN" altLang="en-US" sz="2000" dirty="0" smtClean="0"/>
              <a:t>财政</a:t>
            </a:r>
            <a:r>
              <a:rPr lang="zh-CN" altLang="en-US" sz="2000" dirty="0"/>
              <a:t>支出结构体现政府的职能范围，由于不同国家的市场化发育程度和经济发展阶段的差异，政府财政支出结构的侧重点亦表现较大的差异。</a:t>
            </a:r>
            <a:endParaRPr lang="zh-CN" altLang="en-US" sz="2000" dirty="0"/>
          </a:p>
        </p:txBody>
      </p:sp>
      <p:sp>
        <p:nvSpPr>
          <p:cNvPr id="3" name="文本占位符 2"/>
          <p:cNvSpPr>
            <a:spLocks noGrp="1"/>
          </p:cNvSpPr>
          <p:nvPr>
            <p:ph type="body" idx="1"/>
          </p:nvPr>
        </p:nvSpPr>
        <p:spPr>
          <a:xfrm>
            <a:off x="574585" y="-64168"/>
            <a:ext cx="10131428" cy="1447800"/>
          </a:xfrm>
        </p:spPr>
        <p:txBody>
          <a:bodyPr>
            <a:normAutofit/>
          </a:bodyPr>
          <a:lstStyle/>
          <a:p>
            <a:pPr algn="ctr"/>
            <a:r>
              <a:rPr lang="zh-CN" altLang="en-US" sz="5400" dirty="0">
                <a:latin typeface="华文新魏" panose="02010800040101010101" pitchFamily="2" charset="-122"/>
                <a:ea typeface="华文新魏" panose="02010800040101010101" pitchFamily="2" charset="-122"/>
              </a:rPr>
              <a:t>本章小结</a:t>
            </a:r>
            <a:endParaRPr lang="zh-CN" altLang="en-US" sz="5400"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31216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5.1 </a:t>
            </a:r>
            <a:r>
              <a:rPr lang="zh-CN" altLang="en-US" b="1" kern="100" dirty="0">
                <a:latin typeface="Times New Roman" panose="02020603050405020304" pitchFamily="18" charset="0"/>
              </a:rPr>
              <a:t>财政支出规模管理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5.1.1 </a:t>
            </a:r>
            <a:r>
              <a:rPr lang="zh-CN" altLang="en-US" sz="2800" dirty="0"/>
              <a:t>财政支出规模与</a:t>
            </a:r>
            <a:r>
              <a:rPr lang="zh-CN" altLang="en-US" sz="2800" dirty="0" smtClean="0"/>
              <a:t>度量</a:t>
            </a:r>
            <a:endParaRPr lang="en-US" altLang="zh-CN" sz="2800" dirty="0" smtClean="0"/>
          </a:p>
          <a:p>
            <a:pPr marL="457200" lvl="1" indent="0">
              <a:buNone/>
            </a:pPr>
            <a:r>
              <a:rPr lang="en-US" altLang="zh-CN" sz="2800" b="1" dirty="0"/>
              <a:t> </a:t>
            </a:r>
            <a:r>
              <a:rPr lang="en-US" altLang="zh-CN" sz="2800" b="1" dirty="0"/>
              <a:t>    1 </a:t>
            </a:r>
            <a:r>
              <a:rPr lang="en-US" altLang="zh-CN" sz="2800" b="1" dirty="0" smtClean="0"/>
              <a:t>. </a:t>
            </a:r>
            <a:r>
              <a:rPr lang="zh-CN" altLang="en-US" sz="2800" b="1" dirty="0" smtClean="0"/>
              <a:t>财政</a:t>
            </a:r>
            <a:r>
              <a:rPr lang="zh-CN" altLang="en-US" sz="2800" b="1" dirty="0"/>
              <a:t>支出规模及其</a:t>
            </a:r>
            <a:r>
              <a:rPr lang="zh-CN" altLang="en-US" sz="2800" b="1" dirty="0" smtClean="0"/>
              <a:t>理解</a:t>
            </a:r>
            <a:endParaRPr lang="en-US" altLang="zh-CN" sz="2800" b="1" dirty="0" smtClean="0"/>
          </a:p>
          <a:p>
            <a:pPr marL="457200" lvl="1" indent="0">
              <a:buNone/>
            </a:pPr>
            <a:r>
              <a:rPr lang="en-US" altLang="zh-CN" sz="2800" b="1" dirty="0"/>
              <a:t> </a:t>
            </a:r>
            <a:r>
              <a:rPr lang="en-US" altLang="zh-CN" sz="2800" b="1" dirty="0" smtClean="0"/>
              <a:t>    </a:t>
            </a:r>
            <a:r>
              <a:rPr lang="en-US" altLang="zh-CN" sz="2400" b="1" dirty="0"/>
              <a:t>2 </a:t>
            </a:r>
            <a:r>
              <a:rPr lang="en-US" altLang="zh-CN" sz="2400" b="1" dirty="0" smtClean="0"/>
              <a:t>. </a:t>
            </a:r>
            <a:r>
              <a:rPr lang="zh-CN" altLang="en-US" sz="2400" b="1" dirty="0" smtClean="0"/>
              <a:t>财政</a:t>
            </a:r>
            <a:r>
              <a:rPr lang="zh-CN" altLang="en-US" sz="2400" b="1" dirty="0"/>
              <a:t>支出规模的</a:t>
            </a:r>
            <a:r>
              <a:rPr lang="zh-CN" altLang="en-US" sz="2400" b="1" dirty="0" smtClean="0"/>
              <a:t>度量</a:t>
            </a:r>
            <a:endParaRPr lang="en-US" altLang="zh-CN" sz="2400" b="1" dirty="0" smtClean="0"/>
          </a:p>
        </p:txBody>
      </p:sp>
    </p:spTree>
    <p:extLst>
      <p:ext uri="{BB962C8B-B14F-4D97-AF65-F5344CB8AC3E}">
        <p14:creationId xmlns:p14="http://schemas.microsoft.com/office/powerpoint/2010/main" val="3566108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5.1 </a:t>
            </a:r>
            <a:r>
              <a:rPr lang="zh-CN" altLang="en-US" b="1" kern="100" dirty="0">
                <a:latin typeface="Times New Roman" panose="02020603050405020304" pitchFamily="18" charset="0"/>
              </a:rPr>
              <a:t>财政支出规模管理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5.1.2 </a:t>
            </a:r>
            <a:r>
              <a:rPr lang="zh-CN" altLang="en-US" sz="2800" dirty="0"/>
              <a:t>财政支出规模的国际</a:t>
            </a:r>
            <a:r>
              <a:rPr lang="zh-CN" altLang="en-US" sz="2800" dirty="0" smtClean="0"/>
              <a:t>比较</a:t>
            </a:r>
            <a:endParaRPr lang="en-US" altLang="zh-CN" sz="2800" dirty="0" smtClean="0"/>
          </a:p>
          <a:p>
            <a:pPr marL="457200" lvl="1" indent="0">
              <a:buNone/>
            </a:pPr>
            <a:r>
              <a:rPr lang="en-US" altLang="zh-CN" sz="2800" b="1" dirty="0"/>
              <a:t>    </a:t>
            </a:r>
            <a:r>
              <a:rPr lang="en-US" altLang="zh-CN" sz="2400" b="1" dirty="0"/>
              <a:t>20</a:t>
            </a:r>
            <a:r>
              <a:rPr lang="zh-CN" altLang="en-US" sz="2400" b="1" dirty="0"/>
              <a:t>世纪以来，发达国家财政支出占</a:t>
            </a:r>
            <a:r>
              <a:rPr lang="en-US" altLang="zh-CN" sz="2400" b="1" dirty="0"/>
              <a:t>GDP</a:t>
            </a:r>
            <a:r>
              <a:rPr lang="zh-CN" altLang="en-US" sz="2400" b="1" dirty="0"/>
              <a:t>的比重增长很快。以</a:t>
            </a:r>
            <a:r>
              <a:rPr lang="en-US" altLang="zh-CN" sz="2400" b="1" dirty="0"/>
              <a:t>1954</a:t>
            </a:r>
            <a:r>
              <a:rPr lang="zh-CN" altLang="en-US" sz="2400" b="1" dirty="0"/>
              <a:t>年的指数为</a:t>
            </a:r>
            <a:r>
              <a:rPr lang="en-US" altLang="zh-CN" sz="2400" b="1" dirty="0"/>
              <a:t>100</a:t>
            </a:r>
            <a:r>
              <a:rPr lang="zh-CN" altLang="en-US" sz="2400" b="1" dirty="0"/>
              <a:t>，从</a:t>
            </a:r>
            <a:r>
              <a:rPr lang="en-US" altLang="zh-CN" sz="2400" b="1" dirty="0"/>
              <a:t>1954</a:t>
            </a:r>
            <a:r>
              <a:rPr lang="zh-CN" altLang="en-US" sz="2400" b="1" dirty="0"/>
              <a:t>年到</a:t>
            </a:r>
            <a:r>
              <a:rPr lang="en-US" altLang="zh-CN" sz="2400" b="1" dirty="0"/>
              <a:t>1980</a:t>
            </a:r>
            <a:r>
              <a:rPr lang="zh-CN" altLang="en-US" sz="2400" b="1" dirty="0"/>
              <a:t>年间，主要工业化国家政府财政支出占</a:t>
            </a:r>
            <a:r>
              <a:rPr lang="en-US" altLang="zh-CN" sz="2400" b="1" dirty="0"/>
              <a:t>GDP</a:t>
            </a:r>
            <a:r>
              <a:rPr lang="zh-CN" altLang="en-US" sz="2400" b="1" dirty="0"/>
              <a:t>的比重上升的幅度超过了</a:t>
            </a:r>
            <a:r>
              <a:rPr lang="en-US" altLang="zh-CN" sz="2400" b="1" dirty="0"/>
              <a:t>20%</a:t>
            </a:r>
            <a:r>
              <a:rPr lang="zh-CN" altLang="en-US" sz="2400" b="1" dirty="0"/>
              <a:t>。其中尤以意大利和联邦德国为最，财政支出比重分别上升了</a:t>
            </a:r>
            <a:r>
              <a:rPr lang="en-US" altLang="zh-CN" sz="2400" b="1" dirty="0"/>
              <a:t>59.6%</a:t>
            </a:r>
            <a:r>
              <a:rPr lang="zh-CN" altLang="en-US" sz="2400" b="1" dirty="0"/>
              <a:t>和</a:t>
            </a:r>
            <a:r>
              <a:rPr lang="en-US" altLang="zh-CN" sz="2400" b="1" dirty="0"/>
              <a:t>52.4%</a:t>
            </a:r>
            <a:r>
              <a:rPr lang="zh-CN" altLang="en-US" sz="2400" b="1" dirty="0"/>
              <a:t>，日本也上升了</a:t>
            </a:r>
            <a:r>
              <a:rPr lang="en-US" altLang="zh-CN" sz="2400" b="1" dirty="0"/>
              <a:t>42.2%</a:t>
            </a:r>
            <a:r>
              <a:rPr lang="zh-CN" altLang="en-US" sz="2400" b="1" dirty="0"/>
              <a:t>。</a:t>
            </a:r>
            <a:r>
              <a:rPr lang="en-US" altLang="zh-CN" sz="2400" b="1" dirty="0"/>
              <a:t>80</a:t>
            </a:r>
            <a:r>
              <a:rPr lang="zh-CN" altLang="en-US" sz="2400" b="1" dirty="0"/>
              <a:t>年代以后，总体上各个发达国家的财政支出占</a:t>
            </a:r>
            <a:r>
              <a:rPr lang="en-US" altLang="zh-CN" sz="2400" b="1" dirty="0"/>
              <a:t>GDP</a:t>
            </a:r>
            <a:r>
              <a:rPr lang="zh-CN" altLang="en-US" sz="2400" b="1" dirty="0"/>
              <a:t>的比重</a:t>
            </a:r>
            <a:r>
              <a:rPr lang="zh-CN" altLang="en-US" sz="2400" b="1" dirty="0"/>
              <a:t>稳中有升。</a:t>
            </a:r>
            <a:endParaRPr lang="en-US" altLang="zh-CN" sz="2400" b="1" dirty="0"/>
          </a:p>
          <a:p>
            <a:pPr marL="457200" lvl="1" indent="0">
              <a:buNone/>
            </a:pPr>
            <a:r>
              <a:rPr lang="zh-CN" altLang="en-US" sz="2400" b="1" dirty="0" smtClean="0"/>
              <a:t>    与</a:t>
            </a:r>
            <a:r>
              <a:rPr lang="zh-CN" altLang="en-US" sz="2400" b="1" dirty="0"/>
              <a:t>发达国家相比，发展中国家财政支出水平相对较低，但从发展中国家内部来看，低收入国家和中等收入国家也存在较大的差异。</a:t>
            </a:r>
            <a:endParaRPr lang="en-US" altLang="zh-CN" sz="2400" b="1" dirty="0"/>
          </a:p>
        </p:txBody>
      </p:sp>
    </p:spTree>
    <p:extLst>
      <p:ext uri="{BB962C8B-B14F-4D97-AF65-F5344CB8AC3E}">
        <p14:creationId xmlns:p14="http://schemas.microsoft.com/office/powerpoint/2010/main" val="22168067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5.1 </a:t>
            </a:r>
            <a:r>
              <a:rPr lang="zh-CN" altLang="en-US" b="1" kern="100" dirty="0">
                <a:latin typeface="Times New Roman" panose="02020603050405020304" pitchFamily="18" charset="0"/>
              </a:rPr>
              <a:t>财政支出规模管理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5.1.3 </a:t>
            </a:r>
            <a:r>
              <a:rPr lang="zh-CN" altLang="en-US" sz="2800" dirty="0"/>
              <a:t>财政支出规模扩张及</a:t>
            </a:r>
            <a:r>
              <a:rPr lang="zh-CN" altLang="en-US" sz="2800" dirty="0" smtClean="0"/>
              <a:t>原因</a:t>
            </a:r>
            <a:endParaRPr lang="en-US" altLang="zh-CN" sz="2800" dirty="0" smtClean="0"/>
          </a:p>
          <a:p>
            <a:pPr marL="457200" lvl="1" indent="0">
              <a:buNone/>
            </a:pPr>
            <a:r>
              <a:rPr lang="zh-CN" altLang="en-US" sz="2400" b="1" dirty="0" smtClean="0"/>
              <a:t>    从</a:t>
            </a:r>
            <a:r>
              <a:rPr lang="zh-CN" altLang="en-US" sz="2400" b="1" dirty="0"/>
              <a:t>财政支出规模的国际比较来看，随着经济社会的发展，各国财政支出规模的扩张是一个不争的事实</a:t>
            </a:r>
            <a:r>
              <a:rPr lang="zh-CN" altLang="en-US" sz="2400" b="1" dirty="0" smtClean="0"/>
              <a:t>。</a:t>
            </a:r>
            <a:endParaRPr lang="en-US" altLang="zh-CN" sz="2400" b="1" dirty="0" smtClean="0"/>
          </a:p>
          <a:p>
            <a:pPr marL="457200" lvl="1" indent="0">
              <a:buNone/>
            </a:pPr>
            <a:r>
              <a:rPr lang="zh-CN" altLang="en-US" sz="2400" b="1" dirty="0" smtClean="0"/>
              <a:t>    一般</a:t>
            </a:r>
            <a:r>
              <a:rPr lang="zh-CN" altLang="en-US" sz="2400" b="1" dirty="0"/>
              <a:t>认为，导致一国财政支出规模扩张的原因主要有：社会经济发展、政府规模、转移支出水平、突发事件和人口等因素。</a:t>
            </a:r>
            <a:endParaRPr lang="en-US" altLang="zh-CN" sz="2400" b="1" dirty="0"/>
          </a:p>
        </p:txBody>
      </p:sp>
    </p:spTree>
    <p:extLst>
      <p:ext uri="{BB962C8B-B14F-4D97-AF65-F5344CB8AC3E}">
        <p14:creationId xmlns:p14="http://schemas.microsoft.com/office/powerpoint/2010/main" val="21416469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5.1 </a:t>
            </a:r>
            <a:r>
              <a:rPr lang="zh-CN" altLang="en-US" b="1" kern="100" dirty="0">
                <a:latin typeface="Times New Roman" panose="02020603050405020304" pitchFamily="18" charset="0"/>
              </a:rPr>
              <a:t>财政支出规模管理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5.1.4 </a:t>
            </a:r>
            <a:r>
              <a:rPr lang="zh-CN" altLang="en-US" sz="2800" dirty="0"/>
              <a:t>财政支出规模管理的</a:t>
            </a:r>
            <a:r>
              <a:rPr lang="zh-CN" altLang="en-US" sz="2800" dirty="0" smtClean="0"/>
              <a:t>要素</a:t>
            </a:r>
            <a:endParaRPr lang="en-US" altLang="zh-CN" sz="2800" dirty="0" smtClean="0"/>
          </a:p>
          <a:p>
            <a:pPr marL="457200" lvl="1" indent="0">
              <a:buNone/>
            </a:pPr>
            <a:r>
              <a:rPr lang="zh-CN" altLang="en-US" sz="2400" b="1" dirty="0" smtClean="0"/>
              <a:t>     财政</a:t>
            </a:r>
            <a:r>
              <a:rPr lang="zh-CN" altLang="en-US" sz="2400" b="1" dirty="0"/>
              <a:t>支出规模管理的目标应主要体现在三个方面：一是确保财政资金使用的公共性；二是合理控制财政支出规模；三是提高财政资金的使用效益。</a:t>
            </a:r>
            <a:endParaRPr lang="en-US" altLang="zh-CN" sz="2400" b="1" dirty="0"/>
          </a:p>
        </p:txBody>
      </p:sp>
    </p:spTree>
    <p:extLst>
      <p:ext uri="{BB962C8B-B14F-4D97-AF65-F5344CB8AC3E}">
        <p14:creationId xmlns:p14="http://schemas.microsoft.com/office/powerpoint/2010/main" val="2492715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5.2 </a:t>
            </a:r>
            <a:r>
              <a:rPr lang="zh-CN" altLang="en-US" b="1" kern="100" dirty="0">
                <a:latin typeface="Times New Roman" panose="02020603050405020304" pitchFamily="18" charset="0"/>
              </a:rPr>
              <a:t>财政支出结构管理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5.2.1 </a:t>
            </a:r>
            <a:r>
              <a:rPr lang="zh-CN" altLang="en-US" sz="2800" dirty="0"/>
              <a:t>财政支出结构及</a:t>
            </a:r>
            <a:r>
              <a:rPr lang="zh-CN" altLang="en-US" sz="2800" dirty="0" smtClean="0"/>
              <a:t>分类</a:t>
            </a:r>
            <a:endParaRPr lang="en-US" altLang="zh-CN" sz="2800" dirty="0" smtClean="0"/>
          </a:p>
          <a:p>
            <a:pPr marL="457200" lvl="1" indent="0">
              <a:buNone/>
            </a:pPr>
            <a:r>
              <a:rPr lang="zh-CN" altLang="en-US" sz="2400" b="1" dirty="0" smtClean="0"/>
              <a:t>      政府</a:t>
            </a:r>
            <a:r>
              <a:rPr lang="zh-CN" altLang="en-US" sz="2400" b="1" dirty="0"/>
              <a:t>是维护和增进社会公共利益的公共机构，承担着管理社会经济的多项职责。每项社会经济事务都需要政府安排财政支出，而在财政总支出中如何安排各项支出的规模或比重，就成为财政支出结构管理的主要内容。因此，财政总支出中各项财政支出的构成或比重就是财政支出的结构。</a:t>
            </a:r>
            <a:endParaRPr lang="en-US" altLang="zh-CN" sz="2400" b="1" dirty="0"/>
          </a:p>
        </p:txBody>
      </p:sp>
    </p:spTree>
    <p:extLst>
      <p:ext uri="{BB962C8B-B14F-4D97-AF65-F5344CB8AC3E}">
        <p14:creationId xmlns:p14="http://schemas.microsoft.com/office/powerpoint/2010/main" val="36763858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911" y="1318628"/>
            <a:ext cx="9061542" cy="4408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9060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5.2 </a:t>
            </a:r>
            <a:r>
              <a:rPr lang="zh-CN" altLang="en-US" b="1" kern="100" dirty="0">
                <a:latin typeface="Times New Roman" panose="02020603050405020304" pitchFamily="18" charset="0"/>
              </a:rPr>
              <a:t>财政支出结构管理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5.2.2 </a:t>
            </a:r>
            <a:r>
              <a:rPr lang="zh-CN" altLang="en-US" sz="2800" dirty="0"/>
              <a:t>财政支出结构对经济结构的</a:t>
            </a:r>
            <a:r>
              <a:rPr lang="zh-CN" altLang="en-US" sz="2800" dirty="0" smtClean="0"/>
              <a:t>影响</a:t>
            </a:r>
            <a:endParaRPr lang="en-US" altLang="zh-CN" sz="2800" dirty="0" smtClean="0"/>
          </a:p>
          <a:p>
            <a:pPr marL="457200" lvl="1" indent="0">
              <a:buNone/>
            </a:pPr>
            <a:endParaRPr lang="en-US" altLang="zh-CN" sz="2800" b="1" dirty="0"/>
          </a:p>
          <a:p>
            <a:pPr marL="457200" lvl="1" indent="0">
              <a:buNone/>
            </a:pPr>
            <a:r>
              <a:rPr lang="zh-CN" altLang="en-US" sz="2400" b="1" dirty="0" smtClean="0"/>
              <a:t>    政府</a:t>
            </a:r>
            <a:r>
              <a:rPr lang="zh-CN" altLang="en-US" sz="2400" b="1" dirty="0"/>
              <a:t>通过对财政支出结构的控制与调整，直接或间接影响社会经济结构的各个方面。因此，一国经济结构出现的不合理问题，不仅是国家产业政策所致，也与财政支出结构的不合理有关</a:t>
            </a:r>
            <a:r>
              <a:rPr lang="zh-CN" altLang="en-US" sz="2400" b="1" dirty="0" smtClean="0"/>
              <a:t>。</a:t>
            </a:r>
            <a:endParaRPr lang="en-US" altLang="zh-CN" sz="2400" b="1" dirty="0" smtClean="0"/>
          </a:p>
          <a:p>
            <a:pPr marL="457200" lvl="1" indent="0">
              <a:buNone/>
            </a:pPr>
            <a:r>
              <a:rPr lang="zh-CN" altLang="en-US" sz="2400" b="1" dirty="0" smtClean="0"/>
              <a:t>      我国</a:t>
            </a:r>
            <a:r>
              <a:rPr lang="zh-CN" altLang="en-US" sz="2400" b="1" dirty="0"/>
              <a:t>的经济结构，长期表现为重工业比例较大，而农业和第三产业比例较小的状态。</a:t>
            </a:r>
            <a:endParaRPr lang="en-US" altLang="zh-CN" sz="2400" b="1" dirty="0"/>
          </a:p>
        </p:txBody>
      </p:sp>
    </p:spTree>
    <p:extLst>
      <p:ext uri="{BB962C8B-B14F-4D97-AF65-F5344CB8AC3E}">
        <p14:creationId xmlns:p14="http://schemas.microsoft.com/office/powerpoint/2010/main" val="294881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kern="100" dirty="0">
                <a:latin typeface="Times New Roman" panose="02020603050405020304" pitchFamily="18" charset="0"/>
              </a:rPr>
              <a:t>5.2 </a:t>
            </a:r>
            <a:r>
              <a:rPr lang="zh-CN" altLang="en-US" b="1" kern="100" dirty="0">
                <a:latin typeface="Times New Roman" panose="02020603050405020304" pitchFamily="18" charset="0"/>
              </a:rPr>
              <a:t>财政支出结构管理</a:t>
            </a:r>
            <a:endParaRPr lang="zh-CN" altLang="en-US" b="1" i="0" u="none" strike="noStrike" kern="100" baseline="0" dirty="0" smtClean="0">
              <a:latin typeface="Times New Roman" panose="02020603050405020304" pitchFamily="18" charset="0"/>
              <a:ea typeface="宋体" panose="02010600030101010101" pitchFamily="2" charset="-122"/>
            </a:endParaRPr>
          </a:p>
        </p:txBody>
      </p:sp>
      <p:sp>
        <p:nvSpPr>
          <p:cNvPr id="3" name="文本占位符 2"/>
          <p:cNvSpPr>
            <a:spLocks noGrp="1"/>
          </p:cNvSpPr>
          <p:nvPr>
            <p:ph type="body" idx="1"/>
          </p:nvPr>
        </p:nvSpPr>
        <p:spPr>
          <a:xfrm>
            <a:off x="685801" y="1700463"/>
            <a:ext cx="10131425" cy="4652657"/>
          </a:xfrm>
        </p:spPr>
        <p:txBody>
          <a:bodyPr>
            <a:normAutofit/>
          </a:bodyPr>
          <a:lstStyle/>
          <a:p>
            <a:pPr marL="457200" lvl="1" indent="0">
              <a:buNone/>
            </a:pPr>
            <a:r>
              <a:rPr lang="en-US" altLang="zh-CN" sz="2800" dirty="0"/>
              <a:t>5.2.3 </a:t>
            </a:r>
            <a:r>
              <a:rPr lang="zh-CN" altLang="en-US" sz="2800" dirty="0"/>
              <a:t>财政支出结构的国际比较</a:t>
            </a:r>
            <a:endParaRPr lang="en-US" altLang="zh-CN" sz="2800" b="1" dirty="0"/>
          </a:p>
          <a:p>
            <a:pPr marL="457200" lvl="1" indent="0">
              <a:buNone/>
            </a:pPr>
            <a:r>
              <a:rPr lang="zh-CN" altLang="en-US" sz="2400" b="1" dirty="0" smtClean="0"/>
              <a:t>     财政</a:t>
            </a:r>
            <a:r>
              <a:rPr lang="zh-CN" altLang="en-US" sz="2400" b="1" dirty="0"/>
              <a:t>支出结构体现政府的职能范围，由于不同国家的市场化发育程度和经济发展阶段的差异，政府财政支出结构的侧重点亦表现较大的差异。</a:t>
            </a:r>
            <a:endParaRPr lang="en-US" altLang="zh-CN" sz="2400" b="1" dirty="0"/>
          </a:p>
        </p:txBody>
      </p:sp>
    </p:spTree>
    <p:extLst>
      <p:ext uri="{BB962C8B-B14F-4D97-AF65-F5344CB8AC3E}">
        <p14:creationId xmlns:p14="http://schemas.microsoft.com/office/powerpoint/2010/main" val="32200443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天体">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TM03457452[[fn=天体]]</Template>
  <TotalTime>1534</TotalTime>
  <Words>1155</Words>
  <Application>Microsoft Office PowerPoint</Application>
  <PresentationFormat>宽屏</PresentationFormat>
  <Paragraphs>46</Paragraphs>
  <Slides>15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15</vt:i4>
      </vt:variant>
    </vt:vector>
  </HeadingPairs>
  <TitlesOfParts>
    <vt:vector size="22" baseType="lpstr">
      <vt:lpstr>华文新魏</vt:lpstr>
      <vt:lpstr>宋体</vt:lpstr>
      <vt:lpstr>Arial</vt:lpstr>
      <vt:lpstr>Calibri</vt:lpstr>
      <vt:lpstr>Calibri Light</vt:lpstr>
      <vt:lpstr>Times New Roman</vt:lpstr>
      <vt:lpstr>天体</vt:lpstr>
      <vt:lpstr>主要内容： 本章主要从财政支出规模与财政支出结构两个方面考察财政支出管理，而有效的财政支出过程控制与监督又是财政支出管理目标实现的保证。 财政支出规模管理的前提是准确把握财政支出规模的内涵与度量。从财政支出规模的国际比较来看，各国的财政支出规模普遍表现为不断扩张的趋势，合理解释财政支出规模扩张的原因，有利于科学把握财政支出规模管理的要素；财政支出结构管理必须明晰财政支出结构及其分类，财政支出结构对国民经济结构的影响。</vt:lpstr>
      <vt:lpstr>5.1 财政支出规模管理</vt:lpstr>
      <vt:lpstr>5.1 财政支出规模管理</vt:lpstr>
      <vt:lpstr>5.1 财政支出规模管理</vt:lpstr>
      <vt:lpstr>5.1 财政支出规模管理</vt:lpstr>
      <vt:lpstr>5.2 财政支出结构管理</vt:lpstr>
      <vt:lpstr>PowerPoint 演示文稿</vt:lpstr>
      <vt:lpstr>5.2 财政支出结构管理</vt:lpstr>
      <vt:lpstr>5.2 财政支出结构管理</vt:lpstr>
      <vt:lpstr>5.2 财政支出结构管理</vt:lpstr>
      <vt:lpstr>PowerPoint 演示文稿</vt:lpstr>
      <vt:lpstr>5.3 财政支出过程控制与监督</vt:lpstr>
      <vt:lpstr>5.3 财政支出过程控制与监督</vt:lpstr>
      <vt:lpstr>5.3 财政支出过程控制与监督</vt:lpstr>
      <vt:lpstr>       财政支出管理包括财政支出规模管理、财政支出结构管理和财政支出过程控制与监督三个方面。       财政支出规模，通常是指在一定时期内政府财政支出的总量，反映了政府在一定时期内集中、占有和使用的经济资源总量。       比较发达国家与发展中国家的财政支出，多数发展中国家中央财政支出比重低于发达国家。         财政支出规模管理的目标应体现在三个方面：一是确保财政资金使用的公共性；二是合理控制财政支出规模；三是提高财政资金的使用效益。        财政总支出中各项财政支出的构成或比重就是财政支出的结构，财政支出结构与财政支出分类密切相关。       财政支出结构体现政府的职能范围，由于不同国家的市场化发育程度和经济发展阶段的差异，政府财政支出结构的侧重点亦表现较大的差异。</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BING</dc:creator>
  <cp:lastModifiedBy>LIU BING</cp:lastModifiedBy>
  <cp:revision>64</cp:revision>
  <dcterms:created xsi:type="dcterms:W3CDTF">2024-09-02T02:45:44Z</dcterms:created>
  <dcterms:modified xsi:type="dcterms:W3CDTF">2024-09-07T03:07:59Z</dcterms:modified>
</cp:coreProperties>
</file>