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gs" Target="tags/tag64.xml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573405" y="258445"/>
            <a:ext cx="8267065" cy="628650"/>
          </a:xfrm>
        </p:spPr>
        <p:txBody>
          <a:bodyPr>
            <a:noAutofit/>
          </a:bodyPr>
          <a:lstStyle>
            <a:lvl1pPr algn="l">
              <a:defRPr lang="zh-CN" altLang="zh-CN" sz="2400" b="0">
                <a:latin typeface="汉仪文黑-85W" panose="00020600040101010101" charset="-122"/>
                <a:ea typeface="汉仪文黑-85W" panose="00020600040101010101" charset="-122"/>
              </a:defRPr>
            </a:lvl1pPr>
          </a:lstStyle>
          <a:p>
            <a:pPr algn="l">
              <a:buClrTx/>
              <a:buSzTx/>
              <a:buFontTx/>
            </a:pPr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622300" y="1423670"/>
            <a:ext cx="10947400" cy="4864735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image" Target="../media/image5.png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tags" Target="../tags/tag63.xml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192001" cy="6870700"/>
          </a:xfrm>
          <a:prstGeom prst="rect">
            <a:avLst/>
          </a:prstGeom>
        </p:spPr>
      </p:pic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5155" y="1270001"/>
            <a:ext cx="11040533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544955" y="343535"/>
            <a:ext cx="9516745" cy="75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dirty="0" smtClean="0"/>
              <a:t>单击此处编辑母版标题样式</a:t>
            </a:r>
            <a:endParaRPr lang="zh-CN" altLang="zh-CN" dirty="0" smtClean="0"/>
          </a:p>
        </p:txBody>
      </p:sp>
      <p:pic>
        <p:nvPicPr>
          <p:cNvPr id="4" name="图片 3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-12700" y="-33655"/>
            <a:ext cx="12192635" cy="65176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12700" y="6384290"/>
            <a:ext cx="12211685" cy="483870"/>
          </a:xfrm>
          <a:prstGeom prst="rect">
            <a:avLst/>
          </a:prstGeom>
        </p:spPr>
      </p:pic>
      <p:pic>
        <p:nvPicPr>
          <p:cNvPr id="23" name="图片 22" descr="WPS图片编辑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9511665" y="6468745"/>
            <a:ext cx="2600325" cy="38925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910590"/>
            <a:ext cx="8672830" cy="76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tx2"/>
          </a:solidFill>
          <a:latin typeface="微软雅黑" panose="020B0503020204020204" charset="-122"/>
          <a:ea typeface="微软雅黑" panose="020B050302020402020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12191365" cy="686943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402715" y="2369820"/>
            <a:ext cx="896683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6000">
                <a:latin typeface="汉仪文黑-85W" panose="00020600040101010101" charset="-122"/>
                <a:ea typeface="汉仪文黑-85W" panose="00020600040101010101" charset="-122"/>
              </a:rPr>
              <a:t>第十三章　人力资源管理职位工作分析</a:t>
            </a:r>
            <a:endParaRPr lang="zh-CN" altLang="en-US" sz="6000">
              <a:latin typeface="汉仪文黑-85W" panose="00020600040101010101" charset="-122"/>
              <a:ea typeface="汉仪文黑-85W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" y="1501775"/>
            <a:ext cx="420687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l"/>
            <a:r>
              <a:rPr lang="en-US" altLang="zh-CN" b="0">
                <a:solidFill>
                  <a:srgbClr val="000000"/>
                </a:solidFill>
                <a:latin typeface="NEU-BZ-S92" charset="0"/>
                <a:cs typeface="方正书宋_GBK" charset="0"/>
              </a:rPr>
              <a:t>  </a:t>
            </a:r>
            <a:r>
              <a:rPr lang="en-US" altLang="zh-CN" b="1">
                <a:solidFill>
                  <a:srgbClr val="000000"/>
                </a:solidFill>
                <a:latin typeface="NEU-BZ-S92" charset="0"/>
                <a:cs typeface="方正书宋_GBK" charset="0"/>
              </a:rPr>
              <a:t> </a:t>
            </a:r>
            <a:r>
              <a:rPr lang="zh-CN">
                <a:solidFill>
                  <a:srgbClr val="000000"/>
                </a:solidFill>
                <a:latin typeface="汉仪文黑-85W" panose="00020600040101010101" charset="-122"/>
                <a:ea typeface="汉仪文黑-85W" panose="00020600040101010101" charset="-122"/>
                <a:cs typeface="方正书宋_GBK" charset="0"/>
              </a:rPr>
              <a:t>第三编　工作分析的结果与运用</a:t>
            </a:r>
            <a:endParaRPr lang="zh-CN">
              <a:solidFill>
                <a:srgbClr val="000000"/>
              </a:solidFill>
              <a:latin typeface="汉仪文黑-85W" panose="00020600040101010101" charset="-122"/>
              <a:ea typeface="汉仪文黑-85W" panose="00020600040101010101" charset="-122"/>
              <a:cs typeface="方正书宋_GBK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第二节　培训专员工作说明书设计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三、实例参考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某公司培训专员工作说明书</a:t>
            </a:r>
            <a:endParaRPr lang="zh-CN" altLang="en-US"/>
          </a:p>
          <a:p>
            <a:endParaRPr lang="zh-CN" altLang="en-US"/>
          </a:p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四、实训案例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详见教材。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第三节　绩效专员工作说明书设计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一、职位描述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(一)职位概况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职位名称:绩效考评职位</a:t>
            </a:r>
            <a:endParaRPr lang="zh-CN" altLang="en-US"/>
          </a:p>
          <a:p>
            <a:r>
              <a:rPr lang="zh-CN" altLang="en-US"/>
              <a:t>工作名称:考评员</a:t>
            </a:r>
            <a:endParaRPr lang="zh-CN" altLang="en-US"/>
          </a:p>
          <a:p>
            <a:r>
              <a:rPr lang="zh-CN" altLang="en-US"/>
              <a:t>工作代号:05􀆼06(在此假设05是人力资源部的代号,06是绩效考评职位的代号)</a:t>
            </a:r>
            <a:endParaRPr lang="zh-CN" altLang="en-US"/>
          </a:p>
          <a:p>
            <a:r>
              <a:rPr lang="zh-CN" altLang="en-US"/>
              <a:t>工作别名:绩效考评主办、绩效考评项目经理</a:t>
            </a:r>
            <a:endParaRPr lang="zh-CN" altLang="en-US"/>
          </a:p>
          <a:p>
            <a:r>
              <a:rPr lang="zh-CN" altLang="en-US"/>
              <a:t>隶属关系:隶属于人力资源部经理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第三节　绩效专员工作说明书设计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(二)主要业务职责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(1)确定考评的职位和项目;</a:t>
            </a:r>
            <a:endParaRPr lang="zh-CN" altLang="en-US"/>
          </a:p>
          <a:p>
            <a:r>
              <a:rPr lang="zh-CN" altLang="en-US"/>
              <a:t>(2)制定考评标准和选择考评方法;</a:t>
            </a:r>
            <a:endParaRPr lang="zh-CN" altLang="en-US"/>
          </a:p>
          <a:p>
            <a:r>
              <a:rPr lang="zh-CN" altLang="en-US"/>
              <a:t>(3)跟踪检查,及时搜集考评信息,并记录存档;</a:t>
            </a:r>
            <a:endParaRPr lang="zh-CN" altLang="en-US"/>
          </a:p>
          <a:p>
            <a:r>
              <a:rPr lang="zh-CN" altLang="en-US"/>
              <a:t>(4)评定考评登记,反馈考评意见;</a:t>
            </a:r>
            <a:endParaRPr lang="zh-CN" altLang="en-US"/>
          </a:p>
          <a:p>
            <a:r>
              <a:rPr lang="zh-CN" altLang="en-US"/>
              <a:t>(5)制定并落实绩效改进计划,并将考评结果作为晋升和提薪的依据。</a:t>
            </a:r>
            <a:endParaRPr lang="zh-CN" altLang="en-US"/>
          </a:p>
          <a:p>
            <a:pPr marL="0" algn="just"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(三)任职业务要求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1.业务知识要求</a:t>
            </a:r>
            <a:endParaRPr lang="zh-CN" altLang="en-US"/>
          </a:p>
          <a:p>
            <a:r>
              <a:rPr lang="zh-CN" altLang="en-US"/>
              <a:t>2.业务能力要求</a:t>
            </a:r>
            <a:endParaRPr lang="zh-CN" altLang="en-US"/>
          </a:p>
          <a:p>
            <a:r>
              <a:rPr lang="zh-CN" altLang="en-US"/>
              <a:t>3.业务技能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第三节　绩效专员工作说明书设计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二、实践练习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你认为作为一名绩效专员应具备哪些资格条件?</a:t>
            </a:r>
            <a:endParaRPr lang="zh-CN" altLang="en-US"/>
          </a:p>
          <a:p>
            <a:r>
              <a:rPr lang="zh-CN" altLang="en-US"/>
              <a:t>请分别从知识、能力、经验三方面各举出三条加以说明。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第三节　绩效专员工作说明书设计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三、实例参考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某公司绩效专员工作说明书</a:t>
            </a:r>
            <a:endParaRPr lang="zh-CN" altLang="en-US"/>
          </a:p>
          <a:p>
            <a:endParaRPr lang="zh-CN" altLang="en-US"/>
          </a:p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四、实训案例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>
                <a:sym typeface="+mn-ea"/>
              </a:rPr>
              <a:t>M公司的360度考评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第四节　薪酬专员工作说明书设计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一、职位描述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(一)职位概况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职位名称:薪酬管理职位</a:t>
            </a:r>
            <a:endParaRPr lang="zh-CN" altLang="en-US"/>
          </a:p>
          <a:p>
            <a:r>
              <a:rPr lang="zh-CN" altLang="en-US"/>
              <a:t>工作名称:薪酬管理员</a:t>
            </a:r>
            <a:endParaRPr lang="zh-CN" altLang="en-US"/>
          </a:p>
          <a:p>
            <a:r>
              <a:rPr lang="zh-CN" altLang="en-US"/>
              <a:t>工作代码:05􀆼04(在此假设05是人力资源部的代号,04是薪酬管理职位的代号)</a:t>
            </a:r>
            <a:endParaRPr lang="zh-CN" altLang="en-US"/>
          </a:p>
          <a:p>
            <a:r>
              <a:rPr lang="zh-CN" altLang="en-US"/>
              <a:t>工作别名:薪酬管理主办、薪酬管理项目经理</a:t>
            </a:r>
            <a:endParaRPr lang="zh-CN" altLang="en-US"/>
          </a:p>
          <a:p>
            <a:r>
              <a:rPr lang="zh-CN" altLang="en-US"/>
              <a:t>隶属关系:隶属于人力资源部经理</a:t>
            </a:r>
            <a:endParaRPr lang="zh-CN" altLang="en-US"/>
          </a:p>
          <a:p>
            <a:pPr marL="0" algn="just"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(二)主要业务职责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>
                <a:sym typeface="+mn-ea"/>
              </a:rPr>
              <a:t>(1)确定企业的薪酬制度;</a:t>
            </a:r>
            <a:endParaRPr lang="zh-CN" altLang="en-US"/>
          </a:p>
          <a:p>
            <a:r>
              <a:rPr lang="zh-CN" altLang="en-US">
                <a:sym typeface="+mn-ea"/>
              </a:rPr>
              <a:t>(2)确定企业工资总额;</a:t>
            </a:r>
            <a:endParaRPr lang="zh-CN" altLang="en-US">
              <a:sym typeface="+mn-ea"/>
            </a:endParaRPr>
          </a:p>
          <a:p>
            <a:r>
              <a:rPr lang="zh-CN" altLang="en-US">
                <a:sym typeface="+mn-ea"/>
              </a:rPr>
              <a:t>(3)明确企业所有岗位,列出岗位清单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第四节　薪酬专员工作说明书设计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zh-CN" altLang="en-US"/>
              <a:t>(4)对各种岗位分类排序,确定岗位等级;</a:t>
            </a:r>
            <a:endParaRPr lang="zh-CN" altLang="en-US"/>
          </a:p>
          <a:p>
            <a:r>
              <a:rPr lang="zh-CN" altLang="en-US"/>
              <a:t>(5)根据不同的要素对个人职能进行评价,按照分数或者点数确定个人档次;</a:t>
            </a:r>
            <a:endParaRPr lang="zh-CN" altLang="en-US"/>
          </a:p>
          <a:p>
            <a:r>
              <a:rPr lang="zh-CN" altLang="en-US"/>
              <a:t>(6)确定工资倍数和工资级差;</a:t>
            </a:r>
            <a:endParaRPr lang="zh-CN" altLang="en-US"/>
          </a:p>
          <a:p>
            <a:r>
              <a:rPr lang="zh-CN" altLang="en-US"/>
              <a:t>(7)编制员工工资;</a:t>
            </a:r>
            <a:endParaRPr lang="zh-CN" altLang="en-US"/>
          </a:p>
          <a:p>
            <a:r>
              <a:rPr lang="zh-CN" altLang="en-US"/>
              <a:t>(8)办理员工社会保险、社会福利和安全卫生方面的事务。</a:t>
            </a:r>
            <a:endParaRPr lang="zh-CN" altLang="en-US"/>
          </a:p>
          <a:p>
            <a:pPr marL="0" algn="just"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(三)任职业务要求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1.业务知识要求</a:t>
            </a:r>
            <a:endParaRPr lang="zh-CN" altLang="en-US"/>
          </a:p>
          <a:p>
            <a:r>
              <a:rPr lang="zh-CN" altLang="en-US"/>
              <a:t>2.业务能力要求</a:t>
            </a:r>
            <a:endParaRPr lang="zh-CN" altLang="en-US"/>
          </a:p>
          <a:p>
            <a:r>
              <a:rPr lang="zh-CN" altLang="en-US"/>
              <a:t>3.业务技能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第四节　薪酬专员工作说明书设计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二、实践练习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你认为作为一名薪酬专员应具备哪些资格条件?</a:t>
            </a:r>
            <a:endParaRPr lang="zh-CN" altLang="en-US"/>
          </a:p>
          <a:p>
            <a:r>
              <a:rPr lang="zh-CN" altLang="en-US"/>
              <a:t>请分别从知识、能力、经验三方面各举出三条加以说明。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第四节　薪酬专员工作说明书设计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三、实例参考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某公司薪酬专员工作说明书</a:t>
            </a:r>
            <a:endParaRPr lang="zh-CN" altLang="en-US"/>
          </a:p>
          <a:p>
            <a:endParaRPr lang="zh-CN" altLang="en-US"/>
          </a:p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四、实训案例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详见教材。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615055" y="754380"/>
            <a:ext cx="508000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b="0"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</a:rPr>
              <a:t>　</a:t>
            </a:r>
            <a:r>
              <a:rPr lang="en-US" b="0"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</a:rPr>
              <a:t>	</a:t>
            </a:r>
            <a:r>
              <a:rPr lang="zh-CN" b="0"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</a:rPr>
              <a:t>　</a:t>
            </a:r>
            <a:r>
              <a:rPr lang="en-US" b="0"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</a:rPr>
              <a:t>	</a:t>
            </a:r>
            <a:r>
              <a:rPr lang="zh-CN" b="0"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</a:rPr>
              <a:t>　</a:t>
            </a:r>
            <a:r>
              <a:rPr lang="en-US" b="0">
                <a:solidFill>
                  <a:srgbClr val="000000"/>
                </a:solidFill>
                <a:latin typeface="汉仪中黑S" panose="00020600040101010101" charset="-122"/>
                <a:ea typeface="汉仪中黑S" panose="00020600040101010101" charset="-122"/>
                <a:cs typeface="汉仪中黑S" panose="00020600040101010101" charset="-122"/>
              </a:rPr>
              <a:t>	</a:t>
            </a:r>
            <a:endParaRPr lang="en-US" altLang="en-US" b="0">
              <a:solidFill>
                <a:srgbClr val="000000"/>
              </a:solidFill>
              <a:latin typeface="汉仪中黑S" panose="00020600040101010101" charset="-122"/>
              <a:ea typeface="汉仪中黑S" panose="00020600040101010101" charset="-122"/>
              <a:cs typeface="汉仪中黑S" panose="0002060004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887345" y="2379980"/>
            <a:ext cx="6361430" cy="2926080"/>
            <a:chOff x="5597" y="2503"/>
            <a:chExt cx="10018" cy="4608"/>
          </a:xfrm>
        </p:grpSpPr>
        <p:grpSp>
          <p:nvGrpSpPr>
            <p:cNvPr id="23556" name="组合 23555"/>
            <p:cNvGrpSpPr/>
            <p:nvPr/>
          </p:nvGrpSpPr>
          <p:grpSpPr>
            <a:xfrm>
              <a:off x="5597" y="2503"/>
              <a:ext cx="9978" cy="996"/>
              <a:chOff x="0" y="0"/>
              <a:chExt cx="2984" cy="320"/>
            </a:xfrm>
          </p:grpSpPr>
          <p:sp>
            <p:nvSpPr>
              <p:cNvPr id="23557" name="AutoShape 5"/>
              <p:cNvSpPr/>
              <p:nvPr/>
            </p:nvSpPr>
            <p:spPr>
              <a:xfrm>
                <a:off x="200" y="0"/>
                <a:ext cx="2784" cy="32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accent1"/>
                  </a:gs>
                </a:gsLst>
                <a:lin ang="0" scaled="1"/>
                <a:tileRect/>
              </a:gradFill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l" eaLnBrk="0" hangingPunct="0"/>
                <a:r>
                  <a:rPr lang="en-US" altLang="zh-CN" sz="2400" dirty="0">
                    <a:latin typeface="汉仪文黑-85W" panose="00020600040101010101" charset="-122"/>
                    <a:ea typeface="汉仪文黑-85W" panose="00020600040101010101" charset="-122"/>
                    <a:sym typeface="+mn-ea"/>
                  </a:rPr>
                  <a:t>第一节　招聘专员工作说明书设计</a:t>
                </a:r>
                <a:endParaRPr lang="en-US" altLang="zh-CN" sz="2400" dirty="0">
                  <a:latin typeface="汉仪文黑-85W" panose="00020600040101010101" charset="-122"/>
                  <a:ea typeface="汉仪文黑-85W" panose="00020600040101010101" charset="-122"/>
                  <a:sym typeface="+mn-ea"/>
                </a:endParaRPr>
              </a:p>
            </p:txBody>
          </p:sp>
          <p:grpSp>
            <p:nvGrpSpPr>
              <p:cNvPr id="23558" name="组合 23557"/>
              <p:cNvGrpSpPr/>
              <p:nvPr/>
            </p:nvGrpSpPr>
            <p:grpSpPr>
              <a:xfrm>
                <a:off x="0" y="56"/>
                <a:ext cx="240" cy="240"/>
                <a:chOff x="0" y="0"/>
                <a:chExt cx="1615" cy="1615"/>
              </a:xfrm>
            </p:grpSpPr>
            <p:sp>
              <p:nvSpPr>
                <p:cNvPr id="23559" name="Oval 7"/>
                <p:cNvSpPr/>
                <p:nvPr/>
              </p:nvSpPr>
              <p:spPr>
                <a:xfrm>
                  <a:off x="0" y="0"/>
                  <a:ext cx="1615" cy="161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  <a:tileRect/>
                </a:gradFill>
                <a:ln w="9525">
                  <a:noFill/>
                </a:ln>
              </p:spPr>
              <p:txBody>
                <a:bodyPr wrap="none" anchor="ctr" anchorCtr="0"/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  <p:sp>
              <p:nvSpPr>
                <p:cNvPr id="23560" name="Oval 8"/>
                <p:cNvSpPr/>
                <p:nvPr/>
              </p:nvSpPr>
              <p:spPr>
                <a:xfrm>
                  <a:off x="92" y="91"/>
                  <a:ext cx="1430" cy="143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rgbClr val="A2A2A2"/>
                    </a:gs>
                    <a:gs pos="100000">
                      <a:srgbClr val="FFFFFF"/>
                    </a:gs>
                  </a:gsLst>
                  <a:lin ang="0" scaled="1"/>
                  <a:tileRect/>
                </a:gradFill>
                <a:ln w="9525">
                  <a:noFill/>
                </a:ln>
              </p:spPr>
              <p:txBody>
                <a:bodyPr wrap="none" anchor="ctr" anchorCtr="0"/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  <p:sp>
              <p:nvSpPr>
                <p:cNvPr id="23561" name="Oval 9"/>
                <p:cNvSpPr/>
                <p:nvPr/>
              </p:nvSpPr>
              <p:spPr>
                <a:xfrm>
                  <a:off x="175" y="175"/>
                  <a:ext cx="1265" cy="126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50000">
                      <a:srgbClr val="FFFFFF"/>
                    </a:gs>
                    <a:gs pos="100000">
                      <a:schemeClr val="hlink"/>
                    </a:gs>
                  </a:gsLst>
                  <a:lin ang="18900000" scaled="1"/>
                  <a:tileRect/>
                </a:gradFill>
                <a:ln w="9525">
                  <a:noFill/>
                </a:ln>
              </p:spPr>
              <p:txBody>
                <a:bodyPr wrap="square" anchor="ctr" anchorCtr="0">
                  <a:spAutoFit/>
                </a:bodyPr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  <p:sp>
              <p:nvSpPr>
                <p:cNvPr id="23562" name="Oval 10"/>
                <p:cNvSpPr/>
                <p:nvPr/>
              </p:nvSpPr>
              <p:spPr>
                <a:xfrm>
                  <a:off x="176" y="176"/>
                  <a:ext cx="1262" cy="126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FFCC00"/>
                    </a:gs>
                  </a:gsLst>
                  <a:lin ang="18900000" scaled="1"/>
                  <a:tileRect/>
                </a:gradFill>
                <a:ln w="9525">
                  <a:noFill/>
                </a:ln>
              </p:spPr>
              <p:txBody>
                <a:bodyPr wrap="square" anchor="ctr" anchorCtr="0">
                  <a:spAutoFit/>
                </a:bodyPr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  <p:sp>
              <p:nvSpPr>
                <p:cNvPr id="23563" name="Oval 11"/>
                <p:cNvSpPr/>
                <p:nvPr/>
              </p:nvSpPr>
              <p:spPr>
                <a:xfrm>
                  <a:off x="256" y="256"/>
                  <a:ext cx="1097" cy="11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50000">
                      <a:srgbClr val="3C5028"/>
                    </a:gs>
                    <a:gs pos="100000">
                      <a:schemeClr val="hlink"/>
                    </a:gs>
                  </a:gsLst>
                  <a:lin ang="2700000" scaled="1"/>
                  <a:tileRect/>
                </a:gradFill>
                <a:ln w="9525">
                  <a:noFill/>
                </a:ln>
              </p:spPr>
              <p:txBody>
                <a:bodyPr anchor="ctr" anchorCtr="0">
                  <a:spAutoFit/>
                </a:bodyPr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  <p:sp>
              <p:nvSpPr>
                <p:cNvPr id="23564" name="Oval 12"/>
                <p:cNvSpPr/>
                <p:nvPr/>
              </p:nvSpPr>
              <p:spPr>
                <a:xfrm>
                  <a:off x="259" y="259"/>
                  <a:ext cx="1096" cy="10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00"/>
                    </a:gs>
                    <a:gs pos="100000">
                      <a:srgbClr val="7C6300"/>
                    </a:gs>
                  </a:gsLst>
                  <a:lin ang="18900000" scaled="1"/>
                  <a:tileRect/>
                </a:gradFill>
                <a:ln w="9525">
                  <a:noFill/>
                </a:ln>
              </p:spPr>
              <p:txBody>
                <a:bodyPr anchor="ctr" anchorCtr="0">
                  <a:spAutoFit/>
                </a:bodyPr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</p:grpSp>
        </p:grpSp>
        <p:grpSp>
          <p:nvGrpSpPr>
            <p:cNvPr id="23565" name="组合 23564"/>
            <p:cNvGrpSpPr/>
            <p:nvPr/>
          </p:nvGrpSpPr>
          <p:grpSpPr>
            <a:xfrm>
              <a:off x="5597" y="3715"/>
              <a:ext cx="9952" cy="996"/>
              <a:chOff x="0" y="0"/>
              <a:chExt cx="2976" cy="320"/>
            </a:xfrm>
          </p:grpSpPr>
          <p:sp>
            <p:nvSpPr>
              <p:cNvPr id="23566" name="AutoShape 14"/>
              <p:cNvSpPr/>
              <p:nvPr/>
            </p:nvSpPr>
            <p:spPr>
              <a:xfrm>
                <a:off x="192" y="0"/>
                <a:ext cx="2784" cy="32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lin ang="0" scaled="1"/>
                <a:tileRect/>
              </a:gradFill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l" eaLnBrk="0" hangingPunct="0"/>
                <a:r>
                  <a:rPr lang="en-US" altLang="zh-CN" sz="2400" dirty="0">
                    <a:latin typeface="汉仪文黑-85W" panose="00020600040101010101" charset="-122"/>
                    <a:ea typeface="汉仪文黑-85W" panose="00020600040101010101" charset="-122"/>
                    <a:sym typeface="+mn-ea"/>
                  </a:rPr>
                  <a:t>第二节　培训专员工作说明书设计</a:t>
                </a:r>
                <a:endParaRPr lang="en-US" altLang="zh-CN" sz="2400" dirty="0">
                  <a:latin typeface="汉仪文黑-85W" panose="00020600040101010101" charset="-122"/>
                  <a:ea typeface="汉仪文黑-85W" panose="00020600040101010101" charset="-122"/>
                  <a:sym typeface="+mn-ea"/>
                </a:endParaRPr>
              </a:p>
            </p:txBody>
          </p:sp>
          <p:grpSp>
            <p:nvGrpSpPr>
              <p:cNvPr id="23567" name="组合 23566"/>
              <p:cNvGrpSpPr/>
              <p:nvPr/>
            </p:nvGrpSpPr>
            <p:grpSpPr>
              <a:xfrm>
                <a:off x="0" y="67"/>
                <a:ext cx="240" cy="240"/>
                <a:chOff x="0" y="0"/>
                <a:chExt cx="1615" cy="1615"/>
              </a:xfrm>
            </p:grpSpPr>
            <p:sp>
              <p:nvSpPr>
                <p:cNvPr id="23568" name="Oval 16"/>
                <p:cNvSpPr/>
                <p:nvPr/>
              </p:nvSpPr>
              <p:spPr>
                <a:xfrm>
                  <a:off x="0" y="0"/>
                  <a:ext cx="1615" cy="161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  <a:tileRect/>
                </a:gradFill>
                <a:ln w="9525">
                  <a:noFill/>
                </a:ln>
              </p:spPr>
              <p:txBody>
                <a:bodyPr wrap="none" anchor="ctr" anchorCtr="0"/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  <p:sp>
              <p:nvSpPr>
                <p:cNvPr id="23569" name="Oval 17"/>
                <p:cNvSpPr/>
                <p:nvPr/>
              </p:nvSpPr>
              <p:spPr>
                <a:xfrm>
                  <a:off x="92" y="91"/>
                  <a:ext cx="1430" cy="143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rgbClr val="A2A2A2"/>
                    </a:gs>
                    <a:gs pos="100000">
                      <a:srgbClr val="FFFFFF"/>
                    </a:gs>
                  </a:gsLst>
                  <a:lin ang="0" scaled="1"/>
                  <a:tileRect/>
                </a:gradFill>
                <a:ln w="9525">
                  <a:noFill/>
                </a:ln>
              </p:spPr>
              <p:txBody>
                <a:bodyPr wrap="none" anchor="ctr" anchorCtr="0"/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  <p:sp>
              <p:nvSpPr>
                <p:cNvPr id="23570" name="Oval 18"/>
                <p:cNvSpPr/>
                <p:nvPr/>
              </p:nvSpPr>
              <p:spPr>
                <a:xfrm>
                  <a:off x="175" y="175"/>
                  <a:ext cx="1265" cy="126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50000">
                      <a:srgbClr val="FFFFFF"/>
                    </a:gs>
                    <a:gs pos="100000">
                      <a:schemeClr val="hlink"/>
                    </a:gs>
                  </a:gsLst>
                  <a:lin ang="18900000" scaled="1"/>
                  <a:tileRect/>
                </a:gradFill>
                <a:ln w="9525">
                  <a:noFill/>
                </a:ln>
              </p:spPr>
              <p:txBody>
                <a:bodyPr wrap="square" anchor="ctr" anchorCtr="0">
                  <a:spAutoFit/>
                </a:bodyPr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  <p:sp>
              <p:nvSpPr>
                <p:cNvPr id="23571" name="Oval 19"/>
                <p:cNvSpPr/>
                <p:nvPr/>
              </p:nvSpPr>
              <p:spPr>
                <a:xfrm>
                  <a:off x="176" y="176"/>
                  <a:ext cx="1262" cy="126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48BE67"/>
                    </a:gs>
                  </a:gsLst>
                  <a:lin ang="18900000" scaled="1"/>
                  <a:tileRect/>
                </a:gradFill>
                <a:ln w="9525">
                  <a:noFill/>
                </a:ln>
              </p:spPr>
              <p:txBody>
                <a:bodyPr wrap="square" anchor="ctr" anchorCtr="0">
                  <a:spAutoFit/>
                </a:bodyPr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  <p:sp>
              <p:nvSpPr>
                <p:cNvPr id="23572" name="Oval 20"/>
                <p:cNvSpPr/>
                <p:nvPr/>
              </p:nvSpPr>
              <p:spPr>
                <a:xfrm>
                  <a:off x="256" y="256"/>
                  <a:ext cx="1097" cy="11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50000">
                      <a:srgbClr val="3C5028"/>
                    </a:gs>
                    <a:gs pos="100000">
                      <a:schemeClr val="hlink"/>
                    </a:gs>
                  </a:gsLst>
                  <a:lin ang="2700000" scaled="1"/>
                  <a:tileRect/>
                </a:gradFill>
                <a:ln w="9525">
                  <a:noFill/>
                </a:ln>
              </p:spPr>
              <p:txBody>
                <a:bodyPr anchor="ctr" anchorCtr="0">
                  <a:spAutoFit/>
                </a:bodyPr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  <p:sp>
              <p:nvSpPr>
                <p:cNvPr id="23573" name="Oval 21"/>
                <p:cNvSpPr/>
                <p:nvPr/>
              </p:nvSpPr>
              <p:spPr>
                <a:xfrm>
                  <a:off x="259" y="259"/>
                  <a:ext cx="1096" cy="10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8BE67"/>
                    </a:gs>
                    <a:gs pos="100000">
                      <a:srgbClr val="235C32"/>
                    </a:gs>
                  </a:gsLst>
                  <a:lin ang="18900000" scaled="1"/>
                  <a:tileRect/>
                </a:gradFill>
                <a:ln w="9525">
                  <a:noFill/>
                </a:ln>
              </p:spPr>
              <p:txBody>
                <a:bodyPr anchor="ctr" anchorCtr="0">
                  <a:spAutoFit/>
                </a:bodyPr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</p:grpSp>
        </p:grpSp>
        <p:grpSp>
          <p:nvGrpSpPr>
            <p:cNvPr id="23574" name="组合 23573"/>
            <p:cNvGrpSpPr/>
            <p:nvPr/>
          </p:nvGrpSpPr>
          <p:grpSpPr>
            <a:xfrm>
              <a:off x="5597" y="4915"/>
              <a:ext cx="9952" cy="996"/>
              <a:chOff x="0" y="0"/>
              <a:chExt cx="2976" cy="320"/>
            </a:xfrm>
          </p:grpSpPr>
          <p:sp>
            <p:nvSpPr>
              <p:cNvPr id="23575" name="AutoShape 23"/>
              <p:cNvSpPr/>
              <p:nvPr/>
            </p:nvSpPr>
            <p:spPr>
              <a:xfrm>
                <a:off x="192" y="0"/>
                <a:ext cx="2784" cy="32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accent1"/>
                  </a:gs>
                </a:gsLst>
                <a:lin ang="0" scaled="1"/>
                <a:tileRect/>
              </a:gradFill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l" eaLnBrk="0" hangingPunct="0"/>
                <a:r>
                  <a:rPr lang="en-US" altLang="zh-CN" sz="2400" dirty="0">
                    <a:latin typeface="汉仪文黑-85W" panose="00020600040101010101" charset="-122"/>
                    <a:ea typeface="汉仪文黑-85W" panose="00020600040101010101" charset="-122"/>
                    <a:sym typeface="+mn-ea"/>
                  </a:rPr>
                  <a:t>第三节　绩效专员工作说明书设计</a:t>
                </a:r>
                <a:endParaRPr lang="en-US" altLang="zh-CN" sz="2400" dirty="0">
                  <a:latin typeface="汉仪文黑-85W" panose="00020600040101010101" charset="-122"/>
                  <a:ea typeface="汉仪文黑-85W" panose="00020600040101010101" charset="-122"/>
                  <a:sym typeface="+mn-ea"/>
                </a:endParaRPr>
              </a:p>
            </p:txBody>
          </p:sp>
          <p:grpSp>
            <p:nvGrpSpPr>
              <p:cNvPr id="23576" name="组合 23575"/>
              <p:cNvGrpSpPr/>
              <p:nvPr/>
            </p:nvGrpSpPr>
            <p:grpSpPr>
              <a:xfrm>
                <a:off x="0" y="48"/>
                <a:ext cx="240" cy="240"/>
                <a:chOff x="0" y="0"/>
                <a:chExt cx="1615" cy="1615"/>
              </a:xfrm>
            </p:grpSpPr>
            <p:sp>
              <p:nvSpPr>
                <p:cNvPr id="23577" name="Oval 25"/>
                <p:cNvSpPr/>
                <p:nvPr/>
              </p:nvSpPr>
              <p:spPr>
                <a:xfrm>
                  <a:off x="0" y="0"/>
                  <a:ext cx="1615" cy="161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  <a:tileRect/>
                </a:gradFill>
                <a:ln w="9525">
                  <a:noFill/>
                </a:ln>
              </p:spPr>
              <p:txBody>
                <a:bodyPr wrap="none" anchor="ctr" anchorCtr="0"/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  <p:sp>
              <p:nvSpPr>
                <p:cNvPr id="23578" name="Oval 26"/>
                <p:cNvSpPr/>
                <p:nvPr/>
              </p:nvSpPr>
              <p:spPr>
                <a:xfrm>
                  <a:off x="92" y="91"/>
                  <a:ext cx="1430" cy="143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rgbClr val="A2A2A2"/>
                    </a:gs>
                    <a:gs pos="100000">
                      <a:srgbClr val="FFFFFF"/>
                    </a:gs>
                  </a:gsLst>
                  <a:lin ang="0" scaled="1"/>
                  <a:tileRect/>
                </a:gradFill>
                <a:ln w="9525">
                  <a:noFill/>
                </a:ln>
              </p:spPr>
              <p:txBody>
                <a:bodyPr wrap="none" anchor="ctr" anchorCtr="0"/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  <p:sp>
              <p:nvSpPr>
                <p:cNvPr id="23579" name="Oval 27"/>
                <p:cNvSpPr/>
                <p:nvPr/>
              </p:nvSpPr>
              <p:spPr>
                <a:xfrm>
                  <a:off x="175" y="175"/>
                  <a:ext cx="1265" cy="126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50000">
                      <a:srgbClr val="FFFFFF"/>
                    </a:gs>
                    <a:gs pos="100000">
                      <a:schemeClr val="hlink"/>
                    </a:gs>
                  </a:gsLst>
                  <a:lin ang="18900000" scaled="1"/>
                  <a:tileRect/>
                </a:gradFill>
                <a:ln w="9525">
                  <a:noFill/>
                </a:ln>
              </p:spPr>
              <p:txBody>
                <a:bodyPr wrap="square" anchor="ctr" anchorCtr="0">
                  <a:spAutoFit/>
                </a:bodyPr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  <p:sp>
              <p:nvSpPr>
                <p:cNvPr id="23580" name="Oval 28"/>
                <p:cNvSpPr/>
                <p:nvPr/>
              </p:nvSpPr>
              <p:spPr>
                <a:xfrm>
                  <a:off x="176" y="176"/>
                  <a:ext cx="1262" cy="126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1B3E1"/>
                    </a:gs>
                    <a:gs pos="100000">
                      <a:srgbClr val="0F5368"/>
                    </a:gs>
                  </a:gsLst>
                  <a:lin ang="5400000" scaled="1"/>
                  <a:tileRect/>
                </a:gradFill>
                <a:ln w="9525">
                  <a:noFill/>
                </a:ln>
              </p:spPr>
              <p:txBody>
                <a:bodyPr wrap="square" anchor="ctr" anchorCtr="0">
                  <a:spAutoFit/>
                </a:bodyPr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  <p:sp>
              <p:nvSpPr>
                <p:cNvPr id="23581" name="Oval 29"/>
                <p:cNvSpPr/>
                <p:nvPr/>
              </p:nvSpPr>
              <p:spPr>
                <a:xfrm>
                  <a:off x="256" y="256"/>
                  <a:ext cx="1097" cy="11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50000">
                      <a:srgbClr val="3C5028"/>
                    </a:gs>
                    <a:gs pos="100000">
                      <a:schemeClr val="hlink"/>
                    </a:gs>
                  </a:gsLst>
                  <a:lin ang="2700000" scaled="1"/>
                  <a:tileRect/>
                </a:gradFill>
                <a:ln w="9525">
                  <a:noFill/>
                </a:ln>
              </p:spPr>
              <p:txBody>
                <a:bodyPr anchor="ctr" anchorCtr="0">
                  <a:spAutoFit/>
                </a:bodyPr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  <p:sp>
              <p:nvSpPr>
                <p:cNvPr id="23582" name="Oval 30"/>
                <p:cNvSpPr/>
                <p:nvPr/>
              </p:nvSpPr>
              <p:spPr>
                <a:xfrm>
                  <a:off x="259" y="259"/>
                  <a:ext cx="1096" cy="10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1B3E1"/>
                    </a:gs>
                    <a:gs pos="100000">
                      <a:srgbClr val="10576D"/>
                    </a:gs>
                  </a:gsLst>
                  <a:lin ang="18900000" scaled="1"/>
                  <a:tileRect/>
                </a:gradFill>
                <a:ln w="9525">
                  <a:noFill/>
                </a:ln>
              </p:spPr>
              <p:txBody>
                <a:bodyPr anchor="ctr" anchorCtr="0">
                  <a:spAutoFit/>
                </a:bodyPr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</p:grpSp>
        </p:grpSp>
        <p:grpSp>
          <p:nvGrpSpPr>
            <p:cNvPr id="23583" name="组合 23582"/>
            <p:cNvGrpSpPr/>
            <p:nvPr/>
          </p:nvGrpSpPr>
          <p:grpSpPr>
            <a:xfrm>
              <a:off x="5597" y="6115"/>
              <a:ext cx="10018" cy="996"/>
              <a:chOff x="0" y="0"/>
              <a:chExt cx="2996" cy="320"/>
            </a:xfrm>
          </p:grpSpPr>
          <p:sp>
            <p:nvSpPr>
              <p:cNvPr id="23584" name="AutoShape 32"/>
              <p:cNvSpPr/>
              <p:nvPr/>
            </p:nvSpPr>
            <p:spPr>
              <a:xfrm>
                <a:off x="212" y="0"/>
                <a:ext cx="2784" cy="32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lin ang="0" scaled="1"/>
                <a:tileRect/>
              </a:gradFill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indent="0" algn="l"/>
                <a:r>
                  <a:rPr lang="en-US" altLang="zh-CN" sz="2400" dirty="0">
                    <a:latin typeface="汉仪文黑-85W" panose="00020600040101010101" charset="-122"/>
                    <a:ea typeface="汉仪文黑-85W" panose="00020600040101010101" charset="-122"/>
                    <a:sym typeface="+mn-ea"/>
                  </a:rPr>
                  <a:t>第四节　薪酬专员工作说明书设计</a:t>
                </a:r>
                <a:endParaRPr lang="en-US" altLang="zh-CN" sz="2400" dirty="0">
                  <a:latin typeface="汉仪文黑-85W" panose="00020600040101010101" charset="-122"/>
                  <a:ea typeface="汉仪文黑-85W" panose="00020600040101010101" charset="-122"/>
                  <a:sym typeface="+mn-ea"/>
                </a:endParaRPr>
              </a:p>
            </p:txBody>
          </p:sp>
          <p:grpSp>
            <p:nvGrpSpPr>
              <p:cNvPr id="23585" name="组合 23584"/>
              <p:cNvGrpSpPr/>
              <p:nvPr/>
            </p:nvGrpSpPr>
            <p:grpSpPr>
              <a:xfrm>
                <a:off x="0" y="64"/>
                <a:ext cx="240" cy="240"/>
                <a:chOff x="0" y="0"/>
                <a:chExt cx="1615" cy="1615"/>
              </a:xfrm>
            </p:grpSpPr>
            <p:sp>
              <p:nvSpPr>
                <p:cNvPr id="23586" name="Oval 34"/>
                <p:cNvSpPr/>
                <p:nvPr/>
              </p:nvSpPr>
              <p:spPr>
                <a:xfrm>
                  <a:off x="0" y="0"/>
                  <a:ext cx="1615" cy="161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  <a:tileRect/>
                </a:gradFill>
                <a:ln w="9525">
                  <a:noFill/>
                </a:ln>
              </p:spPr>
              <p:txBody>
                <a:bodyPr wrap="none" anchor="ctr" anchorCtr="0"/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  <p:sp>
              <p:nvSpPr>
                <p:cNvPr id="23587" name="Oval 35"/>
                <p:cNvSpPr/>
                <p:nvPr/>
              </p:nvSpPr>
              <p:spPr>
                <a:xfrm>
                  <a:off x="92" y="91"/>
                  <a:ext cx="1430" cy="143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rgbClr val="A2A2A2"/>
                    </a:gs>
                    <a:gs pos="100000">
                      <a:srgbClr val="FFFFFF"/>
                    </a:gs>
                  </a:gsLst>
                  <a:lin ang="0" scaled="1"/>
                  <a:tileRect/>
                </a:gradFill>
                <a:ln w="9525">
                  <a:noFill/>
                </a:ln>
              </p:spPr>
              <p:txBody>
                <a:bodyPr wrap="none" anchor="ctr" anchorCtr="0"/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  <p:sp>
              <p:nvSpPr>
                <p:cNvPr id="23588" name="Oval 36"/>
                <p:cNvSpPr/>
                <p:nvPr/>
              </p:nvSpPr>
              <p:spPr>
                <a:xfrm>
                  <a:off x="175" y="175"/>
                  <a:ext cx="1265" cy="126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50000">
                      <a:srgbClr val="FFFFFF"/>
                    </a:gs>
                    <a:gs pos="100000">
                      <a:schemeClr val="hlink"/>
                    </a:gs>
                  </a:gsLst>
                  <a:lin ang="18900000" scaled="1"/>
                  <a:tileRect/>
                </a:gradFill>
                <a:ln w="9525">
                  <a:noFill/>
                </a:ln>
              </p:spPr>
              <p:txBody>
                <a:bodyPr wrap="square" anchor="ctr" anchorCtr="0">
                  <a:spAutoFit/>
                </a:bodyPr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  <p:sp>
              <p:nvSpPr>
                <p:cNvPr id="23589" name="Oval 37"/>
                <p:cNvSpPr/>
                <p:nvPr/>
              </p:nvSpPr>
              <p:spPr>
                <a:xfrm>
                  <a:off x="176" y="176"/>
                  <a:ext cx="1262" cy="126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8D67E1"/>
                    </a:gs>
                  </a:gsLst>
                  <a:lin ang="18900000" scaled="1"/>
                  <a:tileRect/>
                </a:gradFill>
                <a:ln w="9525">
                  <a:noFill/>
                </a:ln>
              </p:spPr>
              <p:txBody>
                <a:bodyPr wrap="square" anchor="ctr" anchorCtr="0">
                  <a:spAutoFit/>
                </a:bodyPr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  <p:sp>
              <p:nvSpPr>
                <p:cNvPr id="23590" name="Oval 38"/>
                <p:cNvSpPr/>
                <p:nvPr/>
              </p:nvSpPr>
              <p:spPr>
                <a:xfrm>
                  <a:off x="256" y="256"/>
                  <a:ext cx="1097" cy="11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50000">
                      <a:srgbClr val="3C5028"/>
                    </a:gs>
                    <a:gs pos="100000">
                      <a:schemeClr val="hlink"/>
                    </a:gs>
                  </a:gsLst>
                  <a:lin ang="2700000" scaled="1"/>
                  <a:tileRect/>
                </a:gradFill>
                <a:ln w="9525">
                  <a:noFill/>
                </a:ln>
              </p:spPr>
              <p:txBody>
                <a:bodyPr anchor="ctr" anchorCtr="0">
                  <a:spAutoFit/>
                </a:bodyPr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  <p:sp>
              <p:nvSpPr>
                <p:cNvPr id="23591" name="Oval 39"/>
                <p:cNvSpPr/>
                <p:nvPr/>
              </p:nvSpPr>
              <p:spPr>
                <a:xfrm>
                  <a:off x="259" y="259"/>
                  <a:ext cx="1096" cy="10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D67E1"/>
                    </a:gs>
                    <a:gs pos="100000">
                      <a:srgbClr val="45326D"/>
                    </a:gs>
                  </a:gsLst>
                  <a:lin ang="18900000" scaled="1"/>
                  <a:tileRect/>
                </a:gradFill>
                <a:ln w="9525">
                  <a:noFill/>
                </a:ln>
              </p:spPr>
              <p:txBody>
                <a:bodyPr anchor="ctr" anchorCtr="0">
                  <a:spAutoFit/>
                </a:bodyPr>
                <a:p>
                  <a:endParaRPr lang="zh-CN" altLang="en-US" b="1" dirty="0">
                    <a:latin typeface="汉仪中黑S" panose="00020600040101010101" charset="-122"/>
                    <a:ea typeface="汉仪中黑S" panose="00020600040101010101" charset="-122"/>
                  </a:endParaRPr>
                </a:p>
              </p:txBody>
            </p:sp>
          </p:grpSp>
        </p:grpSp>
      </p:grp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cs typeface="汉仪文黑-85W" panose="00020600040101010101" charset="-122"/>
              </a:rPr>
              <a:t>目 录</a:t>
            </a:r>
            <a:endParaRPr lang="en-US" sz="3600" dirty="0">
              <a:cs typeface="汉仪文黑-85W" panose="0002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第一节　招聘专员工作说明书设计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一、职位描述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(一)职位概况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职位名称:人力资源招聘职位</a:t>
            </a:r>
            <a:endParaRPr lang="zh-CN" altLang="en-US"/>
          </a:p>
          <a:p>
            <a:r>
              <a:rPr lang="zh-CN" altLang="en-US"/>
              <a:t>工作名称:人力资源招聘员</a:t>
            </a:r>
            <a:endParaRPr lang="zh-CN" altLang="en-US"/>
          </a:p>
          <a:p>
            <a:r>
              <a:rPr lang="zh-CN" altLang="en-US"/>
              <a:t>工作代号:05􀆼02(在此假设05是人力资源部的代号,02是人力资源招聘职位的代号)</a:t>
            </a:r>
            <a:endParaRPr lang="zh-CN" altLang="en-US"/>
          </a:p>
          <a:p>
            <a:r>
              <a:rPr lang="zh-CN" altLang="en-US"/>
              <a:t>工作别名:人力资源招聘主办、人力资源招聘项目经理</a:t>
            </a:r>
            <a:endParaRPr lang="zh-CN" altLang="en-US"/>
          </a:p>
          <a:p>
            <a:r>
              <a:rPr lang="zh-CN" altLang="en-US"/>
              <a:t>隶属关系:隶属于人力资源部经理</a:t>
            </a:r>
            <a:endParaRPr lang="zh-CN" altLang="en-US"/>
          </a:p>
          <a:p>
            <a:pPr marL="0" algn="just"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(二)主要业务职责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>
                <a:sym typeface="+mn-ea"/>
              </a:rPr>
              <a:t>(1)确定人员招聘类别、招聘数量、招聘工具和招聘进度;</a:t>
            </a:r>
            <a:endParaRPr lang="zh-CN" altLang="en-US"/>
          </a:p>
          <a:p>
            <a:r>
              <a:rPr lang="zh-CN" altLang="en-US">
                <a:sym typeface="+mn-ea"/>
              </a:rPr>
              <a:t>(2)发布招聘广告;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第一节　招聘专员工作说明书设计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(3)受理应聘信息;</a:t>
            </a:r>
            <a:endParaRPr lang="zh-CN" altLang="en-US"/>
          </a:p>
          <a:p>
            <a:r>
              <a:rPr lang="zh-CN" altLang="en-US"/>
              <a:t>(4)组织面谈、办理甄选和录用;</a:t>
            </a:r>
            <a:endParaRPr lang="zh-CN" altLang="en-US"/>
          </a:p>
          <a:p>
            <a:r>
              <a:rPr lang="zh-CN" altLang="en-US"/>
              <a:t>(5)评价招聘结果,改进招聘工作。</a:t>
            </a:r>
            <a:endParaRPr lang="zh-CN" altLang="en-US"/>
          </a:p>
          <a:p>
            <a:endParaRPr lang="zh-CN" altLang="en-US"/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(三)任职业务要求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1.业务知识要求</a:t>
            </a:r>
            <a:endParaRPr lang="zh-CN" altLang="en-US"/>
          </a:p>
          <a:p>
            <a:r>
              <a:rPr lang="zh-CN" altLang="en-US"/>
              <a:t>2.业务能力要求</a:t>
            </a:r>
            <a:endParaRPr lang="zh-CN" altLang="en-US"/>
          </a:p>
          <a:p>
            <a:r>
              <a:rPr lang="zh-CN" altLang="en-US"/>
              <a:t>3.业务技能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第一节　招聘专员工作说明书设计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三、实例参考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某某公司招聘专员工作说明书</a:t>
            </a:r>
            <a:endParaRPr lang="zh-CN" altLang="en-US"/>
          </a:p>
          <a:p>
            <a:r>
              <a:rPr lang="zh-CN" altLang="en-US">
                <a:sym typeface="+mn-ea"/>
              </a:rPr>
              <a:t>(一)岗位基本资料</a:t>
            </a:r>
            <a:endParaRPr lang="zh-CN" altLang="en-US"/>
          </a:p>
          <a:p>
            <a:r>
              <a:rPr lang="zh-CN" altLang="en-US">
                <a:sym typeface="+mn-ea"/>
              </a:rPr>
              <a:t>(二)汇报程序及督导范围</a:t>
            </a:r>
            <a:endParaRPr lang="zh-CN" altLang="en-US"/>
          </a:p>
          <a:p>
            <a:r>
              <a:rPr lang="zh-CN" altLang="en-US">
                <a:sym typeface="+mn-ea"/>
              </a:rPr>
              <a:t>(三)岗位职责</a:t>
            </a:r>
            <a:endParaRPr lang="zh-CN" altLang="en-US"/>
          </a:p>
          <a:p>
            <a:r>
              <a:rPr lang="zh-CN" altLang="en-US">
                <a:sym typeface="+mn-ea"/>
              </a:rPr>
              <a:t>(四)权限范围</a:t>
            </a:r>
            <a:endParaRPr lang="zh-CN" altLang="en-US"/>
          </a:p>
          <a:p>
            <a:r>
              <a:rPr lang="zh-CN" altLang="en-US">
                <a:sym typeface="+mn-ea"/>
              </a:rPr>
              <a:t>(五)任用资格</a:t>
            </a:r>
            <a:endParaRPr lang="zh-CN" altLang="en-US"/>
          </a:p>
          <a:p>
            <a:r>
              <a:rPr lang="zh-CN" altLang="en-US">
                <a:sym typeface="+mn-ea"/>
              </a:rPr>
              <a:t>(六)业务接触对象</a:t>
            </a:r>
            <a:endParaRPr lang="zh-CN" altLang="en-US"/>
          </a:p>
          <a:p>
            <a:r>
              <a:rPr lang="zh-CN" altLang="en-US">
                <a:sym typeface="+mn-ea"/>
              </a:rPr>
              <a:t>(七)绩效考核标准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第一节　招聘专员工作说明书设计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四、实训案例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宝洁公司的校园招聘 </a:t>
            </a:r>
            <a:endParaRPr lang="zh-CN" altLang="en-US"/>
          </a:p>
          <a:p>
            <a:r>
              <a:rPr lang="zh-CN" altLang="en-US"/>
              <a:t>1.前期的广告宣传 </a:t>
            </a:r>
            <a:endParaRPr lang="zh-CN" altLang="en-US"/>
          </a:p>
          <a:p>
            <a:r>
              <a:rPr lang="zh-CN" altLang="en-US"/>
              <a:t>2.邀请大学生参加其校园招聘介绍会 </a:t>
            </a:r>
            <a:endParaRPr lang="zh-CN" altLang="en-US"/>
          </a:p>
          <a:p>
            <a:r>
              <a:rPr lang="zh-CN" altLang="en-US"/>
              <a:t>3.网上申请</a:t>
            </a:r>
            <a:endParaRPr lang="zh-CN" altLang="en-US"/>
          </a:p>
          <a:p>
            <a:r>
              <a:rPr lang="zh-CN" altLang="en-US"/>
              <a:t>4.人才测评 </a:t>
            </a:r>
            <a:endParaRPr lang="zh-CN" altLang="en-US"/>
          </a:p>
          <a:p>
            <a:r>
              <a:rPr lang="zh-CN" altLang="en-US"/>
              <a:t>5.笔试</a:t>
            </a:r>
            <a:endParaRPr lang="zh-CN" altLang="en-US"/>
          </a:p>
          <a:p>
            <a:r>
              <a:rPr lang="zh-CN" altLang="en-US"/>
              <a:t>6.面试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第二节　培训专员工作说明书设计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一、职位描述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(一)职位概况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职位名称:培训职位</a:t>
            </a:r>
            <a:endParaRPr lang="zh-CN" altLang="en-US"/>
          </a:p>
          <a:p>
            <a:r>
              <a:rPr lang="zh-CN" altLang="en-US"/>
              <a:t>工作名称:培训专员</a:t>
            </a:r>
            <a:endParaRPr lang="zh-CN" altLang="en-US"/>
          </a:p>
          <a:p>
            <a:r>
              <a:rPr lang="zh-CN" altLang="en-US"/>
              <a:t>工作代码:05􀆼03(在此假设05是人力资源部的代号,03是培训职位的代号)</a:t>
            </a:r>
            <a:endParaRPr lang="zh-CN" altLang="en-US"/>
          </a:p>
          <a:p>
            <a:r>
              <a:rPr lang="zh-CN" altLang="en-US"/>
              <a:t>工作别名:培训主办、培训项目经理</a:t>
            </a:r>
            <a:endParaRPr lang="zh-CN" altLang="en-US"/>
          </a:p>
          <a:p>
            <a:r>
              <a:rPr lang="zh-CN" altLang="en-US"/>
              <a:t>隶属关系:隶属于人力资源部经理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(二)主要业务职责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>
                <a:sym typeface="+mn-ea"/>
              </a:rPr>
              <a:t>(1)设计、发放、回收培训需求调查表并对其进行分析;</a:t>
            </a:r>
            <a:endParaRPr lang="zh-CN" altLang="en-US"/>
          </a:p>
          <a:p>
            <a:r>
              <a:rPr lang="zh-CN" altLang="en-US">
                <a:sym typeface="+mn-ea"/>
              </a:rPr>
              <a:t>(2)与企业各部门负责人就培训需求进行访谈并作出总结;</a:t>
            </a:r>
            <a:endParaRPr lang="zh-CN" altLang="en-US"/>
          </a:p>
          <a:p>
            <a:r>
              <a:rPr lang="zh-CN" altLang="en-US">
                <a:sym typeface="+mn-ea"/>
              </a:rPr>
              <a:t>(3)起草培训计划,包括培训时间、地点、师资、对象及投入等;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第二节　培训专员工作说明书设计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(4)实施综合培训计划;</a:t>
            </a:r>
            <a:endParaRPr lang="zh-CN" altLang="en-US"/>
          </a:p>
          <a:p>
            <a:r>
              <a:rPr lang="zh-CN" altLang="en-US"/>
              <a:t>(5)监督、指导和帮助各业务部门实施业务培训;</a:t>
            </a:r>
            <a:endParaRPr lang="zh-CN" altLang="en-US"/>
          </a:p>
          <a:p>
            <a:r>
              <a:rPr lang="zh-CN" altLang="en-US"/>
              <a:t>(6)进行培训效果的评估,并作出评估报告;</a:t>
            </a:r>
            <a:endParaRPr lang="zh-CN" altLang="en-US"/>
          </a:p>
          <a:p>
            <a:r>
              <a:rPr lang="zh-CN" altLang="en-US"/>
              <a:t>(7)进行培训系统的日常维护与改进;</a:t>
            </a:r>
            <a:endParaRPr lang="zh-CN" altLang="en-US"/>
          </a:p>
          <a:p>
            <a:r>
              <a:rPr lang="zh-CN" altLang="en-US"/>
              <a:t>(8)根据规划帮助制订企业员工职业生涯发展规划。</a:t>
            </a:r>
            <a:endParaRPr lang="zh-CN" altLang="en-US"/>
          </a:p>
          <a:p>
            <a:endParaRPr lang="zh-CN" altLang="en-US"/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(三)任职业务要求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>
                <a:sym typeface="+mn-ea"/>
              </a:rPr>
              <a:t>1.业务知识要求</a:t>
            </a:r>
            <a:endParaRPr lang="zh-CN" altLang="en-US"/>
          </a:p>
          <a:p>
            <a:r>
              <a:rPr lang="zh-CN" altLang="en-US">
                <a:sym typeface="+mn-ea"/>
              </a:rPr>
              <a:t>2.业务能力要求</a:t>
            </a:r>
            <a:endParaRPr lang="zh-CN" altLang="en-US"/>
          </a:p>
          <a:p>
            <a:r>
              <a:rPr lang="zh-CN" altLang="en-US">
                <a:sym typeface="+mn-ea"/>
              </a:rPr>
              <a:t>3.业务技能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第二节　培训专员工作说明书设计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二、实践练习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你认为作为一名培训专员应具备哪些资格条件?</a:t>
            </a:r>
            <a:endParaRPr lang="zh-CN" altLang="en-US"/>
          </a:p>
          <a:p>
            <a:r>
              <a:rPr lang="zh-CN" altLang="en-US"/>
              <a:t>请分别从知识、能力、经验三方面各举出三条加以说明。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PLACING_PICTURE_USER_VIEWPORT" val="{&quot;height&quot;:5150,&quot;width&quot;:19201}"/>
</p:tagLst>
</file>

<file path=ppt/tags/tag64.xml><?xml version="1.0" encoding="utf-8"?>
<p:tagLst xmlns:p="http://schemas.openxmlformats.org/presentationml/2006/main">
  <p:tag name="COMMONDATA" val="eyJoZGlkIjoiNTBlODZkODVmOTIxMWE2ZDY3MjViNmY2OTBlOTlkYTM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GungsuhChe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1848</Words>
  <Application>WPS 演示</Application>
  <PresentationFormat>宽屏</PresentationFormat>
  <Paragraphs>188</Paragraphs>
  <Slides>18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6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GungsuhChe</vt:lpstr>
      <vt:lpstr>Malgun Gothic</vt:lpstr>
      <vt:lpstr>汉仪文黑-85W</vt:lpstr>
      <vt:lpstr>NEU-BZ-S92</vt:lpstr>
      <vt:lpstr>Segoe Print</vt:lpstr>
      <vt:lpstr>方正书宋_GBK</vt:lpstr>
      <vt:lpstr>汉仪中黑S</vt:lpstr>
      <vt:lpstr>黑体</vt:lpstr>
      <vt:lpstr>楷体</vt:lpstr>
      <vt:lpstr>Office 主题​​</vt:lpstr>
      <vt:lpstr>默认设计模板</vt:lpstr>
      <vt:lpstr>PowerPoint 演示文稿</vt:lpstr>
      <vt:lpstr>目 录</vt:lpstr>
      <vt:lpstr>第一节　招聘专员工作说明书设计</vt:lpstr>
      <vt:lpstr>第一节　招聘专员工作说明书设计</vt:lpstr>
      <vt:lpstr>第一节　招聘专员工作说明书设计</vt:lpstr>
      <vt:lpstr>第一节　招聘专员工作说明书设计</vt:lpstr>
      <vt:lpstr>第二节　培训专员工作说明书设计</vt:lpstr>
      <vt:lpstr>第二节　培训专员工作说明书设计</vt:lpstr>
      <vt:lpstr>第二节　培训专员工作说明书设计</vt:lpstr>
      <vt:lpstr>第二节　培训专员工作说明书设计</vt:lpstr>
      <vt:lpstr>第三节　绩效专员工作说明书设计</vt:lpstr>
      <vt:lpstr>第三节　绩效专员工作说明书设计</vt:lpstr>
      <vt:lpstr>第三节　绩效专员工作说明书设计</vt:lpstr>
      <vt:lpstr>第三节　绩效专员工作说明书设计</vt:lpstr>
      <vt:lpstr>第四节　薪酬专员工作说明书设计</vt:lpstr>
      <vt:lpstr>第四节　薪酬专员工作说明书设计</vt:lpstr>
      <vt:lpstr>第四节　薪酬专员工作说明书设计</vt:lpstr>
      <vt:lpstr>第四节　薪酬专员工作说明书设计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sunny</cp:lastModifiedBy>
  <cp:revision>155</cp:revision>
  <dcterms:created xsi:type="dcterms:W3CDTF">2019-06-19T02:08:00Z</dcterms:created>
  <dcterms:modified xsi:type="dcterms:W3CDTF">2023-02-11T09:55:59Z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2052-11.1.0.13012</vt:lpwstr>
  </property>
  <property fmtid="{D5CDD505-2E9C-101B-9397-08002B2CF9AE}" pid="3" name="ICV">
    <vt:lpwstr>06F4094F1BEB44F2AF19923E0F6AE64F</vt:lpwstr>
  </property>
</Properties>
</file>