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2"/>
  </p:notesMasterIdLst>
  <p:sldIdLst>
    <p:sldId id="267" r:id="rId2"/>
    <p:sldId id="305" r:id="rId3"/>
    <p:sldId id="269" r:id="rId4"/>
    <p:sldId id="307" r:id="rId5"/>
    <p:sldId id="309" r:id="rId6"/>
    <p:sldId id="310" r:id="rId7"/>
    <p:sldId id="312" r:id="rId8"/>
    <p:sldId id="314" r:id="rId9"/>
    <p:sldId id="316" r:id="rId10"/>
    <p:sldId id="270" r:id="rId11"/>
    <p:sldId id="318" r:id="rId12"/>
    <p:sldId id="319" r:id="rId13"/>
    <p:sldId id="320" r:id="rId14"/>
    <p:sldId id="324" r:id="rId15"/>
    <p:sldId id="325" r:id="rId16"/>
    <p:sldId id="327" r:id="rId17"/>
    <p:sldId id="345" r:id="rId18"/>
    <p:sldId id="328" r:id="rId19"/>
    <p:sldId id="330" r:id="rId20"/>
    <p:sldId id="331" r:id="rId21"/>
    <p:sldId id="332" r:id="rId22"/>
    <p:sldId id="347" r:id="rId23"/>
    <p:sldId id="334" r:id="rId24"/>
    <p:sldId id="337" r:id="rId25"/>
    <p:sldId id="353" r:id="rId26"/>
    <p:sldId id="338" r:id="rId27"/>
    <p:sldId id="354" r:id="rId28"/>
    <p:sldId id="340" r:id="rId29"/>
    <p:sldId id="355" r:id="rId30"/>
    <p:sldId id="342" r:id="rId31"/>
  </p:sldIdLst>
  <p:sldSz cx="9144000" cy="5143500" type="screen16x9"/>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49">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90" d="100"/>
          <a:sy n="90" d="100"/>
        </p:scale>
        <p:origin x="816" y="84"/>
      </p:cViewPr>
      <p:guideLst>
        <p:guide orient="horz" pos="1649"/>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53FA750-83EB-49D1-B655-B63BFED1D8FA}" type="datetimeFigureOut">
              <a:rPr lang="zh-CN" altLang="en-US" smtClean="0"/>
              <a:t>2019/7/16 Tuesday</a:t>
            </a:fld>
            <a:endParaRPr lang="zh-CN" altLang="en-US"/>
          </a:p>
        </p:txBody>
      </p:sp>
      <p:sp>
        <p:nvSpPr>
          <p:cNvPr id="4" name="幻灯片图像占位符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BC9CD5A-6B2B-41EC-A11A-F9CE53D8C714}" type="slidenum">
              <a:rPr lang="zh-CN" altLang="en-US" smtClean="0"/>
              <a:t>‹#›</a:t>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10"/>
          </p:nvPr>
        </p:nvSpPr>
        <p:spPr/>
        <p:txBody>
          <a:bodyPr/>
          <a:lstStyle/>
          <a:p>
            <a:fld id="{9BC9CD5A-6B2B-41EC-A11A-F9CE53D8C714}" type="slidenum">
              <a:rPr lang="zh-CN" altLang="en-US" smtClean="0"/>
              <a:t>3</a:t>
            </a:fld>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4</a:t>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5</a:t>
            </a:fld>
            <a:endParaRPr lang="zh-CN"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6</a:t>
            </a:fld>
            <a:endParaRPr lang="zh-CN"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7</a:t>
            </a:fld>
            <a:endParaRPr lang="zh-CN"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8</a:t>
            </a:fld>
            <a:endParaRPr lang="zh-CN"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9BC9CD5A-6B2B-41EC-A11A-F9CE53D8C714}" type="slidenum">
              <a:rPr lang="zh-CN" altLang="en-US" smtClean="0"/>
              <a:t>9</a:t>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841772"/>
            <a:ext cx="6858000" cy="17907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2701528"/>
            <a:ext cx="6858000" cy="124182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543676" y="273844"/>
            <a:ext cx="1971675" cy="4358879"/>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628651" y="273844"/>
            <a:ext cx="5800725" cy="4358879"/>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282305"/>
            <a:ext cx="7886700" cy="2139553"/>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3442099"/>
            <a:ext cx="7886700" cy="1125140"/>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628650" y="1369219"/>
            <a:ext cx="3886200" cy="3263504"/>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内容占位符 3"/>
          <p:cNvSpPr>
            <a:spLocks noGrp="1"/>
          </p:cNvSpPr>
          <p:nvPr>
            <p:ph sz="half" idx="2"/>
          </p:nvPr>
        </p:nvSpPr>
        <p:spPr>
          <a:xfrm>
            <a:off x="4629150" y="1369219"/>
            <a:ext cx="3886200" cy="3263504"/>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日期占位符 4"/>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29841" y="273845"/>
            <a:ext cx="7886700" cy="994172"/>
          </a:xfrm>
        </p:spPr>
        <p:txBody>
          <a:bodyPr/>
          <a:lstStyle/>
          <a:p>
            <a:r>
              <a:rPr lang="zh-CN" altLang="en-US"/>
              <a:t>单击此处编辑母版标题样式</a:t>
            </a:r>
          </a:p>
        </p:txBody>
      </p:sp>
      <p:sp>
        <p:nvSpPr>
          <p:cNvPr id="3" name="文本占位符 2"/>
          <p:cNvSpPr>
            <a:spLocks noGrp="1"/>
          </p:cNvSpPr>
          <p:nvPr>
            <p:ph type="body" idx="1"/>
          </p:nvPr>
        </p:nvSpPr>
        <p:spPr>
          <a:xfrm>
            <a:off x="629842" y="1260872"/>
            <a:ext cx="3868340" cy="617934"/>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29842" y="1878806"/>
            <a:ext cx="3868340" cy="2763441"/>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文本占位符 4"/>
          <p:cNvSpPr>
            <a:spLocks noGrp="1"/>
          </p:cNvSpPr>
          <p:nvPr>
            <p:ph type="body" sz="quarter" idx="3"/>
          </p:nvPr>
        </p:nvSpPr>
        <p:spPr>
          <a:xfrm>
            <a:off x="4629151" y="1260872"/>
            <a:ext cx="3887391" cy="617934"/>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1" y="1878806"/>
            <a:ext cx="3887391" cy="2763441"/>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7" name="日期占位符 6"/>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日期占位符 2"/>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29841" y="342900"/>
            <a:ext cx="2949178" cy="120015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391" y="740570"/>
            <a:ext cx="4629150" cy="3655219"/>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文本占位符 3"/>
          <p:cNvSpPr>
            <a:spLocks noGrp="1"/>
          </p:cNvSpPr>
          <p:nvPr>
            <p:ph type="body" sz="half" idx="2"/>
          </p:nvPr>
        </p:nvSpPr>
        <p:spPr>
          <a:xfrm>
            <a:off x="629841" y="1543050"/>
            <a:ext cx="2949178" cy="2858691"/>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29841" y="342900"/>
            <a:ext cx="2949178" cy="120015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391" y="740570"/>
            <a:ext cx="4629150" cy="3655219"/>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629841" y="1543050"/>
            <a:ext cx="2949178" cy="2858691"/>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p:cNvSpPr>
            <a:spLocks noGrp="1"/>
          </p:cNvSpPr>
          <p:nvPr>
            <p:ph type="dt" sz="half" idx="10"/>
          </p:nvPr>
        </p:nvSpPr>
        <p:spPr/>
        <p:txBody>
          <a:bodyPr/>
          <a:lstStyle/>
          <a:p>
            <a:fld id="{F956BA9D-53B9-4113-B532-16A136D4E123}" type="datetimeFigureOut">
              <a:rPr lang="zh-CN" altLang="en-US" smtClean="0"/>
              <a:t>2019/7/16 Tuesday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BB7C437-60B0-490A-BEB5-9629E48331B6}"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cstate="print">
            <a:lum/>
          </a:blip>
          <a:srcRect/>
          <a:stretch>
            <a:fillRect/>
          </a:stretch>
        </a:blip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628650" y="273845"/>
            <a:ext cx="7886700" cy="994172"/>
          </a:xfrm>
          <a:prstGeom prst="rect">
            <a:avLst/>
          </a:prstGeom>
        </p:spPr>
        <p:txBody>
          <a:bodyPr vert="horz" lIns="91440" tIns="45720" rIns="91440" bIns="45720" rtlCol="0" anchor="ctr">
            <a:normAutofit/>
          </a:bodyPr>
          <a:lstStyle/>
          <a:p>
            <a:r>
              <a:rPr lang="zh-CN" altLang="en-US"/>
              <a:t>单击此处编辑母版标题样式</a:t>
            </a:r>
          </a:p>
        </p:txBody>
      </p:sp>
      <p:sp>
        <p:nvSpPr>
          <p:cNvPr id="3" name="文本占位符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2"/>
          </p:nvPr>
        </p:nvSpPr>
        <p:spPr>
          <a:xfrm>
            <a:off x="628650" y="4767264"/>
            <a:ext cx="2057400" cy="273844"/>
          </a:xfrm>
          <a:prstGeom prst="rect">
            <a:avLst/>
          </a:prstGeom>
        </p:spPr>
        <p:txBody>
          <a:bodyPr vert="horz" lIns="91440" tIns="45720" rIns="91440" bIns="45720" rtlCol="0" anchor="ctr"/>
          <a:lstStyle>
            <a:lvl1pPr algn="l">
              <a:defRPr sz="1200">
                <a:solidFill>
                  <a:schemeClr val="tx1">
                    <a:tint val="75000"/>
                  </a:schemeClr>
                </a:solidFill>
              </a:defRPr>
            </a:lvl1pPr>
          </a:lstStyle>
          <a:p>
            <a:fld id="{F956BA9D-53B9-4113-B532-16A136D4E123}" type="datetimeFigureOut">
              <a:rPr lang="zh-CN" altLang="en-US" smtClean="0"/>
              <a:t>2019/7/16 Tuesday</a:t>
            </a:fld>
            <a:endParaRPr lang="zh-CN" altLang="en-US"/>
          </a:p>
        </p:txBody>
      </p:sp>
      <p:sp>
        <p:nvSpPr>
          <p:cNvPr id="5" name="页脚占位符 4"/>
          <p:cNvSpPr>
            <a:spLocks noGrp="1"/>
          </p:cNvSpPr>
          <p:nvPr>
            <p:ph type="ftr" sz="quarter" idx="3"/>
          </p:nvPr>
        </p:nvSpPr>
        <p:spPr>
          <a:xfrm>
            <a:off x="3028950" y="4767264"/>
            <a:ext cx="3086100" cy="273844"/>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457950" y="4767264"/>
            <a:ext cx="2057400" cy="273844"/>
          </a:xfrm>
          <a:prstGeom prst="rect">
            <a:avLst/>
          </a:prstGeom>
        </p:spPr>
        <p:txBody>
          <a:bodyPr vert="horz" lIns="91440" tIns="45720" rIns="91440" bIns="45720" rtlCol="0" anchor="ctr"/>
          <a:lstStyle>
            <a:lvl1pPr algn="r">
              <a:defRPr sz="1200">
                <a:solidFill>
                  <a:schemeClr val="tx1">
                    <a:tint val="75000"/>
                  </a:schemeClr>
                </a:solidFill>
              </a:defRPr>
            </a:lvl1pPr>
          </a:lstStyle>
          <a:p>
            <a:fld id="{5BB7C437-60B0-490A-BEB5-9629E48331B6}"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635215" y="1928242"/>
            <a:ext cx="3554095" cy="829945"/>
          </a:xfrm>
          <a:prstGeom prst="rect">
            <a:avLst/>
          </a:prstGeom>
          <a:noFill/>
        </p:spPr>
        <p:txBody>
          <a:bodyPr wrap="none" rtlCol="0">
            <a:spAutoFit/>
          </a:bodyPr>
          <a:lstStyle/>
          <a:p>
            <a:pPr>
              <a:lnSpc>
                <a:spcPct val="150000"/>
              </a:lnSpc>
            </a:pPr>
            <a:r>
              <a:rPr lang="zh-CN" altLang="en-US" sz="3200" dirty="0">
                <a:latin typeface="微软雅黑" panose="020B0503020204020204" pitchFamily="34" charset="-122"/>
                <a:ea typeface="微软雅黑" panose="020B0503020204020204" pitchFamily="34" charset="-122"/>
              </a:rPr>
              <a:t>第十一章 国际金融</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92792" y="652044"/>
            <a:ext cx="7886700" cy="3848241"/>
          </a:xfrm>
        </p:spPr>
        <p:txBody>
          <a:bodyPr>
            <a:noAutofit/>
          </a:bodyPr>
          <a:lstStyle/>
          <a:p>
            <a:pPr marL="0" lvl="0" indent="0" fontAlgn="auto">
              <a:lnSpc>
                <a:spcPct val="120000"/>
              </a:lnSpc>
              <a:buNone/>
            </a:pPr>
            <a:r>
              <a:rPr lang="zh-CN" altLang="en-US" sz="2400" dirty="0">
                <a:latin typeface="微软雅黑" panose="020B0503020204020204" pitchFamily="34" charset="-122"/>
                <a:ea typeface="微软雅黑" panose="020B0503020204020204" pitchFamily="34" charset="-122"/>
              </a:rPr>
              <a:t>一、</a:t>
            </a:r>
            <a:r>
              <a:rPr lang="zh-CN" altLang="zh-CN" sz="2400" dirty="0">
                <a:latin typeface="微软雅黑" panose="020B0503020204020204" pitchFamily="34" charset="-122"/>
                <a:ea typeface="微软雅黑" panose="020B0503020204020204" pitchFamily="34" charset="-122"/>
              </a:rPr>
              <a:t>国际收支的含义</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20000"/>
              </a:lnSpc>
              <a:buNone/>
            </a:pPr>
            <a:r>
              <a:rPr lang="zh-CN" altLang="zh-CN" sz="2400" dirty="0">
                <a:latin typeface="微软雅黑" panose="020B0503020204020204" pitchFamily="34" charset="-122"/>
                <a:ea typeface="微软雅黑" panose="020B0503020204020204" pitchFamily="34" charset="-122"/>
              </a:rPr>
              <a:t>国际收支是指在一定时期内一国居民与非居民之间全部经济交易的系统记录。</a:t>
            </a:r>
          </a:p>
          <a:p>
            <a:pPr marL="0" lvl="0" indent="0" fontAlgn="auto">
              <a:lnSpc>
                <a:spcPct val="120000"/>
              </a:lnSpc>
              <a:buNone/>
            </a:pPr>
            <a:r>
              <a:rPr lang="zh-CN" altLang="en-US" sz="2400" dirty="0">
                <a:latin typeface="微软雅黑" panose="020B0503020204020204" pitchFamily="34" charset="-122"/>
                <a:ea typeface="微软雅黑" panose="020B0503020204020204" pitchFamily="34" charset="-122"/>
                <a:sym typeface="+mn-ea"/>
              </a:rPr>
              <a:t>二、</a:t>
            </a:r>
            <a:r>
              <a:rPr lang="zh-CN" altLang="zh-CN" sz="2400" dirty="0">
                <a:latin typeface="微软雅黑" panose="020B0503020204020204" pitchFamily="34" charset="-122"/>
                <a:ea typeface="微软雅黑" panose="020B0503020204020204" pitchFamily="34" charset="-122"/>
                <a:sym typeface="+mn-ea"/>
              </a:rPr>
              <a:t>国际收支</a:t>
            </a:r>
            <a:r>
              <a:rPr lang="zh-CN" altLang="en-US" sz="2400" dirty="0">
                <a:latin typeface="微软雅黑" panose="020B0503020204020204" pitchFamily="34" charset="-122"/>
                <a:ea typeface="微软雅黑" panose="020B0503020204020204" pitchFamily="34" charset="-122"/>
                <a:sym typeface="+mn-ea"/>
              </a:rPr>
              <a:t>平衡表</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20000"/>
              </a:lnSpc>
              <a:buNone/>
            </a:pPr>
            <a:r>
              <a:rPr lang="zh-CN" altLang="zh-CN" sz="2400" dirty="0">
                <a:latin typeface="微软雅黑" panose="020B0503020204020204" pitchFamily="34" charset="-122"/>
                <a:ea typeface="微软雅黑" panose="020B0503020204020204" pitchFamily="34" charset="-122"/>
                <a:sym typeface="+mn-ea"/>
              </a:rPr>
              <a:t>国际收支平衡表，是指国际收支按照特定账户分类和复式记账原理进行系统记录的报表。</a:t>
            </a:r>
            <a:endParaRPr lang="zh-CN" altLang="en-US" sz="2400" dirty="0">
              <a:latin typeface="微软雅黑" panose="020B0503020204020204" pitchFamily="34" charset="-122"/>
              <a:ea typeface="微软雅黑" panose="020B0503020204020204" pitchFamily="34" charset="-122"/>
            </a:endParaRPr>
          </a:p>
          <a:p>
            <a:pPr marL="0" lvl="0" indent="0" fontAlgn="auto">
              <a:lnSpc>
                <a:spcPct val="120000"/>
              </a:lnSpc>
              <a:buNone/>
            </a:pPr>
            <a:endParaRPr lang="zh-CN" altLang="en-US"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465157" y="326289"/>
            <a:ext cx="7886700" cy="3848241"/>
          </a:xfrm>
        </p:spPr>
        <p:txBody>
          <a:bodyPr>
            <a:noAutofit/>
          </a:bodyPr>
          <a:lstStyle/>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rPr>
              <a:t>（一）特定账户分类</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1.</a:t>
            </a:r>
            <a:r>
              <a:rPr lang="zh-CN" altLang="zh-CN" sz="2200" dirty="0">
                <a:latin typeface="微软雅黑" panose="020B0503020204020204" pitchFamily="34" charset="-122"/>
                <a:ea typeface="微软雅黑" panose="020B0503020204020204" pitchFamily="34" charset="-122"/>
                <a:sym typeface="+mn-ea"/>
              </a:rPr>
              <a:t>经常账户</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经常账户</a:t>
            </a:r>
            <a:r>
              <a:rPr lang="en-US" altLang="zh-CN" sz="2200" dirty="0">
                <a:latin typeface="微软雅黑" panose="020B0503020204020204" pitchFamily="34" charset="-122"/>
                <a:ea typeface="微软雅黑" panose="020B0503020204020204" pitchFamily="34" charset="-122"/>
                <a:sym typeface="+mn-ea"/>
              </a:rPr>
              <a:t>(current account)</a:t>
            </a:r>
            <a:r>
              <a:rPr lang="zh-CN" altLang="zh-CN" sz="2200" dirty="0">
                <a:latin typeface="微软雅黑" panose="020B0503020204020204" pitchFamily="34" charset="-122"/>
                <a:ea typeface="微软雅黑" panose="020B0503020204020204" pitchFamily="34" charset="-122"/>
                <a:sym typeface="+mn-ea"/>
              </a:rPr>
              <a:t>又称经常项目，是指对实际资源在国际间的流动行为进行记录的账户，是国际收支平衡表中最基本、最重要的项目。</a:t>
            </a: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2.</a:t>
            </a:r>
            <a:r>
              <a:rPr lang="zh-CN" altLang="zh-CN" sz="2200" dirty="0">
                <a:latin typeface="微软雅黑" panose="020B0503020204020204" pitchFamily="34" charset="-122"/>
                <a:ea typeface="微软雅黑" panose="020B0503020204020204" pitchFamily="34" charset="-122"/>
                <a:sym typeface="+mn-ea"/>
              </a:rPr>
              <a:t>资本与金融账户</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资本和金融账户是指对资产所有权在国际间流动行为进行记录的账户，它包括两大部分：资本账户</a:t>
            </a:r>
            <a:r>
              <a:rPr lang="zh-CN" altLang="en-US" sz="2200" dirty="0">
                <a:latin typeface="微软雅黑" panose="020B0503020204020204" pitchFamily="34" charset="-122"/>
                <a:ea typeface="微软雅黑" panose="020B0503020204020204" pitchFamily="34" charset="-122"/>
                <a:sym typeface="+mn-ea"/>
              </a:rPr>
              <a:t>和</a:t>
            </a:r>
            <a:r>
              <a:rPr lang="zh-CN" altLang="zh-CN" sz="2200" dirty="0">
                <a:latin typeface="微软雅黑" panose="020B0503020204020204" pitchFamily="34" charset="-122"/>
                <a:ea typeface="微软雅黑" panose="020B0503020204020204" pitchFamily="34" charset="-122"/>
                <a:sym typeface="+mn-ea"/>
              </a:rPr>
              <a:t>金融账户</a:t>
            </a:r>
            <a:r>
              <a:rPr lang="zh-CN" altLang="en-US" sz="2200" dirty="0">
                <a:latin typeface="微软雅黑" panose="020B0503020204020204" pitchFamily="34" charset="-122"/>
                <a:ea typeface="微软雅黑" panose="020B0503020204020204" pitchFamily="34" charset="-122"/>
                <a:sym typeface="+mn-ea"/>
              </a:rPr>
              <a:t>。</a:t>
            </a: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3.</a:t>
            </a:r>
            <a:r>
              <a:rPr lang="zh-CN" altLang="zh-CN" sz="2200" dirty="0">
                <a:latin typeface="微软雅黑" panose="020B0503020204020204" pitchFamily="34" charset="-122"/>
                <a:ea typeface="微软雅黑" panose="020B0503020204020204" pitchFamily="34" charset="-122"/>
                <a:sym typeface="+mn-ea"/>
              </a:rPr>
              <a:t>错误和遗漏账户</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由于从事国际交往的行为主体成千上万，统计时难免发生差错，因而，一切统计上的误差均归入错误和遗漏账户</a:t>
            </a:r>
            <a:r>
              <a:rPr lang="zh-CN" altLang="en-US" sz="2200" dirty="0">
                <a:latin typeface="微软雅黑" panose="020B0503020204020204" pitchFamily="34" charset="-122"/>
                <a:ea typeface="微软雅黑" panose="020B0503020204020204" pitchFamily="34" charset="-122"/>
                <a:sym typeface="+mn-ea"/>
              </a:rPr>
              <a:t>。</a:t>
            </a: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sym typeface="+mn-ea"/>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852047" y="934567"/>
            <a:ext cx="7886700" cy="3848241"/>
          </a:xfrm>
        </p:spPr>
        <p:txBody>
          <a:bodyPr>
            <a:noAutofit/>
          </a:bodyPr>
          <a:lstStyle/>
          <a:p>
            <a:pPr marL="0" indent="0">
              <a:lnSpc>
                <a:spcPct val="100000"/>
              </a:lnSpc>
              <a:buNone/>
            </a:pPr>
            <a:r>
              <a:rPr lang="zh-CN" altLang="zh-CN" sz="2400" dirty="0">
                <a:latin typeface="微软雅黑" panose="020B0503020204020204" pitchFamily="34" charset="-122"/>
                <a:ea typeface="微软雅黑" panose="020B0503020204020204" pitchFamily="34" charset="-122"/>
              </a:rPr>
              <a:t>（二）复式记账原则</a:t>
            </a:r>
            <a:endParaRPr lang="en-US" altLang="zh-CN" sz="2400" dirty="0">
              <a:latin typeface="微软雅黑" panose="020B0503020204020204" pitchFamily="34" charset="-122"/>
              <a:ea typeface="微软雅黑" panose="020B0503020204020204" pitchFamily="34" charset="-122"/>
            </a:endParaRPr>
          </a:p>
          <a:p>
            <a:pPr marL="0" indent="0">
              <a:lnSpc>
                <a:spcPct val="100000"/>
              </a:lnSpc>
              <a:buNone/>
            </a:pPr>
            <a:r>
              <a:rPr lang="zh-CN" altLang="zh-CN" sz="2400" dirty="0">
                <a:latin typeface="微软雅黑" panose="020B0503020204020204" pitchFamily="34" charset="-122"/>
                <a:ea typeface="微软雅黑" panose="020B0503020204020204" pitchFamily="34" charset="-122"/>
              </a:rPr>
              <a:t>国际收支平衡表采用复式记账法，即在反映每一项业务活动时，按其内容以相等的金额同时在两个或两个以上相互联系的账户中进行登记。</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451485" y="236855"/>
            <a:ext cx="8063865" cy="3848100"/>
          </a:xfrm>
        </p:spPr>
        <p:txBody>
          <a:bodyPr>
            <a:noAutofit/>
          </a:bodyPr>
          <a:lstStyle/>
          <a:p>
            <a:pPr marL="0" lvl="0" indent="0" fontAlgn="auto">
              <a:lnSpc>
                <a:spcPct val="100000"/>
              </a:lnSpc>
              <a:buNone/>
            </a:pPr>
            <a:r>
              <a:rPr lang="zh-CN" altLang="en-US" sz="2200" dirty="0">
                <a:latin typeface="微软雅黑" panose="020B0503020204020204" pitchFamily="34" charset="-122"/>
                <a:ea typeface="微软雅黑" panose="020B0503020204020204" pitchFamily="34" charset="-122"/>
              </a:rPr>
              <a:t>三、</a:t>
            </a:r>
            <a:r>
              <a:rPr lang="zh-CN" altLang="zh-CN" sz="2200" dirty="0">
                <a:latin typeface="微软雅黑" panose="020B0503020204020204" pitchFamily="34" charset="-122"/>
                <a:ea typeface="微软雅黑" panose="020B0503020204020204" pitchFamily="34" charset="-122"/>
              </a:rPr>
              <a:t>国际收支调节</a:t>
            </a:r>
            <a:endParaRPr lang="en-US"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rPr>
              <a:t>常用的调节国际收支失衡的手段和政策措施主要有：</a:t>
            </a:r>
            <a:endParaRPr lang="en-US"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rPr>
              <a:t>（一）外汇缓冲政策</a:t>
            </a: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（二）财政政策和货币政策</a:t>
            </a:r>
            <a:endParaRPr lang="en-US"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    1.</a:t>
            </a:r>
            <a:r>
              <a:rPr lang="zh-CN" altLang="zh-CN" sz="2200" dirty="0">
                <a:latin typeface="微软雅黑" panose="020B0503020204020204" pitchFamily="34" charset="-122"/>
                <a:ea typeface="微软雅黑" panose="020B0503020204020204" pitchFamily="34" charset="-122"/>
                <a:sym typeface="+mn-ea"/>
              </a:rPr>
              <a:t>财政政策     </a:t>
            </a:r>
            <a:r>
              <a:rPr lang="en-US" altLang="zh-CN" sz="2200" dirty="0">
                <a:latin typeface="微软雅黑" panose="020B0503020204020204" pitchFamily="34" charset="-122"/>
                <a:ea typeface="微软雅黑" panose="020B0503020204020204" pitchFamily="34" charset="-122"/>
                <a:sym typeface="+mn-ea"/>
              </a:rPr>
              <a:t>2.</a:t>
            </a:r>
            <a:r>
              <a:rPr lang="zh-CN" altLang="zh-CN" sz="2200" dirty="0">
                <a:latin typeface="微软雅黑" panose="020B0503020204020204" pitchFamily="34" charset="-122"/>
                <a:ea typeface="微软雅黑" panose="020B0503020204020204" pitchFamily="34" charset="-122"/>
                <a:sym typeface="+mn-ea"/>
              </a:rPr>
              <a:t>货币政策</a:t>
            </a:r>
            <a:endParaRPr lang="en-US"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（三）汇率政策</a:t>
            </a: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当一国发生国际收支逆差时，降低本国货币的汇率、使本币对外币贬值。</a:t>
            </a: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a:t>
            </a:r>
            <a:r>
              <a:rPr lang="zh-CN" altLang="en-US" sz="2200" dirty="0">
                <a:latin typeface="微软雅黑" panose="020B0503020204020204" pitchFamily="34" charset="-122"/>
                <a:ea typeface="微软雅黑" panose="020B0503020204020204" pitchFamily="34" charset="-122"/>
                <a:sym typeface="+mn-ea"/>
              </a:rPr>
              <a:t>四</a:t>
            </a:r>
            <a:r>
              <a:rPr lang="zh-CN" altLang="zh-CN" sz="2200" dirty="0">
                <a:latin typeface="微软雅黑" panose="020B0503020204020204" pitchFamily="34" charset="-122"/>
                <a:ea typeface="微软雅黑" panose="020B0503020204020204" pitchFamily="34" charset="-122"/>
                <a:sym typeface="+mn-ea"/>
              </a:rPr>
              <a:t>）直接管制</a:t>
            </a: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直接管制是指政府通过发布行政命令，对国际经济交易进行行政干预，以求国际收支平衡的政策措施。</a:t>
            </a: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2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2738458" y="1962312"/>
            <a:ext cx="6489325" cy="1338119"/>
          </a:xfrm>
        </p:spPr>
        <p:txBody>
          <a:bodyPr>
            <a:noAutofit/>
          </a:bodyPr>
          <a:lstStyle/>
          <a:p>
            <a:pPr marL="0" lvl="0" indent="0">
              <a:lnSpc>
                <a:spcPct val="120000"/>
              </a:lnSpc>
              <a:buNone/>
            </a:pPr>
            <a:r>
              <a:rPr lang="zh-CN" altLang="en-US" sz="3200" dirty="0">
                <a:latin typeface="微软雅黑" panose="020B0503020204020204" pitchFamily="34" charset="-122"/>
                <a:ea typeface="微软雅黑" panose="020B0503020204020204" pitchFamily="34" charset="-122"/>
              </a:rPr>
              <a:t>单元三  国际储备</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74227" y="276015"/>
            <a:ext cx="7995395" cy="4009601"/>
          </a:xfrm>
        </p:spPr>
        <p:txBody>
          <a:bodyPr>
            <a:noAutofit/>
          </a:bodyPr>
          <a:lstStyle/>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rPr>
              <a:t>一、国际储备及其作用</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rPr>
              <a:t>（一）国际储备的概念</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rPr>
              <a:t>国际储备是指一国货币当局持有的，用于弥补国际收支逆差，维持本国货币汇率的稳定和应付各种紧急支付而持有的国际间可以普遍接受的资产。</a:t>
            </a: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a:t>
            </a:r>
            <a:r>
              <a:rPr lang="zh-CN" altLang="en-US" sz="2400" dirty="0">
                <a:latin typeface="微软雅黑" panose="020B0503020204020204" pitchFamily="34" charset="-122"/>
                <a:ea typeface="微软雅黑" panose="020B0503020204020204" pitchFamily="34" charset="-122"/>
                <a:sym typeface="+mn-ea"/>
              </a:rPr>
              <a:t>二</a:t>
            </a:r>
            <a:r>
              <a:rPr lang="zh-CN" altLang="zh-CN" sz="2400" dirty="0">
                <a:latin typeface="微软雅黑" panose="020B0503020204020204" pitchFamily="34" charset="-122"/>
                <a:ea typeface="微软雅黑" panose="020B0503020204020204" pitchFamily="34" charset="-122"/>
                <a:sym typeface="+mn-ea"/>
              </a:rPr>
              <a:t>）国际储备的</a:t>
            </a:r>
            <a:r>
              <a:rPr lang="zh-CN" altLang="en-US" sz="2400" dirty="0">
                <a:latin typeface="微软雅黑" panose="020B0503020204020204" pitchFamily="34" charset="-122"/>
                <a:ea typeface="微软雅黑" panose="020B0503020204020204" pitchFamily="34" charset="-122"/>
                <a:sym typeface="+mn-ea"/>
              </a:rPr>
              <a:t>作用</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调节临时性国际收支逆差</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干预外汇市场，维持汇率稳定</a:t>
            </a: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3.</a:t>
            </a:r>
            <a:r>
              <a:rPr lang="zh-CN" altLang="zh-CN" sz="2400" dirty="0">
                <a:latin typeface="微软雅黑" panose="020B0503020204020204" pitchFamily="34" charset="-122"/>
                <a:ea typeface="微软雅黑" panose="020B0503020204020204" pitchFamily="34" charset="-122"/>
                <a:sym typeface="+mn-ea"/>
              </a:rPr>
              <a:t>作为对外举债与偿债能力的信用保证</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4.</a:t>
            </a:r>
            <a:r>
              <a:rPr lang="zh-CN" altLang="zh-CN" sz="2400" dirty="0">
                <a:latin typeface="微软雅黑" panose="020B0503020204020204" pitchFamily="34" charset="-122"/>
                <a:ea typeface="微软雅黑" panose="020B0503020204020204" pitchFamily="34" charset="-122"/>
                <a:sym typeface="+mn-ea"/>
              </a:rPr>
              <a:t>争取国际间的竞争优势</a:t>
            </a: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74526" y="566770"/>
            <a:ext cx="7995395" cy="4009601"/>
          </a:xfrm>
        </p:spPr>
        <p:txBody>
          <a:bodyPr>
            <a:noAutofit/>
          </a:bodyPr>
          <a:lstStyle/>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rPr>
              <a:t>二、国际储备的构成</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（一）黄金储备</a:t>
            </a:r>
            <a:endParaRPr lang="en-US"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根据国际货币基金组织的《牙买加协议》，黄金同国际货币制度和各国的货币脱钩，不准用于政府间的国际收支差额清算。</a:t>
            </a: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（二）外汇储备</a:t>
            </a: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外汇储备</a:t>
            </a:r>
            <a:r>
              <a:rPr lang="en-US" altLang="zh-CN" sz="2400" dirty="0">
                <a:latin typeface="微软雅黑" panose="020B0503020204020204" pitchFamily="34" charset="-122"/>
                <a:ea typeface="微软雅黑" panose="020B0503020204020204" pitchFamily="34" charset="-122"/>
                <a:sym typeface="+mn-ea"/>
              </a:rPr>
              <a:t>(foreign exchange reserves)</a:t>
            </a:r>
            <a:r>
              <a:rPr lang="zh-CN" altLang="zh-CN" sz="2400" dirty="0">
                <a:latin typeface="微软雅黑" panose="020B0503020204020204" pitchFamily="34" charset="-122"/>
                <a:ea typeface="微软雅黑" panose="020B0503020204020204" pitchFamily="34" charset="-122"/>
                <a:sym typeface="+mn-ea"/>
              </a:rPr>
              <a:t>是一国货币当局持有的对外流动性资产，其主要形式为国外银行存款和外国政府债券。</a:t>
            </a:r>
            <a:endParaRPr lang="en-US" altLang="zh-CN" sz="24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74526" y="566770"/>
            <a:ext cx="7995395" cy="4009601"/>
          </a:xfrm>
        </p:spPr>
        <p:txBody>
          <a:bodyPr>
            <a:noAutofit/>
          </a:bodyPr>
          <a:lstStyle/>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（三）在</a:t>
            </a:r>
            <a:r>
              <a:rPr lang="en-US" altLang="zh-CN" sz="2400" dirty="0">
                <a:latin typeface="微软雅黑" panose="020B0503020204020204" pitchFamily="34" charset="-122"/>
                <a:ea typeface="微软雅黑" panose="020B0503020204020204" pitchFamily="34" charset="-122"/>
              </a:rPr>
              <a:t>IMF</a:t>
            </a:r>
            <a:r>
              <a:rPr lang="zh-CN" altLang="zh-CN" sz="2400" dirty="0">
                <a:latin typeface="微软雅黑" panose="020B0503020204020204" pitchFamily="34" charset="-122"/>
                <a:ea typeface="微软雅黑" panose="020B0503020204020204" pitchFamily="34" charset="-122"/>
              </a:rPr>
              <a:t>的储备头寸</a:t>
            </a: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在</a:t>
            </a:r>
            <a:r>
              <a:rPr lang="en-US" altLang="zh-CN" sz="2400" dirty="0">
                <a:latin typeface="微软雅黑" panose="020B0503020204020204" pitchFamily="34" charset="-122"/>
                <a:ea typeface="微软雅黑" panose="020B0503020204020204" pitchFamily="34" charset="-122"/>
              </a:rPr>
              <a:t>IMF</a:t>
            </a:r>
            <a:r>
              <a:rPr lang="zh-CN" altLang="zh-CN" sz="2400" dirty="0">
                <a:latin typeface="微软雅黑" panose="020B0503020204020204" pitchFamily="34" charset="-122"/>
                <a:ea typeface="微软雅黑" panose="020B0503020204020204" pitchFamily="34" charset="-122"/>
              </a:rPr>
              <a:t>的储备头寸</a:t>
            </a:r>
            <a:r>
              <a:rPr lang="en-US" altLang="zh-CN" sz="2400" dirty="0">
                <a:latin typeface="微软雅黑" panose="020B0503020204020204" pitchFamily="34" charset="-122"/>
                <a:ea typeface="微软雅黑" panose="020B0503020204020204" pitchFamily="34" charset="-122"/>
              </a:rPr>
              <a:t>(reserve position in the fund)</a:t>
            </a:r>
            <a:r>
              <a:rPr lang="zh-CN" altLang="zh-CN" sz="2400" dirty="0">
                <a:latin typeface="微软雅黑" panose="020B0503020204020204" pitchFamily="34" charset="-122"/>
                <a:ea typeface="微软雅黑" panose="020B0503020204020204" pitchFamily="34" charset="-122"/>
              </a:rPr>
              <a:t> ，是指成员国在</a:t>
            </a:r>
            <a:r>
              <a:rPr lang="en-US" altLang="zh-CN" sz="2400" dirty="0">
                <a:latin typeface="微软雅黑" panose="020B0503020204020204" pitchFamily="34" charset="-122"/>
                <a:ea typeface="微软雅黑" panose="020B0503020204020204" pitchFamily="34" charset="-122"/>
              </a:rPr>
              <a:t>IMF</a:t>
            </a:r>
            <a:r>
              <a:rPr lang="zh-CN" altLang="zh-CN" sz="2400" dirty="0">
                <a:latin typeface="微软雅黑" panose="020B0503020204020204" pitchFamily="34" charset="-122"/>
                <a:ea typeface="微软雅黑" panose="020B0503020204020204" pitchFamily="34" charset="-122"/>
              </a:rPr>
              <a:t>的普通资金账户中可自由提取和使用的资产。</a:t>
            </a: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sym typeface="+mn-ea"/>
              </a:rPr>
              <a:t>（四）特别提款权</a:t>
            </a: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sym typeface="+mn-ea"/>
              </a:rPr>
              <a:t>特别提款权</a:t>
            </a:r>
            <a:r>
              <a:rPr lang="en-US" altLang="zh-CN" sz="2400" dirty="0">
                <a:latin typeface="微软雅黑" panose="020B0503020204020204" pitchFamily="34" charset="-122"/>
                <a:ea typeface="微软雅黑" panose="020B0503020204020204" pitchFamily="34" charset="-122"/>
                <a:sym typeface="+mn-ea"/>
              </a:rPr>
              <a:t>(special drawing rights, SDRS)</a:t>
            </a:r>
            <a:r>
              <a:rPr lang="zh-CN" altLang="zh-CN" sz="2400" dirty="0">
                <a:latin typeface="微软雅黑" panose="020B0503020204020204" pitchFamily="34" charset="-122"/>
                <a:ea typeface="微软雅黑" panose="020B0503020204020204" pitchFamily="34" charset="-122"/>
                <a:sym typeface="+mn-ea"/>
              </a:rPr>
              <a:t> 特殊的账面资产、账面货币，是在普通提款权以外配给成员国的特别提用资金的权利</a:t>
            </a:r>
            <a:r>
              <a:rPr lang="zh-CN" altLang="en-US" sz="2400" dirty="0">
                <a:latin typeface="微软雅黑" panose="020B0503020204020204" pitchFamily="34" charset="-122"/>
                <a:ea typeface="微软雅黑" panose="020B0503020204020204" pitchFamily="34" charset="-122"/>
                <a:sym typeface="+mn-ea"/>
              </a:rPr>
              <a:t>。</a:t>
            </a: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610721" y="705835"/>
            <a:ext cx="7995395" cy="4009601"/>
          </a:xfrm>
        </p:spPr>
        <p:txBody>
          <a:bodyPr>
            <a:noAutofit/>
          </a:bodyPr>
          <a:lstStyle/>
          <a:p>
            <a:pPr marL="0" indent="0">
              <a:buNone/>
            </a:pPr>
            <a:r>
              <a:rPr lang="zh-CN" altLang="en-US" sz="2400" dirty="0">
                <a:latin typeface="微软雅黑" panose="020B0503020204020204" pitchFamily="34" charset="-122"/>
                <a:ea typeface="微软雅黑" panose="020B0503020204020204" pitchFamily="34" charset="-122"/>
              </a:rPr>
              <a:t>三</a:t>
            </a:r>
            <a:r>
              <a:rPr lang="zh-CN" altLang="zh-CN" sz="2400" dirty="0">
                <a:latin typeface="微软雅黑" panose="020B0503020204020204" pitchFamily="34" charset="-122"/>
                <a:ea typeface="微软雅黑" panose="020B0503020204020204" pitchFamily="34" charset="-122"/>
              </a:rPr>
              <a:t>、国际储备的</a:t>
            </a:r>
            <a:r>
              <a:rPr lang="zh-CN" altLang="en-US" sz="2400" dirty="0">
                <a:latin typeface="微软雅黑" panose="020B0503020204020204" pitchFamily="34" charset="-122"/>
                <a:ea typeface="微软雅黑" panose="020B0503020204020204" pitchFamily="34" charset="-122"/>
              </a:rPr>
              <a:t>管理</a:t>
            </a:r>
            <a:endParaRPr lang="en-US" altLang="zh-CN" sz="2400" dirty="0">
              <a:latin typeface="微软雅黑" panose="020B0503020204020204" pitchFamily="34" charset="-122"/>
              <a:ea typeface="微软雅黑" panose="020B0503020204020204" pitchFamily="34" charset="-122"/>
            </a:endParaRPr>
          </a:p>
          <a:p>
            <a:pPr marL="0" indent="0">
              <a:buNone/>
            </a:pPr>
            <a:r>
              <a:rPr lang="zh-CN" altLang="zh-CN" sz="2400" dirty="0">
                <a:latin typeface="微软雅黑" panose="020B0503020204020204" pitchFamily="34" charset="-122"/>
                <a:ea typeface="微软雅黑" panose="020B0503020204020204" pitchFamily="34" charset="-122"/>
              </a:rPr>
              <a:t>（一）国际储备的规模管理</a:t>
            </a:r>
            <a:endParaRPr lang="en-US" altLang="zh-CN" sz="2400" dirty="0">
              <a:latin typeface="微软雅黑" panose="020B0503020204020204" pitchFamily="34" charset="-122"/>
              <a:ea typeface="微软雅黑" panose="020B0503020204020204" pitchFamily="34" charset="-122"/>
            </a:endParaRPr>
          </a:p>
          <a:p>
            <a:pPr marL="0" indent="0">
              <a:buNone/>
            </a:pPr>
            <a:r>
              <a:rPr lang="zh-CN" altLang="zh-CN" sz="2400" dirty="0">
                <a:latin typeface="微软雅黑" panose="020B0503020204020204" pitchFamily="34" charset="-122"/>
                <a:ea typeface="微软雅黑" panose="020B0503020204020204" pitchFamily="34" charset="-122"/>
              </a:rPr>
              <a:t>在确定适量国际储备时考虑以下几个因素：</a:t>
            </a:r>
          </a:p>
          <a:p>
            <a:pPr marL="0" indent="0">
              <a:buNone/>
            </a:pPr>
            <a:r>
              <a:rPr lang="en-US" altLang="zh-CN" sz="2400" dirty="0">
                <a:latin typeface="微软雅黑" panose="020B0503020204020204" pitchFamily="34" charset="-122"/>
                <a:ea typeface="微软雅黑" panose="020B0503020204020204" pitchFamily="34" charset="-122"/>
              </a:rPr>
              <a:t>    1.</a:t>
            </a:r>
            <a:r>
              <a:rPr lang="zh-CN" altLang="zh-CN" sz="2400" dirty="0">
                <a:latin typeface="微软雅黑" panose="020B0503020204020204" pitchFamily="34" charset="-122"/>
                <a:ea typeface="微软雅黑" panose="020B0503020204020204" pitchFamily="34" charset="-122"/>
              </a:rPr>
              <a:t>对外贸易状况</a:t>
            </a:r>
            <a:endParaRPr lang="en-US" altLang="zh-CN" sz="2400" dirty="0">
              <a:latin typeface="微软雅黑" panose="020B0503020204020204" pitchFamily="34" charset="-122"/>
              <a:ea typeface="微软雅黑" panose="020B0503020204020204" pitchFamily="34" charset="-122"/>
            </a:endParaRPr>
          </a:p>
          <a:p>
            <a:pPr marL="0" indent="0">
              <a:buNone/>
            </a:pPr>
            <a:r>
              <a:rPr lang="en-US" altLang="zh-CN" sz="2400" dirty="0">
                <a:latin typeface="微软雅黑" panose="020B0503020204020204" pitchFamily="34" charset="-122"/>
                <a:ea typeface="微软雅黑" panose="020B0503020204020204" pitchFamily="34" charset="-122"/>
              </a:rPr>
              <a:t>    2.</a:t>
            </a:r>
            <a:r>
              <a:rPr lang="zh-CN" altLang="zh-CN" sz="2400" dirty="0">
                <a:latin typeface="微软雅黑" panose="020B0503020204020204" pitchFamily="34" charset="-122"/>
                <a:ea typeface="微软雅黑" panose="020B0503020204020204" pitchFamily="34" charset="-122"/>
              </a:rPr>
              <a:t>国际融资能力</a:t>
            </a:r>
          </a:p>
          <a:p>
            <a:pPr marL="0" indent="0">
              <a:lnSpc>
                <a:spcPct val="100000"/>
              </a:lnSpc>
              <a:buNone/>
            </a:pPr>
            <a:r>
              <a:rPr lang="en-US" altLang="zh-CN" sz="2400" dirty="0">
                <a:latin typeface="微软雅黑" panose="020B0503020204020204" pitchFamily="34" charset="-122"/>
                <a:ea typeface="微软雅黑" panose="020B0503020204020204" pitchFamily="34" charset="-122"/>
                <a:sym typeface="+mn-ea"/>
              </a:rPr>
              <a:t>    3.</a:t>
            </a:r>
            <a:r>
              <a:rPr lang="zh-CN" altLang="zh-CN" sz="2400" dirty="0">
                <a:latin typeface="微软雅黑" panose="020B0503020204020204" pitchFamily="34" charset="-122"/>
                <a:ea typeface="微软雅黑" panose="020B0503020204020204" pitchFamily="34" charset="-122"/>
                <a:sym typeface="+mn-ea"/>
              </a:rPr>
              <a:t>汇率制度和汇率政策的选择</a:t>
            </a:r>
            <a:endParaRPr lang="en-US" altLang="zh-CN" sz="2400" dirty="0">
              <a:latin typeface="微软雅黑" panose="020B0503020204020204" pitchFamily="34" charset="-122"/>
              <a:ea typeface="微软雅黑" panose="020B0503020204020204" pitchFamily="34" charset="-122"/>
            </a:endParaRPr>
          </a:p>
          <a:p>
            <a:pPr marL="0" indent="0">
              <a:lnSpc>
                <a:spcPct val="100000"/>
              </a:lnSpc>
              <a:buNone/>
            </a:pPr>
            <a:r>
              <a:rPr lang="en-US" altLang="zh-CN" sz="2400" dirty="0">
                <a:latin typeface="微软雅黑" panose="020B0503020204020204" pitchFamily="34" charset="-122"/>
                <a:ea typeface="微软雅黑" panose="020B0503020204020204" pitchFamily="34" charset="-122"/>
                <a:sym typeface="+mn-ea"/>
              </a:rPr>
              <a:t>    4.</a:t>
            </a:r>
            <a:r>
              <a:rPr lang="zh-CN" altLang="zh-CN" sz="2400" dirty="0">
                <a:latin typeface="微软雅黑" panose="020B0503020204020204" pitchFamily="34" charset="-122"/>
                <a:ea typeface="微软雅黑" panose="020B0503020204020204" pitchFamily="34" charset="-122"/>
                <a:sym typeface="+mn-ea"/>
              </a:rPr>
              <a:t>货币的国际地位</a:t>
            </a:r>
            <a:endParaRPr lang="zh-CN" altLang="zh-CN" sz="2400" dirty="0">
              <a:latin typeface="微软雅黑" panose="020B0503020204020204" pitchFamily="34" charset="-122"/>
              <a:ea typeface="微软雅黑" panose="020B0503020204020204" pitchFamily="34" charset="-122"/>
            </a:endParaRPr>
          </a:p>
          <a:p>
            <a:pPr marL="0" lvl="0" indent="0">
              <a:lnSpc>
                <a:spcPct val="100000"/>
              </a:lnSpc>
              <a:buNone/>
            </a:pPr>
            <a:r>
              <a:rPr lang="en-US" altLang="zh-CN" sz="2400" dirty="0">
                <a:latin typeface="微软雅黑" panose="020B0503020204020204" pitchFamily="34" charset="-122"/>
                <a:ea typeface="微软雅黑" panose="020B0503020204020204" pitchFamily="34" charset="-122"/>
                <a:sym typeface="+mn-ea"/>
              </a:rPr>
              <a:t>    5.</a:t>
            </a:r>
            <a:r>
              <a:rPr lang="zh-CN" altLang="zh-CN" sz="2400" dirty="0">
                <a:latin typeface="微软雅黑" panose="020B0503020204020204" pitchFamily="34" charset="-122"/>
                <a:ea typeface="微软雅黑" panose="020B0503020204020204" pitchFamily="34" charset="-122"/>
                <a:sym typeface="+mn-ea"/>
              </a:rPr>
              <a:t>外汇管制和贸易管制程度</a:t>
            </a: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en-US" altLang="zh-CN" sz="2400" b="1"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en-US" altLang="zh-CN" sz="2400" b="1"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610870" y="669925"/>
            <a:ext cx="7767955" cy="4009390"/>
          </a:xfrm>
        </p:spPr>
        <p:txBody>
          <a:bodyPr>
            <a:noAutofit/>
          </a:bodyPr>
          <a:lstStyle/>
          <a:p>
            <a:pPr marL="0" indent="0">
              <a:lnSpc>
                <a:spcPct val="120000"/>
              </a:lnSpc>
              <a:buNone/>
            </a:pPr>
            <a:r>
              <a:rPr lang="zh-CN" altLang="zh-CN" sz="2400" dirty="0">
                <a:latin typeface="微软雅黑" panose="020B0503020204020204" pitchFamily="34" charset="-122"/>
                <a:ea typeface="微软雅黑" panose="020B0503020204020204" pitchFamily="34" charset="-122"/>
              </a:rPr>
              <a:t>（二）国际储备的结构管理</a:t>
            </a:r>
            <a:endParaRPr lang="en-US" altLang="zh-CN" sz="2400" dirty="0">
              <a:latin typeface="微软雅黑" panose="020B0503020204020204" pitchFamily="34" charset="-122"/>
              <a:ea typeface="微软雅黑" panose="020B0503020204020204" pitchFamily="34" charset="-122"/>
            </a:endParaRPr>
          </a:p>
          <a:p>
            <a:pPr marL="0" indent="0">
              <a:lnSpc>
                <a:spcPct val="120000"/>
              </a:lnSpc>
              <a:buNone/>
            </a:pPr>
            <a:r>
              <a:rPr lang="en-US" altLang="zh-CN" sz="2400" dirty="0">
                <a:latin typeface="微软雅黑" panose="020B0503020204020204" pitchFamily="34" charset="-122"/>
                <a:ea typeface="微软雅黑" panose="020B0503020204020204" pitchFamily="34" charset="-122"/>
              </a:rPr>
              <a:t>1.</a:t>
            </a:r>
            <a:r>
              <a:rPr lang="zh-CN" altLang="zh-CN" sz="2400" dirty="0">
                <a:latin typeface="微软雅黑" panose="020B0503020204020204" pitchFamily="34" charset="-122"/>
                <a:ea typeface="微软雅黑" panose="020B0503020204020204" pitchFamily="34" charset="-122"/>
              </a:rPr>
              <a:t>黄金储备、外汇储备、普通提款权和特别提款权的结构管理</a:t>
            </a:r>
          </a:p>
          <a:p>
            <a:pPr marL="0" indent="0">
              <a:lnSpc>
                <a:spcPct val="120000"/>
              </a:lnSpc>
              <a:buNone/>
            </a:pPr>
            <a:r>
              <a:rPr lang="en-US" altLang="zh-CN" sz="2400" dirty="0">
                <a:latin typeface="微软雅黑" panose="020B0503020204020204" pitchFamily="34" charset="-122"/>
                <a:ea typeface="微软雅黑" panose="020B0503020204020204" pitchFamily="34" charset="-122"/>
              </a:rPr>
              <a:t>2.</a:t>
            </a:r>
            <a:r>
              <a:rPr lang="zh-CN" altLang="zh-CN" sz="2400" dirty="0">
                <a:latin typeface="微软雅黑" panose="020B0503020204020204" pitchFamily="34" charset="-122"/>
                <a:ea typeface="微软雅黑" panose="020B0503020204020204" pitchFamily="34" charset="-122"/>
              </a:rPr>
              <a:t>各种储备货币的结构管理</a:t>
            </a: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en-US" altLang="zh-CN" sz="2400" b="1"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566635" y="2017142"/>
            <a:ext cx="3674110" cy="829945"/>
          </a:xfrm>
          <a:prstGeom prst="rect">
            <a:avLst/>
          </a:prstGeom>
          <a:noFill/>
        </p:spPr>
        <p:txBody>
          <a:bodyPr wrap="none" rtlCol="0">
            <a:spAutoFit/>
          </a:bodyPr>
          <a:lstStyle/>
          <a:p>
            <a:pPr>
              <a:lnSpc>
                <a:spcPct val="150000"/>
              </a:lnSpc>
            </a:pPr>
            <a:r>
              <a:rPr lang="zh-CN" altLang="en-US" sz="3200" dirty="0">
                <a:latin typeface="微软雅黑" panose="020B0503020204020204" pitchFamily="34" charset="-122"/>
                <a:ea typeface="微软雅黑" panose="020B0503020204020204" pitchFamily="34" charset="-122"/>
              </a:rPr>
              <a:t>单元一  外汇与汇率</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1453405" y="1889176"/>
            <a:ext cx="6130738" cy="1015389"/>
          </a:xfrm>
        </p:spPr>
        <p:txBody>
          <a:bodyPr>
            <a:noAutofit/>
          </a:bodyPr>
          <a:lstStyle/>
          <a:p>
            <a:pPr marL="0" indent="0" algn="ctr">
              <a:lnSpc>
                <a:spcPct val="100000"/>
              </a:lnSpc>
              <a:buNone/>
            </a:pPr>
            <a:r>
              <a:rPr lang="zh-CN" altLang="en-US" sz="3600" dirty="0">
                <a:latin typeface="微软雅黑" panose="020B0503020204020204" pitchFamily="34" charset="-122"/>
                <a:ea typeface="微软雅黑" panose="020B0503020204020204" pitchFamily="34" charset="-122"/>
              </a:rPr>
              <a:t>单元四  国际资本流动</a:t>
            </a:r>
          </a:p>
          <a:p>
            <a:pPr marL="0" indent="0">
              <a:buNone/>
            </a:pPr>
            <a:endParaRPr lang="zh-CN" altLang="en-US" sz="4000" dirty="0">
              <a:latin typeface="微软雅黑" panose="020B0503020204020204" pitchFamily="34" charset="-122"/>
              <a:ea typeface="微软雅黑" panose="020B0503020204020204" pitchFamily="34" charset="-122"/>
            </a:endParaRPr>
          </a:p>
          <a:p>
            <a:pPr marL="0" indent="0">
              <a:buNone/>
            </a:pPr>
            <a:endParaRPr lang="zh-CN" altLang="en-US" sz="4400" dirty="0">
              <a:latin typeface="微软雅黑" panose="020B0503020204020204" pitchFamily="34" charset="-122"/>
              <a:ea typeface="微软雅黑" panose="020B0503020204020204" pitchFamily="34" charset="-122"/>
            </a:endParaRPr>
          </a:p>
          <a:p>
            <a:pPr marL="0" indent="0">
              <a:buNone/>
            </a:pPr>
            <a:endParaRPr lang="zh-CN" altLang="en-US" sz="4800" b="1" dirty="0">
              <a:latin typeface="微软雅黑" panose="020B0503020204020204" pitchFamily="34" charset="-122"/>
              <a:ea typeface="微软雅黑" panose="020B0503020204020204" pitchFamily="34" charset="-122"/>
            </a:endParaRPr>
          </a:p>
          <a:p>
            <a:pPr marL="0" indent="0">
              <a:buNone/>
            </a:pPr>
            <a:endParaRPr lang="zh-CN" altLang="en-US" sz="5400" b="1" dirty="0">
              <a:latin typeface="微软雅黑" panose="020B0503020204020204" pitchFamily="34" charset="-122"/>
              <a:ea typeface="微软雅黑" panose="020B0503020204020204" pitchFamily="34" charset="-122"/>
            </a:endParaRPr>
          </a:p>
          <a:p>
            <a:pPr marL="0" indent="0">
              <a:buNone/>
            </a:pPr>
            <a:endParaRPr lang="zh-CN" altLang="en-US" sz="6000" b="1" dirty="0">
              <a:latin typeface="微软雅黑" panose="020B0503020204020204" pitchFamily="34" charset="-122"/>
              <a:ea typeface="微软雅黑" panose="020B0503020204020204" pitchFamily="34" charset="-122"/>
            </a:endParaRPr>
          </a:p>
          <a:p>
            <a:pPr marL="0" indent="0">
              <a:buNone/>
            </a:pPr>
            <a:endParaRPr lang="zh-CN" altLang="en-US" sz="6600" b="1" dirty="0">
              <a:latin typeface="微软雅黑" panose="020B0503020204020204" pitchFamily="34" charset="-122"/>
              <a:ea typeface="微软雅黑" panose="020B0503020204020204" pitchFamily="34" charset="-122"/>
            </a:endParaRPr>
          </a:p>
          <a:p>
            <a:pPr marL="0" indent="0">
              <a:buNone/>
            </a:pPr>
            <a:endParaRPr lang="zh-CN" altLang="en-US" sz="6600" b="1"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636568" y="599701"/>
            <a:ext cx="7871012" cy="3944471"/>
          </a:xfrm>
        </p:spPr>
        <p:txBody>
          <a:bodyPr>
            <a:noAutofit/>
          </a:bodyPr>
          <a:lstStyle/>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一、国际资本流动及其方式</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（一）国际资本流动的含义</a:t>
            </a: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国际资本流动，是指国际间为了一定的经济目的而进行各种形式的资本转移。</a:t>
            </a:r>
          </a:p>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sym typeface="+mn-ea"/>
              </a:rPr>
              <a:t>（二）国际资本流动的方式</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资本的流入与流出</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长期资本流动与短期资本流动</a:t>
            </a: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46286" y="523949"/>
            <a:ext cx="7871012" cy="3944471"/>
          </a:xfrm>
        </p:spPr>
        <p:txBody>
          <a:bodyPr>
            <a:noAutofit/>
          </a:bodyPr>
          <a:lstStyle/>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1.</a:t>
            </a:r>
            <a:r>
              <a:rPr lang="zh-CN" altLang="zh-CN" sz="2400" dirty="0">
                <a:latin typeface="微软雅黑" panose="020B0503020204020204" pitchFamily="34" charset="-122"/>
                <a:ea typeface="微软雅黑" panose="020B0503020204020204" pitchFamily="34" charset="-122"/>
              </a:rPr>
              <a:t>资本的流入与流出</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(1)</a:t>
            </a:r>
            <a:r>
              <a:rPr lang="zh-CN" altLang="zh-CN" sz="2400" dirty="0">
                <a:latin typeface="微软雅黑" panose="020B0503020204020204" pitchFamily="34" charset="-122"/>
                <a:ea typeface="微软雅黑" panose="020B0503020204020204" pitchFamily="34" charset="-122"/>
              </a:rPr>
              <a:t>资本流入</a:t>
            </a:r>
            <a:r>
              <a:rPr lang="en-US" altLang="zh-CN" sz="2400" dirty="0">
                <a:latin typeface="微软雅黑" panose="020B0503020204020204" pitchFamily="34" charset="-122"/>
                <a:ea typeface="微软雅黑" panose="020B0503020204020204" pitchFamily="34" charset="-122"/>
              </a:rPr>
              <a:t>(capital inflow)</a:t>
            </a:r>
            <a:r>
              <a:rPr lang="zh-CN" altLang="zh-CN" sz="2400" dirty="0">
                <a:latin typeface="微软雅黑" panose="020B0503020204020204" pitchFamily="34" charset="-122"/>
                <a:ea typeface="微软雅黑" panose="020B0503020204020204" pitchFamily="34" charset="-122"/>
              </a:rPr>
              <a:t>，是指资本从国外流入国内。</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(2)</a:t>
            </a:r>
            <a:r>
              <a:rPr lang="zh-CN" altLang="zh-CN" sz="2400" dirty="0">
                <a:latin typeface="微软雅黑" panose="020B0503020204020204" pitchFamily="34" charset="-122"/>
                <a:ea typeface="微软雅黑" panose="020B0503020204020204" pitchFamily="34" charset="-122"/>
              </a:rPr>
              <a:t>资本流出</a:t>
            </a:r>
            <a:r>
              <a:rPr lang="en-US" altLang="zh-CN" sz="2400" dirty="0">
                <a:latin typeface="微软雅黑" panose="020B0503020204020204" pitchFamily="34" charset="-122"/>
                <a:ea typeface="微软雅黑" panose="020B0503020204020204" pitchFamily="34" charset="-122"/>
              </a:rPr>
              <a:t>(capital outflow)</a:t>
            </a:r>
            <a:r>
              <a:rPr lang="zh-CN" altLang="zh-CN" sz="2400" dirty="0">
                <a:latin typeface="微软雅黑" panose="020B0503020204020204" pitchFamily="34" charset="-122"/>
                <a:ea typeface="微软雅黑" panose="020B0503020204020204" pitchFamily="34" charset="-122"/>
              </a:rPr>
              <a:t>，是指资本从国内流向国外。</a:t>
            </a: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长期资本流动与短期资本流动</a:t>
            </a: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长期资本流动，是指期限在</a:t>
            </a: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年以上或未定期限的资本的国际流动。</a:t>
            </a: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短期资本流动，是指期限在</a:t>
            </a: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年或</a:t>
            </a: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年以下的货币资本，财务资本和信贷资本等在国际间的流动。</a:t>
            </a: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25966" y="319703"/>
            <a:ext cx="7871012" cy="3944471"/>
          </a:xfrm>
        </p:spPr>
        <p:txBody>
          <a:bodyPr>
            <a:noAutofit/>
          </a:bodyPr>
          <a:lstStyle/>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rPr>
              <a:t>二、国际资本流动的成因</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rPr>
              <a:t>（一）追求利润</a:t>
            </a: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rPr>
              <a:t>获取高额投资利润的主要因素有以下几个方面：</a:t>
            </a: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rPr>
              <a:t>1.</a:t>
            </a:r>
            <a:r>
              <a:rPr lang="zh-CN" altLang="zh-CN" sz="2200" dirty="0">
                <a:latin typeface="微软雅黑" panose="020B0503020204020204" pitchFamily="34" charset="-122"/>
                <a:ea typeface="微软雅黑" panose="020B0503020204020204" pitchFamily="34" charset="-122"/>
              </a:rPr>
              <a:t>低廉的劳动力成本   </a:t>
            </a:r>
            <a:r>
              <a:rPr lang="en-US" altLang="zh-CN" sz="2200" dirty="0">
                <a:latin typeface="微软雅黑" panose="020B0503020204020204" pitchFamily="34" charset="-122"/>
                <a:ea typeface="微软雅黑" panose="020B0503020204020204" pitchFamily="34" charset="-122"/>
              </a:rPr>
              <a:t>2.</a:t>
            </a:r>
            <a:r>
              <a:rPr lang="zh-CN" altLang="zh-CN" sz="2200" dirty="0">
                <a:latin typeface="微软雅黑" panose="020B0503020204020204" pitchFamily="34" charset="-122"/>
                <a:ea typeface="微软雅黑" panose="020B0503020204020204" pitchFamily="34" charset="-122"/>
              </a:rPr>
              <a:t>低廉的原材料成本</a:t>
            </a: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3.</a:t>
            </a:r>
            <a:r>
              <a:rPr lang="zh-CN" altLang="zh-CN" sz="2200" dirty="0">
                <a:latin typeface="微软雅黑" panose="020B0503020204020204" pitchFamily="34" charset="-122"/>
                <a:ea typeface="微软雅黑" panose="020B0503020204020204" pitchFamily="34" charset="-122"/>
                <a:sym typeface="+mn-ea"/>
              </a:rPr>
              <a:t>低廉的运输成本   </a:t>
            </a:r>
            <a:r>
              <a:rPr lang="en-US" altLang="zh-CN" sz="2200" dirty="0">
                <a:latin typeface="微软雅黑" panose="020B0503020204020204" pitchFamily="34" charset="-122"/>
                <a:ea typeface="微软雅黑" panose="020B0503020204020204" pitchFamily="34" charset="-122"/>
                <a:sym typeface="+mn-ea"/>
              </a:rPr>
              <a:t>4.</a:t>
            </a:r>
            <a:r>
              <a:rPr lang="zh-CN" altLang="zh-CN" sz="2200" dirty="0">
                <a:latin typeface="微软雅黑" panose="020B0503020204020204" pitchFamily="34" charset="-122"/>
                <a:ea typeface="微软雅黑" panose="020B0503020204020204" pitchFamily="34" charset="-122"/>
                <a:sym typeface="+mn-ea"/>
              </a:rPr>
              <a:t>高关税税率   </a:t>
            </a:r>
            <a:r>
              <a:rPr lang="en-US" altLang="zh-CN" sz="2200" dirty="0">
                <a:latin typeface="微软雅黑" panose="020B0503020204020204" pitchFamily="34" charset="-122"/>
                <a:ea typeface="微软雅黑" panose="020B0503020204020204" pitchFamily="34" charset="-122"/>
                <a:sym typeface="+mn-ea"/>
              </a:rPr>
              <a:t>5.</a:t>
            </a:r>
            <a:r>
              <a:rPr lang="zh-CN" altLang="zh-CN" sz="2200" dirty="0">
                <a:latin typeface="微软雅黑" panose="020B0503020204020204" pitchFamily="34" charset="-122"/>
                <a:ea typeface="微软雅黑" panose="020B0503020204020204" pitchFamily="34" charset="-122"/>
                <a:sym typeface="+mn-ea"/>
              </a:rPr>
              <a:t>高利率</a:t>
            </a:r>
          </a:p>
          <a:p>
            <a:pPr marL="0" indent="0" fontAlgn="auto">
              <a:lnSpc>
                <a:spcPct val="100000"/>
              </a:lnSpc>
              <a:buNone/>
            </a:pPr>
            <a:r>
              <a:rPr lang="zh-CN" altLang="zh-CN" sz="2200" dirty="0">
                <a:latin typeface="微软雅黑" panose="020B0503020204020204" pitchFamily="34" charset="-122"/>
                <a:ea typeface="微软雅黑" panose="020B0503020204020204" pitchFamily="34" charset="-122"/>
                <a:sym typeface="+mn-ea"/>
              </a:rPr>
              <a:t>（二）规避风险</a:t>
            </a:r>
            <a:endParaRPr lang="en-US"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(1)</a:t>
            </a:r>
            <a:r>
              <a:rPr lang="zh-CN" altLang="zh-CN" sz="2200" dirty="0">
                <a:latin typeface="微软雅黑" panose="020B0503020204020204" pitchFamily="34" charset="-122"/>
                <a:ea typeface="微软雅黑" panose="020B0503020204020204" pitchFamily="34" charset="-122"/>
                <a:sym typeface="+mn-ea"/>
              </a:rPr>
              <a:t>政治风险，是指由于战争、罢工、暴动或由于国家执政当局变更及政策的改变所引起的财产损失。</a:t>
            </a:r>
          </a:p>
          <a:p>
            <a:pPr marL="0" indent="0" fontAlgn="auto">
              <a:lnSpc>
                <a:spcPct val="100000"/>
              </a:lnSpc>
              <a:buNone/>
            </a:pPr>
            <a:r>
              <a:rPr lang="en-US" altLang="zh-CN" sz="2200" dirty="0">
                <a:latin typeface="微软雅黑" panose="020B0503020204020204" pitchFamily="34" charset="-122"/>
                <a:ea typeface="微软雅黑" panose="020B0503020204020204" pitchFamily="34" charset="-122"/>
                <a:sym typeface="+mn-ea"/>
              </a:rPr>
              <a:t>(2)</a:t>
            </a:r>
            <a:r>
              <a:rPr lang="zh-CN" altLang="zh-CN" sz="2200" dirty="0">
                <a:latin typeface="微软雅黑" panose="020B0503020204020204" pitchFamily="34" charset="-122"/>
                <a:ea typeface="微软雅黑" panose="020B0503020204020204" pitchFamily="34" charset="-122"/>
                <a:sym typeface="+mn-ea"/>
              </a:rPr>
              <a:t>经济风险，是指由于国家经济形势恶化，国际收支巨额逆差、严重的通货膨胀、货币汇率发生剧烈变动等造成的财产损失。</a:t>
            </a: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sym typeface="+mn-ea"/>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en-US" altLang="zh-CN" sz="2200" b="1"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a:p>
            <a:pPr marL="0" indent="0" fontAlgn="auto">
              <a:lnSpc>
                <a:spcPct val="100000"/>
              </a:lnSpc>
              <a:buNone/>
            </a:pPr>
            <a:endParaRPr lang="zh-CN" altLang="zh-CN" sz="22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349773" y="407595"/>
            <a:ext cx="8444753" cy="3944471"/>
          </a:xfrm>
        </p:spPr>
        <p:txBody>
          <a:bodyPr>
            <a:noAutofit/>
          </a:bodyPr>
          <a:lstStyle/>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rPr>
              <a:t>三、国际资本流动的影响</a:t>
            </a:r>
            <a:endParaRPr lang="en-US"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rPr>
              <a:t>（一）长期资本流动对经济的影响</a:t>
            </a:r>
          </a:p>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长期资本流动对资本输出国的影响</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积极影响</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①能够提高资本的边际效益。②可以带动商品和劳务的出口。</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③有助于提高国际地位。</a:t>
            </a:r>
          </a:p>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消极影响</a:t>
            </a:r>
            <a:endParaRPr lang="en-US"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①可能妨碍国内经济的发展。②容易培养潜在的竞争对手。</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19953" y="359074"/>
            <a:ext cx="8444753" cy="3944471"/>
          </a:xfrm>
        </p:spPr>
        <p:txBody>
          <a:bodyPr>
            <a:noAutofit/>
          </a:bodyPr>
          <a:lstStyle/>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rPr>
              <a:t>2.</a:t>
            </a:r>
            <a:r>
              <a:rPr lang="zh-CN" altLang="zh-CN" sz="2400" dirty="0">
                <a:latin typeface="微软雅黑" panose="020B0503020204020204" pitchFamily="34" charset="-122"/>
                <a:ea typeface="微软雅黑" panose="020B0503020204020204" pitchFamily="34" charset="-122"/>
              </a:rPr>
              <a:t>长期资本流动对资本输</a:t>
            </a:r>
            <a:r>
              <a:rPr lang="zh-CN" altLang="en-US" sz="2400" dirty="0">
                <a:latin typeface="微软雅黑" panose="020B0503020204020204" pitchFamily="34" charset="-122"/>
                <a:ea typeface="微软雅黑" panose="020B0503020204020204" pitchFamily="34" charset="-122"/>
              </a:rPr>
              <a:t>入</a:t>
            </a:r>
            <a:r>
              <a:rPr lang="zh-CN" altLang="zh-CN" sz="2400" dirty="0">
                <a:latin typeface="微软雅黑" panose="020B0503020204020204" pitchFamily="34" charset="-122"/>
                <a:ea typeface="微软雅黑" panose="020B0503020204020204" pitchFamily="34" charset="-122"/>
              </a:rPr>
              <a:t>国的影响</a:t>
            </a:r>
          </a:p>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rPr>
              <a:t>(1)</a:t>
            </a:r>
            <a:r>
              <a:rPr lang="zh-CN" altLang="zh-CN" sz="2400" dirty="0">
                <a:latin typeface="微软雅黑" panose="020B0503020204020204" pitchFamily="34" charset="-122"/>
                <a:ea typeface="微软雅黑" panose="020B0503020204020204" pitchFamily="34" charset="-122"/>
              </a:rPr>
              <a:t>积极影响</a:t>
            </a: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rPr>
              <a:t>①可以缓解输入国资金的短缺。</a:t>
            </a: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rPr>
              <a:t>②提高工业化水平。  ③增加就业机会。</a:t>
            </a:r>
          </a:p>
          <a:p>
            <a:pPr marL="0" indent="0" fontAlgn="auto">
              <a:lnSpc>
                <a:spcPct val="110000"/>
              </a:lnSpc>
              <a:buNone/>
            </a:pPr>
            <a:r>
              <a:rPr lang="en-US" altLang="zh-CN" sz="2400" dirty="0">
                <a:latin typeface="微软雅黑" panose="020B0503020204020204" pitchFamily="34" charset="-122"/>
                <a:ea typeface="微软雅黑" panose="020B0503020204020204" pitchFamily="34" charset="-122"/>
                <a:sym typeface="+mn-ea"/>
              </a:rPr>
              <a:t>(2)</a:t>
            </a:r>
            <a:r>
              <a:rPr lang="zh-CN" altLang="zh-CN" sz="2400" dirty="0">
                <a:latin typeface="微软雅黑" panose="020B0503020204020204" pitchFamily="34" charset="-122"/>
                <a:ea typeface="微软雅黑" panose="020B0503020204020204" pitchFamily="34" charset="-122"/>
                <a:sym typeface="+mn-ea"/>
              </a:rPr>
              <a:t>消极影响</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①影响经济发展的自主性。</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②有可能造成沉重的债务负担。</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r>
              <a:rPr lang="zh-CN" altLang="zh-CN" sz="2400" dirty="0">
                <a:latin typeface="微软雅黑" panose="020B0503020204020204" pitchFamily="34" charset="-122"/>
                <a:ea typeface="微软雅黑" panose="020B0503020204020204" pitchFamily="34" charset="-122"/>
                <a:sym typeface="+mn-ea"/>
              </a:rPr>
              <a:t>③会造成资源被掠夺。</a:t>
            </a: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1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466165" y="502024"/>
            <a:ext cx="8444753" cy="3944471"/>
          </a:xfrm>
        </p:spPr>
        <p:txBody>
          <a:bodyPr>
            <a:noAutofit/>
          </a:bodyPr>
          <a:lstStyle/>
          <a:p>
            <a:pPr marL="0" indent="0" fontAlgn="auto">
              <a:lnSpc>
                <a:spcPct val="120000"/>
              </a:lnSpc>
              <a:buNone/>
            </a:pPr>
            <a:r>
              <a:rPr lang="zh-CN" altLang="zh-CN" sz="2400" dirty="0">
                <a:latin typeface="微软雅黑" panose="020B0503020204020204" pitchFamily="34" charset="-122"/>
                <a:ea typeface="微软雅黑" panose="020B0503020204020204" pitchFamily="34" charset="-122"/>
              </a:rPr>
              <a:t>（二）短期资本流动对经济的影响</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    1.</a:t>
            </a:r>
            <a:r>
              <a:rPr lang="zh-CN" altLang="zh-CN" sz="2400" dirty="0">
                <a:latin typeface="微软雅黑" panose="020B0503020204020204" pitchFamily="34" charset="-122"/>
                <a:ea typeface="微软雅黑" panose="020B0503020204020204" pitchFamily="34" charset="-122"/>
              </a:rPr>
              <a:t>对国际贸易的影响</a:t>
            </a: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    2.</a:t>
            </a:r>
            <a:r>
              <a:rPr lang="zh-CN" altLang="zh-CN" sz="2400" dirty="0">
                <a:latin typeface="微软雅黑" panose="020B0503020204020204" pitchFamily="34" charset="-122"/>
                <a:ea typeface="微软雅黑" panose="020B0503020204020204" pitchFamily="34" charset="-122"/>
              </a:rPr>
              <a:t>对国际金融市场的影响</a:t>
            </a: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    3.</a:t>
            </a:r>
            <a:r>
              <a:rPr lang="zh-CN" altLang="zh-CN" sz="2400" dirty="0">
                <a:latin typeface="微软雅黑" panose="020B0503020204020204" pitchFamily="34" charset="-122"/>
                <a:ea typeface="微软雅黑" panose="020B0503020204020204" pitchFamily="34" charset="-122"/>
              </a:rPr>
              <a:t>对国际收支的影响</a:t>
            </a:r>
            <a:endParaRPr lang="en-US"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r>
              <a:rPr lang="en-US" altLang="zh-CN" sz="2400" dirty="0">
                <a:latin typeface="微软雅黑" panose="020B0503020204020204" pitchFamily="34" charset="-122"/>
                <a:ea typeface="微软雅黑" panose="020B0503020204020204" pitchFamily="34" charset="-122"/>
              </a:rPr>
              <a:t>    4.</a:t>
            </a:r>
            <a:r>
              <a:rPr lang="zh-CN" altLang="zh-CN" sz="2400" dirty="0">
                <a:latin typeface="微软雅黑" panose="020B0503020204020204" pitchFamily="34" charset="-122"/>
                <a:ea typeface="微软雅黑" panose="020B0503020204020204" pitchFamily="34" charset="-122"/>
              </a:rPr>
              <a:t>对货币政策的影响</a:t>
            </a: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en-US" altLang="zh-CN" sz="2400" b="1"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a:p>
            <a:pPr marL="0" indent="0" fontAlgn="auto">
              <a:lnSpc>
                <a:spcPct val="12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1453405" y="1889176"/>
            <a:ext cx="6130738" cy="1015389"/>
          </a:xfrm>
        </p:spPr>
        <p:txBody>
          <a:bodyPr>
            <a:noAutofit/>
          </a:bodyPr>
          <a:lstStyle/>
          <a:p>
            <a:pPr marL="0" indent="0" algn="ctr">
              <a:lnSpc>
                <a:spcPct val="100000"/>
              </a:lnSpc>
              <a:buNone/>
            </a:pPr>
            <a:r>
              <a:rPr lang="zh-CN" altLang="en-US" sz="3600" dirty="0">
                <a:latin typeface="微软雅黑" panose="020B0503020204020204" pitchFamily="34" charset="-122"/>
                <a:ea typeface="微软雅黑" panose="020B0503020204020204" pitchFamily="34" charset="-122"/>
              </a:rPr>
              <a:t>单元五  国际货币体系</a:t>
            </a:r>
          </a:p>
          <a:p>
            <a:pPr marL="0" indent="0">
              <a:buNone/>
            </a:pPr>
            <a:endParaRPr lang="zh-CN" altLang="en-US" sz="4000" dirty="0">
              <a:latin typeface="微软雅黑" panose="020B0503020204020204" pitchFamily="34" charset="-122"/>
              <a:ea typeface="微软雅黑" panose="020B0503020204020204" pitchFamily="34" charset="-122"/>
            </a:endParaRPr>
          </a:p>
          <a:p>
            <a:pPr marL="0" indent="0">
              <a:buNone/>
            </a:pPr>
            <a:endParaRPr lang="zh-CN" altLang="en-US" sz="4400" dirty="0">
              <a:latin typeface="微软雅黑" panose="020B0503020204020204" pitchFamily="34" charset="-122"/>
              <a:ea typeface="微软雅黑" panose="020B0503020204020204" pitchFamily="34" charset="-122"/>
            </a:endParaRPr>
          </a:p>
          <a:p>
            <a:pPr marL="0" indent="0">
              <a:buNone/>
            </a:pPr>
            <a:endParaRPr lang="zh-CN" altLang="en-US" sz="4800" b="1" dirty="0">
              <a:latin typeface="微软雅黑" panose="020B0503020204020204" pitchFamily="34" charset="-122"/>
              <a:ea typeface="微软雅黑" panose="020B0503020204020204" pitchFamily="34" charset="-122"/>
            </a:endParaRPr>
          </a:p>
          <a:p>
            <a:pPr marL="0" indent="0">
              <a:buNone/>
            </a:pPr>
            <a:endParaRPr lang="zh-CN" altLang="en-US" sz="5400" b="1" dirty="0">
              <a:latin typeface="微软雅黑" panose="020B0503020204020204" pitchFamily="34" charset="-122"/>
              <a:ea typeface="微软雅黑" panose="020B0503020204020204" pitchFamily="34" charset="-122"/>
            </a:endParaRPr>
          </a:p>
          <a:p>
            <a:pPr marL="0" indent="0">
              <a:buNone/>
            </a:pPr>
            <a:endParaRPr lang="zh-CN" altLang="en-US" sz="6000" b="1" dirty="0">
              <a:latin typeface="微软雅黑" panose="020B0503020204020204" pitchFamily="34" charset="-122"/>
              <a:ea typeface="微软雅黑" panose="020B0503020204020204" pitchFamily="34" charset="-122"/>
            </a:endParaRPr>
          </a:p>
          <a:p>
            <a:pPr marL="0" indent="0">
              <a:buNone/>
            </a:pPr>
            <a:endParaRPr lang="zh-CN" altLang="en-US" sz="6600" b="1" dirty="0">
              <a:latin typeface="微软雅黑" panose="020B0503020204020204" pitchFamily="34" charset="-122"/>
              <a:ea typeface="微软雅黑" panose="020B0503020204020204" pitchFamily="34" charset="-122"/>
            </a:endParaRPr>
          </a:p>
          <a:p>
            <a:pPr marL="0" indent="0">
              <a:buNone/>
            </a:pPr>
            <a:endParaRPr lang="zh-CN" altLang="en-US" sz="6600" b="1" dirty="0">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76191946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349623" y="599514"/>
            <a:ext cx="8444753" cy="3944471"/>
          </a:xfrm>
        </p:spPr>
        <p:txBody>
          <a:bodyPr>
            <a:noAutofit/>
          </a:bodyPr>
          <a:lstStyle/>
          <a:p>
            <a:pPr marL="0" lvl="0" indent="0" fontAlgn="auto">
              <a:lnSpc>
                <a:spcPct val="100000"/>
              </a:lnSpc>
              <a:buNone/>
            </a:pPr>
            <a:r>
              <a:rPr lang="zh-CN" altLang="en-US" sz="2400" dirty="0">
                <a:latin typeface="微软雅黑" panose="020B0503020204020204" pitchFamily="34" charset="-122"/>
                <a:ea typeface="微软雅黑" panose="020B0503020204020204" pitchFamily="34" charset="-122"/>
              </a:rPr>
              <a:t>一、</a:t>
            </a:r>
            <a:r>
              <a:rPr lang="zh-CN" altLang="zh-CN" sz="2400" dirty="0">
                <a:latin typeface="微软雅黑" panose="020B0503020204020204" pitchFamily="34" charset="-122"/>
                <a:ea typeface="微软雅黑" panose="020B0503020204020204" pitchFamily="34" charset="-122"/>
              </a:rPr>
              <a:t>国际货币体系及其演变</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zh-CN" altLang="zh-CN" sz="2400" dirty="0">
                <a:latin typeface="微软雅黑" panose="020B0503020204020204" pitchFamily="34" charset="-122"/>
                <a:ea typeface="微软雅黑" panose="020B0503020204020204" pitchFamily="34" charset="-122"/>
              </a:rPr>
              <a:t>（一）国际货币体系的含义</a:t>
            </a:r>
          </a:p>
          <a:p>
            <a:pPr marL="0" lvl="0" indent="0" fontAlgn="auto">
              <a:lnSpc>
                <a:spcPct val="100000"/>
              </a:lnSpc>
              <a:buNone/>
            </a:pPr>
            <a:r>
              <a:rPr lang="zh-CN" altLang="en-US" sz="2400" dirty="0">
                <a:latin typeface="微软雅黑" panose="020B0503020204020204" pitchFamily="34" charset="-122"/>
                <a:ea typeface="微软雅黑" panose="020B0503020204020204" pitchFamily="34" charset="-122"/>
              </a:rPr>
              <a:t>国际货币体系</a:t>
            </a:r>
            <a:r>
              <a:rPr lang="en-US" altLang="zh-CN" sz="2400" dirty="0">
                <a:latin typeface="微软雅黑" panose="020B0503020204020204" pitchFamily="34" charset="-122"/>
                <a:ea typeface="微软雅黑" panose="020B0503020204020204" pitchFamily="34" charset="-122"/>
              </a:rPr>
              <a:t>(international monetary system)</a:t>
            </a:r>
            <a:r>
              <a:rPr lang="zh-CN" altLang="en-US" sz="2400" dirty="0">
                <a:latin typeface="微软雅黑" panose="020B0503020204020204" pitchFamily="34" charset="-122"/>
                <a:ea typeface="微软雅黑" panose="020B0503020204020204" pitchFamily="34" charset="-122"/>
              </a:rPr>
              <a:t>，又称国际货币制度，是指各国政府为适应国际支付的需要，对本国货币在国际范围内发挥世界货币职能所确定的原则、采取的措施和建立的组织形式。</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en-US" altLang="zh-CN" sz="2400" b="1"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en-US" altLang="zh-CN" sz="2400" b="1"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09485" y="709203"/>
            <a:ext cx="8444753" cy="3944471"/>
          </a:xfrm>
        </p:spPr>
        <p:txBody>
          <a:bodyPr>
            <a:noAutofit/>
          </a:bodyPr>
          <a:lstStyle/>
          <a:p>
            <a:pPr marL="0" lvl="0" indent="0" fontAlgn="auto">
              <a:lnSpc>
                <a:spcPct val="100000"/>
              </a:lnSpc>
              <a:buNone/>
            </a:pPr>
            <a:r>
              <a:rPr lang="zh-CN" altLang="zh-CN" sz="2400" dirty="0">
                <a:latin typeface="微软雅黑" panose="020B0503020204020204" pitchFamily="34" charset="-122"/>
                <a:ea typeface="微软雅黑" panose="020B0503020204020204" pitchFamily="34" charset="-122"/>
                <a:sym typeface="+mn-ea"/>
              </a:rPr>
              <a:t>（二）国际货币体系的演变</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  </a:t>
            </a:r>
            <a:r>
              <a:rPr lang="zh-CN" altLang="zh-CN" sz="2400" dirty="0">
                <a:latin typeface="微软雅黑" panose="020B0503020204020204" pitchFamily="34" charset="-122"/>
                <a:ea typeface="微软雅黑" panose="020B0503020204020204" pitchFamily="34" charset="-122"/>
                <a:sym typeface="+mn-ea"/>
              </a:rPr>
              <a:t>国际货币体系迄今为止已经历了三个发展阶段：</a:t>
            </a: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    1.</a:t>
            </a:r>
            <a:r>
              <a:rPr lang="zh-CN" altLang="zh-CN" sz="2400" dirty="0">
                <a:latin typeface="微软雅黑" panose="020B0503020204020204" pitchFamily="34" charset="-122"/>
                <a:ea typeface="微软雅黑" panose="020B0503020204020204" pitchFamily="34" charset="-122"/>
                <a:sym typeface="+mn-ea"/>
              </a:rPr>
              <a:t>国际金本位时期</a:t>
            </a: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    2.</a:t>
            </a:r>
            <a:r>
              <a:rPr lang="zh-CN" altLang="zh-CN" sz="2400" dirty="0">
                <a:latin typeface="微软雅黑" panose="020B0503020204020204" pitchFamily="34" charset="-122"/>
                <a:ea typeface="微软雅黑" panose="020B0503020204020204" pitchFamily="34" charset="-122"/>
                <a:sym typeface="+mn-ea"/>
              </a:rPr>
              <a:t>布雷顿森林体系时期</a:t>
            </a:r>
            <a:endParaRPr lang="en-US"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r>
              <a:rPr lang="en-US" altLang="zh-CN" sz="2400" dirty="0">
                <a:latin typeface="微软雅黑" panose="020B0503020204020204" pitchFamily="34" charset="-122"/>
                <a:ea typeface="微软雅黑" panose="020B0503020204020204" pitchFamily="34" charset="-122"/>
                <a:sym typeface="+mn-ea"/>
              </a:rPr>
              <a:t>    3.</a:t>
            </a:r>
            <a:r>
              <a:rPr lang="zh-CN" altLang="zh-CN" sz="2400" dirty="0">
                <a:latin typeface="微软雅黑" panose="020B0503020204020204" pitchFamily="34" charset="-122"/>
                <a:ea typeface="微软雅黑" panose="020B0503020204020204" pitchFamily="34" charset="-122"/>
                <a:sym typeface="+mn-ea"/>
              </a:rPr>
              <a:t>牙买加体系时期</a:t>
            </a: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en-US" altLang="zh-CN" sz="2400" b="1"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en-US" altLang="zh-CN" sz="2400" b="1"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a:p>
            <a:pPr marL="0" lvl="0" indent="0" fontAlgn="auto">
              <a:lnSpc>
                <a:spcPct val="100000"/>
              </a:lnSpc>
              <a:buNone/>
            </a:pPr>
            <a:endParaRPr lang="zh-CN" altLang="zh-CN" sz="2400" dirty="0">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7656303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08673" y="365145"/>
            <a:ext cx="7824920" cy="5851525"/>
          </a:xfrm>
          <a:prstGeom prst="rect">
            <a:avLst/>
          </a:prstGeom>
          <a:noFill/>
        </p:spPr>
        <p:txBody>
          <a:bodyPr wrap="square" rtlCol="0">
            <a:spAutoFit/>
          </a:bodyPr>
          <a:lstStyle/>
          <a:p>
            <a:pPr fontAlgn="auto">
              <a:lnSpc>
                <a:spcPct val="120000"/>
              </a:lnSpc>
            </a:pPr>
            <a:r>
              <a:rPr lang="zh-CN" altLang="zh-CN" sz="2400" dirty="0">
                <a:latin typeface="微软雅黑" panose="020B0503020204020204" pitchFamily="34" charset="-122"/>
                <a:ea typeface="微软雅黑" panose="020B0503020204020204" pitchFamily="34" charset="-122"/>
              </a:rPr>
              <a:t>一、外汇的含义及特征</a:t>
            </a:r>
          </a:p>
          <a:p>
            <a:pPr fontAlgn="auto">
              <a:lnSpc>
                <a:spcPct val="120000"/>
              </a:lnSpc>
            </a:pPr>
            <a:r>
              <a:rPr lang="zh-CN" altLang="zh-CN" sz="2400" dirty="0">
                <a:latin typeface="微软雅黑" panose="020B0503020204020204" pitchFamily="34" charset="-122"/>
                <a:ea typeface="微软雅黑" panose="020B0503020204020204" pitchFamily="34" charset="-122"/>
              </a:rPr>
              <a:t>（一）外汇的含义</a:t>
            </a:r>
          </a:p>
          <a:p>
            <a:pPr fontAlgn="auto">
              <a:lnSpc>
                <a:spcPct val="120000"/>
              </a:lnSpc>
            </a:pPr>
            <a:r>
              <a:rPr lang="zh-CN" altLang="en-US" sz="2400" dirty="0">
                <a:latin typeface="微软雅黑" panose="020B0503020204020204" pitchFamily="34" charset="-122"/>
                <a:ea typeface="微软雅黑" panose="020B0503020204020204" pitchFamily="34" charset="-122"/>
              </a:rPr>
              <a:t>◆</a:t>
            </a:r>
            <a:r>
              <a:rPr lang="zh-CN" altLang="zh-CN" sz="2400" dirty="0">
                <a:latin typeface="微软雅黑" panose="020B0503020204020204" pitchFamily="34" charset="-122"/>
                <a:ea typeface="微软雅黑" panose="020B0503020204020204" pitchFamily="34" charset="-122"/>
              </a:rPr>
              <a:t>外汇</a:t>
            </a:r>
            <a:r>
              <a:rPr lang="en-US" altLang="zh-CN" sz="2400" dirty="0">
                <a:latin typeface="微软雅黑" panose="020B0503020204020204" pitchFamily="34" charset="-122"/>
                <a:ea typeface="微软雅黑" panose="020B0503020204020204" pitchFamily="34" charset="-122"/>
              </a:rPr>
              <a:t>(foreign exchange)</a:t>
            </a:r>
            <a:r>
              <a:rPr lang="zh-CN" altLang="zh-CN" sz="2400" dirty="0">
                <a:latin typeface="微软雅黑" panose="020B0503020204020204" pitchFamily="34" charset="-122"/>
                <a:ea typeface="微软雅黑" panose="020B0503020204020204" pitchFamily="34" charset="-122"/>
              </a:rPr>
              <a:t>是国际汇兑的简称，它有动态和静态之分。</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en-US" sz="2400" dirty="0">
                <a:latin typeface="微软雅黑" panose="020B0503020204020204" pitchFamily="34" charset="-122"/>
                <a:ea typeface="微软雅黑" panose="020B0503020204020204" pitchFamily="34" charset="-122"/>
              </a:rPr>
              <a:t>◆</a:t>
            </a:r>
            <a:r>
              <a:rPr lang="zh-CN" altLang="zh-CN" sz="2400" dirty="0">
                <a:latin typeface="微软雅黑" panose="020B0503020204020204" pitchFamily="34" charset="-122"/>
                <a:ea typeface="微软雅黑" panose="020B0503020204020204" pitchFamily="34" charset="-122"/>
              </a:rPr>
              <a:t>国际货币基金组织外汇</a:t>
            </a:r>
            <a:r>
              <a:rPr lang="zh-CN" altLang="en-US" sz="2400" dirty="0">
                <a:latin typeface="微软雅黑" panose="020B0503020204020204" pitchFamily="34" charset="-122"/>
                <a:ea typeface="微软雅黑" panose="020B0503020204020204" pitchFamily="34" charset="-122"/>
              </a:rPr>
              <a:t>定</a:t>
            </a:r>
            <a:r>
              <a:rPr lang="zh-CN" altLang="zh-CN" sz="2400" dirty="0">
                <a:latin typeface="微软雅黑" panose="020B0503020204020204" pitchFamily="34" charset="-122"/>
                <a:ea typeface="微软雅黑" panose="020B0503020204020204" pitchFamily="34" charset="-122"/>
              </a:rPr>
              <a:t>义</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en-US" sz="2400" dirty="0">
                <a:latin typeface="微软雅黑" panose="020B0503020204020204" pitchFamily="34" charset="-122"/>
                <a:ea typeface="微软雅黑" panose="020B0503020204020204" pitchFamily="34" charset="-122"/>
              </a:rPr>
              <a:t>◆我国外汇定义</a:t>
            </a: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（二）外汇的特征</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      1.</a:t>
            </a:r>
            <a:r>
              <a:rPr lang="zh-CN" altLang="zh-CN" sz="2400" dirty="0">
                <a:latin typeface="微软雅黑" panose="020B0503020204020204" pitchFamily="34" charset="-122"/>
                <a:ea typeface="微软雅黑" panose="020B0503020204020204" pitchFamily="34" charset="-122"/>
                <a:sym typeface="+mn-ea"/>
              </a:rPr>
              <a:t>自由兑换性</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      2.</a:t>
            </a:r>
            <a:r>
              <a:rPr lang="zh-CN" altLang="zh-CN" sz="2400" dirty="0">
                <a:latin typeface="微软雅黑" panose="020B0503020204020204" pitchFamily="34" charset="-122"/>
                <a:ea typeface="微软雅黑" panose="020B0503020204020204" pitchFamily="34" charset="-122"/>
                <a:sym typeface="+mn-ea"/>
              </a:rPr>
              <a:t>普遍接受性</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      3.</a:t>
            </a:r>
            <a:r>
              <a:rPr lang="zh-CN" altLang="zh-CN" sz="2400" dirty="0">
                <a:latin typeface="微软雅黑" panose="020B0503020204020204" pitchFamily="34" charset="-122"/>
                <a:ea typeface="微软雅黑" panose="020B0503020204020204" pitchFamily="34" charset="-122"/>
                <a:sym typeface="+mn-ea"/>
              </a:rPr>
              <a:t>可偿性</a:t>
            </a: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标题 1"/>
          <p:cNvSpPr>
            <a:spLocks noGrp="1"/>
          </p:cNvSpPr>
          <p:nvPr>
            <p:ph idx="1"/>
          </p:nvPr>
        </p:nvSpPr>
        <p:spPr>
          <a:xfrm>
            <a:off x="586665" y="599329"/>
            <a:ext cx="8444753" cy="3944471"/>
          </a:xfrm>
        </p:spPr>
        <p:txBody>
          <a:bodyPr>
            <a:noAutofit/>
          </a:bodyPr>
          <a:lstStyle/>
          <a:p>
            <a:pPr marL="0" indent="0">
              <a:buNone/>
            </a:pPr>
            <a:r>
              <a:rPr lang="zh-CN" altLang="en-US" sz="2400" dirty="0">
                <a:latin typeface="微软雅黑" panose="020B0503020204020204" pitchFamily="34" charset="-122"/>
                <a:ea typeface="微软雅黑" panose="020B0503020204020204" pitchFamily="34" charset="-122"/>
              </a:rPr>
              <a:t>二</a:t>
            </a:r>
            <a:r>
              <a:rPr lang="zh-CN" altLang="zh-CN" sz="2400" dirty="0">
                <a:latin typeface="微软雅黑" panose="020B0503020204020204" pitchFamily="34" charset="-122"/>
                <a:ea typeface="微软雅黑" panose="020B0503020204020204" pitchFamily="34" charset="-122"/>
              </a:rPr>
              <a:t>、</a:t>
            </a:r>
            <a:r>
              <a:rPr lang="en-US" altLang="zh-CN" sz="2400" dirty="0">
                <a:latin typeface="微软雅黑" panose="020B0503020204020204" pitchFamily="34" charset="-122"/>
                <a:ea typeface="微软雅黑" panose="020B0503020204020204" pitchFamily="34" charset="-122"/>
              </a:rPr>
              <a:t>20</a:t>
            </a:r>
            <a:r>
              <a:rPr lang="zh-CN" altLang="zh-CN" sz="2400" dirty="0">
                <a:latin typeface="微软雅黑" panose="020B0503020204020204" pitchFamily="34" charset="-122"/>
                <a:ea typeface="微软雅黑" panose="020B0503020204020204" pitchFamily="34" charset="-122"/>
              </a:rPr>
              <a:t>世纪以后国际货币体系的新特点</a:t>
            </a:r>
            <a:endParaRPr lang="en-US" altLang="zh-CN" sz="2400" dirty="0">
              <a:latin typeface="微软雅黑" panose="020B0503020204020204" pitchFamily="34" charset="-122"/>
              <a:ea typeface="微软雅黑" panose="020B0503020204020204" pitchFamily="34" charset="-122"/>
            </a:endParaRPr>
          </a:p>
          <a:p>
            <a:pPr marL="0" indent="0">
              <a:buNone/>
            </a:pPr>
            <a:r>
              <a:rPr lang="zh-CN" altLang="zh-CN" sz="2400" dirty="0">
                <a:latin typeface="微软雅黑" panose="020B0503020204020204" pitchFamily="34" charset="-122"/>
                <a:ea typeface="微软雅黑" panose="020B0503020204020204" pitchFamily="34" charset="-122"/>
              </a:rPr>
              <a:t>（一）国际储备多元化</a:t>
            </a:r>
            <a:endParaRPr lang="en-US" altLang="zh-CN" sz="2400" dirty="0">
              <a:latin typeface="微软雅黑" panose="020B0503020204020204" pitchFamily="34" charset="-122"/>
              <a:ea typeface="微软雅黑" panose="020B0503020204020204" pitchFamily="34" charset="-122"/>
            </a:endParaRPr>
          </a:p>
          <a:p>
            <a:pPr marL="0" indent="0">
              <a:buNone/>
            </a:pPr>
            <a:r>
              <a:rPr lang="zh-CN" altLang="zh-CN" sz="2400" dirty="0">
                <a:latin typeface="微软雅黑" panose="020B0503020204020204" pitchFamily="34" charset="-122"/>
                <a:ea typeface="微软雅黑" panose="020B0503020204020204" pitchFamily="34" charset="-122"/>
              </a:rPr>
              <a:t>（二）浮动汇率制度长期化</a:t>
            </a:r>
          </a:p>
          <a:p>
            <a:pPr marL="0" indent="0">
              <a:buNone/>
            </a:pPr>
            <a:r>
              <a:rPr lang="zh-CN" altLang="zh-CN" sz="2400" dirty="0">
                <a:latin typeface="微软雅黑" panose="020B0503020204020204" pitchFamily="34" charset="-122"/>
                <a:ea typeface="微软雅黑" panose="020B0503020204020204" pitchFamily="34" charset="-122"/>
              </a:rPr>
              <a:t>（三）国际支付问题严重化</a:t>
            </a:r>
            <a:endParaRPr lang="en-US" altLang="zh-CN" sz="2400" dirty="0">
              <a:latin typeface="微软雅黑" panose="020B0503020204020204" pitchFamily="34" charset="-122"/>
              <a:ea typeface="微软雅黑" panose="020B0503020204020204" pitchFamily="34" charset="-122"/>
            </a:endParaRPr>
          </a:p>
          <a:p>
            <a:pPr marL="0" indent="0">
              <a:buNone/>
            </a:pPr>
            <a:r>
              <a:rPr lang="zh-CN" altLang="zh-CN" sz="2400" dirty="0">
                <a:latin typeface="微软雅黑" panose="020B0503020204020204" pitchFamily="34" charset="-122"/>
                <a:ea typeface="微软雅黑" panose="020B0503020204020204" pitchFamily="34" charset="-122"/>
              </a:rPr>
              <a:t>（四）区域性货币体系的建立</a:t>
            </a: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en-US" altLang="zh-CN" sz="2400" b="1"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a:p>
            <a:pPr marL="0" indent="0">
              <a:buNone/>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27723" y="560840"/>
            <a:ext cx="7824920" cy="5851525"/>
          </a:xfrm>
          <a:prstGeom prst="rect">
            <a:avLst/>
          </a:prstGeom>
          <a:noFill/>
        </p:spPr>
        <p:txBody>
          <a:bodyPr wrap="square" rtlCol="0">
            <a:spAutoFit/>
          </a:bodyPr>
          <a:lstStyle/>
          <a:p>
            <a:pPr fontAlgn="auto">
              <a:lnSpc>
                <a:spcPct val="120000"/>
              </a:lnSpc>
            </a:pPr>
            <a:r>
              <a:rPr lang="zh-CN" altLang="zh-CN" sz="2400" dirty="0">
                <a:latin typeface="微软雅黑" panose="020B0503020204020204" pitchFamily="34" charset="-122"/>
                <a:ea typeface="微软雅黑" panose="020B0503020204020204" pitchFamily="34" charset="-122"/>
              </a:rPr>
              <a:t>二、汇率及其标价方法</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zh-CN" sz="2400" dirty="0">
                <a:latin typeface="微软雅黑" panose="020B0503020204020204" pitchFamily="34" charset="-122"/>
                <a:ea typeface="微软雅黑" panose="020B0503020204020204" pitchFamily="34" charset="-122"/>
              </a:rPr>
              <a:t>（一）汇率的概念</a:t>
            </a:r>
          </a:p>
          <a:p>
            <a:pPr fontAlgn="auto">
              <a:lnSpc>
                <a:spcPct val="120000"/>
              </a:lnSpc>
            </a:pPr>
            <a:r>
              <a:rPr lang="zh-CN" altLang="zh-CN" sz="2400" dirty="0">
                <a:latin typeface="微软雅黑" panose="020B0503020204020204" pitchFamily="34" charset="-122"/>
                <a:ea typeface="微软雅黑" panose="020B0503020204020204" pitchFamily="34" charset="-122"/>
              </a:rPr>
              <a:t>所谓汇率</a:t>
            </a:r>
            <a:r>
              <a:rPr lang="en-US" altLang="zh-CN" sz="2400" dirty="0">
                <a:latin typeface="微软雅黑" panose="020B0503020204020204" pitchFamily="34" charset="-122"/>
                <a:ea typeface="微软雅黑" panose="020B0503020204020204" pitchFamily="34" charset="-122"/>
              </a:rPr>
              <a:t>(exchange rate)</a:t>
            </a:r>
            <a:r>
              <a:rPr lang="zh-CN" altLang="zh-CN" sz="2400" dirty="0">
                <a:latin typeface="微软雅黑" panose="020B0503020204020204" pitchFamily="34" charset="-122"/>
                <a:ea typeface="微软雅黑" panose="020B0503020204020204" pitchFamily="34" charset="-122"/>
              </a:rPr>
              <a:t>，就是两种不同货币之间的折算比价，也就是以一种货币表示的另一种货币的相对价格。</a:t>
            </a: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（二）汇率的标价方法</a:t>
            </a: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r>
              <a:rPr lang="en-US" altLang="zh-CN" sz="2400" dirty="0">
                <a:latin typeface="微软雅黑" panose="020B0503020204020204" pitchFamily="34" charset="-122"/>
                <a:ea typeface="微软雅黑" panose="020B0503020204020204" pitchFamily="34" charset="-122"/>
                <a:sym typeface="+mn-ea"/>
              </a:rPr>
              <a:t>       1.</a:t>
            </a:r>
            <a:r>
              <a:rPr lang="zh-CN" altLang="zh-CN" sz="2400" dirty="0">
                <a:latin typeface="微软雅黑" panose="020B0503020204020204" pitchFamily="34" charset="-122"/>
                <a:ea typeface="微软雅黑" panose="020B0503020204020204" pitchFamily="34" charset="-122"/>
                <a:sym typeface="+mn-ea"/>
              </a:rPr>
              <a:t>直接标价法</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       2.</a:t>
            </a:r>
            <a:r>
              <a:rPr lang="zh-CN" altLang="zh-CN" sz="2400" dirty="0">
                <a:latin typeface="微软雅黑" panose="020B0503020204020204" pitchFamily="34" charset="-122"/>
                <a:ea typeface="微软雅黑" panose="020B0503020204020204" pitchFamily="34" charset="-122"/>
                <a:sym typeface="+mn-ea"/>
              </a:rPr>
              <a:t>间接标价法</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       3.</a:t>
            </a:r>
            <a:r>
              <a:rPr lang="zh-CN" altLang="zh-CN" sz="2400" dirty="0">
                <a:latin typeface="微软雅黑" panose="020B0503020204020204" pitchFamily="34" charset="-122"/>
                <a:ea typeface="微软雅黑" panose="020B0503020204020204" pitchFamily="34" charset="-122"/>
                <a:sym typeface="+mn-ea"/>
              </a:rPr>
              <a:t>美元标价法</a:t>
            </a: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18198" y="428472"/>
            <a:ext cx="7824920" cy="8893810"/>
          </a:xfrm>
          <a:prstGeom prst="rect">
            <a:avLst/>
          </a:prstGeom>
          <a:noFill/>
        </p:spPr>
        <p:txBody>
          <a:bodyPr wrap="square" rtlCol="0">
            <a:spAutoFit/>
          </a:bodyPr>
          <a:lstStyle/>
          <a:p>
            <a:pPr fontAlgn="auto">
              <a:lnSpc>
                <a:spcPct val="100000"/>
              </a:lnSpc>
            </a:pPr>
            <a:r>
              <a:rPr lang="zh-CN" altLang="zh-CN" sz="2200" dirty="0">
                <a:latin typeface="微软雅黑" panose="020B0503020204020204" pitchFamily="34" charset="-122"/>
                <a:ea typeface="微软雅黑" panose="020B0503020204020204" pitchFamily="34" charset="-122"/>
              </a:rPr>
              <a:t>三、汇率的决定与变动</a:t>
            </a:r>
          </a:p>
          <a:p>
            <a:pPr fontAlgn="auto">
              <a:lnSpc>
                <a:spcPct val="100000"/>
              </a:lnSpc>
            </a:pPr>
            <a:r>
              <a:rPr lang="zh-CN" altLang="zh-CN" sz="2200" dirty="0">
                <a:latin typeface="微软雅黑" panose="020B0503020204020204" pitchFamily="34" charset="-122"/>
                <a:ea typeface="微软雅黑" panose="020B0503020204020204" pitchFamily="34" charset="-122"/>
              </a:rPr>
              <a:t>（一）汇率的决定</a:t>
            </a:r>
          </a:p>
          <a:p>
            <a:pPr fontAlgn="auto">
              <a:lnSpc>
                <a:spcPct val="100000"/>
              </a:lnSpc>
            </a:pPr>
            <a:r>
              <a:rPr lang="en-US" altLang="zh-CN" sz="2200" dirty="0">
                <a:latin typeface="微软雅黑" panose="020B0503020204020204" pitchFamily="34" charset="-122"/>
                <a:ea typeface="微软雅黑" panose="020B0503020204020204" pitchFamily="34" charset="-122"/>
                <a:sym typeface="+mn-ea"/>
              </a:rPr>
              <a:t>1.</a:t>
            </a:r>
            <a:r>
              <a:rPr lang="zh-CN" altLang="zh-CN" sz="2200" dirty="0">
                <a:latin typeface="微软雅黑" panose="020B0503020204020204" pitchFamily="34" charset="-122"/>
                <a:ea typeface="微软雅黑" panose="020B0503020204020204" pitchFamily="34" charset="-122"/>
                <a:sym typeface="+mn-ea"/>
              </a:rPr>
              <a:t>金本位制下汇率的决定</a:t>
            </a: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r>
              <a:rPr lang="zh-CN" altLang="en-US" sz="2200" dirty="0">
                <a:latin typeface="微软雅黑" panose="020B0503020204020204" pitchFamily="34" charset="-122"/>
                <a:ea typeface="微软雅黑" panose="020B0503020204020204" pitchFamily="34" charset="-122"/>
                <a:sym typeface="+mn-ea"/>
              </a:rPr>
              <a:t>（</a:t>
            </a:r>
            <a:r>
              <a:rPr lang="en-US" altLang="zh-CN" sz="2200" dirty="0">
                <a:latin typeface="微软雅黑" panose="020B0503020204020204" pitchFamily="34" charset="-122"/>
                <a:ea typeface="微软雅黑" panose="020B0503020204020204" pitchFamily="34" charset="-122"/>
                <a:sym typeface="+mn-ea"/>
              </a:rPr>
              <a:t>1</a:t>
            </a:r>
            <a:r>
              <a:rPr lang="zh-CN" altLang="en-US" sz="2200" dirty="0">
                <a:latin typeface="微软雅黑" panose="020B0503020204020204" pitchFamily="34" charset="-122"/>
                <a:ea typeface="微软雅黑" panose="020B0503020204020204" pitchFamily="34" charset="-122"/>
                <a:sym typeface="+mn-ea"/>
              </a:rPr>
              <a:t>）</a:t>
            </a:r>
            <a:r>
              <a:rPr lang="zh-CN" altLang="zh-CN" sz="2200" dirty="0">
                <a:latin typeface="微软雅黑" panose="020B0503020204020204" pitchFamily="34" charset="-122"/>
                <a:ea typeface="微软雅黑" panose="020B0503020204020204" pitchFamily="34" charset="-122"/>
                <a:sym typeface="+mn-ea"/>
              </a:rPr>
              <a:t>金币本位制下汇率的决定</a:t>
            </a:r>
            <a:endParaRPr lang="en-US" altLang="zh-CN" sz="2200" dirty="0">
              <a:latin typeface="微软雅黑" panose="020B0503020204020204" pitchFamily="34" charset="-122"/>
              <a:ea typeface="微软雅黑" panose="020B0503020204020204" pitchFamily="34" charset="-122"/>
            </a:endParaRPr>
          </a:p>
          <a:p>
            <a:pPr lvl="0" fontAlgn="auto">
              <a:lnSpc>
                <a:spcPct val="100000"/>
              </a:lnSpc>
            </a:pPr>
            <a:r>
              <a:rPr lang="zh-CN" altLang="zh-CN" sz="2200" dirty="0">
                <a:latin typeface="微软雅黑" panose="020B0503020204020204" pitchFamily="34" charset="-122"/>
                <a:ea typeface="微软雅黑" panose="020B0503020204020204" pitchFamily="34" charset="-122"/>
                <a:sym typeface="+mn-ea"/>
              </a:rPr>
              <a:t>在金币本位制下，黄金是国际结算单位，即世界货币。</a:t>
            </a:r>
          </a:p>
          <a:p>
            <a:pPr lvl="0" fontAlgn="auto">
              <a:lnSpc>
                <a:spcPct val="100000"/>
              </a:lnSpc>
            </a:pPr>
            <a:r>
              <a:rPr lang="zh-CN" altLang="en-US" sz="2200" dirty="0">
                <a:latin typeface="微软雅黑" panose="020B0503020204020204" pitchFamily="34" charset="-122"/>
                <a:ea typeface="微软雅黑" panose="020B0503020204020204" pitchFamily="34" charset="-122"/>
                <a:sym typeface="+mn-ea"/>
              </a:rPr>
              <a:t>（</a:t>
            </a:r>
            <a:r>
              <a:rPr lang="en-US" altLang="zh-CN" sz="2200" dirty="0">
                <a:latin typeface="微软雅黑" panose="020B0503020204020204" pitchFamily="34" charset="-122"/>
                <a:ea typeface="微软雅黑" panose="020B0503020204020204" pitchFamily="34" charset="-122"/>
                <a:sym typeface="+mn-ea"/>
              </a:rPr>
              <a:t>2</a:t>
            </a:r>
            <a:r>
              <a:rPr lang="zh-CN" altLang="en-US" sz="2200" dirty="0">
                <a:latin typeface="微软雅黑" panose="020B0503020204020204" pitchFamily="34" charset="-122"/>
                <a:ea typeface="微软雅黑" panose="020B0503020204020204" pitchFamily="34" charset="-122"/>
                <a:sym typeface="+mn-ea"/>
              </a:rPr>
              <a:t>）</a:t>
            </a:r>
            <a:r>
              <a:rPr lang="zh-CN" altLang="zh-CN" sz="2200" dirty="0">
                <a:latin typeface="微软雅黑" panose="020B0503020204020204" pitchFamily="34" charset="-122"/>
                <a:ea typeface="微软雅黑" panose="020B0503020204020204" pitchFamily="34" charset="-122"/>
                <a:sym typeface="+mn-ea"/>
              </a:rPr>
              <a:t>金块本位和金汇兑本位制下汇率的决定</a:t>
            </a:r>
            <a:endParaRPr lang="en-US" altLang="zh-CN" sz="2200" dirty="0">
              <a:latin typeface="微软雅黑" panose="020B0503020204020204" pitchFamily="34" charset="-122"/>
              <a:ea typeface="微软雅黑" panose="020B0503020204020204" pitchFamily="34" charset="-122"/>
            </a:endParaRPr>
          </a:p>
          <a:p>
            <a:pPr lvl="0" fontAlgn="auto">
              <a:lnSpc>
                <a:spcPct val="100000"/>
              </a:lnSpc>
            </a:pPr>
            <a:r>
              <a:rPr lang="zh-CN" altLang="zh-CN" sz="2200" dirty="0">
                <a:latin typeface="微软雅黑" panose="020B0503020204020204" pitchFamily="34" charset="-122"/>
                <a:ea typeface="微软雅黑" panose="020B0503020204020204" pitchFamily="34" charset="-122"/>
                <a:sym typeface="+mn-ea"/>
              </a:rPr>
              <a:t>在金块本位制下，黄金已经很少直接充当流通手段和支付手段的作用，绝大部分的金块为政府所掌握，其自由输出、输人受到了影响。</a:t>
            </a:r>
          </a:p>
          <a:p>
            <a:pPr fontAlgn="auto">
              <a:lnSpc>
                <a:spcPct val="100000"/>
              </a:lnSpc>
            </a:pPr>
            <a:r>
              <a:rPr lang="en-US" altLang="zh-CN" sz="2200" dirty="0">
                <a:latin typeface="微软雅黑" panose="020B0503020204020204" pitchFamily="34" charset="-122"/>
                <a:ea typeface="微软雅黑" panose="020B0503020204020204" pitchFamily="34" charset="-122"/>
                <a:sym typeface="+mn-ea"/>
              </a:rPr>
              <a:t>2.</a:t>
            </a:r>
            <a:r>
              <a:rPr lang="zh-CN" altLang="zh-CN" sz="2200" dirty="0">
                <a:latin typeface="微软雅黑" panose="020B0503020204020204" pitchFamily="34" charset="-122"/>
                <a:ea typeface="微软雅黑" panose="020B0503020204020204" pitchFamily="34" charset="-122"/>
                <a:sym typeface="+mn-ea"/>
              </a:rPr>
              <a:t>纸币制度下汇率的决定</a:t>
            </a: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r>
              <a:rPr lang="zh-CN" altLang="zh-CN" sz="2200" dirty="0">
                <a:latin typeface="微软雅黑" panose="020B0503020204020204" pitchFamily="34" charset="-122"/>
                <a:ea typeface="微软雅黑" panose="020B0503020204020204" pitchFamily="34" charset="-122"/>
                <a:sym typeface="+mn-ea"/>
              </a:rPr>
              <a:t>纸币是价值的符号，在金本位制下，以纸币代表或代替金币流通。</a:t>
            </a: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en-US"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fontAlgn="auto">
              <a:lnSpc>
                <a:spcPct val="100000"/>
              </a:lnSpc>
            </a:pPr>
            <a:endParaRPr lang="zh-CN" altLang="zh-CN" sz="2200" dirty="0">
              <a:latin typeface="微软雅黑" panose="020B0503020204020204" pitchFamily="34" charset="-122"/>
              <a:ea typeface="微软雅黑" panose="020B0503020204020204" pitchFamily="34" charset="-122"/>
            </a:endParaRPr>
          </a:p>
          <a:p>
            <a:pPr fontAlgn="auto">
              <a:lnSpc>
                <a:spcPct val="100000"/>
              </a:lnSpc>
            </a:pPr>
            <a:endParaRPr lang="zh-CN" altLang="zh-CN" sz="2200" dirty="0">
              <a:latin typeface="微软雅黑" panose="020B0503020204020204" pitchFamily="34" charset="-122"/>
              <a:ea typeface="微软雅黑" panose="020B0503020204020204" pitchFamily="34" charset="-122"/>
            </a:endParaRPr>
          </a:p>
          <a:p>
            <a:pPr lvl="0" fontAlgn="auto">
              <a:lnSpc>
                <a:spcPct val="100000"/>
              </a:lnSpc>
            </a:pPr>
            <a:endParaRPr lang="zh-CN" altLang="zh-CN" sz="2200" dirty="0">
              <a:latin typeface="微软雅黑" panose="020B0503020204020204" pitchFamily="34" charset="-122"/>
              <a:ea typeface="微软雅黑" panose="020B0503020204020204" pitchFamily="34" charset="-122"/>
            </a:endParaRPr>
          </a:p>
          <a:p>
            <a:pPr fontAlgn="auto">
              <a:lnSpc>
                <a:spcPct val="100000"/>
              </a:lnSpc>
            </a:pPr>
            <a:endParaRPr lang="zh-CN" altLang="zh-CN" sz="22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64553" y="566903"/>
            <a:ext cx="8014446" cy="6737350"/>
          </a:xfrm>
          <a:prstGeom prst="rect">
            <a:avLst/>
          </a:prstGeom>
          <a:noFill/>
        </p:spPr>
        <p:txBody>
          <a:bodyPr wrap="square" rtlCol="0">
            <a:spAutoFit/>
          </a:bodyPr>
          <a:lstStyle/>
          <a:p>
            <a:pPr fontAlgn="auto">
              <a:lnSpc>
                <a:spcPct val="120000"/>
              </a:lnSpc>
            </a:pPr>
            <a:r>
              <a:rPr lang="zh-CN" altLang="zh-CN" sz="2400" dirty="0">
                <a:latin typeface="微软雅黑" panose="020B0503020204020204" pitchFamily="34" charset="-122"/>
                <a:ea typeface="微软雅黑" panose="020B0503020204020204" pitchFamily="34" charset="-122"/>
              </a:rPr>
              <a:t>（二）汇率的变动与货币币值</a:t>
            </a:r>
          </a:p>
          <a:p>
            <a:pPr fontAlgn="auto">
              <a:lnSpc>
                <a:spcPct val="120000"/>
              </a:lnSpc>
            </a:pPr>
            <a:r>
              <a:rPr lang="zh-CN" altLang="zh-CN" sz="2400" dirty="0">
                <a:latin typeface="微软雅黑" panose="020B0503020204020204" pitchFamily="34" charset="-122"/>
                <a:ea typeface="微软雅黑" panose="020B0503020204020204" pitchFamily="34" charset="-122"/>
              </a:rPr>
              <a:t>汇率变动是指货币对外价值的上下波动。在直接标价法下，汇率上浮，本币贬值；汇率下浮，本币升值。在间接标价法下，汇率上浮，本币升值；汇率下浮，本币贬值。</a:t>
            </a: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（三）汇率变动的影响因素</a:t>
            </a: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r>
              <a:rPr lang="en-US" altLang="zh-CN" sz="2400" dirty="0">
                <a:latin typeface="微软雅黑" panose="020B0503020204020204" pitchFamily="34" charset="-122"/>
                <a:ea typeface="微软雅黑" panose="020B0503020204020204" pitchFamily="34" charset="-122"/>
                <a:sym typeface="+mn-ea"/>
              </a:rPr>
              <a:t>1.</a:t>
            </a:r>
            <a:r>
              <a:rPr lang="zh-CN" altLang="zh-CN" sz="2400" dirty="0">
                <a:latin typeface="微软雅黑" panose="020B0503020204020204" pitchFamily="34" charset="-122"/>
                <a:ea typeface="微软雅黑" panose="020B0503020204020204" pitchFamily="34" charset="-122"/>
                <a:sym typeface="+mn-ea"/>
              </a:rPr>
              <a:t>经济增长  </a:t>
            </a:r>
            <a:r>
              <a:rPr lang="en-US" altLang="zh-CN" sz="2400" dirty="0">
                <a:latin typeface="微软雅黑" panose="020B0503020204020204" pitchFamily="34" charset="-122"/>
                <a:ea typeface="微软雅黑" panose="020B0503020204020204" pitchFamily="34" charset="-122"/>
                <a:sym typeface="+mn-ea"/>
              </a:rPr>
              <a:t> 2.</a:t>
            </a:r>
            <a:r>
              <a:rPr lang="zh-CN" altLang="zh-CN" sz="2400" dirty="0">
                <a:latin typeface="微软雅黑" panose="020B0503020204020204" pitchFamily="34" charset="-122"/>
                <a:ea typeface="微软雅黑" panose="020B0503020204020204" pitchFamily="34" charset="-122"/>
                <a:sym typeface="+mn-ea"/>
              </a:rPr>
              <a:t>国际收支</a:t>
            </a:r>
            <a:r>
              <a:rPr lang="en-US" altLang="zh-CN" sz="2400" dirty="0">
                <a:latin typeface="微软雅黑" panose="020B0503020204020204" pitchFamily="34" charset="-122"/>
                <a:ea typeface="微软雅黑" panose="020B0503020204020204" pitchFamily="34" charset="-122"/>
                <a:sym typeface="+mn-ea"/>
              </a:rPr>
              <a:t>    3.</a:t>
            </a:r>
            <a:r>
              <a:rPr lang="zh-CN" altLang="zh-CN" sz="2400" dirty="0">
                <a:latin typeface="微软雅黑" panose="020B0503020204020204" pitchFamily="34" charset="-122"/>
                <a:ea typeface="微软雅黑" panose="020B0503020204020204" pitchFamily="34" charset="-122"/>
                <a:sym typeface="+mn-ea"/>
              </a:rPr>
              <a:t>通货膨胀</a:t>
            </a: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r>
              <a:rPr lang="en-US" altLang="zh-CN" sz="2400" dirty="0">
                <a:latin typeface="微软雅黑" panose="020B0503020204020204" pitchFamily="34" charset="-122"/>
                <a:ea typeface="微软雅黑" panose="020B0503020204020204" pitchFamily="34" charset="-122"/>
                <a:sym typeface="+mn-ea"/>
              </a:rPr>
              <a:t>4.</a:t>
            </a:r>
            <a:r>
              <a:rPr lang="zh-CN" altLang="zh-CN" sz="2400" dirty="0">
                <a:latin typeface="微软雅黑" panose="020B0503020204020204" pitchFamily="34" charset="-122"/>
                <a:ea typeface="微软雅黑" panose="020B0503020204020204" pitchFamily="34" charset="-122"/>
                <a:sym typeface="+mn-ea"/>
              </a:rPr>
              <a:t>国内外利率水平</a:t>
            </a:r>
            <a:r>
              <a:rPr lang="en-US" altLang="zh-CN" sz="2400" dirty="0">
                <a:latin typeface="微软雅黑" panose="020B0503020204020204" pitchFamily="34" charset="-122"/>
                <a:ea typeface="微软雅黑" panose="020B0503020204020204" pitchFamily="34" charset="-122"/>
                <a:sym typeface="+mn-ea"/>
              </a:rPr>
              <a:t>    5.</a:t>
            </a:r>
            <a:r>
              <a:rPr lang="zh-CN" altLang="zh-CN" sz="2400" dirty="0">
                <a:latin typeface="微软雅黑" panose="020B0503020204020204" pitchFamily="34" charset="-122"/>
                <a:ea typeface="微软雅黑" panose="020B0503020204020204" pitchFamily="34" charset="-122"/>
                <a:sym typeface="+mn-ea"/>
              </a:rPr>
              <a:t>资本流动   </a:t>
            </a:r>
            <a:r>
              <a:rPr lang="en-US" altLang="zh-CN" sz="2400" dirty="0">
                <a:latin typeface="微软雅黑" panose="020B0503020204020204" pitchFamily="34" charset="-122"/>
                <a:ea typeface="微软雅黑" panose="020B0503020204020204" pitchFamily="34" charset="-122"/>
                <a:sym typeface="+mn-ea"/>
              </a:rPr>
              <a:t>6.</a:t>
            </a:r>
            <a:r>
              <a:rPr lang="zh-CN" altLang="zh-CN" sz="2400" dirty="0">
                <a:latin typeface="微软雅黑" panose="020B0503020204020204" pitchFamily="34" charset="-122"/>
                <a:ea typeface="微软雅黑" panose="020B0503020204020204" pitchFamily="34" charset="-122"/>
                <a:sym typeface="+mn-ea"/>
              </a:rPr>
              <a:t>外汇干预政策</a:t>
            </a: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64553" y="592226"/>
            <a:ext cx="8014446" cy="7180580"/>
          </a:xfrm>
          <a:prstGeom prst="rect">
            <a:avLst/>
          </a:prstGeom>
          <a:noFill/>
        </p:spPr>
        <p:txBody>
          <a:bodyPr wrap="square" rtlCol="0">
            <a:spAutoFit/>
          </a:bodyPr>
          <a:lstStyle/>
          <a:p>
            <a:pPr fontAlgn="auto">
              <a:lnSpc>
                <a:spcPct val="120000"/>
              </a:lnSpc>
            </a:pPr>
            <a:r>
              <a:rPr lang="zh-CN" altLang="zh-CN" sz="2400" dirty="0">
                <a:latin typeface="微软雅黑" panose="020B0503020204020204" pitchFamily="34" charset="-122"/>
                <a:ea typeface="微软雅黑" panose="020B0503020204020204" pitchFamily="34" charset="-122"/>
              </a:rPr>
              <a:t>四、汇率制度</a:t>
            </a:r>
          </a:p>
          <a:p>
            <a:pPr fontAlgn="auto">
              <a:lnSpc>
                <a:spcPct val="120000"/>
              </a:lnSpc>
            </a:pPr>
            <a:r>
              <a:rPr lang="zh-CN" altLang="en-US" sz="2400" dirty="0">
                <a:latin typeface="微软雅黑" panose="020B0503020204020204" pitchFamily="34" charset="-122"/>
                <a:ea typeface="微软雅黑" panose="020B0503020204020204" pitchFamily="34" charset="-122"/>
              </a:rPr>
              <a:t>（一）</a:t>
            </a:r>
            <a:r>
              <a:rPr lang="zh-CN" altLang="zh-CN" sz="2400" dirty="0">
                <a:latin typeface="微软雅黑" panose="020B0503020204020204" pitchFamily="34" charset="-122"/>
                <a:ea typeface="微软雅黑" panose="020B0503020204020204" pitchFamily="34" charset="-122"/>
              </a:rPr>
              <a:t>固定汇率制度</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zh-CN" sz="2400" dirty="0">
                <a:latin typeface="微软雅黑" panose="020B0503020204020204" pitchFamily="34" charset="-122"/>
                <a:ea typeface="微软雅黑" panose="020B0503020204020204" pitchFamily="34" charset="-122"/>
              </a:rPr>
              <a:t>固定汇率制度是指两国货币比价基本固定，并把两国货币比价的波动幅度控制在一定的范围内。</a:t>
            </a:r>
          </a:p>
          <a:p>
            <a:pPr lvl="0" fontAlgn="auto">
              <a:lnSpc>
                <a:spcPct val="120000"/>
              </a:lnSpc>
            </a:pPr>
            <a:r>
              <a:rPr lang="zh-CN" altLang="en-US" sz="2400" dirty="0">
                <a:latin typeface="微软雅黑" panose="020B0503020204020204" pitchFamily="34" charset="-122"/>
                <a:ea typeface="微软雅黑" panose="020B0503020204020204" pitchFamily="34" charset="-122"/>
                <a:sym typeface="+mn-ea"/>
              </a:rPr>
              <a:t>（二）</a:t>
            </a:r>
            <a:r>
              <a:rPr lang="zh-CN" altLang="zh-CN" sz="2400" dirty="0">
                <a:latin typeface="微软雅黑" panose="020B0503020204020204" pitchFamily="34" charset="-122"/>
                <a:ea typeface="微软雅黑" panose="020B0503020204020204" pitchFamily="34" charset="-122"/>
                <a:sym typeface="+mn-ea"/>
              </a:rPr>
              <a:t>浮动汇率制度</a:t>
            </a:r>
            <a:endParaRPr lang="en-US"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浮动汇率制度是指现实汇率不受平价的限制，随外汇市场供求变化而波动的汇率制度。</a:t>
            </a: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64553" y="596768"/>
            <a:ext cx="8014446" cy="6737350"/>
          </a:xfrm>
          <a:prstGeom prst="rect">
            <a:avLst/>
          </a:prstGeom>
          <a:noFill/>
        </p:spPr>
        <p:txBody>
          <a:bodyPr wrap="square" rtlCol="0">
            <a:spAutoFit/>
          </a:bodyPr>
          <a:lstStyle/>
          <a:p>
            <a:pPr fontAlgn="auto">
              <a:lnSpc>
                <a:spcPct val="120000"/>
              </a:lnSpc>
            </a:pPr>
            <a:r>
              <a:rPr lang="zh-CN" altLang="zh-CN" sz="2400" dirty="0">
                <a:latin typeface="微软雅黑" panose="020B0503020204020204" pitchFamily="34" charset="-122"/>
                <a:ea typeface="微软雅黑" panose="020B0503020204020204" pitchFamily="34" charset="-122"/>
              </a:rPr>
              <a:t>五、人民币汇率</a:t>
            </a:r>
          </a:p>
          <a:p>
            <a:pPr fontAlgn="auto">
              <a:lnSpc>
                <a:spcPct val="120000"/>
              </a:lnSpc>
            </a:pPr>
            <a:r>
              <a:rPr lang="zh-CN" altLang="zh-CN" sz="2400" dirty="0">
                <a:latin typeface="微软雅黑" panose="020B0503020204020204" pitchFamily="34" charset="-122"/>
                <a:ea typeface="微软雅黑" panose="020B0503020204020204" pitchFamily="34" charset="-122"/>
              </a:rPr>
              <a:t>人民币汇率是指人民币与外币的比价。人民币汇率采用直接标价法，即以</a:t>
            </a:r>
            <a:r>
              <a:rPr lang="en-US" altLang="zh-CN" sz="2400" dirty="0">
                <a:latin typeface="微软雅黑" panose="020B0503020204020204" pitchFamily="34" charset="-122"/>
                <a:ea typeface="微软雅黑" panose="020B0503020204020204" pitchFamily="34" charset="-122"/>
              </a:rPr>
              <a:t>100</a:t>
            </a:r>
            <a:r>
              <a:rPr lang="zh-CN" altLang="zh-CN" sz="2400" dirty="0">
                <a:latin typeface="微软雅黑" panose="020B0503020204020204" pitchFamily="34" charset="-122"/>
                <a:ea typeface="微软雅黑" panose="020B0503020204020204" pitchFamily="34" charset="-122"/>
              </a:rPr>
              <a:t>单位的外币为标准折合一定数量的人民币。</a:t>
            </a: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（一）</a:t>
            </a:r>
            <a:r>
              <a:rPr lang="en-US" altLang="zh-CN" sz="2400" dirty="0">
                <a:latin typeface="微软雅黑" panose="020B0503020204020204" pitchFamily="34" charset="-122"/>
                <a:ea typeface="微软雅黑" panose="020B0503020204020204" pitchFamily="34" charset="-122"/>
                <a:sym typeface="+mn-ea"/>
              </a:rPr>
              <a:t>1994</a:t>
            </a:r>
            <a:r>
              <a:rPr lang="zh-CN" altLang="zh-CN" sz="2400" dirty="0">
                <a:latin typeface="微软雅黑" panose="020B0503020204020204" pitchFamily="34" charset="-122"/>
                <a:ea typeface="微软雅黑" panose="020B0503020204020204" pitchFamily="34" charset="-122"/>
                <a:sym typeface="+mn-ea"/>
              </a:rPr>
              <a:t>年的汇率制度改革</a:t>
            </a: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r>
              <a:rPr lang="zh-CN" altLang="zh-CN" sz="2400" dirty="0">
                <a:latin typeface="微软雅黑" panose="020B0503020204020204" pitchFamily="34" charset="-122"/>
                <a:ea typeface="微软雅黑" panose="020B0503020204020204" pitchFamily="34" charset="-122"/>
                <a:sym typeface="+mn-ea"/>
              </a:rPr>
              <a:t>（二）</a:t>
            </a:r>
            <a:r>
              <a:rPr lang="en-US" altLang="zh-CN" sz="2400" dirty="0">
                <a:latin typeface="微软雅黑" panose="020B0503020204020204" pitchFamily="34" charset="-122"/>
                <a:ea typeface="微软雅黑" panose="020B0503020204020204" pitchFamily="34" charset="-122"/>
                <a:sym typeface="+mn-ea"/>
              </a:rPr>
              <a:t>2005</a:t>
            </a:r>
            <a:r>
              <a:rPr lang="zh-CN" altLang="zh-CN" sz="2400" dirty="0">
                <a:latin typeface="微软雅黑" panose="020B0503020204020204" pitchFamily="34" charset="-122"/>
                <a:ea typeface="微软雅黑" panose="020B0503020204020204" pitchFamily="34" charset="-122"/>
                <a:sym typeface="+mn-ea"/>
              </a:rPr>
              <a:t>年的汇率制度改革</a:t>
            </a: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r>
              <a:rPr lang="zh-CN" altLang="zh-CN" sz="2400" dirty="0">
                <a:latin typeface="微软雅黑" panose="020B0503020204020204" pitchFamily="34" charset="-122"/>
                <a:ea typeface="微软雅黑" panose="020B0503020204020204" pitchFamily="34" charset="-122"/>
                <a:sym typeface="+mn-ea"/>
              </a:rPr>
              <a:t>（</a:t>
            </a:r>
            <a:r>
              <a:rPr lang="zh-CN" altLang="en-US" sz="2400" dirty="0">
                <a:latin typeface="微软雅黑" panose="020B0503020204020204" pitchFamily="34" charset="-122"/>
                <a:ea typeface="微软雅黑" panose="020B0503020204020204" pitchFamily="34" charset="-122"/>
                <a:sym typeface="+mn-ea"/>
              </a:rPr>
              <a:t>三</a:t>
            </a:r>
            <a:r>
              <a:rPr lang="zh-CN" altLang="zh-CN" sz="2400" dirty="0">
                <a:latin typeface="微软雅黑" panose="020B0503020204020204" pitchFamily="34" charset="-122"/>
                <a:ea typeface="微软雅黑" panose="020B0503020204020204" pitchFamily="34" charset="-122"/>
                <a:sym typeface="+mn-ea"/>
              </a:rPr>
              <a:t>）现行人民币汇率的形成机理</a:t>
            </a: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a:p>
            <a:pPr lvl="0" fontAlgn="auto">
              <a:lnSpc>
                <a:spcPct val="120000"/>
              </a:lnSpc>
            </a:pPr>
            <a:endParaRPr lang="zh-CN" altLang="zh-CN" sz="2400" dirty="0">
              <a:latin typeface="微软雅黑" panose="020B0503020204020204" pitchFamily="34" charset="-122"/>
              <a:ea typeface="微软雅黑" panose="020B0503020204020204" pitchFamily="34" charset="-122"/>
            </a:endParaRPr>
          </a:p>
          <a:p>
            <a:pPr fontAlgn="auto">
              <a:lnSpc>
                <a:spcPct val="120000"/>
              </a:lnSpc>
            </a:pPr>
            <a:endParaRPr lang="zh-CN" altLang="zh-CN" sz="2400" dirty="0">
              <a:latin typeface="微软雅黑" panose="020B0503020204020204" pitchFamily="34" charset="-122"/>
              <a:ea typeface="微软雅黑" panose="020B0503020204020204" pitchFamily="34" charset="-122"/>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484095" y="2094414"/>
            <a:ext cx="8014446" cy="1876425"/>
          </a:xfrm>
          <a:prstGeom prst="rect">
            <a:avLst/>
          </a:prstGeom>
          <a:noFill/>
        </p:spPr>
        <p:txBody>
          <a:bodyPr wrap="square" rtlCol="0">
            <a:spAutoFit/>
          </a:bodyPr>
          <a:lstStyle/>
          <a:p>
            <a:pPr algn="ctr"/>
            <a:r>
              <a:rPr lang="zh-CN" altLang="en-US" sz="3600" dirty="0">
                <a:latin typeface="微软雅黑" panose="020B0503020204020204" pitchFamily="34" charset="-122"/>
                <a:ea typeface="微软雅黑" panose="020B0503020204020204" pitchFamily="34" charset="-122"/>
              </a:rPr>
              <a:t>单元二  国际收支</a:t>
            </a:r>
          </a:p>
          <a:p>
            <a:pPr lvl="0"/>
            <a:endParaRPr lang="zh-CN" altLang="en-US" sz="4000" dirty="0">
              <a:latin typeface="微软雅黑" panose="020B0503020204020204" pitchFamily="34" charset="-122"/>
              <a:ea typeface="微软雅黑" panose="020B0503020204020204" pitchFamily="34" charset="-122"/>
            </a:endParaRPr>
          </a:p>
          <a:p>
            <a:endParaRPr lang="zh-CN" altLang="en-US" sz="4000" dirty="0">
              <a:latin typeface="微软雅黑" panose="020B0503020204020204" pitchFamily="34" charset="-122"/>
              <a:ea typeface="微软雅黑" panose="020B0503020204020204" pitchFamily="34" charset="-122"/>
            </a:endParaRPr>
          </a:p>
        </p:txBody>
      </p: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TotalTime>
  <Words>1474</Words>
  <Application>Microsoft Office PowerPoint</Application>
  <PresentationFormat>全屏显示(16:9)</PresentationFormat>
  <Paragraphs>477</Paragraphs>
  <Slides>30</Slides>
  <Notes>7</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30</vt:i4>
      </vt:variant>
    </vt:vector>
  </HeadingPairs>
  <TitlesOfParts>
    <vt:vector size="35" baseType="lpstr">
      <vt:lpstr>微软雅黑</vt:lpstr>
      <vt:lpstr>Arial</vt:lpstr>
      <vt:lpstr>Calibri</vt:lpstr>
      <vt:lpstr>Calibri Light</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dc:creator>
  <cp:lastModifiedBy>xbany</cp:lastModifiedBy>
  <cp:revision>43</cp:revision>
  <dcterms:created xsi:type="dcterms:W3CDTF">2016-09-21T01:56:00Z</dcterms:created>
  <dcterms:modified xsi:type="dcterms:W3CDTF">2019-07-16T09:34:45Z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2052-10.1.0.6554</vt:lpwstr>
  </property>
</Properties>
</file>

<file path=docProps/thumbnail.jpeg>
</file>