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0"/>
  </p:notesMasterIdLst>
  <p:sldIdLst>
    <p:sldId id="257" r:id="rId2"/>
    <p:sldId id="278" r:id="rId3"/>
    <p:sldId id="319" r:id="rId4"/>
    <p:sldId id="320" r:id="rId5"/>
    <p:sldId id="321" r:id="rId6"/>
    <p:sldId id="322" r:id="rId7"/>
    <p:sldId id="323" r:id="rId8"/>
    <p:sldId id="324" r:id="rId9"/>
    <p:sldId id="325" r:id="rId10"/>
    <p:sldId id="326" r:id="rId11"/>
    <p:sldId id="327" r:id="rId12"/>
    <p:sldId id="357" r:id="rId13"/>
    <p:sldId id="358" r:id="rId14"/>
    <p:sldId id="359" r:id="rId15"/>
    <p:sldId id="360" r:id="rId16"/>
    <p:sldId id="362" r:id="rId17"/>
    <p:sldId id="393" r:id="rId18"/>
    <p:sldId id="384" r:id="rId19"/>
    <p:sldId id="385" r:id="rId20"/>
    <p:sldId id="386" r:id="rId21"/>
    <p:sldId id="387" r:id="rId22"/>
    <p:sldId id="388" r:id="rId23"/>
    <p:sldId id="389" r:id="rId24"/>
    <p:sldId id="363" r:id="rId25"/>
    <p:sldId id="411" r:id="rId26"/>
    <p:sldId id="364" r:id="rId27"/>
    <p:sldId id="405" r:id="rId28"/>
    <p:sldId id="328" r:id="rId29"/>
    <p:sldId id="329" r:id="rId30"/>
    <p:sldId id="330" r:id="rId31"/>
    <p:sldId id="331" r:id="rId32"/>
    <p:sldId id="365" r:id="rId33"/>
    <p:sldId id="332" r:id="rId34"/>
    <p:sldId id="366" r:id="rId35"/>
    <p:sldId id="367" r:id="rId36"/>
    <p:sldId id="333" r:id="rId37"/>
    <p:sldId id="334" r:id="rId38"/>
    <p:sldId id="335" r:id="rId39"/>
    <p:sldId id="336" r:id="rId40"/>
    <p:sldId id="337" r:id="rId41"/>
    <p:sldId id="338" r:id="rId42"/>
    <p:sldId id="339" r:id="rId43"/>
    <p:sldId id="340" r:id="rId44"/>
    <p:sldId id="353" r:id="rId45"/>
    <p:sldId id="341" r:id="rId46"/>
    <p:sldId id="368" r:id="rId47"/>
    <p:sldId id="342" r:id="rId48"/>
    <p:sldId id="369" r:id="rId49"/>
    <p:sldId id="343" r:id="rId50"/>
    <p:sldId id="344" r:id="rId51"/>
    <p:sldId id="345" r:id="rId52"/>
    <p:sldId id="346" r:id="rId53"/>
    <p:sldId id="347" r:id="rId54"/>
    <p:sldId id="348" r:id="rId55"/>
    <p:sldId id="349" r:id="rId56"/>
    <p:sldId id="350" r:id="rId57"/>
    <p:sldId id="351" r:id="rId58"/>
    <p:sldId id="352" r:id="rId59"/>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CCFFFF"/>
    <a:srgbClr val="00CCFF"/>
    <a:srgbClr val="04EAFC"/>
    <a:srgbClr val="FDF779"/>
    <a:srgbClr val="EEE800"/>
    <a:srgbClr val="99CCFF"/>
    <a:srgbClr val="99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pPr>
              <a:defRPr/>
            </a:pPr>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pPr>
              <a:defRPr/>
            </a:pPr>
            <a:endParaRPr lang="en-US" altLang="zh-CN"/>
          </a:p>
        </p:txBody>
      </p:sp>
      <p:sp>
        <p:nvSpPr>
          <p:cNvPr id="74756"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pPr>
              <a:defRPr/>
            </a:pPr>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pPr>
              <a:defRPr/>
            </a:pPr>
            <a:fld id="{5411F228-260F-4A0B-B655-A2077DE1E83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6287895A-4C82-4155-BC9E-005E022760F4}" type="slidenum">
              <a:rPr lang="zh-CN" altLang="en-US" smtClean="0"/>
              <a:pPr/>
              <a:t>1</a:t>
            </a:fld>
            <a:endParaRPr lang="en-US" altLang="zh-CN" smtClean="0"/>
          </a:p>
        </p:txBody>
      </p:sp>
      <p:sp>
        <p:nvSpPr>
          <p:cNvPr id="75779" name="Rectangle 2"/>
          <p:cNvSpPr>
            <a:spLocks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C0B3E49F-9E99-4783-BB4C-5C0A01BDBD42}" type="slidenum">
              <a:rPr lang="zh-CN" altLang="en-US" smtClean="0"/>
              <a:pPr/>
              <a:t>10</a:t>
            </a:fld>
            <a:endParaRPr lang="en-US" altLang="zh-CN" smtClean="0"/>
          </a:p>
        </p:txBody>
      </p:sp>
      <p:sp>
        <p:nvSpPr>
          <p:cNvPr id="84995" name="Rectangle 2"/>
          <p:cNvSpPr>
            <a:spLocks noChangeArrowheads="1" noTextEdit="1"/>
          </p:cNvSpPr>
          <p:nvPr>
            <p:ph type="sldImg"/>
          </p:nvPr>
        </p:nvSpPr>
        <p:spPr>
          <a:ln/>
        </p:spPr>
      </p:sp>
      <p:sp>
        <p:nvSpPr>
          <p:cNvPr id="8499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8CF91568-9070-4EBE-B10C-99BC44A25F74}" type="slidenum">
              <a:rPr lang="zh-CN" altLang="en-US" smtClean="0"/>
              <a:pPr/>
              <a:t>11</a:t>
            </a:fld>
            <a:endParaRPr lang="en-US" altLang="zh-CN" smtClean="0"/>
          </a:p>
        </p:txBody>
      </p:sp>
      <p:sp>
        <p:nvSpPr>
          <p:cNvPr id="86019" name="Rectangle 2"/>
          <p:cNvSpPr>
            <a:spLocks noChangeArrowheads="1" noTextEdit="1"/>
          </p:cNvSpPr>
          <p:nvPr>
            <p:ph type="sldImg"/>
          </p:nvPr>
        </p:nvSpPr>
        <p:spPr>
          <a:ln/>
        </p:spPr>
      </p:sp>
      <p:sp>
        <p:nvSpPr>
          <p:cNvPr id="8602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59EAA0B-B09C-473A-A540-C2D41418763A}" type="slidenum">
              <a:rPr lang="zh-CN" altLang="en-US" smtClean="0"/>
              <a:pPr/>
              <a:t>28</a:t>
            </a:fld>
            <a:endParaRPr lang="en-US" altLang="zh-CN" smtClean="0"/>
          </a:p>
        </p:txBody>
      </p:sp>
      <p:sp>
        <p:nvSpPr>
          <p:cNvPr id="87043" name="Rectangle 2"/>
          <p:cNvSpPr>
            <a:spLocks noChangeArrowheads="1" noTextEdit="1"/>
          </p:cNvSpPr>
          <p:nvPr>
            <p:ph type="sldImg"/>
          </p:nvPr>
        </p:nvSpPr>
        <p:spPr>
          <a:ln/>
        </p:spPr>
      </p:sp>
      <p:sp>
        <p:nvSpPr>
          <p:cNvPr id="8704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DF0D0EA1-D245-412C-8311-66E26054914A}" type="slidenum">
              <a:rPr lang="zh-CN" altLang="en-US" smtClean="0"/>
              <a:pPr/>
              <a:t>29</a:t>
            </a:fld>
            <a:endParaRPr lang="en-US" altLang="zh-CN" smtClean="0"/>
          </a:p>
        </p:txBody>
      </p:sp>
      <p:sp>
        <p:nvSpPr>
          <p:cNvPr id="88067" name="Rectangle 2"/>
          <p:cNvSpPr>
            <a:spLocks noChangeArrowheads="1" noTextEdit="1"/>
          </p:cNvSpPr>
          <p:nvPr>
            <p:ph type="sldImg"/>
          </p:nvPr>
        </p:nvSpPr>
        <p:spPr>
          <a:ln/>
        </p:spPr>
      </p:sp>
      <p:sp>
        <p:nvSpPr>
          <p:cNvPr id="880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5D3A91B4-7690-4EB0-9D19-DDD0DF475E74}" type="slidenum">
              <a:rPr lang="zh-CN" altLang="en-US" smtClean="0"/>
              <a:pPr/>
              <a:t>30</a:t>
            </a:fld>
            <a:endParaRPr lang="en-US" altLang="zh-CN" smtClean="0"/>
          </a:p>
        </p:txBody>
      </p:sp>
      <p:sp>
        <p:nvSpPr>
          <p:cNvPr id="89091" name="Rectangle 2"/>
          <p:cNvSpPr>
            <a:spLocks noChangeArrowheads="1" noTextEdit="1"/>
          </p:cNvSpPr>
          <p:nvPr>
            <p:ph type="sldImg"/>
          </p:nvPr>
        </p:nvSpPr>
        <p:spPr>
          <a:ln/>
        </p:spPr>
      </p:sp>
      <p:sp>
        <p:nvSpPr>
          <p:cNvPr id="8909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6344F468-DD33-496A-A61B-E605810A06A0}" type="slidenum">
              <a:rPr lang="zh-CN" altLang="en-US" smtClean="0"/>
              <a:pPr/>
              <a:t>31</a:t>
            </a:fld>
            <a:endParaRPr lang="en-US" altLang="zh-CN" smtClean="0"/>
          </a:p>
        </p:txBody>
      </p:sp>
      <p:sp>
        <p:nvSpPr>
          <p:cNvPr id="90115" name="Rectangle 2"/>
          <p:cNvSpPr>
            <a:spLocks noChangeArrowheads="1" noTextEdit="1"/>
          </p:cNvSpPr>
          <p:nvPr>
            <p:ph type="sldImg"/>
          </p:nvPr>
        </p:nvSpPr>
        <p:spPr>
          <a:ln/>
        </p:spPr>
      </p:sp>
      <p:sp>
        <p:nvSpPr>
          <p:cNvPr id="9011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3CE68AEE-79E5-4D54-8AB5-DF08926CD9DF}" type="slidenum">
              <a:rPr lang="zh-CN" altLang="en-US" smtClean="0"/>
              <a:pPr/>
              <a:t>33</a:t>
            </a:fld>
            <a:endParaRPr lang="en-US" altLang="zh-CN" smtClean="0"/>
          </a:p>
        </p:txBody>
      </p:sp>
      <p:sp>
        <p:nvSpPr>
          <p:cNvPr id="92163" name="Rectangle 2"/>
          <p:cNvSpPr>
            <a:spLocks noChangeArrowheads="1" noTextEdit="1"/>
          </p:cNvSpPr>
          <p:nvPr>
            <p:ph type="sldImg"/>
          </p:nvPr>
        </p:nvSpPr>
        <p:spPr>
          <a:ln/>
        </p:spPr>
      </p:sp>
      <p:sp>
        <p:nvSpPr>
          <p:cNvPr id="9216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89073B45-DC4A-4DF1-B418-96ADB954C682}" type="slidenum">
              <a:rPr lang="zh-CN" altLang="en-US" smtClean="0"/>
              <a:pPr/>
              <a:t>36</a:t>
            </a:fld>
            <a:endParaRPr lang="en-US" altLang="zh-CN" smtClean="0"/>
          </a:p>
        </p:txBody>
      </p:sp>
      <p:sp>
        <p:nvSpPr>
          <p:cNvPr id="93187" name="Rectangle 2"/>
          <p:cNvSpPr>
            <a:spLocks noChangeArrowheads="1" noTextEdit="1"/>
          </p:cNvSpPr>
          <p:nvPr>
            <p:ph type="sldImg"/>
          </p:nvPr>
        </p:nvSpPr>
        <p:spPr>
          <a:ln/>
        </p:spPr>
      </p:sp>
      <p:sp>
        <p:nvSpPr>
          <p:cNvPr id="9318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619E713A-33EE-4087-AF45-F7F42EBD1833}" type="slidenum">
              <a:rPr lang="zh-CN" altLang="en-US" smtClean="0"/>
              <a:pPr/>
              <a:t>37</a:t>
            </a:fld>
            <a:endParaRPr lang="en-US" altLang="zh-CN" smtClean="0"/>
          </a:p>
        </p:txBody>
      </p:sp>
      <p:sp>
        <p:nvSpPr>
          <p:cNvPr id="94211" name="Rectangle 2"/>
          <p:cNvSpPr>
            <a:spLocks noChangeArrowheads="1" noTextEdit="1"/>
          </p:cNvSpPr>
          <p:nvPr>
            <p:ph type="sldImg"/>
          </p:nvPr>
        </p:nvSpPr>
        <p:spPr>
          <a:ln/>
        </p:spPr>
      </p:sp>
      <p:sp>
        <p:nvSpPr>
          <p:cNvPr id="9421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CFB5F5A0-AB4F-4B86-96F2-178AC0896562}" type="slidenum">
              <a:rPr lang="zh-CN" altLang="en-US" smtClean="0"/>
              <a:pPr/>
              <a:t>38</a:t>
            </a:fld>
            <a:endParaRPr lang="en-US" altLang="zh-CN" smtClean="0"/>
          </a:p>
        </p:txBody>
      </p:sp>
      <p:sp>
        <p:nvSpPr>
          <p:cNvPr id="95235" name="Rectangle 2"/>
          <p:cNvSpPr>
            <a:spLocks noChangeArrowheads="1" noTextEdit="1"/>
          </p:cNvSpPr>
          <p:nvPr>
            <p:ph type="sldImg"/>
          </p:nvPr>
        </p:nvSpPr>
        <p:spPr>
          <a:ln/>
        </p:spPr>
      </p:sp>
      <p:sp>
        <p:nvSpPr>
          <p:cNvPr id="9523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FC5DA13B-DD53-41B5-8DF2-2B4880CF58CF}" type="slidenum">
              <a:rPr lang="zh-CN" altLang="en-US" smtClean="0"/>
              <a:pPr/>
              <a:t>2</a:t>
            </a:fld>
            <a:endParaRPr lang="en-US" altLang="zh-CN" smtClean="0"/>
          </a:p>
        </p:txBody>
      </p:sp>
      <p:sp>
        <p:nvSpPr>
          <p:cNvPr id="76803" name="Rectangle 2"/>
          <p:cNvSpPr>
            <a:spLocks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DC423799-1970-4C7B-8BFF-6CD027DEF2C4}" type="slidenum">
              <a:rPr lang="zh-CN" altLang="en-US" smtClean="0"/>
              <a:pPr/>
              <a:t>39</a:t>
            </a:fld>
            <a:endParaRPr lang="en-US" altLang="zh-CN" smtClean="0"/>
          </a:p>
        </p:txBody>
      </p:sp>
      <p:sp>
        <p:nvSpPr>
          <p:cNvPr id="96259" name="Rectangle 2"/>
          <p:cNvSpPr>
            <a:spLocks noChangeArrowheads="1" noTextEdit="1"/>
          </p:cNvSpPr>
          <p:nvPr>
            <p:ph type="sldImg"/>
          </p:nvPr>
        </p:nvSpPr>
        <p:spPr>
          <a:ln/>
        </p:spPr>
      </p:sp>
      <p:sp>
        <p:nvSpPr>
          <p:cNvPr id="9626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CEF7AE9A-D217-4056-91FB-D9C35B816A99}" type="slidenum">
              <a:rPr lang="zh-CN" altLang="en-US" smtClean="0"/>
              <a:pPr/>
              <a:t>40</a:t>
            </a:fld>
            <a:endParaRPr lang="en-US" altLang="zh-CN" smtClean="0"/>
          </a:p>
        </p:txBody>
      </p:sp>
      <p:sp>
        <p:nvSpPr>
          <p:cNvPr id="97283" name="Rectangle 2"/>
          <p:cNvSpPr>
            <a:spLocks noChangeArrowheads="1" noTextEdit="1"/>
          </p:cNvSpPr>
          <p:nvPr>
            <p:ph type="sldImg"/>
          </p:nvPr>
        </p:nvSpPr>
        <p:spPr>
          <a:ln/>
        </p:spPr>
      </p:sp>
      <p:sp>
        <p:nvSpPr>
          <p:cNvPr id="9728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3CD14487-1320-437C-B833-7D2F15D13E2A}" type="slidenum">
              <a:rPr lang="zh-CN" altLang="en-US" smtClean="0"/>
              <a:pPr/>
              <a:t>41</a:t>
            </a:fld>
            <a:endParaRPr lang="en-US" altLang="zh-CN" smtClean="0"/>
          </a:p>
        </p:txBody>
      </p:sp>
      <p:sp>
        <p:nvSpPr>
          <p:cNvPr id="98307" name="Rectangle 2"/>
          <p:cNvSpPr>
            <a:spLocks noChangeArrowheads="1" noTextEdit="1"/>
          </p:cNvSpPr>
          <p:nvPr>
            <p:ph type="sldImg"/>
          </p:nvPr>
        </p:nvSpPr>
        <p:spPr>
          <a:ln/>
        </p:spPr>
      </p:sp>
      <p:sp>
        <p:nvSpPr>
          <p:cNvPr id="9830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24577FCD-D448-44AD-9C0A-A42F148EBEC9}" type="slidenum">
              <a:rPr lang="zh-CN" altLang="en-US" smtClean="0"/>
              <a:pPr/>
              <a:t>42</a:t>
            </a:fld>
            <a:endParaRPr lang="en-US" altLang="zh-CN" smtClean="0"/>
          </a:p>
        </p:txBody>
      </p:sp>
      <p:sp>
        <p:nvSpPr>
          <p:cNvPr id="99331" name="Rectangle 2"/>
          <p:cNvSpPr>
            <a:spLocks noChangeArrowheads="1" noTextEdit="1"/>
          </p:cNvSpPr>
          <p:nvPr>
            <p:ph type="sldImg"/>
          </p:nvPr>
        </p:nvSpPr>
        <p:spPr>
          <a:ln/>
        </p:spPr>
      </p:sp>
      <p:sp>
        <p:nvSpPr>
          <p:cNvPr id="9933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4A83EA86-10FA-4909-B8B6-B14075E219F4}" type="slidenum">
              <a:rPr lang="zh-CN" altLang="en-US" smtClean="0"/>
              <a:pPr/>
              <a:t>43</a:t>
            </a:fld>
            <a:endParaRPr lang="en-US" altLang="zh-CN" smtClean="0"/>
          </a:p>
        </p:txBody>
      </p:sp>
      <p:sp>
        <p:nvSpPr>
          <p:cNvPr id="100355" name="Rectangle 2"/>
          <p:cNvSpPr>
            <a:spLocks noChangeArrowheads="1" noTextEdit="1"/>
          </p:cNvSpPr>
          <p:nvPr>
            <p:ph type="sldImg"/>
          </p:nvPr>
        </p:nvSpPr>
        <p:spPr>
          <a:ln/>
        </p:spPr>
      </p:sp>
      <p:sp>
        <p:nvSpPr>
          <p:cNvPr id="10035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D89EC169-57C8-4EF7-BE50-8B39DBA397E2}" type="slidenum">
              <a:rPr lang="zh-CN" altLang="en-US" smtClean="0"/>
              <a:pPr/>
              <a:t>44</a:t>
            </a:fld>
            <a:endParaRPr lang="en-US" altLang="zh-CN" smtClean="0"/>
          </a:p>
        </p:txBody>
      </p:sp>
      <p:sp>
        <p:nvSpPr>
          <p:cNvPr id="101379" name="Rectangle 2"/>
          <p:cNvSpPr>
            <a:spLocks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226ACF08-A3D6-4840-AF17-5FCF7754F3BA}" type="slidenum">
              <a:rPr lang="zh-CN" altLang="en-US" smtClean="0"/>
              <a:pPr/>
              <a:t>45</a:t>
            </a:fld>
            <a:endParaRPr lang="en-US" altLang="zh-CN" smtClean="0"/>
          </a:p>
        </p:txBody>
      </p:sp>
      <p:sp>
        <p:nvSpPr>
          <p:cNvPr id="102403" name="Rectangle 2"/>
          <p:cNvSpPr>
            <a:spLocks noChangeArrowheads="1" noTextEdit="1"/>
          </p:cNvSpPr>
          <p:nvPr>
            <p:ph type="sldImg"/>
          </p:nvPr>
        </p:nvSpPr>
        <p:spPr>
          <a:ln/>
        </p:spPr>
      </p:sp>
      <p:sp>
        <p:nvSpPr>
          <p:cNvPr id="10240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3819493-35D8-4D1E-BF02-7505F4C09352}" type="slidenum">
              <a:rPr lang="zh-CN" altLang="en-US" smtClean="0"/>
              <a:pPr/>
              <a:t>47</a:t>
            </a:fld>
            <a:endParaRPr lang="en-US" altLang="zh-CN" smtClean="0"/>
          </a:p>
        </p:txBody>
      </p:sp>
      <p:sp>
        <p:nvSpPr>
          <p:cNvPr id="103427" name="Rectangle 2"/>
          <p:cNvSpPr>
            <a:spLocks noChangeArrowheads="1" noTextEdit="1"/>
          </p:cNvSpPr>
          <p:nvPr>
            <p:ph type="sldImg"/>
          </p:nvPr>
        </p:nvSpPr>
        <p:spPr>
          <a:ln/>
        </p:spPr>
      </p:sp>
      <p:sp>
        <p:nvSpPr>
          <p:cNvPr id="10342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F28E9111-0F82-4470-9340-4A50ECB5869D}" type="slidenum">
              <a:rPr lang="zh-CN" altLang="en-US" smtClean="0"/>
              <a:pPr/>
              <a:t>49</a:t>
            </a:fld>
            <a:endParaRPr lang="en-US" altLang="zh-CN" smtClean="0"/>
          </a:p>
        </p:txBody>
      </p:sp>
      <p:sp>
        <p:nvSpPr>
          <p:cNvPr id="104451" name="Rectangle 2"/>
          <p:cNvSpPr>
            <a:spLocks noChangeArrowheads="1" noTextEdit="1"/>
          </p:cNvSpPr>
          <p:nvPr>
            <p:ph type="sldImg"/>
          </p:nvPr>
        </p:nvSpPr>
        <p:spPr>
          <a:ln/>
        </p:spPr>
      </p:sp>
      <p:sp>
        <p:nvSpPr>
          <p:cNvPr id="10445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62B02B6-35FB-4609-A79D-7136CD3020A3}" type="slidenum">
              <a:rPr lang="zh-CN" altLang="en-US" smtClean="0"/>
              <a:pPr/>
              <a:t>50</a:t>
            </a:fld>
            <a:endParaRPr lang="en-US" altLang="zh-CN" smtClean="0"/>
          </a:p>
        </p:txBody>
      </p:sp>
      <p:sp>
        <p:nvSpPr>
          <p:cNvPr id="105475" name="Rectangle 2"/>
          <p:cNvSpPr>
            <a:spLocks noChangeArrowheads="1" noTextEdit="1"/>
          </p:cNvSpPr>
          <p:nvPr>
            <p:ph type="sldImg"/>
          </p:nvPr>
        </p:nvSpPr>
        <p:spPr>
          <a:ln/>
        </p:spPr>
      </p:sp>
      <p:sp>
        <p:nvSpPr>
          <p:cNvPr id="10547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850627EA-6CB6-43E3-B302-DC9FA3E0F652}" type="slidenum">
              <a:rPr lang="zh-CN" altLang="en-US" smtClean="0"/>
              <a:pPr/>
              <a:t>3</a:t>
            </a:fld>
            <a:endParaRPr lang="en-US" altLang="zh-CN" smtClean="0"/>
          </a:p>
        </p:txBody>
      </p:sp>
      <p:sp>
        <p:nvSpPr>
          <p:cNvPr id="77827" name="Rectangle 2"/>
          <p:cNvSpPr>
            <a:spLocks noChangeArrowheads="1" noTextEdit="1"/>
          </p:cNvSpPr>
          <p:nvPr>
            <p:ph type="sldImg"/>
          </p:nvPr>
        </p:nvSpPr>
        <p:spPr>
          <a:ln/>
        </p:spPr>
      </p:sp>
      <p:sp>
        <p:nvSpPr>
          <p:cNvPr id="7782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2EFD2CE2-EF75-43DA-9D33-39D45F250393}" type="slidenum">
              <a:rPr lang="zh-CN" altLang="en-US" smtClean="0"/>
              <a:pPr/>
              <a:t>51</a:t>
            </a:fld>
            <a:endParaRPr lang="en-US" altLang="zh-CN" smtClean="0"/>
          </a:p>
        </p:txBody>
      </p:sp>
      <p:sp>
        <p:nvSpPr>
          <p:cNvPr id="106499" name="Rectangle 2"/>
          <p:cNvSpPr>
            <a:spLocks noChangeArrowheads="1" noTextEdit="1"/>
          </p:cNvSpPr>
          <p:nvPr>
            <p:ph type="sldImg"/>
          </p:nvPr>
        </p:nvSpPr>
        <p:spPr>
          <a:ln/>
        </p:spPr>
      </p:sp>
      <p:sp>
        <p:nvSpPr>
          <p:cNvPr id="10650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2ED2EBE7-BA54-42A2-869C-6BD5155C390C}" type="slidenum">
              <a:rPr lang="zh-CN" altLang="en-US" smtClean="0"/>
              <a:pPr/>
              <a:t>52</a:t>
            </a:fld>
            <a:endParaRPr lang="en-US" altLang="zh-CN" smtClean="0"/>
          </a:p>
        </p:txBody>
      </p:sp>
      <p:sp>
        <p:nvSpPr>
          <p:cNvPr id="107523" name="Rectangle 2"/>
          <p:cNvSpPr>
            <a:spLocks noChangeArrowheads="1" noTextEdit="1"/>
          </p:cNvSpPr>
          <p:nvPr>
            <p:ph type="sldImg"/>
          </p:nvPr>
        </p:nvSpPr>
        <p:spPr>
          <a:ln/>
        </p:spPr>
      </p:sp>
      <p:sp>
        <p:nvSpPr>
          <p:cNvPr id="10752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EEBF75F7-7AB4-46D2-BE21-03DE8BADE27A}" type="slidenum">
              <a:rPr lang="zh-CN" altLang="en-US" smtClean="0"/>
              <a:pPr/>
              <a:t>53</a:t>
            </a:fld>
            <a:endParaRPr lang="en-US" altLang="zh-CN" smtClean="0"/>
          </a:p>
        </p:txBody>
      </p:sp>
      <p:sp>
        <p:nvSpPr>
          <p:cNvPr id="108547" name="Rectangle 2"/>
          <p:cNvSpPr>
            <a:spLocks noChangeArrowheads="1" noTextEdit="1"/>
          </p:cNvSpPr>
          <p:nvPr>
            <p:ph type="sldImg"/>
          </p:nvPr>
        </p:nvSpPr>
        <p:spPr>
          <a:ln/>
        </p:spPr>
      </p:sp>
      <p:sp>
        <p:nvSpPr>
          <p:cNvPr id="10854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D8C28A8C-E046-4E04-A7EE-0910C3428667}" type="slidenum">
              <a:rPr lang="zh-CN" altLang="en-US" smtClean="0"/>
              <a:pPr/>
              <a:t>54</a:t>
            </a:fld>
            <a:endParaRPr lang="en-US" altLang="zh-CN" smtClean="0"/>
          </a:p>
        </p:txBody>
      </p:sp>
      <p:sp>
        <p:nvSpPr>
          <p:cNvPr id="109571" name="Rectangle 2"/>
          <p:cNvSpPr>
            <a:spLocks noChangeArrowheads="1" noTextEdit="1"/>
          </p:cNvSpPr>
          <p:nvPr>
            <p:ph type="sldImg"/>
          </p:nvPr>
        </p:nvSpPr>
        <p:spPr>
          <a:ln/>
        </p:spPr>
      </p:sp>
      <p:sp>
        <p:nvSpPr>
          <p:cNvPr id="10957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7502D3A1-0A10-4AD0-8BF8-749201585957}" type="slidenum">
              <a:rPr lang="zh-CN" altLang="en-US" smtClean="0"/>
              <a:pPr/>
              <a:t>55</a:t>
            </a:fld>
            <a:endParaRPr lang="en-US" altLang="zh-CN" smtClean="0"/>
          </a:p>
        </p:txBody>
      </p:sp>
      <p:sp>
        <p:nvSpPr>
          <p:cNvPr id="110595" name="Rectangle 2"/>
          <p:cNvSpPr>
            <a:spLocks noChangeArrowheads="1" noTextEdit="1"/>
          </p:cNvSpPr>
          <p:nvPr>
            <p:ph type="sldImg"/>
          </p:nvPr>
        </p:nvSpPr>
        <p:spPr>
          <a:ln/>
        </p:spPr>
      </p:sp>
      <p:sp>
        <p:nvSpPr>
          <p:cNvPr id="11059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11CB024B-F88B-4967-9836-62789D34508B}" type="slidenum">
              <a:rPr lang="zh-CN" altLang="en-US" smtClean="0"/>
              <a:pPr/>
              <a:t>56</a:t>
            </a:fld>
            <a:endParaRPr lang="en-US" altLang="zh-CN" smtClean="0"/>
          </a:p>
        </p:txBody>
      </p:sp>
      <p:sp>
        <p:nvSpPr>
          <p:cNvPr id="111619" name="Rectangle 2"/>
          <p:cNvSpPr>
            <a:spLocks noChangeArrowheads="1" noTextEdit="1"/>
          </p:cNvSpPr>
          <p:nvPr>
            <p:ph type="sldImg"/>
          </p:nvPr>
        </p:nvSpPr>
        <p:spPr>
          <a:ln/>
        </p:spPr>
      </p:sp>
      <p:sp>
        <p:nvSpPr>
          <p:cNvPr id="11162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8F9B2733-65F7-49AD-A3F6-AC556B0850D1}" type="slidenum">
              <a:rPr lang="zh-CN" altLang="en-US" smtClean="0"/>
              <a:pPr/>
              <a:t>57</a:t>
            </a:fld>
            <a:endParaRPr lang="en-US" altLang="zh-CN" smtClean="0"/>
          </a:p>
        </p:txBody>
      </p:sp>
      <p:sp>
        <p:nvSpPr>
          <p:cNvPr id="112643" name="Rectangle 2"/>
          <p:cNvSpPr>
            <a:spLocks noChangeArrowheads="1" noTextEdit="1"/>
          </p:cNvSpPr>
          <p:nvPr>
            <p:ph type="sldImg"/>
          </p:nvPr>
        </p:nvSpPr>
        <p:spPr>
          <a:ln/>
        </p:spPr>
      </p:sp>
      <p:sp>
        <p:nvSpPr>
          <p:cNvPr id="11264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31844194-7CE3-4360-8BFA-0969097AEB13}" type="slidenum">
              <a:rPr lang="zh-CN" altLang="en-US" smtClean="0"/>
              <a:pPr/>
              <a:t>58</a:t>
            </a:fld>
            <a:endParaRPr lang="en-US" altLang="zh-CN" smtClean="0"/>
          </a:p>
        </p:txBody>
      </p:sp>
      <p:sp>
        <p:nvSpPr>
          <p:cNvPr id="113667" name="Rectangle 2"/>
          <p:cNvSpPr>
            <a:spLocks noChangeArrowheads="1" noTextEdit="1"/>
          </p:cNvSpPr>
          <p:nvPr>
            <p:ph type="sldImg"/>
          </p:nvPr>
        </p:nvSpPr>
        <p:spPr>
          <a:ln/>
        </p:spPr>
      </p:sp>
      <p:sp>
        <p:nvSpPr>
          <p:cNvPr id="1136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E47791B0-5021-4FB8-83E5-821E41EBF94B}" type="slidenum">
              <a:rPr lang="zh-CN" altLang="en-US" smtClean="0"/>
              <a:pPr/>
              <a:t>4</a:t>
            </a:fld>
            <a:endParaRPr lang="en-US" altLang="zh-CN" smtClean="0"/>
          </a:p>
        </p:txBody>
      </p:sp>
      <p:sp>
        <p:nvSpPr>
          <p:cNvPr id="78851" name="Rectangle 2"/>
          <p:cNvSpPr>
            <a:spLocks noChangeArrowheads="1" noTextEdit="1"/>
          </p:cNvSpPr>
          <p:nvPr>
            <p:ph type="sldImg"/>
          </p:nvPr>
        </p:nvSpPr>
        <p:spPr>
          <a:ln/>
        </p:spPr>
      </p:sp>
      <p:sp>
        <p:nvSpPr>
          <p:cNvPr id="7885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2A3E200A-0C67-4CB9-98DA-B5D76B6A9153}" type="slidenum">
              <a:rPr lang="zh-CN" altLang="en-US" smtClean="0"/>
              <a:pPr/>
              <a:t>5</a:t>
            </a:fld>
            <a:endParaRPr lang="en-US" altLang="zh-CN" smtClean="0"/>
          </a:p>
        </p:txBody>
      </p:sp>
      <p:sp>
        <p:nvSpPr>
          <p:cNvPr id="79875" name="Rectangle 2"/>
          <p:cNvSpPr>
            <a:spLocks noChangeArrowheads="1" noTextEdit="1"/>
          </p:cNvSpPr>
          <p:nvPr>
            <p:ph type="sldImg"/>
          </p:nvPr>
        </p:nvSpPr>
        <p:spPr>
          <a:ln/>
        </p:spPr>
      </p:sp>
      <p:sp>
        <p:nvSpPr>
          <p:cNvPr id="7987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3BA0088E-D466-437A-9C7A-7688FC356729}" type="slidenum">
              <a:rPr lang="zh-CN" altLang="en-US" smtClean="0"/>
              <a:pPr/>
              <a:t>6</a:t>
            </a:fld>
            <a:endParaRPr lang="en-US" altLang="zh-CN" smtClean="0"/>
          </a:p>
        </p:txBody>
      </p:sp>
      <p:sp>
        <p:nvSpPr>
          <p:cNvPr id="80899" name="Rectangle 2"/>
          <p:cNvSpPr>
            <a:spLocks noChangeArrowheads="1" noTextEdit="1"/>
          </p:cNvSpPr>
          <p:nvPr>
            <p:ph type="sldImg"/>
          </p:nvPr>
        </p:nvSpPr>
        <p:spPr>
          <a:ln/>
        </p:spPr>
      </p:sp>
      <p:sp>
        <p:nvSpPr>
          <p:cNvPr id="8090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FD6D739A-6E22-4F03-BA62-EA5D90CE0047}" type="slidenum">
              <a:rPr lang="zh-CN" altLang="en-US" smtClean="0"/>
              <a:pPr/>
              <a:t>7</a:t>
            </a:fld>
            <a:endParaRPr lang="en-US" altLang="zh-CN" smtClean="0"/>
          </a:p>
        </p:txBody>
      </p:sp>
      <p:sp>
        <p:nvSpPr>
          <p:cNvPr id="81923" name="Rectangle 2"/>
          <p:cNvSpPr>
            <a:spLocks noChangeArrowheads="1" noTextEdit="1"/>
          </p:cNvSpPr>
          <p:nvPr>
            <p:ph type="sldImg"/>
          </p:nvPr>
        </p:nvSpPr>
        <p:spPr>
          <a:ln/>
        </p:spPr>
      </p:sp>
      <p:sp>
        <p:nvSpPr>
          <p:cNvPr id="8192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BA764F1A-97F4-4A3D-9340-4D32123B8900}" type="slidenum">
              <a:rPr lang="zh-CN" altLang="en-US" smtClean="0"/>
              <a:pPr/>
              <a:t>8</a:t>
            </a:fld>
            <a:endParaRPr lang="en-US" altLang="zh-CN" smtClean="0"/>
          </a:p>
        </p:txBody>
      </p:sp>
      <p:sp>
        <p:nvSpPr>
          <p:cNvPr id="82947" name="Rectangle 2"/>
          <p:cNvSpPr>
            <a:spLocks noChangeArrowheads="1" noTextEdit="1"/>
          </p:cNvSpPr>
          <p:nvPr>
            <p:ph type="sldImg"/>
          </p:nvPr>
        </p:nvSpPr>
        <p:spPr>
          <a:ln/>
        </p:spPr>
      </p:sp>
      <p:sp>
        <p:nvSpPr>
          <p:cNvPr id="8294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1EB18F80-B948-4D4D-ADE4-7A9046F67A41}" type="slidenum">
              <a:rPr lang="zh-CN" altLang="en-US" smtClean="0"/>
              <a:pPr/>
              <a:t>9</a:t>
            </a:fld>
            <a:endParaRPr lang="en-US" altLang="zh-CN" smtClean="0"/>
          </a:p>
        </p:txBody>
      </p:sp>
      <p:sp>
        <p:nvSpPr>
          <p:cNvPr id="83971" name="Rectangle 2"/>
          <p:cNvSpPr>
            <a:spLocks noChangeArrowheads="1" noTextEdit="1"/>
          </p:cNvSpPr>
          <p:nvPr>
            <p:ph type="sldImg"/>
          </p:nvPr>
        </p:nvSpPr>
        <p:spPr>
          <a:ln/>
        </p:spPr>
      </p:sp>
      <p:sp>
        <p:nvSpPr>
          <p:cNvPr id="8397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defRPr/>
            </a:pPr>
            <a:endParaRPr kumimoji="0" lang="zh-CN" altLang="en-US" b="1" i="1">
              <a:solidFill>
                <a:schemeClr val="bg1"/>
              </a:solidFill>
              <a:latin typeface="CG Omega" pitchFamily="34" charset="0"/>
              <a:ea typeface="楷体" pitchFamily="49" charset="-122"/>
            </a:endParaRPr>
          </a:p>
        </p:txBody>
      </p:sp>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bwMode="auto">
          <a:xfrm>
            <a:off x="3429000" y="61722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pPr>
              <a:defRPr/>
            </a:pPr>
            <a:r>
              <a:rPr lang="zh-CN" altLang="en-US"/>
              <a:t>机密</a:t>
            </a:r>
            <a:endParaRPr lang="en-US" altLang="zh-CN"/>
          </a:p>
        </p:txBody>
      </p:sp>
      <p:sp>
        <p:nvSpPr>
          <p:cNvPr id="7"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29997475-D06B-438F-A5A3-83CD53229042}"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3DD50129-BD25-4DAA-8ED6-51A7AD040C96}"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9115A8EE-2DAE-458A-AD31-DB4FE17FB938}"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C9912A50-30A3-49CE-AB4A-CFA22325D6EB}"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45224020-D877-42E8-A458-A3D188285FFB}"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C13005C4-34D7-4240-8BA9-1D1A8137E35E}"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1"/>
          </p:nvPr>
        </p:nvSpPr>
        <p:spPr>
          <a:ln/>
        </p:spPr>
        <p:txBody>
          <a:bodyPr/>
          <a:lstStyle>
            <a:lvl1pPr>
              <a:defRPr/>
            </a:lvl1pPr>
          </a:lstStyle>
          <a:p>
            <a:pPr>
              <a:defRPr/>
            </a:pPr>
            <a:fld id="{91F0FCED-3030-4B3B-829C-565BDC3AC648}"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1"/>
          </p:nvPr>
        </p:nvSpPr>
        <p:spPr>
          <a:ln/>
        </p:spPr>
        <p:txBody>
          <a:bodyPr/>
          <a:lstStyle>
            <a:lvl1pPr>
              <a:defRPr/>
            </a:lvl1pPr>
          </a:lstStyle>
          <a:p>
            <a:pPr>
              <a:defRPr/>
            </a:pPr>
            <a:fld id="{CB20C4F2-78F1-48D2-83EE-6638798653B4}"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sldNum" sz="quarter" idx="11"/>
          </p:nvPr>
        </p:nvSpPr>
        <p:spPr>
          <a:ln/>
        </p:spPr>
        <p:txBody>
          <a:bodyPr/>
          <a:lstStyle>
            <a:lvl1pPr>
              <a:defRPr/>
            </a:lvl1pPr>
          </a:lstStyle>
          <a:p>
            <a:pPr>
              <a:defRPr/>
            </a:pPr>
            <a:fld id="{7318CB8E-B30B-44CF-B242-4D9313F81810}"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3A032265-C0C5-46C0-ACCC-834476C67E7C}"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3E786684-6D7C-4239-BE77-656281F92EE3}"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defRPr/>
            </a:pPr>
            <a:endParaRPr kumimoji="0" lang="en-US" altLang="en-US" sz="900" b="1">
              <a:solidFill>
                <a:schemeClr val="bg1"/>
              </a:solidFill>
              <a:latin typeface="Arial" charset="0"/>
              <a:ea typeface="宋体" pitchFamily="2" charset="-122"/>
            </a:endParaRPr>
          </a:p>
        </p:txBody>
      </p:sp>
      <p:sp>
        <p:nvSpPr>
          <p:cNvPr id="1027"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pPr>
              <a:defRPr/>
            </a:pPr>
            <a:fld id="{90BD93C4-D5D3-46CE-883C-58C58D6CB04E}" type="slidenum">
              <a:rPr lang="zh-CN" altLang="en-US"/>
              <a:pPr>
                <a:defRPr/>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pPr>
              <a:defRPr/>
            </a:pPr>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pPr>
              <a:defRPr/>
            </a:pPr>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defRPr/>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743"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hdr="0" ftr="0" dt="0"/>
  <p:txStyles>
    <p:titleStyle>
      <a:lvl1pPr algn="ctr" rtl="0" eaLnBrk="0" fontAlgn="base" hangingPunct="0">
        <a:spcBef>
          <a:spcPct val="0"/>
        </a:spcBef>
        <a:spcAft>
          <a:spcPct val="0"/>
        </a:spcAft>
        <a:defRPr kumimoji="1" sz="2400">
          <a:solidFill>
            <a:schemeClr val="tx1"/>
          </a:solidFill>
          <a:latin typeface="+mj-lt"/>
          <a:ea typeface="+mj-ea"/>
          <a:cs typeface="+mj-cs"/>
        </a:defRPr>
      </a:lvl1pPr>
      <a:lvl2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2pPr>
      <a:lvl3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3pPr>
      <a:lvl4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4pPr>
      <a:lvl5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marL="342900" indent="44450" algn="l" rtl="0" eaLnBrk="0" fontAlgn="base" hangingPunct="0">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eaLnBrk="0" fontAlgn="base" hangingPunct="0">
        <a:spcBef>
          <a:spcPct val="20000"/>
        </a:spcBef>
        <a:spcAft>
          <a:spcPct val="0"/>
        </a:spcAft>
        <a:buChar char="–"/>
        <a:defRPr kumimoji="1" sz="2800">
          <a:solidFill>
            <a:schemeClr val="tx1"/>
          </a:solidFill>
          <a:latin typeface="+mn-lt"/>
          <a:ea typeface="宋体" pitchFamily="2" charset="-122"/>
        </a:defRPr>
      </a:lvl2pPr>
      <a:lvl3pPr marL="1282700" indent="-228600" algn="l" rtl="0" eaLnBrk="0" fontAlgn="base" hangingPunct="0">
        <a:spcBef>
          <a:spcPct val="20000"/>
        </a:spcBef>
        <a:spcAft>
          <a:spcPct val="0"/>
        </a:spcAft>
        <a:buChar char="•"/>
        <a:defRPr kumimoji="1" sz="2400">
          <a:solidFill>
            <a:schemeClr val="tx1"/>
          </a:solidFill>
          <a:latin typeface="+mn-lt"/>
          <a:ea typeface="宋体" pitchFamily="2" charset="-122"/>
        </a:defRPr>
      </a:lvl3pPr>
      <a:lvl4pPr marL="1701800" indent="-228600" algn="l" rtl="0" eaLnBrk="0" fontAlgn="base" hangingPunct="0">
        <a:spcBef>
          <a:spcPct val="20000"/>
        </a:spcBef>
        <a:spcAft>
          <a:spcPct val="0"/>
        </a:spcAft>
        <a:buChar char="–"/>
        <a:defRPr kumimoji="1" sz="2000">
          <a:solidFill>
            <a:schemeClr val="tx1"/>
          </a:solidFill>
          <a:latin typeface="+mn-lt"/>
          <a:ea typeface="宋体" pitchFamily="2" charset="-122"/>
        </a:defRPr>
      </a:lvl4pPr>
      <a:lvl5pPr marL="2120900" indent="-228600" algn="l" rtl="0" eaLnBrk="0" fontAlgn="base" hangingPunct="0">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chinesetax.com.cn/article/Class1300/index.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pPr>
              <a:defRPr/>
            </a:pPr>
            <a:fld id="{9A067F89-2026-49E3-88ED-B5D78089DC5D}" type="slidenum">
              <a:rPr lang="zh-CN" altLang="en-US"/>
              <a:pPr>
                <a:defRPr/>
              </a:pPr>
              <a:t>1</a:t>
            </a:fld>
            <a:endParaRPr lang="en-US" altLang="zh-CN"/>
          </a:p>
        </p:txBody>
      </p:sp>
      <p:sp>
        <p:nvSpPr>
          <p:cNvPr id="3075" name="Text Box 4"/>
          <p:cNvSpPr txBox="1">
            <a:spLocks noChangeArrowheads="1"/>
          </p:cNvSpPr>
          <p:nvPr/>
        </p:nvSpPr>
        <p:spPr bwMode="auto">
          <a:xfrm>
            <a:off x="468313" y="1757363"/>
            <a:ext cx="8280400" cy="2052637"/>
          </a:xfrm>
          <a:prstGeom prst="rect">
            <a:avLst/>
          </a:prstGeom>
          <a:noFill/>
          <a:ln w="9525">
            <a:noFill/>
            <a:miter lim="800000"/>
            <a:headEnd/>
            <a:tailEnd/>
          </a:ln>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第四章 获利能力分析 </a:t>
            </a:r>
          </a:p>
          <a:p>
            <a:pPr algn="l"/>
            <a:r>
              <a:rPr lang="zh-CN" altLang="en-US" sz="4400" b="1">
                <a:solidFill>
                  <a:schemeClr val="tx2"/>
                </a:solidFill>
                <a:latin typeface="Times New Roman" pitchFamily="18" charset="0"/>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AA07F0F-B310-4A03-97DB-C47974760D3B}" type="slidenum">
              <a:rPr lang="zh-CN" altLang="en-US"/>
              <a:pPr>
                <a:defRPr/>
              </a:pPr>
              <a:t>10</a:t>
            </a:fld>
            <a:endParaRPr lang="en-US" altLang="zh-CN"/>
          </a:p>
        </p:txBody>
      </p:sp>
      <p:sp>
        <p:nvSpPr>
          <p:cNvPr id="12291" name="Rectangle 2"/>
          <p:cNvSpPr>
            <a:spLocks noGrp="1" noChangeArrowheads="1"/>
          </p:cNvSpPr>
          <p:nvPr>
            <p:ph type="title"/>
          </p:nvPr>
        </p:nvSpPr>
        <p:spPr/>
        <p:txBody>
          <a:bodyPr/>
          <a:lstStyle/>
          <a:p>
            <a:pPr eaLnBrk="1" hangingPunct="1"/>
            <a:r>
              <a:rPr lang="zh-CN" altLang="en-US" b="1" smtClean="0">
                <a:ea typeface="宋体" pitchFamily="2" charset="-122"/>
              </a:rPr>
              <a:t>影响获利能力的财务因素</a:t>
            </a:r>
          </a:p>
        </p:txBody>
      </p:sp>
      <p:sp>
        <p:nvSpPr>
          <p:cNvPr id="12292" name="Rectangle 3"/>
          <p:cNvSpPr>
            <a:spLocks noGrp="1" noChangeArrowheads="1"/>
          </p:cNvSpPr>
          <p:nvPr>
            <p:ph type="body" idx="1"/>
          </p:nvPr>
        </p:nvSpPr>
        <p:spPr/>
        <p:txBody>
          <a:bodyPr/>
          <a:lstStyle/>
          <a:p>
            <a:pPr marL="0" indent="387350" eaLnBrk="1" hangingPunct="1"/>
            <a:r>
              <a:rPr lang="en-US" altLang="zh-CN" sz="2400" smtClean="0">
                <a:solidFill>
                  <a:schemeClr val="accent2"/>
                </a:solidFill>
              </a:rPr>
              <a:t>3</a:t>
            </a:r>
            <a:r>
              <a:rPr lang="zh-CN" altLang="en-US" sz="2400" smtClean="0">
                <a:solidFill>
                  <a:schemeClr val="accent2"/>
                </a:solidFill>
              </a:rPr>
              <a:t>．企业的资产和资产结构。</a:t>
            </a:r>
            <a:r>
              <a:rPr lang="zh-CN" altLang="en-US" sz="2400" smtClean="0"/>
              <a:t>企业的资产不能较好地利用，例如固定资产闲置，或者资产结构不合理，例如固定资产和流动资产比例失衡，都会给企业带来经营上的困难，从而降低企业的获利能力。</a:t>
            </a:r>
          </a:p>
          <a:p>
            <a:pPr marL="0" indent="387350" eaLnBrk="1" hangingPunct="1"/>
            <a:r>
              <a:rPr lang="en-US" altLang="zh-CN" sz="2400" smtClean="0">
                <a:solidFill>
                  <a:schemeClr val="accent2"/>
                </a:solidFill>
              </a:rPr>
              <a:t>4</a:t>
            </a:r>
            <a:r>
              <a:rPr lang="zh-CN" altLang="en-US" sz="2400" smtClean="0">
                <a:solidFill>
                  <a:schemeClr val="accent2"/>
                </a:solidFill>
              </a:rPr>
              <a:t>．企业的偿债水平。</a:t>
            </a:r>
            <a:r>
              <a:rPr lang="zh-CN" altLang="en-US" sz="2400" smtClean="0"/>
              <a:t>企业的偿债水平过高，说明企业没有充分利用资金，企业创造利润的能力没有得到充分发挥。</a:t>
            </a:r>
            <a:r>
              <a:rPr lang="zh-CN" altLang="en-US" sz="2400" smtClean="0">
                <a:solidFill>
                  <a:srgbClr val="D60093"/>
                </a:solidFill>
              </a:rPr>
              <a:t>但企业偿债水平过低，则有可能造成企业被动破产，即企业在盈利的情况下破产。</a:t>
            </a:r>
          </a:p>
          <a:p>
            <a:pPr marL="0" indent="387350" eaLnBrk="1" hangingPunct="1"/>
            <a:r>
              <a:rPr lang="en-US" altLang="zh-CN" sz="2400" smtClean="0">
                <a:solidFill>
                  <a:schemeClr val="accent2"/>
                </a:solidFill>
              </a:rPr>
              <a:t>5</a:t>
            </a:r>
            <a:r>
              <a:rPr lang="zh-CN" altLang="en-US" sz="2400" smtClean="0">
                <a:solidFill>
                  <a:schemeClr val="accent2"/>
                </a:solidFill>
              </a:rPr>
              <a:t>．企业的财务杠杆水平。</a:t>
            </a:r>
            <a:r>
              <a:rPr lang="zh-CN" altLang="en-US" sz="2400" smtClean="0"/>
              <a:t>当企业权益资金报酬率高于企业借款利息率时，企业利用债务融资可以提高企业获利能力；反之，企业的负债经营则降低企业的获利能力。</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6431BB3-2128-42B0-90A4-90BB89B773E1}" type="slidenum">
              <a:rPr lang="zh-CN" altLang="en-US"/>
              <a:pPr>
                <a:defRPr/>
              </a:pPr>
              <a:t>11</a:t>
            </a:fld>
            <a:endParaRPr lang="en-US" altLang="zh-CN"/>
          </a:p>
        </p:txBody>
      </p:sp>
      <p:sp>
        <p:nvSpPr>
          <p:cNvPr id="13315" name="Rectangle 2"/>
          <p:cNvSpPr>
            <a:spLocks noGrp="1" noChangeArrowheads="1"/>
          </p:cNvSpPr>
          <p:nvPr>
            <p:ph type="title"/>
          </p:nvPr>
        </p:nvSpPr>
        <p:spPr/>
        <p:txBody>
          <a:bodyPr/>
          <a:lstStyle/>
          <a:p>
            <a:pPr eaLnBrk="1" hangingPunct="1"/>
            <a:r>
              <a:rPr lang="zh-CN" altLang="en-US" b="1" smtClean="0">
                <a:ea typeface="宋体" pitchFamily="2" charset="-122"/>
              </a:rPr>
              <a:t>影响获利能力的财务因素</a:t>
            </a:r>
          </a:p>
        </p:txBody>
      </p:sp>
      <p:sp>
        <p:nvSpPr>
          <p:cNvPr id="13316" name="Rectangle 3"/>
          <p:cNvSpPr>
            <a:spLocks noGrp="1" noChangeArrowheads="1"/>
          </p:cNvSpPr>
          <p:nvPr>
            <p:ph type="body" idx="1"/>
          </p:nvPr>
        </p:nvSpPr>
        <p:spPr/>
        <p:txBody>
          <a:bodyPr/>
          <a:lstStyle/>
          <a:p>
            <a:pPr marL="0" indent="387350" eaLnBrk="1" hangingPunct="1"/>
            <a:r>
              <a:rPr lang="en-US" altLang="zh-CN" sz="2400" smtClean="0">
                <a:solidFill>
                  <a:schemeClr val="accent2"/>
                </a:solidFill>
              </a:rPr>
              <a:t>6</a:t>
            </a:r>
            <a:r>
              <a:rPr lang="zh-CN" altLang="en-US" sz="2400" smtClean="0">
                <a:solidFill>
                  <a:schemeClr val="accent2"/>
                </a:solidFill>
              </a:rPr>
              <a:t>．企业的营运资金。</a:t>
            </a:r>
            <a:r>
              <a:rPr lang="zh-CN" altLang="en-US" sz="2400" smtClean="0"/>
              <a:t>企业的营运资金增加，可以增强企业的经营能力，使企业盈利能力增加；企业的营运资金减少，会降低企业的经营实力，企业获利能力下降。</a:t>
            </a:r>
          </a:p>
          <a:p>
            <a:pPr marL="0" indent="387350" eaLnBrk="1" hangingPunct="1"/>
            <a:r>
              <a:rPr lang="en-US" altLang="zh-CN" sz="2400" smtClean="0">
                <a:solidFill>
                  <a:schemeClr val="accent2"/>
                </a:solidFill>
              </a:rPr>
              <a:t>7</a:t>
            </a:r>
            <a:r>
              <a:rPr lang="zh-CN" altLang="en-US" sz="2400" smtClean="0">
                <a:solidFill>
                  <a:schemeClr val="accent2"/>
                </a:solidFill>
              </a:rPr>
              <a:t>．企业的资产营运能力。</a:t>
            </a:r>
            <a:r>
              <a:rPr lang="zh-CN" altLang="en-US" sz="2400" smtClean="0"/>
              <a:t>企业的资产周转率提高，能为企业提供更多的资金支持，有利于企业扩大生产和创利水平；</a:t>
            </a:r>
            <a:r>
              <a:rPr lang="zh-CN" altLang="en-US" sz="2400" smtClean="0">
                <a:solidFill>
                  <a:srgbClr val="993300"/>
                </a:solidFill>
              </a:rPr>
              <a:t>反之，企业的资产周转率降低，在获取相同收益的情况下企业需要投入更多的资金，从而使企业获利能力下降。</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4215F5F-DE7C-477A-ACB5-479483B69CF7}" type="slidenum">
              <a:rPr lang="zh-CN" altLang="en-US"/>
              <a:pPr>
                <a:defRPr/>
              </a:pPr>
              <a:t>12</a:t>
            </a:fld>
            <a:endParaRPr lang="en-US" altLang="zh-CN"/>
          </a:p>
        </p:txBody>
      </p:sp>
      <p:sp>
        <p:nvSpPr>
          <p:cNvPr id="14339" name="Rectangle 2"/>
          <p:cNvSpPr>
            <a:spLocks noGrp="1" noChangeArrowheads="1"/>
          </p:cNvSpPr>
          <p:nvPr>
            <p:ph type="title"/>
          </p:nvPr>
        </p:nvSpPr>
        <p:spPr/>
        <p:txBody>
          <a:bodyPr/>
          <a:lstStyle/>
          <a:p>
            <a:pPr eaLnBrk="1" hangingPunct="1"/>
            <a:r>
              <a:rPr lang="zh-CN" altLang="en-US" b="1" smtClean="0">
                <a:ea typeface="宋体" pitchFamily="2" charset="-122"/>
              </a:rPr>
              <a:t>收入项目分析</a:t>
            </a:r>
            <a:r>
              <a:rPr lang="zh-CN" altLang="en-US" smtClean="0"/>
              <a:t> </a:t>
            </a:r>
          </a:p>
        </p:txBody>
      </p:sp>
      <p:sp>
        <p:nvSpPr>
          <p:cNvPr id="14340" name="Rectangle 3"/>
          <p:cNvSpPr>
            <a:spLocks noGrp="1" noChangeArrowheads="1"/>
          </p:cNvSpPr>
          <p:nvPr>
            <p:ph type="body" idx="1"/>
          </p:nvPr>
        </p:nvSpPr>
        <p:spPr/>
        <p:txBody>
          <a:bodyPr/>
          <a:lstStyle/>
          <a:p>
            <a:pPr marL="0" indent="387350" eaLnBrk="1" hangingPunct="1"/>
            <a:r>
              <a:rPr lang="en-US" altLang="zh-CN" dirty="0" smtClean="0"/>
              <a:t>《</a:t>
            </a:r>
            <a:r>
              <a:rPr lang="zh-CN" altLang="en-US" dirty="0" smtClean="0"/>
              <a:t>企业会计准则第</a:t>
            </a:r>
            <a:r>
              <a:rPr lang="en-US" altLang="zh-CN" dirty="0" smtClean="0"/>
              <a:t>14</a:t>
            </a:r>
            <a:r>
              <a:rPr lang="zh-CN" altLang="en-US" dirty="0" smtClean="0"/>
              <a:t>号</a:t>
            </a:r>
            <a:r>
              <a:rPr lang="en-US" altLang="zh-CN" dirty="0" smtClean="0"/>
              <a:t>-</a:t>
            </a:r>
            <a:r>
              <a:rPr lang="zh-CN" altLang="en-US" dirty="0" smtClean="0"/>
              <a:t>收入</a:t>
            </a:r>
            <a:r>
              <a:rPr lang="en-US" altLang="zh-CN" dirty="0" smtClean="0"/>
              <a:t>》</a:t>
            </a:r>
            <a:r>
              <a:rPr lang="zh-CN" altLang="en-US" dirty="0" smtClean="0"/>
              <a:t>对收入作出了如下定义：</a:t>
            </a:r>
            <a:r>
              <a:rPr lang="zh-CN" altLang="en-US" dirty="0" smtClean="0">
                <a:solidFill>
                  <a:srgbClr val="FF0066"/>
                </a:solidFill>
              </a:rPr>
              <a:t>收入</a:t>
            </a:r>
            <a:r>
              <a:rPr lang="zh-CN" altLang="en-US" dirty="0" smtClean="0"/>
              <a:t>是指企业在日常活动中形成的、会导致所有者权益增加的、与所有者投入资本无关的经济利益的总流入，包括商品销售收入、提供劳务收入和让渡资产收入。企业代第三方收取的款项，应当作为负债处理，而不应当确认为收入。</a:t>
            </a:r>
          </a:p>
          <a:p>
            <a:pPr marL="0" indent="387350" eaLnBrk="1" hangingPunct="1"/>
            <a:r>
              <a:rPr lang="zh-CN" altLang="en-US" dirty="0" smtClean="0"/>
              <a:t>收入按照其在企业经营业务中的主次，可以分</a:t>
            </a:r>
            <a:r>
              <a:rPr lang="zh-CN" altLang="en-US" dirty="0" smtClean="0">
                <a:solidFill>
                  <a:srgbClr val="FF0066"/>
                </a:solidFill>
              </a:rPr>
              <a:t>为主营业务收入和其他业务收入</a:t>
            </a:r>
            <a:r>
              <a:rPr lang="zh-CN" altLang="en-US" dirty="0" smtClean="0"/>
              <a:t>。主营业务收入是企业日常活动中主营业务形成的收入，包括商品销售收入和提供劳务收入。主营业务收入可以根据企业营业执照上载明的主要业务范围确定。其他业务收入是指主营业务收入以外的收入，主要包括：转让技术使用权所取得的收入、销售材料所取得的收入等。其他业务收入可以通过营业执照上载明的兼营业务范围来确定</a:t>
            </a:r>
            <a:r>
              <a:rPr lang="zh-CN" altLang="en-US" dirty="0" smtClean="0"/>
              <a:t>。</a:t>
            </a:r>
            <a:endParaRPr lang="en-US" altLang="zh-CN" dirty="0" smtClean="0"/>
          </a:p>
          <a:p>
            <a:pPr marL="0" indent="387350" eaLnBrk="1" hangingPunct="1"/>
            <a:endParaRPr lang="en-US" altLang="zh-CN" dirty="0" smtClean="0"/>
          </a:p>
          <a:p>
            <a:pPr marL="0" indent="387350" eaLnBrk="1" hangingPunct="1"/>
            <a:r>
              <a:rPr lang="zh-CN" altLang="en-US" dirty="0" smtClean="0"/>
              <a:t>需要</a:t>
            </a:r>
            <a:r>
              <a:rPr lang="zh-CN" altLang="en-US" dirty="0" smtClean="0"/>
              <a:t>说明的是，</a:t>
            </a:r>
            <a:r>
              <a:rPr lang="zh-CN" altLang="en-US" dirty="0" smtClean="0">
                <a:solidFill>
                  <a:srgbClr val="FF0000"/>
                </a:solidFill>
              </a:rPr>
              <a:t>在新会计准则中，不再区分主营业务收入和其他业务收入，只统称为营业收入。</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920CC63E-607F-40DD-B38A-F191A65447D4}" type="slidenum">
              <a:rPr lang="zh-CN" altLang="en-US"/>
              <a:pPr>
                <a:defRPr/>
              </a:pPr>
              <a:t>13</a:t>
            </a:fld>
            <a:endParaRPr lang="en-US" altLang="zh-CN"/>
          </a:p>
        </p:txBody>
      </p:sp>
      <p:sp>
        <p:nvSpPr>
          <p:cNvPr id="15363" name="Rectangle 2"/>
          <p:cNvSpPr>
            <a:spLocks noGrp="1" noChangeArrowheads="1"/>
          </p:cNvSpPr>
          <p:nvPr>
            <p:ph type="title"/>
          </p:nvPr>
        </p:nvSpPr>
        <p:spPr/>
        <p:txBody>
          <a:bodyPr/>
          <a:lstStyle/>
          <a:p>
            <a:pPr eaLnBrk="1" hangingPunct="1"/>
            <a:r>
              <a:rPr lang="zh-CN" altLang="en-US" sz="2800" smtClean="0"/>
              <a:t>营业收入</a:t>
            </a:r>
          </a:p>
        </p:txBody>
      </p:sp>
      <p:sp>
        <p:nvSpPr>
          <p:cNvPr id="15364" name="Rectangle 3"/>
          <p:cNvSpPr>
            <a:spLocks noGrp="1" noChangeArrowheads="1"/>
          </p:cNvSpPr>
          <p:nvPr>
            <p:ph type="body" idx="1"/>
          </p:nvPr>
        </p:nvSpPr>
        <p:spPr/>
        <p:txBody>
          <a:bodyPr/>
          <a:lstStyle/>
          <a:p>
            <a:pPr marL="0" indent="387350" eaLnBrk="1" hangingPunct="1"/>
            <a:r>
              <a:rPr lang="zh-CN" altLang="en-US" sz="2300" dirty="0" smtClean="0"/>
              <a:t>收入按照其形成是否与企业日常经营活动有直接关系，可以分为</a:t>
            </a:r>
            <a:r>
              <a:rPr lang="zh-CN" altLang="en-US" sz="2300" dirty="0" smtClean="0">
                <a:solidFill>
                  <a:srgbClr val="FF0066"/>
                </a:solidFill>
              </a:rPr>
              <a:t>营业收入和营业外收入</a:t>
            </a:r>
            <a:r>
              <a:rPr lang="zh-CN" altLang="en-US" sz="2300" dirty="0" smtClean="0"/>
              <a:t>。营业收入是企业日常经营活动所取得的收入，也就是</a:t>
            </a:r>
            <a:r>
              <a:rPr lang="en-US" altLang="zh-CN" sz="2300" dirty="0" smtClean="0"/>
              <a:t>《</a:t>
            </a:r>
            <a:r>
              <a:rPr lang="zh-CN" altLang="en-US" sz="2300" dirty="0" smtClean="0"/>
              <a:t>企业会计准则第</a:t>
            </a:r>
            <a:r>
              <a:rPr lang="en-US" altLang="zh-CN" sz="2300" dirty="0" smtClean="0"/>
              <a:t>14</a:t>
            </a:r>
            <a:r>
              <a:rPr lang="zh-CN" altLang="en-US" sz="2300" dirty="0" smtClean="0"/>
              <a:t>号</a:t>
            </a:r>
            <a:r>
              <a:rPr lang="en-US" altLang="zh-CN" sz="2300" dirty="0" smtClean="0"/>
              <a:t>-</a:t>
            </a:r>
            <a:r>
              <a:rPr lang="zh-CN" altLang="en-US" sz="2300" dirty="0" smtClean="0"/>
              <a:t>收入</a:t>
            </a:r>
            <a:r>
              <a:rPr lang="en-US" altLang="zh-CN" sz="2300" dirty="0" smtClean="0"/>
              <a:t>》</a:t>
            </a:r>
            <a:r>
              <a:rPr lang="zh-CN" altLang="en-US" sz="2300" dirty="0" smtClean="0"/>
              <a:t>中定义的狭义收入概念。营业外收入是企业发生的与企业日常经营活动无直接关系的各项收入，或者说是企业偶发性交易或事项取得的结果，即人们通常所讲的利得</a:t>
            </a:r>
            <a:r>
              <a:rPr lang="zh-CN" altLang="en-US" sz="2300" dirty="0" smtClean="0"/>
              <a:t>。</a:t>
            </a:r>
            <a:endParaRPr lang="en-US" altLang="zh-CN" sz="2300" dirty="0" smtClean="0"/>
          </a:p>
          <a:p>
            <a:pPr marL="0" indent="387350" eaLnBrk="1" hangingPunct="1"/>
            <a:endParaRPr lang="zh-CN" altLang="en-US" sz="2300" dirty="0" smtClean="0"/>
          </a:p>
          <a:p>
            <a:pPr marL="0" indent="387350" eaLnBrk="1" hangingPunct="1"/>
            <a:r>
              <a:rPr lang="zh-CN" altLang="en-US" sz="2300" dirty="0" smtClean="0">
                <a:solidFill>
                  <a:schemeClr val="accent2"/>
                </a:solidFill>
              </a:rPr>
              <a:t>营业收入</a:t>
            </a:r>
            <a:r>
              <a:rPr lang="zh-CN" altLang="en-US" sz="2300" dirty="0" smtClean="0"/>
              <a:t>是指企业在一定期间从销售商品、提供劳务及让渡资产使用权等日常活动中取得的收入。理论上，收入随着获利活动而累计增加，但会计上要等到大部分获利过程完成，并有交易发生时才予以确认，这就是所谓的收入实现原则。当收入被确认后，企业应按已实现的收入记账，计入当期损益。</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596E004-0899-4B96-A39B-DB185DD158C7}" type="slidenum">
              <a:rPr lang="zh-CN" altLang="en-US"/>
              <a:pPr>
                <a:defRPr/>
              </a:pPr>
              <a:t>14</a:t>
            </a:fld>
            <a:endParaRPr lang="en-US" altLang="zh-CN"/>
          </a:p>
        </p:txBody>
      </p:sp>
      <p:sp>
        <p:nvSpPr>
          <p:cNvPr id="16387" name="Rectangle 2"/>
          <p:cNvSpPr>
            <a:spLocks noGrp="1" noChangeArrowheads="1"/>
          </p:cNvSpPr>
          <p:nvPr>
            <p:ph type="title"/>
          </p:nvPr>
        </p:nvSpPr>
        <p:spPr/>
        <p:txBody>
          <a:bodyPr/>
          <a:lstStyle/>
          <a:p>
            <a:pPr eaLnBrk="1" hangingPunct="1"/>
            <a:r>
              <a:rPr lang="zh-CN" altLang="en-US" sz="2800" smtClean="0"/>
              <a:t>营业收入</a:t>
            </a:r>
          </a:p>
        </p:txBody>
      </p:sp>
      <p:sp>
        <p:nvSpPr>
          <p:cNvPr id="16388" name="Rectangle 3"/>
          <p:cNvSpPr>
            <a:spLocks noGrp="1" noChangeArrowheads="1"/>
          </p:cNvSpPr>
          <p:nvPr>
            <p:ph type="body" idx="1"/>
          </p:nvPr>
        </p:nvSpPr>
        <p:spPr/>
        <p:txBody>
          <a:bodyPr/>
          <a:lstStyle/>
          <a:p>
            <a:pPr marL="0" indent="387350" eaLnBrk="1" hangingPunct="1">
              <a:lnSpc>
                <a:spcPct val="90000"/>
              </a:lnSpc>
            </a:pPr>
            <a:r>
              <a:rPr lang="zh-CN" altLang="en-US" dirty="0" smtClean="0">
                <a:solidFill>
                  <a:srgbClr val="FF0066"/>
                </a:solidFill>
              </a:rPr>
              <a:t>商品销售收入</a:t>
            </a:r>
          </a:p>
          <a:p>
            <a:pPr marL="0" indent="387350" eaLnBrk="1" hangingPunct="1">
              <a:lnSpc>
                <a:spcPct val="90000"/>
              </a:lnSpc>
            </a:pPr>
            <a:r>
              <a:rPr lang="zh-CN" altLang="en-US" dirty="0" smtClean="0"/>
              <a:t>企业销售商品的收入，应当在下列条件均能满足时予以确认：</a:t>
            </a:r>
          </a:p>
          <a:p>
            <a:pPr marL="0" indent="387350" eaLnBrk="1" hangingPunct="1">
              <a:lnSpc>
                <a:spcPct val="90000"/>
              </a:lnSpc>
            </a:pPr>
            <a:r>
              <a:rPr lang="zh-CN" altLang="en-US" dirty="0" smtClean="0"/>
              <a:t>（</a:t>
            </a:r>
            <a:r>
              <a:rPr lang="en-US" altLang="zh-CN" dirty="0" smtClean="0"/>
              <a:t>1</a:t>
            </a:r>
            <a:r>
              <a:rPr lang="zh-CN" altLang="en-US" dirty="0" smtClean="0"/>
              <a:t>）企业己将商品所有权上的主要风险和报酬转移给购货方；</a:t>
            </a:r>
          </a:p>
          <a:p>
            <a:pPr marL="0" indent="387350" eaLnBrk="1" hangingPunct="1">
              <a:lnSpc>
                <a:spcPct val="90000"/>
              </a:lnSpc>
            </a:pPr>
            <a:r>
              <a:rPr lang="zh-CN" altLang="en-US" dirty="0" smtClean="0"/>
              <a:t>（</a:t>
            </a:r>
            <a:r>
              <a:rPr lang="en-US" altLang="zh-CN" dirty="0" smtClean="0"/>
              <a:t>2</a:t>
            </a:r>
            <a:r>
              <a:rPr lang="zh-CN" altLang="en-US" dirty="0" smtClean="0"/>
              <a:t>）企业既没有保留通常与所有权相联系的继续管理权，也没有对己售出的商品实施有效控制；</a:t>
            </a:r>
          </a:p>
          <a:p>
            <a:pPr marL="0" indent="387350" eaLnBrk="1" hangingPunct="1">
              <a:lnSpc>
                <a:spcPct val="90000"/>
              </a:lnSpc>
            </a:pPr>
            <a:r>
              <a:rPr lang="zh-CN" altLang="en-US" dirty="0" smtClean="0"/>
              <a:t>（</a:t>
            </a:r>
            <a:r>
              <a:rPr lang="en-US" altLang="zh-CN" dirty="0" smtClean="0"/>
              <a:t>3</a:t>
            </a:r>
            <a:r>
              <a:rPr lang="zh-CN" altLang="en-US" dirty="0" smtClean="0"/>
              <a:t>）收入的金额能够可靠计量；</a:t>
            </a:r>
          </a:p>
          <a:p>
            <a:pPr marL="0" indent="387350" eaLnBrk="1" hangingPunct="1">
              <a:lnSpc>
                <a:spcPct val="90000"/>
              </a:lnSpc>
            </a:pPr>
            <a:r>
              <a:rPr lang="zh-CN" altLang="en-US" dirty="0" smtClean="0"/>
              <a:t>（</a:t>
            </a:r>
            <a:r>
              <a:rPr lang="en-US" altLang="zh-CN" dirty="0" smtClean="0"/>
              <a:t>4</a:t>
            </a:r>
            <a:r>
              <a:rPr lang="zh-CN" altLang="en-US" dirty="0" smtClean="0"/>
              <a:t>）相关经济利益很可能流入企业；</a:t>
            </a:r>
          </a:p>
          <a:p>
            <a:pPr marL="0" indent="387350" eaLnBrk="1" hangingPunct="1">
              <a:lnSpc>
                <a:spcPct val="90000"/>
              </a:lnSpc>
            </a:pPr>
            <a:r>
              <a:rPr lang="zh-CN" altLang="en-US" dirty="0" smtClean="0"/>
              <a:t>（</a:t>
            </a:r>
            <a:r>
              <a:rPr lang="en-US" altLang="zh-CN" dirty="0" smtClean="0"/>
              <a:t>5</a:t>
            </a:r>
            <a:r>
              <a:rPr lang="zh-CN" altLang="en-US" dirty="0" smtClean="0"/>
              <a:t>）相关的己发生的或将发生的成本能够可靠计量</a:t>
            </a:r>
            <a:r>
              <a:rPr lang="zh-CN" altLang="en-US" dirty="0" smtClean="0"/>
              <a:t>。</a:t>
            </a:r>
            <a:endParaRPr lang="en-US" altLang="zh-CN" dirty="0" smtClean="0"/>
          </a:p>
          <a:p>
            <a:pPr marL="0" indent="387350" eaLnBrk="1" hangingPunct="1">
              <a:lnSpc>
                <a:spcPct val="90000"/>
              </a:lnSpc>
            </a:pPr>
            <a:endParaRPr lang="zh-CN" altLang="en-US" dirty="0" smtClean="0"/>
          </a:p>
          <a:p>
            <a:pPr marL="0" indent="387350" eaLnBrk="1" hangingPunct="1">
              <a:lnSpc>
                <a:spcPct val="90000"/>
              </a:lnSpc>
            </a:pPr>
            <a:r>
              <a:rPr lang="zh-CN" altLang="en-US" dirty="0" smtClean="0"/>
              <a:t>销售商品收入的金额应按照企业与购货方签订的己收或应收的合同或协议价款的公允价值确定。销售商品涉及现金折扣的，应当按照扣除现金折扣前的金额来确认销售商品收入金额，现金折扣在实际发生时计入当期损益。销售商品涉及商业折扣的，应当按照扣除商业折扣后的金额来确认销售商品收入金额。企业己经确认销售商品收入的售出商品发生销售折让的，应当在发生时冲减当期销售商品收入。企业己经确认销售商品收入的售出商品发生销售退回的，应当在发生时，冲减当期的销售商品收入。而资产负债表日以前售出的商品在资产负债表日至财务会计报告批准报出日之间退回的，应当冲减报告年度的收入。</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E409F20-06A6-4B01-A5CA-1EA294B77BD2}" type="slidenum">
              <a:rPr lang="zh-CN" altLang="en-US"/>
              <a:pPr>
                <a:defRPr/>
              </a:pPr>
              <a:t>15</a:t>
            </a:fld>
            <a:endParaRPr lang="en-US" altLang="zh-CN"/>
          </a:p>
        </p:txBody>
      </p:sp>
      <p:sp>
        <p:nvSpPr>
          <p:cNvPr id="17411" name="Rectangle 2"/>
          <p:cNvSpPr>
            <a:spLocks noGrp="1" noChangeArrowheads="1"/>
          </p:cNvSpPr>
          <p:nvPr>
            <p:ph type="title"/>
          </p:nvPr>
        </p:nvSpPr>
        <p:spPr/>
        <p:txBody>
          <a:bodyPr/>
          <a:lstStyle/>
          <a:p>
            <a:pPr eaLnBrk="1" hangingPunct="1"/>
            <a:r>
              <a:rPr lang="zh-CN" altLang="en-US" sz="2800" smtClean="0"/>
              <a:t>营业收入</a:t>
            </a:r>
          </a:p>
        </p:txBody>
      </p:sp>
      <p:sp>
        <p:nvSpPr>
          <p:cNvPr id="17412" name="Rectangle 3"/>
          <p:cNvSpPr>
            <a:spLocks noGrp="1" noChangeArrowheads="1"/>
          </p:cNvSpPr>
          <p:nvPr>
            <p:ph type="body" idx="1"/>
          </p:nvPr>
        </p:nvSpPr>
        <p:spPr/>
        <p:txBody>
          <a:bodyPr/>
          <a:lstStyle/>
          <a:p>
            <a:pPr marL="0" indent="387350" eaLnBrk="1" hangingPunct="1"/>
            <a:r>
              <a:rPr lang="zh-CN" altLang="en-US" dirty="0" smtClean="0">
                <a:solidFill>
                  <a:srgbClr val="FF0066"/>
                </a:solidFill>
              </a:rPr>
              <a:t>提供劳务收入</a:t>
            </a:r>
          </a:p>
          <a:p>
            <a:pPr marL="0" indent="387350" eaLnBrk="1" hangingPunct="1"/>
            <a:r>
              <a:rPr lang="zh-CN" altLang="en-US" dirty="0" smtClean="0"/>
              <a:t>企业对外提供劳务，其收入应在以下条件满足的情况下予以确认：</a:t>
            </a:r>
          </a:p>
          <a:p>
            <a:pPr marL="0" indent="387350" eaLnBrk="1" hangingPunct="1"/>
            <a:r>
              <a:rPr lang="zh-CN" altLang="en-US" dirty="0" smtClean="0"/>
              <a:t>（</a:t>
            </a:r>
            <a:r>
              <a:rPr lang="en-US" altLang="zh-CN" dirty="0" smtClean="0"/>
              <a:t>1</a:t>
            </a:r>
            <a:r>
              <a:rPr lang="zh-CN" altLang="en-US" dirty="0" smtClean="0"/>
              <a:t>）收入的金额能够可靠计量；</a:t>
            </a:r>
          </a:p>
          <a:p>
            <a:pPr marL="0" indent="387350" eaLnBrk="1" hangingPunct="1"/>
            <a:r>
              <a:rPr lang="zh-CN" altLang="en-US" dirty="0" smtClean="0"/>
              <a:t>（</a:t>
            </a:r>
            <a:r>
              <a:rPr lang="en-US" altLang="zh-CN" dirty="0" smtClean="0"/>
              <a:t>2</a:t>
            </a:r>
            <a:r>
              <a:rPr lang="zh-CN" altLang="en-US" dirty="0" smtClean="0"/>
              <a:t>）相关的经济利益很可能流入企业；</a:t>
            </a:r>
          </a:p>
          <a:p>
            <a:pPr marL="0" indent="387350" eaLnBrk="1" hangingPunct="1"/>
            <a:r>
              <a:rPr lang="zh-CN" altLang="en-US" dirty="0" smtClean="0"/>
              <a:t>（</a:t>
            </a:r>
            <a:r>
              <a:rPr lang="en-US" altLang="zh-CN" dirty="0" smtClean="0"/>
              <a:t>3</a:t>
            </a:r>
            <a:r>
              <a:rPr lang="zh-CN" altLang="en-US" dirty="0" smtClean="0"/>
              <a:t>）交易的完工进度能够可靠确定；</a:t>
            </a:r>
          </a:p>
          <a:p>
            <a:pPr marL="0" indent="387350" eaLnBrk="1" hangingPunct="1"/>
            <a:r>
              <a:rPr lang="zh-CN" altLang="en-US" dirty="0" smtClean="0"/>
              <a:t>（</a:t>
            </a:r>
            <a:r>
              <a:rPr lang="en-US" altLang="zh-CN" dirty="0" smtClean="0"/>
              <a:t>4</a:t>
            </a:r>
            <a:r>
              <a:rPr lang="zh-CN" altLang="en-US" dirty="0" smtClean="0"/>
              <a:t>）交易中己发生的和将发生的成本能够可靠计量</a:t>
            </a:r>
            <a:r>
              <a:rPr lang="zh-CN" altLang="en-US" dirty="0" smtClean="0"/>
              <a:t>。</a:t>
            </a:r>
            <a:endParaRPr lang="en-US" altLang="zh-CN" dirty="0" smtClean="0"/>
          </a:p>
          <a:p>
            <a:pPr marL="0" indent="387350" eaLnBrk="1" hangingPunct="1"/>
            <a:endParaRPr lang="zh-CN" altLang="en-US" dirty="0" smtClean="0"/>
          </a:p>
          <a:p>
            <a:pPr marL="0" indent="387350" eaLnBrk="1" hangingPunct="1"/>
            <a:r>
              <a:rPr lang="zh-CN" altLang="en-US" dirty="0" smtClean="0"/>
              <a:t>提供劳务收入的金额应根据企业从接受劳务方己收或应收的合同或协议价款的公允价值确定。当企业在资产负债表日提供劳务交易的结果能够可靠估计时，应当采用完工百分比法计量劳务收入，即企业应当在资产负债表日按提供劳务收入总额乘以完工进度扣除以前会计期间累计己确认提供劳务收入后的金额，确认当期提供劳务收入；同时，按照提供劳务总成本乘以完工进度扣除以前会计期间累计己确认提供劳务成本后的金额，确认当期提供劳务成本。</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2643B2C-80F6-42D4-B4D7-796976D9EFB7}" type="slidenum">
              <a:rPr lang="zh-CN" altLang="en-US"/>
              <a:pPr>
                <a:defRPr/>
              </a:pPr>
              <a:t>16</a:t>
            </a:fld>
            <a:endParaRPr lang="en-US" altLang="zh-CN"/>
          </a:p>
        </p:txBody>
      </p:sp>
      <p:sp>
        <p:nvSpPr>
          <p:cNvPr id="19459" name="Rectangle 2"/>
          <p:cNvSpPr>
            <a:spLocks noGrp="1" noChangeArrowheads="1"/>
          </p:cNvSpPr>
          <p:nvPr>
            <p:ph type="title"/>
          </p:nvPr>
        </p:nvSpPr>
        <p:spPr/>
        <p:txBody>
          <a:bodyPr/>
          <a:lstStyle/>
          <a:p>
            <a:pPr eaLnBrk="1" hangingPunct="1"/>
            <a:r>
              <a:rPr lang="zh-CN" altLang="en-US" sz="2800" smtClean="0"/>
              <a:t>营业收入</a:t>
            </a:r>
          </a:p>
        </p:txBody>
      </p:sp>
      <p:sp>
        <p:nvSpPr>
          <p:cNvPr id="19460" name="Rectangle 3"/>
          <p:cNvSpPr>
            <a:spLocks noGrp="1" noChangeArrowheads="1"/>
          </p:cNvSpPr>
          <p:nvPr>
            <p:ph type="body" idx="1"/>
          </p:nvPr>
        </p:nvSpPr>
        <p:spPr/>
        <p:txBody>
          <a:bodyPr/>
          <a:lstStyle/>
          <a:p>
            <a:pPr marL="0" indent="387350" eaLnBrk="1" hangingPunct="1"/>
            <a:r>
              <a:rPr lang="zh-CN" altLang="en-US" smtClean="0">
                <a:solidFill>
                  <a:srgbClr val="FF0066"/>
                </a:solidFill>
              </a:rPr>
              <a:t>让渡资产使用权收入</a:t>
            </a:r>
          </a:p>
          <a:p>
            <a:pPr marL="0" indent="387350" eaLnBrk="1" hangingPunct="1"/>
            <a:r>
              <a:rPr lang="zh-CN" altLang="en-US" smtClean="0"/>
              <a:t>让渡资产使用权而发生的收入包括利息收入、使用费收入和现金股利收入。当同时满足下列条件时，才能确认让渡资产使用权收入：</a:t>
            </a:r>
          </a:p>
          <a:p>
            <a:pPr marL="0" indent="387350" eaLnBrk="1" hangingPunct="1"/>
            <a:r>
              <a:rPr lang="zh-CN" altLang="en-US" smtClean="0"/>
              <a:t>（</a:t>
            </a:r>
            <a:r>
              <a:rPr lang="en-US" altLang="zh-CN" smtClean="0"/>
              <a:t>1</a:t>
            </a:r>
            <a:r>
              <a:rPr lang="zh-CN" altLang="en-US" smtClean="0"/>
              <a:t>）相关的经济利益很可能流入企业；</a:t>
            </a:r>
          </a:p>
          <a:p>
            <a:pPr marL="0" indent="387350" eaLnBrk="1" hangingPunct="1"/>
            <a:r>
              <a:rPr lang="zh-CN" altLang="en-US" smtClean="0"/>
              <a:t>（</a:t>
            </a:r>
            <a:r>
              <a:rPr lang="en-US" altLang="zh-CN" smtClean="0"/>
              <a:t>2</a:t>
            </a:r>
            <a:r>
              <a:rPr lang="zh-CN" altLang="en-US" smtClean="0"/>
              <a:t>）收入的金额能够可靠计量。</a:t>
            </a:r>
          </a:p>
          <a:p>
            <a:pPr marL="0" indent="387350" eaLnBrk="1" hangingPunct="1"/>
            <a:r>
              <a:rPr lang="zh-CN" altLang="en-US" smtClean="0"/>
              <a:t>企业应当分别下列情况确定让渡资产使用权收入金额：</a:t>
            </a:r>
          </a:p>
          <a:p>
            <a:pPr marL="0" indent="387350" eaLnBrk="1" hangingPunct="1"/>
            <a:r>
              <a:rPr lang="zh-CN" altLang="en-US" smtClean="0"/>
              <a:t>（</a:t>
            </a:r>
            <a:r>
              <a:rPr lang="en-US" altLang="zh-CN" smtClean="0"/>
              <a:t>1</a:t>
            </a:r>
            <a:r>
              <a:rPr lang="zh-CN" altLang="en-US" smtClean="0"/>
              <a:t>）利息收入金额，按照他人使用本企业货币资金的时间和实际利率计算确定；</a:t>
            </a:r>
          </a:p>
          <a:p>
            <a:pPr marL="0" indent="387350" eaLnBrk="1" hangingPunct="1"/>
            <a:r>
              <a:rPr lang="zh-CN" altLang="en-US" smtClean="0"/>
              <a:t>（</a:t>
            </a:r>
            <a:r>
              <a:rPr lang="en-US" altLang="zh-CN" smtClean="0"/>
              <a:t>2</a:t>
            </a:r>
            <a:r>
              <a:rPr lang="zh-CN" altLang="en-US" smtClean="0"/>
              <a:t>）使用费收入金额，按照有关合同或协议约定的收费时间和方法计算确定；</a:t>
            </a:r>
          </a:p>
          <a:p>
            <a:pPr marL="0" indent="387350" eaLnBrk="1" hangingPunct="1"/>
            <a:r>
              <a:rPr lang="zh-CN" altLang="en-US" smtClean="0"/>
              <a:t>（</a:t>
            </a:r>
            <a:r>
              <a:rPr lang="en-US" altLang="zh-CN" smtClean="0"/>
              <a:t>3</a:t>
            </a:r>
            <a:r>
              <a:rPr lang="zh-CN" altLang="en-US" smtClean="0"/>
              <a:t>）现金股利收入金额，按照被投资单位宣告的现金股利分配方案和持股比例计算确定。</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endParaRPr lang="zh-CN" altLang="en-US" smtClean="0"/>
          </a:p>
        </p:txBody>
      </p:sp>
      <p:sp>
        <p:nvSpPr>
          <p:cNvPr id="20483" name="内容占位符 2"/>
          <p:cNvSpPr>
            <a:spLocks noGrp="1"/>
          </p:cNvSpPr>
          <p:nvPr>
            <p:ph idx="1"/>
          </p:nvPr>
        </p:nvSpPr>
        <p:spPr>
          <a:xfrm>
            <a:off x="285750" y="1052513"/>
            <a:ext cx="8643938" cy="5040312"/>
          </a:xfrm>
        </p:spPr>
        <p:txBody>
          <a:bodyPr/>
          <a:lstStyle/>
          <a:p>
            <a:r>
              <a:rPr lang="zh-CN" altLang="en-US" sz="2200" smtClean="0"/>
              <a:t>国际会计准则理事会于</a:t>
            </a:r>
            <a:r>
              <a:rPr lang="en-US" altLang="zh-CN" sz="2200" smtClean="0"/>
              <a:t>2014</a:t>
            </a:r>
            <a:r>
              <a:rPr lang="zh-CN" altLang="en-US" sz="2200" smtClean="0"/>
              <a:t>年</a:t>
            </a:r>
            <a:r>
              <a:rPr lang="en-US" altLang="zh-CN" sz="2200" smtClean="0"/>
              <a:t>5</a:t>
            </a:r>
            <a:r>
              <a:rPr lang="zh-CN" altLang="en-US" sz="2200" smtClean="0"/>
              <a:t>月发布了</a:t>
            </a:r>
            <a:r>
              <a:rPr lang="en-US" altLang="zh-CN" sz="2200" smtClean="0"/>
              <a:t>《</a:t>
            </a:r>
            <a:r>
              <a:rPr lang="zh-CN" altLang="en-US" sz="2200" smtClean="0"/>
              <a:t>国际财务报告准则第</a:t>
            </a:r>
            <a:r>
              <a:rPr lang="en-US" altLang="zh-CN" sz="2200" smtClean="0"/>
              <a:t>15</a:t>
            </a:r>
            <a:r>
              <a:rPr lang="zh-CN" altLang="en-US" sz="2200" smtClean="0"/>
              <a:t>号</a:t>
            </a:r>
            <a:r>
              <a:rPr lang="en-US" altLang="zh-CN" sz="2200" smtClean="0"/>
              <a:t>——</a:t>
            </a:r>
            <a:r>
              <a:rPr lang="zh-CN" altLang="en-US" sz="2200" smtClean="0"/>
              <a:t>与客户之间的合同产生的收入</a:t>
            </a:r>
            <a:r>
              <a:rPr lang="en-US" altLang="zh-CN" sz="2200" smtClean="0"/>
              <a:t>》</a:t>
            </a:r>
            <a:r>
              <a:rPr lang="zh-CN" altLang="en-US" sz="2200" smtClean="0"/>
              <a:t>，自</a:t>
            </a:r>
            <a:r>
              <a:rPr lang="en-US" altLang="zh-CN" sz="2200" smtClean="0"/>
              <a:t>2018</a:t>
            </a:r>
            <a:r>
              <a:rPr lang="zh-CN" altLang="en-US" sz="2200" smtClean="0"/>
              <a:t>年</a:t>
            </a:r>
            <a:r>
              <a:rPr lang="en-US" altLang="zh-CN" sz="2200" smtClean="0"/>
              <a:t>1</a:t>
            </a:r>
            <a:r>
              <a:rPr lang="zh-CN" altLang="en-US" sz="2200" smtClean="0"/>
              <a:t>月</a:t>
            </a:r>
            <a:r>
              <a:rPr lang="en-US" altLang="zh-CN" sz="2200" smtClean="0"/>
              <a:t>1</a:t>
            </a:r>
            <a:r>
              <a:rPr lang="zh-CN" altLang="en-US" sz="2200" smtClean="0"/>
              <a:t>日起生效。</a:t>
            </a:r>
            <a:endParaRPr lang="en-US" altLang="zh-CN" sz="2200" smtClean="0"/>
          </a:p>
          <a:p>
            <a:r>
              <a:rPr lang="zh-CN" altLang="en-US" sz="2200" smtClean="0">
                <a:solidFill>
                  <a:srgbClr val="FF0000"/>
                </a:solidFill>
              </a:rPr>
              <a:t>该准则改革了现有的收入确认模型，突出强调了主体确认收入的方式应当反映其向客户转让商品或服务的模式，确认金额应当反映主体因交付该商品或服务而预期有权获得的金额，并设定了统一的收入确认计量的五步法模型，即识别与客户订立的合同、识别合同中的单项履约义务、确定交易价格、将交易价格分摊至各单项履约义务、履行每一单项履约义务时确认收入。</a:t>
            </a:r>
            <a:endParaRPr lang="en-US" altLang="zh-CN" sz="2200" smtClean="0">
              <a:solidFill>
                <a:srgbClr val="FF0000"/>
              </a:solidFill>
            </a:endParaRPr>
          </a:p>
          <a:p>
            <a:r>
              <a:rPr lang="en-US" altLang="zh-CN" sz="2200" smtClean="0"/>
              <a:t>2006</a:t>
            </a:r>
            <a:r>
              <a:rPr lang="zh-CN" altLang="en-US" sz="2200" smtClean="0"/>
              <a:t>版收入准则和建造合同准则在某些情形下边界不够清晰，可能导致类似的交易采用不同的收入确认方法，从而对企业财务状况和经营成果产生重大影响。修订后的收入准则采用统一的收入确认模型来规范所有与客户之间的合同产生的收入，并且就“在一段时间内”还是“在某一时点”确认收入提供具体指引。</a:t>
            </a:r>
          </a:p>
          <a:p>
            <a:endParaRPr lang="zh-CN" altLang="en-US" sz="2400" smtClean="0">
              <a:solidFill>
                <a:srgbClr val="FF0000"/>
              </a:solidFill>
            </a:endParaRPr>
          </a:p>
          <a:p>
            <a:endParaRPr lang="zh-CN" altLang="en-US" smtClean="0"/>
          </a:p>
        </p:txBody>
      </p:sp>
      <p:sp>
        <p:nvSpPr>
          <p:cNvPr id="4" name="灯片编号占位符 3"/>
          <p:cNvSpPr>
            <a:spLocks noGrp="1"/>
          </p:cNvSpPr>
          <p:nvPr>
            <p:ph type="sldNum" sz="quarter" idx="11"/>
          </p:nvPr>
        </p:nvSpPr>
        <p:spPr/>
        <p:txBody>
          <a:bodyPr/>
          <a:lstStyle/>
          <a:p>
            <a:pPr>
              <a:defRPr/>
            </a:pPr>
            <a:fld id="{B43C47DC-B1A4-46C6-8E87-14B3CA61DF64}" type="slidenum">
              <a:rPr lang="zh-CN" altLang="en-US" smtClean="0"/>
              <a:pPr>
                <a:defRPr/>
              </a:pPr>
              <a:t>17</a:t>
            </a:fld>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p>
        </p:txBody>
      </p:sp>
      <p:sp>
        <p:nvSpPr>
          <p:cNvPr id="21507" name="内容占位符 2"/>
          <p:cNvSpPr>
            <a:spLocks noGrp="1"/>
          </p:cNvSpPr>
          <p:nvPr>
            <p:ph idx="1"/>
          </p:nvPr>
        </p:nvSpPr>
        <p:spPr>
          <a:xfrm>
            <a:off x="357188" y="928688"/>
            <a:ext cx="8572500" cy="5214937"/>
          </a:xfrm>
        </p:spPr>
        <p:txBody>
          <a:bodyPr/>
          <a:lstStyle/>
          <a:p>
            <a:r>
              <a:rPr lang="zh-CN" altLang="en-US" sz="2200" dirty="0" smtClean="0">
                <a:solidFill>
                  <a:srgbClr val="FF0000"/>
                </a:solidFill>
              </a:rPr>
              <a:t>企业应当在履行了合同中的履约义务，即在客户取得相关商品控制权时确认收入。</a:t>
            </a:r>
            <a:r>
              <a:rPr lang="zh-CN" altLang="en-US" sz="2200" dirty="0" smtClean="0"/>
              <a:t>取得相关商品控制权，是指能够主导该商品的使用并从中获得几乎全部的经济利益。</a:t>
            </a:r>
          </a:p>
          <a:p>
            <a:r>
              <a:rPr lang="zh-CN" altLang="en-US" sz="2200" dirty="0" smtClean="0"/>
              <a:t>当企业与客户之间的合同同时满足下列条件时， 企业应当在客户取得相关商品控制权时确认收入：</a:t>
            </a:r>
          </a:p>
          <a:p>
            <a:r>
              <a:rPr lang="zh-CN" altLang="en-US" sz="2200" dirty="0" smtClean="0">
                <a:solidFill>
                  <a:srgbClr val="0070C0"/>
                </a:solidFill>
              </a:rPr>
              <a:t>（一）合同各方已批准该合同并承诺将履行各自义务；</a:t>
            </a:r>
          </a:p>
          <a:p>
            <a:r>
              <a:rPr lang="zh-CN" altLang="en-US" sz="2200" dirty="0" smtClean="0">
                <a:solidFill>
                  <a:srgbClr val="0070C0"/>
                </a:solidFill>
              </a:rPr>
              <a:t>（二）该合同明确了合同各方与所转让商品或提供劳务（以下简称“转让商品”）相关的权利和义务；</a:t>
            </a:r>
          </a:p>
          <a:p>
            <a:r>
              <a:rPr lang="zh-CN" altLang="en-US" sz="2200" dirty="0" smtClean="0">
                <a:solidFill>
                  <a:srgbClr val="0070C0"/>
                </a:solidFill>
              </a:rPr>
              <a:t>（三）该合同有明确的与所转让商品相关的支付条款；</a:t>
            </a:r>
          </a:p>
          <a:p>
            <a:r>
              <a:rPr lang="zh-CN" altLang="en-US" sz="2200" dirty="0" smtClean="0">
                <a:solidFill>
                  <a:srgbClr val="0070C0"/>
                </a:solidFill>
              </a:rPr>
              <a:t>（四）该合同具有商业实质，即履行该合同将改变企业未来现金流量的风险、时间分布或金额； </a:t>
            </a:r>
          </a:p>
          <a:p>
            <a:r>
              <a:rPr lang="zh-CN" altLang="en-US" sz="2200" dirty="0" smtClean="0">
                <a:solidFill>
                  <a:srgbClr val="0070C0"/>
                </a:solidFill>
              </a:rPr>
              <a:t>（五）企业因向客户转让商品而有权取得的对价很可能收回</a:t>
            </a:r>
            <a:r>
              <a:rPr lang="zh-CN" altLang="en-US" sz="2200" dirty="0" smtClean="0">
                <a:solidFill>
                  <a:srgbClr val="0070C0"/>
                </a:solidFill>
              </a:rPr>
              <a:t>。</a:t>
            </a:r>
            <a:endParaRPr lang="zh-CN" altLang="en-US" sz="2200" dirty="0" smtClean="0">
              <a:solidFill>
                <a:srgbClr val="0070C0"/>
              </a:solidFill>
            </a:endParaRPr>
          </a:p>
        </p:txBody>
      </p:sp>
      <p:sp>
        <p:nvSpPr>
          <p:cNvPr id="4" name="灯片编号占位符 3"/>
          <p:cNvSpPr>
            <a:spLocks noGrp="1"/>
          </p:cNvSpPr>
          <p:nvPr>
            <p:ph type="sldNum" sz="quarter" idx="11"/>
          </p:nvPr>
        </p:nvSpPr>
        <p:spPr/>
        <p:txBody>
          <a:bodyPr/>
          <a:lstStyle/>
          <a:p>
            <a:pPr>
              <a:defRPr/>
            </a:pPr>
            <a:fld id="{3DE76EB4-434A-41FC-8671-2BADDD5467D1}" type="slidenum">
              <a:rPr lang="zh-CN" altLang="en-US" smtClean="0"/>
              <a:pPr>
                <a:defRPr/>
              </a:pPr>
              <a:t>18</a:t>
            </a:fld>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endParaRPr lang="zh-CN" altLang="en-US" smtClean="0"/>
          </a:p>
        </p:txBody>
      </p:sp>
      <p:sp>
        <p:nvSpPr>
          <p:cNvPr id="3" name="内容占位符 2"/>
          <p:cNvSpPr>
            <a:spLocks noGrp="1"/>
          </p:cNvSpPr>
          <p:nvPr>
            <p:ph idx="1"/>
          </p:nvPr>
        </p:nvSpPr>
        <p:spPr>
          <a:xfrm>
            <a:off x="214313" y="785813"/>
            <a:ext cx="8715375" cy="5429250"/>
          </a:xfrm>
        </p:spPr>
        <p:txBody>
          <a:bodyPr/>
          <a:lstStyle/>
          <a:p>
            <a:pPr>
              <a:defRPr/>
            </a:pPr>
            <a:r>
              <a:rPr lang="zh-CN" altLang="en-US" sz="2100" dirty="0" smtClean="0">
                <a:solidFill>
                  <a:srgbClr val="C00000"/>
                </a:solidFill>
              </a:rPr>
              <a:t>客户</a:t>
            </a:r>
            <a:r>
              <a:rPr lang="zh-CN" altLang="en-US" sz="2100" dirty="0" smtClean="0">
                <a:solidFill>
                  <a:srgbClr val="C00000"/>
                </a:solidFill>
              </a:rPr>
              <a:t>，是指与企业订立合同以向该企业购买其日常活动产出的商品或服务（以下简称“商品” ）并支付对价的一方。</a:t>
            </a:r>
          </a:p>
          <a:p>
            <a:pPr>
              <a:defRPr/>
            </a:pPr>
            <a:r>
              <a:rPr lang="zh-CN" altLang="en-US" sz="2100" dirty="0" smtClean="0">
                <a:solidFill>
                  <a:schemeClr val="accent1">
                    <a:lumMod val="50000"/>
                  </a:schemeClr>
                </a:solidFill>
              </a:rPr>
              <a:t>合同</a:t>
            </a:r>
            <a:r>
              <a:rPr lang="zh-CN" altLang="en-US" sz="2100" dirty="0" smtClean="0">
                <a:solidFill>
                  <a:schemeClr val="accent1">
                    <a:lumMod val="50000"/>
                  </a:schemeClr>
                </a:solidFill>
              </a:rPr>
              <a:t>，是指双方或多方之间订立有法律约束力的权利义务的协议。合同有书面形式、口头形式以及其他形式</a:t>
            </a:r>
            <a:r>
              <a:rPr lang="zh-CN" altLang="en-US" sz="2100" dirty="0" smtClean="0">
                <a:solidFill>
                  <a:srgbClr val="800000"/>
                </a:solidFill>
              </a:rPr>
              <a:t>。</a:t>
            </a:r>
            <a:endParaRPr lang="en-US" altLang="zh-CN" sz="2100" dirty="0" smtClean="0">
              <a:solidFill>
                <a:srgbClr val="800000"/>
              </a:solidFill>
            </a:endParaRPr>
          </a:p>
          <a:p>
            <a:pPr>
              <a:defRPr/>
            </a:pPr>
            <a:endParaRPr lang="en-US" altLang="zh-CN" sz="2100" dirty="0" smtClean="0">
              <a:solidFill>
                <a:srgbClr val="800000"/>
              </a:solidFill>
            </a:endParaRPr>
          </a:p>
          <a:p>
            <a:pPr>
              <a:defRPr/>
            </a:pPr>
            <a:r>
              <a:rPr lang="zh-CN" altLang="en-US" sz="2100" dirty="0" smtClean="0"/>
              <a:t>企业</a:t>
            </a:r>
            <a:r>
              <a:rPr lang="zh-CN" altLang="en-US" sz="2100" dirty="0" smtClean="0"/>
              <a:t>与同一客户（或该客户的关联方） 同时订立或在相近时间内先后订立的两份或多份合同，在满足下列条件之一时，</a:t>
            </a:r>
            <a:r>
              <a:rPr lang="zh-CN" altLang="en-US" sz="2100" dirty="0" smtClean="0">
                <a:solidFill>
                  <a:schemeClr val="accent2"/>
                </a:solidFill>
              </a:rPr>
              <a:t>应当合并为一份合同</a:t>
            </a:r>
            <a:r>
              <a:rPr lang="zh-CN" altLang="en-US" sz="2100" dirty="0" smtClean="0"/>
              <a:t>进行会计处理：</a:t>
            </a:r>
          </a:p>
          <a:p>
            <a:pPr>
              <a:defRPr/>
            </a:pPr>
            <a:r>
              <a:rPr lang="zh-CN" altLang="en-US" sz="2100" dirty="0" smtClean="0"/>
              <a:t>（一） 该两份或多份合同基于同一商业目的而订立并构成一揽子交易。</a:t>
            </a:r>
          </a:p>
          <a:p>
            <a:pPr>
              <a:defRPr/>
            </a:pPr>
            <a:r>
              <a:rPr lang="zh-CN" altLang="en-US" sz="2100" dirty="0" smtClean="0"/>
              <a:t>（二） 该两份或多份合同中的一份合同的对价金额取决于其他合同的定价或履行情况。</a:t>
            </a:r>
          </a:p>
          <a:p>
            <a:pPr>
              <a:defRPr/>
            </a:pPr>
            <a:r>
              <a:rPr lang="zh-CN" altLang="en-US" sz="2100" dirty="0" smtClean="0"/>
              <a:t>（三） 该两份或多份合同中所承诺的商品（或每份合同中所承诺的部分商品）构成本准则第九条规定的单项履约义务。</a:t>
            </a:r>
            <a:endParaRPr lang="zh-CN" altLang="en-US" sz="2100" dirty="0"/>
          </a:p>
        </p:txBody>
      </p:sp>
      <p:sp>
        <p:nvSpPr>
          <p:cNvPr id="4" name="灯片编号占位符 3"/>
          <p:cNvSpPr>
            <a:spLocks noGrp="1"/>
          </p:cNvSpPr>
          <p:nvPr>
            <p:ph type="sldNum" sz="quarter" idx="11"/>
          </p:nvPr>
        </p:nvSpPr>
        <p:spPr/>
        <p:txBody>
          <a:bodyPr/>
          <a:lstStyle/>
          <a:p>
            <a:pPr>
              <a:defRPr/>
            </a:pPr>
            <a:fld id="{0610D899-B085-4B05-B236-CFCD389E6DE3}" type="slidenum">
              <a:rPr lang="zh-CN" altLang="en-US" smtClean="0"/>
              <a:pPr>
                <a:defRPr/>
              </a:pPr>
              <a:t>19</a:t>
            </a:fld>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5"/>
          <p:cNvSpPr txBox="1">
            <a:spLocks noChangeArrowheads="1"/>
          </p:cNvSpPr>
          <p:nvPr/>
        </p:nvSpPr>
        <p:spPr bwMode="auto">
          <a:xfrm>
            <a:off x="1042988" y="1628775"/>
            <a:ext cx="838200" cy="1006475"/>
          </a:xfrm>
          <a:prstGeom prst="rect">
            <a:avLst/>
          </a:prstGeom>
          <a:noFill/>
          <a:ln w="9525">
            <a:noFill/>
            <a:miter lim="800000"/>
            <a:headEnd/>
            <a:tailEnd/>
          </a:ln>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4099" name="Text Box 9"/>
          <p:cNvSpPr txBox="1">
            <a:spLocks noChangeArrowheads="1"/>
          </p:cNvSpPr>
          <p:nvPr/>
        </p:nvSpPr>
        <p:spPr bwMode="auto">
          <a:xfrm>
            <a:off x="1979613" y="1557338"/>
            <a:ext cx="7164387" cy="2590800"/>
          </a:xfrm>
          <a:prstGeom prst="rect">
            <a:avLst/>
          </a:prstGeom>
          <a:noFill/>
          <a:ln w="9525">
            <a:noFill/>
            <a:miter lim="800000"/>
            <a:headEnd/>
            <a:tailEnd/>
          </a:ln>
        </p:spPr>
        <p:txBody>
          <a:bodyPr lIns="90000" tIns="46800" rIns="90000" bIns="46800">
            <a:spAutoFit/>
          </a:bodyPr>
          <a:lstStyle/>
          <a:p>
            <a:endParaRPr lang="zh-CN" altLang="en-US"/>
          </a:p>
          <a:p>
            <a:pPr algn="l">
              <a:lnSpc>
                <a:spcPct val="125000"/>
              </a:lnSpc>
              <a:buClr>
                <a:srgbClr val="FF0066"/>
              </a:buClr>
              <a:buFont typeface="Wingdings" pitchFamily="2" charset="2"/>
              <a:buChar char="þ"/>
            </a:pPr>
            <a:r>
              <a:rPr lang="zh-CN" altLang="en-US" sz="2400"/>
              <a:t>了解企业获利能力分析的作用；</a:t>
            </a:r>
          </a:p>
          <a:p>
            <a:pPr algn="l">
              <a:lnSpc>
                <a:spcPct val="125000"/>
              </a:lnSpc>
              <a:buClr>
                <a:srgbClr val="FF0066"/>
              </a:buClr>
              <a:buFont typeface="Wingdings" pitchFamily="2" charset="2"/>
              <a:buChar char="þ"/>
            </a:pPr>
            <a:r>
              <a:rPr lang="zh-CN" altLang="en-US" sz="2400"/>
              <a:t>了解影响企业获利能力的财务因素；</a:t>
            </a:r>
          </a:p>
          <a:p>
            <a:pPr algn="l">
              <a:lnSpc>
                <a:spcPct val="125000"/>
              </a:lnSpc>
              <a:buClr>
                <a:srgbClr val="FF0066"/>
              </a:buClr>
              <a:buFont typeface="Wingdings" pitchFamily="2" charset="2"/>
              <a:buChar char="þ"/>
            </a:pPr>
            <a:r>
              <a:rPr lang="zh-CN" altLang="en-US" sz="2400"/>
              <a:t>熟悉企业收入、费用和利润项目及其变动特点；</a:t>
            </a:r>
          </a:p>
          <a:p>
            <a:pPr algn="l">
              <a:lnSpc>
                <a:spcPct val="125000"/>
              </a:lnSpc>
              <a:buClr>
                <a:srgbClr val="FF0066"/>
              </a:buClr>
              <a:buFont typeface="Wingdings" pitchFamily="2" charset="2"/>
              <a:buChar char="þ"/>
            </a:pPr>
            <a:r>
              <a:rPr lang="zh-CN" altLang="en-US" sz="2400"/>
              <a:t>掌握企业获利能力分析指标；</a:t>
            </a:r>
          </a:p>
          <a:p>
            <a:pPr algn="l">
              <a:lnSpc>
                <a:spcPct val="125000"/>
              </a:lnSpc>
              <a:buClr>
                <a:srgbClr val="FF0066"/>
              </a:buClr>
              <a:buFont typeface="Wingdings" pitchFamily="2" charset="2"/>
              <a:buChar char="þ"/>
            </a:pPr>
            <a:r>
              <a:rPr lang="zh-CN" altLang="en-US" sz="2400"/>
              <a:t>掌握销售毛利变动分析方法。</a:t>
            </a:r>
          </a:p>
        </p:txBody>
      </p:sp>
      <p:sp>
        <p:nvSpPr>
          <p:cNvPr id="4100" name="Rectangle 10"/>
          <p:cNvSpPr>
            <a:spLocks noGrp="1" noChangeArrowheads="1"/>
          </p:cNvSpPr>
          <p:nvPr>
            <p:ph type="ctrTitle"/>
          </p:nvPr>
        </p:nvSpPr>
        <p:spPr>
          <a:xfrm>
            <a:off x="2195513" y="765175"/>
            <a:ext cx="1676400" cy="762000"/>
          </a:xfrm>
        </p:spPr>
        <p:txBody>
          <a:bodyPr/>
          <a:lstStyle/>
          <a:p>
            <a:pPr eaLnBrk="1" hangingPunct="1"/>
            <a:r>
              <a:rPr lang="zh-CN" altLang="en-US" smtClean="0"/>
              <a:t>学习目的</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endParaRPr lang="zh-CN" altLang="en-US" smtClean="0"/>
          </a:p>
        </p:txBody>
      </p:sp>
      <p:sp>
        <p:nvSpPr>
          <p:cNvPr id="23555" name="内容占位符 2"/>
          <p:cNvSpPr>
            <a:spLocks noGrp="1"/>
          </p:cNvSpPr>
          <p:nvPr>
            <p:ph idx="1"/>
          </p:nvPr>
        </p:nvSpPr>
        <p:spPr>
          <a:xfrm>
            <a:off x="214313" y="928688"/>
            <a:ext cx="8715375" cy="5164137"/>
          </a:xfrm>
        </p:spPr>
        <p:txBody>
          <a:bodyPr/>
          <a:lstStyle/>
          <a:p>
            <a:r>
              <a:rPr lang="zh-CN" altLang="en-US" sz="2200" smtClean="0">
                <a:solidFill>
                  <a:schemeClr val="accent2"/>
                </a:solidFill>
              </a:rPr>
              <a:t>合同开始日，企业应当对合同进行评估，</a:t>
            </a:r>
            <a:r>
              <a:rPr lang="zh-CN" altLang="en-US" sz="2200" smtClean="0"/>
              <a:t>识别该合同所包含的各单项履约义务，并确定各单项履约义务是在某一时段内履行， 还是在某一时点履行，然后， 在履行了各单项履约义务时分别确认收入。</a:t>
            </a:r>
          </a:p>
          <a:p>
            <a:r>
              <a:rPr lang="zh-CN" altLang="en-US" sz="2200" smtClean="0">
                <a:solidFill>
                  <a:srgbClr val="C00000"/>
                </a:solidFill>
              </a:rPr>
              <a:t>履约义务，是指合同中企业向客户转让可明确区分商品的承诺。</a:t>
            </a:r>
            <a:r>
              <a:rPr lang="zh-CN" altLang="en-US" sz="2200" smtClean="0"/>
              <a:t>履约义务既包括合同中明确的承诺，也包括由于企业已公开宣布的政策、 特定声明或以往的习惯做法等导致合同订立时客户合理预期企业将履行的承诺。企业为履行合同而应开展的初始活动，通常不构成履约义务，除非该活动向客户转让了承诺的商品。</a:t>
            </a:r>
            <a:endParaRPr lang="en-US" altLang="zh-CN" sz="2200" smtClean="0"/>
          </a:p>
          <a:p>
            <a:r>
              <a:rPr lang="zh-CN" altLang="en-US" sz="2200" smtClean="0">
                <a:solidFill>
                  <a:schemeClr val="accent2"/>
                </a:solidFill>
              </a:rPr>
              <a:t>企业向客户承诺的商品同时满足下列条件的，应当作为可明确区分商品：</a:t>
            </a:r>
          </a:p>
          <a:p>
            <a:r>
              <a:rPr lang="zh-CN" altLang="en-US" sz="2200" smtClean="0"/>
              <a:t>（一）客户能够从该商品本身或从该商品与其他易于获得资源一起使用中受益；</a:t>
            </a:r>
          </a:p>
          <a:p>
            <a:r>
              <a:rPr lang="zh-CN" altLang="en-US" sz="2200" smtClean="0"/>
              <a:t>（二）企业向客户转让该商品的承诺与合同中其他承诺可单独区分。</a:t>
            </a:r>
          </a:p>
        </p:txBody>
      </p:sp>
      <p:sp>
        <p:nvSpPr>
          <p:cNvPr id="4" name="灯片编号占位符 3"/>
          <p:cNvSpPr>
            <a:spLocks noGrp="1"/>
          </p:cNvSpPr>
          <p:nvPr>
            <p:ph type="sldNum" sz="quarter" idx="11"/>
          </p:nvPr>
        </p:nvSpPr>
        <p:spPr/>
        <p:txBody>
          <a:bodyPr/>
          <a:lstStyle/>
          <a:p>
            <a:pPr>
              <a:defRPr/>
            </a:pPr>
            <a:fld id="{BB138A0F-E08D-4D8C-A1E0-270C74F7E96A}" type="slidenum">
              <a:rPr lang="zh-CN" altLang="en-US" smtClean="0"/>
              <a:pPr>
                <a:defRPr/>
              </a:pPr>
              <a:t>20</a:t>
            </a:fld>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endParaRPr lang="zh-CN" altLang="en-US" smtClean="0"/>
          </a:p>
        </p:txBody>
      </p:sp>
      <p:sp>
        <p:nvSpPr>
          <p:cNvPr id="24579" name="内容占位符 2"/>
          <p:cNvSpPr>
            <a:spLocks noGrp="1"/>
          </p:cNvSpPr>
          <p:nvPr>
            <p:ph idx="1"/>
          </p:nvPr>
        </p:nvSpPr>
        <p:spPr>
          <a:xfrm>
            <a:off x="214313" y="1052513"/>
            <a:ext cx="8715375" cy="5040312"/>
          </a:xfrm>
        </p:spPr>
        <p:txBody>
          <a:bodyPr/>
          <a:lstStyle/>
          <a:p>
            <a:r>
              <a:rPr lang="zh-CN" altLang="en-US" sz="2200" smtClean="0">
                <a:solidFill>
                  <a:srgbClr val="FF0000"/>
                </a:solidFill>
              </a:rPr>
              <a:t>满足下列条件之一的， 属于在某一时段内履行履约义务；否则，属于在某一时点履行履约义务：</a:t>
            </a:r>
          </a:p>
          <a:p>
            <a:r>
              <a:rPr lang="zh-CN" altLang="en-US" sz="2200" smtClean="0"/>
              <a:t>（一）客户在企业履约的同时即取得并消耗企业履约所带来的经济利益。</a:t>
            </a:r>
          </a:p>
          <a:p>
            <a:r>
              <a:rPr lang="zh-CN" altLang="en-US" sz="2200" smtClean="0"/>
              <a:t>（二）客户能够控制企业履约过程中在建的商品。</a:t>
            </a:r>
            <a:endParaRPr lang="en-US" altLang="zh-CN" sz="2200" smtClean="0"/>
          </a:p>
          <a:p>
            <a:r>
              <a:rPr lang="zh-CN" altLang="en-US" sz="2200" smtClean="0"/>
              <a:t>（三）企业履约过程中所产出的商品具有不可替代用途，且该企业在整个合同期间内有权就累计至今已完成的履约部分收取款项。</a:t>
            </a:r>
            <a:endParaRPr lang="en-US" altLang="zh-CN" sz="2200" smtClean="0"/>
          </a:p>
          <a:p>
            <a:r>
              <a:rPr lang="zh-CN" altLang="en-US" sz="2200" smtClean="0">
                <a:solidFill>
                  <a:srgbClr val="FF0000"/>
                </a:solidFill>
              </a:rPr>
              <a:t>对于在某一时段内履行的履约义务，企业应当在该段时间内按照履约进度确认收入，但是， 履约进度不能合理确定的除外。</a:t>
            </a:r>
            <a:r>
              <a:rPr lang="zh-CN" altLang="en-US" sz="2200" smtClean="0">
                <a:solidFill>
                  <a:schemeClr val="accent2"/>
                </a:solidFill>
              </a:rPr>
              <a:t> </a:t>
            </a:r>
            <a:r>
              <a:rPr lang="zh-CN" altLang="en-US" sz="2200" smtClean="0"/>
              <a:t>企业应当考虑商品的性质， 采用产出法或投入法确定恰当的履约进度。 </a:t>
            </a:r>
            <a:endParaRPr lang="en-US" altLang="zh-CN" sz="2200" smtClean="0"/>
          </a:p>
          <a:p>
            <a:r>
              <a:rPr lang="zh-CN" altLang="en-US" sz="2200" smtClean="0"/>
              <a:t>其中</a:t>
            </a:r>
            <a:r>
              <a:rPr lang="zh-CN" altLang="en-US" sz="2200" smtClean="0">
                <a:solidFill>
                  <a:srgbClr val="C00000"/>
                </a:solidFill>
              </a:rPr>
              <a:t>， 产出法</a:t>
            </a:r>
            <a:r>
              <a:rPr lang="zh-CN" altLang="en-US" sz="2200" smtClean="0"/>
              <a:t>是根据已转移给客户的商品对于客户的价值确定履约进度； </a:t>
            </a:r>
            <a:r>
              <a:rPr lang="zh-CN" altLang="en-US" sz="2200" smtClean="0">
                <a:solidFill>
                  <a:srgbClr val="C00000"/>
                </a:solidFill>
              </a:rPr>
              <a:t>投入法</a:t>
            </a:r>
            <a:r>
              <a:rPr lang="zh-CN" altLang="en-US" sz="2200" smtClean="0"/>
              <a:t>是根据企业为履行履约义务的投入确定履约进度。 对于类似情况下的类似履约义务， 企业应当采用相同的方法确定履约进度。</a:t>
            </a:r>
          </a:p>
        </p:txBody>
      </p:sp>
      <p:sp>
        <p:nvSpPr>
          <p:cNvPr id="4" name="灯片编号占位符 3"/>
          <p:cNvSpPr>
            <a:spLocks noGrp="1"/>
          </p:cNvSpPr>
          <p:nvPr>
            <p:ph type="sldNum" sz="quarter" idx="11"/>
          </p:nvPr>
        </p:nvSpPr>
        <p:spPr/>
        <p:txBody>
          <a:bodyPr/>
          <a:lstStyle/>
          <a:p>
            <a:pPr>
              <a:defRPr/>
            </a:pPr>
            <a:fld id="{B0C931EA-D7DB-477E-BC79-21CBBE5D0906}" type="slidenum">
              <a:rPr lang="zh-CN" altLang="en-US" smtClean="0"/>
              <a:pPr>
                <a:defRPr/>
              </a:pPr>
              <a:t>21</a:t>
            </a:fld>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endParaRPr lang="zh-CN" altLang="en-US" smtClean="0"/>
          </a:p>
        </p:txBody>
      </p:sp>
      <p:sp>
        <p:nvSpPr>
          <p:cNvPr id="25603" name="内容占位符 2"/>
          <p:cNvSpPr>
            <a:spLocks noGrp="1"/>
          </p:cNvSpPr>
          <p:nvPr>
            <p:ph idx="1"/>
          </p:nvPr>
        </p:nvSpPr>
        <p:spPr>
          <a:xfrm>
            <a:off x="142875" y="1000125"/>
            <a:ext cx="8786813" cy="5092700"/>
          </a:xfrm>
        </p:spPr>
        <p:txBody>
          <a:bodyPr/>
          <a:lstStyle/>
          <a:p>
            <a:r>
              <a:rPr lang="zh-CN" altLang="en-US" sz="2100" smtClean="0"/>
              <a:t>当履约进度不能合理确定时，企业已经发生的成本预计能够得到补偿的，应当按照已经发生的成本金额确认收入，直到履约进度能够合理确定为止。</a:t>
            </a:r>
            <a:endParaRPr lang="en-US" altLang="zh-CN" sz="2100" smtClean="0"/>
          </a:p>
          <a:p>
            <a:r>
              <a:rPr lang="zh-CN" altLang="en-US" sz="2100" smtClean="0">
                <a:solidFill>
                  <a:srgbClr val="C00000"/>
                </a:solidFill>
              </a:rPr>
              <a:t>对于在某一时点履行的履约义务，企业应当在客户取得相关商品控制权时点确认收入。</a:t>
            </a:r>
            <a:r>
              <a:rPr lang="zh-CN" altLang="en-US" sz="2100" smtClean="0"/>
              <a:t> 在判断客户是否已取得商品控制权时，企业应当考虑下列迹象：</a:t>
            </a:r>
          </a:p>
          <a:p>
            <a:r>
              <a:rPr lang="zh-CN" altLang="en-US" sz="2100" smtClean="0">
                <a:solidFill>
                  <a:schemeClr val="accent2"/>
                </a:solidFill>
              </a:rPr>
              <a:t>（一）企业就该商品享有现时收款权利，即客户就该商品负有现时付款义务。</a:t>
            </a:r>
          </a:p>
          <a:p>
            <a:r>
              <a:rPr lang="zh-CN" altLang="en-US" sz="2100" smtClean="0">
                <a:solidFill>
                  <a:schemeClr val="accent2"/>
                </a:solidFill>
              </a:rPr>
              <a:t>（二） 企业已将该商品的法定所有权转移给客户，即客户已拥有该商品的法定所有权。</a:t>
            </a:r>
          </a:p>
          <a:p>
            <a:r>
              <a:rPr lang="zh-CN" altLang="en-US" sz="2100" smtClean="0">
                <a:solidFill>
                  <a:schemeClr val="accent2"/>
                </a:solidFill>
              </a:rPr>
              <a:t>（三） 企业已将该商品实物转移给客户，即客户已实物占有该商品。</a:t>
            </a:r>
          </a:p>
          <a:p>
            <a:r>
              <a:rPr lang="zh-CN" altLang="en-US" sz="2100" smtClean="0">
                <a:solidFill>
                  <a:schemeClr val="accent2"/>
                </a:solidFill>
              </a:rPr>
              <a:t>（四）企业已将该商品所有权上的主要风险和报酬转移给客户，即客户已取得该商品所有权上的主要风险和报酬。</a:t>
            </a:r>
          </a:p>
          <a:p>
            <a:r>
              <a:rPr lang="zh-CN" altLang="en-US" sz="2100" smtClean="0">
                <a:solidFill>
                  <a:schemeClr val="accent2"/>
                </a:solidFill>
              </a:rPr>
              <a:t>（五）客户已接受该商品。</a:t>
            </a:r>
            <a:endParaRPr lang="en-US" altLang="zh-CN" sz="2100" smtClean="0">
              <a:solidFill>
                <a:schemeClr val="accent2"/>
              </a:solidFill>
            </a:endParaRPr>
          </a:p>
          <a:p>
            <a:r>
              <a:rPr lang="zh-CN" altLang="en-US" sz="2100" smtClean="0">
                <a:solidFill>
                  <a:schemeClr val="accent2"/>
                </a:solidFill>
              </a:rPr>
              <a:t>（六）其他表明客户已取得商品控制权的迹象。</a:t>
            </a:r>
          </a:p>
        </p:txBody>
      </p:sp>
      <p:sp>
        <p:nvSpPr>
          <p:cNvPr id="4" name="灯片编号占位符 3"/>
          <p:cNvSpPr>
            <a:spLocks noGrp="1"/>
          </p:cNvSpPr>
          <p:nvPr>
            <p:ph type="sldNum" sz="quarter" idx="11"/>
          </p:nvPr>
        </p:nvSpPr>
        <p:spPr/>
        <p:txBody>
          <a:bodyPr/>
          <a:lstStyle/>
          <a:p>
            <a:pPr>
              <a:defRPr/>
            </a:pPr>
            <a:fld id="{2640B8A2-C95B-4E17-AC87-BC325A0BBC10}" type="slidenum">
              <a:rPr lang="zh-CN" altLang="en-US" smtClean="0"/>
              <a:pPr>
                <a:defRPr/>
              </a:pPr>
              <a:t>22</a:t>
            </a:fld>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en-US" altLang="zh-CN" smtClean="0">
                <a:solidFill>
                  <a:srgbClr val="C00000"/>
                </a:solidFill>
              </a:rPr>
              <a:t>2018</a:t>
            </a:r>
            <a:r>
              <a:rPr lang="zh-CN" altLang="en-US" smtClean="0">
                <a:solidFill>
                  <a:srgbClr val="C00000"/>
                </a:solidFill>
              </a:rPr>
              <a:t>新收入准则</a:t>
            </a:r>
            <a:endParaRPr lang="zh-CN" altLang="en-US" smtClean="0"/>
          </a:p>
        </p:txBody>
      </p:sp>
      <p:sp>
        <p:nvSpPr>
          <p:cNvPr id="26627" name="内容占位符 2"/>
          <p:cNvSpPr>
            <a:spLocks noGrp="1"/>
          </p:cNvSpPr>
          <p:nvPr>
            <p:ph idx="1"/>
          </p:nvPr>
        </p:nvSpPr>
        <p:spPr>
          <a:xfrm>
            <a:off x="179388" y="1052513"/>
            <a:ext cx="8750300" cy="5040312"/>
          </a:xfrm>
        </p:spPr>
        <p:txBody>
          <a:bodyPr/>
          <a:lstStyle/>
          <a:p>
            <a:r>
              <a:rPr lang="zh-CN" altLang="en-US" sz="2200" dirty="0" smtClean="0">
                <a:solidFill>
                  <a:schemeClr val="accent2"/>
                </a:solidFill>
              </a:rPr>
              <a:t>企业应当按照分摊至各单项履约义务的交易价格计量收入。</a:t>
            </a:r>
          </a:p>
          <a:p>
            <a:r>
              <a:rPr lang="zh-CN" altLang="en-US" sz="2200" dirty="0" smtClean="0">
                <a:solidFill>
                  <a:srgbClr val="C00000"/>
                </a:solidFill>
              </a:rPr>
              <a:t>交易价格</a:t>
            </a:r>
            <a:r>
              <a:rPr lang="zh-CN" altLang="en-US" sz="2200" dirty="0" smtClean="0"/>
              <a:t>，是指企业因向客户转让商品而预期有权收取的对价金额。企业代第三方收取的款项以及企业预期将退还给客户的款项，应当作为负债进行会计处理，不计入交易价格。</a:t>
            </a:r>
            <a:r>
              <a:rPr lang="zh-CN" altLang="en-US" sz="2200" dirty="0" smtClean="0">
                <a:solidFill>
                  <a:srgbClr val="C00000"/>
                </a:solidFill>
              </a:rPr>
              <a:t>企业应当根据合同条款， 并结合其以往的习惯做法确定交易价格。在确定交易价格时，企业应当考虑可变对价、合同中存在的重大融资成分、非现金对价、应付客户对价等因素的影响</a:t>
            </a:r>
            <a:r>
              <a:rPr lang="zh-CN" altLang="en-US" sz="2200" dirty="0" smtClean="0">
                <a:solidFill>
                  <a:srgbClr val="C00000"/>
                </a:solidFill>
              </a:rPr>
              <a:t>。</a:t>
            </a:r>
            <a:endParaRPr lang="en-US" altLang="zh-CN" sz="2200" dirty="0" smtClean="0">
              <a:solidFill>
                <a:srgbClr val="C00000"/>
              </a:solidFill>
            </a:endParaRPr>
          </a:p>
          <a:p>
            <a:endParaRPr lang="en-US" altLang="zh-CN" sz="2200" dirty="0" smtClean="0">
              <a:solidFill>
                <a:srgbClr val="C00000"/>
              </a:solidFill>
            </a:endParaRPr>
          </a:p>
          <a:p>
            <a:r>
              <a:rPr lang="zh-CN" altLang="en-US" sz="2400" dirty="0" smtClean="0">
                <a:solidFill>
                  <a:srgbClr val="C00000"/>
                </a:solidFill>
              </a:rPr>
              <a:t>合同中包含两项或多项履约义务的，企业应当在合同开始日， 按照各单项履约义务所承诺商品的单独售价的相对比例， 将交易价格分摊至各单项履约义务。 </a:t>
            </a:r>
            <a:r>
              <a:rPr lang="zh-CN" altLang="en-US" sz="2400" dirty="0" smtClean="0"/>
              <a:t>企业不得因合同开始日之后单独售价的变动而重新分摊交易价格。</a:t>
            </a:r>
            <a:endParaRPr lang="en-US" altLang="zh-CN" sz="2400" dirty="0" smtClean="0"/>
          </a:p>
          <a:p>
            <a:endParaRPr lang="en-US" altLang="zh-CN" sz="2200" dirty="0" smtClean="0">
              <a:solidFill>
                <a:srgbClr val="C00000"/>
              </a:solidFill>
            </a:endParaRPr>
          </a:p>
          <a:p>
            <a:endParaRPr lang="en-US" altLang="zh-CN" dirty="0" smtClean="0">
              <a:solidFill>
                <a:srgbClr val="C00000"/>
              </a:solidFill>
            </a:endParaRPr>
          </a:p>
        </p:txBody>
      </p:sp>
      <p:sp>
        <p:nvSpPr>
          <p:cNvPr id="4" name="灯片编号占位符 3"/>
          <p:cNvSpPr>
            <a:spLocks noGrp="1"/>
          </p:cNvSpPr>
          <p:nvPr>
            <p:ph type="sldNum" sz="quarter" idx="11"/>
          </p:nvPr>
        </p:nvSpPr>
        <p:spPr/>
        <p:txBody>
          <a:bodyPr/>
          <a:lstStyle/>
          <a:p>
            <a:pPr>
              <a:defRPr/>
            </a:pPr>
            <a:fld id="{FF86A47B-0464-4AAB-96F1-FCB577B367CD}" type="slidenum">
              <a:rPr lang="zh-CN" altLang="en-US" smtClean="0"/>
              <a:pPr>
                <a:defRPr/>
              </a:pPr>
              <a:t>23</a:t>
            </a:fld>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D16159F-DFEF-4B53-9951-7308940F85A4}" type="slidenum">
              <a:rPr lang="zh-CN" altLang="en-US"/>
              <a:pPr>
                <a:defRPr/>
              </a:pPr>
              <a:t>24</a:t>
            </a:fld>
            <a:endParaRPr lang="en-US" altLang="zh-CN"/>
          </a:p>
        </p:txBody>
      </p:sp>
      <p:sp>
        <p:nvSpPr>
          <p:cNvPr id="31747" name="Rectangle 2"/>
          <p:cNvSpPr>
            <a:spLocks noGrp="1" noChangeArrowheads="1"/>
          </p:cNvSpPr>
          <p:nvPr>
            <p:ph type="title"/>
          </p:nvPr>
        </p:nvSpPr>
        <p:spPr/>
        <p:txBody>
          <a:bodyPr/>
          <a:lstStyle/>
          <a:p>
            <a:pPr eaLnBrk="1" hangingPunct="1"/>
            <a:r>
              <a:rPr lang="zh-CN" altLang="en-US" smtClean="0"/>
              <a:t>营业外收入与投资收益</a:t>
            </a:r>
          </a:p>
        </p:txBody>
      </p:sp>
      <p:sp>
        <p:nvSpPr>
          <p:cNvPr id="31748" name="Rectangle 3"/>
          <p:cNvSpPr>
            <a:spLocks noGrp="1" noChangeArrowheads="1"/>
          </p:cNvSpPr>
          <p:nvPr>
            <p:ph type="body" idx="1"/>
          </p:nvPr>
        </p:nvSpPr>
        <p:spPr/>
        <p:txBody>
          <a:bodyPr/>
          <a:lstStyle/>
          <a:p>
            <a:pPr marL="0" indent="387350" eaLnBrk="1" hangingPunct="1"/>
            <a:r>
              <a:rPr lang="zh-CN" altLang="en-US" dirty="0" smtClean="0">
                <a:solidFill>
                  <a:srgbClr val="FF0066"/>
                </a:solidFill>
              </a:rPr>
              <a:t>营业外收入</a:t>
            </a:r>
            <a:r>
              <a:rPr lang="zh-CN" altLang="en-US" dirty="0" smtClean="0"/>
              <a:t>相当于非常收益或利得，是企业发生的与其生产经营活动无直接关系的各项</a:t>
            </a:r>
            <a:r>
              <a:rPr lang="zh-CN" altLang="en-US" dirty="0" smtClean="0"/>
              <a:t>收入。</a:t>
            </a:r>
            <a:endParaRPr lang="zh-CN" altLang="en-US" dirty="0" smtClean="0"/>
          </a:p>
          <a:p>
            <a:pPr marL="0" indent="387350" eaLnBrk="1" hangingPunct="1"/>
            <a:r>
              <a:rPr lang="zh-CN" altLang="en-US" dirty="0" smtClean="0"/>
              <a:t>营业外收入与营业收入有两点主要差别：</a:t>
            </a:r>
          </a:p>
          <a:p>
            <a:pPr marL="0" indent="387350" eaLnBrk="1" hangingPunct="1"/>
            <a:r>
              <a:rPr lang="zh-CN" altLang="en-US" dirty="0" smtClean="0"/>
              <a:t>（</a:t>
            </a:r>
            <a:r>
              <a:rPr lang="en-US" altLang="zh-CN" dirty="0" smtClean="0"/>
              <a:t>1</a:t>
            </a:r>
            <a:r>
              <a:rPr lang="zh-CN" altLang="en-US" dirty="0" smtClean="0"/>
              <a:t>）营业收入是稳定的日常经营活动产生的；但是营业外收入则是非常的、非日常经营活动产生的，且多为管理当局所不能控制或左右，例如罚款收入。</a:t>
            </a:r>
          </a:p>
          <a:p>
            <a:pPr marL="0" indent="387350" eaLnBrk="1" hangingPunct="1"/>
            <a:r>
              <a:rPr lang="zh-CN" altLang="en-US" dirty="0" smtClean="0"/>
              <a:t>（</a:t>
            </a:r>
            <a:r>
              <a:rPr lang="en-US" altLang="zh-CN" dirty="0" smtClean="0"/>
              <a:t>2</a:t>
            </a:r>
            <a:r>
              <a:rPr lang="zh-CN" altLang="en-US" dirty="0" smtClean="0"/>
              <a:t>）营业收入是总额概念，多与成本费用相配比；而营业外收入是净额概念，或者是相互对立的因素抵销后的数额（如出售资产净收益是售价与账面价抵销后的净额），或者就只有一个金额（如诉讼后的赔偿收入）。 </a:t>
            </a:r>
          </a:p>
          <a:p>
            <a:pPr marL="0" indent="387350" eaLnBrk="1" hangingPunct="1"/>
            <a:r>
              <a:rPr lang="zh-CN" altLang="en-US" dirty="0" smtClean="0">
                <a:solidFill>
                  <a:srgbClr val="FF0066"/>
                </a:solidFill>
              </a:rPr>
              <a:t>投资收益</a:t>
            </a:r>
            <a:r>
              <a:rPr lang="zh-CN" altLang="en-US" dirty="0" smtClean="0"/>
              <a:t>是企业以各种方式对外投资所获得的净收益，包括从联营企业分得的投资利润、认购股票应得的股利、债券投资应得的利息、出售所持投资的损益等。</a:t>
            </a:r>
          </a:p>
          <a:p>
            <a:pPr marL="0" indent="387350" eaLnBrk="1" hangingPunct="1"/>
            <a:endParaRPr lang="zh-CN" alt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r>
              <a:rPr lang="zh-CN" altLang="en-US" smtClean="0">
                <a:solidFill>
                  <a:srgbClr val="C00000"/>
                </a:solidFill>
              </a:rPr>
              <a:t>投资收益</a:t>
            </a:r>
          </a:p>
        </p:txBody>
      </p:sp>
      <p:sp>
        <p:nvSpPr>
          <p:cNvPr id="32771" name="内容占位符 2"/>
          <p:cNvSpPr>
            <a:spLocks noGrp="1"/>
          </p:cNvSpPr>
          <p:nvPr>
            <p:ph idx="1"/>
          </p:nvPr>
        </p:nvSpPr>
        <p:spPr>
          <a:xfrm>
            <a:off x="250825" y="1052513"/>
            <a:ext cx="8642350" cy="5040312"/>
          </a:xfrm>
        </p:spPr>
        <p:txBody>
          <a:bodyPr/>
          <a:lstStyle/>
          <a:p>
            <a:r>
              <a:rPr lang="zh-CN" altLang="zh-CN" sz="2200" dirty="0" smtClean="0">
                <a:solidFill>
                  <a:srgbClr val="FF0000"/>
                </a:solidFill>
              </a:rPr>
              <a:t>投资收益</a:t>
            </a:r>
            <a:r>
              <a:rPr lang="zh-CN" altLang="zh-CN" sz="2200" dirty="0" smtClean="0">
                <a:solidFill>
                  <a:srgbClr val="00B050"/>
                </a:solidFill>
              </a:rPr>
              <a:t>是指企业在一定的会计期间对外投资所取得的回报。在新准则中，投资收益主要包括长期股权投资收益和金融资产投资收益。</a:t>
            </a:r>
          </a:p>
          <a:p>
            <a:r>
              <a:rPr lang="zh-CN" altLang="zh-CN" sz="2200" dirty="0" smtClean="0"/>
              <a:t>企业长期股权投资持有期间投资收益的确认因核算方法而异。若采用成本法核算，在被投资单位宣告发放现金股利或分派利润时，确认投资收益；若采用权益法核算，应按企业分享的被投资单位当年实现的净利润，确认投资收益。投资方在计算确认应享有或应分担被投资单位的净损益时，与联营企业、合营企业之间发生的未实现内部交易损益按照应享有的比例计算归属于投资方的部分，应当予以抵销，在此基础上确认投资收益</a:t>
            </a:r>
            <a:r>
              <a:rPr lang="zh-CN" altLang="zh-CN" sz="2200" dirty="0" smtClean="0"/>
              <a:t>。</a:t>
            </a:r>
            <a:endParaRPr lang="en-US" altLang="zh-CN" sz="2200" dirty="0" smtClean="0"/>
          </a:p>
          <a:p>
            <a:r>
              <a:rPr lang="zh-CN" altLang="zh-CN" sz="2200" dirty="0" smtClean="0"/>
              <a:t>处置</a:t>
            </a:r>
            <a:r>
              <a:rPr lang="zh-CN" altLang="zh-CN" sz="2200" dirty="0" smtClean="0"/>
              <a:t>长期股权投资时，按实际收到的金额与股权投资账面价值的差额，确认投资收益；如为权益法核算时还须将资本公积转入投资收益；已计提减值准备的，应同时结转减值准备</a:t>
            </a:r>
            <a:r>
              <a:rPr lang="zh-CN" altLang="zh-CN" sz="2200" dirty="0" smtClean="0"/>
              <a:t>。</a:t>
            </a:r>
            <a:endParaRPr lang="zh-CN" altLang="zh-CN" sz="2200" dirty="0" smtClean="0"/>
          </a:p>
        </p:txBody>
      </p:sp>
      <p:sp>
        <p:nvSpPr>
          <p:cNvPr id="4" name="灯片编号占位符 3"/>
          <p:cNvSpPr>
            <a:spLocks noGrp="1"/>
          </p:cNvSpPr>
          <p:nvPr>
            <p:ph type="sldNum" sz="quarter" idx="11"/>
          </p:nvPr>
        </p:nvSpPr>
        <p:spPr/>
        <p:txBody>
          <a:bodyPr/>
          <a:lstStyle/>
          <a:p>
            <a:pPr>
              <a:defRPr/>
            </a:pPr>
            <a:fld id="{354CDF43-1C68-4F79-B067-8B67832D37B8}" type="slidenum">
              <a:rPr lang="zh-CN" altLang="en-US" smtClean="0"/>
              <a:pPr>
                <a:defRPr/>
              </a:pPr>
              <a:t>25</a:t>
            </a:fld>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CFE9EC7-912F-4603-B84C-3558267A9907}" type="slidenum">
              <a:rPr lang="zh-CN" altLang="en-US"/>
              <a:pPr>
                <a:defRPr/>
              </a:pPr>
              <a:t>26</a:t>
            </a:fld>
            <a:endParaRPr lang="en-US" altLang="zh-CN"/>
          </a:p>
        </p:txBody>
      </p:sp>
      <p:sp>
        <p:nvSpPr>
          <p:cNvPr id="34819" name="Rectangle 2"/>
          <p:cNvSpPr>
            <a:spLocks noGrp="1" noChangeArrowheads="1"/>
          </p:cNvSpPr>
          <p:nvPr>
            <p:ph type="title"/>
          </p:nvPr>
        </p:nvSpPr>
        <p:spPr/>
        <p:txBody>
          <a:bodyPr/>
          <a:lstStyle/>
          <a:p>
            <a:pPr eaLnBrk="1" hangingPunct="1"/>
            <a:r>
              <a:rPr lang="zh-CN" altLang="en-US" smtClean="0"/>
              <a:t>补贴收入</a:t>
            </a:r>
          </a:p>
        </p:txBody>
      </p:sp>
      <p:sp>
        <p:nvSpPr>
          <p:cNvPr id="34820" name="Rectangle 3"/>
          <p:cNvSpPr>
            <a:spLocks noGrp="1" noChangeArrowheads="1"/>
          </p:cNvSpPr>
          <p:nvPr>
            <p:ph type="body" idx="1"/>
          </p:nvPr>
        </p:nvSpPr>
        <p:spPr/>
        <p:txBody>
          <a:bodyPr/>
          <a:lstStyle/>
          <a:p>
            <a:pPr marL="0" indent="387350" eaLnBrk="1" hangingPunct="1"/>
            <a:r>
              <a:rPr lang="zh-CN" altLang="en-US" dirty="0" smtClean="0"/>
              <a:t>在原利润表中，补贴收入和营业外收入分属于不同的收入类别。在新利润表中，补贴收入被划入营业外收入中。</a:t>
            </a:r>
          </a:p>
          <a:p>
            <a:pPr marL="0" indent="387350" eaLnBrk="1" hangingPunct="1"/>
            <a:r>
              <a:rPr lang="zh-CN" altLang="en-US" dirty="0" smtClean="0"/>
              <a:t>补贴收入是指企业按规定实际收到的补贴收入（包括退还的增值税），或按销量或工作量等和国家规定的补助定额计算并按期给予的定额补贴。其形式主要有</a:t>
            </a:r>
            <a:r>
              <a:rPr lang="zh-CN" altLang="en-US" dirty="0" smtClean="0"/>
              <a:t>：</a:t>
            </a:r>
            <a:endParaRPr lang="en-US" altLang="zh-CN" dirty="0" smtClean="0"/>
          </a:p>
          <a:p>
            <a:pPr marL="0" indent="387350" eaLnBrk="1" hangingPunct="1"/>
            <a:endParaRPr lang="zh-CN" altLang="en-US" dirty="0" smtClean="0"/>
          </a:p>
          <a:p>
            <a:pPr marL="0" indent="387350" eaLnBrk="1" hangingPunct="1"/>
            <a:r>
              <a:rPr lang="zh-CN" altLang="en-US" dirty="0" smtClean="0"/>
              <a:t>（</a:t>
            </a:r>
            <a:r>
              <a:rPr lang="en-US" altLang="zh-CN" dirty="0" smtClean="0"/>
              <a:t>1</a:t>
            </a:r>
            <a:r>
              <a:rPr lang="zh-CN" altLang="en-US" dirty="0" smtClean="0"/>
              <a:t>）政策性补贴。这类补贴是国家出于达到某种社会效益的目的，要求企业牺牲某些利益而给予的价格补贴、储备费用补贴、利益补贴等</a:t>
            </a:r>
            <a:r>
              <a:rPr lang="zh-CN" altLang="en-US" dirty="0" smtClean="0"/>
              <a:t>。</a:t>
            </a:r>
            <a:endParaRPr lang="en-US" altLang="zh-CN" dirty="0" smtClean="0"/>
          </a:p>
          <a:p>
            <a:pPr marL="0" indent="387350" eaLnBrk="1" hangingPunct="1"/>
            <a:endParaRPr lang="zh-CN" altLang="en-US" dirty="0" smtClean="0"/>
          </a:p>
          <a:p>
            <a:pPr marL="0" indent="387350" eaLnBrk="1" hangingPunct="1"/>
            <a:r>
              <a:rPr lang="zh-CN" altLang="en-US" dirty="0" smtClean="0"/>
              <a:t>（</a:t>
            </a:r>
            <a:r>
              <a:rPr lang="en-US" altLang="zh-CN" dirty="0" smtClean="0"/>
              <a:t>2</a:t>
            </a:r>
            <a:r>
              <a:rPr lang="zh-CN" altLang="en-US" dirty="0" smtClean="0"/>
              <a:t>）财务扶持性补贴。这类补贴是国家给予企业的财务支持，以扶持其在某一特定时间的发展所给予的补贴</a:t>
            </a:r>
            <a:r>
              <a:rPr lang="zh-CN" altLang="en-US" dirty="0" smtClean="0"/>
              <a:t>。</a:t>
            </a:r>
            <a:endParaRPr lang="en-US" altLang="zh-CN" dirty="0" smtClean="0"/>
          </a:p>
          <a:p>
            <a:pPr marL="0" indent="387350" eaLnBrk="1" hangingPunct="1"/>
            <a:endParaRPr lang="zh-CN" altLang="en-US" dirty="0" smtClean="0"/>
          </a:p>
          <a:p>
            <a:pPr marL="0" indent="387350" eaLnBrk="1" hangingPunct="1"/>
            <a:r>
              <a:rPr lang="zh-CN" altLang="en-US" dirty="0" smtClean="0"/>
              <a:t>（</a:t>
            </a:r>
            <a:r>
              <a:rPr lang="en-US" altLang="zh-CN" dirty="0" smtClean="0"/>
              <a:t>3</a:t>
            </a:r>
            <a:r>
              <a:rPr lang="zh-CN" altLang="en-US" dirty="0" smtClean="0"/>
              <a:t>）先征后退的税收优惠。政府根据某些政策先按一般规定征收税款，然后再把已征税款的全部或一部分退还给某类企业。这类税收优惠实际上就是转移资金给企业，因此也是一种政府补贴。</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en-US" altLang="zh-CN" smtClean="0">
                <a:solidFill>
                  <a:srgbClr val="C00000"/>
                </a:solidFill>
              </a:rPr>
              <a:t>2017</a:t>
            </a:r>
            <a:r>
              <a:rPr lang="zh-CN" altLang="en-US" smtClean="0">
                <a:solidFill>
                  <a:srgbClr val="C00000"/>
                </a:solidFill>
              </a:rPr>
              <a:t>政府补助准则</a:t>
            </a:r>
          </a:p>
        </p:txBody>
      </p:sp>
      <p:sp>
        <p:nvSpPr>
          <p:cNvPr id="35843" name="内容占位符 2"/>
          <p:cNvSpPr>
            <a:spLocks noGrp="1"/>
          </p:cNvSpPr>
          <p:nvPr>
            <p:ph idx="1"/>
          </p:nvPr>
        </p:nvSpPr>
        <p:spPr>
          <a:xfrm>
            <a:off x="357188" y="928688"/>
            <a:ext cx="8572500" cy="5040312"/>
          </a:xfrm>
        </p:spPr>
        <p:txBody>
          <a:bodyPr/>
          <a:lstStyle/>
          <a:p>
            <a:r>
              <a:rPr lang="zh-CN" altLang="en-US" sz="2400" smtClean="0">
                <a:solidFill>
                  <a:schemeClr val="accent2"/>
                </a:solidFill>
              </a:rPr>
              <a:t>政府补助，是指企业从政府无偿取得货币性资产或非货币性资产。</a:t>
            </a:r>
            <a:r>
              <a:rPr lang="zh-CN" altLang="en-US" sz="2400" smtClean="0"/>
              <a:t>政府补助具有下列特征：</a:t>
            </a:r>
          </a:p>
          <a:p>
            <a:r>
              <a:rPr lang="zh-CN" altLang="en-US" sz="2400" smtClean="0"/>
              <a:t>（一）来源于政府的经济资源。对于企业收到的来源于其他方的补助，有确凿证据表明政府是补助的实际拨付者，其他方只起到代收代付作用的，该项补助也属于来源于政府的经济资源。</a:t>
            </a:r>
          </a:p>
          <a:p>
            <a:r>
              <a:rPr lang="zh-CN" altLang="en-US" sz="2400" smtClean="0"/>
              <a:t>（二）无偿性。即企业取得来源于政府的经济资源，不需要向政府交付商品或服务等对价。</a:t>
            </a:r>
            <a:endParaRPr lang="en-US" altLang="zh-CN" sz="2400" smtClean="0"/>
          </a:p>
          <a:p>
            <a:r>
              <a:rPr lang="zh-CN" altLang="en-US" sz="2400" smtClean="0">
                <a:solidFill>
                  <a:schemeClr val="accent2"/>
                </a:solidFill>
              </a:rPr>
              <a:t>政府补助分为与资产相关的政府补助和与收益相关的政府补助。</a:t>
            </a:r>
          </a:p>
          <a:p>
            <a:r>
              <a:rPr lang="zh-CN" altLang="en-US" sz="2400" smtClean="0">
                <a:solidFill>
                  <a:srgbClr val="C00000"/>
                </a:solidFill>
              </a:rPr>
              <a:t>与资产相关的政府补助</a:t>
            </a:r>
            <a:r>
              <a:rPr lang="zh-CN" altLang="en-US" sz="2400" smtClean="0"/>
              <a:t>，是指企业取得的、用于购建或以其他方式形成长期资产的政府补助。</a:t>
            </a:r>
          </a:p>
          <a:p>
            <a:r>
              <a:rPr lang="zh-CN" altLang="en-US" sz="2400" smtClean="0">
                <a:solidFill>
                  <a:srgbClr val="C00000"/>
                </a:solidFill>
              </a:rPr>
              <a:t>与收益相关的政府补助</a:t>
            </a:r>
            <a:r>
              <a:rPr lang="zh-CN" altLang="en-US" sz="2400" smtClean="0"/>
              <a:t>，是指除与资产相关的政府补助之外的政府补助。</a:t>
            </a:r>
          </a:p>
        </p:txBody>
      </p:sp>
      <p:sp>
        <p:nvSpPr>
          <p:cNvPr id="4" name="灯片编号占位符 3"/>
          <p:cNvSpPr>
            <a:spLocks noGrp="1"/>
          </p:cNvSpPr>
          <p:nvPr>
            <p:ph type="sldNum" sz="quarter" idx="11"/>
          </p:nvPr>
        </p:nvSpPr>
        <p:spPr/>
        <p:txBody>
          <a:bodyPr/>
          <a:lstStyle/>
          <a:p>
            <a:pPr>
              <a:defRPr/>
            </a:pPr>
            <a:fld id="{7971CD3D-F39A-4FD7-A74D-D2739C673C5F}" type="slidenum">
              <a:rPr lang="zh-CN" altLang="en-US" smtClean="0"/>
              <a:pPr>
                <a:defRPr/>
              </a:pPr>
              <a:t>27</a:t>
            </a:fld>
            <a:endParaRPr lang="en-US" altLang="zh-C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3C7AABD-3931-4C36-9F6A-B5AFD4409514}" type="slidenum">
              <a:rPr lang="zh-CN" altLang="en-US"/>
              <a:pPr>
                <a:defRPr/>
              </a:pPr>
              <a:t>28</a:t>
            </a:fld>
            <a:endParaRPr lang="en-US" altLang="zh-CN"/>
          </a:p>
        </p:txBody>
      </p:sp>
      <p:sp>
        <p:nvSpPr>
          <p:cNvPr id="41987" name="Rectangle 2"/>
          <p:cNvSpPr>
            <a:spLocks noGrp="1" noChangeArrowheads="1"/>
          </p:cNvSpPr>
          <p:nvPr>
            <p:ph type="title"/>
          </p:nvPr>
        </p:nvSpPr>
        <p:spPr/>
        <p:txBody>
          <a:bodyPr/>
          <a:lstStyle/>
          <a:p>
            <a:pPr eaLnBrk="1" hangingPunct="1"/>
            <a:r>
              <a:rPr lang="zh-CN" altLang="en-US" b="1" smtClean="0">
                <a:ea typeface="宋体" pitchFamily="2" charset="-122"/>
              </a:rPr>
              <a:t>收入项目的分析要点</a:t>
            </a:r>
          </a:p>
        </p:txBody>
      </p:sp>
      <p:sp>
        <p:nvSpPr>
          <p:cNvPr id="41988" name="Rectangle 3"/>
          <p:cNvSpPr>
            <a:spLocks noGrp="1" noChangeArrowheads="1"/>
          </p:cNvSpPr>
          <p:nvPr>
            <p:ph type="body" idx="1"/>
          </p:nvPr>
        </p:nvSpPr>
        <p:spPr/>
        <p:txBody>
          <a:bodyPr/>
          <a:lstStyle/>
          <a:p>
            <a:pPr marL="0" indent="387350" eaLnBrk="1" hangingPunct="1"/>
            <a:r>
              <a:rPr lang="en-US" altLang="zh-CN" sz="2400" smtClean="0"/>
              <a:t>1</a:t>
            </a:r>
            <a:r>
              <a:rPr lang="zh-CN" altLang="en-US" sz="2400" smtClean="0"/>
              <a:t>．要充分了解企业当前的发展战略，分析其主要是以追求收入的增加还是以追求利润的增长为目标。如果某个企业只重视收入的成长，常能快速扩大营业额，但同时是以增加应收账款和形成大量坏账为代价，其结果只能带来企业未来的财务恶化和管理危机。</a:t>
            </a:r>
          </a:p>
          <a:p>
            <a:pPr marL="0" indent="387350" eaLnBrk="1" hangingPunct="1"/>
            <a:r>
              <a:rPr lang="en-US" altLang="zh-CN" sz="2400" smtClean="0">
                <a:solidFill>
                  <a:schemeClr val="accent2"/>
                </a:solidFill>
              </a:rPr>
              <a:t>2</a:t>
            </a:r>
            <a:r>
              <a:rPr lang="zh-CN" altLang="en-US" sz="2400" smtClean="0">
                <a:solidFill>
                  <a:schemeClr val="accent2"/>
                </a:solidFill>
              </a:rPr>
              <a:t>．分析企业收入的确认标准是否合理准确。可重点分析本期收入与前后期收入的时间界限有无混淆现象，采用完工百分比法的条件和计量方法是否合理，应根据商业折扣和现金折扣的特点分别分析折扣的合理性以及对企业收入的影响。</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AB87F63-710D-4381-8763-900C3C989E01}" type="slidenum">
              <a:rPr lang="zh-CN" altLang="en-US"/>
              <a:pPr>
                <a:defRPr/>
              </a:pPr>
              <a:t>29</a:t>
            </a:fld>
            <a:endParaRPr lang="en-US" altLang="zh-CN"/>
          </a:p>
        </p:txBody>
      </p:sp>
      <p:sp>
        <p:nvSpPr>
          <p:cNvPr id="43011" name="Rectangle 2"/>
          <p:cNvSpPr>
            <a:spLocks noGrp="1" noChangeArrowheads="1"/>
          </p:cNvSpPr>
          <p:nvPr>
            <p:ph type="title"/>
          </p:nvPr>
        </p:nvSpPr>
        <p:spPr/>
        <p:txBody>
          <a:bodyPr/>
          <a:lstStyle/>
          <a:p>
            <a:pPr eaLnBrk="1" hangingPunct="1"/>
            <a:r>
              <a:rPr lang="zh-CN" altLang="en-US" b="1" smtClean="0">
                <a:ea typeface="宋体" pitchFamily="2" charset="-122"/>
              </a:rPr>
              <a:t>收入项目的分析要点</a:t>
            </a:r>
          </a:p>
        </p:txBody>
      </p:sp>
      <p:sp>
        <p:nvSpPr>
          <p:cNvPr id="43012" name="Rectangle 3"/>
          <p:cNvSpPr>
            <a:spLocks noGrp="1" noChangeArrowheads="1"/>
          </p:cNvSpPr>
          <p:nvPr>
            <p:ph type="body" idx="1"/>
          </p:nvPr>
        </p:nvSpPr>
        <p:spPr/>
        <p:txBody>
          <a:bodyPr/>
          <a:lstStyle/>
          <a:p>
            <a:pPr marL="0" indent="387350" eaLnBrk="1" hangingPunct="1">
              <a:lnSpc>
                <a:spcPct val="110000"/>
              </a:lnSpc>
            </a:pPr>
            <a:r>
              <a:rPr lang="en-US" altLang="zh-CN" sz="2400" smtClean="0"/>
              <a:t>3</a:t>
            </a:r>
            <a:r>
              <a:rPr lang="zh-CN" altLang="en-US" sz="2400" smtClean="0"/>
              <a:t>．分析企业营业收入的品种构成。在从事多品种经营的情况下，企业不同的营业收入构成对报表使用者有十分重要的意义，只有占收入比重大的主营业务产品才是企业过去业绩的主要增长点。</a:t>
            </a:r>
          </a:p>
          <a:p>
            <a:pPr marL="0" indent="387350" eaLnBrk="1" hangingPunct="1">
              <a:lnSpc>
                <a:spcPct val="110000"/>
              </a:lnSpc>
            </a:pPr>
            <a:r>
              <a:rPr lang="en-US" altLang="zh-CN" sz="2400" smtClean="0">
                <a:solidFill>
                  <a:schemeClr val="accent2"/>
                </a:solidFill>
              </a:rPr>
              <a:t>4</a:t>
            </a:r>
            <a:r>
              <a:rPr lang="zh-CN" altLang="en-US" sz="2400" smtClean="0">
                <a:solidFill>
                  <a:schemeClr val="accent2"/>
                </a:solidFill>
              </a:rPr>
              <a:t>．分析企业营业收入的地区增长点，不同地区消费者对不同商品具有不同的偏好，不同地区的市场潜力在很大程度上制约着企业的未来发展。</a:t>
            </a:r>
          </a:p>
          <a:p>
            <a:pPr marL="0" indent="387350" eaLnBrk="1" hangingPunct="1">
              <a:lnSpc>
                <a:spcPct val="110000"/>
              </a:lnSpc>
            </a:pPr>
            <a:r>
              <a:rPr lang="en-US" altLang="zh-CN" sz="2400" smtClean="0">
                <a:solidFill>
                  <a:schemeClr val="accent2"/>
                </a:solidFill>
              </a:rPr>
              <a:t>5</a:t>
            </a:r>
            <a:r>
              <a:rPr lang="zh-CN" altLang="en-US" sz="2400" smtClean="0">
                <a:solidFill>
                  <a:schemeClr val="accent2"/>
                </a:solidFill>
              </a:rPr>
              <a:t>．分析部门或地区相关政策、行政手段对企业业务收入的贡献，例如补贴收入只是偶然所得，不具持续性，因而即使能增加企业的利润，也只是暂时的，并不代表企业的长期盈利能力的发展水平。</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7775479-CBB7-4E03-8594-740D582BA0BB}" type="slidenum">
              <a:rPr lang="zh-CN" altLang="en-US"/>
              <a:pPr>
                <a:defRPr/>
              </a:pPr>
              <a:t>3</a:t>
            </a:fld>
            <a:endParaRPr lang="en-US" altLang="zh-CN"/>
          </a:p>
        </p:txBody>
      </p:sp>
      <p:sp>
        <p:nvSpPr>
          <p:cNvPr id="5123" name="Rectangle 2"/>
          <p:cNvSpPr>
            <a:spLocks noGrp="1" noChangeArrowheads="1"/>
          </p:cNvSpPr>
          <p:nvPr>
            <p:ph type="title"/>
          </p:nvPr>
        </p:nvSpPr>
        <p:spPr/>
        <p:txBody>
          <a:bodyPr/>
          <a:lstStyle/>
          <a:p>
            <a:pPr marL="812800" indent="-812800" eaLnBrk="1" hangingPunct="1"/>
            <a:r>
              <a:rPr lang="zh-CN" altLang="en-US" b="1" smtClean="0">
                <a:ea typeface="宋体" pitchFamily="2" charset="-122"/>
              </a:rPr>
              <a:t>获利能力分析概述</a:t>
            </a:r>
          </a:p>
        </p:txBody>
      </p:sp>
      <p:sp>
        <p:nvSpPr>
          <p:cNvPr id="5124" name="Rectangle 3"/>
          <p:cNvSpPr>
            <a:spLocks noGrp="1" noChangeArrowheads="1"/>
          </p:cNvSpPr>
          <p:nvPr>
            <p:ph type="body" idx="1"/>
          </p:nvPr>
        </p:nvSpPr>
        <p:spPr/>
        <p:txBody>
          <a:bodyPr/>
          <a:lstStyle/>
          <a:p>
            <a:pPr marL="0" indent="387350" eaLnBrk="1" hangingPunct="1">
              <a:lnSpc>
                <a:spcPct val="110000"/>
              </a:lnSpc>
            </a:pPr>
            <a:r>
              <a:rPr lang="zh-CN" altLang="en-US" sz="2200" smtClean="0"/>
              <a:t>获利能力是指企业获取利润的能力，表现为企业在一定时间内获取收益额的多少及收益数额的构成。即企业在一定时间内相对于一定的销售收入所获得利润的水平，通常利润率越高，获利能力就越强。</a:t>
            </a:r>
            <a:r>
              <a:rPr lang="zh-CN" altLang="en-US" sz="2200" smtClean="0">
                <a:solidFill>
                  <a:srgbClr val="D60093"/>
                </a:solidFill>
              </a:rPr>
              <a:t> </a:t>
            </a:r>
          </a:p>
          <a:p>
            <a:pPr marL="0" indent="387350" eaLnBrk="1" hangingPunct="1">
              <a:lnSpc>
                <a:spcPct val="110000"/>
              </a:lnSpc>
            </a:pPr>
            <a:r>
              <a:rPr lang="zh-CN" altLang="en-US" sz="2200" smtClean="0">
                <a:solidFill>
                  <a:srgbClr val="D60093"/>
                </a:solidFill>
              </a:rPr>
              <a:t>无论对于企业的投资者、债权人、经营管理者、政府管理部门以及企业职工，企业的获利能力都是至关重要的，它是企业利益相关的各个方面了解企业、认识企业、改进企业经营管理并进行相关决策的重要依据。由于财务报表的不同使用者使用报表的出发点不同，因而企业获利能力分析对于不同的企业利益相关人也有着不同的意义。</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737C9A8-C538-4FE6-B090-4C8523C3B848}" type="slidenum">
              <a:rPr lang="zh-CN" altLang="en-US"/>
              <a:pPr>
                <a:defRPr/>
              </a:pPr>
              <a:t>30</a:t>
            </a:fld>
            <a:endParaRPr lang="en-US" altLang="zh-CN"/>
          </a:p>
        </p:txBody>
      </p:sp>
      <p:sp>
        <p:nvSpPr>
          <p:cNvPr id="44035" name="Rectangle 2"/>
          <p:cNvSpPr>
            <a:spLocks noGrp="1" noChangeArrowheads="1"/>
          </p:cNvSpPr>
          <p:nvPr>
            <p:ph type="title"/>
          </p:nvPr>
        </p:nvSpPr>
        <p:spPr/>
        <p:txBody>
          <a:bodyPr/>
          <a:lstStyle/>
          <a:p>
            <a:pPr eaLnBrk="1" hangingPunct="1"/>
            <a:r>
              <a:rPr lang="zh-CN" altLang="en-US" b="1" smtClean="0">
                <a:ea typeface="宋体" pitchFamily="2" charset="-122"/>
              </a:rPr>
              <a:t>收入项目的分析要点</a:t>
            </a:r>
          </a:p>
        </p:txBody>
      </p:sp>
      <p:sp>
        <p:nvSpPr>
          <p:cNvPr id="44036" name="Rectangle 3"/>
          <p:cNvSpPr>
            <a:spLocks noGrp="1" noChangeArrowheads="1"/>
          </p:cNvSpPr>
          <p:nvPr>
            <p:ph type="body" idx="1"/>
          </p:nvPr>
        </p:nvSpPr>
        <p:spPr/>
        <p:txBody>
          <a:bodyPr/>
          <a:lstStyle/>
          <a:p>
            <a:pPr marL="0" indent="387350" eaLnBrk="1" hangingPunct="1">
              <a:lnSpc>
                <a:spcPct val="130000"/>
              </a:lnSpc>
            </a:pPr>
            <a:r>
              <a:rPr lang="en-US" altLang="zh-CN" sz="2400" smtClean="0"/>
              <a:t>6</a:t>
            </a:r>
            <a:r>
              <a:rPr lang="zh-CN" altLang="en-US" sz="2400" smtClean="0"/>
              <a:t>．分析与关联交易的收入在总收入中的比重。关联方交易是企业间交易行为的一个特殊部分，但是报表使用者必须关注关联交易的营业收入的交易价格、交易的实现时间等方面的非市场化因素。</a:t>
            </a:r>
          </a:p>
          <a:p>
            <a:pPr marL="0" indent="387350" eaLnBrk="1" hangingPunct="1">
              <a:lnSpc>
                <a:spcPct val="130000"/>
              </a:lnSpc>
            </a:pPr>
            <a:r>
              <a:rPr lang="en-US" altLang="zh-CN" sz="2400" smtClean="0">
                <a:solidFill>
                  <a:schemeClr val="accent2"/>
                </a:solidFill>
              </a:rPr>
              <a:t>7</a:t>
            </a:r>
            <a:r>
              <a:rPr lang="zh-CN" altLang="en-US" sz="2400" smtClean="0">
                <a:solidFill>
                  <a:schemeClr val="accent2"/>
                </a:solidFill>
              </a:rPr>
              <a:t>．分析现销收入和赊销收入的关系。通过对二者结构及变动情况分析，可以了解企业产品销售的特点及其营销策略选择，分析判断其合理性。</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30DD53D-B4A7-4279-B79C-39ADDE614F74}" type="slidenum">
              <a:rPr lang="zh-CN" altLang="en-US"/>
              <a:pPr>
                <a:defRPr/>
              </a:pPr>
              <a:t>31</a:t>
            </a:fld>
            <a:endParaRPr lang="en-US" altLang="zh-CN"/>
          </a:p>
        </p:txBody>
      </p:sp>
      <p:sp>
        <p:nvSpPr>
          <p:cNvPr id="45059" name="Rectangle 2"/>
          <p:cNvSpPr>
            <a:spLocks noGrp="1" noChangeArrowheads="1"/>
          </p:cNvSpPr>
          <p:nvPr>
            <p:ph type="title"/>
          </p:nvPr>
        </p:nvSpPr>
        <p:spPr/>
        <p:txBody>
          <a:bodyPr/>
          <a:lstStyle/>
          <a:p>
            <a:pPr eaLnBrk="1" hangingPunct="1"/>
            <a:r>
              <a:rPr lang="zh-CN" altLang="en-US" b="1" smtClean="0">
                <a:ea typeface="宋体" pitchFamily="2" charset="-122"/>
              </a:rPr>
              <a:t>收入项目的分析要点</a:t>
            </a:r>
          </a:p>
        </p:txBody>
      </p:sp>
      <p:sp>
        <p:nvSpPr>
          <p:cNvPr id="45060" name="Rectangle 3"/>
          <p:cNvSpPr>
            <a:spLocks noGrp="1" noChangeArrowheads="1"/>
          </p:cNvSpPr>
          <p:nvPr>
            <p:ph type="body" idx="1"/>
          </p:nvPr>
        </p:nvSpPr>
        <p:spPr/>
        <p:txBody>
          <a:bodyPr/>
          <a:lstStyle/>
          <a:p>
            <a:pPr marL="0" indent="387350" eaLnBrk="1" hangingPunct="1">
              <a:lnSpc>
                <a:spcPct val="120000"/>
              </a:lnSpc>
            </a:pPr>
            <a:r>
              <a:rPr lang="en-US" altLang="zh-CN" sz="2400" smtClean="0"/>
              <a:t>8</a:t>
            </a:r>
            <a:r>
              <a:rPr lang="zh-CN" altLang="en-US" sz="2400" smtClean="0"/>
              <a:t>．分析营业外收入的比重和增长变化。企业常常通过出售、转让和置换资产、或进行债务重组等手段利用增加营业外收入来改善盈利水平，但显然这些方法无助于真正提高主营业务的获利水平。</a:t>
            </a:r>
          </a:p>
          <a:p>
            <a:pPr marL="0" indent="387350" eaLnBrk="1" hangingPunct="1">
              <a:lnSpc>
                <a:spcPct val="120000"/>
              </a:lnSpc>
            </a:pPr>
            <a:r>
              <a:rPr lang="en-US" altLang="zh-CN" sz="2400" smtClean="0">
                <a:solidFill>
                  <a:schemeClr val="accent2"/>
                </a:solidFill>
              </a:rPr>
              <a:t>9</a:t>
            </a:r>
            <a:r>
              <a:rPr lang="zh-CN" altLang="en-US" sz="2400" smtClean="0">
                <a:solidFill>
                  <a:schemeClr val="accent2"/>
                </a:solidFill>
              </a:rPr>
              <a:t>．分析投资项目的前景。企业的投资收益取决于投资项目（包括实业投资和证券投资）的经营情况和分配政策，因此对投资项目的行业风险和发展前景需要认真研究。</a:t>
            </a:r>
          </a:p>
          <a:p>
            <a:pPr marL="0" indent="387350" eaLnBrk="1" hangingPunct="1">
              <a:lnSpc>
                <a:spcPct val="120000"/>
              </a:lnSpc>
            </a:pPr>
            <a:r>
              <a:rPr lang="en-US" altLang="zh-CN" sz="2400" smtClean="0"/>
              <a:t>10</a:t>
            </a:r>
            <a:r>
              <a:rPr lang="zh-CN" altLang="en-US" sz="2400" smtClean="0"/>
              <a:t>．要对企业收入进行至少连续</a:t>
            </a:r>
            <a:r>
              <a:rPr lang="en-US" altLang="zh-CN" sz="2400" smtClean="0"/>
              <a:t>3</a:t>
            </a:r>
            <a:r>
              <a:rPr lang="zh-CN" altLang="en-US" sz="2400" smtClean="0"/>
              <a:t>年的趋势分析，以判断其收入的稳定性。只有收入较为稳定增长的企业，其生产经营才能正常进行。</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344B089-F6A3-4EDD-93A7-38DA811A2C89}" type="slidenum">
              <a:rPr lang="zh-CN" altLang="en-US"/>
              <a:pPr>
                <a:defRPr/>
              </a:pPr>
              <a:t>32</a:t>
            </a:fld>
            <a:endParaRPr lang="en-US" altLang="zh-CN"/>
          </a:p>
        </p:txBody>
      </p:sp>
      <p:sp>
        <p:nvSpPr>
          <p:cNvPr id="47107" name="Rectangle 2"/>
          <p:cNvSpPr>
            <a:spLocks noGrp="1" noChangeArrowheads="1"/>
          </p:cNvSpPr>
          <p:nvPr>
            <p:ph type="title"/>
          </p:nvPr>
        </p:nvSpPr>
        <p:spPr/>
        <p:txBody>
          <a:bodyPr/>
          <a:lstStyle/>
          <a:p>
            <a:pPr eaLnBrk="1" hangingPunct="1"/>
            <a:r>
              <a:rPr lang="zh-CN" altLang="en-US" smtClean="0"/>
              <a:t>费用</a:t>
            </a:r>
          </a:p>
        </p:txBody>
      </p:sp>
      <p:sp>
        <p:nvSpPr>
          <p:cNvPr id="47108" name="Rectangle 3"/>
          <p:cNvSpPr>
            <a:spLocks noGrp="1" noChangeArrowheads="1"/>
          </p:cNvSpPr>
          <p:nvPr>
            <p:ph type="body" idx="1"/>
          </p:nvPr>
        </p:nvSpPr>
        <p:spPr/>
        <p:txBody>
          <a:bodyPr/>
          <a:lstStyle/>
          <a:p>
            <a:pPr marL="0" indent="387350" eaLnBrk="1" hangingPunct="1">
              <a:lnSpc>
                <a:spcPct val="90000"/>
              </a:lnSpc>
            </a:pPr>
            <a:r>
              <a:rPr lang="zh-CN" altLang="en-US" smtClean="0">
                <a:solidFill>
                  <a:srgbClr val="FF0066"/>
                </a:solidFill>
              </a:rPr>
              <a:t>费用</a:t>
            </a:r>
            <a:r>
              <a:rPr lang="zh-CN" altLang="en-US" smtClean="0"/>
              <a:t>是指企业在日常活动中发生的、会导致所有者权益减少的、与向所有者分配利润无关的经济利益的总流出。</a:t>
            </a:r>
          </a:p>
          <a:p>
            <a:pPr marL="0" indent="387350" eaLnBrk="1" hangingPunct="1">
              <a:lnSpc>
                <a:spcPct val="90000"/>
              </a:lnSpc>
            </a:pPr>
            <a:r>
              <a:rPr lang="zh-CN" altLang="en-US" smtClean="0"/>
              <a:t>（一）费用的基本特征</a:t>
            </a:r>
          </a:p>
          <a:p>
            <a:pPr marL="0" indent="387350" eaLnBrk="1" hangingPunct="1">
              <a:lnSpc>
                <a:spcPct val="90000"/>
              </a:lnSpc>
            </a:pPr>
            <a:r>
              <a:rPr lang="en-US" altLang="zh-CN" smtClean="0"/>
              <a:t>1</a:t>
            </a:r>
            <a:r>
              <a:rPr lang="zh-CN" altLang="en-US" smtClean="0"/>
              <a:t>．费用是企业在日常活动中形成的</a:t>
            </a:r>
          </a:p>
          <a:p>
            <a:pPr marL="0" indent="387350" eaLnBrk="1" hangingPunct="1">
              <a:lnSpc>
                <a:spcPct val="90000"/>
              </a:lnSpc>
            </a:pPr>
            <a:r>
              <a:rPr lang="zh-CN" altLang="en-US" smtClean="0"/>
              <a:t>费用必须是企业在其日常活动中所形成的，这是为了将其与损失相区分，企业非日常活动所形成的经济利益的流出不能确认为费用，而应当计入损失。</a:t>
            </a:r>
          </a:p>
          <a:p>
            <a:pPr marL="0" indent="387350" eaLnBrk="1" hangingPunct="1">
              <a:lnSpc>
                <a:spcPct val="90000"/>
              </a:lnSpc>
            </a:pPr>
            <a:r>
              <a:rPr lang="en-US" altLang="zh-CN" smtClean="0"/>
              <a:t>2</a:t>
            </a:r>
            <a:r>
              <a:rPr lang="zh-CN" altLang="en-US" smtClean="0"/>
              <a:t>．费用会导致所有者权益的减少</a:t>
            </a:r>
          </a:p>
          <a:p>
            <a:pPr marL="0" indent="387350" eaLnBrk="1" hangingPunct="1">
              <a:lnSpc>
                <a:spcPct val="90000"/>
              </a:lnSpc>
            </a:pPr>
            <a:r>
              <a:rPr lang="zh-CN" altLang="en-US" smtClean="0"/>
              <a:t>与费用相关的经济利益的流出应当会导致所有者权益的减少，不会导致所有者权益减少的经济利益的流出不应确认为费用。</a:t>
            </a:r>
          </a:p>
          <a:p>
            <a:pPr marL="0" indent="387350" eaLnBrk="1" hangingPunct="1">
              <a:lnSpc>
                <a:spcPct val="90000"/>
              </a:lnSpc>
            </a:pPr>
            <a:r>
              <a:rPr lang="en-US" altLang="zh-CN" smtClean="0"/>
              <a:t>3</a:t>
            </a:r>
            <a:r>
              <a:rPr lang="zh-CN" altLang="en-US" smtClean="0"/>
              <a:t>．费用是与向所有者分配利润无关的经济利益的总流出</a:t>
            </a:r>
          </a:p>
          <a:p>
            <a:pPr marL="0" indent="387350" eaLnBrk="1" hangingPunct="1">
              <a:lnSpc>
                <a:spcPct val="90000"/>
              </a:lnSpc>
            </a:pPr>
            <a:r>
              <a:rPr lang="zh-CN" altLang="en-US" smtClean="0"/>
              <a:t>费用的发生应当会导致经济利益的流出，从而导致资产的减少或者负债的增加（最终也会导致资产的减少）。其表现形式包括现金或者现金等价物的流出，存货、固定资产和无形资产等的流出或者消耗等。由于企业向所有者分配利润也会导致经济利益的流出，而该经济利益的流出属于所有者权益的抵减项目，不是经营活动的结果，所以不应确认为费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D0A5E47-F807-419A-8D03-A724328A96AF}" type="slidenum">
              <a:rPr lang="zh-CN" altLang="en-US"/>
              <a:pPr>
                <a:defRPr/>
              </a:pPr>
              <a:t>33</a:t>
            </a:fld>
            <a:endParaRPr lang="en-US" altLang="zh-CN"/>
          </a:p>
        </p:txBody>
      </p:sp>
      <p:sp>
        <p:nvSpPr>
          <p:cNvPr id="48131" name="Rectangle 2"/>
          <p:cNvSpPr>
            <a:spLocks noGrp="1" noChangeArrowheads="1"/>
          </p:cNvSpPr>
          <p:nvPr>
            <p:ph type="title"/>
          </p:nvPr>
        </p:nvSpPr>
        <p:spPr/>
        <p:txBody>
          <a:bodyPr/>
          <a:lstStyle/>
          <a:p>
            <a:pPr eaLnBrk="1" hangingPunct="1"/>
            <a:r>
              <a:rPr lang="zh-CN" altLang="en-US" b="1" smtClean="0">
                <a:ea typeface="宋体" pitchFamily="2" charset="-122"/>
              </a:rPr>
              <a:t>费用项目的分析要点</a:t>
            </a:r>
            <a:r>
              <a:rPr lang="zh-CN" altLang="en-US" sz="2000" smtClean="0">
                <a:ea typeface="宋体" pitchFamily="2" charset="-122"/>
              </a:rPr>
              <a:t> </a:t>
            </a:r>
          </a:p>
        </p:txBody>
      </p:sp>
      <p:sp>
        <p:nvSpPr>
          <p:cNvPr id="48132" name="Rectangle 3"/>
          <p:cNvSpPr>
            <a:spLocks noGrp="1" noChangeArrowheads="1"/>
          </p:cNvSpPr>
          <p:nvPr>
            <p:ph type="body" idx="1"/>
          </p:nvPr>
        </p:nvSpPr>
        <p:spPr/>
        <p:txBody>
          <a:bodyPr/>
          <a:lstStyle/>
          <a:p>
            <a:pPr marL="0" indent="387350" eaLnBrk="1" hangingPunct="1">
              <a:lnSpc>
                <a:spcPct val="130000"/>
              </a:lnSpc>
            </a:pPr>
            <a:r>
              <a:rPr lang="en-US" altLang="zh-CN" dirty="0" smtClean="0"/>
              <a:t>1</a:t>
            </a:r>
            <a:r>
              <a:rPr lang="zh-CN" altLang="en-US" dirty="0" smtClean="0"/>
              <a:t>．分析营业成本的确认。企业成本的变动既受企业不可控因素的影响（如受市场因素的影响而引起的价格波动），也受企业可控因素的影响（如供货渠道、批量采购等因素及会计核算方法的选择等）。而根据收入和费用配比原则，企业应在确认收入的同时或同一会计期间结转相关的成本。特别应注意：</a:t>
            </a:r>
          </a:p>
          <a:p>
            <a:pPr marL="0" indent="387350" eaLnBrk="1" hangingPunct="1">
              <a:lnSpc>
                <a:spcPct val="130000"/>
              </a:lnSpc>
            </a:pPr>
            <a:r>
              <a:rPr lang="zh-CN" altLang="en-US" dirty="0" smtClean="0">
                <a:solidFill>
                  <a:schemeClr val="accent2"/>
                </a:solidFill>
              </a:rPr>
              <a:t>一是在收入确认的同一会计期间，相关的成本必须结转。二是如一项交易的收入尚未确认，即使商品已经发出，相关的成本也不能结转。三是商品采用实际成本计价的，根据财政部</a:t>
            </a:r>
            <a:r>
              <a:rPr lang="en-US" altLang="zh-CN" dirty="0" smtClean="0">
                <a:solidFill>
                  <a:schemeClr val="accent2"/>
                </a:solidFill>
              </a:rPr>
              <a:t>2006</a:t>
            </a:r>
            <a:r>
              <a:rPr lang="zh-CN" altLang="en-US" dirty="0" smtClean="0">
                <a:solidFill>
                  <a:schemeClr val="accent2"/>
                </a:solidFill>
              </a:rPr>
              <a:t>年公布的</a:t>
            </a:r>
            <a:r>
              <a:rPr lang="en-US" altLang="zh-CN" dirty="0" smtClean="0">
                <a:solidFill>
                  <a:schemeClr val="accent2"/>
                </a:solidFill>
              </a:rPr>
              <a:t>《</a:t>
            </a:r>
            <a:r>
              <a:rPr lang="zh-CN" altLang="en-US" dirty="0" smtClean="0">
                <a:solidFill>
                  <a:schemeClr val="accent2"/>
                </a:solidFill>
              </a:rPr>
              <a:t>企业会计准则第</a:t>
            </a:r>
            <a:r>
              <a:rPr lang="en-US" altLang="zh-CN" dirty="0" smtClean="0">
                <a:solidFill>
                  <a:schemeClr val="accent2"/>
                </a:solidFill>
              </a:rPr>
              <a:t>1</a:t>
            </a:r>
            <a:r>
              <a:rPr lang="zh-CN" altLang="en-US" dirty="0" smtClean="0">
                <a:solidFill>
                  <a:schemeClr val="accent2"/>
                </a:solidFill>
              </a:rPr>
              <a:t>号</a:t>
            </a:r>
            <a:r>
              <a:rPr lang="en-US" altLang="zh-CN" dirty="0" smtClean="0">
                <a:solidFill>
                  <a:schemeClr val="accent2"/>
                </a:solidFill>
              </a:rPr>
              <a:t>-</a:t>
            </a:r>
            <a:r>
              <a:rPr lang="zh-CN" altLang="en-US" dirty="0" smtClean="0">
                <a:solidFill>
                  <a:schemeClr val="accent2"/>
                </a:solidFill>
              </a:rPr>
              <a:t>存货</a:t>
            </a:r>
            <a:r>
              <a:rPr lang="en-US" altLang="zh-CN" dirty="0" smtClean="0">
                <a:solidFill>
                  <a:schemeClr val="accent2"/>
                </a:solidFill>
              </a:rPr>
              <a:t>》</a:t>
            </a:r>
            <a:r>
              <a:rPr lang="zh-CN" altLang="en-US" dirty="0" smtClean="0">
                <a:solidFill>
                  <a:schemeClr val="accent2"/>
                </a:solidFill>
              </a:rPr>
              <a:t>规定，结转的商品成本应采用先进先出法、加权平均法和个别计价法计算，后进先出法和移动加权平均法不再适用</a:t>
            </a:r>
            <a:r>
              <a:rPr lang="zh-CN" altLang="en-US" dirty="0" smtClean="0">
                <a:solidFill>
                  <a:schemeClr val="accent2"/>
                </a:solidFill>
              </a:rPr>
              <a:t>。</a:t>
            </a:r>
            <a:endParaRPr lang="zh-CN" altLang="en-US" dirty="0" smtClean="0">
              <a:solidFill>
                <a:schemeClr val="accent2"/>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27F7580-56F5-46DE-9DB3-DF396EC25711}" type="slidenum">
              <a:rPr lang="zh-CN" altLang="en-US"/>
              <a:pPr>
                <a:defRPr/>
              </a:pPr>
              <a:t>34</a:t>
            </a:fld>
            <a:endParaRPr lang="en-US" altLang="zh-CN"/>
          </a:p>
        </p:txBody>
      </p:sp>
      <p:sp>
        <p:nvSpPr>
          <p:cNvPr id="49155" name="Rectangle 2"/>
          <p:cNvSpPr>
            <a:spLocks noGrp="1" noChangeArrowheads="1"/>
          </p:cNvSpPr>
          <p:nvPr>
            <p:ph type="title"/>
          </p:nvPr>
        </p:nvSpPr>
        <p:spPr/>
        <p:txBody>
          <a:bodyPr/>
          <a:lstStyle/>
          <a:p>
            <a:pPr eaLnBrk="1" hangingPunct="1"/>
            <a:r>
              <a:rPr lang="zh-CN" altLang="en-US" smtClean="0"/>
              <a:t>费用的类别</a:t>
            </a:r>
          </a:p>
        </p:txBody>
      </p:sp>
      <p:sp>
        <p:nvSpPr>
          <p:cNvPr id="49156" name="Rectangle 3"/>
          <p:cNvSpPr>
            <a:spLocks noGrp="1" noChangeArrowheads="1"/>
          </p:cNvSpPr>
          <p:nvPr>
            <p:ph type="body" idx="1"/>
          </p:nvPr>
        </p:nvSpPr>
        <p:spPr/>
        <p:txBody>
          <a:bodyPr/>
          <a:lstStyle/>
          <a:p>
            <a:pPr marL="0" indent="387350" eaLnBrk="1" hangingPunct="1"/>
            <a:r>
              <a:rPr lang="zh-CN" altLang="en-US" sz="2200" smtClean="0"/>
              <a:t>费用按照功能分类，可以划分为从事经营业务发生的成本、管理费用、销售费用和财务费用等，也即直接费用和间接费用两大类。</a:t>
            </a:r>
          </a:p>
          <a:p>
            <a:pPr marL="0" indent="387350" eaLnBrk="1" hangingPunct="1"/>
            <a:r>
              <a:rPr lang="en-US" altLang="zh-CN" sz="2200" smtClean="0">
                <a:solidFill>
                  <a:srgbClr val="FF0000"/>
                </a:solidFill>
              </a:rPr>
              <a:t>1</a:t>
            </a:r>
            <a:r>
              <a:rPr lang="zh-CN" altLang="en-US" sz="2200" smtClean="0">
                <a:solidFill>
                  <a:srgbClr val="FF0000"/>
                </a:solidFill>
              </a:rPr>
              <a:t>．直接费用</a:t>
            </a:r>
          </a:p>
          <a:p>
            <a:pPr marL="0" indent="387350" eaLnBrk="1" hangingPunct="1"/>
            <a:r>
              <a:rPr lang="zh-CN" altLang="en-US" sz="2200" smtClean="0"/>
              <a:t>直接费用与营业收入的取得存在因果关系，一般随营业收入的增加而增加，即营业成本。它主要是制造企业由产品生产成本直接转化而来的销售成本，以及商业企业由商品进货成本直接转化而来的销售成本，或因提供劳务或让渡资产使用权等日常活动而发生的实际成本。</a:t>
            </a:r>
          </a:p>
          <a:p>
            <a:pPr marL="0" indent="387350" eaLnBrk="1" hangingPunct="1"/>
            <a:r>
              <a:rPr lang="en-US" altLang="zh-CN" sz="2200" smtClean="0">
                <a:solidFill>
                  <a:srgbClr val="FF0000"/>
                </a:solidFill>
              </a:rPr>
              <a:t>2</a:t>
            </a:r>
            <a:r>
              <a:rPr lang="zh-CN" altLang="en-US" sz="2200" smtClean="0">
                <a:solidFill>
                  <a:srgbClr val="FF0000"/>
                </a:solidFill>
              </a:rPr>
              <a:t>．期间费用 </a:t>
            </a:r>
          </a:p>
          <a:p>
            <a:pPr marL="0" indent="387350" eaLnBrk="1" hangingPunct="1"/>
            <a:r>
              <a:rPr lang="zh-CN" altLang="en-US" sz="2200" smtClean="0"/>
              <a:t>期间费用是企业主要经营活动中必定要发生，但与营业收入的取得不存在明显直接因果关系，并且不影响或不分摊到其他会计期间的费用，如管理费用、销售费用和财务费用等，这类费用作为一定会计期间的费用，直接与同一会计期间的收入配比，列入当期损益。</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6C94E0C-F12D-47FE-B4CC-32D213053E4A}" type="slidenum">
              <a:rPr lang="zh-CN" altLang="en-US"/>
              <a:pPr>
                <a:defRPr/>
              </a:pPr>
              <a:t>35</a:t>
            </a:fld>
            <a:endParaRPr lang="en-US" altLang="zh-CN"/>
          </a:p>
        </p:txBody>
      </p:sp>
      <p:sp>
        <p:nvSpPr>
          <p:cNvPr id="50179" name="Rectangle 2"/>
          <p:cNvSpPr>
            <a:spLocks noGrp="1" noChangeArrowheads="1"/>
          </p:cNvSpPr>
          <p:nvPr>
            <p:ph type="title"/>
          </p:nvPr>
        </p:nvSpPr>
        <p:spPr/>
        <p:txBody>
          <a:bodyPr/>
          <a:lstStyle/>
          <a:p>
            <a:pPr eaLnBrk="1" hangingPunct="1"/>
            <a:r>
              <a:rPr lang="zh-CN" altLang="en-US" smtClean="0"/>
              <a:t>期间费用</a:t>
            </a:r>
          </a:p>
        </p:txBody>
      </p:sp>
      <p:sp>
        <p:nvSpPr>
          <p:cNvPr id="50180" name="Rectangle 3"/>
          <p:cNvSpPr>
            <a:spLocks noGrp="1" noChangeArrowheads="1"/>
          </p:cNvSpPr>
          <p:nvPr>
            <p:ph type="body" idx="1"/>
          </p:nvPr>
        </p:nvSpPr>
        <p:spPr/>
        <p:txBody>
          <a:bodyPr/>
          <a:lstStyle/>
          <a:p>
            <a:pPr marL="0" indent="387350" eaLnBrk="1" hangingPunct="1"/>
            <a:r>
              <a:rPr lang="zh-CN" altLang="en-US" sz="2200" dirty="0" smtClean="0"/>
              <a:t>（</a:t>
            </a:r>
            <a:r>
              <a:rPr lang="en-US" altLang="zh-CN" sz="2200" dirty="0" smtClean="0"/>
              <a:t>1</a:t>
            </a:r>
            <a:r>
              <a:rPr lang="zh-CN" altLang="en-US" sz="2200" dirty="0" smtClean="0"/>
              <a:t>）管理费用</a:t>
            </a:r>
            <a:endParaRPr lang="zh-CN" altLang="en-US" sz="2200" dirty="0" smtClean="0">
              <a:hlinkClick r:id="rId2"/>
            </a:endParaRPr>
          </a:p>
          <a:p>
            <a:pPr marL="0" indent="387350" eaLnBrk="1" hangingPunct="1"/>
            <a:r>
              <a:rPr lang="zh-CN" altLang="en-US" sz="2200" dirty="0" smtClean="0"/>
              <a:t>管理费用是企业为管理和组织生产经营活动所发生的各项费用。 </a:t>
            </a:r>
          </a:p>
          <a:p>
            <a:pPr marL="0" indent="387350" eaLnBrk="1" hangingPunct="1"/>
            <a:r>
              <a:rPr lang="zh-CN" altLang="en-US" sz="2200" dirty="0" smtClean="0"/>
              <a:t>（</a:t>
            </a:r>
            <a:r>
              <a:rPr lang="en-US" altLang="zh-CN" sz="2200" dirty="0" smtClean="0"/>
              <a:t>2</a:t>
            </a:r>
            <a:r>
              <a:rPr lang="zh-CN" altLang="en-US" sz="2200" dirty="0" smtClean="0"/>
              <a:t>）销售费用</a:t>
            </a:r>
          </a:p>
          <a:p>
            <a:pPr marL="0" indent="387350" eaLnBrk="1" hangingPunct="1"/>
            <a:r>
              <a:rPr lang="zh-CN" altLang="en-US" sz="2200" dirty="0" smtClean="0"/>
              <a:t>销售费用又称营业费用， 是企业在商品销售过程中所发生的费用，以及为销售本企业商品而专设的销售机构的销售费用。商品流通企业在购买商品过程中发生的进货费用也包括在销售费用中。</a:t>
            </a:r>
          </a:p>
          <a:p>
            <a:pPr marL="0" indent="387350" eaLnBrk="1" hangingPunct="1"/>
            <a:r>
              <a:rPr lang="zh-CN" altLang="en-US" sz="2200" dirty="0" smtClean="0"/>
              <a:t>（</a:t>
            </a:r>
            <a:r>
              <a:rPr lang="en-US" altLang="zh-CN" sz="2200" dirty="0" smtClean="0"/>
              <a:t>3</a:t>
            </a:r>
            <a:r>
              <a:rPr lang="zh-CN" altLang="en-US" sz="2200" dirty="0" smtClean="0"/>
              <a:t>）财务费用</a:t>
            </a:r>
          </a:p>
          <a:p>
            <a:pPr marL="0" indent="387350" eaLnBrk="1" hangingPunct="1"/>
            <a:r>
              <a:rPr lang="zh-CN" altLang="en-US" sz="2200" dirty="0" smtClean="0"/>
              <a:t>财务费用是企业为进行资金筹集等理财活动而发生的各项费用，包括利息净支出、汇兑净损失、金融机构手续费和其他因资金而发生的费用。</a:t>
            </a:r>
            <a:endParaRPr lang="en-US" altLang="zh-CN" sz="2200" dirty="0" smtClean="0"/>
          </a:p>
          <a:p>
            <a:pPr marL="0" indent="387350" eaLnBrk="1" hangingPunct="1"/>
            <a:r>
              <a:rPr lang="zh-CN" altLang="zh-CN" sz="2200" dirty="0" smtClean="0"/>
              <a:t>（</a:t>
            </a:r>
            <a:r>
              <a:rPr lang="en-US" altLang="zh-CN" sz="2200" dirty="0" smtClean="0"/>
              <a:t>4</a:t>
            </a:r>
            <a:r>
              <a:rPr lang="zh-CN" altLang="zh-CN" sz="2200" dirty="0" smtClean="0"/>
              <a:t>）研发</a:t>
            </a:r>
            <a:r>
              <a:rPr lang="zh-CN" altLang="zh-CN" sz="2200" dirty="0" smtClean="0"/>
              <a:t>费用</a:t>
            </a:r>
            <a:endParaRPr lang="en-US" altLang="zh-CN" sz="2200" dirty="0" smtClean="0"/>
          </a:p>
          <a:p>
            <a:pPr marL="0" indent="387350" eaLnBrk="1" hangingPunct="1"/>
            <a:r>
              <a:rPr lang="zh-CN" altLang="zh-CN" sz="2200" dirty="0" smtClean="0"/>
              <a:t>研发</a:t>
            </a:r>
            <a:r>
              <a:rPr lang="zh-CN" altLang="zh-CN" sz="2200" dirty="0" smtClean="0"/>
              <a:t>费用是企业进行研究与开发过程中发生的费用化支出</a:t>
            </a:r>
            <a:r>
              <a:rPr lang="zh-CN" altLang="zh-CN" sz="2200" dirty="0" smtClean="0"/>
              <a:t>。研发</a:t>
            </a:r>
            <a:r>
              <a:rPr lang="zh-CN" altLang="zh-CN" sz="2200" dirty="0" smtClean="0"/>
              <a:t>费用原计入企业的管理费用</a:t>
            </a:r>
            <a:r>
              <a:rPr lang="zh-CN" altLang="zh-CN" sz="2200" dirty="0" smtClean="0"/>
              <a:t>，</a:t>
            </a:r>
            <a:r>
              <a:rPr lang="en-US" altLang="zh-CN" sz="2200" dirty="0" smtClean="0"/>
              <a:t>2018</a:t>
            </a:r>
            <a:r>
              <a:rPr lang="zh-CN" altLang="zh-CN" sz="2200" dirty="0" smtClean="0"/>
              <a:t>年财政部修订企业利润表列报格式，将研发费用予以单列。</a:t>
            </a:r>
          </a:p>
          <a:p>
            <a:pPr marL="0" indent="387350" eaLnBrk="1" hangingPunct="1"/>
            <a:endParaRPr lang="zh-CN" alt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52061F4-52B1-436E-A4D9-827A3AB8C7EF}" type="slidenum">
              <a:rPr lang="zh-CN" altLang="en-US"/>
              <a:pPr>
                <a:defRPr/>
              </a:pPr>
              <a:t>36</a:t>
            </a:fld>
            <a:endParaRPr lang="en-US" altLang="zh-CN"/>
          </a:p>
        </p:txBody>
      </p:sp>
      <p:sp>
        <p:nvSpPr>
          <p:cNvPr id="51203" name="Rectangle 2"/>
          <p:cNvSpPr>
            <a:spLocks noGrp="1" noChangeArrowheads="1"/>
          </p:cNvSpPr>
          <p:nvPr>
            <p:ph type="title"/>
          </p:nvPr>
        </p:nvSpPr>
        <p:spPr/>
        <p:txBody>
          <a:bodyPr/>
          <a:lstStyle/>
          <a:p>
            <a:pPr eaLnBrk="1" hangingPunct="1"/>
            <a:r>
              <a:rPr lang="zh-CN" altLang="en-US" b="1" smtClean="0">
                <a:ea typeface="宋体" pitchFamily="2" charset="-122"/>
              </a:rPr>
              <a:t>费用项目的分析要点</a:t>
            </a:r>
          </a:p>
        </p:txBody>
      </p:sp>
      <p:sp>
        <p:nvSpPr>
          <p:cNvPr id="51204" name="Rectangle 3"/>
          <p:cNvSpPr>
            <a:spLocks noGrp="1" noChangeArrowheads="1"/>
          </p:cNvSpPr>
          <p:nvPr>
            <p:ph type="body" idx="1"/>
          </p:nvPr>
        </p:nvSpPr>
        <p:spPr/>
        <p:txBody>
          <a:bodyPr/>
          <a:lstStyle/>
          <a:p>
            <a:pPr marL="0" indent="387350" eaLnBrk="1" hangingPunct="1">
              <a:lnSpc>
                <a:spcPct val="140000"/>
              </a:lnSpc>
            </a:pPr>
            <a:r>
              <a:rPr lang="en-US" altLang="zh-CN" smtClean="0"/>
              <a:t>2</a:t>
            </a:r>
            <a:r>
              <a:rPr lang="zh-CN" altLang="en-US" smtClean="0"/>
              <a:t>．分析管理费用时，应注意管理费用和营业收入、财务预算的配比。要根据企业当前的财务状况、以前各期的收入水平来评价管理费用的支出情况。此外，从费用的特性角度看，企业的管理费用基本属于固定性开支，在企业业务量和收入量一定的情况下，有效地控制与压缩固定性行政管理费用，将能给企业带来更多的收益。</a:t>
            </a:r>
          </a:p>
          <a:p>
            <a:pPr marL="0" indent="387350" eaLnBrk="1" hangingPunct="1">
              <a:lnSpc>
                <a:spcPct val="140000"/>
              </a:lnSpc>
            </a:pPr>
            <a:r>
              <a:rPr lang="en-US" altLang="zh-CN" smtClean="0">
                <a:solidFill>
                  <a:schemeClr val="accent2"/>
                </a:solidFill>
              </a:rPr>
              <a:t>3</a:t>
            </a:r>
            <a:r>
              <a:rPr lang="zh-CN" altLang="en-US" smtClean="0">
                <a:solidFill>
                  <a:schemeClr val="accent2"/>
                </a:solidFill>
              </a:rPr>
              <a:t>．分析销售费用时，应注意与营业收入的比较，通过比率分析与行业水平、本企业历史水平和当期计划水平做比较，考察其合理性。由于销售费用是来自于企业市场拓展的费用开支，在企业业务正常发展的情况下，片面追求一定时期内销售费用的降低，有可能会对企业的长期发展不利。</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29FDE8D-F079-49A2-8984-C51684F108F5}" type="slidenum">
              <a:rPr lang="zh-CN" altLang="en-US"/>
              <a:pPr>
                <a:defRPr/>
              </a:pPr>
              <a:t>37</a:t>
            </a:fld>
            <a:endParaRPr lang="en-US" altLang="zh-CN"/>
          </a:p>
        </p:txBody>
      </p:sp>
      <p:sp>
        <p:nvSpPr>
          <p:cNvPr id="52227" name="Rectangle 2"/>
          <p:cNvSpPr>
            <a:spLocks noGrp="1" noChangeArrowheads="1"/>
          </p:cNvSpPr>
          <p:nvPr>
            <p:ph type="title"/>
          </p:nvPr>
        </p:nvSpPr>
        <p:spPr/>
        <p:txBody>
          <a:bodyPr/>
          <a:lstStyle/>
          <a:p>
            <a:pPr eaLnBrk="1" hangingPunct="1"/>
            <a:r>
              <a:rPr lang="zh-CN" altLang="en-US" b="1" smtClean="0">
                <a:ea typeface="宋体" pitchFamily="2" charset="-122"/>
              </a:rPr>
              <a:t>费用项目的分析要点</a:t>
            </a:r>
          </a:p>
        </p:txBody>
      </p:sp>
      <p:sp>
        <p:nvSpPr>
          <p:cNvPr id="52228" name="Rectangle 3"/>
          <p:cNvSpPr>
            <a:spLocks noGrp="1" noChangeArrowheads="1"/>
          </p:cNvSpPr>
          <p:nvPr>
            <p:ph type="body" idx="1"/>
          </p:nvPr>
        </p:nvSpPr>
        <p:spPr>
          <a:xfrm>
            <a:off x="251520" y="1052513"/>
            <a:ext cx="8424169" cy="5040312"/>
          </a:xfrm>
        </p:spPr>
        <p:txBody>
          <a:bodyPr/>
          <a:lstStyle/>
          <a:p>
            <a:r>
              <a:rPr lang="en-US" altLang="zh-CN" dirty="0" smtClean="0"/>
              <a:t>4</a:t>
            </a:r>
            <a:r>
              <a:rPr lang="zh-CN" altLang="en-US" dirty="0" smtClean="0"/>
              <a:t>．分析财务费用时，应注意企业的利息费用构成了企业财务费用的主要方面，可以进一步对企业贷款规模、贷款利息率和贷款期限进行考察，分析企业贷款规模、结构和融资成本的合理性</a:t>
            </a:r>
            <a:r>
              <a:rPr lang="zh-CN" altLang="en-US" dirty="0" smtClean="0"/>
              <a:t>。</a:t>
            </a:r>
            <a:endParaRPr lang="en-US" altLang="zh-CN" dirty="0" smtClean="0"/>
          </a:p>
          <a:p>
            <a:endParaRPr lang="en-US" altLang="zh-CN" dirty="0" smtClean="0"/>
          </a:p>
          <a:p>
            <a:r>
              <a:rPr lang="en-US" altLang="zh-CN" dirty="0" smtClean="0"/>
              <a:t>5</a:t>
            </a:r>
            <a:r>
              <a:rPr lang="en-US" altLang="zh-CN" dirty="0" smtClean="0"/>
              <a:t>. </a:t>
            </a:r>
            <a:r>
              <a:rPr lang="zh-CN" altLang="zh-CN" dirty="0" smtClean="0"/>
              <a:t>分析研发费用时</a:t>
            </a:r>
            <a:r>
              <a:rPr lang="zh-CN" altLang="zh-CN" dirty="0" smtClean="0"/>
              <a:t>，应</a:t>
            </a:r>
            <a:r>
              <a:rPr lang="zh-CN" altLang="zh-CN" dirty="0" smtClean="0"/>
              <a:t>注意分析企业研发费用的合理性，费用过高或者过低对企业发展都会有不利影响。同时，还应注意区分研究阶段与开发阶段的差异性，防范企业运用研发费用资本化进行会计操纵</a:t>
            </a:r>
            <a:r>
              <a:rPr lang="zh-CN" altLang="zh-CN" dirty="0" smtClean="0"/>
              <a:t>。</a:t>
            </a:r>
            <a:endParaRPr lang="en-US" altLang="zh-CN" dirty="0" smtClean="0"/>
          </a:p>
          <a:p>
            <a:endParaRPr lang="en-US" altLang="zh-CN" dirty="0" smtClean="0"/>
          </a:p>
          <a:p>
            <a:r>
              <a:rPr lang="en-US" altLang="zh-CN" dirty="0" smtClean="0">
                <a:solidFill>
                  <a:schemeClr val="accent2"/>
                </a:solidFill>
              </a:rPr>
              <a:t>6</a:t>
            </a:r>
            <a:r>
              <a:rPr lang="zh-CN" altLang="en-US" dirty="0" smtClean="0">
                <a:solidFill>
                  <a:schemeClr val="accent2"/>
                </a:solidFill>
              </a:rPr>
              <a:t>．</a:t>
            </a:r>
            <a:r>
              <a:rPr lang="zh-CN" altLang="en-US" dirty="0" smtClean="0">
                <a:solidFill>
                  <a:schemeClr val="accent2"/>
                </a:solidFill>
              </a:rPr>
              <a:t>应结合营业收入和利润状况综合分析企业的成本费用情况，根据营业成本和三项费用的规模金额、结构变化和时间趋势变化，分析企业费用管理的有效性和合理性。如营业收入与成本费用呈现同比例增长，导致利润增长，就说明企业经营处于一种稳定成熟的状态，实现利润有保障。</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04E834DF-8093-4C11-84A1-D9495B3ACEDA}" type="slidenum">
              <a:rPr lang="zh-CN" altLang="en-US"/>
              <a:pPr>
                <a:defRPr/>
              </a:pPr>
              <a:t>38</a:t>
            </a:fld>
            <a:endParaRPr lang="en-US" altLang="zh-CN"/>
          </a:p>
        </p:txBody>
      </p:sp>
      <p:sp>
        <p:nvSpPr>
          <p:cNvPr id="53251" name="Rectangle 2"/>
          <p:cNvSpPr>
            <a:spLocks noGrp="1" noChangeArrowheads="1"/>
          </p:cNvSpPr>
          <p:nvPr>
            <p:ph type="title"/>
          </p:nvPr>
        </p:nvSpPr>
        <p:spPr/>
        <p:txBody>
          <a:bodyPr/>
          <a:lstStyle/>
          <a:p>
            <a:pPr eaLnBrk="1" hangingPunct="1"/>
            <a:r>
              <a:rPr lang="zh-CN" altLang="en-US" b="1" smtClean="0">
                <a:ea typeface="宋体" pitchFamily="2" charset="-122"/>
              </a:rPr>
              <a:t>利润项目分析要点</a:t>
            </a:r>
            <a:r>
              <a:rPr lang="zh-CN" altLang="en-US" sz="2000" smtClean="0">
                <a:ea typeface="宋体" pitchFamily="2" charset="-122"/>
              </a:rPr>
              <a:t> </a:t>
            </a:r>
          </a:p>
        </p:txBody>
      </p:sp>
      <p:sp>
        <p:nvSpPr>
          <p:cNvPr id="53252" name="Rectangle 3"/>
          <p:cNvSpPr>
            <a:spLocks noGrp="1" noChangeArrowheads="1"/>
          </p:cNvSpPr>
          <p:nvPr>
            <p:ph type="body" idx="1"/>
          </p:nvPr>
        </p:nvSpPr>
        <p:spPr/>
        <p:txBody>
          <a:bodyPr/>
          <a:lstStyle/>
          <a:p>
            <a:pPr marL="0" indent="387350" eaLnBrk="1" hangingPunct="1">
              <a:lnSpc>
                <a:spcPct val="140000"/>
              </a:lnSpc>
            </a:pPr>
            <a:r>
              <a:rPr lang="en-US" altLang="zh-CN" smtClean="0"/>
              <a:t>1</a:t>
            </a:r>
            <a:r>
              <a:rPr lang="zh-CN" altLang="en-US" smtClean="0"/>
              <a:t>．分析企业的主营业务利润和营业利润时，应配比利润总额结合行业、企业历史水平进行分析，评价企业当期利润质量及其发展趋势，然后对其构成因素的具体项目进行分解评价。注意主营业务和其他业务收入结构、主营业务成本和主营业务税金及附加与主营收入之间的配比情况，谨防对营业收入和成本费用金额的人为操纵。</a:t>
            </a:r>
          </a:p>
          <a:p>
            <a:pPr marL="0" indent="387350" eaLnBrk="1" hangingPunct="1">
              <a:lnSpc>
                <a:spcPct val="140000"/>
              </a:lnSpc>
            </a:pPr>
            <a:r>
              <a:rPr lang="en-US" altLang="zh-CN" smtClean="0">
                <a:solidFill>
                  <a:schemeClr val="accent2"/>
                </a:solidFill>
              </a:rPr>
              <a:t>2</a:t>
            </a:r>
            <a:r>
              <a:rPr lang="zh-CN" altLang="en-US" smtClean="0">
                <a:solidFill>
                  <a:schemeClr val="accent2"/>
                </a:solidFill>
              </a:rPr>
              <a:t>．分析企业税前利润总额时，应与营业收入配比进行，利润总额不仅代表了企业的综合盈利能力，还关系到企业各利益主体的利益分配问题，对于影响利润总额的非生产经营性因素应进一步分析和评价，例如对于投资收益、补贴收入、营业外收支（或资产价值变动损益）等应高度重视，防止出现对利润总额的会计造假。</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9D3D082-DD1C-4A47-9BDB-0E16D158C256}" type="slidenum">
              <a:rPr lang="zh-CN" altLang="en-US"/>
              <a:pPr>
                <a:defRPr/>
              </a:pPr>
              <a:t>39</a:t>
            </a:fld>
            <a:endParaRPr lang="en-US" altLang="zh-CN"/>
          </a:p>
        </p:txBody>
      </p:sp>
      <p:sp>
        <p:nvSpPr>
          <p:cNvPr id="54275" name="Rectangle 2"/>
          <p:cNvSpPr>
            <a:spLocks noGrp="1" noChangeArrowheads="1"/>
          </p:cNvSpPr>
          <p:nvPr>
            <p:ph type="title"/>
          </p:nvPr>
        </p:nvSpPr>
        <p:spPr/>
        <p:txBody>
          <a:bodyPr/>
          <a:lstStyle/>
          <a:p>
            <a:pPr eaLnBrk="1" hangingPunct="1"/>
            <a:r>
              <a:rPr lang="zh-CN" altLang="en-US" b="1" smtClean="0">
                <a:ea typeface="宋体" pitchFamily="2" charset="-122"/>
              </a:rPr>
              <a:t>利润项目分析要点</a:t>
            </a:r>
          </a:p>
        </p:txBody>
      </p:sp>
      <p:sp>
        <p:nvSpPr>
          <p:cNvPr id="54276" name="Rectangle 3"/>
          <p:cNvSpPr>
            <a:spLocks noGrp="1" noChangeArrowheads="1"/>
          </p:cNvSpPr>
          <p:nvPr>
            <p:ph type="body" idx="1"/>
          </p:nvPr>
        </p:nvSpPr>
        <p:spPr/>
        <p:txBody>
          <a:bodyPr/>
          <a:lstStyle/>
          <a:p>
            <a:pPr marL="0" indent="387350" eaLnBrk="1" hangingPunct="1">
              <a:lnSpc>
                <a:spcPct val="140000"/>
              </a:lnSpc>
            </a:pPr>
            <a:r>
              <a:rPr lang="en-US" altLang="zh-CN" smtClean="0"/>
              <a:t>3</a:t>
            </a:r>
            <a:r>
              <a:rPr lang="zh-CN" altLang="en-US" smtClean="0"/>
              <a:t>．分析净利润时，应注意对所得税费用的分析：一是会计与税法的差异，企业纳税以应纳税所得额为标准，而后者是在企业利润总额的基础上经调整后确定的；二是所得税会计的应付税款法和纳税影响会计法的差异，尽管两种方法对企业当期所得税的交纳是一致的，但因对企业当期所得税费用的列示不同，从而会影响企业当期净利润的高低。</a:t>
            </a:r>
          </a:p>
          <a:p>
            <a:pPr marL="0" indent="387350" eaLnBrk="1" hangingPunct="1">
              <a:lnSpc>
                <a:spcPct val="140000"/>
              </a:lnSpc>
            </a:pPr>
            <a:r>
              <a:rPr lang="en-US" altLang="zh-CN" smtClean="0">
                <a:solidFill>
                  <a:schemeClr val="accent2"/>
                </a:solidFill>
              </a:rPr>
              <a:t>4</a:t>
            </a:r>
            <a:r>
              <a:rPr lang="zh-CN" altLang="en-US" smtClean="0">
                <a:solidFill>
                  <a:schemeClr val="accent2"/>
                </a:solidFill>
              </a:rPr>
              <a:t>．在对各利润项目进行分析时，应注重对利润的内涵质量的分析。对于影响利润质量的不利因素如不良资产、关联交易、非经常性损益等，应单独列示或排除之后，再进行利润分析。</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9435BA8-1620-49AB-B615-241F767FE44B}" type="slidenum">
              <a:rPr lang="zh-CN" altLang="en-US"/>
              <a:pPr>
                <a:defRPr/>
              </a:pPr>
              <a:t>4</a:t>
            </a:fld>
            <a:endParaRPr lang="en-US" altLang="zh-CN"/>
          </a:p>
        </p:txBody>
      </p:sp>
      <p:sp>
        <p:nvSpPr>
          <p:cNvPr id="6147" name="Rectangle 2"/>
          <p:cNvSpPr>
            <a:spLocks noGrp="1" noChangeArrowheads="1"/>
          </p:cNvSpPr>
          <p:nvPr>
            <p:ph type="title"/>
          </p:nvPr>
        </p:nvSpPr>
        <p:spPr/>
        <p:txBody>
          <a:bodyPr/>
          <a:lstStyle/>
          <a:p>
            <a:pPr eaLnBrk="1" hangingPunct="1"/>
            <a:r>
              <a:rPr lang="zh-CN" altLang="en-US" b="1" smtClean="0">
                <a:ea typeface="宋体" pitchFamily="2" charset="-122"/>
              </a:rPr>
              <a:t>获利能力分析概述</a:t>
            </a:r>
          </a:p>
        </p:txBody>
      </p:sp>
      <p:sp>
        <p:nvSpPr>
          <p:cNvPr id="6148" name="Rectangle 3"/>
          <p:cNvSpPr>
            <a:spLocks noGrp="1" noChangeArrowheads="1"/>
          </p:cNvSpPr>
          <p:nvPr>
            <p:ph type="body" idx="1"/>
          </p:nvPr>
        </p:nvSpPr>
        <p:spPr/>
        <p:txBody>
          <a:bodyPr/>
          <a:lstStyle/>
          <a:p>
            <a:pPr marL="0" indent="387350" eaLnBrk="1" hangingPunct="1">
              <a:lnSpc>
                <a:spcPct val="110000"/>
              </a:lnSpc>
            </a:pPr>
            <a:r>
              <a:rPr lang="en-US" altLang="zh-CN" smtClean="0">
                <a:solidFill>
                  <a:srgbClr val="3333FF"/>
                </a:solidFill>
              </a:rPr>
              <a:t>1</a:t>
            </a:r>
            <a:r>
              <a:rPr lang="zh-CN" altLang="en-US" smtClean="0">
                <a:solidFill>
                  <a:srgbClr val="3333FF"/>
                </a:solidFill>
              </a:rPr>
              <a:t>．有利于投资者保护权益并进行投资决策</a:t>
            </a:r>
          </a:p>
          <a:p>
            <a:pPr marL="0" indent="387350" eaLnBrk="1" hangingPunct="1">
              <a:lnSpc>
                <a:spcPct val="110000"/>
              </a:lnSpc>
            </a:pPr>
            <a:r>
              <a:rPr lang="zh-CN" altLang="en-US" smtClean="0"/>
              <a:t>就投资者而言，他们最关心的是其所投资企业的资产或净资产的增值程度以及盈利水平的高低。企业投资者不仅关心企业一定时期的盈利能力大小，而且更关心企业获利能力的稳定性、持久性以及资本的保全程度和可靠性。只有企业具备一定的获利能力，企业才可能实现资本的保值增值。</a:t>
            </a:r>
          </a:p>
          <a:p>
            <a:pPr marL="0" indent="387350" eaLnBrk="1" hangingPunct="1">
              <a:lnSpc>
                <a:spcPct val="110000"/>
              </a:lnSpc>
            </a:pPr>
            <a:r>
              <a:rPr lang="zh-CN" altLang="en-US" smtClean="0">
                <a:solidFill>
                  <a:srgbClr val="D60093"/>
                </a:solidFill>
              </a:rPr>
              <a:t>一般来说，投资者们往往认为企业的获利能力要比企业财务状况、营运能力更重要。</a:t>
            </a:r>
            <a:r>
              <a:rPr lang="zh-CN" altLang="en-US" smtClean="0"/>
              <a:t>他们的直接目的就是获得更多的利润，而利润在一定程度上是衡量投资效果的重要依据，投资者们经常会通过判断企业获利能力来预测未来收益或估计投资风险，进而进行投资决策。此外，企业获利能力的增加还会使股票价格上升，从而使投资者获得资本收益。</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8ED13F4-832E-40A0-99AD-1AE78B55B7F7}" type="slidenum">
              <a:rPr lang="zh-CN" altLang="en-US"/>
              <a:pPr>
                <a:defRPr/>
              </a:pPr>
              <a:t>40</a:t>
            </a:fld>
            <a:endParaRPr lang="en-US" altLang="zh-CN"/>
          </a:p>
        </p:txBody>
      </p:sp>
      <p:sp>
        <p:nvSpPr>
          <p:cNvPr id="55299" name="Rectangle 2"/>
          <p:cNvSpPr>
            <a:spLocks noGrp="1" noChangeArrowheads="1"/>
          </p:cNvSpPr>
          <p:nvPr>
            <p:ph type="title"/>
          </p:nvPr>
        </p:nvSpPr>
        <p:spPr/>
        <p:txBody>
          <a:bodyPr/>
          <a:lstStyle/>
          <a:p>
            <a:pPr eaLnBrk="1" hangingPunct="1"/>
            <a:r>
              <a:rPr lang="zh-CN" altLang="en-US" b="1" smtClean="0">
                <a:ea typeface="宋体" pitchFamily="2" charset="-122"/>
              </a:rPr>
              <a:t>利润项目分析要点</a:t>
            </a:r>
          </a:p>
        </p:txBody>
      </p:sp>
      <p:sp>
        <p:nvSpPr>
          <p:cNvPr id="55300" name="Rectangle 3"/>
          <p:cNvSpPr>
            <a:spLocks noGrp="1" noChangeArrowheads="1"/>
          </p:cNvSpPr>
          <p:nvPr>
            <p:ph type="body" idx="1"/>
          </p:nvPr>
        </p:nvSpPr>
        <p:spPr/>
        <p:txBody>
          <a:bodyPr/>
          <a:lstStyle/>
          <a:p>
            <a:pPr marL="0" indent="387350" eaLnBrk="1" hangingPunct="1">
              <a:lnSpc>
                <a:spcPct val="130000"/>
              </a:lnSpc>
            </a:pPr>
            <a:r>
              <a:rPr lang="en-US" altLang="zh-CN" sz="2400" smtClean="0">
                <a:solidFill>
                  <a:schemeClr val="accent2"/>
                </a:solidFill>
              </a:rPr>
              <a:t>5</a:t>
            </a:r>
            <a:r>
              <a:rPr lang="zh-CN" altLang="en-US" sz="2400" smtClean="0">
                <a:solidFill>
                  <a:schemeClr val="accent2"/>
                </a:solidFill>
              </a:rPr>
              <a:t>．对企业利润项目可以采用分类结构分析和时间趋势分析的方法，进一步揭示不同业务性质和损益来源的收支项目的稳定性和成长性，从中能清楚地看到利润构成中主要的、基本的、相对稳定持久的经营成果和临时的、特殊的、非正常的业务或事项的影响结果，从而更好地对企业的盈利水平作出客观的评价。</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62A3343-D4C3-45F5-8A15-3DA87235826A}" type="slidenum">
              <a:rPr lang="zh-CN" altLang="en-US"/>
              <a:pPr>
                <a:defRPr/>
              </a:pPr>
              <a:t>41</a:t>
            </a:fld>
            <a:endParaRPr lang="en-US" altLang="zh-CN"/>
          </a:p>
        </p:txBody>
      </p:sp>
      <p:sp>
        <p:nvSpPr>
          <p:cNvPr id="56323"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r>
              <a:rPr lang="zh-CN" altLang="en-US" sz="2000" smtClean="0">
                <a:ea typeface="宋体" pitchFamily="2" charset="-122"/>
              </a:rPr>
              <a:t> </a:t>
            </a:r>
          </a:p>
        </p:txBody>
      </p:sp>
      <p:sp>
        <p:nvSpPr>
          <p:cNvPr id="56324" name="Rectangle 3"/>
          <p:cNvSpPr>
            <a:spLocks noGrp="1" noChangeArrowheads="1"/>
          </p:cNvSpPr>
          <p:nvPr>
            <p:ph type="body" idx="1"/>
          </p:nvPr>
        </p:nvSpPr>
        <p:spPr/>
        <p:txBody>
          <a:bodyPr/>
          <a:lstStyle/>
          <a:p>
            <a:pPr marL="0" indent="387350" eaLnBrk="1" hangingPunct="1"/>
            <a:r>
              <a:rPr lang="zh-CN" altLang="en-US" dirty="0" smtClean="0">
                <a:solidFill>
                  <a:srgbClr val="3333FF"/>
                </a:solidFill>
              </a:rPr>
              <a:t>销售净利率</a:t>
            </a:r>
            <a:r>
              <a:rPr lang="zh-CN" altLang="en-US" dirty="0" smtClean="0">
                <a:solidFill>
                  <a:srgbClr val="993300"/>
                </a:solidFill>
              </a:rPr>
              <a:t>是在分析企业获利能力中使用最广的一项评价指标，也称销售净收益率、纯益率等，是指企业净利润与销售收入的比值。其计算公式为：</a:t>
            </a:r>
          </a:p>
          <a:p>
            <a:pPr marL="0" indent="387350" eaLnBrk="1" hangingPunct="1">
              <a:buFont typeface="Wingdings" pitchFamily="2" charset="2"/>
              <a:buNone/>
            </a:pPr>
            <a:r>
              <a:rPr lang="zh-CN" altLang="en-US" dirty="0" smtClean="0">
                <a:solidFill>
                  <a:srgbClr val="3333FF"/>
                </a:solidFill>
              </a:rPr>
              <a:t>销售净利率</a:t>
            </a:r>
            <a:r>
              <a:rPr lang="en-US" altLang="zh-CN" dirty="0" smtClean="0">
                <a:solidFill>
                  <a:srgbClr val="3333FF"/>
                </a:solidFill>
              </a:rPr>
              <a:t>=</a:t>
            </a:r>
            <a:r>
              <a:rPr lang="zh-CN" altLang="en-US" dirty="0" smtClean="0">
                <a:solidFill>
                  <a:srgbClr val="3333FF"/>
                </a:solidFill>
              </a:rPr>
              <a:t>净利润</a:t>
            </a:r>
            <a:r>
              <a:rPr lang="en-US" altLang="zh-CN" dirty="0" smtClean="0">
                <a:solidFill>
                  <a:srgbClr val="3333FF"/>
                </a:solidFill>
              </a:rPr>
              <a:t>÷</a:t>
            </a:r>
            <a:r>
              <a:rPr lang="zh-CN" altLang="en-US" dirty="0" smtClean="0">
                <a:solidFill>
                  <a:srgbClr val="3333FF"/>
                </a:solidFill>
              </a:rPr>
              <a:t>销售收入</a:t>
            </a:r>
          </a:p>
          <a:p>
            <a:pPr marL="0" indent="387350" eaLnBrk="1" hangingPunct="1"/>
            <a:r>
              <a:rPr lang="zh-CN" altLang="en-US" dirty="0" smtClean="0">
                <a:solidFill>
                  <a:srgbClr val="993300"/>
                </a:solidFill>
              </a:rPr>
              <a:t>销售净利率反映了企业每单位销售收入中所获得的净利润的数额。其分析要点如下：</a:t>
            </a:r>
          </a:p>
          <a:p>
            <a:pPr marL="0" indent="387350" eaLnBrk="1" hangingPunct="1"/>
            <a:r>
              <a:rPr lang="en-US" altLang="zh-CN" dirty="0" smtClean="0">
                <a:solidFill>
                  <a:srgbClr val="993300"/>
                </a:solidFill>
              </a:rPr>
              <a:t>1</a:t>
            </a:r>
            <a:r>
              <a:rPr lang="zh-CN" altLang="en-US" dirty="0" smtClean="0">
                <a:solidFill>
                  <a:srgbClr val="993300"/>
                </a:solidFill>
              </a:rPr>
              <a:t>．该指标值越大，说明企业获利能力越高。指标值与企业净利润呈正比，与销售收入呈反比，因此企业必须在保持销售不变的情况下提高净利润，或者使得净利润的增长幅度超过销售收入的增长幅度，才能达到提高企业销售净利率的目标。</a:t>
            </a:r>
          </a:p>
          <a:p>
            <a:pPr marL="0" indent="387350" eaLnBrk="1" hangingPunct="1"/>
            <a:r>
              <a:rPr lang="en-US" altLang="zh-CN" dirty="0" smtClean="0">
                <a:solidFill>
                  <a:srgbClr val="993300"/>
                </a:solidFill>
              </a:rPr>
              <a:t>2</a:t>
            </a:r>
            <a:r>
              <a:rPr lang="zh-CN" altLang="en-US" dirty="0" smtClean="0">
                <a:solidFill>
                  <a:srgbClr val="993300"/>
                </a:solidFill>
              </a:rPr>
              <a:t>．由于指标中的净利润是企业各项收益与各项成本费用配比后的净利，所以各年的数额会有较大变动，应注意结合盈利结构增减变动分析来考察销售净利率指标</a:t>
            </a:r>
            <a:r>
              <a:rPr lang="zh-CN" altLang="en-US" dirty="0" smtClean="0">
                <a:solidFill>
                  <a:srgbClr val="993300"/>
                </a:solidFill>
              </a:rPr>
              <a:t>。</a:t>
            </a:r>
            <a:endParaRPr lang="zh-CN" altLang="en-US" dirty="0" smtClean="0">
              <a:solidFill>
                <a:srgbClr val="993300"/>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AC7401D-12AC-4F2D-9230-4443427FC18C}" type="slidenum">
              <a:rPr lang="zh-CN" altLang="en-US"/>
              <a:pPr>
                <a:defRPr/>
              </a:pPr>
              <a:t>42</a:t>
            </a:fld>
            <a:endParaRPr lang="en-US" altLang="zh-CN"/>
          </a:p>
        </p:txBody>
      </p:sp>
      <p:sp>
        <p:nvSpPr>
          <p:cNvPr id="57347"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57348" name="Rectangle 3"/>
          <p:cNvSpPr>
            <a:spLocks noGrp="1" noChangeArrowheads="1"/>
          </p:cNvSpPr>
          <p:nvPr>
            <p:ph type="body" idx="1"/>
          </p:nvPr>
        </p:nvSpPr>
        <p:spPr/>
        <p:txBody>
          <a:bodyPr/>
          <a:lstStyle/>
          <a:p>
            <a:pPr marL="0" indent="387350" eaLnBrk="1" hangingPunct="1"/>
            <a:r>
              <a:rPr lang="zh-CN" altLang="en-US" smtClean="0">
                <a:solidFill>
                  <a:srgbClr val="3333FF"/>
                </a:solidFill>
              </a:rPr>
              <a:t>销售毛利率</a:t>
            </a:r>
            <a:r>
              <a:rPr lang="zh-CN" altLang="en-US" smtClean="0">
                <a:solidFill>
                  <a:srgbClr val="993300"/>
                </a:solidFill>
              </a:rPr>
              <a:t>是销售毛利与销售收入的比值，其中销售毛利是销售收入与销售成本之差。其计算公式为：</a:t>
            </a:r>
          </a:p>
          <a:p>
            <a:pPr marL="0" indent="387350" eaLnBrk="1" hangingPunct="1">
              <a:buFont typeface="Wingdings" pitchFamily="2" charset="2"/>
              <a:buNone/>
            </a:pPr>
            <a:r>
              <a:rPr lang="zh-CN" altLang="en-US" smtClean="0">
                <a:solidFill>
                  <a:srgbClr val="3333FF"/>
                </a:solidFill>
              </a:rPr>
              <a:t>销售毛利率</a:t>
            </a:r>
            <a:r>
              <a:rPr lang="en-US" altLang="zh-CN" smtClean="0">
                <a:solidFill>
                  <a:srgbClr val="3333FF"/>
                </a:solidFill>
              </a:rPr>
              <a:t>=</a:t>
            </a:r>
            <a:r>
              <a:rPr lang="zh-CN" altLang="en-US" smtClean="0">
                <a:solidFill>
                  <a:srgbClr val="3333FF"/>
                </a:solidFill>
              </a:rPr>
              <a:t>销售毛利</a:t>
            </a:r>
            <a:r>
              <a:rPr lang="en-US" altLang="zh-CN" smtClean="0">
                <a:solidFill>
                  <a:srgbClr val="3333FF"/>
                </a:solidFill>
              </a:rPr>
              <a:t>÷</a:t>
            </a:r>
            <a:r>
              <a:rPr lang="zh-CN" altLang="en-US" smtClean="0">
                <a:solidFill>
                  <a:srgbClr val="3333FF"/>
                </a:solidFill>
              </a:rPr>
              <a:t>销售收入</a:t>
            </a:r>
            <a:r>
              <a:rPr lang="en-US" altLang="zh-CN" smtClean="0">
                <a:solidFill>
                  <a:srgbClr val="3333FF"/>
                </a:solidFill>
              </a:rPr>
              <a:t>=</a:t>
            </a:r>
            <a:r>
              <a:rPr lang="zh-CN" altLang="en-US" smtClean="0">
                <a:solidFill>
                  <a:srgbClr val="3333FF"/>
                </a:solidFill>
              </a:rPr>
              <a:t>（销售收入</a:t>
            </a:r>
            <a:r>
              <a:rPr lang="en-US" altLang="zh-CN" smtClean="0">
                <a:solidFill>
                  <a:srgbClr val="3333FF"/>
                </a:solidFill>
              </a:rPr>
              <a:t>-</a:t>
            </a:r>
            <a:r>
              <a:rPr lang="zh-CN" altLang="en-US" smtClean="0">
                <a:solidFill>
                  <a:srgbClr val="3333FF"/>
                </a:solidFill>
              </a:rPr>
              <a:t>销售成本）</a:t>
            </a:r>
            <a:r>
              <a:rPr lang="en-US" altLang="zh-CN" smtClean="0">
                <a:solidFill>
                  <a:srgbClr val="3333FF"/>
                </a:solidFill>
              </a:rPr>
              <a:t>÷</a:t>
            </a:r>
            <a:r>
              <a:rPr lang="zh-CN" altLang="en-US" smtClean="0">
                <a:solidFill>
                  <a:srgbClr val="3333FF"/>
                </a:solidFill>
              </a:rPr>
              <a:t>销售收入</a:t>
            </a:r>
            <a:r>
              <a:rPr lang="en-US" altLang="zh-CN" smtClean="0">
                <a:solidFill>
                  <a:srgbClr val="3333FF"/>
                </a:solidFill>
              </a:rPr>
              <a:t>=1-</a:t>
            </a:r>
            <a:r>
              <a:rPr lang="zh-CN" altLang="en-US" smtClean="0">
                <a:solidFill>
                  <a:srgbClr val="3333FF"/>
                </a:solidFill>
              </a:rPr>
              <a:t>销售成本率</a:t>
            </a:r>
          </a:p>
          <a:p>
            <a:pPr marL="0" indent="387350" eaLnBrk="1" hangingPunct="1"/>
            <a:r>
              <a:rPr lang="zh-CN" altLang="en-US" smtClean="0">
                <a:solidFill>
                  <a:srgbClr val="993300"/>
                </a:solidFill>
              </a:rPr>
              <a:t>销售毛利率的分析要点：</a:t>
            </a:r>
          </a:p>
          <a:p>
            <a:pPr marL="0" indent="387350" eaLnBrk="1" hangingPunct="1"/>
            <a:r>
              <a:rPr lang="en-US" altLang="zh-CN" smtClean="0">
                <a:solidFill>
                  <a:srgbClr val="993300"/>
                </a:solidFill>
              </a:rPr>
              <a:t>1</a:t>
            </a:r>
            <a:r>
              <a:rPr lang="zh-CN" altLang="en-US" smtClean="0">
                <a:solidFill>
                  <a:srgbClr val="993300"/>
                </a:solidFill>
              </a:rPr>
              <a:t>．销售毛利率反映的是企业主营收入的获利水平，销售毛利率越高，说明企业主营成本控制越好，获利能力越强。</a:t>
            </a:r>
          </a:p>
          <a:p>
            <a:pPr marL="0" indent="387350" eaLnBrk="1" hangingPunct="1"/>
            <a:r>
              <a:rPr lang="en-US" altLang="zh-CN" smtClean="0">
                <a:solidFill>
                  <a:srgbClr val="993300"/>
                </a:solidFill>
              </a:rPr>
              <a:t>2</a:t>
            </a:r>
            <a:r>
              <a:rPr lang="zh-CN" altLang="en-US" smtClean="0">
                <a:solidFill>
                  <a:srgbClr val="993300"/>
                </a:solidFill>
              </a:rPr>
              <a:t>．企业毛利率下降的主要原因有：因竞争而降低售价；购货成本或生产成本上升；此外由于市场变化或企业战略实施的暂时影响，使得毛利率水平较高的产品（商品）的生产（销售）量占总量的比重的下降，也会造成企业销售毛利率的降低。</a:t>
            </a:r>
          </a:p>
          <a:p>
            <a:pPr marL="0" indent="387350" eaLnBrk="1" hangingPunct="1"/>
            <a:r>
              <a:rPr lang="en-US" altLang="zh-CN" smtClean="0">
                <a:solidFill>
                  <a:srgbClr val="993300"/>
                </a:solidFill>
              </a:rPr>
              <a:t>3</a:t>
            </a:r>
            <a:r>
              <a:rPr lang="zh-CN" altLang="en-US" smtClean="0">
                <a:solidFill>
                  <a:srgbClr val="993300"/>
                </a:solidFill>
              </a:rPr>
              <a:t>．销售毛利率指标具有明显的行业特点。一般说来，营业周期短、固定费用低的行业的毛利率水平比较低；营业周期长、固定费用高的行业，则要求有较高的毛利率，以弥补其巨大的固定成本。</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28F100A-4717-4BD4-9AD5-297530CD34DE}" type="slidenum">
              <a:rPr lang="zh-CN" altLang="en-US"/>
              <a:pPr>
                <a:defRPr/>
              </a:pPr>
              <a:t>43</a:t>
            </a:fld>
            <a:endParaRPr lang="en-US" altLang="zh-CN"/>
          </a:p>
        </p:txBody>
      </p:sp>
      <p:sp>
        <p:nvSpPr>
          <p:cNvPr id="58371"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58372" name="Rectangle 3"/>
          <p:cNvSpPr>
            <a:spLocks noGrp="1" noChangeArrowheads="1"/>
          </p:cNvSpPr>
          <p:nvPr>
            <p:ph type="body" idx="1"/>
          </p:nvPr>
        </p:nvSpPr>
        <p:spPr/>
        <p:txBody>
          <a:bodyPr/>
          <a:lstStyle/>
          <a:p>
            <a:pPr marL="0" indent="387350" eaLnBrk="1" hangingPunct="1">
              <a:lnSpc>
                <a:spcPct val="110000"/>
              </a:lnSpc>
            </a:pPr>
            <a:r>
              <a:rPr lang="zh-CN" altLang="en-US" sz="2400" smtClean="0">
                <a:solidFill>
                  <a:srgbClr val="3333FF"/>
                </a:solidFill>
              </a:rPr>
              <a:t>主营业务利润率</a:t>
            </a:r>
            <a:r>
              <a:rPr lang="zh-CN" altLang="en-US" sz="2400" smtClean="0">
                <a:solidFill>
                  <a:srgbClr val="993300"/>
                </a:solidFill>
              </a:rPr>
              <a:t>是企业主营业务利润和销售收入之比。其计算公式为：</a:t>
            </a:r>
          </a:p>
          <a:p>
            <a:pPr marL="0" indent="387350" eaLnBrk="1" hangingPunct="1">
              <a:lnSpc>
                <a:spcPct val="110000"/>
              </a:lnSpc>
              <a:buFont typeface="Wingdings" pitchFamily="2" charset="2"/>
              <a:buNone/>
            </a:pPr>
            <a:r>
              <a:rPr lang="zh-CN" altLang="en-US" sz="2400" smtClean="0">
                <a:solidFill>
                  <a:srgbClr val="3333FF"/>
                </a:solidFill>
              </a:rPr>
              <a:t>主营业务利润率</a:t>
            </a:r>
            <a:r>
              <a:rPr lang="en-US" altLang="zh-CN" sz="2400" smtClean="0">
                <a:solidFill>
                  <a:srgbClr val="3333FF"/>
                </a:solidFill>
              </a:rPr>
              <a:t>=</a:t>
            </a:r>
            <a:r>
              <a:rPr lang="zh-CN" altLang="en-US" sz="2400" smtClean="0">
                <a:solidFill>
                  <a:srgbClr val="3333FF"/>
                </a:solidFill>
              </a:rPr>
              <a:t>主营业务利润</a:t>
            </a:r>
            <a:r>
              <a:rPr lang="en-US" altLang="zh-CN" sz="2400" smtClean="0">
                <a:solidFill>
                  <a:srgbClr val="3333FF"/>
                </a:solidFill>
              </a:rPr>
              <a:t>÷</a:t>
            </a:r>
            <a:r>
              <a:rPr lang="zh-CN" altLang="en-US" sz="2400" smtClean="0">
                <a:solidFill>
                  <a:srgbClr val="3333FF"/>
                </a:solidFill>
              </a:rPr>
              <a:t>销售收入</a:t>
            </a:r>
          </a:p>
          <a:p>
            <a:pPr marL="0" indent="387350" eaLnBrk="1" hangingPunct="1">
              <a:lnSpc>
                <a:spcPct val="110000"/>
              </a:lnSpc>
            </a:pPr>
            <a:r>
              <a:rPr lang="zh-CN" altLang="en-US" sz="2400" smtClean="0">
                <a:solidFill>
                  <a:srgbClr val="993300"/>
                </a:solidFill>
              </a:rPr>
              <a:t>主营业务利润率反映企业每单位销售收入中获得的主营业务利润的金额。主营业务利润率越高，企业获利能力越强。</a:t>
            </a:r>
          </a:p>
          <a:p>
            <a:pPr marL="0" indent="387350" eaLnBrk="1" hangingPunct="1">
              <a:lnSpc>
                <a:spcPct val="110000"/>
              </a:lnSpc>
            </a:pPr>
            <a:r>
              <a:rPr lang="zh-CN" altLang="en-US" sz="2400" smtClean="0">
                <a:solidFill>
                  <a:srgbClr val="3333FF"/>
                </a:solidFill>
              </a:rPr>
              <a:t>营业利润率</a:t>
            </a:r>
            <a:r>
              <a:rPr lang="zh-CN" altLang="en-US" sz="2400" smtClean="0">
                <a:solidFill>
                  <a:srgbClr val="993300"/>
                </a:solidFill>
              </a:rPr>
              <a:t>是企业营业利润与销售收入的比值。其计算公式为：</a:t>
            </a:r>
          </a:p>
          <a:p>
            <a:pPr marL="0" indent="387350" eaLnBrk="1" hangingPunct="1">
              <a:lnSpc>
                <a:spcPct val="110000"/>
              </a:lnSpc>
              <a:buFont typeface="Wingdings" pitchFamily="2" charset="2"/>
              <a:buNone/>
            </a:pPr>
            <a:r>
              <a:rPr lang="zh-CN" altLang="en-US" sz="2400" smtClean="0">
                <a:solidFill>
                  <a:srgbClr val="3333FF"/>
                </a:solidFill>
              </a:rPr>
              <a:t>营业利润率</a:t>
            </a:r>
            <a:r>
              <a:rPr lang="en-US" altLang="zh-CN" sz="2400" smtClean="0">
                <a:solidFill>
                  <a:srgbClr val="3333FF"/>
                </a:solidFill>
              </a:rPr>
              <a:t>=</a:t>
            </a:r>
            <a:r>
              <a:rPr lang="zh-CN" altLang="en-US" sz="2400" smtClean="0">
                <a:solidFill>
                  <a:srgbClr val="3333FF"/>
                </a:solidFill>
              </a:rPr>
              <a:t>营业利润</a:t>
            </a:r>
            <a:r>
              <a:rPr lang="en-US" altLang="zh-CN" sz="2400" smtClean="0">
                <a:solidFill>
                  <a:srgbClr val="3333FF"/>
                </a:solidFill>
              </a:rPr>
              <a:t>÷</a:t>
            </a:r>
            <a:r>
              <a:rPr lang="zh-CN" altLang="en-US" sz="2400" smtClean="0">
                <a:solidFill>
                  <a:srgbClr val="3333FF"/>
                </a:solidFill>
              </a:rPr>
              <a:t>销售收入</a:t>
            </a:r>
          </a:p>
          <a:p>
            <a:pPr marL="0" indent="387350" eaLnBrk="1" hangingPunct="1">
              <a:lnSpc>
                <a:spcPct val="110000"/>
              </a:lnSpc>
            </a:pPr>
            <a:r>
              <a:rPr lang="zh-CN" altLang="en-US" sz="2400" smtClean="0">
                <a:solidFill>
                  <a:srgbClr val="993300"/>
                </a:solidFill>
              </a:rPr>
              <a:t>营业利润率反映企业每单位销售收入中获得的营业利润的金额。营业利润率越高，表明企业通过日常经营活动获得收益的能力就越强。</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1C93ED7-4E73-42CD-B17A-80167E506C57}" type="slidenum">
              <a:rPr lang="zh-CN" altLang="en-US"/>
              <a:pPr>
                <a:defRPr/>
              </a:pPr>
              <a:t>44</a:t>
            </a:fld>
            <a:endParaRPr lang="en-US" altLang="zh-CN"/>
          </a:p>
        </p:txBody>
      </p:sp>
      <p:sp>
        <p:nvSpPr>
          <p:cNvPr id="59395"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59396" name="Rectangle 3"/>
          <p:cNvSpPr>
            <a:spLocks noGrp="1" noChangeArrowheads="1"/>
          </p:cNvSpPr>
          <p:nvPr>
            <p:ph type="body" idx="1"/>
          </p:nvPr>
        </p:nvSpPr>
        <p:spPr/>
        <p:txBody>
          <a:bodyPr/>
          <a:lstStyle/>
          <a:p>
            <a:pPr marL="0" indent="387350" eaLnBrk="1" hangingPunct="1">
              <a:lnSpc>
                <a:spcPct val="120000"/>
              </a:lnSpc>
            </a:pPr>
            <a:r>
              <a:rPr lang="zh-CN" altLang="en-US" sz="2400" smtClean="0">
                <a:solidFill>
                  <a:srgbClr val="3333FF"/>
                </a:solidFill>
              </a:rPr>
              <a:t>息税前利润率</a:t>
            </a:r>
          </a:p>
          <a:p>
            <a:pPr marL="0" indent="387350" eaLnBrk="1" hangingPunct="1">
              <a:lnSpc>
                <a:spcPct val="120000"/>
              </a:lnSpc>
            </a:pPr>
            <a:r>
              <a:rPr lang="zh-CN" altLang="en-US" sz="2400" smtClean="0">
                <a:solidFill>
                  <a:srgbClr val="993300"/>
                </a:solidFill>
              </a:rPr>
              <a:t>息税前利润率是企业息税前利润（</a:t>
            </a:r>
            <a:r>
              <a:rPr lang="en-US" altLang="zh-CN" sz="2400" smtClean="0">
                <a:solidFill>
                  <a:srgbClr val="993300"/>
                </a:solidFill>
              </a:rPr>
              <a:t>EBIT</a:t>
            </a:r>
            <a:r>
              <a:rPr lang="zh-CN" altLang="en-US" sz="2400" smtClean="0">
                <a:solidFill>
                  <a:srgbClr val="993300"/>
                </a:solidFill>
              </a:rPr>
              <a:t>）和销售收入之比。其计算公式为：</a:t>
            </a:r>
          </a:p>
          <a:p>
            <a:pPr marL="0" indent="387350" eaLnBrk="1" hangingPunct="1">
              <a:lnSpc>
                <a:spcPct val="120000"/>
              </a:lnSpc>
            </a:pPr>
            <a:r>
              <a:rPr lang="zh-CN" altLang="en-US" sz="2400" smtClean="0">
                <a:solidFill>
                  <a:schemeClr val="accent2"/>
                </a:solidFill>
              </a:rPr>
              <a:t>息税前利润率</a:t>
            </a:r>
            <a:r>
              <a:rPr lang="en-US" altLang="zh-CN" sz="2400" smtClean="0">
                <a:solidFill>
                  <a:schemeClr val="accent2"/>
                </a:solidFill>
              </a:rPr>
              <a:t>=</a:t>
            </a:r>
            <a:r>
              <a:rPr lang="zh-CN" altLang="en-US" sz="2400" smtClean="0">
                <a:solidFill>
                  <a:schemeClr val="accent2"/>
                </a:solidFill>
              </a:rPr>
              <a:t>（息税前利润</a:t>
            </a:r>
            <a:r>
              <a:rPr lang="en-US" altLang="zh-CN" sz="2400" smtClean="0">
                <a:solidFill>
                  <a:schemeClr val="accent2"/>
                </a:solidFill>
              </a:rPr>
              <a:t>÷</a:t>
            </a:r>
            <a:r>
              <a:rPr lang="zh-CN" altLang="en-US" sz="2400" smtClean="0">
                <a:solidFill>
                  <a:schemeClr val="accent2"/>
                </a:solidFill>
              </a:rPr>
              <a:t>销售收入）</a:t>
            </a:r>
            <a:r>
              <a:rPr lang="en-US" altLang="zh-CN" sz="2400" smtClean="0">
                <a:solidFill>
                  <a:schemeClr val="accent2"/>
                </a:solidFill>
              </a:rPr>
              <a:t>×100%</a:t>
            </a:r>
          </a:p>
          <a:p>
            <a:pPr marL="0" indent="387350" eaLnBrk="1" hangingPunct="1">
              <a:lnSpc>
                <a:spcPct val="120000"/>
              </a:lnSpc>
            </a:pPr>
            <a:r>
              <a:rPr lang="zh-CN" altLang="en-US" sz="2400" smtClean="0">
                <a:solidFill>
                  <a:srgbClr val="993300"/>
                </a:solidFill>
              </a:rPr>
              <a:t>息税前利润率反映企业每单位销售收入中获得的息税前利润的金额。息税前利润率越高，企业获利能力越强。</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050E749-F1E2-49B0-B3C1-9A01AE375649}" type="slidenum">
              <a:rPr lang="zh-CN" altLang="en-US"/>
              <a:pPr>
                <a:defRPr/>
              </a:pPr>
              <a:t>45</a:t>
            </a:fld>
            <a:endParaRPr lang="en-US" altLang="zh-CN"/>
          </a:p>
        </p:txBody>
      </p:sp>
      <p:sp>
        <p:nvSpPr>
          <p:cNvPr id="60419"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60420" name="Rectangle 3"/>
          <p:cNvSpPr>
            <a:spLocks noGrp="1" noChangeArrowheads="1"/>
          </p:cNvSpPr>
          <p:nvPr>
            <p:ph type="body" idx="1"/>
          </p:nvPr>
        </p:nvSpPr>
        <p:spPr/>
        <p:txBody>
          <a:bodyPr/>
          <a:lstStyle/>
          <a:p>
            <a:pPr marL="0" indent="387350" eaLnBrk="1" hangingPunct="1"/>
            <a:r>
              <a:rPr lang="zh-CN" altLang="en-US" sz="2400" smtClean="0">
                <a:solidFill>
                  <a:srgbClr val="3333FF"/>
                </a:solidFill>
              </a:rPr>
              <a:t>销售利润率</a:t>
            </a:r>
            <a:r>
              <a:rPr lang="zh-CN" altLang="en-US" sz="2400" smtClean="0">
                <a:solidFill>
                  <a:srgbClr val="993300"/>
                </a:solidFill>
              </a:rPr>
              <a:t>也称税前净利率，是企业利润总额与销售收入之比。其计算公式为：</a:t>
            </a:r>
          </a:p>
          <a:p>
            <a:pPr marL="0" indent="387350" eaLnBrk="1" hangingPunct="1">
              <a:buFont typeface="Wingdings" pitchFamily="2" charset="2"/>
              <a:buNone/>
            </a:pPr>
            <a:r>
              <a:rPr lang="zh-CN" altLang="en-US" sz="2400" smtClean="0">
                <a:solidFill>
                  <a:srgbClr val="3333FF"/>
                </a:solidFill>
              </a:rPr>
              <a:t>销售利润率</a:t>
            </a:r>
            <a:r>
              <a:rPr lang="en-US" altLang="zh-CN" sz="2400" smtClean="0">
                <a:solidFill>
                  <a:srgbClr val="3333FF"/>
                </a:solidFill>
              </a:rPr>
              <a:t>=</a:t>
            </a:r>
            <a:r>
              <a:rPr lang="zh-CN" altLang="en-US" sz="2400" smtClean="0">
                <a:solidFill>
                  <a:srgbClr val="3333FF"/>
                </a:solidFill>
              </a:rPr>
              <a:t>利润总额</a:t>
            </a:r>
            <a:r>
              <a:rPr lang="en-US" altLang="zh-CN" sz="2400" smtClean="0">
                <a:solidFill>
                  <a:srgbClr val="3333FF"/>
                </a:solidFill>
              </a:rPr>
              <a:t>÷</a:t>
            </a:r>
            <a:r>
              <a:rPr lang="zh-CN" altLang="en-US" sz="2400" smtClean="0">
                <a:solidFill>
                  <a:srgbClr val="3333FF"/>
                </a:solidFill>
              </a:rPr>
              <a:t>销售收入</a:t>
            </a:r>
          </a:p>
          <a:p>
            <a:pPr marL="0" indent="387350" eaLnBrk="1" hangingPunct="1"/>
            <a:r>
              <a:rPr lang="zh-CN" altLang="en-US" sz="2400" smtClean="0">
                <a:solidFill>
                  <a:srgbClr val="993300"/>
                </a:solidFill>
              </a:rPr>
              <a:t>销售利润率衡量的是企业销售收入中获得利润总额的多少。销售利润率越高，表明企业当期各项经营活动获得收益的能力就越强。</a:t>
            </a:r>
          </a:p>
          <a:p>
            <a:pPr marL="0" indent="387350" eaLnBrk="1" hangingPunct="1"/>
            <a:r>
              <a:rPr lang="zh-CN" altLang="en-US" sz="2400" smtClean="0">
                <a:solidFill>
                  <a:srgbClr val="993300"/>
                </a:solidFill>
              </a:rPr>
              <a:t>不过，由于利润总额中包含有企业利得这些不确定收益项目在内，因此，这一指标只能对企业当期的盈利情况提供分析的基本信息，而在跨期比较时，还必须对一些特殊的收益项目进行具体分析。</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57331AB-9763-4A13-AA12-BCC51A4E398A}" type="slidenum">
              <a:rPr lang="zh-CN" altLang="en-US"/>
              <a:pPr>
                <a:defRPr/>
              </a:pPr>
              <a:t>46</a:t>
            </a:fld>
            <a:endParaRPr lang="en-US" altLang="zh-CN"/>
          </a:p>
        </p:txBody>
      </p:sp>
      <p:sp>
        <p:nvSpPr>
          <p:cNvPr id="61443"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61444" name="Rectangle 3"/>
          <p:cNvSpPr>
            <a:spLocks noGrp="1" noChangeArrowheads="1"/>
          </p:cNvSpPr>
          <p:nvPr>
            <p:ph type="body" idx="1"/>
          </p:nvPr>
        </p:nvSpPr>
        <p:spPr/>
        <p:txBody>
          <a:bodyPr/>
          <a:lstStyle/>
          <a:p>
            <a:pPr marL="0" indent="387350" eaLnBrk="1" hangingPunct="1"/>
            <a:r>
              <a:rPr lang="en-US" altLang="zh-CN" sz="2400" smtClean="0">
                <a:solidFill>
                  <a:schemeClr val="accent2"/>
                </a:solidFill>
              </a:rPr>
              <a:t>EBITDA</a:t>
            </a:r>
            <a:r>
              <a:rPr lang="zh-CN" altLang="en-US" sz="2400" smtClean="0">
                <a:solidFill>
                  <a:schemeClr val="accent2"/>
                </a:solidFill>
              </a:rPr>
              <a:t>率</a:t>
            </a:r>
            <a:r>
              <a:rPr lang="zh-CN" altLang="en-US" sz="2400" smtClean="0"/>
              <a:t>是企业息税摊折前收益（</a:t>
            </a:r>
            <a:r>
              <a:rPr lang="en-US" altLang="zh-CN" sz="2400" smtClean="0"/>
              <a:t>EBITDA</a:t>
            </a:r>
            <a:r>
              <a:rPr lang="zh-CN" altLang="en-US" sz="2400" smtClean="0"/>
              <a:t>）与销售收入的比率，计算公式为：</a:t>
            </a:r>
          </a:p>
          <a:p>
            <a:pPr marL="0" indent="387350" eaLnBrk="1" hangingPunct="1"/>
            <a:r>
              <a:rPr lang="en-US" altLang="zh-CN" sz="2400" smtClean="0">
                <a:solidFill>
                  <a:srgbClr val="FF0066"/>
                </a:solidFill>
              </a:rPr>
              <a:t>EBITDA</a:t>
            </a:r>
            <a:r>
              <a:rPr lang="zh-CN" altLang="en-US" sz="2400" smtClean="0">
                <a:solidFill>
                  <a:srgbClr val="FF0066"/>
                </a:solidFill>
              </a:rPr>
              <a:t>率</a:t>
            </a:r>
            <a:r>
              <a:rPr lang="en-US" altLang="zh-CN" sz="2400" smtClean="0">
                <a:solidFill>
                  <a:srgbClr val="FF0066"/>
                </a:solidFill>
              </a:rPr>
              <a:t>=</a:t>
            </a:r>
            <a:r>
              <a:rPr lang="zh-CN" altLang="en-US" sz="2400" smtClean="0">
                <a:solidFill>
                  <a:srgbClr val="FF0066"/>
                </a:solidFill>
              </a:rPr>
              <a:t>（净利润</a:t>
            </a:r>
            <a:r>
              <a:rPr lang="en-US" altLang="zh-CN" sz="2400" smtClean="0">
                <a:solidFill>
                  <a:srgbClr val="FF0066"/>
                </a:solidFill>
              </a:rPr>
              <a:t>+</a:t>
            </a:r>
            <a:r>
              <a:rPr lang="zh-CN" altLang="en-US" sz="2400" smtClean="0">
                <a:solidFill>
                  <a:srgbClr val="FF0066"/>
                </a:solidFill>
              </a:rPr>
              <a:t>所得税</a:t>
            </a:r>
            <a:r>
              <a:rPr lang="en-US" altLang="zh-CN" sz="2400" smtClean="0">
                <a:solidFill>
                  <a:srgbClr val="FF0066"/>
                </a:solidFill>
              </a:rPr>
              <a:t>+</a:t>
            </a:r>
            <a:r>
              <a:rPr lang="zh-CN" altLang="en-US" sz="2400" smtClean="0">
                <a:solidFill>
                  <a:srgbClr val="FF0066"/>
                </a:solidFill>
              </a:rPr>
              <a:t>利息支出</a:t>
            </a:r>
            <a:r>
              <a:rPr lang="en-US" altLang="zh-CN" sz="2400" smtClean="0">
                <a:solidFill>
                  <a:srgbClr val="FF0066"/>
                </a:solidFill>
              </a:rPr>
              <a:t>+</a:t>
            </a:r>
            <a:r>
              <a:rPr lang="zh-CN" altLang="en-US" sz="2400" smtClean="0">
                <a:solidFill>
                  <a:srgbClr val="FF0066"/>
                </a:solidFill>
              </a:rPr>
              <a:t>固定资产折旧</a:t>
            </a:r>
            <a:r>
              <a:rPr lang="en-US" altLang="zh-CN" sz="2400" smtClean="0">
                <a:solidFill>
                  <a:srgbClr val="FF0066"/>
                </a:solidFill>
              </a:rPr>
              <a:t>+</a:t>
            </a:r>
            <a:r>
              <a:rPr lang="zh-CN" altLang="en-US" sz="2400" smtClean="0">
                <a:solidFill>
                  <a:srgbClr val="FF0066"/>
                </a:solidFill>
              </a:rPr>
              <a:t>无形资产摊销）</a:t>
            </a:r>
            <a:r>
              <a:rPr lang="en-US" altLang="zh-CN" sz="2400" smtClean="0">
                <a:solidFill>
                  <a:srgbClr val="FF0066"/>
                </a:solidFill>
              </a:rPr>
              <a:t>÷</a:t>
            </a:r>
            <a:r>
              <a:rPr lang="zh-CN" altLang="en-US" sz="2400" smtClean="0">
                <a:solidFill>
                  <a:srgbClr val="FF0066"/>
                </a:solidFill>
              </a:rPr>
              <a:t>销售收入</a:t>
            </a:r>
            <a:r>
              <a:rPr lang="en-US" altLang="zh-CN" sz="2400" smtClean="0">
                <a:solidFill>
                  <a:srgbClr val="FF0066"/>
                </a:solidFill>
              </a:rPr>
              <a:t>×100%</a:t>
            </a:r>
          </a:p>
          <a:p>
            <a:pPr marL="0" indent="387350" eaLnBrk="1" hangingPunct="1"/>
            <a:r>
              <a:rPr lang="en-US" altLang="zh-CN" sz="2400" smtClean="0"/>
              <a:t>EBITDA</a:t>
            </a:r>
            <a:r>
              <a:rPr lang="zh-CN" altLang="en-US" sz="2400" smtClean="0"/>
              <a:t>率是衡量企业盈利能力的重要指标，由于息税摊折前收益排除了企业内部会计政策和外部融资、税收政策的差异性影响，故使得不同地区、不同行业的企业更易于进行业绩比较。该指标值越高，表明企业盈利能力越强。</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BF445B4-AAD2-4CCF-8783-3126240BDA0F}" type="slidenum">
              <a:rPr lang="zh-CN" altLang="en-US"/>
              <a:pPr>
                <a:defRPr/>
              </a:pPr>
              <a:t>47</a:t>
            </a:fld>
            <a:endParaRPr lang="en-US" altLang="zh-CN"/>
          </a:p>
        </p:txBody>
      </p:sp>
      <p:sp>
        <p:nvSpPr>
          <p:cNvPr id="62467"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62468" name="Rectangle 3"/>
          <p:cNvSpPr>
            <a:spLocks noGrp="1" noChangeArrowheads="1"/>
          </p:cNvSpPr>
          <p:nvPr>
            <p:ph type="body" idx="1"/>
          </p:nvPr>
        </p:nvSpPr>
        <p:spPr/>
        <p:txBody>
          <a:bodyPr/>
          <a:lstStyle/>
          <a:p>
            <a:pPr marL="0" indent="387350" eaLnBrk="1" hangingPunct="1"/>
            <a:r>
              <a:rPr lang="zh-CN" altLang="en-US" sz="2400" smtClean="0">
                <a:solidFill>
                  <a:srgbClr val="3333FF"/>
                </a:solidFill>
              </a:rPr>
              <a:t>销售成本率</a:t>
            </a:r>
            <a:r>
              <a:rPr lang="zh-CN" altLang="en-US" sz="2400" smtClean="0">
                <a:solidFill>
                  <a:srgbClr val="993300"/>
                </a:solidFill>
              </a:rPr>
              <a:t>也称营业成本率，是企业销售成本与销售收入的比率。计算公式为：</a:t>
            </a:r>
          </a:p>
          <a:p>
            <a:pPr marL="0" indent="387350" eaLnBrk="1" hangingPunct="1">
              <a:buFont typeface="Wingdings" pitchFamily="2" charset="2"/>
              <a:buNone/>
            </a:pPr>
            <a:r>
              <a:rPr lang="zh-CN" altLang="en-US" sz="2400" smtClean="0">
                <a:solidFill>
                  <a:srgbClr val="3333FF"/>
                </a:solidFill>
              </a:rPr>
              <a:t>销售成本率</a:t>
            </a:r>
            <a:r>
              <a:rPr lang="en-US" altLang="zh-CN" sz="2400" smtClean="0">
                <a:solidFill>
                  <a:srgbClr val="3333FF"/>
                </a:solidFill>
              </a:rPr>
              <a:t>=</a:t>
            </a:r>
            <a:r>
              <a:rPr lang="zh-CN" altLang="en-US" sz="2400" smtClean="0">
                <a:solidFill>
                  <a:srgbClr val="3333FF"/>
                </a:solidFill>
              </a:rPr>
              <a:t>销售成本</a:t>
            </a:r>
            <a:r>
              <a:rPr lang="en-US" altLang="zh-CN" sz="2400" smtClean="0">
                <a:solidFill>
                  <a:srgbClr val="3333FF"/>
                </a:solidFill>
              </a:rPr>
              <a:t>÷</a:t>
            </a:r>
            <a:r>
              <a:rPr lang="zh-CN" altLang="en-US" sz="2400" smtClean="0">
                <a:solidFill>
                  <a:srgbClr val="3333FF"/>
                </a:solidFill>
              </a:rPr>
              <a:t>销售收入</a:t>
            </a:r>
          </a:p>
          <a:p>
            <a:pPr marL="0" indent="387350" eaLnBrk="1" hangingPunct="1"/>
            <a:r>
              <a:rPr lang="zh-CN" altLang="en-US" sz="2400" smtClean="0">
                <a:solidFill>
                  <a:srgbClr val="3333FF"/>
                </a:solidFill>
              </a:rPr>
              <a:t>销售费用率</a:t>
            </a:r>
            <a:r>
              <a:rPr lang="zh-CN" altLang="en-US" sz="2400" smtClean="0">
                <a:solidFill>
                  <a:srgbClr val="993300"/>
                </a:solidFill>
              </a:rPr>
              <a:t>也称营业费用率，是企业销售费用、管理费用和财务费用之和与销售收入的比率。计算公式为：</a:t>
            </a:r>
          </a:p>
          <a:p>
            <a:pPr marL="0" indent="387350" eaLnBrk="1" hangingPunct="1">
              <a:buFont typeface="Wingdings" pitchFamily="2" charset="2"/>
              <a:buNone/>
            </a:pPr>
            <a:r>
              <a:rPr lang="zh-CN" altLang="en-US" sz="2400" smtClean="0">
                <a:solidFill>
                  <a:srgbClr val="3333FF"/>
                </a:solidFill>
              </a:rPr>
              <a:t>销售费用率</a:t>
            </a:r>
            <a:r>
              <a:rPr lang="en-US" altLang="zh-CN" sz="2400" smtClean="0">
                <a:solidFill>
                  <a:srgbClr val="3333FF"/>
                </a:solidFill>
              </a:rPr>
              <a:t>=</a:t>
            </a:r>
            <a:r>
              <a:rPr lang="zh-CN" altLang="en-US" sz="2400" smtClean="0">
                <a:solidFill>
                  <a:srgbClr val="3333FF"/>
                </a:solidFill>
              </a:rPr>
              <a:t>（销售费用</a:t>
            </a:r>
            <a:r>
              <a:rPr lang="en-US" altLang="zh-CN" sz="2400" smtClean="0">
                <a:solidFill>
                  <a:srgbClr val="3333FF"/>
                </a:solidFill>
              </a:rPr>
              <a:t>+</a:t>
            </a:r>
            <a:r>
              <a:rPr lang="zh-CN" altLang="en-US" sz="2400" smtClean="0">
                <a:solidFill>
                  <a:srgbClr val="3333FF"/>
                </a:solidFill>
              </a:rPr>
              <a:t>管理费用</a:t>
            </a:r>
            <a:r>
              <a:rPr lang="en-US" altLang="zh-CN" sz="2400" smtClean="0">
                <a:solidFill>
                  <a:srgbClr val="3333FF"/>
                </a:solidFill>
              </a:rPr>
              <a:t>+</a:t>
            </a:r>
            <a:r>
              <a:rPr lang="zh-CN" altLang="en-US" sz="2400" smtClean="0">
                <a:solidFill>
                  <a:srgbClr val="3333FF"/>
                </a:solidFill>
              </a:rPr>
              <a:t>财务费用）</a:t>
            </a:r>
            <a:r>
              <a:rPr lang="en-US" altLang="zh-CN" sz="2400" smtClean="0">
                <a:solidFill>
                  <a:srgbClr val="3333FF"/>
                </a:solidFill>
              </a:rPr>
              <a:t>÷</a:t>
            </a:r>
            <a:r>
              <a:rPr lang="zh-CN" altLang="en-US" sz="2400" smtClean="0">
                <a:solidFill>
                  <a:srgbClr val="3333FF"/>
                </a:solidFill>
              </a:rPr>
              <a:t>销售收入</a:t>
            </a:r>
          </a:p>
          <a:p>
            <a:pPr marL="0" indent="387350" eaLnBrk="1" hangingPunct="1"/>
            <a:r>
              <a:rPr lang="zh-CN" altLang="en-US" sz="2400" smtClean="0">
                <a:solidFill>
                  <a:srgbClr val="993300"/>
                </a:solidFill>
              </a:rPr>
              <a:t>销售成本率和销售费用率分别衡量企业每单位实现的销售收入中销售成本以及三项费用占用的金额，这两项指标值越高，表明企业在成本费用控制方面越差，企业的盈利水平也就越弱。</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29771AB-4AFA-49D6-A1C6-5049BD0FBFF8}" type="slidenum">
              <a:rPr lang="zh-CN" altLang="en-US"/>
              <a:pPr>
                <a:defRPr/>
              </a:pPr>
              <a:t>48</a:t>
            </a:fld>
            <a:endParaRPr lang="en-US" altLang="zh-CN"/>
          </a:p>
        </p:txBody>
      </p:sp>
      <p:sp>
        <p:nvSpPr>
          <p:cNvPr id="63491" name="Rectangle 2"/>
          <p:cNvSpPr>
            <a:spLocks noGrp="1" noChangeArrowheads="1"/>
          </p:cNvSpPr>
          <p:nvPr>
            <p:ph type="title"/>
          </p:nvPr>
        </p:nvSpPr>
        <p:spPr/>
        <p:txBody>
          <a:bodyPr/>
          <a:lstStyle/>
          <a:p>
            <a:pPr eaLnBrk="1" hangingPunct="1"/>
            <a:r>
              <a:rPr lang="zh-CN" altLang="en-US" b="1" smtClean="0">
                <a:ea typeface="宋体" pitchFamily="2" charset="-122"/>
              </a:rPr>
              <a:t>销售获利能力分析</a:t>
            </a:r>
          </a:p>
        </p:txBody>
      </p:sp>
      <p:sp>
        <p:nvSpPr>
          <p:cNvPr id="63492" name="Rectangle 3"/>
          <p:cNvSpPr>
            <a:spLocks noGrp="1" noChangeArrowheads="1"/>
          </p:cNvSpPr>
          <p:nvPr>
            <p:ph type="body" idx="1"/>
          </p:nvPr>
        </p:nvSpPr>
        <p:spPr/>
        <p:txBody>
          <a:bodyPr/>
          <a:lstStyle/>
          <a:p>
            <a:pPr marL="0" indent="387350" eaLnBrk="1" hangingPunct="1"/>
            <a:r>
              <a:rPr lang="zh-CN" altLang="en-US" sz="2200" dirty="0" smtClean="0">
                <a:solidFill>
                  <a:schemeClr val="accent2"/>
                </a:solidFill>
              </a:rPr>
              <a:t>成本费用与收入比率</a:t>
            </a:r>
            <a:r>
              <a:rPr lang="zh-CN" altLang="en-US" sz="2200" dirty="0" smtClean="0"/>
              <a:t>即销售成本率和销售费用率之和，是企业全部成本费用与收入的比率，公式如下：</a:t>
            </a:r>
          </a:p>
          <a:p>
            <a:pPr marL="0" indent="387350" eaLnBrk="1" hangingPunct="1"/>
            <a:r>
              <a:rPr lang="zh-CN" altLang="en-US" sz="2200" dirty="0" smtClean="0">
                <a:solidFill>
                  <a:srgbClr val="FF0066"/>
                </a:solidFill>
              </a:rPr>
              <a:t>成本费用与收入比率</a:t>
            </a:r>
            <a:r>
              <a:rPr lang="en-US" altLang="zh-CN" sz="2200" dirty="0" smtClean="0">
                <a:solidFill>
                  <a:srgbClr val="FF0066"/>
                </a:solidFill>
              </a:rPr>
              <a:t>=[</a:t>
            </a:r>
            <a:r>
              <a:rPr lang="zh-CN" altLang="en-US" sz="2200" dirty="0" smtClean="0">
                <a:solidFill>
                  <a:srgbClr val="FF0066"/>
                </a:solidFill>
              </a:rPr>
              <a:t>（营业成本</a:t>
            </a:r>
            <a:r>
              <a:rPr lang="en-US" altLang="zh-CN" sz="2200" dirty="0" smtClean="0">
                <a:solidFill>
                  <a:srgbClr val="FF0066"/>
                </a:solidFill>
              </a:rPr>
              <a:t>+</a:t>
            </a:r>
            <a:r>
              <a:rPr lang="zh-CN" altLang="en-US" sz="2200" dirty="0" smtClean="0">
                <a:solidFill>
                  <a:srgbClr val="FF0066"/>
                </a:solidFill>
              </a:rPr>
              <a:t>销售费用</a:t>
            </a:r>
            <a:r>
              <a:rPr lang="en-US" altLang="zh-CN" sz="2200" dirty="0" smtClean="0">
                <a:solidFill>
                  <a:srgbClr val="FF0066"/>
                </a:solidFill>
              </a:rPr>
              <a:t>+</a:t>
            </a:r>
            <a:r>
              <a:rPr lang="zh-CN" altLang="en-US" sz="2200" dirty="0" smtClean="0">
                <a:solidFill>
                  <a:srgbClr val="FF0066"/>
                </a:solidFill>
              </a:rPr>
              <a:t>管理费用</a:t>
            </a:r>
            <a:r>
              <a:rPr lang="en-US" altLang="zh-CN" sz="2200" dirty="0" smtClean="0">
                <a:solidFill>
                  <a:srgbClr val="FF0066"/>
                </a:solidFill>
              </a:rPr>
              <a:t>+</a:t>
            </a:r>
            <a:r>
              <a:rPr lang="zh-CN" altLang="en-US" sz="2200" dirty="0" smtClean="0">
                <a:solidFill>
                  <a:srgbClr val="FF0066"/>
                </a:solidFill>
              </a:rPr>
              <a:t>财务费用）</a:t>
            </a:r>
            <a:r>
              <a:rPr lang="en-US" altLang="zh-CN" sz="2200" dirty="0" smtClean="0">
                <a:solidFill>
                  <a:srgbClr val="FF0066"/>
                </a:solidFill>
              </a:rPr>
              <a:t>÷</a:t>
            </a:r>
            <a:r>
              <a:rPr lang="zh-CN" altLang="en-US" sz="2200" dirty="0" smtClean="0">
                <a:solidFill>
                  <a:srgbClr val="FF0066"/>
                </a:solidFill>
              </a:rPr>
              <a:t>销售收入</a:t>
            </a:r>
            <a:r>
              <a:rPr lang="en-US" altLang="zh-CN" sz="2200" dirty="0" smtClean="0">
                <a:solidFill>
                  <a:srgbClr val="FF0066"/>
                </a:solidFill>
              </a:rPr>
              <a:t>]×100%</a:t>
            </a:r>
          </a:p>
          <a:p>
            <a:pPr marL="0" indent="387350" eaLnBrk="1" hangingPunct="1"/>
            <a:r>
              <a:rPr lang="zh-CN" altLang="en-US" sz="2200" dirty="0" smtClean="0"/>
              <a:t>成本费用与收入比率反映企业对成本费用的综合管理能力，指标值越高，企业盈利能力越弱。</a:t>
            </a:r>
          </a:p>
          <a:p>
            <a:pPr marL="0" indent="387350" eaLnBrk="1" hangingPunct="1"/>
            <a:endParaRPr lang="zh-CN" altLang="en-US" sz="2200" dirty="0" smtClean="0"/>
          </a:p>
          <a:p>
            <a:pPr marL="0" indent="387350" eaLnBrk="1" hangingPunct="1"/>
            <a:r>
              <a:rPr lang="zh-CN" altLang="en-US" sz="2200" dirty="0" smtClean="0">
                <a:solidFill>
                  <a:schemeClr val="accent2"/>
                </a:solidFill>
              </a:rPr>
              <a:t>利息与营业利润比率</a:t>
            </a:r>
            <a:r>
              <a:rPr lang="zh-CN" altLang="en-US" sz="2200" dirty="0" smtClean="0"/>
              <a:t>是企业支付的全部长短期债务利息与营业利润之比，计算公式如下：</a:t>
            </a:r>
          </a:p>
          <a:p>
            <a:pPr marL="0" indent="387350" eaLnBrk="1" hangingPunct="1"/>
            <a:r>
              <a:rPr lang="zh-CN" altLang="en-US" sz="2200" dirty="0" smtClean="0">
                <a:solidFill>
                  <a:srgbClr val="FF0066"/>
                </a:solidFill>
              </a:rPr>
              <a:t>利息与营业利润比率</a:t>
            </a:r>
            <a:r>
              <a:rPr lang="en-US" altLang="zh-CN" sz="2200" dirty="0" smtClean="0">
                <a:solidFill>
                  <a:srgbClr val="FF0066"/>
                </a:solidFill>
              </a:rPr>
              <a:t>=</a:t>
            </a:r>
            <a:r>
              <a:rPr lang="zh-CN" altLang="en-US" sz="2200" dirty="0" smtClean="0">
                <a:solidFill>
                  <a:srgbClr val="FF0066"/>
                </a:solidFill>
              </a:rPr>
              <a:t>利息支出</a:t>
            </a:r>
            <a:r>
              <a:rPr lang="en-US" altLang="zh-CN" sz="2200" dirty="0" smtClean="0">
                <a:solidFill>
                  <a:srgbClr val="FF0066"/>
                </a:solidFill>
              </a:rPr>
              <a:t>÷</a:t>
            </a:r>
            <a:r>
              <a:rPr lang="zh-CN" altLang="en-US" sz="2200" dirty="0" smtClean="0">
                <a:solidFill>
                  <a:srgbClr val="FF0066"/>
                </a:solidFill>
              </a:rPr>
              <a:t>营业利润</a:t>
            </a:r>
            <a:r>
              <a:rPr lang="en-US" altLang="zh-CN" sz="2200" dirty="0" smtClean="0">
                <a:solidFill>
                  <a:srgbClr val="FF0066"/>
                </a:solidFill>
              </a:rPr>
              <a:t>×100%</a:t>
            </a:r>
          </a:p>
          <a:p>
            <a:pPr marL="0" indent="387350" eaLnBrk="1" hangingPunct="1"/>
            <a:r>
              <a:rPr lang="en-US" altLang="zh-CN" sz="2200" dirty="0" smtClean="0"/>
              <a:t>    </a:t>
            </a:r>
            <a:r>
              <a:rPr lang="zh-CN" altLang="en-US" sz="2200" dirty="0" smtClean="0"/>
              <a:t>利息是企业融资活动产生的主要成本，这里的利息支出，不仅包括费用化的利息，也包括资本化的利息，通常不同行业该指标差别较大</a:t>
            </a:r>
            <a:r>
              <a:rPr lang="zh-CN" altLang="en-US" sz="2200" dirty="0" smtClean="0"/>
              <a:t>。</a:t>
            </a:r>
            <a:endParaRPr lang="zh-CN" altLang="en-US" sz="22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7966DC9-1DB7-4BC6-AE67-9C70DA1BD469}" type="slidenum">
              <a:rPr lang="zh-CN" altLang="en-US"/>
              <a:pPr>
                <a:defRPr/>
              </a:pPr>
              <a:t>49</a:t>
            </a:fld>
            <a:endParaRPr lang="en-US" altLang="zh-CN"/>
          </a:p>
        </p:txBody>
      </p:sp>
      <p:sp>
        <p:nvSpPr>
          <p:cNvPr id="64515" name="Rectangle 2"/>
          <p:cNvSpPr>
            <a:spLocks noGrp="1" noChangeArrowheads="1"/>
          </p:cNvSpPr>
          <p:nvPr>
            <p:ph type="title"/>
          </p:nvPr>
        </p:nvSpPr>
        <p:spPr/>
        <p:txBody>
          <a:bodyPr/>
          <a:lstStyle/>
          <a:p>
            <a:pPr eaLnBrk="1" hangingPunct="1"/>
            <a:r>
              <a:rPr lang="zh-CN" altLang="en-US" b="1" smtClean="0">
                <a:ea typeface="宋体" pitchFamily="2" charset="-122"/>
              </a:rPr>
              <a:t>成本费用获利能力</a:t>
            </a:r>
            <a:r>
              <a:rPr lang="zh-CN" altLang="en-US" sz="2000" smtClean="0">
                <a:ea typeface="宋体" pitchFamily="2" charset="-122"/>
              </a:rPr>
              <a:t> </a:t>
            </a:r>
          </a:p>
        </p:txBody>
      </p:sp>
      <p:sp>
        <p:nvSpPr>
          <p:cNvPr id="64516" name="Rectangle 3"/>
          <p:cNvSpPr>
            <a:spLocks noGrp="1" noChangeArrowheads="1"/>
          </p:cNvSpPr>
          <p:nvPr>
            <p:ph type="body" idx="1"/>
          </p:nvPr>
        </p:nvSpPr>
        <p:spPr/>
        <p:txBody>
          <a:bodyPr/>
          <a:lstStyle/>
          <a:p>
            <a:pPr marL="0" indent="387350" eaLnBrk="1" hangingPunct="1"/>
            <a:r>
              <a:rPr lang="zh-CN" altLang="en-US" sz="2400" smtClean="0">
                <a:solidFill>
                  <a:srgbClr val="3333FF"/>
                </a:solidFill>
              </a:rPr>
              <a:t>成本费用利润率</a:t>
            </a:r>
            <a:r>
              <a:rPr lang="zh-CN" altLang="en-US" sz="2400" smtClean="0">
                <a:solidFill>
                  <a:srgbClr val="993300"/>
                </a:solidFill>
              </a:rPr>
              <a:t>是企业利润总额与成本费用总额比率。其计算公式为：</a:t>
            </a:r>
          </a:p>
          <a:p>
            <a:pPr marL="0" indent="387350" eaLnBrk="1" hangingPunct="1">
              <a:buFont typeface="Wingdings" pitchFamily="2" charset="2"/>
              <a:buNone/>
            </a:pPr>
            <a:r>
              <a:rPr lang="zh-CN" altLang="en-US" sz="2400" smtClean="0">
                <a:solidFill>
                  <a:srgbClr val="3333FF"/>
                </a:solidFill>
              </a:rPr>
              <a:t>成本费用利润率</a:t>
            </a:r>
            <a:r>
              <a:rPr lang="en-US" altLang="zh-CN" sz="2400" smtClean="0">
                <a:solidFill>
                  <a:srgbClr val="3333FF"/>
                </a:solidFill>
              </a:rPr>
              <a:t>=</a:t>
            </a:r>
            <a:r>
              <a:rPr lang="zh-CN" altLang="en-US" sz="2400" smtClean="0">
                <a:solidFill>
                  <a:srgbClr val="3333FF"/>
                </a:solidFill>
              </a:rPr>
              <a:t>利润总额</a:t>
            </a:r>
            <a:r>
              <a:rPr lang="en-US" altLang="zh-CN" sz="2400" smtClean="0">
                <a:solidFill>
                  <a:srgbClr val="3333FF"/>
                </a:solidFill>
              </a:rPr>
              <a:t>÷</a:t>
            </a:r>
            <a:r>
              <a:rPr lang="zh-CN" altLang="en-US" sz="2400" smtClean="0">
                <a:solidFill>
                  <a:srgbClr val="3333FF"/>
                </a:solidFill>
              </a:rPr>
              <a:t>成本费用总额</a:t>
            </a:r>
          </a:p>
          <a:p>
            <a:pPr marL="0" indent="387350" eaLnBrk="1" hangingPunct="1">
              <a:buFont typeface="Wingdings" pitchFamily="2" charset="2"/>
              <a:buNone/>
            </a:pPr>
            <a:r>
              <a:rPr lang="en-US" altLang="zh-CN" sz="2400" smtClean="0">
                <a:solidFill>
                  <a:srgbClr val="3333FF"/>
                </a:solidFill>
              </a:rPr>
              <a:t>=</a:t>
            </a:r>
            <a:r>
              <a:rPr lang="zh-CN" altLang="en-US" sz="2400" smtClean="0">
                <a:solidFill>
                  <a:srgbClr val="3333FF"/>
                </a:solidFill>
              </a:rPr>
              <a:t>利润总额</a:t>
            </a:r>
            <a:r>
              <a:rPr lang="en-US" altLang="zh-CN" sz="2400" smtClean="0">
                <a:solidFill>
                  <a:srgbClr val="3333FF"/>
                </a:solidFill>
              </a:rPr>
              <a:t>÷</a:t>
            </a:r>
            <a:r>
              <a:rPr lang="zh-CN" altLang="en-US" sz="2400" smtClean="0">
                <a:solidFill>
                  <a:srgbClr val="3333FF"/>
                </a:solidFill>
              </a:rPr>
              <a:t>（销售成本</a:t>
            </a:r>
            <a:r>
              <a:rPr lang="en-US" altLang="zh-CN" sz="2400" smtClean="0">
                <a:solidFill>
                  <a:srgbClr val="3333FF"/>
                </a:solidFill>
              </a:rPr>
              <a:t>+</a:t>
            </a:r>
            <a:r>
              <a:rPr lang="zh-CN" altLang="en-US" sz="2400" smtClean="0">
                <a:solidFill>
                  <a:srgbClr val="3333FF"/>
                </a:solidFill>
              </a:rPr>
              <a:t>销售费用</a:t>
            </a:r>
            <a:r>
              <a:rPr lang="en-US" altLang="zh-CN" sz="2400" smtClean="0">
                <a:solidFill>
                  <a:srgbClr val="3333FF"/>
                </a:solidFill>
              </a:rPr>
              <a:t>+</a:t>
            </a:r>
            <a:r>
              <a:rPr lang="zh-CN" altLang="en-US" sz="2400" smtClean="0">
                <a:solidFill>
                  <a:srgbClr val="3333FF"/>
                </a:solidFill>
              </a:rPr>
              <a:t>管理费用</a:t>
            </a:r>
            <a:r>
              <a:rPr lang="en-US" altLang="zh-CN" sz="2400" smtClean="0">
                <a:solidFill>
                  <a:srgbClr val="3333FF"/>
                </a:solidFill>
              </a:rPr>
              <a:t>+</a:t>
            </a:r>
            <a:r>
              <a:rPr lang="zh-CN" altLang="en-US" sz="2400" smtClean="0">
                <a:solidFill>
                  <a:srgbClr val="3333FF"/>
                </a:solidFill>
              </a:rPr>
              <a:t>财务费用）</a:t>
            </a:r>
          </a:p>
          <a:p>
            <a:pPr marL="0" indent="387350" eaLnBrk="1" hangingPunct="1"/>
            <a:r>
              <a:rPr lang="zh-CN" altLang="en-US" sz="2400" smtClean="0">
                <a:solidFill>
                  <a:srgbClr val="993300"/>
                </a:solidFill>
              </a:rPr>
              <a:t>成本费用利润率反映的是企业成本费用与利润总额之间的关系，是从企业耗费的角度考核企业获利情况的主要指标。当企业获利水平一定的情况下，成本费用总额越小，成本费用利润率就越高，说明企业盈利能力越强；反之，如成本费用总额越大，成本费用利润率就越低，说明企业盈利能力越差。类似地，当企业成本费用总额一定时，利润总额越高，成本费用利润率值就越高，企业盈利能力越强；反之，利润总额越低，成本费用利润率就越小，企业盈利能力越弱。</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19656CA-55DD-43D3-A63F-366721DDCA1D}" type="slidenum">
              <a:rPr lang="zh-CN" altLang="en-US"/>
              <a:pPr>
                <a:defRPr/>
              </a:pPr>
              <a:t>5</a:t>
            </a:fld>
            <a:endParaRPr lang="en-US" altLang="zh-CN"/>
          </a:p>
        </p:txBody>
      </p:sp>
      <p:sp>
        <p:nvSpPr>
          <p:cNvPr id="7171" name="Rectangle 2"/>
          <p:cNvSpPr>
            <a:spLocks noGrp="1" noChangeArrowheads="1"/>
          </p:cNvSpPr>
          <p:nvPr>
            <p:ph type="title"/>
          </p:nvPr>
        </p:nvSpPr>
        <p:spPr/>
        <p:txBody>
          <a:bodyPr/>
          <a:lstStyle/>
          <a:p>
            <a:pPr eaLnBrk="1" hangingPunct="1"/>
            <a:r>
              <a:rPr lang="zh-CN" altLang="en-US" b="1" smtClean="0">
                <a:ea typeface="宋体" pitchFamily="2" charset="-122"/>
              </a:rPr>
              <a:t>获利能力分析概述</a:t>
            </a:r>
          </a:p>
        </p:txBody>
      </p:sp>
      <p:sp>
        <p:nvSpPr>
          <p:cNvPr id="7172" name="Rectangle 3"/>
          <p:cNvSpPr>
            <a:spLocks noGrp="1" noChangeArrowheads="1"/>
          </p:cNvSpPr>
          <p:nvPr>
            <p:ph type="body" idx="1"/>
          </p:nvPr>
        </p:nvSpPr>
        <p:spPr>
          <a:xfrm>
            <a:off x="457200" y="1066800"/>
            <a:ext cx="8229600" cy="5486400"/>
          </a:xfrm>
        </p:spPr>
        <p:txBody>
          <a:bodyPr/>
          <a:lstStyle/>
          <a:p>
            <a:pPr marL="0" indent="387350" eaLnBrk="1" hangingPunct="1">
              <a:lnSpc>
                <a:spcPct val="110000"/>
              </a:lnSpc>
            </a:pPr>
            <a:r>
              <a:rPr lang="en-US" altLang="zh-CN" dirty="0" smtClean="0">
                <a:solidFill>
                  <a:srgbClr val="3333FF"/>
                </a:solidFill>
              </a:rPr>
              <a:t>2</a:t>
            </a:r>
            <a:r>
              <a:rPr lang="zh-CN" altLang="en-US" dirty="0" smtClean="0">
                <a:solidFill>
                  <a:srgbClr val="3333FF"/>
                </a:solidFill>
              </a:rPr>
              <a:t>．有利于债权人衡量资金投入的安全性</a:t>
            </a:r>
          </a:p>
          <a:p>
            <a:pPr marL="0" indent="387350" eaLnBrk="1" hangingPunct="1">
              <a:lnSpc>
                <a:spcPct val="110000"/>
              </a:lnSpc>
            </a:pPr>
            <a:r>
              <a:rPr lang="zh-CN" altLang="en-US" dirty="0" smtClean="0"/>
              <a:t>债权人可以通过分析企业的获利能力来衡量收回本息的安全程度，从而使借贷资金流向较高安全性和利润率的社会生产部门。</a:t>
            </a:r>
          </a:p>
          <a:p>
            <a:pPr marL="0" indent="387350" eaLnBrk="1" hangingPunct="1">
              <a:lnSpc>
                <a:spcPct val="110000"/>
              </a:lnSpc>
            </a:pPr>
            <a:r>
              <a:rPr lang="zh-CN" altLang="en-US" dirty="0" smtClean="0"/>
              <a:t>企业短期债权人关注的是在短期内企业能否按时还本付息，因此主要分析企业当期的盈利水平，在短期借款时期内企业的盈利水平高，短期债权人的利益就较有保证，他们较少关心企业未来盈利水平的稳定性和持久性</a:t>
            </a:r>
            <a:r>
              <a:rPr lang="zh-CN" altLang="en-US" dirty="0" smtClean="0"/>
              <a:t>。</a:t>
            </a:r>
            <a:endParaRPr lang="zh-CN" altLang="en-US" dirty="0" smtClean="0">
              <a:solidFill>
                <a:srgbClr val="D60093"/>
              </a:solidFill>
            </a:endParaRPr>
          </a:p>
          <a:p>
            <a:pPr marL="0" indent="387350" eaLnBrk="1" hangingPunct="1">
              <a:lnSpc>
                <a:spcPct val="110000"/>
              </a:lnSpc>
            </a:pPr>
            <a:r>
              <a:rPr lang="zh-CN" altLang="en-US" dirty="0" smtClean="0">
                <a:solidFill>
                  <a:srgbClr val="D60093"/>
                </a:solidFill>
              </a:rPr>
              <a:t>企业长期债权人关注的是企业在长期债务到期时能否及时足额还本付息。长期债务的偿还要以企业高水平、持久稳定的获利能力为基础，</a:t>
            </a:r>
            <a:r>
              <a:rPr lang="zh-CN" altLang="en-US" dirty="0" smtClean="0"/>
              <a:t>因此长期债权人的分析侧重于分析判断企业长期获利水平的高低、获利的稳定性和持久性，并以此预期在长期借款到期后他们能否及时足额收回本金和利息。</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53B7AD9-21CA-4FEE-A8E5-1744595C09FB}" type="slidenum">
              <a:rPr lang="zh-CN" altLang="en-US"/>
              <a:pPr>
                <a:defRPr/>
              </a:pPr>
              <a:t>50</a:t>
            </a:fld>
            <a:endParaRPr lang="en-US" altLang="zh-CN"/>
          </a:p>
        </p:txBody>
      </p:sp>
      <p:sp>
        <p:nvSpPr>
          <p:cNvPr id="65539" name="Rectangle 2"/>
          <p:cNvSpPr>
            <a:spLocks noGrp="1" noChangeArrowheads="1"/>
          </p:cNvSpPr>
          <p:nvPr>
            <p:ph type="title"/>
          </p:nvPr>
        </p:nvSpPr>
        <p:spPr/>
        <p:txBody>
          <a:bodyPr/>
          <a:lstStyle/>
          <a:p>
            <a:pPr eaLnBrk="1" hangingPunct="1"/>
            <a:r>
              <a:rPr lang="zh-CN" altLang="en-US" b="1" smtClean="0">
                <a:ea typeface="宋体" pitchFamily="2" charset="-122"/>
              </a:rPr>
              <a:t>成本费用获利能力</a:t>
            </a:r>
          </a:p>
        </p:txBody>
      </p:sp>
      <p:sp>
        <p:nvSpPr>
          <p:cNvPr id="65540" name="Rectangle 3"/>
          <p:cNvSpPr>
            <a:spLocks noGrp="1" noChangeArrowheads="1"/>
          </p:cNvSpPr>
          <p:nvPr>
            <p:ph type="body" idx="1"/>
          </p:nvPr>
        </p:nvSpPr>
        <p:spPr/>
        <p:txBody>
          <a:bodyPr/>
          <a:lstStyle/>
          <a:p>
            <a:pPr marL="0" indent="387350" eaLnBrk="1" hangingPunct="1">
              <a:lnSpc>
                <a:spcPct val="105000"/>
              </a:lnSpc>
            </a:pPr>
            <a:r>
              <a:rPr lang="zh-CN" altLang="en-US" smtClean="0">
                <a:solidFill>
                  <a:srgbClr val="3333FF"/>
                </a:solidFill>
              </a:rPr>
              <a:t>主营业务成本毛利率</a:t>
            </a:r>
            <a:r>
              <a:rPr lang="zh-CN" altLang="en-US" smtClean="0">
                <a:solidFill>
                  <a:srgbClr val="993300"/>
                </a:solidFill>
              </a:rPr>
              <a:t>是企业销售毛利与主营业务成本的比率。其计算公式是：</a:t>
            </a:r>
          </a:p>
          <a:p>
            <a:pPr marL="0" indent="387350" eaLnBrk="1" hangingPunct="1">
              <a:lnSpc>
                <a:spcPct val="105000"/>
              </a:lnSpc>
              <a:buFont typeface="Wingdings" pitchFamily="2" charset="2"/>
              <a:buNone/>
            </a:pPr>
            <a:r>
              <a:rPr lang="zh-CN" altLang="en-US" smtClean="0">
                <a:solidFill>
                  <a:srgbClr val="3333FF"/>
                </a:solidFill>
              </a:rPr>
              <a:t>主营业务成本毛利率</a:t>
            </a:r>
            <a:r>
              <a:rPr lang="en-US" altLang="zh-CN" smtClean="0">
                <a:solidFill>
                  <a:srgbClr val="3333FF"/>
                </a:solidFill>
              </a:rPr>
              <a:t>=</a:t>
            </a:r>
            <a:r>
              <a:rPr lang="zh-CN" altLang="en-US" smtClean="0">
                <a:solidFill>
                  <a:srgbClr val="3333FF"/>
                </a:solidFill>
              </a:rPr>
              <a:t>毛利</a:t>
            </a:r>
            <a:r>
              <a:rPr lang="en-US" altLang="zh-CN" smtClean="0">
                <a:solidFill>
                  <a:srgbClr val="3333FF"/>
                </a:solidFill>
              </a:rPr>
              <a:t>÷</a:t>
            </a:r>
            <a:r>
              <a:rPr lang="zh-CN" altLang="en-US" smtClean="0">
                <a:solidFill>
                  <a:srgbClr val="3333FF"/>
                </a:solidFill>
              </a:rPr>
              <a:t>主营业务成本</a:t>
            </a:r>
          </a:p>
          <a:p>
            <a:pPr marL="0" indent="387350" eaLnBrk="1" hangingPunct="1">
              <a:lnSpc>
                <a:spcPct val="105000"/>
              </a:lnSpc>
              <a:buFont typeface="Wingdings" pitchFamily="2" charset="2"/>
              <a:buNone/>
            </a:pPr>
            <a:r>
              <a:rPr lang="en-US" altLang="zh-CN" smtClean="0">
                <a:solidFill>
                  <a:srgbClr val="3333FF"/>
                </a:solidFill>
              </a:rPr>
              <a:t>=</a:t>
            </a:r>
            <a:r>
              <a:rPr lang="zh-CN" altLang="en-US" smtClean="0">
                <a:solidFill>
                  <a:srgbClr val="3333FF"/>
                </a:solidFill>
              </a:rPr>
              <a:t>（主营业务收入</a:t>
            </a:r>
            <a:r>
              <a:rPr lang="en-US" altLang="zh-CN" smtClean="0">
                <a:solidFill>
                  <a:srgbClr val="3333FF"/>
                </a:solidFill>
              </a:rPr>
              <a:t>-</a:t>
            </a:r>
            <a:r>
              <a:rPr lang="zh-CN" altLang="en-US" smtClean="0">
                <a:solidFill>
                  <a:srgbClr val="3333FF"/>
                </a:solidFill>
              </a:rPr>
              <a:t>主营业务成本）</a:t>
            </a:r>
            <a:r>
              <a:rPr lang="en-US" altLang="zh-CN" smtClean="0">
                <a:solidFill>
                  <a:srgbClr val="3333FF"/>
                </a:solidFill>
              </a:rPr>
              <a:t>÷</a:t>
            </a:r>
            <a:r>
              <a:rPr lang="zh-CN" altLang="en-US" smtClean="0">
                <a:solidFill>
                  <a:srgbClr val="3333FF"/>
                </a:solidFill>
              </a:rPr>
              <a:t>主营业务成本</a:t>
            </a:r>
          </a:p>
          <a:p>
            <a:pPr marL="0" indent="387350" eaLnBrk="1" hangingPunct="1">
              <a:lnSpc>
                <a:spcPct val="105000"/>
              </a:lnSpc>
            </a:pPr>
            <a:r>
              <a:rPr lang="zh-CN" altLang="en-US" smtClean="0">
                <a:solidFill>
                  <a:srgbClr val="993300"/>
                </a:solidFill>
              </a:rPr>
              <a:t>主营业务成本毛利率反映的是企业主营业务中每单位成本获得收入的水平。该指标还可以用以衡量企业不同产品的获利能力，通常指标数值越大，企业获利能力越强。</a:t>
            </a:r>
          </a:p>
          <a:p>
            <a:pPr marL="0" indent="387350" eaLnBrk="1" hangingPunct="1">
              <a:lnSpc>
                <a:spcPct val="105000"/>
              </a:lnSpc>
            </a:pPr>
            <a:r>
              <a:rPr lang="zh-CN" altLang="en-US" smtClean="0">
                <a:solidFill>
                  <a:srgbClr val="3333FF"/>
                </a:solidFill>
              </a:rPr>
              <a:t>主营业务成本利润率</a:t>
            </a:r>
            <a:r>
              <a:rPr lang="zh-CN" altLang="en-US" smtClean="0">
                <a:solidFill>
                  <a:srgbClr val="993300"/>
                </a:solidFill>
              </a:rPr>
              <a:t>是企业主营业务利润与主营业务成本的比率。其计算公式为：</a:t>
            </a:r>
          </a:p>
          <a:p>
            <a:pPr marL="0" indent="387350" eaLnBrk="1" hangingPunct="1">
              <a:lnSpc>
                <a:spcPct val="105000"/>
              </a:lnSpc>
              <a:buFont typeface="Wingdings" pitchFamily="2" charset="2"/>
              <a:buNone/>
            </a:pPr>
            <a:r>
              <a:rPr lang="zh-CN" altLang="en-US" smtClean="0">
                <a:solidFill>
                  <a:srgbClr val="3333FF"/>
                </a:solidFill>
              </a:rPr>
              <a:t>主营业务成本利润率</a:t>
            </a:r>
            <a:r>
              <a:rPr lang="en-US" altLang="zh-CN" smtClean="0">
                <a:solidFill>
                  <a:srgbClr val="3333FF"/>
                </a:solidFill>
              </a:rPr>
              <a:t>=</a:t>
            </a:r>
            <a:r>
              <a:rPr lang="zh-CN" altLang="en-US" smtClean="0">
                <a:solidFill>
                  <a:srgbClr val="3333FF"/>
                </a:solidFill>
              </a:rPr>
              <a:t>主营业务利润</a:t>
            </a:r>
            <a:r>
              <a:rPr lang="en-US" altLang="zh-CN" smtClean="0">
                <a:solidFill>
                  <a:srgbClr val="3333FF"/>
                </a:solidFill>
              </a:rPr>
              <a:t>÷</a:t>
            </a:r>
            <a:r>
              <a:rPr lang="zh-CN" altLang="en-US" smtClean="0">
                <a:solidFill>
                  <a:srgbClr val="3333FF"/>
                </a:solidFill>
              </a:rPr>
              <a:t>主营业务成本</a:t>
            </a:r>
          </a:p>
          <a:p>
            <a:pPr marL="0" indent="387350" eaLnBrk="1" hangingPunct="1">
              <a:lnSpc>
                <a:spcPct val="105000"/>
              </a:lnSpc>
            </a:pPr>
            <a:r>
              <a:rPr lang="zh-CN" altLang="en-US" smtClean="0">
                <a:solidFill>
                  <a:srgbClr val="993300"/>
                </a:solidFill>
              </a:rPr>
              <a:t>主营业务成本利润率反映的是企业主营业务中单位成本耗费获得的回报能力，其分析方法与主营业务成本毛利率基本一致。</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7672CF7E-851D-48E1-8A2D-E8A4F79FFC78}" type="slidenum">
              <a:rPr lang="zh-CN" altLang="en-US"/>
              <a:pPr>
                <a:defRPr/>
              </a:pPr>
              <a:t>51</a:t>
            </a:fld>
            <a:endParaRPr lang="en-US" altLang="zh-CN"/>
          </a:p>
        </p:txBody>
      </p:sp>
      <p:sp>
        <p:nvSpPr>
          <p:cNvPr id="66563" name="Rectangle 2"/>
          <p:cNvSpPr>
            <a:spLocks noGrp="1" noChangeArrowheads="1"/>
          </p:cNvSpPr>
          <p:nvPr>
            <p:ph type="title"/>
          </p:nvPr>
        </p:nvSpPr>
        <p:spPr/>
        <p:txBody>
          <a:bodyPr/>
          <a:lstStyle/>
          <a:p>
            <a:pPr eaLnBrk="1" hangingPunct="1"/>
            <a:r>
              <a:rPr lang="zh-CN" altLang="en-US" b="1" smtClean="0">
                <a:ea typeface="宋体" pitchFamily="2" charset="-122"/>
              </a:rPr>
              <a:t>成本费用获利能力</a:t>
            </a:r>
          </a:p>
        </p:txBody>
      </p:sp>
      <p:sp>
        <p:nvSpPr>
          <p:cNvPr id="66564" name="Rectangle 3"/>
          <p:cNvSpPr>
            <a:spLocks noGrp="1" noChangeArrowheads="1"/>
          </p:cNvSpPr>
          <p:nvPr>
            <p:ph type="body" idx="1"/>
          </p:nvPr>
        </p:nvSpPr>
        <p:spPr/>
        <p:txBody>
          <a:bodyPr/>
          <a:lstStyle/>
          <a:p>
            <a:pPr marL="0" indent="387350" eaLnBrk="1" hangingPunct="1"/>
            <a:r>
              <a:rPr lang="zh-CN" altLang="en-US" sz="2400" smtClean="0">
                <a:solidFill>
                  <a:srgbClr val="3333FF"/>
                </a:solidFill>
              </a:rPr>
              <a:t>税前成本利润率</a:t>
            </a:r>
            <a:r>
              <a:rPr lang="zh-CN" altLang="en-US" sz="2400" smtClean="0">
                <a:solidFill>
                  <a:srgbClr val="993300"/>
                </a:solidFill>
              </a:rPr>
              <a:t>是企业利润总额与税前成本的比率。企业的税前成本包括营业成本、营业税金、营业外支出和三项费用。其计算公式是：</a:t>
            </a:r>
          </a:p>
          <a:p>
            <a:pPr marL="0" indent="387350" eaLnBrk="1" hangingPunct="1">
              <a:buFont typeface="Wingdings" pitchFamily="2" charset="2"/>
              <a:buNone/>
            </a:pPr>
            <a:r>
              <a:rPr lang="zh-CN" altLang="en-US" sz="2400" smtClean="0">
                <a:solidFill>
                  <a:srgbClr val="3333FF"/>
                </a:solidFill>
              </a:rPr>
              <a:t>税前成本利润率</a:t>
            </a:r>
            <a:r>
              <a:rPr lang="en-US" altLang="zh-CN" sz="2400" smtClean="0">
                <a:solidFill>
                  <a:srgbClr val="3333FF"/>
                </a:solidFill>
              </a:rPr>
              <a:t>=</a:t>
            </a:r>
            <a:r>
              <a:rPr lang="zh-CN" altLang="en-US" sz="2400" smtClean="0">
                <a:solidFill>
                  <a:srgbClr val="3333FF"/>
                </a:solidFill>
              </a:rPr>
              <a:t>利润总额</a:t>
            </a:r>
            <a:r>
              <a:rPr lang="en-US" altLang="zh-CN" sz="2400" smtClean="0">
                <a:solidFill>
                  <a:srgbClr val="3333FF"/>
                </a:solidFill>
              </a:rPr>
              <a:t>÷</a:t>
            </a:r>
            <a:r>
              <a:rPr lang="zh-CN" altLang="en-US" sz="2400" smtClean="0">
                <a:solidFill>
                  <a:srgbClr val="3333FF"/>
                </a:solidFill>
              </a:rPr>
              <a:t>税前成本</a:t>
            </a:r>
          </a:p>
          <a:p>
            <a:pPr marL="0" indent="387350" eaLnBrk="1" hangingPunct="1">
              <a:buFont typeface="Wingdings" pitchFamily="2" charset="2"/>
              <a:buNone/>
            </a:pPr>
            <a:r>
              <a:rPr lang="en-US" altLang="zh-CN" sz="2400" smtClean="0">
                <a:solidFill>
                  <a:srgbClr val="3333FF"/>
                </a:solidFill>
              </a:rPr>
              <a:t>   =</a:t>
            </a:r>
            <a:r>
              <a:rPr lang="zh-CN" altLang="en-US" sz="2400" smtClean="0">
                <a:solidFill>
                  <a:srgbClr val="3333FF"/>
                </a:solidFill>
              </a:rPr>
              <a:t>利润总额</a:t>
            </a:r>
            <a:r>
              <a:rPr lang="en-US" altLang="zh-CN" sz="2400" smtClean="0">
                <a:solidFill>
                  <a:srgbClr val="3333FF"/>
                </a:solidFill>
              </a:rPr>
              <a:t>÷</a:t>
            </a:r>
            <a:r>
              <a:rPr lang="zh-CN" altLang="en-US" sz="2400" smtClean="0">
                <a:solidFill>
                  <a:srgbClr val="3333FF"/>
                </a:solidFill>
              </a:rPr>
              <a:t>（营业成本</a:t>
            </a:r>
            <a:r>
              <a:rPr lang="en-US" altLang="zh-CN" sz="2400" smtClean="0">
                <a:solidFill>
                  <a:srgbClr val="3333FF"/>
                </a:solidFill>
              </a:rPr>
              <a:t>+</a:t>
            </a:r>
            <a:r>
              <a:rPr lang="zh-CN" altLang="en-US" sz="2400" smtClean="0">
                <a:solidFill>
                  <a:srgbClr val="3333FF"/>
                </a:solidFill>
              </a:rPr>
              <a:t>营业税金</a:t>
            </a:r>
            <a:r>
              <a:rPr lang="en-US" altLang="zh-CN" sz="2400" smtClean="0">
                <a:solidFill>
                  <a:srgbClr val="3333FF"/>
                </a:solidFill>
              </a:rPr>
              <a:t>+</a:t>
            </a:r>
            <a:r>
              <a:rPr lang="zh-CN" altLang="en-US" sz="2400" smtClean="0">
                <a:solidFill>
                  <a:srgbClr val="3333FF"/>
                </a:solidFill>
              </a:rPr>
              <a:t>销售费用</a:t>
            </a:r>
            <a:r>
              <a:rPr lang="en-US" altLang="zh-CN" sz="2400" smtClean="0">
                <a:solidFill>
                  <a:srgbClr val="3333FF"/>
                </a:solidFill>
              </a:rPr>
              <a:t>+</a:t>
            </a:r>
            <a:r>
              <a:rPr lang="zh-CN" altLang="en-US" sz="2400" smtClean="0">
                <a:solidFill>
                  <a:srgbClr val="3333FF"/>
                </a:solidFill>
              </a:rPr>
              <a:t>管理费用</a:t>
            </a:r>
            <a:r>
              <a:rPr lang="en-US" altLang="zh-CN" sz="2400" smtClean="0">
                <a:solidFill>
                  <a:srgbClr val="3333FF"/>
                </a:solidFill>
              </a:rPr>
              <a:t>+</a:t>
            </a:r>
            <a:r>
              <a:rPr lang="zh-CN" altLang="en-US" sz="2400" smtClean="0">
                <a:solidFill>
                  <a:srgbClr val="3333FF"/>
                </a:solidFill>
              </a:rPr>
              <a:t>财务费用</a:t>
            </a:r>
            <a:r>
              <a:rPr lang="en-US" altLang="zh-CN" sz="2400" smtClean="0">
                <a:solidFill>
                  <a:srgbClr val="3333FF"/>
                </a:solidFill>
              </a:rPr>
              <a:t>+</a:t>
            </a:r>
            <a:r>
              <a:rPr lang="zh-CN" altLang="en-US" sz="2400" smtClean="0">
                <a:solidFill>
                  <a:srgbClr val="3333FF"/>
                </a:solidFill>
              </a:rPr>
              <a:t>营业外支出）</a:t>
            </a:r>
          </a:p>
          <a:p>
            <a:pPr marL="0" indent="387350" eaLnBrk="1" hangingPunct="1"/>
            <a:r>
              <a:rPr lang="zh-CN" altLang="en-US" sz="2400" smtClean="0">
                <a:solidFill>
                  <a:srgbClr val="993300"/>
                </a:solidFill>
              </a:rPr>
              <a:t>税前成本利润率反映了企业全部成本费用支出给企业带来的税前收益。该指标值越大，企业的获利水平越高。</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48B5962-5C26-4DE7-86B7-8C328AA484BB}" type="slidenum">
              <a:rPr lang="zh-CN" altLang="en-US"/>
              <a:pPr>
                <a:defRPr/>
              </a:pPr>
              <a:t>52</a:t>
            </a:fld>
            <a:endParaRPr lang="en-US" altLang="zh-CN"/>
          </a:p>
        </p:txBody>
      </p:sp>
      <p:sp>
        <p:nvSpPr>
          <p:cNvPr id="67587" name="Rectangle 2"/>
          <p:cNvSpPr>
            <a:spLocks noGrp="1" noChangeArrowheads="1"/>
          </p:cNvSpPr>
          <p:nvPr>
            <p:ph type="title"/>
          </p:nvPr>
        </p:nvSpPr>
        <p:spPr/>
        <p:txBody>
          <a:bodyPr/>
          <a:lstStyle/>
          <a:p>
            <a:pPr eaLnBrk="1" hangingPunct="1"/>
            <a:r>
              <a:rPr lang="zh-CN" altLang="en-US" b="1" smtClean="0">
                <a:ea typeface="宋体" pitchFamily="2" charset="-122"/>
              </a:rPr>
              <a:t>成本费用获利能力</a:t>
            </a:r>
          </a:p>
        </p:txBody>
      </p:sp>
      <p:sp>
        <p:nvSpPr>
          <p:cNvPr id="67588" name="Rectangle 3"/>
          <p:cNvSpPr>
            <a:spLocks noGrp="1" noChangeArrowheads="1"/>
          </p:cNvSpPr>
          <p:nvPr>
            <p:ph type="body" idx="1"/>
          </p:nvPr>
        </p:nvSpPr>
        <p:spPr/>
        <p:txBody>
          <a:bodyPr/>
          <a:lstStyle/>
          <a:p>
            <a:pPr marL="0" indent="387350" eaLnBrk="1" hangingPunct="1"/>
            <a:r>
              <a:rPr lang="zh-CN" altLang="en-US" sz="2400" smtClean="0">
                <a:solidFill>
                  <a:srgbClr val="3333FF"/>
                </a:solidFill>
              </a:rPr>
              <a:t>税后成本利润率</a:t>
            </a:r>
            <a:r>
              <a:rPr lang="zh-CN" altLang="en-US" sz="2400" smtClean="0">
                <a:solidFill>
                  <a:srgbClr val="993300"/>
                </a:solidFill>
              </a:rPr>
              <a:t>是企业净利润与税后成本的比率。企业的税后成本是税前成本加上所得税，即营业成本、营业税金、营业外支出、三项费用和所得税之和。其计算公式是：</a:t>
            </a:r>
          </a:p>
          <a:p>
            <a:pPr marL="0" indent="387350" eaLnBrk="1" hangingPunct="1">
              <a:buFont typeface="Wingdings" pitchFamily="2" charset="2"/>
              <a:buNone/>
            </a:pPr>
            <a:r>
              <a:rPr lang="zh-CN" altLang="en-US" sz="2400" smtClean="0">
                <a:solidFill>
                  <a:srgbClr val="3333FF"/>
                </a:solidFill>
              </a:rPr>
              <a:t>税后成本利润率</a:t>
            </a:r>
            <a:r>
              <a:rPr lang="en-US" altLang="zh-CN" sz="2400" smtClean="0">
                <a:solidFill>
                  <a:srgbClr val="3333FF"/>
                </a:solidFill>
              </a:rPr>
              <a:t>=</a:t>
            </a:r>
            <a:r>
              <a:rPr lang="zh-CN" altLang="en-US" sz="2400" smtClean="0">
                <a:solidFill>
                  <a:srgbClr val="3333FF"/>
                </a:solidFill>
              </a:rPr>
              <a:t>净利润</a:t>
            </a:r>
            <a:r>
              <a:rPr lang="en-US" altLang="zh-CN" sz="2400" smtClean="0">
                <a:solidFill>
                  <a:srgbClr val="3333FF"/>
                </a:solidFill>
              </a:rPr>
              <a:t>÷</a:t>
            </a:r>
            <a:r>
              <a:rPr lang="zh-CN" altLang="en-US" sz="2400" smtClean="0">
                <a:solidFill>
                  <a:srgbClr val="3333FF"/>
                </a:solidFill>
              </a:rPr>
              <a:t>税后成本</a:t>
            </a:r>
          </a:p>
          <a:p>
            <a:pPr marL="0" indent="387350" eaLnBrk="1" hangingPunct="1">
              <a:buFont typeface="Wingdings" pitchFamily="2" charset="2"/>
              <a:buNone/>
            </a:pPr>
            <a:r>
              <a:rPr lang="en-US" altLang="zh-CN" sz="2400" smtClean="0">
                <a:solidFill>
                  <a:srgbClr val="3333FF"/>
                </a:solidFill>
              </a:rPr>
              <a:t>    =</a:t>
            </a:r>
            <a:r>
              <a:rPr lang="zh-CN" altLang="en-US" sz="2400" smtClean="0">
                <a:solidFill>
                  <a:srgbClr val="3333FF"/>
                </a:solidFill>
              </a:rPr>
              <a:t>净利润</a:t>
            </a:r>
            <a:r>
              <a:rPr lang="en-US" altLang="zh-CN" sz="2400" smtClean="0">
                <a:solidFill>
                  <a:srgbClr val="3333FF"/>
                </a:solidFill>
              </a:rPr>
              <a:t>÷</a:t>
            </a:r>
            <a:r>
              <a:rPr lang="zh-CN" altLang="en-US" sz="2400" smtClean="0">
                <a:solidFill>
                  <a:srgbClr val="3333FF"/>
                </a:solidFill>
              </a:rPr>
              <a:t>（税前成本</a:t>
            </a:r>
            <a:r>
              <a:rPr lang="en-US" altLang="zh-CN" sz="2400" smtClean="0">
                <a:solidFill>
                  <a:srgbClr val="3333FF"/>
                </a:solidFill>
              </a:rPr>
              <a:t>+</a:t>
            </a:r>
            <a:r>
              <a:rPr lang="zh-CN" altLang="en-US" sz="2400" smtClean="0">
                <a:solidFill>
                  <a:srgbClr val="3333FF"/>
                </a:solidFill>
              </a:rPr>
              <a:t>所得税）</a:t>
            </a:r>
          </a:p>
          <a:p>
            <a:pPr marL="0" indent="387350" eaLnBrk="1" hangingPunct="1">
              <a:buFont typeface="Wingdings" pitchFamily="2" charset="2"/>
              <a:buNone/>
            </a:pPr>
            <a:r>
              <a:rPr lang="en-US" altLang="zh-CN" sz="2400" smtClean="0">
                <a:solidFill>
                  <a:srgbClr val="3333FF"/>
                </a:solidFill>
              </a:rPr>
              <a:t>    =</a:t>
            </a:r>
            <a:r>
              <a:rPr lang="zh-CN" altLang="en-US" sz="2400" smtClean="0">
                <a:solidFill>
                  <a:srgbClr val="3333FF"/>
                </a:solidFill>
              </a:rPr>
              <a:t>净利润</a:t>
            </a:r>
            <a:r>
              <a:rPr lang="en-US" altLang="zh-CN" sz="2400" smtClean="0">
                <a:solidFill>
                  <a:srgbClr val="3333FF"/>
                </a:solidFill>
              </a:rPr>
              <a:t>÷</a:t>
            </a:r>
            <a:r>
              <a:rPr lang="zh-CN" altLang="en-US" sz="2400" smtClean="0">
                <a:solidFill>
                  <a:srgbClr val="3333FF"/>
                </a:solidFill>
              </a:rPr>
              <a:t>（营业成本</a:t>
            </a:r>
            <a:r>
              <a:rPr lang="en-US" altLang="zh-CN" sz="2400" smtClean="0">
                <a:solidFill>
                  <a:srgbClr val="3333FF"/>
                </a:solidFill>
              </a:rPr>
              <a:t>+</a:t>
            </a:r>
            <a:r>
              <a:rPr lang="zh-CN" altLang="en-US" sz="2400" smtClean="0">
                <a:solidFill>
                  <a:srgbClr val="3333FF"/>
                </a:solidFill>
              </a:rPr>
              <a:t>营业税金</a:t>
            </a:r>
            <a:r>
              <a:rPr lang="en-US" altLang="zh-CN" sz="2400" smtClean="0">
                <a:solidFill>
                  <a:srgbClr val="3333FF"/>
                </a:solidFill>
              </a:rPr>
              <a:t>+</a:t>
            </a:r>
            <a:r>
              <a:rPr lang="zh-CN" altLang="en-US" sz="2400" smtClean="0">
                <a:solidFill>
                  <a:srgbClr val="3333FF"/>
                </a:solidFill>
              </a:rPr>
              <a:t>销售费用</a:t>
            </a:r>
            <a:r>
              <a:rPr lang="en-US" altLang="zh-CN" sz="2400" smtClean="0">
                <a:solidFill>
                  <a:srgbClr val="3333FF"/>
                </a:solidFill>
              </a:rPr>
              <a:t>+</a:t>
            </a:r>
            <a:r>
              <a:rPr lang="zh-CN" altLang="en-US" sz="2400" smtClean="0">
                <a:solidFill>
                  <a:srgbClr val="3333FF"/>
                </a:solidFill>
              </a:rPr>
              <a:t>管理费用</a:t>
            </a:r>
            <a:r>
              <a:rPr lang="en-US" altLang="zh-CN" sz="2400" smtClean="0">
                <a:solidFill>
                  <a:srgbClr val="3333FF"/>
                </a:solidFill>
              </a:rPr>
              <a:t>+    </a:t>
            </a:r>
            <a:r>
              <a:rPr lang="zh-CN" altLang="en-US" sz="2400" smtClean="0">
                <a:solidFill>
                  <a:srgbClr val="3333FF"/>
                </a:solidFill>
              </a:rPr>
              <a:t>财务费用</a:t>
            </a:r>
            <a:r>
              <a:rPr lang="en-US" altLang="zh-CN" sz="2400" smtClean="0">
                <a:solidFill>
                  <a:srgbClr val="3333FF"/>
                </a:solidFill>
              </a:rPr>
              <a:t>+</a:t>
            </a:r>
            <a:r>
              <a:rPr lang="zh-CN" altLang="en-US" sz="2400" smtClean="0">
                <a:solidFill>
                  <a:srgbClr val="3333FF"/>
                </a:solidFill>
              </a:rPr>
              <a:t>营业外支出</a:t>
            </a:r>
            <a:r>
              <a:rPr lang="en-US" altLang="zh-CN" sz="2400" smtClean="0">
                <a:solidFill>
                  <a:srgbClr val="3333FF"/>
                </a:solidFill>
              </a:rPr>
              <a:t>+</a:t>
            </a:r>
            <a:r>
              <a:rPr lang="zh-CN" altLang="en-US" sz="2400" smtClean="0">
                <a:solidFill>
                  <a:srgbClr val="3333FF"/>
                </a:solidFill>
              </a:rPr>
              <a:t>所得税）</a:t>
            </a:r>
          </a:p>
          <a:p>
            <a:pPr marL="0" indent="387350" eaLnBrk="1" hangingPunct="1"/>
            <a:r>
              <a:rPr lang="zh-CN" altLang="en-US" sz="2400" smtClean="0">
                <a:solidFill>
                  <a:srgbClr val="993300"/>
                </a:solidFill>
              </a:rPr>
              <a:t>税后成本利润率评价的是企业全部成本支出与净利润的关系，以揭示企业各项成本费用开支的使用效果。该指标值越大，企业的获利能力越强。</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DABA5D9-1F63-4075-9DC9-4FD0AA2FDE9F}" type="slidenum">
              <a:rPr lang="zh-CN" altLang="en-US"/>
              <a:pPr>
                <a:defRPr/>
              </a:pPr>
              <a:t>53</a:t>
            </a:fld>
            <a:endParaRPr lang="en-US" altLang="zh-CN"/>
          </a:p>
        </p:txBody>
      </p:sp>
      <p:sp>
        <p:nvSpPr>
          <p:cNvPr id="68611" name="Rectangle 2"/>
          <p:cNvSpPr>
            <a:spLocks noGrp="1" noChangeArrowheads="1"/>
          </p:cNvSpPr>
          <p:nvPr>
            <p:ph type="title"/>
          </p:nvPr>
        </p:nvSpPr>
        <p:spPr/>
        <p:txBody>
          <a:bodyPr/>
          <a:lstStyle/>
          <a:p>
            <a:pPr eaLnBrk="1" hangingPunct="1"/>
            <a:r>
              <a:rPr lang="zh-CN" altLang="en-US" b="1" smtClean="0">
                <a:ea typeface="宋体" pitchFamily="2" charset="-122"/>
              </a:rPr>
              <a:t>销售毛利及其影响因素</a:t>
            </a:r>
            <a:r>
              <a:rPr lang="zh-CN" altLang="en-US" sz="2000" smtClean="0">
                <a:ea typeface="宋体" pitchFamily="2" charset="-122"/>
              </a:rPr>
              <a:t> </a:t>
            </a:r>
          </a:p>
        </p:txBody>
      </p:sp>
      <p:sp>
        <p:nvSpPr>
          <p:cNvPr id="68612" name="Rectangle 3"/>
          <p:cNvSpPr>
            <a:spLocks noGrp="1" noChangeArrowheads="1"/>
          </p:cNvSpPr>
          <p:nvPr>
            <p:ph type="body" idx="1"/>
          </p:nvPr>
        </p:nvSpPr>
        <p:spPr/>
        <p:txBody>
          <a:bodyPr/>
          <a:lstStyle/>
          <a:p>
            <a:pPr marL="0" indent="387350" eaLnBrk="1" hangingPunct="1"/>
            <a:r>
              <a:rPr lang="zh-CN" altLang="en-US" sz="2400" smtClean="0">
                <a:solidFill>
                  <a:srgbClr val="3333FF"/>
                </a:solidFill>
              </a:rPr>
              <a:t>销售毛利</a:t>
            </a:r>
            <a:r>
              <a:rPr lang="zh-CN" altLang="en-US" sz="2400" smtClean="0">
                <a:solidFill>
                  <a:srgbClr val="993300"/>
                </a:solidFill>
              </a:rPr>
              <a:t>，是指营业收入与营业成本之差。其基本计算公式为：</a:t>
            </a:r>
          </a:p>
          <a:p>
            <a:pPr marL="0" indent="387350" eaLnBrk="1" hangingPunct="1">
              <a:buFont typeface="Wingdings" pitchFamily="2" charset="2"/>
              <a:buNone/>
            </a:pPr>
            <a:r>
              <a:rPr lang="zh-CN" altLang="en-US" sz="2400" smtClean="0">
                <a:solidFill>
                  <a:srgbClr val="3333FF"/>
                </a:solidFill>
              </a:rPr>
              <a:t>销售毛利</a:t>
            </a:r>
            <a:r>
              <a:rPr lang="en-US" altLang="zh-CN" sz="2400" smtClean="0">
                <a:solidFill>
                  <a:srgbClr val="3333FF"/>
                </a:solidFill>
              </a:rPr>
              <a:t>=</a:t>
            </a:r>
            <a:r>
              <a:rPr lang="zh-CN" altLang="en-US" sz="2400" smtClean="0">
                <a:solidFill>
                  <a:srgbClr val="3333FF"/>
                </a:solidFill>
              </a:rPr>
              <a:t>营业收入</a:t>
            </a:r>
            <a:r>
              <a:rPr lang="en-US" altLang="zh-CN" sz="2400" smtClean="0">
                <a:solidFill>
                  <a:srgbClr val="3333FF"/>
                </a:solidFill>
              </a:rPr>
              <a:t>-</a:t>
            </a:r>
            <a:r>
              <a:rPr lang="zh-CN" altLang="en-US" sz="2400" smtClean="0">
                <a:solidFill>
                  <a:srgbClr val="3333FF"/>
                </a:solidFill>
              </a:rPr>
              <a:t>营业成本</a:t>
            </a:r>
          </a:p>
          <a:p>
            <a:pPr marL="0" indent="387350" eaLnBrk="1" hangingPunct="1">
              <a:buFont typeface="Wingdings" pitchFamily="2" charset="2"/>
              <a:buNone/>
            </a:pPr>
            <a:r>
              <a:rPr lang="en-US" altLang="zh-CN" sz="2400" smtClean="0">
                <a:solidFill>
                  <a:srgbClr val="3333FF"/>
                </a:solidFill>
              </a:rPr>
              <a:t>          =</a:t>
            </a:r>
            <a:r>
              <a:rPr lang="zh-CN" altLang="en-US" sz="2400" smtClean="0">
                <a:solidFill>
                  <a:srgbClr val="3333FF"/>
                </a:solidFill>
              </a:rPr>
              <a:t>销售数量</a:t>
            </a:r>
            <a:r>
              <a:rPr lang="en-US" altLang="zh-CN" sz="2400" smtClean="0">
                <a:solidFill>
                  <a:srgbClr val="3333FF"/>
                </a:solidFill>
              </a:rPr>
              <a:t>×(</a:t>
            </a:r>
            <a:r>
              <a:rPr lang="zh-CN" altLang="en-US" sz="2400" smtClean="0">
                <a:solidFill>
                  <a:srgbClr val="3333FF"/>
                </a:solidFill>
              </a:rPr>
              <a:t>单位售价</a:t>
            </a:r>
            <a:r>
              <a:rPr lang="en-US" altLang="zh-CN" sz="2400" smtClean="0">
                <a:solidFill>
                  <a:srgbClr val="3333FF"/>
                </a:solidFill>
              </a:rPr>
              <a:t>-</a:t>
            </a:r>
            <a:r>
              <a:rPr lang="zh-CN" altLang="en-US" sz="2400" smtClean="0">
                <a:solidFill>
                  <a:srgbClr val="3333FF"/>
                </a:solidFill>
              </a:rPr>
              <a:t>单位成本</a:t>
            </a:r>
            <a:r>
              <a:rPr lang="en-US" altLang="zh-CN" sz="2400" smtClean="0">
                <a:solidFill>
                  <a:srgbClr val="3333FF"/>
                </a:solidFill>
              </a:rPr>
              <a:t>)</a:t>
            </a:r>
          </a:p>
          <a:p>
            <a:pPr marL="0" indent="387350" eaLnBrk="1" hangingPunct="1"/>
            <a:r>
              <a:rPr lang="zh-CN" altLang="en-US" sz="2400" smtClean="0">
                <a:solidFill>
                  <a:srgbClr val="993300"/>
                </a:solidFill>
              </a:rPr>
              <a:t>从上式可以看出，对销售毛利的变动分析，可以从销售收入和销售成本发生变化的原因着手，显然当产品销售数量、产品售价、产品单位成本及销售组合等因素中之任一项发生变化，都会使销售毛利发生改变。</a:t>
            </a:r>
          </a:p>
          <a:p>
            <a:pPr marL="0" indent="387350" eaLnBrk="1" hangingPunct="1"/>
            <a:r>
              <a:rPr lang="zh-CN" altLang="en-US" sz="2400" smtClean="0">
                <a:solidFill>
                  <a:srgbClr val="993300"/>
                </a:solidFill>
              </a:rPr>
              <a:t>从影响毛利变动的影响因素来看，大致可以分为外部因素和内部因素两方面。</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5484883-9D1D-4302-9598-33B6DA236CB7}" type="slidenum">
              <a:rPr lang="zh-CN" altLang="en-US"/>
              <a:pPr>
                <a:defRPr/>
              </a:pPr>
              <a:t>54</a:t>
            </a:fld>
            <a:endParaRPr lang="en-US" altLang="zh-CN"/>
          </a:p>
        </p:txBody>
      </p:sp>
      <p:sp>
        <p:nvSpPr>
          <p:cNvPr id="69635" name="Rectangle 2"/>
          <p:cNvSpPr>
            <a:spLocks noGrp="1" noChangeArrowheads="1"/>
          </p:cNvSpPr>
          <p:nvPr>
            <p:ph type="title"/>
          </p:nvPr>
        </p:nvSpPr>
        <p:spPr/>
        <p:txBody>
          <a:bodyPr/>
          <a:lstStyle/>
          <a:p>
            <a:pPr eaLnBrk="1" hangingPunct="1"/>
            <a:r>
              <a:rPr lang="zh-CN" altLang="en-US" b="1" smtClean="0">
                <a:ea typeface="宋体" pitchFamily="2" charset="-122"/>
              </a:rPr>
              <a:t>销售毛利及其影响因素</a:t>
            </a:r>
          </a:p>
        </p:txBody>
      </p:sp>
      <p:sp>
        <p:nvSpPr>
          <p:cNvPr id="69636" name="Rectangle 3"/>
          <p:cNvSpPr>
            <a:spLocks noGrp="1" noChangeArrowheads="1"/>
          </p:cNvSpPr>
          <p:nvPr>
            <p:ph type="body" idx="1"/>
          </p:nvPr>
        </p:nvSpPr>
        <p:spPr>
          <a:xfrm>
            <a:off x="304800" y="990600"/>
            <a:ext cx="8534400" cy="5257800"/>
          </a:xfrm>
        </p:spPr>
        <p:txBody>
          <a:bodyPr/>
          <a:lstStyle/>
          <a:p>
            <a:pPr marL="0" indent="387350" eaLnBrk="1" hangingPunct="1">
              <a:lnSpc>
                <a:spcPct val="120000"/>
              </a:lnSpc>
            </a:pPr>
            <a:r>
              <a:rPr lang="en-US" altLang="zh-CN" smtClean="0">
                <a:solidFill>
                  <a:srgbClr val="3333FF"/>
                </a:solidFill>
              </a:rPr>
              <a:t>1</a:t>
            </a:r>
            <a:r>
              <a:rPr lang="zh-CN" altLang="en-US" smtClean="0">
                <a:solidFill>
                  <a:srgbClr val="3333FF"/>
                </a:solidFill>
              </a:rPr>
              <a:t>．外部因素</a:t>
            </a:r>
          </a:p>
          <a:p>
            <a:pPr marL="0" indent="387350" eaLnBrk="1" hangingPunct="1">
              <a:lnSpc>
                <a:spcPct val="120000"/>
              </a:lnSpc>
            </a:pPr>
            <a:r>
              <a:rPr lang="zh-CN" altLang="en-US" smtClean="0">
                <a:solidFill>
                  <a:srgbClr val="993300"/>
                </a:solidFill>
              </a:rPr>
              <a:t>外部因素主要是指市场供求变动而导致的销售数量和销售价格的升降以及产品购买价格的升降。一般来说，在其他条件不变的情况下，销售数量增加和销售价格上升都能够增加产品销售毛利，而销售数量减少和销售价格回落都会使销售毛利降低。</a:t>
            </a:r>
          </a:p>
          <a:p>
            <a:pPr marL="0" indent="387350" eaLnBrk="1" hangingPunct="1">
              <a:lnSpc>
                <a:spcPct val="120000"/>
              </a:lnSpc>
            </a:pPr>
            <a:r>
              <a:rPr lang="en-US" altLang="zh-CN" smtClean="0">
                <a:solidFill>
                  <a:srgbClr val="3333FF"/>
                </a:solidFill>
              </a:rPr>
              <a:t>2</a:t>
            </a:r>
            <a:r>
              <a:rPr lang="zh-CN" altLang="en-US" smtClean="0">
                <a:solidFill>
                  <a:srgbClr val="3333FF"/>
                </a:solidFill>
              </a:rPr>
              <a:t>．内部因素</a:t>
            </a:r>
          </a:p>
          <a:p>
            <a:pPr marL="0" indent="387350" eaLnBrk="1" hangingPunct="1">
              <a:lnSpc>
                <a:spcPct val="120000"/>
              </a:lnSpc>
            </a:pPr>
            <a:r>
              <a:rPr lang="zh-CN" altLang="en-US" smtClean="0">
                <a:solidFill>
                  <a:srgbClr val="993300"/>
                </a:solidFill>
              </a:rPr>
              <a:t>影响毛利变动的内部因素主要有：企业开拓市场的意识和能力；成本管理水平；产品构成决策和企业的战略要求等。其中有效的成本管理能够降低产品销售成本，提高销售毛利。企业成功的市场开拓和产品市场决策将会同时对提高毛利水平的多因素带来积极的作用，例如在销售组合中由低利润产品向高利润产品转化、通过产品售价和销售量的组合变化作用从而推动销售收入的增长等，这些举措都可有助于提高企业的销售毛利额。</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DB85145-599A-457D-87C8-1B262FC113B3}" type="slidenum">
              <a:rPr lang="zh-CN" altLang="en-US"/>
              <a:pPr>
                <a:defRPr/>
              </a:pPr>
              <a:t>55</a:t>
            </a:fld>
            <a:endParaRPr lang="en-US" altLang="zh-CN"/>
          </a:p>
        </p:txBody>
      </p:sp>
      <p:sp>
        <p:nvSpPr>
          <p:cNvPr id="70659" name="Rectangle 2"/>
          <p:cNvSpPr>
            <a:spLocks noGrp="1" noChangeArrowheads="1"/>
          </p:cNvSpPr>
          <p:nvPr>
            <p:ph type="title"/>
          </p:nvPr>
        </p:nvSpPr>
        <p:spPr/>
        <p:txBody>
          <a:bodyPr/>
          <a:lstStyle/>
          <a:p>
            <a:pPr eaLnBrk="1" hangingPunct="1"/>
            <a:r>
              <a:rPr lang="zh-CN" altLang="en-US" b="1" smtClean="0">
                <a:ea typeface="宋体" pitchFamily="2" charset="-122"/>
              </a:rPr>
              <a:t>单一产品毛利变动分析</a:t>
            </a:r>
            <a:r>
              <a:rPr lang="zh-CN" altLang="en-US" sz="2000" smtClean="0">
                <a:ea typeface="宋体" pitchFamily="2" charset="-122"/>
              </a:rPr>
              <a:t> </a:t>
            </a:r>
          </a:p>
        </p:txBody>
      </p:sp>
      <p:sp>
        <p:nvSpPr>
          <p:cNvPr id="70660" name="Rectangle 3"/>
          <p:cNvSpPr>
            <a:spLocks noGrp="1" noChangeArrowheads="1"/>
          </p:cNvSpPr>
          <p:nvPr>
            <p:ph type="body" idx="1"/>
          </p:nvPr>
        </p:nvSpPr>
        <p:spPr>
          <a:xfrm>
            <a:off x="457200" y="914400"/>
            <a:ext cx="8229600" cy="5257800"/>
          </a:xfrm>
        </p:spPr>
        <p:txBody>
          <a:bodyPr/>
          <a:lstStyle/>
          <a:p>
            <a:pPr marL="457200" indent="-457200" eaLnBrk="1" hangingPunct="1">
              <a:lnSpc>
                <a:spcPct val="125000"/>
              </a:lnSpc>
            </a:pPr>
            <a:r>
              <a:rPr lang="zh-CN" altLang="en-US" smtClean="0">
                <a:solidFill>
                  <a:schemeClr val="accent2"/>
                </a:solidFill>
              </a:rPr>
              <a:t>销售数量变动对毛利的影响</a:t>
            </a:r>
          </a:p>
          <a:p>
            <a:pPr marL="457200" indent="-457200" eaLnBrk="1" hangingPunct="1">
              <a:lnSpc>
                <a:spcPct val="125000"/>
              </a:lnSpc>
            </a:pPr>
            <a:r>
              <a:rPr lang="zh-CN" altLang="en-US" smtClean="0">
                <a:solidFill>
                  <a:srgbClr val="993300"/>
                </a:solidFill>
              </a:rPr>
              <a:t>销售数量变动对毛利的影响也称数量差异，是由于本期和基期的产品销售数量发生变动所引起。其计算公式为：</a:t>
            </a:r>
          </a:p>
          <a:p>
            <a:pPr marL="457200" indent="-457200" eaLnBrk="1" hangingPunct="1">
              <a:lnSpc>
                <a:spcPct val="125000"/>
              </a:lnSpc>
              <a:buFont typeface="Wingdings" pitchFamily="2" charset="2"/>
              <a:buNone/>
            </a:pPr>
            <a:r>
              <a:rPr lang="zh-CN" altLang="en-US" smtClean="0">
                <a:solidFill>
                  <a:srgbClr val="993300"/>
                </a:solidFill>
              </a:rPr>
              <a:t>      某产品销售数量变动的影响额＝（本期销售数量－基期销售数量）</a:t>
            </a:r>
            <a:r>
              <a:rPr lang="en-US" altLang="zh-CN" smtClean="0">
                <a:solidFill>
                  <a:srgbClr val="993300"/>
                </a:solidFill>
              </a:rPr>
              <a:t>×</a:t>
            </a:r>
            <a:r>
              <a:rPr lang="zh-CN" altLang="en-US" smtClean="0">
                <a:solidFill>
                  <a:srgbClr val="993300"/>
                </a:solidFill>
              </a:rPr>
              <a:t>基期单位销售毛利</a:t>
            </a:r>
          </a:p>
          <a:p>
            <a:pPr marL="457200" indent="-457200" eaLnBrk="1" hangingPunct="1">
              <a:lnSpc>
                <a:spcPct val="125000"/>
              </a:lnSpc>
              <a:buFont typeface="Wingdings" pitchFamily="2" charset="2"/>
              <a:buNone/>
            </a:pPr>
            <a:r>
              <a:rPr lang="en-US" altLang="zh-CN" smtClean="0">
                <a:solidFill>
                  <a:srgbClr val="993300"/>
                </a:solidFill>
              </a:rPr>
              <a:t>      =</a:t>
            </a:r>
            <a:r>
              <a:rPr lang="zh-CN" altLang="en-US" smtClean="0">
                <a:solidFill>
                  <a:srgbClr val="993300"/>
                </a:solidFill>
              </a:rPr>
              <a:t>（本期销售数量－基期销售数量）</a:t>
            </a:r>
            <a:r>
              <a:rPr lang="en-US" altLang="zh-CN" smtClean="0">
                <a:solidFill>
                  <a:srgbClr val="993300"/>
                </a:solidFill>
              </a:rPr>
              <a:t>×</a:t>
            </a:r>
            <a:r>
              <a:rPr lang="zh-CN" altLang="en-US" smtClean="0">
                <a:solidFill>
                  <a:srgbClr val="993300"/>
                </a:solidFill>
              </a:rPr>
              <a:t>（基期单位售价－基期单位成本）</a:t>
            </a:r>
          </a:p>
          <a:p>
            <a:pPr marL="457200" indent="-457200" eaLnBrk="1" hangingPunct="1">
              <a:lnSpc>
                <a:spcPct val="125000"/>
              </a:lnSpc>
            </a:pPr>
            <a:r>
              <a:rPr lang="zh-CN" altLang="en-US" smtClean="0">
                <a:solidFill>
                  <a:srgbClr val="3333FF"/>
                </a:solidFill>
              </a:rPr>
              <a:t>销售价格变动对毛利的影响</a:t>
            </a:r>
          </a:p>
          <a:p>
            <a:pPr marL="457200" indent="-457200" eaLnBrk="1" hangingPunct="1">
              <a:lnSpc>
                <a:spcPct val="125000"/>
              </a:lnSpc>
            </a:pPr>
            <a:r>
              <a:rPr lang="zh-CN" altLang="en-US" smtClean="0">
                <a:solidFill>
                  <a:srgbClr val="993300"/>
                </a:solidFill>
              </a:rPr>
              <a:t>销售价格变动对毛利的影响称为销售价格差异，是由于本期和基期的产品销售价格发生变动所引起。其计算公式为：</a:t>
            </a:r>
          </a:p>
          <a:p>
            <a:pPr marL="457200" indent="-457200" eaLnBrk="1" hangingPunct="1">
              <a:lnSpc>
                <a:spcPct val="125000"/>
              </a:lnSpc>
              <a:buFont typeface="Wingdings" pitchFamily="2" charset="2"/>
              <a:buNone/>
            </a:pPr>
            <a:r>
              <a:rPr lang="zh-CN" altLang="en-US" smtClean="0">
                <a:solidFill>
                  <a:srgbClr val="993300"/>
                </a:solidFill>
              </a:rPr>
              <a:t>       某产品销售价格变动的影响额＝本期销售数量</a:t>
            </a:r>
            <a:r>
              <a:rPr lang="en-US" altLang="zh-CN" smtClean="0">
                <a:solidFill>
                  <a:srgbClr val="993300"/>
                </a:solidFill>
              </a:rPr>
              <a:t>×</a:t>
            </a:r>
            <a:r>
              <a:rPr lang="zh-CN" altLang="en-US" smtClean="0">
                <a:solidFill>
                  <a:srgbClr val="993300"/>
                </a:solidFill>
              </a:rPr>
              <a:t>（本期销售单价－基期销售单价）</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3B94F64-B043-4C57-A99A-BE9CF947FDE2}" type="slidenum">
              <a:rPr lang="zh-CN" altLang="en-US"/>
              <a:pPr>
                <a:defRPr/>
              </a:pPr>
              <a:t>56</a:t>
            </a:fld>
            <a:endParaRPr lang="en-US" altLang="zh-CN"/>
          </a:p>
        </p:txBody>
      </p:sp>
      <p:sp>
        <p:nvSpPr>
          <p:cNvPr id="71683" name="Rectangle 2"/>
          <p:cNvSpPr>
            <a:spLocks noGrp="1" noChangeArrowheads="1"/>
          </p:cNvSpPr>
          <p:nvPr>
            <p:ph type="title"/>
          </p:nvPr>
        </p:nvSpPr>
        <p:spPr/>
        <p:txBody>
          <a:bodyPr/>
          <a:lstStyle/>
          <a:p>
            <a:pPr eaLnBrk="1" hangingPunct="1"/>
            <a:r>
              <a:rPr lang="zh-CN" altLang="en-US" b="1" smtClean="0">
                <a:ea typeface="宋体" pitchFamily="2" charset="-122"/>
              </a:rPr>
              <a:t>单一产品毛利变动分析</a:t>
            </a:r>
          </a:p>
        </p:txBody>
      </p:sp>
      <p:sp>
        <p:nvSpPr>
          <p:cNvPr id="71684" name="Rectangle 3"/>
          <p:cNvSpPr>
            <a:spLocks noGrp="1" noChangeArrowheads="1"/>
          </p:cNvSpPr>
          <p:nvPr>
            <p:ph type="body" idx="1"/>
          </p:nvPr>
        </p:nvSpPr>
        <p:spPr/>
        <p:txBody>
          <a:bodyPr/>
          <a:lstStyle/>
          <a:p>
            <a:pPr marL="0" indent="387350" eaLnBrk="1" hangingPunct="1">
              <a:lnSpc>
                <a:spcPct val="130000"/>
              </a:lnSpc>
            </a:pPr>
            <a:r>
              <a:rPr lang="zh-CN" altLang="en-US" sz="2400" smtClean="0">
                <a:solidFill>
                  <a:srgbClr val="3333FF"/>
                </a:solidFill>
              </a:rPr>
              <a:t>销售成本变动对毛利的影响</a:t>
            </a:r>
            <a:r>
              <a:rPr lang="zh-CN" altLang="en-US" sz="2400" smtClean="0"/>
              <a:t> </a:t>
            </a:r>
          </a:p>
          <a:p>
            <a:pPr marL="0" indent="387350" eaLnBrk="1" hangingPunct="1">
              <a:lnSpc>
                <a:spcPct val="130000"/>
              </a:lnSpc>
            </a:pPr>
            <a:r>
              <a:rPr lang="zh-CN" altLang="en-US" sz="2400" smtClean="0">
                <a:solidFill>
                  <a:srgbClr val="993300"/>
                </a:solidFill>
              </a:rPr>
              <a:t>销售成本的变动对毛利的影响称为成本价格差异，是由于本期和基期的产品销售成本发生变动所引起。其计算公式为：</a:t>
            </a:r>
          </a:p>
          <a:p>
            <a:pPr marL="0" indent="387350" eaLnBrk="1" hangingPunct="1">
              <a:lnSpc>
                <a:spcPct val="130000"/>
              </a:lnSpc>
              <a:buFont typeface="Wingdings" pitchFamily="2" charset="2"/>
              <a:buNone/>
            </a:pPr>
            <a:r>
              <a:rPr lang="zh-CN" altLang="en-US" sz="2400" smtClean="0">
                <a:solidFill>
                  <a:srgbClr val="993300"/>
                </a:solidFill>
              </a:rPr>
              <a:t>某产品销售成本变动的影响额＝本期销售数量</a:t>
            </a:r>
            <a:r>
              <a:rPr lang="en-US" altLang="zh-CN" sz="2400" smtClean="0">
                <a:solidFill>
                  <a:srgbClr val="993300"/>
                </a:solidFill>
              </a:rPr>
              <a:t>×</a:t>
            </a:r>
            <a:r>
              <a:rPr lang="zh-CN" altLang="en-US" sz="2400" smtClean="0">
                <a:solidFill>
                  <a:srgbClr val="993300"/>
                </a:solidFill>
              </a:rPr>
              <a:t>（本期单位成本－基期单位成本）</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A25F46DD-6BF5-47E5-AC8F-C68C2C5AF6D2}" type="slidenum">
              <a:rPr lang="zh-CN" altLang="en-US"/>
              <a:pPr>
                <a:defRPr/>
              </a:pPr>
              <a:t>57</a:t>
            </a:fld>
            <a:endParaRPr lang="en-US" altLang="zh-CN"/>
          </a:p>
        </p:txBody>
      </p:sp>
      <p:sp>
        <p:nvSpPr>
          <p:cNvPr id="72707" name="Rectangle 2"/>
          <p:cNvSpPr>
            <a:spLocks noGrp="1" noChangeArrowheads="1"/>
          </p:cNvSpPr>
          <p:nvPr>
            <p:ph type="title"/>
          </p:nvPr>
        </p:nvSpPr>
        <p:spPr/>
        <p:txBody>
          <a:bodyPr/>
          <a:lstStyle/>
          <a:p>
            <a:pPr eaLnBrk="1" hangingPunct="1"/>
            <a:r>
              <a:rPr lang="zh-CN" altLang="en-US" b="1" smtClean="0">
                <a:ea typeface="宋体" pitchFamily="2" charset="-122"/>
              </a:rPr>
              <a:t>多种产品毛利变动分析</a:t>
            </a:r>
          </a:p>
        </p:txBody>
      </p:sp>
      <p:sp>
        <p:nvSpPr>
          <p:cNvPr id="72708" name="Rectangle 3"/>
          <p:cNvSpPr>
            <a:spLocks noGrp="1" noChangeArrowheads="1"/>
          </p:cNvSpPr>
          <p:nvPr>
            <p:ph type="body" idx="1"/>
          </p:nvPr>
        </p:nvSpPr>
        <p:spPr>
          <a:xfrm>
            <a:off x="457200" y="914400"/>
            <a:ext cx="8229600" cy="5410200"/>
          </a:xfrm>
        </p:spPr>
        <p:txBody>
          <a:bodyPr/>
          <a:lstStyle/>
          <a:p>
            <a:pPr marL="0" indent="387350" eaLnBrk="1" hangingPunct="1">
              <a:lnSpc>
                <a:spcPct val="120000"/>
              </a:lnSpc>
            </a:pPr>
            <a:r>
              <a:rPr lang="zh-CN" altLang="en-US" smtClean="0">
                <a:solidFill>
                  <a:srgbClr val="993300"/>
                </a:solidFill>
              </a:rPr>
              <a:t>在经营多种产品的企业中，其销售毛利的数额除了受每一种产品的销售数量、销售单价、单位销售成本等因素的影响外，当销售收入一定时，各种产品之间的销售构成也会对企业的毛利总额产生影响。其中销售毛利的计算公式为：</a:t>
            </a:r>
          </a:p>
          <a:p>
            <a:pPr marL="0" indent="387350" eaLnBrk="1" hangingPunct="1">
              <a:lnSpc>
                <a:spcPct val="120000"/>
              </a:lnSpc>
              <a:buFont typeface="Wingdings" pitchFamily="2" charset="2"/>
              <a:buNone/>
            </a:pPr>
            <a:r>
              <a:rPr lang="zh-CN" altLang="en-US" smtClean="0">
                <a:solidFill>
                  <a:srgbClr val="3333FF"/>
                </a:solidFill>
              </a:rPr>
              <a:t>销售毛利＝∑</a:t>
            </a:r>
            <a:r>
              <a:rPr lang="en-US" altLang="zh-CN" smtClean="0">
                <a:solidFill>
                  <a:srgbClr val="3333FF"/>
                </a:solidFill>
              </a:rPr>
              <a:t>[</a:t>
            </a:r>
            <a:r>
              <a:rPr lang="zh-CN" altLang="en-US" smtClean="0">
                <a:solidFill>
                  <a:srgbClr val="3333FF"/>
                </a:solidFill>
              </a:rPr>
              <a:t>某产品销售数量</a:t>
            </a:r>
            <a:r>
              <a:rPr lang="en-US" altLang="zh-CN" smtClean="0">
                <a:solidFill>
                  <a:srgbClr val="3333FF"/>
                </a:solidFill>
              </a:rPr>
              <a:t>×</a:t>
            </a:r>
            <a:r>
              <a:rPr lang="zh-CN" altLang="en-US" smtClean="0">
                <a:solidFill>
                  <a:srgbClr val="3333FF"/>
                </a:solidFill>
              </a:rPr>
              <a:t>（该产品销售单价－该产品单位销售成本）</a:t>
            </a:r>
            <a:r>
              <a:rPr lang="en-US" altLang="zh-CN" smtClean="0">
                <a:solidFill>
                  <a:srgbClr val="3333FF"/>
                </a:solidFill>
              </a:rPr>
              <a:t>]</a:t>
            </a:r>
          </a:p>
          <a:p>
            <a:pPr marL="0" indent="387350" eaLnBrk="1" hangingPunct="1">
              <a:lnSpc>
                <a:spcPct val="120000"/>
              </a:lnSpc>
              <a:buFont typeface="Wingdings" pitchFamily="2" charset="2"/>
              <a:buNone/>
            </a:pPr>
            <a:r>
              <a:rPr lang="zh-CN" altLang="en-US" smtClean="0">
                <a:solidFill>
                  <a:srgbClr val="3333FF"/>
                </a:solidFill>
              </a:rPr>
              <a:t>   ＝∑（企业销售收入</a:t>
            </a:r>
            <a:r>
              <a:rPr lang="en-US" altLang="zh-CN" smtClean="0">
                <a:solidFill>
                  <a:srgbClr val="3333FF"/>
                </a:solidFill>
              </a:rPr>
              <a:t>×</a:t>
            </a:r>
            <a:r>
              <a:rPr lang="zh-CN" altLang="en-US" smtClean="0">
                <a:solidFill>
                  <a:srgbClr val="3333FF"/>
                </a:solidFill>
              </a:rPr>
              <a:t>某产品销售比重</a:t>
            </a:r>
            <a:r>
              <a:rPr lang="en-US" altLang="zh-CN" smtClean="0">
                <a:solidFill>
                  <a:srgbClr val="3333FF"/>
                </a:solidFill>
              </a:rPr>
              <a:t>×</a:t>
            </a:r>
            <a:r>
              <a:rPr lang="zh-CN" altLang="en-US" smtClean="0">
                <a:solidFill>
                  <a:srgbClr val="3333FF"/>
                </a:solidFill>
              </a:rPr>
              <a:t>某产品毛利率）</a:t>
            </a:r>
          </a:p>
          <a:p>
            <a:pPr marL="0" indent="387350" eaLnBrk="1" hangingPunct="1">
              <a:lnSpc>
                <a:spcPct val="120000"/>
              </a:lnSpc>
            </a:pPr>
            <a:r>
              <a:rPr lang="zh-CN" altLang="en-US" smtClean="0">
                <a:solidFill>
                  <a:srgbClr val="993300"/>
                </a:solidFill>
              </a:rPr>
              <a:t>当企业每种产品的毛利率已知时，全部产品的综合毛利率可由下式得到：</a:t>
            </a:r>
          </a:p>
          <a:p>
            <a:pPr marL="0" indent="387350" eaLnBrk="1" hangingPunct="1">
              <a:lnSpc>
                <a:spcPct val="120000"/>
              </a:lnSpc>
              <a:buFont typeface="Wingdings" pitchFamily="2" charset="2"/>
              <a:buNone/>
            </a:pPr>
            <a:r>
              <a:rPr lang="zh-CN" altLang="en-US" smtClean="0">
                <a:solidFill>
                  <a:srgbClr val="3333FF"/>
                </a:solidFill>
              </a:rPr>
              <a:t>全部产品综合毛利率＝∑（某产品销售比重</a:t>
            </a:r>
            <a:r>
              <a:rPr lang="en-US" altLang="zh-CN" smtClean="0">
                <a:solidFill>
                  <a:srgbClr val="3333FF"/>
                </a:solidFill>
              </a:rPr>
              <a:t>×</a:t>
            </a:r>
            <a:r>
              <a:rPr lang="zh-CN" altLang="en-US" smtClean="0">
                <a:solidFill>
                  <a:srgbClr val="3333FF"/>
                </a:solidFill>
              </a:rPr>
              <a:t>该产品毛利率）</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452EA5C-B724-46F5-B752-9397287A9AB2}" type="slidenum">
              <a:rPr lang="zh-CN" altLang="en-US"/>
              <a:pPr>
                <a:defRPr/>
              </a:pPr>
              <a:t>58</a:t>
            </a:fld>
            <a:endParaRPr lang="en-US" altLang="zh-CN"/>
          </a:p>
        </p:txBody>
      </p:sp>
      <p:sp>
        <p:nvSpPr>
          <p:cNvPr id="73731" name="Rectangle 2"/>
          <p:cNvSpPr>
            <a:spLocks noGrp="1" noChangeArrowheads="1"/>
          </p:cNvSpPr>
          <p:nvPr>
            <p:ph type="title"/>
          </p:nvPr>
        </p:nvSpPr>
        <p:spPr/>
        <p:txBody>
          <a:bodyPr/>
          <a:lstStyle/>
          <a:p>
            <a:pPr eaLnBrk="1" hangingPunct="1"/>
            <a:r>
              <a:rPr lang="zh-CN" altLang="en-US" b="1" smtClean="0">
                <a:ea typeface="宋体" pitchFamily="2" charset="-122"/>
              </a:rPr>
              <a:t>多种产品毛利变动分析</a:t>
            </a:r>
          </a:p>
        </p:txBody>
      </p:sp>
      <p:sp>
        <p:nvSpPr>
          <p:cNvPr id="73732" name="Rectangle 3"/>
          <p:cNvSpPr>
            <a:spLocks noGrp="1" noChangeArrowheads="1"/>
          </p:cNvSpPr>
          <p:nvPr>
            <p:ph type="body" idx="1"/>
          </p:nvPr>
        </p:nvSpPr>
        <p:spPr>
          <a:xfrm>
            <a:off x="304800" y="914400"/>
            <a:ext cx="8458200" cy="5257800"/>
          </a:xfrm>
        </p:spPr>
        <p:txBody>
          <a:bodyPr/>
          <a:lstStyle/>
          <a:p>
            <a:pPr marL="0" indent="387350" eaLnBrk="1" hangingPunct="1">
              <a:lnSpc>
                <a:spcPct val="120000"/>
              </a:lnSpc>
            </a:pPr>
            <a:r>
              <a:rPr lang="en-US" altLang="zh-CN" smtClean="0">
                <a:solidFill>
                  <a:schemeClr val="accent2"/>
                </a:solidFill>
              </a:rPr>
              <a:t>1</a:t>
            </a:r>
            <a:r>
              <a:rPr lang="zh-CN" altLang="en-US" smtClean="0">
                <a:solidFill>
                  <a:schemeClr val="accent2"/>
                </a:solidFill>
              </a:rPr>
              <a:t>．销售收入变动对毛利的影响</a:t>
            </a:r>
          </a:p>
          <a:p>
            <a:pPr marL="0" indent="387350" eaLnBrk="1" hangingPunct="1">
              <a:lnSpc>
                <a:spcPct val="120000"/>
              </a:lnSpc>
            </a:pPr>
            <a:r>
              <a:rPr lang="zh-CN" altLang="en-US" smtClean="0">
                <a:solidFill>
                  <a:srgbClr val="993300"/>
                </a:solidFill>
              </a:rPr>
              <a:t>企业全部产品销售收入的变动对毛利的影响可以通过以下公式计算得到：</a:t>
            </a:r>
          </a:p>
          <a:p>
            <a:pPr marL="0" indent="387350" eaLnBrk="1" hangingPunct="1">
              <a:lnSpc>
                <a:spcPct val="120000"/>
              </a:lnSpc>
              <a:buFont typeface="Wingdings" pitchFamily="2" charset="2"/>
              <a:buNone/>
            </a:pPr>
            <a:r>
              <a:rPr lang="zh-CN" altLang="en-US" smtClean="0">
                <a:solidFill>
                  <a:srgbClr val="3333FF"/>
                </a:solidFill>
              </a:rPr>
              <a:t>销售收入变动的影响额＝（本期销售收入总额－基期销售收入总额）</a:t>
            </a:r>
            <a:r>
              <a:rPr lang="en-US" altLang="zh-CN" smtClean="0">
                <a:solidFill>
                  <a:srgbClr val="3333FF"/>
                </a:solidFill>
              </a:rPr>
              <a:t>×</a:t>
            </a:r>
            <a:r>
              <a:rPr lang="zh-CN" altLang="en-US" smtClean="0">
                <a:solidFill>
                  <a:srgbClr val="3333FF"/>
                </a:solidFill>
              </a:rPr>
              <a:t>基期综合毛利率</a:t>
            </a:r>
          </a:p>
          <a:p>
            <a:pPr marL="0" indent="387350" eaLnBrk="1" hangingPunct="1">
              <a:lnSpc>
                <a:spcPct val="120000"/>
              </a:lnSpc>
            </a:pPr>
            <a:r>
              <a:rPr lang="zh-CN" altLang="en-US" smtClean="0">
                <a:solidFill>
                  <a:srgbClr val="993300"/>
                </a:solidFill>
              </a:rPr>
              <a:t>上式表明本期销售收入较基期销售收入的增加，可以正比例提高企业的销售毛利。</a:t>
            </a:r>
          </a:p>
          <a:p>
            <a:pPr marL="0" indent="387350" eaLnBrk="1" hangingPunct="1">
              <a:lnSpc>
                <a:spcPct val="120000"/>
              </a:lnSpc>
            </a:pPr>
            <a:r>
              <a:rPr lang="en-US" altLang="zh-CN" smtClean="0">
                <a:solidFill>
                  <a:schemeClr val="accent2"/>
                </a:solidFill>
              </a:rPr>
              <a:t>2</a:t>
            </a:r>
            <a:r>
              <a:rPr lang="zh-CN" altLang="en-US" smtClean="0">
                <a:solidFill>
                  <a:schemeClr val="accent2"/>
                </a:solidFill>
              </a:rPr>
              <a:t>．综合毛利率变动对毛利的影响</a:t>
            </a:r>
          </a:p>
          <a:p>
            <a:pPr marL="0" indent="387350" eaLnBrk="1" hangingPunct="1">
              <a:lnSpc>
                <a:spcPct val="120000"/>
              </a:lnSpc>
            </a:pPr>
            <a:r>
              <a:rPr lang="zh-CN" altLang="en-US" smtClean="0">
                <a:solidFill>
                  <a:srgbClr val="993300"/>
                </a:solidFill>
              </a:rPr>
              <a:t>当企业销售收入总额一定时，毛利额的高低取决于综合毛利率的高低，计算公式为：</a:t>
            </a:r>
          </a:p>
          <a:p>
            <a:pPr marL="0" indent="387350" eaLnBrk="1" hangingPunct="1">
              <a:lnSpc>
                <a:spcPct val="120000"/>
              </a:lnSpc>
              <a:buFont typeface="Wingdings" pitchFamily="2" charset="2"/>
              <a:buNone/>
            </a:pPr>
            <a:r>
              <a:rPr lang="zh-CN" altLang="en-US" smtClean="0">
                <a:solidFill>
                  <a:srgbClr val="3333FF"/>
                </a:solidFill>
              </a:rPr>
              <a:t>综合毛利率变动的影响额＝本期销售收入总额</a:t>
            </a:r>
            <a:r>
              <a:rPr lang="en-US" altLang="zh-CN" smtClean="0">
                <a:solidFill>
                  <a:srgbClr val="3333FF"/>
                </a:solidFill>
              </a:rPr>
              <a:t>×</a:t>
            </a:r>
            <a:r>
              <a:rPr lang="zh-CN" altLang="en-US" smtClean="0">
                <a:solidFill>
                  <a:srgbClr val="3333FF"/>
                </a:solidFill>
              </a:rPr>
              <a:t>（本期综合毛利率－基期综合毛利率）</a:t>
            </a:r>
          </a:p>
          <a:p>
            <a:pPr marL="0" indent="387350" eaLnBrk="1" hangingPunct="1">
              <a:lnSpc>
                <a:spcPct val="120000"/>
              </a:lnSpc>
            </a:pPr>
            <a:r>
              <a:rPr lang="zh-CN" altLang="en-US" smtClean="0">
                <a:solidFill>
                  <a:srgbClr val="993300"/>
                </a:solidFill>
              </a:rPr>
              <a:t>显然，当本期的综合毛利率高于基期的综合毛利率，同样有助于提高企业的销售毛利。</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8E0534C-6C60-467D-994C-2BCAD3C06F72}" type="slidenum">
              <a:rPr lang="zh-CN" altLang="en-US"/>
              <a:pPr>
                <a:defRPr/>
              </a:pPr>
              <a:t>6</a:t>
            </a:fld>
            <a:endParaRPr lang="en-US" altLang="zh-CN"/>
          </a:p>
        </p:txBody>
      </p:sp>
      <p:sp>
        <p:nvSpPr>
          <p:cNvPr id="8195" name="Rectangle 2"/>
          <p:cNvSpPr>
            <a:spLocks noGrp="1" noChangeArrowheads="1"/>
          </p:cNvSpPr>
          <p:nvPr>
            <p:ph type="title"/>
          </p:nvPr>
        </p:nvSpPr>
        <p:spPr/>
        <p:txBody>
          <a:bodyPr/>
          <a:lstStyle/>
          <a:p>
            <a:pPr eaLnBrk="1" hangingPunct="1"/>
            <a:r>
              <a:rPr lang="zh-CN" altLang="en-US" b="1" smtClean="0">
                <a:ea typeface="宋体" pitchFamily="2" charset="-122"/>
              </a:rPr>
              <a:t>获利能力分析概述</a:t>
            </a:r>
          </a:p>
        </p:txBody>
      </p:sp>
      <p:sp>
        <p:nvSpPr>
          <p:cNvPr id="8196" name="Rectangle 3"/>
          <p:cNvSpPr>
            <a:spLocks noGrp="1" noChangeArrowheads="1"/>
          </p:cNvSpPr>
          <p:nvPr>
            <p:ph type="body" idx="1"/>
          </p:nvPr>
        </p:nvSpPr>
        <p:spPr/>
        <p:txBody>
          <a:bodyPr/>
          <a:lstStyle/>
          <a:p>
            <a:pPr marL="0" indent="387350" eaLnBrk="1" hangingPunct="1">
              <a:lnSpc>
                <a:spcPct val="120000"/>
              </a:lnSpc>
            </a:pPr>
            <a:r>
              <a:rPr lang="en-US" altLang="zh-CN" smtClean="0">
                <a:solidFill>
                  <a:srgbClr val="3333FF"/>
                </a:solidFill>
              </a:rPr>
              <a:t>3</a:t>
            </a:r>
            <a:r>
              <a:rPr lang="zh-CN" altLang="en-US" smtClean="0">
                <a:solidFill>
                  <a:srgbClr val="3333FF"/>
                </a:solidFill>
              </a:rPr>
              <a:t>．有利于企业管理者更好地管理企业</a:t>
            </a:r>
          </a:p>
          <a:p>
            <a:pPr marL="0" indent="387350" eaLnBrk="1" hangingPunct="1">
              <a:lnSpc>
                <a:spcPct val="120000"/>
              </a:lnSpc>
            </a:pPr>
            <a:r>
              <a:rPr lang="zh-CN" altLang="en-US" smtClean="0"/>
              <a:t>企业从事生产经营活动的根本目的，是最大限度地获取利润并维持企业持续稳定地经营和发展。只有不断获取利润、不断充实企业的资本和总资产，企业才能不断做大做强。因此，对企业经理人员来说，分析企业的获利能力具有十分重要的意义。</a:t>
            </a:r>
          </a:p>
          <a:p>
            <a:pPr marL="0" indent="387350" eaLnBrk="1" hangingPunct="1">
              <a:lnSpc>
                <a:spcPct val="120000"/>
              </a:lnSpc>
            </a:pPr>
            <a:r>
              <a:rPr lang="zh-CN" altLang="en-US" smtClean="0">
                <a:solidFill>
                  <a:srgbClr val="D60093"/>
                </a:solidFill>
              </a:rPr>
              <a:t>一方面，获利能力水平反映了企业的经营业绩。用已达到的获利能力指标与标准、基期、同行业平均水平、其他企业相比较，能够较好地衡量出企业管理者的工作业绩。</a:t>
            </a:r>
            <a:r>
              <a:rPr lang="zh-CN" altLang="en-US" smtClean="0"/>
              <a:t>另一方面，通过对获利能力的深入分析或因素分析，还可以发现经营管理中存在的不足、缺陷以至重大问题，进而采取措施有针对性地解决问题，提高企业未来的盈利水平。</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2A8AABA-287C-436A-9203-8221212AE900}" type="slidenum">
              <a:rPr lang="zh-CN" altLang="en-US"/>
              <a:pPr>
                <a:defRPr/>
              </a:pPr>
              <a:t>7</a:t>
            </a:fld>
            <a:endParaRPr lang="en-US" altLang="zh-CN"/>
          </a:p>
        </p:txBody>
      </p:sp>
      <p:sp>
        <p:nvSpPr>
          <p:cNvPr id="9219" name="Rectangle 2"/>
          <p:cNvSpPr>
            <a:spLocks noGrp="1" noChangeArrowheads="1"/>
          </p:cNvSpPr>
          <p:nvPr>
            <p:ph type="title"/>
          </p:nvPr>
        </p:nvSpPr>
        <p:spPr/>
        <p:txBody>
          <a:bodyPr/>
          <a:lstStyle/>
          <a:p>
            <a:pPr eaLnBrk="1" hangingPunct="1"/>
            <a:r>
              <a:rPr lang="zh-CN" altLang="en-US" b="1" smtClean="0">
                <a:ea typeface="宋体" pitchFamily="2" charset="-122"/>
              </a:rPr>
              <a:t>获利能力分析概述</a:t>
            </a:r>
          </a:p>
        </p:txBody>
      </p:sp>
      <p:sp>
        <p:nvSpPr>
          <p:cNvPr id="9220" name="Rectangle 3"/>
          <p:cNvSpPr>
            <a:spLocks noGrp="1" noChangeArrowheads="1"/>
          </p:cNvSpPr>
          <p:nvPr>
            <p:ph type="body" idx="1"/>
          </p:nvPr>
        </p:nvSpPr>
        <p:spPr/>
        <p:txBody>
          <a:bodyPr/>
          <a:lstStyle/>
          <a:p>
            <a:pPr marL="0" indent="387350" eaLnBrk="1" hangingPunct="1">
              <a:lnSpc>
                <a:spcPct val="120000"/>
              </a:lnSpc>
            </a:pPr>
            <a:r>
              <a:rPr lang="en-US" altLang="zh-CN" sz="2400" smtClean="0"/>
              <a:t>4</a:t>
            </a:r>
            <a:r>
              <a:rPr lang="zh-CN" altLang="en-US" sz="2400" smtClean="0">
                <a:solidFill>
                  <a:srgbClr val="3333FF"/>
                </a:solidFill>
              </a:rPr>
              <a:t>．有利于政府部门评价企业并行使管理职能</a:t>
            </a:r>
          </a:p>
          <a:p>
            <a:pPr marL="0" indent="387350" eaLnBrk="1" hangingPunct="1">
              <a:lnSpc>
                <a:spcPct val="120000"/>
              </a:lnSpc>
            </a:pPr>
            <a:r>
              <a:rPr lang="zh-CN" altLang="en-US" sz="2400" smtClean="0"/>
              <a:t>政府部门通过考察分析企业的获利能力，能够评价企业的经营管理水平及其对社会的贡献能力。企业获利能力越强，就意味着实现利润越多，对政府税收的贡献越大，政府就能有更多的财政资金用于</a:t>
            </a:r>
            <a:r>
              <a:rPr lang="zh-CN" altLang="en-US" sz="2400" smtClean="0">
                <a:solidFill>
                  <a:srgbClr val="D60093"/>
                </a:solidFill>
              </a:rPr>
              <a:t>基础设施建设、科技教育、环境保护以及其他各项公益事业，更好地行使社会管理职能，为国民经济和社会发展提供充足的保障。</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412C749-2C5B-4CCD-8220-90854EAE9803}" type="slidenum">
              <a:rPr lang="zh-CN" altLang="en-US"/>
              <a:pPr>
                <a:defRPr/>
              </a:pPr>
              <a:t>8</a:t>
            </a:fld>
            <a:endParaRPr lang="en-US" altLang="zh-CN"/>
          </a:p>
        </p:txBody>
      </p:sp>
      <p:sp>
        <p:nvSpPr>
          <p:cNvPr id="10243" name="Rectangle 2"/>
          <p:cNvSpPr>
            <a:spLocks noGrp="1" noChangeArrowheads="1"/>
          </p:cNvSpPr>
          <p:nvPr>
            <p:ph type="title"/>
          </p:nvPr>
        </p:nvSpPr>
        <p:spPr/>
        <p:txBody>
          <a:bodyPr/>
          <a:lstStyle/>
          <a:p>
            <a:pPr eaLnBrk="1" hangingPunct="1"/>
            <a:r>
              <a:rPr lang="zh-CN" altLang="en-US" b="1" smtClean="0">
                <a:ea typeface="宋体" pitchFamily="2" charset="-122"/>
              </a:rPr>
              <a:t>获利能力分析概述</a:t>
            </a:r>
          </a:p>
        </p:txBody>
      </p:sp>
      <p:sp>
        <p:nvSpPr>
          <p:cNvPr id="10244" name="Rectangle 3"/>
          <p:cNvSpPr>
            <a:spLocks noGrp="1" noChangeArrowheads="1"/>
          </p:cNvSpPr>
          <p:nvPr>
            <p:ph type="body" idx="1"/>
          </p:nvPr>
        </p:nvSpPr>
        <p:spPr/>
        <p:txBody>
          <a:bodyPr/>
          <a:lstStyle/>
          <a:p>
            <a:pPr marL="0" indent="387350" eaLnBrk="1" hangingPunct="1">
              <a:lnSpc>
                <a:spcPct val="130000"/>
              </a:lnSpc>
            </a:pPr>
            <a:r>
              <a:rPr lang="en-US" altLang="zh-CN" sz="2400" smtClean="0">
                <a:solidFill>
                  <a:srgbClr val="3333FF"/>
                </a:solidFill>
              </a:rPr>
              <a:t>5</a:t>
            </a:r>
            <a:r>
              <a:rPr lang="zh-CN" altLang="en-US" sz="2400" smtClean="0">
                <a:solidFill>
                  <a:srgbClr val="3333FF"/>
                </a:solidFill>
              </a:rPr>
              <a:t>．有利于保障企业职工的劳动者权益</a:t>
            </a:r>
          </a:p>
          <a:p>
            <a:pPr marL="0" indent="387350" eaLnBrk="1" hangingPunct="1">
              <a:lnSpc>
                <a:spcPct val="130000"/>
              </a:lnSpc>
            </a:pPr>
            <a:r>
              <a:rPr lang="zh-CN" altLang="en-US" sz="2400" smtClean="0"/>
              <a:t>企业获利能力的高低，直接关系到企业员工的切身利益。企业的竞争实际上是人才的竞争，企业具有较强的盈利能力，就能为员工提供较稳定的就业岗位、较多的深造和发展机会、较丰富的薪金及物质待遇，为员工工作、生活、健康等</a:t>
            </a:r>
            <a:r>
              <a:rPr lang="zh-CN" altLang="en-US" sz="2400" smtClean="0">
                <a:solidFill>
                  <a:srgbClr val="D60093"/>
                </a:solidFill>
              </a:rPr>
              <a:t>各方面创造良好的条件</a:t>
            </a:r>
            <a:r>
              <a:rPr lang="zh-CN" altLang="en-US" sz="2400" smtClean="0"/>
              <a:t>，同时也能吸引人才，使他们更努力地为企业工作。</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4262B16-A406-488E-93CA-BF076EBC8899}" type="slidenum">
              <a:rPr lang="zh-CN" altLang="en-US"/>
              <a:pPr>
                <a:defRPr/>
              </a:pPr>
              <a:t>9</a:t>
            </a:fld>
            <a:endParaRPr lang="en-US" altLang="zh-CN"/>
          </a:p>
        </p:txBody>
      </p:sp>
      <p:sp>
        <p:nvSpPr>
          <p:cNvPr id="11267" name="Rectangle 2"/>
          <p:cNvSpPr>
            <a:spLocks noGrp="1" noChangeArrowheads="1"/>
          </p:cNvSpPr>
          <p:nvPr>
            <p:ph type="title"/>
          </p:nvPr>
        </p:nvSpPr>
        <p:spPr/>
        <p:txBody>
          <a:bodyPr/>
          <a:lstStyle/>
          <a:p>
            <a:pPr eaLnBrk="1" hangingPunct="1"/>
            <a:r>
              <a:rPr lang="zh-CN" altLang="en-US" b="1" smtClean="0">
                <a:ea typeface="宋体" pitchFamily="2" charset="-122"/>
              </a:rPr>
              <a:t>影响获利能力的财务因素</a:t>
            </a:r>
            <a:r>
              <a:rPr lang="zh-CN" altLang="en-US" sz="2000" smtClean="0">
                <a:ea typeface="宋体" pitchFamily="2" charset="-122"/>
              </a:rPr>
              <a:t> </a:t>
            </a:r>
          </a:p>
        </p:txBody>
      </p:sp>
      <p:sp>
        <p:nvSpPr>
          <p:cNvPr id="11268" name="Rectangle 3"/>
          <p:cNvSpPr>
            <a:spLocks noGrp="1" noChangeArrowheads="1"/>
          </p:cNvSpPr>
          <p:nvPr>
            <p:ph type="body" idx="1"/>
          </p:nvPr>
        </p:nvSpPr>
        <p:spPr/>
        <p:txBody>
          <a:bodyPr/>
          <a:lstStyle/>
          <a:p>
            <a:pPr marL="0" indent="387350" eaLnBrk="1" hangingPunct="1">
              <a:lnSpc>
                <a:spcPct val="120000"/>
              </a:lnSpc>
            </a:pPr>
            <a:r>
              <a:rPr lang="en-US" altLang="zh-CN" sz="2400" smtClean="0">
                <a:solidFill>
                  <a:schemeClr val="accent2"/>
                </a:solidFill>
              </a:rPr>
              <a:t>1</a:t>
            </a:r>
            <a:r>
              <a:rPr lang="zh-CN" altLang="en-US" sz="2400" smtClean="0">
                <a:solidFill>
                  <a:schemeClr val="accent2"/>
                </a:solidFill>
              </a:rPr>
              <a:t>．企业销售收入及其增长率水平。</a:t>
            </a:r>
            <a:r>
              <a:rPr lang="zh-CN" altLang="en-US" sz="2400" smtClean="0"/>
              <a:t>企业获利的基础是实现盈利销售，这是企业发展的根本保证。企业科学的销售政策和严格的信用管理水平决定了企业是否具有良好的营销状况，同时稳定和持续增长的收入水平对提高企业获利能力也是必不可少的因素。</a:t>
            </a:r>
          </a:p>
          <a:p>
            <a:pPr marL="0" indent="387350" eaLnBrk="1" hangingPunct="1">
              <a:lnSpc>
                <a:spcPct val="120000"/>
              </a:lnSpc>
            </a:pPr>
            <a:r>
              <a:rPr lang="en-US" altLang="zh-CN" sz="2400" smtClean="0">
                <a:solidFill>
                  <a:schemeClr val="accent2"/>
                </a:solidFill>
              </a:rPr>
              <a:t>2</a:t>
            </a:r>
            <a:r>
              <a:rPr lang="zh-CN" altLang="en-US" sz="2400" smtClean="0">
                <a:solidFill>
                  <a:schemeClr val="accent2"/>
                </a:solidFill>
              </a:rPr>
              <a:t>．企业成本费用的控制能力。</a:t>
            </a:r>
            <a:r>
              <a:rPr lang="zh-CN" altLang="en-US" sz="2400" smtClean="0"/>
              <a:t>降低企业成本费用主要取决于</a:t>
            </a:r>
            <a:r>
              <a:rPr lang="zh-CN" altLang="en-US" sz="2400" smtClean="0">
                <a:solidFill>
                  <a:srgbClr val="D60093"/>
                </a:solidFill>
              </a:rPr>
              <a:t>技术水平、产品设计、规模经济</a:t>
            </a:r>
            <a:r>
              <a:rPr lang="zh-CN" altLang="en-US" sz="2400" smtClean="0"/>
              <a:t>和企业对成本费用的管理能力。即使在销售收入没有明显增加的情况下，企业通过强化成本和费用管理，节能降耗，也可以很好地实现利润的增长。</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2677</TotalTime>
  <Words>9111</Words>
  <Application>Microsoft Office PowerPoint</Application>
  <PresentationFormat>全屏显示(4:3)</PresentationFormat>
  <Paragraphs>415</Paragraphs>
  <Slides>58</Slides>
  <Notes>37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58</vt:i4>
      </vt:variant>
    </vt:vector>
  </HeadingPairs>
  <TitlesOfParts>
    <vt:vector size="71" baseType="lpstr">
      <vt:lpstr>Tahoma</vt:lpstr>
      <vt:lpstr>黑体</vt:lpstr>
      <vt:lpstr>Arial</vt:lpstr>
      <vt:lpstr>Times New Roman</vt:lpstr>
      <vt:lpstr>华文新魏</vt:lpstr>
      <vt:lpstr>Wingdings</vt:lpstr>
      <vt:lpstr>宋体</vt:lpstr>
      <vt:lpstr>CG Omega</vt:lpstr>
      <vt:lpstr>楷体</vt:lpstr>
      <vt:lpstr>Monotype Corsiva</vt:lpstr>
      <vt:lpstr>华文行楷</vt:lpstr>
      <vt:lpstr>Verdana</vt:lpstr>
      <vt:lpstr>默认设计模板</vt:lpstr>
      <vt:lpstr>幻灯片 1</vt:lpstr>
      <vt:lpstr>学习目的</vt:lpstr>
      <vt:lpstr>获利能力分析概述</vt:lpstr>
      <vt:lpstr>获利能力分析概述</vt:lpstr>
      <vt:lpstr>获利能力分析概述</vt:lpstr>
      <vt:lpstr>获利能力分析概述</vt:lpstr>
      <vt:lpstr>获利能力分析概述</vt:lpstr>
      <vt:lpstr>获利能力分析概述</vt:lpstr>
      <vt:lpstr>影响获利能力的财务因素 </vt:lpstr>
      <vt:lpstr>影响获利能力的财务因素</vt:lpstr>
      <vt:lpstr>影响获利能力的财务因素</vt:lpstr>
      <vt:lpstr>收入项目分析 </vt:lpstr>
      <vt:lpstr>营业收入</vt:lpstr>
      <vt:lpstr>营业收入</vt:lpstr>
      <vt:lpstr>营业收入</vt:lpstr>
      <vt:lpstr>营业收入</vt:lpstr>
      <vt:lpstr>2018新收入准则</vt:lpstr>
      <vt:lpstr>2018新收入准则</vt:lpstr>
      <vt:lpstr>2018新收入准则</vt:lpstr>
      <vt:lpstr>2018新收入准则</vt:lpstr>
      <vt:lpstr>2018新收入准则</vt:lpstr>
      <vt:lpstr>2018新收入准则</vt:lpstr>
      <vt:lpstr>2018新收入准则</vt:lpstr>
      <vt:lpstr>营业外收入与投资收益</vt:lpstr>
      <vt:lpstr>投资收益</vt:lpstr>
      <vt:lpstr>补贴收入</vt:lpstr>
      <vt:lpstr>2017政府补助准则</vt:lpstr>
      <vt:lpstr>收入项目的分析要点</vt:lpstr>
      <vt:lpstr>收入项目的分析要点</vt:lpstr>
      <vt:lpstr>收入项目的分析要点</vt:lpstr>
      <vt:lpstr>收入项目的分析要点</vt:lpstr>
      <vt:lpstr>费用</vt:lpstr>
      <vt:lpstr>费用项目的分析要点 </vt:lpstr>
      <vt:lpstr>费用的类别</vt:lpstr>
      <vt:lpstr>期间费用</vt:lpstr>
      <vt:lpstr>费用项目的分析要点</vt:lpstr>
      <vt:lpstr>费用项目的分析要点</vt:lpstr>
      <vt:lpstr>利润项目分析要点 </vt:lpstr>
      <vt:lpstr>利润项目分析要点</vt:lpstr>
      <vt:lpstr>利润项目分析要点</vt:lpstr>
      <vt:lpstr>销售获利能力分析 </vt:lpstr>
      <vt:lpstr>销售获利能力分析</vt:lpstr>
      <vt:lpstr>销售获利能力分析</vt:lpstr>
      <vt:lpstr>销售获利能力分析</vt:lpstr>
      <vt:lpstr>销售获利能力分析</vt:lpstr>
      <vt:lpstr>销售获利能力分析</vt:lpstr>
      <vt:lpstr>销售获利能力分析</vt:lpstr>
      <vt:lpstr>销售获利能力分析</vt:lpstr>
      <vt:lpstr>成本费用获利能力 </vt:lpstr>
      <vt:lpstr>成本费用获利能力</vt:lpstr>
      <vt:lpstr>成本费用获利能力</vt:lpstr>
      <vt:lpstr>成本费用获利能力</vt:lpstr>
      <vt:lpstr>销售毛利及其影响因素 </vt:lpstr>
      <vt:lpstr>销售毛利及其影响因素</vt:lpstr>
      <vt:lpstr>单一产品毛利变动分析 </vt:lpstr>
      <vt:lpstr>单一产品毛利变动分析</vt:lpstr>
      <vt:lpstr>多种产品毛利变动分析</vt:lpstr>
      <vt:lpstr>多种产品毛利变动分析</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969</cp:revision>
  <dcterms:created xsi:type="dcterms:W3CDTF">1601-01-01T00:00:00Z</dcterms:created>
  <dcterms:modified xsi:type="dcterms:W3CDTF">2023-02-14T02:00:59Z</dcterms:modified>
</cp:coreProperties>
</file>