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1" r:id="rId2"/>
    <p:sldId id="274" r:id="rId3"/>
    <p:sldId id="282" r:id="rId4"/>
    <p:sldId id="347" r:id="rId5"/>
    <p:sldId id="348" r:id="rId6"/>
    <p:sldId id="349" r:id="rId7"/>
    <p:sldId id="351" r:id="rId8"/>
    <p:sldId id="352" r:id="rId9"/>
    <p:sldId id="350" r:id="rId10"/>
    <p:sldId id="353" r:id="rId11"/>
    <p:sldId id="283" r:id="rId12"/>
    <p:sldId id="354" r:id="rId13"/>
    <p:sldId id="284" r:id="rId14"/>
    <p:sldId id="355" r:id="rId15"/>
    <p:sldId id="356"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923981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a:t>单击此处编辑母版标题样式</a:t>
            </a:r>
          </a:p>
        </p:txBody>
      </p:sp>
      <p:sp>
        <p:nvSpPr>
          <p:cNvPr id="3" name="内容占位符 2"/>
          <p:cNvSpPr>
            <a:spLocks noGrp="1"/>
          </p:cNvSpPr>
          <p:nvPr>
            <p:ph idx="1"/>
          </p:nvPr>
        </p:nvSpPr>
        <p:spPr>
          <a:xfrm>
            <a:off x="609600" y="1424217"/>
            <a:ext cx="10885714" cy="4821007"/>
          </a:xfrm>
        </p:spPr>
        <p:txBody>
          <a:bodyPr/>
          <a:lstStyle>
            <a:lvl1pPr algn="just">
              <a:lnSpc>
                <a:spcPct val="125000"/>
              </a:lnSpc>
              <a:defRPr/>
            </a:lvl1pPr>
            <a:lvl2pPr algn="just">
              <a:lnSpc>
                <a:spcPct val="125000"/>
              </a:lnSpc>
              <a:defRPr/>
            </a:lvl2pPr>
            <a:lvl3pPr algn="just">
              <a:lnSpc>
                <a:spcPct val="125000"/>
              </a:lnSpc>
              <a:defRPr/>
            </a:lvl3pPr>
            <a:lvl4pPr algn="just">
              <a:lnSpc>
                <a:spcPct val="125000"/>
              </a:lnSpc>
              <a:defRPr/>
            </a:lvl4pPr>
            <a:lvl5pPr algn="just">
              <a:lnSpc>
                <a:spcPct val="125000"/>
              </a:lnSpc>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5810661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2260014103"/>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p:spPr>
      </p:pic>
      <p:sp>
        <p:nvSpPr>
          <p:cNvPr id="5" name="文本框 4"/>
          <p:cNvSpPr txBox="1"/>
          <p:nvPr/>
        </p:nvSpPr>
        <p:spPr>
          <a:xfrm>
            <a:off x="-12879" y="2711018"/>
            <a:ext cx="12191999"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第三章　科斯及科斯以前的企业理论</a:t>
            </a:r>
          </a:p>
        </p:txBody>
      </p:sp>
    </p:spTree>
    <p:extLst>
      <p:ext uri="{BB962C8B-B14F-4D97-AF65-F5344CB8AC3E}">
        <p14:creationId xmlns:p14="http://schemas.microsoft.com/office/powerpoint/2010/main" val="5637283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科斯以前的企业理论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六、切斯特·巴纳德的企业理论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权威</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雇佣关系</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非正式组织</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激励的节约</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经理人员的职能</a:t>
            </a:r>
          </a:p>
          <a:p>
            <a:endParaRPr lang="zh-CN" altLang="en-US" dirty="0"/>
          </a:p>
        </p:txBody>
      </p:sp>
    </p:spTree>
    <p:extLst>
      <p:ext uri="{BB962C8B-B14F-4D97-AF65-F5344CB8AC3E}">
        <p14:creationId xmlns:p14="http://schemas.microsoft.com/office/powerpoint/2010/main" val="1319921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新古典企业理论及其影响</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一、瓦尔拉斯的卖者喊价理论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在瓦尔拉斯看来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企业与个人都能满足自身“最大化”而处于均衡的状态中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市场机制成为最大限度地满足社会全体需要的保证。在这一前提下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各经济主体都在所给定的价格体系的基础上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选择能实现自身利益最大化的目标函数。在瓦尔拉斯的卖者喊价理论中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基于完全竞争市场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所有人都是价格的接受者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拍卖者随即报出各种价格</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直到报出均衡价格为止</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在供给和需求不平衡时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由于保留了交易者重新签订契约的权利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交易者就可以按照不同的价格重新签订契约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这样一直到所有商品的价格都相等为止</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市场就能实现均衡。</a:t>
            </a:r>
            <a:endParaRPr lang="en-US" altLang="zh-CN" sz="1800" dirty="0">
              <a:solidFill>
                <a:srgbClr val="000000"/>
              </a:solidFill>
              <a:effectLst/>
              <a:latin typeface="NEU-BZ-S92"/>
              <a:ea typeface="方正书宋_GBK"/>
              <a:cs typeface="Times New Roman" panose="02020603050405020304" pitchFamily="18" charset="0"/>
            </a:endParaRPr>
          </a:p>
          <a:p>
            <a:pPr>
              <a:lnSpc>
                <a:spcPts val="1575"/>
              </a:lnSpc>
            </a:pPr>
            <a:endParaRPr lang="zh-CN" altLang="zh-CN" sz="1800" dirty="0">
              <a:solidFill>
                <a:srgbClr val="000000"/>
              </a:solidFill>
              <a:effectLst/>
              <a:latin typeface="NEU-BZ-S92"/>
              <a:ea typeface="方正书宋_GBK"/>
              <a:cs typeface="Times New Roman" panose="02020603050405020304" pitchFamily="18" charset="0"/>
            </a:endParaRPr>
          </a:p>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二、埃奇沃斯的重定契约理论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在埃奇沃斯的体系中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虽然没有瓦尔拉斯的拍卖者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但是他却假设在交易者之间签订契约后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又可以寻找更好的签订契约的机会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一旦获得了较好的签订合同的机会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交易者又可以放弃原有的契约而重新签订</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这种反复的签订契约过程一直到供求双方对契约达到满意为止</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整个市场体系达到了均衡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所有的交易也同时完成。不难看出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埃奇沃斯看出了契约的不确定性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这对契约经济学发展的贡献是巨大的。</a:t>
            </a:r>
          </a:p>
          <a:p>
            <a:endParaRPr lang="zh-CN" altLang="en-US" dirty="0"/>
          </a:p>
        </p:txBody>
      </p:sp>
    </p:spTree>
    <p:extLst>
      <p:ext uri="{BB962C8B-B14F-4D97-AF65-F5344CB8AC3E}">
        <p14:creationId xmlns:p14="http://schemas.microsoft.com/office/powerpoint/2010/main" val="42902897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新古典企业理论及其影响</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三、阿罗—德布鲁范式</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在阿罗—德布鲁范式中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商品概念很重要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因为市场交易就是各种不同商品交易。一般而言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商品的区别不仅在于商品物质特征以及获得和使用商品的地点与日期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而且在于获得和使用商品的环境。</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在阿罗—德布鲁范式中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基本契约就是若干具体数量单位的指定商品在指定的日期和地点进行交易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按照商品—地点—日期—事件组合的具体报价</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实现这种现货交易。许多商品交易可以通过适当组合基本契约来实现。</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一般均衡交易理论的最大特点是目标和资源的多样性相互协调并存。</a:t>
            </a:r>
          </a:p>
          <a:p>
            <a:pPr>
              <a:lnSpc>
                <a:spcPct val="100000"/>
              </a:lnSpc>
            </a:pPr>
            <a:endParaRPr lang="zh-CN" altLang="en-US" dirty="0"/>
          </a:p>
        </p:txBody>
      </p:sp>
    </p:spTree>
    <p:extLst>
      <p:ext uri="{BB962C8B-B14F-4D97-AF65-F5344CB8AC3E}">
        <p14:creationId xmlns:p14="http://schemas.microsoft.com/office/powerpoint/2010/main" val="3120554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科斯的企业理论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一、理论背景</a:t>
            </a:r>
          </a:p>
          <a:p>
            <a:pPr algn="just">
              <a:lnSpc>
                <a:spcPct val="100000"/>
              </a:lnSpc>
            </a:pPr>
            <a:r>
              <a:rPr lang="zh-CN" altLang="zh-CN" sz="1800" dirty="0">
                <a:solidFill>
                  <a:srgbClr val="000000"/>
                </a:solidFill>
                <a:effectLst/>
                <a:latin typeface="NEU-BZ-S92"/>
                <a:ea typeface="方正书宋_GBK"/>
                <a:cs typeface="Times New Roman" panose="02020603050405020304" pitchFamily="18" charset="0"/>
              </a:rPr>
              <a:t>自亚当</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斯密提出“看不见的手”的著名论断以来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西方经济学家致力于研究价格机制的最优资源配置问题。阿罗—德布鲁范式则是新古典经济学家分析经济现象的理论框架。在此框架之下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新古典经济学家试图论证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在一系列严格的假设条件下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价格机制的充分运行可以实现资源配置的帕累托最优。他们将企业视为纯粹的投入产出转换器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没有任何制度内涵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因而是忽略企业内部组织关系及其所有参与人员利益协调和分配关系的“黑箱”。这种零交易费用的假定对于简化理论分析是必要的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但对于复杂多变的社会现实却缺乏足够的解释力度。因为现实世界远非交易费用为零的世界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在这个世界中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任何进行资源配置的组织或制度都有运作成本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不同的制度安排或产权结构可能具有不同的效率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所以在现实中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制度是至关重要的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是进行经济分析必须予以考虑的因素。</a:t>
            </a:r>
          </a:p>
          <a:p>
            <a:pPr algn="just">
              <a:lnSpc>
                <a:spcPct val="100000"/>
              </a:lnSpc>
            </a:pPr>
            <a:r>
              <a:rPr lang="zh-CN" altLang="zh-CN" sz="1800" dirty="0">
                <a:solidFill>
                  <a:srgbClr val="000000"/>
                </a:solidFill>
                <a:effectLst/>
                <a:latin typeface="NEU-BZ-S92"/>
                <a:ea typeface="方正书宋_GBK"/>
                <a:cs typeface="Times New Roman" panose="02020603050405020304" pitchFamily="18" charset="0"/>
              </a:rPr>
              <a:t>科斯认为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新古典经济学零交易费用假定基础之上的理论构建是一种“黑板经济学”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没有直面活生生的现实。</a:t>
            </a:r>
          </a:p>
          <a:p>
            <a:endParaRPr lang="zh-CN" altLang="en-US" dirty="0"/>
          </a:p>
        </p:txBody>
      </p:sp>
    </p:spTree>
    <p:extLst>
      <p:ext uri="{BB962C8B-B14F-4D97-AF65-F5344CB8AC3E}">
        <p14:creationId xmlns:p14="http://schemas.microsoft.com/office/powerpoint/2010/main" val="5942789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科斯的企业理论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二、企业的本质</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正是为了降低发现价格的成本、单个交易时谈判和签约的成本以及更好地应对未来的偶然因素</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所以才由企业组织各种生产。如科斯所说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“通过建立一个组织并承认某种权威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来指挥资源的分配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会节省某些市场成本”。</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科斯把计划和雇佣关系中的权力看作企业的本质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把没有这种权力和通过独立的契约订立活动进行的治理看作市场的本质。在科斯之前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马克思认为工厂内的劳动分工意味着资本家对人的绝对权力而社会内的劳动分工使独立的商品生产者相互发生关系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他们只承认竞争的权力。不同于马克思</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科斯并不认为雇主的权力是绝对的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但是他同样强调了雇佣关系中的权力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并把它作为企业的本质特征。科斯写道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“通过分析通常称之为主人和仆人或雇主和员工的关系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可以最好地探讨企业的构成问题”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而“控制权或干预权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是这一关系的本质特征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它把仆人和一个独立承包商区别开来”。</a:t>
            </a:r>
          </a:p>
          <a:p>
            <a:endParaRPr lang="zh-CN" altLang="en-US" dirty="0"/>
          </a:p>
        </p:txBody>
      </p:sp>
    </p:spTree>
    <p:extLst>
      <p:ext uri="{BB962C8B-B14F-4D97-AF65-F5344CB8AC3E}">
        <p14:creationId xmlns:p14="http://schemas.microsoft.com/office/powerpoint/2010/main" val="387538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科斯的企业理论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三、企业的规模</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在新古典经济学中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企业规模是由生产技术决定的。</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企业是市场的替代机制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但替代有一定的限度。交易费用和组织成本的相对大小是决定企业规模的主要因素。科斯给出了均衡企业规模的边际条件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“一个企业将扩大到在厂商内部组织一笔额外交易的成本等于利用公开市场的交换进行这笔交易的成本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或等于另立一家企业的成本为止。”这个边际条件不仅对不同的产品成立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而且对生产的不同阶段也同样成立。</a:t>
            </a:r>
          </a:p>
          <a:p>
            <a:pPr>
              <a:lnSpc>
                <a:spcPct val="100000"/>
              </a:lnSpc>
            </a:pPr>
            <a:endParaRPr lang="zh-CN" altLang="en-US" dirty="0"/>
          </a:p>
        </p:txBody>
      </p:sp>
    </p:spTree>
    <p:extLst>
      <p:ext uri="{BB962C8B-B14F-4D97-AF65-F5344CB8AC3E}">
        <p14:creationId xmlns:p14="http://schemas.microsoft.com/office/powerpoint/2010/main" val="15812467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70430" y="223595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rPr>
                  <a:t>第一节　科斯以前的企业理论</a:t>
                </a: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锐字工房云字库准圆GBK" panose="02010604000000000000" charset="-122"/>
                    <a:sym typeface="+mn-ea"/>
                  </a:rPr>
                  <a:t>第二节　新古典企业理论及其影响</a:t>
                </a: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rPr>
                  <a:t>第三节　科斯的企业理论</a:t>
                </a: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j-cs"/>
              </a:rPr>
              <a:t>目   录</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val="4164975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科斯以前的企业理论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一、亚当·斯密的企业理论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劳动分工与专业化</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斯密的企业理论是关于劳动分工与专业化的理论。斯密研究劳动分工的目的在于找到劳动生产力改良的原因。对斯密来说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劳动分工是生产力的主要来源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“劳动生产力上最大的增进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以及运用劳动时所表现的更大的熟练、技巧和判断力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都是劳动分工的结果。”</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斯密认为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劳动分工有三个好处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增加每个工人的技能和熟练程度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节省工作转换的时间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发明简化和节省劳动的机器。这意味着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劳动分工可以通过专门的技能、专门的职业、专门的工艺和专门的机器等实现专业化生产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提高劳动生产率。</a:t>
            </a:r>
          </a:p>
          <a:p>
            <a:endParaRPr lang="zh-CN" altLang="en-US" dirty="0"/>
          </a:p>
        </p:txBody>
      </p:sp>
    </p:spTree>
    <p:extLst>
      <p:ext uri="{BB962C8B-B14F-4D97-AF65-F5344CB8AC3E}">
        <p14:creationId xmlns:p14="http://schemas.microsoft.com/office/powerpoint/2010/main" val="1178016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科斯以前的企业理论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市场范围限制劳动分工</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斯密定理</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斯密对此的解释是著名的“斯密定理”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即“市场范围限制劳动分工”。斯密认为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劳动分工来源于人类的交换倾向。它不是以个人效用为目标的一种人类倾向所缓慢而逐渐造成的结果</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这种倾向就是互通有无、物物交换、相互贸易。由于我们所需要的互相帮忙</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大部分是通过契约、交换和买卖取得</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所以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当初产生分工也是人类要求互换这个倾向。分工起因于交换能力、分工的程度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因此总要受到交换能力大小的限制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换言之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要受市场广狭的限制。</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斯密定理为研究企业提供了重要的线索</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然而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并不意味着斯密已经建立了一套严密的企业理论体系。在斯密生活的时代</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工业生产还不是很发达</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企业组织尚处于萌芽阶段。在这个阶段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斯密观察到的是以内部劳动分工为基础的工场手工业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它是劳动分工、专业化和协作的产物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随着市场范围的扩大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这种劳动分工的程度也随之加深</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斯密所研究的企业只能算作一种“初级”企业形态。</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简要地说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亚当</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斯密的企业理论具有如下特征</a:t>
            </a:r>
            <a:r>
              <a:rPr lang="en-US" altLang="zh-CN" sz="1800" dirty="0">
                <a:solidFill>
                  <a:srgbClr val="000000"/>
                </a:solidFill>
                <a:effectLst/>
                <a:latin typeface="方正书宋_GBK"/>
                <a:ea typeface="方正书宋_GBK"/>
                <a:cs typeface="Times New Roman" panose="02020603050405020304" pitchFamily="18" charset="0"/>
              </a:rPr>
              <a:t>:</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它特别重视各种工序和环节的分工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这体现在斯密著名的扣针制造业的例子中。</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它特别强调市场范围对劳动分工的限制作用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这体现在苏格兰高地的例子中。</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斯密主要关注企业内部经济。</a:t>
            </a:r>
          </a:p>
          <a:p>
            <a:endParaRPr lang="zh-CN" altLang="en-US" dirty="0"/>
          </a:p>
        </p:txBody>
      </p:sp>
    </p:spTree>
    <p:extLst>
      <p:ext uri="{BB962C8B-B14F-4D97-AF65-F5344CB8AC3E}">
        <p14:creationId xmlns:p14="http://schemas.microsoft.com/office/powerpoint/2010/main" val="3328000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科斯以前的企业理论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二、马克思的企业理论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分工与协作</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首先</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工场手工业生产使处于不同生产环节的工人操作规范化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使私人劳动时间达到协作体内部的平均劳动时间。</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其次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工场手工业的内部分工增进了每一生产环节上局部工人的经验积累和技术传承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提高了他们的操作熟练程度。</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再次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工场手工业使得复杂的技术在生产中的应用成为可能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能够生产在技术流程上更为繁杂的产品。</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综合以上所述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马克思指出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“在所有这些情形下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结合工作日的特殊生产力都是劳动的社会生产力或社会劳动的生产力。这种生产力是由协作本身产生的。劳动者在有计划地同别人共同工作中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摆脱了他的个人局限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并发挥出他的种属能力。”等量私人劳动在采取工场手工业的局部工人劳动形式时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与采取手工业作坊的独立工人劳动形式相比</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能够代表更多和更直接的社会必要劳动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私人劳动的社会性内涵随着企业形式由工场手工业向机器大工业、股份公司的发展</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随着企业规模的扩大而不断得到提升。</a:t>
            </a:r>
          </a:p>
          <a:p>
            <a:endParaRPr lang="zh-CN" altLang="en-US" dirty="0"/>
          </a:p>
        </p:txBody>
      </p:sp>
    </p:spTree>
    <p:extLst>
      <p:ext uri="{BB962C8B-B14F-4D97-AF65-F5344CB8AC3E}">
        <p14:creationId xmlns:p14="http://schemas.microsoft.com/office/powerpoint/2010/main" val="1361392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科斯以前的企业理论</a:t>
            </a:r>
            <a:endParaRPr lang="zh-CN" altLang="en-US" dirty="0"/>
          </a:p>
        </p:txBody>
      </p:sp>
      <p:sp>
        <p:nvSpPr>
          <p:cNvPr id="3" name="内容占位符 2"/>
          <p:cNvSpPr>
            <a:spLocks noGrp="1"/>
          </p:cNvSpPr>
          <p:nvPr>
            <p:ph idx="1"/>
          </p:nvPr>
        </p:nvSpPr>
        <p:spPr>
          <a:xfrm>
            <a:off x="442172" y="1411338"/>
            <a:ext cx="11483663" cy="4821007"/>
          </a:xfrm>
        </p:spPr>
        <p:txBody>
          <a:bodyPr/>
          <a:lstStyle/>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所有制的含义</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所有制的两重含义</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马克思对所有制和所有权的分析包含了企业理论的重要内容。在马克思看来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所有制范畴包含了两重含义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一层含义是作为经济关系的所有制范畴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另外一层含义是作为法律关系的所有制范畴。</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前者通过一定生产方式下的生产、分配、交换、消费活动表现出来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体现了经济主体对客观生产条件的占有关系。后者表示占有主体对占有对象所具有的一种任意支配的权利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体现了一种一致关系和法权关系。</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所有权各项权能的分离</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在马克思看来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所有权是确定物的最终归属</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表明主体对确定物的独占和垄断的财产权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是同一物上不依赖于其他权利而独立存在的财产权利。马克思并没有把所有权看作单一的权利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而是看作一组权利的结合体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它概括和赋予了所有者能够实际享有的占有、使用、收益和处分等权能。在自然经济状态下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占有权、使用权、收益权、处分权集中于同一主体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随着自然经济向商品经济的过渡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所有权的各项权能会发生不同程度的分离。</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这种分离大体上可以分为以下两种类型</a:t>
            </a:r>
            <a:r>
              <a:rPr lang="en-US" altLang="zh-CN" sz="1800" dirty="0">
                <a:solidFill>
                  <a:srgbClr val="000000"/>
                </a:solidFill>
                <a:effectLst/>
                <a:latin typeface="方正书宋_GBK"/>
                <a:ea typeface="方正书宋_GBK"/>
                <a:cs typeface="Times New Roman" panose="02020603050405020304" pitchFamily="18" charset="0"/>
              </a:rPr>
              <a:t>:</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第一种类型表现为资本的法律所有权与经济所有权的分离。</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第二种类型表现为资本职能和管理、监督职能的分离。</a:t>
            </a:r>
          </a:p>
          <a:p>
            <a:pPr>
              <a:lnSpc>
                <a:spcPct val="100000"/>
              </a:lnSpc>
            </a:pPr>
            <a:endParaRPr lang="zh-CN" altLang="en-US" dirty="0"/>
          </a:p>
        </p:txBody>
      </p:sp>
    </p:spTree>
    <p:extLst>
      <p:ext uri="{BB962C8B-B14F-4D97-AF65-F5344CB8AC3E}">
        <p14:creationId xmlns:p14="http://schemas.microsoft.com/office/powerpoint/2010/main" val="880946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科斯以前的企业理论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三、马歇尔的企业理论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分工、知识与组织演化</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组织特征和绩效</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内部经济与外部经济</a:t>
            </a:r>
          </a:p>
          <a:p>
            <a:endParaRPr lang="zh-CN" altLang="en-US" dirty="0"/>
          </a:p>
        </p:txBody>
      </p:sp>
    </p:spTree>
    <p:extLst>
      <p:ext uri="{BB962C8B-B14F-4D97-AF65-F5344CB8AC3E}">
        <p14:creationId xmlns:p14="http://schemas.microsoft.com/office/powerpoint/2010/main" val="1376225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科斯以前的企业理论</a:t>
            </a:r>
            <a:endParaRPr lang="zh-CN" altLang="en-US" dirty="0"/>
          </a:p>
        </p:txBody>
      </p:sp>
      <p:sp>
        <p:nvSpPr>
          <p:cNvPr id="3" name="内容占位符 2"/>
          <p:cNvSpPr>
            <a:spLocks noGrp="1"/>
          </p:cNvSpPr>
          <p:nvPr>
            <p:ph idx="1"/>
          </p:nvPr>
        </p:nvSpPr>
        <p:spPr>
          <a:xfrm>
            <a:off x="609600" y="1037847"/>
            <a:ext cx="10885714" cy="4821007"/>
          </a:xfrm>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四、奈特的企业理论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利润的来源及其与风险和不确定性的关系</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按照奈特的说法</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风险是可度量的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其事实中的结果分布是已知或是可确定概率的。因为可以确定概率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所以风险可以通过保险转移给保险公司承担。不确定性是不可度量的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不确定性问题的存在在于经济过程的前瞻性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即人们生产商品是为了满足欲望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但商品的生产需要时间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这里出现了两种不确定性因素</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第一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生产经营的目的必须从一开始就进行评估。也就是说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要根据给定的资源评估出产量和商品的质量。第二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商品要去满足的欲望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是否在现在与将来具有相同的程度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对欲望的这种预测也同样涉及不确定性。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企业组织</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一种规避不确定性的制度安排</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在奈特看来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人类经济生活中的不确定性要通过有组织的经济活动加以解决。而这种有组织的经济活动的实质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就是某些人从事用来满足他人欲望的商品的生产。</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奈特就人们对不确定性可能产生的反应进行了分类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并对人类如何处理这种不确定性进行了讨论。从讨论中可以看出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尽管处理这些问题的社会结构在很大程度上是相互重叠的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但处理不确定性无外乎以下几种方法</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第一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通过对事实进行归组的方式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从量上减少不确定性的可能性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这就是企业组织的产生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第二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实际面对不确定性时人与人的差异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引致对不确定性的职能集中在某些人和阶级手中的趋势。遵循这个思路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可以发现企业制度的确定过程就是解决不确定性的发展过程。</a:t>
            </a:r>
          </a:p>
          <a:p>
            <a:endParaRPr lang="zh-CN" altLang="en-US" dirty="0"/>
          </a:p>
        </p:txBody>
      </p:sp>
    </p:spTree>
    <p:extLst>
      <p:ext uri="{BB962C8B-B14F-4D97-AF65-F5344CB8AC3E}">
        <p14:creationId xmlns:p14="http://schemas.microsoft.com/office/powerpoint/2010/main" val="24879917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科斯以前的企业理论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五、伯利和米恩斯对企业性质的分析</a:t>
            </a:r>
          </a:p>
          <a:p>
            <a:pPr algn="just">
              <a:lnSpc>
                <a:spcPct val="100000"/>
              </a:lnSpc>
            </a:pPr>
            <a:r>
              <a:rPr lang="en-US" altLang="zh-CN" sz="1800" dirty="0">
                <a:solidFill>
                  <a:srgbClr val="000000"/>
                </a:solidFill>
                <a:effectLst/>
                <a:latin typeface="NEU-BZ-S92"/>
                <a:ea typeface="方正书宋_GBK"/>
                <a:cs typeface="Times New Roman" panose="02020603050405020304" pitchFamily="18" charset="0"/>
              </a:rPr>
              <a:t>1932</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伯利和米恩斯在《现代公司与私有财产》中提出</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 </a:t>
            </a:r>
            <a:r>
              <a:rPr lang="zh-CN" altLang="zh-CN" sz="1800" dirty="0">
                <a:solidFill>
                  <a:srgbClr val="000000"/>
                </a:solidFill>
                <a:effectLst/>
                <a:latin typeface="NEU-BZ-S92"/>
                <a:ea typeface="方正书宋_GBK"/>
                <a:cs typeface="Times New Roman" panose="02020603050405020304" pitchFamily="18" charset="0"/>
              </a:rPr>
              <a:t>随着公司财富的所有权变得更加广为分散</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对这些财富的所有权与控制权已经变得越来越少集中于同一个人之手。在公司制度下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对行业财富的控制可以而且正在被以最少的所有权利益来完成。财富所有权没有相应的控制权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而财富的控制权没有相应的所有权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这似乎是公司演进的逻辑结果。之后的学者将上述问题诠释为伯利—米恩斯命题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这一命题实际包含两项结论</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 </a:t>
            </a:r>
            <a:r>
              <a:rPr lang="zh-CN" altLang="zh-CN" sz="1800" dirty="0">
                <a:solidFill>
                  <a:srgbClr val="000000"/>
                </a:solidFill>
                <a:effectLst/>
                <a:latin typeface="NEU-BZ-S92"/>
                <a:ea typeface="方正书宋_GBK"/>
                <a:cs typeface="Times New Roman" panose="02020603050405020304" pitchFamily="18" charset="0"/>
              </a:rPr>
              <a:t>现代公司所有权分散问题以及所有权与控制权分离的问题。</a:t>
            </a:r>
          </a:p>
          <a:p>
            <a:pPr algn="just">
              <a:lnSpc>
                <a:spcPct val="100000"/>
              </a:lnSpc>
            </a:pPr>
            <a:r>
              <a:rPr lang="zh-CN" altLang="zh-CN" sz="1800" dirty="0">
                <a:solidFill>
                  <a:srgbClr val="000000"/>
                </a:solidFill>
                <a:effectLst/>
                <a:latin typeface="NEU-BZ-S92"/>
                <a:ea typeface="方正书宋_GBK"/>
                <a:cs typeface="Times New Roman" panose="02020603050405020304" pitchFamily="18" charset="0"/>
              </a:rPr>
              <a:t>伯利—米恩斯</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1932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的研究在一定程度上揭示了现代公司在产权安排和内部控制上的特征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现代公司的组织形式不仅让职业经理能够发挥专业特长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同时也能让股东运用资本市场的保险机制分散风险。决策功能的分离和对职业经理的依赖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源于分工的专业化优势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迫使股东必然要给予经理更大的管理选择权</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managerial discretion</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管理决策的自由一方面可以发挥专业化分工的比较优势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另一方面也导致了分散化股东与职业经理之间的利益冲突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这一理论往前继承了凡勃伦</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1904</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的思想</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往后为公司治理基本理论代理理论奠定了基石。</a:t>
            </a:r>
          </a:p>
          <a:p>
            <a:pPr algn="just"/>
            <a:endParaRPr lang="zh-CN" altLang="en-US" dirty="0"/>
          </a:p>
        </p:txBody>
      </p:sp>
    </p:spTree>
    <p:extLst>
      <p:ext uri="{BB962C8B-B14F-4D97-AF65-F5344CB8AC3E}">
        <p14:creationId xmlns:p14="http://schemas.microsoft.com/office/powerpoint/2010/main" val="1405794753"/>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2650</Words>
  <Application>Microsoft Office PowerPoint</Application>
  <PresentationFormat>宽屏</PresentationFormat>
  <Paragraphs>81</Paragraphs>
  <Slides>15</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15</vt:i4>
      </vt:variant>
    </vt:vector>
  </HeadingPairs>
  <TitlesOfParts>
    <vt:vector size="28" baseType="lpstr">
      <vt:lpstr>GungsuhChe</vt:lpstr>
      <vt:lpstr>NEU-BZ-S92</vt:lpstr>
      <vt:lpstr>方正粗黑宋简体</vt:lpstr>
      <vt:lpstr>方正楷体_GBK</vt:lpstr>
      <vt:lpstr>方正书宋_GBK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第一节　科斯以前的企业理论</vt:lpstr>
      <vt:lpstr>第一节　科斯以前的企业理论</vt:lpstr>
      <vt:lpstr>第一节　科斯以前的企业理论</vt:lpstr>
      <vt:lpstr>第一节　科斯以前的企业理论</vt:lpstr>
      <vt:lpstr>第一节　科斯以前的企业理论</vt:lpstr>
      <vt:lpstr>第一节　科斯以前的企业理论</vt:lpstr>
      <vt:lpstr>第一节　科斯以前的企业理论</vt:lpstr>
      <vt:lpstr>第一节　科斯以前的企业理论</vt:lpstr>
      <vt:lpstr>第二节　新古典企业理论及其影响</vt:lpstr>
      <vt:lpstr>第二节　新古典企业理论及其影响</vt:lpstr>
      <vt:lpstr>第三节　科斯的企业理论</vt:lpstr>
      <vt:lpstr>第三节　科斯的企业理论</vt:lpstr>
      <vt:lpstr>第三节　科斯的企业理论</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2021-02-28T08:10:26Z</dcterms:created>
  <dcterms:modified xsi:type="dcterms:W3CDTF">2021-02-28T09:57:33Z</dcterms:modified>
</cp:coreProperties>
</file>