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479661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3995102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584336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916430" y="482600"/>
            <a:ext cx="8559165"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723265" y="1646555"/>
            <a:ext cx="10699115" cy="473519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84080" y="64617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userDrawn="1"/>
        </p:nvPicPr>
        <p:blipFill>
          <a:blip r:embed="rId3"/>
          <a:stretch>
            <a:fillRect/>
          </a:stretch>
        </p:blipFill>
        <p:spPr>
          <a:xfrm>
            <a:off x="0" y="-1905"/>
            <a:ext cx="1640205" cy="1370965"/>
          </a:xfrm>
          <a:prstGeom prst="rect">
            <a:avLst/>
          </a:prstGeom>
        </p:spPr>
      </p:pic>
    </p:spTree>
    <p:extLst>
      <p:ext uri="{BB962C8B-B14F-4D97-AF65-F5344CB8AC3E}">
        <p14:creationId xmlns:p14="http://schemas.microsoft.com/office/powerpoint/2010/main" val="334703338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537648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1458746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493119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1740439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3821523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1823462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399533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ED1FC04-6BB0-4BD9-ACB1-07A83B9CC62C}"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1896803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D1FC04-6BB0-4BD9-ACB1-07A83B9CC62C}" type="datetimeFigureOut">
              <a:rPr lang="zh-CN" altLang="en-US" smtClean="0"/>
              <a:t>2021/7/11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237FBB-BDA6-42C4-89BE-847F8912893F}" type="slidenum">
              <a:rPr lang="zh-CN" altLang="en-US" smtClean="0"/>
              <a:t>‹#›</a:t>
            </a:fld>
            <a:endParaRPr lang="zh-CN" altLang="en-US"/>
          </a:p>
        </p:txBody>
      </p:sp>
    </p:spTree>
    <p:extLst>
      <p:ext uri="{BB962C8B-B14F-4D97-AF65-F5344CB8AC3E}">
        <p14:creationId xmlns:p14="http://schemas.microsoft.com/office/powerpoint/2010/main" val="312549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16" y="274638"/>
            <a:ext cx="10973087"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5688242"/>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2"/>
          <p:cNvPicPr>
            <a:picLocks noGrp="1" noChangeAspect="1"/>
          </p:cNvPicPr>
          <p:nvPr>
            <p:ph idx="1"/>
          </p:nvPr>
        </p:nvPicPr>
        <p:blipFill>
          <a:blip r:embed="rId2"/>
          <a:stretch>
            <a:fillRect/>
          </a:stretch>
        </p:blipFill>
        <p:spPr>
          <a:xfrm>
            <a:off x="0" y="0"/>
            <a:ext cx="12192000" cy="6861175"/>
          </a:xfrm>
          <a:prstGeom prst="rect">
            <a:avLst/>
          </a:prstGeom>
        </p:spPr>
      </p:pic>
      <p:sp>
        <p:nvSpPr>
          <p:cNvPr id="2" name="矩形 1"/>
          <p:cNvSpPr/>
          <p:nvPr/>
        </p:nvSpPr>
        <p:spPr>
          <a:xfrm>
            <a:off x="3029788" y="3107421"/>
            <a:ext cx="5213448" cy="646331"/>
          </a:xfrm>
          <a:prstGeom prst="rect">
            <a:avLst/>
          </a:prstGeom>
        </p:spPr>
        <p:txBody>
          <a:bodyPr wrap="square">
            <a:spAutoFit/>
          </a:bodyPr>
          <a:lstStyle/>
          <a:p>
            <a:r>
              <a:rPr lang="zh-CN" altLang="zh-CN" sz="3600" b="1" dirty="0">
                <a:solidFill>
                  <a:prstClr val="black"/>
                </a:solidFill>
              </a:rPr>
              <a:t>第</a:t>
            </a:r>
            <a:r>
              <a:rPr lang="en-US" altLang="zh-CN" sz="3600" b="1" dirty="0">
                <a:solidFill>
                  <a:prstClr val="black"/>
                </a:solidFill>
              </a:rPr>
              <a:t>4</a:t>
            </a:r>
            <a:r>
              <a:rPr lang="zh-CN" altLang="zh-CN" sz="3600" b="1" dirty="0">
                <a:solidFill>
                  <a:prstClr val="black"/>
                </a:solidFill>
              </a:rPr>
              <a:t>章</a:t>
            </a:r>
            <a:r>
              <a:rPr lang="en-US" altLang="zh-CN" sz="3600" b="1" dirty="0">
                <a:solidFill>
                  <a:prstClr val="black"/>
                </a:solidFill>
              </a:rPr>
              <a:t>  </a:t>
            </a:r>
            <a:r>
              <a:rPr lang="zh-CN" altLang="zh-CN" sz="3600" b="1" dirty="0">
                <a:solidFill>
                  <a:prstClr val="black"/>
                </a:solidFill>
              </a:rPr>
              <a:t>总账系统</a:t>
            </a:r>
          </a:p>
        </p:txBody>
      </p:sp>
    </p:spTree>
    <p:extLst>
      <p:ext uri="{BB962C8B-B14F-4D97-AF65-F5344CB8AC3E}">
        <p14:creationId xmlns:p14="http://schemas.microsoft.com/office/powerpoint/2010/main" val="190311613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　总账系统初始化</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4.3.1</a:t>
            </a:r>
            <a:r>
              <a:rPr lang="zh-CN" altLang="zh-CN" sz="2600" b="1" dirty="0">
                <a:latin typeface="黑体" panose="02010609060101010101" pitchFamily="49" charset="-122"/>
                <a:ea typeface="黑体" panose="02010609060101010101" pitchFamily="49" charset="-122"/>
              </a:rPr>
              <a:t>　设置系统参数</a:t>
            </a:r>
          </a:p>
          <a:p>
            <a:r>
              <a:rPr lang="zh-CN" altLang="zh-CN" dirty="0"/>
              <a:t>系统在建立新的账套后由于具体情况需要或业务变更</a:t>
            </a:r>
            <a:r>
              <a:rPr lang="en-US" altLang="zh-CN" dirty="0"/>
              <a:t>,</a:t>
            </a:r>
            <a:r>
              <a:rPr lang="zh-CN" altLang="zh-CN" dirty="0"/>
              <a:t>发生一些账套信息与核算内容不符</a:t>
            </a:r>
            <a:r>
              <a:rPr lang="en-US" altLang="zh-CN" dirty="0"/>
              <a:t>,</a:t>
            </a:r>
            <a:r>
              <a:rPr lang="zh-CN" altLang="zh-CN" dirty="0"/>
              <a:t>可以通过此功能进行账簿选项的调整和查看</a:t>
            </a:r>
            <a:r>
              <a:rPr lang="en-US" altLang="zh-CN" dirty="0"/>
              <a:t>,</a:t>
            </a:r>
            <a:r>
              <a:rPr lang="zh-CN" altLang="zh-CN" dirty="0"/>
              <a:t>使得通用总账系统满足本单位的具体核算要求。可更改的项目有</a:t>
            </a:r>
            <a:r>
              <a:rPr lang="en-US" altLang="zh-CN" dirty="0"/>
              <a:t>:</a:t>
            </a:r>
            <a:r>
              <a:rPr lang="zh-CN" altLang="zh-CN" dirty="0"/>
              <a:t>“凭证选项”“账簿选项”“凭证打印”“预算控制”“权限选项”“会计日历”“其他选项”“自定义项核算”八部分内容。</a:t>
            </a:r>
          </a:p>
          <a:p>
            <a:endParaRPr lang="zh-CN" altLang="en-US" dirty="0"/>
          </a:p>
        </p:txBody>
      </p:sp>
    </p:spTree>
    <p:extLst>
      <p:ext uri="{BB962C8B-B14F-4D97-AF65-F5344CB8AC3E}">
        <p14:creationId xmlns:p14="http://schemas.microsoft.com/office/powerpoint/2010/main" val="278587066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　总账系统初始化</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4.3.2</a:t>
            </a:r>
            <a:r>
              <a:rPr lang="zh-CN" altLang="zh-CN" sz="2600" b="1" dirty="0">
                <a:latin typeface="黑体" panose="02010609060101010101" pitchFamily="49" charset="-122"/>
                <a:ea typeface="黑体" panose="02010609060101010101" pitchFamily="49" charset="-122"/>
              </a:rPr>
              <a:t>　录入期初余额</a:t>
            </a:r>
          </a:p>
          <a:p>
            <a:r>
              <a:rPr lang="zh-CN" altLang="zh-CN" dirty="0"/>
              <a:t>需要将各种基础数据录入系统。这些基础数据主要是各明细科目的年初余额和系统启用前各月的发生额</a:t>
            </a:r>
            <a:r>
              <a:rPr lang="en-US" altLang="zh-CN" dirty="0"/>
              <a:t>,</a:t>
            </a:r>
            <a:r>
              <a:rPr lang="zh-CN" altLang="zh-CN" dirty="0"/>
              <a:t>其上级科目的余额和发生额由系统自动汇总。一般情况下</a:t>
            </a:r>
            <a:r>
              <a:rPr lang="en-US" altLang="zh-CN" dirty="0"/>
              <a:t>,</a:t>
            </a:r>
            <a:r>
              <a:rPr lang="zh-CN" altLang="zh-CN" dirty="0"/>
              <a:t>资产类科目余额在借方</a:t>
            </a:r>
            <a:r>
              <a:rPr lang="en-US" altLang="zh-CN" dirty="0"/>
              <a:t>,</a:t>
            </a:r>
            <a:r>
              <a:rPr lang="zh-CN" altLang="zh-CN" dirty="0"/>
              <a:t>负债、所有者权益</a:t>
            </a:r>
            <a:r>
              <a:rPr lang="en-US" altLang="zh-CN" dirty="0"/>
              <a:t>(</a:t>
            </a:r>
            <a:r>
              <a:rPr lang="zh-CN" altLang="zh-CN" dirty="0"/>
              <a:t>或股东权益</a:t>
            </a:r>
            <a:r>
              <a:rPr lang="en-US" altLang="zh-CN" dirty="0"/>
              <a:t>)</a:t>
            </a:r>
            <a:r>
              <a:rPr lang="zh-CN" altLang="zh-CN" dirty="0"/>
              <a:t>、利润类科目余额在贷方。如果是数量金额类科目还应录入相应的数量和单价。如果是外币科目还应录入相应的外币金额。</a:t>
            </a:r>
          </a:p>
          <a:p>
            <a:r>
              <a:rPr lang="zh-CN" altLang="zh-CN" dirty="0"/>
              <a:t>在开始使用总账系统时</a:t>
            </a:r>
            <a:r>
              <a:rPr lang="en-US" altLang="zh-CN" dirty="0"/>
              <a:t>,</a:t>
            </a:r>
            <a:r>
              <a:rPr lang="zh-CN" altLang="zh-CN" dirty="0"/>
              <a:t>应先将各账户启用月份的月初余额和年初到该月的借、贷方累计发生额计算清楚</a:t>
            </a:r>
            <a:r>
              <a:rPr lang="en-US" altLang="zh-CN" dirty="0"/>
              <a:t>,</a:t>
            </a:r>
            <a:r>
              <a:rPr lang="zh-CN" altLang="zh-CN" dirty="0"/>
              <a:t>并录入到总账系统中。在录入期初数据时</a:t>
            </a:r>
            <a:r>
              <a:rPr lang="en-US" altLang="zh-CN" dirty="0"/>
              <a:t>,</a:t>
            </a:r>
            <a:r>
              <a:rPr lang="zh-CN" altLang="zh-CN" dirty="0"/>
              <a:t>如果某一科目设置了辅助核算类别</a:t>
            </a:r>
            <a:r>
              <a:rPr lang="en-US" altLang="zh-CN" dirty="0"/>
              <a:t>,</a:t>
            </a:r>
            <a:r>
              <a:rPr lang="zh-CN" altLang="zh-CN" dirty="0"/>
              <a:t>还应录入辅助核算类别的有关初始余额。数据录入完毕后</a:t>
            </a:r>
            <a:r>
              <a:rPr lang="en-US" altLang="zh-CN" dirty="0"/>
              <a:t>,</a:t>
            </a:r>
            <a:r>
              <a:rPr lang="zh-CN" altLang="zh-CN" dirty="0"/>
              <a:t>为了保证数据的准确性</a:t>
            </a:r>
            <a:r>
              <a:rPr lang="en-US" altLang="zh-CN" dirty="0"/>
              <a:t>,</a:t>
            </a:r>
            <a:r>
              <a:rPr lang="zh-CN" altLang="zh-CN" dirty="0"/>
              <a:t>满足数据间的平衡关系</a:t>
            </a:r>
            <a:r>
              <a:rPr lang="en-US" altLang="zh-CN" dirty="0"/>
              <a:t>,</a:t>
            </a:r>
            <a:r>
              <a:rPr lang="zh-CN" altLang="zh-CN" dirty="0"/>
              <a:t>还需要对数据进行校验。</a:t>
            </a:r>
          </a:p>
          <a:p>
            <a:endParaRPr lang="zh-CN" altLang="en-US" dirty="0"/>
          </a:p>
        </p:txBody>
      </p:sp>
    </p:spTree>
    <p:extLst>
      <p:ext uri="{BB962C8B-B14F-4D97-AF65-F5344CB8AC3E}">
        <p14:creationId xmlns:p14="http://schemas.microsoft.com/office/powerpoint/2010/main" val="96322058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　总账系统日常业务处理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4.4.1</a:t>
            </a:r>
            <a:r>
              <a:rPr lang="zh-CN" altLang="zh-CN" sz="2600" b="1" dirty="0">
                <a:latin typeface="黑体" panose="02010609060101010101" pitchFamily="49" charset="-122"/>
                <a:ea typeface="黑体" panose="02010609060101010101" pitchFamily="49" charset="-122"/>
              </a:rPr>
              <a:t>　填制凭证</a:t>
            </a:r>
          </a:p>
          <a:p>
            <a:r>
              <a:rPr lang="zh-CN" altLang="zh-CN" dirty="0"/>
              <a:t>记账凭证是本系统处理的起点</a:t>
            </a:r>
            <a:r>
              <a:rPr lang="en-US" altLang="zh-CN" dirty="0"/>
              <a:t>,</a:t>
            </a:r>
            <a:r>
              <a:rPr lang="zh-CN" altLang="zh-CN" dirty="0"/>
              <a:t>也是所有查询数据的最主要的一个来源。日常业务处理首先从填制凭证开始。</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4.4.2</a:t>
            </a:r>
            <a:r>
              <a:rPr lang="zh-CN" altLang="zh-CN" sz="2600" b="1" dirty="0">
                <a:latin typeface="黑体" panose="02010609060101010101" pitchFamily="49" charset="-122"/>
                <a:ea typeface="黑体" panose="02010609060101010101" pitchFamily="49" charset="-122"/>
              </a:rPr>
              <a:t>　修改凭证</a:t>
            </a:r>
          </a:p>
          <a:p>
            <a:r>
              <a:rPr lang="zh-CN" altLang="zh-CN" dirty="0"/>
              <a:t>录入凭证时</a:t>
            </a:r>
            <a:r>
              <a:rPr lang="en-US" altLang="zh-CN" dirty="0"/>
              <a:t>,</a:t>
            </a:r>
            <a:r>
              <a:rPr lang="zh-CN" altLang="zh-CN" dirty="0"/>
              <a:t>尽管系统提供了多种控制错误的手段</a:t>
            </a:r>
            <a:r>
              <a:rPr lang="en-US" altLang="zh-CN" dirty="0"/>
              <a:t>,</a:t>
            </a:r>
            <a:r>
              <a:rPr lang="zh-CN" altLang="zh-CN" dirty="0"/>
              <a:t>但误操作是在所难免的</a:t>
            </a:r>
            <a:r>
              <a:rPr lang="en-US" altLang="zh-CN" dirty="0"/>
              <a:t>,</a:t>
            </a:r>
            <a:r>
              <a:rPr lang="zh-CN" altLang="zh-CN" dirty="0"/>
              <a:t>记账凭证的错误</a:t>
            </a:r>
            <a:r>
              <a:rPr lang="en-US" altLang="zh-CN" dirty="0"/>
              <a:t>,</a:t>
            </a:r>
            <a:r>
              <a:rPr lang="zh-CN" altLang="zh-CN" dirty="0"/>
              <a:t>必然影响系统的核算结果。为更正错误</a:t>
            </a:r>
            <a:r>
              <a:rPr lang="en-US" altLang="zh-CN" dirty="0"/>
              <a:t>,</a:t>
            </a:r>
            <a:r>
              <a:rPr lang="zh-CN" altLang="zh-CN" dirty="0"/>
              <a:t>可以通过系统提供的修改功能对错误凭证进行修改。对已经录入但未审核的记账凭证</a:t>
            </a:r>
            <a:r>
              <a:rPr lang="en-US" altLang="zh-CN" dirty="0"/>
              <a:t>,</a:t>
            </a:r>
            <a:r>
              <a:rPr lang="zh-CN" altLang="zh-CN" dirty="0"/>
              <a:t>通过“填制凭证”功能直接修改</a:t>
            </a:r>
            <a:r>
              <a:rPr lang="en-US" altLang="zh-CN" dirty="0"/>
              <a:t>;</a:t>
            </a:r>
            <a:r>
              <a:rPr lang="zh-CN" altLang="zh-CN" dirty="0"/>
              <a:t>对已通过审核但还未记账的凭证不能直接修改</a:t>
            </a:r>
            <a:r>
              <a:rPr lang="en-US" altLang="zh-CN" dirty="0"/>
              <a:t>,</a:t>
            </a:r>
            <a:r>
              <a:rPr lang="zh-CN" altLang="zh-CN" dirty="0"/>
              <a:t>需要先取消审核</a:t>
            </a:r>
            <a:r>
              <a:rPr lang="en-US" altLang="zh-CN" dirty="0"/>
              <a:t>,</a:t>
            </a:r>
            <a:r>
              <a:rPr lang="zh-CN" altLang="zh-CN" dirty="0"/>
              <a:t>再通过凭证“填制凭证”功能进行修改。</a:t>
            </a:r>
          </a:p>
          <a:p>
            <a:endParaRPr lang="zh-CN" altLang="en-US" dirty="0"/>
          </a:p>
        </p:txBody>
      </p:sp>
    </p:spTree>
    <p:extLst>
      <p:ext uri="{BB962C8B-B14F-4D97-AF65-F5344CB8AC3E}">
        <p14:creationId xmlns:p14="http://schemas.microsoft.com/office/powerpoint/2010/main" val="163361945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　总账系统日常业务处理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4.4.3</a:t>
            </a:r>
            <a:r>
              <a:rPr lang="zh-CN" altLang="zh-CN" sz="2600" b="1" dirty="0">
                <a:latin typeface="黑体" panose="02010609060101010101" pitchFamily="49" charset="-122"/>
                <a:ea typeface="黑体" panose="02010609060101010101" pitchFamily="49" charset="-122"/>
              </a:rPr>
              <a:t>　删除凭证</a:t>
            </a:r>
          </a:p>
          <a:p>
            <a:r>
              <a:rPr lang="zh-CN" altLang="zh-CN" dirty="0"/>
              <a:t>【操作步骤】</a:t>
            </a:r>
          </a:p>
          <a:p>
            <a:r>
              <a:rPr lang="en-US" altLang="zh-CN" dirty="0"/>
              <a:t>(1)</a:t>
            </a:r>
            <a:r>
              <a:rPr lang="zh-CN" altLang="zh-CN" dirty="0"/>
              <a:t>【凭证】</a:t>
            </a:r>
            <a:r>
              <a:rPr lang="en-US" altLang="zh-CN" dirty="0"/>
              <a:t>-</a:t>
            </a:r>
            <a:r>
              <a:rPr lang="zh-CN" altLang="zh-CN" dirty="0"/>
              <a:t>【填制凭证】</a:t>
            </a:r>
            <a:r>
              <a:rPr lang="en-US" altLang="zh-CN" dirty="0"/>
              <a:t>,</a:t>
            </a:r>
            <a:r>
              <a:rPr lang="zh-CN" altLang="zh-CN" dirty="0"/>
              <a:t>找到“</a:t>
            </a:r>
            <a:r>
              <a:rPr lang="en-US" altLang="zh-CN" dirty="0"/>
              <a:t>0009</a:t>
            </a:r>
            <a:r>
              <a:rPr lang="zh-CN" altLang="zh-CN" dirty="0"/>
              <a:t>”号凭证</a:t>
            </a:r>
            <a:r>
              <a:rPr lang="en-US" altLang="zh-CN" dirty="0"/>
              <a:t>,</a:t>
            </a:r>
            <a:r>
              <a:rPr lang="zh-CN" altLang="zh-CN" dirty="0"/>
              <a:t>点击【作废</a:t>
            </a:r>
            <a:r>
              <a:rPr lang="en-US" altLang="zh-CN" dirty="0"/>
              <a:t>/</a:t>
            </a:r>
            <a:r>
              <a:rPr lang="zh-CN" altLang="zh-CN" dirty="0"/>
              <a:t>恢复】功能</a:t>
            </a:r>
            <a:r>
              <a:rPr lang="en-US" altLang="zh-CN" dirty="0"/>
              <a:t>,</a:t>
            </a:r>
            <a:r>
              <a:rPr lang="zh-CN" altLang="zh-CN" dirty="0"/>
              <a:t>凭证左上角出现“作废”标记</a:t>
            </a:r>
            <a:r>
              <a:rPr lang="en-US" altLang="zh-CN" dirty="0"/>
              <a:t>,</a:t>
            </a:r>
            <a:r>
              <a:rPr lang="zh-CN" altLang="zh-CN" dirty="0"/>
              <a:t>如图</a:t>
            </a:r>
            <a:r>
              <a:rPr lang="en-US" altLang="zh-CN" dirty="0"/>
              <a:t>4-50</a:t>
            </a:r>
            <a:r>
              <a:rPr lang="zh-CN" altLang="zh-CN" dirty="0"/>
              <a:t>所示。</a:t>
            </a:r>
          </a:p>
          <a:p>
            <a:r>
              <a:rPr lang="en-US" altLang="zh-CN" dirty="0"/>
              <a:t>(2)</a:t>
            </a:r>
            <a:r>
              <a:rPr lang="zh-CN" altLang="zh-CN" dirty="0"/>
              <a:t>再点击【整理凭证】功能</a:t>
            </a:r>
            <a:r>
              <a:rPr lang="en-US" altLang="zh-CN" dirty="0"/>
              <a:t>,</a:t>
            </a:r>
            <a:r>
              <a:rPr lang="zh-CN" altLang="zh-CN" dirty="0"/>
              <a:t>选择凭证所在的月份</a:t>
            </a:r>
            <a:r>
              <a:rPr lang="en-US" altLang="zh-CN" dirty="0"/>
              <a:t>,</a:t>
            </a:r>
            <a:r>
              <a:rPr lang="zh-CN" altLang="zh-CN" dirty="0"/>
              <a:t>点击【确定】</a:t>
            </a:r>
            <a:r>
              <a:rPr lang="en-US" altLang="zh-CN" dirty="0"/>
              <a:t>,</a:t>
            </a:r>
            <a:r>
              <a:rPr lang="zh-CN" altLang="zh-CN" dirty="0"/>
              <a:t>在“删除</a:t>
            </a:r>
            <a:r>
              <a:rPr lang="en-US" altLang="zh-CN" dirty="0"/>
              <a:t>?</a:t>
            </a:r>
            <a:r>
              <a:rPr lang="zh-CN" altLang="zh-CN" dirty="0"/>
              <a:t>”栏下的空白处双击鼠标左键</a:t>
            </a:r>
            <a:r>
              <a:rPr lang="en-US" altLang="zh-CN" dirty="0"/>
              <a:t>,</a:t>
            </a:r>
            <a:r>
              <a:rPr lang="zh-CN" altLang="zh-CN" dirty="0"/>
              <a:t>出现“</a:t>
            </a:r>
            <a:r>
              <a:rPr lang="en-US" altLang="zh-CN" dirty="0"/>
              <a:t>Y</a:t>
            </a:r>
            <a:r>
              <a:rPr lang="zh-CN" altLang="zh-CN" dirty="0"/>
              <a:t>”</a:t>
            </a:r>
            <a:r>
              <a:rPr lang="en-US" altLang="zh-CN" dirty="0"/>
              <a:t>(Yes)</a:t>
            </a:r>
            <a:r>
              <a:rPr lang="zh-CN" altLang="zh-CN" dirty="0"/>
              <a:t>的标记</a:t>
            </a:r>
            <a:r>
              <a:rPr lang="en-US" altLang="zh-CN" dirty="0"/>
              <a:t>,</a:t>
            </a:r>
            <a:r>
              <a:rPr lang="zh-CN" altLang="zh-CN" dirty="0"/>
              <a:t>点击【确定】</a:t>
            </a:r>
            <a:r>
              <a:rPr lang="en-US" altLang="zh-CN" dirty="0"/>
              <a:t>,</a:t>
            </a:r>
            <a:r>
              <a:rPr lang="zh-CN" altLang="zh-CN" dirty="0"/>
              <a:t>如图</a:t>
            </a:r>
            <a:r>
              <a:rPr lang="en-US" altLang="zh-CN" dirty="0"/>
              <a:t>4-51</a:t>
            </a:r>
            <a:r>
              <a:rPr lang="zh-CN" altLang="zh-CN" dirty="0"/>
              <a:t>所示。</a:t>
            </a:r>
          </a:p>
          <a:p>
            <a:r>
              <a:rPr lang="en-US" altLang="zh-CN" dirty="0"/>
              <a:t>(3)</a:t>
            </a:r>
            <a:r>
              <a:rPr lang="zh-CN" altLang="zh-CN" dirty="0"/>
              <a:t>选择“按凭证号重排”点击【是】</a:t>
            </a:r>
            <a:r>
              <a:rPr lang="en-US" altLang="zh-CN" dirty="0"/>
              <a:t>,</a:t>
            </a:r>
            <a:r>
              <a:rPr lang="zh-CN" altLang="zh-CN" dirty="0"/>
              <a:t>如图</a:t>
            </a:r>
            <a:r>
              <a:rPr lang="en-US" altLang="zh-CN" dirty="0"/>
              <a:t>4-52</a:t>
            </a:r>
            <a:r>
              <a:rPr lang="zh-CN" altLang="zh-CN" dirty="0"/>
              <a:t>所示。</a:t>
            </a:r>
          </a:p>
          <a:p>
            <a:endParaRPr lang="zh-CN" altLang="en-US" dirty="0"/>
          </a:p>
        </p:txBody>
      </p:sp>
    </p:spTree>
    <p:extLst>
      <p:ext uri="{BB962C8B-B14F-4D97-AF65-F5344CB8AC3E}">
        <p14:creationId xmlns:p14="http://schemas.microsoft.com/office/powerpoint/2010/main" val="8364020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　总账系统日常业务处理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4.4.4</a:t>
            </a:r>
            <a:r>
              <a:rPr lang="zh-CN" altLang="zh-CN" sz="2600" b="1" dirty="0">
                <a:latin typeface="黑体" panose="02010609060101010101" pitchFamily="49" charset="-122"/>
                <a:ea typeface="黑体" panose="02010609060101010101" pitchFamily="49" charset="-122"/>
              </a:rPr>
              <a:t>　出纳签字</a:t>
            </a:r>
          </a:p>
          <a:p>
            <a:r>
              <a:rPr lang="zh-CN" altLang="zh-CN" dirty="0"/>
              <a:t>出纳签字是指由出纳人员通过“出纳签字”功能</a:t>
            </a:r>
            <a:r>
              <a:rPr lang="en-US" altLang="zh-CN" dirty="0"/>
              <a:t>,</a:t>
            </a:r>
            <a:r>
              <a:rPr lang="zh-CN" altLang="zh-CN" dirty="0"/>
              <a:t>对制单员填制的带有“库存现金”和“银行存款”科目的凭证进行检查核对</a:t>
            </a:r>
            <a:r>
              <a:rPr lang="en-US" altLang="zh-CN" dirty="0"/>
              <a:t>,</a:t>
            </a:r>
            <a:r>
              <a:rPr lang="zh-CN" altLang="zh-CN" dirty="0"/>
              <a:t>核对出纳凭证的出纳科目的金额是否正确。如果凭证正确</a:t>
            </a:r>
            <a:r>
              <a:rPr lang="en-US" altLang="zh-CN" dirty="0"/>
              <a:t>,</a:t>
            </a:r>
            <a:r>
              <a:rPr lang="zh-CN" altLang="zh-CN" dirty="0"/>
              <a:t>则在凭证上进行出纳签字</a:t>
            </a:r>
            <a:r>
              <a:rPr lang="en-US" altLang="zh-CN" dirty="0"/>
              <a:t>;</a:t>
            </a:r>
            <a:r>
              <a:rPr lang="zh-CN" altLang="zh-CN" dirty="0"/>
              <a:t>如果认为该张凭证有错误或有异议</a:t>
            </a:r>
            <a:r>
              <a:rPr lang="en-US" altLang="zh-CN" dirty="0"/>
              <a:t>,</a:t>
            </a:r>
            <a:r>
              <a:rPr lang="zh-CN" altLang="zh-CN" dirty="0"/>
              <a:t>则不予进行出纳签字</a:t>
            </a:r>
            <a:r>
              <a:rPr lang="en-US" altLang="zh-CN" dirty="0"/>
              <a:t>,</a:t>
            </a:r>
            <a:r>
              <a:rPr lang="zh-CN" altLang="zh-CN" dirty="0"/>
              <a:t>应交给填制人员修改后再核对。</a:t>
            </a:r>
          </a:p>
          <a:p>
            <a:r>
              <a:rPr lang="zh-CN" altLang="zh-CN" dirty="0"/>
              <a:t>企业可根据实际需要决定是否要对出纳凭证进行出纳签字管理</a:t>
            </a:r>
            <a:r>
              <a:rPr lang="en-US" altLang="zh-CN" dirty="0"/>
              <a:t>,</a:t>
            </a:r>
            <a:r>
              <a:rPr lang="zh-CN" altLang="zh-CN" dirty="0"/>
              <a:t>若不需要此功能</a:t>
            </a:r>
            <a:r>
              <a:rPr lang="en-US" altLang="zh-CN" dirty="0"/>
              <a:t>,</a:t>
            </a:r>
            <a:r>
              <a:rPr lang="zh-CN" altLang="zh-CN" dirty="0"/>
              <a:t>可在【选项】中取消“出纳凭证必须经由出纳签字”的设置。</a:t>
            </a:r>
          </a:p>
          <a:p>
            <a:endParaRPr lang="zh-CN" altLang="en-US" dirty="0"/>
          </a:p>
        </p:txBody>
      </p:sp>
    </p:spTree>
    <p:extLst>
      <p:ext uri="{BB962C8B-B14F-4D97-AF65-F5344CB8AC3E}">
        <p14:creationId xmlns:p14="http://schemas.microsoft.com/office/powerpoint/2010/main" val="59540194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　总账系统日常业务处理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4.4.5</a:t>
            </a:r>
            <a:r>
              <a:rPr lang="zh-CN" altLang="zh-CN" sz="2600" b="1" dirty="0">
                <a:latin typeface="黑体" panose="02010609060101010101" pitchFamily="49" charset="-122"/>
                <a:ea typeface="黑体" panose="02010609060101010101" pitchFamily="49" charset="-122"/>
              </a:rPr>
              <a:t>　审核凭证</a:t>
            </a:r>
          </a:p>
          <a:p>
            <a:r>
              <a:rPr lang="zh-CN" altLang="zh-CN" dirty="0"/>
              <a:t>审核凭证是指由具有审核权限的操作员按照会计制度规定</a:t>
            </a:r>
            <a:r>
              <a:rPr lang="en-US" altLang="zh-CN" dirty="0"/>
              <a:t>,</a:t>
            </a:r>
            <a:r>
              <a:rPr lang="zh-CN" altLang="zh-CN" dirty="0"/>
              <a:t>对制单人填制的记账凭证进行合法性检查。其目的是防止错误及舞弊。</a:t>
            </a:r>
          </a:p>
          <a:p>
            <a:r>
              <a:rPr lang="zh-CN" altLang="zh-CN" dirty="0"/>
              <a:t>凭证审核时</a:t>
            </a:r>
            <a:r>
              <a:rPr lang="en-US" altLang="zh-CN" dirty="0"/>
              <a:t>,</a:t>
            </a:r>
            <a:r>
              <a:rPr lang="zh-CN" altLang="zh-CN" dirty="0"/>
              <a:t>可直接由具有审核权限的操作员根据原始凭证</a:t>
            </a:r>
            <a:r>
              <a:rPr lang="en-US" altLang="zh-CN" dirty="0"/>
              <a:t>,</a:t>
            </a:r>
            <a:r>
              <a:rPr lang="zh-CN" altLang="zh-CN" dirty="0"/>
              <a:t>对未记账的凭证进行审核</a:t>
            </a:r>
            <a:r>
              <a:rPr lang="en-US" altLang="zh-CN" dirty="0"/>
              <a:t>,</a:t>
            </a:r>
            <a:r>
              <a:rPr lang="zh-CN" altLang="zh-CN" dirty="0"/>
              <a:t>对正确的记账凭证</a:t>
            </a:r>
            <a:r>
              <a:rPr lang="en-US" altLang="zh-CN" dirty="0"/>
              <a:t>,</a:t>
            </a:r>
            <a:r>
              <a:rPr lang="zh-CN" altLang="zh-CN" dirty="0"/>
              <a:t>发出签字指令</a:t>
            </a:r>
            <a:r>
              <a:rPr lang="en-US" altLang="zh-CN" dirty="0"/>
              <a:t>,</a:t>
            </a:r>
            <a:r>
              <a:rPr lang="zh-CN" altLang="zh-CN" dirty="0"/>
              <a:t>计算机在凭证上填入审核人名字。按照有关规定</a:t>
            </a:r>
            <a:r>
              <a:rPr lang="en-US" altLang="zh-CN" dirty="0"/>
              <a:t>,</a:t>
            </a:r>
            <a:r>
              <a:rPr lang="zh-CN" altLang="zh-CN" dirty="0"/>
              <a:t>制单人和审核人不能是同一个人</a:t>
            </a:r>
            <a:r>
              <a:rPr lang="en-US" altLang="zh-CN" dirty="0"/>
              <a:t>,</a:t>
            </a:r>
            <a:r>
              <a:rPr lang="zh-CN" altLang="zh-CN" dirty="0"/>
              <a:t>如果当前操作员与制单人相同</a:t>
            </a:r>
            <a:r>
              <a:rPr lang="en-US" altLang="zh-CN" dirty="0"/>
              <a:t>,</a:t>
            </a:r>
            <a:r>
              <a:rPr lang="zh-CN" altLang="zh-CN" dirty="0"/>
              <a:t>则应通过重新注册功能更换操作员后再进行审核操作。</a:t>
            </a:r>
          </a:p>
          <a:p>
            <a:endParaRPr lang="zh-CN" altLang="en-US" dirty="0"/>
          </a:p>
        </p:txBody>
      </p:sp>
    </p:spTree>
    <p:extLst>
      <p:ext uri="{BB962C8B-B14F-4D97-AF65-F5344CB8AC3E}">
        <p14:creationId xmlns:p14="http://schemas.microsoft.com/office/powerpoint/2010/main" val="317149323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　总账系统日常业务处理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4.4.6</a:t>
            </a:r>
            <a:r>
              <a:rPr lang="zh-CN" altLang="zh-CN" sz="2600" b="1" dirty="0">
                <a:latin typeface="黑体" panose="02010609060101010101" pitchFamily="49" charset="-122"/>
                <a:ea typeface="黑体" panose="02010609060101010101" pitchFamily="49" charset="-122"/>
              </a:rPr>
              <a:t>　记账</a:t>
            </a:r>
          </a:p>
          <a:p>
            <a:r>
              <a:rPr lang="zh-CN" altLang="zh-CN" dirty="0"/>
              <a:t>记账是以会计凭证为依据</a:t>
            </a:r>
            <a:r>
              <a:rPr lang="en-US" altLang="zh-CN" dirty="0"/>
              <a:t>,</a:t>
            </a:r>
            <a:r>
              <a:rPr lang="zh-CN" altLang="zh-CN" dirty="0"/>
              <a:t>将经济业务全面、系统、连续地记入具有账户基本结构的账簿的—种方法。在手工方式下</a:t>
            </a:r>
            <a:r>
              <a:rPr lang="en-US" altLang="zh-CN" dirty="0"/>
              <a:t>,</a:t>
            </a:r>
            <a:r>
              <a:rPr lang="zh-CN" altLang="zh-CN" dirty="0"/>
              <a:t>记账是由会计人员根据已审核的记账凭证及所附有的原始凭证逐笔或汇总后登记有关的总账和明细账等账簿。在电算化方式下</a:t>
            </a:r>
            <a:r>
              <a:rPr lang="en-US" altLang="zh-CN" dirty="0"/>
              <a:t>,</a:t>
            </a:r>
            <a:r>
              <a:rPr lang="zh-CN" altLang="zh-CN" dirty="0"/>
              <a:t>记账是由有记账权限的操作员发出记账指令</a:t>
            </a:r>
            <a:r>
              <a:rPr lang="en-US" altLang="zh-CN" dirty="0"/>
              <a:t>,</a:t>
            </a:r>
            <a:r>
              <a:rPr lang="zh-CN" altLang="zh-CN" dirty="0"/>
              <a:t>由计算机按照预先设计的记账程序自动进行合法性检查、科目汇总并登记账簿等。本系统记账采用向导方式</a:t>
            </a:r>
            <a:r>
              <a:rPr lang="en-US" altLang="zh-CN" dirty="0"/>
              <a:t>,</a:t>
            </a:r>
            <a:r>
              <a:rPr lang="zh-CN" altLang="zh-CN" dirty="0"/>
              <a:t>使记账过程更加明确</a:t>
            </a:r>
            <a:r>
              <a:rPr lang="en-US" altLang="zh-CN" dirty="0"/>
              <a:t>,</a:t>
            </a:r>
            <a:r>
              <a:rPr lang="zh-CN" altLang="zh-CN" dirty="0"/>
              <a:t>记账工作由计算机自动进行数据处理</a:t>
            </a:r>
            <a:r>
              <a:rPr lang="en-US" altLang="zh-CN" dirty="0"/>
              <a:t>,</a:t>
            </a:r>
            <a:r>
              <a:rPr lang="zh-CN" altLang="zh-CN" dirty="0"/>
              <a:t>不用人工干预。</a:t>
            </a:r>
          </a:p>
          <a:p>
            <a:endParaRPr lang="en-US" altLang="zh-CN" dirty="0" smtClean="0"/>
          </a:p>
          <a:p>
            <a:endParaRPr lang="zh-CN" altLang="zh-CN" dirty="0"/>
          </a:p>
          <a:p>
            <a:endParaRPr lang="zh-CN" altLang="en-US" dirty="0"/>
          </a:p>
        </p:txBody>
      </p:sp>
    </p:spTree>
    <p:extLst>
      <p:ext uri="{BB962C8B-B14F-4D97-AF65-F5344CB8AC3E}">
        <p14:creationId xmlns:p14="http://schemas.microsoft.com/office/powerpoint/2010/main" val="366756400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　总账系统日常业务处理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4.4.7</a:t>
            </a:r>
            <a:r>
              <a:rPr lang="zh-CN" altLang="zh-CN" sz="2600" b="1" dirty="0">
                <a:latin typeface="黑体" panose="02010609060101010101" pitchFamily="49" charset="-122"/>
                <a:ea typeface="黑体" panose="02010609060101010101" pitchFamily="49" charset="-122"/>
              </a:rPr>
              <a:t>　查询凭证</a:t>
            </a:r>
          </a:p>
          <a:p>
            <a:r>
              <a:rPr lang="zh-CN" altLang="zh-CN" dirty="0"/>
              <a:t>总账系统提供了强大的信息查询功能</a:t>
            </a:r>
            <a:r>
              <a:rPr lang="en-US" altLang="zh-CN" dirty="0"/>
              <a:t>,</a:t>
            </a:r>
            <a:r>
              <a:rPr lang="zh-CN" altLang="zh-CN" dirty="0"/>
              <a:t>通过“查询凭证”功能对凭证进行查看</a:t>
            </a:r>
            <a:r>
              <a:rPr lang="en-US" altLang="zh-CN" dirty="0"/>
              <a:t>,</a:t>
            </a:r>
            <a:r>
              <a:rPr lang="zh-CN" altLang="zh-CN" dirty="0"/>
              <a:t>以便随时了解经济业务发生的情况</a:t>
            </a:r>
            <a:r>
              <a:rPr lang="en-US" altLang="zh-CN" dirty="0"/>
              <a:t>,</a:t>
            </a:r>
            <a:r>
              <a:rPr lang="zh-CN" altLang="zh-CN" dirty="0"/>
              <a:t>保证填制凭证的正确性。</a:t>
            </a:r>
            <a:endParaRPr lang="en-US" altLang="zh-CN" dirty="0"/>
          </a:p>
          <a:p>
            <a:endParaRPr lang="en-US" altLang="zh-CN" dirty="0"/>
          </a:p>
          <a:p>
            <a:pPr marL="0" indent="0">
              <a:buNone/>
            </a:pPr>
            <a:r>
              <a:rPr lang="en-US" altLang="zh-CN" sz="2600" b="1" dirty="0">
                <a:latin typeface="黑体" panose="02010609060101010101" pitchFamily="49" charset="-122"/>
                <a:ea typeface="黑体" panose="02010609060101010101" pitchFamily="49" charset="-122"/>
              </a:rPr>
              <a:t>4.4.8</a:t>
            </a:r>
            <a:r>
              <a:rPr lang="zh-CN" altLang="zh-CN" sz="2600" b="1" dirty="0">
                <a:latin typeface="黑体" panose="02010609060101010101" pitchFamily="49" charset="-122"/>
                <a:ea typeface="黑体" panose="02010609060101010101" pitchFamily="49" charset="-122"/>
              </a:rPr>
              <a:t>　红字冲销</a:t>
            </a:r>
          </a:p>
          <a:p>
            <a:r>
              <a:rPr lang="zh-CN" altLang="zh-CN" dirty="0"/>
              <a:t>如果发现已经记账的凭证有错误</a:t>
            </a:r>
            <a:r>
              <a:rPr lang="en-US" altLang="zh-CN" dirty="0"/>
              <a:t>,</a:t>
            </a:r>
            <a:r>
              <a:rPr lang="zh-CN" altLang="zh-CN" dirty="0"/>
              <a:t>需要进行“红字冲销”操作</a:t>
            </a:r>
            <a:r>
              <a:rPr lang="en-US" altLang="zh-CN" dirty="0"/>
              <a:t>,</a:t>
            </a:r>
            <a:r>
              <a:rPr lang="zh-CN" altLang="zh-CN" dirty="0"/>
              <a:t>冲销后需要再编制正确的蓝字凭证进行补充。</a:t>
            </a:r>
          </a:p>
          <a:p>
            <a:endParaRPr lang="zh-CN" altLang="en-US" dirty="0"/>
          </a:p>
        </p:txBody>
      </p:sp>
    </p:spTree>
    <p:extLst>
      <p:ext uri="{BB962C8B-B14F-4D97-AF65-F5344CB8AC3E}">
        <p14:creationId xmlns:p14="http://schemas.microsoft.com/office/powerpoint/2010/main" val="310945054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　会计账簿查询</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4.5.1</a:t>
            </a:r>
            <a:r>
              <a:rPr lang="zh-CN" altLang="zh-CN" sz="2600" b="1" dirty="0">
                <a:latin typeface="黑体" panose="02010609060101010101" pitchFamily="49" charset="-122"/>
                <a:ea typeface="黑体" panose="02010609060101010101" pitchFamily="49" charset="-122"/>
              </a:rPr>
              <a:t>　总账查询</a:t>
            </a:r>
          </a:p>
          <a:p>
            <a:r>
              <a:rPr lang="zh-CN" altLang="zh-CN" dirty="0"/>
              <a:t>总账查询</a:t>
            </a:r>
            <a:r>
              <a:rPr lang="en-US" altLang="zh-CN" dirty="0"/>
              <a:t>,</a:t>
            </a:r>
            <a:r>
              <a:rPr lang="zh-CN" altLang="zh-CN" dirty="0"/>
              <a:t>可以查询各总账科目的年初余额、各月发生额合计和月末余额。系统提供四种账页格式</a:t>
            </a:r>
            <a:r>
              <a:rPr lang="en-US" altLang="zh-CN" dirty="0"/>
              <a:t>:</a:t>
            </a:r>
            <a:r>
              <a:rPr lang="zh-CN" altLang="zh-CN" dirty="0"/>
              <a:t>金额式、外币金额式、数量金额式、数量外币式。在外币金额式显示格式中如为末级科目则显示外币名称</a:t>
            </a:r>
            <a:r>
              <a:rPr lang="en-US" altLang="zh-CN" dirty="0"/>
              <a:t>,</a:t>
            </a:r>
            <a:r>
              <a:rPr lang="zh-CN" altLang="zh-CN" dirty="0"/>
              <a:t>非末级科目则不显示。</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4.5.2</a:t>
            </a:r>
            <a:r>
              <a:rPr lang="zh-CN" altLang="zh-CN" sz="2600" b="1" dirty="0">
                <a:latin typeface="黑体" panose="02010609060101010101" pitchFamily="49" charset="-122"/>
                <a:ea typeface="黑体" panose="02010609060101010101" pitchFamily="49" charset="-122"/>
              </a:rPr>
              <a:t>　余额表查询</a:t>
            </a:r>
          </a:p>
          <a:p>
            <a:r>
              <a:rPr lang="zh-CN" altLang="zh-CN" dirty="0"/>
              <a:t>余额表查询</a:t>
            </a:r>
            <a:r>
              <a:rPr lang="en-US" altLang="zh-CN" dirty="0"/>
              <a:t>,</a:t>
            </a:r>
            <a:r>
              <a:rPr lang="zh-CN" altLang="zh-CN" dirty="0"/>
              <a:t>用于查询统计各级科目的本期发生额、累计发生额和余额等</a:t>
            </a:r>
            <a:r>
              <a:rPr lang="en-US" altLang="zh-CN" dirty="0"/>
              <a:t>,</a:t>
            </a:r>
            <a:r>
              <a:rPr lang="zh-CN" altLang="zh-CN" dirty="0"/>
              <a:t>可输出某月或某几个月的所有总账科目或明细科目的期初余额、本期发生额、累计发生额、期末余额等。</a:t>
            </a:r>
          </a:p>
          <a:p>
            <a:endParaRPr lang="zh-CN" altLang="en-US" dirty="0"/>
          </a:p>
        </p:txBody>
      </p:sp>
    </p:spTree>
    <p:extLst>
      <p:ext uri="{BB962C8B-B14F-4D97-AF65-F5344CB8AC3E}">
        <p14:creationId xmlns:p14="http://schemas.microsoft.com/office/powerpoint/2010/main" val="266260342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　会计账簿查询</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4.5.3</a:t>
            </a:r>
            <a:r>
              <a:rPr lang="zh-CN" altLang="zh-CN" sz="2600" b="1" dirty="0">
                <a:latin typeface="黑体" panose="02010609060101010101" pitchFamily="49" charset="-122"/>
                <a:ea typeface="黑体" panose="02010609060101010101" pitchFamily="49" charset="-122"/>
              </a:rPr>
              <a:t>　明细账查询</a:t>
            </a:r>
          </a:p>
          <a:p>
            <a:r>
              <a:rPr lang="zh-CN" altLang="zh-CN" dirty="0"/>
              <a:t>明细账查询</a:t>
            </a:r>
            <a:r>
              <a:rPr lang="en-US" altLang="zh-CN" dirty="0"/>
              <a:t>,</a:t>
            </a:r>
            <a:r>
              <a:rPr lang="zh-CN" altLang="zh-CN" dirty="0"/>
              <a:t>用于平时查询各账户的明细发生情况</a:t>
            </a:r>
            <a:r>
              <a:rPr lang="en-US" altLang="zh-CN" dirty="0"/>
              <a:t>,</a:t>
            </a:r>
            <a:r>
              <a:rPr lang="zh-CN" altLang="zh-CN" dirty="0"/>
              <a:t>在查询过程中可以包含未记账凭证。明细账查询的格式有三种</a:t>
            </a:r>
            <a:r>
              <a:rPr lang="en-US" altLang="zh-CN" dirty="0"/>
              <a:t>:</a:t>
            </a:r>
            <a:r>
              <a:rPr lang="zh-CN" altLang="zh-CN" dirty="0"/>
              <a:t>普通明细账、按科目排序明细账、月份综合明细账。</a:t>
            </a:r>
          </a:p>
          <a:p>
            <a:r>
              <a:rPr lang="zh-CN" altLang="zh-CN" dirty="0"/>
              <a:t>普通明细账是按科目查询</a:t>
            </a:r>
            <a:r>
              <a:rPr lang="en-US" altLang="zh-CN" dirty="0"/>
              <a:t>,</a:t>
            </a:r>
            <a:r>
              <a:rPr lang="zh-CN" altLang="zh-CN" dirty="0"/>
              <a:t>按发生日期排序的明细账。</a:t>
            </a:r>
          </a:p>
          <a:p>
            <a:r>
              <a:rPr lang="zh-CN" altLang="zh-CN" dirty="0"/>
              <a:t>按科目排序明细账是按非末级科目查询</a:t>
            </a:r>
            <a:r>
              <a:rPr lang="en-US" altLang="zh-CN" dirty="0"/>
              <a:t>,</a:t>
            </a:r>
            <a:r>
              <a:rPr lang="zh-CN" altLang="zh-CN" dirty="0"/>
              <a:t>按其有发生的非末级科目排序的明细账。</a:t>
            </a:r>
          </a:p>
          <a:p>
            <a:r>
              <a:rPr lang="zh-CN" altLang="zh-CN" dirty="0"/>
              <a:t>月份综合明细账是按非末级科目查询</a:t>
            </a:r>
            <a:r>
              <a:rPr lang="en-US" altLang="zh-CN" dirty="0"/>
              <a:t>,</a:t>
            </a:r>
            <a:r>
              <a:rPr lang="zh-CN" altLang="zh-CN" dirty="0"/>
              <a:t>包含非末级科目总账数据及末级科目明细数据的综合明细账</a:t>
            </a:r>
            <a:r>
              <a:rPr lang="en-US" altLang="zh-CN" dirty="0"/>
              <a:t>,</a:t>
            </a:r>
            <a:r>
              <a:rPr lang="zh-CN" altLang="zh-CN" dirty="0"/>
              <a:t>使各级科目的数据关系一目了然。</a:t>
            </a:r>
          </a:p>
          <a:p>
            <a:endParaRPr lang="zh-CN" altLang="en-US" dirty="0"/>
          </a:p>
        </p:txBody>
      </p:sp>
    </p:spTree>
    <p:extLst>
      <p:ext uri="{BB962C8B-B14F-4D97-AF65-F5344CB8AC3E}">
        <p14:creationId xmlns:p14="http://schemas.microsoft.com/office/powerpoint/2010/main" val="302559325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
          <p:cNvSpPr>
            <a:spLocks noGrp="1"/>
          </p:cNvSpPr>
          <p:nvPr>
            <p:ph type="title"/>
          </p:nvPr>
        </p:nvSpPr>
        <p:spPr>
          <a:xfrm>
            <a:off x="767567" y="500668"/>
            <a:ext cx="8711806" cy="647700"/>
          </a:xfrm>
        </p:spPr>
        <p:txBody>
          <a:bodyPr/>
          <a:lstStyle/>
          <a:p>
            <a:pPr algn="ctr"/>
            <a:r>
              <a:rPr lang="zh-CN" altLang="en-US" sz="2800" dirty="0" smtClean="0"/>
              <a:t>目  录</a:t>
            </a:r>
            <a:endParaRPr lang="zh-CN" altLang="en-US" sz="2800" dirty="0"/>
          </a:p>
        </p:txBody>
      </p:sp>
      <p:grpSp>
        <p:nvGrpSpPr>
          <p:cNvPr id="3" name="组合 2"/>
          <p:cNvGrpSpPr/>
          <p:nvPr/>
        </p:nvGrpSpPr>
        <p:grpSpPr>
          <a:xfrm>
            <a:off x="2488640" y="1251612"/>
            <a:ext cx="6390109" cy="3850764"/>
            <a:chOff x="2488640" y="2139114"/>
            <a:chExt cx="6390109" cy="3850764"/>
          </a:xfrm>
        </p:grpSpPr>
        <p:grpSp>
          <p:nvGrpSpPr>
            <p:cNvPr id="17" name="Group 4"/>
            <p:cNvGrpSpPr/>
            <p:nvPr/>
          </p:nvGrpSpPr>
          <p:grpSpPr bwMode="auto">
            <a:xfrm>
              <a:off x="2488640" y="2139114"/>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4.1</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总账系统概述</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0"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18" name="Group 8"/>
            <p:cNvGrpSpPr/>
            <p:nvPr/>
          </p:nvGrpSpPr>
          <p:grpSpPr bwMode="auto">
            <a:xfrm>
              <a:off x="2488640" y="2975707"/>
              <a:ext cx="6390109" cy="639332"/>
              <a:chOff x="0" y="0"/>
              <a:chExt cx="2982" cy="288"/>
            </a:xfrm>
          </p:grpSpPr>
          <p:sp>
            <p:nvSpPr>
              <p:cNvPr id="29"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0" name="Rectangle 10"/>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4.2</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总账系统案例</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31"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2" name="Group 12"/>
            <p:cNvGrpSpPr/>
            <p:nvPr/>
          </p:nvGrpSpPr>
          <p:grpSpPr bwMode="auto">
            <a:xfrm>
              <a:off x="2488640" y="3779276"/>
              <a:ext cx="6390109" cy="639332"/>
              <a:chOff x="0" y="0"/>
              <a:chExt cx="2982" cy="288"/>
            </a:xfrm>
          </p:grpSpPr>
          <p:sp>
            <p:nvSpPr>
              <p:cNvPr id="26"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27"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4.3</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总账系统初始化</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8"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3" name="Group 16"/>
            <p:cNvGrpSpPr/>
            <p:nvPr/>
          </p:nvGrpSpPr>
          <p:grpSpPr bwMode="auto">
            <a:xfrm>
              <a:off x="2488640" y="4657065"/>
              <a:ext cx="5832957" cy="419563"/>
              <a:chOff x="0" y="27"/>
              <a:chExt cx="2722" cy="189"/>
            </a:xfrm>
          </p:grpSpPr>
          <p:sp>
            <p:nvSpPr>
              <p:cNvPr id="24" name="Rectangle 18"/>
              <p:cNvSpPr>
                <a:spLocks noChangeArrowheads="1"/>
              </p:cNvSpPr>
              <p:nvPr/>
            </p:nvSpPr>
            <p:spPr bwMode="auto">
              <a:xfrm>
                <a:off x="299" y="2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4.4</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总账系统日常业务处理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5" name="Oval 19"/>
              <p:cNvSpPr>
                <a:spLocks noChangeArrowheads="1"/>
              </p:cNvSpPr>
              <p:nvPr/>
            </p:nvSpPr>
            <p:spPr bwMode="auto">
              <a:xfrm>
                <a:off x="0" y="72"/>
                <a:ext cx="144" cy="144"/>
              </a:xfrm>
              <a:prstGeom prst="ellipse">
                <a:avLst/>
              </a:prstGeom>
              <a:gradFill rotWithShape="1">
                <a:gsLst>
                  <a:gs pos="0">
                    <a:schemeClr val="accent1"/>
                  </a:gs>
                  <a:gs pos="100000">
                    <a:srgbClr val="3F7878"/>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sp>
          <p:nvSpPr>
            <p:cNvPr id="15" name="AutoShape 13"/>
            <p:cNvSpPr>
              <a:spLocks noChangeArrowheads="1"/>
            </p:cNvSpPr>
            <p:nvPr/>
          </p:nvSpPr>
          <p:spPr bwMode="auto">
            <a:xfrm>
              <a:off x="2604356" y="4549823"/>
              <a:ext cx="6274393" cy="639334"/>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nvGrpSpPr>
            <p:cNvPr id="41" name="Group 8"/>
            <p:cNvGrpSpPr/>
            <p:nvPr/>
          </p:nvGrpSpPr>
          <p:grpSpPr bwMode="auto">
            <a:xfrm>
              <a:off x="2488640" y="5350546"/>
              <a:ext cx="6390109" cy="639332"/>
              <a:chOff x="0" y="0"/>
              <a:chExt cx="2982" cy="288"/>
            </a:xfrm>
          </p:grpSpPr>
          <p:sp>
            <p:nvSpPr>
              <p:cNvPr id="4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43" name="Rectangle 10"/>
              <p:cNvSpPr>
                <a:spLocks noChangeArrowheads="1"/>
              </p:cNvSpPr>
              <p:nvPr/>
            </p:nvSpPr>
            <p:spPr bwMode="auto">
              <a:xfrm>
                <a:off x="299" y="43"/>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4.5</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会计账簿查询</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sp>
        <p:nvSpPr>
          <p:cNvPr id="34" name="AutoShape 13"/>
          <p:cNvSpPr>
            <a:spLocks noChangeArrowheads="1"/>
          </p:cNvSpPr>
          <p:nvPr/>
        </p:nvSpPr>
        <p:spPr bwMode="auto">
          <a:xfrm>
            <a:off x="2635733" y="5249482"/>
            <a:ext cx="6274393" cy="639332"/>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5" name="Rectangle 14"/>
          <p:cNvSpPr>
            <a:spLocks noChangeArrowheads="1"/>
          </p:cNvSpPr>
          <p:nvPr/>
        </p:nvSpPr>
        <p:spPr bwMode="auto">
          <a:xfrm>
            <a:off x="3160742" y="5371577"/>
            <a:ext cx="5192231" cy="39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4.6</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期末业务处理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36" name="Oval 15"/>
          <p:cNvSpPr>
            <a:spLocks noChangeArrowheads="1"/>
          </p:cNvSpPr>
          <p:nvPr/>
        </p:nvSpPr>
        <p:spPr bwMode="auto">
          <a:xfrm>
            <a:off x="2520017" y="5395996"/>
            <a:ext cx="308577" cy="319666"/>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7" name="AutoShape 13"/>
          <p:cNvSpPr>
            <a:spLocks noChangeArrowheads="1"/>
          </p:cNvSpPr>
          <p:nvPr/>
        </p:nvSpPr>
        <p:spPr bwMode="auto">
          <a:xfrm>
            <a:off x="2626769" y="6047338"/>
            <a:ext cx="6274393" cy="639332"/>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8" name="Rectangle 14"/>
          <p:cNvSpPr>
            <a:spLocks noChangeArrowheads="1"/>
          </p:cNvSpPr>
          <p:nvPr/>
        </p:nvSpPr>
        <p:spPr bwMode="auto">
          <a:xfrm>
            <a:off x="3151778" y="6169433"/>
            <a:ext cx="5192231" cy="39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4.7</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无痕迹修改凭证</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39" name="Oval 15"/>
          <p:cNvSpPr>
            <a:spLocks noChangeArrowheads="1"/>
          </p:cNvSpPr>
          <p:nvPr/>
        </p:nvSpPr>
        <p:spPr bwMode="auto">
          <a:xfrm>
            <a:off x="2511053" y="6193852"/>
            <a:ext cx="308577" cy="319666"/>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Tree>
    <p:extLst>
      <p:ext uri="{BB962C8B-B14F-4D97-AF65-F5344CB8AC3E}">
        <p14:creationId xmlns:p14="http://schemas.microsoft.com/office/powerpoint/2010/main" val="331248634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　会计账簿查询</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4.5.4</a:t>
            </a:r>
            <a:r>
              <a:rPr lang="zh-CN" altLang="zh-CN" sz="2600" b="1" dirty="0">
                <a:latin typeface="黑体" panose="02010609060101010101" pitchFamily="49" charset="-122"/>
                <a:ea typeface="黑体" panose="02010609060101010101" pitchFamily="49" charset="-122"/>
              </a:rPr>
              <a:t>　个人往来账查询</a:t>
            </a:r>
          </a:p>
          <a:p>
            <a:r>
              <a:rPr lang="zh-CN" altLang="zh-CN" dirty="0"/>
              <a:t>个人往来辅助账主要涉及个人往来辅助账余额表及明细账。余额表和明细账的查询与普通明细账和余额表的查询类似</a:t>
            </a:r>
            <a:r>
              <a:rPr lang="en-US" altLang="zh-CN" dirty="0"/>
              <a:t>,</a:t>
            </a:r>
            <a:r>
              <a:rPr lang="zh-CN" altLang="zh-CN" dirty="0"/>
              <a:t>在此不再讲述。</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4.5.5</a:t>
            </a:r>
            <a:r>
              <a:rPr lang="zh-CN" altLang="zh-CN" sz="2600" b="1" dirty="0">
                <a:latin typeface="黑体" panose="02010609060101010101" pitchFamily="49" charset="-122"/>
                <a:ea typeface="黑体" panose="02010609060101010101" pitchFamily="49" charset="-122"/>
              </a:rPr>
              <a:t>　查询部门账</a:t>
            </a:r>
          </a:p>
          <a:p>
            <a:r>
              <a:rPr lang="zh-CN" altLang="zh-CN" dirty="0"/>
              <a:t>在总账系统中</a:t>
            </a:r>
            <a:r>
              <a:rPr lang="en-US" altLang="zh-CN" dirty="0"/>
              <a:t>,</a:t>
            </a:r>
            <a:r>
              <a:rPr lang="zh-CN" altLang="zh-CN" dirty="0"/>
              <a:t>如果在定义会计科目时</a:t>
            </a:r>
            <a:r>
              <a:rPr lang="en-US" altLang="zh-CN" dirty="0"/>
              <a:t>,</a:t>
            </a:r>
            <a:r>
              <a:rPr lang="zh-CN" altLang="zh-CN" dirty="0"/>
              <a:t>把某科目设置为部门辅助核算</a:t>
            </a:r>
            <a:r>
              <a:rPr lang="en-US" altLang="zh-CN" dirty="0"/>
              <a:t>,</a:t>
            </a:r>
            <a:r>
              <a:rPr lang="zh-CN" altLang="zh-CN" dirty="0"/>
              <a:t>系统则对这些科目除了进行部门核算外</a:t>
            </a:r>
            <a:r>
              <a:rPr lang="en-US" altLang="zh-CN" dirty="0"/>
              <a:t>,</a:t>
            </a:r>
            <a:r>
              <a:rPr lang="zh-CN" altLang="zh-CN" dirty="0"/>
              <a:t>还提供了横向和纵向的查询统计功能</a:t>
            </a:r>
            <a:r>
              <a:rPr lang="en-US" altLang="zh-CN" dirty="0"/>
              <a:t>,</a:t>
            </a:r>
            <a:r>
              <a:rPr lang="zh-CN" altLang="zh-CN" dirty="0"/>
              <a:t>为企业管理者输出各种会计信息</a:t>
            </a:r>
            <a:r>
              <a:rPr lang="en-US" altLang="zh-CN" dirty="0"/>
              <a:t>,</a:t>
            </a:r>
            <a:r>
              <a:rPr lang="zh-CN" altLang="zh-CN" dirty="0"/>
              <a:t>真正体现了“管理”的功能。</a:t>
            </a:r>
          </a:p>
          <a:p>
            <a:r>
              <a:rPr lang="zh-CN" altLang="zh-CN" dirty="0"/>
              <a:t>部门辅助账的管理主要涉及部门总账、部门明细账的查询</a:t>
            </a:r>
            <a:r>
              <a:rPr lang="en-US" altLang="zh-CN" dirty="0"/>
              <a:t>,</a:t>
            </a:r>
            <a:r>
              <a:rPr lang="zh-CN" altLang="zh-CN" dirty="0"/>
              <a:t>正式账簿的打印以及如何得到部门收支分析表。部门总账和部门明细账的查询方法与普通总账和普通明细账的查询方法类似</a:t>
            </a:r>
            <a:r>
              <a:rPr lang="en-US" altLang="zh-CN" dirty="0"/>
              <a:t>,</a:t>
            </a:r>
            <a:r>
              <a:rPr lang="zh-CN" altLang="zh-CN" dirty="0"/>
              <a:t>这里以部门收支分析表来说明部门管理的方法和作用。</a:t>
            </a:r>
          </a:p>
          <a:p>
            <a:endParaRPr lang="zh-CN" altLang="en-US" dirty="0"/>
          </a:p>
        </p:txBody>
      </p:sp>
    </p:spTree>
    <p:extLst>
      <p:ext uri="{BB962C8B-B14F-4D97-AF65-F5344CB8AC3E}">
        <p14:creationId xmlns:p14="http://schemas.microsoft.com/office/powerpoint/2010/main" val="388017492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　会计账簿查询</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4.5.6</a:t>
            </a:r>
            <a:r>
              <a:rPr lang="zh-CN" altLang="zh-CN" sz="2600" b="1" dirty="0">
                <a:latin typeface="黑体" panose="02010609060101010101" pitchFamily="49" charset="-122"/>
                <a:ea typeface="黑体" panose="02010609060101010101" pitchFamily="49" charset="-122"/>
              </a:rPr>
              <a:t>　项目辅助账查询</a:t>
            </a:r>
          </a:p>
          <a:p>
            <a:r>
              <a:rPr lang="zh-CN" altLang="zh-CN" dirty="0"/>
              <a:t>项目辅助账查询</a:t>
            </a:r>
            <a:r>
              <a:rPr lang="en-US" altLang="zh-CN" dirty="0"/>
              <a:t>,</a:t>
            </a:r>
            <a:r>
              <a:rPr lang="zh-CN" altLang="zh-CN" dirty="0"/>
              <a:t>有项目总账、项目明细账的查询</a:t>
            </a:r>
            <a:r>
              <a:rPr lang="en-US" altLang="zh-CN" dirty="0"/>
              <a:t>,</a:t>
            </a:r>
            <a:r>
              <a:rPr lang="zh-CN" altLang="zh-CN" dirty="0"/>
              <a:t>正式账簿的打印以及如何进行项目统计分析。项目总账和项目明细账的查询方法与普通总账和普通明细账的查询方法类似</a:t>
            </a:r>
            <a:r>
              <a:rPr lang="en-US" altLang="zh-CN" dirty="0"/>
              <a:t>,</a:t>
            </a:r>
            <a:r>
              <a:rPr lang="zh-CN" altLang="zh-CN" dirty="0"/>
              <a:t>这里以项目统计分析表来说明项目管理的方法和作用。</a:t>
            </a:r>
          </a:p>
          <a:p>
            <a:endParaRPr lang="zh-CN" altLang="en-US" dirty="0"/>
          </a:p>
        </p:txBody>
      </p:sp>
    </p:spTree>
    <p:extLst>
      <p:ext uri="{BB962C8B-B14F-4D97-AF65-F5344CB8AC3E}">
        <p14:creationId xmlns:p14="http://schemas.microsoft.com/office/powerpoint/2010/main" val="286184171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zh-CN" dirty="0"/>
              <a:t>　期末业务处理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4.6.1</a:t>
            </a:r>
            <a:r>
              <a:rPr lang="zh-CN" altLang="zh-CN" sz="2600" b="1" dirty="0">
                <a:latin typeface="黑体" panose="02010609060101010101" pitchFamily="49" charset="-122"/>
                <a:ea typeface="黑体" panose="02010609060101010101" pitchFamily="49" charset="-122"/>
              </a:rPr>
              <a:t>　销售成本结转凭证设置及生成</a:t>
            </a:r>
          </a:p>
          <a:p>
            <a:r>
              <a:rPr lang="zh-CN" altLang="zh-CN" dirty="0"/>
              <a:t>【案例</a:t>
            </a:r>
            <a:r>
              <a:rPr lang="en-US" altLang="zh-CN" dirty="0"/>
              <a:t>4-3</a:t>
            </a:r>
            <a:r>
              <a:rPr lang="zh-CN" altLang="zh-CN" dirty="0"/>
              <a:t>】　设置并生成结转销售成本的转账凭证</a:t>
            </a:r>
          </a:p>
          <a:p>
            <a:r>
              <a:rPr lang="zh-CN" altLang="zh-CN" dirty="0"/>
              <a:t>设置并生成结转销售成本的</a:t>
            </a:r>
            <a:r>
              <a:rPr lang="en-US" altLang="zh-CN" dirty="0"/>
              <a:t>0011</a:t>
            </a:r>
            <a:r>
              <a:rPr lang="zh-CN" altLang="zh-CN" dirty="0"/>
              <a:t>号凭证</a:t>
            </a:r>
            <a:r>
              <a:rPr lang="en-US" altLang="zh-CN" dirty="0"/>
              <a:t>,</a:t>
            </a:r>
            <a:r>
              <a:rPr lang="zh-CN" altLang="zh-CN" dirty="0"/>
              <a:t>并进行审核、记账。</a:t>
            </a:r>
          </a:p>
          <a:p>
            <a:r>
              <a:rPr lang="en-US" altLang="zh-CN" dirty="0"/>
              <a:t>(1)</a:t>
            </a:r>
            <a:r>
              <a:rPr lang="zh-CN" altLang="zh-CN" dirty="0"/>
              <a:t>设置结转销售成本入账科目。</a:t>
            </a:r>
          </a:p>
          <a:p>
            <a:r>
              <a:rPr lang="en-US" altLang="zh-CN" dirty="0"/>
              <a:t>(2)</a:t>
            </a:r>
            <a:r>
              <a:rPr lang="zh-CN" altLang="zh-CN" dirty="0"/>
              <a:t>生成结转销售成本的转账凭证。</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4.6.2</a:t>
            </a:r>
            <a:r>
              <a:rPr lang="zh-CN" altLang="zh-CN" sz="2600" b="1" dirty="0">
                <a:latin typeface="黑体" panose="02010609060101010101" pitchFamily="49" charset="-122"/>
                <a:ea typeface="黑体" panose="02010609060101010101" pitchFamily="49" charset="-122"/>
              </a:rPr>
              <a:t>　汇兑损益结转凭证设置及生成</a:t>
            </a:r>
          </a:p>
          <a:p>
            <a:r>
              <a:rPr lang="zh-CN" altLang="zh-CN" dirty="0"/>
              <a:t>用于期末自动计算外币账户的汇兑损益</a:t>
            </a:r>
            <a:r>
              <a:rPr lang="en-US" altLang="zh-CN" dirty="0"/>
              <a:t>,</a:t>
            </a:r>
            <a:r>
              <a:rPr lang="zh-CN" altLang="zh-CN" dirty="0"/>
              <a:t>并在转账生成中自动生成汇兑损益转账凭证</a:t>
            </a:r>
            <a:r>
              <a:rPr lang="en-US" altLang="zh-CN" dirty="0"/>
              <a:t>,</a:t>
            </a:r>
            <a:r>
              <a:rPr lang="zh-CN" altLang="zh-CN" dirty="0"/>
              <a:t>汇兑损益处理以下外币账户</a:t>
            </a:r>
            <a:r>
              <a:rPr lang="en-US" altLang="zh-CN" dirty="0"/>
              <a:t>:</a:t>
            </a:r>
            <a:r>
              <a:rPr lang="zh-CN" altLang="zh-CN" dirty="0"/>
              <a:t>外汇存款户</a:t>
            </a:r>
            <a:r>
              <a:rPr lang="en-US" altLang="zh-CN" dirty="0"/>
              <a:t>;</a:t>
            </a:r>
            <a:r>
              <a:rPr lang="zh-CN" altLang="zh-CN" dirty="0"/>
              <a:t>外币现金</a:t>
            </a:r>
            <a:r>
              <a:rPr lang="en-US" altLang="zh-CN" dirty="0"/>
              <a:t>;</a:t>
            </a:r>
            <a:r>
              <a:rPr lang="zh-CN" altLang="zh-CN" dirty="0"/>
              <a:t>外币结算的各项债权、债务</a:t>
            </a:r>
            <a:r>
              <a:rPr lang="en-US" altLang="zh-CN" dirty="0"/>
              <a:t>,</a:t>
            </a:r>
            <a:r>
              <a:rPr lang="zh-CN" altLang="zh-CN" dirty="0"/>
              <a:t>不包括所有者权益类账户、成本类账户和损益类账户。</a:t>
            </a:r>
          </a:p>
          <a:p>
            <a:endParaRPr lang="zh-CN" altLang="en-US" dirty="0"/>
          </a:p>
        </p:txBody>
      </p:sp>
    </p:spTree>
    <p:extLst>
      <p:ext uri="{BB962C8B-B14F-4D97-AF65-F5344CB8AC3E}">
        <p14:creationId xmlns:p14="http://schemas.microsoft.com/office/powerpoint/2010/main" val="277329753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zh-CN" dirty="0"/>
              <a:t>　期末业务处理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4.6.3</a:t>
            </a:r>
            <a:r>
              <a:rPr lang="zh-CN" altLang="zh-CN" sz="2600" b="1" dirty="0">
                <a:latin typeface="黑体" panose="02010609060101010101" pitchFamily="49" charset="-122"/>
                <a:ea typeface="黑体" panose="02010609060101010101" pitchFamily="49" charset="-122"/>
              </a:rPr>
              <a:t>　期间损益结转凭证设置及生成</a:t>
            </a:r>
          </a:p>
          <a:p>
            <a:r>
              <a:rPr lang="zh-CN" altLang="zh-CN" dirty="0"/>
              <a:t>用于在一个会计期间终了将损益类科目的余额结转到本年利润科目中</a:t>
            </a:r>
            <a:r>
              <a:rPr lang="en-US" altLang="zh-CN" dirty="0"/>
              <a:t>,</a:t>
            </a:r>
            <a:r>
              <a:rPr lang="zh-CN" altLang="zh-CN" dirty="0"/>
              <a:t>从而及时反映企业利润的盈亏情况。主要是对于销售收入、管理费用、销售费用、财务费用、营业外收支等科目向本年利润的结转。</a:t>
            </a:r>
          </a:p>
          <a:p>
            <a:endParaRPr lang="en-US" altLang="zh-CN" dirty="0" smtClean="0"/>
          </a:p>
          <a:p>
            <a:endParaRPr lang="zh-CN" altLang="en-US" dirty="0"/>
          </a:p>
        </p:txBody>
      </p:sp>
    </p:spTree>
    <p:extLst>
      <p:ext uri="{BB962C8B-B14F-4D97-AF65-F5344CB8AC3E}">
        <p14:creationId xmlns:p14="http://schemas.microsoft.com/office/powerpoint/2010/main" val="324877131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zh-CN" dirty="0"/>
              <a:t>　期末业务处理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4.6.4</a:t>
            </a:r>
            <a:r>
              <a:rPr lang="zh-CN" altLang="zh-CN" sz="2600" b="1" dirty="0">
                <a:latin typeface="黑体" panose="02010609060101010101" pitchFamily="49" charset="-122"/>
                <a:ea typeface="黑体" panose="02010609060101010101" pitchFamily="49" charset="-122"/>
              </a:rPr>
              <a:t>　月末对账</a:t>
            </a:r>
          </a:p>
          <a:p>
            <a:r>
              <a:rPr lang="zh-CN" altLang="zh-CN" dirty="0"/>
              <a:t>【案例</a:t>
            </a:r>
            <a:r>
              <a:rPr lang="en-US" altLang="zh-CN" dirty="0"/>
              <a:t>4-3</a:t>
            </a:r>
            <a:r>
              <a:rPr lang="zh-CN" altLang="zh-CN" dirty="0"/>
              <a:t>】　月末对账</a:t>
            </a:r>
          </a:p>
          <a:p>
            <a:r>
              <a:rPr lang="zh-CN" altLang="zh-CN" dirty="0"/>
              <a:t>为了保证账证相符、账账相符</a:t>
            </a:r>
            <a:r>
              <a:rPr lang="en-US" altLang="zh-CN" dirty="0"/>
              <a:t>,</a:t>
            </a:r>
            <a:r>
              <a:rPr lang="zh-CN" altLang="zh-CN" dirty="0"/>
              <a:t>应经常使用“对账”功能进行对账</a:t>
            </a:r>
            <a:r>
              <a:rPr lang="en-US" altLang="zh-CN" dirty="0"/>
              <a:t>,</a:t>
            </a:r>
            <a:r>
              <a:rPr lang="zh-CN" altLang="zh-CN" dirty="0"/>
              <a:t>至少一个月一次</a:t>
            </a:r>
            <a:r>
              <a:rPr lang="en-US" altLang="zh-CN" dirty="0"/>
              <a:t>,</a:t>
            </a:r>
            <a:r>
              <a:rPr lang="zh-CN" altLang="zh-CN" dirty="0"/>
              <a:t>一般可在月末结账前进行。一般来说</a:t>
            </a:r>
            <a:r>
              <a:rPr lang="en-US" altLang="zh-CN" dirty="0"/>
              <a:t>,</a:t>
            </a:r>
            <a:r>
              <a:rPr lang="zh-CN" altLang="zh-CN" dirty="0"/>
              <a:t>只要记账凭证录入正确</a:t>
            </a:r>
            <a:r>
              <a:rPr lang="en-US" altLang="zh-CN" dirty="0"/>
              <a:t>,</a:t>
            </a:r>
            <a:r>
              <a:rPr lang="zh-CN" altLang="zh-CN" dirty="0"/>
              <a:t>计算机自动记账后各种账簿都应是正确、平衡的。</a:t>
            </a:r>
          </a:p>
          <a:p>
            <a:r>
              <a:rPr lang="zh-CN" altLang="zh-CN" dirty="0"/>
              <a:t>【操作步骤】</a:t>
            </a:r>
          </a:p>
          <a:p>
            <a:r>
              <a:rPr lang="en-US" altLang="zh-CN" dirty="0"/>
              <a:t>(1)</a:t>
            </a:r>
            <a:r>
              <a:rPr lang="zh-CN" altLang="zh-CN" dirty="0"/>
              <a:t>【期末】</a:t>
            </a:r>
            <a:r>
              <a:rPr lang="en-US" altLang="zh-CN" dirty="0"/>
              <a:t>-</a:t>
            </a:r>
            <a:r>
              <a:rPr lang="zh-CN" altLang="zh-CN" dirty="0"/>
              <a:t>【对账】</a:t>
            </a:r>
            <a:r>
              <a:rPr lang="en-US" altLang="zh-CN" dirty="0"/>
              <a:t>,</a:t>
            </a:r>
            <a:r>
              <a:rPr lang="zh-CN" altLang="zh-CN" dirty="0"/>
              <a:t>如图</a:t>
            </a:r>
            <a:r>
              <a:rPr lang="en-US" altLang="zh-CN" dirty="0"/>
              <a:t>4-118</a:t>
            </a:r>
            <a:r>
              <a:rPr lang="zh-CN" altLang="zh-CN" dirty="0"/>
              <a:t>所示。</a:t>
            </a:r>
          </a:p>
          <a:p>
            <a:r>
              <a:rPr lang="en-US" altLang="zh-CN" dirty="0"/>
              <a:t>(2)</a:t>
            </a:r>
            <a:r>
              <a:rPr lang="zh-CN" altLang="zh-CN" dirty="0"/>
              <a:t>点击“选择”</a:t>
            </a:r>
            <a:r>
              <a:rPr lang="en-US" altLang="zh-CN" dirty="0"/>
              <a:t>,</a:t>
            </a:r>
            <a:r>
              <a:rPr lang="zh-CN" altLang="zh-CN" dirty="0"/>
              <a:t>激活“对账”功能</a:t>
            </a:r>
            <a:r>
              <a:rPr lang="en-US" altLang="zh-CN" dirty="0"/>
              <a:t>,</a:t>
            </a:r>
            <a:r>
              <a:rPr lang="zh-CN" altLang="zh-CN" dirty="0"/>
              <a:t>双击“对账”功能</a:t>
            </a:r>
            <a:r>
              <a:rPr lang="en-US" altLang="zh-CN" dirty="0"/>
              <a:t>,</a:t>
            </a:r>
            <a:r>
              <a:rPr lang="zh-CN" altLang="zh-CN" dirty="0"/>
              <a:t>系统自动进行核对</a:t>
            </a:r>
            <a:r>
              <a:rPr lang="en-US" altLang="zh-CN" dirty="0"/>
              <a:t>,</a:t>
            </a:r>
            <a:r>
              <a:rPr lang="zh-CN" altLang="zh-CN" dirty="0"/>
              <a:t>并显示“对账结果”是否正确</a:t>
            </a:r>
            <a:r>
              <a:rPr lang="en-US" altLang="zh-CN" dirty="0"/>
              <a:t>,</a:t>
            </a:r>
            <a:r>
              <a:rPr lang="zh-CN" altLang="zh-CN" dirty="0"/>
              <a:t>如图</a:t>
            </a:r>
            <a:r>
              <a:rPr lang="en-US" altLang="zh-CN" dirty="0"/>
              <a:t>4-119</a:t>
            </a:r>
            <a:r>
              <a:rPr lang="zh-CN" altLang="zh-CN" dirty="0"/>
              <a:t>所示。</a:t>
            </a:r>
          </a:p>
          <a:p>
            <a:r>
              <a:rPr lang="en-US" altLang="zh-CN" dirty="0"/>
              <a:t>(3)</a:t>
            </a:r>
            <a:r>
              <a:rPr lang="zh-CN" altLang="zh-CN" dirty="0"/>
              <a:t>点击【试算】</a:t>
            </a:r>
            <a:r>
              <a:rPr lang="en-US" altLang="zh-CN" dirty="0"/>
              <a:t>,</a:t>
            </a:r>
            <a:r>
              <a:rPr lang="zh-CN" altLang="zh-CN" dirty="0"/>
              <a:t>可以对各科目类别余额进行试算平衡</a:t>
            </a:r>
            <a:r>
              <a:rPr lang="en-US" altLang="zh-CN" dirty="0"/>
              <a:t>,</a:t>
            </a:r>
            <a:r>
              <a:rPr lang="zh-CN" altLang="zh-CN" dirty="0"/>
              <a:t>显示试算平衡表</a:t>
            </a:r>
            <a:r>
              <a:rPr lang="en-US" altLang="zh-CN" dirty="0"/>
              <a:t>,</a:t>
            </a:r>
            <a:r>
              <a:rPr lang="zh-CN" altLang="zh-CN" dirty="0"/>
              <a:t>如图</a:t>
            </a:r>
            <a:r>
              <a:rPr lang="en-US" altLang="zh-CN" dirty="0"/>
              <a:t>4-120</a:t>
            </a:r>
            <a:r>
              <a:rPr lang="zh-CN" altLang="zh-CN" dirty="0"/>
              <a:t>所示。</a:t>
            </a:r>
          </a:p>
          <a:p>
            <a:endParaRPr lang="zh-CN" altLang="en-US" dirty="0"/>
          </a:p>
        </p:txBody>
      </p:sp>
    </p:spTree>
    <p:extLst>
      <p:ext uri="{BB962C8B-B14F-4D97-AF65-F5344CB8AC3E}">
        <p14:creationId xmlns:p14="http://schemas.microsoft.com/office/powerpoint/2010/main" val="102234526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zh-CN" dirty="0"/>
              <a:t>　期末业务处理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4.6.5</a:t>
            </a:r>
            <a:r>
              <a:rPr lang="zh-CN" altLang="zh-CN" sz="2600" b="1" dirty="0">
                <a:latin typeface="黑体" panose="02010609060101010101" pitchFamily="49" charset="-122"/>
                <a:ea typeface="黑体" panose="02010609060101010101" pitchFamily="49" charset="-122"/>
              </a:rPr>
              <a:t>　月末结账</a:t>
            </a:r>
          </a:p>
          <a:p>
            <a:r>
              <a:rPr lang="zh-CN" altLang="zh-CN" dirty="0"/>
              <a:t>结账是指每月月末计算和结转各账簿的本期发生额和期末余额</a:t>
            </a:r>
            <a:r>
              <a:rPr lang="en-US" altLang="zh-CN" dirty="0"/>
              <a:t>,</a:t>
            </a:r>
            <a:r>
              <a:rPr lang="zh-CN" altLang="zh-CN" dirty="0"/>
              <a:t>并终止本期的账务处理工作的过程。结账只能每月进行一次</a:t>
            </a:r>
            <a:r>
              <a:rPr lang="en-US" altLang="zh-CN" dirty="0"/>
              <a:t>,</a:t>
            </a:r>
            <a:r>
              <a:rPr lang="zh-CN" altLang="zh-CN" dirty="0"/>
              <a:t>如果本月有未记账凭证</a:t>
            </a:r>
            <a:r>
              <a:rPr lang="en-US" altLang="zh-CN" dirty="0"/>
              <a:t>,</a:t>
            </a:r>
            <a:r>
              <a:rPr lang="zh-CN" altLang="zh-CN" dirty="0"/>
              <a:t>则月末不能结账</a:t>
            </a:r>
            <a:r>
              <a:rPr lang="en-US" altLang="zh-CN" dirty="0"/>
              <a:t>;</a:t>
            </a:r>
            <a:r>
              <a:rPr lang="zh-CN" altLang="zh-CN" dirty="0"/>
              <a:t>若其他子系统未全部结账</a:t>
            </a:r>
            <a:r>
              <a:rPr lang="en-US" altLang="zh-CN" dirty="0"/>
              <a:t>,</a:t>
            </a:r>
            <a:r>
              <a:rPr lang="zh-CN" altLang="zh-CN" dirty="0"/>
              <a:t>则月末不能结账</a:t>
            </a:r>
            <a:r>
              <a:rPr lang="en-US" altLang="zh-CN" dirty="0"/>
              <a:t>;</a:t>
            </a:r>
            <a:r>
              <a:rPr lang="zh-CN" altLang="zh-CN" dirty="0"/>
              <a:t>结账必须按月连续进行</a:t>
            </a:r>
            <a:r>
              <a:rPr lang="en-US" altLang="zh-CN" dirty="0"/>
              <a:t>,</a:t>
            </a:r>
            <a:r>
              <a:rPr lang="zh-CN" altLang="zh-CN" dirty="0"/>
              <a:t>上月若未结账</a:t>
            </a:r>
            <a:r>
              <a:rPr lang="en-US" altLang="zh-CN" dirty="0"/>
              <a:t>,</a:t>
            </a:r>
            <a:r>
              <a:rPr lang="zh-CN" altLang="zh-CN" dirty="0"/>
              <a:t>则本月不能结账</a:t>
            </a:r>
            <a:r>
              <a:rPr lang="en-US" altLang="zh-CN" dirty="0"/>
              <a:t>;</a:t>
            </a:r>
            <a:r>
              <a:rPr lang="zh-CN" altLang="zh-CN" dirty="0"/>
              <a:t>若总账与明细账对账不符</a:t>
            </a:r>
            <a:r>
              <a:rPr lang="en-US" altLang="zh-CN" dirty="0"/>
              <a:t>,</a:t>
            </a:r>
            <a:r>
              <a:rPr lang="zh-CN" altLang="zh-CN" dirty="0"/>
              <a:t>则本月不能结账。</a:t>
            </a:r>
          </a:p>
          <a:p>
            <a:endParaRPr lang="zh-CN" altLang="en-US" dirty="0"/>
          </a:p>
        </p:txBody>
      </p:sp>
    </p:spTree>
    <p:extLst>
      <p:ext uri="{BB962C8B-B14F-4D97-AF65-F5344CB8AC3E}">
        <p14:creationId xmlns:p14="http://schemas.microsoft.com/office/powerpoint/2010/main" val="378382334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zh-CN" dirty="0"/>
              <a:t>　无痕迹修改凭证</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4.7.1</a:t>
            </a:r>
            <a:r>
              <a:rPr lang="zh-CN" altLang="zh-CN" sz="2600" b="1" dirty="0">
                <a:latin typeface="黑体" panose="02010609060101010101" pitchFamily="49" charset="-122"/>
                <a:ea typeface="黑体" panose="02010609060101010101" pitchFamily="49" charset="-122"/>
              </a:rPr>
              <a:t>　取消月末结账</a:t>
            </a:r>
          </a:p>
          <a:p>
            <a:r>
              <a:rPr lang="zh-CN" altLang="zh-CN" dirty="0"/>
              <a:t>【案例</a:t>
            </a:r>
            <a:r>
              <a:rPr lang="en-US" altLang="zh-CN" dirty="0"/>
              <a:t>4-4</a:t>
            </a:r>
            <a:r>
              <a:rPr lang="zh-CN" altLang="zh-CN" dirty="0"/>
              <a:t>】　取消月末结账</a:t>
            </a:r>
          </a:p>
          <a:p>
            <a:r>
              <a:rPr lang="zh-CN" altLang="zh-CN" dirty="0"/>
              <a:t>【操作步骤】</a:t>
            </a:r>
          </a:p>
          <a:p>
            <a:r>
              <a:rPr lang="zh-CN" altLang="zh-CN" dirty="0"/>
              <a:t>只有“账套主管”具有“取消结账”的权限</a:t>
            </a:r>
            <a:r>
              <a:rPr lang="en-US" altLang="zh-CN" dirty="0"/>
              <a:t>,</a:t>
            </a:r>
            <a:r>
              <a:rPr lang="zh-CN" altLang="zh-CN" dirty="0"/>
              <a:t>以“账套主管”身份进入系统</a:t>
            </a:r>
            <a:r>
              <a:rPr lang="en-US" altLang="zh-CN" dirty="0"/>
              <a:t>,</a:t>
            </a:r>
            <a:r>
              <a:rPr lang="zh-CN" altLang="zh-CN" dirty="0"/>
              <a:t>点击【期末】</a:t>
            </a:r>
            <a:r>
              <a:rPr lang="en-US" altLang="zh-CN" dirty="0"/>
              <a:t>-</a:t>
            </a:r>
            <a:r>
              <a:rPr lang="zh-CN" altLang="zh-CN" dirty="0"/>
              <a:t>【结账】</a:t>
            </a:r>
            <a:r>
              <a:rPr lang="en-US" altLang="zh-CN" dirty="0"/>
              <a:t>,</a:t>
            </a:r>
            <a:r>
              <a:rPr lang="zh-CN" altLang="zh-CN" dirty="0"/>
              <a:t>选择要取消结账的月份</a:t>
            </a:r>
            <a:r>
              <a:rPr lang="en-US" altLang="zh-CN" dirty="0"/>
              <a:t>,</a:t>
            </a:r>
            <a:r>
              <a:rPr lang="zh-CN" altLang="zh-CN" dirty="0"/>
              <a:t>按</a:t>
            </a:r>
            <a:r>
              <a:rPr lang="en-US" altLang="zh-CN" dirty="0"/>
              <a:t>[Ctrl+Shift+F6]</a:t>
            </a:r>
            <a:r>
              <a:rPr lang="zh-CN" altLang="zh-CN" dirty="0"/>
              <a:t>键</a:t>
            </a:r>
            <a:r>
              <a:rPr lang="en-US" altLang="zh-CN" dirty="0"/>
              <a:t>,</a:t>
            </a:r>
            <a:r>
              <a:rPr lang="zh-CN" altLang="zh-CN" dirty="0"/>
              <a:t>录入“账套主管”口令</a:t>
            </a:r>
            <a:r>
              <a:rPr lang="en-US" altLang="zh-CN" dirty="0"/>
              <a:t>,</a:t>
            </a:r>
            <a:r>
              <a:rPr lang="zh-CN" altLang="zh-CN" dirty="0"/>
              <a:t>本账套主管口令为空</a:t>
            </a:r>
            <a:r>
              <a:rPr lang="en-US" altLang="zh-CN" dirty="0"/>
              <a:t>,</a:t>
            </a:r>
            <a:r>
              <a:rPr lang="zh-CN" altLang="zh-CN" dirty="0"/>
              <a:t>点击【确定】</a:t>
            </a:r>
            <a:r>
              <a:rPr lang="en-US" altLang="zh-CN" dirty="0"/>
              <a:t>,</a:t>
            </a:r>
            <a:r>
              <a:rPr lang="zh-CN" altLang="zh-CN" dirty="0"/>
              <a:t>如图</a:t>
            </a:r>
            <a:r>
              <a:rPr lang="en-US" altLang="zh-CN" dirty="0"/>
              <a:t>4-125</a:t>
            </a:r>
            <a:r>
              <a:rPr lang="zh-CN" altLang="zh-CN" dirty="0"/>
              <a:t>所示。</a:t>
            </a:r>
          </a:p>
          <a:p>
            <a:endParaRPr lang="zh-CN" altLang="en-US" dirty="0"/>
          </a:p>
        </p:txBody>
      </p:sp>
    </p:spTree>
    <p:extLst>
      <p:ext uri="{BB962C8B-B14F-4D97-AF65-F5344CB8AC3E}">
        <p14:creationId xmlns:p14="http://schemas.microsoft.com/office/powerpoint/2010/main" val="42345620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zh-CN" dirty="0"/>
              <a:t>　无痕迹修改凭证</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smtClean="0">
                <a:latin typeface="黑体" panose="02010609060101010101" pitchFamily="49" charset="-122"/>
                <a:ea typeface="黑体" panose="02010609060101010101" pitchFamily="49" charset="-122"/>
              </a:rPr>
              <a:t>4.7.2  </a:t>
            </a:r>
            <a:r>
              <a:rPr lang="zh-CN" altLang="zh-CN" sz="2600" b="1" dirty="0" smtClean="0">
                <a:latin typeface="黑体" panose="02010609060101010101" pitchFamily="49" charset="-122"/>
                <a:ea typeface="黑体" panose="02010609060101010101" pitchFamily="49" charset="-122"/>
              </a:rPr>
              <a:t>取消</a:t>
            </a:r>
            <a:r>
              <a:rPr lang="zh-CN" altLang="zh-CN" sz="2600" b="1" dirty="0">
                <a:latin typeface="黑体" panose="02010609060101010101" pitchFamily="49" charset="-122"/>
                <a:ea typeface="黑体" panose="02010609060101010101" pitchFamily="49" charset="-122"/>
              </a:rPr>
              <a:t>月末记账</a:t>
            </a:r>
          </a:p>
          <a:p>
            <a:r>
              <a:rPr lang="zh-CN" altLang="zh-CN" dirty="0"/>
              <a:t>【案例</a:t>
            </a:r>
            <a:r>
              <a:rPr lang="en-US" altLang="zh-CN" dirty="0"/>
              <a:t>4-4</a:t>
            </a:r>
            <a:r>
              <a:rPr lang="zh-CN" altLang="zh-CN" dirty="0"/>
              <a:t>】　取消月末记账</a:t>
            </a:r>
          </a:p>
          <a:p>
            <a:r>
              <a:rPr lang="zh-CN" altLang="zh-CN" dirty="0"/>
              <a:t>只有“账套主管”具有“取消记账”的权限</a:t>
            </a:r>
            <a:r>
              <a:rPr lang="en-US" altLang="zh-CN" dirty="0"/>
              <a:t>,</a:t>
            </a:r>
            <a:r>
              <a:rPr lang="zh-CN" altLang="zh-CN" dirty="0"/>
              <a:t>取消“记账”分两步</a:t>
            </a:r>
            <a:r>
              <a:rPr lang="en-US" altLang="zh-CN" dirty="0"/>
              <a:t>:</a:t>
            </a:r>
            <a:r>
              <a:rPr lang="zh-CN" altLang="zh-CN" dirty="0"/>
              <a:t>先激活“恢复记账前状态”功能</a:t>
            </a:r>
            <a:r>
              <a:rPr lang="en-US" altLang="zh-CN" dirty="0"/>
              <a:t>,</a:t>
            </a:r>
            <a:r>
              <a:rPr lang="zh-CN" altLang="zh-CN" dirty="0"/>
              <a:t>再“恢复记账前状态”。</a:t>
            </a:r>
          </a:p>
          <a:p>
            <a:r>
              <a:rPr lang="zh-CN" altLang="zh-CN" dirty="0"/>
              <a:t>【操作步骤】</a:t>
            </a:r>
          </a:p>
          <a:p>
            <a:r>
              <a:rPr lang="en-US" altLang="zh-CN" dirty="0"/>
              <a:t>(1)</a:t>
            </a:r>
            <a:r>
              <a:rPr lang="zh-CN" altLang="zh-CN" dirty="0"/>
              <a:t>【期末】</a:t>
            </a:r>
            <a:r>
              <a:rPr lang="en-US" altLang="zh-CN" dirty="0"/>
              <a:t>-</a:t>
            </a:r>
            <a:r>
              <a:rPr lang="zh-CN" altLang="zh-CN" dirty="0"/>
              <a:t>【对账】</a:t>
            </a:r>
            <a:r>
              <a:rPr lang="en-US" altLang="zh-CN" dirty="0"/>
              <a:t>,</a:t>
            </a:r>
            <a:r>
              <a:rPr lang="zh-CN" altLang="zh-CN" dirty="0"/>
              <a:t>按</a:t>
            </a:r>
            <a:r>
              <a:rPr lang="en-US" altLang="zh-CN" dirty="0"/>
              <a:t>[</a:t>
            </a:r>
            <a:r>
              <a:rPr lang="en-US" altLang="zh-CN" dirty="0" err="1"/>
              <a:t>Ctrl+H</a:t>
            </a:r>
            <a:r>
              <a:rPr lang="en-US" altLang="zh-CN" dirty="0"/>
              <a:t>]</a:t>
            </a:r>
            <a:r>
              <a:rPr lang="zh-CN" altLang="zh-CN" dirty="0"/>
              <a:t>键激活【恢复记账前状态】功能</a:t>
            </a:r>
            <a:r>
              <a:rPr lang="en-US" altLang="zh-CN" dirty="0"/>
              <a:t>,</a:t>
            </a:r>
            <a:r>
              <a:rPr lang="zh-CN" altLang="zh-CN" dirty="0"/>
              <a:t>如图</a:t>
            </a:r>
            <a:r>
              <a:rPr lang="en-US" altLang="zh-CN" dirty="0"/>
              <a:t>4-126</a:t>
            </a:r>
            <a:r>
              <a:rPr lang="zh-CN" altLang="zh-CN" dirty="0"/>
              <a:t>所示。</a:t>
            </a:r>
          </a:p>
          <a:p>
            <a:r>
              <a:rPr lang="en-US" altLang="zh-CN" dirty="0"/>
              <a:t>(2)</a:t>
            </a:r>
            <a:r>
              <a:rPr lang="zh-CN" altLang="zh-CN" dirty="0"/>
              <a:t>点击【凭证】</a:t>
            </a:r>
            <a:r>
              <a:rPr lang="en-US" altLang="zh-CN" dirty="0"/>
              <a:t>-</a:t>
            </a:r>
            <a:r>
              <a:rPr lang="zh-CN" altLang="zh-CN" dirty="0"/>
              <a:t>【恢复记账前状态】</a:t>
            </a:r>
            <a:r>
              <a:rPr lang="en-US" altLang="zh-CN" dirty="0"/>
              <a:t>,</a:t>
            </a:r>
            <a:r>
              <a:rPr lang="zh-CN" altLang="zh-CN" dirty="0"/>
              <a:t>平时为隐藏状态</a:t>
            </a:r>
            <a:r>
              <a:rPr lang="en-US" altLang="zh-CN" dirty="0"/>
              <a:t>,</a:t>
            </a:r>
            <a:r>
              <a:rPr lang="zh-CN" altLang="zh-CN" dirty="0"/>
              <a:t>激活后才能看见此功能</a:t>
            </a:r>
            <a:r>
              <a:rPr lang="en-US" altLang="zh-CN" dirty="0"/>
              <a:t>,</a:t>
            </a:r>
            <a:r>
              <a:rPr lang="zh-CN" altLang="zh-CN" dirty="0"/>
              <a:t>如图</a:t>
            </a:r>
            <a:r>
              <a:rPr lang="en-US" altLang="zh-CN" dirty="0"/>
              <a:t>4-127</a:t>
            </a:r>
            <a:r>
              <a:rPr lang="zh-CN" altLang="zh-CN" dirty="0"/>
              <a:t>所示。</a:t>
            </a:r>
          </a:p>
          <a:p>
            <a:r>
              <a:rPr lang="en-US" altLang="zh-CN" dirty="0"/>
              <a:t>(3)</a:t>
            </a:r>
            <a:r>
              <a:rPr lang="zh-CN" altLang="zh-CN" dirty="0"/>
              <a:t>选择“恢复方式”</a:t>
            </a:r>
            <a:r>
              <a:rPr lang="en-US" altLang="zh-CN" dirty="0"/>
              <a:t>,</a:t>
            </a:r>
            <a:r>
              <a:rPr lang="zh-CN" altLang="zh-CN" dirty="0"/>
              <a:t>恢复到月初状态</a:t>
            </a:r>
            <a:r>
              <a:rPr lang="en-US" altLang="zh-CN" dirty="0"/>
              <a:t>,</a:t>
            </a:r>
            <a:r>
              <a:rPr lang="zh-CN" altLang="zh-CN" dirty="0"/>
              <a:t>点击【确定】</a:t>
            </a:r>
            <a:r>
              <a:rPr lang="en-US" altLang="zh-CN" dirty="0"/>
              <a:t>,</a:t>
            </a:r>
            <a:r>
              <a:rPr lang="zh-CN" altLang="zh-CN" dirty="0"/>
              <a:t>如图</a:t>
            </a:r>
            <a:r>
              <a:rPr lang="en-US" altLang="zh-CN" dirty="0"/>
              <a:t>4-128</a:t>
            </a:r>
            <a:r>
              <a:rPr lang="zh-CN" altLang="zh-CN" dirty="0"/>
              <a:t>所示。</a:t>
            </a:r>
          </a:p>
          <a:p>
            <a:r>
              <a:rPr lang="en-US" altLang="zh-CN" dirty="0"/>
              <a:t>(4)</a:t>
            </a:r>
            <a:r>
              <a:rPr lang="zh-CN" altLang="zh-CN" dirty="0"/>
              <a:t>输入账套主管的口令</a:t>
            </a:r>
            <a:r>
              <a:rPr lang="en-US" altLang="zh-CN" dirty="0"/>
              <a:t>,</a:t>
            </a:r>
            <a:r>
              <a:rPr lang="zh-CN" altLang="zh-CN" dirty="0"/>
              <a:t>点击【确定】</a:t>
            </a:r>
            <a:r>
              <a:rPr lang="en-US" altLang="zh-CN" dirty="0"/>
              <a:t>,</a:t>
            </a:r>
            <a:r>
              <a:rPr lang="zh-CN" altLang="zh-CN" dirty="0"/>
              <a:t>显示“恢复记账完毕</a:t>
            </a:r>
            <a:r>
              <a:rPr lang="en-US" altLang="zh-CN" dirty="0"/>
              <a:t>!</a:t>
            </a:r>
            <a:r>
              <a:rPr lang="zh-CN" altLang="zh-CN" dirty="0"/>
              <a:t>”</a:t>
            </a:r>
            <a:r>
              <a:rPr lang="en-US" altLang="zh-CN" dirty="0"/>
              <a:t>,</a:t>
            </a:r>
            <a:r>
              <a:rPr lang="zh-CN" altLang="zh-CN" dirty="0"/>
              <a:t>如图</a:t>
            </a:r>
            <a:r>
              <a:rPr lang="en-US" altLang="zh-CN" dirty="0"/>
              <a:t>4-129</a:t>
            </a:r>
            <a:r>
              <a:rPr lang="zh-CN" altLang="zh-CN" dirty="0"/>
              <a:t>、</a:t>
            </a:r>
            <a:r>
              <a:rPr lang="en-US" altLang="zh-CN" dirty="0"/>
              <a:t>4-130</a:t>
            </a:r>
            <a:r>
              <a:rPr lang="zh-CN" altLang="zh-CN" dirty="0"/>
              <a:t>所示。</a:t>
            </a:r>
          </a:p>
          <a:p>
            <a:endParaRPr lang="zh-CN" altLang="en-US" dirty="0"/>
          </a:p>
        </p:txBody>
      </p:sp>
    </p:spTree>
    <p:extLst>
      <p:ext uri="{BB962C8B-B14F-4D97-AF65-F5344CB8AC3E}">
        <p14:creationId xmlns:p14="http://schemas.microsoft.com/office/powerpoint/2010/main" val="417260215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zh-CN" dirty="0"/>
              <a:t>　无痕迹修改凭证</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4.7.3</a:t>
            </a:r>
            <a:r>
              <a:rPr lang="zh-CN" altLang="zh-CN" sz="2600" b="1" dirty="0">
                <a:latin typeface="黑体" panose="02010609060101010101" pitchFamily="49" charset="-122"/>
                <a:ea typeface="黑体" panose="02010609060101010101" pitchFamily="49" charset="-122"/>
              </a:rPr>
              <a:t>　取消审核、出纳签字</a:t>
            </a:r>
          </a:p>
          <a:p>
            <a:r>
              <a:rPr lang="zh-CN" altLang="zh-CN" dirty="0"/>
              <a:t>【案例</a:t>
            </a:r>
            <a:r>
              <a:rPr lang="en-US" altLang="zh-CN" dirty="0"/>
              <a:t>4-4</a:t>
            </a:r>
            <a:r>
              <a:rPr lang="zh-CN" altLang="zh-CN" dirty="0"/>
              <a:t>】　取消审核、出纳签字</a:t>
            </a:r>
          </a:p>
          <a:p>
            <a:r>
              <a:rPr lang="zh-CN" altLang="zh-CN" dirty="0"/>
              <a:t>【操作步骤】</a:t>
            </a:r>
          </a:p>
          <a:p>
            <a:r>
              <a:rPr lang="en-US" altLang="zh-CN" dirty="0"/>
              <a:t>(1)</a:t>
            </a:r>
            <a:r>
              <a:rPr lang="zh-CN" altLang="zh-CN" dirty="0"/>
              <a:t>以凭证审核人员李阳的身份进入企业应用平台</a:t>
            </a:r>
            <a:r>
              <a:rPr lang="en-US" altLang="zh-CN" dirty="0"/>
              <a:t>,</a:t>
            </a:r>
            <a:r>
              <a:rPr lang="zh-CN" altLang="zh-CN" dirty="0"/>
              <a:t>点击【凭证】</a:t>
            </a:r>
            <a:r>
              <a:rPr lang="en-US" altLang="zh-CN" dirty="0"/>
              <a:t>-</a:t>
            </a:r>
            <a:r>
              <a:rPr lang="zh-CN" altLang="zh-CN" dirty="0"/>
              <a:t>【审核凭证】</a:t>
            </a:r>
            <a:r>
              <a:rPr lang="en-US" altLang="zh-CN" dirty="0"/>
              <a:t>,</a:t>
            </a:r>
            <a:r>
              <a:rPr lang="zh-CN" altLang="zh-CN" dirty="0"/>
              <a:t>选中要修改的“凭证编号”</a:t>
            </a:r>
            <a:r>
              <a:rPr lang="en-US" altLang="zh-CN" dirty="0"/>
              <a:t>,</a:t>
            </a:r>
            <a:r>
              <a:rPr lang="zh-CN" altLang="zh-CN" dirty="0"/>
              <a:t>点击【取消审核】</a:t>
            </a:r>
            <a:r>
              <a:rPr lang="en-US" altLang="zh-CN" dirty="0"/>
              <a:t>,</a:t>
            </a:r>
            <a:r>
              <a:rPr lang="zh-CN" altLang="zh-CN" dirty="0"/>
              <a:t>即取消该张凭证的审核</a:t>
            </a:r>
            <a:r>
              <a:rPr lang="en-US" altLang="zh-CN" dirty="0"/>
              <a:t>,</a:t>
            </a:r>
            <a:r>
              <a:rPr lang="zh-CN" altLang="zh-CN" dirty="0"/>
              <a:t>如图</a:t>
            </a:r>
            <a:r>
              <a:rPr lang="en-US" altLang="zh-CN" dirty="0"/>
              <a:t>4-131</a:t>
            </a:r>
            <a:r>
              <a:rPr lang="zh-CN" altLang="zh-CN" dirty="0"/>
              <a:t>所示。</a:t>
            </a:r>
          </a:p>
          <a:p>
            <a:r>
              <a:rPr lang="en-US" altLang="zh-CN" dirty="0"/>
              <a:t>(2)</a:t>
            </a:r>
            <a:r>
              <a:rPr lang="zh-CN" altLang="zh-CN" dirty="0"/>
              <a:t>以出纳签字人员关星宇的身份进入企业应用平台</a:t>
            </a:r>
            <a:r>
              <a:rPr lang="en-US" altLang="zh-CN" dirty="0"/>
              <a:t>,</a:t>
            </a:r>
            <a:r>
              <a:rPr lang="zh-CN" altLang="zh-CN" dirty="0"/>
              <a:t>点击【凭证】</a:t>
            </a:r>
            <a:r>
              <a:rPr lang="en-US" altLang="zh-CN" dirty="0"/>
              <a:t>-</a:t>
            </a:r>
            <a:r>
              <a:rPr lang="zh-CN" altLang="zh-CN" dirty="0"/>
              <a:t>【出纳签字】</a:t>
            </a:r>
            <a:r>
              <a:rPr lang="en-US" altLang="zh-CN" dirty="0"/>
              <a:t>,</a:t>
            </a:r>
            <a:r>
              <a:rPr lang="zh-CN" altLang="zh-CN" dirty="0"/>
              <a:t>选中要取消的“凭证编号”</a:t>
            </a:r>
            <a:r>
              <a:rPr lang="en-US" altLang="zh-CN" dirty="0"/>
              <a:t>,</a:t>
            </a:r>
            <a:r>
              <a:rPr lang="zh-CN" altLang="zh-CN" dirty="0"/>
              <a:t>双击打开凭证后</a:t>
            </a:r>
            <a:r>
              <a:rPr lang="en-US" altLang="zh-CN" dirty="0"/>
              <a:t>,</a:t>
            </a:r>
            <a:r>
              <a:rPr lang="zh-CN" altLang="zh-CN" dirty="0"/>
              <a:t>点击【取消】</a:t>
            </a:r>
            <a:r>
              <a:rPr lang="en-US" altLang="zh-CN" dirty="0"/>
              <a:t>,</a:t>
            </a:r>
            <a:r>
              <a:rPr lang="zh-CN" altLang="zh-CN" dirty="0"/>
              <a:t>即取消该张凭证的出纳签字</a:t>
            </a:r>
            <a:r>
              <a:rPr lang="en-US" altLang="zh-CN" dirty="0"/>
              <a:t>,</a:t>
            </a:r>
            <a:r>
              <a:rPr lang="zh-CN" altLang="zh-CN" dirty="0"/>
              <a:t>如图</a:t>
            </a:r>
            <a:r>
              <a:rPr lang="en-US" altLang="zh-CN" dirty="0"/>
              <a:t>4-132</a:t>
            </a:r>
            <a:r>
              <a:rPr lang="zh-CN" altLang="zh-CN" dirty="0"/>
              <a:t>所示。</a:t>
            </a:r>
          </a:p>
          <a:p>
            <a:endParaRPr lang="zh-CN" altLang="en-US" dirty="0"/>
          </a:p>
        </p:txBody>
      </p:sp>
    </p:spTree>
    <p:extLst>
      <p:ext uri="{BB962C8B-B14F-4D97-AF65-F5344CB8AC3E}">
        <p14:creationId xmlns:p14="http://schemas.microsoft.com/office/powerpoint/2010/main" val="201937385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zh-CN" dirty="0"/>
              <a:t>　无痕迹修改凭证</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4.7.4</a:t>
            </a:r>
            <a:r>
              <a:rPr lang="zh-CN" altLang="zh-CN" sz="2600" b="1" dirty="0">
                <a:latin typeface="黑体" panose="02010609060101010101" pitchFamily="49" charset="-122"/>
                <a:ea typeface="黑体" panose="02010609060101010101" pitchFamily="49" charset="-122"/>
              </a:rPr>
              <a:t>　修改凭证</a:t>
            </a:r>
          </a:p>
          <a:p>
            <a:r>
              <a:rPr lang="zh-CN" altLang="zh-CN" dirty="0"/>
              <a:t>【案例</a:t>
            </a:r>
            <a:r>
              <a:rPr lang="en-US" altLang="zh-CN" dirty="0"/>
              <a:t>4-4</a:t>
            </a:r>
            <a:r>
              <a:rPr lang="zh-CN" altLang="zh-CN" dirty="0"/>
              <a:t>】　修改</a:t>
            </a:r>
            <a:r>
              <a:rPr lang="en-US" altLang="zh-CN" dirty="0"/>
              <a:t>0001</a:t>
            </a:r>
            <a:r>
              <a:rPr lang="zh-CN" altLang="zh-CN" dirty="0"/>
              <a:t>号凭证摘要为“提现”</a:t>
            </a:r>
          </a:p>
          <a:p>
            <a:r>
              <a:rPr lang="zh-CN" altLang="zh-CN" dirty="0"/>
              <a:t>【操作步骤】</a:t>
            </a:r>
          </a:p>
          <a:p>
            <a:r>
              <a:rPr lang="zh-CN" altLang="zh-CN" dirty="0"/>
              <a:t>以凭证填制人员富丽的身份进入企业应用平台</a:t>
            </a:r>
            <a:r>
              <a:rPr lang="en-US" altLang="zh-CN" dirty="0"/>
              <a:t>,</a:t>
            </a:r>
            <a:r>
              <a:rPr lang="zh-CN" altLang="zh-CN" dirty="0"/>
              <a:t>点击【凭证】</a:t>
            </a:r>
            <a:r>
              <a:rPr lang="en-US" altLang="zh-CN" dirty="0"/>
              <a:t>-</a:t>
            </a:r>
            <a:r>
              <a:rPr lang="zh-CN" altLang="zh-CN" dirty="0"/>
              <a:t>【填制凭证】</a:t>
            </a:r>
            <a:r>
              <a:rPr lang="en-US" altLang="zh-CN" dirty="0"/>
              <a:t>,</a:t>
            </a:r>
            <a:r>
              <a:rPr lang="zh-CN" altLang="zh-CN" dirty="0"/>
              <a:t>若凭证有误</a:t>
            </a:r>
            <a:r>
              <a:rPr lang="en-US" altLang="zh-CN" dirty="0"/>
              <a:t>,</a:t>
            </a:r>
            <a:r>
              <a:rPr lang="zh-CN" altLang="zh-CN" dirty="0"/>
              <a:t>则可直接修改</a:t>
            </a:r>
            <a:r>
              <a:rPr lang="en-US" altLang="zh-CN" dirty="0"/>
              <a:t>;</a:t>
            </a:r>
            <a:r>
              <a:rPr lang="zh-CN" altLang="zh-CN" dirty="0"/>
              <a:t>若凭证重复或不需用</a:t>
            </a:r>
            <a:r>
              <a:rPr lang="en-US" altLang="zh-CN" dirty="0"/>
              <a:t>,</a:t>
            </a:r>
            <a:r>
              <a:rPr lang="zh-CN" altLang="zh-CN" dirty="0"/>
              <a:t>则可删除</a:t>
            </a:r>
            <a:r>
              <a:rPr lang="en-US" altLang="zh-CN" dirty="0"/>
              <a:t>(</a:t>
            </a:r>
            <a:r>
              <a:rPr lang="zh-CN" altLang="zh-CN" dirty="0"/>
              <a:t>先作废再整理凭证</a:t>
            </a:r>
            <a:r>
              <a:rPr lang="en-US" altLang="zh-CN" dirty="0"/>
              <a:t>),</a:t>
            </a:r>
            <a:r>
              <a:rPr lang="zh-CN" altLang="zh-CN" dirty="0"/>
              <a:t>如图</a:t>
            </a:r>
            <a:r>
              <a:rPr lang="en-US" altLang="zh-CN" dirty="0"/>
              <a:t>4-133</a:t>
            </a:r>
            <a:r>
              <a:rPr lang="zh-CN" altLang="zh-CN" dirty="0"/>
              <a:t>所示。</a:t>
            </a:r>
          </a:p>
          <a:p>
            <a:endParaRPr lang="zh-CN" altLang="en-US" dirty="0"/>
          </a:p>
        </p:txBody>
      </p:sp>
    </p:spTree>
    <p:extLst>
      <p:ext uri="{BB962C8B-B14F-4D97-AF65-F5344CB8AC3E}">
        <p14:creationId xmlns:p14="http://schemas.microsoft.com/office/powerpoint/2010/main" val="241796726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a:t>
            </a:r>
            <a:r>
              <a:rPr lang="zh-CN" altLang="zh-CN" dirty="0"/>
              <a:t>　总账系统概述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4.1.1</a:t>
            </a:r>
            <a:r>
              <a:rPr lang="zh-CN" altLang="zh-CN" sz="2600" b="1" dirty="0">
                <a:latin typeface="黑体" panose="02010609060101010101" pitchFamily="49" charset="-122"/>
                <a:ea typeface="黑体" panose="02010609060101010101" pitchFamily="49" charset="-122"/>
              </a:rPr>
              <a:t>　总账系统的主要功能</a:t>
            </a:r>
          </a:p>
          <a:p>
            <a:r>
              <a:rPr lang="en-US" altLang="zh-CN" dirty="0"/>
              <a:t>(1)</a:t>
            </a:r>
            <a:r>
              <a:rPr lang="zh-CN" altLang="zh-CN" dirty="0"/>
              <a:t>系统设置。</a:t>
            </a:r>
          </a:p>
          <a:p>
            <a:r>
              <a:rPr lang="en-US" altLang="zh-CN" dirty="0"/>
              <a:t>(2)</a:t>
            </a:r>
            <a:r>
              <a:rPr lang="zh-CN" altLang="zh-CN" dirty="0"/>
              <a:t>凭证处理。</a:t>
            </a:r>
          </a:p>
          <a:p>
            <a:r>
              <a:rPr lang="en-US" altLang="zh-CN" dirty="0"/>
              <a:t>(3)</a:t>
            </a:r>
            <a:r>
              <a:rPr lang="zh-CN" altLang="zh-CN" dirty="0"/>
              <a:t>账表管理。</a:t>
            </a:r>
          </a:p>
          <a:p>
            <a:r>
              <a:rPr lang="en-US" altLang="zh-CN" dirty="0"/>
              <a:t>(4)</a:t>
            </a:r>
            <a:r>
              <a:rPr lang="zh-CN" altLang="zh-CN" dirty="0"/>
              <a:t>期末处理。</a:t>
            </a:r>
          </a:p>
          <a:p>
            <a:endParaRPr lang="zh-CN" altLang="en-US" dirty="0"/>
          </a:p>
        </p:txBody>
      </p:sp>
    </p:spTree>
    <p:extLst>
      <p:ext uri="{BB962C8B-B14F-4D97-AF65-F5344CB8AC3E}">
        <p14:creationId xmlns:p14="http://schemas.microsoft.com/office/powerpoint/2010/main" val="201185907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zh-CN" dirty="0"/>
              <a:t>　无痕迹修改凭证</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4.7.5</a:t>
            </a:r>
            <a:r>
              <a:rPr lang="zh-CN" altLang="zh-CN" sz="2600" b="1" dirty="0">
                <a:latin typeface="黑体" panose="02010609060101010101" pitchFamily="49" charset="-122"/>
                <a:ea typeface="黑体" panose="02010609060101010101" pitchFamily="49" charset="-122"/>
              </a:rPr>
              <a:t>　重新处理</a:t>
            </a:r>
          </a:p>
          <a:p>
            <a:r>
              <a:rPr lang="zh-CN" altLang="zh-CN" dirty="0"/>
              <a:t>【案例</a:t>
            </a:r>
            <a:r>
              <a:rPr lang="en-US" altLang="zh-CN" dirty="0"/>
              <a:t>4-4</a:t>
            </a:r>
            <a:r>
              <a:rPr lang="zh-CN" altLang="zh-CN" dirty="0"/>
              <a:t>】　重新出纳签字、审核凭证、记账、月末对账、结账</a:t>
            </a:r>
          </a:p>
          <a:p>
            <a:r>
              <a:rPr lang="zh-CN" altLang="zh-CN" dirty="0"/>
              <a:t>【操作步骤】</a:t>
            </a:r>
          </a:p>
          <a:p>
            <a:r>
              <a:rPr lang="en-US" altLang="zh-CN" dirty="0"/>
              <a:t>(1)</a:t>
            </a:r>
            <a:r>
              <a:rPr lang="zh-CN" altLang="zh-CN" dirty="0"/>
              <a:t>将</a:t>
            </a:r>
            <a:r>
              <a:rPr lang="en-US" altLang="zh-CN" dirty="0"/>
              <a:t>0001</a:t>
            </a:r>
            <a:r>
              <a:rPr lang="zh-CN" altLang="zh-CN" dirty="0"/>
              <a:t>号凭证重新审核、出纳签字</a:t>
            </a:r>
            <a:r>
              <a:rPr lang="en-US" altLang="zh-CN" dirty="0"/>
              <a:t>,</a:t>
            </a:r>
            <a:r>
              <a:rPr lang="zh-CN" altLang="zh-CN" dirty="0"/>
              <a:t>如图</a:t>
            </a:r>
            <a:r>
              <a:rPr lang="en-US" altLang="zh-CN" dirty="0"/>
              <a:t>4-134</a:t>
            </a:r>
            <a:r>
              <a:rPr lang="zh-CN" altLang="zh-CN" dirty="0"/>
              <a:t>所示。</a:t>
            </a:r>
          </a:p>
          <a:p>
            <a:r>
              <a:rPr lang="en-US" altLang="zh-CN" dirty="0"/>
              <a:t>(2)</a:t>
            </a:r>
            <a:r>
              <a:rPr lang="zh-CN" altLang="zh-CN" dirty="0"/>
              <a:t>将</a:t>
            </a:r>
            <a:r>
              <a:rPr lang="en-US" altLang="zh-CN" dirty="0"/>
              <a:t>0001</a:t>
            </a:r>
            <a:r>
              <a:rPr lang="zh-CN" altLang="zh-CN" dirty="0"/>
              <a:t>号凭证重新记账</a:t>
            </a:r>
            <a:r>
              <a:rPr lang="en-US" altLang="zh-CN" dirty="0"/>
              <a:t>,</a:t>
            </a:r>
            <a:r>
              <a:rPr lang="zh-CN" altLang="zh-CN" dirty="0"/>
              <a:t>显示“记账完毕</a:t>
            </a:r>
            <a:r>
              <a:rPr lang="en-US" altLang="zh-CN" dirty="0"/>
              <a:t>!</a:t>
            </a:r>
            <a:r>
              <a:rPr lang="zh-CN" altLang="zh-CN" dirty="0"/>
              <a:t>”</a:t>
            </a:r>
            <a:r>
              <a:rPr lang="en-US" altLang="zh-CN" dirty="0"/>
              <a:t>,</a:t>
            </a:r>
            <a:r>
              <a:rPr lang="zh-CN" altLang="zh-CN" dirty="0"/>
              <a:t>如图</a:t>
            </a:r>
            <a:r>
              <a:rPr lang="en-US" altLang="zh-CN" dirty="0"/>
              <a:t>4-135</a:t>
            </a:r>
            <a:r>
              <a:rPr lang="zh-CN" altLang="zh-CN" dirty="0"/>
              <a:t>所示。</a:t>
            </a:r>
          </a:p>
          <a:p>
            <a:r>
              <a:rPr lang="en-US" altLang="zh-CN" dirty="0"/>
              <a:t>(3)</a:t>
            </a:r>
            <a:r>
              <a:rPr lang="zh-CN" altLang="zh-CN" dirty="0"/>
              <a:t>进行月末对账、月末结账</a:t>
            </a:r>
            <a:r>
              <a:rPr lang="en-US" altLang="zh-CN" dirty="0"/>
              <a:t>,</a:t>
            </a:r>
            <a:r>
              <a:rPr lang="zh-CN" altLang="zh-CN" dirty="0"/>
              <a:t>如图</a:t>
            </a:r>
            <a:r>
              <a:rPr lang="en-US" altLang="zh-CN" dirty="0"/>
              <a:t>4-136</a:t>
            </a:r>
            <a:r>
              <a:rPr lang="zh-CN" altLang="zh-CN" dirty="0"/>
              <a:t>所示。</a:t>
            </a:r>
          </a:p>
          <a:p>
            <a:endParaRPr lang="zh-CN" altLang="en-US" dirty="0"/>
          </a:p>
        </p:txBody>
      </p:sp>
    </p:spTree>
    <p:extLst>
      <p:ext uri="{BB962C8B-B14F-4D97-AF65-F5344CB8AC3E}">
        <p14:creationId xmlns:p14="http://schemas.microsoft.com/office/powerpoint/2010/main" val="155736912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a:t>
            </a:r>
            <a:r>
              <a:rPr lang="zh-CN" altLang="zh-CN" dirty="0"/>
              <a:t>　总账系统概述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4.1.2</a:t>
            </a:r>
            <a:r>
              <a:rPr lang="zh-CN" altLang="zh-CN" sz="2600" b="1" dirty="0">
                <a:latin typeface="黑体" panose="02010609060101010101" pitchFamily="49" charset="-122"/>
                <a:ea typeface="黑体" panose="02010609060101010101" pitchFamily="49" charset="-122"/>
              </a:rPr>
              <a:t>　总账系统与其他子系统的主要关系</a:t>
            </a:r>
          </a:p>
          <a:p>
            <a:r>
              <a:rPr lang="zh-CN" altLang="zh-CN" dirty="0"/>
              <a:t>总账系统是财务管理系统的一个基本的子系统</a:t>
            </a:r>
            <a:r>
              <a:rPr lang="en-US" altLang="zh-CN" dirty="0"/>
              <a:t>,</a:t>
            </a:r>
            <a:r>
              <a:rPr lang="zh-CN" altLang="zh-CN" dirty="0"/>
              <a:t>既可独立运行</a:t>
            </a:r>
            <a:r>
              <a:rPr lang="en-US" altLang="zh-CN" dirty="0"/>
              <a:t>,</a:t>
            </a:r>
            <a:r>
              <a:rPr lang="zh-CN" altLang="zh-CN" dirty="0"/>
              <a:t>也可同其他系统协同运转。总账系统概括地反映企业供产销等全部经济业务的综合信息</a:t>
            </a:r>
            <a:r>
              <a:rPr lang="en-US" altLang="zh-CN" dirty="0"/>
              <a:t>,</a:t>
            </a:r>
            <a:r>
              <a:rPr lang="zh-CN" altLang="zh-CN" dirty="0"/>
              <a:t>在财务管理系统中处于中枢地位。总账系统接收薪资管理、固定资产、应收应付、资金管理、报账中心、成本管理、项目管理、存货核算等系统生成的凭证。总账系统向</a:t>
            </a:r>
            <a:r>
              <a:rPr lang="en-US" altLang="zh-CN" dirty="0"/>
              <a:t>UFO</a:t>
            </a:r>
            <a:r>
              <a:rPr lang="zh-CN" altLang="zh-CN" dirty="0"/>
              <a:t>报表系统、管理驾驶舱系统、财务分析系统等提供财务数据</a:t>
            </a:r>
            <a:r>
              <a:rPr lang="en-US" altLang="zh-CN" dirty="0"/>
              <a:t>,</a:t>
            </a:r>
            <a:r>
              <a:rPr lang="zh-CN" altLang="zh-CN" dirty="0"/>
              <a:t>生成财务报表及其他财务分析表。</a:t>
            </a:r>
          </a:p>
          <a:p>
            <a:endParaRPr lang="zh-CN" altLang="en-US" dirty="0"/>
          </a:p>
        </p:txBody>
      </p:sp>
    </p:spTree>
    <p:extLst>
      <p:ext uri="{BB962C8B-B14F-4D97-AF65-F5344CB8AC3E}">
        <p14:creationId xmlns:p14="http://schemas.microsoft.com/office/powerpoint/2010/main" val="259727115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a:t>
            </a:r>
            <a:r>
              <a:rPr lang="zh-CN" altLang="zh-CN" dirty="0"/>
              <a:t>　总账系统概述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4.1.3</a:t>
            </a:r>
            <a:r>
              <a:rPr lang="zh-CN" altLang="zh-CN" sz="2600" b="1" dirty="0">
                <a:latin typeface="黑体" panose="02010609060101010101" pitchFamily="49" charset="-122"/>
                <a:ea typeface="黑体" panose="02010609060101010101" pitchFamily="49" charset="-122"/>
              </a:rPr>
              <a:t>　总账系统的操作流程</a:t>
            </a:r>
          </a:p>
          <a:p>
            <a:r>
              <a:rPr lang="zh-CN" altLang="zh-CN" dirty="0"/>
              <a:t>总账系统每月都要循环往复地进行各项日常性会计处理工作</a:t>
            </a:r>
            <a:r>
              <a:rPr lang="en-US" altLang="zh-CN" dirty="0"/>
              <a:t>,</a:t>
            </a:r>
            <a:r>
              <a:rPr lang="zh-CN" altLang="zh-CN" dirty="0"/>
              <a:t>包括凭证录入、审核、记账、结账、查询、自动转账和月末结账等工作</a:t>
            </a:r>
            <a:r>
              <a:rPr lang="en-US" altLang="zh-CN" dirty="0"/>
              <a:t>,</a:t>
            </a:r>
            <a:r>
              <a:rPr lang="zh-CN" altLang="zh-CN" dirty="0"/>
              <a:t>如图</a:t>
            </a:r>
            <a:r>
              <a:rPr lang="en-US" altLang="zh-CN" dirty="0"/>
              <a:t>4-1</a:t>
            </a:r>
            <a:r>
              <a:rPr lang="zh-CN" altLang="zh-CN" dirty="0"/>
              <a:t>所示。</a:t>
            </a:r>
          </a:p>
          <a:p>
            <a:endParaRPr lang="zh-CN" altLang="en-US" dirty="0"/>
          </a:p>
        </p:txBody>
      </p:sp>
      <p:pic>
        <p:nvPicPr>
          <p:cNvPr id="4" name="402.jpg" descr="id:2147502471;FounderCES"/>
          <p:cNvPicPr/>
          <p:nvPr/>
        </p:nvPicPr>
        <p:blipFill>
          <a:blip r:embed="rId2"/>
          <a:stretch>
            <a:fillRect/>
          </a:stretch>
        </p:blipFill>
        <p:spPr>
          <a:xfrm>
            <a:off x="3970654" y="2931959"/>
            <a:ext cx="4204335" cy="3572510"/>
          </a:xfrm>
          <a:prstGeom prst="rect">
            <a:avLst/>
          </a:prstGeom>
        </p:spPr>
      </p:pic>
    </p:spTree>
    <p:extLst>
      <p:ext uri="{BB962C8B-B14F-4D97-AF65-F5344CB8AC3E}">
        <p14:creationId xmlns:p14="http://schemas.microsoft.com/office/powerpoint/2010/main" val="160269399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a:t>
            </a:r>
            <a:r>
              <a:rPr lang="zh-CN" altLang="zh-CN" dirty="0"/>
              <a:t>　总账系统案例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4.2.1</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4-1</a:t>
            </a:r>
            <a:r>
              <a:rPr lang="zh-CN" altLang="zh-CN" sz="2600" b="1" dirty="0" smtClean="0">
                <a:latin typeface="黑体" panose="02010609060101010101" pitchFamily="49" charset="-122"/>
                <a:ea typeface="黑体" panose="02010609060101010101" pitchFamily="49" charset="-122"/>
              </a:rPr>
              <a:t>】总账</a:t>
            </a:r>
            <a:r>
              <a:rPr lang="zh-CN" altLang="zh-CN" sz="2600" b="1" dirty="0">
                <a:latin typeface="黑体" panose="02010609060101010101" pitchFamily="49" charset="-122"/>
                <a:ea typeface="黑体" panose="02010609060101010101" pitchFamily="49" charset="-122"/>
              </a:rPr>
              <a:t>设置</a:t>
            </a:r>
          </a:p>
          <a:p>
            <a:r>
              <a:rPr lang="en-US" altLang="zh-CN" dirty="0"/>
              <a:t>(1)</a:t>
            </a:r>
            <a:r>
              <a:rPr lang="zh-CN" altLang="zh-CN" dirty="0"/>
              <a:t>设置系统参数。</a:t>
            </a:r>
          </a:p>
          <a:p>
            <a:r>
              <a:rPr lang="zh-CN" altLang="zh-CN" dirty="0"/>
              <a:t>将制单控制中的“赤字控制方式”改为“严格”</a:t>
            </a:r>
            <a:r>
              <a:rPr lang="en-US" altLang="zh-CN" dirty="0"/>
              <a:t>;</a:t>
            </a:r>
            <a:r>
              <a:rPr lang="zh-CN" altLang="zh-CN" dirty="0"/>
              <a:t>权限控制中选择“出纳凭证必须经由出纳签字”。</a:t>
            </a:r>
          </a:p>
          <a:p>
            <a:r>
              <a:rPr lang="en-US" altLang="zh-CN" dirty="0"/>
              <a:t>(2)</a:t>
            </a:r>
            <a:r>
              <a:rPr lang="zh-CN" altLang="zh-CN" dirty="0"/>
              <a:t>录入期初余额。</a:t>
            </a:r>
          </a:p>
          <a:p>
            <a:r>
              <a:rPr lang="en-US" altLang="zh-CN" dirty="0"/>
              <a:t>①</a:t>
            </a:r>
            <a:r>
              <a:rPr lang="zh-CN" altLang="zh-CN" dirty="0"/>
              <a:t>总账期初余额</a:t>
            </a:r>
          </a:p>
          <a:p>
            <a:r>
              <a:rPr lang="en-US" altLang="zh-CN" dirty="0"/>
              <a:t>②</a:t>
            </a:r>
            <a:r>
              <a:rPr lang="zh-CN" altLang="zh-CN" dirty="0"/>
              <a:t>应收账款期初余额</a:t>
            </a:r>
          </a:p>
          <a:p>
            <a:r>
              <a:rPr lang="en-US" altLang="zh-CN" dirty="0"/>
              <a:t>③</a:t>
            </a:r>
            <a:r>
              <a:rPr lang="zh-CN" altLang="zh-CN" dirty="0"/>
              <a:t>其他应收款期初余额</a:t>
            </a:r>
          </a:p>
          <a:p>
            <a:r>
              <a:rPr lang="en-US" altLang="zh-CN" dirty="0"/>
              <a:t>④</a:t>
            </a:r>
            <a:r>
              <a:rPr lang="zh-CN" altLang="zh-CN" dirty="0"/>
              <a:t>应付账款期初余额</a:t>
            </a:r>
          </a:p>
          <a:p>
            <a:endParaRPr lang="zh-CN" altLang="en-US" dirty="0"/>
          </a:p>
        </p:txBody>
      </p:sp>
    </p:spTree>
    <p:extLst>
      <p:ext uri="{BB962C8B-B14F-4D97-AF65-F5344CB8AC3E}">
        <p14:creationId xmlns:p14="http://schemas.microsoft.com/office/powerpoint/2010/main" val="317631020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a:t>
            </a:r>
            <a:r>
              <a:rPr lang="zh-CN" altLang="zh-CN" dirty="0"/>
              <a:t>　总账系统案例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4.2.2</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4-2</a:t>
            </a:r>
            <a:r>
              <a:rPr lang="zh-CN" altLang="zh-CN" sz="2600" b="1" dirty="0" smtClean="0">
                <a:latin typeface="黑体" panose="02010609060101010101" pitchFamily="49" charset="-122"/>
                <a:ea typeface="黑体" panose="02010609060101010101" pitchFamily="49" charset="-122"/>
              </a:rPr>
              <a:t>】日常</a:t>
            </a:r>
            <a:r>
              <a:rPr lang="zh-CN" altLang="zh-CN" sz="2600" b="1" dirty="0">
                <a:latin typeface="黑体" panose="02010609060101010101" pitchFamily="49" charset="-122"/>
                <a:ea typeface="黑体" panose="02010609060101010101" pitchFamily="49" charset="-122"/>
              </a:rPr>
              <a:t>业务处理</a:t>
            </a:r>
          </a:p>
          <a:p>
            <a:r>
              <a:rPr lang="en-US" altLang="zh-CN" dirty="0"/>
              <a:t>(1)</a:t>
            </a:r>
            <a:r>
              <a:rPr lang="zh-CN" altLang="zh-CN" dirty="0"/>
              <a:t>填制凭证。</a:t>
            </a:r>
          </a:p>
          <a:p>
            <a:r>
              <a:rPr lang="en-US" altLang="zh-CN" dirty="0"/>
              <a:t>(2)</a:t>
            </a:r>
            <a:r>
              <a:rPr lang="zh-CN" altLang="zh-CN" dirty="0"/>
              <a:t>修改凭证。</a:t>
            </a:r>
          </a:p>
          <a:p>
            <a:r>
              <a:rPr lang="en-US" altLang="zh-CN" dirty="0"/>
              <a:t>(3)</a:t>
            </a:r>
            <a:r>
              <a:rPr lang="zh-CN" altLang="zh-CN" dirty="0"/>
              <a:t>删除凭证。</a:t>
            </a:r>
          </a:p>
          <a:p>
            <a:r>
              <a:rPr lang="en-US" altLang="zh-CN" dirty="0"/>
              <a:t>(4)</a:t>
            </a:r>
            <a:r>
              <a:rPr lang="zh-CN" altLang="zh-CN" dirty="0"/>
              <a:t>出纳签字。</a:t>
            </a:r>
          </a:p>
          <a:p>
            <a:r>
              <a:rPr lang="en-US" altLang="zh-CN" dirty="0"/>
              <a:t>(5)</a:t>
            </a:r>
            <a:r>
              <a:rPr lang="zh-CN" altLang="zh-CN" dirty="0"/>
              <a:t>审核凭证。</a:t>
            </a:r>
          </a:p>
          <a:p>
            <a:r>
              <a:rPr lang="en-US" altLang="zh-CN" dirty="0"/>
              <a:t>(6)</a:t>
            </a:r>
            <a:r>
              <a:rPr lang="zh-CN" altLang="zh-CN" dirty="0"/>
              <a:t>记账。</a:t>
            </a:r>
          </a:p>
          <a:p>
            <a:r>
              <a:rPr lang="en-US" altLang="zh-CN" dirty="0"/>
              <a:t>(7)</a:t>
            </a:r>
            <a:r>
              <a:rPr lang="zh-CN" altLang="zh-CN" dirty="0"/>
              <a:t>红字冲销。</a:t>
            </a:r>
          </a:p>
          <a:p>
            <a:endParaRPr lang="zh-CN" altLang="en-US" dirty="0"/>
          </a:p>
        </p:txBody>
      </p:sp>
    </p:spTree>
    <p:extLst>
      <p:ext uri="{BB962C8B-B14F-4D97-AF65-F5344CB8AC3E}">
        <p14:creationId xmlns:p14="http://schemas.microsoft.com/office/powerpoint/2010/main" val="23955871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a:t>
            </a:r>
            <a:r>
              <a:rPr lang="zh-CN" altLang="zh-CN" dirty="0"/>
              <a:t>　总账系统案例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4.2.3</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4-3</a:t>
            </a:r>
            <a:r>
              <a:rPr lang="zh-CN" altLang="zh-CN" sz="2600" b="1" dirty="0" smtClean="0">
                <a:latin typeface="黑体" panose="02010609060101010101" pitchFamily="49" charset="-122"/>
                <a:ea typeface="黑体" panose="02010609060101010101" pitchFamily="49" charset="-122"/>
              </a:rPr>
              <a:t>】期末</a:t>
            </a:r>
            <a:r>
              <a:rPr lang="zh-CN" altLang="zh-CN" sz="2600" b="1" dirty="0">
                <a:latin typeface="黑体" panose="02010609060101010101" pitchFamily="49" charset="-122"/>
                <a:ea typeface="黑体" panose="02010609060101010101" pitchFamily="49" charset="-122"/>
              </a:rPr>
              <a:t>业务处理</a:t>
            </a:r>
          </a:p>
          <a:p>
            <a:r>
              <a:rPr lang="en-US" altLang="zh-CN" dirty="0"/>
              <a:t>(1)</a:t>
            </a:r>
            <a:r>
              <a:rPr lang="zh-CN" altLang="zh-CN" dirty="0"/>
              <a:t>设置并生成结转销售成本的转账凭证。</a:t>
            </a:r>
          </a:p>
          <a:p>
            <a:r>
              <a:rPr lang="en-US" altLang="zh-CN" dirty="0"/>
              <a:t>(2)</a:t>
            </a:r>
            <a:r>
              <a:rPr lang="zh-CN" altLang="zh-CN" dirty="0"/>
              <a:t>设置并生成结转汇兑损益的转账凭证。</a:t>
            </a:r>
          </a:p>
          <a:p>
            <a:r>
              <a:rPr lang="en-US" altLang="zh-CN" dirty="0"/>
              <a:t>(3)</a:t>
            </a:r>
            <a:r>
              <a:rPr lang="zh-CN" altLang="zh-CN" dirty="0"/>
              <a:t>设置并生成当月结转损益的转账凭证。</a:t>
            </a:r>
          </a:p>
          <a:p>
            <a:r>
              <a:rPr lang="en-US" altLang="zh-CN" dirty="0"/>
              <a:t>(4)</a:t>
            </a:r>
            <a:r>
              <a:rPr lang="zh-CN" altLang="zh-CN" dirty="0"/>
              <a:t>月末对账。</a:t>
            </a:r>
          </a:p>
          <a:p>
            <a:r>
              <a:rPr lang="en-US" altLang="zh-CN" dirty="0"/>
              <a:t>(5)</a:t>
            </a:r>
            <a:r>
              <a:rPr lang="zh-CN" altLang="zh-CN" dirty="0"/>
              <a:t>月末结账。</a:t>
            </a:r>
          </a:p>
          <a:p>
            <a:endParaRPr lang="zh-CN" altLang="en-US" dirty="0"/>
          </a:p>
        </p:txBody>
      </p:sp>
    </p:spTree>
    <p:extLst>
      <p:ext uri="{BB962C8B-B14F-4D97-AF65-F5344CB8AC3E}">
        <p14:creationId xmlns:p14="http://schemas.microsoft.com/office/powerpoint/2010/main" val="395699993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a:t>
            </a:r>
            <a:r>
              <a:rPr lang="zh-CN" altLang="zh-CN" dirty="0"/>
              <a:t>　总账系统案例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4.2.4</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4-4</a:t>
            </a:r>
            <a:r>
              <a:rPr lang="zh-CN" altLang="zh-CN" sz="2600" b="1" dirty="0" smtClean="0">
                <a:latin typeface="黑体" panose="02010609060101010101" pitchFamily="49" charset="-122"/>
                <a:ea typeface="黑体" panose="02010609060101010101" pitchFamily="49" charset="-122"/>
              </a:rPr>
              <a:t>】无</a:t>
            </a:r>
            <a:r>
              <a:rPr lang="zh-CN" altLang="zh-CN" sz="2600" b="1" dirty="0">
                <a:latin typeface="黑体" panose="02010609060101010101" pitchFamily="49" charset="-122"/>
                <a:ea typeface="黑体" panose="02010609060101010101" pitchFamily="49" charset="-122"/>
              </a:rPr>
              <a:t>痕迹修改凭证</a:t>
            </a:r>
          </a:p>
          <a:p>
            <a:r>
              <a:rPr lang="en-US" altLang="zh-CN" dirty="0"/>
              <a:t>(1)</a:t>
            </a:r>
            <a:r>
              <a:rPr lang="zh-CN" altLang="zh-CN" dirty="0"/>
              <a:t>取消月末结账。</a:t>
            </a:r>
          </a:p>
          <a:p>
            <a:r>
              <a:rPr lang="en-US" altLang="zh-CN" dirty="0"/>
              <a:t>(2)</a:t>
            </a:r>
            <a:r>
              <a:rPr lang="zh-CN" altLang="zh-CN" dirty="0"/>
              <a:t>取消月末记账。</a:t>
            </a:r>
          </a:p>
          <a:p>
            <a:r>
              <a:rPr lang="en-US" altLang="zh-CN" dirty="0"/>
              <a:t>(3)</a:t>
            </a:r>
            <a:r>
              <a:rPr lang="zh-CN" altLang="zh-CN" dirty="0"/>
              <a:t>取消审核、出纳签字。</a:t>
            </a:r>
          </a:p>
          <a:p>
            <a:r>
              <a:rPr lang="en-US" altLang="zh-CN" dirty="0"/>
              <a:t>(4)</a:t>
            </a:r>
            <a:r>
              <a:rPr lang="zh-CN" altLang="zh-CN" dirty="0"/>
              <a:t>修改</a:t>
            </a:r>
            <a:r>
              <a:rPr lang="en-US" altLang="zh-CN" dirty="0"/>
              <a:t>0001</a:t>
            </a:r>
            <a:r>
              <a:rPr lang="zh-CN" altLang="zh-CN" dirty="0"/>
              <a:t>号凭证摘要为“提现”。</a:t>
            </a:r>
          </a:p>
          <a:p>
            <a:r>
              <a:rPr lang="en-US" altLang="zh-CN" dirty="0"/>
              <a:t>(5)</a:t>
            </a:r>
            <a:r>
              <a:rPr lang="zh-CN" altLang="zh-CN" dirty="0"/>
              <a:t>重新出纳签字、审核凭证、记账、月末对账、月末结账。</a:t>
            </a:r>
          </a:p>
          <a:p>
            <a:endParaRPr lang="zh-CN" altLang="en-US" dirty="0"/>
          </a:p>
        </p:txBody>
      </p:sp>
    </p:spTree>
    <p:extLst>
      <p:ext uri="{BB962C8B-B14F-4D97-AF65-F5344CB8AC3E}">
        <p14:creationId xmlns:p14="http://schemas.microsoft.com/office/powerpoint/2010/main" val="22801079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77</Words>
  <Application>Microsoft Office PowerPoint</Application>
  <PresentationFormat>宽屏</PresentationFormat>
  <Paragraphs>167</Paragraphs>
  <Slides>30</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30</vt:i4>
      </vt:variant>
    </vt:vector>
  </HeadingPairs>
  <TitlesOfParts>
    <vt:vector size="39" baseType="lpstr">
      <vt:lpstr>方正宋黑简体</vt:lpstr>
      <vt:lpstr>黑体</vt:lpstr>
      <vt:lpstr>锐字工房云字库准圆GBK</vt:lpstr>
      <vt:lpstr>宋体</vt:lpstr>
      <vt:lpstr>Arial</vt:lpstr>
      <vt:lpstr>Calibri</vt:lpstr>
      <vt:lpstr>Calibri Light</vt:lpstr>
      <vt:lpstr>Office 主题</vt:lpstr>
      <vt:lpstr>1_Office 主题</vt:lpstr>
      <vt:lpstr>PowerPoint 演示文稿</vt:lpstr>
      <vt:lpstr>目  录</vt:lpstr>
      <vt:lpstr>4.1　总账系统概述</vt:lpstr>
      <vt:lpstr>4.1　总账系统概述</vt:lpstr>
      <vt:lpstr>4.1　总账系统概述</vt:lpstr>
      <vt:lpstr>4.2　总账系统案例</vt:lpstr>
      <vt:lpstr>4.2　总账系统案例</vt:lpstr>
      <vt:lpstr>4.2　总账系统案例</vt:lpstr>
      <vt:lpstr>4.2　总账系统案例</vt:lpstr>
      <vt:lpstr>4.3　总账系统初始化</vt:lpstr>
      <vt:lpstr>4.3　总账系统初始化</vt:lpstr>
      <vt:lpstr>4.4　总账系统日常业务处理</vt:lpstr>
      <vt:lpstr>4.4　总账系统日常业务处理</vt:lpstr>
      <vt:lpstr>4.4　总账系统日常业务处理</vt:lpstr>
      <vt:lpstr>4.4　总账系统日常业务处理</vt:lpstr>
      <vt:lpstr>4.4　总账系统日常业务处理</vt:lpstr>
      <vt:lpstr>4.4　总账系统日常业务处理</vt:lpstr>
      <vt:lpstr>4.5　会计账簿查询</vt:lpstr>
      <vt:lpstr>4.5　会计账簿查询</vt:lpstr>
      <vt:lpstr>4.5　会计账簿查询</vt:lpstr>
      <vt:lpstr>4.5　会计账簿查询</vt:lpstr>
      <vt:lpstr>4.6　期末业务处理</vt:lpstr>
      <vt:lpstr>4.6　期末业务处理</vt:lpstr>
      <vt:lpstr>4.6　期末业务处理</vt:lpstr>
      <vt:lpstr>4.6　期末业务处理</vt:lpstr>
      <vt:lpstr>4.7　无痕迹修改凭证</vt:lpstr>
      <vt:lpstr>4.7　无痕迹修改凭证</vt:lpstr>
      <vt:lpstr>4.7　无痕迹修改凭证</vt:lpstr>
      <vt:lpstr>4.7　无痕迹修改凭证</vt:lpstr>
      <vt:lpstr>4.7　无痕迹修改凭证</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2021-07-11T08:35:21Z</dcterms:created>
  <dcterms:modified xsi:type="dcterms:W3CDTF">2021-07-11T08:53:38Z</dcterms:modified>
</cp:coreProperties>
</file>