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32"/>
  </p:handoutMasterIdLst>
  <p:sldIdLst>
    <p:sldId id="256" r:id="rId3"/>
    <p:sldId id="257" r:id="rId4"/>
    <p:sldId id="258" r:id="rId5"/>
    <p:sldId id="275" r:id="rId7"/>
    <p:sldId id="310" r:id="rId8"/>
    <p:sldId id="276" r:id="rId9"/>
    <p:sldId id="277" r:id="rId10"/>
    <p:sldId id="289" r:id="rId11"/>
    <p:sldId id="259" r:id="rId12"/>
    <p:sldId id="290" r:id="rId13"/>
    <p:sldId id="291" r:id="rId14"/>
    <p:sldId id="292" r:id="rId15"/>
    <p:sldId id="293" r:id="rId16"/>
    <p:sldId id="294" r:id="rId17"/>
    <p:sldId id="295" r:id="rId18"/>
    <p:sldId id="296" r:id="rId19"/>
    <p:sldId id="298" r:id="rId20"/>
    <p:sldId id="264" r:id="rId21"/>
    <p:sldId id="299" r:id="rId22"/>
    <p:sldId id="300" r:id="rId23"/>
    <p:sldId id="301" r:id="rId24"/>
    <p:sldId id="302" r:id="rId25"/>
    <p:sldId id="303" r:id="rId26"/>
    <p:sldId id="304" r:id="rId27"/>
    <p:sldId id="306" r:id="rId28"/>
    <p:sldId id="269" r:id="rId29"/>
    <p:sldId id="271" r:id="rId30"/>
    <p:sldId id="273"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7" autoAdjust="0"/>
  </p:normalViewPr>
  <p:slideViewPr>
    <p:cSldViewPr>
      <p:cViewPr varScale="1">
        <p:scale>
          <a:sx n="72" d="100"/>
          <a:sy n="72" d="100"/>
        </p:scale>
        <p:origin x="-1104" y="-90"/>
      </p:cViewPr>
      <p:guideLst>
        <p:guide orient="horz" pos="2158"/>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77"/>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9.GI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smtClean="0"/>
              <a:t>第十二章 员工激励</a:t>
            </a:r>
            <a:endParaRPr lang="zh-CN" altLang="en-US" sz="4800" dirty="0" smtClean="0"/>
          </a:p>
        </p:txBody>
      </p:sp>
    </p:spTree>
  </p:cSld>
  <p:clrMapOvr>
    <a:masterClrMapping/>
  </p:clrMapOvr>
  <p:transition advTm="3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第二节 激励的需要理论</a:t>
            </a:r>
            <a:endParaRPr lang="zh-CN" altLang="en-US"/>
          </a:p>
        </p:txBody>
      </p:sp>
      <p:sp>
        <p:nvSpPr>
          <p:cNvPr id="100" name="文本框 99"/>
          <p:cNvSpPr txBox="1"/>
          <p:nvPr/>
        </p:nvSpPr>
        <p:spPr>
          <a:xfrm>
            <a:off x="2731135" y="5953760"/>
            <a:ext cx="3496945" cy="337185"/>
          </a:xfrm>
          <a:prstGeom prst="rect">
            <a:avLst/>
          </a:prstGeom>
          <a:noFill/>
          <a:ln w="9525">
            <a:noFill/>
          </a:ln>
        </p:spPr>
        <p:txBody>
          <a:bodyPr wrap="square">
            <a:spAutoFit/>
          </a:bodyPr>
          <a:p>
            <a:pPr marL="0" indent="0"/>
            <a:r>
              <a:rPr lang="zh-CN" sz="1600" b="1">
                <a:latin typeface="+mn-ea"/>
                <a:ea typeface="+mn-ea"/>
              </a:rPr>
              <a:t>图12-1  马斯洛的需要层次“金字塔”</a:t>
            </a:r>
            <a:endParaRPr lang="zh-CN" sz="1600" b="1">
              <a:latin typeface="+mn-ea"/>
              <a:ea typeface="+mn-ea"/>
            </a:endParaRPr>
          </a:p>
        </p:txBody>
      </p:sp>
      <p:grpSp>
        <p:nvGrpSpPr>
          <p:cNvPr id="4" name="组合 24"/>
          <p:cNvGrpSpPr/>
          <p:nvPr/>
        </p:nvGrpSpPr>
        <p:grpSpPr>
          <a:xfrm>
            <a:off x="952500" y="2050415"/>
            <a:ext cx="7964170" cy="3789554"/>
            <a:chOff x="1714480" y="1500174"/>
            <a:chExt cx="7143800" cy="4859372"/>
          </a:xfrm>
        </p:grpSpPr>
        <p:sp>
          <p:nvSpPr>
            <p:cNvPr id="9224" name="AutoShape 16"/>
            <p:cNvSpPr/>
            <p:nvPr/>
          </p:nvSpPr>
          <p:spPr>
            <a:xfrm flipV="1">
              <a:off x="2591440" y="4614146"/>
              <a:ext cx="4604041" cy="871906"/>
            </a:xfrm>
            <a:custGeom>
              <a:avLst/>
              <a:gdLst>
                <a:gd name="txL" fmla="*/ 3443 w 21600"/>
                <a:gd name="txT" fmla="*/ 3443 h 21600"/>
                <a:gd name="txR" fmla="*/ 18157 w 21600"/>
                <a:gd name="txB" fmla="*/ 18157 h 21600"/>
              </a:gdLst>
              <a:ahLst/>
              <a:cxnLst>
                <a:cxn ang="0">
                  <a:pos x="4253836" y="435953"/>
                </a:cxn>
                <a:cxn ang="0">
                  <a:pos x="2302021" y="871906"/>
                </a:cxn>
                <a:cxn ang="0">
                  <a:pos x="350206" y="435953"/>
                </a:cxn>
                <a:cxn ang="0">
                  <a:pos x="2302021" y="0"/>
                </a:cxn>
              </a:cxnLst>
              <a:rect l="txL" t="txT" r="txR" b="txB"/>
              <a:pathLst>
                <a:path w="21600" h="21600">
                  <a:moveTo>
                    <a:pt x="0" y="0"/>
                  </a:moveTo>
                  <a:lnTo>
                    <a:pt x="3285" y="21600"/>
                  </a:lnTo>
                  <a:lnTo>
                    <a:pt x="18315" y="21600"/>
                  </a:lnTo>
                  <a:lnTo>
                    <a:pt x="21600" y="0"/>
                  </a:lnTo>
                  <a:close/>
                </a:path>
              </a:pathLst>
            </a:custGeom>
            <a:solidFill>
              <a:srgbClr val="3366FF"/>
            </a:solidFill>
            <a:ln w="9525" cap="flat" cmpd="sng">
              <a:solidFill>
                <a:schemeClr val="tx1"/>
              </a:solidFill>
              <a:prstDash val="solid"/>
              <a:miter/>
              <a:headEnd type="none" w="med" len="med"/>
              <a:tailEnd type="none" w="med" len="med"/>
            </a:ln>
          </p:spPr>
          <p:txBody>
            <a:bodyPr wrap="none" anchor="ctr"/>
            <a:p>
              <a:endParaRPr lang="zh-CN" altLang="en-US" dirty="0">
                <a:latin typeface="Calibri" panose="020F0502020204030204" pitchFamily="34" charset="0"/>
                <a:ea typeface="宋体" panose="02010600030101010101" pitchFamily="2" charset="-122"/>
              </a:endParaRPr>
            </a:p>
          </p:txBody>
        </p:sp>
        <p:sp>
          <p:nvSpPr>
            <p:cNvPr id="9225" name="AutoShape 17"/>
            <p:cNvSpPr/>
            <p:nvPr/>
          </p:nvSpPr>
          <p:spPr>
            <a:xfrm flipV="1">
              <a:off x="3285700" y="3742240"/>
              <a:ext cx="3215521" cy="871906"/>
            </a:xfrm>
            <a:custGeom>
              <a:avLst/>
              <a:gdLst>
                <a:gd name="txL" fmla="*/ 3625 w 21600"/>
                <a:gd name="txT" fmla="*/ 3625 h 21600"/>
                <a:gd name="txR" fmla="*/ 17975 w 21600"/>
                <a:gd name="txB" fmla="*/ 17975 h 21600"/>
              </a:gdLst>
              <a:ahLst/>
              <a:cxnLst>
                <a:cxn ang="0">
                  <a:pos x="2943839" y="435953"/>
                </a:cxn>
                <a:cxn ang="0">
                  <a:pos x="1607761" y="871906"/>
                </a:cxn>
                <a:cxn ang="0">
                  <a:pos x="271682" y="435953"/>
                </a:cxn>
                <a:cxn ang="0">
                  <a:pos x="1607761" y="0"/>
                </a:cxn>
              </a:cxnLst>
              <a:rect l="txL" t="txT" r="txR" b="txB"/>
              <a:pathLst>
                <a:path w="21600" h="21600">
                  <a:moveTo>
                    <a:pt x="0" y="0"/>
                  </a:moveTo>
                  <a:lnTo>
                    <a:pt x="3649" y="21600"/>
                  </a:lnTo>
                  <a:lnTo>
                    <a:pt x="17951" y="21600"/>
                  </a:lnTo>
                  <a:lnTo>
                    <a:pt x="21600" y="0"/>
                  </a:lnTo>
                  <a:close/>
                </a:path>
              </a:pathLst>
            </a:custGeom>
            <a:solidFill>
              <a:srgbClr val="FF00FF"/>
            </a:solidFill>
            <a:ln w="9525" cap="flat" cmpd="sng">
              <a:solidFill>
                <a:schemeClr val="tx1"/>
              </a:solidFill>
              <a:prstDash val="solid"/>
              <a:miter/>
              <a:headEnd type="none" w="med" len="med"/>
              <a:tailEnd type="none" w="med" len="med"/>
            </a:ln>
          </p:spPr>
          <p:txBody>
            <a:bodyPr wrap="none" anchor="ctr"/>
            <a:p>
              <a:endParaRPr lang="zh-CN" altLang="en-US" dirty="0">
                <a:latin typeface="Calibri" panose="020F0502020204030204" pitchFamily="34" charset="0"/>
                <a:ea typeface="宋体" panose="02010600030101010101" pitchFamily="2" charset="-122"/>
              </a:endParaRPr>
            </a:p>
          </p:txBody>
        </p:sp>
        <p:sp>
          <p:nvSpPr>
            <p:cNvPr id="9226" name="AutoShape 20"/>
            <p:cNvSpPr/>
            <p:nvPr/>
          </p:nvSpPr>
          <p:spPr>
            <a:xfrm flipV="1">
              <a:off x="1714480" y="5486052"/>
              <a:ext cx="6357962" cy="871906"/>
            </a:xfrm>
            <a:custGeom>
              <a:avLst/>
              <a:gdLst>
                <a:gd name="txL" fmla="*/ 3307 w 21600"/>
                <a:gd name="txT" fmla="*/ 3307 h 21600"/>
                <a:gd name="txR" fmla="*/ 18293 w 21600"/>
                <a:gd name="txB" fmla="*/ 18293 h 21600"/>
              </a:gdLst>
              <a:ahLst/>
              <a:cxnLst>
                <a:cxn ang="0">
                  <a:pos x="5914377" y="435953"/>
                </a:cxn>
                <a:cxn ang="0">
                  <a:pos x="3178981" y="871906"/>
                </a:cxn>
                <a:cxn ang="0">
                  <a:pos x="443586" y="435953"/>
                </a:cxn>
                <a:cxn ang="0">
                  <a:pos x="3178981" y="0"/>
                </a:cxn>
              </a:cxnLst>
              <a:rect l="txL" t="txT" r="txR" b="txB"/>
              <a:pathLst>
                <a:path w="21600" h="21600">
                  <a:moveTo>
                    <a:pt x="0" y="0"/>
                  </a:moveTo>
                  <a:lnTo>
                    <a:pt x="3014" y="21600"/>
                  </a:lnTo>
                  <a:lnTo>
                    <a:pt x="18586" y="21600"/>
                  </a:lnTo>
                  <a:lnTo>
                    <a:pt x="21600" y="0"/>
                  </a:lnTo>
                  <a:close/>
                </a:path>
              </a:pathLst>
            </a:custGeom>
            <a:solidFill>
              <a:srgbClr val="006699"/>
            </a:solidFill>
            <a:ln w="9525" cap="flat" cmpd="sng">
              <a:solidFill>
                <a:schemeClr val="tx1"/>
              </a:solidFill>
              <a:prstDash val="solid"/>
              <a:miter/>
              <a:headEnd type="none" w="med" len="med"/>
              <a:tailEnd type="none" w="med" len="med"/>
            </a:ln>
          </p:spPr>
          <p:txBody>
            <a:bodyPr rot="10800000" wrap="none" anchor="ctr"/>
            <a:p>
              <a:pPr algn="ctr"/>
              <a:endParaRPr lang="en-US" altLang="en-US" sz="2400" dirty="0">
                <a:latin typeface="Calibri" panose="020F0502020204030204" pitchFamily="34" charset="0"/>
                <a:ea typeface="宋体" panose="02010600030101010101" pitchFamily="2" charset="-122"/>
              </a:endParaRPr>
            </a:p>
          </p:txBody>
        </p:sp>
        <p:sp>
          <p:nvSpPr>
            <p:cNvPr id="9227" name="AutoShape 21"/>
            <p:cNvSpPr/>
            <p:nvPr/>
          </p:nvSpPr>
          <p:spPr>
            <a:xfrm flipV="1">
              <a:off x="3833801" y="2870334"/>
              <a:ext cx="2119321" cy="871906"/>
            </a:xfrm>
            <a:custGeom>
              <a:avLst/>
              <a:gdLst>
                <a:gd name="txL" fmla="*/ 3864 w 21600"/>
                <a:gd name="txT" fmla="*/ 3864 h 21600"/>
                <a:gd name="txR" fmla="*/ 17736 w 21600"/>
                <a:gd name="txB" fmla="*/ 17736 h 21600"/>
              </a:gdLst>
              <a:ahLst/>
              <a:cxnLst>
                <a:cxn ang="0">
                  <a:pos x="1916808" y="435953"/>
                </a:cxn>
                <a:cxn ang="0">
                  <a:pos x="1059661" y="871906"/>
                </a:cxn>
                <a:cxn ang="0">
                  <a:pos x="202513" y="435953"/>
                </a:cxn>
                <a:cxn ang="0">
                  <a:pos x="1059661" y="0"/>
                </a:cxn>
              </a:cxnLst>
              <a:rect l="txL" t="txT" r="txR" b="txB"/>
              <a:pathLst>
                <a:path w="21600" h="21600">
                  <a:moveTo>
                    <a:pt x="0" y="0"/>
                  </a:moveTo>
                  <a:lnTo>
                    <a:pt x="4127" y="21600"/>
                  </a:lnTo>
                  <a:lnTo>
                    <a:pt x="17473" y="21600"/>
                  </a:lnTo>
                  <a:lnTo>
                    <a:pt x="21600" y="0"/>
                  </a:lnTo>
                  <a:close/>
                </a:path>
              </a:pathLst>
            </a:custGeom>
            <a:solidFill>
              <a:srgbClr val="FF0066"/>
            </a:solidFill>
            <a:ln w="9525" cap="flat" cmpd="sng">
              <a:solidFill>
                <a:schemeClr val="tx1"/>
              </a:solidFill>
              <a:prstDash val="solid"/>
              <a:miter/>
              <a:headEnd type="none" w="med" len="med"/>
              <a:tailEnd type="none" w="med" len="med"/>
            </a:ln>
          </p:spPr>
          <p:txBody>
            <a:bodyPr wrap="none" anchor="ctr"/>
            <a:p>
              <a:endParaRPr lang="zh-CN" altLang="en-US" dirty="0">
                <a:latin typeface="Calibri" panose="020F0502020204030204" pitchFamily="34" charset="0"/>
                <a:ea typeface="宋体" panose="02010600030101010101" pitchFamily="2" charset="-122"/>
              </a:endParaRPr>
            </a:p>
          </p:txBody>
        </p:sp>
        <p:sp>
          <p:nvSpPr>
            <p:cNvPr id="9228" name="AutoShape 22"/>
            <p:cNvSpPr/>
            <p:nvPr/>
          </p:nvSpPr>
          <p:spPr>
            <a:xfrm>
              <a:off x="4235741" y="1500196"/>
              <a:ext cx="1315440" cy="1370138"/>
            </a:xfrm>
            <a:prstGeom prst="triangle">
              <a:avLst>
                <a:gd name="adj" fmla="val 50000"/>
              </a:avLst>
            </a:prstGeom>
            <a:solidFill>
              <a:srgbClr val="B54D61"/>
            </a:solidFill>
            <a:ln w="9525" cap="flat" cmpd="sng">
              <a:solidFill>
                <a:schemeClr val="tx1"/>
              </a:solidFill>
              <a:prstDash val="solid"/>
              <a:miter/>
              <a:headEnd type="none" w="med" len="med"/>
              <a:tailEnd type="none" w="med" len="med"/>
            </a:ln>
          </p:spPr>
          <p:txBody>
            <a:bodyPr wrap="none" anchor="ctr"/>
            <a:p>
              <a:endParaRPr lang="zh-CN" altLang="en-US" dirty="0">
                <a:latin typeface="Calibri" panose="020F0502020204030204" pitchFamily="34" charset="0"/>
                <a:ea typeface="宋体" panose="02010600030101010101" pitchFamily="2" charset="-122"/>
              </a:endParaRPr>
            </a:p>
          </p:txBody>
        </p:sp>
        <p:sp>
          <p:nvSpPr>
            <p:cNvPr id="9229" name="Text Box 24"/>
            <p:cNvSpPr txBox="1"/>
            <p:nvPr/>
          </p:nvSpPr>
          <p:spPr>
            <a:xfrm>
              <a:off x="4442801" y="5735168"/>
              <a:ext cx="1415925" cy="590342"/>
            </a:xfrm>
            <a:prstGeom prst="rect">
              <a:avLst/>
            </a:prstGeom>
            <a:noFill/>
            <a:ln w="9525">
              <a:noFill/>
            </a:ln>
          </p:spPr>
          <p:txBody>
            <a:bodyPr wrap="square">
              <a:spAutoFit/>
            </a:bodyPr>
            <a:p>
              <a:r>
                <a:rPr lang="zh-CN" altLang="en-US" sz="2400" b="1" dirty="0">
                  <a:solidFill>
                    <a:schemeClr val="bg1"/>
                  </a:solidFill>
                  <a:latin typeface="Calibri" panose="020F0502020204030204" pitchFamily="34" charset="0"/>
                  <a:ea typeface="宋体" panose="02010600030101010101" pitchFamily="2" charset="-122"/>
                </a:rPr>
                <a:t>生理需求</a:t>
              </a:r>
              <a:endParaRPr lang="en-US" altLang="en-US" sz="2400" b="1" dirty="0">
                <a:solidFill>
                  <a:schemeClr val="bg1"/>
                </a:solidFill>
                <a:latin typeface="Calibri" panose="020F0502020204030204" pitchFamily="34" charset="0"/>
                <a:ea typeface="宋体" panose="02010600030101010101" pitchFamily="2" charset="-122"/>
              </a:endParaRPr>
            </a:p>
          </p:txBody>
        </p:sp>
        <p:sp>
          <p:nvSpPr>
            <p:cNvPr id="9230" name="Text Box 25"/>
            <p:cNvSpPr txBox="1"/>
            <p:nvPr/>
          </p:nvSpPr>
          <p:spPr>
            <a:xfrm>
              <a:off x="4432143" y="4863262"/>
              <a:ext cx="1415925" cy="590342"/>
            </a:xfrm>
            <a:prstGeom prst="rect">
              <a:avLst/>
            </a:prstGeom>
            <a:noFill/>
            <a:ln w="9525">
              <a:noFill/>
            </a:ln>
          </p:spPr>
          <p:txBody>
            <a:bodyPr wrap="square">
              <a:spAutoFit/>
            </a:bodyPr>
            <a:p>
              <a:r>
                <a:rPr lang="zh-CN" altLang="en-US" sz="2400" b="1" dirty="0">
                  <a:solidFill>
                    <a:schemeClr val="bg1"/>
                  </a:solidFill>
                  <a:latin typeface="Calibri" panose="020F0502020204030204" pitchFamily="34" charset="0"/>
                  <a:ea typeface="宋体" panose="02010600030101010101" pitchFamily="2" charset="-122"/>
                </a:rPr>
                <a:t>安全需求</a:t>
              </a:r>
              <a:endParaRPr lang="en-US" altLang="en-US" sz="2400" b="1" dirty="0">
                <a:solidFill>
                  <a:schemeClr val="bg1"/>
                </a:solidFill>
                <a:latin typeface="Calibri" panose="020F0502020204030204" pitchFamily="34" charset="0"/>
                <a:ea typeface="宋体" panose="02010600030101010101" pitchFamily="2" charset="-122"/>
              </a:endParaRPr>
            </a:p>
          </p:txBody>
        </p:sp>
        <p:sp>
          <p:nvSpPr>
            <p:cNvPr id="9231" name="Text Box 26"/>
            <p:cNvSpPr txBox="1"/>
            <p:nvPr/>
          </p:nvSpPr>
          <p:spPr>
            <a:xfrm>
              <a:off x="4439756" y="3991356"/>
              <a:ext cx="1415925" cy="590342"/>
            </a:xfrm>
            <a:prstGeom prst="rect">
              <a:avLst/>
            </a:prstGeom>
            <a:noFill/>
            <a:ln w="9525">
              <a:noFill/>
            </a:ln>
          </p:spPr>
          <p:txBody>
            <a:bodyPr wrap="square">
              <a:spAutoFit/>
            </a:bodyPr>
            <a:p>
              <a:r>
                <a:rPr lang="zh-CN" altLang="en-US" sz="2400" b="1" dirty="0">
                  <a:solidFill>
                    <a:schemeClr val="bg1"/>
                  </a:solidFill>
                  <a:latin typeface="Calibri" panose="020F0502020204030204" pitchFamily="34" charset="0"/>
                  <a:ea typeface="宋体" panose="02010600030101010101" pitchFamily="2" charset="-122"/>
                </a:rPr>
                <a:t>社交需求</a:t>
              </a:r>
              <a:endParaRPr lang="en-US" altLang="en-US" sz="2400" b="1" dirty="0">
                <a:solidFill>
                  <a:schemeClr val="bg1"/>
                </a:solidFill>
                <a:latin typeface="Calibri" panose="020F0502020204030204" pitchFamily="34" charset="0"/>
                <a:ea typeface="宋体" panose="02010600030101010101" pitchFamily="2" charset="-122"/>
              </a:endParaRPr>
            </a:p>
          </p:txBody>
        </p:sp>
        <p:sp>
          <p:nvSpPr>
            <p:cNvPr id="9232" name="Text Box 27"/>
            <p:cNvSpPr txBox="1"/>
            <p:nvPr/>
          </p:nvSpPr>
          <p:spPr>
            <a:xfrm>
              <a:off x="4375811" y="3119450"/>
              <a:ext cx="1415925" cy="590342"/>
            </a:xfrm>
            <a:prstGeom prst="rect">
              <a:avLst/>
            </a:prstGeom>
            <a:noFill/>
            <a:ln w="9525">
              <a:noFill/>
            </a:ln>
          </p:spPr>
          <p:txBody>
            <a:bodyPr wrap="square">
              <a:spAutoFit/>
            </a:bodyPr>
            <a:p>
              <a:r>
                <a:rPr lang="zh-CN" altLang="en-US" sz="2400" b="1" dirty="0">
                  <a:solidFill>
                    <a:schemeClr val="bg1"/>
                  </a:solidFill>
                  <a:latin typeface="Calibri" panose="020F0502020204030204" pitchFamily="34" charset="0"/>
                  <a:ea typeface="宋体" panose="02010600030101010101" pitchFamily="2" charset="-122"/>
                </a:rPr>
                <a:t>尊重需求</a:t>
              </a:r>
              <a:endParaRPr lang="en-US" altLang="en-US" sz="2400" b="1" dirty="0">
                <a:solidFill>
                  <a:schemeClr val="bg1"/>
                </a:solidFill>
                <a:latin typeface="Calibri" panose="020F0502020204030204" pitchFamily="34" charset="0"/>
                <a:ea typeface="宋体" panose="02010600030101010101" pitchFamily="2" charset="-122"/>
              </a:endParaRPr>
            </a:p>
          </p:txBody>
        </p:sp>
        <p:sp>
          <p:nvSpPr>
            <p:cNvPr id="24" name="椭圆形标注 23"/>
            <p:cNvSpPr/>
            <p:nvPr/>
          </p:nvSpPr>
          <p:spPr>
            <a:xfrm>
              <a:off x="2571736" y="1785926"/>
              <a:ext cx="1643074" cy="785818"/>
            </a:xfrm>
            <a:prstGeom prst="wedgeEllipseCallout">
              <a:avLst>
                <a:gd name="adj1" fmla="val 71320"/>
                <a:gd name="adj2" fmla="val 36873"/>
              </a:avLst>
            </a:prstGeom>
          </p:spPr>
          <p:style>
            <a:lnRef idx="2">
              <a:schemeClr val="accent1"/>
            </a:lnRef>
            <a:fillRef idx="1">
              <a:schemeClr val="lt1"/>
            </a:fillRef>
            <a:effectRef idx="0">
              <a:schemeClr val="accent1"/>
            </a:effectRef>
            <a:fontRef idx="minor">
              <a:schemeClr val="dk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自我实现需求</a:t>
              </a:r>
              <a:endParaRPr kumimoji="0" lang="zh-CN" altLang="en-US" sz="2400" b="1" i="0" u="none" strike="noStrike" kern="1200" cap="none" spc="0" normalizeH="0" baseline="0" noProof="0" dirty="0">
                <a:ln>
                  <a:noFill/>
                </a:ln>
                <a:solidFill>
                  <a:schemeClr val="dk1"/>
                </a:solidFill>
                <a:effectLst/>
                <a:uLnTx/>
                <a:uFillTx/>
                <a:latin typeface="+mn-lt"/>
                <a:ea typeface="+mn-ea"/>
                <a:cs typeface="+mn-cs"/>
              </a:endParaRPr>
            </a:p>
          </p:txBody>
        </p:sp>
        <p:cxnSp>
          <p:nvCxnSpPr>
            <p:cNvPr id="26" name="直接连接符 25"/>
            <p:cNvCxnSpPr/>
            <p:nvPr/>
          </p:nvCxnSpPr>
          <p:spPr>
            <a:xfrm>
              <a:off x="6643702" y="4572008"/>
              <a:ext cx="1714512" cy="1588"/>
            </a:xfrm>
            <a:prstGeom prst="line">
              <a:avLst/>
            </a:prstGeom>
          </p:spPr>
          <p:style>
            <a:lnRef idx="2">
              <a:schemeClr val="accent6"/>
            </a:lnRef>
            <a:fillRef idx="0">
              <a:schemeClr val="accent6"/>
            </a:fillRef>
            <a:effectRef idx="1">
              <a:schemeClr val="accent6"/>
            </a:effectRef>
            <a:fontRef idx="minor">
              <a:schemeClr val="tx1"/>
            </a:fontRef>
          </p:style>
        </p:cxnSp>
        <p:cxnSp>
          <p:nvCxnSpPr>
            <p:cNvPr id="28" name="直接连接符 27"/>
            <p:cNvCxnSpPr/>
            <p:nvPr/>
          </p:nvCxnSpPr>
          <p:spPr>
            <a:xfrm>
              <a:off x="5143504" y="1500174"/>
              <a:ext cx="3071834"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30" name="直接连接符 29"/>
            <p:cNvCxnSpPr/>
            <p:nvPr/>
          </p:nvCxnSpPr>
          <p:spPr>
            <a:xfrm>
              <a:off x="8072462" y="6357958"/>
              <a:ext cx="357190" cy="1588"/>
            </a:xfrm>
            <a:prstGeom prst="line">
              <a:avLst/>
            </a:prstGeom>
          </p:spPr>
          <p:style>
            <a:lnRef idx="2">
              <a:schemeClr val="accent6"/>
            </a:lnRef>
            <a:fillRef idx="0">
              <a:schemeClr val="accent6"/>
            </a:fillRef>
            <a:effectRef idx="1">
              <a:schemeClr val="accent6"/>
            </a:effectRef>
            <a:fontRef idx="minor">
              <a:schemeClr val="tx1"/>
            </a:fontRef>
          </p:style>
        </p:cxnSp>
        <p:sp>
          <p:nvSpPr>
            <p:cNvPr id="9237" name="TextBox 30"/>
            <p:cNvSpPr txBox="1"/>
            <p:nvPr/>
          </p:nvSpPr>
          <p:spPr>
            <a:xfrm>
              <a:off x="7358082" y="5214950"/>
              <a:ext cx="1428760" cy="590342"/>
            </a:xfrm>
            <a:prstGeom prst="rect">
              <a:avLst/>
            </a:prstGeom>
            <a:noFill/>
            <a:ln w="9525">
              <a:noFill/>
            </a:ln>
          </p:spPr>
          <p:txBody>
            <a:bodyPr>
              <a:spAutoFit/>
            </a:bodyPr>
            <a:p>
              <a:r>
                <a:rPr lang="zh-CN" altLang="en-US" sz="2400" b="1" dirty="0">
                  <a:solidFill>
                    <a:srgbClr val="002060"/>
                  </a:solidFill>
                  <a:latin typeface="华文楷体" panose="02010600040101010101" charset="-122"/>
                  <a:ea typeface="华文楷体" panose="02010600040101010101" charset="-122"/>
                </a:rPr>
                <a:t>低级需要</a:t>
              </a:r>
              <a:endParaRPr lang="zh-CN" altLang="en-US" sz="2400" b="1" dirty="0">
                <a:solidFill>
                  <a:srgbClr val="002060"/>
                </a:solidFill>
                <a:latin typeface="华文楷体" panose="02010600040101010101" charset="-122"/>
                <a:ea typeface="华文楷体" panose="02010600040101010101" charset="-122"/>
              </a:endParaRPr>
            </a:p>
          </p:txBody>
        </p:sp>
        <p:sp>
          <p:nvSpPr>
            <p:cNvPr id="9238" name="TextBox 31"/>
            <p:cNvSpPr txBox="1"/>
            <p:nvPr/>
          </p:nvSpPr>
          <p:spPr>
            <a:xfrm>
              <a:off x="7286676" y="2928934"/>
              <a:ext cx="1571604" cy="590342"/>
            </a:xfrm>
            <a:prstGeom prst="rect">
              <a:avLst/>
            </a:prstGeom>
            <a:noFill/>
            <a:ln w="9525">
              <a:noFill/>
            </a:ln>
          </p:spPr>
          <p:txBody>
            <a:bodyPr>
              <a:spAutoFit/>
            </a:bodyPr>
            <a:p>
              <a:r>
                <a:rPr lang="zh-CN" altLang="en-US" sz="2400" b="1" dirty="0">
                  <a:solidFill>
                    <a:srgbClr val="002060"/>
                  </a:solidFill>
                  <a:latin typeface="华文楷体" panose="02010600040101010101" charset="-122"/>
                  <a:ea typeface="华文楷体" panose="02010600040101010101" charset="-122"/>
                </a:rPr>
                <a:t>高级需要</a:t>
              </a:r>
              <a:endParaRPr lang="zh-CN" altLang="en-US" sz="2400" b="1" dirty="0">
                <a:solidFill>
                  <a:srgbClr val="002060"/>
                </a:solidFill>
                <a:latin typeface="华文楷体" panose="02010600040101010101" charset="-122"/>
                <a:ea typeface="华文楷体" panose="02010600040101010101" charset="-122"/>
              </a:endParaRPr>
            </a:p>
          </p:txBody>
        </p:sp>
        <p:cxnSp>
          <p:nvCxnSpPr>
            <p:cNvPr id="34" name="直接箭头连接符 33"/>
            <p:cNvCxnSpPr/>
            <p:nvPr/>
          </p:nvCxnSpPr>
          <p:spPr>
            <a:xfrm rot="5400000">
              <a:off x="7750991" y="5965049"/>
              <a:ext cx="64294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直接箭头连接符 35"/>
            <p:cNvCxnSpPr/>
            <p:nvPr/>
          </p:nvCxnSpPr>
          <p:spPr>
            <a:xfrm rot="5400000" flipH="1" flipV="1">
              <a:off x="7786710" y="4929198"/>
              <a:ext cx="57150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直接箭头连接符 37"/>
            <p:cNvCxnSpPr/>
            <p:nvPr/>
          </p:nvCxnSpPr>
          <p:spPr>
            <a:xfrm rot="5400000">
              <a:off x="7572396" y="3929066"/>
              <a:ext cx="100013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40" name="直接箭头连接符 39"/>
            <p:cNvCxnSpPr/>
            <p:nvPr/>
          </p:nvCxnSpPr>
          <p:spPr>
            <a:xfrm rot="5400000" flipH="1" flipV="1">
              <a:off x="7465239" y="2250273"/>
              <a:ext cx="1214446"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sp>
        <p:nvSpPr>
          <p:cNvPr id="5" name="文本框 4"/>
          <p:cNvSpPr txBox="1"/>
          <p:nvPr/>
        </p:nvSpPr>
        <p:spPr>
          <a:xfrm>
            <a:off x="471170" y="1295400"/>
            <a:ext cx="3434080" cy="583565"/>
          </a:xfrm>
          <a:prstGeom prst="rect">
            <a:avLst/>
          </a:prstGeom>
          <a:noFill/>
        </p:spPr>
        <p:txBody>
          <a:bodyPr wrap="none" rtlCol="0" anchor="t">
            <a:spAutoFit/>
          </a:bodyPr>
          <a:p>
            <a:r>
              <a:rPr lang="zh-CN" altLang="en-US" sz="3200">
                <a:latin typeface="+mn-ea"/>
                <a:ea typeface="+mn-ea"/>
                <a:cs typeface="+mn-ea"/>
                <a:sym typeface="+mn-ea"/>
              </a:rPr>
              <a:t>一</a:t>
            </a:r>
            <a:r>
              <a:rPr lang="zh-CN" altLang="en-US" sz="3200" smtClean="0">
                <a:latin typeface="+mn-ea"/>
                <a:ea typeface="+mn-ea"/>
                <a:cs typeface="+mn-ea"/>
                <a:sym typeface="+mn-ea"/>
              </a:rPr>
              <a:t>、需要层次理论</a:t>
            </a:r>
            <a:endParaRPr lang="zh-CN" altLang="en-US" sz="320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wipe(left)">
                                      <p:cBhvr>
                                        <p:cTn id="2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1912620"/>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二</a:t>
            </a:r>
            <a:r>
              <a:rPr lang="zh-CN" altLang="en-US" sz="3200" smtClean="0">
                <a:latin typeface="+mn-ea"/>
                <a:ea typeface="+mn-ea"/>
                <a:cs typeface="+mn-ea"/>
                <a:sym typeface="+mn-ea"/>
              </a:rPr>
              <a:t>、双因素理论</a:t>
            </a:r>
            <a:endParaRPr lang="zh-CN" altLang="en-US" sz="3200" b="1" smtClean="0">
              <a:latin typeface="+mn-ea"/>
              <a:ea typeface="+mn-ea"/>
              <a:cs typeface="+mn-ea"/>
            </a:endParaRPr>
          </a:p>
          <a:p>
            <a:pPr marL="0" indent="0">
              <a:lnSpc>
                <a:spcPct val="120000"/>
              </a:lnSpc>
            </a:pPr>
            <a:r>
              <a:rPr lang="en-US" altLang="zh-CN" sz="2000" b="0">
                <a:latin typeface="+mn-ea"/>
                <a:ea typeface="+mn-ea"/>
                <a:cs typeface="+mn-ea"/>
              </a:rPr>
              <a:t>       </a:t>
            </a:r>
            <a:r>
              <a:rPr sz="2400" b="0">
                <a:latin typeface="+mn-ea"/>
                <a:ea typeface="+mn-ea"/>
                <a:cs typeface="+mn-ea"/>
              </a:rPr>
              <a:t>双因素激励理论也叫“保健-激励理论”（motivation-hygiene theory）是美国心理学家费雷德里克·赫茨伯格（Frederick Herzberg）于20世纪50年代后期提出的。</a:t>
            </a:r>
            <a:endParaRPr sz="2400" b="0">
              <a:latin typeface="+mn-ea"/>
              <a:ea typeface="+mn-ea"/>
              <a:cs typeface="+mn-ea"/>
            </a:endParaRPr>
          </a:p>
        </p:txBody>
      </p:sp>
      <p:sp>
        <p:nvSpPr>
          <p:cNvPr id="7" name="文本框 6"/>
          <p:cNvSpPr txBox="1"/>
          <p:nvPr/>
        </p:nvSpPr>
        <p:spPr>
          <a:xfrm>
            <a:off x="873760" y="3216910"/>
            <a:ext cx="7856220" cy="1567815"/>
          </a:xfrm>
          <a:prstGeom prst="rect">
            <a:avLst/>
          </a:prstGeom>
          <a:noFill/>
          <a:ln w="9525">
            <a:noFill/>
          </a:ln>
        </p:spPr>
        <p:txBody>
          <a:bodyPr wrap="square">
            <a:spAutoFit/>
          </a:bodyPr>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r>
              <a:rPr lang="en-US" altLang="zh-CN" sz="2400" b="0">
                <a:latin typeface="+mn-ea"/>
                <a:ea typeface="+mn-ea"/>
              </a:rPr>
              <a:t>  </a:t>
            </a:r>
            <a:r>
              <a:rPr lang="zh-CN" altLang="en-US" sz="2400" b="1" noProof="0" dirty="0" smtClean="0">
                <a:ln>
                  <a:noFill/>
                </a:ln>
                <a:solidFill>
                  <a:srgbClr val="0070C0"/>
                </a:solidFill>
                <a:effectLst/>
                <a:uLnTx/>
                <a:uFillTx/>
                <a:latin typeface="+mn-lt"/>
                <a:ea typeface="+mn-ea"/>
                <a:sym typeface="+mn-ea"/>
              </a:rPr>
              <a:t>影响人们行为的因素主要有两类：</a:t>
            </a:r>
            <a:endParaRPr kumimoji="0" lang="en-US" altLang="zh-CN" sz="2400" b="1" i="0" u="none" strike="noStrike" kern="1200" cap="none" spc="0" normalizeH="0" baseline="0" noProof="0" dirty="0" smtClean="0">
              <a:ln>
                <a:noFill/>
              </a:ln>
              <a:solidFill>
                <a:srgbClr val="0070C0"/>
              </a:solidFill>
              <a:effectLst/>
              <a:uLnTx/>
              <a:uFillTx/>
              <a:latin typeface="+mn-lt"/>
              <a:ea typeface="+mn-ea"/>
              <a:cs typeface="+mn-cs"/>
            </a:endParaRPr>
          </a:p>
          <a:p>
            <a:pPr marL="742950" marR="0" lvl="1" indent="-285750" algn="l" defTabSz="914400" rtl="0" eaLnBrk="1" fontAlgn="auto" latinLnBrk="0" hangingPunct="1">
              <a:lnSpc>
                <a:spcPct val="120000"/>
              </a:lnSpc>
              <a:spcBef>
                <a:spcPct val="20000"/>
              </a:spcBef>
              <a:spcAft>
                <a:spcPts val="0"/>
              </a:spcAft>
              <a:buClrTx/>
              <a:buSzTx/>
              <a:buFont typeface="Wingdings 3" panose="05040102010807070707" pitchFamily="18" charset="2"/>
              <a:buChar char=""/>
              <a:defRPr/>
            </a:pPr>
            <a:r>
              <a:rPr lang="zh-CN" altLang="en-US" sz="2400" b="1" noProof="0" dirty="0" smtClean="0">
                <a:ln>
                  <a:noFill/>
                </a:ln>
                <a:solidFill>
                  <a:srgbClr val="FF0000"/>
                </a:solidFill>
                <a:effectLst/>
                <a:uLnTx/>
                <a:uFillTx/>
                <a:latin typeface="华文楷体" panose="02010600040101010101" charset="-122"/>
                <a:ea typeface="华文楷体" panose="02010600040101010101" charset="-122"/>
                <a:sym typeface="+mn-ea"/>
              </a:rPr>
              <a:t>保健因素</a:t>
            </a:r>
            <a:r>
              <a:rPr lang="en-US" altLang="zh-CN" sz="2400" b="1" noProof="0" dirty="0" smtClean="0">
                <a:ln>
                  <a:noFill/>
                </a:ln>
                <a:solidFill>
                  <a:srgbClr val="FF0000"/>
                </a:solidFill>
                <a:effectLst/>
                <a:uLnTx/>
                <a:uFillTx/>
                <a:latin typeface="华文楷体" panose="02010600040101010101" charset="-122"/>
                <a:ea typeface="华文楷体" panose="02010600040101010101" charset="-122"/>
                <a:sym typeface="+mn-ea"/>
              </a:rPr>
              <a:t>——</a:t>
            </a:r>
            <a:r>
              <a:rPr lang="zh-CN" altLang="en-US" sz="2400" b="1" noProof="0" dirty="0" smtClean="0">
                <a:ln>
                  <a:noFill/>
                </a:ln>
                <a:solidFill>
                  <a:srgbClr val="002060"/>
                </a:solidFill>
                <a:effectLst/>
                <a:uLnTx/>
                <a:uFillTx/>
                <a:latin typeface="华文楷体" panose="02010600040101010101" charset="-122"/>
                <a:ea typeface="华文楷体" panose="02010600040101010101" charset="-122"/>
                <a:sym typeface="+mn-ea"/>
              </a:rPr>
              <a:t>与人们的不满情绪有关的因素</a:t>
            </a:r>
            <a:endPar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20000"/>
              </a:lnSpc>
              <a:spcBef>
                <a:spcPct val="20000"/>
              </a:spcBef>
              <a:spcAft>
                <a:spcPts val="0"/>
              </a:spcAft>
              <a:buClrTx/>
              <a:buSzTx/>
              <a:buFont typeface="Wingdings 3" panose="05040102010807070707" pitchFamily="18" charset="2"/>
              <a:buChar char=""/>
              <a:defRPr/>
            </a:pPr>
            <a:r>
              <a:rPr lang="zh-CN" altLang="en-US" sz="2400" b="1" noProof="0" dirty="0" smtClean="0">
                <a:ln>
                  <a:noFill/>
                </a:ln>
                <a:solidFill>
                  <a:srgbClr val="FF0000"/>
                </a:solidFill>
                <a:effectLst/>
                <a:uLnTx/>
                <a:uFillTx/>
                <a:latin typeface="华文楷体" panose="02010600040101010101" charset="-122"/>
                <a:ea typeface="华文楷体" panose="02010600040101010101" charset="-122"/>
                <a:sym typeface="+mn-ea"/>
              </a:rPr>
              <a:t>激励因素</a:t>
            </a:r>
            <a:r>
              <a:rPr lang="en-US" altLang="zh-CN" sz="2400" b="1" noProof="0" dirty="0" smtClean="0">
                <a:ln>
                  <a:noFill/>
                </a:ln>
                <a:solidFill>
                  <a:srgbClr val="FF0000"/>
                </a:solidFill>
                <a:effectLst/>
                <a:uLnTx/>
                <a:uFillTx/>
                <a:latin typeface="华文楷体" panose="02010600040101010101" charset="-122"/>
                <a:ea typeface="华文楷体" panose="02010600040101010101" charset="-122"/>
                <a:sym typeface="+mn-ea"/>
              </a:rPr>
              <a:t>——</a:t>
            </a:r>
            <a:r>
              <a:rPr lang="zh-CN" altLang="en-US" sz="2400" b="1" noProof="0" dirty="0" smtClean="0">
                <a:ln>
                  <a:noFill/>
                </a:ln>
                <a:solidFill>
                  <a:srgbClr val="002060"/>
                </a:solidFill>
                <a:effectLst/>
                <a:uLnTx/>
                <a:uFillTx/>
                <a:latin typeface="华文楷体" panose="02010600040101010101" charset="-122"/>
                <a:ea typeface="华文楷体" panose="02010600040101010101" charset="-122"/>
                <a:sym typeface="+mn-ea"/>
              </a:rPr>
              <a:t>与人们的满意情绪有关的因素</a:t>
            </a:r>
            <a:endParaRPr lang="zh-CN" altLang="en-US" sz="2800" b="1">
              <a:latin typeface="+mn-ea"/>
              <a:ea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left)">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wipe(left)">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wipe(left)">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428308"/>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3" name="文本框 2"/>
          <p:cNvSpPr txBox="1"/>
          <p:nvPr/>
        </p:nvSpPr>
        <p:spPr>
          <a:xfrm>
            <a:off x="584835" y="1107440"/>
            <a:ext cx="7687310" cy="891540"/>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二</a:t>
            </a:r>
            <a:r>
              <a:rPr lang="zh-CN" altLang="en-US" sz="3200" smtClean="0">
                <a:latin typeface="+mn-ea"/>
                <a:ea typeface="+mn-ea"/>
                <a:cs typeface="+mn-ea"/>
                <a:sym typeface="+mn-ea"/>
              </a:rPr>
              <a:t>、双因素理论</a:t>
            </a:r>
            <a:endParaRPr lang="zh-CN" altLang="en-US" sz="3200" b="1" smtClean="0">
              <a:latin typeface="+mn-ea"/>
              <a:ea typeface="+mn-ea"/>
              <a:cs typeface="+mn-ea"/>
            </a:endParaRPr>
          </a:p>
          <a:p>
            <a:pPr marL="0" indent="0"/>
            <a:r>
              <a:rPr lang="en-US" altLang="zh-CN" sz="2000" b="0">
                <a:latin typeface="+mn-ea"/>
                <a:ea typeface="+mn-ea"/>
                <a:cs typeface="+mn-ea"/>
              </a:rPr>
              <a:t>      </a:t>
            </a:r>
            <a:endParaRPr sz="2000" b="0">
              <a:latin typeface="+mn-ea"/>
              <a:ea typeface="+mn-ea"/>
              <a:cs typeface="+mn-ea"/>
            </a:endParaRPr>
          </a:p>
        </p:txBody>
      </p:sp>
      <p:sp>
        <p:nvSpPr>
          <p:cNvPr id="28676" name="Rectangle 3"/>
          <p:cNvSpPr>
            <a:spLocks noGrp="1"/>
          </p:cNvSpPr>
          <p:nvPr/>
        </p:nvSpPr>
        <p:spPr>
          <a:xfrm>
            <a:off x="478790" y="1546860"/>
            <a:ext cx="8229600" cy="4168140"/>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None/>
            </a:pPr>
            <a:r>
              <a:rPr lang="zh-CN" altLang="en-US" dirty="0">
                <a:latin typeface="华文新魏" panose="02010800040101010101" pitchFamily="2" charset="-122"/>
                <a:ea typeface="华文新魏" panose="02010800040101010101" pitchFamily="2" charset="-122"/>
              </a:rPr>
              <a:t>                 </a:t>
            </a:r>
            <a:r>
              <a:rPr lang="zh-CN" altLang="en-US" b="1" dirty="0">
                <a:latin typeface="华文新魏" panose="02010800040101010101" pitchFamily="2" charset="-122"/>
                <a:ea typeface="华文新魏" panose="02010800040101010101" pitchFamily="2" charset="-122"/>
              </a:rPr>
              <a:t>激励因素                 保健因素</a:t>
            </a:r>
            <a:endParaRPr lang="zh-CN" altLang="en-US" b="1" dirty="0">
              <a:latin typeface="华文新魏" panose="02010800040101010101" pitchFamily="2" charset="-122"/>
              <a:ea typeface="华文新魏" panose="02010800040101010101" pitchFamily="2" charset="-122"/>
            </a:endParaRPr>
          </a:p>
        </p:txBody>
      </p:sp>
      <p:sp>
        <p:nvSpPr>
          <p:cNvPr id="28677" name="Text Box 11"/>
          <p:cNvSpPr txBox="1"/>
          <p:nvPr/>
        </p:nvSpPr>
        <p:spPr>
          <a:xfrm>
            <a:off x="1790700" y="5937250"/>
            <a:ext cx="7425055" cy="36830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1800" b="1" dirty="0">
                <a:latin typeface="Garamond" panose="02020404030301010803" pitchFamily="18" charset="0"/>
              </a:rPr>
              <a:t>              </a:t>
            </a:r>
            <a:r>
              <a:rPr lang="zh-CN" altLang="en-US" sz="1800" b="1" dirty="0">
                <a:latin typeface="Garamond" panose="02020404030301010803" pitchFamily="18" charset="0"/>
              </a:rPr>
              <a:t>极满意                                        极不满意</a:t>
            </a:r>
            <a:endParaRPr lang="zh-CN" altLang="en-US" sz="1800" b="1" dirty="0">
              <a:latin typeface="Garamond" panose="02020404030301010803" pitchFamily="18" charset="0"/>
            </a:endParaRPr>
          </a:p>
        </p:txBody>
      </p:sp>
      <p:sp>
        <p:nvSpPr>
          <p:cNvPr id="28678" name="Rectangle 13"/>
          <p:cNvSpPr/>
          <p:nvPr/>
        </p:nvSpPr>
        <p:spPr>
          <a:xfrm>
            <a:off x="1847850" y="2280920"/>
            <a:ext cx="2346960" cy="3655695"/>
          </a:xfrm>
          <a:prstGeom prst="rect">
            <a:avLst/>
          </a:prstGeom>
          <a:solidFill>
            <a:srgbClr val="CCCCFF"/>
          </a:solidFill>
          <a:ln w="9525" cap="flat" cmpd="sng">
            <a:prstDash val="solid"/>
            <a:miter/>
            <a:headEnd type="none" w="med" len="med"/>
            <a:tailEnd type="none" w="med" len="med"/>
          </a:ln>
          <a:scene3d>
            <a:camera prst="legacyObliqueTopRight">
              <a:rot lat="0" lon="0" rev="0"/>
            </a:camera>
            <a:lightRig rig="legacyFlat3" dir="b"/>
          </a:scene3d>
          <a:sp3d extrusionH="430200" prstMaterial="legacyMatte">
            <a:bevelT w="13500" h="13500" prst="angle"/>
            <a:bevelB w="13500" h="13500" prst="angle"/>
            <a:extrusionClr>
              <a:srgbClr val="CCCCFF"/>
            </a:extrusionClr>
          </a:sp3d>
        </p:spPr>
        <p:txBody>
          <a:bodyPr wrap="none" anchor="ctr">
            <a:flatTx/>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成就</a:t>
            </a:r>
            <a:endParaRPr lang="zh-CN" altLang="en-US" sz="28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承认</a:t>
            </a:r>
            <a:endParaRPr lang="zh-CN" altLang="en-US" sz="28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工作本身</a:t>
            </a:r>
            <a:endParaRPr lang="zh-CN" altLang="en-US" sz="28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责任</a:t>
            </a:r>
            <a:endParaRPr lang="zh-CN" altLang="en-US" sz="28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晋升</a:t>
            </a:r>
            <a:endParaRPr lang="zh-CN" altLang="en-US" sz="28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800" b="1" dirty="0">
                <a:solidFill>
                  <a:srgbClr val="000066"/>
                </a:solidFill>
                <a:latin typeface="华文新魏" panose="02010800040101010101" pitchFamily="2" charset="-122"/>
                <a:ea typeface="华文新魏" panose="02010800040101010101" pitchFamily="2" charset="-122"/>
              </a:rPr>
              <a:t>成长</a:t>
            </a:r>
            <a:endParaRPr lang="zh-CN" altLang="en-US" sz="2800" b="1" dirty="0">
              <a:solidFill>
                <a:srgbClr val="000066"/>
              </a:solidFill>
              <a:latin typeface="华文新魏" panose="02010800040101010101" pitchFamily="2" charset="-122"/>
              <a:ea typeface="华文新魏" panose="02010800040101010101" pitchFamily="2" charset="-122"/>
            </a:endParaRPr>
          </a:p>
        </p:txBody>
      </p:sp>
      <p:sp>
        <p:nvSpPr>
          <p:cNvPr id="28679" name="Rectangle 14"/>
          <p:cNvSpPr/>
          <p:nvPr/>
        </p:nvSpPr>
        <p:spPr>
          <a:xfrm>
            <a:off x="5219700" y="2281555"/>
            <a:ext cx="2259330" cy="3656330"/>
          </a:xfrm>
          <a:prstGeom prst="rect">
            <a:avLst/>
          </a:prstGeom>
          <a:solidFill>
            <a:srgbClr val="CCCCFF"/>
          </a:solidFill>
          <a:ln w="9525" cap="flat" cmpd="sng">
            <a:prstDash val="solid"/>
            <a:miter/>
            <a:headEnd type="none" w="med" len="med"/>
            <a:tailEnd type="none" w="med" len="med"/>
          </a:ln>
          <a:scene3d>
            <a:camera prst="legacyObliqueTopRight">
              <a:rot lat="0" lon="0" rev="0"/>
            </a:camera>
            <a:lightRig rig="legacyFlat3" dir="b"/>
          </a:scene3d>
          <a:sp3d extrusionH="430200" prstMaterial="legacyMatte">
            <a:bevelT w="13500" h="13500" prst="angle"/>
            <a:bevelB w="13500" h="13500" prst="angle"/>
            <a:extrusionClr>
              <a:srgbClr val="CCCCFF"/>
            </a:extrusionClr>
          </a:sp3d>
        </p:spPr>
        <p:txBody>
          <a:bodyPr wrap="none" anchor="ctr">
            <a:flatTx/>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algn="ctr" eaLnBrk="1" hangingPunct="1">
              <a:spcBef>
                <a:spcPct val="0"/>
              </a:spcBef>
              <a:buClrTx/>
              <a:buSzTx/>
              <a:buFontTx/>
              <a:buNone/>
            </a:pPr>
            <a:endParaRPr lang="zh-CN" altLang="en-US" sz="2400" dirty="0">
              <a:solidFill>
                <a:schemeClr val="accent1"/>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监督</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公司政策</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与监督者的关系</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工作条件</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工资</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同事关系</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个人生活</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地位</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保障</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r>
              <a:rPr lang="zh-CN" altLang="en-US" sz="2400" b="1" dirty="0">
                <a:solidFill>
                  <a:srgbClr val="000066"/>
                </a:solidFill>
                <a:latin typeface="华文新魏" panose="02010800040101010101" pitchFamily="2" charset="-122"/>
                <a:ea typeface="华文新魏" panose="02010800040101010101" pitchFamily="2" charset="-122"/>
              </a:rPr>
              <a:t>与下属的关系</a:t>
            </a:r>
            <a:endParaRPr lang="zh-CN" altLang="en-US" sz="2400" b="1" dirty="0">
              <a:solidFill>
                <a:srgbClr val="000066"/>
              </a:solidFill>
              <a:latin typeface="华文新魏" panose="02010800040101010101" pitchFamily="2" charset="-122"/>
              <a:ea typeface="华文新魏" panose="02010800040101010101" pitchFamily="2" charset="-122"/>
            </a:endParaRPr>
          </a:p>
          <a:p>
            <a:pPr marL="0" lvl="0" indent="0" algn="ctr" eaLnBrk="1" hangingPunct="1">
              <a:spcBef>
                <a:spcPct val="0"/>
              </a:spcBef>
              <a:buClrTx/>
              <a:buSzTx/>
              <a:buFontTx/>
              <a:buNone/>
            </a:pPr>
            <a:endParaRPr lang="zh-CN" altLang="en-US" sz="1800" dirty="0">
              <a:solidFill>
                <a:srgbClr val="99FF99"/>
              </a:solidFill>
              <a:latin typeface="华文新魏" panose="02010800040101010101" pitchFamily="2" charset="-122"/>
              <a:ea typeface="华文新魏" panose="02010800040101010101" pitchFamily="2" charset="-122"/>
            </a:endParaRPr>
          </a:p>
        </p:txBody>
      </p:sp>
      <p:sp>
        <p:nvSpPr>
          <p:cNvPr id="100" name="文本框 99"/>
          <p:cNvSpPr txBox="1"/>
          <p:nvPr/>
        </p:nvSpPr>
        <p:spPr>
          <a:xfrm>
            <a:off x="3233420" y="6305550"/>
            <a:ext cx="3292475" cy="337185"/>
          </a:xfrm>
          <a:prstGeom prst="rect">
            <a:avLst/>
          </a:prstGeom>
          <a:noFill/>
          <a:ln w="9525">
            <a:noFill/>
          </a:ln>
        </p:spPr>
        <p:txBody>
          <a:bodyPr wrap="square">
            <a:spAutoFit/>
          </a:bodyPr>
          <a:p>
            <a:pPr lvl="0" algn="l">
              <a:buClrTx/>
              <a:buSzTx/>
              <a:buFontTx/>
            </a:pPr>
            <a:r>
              <a:rPr lang="zh-CN" sz="1600" b="1">
                <a:latin typeface="+mn-ea"/>
                <a:ea typeface="+mn-ea"/>
                <a:sym typeface="+mn-ea"/>
              </a:rPr>
              <a:t>图</a:t>
            </a:r>
            <a:r>
              <a:rPr lang="zh-CN" sz="1600" b="1">
                <a:latin typeface="+mn-ea"/>
                <a:ea typeface="+mn-ea"/>
                <a:sym typeface="+mn-ea"/>
              </a:rPr>
              <a:t>12-2</a:t>
            </a:r>
            <a:r>
              <a:rPr lang="zh-CN" sz="1600" b="1">
                <a:latin typeface="+mn-ea"/>
                <a:ea typeface="+mn-ea"/>
                <a:sym typeface="+mn-ea"/>
              </a:rPr>
              <a:t>      </a:t>
            </a:r>
            <a:r>
              <a:rPr lang="zh-CN" sz="1600" b="1">
                <a:latin typeface="+mn-ea"/>
                <a:ea typeface="+mn-ea"/>
                <a:sym typeface="+mn-ea"/>
              </a:rPr>
              <a:t>赫茨伯格双因素激励理论</a:t>
            </a:r>
            <a:endParaRPr lang="zh-CN" sz="1600" b="1">
              <a:latin typeface="+mn-ea"/>
              <a:ea typeface="+mn-ea"/>
              <a:sym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676"/>
                                        </p:tgtEl>
                                        <p:attrNameLst>
                                          <p:attrName>style.visibility</p:attrName>
                                        </p:attrNameLst>
                                      </p:cBhvr>
                                      <p:to>
                                        <p:strVal val="visible"/>
                                      </p:to>
                                    </p:set>
                                    <p:animEffect transition="in" filter="wipe(left)">
                                      <p:cBhvr>
                                        <p:cTn id="17" dur="500"/>
                                        <p:tgtEl>
                                          <p:spTgt spid="28676"/>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28678"/>
                                        </p:tgtEl>
                                        <p:attrNameLst>
                                          <p:attrName>style.visibility</p:attrName>
                                        </p:attrNameLst>
                                      </p:cBhvr>
                                      <p:to>
                                        <p:strVal val="visible"/>
                                      </p:to>
                                    </p:set>
                                    <p:animEffect transition="in" filter="wipe(left)">
                                      <p:cBhvr>
                                        <p:cTn id="21" dur="500"/>
                                        <p:tgtEl>
                                          <p:spTgt spid="28678"/>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8679"/>
                                        </p:tgtEl>
                                        <p:attrNameLst>
                                          <p:attrName>style.visibility</p:attrName>
                                        </p:attrNameLst>
                                      </p:cBhvr>
                                      <p:to>
                                        <p:strVal val="visible"/>
                                      </p:to>
                                    </p:set>
                                    <p:animEffect transition="in" filter="wipe(left)">
                                      <p:cBhvr>
                                        <p:cTn id="25" dur="500"/>
                                        <p:tgtEl>
                                          <p:spTgt spid="28679"/>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28677"/>
                                        </p:tgtEl>
                                        <p:attrNameLst>
                                          <p:attrName>style.visibility</p:attrName>
                                        </p:attrNameLst>
                                      </p:cBhvr>
                                      <p:to>
                                        <p:strVal val="visible"/>
                                      </p:to>
                                    </p:set>
                                    <p:animEffect transition="in" filter="wipe(left)">
                                      <p:cBhvr>
                                        <p:cTn id="29" dur="500"/>
                                        <p:tgtEl>
                                          <p:spTgt spid="28677"/>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100" grpId="0"/>
      <p:bldP spid="28676" grpId="0"/>
      <p:bldP spid="28678" grpId="0" animBg="1"/>
      <p:bldP spid="28679" grpId="0" animBg="1"/>
      <p:bldP spid="286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891540"/>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二</a:t>
            </a:r>
            <a:r>
              <a:rPr lang="zh-CN" altLang="en-US" sz="3200" smtClean="0">
                <a:latin typeface="+mn-ea"/>
                <a:ea typeface="+mn-ea"/>
                <a:cs typeface="+mn-ea"/>
                <a:sym typeface="+mn-ea"/>
              </a:rPr>
              <a:t>、双因素理论</a:t>
            </a:r>
            <a:endParaRPr lang="zh-CN" altLang="en-US" sz="3200" b="1" smtClean="0">
              <a:latin typeface="+mn-ea"/>
              <a:ea typeface="+mn-ea"/>
              <a:cs typeface="+mn-ea"/>
            </a:endParaRPr>
          </a:p>
          <a:p>
            <a:pPr marL="0" indent="0"/>
            <a:r>
              <a:rPr lang="en-US" altLang="zh-CN" sz="2000" b="0">
                <a:latin typeface="+mn-ea"/>
                <a:ea typeface="+mn-ea"/>
                <a:cs typeface="+mn-ea"/>
              </a:rPr>
              <a:t>       </a:t>
            </a:r>
            <a:endParaRPr sz="2000" b="0">
              <a:latin typeface="+mn-ea"/>
              <a:ea typeface="+mn-ea"/>
              <a:cs typeface="+mn-ea"/>
            </a:endParaRPr>
          </a:p>
        </p:txBody>
      </p:sp>
      <p:grpSp>
        <p:nvGrpSpPr>
          <p:cNvPr id="13" name="组合 12"/>
          <p:cNvGrpSpPr/>
          <p:nvPr/>
        </p:nvGrpSpPr>
        <p:grpSpPr>
          <a:xfrm>
            <a:off x="396240" y="1837055"/>
            <a:ext cx="8604885" cy="4303148"/>
            <a:chOff x="850" y="2248"/>
            <a:chExt cx="13285" cy="7423"/>
          </a:xfrm>
        </p:grpSpPr>
        <p:sp>
          <p:nvSpPr>
            <p:cNvPr id="2" name="Rectangle 3"/>
            <p:cNvSpPr>
              <a:spLocks noGrp="1"/>
            </p:cNvSpPr>
            <p:nvPr/>
          </p:nvSpPr>
          <p:spPr>
            <a:xfrm>
              <a:off x="850" y="2248"/>
              <a:ext cx="12960" cy="7423"/>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None/>
              </a:pPr>
              <a:r>
                <a:rPr lang="zh-CN" altLang="en-US" b="1" dirty="0">
                  <a:solidFill>
                    <a:schemeClr val="folHlink"/>
                  </a:solidFill>
                  <a:latin typeface="华文新魏" panose="02010800040101010101" pitchFamily="2" charset="-122"/>
                  <a:ea typeface="华文新魏" panose="02010800040101010101" pitchFamily="2" charset="-122"/>
                </a:rPr>
                <a:t>                             </a:t>
              </a:r>
              <a:r>
                <a:rPr lang="zh-CN" altLang="en-US" b="1" dirty="0">
                  <a:solidFill>
                    <a:schemeClr val="accent4">
                      <a:lumMod val="50000"/>
                    </a:schemeClr>
                  </a:solidFill>
                  <a:latin typeface="华文新魏" panose="02010800040101010101" pitchFamily="2" charset="-122"/>
                  <a:ea typeface="华文新魏" panose="02010800040101010101" pitchFamily="2" charset="-122"/>
                </a:rPr>
                <a:t>传统观点</a:t>
              </a:r>
              <a:endParaRPr lang="zh-CN" altLang="en-US" b="1" dirty="0">
                <a:solidFill>
                  <a:schemeClr val="accent4">
                    <a:lumMod val="50000"/>
                  </a:schemeClr>
                </a:solidFill>
                <a:latin typeface="华文新魏" panose="02010800040101010101" pitchFamily="2" charset="-122"/>
                <a:ea typeface="华文新魏" panose="02010800040101010101" pitchFamily="2" charset="-122"/>
              </a:endParaRPr>
            </a:p>
          </p:txBody>
        </p:sp>
        <p:sp>
          <p:nvSpPr>
            <p:cNvPr id="4" name="AutoShape 4"/>
            <p:cNvSpPr/>
            <p:nvPr/>
          </p:nvSpPr>
          <p:spPr>
            <a:xfrm>
              <a:off x="4608" y="3383"/>
              <a:ext cx="5557" cy="1020"/>
            </a:xfrm>
            <a:prstGeom prst="cube">
              <a:avLst>
                <a:gd name="adj" fmla="val 25000"/>
              </a:avLst>
            </a:prstGeom>
            <a:solidFill>
              <a:srgbClr val="A50021"/>
            </a:solidFill>
            <a:ln w="9525">
              <a:noFill/>
            </a:ln>
          </p:spPr>
          <p:txBody>
            <a:bodyPr wrap="none" anchor="ct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algn="ctr" eaLnBrk="1" hangingPunct="1">
                <a:buNone/>
              </a:pPr>
              <a:endParaRPr lang="zh-CN" altLang="en-US" dirty="0">
                <a:solidFill>
                  <a:srgbClr val="993366"/>
                </a:solidFill>
              </a:endParaRPr>
            </a:p>
          </p:txBody>
        </p:sp>
        <p:sp>
          <p:nvSpPr>
            <p:cNvPr id="5" name="AutoShape 5"/>
            <p:cNvSpPr/>
            <p:nvPr/>
          </p:nvSpPr>
          <p:spPr>
            <a:xfrm>
              <a:off x="1433" y="7806"/>
              <a:ext cx="4310" cy="1135"/>
            </a:xfrm>
            <a:prstGeom prst="cube">
              <a:avLst>
                <a:gd name="adj" fmla="val 25000"/>
              </a:avLst>
            </a:prstGeom>
            <a:solidFill>
              <a:srgbClr val="006666"/>
            </a:solidFill>
            <a:ln w="9525">
              <a:noFill/>
            </a:ln>
          </p:spPr>
          <p:txBody>
            <a:bodyPr wrap="none" anchor="ct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algn="ctr" eaLnBrk="1" hangingPunct="1">
                <a:buNone/>
              </a:pPr>
              <a:endParaRPr lang="zh-CN" altLang="en-US" dirty="0">
                <a:solidFill>
                  <a:srgbClr val="993366"/>
                </a:solidFill>
              </a:endParaRPr>
            </a:p>
          </p:txBody>
        </p:sp>
        <p:sp>
          <p:nvSpPr>
            <p:cNvPr id="8" name="AutoShape 6"/>
            <p:cNvSpPr/>
            <p:nvPr/>
          </p:nvSpPr>
          <p:spPr>
            <a:xfrm>
              <a:off x="9258" y="7691"/>
              <a:ext cx="4422" cy="1132"/>
            </a:xfrm>
            <a:prstGeom prst="cube">
              <a:avLst>
                <a:gd name="adj" fmla="val 25000"/>
              </a:avLst>
            </a:prstGeom>
            <a:solidFill>
              <a:srgbClr val="000066"/>
            </a:solidFill>
            <a:ln w="9525">
              <a:noFill/>
            </a:ln>
          </p:spPr>
          <p:txBody>
            <a:bodyPr wrap="none" anchor="ct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342900" lvl="0" indent="-342900" algn="ctr" eaLnBrk="1" hangingPunct="1">
                <a:buNone/>
              </a:pPr>
              <a:endParaRPr lang="zh-CN" altLang="en-US" dirty="0"/>
            </a:p>
          </p:txBody>
        </p:sp>
        <p:sp>
          <p:nvSpPr>
            <p:cNvPr id="9" name="Text Box 8"/>
            <p:cNvSpPr txBox="1"/>
            <p:nvPr/>
          </p:nvSpPr>
          <p:spPr>
            <a:xfrm>
              <a:off x="3703" y="4628"/>
              <a:ext cx="7482" cy="6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1800" b="1" dirty="0">
                  <a:latin typeface="Garamond" panose="02020404030301010803" pitchFamily="18" charset="0"/>
                </a:rPr>
                <a:t>满意                                                         不满意</a:t>
              </a:r>
              <a:endParaRPr lang="zh-CN" altLang="en-US" sz="1800" b="1" dirty="0">
                <a:latin typeface="Garamond" panose="02020404030301010803" pitchFamily="18" charset="0"/>
              </a:endParaRPr>
            </a:p>
          </p:txBody>
        </p:sp>
        <p:sp>
          <p:nvSpPr>
            <p:cNvPr id="10" name="Text Box 10"/>
            <p:cNvSpPr txBox="1"/>
            <p:nvPr/>
          </p:nvSpPr>
          <p:spPr>
            <a:xfrm>
              <a:off x="5063" y="5991"/>
              <a:ext cx="4875" cy="1007"/>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algn="ctr" eaLnBrk="1" hangingPunct="1">
                <a:spcBef>
                  <a:spcPct val="50000"/>
                </a:spcBef>
                <a:buClrTx/>
                <a:buSzTx/>
                <a:buFontTx/>
                <a:buNone/>
              </a:pPr>
              <a:r>
                <a:rPr lang="zh-CN" altLang="en-US" b="1" dirty="0">
                  <a:solidFill>
                    <a:schemeClr val="accent4">
                      <a:lumMod val="50000"/>
                    </a:schemeClr>
                  </a:solidFill>
                  <a:latin typeface="华文新魏" panose="02010800040101010101" pitchFamily="2" charset="-122"/>
                  <a:ea typeface="华文新魏" panose="02010800040101010101" pitchFamily="2" charset="-122"/>
                </a:rPr>
                <a:t>赫茨伯格的观点</a:t>
              </a:r>
              <a:endParaRPr lang="zh-CN" altLang="en-US" b="1" dirty="0">
                <a:solidFill>
                  <a:schemeClr val="folHlink"/>
                </a:solidFill>
                <a:latin typeface="华文新魏" panose="02010800040101010101" pitchFamily="2" charset="-122"/>
                <a:ea typeface="华文新魏" panose="02010800040101010101" pitchFamily="2" charset="-122"/>
              </a:endParaRPr>
            </a:p>
          </p:txBody>
        </p:sp>
        <p:sp>
          <p:nvSpPr>
            <p:cNvPr id="11" name="Text Box 11"/>
            <p:cNvSpPr txBox="1"/>
            <p:nvPr/>
          </p:nvSpPr>
          <p:spPr>
            <a:xfrm>
              <a:off x="2000" y="7011"/>
              <a:ext cx="10773" cy="6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1800" b="1" dirty="0">
                  <a:latin typeface="Garamond" panose="02020404030301010803" pitchFamily="18" charset="0"/>
                </a:rPr>
                <a:t>       激励因素                                                                    保健因素</a:t>
              </a:r>
              <a:endParaRPr lang="zh-CN" altLang="en-US" sz="1800" b="1" dirty="0">
                <a:latin typeface="Garamond" panose="02020404030301010803" pitchFamily="18" charset="0"/>
              </a:endParaRPr>
            </a:p>
          </p:txBody>
        </p:sp>
        <p:sp>
          <p:nvSpPr>
            <p:cNvPr id="12" name="Text Box 12"/>
            <p:cNvSpPr txBox="1"/>
            <p:nvPr/>
          </p:nvSpPr>
          <p:spPr>
            <a:xfrm>
              <a:off x="980" y="8938"/>
              <a:ext cx="13155" cy="6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1800" b="1" dirty="0">
                  <a:latin typeface="Garamond" panose="02020404030301010803" pitchFamily="18" charset="0"/>
                </a:rPr>
                <a:t>满意                                没有满意                              没有不满意                        不满意</a:t>
              </a:r>
              <a:endParaRPr lang="zh-CN" altLang="en-US" sz="1800" b="1" dirty="0">
                <a:latin typeface="Garamond" panose="02020404030301010803" pitchFamily="18" charset="0"/>
              </a:endParaRPr>
            </a:p>
          </p:txBody>
        </p:sp>
      </p:grpSp>
      <p:sp>
        <p:nvSpPr>
          <p:cNvPr id="100" name="文本框 99"/>
          <p:cNvSpPr txBox="1"/>
          <p:nvPr/>
        </p:nvSpPr>
        <p:spPr>
          <a:xfrm>
            <a:off x="2653665" y="6247765"/>
            <a:ext cx="3629025" cy="337185"/>
          </a:xfrm>
          <a:prstGeom prst="rect">
            <a:avLst/>
          </a:prstGeom>
          <a:noFill/>
          <a:ln w="9525">
            <a:noFill/>
          </a:ln>
        </p:spPr>
        <p:txBody>
          <a:bodyPr wrap="square">
            <a:spAutoFit/>
          </a:bodyPr>
          <a:p>
            <a:pPr lvl="0" algn="l">
              <a:buClrTx/>
              <a:buSzTx/>
              <a:buFontTx/>
            </a:pPr>
            <a:r>
              <a:rPr lang="zh-CN" sz="1600" b="1">
                <a:latin typeface="+mn-ea"/>
                <a:ea typeface="+mn-ea"/>
                <a:sym typeface="+mn-ea"/>
              </a:rPr>
              <a:t>图</a:t>
            </a:r>
            <a:r>
              <a:rPr lang="zh-CN" sz="1600" b="1">
                <a:latin typeface="+mn-ea"/>
                <a:ea typeface="+mn-ea"/>
                <a:sym typeface="+mn-ea"/>
              </a:rPr>
              <a:t>12-3</a:t>
            </a:r>
            <a:r>
              <a:rPr lang="zh-CN" sz="1600" b="1">
                <a:latin typeface="+mn-ea"/>
                <a:ea typeface="+mn-ea"/>
                <a:sym typeface="+mn-ea"/>
              </a:rPr>
              <a:t>  </a:t>
            </a:r>
            <a:r>
              <a:rPr lang="zh-CN" sz="1600" b="1">
                <a:latin typeface="+mn-ea"/>
                <a:ea typeface="+mn-ea"/>
                <a:sym typeface="+mn-ea"/>
              </a:rPr>
              <a:t>传统模型与双因素模型的区别</a:t>
            </a:r>
            <a:endParaRPr lang="zh-CN" sz="1600" b="1">
              <a:latin typeface="+mn-ea"/>
              <a:ea typeface="+mn-ea"/>
              <a:sym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10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891540"/>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二</a:t>
            </a:r>
            <a:r>
              <a:rPr lang="zh-CN" altLang="en-US" sz="3200" smtClean="0">
                <a:latin typeface="+mn-ea"/>
                <a:ea typeface="+mn-ea"/>
                <a:cs typeface="+mn-ea"/>
                <a:sym typeface="+mn-ea"/>
              </a:rPr>
              <a:t>、双因素理论</a:t>
            </a:r>
            <a:endParaRPr lang="zh-CN" altLang="en-US" sz="3200" b="1" smtClean="0">
              <a:latin typeface="+mn-ea"/>
              <a:ea typeface="+mn-ea"/>
              <a:cs typeface="+mn-ea"/>
            </a:endParaRPr>
          </a:p>
          <a:p>
            <a:pPr marL="0" indent="0"/>
            <a:r>
              <a:rPr lang="en-US" altLang="zh-CN" sz="2000" b="0">
                <a:latin typeface="+mn-ea"/>
                <a:ea typeface="+mn-ea"/>
                <a:cs typeface="+mn-ea"/>
              </a:rPr>
              <a:t>       </a:t>
            </a:r>
            <a:endParaRPr sz="2000" b="0">
              <a:latin typeface="+mn-ea"/>
              <a:ea typeface="+mn-ea"/>
              <a:cs typeface="+mn-ea"/>
            </a:endParaRPr>
          </a:p>
        </p:txBody>
      </p:sp>
      <p:sp>
        <p:nvSpPr>
          <p:cNvPr id="100" name="文本框 99"/>
          <p:cNvSpPr txBox="1"/>
          <p:nvPr/>
        </p:nvSpPr>
        <p:spPr>
          <a:xfrm>
            <a:off x="2653665" y="5676265"/>
            <a:ext cx="4565650" cy="337185"/>
          </a:xfrm>
          <a:prstGeom prst="rect">
            <a:avLst/>
          </a:prstGeom>
          <a:noFill/>
          <a:ln w="9525">
            <a:noFill/>
          </a:ln>
        </p:spPr>
        <p:txBody>
          <a:bodyPr wrap="square">
            <a:spAutoFit/>
          </a:bodyPr>
          <a:p>
            <a:pPr lvl="0" algn="l">
              <a:buClrTx/>
              <a:buSzTx/>
              <a:buFontTx/>
            </a:pPr>
            <a:r>
              <a:rPr lang="zh-CN" sz="1600" b="1">
                <a:latin typeface="+mn-ea"/>
                <a:ea typeface="+mn-ea"/>
                <a:sym typeface="+mn-ea"/>
              </a:rPr>
              <a:t>图12-4  双因素理论与需要层次理论之间的关系</a:t>
            </a:r>
            <a:endParaRPr lang="zh-CN" sz="1600" b="1">
              <a:latin typeface="+mn-ea"/>
              <a:ea typeface="+mn-ea"/>
              <a:sym typeface="+mn-ea"/>
            </a:endParaRPr>
          </a:p>
        </p:txBody>
      </p:sp>
      <p:pic>
        <p:nvPicPr>
          <p:cNvPr id="7" name="Picture 3"/>
          <p:cNvPicPr>
            <a:picLocks noGrp="1"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1343660" y="1851660"/>
            <a:ext cx="6530340" cy="3609975"/>
          </a:xfrm>
          <a:prstGeom prst="rect">
            <a:avLst/>
          </a:prstGeom>
          <a:noFill/>
          <a:ln>
            <a:noFill/>
          </a:ln>
        </p:spPr>
      </p:pic>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1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891540"/>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三</a:t>
            </a:r>
            <a:r>
              <a:rPr lang="zh-CN" altLang="en-US" sz="3200" smtClean="0">
                <a:latin typeface="+mn-ea"/>
                <a:ea typeface="+mn-ea"/>
                <a:cs typeface="+mn-ea"/>
                <a:sym typeface="+mn-ea"/>
              </a:rPr>
              <a:t>、成就需要理论</a:t>
            </a:r>
            <a:endParaRPr lang="zh-CN" altLang="en-US" sz="3200" b="1" smtClean="0">
              <a:latin typeface="+mn-ea"/>
              <a:ea typeface="+mn-ea"/>
              <a:cs typeface="+mn-ea"/>
            </a:endParaRPr>
          </a:p>
          <a:p>
            <a:pPr marL="0" indent="0"/>
            <a:r>
              <a:rPr lang="en-US" altLang="zh-CN" sz="2000" b="0">
                <a:latin typeface="+mn-ea"/>
                <a:ea typeface="+mn-ea"/>
                <a:cs typeface="+mn-ea"/>
              </a:rPr>
              <a:t>       </a:t>
            </a:r>
            <a:endParaRPr sz="2000" b="0">
              <a:latin typeface="+mn-ea"/>
              <a:ea typeface="+mn-ea"/>
              <a:cs typeface="+mn-ea"/>
            </a:endParaRPr>
          </a:p>
        </p:txBody>
      </p:sp>
      <p:sp>
        <p:nvSpPr>
          <p:cNvPr id="2" name="文本框 1"/>
          <p:cNvSpPr txBox="1"/>
          <p:nvPr/>
        </p:nvSpPr>
        <p:spPr>
          <a:xfrm>
            <a:off x="621665" y="1818005"/>
            <a:ext cx="7891780" cy="953135"/>
          </a:xfrm>
          <a:prstGeom prst="rect">
            <a:avLst/>
          </a:prstGeom>
          <a:noFill/>
          <a:ln w="9525">
            <a:noFill/>
          </a:ln>
        </p:spPr>
        <p:txBody>
          <a:bodyPr wrap="square">
            <a:spAutoFit/>
          </a:bodyPr>
          <a:p>
            <a:pPr marL="0" indent="266700"/>
            <a:r>
              <a:rPr lang="en-US" altLang="zh-CN" sz="3200" b="0">
                <a:latin typeface="+mn-ea"/>
                <a:ea typeface="+mn-ea"/>
                <a:cs typeface="+mn-ea"/>
              </a:rPr>
              <a:t>   </a:t>
            </a:r>
            <a:r>
              <a:rPr lang="zh-CN" sz="2400" b="0">
                <a:latin typeface="+mn-ea"/>
                <a:ea typeface="+mn-ea"/>
                <a:cs typeface="+mn-ea"/>
              </a:rPr>
              <a:t>由美国管理学家大卫·麦克利</a:t>
            </a:r>
            <a:r>
              <a:rPr sz="2400" b="0">
                <a:latin typeface="+mn-ea"/>
                <a:ea typeface="+mn-ea"/>
                <a:cs typeface="+mn-ea"/>
              </a:rPr>
              <a:t>兰</a:t>
            </a:r>
            <a:r>
              <a:rPr lang="zh-CN" sz="2400" b="0">
                <a:latin typeface="+mn-ea"/>
                <a:ea typeface="+mn-ea"/>
                <a:cs typeface="+mn-ea"/>
              </a:rPr>
              <a:t>（</a:t>
            </a:r>
            <a:r>
              <a:rPr lang="en-US" sz="2400" b="0">
                <a:latin typeface="+mn-ea"/>
                <a:ea typeface="+mn-ea"/>
                <a:cs typeface="+mn-ea"/>
              </a:rPr>
              <a:t>David MaClelland</a:t>
            </a:r>
            <a:r>
              <a:rPr lang="zh-CN" sz="2400" b="0">
                <a:latin typeface="+mn-ea"/>
                <a:ea typeface="+mn-ea"/>
                <a:cs typeface="+mn-ea"/>
              </a:rPr>
              <a:t>）提出的。</a:t>
            </a:r>
            <a:endParaRPr lang="zh-CN" altLang="en-US" sz="2400">
              <a:latin typeface="+mn-ea"/>
              <a:ea typeface="+mn-ea"/>
              <a:cs typeface="+mn-ea"/>
            </a:endParaRPr>
          </a:p>
        </p:txBody>
      </p:sp>
      <p:sp>
        <p:nvSpPr>
          <p:cNvPr id="24579" name="Rectangle 3"/>
          <p:cNvSpPr>
            <a:spLocks noGrp="1"/>
          </p:cNvSpPr>
          <p:nvPr/>
        </p:nvSpPr>
        <p:spPr>
          <a:xfrm>
            <a:off x="621665" y="2771140"/>
            <a:ext cx="8229600" cy="3692525"/>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b="1" dirty="0">
                <a:solidFill>
                  <a:schemeClr val="tx1"/>
                </a:solidFill>
                <a:latin typeface="华文新魏" panose="02010800040101010101" pitchFamily="2" charset="-122"/>
                <a:ea typeface="华文新魏" panose="02010800040101010101" pitchFamily="2" charset="-122"/>
              </a:rPr>
              <a:t>成就的需要，</a:t>
            </a:r>
            <a:r>
              <a:rPr lang="zh-CN" altLang="en-US" sz="2400" dirty="0">
                <a:latin typeface="华文新魏" panose="02010800040101010101" pitchFamily="2" charset="-122"/>
                <a:ea typeface="华文新魏" panose="02010800040101010101" pitchFamily="2" charset="-122"/>
              </a:rPr>
              <a:t>达到标准、追求卓越、争取成功的需要；</a:t>
            </a:r>
            <a:endParaRPr lang="zh-CN" altLang="en-US" sz="2400" dirty="0">
              <a:latin typeface="华文新魏" panose="02010800040101010101" pitchFamily="2" charset="-122"/>
              <a:ea typeface="华文新魏" panose="02010800040101010101" pitchFamily="2" charset="-122"/>
            </a:endParaRPr>
          </a:p>
          <a:p>
            <a:pPr eaLnBrk="1" hangingPunct="1"/>
            <a:r>
              <a:rPr lang="zh-CN" altLang="en-US" b="1" dirty="0">
                <a:latin typeface="华文新魏" panose="02010800040101010101" pitchFamily="2" charset="-122"/>
                <a:ea typeface="华文新魏" panose="02010800040101010101" pitchFamily="2" charset="-122"/>
              </a:rPr>
              <a:t>依附的需要，</a:t>
            </a:r>
            <a:r>
              <a:rPr lang="zh-CN" altLang="en-US" sz="2400" dirty="0">
                <a:latin typeface="华文新魏" panose="02010800040101010101" pitchFamily="2" charset="-122"/>
                <a:ea typeface="华文新魏" panose="02010800040101010101" pitchFamily="2" charset="-122"/>
              </a:rPr>
              <a:t>建立友好亲密的人际关系的需要；</a:t>
            </a:r>
            <a:endParaRPr lang="zh-CN" altLang="en-US" b="1" dirty="0">
              <a:latin typeface="华文新魏" panose="02010800040101010101" pitchFamily="2" charset="-122"/>
              <a:ea typeface="华文新魏" panose="02010800040101010101" pitchFamily="2" charset="-122"/>
            </a:endParaRPr>
          </a:p>
          <a:p>
            <a:pPr eaLnBrk="1" hangingPunct="1"/>
            <a:r>
              <a:rPr lang="zh-CN" altLang="en-US" b="1" dirty="0">
                <a:latin typeface="华文新魏" panose="02010800040101010101" pitchFamily="2" charset="-122"/>
                <a:ea typeface="华文新魏" panose="02010800040101010101" pitchFamily="2" charset="-122"/>
              </a:rPr>
              <a:t>权力的需要，</a:t>
            </a:r>
            <a:r>
              <a:rPr lang="zh-CN" altLang="en-US" sz="2400" dirty="0">
                <a:latin typeface="华文新魏" panose="02010800040101010101" pitchFamily="2" charset="-122"/>
                <a:ea typeface="华文新魏" panose="02010800040101010101" pitchFamily="2" charset="-122"/>
              </a:rPr>
              <a:t>渴望影响或控制他人、为他人负责以及拥有高于他人的职权的权威。 </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left)">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4579">
                                            <p:txEl>
                                              <p:pRg st="0" end="0"/>
                                            </p:txEl>
                                          </p:spTgt>
                                        </p:tgtEl>
                                        <p:attrNameLst>
                                          <p:attrName>style.visibility</p:attrName>
                                        </p:attrNameLst>
                                      </p:cBhvr>
                                      <p:to>
                                        <p:strVal val="visible"/>
                                      </p:to>
                                    </p:set>
                                    <p:animEffect transition="in" filter="wipe(left)">
                                      <p:cBhvr>
                                        <p:cTn id="22" dur="500"/>
                                        <p:tgtEl>
                                          <p:spTgt spid="2457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4579">
                                            <p:txEl>
                                              <p:pRg st="1" end="1"/>
                                            </p:txEl>
                                          </p:spTgt>
                                        </p:tgtEl>
                                        <p:attrNameLst>
                                          <p:attrName>style.visibility</p:attrName>
                                        </p:attrNameLst>
                                      </p:cBhvr>
                                      <p:to>
                                        <p:strVal val="visible"/>
                                      </p:to>
                                    </p:set>
                                    <p:animEffect transition="in" filter="wipe(left)">
                                      <p:cBhvr>
                                        <p:cTn id="27" dur="500"/>
                                        <p:tgtEl>
                                          <p:spTgt spid="2457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4579">
                                            <p:txEl>
                                              <p:pRg st="2" end="2"/>
                                            </p:txEl>
                                          </p:spTgt>
                                        </p:tgtEl>
                                        <p:attrNameLst>
                                          <p:attrName>style.visibility</p:attrName>
                                        </p:attrNameLst>
                                      </p:cBhvr>
                                      <p:to>
                                        <p:strVal val="visible"/>
                                      </p:to>
                                    </p:set>
                                    <p:animEffect transition="in" filter="wipe(left)">
                                      <p:cBhvr>
                                        <p:cTn id="32"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521970"/>
          </a:xfrm>
          <a:prstGeom prst="rect">
            <a:avLst/>
          </a:prstGeom>
          <a:noFill/>
          <a:ln w="9525">
            <a:noFill/>
          </a:ln>
        </p:spPr>
        <p:txBody>
          <a:bodyPr wrap="square">
            <a:spAutoFit/>
          </a:bodyPr>
          <a:p>
            <a:pPr marL="0" indent="0"/>
            <a:r>
              <a:rPr lang="en-US" altLang="zh-CN" sz="2800" b="0">
                <a:latin typeface="+mn-ea"/>
                <a:ea typeface="+mn-ea"/>
                <a:cs typeface="+mn-ea"/>
              </a:rPr>
              <a:t> </a:t>
            </a:r>
            <a:r>
              <a:rPr lang="zh-CN" altLang="en-US" sz="2800" b="0">
                <a:latin typeface="+mn-ea"/>
                <a:ea typeface="+mn-ea"/>
                <a:cs typeface="+mn-ea"/>
              </a:rPr>
              <a:t>四</a:t>
            </a:r>
            <a:r>
              <a:rPr lang="zh-CN" altLang="en-US" sz="2800" smtClean="0">
                <a:latin typeface="+mn-ea"/>
                <a:ea typeface="+mn-ea"/>
                <a:cs typeface="+mn-ea"/>
                <a:sym typeface="+mn-ea"/>
              </a:rPr>
              <a:t>、</a:t>
            </a:r>
            <a:r>
              <a:rPr lang="en-US" altLang="zh-CN" sz="2800" smtClean="0">
                <a:latin typeface="+mn-ea"/>
                <a:ea typeface="+mn-ea"/>
                <a:cs typeface="+mn-ea"/>
                <a:sym typeface="+mn-ea"/>
              </a:rPr>
              <a:t>X</a:t>
            </a:r>
            <a:r>
              <a:rPr lang="zh-CN" altLang="en-US" sz="2800" smtClean="0">
                <a:latin typeface="+mn-ea"/>
                <a:ea typeface="+mn-ea"/>
                <a:cs typeface="+mn-ea"/>
                <a:sym typeface="+mn-ea"/>
              </a:rPr>
              <a:t>理论</a:t>
            </a:r>
            <a:r>
              <a:rPr lang="en-US" altLang="zh-CN" sz="2800" smtClean="0">
                <a:latin typeface="+mn-ea"/>
                <a:ea typeface="+mn-ea"/>
                <a:cs typeface="+mn-ea"/>
                <a:sym typeface="+mn-ea"/>
              </a:rPr>
              <a:t>Y</a:t>
            </a:r>
            <a:r>
              <a:rPr lang="zh-CN" altLang="en-US" sz="2800" smtClean="0">
                <a:latin typeface="+mn-ea"/>
                <a:ea typeface="+mn-ea"/>
                <a:cs typeface="+mn-ea"/>
                <a:sym typeface="+mn-ea"/>
              </a:rPr>
              <a:t>理论</a:t>
            </a:r>
            <a:r>
              <a:rPr lang="en-US" altLang="zh-CN" sz="2800" b="0">
                <a:latin typeface="+mn-ea"/>
                <a:ea typeface="+mn-ea"/>
                <a:cs typeface="+mn-ea"/>
              </a:rPr>
              <a:t>       </a:t>
            </a:r>
            <a:endParaRPr sz="2800" b="0">
              <a:latin typeface="+mn-ea"/>
              <a:ea typeface="+mn-ea"/>
              <a:cs typeface="+mn-ea"/>
            </a:endParaRPr>
          </a:p>
        </p:txBody>
      </p:sp>
      <p:sp>
        <p:nvSpPr>
          <p:cNvPr id="2" name="文本框 1"/>
          <p:cNvSpPr txBox="1"/>
          <p:nvPr/>
        </p:nvSpPr>
        <p:spPr>
          <a:xfrm>
            <a:off x="621665" y="1818005"/>
            <a:ext cx="7891780" cy="953135"/>
          </a:xfrm>
          <a:prstGeom prst="rect">
            <a:avLst/>
          </a:prstGeom>
          <a:noFill/>
          <a:ln w="9525">
            <a:noFill/>
          </a:ln>
        </p:spPr>
        <p:txBody>
          <a:bodyPr wrap="square">
            <a:spAutoFit/>
          </a:bodyPr>
          <a:p>
            <a:pPr marL="0" indent="266700"/>
            <a:r>
              <a:rPr lang="en-US" altLang="zh-CN" sz="3200" b="0">
                <a:latin typeface="+mn-ea"/>
                <a:ea typeface="+mn-ea"/>
                <a:cs typeface="+mn-ea"/>
              </a:rPr>
              <a:t>   </a:t>
            </a:r>
            <a:r>
              <a:rPr sz="2400" b="0">
                <a:latin typeface="+mn-ea"/>
                <a:ea typeface="+mn-ea"/>
                <a:cs typeface="+mn-ea"/>
              </a:rPr>
              <a:t>由美国管理心理学家道格拉斯·麦格雷戈（Douglas McGregor）总结提出。</a:t>
            </a:r>
            <a:endParaRPr sz="2400" b="0">
              <a:latin typeface="+mn-ea"/>
              <a:ea typeface="+mn-ea"/>
              <a:cs typeface="+mn-ea"/>
            </a:endParaRPr>
          </a:p>
        </p:txBody>
      </p:sp>
      <p:sp>
        <p:nvSpPr>
          <p:cNvPr id="24579" name="Rectangle 3"/>
          <p:cNvSpPr>
            <a:spLocks noGrp="1"/>
          </p:cNvSpPr>
          <p:nvPr/>
        </p:nvSpPr>
        <p:spPr>
          <a:xfrm>
            <a:off x="621665" y="2771140"/>
            <a:ext cx="8434705" cy="3692525"/>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l"/>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folHlink"/>
              </a:buClr>
              <a:buSzPct val="75000"/>
              <a:buFont typeface="Wingdings" panose="05000000000000000000"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20000"/>
              </a:lnSpc>
              <a:buSzPct val="75000"/>
              <a:buFont typeface="Arial" panose="020B0604020202020204" pitchFamily="34" charset="0"/>
              <a:buBlip>
                <a:blip r:embed="rId1"/>
              </a:buBlip>
            </a:pPr>
            <a:r>
              <a:rPr lang="zh-CN" altLang="en-US" sz="3200" dirty="0">
                <a:latin typeface="华文新魏" panose="02010800040101010101" pitchFamily="2" charset="-122"/>
                <a:ea typeface="华文新魏" panose="02010800040101010101" pitchFamily="2" charset="-122"/>
                <a:sym typeface="+mn-ea"/>
              </a:rPr>
              <a:t>管理者对人性的假设有两种对立的基本观点：</a:t>
            </a:r>
            <a:endParaRPr lang="en-US" altLang="zh-CN" sz="3200" kern="1200" dirty="0">
              <a:latin typeface="华文新魏" panose="02010800040101010101" pitchFamily="2" charset="-122"/>
              <a:ea typeface="华文新魏" panose="02010800040101010101" pitchFamily="2" charset="-122"/>
              <a:cs typeface="+mn-cs"/>
            </a:endParaRPr>
          </a:p>
          <a:p>
            <a:pPr lvl="1" eaLnBrk="1" hangingPunct="1">
              <a:lnSpc>
                <a:spcPct val="120000"/>
              </a:lnSpc>
              <a:buSzPct val="75000"/>
              <a:buFont typeface="Wingdings" panose="05000000000000000000" charset="0"/>
              <a:buBlip>
                <a:blip r:embed="rId2"/>
              </a:buBlip>
            </a:pPr>
            <a:r>
              <a:rPr lang="zh-CN" altLang="en-US" sz="3200" b="1" dirty="0">
                <a:latin typeface="华文新魏" panose="02010800040101010101" pitchFamily="2" charset="-122"/>
                <a:ea typeface="华文新魏" panose="02010800040101010101" pitchFamily="2" charset="-122"/>
                <a:sym typeface="+mn-ea"/>
              </a:rPr>
              <a:t>一是消极的</a:t>
            </a:r>
            <a:r>
              <a:rPr lang="en-US" altLang="en-US" sz="3200" b="1" dirty="0">
                <a:latin typeface="华文新魏" panose="02010800040101010101" pitchFamily="2" charset="-122"/>
                <a:ea typeface="华文新魏" panose="02010800040101010101" pitchFamily="2" charset="-122"/>
                <a:sym typeface="+mn-ea"/>
              </a:rPr>
              <a:t>X</a:t>
            </a:r>
            <a:r>
              <a:rPr lang="zh-CN" altLang="en-US" sz="3200" b="1" dirty="0">
                <a:latin typeface="华文新魏" panose="02010800040101010101" pitchFamily="2" charset="-122"/>
                <a:ea typeface="华文新魏" panose="02010800040101010101" pitchFamily="2" charset="-122"/>
                <a:sym typeface="+mn-ea"/>
              </a:rPr>
              <a:t>理论（</a:t>
            </a:r>
            <a:r>
              <a:rPr lang="en-US" altLang="en-US" sz="3200" b="1" dirty="0">
                <a:latin typeface="华文新魏" panose="02010800040101010101" pitchFamily="2" charset="-122"/>
                <a:ea typeface="华文新魏" panose="02010800040101010101" pitchFamily="2" charset="-122"/>
                <a:sym typeface="+mn-ea"/>
              </a:rPr>
              <a:t>Theory X</a:t>
            </a:r>
            <a:r>
              <a:rPr lang="zh-CN" altLang="en-US" sz="3200" b="1" dirty="0">
                <a:latin typeface="华文新魏" panose="02010800040101010101" pitchFamily="2" charset="-122"/>
                <a:ea typeface="华文新魏" panose="02010800040101010101" pitchFamily="2" charset="-122"/>
                <a:sym typeface="+mn-ea"/>
              </a:rPr>
              <a:t>）</a:t>
            </a:r>
            <a:endParaRPr lang="en-US" altLang="zh-CN" sz="3200" b="1" kern="1200" dirty="0">
              <a:latin typeface="华文新魏" panose="02010800040101010101" pitchFamily="2" charset="-122"/>
              <a:ea typeface="华文新魏" panose="02010800040101010101" pitchFamily="2" charset="-122"/>
              <a:cs typeface="+mn-cs"/>
            </a:endParaRPr>
          </a:p>
          <a:p>
            <a:pPr lvl="1" eaLnBrk="1" hangingPunct="1">
              <a:lnSpc>
                <a:spcPct val="120000"/>
              </a:lnSpc>
              <a:buSzPct val="75000"/>
              <a:buFont typeface="Wingdings" panose="05000000000000000000" charset="0"/>
              <a:buBlip>
                <a:blip r:embed="rId2"/>
              </a:buBlip>
            </a:pPr>
            <a:r>
              <a:rPr lang="zh-CN" altLang="en-US" sz="3200" b="1" dirty="0">
                <a:latin typeface="华文新魏" panose="02010800040101010101" pitchFamily="2" charset="-122"/>
                <a:ea typeface="华文新魏" panose="02010800040101010101" pitchFamily="2" charset="-122"/>
                <a:sym typeface="+mn-ea"/>
              </a:rPr>
              <a:t>二是积极的</a:t>
            </a:r>
            <a:r>
              <a:rPr lang="en-US" altLang="en-US" sz="3200" b="1" dirty="0">
                <a:latin typeface="华文新魏" panose="02010800040101010101" pitchFamily="2" charset="-122"/>
                <a:ea typeface="华文新魏" panose="02010800040101010101" pitchFamily="2" charset="-122"/>
                <a:sym typeface="+mn-ea"/>
              </a:rPr>
              <a:t>Y</a:t>
            </a:r>
            <a:r>
              <a:rPr lang="zh-CN" altLang="en-US" sz="3200" b="1" dirty="0">
                <a:latin typeface="华文新魏" panose="02010800040101010101" pitchFamily="2" charset="-122"/>
                <a:ea typeface="华文新魏" panose="02010800040101010101" pitchFamily="2" charset="-122"/>
                <a:sym typeface="+mn-ea"/>
              </a:rPr>
              <a:t>理论</a:t>
            </a:r>
            <a:r>
              <a:rPr lang="en-US" altLang="en-US" sz="3200" b="1" dirty="0">
                <a:latin typeface="华文新魏" panose="02010800040101010101" pitchFamily="2" charset="-122"/>
                <a:ea typeface="华文新魏" panose="02010800040101010101" pitchFamily="2" charset="-122"/>
                <a:sym typeface="+mn-ea"/>
              </a:rPr>
              <a:t>(Theory Y)</a:t>
            </a: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left)">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4579">
                                            <p:txEl>
                                              <p:pRg st="0" end="0"/>
                                            </p:txEl>
                                          </p:spTgt>
                                        </p:tgtEl>
                                        <p:attrNameLst>
                                          <p:attrName>style.visibility</p:attrName>
                                        </p:attrNameLst>
                                      </p:cBhvr>
                                      <p:to>
                                        <p:strVal val="visible"/>
                                      </p:to>
                                    </p:set>
                                    <p:animEffect transition="in" filter="wipe(left)">
                                      <p:cBhvr>
                                        <p:cTn id="22" dur="500"/>
                                        <p:tgtEl>
                                          <p:spTgt spid="2457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4579">
                                            <p:txEl>
                                              <p:pRg st="1" end="1"/>
                                            </p:txEl>
                                          </p:spTgt>
                                        </p:tgtEl>
                                        <p:attrNameLst>
                                          <p:attrName>style.visibility</p:attrName>
                                        </p:attrNameLst>
                                      </p:cBhvr>
                                      <p:to>
                                        <p:strVal val="visible"/>
                                      </p:to>
                                    </p:set>
                                    <p:animEffect transition="in" filter="wipe(left)">
                                      <p:cBhvr>
                                        <p:cTn id="27" dur="500"/>
                                        <p:tgtEl>
                                          <p:spTgt spid="2457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4579">
                                            <p:txEl>
                                              <p:pRg st="2" end="2"/>
                                            </p:txEl>
                                          </p:spTgt>
                                        </p:tgtEl>
                                        <p:attrNameLst>
                                          <p:attrName>style.visibility</p:attrName>
                                        </p:attrNameLst>
                                      </p:cBhvr>
                                      <p:to>
                                        <p:strVal val="visible"/>
                                      </p:to>
                                    </p:set>
                                    <p:animEffect transition="in" filter="wipe(left)">
                                      <p:cBhvr>
                                        <p:cTn id="32"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583565"/>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四</a:t>
            </a:r>
            <a:r>
              <a:rPr lang="zh-CN" altLang="en-US" sz="3200" smtClean="0">
                <a:latin typeface="+mn-ea"/>
                <a:ea typeface="+mn-ea"/>
                <a:cs typeface="+mn-ea"/>
                <a:sym typeface="+mn-ea"/>
              </a:rPr>
              <a:t>、</a:t>
            </a:r>
            <a:r>
              <a:rPr lang="en-US" altLang="zh-CN" sz="3200" smtClean="0">
                <a:latin typeface="+mn-ea"/>
                <a:ea typeface="+mn-ea"/>
                <a:cs typeface="+mn-ea"/>
                <a:sym typeface="+mn-ea"/>
              </a:rPr>
              <a:t>X</a:t>
            </a:r>
            <a:r>
              <a:rPr lang="zh-CN" altLang="en-US" sz="3200" smtClean="0">
                <a:latin typeface="+mn-ea"/>
                <a:ea typeface="+mn-ea"/>
                <a:cs typeface="+mn-ea"/>
                <a:sym typeface="+mn-ea"/>
              </a:rPr>
              <a:t>理论</a:t>
            </a:r>
            <a:r>
              <a:rPr lang="en-US" altLang="zh-CN" sz="3200" smtClean="0">
                <a:latin typeface="+mn-ea"/>
                <a:ea typeface="+mn-ea"/>
                <a:cs typeface="+mn-ea"/>
                <a:sym typeface="+mn-ea"/>
              </a:rPr>
              <a:t>Y</a:t>
            </a:r>
            <a:r>
              <a:rPr lang="zh-CN" altLang="en-US" sz="3200" smtClean="0">
                <a:latin typeface="+mn-ea"/>
                <a:ea typeface="+mn-ea"/>
                <a:cs typeface="+mn-ea"/>
                <a:sym typeface="+mn-ea"/>
              </a:rPr>
              <a:t>理论</a:t>
            </a:r>
            <a:r>
              <a:rPr lang="en-US" altLang="zh-CN" sz="2000" b="0">
                <a:latin typeface="+mn-ea"/>
                <a:ea typeface="+mn-ea"/>
                <a:cs typeface="+mn-ea"/>
              </a:rPr>
              <a:t>       </a:t>
            </a:r>
            <a:endParaRPr sz="2000" b="0">
              <a:latin typeface="+mn-ea"/>
              <a:ea typeface="+mn-ea"/>
              <a:cs typeface="+mn-ea"/>
            </a:endParaRPr>
          </a:p>
        </p:txBody>
      </p:sp>
      <p:grpSp>
        <p:nvGrpSpPr>
          <p:cNvPr id="5" name="组合 9"/>
          <p:cNvGrpSpPr/>
          <p:nvPr/>
        </p:nvGrpSpPr>
        <p:grpSpPr>
          <a:xfrm>
            <a:off x="1368425" y="1835150"/>
            <a:ext cx="6786245" cy="4440555"/>
            <a:chOff x="2214546" y="1461072"/>
            <a:chExt cx="6786610" cy="4796279"/>
          </a:xfrm>
        </p:grpSpPr>
        <p:sp>
          <p:nvSpPr>
            <p:cNvPr id="7" name="圆角矩形 6"/>
            <p:cNvSpPr/>
            <p:nvPr/>
          </p:nvSpPr>
          <p:spPr>
            <a:xfrm>
              <a:off x="2214546" y="2072181"/>
              <a:ext cx="3214543" cy="418517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rPr>
                <a:t>员工天性好逸恶劳，只要可能，就会躲避工作</a:t>
              </a:r>
              <a:endPar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rPr>
                <a:t>以自我为中心，漠视组织要求</a:t>
              </a:r>
              <a:endPar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rPr>
                <a:t>只要有可能就会逃避责任，安于现状，缺乏创造性</a:t>
              </a:r>
              <a:endPar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rPr>
                <a:t>员工不喜欢工作，需要对他们采取强制措施或惩罚办法，迫使他们实现组织目标</a:t>
              </a:r>
              <a:endParaRPr kumimoji="0" lang="zh-CN" altLang="en-US" sz="2000" b="1" i="0" u="none" strike="noStrike" kern="1200" cap="none" spc="0" normalizeH="0" baseline="0" noProof="0" dirty="0">
                <a:ln>
                  <a:noFill/>
                </a:ln>
                <a:solidFill>
                  <a:srgbClr val="002060"/>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endParaRPr kumimoji="0" lang="zh-CN" altLang="en-US" sz="2000" b="0" i="0" u="none" strike="noStrike" kern="1200" cap="none" spc="0" normalizeH="0" baseline="0" noProof="0" dirty="0">
                <a:ln>
                  <a:noFill/>
                </a:ln>
                <a:solidFill>
                  <a:schemeClr val="dk1"/>
                </a:solidFill>
                <a:effectLst/>
                <a:uLnTx/>
                <a:uFillTx/>
                <a:latin typeface="华文楷体" panose="02010600040101010101" charset="-122"/>
                <a:ea typeface="华文楷体" panose="02010600040101010101" charset="-122"/>
                <a:cs typeface="+mn-cs"/>
              </a:endParaRPr>
            </a:p>
          </p:txBody>
        </p:sp>
        <p:sp>
          <p:nvSpPr>
            <p:cNvPr id="9" name="圆角矩形 8"/>
            <p:cNvSpPr/>
            <p:nvPr/>
          </p:nvSpPr>
          <p:spPr>
            <a:xfrm>
              <a:off x="5786613" y="2072181"/>
              <a:ext cx="3214543" cy="418517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rPr>
                <a:t>员工并非好逸恶劳，而是自觉勤奋，喜欢工作</a:t>
              </a:r>
              <a:endPar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rPr>
                <a:t>员工有很强的自我控制能力，在工作中执行完成任务的承诺</a:t>
              </a:r>
              <a:endPar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rPr>
                <a:t>一般而言，每个人不仅能够承担责任，而且还主动寻求承担责任</a:t>
              </a:r>
              <a:endPar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r>
                <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rPr>
                <a:t>绝大多数人都具备做出正确决策的能力</a:t>
              </a:r>
              <a:endParaRPr kumimoji="0" lang="zh-CN" altLang="en-US" sz="2000" b="1"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00000"/>
                </a:lnSpc>
                <a:spcBef>
                  <a:spcPts val="0"/>
                </a:spcBef>
                <a:spcAft>
                  <a:spcPts val="0"/>
                </a:spcAft>
                <a:buClr>
                  <a:schemeClr val="hlink"/>
                </a:buClr>
                <a:buSzPct val="75000"/>
                <a:buFont typeface="Wingdings" panose="05000000000000000000" pitchFamily="2" charset="2"/>
                <a:buChar char="ü"/>
                <a:defRPr/>
              </a:pPr>
              <a:endParaRPr kumimoji="0" lang="zh-CN" altLang="en-US" sz="2000" b="0" i="0" u="none" strike="noStrike" kern="1200" cap="none" spc="0" normalizeH="0" baseline="0" noProof="0" dirty="0">
                <a:ln>
                  <a:noFill/>
                </a:ln>
                <a:solidFill>
                  <a:schemeClr val="bg2">
                    <a:lumMod val="60000"/>
                    <a:lumOff val="40000"/>
                  </a:schemeClr>
                </a:solidFill>
                <a:effectLst/>
                <a:uLnTx/>
                <a:uFillTx/>
                <a:latin typeface="华文楷体" panose="02010600040101010101" charset="-122"/>
                <a:ea typeface="华文楷体" panose="02010600040101010101" charset="-122"/>
                <a:cs typeface="+mn-cs"/>
              </a:endParaRPr>
            </a:p>
          </p:txBody>
        </p:sp>
        <p:sp>
          <p:nvSpPr>
            <p:cNvPr id="10" name="TextBox 8"/>
            <p:cNvSpPr txBox="1">
              <a:spLocks noChangeArrowheads="1"/>
            </p:cNvSpPr>
            <p:nvPr/>
          </p:nvSpPr>
          <p:spPr bwMode="auto">
            <a:xfrm>
              <a:off x="2714612" y="1461072"/>
              <a:ext cx="5643603" cy="6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defRPr/>
              </a:pPr>
              <a:r>
                <a:rPr kumimoji="0" lang="en-US" altLang="zh-CN" sz="2400" b="1" i="0" u="none" strike="noStrike" kern="1200" cap="none" spc="0" normalizeH="0" baseline="0" noProof="0" dirty="0" smtClean="0">
                  <a:ln>
                    <a:noFill/>
                  </a:ln>
                  <a:solidFill>
                    <a:schemeClr val="tx1"/>
                  </a:solidFill>
                  <a:effectLst/>
                  <a:uLnTx/>
                  <a:uFillTx/>
                  <a:latin typeface="Calibri" panose="020F0502020204030204" pitchFamily="34" charset="0"/>
                  <a:ea typeface="宋体" panose="02010600030101010101" pitchFamily="2" charset="-122"/>
                  <a:cs typeface="+mn-cs"/>
                </a:rPr>
                <a:t>        </a:t>
              </a:r>
              <a:r>
                <a:rPr kumimoji="0" lang="en-US" altLang="zh-CN" sz="3200" b="1" i="0" u="none" strike="noStrike" kern="1200" cap="none" spc="0" normalizeH="0" baseline="0" noProof="0" dirty="0" smtClean="0">
                  <a:ln>
                    <a:noFill/>
                  </a:ln>
                  <a:solidFill>
                    <a:schemeClr val="tx1"/>
                  </a:solidFill>
                  <a:effectLst/>
                  <a:uLnTx/>
                  <a:uFillTx/>
                  <a:latin typeface="华文新魏" panose="02010800040101010101" pitchFamily="2" charset="-122"/>
                  <a:ea typeface="华文新魏" panose="02010800040101010101" pitchFamily="2" charset="-122"/>
                  <a:cs typeface="+mj-cs"/>
                </a:rPr>
                <a:t>X</a:t>
              </a:r>
              <a:r>
                <a:rPr kumimoji="0" lang="zh-CN" altLang="en-US" sz="3200" b="1" i="0" u="none" strike="noStrike" kern="1200" cap="none" spc="0" normalizeH="0" baseline="0" noProof="0" dirty="0" smtClean="0">
                  <a:ln>
                    <a:noFill/>
                  </a:ln>
                  <a:solidFill>
                    <a:schemeClr val="tx1"/>
                  </a:solidFill>
                  <a:effectLst/>
                  <a:uLnTx/>
                  <a:uFillTx/>
                  <a:latin typeface="华文新魏" panose="02010800040101010101" pitchFamily="2" charset="-122"/>
                  <a:ea typeface="华文新魏" panose="02010800040101010101" pitchFamily="2" charset="-122"/>
                  <a:cs typeface="+mj-cs"/>
                </a:rPr>
                <a:t>理论 </a:t>
              </a:r>
              <a:r>
                <a:rPr kumimoji="0" lang="en-US" altLang="zh-CN" sz="2400" b="1" i="0" u="none" strike="noStrike" kern="1200" cap="none" spc="0" normalizeH="0" baseline="0" noProof="0" dirty="0" smtClean="0">
                  <a:ln>
                    <a:noFill/>
                  </a:ln>
                  <a:solidFill>
                    <a:schemeClr val="tx1"/>
                  </a:solidFill>
                  <a:effectLst/>
                  <a:uLnTx/>
                  <a:uFillTx/>
                  <a:latin typeface="Calibri" panose="020F0502020204030204" pitchFamily="34" charset="0"/>
                  <a:ea typeface="宋体" panose="02010600030101010101" pitchFamily="2" charset="-122"/>
                  <a:cs typeface="+mn-cs"/>
                </a:rPr>
                <a:t>		   	</a:t>
              </a:r>
              <a:r>
                <a:rPr kumimoji="0" lang="en-US" altLang="zh-CN" sz="3200" b="1" i="0" u="none" strike="noStrike" kern="1200" cap="none" spc="0" normalizeH="0" baseline="0" noProof="0" dirty="0" smtClean="0">
                  <a:ln>
                    <a:noFill/>
                  </a:ln>
                  <a:solidFill>
                    <a:schemeClr val="tx1"/>
                  </a:solidFill>
                  <a:effectLst/>
                  <a:uLnTx/>
                  <a:uFillTx/>
                  <a:latin typeface="华文新魏" panose="02010800040101010101" pitchFamily="2" charset="-122"/>
                  <a:ea typeface="华文新魏" panose="02010800040101010101" pitchFamily="2" charset="-122"/>
                  <a:cs typeface="+mj-cs"/>
                </a:rPr>
                <a:t>   Y</a:t>
              </a:r>
              <a:r>
                <a:rPr kumimoji="0" lang="zh-CN" altLang="en-US" sz="3200" b="1" i="0" u="none" strike="noStrike" kern="1200" cap="none" spc="0" normalizeH="0" baseline="0" noProof="0" dirty="0" smtClean="0">
                  <a:ln>
                    <a:noFill/>
                  </a:ln>
                  <a:solidFill>
                    <a:schemeClr val="tx1"/>
                  </a:solidFill>
                  <a:effectLst/>
                  <a:uLnTx/>
                  <a:uFillTx/>
                  <a:latin typeface="华文新魏" panose="02010800040101010101" pitchFamily="2" charset="-122"/>
                  <a:ea typeface="华文新魏" panose="02010800040101010101" pitchFamily="2" charset="-122"/>
                  <a:cs typeface="+mj-cs"/>
                </a:rPr>
                <a:t>理论</a:t>
              </a:r>
              <a:endParaRPr kumimoji="0" lang="zh-CN" altLang="en-US" sz="3200" b="1" i="0" u="none" strike="noStrike" kern="1200" cap="none" spc="0" normalizeH="0" baseline="0" noProof="0" dirty="0" smtClean="0">
                <a:ln>
                  <a:noFill/>
                </a:ln>
                <a:solidFill>
                  <a:schemeClr val="tx1"/>
                </a:solidFill>
                <a:effectLst/>
                <a:uLnTx/>
                <a:uFillTx/>
                <a:latin typeface="华文新魏" panose="02010800040101010101" pitchFamily="2" charset="-122"/>
                <a:ea typeface="华文新魏" panose="02010800040101010101" pitchFamily="2" charset="-122"/>
                <a:cs typeface="+mj-cs"/>
              </a:endParaRPr>
            </a:p>
          </p:txBody>
        </p:sp>
      </p:grpSp>
      <p:sp>
        <p:nvSpPr>
          <p:cNvPr id="100" name="文本框 99"/>
          <p:cNvSpPr txBox="1"/>
          <p:nvPr/>
        </p:nvSpPr>
        <p:spPr>
          <a:xfrm>
            <a:off x="2610485" y="6377305"/>
            <a:ext cx="3923030" cy="337185"/>
          </a:xfrm>
          <a:prstGeom prst="rect">
            <a:avLst/>
          </a:prstGeom>
          <a:noFill/>
          <a:ln w="9525">
            <a:noFill/>
          </a:ln>
        </p:spPr>
        <p:txBody>
          <a:bodyPr wrap="square">
            <a:spAutoFit/>
          </a:bodyPr>
          <a:p>
            <a:pPr lvl="0" algn="l">
              <a:buClrTx/>
              <a:buSzTx/>
              <a:buFontTx/>
            </a:pPr>
            <a:r>
              <a:rPr lang="zh-CN" sz="1600" b="1">
                <a:latin typeface="+mn-ea"/>
                <a:ea typeface="+mn-ea"/>
                <a:sym typeface="+mn-ea"/>
              </a:rPr>
              <a:t>图</a:t>
            </a:r>
            <a:r>
              <a:rPr lang="zh-CN" sz="1600" b="1">
                <a:latin typeface="+mn-ea"/>
                <a:ea typeface="+mn-ea"/>
                <a:sym typeface="+mn-ea"/>
              </a:rPr>
              <a:t>12-5 </a:t>
            </a:r>
            <a:r>
              <a:rPr lang="zh-CN" sz="1600" b="1">
                <a:latin typeface="+mn-ea"/>
                <a:ea typeface="+mn-ea"/>
                <a:sym typeface="+mn-ea"/>
              </a:rPr>
              <a:t> </a:t>
            </a:r>
            <a:r>
              <a:rPr lang="zh-CN" sz="1600" b="1">
                <a:latin typeface="+mn-ea"/>
                <a:ea typeface="+mn-ea"/>
                <a:sym typeface="+mn-ea"/>
              </a:rPr>
              <a:t> X</a:t>
            </a:r>
            <a:r>
              <a:rPr lang="zh-CN" sz="1600" b="1">
                <a:latin typeface="+mn-ea"/>
                <a:ea typeface="+mn-ea"/>
                <a:sym typeface="+mn-ea"/>
              </a:rPr>
              <a:t>理论与</a:t>
            </a:r>
            <a:r>
              <a:rPr lang="zh-CN" sz="1600" b="1">
                <a:latin typeface="+mn-ea"/>
                <a:ea typeface="+mn-ea"/>
                <a:sym typeface="+mn-ea"/>
              </a:rPr>
              <a:t>Y</a:t>
            </a:r>
            <a:r>
              <a:rPr lang="zh-CN" sz="1600" b="1">
                <a:latin typeface="+mn-ea"/>
                <a:ea typeface="+mn-ea"/>
                <a:sym typeface="+mn-ea"/>
              </a:rPr>
              <a:t>理论关于人性假设比较</a:t>
            </a:r>
            <a:endParaRPr lang="zh-CN" sz="1600" b="1">
              <a:latin typeface="+mn-ea"/>
              <a:ea typeface="+mn-ea"/>
              <a:sym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1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smtClean="0"/>
              <a:t>一、公平理论</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r>
              <a:rPr lang="zh-CN" altLang="en-US" sz="2400" dirty="0"/>
              <a:t>公平理论是美国心理学家亚当斯（J.S.Adams）在1965年首先提出来的，也称为社会比较理论。</a:t>
            </a:r>
            <a:endParaRPr sz="2400" smtClean="0"/>
          </a:p>
          <a:p>
            <a:pPr eaLnBrk="1" hangingPunct="1">
              <a:lnSpc>
                <a:spcPct val="150000"/>
              </a:lnSpc>
              <a:buFont typeface="Arial" panose="020B0604020202020204" pitchFamily="34" charset="0"/>
              <a:buNone/>
            </a:pPr>
            <a:r>
              <a:rPr lang="zh-CN" altLang="en-US" b="1" dirty="0">
                <a:sym typeface="+mn-ea"/>
              </a:rPr>
              <a:t>           </a:t>
            </a:r>
            <a:r>
              <a:rPr lang="zh-CN" altLang="en-US" sz="2400" dirty="0">
                <a:sym typeface="+mn-ea"/>
              </a:rPr>
              <a:t>这种</a:t>
            </a:r>
            <a:r>
              <a:rPr lang="zh-CN" altLang="en-US" b="1" dirty="0">
                <a:gradFill>
                  <a:gsLst>
                    <a:gs pos="0">
                      <a:srgbClr val="012D86"/>
                    </a:gs>
                    <a:gs pos="100000">
                      <a:srgbClr val="0E2557"/>
                    </a:gs>
                  </a:gsLst>
                  <a:lin scaled="0"/>
                </a:gradFill>
                <a:sym typeface="+mn-ea"/>
              </a:rPr>
              <a:t>理论的基础</a:t>
            </a:r>
            <a:r>
              <a:rPr lang="zh-CN" altLang="en-US" sz="2400" dirty="0">
                <a:sym typeface="+mn-ea"/>
              </a:rPr>
              <a:t>在于，员工总是在进行比较，比较的结果对于他们在工作中的努力程度有影响。员工经常将自己的付出和所得与他人进行比较，而由此产生。</a:t>
            </a:r>
            <a:endParaRPr lang="zh-CN" altLang="en-US" sz="2400" smtClean="0"/>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wipe(left)">
                                      <p:cBhvr>
                                        <p:cTn id="17" dur="5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1507">
                                            <p:txEl>
                                              <p:pRg st="2" end="2"/>
                                            </p:txEl>
                                          </p:spTgt>
                                        </p:tgtEl>
                                        <p:attrNameLst>
                                          <p:attrName>style.visibility</p:attrName>
                                        </p:attrNameLst>
                                      </p:cBhvr>
                                      <p:to>
                                        <p:strVal val="visible"/>
                                      </p:to>
                                    </p:set>
                                    <p:animEffect transition="in" filter="wipe(left)">
                                      <p:cBhvr>
                                        <p:cTn id="22" dur="500"/>
                                        <p:tgtEl>
                                          <p:spTgt spid="215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554480"/>
            <a:ext cx="8686800" cy="789940"/>
          </a:xfrm>
        </p:spPr>
        <p:txBody>
          <a:bodyPr/>
          <a:lstStyle/>
          <a:p>
            <a:pPr eaLnBrk="1" hangingPunct="1">
              <a:buFont typeface="Arial" panose="020B0604020202020204" pitchFamily="34" charset="0"/>
              <a:buNone/>
            </a:pPr>
            <a:r>
              <a:rPr lang="zh-CN" altLang="en-US" smtClean="0"/>
              <a:t>一、公平理论</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2" name="文本框 1"/>
          <p:cNvSpPr txBox="1"/>
          <p:nvPr/>
        </p:nvSpPr>
        <p:spPr>
          <a:xfrm>
            <a:off x="304800" y="2212340"/>
            <a:ext cx="8686800" cy="3289300"/>
          </a:xfrm>
          <a:prstGeom prst="rect">
            <a:avLst/>
          </a:prstGeom>
          <a:noFill/>
        </p:spPr>
        <p:txBody>
          <a:bodyPr wrap="square" rtlCol="0" anchor="t">
            <a:spAutoFit/>
          </a:bodyPr>
          <a:p>
            <a:pPr defTabSz="914400">
              <a:lnSpc>
                <a:spcPct val="130000"/>
              </a:lnSpc>
              <a:buBlip>
                <a:blip r:embed="rId1"/>
              </a:buBlip>
            </a:pPr>
            <a:r>
              <a:rPr lang="zh-CN" altLang="en-US" sz="2800" b="1" dirty="0">
                <a:solidFill>
                  <a:srgbClr val="0070C0"/>
                </a:solidFill>
                <a:latin typeface="+mn-ea"/>
                <a:ea typeface="+mn-ea"/>
                <a:cs typeface="+mn-ea"/>
                <a:sym typeface="+mn-ea"/>
              </a:rPr>
              <a:t>员工选择的与自己进行比较的参照类型有三种：</a:t>
            </a:r>
            <a:endParaRPr lang="en-US" altLang="zh-CN" sz="2800" kern="1200" dirty="0">
              <a:latin typeface="+mn-ea"/>
              <a:ea typeface="+mn-ea"/>
              <a:cs typeface="+mn-ea"/>
            </a:endParaRPr>
          </a:p>
          <a:p>
            <a:pPr lvl="1" defTabSz="914400">
              <a:lnSpc>
                <a:spcPct val="130000"/>
              </a:lnSpc>
              <a:buFont typeface="Wingdings 3" panose="05040102010807070707" pitchFamily="18" charset="2"/>
              <a:buChar char=""/>
            </a:pPr>
            <a:r>
              <a:rPr lang="zh-CN" altLang="en-US" sz="2800" b="1" dirty="0">
                <a:solidFill>
                  <a:srgbClr val="C00000"/>
                </a:solidFill>
                <a:latin typeface="+mn-ea"/>
                <a:ea typeface="+mn-ea"/>
                <a:cs typeface="+mn-ea"/>
                <a:sym typeface="+mn-ea"/>
              </a:rPr>
              <a:t>“其他人”：</a:t>
            </a:r>
            <a:r>
              <a:rPr lang="zh-CN" altLang="en-US" sz="2400" dirty="0">
                <a:solidFill>
                  <a:schemeClr val="tx1"/>
                </a:solidFill>
                <a:latin typeface="+mn-ea"/>
                <a:ea typeface="+mn-ea"/>
                <a:cs typeface="+mn-ea"/>
                <a:sym typeface="+mn-ea"/>
              </a:rPr>
              <a:t>包括在本组织中从事相似工作的其他人以及别的组织中与自己能力相当的同类人</a:t>
            </a:r>
            <a:endParaRPr lang="en-US" altLang="zh-CN" sz="2800" b="1" kern="1200" dirty="0">
              <a:solidFill>
                <a:srgbClr val="002060"/>
              </a:solidFill>
              <a:latin typeface="+mn-ea"/>
              <a:ea typeface="+mn-ea"/>
              <a:cs typeface="+mn-ea"/>
            </a:endParaRPr>
          </a:p>
          <a:p>
            <a:pPr lvl="1" defTabSz="914400">
              <a:lnSpc>
                <a:spcPct val="130000"/>
              </a:lnSpc>
              <a:buFont typeface="Wingdings 3" panose="05040102010807070707" pitchFamily="18" charset="2"/>
              <a:buChar char=""/>
            </a:pPr>
            <a:r>
              <a:rPr lang="zh-CN" altLang="en-US" sz="2800" b="1" dirty="0">
                <a:solidFill>
                  <a:srgbClr val="C00000"/>
                </a:solidFill>
                <a:latin typeface="+mn-ea"/>
                <a:ea typeface="+mn-ea"/>
                <a:cs typeface="+mn-ea"/>
                <a:sym typeface="+mn-ea"/>
              </a:rPr>
              <a:t>“制度”：</a:t>
            </a:r>
            <a:r>
              <a:rPr lang="zh-CN" altLang="en-US" sz="2400" dirty="0">
                <a:latin typeface="+mn-ea"/>
                <a:ea typeface="+mn-ea"/>
                <a:cs typeface="+mn-ea"/>
                <a:sym typeface="+mn-ea"/>
              </a:rPr>
              <a:t>指组织中的工资政策与程序以及这种制度的运作</a:t>
            </a:r>
            <a:endParaRPr lang="en-US" altLang="zh-CN" sz="2800" b="1" kern="1200" dirty="0">
              <a:solidFill>
                <a:srgbClr val="002060"/>
              </a:solidFill>
              <a:latin typeface="+mn-ea"/>
              <a:ea typeface="+mn-ea"/>
              <a:cs typeface="+mn-ea"/>
            </a:endParaRPr>
          </a:p>
          <a:p>
            <a:pPr lvl="1" defTabSz="914400">
              <a:lnSpc>
                <a:spcPct val="130000"/>
              </a:lnSpc>
              <a:buFont typeface="Wingdings 3" panose="05040102010807070707" pitchFamily="18" charset="2"/>
              <a:buChar char=""/>
            </a:pPr>
            <a:r>
              <a:rPr lang="zh-CN" altLang="en-US" sz="2800" b="1" dirty="0">
                <a:solidFill>
                  <a:srgbClr val="C00000"/>
                </a:solidFill>
                <a:latin typeface="+mn-ea"/>
                <a:ea typeface="+mn-ea"/>
                <a:cs typeface="+mn-ea"/>
                <a:sym typeface="+mn-ea"/>
              </a:rPr>
              <a:t>“自我”：</a:t>
            </a:r>
            <a:r>
              <a:rPr lang="zh-CN" altLang="en-US" sz="2400" dirty="0">
                <a:latin typeface="+mn-ea"/>
                <a:ea typeface="+mn-ea"/>
                <a:cs typeface="+mn-ea"/>
                <a:sym typeface="+mn-ea"/>
              </a:rPr>
              <a:t>指自己在工作中付出与所得的比率</a:t>
            </a:r>
            <a:endParaRPr lang="zh-CN" altLang="en-US" sz="2400" dirty="0">
              <a:latin typeface="+mn-ea"/>
              <a:ea typeface="+mn-ea"/>
              <a:cs typeface="+mn-ea"/>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left)">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ipe(left)">
                                      <p:cBhvr>
                                        <p:cTn id="22" dur="5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wipe(left)">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wipe(left)">
                                      <p:cBhvr>
                                        <p:cTn id="3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激励原理</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smtClean="0"/>
              <a:t>一、激励的概念与对象</a:t>
            </a:r>
            <a:endParaRPr lang="zh-CN" altLang="en-US" smtClean="0"/>
          </a:p>
          <a:p>
            <a:pPr eaLnBrk="1" latinLnBrk="0" hangingPunct="1">
              <a:spcBef>
                <a:spcPts val="1200"/>
              </a:spcBef>
              <a:buFont typeface="Arial" panose="020B0604020202020204" pitchFamily="34" charset="0"/>
              <a:buNone/>
            </a:pPr>
            <a:r>
              <a:rPr lang="en-US" altLang="zh-CN" sz="2800" smtClean="0"/>
              <a:t>    </a:t>
            </a:r>
            <a:r>
              <a:rPr lang="zh-CN" altLang="en-US" sz="2800" smtClean="0"/>
              <a:t>激励，在管理学的一般教科书中，通常是和动机连在一起的。主要指人类活动的一种内心状态。</a:t>
            </a:r>
            <a:endParaRPr lang="zh-CN" altLang="en-US" sz="2800" smtClean="0"/>
          </a:p>
          <a:p>
            <a:pPr eaLnBrk="1" latinLnBrk="0" hangingPunct="1">
              <a:spcBef>
                <a:spcPts val="2400"/>
              </a:spcBef>
              <a:buFont typeface="Arial" panose="020B0604020202020204" pitchFamily="34" charset="0"/>
              <a:buNone/>
            </a:pPr>
            <a:r>
              <a:rPr lang="zh-CN" altLang="en-US" sz="2800" smtClean="0"/>
              <a:t>   包含三个关键要素：努力，组织目标和需要。</a:t>
            </a:r>
            <a:endParaRPr lang="zh-CN" altLang="en-US" sz="2800" smtClean="0"/>
          </a:p>
          <a:p>
            <a:pPr eaLnBrk="1" latinLnBrk="0" hangingPunct="1">
              <a:spcBef>
                <a:spcPts val="2400"/>
              </a:spcBef>
              <a:buFont typeface="Arial" panose="020B0604020202020204" pitchFamily="34" charset="0"/>
              <a:buNone/>
            </a:pPr>
            <a:r>
              <a:rPr lang="zh-CN" altLang="en-US" sz="2800" smtClean="0"/>
              <a:t>   激励的对象主要是人，或者准确地说，是组织范围中的员工或领导对象。</a:t>
            </a:r>
            <a:endParaRPr lang="zh-CN" altLang="en-US" sz="2800" smtClean="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wipe(left)">
                                      <p:cBhvr>
                                        <p:cTn id="17" dur="500"/>
                                        <p:tgtEl>
                                          <p:spTgt spid="14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Effect transition="in" filter="wipe(left)">
                                      <p:cBhvr>
                                        <p:cTn id="22" dur="500"/>
                                        <p:tgtEl>
                                          <p:spTgt spid="143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339">
                                            <p:txEl>
                                              <p:pRg st="3" end="3"/>
                                            </p:txEl>
                                          </p:spTgt>
                                        </p:tgtEl>
                                        <p:attrNameLst>
                                          <p:attrName>style.visibility</p:attrName>
                                        </p:attrNameLst>
                                      </p:cBhvr>
                                      <p:to>
                                        <p:strVal val="visible"/>
                                      </p:to>
                                    </p:set>
                                    <p:animEffect transition="in" filter="wipe(left)">
                                      <p:cBhvr>
                                        <p:cTn id="27" dur="500"/>
                                        <p:tgtEl>
                                          <p:spTgt spid="14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410970"/>
            <a:ext cx="8686800" cy="789940"/>
          </a:xfrm>
        </p:spPr>
        <p:txBody>
          <a:bodyPr/>
          <a:lstStyle/>
          <a:p>
            <a:pPr eaLnBrk="1" hangingPunct="1">
              <a:buFont typeface="Arial" panose="020B0604020202020204" pitchFamily="34" charset="0"/>
              <a:buNone/>
            </a:pPr>
            <a:r>
              <a:rPr lang="zh-CN" altLang="en-US" smtClean="0"/>
              <a:t>一、公平理论</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19" name="内容占位符 13"/>
          <p:cNvSpPr txBox="1"/>
          <p:nvPr/>
        </p:nvSpPr>
        <p:spPr>
          <a:xfrm>
            <a:off x="2147570" y="3430905"/>
            <a:ext cx="5996305" cy="1571625"/>
          </a:xfrm>
          <a:prstGeom prst="rect">
            <a:avLst/>
          </a:prstGeom>
        </p:spPr>
        <p:txBody>
          <a:bodyPr vert="horz" lIns="91440" tIns="45720" rIns="91440" bIns="45720" rtlCol="0">
            <a:normAutofit/>
          </a:bodyPr>
          <a:lstStyle/>
          <a:p>
            <a:pPr marR="0" defTabSz="914400" fontAlgn="auto">
              <a:spcBef>
                <a:spcPts val="0"/>
              </a:spcBef>
              <a:spcAft>
                <a:spcPts val="0"/>
              </a:spcAft>
              <a:buClrTx/>
              <a:buSzTx/>
              <a:buFontTx/>
              <a:defRPr/>
            </a:pPr>
            <a:r>
              <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Q</a:t>
            </a:r>
            <a:r>
              <a:rPr kumimoji="0" lang="en-US" sz="2400" b="1" kern="1200" cap="none" spc="0" normalizeH="0" baseline="-25000" noProof="0" dirty="0" smtClean="0">
                <a:solidFill>
                  <a:schemeClr val="tx1"/>
                </a:solidFill>
                <a:latin typeface="华文楷体" panose="02010600040101010101" charset="-122"/>
                <a:ea typeface="华文楷体" panose="02010600040101010101" charset="-122"/>
                <a:cs typeface="+mn-cs"/>
              </a:rPr>
              <a:t>p</a:t>
            </a:r>
            <a:r>
              <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：自己对所获报酬的感觉；</a:t>
            </a:r>
            <a:r>
              <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 </a:t>
            </a:r>
            <a:endPar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endParaRPr>
          </a:p>
          <a:p>
            <a:pPr marR="0" defTabSz="914400" fontAlgn="auto">
              <a:spcBef>
                <a:spcPts val="0"/>
              </a:spcBef>
              <a:spcAft>
                <a:spcPts val="0"/>
              </a:spcAft>
              <a:buClrTx/>
              <a:buSzTx/>
              <a:buFontTx/>
              <a:defRPr/>
            </a:pPr>
            <a:r>
              <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O</a:t>
            </a:r>
            <a:r>
              <a:rPr kumimoji="0" lang="en-US" sz="2400" b="1" kern="1200" cap="none" spc="0" normalizeH="0" baseline="-25000" noProof="0" dirty="0" smtClean="0">
                <a:solidFill>
                  <a:schemeClr val="tx1"/>
                </a:solidFill>
                <a:latin typeface="华文楷体" panose="02010600040101010101" charset="-122"/>
                <a:ea typeface="华文楷体" panose="02010600040101010101" charset="-122"/>
                <a:cs typeface="+mn-cs"/>
              </a:rPr>
              <a:t>x</a:t>
            </a:r>
            <a:r>
              <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：自己对他人所获报酬的感觉</a:t>
            </a:r>
            <a:endPar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endParaRPr>
          </a:p>
          <a:p>
            <a:pPr marR="0" defTabSz="914400" fontAlgn="auto">
              <a:spcBef>
                <a:spcPts val="0"/>
              </a:spcBef>
              <a:spcAft>
                <a:spcPts val="0"/>
              </a:spcAft>
              <a:buClrTx/>
              <a:buSzTx/>
              <a:buFontTx/>
              <a:defRPr/>
            </a:pPr>
            <a:r>
              <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  </a:t>
            </a:r>
            <a:r>
              <a:rPr kumimoji="0" lang="en-US" sz="2400" b="1" kern="1200" cap="none" spc="0" normalizeH="0" baseline="0" noProof="0" dirty="0" err="1" smtClean="0">
                <a:solidFill>
                  <a:schemeClr val="tx1"/>
                </a:solidFill>
                <a:latin typeface="华文楷体" panose="02010600040101010101" charset="-122"/>
                <a:ea typeface="华文楷体" panose="02010600040101010101" charset="-122"/>
                <a:cs typeface="+mn-cs"/>
              </a:rPr>
              <a:t>I</a:t>
            </a:r>
            <a:r>
              <a:rPr kumimoji="0" lang="en-US" sz="2400" b="1" kern="1200" cap="none" spc="0" normalizeH="0" baseline="-25000" noProof="0" dirty="0" err="1" smtClean="0">
                <a:solidFill>
                  <a:schemeClr val="tx1"/>
                </a:solidFill>
                <a:latin typeface="华文楷体" panose="02010600040101010101" charset="-122"/>
                <a:ea typeface="华文楷体" panose="02010600040101010101" charset="-122"/>
                <a:cs typeface="+mn-cs"/>
              </a:rPr>
              <a:t>p</a:t>
            </a:r>
            <a:r>
              <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：自己对付出的感觉；　　</a:t>
            </a:r>
            <a:endParaRPr kumimoji="0" lang="en-US" altLang="zh-CN" sz="2400" b="1" kern="1200" cap="none" spc="0" normalizeH="0" baseline="0" noProof="0" dirty="0" smtClean="0">
              <a:solidFill>
                <a:schemeClr val="tx1"/>
              </a:solidFill>
              <a:latin typeface="华文楷体" panose="02010600040101010101" charset="-122"/>
              <a:ea typeface="华文楷体" panose="02010600040101010101" charset="-122"/>
              <a:cs typeface="+mn-cs"/>
            </a:endParaRPr>
          </a:p>
          <a:p>
            <a:pPr marR="0" defTabSz="914400" fontAlgn="auto">
              <a:spcBef>
                <a:spcPts val="0"/>
              </a:spcBef>
              <a:spcAft>
                <a:spcPts val="0"/>
              </a:spcAft>
              <a:buClrTx/>
              <a:buSzTx/>
              <a:buFontTx/>
              <a:defRPr/>
            </a:pPr>
            <a:r>
              <a:rPr kumimoji="0" 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  I</a:t>
            </a:r>
            <a:r>
              <a:rPr kumimoji="0" lang="en-US" sz="2400" b="1" kern="1200" cap="none" spc="0" normalizeH="0" baseline="-25000" noProof="0" dirty="0" smtClean="0">
                <a:solidFill>
                  <a:schemeClr val="tx1"/>
                </a:solidFill>
                <a:latin typeface="华文楷体" panose="02010600040101010101" charset="-122"/>
                <a:ea typeface="华文楷体" panose="02010600040101010101" charset="-122"/>
                <a:cs typeface="+mn-cs"/>
              </a:rPr>
              <a:t>x</a:t>
            </a:r>
            <a:r>
              <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rPr>
              <a:t>：自己对他人的付出的感觉</a:t>
            </a:r>
            <a:endParaRPr kumimoji="0" lang="zh-CN" altLang="en-US" sz="2400" b="1" kern="1200" cap="none" spc="0" normalizeH="0" baseline="0" noProof="0" dirty="0" smtClean="0">
              <a:solidFill>
                <a:schemeClr val="tx1"/>
              </a:solidFill>
              <a:latin typeface="华文楷体" panose="02010600040101010101" charset="-122"/>
              <a:ea typeface="华文楷体" panose="02010600040101010101" charset="-122"/>
              <a:cs typeface="+mn-cs"/>
            </a:endParaRPr>
          </a:p>
          <a:p>
            <a:pPr marL="342900" marR="0" indent="-342900" defTabSz="914400" fontAlgn="auto">
              <a:spcBef>
                <a:spcPct val="20000"/>
              </a:spcBef>
              <a:spcAft>
                <a:spcPts val="0"/>
              </a:spcAft>
              <a:buClrTx/>
              <a:buSzTx/>
              <a:buFont typeface="Arial" panose="020B0604020202020204" pitchFamily="34" charset="0"/>
              <a:buBlip>
                <a:blip r:embed="rId1"/>
              </a:buBlip>
              <a:defRPr/>
            </a:pPr>
            <a:endParaRPr kumimoji="0" lang="en-US" altLang="zh-CN" sz="2800" b="1" kern="1200" cap="none" spc="0" normalizeH="0" baseline="0" noProof="0" dirty="0" smtClean="0">
              <a:solidFill>
                <a:schemeClr val="tx1"/>
              </a:solidFill>
              <a:latin typeface="华文楷体" panose="02010600040101010101" charset="-122"/>
              <a:ea typeface="华文楷体" panose="02010600040101010101" charset="-122"/>
              <a:cs typeface="+mn-cs"/>
            </a:endParaRPr>
          </a:p>
          <a:p>
            <a:pPr marL="342900" marR="0" indent="-342900" defTabSz="914400" fontAlgn="auto">
              <a:spcBef>
                <a:spcPct val="20000"/>
              </a:spcBef>
              <a:spcAft>
                <a:spcPts val="0"/>
              </a:spcAft>
              <a:buClrTx/>
              <a:buSzTx/>
              <a:buFont typeface="Arial" panose="020B0604020202020204" pitchFamily="34" charset="0"/>
              <a:buBlip>
                <a:blip r:embed="rId1"/>
              </a:buBlip>
              <a:defRPr/>
            </a:pPr>
            <a:endParaRPr kumimoji="0" lang="en-US" altLang="zh-CN" sz="2800" b="1" kern="1200" cap="none" spc="0" normalizeH="0" baseline="0" noProof="0" dirty="0" smtClean="0">
              <a:solidFill>
                <a:schemeClr val="tx1"/>
              </a:solidFill>
              <a:latin typeface="华文楷体" panose="02010600040101010101" charset="-122"/>
              <a:ea typeface="华文楷体" panose="02010600040101010101" charset="-122"/>
              <a:cs typeface="+mn-cs"/>
            </a:endParaRPr>
          </a:p>
        </p:txBody>
      </p:sp>
      <p:sp>
        <p:nvSpPr>
          <p:cNvPr id="18442" name="内容占位符 13"/>
          <p:cNvSpPr txBox="1"/>
          <p:nvPr/>
        </p:nvSpPr>
        <p:spPr>
          <a:xfrm>
            <a:off x="743585" y="5001895"/>
            <a:ext cx="7828915" cy="1786255"/>
          </a:xfrm>
          <a:prstGeom prst="rect">
            <a:avLst/>
          </a:prstGeom>
          <a:noFill/>
          <a:ln w="9525">
            <a:noFill/>
          </a:ln>
        </p:spPr>
        <p:txBody>
          <a:bodyPr/>
          <a:p>
            <a:pPr marL="342900" indent="-342900">
              <a:spcBef>
                <a:spcPct val="20000"/>
              </a:spcBef>
              <a:buBlip>
                <a:blip r:embed="rId2"/>
              </a:buBlip>
            </a:pPr>
            <a:r>
              <a:rPr lang="zh-CN" altLang="en-US" sz="2400" b="1" dirty="0">
                <a:solidFill>
                  <a:srgbClr val="0070C0"/>
                </a:solidFill>
                <a:latin typeface="Calibri" panose="020F0502020204030204" pitchFamily="34" charset="0"/>
                <a:ea typeface="宋体" panose="02010600030101010101" pitchFamily="2" charset="-122"/>
              </a:rPr>
              <a:t>除了进行横向比较，还存在着在纵向上把自己目前的状况与过去的状况进行比较：</a:t>
            </a:r>
            <a:endParaRPr lang="en-US" altLang="zh-CN" sz="2400" b="1" dirty="0">
              <a:solidFill>
                <a:srgbClr val="0070C0"/>
              </a:solidFill>
              <a:latin typeface="Calibri" panose="020F0502020204030204" pitchFamily="34" charset="0"/>
              <a:ea typeface="宋体" panose="02010600030101010101" pitchFamily="2" charset="-122"/>
            </a:endParaRPr>
          </a:p>
          <a:p>
            <a:pPr marL="342900" indent="-342900" algn="ctr">
              <a:spcBef>
                <a:spcPct val="20000"/>
              </a:spcBef>
            </a:pPr>
            <a:r>
              <a:rPr lang="en-US" altLang="zh-CN" sz="2800" b="1" dirty="0">
                <a:solidFill>
                  <a:srgbClr val="FF0000"/>
                </a:solidFill>
                <a:latin typeface="Calibri" panose="020F0502020204030204" pitchFamily="34" charset="0"/>
                <a:ea typeface="宋体" panose="02010600030101010101" pitchFamily="2" charset="-122"/>
              </a:rPr>
              <a:t>Q</a:t>
            </a:r>
            <a:r>
              <a:rPr lang="en-US" altLang="zh-CN" sz="2800" b="1" baseline="-25000" dirty="0">
                <a:solidFill>
                  <a:srgbClr val="FF0000"/>
                </a:solidFill>
                <a:latin typeface="Calibri" panose="020F0502020204030204" pitchFamily="34" charset="0"/>
                <a:ea typeface="宋体" panose="02010600030101010101" pitchFamily="2" charset="-122"/>
              </a:rPr>
              <a:t>pp</a:t>
            </a:r>
            <a:r>
              <a:rPr lang="en-US" altLang="zh-CN" sz="2800" b="1" dirty="0">
                <a:solidFill>
                  <a:srgbClr val="FF0000"/>
                </a:solidFill>
                <a:latin typeface="Calibri" panose="020F0502020204030204" pitchFamily="34" charset="0"/>
                <a:ea typeface="宋体" panose="02010600030101010101" pitchFamily="2" charset="-122"/>
              </a:rPr>
              <a:t>/I</a:t>
            </a:r>
            <a:r>
              <a:rPr lang="en-US" altLang="zh-CN" sz="2800" b="1" baseline="-25000" dirty="0">
                <a:solidFill>
                  <a:srgbClr val="FF0000"/>
                </a:solidFill>
                <a:latin typeface="Calibri" panose="020F0502020204030204" pitchFamily="34" charset="0"/>
                <a:ea typeface="宋体" panose="02010600030101010101" pitchFamily="2" charset="-122"/>
              </a:rPr>
              <a:t>pp</a:t>
            </a:r>
            <a:r>
              <a:rPr lang="en-US" altLang="zh-CN" sz="2800" b="1" dirty="0">
                <a:solidFill>
                  <a:srgbClr val="FF0000"/>
                </a:solidFill>
                <a:latin typeface="Calibri" panose="020F0502020204030204" pitchFamily="34" charset="0"/>
                <a:ea typeface="宋体" panose="02010600030101010101" pitchFamily="2" charset="-122"/>
              </a:rPr>
              <a:t>=Q</a:t>
            </a:r>
            <a:r>
              <a:rPr lang="en-US" altLang="zh-CN" sz="2800" b="1" baseline="-25000" dirty="0">
                <a:solidFill>
                  <a:srgbClr val="FF0000"/>
                </a:solidFill>
                <a:latin typeface="Calibri" panose="020F0502020204030204" pitchFamily="34" charset="0"/>
                <a:ea typeface="宋体" panose="02010600030101010101" pitchFamily="2" charset="-122"/>
              </a:rPr>
              <a:t>pl</a:t>
            </a:r>
            <a:r>
              <a:rPr lang="en-US" altLang="zh-CN" sz="2800" b="1" dirty="0">
                <a:solidFill>
                  <a:srgbClr val="FF0000"/>
                </a:solidFill>
                <a:latin typeface="Calibri" panose="020F0502020204030204" pitchFamily="34" charset="0"/>
                <a:ea typeface="宋体" panose="02010600030101010101" pitchFamily="2" charset="-122"/>
              </a:rPr>
              <a:t>/I</a:t>
            </a:r>
            <a:r>
              <a:rPr lang="en-US" altLang="zh-CN" sz="2800" b="1" baseline="-25000" dirty="0">
                <a:solidFill>
                  <a:srgbClr val="FF0000"/>
                </a:solidFill>
                <a:latin typeface="Calibri" panose="020F0502020204030204" pitchFamily="34" charset="0"/>
                <a:ea typeface="宋体" panose="02010600030101010101" pitchFamily="2" charset="-122"/>
              </a:rPr>
              <a:t>pl</a:t>
            </a:r>
            <a:endParaRPr lang="zh-CN" altLang="en-US" sz="2800" b="1" dirty="0">
              <a:solidFill>
                <a:srgbClr val="FF0000"/>
              </a:solidFill>
              <a:latin typeface="华文楷体" panose="02010600040101010101" charset="-122"/>
              <a:ea typeface="华文楷体" panose="02010600040101010101" charset="-122"/>
            </a:endParaRPr>
          </a:p>
        </p:txBody>
      </p:sp>
      <p:grpSp>
        <p:nvGrpSpPr>
          <p:cNvPr id="18440" name="组合 17"/>
          <p:cNvGrpSpPr/>
          <p:nvPr/>
        </p:nvGrpSpPr>
        <p:grpSpPr>
          <a:xfrm>
            <a:off x="1177290" y="1769428"/>
            <a:ext cx="6357938" cy="1717675"/>
            <a:chOff x="2643174" y="1916660"/>
            <a:chExt cx="6357982" cy="1716771"/>
          </a:xfrm>
        </p:grpSpPr>
        <p:grpSp>
          <p:nvGrpSpPr>
            <p:cNvPr id="18443" name="组合 15"/>
            <p:cNvGrpSpPr/>
            <p:nvPr/>
          </p:nvGrpSpPr>
          <p:grpSpPr>
            <a:xfrm>
              <a:off x="4857752" y="1916660"/>
              <a:ext cx="4143404" cy="1716771"/>
              <a:chOff x="4857752" y="1916660"/>
              <a:chExt cx="4143404" cy="1716771"/>
            </a:xfrm>
          </p:grpSpPr>
          <p:sp>
            <p:nvSpPr>
              <p:cNvPr id="6" name="左大括号 5"/>
              <p:cNvSpPr/>
              <p:nvPr/>
            </p:nvSpPr>
            <p:spPr>
              <a:xfrm>
                <a:off x="4857752" y="2000240"/>
                <a:ext cx="214314" cy="1428760"/>
              </a:xfrm>
              <a:prstGeom prst="leftBrace">
                <a:avLst/>
              </a:prstGeom>
            </p:spPr>
            <p:style>
              <a:lnRef idx="2">
                <a:schemeClr val="accent5"/>
              </a:lnRef>
              <a:fillRef idx="0">
                <a:schemeClr val="accent5"/>
              </a:fillRef>
              <a:effectRef idx="1">
                <a:schemeClr val="accent5"/>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8446" name="TextBox 9"/>
              <p:cNvSpPr txBox="1"/>
              <p:nvPr/>
            </p:nvSpPr>
            <p:spPr>
              <a:xfrm>
                <a:off x="5286380" y="3202544"/>
                <a:ext cx="3714776" cy="430887"/>
              </a:xfrm>
              <a:prstGeom prst="rect">
                <a:avLst/>
              </a:prstGeom>
              <a:noFill/>
              <a:ln w="9525">
                <a:noFill/>
              </a:ln>
            </p:spPr>
            <p:txBody>
              <a:bodyPr>
                <a:spAutoFit/>
              </a:bodyPr>
              <a:p>
                <a:r>
                  <a:rPr lang="en-US" altLang="zh-CN" sz="2200" b="1" dirty="0">
                    <a:solidFill>
                      <a:srgbClr val="0070C0"/>
                    </a:solidFill>
                    <a:latin typeface="Calibri" panose="020F0502020204030204" pitchFamily="34" charset="0"/>
                    <a:ea typeface="宋体" panose="02010600030101010101" pitchFamily="2" charset="-122"/>
                  </a:rPr>
                  <a:t>&gt; </a:t>
                </a:r>
                <a:r>
                  <a:rPr lang="zh-CN" altLang="en-US" sz="2200" b="1" dirty="0">
                    <a:solidFill>
                      <a:srgbClr val="0070C0"/>
                    </a:solidFill>
                    <a:latin typeface="Calibri" panose="020F0502020204030204" pitchFamily="34" charset="0"/>
                    <a:ea typeface="宋体" panose="02010600030101010101" pitchFamily="2" charset="-122"/>
                  </a:rPr>
                  <a:t>感到对自己有利的不公平</a:t>
                </a:r>
                <a:endParaRPr lang="zh-CN" altLang="en-US" sz="2200" b="1" dirty="0">
                  <a:solidFill>
                    <a:srgbClr val="0070C0"/>
                  </a:solidFill>
                  <a:latin typeface="Calibri" panose="020F0502020204030204" pitchFamily="34" charset="0"/>
                  <a:ea typeface="宋体" panose="02010600030101010101" pitchFamily="2" charset="-122"/>
                </a:endParaRPr>
              </a:p>
            </p:txBody>
          </p:sp>
          <p:sp>
            <p:nvSpPr>
              <p:cNvPr id="18447" name="TextBox 11"/>
              <p:cNvSpPr txBox="1"/>
              <p:nvPr/>
            </p:nvSpPr>
            <p:spPr>
              <a:xfrm>
                <a:off x="5286380" y="2559602"/>
                <a:ext cx="3643338" cy="430887"/>
              </a:xfrm>
              <a:prstGeom prst="rect">
                <a:avLst/>
              </a:prstGeom>
              <a:noFill/>
              <a:ln w="9525">
                <a:noFill/>
              </a:ln>
            </p:spPr>
            <p:txBody>
              <a:bodyPr>
                <a:spAutoFit/>
              </a:bodyPr>
              <a:p>
                <a:r>
                  <a:rPr lang="en-US" altLang="zh-CN" sz="2200" b="1" dirty="0">
                    <a:solidFill>
                      <a:srgbClr val="0070C0"/>
                    </a:solidFill>
                    <a:latin typeface="Calibri" panose="020F0502020204030204" pitchFamily="34" charset="0"/>
                    <a:ea typeface="宋体" panose="02010600030101010101" pitchFamily="2" charset="-122"/>
                  </a:rPr>
                  <a:t>&lt; </a:t>
                </a:r>
                <a:r>
                  <a:rPr lang="zh-CN" altLang="en-US" sz="2200" b="1" dirty="0">
                    <a:solidFill>
                      <a:srgbClr val="0070C0"/>
                    </a:solidFill>
                    <a:latin typeface="Calibri" panose="020F0502020204030204" pitchFamily="34" charset="0"/>
                    <a:ea typeface="宋体" panose="02010600030101010101" pitchFamily="2" charset="-122"/>
                  </a:rPr>
                  <a:t>感到对自己不利的不公平</a:t>
                </a:r>
                <a:endParaRPr lang="zh-CN" altLang="en-US" sz="2200" b="1" dirty="0">
                  <a:solidFill>
                    <a:srgbClr val="0070C0"/>
                  </a:solidFill>
                  <a:latin typeface="Calibri" panose="020F0502020204030204" pitchFamily="34" charset="0"/>
                  <a:ea typeface="宋体" panose="02010600030101010101" pitchFamily="2" charset="-122"/>
                </a:endParaRPr>
              </a:p>
            </p:txBody>
          </p:sp>
          <p:sp>
            <p:nvSpPr>
              <p:cNvPr id="18448" name="TextBox 14"/>
              <p:cNvSpPr txBox="1"/>
              <p:nvPr/>
            </p:nvSpPr>
            <p:spPr>
              <a:xfrm>
                <a:off x="5286380" y="1916660"/>
                <a:ext cx="2928958" cy="430887"/>
              </a:xfrm>
              <a:prstGeom prst="rect">
                <a:avLst/>
              </a:prstGeom>
              <a:noFill/>
              <a:ln w="9525">
                <a:noFill/>
              </a:ln>
            </p:spPr>
            <p:txBody>
              <a:bodyPr>
                <a:spAutoFit/>
              </a:bodyPr>
              <a:p>
                <a:r>
                  <a:rPr lang="zh-CN" altLang="en-US" sz="2200" b="1" dirty="0">
                    <a:solidFill>
                      <a:srgbClr val="0070C0"/>
                    </a:solidFill>
                    <a:latin typeface="Calibri" panose="020F0502020204030204" pitchFamily="34" charset="0"/>
                    <a:ea typeface="宋体" panose="02010600030101010101" pitchFamily="2" charset="-122"/>
                  </a:rPr>
                  <a:t>＝感到受到公平待遇</a:t>
                </a:r>
                <a:endParaRPr lang="zh-CN" altLang="en-US" sz="2200" b="1" dirty="0">
                  <a:solidFill>
                    <a:srgbClr val="0070C0"/>
                  </a:solidFill>
                  <a:latin typeface="Calibri" panose="020F0502020204030204" pitchFamily="34" charset="0"/>
                  <a:ea typeface="宋体" panose="02010600030101010101" pitchFamily="2" charset="-122"/>
                </a:endParaRPr>
              </a:p>
            </p:txBody>
          </p:sp>
        </p:grpSp>
        <p:sp>
          <p:nvSpPr>
            <p:cNvPr id="17" name="TextBox 16"/>
            <p:cNvSpPr txBox="1"/>
            <p:nvPr/>
          </p:nvSpPr>
          <p:spPr>
            <a:xfrm>
              <a:off x="2643174" y="2428868"/>
              <a:ext cx="2214578" cy="523220"/>
            </a:xfrm>
            <a:prstGeom prst="rect">
              <a:avLst/>
            </a:prstGeom>
            <a:noFill/>
          </p:spPr>
          <p:txBody>
            <a:bodyPr wrap="square" rtlCol="0">
              <a:spAutoFit/>
            </a:bodyPr>
            <a:p>
              <a:pPr marR="0" defTabSz="914400" fontAlgn="auto">
                <a:spcBef>
                  <a:spcPts val="0"/>
                </a:spcBef>
                <a:spcAft>
                  <a:spcPts val="0"/>
                </a:spcAft>
                <a:buClrTx/>
                <a:buSzTx/>
                <a:buFontTx/>
                <a:defRPr/>
              </a:pPr>
              <a:r>
                <a:rPr kumimoji="0" lang="en-US" sz="2800" b="1" kern="1200" cap="none" spc="0" normalizeH="0" baseline="0" noProof="0" dirty="0" smtClean="0">
                  <a:solidFill>
                    <a:srgbClr val="0070C0"/>
                  </a:solidFill>
                  <a:latin typeface="+mn-ea"/>
                  <a:ea typeface="+mn-ea"/>
                  <a:cs typeface="+mn-cs"/>
                </a:rPr>
                <a:t>Q</a:t>
              </a:r>
              <a:r>
                <a:rPr kumimoji="0" lang="en-US" sz="2800" b="1" kern="1200" cap="none" spc="0" normalizeH="0" baseline="-25000" noProof="0" dirty="0" smtClean="0">
                  <a:solidFill>
                    <a:srgbClr val="0070C0"/>
                  </a:solidFill>
                  <a:latin typeface="+mn-ea"/>
                  <a:ea typeface="+mn-ea"/>
                  <a:cs typeface="+mn-cs"/>
                </a:rPr>
                <a:t>p</a:t>
              </a:r>
              <a:r>
                <a:rPr kumimoji="0" lang="en-US" sz="2800" b="1" kern="1200" cap="none" spc="0" normalizeH="0" baseline="0" noProof="0" dirty="0" smtClean="0">
                  <a:solidFill>
                    <a:srgbClr val="0070C0"/>
                  </a:solidFill>
                  <a:latin typeface="+mn-ea"/>
                  <a:ea typeface="+mn-ea"/>
                  <a:cs typeface="+mn-cs"/>
                </a:rPr>
                <a:t>/</a:t>
              </a:r>
              <a:r>
                <a:rPr kumimoji="0" lang="en-US" sz="2800" b="1" kern="1200" cap="none" spc="0" normalizeH="0" baseline="0" noProof="0" dirty="0" err="1" smtClean="0">
                  <a:solidFill>
                    <a:srgbClr val="0070C0"/>
                  </a:solidFill>
                  <a:latin typeface="+mn-ea"/>
                  <a:ea typeface="+mn-ea"/>
                  <a:cs typeface="+mn-cs"/>
                </a:rPr>
                <a:t>I</a:t>
              </a:r>
              <a:r>
                <a:rPr kumimoji="0" lang="en-US" sz="2800" b="1" kern="1200" cap="none" spc="0" normalizeH="0" baseline="-25000" noProof="0" dirty="0" err="1" smtClean="0">
                  <a:solidFill>
                    <a:srgbClr val="0070C0"/>
                  </a:solidFill>
                  <a:latin typeface="+mn-ea"/>
                  <a:ea typeface="+mn-ea"/>
                  <a:cs typeface="+mn-cs"/>
                </a:rPr>
                <a:t>p</a:t>
              </a:r>
              <a:r>
                <a:rPr kumimoji="0" lang="en-US" sz="2800" b="1" kern="1200" cap="none" spc="0" normalizeH="0" baseline="0" noProof="0" dirty="0" smtClean="0">
                  <a:solidFill>
                    <a:srgbClr val="0070C0"/>
                  </a:solidFill>
                  <a:latin typeface="+mn-ea"/>
                  <a:ea typeface="+mn-ea"/>
                  <a:cs typeface="+mn-cs"/>
                </a:rPr>
                <a:t> = O</a:t>
              </a:r>
              <a:r>
                <a:rPr kumimoji="0" lang="en-US" sz="2800" b="1" kern="1200" cap="none" spc="0" normalizeH="0" baseline="-25000" noProof="0" dirty="0" smtClean="0">
                  <a:solidFill>
                    <a:srgbClr val="0070C0"/>
                  </a:solidFill>
                  <a:latin typeface="+mn-ea"/>
                  <a:ea typeface="+mn-ea"/>
                  <a:cs typeface="+mn-cs"/>
                </a:rPr>
                <a:t>x</a:t>
              </a:r>
              <a:r>
                <a:rPr kumimoji="0" lang="en-US" sz="2800" b="1" kern="1200" cap="none" spc="0" normalizeH="0" baseline="0" noProof="0" dirty="0" smtClean="0">
                  <a:solidFill>
                    <a:srgbClr val="0070C0"/>
                  </a:solidFill>
                  <a:latin typeface="+mn-ea"/>
                  <a:ea typeface="+mn-ea"/>
                  <a:cs typeface="+mn-cs"/>
                </a:rPr>
                <a:t>/I</a:t>
              </a:r>
              <a:r>
                <a:rPr kumimoji="0" lang="en-US" sz="2800" b="1" kern="1200" cap="none" spc="0" normalizeH="0" baseline="-25000" noProof="0" dirty="0" smtClean="0">
                  <a:solidFill>
                    <a:srgbClr val="0070C0"/>
                  </a:solidFill>
                  <a:latin typeface="+mn-ea"/>
                  <a:ea typeface="+mn-ea"/>
                  <a:cs typeface="+mn-cs"/>
                </a:rPr>
                <a:t>x</a:t>
              </a:r>
              <a:endParaRPr kumimoji="0" lang="zh-CN" altLang="en-US" sz="2800" b="1" kern="1200" cap="none" spc="0" normalizeH="0" baseline="0" noProof="0" dirty="0" smtClean="0">
                <a:solidFill>
                  <a:srgbClr val="0070C0"/>
                </a:solidFill>
                <a:latin typeface="+mn-ea"/>
                <a:ea typeface="+mn-ea"/>
                <a:cs typeface="+mn-cs"/>
              </a:endParaRPr>
            </a:p>
          </p:txBody>
        </p:sp>
      </p:gr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wipe(left)">
                                      <p:cBhvr>
                                        <p:cTn id="17" dur="5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8440"/>
                                        </p:tgtEl>
                                        <p:attrNameLst>
                                          <p:attrName>style.visibility</p:attrName>
                                        </p:attrNameLst>
                                      </p:cBhvr>
                                      <p:to>
                                        <p:strVal val="visible"/>
                                      </p:to>
                                    </p:set>
                                    <p:animEffect transition="in" filter="wipe(left)">
                                      <p:cBhvr>
                                        <p:cTn id="22" dur="500"/>
                                        <p:tgtEl>
                                          <p:spTgt spid="1844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442"/>
                                        </p:tgtEl>
                                        <p:attrNameLst>
                                          <p:attrName>style.visibility</p:attrName>
                                        </p:attrNameLst>
                                      </p:cBhvr>
                                      <p:to>
                                        <p:strVal val="visible"/>
                                      </p:to>
                                    </p:set>
                                    <p:animEffect transition="in" filter="wipe(left)">
                                      <p:cBhvr>
                                        <p:cTn id="32" dur="5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21507" grpId="0" build="p"/>
      <p:bldP spid="19" grpId="0"/>
      <p:bldP spid="184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410970"/>
            <a:ext cx="8686800" cy="789940"/>
          </a:xfrm>
        </p:spPr>
        <p:txBody>
          <a:bodyPr/>
          <a:lstStyle/>
          <a:p>
            <a:pPr eaLnBrk="1" hangingPunct="1">
              <a:buFont typeface="Arial" panose="020B0604020202020204" pitchFamily="34" charset="0"/>
              <a:buNone/>
            </a:pPr>
            <a:r>
              <a:rPr lang="zh-CN" altLang="en-US" smtClean="0"/>
              <a:t>二、期望理论</a:t>
            </a:r>
            <a:r>
              <a:rPr lang="zh-CN" altLang="en-US" sz="2400" smtClean="0"/>
              <a:t>           </a:t>
            </a:r>
            <a:endParaRPr lang="zh-CN" altLang="en-US" smtClean="0"/>
          </a:p>
        </p:txBody>
      </p:sp>
      <p:sp>
        <p:nvSpPr>
          <p:cNvPr id="3" name="内容占位符 2"/>
          <p:cNvSpPr>
            <a:spLocks noGrp="1"/>
          </p:cNvSpPr>
          <p:nvPr/>
        </p:nvSpPr>
        <p:spPr>
          <a:xfrm>
            <a:off x="304800" y="1972945"/>
            <a:ext cx="8114030" cy="1030605"/>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a:lstStyle>
          <a:p>
            <a:pPr eaLnBrk="1" hangingPunct="1">
              <a:buFont typeface="Arial" panose="020B0604020202020204" pitchFamily="34" charset="0"/>
              <a:buNone/>
            </a:pPr>
            <a:r>
              <a:rPr lang="en-US" altLang="zh-CN" sz="2400">
                <a:latin typeface="+mn-ea"/>
                <a:cs typeface="+mn-ea"/>
                <a:sym typeface="+mn-ea"/>
              </a:rPr>
              <a:t>            </a:t>
            </a:r>
            <a:r>
              <a:rPr lang="zh-CN" sz="2400">
                <a:latin typeface="+mn-ea"/>
                <a:cs typeface="+mn-ea"/>
                <a:sym typeface="+mn-ea"/>
              </a:rPr>
              <a:t>这一理论主要由美国心理学家</a:t>
            </a:r>
            <a:r>
              <a:rPr lang="en-US" sz="2400">
                <a:latin typeface="+mn-ea"/>
                <a:cs typeface="+mn-ea"/>
                <a:sym typeface="+mn-ea"/>
              </a:rPr>
              <a:t>V.</a:t>
            </a:r>
            <a:r>
              <a:rPr lang="zh-CN" sz="2400">
                <a:latin typeface="+mn-ea"/>
                <a:cs typeface="+mn-ea"/>
                <a:sym typeface="+mn-ea"/>
              </a:rPr>
              <a:t>弗鲁姆（</a:t>
            </a:r>
            <a:r>
              <a:rPr lang="en-US" sz="2400">
                <a:latin typeface="+mn-ea"/>
                <a:cs typeface="+mn-ea"/>
                <a:sym typeface="+mn-ea"/>
              </a:rPr>
              <a:t>Victor Vroom</a:t>
            </a:r>
            <a:r>
              <a:rPr lang="zh-CN" sz="2400">
                <a:latin typeface="+mn-ea"/>
                <a:cs typeface="+mn-ea"/>
                <a:sym typeface="+mn-ea"/>
              </a:rPr>
              <a:t>）在</a:t>
            </a:r>
            <a:r>
              <a:rPr lang="en-US" sz="2400">
                <a:latin typeface="+mn-ea"/>
                <a:cs typeface="+mn-ea"/>
                <a:sym typeface="+mn-ea"/>
              </a:rPr>
              <a:t>20</a:t>
            </a:r>
            <a:r>
              <a:rPr lang="zh-CN" sz="2400">
                <a:latin typeface="+mn-ea"/>
                <a:cs typeface="+mn-ea"/>
                <a:sym typeface="+mn-ea"/>
              </a:rPr>
              <a:t>世纪</a:t>
            </a:r>
            <a:r>
              <a:rPr lang="en-US" sz="2400">
                <a:latin typeface="+mn-ea"/>
                <a:cs typeface="+mn-ea"/>
                <a:sym typeface="+mn-ea"/>
              </a:rPr>
              <a:t>60</a:t>
            </a:r>
            <a:r>
              <a:rPr lang="zh-CN" sz="2400">
                <a:latin typeface="+mn-ea"/>
                <a:cs typeface="+mn-ea"/>
                <a:sym typeface="+mn-ea"/>
              </a:rPr>
              <a:t>年代中期</a:t>
            </a:r>
            <a:endParaRPr lang="zh-CN" sz="2400">
              <a:latin typeface="+mn-ea"/>
              <a:cs typeface="+mn-ea"/>
              <a:sym typeface="+mn-ea"/>
            </a:endParaRPr>
          </a:p>
          <a:p>
            <a:pPr marL="0" indent="0" algn="l">
              <a:buNone/>
            </a:pPr>
            <a:endParaRPr lang="zh-CN" altLang="en-US" smtClean="0">
              <a:latin typeface="+mn-ea"/>
              <a:cs typeface="+mn-ea"/>
            </a:endParaRPr>
          </a:p>
        </p:txBody>
      </p:sp>
      <p:sp>
        <p:nvSpPr>
          <p:cNvPr id="4" name="文本框 3"/>
          <p:cNvSpPr txBox="1"/>
          <p:nvPr/>
        </p:nvSpPr>
        <p:spPr>
          <a:xfrm>
            <a:off x="561975" y="2931795"/>
            <a:ext cx="7755890" cy="3155315"/>
          </a:xfrm>
          <a:prstGeom prst="rect">
            <a:avLst/>
          </a:prstGeom>
          <a:noFill/>
        </p:spPr>
        <p:txBody>
          <a:bodyPr wrap="square" rtlCol="0" anchor="t">
            <a:spAutoFit/>
          </a:bodyPr>
          <a:p>
            <a:pPr defTabSz="914400">
              <a:buBlip>
                <a:blip r:embed="rId1"/>
              </a:buBlip>
            </a:pPr>
            <a:r>
              <a:rPr lang="zh-CN" altLang="en-US" sz="2400" dirty="0">
                <a:solidFill>
                  <a:schemeClr val="tx1"/>
                </a:solidFill>
                <a:latin typeface="+mn-ea"/>
                <a:ea typeface="+mn-ea"/>
                <a:cs typeface="+mn-ea"/>
                <a:sym typeface="+mn-ea"/>
              </a:rPr>
              <a:t>期望理论认为只有当人们预期到某一行为能给个人带来有吸引力的结果时，个人才会采取特定的行动</a:t>
            </a:r>
            <a:endParaRPr lang="en-US" altLang="zh-CN" sz="2400" kern="1200" dirty="0">
              <a:solidFill>
                <a:schemeClr val="tx1"/>
              </a:solidFill>
              <a:latin typeface="+mn-ea"/>
              <a:ea typeface="+mn-ea"/>
              <a:cs typeface="+mn-ea"/>
            </a:endParaRPr>
          </a:p>
          <a:p>
            <a:pPr defTabSz="914400">
              <a:lnSpc>
                <a:spcPct val="150000"/>
              </a:lnSpc>
              <a:buBlip>
                <a:blip r:embed="rId1"/>
              </a:buBlip>
            </a:pPr>
            <a:r>
              <a:rPr lang="zh-CN" altLang="en-US" sz="2400" dirty="0">
                <a:solidFill>
                  <a:schemeClr val="tx1"/>
                </a:solidFill>
                <a:latin typeface="+mn-ea"/>
                <a:ea typeface="+mn-ea"/>
                <a:cs typeface="+mn-ea"/>
                <a:sym typeface="+mn-ea"/>
              </a:rPr>
              <a:t>员工对待工作的态度依赖于对下列三种联系的判断：</a:t>
            </a:r>
            <a:endParaRPr lang="en-US" altLang="zh-CN" sz="2400" kern="1200" dirty="0">
              <a:solidFill>
                <a:schemeClr val="tx1"/>
              </a:solidFill>
              <a:latin typeface="+mn-ea"/>
              <a:ea typeface="+mn-ea"/>
              <a:cs typeface="+mn-ea"/>
            </a:endParaRPr>
          </a:p>
          <a:p>
            <a:pPr lvl="1" defTabSz="914400">
              <a:lnSpc>
                <a:spcPct val="160000"/>
              </a:lnSpc>
              <a:buFont typeface="Wingdings 3" panose="05040102010807070707" pitchFamily="18" charset="2"/>
              <a:buChar char=""/>
            </a:pPr>
            <a:r>
              <a:rPr lang="zh-CN" altLang="en-US" sz="2400" b="1" dirty="0">
                <a:solidFill>
                  <a:srgbClr val="002060"/>
                </a:solidFill>
                <a:latin typeface="+mn-ea"/>
                <a:ea typeface="+mn-ea"/>
                <a:cs typeface="+mn-ea"/>
                <a:sym typeface="+mn-ea"/>
              </a:rPr>
              <a:t>努力</a:t>
            </a:r>
            <a:r>
              <a:rPr lang="en-US" altLang="zh-CN" sz="2400" b="1" dirty="0">
                <a:solidFill>
                  <a:srgbClr val="002060"/>
                </a:solidFill>
                <a:latin typeface="+mn-ea"/>
                <a:ea typeface="+mn-ea"/>
                <a:cs typeface="+mn-ea"/>
                <a:sym typeface="+mn-ea"/>
              </a:rPr>
              <a:t>—</a:t>
            </a:r>
            <a:r>
              <a:rPr lang="zh-CN" altLang="en-US" sz="2400" b="1" dirty="0">
                <a:solidFill>
                  <a:srgbClr val="002060"/>
                </a:solidFill>
                <a:latin typeface="+mn-ea"/>
                <a:ea typeface="+mn-ea"/>
                <a:cs typeface="+mn-ea"/>
                <a:sym typeface="+mn-ea"/>
              </a:rPr>
              <a:t>绩效的联系</a:t>
            </a:r>
            <a:endParaRPr lang="en-US" altLang="zh-CN" sz="2400" b="1" kern="1200" dirty="0">
              <a:solidFill>
                <a:srgbClr val="002060"/>
              </a:solidFill>
              <a:latin typeface="+mn-ea"/>
              <a:ea typeface="+mn-ea"/>
              <a:cs typeface="+mn-ea"/>
            </a:endParaRPr>
          </a:p>
          <a:p>
            <a:pPr lvl="1" defTabSz="914400">
              <a:lnSpc>
                <a:spcPct val="160000"/>
              </a:lnSpc>
              <a:buFont typeface="Wingdings 3" panose="05040102010807070707" pitchFamily="18" charset="2"/>
              <a:buChar char=""/>
            </a:pPr>
            <a:r>
              <a:rPr lang="zh-CN" altLang="en-US" sz="2400" b="1" dirty="0">
                <a:solidFill>
                  <a:srgbClr val="002060"/>
                </a:solidFill>
                <a:latin typeface="+mn-ea"/>
                <a:ea typeface="+mn-ea"/>
                <a:cs typeface="+mn-ea"/>
                <a:sym typeface="+mn-ea"/>
              </a:rPr>
              <a:t>绩效</a:t>
            </a:r>
            <a:r>
              <a:rPr lang="en-US" altLang="zh-CN" sz="2400" b="1" dirty="0">
                <a:solidFill>
                  <a:srgbClr val="002060"/>
                </a:solidFill>
                <a:latin typeface="+mn-ea"/>
                <a:ea typeface="+mn-ea"/>
                <a:cs typeface="+mn-ea"/>
                <a:sym typeface="+mn-ea"/>
              </a:rPr>
              <a:t>—</a:t>
            </a:r>
            <a:r>
              <a:rPr lang="zh-CN" altLang="en-US" sz="2400" b="1" dirty="0">
                <a:solidFill>
                  <a:srgbClr val="002060"/>
                </a:solidFill>
                <a:latin typeface="+mn-ea"/>
                <a:ea typeface="+mn-ea"/>
                <a:cs typeface="+mn-ea"/>
                <a:sym typeface="+mn-ea"/>
              </a:rPr>
              <a:t>奖赏的联系</a:t>
            </a:r>
            <a:endParaRPr lang="en-US" altLang="zh-CN" sz="2400" b="1" kern="1200" dirty="0">
              <a:solidFill>
                <a:srgbClr val="002060"/>
              </a:solidFill>
              <a:latin typeface="+mn-ea"/>
              <a:ea typeface="+mn-ea"/>
              <a:cs typeface="+mn-ea"/>
            </a:endParaRPr>
          </a:p>
          <a:p>
            <a:pPr lvl="1" defTabSz="914400">
              <a:lnSpc>
                <a:spcPct val="160000"/>
              </a:lnSpc>
              <a:buFont typeface="Wingdings 3" panose="05040102010807070707" pitchFamily="18" charset="2"/>
              <a:buChar char=""/>
            </a:pPr>
            <a:r>
              <a:rPr lang="zh-CN" altLang="en-US" sz="2400" b="1" dirty="0">
                <a:solidFill>
                  <a:srgbClr val="002060"/>
                </a:solidFill>
                <a:latin typeface="+mn-ea"/>
                <a:ea typeface="+mn-ea"/>
                <a:cs typeface="+mn-ea"/>
                <a:sym typeface="+mn-ea"/>
              </a:rPr>
              <a:t>奖赏</a:t>
            </a:r>
            <a:r>
              <a:rPr lang="en-US" altLang="zh-CN" sz="2400" b="1" dirty="0">
                <a:solidFill>
                  <a:srgbClr val="002060"/>
                </a:solidFill>
                <a:latin typeface="+mn-ea"/>
                <a:ea typeface="+mn-ea"/>
                <a:cs typeface="+mn-ea"/>
                <a:sym typeface="+mn-ea"/>
              </a:rPr>
              <a:t>—</a:t>
            </a:r>
            <a:r>
              <a:rPr lang="zh-CN" altLang="en-US" sz="2400" b="1" dirty="0">
                <a:solidFill>
                  <a:srgbClr val="002060"/>
                </a:solidFill>
                <a:latin typeface="+mn-ea"/>
                <a:ea typeface="+mn-ea"/>
                <a:cs typeface="+mn-ea"/>
                <a:sym typeface="+mn-ea"/>
              </a:rPr>
              <a:t>个人目标的联系</a:t>
            </a:r>
            <a:endParaRPr lang="zh-CN" altLang="en-US" sz="2400">
              <a:latin typeface="+mn-ea"/>
              <a:ea typeface="+mn-ea"/>
              <a:cs typeface="+mn-ea"/>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wipe(left)">
                                      <p:cBhvr>
                                        <p:cTn id="37" dur="500"/>
                                        <p:tgtEl>
                                          <p:spTgt spid="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wipe(left)">
                                      <p:cBhvr>
                                        <p:cTn id="4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410970"/>
            <a:ext cx="8686800" cy="789940"/>
          </a:xfrm>
        </p:spPr>
        <p:txBody>
          <a:bodyPr/>
          <a:lstStyle/>
          <a:p>
            <a:pPr eaLnBrk="1" hangingPunct="1">
              <a:buFont typeface="Arial" panose="020B0604020202020204" pitchFamily="34" charset="0"/>
              <a:buNone/>
            </a:pPr>
            <a:r>
              <a:rPr lang="zh-CN" altLang="en-US" smtClean="0"/>
              <a:t>二、期望理论</a:t>
            </a:r>
            <a:r>
              <a:rPr lang="zh-CN" altLang="en-US" sz="2400" smtClean="0"/>
              <a:t>           </a:t>
            </a:r>
            <a:endParaRPr lang="zh-CN" altLang="en-US" smtClean="0"/>
          </a:p>
        </p:txBody>
      </p:sp>
      <p:sp>
        <p:nvSpPr>
          <p:cNvPr id="20483" name="内容占位符 13"/>
          <p:cNvSpPr>
            <a:spLocks noGrp="1"/>
          </p:cNvSpPr>
          <p:nvPr/>
        </p:nvSpPr>
        <p:spPr>
          <a:xfrm>
            <a:off x="438785" y="1997075"/>
            <a:ext cx="8552180" cy="4861560"/>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buBlip>
                <a:blip r:embed="rId1"/>
              </a:buBlip>
            </a:pPr>
            <a:r>
              <a:rPr lang="zh-CN" altLang="en-US" sz="2400" kern="1200" dirty="0">
                <a:solidFill>
                  <a:schemeClr val="tx1"/>
                </a:solidFill>
                <a:latin typeface="+mn-lt"/>
                <a:ea typeface="+mn-ea"/>
                <a:cs typeface="+mn-cs"/>
              </a:rPr>
              <a:t>员工在工作中的积极性或努力程度（激励力）是效价和期望值的乘积</a:t>
            </a:r>
            <a:endParaRPr lang="en-US" altLang="zh-CN" sz="2400" kern="1200" dirty="0">
              <a:solidFill>
                <a:schemeClr val="tx1"/>
              </a:solidFill>
              <a:latin typeface="+mn-lt"/>
              <a:ea typeface="+mn-ea"/>
              <a:cs typeface="+mn-cs"/>
            </a:endParaRPr>
          </a:p>
          <a:p>
            <a:pPr algn="ctr" defTabSz="914400">
              <a:buNone/>
            </a:pPr>
            <a:r>
              <a:rPr lang="en-US" altLang="en-US" b="1" kern="1200" dirty="0">
                <a:solidFill>
                  <a:srgbClr val="FF0000"/>
                </a:solidFill>
                <a:latin typeface="+mn-lt"/>
                <a:ea typeface="+mn-ea"/>
                <a:cs typeface="+mn-cs"/>
              </a:rPr>
              <a:t>M= V</a:t>
            </a:r>
            <a:r>
              <a:rPr lang="en-US" altLang="zh-CN" b="1" kern="1200" dirty="0">
                <a:solidFill>
                  <a:srgbClr val="FF0000"/>
                </a:solidFill>
                <a:latin typeface="+mn-lt"/>
                <a:ea typeface="+mn-ea"/>
                <a:cs typeface="+mn-cs"/>
              </a:rPr>
              <a:t>×</a:t>
            </a:r>
            <a:r>
              <a:rPr lang="en-US" altLang="en-US" b="1" kern="1200" dirty="0">
                <a:solidFill>
                  <a:srgbClr val="FF0000"/>
                </a:solidFill>
                <a:latin typeface="+mn-lt"/>
                <a:ea typeface="+mn-ea"/>
                <a:cs typeface="+mn-cs"/>
              </a:rPr>
              <a:t>E</a:t>
            </a:r>
            <a:endParaRPr lang="zh-CN" altLang="en-US" b="1" kern="1200" dirty="0">
              <a:solidFill>
                <a:srgbClr val="FF0000"/>
              </a:solidFill>
              <a:latin typeface="+mn-lt"/>
              <a:ea typeface="+mn-ea"/>
              <a:cs typeface="+mn-cs"/>
            </a:endParaRPr>
          </a:p>
          <a:p>
            <a:pPr defTabSz="914400">
              <a:buBlip>
                <a:blip r:embed="rId1"/>
              </a:buBlip>
            </a:pPr>
            <a:r>
              <a:rPr lang="zh-CN" altLang="en-US" sz="2400" kern="1200" dirty="0">
                <a:solidFill>
                  <a:schemeClr val="tx1"/>
                </a:solidFill>
                <a:latin typeface="+mn-lt"/>
                <a:ea typeface="+mn-ea"/>
                <a:cs typeface="+mn-cs"/>
              </a:rPr>
              <a:t>式中：</a:t>
            </a:r>
            <a:r>
              <a:rPr lang="en-US" altLang="en-US" sz="2400" kern="1200" dirty="0">
                <a:solidFill>
                  <a:schemeClr val="tx1"/>
                </a:solidFill>
                <a:latin typeface="+mn-lt"/>
                <a:ea typeface="+mn-ea"/>
                <a:cs typeface="+mn-cs"/>
              </a:rPr>
              <a:t>M</a:t>
            </a:r>
            <a:r>
              <a:rPr lang="zh-CN" altLang="en-US" sz="2400" kern="1200" dirty="0">
                <a:solidFill>
                  <a:schemeClr val="tx1"/>
                </a:solidFill>
                <a:latin typeface="+mn-lt"/>
                <a:ea typeface="+mn-ea"/>
                <a:cs typeface="+mn-cs"/>
              </a:rPr>
              <a:t>表示激励力，</a:t>
            </a:r>
            <a:r>
              <a:rPr lang="en-US" altLang="en-US" sz="2400" kern="1200" dirty="0">
                <a:solidFill>
                  <a:schemeClr val="tx1"/>
                </a:solidFill>
                <a:latin typeface="+mn-lt"/>
                <a:ea typeface="+mn-ea"/>
                <a:cs typeface="+mn-cs"/>
              </a:rPr>
              <a:t>V</a:t>
            </a:r>
            <a:r>
              <a:rPr lang="zh-CN" altLang="en-US" sz="2400" kern="1200" dirty="0">
                <a:solidFill>
                  <a:schemeClr val="tx1"/>
                </a:solidFill>
                <a:latin typeface="+mn-lt"/>
                <a:ea typeface="+mn-ea"/>
                <a:cs typeface="+mn-cs"/>
              </a:rPr>
              <a:t>表示效价，</a:t>
            </a:r>
            <a:r>
              <a:rPr lang="en-US" altLang="en-US" sz="2400" kern="1200" dirty="0">
                <a:solidFill>
                  <a:schemeClr val="tx1"/>
                </a:solidFill>
                <a:latin typeface="+mn-lt"/>
                <a:ea typeface="+mn-ea"/>
                <a:cs typeface="+mn-cs"/>
              </a:rPr>
              <a:t>E</a:t>
            </a:r>
            <a:r>
              <a:rPr lang="zh-CN" altLang="en-US" sz="2400" kern="1200" dirty="0">
                <a:solidFill>
                  <a:schemeClr val="tx1"/>
                </a:solidFill>
                <a:latin typeface="+mn-lt"/>
                <a:ea typeface="+mn-ea"/>
                <a:cs typeface="+mn-cs"/>
              </a:rPr>
              <a:t>表示期望值</a:t>
            </a:r>
            <a:endParaRPr lang="en-US" altLang="zh-CN" sz="2400" kern="1200" dirty="0">
              <a:solidFill>
                <a:schemeClr val="tx1"/>
              </a:solidFill>
              <a:latin typeface="+mn-lt"/>
              <a:ea typeface="+mn-ea"/>
              <a:cs typeface="+mn-cs"/>
            </a:endParaRPr>
          </a:p>
          <a:p>
            <a:pPr defTabSz="914400">
              <a:buBlip>
                <a:blip r:embed="rId1"/>
              </a:buBlip>
            </a:pPr>
            <a:r>
              <a:rPr lang="zh-CN" altLang="en-US" sz="2400" kern="1200" dirty="0">
                <a:solidFill>
                  <a:schemeClr val="tx1"/>
                </a:solidFill>
                <a:latin typeface="+mn-lt"/>
                <a:ea typeface="+mn-ea"/>
                <a:cs typeface="+mn-cs"/>
              </a:rPr>
              <a:t>效价和期望值的不同结合，会产生不同的激发力量，一般存在以下几种情况：</a:t>
            </a:r>
            <a:endParaRPr lang="zh-CN" altLang="en-US" sz="2400" kern="1200" dirty="0">
              <a:solidFill>
                <a:schemeClr val="tx1"/>
              </a:solidFill>
              <a:latin typeface="+mn-lt"/>
              <a:ea typeface="+mn-ea"/>
              <a:cs typeface="+mn-cs"/>
            </a:endParaRPr>
          </a:p>
          <a:p>
            <a:pPr lvl="1" algn="ctr" defTabSz="914400">
              <a:buFont typeface="Wingdings" panose="05000000000000000000" pitchFamily="2" charset="2"/>
              <a:buChar char="Ø"/>
            </a:pPr>
            <a:r>
              <a:rPr lang="en-US" altLang="en-US" sz="2400" b="1" kern="1200" dirty="0">
                <a:solidFill>
                  <a:srgbClr val="7030A0"/>
                </a:solidFill>
                <a:latin typeface="华文楷体" panose="02010600040101010101" charset="-122"/>
                <a:ea typeface="华文楷体" panose="02010600040101010101" charset="-122"/>
                <a:cs typeface="+mn-cs"/>
              </a:rPr>
              <a:t>E</a:t>
            </a:r>
            <a:r>
              <a:rPr lang="zh-CN" altLang="en-US" sz="2400" b="1" kern="1200" dirty="0">
                <a:solidFill>
                  <a:srgbClr val="7030A0"/>
                </a:solidFill>
                <a:latin typeface="华文楷体" panose="02010600040101010101" charset="-122"/>
                <a:ea typeface="华文楷体" panose="02010600040101010101" charset="-122"/>
                <a:cs typeface="+mn-cs"/>
              </a:rPr>
              <a:t>高</a:t>
            </a:r>
            <a:r>
              <a:rPr lang="en-US" altLang="zh-CN" sz="2400" b="1" kern="1200" dirty="0">
                <a:solidFill>
                  <a:srgbClr val="7030A0"/>
                </a:solidFill>
                <a:latin typeface="华文楷体" panose="02010600040101010101" charset="-122"/>
                <a:ea typeface="华文楷体" panose="02010600040101010101" charset="-122"/>
                <a:cs typeface="+mn-cs"/>
              </a:rPr>
              <a:t>×</a:t>
            </a:r>
            <a:r>
              <a:rPr lang="en-US" altLang="en-US" sz="2400" b="1" kern="1200" dirty="0">
                <a:solidFill>
                  <a:srgbClr val="7030A0"/>
                </a:solidFill>
                <a:latin typeface="华文楷体" panose="02010600040101010101" charset="-122"/>
                <a:ea typeface="华文楷体" panose="02010600040101010101" charset="-122"/>
                <a:cs typeface="+mn-cs"/>
              </a:rPr>
              <a:t>V</a:t>
            </a:r>
            <a:r>
              <a:rPr lang="zh-CN" altLang="en-US" sz="2400" b="1" kern="1200" dirty="0">
                <a:solidFill>
                  <a:srgbClr val="7030A0"/>
                </a:solidFill>
                <a:latin typeface="华文楷体" panose="02010600040101010101" charset="-122"/>
                <a:ea typeface="华文楷体" panose="02010600040101010101" charset="-122"/>
                <a:cs typeface="+mn-cs"/>
              </a:rPr>
              <a:t>高</a:t>
            </a:r>
            <a:r>
              <a:rPr lang="en-US" altLang="en-US" sz="2400" b="1" kern="1200" dirty="0">
                <a:solidFill>
                  <a:srgbClr val="7030A0"/>
                </a:solidFill>
                <a:latin typeface="华文楷体" panose="02010600040101010101" charset="-122"/>
                <a:ea typeface="华文楷体" panose="02010600040101010101" charset="-122"/>
                <a:cs typeface="+mn-cs"/>
              </a:rPr>
              <a:t>=M</a:t>
            </a:r>
            <a:r>
              <a:rPr lang="zh-CN" altLang="en-US" sz="2400" b="1" kern="1200" dirty="0">
                <a:solidFill>
                  <a:srgbClr val="7030A0"/>
                </a:solidFill>
                <a:latin typeface="华文楷体" panose="02010600040101010101" charset="-122"/>
                <a:ea typeface="华文楷体" panose="02010600040101010101" charset="-122"/>
                <a:cs typeface="+mn-cs"/>
              </a:rPr>
              <a:t>高</a:t>
            </a:r>
            <a:endParaRPr lang="zh-CN" altLang="en-US" sz="2400" b="1" kern="1200" dirty="0">
              <a:solidFill>
                <a:srgbClr val="7030A0"/>
              </a:solidFill>
              <a:latin typeface="华文楷体" panose="02010600040101010101" charset="-122"/>
              <a:ea typeface="华文楷体" panose="02010600040101010101" charset="-122"/>
              <a:cs typeface="+mn-cs"/>
            </a:endParaRPr>
          </a:p>
          <a:p>
            <a:pPr lvl="1" algn="ctr" defTabSz="914400">
              <a:buFont typeface="Wingdings" panose="05000000000000000000" pitchFamily="2" charset="2"/>
              <a:buChar char="Ø"/>
            </a:pPr>
            <a:r>
              <a:rPr lang="en-US" altLang="en-US" sz="2400" b="1" kern="1200" dirty="0">
                <a:solidFill>
                  <a:srgbClr val="7030A0"/>
                </a:solidFill>
                <a:latin typeface="华文楷体" panose="02010600040101010101" charset="-122"/>
                <a:ea typeface="华文楷体" panose="02010600040101010101" charset="-122"/>
                <a:cs typeface="+mn-cs"/>
              </a:rPr>
              <a:t>E</a:t>
            </a:r>
            <a:r>
              <a:rPr lang="zh-CN" altLang="en-US" sz="2400" b="1" kern="1200" dirty="0">
                <a:solidFill>
                  <a:srgbClr val="7030A0"/>
                </a:solidFill>
                <a:latin typeface="华文楷体" panose="02010600040101010101" charset="-122"/>
                <a:ea typeface="华文楷体" panose="02010600040101010101" charset="-122"/>
                <a:cs typeface="+mn-cs"/>
              </a:rPr>
              <a:t>中</a:t>
            </a:r>
            <a:r>
              <a:rPr lang="en-US" altLang="zh-CN" sz="2400" b="1" kern="1200" dirty="0">
                <a:solidFill>
                  <a:srgbClr val="7030A0"/>
                </a:solidFill>
                <a:latin typeface="华文楷体" panose="02010600040101010101" charset="-122"/>
                <a:ea typeface="华文楷体" panose="02010600040101010101" charset="-122"/>
                <a:cs typeface="+mn-cs"/>
              </a:rPr>
              <a:t>×</a:t>
            </a:r>
            <a:r>
              <a:rPr lang="en-US" altLang="en-US" sz="2400" b="1" kern="1200" dirty="0">
                <a:solidFill>
                  <a:srgbClr val="7030A0"/>
                </a:solidFill>
                <a:latin typeface="华文楷体" panose="02010600040101010101" charset="-122"/>
                <a:ea typeface="华文楷体" panose="02010600040101010101" charset="-122"/>
                <a:cs typeface="+mn-cs"/>
              </a:rPr>
              <a:t>V</a:t>
            </a:r>
            <a:r>
              <a:rPr lang="zh-CN" altLang="en-US" sz="2400" b="1" kern="1200" dirty="0">
                <a:solidFill>
                  <a:srgbClr val="7030A0"/>
                </a:solidFill>
                <a:latin typeface="华文楷体" panose="02010600040101010101" charset="-122"/>
                <a:ea typeface="华文楷体" panose="02010600040101010101" charset="-122"/>
                <a:cs typeface="+mn-cs"/>
              </a:rPr>
              <a:t>中</a:t>
            </a:r>
            <a:r>
              <a:rPr lang="en-US" altLang="en-US" sz="2400" b="1" kern="1200" dirty="0">
                <a:solidFill>
                  <a:srgbClr val="7030A0"/>
                </a:solidFill>
                <a:latin typeface="华文楷体" panose="02010600040101010101" charset="-122"/>
                <a:ea typeface="华文楷体" panose="02010600040101010101" charset="-122"/>
                <a:cs typeface="+mn-cs"/>
              </a:rPr>
              <a:t>=M</a:t>
            </a:r>
            <a:r>
              <a:rPr lang="zh-CN" altLang="en-US" sz="2400" b="1" kern="1200" dirty="0">
                <a:solidFill>
                  <a:srgbClr val="7030A0"/>
                </a:solidFill>
                <a:latin typeface="华文楷体" panose="02010600040101010101" charset="-122"/>
                <a:ea typeface="华文楷体" panose="02010600040101010101" charset="-122"/>
                <a:cs typeface="+mn-cs"/>
              </a:rPr>
              <a:t>中</a:t>
            </a:r>
            <a:endParaRPr lang="zh-CN" altLang="en-US" sz="2400" b="1" kern="1200" dirty="0">
              <a:solidFill>
                <a:srgbClr val="7030A0"/>
              </a:solidFill>
              <a:latin typeface="华文楷体" panose="02010600040101010101" charset="-122"/>
              <a:ea typeface="华文楷体" panose="02010600040101010101" charset="-122"/>
              <a:cs typeface="+mn-cs"/>
            </a:endParaRPr>
          </a:p>
          <a:p>
            <a:pPr lvl="1" algn="ctr" defTabSz="914400">
              <a:buFont typeface="Wingdings" panose="05000000000000000000" pitchFamily="2" charset="2"/>
              <a:buChar char="Ø"/>
            </a:pPr>
            <a:r>
              <a:rPr lang="en-US" altLang="en-US" sz="2400" b="1" kern="1200" dirty="0">
                <a:solidFill>
                  <a:srgbClr val="7030A0"/>
                </a:solidFill>
                <a:latin typeface="华文楷体" panose="02010600040101010101" charset="-122"/>
                <a:ea typeface="华文楷体" panose="02010600040101010101" charset="-122"/>
                <a:cs typeface="+mn-cs"/>
              </a:rPr>
              <a:t>E</a:t>
            </a:r>
            <a:r>
              <a:rPr lang="zh-CN" altLang="en-US" sz="2400" b="1" kern="1200" dirty="0">
                <a:solidFill>
                  <a:srgbClr val="7030A0"/>
                </a:solidFill>
                <a:latin typeface="华文楷体" panose="02010600040101010101" charset="-122"/>
                <a:ea typeface="华文楷体" panose="02010600040101010101" charset="-122"/>
                <a:cs typeface="+mn-cs"/>
              </a:rPr>
              <a:t>低</a:t>
            </a:r>
            <a:r>
              <a:rPr lang="en-US" altLang="zh-CN" sz="2400" b="1" kern="1200" dirty="0">
                <a:solidFill>
                  <a:srgbClr val="7030A0"/>
                </a:solidFill>
                <a:latin typeface="华文楷体" panose="02010600040101010101" charset="-122"/>
                <a:ea typeface="华文楷体" panose="02010600040101010101" charset="-122"/>
                <a:cs typeface="+mn-cs"/>
              </a:rPr>
              <a:t>×</a:t>
            </a:r>
            <a:r>
              <a:rPr lang="en-US" altLang="en-US" sz="2400" b="1" kern="1200" dirty="0">
                <a:solidFill>
                  <a:srgbClr val="7030A0"/>
                </a:solidFill>
                <a:latin typeface="华文楷体" panose="02010600040101010101" charset="-122"/>
                <a:ea typeface="华文楷体" panose="02010600040101010101" charset="-122"/>
                <a:cs typeface="+mn-cs"/>
              </a:rPr>
              <a:t>V</a:t>
            </a:r>
            <a:r>
              <a:rPr lang="zh-CN" altLang="en-US" sz="2400" b="1" kern="1200" dirty="0">
                <a:solidFill>
                  <a:srgbClr val="7030A0"/>
                </a:solidFill>
                <a:latin typeface="华文楷体" panose="02010600040101010101" charset="-122"/>
                <a:ea typeface="华文楷体" panose="02010600040101010101" charset="-122"/>
                <a:cs typeface="+mn-cs"/>
              </a:rPr>
              <a:t>低</a:t>
            </a:r>
            <a:r>
              <a:rPr lang="en-US" altLang="en-US" sz="2400" b="1" kern="1200" dirty="0">
                <a:solidFill>
                  <a:srgbClr val="7030A0"/>
                </a:solidFill>
                <a:latin typeface="华文楷体" panose="02010600040101010101" charset="-122"/>
                <a:ea typeface="华文楷体" panose="02010600040101010101" charset="-122"/>
                <a:cs typeface="+mn-cs"/>
              </a:rPr>
              <a:t>=M</a:t>
            </a:r>
            <a:r>
              <a:rPr lang="zh-CN" altLang="en-US" sz="2400" b="1" kern="1200" dirty="0">
                <a:solidFill>
                  <a:srgbClr val="7030A0"/>
                </a:solidFill>
                <a:latin typeface="华文楷体" panose="02010600040101010101" charset="-122"/>
                <a:ea typeface="华文楷体" panose="02010600040101010101" charset="-122"/>
                <a:cs typeface="+mn-cs"/>
              </a:rPr>
              <a:t>低</a:t>
            </a:r>
            <a:endParaRPr lang="zh-CN" altLang="en-US" sz="2400" b="1" kern="1200" dirty="0">
              <a:solidFill>
                <a:srgbClr val="7030A0"/>
              </a:solidFill>
              <a:latin typeface="华文楷体" panose="02010600040101010101" charset="-122"/>
              <a:ea typeface="华文楷体" panose="02010600040101010101" charset="-122"/>
              <a:cs typeface="+mn-cs"/>
            </a:endParaRPr>
          </a:p>
          <a:p>
            <a:pPr lvl="1" algn="ctr" defTabSz="914400">
              <a:buFont typeface="Wingdings" panose="05000000000000000000" pitchFamily="2" charset="2"/>
              <a:buChar char="Ø"/>
            </a:pPr>
            <a:r>
              <a:rPr lang="en-US" altLang="en-US" sz="2400" b="1" kern="1200" dirty="0">
                <a:solidFill>
                  <a:srgbClr val="7030A0"/>
                </a:solidFill>
                <a:latin typeface="华文楷体" panose="02010600040101010101" charset="-122"/>
                <a:ea typeface="华文楷体" panose="02010600040101010101" charset="-122"/>
                <a:cs typeface="+mn-cs"/>
              </a:rPr>
              <a:t>E</a:t>
            </a:r>
            <a:r>
              <a:rPr lang="zh-CN" altLang="en-US" sz="2400" b="1" kern="1200" dirty="0">
                <a:solidFill>
                  <a:srgbClr val="7030A0"/>
                </a:solidFill>
                <a:latin typeface="华文楷体" panose="02010600040101010101" charset="-122"/>
                <a:ea typeface="华文楷体" panose="02010600040101010101" charset="-122"/>
                <a:cs typeface="+mn-cs"/>
              </a:rPr>
              <a:t>高</a:t>
            </a:r>
            <a:r>
              <a:rPr lang="en-US" altLang="zh-CN" sz="2400" b="1" kern="1200" dirty="0">
                <a:solidFill>
                  <a:srgbClr val="7030A0"/>
                </a:solidFill>
                <a:latin typeface="华文楷体" panose="02010600040101010101" charset="-122"/>
                <a:ea typeface="华文楷体" panose="02010600040101010101" charset="-122"/>
                <a:cs typeface="+mn-cs"/>
              </a:rPr>
              <a:t>×</a:t>
            </a:r>
            <a:r>
              <a:rPr lang="en-US" altLang="en-US" sz="2400" b="1" kern="1200" dirty="0">
                <a:solidFill>
                  <a:srgbClr val="7030A0"/>
                </a:solidFill>
                <a:latin typeface="华文楷体" panose="02010600040101010101" charset="-122"/>
                <a:ea typeface="华文楷体" panose="02010600040101010101" charset="-122"/>
                <a:cs typeface="+mn-cs"/>
              </a:rPr>
              <a:t>V</a:t>
            </a:r>
            <a:r>
              <a:rPr lang="zh-CN" altLang="en-US" sz="2400" b="1" kern="1200" dirty="0">
                <a:solidFill>
                  <a:srgbClr val="7030A0"/>
                </a:solidFill>
                <a:latin typeface="华文楷体" panose="02010600040101010101" charset="-122"/>
                <a:ea typeface="华文楷体" panose="02010600040101010101" charset="-122"/>
                <a:cs typeface="+mn-cs"/>
              </a:rPr>
              <a:t>低</a:t>
            </a:r>
            <a:r>
              <a:rPr lang="en-US" altLang="en-US" sz="2400" b="1" kern="1200" dirty="0">
                <a:solidFill>
                  <a:srgbClr val="7030A0"/>
                </a:solidFill>
                <a:latin typeface="华文楷体" panose="02010600040101010101" charset="-122"/>
                <a:ea typeface="华文楷体" panose="02010600040101010101" charset="-122"/>
                <a:cs typeface="+mn-cs"/>
              </a:rPr>
              <a:t>=M</a:t>
            </a:r>
            <a:r>
              <a:rPr lang="zh-CN" altLang="en-US" sz="2400" b="1" kern="1200" dirty="0">
                <a:solidFill>
                  <a:srgbClr val="7030A0"/>
                </a:solidFill>
                <a:latin typeface="华文楷体" panose="02010600040101010101" charset="-122"/>
                <a:ea typeface="华文楷体" panose="02010600040101010101" charset="-122"/>
                <a:cs typeface="+mn-cs"/>
              </a:rPr>
              <a:t>低</a:t>
            </a:r>
            <a:endParaRPr lang="zh-CN" altLang="en-US" sz="2400" b="1" kern="1200" dirty="0">
              <a:solidFill>
                <a:srgbClr val="7030A0"/>
              </a:solidFill>
              <a:latin typeface="华文楷体" panose="02010600040101010101" charset="-122"/>
              <a:ea typeface="华文楷体" panose="02010600040101010101" charset="-122"/>
              <a:cs typeface="+mn-cs"/>
            </a:endParaRPr>
          </a:p>
          <a:p>
            <a:pPr lvl="1" algn="ctr" defTabSz="914400">
              <a:buFont typeface="Wingdings" panose="05000000000000000000" pitchFamily="2" charset="2"/>
              <a:buChar char="Ø"/>
            </a:pPr>
            <a:r>
              <a:rPr lang="en-US" altLang="en-US" sz="2400" b="1" kern="1200" dirty="0">
                <a:solidFill>
                  <a:srgbClr val="7030A0"/>
                </a:solidFill>
                <a:latin typeface="华文楷体" panose="02010600040101010101" charset="-122"/>
                <a:ea typeface="华文楷体" panose="02010600040101010101" charset="-122"/>
                <a:cs typeface="+mn-cs"/>
              </a:rPr>
              <a:t>E</a:t>
            </a:r>
            <a:r>
              <a:rPr lang="zh-CN" altLang="en-US" sz="2400" b="1" kern="1200" dirty="0">
                <a:solidFill>
                  <a:srgbClr val="7030A0"/>
                </a:solidFill>
                <a:latin typeface="华文楷体" panose="02010600040101010101" charset="-122"/>
                <a:ea typeface="华文楷体" panose="02010600040101010101" charset="-122"/>
                <a:cs typeface="+mn-cs"/>
              </a:rPr>
              <a:t>低</a:t>
            </a:r>
            <a:r>
              <a:rPr lang="en-US" altLang="zh-CN" sz="2400" b="1" kern="1200" dirty="0">
                <a:solidFill>
                  <a:srgbClr val="7030A0"/>
                </a:solidFill>
                <a:latin typeface="华文楷体" panose="02010600040101010101" charset="-122"/>
                <a:ea typeface="华文楷体" panose="02010600040101010101" charset="-122"/>
                <a:cs typeface="+mn-cs"/>
              </a:rPr>
              <a:t>×</a:t>
            </a:r>
            <a:r>
              <a:rPr lang="en-US" altLang="en-US" sz="2400" b="1" kern="1200" dirty="0">
                <a:solidFill>
                  <a:srgbClr val="7030A0"/>
                </a:solidFill>
                <a:latin typeface="华文楷体" panose="02010600040101010101" charset="-122"/>
                <a:ea typeface="华文楷体" panose="02010600040101010101" charset="-122"/>
                <a:cs typeface="+mn-cs"/>
              </a:rPr>
              <a:t>V</a:t>
            </a:r>
            <a:r>
              <a:rPr lang="zh-CN" altLang="en-US" sz="2400" b="1" kern="1200" dirty="0">
                <a:solidFill>
                  <a:srgbClr val="7030A0"/>
                </a:solidFill>
                <a:latin typeface="华文楷体" panose="02010600040101010101" charset="-122"/>
                <a:ea typeface="华文楷体" panose="02010600040101010101" charset="-122"/>
                <a:cs typeface="+mn-cs"/>
              </a:rPr>
              <a:t>高</a:t>
            </a:r>
            <a:r>
              <a:rPr lang="en-US" altLang="en-US" sz="2400" b="1" kern="1200" dirty="0">
                <a:solidFill>
                  <a:srgbClr val="7030A0"/>
                </a:solidFill>
                <a:latin typeface="华文楷体" panose="02010600040101010101" charset="-122"/>
                <a:ea typeface="华文楷体" panose="02010600040101010101" charset="-122"/>
                <a:cs typeface="+mn-cs"/>
              </a:rPr>
              <a:t>=M</a:t>
            </a:r>
            <a:r>
              <a:rPr lang="zh-CN" altLang="en-US" sz="2400" b="1" kern="1200" dirty="0">
                <a:solidFill>
                  <a:srgbClr val="7030A0"/>
                </a:solidFill>
                <a:latin typeface="华文楷体" panose="02010600040101010101" charset="-122"/>
                <a:ea typeface="华文楷体" panose="02010600040101010101" charset="-122"/>
                <a:cs typeface="+mn-cs"/>
              </a:rPr>
              <a:t>低</a:t>
            </a:r>
            <a:endParaRPr lang="zh-CN" altLang="en-US" sz="2400" b="1" kern="1200" dirty="0">
              <a:solidFill>
                <a:srgbClr val="7030A0"/>
              </a:solidFill>
              <a:latin typeface="华文楷体" panose="02010600040101010101" charset="-122"/>
              <a:ea typeface="华文楷体" panose="02010600040101010101" charset="-122"/>
              <a:cs typeface="+mn-cs"/>
            </a:endParaRPr>
          </a:p>
          <a:p>
            <a:pPr defTabSz="914400">
              <a:buBlip>
                <a:blip r:embed="rId2"/>
              </a:buBlip>
            </a:pPr>
            <a:endParaRPr lang="zh-CN" altLang="en-US" sz="2400" b="1" kern="1200" dirty="0">
              <a:latin typeface="华文楷体" panose="02010600040101010101" charset="-122"/>
              <a:ea typeface="华文楷体" panose="02010600040101010101" charset="-122"/>
              <a:cs typeface="+mn-cs"/>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0483">
                                            <p:txEl>
                                              <p:pRg st="0" end="0"/>
                                            </p:txEl>
                                          </p:spTgt>
                                        </p:tgtEl>
                                        <p:attrNameLst>
                                          <p:attrName>style.visibility</p:attrName>
                                        </p:attrNameLst>
                                      </p:cBhvr>
                                      <p:to>
                                        <p:strVal val="visible"/>
                                      </p:to>
                                    </p:set>
                                    <p:animEffect transition="in" filter="wipe(left)">
                                      <p:cBhvr>
                                        <p:cTn id="17" dur="500"/>
                                        <p:tgtEl>
                                          <p:spTgt spid="2048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483">
                                            <p:txEl>
                                              <p:pRg st="1" end="1"/>
                                            </p:txEl>
                                          </p:spTgt>
                                        </p:tgtEl>
                                        <p:attrNameLst>
                                          <p:attrName>style.visibility</p:attrName>
                                        </p:attrNameLst>
                                      </p:cBhvr>
                                      <p:to>
                                        <p:strVal val="visible"/>
                                      </p:to>
                                    </p:set>
                                    <p:animEffect transition="in" filter="wipe(left)">
                                      <p:cBhvr>
                                        <p:cTn id="22" dur="500"/>
                                        <p:tgtEl>
                                          <p:spTgt spid="2048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483">
                                            <p:txEl>
                                              <p:pRg st="2" end="2"/>
                                            </p:txEl>
                                          </p:spTgt>
                                        </p:tgtEl>
                                        <p:attrNameLst>
                                          <p:attrName>style.visibility</p:attrName>
                                        </p:attrNameLst>
                                      </p:cBhvr>
                                      <p:to>
                                        <p:strVal val="visible"/>
                                      </p:to>
                                    </p:set>
                                    <p:animEffect transition="in" filter="wipe(left)">
                                      <p:cBhvr>
                                        <p:cTn id="27" dur="500"/>
                                        <p:tgtEl>
                                          <p:spTgt spid="2048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0483">
                                            <p:txEl>
                                              <p:pRg st="3" end="3"/>
                                            </p:txEl>
                                          </p:spTgt>
                                        </p:tgtEl>
                                        <p:attrNameLst>
                                          <p:attrName>style.visibility</p:attrName>
                                        </p:attrNameLst>
                                      </p:cBhvr>
                                      <p:to>
                                        <p:strVal val="visible"/>
                                      </p:to>
                                    </p:set>
                                    <p:animEffect transition="in" filter="wipe(down)">
                                      <p:cBhvr>
                                        <p:cTn id="32" dur="500"/>
                                        <p:tgtEl>
                                          <p:spTgt spid="2048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0483">
                                            <p:txEl>
                                              <p:pRg st="4" end="4"/>
                                            </p:txEl>
                                          </p:spTgt>
                                        </p:tgtEl>
                                        <p:attrNameLst>
                                          <p:attrName>style.visibility</p:attrName>
                                        </p:attrNameLst>
                                      </p:cBhvr>
                                      <p:to>
                                        <p:strVal val="visible"/>
                                      </p:to>
                                    </p:set>
                                    <p:animEffect transition="in" filter="wipe(left)">
                                      <p:cBhvr>
                                        <p:cTn id="37" dur="500"/>
                                        <p:tgtEl>
                                          <p:spTgt spid="2048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0483">
                                            <p:txEl>
                                              <p:pRg st="5" end="5"/>
                                            </p:txEl>
                                          </p:spTgt>
                                        </p:tgtEl>
                                        <p:attrNameLst>
                                          <p:attrName>style.visibility</p:attrName>
                                        </p:attrNameLst>
                                      </p:cBhvr>
                                      <p:to>
                                        <p:strVal val="visible"/>
                                      </p:to>
                                    </p:set>
                                    <p:animEffect transition="in" filter="wipe(left)">
                                      <p:cBhvr>
                                        <p:cTn id="42" dur="500"/>
                                        <p:tgtEl>
                                          <p:spTgt spid="2048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483">
                                            <p:txEl>
                                              <p:pRg st="6" end="6"/>
                                            </p:txEl>
                                          </p:spTgt>
                                        </p:tgtEl>
                                        <p:attrNameLst>
                                          <p:attrName>style.visibility</p:attrName>
                                        </p:attrNameLst>
                                      </p:cBhvr>
                                      <p:to>
                                        <p:strVal val="visible"/>
                                      </p:to>
                                    </p:set>
                                    <p:animEffect transition="in" filter="wipe(left)">
                                      <p:cBhvr>
                                        <p:cTn id="47" dur="500"/>
                                        <p:tgtEl>
                                          <p:spTgt spid="2048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0483">
                                            <p:txEl>
                                              <p:pRg st="7" end="7"/>
                                            </p:txEl>
                                          </p:spTgt>
                                        </p:tgtEl>
                                        <p:attrNameLst>
                                          <p:attrName>style.visibility</p:attrName>
                                        </p:attrNameLst>
                                      </p:cBhvr>
                                      <p:to>
                                        <p:strVal val="visible"/>
                                      </p:to>
                                    </p:set>
                                    <p:animEffect transition="in" filter="wipe(left)">
                                      <p:cBhvr>
                                        <p:cTn id="52" dur="500"/>
                                        <p:tgtEl>
                                          <p:spTgt spid="2048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0483">
                                            <p:txEl>
                                              <p:pRg st="8" end="8"/>
                                            </p:txEl>
                                          </p:spTgt>
                                        </p:tgtEl>
                                        <p:attrNameLst>
                                          <p:attrName>style.visibility</p:attrName>
                                        </p:attrNameLst>
                                      </p:cBhvr>
                                      <p:to>
                                        <p:strVal val="visible"/>
                                      </p:to>
                                    </p:set>
                                    <p:animEffect transition="in" filter="wipe(left)">
                                      <p:cBhvr>
                                        <p:cTn id="57" dur="500"/>
                                        <p:tgtEl>
                                          <p:spTgt spid="20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410970"/>
            <a:ext cx="8686800" cy="789940"/>
          </a:xfrm>
        </p:spPr>
        <p:txBody>
          <a:bodyPr/>
          <a:lstStyle/>
          <a:p>
            <a:pPr eaLnBrk="1" hangingPunct="1">
              <a:buFont typeface="Arial" panose="020B0604020202020204" pitchFamily="34" charset="0"/>
              <a:buNone/>
            </a:pPr>
            <a:r>
              <a:rPr lang="zh-CN" altLang="en-US" smtClean="0"/>
              <a:t>三、激励的强化理论</a:t>
            </a:r>
            <a:r>
              <a:rPr lang="zh-CN" altLang="en-US" sz="2400" smtClean="0"/>
              <a:t>        </a:t>
            </a:r>
            <a:endParaRPr lang="zh-CN" altLang="en-US" smtClean="0"/>
          </a:p>
        </p:txBody>
      </p:sp>
      <p:sp>
        <p:nvSpPr>
          <p:cNvPr id="3" name="内容占位符 2"/>
          <p:cNvSpPr>
            <a:spLocks noGrp="1"/>
          </p:cNvSpPr>
          <p:nvPr/>
        </p:nvSpPr>
        <p:spPr>
          <a:xfrm>
            <a:off x="304800" y="1972945"/>
            <a:ext cx="8114030" cy="502920"/>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a:lstStyle>
          <a:p>
            <a:pPr eaLnBrk="1" hangingPunct="1">
              <a:buFont typeface="Arial" panose="020B0604020202020204" pitchFamily="34" charset="0"/>
              <a:buNone/>
            </a:pPr>
            <a:r>
              <a:rPr lang="en-US" altLang="zh-CN" sz="2400">
                <a:latin typeface="+mn-ea"/>
                <a:cs typeface="+mn-ea"/>
                <a:sym typeface="+mn-ea"/>
              </a:rPr>
              <a:t>            </a:t>
            </a:r>
            <a:r>
              <a:rPr sz="2400">
                <a:latin typeface="+mn-ea"/>
                <a:cs typeface="+mn-ea"/>
                <a:sym typeface="+mn-ea"/>
              </a:rPr>
              <a:t>由美国心理学家斯金纳（B.F.Skinner）首先提出的。</a:t>
            </a:r>
            <a:endParaRPr sz="2400">
              <a:latin typeface="+mn-ea"/>
              <a:cs typeface="+mn-ea"/>
              <a:sym typeface="+mn-ea"/>
            </a:endParaRPr>
          </a:p>
          <a:p>
            <a:pPr marL="0" indent="0" algn="l">
              <a:buNone/>
            </a:pPr>
            <a:endParaRPr lang="zh-CN" altLang="en-US" smtClean="0">
              <a:latin typeface="+mn-ea"/>
              <a:cs typeface="+mn-ea"/>
            </a:endParaRPr>
          </a:p>
        </p:txBody>
      </p:sp>
      <p:sp>
        <p:nvSpPr>
          <p:cNvPr id="2" name="文本框 1"/>
          <p:cNvSpPr txBox="1"/>
          <p:nvPr/>
        </p:nvSpPr>
        <p:spPr>
          <a:xfrm>
            <a:off x="638810" y="2580640"/>
            <a:ext cx="8018780" cy="2675255"/>
          </a:xfrm>
          <a:prstGeom prst="rect">
            <a:avLst/>
          </a:prstGeom>
          <a:noFill/>
        </p:spPr>
        <p:txBody>
          <a:bodyPr wrap="square" rtlCol="0" anchor="t">
            <a:spAutoFit/>
          </a:bodyPr>
          <a:p>
            <a:pPr marL="342900" indent="-342900" defTabSz="914400">
              <a:lnSpc>
                <a:spcPct val="140000"/>
              </a:lnSpc>
              <a:buBlip>
                <a:blip r:embed="rId1"/>
              </a:buBlip>
            </a:pPr>
            <a:r>
              <a:rPr lang="zh-CN" altLang="en-US" sz="2400" b="1" dirty="0">
                <a:solidFill>
                  <a:schemeClr val="tx1"/>
                </a:solidFill>
                <a:latin typeface="+mn-ea"/>
                <a:ea typeface="+mn-ea"/>
                <a:cs typeface="+mn-ea"/>
                <a:sym typeface="+mn-ea"/>
              </a:rPr>
              <a:t>根据强化的性质和目的，强化可以分为两大类型</a:t>
            </a:r>
            <a:endParaRPr lang="en-US" altLang="zh-CN" sz="2400" b="1" kern="1200" dirty="0">
              <a:solidFill>
                <a:schemeClr val="tx1"/>
              </a:solidFill>
              <a:latin typeface="+mn-ea"/>
              <a:ea typeface="+mn-ea"/>
              <a:cs typeface="+mn-ea"/>
            </a:endParaRPr>
          </a:p>
          <a:p>
            <a:pPr lvl="1" defTabSz="914400">
              <a:lnSpc>
                <a:spcPct val="140000"/>
              </a:lnSpc>
              <a:buFont typeface="Wingdings 3" panose="05040102010807070707" pitchFamily="18" charset="2"/>
              <a:buChar char=""/>
            </a:pPr>
            <a:r>
              <a:rPr lang="zh-CN" altLang="en-US" sz="2400" b="1" dirty="0">
                <a:solidFill>
                  <a:srgbClr val="FF0000"/>
                </a:solidFill>
                <a:latin typeface="+mn-ea"/>
                <a:ea typeface="+mn-ea"/>
                <a:cs typeface="+mn-ea"/>
                <a:sym typeface="+mn-ea"/>
              </a:rPr>
              <a:t>正强化 ：</a:t>
            </a:r>
            <a:r>
              <a:rPr lang="zh-CN" altLang="en-US" sz="2400" dirty="0">
                <a:solidFill>
                  <a:schemeClr val="tx1"/>
                </a:solidFill>
                <a:latin typeface="+mn-ea"/>
                <a:ea typeface="+mn-ea"/>
                <a:cs typeface="+mn-ea"/>
                <a:sym typeface="+mn-ea"/>
              </a:rPr>
              <a:t>奖励那些符合组织目标的行为，以便使这些行为得到进一步加强，从而有利于组织目标的实现。</a:t>
            </a:r>
            <a:endParaRPr lang="en-US" altLang="zh-CN" sz="2400" kern="1200" dirty="0">
              <a:solidFill>
                <a:schemeClr val="tx1"/>
              </a:solidFill>
              <a:latin typeface="+mn-ea"/>
              <a:ea typeface="+mn-ea"/>
              <a:cs typeface="+mn-ea"/>
            </a:endParaRPr>
          </a:p>
          <a:p>
            <a:pPr lvl="1" algn="l" defTabSz="914400">
              <a:lnSpc>
                <a:spcPct val="140000"/>
              </a:lnSpc>
              <a:buClrTx/>
              <a:buSzTx/>
              <a:buFont typeface="Wingdings 3" panose="05040102010807070707" pitchFamily="18" charset="2"/>
              <a:buChar char=""/>
            </a:pPr>
            <a:r>
              <a:rPr lang="zh-CN" altLang="en-US" sz="2400" b="1" dirty="0">
                <a:solidFill>
                  <a:srgbClr val="FF0000"/>
                </a:solidFill>
                <a:latin typeface="+mn-ea"/>
                <a:ea typeface="+mn-ea"/>
                <a:cs typeface="+mn-ea"/>
                <a:sym typeface="+mn-ea"/>
              </a:rPr>
              <a:t>负强化：</a:t>
            </a:r>
            <a:r>
              <a:rPr lang="zh-CN" altLang="en-US" sz="2400" dirty="0">
                <a:latin typeface="+mn-ea"/>
                <a:ea typeface="+mn-ea"/>
                <a:cs typeface="+mn-ea"/>
                <a:sym typeface="+mn-ea"/>
              </a:rPr>
              <a:t>惩罚那些不符合组织目标的行为，以使这些行为削弱甚至消失，从而保证组织目标的实现不受干扰。</a:t>
            </a:r>
            <a:endParaRPr lang="zh-CN" altLang="en-US" sz="2400" dirty="0">
              <a:latin typeface="+mn-ea"/>
              <a:ea typeface="+mn-ea"/>
              <a:cs typeface="+mn-ea"/>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left)">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ipe(left)">
                                      <p:cBhvr>
                                        <p:cTn id="3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2150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410970"/>
            <a:ext cx="8686800" cy="789940"/>
          </a:xfrm>
        </p:spPr>
        <p:txBody>
          <a:bodyPr/>
          <a:lstStyle/>
          <a:p>
            <a:pPr eaLnBrk="1" hangingPunct="1">
              <a:buFont typeface="Arial" panose="020B0604020202020204" pitchFamily="34" charset="0"/>
              <a:buNone/>
            </a:pPr>
            <a:r>
              <a:rPr lang="zh-CN" altLang="en-US" smtClean="0"/>
              <a:t>四、激励的归因理论</a:t>
            </a:r>
            <a:r>
              <a:rPr lang="zh-CN" altLang="en-US" sz="2400" smtClean="0"/>
              <a:t>        </a:t>
            </a:r>
            <a:endParaRPr lang="zh-CN" altLang="en-US" smtClean="0"/>
          </a:p>
        </p:txBody>
      </p:sp>
      <p:sp>
        <p:nvSpPr>
          <p:cNvPr id="3" name="内容占位符 2"/>
          <p:cNvSpPr>
            <a:spLocks noGrp="1"/>
          </p:cNvSpPr>
          <p:nvPr/>
        </p:nvSpPr>
        <p:spPr>
          <a:xfrm>
            <a:off x="304800" y="2044700"/>
            <a:ext cx="8114030" cy="502920"/>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a:lstStyle>
          <a:p>
            <a:pPr eaLnBrk="1" hangingPunct="1">
              <a:buFont typeface="Arial" panose="020B0604020202020204" pitchFamily="34" charset="0"/>
              <a:buNone/>
            </a:pPr>
            <a:r>
              <a:rPr lang="en-US" altLang="zh-CN" sz="2400">
                <a:latin typeface="+mn-ea"/>
                <a:cs typeface="+mn-ea"/>
                <a:sym typeface="+mn-ea"/>
              </a:rPr>
              <a:t>            </a:t>
            </a:r>
            <a:r>
              <a:rPr sz="2400">
                <a:latin typeface="+mn-ea"/>
                <a:cs typeface="+mn-ea"/>
                <a:sym typeface="+mn-ea"/>
              </a:rPr>
              <a:t>由美国心理学家伯纳德·韦纳(B.Weiner,1974)提出的。</a:t>
            </a:r>
            <a:endParaRPr sz="2400">
              <a:latin typeface="+mn-ea"/>
              <a:cs typeface="+mn-ea"/>
              <a:sym typeface="+mn-ea"/>
            </a:endParaRPr>
          </a:p>
          <a:p>
            <a:pPr marL="0" indent="0" algn="l">
              <a:buNone/>
            </a:pPr>
            <a:endParaRPr lang="zh-CN" altLang="en-US" smtClean="0">
              <a:latin typeface="+mn-ea"/>
              <a:cs typeface="+mn-ea"/>
            </a:endParaRPr>
          </a:p>
        </p:txBody>
      </p:sp>
      <p:sp>
        <p:nvSpPr>
          <p:cNvPr id="2" name="文本框 1"/>
          <p:cNvSpPr txBox="1"/>
          <p:nvPr/>
        </p:nvSpPr>
        <p:spPr>
          <a:xfrm>
            <a:off x="638810" y="2580640"/>
            <a:ext cx="8018780" cy="3192145"/>
          </a:xfrm>
          <a:prstGeom prst="rect">
            <a:avLst/>
          </a:prstGeom>
          <a:noFill/>
        </p:spPr>
        <p:txBody>
          <a:bodyPr wrap="square" rtlCol="0" anchor="t">
            <a:spAutoFit/>
          </a:bodyPr>
          <a:p>
            <a:pPr marL="342900" indent="-342900" defTabSz="914400">
              <a:lnSpc>
                <a:spcPct val="140000"/>
              </a:lnSpc>
              <a:buBlip>
                <a:blip r:embed="rId1"/>
              </a:buBlip>
            </a:pPr>
            <a:r>
              <a:rPr lang="zh-CN" altLang="en-US" sz="2400" b="1" dirty="0">
                <a:solidFill>
                  <a:schemeClr val="tx1"/>
                </a:solidFill>
                <a:latin typeface="+mn-ea"/>
                <a:ea typeface="+mn-ea"/>
                <a:cs typeface="+mn-ea"/>
                <a:sym typeface="+mn-ea"/>
              </a:rPr>
              <a:t>韦纳的归因理论主要有下列三个论点：</a:t>
            </a:r>
            <a:endParaRPr lang="zh-CN" altLang="en-US" sz="2400" b="1" dirty="0">
              <a:solidFill>
                <a:schemeClr val="tx1"/>
              </a:solidFill>
              <a:latin typeface="+mn-ea"/>
              <a:ea typeface="+mn-ea"/>
              <a:cs typeface="+mn-ea"/>
              <a:sym typeface="+mn-ea"/>
            </a:endParaRPr>
          </a:p>
          <a:p>
            <a:pPr marL="342900" indent="-342900" defTabSz="914400">
              <a:lnSpc>
                <a:spcPct val="140000"/>
              </a:lnSpc>
              <a:buFont typeface="Wingdings" panose="05000000000000000000" charset="0"/>
              <a:buChar char="Ø"/>
            </a:pPr>
            <a:r>
              <a:rPr lang="zh-CN" altLang="en-US" sz="2400" dirty="0">
                <a:solidFill>
                  <a:schemeClr val="tx1"/>
                </a:solidFill>
                <a:latin typeface="+mn-ea"/>
                <a:ea typeface="+mn-ea"/>
                <a:cs typeface="+mn-ea"/>
                <a:sym typeface="+mn-ea"/>
              </a:rPr>
              <a:t>人的个性差异和成败经验等影响着他的归因</a:t>
            </a:r>
            <a:endParaRPr lang="zh-CN" altLang="en-US" sz="2400" dirty="0">
              <a:solidFill>
                <a:schemeClr val="tx1"/>
              </a:solidFill>
              <a:latin typeface="+mn-ea"/>
              <a:ea typeface="+mn-ea"/>
              <a:cs typeface="+mn-ea"/>
              <a:sym typeface="+mn-ea"/>
            </a:endParaRPr>
          </a:p>
          <a:p>
            <a:pPr marL="342900" indent="-342900" defTabSz="914400">
              <a:lnSpc>
                <a:spcPct val="140000"/>
              </a:lnSpc>
              <a:buFont typeface="Wingdings" panose="05000000000000000000" charset="0"/>
              <a:buChar char="Ø"/>
            </a:pPr>
            <a:r>
              <a:rPr lang="zh-CN" altLang="en-US" sz="2400" dirty="0">
                <a:solidFill>
                  <a:schemeClr val="tx1"/>
                </a:solidFill>
                <a:latin typeface="+mn-ea"/>
                <a:ea typeface="+mn-ea"/>
                <a:cs typeface="+mn-ea"/>
                <a:sym typeface="+mn-ea"/>
              </a:rPr>
              <a:t>人对前次成就的归因将会影响到他对下一次成就行为的期望、情绪和努力程度等；</a:t>
            </a:r>
            <a:endParaRPr lang="zh-CN" altLang="en-US" sz="2400" dirty="0">
              <a:solidFill>
                <a:schemeClr val="tx1"/>
              </a:solidFill>
              <a:latin typeface="+mn-ea"/>
              <a:ea typeface="+mn-ea"/>
              <a:cs typeface="+mn-ea"/>
              <a:sym typeface="+mn-ea"/>
            </a:endParaRPr>
          </a:p>
          <a:p>
            <a:pPr marL="342900" indent="-342900" defTabSz="914400">
              <a:lnSpc>
                <a:spcPct val="140000"/>
              </a:lnSpc>
              <a:buFont typeface="Wingdings" panose="05000000000000000000" charset="0"/>
              <a:buChar char="Ø"/>
            </a:pPr>
            <a:r>
              <a:rPr lang="zh-CN" altLang="en-US" sz="2400" dirty="0">
                <a:solidFill>
                  <a:schemeClr val="tx1"/>
                </a:solidFill>
                <a:latin typeface="+mn-ea"/>
                <a:ea typeface="+mn-ea"/>
                <a:cs typeface="+mn-ea"/>
                <a:sym typeface="+mn-ea"/>
              </a:rPr>
              <a:t>个人的期望、情绪和努力程度对成就行为有很大的影响。</a:t>
            </a:r>
            <a:endParaRPr lang="zh-CN" altLang="en-US" sz="2400" b="1" dirty="0">
              <a:solidFill>
                <a:srgbClr val="FF0000"/>
              </a:solidFill>
              <a:latin typeface="+mn-ea"/>
              <a:ea typeface="+mn-ea"/>
              <a:cs typeface="+mn-ea"/>
              <a:sym typeface="+mn-ea"/>
            </a:endParaRPr>
          </a:p>
          <a:p>
            <a:pPr marL="342900" indent="-342900" defTabSz="914400">
              <a:lnSpc>
                <a:spcPct val="140000"/>
              </a:lnSpc>
              <a:buFont typeface="Wingdings" panose="05000000000000000000" charset="0"/>
              <a:buChar char="Ø"/>
            </a:pPr>
            <a:endParaRPr lang="zh-CN" altLang="en-US" sz="2400" dirty="0">
              <a:latin typeface="+mn-ea"/>
              <a:ea typeface="+mn-ea"/>
              <a:cs typeface="+mn-ea"/>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left)">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ipe(left)">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Effect transition="in" filter="wipe(left)">
                                      <p:cBhvr>
                                        <p:cTn id="3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第三节 激励的过程理论</a:t>
            </a:r>
            <a:endParaRPr lang="zh-CN" altLang="en-US" sz="4000" smtClean="0"/>
          </a:p>
        </p:txBody>
      </p:sp>
      <p:sp>
        <p:nvSpPr>
          <p:cNvPr id="21507" name="内容占位符 2"/>
          <p:cNvSpPr>
            <a:spLocks noGrp="1"/>
          </p:cNvSpPr>
          <p:nvPr>
            <p:ph idx="1"/>
          </p:nvPr>
        </p:nvSpPr>
        <p:spPr>
          <a:xfrm>
            <a:off x="304800" y="1339215"/>
            <a:ext cx="8686800" cy="789940"/>
          </a:xfrm>
        </p:spPr>
        <p:txBody>
          <a:bodyPr/>
          <a:lstStyle/>
          <a:p>
            <a:pPr eaLnBrk="1" hangingPunct="1">
              <a:buFont typeface="Arial" panose="020B0604020202020204" pitchFamily="34" charset="0"/>
              <a:buNone/>
            </a:pPr>
            <a:r>
              <a:rPr lang="zh-CN" altLang="en-US" smtClean="0"/>
              <a:t>四、激励的归因理论</a:t>
            </a:r>
            <a:r>
              <a:rPr lang="zh-CN" altLang="en-US" sz="2400" smtClean="0"/>
              <a:t>        </a:t>
            </a:r>
            <a:endParaRPr lang="zh-CN" altLang="en-US" smtClean="0"/>
          </a:p>
        </p:txBody>
      </p:sp>
      <p:sp>
        <p:nvSpPr>
          <p:cNvPr id="3" name="内容占位符 2"/>
          <p:cNvSpPr>
            <a:spLocks noGrp="1"/>
          </p:cNvSpPr>
          <p:nvPr/>
        </p:nvSpPr>
        <p:spPr>
          <a:xfrm>
            <a:off x="304800" y="1901190"/>
            <a:ext cx="8114030" cy="502920"/>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a:lstStyle>
          <a:p>
            <a:pPr eaLnBrk="1" hangingPunct="1">
              <a:buFont typeface="Arial" panose="020B0604020202020204" pitchFamily="34" charset="0"/>
              <a:buNone/>
            </a:pPr>
            <a:r>
              <a:rPr lang="en-US" altLang="zh-CN" sz="2400">
                <a:latin typeface="+mn-ea"/>
                <a:cs typeface="+mn-ea"/>
                <a:sym typeface="+mn-ea"/>
              </a:rPr>
              <a:t>            </a:t>
            </a:r>
            <a:r>
              <a:rPr sz="2400">
                <a:latin typeface="+mn-ea"/>
                <a:cs typeface="+mn-ea"/>
                <a:sym typeface="+mn-ea"/>
              </a:rPr>
              <a:t>由美国心理学家伯纳德·韦纳(B.Weiner,1974)提出的。</a:t>
            </a:r>
            <a:endParaRPr sz="2400">
              <a:latin typeface="+mn-ea"/>
              <a:cs typeface="+mn-ea"/>
              <a:sym typeface="+mn-ea"/>
            </a:endParaRPr>
          </a:p>
          <a:p>
            <a:pPr marL="0" indent="0" algn="l">
              <a:buNone/>
            </a:pPr>
            <a:endParaRPr lang="zh-CN" altLang="en-US" smtClean="0">
              <a:latin typeface="+mn-ea"/>
              <a:cs typeface="+mn-ea"/>
            </a:endParaRPr>
          </a:p>
        </p:txBody>
      </p:sp>
      <p:sp>
        <p:nvSpPr>
          <p:cNvPr id="2" name="文本框 1"/>
          <p:cNvSpPr txBox="1"/>
          <p:nvPr/>
        </p:nvSpPr>
        <p:spPr>
          <a:xfrm>
            <a:off x="638810" y="2293620"/>
            <a:ext cx="8209280" cy="4055110"/>
          </a:xfrm>
          <a:prstGeom prst="rect">
            <a:avLst/>
          </a:prstGeom>
          <a:noFill/>
        </p:spPr>
        <p:txBody>
          <a:bodyPr wrap="square" rtlCol="0" anchor="t">
            <a:spAutoFit/>
          </a:bodyPr>
          <a:p>
            <a:pPr marL="342900" indent="-342900" defTabSz="914400">
              <a:lnSpc>
                <a:spcPct val="140000"/>
              </a:lnSpc>
              <a:buFont typeface="Wingdings" panose="05000000000000000000" charset="0"/>
              <a:buBlip>
                <a:blip r:embed="rId1"/>
              </a:buBlip>
            </a:pPr>
            <a:r>
              <a:rPr lang="zh-CN" altLang="en-US" sz="2400" dirty="0">
                <a:solidFill>
                  <a:schemeClr val="tx1"/>
                </a:solidFill>
                <a:latin typeface="+mn-ea"/>
                <a:ea typeface="+mn-ea"/>
                <a:cs typeface="+mn-ea"/>
                <a:sym typeface="+mn-ea"/>
              </a:rPr>
              <a:t>人们对行为成败原因的分析可归纳为以下六个原因：</a:t>
            </a:r>
            <a:endParaRPr lang="zh-CN" altLang="en-US" sz="24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能力</a:t>
            </a:r>
            <a:r>
              <a:rPr lang="zh-CN" altLang="en-US" sz="2000" dirty="0">
                <a:solidFill>
                  <a:schemeClr val="tx1"/>
                </a:solidFill>
                <a:latin typeface="+mn-ea"/>
                <a:ea typeface="+mn-ea"/>
                <a:cs typeface="+mn-ea"/>
                <a:sym typeface="+mn-ea"/>
              </a:rPr>
              <a:t>，根据自己评估个人对该项工作是否胜任；</a:t>
            </a:r>
            <a:endParaRPr lang="zh-CN" altLang="en-US" sz="20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努力</a:t>
            </a:r>
            <a:r>
              <a:rPr lang="zh-CN" altLang="en-US" sz="2000" dirty="0">
                <a:solidFill>
                  <a:schemeClr val="tx1"/>
                </a:solidFill>
                <a:latin typeface="+mn-ea"/>
                <a:ea typeface="+mn-ea"/>
                <a:cs typeface="+mn-ea"/>
                <a:sym typeface="+mn-ea"/>
              </a:rPr>
              <a:t>，个人反省检讨在工作过程中曾否尽力而为；</a:t>
            </a:r>
            <a:endParaRPr lang="zh-CN" altLang="en-US" sz="20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工作难度</a:t>
            </a:r>
            <a:r>
              <a:rPr lang="zh-CN" altLang="en-US" sz="2000" dirty="0">
                <a:solidFill>
                  <a:schemeClr val="tx1"/>
                </a:solidFill>
                <a:latin typeface="+mn-ea"/>
                <a:ea typeface="+mn-ea"/>
                <a:cs typeface="+mn-ea"/>
                <a:sym typeface="+mn-ea"/>
              </a:rPr>
              <a:t>，凭个人经验判定该项工作的困难程度；</a:t>
            </a:r>
            <a:endParaRPr lang="zh-CN" altLang="en-US" sz="20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运气</a:t>
            </a:r>
            <a:r>
              <a:rPr lang="zh-CN" altLang="en-US" sz="2000" dirty="0">
                <a:solidFill>
                  <a:schemeClr val="tx1"/>
                </a:solidFill>
                <a:latin typeface="+mn-ea"/>
                <a:ea typeface="+mn-ea"/>
                <a:cs typeface="+mn-ea"/>
                <a:sym typeface="+mn-ea"/>
              </a:rPr>
              <a:t>，个人自认为此次各种成败是否与运气有关；</a:t>
            </a:r>
            <a:endParaRPr lang="zh-CN" altLang="en-US" sz="20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身心状况</a:t>
            </a:r>
            <a:r>
              <a:rPr lang="zh-CN" altLang="en-US" sz="2000" dirty="0">
                <a:solidFill>
                  <a:schemeClr val="tx1"/>
                </a:solidFill>
                <a:latin typeface="+mn-ea"/>
                <a:ea typeface="+mn-ea"/>
                <a:cs typeface="+mn-ea"/>
                <a:sym typeface="+mn-ea"/>
              </a:rPr>
              <a:t>，工作过程中个人当时身体及心情状况是否影响工作成效；</a:t>
            </a:r>
            <a:endParaRPr lang="zh-CN" altLang="en-US" sz="2000" dirty="0">
              <a:solidFill>
                <a:schemeClr val="tx1"/>
              </a:solidFill>
              <a:latin typeface="+mn-ea"/>
              <a:ea typeface="+mn-ea"/>
              <a:cs typeface="+mn-ea"/>
              <a:sym typeface="+mn-ea"/>
            </a:endParaRPr>
          </a:p>
          <a:p>
            <a:pPr marL="0" indent="0" defTabSz="914400">
              <a:lnSpc>
                <a:spcPct val="140000"/>
              </a:lnSpc>
              <a:buFont typeface="Wingdings" panose="05000000000000000000" charset="0"/>
              <a:buNone/>
            </a:pPr>
            <a:r>
              <a:rPr lang="zh-CN" altLang="en-US" sz="2000" dirty="0">
                <a:solidFill>
                  <a:schemeClr val="tx1"/>
                </a:solidFill>
                <a:latin typeface="+mn-ea"/>
                <a:ea typeface="+mn-ea"/>
                <a:cs typeface="+mn-ea"/>
                <a:sym typeface="+mn-ea"/>
              </a:rPr>
              <a:t>     ◇</a:t>
            </a:r>
            <a:r>
              <a:rPr lang="zh-CN" altLang="en-US" sz="2000" b="1" dirty="0">
                <a:solidFill>
                  <a:schemeClr val="tx1"/>
                </a:solidFill>
                <a:latin typeface="+mn-ea"/>
                <a:ea typeface="+mn-ea"/>
                <a:cs typeface="+mn-ea"/>
                <a:sym typeface="+mn-ea"/>
              </a:rPr>
              <a:t>其他</a:t>
            </a:r>
            <a:r>
              <a:rPr lang="zh-CN" altLang="en-US" sz="2000" dirty="0">
                <a:solidFill>
                  <a:schemeClr val="tx1"/>
                </a:solidFill>
                <a:latin typeface="+mn-ea"/>
                <a:ea typeface="+mn-ea"/>
                <a:cs typeface="+mn-ea"/>
                <a:sym typeface="+mn-ea"/>
              </a:rPr>
              <a:t>，个人自觉此次成败因素中，除上述五项外，尚有何其他事关人与事的影响因素(如别人帮助或评分不公等)。</a:t>
            </a:r>
            <a:endParaRPr lang="zh-CN" altLang="en-US" sz="2000" dirty="0">
              <a:solidFill>
                <a:schemeClr val="tx1"/>
              </a:solidFill>
              <a:latin typeface="+mn-ea"/>
              <a:ea typeface="+mn-ea"/>
              <a:cs typeface="+mn-ea"/>
              <a:sym typeface="+mn-ea"/>
            </a:endParaRPr>
          </a:p>
          <a:p>
            <a:pPr marL="342900" indent="-342900" defTabSz="914400">
              <a:lnSpc>
                <a:spcPct val="140000"/>
              </a:lnSpc>
              <a:buFont typeface="Wingdings" panose="05000000000000000000" charset="0"/>
              <a:buChar char="Ø"/>
            </a:pPr>
            <a:endParaRPr lang="zh-CN" altLang="en-US" sz="2000" dirty="0">
              <a:latin typeface="+mn-ea"/>
              <a:ea typeface="+mn-ea"/>
              <a:cs typeface="+mn-ea"/>
            </a:endParaRPr>
          </a:p>
        </p:txBody>
      </p:sp>
    </p:spTree>
  </p:cSld>
  <p:clrMapOvr>
    <a:masterClrMapping/>
  </p:clrMapOvr>
  <p:transition advTm="3000">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left)">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ipe(left)">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Effect transition="in" filter="wipe(left)">
                                      <p:cBhvr>
                                        <p:cTn id="37" dur="500"/>
                                        <p:tgtEl>
                                          <p:spTgt spid="2">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4" end="4"/>
                                            </p:txEl>
                                          </p:spTgt>
                                        </p:tgtEl>
                                        <p:attrNameLst>
                                          <p:attrName>style.visibility</p:attrName>
                                        </p:attrNameLst>
                                      </p:cBhvr>
                                      <p:to>
                                        <p:strVal val="visible"/>
                                      </p:to>
                                    </p:set>
                                    <p:animEffect transition="in" filter="wipe(left)">
                                      <p:cBhvr>
                                        <p:cTn id="42" dur="500"/>
                                        <p:tgtEl>
                                          <p:spTgt spid="2">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Effect transition="in" filter="wipe(left)">
                                      <p:cBhvr>
                                        <p:cTn id="47" dur="500"/>
                                        <p:tgtEl>
                                          <p:spTgt spid="2">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
                                            <p:txEl>
                                              <p:pRg st="6" end="6"/>
                                            </p:txEl>
                                          </p:spTgt>
                                        </p:tgtEl>
                                        <p:attrNameLst>
                                          <p:attrName>style.visibility</p:attrName>
                                        </p:attrNameLst>
                                      </p:cBhvr>
                                      <p:to>
                                        <p:strVal val="visible"/>
                                      </p:to>
                                    </p:set>
                                    <p:animEffect transition="in" filter="wipe(left)">
                                      <p:cBhvr>
                                        <p:cTn id="5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smtClean="0"/>
              <a:t>第四节 激励实务</a:t>
            </a:r>
            <a:endParaRPr lang="zh-CN" altLang="en-US" sz="4000" smtClean="0"/>
          </a:p>
        </p:txBody>
      </p:sp>
      <p:sp>
        <p:nvSpPr>
          <p:cNvPr id="24579" name="内容占位符 2"/>
          <p:cNvSpPr>
            <a:spLocks noGrp="1"/>
          </p:cNvSpPr>
          <p:nvPr>
            <p:ph idx="1"/>
          </p:nvPr>
        </p:nvSpPr>
        <p:spPr/>
        <p:txBody>
          <a:bodyPr/>
          <a:lstStyle/>
          <a:p>
            <a:pPr eaLnBrk="1" hangingPunct="1">
              <a:buFont typeface="Arial" panose="020B0604020202020204" pitchFamily="34" charset="0"/>
              <a:buNone/>
            </a:pPr>
            <a:r>
              <a:rPr lang="zh-CN" altLang="en-US" smtClean="0"/>
              <a:t>一、</a:t>
            </a:r>
            <a:r>
              <a:rPr lang="zh-CN" smtClean="0"/>
              <a:t>薪酬管理</a:t>
            </a:r>
            <a:endParaRPr lang="zh-CN" smtClean="0"/>
          </a:p>
          <a:p>
            <a:pPr eaLnBrk="1" hangingPunct="1">
              <a:buFont typeface="Arial" panose="020B0604020202020204" pitchFamily="34" charset="0"/>
              <a:buNone/>
            </a:pPr>
            <a:r>
              <a:rPr lang="zh-CN" altLang="en-US" smtClean="0"/>
              <a:t>          </a:t>
            </a:r>
            <a:endParaRPr lang="zh-CN" altLang="en-US" sz="2400" smtClean="0"/>
          </a:p>
        </p:txBody>
      </p:sp>
      <p:sp>
        <p:nvSpPr>
          <p:cNvPr id="2" name="文本框 1"/>
          <p:cNvSpPr txBox="1"/>
          <p:nvPr/>
        </p:nvSpPr>
        <p:spPr>
          <a:xfrm>
            <a:off x="833120" y="2275205"/>
            <a:ext cx="7828280" cy="4225925"/>
          </a:xfrm>
          <a:prstGeom prst="rect">
            <a:avLst/>
          </a:prstGeom>
          <a:noFill/>
        </p:spPr>
        <p:txBody>
          <a:bodyPr wrap="square" rtlCol="0" anchor="t">
            <a:spAutoFit/>
          </a:bodyPr>
          <a:p>
            <a:pPr defTabSz="914400">
              <a:lnSpc>
                <a:spcPct val="120000"/>
              </a:lnSpc>
              <a:buBlip>
                <a:blip r:embed="rId1"/>
              </a:buBlip>
            </a:pPr>
            <a:r>
              <a:rPr lang="zh-CN" altLang="en-US" sz="2400" dirty="0">
                <a:solidFill>
                  <a:schemeClr val="tx1"/>
                </a:solidFill>
                <a:latin typeface="+mn-ea"/>
                <a:ea typeface="+mn-ea"/>
                <a:cs typeface="+mn-ea"/>
                <a:sym typeface="+mn-ea"/>
              </a:rPr>
              <a:t>获得薪酬是许多员工参与企业活动的基本目的</a:t>
            </a:r>
            <a:endParaRPr lang="en-US" altLang="zh-CN" sz="2400" kern="1200" dirty="0">
              <a:solidFill>
                <a:schemeClr val="tx1"/>
              </a:solidFill>
              <a:latin typeface="+mn-ea"/>
              <a:ea typeface="+mn-ea"/>
              <a:cs typeface="+mn-ea"/>
            </a:endParaRPr>
          </a:p>
          <a:p>
            <a:pPr defTabSz="914400">
              <a:lnSpc>
                <a:spcPct val="120000"/>
              </a:lnSpc>
              <a:buBlip>
                <a:blip r:embed="rId1"/>
              </a:buBlip>
            </a:pPr>
            <a:r>
              <a:rPr lang="zh-CN" altLang="en-US" sz="2400" dirty="0">
                <a:solidFill>
                  <a:schemeClr val="tx1"/>
                </a:solidFill>
                <a:latin typeface="+mn-ea"/>
                <a:ea typeface="+mn-ea"/>
                <a:cs typeface="+mn-ea"/>
                <a:sym typeface="+mn-ea"/>
              </a:rPr>
              <a:t>薪酬制度的建立和完善是管理激励的基本工作内容之一</a:t>
            </a:r>
            <a:endParaRPr lang="en-US" altLang="zh-CN" sz="2400" kern="1200" dirty="0">
              <a:solidFill>
                <a:schemeClr val="tx1"/>
              </a:solidFill>
              <a:latin typeface="+mn-ea"/>
              <a:ea typeface="+mn-ea"/>
              <a:cs typeface="+mn-ea"/>
            </a:endParaRPr>
          </a:p>
          <a:p>
            <a:pPr defTabSz="914400">
              <a:lnSpc>
                <a:spcPct val="120000"/>
              </a:lnSpc>
              <a:buBlip>
                <a:blip r:embed="rId1"/>
              </a:buBlip>
            </a:pPr>
            <a:r>
              <a:rPr lang="zh-CN" altLang="en-US" sz="2400" dirty="0">
                <a:solidFill>
                  <a:schemeClr val="tx1"/>
                </a:solidFill>
                <a:latin typeface="+mn-ea"/>
                <a:ea typeface="+mn-ea"/>
                <a:cs typeface="+mn-ea"/>
                <a:sym typeface="+mn-ea"/>
              </a:rPr>
              <a:t>除与基本工作相应的基本工资外，员工的薪酬管理还应注意以下几个方面：</a:t>
            </a:r>
            <a:endParaRPr lang="en-US" altLang="zh-CN" sz="2400" kern="1200" dirty="0">
              <a:solidFill>
                <a:schemeClr val="tx1"/>
              </a:solidFill>
              <a:latin typeface="+mn-ea"/>
              <a:ea typeface="+mn-ea"/>
              <a:cs typeface="+mn-ea"/>
            </a:endParaRPr>
          </a:p>
          <a:p>
            <a:pPr lvl="1" defTabSz="914400">
              <a:lnSpc>
                <a:spcPct val="120000"/>
              </a:lnSpc>
              <a:buFont typeface="Wingdings 3" panose="05040102010807070707" pitchFamily="18" charset="2"/>
              <a:buChar char=""/>
            </a:pPr>
            <a:r>
              <a:rPr lang="zh-CN" altLang="en-US" sz="3200" b="1" dirty="0">
                <a:solidFill>
                  <a:srgbClr val="002060"/>
                </a:solidFill>
                <a:latin typeface="+mn-ea"/>
                <a:ea typeface="+mn-ea"/>
                <a:cs typeface="+mn-ea"/>
                <a:sym typeface="+mn-ea"/>
              </a:rPr>
              <a:t>绩效工资 </a:t>
            </a:r>
            <a:endParaRPr lang="en-US" altLang="zh-CN" sz="3200" b="1" kern="1200" dirty="0">
              <a:solidFill>
                <a:srgbClr val="002060"/>
              </a:solidFill>
              <a:latin typeface="+mn-ea"/>
              <a:ea typeface="+mn-ea"/>
              <a:cs typeface="+mn-ea"/>
            </a:endParaRPr>
          </a:p>
          <a:p>
            <a:pPr lvl="1" defTabSz="914400">
              <a:lnSpc>
                <a:spcPct val="120000"/>
              </a:lnSpc>
              <a:buFont typeface="Wingdings 3" panose="05040102010807070707" pitchFamily="18" charset="2"/>
              <a:buChar char=""/>
            </a:pPr>
            <a:r>
              <a:rPr lang="zh-CN" altLang="en-US" sz="3200" b="1" dirty="0">
                <a:solidFill>
                  <a:srgbClr val="002060"/>
                </a:solidFill>
                <a:latin typeface="+mn-ea"/>
                <a:ea typeface="+mn-ea"/>
                <a:cs typeface="+mn-ea"/>
                <a:sym typeface="+mn-ea"/>
              </a:rPr>
              <a:t>分红 </a:t>
            </a:r>
            <a:endParaRPr lang="en-US" altLang="zh-CN" sz="3200" b="1" kern="1200" dirty="0">
              <a:solidFill>
                <a:srgbClr val="002060"/>
              </a:solidFill>
              <a:latin typeface="+mn-ea"/>
              <a:ea typeface="+mn-ea"/>
              <a:cs typeface="+mn-ea"/>
            </a:endParaRPr>
          </a:p>
          <a:p>
            <a:pPr lvl="1" defTabSz="914400">
              <a:lnSpc>
                <a:spcPct val="120000"/>
              </a:lnSpc>
              <a:buFont typeface="Wingdings 3" panose="05040102010807070707" pitchFamily="18" charset="2"/>
              <a:buChar char=""/>
            </a:pPr>
            <a:r>
              <a:rPr lang="zh-CN" altLang="en-US" sz="3200" b="1" dirty="0">
                <a:solidFill>
                  <a:srgbClr val="002060"/>
                </a:solidFill>
                <a:latin typeface="+mn-ea"/>
                <a:ea typeface="+mn-ea"/>
                <a:cs typeface="+mn-ea"/>
                <a:sym typeface="+mn-ea"/>
              </a:rPr>
              <a:t>总奖金</a:t>
            </a:r>
            <a:endParaRPr lang="en-US" altLang="zh-CN" sz="3200" b="1" kern="1200" dirty="0">
              <a:solidFill>
                <a:srgbClr val="002060"/>
              </a:solidFill>
              <a:latin typeface="+mn-ea"/>
              <a:ea typeface="+mn-ea"/>
              <a:cs typeface="+mn-ea"/>
            </a:endParaRPr>
          </a:p>
          <a:p>
            <a:pPr lvl="1" defTabSz="914400">
              <a:lnSpc>
                <a:spcPct val="120000"/>
              </a:lnSpc>
              <a:buFont typeface="Wingdings 3" panose="05040102010807070707" pitchFamily="18" charset="2"/>
              <a:buChar char=""/>
            </a:pPr>
            <a:r>
              <a:rPr lang="zh-CN" altLang="en-US" sz="3200" b="1" dirty="0">
                <a:solidFill>
                  <a:srgbClr val="002060"/>
                </a:solidFill>
                <a:latin typeface="+mn-ea"/>
                <a:ea typeface="+mn-ea"/>
                <a:cs typeface="+mn-ea"/>
                <a:sym typeface="+mn-ea"/>
              </a:rPr>
              <a:t>知识工资</a:t>
            </a:r>
            <a:endParaRPr lang="zh-CN" altLang="en-US" sz="3200">
              <a:latin typeface="+mn-ea"/>
              <a:ea typeface="+mn-ea"/>
              <a:cs typeface="+mn-ea"/>
            </a:endParaRPr>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wipe(left)">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4579">
                                            <p:txEl>
                                              <p:pRg st="0" end="0"/>
                                            </p:txEl>
                                          </p:spTgt>
                                        </p:tgtEl>
                                        <p:attrNameLst>
                                          <p:attrName>style.visibility</p:attrName>
                                        </p:attrNameLst>
                                      </p:cBhvr>
                                      <p:to>
                                        <p:strVal val="visible"/>
                                      </p:to>
                                    </p:set>
                                    <p:animEffect transition="in" filter="wipe(left)">
                                      <p:cBhvr>
                                        <p:cTn id="12" dur="500"/>
                                        <p:tgtEl>
                                          <p:spTgt spid="245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left)">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ipe(left)">
                                      <p:cBhvr>
                                        <p:cTn id="22" dur="5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wipe(left)">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wipe(left)">
                                      <p:cBhvr>
                                        <p:cTn id="32" dur="500"/>
                                        <p:tgtEl>
                                          <p:spTgt spid="2">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Effect transition="in" filter="wipe(left)">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wipe(left)">
                                      <p:cBhvr>
                                        <p:cTn id="42" dur="500"/>
                                        <p:tgtEl>
                                          <p:spTgt spid="2">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animEffect transition="in" filter="wipe(left)">
                                      <p:cBhvr>
                                        <p:cTn id="4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标题 1"/>
          <p:cNvSpPr>
            <a:spLocks noGrp="1"/>
          </p:cNvSpPr>
          <p:nvPr>
            <p:ph type="title"/>
          </p:nvPr>
        </p:nvSpPr>
        <p:spPr/>
        <p:txBody>
          <a:bodyPr/>
          <a:lstStyle/>
          <a:p>
            <a:pPr eaLnBrk="1" fontAlgn="auto" hangingPunct="1">
              <a:spcAft>
                <a:spcPts val="0"/>
              </a:spcAft>
              <a:defRPr/>
            </a:pPr>
            <a:r>
              <a:rPr lang="zh-CN" altLang="en-US" sz="4000" smtClean="0"/>
              <a:t>第四节 激励实务</a:t>
            </a:r>
            <a:endParaRPr lang="zh-CN" altLang="en-US" sz="4000" smtClean="0"/>
          </a:p>
        </p:txBody>
      </p:sp>
      <p:sp>
        <p:nvSpPr>
          <p:cNvPr id="25603" name="内容占位符 2"/>
          <p:cNvSpPr>
            <a:spLocks noGrp="1"/>
          </p:cNvSpPr>
          <p:nvPr>
            <p:ph idx="1"/>
          </p:nvPr>
        </p:nvSpPr>
        <p:spPr/>
        <p:txBody>
          <a:bodyPr/>
          <a:lstStyle/>
          <a:p>
            <a:pPr eaLnBrk="1" hangingPunct="1">
              <a:lnSpc>
                <a:spcPct val="190000"/>
              </a:lnSpc>
              <a:buFont typeface="Arial" panose="020B0604020202020204" pitchFamily="34" charset="0"/>
              <a:buNone/>
            </a:pPr>
            <a:r>
              <a:rPr lang="zh-CN" altLang="en-US" smtClean="0"/>
              <a:t>二、员工持股计划</a:t>
            </a:r>
            <a:endParaRPr lang="zh-CN" altLang="en-US" smtClean="0"/>
          </a:p>
          <a:p>
            <a:pPr eaLnBrk="1" hangingPunct="1">
              <a:lnSpc>
                <a:spcPct val="190000"/>
              </a:lnSpc>
              <a:buFont typeface="Arial" panose="020B0604020202020204" pitchFamily="34" charset="0"/>
              <a:buNone/>
            </a:pPr>
            <a:r>
              <a:rPr lang="zh-CN" altLang="en-US" smtClean="0"/>
              <a:t>三、灵活的工作日程</a:t>
            </a:r>
            <a:endParaRPr lang="zh-CN" altLang="en-US" smtClean="0"/>
          </a:p>
          <a:p>
            <a:pPr eaLnBrk="1" hangingPunct="1">
              <a:lnSpc>
                <a:spcPct val="190000"/>
              </a:lnSpc>
              <a:buFont typeface="Arial" panose="020B0604020202020204" pitchFamily="34" charset="0"/>
              <a:buNone/>
            </a:pPr>
            <a:r>
              <a:rPr lang="zh-CN" altLang="en-US" smtClean="0"/>
              <a:t>四、目标管理</a:t>
            </a:r>
            <a:endParaRPr lang="zh-CN" altLang="en-US" smtClean="0"/>
          </a:p>
          <a:p>
            <a:pPr eaLnBrk="1" hangingPunct="1">
              <a:buFont typeface="Arial" panose="020B0604020202020204" pitchFamily="34" charset="0"/>
              <a:buNone/>
            </a:pPr>
            <a:endParaRPr lang="zh-CN" altLang="en-US" smtClean="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wipe(left)">
                                      <p:cBhvr>
                                        <p:cTn id="7" dur="500"/>
                                        <p:tgtEl>
                                          <p:spTgt spid="174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wipe(left)">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wipe(left)">
                                      <p:cBhvr>
                                        <p:cTn id="17" dur="5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wipe(left)">
                                      <p:cBhvr>
                                        <p:cTn id="22"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smtClean="0"/>
              <a:t>本 章 小 结</a:t>
            </a:r>
            <a:endParaRPr lang="zh-CN" altLang="en-US" sz="4000" smtClean="0"/>
          </a:p>
        </p:txBody>
      </p:sp>
      <p:sp>
        <p:nvSpPr>
          <p:cNvPr id="3" name="内容占位符 2"/>
          <p:cNvSpPr>
            <a:spLocks noGrp="1"/>
          </p:cNvSpPr>
          <p:nvPr>
            <p:ph idx="1"/>
          </p:nvPr>
        </p:nvSpPr>
        <p:spPr/>
        <p:txBody>
          <a:bodyPr rtlCol="0">
            <a:normAutofit fontScale="90000"/>
          </a:bodyPr>
          <a:lstStyle/>
          <a:p>
            <a:pPr eaLnBrk="1" fontAlgn="auto" hangingPunct="1">
              <a:lnSpc>
                <a:spcPct val="150000"/>
              </a:lnSpc>
              <a:spcAft>
                <a:spcPts val="0"/>
              </a:spcAft>
              <a:buFont typeface="Arial" panose="020B0604020202020204" pitchFamily="34" charset="0"/>
              <a:buNone/>
              <a:defRPr/>
            </a:pPr>
            <a:r>
              <a:rPr lang="zh-CN" altLang="en-US" sz="2800" dirty="0" smtClean="0"/>
              <a:t>             激励通常与动机连在一起，主要是指人类活动的一种内心状态。一般而言，动机是指为满足某种需要而产生并维持行动，以达到目的的内部驱动力。包含三个关键要素：努力，组织目标和需要。本章首先介绍了激励的概念和对象；激励的内因及外因；接下来讨论了激励的理论：激励的内容理论、激励的过程理论、理论的强化理论和激励的归因理论；最后讨论了激励的实务。</a:t>
            </a:r>
            <a:endParaRPr lang="zh-CN" altLang="en-US" sz="2800" dirty="0" smtClean="0"/>
          </a:p>
          <a:p>
            <a:pPr eaLnBrk="1" fontAlgn="auto" hangingPunct="1">
              <a:spcAft>
                <a:spcPts val="0"/>
              </a:spcAft>
              <a:buFont typeface="Arial" panose="020B0604020202020204" pitchFamily="34" charset="0"/>
              <a:buNone/>
              <a:defRPr/>
            </a:pPr>
            <a:endParaRPr lang="zh-CN" altLang="en-US" dirty="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wipe(left)">
                                      <p:cBhvr>
                                        <p:cTn id="7" dur="500"/>
                                        <p:tgtEl>
                                          <p:spTgt spid="194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a:bodyPr>
          <a:lstStyle/>
          <a:p>
            <a:pPr eaLnBrk="1" fontAlgn="auto" hangingPunct="1">
              <a:spcAft>
                <a:spcPts val="0"/>
              </a:spcAft>
              <a:defRPr/>
            </a:pPr>
            <a:br>
              <a:rPr lang="en-US" altLang="zh-CN" sz="2700" dirty="0" smtClean="0"/>
            </a:br>
            <a:r>
              <a:rPr lang="zh-CN" altLang="en-US" dirty="0" smtClean="0"/>
              <a:t>第一节 激励原理</a:t>
            </a:r>
            <a:endParaRPr lang="zh-CN" altLang="en-US" dirty="0"/>
          </a:p>
        </p:txBody>
      </p:sp>
      <p:sp>
        <p:nvSpPr>
          <p:cNvPr id="15363" name="内容占位符 2"/>
          <p:cNvSpPr>
            <a:spLocks noGrp="1"/>
          </p:cNvSpPr>
          <p:nvPr>
            <p:ph idx="1"/>
          </p:nvPr>
        </p:nvSpPr>
        <p:spPr>
          <a:xfrm>
            <a:off x="428625" y="1373505"/>
            <a:ext cx="8229600" cy="5324475"/>
          </a:xfrm>
        </p:spPr>
        <p:txBody>
          <a:bodyPr/>
          <a:lstStyle/>
          <a:p>
            <a:pPr marL="0" indent="0" eaLnBrk="1" hangingPunct="1">
              <a:buFont typeface="Wingdings" panose="05000000000000000000" pitchFamily="2" charset="2"/>
              <a:buNone/>
            </a:pPr>
            <a:r>
              <a:rPr lang="zh-CN" altLang="en-US" sz="3200" smtClean="0"/>
              <a:t>二、激励行为</a:t>
            </a:r>
            <a:endParaRPr lang="zh-CN" altLang="en-US" sz="3200" smtClean="0"/>
          </a:p>
          <a:p>
            <a:pPr marL="0" indent="0" eaLnBrk="1" hangingPunct="1">
              <a:buFont typeface="Wingdings" panose="05000000000000000000" pitchFamily="2" charset="2"/>
              <a:buNone/>
            </a:pPr>
            <a:r>
              <a:rPr lang="zh-CN" altLang="en-US" sz="4400" smtClean="0"/>
              <a:t>         激励力=效价*期望值</a:t>
            </a:r>
            <a:endParaRPr lang="zh-CN" altLang="en-US" sz="4400" smtClean="0"/>
          </a:p>
          <a:p>
            <a:pPr algn="l" eaLnBrk="1" hangingPunct="1">
              <a:spcBef>
                <a:spcPts val="1200"/>
              </a:spcBef>
              <a:buFont typeface="Arial" panose="020B0604020202020204" pitchFamily="34" charset="0"/>
              <a:buNone/>
            </a:pPr>
            <a:r>
              <a:rPr lang="zh-CN" altLang="en-US" sz="2800" b="1" smtClean="0"/>
              <a:t>效    价：</a:t>
            </a:r>
            <a:r>
              <a:rPr lang="zh-CN" altLang="en-US" sz="2800" smtClean="0"/>
              <a:t>是指个人对达到某种预期成果的偏爱程度，</a:t>
            </a:r>
            <a:endParaRPr lang="zh-CN" altLang="en-US" sz="2800" smtClean="0"/>
          </a:p>
          <a:p>
            <a:pPr algn="l" eaLnBrk="1" hangingPunct="1">
              <a:spcBef>
                <a:spcPts val="1200"/>
              </a:spcBef>
              <a:buFont typeface="Arial" panose="020B0604020202020204" pitchFamily="34" charset="0"/>
              <a:buNone/>
            </a:pPr>
            <a:r>
              <a:rPr lang="zh-CN" altLang="en-US" sz="2800" smtClean="0"/>
              <a:t>         或某种预期成果可能给行为者带来的满足程度。</a:t>
            </a:r>
            <a:endParaRPr lang="zh-CN" altLang="en-US" sz="2800" smtClean="0"/>
          </a:p>
          <a:p>
            <a:pPr algn="l" eaLnBrk="1" hangingPunct="1">
              <a:spcBef>
                <a:spcPts val="1200"/>
              </a:spcBef>
              <a:buFont typeface="Arial" panose="020B0604020202020204" pitchFamily="34" charset="0"/>
              <a:buNone/>
            </a:pPr>
            <a:r>
              <a:rPr lang="zh-CN" altLang="en-US" sz="2800" b="1" smtClean="0"/>
              <a:t>期望值：</a:t>
            </a:r>
            <a:r>
              <a:rPr lang="zh-CN" altLang="en-US" sz="2800" smtClean="0"/>
              <a:t>是某一具体行为可带来某种预期成果的概</a:t>
            </a:r>
            <a:endParaRPr lang="zh-CN" altLang="en-US" sz="2800" smtClean="0"/>
          </a:p>
          <a:p>
            <a:pPr algn="l" eaLnBrk="1" hangingPunct="1">
              <a:spcBef>
                <a:spcPts val="1200"/>
              </a:spcBef>
              <a:buFont typeface="Arial" panose="020B0604020202020204" pitchFamily="34" charset="0"/>
              <a:buNone/>
            </a:pPr>
            <a:r>
              <a:rPr lang="zh-CN" altLang="en-US" sz="2800" smtClean="0"/>
              <a:t>           率，即行为者采取某种行动，获得某种成果，</a:t>
            </a:r>
            <a:endParaRPr lang="zh-CN" altLang="en-US" sz="2800" smtClean="0"/>
          </a:p>
          <a:p>
            <a:pPr algn="l" eaLnBrk="1" hangingPunct="1">
              <a:spcBef>
                <a:spcPts val="1200"/>
              </a:spcBef>
              <a:buFont typeface="Arial" panose="020B0604020202020204" pitchFamily="34" charset="0"/>
              <a:buNone/>
            </a:pPr>
            <a:r>
              <a:rPr lang="zh-CN" altLang="en-US" sz="2800" smtClean="0"/>
              <a:t>           从而带来某种心理上或生理上满足的可能性。</a:t>
            </a:r>
            <a:endParaRPr lang="zh-CN" altLang="en-US" sz="2800" smtClean="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wipe(left)">
                                      <p:cBhvr>
                                        <p:cTn id="12" dur="500"/>
                                        <p:tgtEl>
                                          <p:spTgt spid="153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wipe(left)">
                                      <p:cBhvr>
                                        <p:cTn id="17" dur="500"/>
                                        <p:tgtEl>
                                          <p:spTgt spid="153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Effect transition="in" filter="wipe(left)">
                                      <p:cBhvr>
                                        <p:cTn id="22" dur="500"/>
                                        <p:tgtEl>
                                          <p:spTgt spid="15363">
                                            <p:txEl>
                                              <p:pRg st="2" end="2"/>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Effect transition="in" filter="wipe(left)">
                                      <p:cBhvr>
                                        <p:cTn id="25" dur="500"/>
                                        <p:tgtEl>
                                          <p:spTgt spid="1536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363">
                                            <p:txEl>
                                              <p:pRg st="4" end="4"/>
                                            </p:txEl>
                                          </p:spTgt>
                                        </p:tgtEl>
                                        <p:attrNameLst>
                                          <p:attrName>style.visibility</p:attrName>
                                        </p:attrNameLst>
                                      </p:cBhvr>
                                      <p:to>
                                        <p:strVal val="visible"/>
                                      </p:to>
                                    </p:set>
                                    <p:animEffect transition="in" filter="wipe(left)">
                                      <p:cBhvr>
                                        <p:cTn id="30" dur="500"/>
                                        <p:tgtEl>
                                          <p:spTgt spid="1536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5363">
                                            <p:txEl>
                                              <p:pRg st="5" end="5"/>
                                            </p:txEl>
                                          </p:spTgt>
                                        </p:tgtEl>
                                        <p:attrNameLst>
                                          <p:attrName>style.visibility</p:attrName>
                                        </p:attrNameLst>
                                      </p:cBhvr>
                                      <p:to>
                                        <p:strVal val="visible"/>
                                      </p:to>
                                    </p:set>
                                    <p:animEffect transition="in" filter="wipe(left)">
                                      <p:cBhvr>
                                        <p:cTn id="35" dur="500"/>
                                        <p:tgtEl>
                                          <p:spTgt spid="1536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5363">
                                            <p:txEl>
                                              <p:pRg st="6" end="6"/>
                                            </p:txEl>
                                          </p:spTgt>
                                        </p:tgtEl>
                                        <p:attrNameLst>
                                          <p:attrName>style.visibility</p:attrName>
                                        </p:attrNameLst>
                                      </p:cBhvr>
                                      <p:to>
                                        <p:strVal val="visible"/>
                                      </p:to>
                                    </p:set>
                                    <p:animEffect transition="in" filter="wipe(left)">
                                      <p:cBhvr>
                                        <p:cTn id="40" dur="500"/>
                                        <p:tgtEl>
                                          <p:spTgt spid="153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a:bodyPr>
          <a:lstStyle/>
          <a:p>
            <a:pPr eaLnBrk="1" fontAlgn="auto" hangingPunct="1">
              <a:spcAft>
                <a:spcPts val="0"/>
              </a:spcAft>
              <a:defRPr/>
            </a:pPr>
            <a:br>
              <a:rPr lang="en-US" altLang="zh-CN" sz="2700" dirty="0" smtClean="0"/>
            </a:br>
            <a:r>
              <a:rPr lang="zh-CN" altLang="en-US" dirty="0" smtClean="0"/>
              <a:t>第一节 激励原理</a:t>
            </a:r>
            <a:endParaRPr lang="zh-CN" altLang="en-US" dirty="0"/>
          </a:p>
        </p:txBody>
      </p:sp>
      <p:sp>
        <p:nvSpPr>
          <p:cNvPr id="15363" name="内容占位符 2"/>
          <p:cNvSpPr>
            <a:spLocks noGrp="1"/>
          </p:cNvSpPr>
          <p:nvPr>
            <p:ph idx="1"/>
          </p:nvPr>
        </p:nvSpPr>
        <p:spPr>
          <a:xfrm>
            <a:off x="428625" y="1409065"/>
            <a:ext cx="8229600" cy="5288915"/>
          </a:xfrm>
        </p:spPr>
        <p:txBody>
          <a:bodyPr/>
          <a:lstStyle/>
          <a:p>
            <a:pPr marL="0" indent="0" eaLnBrk="1" hangingPunct="1">
              <a:buFont typeface="Wingdings" panose="05000000000000000000" pitchFamily="2" charset="2"/>
              <a:buNone/>
            </a:pPr>
            <a:r>
              <a:rPr lang="zh-CN" altLang="en-US" sz="3200" smtClean="0"/>
              <a:t>三、激励产生的内因与外因</a:t>
            </a:r>
            <a:endParaRPr lang="zh-CN" altLang="en-US" sz="3200" smtClean="0"/>
          </a:p>
          <a:p>
            <a:pPr marL="0" indent="0" eaLnBrk="1" hangingPunct="1">
              <a:buFont typeface="Wingdings" panose="05000000000000000000" pitchFamily="2" charset="2"/>
              <a:buNone/>
            </a:pPr>
            <a:endParaRPr lang="zh-CN" altLang="en-US" sz="2200" smtClean="0"/>
          </a:p>
          <a:p>
            <a:pPr marL="0" indent="0" eaLnBrk="1" hangingPunct="1">
              <a:buFont typeface="Wingdings" panose="05000000000000000000" pitchFamily="2" charset="2"/>
              <a:buNone/>
            </a:pPr>
            <a:endParaRPr lang="zh-CN" altLang="en-US" sz="2200" smtClean="0"/>
          </a:p>
          <a:p>
            <a:pPr marL="0" indent="0" eaLnBrk="1" hangingPunct="1">
              <a:buFont typeface="Wingdings" panose="05000000000000000000" pitchFamily="2" charset="2"/>
              <a:buNone/>
            </a:pPr>
            <a:r>
              <a:rPr lang="zh-CN" altLang="en-US" sz="2200" smtClean="0"/>
              <a:t>          </a:t>
            </a:r>
            <a:r>
              <a:rPr lang="zh-CN" altLang="en-US" smtClean="0"/>
              <a:t>激励产生的内因：人的认知知识构成</a:t>
            </a:r>
            <a:endParaRPr lang="zh-CN" altLang="en-US" smtClean="0"/>
          </a:p>
          <a:p>
            <a:pPr marL="0" indent="0" eaLnBrk="1" hangingPunct="1">
              <a:buFont typeface="Wingdings" panose="05000000000000000000" pitchFamily="2" charset="2"/>
              <a:buNone/>
            </a:pPr>
            <a:endParaRPr lang="zh-CN" altLang="en-US" smtClean="0"/>
          </a:p>
          <a:p>
            <a:pPr marL="0" indent="0" eaLnBrk="1" hangingPunct="1">
              <a:buFont typeface="Wingdings" panose="05000000000000000000" pitchFamily="2" charset="2"/>
              <a:buNone/>
            </a:pPr>
            <a:r>
              <a:rPr lang="zh-CN" altLang="en-US" smtClean="0"/>
              <a:t>       激励产生的外因：人所处的环境</a:t>
            </a:r>
            <a:endParaRPr lang="zh-CN" altLang="en-US" smtClean="0"/>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wipe(left)">
                                      <p:cBhvr>
                                        <p:cTn id="12" dur="500"/>
                                        <p:tgtEl>
                                          <p:spTgt spid="153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Effect transition="in" filter="wipe(left)">
                                      <p:cBhvr>
                                        <p:cTn id="17" dur="500"/>
                                        <p:tgtEl>
                                          <p:spTgt spid="1536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5363">
                                            <p:txEl>
                                              <p:pRg st="5" end="5"/>
                                            </p:txEl>
                                          </p:spTgt>
                                        </p:tgtEl>
                                        <p:attrNameLst>
                                          <p:attrName>style.visibility</p:attrName>
                                        </p:attrNameLst>
                                      </p:cBhvr>
                                      <p:to>
                                        <p:strVal val="visible"/>
                                      </p:to>
                                    </p:set>
                                    <p:animEffect transition="in" filter="wipe(left)">
                                      <p:cBhvr>
                                        <p:cTn id="22"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290817"/>
          <p:cNvSpPr>
            <a:spLocks noGrp="1"/>
          </p:cNvSpPr>
          <p:nvPr>
            <p:ph type="title"/>
          </p:nvPr>
        </p:nvSpPr>
        <p:spPr>
          <a:xfrm>
            <a:off x="1244600" y="1204913"/>
            <a:ext cx="6834188" cy="598487"/>
          </a:xfrm>
        </p:spPr>
        <p:txBody>
          <a:bodyPr wrap="square" lIns="91440" tIns="45720" rIns="91440" bIns="45720" anchor="b"/>
          <a:p>
            <a:pPr eaLnBrk="1" hangingPunct="1"/>
            <a:r>
              <a:rPr lang="en-US" altLang="zh-CN" sz="3600" dirty="0">
                <a:latin typeface="隶书" panose="02010509060101010101" pitchFamily="49" charset="-122"/>
                <a:ea typeface="隶书" panose="02010509060101010101" pitchFamily="49" charset="-122"/>
                <a:sym typeface="宋体" panose="02010600030101010101" pitchFamily="2" charset="-122"/>
              </a:rPr>
              <a:t> </a:t>
            </a:r>
            <a:r>
              <a:rPr lang="zh-CN" altLang="en-US" sz="3600" dirty="0">
                <a:latin typeface="隶书" panose="02010509060101010101" pitchFamily="49" charset="-122"/>
                <a:ea typeface="隶书" panose="02010509060101010101" pitchFamily="49" charset="-122"/>
                <a:sym typeface="宋体" panose="02010600030101010101" pitchFamily="2" charset="-122"/>
              </a:rPr>
              <a:t> 激励的过程</a:t>
            </a:r>
            <a:endParaRPr lang="zh-CN" altLang="en-US" sz="3600" dirty="0">
              <a:latin typeface="隶书" panose="02010509060101010101" pitchFamily="49" charset="-122"/>
              <a:ea typeface="隶书" panose="02010509060101010101" pitchFamily="49" charset="-122"/>
              <a:sym typeface="宋体" panose="02010600030101010101" pitchFamily="2" charset="-122"/>
            </a:endParaRPr>
          </a:p>
        </p:txBody>
      </p:sp>
      <p:sp>
        <p:nvSpPr>
          <p:cNvPr id="14338" name="灯片编号占位符 1"/>
          <p:cNvSpPr>
            <a:spLocks noGrp="1"/>
          </p:cNvSpPr>
          <p:nvPr>
            <p:ph type="sldNum" sz="quarter" idx="12"/>
          </p:nvPr>
        </p:nvSpPr>
        <p:spPr/>
        <p:txBody>
          <a:bodyPr wrap="square" lIns="91440" tIns="45720" rIns="91440" bIns="45720" anchor="b"/>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lvl="0" indent="0" algn="r">
              <a:buSzPct val="100000"/>
            </a:pPr>
            <a:fld id="{9A0DB2DC-4C9A-4742-B13C-FB6460FD3503}" type="slidenum">
              <a:rPr lang="zh-CN" altLang="en-US" sz="1400" dirty="0">
                <a:solidFill>
                  <a:srgbClr val="000000"/>
                </a:solidFill>
              </a:rPr>
            </a:fld>
            <a:endParaRPr lang="zh-CN" altLang="en-US" sz="1400" dirty="0">
              <a:solidFill>
                <a:srgbClr val="000000"/>
              </a:solidFill>
            </a:endParaRPr>
          </a:p>
        </p:txBody>
      </p:sp>
      <p:sp>
        <p:nvSpPr>
          <p:cNvPr id="3" name="矩形 2"/>
          <p:cNvSpPr/>
          <p:nvPr/>
        </p:nvSpPr>
        <p:spPr>
          <a:xfrm>
            <a:off x="900113" y="5084763"/>
            <a:ext cx="7632700" cy="1087438"/>
          </a:xfrm>
          <a:prstGeom prst="rect">
            <a:avLst/>
          </a:prstGeom>
        </p:spPr>
        <p:txBody>
          <a:bodyPr>
            <a:spAutoFit/>
          </a:bodyPr>
          <a:lstStyle/>
          <a:p>
            <a:pPr marL="342900" marR="0" lvl="0" indent="-342900" algn="l" defTabSz="914400" rtl="0" eaLnBrk="1" fontAlgn="base" latinLnBrk="0" hangingPunct="1">
              <a:lnSpc>
                <a:spcPts val="2200"/>
              </a:lnSpc>
              <a:spcBef>
                <a:spcPct val="20000"/>
              </a:spcBef>
              <a:spcAft>
                <a:spcPct val="0"/>
              </a:spcAft>
              <a:buClrTx/>
              <a:buSzTx/>
              <a:buFont typeface="Arial" panose="020B0604020202020204" pitchFamily="34" charset="0"/>
              <a:buNone/>
              <a:defRPr/>
            </a:pPr>
            <a:r>
              <a:rPr kumimoji="0" lang="zh-CN" altLang="en-US" sz="2400" b="0" i="0" u="none" strike="noStrike" kern="0" cap="none" spc="0" normalizeH="0" baseline="0" noProof="0" dirty="0">
                <a:ln>
                  <a:noFill/>
                </a:ln>
                <a:solidFill>
                  <a:srgbClr val="000000"/>
                </a:solidFill>
                <a:effectLst/>
                <a:uLnTx/>
                <a:uFillTx/>
                <a:latin typeface="隶书" panose="02010509060101010101" pitchFamily="49" charset="-122"/>
                <a:ea typeface="隶书" panose="02010509060101010101" pitchFamily="49" charset="-122"/>
                <a:cs typeface="+mn-cs"/>
              </a:rPr>
              <a:t>  如果组织能够满足人们的需要，并使他们看到满足要</a:t>
            </a:r>
            <a:endParaRPr kumimoji="0" lang="en-US" altLang="zh-CN" sz="2400" b="0" i="0" u="none" strike="noStrike" kern="0" cap="none" spc="0" normalizeH="0" baseline="0" noProof="0" dirty="0">
              <a:ln>
                <a:noFill/>
              </a:ln>
              <a:solidFill>
                <a:srgbClr val="000000"/>
              </a:solidFill>
              <a:effectLst/>
              <a:uLnTx/>
              <a:uFillTx/>
              <a:latin typeface="隶书" panose="02010509060101010101" pitchFamily="49" charset="-122"/>
              <a:ea typeface="隶书" panose="02010509060101010101" pitchFamily="49" charset="-122"/>
              <a:cs typeface="+mn-cs"/>
            </a:endParaRPr>
          </a:p>
          <a:p>
            <a:pPr marL="342900" marR="0" lvl="0" indent="-342900" algn="l" defTabSz="914400" rtl="0" eaLnBrk="1" fontAlgn="base" latinLnBrk="0" hangingPunct="1">
              <a:lnSpc>
                <a:spcPts val="2200"/>
              </a:lnSpc>
              <a:spcBef>
                <a:spcPct val="20000"/>
              </a:spcBef>
              <a:spcAft>
                <a:spcPct val="0"/>
              </a:spcAft>
              <a:buClrTx/>
              <a:buSzTx/>
              <a:buFont typeface="Arial" panose="020B0604020202020204" pitchFamily="34" charset="0"/>
              <a:buNone/>
              <a:defRPr/>
            </a:pPr>
            <a:r>
              <a:rPr kumimoji="0" lang="zh-CN" altLang="en-US" sz="2400" b="0" i="0" u="none" strike="noStrike" kern="0" cap="none" spc="0" normalizeH="0" baseline="0" noProof="0" dirty="0">
                <a:ln>
                  <a:noFill/>
                </a:ln>
                <a:solidFill>
                  <a:srgbClr val="000000"/>
                </a:solidFill>
                <a:effectLst/>
                <a:uLnTx/>
                <a:uFillTx/>
                <a:latin typeface="隶书" panose="02010509060101010101" pitchFamily="49" charset="-122"/>
                <a:ea typeface="隶书" panose="02010509060101010101" pitchFamily="49" charset="-122"/>
                <a:cs typeface="+mn-cs"/>
              </a:rPr>
              <a:t>的可能性，那么就能激励人们的行为。</a:t>
            </a:r>
            <a:r>
              <a:rPr kumimoji="0" lang="zh-CN" altLang="en-US" sz="2400" b="0" i="0" u="none" strike="noStrike" kern="1200" cap="none" spc="0" normalizeH="0" baseline="0" noProof="0" dirty="0">
                <a:ln>
                  <a:noFill/>
                </a:ln>
                <a:solidFill>
                  <a:schemeClr val="tx1"/>
                </a:solidFill>
                <a:effectLst/>
                <a:uLnTx/>
                <a:uFillTx/>
                <a:latin typeface="Tahoma" panose="020B0604030504040204" pitchFamily="34" charset="0"/>
                <a:ea typeface="隶书" panose="02010509060101010101" pitchFamily="49" charset="-122"/>
                <a:cs typeface="+mn-cs"/>
              </a:rPr>
              <a:t>激励是针对人而</a:t>
            </a:r>
            <a:endParaRPr kumimoji="0" lang="en-US" altLang="zh-CN" sz="2400" b="0" i="0" u="none" strike="noStrike" kern="1200" cap="none" spc="0" normalizeH="0" baseline="0" noProof="0" dirty="0">
              <a:ln>
                <a:noFill/>
              </a:ln>
              <a:solidFill>
                <a:schemeClr val="tx1"/>
              </a:solidFill>
              <a:effectLst/>
              <a:uLnTx/>
              <a:uFillTx/>
              <a:latin typeface="Tahoma" panose="020B0604030504040204" pitchFamily="34" charset="0"/>
              <a:ea typeface="隶书" panose="02010509060101010101" pitchFamily="49" charset="-122"/>
              <a:cs typeface="+mn-cs"/>
            </a:endParaRPr>
          </a:p>
          <a:p>
            <a:pPr marL="342900" marR="0" lvl="0" indent="-342900" algn="l" defTabSz="914400" rtl="0" eaLnBrk="1" fontAlgn="base" latinLnBrk="0" hangingPunct="1">
              <a:lnSpc>
                <a:spcPts val="2200"/>
              </a:lnSpc>
              <a:spcBef>
                <a:spcPct val="2000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chemeClr val="tx1"/>
                </a:solidFill>
                <a:effectLst/>
                <a:uLnTx/>
                <a:uFillTx/>
                <a:latin typeface="Tahoma" panose="020B0604030504040204" pitchFamily="34" charset="0"/>
                <a:ea typeface="隶书" panose="02010509060101010101" pitchFamily="49" charset="-122"/>
                <a:cs typeface="+mn-cs"/>
              </a:rPr>
              <a:t>言的。管理者要有效地进行激励，就必须对于人的本质。</a:t>
            </a:r>
            <a:endParaRPr kumimoji="0" lang="zh-CN" altLang="en-US" sz="2400" b="0" i="0" u="none" strike="noStrike" kern="1200" cap="none" spc="0" normalizeH="0" baseline="0" noProof="0" dirty="0">
              <a:ln>
                <a:noFill/>
              </a:ln>
              <a:solidFill>
                <a:schemeClr val="tx1"/>
              </a:solidFill>
              <a:effectLst/>
              <a:uLnTx/>
              <a:uFillTx/>
              <a:latin typeface="Tahoma" panose="020B0604030504040204" pitchFamily="34" charset="0"/>
              <a:ea typeface="隶书" panose="02010509060101010101" pitchFamily="49" charset="-122"/>
              <a:cs typeface="+mn-cs"/>
            </a:endParaRPr>
          </a:p>
        </p:txBody>
      </p:sp>
      <p:sp>
        <p:nvSpPr>
          <p:cNvPr id="14345" name="TextBox 3"/>
          <p:cNvSpPr txBox="1"/>
          <p:nvPr/>
        </p:nvSpPr>
        <p:spPr>
          <a:xfrm>
            <a:off x="3743643" y="4455160"/>
            <a:ext cx="2317750" cy="461963"/>
          </a:xfrm>
          <a:prstGeom prst="rect">
            <a:avLst/>
          </a:prstGeom>
          <a:gradFill rotWithShape="1">
            <a:gsLst>
              <a:gs pos="0">
                <a:srgbClr val="820874">
                  <a:alpha val="100000"/>
                </a:srgbClr>
              </a:gs>
              <a:gs pos="16000">
                <a:srgbClr val="BC10A8">
                  <a:alpha val="100000"/>
                </a:srgbClr>
              </a:gs>
              <a:gs pos="100000">
                <a:srgbClr val="E016C8">
                  <a:alpha val="100000"/>
                </a:srgbClr>
              </a:gs>
            </a:gsLst>
            <a:lin ang="8100000" scaled="1"/>
            <a:tileRect/>
          </a:gradFill>
          <a:ln w="9525">
            <a:noFill/>
          </a:ln>
        </p:spPr>
        <p:txBody>
          <a:bodyPr anchor="t">
            <a:spAutoFit/>
          </a:bodyPr>
          <a:p>
            <a:pPr algn="ctr">
              <a:buSzPct val="100000"/>
            </a:pPr>
            <a:r>
              <a:rPr lang="zh-CN" altLang="en-US" sz="2400" dirty="0">
                <a:latin typeface="隶书" panose="02010509060101010101" pitchFamily="49" charset="-122"/>
                <a:ea typeface="隶书" panose="02010509060101010101" pitchFamily="49" charset="-122"/>
              </a:rPr>
              <a:t>人的行为模式</a:t>
            </a:r>
            <a:endParaRPr lang="zh-CN" altLang="en-US" sz="2400" dirty="0">
              <a:latin typeface="隶书" panose="02010509060101010101" pitchFamily="49" charset="-122"/>
              <a:ea typeface="隶书" panose="02010509060101010101" pitchFamily="49" charset="-122"/>
            </a:endParaRPr>
          </a:p>
        </p:txBody>
      </p:sp>
      <p:pic>
        <p:nvPicPr>
          <p:cNvPr id="2" name="图片 1"/>
          <p:cNvPicPr>
            <a:picLocks noChangeAspect="1"/>
          </p:cNvPicPr>
          <p:nvPr/>
        </p:nvPicPr>
        <p:blipFill>
          <a:blip r:embed="rId1"/>
          <a:stretch>
            <a:fillRect/>
          </a:stretch>
        </p:blipFill>
        <p:spPr>
          <a:xfrm>
            <a:off x="1506855" y="2227580"/>
            <a:ext cx="6035675" cy="19297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380" y="500380"/>
            <a:ext cx="8229600" cy="527050"/>
          </a:xfrm>
        </p:spPr>
        <p:txBody>
          <a:bodyPr rtlCol="0">
            <a:normAutofit fontScale="90000"/>
          </a:bodyPr>
          <a:lstStyle/>
          <a:p>
            <a:pPr eaLnBrk="1" fontAlgn="auto" hangingPunct="1">
              <a:spcAft>
                <a:spcPts val="0"/>
              </a:spcAft>
              <a:defRPr/>
            </a:pPr>
            <a:br>
              <a:rPr lang="en-US" altLang="zh-CN" sz="2700" dirty="0" smtClean="0">
                <a:latin typeface="黑体" panose="02010609060101010101" charset="-122"/>
                <a:ea typeface="黑体" panose="02010609060101010101" charset="-122"/>
                <a:cs typeface="黑体" panose="02010609060101010101" charset="-122"/>
              </a:rPr>
            </a:br>
            <a:r>
              <a:rPr lang="zh-CN" altLang="en-US" dirty="0" smtClean="0">
                <a:latin typeface="黑体" panose="02010609060101010101" charset="-122"/>
                <a:ea typeface="黑体" panose="02010609060101010101" charset="-122"/>
                <a:cs typeface="黑体" panose="02010609060101010101" charset="-122"/>
              </a:rPr>
              <a:t>第一节 激励原理</a:t>
            </a:r>
            <a:endParaRPr lang="en-US" altLang="zh-CN" dirty="0">
              <a:latin typeface="黑体" panose="02010609060101010101" charset="-122"/>
              <a:ea typeface="黑体" panose="02010609060101010101" charset="-122"/>
              <a:cs typeface="黑体" panose="02010609060101010101" charset="-122"/>
            </a:endParaRPr>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smtClean="0"/>
              <a:t>四、需要的管理学意义</a:t>
            </a:r>
            <a:endParaRPr lang="zh-CN" altLang="en-US" b="1" smtClean="0"/>
          </a:p>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100" name="文本框 99"/>
          <p:cNvSpPr txBox="1"/>
          <p:nvPr/>
        </p:nvSpPr>
        <p:spPr>
          <a:xfrm>
            <a:off x="977265" y="2273935"/>
            <a:ext cx="6002655" cy="460375"/>
          </a:xfrm>
          <a:prstGeom prst="rect">
            <a:avLst/>
          </a:prstGeom>
          <a:noFill/>
          <a:ln w="9525">
            <a:noFill/>
          </a:ln>
        </p:spPr>
        <p:txBody>
          <a:bodyPr wrap="square">
            <a:spAutoFit/>
          </a:bodyPr>
          <a:p>
            <a:pPr marL="0" indent="0"/>
            <a:r>
              <a:rPr lang="zh-CN" sz="2400" b="0">
                <a:latin typeface="+mn-ea"/>
                <a:ea typeface="+mn-ea"/>
              </a:rPr>
              <a:t>激励的出发点，就是激发人为满足的需要</a:t>
            </a:r>
            <a:endParaRPr lang="zh-CN" altLang="en-US" sz="2400" b="0">
              <a:latin typeface="+mn-ea"/>
              <a:ea typeface="+mn-ea"/>
            </a:endParaRPr>
          </a:p>
        </p:txBody>
      </p:sp>
      <p:sp>
        <p:nvSpPr>
          <p:cNvPr id="7" name="文本框 6"/>
          <p:cNvSpPr txBox="1"/>
          <p:nvPr/>
        </p:nvSpPr>
        <p:spPr>
          <a:xfrm>
            <a:off x="1209675" y="2880360"/>
            <a:ext cx="7087235" cy="398780"/>
          </a:xfrm>
          <a:prstGeom prst="rect">
            <a:avLst/>
          </a:prstGeom>
          <a:noFill/>
          <a:ln w="9525">
            <a:noFill/>
          </a:ln>
        </p:spPr>
        <p:txBody>
          <a:bodyPr wrap="square">
            <a:spAutoFit/>
          </a:bodyPr>
          <a:p>
            <a:pPr marL="0" algn="l">
              <a:buClrTx/>
              <a:buSzTx/>
              <a:buFontTx/>
            </a:pPr>
            <a:r>
              <a:rPr lang="zh-CN" sz="2000" b="0">
                <a:latin typeface="+mn-ea"/>
                <a:ea typeface="+mn-ea"/>
              </a:rPr>
              <a:t>从领导方式看，需要是领导者指挥下属和鼓励下属的行为基础</a:t>
            </a:r>
            <a:endParaRPr lang="zh-CN" sz="2000" b="0">
              <a:latin typeface="+mn-ea"/>
              <a:ea typeface="+mn-ea"/>
            </a:endParaRPr>
          </a:p>
        </p:txBody>
      </p:sp>
      <p:sp>
        <p:nvSpPr>
          <p:cNvPr id="8" name="文本框 7"/>
          <p:cNvSpPr txBox="1"/>
          <p:nvPr/>
        </p:nvSpPr>
        <p:spPr>
          <a:xfrm>
            <a:off x="1223010" y="3425190"/>
            <a:ext cx="6794500" cy="706755"/>
          </a:xfrm>
          <a:prstGeom prst="rect">
            <a:avLst/>
          </a:prstGeom>
          <a:noFill/>
          <a:ln w="9525">
            <a:noFill/>
          </a:ln>
        </p:spPr>
        <p:txBody>
          <a:bodyPr wrap="square">
            <a:spAutoFit/>
          </a:bodyPr>
          <a:p>
            <a:pPr marL="0" indent="0"/>
            <a:r>
              <a:rPr lang="zh-CN" sz="2000" b="0">
                <a:latin typeface="+mn-ea"/>
                <a:ea typeface="+mn-ea"/>
              </a:rPr>
              <a:t>领导者和下属的组织行为，都是一种通过采取行动来满足未实现的需要的过程。</a:t>
            </a:r>
            <a:endParaRPr lang="zh-CN" sz="2000" b="0">
              <a:latin typeface="+mn-ea"/>
              <a:ea typeface="+mn-ea"/>
            </a:endParaRPr>
          </a:p>
        </p:txBody>
      </p:sp>
      <p:sp>
        <p:nvSpPr>
          <p:cNvPr id="9" name="文本框 8"/>
          <p:cNvSpPr txBox="1"/>
          <p:nvPr/>
        </p:nvSpPr>
        <p:spPr>
          <a:xfrm>
            <a:off x="1079500" y="4219575"/>
            <a:ext cx="7217410" cy="2085340"/>
          </a:xfrm>
          <a:prstGeom prst="rect">
            <a:avLst/>
          </a:prstGeom>
          <a:noFill/>
          <a:ln w="9525">
            <a:noFill/>
          </a:ln>
        </p:spPr>
        <p:txBody>
          <a:bodyPr wrap="square">
            <a:spAutoFit/>
          </a:bodyPr>
          <a:p>
            <a:pPr marL="0" indent="266700">
              <a:lnSpc>
                <a:spcPct val="120000"/>
              </a:lnSpc>
            </a:pPr>
            <a:r>
              <a:rPr lang="en-US" altLang="zh-CN" sz="2000" b="0">
                <a:latin typeface="Times New Roman" panose="02020603050405020304" pitchFamily="18" charset="0"/>
                <a:ea typeface="宋体" panose="02010600030101010101" pitchFamily="2" charset="-122"/>
              </a:rPr>
              <a:t>  </a:t>
            </a:r>
            <a:r>
              <a:rPr lang="en-US" altLang="zh-CN" sz="2400" b="0">
                <a:solidFill>
                  <a:schemeClr val="tx1"/>
                </a:solidFill>
                <a:effectLst>
                  <a:outerShdw blurRad="38100" dist="19050" dir="2700000" algn="tl" rotWithShape="0">
                    <a:schemeClr val="dk1">
                      <a:alpha val="40000"/>
                    </a:schemeClr>
                  </a:outerShdw>
                </a:effectLst>
                <a:latin typeface="+mn-ea"/>
                <a:ea typeface="+mn-ea"/>
                <a:cs typeface="+mn-ea"/>
              </a:rPr>
              <a:t>  </a:t>
            </a:r>
            <a:r>
              <a:rPr lang="zh-CN" sz="2400" b="1">
                <a:solidFill>
                  <a:schemeClr val="tx1"/>
                </a:solidFill>
                <a:effectLst>
                  <a:outerShdw blurRad="38100" dist="19050" dir="2700000" algn="tl" rotWithShape="0">
                    <a:schemeClr val="dk1">
                      <a:alpha val="40000"/>
                    </a:schemeClr>
                  </a:outerShdw>
                </a:effectLst>
                <a:latin typeface="+mn-ea"/>
                <a:ea typeface="+mn-ea"/>
                <a:cs typeface="+mn-ea"/>
              </a:rPr>
              <a:t>领导者的需要</a:t>
            </a:r>
            <a:r>
              <a:rPr lang="zh-CN" sz="2400" b="0">
                <a:latin typeface="+mn-ea"/>
                <a:ea typeface="+mn-ea"/>
                <a:cs typeface="+mn-ea"/>
              </a:rPr>
              <a:t>，</a:t>
            </a:r>
            <a:r>
              <a:rPr lang="zh-CN" sz="2000" b="0">
                <a:latin typeface="+mn-ea"/>
                <a:ea typeface="+mn-ea"/>
                <a:cs typeface="+mn-ea"/>
              </a:rPr>
              <a:t>既可以是源于对制度权力的渴望，也可能源于实现自我价值的意愿。</a:t>
            </a:r>
            <a:endParaRPr lang="zh-CN" sz="2000" b="0">
              <a:latin typeface="+mn-ea"/>
              <a:ea typeface="+mn-ea"/>
              <a:cs typeface="+mn-ea"/>
            </a:endParaRPr>
          </a:p>
          <a:p>
            <a:pPr marL="0" indent="266700">
              <a:lnSpc>
                <a:spcPct val="120000"/>
              </a:lnSpc>
            </a:pPr>
            <a:r>
              <a:rPr lang="zh-CN" sz="2000" b="0">
                <a:latin typeface="+mn-ea"/>
                <a:ea typeface="+mn-ea"/>
                <a:cs typeface="+mn-ea"/>
              </a:rPr>
              <a:t>    </a:t>
            </a:r>
            <a:r>
              <a:rPr lang="en-US" altLang="zh-CN" sz="2400" b="1">
                <a:effectLst>
                  <a:outerShdw blurRad="38100" dist="19050" dir="2700000" algn="tl" rotWithShape="0">
                    <a:schemeClr val="dk1">
                      <a:alpha val="40000"/>
                    </a:schemeClr>
                  </a:outerShdw>
                </a:effectLst>
                <a:latin typeface="+mn-ea"/>
                <a:ea typeface="+mn-ea"/>
                <a:cs typeface="+mn-ea"/>
              </a:rPr>
              <a:t>下属未满足的需要</a:t>
            </a:r>
            <a:r>
              <a:rPr lang="zh-CN" sz="2000" b="0">
                <a:latin typeface="+mn-ea"/>
                <a:ea typeface="+mn-ea"/>
                <a:cs typeface="+mn-ea"/>
              </a:rPr>
              <a:t>也是多样性的。因此，对员工的激励能否有效，很大程度上取决于组织中领导者对下属的未满足的需要的识别。</a:t>
            </a:r>
            <a:endParaRPr lang="zh-CN" altLang="en-US" sz="2000" b="0">
              <a:latin typeface="+mn-ea"/>
              <a:ea typeface="+mn-ea"/>
              <a:cs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wipe(left)">
                                      <p:cBhvr>
                                        <p:cTn id="12" dur="500"/>
                                        <p:tgtEl>
                                          <p:spTgt spid="163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0">
                                            <p:txEl>
                                              <p:pRg st="0" end="0"/>
                                            </p:txEl>
                                          </p:spTgt>
                                        </p:tgtEl>
                                        <p:attrNameLst>
                                          <p:attrName>style.visibility</p:attrName>
                                        </p:attrNameLst>
                                      </p:cBhvr>
                                      <p:to>
                                        <p:strVal val="visible"/>
                                      </p:to>
                                    </p:set>
                                    <p:animEffect transition="in" filter="wipe(left)">
                                      <p:cBhvr>
                                        <p:cTn id="17" dur="500"/>
                                        <p:tgtEl>
                                          <p:spTgt spid="10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left)">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wipe(left)">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wipe(left)">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wipe(left)">
                                      <p:cBhvr>
                                        <p:cTn id="3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a:bodyPr>
          <a:lstStyle/>
          <a:p>
            <a:pPr eaLnBrk="1" fontAlgn="auto" hangingPunct="1">
              <a:spcAft>
                <a:spcPts val="0"/>
              </a:spcAft>
              <a:defRPr/>
            </a:pPr>
            <a:br>
              <a:rPr lang="en-US" altLang="zh-CN" sz="2700" dirty="0" smtClean="0"/>
            </a:br>
            <a:r>
              <a:rPr lang="zh-CN" altLang="en-US" dirty="0" smtClean="0"/>
              <a:t>第一节 激励原理</a:t>
            </a:r>
            <a:endParaRPr lang="zh-CN" altLang="en-US" dirty="0"/>
          </a:p>
        </p:txBody>
      </p:sp>
      <p:sp>
        <p:nvSpPr>
          <p:cNvPr id="15363" name="内容占位符 2"/>
          <p:cNvSpPr>
            <a:spLocks noGrp="1"/>
          </p:cNvSpPr>
          <p:nvPr>
            <p:ph idx="1"/>
          </p:nvPr>
        </p:nvSpPr>
        <p:spPr>
          <a:xfrm>
            <a:off x="428625" y="1409065"/>
            <a:ext cx="8229600" cy="3914140"/>
          </a:xfrm>
        </p:spPr>
        <p:txBody>
          <a:bodyPr/>
          <a:lstStyle/>
          <a:p>
            <a:pPr eaLnBrk="1" latinLnBrk="0" hangingPunct="1">
              <a:spcBef>
                <a:spcPts val="1800"/>
              </a:spcBef>
              <a:buFont typeface="Wingdings" panose="05000000000000000000" pitchFamily="2" charset="2"/>
              <a:buChar char="Ø"/>
            </a:pPr>
            <a:r>
              <a:rPr lang="zh-CN" altLang="en-US" smtClean="0">
                <a:sym typeface="+mn-ea"/>
              </a:rPr>
              <a:t>四、需要的管理学意义</a:t>
            </a:r>
            <a:endParaRPr lang="zh-CN" altLang="en-US" b="1" smtClean="0"/>
          </a:p>
          <a:p>
            <a:pPr eaLnBrk="1" latinLnBrk="0" hangingPunct="1">
              <a:spcBef>
                <a:spcPts val="1800"/>
              </a:spcBef>
              <a:buFont typeface="Wingdings" panose="05000000000000000000" pitchFamily="2" charset="2"/>
              <a:buChar char="Ø"/>
            </a:pPr>
            <a:r>
              <a:rPr lang="zh-CN" altLang="en-US" sz="2200" smtClean="0"/>
              <a:t>【阅读材料】中国古代的激励思想</a:t>
            </a:r>
            <a:endParaRPr lang="zh-CN" altLang="en-US" sz="2200" smtClean="0"/>
          </a:p>
          <a:p>
            <a:pPr marL="0" indent="0" eaLnBrk="1" hangingPunct="1">
              <a:buNone/>
            </a:pPr>
            <a:r>
              <a:rPr lang="zh-CN" altLang="en-US" sz="2200" smtClean="0">
                <a:sym typeface="+mn-ea"/>
              </a:rPr>
              <a:t>                          </a:t>
            </a:r>
            <a:r>
              <a:rPr lang="zh-CN" altLang="en-US" sz="2000" b="1" smtClean="0">
                <a:latin typeface="微软雅黑" panose="020B0503020204020204" charset="-122"/>
                <a:ea typeface="微软雅黑" panose="020B0503020204020204" charset="-122"/>
                <a:sym typeface="+mn-ea"/>
              </a:rPr>
              <a:t>【情感激励】</a:t>
            </a:r>
            <a:r>
              <a:rPr lang="en-US" altLang="zh-CN" sz="2000" smtClean="0">
                <a:latin typeface="+mn-ea"/>
                <a:cs typeface="+mn-ea"/>
                <a:sym typeface="+mn-ea"/>
              </a:rPr>
              <a:t>(“士为知己者死”)(</a:t>
            </a:r>
            <a:r>
              <a:rPr lang="zh-CN" altLang="en-US" sz="2000" smtClean="0">
                <a:latin typeface="+mn-ea"/>
                <a:cs typeface="+mn-ea"/>
                <a:sym typeface="+mn-ea"/>
              </a:rPr>
              <a:t>诸葛亮三顾茅庐）</a:t>
            </a:r>
            <a:endParaRPr lang="en-US" altLang="zh-CN" sz="2200" smtClean="0">
              <a:latin typeface="+mn-ea"/>
              <a:cs typeface="+mn-ea"/>
              <a:sym typeface="+mn-ea"/>
            </a:endParaRPr>
          </a:p>
          <a:p>
            <a:pPr marL="0" algn="l" eaLnBrk="1" hangingPunct="1">
              <a:buNone/>
            </a:pPr>
            <a:r>
              <a:rPr lang="zh-CN" altLang="en-US" sz="2200" smtClean="0">
                <a:sym typeface="+mn-ea"/>
              </a:rPr>
              <a:t>                          </a:t>
            </a:r>
            <a:r>
              <a:rPr lang="zh-CN" altLang="en-US" sz="2000" b="1" smtClean="0">
                <a:latin typeface="微软雅黑" panose="020B0503020204020204" charset="-122"/>
                <a:ea typeface="微软雅黑" panose="020B0503020204020204" charset="-122"/>
                <a:sym typeface="+mn-ea"/>
              </a:rPr>
              <a:t>【表率激励】</a:t>
            </a:r>
            <a:r>
              <a:rPr lang="en-US" altLang="zh-CN" sz="2000" smtClean="0">
                <a:latin typeface="+mn-ea"/>
                <a:cs typeface="+mn-ea"/>
                <a:sym typeface="+mn-ea"/>
              </a:rPr>
              <a:t>（孔子“其身正，不令而行；其身不</a:t>
            </a:r>
            <a:endParaRPr lang="en-US" altLang="zh-CN" sz="2000" smtClean="0">
              <a:latin typeface="+mn-ea"/>
              <a:cs typeface="+mn-ea"/>
              <a:sym typeface="+mn-ea"/>
            </a:endParaRPr>
          </a:p>
          <a:p>
            <a:pPr marL="0" algn="l" eaLnBrk="1" hangingPunct="1">
              <a:buNone/>
            </a:pPr>
            <a:r>
              <a:rPr lang="en-US" altLang="zh-CN" sz="2000" smtClean="0">
                <a:latin typeface="+mn-ea"/>
                <a:cs typeface="+mn-ea"/>
                <a:sym typeface="+mn-ea"/>
              </a:rPr>
              <a:t>                                                     正，虽令不从。”)</a:t>
            </a:r>
            <a:endParaRPr lang="en-US" altLang="zh-CN" sz="2000" smtClean="0">
              <a:latin typeface="+mn-ea"/>
              <a:cs typeface="+mn-ea"/>
              <a:sym typeface="+mn-ea"/>
            </a:endParaRPr>
          </a:p>
          <a:p>
            <a:pPr marL="0" indent="0" eaLnBrk="1" hangingPunct="1">
              <a:buNone/>
            </a:pPr>
            <a:r>
              <a:rPr lang="zh-CN" altLang="en-US" sz="2200" smtClean="0"/>
              <a:t>                          </a:t>
            </a:r>
            <a:r>
              <a:rPr lang="zh-CN" altLang="en-US" sz="2000" b="1" smtClean="0">
                <a:latin typeface="微软雅黑" panose="020B0503020204020204" charset="-122"/>
                <a:ea typeface="微软雅黑" panose="020B0503020204020204" charset="-122"/>
                <a:sym typeface="+mn-ea"/>
              </a:rPr>
              <a:t>【奖惩激励】</a:t>
            </a:r>
            <a:r>
              <a:rPr lang="en-US" altLang="zh-CN" sz="2000" smtClean="0">
                <a:latin typeface="+mn-ea"/>
                <a:cs typeface="+mn-ea"/>
                <a:sym typeface="+mn-ea"/>
              </a:rPr>
              <a:t>(“重赏之下，必有勇夫”）</a:t>
            </a:r>
            <a:endParaRPr lang="en-US" altLang="zh-CN" sz="2200" smtClean="0">
              <a:sym typeface="+mn-ea"/>
            </a:endParaRPr>
          </a:p>
          <a:p>
            <a:pPr marL="0" indent="0" eaLnBrk="1" hangingPunct="1">
              <a:buNone/>
            </a:pPr>
            <a:r>
              <a:rPr lang="zh-CN" altLang="en-US" sz="2200" smtClean="0"/>
              <a:t>                          </a:t>
            </a:r>
            <a:r>
              <a:rPr lang="zh-CN" altLang="en-US" sz="2000" b="1" smtClean="0">
                <a:latin typeface="微软雅黑" panose="020B0503020204020204" charset="-122"/>
                <a:ea typeface="微软雅黑" panose="020B0503020204020204" charset="-122"/>
                <a:sym typeface="+mn-ea"/>
              </a:rPr>
              <a:t>【荣誉激励】</a:t>
            </a:r>
            <a:r>
              <a:rPr lang="en-US" altLang="zh-CN" sz="2000" smtClean="0">
                <a:latin typeface="+mn-ea"/>
                <a:cs typeface="+mn-ea"/>
                <a:sym typeface="+mn-ea"/>
              </a:rPr>
              <a:t>（墨子“诸守柞格者三出却适，守以</a:t>
            </a:r>
            <a:endParaRPr lang="en-US" altLang="zh-CN" sz="2000" smtClean="0">
              <a:latin typeface="+mn-ea"/>
              <a:cs typeface="+mn-ea"/>
              <a:sym typeface="+mn-ea"/>
            </a:endParaRPr>
          </a:p>
          <a:p>
            <a:pPr marL="0" indent="0" eaLnBrk="1" hangingPunct="1">
              <a:buNone/>
            </a:pPr>
            <a:r>
              <a:rPr lang="en-US" altLang="zh-CN" sz="2000" smtClean="0">
                <a:latin typeface="+mn-ea"/>
                <a:cs typeface="+mn-ea"/>
                <a:sym typeface="+mn-ea"/>
              </a:rPr>
              <a:t>                                                  令召赐食前，予大旗。署百户邑，著</a:t>
            </a:r>
            <a:endParaRPr lang="en-US" altLang="zh-CN" sz="2000" smtClean="0">
              <a:latin typeface="+mn-ea"/>
              <a:cs typeface="+mn-ea"/>
              <a:sym typeface="+mn-ea"/>
            </a:endParaRPr>
          </a:p>
          <a:p>
            <a:pPr marL="0" indent="0" eaLnBrk="1" hangingPunct="1">
              <a:buNone/>
            </a:pPr>
            <a:r>
              <a:rPr lang="en-US" altLang="zh-CN" sz="2000" smtClean="0">
                <a:latin typeface="+mn-ea"/>
                <a:cs typeface="+mn-ea"/>
                <a:sym typeface="+mn-ea"/>
              </a:rPr>
              <a:t>                                                 他人财物，建其旗署，令皆明白知之，</a:t>
            </a:r>
            <a:endParaRPr lang="en-US" altLang="zh-CN" sz="2000" smtClean="0">
              <a:latin typeface="+mn-ea"/>
              <a:cs typeface="+mn-ea"/>
              <a:sym typeface="+mn-ea"/>
            </a:endParaRPr>
          </a:p>
          <a:p>
            <a:pPr marL="0" indent="0" eaLnBrk="1" hangingPunct="1">
              <a:buNone/>
            </a:pPr>
            <a:r>
              <a:rPr lang="en-US" altLang="zh-CN" sz="2000" smtClean="0">
                <a:latin typeface="+mn-ea"/>
                <a:cs typeface="+mn-ea"/>
                <a:sym typeface="+mn-ea"/>
              </a:rPr>
              <a:t>                                                 日某之旗.”）</a:t>
            </a:r>
            <a:endParaRPr lang="en-US" altLang="zh-CN" sz="2000" smtClean="0">
              <a:latin typeface="+mn-ea"/>
              <a:cs typeface="+mn-ea"/>
              <a:sym typeface="+mn-ea"/>
            </a:endParaRPr>
          </a:p>
          <a:p>
            <a:pPr marL="0" algn="l" eaLnBrk="1" hangingPunct="1">
              <a:buNone/>
            </a:pPr>
            <a:r>
              <a:rPr lang="zh-CN" altLang="en-US" sz="2200" smtClean="0"/>
              <a:t>                          </a:t>
            </a:r>
            <a:r>
              <a:rPr lang="zh-CN" altLang="en-US" sz="2000" b="1" smtClean="0">
                <a:latin typeface="微软雅黑" panose="020B0503020204020204" charset="-122"/>
                <a:ea typeface="微软雅黑" panose="020B0503020204020204" charset="-122"/>
                <a:sym typeface="+mn-ea"/>
              </a:rPr>
              <a:t>【目标激励】</a:t>
            </a:r>
            <a:r>
              <a:rPr lang="en-US" altLang="zh-CN" sz="2000" smtClean="0">
                <a:latin typeface="+mn-ea"/>
                <a:cs typeface="+mn-ea"/>
                <a:sym typeface="+mn-ea"/>
              </a:rPr>
              <a:t>（孙子指出：“上下同欲者胜”）</a:t>
            </a:r>
            <a:endParaRPr lang="en-US" altLang="zh-CN" sz="2000" smtClean="0">
              <a:latin typeface="+mn-ea"/>
              <a:cs typeface="+mn-ea"/>
            </a:endParaRPr>
          </a:p>
        </p:txBody>
      </p:sp>
      <p:pic>
        <p:nvPicPr>
          <p:cNvPr id="3" name="图片 19"/>
          <p:cNvPicPr>
            <a:picLocks noChangeAspect="1"/>
          </p:cNvPicPr>
          <p:nvPr>
            <p:custDataLst>
              <p:tags r:id="rId1"/>
            </p:custDataLst>
          </p:nvPr>
        </p:nvPicPr>
        <p:blipFill>
          <a:blip r:embed="rId2"/>
          <a:stretch>
            <a:fillRect/>
          </a:stretch>
        </p:blipFill>
        <p:spPr>
          <a:xfrm>
            <a:off x="208915" y="2686685"/>
            <a:ext cx="2204085" cy="3037205"/>
          </a:xfrm>
          <a:prstGeom prst="rect">
            <a:avLst/>
          </a:prstGeom>
          <a:noFill/>
          <a:ln>
            <a:noFill/>
          </a:ln>
        </p:spPr>
      </p:pic>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wipe(left)">
                                      <p:cBhvr>
                                        <p:cTn id="12" dur="500"/>
                                        <p:tgtEl>
                                          <p:spTgt spid="153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wipe(left)">
                                      <p:cBhvr>
                                        <p:cTn id="17" dur="500"/>
                                        <p:tgtEl>
                                          <p:spTgt spid="153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5363">
                                            <p:txEl>
                                              <p:pRg st="2" end="2"/>
                                            </p:txEl>
                                          </p:spTgt>
                                        </p:tgtEl>
                                        <p:attrNameLst>
                                          <p:attrName>style.visibility</p:attrName>
                                        </p:attrNameLst>
                                      </p:cBhvr>
                                      <p:to>
                                        <p:strVal val="visible"/>
                                      </p:to>
                                    </p:set>
                                    <p:animEffect transition="in" filter="wipe(left)">
                                      <p:cBhvr>
                                        <p:cTn id="27" dur="500"/>
                                        <p:tgtEl>
                                          <p:spTgt spid="1536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5363">
                                            <p:txEl>
                                              <p:pRg st="3" end="3"/>
                                            </p:txEl>
                                          </p:spTgt>
                                        </p:tgtEl>
                                        <p:attrNameLst>
                                          <p:attrName>style.visibility</p:attrName>
                                        </p:attrNameLst>
                                      </p:cBhvr>
                                      <p:to>
                                        <p:strVal val="visible"/>
                                      </p:to>
                                    </p:set>
                                    <p:animEffect transition="in" filter="wipe(left)">
                                      <p:cBhvr>
                                        <p:cTn id="32" dur="500"/>
                                        <p:tgtEl>
                                          <p:spTgt spid="1536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5363">
                                            <p:txEl>
                                              <p:pRg st="4" end="4"/>
                                            </p:txEl>
                                          </p:spTgt>
                                        </p:tgtEl>
                                        <p:attrNameLst>
                                          <p:attrName>style.visibility</p:attrName>
                                        </p:attrNameLst>
                                      </p:cBhvr>
                                      <p:to>
                                        <p:strVal val="visible"/>
                                      </p:to>
                                    </p:set>
                                    <p:animEffect transition="in" filter="wipe(left)">
                                      <p:cBhvr>
                                        <p:cTn id="37" dur="500"/>
                                        <p:tgtEl>
                                          <p:spTgt spid="1536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5363">
                                            <p:txEl>
                                              <p:pRg st="5" end="5"/>
                                            </p:txEl>
                                          </p:spTgt>
                                        </p:tgtEl>
                                        <p:attrNameLst>
                                          <p:attrName>style.visibility</p:attrName>
                                        </p:attrNameLst>
                                      </p:cBhvr>
                                      <p:to>
                                        <p:strVal val="visible"/>
                                      </p:to>
                                    </p:set>
                                    <p:animEffect transition="in" filter="wipe(left)">
                                      <p:cBhvr>
                                        <p:cTn id="42" dur="500"/>
                                        <p:tgtEl>
                                          <p:spTgt spid="1536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5363">
                                            <p:txEl>
                                              <p:pRg st="6" end="6"/>
                                            </p:txEl>
                                          </p:spTgt>
                                        </p:tgtEl>
                                        <p:attrNameLst>
                                          <p:attrName>style.visibility</p:attrName>
                                        </p:attrNameLst>
                                      </p:cBhvr>
                                      <p:to>
                                        <p:strVal val="visible"/>
                                      </p:to>
                                    </p:set>
                                    <p:animEffect transition="in" filter="wipe(left)">
                                      <p:cBhvr>
                                        <p:cTn id="47" dur="500"/>
                                        <p:tgtEl>
                                          <p:spTgt spid="1536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5363">
                                            <p:txEl>
                                              <p:pRg st="7" end="7"/>
                                            </p:txEl>
                                          </p:spTgt>
                                        </p:tgtEl>
                                        <p:attrNameLst>
                                          <p:attrName>style.visibility</p:attrName>
                                        </p:attrNameLst>
                                      </p:cBhvr>
                                      <p:to>
                                        <p:strVal val="visible"/>
                                      </p:to>
                                    </p:set>
                                    <p:animEffect transition="in" filter="wipe(left)">
                                      <p:cBhvr>
                                        <p:cTn id="52" dur="500"/>
                                        <p:tgtEl>
                                          <p:spTgt spid="1536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5363">
                                            <p:txEl>
                                              <p:pRg st="8" end="8"/>
                                            </p:txEl>
                                          </p:spTgt>
                                        </p:tgtEl>
                                        <p:attrNameLst>
                                          <p:attrName>style.visibility</p:attrName>
                                        </p:attrNameLst>
                                      </p:cBhvr>
                                      <p:to>
                                        <p:strVal val="visible"/>
                                      </p:to>
                                    </p:set>
                                    <p:animEffect transition="in" filter="wipe(left)">
                                      <p:cBhvr>
                                        <p:cTn id="57" dur="500"/>
                                        <p:tgtEl>
                                          <p:spTgt spid="15363">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5363">
                                            <p:txEl>
                                              <p:pRg st="9" end="9"/>
                                            </p:txEl>
                                          </p:spTgt>
                                        </p:tgtEl>
                                        <p:attrNameLst>
                                          <p:attrName>style.visibility</p:attrName>
                                        </p:attrNameLst>
                                      </p:cBhvr>
                                      <p:to>
                                        <p:strVal val="visible"/>
                                      </p:to>
                                    </p:set>
                                    <p:animEffect transition="in" filter="wipe(left)">
                                      <p:cBhvr>
                                        <p:cTn id="62" dur="500"/>
                                        <p:tgtEl>
                                          <p:spTgt spid="15363">
                                            <p:txEl>
                                              <p:pRg st="9" end="9"/>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5363">
                                            <p:txEl>
                                              <p:pRg st="10" end="10"/>
                                            </p:txEl>
                                          </p:spTgt>
                                        </p:tgtEl>
                                        <p:attrNameLst>
                                          <p:attrName>style.visibility</p:attrName>
                                        </p:attrNameLst>
                                      </p:cBhvr>
                                      <p:to>
                                        <p:strVal val="visible"/>
                                      </p:to>
                                    </p:set>
                                    <p:animEffect transition="in" filter="wipe(left)">
                                      <p:cBhvr>
                                        <p:cTn id="67" dur="500"/>
                                        <p:tgtEl>
                                          <p:spTgt spid="1536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a:bodyPr>
          <a:lstStyle/>
          <a:p>
            <a:pPr eaLnBrk="1" fontAlgn="auto" hangingPunct="1">
              <a:spcAft>
                <a:spcPts val="0"/>
              </a:spcAft>
              <a:defRPr/>
            </a:pPr>
            <a:br>
              <a:rPr lang="en-US" altLang="zh-CN" sz="2700" dirty="0" smtClean="0"/>
            </a:br>
            <a:r>
              <a:rPr lang="zh-CN" altLang="en-US" dirty="0" smtClean="0"/>
              <a:t>第一节 激励原理</a:t>
            </a:r>
            <a:endParaRPr lang="zh-CN" altLang="en-US" dirty="0"/>
          </a:p>
        </p:txBody>
      </p:sp>
      <p:sp>
        <p:nvSpPr>
          <p:cNvPr id="15363" name="内容占位符 2"/>
          <p:cNvSpPr>
            <a:spLocks noGrp="1"/>
          </p:cNvSpPr>
          <p:nvPr>
            <p:ph idx="1"/>
          </p:nvPr>
        </p:nvSpPr>
        <p:spPr>
          <a:xfrm>
            <a:off x="428625" y="1409065"/>
            <a:ext cx="8229600" cy="3914140"/>
          </a:xfrm>
        </p:spPr>
        <p:txBody>
          <a:bodyPr/>
          <a:lstStyle/>
          <a:p>
            <a:pPr eaLnBrk="1" latinLnBrk="0" hangingPunct="1">
              <a:spcBef>
                <a:spcPts val="1800"/>
              </a:spcBef>
              <a:buFont typeface="Wingdings" panose="05000000000000000000" pitchFamily="2" charset="2"/>
              <a:buChar char="Ø"/>
            </a:pPr>
            <a:r>
              <a:rPr lang="zh-CN" altLang="en-US" smtClean="0">
                <a:sym typeface="+mn-ea"/>
              </a:rPr>
              <a:t>四、需要的管理学意义</a:t>
            </a:r>
            <a:endParaRPr lang="zh-CN" altLang="en-US" b="1" smtClean="0"/>
          </a:p>
          <a:p>
            <a:pPr eaLnBrk="1" latinLnBrk="0" hangingPunct="1">
              <a:spcBef>
                <a:spcPts val="1800"/>
              </a:spcBef>
              <a:buFont typeface="Wingdings" panose="05000000000000000000" pitchFamily="2" charset="2"/>
              <a:buChar char="Ø"/>
            </a:pPr>
            <a:r>
              <a:rPr lang="zh-CN" altLang="en-US" sz="2000" smtClean="0"/>
              <a:t>        </a:t>
            </a:r>
            <a:r>
              <a:rPr lang="zh-CN" altLang="en-US" sz="2400" smtClean="0"/>
              <a:t>正是从需要这种人的动机导向出发，引出了关于如何激励的各种理论。对需要以及人的内在动机和环境的激发，形成各种各样具体的激励理论。由于激励理论大多数是围绕人的需要的实现及其特点的识别，以及如何根据需要的不同类型和不同特点来采取措施，进而影响他们的行为而展开的，根据对激励对象不同方面的重视程度，一般可以把激励理论分为</a:t>
            </a:r>
            <a:r>
              <a:rPr lang="zh-CN" altLang="en-US" sz="2800" b="1" smtClean="0">
                <a:solidFill>
                  <a:schemeClr val="tx1"/>
                </a:solidFill>
                <a:effectLst>
                  <a:outerShdw blurRad="38100" dist="19050" dir="2700000" algn="tl" rotWithShape="0">
                    <a:schemeClr val="dk1">
                      <a:alpha val="40000"/>
                    </a:schemeClr>
                  </a:outerShdw>
                </a:effectLst>
              </a:rPr>
              <a:t>激励的内容理论、激励的过程理论和激励的强化理论。</a:t>
            </a:r>
            <a:endParaRPr lang="zh-CN" altLang="en-US" sz="2800" b="1" smtClean="0">
              <a:solidFill>
                <a:schemeClr val="tx1"/>
              </a:solidFill>
              <a:effectLst>
                <a:outerShdw blurRad="38100" dist="19050" dir="2700000" algn="tl" rotWithShape="0">
                  <a:schemeClr val="dk1">
                    <a:alpha val="40000"/>
                  </a:schemeClr>
                </a:outerShdw>
              </a:effectLst>
            </a:endParaRPr>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wipe(left)">
                                      <p:cBhvr>
                                        <p:cTn id="12" dur="500"/>
                                        <p:tgtEl>
                                          <p:spTgt spid="153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wipe(left)">
                                      <p:cBhvr>
                                        <p:cTn id="17" dur="500"/>
                                        <p:tgtEl>
                                          <p:spTgt spid="15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激励的需要理论</a:t>
            </a: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sp>
        <p:nvSpPr>
          <p:cNvPr id="3" name="文本框 2"/>
          <p:cNvSpPr txBox="1"/>
          <p:nvPr/>
        </p:nvSpPr>
        <p:spPr>
          <a:xfrm>
            <a:off x="728345" y="1322705"/>
            <a:ext cx="7687310" cy="1506855"/>
          </a:xfrm>
          <a:prstGeom prst="rect">
            <a:avLst/>
          </a:prstGeom>
          <a:noFill/>
          <a:ln w="9525">
            <a:noFill/>
          </a:ln>
        </p:spPr>
        <p:txBody>
          <a:bodyPr wrap="square">
            <a:spAutoFit/>
          </a:bodyPr>
          <a:p>
            <a:pPr marL="0" indent="0"/>
            <a:r>
              <a:rPr lang="en-US" altLang="zh-CN" sz="3200" b="0">
                <a:latin typeface="+mn-ea"/>
                <a:ea typeface="+mn-ea"/>
                <a:cs typeface="+mn-ea"/>
              </a:rPr>
              <a:t> </a:t>
            </a:r>
            <a:r>
              <a:rPr lang="zh-CN" altLang="en-US" sz="3200" b="0">
                <a:latin typeface="+mn-ea"/>
                <a:ea typeface="+mn-ea"/>
                <a:cs typeface="+mn-ea"/>
              </a:rPr>
              <a:t>一</a:t>
            </a:r>
            <a:r>
              <a:rPr lang="zh-CN" altLang="en-US" sz="3200" smtClean="0">
                <a:latin typeface="+mn-ea"/>
                <a:ea typeface="+mn-ea"/>
                <a:cs typeface="+mn-ea"/>
                <a:sym typeface="+mn-ea"/>
              </a:rPr>
              <a:t>、需要层次理论</a:t>
            </a:r>
            <a:endParaRPr lang="zh-CN" altLang="en-US" sz="3200" b="1" smtClean="0">
              <a:latin typeface="+mn-ea"/>
              <a:ea typeface="+mn-ea"/>
              <a:cs typeface="+mn-ea"/>
            </a:endParaRPr>
          </a:p>
          <a:p>
            <a:pPr marL="0" indent="0"/>
            <a:r>
              <a:rPr lang="en-US" altLang="zh-CN" sz="2000" b="0">
                <a:latin typeface="+mn-ea"/>
                <a:ea typeface="+mn-ea"/>
                <a:cs typeface="+mn-ea"/>
              </a:rPr>
              <a:t>    </a:t>
            </a:r>
            <a:r>
              <a:rPr lang="zh-CN" sz="2000" b="0">
                <a:latin typeface="+mn-ea"/>
                <a:ea typeface="+mn-ea"/>
                <a:cs typeface="+mn-ea"/>
              </a:rPr>
              <a:t>由美国社会心理学家亚伯拉罕·马斯洛（</a:t>
            </a:r>
            <a:r>
              <a:rPr lang="en-US" sz="2000" b="0">
                <a:latin typeface="+mn-ea"/>
                <a:ea typeface="+mn-ea"/>
                <a:cs typeface="+mn-ea"/>
              </a:rPr>
              <a:t>Abraham Maslow</a:t>
            </a:r>
            <a:r>
              <a:rPr lang="zh-CN" sz="2000" b="0">
                <a:latin typeface="+mn-ea"/>
                <a:ea typeface="+mn-ea"/>
                <a:cs typeface="+mn-ea"/>
              </a:rPr>
              <a:t>）提出来的，因为也称为马斯洛需要层次论（</a:t>
            </a:r>
            <a:r>
              <a:rPr lang="en-US" sz="2000" b="0">
                <a:latin typeface="+mn-ea"/>
                <a:ea typeface="+mn-ea"/>
                <a:cs typeface="+mn-ea"/>
              </a:rPr>
              <a:t>hierarchy of needs theory</a:t>
            </a:r>
            <a:r>
              <a:rPr lang="zh-CN" sz="2000" b="0">
                <a:latin typeface="+mn-ea"/>
                <a:ea typeface="+mn-ea"/>
                <a:cs typeface="+mn-ea"/>
              </a:rPr>
              <a:t>）。</a:t>
            </a:r>
            <a:endParaRPr lang="zh-CN" altLang="en-US" sz="2000">
              <a:latin typeface="+mn-ea"/>
              <a:ea typeface="+mn-ea"/>
              <a:cs typeface="+mn-ea"/>
            </a:endParaRPr>
          </a:p>
        </p:txBody>
      </p:sp>
      <p:pic>
        <p:nvPicPr>
          <p:cNvPr id="8" name="图片 5" descr="IMG_256"/>
          <p:cNvPicPr>
            <a:picLocks noChangeAspect="1"/>
          </p:cNvPicPr>
          <p:nvPr>
            <p:custDataLst>
              <p:tags r:id="rId1"/>
            </p:custDataLst>
          </p:nvPr>
        </p:nvPicPr>
        <p:blipFill>
          <a:blip r:embed="rId2"/>
          <a:stretch>
            <a:fillRect/>
          </a:stretch>
        </p:blipFill>
        <p:spPr>
          <a:xfrm>
            <a:off x="621665" y="3119120"/>
            <a:ext cx="2565400" cy="2400300"/>
          </a:xfrm>
          <a:prstGeom prst="rect">
            <a:avLst/>
          </a:prstGeom>
          <a:noFill/>
          <a:ln w="9525">
            <a:noFill/>
          </a:ln>
        </p:spPr>
      </p:pic>
      <p:sp>
        <p:nvSpPr>
          <p:cNvPr id="5" name="文本框 4"/>
          <p:cNvSpPr txBox="1"/>
          <p:nvPr/>
        </p:nvSpPr>
        <p:spPr>
          <a:xfrm>
            <a:off x="728345" y="5680710"/>
            <a:ext cx="2565400" cy="337185"/>
          </a:xfrm>
          <a:prstGeom prst="rect">
            <a:avLst/>
          </a:prstGeom>
          <a:noFill/>
          <a:ln w="9525">
            <a:noFill/>
          </a:ln>
        </p:spPr>
        <p:txBody>
          <a:bodyPr wrap="square">
            <a:spAutoFit/>
          </a:bodyPr>
          <a:p>
            <a:pPr marL="0" indent="0"/>
            <a:r>
              <a:rPr lang="zh-CN" sz="1600" b="1">
                <a:latin typeface="微软雅黑" panose="020B0503020204020204" charset="-122"/>
                <a:ea typeface="微软雅黑" panose="020B0503020204020204" charset="-122"/>
                <a:cs typeface="微软雅黑" panose="020B0503020204020204" charset="-122"/>
              </a:rPr>
              <a:t>亚伯拉罕·哈洛德·马斯洛</a:t>
            </a:r>
            <a:endParaRPr lang="zh-CN" altLang="en-US" sz="1600" b="1">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3335655" y="3202305"/>
            <a:ext cx="5394325" cy="2984500"/>
          </a:xfrm>
          <a:prstGeom prst="rect">
            <a:avLst/>
          </a:prstGeom>
          <a:noFill/>
          <a:ln w="9525">
            <a:noFill/>
          </a:ln>
        </p:spPr>
        <p:txBody>
          <a:bodyPr wrap="square">
            <a:spAutoFit/>
          </a:bodyPr>
          <a:p>
            <a:pPr marL="0" indent="266700"/>
            <a:r>
              <a:rPr lang="en-US" altLang="zh-CN" sz="2400" b="0">
                <a:latin typeface="+mn-ea"/>
                <a:ea typeface="+mn-ea"/>
              </a:rPr>
              <a:t>  </a:t>
            </a:r>
            <a:r>
              <a:rPr lang="zh-CN" sz="2400" b="0">
                <a:latin typeface="+mn-ea"/>
                <a:ea typeface="+mn-ea"/>
              </a:rPr>
              <a:t>马斯洛认为，每个人其实都有五个层次的需要：</a:t>
            </a:r>
            <a:endParaRPr lang="zh-CN" sz="2400" b="0">
              <a:latin typeface="+mn-ea"/>
              <a:ea typeface="+mn-ea"/>
            </a:endParaRPr>
          </a:p>
          <a:p>
            <a:pPr marL="0" indent="266700"/>
            <a:r>
              <a:rPr lang="zh-CN" sz="2400" b="0">
                <a:latin typeface="+mn-ea"/>
                <a:ea typeface="+mn-ea"/>
              </a:rPr>
              <a:t>                    </a:t>
            </a:r>
            <a:r>
              <a:rPr lang="zh-CN" sz="2800" b="1">
                <a:latin typeface="+mn-ea"/>
                <a:ea typeface="+mn-ea"/>
              </a:rPr>
              <a:t>生理的需要</a:t>
            </a:r>
            <a:endParaRPr lang="zh-CN" sz="2800" b="1">
              <a:latin typeface="+mn-ea"/>
              <a:ea typeface="+mn-ea"/>
            </a:endParaRPr>
          </a:p>
          <a:p>
            <a:pPr marL="0" indent="266700"/>
            <a:r>
              <a:rPr lang="zh-CN" sz="2800" b="1">
                <a:latin typeface="+mn-ea"/>
                <a:ea typeface="+mn-ea"/>
              </a:rPr>
              <a:t>                 安全的需要</a:t>
            </a:r>
            <a:endParaRPr lang="zh-CN" sz="2800" b="1">
              <a:latin typeface="+mn-ea"/>
              <a:ea typeface="+mn-ea"/>
            </a:endParaRPr>
          </a:p>
          <a:p>
            <a:pPr marL="0" indent="266700"/>
            <a:r>
              <a:rPr lang="zh-CN" sz="2800" b="1">
                <a:latin typeface="+mn-ea"/>
                <a:ea typeface="+mn-ea"/>
              </a:rPr>
              <a:t>                 社交或情感的需要</a:t>
            </a:r>
            <a:endParaRPr lang="zh-CN" sz="2800" b="1">
              <a:latin typeface="+mn-ea"/>
              <a:ea typeface="+mn-ea"/>
            </a:endParaRPr>
          </a:p>
          <a:p>
            <a:pPr marL="0" indent="266700"/>
            <a:r>
              <a:rPr lang="zh-CN" sz="2800" b="1">
                <a:latin typeface="+mn-ea"/>
                <a:ea typeface="+mn-ea"/>
              </a:rPr>
              <a:t>                 尊重的需要</a:t>
            </a:r>
            <a:endParaRPr lang="zh-CN" sz="2800" b="1">
              <a:latin typeface="+mn-ea"/>
              <a:ea typeface="+mn-ea"/>
            </a:endParaRPr>
          </a:p>
          <a:p>
            <a:pPr marL="0" indent="266700"/>
            <a:r>
              <a:rPr lang="zh-CN" sz="2800" b="1">
                <a:latin typeface="+mn-ea"/>
                <a:ea typeface="+mn-ea"/>
              </a:rPr>
              <a:t>                 自我实现的需要</a:t>
            </a:r>
            <a:endParaRPr lang="zh-CN" altLang="en-US" sz="2800" b="1">
              <a:latin typeface="+mn-ea"/>
              <a:ea typeface="+mn-ea"/>
            </a:endParaRPr>
          </a:p>
        </p:txBody>
      </p:sp>
    </p:spTree>
  </p:cSld>
  <p:clrMapOvr>
    <a:masterClrMapping/>
  </p:clrMapOvr>
  <p:transition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wipe(left)">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Effect transition="in" filter="wipe(left)">
                                      <p:cBhvr>
                                        <p:cTn id="42" dur="500"/>
                                        <p:tgtEl>
                                          <p:spTgt spid="7">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Effect transition="in" filter="wipe(left)">
                                      <p:cBhvr>
                                        <p:cTn id="47" dur="500"/>
                                        <p:tgtEl>
                                          <p:spTgt spid="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wipe(left)">
                                      <p:cBhvr>
                                        <p:cTn id="52" dur="500"/>
                                        <p:tgtEl>
                                          <p:spTgt spid="7">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Effect transition="in" filter="wipe(left)">
                                      <p:cBhvr>
                                        <p:cTn id="5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tags/tag1.xml><?xml version="1.0" encoding="utf-8"?>
<p:tagLst xmlns:p="http://schemas.openxmlformats.org/presentationml/2006/main">
  <p:tag name="KSO_WM_UNIT_PLACING_PICTURE_USER_VIEWPORT" val="{&quot;height&quot;:2985,&quot;width&quot;:2386}"/>
</p:tagLst>
</file>

<file path=ppt/tags/tag2.xml><?xml version="1.0" encoding="utf-8"?>
<p:tagLst xmlns:p="http://schemas.openxmlformats.org/presentationml/2006/main">
  <p:tag name="KSO_WM_UNIT_PLACING_PICTURE_USER_VIEWPORT" val="{&quot;height&quot;:3249,&quot;width&quot;:2426}"/>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4827</Words>
  <Application>WPS 演示</Application>
  <PresentationFormat>全屏显示(4:3)</PresentationFormat>
  <Paragraphs>356</Paragraphs>
  <Slides>28</Slides>
  <Notes>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28</vt:i4>
      </vt:variant>
    </vt:vector>
  </HeadingPairs>
  <TitlesOfParts>
    <vt:vector size="48" baseType="lpstr">
      <vt:lpstr>Arial</vt:lpstr>
      <vt:lpstr>宋体</vt:lpstr>
      <vt:lpstr>Wingdings</vt:lpstr>
      <vt:lpstr>Franklin Gothic Medium</vt:lpstr>
      <vt:lpstr>隶书</vt:lpstr>
      <vt:lpstr>Wingdings 2</vt:lpstr>
      <vt:lpstr>Wingdings 2</vt:lpstr>
      <vt:lpstr>黑体</vt:lpstr>
      <vt:lpstr>Times New Roman</vt:lpstr>
      <vt:lpstr>微软雅黑</vt:lpstr>
      <vt:lpstr>Calibri</vt:lpstr>
      <vt:lpstr>华文楷体</vt:lpstr>
      <vt:lpstr>Wingdings 3</vt:lpstr>
      <vt:lpstr>Arial Unicode MS</vt:lpstr>
      <vt:lpstr>Franklin Gothic Book</vt:lpstr>
      <vt:lpstr>华文新魏</vt:lpstr>
      <vt:lpstr>Garamond</vt:lpstr>
      <vt:lpstr>Wingdings</vt:lpstr>
      <vt:lpstr>Tahoma</vt:lpstr>
      <vt:lpstr>跋涉</vt:lpstr>
      <vt:lpstr>第十二章 员工激励</vt:lpstr>
      <vt:lpstr>第一节 激励原理 </vt:lpstr>
      <vt:lpstr> 第一节 激励原理</vt:lpstr>
      <vt:lpstr> 第一节 激励原理</vt:lpstr>
      <vt:lpstr>  激励的过程</vt:lpstr>
      <vt:lpstr> 第一节 激励原理</vt:lpstr>
      <vt:lpstr> 第一节 激励原理</vt:lpstr>
      <vt:lpstr> 第一节 激励原理</vt:lpstr>
      <vt:lpstr> 第二节 激励的需要理论</vt:lpstr>
      <vt:lpstr>第二节 激励的需要理论</vt:lpstr>
      <vt:lpstr> 第二节 激励的需要理论</vt:lpstr>
      <vt:lpstr> 第二节 激励的需要理论</vt:lpstr>
      <vt:lpstr> 第二节 激励的需要理论</vt:lpstr>
      <vt:lpstr> 第二节 激励的需要理论</vt:lpstr>
      <vt:lpstr> 第二节 激励的需要理论</vt:lpstr>
      <vt:lpstr> 第二节 激励的需要理论</vt:lpstr>
      <vt:lpstr> 第二节 激励的需要理论</vt:lpstr>
      <vt:lpstr>第三节 激励的过程理论</vt:lpstr>
      <vt:lpstr>第三节 激励的过程理论</vt:lpstr>
      <vt:lpstr>第三节 激励的过程理论</vt:lpstr>
      <vt:lpstr>第三节 激励的过程理论</vt:lpstr>
      <vt:lpstr>第三节 激励的过程理论</vt:lpstr>
      <vt:lpstr>第三节 激励的过程理论</vt:lpstr>
      <vt:lpstr>第三节 激励的过程理论</vt:lpstr>
      <vt:lpstr>第三节 激励的过程理论</vt:lpstr>
      <vt:lpstr>第四节 激励实务</vt:lpstr>
      <vt:lpstr>第四节 激励实务</vt:lpstr>
      <vt:lpstr>本 章 小 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张慧文</cp:lastModifiedBy>
  <cp:revision>38</cp:revision>
  <dcterms:created xsi:type="dcterms:W3CDTF">2014-01-13T00:54:00Z</dcterms:created>
  <dcterms:modified xsi:type="dcterms:W3CDTF">2020-10-29T04:13:17Z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