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slides/slide245.xml" ContentType="application/vnd.openxmlformats-officedocument.presentationml.slide+xml"/>
  <Override PartName="/ppt/slides/slide246.xml" ContentType="application/vnd.openxmlformats-officedocument.presentationml.slide+xml"/>
  <Override PartName="/ppt/slides/slide247.xml" ContentType="application/vnd.openxmlformats-officedocument.presentationml.slide+xml"/>
  <Override PartName="/ppt/slides/slide248.xml" ContentType="application/vnd.openxmlformats-officedocument.presentationml.slide+xml"/>
  <Override PartName="/ppt/slides/slide249.xml" ContentType="application/vnd.openxmlformats-officedocument.presentationml.slide+xml"/>
  <Override PartName="/ppt/slides/slide250.xml" ContentType="application/vnd.openxmlformats-officedocument.presentationml.slide+xml"/>
  <Override PartName="/ppt/slides/slide251.xml" ContentType="application/vnd.openxmlformats-officedocument.presentationml.slide+xml"/>
  <Override PartName="/ppt/slides/slide252.xml" ContentType="application/vnd.openxmlformats-officedocument.presentationml.slide+xml"/>
  <Override PartName="/ppt/slides/slide253.xml" ContentType="application/vnd.openxmlformats-officedocument.presentationml.slide+xml"/>
  <Override PartName="/ppt/slides/slide254.xml" ContentType="application/vnd.openxmlformats-officedocument.presentationml.slide+xml"/>
  <Override PartName="/ppt/slides/slide255.xml" ContentType="application/vnd.openxmlformats-officedocument.presentationml.slide+xml"/>
  <Override PartName="/ppt/slides/slide256.xml" ContentType="application/vnd.openxmlformats-officedocument.presentationml.slide+xml"/>
  <Override PartName="/ppt/slides/slide257.xml" ContentType="application/vnd.openxmlformats-officedocument.presentationml.slide+xml"/>
  <Override PartName="/ppt/slides/slide258.xml" ContentType="application/vnd.openxmlformats-officedocument.presentationml.slide+xml"/>
  <Override PartName="/ppt/slides/slide259.xml" ContentType="application/vnd.openxmlformats-officedocument.presentationml.slide+xml"/>
  <Override PartName="/ppt/slides/slide260.xml" ContentType="application/vnd.openxmlformats-officedocument.presentationml.slide+xml"/>
  <Override PartName="/ppt/slides/slide261.xml" ContentType="application/vnd.openxmlformats-officedocument.presentationml.slide+xml"/>
  <Override PartName="/ppt/slides/slide262.xml" ContentType="application/vnd.openxmlformats-officedocument.presentationml.slide+xml"/>
  <Override PartName="/ppt/slides/slide263.xml" ContentType="application/vnd.openxmlformats-officedocument.presentationml.slide+xml"/>
  <Override PartName="/ppt/slides/slide264.xml" ContentType="application/vnd.openxmlformats-officedocument.presentationml.slide+xml"/>
  <Override PartName="/ppt/slides/slide265.xml" ContentType="application/vnd.openxmlformats-officedocument.presentationml.slide+xml"/>
  <Override PartName="/ppt/slides/slide266.xml" ContentType="application/vnd.openxmlformats-officedocument.presentationml.slide+xml"/>
  <Override PartName="/ppt/slides/slide267.xml" ContentType="application/vnd.openxmlformats-officedocument.presentationml.slide+xml"/>
  <Override PartName="/ppt/slides/slide268.xml" ContentType="application/vnd.openxmlformats-officedocument.presentationml.slide+xml"/>
  <Override PartName="/ppt/slides/slide269.xml" ContentType="application/vnd.openxmlformats-officedocument.presentationml.slide+xml"/>
  <Override PartName="/ppt/slides/slide270.xml" ContentType="application/vnd.openxmlformats-officedocument.presentationml.slide+xml"/>
  <Override PartName="/ppt/slides/slide271.xml" ContentType="application/vnd.openxmlformats-officedocument.presentationml.slide+xml"/>
  <Override PartName="/ppt/slides/slide272.xml" ContentType="application/vnd.openxmlformats-officedocument.presentationml.slide+xml"/>
  <Override PartName="/ppt/slides/slide273.xml" ContentType="application/vnd.openxmlformats-officedocument.presentationml.slide+xml"/>
  <Override PartName="/ppt/slides/slide274.xml" ContentType="application/vnd.openxmlformats-officedocument.presentationml.slide+xml"/>
  <Override PartName="/ppt/slides/slide275.xml" ContentType="application/vnd.openxmlformats-officedocument.presentationml.slide+xml"/>
  <Override PartName="/ppt/slides/slide276.xml" ContentType="application/vnd.openxmlformats-officedocument.presentationml.slide+xml"/>
  <Override PartName="/ppt/slides/slide277.xml" ContentType="application/vnd.openxmlformats-officedocument.presentationml.slide+xml"/>
  <Override PartName="/ppt/slides/slide278.xml" ContentType="application/vnd.openxmlformats-officedocument.presentationml.slide+xml"/>
  <Override PartName="/ppt/slides/slide279.xml" ContentType="application/vnd.openxmlformats-officedocument.presentationml.slide+xml"/>
  <Override PartName="/ppt/slides/slide280.xml" ContentType="application/vnd.openxmlformats-officedocument.presentationml.slide+xml"/>
  <Override PartName="/ppt/slides/slide281.xml" ContentType="application/vnd.openxmlformats-officedocument.presentationml.slide+xml"/>
  <Override PartName="/ppt/slides/slide282.xml" ContentType="application/vnd.openxmlformats-officedocument.presentationml.slide+xml"/>
  <Override PartName="/ppt/slides/slide283.xml" ContentType="application/vnd.openxmlformats-officedocument.presentationml.slide+xml"/>
  <Override PartName="/ppt/slides/slide284.xml" ContentType="application/vnd.openxmlformats-officedocument.presentationml.slide+xml"/>
  <Override PartName="/ppt/slides/slide285.xml" ContentType="application/vnd.openxmlformats-officedocument.presentationml.slide+xml"/>
  <Override PartName="/ppt/slides/slide286.xml" ContentType="application/vnd.openxmlformats-officedocument.presentationml.slide+xml"/>
  <Override PartName="/ppt/slides/slide287.xml" ContentType="application/vnd.openxmlformats-officedocument.presentationml.slide+xml"/>
  <Override PartName="/ppt/slides/slide288.xml" ContentType="application/vnd.openxmlformats-officedocument.presentationml.slide+xml"/>
  <Override PartName="/ppt/slides/slide289.xml" ContentType="application/vnd.openxmlformats-officedocument.presentationml.slide+xml"/>
  <Override PartName="/ppt/slides/slide290.xml" ContentType="application/vnd.openxmlformats-officedocument.presentationml.slide+xml"/>
  <Override PartName="/ppt/slides/slide291.xml" ContentType="application/vnd.openxmlformats-officedocument.presentationml.slide+xml"/>
  <Override PartName="/ppt/slides/slide292.xml" ContentType="application/vnd.openxmlformats-officedocument.presentationml.slide+xml"/>
  <Override PartName="/ppt/slides/slide293.xml" ContentType="application/vnd.openxmlformats-officedocument.presentationml.slide+xml"/>
  <Override PartName="/ppt/slides/slide294.xml" ContentType="application/vnd.openxmlformats-officedocument.presentationml.slide+xml"/>
  <Override PartName="/ppt/slides/slide2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2"/>
  </p:sldMasterIdLst>
  <p:notesMasterIdLst>
    <p:notesMasterId r:id="rId298"/>
  </p:notesMasterIdLst>
  <p:handoutMasterIdLst>
    <p:handoutMasterId r:id="rId299"/>
  </p:handoutMasterIdLst>
  <p:sldIdLst>
    <p:sldId id="256" r:id="rId3"/>
    <p:sldId id="257" r:id="rId4"/>
    <p:sldId id="258" r:id="rId5"/>
    <p:sldId id="259" r:id="rId6"/>
    <p:sldId id="260" r:id="rId7"/>
    <p:sldId id="261" r:id="rId8"/>
    <p:sldId id="262" r:id="rId9"/>
    <p:sldId id="742" r:id="rId10"/>
    <p:sldId id="264" r:id="rId11"/>
    <p:sldId id="487" r:id="rId12"/>
    <p:sldId id="265" r:id="rId13"/>
    <p:sldId id="266" r:id="rId14"/>
    <p:sldId id="267" r:id="rId15"/>
    <p:sldId id="268" r:id="rId16"/>
    <p:sldId id="269" r:id="rId17"/>
    <p:sldId id="490" r:id="rId18"/>
    <p:sldId id="270" r:id="rId19"/>
    <p:sldId id="271" r:id="rId20"/>
    <p:sldId id="272" r:id="rId21"/>
    <p:sldId id="273" r:id="rId22"/>
    <p:sldId id="274" r:id="rId23"/>
    <p:sldId id="275" r:id="rId24"/>
    <p:sldId id="277" r:id="rId25"/>
    <p:sldId id="491" r:id="rId26"/>
    <p:sldId id="278" r:id="rId27"/>
    <p:sldId id="279" r:id="rId28"/>
    <p:sldId id="280" r:id="rId29"/>
    <p:sldId id="281" r:id="rId30"/>
    <p:sldId id="492" r:id="rId31"/>
    <p:sldId id="283" r:id="rId32"/>
    <p:sldId id="284" r:id="rId33"/>
    <p:sldId id="285" r:id="rId34"/>
    <p:sldId id="286" r:id="rId35"/>
    <p:sldId id="287" r:id="rId36"/>
    <p:sldId id="493" r:id="rId37"/>
    <p:sldId id="494" r:id="rId38"/>
    <p:sldId id="290" r:id="rId39"/>
    <p:sldId id="291" r:id="rId40"/>
    <p:sldId id="293" r:id="rId41"/>
    <p:sldId id="292" r:id="rId42"/>
    <p:sldId id="477" r:id="rId43"/>
    <p:sldId id="294" r:id="rId44"/>
    <p:sldId id="495" r:id="rId45"/>
    <p:sldId id="295" r:id="rId46"/>
    <p:sldId id="296" r:id="rId47"/>
    <p:sldId id="297" r:id="rId48"/>
    <p:sldId id="478" r:id="rId49"/>
    <p:sldId id="298" r:id="rId50"/>
    <p:sldId id="479" r:id="rId51"/>
    <p:sldId id="299" r:id="rId52"/>
    <p:sldId id="300" r:id="rId53"/>
    <p:sldId id="480" r:id="rId54"/>
    <p:sldId id="481" r:id="rId55"/>
    <p:sldId id="301" r:id="rId56"/>
    <p:sldId id="302" r:id="rId57"/>
    <p:sldId id="303" r:id="rId58"/>
    <p:sldId id="743" r:id="rId59"/>
    <p:sldId id="744" r:id="rId60"/>
    <p:sldId id="305" r:id="rId61"/>
    <p:sldId id="306" r:id="rId62"/>
    <p:sldId id="774" r:id="rId63"/>
    <p:sldId id="775" r:id="rId64"/>
    <p:sldId id="776" r:id="rId65"/>
    <p:sldId id="1102" r:id="rId66"/>
    <p:sldId id="777" r:id="rId67"/>
    <p:sldId id="778" r:id="rId68"/>
    <p:sldId id="1103" r:id="rId69"/>
    <p:sldId id="1105" r:id="rId70"/>
    <p:sldId id="1106" r:id="rId71"/>
    <p:sldId id="1107" r:id="rId72"/>
    <p:sldId id="779" r:id="rId73"/>
    <p:sldId id="780" r:id="rId74"/>
    <p:sldId id="781" r:id="rId75"/>
    <p:sldId id="782" r:id="rId76"/>
    <p:sldId id="783" r:id="rId77"/>
    <p:sldId id="784" r:id="rId78"/>
    <p:sldId id="785" r:id="rId79"/>
    <p:sldId id="1356" r:id="rId80"/>
    <p:sldId id="786" r:id="rId81"/>
    <p:sldId id="1357" r:id="rId82"/>
    <p:sldId id="1358" r:id="rId83"/>
    <p:sldId id="788" r:id="rId84"/>
    <p:sldId id="789" r:id="rId85"/>
    <p:sldId id="1359" r:id="rId86"/>
    <p:sldId id="1360" r:id="rId87"/>
    <p:sldId id="1361" r:id="rId88"/>
    <p:sldId id="1362" r:id="rId89"/>
    <p:sldId id="1363" r:id="rId90"/>
    <p:sldId id="1364" r:id="rId91"/>
    <p:sldId id="790" r:id="rId92"/>
    <p:sldId id="791" r:id="rId93"/>
    <p:sldId id="792" r:id="rId94"/>
    <p:sldId id="794" r:id="rId95"/>
    <p:sldId id="796" r:id="rId96"/>
    <p:sldId id="1365" r:id="rId97"/>
    <p:sldId id="797" r:id="rId98"/>
    <p:sldId id="798" r:id="rId99"/>
    <p:sldId id="838" r:id="rId100"/>
    <p:sldId id="839" r:id="rId101"/>
    <p:sldId id="1603" r:id="rId102"/>
    <p:sldId id="1604" r:id="rId103"/>
    <p:sldId id="1609" r:id="rId104"/>
    <p:sldId id="1605" r:id="rId105"/>
    <p:sldId id="1606" r:id="rId106"/>
    <p:sldId id="1607" r:id="rId107"/>
    <p:sldId id="847" r:id="rId108"/>
    <p:sldId id="848" r:id="rId109"/>
    <p:sldId id="1610" r:id="rId110"/>
    <p:sldId id="849" r:id="rId111"/>
    <p:sldId id="850" r:id="rId112"/>
    <p:sldId id="1611" r:id="rId113"/>
    <p:sldId id="851" r:id="rId114"/>
    <p:sldId id="1612" r:id="rId115"/>
    <p:sldId id="852" r:id="rId116"/>
    <p:sldId id="1800" r:id="rId117"/>
    <p:sldId id="1883" r:id="rId118"/>
    <p:sldId id="1884" r:id="rId119"/>
    <p:sldId id="1885" r:id="rId120"/>
    <p:sldId id="1886" r:id="rId121"/>
    <p:sldId id="1887" r:id="rId122"/>
    <p:sldId id="1888" r:id="rId123"/>
    <p:sldId id="1889" r:id="rId124"/>
    <p:sldId id="1890" r:id="rId125"/>
    <p:sldId id="1891" r:id="rId126"/>
    <p:sldId id="1892" r:id="rId127"/>
    <p:sldId id="1893" r:id="rId128"/>
    <p:sldId id="1894" r:id="rId129"/>
    <p:sldId id="1895" r:id="rId130"/>
    <p:sldId id="1896" r:id="rId131"/>
    <p:sldId id="1897" r:id="rId132"/>
    <p:sldId id="1898" r:id="rId133"/>
    <p:sldId id="1899" r:id="rId134"/>
    <p:sldId id="1900" r:id="rId135"/>
    <p:sldId id="1901" r:id="rId136"/>
    <p:sldId id="1902" r:id="rId137"/>
    <p:sldId id="1903" r:id="rId138"/>
    <p:sldId id="1904" r:id="rId139"/>
    <p:sldId id="1905" r:id="rId140"/>
    <p:sldId id="1906" r:id="rId141"/>
    <p:sldId id="1907" r:id="rId142"/>
    <p:sldId id="1908" r:id="rId143"/>
    <p:sldId id="1909" r:id="rId144"/>
    <p:sldId id="1910" r:id="rId145"/>
    <p:sldId id="1911" r:id="rId146"/>
    <p:sldId id="1912" r:id="rId147"/>
    <p:sldId id="982" r:id="rId148"/>
    <p:sldId id="983" r:id="rId149"/>
    <p:sldId id="984" r:id="rId150"/>
    <p:sldId id="985" r:id="rId151"/>
    <p:sldId id="986" r:id="rId152"/>
    <p:sldId id="987" r:id="rId153"/>
    <p:sldId id="988" r:id="rId154"/>
    <p:sldId id="989" r:id="rId155"/>
    <p:sldId id="990" r:id="rId156"/>
    <p:sldId id="991" r:id="rId157"/>
    <p:sldId id="992" r:id="rId158"/>
    <p:sldId id="993" r:id="rId159"/>
    <p:sldId id="994" r:id="rId160"/>
    <p:sldId id="995" r:id="rId161"/>
    <p:sldId id="996" r:id="rId162"/>
    <p:sldId id="997" r:id="rId163"/>
    <p:sldId id="998" r:id="rId164"/>
    <p:sldId id="999" r:id="rId165"/>
    <p:sldId id="1000" r:id="rId166"/>
    <p:sldId id="1001" r:id="rId167"/>
    <p:sldId id="1002" r:id="rId168"/>
    <p:sldId id="1003" r:id="rId169"/>
    <p:sldId id="1004" r:id="rId170"/>
    <p:sldId id="1005" r:id="rId171"/>
    <p:sldId id="1006" r:id="rId172"/>
    <p:sldId id="1007" r:id="rId173"/>
    <p:sldId id="1008" r:id="rId174"/>
    <p:sldId id="1009" r:id="rId175"/>
    <p:sldId id="853" r:id="rId176"/>
    <p:sldId id="855" r:id="rId177"/>
    <p:sldId id="856" r:id="rId178"/>
    <p:sldId id="1795" r:id="rId179"/>
    <p:sldId id="858" r:id="rId180"/>
    <p:sldId id="859" r:id="rId181"/>
    <p:sldId id="1796" r:id="rId182"/>
    <p:sldId id="862" r:id="rId183"/>
    <p:sldId id="1881" r:id="rId184"/>
    <p:sldId id="863" r:id="rId185"/>
    <p:sldId id="864" r:id="rId186"/>
    <p:sldId id="865" r:id="rId187"/>
    <p:sldId id="1797" r:id="rId188"/>
    <p:sldId id="866" r:id="rId189"/>
    <p:sldId id="1882" r:id="rId190"/>
    <p:sldId id="867" r:id="rId191"/>
    <p:sldId id="1798" r:id="rId192"/>
    <p:sldId id="1799" r:id="rId193"/>
    <p:sldId id="868" r:id="rId194"/>
    <p:sldId id="1802" r:id="rId195"/>
    <p:sldId id="870" r:id="rId196"/>
    <p:sldId id="1801" r:id="rId197"/>
    <p:sldId id="1803" r:id="rId198"/>
    <p:sldId id="1804" r:id="rId199"/>
    <p:sldId id="1805" r:id="rId200"/>
    <p:sldId id="1806" r:id="rId201"/>
    <p:sldId id="1807" r:id="rId202"/>
    <p:sldId id="1808" r:id="rId203"/>
    <p:sldId id="1809" r:id="rId204"/>
    <p:sldId id="1810" r:id="rId205"/>
    <p:sldId id="1811" r:id="rId206"/>
    <p:sldId id="1812" r:id="rId207"/>
    <p:sldId id="1104" r:id="rId208"/>
    <p:sldId id="1813" r:id="rId209"/>
    <p:sldId id="1814" r:id="rId210"/>
    <p:sldId id="1815" r:id="rId211"/>
    <p:sldId id="1816" r:id="rId212"/>
    <p:sldId id="1817" r:id="rId213"/>
    <p:sldId id="1818" r:id="rId214"/>
    <p:sldId id="1819" r:id="rId215"/>
    <p:sldId id="429" r:id="rId216"/>
    <p:sldId id="745" r:id="rId217"/>
    <p:sldId id="430" r:id="rId218"/>
    <p:sldId id="431" r:id="rId219"/>
    <p:sldId id="746" r:id="rId220"/>
    <p:sldId id="433" r:id="rId221"/>
    <p:sldId id="747" r:id="rId222"/>
    <p:sldId id="748" r:id="rId223"/>
    <p:sldId id="435" r:id="rId224"/>
    <p:sldId id="436" r:id="rId225"/>
    <p:sldId id="439" r:id="rId226"/>
    <p:sldId id="441" r:id="rId227"/>
    <p:sldId id="442" r:id="rId228"/>
    <p:sldId id="443" r:id="rId229"/>
    <p:sldId id="890" r:id="rId230"/>
    <p:sldId id="444" r:id="rId231"/>
    <p:sldId id="539" r:id="rId232"/>
    <p:sldId id="446" r:id="rId233"/>
    <p:sldId id="891" r:id="rId234"/>
    <p:sldId id="447" r:id="rId235"/>
    <p:sldId id="448" r:id="rId236"/>
    <p:sldId id="475" r:id="rId237"/>
    <p:sldId id="1820" r:id="rId238"/>
    <p:sldId id="1821" r:id="rId239"/>
    <p:sldId id="1822" r:id="rId240"/>
    <p:sldId id="1823" r:id="rId241"/>
    <p:sldId id="1824" r:id="rId242"/>
    <p:sldId id="1825" r:id="rId243"/>
    <p:sldId id="1826" r:id="rId244"/>
    <p:sldId id="1827" r:id="rId245"/>
    <p:sldId id="1828" r:id="rId246"/>
    <p:sldId id="1829" r:id="rId247"/>
    <p:sldId id="1830" r:id="rId248"/>
    <p:sldId id="1831" r:id="rId249"/>
    <p:sldId id="1832" r:id="rId250"/>
    <p:sldId id="1833" r:id="rId251"/>
    <p:sldId id="1834" r:id="rId252"/>
    <p:sldId id="1835" r:id="rId253"/>
    <p:sldId id="1836" r:id="rId254"/>
    <p:sldId id="1837" r:id="rId255"/>
    <p:sldId id="1838" r:id="rId256"/>
    <p:sldId id="1839" r:id="rId257"/>
    <p:sldId id="1840" r:id="rId258"/>
    <p:sldId id="1841" r:id="rId259"/>
    <p:sldId id="1842" r:id="rId260"/>
    <p:sldId id="1843" r:id="rId261"/>
    <p:sldId id="1844" r:id="rId262"/>
    <p:sldId id="1845" r:id="rId263"/>
    <p:sldId id="1846" r:id="rId264"/>
    <p:sldId id="1847" r:id="rId265"/>
    <p:sldId id="1848" r:id="rId266"/>
    <p:sldId id="1849" r:id="rId267"/>
    <p:sldId id="1850" r:id="rId268"/>
    <p:sldId id="1851" r:id="rId269"/>
    <p:sldId id="1852" r:id="rId270"/>
    <p:sldId id="1853" r:id="rId271"/>
    <p:sldId id="1854" r:id="rId272"/>
    <p:sldId id="1855" r:id="rId273"/>
    <p:sldId id="1856" r:id="rId274"/>
    <p:sldId id="1880" r:id="rId275"/>
    <p:sldId id="1858" r:id="rId276"/>
    <p:sldId id="1859" r:id="rId277"/>
    <p:sldId id="1860" r:id="rId278"/>
    <p:sldId id="1861" r:id="rId279"/>
    <p:sldId id="1862" r:id="rId280"/>
    <p:sldId id="1863" r:id="rId281"/>
    <p:sldId id="1864" r:id="rId282"/>
    <p:sldId id="1865" r:id="rId283"/>
    <p:sldId id="1866" r:id="rId284"/>
    <p:sldId id="1867" r:id="rId285"/>
    <p:sldId id="1868" r:id="rId286"/>
    <p:sldId id="1869" r:id="rId287"/>
    <p:sldId id="1870" r:id="rId288"/>
    <p:sldId id="1871" r:id="rId289"/>
    <p:sldId id="1872" r:id="rId290"/>
    <p:sldId id="1873" r:id="rId291"/>
    <p:sldId id="1874" r:id="rId292"/>
    <p:sldId id="1875" r:id="rId293"/>
    <p:sldId id="1876" r:id="rId294"/>
    <p:sldId id="1877" r:id="rId295"/>
    <p:sldId id="1878" r:id="rId296"/>
    <p:sldId id="1879" r:id="rId29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sz="1600" b="0" i="0" u="none" kern="1200" baseline="0">
        <a:solidFill>
          <a:schemeClr val="tx1"/>
        </a:solidFill>
        <a:latin typeface="Comic Sans MS" panose="030F0702030302020204" pitchFamily="66"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024">
          <p15:clr>
            <a:srgbClr val="A4A3A4"/>
          </p15:clr>
        </p15:guide>
        <p15:guide id="2" pos="292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ai yutong"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83B18"/>
    <a:srgbClr val="00141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57" d="100"/>
          <a:sy n="57" d="100"/>
        </p:scale>
        <p:origin x="1420" y="40"/>
      </p:cViewPr>
      <p:guideLst>
        <p:guide orient="horz" pos="2024"/>
        <p:guide pos="2927"/>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99" Type="http://schemas.openxmlformats.org/officeDocument/2006/relationships/handoutMaster" Target="handoutMasters/handoutMaster1.xml"/><Relationship Id="rId21" Type="http://schemas.openxmlformats.org/officeDocument/2006/relationships/slide" Target="slides/slide19.xml"/><Relationship Id="rId63" Type="http://schemas.openxmlformats.org/officeDocument/2006/relationships/slide" Target="slides/slide61.xml"/><Relationship Id="rId159" Type="http://schemas.openxmlformats.org/officeDocument/2006/relationships/slide" Target="slides/slide157.xml"/><Relationship Id="rId170" Type="http://schemas.openxmlformats.org/officeDocument/2006/relationships/slide" Target="slides/slide168.xml"/><Relationship Id="rId226" Type="http://schemas.openxmlformats.org/officeDocument/2006/relationships/slide" Target="slides/slide224.xml"/><Relationship Id="rId268" Type="http://schemas.openxmlformats.org/officeDocument/2006/relationships/slide" Target="slides/slide266.xml"/><Relationship Id="rId32" Type="http://schemas.openxmlformats.org/officeDocument/2006/relationships/slide" Target="slides/slide30.xml"/><Relationship Id="rId74" Type="http://schemas.openxmlformats.org/officeDocument/2006/relationships/slide" Target="slides/slide72.xml"/><Relationship Id="rId128" Type="http://schemas.openxmlformats.org/officeDocument/2006/relationships/slide" Target="slides/slide126.xml"/><Relationship Id="rId5" Type="http://schemas.openxmlformats.org/officeDocument/2006/relationships/slide" Target="slides/slide3.xml"/><Relationship Id="rId181" Type="http://schemas.openxmlformats.org/officeDocument/2006/relationships/slide" Target="slides/slide179.xml"/><Relationship Id="rId237" Type="http://schemas.openxmlformats.org/officeDocument/2006/relationships/slide" Target="slides/slide235.xml"/><Relationship Id="rId279" Type="http://schemas.openxmlformats.org/officeDocument/2006/relationships/slide" Target="slides/slide277.xml"/><Relationship Id="rId43" Type="http://schemas.openxmlformats.org/officeDocument/2006/relationships/slide" Target="slides/slide41.xml"/><Relationship Id="rId139" Type="http://schemas.openxmlformats.org/officeDocument/2006/relationships/slide" Target="slides/slide137.xml"/><Relationship Id="rId290" Type="http://schemas.openxmlformats.org/officeDocument/2006/relationships/slide" Target="slides/slide288.xml"/><Relationship Id="rId304" Type="http://schemas.openxmlformats.org/officeDocument/2006/relationships/tableStyles" Target="tableStyles.xml"/><Relationship Id="rId85" Type="http://schemas.openxmlformats.org/officeDocument/2006/relationships/slide" Target="slides/slide83.xml"/><Relationship Id="rId150" Type="http://schemas.openxmlformats.org/officeDocument/2006/relationships/slide" Target="slides/slide148.xml"/><Relationship Id="rId192" Type="http://schemas.openxmlformats.org/officeDocument/2006/relationships/slide" Target="slides/slide190.xml"/><Relationship Id="rId206" Type="http://schemas.openxmlformats.org/officeDocument/2006/relationships/slide" Target="slides/slide204.xml"/><Relationship Id="rId248" Type="http://schemas.openxmlformats.org/officeDocument/2006/relationships/slide" Target="slides/slide246.xml"/><Relationship Id="rId12" Type="http://schemas.openxmlformats.org/officeDocument/2006/relationships/slide" Target="slides/slide10.xml"/><Relationship Id="rId108" Type="http://schemas.openxmlformats.org/officeDocument/2006/relationships/slide" Target="slides/slide106.xml"/><Relationship Id="rId54" Type="http://schemas.openxmlformats.org/officeDocument/2006/relationships/slide" Target="slides/slide52.xml"/><Relationship Id="rId96" Type="http://schemas.openxmlformats.org/officeDocument/2006/relationships/slide" Target="slides/slide94.xml"/><Relationship Id="rId161" Type="http://schemas.openxmlformats.org/officeDocument/2006/relationships/slide" Target="slides/slide159.xml"/><Relationship Id="rId217" Type="http://schemas.openxmlformats.org/officeDocument/2006/relationships/slide" Target="slides/slide215.xml"/><Relationship Id="rId6" Type="http://schemas.openxmlformats.org/officeDocument/2006/relationships/slide" Target="slides/slide4.xml"/><Relationship Id="rId238" Type="http://schemas.openxmlformats.org/officeDocument/2006/relationships/slide" Target="slides/slide236.xml"/><Relationship Id="rId259" Type="http://schemas.openxmlformats.org/officeDocument/2006/relationships/slide" Target="slides/slide257.xml"/><Relationship Id="rId23" Type="http://schemas.openxmlformats.org/officeDocument/2006/relationships/slide" Target="slides/slide21.xml"/><Relationship Id="rId119" Type="http://schemas.openxmlformats.org/officeDocument/2006/relationships/slide" Target="slides/slide117.xml"/><Relationship Id="rId270" Type="http://schemas.openxmlformats.org/officeDocument/2006/relationships/slide" Target="slides/slide268.xml"/><Relationship Id="rId291" Type="http://schemas.openxmlformats.org/officeDocument/2006/relationships/slide" Target="slides/slide289.xml"/><Relationship Id="rId44" Type="http://schemas.openxmlformats.org/officeDocument/2006/relationships/slide" Target="slides/slide42.xml"/><Relationship Id="rId65" Type="http://schemas.openxmlformats.org/officeDocument/2006/relationships/slide" Target="slides/slide63.xml"/><Relationship Id="rId86" Type="http://schemas.openxmlformats.org/officeDocument/2006/relationships/slide" Target="slides/slide84.xml"/><Relationship Id="rId130" Type="http://schemas.openxmlformats.org/officeDocument/2006/relationships/slide" Target="slides/slide128.xml"/><Relationship Id="rId151" Type="http://schemas.openxmlformats.org/officeDocument/2006/relationships/slide" Target="slides/slide149.xml"/><Relationship Id="rId172" Type="http://schemas.openxmlformats.org/officeDocument/2006/relationships/slide" Target="slides/slide170.xml"/><Relationship Id="rId193" Type="http://schemas.openxmlformats.org/officeDocument/2006/relationships/slide" Target="slides/slide191.xml"/><Relationship Id="rId207" Type="http://schemas.openxmlformats.org/officeDocument/2006/relationships/slide" Target="slides/slide205.xml"/><Relationship Id="rId228" Type="http://schemas.openxmlformats.org/officeDocument/2006/relationships/slide" Target="slides/slide226.xml"/><Relationship Id="rId249" Type="http://schemas.openxmlformats.org/officeDocument/2006/relationships/slide" Target="slides/slide247.xml"/><Relationship Id="rId13" Type="http://schemas.openxmlformats.org/officeDocument/2006/relationships/slide" Target="slides/slide11.xml"/><Relationship Id="rId109" Type="http://schemas.openxmlformats.org/officeDocument/2006/relationships/slide" Target="slides/slide107.xml"/><Relationship Id="rId260" Type="http://schemas.openxmlformats.org/officeDocument/2006/relationships/slide" Target="slides/slide258.xml"/><Relationship Id="rId281" Type="http://schemas.openxmlformats.org/officeDocument/2006/relationships/slide" Target="slides/slide279.xml"/><Relationship Id="rId34" Type="http://schemas.openxmlformats.org/officeDocument/2006/relationships/slide" Target="slides/slide32.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20" Type="http://schemas.openxmlformats.org/officeDocument/2006/relationships/slide" Target="slides/slide118.xml"/><Relationship Id="rId141" Type="http://schemas.openxmlformats.org/officeDocument/2006/relationships/slide" Target="slides/slide139.xml"/><Relationship Id="rId7" Type="http://schemas.openxmlformats.org/officeDocument/2006/relationships/slide" Target="slides/slide5.xml"/><Relationship Id="rId162" Type="http://schemas.openxmlformats.org/officeDocument/2006/relationships/slide" Target="slides/slide160.xml"/><Relationship Id="rId183" Type="http://schemas.openxmlformats.org/officeDocument/2006/relationships/slide" Target="slides/slide181.xml"/><Relationship Id="rId218" Type="http://schemas.openxmlformats.org/officeDocument/2006/relationships/slide" Target="slides/slide216.xml"/><Relationship Id="rId239" Type="http://schemas.openxmlformats.org/officeDocument/2006/relationships/slide" Target="slides/slide237.xml"/><Relationship Id="rId250" Type="http://schemas.openxmlformats.org/officeDocument/2006/relationships/slide" Target="slides/slide248.xml"/><Relationship Id="rId271" Type="http://schemas.openxmlformats.org/officeDocument/2006/relationships/slide" Target="slides/slide269.xml"/><Relationship Id="rId292" Type="http://schemas.openxmlformats.org/officeDocument/2006/relationships/slide" Target="slides/slide290.xml"/><Relationship Id="rId24" Type="http://schemas.openxmlformats.org/officeDocument/2006/relationships/slide" Target="slides/slide22.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31" Type="http://schemas.openxmlformats.org/officeDocument/2006/relationships/slide" Target="slides/slide129.xml"/><Relationship Id="rId152" Type="http://schemas.openxmlformats.org/officeDocument/2006/relationships/slide" Target="slides/slide150.xml"/><Relationship Id="rId173" Type="http://schemas.openxmlformats.org/officeDocument/2006/relationships/slide" Target="slides/slide171.xml"/><Relationship Id="rId194" Type="http://schemas.openxmlformats.org/officeDocument/2006/relationships/slide" Target="slides/slide192.xml"/><Relationship Id="rId208" Type="http://schemas.openxmlformats.org/officeDocument/2006/relationships/slide" Target="slides/slide206.xml"/><Relationship Id="rId229" Type="http://schemas.openxmlformats.org/officeDocument/2006/relationships/slide" Target="slides/slide227.xml"/><Relationship Id="rId240" Type="http://schemas.openxmlformats.org/officeDocument/2006/relationships/slide" Target="slides/slide238.xml"/><Relationship Id="rId261" Type="http://schemas.openxmlformats.org/officeDocument/2006/relationships/slide" Target="slides/slide259.xml"/><Relationship Id="rId14" Type="http://schemas.openxmlformats.org/officeDocument/2006/relationships/slide" Target="slides/slide12.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282" Type="http://schemas.openxmlformats.org/officeDocument/2006/relationships/slide" Target="slides/slide280.xml"/><Relationship Id="rId8" Type="http://schemas.openxmlformats.org/officeDocument/2006/relationships/slide" Target="slides/slide6.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184" Type="http://schemas.openxmlformats.org/officeDocument/2006/relationships/slide" Target="slides/slide182.xml"/><Relationship Id="rId219" Type="http://schemas.openxmlformats.org/officeDocument/2006/relationships/slide" Target="slides/slide217.xml"/><Relationship Id="rId230" Type="http://schemas.openxmlformats.org/officeDocument/2006/relationships/slide" Target="slides/slide228.xml"/><Relationship Id="rId251" Type="http://schemas.openxmlformats.org/officeDocument/2006/relationships/slide" Target="slides/slide249.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272" Type="http://schemas.openxmlformats.org/officeDocument/2006/relationships/slide" Target="slides/slide270.xml"/><Relationship Id="rId293" Type="http://schemas.openxmlformats.org/officeDocument/2006/relationships/slide" Target="slides/slide29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74" Type="http://schemas.openxmlformats.org/officeDocument/2006/relationships/slide" Target="slides/slide172.xml"/><Relationship Id="rId195" Type="http://schemas.openxmlformats.org/officeDocument/2006/relationships/slide" Target="slides/slide193.xml"/><Relationship Id="rId209" Type="http://schemas.openxmlformats.org/officeDocument/2006/relationships/slide" Target="slides/slide207.xml"/><Relationship Id="rId220" Type="http://schemas.openxmlformats.org/officeDocument/2006/relationships/slide" Target="slides/slide218.xml"/><Relationship Id="rId241" Type="http://schemas.openxmlformats.org/officeDocument/2006/relationships/slide" Target="slides/slide23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262" Type="http://schemas.openxmlformats.org/officeDocument/2006/relationships/slide" Target="slides/slide260.xml"/><Relationship Id="rId283" Type="http://schemas.openxmlformats.org/officeDocument/2006/relationships/slide" Target="slides/slide281.xml"/><Relationship Id="rId78" Type="http://schemas.openxmlformats.org/officeDocument/2006/relationships/slide" Target="slides/slide76.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64" Type="http://schemas.openxmlformats.org/officeDocument/2006/relationships/slide" Target="slides/slide162.xml"/><Relationship Id="rId185" Type="http://schemas.openxmlformats.org/officeDocument/2006/relationships/slide" Target="slides/slide183.xml"/><Relationship Id="rId9" Type="http://schemas.openxmlformats.org/officeDocument/2006/relationships/slide" Target="slides/slide7.xml"/><Relationship Id="rId210" Type="http://schemas.openxmlformats.org/officeDocument/2006/relationships/slide" Target="slides/slide208.xml"/><Relationship Id="rId26" Type="http://schemas.openxmlformats.org/officeDocument/2006/relationships/slide" Target="slides/slide24.xml"/><Relationship Id="rId231" Type="http://schemas.openxmlformats.org/officeDocument/2006/relationships/slide" Target="slides/slide229.xml"/><Relationship Id="rId252" Type="http://schemas.openxmlformats.org/officeDocument/2006/relationships/slide" Target="slides/slide250.xml"/><Relationship Id="rId273" Type="http://schemas.openxmlformats.org/officeDocument/2006/relationships/slide" Target="slides/slide271.xml"/><Relationship Id="rId294" Type="http://schemas.openxmlformats.org/officeDocument/2006/relationships/slide" Target="slides/slide292.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75" Type="http://schemas.openxmlformats.org/officeDocument/2006/relationships/slide" Target="slides/slide173.xml"/><Relationship Id="rId196" Type="http://schemas.openxmlformats.org/officeDocument/2006/relationships/slide" Target="slides/slide194.xml"/><Relationship Id="rId200" Type="http://schemas.openxmlformats.org/officeDocument/2006/relationships/slide" Target="slides/slide198.xml"/><Relationship Id="rId16" Type="http://schemas.openxmlformats.org/officeDocument/2006/relationships/slide" Target="slides/slide14.xml"/><Relationship Id="rId221" Type="http://schemas.openxmlformats.org/officeDocument/2006/relationships/slide" Target="slides/slide219.xml"/><Relationship Id="rId242" Type="http://schemas.openxmlformats.org/officeDocument/2006/relationships/slide" Target="slides/slide240.xml"/><Relationship Id="rId263" Type="http://schemas.openxmlformats.org/officeDocument/2006/relationships/slide" Target="slides/slide261.xml"/><Relationship Id="rId284" Type="http://schemas.openxmlformats.org/officeDocument/2006/relationships/slide" Target="slides/slide282.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slide" Target="slides/slide163.xml"/><Relationship Id="rId186" Type="http://schemas.openxmlformats.org/officeDocument/2006/relationships/slide" Target="slides/slide184.xml"/><Relationship Id="rId211" Type="http://schemas.openxmlformats.org/officeDocument/2006/relationships/slide" Target="slides/slide209.xml"/><Relationship Id="rId232" Type="http://schemas.openxmlformats.org/officeDocument/2006/relationships/slide" Target="slides/slide230.xml"/><Relationship Id="rId253" Type="http://schemas.openxmlformats.org/officeDocument/2006/relationships/slide" Target="slides/slide251.xml"/><Relationship Id="rId274" Type="http://schemas.openxmlformats.org/officeDocument/2006/relationships/slide" Target="slides/slide272.xml"/><Relationship Id="rId295" Type="http://schemas.openxmlformats.org/officeDocument/2006/relationships/slide" Target="slides/slide293.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6" Type="http://schemas.openxmlformats.org/officeDocument/2006/relationships/slide" Target="slides/slide174.xml"/><Relationship Id="rId197" Type="http://schemas.openxmlformats.org/officeDocument/2006/relationships/slide" Target="slides/slide195.xml"/><Relationship Id="rId201" Type="http://schemas.openxmlformats.org/officeDocument/2006/relationships/slide" Target="slides/slide199.xml"/><Relationship Id="rId222" Type="http://schemas.openxmlformats.org/officeDocument/2006/relationships/slide" Target="slides/slide220.xml"/><Relationship Id="rId243" Type="http://schemas.openxmlformats.org/officeDocument/2006/relationships/slide" Target="slides/slide241.xml"/><Relationship Id="rId264" Type="http://schemas.openxmlformats.org/officeDocument/2006/relationships/slide" Target="slides/slide262.xml"/><Relationship Id="rId285" Type="http://schemas.openxmlformats.org/officeDocument/2006/relationships/slide" Target="slides/slide28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 Id="rId70" Type="http://schemas.openxmlformats.org/officeDocument/2006/relationships/slide" Target="slides/slide68.xml"/><Relationship Id="rId91" Type="http://schemas.openxmlformats.org/officeDocument/2006/relationships/slide" Target="slides/slide89.xml"/><Relationship Id="rId145" Type="http://schemas.openxmlformats.org/officeDocument/2006/relationships/slide" Target="slides/slide143.xml"/><Relationship Id="rId166" Type="http://schemas.openxmlformats.org/officeDocument/2006/relationships/slide" Target="slides/slide164.xml"/><Relationship Id="rId187" Type="http://schemas.openxmlformats.org/officeDocument/2006/relationships/slide" Target="slides/slide185.xml"/><Relationship Id="rId1" Type="http://schemas.openxmlformats.org/officeDocument/2006/relationships/customXml" Target="../customXml/item1.xml"/><Relationship Id="rId212" Type="http://schemas.openxmlformats.org/officeDocument/2006/relationships/slide" Target="slides/slide210.xml"/><Relationship Id="rId233" Type="http://schemas.openxmlformats.org/officeDocument/2006/relationships/slide" Target="slides/slide231.xml"/><Relationship Id="rId254" Type="http://schemas.openxmlformats.org/officeDocument/2006/relationships/slide" Target="slides/slide252.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275" Type="http://schemas.openxmlformats.org/officeDocument/2006/relationships/slide" Target="slides/slide273.xml"/><Relationship Id="rId296" Type="http://schemas.openxmlformats.org/officeDocument/2006/relationships/slide" Target="slides/slide294.xml"/><Relationship Id="rId300" Type="http://schemas.openxmlformats.org/officeDocument/2006/relationships/commentAuthors" Target="commentAuthors.xml"/><Relationship Id="rId60" Type="http://schemas.openxmlformats.org/officeDocument/2006/relationships/slide" Target="slides/slide58.xml"/><Relationship Id="rId81" Type="http://schemas.openxmlformats.org/officeDocument/2006/relationships/slide" Target="slides/slide79.xml"/><Relationship Id="rId135" Type="http://schemas.openxmlformats.org/officeDocument/2006/relationships/slide" Target="slides/slide133.xml"/><Relationship Id="rId156" Type="http://schemas.openxmlformats.org/officeDocument/2006/relationships/slide" Target="slides/slide154.xml"/><Relationship Id="rId177" Type="http://schemas.openxmlformats.org/officeDocument/2006/relationships/slide" Target="slides/slide175.xml"/><Relationship Id="rId198" Type="http://schemas.openxmlformats.org/officeDocument/2006/relationships/slide" Target="slides/slide196.xml"/><Relationship Id="rId202" Type="http://schemas.openxmlformats.org/officeDocument/2006/relationships/slide" Target="slides/slide200.xml"/><Relationship Id="rId223" Type="http://schemas.openxmlformats.org/officeDocument/2006/relationships/slide" Target="slides/slide221.xml"/><Relationship Id="rId244" Type="http://schemas.openxmlformats.org/officeDocument/2006/relationships/slide" Target="slides/slide242.xml"/><Relationship Id="rId18" Type="http://schemas.openxmlformats.org/officeDocument/2006/relationships/slide" Target="slides/slide16.xml"/><Relationship Id="rId39" Type="http://schemas.openxmlformats.org/officeDocument/2006/relationships/slide" Target="slides/slide37.xml"/><Relationship Id="rId265" Type="http://schemas.openxmlformats.org/officeDocument/2006/relationships/slide" Target="slides/slide263.xml"/><Relationship Id="rId286" Type="http://schemas.openxmlformats.org/officeDocument/2006/relationships/slide" Target="slides/slide284.xml"/><Relationship Id="rId50" Type="http://schemas.openxmlformats.org/officeDocument/2006/relationships/slide" Target="slides/slide48.xml"/><Relationship Id="rId104" Type="http://schemas.openxmlformats.org/officeDocument/2006/relationships/slide" Target="slides/slide102.xml"/><Relationship Id="rId125" Type="http://schemas.openxmlformats.org/officeDocument/2006/relationships/slide" Target="slides/slide123.xml"/><Relationship Id="rId146" Type="http://schemas.openxmlformats.org/officeDocument/2006/relationships/slide" Target="slides/slide144.xml"/><Relationship Id="rId167" Type="http://schemas.openxmlformats.org/officeDocument/2006/relationships/slide" Target="slides/slide165.xml"/><Relationship Id="rId188" Type="http://schemas.openxmlformats.org/officeDocument/2006/relationships/slide" Target="slides/slide186.xml"/><Relationship Id="rId71" Type="http://schemas.openxmlformats.org/officeDocument/2006/relationships/slide" Target="slides/slide69.xml"/><Relationship Id="rId92" Type="http://schemas.openxmlformats.org/officeDocument/2006/relationships/slide" Target="slides/slide90.xml"/><Relationship Id="rId213" Type="http://schemas.openxmlformats.org/officeDocument/2006/relationships/slide" Target="slides/slide211.xml"/><Relationship Id="rId234" Type="http://schemas.openxmlformats.org/officeDocument/2006/relationships/slide" Target="slides/slide232.xml"/><Relationship Id="rId2" Type="http://schemas.openxmlformats.org/officeDocument/2006/relationships/slideMaster" Target="slideMasters/slideMaster1.xml"/><Relationship Id="rId29" Type="http://schemas.openxmlformats.org/officeDocument/2006/relationships/slide" Target="slides/slide27.xml"/><Relationship Id="rId255" Type="http://schemas.openxmlformats.org/officeDocument/2006/relationships/slide" Target="slides/slide253.xml"/><Relationship Id="rId276" Type="http://schemas.openxmlformats.org/officeDocument/2006/relationships/slide" Target="slides/slide274.xml"/><Relationship Id="rId297" Type="http://schemas.openxmlformats.org/officeDocument/2006/relationships/slide" Target="slides/slide295.xml"/><Relationship Id="rId40" Type="http://schemas.openxmlformats.org/officeDocument/2006/relationships/slide" Target="slides/slide38.xml"/><Relationship Id="rId115" Type="http://schemas.openxmlformats.org/officeDocument/2006/relationships/slide" Target="slides/slide113.xml"/><Relationship Id="rId136" Type="http://schemas.openxmlformats.org/officeDocument/2006/relationships/slide" Target="slides/slide134.xml"/><Relationship Id="rId157" Type="http://schemas.openxmlformats.org/officeDocument/2006/relationships/slide" Target="slides/slide155.xml"/><Relationship Id="rId178" Type="http://schemas.openxmlformats.org/officeDocument/2006/relationships/slide" Target="slides/slide176.xml"/><Relationship Id="rId301"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9" Type="http://schemas.openxmlformats.org/officeDocument/2006/relationships/slide" Target="slides/slide197.xml"/><Relationship Id="rId203" Type="http://schemas.openxmlformats.org/officeDocument/2006/relationships/slide" Target="slides/slide201.xml"/><Relationship Id="rId19" Type="http://schemas.openxmlformats.org/officeDocument/2006/relationships/slide" Target="slides/slide17.xml"/><Relationship Id="rId224" Type="http://schemas.openxmlformats.org/officeDocument/2006/relationships/slide" Target="slides/slide222.xml"/><Relationship Id="rId245" Type="http://schemas.openxmlformats.org/officeDocument/2006/relationships/slide" Target="slides/slide243.xml"/><Relationship Id="rId266" Type="http://schemas.openxmlformats.org/officeDocument/2006/relationships/slide" Target="slides/slide264.xml"/><Relationship Id="rId287" Type="http://schemas.openxmlformats.org/officeDocument/2006/relationships/slide" Target="slides/slide285.xml"/><Relationship Id="rId30" Type="http://schemas.openxmlformats.org/officeDocument/2006/relationships/slide" Target="slides/slide2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slide" Target="slides/slide16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189" Type="http://schemas.openxmlformats.org/officeDocument/2006/relationships/slide" Target="slides/slide187.xml"/><Relationship Id="rId3" Type="http://schemas.openxmlformats.org/officeDocument/2006/relationships/slide" Target="slides/slide1.xml"/><Relationship Id="rId214" Type="http://schemas.openxmlformats.org/officeDocument/2006/relationships/slide" Target="slides/slide212.xml"/><Relationship Id="rId235" Type="http://schemas.openxmlformats.org/officeDocument/2006/relationships/slide" Target="slides/slide233.xml"/><Relationship Id="rId256" Type="http://schemas.openxmlformats.org/officeDocument/2006/relationships/slide" Target="slides/slide254.xml"/><Relationship Id="rId277" Type="http://schemas.openxmlformats.org/officeDocument/2006/relationships/slide" Target="slides/slide275.xml"/><Relationship Id="rId298" Type="http://schemas.openxmlformats.org/officeDocument/2006/relationships/notesMaster" Target="notesMasters/notesMaster1.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302"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179" Type="http://schemas.openxmlformats.org/officeDocument/2006/relationships/slide" Target="slides/slide177.xml"/><Relationship Id="rId190" Type="http://schemas.openxmlformats.org/officeDocument/2006/relationships/slide" Target="slides/slide188.xml"/><Relationship Id="rId204" Type="http://schemas.openxmlformats.org/officeDocument/2006/relationships/slide" Target="slides/slide202.xml"/><Relationship Id="rId225" Type="http://schemas.openxmlformats.org/officeDocument/2006/relationships/slide" Target="slides/slide223.xml"/><Relationship Id="rId246" Type="http://schemas.openxmlformats.org/officeDocument/2006/relationships/slide" Target="slides/slide244.xml"/><Relationship Id="rId267" Type="http://schemas.openxmlformats.org/officeDocument/2006/relationships/slide" Target="slides/slide265.xml"/><Relationship Id="rId288" Type="http://schemas.openxmlformats.org/officeDocument/2006/relationships/slide" Target="slides/slide286.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94" Type="http://schemas.openxmlformats.org/officeDocument/2006/relationships/slide" Target="slides/slide92.xml"/><Relationship Id="rId148" Type="http://schemas.openxmlformats.org/officeDocument/2006/relationships/slide" Target="slides/slide146.xml"/><Relationship Id="rId169" Type="http://schemas.openxmlformats.org/officeDocument/2006/relationships/slide" Target="slides/slide167.xml"/><Relationship Id="rId4" Type="http://schemas.openxmlformats.org/officeDocument/2006/relationships/slide" Target="slides/slide2.xml"/><Relationship Id="rId180" Type="http://schemas.openxmlformats.org/officeDocument/2006/relationships/slide" Target="slides/slide178.xml"/><Relationship Id="rId215" Type="http://schemas.openxmlformats.org/officeDocument/2006/relationships/slide" Target="slides/slide213.xml"/><Relationship Id="rId236" Type="http://schemas.openxmlformats.org/officeDocument/2006/relationships/slide" Target="slides/slide234.xml"/><Relationship Id="rId257" Type="http://schemas.openxmlformats.org/officeDocument/2006/relationships/slide" Target="slides/slide255.xml"/><Relationship Id="rId278" Type="http://schemas.openxmlformats.org/officeDocument/2006/relationships/slide" Target="slides/slide276.xml"/><Relationship Id="rId303" Type="http://schemas.openxmlformats.org/officeDocument/2006/relationships/theme" Target="theme/theme1.xml"/><Relationship Id="rId42" Type="http://schemas.openxmlformats.org/officeDocument/2006/relationships/slide" Target="slides/slide40.xml"/><Relationship Id="rId84" Type="http://schemas.openxmlformats.org/officeDocument/2006/relationships/slide" Target="slides/slide82.xml"/><Relationship Id="rId138" Type="http://schemas.openxmlformats.org/officeDocument/2006/relationships/slide" Target="slides/slide136.xml"/><Relationship Id="rId191" Type="http://schemas.openxmlformats.org/officeDocument/2006/relationships/slide" Target="slides/slide189.xml"/><Relationship Id="rId205" Type="http://schemas.openxmlformats.org/officeDocument/2006/relationships/slide" Target="slides/slide203.xml"/><Relationship Id="rId247" Type="http://schemas.openxmlformats.org/officeDocument/2006/relationships/slide" Target="slides/slide245.xml"/><Relationship Id="rId107" Type="http://schemas.openxmlformats.org/officeDocument/2006/relationships/slide" Target="slides/slide105.xml"/><Relationship Id="rId289" Type="http://schemas.openxmlformats.org/officeDocument/2006/relationships/slide" Target="slides/slide287.xml"/><Relationship Id="rId11" Type="http://schemas.openxmlformats.org/officeDocument/2006/relationships/slide" Target="slides/slide9.xml"/><Relationship Id="rId53" Type="http://schemas.openxmlformats.org/officeDocument/2006/relationships/slide" Target="slides/slide51.xml"/><Relationship Id="rId149" Type="http://schemas.openxmlformats.org/officeDocument/2006/relationships/slide" Target="slides/slide147.xml"/><Relationship Id="rId95" Type="http://schemas.openxmlformats.org/officeDocument/2006/relationships/slide" Target="slides/slide93.xml"/><Relationship Id="rId160" Type="http://schemas.openxmlformats.org/officeDocument/2006/relationships/slide" Target="slides/slide158.xml"/><Relationship Id="rId216" Type="http://schemas.openxmlformats.org/officeDocument/2006/relationships/slide" Target="slides/slide214.xml"/><Relationship Id="rId258" Type="http://schemas.openxmlformats.org/officeDocument/2006/relationships/slide" Target="slides/slide256.xml"/><Relationship Id="rId22" Type="http://schemas.openxmlformats.org/officeDocument/2006/relationships/slide" Target="slides/slide20.xml"/><Relationship Id="rId64" Type="http://schemas.openxmlformats.org/officeDocument/2006/relationships/slide" Target="slides/slide62.xml"/><Relationship Id="rId118" Type="http://schemas.openxmlformats.org/officeDocument/2006/relationships/slide" Target="slides/slide116.xml"/><Relationship Id="rId171" Type="http://schemas.openxmlformats.org/officeDocument/2006/relationships/slide" Target="slides/slide169.xml"/><Relationship Id="rId227" Type="http://schemas.openxmlformats.org/officeDocument/2006/relationships/slide" Target="slides/slide225.xml"/><Relationship Id="rId269" Type="http://schemas.openxmlformats.org/officeDocument/2006/relationships/slide" Target="slides/slide267.xml"/><Relationship Id="rId33" Type="http://schemas.openxmlformats.org/officeDocument/2006/relationships/slide" Target="slides/slide31.xml"/><Relationship Id="rId129" Type="http://schemas.openxmlformats.org/officeDocument/2006/relationships/slide" Target="slides/slide127.xml"/><Relationship Id="rId280" Type="http://schemas.openxmlformats.org/officeDocument/2006/relationships/slide" Target="slides/slide278.xml"/><Relationship Id="rId75" Type="http://schemas.openxmlformats.org/officeDocument/2006/relationships/slide" Target="slides/slide73.xml"/><Relationship Id="rId140" Type="http://schemas.openxmlformats.org/officeDocument/2006/relationships/slide" Target="slides/slide138.xml"/><Relationship Id="rId182" Type="http://schemas.openxmlformats.org/officeDocument/2006/relationships/slide" Target="slides/slide18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2022/3/21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2022/3/21</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53" name="Freeform 2"/>
          <p:cNvSpPr/>
          <p:nvPr/>
        </p:nvSpPr>
        <p:spPr bwMode="blackWhite">
          <a:xfrm>
            <a:off x="20638" y="12700"/>
            <a:ext cx="8896350" cy="6780213"/>
          </a:xfrm>
          <a:custGeom>
            <a:avLst/>
            <a:gdLst>
              <a:gd name="T0" fmla="*/ 2147483647 w 3985"/>
              <a:gd name="T1" fmla="*/ 0 h 3619"/>
              <a:gd name="T2" fmla="*/ 0 w 3985"/>
              <a:gd name="T3" fmla="*/ 2147483647 h 3619"/>
              <a:gd name="T4" fmla="*/ 2147483647 w 3985"/>
              <a:gd name="T5" fmla="*/ 2147483647 h 3619"/>
              <a:gd name="T6" fmla="*/ 2147483647 w 3985"/>
              <a:gd name="T7" fmla="*/ 2147483647 h 3619"/>
              <a:gd name="T8" fmla="*/ 2147483647 w 3985"/>
              <a:gd name="T9" fmla="*/ 0 h 3619"/>
              <a:gd name="T10" fmla="*/ 2147483647 w 3985"/>
              <a:gd name="T11" fmla="*/ 0 h 36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 h="3619">
                <a:moveTo>
                  <a:pt x="2822" y="0"/>
                </a:moveTo>
                <a:lnTo>
                  <a:pt x="0" y="975"/>
                </a:lnTo>
                <a:lnTo>
                  <a:pt x="2169" y="3619"/>
                </a:lnTo>
                <a:lnTo>
                  <a:pt x="3985" y="1125"/>
                </a:lnTo>
                <a:lnTo>
                  <a:pt x="2822"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3315" name="Group 8"/>
          <p:cNvGrpSpPr/>
          <p:nvPr/>
        </p:nvGrpSpPr>
        <p:grpSpPr>
          <a:xfrm>
            <a:off x="195263" y="234950"/>
            <a:ext cx="3787775" cy="1778000"/>
            <a:chOff x="123" y="148"/>
            <a:chExt cx="2386" cy="1120"/>
          </a:xfrm>
        </p:grpSpPr>
        <p:sp>
          <p:nvSpPr>
            <p:cNvPr id="55" name="Freeform 9"/>
            <p:cNvSpPr/>
            <p:nvPr/>
          </p:nvSpPr>
          <p:spPr bwMode="auto">
            <a:xfrm>
              <a:off x="177" y="177"/>
              <a:ext cx="2250" cy="1017"/>
            </a:xfrm>
            <a:custGeom>
              <a:avLst/>
              <a:gdLst>
                <a:gd name="T0" fmla="*/ 18068 w 794"/>
                <a:gd name="T1" fmla="*/ 5854 h 414"/>
                <a:gd name="T2" fmla="*/ 16158 w 794"/>
                <a:gd name="T3" fmla="*/ 4714 h 414"/>
                <a:gd name="T4" fmla="*/ 12656 w 794"/>
                <a:gd name="T5" fmla="*/ 3115 h 414"/>
                <a:gd name="T6" fmla="*/ 1615 w 794"/>
                <a:gd name="T7" fmla="*/ 0 h 414"/>
                <a:gd name="T8" fmla="*/ 521 w 794"/>
                <a:gd name="T9" fmla="*/ 295 h 414"/>
                <a:gd name="T10" fmla="*/ 0 w 794"/>
                <a:gd name="T11" fmla="*/ 1231 h 414"/>
                <a:gd name="T12" fmla="*/ 635 w 794"/>
                <a:gd name="T13" fmla="*/ 2299 h 414"/>
                <a:gd name="T14" fmla="*/ 12970 w 794"/>
                <a:gd name="T15" fmla="*/ 6065 h 414"/>
                <a:gd name="T16" fmla="*/ 15673 w 794"/>
                <a:gd name="T17" fmla="*/ 5824 h 414"/>
                <a:gd name="T18" fmla="*/ 17858 w 794"/>
                <a:gd name="T19" fmla="*/ 6136 h 414"/>
                <a:gd name="T20" fmla="*/ 18068 w 794"/>
                <a:gd name="T21" fmla="*/ 5854 h 414"/>
                <a:gd name="T22" fmla="*/ 18068 w 794"/>
                <a:gd name="T23" fmla="*/ 5854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6" name="Freeform 10"/>
            <p:cNvSpPr/>
            <p:nvPr/>
          </p:nvSpPr>
          <p:spPr bwMode="auto">
            <a:xfrm>
              <a:off x="166" y="261"/>
              <a:ext cx="2244" cy="1007"/>
            </a:xfrm>
            <a:custGeom>
              <a:avLst/>
              <a:gdLst>
                <a:gd name="T0" fmla="*/ 388 w 1586"/>
                <a:gd name="T1" fmla="*/ 0 h 821"/>
                <a:gd name="T2" fmla="*/ 3769 w 1586"/>
                <a:gd name="T3" fmla="*/ 958 h 821"/>
                <a:gd name="T4" fmla="*/ 4044 w 1586"/>
                <a:gd name="T5" fmla="*/ 1177 h 821"/>
                <a:gd name="T6" fmla="*/ 4492 w 1586"/>
                <a:gd name="T7" fmla="*/ 1461 h 821"/>
                <a:gd name="T8" fmla="*/ 4433 w 1586"/>
                <a:gd name="T9" fmla="*/ 1515 h 821"/>
                <a:gd name="T10" fmla="*/ 3823 w 1586"/>
                <a:gd name="T11" fmla="*/ 1452 h 821"/>
                <a:gd name="T12" fmla="*/ 3243 w 1586"/>
                <a:gd name="T13" fmla="*/ 1496 h 821"/>
                <a:gd name="T14" fmla="*/ 117 w 1586"/>
                <a:gd name="T15" fmla="*/ 551 h 821"/>
                <a:gd name="T16" fmla="*/ 0 w 1586"/>
                <a:gd name="T17" fmla="*/ 277 h 821"/>
                <a:gd name="T18" fmla="*/ 130 w 1586"/>
                <a:gd name="T19" fmla="*/ 59 h 821"/>
                <a:gd name="T20" fmla="*/ 388 w 1586"/>
                <a:gd name="T21" fmla="*/ 0 h 821"/>
                <a:gd name="T22" fmla="*/ 388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7" name="Freeform 11"/>
            <p:cNvSpPr/>
            <p:nvPr/>
          </p:nvSpPr>
          <p:spPr bwMode="auto">
            <a:xfrm>
              <a:off x="474" y="344"/>
              <a:ext cx="1488" cy="919"/>
            </a:xfrm>
            <a:custGeom>
              <a:avLst/>
              <a:gdLst>
                <a:gd name="T0" fmla="*/ 0 w 1049"/>
                <a:gd name="T1" fmla="*/ 605 h 747"/>
                <a:gd name="T2" fmla="*/ 2631 w 1049"/>
                <a:gd name="T3" fmla="*/ 1391 h 747"/>
                <a:gd name="T4" fmla="*/ 2680 w 1049"/>
                <a:gd name="T5" fmla="*/ 994 h 747"/>
                <a:gd name="T6" fmla="*/ 2994 w 1049"/>
                <a:gd name="T7" fmla="*/ 786 h 747"/>
                <a:gd name="T8" fmla="*/ 223 w 1049"/>
                <a:gd name="T9" fmla="*/ 0 h 747"/>
                <a:gd name="T10" fmla="*/ 0 w 1049"/>
                <a:gd name="T11" fmla="*/ 236 h 747"/>
                <a:gd name="T12" fmla="*/ 0 w 1049"/>
                <a:gd name="T13" fmla="*/ 605 h 747"/>
                <a:gd name="T14" fmla="*/ 0 w 1049"/>
                <a:gd name="T15" fmla="*/ 605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3336" name="Group 12"/>
            <p:cNvGrpSpPr/>
            <p:nvPr userDrawn="1"/>
          </p:nvGrpSpPr>
          <p:grpSpPr>
            <a:xfrm>
              <a:off x="123" y="148"/>
              <a:ext cx="2386" cy="1081"/>
              <a:chOff x="123" y="148"/>
              <a:chExt cx="2386" cy="1081"/>
            </a:xfrm>
          </p:grpSpPr>
          <p:sp>
            <p:nvSpPr>
              <p:cNvPr id="59" name="Freeform 13"/>
              <p:cNvSpPr/>
              <p:nvPr/>
            </p:nvSpPr>
            <p:spPr bwMode="auto">
              <a:xfrm>
                <a:off x="2005" y="934"/>
                <a:ext cx="212" cy="214"/>
              </a:xfrm>
              <a:custGeom>
                <a:avLst/>
                <a:gdLst>
                  <a:gd name="T0" fmla="*/ 310 w 150"/>
                  <a:gd name="T1" fmla="*/ 0 h 173"/>
                  <a:gd name="T2" fmla="*/ 114 w 150"/>
                  <a:gd name="T3" fmla="*/ 125 h 173"/>
                  <a:gd name="T4" fmla="*/ 0 w 150"/>
                  <a:gd name="T5" fmla="*/ 328 h 173"/>
                  <a:gd name="T6" fmla="*/ 226 w 150"/>
                  <a:gd name="T7" fmla="*/ 303 h 173"/>
                  <a:gd name="T8" fmla="*/ 291 w 150"/>
                  <a:gd name="T9" fmla="*/ 160 h 173"/>
                  <a:gd name="T10" fmla="*/ 424 w 150"/>
                  <a:gd name="T11" fmla="*/ 51 h 173"/>
                  <a:gd name="T12" fmla="*/ 310 w 150"/>
                  <a:gd name="T13" fmla="*/ 0 h 173"/>
                  <a:gd name="T14" fmla="*/ 310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0" name="Freeform 14"/>
              <p:cNvSpPr/>
              <p:nvPr/>
            </p:nvSpPr>
            <p:spPr bwMode="auto">
              <a:xfrm>
                <a:off x="123" y="148"/>
                <a:ext cx="2386" cy="1081"/>
              </a:xfrm>
              <a:custGeom>
                <a:avLst/>
                <a:gdLst>
                  <a:gd name="T0" fmla="*/ 443 w 1684"/>
                  <a:gd name="T1" fmla="*/ 0 h 880"/>
                  <a:gd name="T2" fmla="*/ 179 w 1684"/>
                  <a:gd name="T3" fmla="*/ 97 h 880"/>
                  <a:gd name="T4" fmla="*/ 0 w 1684"/>
                  <a:gd name="T5" fmla="*/ 386 h 880"/>
                  <a:gd name="T6" fmla="*/ 191 w 1684"/>
                  <a:gd name="T7" fmla="*/ 665 h 880"/>
                  <a:gd name="T8" fmla="*/ 3362 w 1684"/>
                  <a:gd name="T9" fmla="*/ 1607 h 880"/>
                  <a:gd name="T10" fmla="*/ 4045 w 1684"/>
                  <a:gd name="T11" fmla="*/ 1548 h 880"/>
                  <a:gd name="T12" fmla="*/ 4598 w 1684"/>
                  <a:gd name="T13" fmla="*/ 1631 h 880"/>
                  <a:gd name="T14" fmla="*/ 4790 w 1684"/>
                  <a:gd name="T15" fmla="*/ 1499 h 880"/>
                  <a:gd name="T16" fmla="*/ 4272 w 1684"/>
                  <a:gd name="T17" fmla="*/ 1231 h 880"/>
                  <a:gd name="T18" fmla="*/ 4061 w 1684"/>
                  <a:gd name="T19" fmla="*/ 950 h 880"/>
                  <a:gd name="T20" fmla="*/ 3895 w 1684"/>
                  <a:gd name="T21" fmla="*/ 977 h 880"/>
                  <a:gd name="T22" fmla="*/ 4093 w 1684"/>
                  <a:gd name="T23" fmla="*/ 1231 h 880"/>
                  <a:gd name="T24" fmla="*/ 4489 w 1684"/>
                  <a:gd name="T25" fmla="*/ 1501 h 880"/>
                  <a:gd name="T26" fmla="*/ 4020 w 1684"/>
                  <a:gd name="T27" fmla="*/ 1459 h 880"/>
                  <a:gd name="T28" fmla="*/ 3467 w 1684"/>
                  <a:gd name="T29" fmla="*/ 1508 h 880"/>
                  <a:gd name="T30" fmla="*/ 3569 w 1684"/>
                  <a:gd name="T31" fmla="*/ 1204 h 880"/>
                  <a:gd name="T32" fmla="*/ 3806 w 1684"/>
                  <a:gd name="T33" fmla="*/ 997 h 880"/>
                  <a:gd name="T34" fmla="*/ 3529 w 1684"/>
                  <a:gd name="T35" fmla="*/ 1023 h 880"/>
                  <a:gd name="T36" fmla="*/ 3314 w 1684"/>
                  <a:gd name="T37" fmla="*/ 1220 h 880"/>
                  <a:gd name="T38" fmla="*/ 3240 w 1684"/>
                  <a:gd name="T39" fmla="*/ 1467 h 880"/>
                  <a:gd name="T40" fmla="*/ 305 w 1684"/>
                  <a:gd name="T41" fmla="*/ 575 h 880"/>
                  <a:gd name="T42" fmla="*/ 227 w 1684"/>
                  <a:gd name="T43" fmla="*/ 398 h 880"/>
                  <a:gd name="T44" fmla="*/ 293 w 1684"/>
                  <a:gd name="T45" fmla="*/ 177 h 880"/>
                  <a:gd name="T46" fmla="*/ 616 w 1684"/>
                  <a:gd name="T47" fmla="*/ 0 h 880"/>
                  <a:gd name="T48" fmla="*/ 443 w 1684"/>
                  <a:gd name="T49" fmla="*/ 0 h 880"/>
                  <a:gd name="T50" fmla="*/ 443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1" name="Freeform 15"/>
              <p:cNvSpPr/>
              <p:nvPr/>
            </p:nvSpPr>
            <p:spPr bwMode="auto">
              <a:xfrm>
                <a:off x="324" y="158"/>
                <a:ext cx="1686" cy="614"/>
              </a:xfrm>
              <a:custGeom>
                <a:avLst/>
                <a:gdLst>
                  <a:gd name="T0" fmla="*/ 285 w 1190"/>
                  <a:gd name="T1" fmla="*/ 0 h 500"/>
                  <a:gd name="T2" fmla="*/ 3385 w 1190"/>
                  <a:gd name="T3" fmla="*/ 907 h 500"/>
                  <a:gd name="T4" fmla="*/ 3059 w 1190"/>
                  <a:gd name="T5" fmla="*/ 926 h 500"/>
                  <a:gd name="T6" fmla="*/ 0 w 1190"/>
                  <a:gd name="T7" fmla="*/ 50 h 500"/>
                  <a:gd name="T8" fmla="*/ 285 w 1190"/>
                  <a:gd name="T9" fmla="*/ 0 h 500"/>
                  <a:gd name="T10" fmla="*/ 285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2" name="Freeform 16"/>
              <p:cNvSpPr/>
              <p:nvPr/>
            </p:nvSpPr>
            <p:spPr bwMode="auto">
              <a:xfrm>
                <a:off x="409" y="251"/>
                <a:ext cx="227" cy="410"/>
              </a:xfrm>
              <a:custGeom>
                <a:avLst/>
                <a:gdLst>
                  <a:gd name="T0" fmla="*/ 332 w 160"/>
                  <a:gd name="T1" fmla="*/ 0 h 335"/>
                  <a:gd name="T2" fmla="*/ 54 w 160"/>
                  <a:gd name="T3" fmla="*/ 195 h 335"/>
                  <a:gd name="T4" fmla="*/ 0 w 160"/>
                  <a:gd name="T5" fmla="*/ 421 h 335"/>
                  <a:gd name="T6" fmla="*/ 95 w 160"/>
                  <a:gd name="T7" fmla="*/ 575 h 335"/>
                  <a:gd name="T8" fmla="*/ 268 w 160"/>
                  <a:gd name="T9" fmla="*/ 614 h 335"/>
                  <a:gd name="T10" fmla="*/ 217 w 160"/>
                  <a:gd name="T11" fmla="*/ 281 h 335"/>
                  <a:gd name="T12" fmla="*/ 457 w 160"/>
                  <a:gd name="T13" fmla="*/ 32 h 335"/>
                  <a:gd name="T14" fmla="*/ 332 w 160"/>
                  <a:gd name="T15" fmla="*/ 0 h 335"/>
                  <a:gd name="T16" fmla="*/ 332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3" name="Freeform 17"/>
              <p:cNvSpPr/>
              <p:nvPr/>
            </p:nvSpPr>
            <p:spPr bwMode="auto">
              <a:xfrm>
                <a:off x="846" y="536"/>
                <a:ext cx="691" cy="364"/>
              </a:xfrm>
              <a:custGeom>
                <a:avLst/>
                <a:gdLst>
                  <a:gd name="T0" fmla="*/ 40 w 489"/>
                  <a:gd name="T1" fmla="*/ 64 h 296"/>
                  <a:gd name="T2" fmla="*/ 451 w 489"/>
                  <a:gd name="T3" fmla="*/ 123 h 296"/>
                  <a:gd name="T4" fmla="*/ 914 w 489"/>
                  <a:gd name="T5" fmla="*/ 255 h 296"/>
                  <a:gd name="T6" fmla="*/ 1242 w 489"/>
                  <a:gd name="T7" fmla="*/ 453 h 296"/>
                  <a:gd name="T8" fmla="*/ 920 w 489"/>
                  <a:gd name="T9" fmla="*/ 428 h 296"/>
                  <a:gd name="T10" fmla="*/ 391 w 489"/>
                  <a:gd name="T11" fmla="*/ 272 h 296"/>
                  <a:gd name="T12" fmla="*/ 141 w 489"/>
                  <a:gd name="T13" fmla="*/ 149 h 296"/>
                  <a:gd name="T14" fmla="*/ 301 w 489"/>
                  <a:gd name="T15" fmla="*/ 303 h 296"/>
                  <a:gd name="T16" fmla="*/ 767 w 489"/>
                  <a:gd name="T17" fmla="*/ 502 h 296"/>
                  <a:gd name="T18" fmla="*/ 1314 w 489"/>
                  <a:gd name="T19" fmla="*/ 551 h 296"/>
                  <a:gd name="T20" fmla="*/ 1379 w 489"/>
                  <a:gd name="T21" fmla="*/ 416 h 296"/>
                  <a:gd name="T22" fmla="*/ 1112 w 489"/>
                  <a:gd name="T23" fmla="*/ 224 h 296"/>
                  <a:gd name="T24" fmla="*/ 479 w 489"/>
                  <a:gd name="T25" fmla="*/ 32 h 296"/>
                  <a:gd name="T26" fmla="*/ 0 w 489"/>
                  <a:gd name="T27" fmla="*/ 0 h 296"/>
                  <a:gd name="T28" fmla="*/ 40 w 489"/>
                  <a:gd name="T29" fmla="*/ 64 h 296"/>
                  <a:gd name="T30" fmla="*/ 40 w 489"/>
                  <a:gd name="T31" fmla="*/ 64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grpSp>
      <p:grpSp>
        <p:nvGrpSpPr>
          <p:cNvPr id="13316" name="Group 18"/>
          <p:cNvGrpSpPr/>
          <p:nvPr/>
        </p:nvGrpSpPr>
        <p:grpSpPr>
          <a:xfrm>
            <a:off x="7915275" y="4368800"/>
            <a:ext cx="742950" cy="1058863"/>
            <a:chOff x="4986" y="2752"/>
            <a:chExt cx="468" cy="667"/>
          </a:xfrm>
        </p:grpSpPr>
        <p:sp>
          <p:nvSpPr>
            <p:cNvPr id="65" name="Freeform 19"/>
            <p:cNvSpPr/>
            <p:nvPr/>
          </p:nvSpPr>
          <p:spPr bwMode="auto">
            <a:xfrm rot="7320404">
              <a:off x="4909" y="2936"/>
              <a:ext cx="629" cy="293"/>
            </a:xfrm>
            <a:custGeom>
              <a:avLst/>
              <a:gdLst>
                <a:gd name="T0" fmla="*/ 395 w 794"/>
                <a:gd name="T1" fmla="*/ 140 h 414"/>
                <a:gd name="T2" fmla="*/ 353 w 794"/>
                <a:gd name="T3" fmla="*/ 113 h 414"/>
                <a:gd name="T4" fmla="*/ 276 w 794"/>
                <a:gd name="T5" fmla="*/ 74 h 414"/>
                <a:gd name="T6" fmla="*/ 35 w 794"/>
                <a:gd name="T7" fmla="*/ 0 h 414"/>
                <a:gd name="T8" fmla="*/ 11 w 794"/>
                <a:gd name="T9" fmla="*/ 7 h 414"/>
                <a:gd name="T10" fmla="*/ 0 w 794"/>
                <a:gd name="T11" fmla="*/ 30 h 414"/>
                <a:gd name="T12" fmla="*/ 13 w 794"/>
                <a:gd name="T13" fmla="*/ 55 h 414"/>
                <a:gd name="T14" fmla="*/ 284 w 794"/>
                <a:gd name="T15" fmla="*/ 145 h 414"/>
                <a:gd name="T16" fmla="*/ 343 w 794"/>
                <a:gd name="T17" fmla="*/ 139 h 414"/>
                <a:gd name="T18" fmla="*/ 391 w 794"/>
                <a:gd name="T19" fmla="*/ 147 h 414"/>
                <a:gd name="T20" fmla="*/ 395 w 794"/>
                <a:gd name="T21" fmla="*/ 140 h 414"/>
                <a:gd name="T22" fmla="*/ 395 w 794"/>
                <a:gd name="T23" fmla="*/ 140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6" name="Freeform 20"/>
            <p:cNvSpPr/>
            <p:nvPr/>
          </p:nvSpPr>
          <p:spPr bwMode="auto">
            <a:xfrm rot="7320404">
              <a:off x="4894" y="2923"/>
              <a:ext cx="627" cy="290"/>
            </a:xfrm>
            <a:custGeom>
              <a:avLst/>
              <a:gdLst>
                <a:gd name="T0" fmla="*/ 8 w 1586"/>
                <a:gd name="T1" fmla="*/ 0 h 821"/>
                <a:gd name="T2" fmla="*/ 82 w 1586"/>
                <a:gd name="T3" fmla="*/ 23 h 821"/>
                <a:gd name="T4" fmla="*/ 88 w 1586"/>
                <a:gd name="T5" fmla="*/ 28 h 821"/>
                <a:gd name="T6" fmla="*/ 98 w 1586"/>
                <a:gd name="T7" fmla="*/ 35 h 821"/>
                <a:gd name="T8" fmla="*/ 97 w 1586"/>
                <a:gd name="T9" fmla="*/ 36 h 821"/>
                <a:gd name="T10" fmla="*/ 83 w 1586"/>
                <a:gd name="T11" fmla="*/ 35 h 821"/>
                <a:gd name="T12" fmla="*/ 71 w 1586"/>
                <a:gd name="T13" fmla="*/ 36 h 821"/>
                <a:gd name="T14" fmla="*/ 3 w 1586"/>
                <a:gd name="T15" fmla="*/ 13 h 821"/>
                <a:gd name="T16" fmla="*/ 0 w 1586"/>
                <a:gd name="T17" fmla="*/ 7 h 821"/>
                <a:gd name="T18" fmla="*/ 3 w 1586"/>
                <a:gd name="T19" fmla="*/ 1 h 821"/>
                <a:gd name="T20" fmla="*/ 8 w 1586"/>
                <a:gd name="T21" fmla="*/ 0 h 821"/>
                <a:gd name="T22" fmla="*/ 8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7" name="Freeform 21"/>
            <p:cNvSpPr/>
            <p:nvPr/>
          </p:nvSpPr>
          <p:spPr bwMode="auto">
            <a:xfrm rot="7320404">
              <a:off x="5000" y="2914"/>
              <a:ext cx="416" cy="265"/>
            </a:xfrm>
            <a:custGeom>
              <a:avLst/>
              <a:gdLst>
                <a:gd name="T0" fmla="*/ 0 w 1049"/>
                <a:gd name="T1" fmla="*/ 15 h 747"/>
                <a:gd name="T2" fmla="*/ 58 w 1049"/>
                <a:gd name="T3" fmla="*/ 33 h 747"/>
                <a:gd name="T4" fmla="*/ 59 w 1049"/>
                <a:gd name="T5" fmla="*/ 24 h 747"/>
                <a:gd name="T6" fmla="*/ 65 w 1049"/>
                <a:gd name="T7" fmla="*/ 19 h 747"/>
                <a:gd name="T8" fmla="*/ 5 w 1049"/>
                <a:gd name="T9" fmla="*/ 0 h 747"/>
                <a:gd name="T10" fmla="*/ 0 w 1049"/>
                <a:gd name="T11" fmla="*/ 6 h 747"/>
                <a:gd name="T12" fmla="*/ 0 w 1049"/>
                <a:gd name="T13" fmla="*/ 15 h 747"/>
                <a:gd name="T14" fmla="*/ 0 w 1049"/>
                <a:gd name="T15" fmla="*/ 15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3327" name="Group 22"/>
            <p:cNvGrpSpPr/>
            <p:nvPr userDrawn="1"/>
          </p:nvGrpSpPr>
          <p:grpSpPr>
            <a:xfrm>
              <a:off x="4986" y="2752"/>
              <a:ext cx="469" cy="667"/>
              <a:chOff x="4986" y="2752"/>
              <a:chExt cx="469" cy="667"/>
            </a:xfrm>
          </p:grpSpPr>
          <p:sp>
            <p:nvSpPr>
              <p:cNvPr id="69" name="Freeform 23"/>
              <p:cNvSpPr/>
              <p:nvPr/>
            </p:nvSpPr>
            <p:spPr bwMode="auto">
              <a:xfrm rot="7320404">
                <a:off x="4987" y="3190"/>
                <a:ext cx="59" cy="61"/>
              </a:xfrm>
              <a:custGeom>
                <a:avLst/>
                <a:gdLst>
                  <a:gd name="T0" fmla="*/ 7 w 150"/>
                  <a:gd name="T1" fmla="*/ 0 h 173"/>
                  <a:gd name="T2" fmla="*/ 2 w 150"/>
                  <a:gd name="T3" fmla="*/ 3 h 173"/>
                  <a:gd name="T4" fmla="*/ 0 w 150"/>
                  <a:gd name="T5" fmla="*/ 8 h 173"/>
                  <a:gd name="T6" fmla="*/ 5 w 150"/>
                  <a:gd name="T7" fmla="*/ 7 h 173"/>
                  <a:gd name="T8" fmla="*/ 6 w 150"/>
                  <a:gd name="T9" fmla="*/ 4 h 173"/>
                  <a:gd name="T10" fmla="*/ 9 w 150"/>
                  <a:gd name="T11" fmla="*/ 1 h 173"/>
                  <a:gd name="T12" fmla="*/ 7 w 150"/>
                  <a:gd name="T13" fmla="*/ 0 h 173"/>
                  <a:gd name="T14" fmla="*/ 7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0" name="Freeform 24"/>
              <p:cNvSpPr/>
              <p:nvPr/>
            </p:nvSpPr>
            <p:spPr bwMode="auto">
              <a:xfrm rot="7320404">
                <a:off x="4887" y="2930"/>
                <a:ext cx="667" cy="311"/>
              </a:xfrm>
              <a:custGeom>
                <a:avLst/>
                <a:gdLst>
                  <a:gd name="T0" fmla="*/ 10 w 1684"/>
                  <a:gd name="T1" fmla="*/ 0 h 880"/>
                  <a:gd name="T2" fmla="*/ 4 w 1684"/>
                  <a:gd name="T3" fmla="*/ 2 h 880"/>
                  <a:gd name="T4" fmla="*/ 0 w 1684"/>
                  <a:gd name="T5" fmla="*/ 9 h 880"/>
                  <a:gd name="T6" fmla="*/ 4 w 1684"/>
                  <a:gd name="T7" fmla="*/ 16 h 880"/>
                  <a:gd name="T8" fmla="*/ 73 w 1684"/>
                  <a:gd name="T9" fmla="*/ 38 h 880"/>
                  <a:gd name="T10" fmla="*/ 88 w 1684"/>
                  <a:gd name="T11" fmla="*/ 37 h 880"/>
                  <a:gd name="T12" fmla="*/ 100 w 1684"/>
                  <a:gd name="T13" fmla="*/ 39 h 880"/>
                  <a:gd name="T14" fmla="*/ 105 w 1684"/>
                  <a:gd name="T15" fmla="*/ 36 h 880"/>
                  <a:gd name="T16" fmla="*/ 93 w 1684"/>
                  <a:gd name="T17" fmla="*/ 29 h 880"/>
                  <a:gd name="T18" fmla="*/ 89 w 1684"/>
                  <a:gd name="T19" fmla="*/ 23 h 880"/>
                  <a:gd name="T20" fmla="*/ 85 w 1684"/>
                  <a:gd name="T21" fmla="*/ 23 h 880"/>
                  <a:gd name="T22" fmla="*/ 90 w 1684"/>
                  <a:gd name="T23" fmla="*/ 29 h 880"/>
                  <a:gd name="T24" fmla="*/ 98 w 1684"/>
                  <a:gd name="T25" fmla="*/ 36 h 880"/>
                  <a:gd name="T26" fmla="*/ 88 w 1684"/>
                  <a:gd name="T27" fmla="*/ 35 h 880"/>
                  <a:gd name="T28" fmla="*/ 76 w 1684"/>
                  <a:gd name="T29" fmla="*/ 36 h 880"/>
                  <a:gd name="T30" fmla="*/ 78 w 1684"/>
                  <a:gd name="T31" fmla="*/ 29 h 880"/>
                  <a:gd name="T32" fmla="*/ 83 w 1684"/>
                  <a:gd name="T33" fmla="*/ 24 h 880"/>
                  <a:gd name="T34" fmla="*/ 77 w 1684"/>
                  <a:gd name="T35" fmla="*/ 24 h 880"/>
                  <a:gd name="T36" fmla="*/ 72 w 1684"/>
                  <a:gd name="T37" fmla="*/ 29 h 880"/>
                  <a:gd name="T38" fmla="*/ 71 w 1684"/>
                  <a:gd name="T39" fmla="*/ 35 h 880"/>
                  <a:gd name="T40" fmla="*/ 7 w 1684"/>
                  <a:gd name="T41" fmla="*/ 14 h 880"/>
                  <a:gd name="T42" fmla="*/ 5 w 1684"/>
                  <a:gd name="T43" fmla="*/ 10 h 880"/>
                  <a:gd name="T44" fmla="*/ 6 w 1684"/>
                  <a:gd name="T45" fmla="*/ 4 h 880"/>
                  <a:gd name="T46" fmla="*/ 13 w 1684"/>
                  <a:gd name="T47" fmla="*/ 0 h 880"/>
                  <a:gd name="T48" fmla="*/ 10 w 1684"/>
                  <a:gd name="T49" fmla="*/ 0 h 880"/>
                  <a:gd name="T50" fmla="*/ 10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1" name="Freeform 25"/>
              <p:cNvSpPr/>
              <p:nvPr/>
            </p:nvSpPr>
            <p:spPr bwMode="auto">
              <a:xfrm rot="7320404">
                <a:off x="5062" y="2997"/>
                <a:ext cx="472" cy="176"/>
              </a:xfrm>
              <a:custGeom>
                <a:avLst/>
                <a:gdLst>
                  <a:gd name="T0" fmla="*/ 6 w 1190"/>
                  <a:gd name="T1" fmla="*/ 0 h 500"/>
                  <a:gd name="T2" fmla="*/ 74 w 1190"/>
                  <a:gd name="T3" fmla="*/ 21 h 500"/>
                  <a:gd name="T4" fmla="*/ 67 w 1190"/>
                  <a:gd name="T5" fmla="*/ 22 h 500"/>
                  <a:gd name="T6" fmla="*/ 0 w 1190"/>
                  <a:gd name="T7" fmla="*/ 1 h 500"/>
                  <a:gd name="T8" fmla="*/ 6 w 1190"/>
                  <a:gd name="T9" fmla="*/ 0 h 500"/>
                  <a:gd name="T10" fmla="*/ 6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2" name="Freeform 26"/>
              <p:cNvSpPr/>
              <p:nvPr/>
            </p:nvSpPr>
            <p:spPr bwMode="auto">
              <a:xfrm rot="7320404">
                <a:off x="5365" y="2873"/>
                <a:ext cx="63" cy="118"/>
              </a:xfrm>
              <a:custGeom>
                <a:avLst/>
                <a:gdLst>
                  <a:gd name="T0" fmla="*/ 7 w 160"/>
                  <a:gd name="T1" fmla="*/ 0 h 335"/>
                  <a:gd name="T2" fmla="*/ 1 w 160"/>
                  <a:gd name="T3" fmla="*/ 5 h 335"/>
                  <a:gd name="T4" fmla="*/ 0 w 160"/>
                  <a:gd name="T5" fmla="*/ 10 h 335"/>
                  <a:gd name="T6" fmla="*/ 2 w 160"/>
                  <a:gd name="T7" fmla="*/ 14 h 335"/>
                  <a:gd name="T8" fmla="*/ 6 w 160"/>
                  <a:gd name="T9" fmla="*/ 15 h 335"/>
                  <a:gd name="T10" fmla="*/ 5 w 160"/>
                  <a:gd name="T11" fmla="*/ 7 h 335"/>
                  <a:gd name="T12" fmla="*/ 10 w 160"/>
                  <a:gd name="T13" fmla="*/ 1 h 335"/>
                  <a:gd name="T14" fmla="*/ 7 w 160"/>
                  <a:gd name="T15" fmla="*/ 0 h 335"/>
                  <a:gd name="T16" fmla="*/ 7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3" name="Freeform 27"/>
              <p:cNvSpPr/>
              <p:nvPr/>
            </p:nvSpPr>
            <p:spPr bwMode="auto">
              <a:xfrm rot="7320404">
                <a:off x="5138" y="3000"/>
                <a:ext cx="193" cy="104"/>
              </a:xfrm>
              <a:custGeom>
                <a:avLst/>
                <a:gdLst>
                  <a:gd name="T0" fmla="*/ 1 w 489"/>
                  <a:gd name="T1" fmla="*/ 1 h 296"/>
                  <a:gd name="T2" fmla="*/ 10 w 489"/>
                  <a:gd name="T3" fmla="*/ 3 h 296"/>
                  <a:gd name="T4" fmla="*/ 20 w 489"/>
                  <a:gd name="T5" fmla="*/ 6 h 296"/>
                  <a:gd name="T6" fmla="*/ 27 w 489"/>
                  <a:gd name="T7" fmla="*/ 11 h 296"/>
                  <a:gd name="T8" fmla="*/ 20 w 489"/>
                  <a:gd name="T9" fmla="*/ 10 h 296"/>
                  <a:gd name="T10" fmla="*/ 9 w 489"/>
                  <a:gd name="T11" fmla="*/ 6 h 296"/>
                  <a:gd name="T12" fmla="*/ 3 w 489"/>
                  <a:gd name="T13" fmla="*/ 4 h 296"/>
                  <a:gd name="T14" fmla="*/ 7 w 489"/>
                  <a:gd name="T15" fmla="*/ 7 h 296"/>
                  <a:gd name="T16" fmla="*/ 17 w 489"/>
                  <a:gd name="T17" fmla="*/ 12 h 296"/>
                  <a:gd name="T18" fmla="*/ 29 w 489"/>
                  <a:gd name="T19" fmla="*/ 13 h 296"/>
                  <a:gd name="T20" fmla="*/ 30 w 489"/>
                  <a:gd name="T21" fmla="*/ 10 h 296"/>
                  <a:gd name="T22" fmla="*/ 24 w 489"/>
                  <a:gd name="T23" fmla="*/ 5 h 296"/>
                  <a:gd name="T24" fmla="*/ 10 w 489"/>
                  <a:gd name="T25" fmla="*/ 1 h 296"/>
                  <a:gd name="T26" fmla="*/ 0 w 489"/>
                  <a:gd name="T27" fmla="*/ 0 h 296"/>
                  <a:gd name="T28" fmla="*/ 1 w 489"/>
                  <a:gd name="T29" fmla="*/ 1 h 296"/>
                  <a:gd name="T30" fmla="*/ 1 w 489"/>
                  <a:gd name="T31" fmla="*/ 1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grpSp>
      <p:sp>
        <p:nvSpPr>
          <p:cNvPr id="74" name="Freeform 28"/>
          <p:cNvSpPr/>
          <p:nvPr/>
        </p:nvSpPr>
        <p:spPr bwMode="auto">
          <a:xfrm>
            <a:off x="901700" y="5054600"/>
            <a:ext cx="6807200" cy="728663"/>
          </a:xfrm>
          <a:custGeom>
            <a:avLst/>
            <a:gdLst>
              <a:gd name="T0" fmla="*/ 0 w 4288"/>
              <a:gd name="T1" fmla="*/ 0 h 459"/>
              <a:gd name="T2" fmla="*/ 2147483647 w 4288"/>
              <a:gd name="T3" fmla="*/ 2147483647 h 459"/>
              <a:gd name="T4" fmla="*/ 2147483647 w 4288"/>
              <a:gd name="T5" fmla="*/ 2147483647 h 459"/>
              <a:gd name="T6" fmla="*/ 2147483647 w 4288"/>
              <a:gd name="T7" fmla="*/ 2147483647 h 459"/>
              <a:gd name="T8" fmla="*/ 2147483647 w 4288"/>
              <a:gd name="T9" fmla="*/ 2147483647 h 459"/>
              <a:gd name="T10" fmla="*/ 2147483647 w 4288"/>
              <a:gd name="T11" fmla="*/ 2147483647 h 459"/>
              <a:gd name="T12" fmla="*/ 2147483647 w 4288"/>
              <a:gd name="T13" fmla="*/ 2147483647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5" name="Freeform 29"/>
          <p:cNvSpPr/>
          <p:nvPr/>
        </p:nvSpPr>
        <p:spPr bwMode="auto">
          <a:xfrm>
            <a:off x="4076700" y="1930400"/>
            <a:ext cx="889000" cy="381000"/>
          </a:xfrm>
          <a:custGeom>
            <a:avLst/>
            <a:gdLst>
              <a:gd name="T0" fmla="*/ 0 w 560"/>
              <a:gd name="T1" fmla="*/ 2147483647 h 240"/>
              <a:gd name="T2" fmla="*/ 2147483647 w 560"/>
              <a:gd name="T3" fmla="*/ 2147483647 h 240"/>
              <a:gd name="T4" fmla="*/ 2147483647 w 560"/>
              <a:gd name="T5" fmla="*/ 2147483647 h 240"/>
              <a:gd name="T6" fmla="*/ 2147483647 w 560"/>
              <a:gd name="T7" fmla="*/ 2147483647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24781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zh-CN" altLang="en-US"/>
              <a:t>单击此处编辑母版标题样式</a:t>
            </a:r>
          </a:p>
        </p:txBody>
      </p:sp>
      <p:sp>
        <p:nvSpPr>
          <p:cNvPr id="247812"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zh-CN" altLang="en-US"/>
              <a:t>单击此处编辑母版副标题样式</a:t>
            </a:r>
          </a:p>
        </p:txBody>
      </p:sp>
      <p:sp>
        <p:nvSpPr>
          <p:cNvPr id="76" name="Rectangle 5"/>
          <p:cNvSpPr>
            <a:spLocks noGrp="1" noChangeArrowheads="1"/>
          </p:cNvSpPr>
          <p:nvPr>
            <p:ph type="dt" sz="half" idx="2"/>
          </p:nvPr>
        </p:nvSpPr>
        <p:spPr bwMode="auto">
          <a:xfrm>
            <a:off x="685800" y="6248400"/>
            <a:ext cx="1905000" cy="457200"/>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7" name="Rectangle 6"/>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8" name="Rectangle 7"/>
          <p:cNvSpPr>
            <a:spLocks noGrp="1" noChangeArrowheads="1"/>
          </p:cNvSpPr>
          <p:nvPr>
            <p:ph type="sldNum" sz="quarter" idx="4"/>
          </p:nvPr>
        </p:nvSpPr>
        <p:spPr bwMode="auto">
          <a:xfrm>
            <a:off x="6553200" y="6248400"/>
            <a:ext cx="1905000" cy="457200"/>
          </a:xfrm>
          <a:prstGeom prst="rect">
            <a:avLst/>
          </a:prstGeom>
          <a:ln>
            <a:miter lim="800000"/>
          </a:ln>
        </p:spPr>
        <p:txBody>
          <a:bodyPr vert="horz" wrap="square" lIns="91440" tIns="45720" rIns="91440" bIns="45720" numCol="1" anchor="t" anchorCtr="0" compatLnSpc="1"/>
          <a:lstStyle/>
          <a:p>
            <a:pPr algn="r">
              <a:buNone/>
            </a:pPr>
            <a:fld id="{9A0DB2DC-4C9A-4742-B13C-FB6460FD3503}" type="slidenum">
              <a:rPr lang="en-US" altLang="zh-CN" dirty="0"/>
              <a:t>‹#›</a:t>
            </a:fld>
            <a:endParaRPr lang="en-US"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SmartArt 占位符 2"/>
          <p:cNvSpPr>
            <a:spLocks noGrp="1"/>
          </p:cNvSpPr>
          <p:nvPr>
            <p:ph type="pic" idx="1"/>
          </p:nvPr>
        </p:nvSpPr>
        <p:spPr>
          <a:xfrm>
            <a:off x="685800" y="1828800"/>
            <a:ext cx="7696200" cy="3657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表格占位符 2"/>
          <p:cNvSpPr>
            <a:spLocks noGrp="1"/>
          </p:cNvSpPr>
          <p:nvPr>
            <p:ph type="tbl" idx="1"/>
          </p:nvPr>
        </p:nvSpPr>
        <p:spPr>
          <a:xfrm>
            <a:off x="685800" y="1828800"/>
            <a:ext cx="7696200" cy="36576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01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152400"/>
            <a:ext cx="7696200" cy="53340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Freeform 2"/>
          <p:cNvSpPr/>
          <p:nvPr/>
        </p:nvSpPr>
        <p:spPr bwMode="auto">
          <a:xfrm rot="-3172564">
            <a:off x="7777956" y="-15081"/>
            <a:ext cx="1162050" cy="2084388"/>
          </a:xfrm>
          <a:custGeom>
            <a:avLst/>
            <a:gdLst>
              <a:gd name="T0" fmla="*/ 2147483647 w 2903"/>
              <a:gd name="T1" fmla="*/ 2147483647 h 3686"/>
              <a:gd name="T2" fmla="*/ 2147483647 w 2903"/>
              <a:gd name="T3" fmla="*/ 2147483647 h 3686"/>
              <a:gd name="T4" fmla="*/ 2147483647 w 2903"/>
              <a:gd name="T5" fmla="*/ 0 h 3686"/>
              <a:gd name="T6" fmla="*/ 2147483647 w 2903"/>
              <a:gd name="T7" fmla="*/ 2147483647 h 3686"/>
              <a:gd name="T8" fmla="*/ 2147483647 w 2903"/>
              <a:gd name="T9" fmla="*/ 2147483647 h 3686"/>
              <a:gd name="T10" fmla="*/ 0 w 2903"/>
              <a:gd name="T11" fmla="*/ 2147483647 h 3686"/>
              <a:gd name="T12" fmla="*/ 2147483647 w 2903"/>
              <a:gd name="T13" fmla="*/ 2147483647 h 3686"/>
              <a:gd name="T14" fmla="*/ 2147483647 w 2903"/>
              <a:gd name="T15" fmla="*/ 2147483647 h 3686"/>
              <a:gd name="T16" fmla="*/ 2147483647 w 2903"/>
              <a:gd name="T17" fmla="*/ 2147483647 h 3686"/>
              <a:gd name="T18" fmla="*/ 2147483647 w 2903"/>
              <a:gd name="T19" fmla="*/ 2147483647 h 3686"/>
              <a:gd name="T20" fmla="*/ 2147483647 w 2903"/>
              <a:gd name="T21" fmla="*/ 2147483647 h 36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close/>
              </a:path>
            </a:pathLst>
          </a:custGeom>
          <a:solidFill>
            <a:srgbClr val="FFFFFF"/>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2291" name="Rectangle 3"/>
          <p:cNvSpPr>
            <a:spLocks noGrp="1"/>
          </p:cNvSpPr>
          <p:nvPr>
            <p:ph type="title"/>
          </p:nvPr>
        </p:nvSpPr>
        <p:spPr>
          <a:xfrm>
            <a:off x="685800" y="152400"/>
            <a:ext cx="6870700" cy="1600200"/>
          </a:xfrm>
          <a:prstGeom prst="rect">
            <a:avLst/>
          </a:prstGeom>
          <a:noFill/>
          <a:ln w="9525">
            <a:noFill/>
          </a:ln>
        </p:spPr>
        <p:txBody>
          <a:bodyPr anchor="b" anchorCtr="0"/>
          <a:lstStyle/>
          <a:p>
            <a:pPr lvl="0"/>
            <a:r>
              <a:rPr lang="zh-CN" altLang="en-US" dirty="0"/>
              <a:t>单击此处编辑母版标题样式</a:t>
            </a:r>
          </a:p>
        </p:txBody>
      </p:sp>
      <p:sp>
        <p:nvSpPr>
          <p:cNvPr id="12292" name="Rectangle 4"/>
          <p:cNvSpPr>
            <a:spLocks noGrp="1"/>
          </p:cNvSpPr>
          <p:nvPr>
            <p:ph type="body" idx="1"/>
          </p:nvPr>
        </p:nvSpPr>
        <p:spPr>
          <a:xfrm>
            <a:off x="685800" y="1828800"/>
            <a:ext cx="7696200" cy="36576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46789" name="Rectangle 5"/>
          <p:cNvSpPr>
            <a:spLocks noGrp="1" noChangeArrowheads="1"/>
          </p:cNvSpPr>
          <p:nvPr>
            <p:ph type="dt" sz="half" idx="2"/>
          </p:nvPr>
        </p:nvSpPr>
        <p:spPr bwMode="auto">
          <a:xfrm>
            <a:off x="1371600" y="6248400"/>
            <a:ext cx="1905000" cy="457200"/>
          </a:xfrm>
          <a:prstGeom prst="rect">
            <a:avLst/>
          </a:prstGeom>
          <a:noFill/>
          <a:ln w="9525">
            <a:noFill/>
            <a:miter lim="800000"/>
          </a:ln>
        </p:spPr>
        <p:txBody>
          <a:bodyPr vert="horz" wrap="square" lIns="91440" tIns="45720" rIns="91440" bIns="45720" numCol="1" anchor="t" anchorCtr="0" compatLnSpc="1"/>
          <a:lstStyle>
            <a:lvl1pPr>
              <a:defRPr sz="14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246790" name="Rectangle 6"/>
          <p:cNvSpPr>
            <a:spLocks noGrp="1" noChangeArrowheads="1"/>
          </p:cNvSpPr>
          <p:nvPr>
            <p:ph type="ftr" sz="quarter" idx="3"/>
          </p:nvPr>
        </p:nvSpPr>
        <p:spPr bwMode="auto">
          <a:xfrm>
            <a:off x="3556000" y="6248400"/>
            <a:ext cx="2895600" cy="457200"/>
          </a:xfrm>
          <a:prstGeom prst="rect">
            <a:avLst/>
          </a:prstGeom>
          <a:noFill/>
          <a:ln w="9525">
            <a:noFill/>
            <a:miter lim="800000"/>
          </a:ln>
        </p:spPr>
        <p:txBody>
          <a:bodyPr vert="horz" wrap="square" lIns="91440" tIns="45720" rIns="91440" bIns="45720" numCol="1" anchor="t" anchorCtr="0" compatLnSpc="1"/>
          <a:lstStyle>
            <a:lvl1pPr algn="ctr">
              <a:defRPr sz="14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246791" name="Rectangle 7"/>
          <p:cNvSpPr>
            <a:spLocks noGrp="1" noChangeArrowheads="1"/>
          </p:cNvSpPr>
          <p:nvPr>
            <p:ph type="sldNum" sz="quarter" idx="4"/>
          </p:nvPr>
        </p:nvSpPr>
        <p:spPr bwMode="auto">
          <a:xfrm>
            <a:off x="6718300" y="6248400"/>
            <a:ext cx="1905000" cy="457200"/>
          </a:xfrm>
          <a:prstGeom prst="rect">
            <a:avLst/>
          </a:prstGeom>
          <a:noFill/>
          <a:ln w="9525">
            <a:noFill/>
            <a:miter lim="800000"/>
          </a:ln>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en-US" altLang="zh-CN" dirty="0">
                <a:latin typeface="Comic Sans MS" panose="030F0702030302020204" pitchFamily="66" charset="0"/>
              </a:rPr>
              <a:t>‹#›</a:t>
            </a:fld>
            <a:endParaRPr lang="en-US" altLang="zh-CN" dirty="0">
              <a:latin typeface="Comic Sans MS" panose="030F0702030302020204" pitchFamily="66" charset="0"/>
            </a:endParaRPr>
          </a:p>
        </p:txBody>
      </p:sp>
      <p:sp>
        <p:nvSpPr>
          <p:cNvPr id="11272" name="Freeform 8"/>
          <p:cNvSpPr/>
          <p:nvPr/>
        </p:nvSpPr>
        <p:spPr bwMode="auto">
          <a:xfrm rot="-3172564">
            <a:off x="7865269" y="24606"/>
            <a:ext cx="1165225" cy="2097088"/>
          </a:xfrm>
          <a:custGeom>
            <a:avLst/>
            <a:gdLst>
              <a:gd name="T0" fmla="*/ 2147483647 w 2911"/>
              <a:gd name="T1" fmla="*/ 0 h 3703"/>
              <a:gd name="T2" fmla="*/ 2147483647 w 2911"/>
              <a:gd name="T3" fmla="*/ 2147483647 h 3703"/>
              <a:gd name="T4" fmla="*/ 2147483647 w 2911"/>
              <a:gd name="T5" fmla="*/ 2147483647 h 3703"/>
              <a:gd name="T6" fmla="*/ 0 w 2911"/>
              <a:gd name="T7" fmla="*/ 2147483647 h 3703"/>
              <a:gd name="T8" fmla="*/ 2147483647 w 2911"/>
              <a:gd name="T9" fmla="*/ 2147483647 h 3703"/>
              <a:gd name="T10" fmla="*/ 2147483647 w 2911"/>
              <a:gd name="T11" fmla="*/ 2147483647 h 3703"/>
              <a:gd name="T12" fmla="*/ 2147483647 w 2911"/>
              <a:gd name="T13" fmla="*/ 2147483647 h 3703"/>
              <a:gd name="T14" fmla="*/ 2147483647 w 2911"/>
              <a:gd name="T15" fmla="*/ 2147483647 h 3703"/>
              <a:gd name="T16" fmla="*/ 2147483647 w 2911"/>
              <a:gd name="T17" fmla="*/ 2147483647 h 3703"/>
              <a:gd name="T18" fmla="*/ 2147483647 w 2911"/>
              <a:gd name="T19" fmla="*/ 0 h 3703"/>
              <a:gd name="T20" fmla="*/ 2147483647 w 2911"/>
              <a:gd name="T21" fmla="*/ 0 h 37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73" name="Freeform 9"/>
          <p:cNvSpPr/>
          <p:nvPr/>
        </p:nvSpPr>
        <p:spPr bwMode="auto">
          <a:xfrm rot="-3172564">
            <a:off x="7831138" y="192088"/>
            <a:ext cx="1025525" cy="1571625"/>
          </a:xfrm>
          <a:custGeom>
            <a:avLst/>
            <a:gdLst>
              <a:gd name="T0" fmla="*/ 0 w 2561"/>
              <a:gd name="T1" fmla="*/ 2147483647 h 2777"/>
              <a:gd name="T2" fmla="*/ 2147483647 w 2561"/>
              <a:gd name="T3" fmla="*/ 2147483647 h 2777"/>
              <a:gd name="T4" fmla="*/ 2147483647 w 2561"/>
              <a:gd name="T5" fmla="*/ 2147483647 h 2777"/>
              <a:gd name="T6" fmla="*/ 2147483647 w 2561"/>
              <a:gd name="T7" fmla="*/ 2147483647 h 2777"/>
              <a:gd name="T8" fmla="*/ 2147483647 w 2561"/>
              <a:gd name="T9" fmla="*/ 2147483647 h 2777"/>
              <a:gd name="T10" fmla="*/ 2147483647 w 2561"/>
              <a:gd name="T11" fmla="*/ 0 h 2777"/>
              <a:gd name="T12" fmla="*/ 0 w 2561"/>
              <a:gd name="T13" fmla="*/ 2147483647 h 2777"/>
              <a:gd name="T14" fmla="*/ 0 w 2561"/>
              <a:gd name="T15" fmla="*/ 2147483647 h 27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61" h="2777">
                <a:moveTo>
                  <a:pt x="0" y="2485"/>
                </a:moveTo>
                <a:lnTo>
                  <a:pt x="432" y="2553"/>
                </a:lnTo>
                <a:lnTo>
                  <a:pt x="736" y="2777"/>
                </a:lnTo>
                <a:lnTo>
                  <a:pt x="2561" y="399"/>
                </a:lnTo>
                <a:lnTo>
                  <a:pt x="2118" y="82"/>
                </a:lnTo>
                <a:lnTo>
                  <a:pt x="1898" y="0"/>
                </a:lnTo>
                <a:lnTo>
                  <a:pt x="0" y="2485"/>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2298" name="Group 10"/>
          <p:cNvGrpSpPr/>
          <p:nvPr/>
        </p:nvGrpSpPr>
        <p:grpSpPr>
          <a:xfrm>
            <a:off x="7938" y="5540375"/>
            <a:ext cx="1784350" cy="1246188"/>
            <a:chOff x="5" y="3490"/>
            <a:chExt cx="1124" cy="785"/>
          </a:xfrm>
        </p:grpSpPr>
        <p:sp>
          <p:nvSpPr>
            <p:cNvPr id="11291" name="Freeform 11"/>
            <p:cNvSpPr/>
            <p:nvPr/>
          </p:nvSpPr>
          <p:spPr bwMode="auto">
            <a:xfrm>
              <a:off x="24" y="3505"/>
              <a:ext cx="1089" cy="649"/>
            </a:xfrm>
            <a:custGeom>
              <a:avLst/>
              <a:gdLst>
                <a:gd name="T0" fmla="*/ 199 w 2177"/>
                <a:gd name="T1" fmla="*/ 158 h 1298"/>
                <a:gd name="T2" fmla="*/ 178 w 2177"/>
                <a:gd name="T3" fmla="*/ 139 h 1298"/>
                <a:gd name="T4" fmla="*/ 167 w 2177"/>
                <a:gd name="T5" fmla="*/ 60 h 1298"/>
                <a:gd name="T6" fmla="*/ 268 w 2177"/>
                <a:gd name="T7" fmla="*/ 42 h 1298"/>
                <a:gd name="T8" fmla="*/ 273 w 2177"/>
                <a:gd name="T9" fmla="*/ 26 h 1298"/>
                <a:gd name="T10" fmla="*/ 263 w 2177"/>
                <a:gd name="T11" fmla="*/ 13 h 1298"/>
                <a:gd name="T12" fmla="*/ 160 w 2177"/>
                <a:gd name="T13" fmla="*/ 27 h 1298"/>
                <a:gd name="T14" fmla="*/ 153 w 2177"/>
                <a:gd name="T15" fmla="*/ 4 h 1298"/>
                <a:gd name="T16" fmla="*/ 136 w 2177"/>
                <a:gd name="T17" fmla="*/ 0 h 1298"/>
                <a:gd name="T18" fmla="*/ 120 w 2177"/>
                <a:gd name="T19" fmla="*/ 4 h 1298"/>
                <a:gd name="T20" fmla="*/ 111 w 2177"/>
                <a:gd name="T21" fmla="*/ 14 h 1298"/>
                <a:gd name="T22" fmla="*/ 118 w 2177"/>
                <a:gd name="T23" fmla="*/ 36 h 1298"/>
                <a:gd name="T24" fmla="*/ 83 w 2177"/>
                <a:gd name="T25" fmla="*/ 56 h 1298"/>
                <a:gd name="T26" fmla="*/ 123 w 2177"/>
                <a:gd name="T27" fmla="*/ 60 h 1298"/>
                <a:gd name="T28" fmla="*/ 139 w 2177"/>
                <a:gd name="T29" fmla="*/ 112 h 1298"/>
                <a:gd name="T30" fmla="*/ 18 w 2177"/>
                <a:gd name="T31" fmla="*/ 59 h 1298"/>
                <a:gd name="T32" fmla="*/ 6 w 2177"/>
                <a:gd name="T33" fmla="*/ 64 h 1298"/>
                <a:gd name="T34" fmla="*/ 0 w 2177"/>
                <a:gd name="T35" fmla="*/ 80 h 1298"/>
                <a:gd name="T36" fmla="*/ 7 w 2177"/>
                <a:gd name="T37" fmla="*/ 98 h 1298"/>
                <a:gd name="T38" fmla="*/ 143 w 2177"/>
                <a:gd name="T39" fmla="*/ 161 h 1298"/>
                <a:gd name="T40" fmla="*/ 173 w 2177"/>
                <a:gd name="T41" fmla="*/ 157 h 1298"/>
                <a:gd name="T42" fmla="*/ 197 w 2177"/>
                <a:gd name="T43" fmla="*/ 163 h 1298"/>
                <a:gd name="T44" fmla="*/ 199 w 2177"/>
                <a:gd name="T45" fmla="*/ 158 h 1298"/>
                <a:gd name="T46" fmla="*/ 199 w 2177"/>
                <a:gd name="T47" fmla="*/ 158 h 12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close/>
                </a:path>
              </a:pathLst>
            </a:custGeom>
            <a:solidFill>
              <a:srgbClr val="F8F8F8"/>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2" name="Freeform 12"/>
            <p:cNvSpPr/>
            <p:nvPr/>
          </p:nvSpPr>
          <p:spPr bwMode="auto">
            <a:xfrm>
              <a:off x="1022" y="3582"/>
              <a:ext cx="71" cy="129"/>
            </a:xfrm>
            <a:custGeom>
              <a:avLst/>
              <a:gdLst>
                <a:gd name="T0" fmla="*/ 0 w 143"/>
                <a:gd name="T1" fmla="*/ 1 h 258"/>
                <a:gd name="T2" fmla="*/ 15 w 143"/>
                <a:gd name="T3" fmla="*/ 0 h 258"/>
                <a:gd name="T4" fmla="*/ 17 w 143"/>
                <a:gd name="T5" fmla="*/ 30 h 258"/>
                <a:gd name="T6" fmla="*/ 1 w 143"/>
                <a:gd name="T7" fmla="*/ 33 h 258"/>
                <a:gd name="T8" fmla="*/ 0 w 143"/>
                <a:gd name="T9" fmla="*/ 1 h 258"/>
                <a:gd name="T10" fmla="*/ 0 w 143"/>
                <a:gd name="T11" fmla="*/ 1 h 2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258">
                  <a:moveTo>
                    <a:pt x="0" y="7"/>
                  </a:moveTo>
                  <a:lnTo>
                    <a:pt x="120" y="0"/>
                  </a:lnTo>
                  <a:lnTo>
                    <a:pt x="143" y="233"/>
                  </a:lnTo>
                  <a:lnTo>
                    <a:pt x="8" y="258"/>
                  </a:lnTo>
                  <a:lnTo>
                    <a:pt x="0" y="7"/>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3" name="Freeform 13"/>
            <p:cNvSpPr/>
            <p:nvPr/>
          </p:nvSpPr>
          <p:spPr bwMode="auto">
            <a:xfrm>
              <a:off x="20" y="3774"/>
              <a:ext cx="792" cy="410"/>
            </a:xfrm>
            <a:custGeom>
              <a:avLst/>
              <a:gdLst>
                <a:gd name="T0" fmla="*/ 17 w 1586"/>
                <a:gd name="T1" fmla="*/ 0 h 821"/>
                <a:gd name="T2" fmla="*/ 166 w 1586"/>
                <a:gd name="T3" fmla="*/ 64 h 821"/>
                <a:gd name="T4" fmla="*/ 178 w 1586"/>
                <a:gd name="T5" fmla="*/ 79 h 821"/>
                <a:gd name="T6" fmla="*/ 198 w 1586"/>
                <a:gd name="T7" fmla="*/ 99 h 821"/>
                <a:gd name="T8" fmla="*/ 195 w 1586"/>
                <a:gd name="T9" fmla="*/ 102 h 821"/>
                <a:gd name="T10" fmla="*/ 168 w 1586"/>
                <a:gd name="T11" fmla="*/ 98 h 821"/>
                <a:gd name="T12" fmla="*/ 143 w 1586"/>
                <a:gd name="T13" fmla="*/ 101 h 821"/>
                <a:gd name="T14" fmla="*/ 5 w 1586"/>
                <a:gd name="T15" fmla="*/ 37 h 821"/>
                <a:gd name="T16" fmla="*/ 0 w 1586"/>
                <a:gd name="T17" fmla="*/ 18 h 821"/>
                <a:gd name="T18" fmla="*/ 5 w 1586"/>
                <a:gd name="T19" fmla="*/ 4 h 821"/>
                <a:gd name="T20" fmla="*/ 17 w 1586"/>
                <a:gd name="T21" fmla="*/ 0 h 821"/>
                <a:gd name="T22" fmla="*/ 17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4" name="Freeform 14"/>
            <p:cNvSpPr/>
            <p:nvPr/>
          </p:nvSpPr>
          <p:spPr bwMode="auto">
            <a:xfrm>
              <a:off x="129" y="3808"/>
              <a:ext cx="525" cy="374"/>
            </a:xfrm>
            <a:custGeom>
              <a:avLst/>
              <a:gdLst>
                <a:gd name="T0" fmla="*/ 0 w 1049"/>
                <a:gd name="T1" fmla="*/ 41 h 747"/>
                <a:gd name="T2" fmla="*/ 116 w 1049"/>
                <a:gd name="T3" fmla="*/ 94 h 747"/>
                <a:gd name="T4" fmla="*/ 118 w 1049"/>
                <a:gd name="T5" fmla="*/ 67 h 747"/>
                <a:gd name="T6" fmla="*/ 132 w 1049"/>
                <a:gd name="T7" fmla="*/ 53 h 747"/>
                <a:gd name="T8" fmla="*/ 10 w 1049"/>
                <a:gd name="T9" fmla="*/ 0 h 747"/>
                <a:gd name="T10" fmla="*/ 0 w 1049"/>
                <a:gd name="T11" fmla="*/ 16 h 747"/>
                <a:gd name="T12" fmla="*/ 0 w 1049"/>
                <a:gd name="T13" fmla="*/ 41 h 747"/>
                <a:gd name="T14" fmla="*/ 0 w 1049"/>
                <a:gd name="T15" fmla="*/ 41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5" name="Freeform 15"/>
            <p:cNvSpPr/>
            <p:nvPr/>
          </p:nvSpPr>
          <p:spPr bwMode="auto">
            <a:xfrm>
              <a:off x="485" y="3532"/>
              <a:ext cx="135" cy="121"/>
            </a:xfrm>
            <a:custGeom>
              <a:avLst/>
              <a:gdLst>
                <a:gd name="T0" fmla="*/ 0 w 272"/>
                <a:gd name="T1" fmla="*/ 4 h 241"/>
                <a:gd name="T2" fmla="*/ 19 w 272"/>
                <a:gd name="T3" fmla="*/ 0 h 241"/>
                <a:gd name="T4" fmla="*/ 31 w 272"/>
                <a:gd name="T5" fmla="*/ 5 h 241"/>
                <a:gd name="T6" fmla="*/ 33 w 272"/>
                <a:gd name="T7" fmla="*/ 18 h 241"/>
                <a:gd name="T8" fmla="*/ 20 w 272"/>
                <a:gd name="T9" fmla="*/ 19 h 241"/>
                <a:gd name="T10" fmla="*/ 4 w 272"/>
                <a:gd name="T11" fmla="*/ 31 h 241"/>
                <a:gd name="T12" fmla="*/ 0 w 272"/>
                <a:gd name="T13" fmla="*/ 4 h 241"/>
                <a:gd name="T14" fmla="*/ 0 w 272"/>
                <a:gd name="T15" fmla="*/ 4 h 2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241">
                  <a:moveTo>
                    <a:pt x="0" y="28"/>
                  </a:moveTo>
                  <a:lnTo>
                    <a:pt x="160" y="0"/>
                  </a:lnTo>
                  <a:lnTo>
                    <a:pt x="251" y="36"/>
                  </a:lnTo>
                  <a:lnTo>
                    <a:pt x="272" y="139"/>
                  </a:lnTo>
                  <a:lnTo>
                    <a:pt x="164" y="146"/>
                  </a:lnTo>
                  <a:lnTo>
                    <a:pt x="32" y="241"/>
                  </a:lnTo>
                  <a:lnTo>
                    <a:pt x="0" y="28"/>
                  </a:lnTo>
                  <a:close/>
                </a:path>
              </a:pathLst>
            </a:custGeom>
            <a:solidFill>
              <a:schemeClr va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6" name="Freeform 16"/>
            <p:cNvSpPr/>
            <p:nvPr/>
          </p:nvSpPr>
          <p:spPr bwMode="auto">
            <a:xfrm>
              <a:off x="641" y="4163"/>
              <a:ext cx="76" cy="112"/>
            </a:xfrm>
            <a:custGeom>
              <a:avLst/>
              <a:gdLst>
                <a:gd name="T0" fmla="*/ 19 w 152"/>
                <a:gd name="T1" fmla="*/ 1 h 224"/>
                <a:gd name="T2" fmla="*/ 19 w 152"/>
                <a:gd name="T3" fmla="*/ 28 h 224"/>
                <a:gd name="T4" fmla="*/ 0 w 152"/>
                <a:gd name="T5" fmla="*/ 1 h 224"/>
                <a:gd name="T6" fmla="*/ 9 w 152"/>
                <a:gd name="T7" fmla="*/ 0 h 224"/>
                <a:gd name="T8" fmla="*/ 19 w 152"/>
                <a:gd name="T9" fmla="*/ 1 h 224"/>
                <a:gd name="T10" fmla="*/ 19 w 152"/>
                <a:gd name="T11" fmla="*/ 1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2" h="224">
                  <a:moveTo>
                    <a:pt x="152" y="4"/>
                  </a:moveTo>
                  <a:lnTo>
                    <a:pt x="152" y="224"/>
                  </a:lnTo>
                  <a:lnTo>
                    <a:pt x="0" y="8"/>
                  </a:lnTo>
                  <a:lnTo>
                    <a:pt x="72" y="0"/>
                  </a:lnTo>
                  <a:lnTo>
                    <a:pt x="152" y="4"/>
                  </a:lnTo>
                  <a:close/>
                </a:path>
              </a:pathLst>
            </a:custGeom>
            <a:solidFill>
              <a:schemeClr va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7" name="Freeform 17"/>
            <p:cNvSpPr/>
            <p:nvPr/>
          </p:nvSpPr>
          <p:spPr bwMode="auto">
            <a:xfrm>
              <a:off x="504" y="3607"/>
              <a:ext cx="193" cy="383"/>
            </a:xfrm>
            <a:custGeom>
              <a:avLst/>
              <a:gdLst>
                <a:gd name="T0" fmla="*/ 0 w 386"/>
                <a:gd name="T1" fmla="*/ 10 h 764"/>
                <a:gd name="T2" fmla="*/ 11 w 386"/>
                <a:gd name="T3" fmla="*/ 0 h 764"/>
                <a:gd name="T4" fmla="*/ 29 w 386"/>
                <a:gd name="T5" fmla="*/ 1 h 764"/>
                <a:gd name="T6" fmla="*/ 49 w 386"/>
                <a:gd name="T7" fmla="*/ 96 h 764"/>
                <a:gd name="T8" fmla="*/ 35 w 386"/>
                <a:gd name="T9" fmla="*/ 91 h 764"/>
                <a:gd name="T10" fmla="*/ 19 w 386"/>
                <a:gd name="T11" fmla="*/ 85 h 764"/>
                <a:gd name="T12" fmla="*/ 0 w 386"/>
                <a:gd name="T13" fmla="*/ 10 h 764"/>
                <a:gd name="T14" fmla="*/ 0 w 386"/>
                <a:gd name="T15" fmla="*/ 10 h 7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6" h="764">
                  <a:moveTo>
                    <a:pt x="0" y="80"/>
                  </a:moveTo>
                  <a:lnTo>
                    <a:pt x="87" y="0"/>
                  </a:lnTo>
                  <a:lnTo>
                    <a:pt x="232" y="6"/>
                  </a:lnTo>
                  <a:lnTo>
                    <a:pt x="386" y="764"/>
                  </a:lnTo>
                  <a:lnTo>
                    <a:pt x="279" y="720"/>
                  </a:lnTo>
                  <a:lnTo>
                    <a:pt x="152" y="677"/>
                  </a:lnTo>
                  <a:lnTo>
                    <a:pt x="0" y="80"/>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8" name="Freeform 18"/>
            <p:cNvSpPr/>
            <p:nvPr/>
          </p:nvSpPr>
          <p:spPr bwMode="auto">
            <a:xfrm>
              <a:off x="668" y="3590"/>
              <a:ext cx="364" cy="174"/>
            </a:xfrm>
            <a:custGeom>
              <a:avLst/>
              <a:gdLst>
                <a:gd name="T0" fmla="*/ 87 w 728"/>
                <a:gd name="T1" fmla="*/ 0 h 348"/>
                <a:gd name="T2" fmla="*/ 0 w 728"/>
                <a:gd name="T3" fmla="*/ 14 h 348"/>
                <a:gd name="T4" fmla="*/ 4 w 728"/>
                <a:gd name="T5" fmla="*/ 44 h 348"/>
                <a:gd name="T6" fmla="*/ 90 w 728"/>
                <a:gd name="T7" fmla="*/ 30 h 348"/>
                <a:gd name="T8" fmla="*/ 91 w 728"/>
                <a:gd name="T9" fmla="*/ 6 h 348"/>
                <a:gd name="T10" fmla="*/ 87 w 728"/>
                <a:gd name="T11" fmla="*/ 0 h 348"/>
                <a:gd name="T12" fmla="*/ 87 w 728"/>
                <a:gd name="T13" fmla="*/ 0 h 3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8" h="348">
                  <a:moveTo>
                    <a:pt x="692" y="0"/>
                  </a:moveTo>
                  <a:lnTo>
                    <a:pt x="0" y="106"/>
                  </a:lnTo>
                  <a:lnTo>
                    <a:pt x="28" y="348"/>
                  </a:lnTo>
                  <a:lnTo>
                    <a:pt x="715" y="237"/>
                  </a:lnTo>
                  <a:lnTo>
                    <a:pt x="728" y="43"/>
                  </a:lnTo>
                  <a:lnTo>
                    <a:pt x="692" y="0"/>
                  </a:lnTo>
                  <a:close/>
                </a:path>
              </a:pathLst>
            </a:custGeom>
            <a:solidFill>
              <a:schemeClr val="bg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9" name="Freeform 19"/>
            <p:cNvSpPr/>
            <p:nvPr/>
          </p:nvSpPr>
          <p:spPr bwMode="auto">
            <a:xfrm>
              <a:off x="347" y="3693"/>
              <a:ext cx="156" cy="67"/>
            </a:xfrm>
            <a:custGeom>
              <a:avLst/>
              <a:gdLst>
                <a:gd name="T0" fmla="*/ 34 w 312"/>
                <a:gd name="T1" fmla="*/ 0 h 135"/>
                <a:gd name="T2" fmla="*/ 0 w 312"/>
                <a:gd name="T3" fmla="*/ 9 h 135"/>
                <a:gd name="T4" fmla="*/ 39 w 312"/>
                <a:gd name="T5" fmla="*/ 16 h 135"/>
                <a:gd name="T6" fmla="*/ 34 w 312"/>
                <a:gd name="T7" fmla="*/ 0 h 135"/>
                <a:gd name="T8" fmla="*/ 34 w 31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2" h="135">
                  <a:moveTo>
                    <a:pt x="272" y="0"/>
                  </a:moveTo>
                  <a:lnTo>
                    <a:pt x="0" y="78"/>
                  </a:lnTo>
                  <a:lnTo>
                    <a:pt x="312" y="135"/>
                  </a:lnTo>
                  <a:lnTo>
                    <a:pt x="272" y="0"/>
                  </a:lnTo>
                  <a:close/>
                </a:path>
              </a:pathLst>
            </a:custGeom>
            <a:solidFill>
              <a:schemeClr val="accent1"/>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2324" name="Group 20"/>
            <p:cNvGrpSpPr/>
            <p:nvPr userDrawn="1"/>
          </p:nvGrpSpPr>
          <p:grpSpPr>
            <a:xfrm>
              <a:off x="5" y="3490"/>
              <a:ext cx="1124" cy="780"/>
              <a:chOff x="5" y="3490"/>
              <a:chExt cx="1124" cy="780"/>
            </a:xfrm>
          </p:grpSpPr>
          <p:grpSp>
            <p:nvGrpSpPr>
              <p:cNvPr id="12325" name="Group 21"/>
              <p:cNvGrpSpPr/>
              <p:nvPr userDrawn="1"/>
            </p:nvGrpSpPr>
            <p:grpSpPr>
              <a:xfrm>
                <a:off x="499" y="3562"/>
                <a:ext cx="548" cy="708"/>
                <a:chOff x="499" y="3562"/>
                <a:chExt cx="548" cy="708"/>
              </a:xfrm>
            </p:grpSpPr>
            <p:sp>
              <p:nvSpPr>
                <p:cNvPr id="11314" name="Freeform 22"/>
                <p:cNvSpPr/>
                <p:nvPr/>
              </p:nvSpPr>
              <p:spPr bwMode="auto">
                <a:xfrm>
                  <a:off x="499" y="3587"/>
                  <a:ext cx="157" cy="87"/>
                </a:xfrm>
                <a:custGeom>
                  <a:avLst/>
                  <a:gdLst>
                    <a:gd name="T0" fmla="*/ 0 w 313"/>
                    <a:gd name="T1" fmla="*/ 13 h 175"/>
                    <a:gd name="T2" fmla="*/ 15 w 313"/>
                    <a:gd name="T3" fmla="*/ 1 h 175"/>
                    <a:gd name="T4" fmla="*/ 27 w 313"/>
                    <a:gd name="T5" fmla="*/ 0 h 175"/>
                    <a:gd name="T6" fmla="*/ 37 w 313"/>
                    <a:gd name="T7" fmla="*/ 3 h 175"/>
                    <a:gd name="T8" fmla="*/ 40 w 313"/>
                    <a:gd name="T9" fmla="*/ 11 h 175"/>
                    <a:gd name="T10" fmla="*/ 21 w 313"/>
                    <a:gd name="T11" fmla="*/ 8 h 175"/>
                    <a:gd name="T12" fmla="*/ 10 w 313"/>
                    <a:gd name="T13" fmla="*/ 12 h 175"/>
                    <a:gd name="T14" fmla="*/ 2 w 313"/>
                    <a:gd name="T15" fmla="*/ 21 h 175"/>
                    <a:gd name="T16" fmla="*/ 0 w 313"/>
                    <a:gd name="T17" fmla="*/ 13 h 175"/>
                    <a:gd name="T18" fmla="*/ 0 w 313"/>
                    <a:gd name="T19" fmla="*/ 13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5" name="Freeform 23"/>
                <p:cNvSpPr/>
                <p:nvPr/>
              </p:nvSpPr>
              <p:spPr bwMode="auto">
                <a:xfrm>
                  <a:off x="636" y="4137"/>
                  <a:ext cx="115" cy="133"/>
                </a:xfrm>
                <a:custGeom>
                  <a:avLst/>
                  <a:gdLst>
                    <a:gd name="T0" fmla="*/ 0 w 230"/>
                    <a:gd name="T1" fmla="*/ 5 h 266"/>
                    <a:gd name="T2" fmla="*/ 20 w 230"/>
                    <a:gd name="T3" fmla="*/ 34 h 266"/>
                    <a:gd name="T4" fmla="*/ 29 w 230"/>
                    <a:gd name="T5" fmla="*/ 32 h 266"/>
                    <a:gd name="T6" fmla="*/ 28 w 230"/>
                    <a:gd name="T7" fmla="*/ 3 h 266"/>
                    <a:gd name="T8" fmla="*/ 21 w 230"/>
                    <a:gd name="T9" fmla="*/ 0 h 266"/>
                    <a:gd name="T10" fmla="*/ 23 w 230"/>
                    <a:gd name="T11" fmla="*/ 25 h 266"/>
                    <a:gd name="T12" fmla="*/ 9 w 230"/>
                    <a:gd name="T13" fmla="*/ 1 h 266"/>
                    <a:gd name="T14" fmla="*/ 0 w 230"/>
                    <a:gd name="T15" fmla="*/ 5 h 266"/>
                    <a:gd name="T16" fmla="*/ 0 w 230"/>
                    <a:gd name="T17" fmla="*/ 5 h 2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266">
                      <a:moveTo>
                        <a:pt x="0" y="40"/>
                      </a:moveTo>
                      <a:lnTo>
                        <a:pt x="160" y="266"/>
                      </a:lnTo>
                      <a:lnTo>
                        <a:pt x="230" y="251"/>
                      </a:lnTo>
                      <a:lnTo>
                        <a:pt x="223" y="17"/>
                      </a:lnTo>
                      <a:lnTo>
                        <a:pt x="166" y="0"/>
                      </a:lnTo>
                      <a:lnTo>
                        <a:pt x="179" y="197"/>
                      </a:lnTo>
                      <a:lnTo>
                        <a:pt x="71" y="4"/>
                      </a:lnTo>
                      <a:lnTo>
                        <a:pt x="0" y="4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6" name="Freeform 24"/>
                <p:cNvSpPr/>
                <p:nvPr/>
              </p:nvSpPr>
              <p:spPr bwMode="auto">
                <a:xfrm>
                  <a:off x="1004" y="3562"/>
                  <a:ext cx="43" cy="117"/>
                </a:xfrm>
                <a:custGeom>
                  <a:avLst/>
                  <a:gdLst>
                    <a:gd name="T0" fmla="*/ 0 w 87"/>
                    <a:gd name="T1" fmla="*/ 3 h 234"/>
                    <a:gd name="T2" fmla="*/ 4 w 87"/>
                    <a:gd name="T3" fmla="*/ 12 h 234"/>
                    <a:gd name="T4" fmla="*/ 5 w 87"/>
                    <a:gd name="T5" fmla="*/ 20 h 234"/>
                    <a:gd name="T6" fmla="*/ 3 w 87"/>
                    <a:gd name="T7" fmla="*/ 30 h 234"/>
                    <a:gd name="T8" fmla="*/ 10 w 87"/>
                    <a:gd name="T9" fmla="*/ 28 h 234"/>
                    <a:gd name="T10" fmla="*/ 10 w 87"/>
                    <a:gd name="T11" fmla="*/ 15 h 234"/>
                    <a:gd name="T12" fmla="*/ 5 w 87"/>
                    <a:gd name="T13" fmla="*/ 0 h 234"/>
                    <a:gd name="T14" fmla="*/ 0 w 87"/>
                    <a:gd name="T15" fmla="*/ 3 h 234"/>
                    <a:gd name="T16" fmla="*/ 0 w 87"/>
                    <a:gd name="T17" fmla="*/ 3 h 2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34">
                      <a:moveTo>
                        <a:pt x="0" y="19"/>
                      </a:moveTo>
                      <a:lnTo>
                        <a:pt x="36" y="93"/>
                      </a:lnTo>
                      <a:lnTo>
                        <a:pt x="44" y="154"/>
                      </a:lnTo>
                      <a:lnTo>
                        <a:pt x="27" y="234"/>
                      </a:lnTo>
                      <a:lnTo>
                        <a:pt x="80" y="220"/>
                      </a:lnTo>
                      <a:lnTo>
                        <a:pt x="87" y="116"/>
                      </a:lnTo>
                      <a:lnTo>
                        <a:pt x="46" y="0"/>
                      </a:lnTo>
                      <a:lnTo>
                        <a:pt x="0" y="19"/>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sp>
            <p:nvSpPr>
              <p:cNvPr id="11302" name="Freeform 25"/>
              <p:cNvSpPr/>
              <p:nvPr/>
            </p:nvSpPr>
            <p:spPr bwMode="auto">
              <a:xfrm>
                <a:off x="76" y="3732"/>
                <a:ext cx="595" cy="250"/>
              </a:xfrm>
              <a:custGeom>
                <a:avLst/>
                <a:gdLst>
                  <a:gd name="T0" fmla="*/ 13 w 1190"/>
                  <a:gd name="T1" fmla="*/ 0 h 500"/>
                  <a:gd name="T2" fmla="*/ 149 w 1190"/>
                  <a:gd name="T3" fmla="*/ 62 h 500"/>
                  <a:gd name="T4" fmla="*/ 135 w 1190"/>
                  <a:gd name="T5" fmla="*/ 63 h 500"/>
                  <a:gd name="T6" fmla="*/ 0 w 1190"/>
                  <a:gd name="T7" fmla="*/ 4 h 500"/>
                  <a:gd name="T8" fmla="*/ 13 w 1190"/>
                  <a:gd name="T9" fmla="*/ 0 h 500"/>
                  <a:gd name="T10" fmla="*/ 13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03" name="Freeform 26"/>
              <p:cNvSpPr/>
              <p:nvPr/>
            </p:nvSpPr>
            <p:spPr bwMode="auto">
              <a:xfrm>
                <a:off x="260" y="3886"/>
                <a:ext cx="244" cy="148"/>
              </a:xfrm>
              <a:custGeom>
                <a:avLst/>
                <a:gdLst>
                  <a:gd name="T0" fmla="*/ 1 w 489"/>
                  <a:gd name="T1" fmla="*/ 5 h 296"/>
                  <a:gd name="T2" fmla="*/ 20 w 489"/>
                  <a:gd name="T3" fmla="*/ 9 h 296"/>
                  <a:gd name="T4" fmla="*/ 40 w 489"/>
                  <a:gd name="T5" fmla="*/ 18 h 296"/>
                  <a:gd name="T6" fmla="*/ 55 w 489"/>
                  <a:gd name="T7" fmla="*/ 31 h 296"/>
                  <a:gd name="T8" fmla="*/ 40 w 489"/>
                  <a:gd name="T9" fmla="*/ 29 h 296"/>
                  <a:gd name="T10" fmla="*/ 17 w 489"/>
                  <a:gd name="T11" fmla="*/ 19 h 296"/>
                  <a:gd name="T12" fmla="*/ 6 w 489"/>
                  <a:gd name="T13" fmla="*/ 10 h 296"/>
                  <a:gd name="T14" fmla="*/ 13 w 489"/>
                  <a:gd name="T15" fmla="*/ 21 h 296"/>
                  <a:gd name="T16" fmla="*/ 34 w 489"/>
                  <a:gd name="T17" fmla="*/ 34 h 296"/>
                  <a:gd name="T18" fmla="*/ 58 w 489"/>
                  <a:gd name="T19" fmla="*/ 37 h 296"/>
                  <a:gd name="T20" fmla="*/ 61 w 489"/>
                  <a:gd name="T21" fmla="*/ 28 h 296"/>
                  <a:gd name="T22" fmla="*/ 49 w 489"/>
                  <a:gd name="T23" fmla="*/ 15 h 296"/>
                  <a:gd name="T24" fmla="*/ 21 w 489"/>
                  <a:gd name="T25" fmla="*/ 3 h 296"/>
                  <a:gd name="T26" fmla="*/ 0 w 489"/>
                  <a:gd name="T27" fmla="*/ 0 h 296"/>
                  <a:gd name="T28" fmla="*/ 1 w 489"/>
                  <a:gd name="T29" fmla="*/ 5 h 296"/>
                  <a:gd name="T30" fmla="*/ 1 w 489"/>
                  <a:gd name="T31" fmla="*/ 5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04" name="Freeform 27"/>
              <p:cNvSpPr/>
              <p:nvPr/>
            </p:nvSpPr>
            <p:spPr bwMode="auto">
              <a:xfrm>
                <a:off x="565" y="3680"/>
                <a:ext cx="107" cy="238"/>
              </a:xfrm>
              <a:custGeom>
                <a:avLst/>
                <a:gdLst>
                  <a:gd name="T0" fmla="*/ 3 w 213"/>
                  <a:gd name="T1" fmla="*/ 0 h 478"/>
                  <a:gd name="T2" fmla="*/ 12 w 213"/>
                  <a:gd name="T3" fmla="*/ 3 h 478"/>
                  <a:gd name="T4" fmla="*/ 10 w 213"/>
                  <a:gd name="T5" fmla="*/ 24 h 478"/>
                  <a:gd name="T6" fmla="*/ 14 w 213"/>
                  <a:gd name="T7" fmla="*/ 40 h 478"/>
                  <a:gd name="T8" fmla="*/ 27 w 213"/>
                  <a:gd name="T9" fmla="*/ 56 h 478"/>
                  <a:gd name="T10" fmla="*/ 13 w 213"/>
                  <a:gd name="T11" fmla="*/ 59 h 478"/>
                  <a:gd name="T12" fmla="*/ 4 w 213"/>
                  <a:gd name="T13" fmla="*/ 42 h 478"/>
                  <a:gd name="T14" fmla="*/ 0 w 213"/>
                  <a:gd name="T15" fmla="*/ 7 h 478"/>
                  <a:gd name="T16" fmla="*/ 3 w 213"/>
                  <a:gd name="T17" fmla="*/ 0 h 478"/>
                  <a:gd name="T18" fmla="*/ 3 w 213"/>
                  <a:gd name="T19" fmla="*/ 0 h 4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2329" name="Group 28"/>
              <p:cNvGrpSpPr/>
              <p:nvPr userDrawn="1"/>
            </p:nvGrpSpPr>
            <p:grpSpPr>
              <a:xfrm>
                <a:off x="5" y="3490"/>
                <a:ext cx="1124" cy="678"/>
                <a:chOff x="5" y="3490"/>
                <a:chExt cx="1124" cy="678"/>
              </a:xfrm>
            </p:grpSpPr>
            <p:sp>
              <p:nvSpPr>
                <p:cNvPr id="11306" name="Freeform 29"/>
                <p:cNvSpPr/>
                <p:nvPr/>
              </p:nvSpPr>
              <p:spPr bwMode="auto">
                <a:xfrm>
                  <a:off x="669" y="4048"/>
                  <a:ext cx="75" cy="87"/>
                </a:xfrm>
                <a:custGeom>
                  <a:avLst/>
                  <a:gdLst>
                    <a:gd name="T0" fmla="*/ 14 w 150"/>
                    <a:gd name="T1" fmla="*/ 0 h 173"/>
                    <a:gd name="T2" fmla="*/ 5 w 150"/>
                    <a:gd name="T3" fmla="*/ 9 h 173"/>
                    <a:gd name="T4" fmla="*/ 0 w 150"/>
                    <a:gd name="T5" fmla="*/ 22 h 173"/>
                    <a:gd name="T6" fmla="*/ 10 w 150"/>
                    <a:gd name="T7" fmla="*/ 20 h 173"/>
                    <a:gd name="T8" fmla="*/ 13 w 150"/>
                    <a:gd name="T9" fmla="*/ 11 h 173"/>
                    <a:gd name="T10" fmla="*/ 19 w 150"/>
                    <a:gd name="T11" fmla="*/ 4 h 173"/>
                    <a:gd name="T12" fmla="*/ 14 w 150"/>
                    <a:gd name="T13" fmla="*/ 0 h 173"/>
                    <a:gd name="T14" fmla="*/ 14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07" name="Freeform 30"/>
                <p:cNvSpPr/>
                <p:nvPr/>
              </p:nvSpPr>
              <p:spPr bwMode="auto">
                <a:xfrm>
                  <a:off x="5" y="3728"/>
                  <a:ext cx="842" cy="440"/>
                </a:xfrm>
                <a:custGeom>
                  <a:avLst/>
                  <a:gdLst>
                    <a:gd name="T0" fmla="*/ 20 w 1684"/>
                    <a:gd name="T1" fmla="*/ 0 h 880"/>
                    <a:gd name="T2" fmla="*/ 8 w 1684"/>
                    <a:gd name="T3" fmla="*/ 7 h 880"/>
                    <a:gd name="T4" fmla="*/ 0 w 1684"/>
                    <a:gd name="T5" fmla="*/ 26 h 880"/>
                    <a:gd name="T6" fmla="*/ 9 w 1684"/>
                    <a:gd name="T7" fmla="*/ 45 h 880"/>
                    <a:gd name="T8" fmla="*/ 148 w 1684"/>
                    <a:gd name="T9" fmla="*/ 109 h 880"/>
                    <a:gd name="T10" fmla="*/ 178 w 1684"/>
                    <a:gd name="T11" fmla="*/ 105 h 880"/>
                    <a:gd name="T12" fmla="*/ 202 w 1684"/>
                    <a:gd name="T13" fmla="*/ 110 h 880"/>
                    <a:gd name="T14" fmla="*/ 211 w 1684"/>
                    <a:gd name="T15" fmla="*/ 101 h 880"/>
                    <a:gd name="T16" fmla="*/ 188 w 1684"/>
                    <a:gd name="T17" fmla="*/ 83 h 880"/>
                    <a:gd name="T18" fmla="*/ 179 w 1684"/>
                    <a:gd name="T19" fmla="*/ 64 h 880"/>
                    <a:gd name="T20" fmla="*/ 172 w 1684"/>
                    <a:gd name="T21" fmla="*/ 66 h 880"/>
                    <a:gd name="T22" fmla="*/ 180 w 1684"/>
                    <a:gd name="T23" fmla="*/ 83 h 880"/>
                    <a:gd name="T24" fmla="*/ 198 w 1684"/>
                    <a:gd name="T25" fmla="*/ 102 h 880"/>
                    <a:gd name="T26" fmla="*/ 177 w 1684"/>
                    <a:gd name="T27" fmla="*/ 99 h 880"/>
                    <a:gd name="T28" fmla="*/ 153 w 1684"/>
                    <a:gd name="T29" fmla="*/ 102 h 880"/>
                    <a:gd name="T30" fmla="*/ 157 w 1684"/>
                    <a:gd name="T31" fmla="*/ 82 h 880"/>
                    <a:gd name="T32" fmla="*/ 168 w 1684"/>
                    <a:gd name="T33" fmla="*/ 68 h 880"/>
                    <a:gd name="T34" fmla="*/ 156 w 1684"/>
                    <a:gd name="T35" fmla="*/ 69 h 880"/>
                    <a:gd name="T36" fmla="*/ 146 w 1684"/>
                    <a:gd name="T37" fmla="*/ 83 h 880"/>
                    <a:gd name="T38" fmla="*/ 143 w 1684"/>
                    <a:gd name="T39" fmla="*/ 99 h 880"/>
                    <a:gd name="T40" fmla="*/ 14 w 1684"/>
                    <a:gd name="T41" fmla="*/ 39 h 880"/>
                    <a:gd name="T42" fmla="*/ 10 w 1684"/>
                    <a:gd name="T43" fmla="*/ 27 h 880"/>
                    <a:gd name="T44" fmla="*/ 13 w 1684"/>
                    <a:gd name="T45" fmla="*/ 12 h 880"/>
                    <a:gd name="T46" fmla="*/ 28 w 1684"/>
                    <a:gd name="T47" fmla="*/ 0 h 880"/>
                    <a:gd name="T48" fmla="*/ 20 w 1684"/>
                    <a:gd name="T49" fmla="*/ 0 h 880"/>
                    <a:gd name="T50" fmla="*/ 20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08" name="Freeform 31"/>
                <p:cNvSpPr/>
                <p:nvPr/>
              </p:nvSpPr>
              <p:spPr bwMode="auto">
                <a:xfrm>
                  <a:off x="106" y="3770"/>
                  <a:ext cx="80" cy="167"/>
                </a:xfrm>
                <a:custGeom>
                  <a:avLst/>
                  <a:gdLst>
                    <a:gd name="T0" fmla="*/ 15 w 160"/>
                    <a:gd name="T1" fmla="*/ 0 h 335"/>
                    <a:gd name="T2" fmla="*/ 3 w 160"/>
                    <a:gd name="T3" fmla="*/ 13 h 335"/>
                    <a:gd name="T4" fmla="*/ 0 w 160"/>
                    <a:gd name="T5" fmla="*/ 28 h 335"/>
                    <a:gd name="T6" fmla="*/ 5 w 160"/>
                    <a:gd name="T7" fmla="*/ 39 h 335"/>
                    <a:gd name="T8" fmla="*/ 12 w 160"/>
                    <a:gd name="T9" fmla="*/ 41 h 335"/>
                    <a:gd name="T10" fmla="*/ 10 w 160"/>
                    <a:gd name="T11" fmla="*/ 19 h 335"/>
                    <a:gd name="T12" fmla="*/ 20 w 160"/>
                    <a:gd name="T13" fmla="*/ 2 h 335"/>
                    <a:gd name="T14" fmla="*/ 15 w 160"/>
                    <a:gd name="T15" fmla="*/ 0 h 335"/>
                    <a:gd name="T16" fmla="*/ 15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09" name="Freeform 32"/>
                <p:cNvSpPr/>
                <p:nvPr/>
              </p:nvSpPr>
              <p:spPr bwMode="auto">
                <a:xfrm>
                  <a:off x="449" y="3490"/>
                  <a:ext cx="322" cy="594"/>
                </a:xfrm>
                <a:custGeom>
                  <a:avLst/>
                  <a:gdLst>
                    <a:gd name="T0" fmla="*/ 28 w 642"/>
                    <a:gd name="T1" fmla="*/ 112 h 1188"/>
                    <a:gd name="T2" fmla="*/ 0 w 642"/>
                    <a:gd name="T3" fmla="*/ 16 h 1188"/>
                    <a:gd name="T4" fmla="*/ 11 w 642"/>
                    <a:gd name="T5" fmla="*/ 5 h 1188"/>
                    <a:gd name="T6" fmla="*/ 33 w 642"/>
                    <a:gd name="T7" fmla="*/ 0 h 1188"/>
                    <a:gd name="T8" fmla="*/ 50 w 642"/>
                    <a:gd name="T9" fmla="*/ 8 h 1188"/>
                    <a:gd name="T10" fmla="*/ 81 w 642"/>
                    <a:gd name="T11" fmla="*/ 149 h 1188"/>
                    <a:gd name="T12" fmla="*/ 70 w 642"/>
                    <a:gd name="T13" fmla="*/ 137 h 1188"/>
                    <a:gd name="T14" fmla="*/ 45 w 642"/>
                    <a:gd name="T15" fmla="*/ 13 h 1188"/>
                    <a:gd name="T16" fmla="*/ 29 w 642"/>
                    <a:gd name="T17" fmla="*/ 8 h 1188"/>
                    <a:gd name="T18" fmla="*/ 15 w 642"/>
                    <a:gd name="T19" fmla="*/ 10 h 1188"/>
                    <a:gd name="T20" fmla="*/ 10 w 642"/>
                    <a:gd name="T21" fmla="*/ 18 h 1188"/>
                    <a:gd name="T22" fmla="*/ 39 w 642"/>
                    <a:gd name="T23" fmla="*/ 116 h 1188"/>
                    <a:gd name="T24" fmla="*/ 28 w 642"/>
                    <a:gd name="T25" fmla="*/ 112 h 1188"/>
                    <a:gd name="T26" fmla="*/ 28 w 642"/>
                    <a:gd name="T27" fmla="*/ 112 h 11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0" name="Freeform 33"/>
                <p:cNvSpPr/>
                <p:nvPr/>
              </p:nvSpPr>
              <p:spPr bwMode="auto">
                <a:xfrm>
                  <a:off x="578" y="3650"/>
                  <a:ext cx="96" cy="252"/>
                </a:xfrm>
                <a:custGeom>
                  <a:avLst/>
                  <a:gdLst>
                    <a:gd name="T0" fmla="*/ 0 w 192"/>
                    <a:gd name="T1" fmla="*/ 4 h 504"/>
                    <a:gd name="T2" fmla="*/ 10 w 192"/>
                    <a:gd name="T3" fmla="*/ 25 h 504"/>
                    <a:gd name="T4" fmla="*/ 15 w 192"/>
                    <a:gd name="T5" fmla="*/ 40 h 504"/>
                    <a:gd name="T6" fmla="*/ 15 w 192"/>
                    <a:gd name="T7" fmla="*/ 63 h 504"/>
                    <a:gd name="T8" fmla="*/ 24 w 192"/>
                    <a:gd name="T9" fmla="*/ 63 h 504"/>
                    <a:gd name="T10" fmla="*/ 24 w 192"/>
                    <a:gd name="T11" fmla="*/ 45 h 504"/>
                    <a:gd name="T12" fmla="*/ 21 w 192"/>
                    <a:gd name="T13" fmla="*/ 26 h 504"/>
                    <a:gd name="T14" fmla="*/ 13 w 192"/>
                    <a:gd name="T15" fmla="*/ 8 h 504"/>
                    <a:gd name="T16" fmla="*/ 8 w 192"/>
                    <a:gd name="T17" fmla="*/ 0 h 504"/>
                    <a:gd name="T18" fmla="*/ 0 w 192"/>
                    <a:gd name="T19" fmla="*/ 4 h 504"/>
                    <a:gd name="T20" fmla="*/ 0 w 192"/>
                    <a:gd name="T21" fmla="*/ 4 h 5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1" name="Freeform 34"/>
                <p:cNvSpPr/>
                <p:nvPr/>
              </p:nvSpPr>
              <p:spPr bwMode="auto">
                <a:xfrm>
                  <a:off x="328" y="3630"/>
                  <a:ext cx="195" cy="135"/>
                </a:xfrm>
                <a:custGeom>
                  <a:avLst/>
                  <a:gdLst>
                    <a:gd name="T0" fmla="*/ 38 w 390"/>
                    <a:gd name="T1" fmla="*/ 0 h 269"/>
                    <a:gd name="T2" fmla="*/ 33 w 390"/>
                    <a:gd name="T3" fmla="*/ 3 h 269"/>
                    <a:gd name="T4" fmla="*/ 32 w 390"/>
                    <a:gd name="T5" fmla="*/ 9 h 269"/>
                    <a:gd name="T6" fmla="*/ 0 w 390"/>
                    <a:gd name="T7" fmla="*/ 22 h 269"/>
                    <a:gd name="T8" fmla="*/ 0 w 390"/>
                    <a:gd name="T9" fmla="*/ 28 h 269"/>
                    <a:gd name="T10" fmla="*/ 36 w 390"/>
                    <a:gd name="T11" fmla="*/ 29 h 269"/>
                    <a:gd name="T12" fmla="*/ 40 w 390"/>
                    <a:gd name="T13" fmla="*/ 34 h 269"/>
                    <a:gd name="T14" fmla="*/ 49 w 390"/>
                    <a:gd name="T15" fmla="*/ 34 h 269"/>
                    <a:gd name="T16" fmla="*/ 48 w 390"/>
                    <a:gd name="T17" fmla="*/ 24 h 269"/>
                    <a:gd name="T18" fmla="*/ 15 w 390"/>
                    <a:gd name="T19" fmla="*/ 22 h 269"/>
                    <a:gd name="T20" fmla="*/ 42 w 390"/>
                    <a:gd name="T21" fmla="*/ 12 h 269"/>
                    <a:gd name="T22" fmla="*/ 38 w 390"/>
                    <a:gd name="T23" fmla="*/ 0 h 269"/>
                    <a:gd name="T24" fmla="*/ 38 w 390"/>
                    <a:gd name="T25" fmla="*/ 0 h 2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2" name="Freeform 35"/>
                <p:cNvSpPr/>
                <p:nvPr/>
              </p:nvSpPr>
              <p:spPr bwMode="auto">
                <a:xfrm>
                  <a:off x="658" y="3538"/>
                  <a:ext cx="471" cy="212"/>
                </a:xfrm>
                <a:custGeom>
                  <a:avLst/>
                  <a:gdLst>
                    <a:gd name="T0" fmla="*/ 0 w 941"/>
                    <a:gd name="T1" fmla="*/ 17 h 424"/>
                    <a:gd name="T2" fmla="*/ 108 w 941"/>
                    <a:gd name="T3" fmla="*/ 0 h 424"/>
                    <a:gd name="T4" fmla="*/ 116 w 941"/>
                    <a:gd name="T5" fmla="*/ 10 h 424"/>
                    <a:gd name="T6" fmla="*/ 118 w 941"/>
                    <a:gd name="T7" fmla="*/ 23 h 424"/>
                    <a:gd name="T8" fmla="*/ 113 w 941"/>
                    <a:gd name="T9" fmla="*/ 36 h 424"/>
                    <a:gd name="T10" fmla="*/ 8 w 941"/>
                    <a:gd name="T11" fmla="*/ 53 h 424"/>
                    <a:gd name="T12" fmla="*/ 7 w 941"/>
                    <a:gd name="T13" fmla="*/ 48 h 424"/>
                    <a:gd name="T14" fmla="*/ 108 w 941"/>
                    <a:gd name="T15" fmla="*/ 31 h 424"/>
                    <a:gd name="T16" fmla="*/ 112 w 941"/>
                    <a:gd name="T17" fmla="*/ 19 h 424"/>
                    <a:gd name="T18" fmla="*/ 105 w 941"/>
                    <a:gd name="T19" fmla="*/ 8 h 424"/>
                    <a:gd name="T20" fmla="*/ 0 w 941"/>
                    <a:gd name="T21" fmla="*/ 24 h 424"/>
                    <a:gd name="T22" fmla="*/ 0 w 941"/>
                    <a:gd name="T23" fmla="*/ 17 h 424"/>
                    <a:gd name="T24" fmla="*/ 0 w 941"/>
                    <a:gd name="T25" fmla="*/ 17 h 4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313" name="Freeform 36"/>
                <p:cNvSpPr/>
                <p:nvPr/>
              </p:nvSpPr>
              <p:spPr bwMode="auto">
                <a:xfrm>
                  <a:off x="717" y="3606"/>
                  <a:ext cx="245" cy="86"/>
                </a:xfrm>
                <a:custGeom>
                  <a:avLst/>
                  <a:gdLst>
                    <a:gd name="T0" fmla="*/ 0 w 488"/>
                    <a:gd name="T1" fmla="*/ 15 h 173"/>
                    <a:gd name="T2" fmla="*/ 9 w 488"/>
                    <a:gd name="T3" fmla="*/ 21 h 173"/>
                    <a:gd name="T4" fmla="*/ 28 w 488"/>
                    <a:gd name="T5" fmla="*/ 20 h 173"/>
                    <a:gd name="T6" fmla="*/ 53 w 488"/>
                    <a:gd name="T7" fmla="*/ 14 h 173"/>
                    <a:gd name="T8" fmla="*/ 62 w 488"/>
                    <a:gd name="T9" fmla="*/ 5 h 173"/>
                    <a:gd name="T10" fmla="*/ 56 w 488"/>
                    <a:gd name="T11" fmla="*/ 0 h 173"/>
                    <a:gd name="T12" fmla="*/ 32 w 488"/>
                    <a:gd name="T13" fmla="*/ 0 h 173"/>
                    <a:gd name="T14" fmla="*/ 14 w 488"/>
                    <a:gd name="T15" fmla="*/ 1 h 173"/>
                    <a:gd name="T16" fmla="*/ 2 w 488"/>
                    <a:gd name="T17" fmla="*/ 9 h 173"/>
                    <a:gd name="T18" fmla="*/ 14 w 488"/>
                    <a:gd name="T19" fmla="*/ 11 h 173"/>
                    <a:gd name="T20" fmla="*/ 35 w 488"/>
                    <a:gd name="T21" fmla="*/ 6 h 173"/>
                    <a:gd name="T22" fmla="*/ 53 w 488"/>
                    <a:gd name="T23" fmla="*/ 6 h 173"/>
                    <a:gd name="T24" fmla="*/ 34 w 488"/>
                    <a:gd name="T25" fmla="*/ 13 h 173"/>
                    <a:gd name="T26" fmla="*/ 18 w 488"/>
                    <a:gd name="T27" fmla="*/ 15 h 173"/>
                    <a:gd name="T28" fmla="*/ 0 w 488"/>
                    <a:gd name="T29" fmla="*/ 15 h 173"/>
                    <a:gd name="T30" fmla="*/ 0 w 488"/>
                    <a:gd name="T31" fmla="*/ 15 h 1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grpSp>
      </p:grpSp>
      <p:grpSp>
        <p:nvGrpSpPr>
          <p:cNvPr id="12299" name="Group 37"/>
          <p:cNvGrpSpPr/>
          <p:nvPr/>
        </p:nvGrpSpPr>
        <p:grpSpPr>
          <a:xfrm>
            <a:off x="8680450" y="2116138"/>
            <a:ext cx="385763" cy="4308475"/>
            <a:chOff x="5468" y="1333"/>
            <a:chExt cx="243" cy="2714"/>
          </a:xfrm>
        </p:grpSpPr>
        <p:sp>
          <p:nvSpPr>
            <p:cNvPr id="11289" name="Freeform 38"/>
            <p:cNvSpPr/>
            <p:nvPr/>
          </p:nvSpPr>
          <p:spPr bwMode="auto">
            <a:xfrm flipH="1">
              <a:off x="5468" y="2620"/>
              <a:ext cx="205" cy="1427"/>
            </a:xfrm>
            <a:custGeom>
              <a:avLst/>
              <a:gdLst>
                <a:gd name="T0" fmla="*/ 13 w 772"/>
                <a:gd name="T1" fmla="*/ 263 h 3266"/>
                <a:gd name="T2" fmla="*/ 7 w 772"/>
                <a:gd name="T3" fmla="*/ 246 h 3266"/>
                <a:gd name="T4" fmla="*/ 6 w 772"/>
                <a:gd name="T5" fmla="*/ 232 h 3266"/>
                <a:gd name="T6" fmla="*/ 7 w 772"/>
                <a:gd name="T7" fmla="*/ 212 h 3266"/>
                <a:gd name="T8" fmla="*/ 11 w 772"/>
                <a:gd name="T9" fmla="*/ 188 h 3266"/>
                <a:gd name="T10" fmla="*/ 12 w 772"/>
                <a:gd name="T11" fmla="*/ 173 h 3266"/>
                <a:gd name="T12" fmla="*/ 11 w 772"/>
                <a:gd name="T13" fmla="*/ 163 h 3266"/>
                <a:gd name="T14" fmla="*/ 7 w 772"/>
                <a:gd name="T15" fmla="*/ 155 h 3266"/>
                <a:gd name="T16" fmla="*/ 7 w 772"/>
                <a:gd name="T17" fmla="*/ 145 h 3266"/>
                <a:gd name="T18" fmla="*/ 8 w 772"/>
                <a:gd name="T19" fmla="*/ 132 h 3266"/>
                <a:gd name="T20" fmla="*/ 14 w 772"/>
                <a:gd name="T21" fmla="*/ 97 h 3266"/>
                <a:gd name="T22" fmla="*/ 14 w 772"/>
                <a:gd name="T23" fmla="*/ 79 h 3266"/>
                <a:gd name="T24" fmla="*/ 13 w 772"/>
                <a:gd name="T25" fmla="*/ 59 h 3266"/>
                <a:gd name="T26" fmla="*/ 8 w 772"/>
                <a:gd name="T27" fmla="*/ 50 h 3266"/>
                <a:gd name="T28" fmla="*/ 4 w 772"/>
                <a:gd name="T29" fmla="*/ 35 h 3266"/>
                <a:gd name="T30" fmla="*/ 0 w 772"/>
                <a:gd name="T31" fmla="*/ 0 h 3266"/>
                <a:gd name="T32" fmla="*/ 1 w 772"/>
                <a:gd name="T33" fmla="*/ 32 h 3266"/>
                <a:gd name="T34" fmla="*/ 3 w 772"/>
                <a:gd name="T35" fmla="*/ 51 h 3266"/>
                <a:gd name="T36" fmla="*/ 7 w 772"/>
                <a:gd name="T37" fmla="*/ 63 h 3266"/>
                <a:gd name="T38" fmla="*/ 11 w 772"/>
                <a:gd name="T39" fmla="*/ 69 h 3266"/>
                <a:gd name="T40" fmla="*/ 11 w 772"/>
                <a:gd name="T41" fmla="*/ 87 h 3266"/>
                <a:gd name="T42" fmla="*/ 9 w 772"/>
                <a:gd name="T43" fmla="*/ 106 h 3266"/>
                <a:gd name="T44" fmla="*/ 5 w 772"/>
                <a:gd name="T45" fmla="*/ 138 h 3266"/>
                <a:gd name="T46" fmla="*/ 4 w 772"/>
                <a:gd name="T47" fmla="*/ 159 h 3266"/>
                <a:gd name="T48" fmla="*/ 9 w 772"/>
                <a:gd name="T49" fmla="*/ 171 h 3266"/>
                <a:gd name="T50" fmla="*/ 8 w 772"/>
                <a:gd name="T51" fmla="*/ 182 h 3266"/>
                <a:gd name="T52" fmla="*/ 5 w 772"/>
                <a:gd name="T53" fmla="*/ 204 h 3266"/>
                <a:gd name="T54" fmla="*/ 3 w 772"/>
                <a:gd name="T55" fmla="*/ 226 h 3266"/>
                <a:gd name="T56" fmla="*/ 5 w 772"/>
                <a:gd name="T57" fmla="*/ 249 h 3266"/>
                <a:gd name="T58" fmla="*/ 8 w 772"/>
                <a:gd name="T59" fmla="*/ 262 h 3266"/>
                <a:gd name="T60" fmla="*/ 12 w 772"/>
                <a:gd name="T61" fmla="*/ 272 h 3266"/>
                <a:gd name="T62" fmla="*/ 13 w 772"/>
                <a:gd name="T63" fmla="*/ 263 h 3266"/>
                <a:gd name="T64" fmla="*/ 13 w 772"/>
                <a:gd name="T65" fmla="*/ 263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90" name="Freeform 39"/>
            <p:cNvSpPr/>
            <p:nvPr/>
          </p:nvSpPr>
          <p:spPr bwMode="auto">
            <a:xfrm flipH="1">
              <a:off x="5506" y="1333"/>
              <a:ext cx="205" cy="1633"/>
            </a:xfrm>
            <a:custGeom>
              <a:avLst/>
              <a:gdLst>
                <a:gd name="T0" fmla="*/ 13 w 772"/>
                <a:gd name="T1" fmla="*/ 395 h 3266"/>
                <a:gd name="T2" fmla="*/ 7 w 772"/>
                <a:gd name="T3" fmla="*/ 369 h 3266"/>
                <a:gd name="T4" fmla="*/ 6 w 772"/>
                <a:gd name="T5" fmla="*/ 348 h 3266"/>
                <a:gd name="T6" fmla="*/ 7 w 772"/>
                <a:gd name="T7" fmla="*/ 318 h 3266"/>
                <a:gd name="T8" fmla="*/ 11 w 772"/>
                <a:gd name="T9" fmla="*/ 282 h 3266"/>
                <a:gd name="T10" fmla="*/ 12 w 772"/>
                <a:gd name="T11" fmla="*/ 259 h 3266"/>
                <a:gd name="T12" fmla="*/ 11 w 772"/>
                <a:gd name="T13" fmla="*/ 244 h 3266"/>
                <a:gd name="T14" fmla="*/ 7 w 772"/>
                <a:gd name="T15" fmla="*/ 233 h 3266"/>
                <a:gd name="T16" fmla="*/ 7 w 772"/>
                <a:gd name="T17" fmla="*/ 219 h 3266"/>
                <a:gd name="T18" fmla="*/ 8 w 772"/>
                <a:gd name="T19" fmla="*/ 199 h 3266"/>
                <a:gd name="T20" fmla="*/ 14 w 772"/>
                <a:gd name="T21" fmla="*/ 145 h 3266"/>
                <a:gd name="T22" fmla="*/ 14 w 772"/>
                <a:gd name="T23" fmla="*/ 119 h 3266"/>
                <a:gd name="T24" fmla="*/ 13 w 772"/>
                <a:gd name="T25" fmla="*/ 90 h 3266"/>
                <a:gd name="T26" fmla="*/ 8 w 772"/>
                <a:gd name="T27" fmla="*/ 76 h 3266"/>
                <a:gd name="T28" fmla="*/ 4 w 772"/>
                <a:gd name="T29" fmla="*/ 53 h 3266"/>
                <a:gd name="T30" fmla="*/ 0 w 772"/>
                <a:gd name="T31" fmla="*/ 0 h 3266"/>
                <a:gd name="T32" fmla="*/ 1 w 772"/>
                <a:gd name="T33" fmla="*/ 48 h 3266"/>
                <a:gd name="T34" fmla="*/ 3 w 772"/>
                <a:gd name="T35" fmla="*/ 77 h 3266"/>
                <a:gd name="T36" fmla="*/ 7 w 772"/>
                <a:gd name="T37" fmla="*/ 95 h 3266"/>
                <a:gd name="T38" fmla="*/ 11 w 772"/>
                <a:gd name="T39" fmla="*/ 105 h 3266"/>
                <a:gd name="T40" fmla="*/ 11 w 772"/>
                <a:gd name="T41" fmla="*/ 131 h 3266"/>
                <a:gd name="T42" fmla="*/ 9 w 772"/>
                <a:gd name="T43" fmla="*/ 159 h 3266"/>
                <a:gd name="T44" fmla="*/ 5 w 772"/>
                <a:gd name="T45" fmla="*/ 208 h 3266"/>
                <a:gd name="T46" fmla="*/ 4 w 772"/>
                <a:gd name="T47" fmla="*/ 239 h 3266"/>
                <a:gd name="T48" fmla="*/ 9 w 772"/>
                <a:gd name="T49" fmla="*/ 257 h 3266"/>
                <a:gd name="T50" fmla="*/ 8 w 772"/>
                <a:gd name="T51" fmla="*/ 273 h 3266"/>
                <a:gd name="T52" fmla="*/ 5 w 772"/>
                <a:gd name="T53" fmla="*/ 307 h 3266"/>
                <a:gd name="T54" fmla="*/ 3 w 772"/>
                <a:gd name="T55" fmla="*/ 340 h 3266"/>
                <a:gd name="T56" fmla="*/ 5 w 772"/>
                <a:gd name="T57" fmla="*/ 375 h 3266"/>
                <a:gd name="T58" fmla="*/ 8 w 772"/>
                <a:gd name="T59" fmla="*/ 393 h 3266"/>
                <a:gd name="T60" fmla="*/ 12 w 772"/>
                <a:gd name="T61" fmla="*/ 409 h 3266"/>
                <a:gd name="T62" fmla="*/ 13 w 772"/>
                <a:gd name="T63" fmla="*/ 395 h 3266"/>
                <a:gd name="T64" fmla="*/ 13 w 772"/>
                <a:gd name="T65" fmla="*/ 395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grpSp>
        <p:nvGrpSpPr>
          <p:cNvPr id="12300" name="Group 40"/>
          <p:cNvGrpSpPr/>
          <p:nvPr/>
        </p:nvGrpSpPr>
        <p:grpSpPr>
          <a:xfrm>
            <a:off x="7318375" y="90488"/>
            <a:ext cx="2133600" cy="1911350"/>
            <a:chOff x="4610" y="57"/>
            <a:chExt cx="1344" cy="1204"/>
          </a:xfrm>
        </p:grpSpPr>
        <p:grpSp>
          <p:nvGrpSpPr>
            <p:cNvPr id="12301" name="Group 41"/>
            <p:cNvGrpSpPr/>
            <p:nvPr userDrawn="1"/>
          </p:nvGrpSpPr>
          <p:grpSpPr>
            <a:xfrm>
              <a:off x="4610" y="57"/>
              <a:ext cx="1344" cy="1204"/>
              <a:chOff x="4610" y="57"/>
              <a:chExt cx="1344" cy="1204"/>
            </a:xfrm>
          </p:grpSpPr>
          <p:sp>
            <p:nvSpPr>
              <p:cNvPr id="11279" name="Freeform 42"/>
              <p:cNvSpPr/>
              <p:nvPr/>
            </p:nvSpPr>
            <p:spPr bwMode="auto">
              <a:xfrm rot="-3172564">
                <a:off x="5430" y="1086"/>
                <a:ext cx="62" cy="288"/>
              </a:xfrm>
              <a:custGeom>
                <a:avLst/>
                <a:gdLst>
                  <a:gd name="T0" fmla="*/ 2 w 245"/>
                  <a:gd name="T1" fmla="*/ 0 h 806"/>
                  <a:gd name="T2" fmla="*/ 2 w 245"/>
                  <a:gd name="T3" fmla="*/ 16 h 806"/>
                  <a:gd name="T4" fmla="*/ 0 w 245"/>
                  <a:gd name="T5" fmla="*/ 37 h 806"/>
                  <a:gd name="T6" fmla="*/ 1 w 245"/>
                  <a:gd name="T7" fmla="*/ 36 h 806"/>
                  <a:gd name="T8" fmla="*/ 4 w 245"/>
                  <a:gd name="T9" fmla="*/ 17 h 806"/>
                  <a:gd name="T10" fmla="*/ 4 w 245"/>
                  <a:gd name="T11" fmla="*/ 0 h 806"/>
                  <a:gd name="T12" fmla="*/ 2 w 245"/>
                  <a:gd name="T13" fmla="*/ 0 h 806"/>
                  <a:gd name="T14" fmla="*/ 2 w 245"/>
                  <a:gd name="T15" fmla="*/ 0 h 8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5" h="806">
                    <a:moveTo>
                      <a:pt x="123" y="9"/>
                    </a:moveTo>
                    <a:lnTo>
                      <a:pt x="131" y="342"/>
                    </a:lnTo>
                    <a:lnTo>
                      <a:pt x="0" y="806"/>
                    </a:lnTo>
                    <a:lnTo>
                      <a:pt x="79" y="789"/>
                    </a:lnTo>
                    <a:lnTo>
                      <a:pt x="218" y="376"/>
                    </a:lnTo>
                    <a:lnTo>
                      <a:pt x="245" y="0"/>
                    </a:lnTo>
                    <a:lnTo>
                      <a:pt x="123" y="9"/>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nvGrpSpPr>
              <p:cNvPr id="12304" name="Group 43"/>
              <p:cNvGrpSpPr/>
              <p:nvPr userDrawn="1"/>
            </p:nvGrpSpPr>
            <p:grpSpPr>
              <a:xfrm>
                <a:off x="4610" y="57"/>
                <a:ext cx="1344" cy="985"/>
                <a:chOff x="4610" y="57"/>
                <a:chExt cx="1344" cy="985"/>
              </a:xfrm>
            </p:grpSpPr>
            <p:sp>
              <p:nvSpPr>
                <p:cNvPr id="11281" name="Freeform 44"/>
                <p:cNvSpPr/>
                <p:nvPr/>
              </p:nvSpPr>
              <p:spPr bwMode="auto">
                <a:xfrm rot="-3172564">
                  <a:off x="4966" y="71"/>
                  <a:ext cx="153" cy="125"/>
                </a:xfrm>
                <a:custGeom>
                  <a:avLst/>
                  <a:gdLst>
                    <a:gd name="T0" fmla="*/ 0 w 604"/>
                    <a:gd name="T1" fmla="*/ 0 h 349"/>
                    <a:gd name="T2" fmla="*/ 5 w 604"/>
                    <a:gd name="T3" fmla="*/ 9 h 349"/>
                    <a:gd name="T4" fmla="*/ 8 w 604"/>
                    <a:gd name="T5" fmla="*/ 16 h 349"/>
                    <a:gd name="T6" fmla="*/ 10 w 604"/>
                    <a:gd name="T7" fmla="*/ 6 h 349"/>
                    <a:gd name="T8" fmla="*/ 6 w 604"/>
                    <a:gd name="T9" fmla="*/ 0 h 349"/>
                    <a:gd name="T10" fmla="*/ 8 w 604"/>
                    <a:gd name="T11" fmla="*/ 9 h 349"/>
                    <a:gd name="T12" fmla="*/ 2 w 604"/>
                    <a:gd name="T13" fmla="*/ 1 h 349"/>
                    <a:gd name="T14" fmla="*/ 0 w 604"/>
                    <a:gd name="T15" fmla="*/ 0 h 349"/>
                    <a:gd name="T16" fmla="*/ 0 w 604"/>
                    <a:gd name="T17" fmla="*/ 0 h 3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4" h="349">
                      <a:moveTo>
                        <a:pt x="0" y="0"/>
                      </a:moveTo>
                      <a:lnTo>
                        <a:pt x="298" y="184"/>
                      </a:lnTo>
                      <a:lnTo>
                        <a:pt x="500" y="349"/>
                      </a:lnTo>
                      <a:lnTo>
                        <a:pt x="604" y="140"/>
                      </a:lnTo>
                      <a:lnTo>
                        <a:pt x="359" y="9"/>
                      </a:lnTo>
                      <a:lnTo>
                        <a:pt x="464" y="184"/>
                      </a:lnTo>
                      <a:lnTo>
                        <a:pt x="131" y="17"/>
                      </a:lnTo>
                      <a:lnTo>
                        <a:pt x="0"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2" name="Freeform 45"/>
                <p:cNvSpPr/>
                <p:nvPr/>
              </p:nvSpPr>
              <p:spPr bwMode="auto">
                <a:xfrm rot="-3172564">
                  <a:off x="5054" y="327"/>
                  <a:ext cx="269" cy="438"/>
                </a:xfrm>
                <a:custGeom>
                  <a:avLst/>
                  <a:gdLst>
                    <a:gd name="T0" fmla="*/ 12 w 1064"/>
                    <a:gd name="T1" fmla="*/ 6 h 1230"/>
                    <a:gd name="T2" fmla="*/ 8 w 1064"/>
                    <a:gd name="T3" fmla="*/ 16 h 1230"/>
                    <a:gd name="T4" fmla="*/ 3 w 1064"/>
                    <a:gd name="T5" fmla="*/ 35 h 1230"/>
                    <a:gd name="T6" fmla="*/ 0 w 1064"/>
                    <a:gd name="T7" fmla="*/ 50 h 1230"/>
                    <a:gd name="T8" fmla="*/ 1 w 1064"/>
                    <a:gd name="T9" fmla="*/ 56 h 1230"/>
                    <a:gd name="T10" fmla="*/ 4 w 1064"/>
                    <a:gd name="T11" fmla="*/ 54 h 1230"/>
                    <a:gd name="T12" fmla="*/ 9 w 1064"/>
                    <a:gd name="T13" fmla="*/ 41 h 1230"/>
                    <a:gd name="T14" fmla="*/ 14 w 1064"/>
                    <a:gd name="T15" fmla="*/ 24 h 1230"/>
                    <a:gd name="T16" fmla="*/ 17 w 1064"/>
                    <a:gd name="T17" fmla="*/ 12 h 1230"/>
                    <a:gd name="T18" fmla="*/ 17 w 1064"/>
                    <a:gd name="T19" fmla="*/ 4 h 1230"/>
                    <a:gd name="T20" fmla="*/ 16 w 1064"/>
                    <a:gd name="T21" fmla="*/ 0 h 1230"/>
                    <a:gd name="T22" fmla="*/ 13 w 1064"/>
                    <a:gd name="T23" fmla="*/ 3 h 1230"/>
                    <a:gd name="T24" fmla="*/ 16 w 1064"/>
                    <a:gd name="T25" fmla="*/ 5 h 1230"/>
                    <a:gd name="T26" fmla="*/ 14 w 1064"/>
                    <a:gd name="T27" fmla="*/ 16 h 1230"/>
                    <a:gd name="T28" fmla="*/ 11 w 1064"/>
                    <a:gd name="T29" fmla="*/ 30 h 1230"/>
                    <a:gd name="T30" fmla="*/ 6 w 1064"/>
                    <a:gd name="T31" fmla="*/ 46 h 1230"/>
                    <a:gd name="T32" fmla="*/ 2 w 1064"/>
                    <a:gd name="T33" fmla="*/ 50 h 1230"/>
                    <a:gd name="T34" fmla="*/ 2 w 1064"/>
                    <a:gd name="T35" fmla="*/ 43 h 1230"/>
                    <a:gd name="T36" fmla="*/ 7 w 1064"/>
                    <a:gd name="T37" fmla="*/ 23 h 1230"/>
                    <a:gd name="T38" fmla="*/ 13 w 1064"/>
                    <a:gd name="T39" fmla="*/ 5 h 1230"/>
                    <a:gd name="T40" fmla="*/ 12 w 1064"/>
                    <a:gd name="T41" fmla="*/ 6 h 1230"/>
                    <a:gd name="T42" fmla="*/ 12 w 1064"/>
                    <a:gd name="T43" fmla="*/ 6 h 12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3" name="Freeform 46"/>
                <p:cNvSpPr/>
                <p:nvPr/>
              </p:nvSpPr>
              <p:spPr bwMode="auto">
                <a:xfrm rot="-3172564">
                  <a:off x="4864" y="177"/>
                  <a:ext cx="505" cy="898"/>
                </a:xfrm>
                <a:custGeom>
                  <a:avLst/>
                  <a:gdLst>
                    <a:gd name="T0" fmla="*/ 31 w 2002"/>
                    <a:gd name="T1" fmla="*/ 0 h 2521"/>
                    <a:gd name="T2" fmla="*/ 0 w 2002"/>
                    <a:gd name="T3" fmla="*/ 114 h 2521"/>
                    <a:gd name="T4" fmla="*/ 3 w 2002"/>
                    <a:gd name="T5" fmla="*/ 111 h 2521"/>
                    <a:gd name="T6" fmla="*/ 32 w 2002"/>
                    <a:gd name="T7" fmla="*/ 3 h 2521"/>
                    <a:gd name="T8" fmla="*/ 31 w 2002"/>
                    <a:gd name="T9" fmla="*/ 0 h 2521"/>
                    <a:gd name="T10" fmla="*/ 31 w 2002"/>
                    <a:gd name="T11" fmla="*/ 0 h 25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02" h="2521">
                      <a:moveTo>
                        <a:pt x="1941" y="0"/>
                      </a:moveTo>
                      <a:lnTo>
                        <a:pt x="0" y="2521"/>
                      </a:lnTo>
                      <a:lnTo>
                        <a:pt x="192" y="2450"/>
                      </a:lnTo>
                      <a:lnTo>
                        <a:pt x="2002" y="61"/>
                      </a:lnTo>
                      <a:lnTo>
                        <a:pt x="1941" y="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4" name="Freeform 47"/>
                <p:cNvSpPr/>
                <p:nvPr/>
              </p:nvSpPr>
              <p:spPr bwMode="auto">
                <a:xfrm rot="-3172564">
                  <a:off x="4903" y="-19"/>
                  <a:ext cx="758" cy="1344"/>
                </a:xfrm>
                <a:custGeom>
                  <a:avLst/>
                  <a:gdLst>
                    <a:gd name="T0" fmla="*/ 2 w 3007"/>
                    <a:gd name="T1" fmla="*/ 129 h 3771"/>
                    <a:gd name="T2" fmla="*/ 6 w 3007"/>
                    <a:gd name="T3" fmla="*/ 128 h 3771"/>
                    <a:gd name="T4" fmla="*/ 13 w 3007"/>
                    <a:gd name="T5" fmla="*/ 136 h 3771"/>
                    <a:gd name="T6" fmla="*/ 11 w 3007"/>
                    <a:gd name="T7" fmla="*/ 128 h 3771"/>
                    <a:gd name="T8" fmla="*/ 6 w 3007"/>
                    <a:gd name="T9" fmla="*/ 122 h 3771"/>
                    <a:gd name="T10" fmla="*/ 10 w 3007"/>
                    <a:gd name="T11" fmla="*/ 123 h 3771"/>
                    <a:gd name="T12" fmla="*/ 16 w 3007"/>
                    <a:gd name="T13" fmla="*/ 130 h 3771"/>
                    <a:gd name="T14" fmla="*/ 46 w 3007"/>
                    <a:gd name="T15" fmla="*/ 19 h 3771"/>
                    <a:gd name="T16" fmla="*/ 41 w 3007"/>
                    <a:gd name="T17" fmla="*/ 7 h 3771"/>
                    <a:gd name="T18" fmla="*/ 37 w 3007"/>
                    <a:gd name="T19" fmla="*/ 0 h 3771"/>
                    <a:gd name="T20" fmla="*/ 43 w 3007"/>
                    <a:gd name="T21" fmla="*/ 4 h 3771"/>
                    <a:gd name="T22" fmla="*/ 48 w 3007"/>
                    <a:gd name="T23" fmla="*/ 20 h 3771"/>
                    <a:gd name="T24" fmla="*/ 13 w 3007"/>
                    <a:gd name="T25" fmla="*/ 148 h 3771"/>
                    <a:gd name="T26" fmla="*/ 8 w 3007"/>
                    <a:gd name="T27" fmla="*/ 154 h 3771"/>
                    <a:gd name="T28" fmla="*/ 2 w 3007"/>
                    <a:gd name="T29" fmla="*/ 171 h 3771"/>
                    <a:gd name="T30" fmla="*/ 0 w 3007"/>
                    <a:gd name="T31" fmla="*/ 166 h 3771"/>
                    <a:gd name="T32" fmla="*/ 2 w 3007"/>
                    <a:gd name="T33" fmla="*/ 164 h 3771"/>
                    <a:gd name="T34" fmla="*/ 6 w 3007"/>
                    <a:gd name="T35" fmla="*/ 153 h 3771"/>
                    <a:gd name="T36" fmla="*/ 3 w 3007"/>
                    <a:gd name="T37" fmla="*/ 148 h 3771"/>
                    <a:gd name="T38" fmla="*/ 3 w 3007"/>
                    <a:gd name="T39" fmla="*/ 144 h 3771"/>
                    <a:gd name="T40" fmla="*/ 7 w 3007"/>
                    <a:gd name="T41" fmla="*/ 149 h 3771"/>
                    <a:gd name="T42" fmla="*/ 7 w 3007"/>
                    <a:gd name="T43" fmla="*/ 144 h 3771"/>
                    <a:gd name="T44" fmla="*/ 10 w 3007"/>
                    <a:gd name="T45" fmla="*/ 146 h 3771"/>
                    <a:gd name="T46" fmla="*/ 7 w 3007"/>
                    <a:gd name="T47" fmla="*/ 139 h 3771"/>
                    <a:gd name="T48" fmla="*/ 10 w 3007"/>
                    <a:gd name="T49" fmla="*/ 139 h 3771"/>
                    <a:gd name="T50" fmla="*/ 2 w 3007"/>
                    <a:gd name="T51" fmla="*/ 129 h 3771"/>
                    <a:gd name="T52" fmla="*/ 2 w 3007"/>
                    <a:gd name="T53" fmla="*/ 129 h 37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5" name="Freeform 48"/>
                <p:cNvSpPr/>
                <p:nvPr/>
              </p:nvSpPr>
              <p:spPr bwMode="auto">
                <a:xfrm rot="-3172564">
                  <a:off x="5303" y="892"/>
                  <a:ext cx="169" cy="122"/>
                </a:xfrm>
                <a:custGeom>
                  <a:avLst/>
                  <a:gdLst>
                    <a:gd name="T0" fmla="*/ 0 w 673"/>
                    <a:gd name="T1" fmla="*/ 4 h 342"/>
                    <a:gd name="T2" fmla="*/ 4 w 673"/>
                    <a:gd name="T3" fmla="*/ 5 h 342"/>
                    <a:gd name="T4" fmla="*/ 10 w 673"/>
                    <a:gd name="T5" fmla="*/ 16 h 342"/>
                    <a:gd name="T6" fmla="*/ 11 w 673"/>
                    <a:gd name="T7" fmla="*/ 13 h 342"/>
                    <a:gd name="T8" fmla="*/ 7 w 673"/>
                    <a:gd name="T9" fmla="*/ 5 h 342"/>
                    <a:gd name="T10" fmla="*/ 1 w 673"/>
                    <a:gd name="T11" fmla="*/ 0 h 342"/>
                    <a:gd name="T12" fmla="*/ 0 w 673"/>
                    <a:gd name="T13" fmla="*/ 4 h 342"/>
                    <a:gd name="T14" fmla="*/ 0 w 673"/>
                    <a:gd name="T15" fmla="*/ 4 h 3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3" h="342">
                      <a:moveTo>
                        <a:pt x="0" y="80"/>
                      </a:moveTo>
                      <a:lnTo>
                        <a:pt x="255" y="106"/>
                      </a:lnTo>
                      <a:lnTo>
                        <a:pt x="639" y="342"/>
                      </a:lnTo>
                      <a:lnTo>
                        <a:pt x="673" y="289"/>
                      </a:lnTo>
                      <a:lnTo>
                        <a:pt x="447" y="114"/>
                      </a:lnTo>
                      <a:lnTo>
                        <a:pt x="26" y="0"/>
                      </a:lnTo>
                      <a:lnTo>
                        <a:pt x="0" y="80"/>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6" name="Freeform 49"/>
                <p:cNvSpPr/>
                <p:nvPr/>
              </p:nvSpPr>
              <p:spPr bwMode="auto">
                <a:xfrm rot="-3172564">
                  <a:off x="5254" y="801"/>
                  <a:ext cx="181" cy="144"/>
                </a:xfrm>
                <a:custGeom>
                  <a:avLst/>
                  <a:gdLst>
                    <a:gd name="T0" fmla="*/ 0 w 716"/>
                    <a:gd name="T1" fmla="*/ 4 h 403"/>
                    <a:gd name="T2" fmla="*/ 6 w 716"/>
                    <a:gd name="T3" fmla="*/ 7 h 403"/>
                    <a:gd name="T4" fmla="*/ 10 w 716"/>
                    <a:gd name="T5" fmla="*/ 18 h 403"/>
                    <a:gd name="T6" fmla="*/ 12 w 716"/>
                    <a:gd name="T7" fmla="*/ 14 h 403"/>
                    <a:gd name="T8" fmla="*/ 7 w 716"/>
                    <a:gd name="T9" fmla="*/ 5 h 403"/>
                    <a:gd name="T10" fmla="*/ 1 w 716"/>
                    <a:gd name="T11" fmla="*/ 0 h 403"/>
                    <a:gd name="T12" fmla="*/ 0 w 716"/>
                    <a:gd name="T13" fmla="*/ 4 h 403"/>
                    <a:gd name="T14" fmla="*/ 0 w 716"/>
                    <a:gd name="T15" fmla="*/ 4 h 4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6" h="403">
                      <a:moveTo>
                        <a:pt x="0" y="78"/>
                      </a:moveTo>
                      <a:lnTo>
                        <a:pt x="340" y="148"/>
                      </a:lnTo>
                      <a:lnTo>
                        <a:pt x="638" y="403"/>
                      </a:lnTo>
                      <a:lnTo>
                        <a:pt x="716" y="296"/>
                      </a:lnTo>
                      <a:lnTo>
                        <a:pt x="420" y="114"/>
                      </a:lnTo>
                      <a:lnTo>
                        <a:pt x="70" y="0"/>
                      </a:lnTo>
                      <a:lnTo>
                        <a:pt x="0" y="78"/>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7" name="Freeform 50"/>
                <p:cNvSpPr/>
                <p:nvPr/>
              </p:nvSpPr>
              <p:spPr bwMode="auto">
                <a:xfrm rot="-3172564">
                  <a:off x="4985" y="210"/>
                  <a:ext cx="181" cy="147"/>
                </a:xfrm>
                <a:custGeom>
                  <a:avLst/>
                  <a:gdLst>
                    <a:gd name="T0" fmla="*/ 0 w 717"/>
                    <a:gd name="T1" fmla="*/ 4 h 411"/>
                    <a:gd name="T2" fmla="*/ 5 w 717"/>
                    <a:gd name="T3" fmla="*/ 6 h 411"/>
                    <a:gd name="T4" fmla="*/ 10 w 717"/>
                    <a:gd name="T5" fmla="*/ 19 h 411"/>
                    <a:gd name="T6" fmla="*/ 12 w 717"/>
                    <a:gd name="T7" fmla="*/ 14 h 411"/>
                    <a:gd name="T8" fmla="*/ 6 w 717"/>
                    <a:gd name="T9" fmla="*/ 4 h 411"/>
                    <a:gd name="T10" fmla="*/ 1 w 717"/>
                    <a:gd name="T11" fmla="*/ 0 h 411"/>
                    <a:gd name="T12" fmla="*/ 0 w 717"/>
                    <a:gd name="T13" fmla="*/ 4 h 411"/>
                    <a:gd name="T14" fmla="*/ 0 w 717"/>
                    <a:gd name="T15" fmla="*/ 4 h 4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7" h="411">
                      <a:moveTo>
                        <a:pt x="0" y="78"/>
                      </a:moveTo>
                      <a:lnTo>
                        <a:pt x="316" y="139"/>
                      </a:lnTo>
                      <a:lnTo>
                        <a:pt x="649" y="411"/>
                      </a:lnTo>
                      <a:lnTo>
                        <a:pt x="717" y="314"/>
                      </a:lnTo>
                      <a:lnTo>
                        <a:pt x="394" y="87"/>
                      </a:lnTo>
                      <a:lnTo>
                        <a:pt x="54" y="0"/>
                      </a:lnTo>
                      <a:lnTo>
                        <a:pt x="0" y="78"/>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sp>
              <p:nvSpPr>
                <p:cNvPr id="11288" name="Freeform 51"/>
                <p:cNvSpPr/>
                <p:nvPr/>
              </p:nvSpPr>
              <p:spPr bwMode="auto">
                <a:xfrm rot="-3172564">
                  <a:off x="4953" y="137"/>
                  <a:ext cx="179" cy="138"/>
                </a:xfrm>
                <a:custGeom>
                  <a:avLst/>
                  <a:gdLst>
                    <a:gd name="T0" fmla="*/ 0 w 709"/>
                    <a:gd name="T1" fmla="*/ 4 h 386"/>
                    <a:gd name="T2" fmla="*/ 4 w 709"/>
                    <a:gd name="T3" fmla="*/ 6 h 386"/>
                    <a:gd name="T4" fmla="*/ 11 w 709"/>
                    <a:gd name="T5" fmla="*/ 18 h 386"/>
                    <a:gd name="T6" fmla="*/ 11 w 709"/>
                    <a:gd name="T7" fmla="*/ 14 h 386"/>
                    <a:gd name="T8" fmla="*/ 5 w 709"/>
                    <a:gd name="T9" fmla="*/ 3 h 386"/>
                    <a:gd name="T10" fmla="*/ 1 w 709"/>
                    <a:gd name="T11" fmla="*/ 0 h 386"/>
                    <a:gd name="T12" fmla="*/ 0 w 709"/>
                    <a:gd name="T13" fmla="*/ 4 h 386"/>
                    <a:gd name="T14" fmla="*/ 0 w 709"/>
                    <a:gd name="T15" fmla="*/ 4 h 3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09" h="386">
                      <a:moveTo>
                        <a:pt x="0" y="88"/>
                      </a:moveTo>
                      <a:lnTo>
                        <a:pt x="272" y="131"/>
                      </a:lnTo>
                      <a:lnTo>
                        <a:pt x="665" y="386"/>
                      </a:lnTo>
                      <a:lnTo>
                        <a:pt x="709" y="308"/>
                      </a:lnTo>
                      <a:lnTo>
                        <a:pt x="306" y="53"/>
                      </a:lnTo>
                      <a:lnTo>
                        <a:pt x="43" y="0"/>
                      </a:lnTo>
                      <a:lnTo>
                        <a:pt x="0" y="88"/>
                      </a:lnTo>
                      <a:close/>
                    </a:path>
                  </a:pathLst>
                </a:custGeom>
                <a:solidFill>
                  <a:schemeClr val="accent2"/>
                </a:solidFill>
                <a:ln w="9525">
                  <a:no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grpSp>
        <p:sp>
          <p:nvSpPr>
            <p:cNvPr id="11278" name="Line 52"/>
            <p:cNvSpPr>
              <a:spLocks noChangeShapeType="1"/>
            </p:cNvSpPr>
            <p:nvPr/>
          </p:nvSpPr>
          <p:spPr bwMode="auto">
            <a:xfrm>
              <a:off x="4870" y="84"/>
              <a:ext cx="42" cy="96"/>
            </a:xfrm>
            <a:prstGeom prst="line">
              <a:avLst/>
            </a:prstGeom>
            <a:noFill/>
            <a:ln w="38100">
              <a:solidFill>
                <a:schemeClr val="accent2"/>
              </a:solid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omic Sans MS" panose="030F0702030302020204" pitchFamily="66" charset="0"/>
                <a:ea typeface="宋体" panose="02010600030101010101" pitchFamily="2" charset="-122"/>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2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6.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6000" b="1" i="0" u="none" strike="noStrike" kern="0" cap="none" spc="0" normalizeH="0" baseline="0" noProof="0" dirty="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经济法</a:t>
            </a:r>
          </a:p>
        </p:txBody>
      </p:sp>
      <p:sp>
        <p:nvSpPr>
          <p:cNvPr id="2051" name="Rectangle 3"/>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授课教师：卢真杰</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685800" y="152400"/>
            <a:ext cx="6870700" cy="900336"/>
          </a:xfrm>
        </p:spPr>
        <p:txBody>
          <a:bodyPr vert="horz" wrap="square" lIns="91440" tIns="45720" rIns="91440" bIns="45720" anchor="b" anchorCtr="0"/>
          <a:lstStyle/>
          <a:p>
            <a:pPr algn="l" eaLnBrk="1" hangingPunct="1"/>
            <a:r>
              <a:rPr lang="zh-CN" altLang="en-US" b="1" dirty="0">
                <a:ea typeface="华文隶书" panose="02010800040101010101" pitchFamily="2" charset="-122"/>
              </a:rPr>
              <a:t>案例研究</a:t>
            </a:r>
          </a:p>
        </p:txBody>
      </p:sp>
      <p:sp>
        <p:nvSpPr>
          <p:cNvPr id="24579" name="Rectangle 3"/>
          <p:cNvSpPr>
            <a:spLocks noGrp="1"/>
          </p:cNvSpPr>
          <p:nvPr>
            <p:ph idx="1"/>
          </p:nvPr>
        </p:nvSpPr>
        <p:spPr>
          <a:xfrm>
            <a:off x="685800" y="1052736"/>
            <a:ext cx="7696200" cy="4752528"/>
          </a:xfrm>
        </p:spPr>
        <p:txBody>
          <a:bodyPr vert="horz" wrap="square" lIns="91440" tIns="45720" rIns="91440" bIns="45720" anchor="t" anchorCtr="0"/>
          <a:lstStyle/>
          <a:p>
            <a:pPr indent="0" algn="ctr" eaLnBrk="1" hangingPunct="1">
              <a:buNone/>
            </a:pPr>
            <a:r>
              <a:rPr lang="zh-CN" altLang="en-US" sz="2400" b="1" dirty="0"/>
              <a:t>波音兼并麦道公司案</a:t>
            </a:r>
          </a:p>
          <a:p>
            <a:pPr indent="0" eaLnBrk="1" hangingPunct="1">
              <a:buNone/>
            </a:pPr>
            <a:r>
              <a:rPr lang="zh-CN" altLang="en-US" sz="2400" dirty="0"/>
              <a:t>波音和麦道公司分别是美国航空制造业的老大和老二，是世界航空制造业的第</a:t>
            </a:r>
            <a:r>
              <a:rPr lang="en-US" altLang="zh-CN" sz="2400" dirty="0"/>
              <a:t>1</a:t>
            </a:r>
            <a:r>
              <a:rPr lang="zh-CN" altLang="en-US" sz="2400" dirty="0"/>
              <a:t>位和第</a:t>
            </a:r>
            <a:r>
              <a:rPr lang="en-US" altLang="zh-CN" sz="2400" dirty="0"/>
              <a:t>3</a:t>
            </a:r>
            <a:r>
              <a:rPr lang="zh-CN" altLang="en-US" sz="2400" dirty="0"/>
              <a:t>位。</a:t>
            </a:r>
            <a:r>
              <a:rPr lang="en-US" altLang="zh-CN" sz="2400" dirty="0"/>
              <a:t>1996</a:t>
            </a:r>
            <a:r>
              <a:rPr lang="zh-CN" altLang="en-US" sz="2400" dirty="0"/>
              <a:t>年底，波音公司用</a:t>
            </a:r>
            <a:r>
              <a:rPr lang="en-US" altLang="zh-CN" sz="2400" dirty="0"/>
              <a:t>166</a:t>
            </a:r>
            <a:r>
              <a:rPr lang="zh-CN" altLang="en-US" sz="2400" dirty="0"/>
              <a:t>亿美元兼并了麦道公司。在干线客机市场上，合并后的波音不仅成为全球最大的制造商，而且是美国市场唯一的供应商，占美国国内市场的份额几乎达百分之百。但是，美国政府不仅没有阻止波音兼并麦道，而且利用政府采购等措施促成了这一兼并活动。</a:t>
            </a:r>
          </a:p>
          <a:p>
            <a:pPr indent="0" eaLnBrk="1" hangingPunct="1">
              <a:buNone/>
            </a:pPr>
            <a:r>
              <a:rPr lang="en-US" altLang="zh-CN" sz="2400" dirty="0"/>
              <a:t>1</a:t>
            </a:r>
            <a:r>
              <a:rPr lang="zh-CN" altLang="en-US" sz="2400" dirty="0"/>
              <a:t>、分组讨论本案中为何美国没有阻止该兼并案。</a:t>
            </a:r>
          </a:p>
          <a:p>
            <a:pPr indent="0" eaLnBrk="1" hangingPunct="1">
              <a:buNone/>
            </a:pPr>
            <a:r>
              <a:rPr lang="en-US" altLang="zh-CN" sz="2400" dirty="0"/>
              <a:t>2</a:t>
            </a:r>
            <a:r>
              <a:rPr lang="zh-CN" altLang="en-US" sz="2400" dirty="0"/>
              <a:t>、讨论美国微软公司的垄断行为屡次遭到质疑，但为何微软公司没有被美国政府分解。</a:t>
            </a: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05" y="332740"/>
            <a:ext cx="2808605" cy="1938020"/>
          </a:xfrm>
          <a:prstGeom prst="rect">
            <a:avLst/>
          </a:prstGeom>
          <a:noFill/>
        </p:spPr>
        <p:txBody>
          <a:bodyPr wrap="square" rtlCol="0">
            <a:spAutoFit/>
          </a:bodyPr>
          <a:lstStyle/>
          <a:p>
            <a:r>
              <a:rPr lang="zh-CN" altLang="en-US"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rPr>
              <a:t>特征</a:t>
            </a:r>
            <a:r>
              <a:rPr lang="en-US" altLang="zh-CN"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rPr>
              <a:t>:</a:t>
            </a:r>
          </a:p>
          <a:p>
            <a:pPr marL="514350" indent="-514350">
              <a:buFont typeface="+mj-lt"/>
              <a:buAutoNum type="alphaLcParenR"/>
            </a:pPr>
            <a:r>
              <a:rPr lang="zh-CN" altLang="en-US"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rPr>
              <a:t>无手续性</a:t>
            </a:r>
          </a:p>
          <a:p>
            <a:pPr marL="514350" indent="-514350">
              <a:buFont typeface="+mj-lt"/>
              <a:buAutoNum type="alphaLcParenR"/>
            </a:pPr>
            <a:r>
              <a:rPr lang="zh-CN" altLang="en-US"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rPr>
              <a:t>有限专有性</a:t>
            </a:r>
          </a:p>
          <a:p>
            <a:pPr marL="514350" indent="-514350">
              <a:buFont typeface="+mj-lt"/>
              <a:buAutoNum type="alphaLcParenR"/>
            </a:pPr>
            <a:r>
              <a:rPr lang="zh-CN" altLang="en-US"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rPr>
              <a:t>长时效性</a:t>
            </a:r>
          </a:p>
          <a:p>
            <a:pPr marL="514350" indent="-514350"/>
            <a:endParaRPr lang="zh-CN" altLang="en-US" sz="2400" b="1">
              <a:solidFill>
                <a:schemeClr val="tx1"/>
              </a:solidFill>
              <a:highlight>
                <a:srgbClr val="C0C0C0"/>
              </a:highlight>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4067810" y="1125220"/>
            <a:ext cx="2209800" cy="583565"/>
          </a:xfrm>
          <a:prstGeom prst="rect">
            <a:avLst/>
          </a:prstGeom>
          <a:noFill/>
        </p:spPr>
        <p:txBody>
          <a:bodyPr wrap="square" rtlCol="0">
            <a:spAutoFit/>
          </a:bodyPr>
          <a:lstStyle/>
          <a:p>
            <a:endParaRPr lang="zh-CN" altLang="en-US"/>
          </a:p>
          <a:p>
            <a:endParaRPr lang="zh-CN" altLang="en-US"/>
          </a:p>
        </p:txBody>
      </p:sp>
      <p:sp>
        <p:nvSpPr>
          <p:cNvPr id="6" name="文本框 5"/>
          <p:cNvSpPr txBox="1"/>
          <p:nvPr/>
        </p:nvSpPr>
        <p:spPr>
          <a:xfrm>
            <a:off x="3131820" y="621030"/>
            <a:ext cx="4791075" cy="1568450"/>
          </a:xfrm>
          <a:prstGeom prst="rect">
            <a:avLst/>
          </a:prstGeom>
          <a:noFill/>
        </p:spPr>
        <p:txBody>
          <a:bodyPr wrap="square" rtlCol="0">
            <a:spAutoFit/>
          </a:bodyPr>
          <a:lstStyle/>
          <a:p>
            <a:r>
              <a:rPr lang="zh-CN" altLang="en-US" sz="2400" b="1">
                <a:gradFill>
                  <a:gsLst>
                    <a:gs pos="0">
                      <a:srgbClr val="007BD3"/>
                    </a:gs>
                    <a:gs pos="100000">
                      <a:srgbClr val="034373"/>
                    </a:gs>
                  </a:gsLst>
                  <a:lin scaled="0"/>
                </a:gradFill>
              </a:rPr>
              <a:t>作品应当具备的</a:t>
            </a:r>
            <a:r>
              <a:rPr lang="zh-CN" altLang="en-US" sz="2400" b="1" u="sng">
                <a:gradFill>
                  <a:gsLst>
                    <a:gs pos="0">
                      <a:srgbClr val="007BD3"/>
                    </a:gs>
                    <a:gs pos="100000">
                      <a:srgbClr val="034373"/>
                    </a:gs>
                  </a:gsLst>
                  <a:lin scaled="0"/>
                </a:gradFill>
              </a:rPr>
              <a:t>条件</a:t>
            </a:r>
            <a:r>
              <a:rPr lang="zh-CN" altLang="en-US" sz="2400" b="1">
                <a:gradFill>
                  <a:gsLst>
                    <a:gs pos="0">
                      <a:srgbClr val="007BD3"/>
                    </a:gs>
                    <a:gs pos="100000">
                      <a:srgbClr val="034373"/>
                    </a:gs>
                  </a:gsLst>
                  <a:lin scaled="0"/>
                </a:gradFill>
              </a:rPr>
              <a:t>：</a:t>
            </a:r>
          </a:p>
          <a:p>
            <a:pPr marL="457200" indent="-457200">
              <a:buFont typeface="+mj-ea"/>
              <a:buAutoNum type="circleNumDbPlain"/>
            </a:pPr>
            <a:r>
              <a:rPr lang="zh-CN" altLang="en-US" sz="2400" b="1">
                <a:gradFill>
                  <a:gsLst>
                    <a:gs pos="0">
                      <a:srgbClr val="007BD3"/>
                    </a:gs>
                    <a:gs pos="100000">
                      <a:srgbClr val="034373"/>
                    </a:gs>
                  </a:gsLst>
                  <a:lin scaled="0"/>
                </a:gradFill>
              </a:rPr>
              <a:t>作品是作者思想或感情的表达</a:t>
            </a:r>
          </a:p>
          <a:p>
            <a:pPr marL="457200" indent="-457200">
              <a:buFont typeface="+mj-ea"/>
              <a:buAutoNum type="circleNumDbPlain"/>
            </a:pPr>
            <a:r>
              <a:rPr lang="zh-CN" altLang="en-US" sz="2400" b="1">
                <a:gradFill>
                  <a:gsLst>
                    <a:gs pos="0">
                      <a:srgbClr val="007BD3"/>
                    </a:gs>
                    <a:gs pos="100000">
                      <a:srgbClr val="034373"/>
                    </a:gs>
                  </a:gsLst>
                  <a:lin scaled="0"/>
                </a:gradFill>
              </a:rPr>
              <a:t>作品具有独创性</a:t>
            </a:r>
          </a:p>
          <a:p>
            <a:pPr marL="457200" indent="-457200">
              <a:buFont typeface="+mj-ea"/>
              <a:buAutoNum type="circleNumDbPlain"/>
            </a:pPr>
            <a:r>
              <a:rPr lang="zh-CN" altLang="en-US" sz="2400" b="1">
                <a:gradFill>
                  <a:gsLst>
                    <a:gs pos="0">
                      <a:srgbClr val="007BD3"/>
                    </a:gs>
                    <a:gs pos="100000">
                      <a:srgbClr val="034373"/>
                    </a:gs>
                  </a:gsLst>
                  <a:lin scaled="0"/>
                </a:gradFill>
              </a:rPr>
              <a:t>作品必须具有客观的表现形式</a:t>
            </a:r>
          </a:p>
        </p:txBody>
      </p:sp>
      <p:sp>
        <p:nvSpPr>
          <p:cNvPr id="8" name="文本框 7"/>
          <p:cNvSpPr txBox="1"/>
          <p:nvPr/>
        </p:nvSpPr>
        <p:spPr>
          <a:xfrm>
            <a:off x="1835785" y="2205355"/>
            <a:ext cx="3793490" cy="4154170"/>
          </a:xfrm>
          <a:prstGeom prst="rect">
            <a:avLst/>
          </a:prstGeom>
          <a:noFill/>
        </p:spPr>
        <p:txBody>
          <a:bodyPr wrap="square" rtlCol="0">
            <a:spAutoFit/>
          </a:bodyPr>
          <a:lstStyle/>
          <a:p>
            <a:r>
              <a:rPr lang="zh-CN" altLang="en-US" sz="2400" u="sng">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种类：</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1.文字作品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2.口述作品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3.音乐、戏剧、曲艺、舞蹈、杂技艺术作品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4.美术、建筑作品 </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5.摄影作品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6.视听作品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7.工程设计图、产品设计图、地图、示意图等图形作品和模型作品</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8.计算机软件</a:t>
            </a:r>
          </a:p>
          <a:p>
            <a:r>
              <a:rPr lang="zh-CN" altLang="en-US" sz="2000">
                <a:gradFill>
                  <a:gsLst>
                    <a:gs pos="0">
                      <a:srgbClr val="FE4444"/>
                    </a:gs>
                    <a:gs pos="100000">
                      <a:srgbClr val="832B2B"/>
                    </a:gs>
                  </a:gsLst>
                  <a:lin scaled="0"/>
                </a:gradFill>
                <a:latin typeface="方正粗黑宋简体" panose="02000000000000000000" charset="-122"/>
                <a:ea typeface="方正粗黑宋简体" panose="02000000000000000000" charset="-122"/>
                <a:cs typeface="方正粗黑宋简体" panose="02000000000000000000" charset="-122"/>
              </a:rPr>
              <a:t>9.符合作品特征的其他智力成果</a:t>
            </a:r>
          </a:p>
        </p:txBody>
      </p:sp>
      <p:sp>
        <p:nvSpPr>
          <p:cNvPr id="9" name="文本框 8"/>
          <p:cNvSpPr txBox="1"/>
          <p:nvPr/>
        </p:nvSpPr>
        <p:spPr>
          <a:xfrm>
            <a:off x="5580380" y="2709545"/>
            <a:ext cx="3048635" cy="2861310"/>
          </a:xfrm>
          <a:prstGeom prst="rect">
            <a:avLst/>
          </a:prstGeom>
          <a:noFill/>
        </p:spPr>
        <p:txBody>
          <a:bodyPr wrap="square" rtlCol="0">
            <a:spAutoFit/>
          </a:bodyPr>
          <a:lstStyle/>
          <a:p>
            <a:r>
              <a:rPr lang="zh-CN" altLang="en-US" sz="2000" b="1" u="sng">
                <a:solidFill>
                  <a:srgbClr val="7030A0"/>
                </a:solidFill>
                <a:highlight>
                  <a:srgbClr val="FFFF00"/>
                </a:highlight>
              </a:rPr>
              <a:t>不予保护</a:t>
            </a:r>
            <a:r>
              <a:rPr lang="zh-CN" altLang="en-US" sz="2000" b="1">
                <a:solidFill>
                  <a:srgbClr val="7030A0"/>
                </a:solidFill>
                <a:highlight>
                  <a:srgbClr val="FFFF00"/>
                </a:highlight>
              </a:rPr>
              <a:t>的作品：</a:t>
            </a:r>
          </a:p>
          <a:p>
            <a:r>
              <a:rPr lang="zh-CN" altLang="en-US" sz="2000" b="1">
                <a:solidFill>
                  <a:srgbClr val="7030A0"/>
                </a:solidFill>
                <a:highlight>
                  <a:srgbClr val="FFFF00"/>
                </a:highlight>
              </a:rPr>
              <a:t>(1)法律、法规，国家机关的决议、决定、命令和其他具有立法、行政、司法性质的文件,及其官方正式译文;</a:t>
            </a:r>
          </a:p>
          <a:p>
            <a:r>
              <a:rPr lang="zh-CN" altLang="en-US" sz="2000" b="1">
                <a:solidFill>
                  <a:srgbClr val="7030A0"/>
                </a:solidFill>
                <a:highlight>
                  <a:srgbClr val="FFFF00"/>
                </a:highlight>
              </a:rPr>
              <a:t>(2)单纯事实消息;</a:t>
            </a:r>
          </a:p>
          <a:p>
            <a:r>
              <a:rPr lang="zh-CN" altLang="en-US" sz="2000" b="1">
                <a:solidFill>
                  <a:srgbClr val="7030A0"/>
                </a:solidFill>
                <a:highlight>
                  <a:srgbClr val="FFFF00"/>
                </a:highlight>
              </a:rPr>
              <a:t>(3)历法、通用数表、通用表格和公式。</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9F754DE-2CAD-44b6-B708-469DEB6407EB-10" descr="wpp"/>
          <p:cNvPicPr>
            <a:picLocks noChangeAspect="1"/>
          </p:cNvPicPr>
          <p:nvPr/>
        </p:nvPicPr>
        <p:blipFill>
          <a:blip r:embed="rId2"/>
          <a:stretch>
            <a:fillRect/>
          </a:stretch>
        </p:blipFill>
        <p:spPr>
          <a:xfrm>
            <a:off x="0" y="256540"/>
            <a:ext cx="9144000" cy="6167755"/>
          </a:xfrm>
          <a:prstGeom prst="rect">
            <a:avLst/>
          </a:prstGeom>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83895" y="1485265"/>
            <a:ext cx="7439025" cy="3538220"/>
          </a:xfrm>
          <a:prstGeom prst="rect">
            <a:avLst/>
          </a:prstGeom>
          <a:noFill/>
        </p:spPr>
        <p:txBody>
          <a:bodyPr wrap="square" rtlCol="0" anchor="t">
            <a:spAutoFit/>
          </a:bodyPr>
          <a:lstStyle/>
          <a:p>
            <a:r>
              <a:rPr lang="en-US" altLang="zh-CN" sz="2800" b="1"/>
              <a:t>  </a:t>
            </a:r>
            <a:r>
              <a:rPr lang="zh-CN" altLang="en-US" sz="2800" b="1">
                <a:latin typeface="+mj-lt"/>
                <a:cs typeface="+mj-lt"/>
              </a:rPr>
              <a:t>画家甲与乙是好友。多年来甲经常送画给乙。后乙从甲送的画中精选30幅以“甲画册”命名出版。甲得知此事后认为,乙的行为侵犯了自己的著作权。乙则认为,这些画是甲所赠，自己对这些画享有所有权，因而可以对其行使处分权，自己的行为是合法的,并无不当。后甲起诉于法院。</a:t>
            </a:r>
          </a:p>
          <a:p>
            <a:r>
              <a:rPr lang="en-US" altLang="zh-CN" sz="2800" b="1" i="1">
                <a:latin typeface="+mj-lt"/>
                <a:cs typeface="+mj-lt"/>
              </a:rPr>
              <a:t>  </a:t>
            </a:r>
            <a:r>
              <a:rPr lang="zh-CN" altLang="en-US" sz="2800" b="1" i="1">
                <a:latin typeface="+mj-lt"/>
                <a:cs typeface="+mj-lt"/>
              </a:rPr>
              <a:t>问</a:t>
            </a:r>
            <a:r>
              <a:rPr lang="zh-CN" altLang="en-US" sz="2800" b="1">
                <a:latin typeface="+mj-lt"/>
                <a:cs typeface="+mj-lt"/>
              </a:rPr>
              <a:t>:乙的行为是否侵犯了甲的著作权?</a:t>
            </a:r>
          </a:p>
        </p:txBody>
      </p:sp>
      <p:sp>
        <p:nvSpPr>
          <p:cNvPr id="3" name="文本框 2"/>
          <p:cNvSpPr txBox="1"/>
          <p:nvPr/>
        </p:nvSpPr>
        <p:spPr>
          <a:xfrm>
            <a:off x="3780155" y="476885"/>
            <a:ext cx="1403350" cy="829945"/>
          </a:xfrm>
          <a:prstGeom prst="rect">
            <a:avLst/>
          </a:prstGeom>
          <a:noFill/>
        </p:spPr>
        <p:txBody>
          <a:bodyPr wrap="none" rtlCol="0" anchor="t">
            <a:spAutoFit/>
          </a:bodyPr>
          <a:lstStyle/>
          <a:p>
            <a:pPr eaLnBrk="1" hangingPunct="1"/>
            <a:r>
              <a:rPr lang="zh-CN" altLang="zh-CN" sz="4800" b="1" dirty="0">
                <a:ea typeface="华文行楷" panose="02010800040101010101" pitchFamily="2" charset="-122"/>
                <a:sym typeface="+mn-ea"/>
              </a:rPr>
              <a:t>案例</a:t>
            </a:r>
            <a:endParaRPr lang="zh-CN" altLang="en-US" sz="48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55650" y="1202690"/>
            <a:ext cx="5591175" cy="3538220"/>
          </a:xfrm>
          <a:prstGeom prst="rect">
            <a:avLst/>
          </a:prstGeom>
          <a:noFill/>
        </p:spPr>
        <p:txBody>
          <a:bodyPr wrap="square" rtlCol="0">
            <a:spAutoFit/>
          </a:bodyPr>
          <a:lstStyle/>
          <a:p>
            <a:r>
              <a:rPr lang="zh-CN" altLang="en-US" sz="3200" u="sng">
                <a:latin typeface="方正公文小标宋" panose="02000500000000000000" charset="-122"/>
                <a:ea typeface="方正公文小标宋" panose="02000500000000000000" charset="-122"/>
                <a:cs typeface="方正公文小标宋" panose="02000500000000000000" charset="-122"/>
              </a:rPr>
              <a:t>内容</a:t>
            </a:r>
            <a:r>
              <a:rPr lang="en-US" altLang="zh-CN" sz="3200">
                <a:latin typeface="方正公文小标宋" panose="02000500000000000000" charset="-122"/>
                <a:ea typeface="方正公文小标宋" panose="02000500000000000000" charset="-122"/>
                <a:cs typeface="方正公文小标宋" panose="02000500000000000000" charset="-122"/>
              </a:rPr>
              <a:t>:</a:t>
            </a:r>
          </a:p>
          <a:p>
            <a:r>
              <a:rPr lang="zh-CN" altLang="en-US" sz="3200">
                <a:latin typeface="方正公文小标宋" panose="02000500000000000000" charset="-122"/>
                <a:ea typeface="方正公文小标宋" panose="02000500000000000000" charset="-122"/>
                <a:cs typeface="方正公文小标宋" panose="02000500000000000000" charset="-122"/>
              </a:rPr>
              <a:t>（一）人身权</a:t>
            </a:r>
            <a:endParaRPr lang="en-US" altLang="zh-CN" sz="3200">
              <a:latin typeface="方正公文小标宋" panose="02000500000000000000" charset="-122"/>
              <a:ea typeface="方正公文小标宋" panose="02000500000000000000" charset="-122"/>
              <a:cs typeface="方正公文小标宋" panose="02000500000000000000" charset="-122"/>
            </a:endParaRPr>
          </a:p>
          <a:p>
            <a:pPr marL="285750" indent="-285750">
              <a:buFont typeface="Wingdings" panose="05000000000000000000" charset="0"/>
              <a:buChar char="u"/>
            </a:pPr>
            <a:r>
              <a:rPr lang="zh-CN" altLang="en-US" sz="3200">
                <a:latin typeface="方正公文小标宋" panose="02000500000000000000" charset="-122"/>
                <a:ea typeface="方正公文小标宋" panose="02000500000000000000" charset="-122"/>
                <a:cs typeface="方正公文小标宋" panose="02000500000000000000" charset="-122"/>
              </a:rPr>
              <a:t>发表权</a:t>
            </a:r>
          </a:p>
          <a:p>
            <a:pPr marL="285750" indent="-285750">
              <a:buFont typeface="Wingdings" panose="05000000000000000000" charset="0"/>
              <a:buChar char="u"/>
            </a:pPr>
            <a:r>
              <a:rPr lang="zh-CN" altLang="en-US" sz="3200">
                <a:latin typeface="方正公文小标宋" panose="02000500000000000000" charset="-122"/>
                <a:ea typeface="方正公文小标宋" panose="02000500000000000000" charset="-122"/>
                <a:cs typeface="方正公文小标宋" panose="02000500000000000000" charset="-122"/>
              </a:rPr>
              <a:t>署名权</a:t>
            </a:r>
          </a:p>
          <a:p>
            <a:pPr marL="285750" indent="-285750">
              <a:buFont typeface="Wingdings" panose="05000000000000000000" charset="0"/>
              <a:buChar char="u"/>
            </a:pPr>
            <a:r>
              <a:rPr lang="zh-CN" altLang="en-US" sz="3200">
                <a:latin typeface="方正公文小标宋" panose="02000500000000000000" charset="-122"/>
                <a:ea typeface="方正公文小标宋" panose="02000500000000000000" charset="-122"/>
                <a:cs typeface="方正公文小标宋" panose="02000500000000000000" charset="-122"/>
              </a:rPr>
              <a:t>修改权</a:t>
            </a:r>
          </a:p>
          <a:p>
            <a:pPr marL="285750" indent="-285750">
              <a:buFont typeface="Wingdings" panose="05000000000000000000" charset="0"/>
              <a:buChar char="u"/>
            </a:pPr>
            <a:r>
              <a:rPr lang="zh-CN" altLang="en-US" sz="3200">
                <a:latin typeface="方正公文小标宋" panose="02000500000000000000" charset="-122"/>
                <a:ea typeface="方正公文小标宋" panose="02000500000000000000" charset="-122"/>
                <a:cs typeface="方正公文小标宋" panose="02000500000000000000" charset="-122"/>
              </a:rPr>
              <a:t>保护作品完整权</a:t>
            </a:r>
          </a:p>
          <a:p>
            <a:pPr>
              <a:buFont typeface="Wingdings" panose="05000000000000000000" charset="0"/>
            </a:pPr>
            <a:r>
              <a:rPr lang="zh-CN" altLang="en-US" sz="3200">
                <a:latin typeface="方正公文小标宋" panose="02000500000000000000" charset="-122"/>
                <a:ea typeface="方正公文小标宋" panose="02000500000000000000" charset="-122"/>
                <a:cs typeface="方正公文小标宋" panose="02000500000000000000" charset="-122"/>
              </a:rPr>
              <a:t>（二）财产权</a:t>
            </a:r>
          </a:p>
        </p:txBody>
      </p:sp>
      <p:sp>
        <p:nvSpPr>
          <p:cNvPr id="3" name="文本框 2"/>
          <p:cNvSpPr txBox="1"/>
          <p:nvPr/>
        </p:nvSpPr>
        <p:spPr>
          <a:xfrm>
            <a:off x="5003800" y="2280285"/>
            <a:ext cx="2675890" cy="1383665"/>
          </a:xfrm>
          <a:prstGeom prst="rect">
            <a:avLst/>
          </a:prstGeom>
          <a:noFill/>
        </p:spPr>
        <p:txBody>
          <a:bodyPr wrap="square" rtlCol="0">
            <a:spAutoFit/>
          </a:bodyPr>
          <a:lstStyle/>
          <a:p>
            <a:r>
              <a:rPr lang="zh-CN" altLang="en-US" sz="2800" u="sng">
                <a:latin typeface="方正公文小标宋" panose="02000500000000000000" charset="-122"/>
                <a:ea typeface="方正公文小标宋" panose="02000500000000000000" charset="-122"/>
              </a:rPr>
              <a:t>限制</a:t>
            </a:r>
            <a:r>
              <a:rPr lang="zh-CN" altLang="en-US" sz="2800">
                <a:latin typeface="方正公文小标宋" panose="02000500000000000000" charset="-122"/>
                <a:ea typeface="方正公文小标宋" panose="02000500000000000000" charset="-122"/>
              </a:rPr>
              <a:t>：</a:t>
            </a:r>
          </a:p>
          <a:p>
            <a:pPr marL="457200" indent="-457200">
              <a:buFont typeface="Wingdings" panose="05000000000000000000" charset="0"/>
              <a:buChar char="n"/>
            </a:pPr>
            <a:r>
              <a:rPr lang="zh-CN" altLang="en-US" sz="2800">
                <a:latin typeface="方正公文小标宋" panose="02000500000000000000" charset="-122"/>
                <a:ea typeface="方正公文小标宋" panose="02000500000000000000" charset="-122"/>
              </a:rPr>
              <a:t>合理使用</a:t>
            </a:r>
          </a:p>
          <a:p>
            <a:pPr marL="457200" indent="-457200">
              <a:buFont typeface="Wingdings" panose="05000000000000000000" charset="0"/>
              <a:buChar char="n"/>
            </a:pPr>
            <a:r>
              <a:rPr lang="zh-CN" altLang="en-US" sz="2800">
                <a:latin typeface="方正公文小标宋" panose="02000500000000000000" charset="-122"/>
                <a:ea typeface="方正公文小标宋" panose="02000500000000000000" charset="-122"/>
              </a:rPr>
              <a:t>法定许可</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43530" y="189230"/>
            <a:ext cx="2989580" cy="768350"/>
          </a:xfrm>
          <a:prstGeom prst="rect">
            <a:avLst/>
          </a:prstGeom>
          <a:noFill/>
        </p:spPr>
        <p:txBody>
          <a:bodyPr wrap="none" rtlCol="0">
            <a:spAutoFit/>
          </a:bodyPr>
          <a:lstStyle/>
          <a:p>
            <a:pPr algn="l"/>
            <a:r>
              <a:rPr lang="zh-CN" altLang="zh-CN" sz="4400" b="1" dirty="0">
                <a:ea typeface="隶书" panose="02010509060101010101" pitchFamily="49" charset="-122"/>
                <a:sym typeface="+mn-ea"/>
              </a:rPr>
              <a:t>商标权制度</a:t>
            </a:r>
            <a:endParaRPr lang="zh-CN" altLang="en-US" sz="4400"/>
          </a:p>
        </p:txBody>
      </p:sp>
      <p:sp>
        <p:nvSpPr>
          <p:cNvPr id="6" name="文本框 5"/>
          <p:cNvSpPr txBox="1"/>
          <p:nvPr/>
        </p:nvSpPr>
        <p:spPr>
          <a:xfrm>
            <a:off x="683895" y="1772920"/>
            <a:ext cx="2195830" cy="2061210"/>
          </a:xfrm>
          <a:prstGeom prst="rect">
            <a:avLst/>
          </a:prstGeom>
          <a:noFill/>
        </p:spPr>
        <p:txBody>
          <a:bodyPr wrap="square" rtlCol="0">
            <a:spAutoFit/>
          </a:bodyPr>
          <a:lstStyle/>
          <a:p>
            <a:pPr>
              <a:buFont typeface="Arial" panose="020B0604020202020204" pitchFamily="34" charset="0"/>
            </a:pPr>
            <a:r>
              <a:rPr lang="zh-CN" altLang="en-US" sz="3200" b="1" u="sng"/>
              <a:t>特征</a:t>
            </a:r>
            <a:r>
              <a:rPr lang="zh-CN" altLang="en-US" sz="3200" b="1"/>
              <a:t>：</a:t>
            </a:r>
          </a:p>
          <a:p>
            <a:pPr marL="457200" indent="-457200">
              <a:buFont typeface="Arial" panose="020B0604020202020204" pitchFamily="34" charset="0"/>
              <a:buChar char="•"/>
            </a:pPr>
            <a:r>
              <a:rPr lang="zh-CN" altLang="en-US" sz="3200" b="1"/>
              <a:t>从属性</a:t>
            </a:r>
          </a:p>
          <a:p>
            <a:pPr marL="457200" indent="-457200">
              <a:buFont typeface="Arial" panose="020B0604020202020204" pitchFamily="34" charset="0"/>
              <a:buChar char="•"/>
            </a:pPr>
            <a:r>
              <a:rPr lang="zh-CN" altLang="en-US" sz="3200" b="1"/>
              <a:t>识别性</a:t>
            </a:r>
          </a:p>
          <a:p>
            <a:pPr marL="457200" indent="-457200">
              <a:buFont typeface="Arial" panose="020B0604020202020204" pitchFamily="34" charset="0"/>
              <a:buChar char="•"/>
            </a:pPr>
            <a:r>
              <a:rPr lang="zh-CN" altLang="en-US" sz="3200" b="1"/>
              <a:t>显著性</a:t>
            </a:r>
          </a:p>
        </p:txBody>
      </p:sp>
      <p:sp>
        <p:nvSpPr>
          <p:cNvPr id="7" name="文本框 6"/>
          <p:cNvSpPr txBox="1"/>
          <p:nvPr/>
        </p:nvSpPr>
        <p:spPr>
          <a:xfrm>
            <a:off x="3851910" y="2277110"/>
            <a:ext cx="4745990" cy="2676525"/>
          </a:xfrm>
          <a:prstGeom prst="rect">
            <a:avLst/>
          </a:prstGeom>
          <a:noFill/>
        </p:spPr>
        <p:txBody>
          <a:bodyPr wrap="square" rtlCol="0">
            <a:spAutoFit/>
          </a:bodyPr>
          <a:lstStyle/>
          <a:p>
            <a:r>
              <a:rPr lang="zh-CN" altLang="en-US" sz="2800" b="1" u="sng"/>
              <a:t>种类</a:t>
            </a:r>
            <a:r>
              <a:rPr lang="zh-CN" altLang="en-US" sz="2800" b="1"/>
              <a:t>：</a:t>
            </a:r>
          </a:p>
          <a:p>
            <a:pPr>
              <a:buFont typeface="+mj-lt"/>
            </a:pPr>
            <a:r>
              <a:rPr lang="zh-CN" altLang="en-US" sz="2800" b="1">
                <a:solidFill>
                  <a:srgbClr val="FF0000"/>
                </a:solidFill>
                <a:latin typeface="微软雅黑" panose="020B0503020204020204" charset="-122"/>
                <a:ea typeface="微软雅黑" panose="020B0503020204020204" charset="-122"/>
              </a:rPr>
              <a:t>▾</a:t>
            </a:r>
            <a:r>
              <a:rPr lang="zh-CN" altLang="en-US" sz="2800" b="1">
                <a:solidFill>
                  <a:srgbClr val="FF0000"/>
                </a:solidFill>
              </a:rPr>
              <a:t>平面商标与立体商标</a:t>
            </a:r>
          </a:p>
          <a:p>
            <a:pPr>
              <a:buFont typeface="+mj-lt"/>
            </a:pPr>
            <a:r>
              <a:rPr lang="zh-CN" altLang="en-US" sz="2800" b="1">
                <a:solidFill>
                  <a:srgbClr val="FF0000"/>
                </a:solidFill>
                <a:latin typeface="微软雅黑" panose="020B0503020204020204" charset="-122"/>
                <a:ea typeface="微软雅黑" panose="020B0503020204020204" charset="-122"/>
                <a:sym typeface="+mn-ea"/>
              </a:rPr>
              <a:t>▾</a:t>
            </a:r>
            <a:r>
              <a:rPr lang="zh-CN" altLang="en-US" sz="2800" b="1">
                <a:solidFill>
                  <a:srgbClr val="FF0000"/>
                </a:solidFill>
              </a:rPr>
              <a:t>注册商标与未注册商标</a:t>
            </a:r>
          </a:p>
          <a:p>
            <a:pPr>
              <a:buFont typeface="+mj-lt"/>
            </a:pPr>
            <a:r>
              <a:rPr lang="zh-CN" altLang="en-US" sz="2800" b="1">
                <a:solidFill>
                  <a:srgbClr val="FF0000"/>
                </a:solidFill>
                <a:latin typeface="微软雅黑" panose="020B0503020204020204" charset="-122"/>
                <a:ea typeface="微软雅黑" panose="020B0503020204020204" charset="-122"/>
                <a:sym typeface="+mn-ea"/>
              </a:rPr>
              <a:t>▾</a:t>
            </a:r>
            <a:r>
              <a:rPr lang="zh-CN" altLang="en-US" sz="2800" b="1">
                <a:solidFill>
                  <a:srgbClr val="FF0000"/>
                </a:solidFill>
              </a:rPr>
              <a:t>商用商标与服务商标</a:t>
            </a:r>
          </a:p>
          <a:p>
            <a:pPr>
              <a:buFont typeface="+mj-lt"/>
            </a:pPr>
            <a:r>
              <a:rPr lang="zh-CN" altLang="en-US" sz="2800" b="1">
                <a:solidFill>
                  <a:srgbClr val="FF0000"/>
                </a:solidFill>
                <a:latin typeface="微软雅黑" panose="020B0503020204020204" charset="-122"/>
                <a:ea typeface="微软雅黑" panose="020B0503020204020204" charset="-122"/>
                <a:sym typeface="+mn-ea"/>
              </a:rPr>
              <a:t>▾</a:t>
            </a:r>
            <a:r>
              <a:rPr lang="zh-CN" altLang="en-US" sz="2800" b="1">
                <a:solidFill>
                  <a:srgbClr val="FF0000"/>
                </a:solidFill>
              </a:rPr>
              <a:t>集体商标与证明商标</a:t>
            </a:r>
          </a:p>
          <a:p>
            <a:pPr marL="514350" indent="-514350"/>
            <a:endParaRPr lang="zh-CN" altLang="en-US" sz="2800" b="1">
              <a:solidFill>
                <a:srgbClr val="FF0000"/>
              </a:solidFill>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9F754DE-2CAD-44b6-B708-469DEB6407EB-11" descr="wpp"/>
          <p:cNvPicPr>
            <a:picLocks noChangeAspect="1"/>
          </p:cNvPicPr>
          <p:nvPr/>
        </p:nvPicPr>
        <p:blipFill>
          <a:blip r:embed="rId2"/>
          <a:stretch>
            <a:fillRect/>
          </a:stretch>
        </p:blipFill>
        <p:spPr>
          <a:xfrm>
            <a:off x="0" y="1711960"/>
            <a:ext cx="9144000" cy="3434080"/>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05" y="548640"/>
            <a:ext cx="7440930" cy="4892675"/>
          </a:xfrm>
          <a:prstGeom prst="rect">
            <a:avLst/>
          </a:prstGeom>
          <a:noFill/>
        </p:spPr>
        <p:txBody>
          <a:bodyPr wrap="square" rtlCol="0" anchor="t">
            <a:spAutoFit/>
          </a:bodyPr>
          <a:lstStyle/>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未经商标注册人的许可，在同一种商品上使用与其注册商标相同的商标的；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未经商标注册人的许可，在同一种商品上使用与其注册商标近似的商标，或者在类似商品上使用与其注册商标相同或者近似的商标，容易导致混淆的；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销售侵犯注册商标专用权的商品的；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伪造、擅自制造他人注册商标标识或者销售伪造、擅自制造的注册商标标识的；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未经商标注册人同意，更换其注册商标并将该更换商标的商品又投入市场的；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故意为侵犯他人商标专用权行为提供便利条件，帮助他人实施侵犯商标专用权行为的；</a:t>
            </a:r>
            <a:endParaRPr lang="zh-CN" altLang="zh-CN" sz="2400" b="1" dirty="0">
              <a:latin typeface="华文楷体" panose="02010600040101010101" charset="-122"/>
              <a:ea typeface="华文楷体" panose="02010600040101010101" charset="-122"/>
            </a:endParaRPr>
          </a:p>
          <a:p>
            <a:pPr marL="342900" indent="-342900" eaLnBrk="1" hangingPunct="1">
              <a:buFont typeface="Arial" panose="020B0604020202020204" pitchFamily="34" charset="0"/>
              <a:buChar char="•"/>
            </a:pPr>
            <a:r>
              <a:rPr lang="zh-CN" altLang="zh-CN" sz="2400" b="1" dirty="0">
                <a:latin typeface="华文楷体" panose="02010600040101010101" charset="-122"/>
                <a:ea typeface="华文楷体" panose="02010600040101010101" charset="-122"/>
                <a:sym typeface="+mn-ea"/>
              </a:rPr>
              <a:t>给他人的注册商标专用权造成其他损害的</a:t>
            </a:r>
            <a:r>
              <a:rPr lang="zh-CN" altLang="zh-CN" b="1" dirty="0">
                <a:sym typeface="+mn-ea"/>
              </a:rPr>
              <a:t>。</a:t>
            </a:r>
            <a:endParaRPr lang="zh-CN" altLang="en-US"/>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p:cNvSpPr>
          <p:nvPr>
            <p:ph type="title"/>
          </p:nvPr>
        </p:nvSpPr>
        <p:spPr>
          <a:xfrm>
            <a:off x="685800" y="152400"/>
            <a:ext cx="7600950" cy="1133475"/>
          </a:xfrm>
        </p:spPr>
        <p:txBody>
          <a:bodyPr vert="horz" wrap="square" lIns="91440" tIns="45720" rIns="91440" bIns="45720" anchor="b" anchorCtr="0"/>
          <a:lstStyle/>
          <a:p>
            <a:pPr eaLnBrk="1" hangingPunct="1"/>
            <a:r>
              <a:rPr lang="zh-CN" altLang="zh-CN" b="1" dirty="0">
                <a:ea typeface="华文隶书" panose="02010800040101010101" pitchFamily="2" charset="-122"/>
              </a:rPr>
              <a:t>专利权制度</a:t>
            </a:r>
          </a:p>
        </p:txBody>
      </p:sp>
      <p:sp>
        <p:nvSpPr>
          <p:cNvPr id="145411" name="Rectangle 3"/>
          <p:cNvSpPr>
            <a:spLocks noGrp="1"/>
          </p:cNvSpPr>
          <p:nvPr>
            <p:ph type="body"/>
          </p:nvPr>
        </p:nvSpPr>
        <p:spPr>
          <a:xfrm>
            <a:off x="611505" y="1268730"/>
            <a:ext cx="7696200" cy="3657600"/>
          </a:xfrm>
        </p:spPr>
        <p:txBody>
          <a:bodyPr vert="horz" wrap="square" lIns="91440" tIns="45720" rIns="91440" bIns="45720" anchor="t" anchorCtr="0"/>
          <a:lstStyle/>
          <a:p>
            <a:pPr marL="0" indent="0" eaLnBrk="1" hangingPunct="1">
              <a:lnSpc>
                <a:spcPct val="100000"/>
              </a:lnSpc>
              <a:buNone/>
            </a:pPr>
            <a:r>
              <a:rPr lang="en-US" altLang="zh-CN" b="1" dirty="0"/>
              <a:t>  </a:t>
            </a:r>
            <a:r>
              <a:rPr lang="zh-CN" altLang="zh-CN" b="1" dirty="0"/>
              <a:t>专利权是指法律赋予</a:t>
            </a:r>
            <a:r>
              <a:rPr lang="zh-CN" altLang="zh-CN" b="1" u="sng" dirty="0">
                <a:highlight>
                  <a:srgbClr val="C0C0C0"/>
                </a:highlight>
                <a:latin typeface="方正粗黑宋简体" panose="02000000000000000000" charset="-122"/>
                <a:ea typeface="方正粗黑宋简体" panose="02000000000000000000" charset="-122"/>
              </a:rPr>
              <a:t>专利权人</a:t>
            </a:r>
            <a:r>
              <a:rPr lang="zh-CN" altLang="zh-CN" b="1" dirty="0"/>
              <a:t>对其获得专利的发明创造在一定期限和范围内依法享有的专有权利。</a:t>
            </a:r>
          </a:p>
          <a:p>
            <a:pPr marL="0" indent="0" eaLnBrk="1" hangingPunct="1">
              <a:lnSpc>
                <a:spcPct val="90000"/>
              </a:lnSpc>
              <a:buNone/>
            </a:pPr>
            <a:r>
              <a:rPr lang="zh-CN" altLang="zh-CN" b="1" u="sng" dirty="0"/>
              <a:t>特征</a:t>
            </a:r>
            <a:r>
              <a:rPr lang="en-US" altLang="zh-CN" b="1" dirty="0"/>
              <a:t>:</a:t>
            </a:r>
            <a:endParaRPr lang="zh-CN" altLang="zh-CN" b="1" dirty="0"/>
          </a:p>
          <a:p>
            <a:pPr eaLnBrk="1" hangingPunct="1">
              <a:lnSpc>
                <a:spcPct val="90000"/>
              </a:lnSpc>
              <a:buFont typeface="Wingdings" panose="05000000000000000000" charset="0"/>
              <a:buChar char="Ø"/>
            </a:pPr>
            <a:r>
              <a:rPr lang="zh-CN" altLang="zh-CN" b="1" dirty="0"/>
              <a:t>独占性</a:t>
            </a:r>
          </a:p>
          <a:p>
            <a:pPr eaLnBrk="1" hangingPunct="1">
              <a:lnSpc>
                <a:spcPct val="90000"/>
              </a:lnSpc>
              <a:buFont typeface="Wingdings" panose="05000000000000000000" charset="0"/>
              <a:buChar char="Ø"/>
            </a:pPr>
            <a:r>
              <a:rPr lang="zh-CN" altLang="zh-CN" b="1" dirty="0"/>
              <a:t>公开性</a:t>
            </a:r>
          </a:p>
          <a:p>
            <a:pPr eaLnBrk="1" hangingPunct="1">
              <a:lnSpc>
                <a:spcPct val="90000"/>
              </a:lnSpc>
              <a:buFont typeface="Wingdings" panose="05000000000000000000" charset="0"/>
              <a:buChar char="Ø"/>
            </a:pPr>
            <a:r>
              <a:rPr lang="zh-CN" altLang="zh-CN" b="1" dirty="0"/>
              <a:t>法定授权性</a:t>
            </a:r>
          </a:p>
          <a:p>
            <a:pPr eaLnBrk="1" hangingPunct="1">
              <a:lnSpc>
                <a:spcPct val="90000"/>
              </a:lnSpc>
              <a:buFont typeface="Wingdings" panose="05000000000000000000" charset="0"/>
              <a:buChar char="Ø"/>
            </a:pPr>
            <a:r>
              <a:rPr lang="zh-CN" altLang="zh-CN" b="1" dirty="0"/>
              <a:t>效力的局限性</a:t>
            </a:r>
          </a:p>
        </p:txBody>
      </p:sp>
      <p:sp>
        <p:nvSpPr>
          <p:cNvPr id="2" name="文本框 1"/>
          <p:cNvSpPr txBox="1"/>
          <p:nvPr/>
        </p:nvSpPr>
        <p:spPr>
          <a:xfrm>
            <a:off x="4572000" y="2565400"/>
            <a:ext cx="2632710" cy="583565"/>
          </a:xfrm>
          <a:prstGeom prst="rect">
            <a:avLst/>
          </a:prstGeom>
          <a:noFill/>
        </p:spPr>
        <p:txBody>
          <a:bodyPr wrap="none" rtlCol="0">
            <a:spAutoFit/>
          </a:bodyPr>
          <a:lstStyle/>
          <a:p>
            <a:r>
              <a:rPr lang="zh-CN" altLang="en-US" sz="3200" b="1" u="sng">
                <a:highlight>
                  <a:srgbClr val="C0C0C0"/>
                </a:highlight>
                <a:latin typeface="方正粗黑宋简体" panose="02000000000000000000" charset="-122"/>
                <a:ea typeface="方正粗黑宋简体" panose="02000000000000000000" charset="-122"/>
              </a:rPr>
              <a:t>专利权的主体</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99795" y="1536700"/>
            <a:ext cx="7122160" cy="3784600"/>
          </a:xfrm>
          <a:prstGeom prst="rect">
            <a:avLst/>
          </a:prstGeom>
          <a:noFill/>
        </p:spPr>
        <p:txBody>
          <a:bodyPr wrap="square" rtlCol="0" anchor="t">
            <a:spAutoFit/>
          </a:bodyPr>
          <a:lstStyle/>
          <a:p>
            <a:r>
              <a:rPr lang="en-US" altLang="zh-CN" sz="2400" b="1">
                <a:latin typeface="+mn-ea"/>
                <a:ea typeface="+mn-ea"/>
                <a:cs typeface="+mn-ea"/>
              </a:rPr>
              <a:t>  </a:t>
            </a:r>
            <a:r>
              <a:rPr lang="zh-CN" altLang="en-US" sz="2400" b="1">
                <a:latin typeface="+mn-ea"/>
                <a:ea typeface="+mn-ea"/>
                <a:cs typeface="+mn-ea"/>
              </a:rPr>
              <a:t>许某曾任青山煤矿工程师,负责坑道消烟除尘研究工作,2009年10月退休。2011年5月,许利用过去工作积累的资料,研究出“消烟除尘净化器”,在某铜矿使用效果极佳。2013年2月,许将净化器以个人名义向专利局提出专利申请。2013年12月9日,许的专利获得批准并公告。青山煤矿得知消息后，认为许某开发的新技术是使用其工作期间积累的资料完成的，故属于职务发明，于是向专利局提出撤销许专利权的请求。</a:t>
            </a:r>
          </a:p>
          <a:p>
            <a:r>
              <a:rPr lang="zh-CN" altLang="en-US" sz="2400" b="1">
                <a:latin typeface="+mn-ea"/>
                <a:ea typeface="+mn-ea"/>
                <a:cs typeface="+mn-ea"/>
              </a:rPr>
              <a:t> </a:t>
            </a:r>
            <a:r>
              <a:rPr lang="en-US" altLang="zh-CN" sz="2400" b="1">
                <a:latin typeface="+mn-ea"/>
                <a:ea typeface="+mn-ea"/>
                <a:cs typeface="+mn-ea"/>
              </a:rPr>
              <a:t> </a:t>
            </a:r>
            <a:r>
              <a:rPr lang="zh-CN" altLang="en-US" sz="2400" b="1" i="1">
                <a:latin typeface="+mn-ea"/>
                <a:ea typeface="+mn-ea"/>
                <a:cs typeface="+mn-ea"/>
              </a:rPr>
              <a:t>问</a:t>
            </a:r>
            <a:r>
              <a:rPr lang="zh-CN" altLang="en-US" sz="2400" b="1">
                <a:latin typeface="+mn-ea"/>
                <a:ea typeface="+mn-ea"/>
                <a:cs typeface="+mn-ea"/>
              </a:rPr>
              <a:t>:青山煤矿的请求是否能够成立?</a:t>
            </a:r>
          </a:p>
        </p:txBody>
      </p:sp>
      <p:sp>
        <p:nvSpPr>
          <p:cNvPr id="3" name="文本框 2"/>
          <p:cNvSpPr txBox="1"/>
          <p:nvPr/>
        </p:nvSpPr>
        <p:spPr>
          <a:xfrm>
            <a:off x="3921125" y="476885"/>
            <a:ext cx="1301750" cy="768350"/>
          </a:xfrm>
          <a:prstGeom prst="rect">
            <a:avLst/>
          </a:prstGeom>
          <a:noFill/>
        </p:spPr>
        <p:txBody>
          <a:bodyPr wrap="none" rtlCol="0" anchor="t">
            <a:spAutoFit/>
          </a:bodyPr>
          <a:lstStyle/>
          <a:p>
            <a:pPr eaLnBrk="1" hangingPunct="1"/>
            <a:r>
              <a:rPr lang="zh-CN" altLang="zh-CN" sz="4400" b="1" dirty="0">
                <a:ea typeface="华文行楷" panose="02010800040101010101" pitchFamily="2" charset="-122"/>
                <a:sym typeface="+mn-ea"/>
              </a:rPr>
              <a:t>案例</a:t>
            </a:r>
            <a:endParaRPr lang="zh-CN" altLang="en-US" sz="440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 name="Rectangle 2"/>
          <p:cNvSpPr>
            <a:spLocks noGrp="1"/>
          </p:cNvSpPr>
          <p:nvPr>
            <p:ph type="title"/>
          </p:nvPr>
        </p:nvSpPr>
        <p:spPr>
          <a:xfrm>
            <a:off x="685800" y="152400"/>
            <a:ext cx="7600950" cy="1204913"/>
          </a:xfrm>
        </p:spPr>
        <p:txBody>
          <a:bodyPr vert="horz" wrap="square" lIns="91440" tIns="45720" rIns="91440" bIns="45720" anchor="b" anchorCtr="0"/>
          <a:lstStyle/>
          <a:p>
            <a:pPr eaLnBrk="1" hangingPunct="1"/>
            <a:r>
              <a:rPr lang="zh-CN" altLang="zh-CN" sz="3600" dirty="0">
                <a:latin typeface="华文新魏" panose="02010800040101010101" charset="-122"/>
                <a:ea typeface="华文新魏" panose="02010800040101010101" charset="-122"/>
              </a:rPr>
              <a:t>客体（专利权保护的对象</a:t>
            </a:r>
            <a:r>
              <a:rPr lang="en-US" altLang="zh-CN" sz="3600" dirty="0">
                <a:latin typeface="华文新魏" panose="02010800040101010101" charset="-122"/>
                <a:ea typeface="华文新魏" panose="02010800040101010101" charset="-122"/>
              </a:rPr>
              <a:t>)</a:t>
            </a:r>
          </a:p>
        </p:txBody>
      </p:sp>
      <p:grpSp>
        <p:nvGrpSpPr>
          <p:cNvPr id="8194" name="Diagram 5"/>
          <p:cNvGrpSpPr/>
          <p:nvPr/>
        </p:nvGrpSpPr>
        <p:grpSpPr>
          <a:xfrm>
            <a:off x="774177" y="1844675"/>
            <a:ext cx="7556883" cy="4824413"/>
            <a:chOff x="-424" y="0"/>
            <a:chExt cx="3238" cy="2304"/>
          </a:xfrm>
        </p:grpSpPr>
        <p:sp>
          <p:nvSpPr>
            <p:cNvPr id="8195" name="AutoShape 4"/>
            <p:cNvSpPr>
              <a:spLocks noChangeAspect="1" noTextEdit="1"/>
            </p:cNvSpPr>
            <p:nvPr/>
          </p:nvSpPr>
          <p:spPr>
            <a:xfrm>
              <a:off x="0" y="0"/>
              <a:ext cx="2376" cy="2304"/>
            </a:xfrm>
            <a:prstGeom prst="rect">
              <a:avLst/>
            </a:prstGeom>
            <a:noFill/>
            <a:ln w="9525">
              <a:noFill/>
            </a:ln>
          </p:spPr>
          <p:txBody>
            <a:bodyPr/>
            <a:lstStyle/>
            <a:p>
              <a:endParaRPr lang="zh-CN" altLang="en-US"/>
            </a:p>
          </p:txBody>
        </p:sp>
        <p:sp>
          <p:nvSpPr>
            <p:cNvPr id="8196" name="_s8196"/>
            <p:cNvSpPr>
              <a:spLocks noTextEdit="1"/>
            </p:cNvSpPr>
            <p:nvPr/>
          </p:nvSpPr>
          <p:spPr>
            <a:xfrm>
              <a:off x="756" y="391"/>
              <a:ext cx="864" cy="864"/>
            </a:xfrm>
            <a:prstGeom prst="ellipse">
              <a:avLst/>
            </a:prstGeom>
            <a:solidFill>
              <a:schemeClr val="accent2">
                <a:alpha val="50000"/>
              </a:schemeClr>
            </a:solidFill>
            <a:ln w="4670" cap="flat" cmpd="sng">
              <a:solidFill>
                <a:schemeClr val="accent2"/>
              </a:solidFill>
              <a:prstDash val="solid"/>
              <a:headEnd type="none" w="med" len="med"/>
              <a:tailEnd type="none" w="med" len="med"/>
            </a:ln>
          </p:spPr>
          <p:txBody>
            <a:bodyPr/>
            <a:lstStyle/>
            <a:p>
              <a:endParaRPr lang="zh-CN" altLang="en-US"/>
            </a:p>
          </p:txBody>
        </p:sp>
        <p:sp>
          <p:nvSpPr>
            <p:cNvPr id="8197" name="_s8197"/>
            <p:cNvSpPr/>
            <p:nvPr/>
          </p:nvSpPr>
          <p:spPr>
            <a:xfrm>
              <a:off x="1071" y="175"/>
              <a:ext cx="264" cy="216"/>
            </a:xfrm>
            <a:prstGeom prst="rect">
              <a:avLst/>
            </a:prstGeom>
            <a:noFill/>
            <a:ln w="9525">
              <a:noFill/>
            </a:ln>
          </p:spPr>
          <p:txBody>
            <a:bodyPr wrap="none" lIns="0" tIns="0" rIns="0" bIns="0" anchor="ctr" anchorCtr="0"/>
            <a:lstStyle/>
            <a:p>
              <a:pPr algn="ctr"/>
              <a:r>
                <a:rPr lang="zh-CN" altLang="en-US" sz="2600" b="1" dirty="0">
                  <a:latin typeface="华文新魏" panose="02010800040101010101" charset="-122"/>
                  <a:ea typeface="华文新魏" panose="02010800040101010101" charset="-122"/>
                </a:rPr>
                <a:t>发明专利</a:t>
              </a:r>
            </a:p>
          </p:txBody>
        </p:sp>
        <p:sp>
          <p:nvSpPr>
            <p:cNvPr id="8198" name="_s8198"/>
            <p:cNvSpPr>
              <a:spLocks noTextEdit="1"/>
            </p:cNvSpPr>
            <p:nvPr/>
          </p:nvSpPr>
          <p:spPr>
            <a:xfrm>
              <a:off x="1040" y="884"/>
              <a:ext cx="864" cy="864"/>
            </a:xfrm>
            <a:prstGeom prst="ellipse">
              <a:avLst/>
            </a:prstGeom>
            <a:solidFill>
              <a:schemeClr val="hlink">
                <a:alpha val="50000"/>
              </a:schemeClr>
            </a:solidFill>
            <a:ln w="4670" cap="flat" cmpd="sng">
              <a:solidFill>
                <a:schemeClr val="hlink"/>
              </a:solidFill>
              <a:prstDash val="solid"/>
              <a:headEnd type="none" w="med" len="med"/>
              <a:tailEnd type="none" w="med" len="med"/>
            </a:ln>
          </p:spPr>
          <p:txBody>
            <a:bodyPr/>
            <a:lstStyle/>
            <a:p>
              <a:endParaRPr lang="zh-CN" altLang="en-US"/>
            </a:p>
          </p:txBody>
        </p:sp>
        <p:sp>
          <p:nvSpPr>
            <p:cNvPr id="8199" name="_s8199"/>
            <p:cNvSpPr/>
            <p:nvPr/>
          </p:nvSpPr>
          <p:spPr>
            <a:xfrm>
              <a:off x="1913" y="1238"/>
              <a:ext cx="901" cy="216"/>
            </a:xfrm>
            <a:prstGeom prst="rect">
              <a:avLst/>
            </a:prstGeom>
            <a:noFill/>
            <a:ln w="9525">
              <a:noFill/>
            </a:ln>
          </p:spPr>
          <p:txBody>
            <a:bodyPr wrap="none" lIns="0" tIns="0" rIns="0" bIns="0" anchor="ctr" anchorCtr="0"/>
            <a:lstStyle/>
            <a:p>
              <a:pPr algn="ctr"/>
              <a:r>
                <a:rPr lang="zh-CN" altLang="en-US" sz="2600" b="1" dirty="0">
                  <a:latin typeface="华文新魏" panose="02010800040101010101" charset="-122"/>
                  <a:ea typeface="华文新魏" panose="02010800040101010101" charset="-122"/>
                </a:rPr>
                <a:t>实用新型专利</a:t>
              </a:r>
            </a:p>
          </p:txBody>
        </p:sp>
        <p:sp>
          <p:nvSpPr>
            <p:cNvPr id="8200" name="_s8200"/>
            <p:cNvSpPr>
              <a:spLocks noTextEdit="1"/>
            </p:cNvSpPr>
            <p:nvPr/>
          </p:nvSpPr>
          <p:spPr>
            <a:xfrm>
              <a:off x="471" y="883"/>
              <a:ext cx="864" cy="864"/>
            </a:xfrm>
            <a:prstGeom prst="ellipse">
              <a:avLst/>
            </a:prstGeom>
            <a:solidFill>
              <a:schemeClr val="folHlink">
                <a:alpha val="50000"/>
              </a:schemeClr>
            </a:solidFill>
            <a:ln w="4670" cap="flat" cmpd="sng">
              <a:solidFill>
                <a:schemeClr val="folHlink"/>
              </a:solidFill>
              <a:prstDash val="solid"/>
              <a:headEnd type="none" w="med" len="med"/>
              <a:tailEnd type="none" w="med" len="med"/>
            </a:ln>
          </p:spPr>
          <p:txBody>
            <a:bodyPr/>
            <a:lstStyle/>
            <a:p>
              <a:endParaRPr lang="zh-CN" altLang="en-US"/>
            </a:p>
          </p:txBody>
        </p:sp>
        <p:sp>
          <p:nvSpPr>
            <p:cNvPr id="8201" name="_s8201"/>
            <p:cNvSpPr/>
            <p:nvPr/>
          </p:nvSpPr>
          <p:spPr>
            <a:xfrm>
              <a:off x="-424" y="1169"/>
              <a:ext cx="895" cy="216"/>
            </a:xfrm>
            <a:prstGeom prst="rect">
              <a:avLst/>
            </a:prstGeom>
            <a:noFill/>
            <a:ln w="9525">
              <a:noFill/>
            </a:ln>
          </p:spPr>
          <p:txBody>
            <a:bodyPr wrap="none" lIns="0" tIns="0" rIns="0" bIns="0" anchor="ctr" anchorCtr="0"/>
            <a:lstStyle/>
            <a:p>
              <a:pPr algn="ctr"/>
              <a:r>
                <a:rPr lang="zh-CN" altLang="en-US" sz="2600" b="1" dirty="0">
                  <a:latin typeface="华文新魏" panose="02010800040101010101" charset="-122"/>
                  <a:ea typeface="华文新魏" panose="02010800040101010101" charset="-122"/>
                </a:rPr>
                <a:t>外观设计专利</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本章重点</a:t>
            </a:r>
          </a:p>
        </p:txBody>
      </p:sp>
      <p:sp>
        <p:nvSpPr>
          <p:cNvPr id="25603" name="Rectangle 3"/>
          <p:cNvSpPr>
            <a:spLocks noGrp="1"/>
          </p:cNvSpPr>
          <p:nvPr>
            <p:ph idx="1"/>
          </p:nvPr>
        </p:nvSpPr>
        <p:spPr/>
        <p:txBody>
          <a:bodyPr vert="horz" wrap="square" lIns="91440" tIns="45720" rIns="91440" bIns="45720" anchor="t" anchorCtr="0"/>
          <a:lstStyle/>
          <a:p>
            <a:pPr eaLnBrk="1" hangingPunct="1"/>
            <a:r>
              <a:rPr lang="zh-CN" altLang="en-US" b="1" dirty="0"/>
              <a:t>经济法的概念和特征</a:t>
            </a:r>
          </a:p>
          <a:p>
            <a:pPr eaLnBrk="1" hangingPunct="1"/>
            <a:r>
              <a:rPr lang="zh-CN" altLang="en-US" b="1" dirty="0"/>
              <a:t>经济法的体系</a:t>
            </a:r>
          </a:p>
          <a:p>
            <a:pPr eaLnBrk="1" hangingPunct="1"/>
            <a:endParaRPr lang="zh-CN" altLang="en-US" b="1" dirty="0"/>
          </a:p>
          <a:p>
            <a:pPr eaLnBrk="1" hangingPunct="1"/>
            <a:r>
              <a:rPr lang="zh-CN" altLang="en-US" b="1" dirty="0"/>
              <a:t>分组讨论实验实训案例</a:t>
            </a: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 name="Rectangle 2"/>
          <p:cNvSpPr>
            <a:spLocks noGrp="1"/>
          </p:cNvSpPr>
          <p:nvPr>
            <p:ph type="title"/>
          </p:nvPr>
        </p:nvSpPr>
        <p:spPr>
          <a:xfrm>
            <a:off x="685800" y="152400"/>
            <a:ext cx="7458075" cy="1062038"/>
          </a:xfrm>
        </p:spPr>
        <p:txBody>
          <a:bodyPr vert="horz" wrap="square" lIns="91440" tIns="45720" rIns="91440" bIns="45720" anchor="b" anchorCtr="0"/>
          <a:lstStyle/>
          <a:p>
            <a:pPr eaLnBrk="1" hangingPunct="1"/>
            <a:r>
              <a:rPr lang="zh-CN" altLang="en-US" b="1" dirty="0">
                <a:latin typeface="华文细黑" panose="02010600040101010101" charset="-122"/>
                <a:ea typeface="华文细黑" panose="02010600040101010101" charset="-122"/>
              </a:rPr>
              <a:t>专利权的取得</a:t>
            </a:r>
          </a:p>
        </p:txBody>
      </p:sp>
      <p:sp>
        <p:nvSpPr>
          <p:cNvPr id="2" name="文本框 1"/>
          <p:cNvSpPr txBox="1"/>
          <p:nvPr/>
        </p:nvSpPr>
        <p:spPr>
          <a:xfrm>
            <a:off x="685800" y="1268730"/>
            <a:ext cx="2840355" cy="583565"/>
          </a:xfrm>
          <a:prstGeom prst="rect">
            <a:avLst/>
          </a:prstGeom>
          <a:noFill/>
        </p:spPr>
        <p:txBody>
          <a:bodyPr wrap="square" rtlCol="0">
            <a:spAutoFit/>
          </a:bodyPr>
          <a:lstStyle/>
          <a:p>
            <a:r>
              <a:rPr lang="zh-CN" altLang="en-US" sz="3200" b="1" u="sng"/>
              <a:t>条件</a:t>
            </a:r>
            <a:r>
              <a:rPr lang="zh-CN" altLang="en-US"/>
              <a:t>：</a:t>
            </a:r>
          </a:p>
        </p:txBody>
      </p:sp>
      <p:sp>
        <p:nvSpPr>
          <p:cNvPr id="5" name="文本框 4"/>
          <p:cNvSpPr txBox="1"/>
          <p:nvPr/>
        </p:nvSpPr>
        <p:spPr>
          <a:xfrm>
            <a:off x="5723890" y="2204720"/>
            <a:ext cx="2536825" cy="37846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r>
              <a:rPr lang="zh-CN" altLang="en-US" sz="2400" b="1" u="sng">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期限</a:t>
            </a: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a:t>
            </a:r>
          </a:p>
          <a:p>
            <a:endPar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endParaRPr>
          </a:p>
          <a:p>
            <a:pPr marL="342900" indent="-342900">
              <a:buFont typeface="Wingdings" panose="05000000000000000000" charset="0"/>
              <a:buChar char="p"/>
            </a:pP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发明专利权</a:t>
            </a:r>
            <a:r>
              <a:rPr lang="en-US" altLang="zh-CN"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-20</a:t>
            </a: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年</a:t>
            </a:r>
          </a:p>
          <a:p>
            <a:pPr>
              <a:buFont typeface="Wingdings" panose="05000000000000000000" charset="0"/>
            </a:pPr>
            <a:endPar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endParaRPr>
          </a:p>
          <a:p>
            <a:pPr marL="342900" indent="-342900">
              <a:buFont typeface="Wingdings" panose="05000000000000000000" charset="0"/>
              <a:buChar char="p"/>
            </a:pP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实用新型专利权</a:t>
            </a:r>
            <a:r>
              <a:rPr lang="en-US" altLang="zh-CN"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-10</a:t>
            </a: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年</a:t>
            </a:r>
          </a:p>
          <a:p>
            <a:pPr>
              <a:buFont typeface="Wingdings" panose="05000000000000000000" charset="0"/>
            </a:pPr>
            <a:endPar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endParaRPr>
          </a:p>
          <a:p>
            <a:pPr marL="342900" indent="-342900">
              <a:buFont typeface="Wingdings" panose="05000000000000000000" charset="0"/>
              <a:buChar char="p"/>
            </a:pP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外观设计专利权</a:t>
            </a:r>
            <a:r>
              <a:rPr lang="en-US" altLang="zh-CN"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-15</a:t>
            </a:r>
            <a:r>
              <a:rPr lang="zh-CN" altLang="en-US" sz="2400" b="1">
                <a:solidFill>
                  <a:schemeClr val="tx2">
                    <a:lumMod val="75000"/>
                  </a:schemeClr>
                </a:solidFill>
                <a:latin typeface="方正兰亭刊宋_GBK" panose="02000000000000000000" charset="-122"/>
                <a:ea typeface="方正兰亭刊宋_GBK" panose="02000000000000000000" charset="-122"/>
                <a:cs typeface="方正兰亭刊宋_GBK" panose="02000000000000000000" charset="-122"/>
              </a:rPr>
              <a:t>年</a:t>
            </a:r>
          </a:p>
        </p:txBody>
      </p:sp>
      <p:pic>
        <p:nvPicPr>
          <p:cNvPr id="3" name="图片 2"/>
          <p:cNvPicPr>
            <a:picLocks noChangeAspect="1"/>
          </p:cNvPicPr>
          <p:nvPr>
            <p:custDataLst>
              <p:tags r:id="rId1"/>
            </p:custDataLst>
          </p:nvPr>
        </p:nvPicPr>
        <p:blipFill>
          <a:blip r:embed="rId3"/>
          <a:srcRect l="9361" r="5474"/>
          <a:stretch>
            <a:fillRect/>
          </a:stretch>
        </p:blipFill>
        <p:spPr>
          <a:xfrm>
            <a:off x="0" y="1906270"/>
            <a:ext cx="5657850" cy="4899025"/>
          </a:xfrm>
          <a:prstGeom prst="rect">
            <a:avLst/>
          </a:prstGeom>
        </p:spPr>
      </p:pic>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750" y="1269365"/>
            <a:ext cx="7919720" cy="3538220"/>
          </a:xfrm>
          <a:prstGeom prst="rect">
            <a:avLst/>
          </a:prstGeom>
          <a:noFill/>
        </p:spPr>
        <p:txBody>
          <a:bodyPr wrap="square" rtlCol="0" anchor="t">
            <a:spAutoFit/>
          </a:bodyPr>
          <a:lstStyle/>
          <a:p>
            <a:r>
              <a:rPr lang="en-US" altLang="zh-CN" sz="2800" b="1">
                <a:latin typeface="宋体" panose="02010600030101010101" pitchFamily="2" charset="-122"/>
                <a:cs typeface="宋体" panose="02010600030101010101" pitchFamily="2" charset="-122"/>
              </a:rPr>
              <a:t>  </a:t>
            </a:r>
            <a:r>
              <a:rPr lang="zh-CN" altLang="en-US" sz="2800" b="1">
                <a:latin typeface="宋体" panose="02010600030101010101" pitchFamily="2" charset="-122"/>
                <a:cs typeface="宋体" panose="02010600030101010101" pitchFamily="2" charset="-122"/>
              </a:rPr>
              <a:t>某厂研制出一种“太阳能多功能电动牙刷”产品。这种产品既可以作微型手电筒，又可以作牙刷，设计独特，结构良好。于是日用品厂向专利局提出实用新型专利申请。专利局经过审查发现，该产品在国内属首创，但是在日用品厂申请专利以前，该产品在美国、日本等地已经生产、销售，且深受消费者欢迎。</a:t>
            </a:r>
          </a:p>
          <a:p>
            <a:r>
              <a:rPr lang="en-US" altLang="zh-CN" sz="2800" b="1" i="1">
                <a:latin typeface="宋体" panose="02010600030101010101" pitchFamily="2" charset="-122"/>
                <a:cs typeface="宋体" panose="02010600030101010101" pitchFamily="2" charset="-122"/>
              </a:rPr>
              <a:t>  </a:t>
            </a:r>
            <a:r>
              <a:rPr lang="zh-CN" altLang="en-US" sz="2800" b="1" i="1">
                <a:latin typeface="宋体" panose="02010600030101010101" pitchFamily="2" charset="-122"/>
                <a:cs typeface="宋体" panose="02010600030101010101" pitchFamily="2" charset="-122"/>
              </a:rPr>
              <a:t>问</a:t>
            </a:r>
            <a:r>
              <a:rPr lang="zh-CN" altLang="en-US" sz="2800" b="1">
                <a:latin typeface="宋体" panose="02010600030101010101" pitchFamily="2" charset="-122"/>
                <a:cs typeface="宋体" panose="02010600030101010101" pitchFamily="2" charset="-122"/>
              </a:rPr>
              <a:t>:某日用品厂的发明创造是否具有新颖性?</a:t>
            </a:r>
          </a:p>
        </p:txBody>
      </p:sp>
      <p:sp>
        <p:nvSpPr>
          <p:cNvPr id="3" name="文本框 2"/>
          <p:cNvSpPr txBox="1"/>
          <p:nvPr/>
        </p:nvSpPr>
        <p:spPr>
          <a:xfrm>
            <a:off x="3921125" y="405130"/>
            <a:ext cx="1301750" cy="768350"/>
          </a:xfrm>
          <a:prstGeom prst="rect">
            <a:avLst/>
          </a:prstGeom>
          <a:noFill/>
        </p:spPr>
        <p:txBody>
          <a:bodyPr wrap="none" rtlCol="0" anchor="t">
            <a:spAutoFit/>
          </a:bodyPr>
          <a:lstStyle/>
          <a:p>
            <a:pPr eaLnBrk="1" hangingPunct="1"/>
            <a:r>
              <a:rPr lang="zh-CN" altLang="zh-CN" sz="4400" b="1" dirty="0">
                <a:ea typeface="华文行楷" panose="02010800040101010101" pitchFamily="2" charset="-122"/>
                <a:sym typeface="+mn-ea"/>
              </a:rPr>
              <a:t>案例</a:t>
            </a:r>
            <a:endParaRPr lang="zh-CN" altLang="en-US" sz="440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p:cNvSpPr>
          <p:nvPr>
            <p:ph type="title"/>
          </p:nvPr>
        </p:nvSpPr>
        <p:spPr>
          <a:xfrm>
            <a:off x="685800" y="152400"/>
            <a:ext cx="7529513" cy="1133475"/>
          </a:xfrm>
        </p:spPr>
        <p:txBody>
          <a:bodyPr vert="horz" wrap="square" lIns="91440" tIns="45720" rIns="91440" bIns="45720" anchor="b" anchorCtr="0"/>
          <a:lstStyle/>
          <a:p>
            <a:pPr eaLnBrk="1" hangingPunct="1"/>
            <a:r>
              <a:rPr lang="zh-CN" altLang="zh-CN" b="1" dirty="0">
                <a:ea typeface="隶书" panose="02010509060101010101" pitchFamily="49" charset="-122"/>
              </a:rPr>
              <a:t>专利权的内容</a:t>
            </a:r>
          </a:p>
        </p:txBody>
      </p:sp>
      <p:sp>
        <p:nvSpPr>
          <p:cNvPr id="146435" name="Rectangle 3"/>
          <p:cNvSpPr>
            <a:spLocks noGrp="1"/>
          </p:cNvSpPr>
          <p:nvPr>
            <p:ph type="body"/>
          </p:nvPr>
        </p:nvSpPr>
        <p:spPr>
          <a:xfrm>
            <a:off x="1331595" y="2205355"/>
            <a:ext cx="6897370" cy="3332480"/>
          </a:xfrm>
        </p:spPr>
        <p:txBody>
          <a:bodyPr vert="horz" wrap="square" lIns="91440" tIns="45720" rIns="91440" bIns="45720" anchor="t" anchorCtr="0"/>
          <a:lstStyle/>
          <a:p>
            <a:pPr marL="514350" indent="-514350" eaLnBrk="1" hangingPunct="1">
              <a:buFont typeface="+mj-lt"/>
              <a:buAutoNum type="alphaUcPeriod"/>
            </a:pPr>
            <a:r>
              <a:rPr lang="zh-CN" altLang="zh-CN" b="1" dirty="0"/>
              <a:t>署名权</a:t>
            </a:r>
          </a:p>
          <a:p>
            <a:pPr marL="514350" indent="-514350" eaLnBrk="1" hangingPunct="1">
              <a:buFont typeface="+mj-lt"/>
              <a:buAutoNum type="alphaUcPeriod"/>
            </a:pPr>
            <a:r>
              <a:rPr lang="zh-CN" altLang="zh-CN" b="1" dirty="0"/>
              <a:t>独占实施权</a:t>
            </a:r>
          </a:p>
          <a:p>
            <a:pPr marL="514350" indent="-514350" eaLnBrk="1" hangingPunct="1">
              <a:buFont typeface="+mj-lt"/>
              <a:buAutoNum type="alphaUcPeriod"/>
            </a:pPr>
            <a:r>
              <a:rPr lang="zh-CN" altLang="zh-CN" b="1" dirty="0"/>
              <a:t>实施许可权</a:t>
            </a:r>
          </a:p>
          <a:p>
            <a:pPr marL="514350" indent="-514350" eaLnBrk="1" hangingPunct="1">
              <a:buFont typeface="+mj-lt"/>
              <a:buAutoNum type="alphaUcPeriod"/>
            </a:pPr>
            <a:r>
              <a:rPr lang="zh-CN" altLang="zh-CN" b="1" dirty="0"/>
              <a:t>转让权</a:t>
            </a:r>
          </a:p>
          <a:p>
            <a:pPr marL="514350" indent="-514350" eaLnBrk="1" hangingPunct="1">
              <a:buFont typeface="+mj-lt"/>
              <a:buAutoNum type="alphaUcPeriod"/>
            </a:pPr>
            <a:r>
              <a:rPr lang="zh-CN" altLang="zh-CN" b="1" dirty="0"/>
              <a:t>标记权</a:t>
            </a:r>
          </a:p>
        </p:txBody>
      </p:sp>
      <p:sp>
        <p:nvSpPr>
          <p:cNvPr id="2" name="文本框 1"/>
          <p:cNvSpPr txBox="1"/>
          <p:nvPr/>
        </p:nvSpPr>
        <p:spPr>
          <a:xfrm>
            <a:off x="1534160" y="1341120"/>
            <a:ext cx="6075045" cy="583565"/>
          </a:xfrm>
          <a:prstGeom prst="rect">
            <a:avLst/>
          </a:prstGeom>
          <a:noFill/>
        </p:spPr>
        <p:txBody>
          <a:bodyPr wrap="square" rtlCol="0">
            <a:spAutoFit/>
          </a:bodyPr>
          <a:lstStyle/>
          <a:p>
            <a:r>
              <a:rPr lang="zh-CN" altLang="en-US" sz="3200" b="1">
                <a:latin typeface="方正小标宋简体" panose="02000000000000000000" charset="-122"/>
                <a:ea typeface="方正小标宋简体" panose="02000000000000000000" charset="-122"/>
              </a:rPr>
              <a:t>（是指专利权人的权利和义务）</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05" y="621030"/>
            <a:ext cx="7047865" cy="4523105"/>
          </a:xfrm>
          <a:prstGeom prst="rect">
            <a:avLst/>
          </a:prstGeom>
          <a:noFill/>
        </p:spPr>
        <p:txBody>
          <a:bodyPr wrap="square" rtlCol="0" anchor="t">
            <a:spAutoFit/>
          </a:bodyPr>
          <a:lstStyle/>
          <a:p>
            <a:r>
              <a:rPr lang="zh-CN" altLang="en-US" sz="3200" b="1">
                <a:solidFill>
                  <a:schemeClr val="tx2">
                    <a:lumMod val="50000"/>
                  </a:schemeClr>
                </a:solidFill>
                <a:latin typeface="微软雅黑" panose="020B0503020204020204" charset="-122"/>
                <a:ea typeface="微软雅黑" panose="020B0503020204020204" charset="-122"/>
              </a:rPr>
              <a:t>▲</a:t>
            </a:r>
            <a:r>
              <a:rPr lang="zh-CN" altLang="en-US" sz="3200" b="1">
                <a:solidFill>
                  <a:schemeClr val="tx2">
                    <a:lumMod val="50000"/>
                  </a:schemeClr>
                </a:solidFill>
              </a:rPr>
              <a:t>近年来我国的专利申请量和授权量一直保持世界第一。但很多专利授权后，并没有被实施转化为生产力,造成了极大的资源浪费。为此，《专利法》修订时专门新增“专利开放许可制度”,即专利权人可以通过向国家知识产权局提交书面声明方式，向社会公众开放其专利许可权,进而促进专利技术的转化实施。</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p:cNvSpPr>
          <p:nvPr>
            <p:ph type="title"/>
          </p:nvPr>
        </p:nvSpPr>
        <p:spPr>
          <a:xfrm>
            <a:off x="683895" y="332423"/>
            <a:ext cx="7386638" cy="928687"/>
          </a:xfrm>
        </p:spPr>
        <p:txBody>
          <a:bodyPr vert="horz" wrap="square" lIns="91440" tIns="45720" rIns="91440" bIns="45720" anchor="b" anchorCtr="0"/>
          <a:lstStyle/>
          <a:p>
            <a:pPr eaLnBrk="1" hangingPunct="1"/>
            <a:r>
              <a:rPr lang="zh-CN" altLang="zh-CN" b="1" dirty="0">
                <a:ea typeface="华文行楷" panose="02010800040101010101" pitchFamily="2" charset="-122"/>
              </a:rPr>
              <a:t>本章重点</a:t>
            </a:r>
          </a:p>
        </p:txBody>
      </p:sp>
      <p:sp>
        <p:nvSpPr>
          <p:cNvPr id="147459" name="Rectangle 3"/>
          <p:cNvSpPr>
            <a:spLocks noGrp="1"/>
          </p:cNvSpPr>
          <p:nvPr>
            <p:ph type="body"/>
          </p:nvPr>
        </p:nvSpPr>
        <p:spPr>
          <a:xfrm>
            <a:off x="2339975" y="1772920"/>
            <a:ext cx="4460875" cy="2489200"/>
          </a:xfrm>
        </p:spPr>
        <p:txBody>
          <a:bodyPr vert="horz" wrap="square" lIns="91440" tIns="45720" rIns="91440" bIns="45720" anchor="t" anchorCtr="0"/>
          <a:lstStyle/>
          <a:p>
            <a:pPr eaLnBrk="1" hangingPunct="1">
              <a:buFont typeface="Wingdings" panose="05000000000000000000" charset="0"/>
              <a:buChar char="ü"/>
            </a:pPr>
            <a:r>
              <a:rPr lang="zh-CN" altLang="zh-CN" b="1" dirty="0"/>
              <a:t>知识产权的特征</a:t>
            </a:r>
          </a:p>
          <a:p>
            <a:pPr eaLnBrk="1" hangingPunct="1">
              <a:buFont typeface="Wingdings" panose="05000000000000000000" charset="0"/>
              <a:buChar char="ü"/>
            </a:pPr>
            <a:r>
              <a:rPr lang="zh-CN" altLang="zh-CN" b="1" dirty="0"/>
              <a:t>作品的保护范围</a:t>
            </a:r>
          </a:p>
          <a:p>
            <a:pPr eaLnBrk="1" hangingPunct="1">
              <a:buFont typeface="Wingdings" panose="05000000000000000000" charset="0"/>
              <a:buChar char="ü"/>
            </a:pPr>
            <a:r>
              <a:rPr lang="zh-CN" altLang="zh-CN" b="1" dirty="0"/>
              <a:t>商标权的保护</a:t>
            </a:r>
          </a:p>
          <a:p>
            <a:pPr eaLnBrk="1" hangingPunct="1">
              <a:buFont typeface="Wingdings" panose="05000000000000000000" charset="0"/>
              <a:buChar char="ü"/>
            </a:pPr>
            <a:r>
              <a:rPr lang="zh-CN" altLang="zh-CN" b="1" dirty="0"/>
              <a:t>专利保护制度</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6425" y="620395"/>
            <a:ext cx="3560445" cy="521970"/>
          </a:xfrm>
          <a:prstGeom prst="rect">
            <a:avLst/>
          </a:prstGeom>
          <a:ln w="28575" cmpd="sng">
            <a:solidFill>
              <a:schemeClr val="accent1">
                <a:shade val="50000"/>
              </a:schemeClr>
            </a:solidFill>
            <a:prstDash val="dash"/>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本章涉及关键术语</a:t>
            </a:r>
            <a:r>
              <a:rPr lang="en-US" altLang="zh-CN"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a:t>
            </a:r>
          </a:p>
        </p:txBody>
      </p:sp>
      <p:sp>
        <p:nvSpPr>
          <p:cNvPr id="3" name="文本框 2"/>
          <p:cNvSpPr txBox="1"/>
          <p:nvPr/>
        </p:nvSpPr>
        <p:spPr>
          <a:xfrm>
            <a:off x="899160" y="1876425"/>
            <a:ext cx="3794125" cy="3415030"/>
          </a:xfrm>
          <a:prstGeom prst="rect">
            <a:avLst/>
          </a:prstGeom>
          <a:noFill/>
        </p:spPr>
        <p:txBody>
          <a:bodyPr wrap="square" rtlCol="0" anchor="t">
            <a:spAutoFit/>
          </a:bodyPr>
          <a:lstStyle/>
          <a:p>
            <a:pPr marL="285750" indent="-285750">
              <a:buFont typeface="Wingdings" panose="05000000000000000000" charset="0"/>
              <a:buChar char="ü"/>
            </a:pPr>
            <a:r>
              <a:rPr lang="zh-CN" altLang="en-US" sz="2400" b="1"/>
              <a:t>知识产权 </a:t>
            </a:r>
          </a:p>
          <a:p>
            <a:pPr marL="285750" indent="-285750">
              <a:buFont typeface="Wingdings" panose="05000000000000000000" charset="0"/>
              <a:buChar char="ü"/>
            </a:pPr>
            <a:r>
              <a:rPr lang="zh-CN" altLang="en-US" sz="2400" b="1"/>
              <a:t>著作权 </a:t>
            </a:r>
          </a:p>
          <a:p>
            <a:pPr marL="285750" indent="-285750">
              <a:buFont typeface="Wingdings" panose="05000000000000000000" charset="0"/>
              <a:buChar char="ü"/>
            </a:pPr>
            <a:r>
              <a:rPr lang="zh-CN" altLang="en-US" sz="2400" b="1"/>
              <a:t>作品</a:t>
            </a:r>
          </a:p>
          <a:p>
            <a:pPr marL="285750" indent="-285750">
              <a:buFont typeface="Wingdings" panose="05000000000000000000" charset="0"/>
              <a:buChar char="ü"/>
            </a:pPr>
            <a:r>
              <a:rPr lang="zh-CN" altLang="en-US" sz="2400" b="1"/>
              <a:t>合理使用</a:t>
            </a:r>
          </a:p>
          <a:p>
            <a:pPr marL="285750" indent="-285750">
              <a:buFont typeface="Wingdings" panose="05000000000000000000" charset="0"/>
              <a:buChar char="ü"/>
            </a:pPr>
            <a:r>
              <a:rPr lang="zh-CN" altLang="en-US" sz="2400" b="1"/>
              <a:t>法定许可 </a:t>
            </a:r>
          </a:p>
          <a:p>
            <a:pPr marL="285750" indent="-285750">
              <a:buFont typeface="Wingdings" panose="05000000000000000000" charset="0"/>
              <a:buChar char="ü"/>
            </a:pPr>
            <a:r>
              <a:rPr lang="zh-CN" altLang="en-US" sz="2400" b="1"/>
              <a:t>商标</a:t>
            </a:r>
          </a:p>
          <a:p>
            <a:pPr marL="285750" indent="-285750">
              <a:buFont typeface="Wingdings" panose="05000000000000000000" charset="0"/>
              <a:buChar char="ü"/>
            </a:pPr>
            <a:r>
              <a:rPr lang="zh-CN" altLang="en-US" sz="2400" b="1"/>
              <a:t>商标权 </a:t>
            </a:r>
          </a:p>
          <a:p>
            <a:pPr marL="285750" indent="-285750">
              <a:buFont typeface="Wingdings" panose="05000000000000000000" charset="0"/>
              <a:buChar char="ü"/>
            </a:pPr>
            <a:r>
              <a:rPr lang="zh-CN" altLang="en-US" sz="2400" b="1"/>
              <a:t>专利权 </a:t>
            </a:r>
          </a:p>
          <a:p>
            <a:pPr>
              <a:buFont typeface="Wingdings" panose="05000000000000000000" charset="0"/>
            </a:pPr>
            <a:endParaRPr lang="zh-CN" altLang="en-US" sz="2400" b="1"/>
          </a:p>
        </p:txBody>
      </p:sp>
      <p:sp>
        <p:nvSpPr>
          <p:cNvPr id="4" name="文本框 3"/>
          <p:cNvSpPr txBox="1"/>
          <p:nvPr/>
        </p:nvSpPr>
        <p:spPr>
          <a:xfrm>
            <a:off x="4787900" y="1988820"/>
            <a:ext cx="2540000" cy="3046095"/>
          </a:xfrm>
          <a:prstGeom prst="rect">
            <a:avLst/>
          </a:prstGeom>
          <a:noFill/>
        </p:spPr>
        <p:txBody>
          <a:bodyPr wrap="square" rtlCol="0" anchor="t">
            <a:spAutoFit/>
          </a:bodyPr>
          <a:lstStyle/>
          <a:p>
            <a:pPr marL="285750" indent="-285750">
              <a:buFont typeface="Wingdings" panose="05000000000000000000" charset="0"/>
              <a:buChar char="ü"/>
            </a:pPr>
            <a:r>
              <a:rPr lang="zh-CN" altLang="en-US" sz="2400" b="1">
                <a:sym typeface="+mn-ea"/>
              </a:rPr>
              <a:t>职务发明创造</a:t>
            </a:r>
            <a:endParaRPr lang="zh-CN" altLang="en-US" sz="2400" b="1"/>
          </a:p>
          <a:p>
            <a:pPr marL="285750" indent="-285750">
              <a:buFont typeface="Wingdings" panose="05000000000000000000" charset="0"/>
              <a:buChar char="ü"/>
            </a:pPr>
            <a:r>
              <a:rPr lang="zh-CN" altLang="en-US" sz="2400" b="1">
                <a:sym typeface="+mn-ea"/>
              </a:rPr>
              <a:t>发明</a:t>
            </a:r>
            <a:endParaRPr lang="zh-CN" altLang="en-US" sz="2400" b="1"/>
          </a:p>
          <a:p>
            <a:pPr marL="285750" indent="-285750">
              <a:buFont typeface="Wingdings" panose="05000000000000000000" charset="0"/>
              <a:buChar char="ü"/>
            </a:pPr>
            <a:r>
              <a:rPr lang="zh-CN" altLang="en-US" sz="2400" b="1">
                <a:sym typeface="+mn-ea"/>
              </a:rPr>
              <a:t>实用新型 </a:t>
            </a:r>
            <a:endParaRPr lang="zh-CN" altLang="en-US" sz="2400" b="1"/>
          </a:p>
          <a:p>
            <a:pPr marL="285750" indent="-285750">
              <a:buFont typeface="Wingdings" panose="05000000000000000000" charset="0"/>
              <a:buChar char="ü"/>
            </a:pPr>
            <a:r>
              <a:rPr lang="zh-CN" altLang="en-US" sz="2400" b="1">
                <a:sym typeface="+mn-ea"/>
              </a:rPr>
              <a:t>外观设计 </a:t>
            </a:r>
            <a:endParaRPr lang="zh-CN" altLang="en-US" sz="2400" b="1"/>
          </a:p>
          <a:p>
            <a:pPr marL="285750" indent="-285750">
              <a:buFont typeface="Wingdings" panose="05000000000000000000" charset="0"/>
              <a:buChar char="ü"/>
            </a:pPr>
            <a:r>
              <a:rPr lang="zh-CN" altLang="en-US" sz="2400" b="1">
                <a:sym typeface="+mn-ea"/>
              </a:rPr>
              <a:t>新颖性 </a:t>
            </a:r>
            <a:endParaRPr lang="zh-CN" altLang="en-US" sz="2400" b="1"/>
          </a:p>
          <a:p>
            <a:pPr marL="285750" indent="-285750">
              <a:buFont typeface="Wingdings" panose="05000000000000000000" charset="0"/>
              <a:buChar char="ü"/>
            </a:pPr>
            <a:r>
              <a:rPr lang="zh-CN" altLang="en-US" sz="2400" b="1">
                <a:sym typeface="+mn-ea"/>
              </a:rPr>
              <a:t>创造性 </a:t>
            </a:r>
            <a:endParaRPr lang="zh-CN" altLang="en-US" sz="2400" b="1"/>
          </a:p>
          <a:p>
            <a:pPr marL="285750" indent="-285750">
              <a:buFont typeface="Wingdings" panose="05000000000000000000" charset="0"/>
              <a:buChar char="ü"/>
            </a:pPr>
            <a:r>
              <a:rPr lang="zh-CN" altLang="en-US" sz="2400" b="1">
                <a:sym typeface="+mn-ea"/>
              </a:rPr>
              <a:t>实用性 </a:t>
            </a:r>
            <a:endParaRPr lang="zh-CN" altLang="en-US" sz="2400" b="1"/>
          </a:p>
          <a:p>
            <a:pPr marL="285750" indent="-285750">
              <a:buFont typeface="Wingdings" panose="05000000000000000000" charset="0"/>
              <a:buChar char="ü"/>
            </a:pPr>
            <a:r>
              <a:rPr lang="zh-CN" altLang="en-US" sz="2400" b="1">
                <a:sym typeface="+mn-ea"/>
              </a:rPr>
              <a:t>强制许可</a:t>
            </a:r>
            <a:endParaRPr lang="zh-CN" altLang="en-US" sz="240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2" name="Rectangle 4">
            <a:extLst>
              <a:ext uri="{FF2B5EF4-FFF2-40B4-BE49-F238E27FC236}">
                <a16:creationId xmlns:a16="http://schemas.microsoft.com/office/drawing/2014/main" id="{AF726290-D3E4-4468-B16C-561AE92952EF}"/>
              </a:ext>
            </a:extLst>
          </p:cNvPr>
          <p:cNvSpPr>
            <a:spLocks noGrp="1" noChangeArrowheads="1"/>
          </p:cNvSpPr>
          <p:nvPr>
            <p:ph type="ctrTitle"/>
          </p:nvPr>
        </p:nvSpPr>
        <p:spPr/>
        <p:txBody>
          <a:bodyPr/>
          <a:lstStyle/>
          <a:p>
            <a:pPr eaLnBrk="1" hangingPunct="1">
              <a:defRPr/>
            </a:pPr>
            <a:r>
              <a:rPr lang="zh-CN" altLang="en-US" sz="4800" b="1" dirty="0">
                <a:ea typeface="隶书" pitchFamily="49" charset="-122"/>
              </a:rPr>
              <a:t>第六章</a:t>
            </a:r>
          </a:p>
        </p:txBody>
      </p:sp>
      <p:sp>
        <p:nvSpPr>
          <p:cNvPr id="232453" name="Rectangle 5">
            <a:extLst>
              <a:ext uri="{FF2B5EF4-FFF2-40B4-BE49-F238E27FC236}">
                <a16:creationId xmlns:a16="http://schemas.microsoft.com/office/drawing/2014/main" id="{0A314502-6B83-4744-83EC-846CA046C0E8}"/>
              </a:ext>
            </a:extLst>
          </p:cNvPr>
          <p:cNvSpPr>
            <a:spLocks noGrp="1" noChangeArrowheads="1"/>
          </p:cNvSpPr>
          <p:nvPr>
            <p:ph type="subTitle" idx="1"/>
          </p:nvPr>
        </p:nvSpPr>
        <p:spPr/>
        <p:txBody>
          <a:bodyPr/>
          <a:lstStyle/>
          <a:p>
            <a:pPr eaLnBrk="1" hangingPunct="1">
              <a:defRPr/>
            </a:pPr>
            <a:r>
              <a:rPr lang="zh-CN" altLang="en-US" sz="4000" b="1">
                <a:ea typeface="隶书" pitchFamily="49" charset="-122"/>
              </a:rPr>
              <a:t>反垄断与反不正当竞争法</a:t>
            </a: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7E7059-7F7B-4091-AC6E-40D01D0893D3}"/>
              </a:ext>
            </a:extLst>
          </p:cNvPr>
          <p:cNvSpPr>
            <a:spLocks noGrp="1" noChangeArrowheads="1"/>
          </p:cNvSpPr>
          <p:nvPr>
            <p:ph type="title"/>
          </p:nvPr>
        </p:nvSpPr>
        <p:spPr>
          <a:xfrm>
            <a:off x="685800" y="152400"/>
            <a:ext cx="7270750" cy="1116013"/>
          </a:xfrm>
        </p:spPr>
        <p:txBody>
          <a:bodyPr/>
          <a:lstStyle/>
          <a:p>
            <a:pPr eaLnBrk="1" hangingPunct="1"/>
            <a:r>
              <a:rPr lang="zh-CN" altLang="en-US" sz="4000" b="1">
                <a:latin typeface="华文琥珀" panose="02010800040101010101" pitchFamily="2" charset="-122"/>
                <a:ea typeface="华文琥珀" panose="02010800040101010101" pitchFamily="2" charset="-122"/>
              </a:rPr>
              <a:t>反垄断亮剑：阿里被罚</a:t>
            </a:r>
          </a:p>
        </p:txBody>
      </p:sp>
      <p:sp>
        <p:nvSpPr>
          <p:cNvPr id="4099" name="Rectangle 3">
            <a:extLst>
              <a:ext uri="{FF2B5EF4-FFF2-40B4-BE49-F238E27FC236}">
                <a16:creationId xmlns:a16="http://schemas.microsoft.com/office/drawing/2014/main" id="{6A03529E-C7C2-4BCE-AE85-F3C79DF111C6}"/>
              </a:ext>
            </a:extLst>
          </p:cNvPr>
          <p:cNvSpPr>
            <a:spLocks noGrp="1" noChangeArrowheads="1"/>
          </p:cNvSpPr>
          <p:nvPr>
            <p:ph type="body" idx="1"/>
          </p:nvPr>
        </p:nvSpPr>
        <p:spPr>
          <a:xfrm>
            <a:off x="685800" y="1412875"/>
            <a:ext cx="7696200" cy="4537075"/>
          </a:xfrm>
        </p:spPr>
        <p:txBody>
          <a:bodyPr/>
          <a:lstStyle/>
          <a:p>
            <a:pPr eaLnBrk="1" hangingPunct="1"/>
            <a:r>
              <a:rPr lang="en-US" altLang="zh-CN" sz="2600" b="1">
                <a:latin typeface="宋体" panose="02010600030101010101" pitchFamily="2" charset="-122"/>
              </a:rPr>
              <a:t>2021</a:t>
            </a:r>
            <a:r>
              <a:rPr lang="zh-CN" altLang="en-US" sz="2600" b="1">
                <a:latin typeface="宋体" panose="02010600030101010101" pitchFamily="2" charset="-122"/>
              </a:rPr>
              <a:t>年</a:t>
            </a:r>
            <a:r>
              <a:rPr lang="en-US" altLang="zh-CN" sz="2600" b="1">
                <a:latin typeface="宋体" panose="02010600030101010101" pitchFamily="2" charset="-122"/>
              </a:rPr>
              <a:t>4</a:t>
            </a:r>
            <a:r>
              <a:rPr lang="zh-CN" altLang="en-US" sz="2600" b="1">
                <a:latin typeface="宋体" panose="02010600030101010101" pitchFamily="2" charset="-122"/>
              </a:rPr>
              <a:t>月</a:t>
            </a:r>
            <a:r>
              <a:rPr lang="en-US" altLang="zh-CN" sz="2600" b="1">
                <a:latin typeface="宋体" panose="02010600030101010101" pitchFamily="2" charset="-122"/>
              </a:rPr>
              <a:t>10</a:t>
            </a:r>
            <a:r>
              <a:rPr lang="zh-CN" altLang="en-US" sz="2600" b="1">
                <a:latin typeface="宋体" panose="02010600030101010101" pitchFamily="2" charset="-122"/>
              </a:rPr>
              <a:t>日，国家市场监管总局依据</a:t>
            </a:r>
            <a:r>
              <a:rPr lang="en-US" altLang="zh-CN" sz="2600" b="1">
                <a:latin typeface="宋体" panose="02010600030101010101" pitchFamily="2" charset="-122"/>
              </a:rPr>
              <a:t>《</a:t>
            </a:r>
            <a:r>
              <a:rPr lang="zh-CN" altLang="en-US" sz="2600" b="1">
                <a:latin typeface="宋体" panose="02010600030101010101" pitchFamily="2" charset="-122"/>
              </a:rPr>
              <a:t>反垄断法</a:t>
            </a:r>
            <a:r>
              <a:rPr lang="en-US" altLang="zh-CN" sz="2600" b="1">
                <a:latin typeface="宋体" panose="02010600030101010101" pitchFamily="2" charset="-122"/>
              </a:rPr>
              <a:t>》</a:t>
            </a:r>
            <a:r>
              <a:rPr lang="zh-CN" altLang="en-US" sz="2600" b="1">
                <a:latin typeface="宋体" panose="02010600030101010101" pitchFamily="2" charset="-122"/>
              </a:rPr>
              <a:t>对阿里巴巴集团做出行政处罚，处以其</a:t>
            </a:r>
            <a:r>
              <a:rPr lang="en-US" altLang="zh-CN" sz="2600" b="1">
                <a:latin typeface="宋体" panose="02010600030101010101" pitchFamily="2" charset="-122"/>
              </a:rPr>
              <a:t>2019</a:t>
            </a:r>
            <a:r>
              <a:rPr lang="zh-CN" altLang="en-US" sz="2600" b="1">
                <a:latin typeface="宋体" panose="02010600030101010101" pitchFamily="2" charset="-122"/>
              </a:rPr>
              <a:t>年中国境内销售额</a:t>
            </a:r>
            <a:r>
              <a:rPr lang="en-US" altLang="zh-CN" sz="2600" b="1">
                <a:latin typeface="宋体" panose="02010600030101010101" pitchFamily="2" charset="-122"/>
              </a:rPr>
              <a:t>4557.12</a:t>
            </a:r>
            <a:r>
              <a:rPr lang="zh-CN" altLang="en-US" sz="2600" b="1">
                <a:latin typeface="宋体" panose="02010600030101010101" pitchFamily="2" charset="-122"/>
              </a:rPr>
              <a:t>亿元</a:t>
            </a:r>
            <a:r>
              <a:rPr lang="en-US" altLang="zh-CN" sz="2600" b="1">
                <a:latin typeface="宋体" panose="02010600030101010101" pitchFamily="2" charset="-122"/>
              </a:rPr>
              <a:t>4%</a:t>
            </a:r>
            <a:r>
              <a:rPr lang="zh-CN" altLang="en-US" sz="2600" b="1">
                <a:latin typeface="宋体" panose="02010600030101010101" pitchFamily="2" charset="-122"/>
              </a:rPr>
              <a:t>的罚款，共计</a:t>
            </a:r>
            <a:r>
              <a:rPr lang="en-US" altLang="zh-CN" sz="2600" b="1">
                <a:latin typeface="宋体" panose="02010600030101010101" pitchFamily="2" charset="-122"/>
              </a:rPr>
              <a:t>182.28</a:t>
            </a:r>
            <a:r>
              <a:rPr lang="zh-CN" altLang="en-US" sz="2600" b="1">
                <a:latin typeface="宋体" panose="02010600030101010101" pitchFamily="2" charset="-122"/>
              </a:rPr>
              <a:t>亿元。这一罚款金额是中国历史上反垄断最高罚款记录的</a:t>
            </a:r>
            <a:r>
              <a:rPr lang="en-US" altLang="zh-CN" sz="2600" b="1">
                <a:latin typeface="宋体" panose="02010600030101010101" pitchFamily="2" charset="-122"/>
              </a:rPr>
              <a:t>3</a:t>
            </a:r>
            <a:r>
              <a:rPr lang="zh-CN" altLang="en-US" sz="2600" b="1">
                <a:latin typeface="宋体" panose="02010600030101010101" pitchFamily="2" charset="-122"/>
              </a:rPr>
              <a:t>倍，整个互联网行业为之侧目。</a:t>
            </a:r>
            <a:endParaRPr lang="en-US" altLang="zh-CN" sz="2600" b="1">
              <a:latin typeface="宋体" panose="02010600030101010101" pitchFamily="2" charset="-122"/>
            </a:endParaRPr>
          </a:p>
          <a:p>
            <a:pPr eaLnBrk="1" hangingPunct="1"/>
            <a:r>
              <a:rPr lang="zh-CN" altLang="en-US" sz="2400" b="1">
                <a:latin typeface="宋体" panose="02010600030101010101" pitchFamily="2" charset="-122"/>
              </a:rPr>
              <a:t>阿里巴巴所实施的“二选一”垄断行为</a:t>
            </a:r>
            <a:endParaRPr lang="en-US" altLang="zh-CN" sz="2400" b="1">
              <a:latin typeface="宋体" panose="02010600030101010101" pitchFamily="2" charset="-122"/>
            </a:endParaRPr>
          </a:p>
          <a:p>
            <a:pPr eaLnBrk="1" hangingPunct="1"/>
            <a:r>
              <a:rPr lang="zh-CN" altLang="en-US" sz="2400" b="1">
                <a:latin typeface="宋体" panose="02010600030101010101" pitchFamily="2" charset="-122"/>
              </a:rPr>
              <a:t>阿里巴巴被罚，而且罚款金额还这么大的原因，一方面，是因为阿里巴巴的垄断行为限制了电商行业正常的市场竞争，损害了平台内经营者的合法利益。另一方面，是因为这种垄断行为也影响了平台经济的创新发展，损害了广大消费者的利益。</a:t>
            </a: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DF46D08-A527-40B7-BC81-D3BE4F8C903B}"/>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一、反垄断法概述</a:t>
            </a:r>
          </a:p>
        </p:txBody>
      </p:sp>
      <p:sp>
        <p:nvSpPr>
          <p:cNvPr id="5123" name="Rectangle 3">
            <a:extLst>
              <a:ext uri="{FF2B5EF4-FFF2-40B4-BE49-F238E27FC236}">
                <a16:creationId xmlns:a16="http://schemas.microsoft.com/office/drawing/2014/main" id="{2951064F-D904-4147-A914-A5016EDB1094}"/>
              </a:ext>
            </a:extLst>
          </p:cNvPr>
          <p:cNvSpPr>
            <a:spLocks noGrp="1" noChangeArrowheads="1"/>
          </p:cNvSpPr>
          <p:nvPr>
            <p:ph type="body" idx="1"/>
          </p:nvPr>
        </p:nvSpPr>
        <p:spPr/>
        <p:txBody>
          <a:bodyPr/>
          <a:lstStyle/>
          <a:p>
            <a:pPr eaLnBrk="1" hangingPunct="1"/>
            <a:r>
              <a:rPr lang="zh-CN" altLang="en-US" b="1"/>
              <a:t>反垄断法的调整对象是在反对垄断行为和限制竞争行为的过程中产生的社会经济关系。</a:t>
            </a:r>
          </a:p>
          <a:p>
            <a:pPr eaLnBrk="1" hangingPunct="1"/>
            <a:r>
              <a:rPr lang="zh-CN" altLang="en-US" b="1"/>
              <a:t>合法垄断</a:t>
            </a:r>
          </a:p>
          <a:p>
            <a:pPr eaLnBrk="1" hangingPunct="1"/>
            <a:r>
              <a:rPr lang="zh-CN" altLang="en-US" b="1"/>
              <a:t>非法垄断</a:t>
            </a:r>
          </a:p>
        </p:txBody>
      </p:sp>
      <p:pic>
        <p:nvPicPr>
          <p:cNvPr id="5124" name="Picture 9" descr="3">
            <a:extLst>
              <a:ext uri="{FF2B5EF4-FFF2-40B4-BE49-F238E27FC236}">
                <a16:creationId xmlns:a16="http://schemas.microsoft.com/office/drawing/2014/main" id="{E8347F29-2700-4815-B017-7CF3ED9ADA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3644900"/>
            <a:ext cx="3790950" cy="283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10" descr="2">
            <a:extLst>
              <a:ext uri="{FF2B5EF4-FFF2-40B4-BE49-F238E27FC236}">
                <a16:creationId xmlns:a16="http://schemas.microsoft.com/office/drawing/2014/main" id="{E701F9B7-9E49-4D5E-8A72-3AA7DFB708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3429000"/>
            <a:ext cx="1841500" cy="187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4463420-F9E4-48CB-9AC1-FC835EE405EC}"/>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二、非法垄断行为</a:t>
            </a:r>
          </a:p>
        </p:txBody>
      </p:sp>
      <p:sp>
        <p:nvSpPr>
          <p:cNvPr id="6147" name="Rectangle 3">
            <a:extLst>
              <a:ext uri="{FF2B5EF4-FFF2-40B4-BE49-F238E27FC236}">
                <a16:creationId xmlns:a16="http://schemas.microsoft.com/office/drawing/2014/main" id="{6416899F-3380-45F4-B3C3-C30AA9B9E345}"/>
              </a:ext>
            </a:extLst>
          </p:cNvPr>
          <p:cNvSpPr>
            <a:spLocks noGrp="1" noChangeArrowheads="1"/>
          </p:cNvSpPr>
          <p:nvPr>
            <p:ph type="body" idx="1"/>
          </p:nvPr>
        </p:nvSpPr>
        <p:spPr>
          <a:xfrm>
            <a:off x="1042988" y="1989138"/>
            <a:ext cx="7339012" cy="3497262"/>
          </a:xfrm>
        </p:spPr>
        <p:txBody>
          <a:bodyPr/>
          <a:lstStyle/>
          <a:p>
            <a:pPr marL="514350" indent="-514350" eaLnBrk="1" hangingPunct="1">
              <a:buFont typeface="Comic Sans MS" panose="030F0702030302020204" pitchFamily="66" charset="0"/>
              <a:buAutoNum type="arabicPeriod"/>
            </a:pPr>
            <a:r>
              <a:rPr lang="zh-CN" altLang="en-US" b="1"/>
              <a:t>垄断协议</a:t>
            </a:r>
          </a:p>
          <a:p>
            <a:pPr marL="514350" indent="-514350" eaLnBrk="1" hangingPunct="1">
              <a:buFont typeface="Comic Sans MS" panose="030F0702030302020204" pitchFamily="66" charset="0"/>
              <a:buAutoNum type="arabicPeriod"/>
            </a:pPr>
            <a:r>
              <a:rPr lang="zh-CN" altLang="en-US" b="1"/>
              <a:t>滥用市场支配地位</a:t>
            </a:r>
          </a:p>
          <a:p>
            <a:pPr marL="514350" indent="-514350" eaLnBrk="1" hangingPunct="1">
              <a:buFont typeface="Comic Sans MS" panose="030F0702030302020204" pitchFamily="66" charset="0"/>
              <a:buAutoNum type="arabicPeriod"/>
            </a:pPr>
            <a:r>
              <a:rPr lang="zh-CN" altLang="en-US" b="1"/>
              <a:t>具有或者可能具有排除、限制竞争效果的经营者集中</a:t>
            </a:r>
          </a:p>
          <a:p>
            <a:pPr marL="514350" indent="-514350" eaLnBrk="1" hangingPunct="1">
              <a:buFont typeface="Comic Sans MS" panose="030F0702030302020204" pitchFamily="66" charset="0"/>
              <a:buAutoNum type="arabicPeriod"/>
            </a:pPr>
            <a:r>
              <a:rPr lang="zh-CN" altLang="en-US" b="1"/>
              <a:t>行政性垄断</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第二章</a:t>
            </a:r>
          </a:p>
        </p:txBody>
      </p:sp>
      <p:sp>
        <p:nvSpPr>
          <p:cNvPr id="113669"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公司法制度概述</a:t>
            </a: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2D47641-320F-442C-A22C-87621301AB15}"/>
              </a:ext>
            </a:extLst>
          </p:cNvPr>
          <p:cNvSpPr>
            <a:spLocks noGrp="1" noChangeArrowheads="1"/>
          </p:cNvSpPr>
          <p:nvPr>
            <p:ph type="title"/>
          </p:nvPr>
        </p:nvSpPr>
        <p:spPr>
          <a:xfrm>
            <a:off x="685800" y="152400"/>
            <a:ext cx="6870700" cy="1189038"/>
          </a:xfrm>
        </p:spPr>
        <p:txBody>
          <a:bodyPr/>
          <a:lstStyle/>
          <a:p>
            <a:pPr algn="l" eaLnBrk="1" hangingPunct="1"/>
            <a:r>
              <a:rPr lang="zh-CN" altLang="en-US" b="1">
                <a:ea typeface="华文隶书" panose="02010800040101010101" pitchFamily="2" charset="-122"/>
              </a:rPr>
              <a:t>讨论分析</a:t>
            </a:r>
          </a:p>
        </p:txBody>
      </p:sp>
      <p:sp>
        <p:nvSpPr>
          <p:cNvPr id="7171" name="Rectangle 3">
            <a:extLst>
              <a:ext uri="{FF2B5EF4-FFF2-40B4-BE49-F238E27FC236}">
                <a16:creationId xmlns:a16="http://schemas.microsoft.com/office/drawing/2014/main" id="{97AF9DB3-8C12-4C80-8267-9D8E3968E2BD}"/>
              </a:ext>
            </a:extLst>
          </p:cNvPr>
          <p:cNvSpPr>
            <a:spLocks noGrp="1" noChangeArrowheads="1"/>
          </p:cNvSpPr>
          <p:nvPr>
            <p:ph type="body" idx="1"/>
          </p:nvPr>
        </p:nvSpPr>
        <p:spPr>
          <a:xfrm>
            <a:off x="1042988" y="1989138"/>
            <a:ext cx="7339012" cy="3671887"/>
          </a:xfrm>
        </p:spPr>
        <p:txBody>
          <a:bodyPr/>
          <a:lstStyle/>
          <a:p>
            <a:pPr eaLnBrk="1" hangingPunct="1">
              <a:lnSpc>
                <a:spcPct val="90000"/>
              </a:lnSpc>
              <a:buFont typeface="Wingdings" panose="05000000000000000000" pitchFamily="2" charset="2"/>
              <a:buChar char="Ø"/>
            </a:pPr>
            <a:r>
              <a:rPr lang="zh-CN" altLang="en-US" sz="2800" b="1">
                <a:latin typeface="宋体" panose="02010600030101010101" pitchFamily="2" charset="-122"/>
              </a:rPr>
              <a:t>聚氯乙烯树脂价格垄断案</a:t>
            </a:r>
            <a:endParaRPr lang="en-US" altLang="zh-CN" sz="2800" b="1">
              <a:latin typeface="宋体" panose="02010600030101010101" pitchFamily="2" charset="-122"/>
            </a:endParaRPr>
          </a:p>
          <a:p>
            <a:pPr eaLnBrk="1" hangingPunct="1">
              <a:lnSpc>
                <a:spcPct val="90000"/>
              </a:lnSpc>
              <a:buFont typeface="Wingdings" panose="05000000000000000000" pitchFamily="2" charset="2"/>
              <a:buChar char="Ø"/>
            </a:pPr>
            <a:r>
              <a:rPr lang="zh-CN" altLang="en-US" sz="2800" b="1">
                <a:latin typeface="宋体" panose="02010600030101010101" pitchFamily="2" charset="-122"/>
              </a:rPr>
              <a:t>长安福特实施纵向垄断协议案</a:t>
            </a:r>
            <a:endParaRPr lang="en-US" altLang="zh-CN" sz="2800" b="1">
              <a:latin typeface="宋体" panose="02010600030101010101" pitchFamily="2" charset="-122"/>
            </a:endParaRPr>
          </a:p>
          <a:p>
            <a:pPr eaLnBrk="1" hangingPunct="1">
              <a:lnSpc>
                <a:spcPct val="90000"/>
              </a:lnSpc>
              <a:buFont typeface="Wingdings" panose="05000000000000000000" pitchFamily="2" charset="2"/>
              <a:buChar char="Ø"/>
            </a:pPr>
            <a:r>
              <a:rPr lang="zh-CN" altLang="en-US" sz="2800" b="1"/>
              <a:t>伊士曼（中国）投资管理有限公司滥用市场支配地位案</a:t>
            </a:r>
            <a:endParaRPr lang="en-US" altLang="zh-CN" sz="2800" b="1"/>
          </a:p>
          <a:p>
            <a:pPr eaLnBrk="1" hangingPunct="1">
              <a:lnSpc>
                <a:spcPct val="90000"/>
              </a:lnSpc>
              <a:buFont typeface="Wingdings" panose="05000000000000000000" pitchFamily="2" charset="2"/>
              <a:buChar char="Ø"/>
            </a:pPr>
            <a:r>
              <a:rPr lang="zh-CN" altLang="en-US" sz="2800" b="1">
                <a:latin typeface="宋体" panose="02010600030101010101" pitchFamily="2" charset="-122"/>
              </a:rPr>
              <a:t>联合技术公司收购罗克韦尔柯林斯公司股权案的经营者集中案</a:t>
            </a:r>
            <a:endParaRPr lang="en-US" altLang="zh-CN" sz="2800" b="1">
              <a:latin typeface="宋体" panose="02010600030101010101" pitchFamily="2" charset="-122"/>
            </a:endParaRPr>
          </a:p>
          <a:p>
            <a:pPr eaLnBrk="1" hangingPunct="1">
              <a:lnSpc>
                <a:spcPct val="90000"/>
              </a:lnSpc>
              <a:buFont typeface="Wingdings" panose="05000000000000000000" pitchFamily="2" charset="2"/>
              <a:buChar char="Ø"/>
            </a:pPr>
            <a:r>
              <a:rPr lang="zh-CN" altLang="en-US" sz="2800" b="1">
                <a:latin typeface="宋体" panose="02010600030101010101" pitchFamily="2" charset="-122"/>
              </a:rPr>
              <a:t>北京市公安局交通管理局涉嫌滥用行政权力案</a:t>
            </a:r>
            <a:endParaRPr lang="en-US" altLang="zh-CN" sz="2800" b="1">
              <a:latin typeface="宋体" panose="02010600030101010101" pitchFamily="2" charset="-122"/>
            </a:endParaRPr>
          </a:p>
        </p:txBody>
      </p:sp>
      <p:sp>
        <p:nvSpPr>
          <p:cNvPr id="7172" name="AutoShape 4">
            <a:extLst>
              <a:ext uri="{FF2B5EF4-FFF2-40B4-BE49-F238E27FC236}">
                <a16:creationId xmlns:a16="http://schemas.microsoft.com/office/drawing/2014/main" id="{B4EEFC51-8B37-4C36-9A49-A6D2C4AB5FA7}"/>
              </a:ext>
            </a:extLst>
          </p:cNvPr>
          <p:cNvSpPr>
            <a:spLocks noChangeArrowheads="1"/>
          </p:cNvSpPr>
          <p:nvPr/>
        </p:nvSpPr>
        <p:spPr bwMode="auto">
          <a:xfrm>
            <a:off x="5219700" y="404813"/>
            <a:ext cx="1800225" cy="1223962"/>
          </a:xfrm>
          <a:prstGeom prst="cloudCallout">
            <a:avLst>
              <a:gd name="adj1" fmla="val -104231"/>
              <a:gd name="adj2" fmla="val 66991"/>
            </a:avLst>
          </a:prstGeom>
          <a:solidFill>
            <a:schemeClr val="accent1"/>
          </a:solidFill>
          <a:ln w="9525">
            <a:solidFill>
              <a:schemeClr val="tx1"/>
            </a:solidFill>
            <a:round/>
            <a:headEnd/>
            <a:tailEnd/>
          </a:ln>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lang="zh-CN" altLang="en-US" sz="6600" b="1"/>
              <a:t>？</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8A9DB668-3C69-4FB7-AC8A-88B65C37AEF5}"/>
              </a:ext>
            </a:extLst>
          </p:cNvPr>
          <p:cNvSpPr>
            <a:spLocks noGrp="1" noChangeArrowheads="1"/>
          </p:cNvSpPr>
          <p:nvPr>
            <p:ph type="title"/>
          </p:nvPr>
        </p:nvSpPr>
        <p:spPr>
          <a:xfrm>
            <a:off x="685800" y="152400"/>
            <a:ext cx="6334125" cy="1404938"/>
          </a:xfrm>
        </p:spPr>
        <p:txBody>
          <a:bodyPr/>
          <a:lstStyle/>
          <a:p>
            <a:pPr eaLnBrk="1" hangingPunct="1"/>
            <a:r>
              <a:rPr lang="zh-CN" altLang="en-US" sz="4000" b="1">
                <a:ea typeface="华文隶书" panose="02010800040101010101" pitchFamily="2" charset="-122"/>
              </a:rPr>
              <a:t>三、反垄断法执行机构</a:t>
            </a:r>
          </a:p>
        </p:txBody>
      </p:sp>
      <p:sp>
        <p:nvSpPr>
          <p:cNvPr id="8195" name="Rectangle 3">
            <a:extLst>
              <a:ext uri="{FF2B5EF4-FFF2-40B4-BE49-F238E27FC236}">
                <a16:creationId xmlns:a16="http://schemas.microsoft.com/office/drawing/2014/main" id="{58ED7BA7-B053-4E63-9BA3-6525CC761912}"/>
              </a:ext>
            </a:extLst>
          </p:cNvPr>
          <p:cNvSpPr>
            <a:spLocks noGrp="1" noChangeArrowheads="1"/>
          </p:cNvSpPr>
          <p:nvPr>
            <p:ph type="body" idx="1"/>
          </p:nvPr>
        </p:nvSpPr>
        <p:spPr>
          <a:xfrm>
            <a:off x="1331913" y="1792288"/>
            <a:ext cx="7127875" cy="4913312"/>
          </a:xfrm>
        </p:spPr>
        <p:txBody>
          <a:bodyPr/>
          <a:lstStyle/>
          <a:p>
            <a:pPr eaLnBrk="1" hangingPunct="1"/>
            <a:r>
              <a:rPr lang="zh-CN" altLang="en-US" b="1"/>
              <a:t>双层制模式：</a:t>
            </a:r>
          </a:p>
          <a:p>
            <a:pPr eaLnBrk="1" hangingPunct="1"/>
            <a:r>
              <a:rPr lang="en-US" altLang="zh-CN" b="1"/>
              <a:t>1.</a:t>
            </a:r>
            <a:r>
              <a:rPr lang="zh-CN" altLang="en-US" b="1"/>
              <a:t>国务院反垄断委员会：负责组织、协调、指导反垄断工作</a:t>
            </a:r>
          </a:p>
          <a:p>
            <a:pPr eaLnBrk="1" hangingPunct="1"/>
            <a:r>
              <a:rPr lang="en-US" altLang="zh-CN" b="1"/>
              <a:t>2.</a:t>
            </a:r>
            <a:r>
              <a:rPr lang="zh-CN" altLang="en-US" b="1"/>
              <a:t>国务院反垄断执法机构：负责反垄断法的行政执法</a:t>
            </a:r>
            <a:endParaRPr lang="en-US" altLang="zh-CN" sz="2400" b="1"/>
          </a:p>
          <a:p>
            <a:pPr eaLnBrk="1" hangingPunct="1"/>
            <a:r>
              <a:rPr lang="zh-CN" altLang="en-US" sz="2400" b="1"/>
              <a:t>国家市场监督管理总局负责反垄断法的具体执法工作</a:t>
            </a:r>
            <a:endParaRPr lang="en-US" altLang="zh-CN" sz="2400" b="1"/>
          </a:p>
          <a:p>
            <a:pPr eaLnBrk="1" hangingPunct="1"/>
            <a:r>
              <a:rPr lang="zh-CN" altLang="en-US" sz="2400" b="1"/>
              <a:t>各省、自治区、直辖市人民政府市场监督管理部门负责本行政区域内有关反垄断执法工作</a:t>
            </a: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F757481E-E3B5-4FE1-938F-4C2A92FB768D}"/>
              </a:ext>
            </a:extLst>
          </p:cNvPr>
          <p:cNvSpPr>
            <a:spLocks noGrp="1" noChangeArrowheads="1"/>
          </p:cNvSpPr>
          <p:nvPr>
            <p:ph type="title"/>
          </p:nvPr>
        </p:nvSpPr>
        <p:spPr/>
        <p:txBody>
          <a:bodyPr/>
          <a:lstStyle/>
          <a:p>
            <a:pPr eaLnBrk="1" hangingPunct="1"/>
            <a:r>
              <a:rPr lang="zh-CN" altLang="en-US" sz="4000" b="1">
                <a:ea typeface="华文隶书" panose="02010800040101010101" pitchFamily="2" charset="-122"/>
              </a:rPr>
              <a:t>四、非法垄断行为的法律责任</a:t>
            </a:r>
          </a:p>
        </p:txBody>
      </p:sp>
      <p:sp>
        <p:nvSpPr>
          <p:cNvPr id="9219" name="Rectangle 3">
            <a:extLst>
              <a:ext uri="{FF2B5EF4-FFF2-40B4-BE49-F238E27FC236}">
                <a16:creationId xmlns:a16="http://schemas.microsoft.com/office/drawing/2014/main" id="{4422B7EC-00FF-47B4-A631-BC72FA035FBE}"/>
              </a:ext>
            </a:extLst>
          </p:cNvPr>
          <p:cNvSpPr>
            <a:spLocks noGrp="1" noChangeArrowheads="1"/>
          </p:cNvSpPr>
          <p:nvPr>
            <p:ph type="body" idx="1"/>
          </p:nvPr>
        </p:nvSpPr>
        <p:spPr>
          <a:xfrm>
            <a:off x="1116013" y="2205038"/>
            <a:ext cx="7265987" cy="3281362"/>
          </a:xfrm>
        </p:spPr>
        <p:txBody>
          <a:bodyPr/>
          <a:lstStyle/>
          <a:p>
            <a:pPr eaLnBrk="1" hangingPunct="1"/>
            <a:r>
              <a:rPr lang="en-US" altLang="zh-CN" b="1"/>
              <a:t>1</a:t>
            </a:r>
            <a:r>
              <a:rPr lang="zh-CN" altLang="en-US" b="1"/>
              <a:t>、行政责任</a:t>
            </a:r>
          </a:p>
          <a:p>
            <a:pPr eaLnBrk="1" hangingPunct="1"/>
            <a:r>
              <a:rPr lang="en-US" altLang="zh-CN" b="1"/>
              <a:t>2</a:t>
            </a:r>
            <a:r>
              <a:rPr lang="zh-CN" altLang="en-US" b="1"/>
              <a:t>、民事责任</a:t>
            </a:r>
          </a:p>
          <a:p>
            <a:pPr eaLnBrk="1" hangingPunct="1"/>
            <a:r>
              <a:rPr lang="en-US" altLang="zh-CN" b="1"/>
              <a:t>3</a:t>
            </a:r>
            <a:r>
              <a:rPr lang="zh-CN" altLang="en-US" b="1"/>
              <a:t>、刑事责任</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095FE05A-E0A9-4261-B62B-CF59C630A8A9}"/>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五、反不正当竞争法概述</a:t>
            </a:r>
          </a:p>
        </p:txBody>
      </p:sp>
      <p:sp>
        <p:nvSpPr>
          <p:cNvPr id="10243" name="Rectangle 3">
            <a:extLst>
              <a:ext uri="{FF2B5EF4-FFF2-40B4-BE49-F238E27FC236}">
                <a16:creationId xmlns:a16="http://schemas.microsoft.com/office/drawing/2014/main" id="{EE3A912D-2879-443B-B721-7C490447C98E}"/>
              </a:ext>
            </a:extLst>
          </p:cNvPr>
          <p:cNvSpPr>
            <a:spLocks noGrp="1" noChangeArrowheads="1"/>
          </p:cNvSpPr>
          <p:nvPr>
            <p:ph type="body" idx="1"/>
          </p:nvPr>
        </p:nvSpPr>
        <p:spPr/>
        <p:txBody>
          <a:bodyPr/>
          <a:lstStyle/>
          <a:p>
            <a:pPr eaLnBrk="1" hangingPunct="1"/>
            <a:r>
              <a:rPr lang="zh-CN" altLang="en-US" sz="3600" b="1"/>
              <a:t>不正当竞争是指</a:t>
            </a:r>
            <a:r>
              <a:rPr lang="zh-CN" altLang="en-US" sz="3600" b="1">
                <a:solidFill>
                  <a:srgbClr val="E83B18"/>
                </a:solidFill>
              </a:rPr>
              <a:t>经营者</a:t>
            </a:r>
            <a:r>
              <a:rPr lang="zh-CN" altLang="en-US" sz="3600" b="1"/>
              <a:t>在生产经营活动中，违反本法规定，扰乱市场竞争秩序，损害其他经营者或者消费者的合法权益的行为。</a:t>
            </a:r>
          </a:p>
          <a:p>
            <a:pPr eaLnBrk="1" hangingPunct="1"/>
            <a:endParaRPr lang="en-US" altLang="zh-CN" sz="3600" b="1"/>
          </a:p>
        </p:txBody>
      </p:sp>
      <p:sp>
        <p:nvSpPr>
          <p:cNvPr id="10244" name="AutoShape 4">
            <a:extLst>
              <a:ext uri="{FF2B5EF4-FFF2-40B4-BE49-F238E27FC236}">
                <a16:creationId xmlns:a16="http://schemas.microsoft.com/office/drawing/2014/main" id="{0E72D0F8-4E4E-4EB0-B129-70DEF4DDEF35}"/>
              </a:ext>
            </a:extLst>
          </p:cNvPr>
          <p:cNvSpPr>
            <a:spLocks noChangeArrowheads="1"/>
          </p:cNvSpPr>
          <p:nvPr/>
        </p:nvSpPr>
        <p:spPr bwMode="auto">
          <a:xfrm>
            <a:off x="6084888" y="3573463"/>
            <a:ext cx="2663825" cy="2447925"/>
          </a:xfrm>
          <a:prstGeom prst="wedgeEllipseCallout">
            <a:avLst>
              <a:gd name="adj1" fmla="val -73111"/>
              <a:gd name="adj2" fmla="val -98278"/>
            </a:avLst>
          </a:prstGeom>
          <a:solidFill>
            <a:schemeClr val="bg1"/>
          </a:solidFill>
          <a:ln w="9525">
            <a:solidFill>
              <a:schemeClr val="tx1"/>
            </a:solidFill>
            <a:miter lim="800000"/>
            <a:headEnd/>
            <a:tailEnd/>
          </a:ln>
        </p:spPr>
        <p:txBody>
          <a:bodyPr/>
          <a:lstStyle>
            <a:lvl1pPr>
              <a:spcBef>
                <a:spcPct val="20000"/>
              </a:spcBef>
              <a:buChar char="•"/>
              <a:defRPr sz="3200">
                <a:solidFill>
                  <a:schemeClr val="tx1"/>
                </a:solidFill>
                <a:latin typeface="Comic Sans MS" panose="030F0702030302020204" pitchFamily="66" charset="0"/>
                <a:ea typeface="宋体" panose="02010600030101010101" pitchFamily="2" charset="-122"/>
              </a:defRPr>
            </a:lvl1pPr>
            <a:lvl2pPr marL="742950" indent="-285750">
              <a:spcBef>
                <a:spcPct val="20000"/>
              </a:spcBef>
              <a:buChar char="–"/>
              <a:defRPr sz="2800">
                <a:solidFill>
                  <a:schemeClr val="tx1"/>
                </a:solidFill>
                <a:latin typeface="Comic Sans MS" panose="030F0702030302020204" pitchFamily="66" charset="0"/>
                <a:ea typeface="宋体" panose="02010600030101010101" pitchFamily="2" charset="-122"/>
              </a:defRPr>
            </a:lvl2pPr>
            <a:lvl3pPr marL="1143000" indent="-228600">
              <a:spcBef>
                <a:spcPct val="20000"/>
              </a:spcBef>
              <a:buChar char="•"/>
              <a:defRPr sz="2400">
                <a:solidFill>
                  <a:schemeClr val="tx1"/>
                </a:solidFill>
                <a:latin typeface="Comic Sans MS" panose="030F0702030302020204" pitchFamily="66" charset="0"/>
                <a:ea typeface="宋体" panose="02010600030101010101" pitchFamily="2" charset="-122"/>
              </a:defRPr>
            </a:lvl3pPr>
            <a:lvl4pPr marL="1600200" indent="-228600">
              <a:spcBef>
                <a:spcPct val="20000"/>
              </a:spcBef>
              <a:buChar char="–"/>
              <a:defRPr sz="2000">
                <a:solidFill>
                  <a:schemeClr val="tx1"/>
                </a:solidFill>
                <a:latin typeface="Comic Sans MS" panose="030F0702030302020204" pitchFamily="66" charset="0"/>
                <a:ea typeface="宋体" panose="02010600030101010101" pitchFamily="2" charset="-122"/>
              </a:defRPr>
            </a:lvl4pPr>
            <a:lvl5pPr marL="2057400" indent="-228600">
              <a:spcBef>
                <a:spcPct val="20000"/>
              </a:spcBef>
              <a:buChar char="»"/>
              <a:defRPr sz="2000">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Comic Sans MS" panose="030F0702030302020204" pitchFamily="66" charset="0"/>
                <a:ea typeface="宋体" panose="02010600030101010101" pitchFamily="2" charset="-122"/>
              </a:defRPr>
            </a:lvl9pPr>
          </a:lstStyle>
          <a:p>
            <a:pPr algn="ctr" eaLnBrk="1" hangingPunct="1">
              <a:spcBef>
                <a:spcPct val="0"/>
              </a:spcBef>
              <a:buFontTx/>
              <a:buNone/>
            </a:pPr>
            <a:r>
              <a:rPr lang="zh-CN" altLang="en-US" sz="1800" b="1">
                <a:latin typeface="Arial" panose="020B0604020202020204" pitchFamily="34" charset="0"/>
              </a:rPr>
              <a:t>从事商品生产、经营或营利性服务的法人、其他经济组织和个人。也可以是非经营者，如政府或所属部门</a:t>
            </a: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8019A887-3924-4A35-93A9-82510EFFF03B}"/>
              </a:ext>
            </a:extLst>
          </p:cNvPr>
          <p:cNvSpPr>
            <a:spLocks noGrp="1" noChangeArrowheads="1"/>
          </p:cNvSpPr>
          <p:nvPr>
            <p:ph type="title"/>
          </p:nvPr>
        </p:nvSpPr>
        <p:spPr>
          <a:xfrm>
            <a:off x="685800" y="512763"/>
            <a:ext cx="6870700" cy="828675"/>
          </a:xfrm>
        </p:spPr>
        <p:txBody>
          <a:bodyPr/>
          <a:lstStyle/>
          <a:p>
            <a:pPr eaLnBrk="1" hangingPunct="1"/>
            <a:r>
              <a:rPr lang="zh-CN" altLang="en-US" b="1">
                <a:ea typeface="隶书" panose="02010509060101010101" pitchFamily="49" charset="-122"/>
              </a:rPr>
              <a:t>六、不正当竞争行为</a:t>
            </a:r>
          </a:p>
        </p:txBody>
      </p:sp>
      <p:sp>
        <p:nvSpPr>
          <p:cNvPr id="11267" name="Rectangle 3">
            <a:extLst>
              <a:ext uri="{FF2B5EF4-FFF2-40B4-BE49-F238E27FC236}">
                <a16:creationId xmlns:a16="http://schemas.microsoft.com/office/drawing/2014/main" id="{7E5936C2-B611-48CF-BC32-71F4966BBCAA}"/>
              </a:ext>
            </a:extLst>
          </p:cNvPr>
          <p:cNvSpPr>
            <a:spLocks noGrp="1" noChangeArrowheads="1"/>
          </p:cNvSpPr>
          <p:nvPr>
            <p:ph type="body" idx="1"/>
          </p:nvPr>
        </p:nvSpPr>
        <p:spPr>
          <a:xfrm>
            <a:off x="1763713" y="1773238"/>
            <a:ext cx="6618287" cy="4535487"/>
          </a:xfrm>
        </p:spPr>
        <p:txBody>
          <a:bodyPr/>
          <a:lstStyle/>
          <a:p>
            <a:pPr eaLnBrk="1" hangingPunct="1">
              <a:lnSpc>
                <a:spcPct val="80000"/>
              </a:lnSpc>
            </a:pPr>
            <a:r>
              <a:rPr lang="en-US" altLang="zh-CN" b="1">
                <a:latin typeface="宋体" panose="02010600030101010101" pitchFamily="2" charset="-122"/>
              </a:rPr>
              <a:t>1.</a:t>
            </a:r>
            <a:r>
              <a:rPr lang="zh-CN" altLang="zh-CN" b="1">
                <a:latin typeface="宋体" panose="02010600030101010101" pitchFamily="2" charset="-122"/>
              </a:rPr>
              <a:t>仿冒、混淆行为</a:t>
            </a:r>
            <a:endParaRPr lang="zh-CN" altLang="en-US" b="1">
              <a:latin typeface="宋体" panose="02010600030101010101" pitchFamily="2" charset="-122"/>
            </a:endParaRPr>
          </a:p>
          <a:p>
            <a:pPr eaLnBrk="1" hangingPunct="1">
              <a:lnSpc>
                <a:spcPct val="80000"/>
              </a:lnSpc>
            </a:pPr>
            <a:r>
              <a:rPr lang="en-US" altLang="zh-CN" b="1">
                <a:latin typeface="宋体" panose="02010600030101010101" pitchFamily="2" charset="-122"/>
              </a:rPr>
              <a:t>2.</a:t>
            </a:r>
            <a:r>
              <a:rPr lang="zh-CN" altLang="zh-CN" b="1">
                <a:latin typeface="宋体" panose="02010600030101010101" pitchFamily="2" charset="-122"/>
              </a:rPr>
              <a:t>商业贿赂</a:t>
            </a:r>
            <a:r>
              <a:rPr lang="zh-CN" altLang="en-US" b="1">
                <a:latin typeface="宋体" panose="02010600030101010101" pitchFamily="2" charset="-122"/>
              </a:rPr>
              <a:t>行为</a:t>
            </a:r>
          </a:p>
          <a:p>
            <a:pPr eaLnBrk="1" hangingPunct="1">
              <a:lnSpc>
                <a:spcPct val="80000"/>
              </a:lnSpc>
            </a:pPr>
            <a:r>
              <a:rPr lang="en-US" altLang="zh-CN" b="1">
                <a:latin typeface="宋体" panose="02010600030101010101" pitchFamily="2" charset="-122"/>
              </a:rPr>
              <a:t>3.</a:t>
            </a:r>
            <a:r>
              <a:rPr lang="zh-CN" altLang="en-US" b="1">
                <a:latin typeface="宋体" panose="02010600030101010101" pitchFamily="2" charset="-122"/>
              </a:rPr>
              <a:t>虚假宣传行为</a:t>
            </a:r>
            <a:endParaRPr lang="en-US" altLang="zh-CN" b="1">
              <a:latin typeface="宋体" panose="02010600030101010101" pitchFamily="2" charset="-122"/>
            </a:endParaRPr>
          </a:p>
          <a:p>
            <a:pPr eaLnBrk="1" hangingPunct="1">
              <a:lnSpc>
                <a:spcPct val="80000"/>
              </a:lnSpc>
            </a:pPr>
            <a:r>
              <a:rPr lang="en-US" altLang="zh-CN" b="1">
                <a:latin typeface="宋体" panose="02010600030101010101" pitchFamily="2" charset="-122"/>
              </a:rPr>
              <a:t>4.</a:t>
            </a:r>
            <a:r>
              <a:rPr lang="zh-CN" altLang="en-US" b="1">
                <a:latin typeface="宋体" panose="02010600030101010101" pitchFamily="2" charset="-122"/>
              </a:rPr>
              <a:t>侵犯商业秘密行为</a:t>
            </a:r>
          </a:p>
          <a:p>
            <a:pPr eaLnBrk="1" hangingPunct="1">
              <a:lnSpc>
                <a:spcPct val="80000"/>
              </a:lnSpc>
            </a:pPr>
            <a:r>
              <a:rPr lang="en-US" altLang="zh-CN" b="1">
                <a:latin typeface="宋体" panose="02010600030101010101" pitchFamily="2" charset="-122"/>
              </a:rPr>
              <a:t>5.</a:t>
            </a:r>
            <a:r>
              <a:rPr lang="zh-CN" altLang="en-US" b="1">
                <a:latin typeface="宋体" panose="02010600030101010101" pitchFamily="2" charset="-122"/>
              </a:rPr>
              <a:t>不正当有奖销售行为</a:t>
            </a:r>
          </a:p>
          <a:p>
            <a:pPr eaLnBrk="1" hangingPunct="1">
              <a:lnSpc>
                <a:spcPct val="80000"/>
              </a:lnSpc>
            </a:pPr>
            <a:r>
              <a:rPr lang="en-US" altLang="zh-CN" b="1">
                <a:latin typeface="宋体" panose="02010600030101010101" pitchFamily="2" charset="-122"/>
              </a:rPr>
              <a:t>6.</a:t>
            </a:r>
            <a:r>
              <a:rPr lang="zh-CN" altLang="en-US" b="1">
                <a:latin typeface="宋体" panose="02010600030101010101" pitchFamily="2" charset="-122"/>
              </a:rPr>
              <a:t>商业诋毁行为</a:t>
            </a:r>
            <a:endParaRPr lang="en-US" altLang="zh-CN" b="1">
              <a:latin typeface="宋体" panose="02010600030101010101" pitchFamily="2" charset="-122"/>
            </a:endParaRPr>
          </a:p>
          <a:p>
            <a:pPr eaLnBrk="1" hangingPunct="1">
              <a:lnSpc>
                <a:spcPct val="80000"/>
              </a:lnSpc>
            </a:pPr>
            <a:r>
              <a:rPr lang="en-US" altLang="zh-CN" b="1">
                <a:latin typeface="宋体" panose="02010600030101010101" pitchFamily="2" charset="-122"/>
              </a:rPr>
              <a:t>7.</a:t>
            </a:r>
            <a:r>
              <a:rPr lang="zh-CN" altLang="zh-CN" b="1">
                <a:latin typeface="宋体" panose="02010600030101010101" pitchFamily="2" charset="-122"/>
              </a:rPr>
              <a:t>利用技术手段妨碍、破坏网络产品或者服务正常运行的行为</a:t>
            </a:r>
            <a:endParaRPr lang="zh-CN" altLang="en-US" b="1">
              <a:latin typeface="宋体" panose="02010600030101010101" pitchFamily="2" charset="-122"/>
            </a:endParaRPr>
          </a:p>
          <a:p>
            <a:pPr eaLnBrk="1" hangingPunct="1">
              <a:lnSpc>
                <a:spcPct val="80000"/>
              </a:lnSpc>
            </a:pPr>
            <a:endParaRPr lang="en-US" altLang="zh-CN" sz="2800" b="1"/>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B73943EB-7870-4582-B8F0-10D9B90A1984}"/>
              </a:ext>
            </a:extLst>
          </p:cNvPr>
          <p:cNvSpPr>
            <a:spLocks noGrp="1" noChangeArrowheads="1"/>
          </p:cNvSpPr>
          <p:nvPr>
            <p:ph type="title"/>
          </p:nvPr>
        </p:nvSpPr>
        <p:spPr>
          <a:xfrm>
            <a:off x="685800" y="152400"/>
            <a:ext cx="6870700" cy="1547813"/>
          </a:xfrm>
        </p:spPr>
        <p:txBody>
          <a:bodyPr/>
          <a:lstStyle/>
          <a:p>
            <a:pPr algn="l"/>
            <a:r>
              <a:rPr lang="en-US" altLang="zh-CN" b="1"/>
              <a:t>1.</a:t>
            </a:r>
            <a:r>
              <a:rPr lang="zh-CN" altLang="zh-CN" b="1"/>
              <a:t>仿冒、混淆行为</a:t>
            </a:r>
          </a:p>
        </p:txBody>
      </p:sp>
      <p:sp>
        <p:nvSpPr>
          <p:cNvPr id="11267" name="Rectangle 3">
            <a:extLst>
              <a:ext uri="{FF2B5EF4-FFF2-40B4-BE49-F238E27FC236}">
                <a16:creationId xmlns:a16="http://schemas.microsoft.com/office/drawing/2014/main" id="{0CB09D3C-420C-4DBA-8D51-505F817CA510}"/>
              </a:ext>
            </a:extLst>
          </p:cNvPr>
          <p:cNvSpPr>
            <a:spLocks noGrp="1" noChangeArrowheads="1"/>
          </p:cNvSpPr>
          <p:nvPr>
            <p:ph type="body" idx="1"/>
          </p:nvPr>
        </p:nvSpPr>
        <p:spPr>
          <a:xfrm>
            <a:off x="1063625" y="1911350"/>
            <a:ext cx="7056438" cy="4337050"/>
          </a:xfrm>
        </p:spPr>
        <p:txBody>
          <a:bodyPr/>
          <a:lstStyle/>
          <a:p>
            <a:pPr marL="0" indent="0">
              <a:buFontTx/>
              <a:buNone/>
              <a:defRPr/>
            </a:pPr>
            <a:r>
              <a:rPr lang="zh-CN" altLang="zh-CN" sz="2200" dirty="0"/>
              <a:t>经营者不得实施下列混淆行为，引人误认为是他人商品或者与他人存在特定联系：</a:t>
            </a:r>
          </a:p>
          <a:p>
            <a:pPr>
              <a:defRPr/>
            </a:pPr>
            <a:r>
              <a:rPr lang="zh-CN" altLang="zh-CN" sz="2200" dirty="0"/>
              <a:t>（</a:t>
            </a:r>
            <a:r>
              <a:rPr lang="en-US" altLang="zh-CN" sz="2200" dirty="0"/>
              <a:t>1</a:t>
            </a:r>
            <a:r>
              <a:rPr lang="zh-CN" altLang="zh-CN" sz="2200" dirty="0"/>
              <a:t>）擅自使用与他人有一定影响的商品名称、包装、装潢等相同或者近似的标识；</a:t>
            </a:r>
          </a:p>
          <a:p>
            <a:pPr>
              <a:defRPr/>
            </a:pPr>
            <a:r>
              <a:rPr lang="zh-CN" altLang="zh-CN" sz="2200" dirty="0"/>
              <a:t>（</a:t>
            </a:r>
            <a:r>
              <a:rPr lang="en-US" altLang="zh-CN" sz="2200" dirty="0"/>
              <a:t>2</a:t>
            </a:r>
            <a:r>
              <a:rPr lang="zh-CN" altLang="zh-CN" sz="2200" dirty="0"/>
              <a:t>）擅自使用他人有一定影响的企业名称（包括简称、字号等）、社会组织名称（包括简称等）、姓名（包括笔名、艺名、译名等）；</a:t>
            </a:r>
          </a:p>
          <a:p>
            <a:pPr>
              <a:defRPr/>
            </a:pPr>
            <a:r>
              <a:rPr lang="zh-CN" altLang="zh-CN" sz="2200" dirty="0"/>
              <a:t>（</a:t>
            </a:r>
            <a:r>
              <a:rPr lang="en-US" altLang="zh-CN" sz="2200" dirty="0"/>
              <a:t>3</a:t>
            </a:r>
            <a:r>
              <a:rPr lang="zh-CN" altLang="zh-CN" sz="2200" dirty="0"/>
              <a:t>）擅自使用他人有一定影响的域名主体部分、网站名称、网页等；</a:t>
            </a:r>
          </a:p>
          <a:p>
            <a:pPr>
              <a:defRPr/>
            </a:pPr>
            <a:r>
              <a:rPr lang="zh-CN" altLang="zh-CN" sz="2200" dirty="0"/>
              <a:t>（</a:t>
            </a:r>
            <a:r>
              <a:rPr lang="en-US" altLang="zh-CN" sz="2200" dirty="0"/>
              <a:t>4</a:t>
            </a:r>
            <a:r>
              <a:rPr lang="zh-CN" altLang="zh-CN" sz="2200" dirty="0"/>
              <a:t>）其他足以引人误认为是他人商品或者与他人存在特定联系的混淆行为。</a:t>
            </a: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5EB41E92-3F02-4C4E-A186-8D20FAEFC43C}"/>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混淆行为</a:t>
            </a:r>
          </a:p>
        </p:txBody>
      </p:sp>
      <p:sp>
        <p:nvSpPr>
          <p:cNvPr id="13315" name="Rectangle 3">
            <a:extLst>
              <a:ext uri="{FF2B5EF4-FFF2-40B4-BE49-F238E27FC236}">
                <a16:creationId xmlns:a16="http://schemas.microsoft.com/office/drawing/2014/main" id="{06AE728A-358F-4072-BB82-9DC33A5FC06E}"/>
              </a:ext>
            </a:extLst>
          </p:cNvPr>
          <p:cNvSpPr>
            <a:spLocks noGrp="1" noChangeArrowheads="1"/>
          </p:cNvSpPr>
          <p:nvPr>
            <p:ph type="body" idx="1"/>
          </p:nvPr>
        </p:nvSpPr>
        <p:spPr>
          <a:xfrm>
            <a:off x="685800" y="1828800"/>
            <a:ext cx="7696200" cy="4192588"/>
          </a:xfrm>
        </p:spPr>
        <p:txBody>
          <a:bodyPr/>
          <a:lstStyle/>
          <a:p>
            <a:pPr eaLnBrk="1" hangingPunct="1"/>
            <a:r>
              <a:rPr lang="en-US" altLang="zh-CN" sz="2400">
                <a:latin typeface="楷体_GB2312" pitchFamily="49" charset="-122"/>
                <a:ea typeface="楷体_GB2312" pitchFamily="49" charset="-122"/>
              </a:rPr>
              <a:t>2009</a:t>
            </a:r>
            <a:r>
              <a:rPr lang="zh-CN" altLang="en-US" sz="2400">
                <a:latin typeface="楷体_GB2312" pitchFamily="49" charset="-122"/>
                <a:ea typeface="楷体_GB2312" pitchFamily="49" charset="-122"/>
              </a:rPr>
              <a:t>年</a:t>
            </a:r>
            <a:r>
              <a:rPr lang="en-US" altLang="zh-CN" sz="2400">
                <a:latin typeface="楷体_GB2312" pitchFamily="49" charset="-122"/>
                <a:ea typeface="楷体_GB2312" pitchFamily="49" charset="-122"/>
              </a:rPr>
              <a:t>6</a:t>
            </a:r>
            <a:r>
              <a:rPr lang="zh-CN" altLang="en-US" sz="2400">
                <a:latin typeface="楷体_GB2312" pitchFamily="49" charset="-122"/>
                <a:ea typeface="楷体_GB2312" pitchFamily="49" charset="-122"/>
              </a:rPr>
              <a:t>月某食品饮料厂模仿</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蒙牛</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纯牛奶包装箱的图案及颜色印制了</a:t>
            </a:r>
            <a:r>
              <a:rPr lang="en-US" altLang="zh-CN" sz="2400">
                <a:latin typeface="楷体_GB2312" pitchFamily="49" charset="-122"/>
                <a:ea typeface="楷体_GB2312" pitchFamily="49" charset="-122"/>
              </a:rPr>
              <a:t>510</a:t>
            </a:r>
            <a:r>
              <a:rPr lang="zh-CN" altLang="en-US" sz="2400">
                <a:latin typeface="楷体_GB2312" pitchFamily="49" charset="-122"/>
                <a:ea typeface="楷体_GB2312" pitchFamily="49" charset="-122"/>
              </a:rPr>
              <a:t>箱带有</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蒙奶</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纯牛奶字样的包装箱，并把本厂生产的饮料酸奶，装到印有</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蒙奶</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纯牛奶的包装箱内，共销售</a:t>
            </a:r>
            <a:r>
              <a:rPr lang="en-US" altLang="zh-CN" sz="2400">
                <a:latin typeface="楷体_GB2312" pitchFamily="49" charset="-122"/>
                <a:ea typeface="楷体_GB2312" pitchFamily="49" charset="-122"/>
              </a:rPr>
              <a:t>500</a:t>
            </a:r>
            <a:r>
              <a:rPr lang="zh-CN" altLang="en-US" sz="2400">
                <a:latin typeface="楷体_GB2312" pitchFamily="49" charset="-122"/>
                <a:ea typeface="楷体_GB2312" pitchFamily="49" charset="-122"/>
              </a:rPr>
              <a:t>箱。其所在县工商局经查处认为</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蒙牛</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奶制品是消费者公认的知名商品，该食品饮料厂擅自使用与</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蒙牛</a:t>
            </a:r>
            <a:r>
              <a:rPr lang="zh-CN" altLang="en-US" sz="2400">
                <a:latin typeface="宋体" panose="02010600030101010101" pitchFamily="2" charset="-122"/>
                <a:ea typeface="楷体_GB2312" pitchFamily="49" charset="-122"/>
              </a:rPr>
              <a:t>”</a:t>
            </a:r>
            <a:r>
              <a:rPr lang="zh-CN" altLang="en-US" sz="2400">
                <a:latin typeface="楷体_GB2312" pitchFamily="49" charset="-122"/>
                <a:ea typeface="楷体_GB2312" pitchFamily="49" charset="-122"/>
              </a:rPr>
              <a:t>产品近似的名称、包装、装潢，严重误导了消费者，其行为构成不正当竞争，遂依据</a:t>
            </a:r>
            <a:r>
              <a:rPr lang="en-US" altLang="zh-CN" sz="2400">
                <a:latin typeface="楷体_GB2312" pitchFamily="49" charset="-122"/>
                <a:ea typeface="楷体_GB2312" pitchFamily="49" charset="-122"/>
              </a:rPr>
              <a:t>《</a:t>
            </a:r>
            <a:r>
              <a:rPr lang="zh-CN" altLang="en-US" sz="2400">
                <a:latin typeface="楷体_GB2312" pitchFamily="49" charset="-122"/>
                <a:ea typeface="楷体_GB2312" pitchFamily="49" charset="-122"/>
              </a:rPr>
              <a:t>反不正当竞争法</a:t>
            </a:r>
            <a:r>
              <a:rPr lang="en-US" altLang="zh-CN" sz="2400">
                <a:latin typeface="楷体_GB2312" pitchFamily="49" charset="-122"/>
                <a:ea typeface="楷体_GB2312" pitchFamily="49" charset="-122"/>
              </a:rPr>
              <a:t>》</a:t>
            </a:r>
            <a:r>
              <a:rPr lang="zh-CN" altLang="en-US" sz="2400">
                <a:latin typeface="楷体_GB2312" pitchFamily="49" charset="-122"/>
                <a:ea typeface="楷体_GB2312" pitchFamily="49" charset="-122"/>
              </a:rPr>
              <a:t>对该食品饮料厂作出了没收违法所得</a:t>
            </a:r>
            <a:r>
              <a:rPr lang="en-US" altLang="zh-CN" sz="2400">
                <a:latin typeface="楷体_GB2312" pitchFamily="49" charset="-122"/>
                <a:ea typeface="楷体_GB2312" pitchFamily="49" charset="-122"/>
              </a:rPr>
              <a:t>5000</a:t>
            </a:r>
            <a:r>
              <a:rPr lang="zh-CN" altLang="en-US" sz="2400">
                <a:latin typeface="楷体_GB2312" pitchFamily="49" charset="-122"/>
                <a:ea typeface="楷体_GB2312" pitchFamily="49" charset="-122"/>
              </a:rPr>
              <a:t>元，罚款</a:t>
            </a:r>
            <a:r>
              <a:rPr lang="en-US" altLang="zh-CN" sz="2400">
                <a:latin typeface="楷体_GB2312" pitchFamily="49" charset="-122"/>
                <a:ea typeface="楷体_GB2312" pitchFamily="49" charset="-122"/>
              </a:rPr>
              <a:t>5000</a:t>
            </a:r>
            <a:r>
              <a:rPr lang="zh-CN" altLang="en-US" sz="2400">
                <a:latin typeface="楷体_GB2312" pitchFamily="49" charset="-122"/>
                <a:ea typeface="楷体_GB2312" pitchFamily="49" charset="-122"/>
              </a:rPr>
              <a:t>元的行政处罚。</a:t>
            </a:r>
            <a:r>
              <a:rPr lang="zh-CN" altLang="en-US">
                <a:latin typeface="宋体" panose="02010600030101010101" pitchFamily="2" charset="-122"/>
              </a:rPr>
              <a:t> </a:t>
            </a:r>
          </a:p>
        </p:txBody>
      </p:sp>
      <p:pic>
        <p:nvPicPr>
          <p:cNvPr id="13316" name="Picture 4" descr="20081215439120_2">
            <a:extLst>
              <a:ext uri="{FF2B5EF4-FFF2-40B4-BE49-F238E27FC236}">
                <a16:creationId xmlns:a16="http://schemas.microsoft.com/office/drawing/2014/main" id="{F5522566-8B30-4F8A-AAC0-733CD3AE0F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963" y="836613"/>
            <a:ext cx="2160587"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9578B1A4-AEC6-42B6-BD31-C37BDD1AA05B}"/>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混淆行为</a:t>
            </a:r>
          </a:p>
        </p:txBody>
      </p:sp>
      <p:sp>
        <p:nvSpPr>
          <p:cNvPr id="14339" name="Rectangle 3">
            <a:extLst>
              <a:ext uri="{FF2B5EF4-FFF2-40B4-BE49-F238E27FC236}">
                <a16:creationId xmlns:a16="http://schemas.microsoft.com/office/drawing/2014/main" id="{4E0E4ADB-2162-4218-A798-4A7C62421638}"/>
              </a:ext>
            </a:extLst>
          </p:cNvPr>
          <p:cNvSpPr>
            <a:spLocks noGrp="1" noChangeArrowheads="1"/>
          </p:cNvSpPr>
          <p:nvPr>
            <p:ph type="body" idx="1"/>
          </p:nvPr>
        </p:nvSpPr>
        <p:spPr>
          <a:xfrm>
            <a:off x="827088" y="1828800"/>
            <a:ext cx="7489825" cy="4479925"/>
          </a:xfrm>
        </p:spPr>
        <p:txBody>
          <a:bodyPr/>
          <a:lstStyle/>
          <a:p>
            <a:pPr eaLnBrk="1" hangingPunct="1"/>
            <a:r>
              <a:rPr lang="zh-CN" altLang="en-US" sz="2200">
                <a:latin typeface="楷体_GB2312" pitchFamily="49" charset="-122"/>
                <a:ea typeface="楷体_GB2312" pitchFamily="49" charset="-122"/>
              </a:rPr>
              <a:t>可口可乐公司从</a:t>
            </a:r>
            <a:r>
              <a:rPr lang="en-US" altLang="zh-CN" sz="2200">
                <a:latin typeface="楷体_GB2312" pitchFamily="49" charset="-122"/>
                <a:ea typeface="楷体_GB2312" pitchFamily="49" charset="-122"/>
              </a:rPr>
              <a:t>2004</a:t>
            </a:r>
            <a:r>
              <a:rPr lang="zh-CN" altLang="en-US" sz="2200">
                <a:latin typeface="楷体_GB2312" pitchFamily="49" charset="-122"/>
                <a:ea typeface="楷体_GB2312" pitchFamily="49" charset="-122"/>
              </a:rPr>
              <a:t>年开始生产销售“美汁源果粒橙”饮料</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在橙汁饮料市场有一定的占有率</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该产品的包装、装潢具有显著特征。“美汁源”于</a:t>
            </a:r>
            <a:r>
              <a:rPr lang="en-US" altLang="zh-CN" sz="2200">
                <a:latin typeface="楷体_GB2312" pitchFamily="49" charset="-122"/>
                <a:ea typeface="楷体_GB2312" pitchFamily="49" charset="-122"/>
              </a:rPr>
              <a:t>2005</a:t>
            </a:r>
            <a:r>
              <a:rPr lang="zh-CN" altLang="en-US" sz="2200">
                <a:latin typeface="楷体_GB2312" pitchFamily="49" charset="-122"/>
                <a:ea typeface="楷体_GB2312" pitchFamily="49" charset="-122"/>
              </a:rPr>
              <a:t>年被核准为注册商标</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果粒橙”是美汁源果粒橙产品的特有名称。</a:t>
            </a:r>
            <a:r>
              <a:rPr lang="en-US" altLang="zh-CN" sz="2200">
                <a:latin typeface="楷体_GB2312" pitchFamily="49" charset="-122"/>
                <a:ea typeface="楷体_GB2312" pitchFamily="49" charset="-122"/>
              </a:rPr>
              <a:t>2013</a:t>
            </a:r>
            <a:r>
              <a:rPr lang="zh-CN" altLang="en-US" sz="2200">
                <a:latin typeface="楷体_GB2312" pitchFamily="49" charset="-122"/>
                <a:ea typeface="楷体_GB2312" pitchFamily="49" charset="-122"/>
              </a:rPr>
              <a:t>年</a:t>
            </a:r>
            <a:r>
              <a:rPr lang="en-US" altLang="zh-CN" sz="2200">
                <a:latin typeface="楷体_GB2312" pitchFamily="49" charset="-122"/>
                <a:ea typeface="楷体_GB2312" pitchFamily="49" charset="-122"/>
              </a:rPr>
              <a:t>5</a:t>
            </a:r>
            <a:r>
              <a:rPr lang="zh-CN" altLang="en-US" sz="2200">
                <a:latin typeface="楷体_GB2312" pitchFamily="49" charset="-122"/>
                <a:ea typeface="楷体_GB2312" pitchFamily="49" charset="-122"/>
              </a:rPr>
              <a:t>月</a:t>
            </a:r>
            <a:r>
              <a:rPr lang="en-US" altLang="zh-CN" sz="2200">
                <a:latin typeface="楷体_GB2312" pitchFamily="49" charset="-122"/>
                <a:ea typeface="楷体_GB2312" pitchFamily="49" charset="-122"/>
              </a:rPr>
              <a:t>3</a:t>
            </a:r>
            <a:r>
              <a:rPr lang="zh-CN" altLang="en-US" sz="2200">
                <a:latin typeface="楷体_GB2312" pitchFamily="49" charset="-122"/>
                <a:ea typeface="楷体_GB2312" pitchFamily="49" charset="-122"/>
              </a:rPr>
              <a:t>日至</a:t>
            </a:r>
            <a:r>
              <a:rPr lang="en-US" altLang="zh-CN" sz="2200">
                <a:latin typeface="楷体_GB2312" pitchFamily="49" charset="-122"/>
                <a:ea typeface="楷体_GB2312" pitchFamily="49" charset="-122"/>
              </a:rPr>
              <a:t>2013</a:t>
            </a:r>
            <a:r>
              <a:rPr lang="zh-CN" altLang="en-US" sz="2200">
                <a:latin typeface="楷体_GB2312" pitchFamily="49" charset="-122"/>
                <a:ea typeface="楷体_GB2312" pitchFamily="49" charset="-122"/>
              </a:rPr>
              <a:t>年</a:t>
            </a:r>
            <a:r>
              <a:rPr lang="en-US" altLang="zh-CN" sz="2200">
                <a:latin typeface="楷体_GB2312" pitchFamily="49" charset="-122"/>
                <a:ea typeface="楷体_GB2312" pitchFamily="49" charset="-122"/>
              </a:rPr>
              <a:t>7</a:t>
            </a:r>
            <a:r>
              <a:rPr lang="zh-CN" altLang="en-US" sz="2200">
                <a:latin typeface="楷体_GB2312" pitchFamily="49" charset="-122"/>
                <a:ea typeface="楷体_GB2312" pitchFamily="49" charset="-122"/>
              </a:rPr>
              <a:t>月</a:t>
            </a:r>
            <a:r>
              <a:rPr lang="en-US" altLang="zh-CN" sz="2200">
                <a:latin typeface="楷体_GB2312" pitchFamily="49" charset="-122"/>
                <a:ea typeface="楷体_GB2312" pitchFamily="49" charset="-122"/>
              </a:rPr>
              <a:t>28</a:t>
            </a:r>
            <a:r>
              <a:rPr lang="zh-CN" altLang="en-US" sz="2200">
                <a:latin typeface="楷体_GB2312" pitchFamily="49" charset="-122"/>
                <a:ea typeface="楷体_GB2312" pitchFamily="49" charset="-122"/>
              </a:rPr>
              <a:t>日</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广东省佛山市南海某饮料有限公司购进</a:t>
            </a:r>
            <a:r>
              <a:rPr lang="en-US" altLang="zh-CN" sz="2200">
                <a:latin typeface="楷体_GB2312" pitchFamily="49" charset="-122"/>
                <a:ea typeface="楷体_GB2312" pitchFamily="49" charset="-122"/>
              </a:rPr>
              <a:t>500ml</a:t>
            </a:r>
            <a:r>
              <a:rPr lang="zh-CN" altLang="en-US" sz="2200">
                <a:latin typeface="楷体_GB2312" pitchFamily="49" charset="-122"/>
                <a:ea typeface="楷体_GB2312" pitchFamily="49" charset="-122"/>
              </a:rPr>
              <a:t>塑料瓶</a:t>
            </a:r>
            <a:r>
              <a:rPr lang="en-US" altLang="zh-CN" sz="2200">
                <a:latin typeface="楷体_GB2312" pitchFamily="49" charset="-122"/>
                <a:ea typeface="楷体_GB2312" pitchFamily="49" charset="-122"/>
              </a:rPr>
              <a:t>23 010</a:t>
            </a:r>
            <a:r>
              <a:rPr lang="zh-CN" altLang="en-US" sz="2200">
                <a:latin typeface="楷体_GB2312" pitchFamily="49" charset="-122"/>
                <a:ea typeface="楷体_GB2312" pitchFamily="49" charset="-122"/>
              </a:rPr>
              <a:t>个、“浩溢果粒橙”字样的橙粒水果饮料瓶贴</a:t>
            </a:r>
            <a:r>
              <a:rPr lang="en-US" altLang="zh-CN" sz="2200">
                <a:latin typeface="楷体_GB2312" pitchFamily="49" charset="-122"/>
                <a:ea typeface="楷体_GB2312" pitchFamily="49" charset="-122"/>
              </a:rPr>
              <a:t>23 210</a:t>
            </a:r>
            <a:r>
              <a:rPr lang="zh-CN" altLang="en-US" sz="2200">
                <a:latin typeface="楷体_GB2312" pitchFamily="49" charset="-122"/>
                <a:ea typeface="楷体_GB2312" pitchFamily="49" charset="-122"/>
              </a:rPr>
              <a:t>张、外包装纸箱</a:t>
            </a:r>
            <a:r>
              <a:rPr lang="en-US" altLang="zh-CN" sz="2200">
                <a:latin typeface="楷体_GB2312" pitchFamily="49" charset="-122"/>
                <a:ea typeface="楷体_GB2312" pitchFamily="49" charset="-122"/>
              </a:rPr>
              <a:t>1 544</a:t>
            </a:r>
            <a:r>
              <a:rPr lang="zh-CN" altLang="en-US" sz="2200">
                <a:latin typeface="楷体_GB2312" pitchFamily="49" charset="-122"/>
                <a:ea typeface="楷体_GB2312" pitchFamily="49" charset="-122"/>
              </a:rPr>
              <a:t>个</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利用上述包装生产、销售“浩溢果粒橙” 水果饮料。该饮料与可口可乐公司生产销售的“美汁源果粒橙”中特有的“果粒橙”名称相同</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整个商品名称相似</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造成与“美汁源果粒橙”相混淆</a:t>
            </a:r>
            <a:r>
              <a:rPr lang="en-US" altLang="zh-CN" sz="2200">
                <a:latin typeface="楷体_GB2312" pitchFamily="49" charset="-122"/>
                <a:ea typeface="楷体_GB2312" pitchFamily="49" charset="-122"/>
              </a:rPr>
              <a:t>,</a:t>
            </a:r>
            <a:r>
              <a:rPr lang="zh-CN" altLang="en-US" sz="2200">
                <a:latin typeface="楷体_GB2312" pitchFamily="49" charset="-122"/>
                <a:ea typeface="楷体_GB2312" pitchFamily="49" charset="-122"/>
              </a:rPr>
              <a:t>使购买者误以为是该知名商品。</a:t>
            </a:r>
            <a:endParaRPr lang="zh-CN" altLang="en-US" sz="2200">
              <a:latin typeface="宋体" panose="02010600030101010101" pitchFamily="2" charset="-122"/>
            </a:endParaRPr>
          </a:p>
        </p:txBody>
      </p:sp>
      <p:pic>
        <p:nvPicPr>
          <p:cNvPr id="14340" name="图片 2">
            <a:extLst>
              <a:ext uri="{FF2B5EF4-FFF2-40B4-BE49-F238E27FC236}">
                <a16:creationId xmlns:a16="http://schemas.microsoft.com/office/drawing/2014/main" id="{4EE8206B-4371-482D-9A22-2A34069DFF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600" y="233363"/>
            <a:ext cx="1670050" cy="159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32987804-2032-47B5-93EC-D8C0F83221B5}"/>
              </a:ext>
            </a:extLst>
          </p:cNvPr>
          <p:cNvSpPr>
            <a:spLocks noGrp="1" noChangeArrowheads="1"/>
          </p:cNvSpPr>
          <p:nvPr>
            <p:ph type="title"/>
          </p:nvPr>
        </p:nvSpPr>
        <p:spPr>
          <a:xfrm>
            <a:off x="755650" y="152400"/>
            <a:ext cx="6800850" cy="1476375"/>
          </a:xfrm>
        </p:spPr>
        <p:txBody>
          <a:bodyPr/>
          <a:lstStyle/>
          <a:p>
            <a:pPr algn="l" eaLnBrk="1" hangingPunct="1"/>
            <a:r>
              <a:rPr lang="en-US" altLang="zh-CN" b="1">
                <a:ea typeface="华文隶书" panose="02010800040101010101" pitchFamily="2" charset="-122"/>
              </a:rPr>
              <a:t>2.</a:t>
            </a:r>
            <a:r>
              <a:rPr lang="zh-CN" altLang="zh-CN" b="1">
                <a:latin typeface="宋体" panose="02010600030101010101" pitchFamily="2" charset="-122"/>
              </a:rPr>
              <a:t>商业贿赂</a:t>
            </a:r>
            <a:r>
              <a:rPr lang="zh-CN" altLang="en-US" b="1">
                <a:latin typeface="宋体" panose="02010600030101010101" pitchFamily="2" charset="-122"/>
              </a:rPr>
              <a:t>行为</a:t>
            </a:r>
          </a:p>
        </p:txBody>
      </p:sp>
      <p:sp>
        <p:nvSpPr>
          <p:cNvPr id="12291" name="Rectangle 3">
            <a:extLst>
              <a:ext uri="{FF2B5EF4-FFF2-40B4-BE49-F238E27FC236}">
                <a16:creationId xmlns:a16="http://schemas.microsoft.com/office/drawing/2014/main" id="{E0D8CC68-9F25-4A2C-835C-9983DB092390}"/>
              </a:ext>
            </a:extLst>
          </p:cNvPr>
          <p:cNvSpPr>
            <a:spLocks noGrp="1" noChangeArrowheads="1"/>
          </p:cNvSpPr>
          <p:nvPr>
            <p:ph type="body" idx="1"/>
          </p:nvPr>
        </p:nvSpPr>
        <p:spPr>
          <a:xfrm>
            <a:off x="882650" y="1920875"/>
            <a:ext cx="7270750" cy="3657600"/>
          </a:xfrm>
        </p:spPr>
        <p:txBody>
          <a:bodyPr/>
          <a:lstStyle/>
          <a:p>
            <a:pPr marL="0" indent="0">
              <a:buFontTx/>
              <a:buNone/>
              <a:defRPr/>
            </a:pPr>
            <a:r>
              <a:rPr lang="zh-CN" altLang="zh-CN" sz="2400" dirty="0"/>
              <a:t>经营者不得采用财物或者其他手段贿赂下列单位或者个人，以谋取交易机会或者竞争优势：</a:t>
            </a:r>
          </a:p>
          <a:p>
            <a:pPr>
              <a:defRPr/>
            </a:pPr>
            <a:r>
              <a:rPr lang="zh-CN" altLang="zh-CN" sz="2400" dirty="0"/>
              <a:t>（</a:t>
            </a:r>
            <a:r>
              <a:rPr lang="en-US" altLang="zh-CN" sz="2400" dirty="0"/>
              <a:t>1</a:t>
            </a:r>
            <a:r>
              <a:rPr lang="zh-CN" altLang="zh-CN" sz="2400" dirty="0"/>
              <a:t>）交易相对方的工作人员；</a:t>
            </a:r>
          </a:p>
          <a:p>
            <a:pPr>
              <a:defRPr/>
            </a:pPr>
            <a:r>
              <a:rPr lang="zh-CN" altLang="zh-CN" sz="2400" dirty="0"/>
              <a:t>（</a:t>
            </a:r>
            <a:r>
              <a:rPr lang="en-US" altLang="zh-CN" sz="2400" dirty="0"/>
              <a:t>2</a:t>
            </a:r>
            <a:r>
              <a:rPr lang="zh-CN" altLang="zh-CN" sz="2400" dirty="0"/>
              <a:t>）受交易相对方委托办理相关事务的单位或者个人；</a:t>
            </a:r>
          </a:p>
          <a:p>
            <a:pPr>
              <a:defRPr/>
            </a:pPr>
            <a:r>
              <a:rPr lang="zh-CN" altLang="zh-CN" sz="2400" dirty="0"/>
              <a:t>（</a:t>
            </a:r>
            <a:r>
              <a:rPr lang="en-US" altLang="zh-CN" sz="2400" dirty="0"/>
              <a:t>3</a:t>
            </a:r>
            <a:r>
              <a:rPr lang="zh-CN" altLang="zh-CN" sz="2400" dirty="0"/>
              <a:t>）利用职权或者影响力影响交易的单位或者个人。</a:t>
            </a: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DADCFF74-C809-4E0C-B763-4D026BDAFA79}"/>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商业贿赂行为</a:t>
            </a:r>
          </a:p>
        </p:txBody>
      </p:sp>
      <p:sp>
        <p:nvSpPr>
          <p:cNvPr id="16387" name="Rectangle 3">
            <a:extLst>
              <a:ext uri="{FF2B5EF4-FFF2-40B4-BE49-F238E27FC236}">
                <a16:creationId xmlns:a16="http://schemas.microsoft.com/office/drawing/2014/main" id="{7F7A05AE-954B-41AC-9B4C-FF585D0ACAD9}"/>
              </a:ext>
            </a:extLst>
          </p:cNvPr>
          <p:cNvSpPr>
            <a:spLocks noGrp="1" noChangeArrowheads="1"/>
          </p:cNvSpPr>
          <p:nvPr>
            <p:ph type="body" idx="1"/>
          </p:nvPr>
        </p:nvSpPr>
        <p:spPr/>
        <p:txBody>
          <a:bodyPr/>
          <a:lstStyle/>
          <a:p>
            <a:r>
              <a:rPr lang="zh-CN" altLang="zh-CN"/>
              <a:t>经营者在交易活动中，可以以明示方式向交易相对方支付折扣，或者向中间人支付佣金。经营者向交易相对方支付折扣、向中间人支付佣金的，应当如实入账。接受折扣、佣金的经营者也应当如实入账。</a:t>
            </a:r>
          </a:p>
          <a:p>
            <a:pPr eaLnBrk="1" hangingPunct="1">
              <a:lnSpc>
                <a:spcPct val="90000"/>
              </a:lnSpc>
            </a:pPr>
            <a:r>
              <a:rPr lang="zh-CN" altLang="en-US" b="1" u="sng">
                <a:solidFill>
                  <a:srgbClr val="FF0000"/>
                </a:solidFill>
                <a:latin typeface="楷体_GB2312" pitchFamily="49" charset="-122"/>
                <a:ea typeface="楷体_GB2312" pitchFamily="49" charset="-122"/>
              </a:rPr>
              <a:t>药企商业贿赂黑名单</a:t>
            </a:r>
            <a:endParaRPr lang="en-US" altLang="zh-CN" b="1" u="sng">
              <a:solidFill>
                <a:srgbClr val="FF0000"/>
              </a:solidFill>
              <a:latin typeface="楷体_GB2312" pitchFamily="49" charset="-122"/>
              <a:ea typeface="楷体_GB2312"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685800" y="152401"/>
            <a:ext cx="6870700" cy="756320"/>
          </a:xfrm>
        </p:spPr>
        <p:txBody>
          <a:bodyPr vert="horz" wrap="square" lIns="91440" tIns="45720" rIns="91440" bIns="45720" anchor="b" anchorCtr="0"/>
          <a:lstStyle/>
          <a:p>
            <a:pPr eaLnBrk="1" hangingPunct="1"/>
            <a:r>
              <a:rPr lang="zh-CN" altLang="en-US" b="1" dirty="0">
                <a:ea typeface="华文行楷" panose="02010800040101010101" pitchFamily="2" charset="-122"/>
              </a:rPr>
              <a:t>说明</a:t>
            </a:r>
          </a:p>
        </p:txBody>
      </p:sp>
      <p:sp>
        <p:nvSpPr>
          <p:cNvPr id="27651" name="Rectangle 3"/>
          <p:cNvSpPr>
            <a:spLocks noGrp="1"/>
          </p:cNvSpPr>
          <p:nvPr>
            <p:ph idx="1"/>
          </p:nvPr>
        </p:nvSpPr>
        <p:spPr>
          <a:xfrm>
            <a:off x="685800" y="980728"/>
            <a:ext cx="7696200" cy="5327798"/>
          </a:xfrm>
        </p:spPr>
        <p:txBody>
          <a:bodyPr vert="horz" wrap="square" lIns="91440" tIns="45720" rIns="91440" bIns="45720" anchor="t" anchorCtr="0"/>
          <a:lstStyle/>
          <a:p>
            <a:pPr eaLnBrk="1" hangingPunct="1"/>
            <a:r>
              <a:rPr lang="en-US" altLang="zh-CN" sz="2400" dirty="0"/>
              <a:t>2005</a:t>
            </a:r>
            <a:r>
              <a:rPr lang="zh-CN" altLang="en-US" sz="2400" dirty="0"/>
              <a:t>年</a:t>
            </a:r>
            <a:r>
              <a:rPr lang="en-US" altLang="zh-CN" sz="2400" dirty="0"/>
              <a:t>10</a:t>
            </a:r>
            <a:r>
              <a:rPr lang="zh-CN" altLang="en-US" sz="2400" dirty="0"/>
              <a:t>月</a:t>
            </a:r>
            <a:r>
              <a:rPr lang="en-US" altLang="zh-CN" sz="2400" dirty="0"/>
              <a:t>27</a:t>
            </a:r>
            <a:r>
              <a:rPr lang="zh-CN" altLang="en-US" sz="2400" dirty="0"/>
              <a:t>日重新修订的</a:t>
            </a:r>
            <a:r>
              <a:rPr lang="en-US" altLang="zh-CN" sz="2400" dirty="0"/>
              <a:t>《</a:t>
            </a:r>
            <a:r>
              <a:rPr lang="zh-CN" altLang="en-US" sz="2400" dirty="0"/>
              <a:t>中华人民共和国公司法</a:t>
            </a:r>
            <a:r>
              <a:rPr lang="en-US" altLang="zh-CN" sz="2400" dirty="0"/>
              <a:t>》</a:t>
            </a:r>
            <a:r>
              <a:rPr lang="zh-CN" altLang="en-US" sz="2400" dirty="0"/>
              <a:t>（</a:t>
            </a:r>
            <a:r>
              <a:rPr lang="en-US" altLang="zh-CN" sz="2400" dirty="0"/>
              <a:t>2006</a:t>
            </a:r>
            <a:r>
              <a:rPr lang="zh-CN" altLang="en-US" sz="2400" dirty="0"/>
              <a:t>年</a:t>
            </a:r>
            <a:r>
              <a:rPr lang="en-US" altLang="zh-CN" sz="2400" dirty="0"/>
              <a:t>1</a:t>
            </a:r>
            <a:r>
              <a:rPr lang="zh-CN" altLang="en-US" sz="2400" dirty="0"/>
              <a:t>月</a:t>
            </a:r>
            <a:r>
              <a:rPr lang="en-US" altLang="zh-CN" sz="2400" dirty="0"/>
              <a:t>1</a:t>
            </a:r>
            <a:r>
              <a:rPr lang="zh-CN" altLang="en-US" sz="2400" dirty="0"/>
              <a:t>日起施行）针对我国十年经济发展的情况进行了适应性的调整，如允许一人公司设立等。</a:t>
            </a:r>
            <a:endParaRPr lang="en-US" altLang="zh-CN" sz="2400" dirty="0"/>
          </a:p>
          <a:p>
            <a:pPr eaLnBrk="1" hangingPunct="1"/>
            <a:r>
              <a:rPr lang="en-US" altLang="zh-CN" sz="2400" dirty="0"/>
              <a:t>2013</a:t>
            </a:r>
            <a:r>
              <a:rPr lang="zh-CN" altLang="en-US" sz="2400" dirty="0"/>
              <a:t>年</a:t>
            </a:r>
            <a:r>
              <a:rPr lang="en-US" altLang="zh-CN" sz="2400" dirty="0"/>
              <a:t>12</a:t>
            </a:r>
            <a:r>
              <a:rPr lang="zh-CN" altLang="en-US" sz="2400" dirty="0"/>
              <a:t>月</a:t>
            </a:r>
            <a:r>
              <a:rPr lang="en-US" altLang="zh-CN" sz="2400" dirty="0"/>
              <a:t>28</a:t>
            </a:r>
            <a:r>
              <a:rPr lang="zh-CN" altLang="en-US" sz="2400" dirty="0"/>
              <a:t>日再次修订</a:t>
            </a:r>
            <a:r>
              <a:rPr lang="en-US" altLang="zh-CN" sz="2400" dirty="0"/>
              <a:t>《</a:t>
            </a:r>
            <a:r>
              <a:rPr lang="zh-CN" altLang="en-US" sz="2400" dirty="0"/>
              <a:t>中华人民共和国公司法</a:t>
            </a:r>
            <a:r>
              <a:rPr lang="en-US" altLang="zh-CN" sz="2400" dirty="0"/>
              <a:t>》</a:t>
            </a:r>
            <a:r>
              <a:rPr lang="zh-CN" altLang="en-US" sz="2400" dirty="0"/>
              <a:t>，将原来的实缴制变成认缴制，取消了货币出资的比例要求等。</a:t>
            </a:r>
            <a:endParaRPr lang="en-US" altLang="zh-CN" sz="2400" dirty="0"/>
          </a:p>
          <a:p>
            <a:pPr eaLnBrk="1" hangingPunct="1"/>
            <a:r>
              <a:rPr lang="en-US" altLang="zh-CN" sz="2400" dirty="0"/>
              <a:t>2018</a:t>
            </a:r>
            <a:r>
              <a:rPr lang="zh-CN" altLang="en-US" sz="2400" dirty="0"/>
              <a:t>年</a:t>
            </a:r>
            <a:r>
              <a:rPr lang="en-US" altLang="zh-CN" sz="2400" dirty="0"/>
              <a:t>10</a:t>
            </a:r>
            <a:r>
              <a:rPr lang="zh-CN" altLang="en-US" sz="2400" dirty="0"/>
              <a:t>月</a:t>
            </a:r>
            <a:r>
              <a:rPr lang="en-US" altLang="zh-CN" sz="2400" dirty="0"/>
              <a:t>26</a:t>
            </a:r>
            <a:r>
              <a:rPr lang="zh-CN" altLang="en-US" sz="2400" dirty="0"/>
              <a:t>日修订的</a:t>
            </a:r>
            <a:r>
              <a:rPr lang="en-US" altLang="zh-CN" sz="2400" dirty="0"/>
              <a:t>《</a:t>
            </a:r>
            <a:r>
              <a:rPr lang="zh-CN" altLang="en-US" sz="2400" dirty="0"/>
              <a:t>中华人民共和国公司法</a:t>
            </a:r>
            <a:r>
              <a:rPr lang="en-US" altLang="zh-CN" sz="2400" dirty="0"/>
              <a:t>》</a:t>
            </a:r>
            <a:r>
              <a:rPr lang="zh-CN" altLang="en-US" sz="2400" dirty="0"/>
              <a:t>针对股份有限公司回购股份内容进行了重要调整。</a:t>
            </a:r>
            <a:endParaRPr lang="en-US" altLang="zh-CN" sz="2400" dirty="0"/>
          </a:p>
          <a:p>
            <a:pPr eaLnBrk="1" hangingPunct="1"/>
            <a:r>
              <a:rPr lang="en-US" altLang="zh-CN" sz="2400" dirty="0"/>
              <a:t>2020</a:t>
            </a:r>
            <a:r>
              <a:rPr lang="zh-CN" altLang="en-US" sz="2400" dirty="0"/>
              <a:t>年</a:t>
            </a:r>
            <a:r>
              <a:rPr lang="en-US" altLang="zh-CN" sz="2400" dirty="0"/>
              <a:t>12</a:t>
            </a:r>
            <a:r>
              <a:rPr lang="zh-CN" altLang="en-US" sz="2400" dirty="0"/>
              <a:t>月</a:t>
            </a:r>
            <a:r>
              <a:rPr lang="en-US" altLang="zh-CN" sz="2400" dirty="0"/>
              <a:t>29</a:t>
            </a:r>
            <a:r>
              <a:rPr lang="zh-CN" altLang="en-US" sz="2400" dirty="0"/>
              <a:t>日最高人民法院根据民法典的颁布及公司法的修订相应调整了关于适用</a:t>
            </a:r>
            <a:r>
              <a:rPr lang="en-US" altLang="zh-CN" sz="2400" dirty="0"/>
              <a:t>《</a:t>
            </a:r>
            <a:r>
              <a:rPr lang="zh-CN" altLang="en-US" sz="2400" dirty="0"/>
              <a:t>中华人民共和国公司法</a:t>
            </a:r>
            <a:r>
              <a:rPr lang="en-US" altLang="zh-CN" sz="2400" dirty="0"/>
              <a:t>》</a:t>
            </a:r>
            <a:r>
              <a:rPr lang="zh-CN" altLang="en-US" sz="2400" dirty="0"/>
              <a:t>若干问题的规定（二）、（三）、（四）和（五）四个司法解释；本章依据最新的公司法和司法解释进行撰写。</a:t>
            </a: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8DD2F0D-0140-46A6-B1A4-A3C4E53D72D1}"/>
              </a:ext>
            </a:extLst>
          </p:cNvPr>
          <p:cNvSpPr>
            <a:spLocks noGrp="1" noChangeArrowheads="1"/>
          </p:cNvSpPr>
          <p:nvPr>
            <p:ph type="title"/>
          </p:nvPr>
        </p:nvSpPr>
        <p:spPr/>
        <p:txBody>
          <a:bodyPr/>
          <a:lstStyle/>
          <a:p>
            <a:pPr algn="l" eaLnBrk="1" hangingPunct="1"/>
            <a:r>
              <a:rPr lang="en-US" altLang="zh-CN" b="1">
                <a:ea typeface="华文隶书" panose="02010800040101010101" pitchFamily="2" charset="-122"/>
              </a:rPr>
              <a:t>3.</a:t>
            </a:r>
            <a:r>
              <a:rPr lang="zh-CN" altLang="en-US" b="1">
                <a:latin typeface="宋体" panose="02010600030101010101" pitchFamily="2" charset="-122"/>
              </a:rPr>
              <a:t>虚假宣传行为</a:t>
            </a:r>
          </a:p>
        </p:txBody>
      </p:sp>
      <p:sp>
        <p:nvSpPr>
          <p:cNvPr id="17411" name="Rectangle 3">
            <a:extLst>
              <a:ext uri="{FF2B5EF4-FFF2-40B4-BE49-F238E27FC236}">
                <a16:creationId xmlns:a16="http://schemas.microsoft.com/office/drawing/2014/main" id="{BE1AE4F1-B144-44F2-932C-62D1FBA80FE0}"/>
              </a:ext>
            </a:extLst>
          </p:cNvPr>
          <p:cNvSpPr>
            <a:spLocks noGrp="1" noChangeArrowheads="1"/>
          </p:cNvSpPr>
          <p:nvPr>
            <p:ph type="body" idx="1"/>
          </p:nvPr>
        </p:nvSpPr>
        <p:spPr>
          <a:xfrm>
            <a:off x="685800" y="1989138"/>
            <a:ext cx="7126288" cy="3311525"/>
          </a:xfrm>
        </p:spPr>
        <p:txBody>
          <a:bodyPr/>
          <a:lstStyle/>
          <a:p>
            <a:pPr marL="0" indent="0" eaLnBrk="1" hangingPunct="1">
              <a:buFontTx/>
              <a:buNone/>
            </a:pPr>
            <a:r>
              <a:rPr lang="zh-CN" altLang="zh-CN"/>
              <a:t>经营者不得对其商品的性能、功能、质量、销售状况、用户评价、曾获荣誉等作虚假或者引人误解的商业宣传，欺骗、误导消费者。经营者不得通过组织虚假交易等方式，帮助其他经营者进行虚假或者引人误解的商业宣传。</a:t>
            </a:r>
            <a:endParaRPr lang="zh-CN" altLang="en-US" sz="2400" b="1">
              <a:latin typeface="楷体_GB2312" pitchFamily="49" charset="-122"/>
              <a:ea typeface="楷体_GB2312" pitchFamily="49" charset="-122"/>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049D640-8769-479F-BA86-25DEC8202707}"/>
              </a:ext>
            </a:extLst>
          </p:cNvPr>
          <p:cNvSpPr>
            <a:spLocks noGrp="1" noChangeArrowheads="1"/>
          </p:cNvSpPr>
          <p:nvPr>
            <p:ph type="title"/>
          </p:nvPr>
        </p:nvSpPr>
        <p:spPr>
          <a:xfrm>
            <a:off x="685800" y="152400"/>
            <a:ext cx="6870700" cy="1219200"/>
          </a:xfrm>
        </p:spPr>
        <p:txBody>
          <a:bodyPr/>
          <a:lstStyle/>
          <a:p>
            <a:pPr eaLnBrk="1" hangingPunct="1"/>
            <a:r>
              <a:rPr lang="zh-CN" altLang="en-US" sz="4000" b="1">
                <a:ea typeface="华文隶书" panose="02010800040101010101" pitchFamily="2" charset="-122"/>
              </a:rPr>
              <a:t>虚假</a:t>
            </a:r>
            <a:r>
              <a:rPr lang="zh-CN" altLang="zh-CN" sz="4000" b="1">
                <a:ea typeface="华文隶书" panose="02010800040101010101" pitchFamily="2" charset="-122"/>
              </a:rPr>
              <a:t>或</a:t>
            </a:r>
            <a:r>
              <a:rPr lang="zh-CN" altLang="en-US" sz="4000" b="1">
                <a:ea typeface="华文隶书" panose="02010800040101010101" pitchFamily="2" charset="-122"/>
              </a:rPr>
              <a:t>者</a:t>
            </a:r>
            <a:r>
              <a:rPr lang="zh-CN" altLang="zh-CN" sz="4000" b="1">
                <a:ea typeface="华文隶书" panose="02010800040101010101" pitchFamily="2" charset="-122"/>
              </a:rPr>
              <a:t>引人误解的</a:t>
            </a:r>
            <a:r>
              <a:rPr lang="zh-CN" altLang="en-US" sz="4000" b="1">
                <a:ea typeface="华文隶书" panose="02010800040101010101" pitchFamily="2" charset="-122"/>
              </a:rPr>
              <a:t>宣传行为</a:t>
            </a:r>
          </a:p>
        </p:txBody>
      </p:sp>
      <p:sp>
        <p:nvSpPr>
          <p:cNvPr id="14339" name="Rectangle 3">
            <a:extLst>
              <a:ext uri="{FF2B5EF4-FFF2-40B4-BE49-F238E27FC236}">
                <a16:creationId xmlns:a16="http://schemas.microsoft.com/office/drawing/2014/main" id="{095F4ACE-AD9B-404F-925A-BA53DFAE7719}"/>
              </a:ext>
            </a:extLst>
          </p:cNvPr>
          <p:cNvSpPr>
            <a:spLocks noGrp="1" noChangeArrowheads="1"/>
          </p:cNvSpPr>
          <p:nvPr>
            <p:ph type="body" idx="1"/>
          </p:nvPr>
        </p:nvSpPr>
        <p:spPr>
          <a:xfrm>
            <a:off x="1258888" y="1557338"/>
            <a:ext cx="6769100" cy="4608512"/>
          </a:xfrm>
        </p:spPr>
        <p:txBody>
          <a:bodyPr/>
          <a:lstStyle/>
          <a:p>
            <a:pPr>
              <a:spcBef>
                <a:spcPts val="0"/>
              </a:spcBef>
              <a:defRPr/>
            </a:pPr>
            <a:r>
              <a:rPr lang="zh-CN" altLang="en-US" sz="2800" dirty="0"/>
              <a:t>商业经营者在客观上对其商品或服务做虚假或者引人误解的商业宣传，达到了引人误解的程度，并具有社会危害性</a:t>
            </a:r>
            <a:r>
              <a:rPr lang="zh-CN" altLang="en-US" dirty="0"/>
              <a:t>。</a:t>
            </a:r>
            <a:endParaRPr lang="zh-CN" altLang="zh-CN" dirty="0"/>
          </a:p>
          <a:p>
            <a:pPr eaLnBrk="1" hangingPunct="1">
              <a:spcBef>
                <a:spcPts val="0"/>
              </a:spcBef>
              <a:defRPr/>
            </a:pPr>
            <a:r>
              <a:rPr lang="zh-CN" altLang="en-US" sz="2600" b="1" u="sng" dirty="0">
                <a:solidFill>
                  <a:srgbClr val="FF0000"/>
                </a:solidFill>
                <a:ea typeface="楷体_GB2312" pitchFamily="49" charset="-122"/>
              </a:rPr>
              <a:t>刘嘉玲</a:t>
            </a:r>
            <a:r>
              <a:rPr lang="en-US" altLang="zh-CN" sz="2600" b="1" u="sng" dirty="0">
                <a:solidFill>
                  <a:srgbClr val="FF0000"/>
                </a:solidFill>
                <a:ea typeface="楷体_GB2312" pitchFamily="49" charset="-122"/>
              </a:rPr>
              <a:t>SKII</a:t>
            </a:r>
            <a:r>
              <a:rPr lang="zh-CN" altLang="en-US" sz="2600" b="1" u="sng" dirty="0">
                <a:solidFill>
                  <a:srgbClr val="FF0000"/>
                </a:solidFill>
                <a:ea typeface="楷体_GB2312" pitchFamily="49" charset="-122"/>
              </a:rPr>
              <a:t>案</a:t>
            </a:r>
            <a:endParaRPr lang="en-US" altLang="zh-CN" sz="2600" b="1" u="sng" dirty="0">
              <a:solidFill>
                <a:srgbClr val="FF0000"/>
              </a:solidFill>
              <a:ea typeface="楷体_GB2312" pitchFamily="49" charset="-122"/>
            </a:endParaRPr>
          </a:p>
          <a:p>
            <a:pPr eaLnBrk="1" hangingPunct="1">
              <a:spcBef>
                <a:spcPts val="0"/>
              </a:spcBef>
              <a:defRPr/>
            </a:pPr>
            <a:r>
              <a:rPr lang="zh-CN" altLang="en-US" sz="2600" b="1" u="sng" dirty="0">
                <a:solidFill>
                  <a:srgbClr val="FF0000"/>
                </a:solidFill>
                <a:ea typeface="楷体_GB2312" pitchFamily="49" charset="-122"/>
              </a:rPr>
              <a:t>猿辅导和作业帮虚假或者引人误解</a:t>
            </a:r>
            <a:endParaRPr lang="en-US" altLang="zh-CN" sz="2600" b="1" u="sng" dirty="0">
              <a:solidFill>
                <a:srgbClr val="FF0000"/>
              </a:solidFill>
              <a:ea typeface="楷体_GB2312" pitchFamily="49" charset="-122"/>
            </a:endParaRPr>
          </a:p>
          <a:p>
            <a:pPr marL="0" indent="0" eaLnBrk="1" hangingPunct="1">
              <a:spcBef>
                <a:spcPts val="0"/>
              </a:spcBef>
              <a:buFontTx/>
              <a:buNone/>
              <a:defRPr/>
            </a:pPr>
            <a:r>
              <a:rPr lang="zh-CN" altLang="en-US" sz="2600" b="1" u="sng" dirty="0">
                <a:solidFill>
                  <a:srgbClr val="FF0000"/>
                </a:solidFill>
                <a:ea typeface="楷体_GB2312" pitchFamily="49" charset="-122"/>
              </a:rPr>
              <a:t>的商业宣传案</a:t>
            </a:r>
          </a:p>
          <a:p>
            <a:pPr eaLnBrk="1" hangingPunct="1">
              <a:spcBef>
                <a:spcPts val="0"/>
              </a:spcBef>
              <a:defRPr/>
            </a:pPr>
            <a:r>
              <a:rPr lang="zh-CN" altLang="en-US" sz="2600" b="1" dirty="0">
                <a:latin typeface="+mn-ea"/>
              </a:rPr>
              <a:t>经营者责任</a:t>
            </a:r>
          </a:p>
          <a:p>
            <a:pPr eaLnBrk="1" hangingPunct="1">
              <a:spcBef>
                <a:spcPts val="0"/>
              </a:spcBef>
              <a:defRPr/>
            </a:pPr>
            <a:r>
              <a:rPr lang="zh-CN" altLang="en-US" sz="2600" b="1" dirty="0">
                <a:latin typeface="+mn-ea"/>
              </a:rPr>
              <a:t>广告经营者责任</a:t>
            </a:r>
            <a:r>
              <a:rPr lang="en-US" altLang="zh-CN" sz="2600" b="1" dirty="0">
                <a:latin typeface="+mn-ea"/>
              </a:rPr>
              <a:t>——</a:t>
            </a:r>
            <a:r>
              <a:rPr lang="zh-CN" altLang="en-US" sz="2600" b="1" dirty="0">
                <a:latin typeface="+mn-ea"/>
              </a:rPr>
              <a:t>明知或应知的情况下</a:t>
            </a:r>
          </a:p>
          <a:p>
            <a:pPr eaLnBrk="1" hangingPunct="1">
              <a:spcBef>
                <a:spcPts val="0"/>
              </a:spcBef>
              <a:defRPr/>
            </a:pPr>
            <a:r>
              <a:rPr lang="zh-CN" altLang="en-US" sz="2600" b="1" dirty="0">
                <a:latin typeface="+mn-ea"/>
              </a:rPr>
              <a:t>广告代言人责任</a:t>
            </a:r>
            <a:r>
              <a:rPr lang="en-US" altLang="zh-CN" sz="2600" b="1" dirty="0">
                <a:latin typeface="+mn-ea"/>
              </a:rPr>
              <a:t>——</a:t>
            </a:r>
            <a:r>
              <a:rPr lang="zh-CN" altLang="en-US" sz="2600" b="1" dirty="0">
                <a:latin typeface="+mn-ea"/>
              </a:rPr>
              <a:t>新版广告法“连带法律责任”</a:t>
            </a:r>
          </a:p>
          <a:p>
            <a:pPr eaLnBrk="1" hangingPunct="1">
              <a:lnSpc>
                <a:spcPct val="90000"/>
              </a:lnSpc>
              <a:defRPr/>
            </a:pPr>
            <a:endParaRPr lang="en-US" altLang="zh-CN" b="1" u="sng" dirty="0">
              <a:solidFill>
                <a:srgbClr val="FF0000"/>
              </a:solidFill>
              <a:latin typeface="楷体_GB2312" pitchFamily="49" charset="-122"/>
              <a:ea typeface="楷体_GB2312" pitchFamily="49" charset="-122"/>
            </a:endParaRPr>
          </a:p>
        </p:txBody>
      </p:sp>
      <p:pic>
        <p:nvPicPr>
          <p:cNvPr id="18436" name="Picture 4" descr="1193219731055">
            <a:extLst>
              <a:ext uri="{FF2B5EF4-FFF2-40B4-BE49-F238E27FC236}">
                <a16:creationId xmlns:a16="http://schemas.microsoft.com/office/drawing/2014/main" id="{7BCE2DBB-B139-410A-86C2-6794AE12CA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5825" y="2890838"/>
            <a:ext cx="1293813"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07F77D6-7EE9-4832-98FA-FC432E43914D}"/>
              </a:ext>
            </a:extLst>
          </p:cNvPr>
          <p:cNvSpPr>
            <a:spLocks noGrp="1" noChangeArrowheads="1"/>
          </p:cNvSpPr>
          <p:nvPr>
            <p:ph type="title"/>
          </p:nvPr>
        </p:nvSpPr>
        <p:spPr>
          <a:xfrm>
            <a:off x="685800" y="368300"/>
            <a:ext cx="6870700" cy="900113"/>
          </a:xfrm>
        </p:spPr>
        <p:txBody>
          <a:bodyPr/>
          <a:lstStyle/>
          <a:p>
            <a:pPr algn="l" eaLnBrk="1" hangingPunct="1"/>
            <a:r>
              <a:rPr lang="en-US" altLang="zh-CN" b="1">
                <a:ea typeface="华文隶书" panose="02010800040101010101" pitchFamily="2" charset="-122"/>
              </a:rPr>
              <a:t>4.</a:t>
            </a:r>
            <a:r>
              <a:rPr lang="zh-CN" altLang="en-US" b="1">
                <a:latin typeface="宋体" panose="02010600030101010101" pitchFamily="2" charset="-122"/>
              </a:rPr>
              <a:t>侵犯商业秘密行为</a:t>
            </a:r>
          </a:p>
        </p:txBody>
      </p:sp>
      <p:sp>
        <p:nvSpPr>
          <p:cNvPr id="16387" name="Rectangle 3">
            <a:extLst>
              <a:ext uri="{FF2B5EF4-FFF2-40B4-BE49-F238E27FC236}">
                <a16:creationId xmlns:a16="http://schemas.microsoft.com/office/drawing/2014/main" id="{C0C0A66B-2EB0-42A4-8601-267F2CF7FE8D}"/>
              </a:ext>
            </a:extLst>
          </p:cNvPr>
          <p:cNvSpPr>
            <a:spLocks noGrp="1" noChangeArrowheads="1"/>
          </p:cNvSpPr>
          <p:nvPr>
            <p:ph type="body" idx="1"/>
          </p:nvPr>
        </p:nvSpPr>
        <p:spPr>
          <a:xfrm>
            <a:off x="685800" y="1484313"/>
            <a:ext cx="7696200" cy="4537075"/>
          </a:xfrm>
        </p:spPr>
        <p:txBody>
          <a:bodyPr/>
          <a:lstStyle/>
          <a:p>
            <a:pPr marL="0" indent="0">
              <a:buFontTx/>
              <a:buNone/>
              <a:defRPr/>
            </a:pPr>
            <a:r>
              <a:rPr lang="zh-CN" altLang="zh-CN" sz="2400" dirty="0"/>
              <a:t>经营者不得实施下列侵犯商业秘密的行为：</a:t>
            </a:r>
          </a:p>
          <a:p>
            <a:pPr>
              <a:defRPr/>
            </a:pPr>
            <a:r>
              <a:rPr lang="zh-CN" altLang="en-US" sz="2400" dirty="0"/>
              <a:t>（</a:t>
            </a:r>
            <a:r>
              <a:rPr lang="en-US" altLang="zh-CN" sz="2400" dirty="0"/>
              <a:t>1</a:t>
            </a:r>
            <a:r>
              <a:rPr lang="zh-CN" altLang="en-US" sz="2400" dirty="0"/>
              <a:t>）以盗窃、贿赂、欺诈、胁迫、电子侵入或者其他不正当手段获取权利人的商业秘密；</a:t>
            </a:r>
          </a:p>
          <a:p>
            <a:pPr>
              <a:defRPr/>
            </a:pPr>
            <a:r>
              <a:rPr lang="zh-CN" altLang="en-US" sz="2400" dirty="0"/>
              <a:t>（</a:t>
            </a:r>
            <a:r>
              <a:rPr lang="en-US" altLang="zh-CN" sz="2400" dirty="0"/>
              <a:t>2</a:t>
            </a:r>
            <a:r>
              <a:rPr lang="zh-CN" altLang="en-US" sz="2400" dirty="0"/>
              <a:t>）披露、使用或者允许他人使用以前项手段获取的权利人的商业秘密；</a:t>
            </a:r>
          </a:p>
          <a:p>
            <a:pPr>
              <a:defRPr/>
            </a:pPr>
            <a:r>
              <a:rPr lang="zh-CN" altLang="en-US" sz="2400" dirty="0"/>
              <a:t>（</a:t>
            </a:r>
            <a:r>
              <a:rPr lang="en-US" altLang="zh-CN" sz="2400" dirty="0"/>
              <a:t>3</a:t>
            </a:r>
            <a:r>
              <a:rPr lang="zh-CN" altLang="en-US" sz="2400" dirty="0"/>
              <a:t>）违反保密义务或者违反权利人有关保守商业秘密的要求，披露、使用或者允许他人使用其所掌握的商业秘密；</a:t>
            </a:r>
          </a:p>
          <a:p>
            <a:pPr>
              <a:defRPr/>
            </a:pPr>
            <a:r>
              <a:rPr lang="zh-CN" altLang="en-US" sz="2400" dirty="0"/>
              <a:t>（</a:t>
            </a:r>
            <a:r>
              <a:rPr lang="en-US" altLang="zh-CN" sz="2400" dirty="0"/>
              <a:t>4</a:t>
            </a:r>
            <a:r>
              <a:rPr lang="zh-CN" altLang="en-US" sz="2400" dirty="0"/>
              <a:t>）教唆、引诱、帮助他人违反保密义务或者违反权利人有关保守商业秘密的要求，获取、披露、使用或者允许他人使用权利人的商业秘密。</a:t>
            </a: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3DD314C1-FB33-454D-AA67-3FA19E6E957D}"/>
              </a:ext>
            </a:extLst>
          </p:cNvPr>
          <p:cNvSpPr>
            <a:spLocks noGrp="1" noChangeArrowheads="1"/>
          </p:cNvSpPr>
          <p:nvPr>
            <p:ph type="title"/>
          </p:nvPr>
        </p:nvSpPr>
        <p:spPr>
          <a:xfrm>
            <a:off x="685800" y="368300"/>
            <a:ext cx="6870700" cy="900113"/>
          </a:xfrm>
        </p:spPr>
        <p:txBody>
          <a:bodyPr/>
          <a:lstStyle/>
          <a:p>
            <a:pPr algn="l" eaLnBrk="1" hangingPunct="1"/>
            <a:r>
              <a:rPr lang="en-US" altLang="zh-CN" b="1">
                <a:ea typeface="华文隶书" panose="02010800040101010101" pitchFamily="2" charset="-122"/>
              </a:rPr>
              <a:t>4.</a:t>
            </a:r>
            <a:r>
              <a:rPr lang="zh-CN" altLang="en-US" b="1">
                <a:latin typeface="宋体" panose="02010600030101010101" pitchFamily="2" charset="-122"/>
              </a:rPr>
              <a:t>侵犯商业秘密行为</a:t>
            </a:r>
          </a:p>
        </p:txBody>
      </p:sp>
      <p:sp>
        <p:nvSpPr>
          <p:cNvPr id="20483" name="Rectangle 3">
            <a:extLst>
              <a:ext uri="{FF2B5EF4-FFF2-40B4-BE49-F238E27FC236}">
                <a16:creationId xmlns:a16="http://schemas.microsoft.com/office/drawing/2014/main" id="{45C8269D-1C7F-41A7-ABE3-4C1BC4700863}"/>
              </a:ext>
            </a:extLst>
          </p:cNvPr>
          <p:cNvSpPr>
            <a:spLocks noGrp="1" noChangeArrowheads="1"/>
          </p:cNvSpPr>
          <p:nvPr>
            <p:ph type="body" idx="1"/>
          </p:nvPr>
        </p:nvSpPr>
        <p:spPr>
          <a:xfrm>
            <a:off x="685800" y="1484313"/>
            <a:ext cx="7054850" cy="4537075"/>
          </a:xfrm>
        </p:spPr>
        <p:txBody>
          <a:bodyPr/>
          <a:lstStyle/>
          <a:p>
            <a:r>
              <a:rPr lang="zh-CN" altLang="en-US" sz="2400"/>
              <a:t>经营者以外的其他自然人、法人和非法人组织实施前款所列违法行为的，视为侵犯商业秘密。</a:t>
            </a:r>
          </a:p>
          <a:p>
            <a:r>
              <a:rPr lang="zh-CN" altLang="en-US" sz="2400"/>
              <a:t>第三人明知或者应知商业秘密权利人的员工、前员工或者其他单位、个人实施本条第一款所列违法行为，仍获取、披露、使用或者允许他人使用该商业秘密的，视为侵犯商业秘密。</a:t>
            </a:r>
            <a:endParaRPr lang="en-US" altLang="zh-CN" sz="2400"/>
          </a:p>
          <a:p>
            <a:r>
              <a:rPr lang="zh-CN" altLang="en-US" sz="2400" b="1">
                <a:solidFill>
                  <a:srgbClr val="E83B18"/>
                </a:solidFill>
                <a:ea typeface="黑体" panose="02010609060101010101" pitchFamily="49" charset="-122"/>
              </a:rPr>
              <a:t>商业秘密</a:t>
            </a:r>
            <a:r>
              <a:rPr lang="zh-CN" altLang="en-US" sz="2400" b="1">
                <a:ea typeface="黑体" panose="02010609060101010101" pitchFamily="49" charset="-122"/>
              </a:rPr>
              <a:t>是指</a:t>
            </a:r>
            <a:r>
              <a:rPr lang="zh-CN" altLang="zh-CN" sz="2400" b="1">
                <a:ea typeface="黑体" panose="02010609060101010101" pitchFamily="49" charset="-122"/>
              </a:rPr>
              <a:t>不为公众所知悉、具有商业价值并经权利人采取相应保密措施的技术信息和经营信息</a:t>
            </a:r>
            <a:r>
              <a:rPr lang="zh-CN" altLang="en-US" sz="2400" b="1">
                <a:ea typeface="黑体" panose="02010609060101010101" pitchFamily="49" charset="-122"/>
              </a:rPr>
              <a:t>等商业信息</a:t>
            </a:r>
            <a:r>
              <a:rPr lang="zh-CN" altLang="zh-CN" sz="2400" b="1">
                <a:ea typeface="黑体" panose="02010609060101010101" pitchFamily="49" charset="-122"/>
              </a:rPr>
              <a:t>。</a:t>
            </a:r>
            <a:endParaRPr lang="zh-CN" altLang="en-US" sz="2400"/>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A05E29EF-E38E-48B3-9A0E-2BCE66DE9244}"/>
              </a:ext>
            </a:extLst>
          </p:cNvPr>
          <p:cNvSpPr>
            <a:spLocks noGrp="1" noChangeArrowheads="1"/>
          </p:cNvSpPr>
          <p:nvPr>
            <p:ph type="title"/>
          </p:nvPr>
        </p:nvSpPr>
        <p:spPr>
          <a:xfrm>
            <a:off x="685800" y="152400"/>
            <a:ext cx="6870700" cy="1116013"/>
          </a:xfrm>
        </p:spPr>
        <p:txBody>
          <a:bodyPr/>
          <a:lstStyle/>
          <a:p>
            <a:pPr algn="l" eaLnBrk="1" hangingPunct="1"/>
            <a:r>
              <a:rPr lang="zh-CN" altLang="en-US" b="1">
                <a:ea typeface="华文隶书" panose="02010800040101010101" pitchFamily="2" charset="-122"/>
              </a:rPr>
              <a:t>侵犯商业秘密案例</a:t>
            </a:r>
            <a:r>
              <a:rPr lang="en-US" altLang="zh-CN" b="1">
                <a:ea typeface="华文隶书" panose="02010800040101010101" pitchFamily="2" charset="-122"/>
              </a:rPr>
              <a:t>-1</a:t>
            </a:r>
            <a:endParaRPr lang="zh-CN" altLang="en-US" b="1">
              <a:latin typeface="宋体" panose="02010600030101010101" pitchFamily="2" charset="-122"/>
            </a:endParaRPr>
          </a:p>
        </p:txBody>
      </p:sp>
      <p:sp>
        <p:nvSpPr>
          <p:cNvPr id="21507" name="Rectangle 3">
            <a:extLst>
              <a:ext uri="{FF2B5EF4-FFF2-40B4-BE49-F238E27FC236}">
                <a16:creationId xmlns:a16="http://schemas.microsoft.com/office/drawing/2014/main" id="{9EB243EC-FC71-4381-BA00-1254AF34C033}"/>
              </a:ext>
            </a:extLst>
          </p:cNvPr>
          <p:cNvSpPr>
            <a:spLocks noGrp="1" noChangeArrowheads="1"/>
          </p:cNvSpPr>
          <p:nvPr>
            <p:ph type="body" idx="1"/>
          </p:nvPr>
        </p:nvSpPr>
        <p:spPr>
          <a:xfrm>
            <a:off x="685800" y="1412875"/>
            <a:ext cx="7415213" cy="4608513"/>
          </a:xfrm>
        </p:spPr>
        <p:txBody>
          <a:bodyPr/>
          <a:lstStyle/>
          <a:p>
            <a:pPr eaLnBrk="1" hangingPunct="1"/>
            <a:r>
              <a:rPr lang="zh-CN" altLang="zh-CN" sz="2800"/>
              <a:t>陈某于</a:t>
            </a:r>
            <a:r>
              <a:rPr lang="en-US" altLang="zh-CN" sz="2800"/>
              <a:t>2014</a:t>
            </a:r>
            <a:r>
              <a:rPr lang="zh-CN" altLang="zh-CN" sz="2800"/>
              <a:t>年</a:t>
            </a:r>
            <a:r>
              <a:rPr lang="en-US" altLang="zh-CN" sz="2800"/>
              <a:t>5</a:t>
            </a:r>
            <a:r>
              <a:rPr lang="zh-CN" altLang="zh-CN" sz="2800"/>
              <a:t>月</a:t>
            </a:r>
            <a:r>
              <a:rPr lang="en-US" altLang="zh-CN" sz="2800"/>
              <a:t>1</a:t>
            </a:r>
            <a:r>
              <a:rPr lang="zh-CN" altLang="zh-CN" sz="2800"/>
              <a:t>日入职甲公司，主要工作职责是对公司客户信息收集整理、交流和接收订单。甲公司与陈某签订有《承诺保密协议书》。</a:t>
            </a:r>
            <a:r>
              <a:rPr lang="en-US" altLang="zh-CN" sz="2800"/>
              <a:t>2016</a:t>
            </a:r>
            <a:r>
              <a:rPr lang="zh-CN" altLang="zh-CN" sz="2800"/>
              <a:t>年</a:t>
            </a:r>
            <a:r>
              <a:rPr lang="en-US" altLang="zh-CN" sz="2800"/>
              <a:t>8</a:t>
            </a:r>
            <a:r>
              <a:rPr lang="zh-CN" altLang="zh-CN" sz="2800"/>
              <a:t>月陈某从甲公司离职，并进入有竞争关系的乙公司任职。在任职期间，陈某利用原掌握的甲公司客户名单谈成</a:t>
            </a:r>
            <a:r>
              <a:rPr lang="en-US" altLang="zh-CN" sz="2800"/>
              <a:t>5</a:t>
            </a:r>
            <a:r>
              <a:rPr lang="zh-CN" altLang="zh-CN" sz="2800"/>
              <a:t>笔合同，销售额合计</a:t>
            </a:r>
            <a:r>
              <a:rPr lang="en-US" altLang="zh-CN" sz="2800"/>
              <a:t>20639.64</a:t>
            </a:r>
            <a:r>
              <a:rPr lang="zh-CN" altLang="zh-CN" sz="2800"/>
              <a:t>美元。而乙公司明知陈某利用甲公司的客户名单开展业务，仍然完成上述交易。</a:t>
            </a:r>
            <a:endParaRPr lang="zh-CN" altLang="en-US" sz="2800"/>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5261F1C2-416B-418D-A489-9CC1F4A53292}"/>
              </a:ext>
            </a:extLst>
          </p:cNvPr>
          <p:cNvSpPr>
            <a:spLocks noGrp="1" noChangeArrowheads="1"/>
          </p:cNvSpPr>
          <p:nvPr>
            <p:ph type="title"/>
          </p:nvPr>
        </p:nvSpPr>
        <p:spPr>
          <a:xfrm>
            <a:off x="685800" y="152400"/>
            <a:ext cx="6870700" cy="1116013"/>
          </a:xfrm>
        </p:spPr>
        <p:txBody>
          <a:bodyPr/>
          <a:lstStyle/>
          <a:p>
            <a:pPr algn="l" eaLnBrk="1" hangingPunct="1"/>
            <a:r>
              <a:rPr lang="zh-CN" altLang="en-US" b="1">
                <a:ea typeface="华文隶书" panose="02010800040101010101" pitchFamily="2" charset="-122"/>
              </a:rPr>
              <a:t>侵犯商业秘密案例</a:t>
            </a:r>
            <a:r>
              <a:rPr lang="en-US" altLang="zh-CN" b="1">
                <a:ea typeface="华文隶书" panose="02010800040101010101" pitchFamily="2" charset="-122"/>
              </a:rPr>
              <a:t>-2</a:t>
            </a:r>
            <a:endParaRPr lang="zh-CN" altLang="en-US" b="1">
              <a:latin typeface="宋体" panose="02010600030101010101" pitchFamily="2" charset="-122"/>
            </a:endParaRPr>
          </a:p>
        </p:txBody>
      </p:sp>
      <p:sp>
        <p:nvSpPr>
          <p:cNvPr id="22531" name="Rectangle 3">
            <a:extLst>
              <a:ext uri="{FF2B5EF4-FFF2-40B4-BE49-F238E27FC236}">
                <a16:creationId xmlns:a16="http://schemas.microsoft.com/office/drawing/2014/main" id="{C9A34C87-DA79-4FA9-A00B-F89E5A29428C}"/>
              </a:ext>
            </a:extLst>
          </p:cNvPr>
          <p:cNvSpPr>
            <a:spLocks noGrp="1" noChangeArrowheads="1"/>
          </p:cNvSpPr>
          <p:nvPr>
            <p:ph type="body" idx="1"/>
          </p:nvPr>
        </p:nvSpPr>
        <p:spPr>
          <a:xfrm>
            <a:off x="685800" y="1412875"/>
            <a:ext cx="7696200" cy="4608513"/>
          </a:xfrm>
        </p:spPr>
        <p:txBody>
          <a:bodyPr/>
          <a:lstStyle/>
          <a:p>
            <a:pPr eaLnBrk="1" hangingPunct="1">
              <a:lnSpc>
                <a:spcPct val="80000"/>
              </a:lnSpc>
            </a:pPr>
            <a:r>
              <a:rPr lang="en-US" altLang="zh-CN" sz="2200"/>
              <a:t>2018</a:t>
            </a:r>
            <a:r>
              <a:rPr lang="zh-CN" altLang="en-US" sz="2200"/>
              <a:t>年</a:t>
            </a:r>
            <a:r>
              <a:rPr lang="en-US" altLang="zh-CN" sz="2200"/>
              <a:t>5</a:t>
            </a:r>
            <a:r>
              <a:rPr lang="zh-CN" altLang="en-US" sz="2200"/>
              <a:t>月嘉兴中华化工公司、上海欣晨公司诉王龙集团公司、傅祥根等侵害其香兰素技术秘密案</a:t>
            </a:r>
          </a:p>
          <a:p>
            <a:pPr eaLnBrk="1" hangingPunct="1">
              <a:lnSpc>
                <a:spcPct val="80000"/>
              </a:lnSpc>
            </a:pPr>
            <a:r>
              <a:rPr lang="en-US" altLang="zh-CN" sz="2200"/>
              <a:t>2020</a:t>
            </a:r>
            <a:r>
              <a:rPr lang="zh-CN" altLang="en-US" sz="2200"/>
              <a:t>年</a:t>
            </a:r>
            <a:r>
              <a:rPr lang="en-US" altLang="zh-CN" sz="2200"/>
              <a:t>4</a:t>
            </a:r>
            <a:r>
              <a:rPr lang="zh-CN" altLang="en-US" sz="2200"/>
              <a:t>月浙江高院作出一审判决，认定王龙集团公司、傅祥根等构成侵犯涉案部分技术秘密，判令其停止侵权，赔偿经济损失</a:t>
            </a:r>
            <a:r>
              <a:rPr lang="en-US" altLang="zh-CN" sz="2200"/>
              <a:t>300</a:t>
            </a:r>
            <a:r>
              <a:rPr lang="zh-CN" altLang="en-US" sz="2200"/>
              <a:t>万元及合理维权费用</a:t>
            </a:r>
            <a:r>
              <a:rPr lang="en-US" altLang="zh-CN" sz="2200"/>
              <a:t>50</a:t>
            </a:r>
            <a:r>
              <a:rPr lang="zh-CN" altLang="en-US" sz="2200"/>
              <a:t>万元，并裁定被告停止使用涉案技术秘密生产香兰素。后各方当事人均不服一审判决，向最高人民法院提出上诉。最高人民法院经二审后认定，王龙集团公司、傅祥根等侵犯涉案全部技术秘密。根据权利人提供的经济损失相关数据，</a:t>
            </a:r>
            <a:r>
              <a:rPr lang="zh-CN" altLang="en-US" sz="2200" b="1"/>
              <a:t>综合考虑侵权行为情节严重、涉案技术秘密商业价值极大、侵权人拒不执行生效行为保全裁定等因素</a:t>
            </a:r>
            <a:r>
              <a:rPr lang="zh-CN" altLang="en-US" sz="2200"/>
              <a:t>，最高人民法院知识产权法庭判决</a:t>
            </a:r>
            <a:r>
              <a:rPr lang="zh-CN" altLang="en-US" sz="2200" b="1"/>
              <a:t>撤销一审判决，改判</a:t>
            </a:r>
            <a:r>
              <a:rPr lang="zh-CN" altLang="en-US" sz="2200"/>
              <a:t>上述各侵权人连带赔偿技术秘密权利人</a:t>
            </a:r>
            <a:r>
              <a:rPr lang="en-US" altLang="zh-CN" sz="2200"/>
              <a:t>1.59</a:t>
            </a:r>
            <a:r>
              <a:rPr lang="zh-CN" altLang="en-US" sz="2200"/>
              <a:t>亿元（含合理维权费用</a:t>
            </a:r>
            <a:r>
              <a:rPr lang="en-US" altLang="zh-CN" sz="2200"/>
              <a:t>349</a:t>
            </a:r>
            <a:r>
              <a:rPr lang="zh-CN" altLang="en-US" sz="2200"/>
              <a:t>万元）。此外，因涉案侵害技术秘密行为情节恶劣、后果严重，可能涉嫌刑事犯罪，法庭还决定依法将相关涉嫌犯罪线索材料移送公安部门处理。</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5435638B-A4E6-4A46-BEAA-1D3608F0D602}"/>
              </a:ext>
            </a:extLst>
          </p:cNvPr>
          <p:cNvSpPr>
            <a:spLocks noGrp="1" noChangeArrowheads="1"/>
          </p:cNvSpPr>
          <p:nvPr>
            <p:ph type="title"/>
          </p:nvPr>
        </p:nvSpPr>
        <p:spPr>
          <a:xfrm>
            <a:off x="685800" y="152400"/>
            <a:ext cx="6870700" cy="1331913"/>
          </a:xfrm>
        </p:spPr>
        <p:txBody>
          <a:bodyPr/>
          <a:lstStyle/>
          <a:p>
            <a:pPr algn="l" eaLnBrk="1" hangingPunct="1"/>
            <a:r>
              <a:rPr lang="en-US" altLang="zh-CN" b="1">
                <a:ea typeface="华文隶书" panose="02010800040101010101" pitchFamily="2" charset="-122"/>
              </a:rPr>
              <a:t>5.</a:t>
            </a:r>
            <a:r>
              <a:rPr lang="zh-CN" altLang="en-US" b="1">
                <a:latin typeface="宋体" panose="02010600030101010101" pitchFamily="2" charset="-122"/>
              </a:rPr>
              <a:t>不正当有奖销售行为</a:t>
            </a:r>
          </a:p>
        </p:txBody>
      </p:sp>
      <p:sp>
        <p:nvSpPr>
          <p:cNvPr id="18435" name="Rectangle 3">
            <a:extLst>
              <a:ext uri="{FF2B5EF4-FFF2-40B4-BE49-F238E27FC236}">
                <a16:creationId xmlns:a16="http://schemas.microsoft.com/office/drawing/2014/main" id="{D007C43B-33E5-4BFA-A380-92ED136A7B68}"/>
              </a:ext>
            </a:extLst>
          </p:cNvPr>
          <p:cNvSpPr>
            <a:spLocks noGrp="1" noChangeArrowheads="1"/>
          </p:cNvSpPr>
          <p:nvPr>
            <p:ph type="body" idx="1"/>
          </p:nvPr>
        </p:nvSpPr>
        <p:spPr/>
        <p:txBody>
          <a:bodyPr/>
          <a:lstStyle/>
          <a:p>
            <a:pPr marL="0" indent="0">
              <a:buFontTx/>
              <a:buNone/>
              <a:defRPr/>
            </a:pPr>
            <a:r>
              <a:rPr lang="zh-CN" altLang="zh-CN" sz="2800" dirty="0"/>
              <a:t>经营者进行有奖销售不得存在下列情形：</a:t>
            </a:r>
          </a:p>
          <a:p>
            <a:pPr>
              <a:defRPr/>
            </a:pPr>
            <a:r>
              <a:rPr lang="zh-CN" altLang="zh-CN" sz="2800" dirty="0"/>
              <a:t>（</a:t>
            </a:r>
            <a:r>
              <a:rPr lang="en-US" altLang="zh-CN" sz="2800" dirty="0"/>
              <a:t>1</a:t>
            </a:r>
            <a:r>
              <a:rPr lang="zh-CN" altLang="zh-CN" sz="2800" dirty="0"/>
              <a:t>）所设奖的种类、兑奖条件、奖金金额或者奖品等有奖销售信息不明确，影响兑奖；</a:t>
            </a:r>
          </a:p>
          <a:p>
            <a:pPr>
              <a:defRPr/>
            </a:pPr>
            <a:r>
              <a:rPr lang="zh-CN" altLang="zh-CN" sz="2800" dirty="0"/>
              <a:t>（</a:t>
            </a:r>
            <a:r>
              <a:rPr lang="en-US" altLang="zh-CN" sz="2800" dirty="0"/>
              <a:t>2</a:t>
            </a:r>
            <a:r>
              <a:rPr lang="zh-CN" altLang="zh-CN" sz="2800" dirty="0"/>
              <a:t>）采用谎称有奖或者故意让内定人员中奖的欺骗方式进行有奖销售；</a:t>
            </a:r>
          </a:p>
          <a:p>
            <a:pPr>
              <a:defRPr/>
            </a:pPr>
            <a:r>
              <a:rPr lang="zh-CN" altLang="zh-CN" sz="2800" dirty="0"/>
              <a:t>（</a:t>
            </a:r>
            <a:r>
              <a:rPr lang="en-US" altLang="zh-CN" sz="2800" dirty="0"/>
              <a:t>3</a:t>
            </a:r>
            <a:r>
              <a:rPr lang="zh-CN" altLang="zh-CN" sz="2800" dirty="0"/>
              <a:t>）抽奖式的有奖销售，最高奖的金额超过五万元。</a:t>
            </a: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A6969D9E-5075-4AB6-AF27-FA36EB551E5A}"/>
              </a:ext>
            </a:extLst>
          </p:cNvPr>
          <p:cNvSpPr>
            <a:spLocks noGrp="1" noChangeArrowheads="1"/>
          </p:cNvSpPr>
          <p:nvPr>
            <p:ph type="title"/>
          </p:nvPr>
        </p:nvSpPr>
        <p:spPr>
          <a:xfrm>
            <a:off x="685800" y="152400"/>
            <a:ext cx="6870700" cy="1116013"/>
          </a:xfrm>
        </p:spPr>
        <p:txBody>
          <a:bodyPr/>
          <a:lstStyle/>
          <a:p>
            <a:pPr algn="l" eaLnBrk="1" hangingPunct="1"/>
            <a:r>
              <a:rPr lang="zh-CN" altLang="en-US" b="1">
                <a:ea typeface="华文隶书" panose="02010800040101010101" pitchFamily="2" charset="-122"/>
              </a:rPr>
              <a:t>案例</a:t>
            </a:r>
            <a:endParaRPr lang="zh-CN" altLang="en-US" b="1">
              <a:latin typeface="宋体" panose="02010600030101010101" pitchFamily="2" charset="-122"/>
            </a:endParaRPr>
          </a:p>
        </p:txBody>
      </p:sp>
      <p:sp>
        <p:nvSpPr>
          <p:cNvPr id="24579" name="Rectangle 3">
            <a:extLst>
              <a:ext uri="{FF2B5EF4-FFF2-40B4-BE49-F238E27FC236}">
                <a16:creationId xmlns:a16="http://schemas.microsoft.com/office/drawing/2014/main" id="{6006C241-C55B-494B-8DAC-465749F03936}"/>
              </a:ext>
            </a:extLst>
          </p:cNvPr>
          <p:cNvSpPr>
            <a:spLocks noGrp="1" noChangeArrowheads="1"/>
          </p:cNvSpPr>
          <p:nvPr>
            <p:ph type="body" idx="1"/>
          </p:nvPr>
        </p:nvSpPr>
        <p:spPr>
          <a:xfrm>
            <a:off x="685800" y="1412875"/>
            <a:ext cx="7696200" cy="4608513"/>
          </a:xfrm>
        </p:spPr>
        <p:txBody>
          <a:bodyPr/>
          <a:lstStyle/>
          <a:p>
            <a:r>
              <a:rPr lang="zh-CN" altLang="zh-CN" sz="2800"/>
              <a:t>马某在自贡川南建材市场经营一商铺，</a:t>
            </a:r>
            <a:r>
              <a:rPr lang="en-US" altLang="zh-CN" sz="2800"/>
              <a:t>2017</a:t>
            </a:r>
            <a:r>
              <a:rPr lang="zh-CN" altLang="zh-CN" sz="2800"/>
              <a:t>年</a:t>
            </a:r>
            <a:r>
              <a:rPr lang="en-US" altLang="zh-CN" sz="2800"/>
              <a:t>2</a:t>
            </a:r>
            <a:r>
              <a:rPr lang="zh-CN" altLang="zh-CN" sz="2800"/>
              <a:t>月</a:t>
            </a:r>
            <a:r>
              <a:rPr lang="en-US" altLang="zh-CN" sz="2800"/>
              <a:t>18</a:t>
            </a:r>
            <a:r>
              <a:rPr lang="zh-CN" altLang="zh-CN" sz="2800"/>
              <a:t>日至</a:t>
            </a:r>
            <a:r>
              <a:rPr lang="en-US" altLang="zh-CN" sz="2800"/>
              <a:t>3</a:t>
            </a:r>
            <a:r>
              <a:rPr lang="zh-CN" altLang="zh-CN" sz="2800"/>
              <a:t>月</a:t>
            </a:r>
            <a:r>
              <a:rPr lang="en-US" altLang="zh-CN" sz="2800"/>
              <a:t>17</a:t>
            </a:r>
            <a:r>
              <a:rPr lang="zh-CN" altLang="zh-CN" sz="2800"/>
              <a:t>日期间，马某组织开展名为“首届</a:t>
            </a:r>
            <a:r>
              <a:rPr lang="en-US" altLang="zh-CN" sz="2800"/>
              <a:t>315</a:t>
            </a:r>
            <a:r>
              <a:rPr lang="zh-CN" altLang="zh-CN" sz="2800"/>
              <a:t>买名牌建材抽大众汽车”的抽奖式有奖销售活动，特等奖为上海大众</a:t>
            </a:r>
            <a:r>
              <a:rPr lang="en-US" altLang="zh-CN" sz="2800"/>
              <a:t>POLO</a:t>
            </a:r>
            <a:r>
              <a:rPr lang="zh-CN" altLang="zh-CN" sz="2800"/>
              <a:t>汽车（</a:t>
            </a:r>
            <a:r>
              <a:rPr lang="en-US" altLang="zh-CN" sz="2800"/>
              <a:t>1.4L</a:t>
            </a:r>
            <a:r>
              <a:rPr lang="zh-CN" altLang="zh-CN" sz="2800"/>
              <a:t>手动风尚版）的两年使用权。</a:t>
            </a:r>
            <a:r>
              <a:rPr lang="en-US" altLang="zh-CN" sz="2800"/>
              <a:t>2017</a:t>
            </a:r>
            <a:r>
              <a:rPr lang="zh-CN" altLang="zh-CN" sz="2800"/>
              <a:t>年</a:t>
            </a:r>
            <a:r>
              <a:rPr lang="en-US" altLang="zh-CN" sz="2800"/>
              <a:t>3</a:t>
            </a:r>
            <a:r>
              <a:rPr lang="zh-CN" altLang="zh-CN" sz="2800"/>
              <a:t>月</a:t>
            </a:r>
            <a:r>
              <a:rPr lang="en-US" altLang="zh-CN" sz="2800"/>
              <a:t>18</a:t>
            </a:r>
            <a:r>
              <a:rPr lang="zh-CN" altLang="zh-CN" sz="2800"/>
              <a:t>日</a:t>
            </a:r>
            <a:r>
              <a:rPr lang="en-US" altLang="zh-CN" sz="2800"/>
              <a:t>14</a:t>
            </a:r>
            <a:r>
              <a:rPr lang="zh-CN" altLang="zh-CN" sz="2800"/>
              <a:t>时开始抽奖，上述特等奖被一名购买赞助经销商商品的客户抽中。经过协商，当事人将奖品汽车的两年使用权价值换算成现金</a:t>
            </a:r>
            <a:r>
              <a:rPr lang="en-US" altLang="zh-CN" sz="2800"/>
              <a:t>1</a:t>
            </a:r>
            <a:r>
              <a:rPr lang="zh-CN" altLang="zh-CN" sz="2800"/>
              <a:t>万元，兑现给了上述获奖者</a:t>
            </a:r>
            <a:r>
              <a:rPr lang="zh-CN" altLang="en-US" sz="2800"/>
              <a:t>。</a:t>
            </a:r>
            <a:endParaRPr lang="zh-CN" altLang="zh-CN" sz="2800"/>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6FA08B06-D819-4B94-9951-B600E3C93D1C}"/>
              </a:ext>
            </a:extLst>
          </p:cNvPr>
          <p:cNvSpPr>
            <a:spLocks noGrp="1" noChangeArrowheads="1"/>
          </p:cNvSpPr>
          <p:nvPr>
            <p:ph type="title"/>
          </p:nvPr>
        </p:nvSpPr>
        <p:spPr>
          <a:xfrm>
            <a:off x="685800" y="152400"/>
            <a:ext cx="6870700" cy="1260475"/>
          </a:xfrm>
        </p:spPr>
        <p:txBody>
          <a:bodyPr/>
          <a:lstStyle/>
          <a:p>
            <a:pPr algn="l" eaLnBrk="1" hangingPunct="1"/>
            <a:r>
              <a:rPr lang="en-US" altLang="zh-CN" b="1">
                <a:ea typeface="华文隶书" panose="02010800040101010101" pitchFamily="2" charset="-122"/>
              </a:rPr>
              <a:t>6.</a:t>
            </a:r>
            <a:r>
              <a:rPr lang="zh-CN" altLang="en-US" b="1">
                <a:latin typeface="宋体" panose="02010600030101010101" pitchFamily="2" charset="-122"/>
              </a:rPr>
              <a:t>商业诋毁行为</a:t>
            </a:r>
          </a:p>
        </p:txBody>
      </p:sp>
      <p:sp>
        <p:nvSpPr>
          <p:cNvPr id="25603" name="Rectangle 3">
            <a:extLst>
              <a:ext uri="{FF2B5EF4-FFF2-40B4-BE49-F238E27FC236}">
                <a16:creationId xmlns:a16="http://schemas.microsoft.com/office/drawing/2014/main" id="{DB5E2C90-0946-4325-ADDE-2525C11E592B}"/>
              </a:ext>
            </a:extLst>
          </p:cNvPr>
          <p:cNvSpPr>
            <a:spLocks noGrp="1" noChangeArrowheads="1"/>
          </p:cNvSpPr>
          <p:nvPr>
            <p:ph type="body" idx="1"/>
          </p:nvPr>
        </p:nvSpPr>
        <p:spPr>
          <a:xfrm>
            <a:off x="827088" y="1828800"/>
            <a:ext cx="7200900" cy="3657600"/>
          </a:xfrm>
        </p:spPr>
        <p:txBody>
          <a:bodyPr/>
          <a:lstStyle/>
          <a:p>
            <a:pPr eaLnBrk="1" hangingPunct="1"/>
            <a:r>
              <a:rPr lang="zh-CN" altLang="zh-CN" sz="3600" b="1"/>
              <a:t>经营者不得编造、传播虚假信息或者误导性信息，损害竞争对手的商业信誉、商品声誉。</a:t>
            </a:r>
            <a:endParaRPr lang="en-US" altLang="zh-CN" sz="3600" b="1"/>
          </a:p>
          <a:p>
            <a:pPr eaLnBrk="1" hangingPunct="1"/>
            <a:r>
              <a:rPr lang="zh-CN" altLang="zh-CN" sz="2800">
                <a:latin typeface="楷体" panose="02010609060101010101" pitchFamily="49" charset="-122"/>
                <a:ea typeface="楷体" panose="02010609060101010101" pitchFamily="49" charset="-122"/>
              </a:rPr>
              <a:t>商业诋毁和虚假宣传都是虚假信息，但虚假宣传是宣传自己的产品，商业诋毁则是针对竞争对手的产品。</a:t>
            </a:r>
            <a:endParaRPr lang="zh-CN" altLang="en-US" sz="2800">
              <a:latin typeface="楷体" panose="02010609060101010101" pitchFamily="49" charset="-122"/>
              <a:ea typeface="楷体" panose="02010609060101010101" pitchFamily="49" charset="-122"/>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2CF51B10-EBCA-45CC-8FCC-58F152A39978}"/>
              </a:ext>
            </a:extLst>
          </p:cNvPr>
          <p:cNvSpPr>
            <a:spLocks noGrp="1" noChangeArrowheads="1"/>
          </p:cNvSpPr>
          <p:nvPr>
            <p:ph type="title"/>
          </p:nvPr>
        </p:nvSpPr>
        <p:spPr>
          <a:xfrm>
            <a:off x="685800" y="152400"/>
            <a:ext cx="6870700" cy="1116013"/>
          </a:xfrm>
        </p:spPr>
        <p:txBody>
          <a:bodyPr/>
          <a:lstStyle/>
          <a:p>
            <a:pPr algn="l" eaLnBrk="1" hangingPunct="1"/>
            <a:r>
              <a:rPr lang="zh-CN" altLang="en-US" b="1">
                <a:ea typeface="华文隶书" panose="02010800040101010101" pitchFamily="2" charset="-122"/>
              </a:rPr>
              <a:t>案例</a:t>
            </a:r>
            <a:endParaRPr lang="zh-CN" altLang="en-US" b="1">
              <a:latin typeface="宋体" panose="02010600030101010101" pitchFamily="2" charset="-122"/>
            </a:endParaRPr>
          </a:p>
        </p:txBody>
      </p:sp>
      <p:sp>
        <p:nvSpPr>
          <p:cNvPr id="26627" name="Rectangle 3">
            <a:extLst>
              <a:ext uri="{FF2B5EF4-FFF2-40B4-BE49-F238E27FC236}">
                <a16:creationId xmlns:a16="http://schemas.microsoft.com/office/drawing/2014/main" id="{195CF359-0AC3-45C8-A19A-D8817F5A2900}"/>
              </a:ext>
            </a:extLst>
          </p:cNvPr>
          <p:cNvSpPr>
            <a:spLocks noGrp="1" noChangeArrowheads="1"/>
          </p:cNvSpPr>
          <p:nvPr>
            <p:ph type="body" idx="1"/>
          </p:nvPr>
        </p:nvSpPr>
        <p:spPr>
          <a:xfrm>
            <a:off x="827088" y="1412875"/>
            <a:ext cx="7273925" cy="4608513"/>
          </a:xfrm>
        </p:spPr>
        <p:txBody>
          <a:bodyPr/>
          <a:lstStyle/>
          <a:p>
            <a:r>
              <a:rPr lang="zh-CN" altLang="zh-CN" sz="2800"/>
              <a:t>《中国有嘻哈》于</a:t>
            </a:r>
            <a:r>
              <a:rPr lang="en-US" altLang="zh-CN" sz="2800"/>
              <a:t>2017</a:t>
            </a:r>
            <a:r>
              <a:rPr lang="zh-CN" altLang="zh-CN" sz="2800"/>
              <a:t>年</a:t>
            </a:r>
            <a:r>
              <a:rPr lang="en-US" altLang="zh-CN" sz="2800"/>
              <a:t>6</a:t>
            </a:r>
            <a:r>
              <a:rPr lang="zh-CN" altLang="zh-CN" sz="2800"/>
              <a:t>月</a:t>
            </a:r>
            <a:r>
              <a:rPr lang="en-US" altLang="zh-CN" sz="2800"/>
              <a:t>24</a:t>
            </a:r>
            <a:r>
              <a:rPr lang="zh-CN" altLang="zh-CN" sz="2800"/>
              <a:t>日正式登陆爱奇艺，首期上线</a:t>
            </a:r>
            <a:r>
              <a:rPr lang="en-US" altLang="zh-CN" sz="2800"/>
              <a:t>4</a:t>
            </a:r>
            <a:r>
              <a:rPr lang="zh-CN" altLang="zh-CN" sz="2800"/>
              <a:t>小时点击量破亿。在《中国有嘻哈》热播期间，乐视网运营的“乐视视频”公众号向用户推送主标题为“和原版相比，《中国有嘻哈》简直就是中国小西瓜”、并用“喜欢看的各位，你们接着看吧，《中国有黑幕》我是看不下去了”等指示性词语结语，还在文章末尾设置了同类型境外视频节目</a:t>
            </a:r>
            <a:r>
              <a:rPr lang="zh-CN" altLang="en-US" sz="2800"/>
              <a:t>的</a:t>
            </a:r>
            <a:r>
              <a:rPr lang="zh-CN" altLang="zh-CN" sz="2800"/>
              <a:t>快捷链接。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一、公司的概念和特征</a:t>
            </a:r>
          </a:p>
        </p:txBody>
      </p:sp>
      <p:sp>
        <p:nvSpPr>
          <p:cNvPr id="28675" name="Rectangle 3"/>
          <p:cNvSpPr>
            <a:spLocks noGrp="1"/>
          </p:cNvSpPr>
          <p:nvPr>
            <p:ph idx="1"/>
          </p:nvPr>
        </p:nvSpPr>
        <p:spPr/>
        <p:txBody>
          <a:bodyPr vert="horz" wrap="square" lIns="91440" tIns="45720" rIns="91440" bIns="45720" anchor="t" anchorCtr="0"/>
          <a:lstStyle/>
          <a:p>
            <a:pPr eaLnBrk="1" hangingPunct="1"/>
            <a:r>
              <a:rPr lang="zh-CN" altLang="en-US" b="1" dirty="0"/>
              <a:t>公司是依照法定的条件与程序设立的、以营利为目的的社团法人。 </a:t>
            </a:r>
          </a:p>
          <a:p>
            <a:pPr eaLnBrk="1" hangingPunct="1"/>
            <a:r>
              <a:rPr lang="zh-CN" altLang="en-US" b="1" dirty="0"/>
              <a:t>公司具有独立法人资格。</a:t>
            </a:r>
          </a:p>
          <a:p>
            <a:pPr eaLnBrk="1" hangingPunct="1"/>
            <a:r>
              <a:rPr lang="zh-CN" altLang="en-US" b="1" dirty="0"/>
              <a:t>公司是社团组织，具有社团性。</a:t>
            </a:r>
          </a:p>
          <a:p>
            <a:pPr eaLnBrk="1" hangingPunct="1"/>
            <a:r>
              <a:rPr lang="zh-CN" altLang="en-US" b="1" dirty="0"/>
              <a:t>公司以营利为目的，具有营利性。</a:t>
            </a:r>
          </a:p>
          <a:p>
            <a:pPr eaLnBrk="1" hangingPunct="1"/>
            <a:r>
              <a:rPr lang="zh-CN" altLang="en-US" b="1" dirty="0"/>
              <a:t>公司必须依法设立。</a:t>
            </a:r>
          </a:p>
        </p:txBody>
      </p:sp>
      <p:sp>
        <p:nvSpPr>
          <p:cNvPr id="28676" name="AutoShape 4"/>
          <p:cNvSpPr/>
          <p:nvPr/>
        </p:nvSpPr>
        <p:spPr>
          <a:xfrm>
            <a:off x="6156325" y="2781300"/>
            <a:ext cx="2663825" cy="1152525"/>
          </a:xfrm>
          <a:prstGeom prst="cloudCallout">
            <a:avLst>
              <a:gd name="adj1" fmla="val -70380"/>
              <a:gd name="adj2" fmla="val -64185"/>
            </a:avLst>
          </a:prstGeom>
          <a:solidFill>
            <a:schemeClr val="accent1"/>
          </a:solidFill>
          <a:ln w="9525" cap="flat" cmpd="sng">
            <a:solidFill>
              <a:schemeClr val="tx1"/>
            </a:solidFill>
            <a:prstDash val="solid"/>
            <a:headEnd type="none" w="med" len="med"/>
            <a:tailEnd type="none" w="med" len="med"/>
          </a:ln>
        </p:spPr>
        <p:txBody>
          <a:bodyPr/>
          <a:lstStyle/>
          <a:p>
            <a:pPr algn="ctr"/>
            <a:r>
              <a:rPr lang="zh-CN" altLang="en-US" sz="2400" b="1" dirty="0">
                <a:latin typeface="Comic Sans MS" panose="030F0702030302020204" pitchFamily="66" charset="0"/>
              </a:rPr>
              <a:t>法人？社团法人？</a:t>
            </a: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E199751A-8979-41B1-9F5B-41C1B23DBACA}"/>
              </a:ext>
            </a:extLst>
          </p:cNvPr>
          <p:cNvSpPr>
            <a:spLocks noGrp="1" noChangeArrowheads="1"/>
          </p:cNvSpPr>
          <p:nvPr>
            <p:ph type="title"/>
          </p:nvPr>
        </p:nvSpPr>
        <p:spPr>
          <a:xfrm>
            <a:off x="685800" y="152400"/>
            <a:ext cx="6870700" cy="1260475"/>
          </a:xfrm>
        </p:spPr>
        <p:txBody>
          <a:bodyPr/>
          <a:lstStyle/>
          <a:p>
            <a:pPr algn="l" eaLnBrk="1" hangingPunct="1"/>
            <a:r>
              <a:rPr lang="en-US" altLang="zh-CN" sz="3200" b="1">
                <a:ea typeface="华文隶书" panose="02010800040101010101" pitchFamily="2" charset="-122"/>
              </a:rPr>
              <a:t>7.</a:t>
            </a:r>
            <a:r>
              <a:rPr lang="zh-CN" altLang="zh-CN" sz="3200" b="1"/>
              <a:t>利用技术手段妨碍、破坏网络产品或者服务正常运行的行为</a:t>
            </a:r>
            <a:endParaRPr lang="zh-CN" altLang="en-US" sz="3200" b="1">
              <a:latin typeface="宋体" panose="02010600030101010101" pitchFamily="2" charset="-122"/>
            </a:endParaRPr>
          </a:p>
        </p:txBody>
      </p:sp>
      <p:sp>
        <p:nvSpPr>
          <p:cNvPr id="19459" name="Rectangle 3">
            <a:extLst>
              <a:ext uri="{FF2B5EF4-FFF2-40B4-BE49-F238E27FC236}">
                <a16:creationId xmlns:a16="http://schemas.microsoft.com/office/drawing/2014/main" id="{CE2033EF-C4A7-4939-8DAF-7383633974FE}"/>
              </a:ext>
            </a:extLst>
          </p:cNvPr>
          <p:cNvSpPr>
            <a:spLocks noGrp="1" noChangeArrowheads="1"/>
          </p:cNvSpPr>
          <p:nvPr>
            <p:ph type="body" idx="1"/>
          </p:nvPr>
        </p:nvSpPr>
        <p:spPr>
          <a:xfrm>
            <a:off x="827088" y="1557338"/>
            <a:ext cx="7200900" cy="4032250"/>
          </a:xfrm>
        </p:spPr>
        <p:txBody>
          <a:bodyPr/>
          <a:lstStyle/>
          <a:p>
            <a:pPr marL="0" indent="0">
              <a:buFontTx/>
              <a:buNone/>
              <a:defRPr/>
            </a:pPr>
            <a:r>
              <a:rPr lang="zh-CN" altLang="zh-CN" sz="2000" dirty="0"/>
              <a:t>经营者利用网络从事生产经营活动，应当遵守本法的各项规定。经营者不得利用技术手段，通过影响用户选择或者其他方式，实施下列妨碍、破坏其他经营者合法提供的网络产品或者服务正常运行的行为：</a:t>
            </a:r>
          </a:p>
          <a:p>
            <a:pPr>
              <a:defRPr/>
            </a:pPr>
            <a:r>
              <a:rPr lang="zh-CN" altLang="zh-CN" sz="2000" dirty="0"/>
              <a:t>（</a:t>
            </a:r>
            <a:r>
              <a:rPr lang="en-US" altLang="zh-CN" sz="2000" dirty="0"/>
              <a:t>1</a:t>
            </a:r>
            <a:r>
              <a:rPr lang="zh-CN" altLang="zh-CN" sz="2000" dirty="0"/>
              <a:t>）未经其他经营者同意，在其合法提供的网络产品或者服务中，插入链接、强制进行目标跳转；</a:t>
            </a:r>
          </a:p>
          <a:p>
            <a:pPr>
              <a:defRPr/>
            </a:pPr>
            <a:r>
              <a:rPr lang="zh-CN" altLang="zh-CN" sz="2000" dirty="0"/>
              <a:t>（</a:t>
            </a:r>
            <a:r>
              <a:rPr lang="en-US" altLang="zh-CN" sz="2000" dirty="0"/>
              <a:t>2</a:t>
            </a:r>
            <a:r>
              <a:rPr lang="zh-CN" altLang="zh-CN" sz="2000" dirty="0"/>
              <a:t>）误导、欺骗、强迫用户修改、关闭、卸载其他经营者合法提供的网络产品或者服务；</a:t>
            </a:r>
          </a:p>
          <a:p>
            <a:pPr>
              <a:defRPr/>
            </a:pPr>
            <a:r>
              <a:rPr lang="zh-CN" altLang="zh-CN" sz="2000" dirty="0"/>
              <a:t>（</a:t>
            </a:r>
            <a:r>
              <a:rPr lang="en-US" altLang="zh-CN" sz="2000" dirty="0"/>
              <a:t>3</a:t>
            </a:r>
            <a:r>
              <a:rPr lang="zh-CN" altLang="zh-CN" sz="2000" dirty="0"/>
              <a:t>）恶意对其他经营者合法提供的网络产品或者服务实施不兼容；</a:t>
            </a:r>
          </a:p>
          <a:p>
            <a:pPr>
              <a:defRPr/>
            </a:pPr>
            <a:r>
              <a:rPr lang="zh-CN" altLang="zh-CN" sz="2000" dirty="0"/>
              <a:t>（</a:t>
            </a:r>
            <a:r>
              <a:rPr lang="en-US" altLang="zh-CN" sz="2000" dirty="0"/>
              <a:t>4</a:t>
            </a:r>
            <a:r>
              <a:rPr lang="zh-CN" altLang="zh-CN" sz="2000" dirty="0"/>
              <a:t>）其他妨碍、破坏其他经营者合法提供的网络产品或者服务正常运行的行为。</a:t>
            </a: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4FEC86E-8D9E-4F36-9BAE-7346E91A175E}"/>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七、不正当竞争行为的监督检查和法律责任</a:t>
            </a:r>
          </a:p>
        </p:txBody>
      </p:sp>
      <p:sp>
        <p:nvSpPr>
          <p:cNvPr id="28675" name="Rectangle 3">
            <a:extLst>
              <a:ext uri="{FF2B5EF4-FFF2-40B4-BE49-F238E27FC236}">
                <a16:creationId xmlns:a16="http://schemas.microsoft.com/office/drawing/2014/main" id="{861FC769-7F64-4DAF-BA19-F77A42266BE0}"/>
              </a:ext>
            </a:extLst>
          </p:cNvPr>
          <p:cNvSpPr>
            <a:spLocks noGrp="1" noChangeArrowheads="1"/>
          </p:cNvSpPr>
          <p:nvPr>
            <p:ph type="body" idx="1"/>
          </p:nvPr>
        </p:nvSpPr>
        <p:spPr/>
        <p:txBody>
          <a:bodyPr/>
          <a:lstStyle/>
          <a:p>
            <a:pPr eaLnBrk="1" hangingPunct="1">
              <a:buFontTx/>
              <a:buNone/>
            </a:pPr>
            <a:r>
              <a:rPr lang="en-US" altLang="zh-CN" b="1"/>
              <a:t>1.</a:t>
            </a:r>
            <a:r>
              <a:rPr lang="zh-CN" altLang="en-US" b="1"/>
              <a:t>监督检查</a:t>
            </a:r>
          </a:p>
          <a:p>
            <a:pPr eaLnBrk="1" hangingPunct="1"/>
            <a:r>
              <a:rPr lang="zh-CN" altLang="en-US" b="1"/>
              <a:t>监督检查部门</a:t>
            </a:r>
            <a:r>
              <a:rPr lang="en-US" altLang="zh-CN" b="1">
                <a:latin typeface="Times New Roman" panose="02020603050405020304" pitchFamily="18" charset="0"/>
              </a:rPr>
              <a:t>——</a:t>
            </a:r>
            <a:r>
              <a:rPr lang="zh-CN" altLang="en-US" b="1"/>
              <a:t>工商行政管理部门</a:t>
            </a:r>
          </a:p>
          <a:p>
            <a:pPr eaLnBrk="1" hangingPunct="1"/>
            <a:r>
              <a:rPr lang="zh-CN" altLang="en-US" b="1"/>
              <a:t>职权：</a:t>
            </a:r>
            <a:r>
              <a:rPr lang="zh-CN" altLang="en-US" sz="2800" b="1">
                <a:latin typeface="宋体" panose="02010600030101010101" pitchFamily="2" charset="-122"/>
              </a:rPr>
              <a:t>询问权</a:t>
            </a:r>
            <a:r>
              <a:rPr lang="zh-CN" altLang="en-US" sz="2800" b="1"/>
              <a:t> 、</a:t>
            </a:r>
            <a:r>
              <a:rPr lang="zh-CN" altLang="en-US" sz="2800" b="1">
                <a:latin typeface="宋体" panose="02010600030101010101" pitchFamily="2" charset="-122"/>
              </a:rPr>
              <a:t>查询复制权</a:t>
            </a:r>
            <a:r>
              <a:rPr lang="zh-CN" altLang="en-US" sz="2800" b="1"/>
              <a:t> 、</a:t>
            </a:r>
            <a:r>
              <a:rPr lang="zh-CN" altLang="en-US" sz="2800" b="1">
                <a:latin typeface="宋体" panose="02010600030101010101" pitchFamily="2" charset="-122"/>
              </a:rPr>
              <a:t>检查扣押权</a:t>
            </a:r>
            <a:r>
              <a:rPr lang="zh-CN" altLang="en-US" sz="2800" b="1"/>
              <a:t> 、处罚权</a:t>
            </a:r>
          </a:p>
          <a:p>
            <a:pPr eaLnBrk="1" hangingPunct="1">
              <a:buFontTx/>
              <a:buNone/>
            </a:pPr>
            <a:r>
              <a:rPr lang="en-US" altLang="zh-CN" b="1"/>
              <a:t>2.</a:t>
            </a:r>
            <a:r>
              <a:rPr lang="zh-CN" altLang="en-US" b="1"/>
              <a:t>经营者的法律责任：民事、行政、刑事责任</a:t>
            </a:r>
          </a:p>
          <a:p>
            <a:pPr eaLnBrk="1" hangingPunct="1"/>
            <a:endParaRPr lang="en-US" altLang="zh-CN"/>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8FA9D76D-5DA2-4759-9E58-90CB436E4324}"/>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讨论思考</a:t>
            </a:r>
            <a:r>
              <a:rPr lang="en-US" altLang="zh-CN" b="1">
                <a:ea typeface="隶书" panose="02010509060101010101" pitchFamily="49" charset="-122"/>
              </a:rPr>
              <a:t>1</a:t>
            </a:r>
            <a:endParaRPr lang="zh-CN" altLang="en-US" b="1">
              <a:ea typeface="隶书" panose="02010509060101010101" pitchFamily="49" charset="-122"/>
            </a:endParaRPr>
          </a:p>
        </p:txBody>
      </p:sp>
      <p:sp>
        <p:nvSpPr>
          <p:cNvPr id="29699" name="Rectangle 3">
            <a:extLst>
              <a:ext uri="{FF2B5EF4-FFF2-40B4-BE49-F238E27FC236}">
                <a16:creationId xmlns:a16="http://schemas.microsoft.com/office/drawing/2014/main" id="{DA1E33A5-6090-417C-A685-FEDAD6D96AD2}"/>
              </a:ext>
            </a:extLst>
          </p:cNvPr>
          <p:cNvSpPr>
            <a:spLocks noGrp="1" noChangeArrowheads="1"/>
          </p:cNvSpPr>
          <p:nvPr>
            <p:ph type="body" idx="1"/>
          </p:nvPr>
        </p:nvSpPr>
        <p:spPr/>
        <p:txBody>
          <a:bodyPr/>
          <a:lstStyle/>
          <a:p>
            <a:pPr eaLnBrk="1" hangingPunct="1">
              <a:lnSpc>
                <a:spcPct val="90000"/>
              </a:lnSpc>
              <a:buFontTx/>
              <a:buNone/>
            </a:pPr>
            <a:r>
              <a:rPr lang="en-US" altLang="zh-CN" sz="2800" b="1">
                <a:solidFill>
                  <a:srgbClr val="000000"/>
                </a:solidFill>
                <a:latin typeface="宋体" panose="02010600030101010101" pitchFamily="2" charset="-122"/>
              </a:rPr>
              <a:t> </a:t>
            </a:r>
            <a:r>
              <a:rPr lang="zh-CN" altLang="en-US" sz="2800" b="1">
                <a:solidFill>
                  <a:srgbClr val="000000"/>
                </a:solidFill>
                <a:latin typeface="宋体" panose="02010600030101010101" pitchFamily="2" charset="-122"/>
              </a:rPr>
              <a:t>以下行为，哪些构成不正当竞争行为？</a:t>
            </a:r>
          </a:p>
          <a:p>
            <a:pPr eaLnBrk="1" hangingPunct="1">
              <a:lnSpc>
                <a:spcPct val="90000"/>
              </a:lnSpc>
              <a:buFontTx/>
              <a:buNone/>
            </a:pPr>
            <a:r>
              <a:rPr lang="zh-CN" altLang="en-US" sz="2800" b="1">
                <a:solidFill>
                  <a:srgbClr val="000000"/>
                </a:solidFill>
                <a:latin typeface="宋体" panose="02010600030101010101" pitchFamily="2" charset="-122"/>
              </a:rPr>
              <a:t>  </a:t>
            </a:r>
            <a:r>
              <a:rPr lang="en-US" altLang="zh-CN" sz="2800" b="1">
                <a:solidFill>
                  <a:srgbClr val="000000"/>
                </a:solidFill>
                <a:latin typeface="宋体" panose="02010600030101010101" pitchFamily="2" charset="-122"/>
              </a:rPr>
              <a:t>A.</a:t>
            </a:r>
            <a:r>
              <a:rPr lang="zh-CN" altLang="en-US" sz="2800" b="1">
                <a:solidFill>
                  <a:srgbClr val="000000"/>
                </a:solidFill>
                <a:latin typeface="宋体" panose="02010600030101010101" pitchFamily="2" charset="-122"/>
              </a:rPr>
              <a:t>甲厂产品发生质量事故，舆论误指为乙厂商品，乙厂公开说明事实真相</a:t>
            </a:r>
            <a:br>
              <a:rPr lang="zh-CN" altLang="en-US" sz="2800" b="1">
                <a:solidFill>
                  <a:srgbClr val="000000"/>
                </a:solidFill>
                <a:latin typeface="宋体" panose="02010600030101010101" pitchFamily="2" charset="-122"/>
              </a:rPr>
            </a:br>
            <a:r>
              <a:rPr lang="en-US" altLang="zh-CN" sz="2800" b="1">
                <a:solidFill>
                  <a:srgbClr val="000000"/>
                </a:solidFill>
                <a:latin typeface="宋体" panose="02010600030101010101" pitchFamily="2" charset="-122"/>
              </a:rPr>
              <a:t>B.</a:t>
            </a:r>
            <a:r>
              <a:rPr lang="zh-CN" altLang="en-US" sz="2800" b="1">
                <a:solidFill>
                  <a:srgbClr val="000000"/>
                </a:solidFill>
                <a:latin typeface="宋体" panose="02010600030101010101" pitchFamily="2" charset="-122"/>
              </a:rPr>
              <a:t>甲汽车厂不满乙钢铁厂起诉其拖欠货款，散布乙厂产品质量低的虚假事实</a:t>
            </a:r>
            <a:br>
              <a:rPr lang="zh-CN" altLang="en-US" sz="2800" b="1">
                <a:solidFill>
                  <a:srgbClr val="000000"/>
                </a:solidFill>
                <a:latin typeface="宋体" panose="02010600030101010101" pitchFamily="2" charset="-122"/>
              </a:rPr>
            </a:br>
            <a:r>
              <a:rPr lang="en-US" altLang="zh-CN" sz="2800" b="1">
                <a:solidFill>
                  <a:srgbClr val="000000"/>
                </a:solidFill>
                <a:latin typeface="宋体" panose="02010600030101010101" pitchFamily="2" charset="-122"/>
              </a:rPr>
              <a:t>C.</a:t>
            </a:r>
            <a:r>
              <a:rPr lang="zh-CN" altLang="en-US" sz="2800" b="1">
                <a:solidFill>
                  <a:srgbClr val="000000"/>
                </a:solidFill>
                <a:latin typeface="宋体" panose="02010600030101010101" pitchFamily="2" charset="-122"/>
              </a:rPr>
              <a:t>甲冰箱厂散布乙冰箱厂售后服务差的虚假事实，虽未指名，但一般人可以推知</a:t>
            </a:r>
            <a:br>
              <a:rPr lang="zh-CN" altLang="en-US" sz="2800" b="1">
                <a:solidFill>
                  <a:srgbClr val="000000"/>
                </a:solidFill>
                <a:latin typeface="宋体" panose="02010600030101010101" pitchFamily="2" charset="-122"/>
              </a:rPr>
            </a:br>
            <a:r>
              <a:rPr lang="en-US" altLang="zh-CN" sz="2800" b="1">
                <a:solidFill>
                  <a:srgbClr val="000000"/>
                </a:solidFill>
                <a:latin typeface="宋体" panose="02010600030101010101" pitchFamily="2" charset="-122"/>
              </a:rPr>
              <a:t>D.</a:t>
            </a:r>
            <a:r>
              <a:rPr lang="zh-CN" altLang="en-US" sz="2800" b="1">
                <a:solidFill>
                  <a:srgbClr val="000000"/>
                </a:solidFill>
                <a:latin typeface="宋体" panose="02010600030101010101" pitchFamily="2" charset="-122"/>
              </a:rPr>
              <a:t>甲灯具厂捏造乙灯具厂偷工减料的事实，但只告诉乙厂的几家客户</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3A0FA1E3-E277-4F09-BB68-A2E3D1ADB041}"/>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讨论思考</a:t>
            </a:r>
            <a:r>
              <a:rPr lang="en-US" altLang="zh-CN" b="1">
                <a:ea typeface="隶书" panose="02010509060101010101" pitchFamily="49" charset="-122"/>
              </a:rPr>
              <a:t>2</a:t>
            </a:r>
            <a:endParaRPr lang="zh-CN" altLang="en-US" b="1">
              <a:ea typeface="隶书" panose="02010509060101010101" pitchFamily="49" charset="-122"/>
            </a:endParaRPr>
          </a:p>
        </p:txBody>
      </p:sp>
      <p:sp>
        <p:nvSpPr>
          <p:cNvPr id="30723" name="Rectangle 3">
            <a:extLst>
              <a:ext uri="{FF2B5EF4-FFF2-40B4-BE49-F238E27FC236}">
                <a16:creationId xmlns:a16="http://schemas.microsoft.com/office/drawing/2014/main" id="{88939FE2-717B-43D0-AF69-934950453D8E}"/>
              </a:ext>
            </a:extLst>
          </p:cNvPr>
          <p:cNvSpPr>
            <a:spLocks noGrp="1" noChangeArrowheads="1"/>
          </p:cNvSpPr>
          <p:nvPr>
            <p:ph type="body" idx="1"/>
          </p:nvPr>
        </p:nvSpPr>
        <p:spPr/>
        <p:txBody>
          <a:bodyPr/>
          <a:lstStyle/>
          <a:p>
            <a:pPr marL="609600" indent="-609600" eaLnBrk="1" hangingPunct="1">
              <a:lnSpc>
                <a:spcPct val="90000"/>
              </a:lnSpc>
              <a:buFontTx/>
              <a:buNone/>
            </a:pPr>
            <a:r>
              <a:rPr lang="zh-CN" altLang="en-US" sz="2800" b="1">
                <a:solidFill>
                  <a:srgbClr val="000000"/>
                </a:solidFill>
                <a:latin typeface="宋体" panose="02010600030101010101" pitchFamily="2" charset="-122"/>
              </a:rPr>
              <a:t>下述行为哪一种属于不正当竞争行为？</a:t>
            </a:r>
            <a:r>
              <a:rPr lang="zh-CN" altLang="en-US" sz="2800" b="1">
                <a:latin typeface="宋体" panose="02010600030101010101" pitchFamily="2" charset="-122"/>
              </a:rPr>
              <a:t> </a:t>
            </a:r>
          </a:p>
          <a:p>
            <a:pPr marL="609600" indent="-609600" eaLnBrk="1" hangingPunct="1">
              <a:lnSpc>
                <a:spcPct val="90000"/>
              </a:lnSpc>
              <a:buFontTx/>
              <a:buAutoNum type="alphaUcPeriod"/>
            </a:pPr>
            <a:r>
              <a:rPr lang="zh-CN" altLang="en-US" sz="2800" b="1">
                <a:solidFill>
                  <a:srgbClr val="000000"/>
                </a:solidFill>
                <a:latin typeface="宋体" panose="02010600030101010101" pitchFamily="2" charset="-122"/>
              </a:rPr>
              <a:t>某市政府发文规定，各单位必须统一使用本市煤气公司生产的煤气安全阀</a:t>
            </a:r>
            <a:r>
              <a:rPr lang="zh-CN" altLang="en-US" sz="2800" b="1">
                <a:latin typeface="宋体" panose="02010600030101010101" pitchFamily="2" charset="-122"/>
              </a:rPr>
              <a:t> </a:t>
            </a:r>
          </a:p>
          <a:p>
            <a:pPr marL="609600" indent="-609600" eaLnBrk="1" hangingPunct="1">
              <a:lnSpc>
                <a:spcPct val="90000"/>
              </a:lnSpc>
              <a:buFontTx/>
              <a:buAutoNum type="alphaUcPeriod"/>
            </a:pPr>
            <a:r>
              <a:rPr lang="zh-CN" altLang="en-US" sz="2800" b="1">
                <a:solidFill>
                  <a:srgbClr val="000000"/>
                </a:solidFill>
                <a:latin typeface="宋体" panose="02010600030101010101" pitchFamily="2" charset="-122"/>
              </a:rPr>
              <a:t>举办最高金额为</a:t>
            </a:r>
            <a:r>
              <a:rPr lang="en-US" altLang="zh-CN" sz="2800" b="1">
                <a:solidFill>
                  <a:srgbClr val="000000"/>
                </a:solidFill>
                <a:latin typeface="宋体" panose="02010600030101010101" pitchFamily="2" charset="-122"/>
              </a:rPr>
              <a:t>49000</a:t>
            </a:r>
            <a:r>
              <a:rPr lang="zh-CN" altLang="en-US" sz="2800" b="1">
                <a:solidFill>
                  <a:srgbClr val="000000"/>
                </a:solidFill>
                <a:latin typeface="宋体" panose="02010600030101010101" pitchFamily="2" charset="-122"/>
              </a:rPr>
              <a:t>元的有奖销售活动</a:t>
            </a:r>
            <a:r>
              <a:rPr lang="zh-CN" altLang="en-US" sz="2800" b="1">
                <a:latin typeface="宋体" panose="02010600030101010101" pitchFamily="2" charset="-122"/>
              </a:rPr>
              <a:t> </a:t>
            </a:r>
          </a:p>
          <a:p>
            <a:pPr marL="609600" indent="-609600" eaLnBrk="1" hangingPunct="1">
              <a:lnSpc>
                <a:spcPct val="90000"/>
              </a:lnSpc>
              <a:buFontTx/>
              <a:buAutoNum type="alphaUcPeriod"/>
            </a:pPr>
            <a:r>
              <a:rPr lang="zh-CN" altLang="en-US" sz="2800" b="1">
                <a:solidFill>
                  <a:srgbClr val="000000"/>
                </a:solidFill>
                <a:latin typeface="宋体" panose="02010600030101010101" pitchFamily="2" charset="-122"/>
              </a:rPr>
              <a:t>商品打折销售，将折扣计入会计帐簿</a:t>
            </a:r>
            <a:r>
              <a:rPr lang="zh-CN" altLang="en-US" sz="2800" b="1">
                <a:latin typeface="宋体" panose="02010600030101010101" pitchFamily="2" charset="-122"/>
              </a:rPr>
              <a:t> </a:t>
            </a:r>
          </a:p>
          <a:p>
            <a:pPr marL="609600" indent="-609600" eaLnBrk="1" hangingPunct="1">
              <a:lnSpc>
                <a:spcPct val="90000"/>
              </a:lnSpc>
              <a:buFontTx/>
              <a:buAutoNum type="alphaUcPeriod"/>
            </a:pPr>
            <a:r>
              <a:rPr lang="zh-CN" altLang="en-US" sz="2800" b="1">
                <a:solidFill>
                  <a:srgbClr val="000000"/>
                </a:solidFill>
                <a:latin typeface="宋体" panose="02010600030101010101" pitchFamily="2" charset="-122"/>
              </a:rPr>
              <a:t>冬季以低于成本的价格出售夏季服装</a:t>
            </a:r>
            <a:endParaRPr lang="zh-CN" altLang="en-US" sz="2800" b="1">
              <a:latin typeface="宋体" panose="02010600030101010101" pitchFamily="2" charset="-122"/>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E1BDC4A4-6284-4274-9FA2-D41EE7F503DD}"/>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讨论思考</a:t>
            </a:r>
            <a:r>
              <a:rPr lang="en-US" altLang="zh-CN" b="1">
                <a:ea typeface="隶书" panose="02010509060101010101" pitchFamily="49" charset="-122"/>
              </a:rPr>
              <a:t>3</a:t>
            </a:r>
            <a:endParaRPr lang="zh-CN" altLang="en-US" b="1">
              <a:ea typeface="隶书" panose="02010509060101010101" pitchFamily="49" charset="-122"/>
            </a:endParaRPr>
          </a:p>
        </p:txBody>
      </p:sp>
      <p:sp>
        <p:nvSpPr>
          <p:cNvPr id="31747" name="Rectangle 3">
            <a:extLst>
              <a:ext uri="{FF2B5EF4-FFF2-40B4-BE49-F238E27FC236}">
                <a16:creationId xmlns:a16="http://schemas.microsoft.com/office/drawing/2014/main" id="{9B657F3B-680A-456E-828D-1CAFFFCF2FC7}"/>
              </a:ext>
            </a:extLst>
          </p:cNvPr>
          <p:cNvSpPr>
            <a:spLocks noGrp="1" noChangeArrowheads="1"/>
          </p:cNvSpPr>
          <p:nvPr>
            <p:ph type="body" idx="1"/>
          </p:nvPr>
        </p:nvSpPr>
        <p:spPr/>
        <p:txBody>
          <a:bodyPr/>
          <a:lstStyle/>
          <a:p>
            <a:pPr eaLnBrk="1" hangingPunct="1">
              <a:lnSpc>
                <a:spcPct val="90000"/>
              </a:lnSpc>
              <a:buFontTx/>
              <a:buNone/>
            </a:pPr>
            <a:r>
              <a:rPr lang="zh-CN" altLang="en-US" sz="2400" b="1">
                <a:latin typeface="宋体" panose="02010600030101010101" pitchFamily="2" charset="-122"/>
              </a:rPr>
              <a:t>下列属于</a:t>
            </a:r>
            <a:r>
              <a:rPr lang="en-US" altLang="zh-CN" sz="2400" b="1">
                <a:latin typeface="宋体" panose="02010600030101010101" pitchFamily="2" charset="-122"/>
              </a:rPr>
              <a:t>《</a:t>
            </a:r>
            <a:r>
              <a:rPr lang="zh-CN" altLang="en-US" sz="2400" b="1">
                <a:latin typeface="宋体" panose="02010600030101010101" pitchFamily="2" charset="-122"/>
              </a:rPr>
              <a:t>反不正当竞争法</a:t>
            </a:r>
            <a:r>
              <a:rPr lang="en-US" altLang="zh-CN" sz="2400" b="1">
                <a:latin typeface="宋体" panose="02010600030101010101" pitchFamily="2" charset="-122"/>
              </a:rPr>
              <a:t>》</a:t>
            </a:r>
            <a:r>
              <a:rPr lang="zh-CN" altLang="en-US" sz="2400" b="1">
                <a:latin typeface="宋体" panose="02010600030101010101" pitchFamily="2" charset="-122"/>
              </a:rPr>
              <a:t>中规定的限制竞争行为的是：</a:t>
            </a:r>
          </a:p>
          <a:p>
            <a:pPr eaLnBrk="1" hangingPunct="1">
              <a:lnSpc>
                <a:spcPct val="90000"/>
              </a:lnSpc>
              <a:buFontTx/>
              <a:buNone/>
            </a:pPr>
            <a:r>
              <a:rPr lang="en-US" altLang="zh-CN" sz="2400" b="1">
                <a:latin typeface="宋体" panose="02010600030101010101" pitchFamily="2" charset="-122"/>
              </a:rPr>
              <a:t>A.</a:t>
            </a:r>
            <a:r>
              <a:rPr lang="zh-CN" altLang="en-US" sz="2400" b="1">
                <a:latin typeface="宋体" panose="02010600030101010101" pitchFamily="2" charset="-122"/>
              </a:rPr>
              <a:t>某省政府禁止“桑塔那”轿车在本省市场上销售</a:t>
            </a:r>
          </a:p>
          <a:p>
            <a:pPr eaLnBrk="1" hangingPunct="1">
              <a:lnSpc>
                <a:spcPct val="90000"/>
              </a:lnSpc>
              <a:buFontTx/>
              <a:buNone/>
            </a:pPr>
            <a:r>
              <a:rPr lang="en-US" altLang="zh-CN" sz="2400" b="1">
                <a:latin typeface="宋体" panose="02010600030101010101" pitchFamily="2" charset="-122"/>
              </a:rPr>
              <a:t>B.</a:t>
            </a:r>
            <a:r>
              <a:rPr lang="zh-CN" altLang="en-US" sz="2400" b="1">
                <a:latin typeface="宋体" panose="02010600030101010101" pitchFamily="2" charset="-122"/>
              </a:rPr>
              <a:t>市自来水公司对凡未使用本公司推荐的水表的用户加收</a:t>
            </a:r>
            <a:r>
              <a:rPr lang="en-US" altLang="zh-CN" sz="2400" b="1">
                <a:latin typeface="宋体" panose="02010600030101010101" pitchFamily="2" charset="-122"/>
              </a:rPr>
              <a:t>"</a:t>
            </a:r>
            <a:r>
              <a:rPr lang="zh-CN" altLang="en-US" sz="2400" b="1">
                <a:latin typeface="宋体" panose="02010600030101010101" pitchFamily="2" charset="-122"/>
              </a:rPr>
              <a:t>附加费</a:t>
            </a:r>
            <a:r>
              <a:rPr lang="en-US" altLang="zh-CN" sz="2400" b="1">
                <a:latin typeface="宋体" panose="02010600030101010101" pitchFamily="2" charset="-122"/>
              </a:rPr>
              <a:t>"</a:t>
            </a:r>
          </a:p>
          <a:p>
            <a:pPr eaLnBrk="1" hangingPunct="1">
              <a:lnSpc>
                <a:spcPct val="90000"/>
              </a:lnSpc>
              <a:buFontTx/>
              <a:buNone/>
            </a:pPr>
            <a:r>
              <a:rPr lang="en-US" altLang="zh-CN" sz="2400" b="1">
                <a:latin typeface="宋体" panose="02010600030101010101" pitchFamily="2" charset="-122"/>
              </a:rPr>
              <a:t>C.</a:t>
            </a:r>
            <a:r>
              <a:rPr lang="zh-CN" altLang="en-US" sz="2400" b="1">
                <a:latin typeface="宋体" panose="02010600030101010101" pitchFamily="2" charset="-122"/>
              </a:rPr>
              <a:t>某商场规定凡购买紧俏商品</a:t>
            </a:r>
            <a:r>
              <a:rPr lang="en-US" altLang="zh-CN" sz="2400" b="1">
                <a:latin typeface="宋体" panose="02010600030101010101" pitchFamily="2" charset="-122"/>
              </a:rPr>
              <a:t>――VCD</a:t>
            </a:r>
            <a:r>
              <a:rPr lang="zh-CN" altLang="en-US" sz="2400" b="1">
                <a:latin typeface="宋体" panose="02010600030101010101" pitchFamily="2" charset="-122"/>
              </a:rPr>
              <a:t>者必须买一盒</a:t>
            </a:r>
            <a:r>
              <a:rPr lang="en-US" altLang="zh-CN" sz="2400" b="1">
                <a:latin typeface="宋体" panose="02010600030101010101" pitchFamily="2" charset="-122"/>
              </a:rPr>
              <a:t>"</a:t>
            </a:r>
            <a:r>
              <a:rPr lang="zh-CN" altLang="en-US" sz="2400" b="1">
                <a:latin typeface="宋体" panose="02010600030101010101" pitchFamily="2" charset="-122"/>
              </a:rPr>
              <a:t>金丝猴</a:t>
            </a:r>
            <a:r>
              <a:rPr lang="en-US" altLang="zh-CN" sz="2400" b="1">
                <a:latin typeface="宋体" panose="02010600030101010101" pitchFamily="2" charset="-122"/>
              </a:rPr>
              <a:t>"</a:t>
            </a:r>
            <a:r>
              <a:rPr lang="zh-CN" altLang="en-US" sz="2400" b="1">
                <a:latin typeface="宋体" panose="02010600030101010101" pitchFamily="2" charset="-122"/>
              </a:rPr>
              <a:t>牌香烟</a:t>
            </a:r>
          </a:p>
          <a:p>
            <a:pPr eaLnBrk="1" hangingPunct="1">
              <a:lnSpc>
                <a:spcPct val="90000"/>
              </a:lnSpc>
              <a:buFontTx/>
              <a:buNone/>
            </a:pPr>
            <a:r>
              <a:rPr lang="en-US" altLang="zh-CN" sz="2400" b="1">
                <a:latin typeface="宋体" panose="02010600030101010101" pitchFamily="2" charset="-122"/>
              </a:rPr>
              <a:t>D.</a:t>
            </a:r>
            <a:r>
              <a:rPr lang="zh-CN" altLang="en-US" sz="2400" b="1">
                <a:solidFill>
                  <a:srgbClr val="000000"/>
                </a:solidFill>
                <a:latin typeface="宋体" panose="02010600030101010101" pitchFamily="2" charset="-122"/>
              </a:rPr>
              <a:t>甲公司为提高本公司产品的市场占有率，通过座谈会的形式，向顾客宣传乙公司的商品不如甲公司</a:t>
            </a:r>
            <a:endParaRPr lang="zh-CN" altLang="en-US" sz="2400" b="1">
              <a:latin typeface="宋体" panose="02010600030101010101" pitchFamily="2" charset="-122"/>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7FEC0EF6-F601-42F9-8078-9026BACD36ED}"/>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本章重点</a:t>
            </a:r>
          </a:p>
        </p:txBody>
      </p:sp>
      <p:sp>
        <p:nvSpPr>
          <p:cNvPr id="32771" name="Rectangle 3">
            <a:extLst>
              <a:ext uri="{FF2B5EF4-FFF2-40B4-BE49-F238E27FC236}">
                <a16:creationId xmlns:a16="http://schemas.microsoft.com/office/drawing/2014/main" id="{51C37D81-B5C2-4DD9-A81D-DC70BE871841}"/>
              </a:ext>
            </a:extLst>
          </p:cNvPr>
          <p:cNvSpPr>
            <a:spLocks noGrp="1" noChangeArrowheads="1"/>
          </p:cNvSpPr>
          <p:nvPr>
            <p:ph type="body" idx="1"/>
          </p:nvPr>
        </p:nvSpPr>
        <p:spPr/>
        <p:txBody>
          <a:bodyPr/>
          <a:lstStyle/>
          <a:p>
            <a:pPr eaLnBrk="1" hangingPunct="1"/>
            <a:r>
              <a:rPr lang="zh-CN" altLang="en-US" b="1"/>
              <a:t>掌握非法垄断行为的判断</a:t>
            </a:r>
          </a:p>
          <a:p>
            <a:pPr eaLnBrk="1" hangingPunct="1"/>
            <a:r>
              <a:rPr lang="zh-CN" altLang="en-US" b="1"/>
              <a:t>掌握不正当竞争行为的判断</a:t>
            </a:r>
          </a:p>
          <a:p>
            <a:pPr eaLnBrk="1" hangingPunct="1"/>
            <a:endParaRPr lang="zh-CN" altLang="en-US" b="1"/>
          </a:p>
          <a:p>
            <a:pPr eaLnBrk="1" hangingPunct="1"/>
            <a:r>
              <a:rPr lang="zh-CN" altLang="en-US" b="1"/>
              <a:t>分组讨论课后案例：</a:t>
            </a:r>
            <a:r>
              <a:rPr lang="en-US" altLang="zh-CN" b="1"/>
              <a:t>《</a:t>
            </a:r>
            <a:r>
              <a:rPr lang="zh-CN" altLang="en-US" b="1"/>
              <a:t>电力反垄断第一案：山西电价格垄断案</a:t>
            </a:r>
            <a:r>
              <a:rPr lang="en-US" altLang="zh-CN" b="1"/>
              <a:t>》</a:t>
            </a:r>
          </a:p>
          <a:p>
            <a:pPr eaLnBrk="1" hangingPunct="1"/>
            <a:endParaRPr lang="en-US" altLang="zh-CN" b="1"/>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4" name="Rectangle 4">
            <a:extLst>
              <a:ext uri="{FF2B5EF4-FFF2-40B4-BE49-F238E27FC236}">
                <a16:creationId xmlns:a16="http://schemas.microsoft.com/office/drawing/2014/main" id="{15E07307-2F88-4017-8F77-D66365A2457D}"/>
              </a:ext>
            </a:extLst>
          </p:cNvPr>
          <p:cNvSpPr>
            <a:spLocks noGrp="1" noChangeArrowheads="1"/>
          </p:cNvSpPr>
          <p:nvPr>
            <p:ph type="ctrTitle"/>
          </p:nvPr>
        </p:nvSpPr>
        <p:spPr/>
        <p:txBody>
          <a:bodyPr/>
          <a:lstStyle/>
          <a:p>
            <a:pPr eaLnBrk="1" hangingPunct="1">
              <a:defRPr/>
            </a:pPr>
            <a:r>
              <a:rPr lang="zh-CN" altLang="en-US" sz="4800" b="1">
                <a:ea typeface="隶书" pitchFamily="49" charset="-122"/>
              </a:rPr>
              <a:t>第七章</a:t>
            </a:r>
          </a:p>
        </p:txBody>
      </p:sp>
      <p:sp>
        <p:nvSpPr>
          <p:cNvPr id="266245" name="Rectangle 5">
            <a:extLst>
              <a:ext uri="{FF2B5EF4-FFF2-40B4-BE49-F238E27FC236}">
                <a16:creationId xmlns:a16="http://schemas.microsoft.com/office/drawing/2014/main" id="{E0591A52-F50C-45C9-9C42-DDE2CA6F0EA3}"/>
              </a:ext>
            </a:extLst>
          </p:cNvPr>
          <p:cNvSpPr>
            <a:spLocks noGrp="1" noChangeArrowheads="1"/>
          </p:cNvSpPr>
          <p:nvPr>
            <p:ph type="subTitle" idx="1"/>
          </p:nvPr>
        </p:nvSpPr>
        <p:spPr/>
        <p:txBody>
          <a:bodyPr/>
          <a:lstStyle/>
          <a:p>
            <a:pPr eaLnBrk="1" hangingPunct="1">
              <a:defRPr/>
            </a:pPr>
            <a:r>
              <a:rPr lang="zh-CN" altLang="en-US" sz="4400" b="1" dirty="0">
                <a:ea typeface="隶书" pitchFamily="49" charset="-122"/>
              </a:rPr>
              <a:t>产品质量法</a:t>
            </a:r>
          </a:p>
        </p:txBody>
      </p:sp>
    </p:spTree>
    <p:extLst>
      <p:ext uri="{BB962C8B-B14F-4D97-AF65-F5344CB8AC3E}">
        <p14:creationId xmlns:p14="http://schemas.microsoft.com/office/powerpoint/2010/main" val="377504196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BF9B33A-AC85-499C-A8CF-2DA4814C34D5}"/>
              </a:ext>
            </a:extLst>
          </p:cNvPr>
          <p:cNvSpPr>
            <a:spLocks noGrp="1" noChangeArrowheads="1"/>
          </p:cNvSpPr>
          <p:nvPr>
            <p:ph type="title"/>
          </p:nvPr>
        </p:nvSpPr>
        <p:spPr>
          <a:xfrm>
            <a:off x="714375" y="0"/>
            <a:ext cx="6870700" cy="857250"/>
          </a:xfrm>
        </p:spPr>
        <p:txBody>
          <a:bodyPr/>
          <a:lstStyle/>
          <a:p>
            <a:pPr eaLnBrk="1" hangingPunct="1"/>
            <a:r>
              <a:rPr lang="zh-CN" altLang="en-US" b="1">
                <a:ea typeface="隶书" panose="02010509060101010101" pitchFamily="49" charset="-122"/>
              </a:rPr>
              <a:t>销售假冒伪劣“</a:t>
            </a:r>
            <a:r>
              <a:rPr lang="en-US" altLang="zh-CN" b="1">
                <a:ea typeface="隶书" panose="02010509060101010101" pitchFamily="49" charset="-122"/>
              </a:rPr>
              <a:t>3M”</a:t>
            </a:r>
            <a:r>
              <a:rPr lang="zh-CN" altLang="en-US" b="1">
                <a:ea typeface="隶书" panose="02010509060101010101" pitchFamily="49" charset="-122"/>
              </a:rPr>
              <a:t>口罩案</a:t>
            </a:r>
          </a:p>
        </p:txBody>
      </p:sp>
      <p:sp>
        <p:nvSpPr>
          <p:cNvPr id="4099" name="Rectangle 3">
            <a:extLst>
              <a:ext uri="{FF2B5EF4-FFF2-40B4-BE49-F238E27FC236}">
                <a16:creationId xmlns:a16="http://schemas.microsoft.com/office/drawing/2014/main" id="{5AC2520A-377D-4EEE-B058-5BABD3CD6156}"/>
              </a:ext>
            </a:extLst>
          </p:cNvPr>
          <p:cNvSpPr>
            <a:spLocks noGrp="1" noChangeArrowheads="1"/>
          </p:cNvSpPr>
          <p:nvPr>
            <p:ph type="body" idx="1"/>
          </p:nvPr>
        </p:nvSpPr>
        <p:spPr>
          <a:xfrm>
            <a:off x="0" y="908050"/>
            <a:ext cx="8715375" cy="5453063"/>
          </a:xfrm>
        </p:spPr>
        <p:txBody>
          <a:bodyPr/>
          <a:lstStyle/>
          <a:p>
            <a:pPr indent="-323850" eaLnBrk="1" hangingPunct="1"/>
            <a:r>
              <a:rPr lang="zh-CN" altLang="en-US" sz="2400" b="1">
                <a:latin typeface="楷体_GB2312" pitchFamily="49" charset="-122"/>
                <a:ea typeface="楷体_GB2312" pitchFamily="49" charset="-122"/>
              </a:rPr>
              <a:t>近日，陕西省西安市未央区人民法院对被告人刘某等</a:t>
            </a:r>
            <a:r>
              <a:rPr lang="en-US" altLang="zh-CN" sz="2400" b="1">
                <a:latin typeface="楷体_GB2312" pitchFamily="49" charset="-122"/>
                <a:ea typeface="楷体_GB2312" pitchFamily="49" charset="-122"/>
              </a:rPr>
              <a:t>4</a:t>
            </a:r>
            <a:r>
              <a:rPr lang="zh-CN" altLang="en-US" sz="2400" b="1">
                <a:latin typeface="楷体_GB2312" pitchFamily="49" charset="-122"/>
                <a:ea typeface="楷体_GB2312" pitchFamily="49" charset="-122"/>
              </a:rPr>
              <a:t>人销售假冒伪劣“</a:t>
            </a:r>
            <a:r>
              <a:rPr lang="en-US" altLang="zh-CN" sz="2400" b="1">
                <a:latin typeface="楷体_GB2312" pitchFamily="49" charset="-122"/>
                <a:ea typeface="楷体_GB2312" pitchFamily="49" charset="-122"/>
              </a:rPr>
              <a:t>3M”</a:t>
            </a:r>
            <a:r>
              <a:rPr lang="zh-CN" altLang="en-US" sz="2400" b="1">
                <a:latin typeface="楷体_GB2312" pitchFamily="49" charset="-122"/>
                <a:ea typeface="楷体_GB2312" pitchFamily="49" charset="-122"/>
              </a:rPr>
              <a:t>口罩一案进行公开审理并当庭宣判。未央区人民法院经审理查明，</a:t>
            </a:r>
            <a:r>
              <a:rPr lang="en-US" altLang="zh-CN" sz="2400" b="1">
                <a:latin typeface="楷体_GB2312" pitchFamily="49" charset="-122"/>
                <a:ea typeface="楷体_GB2312" pitchFamily="49" charset="-122"/>
              </a:rPr>
              <a:t>2020</a:t>
            </a:r>
            <a:r>
              <a:rPr lang="zh-CN" altLang="en-US" sz="2400" b="1">
                <a:latin typeface="楷体_GB2312" pitchFamily="49" charset="-122"/>
                <a:ea typeface="楷体_GB2312" pitchFamily="49" charset="-122"/>
              </a:rPr>
              <a:t>年</a:t>
            </a:r>
            <a:r>
              <a:rPr lang="en-US" altLang="zh-CN" sz="2400" b="1">
                <a:latin typeface="楷体_GB2312" pitchFamily="49" charset="-122"/>
                <a:ea typeface="楷体_GB2312" pitchFamily="49" charset="-122"/>
              </a:rPr>
              <a:t>1</a:t>
            </a:r>
            <a:r>
              <a:rPr lang="zh-CN" altLang="en-US" sz="2400" b="1">
                <a:latin typeface="楷体_GB2312" pitchFamily="49" charset="-122"/>
                <a:ea typeface="楷体_GB2312" pitchFamily="49" charset="-122"/>
              </a:rPr>
              <a:t>月，被告人何某华、廖某通过微信群从代某某（已判决）处购得大量假冒伪劣“</a:t>
            </a:r>
            <a:r>
              <a:rPr lang="en-US" altLang="zh-CN" sz="2400" b="1">
                <a:latin typeface="楷体_GB2312" pitchFamily="49" charset="-122"/>
                <a:ea typeface="楷体_GB2312" pitchFamily="49" charset="-122"/>
              </a:rPr>
              <a:t>3M”</a:t>
            </a:r>
            <a:r>
              <a:rPr lang="zh-CN" altLang="en-US" sz="2400" b="1">
                <a:latin typeface="楷体_GB2312" pitchFamily="49" charset="-122"/>
                <a:ea typeface="楷体_GB2312" pitchFamily="49" charset="-122"/>
              </a:rPr>
              <a:t>口罩，伺机对外兜售。其中，被告人廖某购得口罩</a:t>
            </a:r>
            <a:r>
              <a:rPr lang="en-US" altLang="zh-CN" sz="2400" b="1">
                <a:latin typeface="楷体_GB2312" pitchFamily="49" charset="-122"/>
                <a:ea typeface="楷体_GB2312" pitchFamily="49" charset="-122"/>
              </a:rPr>
              <a:t>3</a:t>
            </a:r>
            <a:r>
              <a:rPr lang="zh-CN" altLang="en-US" sz="2400" b="1">
                <a:latin typeface="楷体_GB2312" pitchFamily="49" charset="-122"/>
                <a:ea typeface="楷体_GB2312" pitchFamily="49" charset="-122"/>
              </a:rPr>
              <a:t>万余只，全部销售给冯某（另案处理），销售金额</a:t>
            </a:r>
            <a:r>
              <a:rPr lang="en-US" altLang="zh-CN" sz="2400" b="1">
                <a:latin typeface="楷体_GB2312" pitchFamily="49" charset="-122"/>
                <a:ea typeface="楷体_GB2312" pitchFamily="49" charset="-122"/>
              </a:rPr>
              <a:t>24.54</a:t>
            </a:r>
            <a:r>
              <a:rPr lang="zh-CN" altLang="en-US" sz="2400" b="1">
                <a:latin typeface="楷体_GB2312" pitchFamily="49" charset="-122"/>
                <a:ea typeface="楷体_GB2312" pitchFamily="49" charset="-122"/>
              </a:rPr>
              <a:t>万元，非法获利</a:t>
            </a:r>
            <a:r>
              <a:rPr lang="en-US" altLang="zh-CN" sz="2400" b="1">
                <a:latin typeface="楷体_GB2312" pitchFamily="49" charset="-122"/>
                <a:ea typeface="楷体_GB2312" pitchFamily="49" charset="-122"/>
              </a:rPr>
              <a:t>2.54</a:t>
            </a:r>
            <a:r>
              <a:rPr lang="zh-CN" altLang="en-US" sz="2400" b="1">
                <a:latin typeface="楷体_GB2312" pitchFamily="49" charset="-122"/>
                <a:ea typeface="楷体_GB2312" pitchFamily="49" charset="-122"/>
              </a:rPr>
              <a:t>万元。被告人刘某从冯某处购得口罩</a:t>
            </a:r>
            <a:r>
              <a:rPr lang="en-US" altLang="zh-CN" sz="2400" b="1">
                <a:latin typeface="楷体_GB2312" pitchFamily="49" charset="-122"/>
                <a:ea typeface="楷体_GB2312" pitchFamily="49" charset="-122"/>
              </a:rPr>
              <a:t>2.3</a:t>
            </a:r>
            <a:r>
              <a:rPr lang="zh-CN" altLang="en-US" sz="2400" b="1">
                <a:latin typeface="楷体_GB2312" pitchFamily="49" charset="-122"/>
                <a:ea typeface="楷体_GB2312" pitchFamily="49" charset="-122"/>
              </a:rPr>
              <a:t>万只，再次加价出售，销售金额</a:t>
            </a:r>
            <a:r>
              <a:rPr lang="en-US" altLang="zh-CN" sz="2400" b="1">
                <a:latin typeface="楷体_GB2312" pitchFamily="49" charset="-122"/>
                <a:ea typeface="楷体_GB2312" pitchFamily="49" charset="-122"/>
              </a:rPr>
              <a:t>27.6</a:t>
            </a:r>
            <a:r>
              <a:rPr lang="zh-CN" altLang="en-US" sz="2400" b="1">
                <a:latin typeface="楷体_GB2312" pitchFamily="49" charset="-122"/>
                <a:ea typeface="楷体_GB2312" pitchFamily="49" charset="-122"/>
              </a:rPr>
              <a:t>万元，非法获利</a:t>
            </a:r>
            <a:r>
              <a:rPr lang="en-US" altLang="zh-CN" sz="2400" b="1">
                <a:latin typeface="楷体_GB2312" pitchFamily="49" charset="-122"/>
                <a:ea typeface="楷体_GB2312" pitchFamily="49" charset="-122"/>
              </a:rPr>
              <a:t>3.35</a:t>
            </a:r>
            <a:r>
              <a:rPr lang="zh-CN" altLang="en-US" sz="2400" b="1">
                <a:latin typeface="楷体_GB2312" pitchFamily="49" charset="-122"/>
                <a:ea typeface="楷体_GB2312" pitchFamily="49" charset="-122"/>
              </a:rPr>
              <a:t>万元。被告人何某华购得口罩</a:t>
            </a:r>
            <a:r>
              <a:rPr lang="en-US" altLang="zh-CN" sz="2400" b="1">
                <a:latin typeface="楷体_GB2312" pitchFamily="49" charset="-122"/>
                <a:ea typeface="楷体_GB2312" pitchFamily="49" charset="-122"/>
              </a:rPr>
              <a:t>2</a:t>
            </a:r>
            <a:r>
              <a:rPr lang="zh-CN" altLang="en-US" sz="2400" b="1">
                <a:latin typeface="楷体_GB2312" pitchFamily="49" charset="-122"/>
                <a:ea typeface="楷体_GB2312" pitchFamily="49" charset="-122"/>
              </a:rPr>
              <a:t>万只，全部销往宝鸡市，销售金额</a:t>
            </a:r>
            <a:r>
              <a:rPr lang="en-US" altLang="zh-CN" sz="2400" b="1">
                <a:latin typeface="楷体_GB2312" pitchFamily="49" charset="-122"/>
                <a:ea typeface="楷体_GB2312" pitchFamily="49" charset="-122"/>
              </a:rPr>
              <a:t>12.3</a:t>
            </a:r>
            <a:r>
              <a:rPr lang="zh-CN" altLang="en-US" sz="2400" b="1">
                <a:latin typeface="楷体_GB2312" pitchFamily="49" charset="-122"/>
                <a:ea typeface="楷体_GB2312" pitchFamily="49" charset="-122"/>
              </a:rPr>
              <a:t>万元，非法获利</a:t>
            </a:r>
            <a:r>
              <a:rPr lang="en-US" altLang="zh-CN" sz="2400" b="1">
                <a:latin typeface="楷体_GB2312" pitchFamily="49" charset="-122"/>
                <a:ea typeface="楷体_GB2312" pitchFamily="49" charset="-122"/>
              </a:rPr>
              <a:t>2.3</a:t>
            </a:r>
            <a:r>
              <a:rPr lang="zh-CN" altLang="en-US" sz="2400" b="1">
                <a:latin typeface="楷体_GB2312" pitchFamily="49" charset="-122"/>
                <a:ea typeface="楷体_GB2312" pitchFamily="49" charset="-122"/>
              </a:rPr>
              <a:t>万元。被告人胡某系代某某亲属，协助代某某卸货、收款，并联系买家将</a:t>
            </a:r>
            <a:r>
              <a:rPr lang="en-US" altLang="zh-CN" sz="2400" b="1">
                <a:latin typeface="楷体_GB2312" pitchFamily="49" charset="-122"/>
                <a:ea typeface="楷体_GB2312" pitchFamily="49" charset="-122"/>
              </a:rPr>
              <a:t>2.6</a:t>
            </a:r>
            <a:r>
              <a:rPr lang="zh-CN" altLang="en-US" sz="2400" b="1">
                <a:latin typeface="楷体_GB2312" pitchFamily="49" charset="-122"/>
                <a:ea typeface="楷体_GB2312" pitchFamily="49" charset="-122"/>
              </a:rPr>
              <a:t>万只口罩销往宝鸡市、商洛市等地，销售金额达</a:t>
            </a:r>
            <a:r>
              <a:rPr lang="en-US" altLang="zh-CN" sz="2400" b="1">
                <a:latin typeface="楷体_GB2312" pitchFamily="49" charset="-122"/>
                <a:ea typeface="楷体_GB2312" pitchFamily="49" charset="-122"/>
              </a:rPr>
              <a:t>23.8</a:t>
            </a:r>
            <a:r>
              <a:rPr lang="zh-CN" altLang="en-US" sz="2400" b="1">
                <a:latin typeface="楷体_GB2312" pitchFamily="49" charset="-122"/>
                <a:ea typeface="楷体_GB2312" pitchFamily="49" charset="-122"/>
              </a:rPr>
              <a:t>万元。经鉴定，涉案口罩系假冒注册商标专用权的商品且</a:t>
            </a:r>
            <a:r>
              <a:rPr lang="en-US" altLang="zh-CN" sz="2400" b="1">
                <a:latin typeface="楷体_GB2312" pitchFamily="49" charset="-122"/>
                <a:ea typeface="楷体_GB2312" pitchFamily="49" charset="-122"/>
              </a:rPr>
              <a:t>NaCl</a:t>
            </a:r>
            <a:r>
              <a:rPr lang="zh-CN" altLang="en-US" sz="2400" b="1">
                <a:latin typeface="楷体_GB2312" pitchFamily="49" charset="-122"/>
                <a:ea typeface="楷体_GB2312" pitchFamily="49" charset="-122"/>
              </a:rPr>
              <a:t>颗粒物过滤效率不符合国家标准。</a:t>
            </a:r>
            <a:r>
              <a:rPr lang="en-US" altLang="zh-CN" sz="2400" b="1">
                <a:latin typeface="楷体_GB2312" pitchFamily="49" charset="-122"/>
                <a:ea typeface="楷体_GB2312" pitchFamily="49" charset="-122"/>
              </a:rPr>
              <a:t>2020</a:t>
            </a:r>
            <a:r>
              <a:rPr lang="zh-CN" altLang="en-US" sz="2400" b="1">
                <a:latin typeface="楷体_GB2312" pitchFamily="49" charset="-122"/>
                <a:ea typeface="楷体_GB2312" pitchFamily="49" charset="-122"/>
              </a:rPr>
              <a:t>年</a:t>
            </a:r>
            <a:r>
              <a:rPr lang="en-US" altLang="zh-CN" sz="2400" b="1">
                <a:latin typeface="楷体_GB2312" pitchFamily="49" charset="-122"/>
                <a:ea typeface="楷体_GB2312" pitchFamily="49" charset="-122"/>
              </a:rPr>
              <a:t>7</a:t>
            </a:r>
            <a:r>
              <a:rPr lang="zh-CN" altLang="en-US" sz="2400" b="1">
                <a:latin typeface="楷体_GB2312" pitchFamily="49" charset="-122"/>
                <a:ea typeface="楷体_GB2312" pitchFamily="49" charset="-122"/>
              </a:rPr>
              <a:t>月，</a:t>
            </a:r>
            <a:r>
              <a:rPr lang="en-US" altLang="zh-CN" sz="2400" b="1">
                <a:latin typeface="楷体_GB2312" pitchFamily="49" charset="-122"/>
                <a:ea typeface="楷体_GB2312" pitchFamily="49" charset="-122"/>
              </a:rPr>
              <a:t>4</a:t>
            </a:r>
            <a:r>
              <a:rPr lang="zh-CN" altLang="en-US" sz="2400" b="1">
                <a:latin typeface="楷体_GB2312" pitchFamily="49" charset="-122"/>
                <a:ea typeface="楷体_GB2312" pitchFamily="49" charset="-122"/>
              </a:rPr>
              <a:t>名被告人经公安机关传唤后陆续到案。</a:t>
            </a:r>
          </a:p>
        </p:txBody>
      </p:sp>
    </p:spTree>
    <p:extLst>
      <p:ext uri="{BB962C8B-B14F-4D97-AF65-F5344CB8AC3E}">
        <p14:creationId xmlns:p14="http://schemas.microsoft.com/office/powerpoint/2010/main" val="3369959792"/>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内容占位符 2">
            <a:extLst>
              <a:ext uri="{FF2B5EF4-FFF2-40B4-BE49-F238E27FC236}">
                <a16:creationId xmlns:a16="http://schemas.microsoft.com/office/drawing/2014/main" id="{4B86B854-E322-41B8-A6F1-5D8DBABA1097}"/>
              </a:ext>
            </a:extLst>
          </p:cNvPr>
          <p:cNvSpPr>
            <a:spLocks noGrp="1"/>
          </p:cNvSpPr>
          <p:nvPr>
            <p:ph idx="1"/>
          </p:nvPr>
        </p:nvSpPr>
        <p:spPr>
          <a:xfrm>
            <a:off x="685800" y="620713"/>
            <a:ext cx="7696200" cy="4865687"/>
          </a:xfrm>
        </p:spPr>
        <p:txBody>
          <a:bodyPr/>
          <a:lstStyle/>
          <a:p>
            <a:r>
              <a:rPr lang="zh-CN" altLang="en-US"/>
              <a:t>根据各被告人犯罪的事实、犯罪的性质、情节和对社会的危害程度，合议庭经评议后，以销售伪劣产品罪对被告人廖某、胡某分别判处有期徒刑二年又三个月、并处罚金</a:t>
            </a:r>
            <a:r>
              <a:rPr lang="en-US" altLang="zh-CN"/>
              <a:t>13</a:t>
            </a:r>
            <a:r>
              <a:rPr lang="zh-CN" altLang="en-US"/>
              <a:t>万元和有期徒刑二年、并处罚金</a:t>
            </a:r>
            <a:r>
              <a:rPr lang="en-US" altLang="zh-CN"/>
              <a:t>12</a:t>
            </a:r>
            <a:r>
              <a:rPr lang="zh-CN" altLang="en-US"/>
              <a:t>万元；以销售假冒注册商标的商品罪对被告人刘某、何某华分别判处有期徒刑三年、并处罚金</a:t>
            </a:r>
            <a:r>
              <a:rPr lang="en-US" altLang="zh-CN"/>
              <a:t>14</a:t>
            </a:r>
            <a:r>
              <a:rPr lang="zh-CN" altLang="en-US"/>
              <a:t>万元和有期徒刑一年、并处罚金</a:t>
            </a:r>
            <a:r>
              <a:rPr lang="en-US" altLang="zh-CN"/>
              <a:t>7</a:t>
            </a:r>
            <a:r>
              <a:rPr lang="zh-CN" altLang="en-US"/>
              <a:t>万元；依法对各被告人违法所得继续追缴。</a:t>
            </a:r>
          </a:p>
        </p:txBody>
      </p:sp>
    </p:spTree>
    <p:extLst>
      <p:ext uri="{BB962C8B-B14F-4D97-AF65-F5344CB8AC3E}">
        <p14:creationId xmlns:p14="http://schemas.microsoft.com/office/powerpoint/2010/main" val="110687175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E7E51F9C-EA79-4F92-8BF5-B75571C5EDFB}"/>
              </a:ext>
            </a:extLst>
          </p:cNvPr>
          <p:cNvSpPr>
            <a:spLocks noGrp="1" noChangeArrowheads="1"/>
          </p:cNvSpPr>
          <p:nvPr>
            <p:ph type="title"/>
          </p:nvPr>
        </p:nvSpPr>
        <p:spPr>
          <a:xfrm>
            <a:off x="685800" y="152400"/>
            <a:ext cx="6870700" cy="1204913"/>
          </a:xfrm>
        </p:spPr>
        <p:txBody>
          <a:bodyPr/>
          <a:lstStyle/>
          <a:p>
            <a:pPr eaLnBrk="1" hangingPunct="1"/>
            <a:r>
              <a:rPr lang="zh-CN" altLang="en-US" b="1">
                <a:ea typeface="隶书" panose="02010509060101010101" pitchFamily="49" charset="-122"/>
              </a:rPr>
              <a:t>一、产品</a:t>
            </a:r>
          </a:p>
        </p:txBody>
      </p:sp>
      <p:sp>
        <p:nvSpPr>
          <p:cNvPr id="6147" name="Rectangle 3">
            <a:extLst>
              <a:ext uri="{FF2B5EF4-FFF2-40B4-BE49-F238E27FC236}">
                <a16:creationId xmlns:a16="http://schemas.microsoft.com/office/drawing/2014/main" id="{66CD0416-46E5-4D4C-B1A6-D87D8FEEFE96}"/>
              </a:ext>
            </a:extLst>
          </p:cNvPr>
          <p:cNvSpPr>
            <a:spLocks noGrp="1" noChangeArrowheads="1"/>
          </p:cNvSpPr>
          <p:nvPr>
            <p:ph type="body" idx="1"/>
          </p:nvPr>
        </p:nvSpPr>
        <p:spPr>
          <a:xfrm>
            <a:off x="285750" y="1571625"/>
            <a:ext cx="8024813" cy="3657600"/>
          </a:xfrm>
        </p:spPr>
        <p:txBody>
          <a:bodyPr/>
          <a:lstStyle/>
          <a:p>
            <a:pPr eaLnBrk="1" hangingPunct="1">
              <a:lnSpc>
                <a:spcPct val="150000"/>
              </a:lnSpc>
            </a:pPr>
            <a:r>
              <a:rPr lang="zh-CN" altLang="en-US" b="1">
                <a:solidFill>
                  <a:srgbClr val="FF0000"/>
                </a:solidFill>
              </a:rPr>
              <a:t>产品：经过加工、制作、</a:t>
            </a:r>
            <a:r>
              <a:rPr lang="zh-CN" altLang="en-US" b="1" u="sng">
                <a:solidFill>
                  <a:srgbClr val="FF0000"/>
                </a:solidFill>
              </a:rPr>
              <a:t>用于销售</a:t>
            </a:r>
            <a:r>
              <a:rPr lang="zh-CN" altLang="en-US" b="1">
                <a:solidFill>
                  <a:srgbClr val="FF0000"/>
                </a:solidFill>
              </a:rPr>
              <a:t>的产品</a:t>
            </a:r>
          </a:p>
          <a:p>
            <a:pPr eaLnBrk="1" hangingPunct="1">
              <a:lnSpc>
                <a:spcPct val="150000"/>
              </a:lnSpc>
            </a:pPr>
            <a:r>
              <a:rPr lang="zh-CN" altLang="en-US" b="1"/>
              <a:t>天然产品除外（原始农产品、矿产品）</a:t>
            </a:r>
          </a:p>
          <a:p>
            <a:pPr eaLnBrk="1" hangingPunct="1">
              <a:lnSpc>
                <a:spcPct val="150000"/>
              </a:lnSpc>
            </a:pPr>
            <a:r>
              <a:rPr lang="zh-CN" altLang="en-US" b="1"/>
              <a:t>建设工程除外，</a:t>
            </a:r>
            <a:r>
              <a:rPr lang="zh-CN" altLang="zh-CN" b="1"/>
              <a:t>但建设工程所使用的建筑材料、建筑构配件和设备，适用于产品质量法的规定</a:t>
            </a:r>
            <a:endParaRPr lang="zh-CN" altLang="en-US" b="1"/>
          </a:p>
        </p:txBody>
      </p:sp>
    </p:spTree>
    <p:extLst>
      <p:ext uri="{BB962C8B-B14F-4D97-AF65-F5344CB8AC3E}">
        <p14:creationId xmlns:p14="http://schemas.microsoft.com/office/powerpoint/2010/main" val="2782727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案例</a:t>
            </a:r>
          </a:p>
        </p:txBody>
      </p:sp>
      <p:sp>
        <p:nvSpPr>
          <p:cNvPr id="29699"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sz="2400" b="1" dirty="0"/>
              <a:t>公司法人制度中的有限责任，其含义指的是什么？</a:t>
            </a:r>
          </a:p>
          <a:p>
            <a:pPr eaLnBrk="1" hangingPunct="1">
              <a:lnSpc>
                <a:spcPct val="90000"/>
              </a:lnSpc>
            </a:pPr>
            <a:r>
              <a:rPr lang="en-US" altLang="zh-CN" sz="2400" b="1" dirty="0"/>
              <a:t>A</a:t>
            </a:r>
            <a:r>
              <a:rPr lang="zh-CN" altLang="en-US" sz="2400" b="1" dirty="0"/>
              <a:t>、法人对其所负债务承担有限责任</a:t>
            </a:r>
          </a:p>
          <a:p>
            <a:pPr eaLnBrk="1" hangingPunct="1">
              <a:lnSpc>
                <a:spcPct val="90000"/>
              </a:lnSpc>
            </a:pPr>
            <a:r>
              <a:rPr lang="en-US" altLang="zh-CN" sz="2400" b="1" dirty="0"/>
              <a:t>B</a:t>
            </a:r>
            <a:r>
              <a:rPr lang="zh-CN" altLang="en-US" sz="2400" b="1" dirty="0"/>
              <a:t>、法人的工作人员对法人债务承担有限责任</a:t>
            </a:r>
          </a:p>
          <a:p>
            <a:pPr eaLnBrk="1" hangingPunct="1">
              <a:lnSpc>
                <a:spcPct val="90000"/>
              </a:lnSpc>
            </a:pPr>
            <a:r>
              <a:rPr lang="en-US" altLang="zh-CN" sz="2400" b="1" dirty="0"/>
              <a:t>C</a:t>
            </a:r>
            <a:r>
              <a:rPr lang="zh-CN" altLang="en-US" sz="2400" b="1" dirty="0"/>
              <a:t>、法人的出资人以出资额为限对法人债务承担清偿责任</a:t>
            </a:r>
          </a:p>
          <a:p>
            <a:pPr eaLnBrk="1" hangingPunct="1">
              <a:lnSpc>
                <a:spcPct val="90000"/>
              </a:lnSpc>
            </a:pPr>
            <a:r>
              <a:rPr lang="en-US" altLang="zh-CN" sz="2400" b="1" dirty="0"/>
              <a:t>D</a:t>
            </a:r>
            <a:r>
              <a:rPr lang="zh-CN" altLang="en-US" sz="2400" b="1" dirty="0"/>
              <a:t>、法定代表人对法人债务承担有限责任</a:t>
            </a:r>
          </a:p>
          <a:p>
            <a:pPr eaLnBrk="1" hangingPunct="1">
              <a:lnSpc>
                <a:spcPct val="90000"/>
              </a:lnSpc>
              <a:buNone/>
            </a:pPr>
            <a:endParaRPr lang="zh-CN" altLang="en-US" sz="2400" b="1" dirty="0"/>
          </a:p>
          <a:p>
            <a:pPr eaLnBrk="1" hangingPunct="1">
              <a:lnSpc>
                <a:spcPct val="90000"/>
              </a:lnSpc>
            </a:pPr>
            <a:r>
              <a:rPr lang="zh-CN" altLang="en-US" sz="2400" b="1" dirty="0"/>
              <a:t>思考：出资人以汽车出资后，车主应该是谁？</a:t>
            </a:r>
          </a:p>
        </p:txBody>
      </p:sp>
      <p:sp>
        <p:nvSpPr>
          <p:cNvPr id="29700" name="Rectangle 5"/>
          <p:cNvSpPr/>
          <p:nvPr/>
        </p:nvSpPr>
        <p:spPr>
          <a:xfrm>
            <a:off x="0" y="1738313"/>
            <a:ext cx="9144000" cy="0"/>
          </a:xfrm>
          <a:prstGeom prst="rect">
            <a:avLst/>
          </a:prstGeom>
          <a:noFill/>
          <a:ln w="9525">
            <a:noFill/>
          </a:ln>
        </p:spPr>
        <p:txBody>
          <a:bodyPr wrap="none" anchor="ctr" anchorCtr="0">
            <a:spAutoFit/>
          </a:bodyPr>
          <a:lstStyle/>
          <a:p>
            <a:endParaRPr lang="zh-CN" altLang="en-US" dirty="0">
              <a:latin typeface="Comic Sans MS" panose="030F0702030302020204" pitchFamily="66" charset="0"/>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BCDA4956-631E-4E6F-962F-98C657F86E6D}"/>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案例分析</a:t>
            </a:r>
          </a:p>
        </p:txBody>
      </p:sp>
      <p:sp>
        <p:nvSpPr>
          <p:cNvPr id="7171" name="Rectangle 3">
            <a:extLst>
              <a:ext uri="{FF2B5EF4-FFF2-40B4-BE49-F238E27FC236}">
                <a16:creationId xmlns:a16="http://schemas.microsoft.com/office/drawing/2014/main" id="{98E77877-E73D-4DA0-8174-CB2B967A3F8B}"/>
              </a:ext>
            </a:extLst>
          </p:cNvPr>
          <p:cNvSpPr>
            <a:spLocks noGrp="1" noChangeArrowheads="1"/>
          </p:cNvSpPr>
          <p:nvPr>
            <p:ph type="body" idx="1"/>
          </p:nvPr>
        </p:nvSpPr>
        <p:spPr/>
        <p:txBody>
          <a:bodyPr/>
          <a:lstStyle/>
          <a:p>
            <a:pPr eaLnBrk="1" hangingPunct="1">
              <a:lnSpc>
                <a:spcPct val="90000"/>
              </a:lnSpc>
              <a:buFontTx/>
              <a:buNone/>
            </a:pPr>
            <a:r>
              <a:rPr lang="zh-CN" altLang="en-US" sz="2800" b="1">
                <a:latin typeface="楷体_GB2312" pitchFamily="49" charset="-122"/>
                <a:ea typeface="楷体_GB2312" pitchFamily="49" charset="-122"/>
                <a:cs typeface="Tahoma" panose="020B0604030504040204" pitchFamily="34" charset="0"/>
              </a:rPr>
              <a:t>依照</a:t>
            </a:r>
            <a:r>
              <a:rPr lang="en-US" altLang="zh-CN" sz="2800" b="1">
                <a:latin typeface="楷体_GB2312" pitchFamily="49" charset="-122"/>
                <a:ea typeface="楷体_GB2312" pitchFamily="49" charset="-122"/>
                <a:cs typeface="Tahoma" panose="020B0604030504040204" pitchFamily="34" charset="0"/>
              </a:rPr>
              <a:t>《</a:t>
            </a:r>
            <a:r>
              <a:rPr lang="zh-CN" altLang="en-US" sz="2800" b="1">
                <a:latin typeface="楷体_GB2312" pitchFamily="49" charset="-122"/>
                <a:ea typeface="楷体_GB2312" pitchFamily="49" charset="-122"/>
                <a:cs typeface="Tahoma" panose="020B0604030504040204" pitchFamily="34" charset="0"/>
              </a:rPr>
              <a:t>产品质量法</a:t>
            </a:r>
            <a:r>
              <a:rPr lang="en-US" altLang="zh-CN" sz="2800" b="1">
                <a:latin typeface="楷体_GB2312" pitchFamily="49" charset="-122"/>
                <a:ea typeface="楷体_GB2312" pitchFamily="49" charset="-122"/>
                <a:cs typeface="Tahoma" panose="020B0604030504040204" pitchFamily="34" charset="0"/>
              </a:rPr>
              <a:t>》</a:t>
            </a:r>
            <a:r>
              <a:rPr lang="zh-CN" altLang="en-US" sz="2800" b="1">
                <a:latin typeface="楷体_GB2312" pitchFamily="49" charset="-122"/>
                <a:ea typeface="楷体_GB2312" pitchFamily="49" charset="-122"/>
                <a:cs typeface="Tahoma" panose="020B0604030504040204" pitchFamily="34" charset="0"/>
              </a:rPr>
              <a:t>的规定，下列何种产品属于该法所称的产品</a:t>
            </a:r>
            <a:r>
              <a:rPr lang="en-US" altLang="zh-CN" sz="2800" b="1">
                <a:latin typeface="楷体_GB2312" pitchFamily="49" charset="-122"/>
                <a:ea typeface="楷体_GB2312" pitchFamily="49" charset="-122"/>
                <a:cs typeface="Tahoma" panose="020B0604030504040204" pitchFamily="34" charset="0"/>
              </a:rPr>
              <a:t>?</a:t>
            </a:r>
          </a:p>
          <a:p>
            <a:pPr eaLnBrk="1" hangingPunct="1">
              <a:lnSpc>
                <a:spcPct val="90000"/>
              </a:lnSpc>
              <a:buFontTx/>
              <a:buNone/>
            </a:pPr>
            <a:endParaRPr lang="en-US" altLang="zh-CN" sz="1400" b="1">
              <a:latin typeface="楷体_GB2312" pitchFamily="49" charset="-122"/>
              <a:ea typeface="楷体_GB2312" pitchFamily="49" charset="-122"/>
              <a:cs typeface="Tahoma" panose="020B0604030504040204" pitchFamily="34" charset="0"/>
            </a:endParaRPr>
          </a:p>
          <a:p>
            <a:pPr eaLnBrk="1" hangingPunct="1">
              <a:lnSpc>
                <a:spcPct val="90000"/>
              </a:lnSpc>
              <a:buFontTx/>
              <a:buNone/>
            </a:pPr>
            <a:r>
              <a:rPr lang="en-US" altLang="zh-CN" sz="2800" b="1">
                <a:latin typeface="楷体_GB2312" pitchFamily="49" charset="-122"/>
                <a:ea typeface="楷体_GB2312" pitchFamily="49" charset="-122"/>
                <a:cs typeface="Tahoma" panose="020B0604030504040204" pitchFamily="34" charset="0"/>
              </a:rPr>
              <a:t>A</a:t>
            </a:r>
            <a:r>
              <a:rPr lang="zh-CN" altLang="en-US" sz="2800" b="1">
                <a:latin typeface="楷体_GB2312" pitchFamily="49" charset="-122"/>
                <a:ea typeface="楷体_GB2312" pitchFamily="49" charset="-122"/>
                <a:cs typeface="Tahoma" panose="020B0604030504040204" pitchFamily="34" charset="0"/>
              </a:rPr>
              <a:t>．芝麻油</a:t>
            </a:r>
            <a:r>
              <a:rPr lang="zh-CN" altLang="en-US" sz="2800" b="1">
                <a:latin typeface="Times New Roman" panose="02020603050405020304" pitchFamily="18" charset="0"/>
                <a:ea typeface="楷体_GB2312" pitchFamily="49" charset="-122"/>
                <a:cs typeface="Tahoma" panose="020B0604030504040204" pitchFamily="34" charset="0"/>
              </a:rPr>
              <a:t>                  </a:t>
            </a:r>
            <a:endParaRPr lang="zh-CN" altLang="en-US" sz="2800" b="1">
              <a:latin typeface="楷体_GB2312" pitchFamily="49" charset="-122"/>
              <a:ea typeface="楷体_GB2312" pitchFamily="49" charset="-122"/>
              <a:cs typeface="Tahoma" panose="020B0604030504040204" pitchFamily="34" charset="0"/>
            </a:endParaRPr>
          </a:p>
          <a:p>
            <a:pPr eaLnBrk="1" hangingPunct="1">
              <a:lnSpc>
                <a:spcPct val="90000"/>
              </a:lnSpc>
              <a:buFontTx/>
              <a:buNone/>
            </a:pPr>
            <a:r>
              <a:rPr lang="en-US" altLang="zh-CN" sz="2800" b="1">
                <a:latin typeface="楷体_GB2312" pitchFamily="49" charset="-122"/>
                <a:ea typeface="楷体_GB2312" pitchFamily="49" charset="-122"/>
                <a:cs typeface="Tahoma" panose="020B0604030504040204" pitchFamily="34" charset="0"/>
              </a:rPr>
              <a:t>B</a:t>
            </a:r>
            <a:r>
              <a:rPr lang="zh-CN" altLang="en-US" sz="2800" b="1">
                <a:latin typeface="楷体_GB2312" pitchFamily="49" charset="-122"/>
                <a:ea typeface="楷体_GB2312" pitchFamily="49" charset="-122"/>
                <a:cs typeface="Tahoma" panose="020B0604030504040204" pitchFamily="34" charset="0"/>
              </a:rPr>
              <a:t>．大坝</a:t>
            </a:r>
            <a:r>
              <a:rPr lang="zh-CN" altLang="en-US" sz="2800" b="1">
                <a:latin typeface="Times New Roman" panose="02020603050405020304" pitchFamily="18" charset="0"/>
                <a:ea typeface="楷体_GB2312" pitchFamily="49" charset="-122"/>
                <a:cs typeface="Tahoma" panose="020B0604030504040204" pitchFamily="34" charset="0"/>
              </a:rPr>
              <a:t>               </a:t>
            </a:r>
            <a:endParaRPr lang="zh-CN" altLang="en-US" sz="2800" b="1">
              <a:latin typeface="楷体_GB2312" pitchFamily="49" charset="-122"/>
              <a:ea typeface="楷体_GB2312" pitchFamily="49" charset="-122"/>
              <a:cs typeface="Tahoma" panose="020B0604030504040204" pitchFamily="34" charset="0"/>
            </a:endParaRPr>
          </a:p>
          <a:p>
            <a:pPr eaLnBrk="1" hangingPunct="1">
              <a:lnSpc>
                <a:spcPct val="90000"/>
              </a:lnSpc>
              <a:buFontTx/>
              <a:buNone/>
            </a:pPr>
            <a:r>
              <a:rPr lang="en-US" altLang="zh-CN" sz="2800" b="1">
                <a:latin typeface="楷体_GB2312" pitchFamily="49" charset="-122"/>
                <a:ea typeface="楷体_GB2312" pitchFamily="49" charset="-122"/>
                <a:cs typeface="Tahoma" panose="020B0604030504040204" pitchFamily="34" charset="0"/>
              </a:rPr>
              <a:t>C</a:t>
            </a:r>
            <a:r>
              <a:rPr lang="zh-CN" altLang="en-US" sz="2800" b="1">
                <a:latin typeface="楷体_GB2312" pitchFamily="49" charset="-122"/>
                <a:ea typeface="楷体_GB2312" pitchFamily="49" charset="-122"/>
                <a:cs typeface="Tahoma" panose="020B0604030504040204" pitchFamily="34" charset="0"/>
              </a:rPr>
              <a:t>．冰毒</a:t>
            </a:r>
            <a:r>
              <a:rPr lang="zh-CN" altLang="en-US" sz="2800" b="1">
                <a:latin typeface="Times New Roman" panose="02020603050405020304" pitchFamily="18" charset="0"/>
                <a:ea typeface="楷体_GB2312" pitchFamily="49" charset="-122"/>
                <a:cs typeface="Tahoma" panose="020B0604030504040204" pitchFamily="34" charset="0"/>
              </a:rPr>
              <a:t>             </a:t>
            </a:r>
            <a:endParaRPr lang="zh-CN" altLang="en-US" sz="2800" b="1">
              <a:latin typeface="楷体_GB2312" pitchFamily="49" charset="-122"/>
              <a:ea typeface="楷体_GB2312" pitchFamily="49" charset="-122"/>
              <a:cs typeface="Tahoma" panose="020B0604030504040204" pitchFamily="34" charset="0"/>
            </a:endParaRPr>
          </a:p>
          <a:p>
            <a:pPr eaLnBrk="1" hangingPunct="1">
              <a:lnSpc>
                <a:spcPct val="90000"/>
              </a:lnSpc>
              <a:buFontTx/>
              <a:buNone/>
            </a:pPr>
            <a:r>
              <a:rPr lang="en-US" altLang="zh-CN" sz="2800" b="1">
                <a:latin typeface="楷体_GB2312" pitchFamily="49" charset="-122"/>
                <a:ea typeface="楷体_GB2312" pitchFamily="49" charset="-122"/>
                <a:cs typeface="Tahoma" panose="020B0604030504040204" pitchFamily="34" charset="0"/>
              </a:rPr>
              <a:t>D</a:t>
            </a:r>
            <a:r>
              <a:rPr lang="zh-CN" altLang="en-US" sz="2800" b="1">
                <a:latin typeface="楷体_GB2312" pitchFamily="49" charset="-122"/>
                <a:ea typeface="楷体_GB2312" pitchFamily="49" charset="-122"/>
                <a:cs typeface="Tahoma" panose="020B0604030504040204" pitchFamily="34" charset="0"/>
              </a:rPr>
              <a:t>．电力</a:t>
            </a:r>
          </a:p>
          <a:p>
            <a:pPr eaLnBrk="1" hangingPunct="1">
              <a:lnSpc>
                <a:spcPct val="90000"/>
              </a:lnSpc>
              <a:buFontTx/>
              <a:buNone/>
            </a:pPr>
            <a:r>
              <a:rPr lang="zh-CN" altLang="en-US" sz="2800" b="1">
                <a:latin typeface="楷体_GB2312" pitchFamily="49" charset="-122"/>
                <a:ea typeface="楷体_GB2312" pitchFamily="49" charset="-122"/>
                <a:cs typeface="Tahoma" panose="020B0604030504040204" pitchFamily="34" charset="0"/>
              </a:rPr>
              <a:t>答案：</a:t>
            </a:r>
            <a:r>
              <a:rPr lang="en-US" altLang="zh-CN" sz="2800" b="1">
                <a:latin typeface="楷体_GB2312" pitchFamily="49" charset="-122"/>
                <a:ea typeface="楷体_GB2312" pitchFamily="49" charset="-122"/>
                <a:cs typeface="Tahoma" panose="020B0604030504040204" pitchFamily="34" charset="0"/>
              </a:rPr>
              <a:t>A      </a:t>
            </a:r>
            <a:r>
              <a:rPr lang="zh-CN" altLang="en-US" sz="2800" b="1">
                <a:latin typeface="楷体_GB2312" pitchFamily="49" charset="-122"/>
                <a:ea typeface="楷体_GB2312" pitchFamily="49" charset="-122"/>
                <a:cs typeface="Tahoma" panose="020B0604030504040204" pitchFamily="34" charset="0"/>
              </a:rPr>
              <a:t>根据</a:t>
            </a:r>
            <a:r>
              <a:rPr lang="en-US" altLang="zh-CN" sz="2800" b="1">
                <a:latin typeface="楷体_GB2312" pitchFamily="49" charset="-122"/>
                <a:ea typeface="楷体_GB2312" pitchFamily="49" charset="-122"/>
                <a:cs typeface="Tahoma" panose="020B0604030504040204" pitchFamily="34" charset="0"/>
              </a:rPr>
              <a:t>《</a:t>
            </a:r>
            <a:r>
              <a:rPr lang="zh-CN" altLang="en-US" sz="2800" b="1">
                <a:latin typeface="楷体_GB2312" pitchFamily="49" charset="-122"/>
                <a:ea typeface="楷体_GB2312" pitchFamily="49" charset="-122"/>
                <a:cs typeface="Tahoma" panose="020B0604030504040204" pitchFamily="34" charset="0"/>
              </a:rPr>
              <a:t>产品质量法</a:t>
            </a:r>
            <a:r>
              <a:rPr lang="en-US" altLang="zh-CN" sz="2800" b="1">
                <a:latin typeface="楷体_GB2312" pitchFamily="49" charset="-122"/>
                <a:ea typeface="楷体_GB2312" pitchFamily="49" charset="-122"/>
                <a:cs typeface="Tahoma" panose="020B0604030504040204" pitchFamily="34" charset="0"/>
              </a:rPr>
              <a:t>》</a:t>
            </a:r>
            <a:r>
              <a:rPr lang="zh-CN" altLang="en-US" sz="2800" b="1">
                <a:latin typeface="楷体_GB2312" pitchFamily="49" charset="-122"/>
                <a:ea typeface="楷体_GB2312" pitchFamily="49" charset="-122"/>
                <a:cs typeface="Tahoma" panose="020B0604030504040204" pitchFamily="34" charset="0"/>
              </a:rPr>
              <a:t>第</a:t>
            </a:r>
            <a:r>
              <a:rPr lang="en-US" altLang="zh-CN" sz="2800" b="1">
                <a:latin typeface="楷体_GB2312" pitchFamily="49" charset="-122"/>
                <a:ea typeface="楷体_GB2312" pitchFamily="49" charset="-122"/>
                <a:cs typeface="Tahoma" panose="020B0604030504040204" pitchFamily="34" charset="0"/>
              </a:rPr>
              <a:t>2</a:t>
            </a:r>
            <a:r>
              <a:rPr lang="zh-CN" altLang="en-US" sz="2800" b="1">
                <a:latin typeface="楷体_GB2312" pitchFamily="49" charset="-122"/>
                <a:ea typeface="楷体_GB2312" pitchFamily="49" charset="-122"/>
                <a:cs typeface="Tahoma" panose="020B0604030504040204" pitchFamily="34" charset="0"/>
              </a:rPr>
              <a:t>条</a:t>
            </a:r>
          </a:p>
        </p:txBody>
      </p:sp>
    </p:spTree>
    <p:extLst>
      <p:ext uri="{BB962C8B-B14F-4D97-AF65-F5344CB8AC3E}">
        <p14:creationId xmlns:p14="http://schemas.microsoft.com/office/powerpoint/2010/main" val="200924644"/>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AE2CC89-A7CC-4B72-8FF0-8B6615CE4A5A}"/>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产品质量</a:t>
            </a:r>
          </a:p>
        </p:txBody>
      </p:sp>
      <p:sp>
        <p:nvSpPr>
          <p:cNvPr id="8195" name="Rectangle 3">
            <a:extLst>
              <a:ext uri="{FF2B5EF4-FFF2-40B4-BE49-F238E27FC236}">
                <a16:creationId xmlns:a16="http://schemas.microsoft.com/office/drawing/2014/main" id="{BC1C968A-7332-4299-A28E-9071865EAABF}"/>
              </a:ext>
            </a:extLst>
          </p:cNvPr>
          <p:cNvSpPr>
            <a:spLocks noGrp="1" noChangeArrowheads="1"/>
          </p:cNvSpPr>
          <p:nvPr>
            <p:ph type="body" idx="1"/>
          </p:nvPr>
        </p:nvSpPr>
        <p:spPr/>
        <p:txBody>
          <a:bodyPr/>
          <a:lstStyle/>
          <a:p>
            <a:pPr eaLnBrk="1" hangingPunct="1">
              <a:lnSpc>
                <a:spcPct val="150000"/>
              </a:lnSpc>
            </a:pPr>
            <a:r>
              <a:rPr lang="zh-CN" altLang="en-US" b="1"/>
              <a:t>产品质量是指在正常使用条件下，产品所具有的能满足使用者合理需求的物质、技术、心理和社会特征的总和。</a:t>
            </a:r>
          </a:p>
        </p:txBody>
      </p:sp>
    </p:spTree>
    <p:extLst>
      <p:ext uri="{BB962C8B-B14F-4D97-AF65-F5344CB8AC3E}">
        <p14:creationId xmlns:p14="http://schemas.microsoft.com/office/powerpoint/2010/main" val="195972852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a:extLst>
              <a:ext uri="{FF2B5EF4-FFF2-40B4-BE49-F238E27FC236}">
                <a16:creationId xmlns:a16="http://schemas.microsoft.com/office/drawing/2014/main" id="{5245AA09-4D79-45EA-906F-1C100789D72C}"/>
              </a:ext>
            </a:extLst>
          </p:cNvPr>
          <p:cNvSpPr>
            <a:spLocks noGrp="1"/>
          </p:cNvSpPr>
          <p:nvPr>
            <p:ph type="title"/>
          </p:nvPr>
        </p:nvSpPr>
        <p:spPr>
          <a:xfrm>
            <a:off x="785813" y="0"/>
            <a:ext cx="6870700" cy="1285875"/>
          </a:xfrm>
        </p:spPr>
        <p:txBody>
          <a:bodyPr/>
          <a:lstStyle/>
          <a:p>
            <a:r>
              <a:rPr lang="zh-CN" altLang="en-US" b="1"/>
              <a:t>产品质量法</a:t>
            </a:r>
          </a:p>
        </p:txBody>
      </p:sp>
      <p:sp>
        <p:nvSpPr>
          <p:cNvPr id="9219" name="内容占位符 2">
            <a:extLst>
              <a:ext uri="{FF2B5EF4-FFF2-40B4-BE49-F238E27FC236}">
                <a16:creationId xmlns:a16="http://schemas.microsoft.com/office/drawing/2014/main" id="{1783872C-BCE2-4291-B45E-48FD76DBC9A6}"/>
              </a:ext>
            </a:extLst>
          </p:cNvPr>
          <p:cNvSpPr>
            <a:spLocks noGrp="1"/>
          </p:cNvSpPr>
          <p:nvPr>
            <p:ph idx="1"/>
          </p:nvPr>
        </p:nvSpPr>
        <p:spPr>
          <a:xfrm>
            <a:off x="468313" y="1268413"/>
            <a:ext cx="7839075" cy="4897437"/>
          </a:xfrm>
        </p:spPr>
        <p:txBody>
          <a:bodyPr/>
          <a:lstStyle/>
          <a:p>
            <a:pPr>
              <a:lnSpc>
                <a:spcPct val="150000"/>
              </a:lnSpc>
            </a:pPr>
            <a:r>
              <a:rPr lang="en-US" altLang="zh-CN" b="1"/>
              <a:t>1993</a:t>
            </a:r>
            <a:r>
              <a:rPr lang="zh-CN" altLang="en-US" b="1"/>
              <a:t>年 制订</a:t>
            </a:r>
            <a:r>
              <a:rPr lang="en-US" altLang="zh-CN" b="1"/>
              <a:t>《</a:t>
            </a:r>
            <a:r>
              <a:rPr lang="zh-CN" altLang="en-US" b="1"/>
              <a:t>产品质量法</a:t>
            </a:r>
            <a:r>
              <a:rPr lang="en-US" altLang="zh-CN" b="1"/>
              <a:t>》</a:t>
            </a:r>
          </a:p>
          <a:p>
            <a:pPr>
              <a:lnSpc>
                <a:spcPct val="150000"/>
              </a:lnSpc>
            </a:pPr>
            <a:r>
              <a:rPr lang="en-US" altLang="zh-CN" b="1"/>
              <a:t>2000</a:t>
            </a:r>
            <a:r>
              <a:rPr lang="zh-CN" altLang="en-US" b="1"/>
              <a:t>年 修订</a:t>
            </a:r>
            <a:r>
              <a:rPr lang="en-US" altLang="zh-CN" b="1"/>
              <a:t>《</a:t>
            </a:r>
            <a:r>
              <a:rPr lang="zh-CN" altLang="en-US" b="1"/>
              <a:t>产品质量法</a:t>
            </a:r>
            <a:r>
              <a:rPr lang="en-US" altLang="zh-CN" b="1"/>
              <a:t>》</a:t>
            </a:r>
          </a:p>
          <a:p>
            <a:pPr>
              <a:lnSpc>
                <a:spcPct val="150000"/>
              </a:lnSpc>
            </a:pPr>
            <a:r>
              <a:rPr lang="en-US" altLang="zh-CN" b="1"/>
              <a:t>2018</a:t>
            </a:r>
            <a:r>
              <a:rPr lang="zh-CN" altLang="en-US" b="1"/>
              <a:t>年 修订</a:t>
            </a:r>
            <a:r>
              <a:rPr lang="en-US" altLang="zh-CN" b="1"/>
              <a:t>《</a:t>
            </a:r>
            <a:r>
              <a:rPr lang="zh-CN" altLang="en-US" b="1"/>
              <a:t>产品质量法</a:t>
            </a:r>
            <a:r>
              <a:rPr lang="en-US" altLang="zh-CN" b="1"/>
              <a:t>》</a:t>
            </a:r>
          </a:p>
          <a:p>
            <a:pPr>
              <a:lnSpc>
                <a:spcPct val="150000"/>
              </a:lnSpc>
            </a:pPr>
            <a:r>
              <a:rPr lang="en-US" altLang="zh-CN" b="1"/>
              <a:t>2017</a:t>
            </a:r>
            <a:r>
              <a:rPr lang="zh-CN" altLang="en-US" b="1"/>
              <a:t>年 制订</a:t>
            </a:r>
            <a:r>
              <a:rPr lang="zh-CN" altLang="zh-CN" b="1"/>
              <a:t>《中共中央、国务院关于开展质量提升行动的指导意见》</a:t>
            </a:r>
            <a:endParaRPr lang="en-US" altLang="zh-CN" b="1"/>
          </a:p>
          <a:p>
            <a:pPr>
              <a:lnSpc>
                <a:spcPct val="150000"/>
              </a:lnSpc>
            </a:pPr>
            <a:r>
              <a:rPr lang="en-US" altLang="zh-CN" b="1"/>
              <a:t>2017</a:t>
            </a:r>
            <a:r>
              <a:rPr lang="zh-CN" altLang="en-US" b="1"/>
              <a:t>年 修订</a:t>
            </a:r>
            <a:r>
              <a:rPr lang="en-US" altLang="zh-CN" b="1"/>
              <a:t>《</a:t>
            </a:r>
            <a:r>
              <a:rPr lang="zh-CN" altLang="en-US" b="1"/>
              <a:t>标准化法</a:t>
            </a:r>
            <a:r>
              <a:rPr lang="en-US" altLang="zh-CN" b="1"/>
              <a:t>》</a:t>
            </a:r>
          </a:p>
          <a:p>
            <a:pPr>
              <a:lnSpc>
                <a:spcPct val="150000"/>
              </a:lnSpc>
            </a:pPr>
            <a:endParaRPr lang="en-US" altLang="zh-CN" b="1"/>
          </a:p>
          <a:p>
            <a:pPr>
              <a:lnSpc>
                <a:spcPct val="150000"/>
              </a:lnSpc>
            </a:pPr>
            <a:endParaRPr lang="zh-CN" altLang="en-US" b="1"/>
          </a:p>
        </p:txBody>
      </p:sp>
    </p:spTree>
    <p:extLst>
      <p:ext uri="{BB962C8B-B14F-4D97-AF65-F5344CB8AC3E}">
        <p14:creationId xmlns:p14="http://schemas.microsoft.com/office/powerpoint/2010/main" val="1778736282"/>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EB09EC28-F774-4276-8DA1-47526A31886C}"/>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二、产品质量的监督管理</a:t>
            </a:r>
          </a:p>
        </p:txBody>
      </p:sp>
      <p:sp>
        <p:nvSpPr>
          <p:cNvPr id="10243" name="Rectangle 3">
            <a:extLst>
              <a:ext uri="{FF2B5EF4-FFF2-40B4-BE49-F238E27FC236}">
                <a16:creationId xmlns:a16="http://schemas.microsoft.com/office/drawing/2014/main" id="{2C38AEB7-2204-439C-BAA5-A3496E328E88}"/>
              </a:ext>
            </a:extLst>
          </p:cNvPr>
          <p:cNvSpPr>
            <a:spLocks noGrp="1" noChangeArrowheads="1"/>
          </p:cNvSpPr>
          <p:nvPr>
            <p:ph type="body" idx="1"/>
          </p:nvPr>
        </p:nvSpPr>
        <p:spPr/>
        <p:txBody>
          <a:bodyPr/>
          <a:lstStyle/>
          <a:p>
            <a:pPr eaLnBrk="1" hangingPunct="1">
              <a:lnSpc>
                <a:spcPts val="4500"/>
              </a:lnSpc>
            </a:pPr>
            <a:r>
              <a:rPr lang="zh-CN" altLang="en-US" b="1"/>
              <a:t>（一）产品质量管理制度</a:t>
            </a:r>
            <a:endParaRPr lang="en-US" altLang="zh-CN" b="1"/>
          </a:p>
          <a:p>
            <a:pPr eaLnBrk="1" hangingPunct="1">
              <a:lnSpc>
                <a:spcPts val="4500"/>
              </a:lnSpc>
            </a:pPr>
            <a:r>
              <a:rPr lang="zh-CN" altLang="en-US" b="1"/>
              <a:t>产品质量标准化：</a:t>
            </a:r>
            <a:r>
              <a:rPr lang="zh-CN" altLang="zh-CN" b="1"/>
              <a:t>指在经济、技术、科学及管理等社会实践中，对重复性事物通过制定、实施标准，达到统一，以获得最佳秩序和社会效益的过程。</a:t>
            </a:r>
            <a:endParaRPr lang="en-US" altLang="zh-CN" b="1"/>
          </a:p>
          <a:p>
            <a:pPr eaLnBrk="1" hangingPunct="1">
              <a:lnSpc>
                <a:spcPts val="4500"/>
              </a:lnSpc>
            </a:pPr>
            <a:r>
              <a:rPr lang="zh-CN" altLang="en-US" b="1"/>
              <a:t>国家标准</a:t>
            </a:r>
            <a:r>
              <a:rPr lang="en-US" altLang="zh-CN" b="1"/>
              <a:t>——</a:t>
            </a:r>
            <a:r>
              <a:rPr lang="zh-CN" altLang="en-US" b="1"/>
              <a:t>行业标准</a:t>
            </a:r>
            <a:r>
              <a:rPr lang="en-US" altLang="zh-CN" b="1"/>
              <a:t>——</a:t>
            </a:r>
            <a:r>
              <a:rPr lang="zh-CN" altLang="en-US" b="1"/>
              <a:t>企业标准</a:t>
            </a:r>
            <a:endParaRPr lang="en-US" altLang="zh-CN" b="1"/>
          </a:p>
        </p:txBody>
      </p:sp>
    </p:spTree>
    <p:extLst>
      <p:ext uri="{BB962C8B-B14F-4D97-AF65-F5344CB8AC3E}">
        <p14:creationId xmlns:p14="http://schemas.microsoft.com/office/powerpoint/2010/main" val="3377764547"/>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816ABAE-CBA3-4854-842A-3732A9977F45}"/>
              </a:ext>
            </a:extLst>
          </p:cNvPr>
          <p:cNvSpPr>
            <a:spLocks noGrp="1" noChangeArrowheads="1"/>
          </p:cNvSpPr>
          <p:nvPr>
            <p:ph type="title"/>
          </p:nvPr>
        </p:nvSpPr>
        <p:spPr>
          <a:xfrm>
            <a:off x="685800" y="152400"/>
            <a:ext cx="6870700" cy="847725"/>
          </a:xfrm>
        </p:spPr>
        <p:txBody>
          <a:bodyPr/>
          <a:lstStyle/>
          <a:p>
            <a:pPr eaLnBrk="1" hangingPunct="1"/>
            <a:endParaRPr lang="zh-CN" altLang="en-US" b="1">
              <a:ea typeface="隶书" panose="02010509060101010101" pitchFamily="49" charset="-122"/>
            </a:endParaRPr>
          </a:p>
        </p:txBody>
      </p:sp>
      <p:sp>
        <p:nvSpPr>
          <p:cNvPr id="11267" name="Rectangle 3">
            <a:extLst>
              <a:ext uri="{FF2B5EF4-FFF2-40B4-BE49-F238E27FC236}">
                <a16:creationId xmlns:a16="http://schemas.microsoft.com/office/drawing/2014/main" id="{951A1DB1-583A-48BC-91DB-B249E5CC018E}"/>
              </a:ext>
            </a:extLst>
          </p:cNvPr>
          <p:cNvSpPr>
            <a:spLocks noGrp="1" noChangeArrowheads="1"/>
          </p:cNvSpPr>
          <p:nvPr>
            <p:ph type="body" idx="1"/>
          </p:nvPr>
        </p:nvSpPr>
        <p:spPr>
          <a:xfrm>
            <a:off x="428625" y="1428750"/>
            <a:ext cx="7696200" cy="4160838"/>
          </a:xfrm>
        </p:spPr>
        <p:txBody>
          <a:bodyPr/>
          <a:lstStyle/>
          <a:p>
            <a:pPr eaLnBrk="1" hangingPunct="1"/>
            <a:r>
              <a:rPr lang="zh-CN" altLang="en-US" b="1"/>
              <a:t>（二）产品质量监督管理的途径</a:t>
            </a:r>
            <a:endParaRPr lang="en-US" altLang="zh-CN" b="1"/>
          </a:p>
          <a:p>
            <a:pPr eaLnBrk="1" hangingPunct="1"/>
            <a:r>
              <a:rPr lang="zh-CN" altLang="en-US" b="1"/>
              <a:t>监管机关：县级以上市场监督管理部门产品质量标准：应当检验合格，</a:t>
            </a:r>
            <a:r>
              <a:rPr lang="zh-CN" altLang="en-US" b="1">
                <a:solidFill>
                  <a:srgbClr val="E83B18"/>
                </a:solidFill>
              </a:rPr>
              <a:t>符合保障人体健康和人身、财产安全的标准</a:t>
            </a:r>
            <a:r>
              <a:rPr lang="zh-CN" altLang="en-US" b="1"/>
              <a:t>。</a:t>
            </a:r>
          </a:p>
          <a:p>
            <a:pPr eaLnBrk="1" hangingPunct="1"/>
            <a:r>
              <a:rPr lang="zh-CN" altLang="en-US" b="1"/>
              <a:t>监查方式</a:t>
            </a:r>
            <a:r>
              <a:rPr lang="en-US" altLang="zh-CN" b="1">
                <a:latin typeface="Arial" panose="020B0604020202020204" pitchFamily="34" charset="0"/>
              </a:rPr>
              <a:t>——</a:t>
            </a:r>
            <a:r>
              <a:rPr lang="zh-CN" altLang="en-US" b="1">
                <a:solidFill>
                  <a:srgbClr val="E83B18"/>
                </a:solidFill>
              </a:rPr>
              <a:t>抽查</a:t>
            </a:r>
          </a:p>
          <a:p>
            <a:pPr eaLnBrk="1" hangingPunct="1"/>
            <a:r>
              <a:rPr lang="zh-CN" altLang="en-US" b="1"/>
              <a:t>抽查的样本应当在市场上或者企业成品仓库内的</a:t>
            </a:r>
            <a:r>
              <a:rPr lang="zh-CN" altLang="en-US" b="1" u="sng"/>
              <a:t>待销产品</a:t>
            </a:r>
            <a:r>
              <a:rPr lang="zh-CN" altLang="en-US" b="1"/>
              <a:t>中随机抽取。</a:t>
            </a:r>
          </a:p>
          <a:p>
            <a:pPr eaLnBrk="1" hangingPunct="1"/>
            <a:endParaRPr lang="en-US" altLang="zh-CN" b="1"/>
          </a:p>
        </p:txBody>
      </p:sp>
    </p:spTree>
    <p:extLst>
      <p:ext uri="{BB962C8B-B14F-4D97-AF65-F5344CB8AC3E}">
        <p14:creationId xmlns:p14="http://schemas.microsoft.com/office/powerpoint/2010/main" val="253821766"/>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2">
            <a:extLst>
              <a:ext uri="{FF2B5EF4-FFF2-40B4-BE49-F238E27FC236}">
                <a16:creationId xmlns:a16="http://schemas.microsoft.com/office/drawing/2014/main" id="{87F1F8E4-9773-453C-8FBF-4DB3B2DC5792}"/>
              </a:ext>
            </a:extLst>
          </p:cNvPr>
          <p:cNvSpPr>
            <a:spLocks noGrp="1"/>
          </p:cNvSpPr>
          <p:nvPr>
            <p:ph idx="1"/>
          </p:nvPr>
        </p:nvSpPr>
        <p:spPr>
          <a:xfrm>
            <a:off x="500063" y="500063"/>
            <a:ext cx="7881937" cy="4986337"/>
          </a:xfrm>
        </p:spPr>
        <p:txBody>
          <a:bodyPr/>
          <a:lstStyle/>
          <a:p>
            <a:r>
              <a:rPr lang="zh-CN" altLang="en-US" b="1"/>
              <a:t>（三）产品质量认证制度</a:t>
            </a:r>
            <a:endParaRPr lang="en-US" altLang="zh-CN" b="1"/>
          </a:p>
          <a:p>
            <a:endParaRPr lang="zh-CN" altLang="en-US"/>
          </a:p>
        </p:txBody>
      </p:sp>
      <p:pic>
        <p:nvPicPr>
          <p:cNvPr id="12291" name="Picture 5">
            <a:extLst>
              <a:ext uri="{FF2B5EF4-FFF2-40B4-BE49-F238E27FC236}">
                <a16:creationId xmlns:a16="http://schemas.microsoft.com/office/drawing/2014/main" id="{5AEE6026-8D27-4776-BD94-D1ACD3DA4A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25" y="1357313"/>
            <a:ext cx="4902200" cy="257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6">
            <a:extLst>
              <a:ext uri="{FF2B5EF4-FFF2-40B4-BE49-F238E27FC236}">
                <a16:creationId xmlns:a16="http://schemas.microsoft.com/office/drawing/2014/main" id="{A28114CE-2820-4BEC-8B2E-F0B69ABFB6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125" y="3897313"/>
            <a:ext cx="5000625" cy="247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3009988"/>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7B8AC1E6-F781-4A8E-916B-F354B9E19188}"/>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三、生产者的责任和义务</a:t>
            </a:r>
          </a:p>
        </p:txBody>
      </p:sp>
      <p:sp>
        <p:nvSpPr>
          <p:cNvPr id="13315" name="Rectangle 3">
            <a:extLst>
              <a:ext uri="{FF2B5EF4-FFF2-40B4-BE49-F238E27FC236}">
                <a16:creationId xmlns:a16="http://schemas.microsoft.com/office/drawing/2014/main" id="{35F4E328-BC4B-4118-8A52-D9787381B2AB}"/>
              </a:ext>
            </a:extLst>
          </p:cNvPr>
          <p:cNvSpPr>
            <a:spLocks noGrp="1" noChangeArrowheads="1"/>
          </p:cNvSpPr>
          <p:nvPr>
            <p:ph type="body" idx="1"/>
          </p:nvPr>
        </p:nvSpPr>
        <p:spPr/>
        <p:txBody>
          <a:bodyPr/>
          <a:lstStyle/>
          <a:p>
            <a:pPr eaLnBrk="1" hangingPunct="1">
              <a:buFontTx/>
              <a:buNone/>
            </a:pPr>
            <a:r>
              <a:rPr lang="zh-CN" altLang="en-US" b="1">
                <a:solidFill>
                  <a:srgbClr val="E83B18"/>
                </a:solidFill>
                <a:ea typeface="黑体" panose="02010609060101010101" pitchFamily="49" charset="-122"/>
              </a:rPr>
              <a:t>（一）生产者对</a:t>
            </a:r>
            <a:r>
              <a:rPr lang="zh-CN" altLang="en-US" b="1" u="sng">
                <a:solidFill>
                  <a:srgbClr val="E83B18"/>
                </a:solidFill>
                <a:ea typeface="黑体" panose="02010609060101010101" pitchFamily="49" charset="-122"/>
              </a:rPr>
              <a:t>产品内在质量</a:t>
            </a:r>
            <a:r>
              <a:rPr lang="zh-CN" altLang="en-US" b="1">
                <a:solidFill>
                  <a:srgbClr val="E83B18"/>
                </a:solidFill>
                <a:ea typeface="黑体" panose="02010609060101010101" pitchFamily="49" charset="-122"/>
              </a:rPr>
              <a:t>的责任义务</a:t>
            </a:r>
          </a:p>
          <a:p>
            <a:pPr eaLnBrk="1" hangingPunct="1"/>
            <a:r>
              <a:rPr lang="zh-CN" altLang="en-US" b="1"/>
              <a:t>不存在危及人身、财产安全的不合理的危险</a:t>
            </a:r>
          </a:p>
          <a:p>
            <a:pPr eaLnBrk="1" hangingPunct="1"/>
            <a:r>
              <a:rPr lang="zh-CN" altLang="en-US" b="1"/>
              <a:t>具备产品应当具备的使用性能</a:t>
            </a:r>
          </a:p>
          <a:p>
            <a:pPr eaLnBrk="1" hangingPunct="1"/>
            <a:r>
              <a:rPr lang="zh-CN" altLang="en-US" b="1"/>
              <a:t>符合在产品或者其包装上注明采用的产品标准</a:t>
            </a:r>
          </a:p>
        </p:txBody>
      </p:sp>
    </p:spTree>
    <p:extLst>
      <p:ext uri="{BB962C8B-B14F-4D97-AF65-F5344CB8AC3E}">
        <p14:creationId xmlns:p14="http://schemas.microsoft.com/office/powerpoint/2010/main" val="262674427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CC36516E-0404-4ADA-964E-1DF0945C0042}"/>
              </a:ext>
            </a:extLst>
          </p:cNvPr>
          <p:cNvSpPr>
            <a:spLocks noGrp="1" noChangeArrowheads="1"/>
          </p:cNvSpPr>
          <p:nvPr>
            <p:ph type="title"/>
          </p:nvPr>
        </p:nvSpPr>
        <p:spPr>
          <a:xfrm>
            <a:off x="0" y="152400"/>
            <a:ext cx="7643813" cy="1600200"/>
          </a:xfrm>
        </p:spPr>
        <p:txBody>
          <a:bodyPr/>
          <a:lstStyle/>
          <a:p>
            <a:pPr algn="l" eaLnBrk="1" hangingPunct="1"/>
            <a:r>
              <a:rPr lang="zh-CN" altLang="en-US" sz="3200" b="1">
                <a:solidFill>
                  <a:srgbClr val="E83B18"/>
                </a:solidFill>
                <a:ea typeface="隶书" panose="02010509060101010101" pitchFamily="49" charset="-122"/>
              </a:rPr>
              <a:t>（二）生产者对</a:t>
            </a:r>
            <a:r>
              <a:rPr lang="zh-CN" altLang="en-US" sz="3200" b="1" u="sng">
                <a:solidFill>
                  <a:srgbClr val="E83B18"/>
                </a:solidFill>
                <a:ea typeface="隶书" panose="02010509060101010101" pitchFamily="49" charset="-122"/>
              </a:rPr>
              <a:t>产品标识及产品包装</a:t>
            </a:r>
            <a:r>
              <a:rPr lang="zh-CN" altLang="en-US" sz="3200" b="1">
                <a:solidFill>
                  <a:srgbClr val="E83B18"/>
                </a:solidFill>
                <a:ea typeface="隶书" panose="02010509060101010101" pitchFamily="49" charset="-122"/>
              </a:rPr>
              <a:t>的责任义务</a:t>
            </a:r>
          </a:p>
        </p:txBody>
      </p:sp>
      <p:sp>
        <p:nvSpPr>
          <p:cNvPr id="14339" name="Rectangle 3">
            <a:extLst>
              <a:ext uri="{FF2B5EF4-FFF2-40B4-BE49-F238E27FC236}">
                <a16:creationId xmlns:a16="http://schemas.microsoft.com/office/drawing/2014/main" id="{B0310678-6613-43AD-B88C-B5670B38B9DA}"/>
              </a:ext>
            </a:extLst>
          </p:cNvPr>
          <p:cNvSpPr>
            <a:spLocks noGrp="1" noChangeArrowheads="1"/>
          </p:cNvSpPr>
          <p:nvPr>
            <p:ph type="body" idx="1"/>
          </p:nvPr>
        </p:nvSpPr>
        <p:spPr>
          <a:xfrm>
            <a:off x="685800" y="1828800"/>
            <a:ext cx="7696200" cy="4192588"/>
          </a:xfrm>
        </p:spPr>
        <p:txBody>
          <a:bodyPr/>
          <a:lstStyle/>
          <a:p>
            <a:pPr eaLnBrk="1" hangingPunct="1"/>
            <a:r>
              <a:rPr lang="zh-CN" altLang="en-US" sz="2800" b="1">
                <a:latin typeface="宋体" panose="02010600030101010101" pitchFamily="2" charset="-122"/>
              </a:rPr>
              <a:t>有产品质量检验合格证明</a:t>
            </a:r>
            <a:r>
              <a:rPr lang="zh-CN" altLang="en-US" sz="2800" b="1"/>
              <a:t> </a:t>
            </a:r>
          </a:p>
          <a:p>
            <a:pPr eaLnBrk="1" hangingPunct="1"/>
            <a:r>
              <a:rPr lang="zh-CN" altLang="en-US" sz="2800" b="1">
                <a:latin typeface="宋体" panose="02010600030101010101" pitchFamily="2" charset="-122"/>
              </a:rPr>
              <a:t>有</a:t>
            </a:r>
            <a:r>
              <a:rPr lang="zh-CN" altLang="en-US" sz="2800" b="1">
                <a:solidFill>
                  <a:srgbClr val="FF0000"/>
                </a:solidFill>
                <a:latin typeface="宋体" panose="02010600030101010101" pitchFamily="2" charset="-122"/>
              </a:rPr>
              <a:t>中文</a:t>
            </a:r>
            <a:r>
              <a:rPr lang="zh-CN" altLang="en-US" sz="2800" b="1">
                <a:latin typeface="宋体" panose="02010600030101010101" pitchFamily="2" charset="-122"/>
              </a:rPr>
              <a:t>标明的</a:t>
            </a:r>
            <a:r>
              <a:rPr lang="zh-CN" altLang="en-US" sz="2800" b="1">
                <a:solidFill>
                  <a:srgbClr val="FF0000"/>
                </a:solidFill>
                <a:latin typeface="宋体" panose="02010600030101010101" pitchFamily="2" charset="-122"/>
              </a:rPr>
              <a:t>产品名称</a:t>
            </a:r>
            <a:r>
              <a:rPr lang="zh-CN" altLang="en-US" sz="2800" b="1">
                <a:latin typeface="宋体" panose="02010600030101010101" pitchFamily="2" charset="-122"/>
              </a:rPr>
              <a:t>、</a:t>
            </a:r>
            <a:r>
              <a:rPr lang="zh-CN" altLang="en-US" sz="2800" b="1">
                <a:solidFill>
                  <a:srgbClr val="FF0000"/>
                </a:solidFill>
                <a:latin typeface="宋体" panose="02010600030101010101" pitchFamily="2" charset="-122"/>
              </a:rPr>
              <a:t>生产厂厂名</a:t>
            </a:r>
            <a:r>
              <a:rPr lang="zh-CN" altLang="en-US" sz="2800" b="1">
                <a:latin typeface="宋体" panose="02010600030101010101" pitchFamily="2" charset="-122"/>
              </a:rPr>
              <a:t>和</a:t>
            </a:r>
            <a:r>
              <a:rPr lang="zh-CN" altLang="en-US" sz="2800" b="1">
                <a:solidFill>
                  <a:srgbClr val="FF0000"/>
                </a:solidFill>
                <a:latin typeface="宋体" panose="02010600030101010101" pitchFamily="2" charset="-122"/>
              </a:rPr>
              <a:t>厂址</a:t>
            </a:r>
            <a:r>
              <a:rPr lang="zh-CN" altLang="en-US" sz="2800" b="1">
                <a:solidFill>
                  <a:srgbClr val="FF0000"/>
                </a:solidFill>
              </a:rPr>
              <a:t> </a:t>
            </a:r>
          </a:p>
          <a:p>
            <a:pPr eaLnBrk="1" hangingPunct="1"/>
            <a:r>
              <a:rPr lang="zh-CN" altLang="en-US" sz="2800" b="1">
                <a:latin typeface="宋体" panose="02010600030101010101" pitchFamily="2" charset="-122"/>
              </a:rPr>
              <a:t>根据产品的特点和使用要求，需要标明产品规格、等级、所含主要成份的名称和含量的，用</a:t>
            </a:r>
            <a:r>
              <a:rPr lang="zh-CN" altLang="en-US" sz="2800" b="1">
                <a:solidFill>
                  <a:srgbClr val="FF0000"/>
                </a:solidFill>
                <a:latin typeface="宋体" panose="02010600030101010101" pitchFamily="2" charset="-122"/>
              </a:rPr>
              <a:t>中文</a:t>
            </a:r>
            <a:r>
              <a:rPr lang="zh-CN" altLang="en-US" sz="2800" b="1">
                <a:latin typeface="宋体" panose="02010600030101010101" pitchFamily="2" charset="-122"/>
              </a:rPr>
              <a:t>相应予以标明；需要事先让消费者知晓的，应当在外包装上标明，或者预先向消费者提供有关资料</a:t>
            </a:r>
            <a:r>
              <a:rPr lang="zh-CN" altLang="en-US" sz="2800" b="1"/>
              <a:t> </a:t>
            </a:r>
          </a:p>
          <a:p>
            <a:pPr eaLnBrk="1" hangingPunct="1"/>
            <a:r>
              <a:rPr lang="zh-CN" altLang="en-US" sz="2800" b="1">
                <a:latin typeface="宋体" panose="02010600030101010101" pitchFamily="2" charset="-122"/>
              </a:rPr>
              <a:t>限期使用的产品，应当在</a:t>
            </a:r>
            <a:r>
              <a:rPr lang="zh-CN" altLang="en-US" sz="2800" b="1">
                <a:solidFill>
                  <a:srgbClr val="FF0000"/>
                </a:solidFill>
                <a:latin typeface="宋体" panose="02010600030101010101" pitchFamily="2" charset="-122"/>
              </a:rPr>
              <a:t>显著位置清晰</a:t>
            </a:r>
            <a:r>
              <a:rPr lang="zh-CN" altLang="en-US" sz="2800" b="1">
                <a:latin typeface="宋体" panose="02010600030101010101" pitchFamily="2" charset="-122"/>
              </a:rPr>
              <a:t>地标明生产日期和安全使用期或者失效日期</a:t>
            </a:r>
          </a:p>
        </p:txBody>
      </p:sp>
    </p:spTree>
    <p:extLst>
      <p:ext uri="{BB962C8B-B14F-4D97-AF65-F5344CB8AC3E}">
        <p14:creationId xmlns:p14="http://schemas.microsoft.com/office/powerpoint/2010/main" val="3232446233"/>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a:extLst>
              <a:ext uri="{FF2B5EF4-FFF2-40B4-BE49-F238E27FC236}">
                <a16:creationId xmlns:a16="http://schemas.microsoft.com/office/drawing/2014/main" id="{88269392-F959-4DD3-849E-A628EBB926AD}"/>
              </a:ext>
            </a:extLst>
          </p:cNvPr>
          <p:cNvSpPr>
            <a:spLocks noGrp="1" noChangeArrowheads="1"/>
          </p:cNvSpPr>
          <p:nvPr>
            <p:ph type="body" idx="1"/>
          </p:nvPr>
        </p:nvSpPr>
        <p:spPr>
          <a:xfrm>
            <a:off x="685800" y="620713"/>
            <a:ext cx="7696200" cy="4865687"/>
          </a:xfrm>
        </p:spPr>
        <p:txBody>
          <a:bodyPr/>
          <a:lstStyle/>
          <a:p>
            <a:pPr eaLnBrk="1" hangingPunct="1"/>
            <a:r>
              <a:rPr lang="zh-CN" altLang="en-US" sz="2800" b="1">
                <a:latin typeface="宋体" panose="02010600030101010101" pitchFamily="2" charset="-122"/>
              </a:rPr>
              <a:t>使用不当，容易造成产品本身损坏或者可能危及人身、财产安全的产品，应当有</a:t>
            </a:r>
            <a:r>
              <a:rPr lang="zh-CN" altLang="en-US" sz="2800" b="1">
                <a:solidFill>
                  <a:srgbClr val="FF0000"/>
                </a:solidFill>
                <a:latin typeface="宋体" panose="02010600030101010101" pitchFamily="2" charset="-122"/>
              </a:rPr>
              <a:t>警示标志</a:t>
            </a:r>
            <a:r>
              <a:rPr lang="zh-CN" altLang="en-US" sz="2800" b="1">
                <a:latin typeface="宋体" panose="02010600030101010101" pitchFamily="2" charset="-122"/>
              </a:rPr>
              <a:t>或者</a:t>
            </a:r>
            <a:r>
              <a:rPr lang="zh-CN" altLang="en-US" sz="2800" b="1">
                <a:solidFill>
                  <a:srgbClr val="FF0000"/>
                </a:solidFill>
                <a:latin typeface="宋体" panose="02010600030101010101" pitchFamily="2" charset="-122"/>
              </a:rPr>
              <a:t>中文警示说明</a:t>
            </a:r>
            <a:r>
              <a:rPr lang="zh-CN" altLang="en-US" sz="2800" b="1"/>
              <a:t> </a:t>
            </a:r>
          </a:p>
          <a:p>
            <a:pPr eaLnBrk="1" hangingPunct="1"/>
            <a:r>
              <a:rPr lang="zh-CN" altLang="en-US" sz="2800" b="1">
                <a:latin typeface="宋体" panose="02010600030101010101" pitchFamily="2" charset="-122"/>
              </a:rPr>
              <a:t>裸装的食品和其他根据产品的特点难以附加标识的裸装产品，可以不附加产品标识。</a:t>
            </a:r>
          </a:p>
          <a:p>
            <a:pPr eaLnBrk="1" hangingPunct="1"/>
            <a:r>
              <a:rPr lang="zh-CN" altLang="en-US" sz="2800" b="1">
                <a:latin typeface="宋体" panose="02010600030101010101" pitchFamily="2" charset="-122"/>
              </a:rPr>
              <a:t>易碎、易燃、易爆、有毒、有腐蚀性、有放射性等危险物品以及储运中不能倒置和其他有特殊要求的产品，其包装质量必须符合相应要求，依照国家有关规定作出警示标志或者中文警示说明，标明储运注意事项。 </a:t>
            </a:r>
            <a:endParaRPr lang="zh-CN" altLang="en-US" sz="2800" b="1">
              <a:latin typeface="Arial Unicode MS" pitchFamily="34" charset="-122"/>
              <a:ea typeface="Arial Unicode MS" pitchFamily="34" charset="-122"/>
            </a:endParaRPr>
          </a:p>
          <a:p>
            <a:pPr eaLnBrk="1" hangingPunct="1"/>
            <a:endParaRPr lang="zh-CN" altLang="en-US" sz="2800" b="1"/>
          </a:p>
          <a:p>
            <a:pPr eaLnBrk="1" hangingPunct="1"/>
            <a:endParaRPr lang="en-US" altLang="zh-CN"/>
          </a:p>
        </p:txBody>
      </p:sp>
    </p:spTree>
    <p:extLst>
      <p:ext uri="{BB962C8B-B14F-4D97-AF65-F5344CB8AC3E}">
        <p14:creationId xmlns:p14="http://schemas.microsoft.com/office/powerpoint/2010/main" val="116367759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0398A1D9-F59E-4A4D-8E63-17B81DF48BA2}"/>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案例分析</a:t>
            </a:r>
          </a:p>
        </p:txBody>
      </p:sp>
      <p:sp>
        <p:nvSpPr>
          <p:cNvPr id="16387" name="Rectangle 3">
            <a:extLst>
              <a:ext uri="{FF2B5EF4-FFF2-40B4-BE49-F238E27FC236}">
                <a16:creationId xmlns:a16="http://schemas.microsoft.com/office/drawing/2014/main" id="{205939AF-F8E2-4216-9520-77A13D5C2AC1}"/>
              </a:ext>
            </a:extLst>
          </p:cNvPr>
          <p:cNvSpPr>
            <a:spLocks noGrp="1" noChangeArrowheads="1"/>
          </p:cNvSpPr>
          <p:nvPr>
            <p:ph type="body" idx="1"/>
          </p:nvPr>
        </p:nvSpPr>
        <p:spPr/>
        <p:txBody>
          <a:bodyPr/>
          <a:lstStyle/>
          <a:p>
            <a:pPr eaLnBrk="1" hangingPunct="1">
              <a:buFontTx/>
              <a:buNone/>
            </a:pPr>
            <a:r>
              <a:rPr lang="en-US" altLang="zh-CN" sz="2800" b="1"/>
              <a:t>     </a:t>
            </a:r>
            <a:r>
              <a:rPr lang="zh-CN" altLang="en-US" sz="2800" b="1">
                <a:latin typeface="楷体_GB2312" pitchFamily="49" charset="-122"/>
                <a:ea typeface="楷体_GB2312" pitchFamily="49" charset="-122"/>
              </a:rPr>
              <a:t>某厂发运一批玻璃器皿，以印有</a:t>
            </a:r>
            <a:r>
              <a:rPr lang="zh-CN" altLang="en-US" sz="2800" b="1">
                <a:latin typeface="Times New Roman" panose="02020603050405020304" pitchFamily="18" charset="0"/>
                <a:ea typeface="楷体_GB2312" pitchFamily="49" charset="-122"/>
              </a:rPr>
              <a:t>“</a:t>
            </a:r>
            <a:r>
              <a:rPr lang="zh-CN" altLang="en-US" sz="2800" b="1">
                <a:latin typeface="楷体_GB2312" pitchFamily="49" charset="-122"/>
                <a:ea typeface="楷体_GB2312" pitchFamily="49" charset="-122"/>
              </a:rPr>
              <a:t>龙丰牌方便面</a:t>
            </a:r>
            <a:r>
              <a:rPr lang="zh-CN" altLang="en-US" sz="2800" b="1">
                <a:latin typeface="Times New Roman" panose="02020603050405020304" pitchFamily="18" charset="0"/>
                <a:ea typeface="楷体_GB2312" pitchFamily="49" charset="-122"/>
              </a:rPr>
              <a:t>”</a:t>
            </a:r>
            <a:r>
              <a:rPr lang="zh-CN" altLang="en-US" sz="2800" b="1">
                <a:latin typeface="楷体_GB2312" pitchFamily="49" charset="-122"/>
                <a:ea typeface="楷体_GB2312" pitchFamily="49" charset="-122"/>
              </a:rPr>
              <a:t>的纸箱包装，在运输过程中，由于装卸工未细拿轻放而损坏若干件，该损失应由下列哪个部门承担？</a:t>
            </a:r>
          </a:p>
          <a:p>
            <a:pPr eaLnBrk="1" hangingPunct="1">
              <a:buFontTx/>
              <a:buNone/>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rPr>
              <a:t>A</a:t>
            </a:r>
            <a:r>
              <a:rPr lang="zh-CN" altLang="en-US" sz="2800" b="1">
                <a:latin typeface="楷体_GB2312" pitchFamily="49" charset="-122"/>
                <a:ea typeface="楷体_GB2312" pitchFamily="49" charset="-122"/>
              </a:rPr>
              <a:t>． 装卸工承担</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B</a:t>
            </a:r>
            <a:r>
              <a:rPr lang="zh-CN" altLang="en-US" sz="2800" b="1">
                <a:latin typeface="楷体_GB2312" pitchFamily="49" charset="-122"/>
                <a:ea typeface="楷体_GB2312" pitchFamily="49" charset="-122"/>
              </a:rPr>
              <a:t>． 装卸工的雇主承担</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C</a:t>
            </a:r>
            <a:r>
              <a:rPr lang="zh-CN" altLang="en-US" sz="2800" b="1">
                <a:latin typeface="楷体_GB2312" pitchFamily="49" charset="-122"/>
                <a:ea typeface="楷体_GB2312" pitchFamily="49" charset="-122"/>
              </a:rPr>
              <a:t>． 运输部门承担</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D</a:t>
            </a:r>
            <a:r>
              <a:rPr lang="zh-CN" altLang="en-US" sz="2800" b="1">
                <a:latin typeface="楷体_GB2312" pitchFamily="49" charset="-122"/>
                <a:ea typeface="楷体_GB2312" pitchFamily="49" charset="-122"/>
              </a:rPr>
              <a:t>． 某厂承担</a:t>
            </a:r>
          </a:p>
          <a:p>
            <a:pPr eaLnBrk="1" hangingPunct="1">
              <a:buFontTx/>
              <a:buNone/>
            </a:pPr>
            <a:endParaRPr lang="en-US" altLang="zh-CN" sz="2800">
              <a:latin typeface="楷体_GB2312" pitchFamily="49" charset="-122"/>
              <a:ea typeface="楷体_GB2312" pitchFamily="49" charset="-122"/>
            </a:endParaRPr>
          </a:p>
        </p:txBody>
      </p:sp>
    </p:spTree>
    <p:extLst>
      <p:ext uri="{BB962C8B-B14F-4D97-AF65-F5344CB8AC3E}">
        <p14:creationId xmlns:p14="http://schemas.microsoft.com/office/powerpoint/2010/main" val="11340327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685800" y="152400"/>
            <a:ext cx="6870700" cy="960438"/>
          </a:xfrm>
        </p:spPr>
        <p:txBody>
          <a:bodyPr vert="horz" wrap="square" lIns="91440" tIns="45720" rIns="91440" bIns="45720" anchor="b" anchorCtr="0"/>
          <a:lstStyle/>
          <a:p>
            <a:pPr eaLnBrk="1" hangingPunct="1"/>
            <a:r>
              <a:rPr lang="zh-CN" altLang="en-US" b="1" dirty="0">
                <a:ea typeface="隶书" panose="02010509060101010101" pitchFamily="49" charset="-122"/>
              </a:rPr>
              <a:t>二、公司的分类</a:t>
            </a:r>
          </a:p>
        </p:txBody>
      </p:sp>
      <p:sp>
        <p:nvSpPr>
          <p:cNvPr id="30723" name="Line 3"/>
          <p:cNvSpPr/>
          <p:nvPr/>
        </p:nvSpPr>
        <p:spPr>
          <a:xfrm>
            <a:off x="1295400" y="1981200"/>
            <a:ext cx="6324600" cy="0"/>
          </a:xfrm>
          <a:prstGeom prst="line">
            <a:avLst/>
          </a:prstGeom>
          <a:ln w="38100" cap="flat" cmpd="sng">
            <a:solidFill>
              <a:schemeClr val="tx1"/>
            </a:solidFill>
            <a:prstDash val="solid"/>
            <a:headEnd type="none" w="med" len="med"/>
            <a:tailEnd type="none" w="med" len="med"/>
          </a:ln>
        </p:spPr>
      </p:sp>
      <p:sp>
        <p:nvSpPr>
          <p:cNvPr id="30724" name="Line 4"/>
          <p:cNvSpPr/>
          <p:nvPr/>
        </p:nvSpPr>
        <p:spPr>
          <a:xfrm>
            <a:off x="1295400" y="1981200"/>
            <a:ext cx="0" cy="685800"/>
          </a:xfrm>
          <a:prstGeom prst="line">
            <a:avLst/>
          </a:prstGeom>
          <a:ln w="38100" cap="flat" cmpd="sng">
            <a:solidFill>
              <a:schemeClr val="tx1"/>
            </a:solidFill>
            <a:prstDash val="solid"/>
            <a:headEnd type="none" w="med" len="med"/>
            <a:tailEnd type="none" w="med" len="med"/>
          </a:ln>
        </p:spPr>
      </p:sp>
      <p:sp>
        <p:nvSpPr>
          <p:cNvPr id="30725" name="Line 5"/>
          <p:cNvSpPr/>
          <p:nvPr/>
        </p:nvSpPr>
        <p:spPr>
          <a:xfrm>
            <a:off x="7620000" y="1981200"/>
            <a:ext cx="0" cy="762000"/>
          </a:xfrm>
          <a:prstGeom prst="line">
            <a:avLst/>
          </a:prstGeom>
          <a:ln w="38100" cap="flat" cmpd="sng">
            <a:solidFill>
              <a:schemeClr val="tx1"/>
            </a:solidFill>
            <a:prstDash val="solid"/>
            <a:headEnd type="none" w="med" len="med"/>
            <a:tailEnd type="none" w="med" len="med"/>
          </a:ln>
        </p:spPr>
      </p:sp>
      <p:sp>
        <p:nvSpPr>
          <p:cNvPr id="30726" name="Line 6"/>
          <p:cNvSpPr/>
          <p:nvPr/>
        </p:nvSpPr>
        <p:spPr>
          <a:xfrm>
            <a:off x="3429000" y="1981200"/>
            <a:ext cx="0" cy="685800"/>
          </a:xfrm>
          <a:prstGeom prst="line">
            <a:avLst/>
          </a:prstGeom>
          <a:ln w="38100" cap="flat" cmpd="sng">
            <a:solidFill>
              <a:schemeClr val="tx1"/>
            </a:solidFill>
            <a:prstDash val="solid"/>
            <a:headEnd type="none" w="med" len="med"/>
            <a:tailEnd type="none" w="med" len="med"/>
          </a:ln>
        </p:spPr>
      </p:sp>
      <p:sp>
        <p:nvSpPr>
          <p:cNvPr id="30727" name="Line 7"/>
          <p:cNvSpPr/>
          <p:nvPr/>
        </p:nvSpPr>
        <p:spPr>
          <a:xfrm>
            <a:off x="5638800" y="1981200"/>
            <a:ext cx="0" cy="762000"/>
          </a:xfrm>
          <a:prstGeom prst="line">
            <a:avLst/>
          </a:prstGeom>
          <a:ln w="38100" cap="flat" cmpd="sng">
            <a:solidFill>
              <a:schemeClr val="tx1"/>
            </a:solidFill>
            <a:prstDash val="solid"/>
            <a:headEnd type="none" w="med" len="med"/>
            <a:tailEnd type="none" w="med" len="med"/>
          </a:ln>
        </p:spPr>
      </p:sp>
      <p:sp>
        <p:nvSpPr>
          <p:cNvPr id="30728" name="Text Box 8"/>
          <p:cNvSpPr txBox="1"/>
          <p:nvPr/>
        </p:nvSpPr>
        <p:spPr>
          <a:xfrm>
            <a:off x="457200" y="2667000"/>
            <a:ext cx="1600200" cy="641350"/>
          </a:xfrm>
          <a:prstGeom prst="rect">
            <a:avLst/>
          </a:prstGeom>
          <a:solidFill>
            <a:schemeClr val="accent1"/>
          </a:solidFill>
          <a:ln w="9525">
            <a:noFill/>
          </a:ln>
        </p:spPr>
        <p:txBody>
          <a:bodyPr>
            <a:spAutoFit/>
          </a:bodyPr>
          <a:lstStyle/>
          <a:p>
            <a:pPr>
              <a:spcBef>
                <a:spcPct val="50000"/>
              </a:spcBef>
            </a:pPr>
            <a:r>
              <a:rPr lang="zh-CN" altLang="en-US" sz="1800" b="1" dirty="0">
                <a:latin typeface="Times New Roman" panose="02020603050405020304" pitchFamily="18" charset="0"/>
              </a:rPr>
              <a:t>以出资人的责任范围为标准</a:t>
            </a:r>
          </a:p>
        </p:txBody>
      </p:sp>
      <p:sp>
        <p:nvSpPr>
          <p:cNvPr id="30729" name="Text Box 9"/>
          <p:cNvSpPr txBox="1"/>
          <p:nvPr/>
        </p:nvSpPr>
        <p:spPr>
          <a:xfrm>
            <a:off x="2514600" y="2667000"/>
            <a:ext cx="1828800" cy="641350"/>
          </a:xfrm>
          <a:prstGeom prst="rect">
            <a:avLst/>
          </a:prstGeom>
          <a:solidFill>
            <a:schemeClr val="accent1"/>
          </a:solidFill>
          <a:ln w="9525">
            <a:noFill/>
          </a:ln>
        </p:spPr>
        <p:txBody>
          <a:bodyPr>
            <a:spAutoFit/>
          </a:bodyPr>
          <a:lstStyle/>
          <a:p>
            <a:pPr>
              <a:spcBef>
                <a:spcPct val="50000"/>
              </a:spcBef>
            </a:pPr>
            <a:r>
              <a:rPr lang="zh-CN" altLang="en-US" sz="1800" b="1" dirty="0">
                <a:latin typeface="Times New Roman" panose="02020603050405020304" pitchFamily="18" charset="0"/>
              </a:rPr>
              <a:t>依据公司的内部管理关系不同</a:t>
            </a:r>
          </a:p>
        </p:txBody>
      </p:sp>
      <p:sp>
        <p:nvSpPr>
          <p:cNvPr id="30730" name="Text Box 10"/>
          <p:cNvSpPr txBox="1"/>
          <p:nvPr/>
        </p:nvSpPr>
        <p:spPr>
          <a:xfrm>
            <a:off x="4724400" y="2667000"/>
            <a:ext cx="1905000" cy="915988"/>
          </a:xfrm>
          <a:prstGeom prst="rect">
            <a:avLst/>
          </a:prstGeom>
          <a:solidFill>
            <a:schemeClr val="accent1"/>
          </a:solidFill>
          <a:ln w="9525">
            <a:noFill/>
          </a:ln>
        </p:spPr>
        <p:txBody>
          <a:bodyPr>
            <a:spAutoFit/>
          </a:bodyPr>
          <a:lstStyle/>
          <a:p>
            <a:pPr>
              <a:spcBef>
                <a:spcPct val="50000"/>
              </a:spcBef>
            </a:pPr>
            <a:r>
              <a:rPr lang="zh-CN" altLang="en-US" sz="1800" b="1" dirty="0">
                <a:latin typeface="Times New Roman" panose="02020603050405020304" pitchFamily="18" charset="0"/>
              </a:rPr>
              <a:t>根据两个公司之间相互控制和依附关系的不同</a:t>
            </a:r>
          </a:p>
        </p:txBody>
      </p:sp>
      <p:sp>
        <p:nvSpPr>
          <p:cNvPr id="30731" name="Text Box 11"/>
          <p:cNvSpPr txBox="1"/>
          <p:nvPr/>
        </p:nvSpPr>
        <p:spPr>
          <a:xfrm>
            <a:off x="7010400" y="2667000"/>
            <a:ext cx="1447800" cy="641350"/>
          </a:xfrm>
          <a:prstGeom prst="rect">
            <a:avLst/>
          </a:prstGeom>
          <a:solidFill>
            <a:schemeClr val="accent1"/>
          </a:solidFill>
          <a:ln w="9525">
            <a:noFill/>
          </a:ln>
        </p:spPr>
        <p:txBody>
          <a:bodyPr>
            <a:spAutoFit/>
          </a:bodyPr>
          <a:lstStyle/>
          <a:p>
            <a:pPr>
              <a:spcBef>
                <a:spcPct val="50000"/>
              </a:spcBef>
            </a:pPr>
            <a:r>
              <a:rPr lang="zh-CN" altLang="en-US" sz="1800" b="1" dirty="0">
                <a:latin typeface="Times New Roman" panose="02020603050405020304" pitchFamily="18" charset="0"/>
              </a:rPr>
              <a:t>根据公司所属国籍不同</a:t>
            </a:r>
          </a:p>
        </p:txBody>
      </p:sp>
      <p:sp>
        <p:nvSpPr>
          <p:cNvPr id="30732" name="Rectangle 12"/>
          <p:cNvSpPr/>
          <p:nvPr/>
        </p:nvSpPr>
        <p:spPr>
          <a:xfrm>
            <a:off x="457200" y="4114800"/>
            <a:ext cx="1600200" cy="17526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pPr algn="ctr"/>
            <a:r>
              <a:rPr lang="zh-CN" altLang="en-US" sz="1800" b="1" dirty="0">
                <a:latin typeface="Times New Roman" panose="02020603050405020304" pitchFamily="18" charset="0"/>
              </a:rPr>
              <a:t>无限公司</a:t>
            </a:r>
          </a:p>
          <a:p>
            <a:pPr algn="ctr"/>
            <a:r>
              <a:rPr lang="zh-CN" altLang="en-US" sz="1800" b="1" dirty="0">
                <a:latin typeface="Times New Roman" panose="02020603050405020304" pitchFamily="18" charset="0"/>
              </a:rPr>
              <a:t>两合公司</a:t>
            </a:r>
          </a:p>
          <a:p>
            <a:pPr algn="ctr"/>
            <a:r>
              <a:rPr lang="zh-CN" altLang="en-US" sz="1800" b="1" dirty="0">
                <a:latin typeface="Times New Roman" panose="02020603050405020304" pitchFamily="18" charset="0"/>
              </a:rPr>
              <a:t>股份有限公司</a:t>
            </a:r>
          </a:p>
          <a:p>
            <a:pPr algn="ctr"/>
            <a:r>
              <a:rPr lang="zh-CN" altLang="en-US" sz="1800" b="1" dirty="0">
                <a:latin typeface="Times New Roman" panose="02020603050405020304" pitchFamily="18" charset="0"/>
              </a:rPr>
              <a:t>股份两合公司</a:t>
            </a:r>
          </a:p>
          <a:p>
            <a:pPr algn="ctr"/>
            <a:r>
              <a:rPr lang="zh-CN" altLang="en-US" sz="1800" b="1" dirty="0">
                <a:latin typeface="Times New Roman" panose="02020603050405020304" pitchFamily="18" charset="0"/>
              </a:rPr>
              <a:t>有限责任公司</a:t>
            </a:r>
          </a:p>
        </p:txBody>
      </p:sp>
      <p:sp>
        <p:nvSpPr>
          <p:cNvPr id="30733" name="Rectangle 13"/>
          <p:cNvSpPr/>
          <p:nvPr/>
        </p:nvSpPr>
        <p:spPr>
          <a:xfrm>
            <a:off x="2667000" y="4114800"/>
            <a:ext cx="1447800" cy="8382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pPr algn="ctr"/>
            <a:r>
              <a:rPr lang="zh-CN" altLang="en-US" sz="1800" b="1" dirty="0">
                <a:latin typeface="Times New Roman" panose="02020603050405020304" pitchFamily="18" charset="0"/>
              </a:rPr>
              <a:t>总公司</a:t>
            </a:r>
          </a:p>
          <a:p>
            <a:pPr algn="ctr"/>
            <a:r>
              <a:rPr lang="zh-CN" altLang="en-US" sz="1800" b="1" dirty="0">
                <a:latin typeface="Times New Roman" panose="02020603050405020304" pitchFamily="18" charset="0"/>
              </a:rPr>
              <a:t>分公司</a:t>
            </a:r>
          </a:p>
        </p:txBody>
      </p:sp>
      <p:sp>
        <p:nvSpPr>
          <p:cNvPr id="30734" name="Rectangle 14"/>
          <p:cNvSpPr/>
          <p:nvPr/>
        </p:nvSpPr>
        <p:spPr>
          <a:xfrm>
            <a:off x="4876800" y="4114800"/>
            <a:ext cx="1447800" cy="8382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pPr algn="ctr"/>
            <a:r>
              <a:rPr lang="zh-CN" altLang="en-US" sz="1800" b="1" dirty="0">
                <a:latin typeface="Times New Roman" panose="02020603050405020304" pitchFamily="18" charset="0"/>
              </a:rPr>
              <a:t>母公司</a:t>
            </a:r>
          </a:p>
          <a:p>
            <a:pPr algn="ctr"/>
            <a:r>
              <a:rPr lang="zh-CN" altLang="en-US" sz="1800" b="1" dirty="0">
                <a:latin typeface="Times New Roman" panose="02020603050405020304" pitchFamily="18" charset="0"/>
              </a:rPr>
              <a:t>子公司</a:t>
            </a:r>
          </a:p>
        </p:txBody>
      </p:sp>
      <p:sp>
        <p:nvSpPr>
          <p:cNvPr id="30735" name="Rectangle 15"/>
          <p:cNvSpPr/>
          <p:nvPr/>
        </p:nvSpPr>
        <p:spPr>
          <a:xfrm>
            <a:off x="7162800" y="4114800"/>
            <a:ext cx="1371600" cy="9144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pPr algn="ctr"/>
            <a:r>
              <a:rPr lang="zh-CN" altLang="en-US" sz="1800" b="1" dirty="0">
                <a:latin typeface="Times New Roman" panose="02020603050405020304" pitchFamily="18" charset="0"/>
              </a:rPr>
              <a:t>本国公司</a:t>
            </a:r>
          </a:p>
          <a:p>
            <a:pPr algn="ctr"/>
            <a:r>
              <a:rPr lang="zh-CN" altLang="en-US" sz="1800" b="1" dirty="0">
                <a:latin typeface="Times New Roman" panose="02020603050405020304" pitchFamily="18" charset="0"/>
              </a:rPr>
              <a:t>外国公司</a:t>
            </a:r>
          </a:p>
        </p:txBody>
      </p:sp>
      <p:sp>
        <p:nvSpPr>
          <p:cNvPr id="30736" name="Line 16"/>
          <p:cNvSpPr/>
          <p:nvPr/>
        </p:nvSpPr>
        <p:spPr>
          <a:xfrm>
            <a:off x="1295400" y="3276600"/>
            <a:ext cx="0" cy="838200"/>
          </a:xfrm>
          <a:prstGeom prst="line">
            <a:avLst/>
          </a:prstGeom>
          <a:ln w="38100" cap="flat" cmpd="sng">
            <a:solidFill>
              <a:schemeClr val="tx1"/>
            </a:solidFill>
            <a:prstDash val="solid"/>
            <a:headEnd type="none" w="med" len="med"/>
            <a:tailEnd type="none" w="med" len="med"/>
          </a:ln>
        </p:spPr>
      </p:sp>
      <p:sp>
        <p:nvSpPr>
          <p:cNvPr id="30737" name="Line 17"/>
          <p:cNvSpPr/>
          <p:nvPr/>
        </p:nvSpPr>
        <p:spPr>
          <a:xfrm>
            <a:off x="3429000" y="3276600"/>
            <a:ext cx="0" cy="838200"/>
          </a:xfrm>
          <a:prstGeom prst="line">
            <a:avLst/>
          </a:prstGeom>
          <a:ln w="38100" cap="flat" cmpd="sng">
            <a:solidFill>
              <a:schemeClr val="tx1"/>
            </a:solidFill>
            <a:prstDash val="solid"/>
            <a:headEnd type="none" w="med" len="med"/>
            <a:tailEnd type="none" w="med" len="med"/>
          </a:ln>
        </p:spPr>
      </p:sp>
      <p:sp>
        <p:nvSpPr>
          <p:cNvPr id="30738" name="Line 18"/>
          <p:cNvSpPr/>
          <p:nvPr/>
        </p:nvSpPr>
        <p:spPr>
          <a:xfrm>
            <a:off x="5638800" y="3581400"/>
            <a:ext cx="0" cy="533400"/>
          </a:xfrm>
          <a:prstGeom prst="line">
            <a:avLst/>
          </a:prstGeom>
          <a:ln w="38100" cap="flat" cmpd="sng">
            <a:solidFill>
              <a:schemeClr val="tx1"/>
            </a:solidFill>
            <a:prstDash val="solid"/>
            <a:headEnd type="none" w="med" len="med"/>
            <a:tailEnd type="none" w="med" len="med"/>
          </a:ln>
        </p:spPr>
      </p:sp>
      <p:sp>
        <p:nvSpPr>
          <p:cNvPr id="30739" name="Line 19"/>
          <p:cNvSpPr/>
          <p:nvPr/>
        </p:nvSpPr>
        <p:spPr>
          <a:xfrm>
            <a:off x="7620000" y="3276600"/>
            <a:ext cx="0" cy="838200"/>
          </a:xfrm>
          <a:prstGeom prst="line">
            <a:avLst/>
          </a:prstGeom>
          <a:ln w="38100" cap="flat" cmpd="sng">
            <a:solidFill>
              <a:schemeClr val="tx1"/>
            </a:solidFill>
            <a:prstDash val="solid"/>
            <a:headEnd type="none" w="med" len="med"/>
            <a:tailEnd type="none" w="med" len="med"/>
          </a:ln>
        </p:spPr>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2">
            <a:extLst>
              <a:ext uri="{FF2B5EF4-FFF2-40B4-BE49-F238E27FC236}">
                <a16:creationId xmlns:a16="http://schemas.microsoft.com/office/drawing/2014/main" id="{95011EAA-6A51-4F2F-B309-C9755D649545}"/>
              </a:ext>
            </a:extLst>
          </p:cNvPr>
          <p:cNvSpPr>
            <a:spLocks noGrp="1"/>
          </p:cNvSpPr>
          <p:nvPr>
            <p:ph idx="1"/>
          </p:nvPr>
        </p:nvSpPr>
        <p:spPr>
          <a:xfrm>
            <a:off x="0" y="285750"/>
            <a:ext cx="8382000" cy="5200650"/>
          </a:xfrm>
        </p:spPr>
        <p:txBody>
          <a:bodyPr/>
          <a:lstStyle/>
          <a:p>
            <a:r>
              <a:rPr lang="zh-CN" altLang="en-US" b="1">
                <a:solidFill>
                  <a:srgbClr val="FF0000"/>
                </a:solidFill>
              </a:rPr>
              <a:t>（三）对生产者的</a:t>
            </a:r>
            <a:r>
              <a:rPr lang="zh-CN" altLang="en-US" b="1" u="sng">
                <a:solidFill>
                  <a:srgbClr val="FF0000"/>
                </a:solidFill>
              </a:rPr>
              <a:t>禁止性</a:t>
            </a:r>
            <a:r>
              <a:rPr lang="zh-CN" altLang="en-US" b="1">
                <a:solidFill>
                  <a:srgbClr val="FF0000"/>
                </a:solidFill>
              </a:rPr>
              <a:t>规定</a:t>
            </a:r>
            <a:endParaRPr lang="en-US" altLang="zh-CN" b="1">
              <a:solidFill>
                <a:srgbClr val="FF0000"/>
              </a:solidFill>
            </a:endParaRPr>
          </a:p>
          <a:p>
            <a:endParaRPr lang="en-US" altLang="zh-CN" sz="2800" b="1"/>
          </a:p>
          <a:p>
            <a:r>
              <a:rPr lang="zh-CN" altLang="zh-CN" sz="2800" b="1"/>
              <a:t>不得生产国家明令淘汰的产品</a:t>
            </a:r>
            <a:endParaRPr lang="en-US" altLang="zh-CN" sz="2800" b="1"/>
          </a:p>
          <a:p>
            <a:r>
              <a:rPr lang="zh-CN" altLang="zh-CN" sz="2800" b="1"/>
              <a:t>不得伪造产地</a:t>
            </a:r>
            <a:endParaRPr lang="en-US" altLang="zh-CN" sz="2800" b="1"/>
          </a:p>
          <a:p>
            <a:r>
              <a:rPr lang="zh-CN" altLang="zh-CN" sz="2800" b="1"/>
              <a:t>不得伪造或者冒用他人的厂名、厂址</a:t>
            </a:r>
            <a:endParaRPr lang="en-US" altLang="zh-CN" sz="2800" b="1"/>
          </a:p>
          <a:p>
            <a:r>
              <a:rPr lang="zh-CN" altLang="zh-CN" sz="2800" b="1"/>
              <a:t>不得伪造或者冒用认证标志、名优标志等质量标志</a:t>
            </a:r>
            <a:endParaRPr lang="en-US" altLang="zh-CN" sz="2800" b="1"/>
          </a:p>
          <a:p>
            <a:r>
              <a:rPr lang="zh-CN" altLang="zh-CN" sz="2800" b="1"/>
              <a:t>不得在生产的产品中掺杂、掺假，以假充真、以次充好</a:t>
            </a:r>
            <a:endParaRPr lang="en-US" altLang="zh-CN" sz="2800" b="1"/>
          </a:p>
          <a:p>
            <a:r>
              <a:rPr lang="zh-CN" altLang="zh-CN" sz="2800" b="1"/>
              <a:t>不得以不合格产品冒充合格产品。</a:t>
            </a:r>
          </a:p>
          <a:p>
            <a:endParaRPr lang="zh-CN" altLang="en-US"/>
          </a:p>
        </p:txBody>
      </p:sp>
    </p:spTree>
    <p:extLst>
      <p:ext uri="{BB962C8B-B14F-4D97-AF65-F5344CB8AC3E}">
        <p14:creationId xmlns:p14="http://schemas.microsoft.com/office/powerpoint/2010/main" val="2357415210"/>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17DF723B-D229-4455-82FF-E4485F0B2962}"/>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四、销售者的责任和义务</a:t>
            </a:r>
          </a:p>
        </p:txBody>
      </p:sp>
      <p:sp>
        <p:nvSpPr>
          <p:cNvPr id="18435" name="Rectangle 3">
            <a:extLst>
              <a:ext uri="{FF2B5EF4-FFF2-40B4-BE49-F238E27FC236}">
                <a16:creationId xmlns:a16="http://schemas.microsoft.com/office/drawing/2014/main" id="{83158C4A-2DB2-4E2C-A1BE-095FE2049EBD}"/>
              </a:ext>
            </a:extLst>
          </p:cNvPr>
          <p:cNvSpPr>
            <a:spLocks noGrp="1" noChangeArrowheads="1"/>
          </p:cNvSpPr>
          <p:nvPr>
            <p:ph type="body" idx="1"/>
          </p:nvPr>
        </p:nvSpPr>
        <p:spPr>
          <a:xfrm>
            <a:off x="685800" y="2133600"/>
            <a:ext cx="7696200" cy="3352800"/>
          </a:xfrm>
        </p:spPr>
        <p:txBody>
          <a:bodyPr/>
          <a:lstStyle/>
          <a:p>
            <a:pPr eaLnBrk="1" hangingPunct="1"/>
            <a:r>
              <a:rPr lang="zh-CN" altLang="en-US" sz="3600" b="1"/>
              <a:t>进货环节的责任与义务</a:t>
            </a:r>
          </a:p>
          <a:p>
            <a:pPr eaLnBrk="1" hangingPunct="1"/>
            <a:r>
              <a:rPr lang="zh-CN" altLang="en-US" sz="3600" b="1"/>
              <a:t>保管环节的责任与义务</a:t>
            </a:r>
            <a:endParaRPr lang="en-US" altLang="zh-CN" sz="3600" b="1"/>
          </a:p>
          <a:p>
            <a:pPr eaLnBrk="1" hangingPunct="1"/>
            <a:r>
              <a:rPr lang="zh-CN" altLang="en-US" sz="3600" b="1"/>
              <a:t>对销售者的禁止性规定</a:t>
            </a:r>
          </a:p>
        </p:txBody>
      </p:sp>
      <p:pic>
        <p:nvPicPr>
          <p:cNvPr id="18436" name="Picture 4" descr="ce6I6AJnMS5s2">
            <a:extLst>
              <a:ext uri="{FF2B5EF4-FFF2-40B4-BE49-F238E27FC236}">
                <a16:creationId xmlns:a16="http://schemas.microsoft.com/office/drawing/2014/main" id="{2A2DA89F-6CAD-4C88-B0E5-DCA68160C6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1938" y="4071938"/>
            <a:ext cx="4357687" cy="249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005675"/>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F0EF05A7-8E93-4EAC-8BAC-F8E655F3C52B}"/>
              </a:ext>
            </a:extLst>
          </p:cNvPr>
          <p:cNvSpPr>
            <a:spLocks noGrp="1" noChangeArrowheads="1"/>
          </p:cNvSpPr>
          <p:nvPr>
            <p:ph type="title"/>
          </p:nvPr>
        </p:nvSpPr>
        <p:spPr>
          <a:xfrm>
            <a:off x="642938" y="-285750"/>
            <a:ext cx="6870700" cy="1600200"/>
          </a:xfrm>
        </p:spPr>
        <p:txBody>
          <a:bodyPr/>
          <a:lstStyle/>
          <a:p>
            <a:pPr eaLnBrk="1" hangingPunct="1"/>
            <a:r>
              <a:rPr lang="zh-CN" altLang="en-US" b="1">
                <a:ea typeface="隶书" panose="02010509060101010101" pitchFamily="49" charset="-122"/>
              </a:rPr>
              <a:t>五、产品侵权责任</a:t>
            </a:r>
          </a:p>
        </p:txBody>
      </p:sp>
      <p:sp>
        <p:nvSpPr>
          <p:cNvPr id="19459" name="Rectangle 3">
            <a:extLst>
              <a:ext uri="{FF2B5EF4-FFF2-40B4-BE49-F238E27FC236}">
                <a16:creationId xmlns:a16="http://schemas.microsoft.com/office/drawing/2014/main" id="{CFFAEA01-2C2E-4AAD-83D9-E22730426A59}"/>
              </a:ext>
            </a:extLst>
          </p:cNvPr>
          <p:cNvSpPr>
            <a:spLocks noGrp="1" noChangeArrowheads="1"/>
          </p:cNvSpPr>
          <p:nvPr>
            <p:ph type="body" idx="1"/>
          </p:nvPr>
        </p:nvSpPr>
        <p:spPr>
          <a:xfrm>
            <a:off x="428625" y="1500188"/>
            <a:ext cx="8001000" cy="4143375"/>
          </a:xfrm>
        </p:spPr>
        <p:txBody>
          <a:bodyPr/>
          <a:lstStyle/>
          <a:p>
            <a:pPr eaLnBrk="1" hangingPunct="1"/>
            <a:r>
              <a:rPr lang="zh-CN" altLang="en-US" sz="2800" b="1">
                <a:solidFill>
                  <a:srgbClr val="001414"/>
                </a:solidFill>
                <a:latin typeface="宋体" panose="02010600030101010101" pitchFamily="2" charset="-122"/>
              </a:rPr>
              <a:t>因产品存在</a:t>
            </a:r>
            <a:r>
              <a:rPr lang="zh-CN" altLang="en-US" sz="2800" b="1">
                <a:solidFill>
                  <a:schemeClr val="tx2"/>
                </a:solidFill>
                <a:latin typeface="宋体" panose="02010600030101010101" pitchFamily="2" charset="-122"/>
              </a:rPr>
              <a:t>缺陷</a:t>
            </a:r>
            <a:r>
              <a:rPr lang="zh-CN" altLang="en-US" sz="2800" b="1">
                <a:solidFill>
                  <a:srgbClr val="001414"/>
                </a:solidFill>
                <a:latin typeface="宋体" panose="02010600030101010101" pitchFamily="2" charset="-122"/>
              </a:rPr>
              <a:t>造成人身、他人财产损害的，受害人</a:t>
            </a:r>
            <a:r>
              <a:rPr lang="zh-CN" altLang="en-US" sz="2800" b="1">
                <a:latin typeface="宋体" panose="02010600030101010101" pitchFamily="2" charset="-122"/>
              </a:rPr>
              <a:t>可以向</a:t>
            </a:r>
            <a:r>
              <a:rPr lang="zh-CN" altLang="en-US" sz="2800" b="1">
                <a:solidFill>
                  <a:srgbClr val="FF0000"/>
                </a:solidFill>
                <a:latin typeface="宋体" panose="02010600030101010101" pitchFamily="2" charset="-122"/>
              </a:rPr>
              <a:t>产品的生产者</a:t>
            </a:r>
            <a:r>
              <a:rPr lang="zh-CN" altLang="en-US" sz="2800" b="1">
                <a:latin typeface="宋体" panose="02010600030101010101" pitchFamily="2" charset="-122"/>
              </a:rPr>
              <a:t>要求赔偿，也可以向</a:t>
            </a:r>
            <a:r>
              <a:rPr lang="zh-CN" altLang="en-US" sz="2800" b="1">
                <a:solidFill>
                  <a:srgbClr val="FF0000"/>
                </a:solidFill>
                <a:latin typeface="宋体" panose="02010600030101010101" pitchFamily="2" charset="-122"/>
              </a:rPr>
              <a:t>产品的销售者</a:t>
            </a:r>
            <a:r>
              <a:rPr lang="zh-CN" altLang="en-US" sz="2800" b="1">
                <a:latin typeface="宋体" panose="02010600030101010101" pitchFamily="2" charset="-122"/>
              </a:rPr>
              <a:t>要求赔偿</a:t>
            </a:r>
            <a:r>
              <a:rPr lang="zh-CN" altLang="en-US" sz="2800" b="1">
                <a:solidFill>
                  <a:srgbClr val="001414"/>
                </a:solidFill>
                <a:latin typeface="宋体" panose="02010600030101010101" pitchFamily="2" charset="-122"/>
              </a:rPr>
              <a:t>。生产者、销售者承担连带责任。</a:t>
            </a:r>
          </a:p>
          <a:p>
            <a:pPr eaLnBrk="1" hangingPunct="1"/>
            <a:endParaRPr lang="zh-CN" altLang="en-US" sz="2800" b="1">
              <a:solidFill>
                <a:srgbClr val="001414"/>
              </a:solidFill>
              <a:latin typeface="宋体" panose="02010600030101010101" pitchFamily="2" charset="-122"/>
            </a:endParaRPr>
          </a:p>
          <a:p>
            <a:pPr eaLnBrk="1" hangingPunct="1"/>
            <a:r>
              <a:rPr lang="zh-CN" altLang="en-US" sz="2800" b="1">
                <a:solidFill>
                  <a:srgbClr val="FF0000"/>
                </a:solidFill>
                <a:latin typeface="宋体" panose="02010600030101010101" pitchFamily="2" charset="-122"/>
              </a:rPr>
              <a:t>缺陷</a:t>
            </a:r>
            <a:r>
              <a:rPr lang="zh-CN" altLang="en-US" sz="2800" b="1">
                <a:latin typeface="宋体" panose="02010600030101010101" pitchFamily="2" charset="-122"/>
              </a:rPr>
              <a:t>，是指产品存在危及人身、他人财产安全的不合理的危险；产品有保障人体健康和人身、财产安全的国家标准、行业标准的，是指不符合该标准。</a:t>
            </a:r>
          </a:p>
        </p:txBody>
      </p:sp>
    </p:spTree>
    <p:extLst>
      <p:ext uri="{BB962C8B-B14F-4D97-AF65-F5344CB8AC3E}">
        <p14:creationId xmlns:p14="http://schemas.microsoft.com/office/powerpoint/2010/main" val="3594117444"/>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058855AC-F6C4-4C1F-A7F6-51C05264B487}"/>
              </a:ext>
            </a:extLst>
          </p:cNvPr>
          <p:cNvSpPr>
            <a:spLocks noGrp="1" noChangeArrowheads="1"/>
          </p:cNvSpPr>
          <p:nvPr>
            <p:ph type="title"/>
          </p:nvPr>
        </p:nvSpPr>
        <p:spPr>
          <a:xfrm>
            <a:off x="685800" y="152400"/>
            <a:ext cx="6870700" cy="1476375"/>
          </a:xfrm>
        </p:spPr>
        <p:txBody>
          <a:bodyPr/>
          <a:lstStyle/>
          <a:p>
            <a:pPr eaLnBrk="1" hangingPunct="1"/>
            <a:r>
              <a:rPr lang="zh-CN" altLang="en-US" b="1">
                <a:ea typeface="华文行楷" panose="02010800040101010101" pitchFamily="2" charset="-122"/>
              </a:rPr>
              <a:t>案例分析</a:t>
            </a:r>
          </a:p>
        </p:txBody>
      </p:sp>
      <p:sp>
        <p:nvSpPr>
          <p:cNvPr id="20483" name="Rectangle 3">
            <a:extLst>
              <a:ext uri="{FF2B5EF4-FFF2-40B4-BE49-F238E27FC236}">
                <a16:creationId xmlns:a16="http://schemas.microsoft.com/office/drawing/2014/main" id="{386BB13D-756C-47A4-8CE7-FF78F449F2B7}"/>
              </a:ext>
            </a:extLst>
          </p:cNvPr>
          <p:cNvSpPr>
            <a:spLocks noGrp="1" noChangeArrowheads="1"/>
          </p:cNvSpPr>
          <p:nvPr>
            <p:ph type="body" idx="1"/>
          </p:nvPr>
        </p:nvSpPr>
        <p:spPr>
          <a:xfrm>
            <a:off x="685800" y="1916113"/>
            <a:ext cx="7696200" cy="3570287"/>
          </a:xfrm>
        </p:spPr>
        <p:txBody>
          <a:bodyPr/>
          <a:lstStyle/>
          <a:p>
            <a:pPr eaLnBrk="1" hangingPunct="1">
              <a:lnSpc>
                <a:spcPct val="90000"/>
              </a:lnSpc>
              <a:buFontTx/>
              <a:buNone/>
            </a:pPr>
            <a:r>
              <a:rPr lang="en-US" altLang="zh-CN" sz="2800" b="1">
                <a:latin typeface="楷体_GB2312" pitchFamily="49" charset="-122"/>
                <a:ea typeface="楷体_GB2312" pitchFamily="49" charset="-122"/>
              </a:rPr>
              <a:t>  </a:t>
            </a:r>
            <a:r>
              <a:rPr lang="zh-CN" altLang="en-US" sz="2800" b="1">
                <a:latin typeface="楷体_GB2312" pitchFamily="49" charset="-122"/>
                <a:ea typeface="楷体_GB2312" pitchFamily="49" charset="-122"/>
              </a:rPr>
              <a:t>下列产品中存在</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产品质量法</a:t>
            </a:r>
            <a:r>
              <a:rPr lang="en-US" altLang="zh-CN" sz="2800" b="1">
                <a:latin typeface="楷体_GB2312" pitchFamily="49" charset="-122"/>
                <a:ea typeface="楷体_GB2312" pitchFamily="49" charset="-122"/>
              </a:rPr>
              <a:t>》</a:t>
            </a:r>
            <a:r>
              <a:rPr lang="zh-CN" altLang="en-US" sz="2800" b="1">
                <a:latin typeface="楷体_GB2312" pitchFamily="49" charset="-122"/>
                <a:ea typeface="楷体_GB2312" pitchFamily="49" charset="-122"/>
              </a:rPr>
              <a:t>所称的</a:t>
            </a:r>
            <a:r>
              <a:rPr lang="zh-CN" altLang="en-US" sz="2800" b="1">
                <a:latin typeface="Times New Roman" panose="02020603050405020304" pitchFamily="18" charset="0"/>
                <a:ea typeface="楷体_GB2312" pitchFamily="49" charset="-122"/>
              </a:rPr>
              <a:t>“</a:t>
            </a:r>
            <a:r>
              <a:rPr lang="zh-CN" altLang="en-US" sz="2800" b="1">
                <a:latin typeface="楷体_GB2312" pitchFamily="49" charset="-122"/>
                <a:ea typeface="楷体_GB2312" pitchFamily="49" charset="-122"/>
              </a:rPr>
              <a:t>缺陷</a:t>
            </a:r>
            <a:r>
              <a:rPr lang="zh-CN" altLang="en-US" sz="2800" b="1">
                <a:latin typeface="Times New Roman" panose="02020603050405020304" pitchFamily="18" charset="0"/>
                <a:ea typeface="楷体_GB2312" pitchFamily="49" charset="-122"/>
              </a:rPr>
              <a:t>”</a:t>
            </a:r>
            <a:r>
              <a:rPr lang="zh-CN" altLang="en-US" sz="2800" b="1">
                <a:latin typeface="楷体_GB2312" pitchFamily="49" charset="-122"/>
                <a:ea typeface="楷体_GB2312" pitchFamily="49" charset="-122"/>
              </a:rPr>
              <a:t>的有哪些？</a:t>
            </a:r>
          </a:p>
          <a:p>
            <a:pPr eaLnBrk="1" hangingPunct="1">
              <a:lnSpc>
                <a:spcPct val="90000"/>
              </a:lnSpc>
              <a:buFontTx/>
              <a:buNone/>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rPr>
              <a:t>A</a:t>
            </a:r>
            <a:r>
              <a:rPr lang="zh-CN" altLang="en-US" sz="2800" b="1">
                <a:latin typeface="楷体_GB2312" pitchFamily="49" charset="-122"/>
                <a:ea typeface="楷体_GB2312" pitchFamily="49" charset="-122"/>
              </a:rPr>
              <a:t>．致人中毒的假酒</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B</a:t>
            </a:r>
            <a:r>
              <a:rPr lang="zh-CN" altLang="en-US" sz="2800" b="1">
                <a:latin typeface="楷体_GB2312" pitchFamily="49" charset="-122"/>
                <a:ea typeface="楷体_GB2312" pitchFamily="49" charset="-122"/>
              </a:rPr>
              <a:t>．口感不佳的便宜酒</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C</a:t>
            </a:r>
            <a:r>
              <a:rPr lang="zh-CN" altLang="en-US" sz="2800" b="1">
                <a:latin typeface="楷体_GB2312" pitchFamily="49" charset="-122"/>
                <a:ea typeface="楷体_GB2312" pitchFamily="49" charset="-122"/>
              </a:rPr>
              <a:t>．易醉人的高度酒</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D</a:t>
            </a:r>
            <a:r>
              <a:rPr lang="zh-CN" altLang="en-US" sz="2800" b="1">
                <a:latin typeface="楷体_GB2312" pitchFamily="49" charset="-122"/>
                <a:ea typeface="楷体_GB2312" pitchFamily="49" charset="-122"/>
              </a:rPr>
              <a:t>．突然爆炸炸坏家具的汽酒（爆炸原因为气压过高）</a:t>
            </a:r>
            <a:br>
              <a:rPr lang="zh-CN" altLang="en-US" sz="2800" b="1">
                <a:latin typeface="楷体_GB2312" pitchFamily="49" charset="-122"/>
                <a:ea typeface="楷体_GB2312" pitchFamily="49" charset="-122"/>
              </a:rPr>
            </a:br>
            <a:endParaRPr lang="zh-CN" altLang="en-US" sz="2800">
              <a:latin typeface="楷体_GB2312" pitchFamily="49" charset="-122"/>
              <a:ea typeface="楷体_GB2312" pitchFamily="49" charset="-122"/>
            </a:endParaRPr>
          </a:p>
        </p:txBody>
      </p:sp>
    </p:spTree>
    <p:extLst>
      <p:ext uri="{BB962C8B-B14F-4D97-AF65-F5344CB8AC3E}">
        <p14:creationId xmlns:p14="http://schemas.microsoft.com/office/powerpoint/2010/main" val="1696595321"/>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D14D0859-4816-447D-B4CC-A42766F1B4B4}"/>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案例分析</a:t>
            </a:r>
          </a:p>
        </p:txBody>
      </p:sp>
      <p:sp>
        <p:nvSpPr>
          <p:cNvPr id="21507" name="Rectangle 3">
            <a:extLst>
              <a:ext uri="{FF2B5EF4-FFF2-40B4-BE49-F238E27FC236}">
                <a16:creationId xmlns:a16="http://schemas.microsoft.com/office/drawing/2014/main" id="{0CACBE2E-9C47-4FA3-9215-BFF1F417528D}"/>
              </a:ext>
            </a:extLst>
          </p:cNvPr>
          <p:cNvSpPr>
            <a:spLocks noGrp="1" noChangeArrowheads="1"/>
          </p:cNvSpPr>
          <p:nvPr>
            <p:ph type="body" idx="1"/>
          </p:nvPr>
        </p:nvSpPr>
        <p:spPr/>
        <p:txBody>
          <a:bodyPr/>
          <a:lstStyle/>
          <a:p>
            <a:pPr eaLnBrk="1" hangingPunct="1">
              <a:buFontTx/>
              <a:buNone/>
            </a:pPr>
            <a:r>
              <a:rPr lang="en-US" altLang="zh-CN" b="1">
                <a:latin typeface="楷体_GB2312" pitchFamily="49" charset="-122"/>
                <a:ea typeface="楷体_GB2312" pitchFamily="49" charset="-122"/>
              </a:rPr>
              <a:t>  </a:t>
            </a:r>
            <a:r>
              <a:rPr lang="zh-CN" altLang="en-US" b="1">
                <a:latin typeface="楷体_GB2312" pitchFamily="49" charset="-122"/>
                <a:ea typeface="楷体_GB2312" pitchFamily="49" charset="-122"/>
              </a:rPr>
              <a:t>下列产品中，哪些不是存在</a:t>
            </a:r>
            <a:r>
              <a:rPr lang="zh-CN" altLang="en-US" b="1">
                <a:latin typeface="Times New Roman" panose="02020603050405020304" pitchFamily="18" charset="0"/>
                <a:ea typeface="楷体_GB2312" pitchFamily="49" charset="-122"/>
              </a:rPr>
              <a:t>“</a:t>
            </a:r>
            <a:r>
              <a:rPr lang="zh-CN" altLang="en-US" b="1">
                <a:latin typeface="楷体_GB2312" pitchFamily="49" charset="-122"/>
                <a:ea typeface="楷体_GB2312" pitchFamily="49" charset="-122"/>
              </a:rPr>
              <a:t>缺陷</a:t>
            </a:r>
            <a:r>
              <a:rPr lang="zh-CN" altLang="en-US" b="1">
                <a:latin typeface="Times New Roman" panose="02020603050405020304" pitchFamily="18" charset="0"/>
                <a:ea typeface="楷体_GB2312" pitchFamily="49" charset="-122"/>
              </a:rPr>
              <a:t>”</a:t>
            </a:r>
            <a:r>
              <a:rPr lang="zh-CN" altLang="en-US" b="1">
                <a:latin typeface="楷体_GB2312" pitchFamily="49" charset="-122"/>
                <a:ea typeface="楷体_GB2312" pitchFamily="49" charset="-122"/>
              </a:rPr>
              <a:t>的产品？</a:t>
            </a:r>
          </a:p>
          <a:p>
            <a:pPr eaLnBrk="1" hangingPunct="1">
              <a:buFontTx/>
              <a:buNone/>
            </a:pPr>
            <a:r>
              <a:rPr lang="zh-CN" altLang="en-US" b="1">
                <a:latin typeface="楷体_GB2312" pitchFamily="49" charset="-122"/>
                <a:ea typeface="楷体_GB2312" pitchFamily="49" charset="-122"/>
              </a:rPr>
              <a:t>  </a:t>
            </a:r>
            <a:r>
              <a:rPr lang="en-US" altLang="zh-CN" b="1">
                <a:latin typeface="楷体_GB2312" pitchFamily="49" charset="-122"/>
                <a:ea typeface="楷体_GB2312" pitchFamily="49" charset="-122"/>
              </a:rPr>
              <a:t>A</a:t>
            </a:r>
            <a:r>
              <a:rPr lang="zh-CN" altLang="en-US" b="1">
                <a:latin typeface="楷体_GB2312" pitchFamily="49" charset="-122"/>
                <a:ea typeface="楷体_GB2312" pitchFamily="49" charset="-122"/>
              </a:rPr>
              <a:t>． 损伤皮肤的化妆品</a:t>
            </a:r>
            <a:br>
              <a:rPr lang="zh-CN" altLang="en-US" b="1">
                <a:latin typeface="楷体_GB2312" pitchFamily="49" charset="-122"/>
                <a:ea typeface="楷体_GB2312" pitchFamily="49" charset="-122"/>
              </a:rPr>
            </a:br>
            <a:r>
              <a:rPr lang="en-US" altLang="zh-CN" b="1">
                <a:latin typeface="楷体_GB2312" pitchFamily="49" charset="-122"/>
                <a:ea typeface="楷体_GB2312" pitchFamily="49" charset="-122"/>
              </a:rPr>
              <a:t>B</a:t>
            </a:r>
            <a:r>
              <a:rPr lang="zh-CN" altLang="en-US" b="1">
                <a:latin typeface="楷体_GB2312" pitchFamily="49" charset="-122"/>
                <a:ea typeface="楷体_GB2312" pitchFamily="49" charset="-122"/>
              </a:rPr>
              <a:t>． 制冷效果不好的空调机</a:t>
            </a:r>
            <a:br>
              <a:rPr lang="zh-CN" altLang="en-US" b="1">
                <a:latin typeface="楷体_GB2312" pitchFamily="49" charset="-122"/>
                <a:ea typeface="楷体_GB2312" pitchFamily="49" charset="-122"/>
              </a:rPr>
            </a:br>
            <a:r>
              <a:rPr lang="en-US" altLang="zh-CN" b="1">
                <a:latin typeface="楷体_GB2312" pitchFamily="49" charset="-122"/>
                <a:ea typeface="楷体_GB2312" pitchFamily="49" charset="-122"/>
              </a:rPr>
              <a:t>C</a:t>
            </a:r>
            <a:r>
              <a:rPr lang="zh-CN" altLang="en-US" b="1">
                <a:latin typeface="楷体_GB2312" pitchFamily="49" charset="-122"/>
                <a:ea typeface="楷体_GB2312" pitchFamily="49" charset="-122"/>
              </a:rPr>
              <a:t>． 图像效果不佳的电视机</a:t>
            </a:r>
            <a:br>
              <a:rPr lang="zh-CN" altLang="en-US" b="1">
                <a:latin typeface="楷体_GB2312" pitchFamily="49" charset="-122"/>
                <a:ea typeface="楷体_GB2312" pitchFamily="49" charset="-122"/>
              </a:rPr>
            </a:br>
            <a:r>
              <a:rPr lang="en-US" altLang="zh-CN" b="1">
                <a:latin typeface="楷体_GB2312" pitchFamily="49" charset="-122"/>
                <a:ea typeface="楷体_GB2312" pitchFamily="49" charset="-122"/>
              </a:rPr>
              <a:t>D</a:t>
            </a:r>
            <a:r>
              <a:rPr lang="zh-CN" altLang="en-US" b="1">
                <a:latin typeface="楷体_GB2312" pitchFamily="49" charset="-122"/>
                <a:ea typeface="楷体_GB2312" pitchFamily="49" charset="-122"/>
              </a:rPr>
              <a:t>． 保温效果不良的暖水瓶</a:t>
            </a:r>
          </a:p>
          <a:p>
            <a:pPr eaLnBrk="1" hangingPunct="1"/>
            <a:endParaRPr lang="en-US" altLang="zh-CN">
              <a:latin typeface="楷体_GB2312" pitchFamily="49" charset="-122"/>
              <a:ea typeface="楷体_GB2312" pitchFamily="49" charset="-122"/>
            </a:endParaRPr>
          </a:p>
        </p:txBody>
      </p:sp>
    </p:spTree>
    <p:extLst>
      <p:ext uri="{BB962C8B-B14F-4D97-AF65-F5344CB8AC3E}">
        <p14:creationId xmlns:p14="http://schemas.microsoft.com/office/powerpoint/2010/main" val="269397924"/>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46B6051D-C6CB-4A57-A41B-979F17F880D6}"/>
              </a:ext>
            </a:extLst>
          </p:cNvPr>
          <p:cNvSpPr>
            <a:spLocks noGrp="1" noChangeArrowheads="1"/>
          </p:cNvSpPr>
          <p:nvPr>
            <p:ph type="title"/>
          </p:nvPr>
        </p:nvSpPr>
        <p:spPr>
          <a:xfrm>
            <a:off x="685800" y="152400"/>
            <a:ext cx="6870700" cy="973138"/>
          </a:xfrm>
        </p:spPr>
        <p:txBody>
          <a:bodyPr/>
          <a:lstStyle/>
          <a:p>
            <a:pPr eaLnBrk="1" hangingPunct="1"/>
            <a:r>
              <a:rPr lang="zh-CN" altLang="en-US" b="1">
                <a:ea typeface="华文行楷" panose="02010800040101010101" pitchFamily="2" charset="-122"/>
              </a:rPr>
              <a:t>案例分析</a:t>
            </a:r>
          </a:p>
        </p:txBody>
      </p:sp>
      <p:sp>
        <p:nvSpPr>
          <p:cNvPr id="22531" name="Rectangle 3">
            <a:extLst>
              <a:ext uri="{FF2B5EF4-FFF2-40B4-BE49-F238E27FC236}">
                <a16:creationId xmlns:a16="http://schemas.microsoft.com/office/drawing/2014/main" id="{C9CA91D1-4E29-4AAB-A5CD-89985B214DA2}"/>
              </a:ext>
            </a:extLst>
          </p:cNvPr>
          <p:cNvSpPr>
            <a:spLocks noGrp="1" noChangeArrowheads="1"/>
          </p:cNvSpPr>
          <p:nvPr>
            <p:ph type="body" idx="1"/>
          </p:nvPr>
        </p:nvSpPr>
        <p:spPr>
          <a:xfrm>
            <a:off x="214313" y="1143000"/>
            <a:ext cx="8215312" cy="4500563"/>
          </a:xfrm>
        </p:spPr>
        <p:txBody>
          <a:bodyPr/>
          <a:lstStyle/>
          <a:p>
            <a:pPr eaLnBrk="1" hangingPunct="1">
              <a:buFontTx/>
              <a:buNone/>
            </a:pPr>
            <a:r>
              <a:rPr lang="en-US" altLang="zh-CN" sz="2400" b="1">
                <a:latin typeface="楷体_GB2312" pitchFamily="49" charset="-122"/>
                <a:ea typeface="楷体_GB2312" pitchFamily="49" charset="-122"/>
                <a:cs typeface="Tahoma" panose="020B0604030504040204" pitchFamily="34" charset="0"/>
              </a:rPr>
              <a:t>  </a:t>
            </a:r>
            <a:r>
              <a:rPr lang="zh-CN" altLang="en-US" sz="2800" b="1">
                <a:latin typeface="楷体_GB2312" pitchFamily="49" charset="-122"/>
                <a:ea typeface="楷体_GB2312" pitchFamily="49" charset="-122"/>
                <a:cs typeface="Tahoma" panose="020B0604030504040204" pitchFamily="34" charset="0"/>
              </a:rPr>
              <a:t>王某在某商厦买了一台电视机，使用不到</a:t>
            </a:r>
            <a:r>
              <a:rPr lang="en-US" altLang="zh-CN" sz="2800" b="1">
                <a:latin typeface="楷体_GB2312" pitchFamily="49" charset="-122"/>
                <a:ea typeface="楷体_GB2312" pitchFamily="49" charset="-122"/>
                <a:cs typeface="Tahoma" panose="020B0604030504040204" pitchFamily="34" charset="0"/>
              </a:rPr>
              <a:t>3</a:t>
            </a:r>
            <a:r>
              <a:rPr lang="zh-CN" altLang="en-US" sz="2800" b="1">
                <a:latin typeface="楷体_GB2312" pitchFamily="49" charset="-122"/>
                <a:ea typeface="楷体_GB2312" pitchFamily="49" charset="-122"/>
                <a:cs typeface="Tahoma" panose="020B0604030504040204" pitchFamily="34" charset="0"/>
              </a:rPr>
              <a:t>个月，发生爆炸事故，家中财产损失达</a:t>
            </a:r>
            <a:r>
              <a:rPr lang="en-US" altLang="zh-CN" sz="2800" b="1">
                <a:latin typeface="楷体_GB2312" pitchFamily="49" charset="-122"/>
                <a:ea typeface="楷体_GB2312" pitchFamily="49" charset="-122"/>
                <a:cs typeface="Tahoma" panose="020B0604030504040204" pitchFamily="34" charset="0"/>
              </a:rPr>
              <a:t>30000</a:t>
            </a:r>
            <a:r>
              <a:rPr lang="zh-CN" altLang="en-US" sz="2800" b="1">
                <a:latin typeface="楷体_GB2312" pitchFamily="49" charset="-122"/>
                <a:ea typeface="楷体_GB2312" pitchFamily="49" charset="-122"/>
                <a:cs typeface="Tahoma" panose="020B0604030504040204" pitchFamily="34" charset="0"/>
              </a:rPr>
              <a:t>元。经查属于质量事故，王某要求商厦赔偿其经济损失。商厦认为产品质量责任在生产厂家，让王某找生产者予以赔偿。依照有关法律规定，王某可向谁提出赔偿请求？</a:t>
            </a:r>
          </a:p>
          <a:p>
            <a:pPr eaLnBrk="1" hangingPunct="1">
              <a:buFontTx/>
              <a:buNone/>
            </a:pPr>
            <a:r>
              <a:rPr lang="zh-CN" altLang="en-US" sz="2800" b="1">
                <a:latin typeface="楷体_GB2312" pitchFamily="49" charset="-122"/>
                <a:ea typeface="楷体_GB2312" pitchFamily="49" charset="-122"/>
                <a:cs typeface="Tahoma" panose="020B0604030504040204" pitchFamily="34" charset="0"/>
              </a:rPr>
              <a:t>  </a:t>
            </a:r>
            <a:r>
              <a:rPr lang="en-US" altLang="zh-CN" sz="2800" b="1">
                <a:latin typeface="楷体_GB2312" pitchFamily="49" charset="-122"/>
                <a:ea typeface="楷体_GB2312" pitchFamily="49" charset="-122"/>
                <a:cs typeface="Tahoma" panose="020B0604030504040204" pitchFamily="34" charset="0"/>
              </a:rPr>
              <a:t>A</a:t>
            </a:r>
            <a:r>
              <a:rPr lang="zh-CN" altLang="en-US" sz="2800" b="1">
                <a:latin typeface="楷体_GB2312" pitchFamily="49" charset="-122"/>
                <a:ea typeface="楷体_GB2312" pitchFamily="49" charset="-122"/>
                <a:cs typeface="Tahoma" panose="020B0604030504040204" pitchFamily="34" charset="0"/>
              </a:rPr>
              <a:t>．只能向该商厦请求赔偿</a:t>
            </a:r>
            <a:br>
              <a:rPr lang="zh-CN" altLang="en-US" sz="2800" b="1">
                <a:latin typeface="楷体_GB2312" pitchFamily="49" charset="-122"/>
                <a:ea typeface="楷体_GB2312" pitchFamily="49" charset="-122"/>
                <a:cs typeface="Tahoma" panose="020B0604030504040204" pitchFamily="34" charset="0"/>
              </a:rPr>
            </a:br>
            <a:r>
              <a:rPr lang="en-US" altLang="zh-CN" sz="2800" b="1">
                <a:latin typeface="楷体_GB2312" pitchFamily="49" charset="-122"/>
                <a:ea typeface="楷体_GB2312" pitchFamily="49" charset="-122"/>
                <a:cs typeface="Tahoma" panose="020B0604030504040204" pitchFamily="34" charset="0"/>
              </a:rPr>
              <a:t>B</a:t>
            </a:r>
            <a:r>
              <a:rPr lang="zh-CN" altLang="en-US" sz="2800" b="1">
                <a:latin typeface="楷体_GB2312" pitchFamily="49" charset="-122"/>
                <a:ea typeface="楷体_GB2312" pitchFamily="49" charset="-122"/>
                <a:cs typeface="Tahoma" panose="020B0604030504040204" pitchFamily="34" charset="0"/>
              </a:rPr>
              <a:t>．只能向生产者请求赔偿</a:t>
            </a:r>
            <a:br>
              <a:rPr lang="zh-CN" altLang="en-US" sz="2800" b="1">
                <a:latin typeface="楷体_GB2312" pitchFamily="49" charset="-122"/>
                <a:ea typeface="楷体_GB2312" pitchFamily="49" charset="-122"/>
                <a:cs typeface="Tahoma" panose="020B0604030504040204" pitchFamily="34" charset="0"/>
              </a:rPr>
            </a:br>
            <a:r>
              <a:rPr lang="en-US" altLang="zh-CN" sz="2800" b="1">
                <a:latin typeface="楷体_GB2312" pitchFamily="49" charset="-122"/>
                <a:ea typeface="楷体_GB2312" pitchFamily="49" charset="-122"/>
                <a:cs typeface="Tahoma" panose="020B0604030504040204" pitchFamily="34" charset="0"/>
              </a:rPr>
              <a:t>C</a:t>
            </a:r>
            <a:r>
              <a:rPr lang="zh-CN" altLang="en-US" sz="2800" b="1">
                <a:latin typeface="楷体_GB2312" pitchFamily="49" charset="-122"/>
                <a:ea typeface="楷体_GB2312" pitchFamily="49" charset="-122"/>
                <a:cs typeface="Tahoma" panose="020B0604030504040204" pitchFamily="34" charset="0"/>
              </a:rPr>
              <a:t>．可以向该商厦也可以向生产者请求赔偿</a:t>
            </a:r>
            <a:br>
              <a:rPr lang="zh-CN" altLang="en-US" sz="2800" b="1">
                <a:latin typeface="楷体_GB2312" pitchFamily="49" charset="-122"/>
                <a:ea typeface="楷体_GB2312" pitchFamily="49" charset="-122"/>
                <a:cs typeface="Tahoma" panose="020B0604030504040204" pitchFamily="34" charset="0"/>
              </a:rPr>
            </a:br>
            <a:r>
              <a:rPr lang="en-US" altLang="zh-CN" sz="2800" b="1">
                <a:latin typeface="楷体_GB2312" pitchFamily="49" charset="-122"/>
                <a:ea typeface="楷体_GB2312" pitchFamily="49" charset="-122"/>
                <a:cs typeface="Tahoma" panose="020B0604030504040204" pitchFamily="34" charset="0"/>
              </a:rPr>
              <a:t>D</a:t>
            </a:r>
            <a:r>
              <a:rPr lang="zh-CN" altLang="en-US" sz="2800" b="1">
                <a:latin typeface="楷体_GB2312" pitchFamily="49" charset="-122"/>
                <a:ea typeface="楷体_GB2312" pitchFamily="49" charset="-122"/>
                <a:cs typeface="Tahoma" panose="020B0604030504040204" pitchFamily="34" charset="0"/>
              </a:rPr>
              <a:t>．只有在找不到生产者时，才能向该商厦请示赔偿</a:t>
            </a:r>
            <a:endParaRPr lang="zh-CN" altLang="en-US" sz="2800">
              <a:latin typeface="楷体_GB2312" pitchFamily="49" charset="-122"/>
              <a:ea typeface="楷体_GB2312" pitchFamily="49" charset="-122"/>
              <a:cs typeface="Tahoma" panose="020B0604030504040204" pitchFamily="34" charset="0"/>
            </a:endParaRPr>
          </a:p>
        </p:txBody>
      </p:sp>
    </p:spTree>
    <p:extLst>
      <p:ext uri="{BB962C8B-B14F-4D97-AF65-F5344CB8AC3E}">
        <p14:creationId xmlns:p14="http://schemas.microsoft.com/office/powerpoint/2010/main" val="1846083989"/>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50BD9D7C-6811-42BD-A0D3-A6C3F6DA13BC}"/>
              </a:ext>
            </a:extLst>
          </p:cNvPr>
          <p:cNvSpPr>
            <a:spLocks noGrp="1" noChangeArrowheads="1"/>
          </p:cNvSpPr>
          <p:nvPr>
            <p:ph type="body" idx="1"/>
          </p:nvPr>
        </p:nvSpPr>
        <p:spPr>
          <a:xfrm>
            <a:off x="500063" y="1000125"/>
            <a:ext cx="7881937" cy="4486275"/>
          </a:xfrm>
        </p:spPr>
        <p:txBody>
          <a:bodyPr/>
          <a:lstStyle/>
          <a:p>
            <a:pPr eaLnBrk="1" hangingPunct="1">
              <a:buFont typeface="Wingdings" panose="05000000000000000000" pitchFamily="2" charset="2"/>
              <a:buChar char="v"/>
            </a:pPr>
            <a:r>
              <a:rPr lang="zh-CN" altLang="en-US" sz="3600" b="1">
                <a:solidFill>
                  <a:srgbClr val="FF0000"/>
                </a:solidFill>
                <a:latin typeface="宋体" panose="02010600030101010101" pitchFamily="2" charset="-122"/>
              </a:rPr>
              <a:t>销售者承担赔偿责任的情形：</a:t>
            </a:r>
            <a:endParaRPr lang="en-US" altLang="zh-CN" sz="3600" b="1">
              <a:solidFill>
                <a:srgbClr val="FF0000"/>
              </a:solidFill>
              <a:latin typeface="宋体" panose="02010600030101010101" pitchFamily="2" charset="-122"/>
            </a:endParaRPr>
          </a:p>
          <a:p>
            <a:pPr eaLnBrk="1" hangingPunct="1"/>
            <a:r>
              <a:rPr lang="zh-CN" altLang="en-US" b="1"/>
              <a:t>销售者由于</a:t>
            </a:r>
            <a:r>
              <a:rPr lang="zh-CN" altLang="en-US" b="1">
                <a:solidFill>
                  <a:srgbClr val="FF0000"/>
                </a:solidFill>
              </a:rPr>
              <a:t>过错</a:t>
            </a:r>
            <a:r>
              <a:rPr lang="zh-CN" altLang="en-US" b="1"/>
              <a:t>使产品存在缺陷，造成人身、财产损害的，</a:t>
            </a:r>
            <a:r>
              <a:rPr lang="zh-CN" altLang="en-US" b="1" u="sng">
                <a:solidFill>
                  <a:srgbClr val="E83B18"/>
                </a:solidFill>
              </a:rPr>
              <a:t>销售者</a:t>
            </a:r>
            <a:r>
              <a:rPr lang="zh-CN" altLang="en-US" b="1"/>
              <a:t>应当承担赔偿责任</a:t>
            </a:r>
          </a:p>
          <a:p>
            <a:pPr eaLnBrk="1" hangingPunct="1"/>
            <a:r>
              <a:rPr lang="zh-CN" altLang="en-US" b="1"/>
              <a:t>销售者不能指明缺陷产品的生产者，也不能指明缺陷产品的供货者的，</a:t>
            </a:r>
            <a:r>
              <a:rPr lang="zh-CN" altLang="en-US" b="1" u="sng">
                <a:solidFill>
                  <a:srgbClr val="E83B18"/>
                </a:solidFill>
              </a:rPr>
              <a:t>销售者</a:t>
            </a:r>
            <a:r>
              <a:rPr lang="zh-CN" altLang="en-US" b="1"/>
              <a:t>应当承担赔偿责任。</a:t>
            </a:r>
          </a:p>
        </p:txBody>
      </p:sp>
    </p:spTree>
    <p:extLst>
      <p:ext uri="{BB962C8B-B14F-4D97-AF65-F5344CB8AC3E}">
        <p14:creationId xmlns:p14="http://schemas.microsoft.com/office/powerpoint/2010/main" val="88519909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9D6FBFC1-AB1B-47DF-B386-0DB8AEF4D02C}"/>
              </a:ext>
            </a:extLst>
          </p:cNvPr>
          <p:cNvSpPr>
            <a:spLocks noGrp="1" noChangeArrowheads="1"/>
          </p:cNvSpPr>
          <p:nvPr>
            <p:ph type="title"/>
          </p:nvPr>
        </p:nvSpPr>
        <p:spPr/>
        <p:txBody>
          <a:bodyPr/>
          <a:lstStyle/>
          <a:p>
            <a:pPr eaLnBrk="1" hangingPunct="1"/>
            <a:r>
              <a:rPr lang="zh-CN" altLang="en-US" b="1">
                <a:ea typeface="华文隶书" panose="02010800040101010101" pitchFamily="2" charset="-122"/>
              </a:rPr>
              <a:t>不承担赔偿责任的情形</a:t>
            </a:r>
          </a:p>
        </p:txBody>
      </p:sp>
      <p:sp>
        <p:nvSpPr>
          <p:cNvPr id="24579" name="Rectangle 3">
            <a:extLst>
              <a:ext uri="{FF2B5EF4-FFF2-40B4-BE49-F238E27FC236}">
                <a16:creationId xmlns:a16="http://schemas.microsoft.com/office/drawing/2014/main" id="{A49D2FF5-2D4E-4DF5-93CE-7F17D464B34C}"/>
              </a:ext>
            </a:extLst>
          </p:cNvPr>
          <p:cNvSpPr>
            <a:spLocks noGrp="1" noChangeArrowheads="1"/>
          </p:cNvSpPr>
          <p:nvPr>
            <p:ph type="body" idx="1"/>
          </p:nvPr>
        </p:nvSpPr>
        <p:spPr/>
        <p:txBody>
          <a:bodyPr/>
          <a:lstStyle/>
          <a:p>
            <a:pPr eaLnBrk="1" hangingPunct="1">
              <a:lnSpc>
                <a:spcPct val="90000"/>
              </a:lnSpc>
            </a:pPr>
            <a:r>
              <a:rPr lang="zh-CN" altLang="en-US" b="1">
                <a:solidFill>
                  <a:srgbClr val="FF0000"/>
                </a:solidFill>
              </a:rPr>
              <a:t>生产者能够证明有下列情形之一的，不承担赔偿责任：</a:t>
            </a:r>
            <a:r>
              <a:rPr lang="zh-CN" altLang="en-US" b="1"/>
              <a:t> </a:t>
            </a:r>
          </a:p>
          <a:p>
            <a:pPr eaLnBrk="1" hangingPunct="1">
              <a:lnSpc>
                <a:spcPct val="90000"/>
              </a:lnSpc>
            </a:pPr>
            <a:r>
              <a:rPr lang="zh-CN" altLang="en-US" b="1">
                <a:solidFill>
                  <a:srgbClr val="001414"/>
                </a:solidFill>
              </a:rPr>
              <a:t>未将产品投入流通的； </a:t>
            </a:r>
          </a:p>
          <a:p>
            <a:pPr eaLnBrk="1" hangingPunct="1">
              <a:lnSpc>
                <a:spcPct val="90000"/>
              </a:lnSpc>
            </a:pPr>
            <a:r>
              <a:rPr lang="zh-CN" altLang="en-US" b="1">
                <a:solidFill>
                  <a:srgbClr val="001414"/>
                </a:solidFill>
              </a:rPr>
              <a:t>产品投入流通时，引起损害的缺陷尚不存在的；</a:t>
            </a:r>
          </a:p>
          <a:p>
            <a:pPr eaLnBrk="1" hangingPunct="1">
              <a:lnSpc>
                <a:spcPct val="90000"/>
              </a:lnSpc>
            </a:pPr>
            <a:r>
              <a:rPr lang="zh-CN" altLang="en-US" b="1">
                <a:solidFill>
                  <a:srgbClr val="001414"/>
                </a:solidFill>
              </a:rPr>
              <a:t>将产品投入流通时的科学技术水平尚不能发现缺陷的存在的。</a:t>
            </a:r>
          </a:p>
        </p:txBody>
      </p:sp>
    </p:spTree>
    <p:extLst>
      <p:ext uri="{BB962C8B-B14F-4D97-AF65-F5344CB8AC3E}">
        <p14:creationId xmlns:p14="http://schemas.microsoft.com/office/powerpoint/2010/main" val="229902441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4414E63-94A1-45EA-B571-8EFE94B6795C}"/>
              </a:ext>
            </a:extLst>
          </p:cNvPr>
          <p:cNvSpPr>
            <a:spLocks noGrp="1" noChangeArrowheads="1"/>
          </p:cNvSpPr>
          <p:nvPr>
            <p:ph type="title"/>
          </p:nvPr>
        </p:nvSpPr>
        <p:spPr>
          <a:xfrm>
            <a:off x="685800" y="152400"/>
            <a:ext cx="6870700" cy="973138"/>
          </a:xfrm>
        </p:spPr>
        <p:txBody>
          <a:bodyPr/>
          <a:lstStyle/>
          <a:p>
            <a:pPr eaLnBrk="1" hangingPunct="1"/>
            <a:r>
              <a:rPr lang="zh-CN" altLang="en-US" b="1">
                <a:ea typeface="华文行楷" panose="02010800040101010101" pitchFamily="2" charset="-122"/>
              </a:rPr>
              <a:t>案例分析</a:t>
            </a:r>
          </a:p>
        </p:txBody>
      </p:sp>
      <p:sp>
        <p:nvSpPr>
          <p:cNvPr id="25603" name="Rectangle 3">
            <a:extLst>
              <a:ext uri="{FF2B5EF4-FFF2-40B4-BE49-F238E27FC236}">
                <a16:creationId xmlns:a16="http://schemas.microsoft.com/office/drawing/2014/main" id="{6C2F4BBF-5B70-4BA3-A312-DC38603B0BC9}"/>
              </a:ext>
            </a:extLst>
          </p:cNvPr>
          <p:cNvSpPr>
            <a:spLocks noGrp="1" noChangeArrowheads="1"/>
          </p:cNvSpPr>
          <p:nvPr>
            <p:ph type="body" idx="1"/>
          </p:nvPr>
        </p:nvSpPr>
        <p:spPr>
          <a:xfrm>
            <a:off x="357188" y="1214438"/>
            <a:ext cx="8286750" cy="4287837"/>
          </a:xfrm>
        </p:spPr>
        <p:txBody>
          <a:bodyPr/>
          <a:lstStyle/>
          <a:p>
            <a:pPr eaLnBrk="1" hangingPunct="1">
              <a:buFontTx/>
              <a:buNone/>
            </a:pPr>
            <a:r>
              <a:rPr lang="en-US" altLang="zh-CN" sz="2400" b="1">
                <a:latin typeface="楷体_GB2312" pitchFamily="49" charset="-122"/>
                <a:ea typeface="楷体_GB2312" pitchFamily="49" charset="-122"/>
              </a:rPr>
              <a:t>  </a:t>
            </a:r>
            <a:r>
              <a:rPr lang="zh-CN" altLang="en-US" sz="2800" b="1">
                <a:latin typeface="楷体_GB2312" pitchFamily="49" charset="-122"/>
                <a:ea typeface="楷体_GB2312" pitchFamily="49" charset="-122"/>
              </a:rPr>
              <a:t>某厂开发一种新型节能炉具，先后制造出</a:t>
            </a:r>
            <a:r>
              <a:rPr lang="en-US" altLang="zh-CN" sz="2800" b="1">
                <a:latin typeface="楷体_GB2312" pitchFamily="49" charset="-122"/>
                <a:ea typeface="楷体_GB2312" pitchFamily="49" charset="-122"/>
              </a:rPr>
              <a:t>10</a:t>
            </a:r>
            <a:r>
              <a:rPr lang="zh-CN" altLang="en-US" sz="2800" b="1">
                <a:latin typeface="楷体_GB2312" pitchFamily="49" charset="-122"/>
                <a:ea typeface="楷体_GB2312" pitchFamily="49" charset="-122"/>
              </a:rPr>
              <a:t>件样品，后样品在有</a:t>
            </a:r>
            <a:r>
              <a:rPr lang="en-US" altLang="zh-CN" sz="2800" b="1">
                <a:latin typeface="楷体_GB2312" pitchFamily="49" charset="-122"/>
                <a:ea typeface="楷体_GB2312" pitchFamily="49" charset="-122"/>
              </a:rPr>
              <a:t>6</a:t>
            </a:r>
            <a:r>
              <a:rPr lang="zh-CN" altLang="en-US" sz="2800" b="1">
                <a:latin typeface="楷体_GB2312" pitchFamily="49" charset="-122"/>
                <a:ea typeface="楷体_GB2312" pitchFamily="49" charset="-122"/>
              </a:rPr>
              <a:t>件丢失。</a:t>
            </a:r>
            <a:r>
              <a:rPr lang="en-US" altLang="zh-CN" sz="2800" b="1">
                <a:latin typeface="楷体_GB2312" pitchFamily="49" charset="-122"/>
                <a:ea typeface="楷体_GB2312" pitchFamily="49" charset="-122"/>
              </a:rPr>
              <a:t>1996</a:t>
            </a:r>
            <a:r>
              <a:rPr lang="zh-CN" altLang="en-US" sz="2800" b="1">
                <a:latin typeface="楷体_GB2312" pitchFamily="49" charset="-122"/>
                <a:ea typeface="楷体_GB2312" pitchFamily="49" charset="-122"/>
              </a:rPr>
              <a:t>年某户居民的燃气罐发生爆炸，查明原因是使用了某厂丢失的</a:t>
            </a:r>
            <a:r>
              <a:rPr lang="en-US" altLang="zh-CN" sz="2800" b="1">
                <a:latin typeface="楷体_GB2312" pitchFamily="49" charset="-122"/>
                <a:ea typeface="楷体_GB2312" pitchFamily="49" charset="-122"/>
              </a:rPr>
              <a:t>6</a:t>
            </a:r>
            <a:r>
              <a:rPr lang="zh-CN" altLang="en-US" sz="2800" b="1">
                <a:latin typeface="楷体_GB2312" pitchFamily="49" charset="-122"/>
                <a:ea typeface="楷体_GB2312" pitchFamily="49" charset="-122"/>
              </a:rPr>
              <a:t>件样品炉具中的一件，而该炉具存在重大缺陷。该户居民要求某厂赔偿损失，某厂不同意赔偿，下列理由中哪一个最能支持某厂立场？</a:t>
            </a:r>
          </a:p>
          <a:p>
            <a:pPr eaLnBrk="1" hangingPunct="1">
              <a:buFontTx/>
              <a:buNone/>
            </a:pPr>
            <a:r>
              <a:rPr lang="zh-CN" altLang="en-US" sz="2800" b="1">
                <a:latin typeface="楷体_GB2312" pitchFamily="49" charset="-122"/>
                <a:ea typeface="楷体_GB2312" pitchFamily="49" charset="-122"/>
              </a:rPr>
              <a:t>  </a:t>
            </a:r>
            <a:r>
              <a:rPr lang="en-US" altLang="zh-CN" sz="2800" b="1">
                <a:latin typeface="楷体_GB2312" pitchFamily="49" charset="-122"/>
                <a:ea typeface="楷体_GB2312" pitchFamily="49" charset="-122"/>
              </a:rPr>
              <a:t>A</a:t>
            </a:r>
            <a:r>
              <a:rPr lang="zh-CN" altLang="en-US" sz="2800" b="1">
                <a:latin typeface="楷体_GB2312" pitchFamily="49" charset="-122"/>
                <a:ea typeface="楷体_GB2312" pitchFamily="49" charset="-122"/>
              </a:rPr>
              <a:t>．该炉具尚未投入流通</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B</a:t>
            </a:r>
            <a:r>
              <a:rPr lang="zh-CN" altLang="en-US" sz="2800" b="1">
                <a:latin typeface="楷体_GB2312" pitchFamily="49" charset="-122"/>
                <a:ea typeface="楷体_GB2312" pitchFamily="49" charset="-122"/>
              </a:rPr>
              <a:t>．该户居民如何得到炉具的事实不清</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C</a:t>
            </a:r>
            <a:r>
              <a:rPr lang="zh-CN" altLang="en-US" sz="2800" b="1">
                <a:latin typeface="楷体_GB2312" pitchFamily="49" charset="-122"/>
                <a:ea typeface="楷体_GB2312" pitchFamily="49" charset="-122"/>
              </a:rPr>
              <a:t>．该居民偷盗样品，由此造成的损失应由其自负</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D</a:t>
            </a:r>
            <a:r>
              <a:rPr lang="zh-CN" altLang="en-US" sz="2800" b="1">
                <a:latin typeface="楷体_GB2312" pitchFamily="49" charset="-122"/>
                <a:ea typeface="楷体_GB2312" pitchFamily="49" charset="-122"/>
              </a:rPr>
              <a:t>．该户居民应向提供给其炉具的人索赔</a:t>
            </a:r>
            <a:br>
              <a:rPr lang="zh-CN" altLang="en-US" sz="2400" b="1">
                <a:latin typeface="楷体_GB2312" pitchFamily="49" charset="-122"/>
                <a:ea typeface="楷体_GB2312" pitchFamily="49" charset="-122"/>
              </a:rPr>
            </a:br>
            <a:endParaRPr lang="zh-CN" altLang="en-US" sz="2400" b="1">
              <a:latin typeface="楷体_GB2312" pitchFamily="49" charset="-122"/>
              <a:ea typeface="楷体_GB2312" pitchFamily="49" charset="-122"/>
            </a:endParaRPr>
          </a:p>
          <a:p>
            <a:pPr eaLnBrk="1" hangingPunct="1"/>
            <a:endParaRPr lang="en-US" altLang="zh-CN" sz="2400">
              <a:latin typeface="楷体_GB2312" pitchFamily="49" charset="-122"/>
              <a:ea typeface="楷体_GB2312" pitchFamily="49" charset="-122"/>
            </a:endParaRPr>
          </a:p>
        </p:txBody>
      </p:sp>
    </p:spTree>
    <p:extLst>
      <p:ext uri="{BB962C8B-B14F-4D97-AF65-F5344CB8AC3E}">
        <p14:creationId xmlns:p14="http://schemas.microsoft.com/office/powerpoint/2010/main" val="6614822"/>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a:extLst>
              <a:ext uri="{FF2B5EF4-FFF2-40B4-BE49-F238E27FC236}">
                <a16:creationId xmlns:a16="http://schemas.microsoft.com/office/drawing/2014/main" id="{9A5B7DC7-AB8C-415A-B68C-A7477AFA3D25}"/>
              </a:ext>
            </a:extLst>
          </p:cNvPr>
          <p:cNvSpPr>
            <a:spLocks noGrp="1"/>
          </p:cNvSpPr>
          <p:nvPr>
            <p:ph type="title"/>
          </p:nvPr>
        </p:nvSpPr>
        <p:spPr>
          <a:xfrm>
            <a:off x="685800" y="152400"/>
            <a:ext cx="6870700" cy="1347788"/>
          </a:xfrm>
        </p:spPr>
        <p:txBody>
          <a:bodyPr/>
          <a:lstStyle/>
          <a:p>
            <a:r>
              <a:rPr lang="en-US" altLang="zh-CN" b="1">
                <a:latin typeface="隶书" panose="02010509060101010101" pitchFamily="49" charset="-122"/>
                <a:ea typeface="隶书" panose="02010509060101010101" pitchFamily="49" charset="-122"/>
              </a:rPr>
              <a:t>《</a:t>
            </a:r>
            <a:r>
              <a:rPr lang="zh-CN" altLang="en-US" b="1">
                <a:latin typeface="隶书" panose="02010509060101010101" pitchFamily="49" charset="-122"/>
                <a:ea typeface="隶书" panose="02010509060101010101" pitchFamily="49" charset="-122"/>
              </a:rPr>
              <a:t>食品安全法</a:t>
            </a:r>
            <a:r>
              <a:rPr lang="en-US" altLang="zh-CN" b="1">
                <a:latin typeface="隶书" panose="02010509060101010101" pitchFamily="49" charset="-122"/>
                <a:ea typeface="隶书" panose="02010509060101010101" pitchFamily="49" charset="-122"/>
              </a:rPr>
              <a:t>》</a:t>
            </a:r>
            <a:r>
              <a:rPr lang="zh-CN" altLang="en-US" b="1">
                <a:latin typeface="隶书" panose="02010509060101010101" pitchFamily="49" charset="-122"/>
                <a:ea typeface="隶书" panose="02010509060101010101" pitchFamily="49" charset="-122"/>
              </a:rPr>
              <a:t>十倍赔偿</a:t>
            </a:r>
          </a:p>
        </p:txBody>
      </p:sp>
      <p:sp>
        <p:nvSpPr>
          <p:cNvPr id="26627" name="内容占位符 2">
            <a:extLst>
              <a:ext uri="{FF2B5EF4-FFF2-40B4-BE49-F238E27FC236}">
                <a16:creationId xmlns:a16="http://schemas.microsoft.com/office/drawing/2014/main" id="{D0BE191E-A3B4-4308-ABAD-16EAE9A081BC}"/>
              </a:ext>
            </a:extLst>
          </p:cNvPr>
          <p:cNvSpPr>
            <a:spLocks noGrp="1"/>
          </p:cNvSpPr>
          <p:nvPr>
            <p:ph idx="1"/>
          </p:nvPr>
        </p:nvSpPr>
        <p:spPr>
          <a:xfrm>
            <a:off x="500063" y="1828800"/>
            <a:ext cx="7881937" cy="3657600"/>
          </a:xfrm>
        </p:spPr>
        <p:txBody>
          <a:bodyPr/>
          <a:lstStyle/>
          <a:p>
            <a:pPr>
              <a:lnSpc>
                <a:spcPct val="150000"/>
              </a:lnSpc>
            </a:pPr>
            <a:r>
              <a:rPr lang="zh-CN" altLang="zh-CN" b="1">
                <a:solidFill>
                  <a:srgbClr val="FF0000"/>
                </a:solidFill>
              </a:rPr>
              <a:t>生产</a:t>
            </a:r>
            <a:r>
              <a:rPr lang="zh-CN" altLang="zh-CN" b="1"/>
              <a:t>不符合食品安全标准的食品或者</a:t>
            </a:r>
            <a:r>
              <a:rPr lang="zh-CN" altLang="zh-CN" b="1">
                <a:solidFill>
                  <a:srgbClr val="FF0000"/>
                </a:solidFill>
              </a:rPr>
              <a:t>销售明知</a:t>
            </a:r>
            <a:r>
              <a:rPr lang="zh-CN" altLang="zh-CN" b="1"/>
              <a:t>是不符合食品安全标准的食品，消费者除要求赔偿损失外，还可以向生产者或者销售者要求</a:t>
            </a:r>
            <a:r>
              <a:rPr lang="zh-CN" altLang="zh-CN" b="1">
                <a:solidFill>
                  <a:srgbClr val="FF0000"/>
                </a:solidFill>
              </a:rPr>
              <a:t>支付价款</a:t>
            </a:r>
            <a:r>
              <a:rPr lang="zh-CN" altLang="zh-CN" b="1" u="sng">
                <a:solidFill>
                  <a:srgbClr val="FF0000"/>
                </a:solidFill>
              </a:rPr>
              <a:t>十倍</a:t>
            </a:r>
            <a:r>
              <a:rPr lang="zh-CN" altLang="zh-CN" b="1">
                <a:solidFill>
                  <a:srgbClr val="FF0000"/>
                </a:solidFill>
              </a:rPr>
              <a:t>的赔偿金</a:t>
            </a:r>
            <a:r>
              <a:rPr lang="zh-CN" altLang="zh-CN" b="1"/>
              <a:t>。</a:t>
            </a:r>
          </a:p>
          <a:p>
            <a:pPr>
              <a:lnSpc>
                <a:spcPct val="150000"/>
              </a:lnSpc>
            </a:pPr>
            <a:endParaRPr lang="zh-CN" altLang="en-US"/>
          </a:p>
        </p:txBody>
      </p:sp>
    </p:spTree>
    <p:extLst>
      <p:ext uri="{BB962C8B-B14F-4D97-AF65-F5344CB8AC3E}">
        <p14:creationId xmlns:p14="http://schemas.microsoft.com/office/powerpoint/2010/main" val="3321641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p:txBody>
          <a:bodyPr vert="horz" wrap="square" lIns="91440" tIns="45720" rIns="91440" bIns="45720" anchor="b" anchorCtr="0"/>
          <a:lstStyle/>
          <a:p>
            <a:pPr eaLnBrk="1" hangingPunct="1"/>
            <a:endParaRPr lang="zh-CN" altLang="zh-CN" b="1" dirty="0">
              <a:ea typeface="隶书" panose="02010509060101010101" pitchFamily="49" charset="-122"/>
            </a:endParaRPr>
          </a:p>
        </p:txBody>
      </p:sp>
      <p:sp>
        <p:nvSpPr>
          <p:cNvPr id="31747" name="Rectangle 3"/>
          <p:cNvSpPr>
            <a:spLocks noGrp="1"/>
          </p:cNvSpPr>
          <p:nvPr>
            <p:ph idx="1"/>
          </p:nvPr>
        </p:nvSpPr>
        <p:spPr/>
        <p:txBody>
          <a:bodyPr vert="horz" wrap="square" lIns="91440" tIns="45720" rIns="91440" bIns="45720" anchor="t" anchorCtr="0"/>
          <a:lstStyle/>
          <a:p>
            <a:pPr eaLnBrk="1" hangingPunct="1"/>
            <a:r>
              <a:rPr lang="zh-CN" altLang="en-US" sz="2800" b="1" dirty="0"/>
              <a:t>总公司与分公司</a:t>
            </a:r>
          </a:p>
          <a:p>
            <a:pPr eaLnBrk="1" hangingPunct="1"/>
            <a:r>
              <a:rPr lang="zh-CN" altLang="en-US" sz="2800" b="1" dirty="0"/>
              <a:t>总公司具有独立法人地位，分公司不具有独立法人地位，其业务活动的后果由总公司承担。</a:t>
            </a:r>
          </a:p>
          <a:p>
            <a:pPr eaLnBrk="1" hangingPunct="1"/>
            <a:r>
              <a:rPr lang="zh-CN" altLang="en-US" sz="2800" b="1" dirty="0"/>
              <a:t>母公司与子公司</a:t>
            </a:r>
          </a:p>
          <a:p>
            <a:pPr eaLnBrk="1" hangingPunct="1"/>
            <a:r>
              <a:rPr lang="zh-CN" altLang="en-US" sz="2800" b="1" dirty="0"/>
              <a:t>母公司和子公司都具有独立法人地位，各自独立承担责任。</a:t>
            </a:r>
          </a:p>
          <a:p>
            <a:pPr eaLnBrk="1" hangingPunct="1">
              <a:buNone/>
            </a:pPr>
            <a:endParaRPr lang="zh-CN" altLang="en-US" sz="2800" b="1" dirty="0"/>
          </a:p>
          <a:p>
            <a:pPr eaLnBrk="1" hangingPunct="1"/>
            <a:r>
              <a:rPr lang="zh-CN" altLang="en-US" sz="2800" b="1" i="1" dirty="0"/>
              <a:t>分别以工商银行和西门子公司为例进行分析</a:t>
            </a: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a:extLst>
              <a:ext uri="{FF2B5EF4-FFF2-40B4-BE49-F238E27FC236}">
                <a16:creationId xmlns:a16="http://schemas.microsoft.com/office/drawing/2014/main" id="{83A02B7C-DC1D-4B9F-9CC2-CB3CD2EB0547}"/>
              </a:ext>
            </a:extLst>
          </p:cNvPr>
          <p:cNvSpPr>
            <a:spLocks noGrp="1"/>
          </p:cNvSpPr>
          <p:nvPr>
            <p:ph type="title"/>
          </p:nvPr>
        </p:nvSpPr>
        <p:spPr/>
        <p:txBody>
          <a:bodyPr/>
          <a:lstStyle/>
          <a:p>
            <a:r>
              <a:rPr lang="zh-CN" altLang="en-US" b="1">
                <a:latin typeface="华文行楷" panose="02010800040101010101" pitchFamily="2" charset="-122"/>
                <a:ea typeface="华文行楷" panose="02010800040101010101" pitchFamily="2" charset="-122"/>
              </a:rPr>
              <a:t>案例分析</a:t>
            </a:r>
          </a:p>
        </p:txBody>
      </p:sp>
      <p:sp>
        <p:nvSpPr>
          <p:cNvPr id="27651" name="内容占位符 2">
            <a:extLst>
              <a:ext uri="{FF2B5EF4-FFF2-40B4-BE49-F238E27FC236}">
                <a16:creationId xmlns:a16="http://schemas.microsoft.com/office/drawing/2014/main" id="{0966C4E0-5304-4223-87EB-2C3F4FC0E3D6}"/>
              </a:ext>
            </a:extLst>
          </p:cNvPr>
          <p:cNvSpPr>
            <a:spLocks noGrp="1"/>
          </p:cNvSpPr>
          <p:nvPr>
            <p:ph idx="1"/>
          </p:nvPr>
        </p:nvSpPr>
        <p:spPr>
          <a:xfrm>
            <a:off x="428625" y="1828800"/>
            <a:ext cx="8215313" cy="3657600"/>
          </a:xfrm>
        </p:spPr>
        <p:txBody>
          <a:bodyPr/>
          <a:lstStyle/>
          <a:p>
            <a:pPr eaLnBrk="1" hangingPunct="1">
              <a:buFontTx/>
              <a:buNone/>
            </a:pPr>
            <a:r>
              <a:rPr lang="zh-CN" altLang="en-US" sz="2800" b="1">
                <a:latin typeface="楷体_GB2312" pitchFamily="49" charset="-122"/>
                <a:ea typeface="楷体_GB2312" pitchFamily="49" charset="-122"/>
              </a:rPr>
              <a:t>  尚先生在某超市买了</a:t>
            </a:r>
            <a:r>
              <a:rPr lang="en-US" altLang="zh-CN" sz="2800" b="1">
                <a:latin typeface="楷体_GB2312" pitchFamily="49" charset="-122"/>
                <a:ea typeface="楷体_GB2312" pitchFamily="49" charset="-122"/>
              </a:rPr>
              <a:t>20</a:t>
            </a:r>
            <a:r>
              <a:rPr lang="zh-CN" altLang="en-US" sz="2800" b="1">
                <a:latin typeface="楷体_GB2312" pitchFamily="49" charset="-122"/>
                <a:ea typeface="楷体_GB2312" pitchFamily="49" charset="-122"/>
              </a:rPr>
              <a:t>余袋海产品，回到家后发现该产品已过保质期，打开一袋发现颜色发暗，且散发出一股臭味，经鉴定该产品已变质。尚先生要求超市给予十倍赔偿，被超市拒绝。请思考，尚先生的要求能否实现？</a:t>
            </a:r>
            <a:endParaRPr lang="en-US" altLang="zh-CN" sz="2800" b="1">
              <a:latin typeface="楷体_GB2312" pitchFamily="49" charset="-122"/>
              <a:ea typeface="楷体_GB2312" pitchFamily="49" charset="-122"/>
            </a:endParaRPr>
          </a:p>
          <a:p>
            <a:pPr eaLnBrk="1" hangingPunct="1">
              <a:buFontTx/>
              <a:buNone/>
            </a:pPr>
            <a:r>
              <a:rPr lang="en-US" altLang="zh-CN" sz="2800" b="1">
                <a:latin typeface="楷体_GB2312" pitchFamily="49" charset="-122"/>
                <a:ea typeface="楷体_GB2312" pitchFamily="49" charset="-122"/>
              </a:rPr>
              <a:t>  A</a:t>
            </a:r>
            <a:r>
              <a:rPr lang="zh-CN" altLang="en-US" sz="2800" b="1">
                <a:latin typeface="楷体_GB2312" pitchFamily="49" charset="-122"/>
                <a:ea typeface="楷体_GB2312" pitchFamily="49" charset="-122"/>
              </a:rPr>
              <a:t>．超市明知产品过保质期仍然销售，应当承担十倍赔偿的责任</a:t>
            </a:r>
            <a:br>
              <a:rPr lang="zh-CN" altLang="en-US" sz="2800" b="1">
                <a:latin typeface="楷体_GB2312" pitchFamily="49" charset="-122"/>
                <a:ea typeface="楷体_GB2312" pitchFamily="49" charset="-122"/>
              </a:rPr>
            </a:br>
            <a:r>
              <a:rPr lang="en-US" altLang="zh-CN" sz="2800" b="1">
                <a:latin typeface="楷体_GB2312" pitchFamily="49" charset="-122"/>
                <a:ea typeface="楷体_GB2312" pitchFamily="49" charset="-122"/>
              </a:rPr>
              <a:t>B</a:t>
            </a:r>
            <a:r>
              <a:rPr lang="zh-CN" altLang="en-US" sz="2800" b="1">
                <a:latin typeface="楷体_GB2312" pitchFamily="49" charset="-122"/>
                <a:ea typeface="楷体_GB2312" pitchFamily="49" charset="-122"/>
              </a:rPr>
              <a:t>．超市只需要承担退款的责任即可</a:t>
            </a:r>
            <a:br>
              <a:rPr lang="zh-CN" altLang="en-US" sz="2800" b="1">
                <a:latin typeface="楷体_GB2312" pitchFamily="49" charset="-122"/>
                <a:ea typeface="楷体_GB2312" pitchFamily="49" charset="-122"/>
              </a:rPr>
            </a:br>
            <a:endParaRPr lang="en-US" altLang="zh-CN" sz="2800" b="1">
              <a:latin typeface="楷体_GB2312" pitchFamily="49" charset="-122"/>
              <a:ea typeface="楷体_GB2312" pitchFamily="49" charset="-122"/>
            </a:endParaRPr>
          </a:p>
          <a:p>
            <a:pPr eaLnBrk="1" hangingPunct="1">
              <a:buFontTx/>
              <a:buNone/>
            </a:pPr>
            <a:endParaRPr lang="zh-CN" altLang="en-US" sz="2800" b="1">
              <a:latin typeface="楷体_GB2312" pitchFamily="49" charset="-122"/>
              <a:ea typeface="楷体_GB2312" pitchFamily="49" charset="-122"/>
            </a:endParaRPr>
          </a:p>
        </p:txBody>
      </p:sp>
    </p:spTree>
    <p:extLst>
      <p:ext uri="{BB962C8B-B14F-4D97-AF65-F5344CB8AC3E}">
        <p14:creationId xmlns:p14="http://schemas.microsoft.com/office/powerpoint/2010/main" val="3645807027"/>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044BDBD4-7C3E-4E33-810E-950EFB7ED522}"/>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产品侵权责任的诉讼时效</a:t>
            </a:r>
          </a:p>
        </p:txBody>
      </p:sp>
      <p:sp>
        <p:nvSpPr>
          <p:cNvPr id="28675" name="Rectangle 3">
            <a:extLst>
              <a:ext uri="{FF2B5EF4-FFF2-40B4-BE49-F238E27FC236}">
                <a16:creationId xmlns:a16="http://schemas.microsoft.com/office/drawing/2014/main" id="{2315B7E9-A7AE-485F-A8CF-8150BBD67FC4}"/>
              </a:ext>
            </a:extLst>
          </p:cNvPr>
          <p:cNvSpPr>
            <a:spLocks noGrp="1" noChangeArrowheads="1"/>
          </p:cNvSpPr>
          <p:nvPr>
            <p:ph type="body" idx="1"/>
          </p:nvPr>
        </p:nvSpPr>
        <p:spPr/>
        <p:txBody>
          <a:bodyPr/>
          <a:lstStyle/>
          <a:p>
            <a:pPr eaLnBrk="1" hangingPunct="1">
              <a:lnSpc>
                <a:spcPct val="90000"/>
              </a:lnSpc>
            </a:pPr>
            <a:r>
              <a:rPr lang="zh-CN" altLang="en-US" b="1">
                <a:solidFill>
                  <a:srgbClr val="FF0000"/>
                </a:solidFill>
                <a:latin typeface="宋体" panose="02010600030101010101" pitchFamily="2" charset="-122"/>
              </a:rPr>
              <a:t>二年</a:t>
            </a:r>
            <a:endParaRPr lang="zh-CN" altLang="en-US" b="1">
              <a:latin typeface="宋体" panose="02010600030101010101" pitchFamily="2" charset="-122"/>
            </a:endParaRPr>
          </a:p>
          <a:p>
            <a:pPr eaLnBrk="1" hangingPunct="1">
              <a:lnSpc>
                <a:spcPct val="90000"/>
              </a:lnSpc>
            </a:pPr>
            <a:r>
              <a:rPr lang="zh-CN" altLang="en-US" b="1">
                <a:latin typeface="宋体" panose="02010600030101010101" pitchFamily="2" charset="-122"/>
              </a:rPr>
              <a:t>自当事人知道或者应当知道其权益受到损害时起计算</a:t>
            </a:r>
          </a:p>
          <a:p>
            <a:pPr eaLnBrk="1" hangingPunct="1">
              <a:lnSpc>
                <a:spcPct val="90000"/>
              </a:lnSpc>
            </a:pPr>
            <a:endParaRPr lang="zh-CN" altLang="en-US" sz="1600" b="1">
              <a:latin typeface="宋体" panose="02010600030101010101" pitchFamily="2" charset="-122"/>
            </a:endParaRPr>
          </a:p>
          <a:p>
            <a:pPr eaLnBrk="1" hangingPunct="1">
              <a:lnSpc>
                <a:spcPct val="90000"/>
              </a:lnSpc>
            </a:pPr>
            <a:r>
              <a:rPr lang="zh-CN" altLang="en-US" b="1">
                <a:latin typeface="宋体" panose="02010600030101010101" pitchFamily="2" charset="-122"/>
              </a:rPr>
              <a:t>最长时效十年</a:t>
            </a:r>
          </a:p>
          <a:p>
            <a:pPr eaLnBrk="1" hangingPunct="1">
              <a:lnSpc>
                <a:spcPct val="90000"/>
              </a:lnSpc>
            </a:pPr>
            <a:r>
              <a:rPr lang="zh-CN" altLang="en-US" b="1">
                <a:latin typeface="宋体" panose="02010600030101010101" pitchFamily="2" charset="-122"/>
              </a:rPr>
              <a:t>尚未超过明示的安全使用期的除外</a:t>
            </a:r>
            <a:endParaRPr lang="zh-CN" altLang="en-US"/>
          </a:p>
        </p:txBody>
      </p:sp>
    </p:spTree>
    <p:extLst>
      <p:ext uri="{BB962C8B-B14F-4D97-AF65-F5344CB8AC3E}">
        <p14:creationId xmlns:p14="http://schemas.microsoft.com/office/powerpoint/2010/main" val="2582007270"/>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920BC8C6-BB4A-4F7A-9B48-5A9F60A1C611}"/>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六、产品违约责任</a:t>
            </a:r>
          </a:p>
        </p:txBody>
      </p:sp>
      <p:sp>
        <p:nvSpPr>
          <p:cNvPr id="29699" name="Rectangle 3">
            <a:extLst>
              <a:ext uri="{FF2B5EF4-FFF2-40B4-BE49-F238E27FC236}">
                <a16:creationId xmlns:a16="http://schemas.microsoft.com/office/drawing/2014/main" id="{4B9C6B52-20AD-48FB-A0DD-74DEBBEBF809}"/>
              </a:ext>
            </a:extLst>
          </p:cNvPr>
          <p:cNvSpPr>
            <a:spLocks noGrp="1" noChangeArrowheads="1"/>
          </p:cNvSpPr>
          <p:nvPr>
            <p:ph type="body" idx="1"/>
          </p:nvPr>
        </p:nvSpPr>
        <p:spPr/>
        <p:txBody>
          <a:bodyPr/>
          <a:lstStyle/>
          <a:p>
            <a:pPr eaLnBrk="1" hangingPunct="1"/>
            <a:r>
              <a:rPr lang="zh-CN" altLang="en-US" b="1">
                <a:latin typeface="宋体" panose="02010600030101010101" pitchFamily="2" charset="-122"/>
              </a:rPr>
              <a:t>售出的产品有</a:t>
            </a:r>
            <a:r>
              <a:rPr lang="en-US" altLang="zh-CN" b="1">
                <a:latin typeface="宋体" panose="02010600030101010101" pitchFamily="2" charset="-122"/>
              </a:rPr>
              <a:t>P172</a:t>
            </a:r>
            <a:r>
              <a:rPr lang="zh-CN" altLang="en-US" b="1">
                <a:latin typeface="宋体" panose="02010600030101010101" pitchFamily="2" charset="-122"/>
              </a:rPr>
              <a:t>情形之一的，</a:t>
            </a:r>
            <a:r>
              <a:rPr lang="zh-CN" altLang="en-US" b="1">
                <a:solidFill>
                  <a:srgbClr val="FF0000"/>
                </a:solidFill>
                <a:latin typeface="宋体" panose="02010600030101010101" pitchFamily="2" charset="-122"/>
              </a:rPr>
              <a:t>销售者</a:t>
            </a:r>
            <a:r>
              <a:rPr lang="zh-CN" altLang="en-US" b="1">
                <a:latin typeface="宋体" panose="02010600030101010101" pitchFamily="2" charset="-122"/>
              </a:rPr>
              <a:t>应当负责</a:t>
            </a:r>
            <a:r>
              <a:rPr lang="zh-CN" altLang="en-US" b="1">
                <a:solidFill>
                  <a:srgbClr val="FF0000"/>
                </a:solidFill>
                <a:latin typeface="宋体" panose="02010600030101010101" pitchFamily="2" charset="-122"/>
              </a:rPr>
              <a:t>修理、更换、退货</a:t>
            </a:r>
            <a:r>
              <a:rPr lang="zh-CN" altLang="en-US" b="1">
                <a:latin typeface="宋体" panose="02010600030101010101" pitchFamily="2" charset="-122"/>
              </a:rPr>
              <a:t>；</a:t>
            </a:r>
          </a:p>
          <a:p>
            <a:pPr eaLnBrk="1" hangingPunct="1"/>
            <a:r>
              <a:rPr lang="zh-CN" altLang="en-US" b="1">
                <a:latin typeface="宋体" panose="02010600030101010101" pitchFamily="2" charset="-122"/>
              </a:rPr>
              <a:t>给购买产品的消费者造成损失的，销售者应当</a:t>
            </a:r>
            <a:r>
              <a:rPr lang="zh-CN" altLang="en-US" b="1">
                <a:solidFill>
                  <a:srgbClr val="FF0000"/>
                </a:solidFill>
                <a:latin typeface="宋体" panose="02010600030101010101" pitchFamily="2" charset="-122"/>
              </a:rPr>
              <a:t>赔偿损失</a:t>
            </a:r>
          </a:p>
        </p:txBody>
      </p:sp>
    </p:spTree>
    <p:extLst>
      <p:ext uri="{BB962C8B-B14F-4D97-AF65-F5344CB8AC3E}">
        <p14:creationId xmlns:p14="http://schemas.microsoft.com/office/powerpoint/2010/main" val="161198884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C6DD161D-DC72-4BBD-85EF-FFFF5EC89DB0}"/>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本章重点</a:t>
            </a:r>
          </a:p>
        </p:txBody>
      </p:sp>
      <p:sp>
        <p:nvSpPr>
          <p:cNvPr id="30723" name="Rectangle 3">
            <a:extLst>
              <a:ext uri="{FF2B5EF4-FFF2-40B4-BE49-F238E27FC236}">
                <a16:creationId xmlns:a16="http://schemas.microsoft.com/office/drawing/2014/main" id="{1FE76613-88E5-4E5D-8C6A-F077C9C43B8E}"/>
              </a:ext>
            </a:extLst>
          </p:cNvPr>
          <p:cNvSpPr>
            <a:spLocks noGrp="1" noChangeArrowheads="1"/>
          </p:cNvSpPr>
          <p:nvPr>
            <p:ph type="body" idx="1"/>
          </p:nvPr>
        </p:nvSpPr>
        <p:spPr/>
        <p:txBody>
          <a:bodyPr/>
          <a:lstStyle/>
          <a:p>
            <a:pPr eaLnBrk="1" hangingPunct="1"/>
            <a:endParaRPr lang="en-US" altLang="zh-CN" b="1"/>
          </a:p>
          <a:p>
            <a:pPr eaLnBrk="1" hangingPunct="1"/>
            <a:r>
              <a:rPr lang="zh-CN" altLang="en-US" b="1"/>
              <a:t>生产者、销售者的产品和义务</a:t>
            </a:r>
            <a:endParaRPr lang="en-US" altLang="zh-CN" b="1"/>
          </a:p>
          <a:p>
            <a:pPr eaLnBrk="1" hangingPunct="1"/>
            <a:r>
              <a:rPr lang="zh-CN" altLang="en-US" b="1"/>
              <a:t>产品侵权损害赔偿责任</a:t>
            </a:r>
          </a:p>
          <a:p>
            <a:pPr eaLnBrk="1" hangingPunct="1"/>
            <a:r>
              <a:rPr lang="zh-CN" altLang="en-US" b="1"/>
              <a:t>分组讨论课后实验实训案例</a:t>
            </a:r>
          </a:p>
          <a:p>
            <a:pPr eaLnBrk="1" hangingPunct="1"/>
            <a:endParaRPr lang="en-US" altLang="zh-CN" b="1"/>
          </a:p>
        </p:txBody>
      </p:sp>
    </p:spTree>
    <p:extLst>
      <p:ext uri="{BB962C8B-B14F-4D97-AF65-F5344CB8AC3E}">
        <p14:creationId xmlns:p14="http://schemas.microsoft.com/office/powerpoint/2010/main" val="202364807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第八章</a:t>
            </a:r>
          </a:p>
        </p:txBody>
      </p:sp>
      <p:sp>
        <p:nvSpPr>
          <p:cNvPr id="289797"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消费者权益保护法</a:t>
            </a: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p:cNvSpPr>
          <p:nvPr>
            <p:ph type="title"/>
          </p:nvPr>
        </p:nvSpPr>
        <p:spPr>
          <a:xfrm>
            <a:off x="539115" y="188595"/>
            <a:ext cx="7672388" cy="1062038"/>
          </a:xfrm>
        </p:spPr>
        <p:txBody>
          <a:bodyPr vert="horz" wrap="square" lIns="91440" tIns="45720" rIns="91440" bIns="45720" anchor="b" anchorCtr="0"/>
          <a:lstStyle/>
          <a:p>
            <a:pPr eaLnBrk="1" hangingPunct="1"/>
            <a:r>
              <a:rPr lang="zh-CN" altLang="zh-CN" sz="4000" b="1" dirty="0">
                <a:ea typeface="隶书" panose="02010509060101010101" pitchFamily="49" charset="-122"/>
              </a:rPr>
              <a:t>一、消费者与消费者权益保护法</a:t>
            </a:r>
          </a:p>
        </p:txBody>
      </p:sp>
      <p:sp>
        <p:nvSpPr>
          <p:cNvPr id="203779" name="Rectangle 3"/>
          <p:cNvSpPr>
            <a:spLocks noGrp="1"/>
          </p:cNvSpPr>
          <p:nvPr>
            <p:ph type="body"/>
          </p:nvPr>
        </p:nvSpPr>
        <p:spPr>
          <a:xfrm>
            <a:off x="685800" y="1714500"/>
            <a:ext cx="7696200" cy="1196340"/>
          </a:xfrm>
        </p:spPr>
        <p:txBody>
          <a:bodyPr vert="horz" wrap="square" lIns="91440" tIns="45720" rIns="91440" bIns="45720" anchor="t" anchorCtr="0"/>
          <a:lstStyle/>
          <a:p>
            <a:pPr marL="0" indent="0" eaLnBrk="1" hangingPunct="1">
              <a:lnSpc>
                <a:spcPts val="4200"/>
              </a:lnSpc>
              <a:buNone/>
            </a:pPr>
            <a:r>
              <a:rPr lang="en-US" altLang="zh-CN" b="1" dirty="0">
                <a:latin typeface="华文新魏" panose="02010800040101010101" charset="-122"/>
                <a:ea typeface="华文新魏" panose="02010800040101010101" charset="-122"/>
              </a:rPr>
              <a:t>  </a:t>
            </a:r>
            <a:r>
              <a:rPr lang="zh-CN" altLang="zh-CN" sz="3600" b="1" u="sng" dirty="0">
                <a:latin typeface="华文新魏" panose="02010800040101010101" charset="-122"/>
                <a:ea typeface="华文新魏" panose="02010800040101010101" charset="-122"/>
                <a:cs typeface="华文新魏" panose="02010800040101010101" charset="-122"/>
              </a:rPr>
              <a:t>消费者</a:t>
            </a:r>
            <a:r>
              <a:rPr lang="zh-CN" altLang="zh-CN" b="1" dirty="0">
                <a:latin typeface="华文新魏" panose="02010800040101010101" charset="-122"/>
                <a:ea typeface="华文新魏" panose="02010800040101010101" charset="-122"/>
                <a:cs typeface="华文新魏" panose="02010800040101010101" charset="-122"/>
              </a:rPr>
              <a:t>是指</a:t>
            </a:r>
            <a:r>
              <a:rPr lang="zh-CN" altLang="zh-CN" b="1" u="sng" dirty="0">
                <a:solidFill>
                  <a:srgbClr val="E83B18"/>
                </a:solidFill>
                <a:latin typeface="华文新魏" panose="02010800040101010101" charset="-122"/>
                <a:ea typeface="华文新魏" panose="02010800040101010101" charset="-122"/>
                <a:cs typeface="华文新魏" panose="02010800040101010101" charset="-122"/>
              </a:rPr>
              <a:t>为生活消费需要</a:t>
            </a:r>
            <a:r>
              <a:rPr lang="zh-CN" altLang="zh-CN" b="1" dirty="0">
                <a:latin typeface="华文新魏" panose="02010800040101010101" charset="-122"/>
                <a:ea typeface="华文新魏" panose="02010800040101010101" charset="-122"/>
                <a:cs typeface="华文新魏" panose="02010800040101010101" charset="-122"/>
              </a:rPr>
              <a:t>而购买、使用商品或者接受服务的个人。</a:t>
            </a:r>
            <a:r>
              <a:rPr lang="zh-CN" altLang="zh-CN" dirty="0">
                <a:latin typeface="华文新魏" panose="02010800040101010101" charset="-122"/>
                <a:ea typeface="华文新魏" panose="02010800040101010101" charset="-122"/>
                <a:cs typeface="华文新魏" panose="02010800040101010101" charset="-122"/>
              </a:rPr>
              <a:t> </a:t>
            </a:r>
          </a:p>
          <a:p>
            <a:pPr marL="0" indent="0" eaLnBrk="1" hangingPunct="1">
              <a:lnSpc>
                <a:spcPts val="4200"/>
              </a:lnSpc>
              <a:buNone/>
            </a:pPr>
            <a:endParaRPr lang="zh-CN" altLang="zh-CN" b="1" dirty="0">
              <a:solidFill>
                <a:srgbClr val="000000"/>
              </a:solidFill>
              <a:latin typeface="华文新魏" panose="02010800040101010101" charset="-122"/>
              <a:ea typeface="华文新魏" panose="02010800040101010101" charset="-122"/>
              <a:cs typeface="华文新魏" panose="02010800040101010101" charset="-122"/>
            </a:endParaRPr>
          </a:p>
        </p:txBody>
      </p:sp>
      <p:sp>
        <p:nvSpPr>
          <p:cNvPr id="2" name="文本框 1"/>
          <p:cNvSpPr txBox="1"/>
          <p:nvPr/>
        </p:nvSpPr>
        <p:spPr>
          <a:xfrm>
            <a:off x="971550" y="3213100"/>
            <a:ext cx="7386955" cy="1568450"/>
          </a:xfrm>
          <a:prstGeom prst="rect">
            <a:avLst/>
          </a:prstGeom>
          <a:noFill/>
        </p:spPr>
        <p:txBody>
          <a:bodyPr wrap="square" rtlCol="0">
            <a:spAutoFit/>
          </a:bodyPr>
          <a:lstStyle/>
          <a:p>
            <a:r>
              <a:rPr lang="zh-CN" altLang="en-US" sz="3200">
                <a:latin typeface="方正大标宋简体" panose="02000000000000000000" charset="-122"/>
                <a:ea typeface="方正大标宋简体" panose="02000000000000000000" charset="-122"/>
                <a:cs typeface="方正大标宋简体" panose="02000000000000000000" charset="-122"/>
              </a:rPr>
              <a:t>（</a:t>
            </a:r>
            <a:r>
              <a:rPr lang="en-US" altLang="zh-CN" sz="3200">
                <a:latin typeface="方正大标宋简体" panose="02000000000000000000" charset="-122"/>
                <a:ea typeface="方正大标宋简体" panose="02000000000000000000" charset="-122"/>
                <a:cs typeface="方正大标宋简体" panose="02000000000000000000" charset="-122"/>
              </a:rPr>
              <a:t>1</a:t>
            </a:r>
            <a:r>
              <a:rPr lang="zh-CN" altLang="en-US" sz="3200">
                <a:latin typeface="方正大标宋简体" panose="02000000000000000000" charset="-122"/>
                <a:ea typeface="方正大标宋简体" panose="02000000000000000000" charset="-122"/>
                <a:cs typeface="方正大标宋简体" panose="02000000000000000000" charset="-122"/>
              </a:rPr>
              <a:t>）消费者是</a:t>
            </a:r>
            <a:r>
              <a:rPr lang="zh-CN" altLang="en-US" sz="3200" b="1">
                <a:highlight>
                  <a:srgbClr val="FFFF00"/>
                </a:highlight>
                <a:latin typeface="方正大标宋简体" panose="02000000000000000000" charset="-122"/>
                <a:ea typeface="方正大标宋简体" panose="02000000000000000000" charset="-122"/>
                <a:cs typeface="方正大标宋简体" panose="02000000000000000000" charset="-122"/>
              </a:rPr>
              <a:t>个人</a:t>
            </a:r>
            <a:endParaRPr lang="zh-CN" altLang="en-US" sz="3200">
              <a:latin typeface="方正大标宋简体" panose="02000000000000000000" charset="-122"/>
              <a:ea typeface="方正大标宋简体" panose="02000000000000000000" charset="-122"/>
              <a:cs typeface="方正大标宋简体" panose="02000000000000000000" charset="-122"/>
            </a:endParaRPr>
          </a:p>
          <a:p>
            <a:r>
              <a:rPr lang="zh-CN" altLang="en-US" sz="3200">
                <a:latin typeface="方正大标宋简体" panose="02000000000000000000" charset="-122"/>
                <a:ea typeface="方正大标宋简体" panose="02000000000000000000" charset="-122"/>
                <a:cs typeface="方正大标宋简体" panose="02000000000000000000" charset="-122"/>
              </a:rPr>
              <a:t>（</a:t>
            </a:r>
            <a:r>
              <a:rPr lang="en-US" altLang="zh-CN" sz="3200">
                <a:latin typeface="方正大标宋简体" panose="02000000000000000000" charset="-122"/>
                <a:ea typeface="方正大标宋简体" panose="02000000000000000000" charset="-122"/>
                <a:cs typeface="方正大标宋简体" panose="02000000000000000000" charset="-122"/>
              </a:rPr>
              <a:t>2</a:t>
            </a:r>
            <a:r>
              <a:rPr lang="zh-CN" altLang="en-US" sz="3200">
                <a:latin typeface="方正大标宋简体" panose="02000000000000000000" charset="-122"/>
                <a:ea typeface="方正大标宋简体" panose="02000000000000000000" charset="-122"/>
                <a:cs typeface="方正大标宋简体" panose="02000000000000000000" charset="-122"/>
              </a:rPr>
              <a:t>）消费者是</a:t>
            </a:r>
            <a:r>
              <a:rPr lang="zh-CN" altLang="en-US" sz="3200" b="1">
                <a:highlight>
                  <a:srgbClr val="FFFF00"/>
                </a:highlight>
                <a:latin typeface="方正大标宋简体" panose="02000000000000000000" charset="-122"/>
                <a:ea typeface="方正大标宋简体" panose="02000000000000000000" charset="-122"/>
                <a:cs typeface="方正大标宋简体" panose="02000000000000000000" charset="-122"/>
              </a:rPr>
              <a:t>从事生活消费</a:t>
            </a:r>
            <a:r>
              <a:rPr lang="zh-CN" altLang="en-US" sz="3200">
                <a:latin typeface="方正大标宋简体" panose="02000000000000000000" charset="-122"/>
                <a:ea typeface="方正大标宋简体" panose="02000000000000000000" charset="-122"/>
                <a:cs typeface="方正大标宋简体" panose="02000000000000000000" charset="-122"/>
              </a:rPr>
              <a:t>的主体</a:t>
            </a:r>
          </a:p>
          <a:p>
            <a:r>
              <a:rPr lang="zh-CN" altLang="en-US" sz="3200">
                <a:latin typeface="方正大标宋简体" panose="02000000000000000000" charset="-122"/>
                <a:ea typeface="方正大标宋简体" panose="02000000000000000000" charset="-122"/>
                <a:cs typeface="方正大标宋简体" panose="02000000000000000000" charset="-122"/>
              </a:rPr>
              <a:t>（</a:t>
            </a:r>
            <a:r>
              <a:rPr lang="en-US" altLang="zh-CN" sz="3200">
                <a:latin typeface="方正大标宋简体" panose="02000000000000000000" charset="-122"/>
                <a:ea typeface="方正大标宋简体" panose="02000000000000000000" charset="-122"/>
                <a:cs typeface="方正大标宋简体" panose="02000000000000000000" charset="-122"/>
              </a:rPr>
              <a:t>3</a:t>
            </a:r>
            <a:r>
              <a:rPr lang="zh-CN" altLang="en-US" sz="3200">
                <a:latin typeface="方正大标宋简体" panose="02000000000000000000" charset="-122"/>
                <a:ea typeface="方正大标宋简体" panose="02000000000000000000" charset="-122"/>
                <a:cs typeface="方正大标宋简体" panose="02000000000000000000" charset="-122"/>
              </a:rPr>
              <a:t>）消费者是</a:t>
            </a:r>
            <a:r>
              <a:rPr lang="zh-CN" altLang="en-US" sz="3200" b="1">
                <a:highlight>
                  <a:srgbClr val="FFFF00"/>
                </a:highlight>
                <a:latin typeface="方正大标宋简体" panose="02000000000000000000" charset="-122"/>
                <a:ea typeface="方正大标宋简体" panose="02000000000000000000" charset="-122"/>
                <a:cs typeface="方正大标宋简体" panose="02000000000000000000" charset="-122"/>
              </a:rPr>
              <a:t>与经营者相对应</a:t>
            </a:r>
            <a:r>
              <a:rPr lang="zh-CN" altLang="en-US" sz="3200">
                <a:latin typeface="方正大标宋简体" panose="02000000000000000000" charset="-122"/>
                <a:ea typeface="方正大标宋简体" panose="02000000000000000000" charset="-122"/>
                <a:cs typeface="方正大标宋简体" panose="02000000000000000000" charset="-122"/>
              </a:rPr>
              <a:t>的主体</a:t>
            </a: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p:cNvSpPr>
          <p:nvPr>
            <p:ph type="title"/>
          </p:nvPr>
        </p:nvSpPr>
        <p:spPr>
          <a:xfrm>
            <a:off x="685800" y="152400"/>
            <a:ext cx="7672388" cy="990600"/>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204803" name="Rectangle 3"/>
          <p:cNvSpPr>
            <a:spLocks noGrp="1"/>
          </p:cNvSpPr>
          <p:nvPr>
            <p:ph type="body"/>
          </p:nvPr>
        </p:nvSpPr>
        <p:spPr>
          <a:xfrm>
            <a:off x="685800" y="1571625"/>
            <a:ext cx="7696200" cy="3914775"/>
          </a:xfrm>
        </p:spPr>
        <p:txBody>
          <a:bodyPr vert="horz" wrap="square" lIns="91440" tIns="45720" rIns="91440" bIns="45720" anchor="t" anchorCtr="0"/>
          <a:lstStyle/>
          <a:p>
            <a:pPr marL="0" indent="0" eaLnBrk="1" hangingPunct="1">
              <a:lnSpc>
                <a:spcPts val="3600"/>
              </a:lnSpc>
              <a:buNone/>
            </a:pPr>
            <a:r>
              <a:rPr lang="en-US" altLang="zh-CN" sz="2800" b="1" dirty="0">
                <a:latin typeface="楷体_GB2312" pitchFamily="49" charset="-122"/>
                <a:ea typeface="楷体_GB2312" pitchFamily="49" charset="-122"/>
              </a:rPr>
              <a:t>  </a:t>
            </a:r>
            <a:r>
              <a:rPr lang="zh-CN" altLang="en-US" sz="2800" b="1" dirty="0">
                <a:latin typeface="楷体_GB2312" pitchFamily="49" charset="-122"/>
                <a:ea typeface="楷体_GB2312" pitchFamily="49" charset="-122"/>
              </a:rPr>
              <a:t>某县农民江某、李某、王某等向县种子站购买了玉米种子准备春播。种子种下后发现秧苗出土寥寥无几</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而且异常弱小，遭受很大损失。后来经查明</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江某等人向县种子站购买的该批种子乃为过时多年不能用的种子。</a:t>
            </a:r>
          </a:p>
          <a:p>
            <a:pPr marL="0" indent="0" eaLnBrk="1" hangingPunct="1">
              <a:lnSpc>
                <a:spcPts val="3600"/>
              </a:lnSpc>
              <a:buNone/>
            </a:pPr>
            <a:r>
              <a:rPr lang="en-US" altLang="zh-CN" sz="2800" b="1" dirty="0">
                <a:latin typeface="楷体_GB2312" pitchFamily="49" charset="-122"/>
                <a:ea typeface="楷体_GB2312" pitchFamily="49" charset="-122"/>
              </a:rPr>
              <a:t>  </a:t>
            </a:r>
            <a:r>
              <a:rPr lang="zh-CN" altLang="en-US" sz="2800" b="1" i="1" dirty="0">
                <a:latin typeface="楷体_GB2312" pitchFamily="49" charset="-122"/>
                <a:ea typeface="楷体_GB2312" pitchFamily="49" charset="-122"/>
              </a:rPr>
              <a:t>请问</a:t>
            </a:r>
            <a:r>
              <a:rPr lang="zh-CN" altLang="en-US" sz="2800" b="1" dirty="0">
                <a:latin typeface="楷体_GB2312" pitchFamily="49" charset="-122"/>
                <a:ea typeface="楷体_GB2312" pitchFamily="49" charset="-122"/>
              </a:rPr>
              <a:t>：江某等农户可否依</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消费者权益保护法</a:t>
            </a:r>
            <a:r>
              <a:rPr lang="en-US" altLang="zh-CN" sz="2800" b="1" dirty="0">
                <a:latin typeface="楷体_GB2312" pitchFamily="49" charset="-122"/>
                <a:ea typeface="楷体_GB2312" pitchFamily="49" charset="-122"/>
              </a:rPr>
              <a:t>》</a:t>
            </a:r>
            <a:r>
              <a:rPr lang="zh-CN" altLang="en-US" sz="2800" b="1" dirty="0">
                <a:latin typeface="楷体_GB2312" pitchFamily="49" charset="-122"/>
                <a:ea typeface="楷体_GB2312" pitchFamily="49" charset="-122"/>
              </a:rPr>
              <a:t>状告县种子站</a:t>
            </a:r>
            <a:r>
              <a:rPr lang="en-US" altLang="zh-CN" sz="2800" b="1" dirty="0">
                <a:latin typeface="楷体_GB2312" pitchFamily="49" charset="-122"/>
                <a:ea typeface="楷体_GB2312" pitchFamily="49" charset="-122"/>
              </a:rPr>
              <a:t>?</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360" y="260985"/>
            <a:ext cx="5719445" cy="3599815"/>
          </a:xfrm>
          <a:prstGeom prst="rect">
            <a:avLst/>
          </a:prstGeom>
          <a:noFill/>
        </p:spPr>
        <p:txBody>
          <a:bodyPr wrap="square" rtlCol="0">
            <a:spAutoFit/>
          </a:bodyPr>
          <a:lstStyle/>
          <a:p>
            <a:pPr algn="just"/>
            <a:r>
              <a:rPr lang="zh-CN" altLang="en-US" sz="3600" b="1">
                <a:latin typeface="汉仪菱心体简" panose="02010400000101010101" charset="-122"/>
                <a:ea typeface="汉仪菱心体简" panose="02010400000101010101" charset="-122"/>
              </a:rPr>
              <a:t>消费者权利保护法：</a:t>
            </a:r>
          </a:p>
          <a:p>
            <a:endParaRPr lang="zh-CN" altLang="en-US" sz="3600" b="1">
              <a:latin typeface="汉仪菱心体简" panose="02010400000101010101" charset="-122"/>
              <a:ea typeface="汉仪菱心体简" panose="02010400000101010101" charset="-122"/>
            </a:endParaRPr>
          </a:p>
          <a:p>
            <a:r>
              <a:rPr lang="zh-CN" altLang="en-US" sz="2800" u="sng"/>
              <a:t>原则</a:t>
            </a:r>
            <a:r>
              <a:rPr lang="zh-CN" altLang="en-US" sz="2800"/>
              <a:t>：</a:t>
            </a:r>
          </a:p>
          <a:p>
            <a:r>
              <a:rPr lang="zh-CN" altLang="en-US" sz="2800">
                <a:latin typeface="Arial" panose="020B0604020202020204" pitchFamily="34" charset="0"/>
              </a:rPr>
              <a:t>▪</a:t>
            </a:r>
            <a:r>
              <a:rPr lang="zh-CN" altLang="en-US" sz="2800"/>
              <a:t>特别保护原则</a:t>
            </a:r>
          </a:p>
          <a:p>
            <a:r>
              <a:rPr lang="zh-CN" altLang="en-US" sz="2800">
                <a:latin typeface="Arial" panose="020B0604020202020204" pitchFamily="34" charset="0"/>
                <a:sym typeface="+mn-ea"/>
              </a:rPr>
              <a:t>▪</a:t>
            </a:r>
            <a:r>
              <a:rPr lang="zh-CN" altLang="en-US" sz="2800"/>
              <a:t>补偿与惩罚相结合原则</a:t>
            </a:r>
          </a:p>
          <a:p>
            <a:r>
              <a:rPr lang="zh-CN" altLang="en-US" sz="2800">
                <a:latin typeface="Arial" panose="020B0604020202020204" pitchFamily="34" charset="0"/>
                <a:sym typeface="+mn-ea"/>
              </a:rPr>
              <a:t>▪</a:t>
            </a:r>
            <a:r>
              <a:rPr lang="zh-CN" altLang="en-US" sz="2800"/>
              <a:t>国家支持原则</a:t>
            </a:r>
          </a:p>
          <a:p>
            <a:r>
              <a:rPr lang="zh-CN" altLang="en-US" sz="2800">
                <a:latin typeface="Arial" panose="020B0604020202020204" pitchFamily="34" charset="0"/>
                <a:sym typeface="+mn-ea"/>
              </a:rPr>
              <a:t>▪</a:t>
            </a:r>
            <a:r>
              <a:rPr lang="zh-CN" altLang="en-US" sz="2800"/>
              <a:t>社会监督原则</a:t>
            </a:r>
          </a:p>
          <a:p>
            <a:endParaRPr lang="zh-CN" altLang="en-US"/>
          </a:p>
        </p:txBody>
      </p:sp>
      <p:sp>
        <p:nvSpPr>
          <p:cNvPr id="4" name="文本框 3"/>
          <p:cNvSpPr txBox="1"/>
          <p:nvPr/>
        </p:nvSpPr>
        <p:spPr>
          <a:xfrm>
            <a:off x="3420110" y="3860800"/>
            <a:ext cx="5397500" cy="1814830"/>
          </a:xfrm>
          <a:prstGeom prst="rect">
            <a:avLst/>
          </a:prstGeom>
          <a:noFill/>
        </p:spPr>
        <p:txBody>
          <a:bodyPr wrap="square" rtlCol="0" anchor="t">
            <a:spAutoFit/>
          </a:bodyPr>
          <a:lstStyle/>
          <a:p>
            <a:r>
              <a:rPr lang="zh-CN" altLang="en-US" sz="2800" b="1" u="sng">
                <a:sym typeface="+mn-ea"/>
              </a:rPr>
              <a:t>调整对象</a:t>
            </a:r>
            <a:r>
              <a:rPr lang="zh-CN" altLang="en-US" sz="2800" b="1">
                <a:sym typeface="+mn-ea"/>
              </a:rPr>
              <a:t>：</a:t>
            </a:r>
            <a:endParaRPr lang="zh-CN" altLang="en-US" sz="2800" b="1"/>
          </a:p>
          <a:p>
            <a:r>
              <a:rPr lang="zh-CN" altLang="en-US" sz="2800" b="1">
                <a:latin typeface="微软雅黑" panose="020B0503020204020204" charset="-122"/>
                <a:ea typeface="微软雅黑" panose="020B0503020204020204" charset="-122"/>
                <a:sym typeface="+mn-ea"/>
              </a:rPr>
              <a:t>▻</a:t>
            </a:r>
            <a:r>
              <a:rPr lang="zh-CN" altLang="en-US" sz="2800" b="1">
                <a:sym typeface="+mn-ea"/>
              </a:rPr>
              <a:t>消费者与经营者之间的关系</a:t>
            </a:r>
            <a:endParaRPr lang="zh-CN" altLang="en-US" sz="2800" b="1"/>
          </a:p>
          <a:p>
            <a:r>
              <a:rPr lang="zh-CN" altLang="en-US" sz="2800" b="1">
                <a:latin typeface="微软雅黑" panose="020B0503020204020204" charset="-122"/>
                <a:ea typeface="微软雅黑" panose="020B0503020204020204" charset="-122"/>
                <a:sym typeface="+mn-ea"/>
              </a:rPr>
              <a:t>▻</a:t>
            </a:r>
            <a:r>
              <a:rPr lang="zh-CN" altLang="en-US" sz="2800" b="1">
                <a:sym typeface="+mn-ea"/>
              </a:rPr>
              <a:t>国家与消费者之间的关系</a:t>
            </a:r>
            <a:endParaRPr lang="zh-CN" altLang="en-US" sz="2800" b="1"/>
          </a:p>
          <a:p>
            <a:r>
              <a:rPr lang="zh-CN" altLang="en-US" sz="2800" b="1">
                <a:latin typeface="微软雅黑" panose="020B0503020204020204" charset="-122"/>
                <a:ea typeface="微软雅黑" panose="020B0503020204020204" charset="-122"/>
                <a:sym typeface="+mn-ea"/>
              </a:rPr>
              <a:t>▻</a:t>
            </a:r>
            <a:r>
              <a:rPr lang="zh-CN" altLang="en-US" sz="2800" b="1">
                <a:sym typeface="+mn-ea"/>
              </a:rPr>
              <a:t>国家与经营者之间的关系</a:t>
            </a:r>
            <a:endParaRPr lang="zh-CN" altLang="en-US" sz="2800" b="1"/>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3" name="Rectangle 2"/>
          <p:cNvSpPr>
            <a:spLocks noGrp="1"/>
          </p:cNvSpPr>
          <p:nvPr>
            <p:ph type="title"/>
          </p:nvPr>
        </p:nvSpPr>
        <p:spPr>
          <a:xfrm>
            <a:off x="685800" y="152400"/>
            <a:ext cx="7672388" cy="847725"/>
          </a:xfrm>
        </p:spPr>
        <p:txBody>
          <a:bodyPr vert="horz" wrap="square" lIns="91440" tIns="45720" rIns="91440" bIns="45720" anchor="b" anchorCtr="0"/>
          <a:lstStyle/>
          <a:p>
            <a:pPr eaLnBrk="1" hangingPunct="1"/>
            <a:r>
              <a:rPr lang="zh-CN" altLang="zh-CN" b="1" dirty="0">
                <a:ea typeface="隶书" panose="02010509060101010101" pitchFamily="49" charset="-122"/>
              </a:rPr>
              <a:t>二、消费者的权利</a:t>
            </a:r>
          </a:p>
        </p:txBody>
      </p:sp>
      <p:grpSp>
        <p:nvGrpSpPr>
          <p:cNvPr id="10242" name="Diagram 5"/>
          <p:cNvGrpSpPr/>
          <p:nvPr/>
        </p:nvGrpSpPr>
        <p:grpSpPr>
          <a:xfrm>
            <a:off x="1187450" y="1412875"/>
            <a:ext cx="6769100" cy="5040313"/>
            <a:chOff x="0" y="0"/>
            <a:chExt cx="2376" cy="2304"/>
          </a:xfrm>
        </p:grpSpPr>
        <p:sp>
          <p:nvSpPr>
            <p:cNvPr id="10243" name="AutoShape 4"/>
            <p:cNvSpPr>
              <a:spLocks noChangeAspect="1" noTextEdit="1"/>
            </p:cNvSpPr>
            <p:nvPr/>
          </p:nvSpPr>
          <p:spPr>
            <a:xfrm>
              <a:off x="0" y="0"/>
              <a:ext cx="2376" cy="2304"/>
            </a:xfrm>
            <a:prstGeom prst="rect">
              <a:avLst/>
            </a:prstGeom>
            <a:noFill/>
            <a:ln w="9525">
              <a:noFill/>
            </a:ln>
          </p:spPr>
          <p:txBody>
            <a:bodyPr/>
            <a:lstStyle/>
            <a:p>
              <a:endParaRPr lang="zh-CN" altLang="en-US"/>
            </a:p>
          </p:txBody>
        </p:sp>
        <p:sp>
          <p:nvSpPr>
            <p:cNvPr id="10244" name="_s10244"/>
            <p:cNvSpPr/>
            <p:nvPr/>
          </p:nvSpPr>
          <p:spPr>
            <a:xfrm flipH="1" flipV="1">
              <a:off x="782" y="668"/>
              <a:ext cx="240" cy="284"/>
            </a:xfrm>
            <a:prstGeom prst="line">
              <a:avLst/>
            </a:prstGeom>
            <a:ln w="28575" cap="flat" cmpd="sng">
              <a:solidFill>
                <a:schemeClr val="tx1"/>
              </a:solidFill>
              <a:prstDash val="solid"/>
              <a:headEnd type="none" w="med" len="med"/>
              <a:tailEnd type="none" w="med" len="med"/>
            </a:ln>
          </p:spPr>
        </p:sp>
        <p:sp>
          <p:nvSpPr>
            <p:cNvPr id="10245" name="_s10245"/>
            <p:cNvSpPr/>
            <p:nvPr/>
          </p:nvSpPr>
          <p:spPr>
            <a:xfrm>
              <a:off x="355" y="209"/>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批评监督权</a:t>
              </a:r>
            </a:p>
          </p:txBody>
        </p:sp>
        <p:sp>
          <p:nvSpPr>
            <p:cNvPr id="10246" name="_s10246"/>
            <p:cNvSpPr/>
            <p:nvPr/>
          </p:nvSpPr>
          <p:spPr>
            <a:xfrm flipH="1" flipV="1">
              <a:off x="567" y="1042"/>
              <a:ext cx="366" cy="63"/>
            </a:xfrm>
            <a:prstGeom prst="line">
              <a:avLst/>
            </a:prstGeom>
            <a:ln w="28575" cap="flat" cmpd="sng">
              <a:solidFill>
                <a:schemeClr val="tx1"/>
              </a:solidFill>
              <a:prstDash val="solid"/>
              <a:headEnd type="none" w="med" len="med"/>
              <a:tailEnd type="none" w="med" len="med"/>
            </a:ln>
          </p:spPr>
        </p:sp>
        <p:sp>
          <p:nvSpPr>
            <p:cNvPr id="10247" name="_s10247"/>
            <p:cNvSpPr/>
            <p:nvPr/>
          </p:nvSpPr>
          <p:spPr>
            <a:xfrm>
              <a:off x="51" y="737"/>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获得尊重权</a:t>
              </a:r>
            </a:p>
          </p:txBody>
        </p:sp>
        <p:sp>
          <p:nvSpPr>
            <p:cNvPr id="10248" name="_s10248"/>
            <p:cNvSpPr/>
            <p:nvPr/>
          </p:nvSpPr>
          <p:spPr>
            <a:xfrm flipH="1">
              <a:off x="642" y="1280"/>
              <a:ext cx="321" cy="187"/>
            </a:xfrm>
            <a:prstGeom prst="line">
              <a:avLst/>
            </a:prstGeom>
            <a:ln w="28575" cap="flat" cmpd="sng">
              <a:solidFill>
                <a:schemeClr val="tx1"/>
              </a:solidFill>
              <a:prstDash val="solid"/>
              <a:headEnd type="none" w="med" len="med"/>
              <a:tailEnd type="none" w="med" len="med"/>
            </a:ln>
          </p:spPr>
        </p:sp>
        <p:sp>
          <p:nvSpPr>
            <p:cNvPr id="10249" name="_s10249"/>
            <p:cNvSpPr/>
            <p:nvPr/>
          </p:nvSpPr>
          <p:spPr>
            <a:xfrm>
              <a:off x="157" y="1337"/>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受教育权</a:t>
              </a:r>
            </a:p>
          </p:txBody>
        </p:sp>
        <p:sp>
          <p:nvSpPr>
            <p:cNvPr id="10250" name="_s10250"/>
            <p:cNvSpPr/>
            <p:nvPr/>
          </p:nvSpPr>
          <p:spPr>
            <a:xfrm flipH="1">
              <a:off x="973" y="1395"/>
              <a:ext cx="126" cy="349"/>
            </a:xfrm>
            <a:prstGeom prst="line">
              <a:avLst/>
            </a:prstGeom>
            <a:ln w="28575" cap="flat" cmpd="sng">
              <a:solidFill>
                <a:schemeClr val="tx1"/>
              </a:solidFill>
              <a:prstDash val="solid"/>
              <a:headEnd type="none" w="med" len="med"/>
              <a:tailEnd type="none" w="med" len="med"/>
            </a:ln>
          </p:spPr>
        </p:sp>
        <p:sp>
          <p:nvSpPr>
            <p:cNvPr id="10251" name="_s10251"/>
            <p:cNvSpPr/>
            <p:nvPr/>
          </p:nvSpPr>
          <p:spPr>
            <a:xfrm>
              <a:off x="624" y="1728"/>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依法结社权</a:t>
              </a:r>
            </a:p>
          </p:txBody>
        </p:sp>
        <p:sp>
          <p:nvSpPr>
            <p:cNvPr id="10252" name="_s10252"/>
            <p:cNvSpPr/>
            <p:nvPr/>
          </p:nvSpPr>
          <p:spPr>
            <a:xfrm>
              <a:off x="1277" y="1395"/>
              <a:ext cx="128" cy="349"/>
            </a:xfrm>
            <a:prstGeom prst="line">
              <a:avLst/>
            </a:prstGeom>
            <a:ln w="28575" cap="flat" cmpd="sng">
              <a:solidFill>
                <a:schemeClr val="tx1"/>
              </a:solidFill>
              <a:prstDash val="solid"/>
              <a:headEnd type="none" w="med" len="med"/>
              <a:tailEnd type="none" w="med" len="med"/>
            </a:ln>
          </p:spPr>
        </p:sp>
        <p:sp>
          <p:nvSpPr>
            <p:cNvPr id="10253" name="_s10253"/>
            <p:cNvSpPr/>
            <p:nvPr/>
          </p:nvSpPr>
          <p:spPr>
            <a:xfrm>
              <a:off x="1233" y="1728"/>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获取赔偿权</a:t>
              </a:r>
            </a:p>
          </p:txBody>
        </p:sp>
        <p:sp>
          <p:nvSpPr>
            <p:cNvPr id="10254" name="_s10254"/>
            <p:cNvSpPr/>
            <p:nvPr/>
          </p:nvSpPr>
          <p:spPr>
            <a:xfrm>
              <a:off x="1413" y="1281"/>
              <a:ext cx="322" cy="185"/>
            </a:xfrm>
            <a:prstGeom prst="line">
              <a:avLst/>
            </a:prstGeom>
            <a:ln w="28575" cap="flat" cmpd="sng">
              <a:solidFill>
                <a:schemeClr val="tx1"/>
              </a:solidFill>
              <a:prstDash val="solid"/>
              <a:headEnd type="none" w="med" len="med"/>
              <a:tailEnd type="none" w="med" len="med"/>
            </a:ln>
          </p:spPr>
        </p:sp>
        <p:sp>
          <p:nvSpPr>
            <p:cNvPr id="10255" name="_s10255"/>
            <p:cNvSpPr/>
            <p:nvPr/>
          </p:nvSpPr>
          <p:spPr>
            <a:xfrm>
              <a:off x="1700" y="1336"/>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公平交易权</a:t>
              </a:r>
            </a:p>
          </p:txBody>
        </p:sp>
        <p:sp>
          <p:nvSpPr>
            <p:cNvPr id="10256" name="_s10256"/>
            <p:cNvSpPr/>
            <p:nvPr/>
          </p:nvSpPr>
          <p:spPr>
            <a:xfrm flipV="1">
              <a:off x="1444" y="1041"/>
              <a:ext cx="366" cy="65"/>
            </a:xfrm>
            <a:prstGeom prst="line">
              <a:avLst/>
            </a:prstGeom>
            <a:ln w="28575" cap="flat" cmpd="sng">
              <a:solidFill>
                <a:schemeClr val="tx1"/>
              </a:solidFill>
              <a:prstDash val="solid"/>
              <a:headEnd type="none" w="med" len="med"/>
              <a:tailEnd type="none" w="med" len="med"/>
            </a:ln>
          </p:spPr>
        </p:sp>
        <p:sp>
          <p:nvSpPr>
            <p:cNvPr id="10257" name="_s10257"/>
            <p:cNvSpPr/>
            <p:nvPr/>
          </p:nvSpPr>
          <p:spPr>
            <a:xfrm>
              <a:off x="1806" y="736"/>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自主选择权</a:t>
              </a:r>
            </a:p>
          </p:txBody>
        </p:sp>
        <p:sp>
          <p:nvSpPr>
            <p:cNvPr id="10258" name="_s10258"/>
            <p:cNvSpPr/>
            <p:nvPr/>
          </p:nvSpPr>
          <p:spPr>
            <a:xfrm flipV="1">
              <a:off x="1355" y="667"/>
              <a:ext cx="239" cy="285"/>
            </a:xfrm>
            <a:prstGeom prst="line">
              <a:avLst/>
            </a:prstGeom>
            <a:ln w="28575" cap="flat" cmpd="sng">
              <a:solidFill>
                <a:schemeClr val="tx1"/>
              </a:solidFill>
              <a:prstDash val="solid"/>
              <a:headEnd type="none" w="med" len="med"/>
              <a:tailEnd type="none" w="med" len="med"/>
            </a:ln>
          </p:spPr>
        </p:sp>
        <p:sp>
          <p:nvSpPr>
            <p:cNvPr id="10259" name="_s10259"/>
            <p:cNvSpPr/>
            <p:nvPr/>
          </p:nvSpPr>
          <p:spPr>
            <a:xfrm>
              <a:off x="1501" y="208"/>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知悉真侵权</a:t>
              </a:r>
            </a:p>
          </p:txBody>
        </p:sp>
        <p:sp>
          <p:nvSpPr>
            <p:cNvPr id="10260" name="_s10260"/>
            <p:cNvSpPr/>
            <p:nvPr/>
          </p:nvSpPr>
          <p:spPr>
            <a:xfrm flipV="1">
              <a:off x="1188" y="520"/>
              <a:ext cx="0" cy="372"/>
            </a:xfrm>
            <a:prstGeom prst="line">
              <a:avLst/>
            </a:prstGeom>
            <a:ln w="28575" cap="flat" cmpd="sng">
              <a:solidFill>
                <a:schemeClr val="tx1"/>
              </a:solidFill>
              <a:prstDash val="solid"/>
              <a:headEnd type="none" w="med" len="med"/>
              <a:tailEnd type="none" w="med" len="med"/>
            </a:ln>
          </p:spPr>
        </p:sp>
        <p:sp>
          <p:nvSpPr>
            <p:cNvPr id="10261" name="_s10261"/>
            <p:cNvSpPr/>
            <p:nvPr/>
          </p:nvSpPr>
          <p:spPr>
            <a:xfrm>
              <a:off x="928" y="0"/>
              <a:ext cx="520" cy="520"/>
            </a:xfrm>
            <a:prstGeom prst="ellipse">
              <a:avLst/>
            </a:prstGeom>
            <a:solidFill>
              <a:schemeClr val="accent1"/>
            </a:solidFill>
            <a:ln w="9525" cap="flat" cmpd="sng">
              <a:solidFill>
                <a:schemeClr val="tx1"/>
              </a:solidFill>
              <a:prstDash val="solid"/>
              <a:headEnd type="none" w="med" len="med"/>
              <a:tailEnd type="none" w="med" len="med"/>
            </a:ln>
          </p:spPr>
          <p:txBody>
            <a:bodyPr wrap="none" lIns="0" tIns="0" rIns="0" bIns="0" anchor="ctr" anchorCtr="0"/>
            <a:lstStyle/>
            <a:p>
              <a:pPr algn="ctr"/>
              <a:r>
                <a:rPr lang="zh-CN" altLang="en-US" sz="2000" b="1" dirty="0">
                  <a:latin typeface="Comic Sans MS" panose="030F0702030302020204" pitchFamily="66" charset="0"/>
                </a:rPr>
                <a:t>保障安全权</a:t>
              </a:r>
            </a:p>
          </p:txBody>
        </p:sp>
        <p:sp>
          <p:nvSpPr>
            <p:cNvPr id="10262" name="_s10262"/>
            <p:cNvSpPr/>
            <p:nvPr/>
          </p:nvSpPr>
          <p:spPr>
            <a:xfrm>
              <a:off x="928" y="892"/>
              <a:ext cx="520" cy="520"/>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wrap="none" lIns="0" tIns="0" rIns="0" bIns="0" anchor="ctr" anchorCtr="0"/>
            <a:lstStyle/>
            <a:p>
              <a:pPr algn="ctr"/>
              <a:r>
                <a:rPr lang="zh-CN" altLang="en-US" sz="2000" b="1" dirty="0">
                  <a:latin typeface="Comic Sans MS" panose="030F0702030302020204" pitchFamily="66" charset="0"/>
                </a:rPr>
                <a:t>消费者权利</a:t>
              </a:r>
            </a:p>
          </p:txBody>
        </p:sp>
      </p:gr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p:cNvSpPr>
          <p:nvPr>
            <p:ph type="title"/>
          </p:nvPr>
        </p:nvSpPr>
        <p:spPr>
          <a:xfrm>
            <a:off x="768985" y="438150"/>
            <a:ext cx="7529513" cy="990600"/>
          </a:xfrm>
        </p:spPr>
        <p:txBody>
          <a:bodyPr vert="horz" wrap="square" lIns="91440" tIns="45720" rIns="91440" bIns="45720" anchor="b" anchorCtr="0"/>
          <a:lstStyle/>
          <a:p>
            <a:pPr eaLnBrk="1" hangingPunct="1"/>
            <a:r>
              <a:rPr lang="zh-CN" altLang="zh-CN" b="1" dirty="0">
                <a:ea typeface="华文行楷" panose="02010800040101010101" pitchFamily="2" charset="-122"/>
              </a:rPr>
              <a:t>案例一</a:t>
            </a:r>
          </a:p>
        </p:txBody>
      </p:sp>
      <p:sp>
        <p:nvSpPr>
          <p:cNvPr id="206851" name="Rectangle 3"/>
          <p:cNvSpPr>
            <a:spLocks noGrp="1"/>
          </p:cNvSpPr>
          <p:nvPr>
            <p:ph type="body"/>
          </p:nvPr>
        </p:nvSpPr>
        <p:spPr>
          <a:xfrm>
            <a:off x="685800" y="1428750"/>
            <a:ext cx="7696200" cy="4521200"/>
          </a:xfrm>
        </p:spPr>
        <p:txBody>
          <a:bodyPr vert="horz" wrap="square" lIns="91440" tIns="45720" rIns="91440" bIns="45720" anchor="t" anchorCtr="0"/>
          <a:lstStyle/>
          <a:p>
            <a:pPr marL="0" indent="0" algn="just" eaLnBrk="1" hangingPunct="1">
              <a:buNone/>
            </a:pPr>
            <a:r>
              <a:rPr lang="en-US" altLang="zh-CN" sz="2400" dirty="0">
                <a:latin typeface="+mn-ea"/>
              </a:rPr>
              <a:t>    </a:t>
            </a:r>
            <a:r>
              <a:rPr lang="zh-CN" altLang="en-US" sz="2400" dirty="0">
                <a:latin typeface="+mn-ea"/>
              </a:rPr>
              <a:t>某天，严某叫了几个朋友一起到某家新开的火锅店涮火锅。大家吃得热火朝天。突然，严某捂住嘴叫起来。原来，严某在涮火锅时，吃下混在食物中的异物，异物卡在喉咙处，痛苦不堪。同行的朋友赶紧将严某送到医院，进行检查。医生从严某下咽部取出近</a:t>
            </a:r>
            <a:r>
              <a:rPr lang="en-US" altLang="zh-CN" sz="2400" dirty="0">
                <a:latin typeface="+mn-ea"/>
              </a:rPr>
              <a:t>2</a:t>
            </a:r>
            <a:r>
              <a:rPr lang="zh-CN" altLang="en-US" sz="2400" dirty="0">
                <a:latin typeface="+mn-ea"/>
              </a:rPr>
              <a:t>厘米的钢丝。为此，严某花了</a:t>
            </a:r>
            <a:r>
              <a:rPr lang="en-US" altLang="zh-CN" sz="2400" dirty="0">
                <a:latin typeface="+mn-ea"/>
              </a:rPr>
              <a:t>31</a:t>
            </a:r>
            <a:r>
              <a:rPr lang="zh-CN" altLang="en-US" sz="2400" dirty="0">
                <a:latin typeface="+mn-ea"/>
              </a:rPr>
              <a:t>元钱医疗费。第二天，在消协工作人员的调解下，双方达成协议：火锅店老板向严某赔礼道歉，报销</a:t>
            </a:r>
            <a:r>
              <a:rPr lang="en-US" altLang="zh-CN" sz="2400" dirty="0">
                <a:latin typeface="+mn-ea"/>
              </a:rPr>
              <a:t>31</a:t>
            </a:r>
            <a:r>
              <a:rPr lang="zh-CN" altLang="en-US" sz="2400" dirty="0">
                <a:latin typeface="+mn-ea"/>
              </a:rPr>
              <a:t>元医疗费，免去当晚就餐费</a:t>
            </a:r>
            <a:r>
              <a:rPr lang="en-US" altLang="zh-CN" sz="2400" dirty="0">
                <a:latin typeface="+mn-ea"/>
              </a:rPr>
              <a:t>39</a:t>
            </a:r>
            <a:r>
              <a:rPr lang="zh-CN" altLang="en-US" sz="2400" dirty="0">
                <a:latin typeface="+mn-ea"/>
              </a:rPr>
              <a:t>元，并且火锅店老板向严某赔偿</a:t>
            </a:r>
            <a:r>
              <a:rPr lang="en-US" altLang="zh-CN" sz="2400" dirty="0">
                <a:latin typeface="+mn-ea"/>
              </a:rPr>
              <a:t>500</a:t>
            </a:r>
            <a:r>
              <a:rPr lang="zh-CN" altLang="en-US" sz="2400" dirty="0">
                <a:latin typeface="+mn-ea"/>
              </a:rPr>
              <a:t>元精神损失费。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xfrm>
            <a:off x="685800" y="152400"/>
            <a:ext cx="6870700" cy="756320"/>
          </a:xfrm>
        </p:spPr>
        <p:txBody>
          <a:bodyPr vert="horz" wrap="square" lIns="91440" tIns="45720" rIns="91440" bIns="45720" anchor="b" anchorCtr="0"/>
          <a:lstStyle/>
          <a:p>
            <a:pPr eaLnBrk="1" hangingPunct="1"/>
            <a:r>
              <a:rPr lang="zh-CN" altLang="en-US" b="1" dirty="0">
                <a:ea typeface="华文行楷" panose="02010800040101010101" pitchFamily="2" charset="-122"/>
              </a:rPr>
              <a:t>案例</a:t>
            </a:r>
          </a:p>
        </p:txBody>
      </p:sp>
      <p:sp>
        <p:nvSpPr>
          <p:cNvPr id="32771" name="Rectangle 3"/>
          <p:cNvSpPr>
            <a:spLocks noGrp="1"/>
          </p:cNvSpPr>
          <p:nvPr>
            <p:ph idx="1"/>
          </p:nvPr>
        </p:nvSpPr>
        <p:spPr>
          <a:xfrm>
            <a:off x="301625" y="908720"/>
            <a:ext cx="8302823" cy="4824536"/>
          </a:xfrm>
        </p:spPr>
        <p:txBody>
          <a:bodyPr vert="horz" wrap="square" lIns="91440" tIns="45720" rIns="91440" bIns="45720" anchor="t" anchorCtr="0"/>
          <a:lstStyle/>
          <a:p>
            <a:pPr eaLnBrk="1" hangingPunct="1">
              <a:lnSpc>
                <a:spcPct val="90000"/>
              </a:lnSpc>
            </a:pPr>
            <a:r>
              <a:rPr lang="zh-CN" altLang="en-US" sz="2400" dirty="0">
                <a:latin typeface="+mn-ea"/>
              </a:rPr>
              <a:t>住所地在长春的四海公司在北京设立了一家分公司。该分公司以自己的名义与北京实达公司签订了一份房屋租赁合同，租赁实达公司的楼房一层，年租金为</a:t>
            </a:r>
            <a:r>
              <a:rPr lang="en-US" altLang="zh-CN" sz="2400" dirty="0">
                <a:latin typeface="+mn-ea"/>
              </a:rPr>
              <a:t>30</a:t>
            </a:r>
            <a:r>
              <a:rPr lang="zh-CN" altLang="en-US" sz="2400" dirty="0">
                <a:latin typeface="+mn-ea"/>
              </a:rPr>
              <a:t>万元，现分公司因拖欠租金而与实达公司发生纠纷。下列判断哪一个是正确的？</a:t>
            </a:r>
          </a:p>
          <a:p>
            <a:pPr eaLnBrk="1" hangingPunct="1">
              <a:lnSpc>
                <a:spcPct val="90000"/>
              </a:lnSpc>
            </a:pPr>
            <a:r>
              <a:rPr lang="en-US" altLang="zh-CN" sz="2400" dirty="0">
                <a:latin typeface="+mn-ea"/>
              </a:rPr>
              <a:t>A</a:t>
            </a:r>
            <a:r>
              <a:rPr lang="zh-CN" altLang="en-US" sz="2400" dirty="0">
                <a:latin typeface="+mn-ea"/>
              </a:rPr>
              <a:t>、房屋租赁合同有效，法律责任由合同的当事人独立承担</a:t>
            </a:r>
          </a:p>
          <a:p>
            <a:pPr eaLnBrk="1" hangingPunct="1">
              <a:lnSpc>
                <a:spcPct val="90000"/>
              </a:lnSpc>
            </a:pPr>
            <a:r>
              <a:rPr lang="en-US" altLang="zh-CN" sz="2400" dirty="0">
                <a:latin typeface="+mn-ea"/>
              </a:rPr>
              <a:t>B</a:t>
            </a:r>
            <a:r>
              <a:rPr lang="zh-CN" altLang="en-US" sz="2400" dirty="0">
                <a:latin typeface="+mn-ea"/>
              </a:rPr>
              <a:t>、该分公司不具有民事主体资格，又无四海公司的授权，租赁合同无效</a:t>
            </a:r>
          </a:p>
          <a:p>
            <a:pPr eaLnBrk="1" hangingPunct="1">
              <a:lnSpc>
                <a:spcPct val="90000"/>
              </a:lnSpc>
            </a:pPr>
            <a:r>
              <a:rPr lang="en-US" altLang="zh-CN" sz="2400" dirty="0">
                <a:latin typeface="+mn-ea"/>
              </a:rPr>
              <a:t>C</a:t>
            </a:r>
            <a:r>
              <a:rPr lang="zh-CN" altLang="en-US" sz="2400" dirty="0">
                <a:latin typeface="+mn-ea"/>
              </a:rPr>
              <a:t>、合同有效，依该合同产生的法律责任由四海公司承担</a:t>
            </a:r>
          </a:p>
          <a:p>
            <a:pPr eaLnBrk="1" hangingPunct="1">
              <a:lnSpc>
                <a:spcPct val="90000"/>
              </a:lnSpc>
            </a:pPr>
            <a:r>
              <a:rPr lang="en-US" altLang="zh-CN" sz="2400" dirty="0">
                <a:latin typeface="+mn-ea"/>
              </a:rPr>
              <a:t>D</a:t>
            </a:r>
            <a:r>
              <a:rPr lang="zh-CN" altLang="en-US" sz="2400" dirty="0">
                <a:latin typeface="+mn-ea"/>
              </a:rPr>
              <a:t>、合同有效，依该合同产生的法律责任由四海公司及其分公司承担连带责任 </a:t>
            </a:r>
          </a:p>
          <a:p>
            <a:pPr eaLnBrk="1" hangingPunct="1">
              <a:lnSpc>
                <a:spcPct val="90000"/>
              </a:lnSpc>
            </a:pPr>
            <a:r>
              <a:rPr lang="zh-CN" altLang="en-US" sz="2400" dirty="0">
                <a:latin typeface="+mn-ea"/>
              </a:rPr>
              <a:t>思考：如四海公司在北京设立的是一家子公司，则合同效力如何，责任由谁承担？</a:t>
            </a: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05" y="1268730"/>
            <a:ext cx="7484745" cy="4154170"/>
          </a:xfrm>
          <a:prstGeom prst="rect">
            <a:avLst/>
          </a:prstGeom>
          <a:noFill/>
        </p:spPr>
        <p:txBody>
          <a:bodyPr wrap="square" rtlCol="0" anchor="t">
            <a:spAutoFit/>
          </a:bodyPr>
          <a:lstStyle/>
          <a:p>
            <a:r>
              <a:rPr lang="en-US" altLang="zh-CN" dirty="0">
                <a:latin typeface="+mn-ea"/>
                <a:ea typeface="+mn-ea"/>
              </a:rPr>
              <a:t>     </a:t>
            </a:r>
            <a:r>
              <a:rPr lang="zh-CN" altLang="en-US" sz="2400" dirty="0">
                <a:latin typeface="+mn-ea"/>
                <a:ea typeface="+mn-ea"/>
              </a:rPr>
              <a:t>A男士在某商店见一双某名牌男皮鞋，式样新颖,便有意购买。商店售货员见状迎上来极力推销此商品，并说:“因这双皮鞋盒丢了，价格下降50元!”双方成交。售货员在开具发票时，在发票上写上“处理”二字。A男士不解其意,售货员解释说，因为降价又没有鞋盒,这样写只为商店结算方便。A男士遂未在意。A男士回去穿此鞋10天后,鞋底就掉了下来。A男士持鞋找到商店负责人,对方答称:“此鞋为处理品,一旦售出概不负责。”A男士诉到法院。</a:t>
            </a:r>
          </a:p>
          <a:p>
            <a:r>
              <a:rPr lang="en-US" altLang="zh-CN" sz="2400" dirty="0">
                <a:latin typeface="+mn-ea"/>
                <a:ea typeface="+mn-ea"/>
              </a:rPr>
              <a:t>    </a:t>
            </a:r>
            <a:r>
              <a:rPr lang="zh-CN" altLang="en-US" sz="2400" dirty="0">
                <a:latin typeface="+mn-ea"/>
                <a:ea typeface="+mn-ea"/>
              </a:rPr>
              <a:t>问:A男士购鞋时,是否有权了解该鞋的情况?此案如何处理?</a:t>
            </a:r>
          </a:p>
        </p:txBody>
      </p:sp>
      <p:sp>
        <p:nvSpPr>
          <p:cNvPr id="3" name="文本框 2"/>
          <p:cNvSpPr txBox="1"/>
          <p:nvPr/>
        </p:nvSpPr>
        <p:spPr>
          <a:xfrm>
            <a:off x="3491865" y="332740"/>
            <a:ext cx="1861185" cy="768350"/>
          </a:xfrm>
          <a:prstGeom prst="rect">
            <a:avLst/>
          </a:prstGeom>
          <a:noFill/>
        </p:spPr>
        <p:txBody>
          <a:bodyPr wrap="none" rtlCol="0" anchor="t">
            <a:spAutoFit/>
          </a:bodyPr>
          <a:lstStyle/>
          <a:p>
            <a:r>
              <a:rPr lang="zh-CN" altLang="zh-CN" sz="4400" b="1" dirty="0">
                <a:ea typeface="华文行楷" panose="02010800040101010101" pitchFamily="2" charset="-122"/>
                <a:sym typeface="+mn-ea"/>
              </a:rPr>
              <a:t>案例二</a:t>
            </a:r>
            <a:endParaRPr lang="zh-CN" altLang="en-US" sz="4400"/>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p:cNvSpPr>
          <p:nvPr>
            <p:ph type="title"/>
          </p:nvPr>
        </p:nvSpPr>
        <p:spPr>
          <a:xfrm>
            <a:off x="685800" y="152400"/>
            <a:ext cx="7529513"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案例三</a:t>
            </a:r>
          </a:p>
        </p:txBody>
      </p:sp>
      <p:sp>
        <p:nvSpPr>
          <p:cNvPr id="209923" name="Rectangle 3"/>
          <p:cNvSpPr>
            <a:spLocks noGrp="1"/>
          </p:cNvSpPr>
          <p:nvPr>
            <p:ph type="body"/>
          </p:nvPr>
        </p:nvSpPr>
        <p:spPr>
          <a:xfrm>
            <a:off x="685800" y="1701800"/>
            <a:ext cx="7696200" cy="4103688"/>
          </a:xfrm>
        </p:spPr>
        <p:txBody>
          <a:bodyPr vert="horz" wrap="square" lIns="91440" tIns="45720" rIns="91440" bIns="45720" anchor="t" anchorCtr="0"/>
          <a:lstStyle/>
          <a:p>
            <a:pPr marL="0" indent="0" eaLnBrk="1" hangingPunct="1">
              <a:buNone/>
            </a:pPr>
            <a:r>
              <a:rPr lang="en-US" altLang="zh-CN" sz="2800" dirty="0">
                <a:latin typeface="+mn-ea"/>
              </a:rPr>
              <a:t>    </a:t>
            </a:r>
            <a:r>
              <a:rPr lang="zh-CN" altLang="zh-CN" sz="2800" dirty="0">
                <a:latin typeface="+mn-ea"/>
              </a:rPr>
              <a:t>家住上海的周某喜欢吃螃蟹，平时喜欢亲自去菜市场选购螃蟹。一天，周某买回螃蟹开始烹调时，他的妻子发现旁边有一堆草绳，很是诧异，疑惑地说：“两只螃蟹需要这么多草绳吗？”周某这才意识到自己长时间买回来的螃蟹，都是缺斤少两的。</a:t>
            </a:r>
          </a:p>
          <a:p>
            <a:pPr marL="0" indent="0" eaLnBrk="1" hangingPunct="1">
              <a:buNone/>
            </a:pPr>
            <a:r>
              <a:rPr lang="en-US" altLang="zh-CN" sz="2800" dirty="0">
                <a:latin typeface="+mn-ea"/>
              </a:rPr>
              <a:t>    </a:t>
            </a:r>
            <a:r>
              <a:rPr lang="zh-CN" altLang="zh-CN" sz="2800" dirty="0">
                <a:latin typeface="+mn-ea"/>
              </a:rPr>
              <a:t>问：周某的何种权益受到侵害?</a:t>
            </a: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p:cNvSpPr>
          <p:nvPr>
            <p:ph type="title"/>
          </p:nvPr>
        </p:nvSpPr>
        <p:spPr>
          <a:xfrm>
            <a:off x="685800" y="152400"/>
            <a:ext cx="7529513"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案例四</a:t>
            </a:r>
          </a:p>
        </p:txBody>
      </p:sp>
      <p:sp>
        <p:nvSpPr>
          <p:cNvPr id="209923" name="Rectangle 3"/>
          <p:cNvSpPr>
            <a:spLocks noGrp="1"/>
          </p:cNvSpPr>
          <p:nvPr>
            <p:ph type="body"/>
          </p:nvPr>
        </p:nvSpPr>
        <p:spPr>
          <a:xfrm>
            <a:off x="685800" y="1701800"/>
            <a:ext cx="7696200" cy="4103688"/>
          </a:xfrm>
        </p:spPr>
        <p:txBody>
          <a:bodyPr vert="horz" wrap="square" lIns="91440" tIns="45720" rIns="91440" bIns="45720" anchor="t" anchorCtr="0"/>
          <a:lstStyle/>
          <a:p>
            <a:pPr marL="0" indent="0" eaLnBrk="1" hangingPunct="1">
              <a:buNone/>
            </a:pPr>
            <a:r>
              <a:rPr lang="zh-CN" altLang="en-US" sz="2400" dirty="0">
                <a:latin typeface="+mn-ea"/>
              </a:rPr>
              <a:t>    钱某携侄子去逛超市，买完东西，当其经过东门时，警报器突然响起，超市员工闻声而来。超市以需仔细检查为由，要求对钱某进行检查。钱某提出反对，但是被超市里的保安人员强行在众多群众的围观下带入地下商场的办公室内。最终一无所获，超市不得不放钱某离去。钱某要求超市当场赔礼道歉，为自己消除影响，却遭到了超市的拒绝。</a:t>
            </a:r>
          </a:p>
          <a:p>
            <a:pPr marL="0" indent="0" eaLnBrk="1" hangingPunct="1">
              <a:buNone/>
            </a:pPr>
            <a:r>
              <a:rPr lang="zh-CN" altLang="en-US" sz="2400" dirty="0">
                <a:latin typeface="+mn-ea"/>
              </a:rPr>
              <a:t>    请问：经营者有权搜身吗？该事应如何处理？</a:t>
            </a:r>
          </a:p>
        </p:txBody>
      </p:sp>
    </p:spTree>
    <p:extLst>
      <p:ext uri="{BB962C8B-B14F-4D97-AF65-F5344CB8AC3E}">
        <p14:creationId xmlns:p14="http://schemas.microsoft.com/office/powerpoint/2010/main" val="436372497"/>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5" name="Rectangle 2"/>
          <p:cNvSpPr>
            <a:spLocks noGrp="1"/>
          </p:cNvSpPr>
          <p:nvPr>
            <p:ph type="title"/>
          </p:nvPr>
        </p:nvSpPr>
        <p:spPr>
          <a:xfrm>
            <a:off x="1043940" y="332740"/>
            <a:ext cx="6870700" cy="1116013"/>
          </a:xfrm>
        </p:spPr>
        <p:txBody>
          <a:bodyPr vert="horz" wrap="square" lIns="91440" tIns="45720" rIns="91440" bIns="45720" anchor="b" anchorCtr="0"/>
          <a:lstStyle/>
          <a:p>
            <a:pPr eaLnBrk="1" hangingPunct="1"/>
            <a:r>
              <a:rPr lang="zh-CN" altLang="zh-CN" b="1" dirty="0">
                <a:ea typeface="隶书" panose="02010509060101010101" pitchFamily="49" charset="-122"/>
              </a:rPr>
              <a:t>三、经营者的义务</a:t>
            </a:r>
          </a:p>
        </p:txBody>
      </p:sp>
      <p:pic>
        <p:nvPicPr>
          <p:cNvPr id="2" name="C9F754DE-2CAD-44b6-B708-469DEB6407EB-12" descr="wpp"/>
          <p:cNvPicPr>
            <a:picLocks noChangeAspect="1"/>
          </p:cNvPicPr>
          <p:nvPr/>
        </p:nvPicPr>
        <p:blipFill>
          <a:blip r:embed="rId2"/>
          <a:stretch>
            <a:fillRect/>
          </a:stretch>
        </p:blipFill>
        <p:spPr>
          <a:xfrm>
            <a:off x="0" y="1890395"/>
            <a:ext cx="9144000" cy="4967605"/>
          </a:xfrm>
          <a:prstGeom prst="rect">
            <a:avLst/>
          </a:prstGeom>
        </p:spPr>
      </p:pic>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p:cNvSpPr>
          <p:nvPr>
            <p:ph type="title"/>
          </p:nvPr>
        </p:nvSpPr>
        <p:spPr>
          <a:xfrm>
            <a:off x="685800" y="152400"/>
            <a:ext cx="7600950"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案例一</a:t>
            </a:r>
          </a:p>
        </p:txBody>
      </p:sp>
      <p:sp>
        <p:nvSpPr>
          <p:cNvPr id="2" name="文本框 1"/>
          <p:cNvSpPr txBox="1"/>
          <p:nvPr/>
        </p:nvSpPr>
        <p:spPr>
          <a:xfrm>
            <a:off x="1043305" y="1772920"/>
            <a:ext cx="7233920" cy="3107690"/>
          </a:xfrm>
          <a:prstGeom prst="rect">
            <a:avLst/>
          </a:prstGeom>
          <a:noFill/>
        </p:spPr>
        <p:txBody>
          <a:bodyPr wrap="square" rtlCol="0" anchor="t">
            <a:spAutoFit/>
          </a:bodyPr>
          <a:lstStyle/>
          <a:p>
            <a:r>
              <a:rPr lang="en-US" altLang="zh-CN" dirty="0">
                <a:latin typeface="+mn-ea"/>
                <a:ea typeface="+mn-ea"/>
              </a:rPr>
              <a:t>    </a:t>
            </a:r>
            <a:r>
              <a:rPr lang="zh-CN" altLang="en-US" sz="2800" dirty="0">
                <a:latin typeface="+mn-ea"/>
                <a:ea typeface="+mn-ea"/>
                <a:cs typeface="宋体" panose="02010600030101010101" pitchFamily="2" charset="-122"/>
              </a:rPr>
              <a:t>上海市民王某在一家餐馆用餐后向餐馆老板索要发票，工作人员告诉他:“你只消费了一盘10元钱的扬州炒饭,按规定,由于你的消费额太少，本店不能开发票。”王某觉得很不合理，但考虑到还有其他事情要办，便付款离开。</a:t>
            </a:r>
          </a:p>
          <a:p>
            <a:r>
              <a:rPr lang="en-US" altLang="zh-CN" sz="2800" dirty="0">
                <a:latin typeface="+mn-ea"/>
                <a:ea typeface="+mn-ea"/>
                <a:cs typeface="宋体" panose="02010600030101010101" pitchFamily="2" charset="-122"/>
              </a:rPr>
              <a:t>    </a:t>
            </a:r>
            <a:r>
              <a:rPr lang="zh-CN" altLang="en-US" sz="2800" dirty="0">
                <a:latin typeface="+mn-ea"/>
                <a:ea typeface="+mn-ea"/>
                <a:cs typeface="宋体" panose="02010600030101010101" pitchFamily="2" charset="-122"/>
              </a:rPr>
              <a:t>问:王某是否有权要求饭店开具发票?</a:t>
            </a: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p:cNvSpPr>
          <p:nvPr>
            <p:ph type="title"/>
          </p:nvPr>
        </p:nvSpPr>
        <p:spPr>
          <a:xfrm>
            <a:off x="685800" y="152400"/>
            <a:ext cx="7529513"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案例二</a:t>
            </a:r>
          </a:p>
        </p:txBody>
      </p:sp>
      <p:sp>
        <p:nvSpPr>
          <p:cNvPr id="211971" name="Rectangle 3"/>
          <p:cNvSpPr>
            <a:spLocks noGrp="1"/>
          </p:cNvSpPr>
          <p:nvPr>
            <p:ph type="body"/>
          </p:nvPr>
        </p:nvSpPr>
        <p:spPr>
          <a:xfrm>
            <a:off x="685800" y="1701800"/>
            <a:ext cx="7696200" cy="4103688"/>
          </a:xfrm>
        </p:spPr>
        <p:txBody>
          <a:bodyPr vert="horz" wrap="square" lIns="91440" tIns="45720" rIns="91440" bIns="45720" anchor="t" anchorCtr="0"/>
          <a:lstStyle/>
          <a:p>
            <a:pPr marL="0" indent="0" eaLnBrk="1" hangingPunct="1">
              <a:buNone/>
            </a:pPr>
            <a:r>
              <a:rPr lang="en-US" altLang="zh-CN" sz="2800" dirty="0">
                <a:latin typeface="+mn-ea"/>
              </a:rPr>
              <a:t>    </a:t>
            </a:r>
            <a:r>
              <a:rPr lang="zh-CN" altLang="en-US" sz="2800" dirty="0">
                <a:latin typeface="+mn-ea"/>
              </a:rPr>
              <a:t>张先生在某商场促销活动中购买了一台迷你小冰箱，可使用一个月后，小冰箱内壁便出现了裂痕。张先生拿着发票找到商场，但商场认为小冰箱系张先生人为损坏，不同意帮张先生免费修理。张先生将商场告上了法庭。</a:t>
            </a:r>
          </a:p>
          <a:p>
            <a:pPr marL="0" indent="0" eaLnBrk="1" hangingPunct="1">
              <a:buNone/>
            </a:pPr>
            <a:r>
              <a:rPr lang="en-US" altLang="zh-CN" sz="2800" dirty="0">
                <a:latin typeface="+mn-ea"/>
              </a:rPr>
              <a:t>    </a:t>
            </a:r>
            <a:r>
              <a:rPr lang="zh-CN" altLang="en-US" sz="2800" dirty="0">
                <a:latin typeface="+mn-ea"/>
              </a:rPr>
              <a:t>问：此案该如何处理？</a:t>
            </a: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87450" y="1772920"/>
            <a:ext cx="6918325" cy="3538220"/>
          </a:xfrm>
          <a:prstGeom prst="rect">
            <a:avLst/>
          </a:prstGeom>
          <a:noFill/>
        </p:spPr>
        <p:txBody>
          <a:bodyPr wrap="square" rtlCol="0" anchor="t">
            <a:spAutoFit/>
          </a:bodyPr>
          <a:lstStyle/>
          <a:p>
            <a:r>
              <a:rPr lang="en-US" altLang="zh-CN" sz="3200" b="1">
                <a:gradFill>
                  <a:gsLst>
                    <a:gs pos="0">
                      <a:srgbClr val="C09D87"/>
                    </a:gs>
                    <a:gs pos="100000">
                      <a:srgbClr val="8D512F"/>
                    </a:gs>
                  </a:gsLst>
                  <a:lin scaled="1"/>
                </a:gradFill>
              </a:rPr>
              <a:t>  </a:t>
            </a:r>
            <a:r>
              <a:rPr lang="zh-CN" altLang="en-US" sz="3200" b="1">
                <a:gradFill>
                  <a:gsLst>
                    <a:gs pos="0">
                      <a:srgbClr val="C09D87"/>
                    </a:gs>
                    <a:gs pos="100000">
                      <a:srgbClr val="8D512F"/>
                    </a:gs>
                  </a:gsLst>
                  <a:lin scaled="1"/>
                </a:gradFill>
              </a:rPr>
              <a:t>《消费者权益保护法》在第25条新增了消费者的7日反悔权，“经营者采用网络电视、电话、邮购等方式销售商品，消费者有权自收到商品之日起7日内退货，且无须说明理由”，但同时该条也规定经营者销售鲜活易腐等商品的例外情形。</a:t>
            </a:r>
          </a:p>
        </p:txBody>
      </p:sp>
      <p:sp>
        <p:nvSpPr>
          <p:cNvPr id="3" name="剪去对角的矩形 2"/>
          <p:cNvSpPr/>
          <p:nvPr/>
        </p:nvSpPr>
        <p:spPr>
          <a:xfrm>
            <a:off x="755650" y="332740"/>
            <a:ext cx="1008380" cy="1151890"/>
          </a:xfrm>
          <a:prstGeom prst="snip2Diag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3600">
                <a:gradFill>
                  <a:gsLst>
                    <a:gs pos="0">
                      <a:srgbClr val="C09D87"/>
                    </a:gs>
                    <a:gs pos="100000">
                      <a:srgbClr val="8D512F"/>
                    </a:gs>
                  </a:gsLst>
                  <a:lin scaled="1"/>
                </a:gradFill>
              </a:rPr>
              <a:t>提醒</a:t>
            </a:r>
            <a:endParaRPr lang="en-US" altLang="zh-CN" sz="3600">
              <a:gradFill>
                <a:gsLst>
                  <a:gs pos="0">
                    <a:srgbClr val="C09D87"/>
                  </a:gs>
                  <a:gs pos="100000">
                    <a:srgbClr val="8D512F"/>
                  </a:gs>
                </a:gsLst>
                <a:lin scaled="1"/>
              </a:gradFill>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p:cNvSpPr>
          <p:nvPr>
            <p:ph type="title"/>
          </p:nvPr>
        </p:nvSpPr>
        <p:spPr>
          <a:xfrm>
            <a:off x="685800" y="152400"/>
            <a:ext cx="7743825"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案例三</a:t>
            </a:r>
          </a:p>
        </p:txBody>
      </p:sp>
      <p:sp>
        <p:nvSpPr>
          <p:cNvPr id="212995" name="Rectangle 3"/>
          <p:cNvSpPr>
            <a:spLocks noGrp="1"/>
          </p:cNvSpPr>
          <p:nvPr>
            <p:ph type="body"/>
          </p:nvPr>
        </p:nvSpPr>
        <p:spPr>
          <a:xfrm>
            <a:off x="685800" y="1701800"/>
            <a:ext cx="7696200" cy="4103688"/>
          </a:xfrm>
        </p:spPr>
        <p:txBody>
          <a:bodyPr vert="horz" wrap="square" lIns="91440" tIns="45720" rIns="91440" bIns="45720" anchor="t" anchorCtr="0"/>
          <a:lstStyle/>
          <a:p>
            <a:pPr marL="0" indent="0" eaLnBrk="1" hangingPunct="1">
              <a:buNone/>
            </a:pPr>
            <a:r>
              <a:rPr lang="en-US" altLang="zh-CN" sz="2800" dirty="0">
                <a:latin typeface="+mn-ea"/>
              </a:rPr>
              <a:t>    </a:t>
            </a:r>
            <a:r>
              <a:rPr lang="zh-CN" altLang="zh-CN" sz="2800" dirty="0">
                <a:latin typeface="+mn-ea"/>
              </a:rPr>
              <a:t>王小姐在某大型购物网站上看到一双高跟鞋，款式新颖，价格也很便宜，王小姐毫不犹豫点击了购买，并支付了货款。收到货后，王小姐觉得这双高跟鞋虽然新颖，但颜色跟网页上的图片出入很大，于是便联系上网店店主，要求退货，并愿意承担来往的运费，但遭到店主的拒绝。</a:t>
            </a:r>
          </a:p>
          <a:p>
            <a:pPr marL="0" indent="0" eaLnBrk="1" hangingPunct="1">
              <a:buNone/>
            </a:pPr>
            <a:r>
              <a:rPr lang="en-US" altLang="zh-CN" sz="2800" dirty="0">
                <a:latin typeface="+mn-ea"/>
              </a:rPr>
              <a:t>    </a:t>
            </a:r>
            <a:r>
              <a:rPr lang="zh-CN" altLang="zh-CN" sz="2800" dirty="0">
                <a:latin typeface="+mn-ea"/>
              </a:rPr>
              <a:t>问：王小姐能否要求退货？</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p:cNvSpPr>
          <p:nvPr>
            <p:ph type="title"/>
          </p:nvPr>
        </p:nvSpPr>
        <p:spPr>
          <a:xfrm>
            <a:off x="685800" y="152400"/>
            <a:ext cx="7743825"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案例四</a:t>
            </a:r>
          </a:p>
        </p:txBody>
      </p:sp>
      <p:sp>
        <p:nvSpPr>
          <p:cNvPr id="212995" name="Rectangle 3"/>
          <p:cNvSpPr>
            <a:spLocks noGrp="1"/>
          </p:cNvSpPr>
          <p:nvPr>
            <p:ph type="body"/>
          </p:nvPr>
        </p:nvSpPr>
        <p:spPr>
          <a:xfrm>
            <a:off x="685800" y="1701800"/>
            <a:ext cx="7696200" cy="4103688"/>
          </a:xfrm>
        </p:spPr>
        <p:txBody>
          <a:bodyPr vert="horz" wrap="square" lIns="91440" tIns="45720" rIns="91440" bIns="45720" anchor="t" anchorCtr="0"/>
          <a:lstStyle/>
          <a:p>
            <a:pPr marL="0" indent="0" eaLnBrk="1" hangingPunct="1">
              <a:buNone/>
            </a:pPr>
            <a:r>
              <a:rPr lang="zh-CN" altLang="en-US" sz="2800" dirty="0">
                <a:latin typeface="+mn-ea"/>
              </a:rPr>
              <a:t>    吴先生在某大酒店预订了婚宴，并留了电话。可是不久，婚庆、旅游等公司的电话便接踵而至，吴先生不堪其扰。吴先生发觉，在婚礼操办过程中，唯一留号码的就是在订酒席环节。于是他找到酒店，但酒店告诉他，打电话的婚庆公司都是酒店的合作方，这是酒店为方便新人而免费提供的一项增值服务，新人在这些公司可以享受到相应的折扣优惠。</a:t>
            </a:r>
          </a:p>
          <a:p>
            <a:pPr marL="0" indent="0" eaLnBrk="1" hangingPunct="1">
              <a:buNone/>
            </a:pPr>
            <a:r>
              <a:rPr lang="zh-CN" altLang="en-US" sz="2800" dirty="0">
                <a:latin typeface="+mn-ea"/>
              </a:rPr>
              <a:t>    请问：酒店的做法是否正确？</a:t>
            </a:r>
          </a:p>
        </p:txBody>
      </p:sp>
    </p:spTree>
    <p:extLst>
      <p:ext uri="{BB962C8B-B14F-4D97-AF65-F5344CB8AC3E}">
        <p14:creationId xmlns:p14="http://schemas.microsoft.com/office/powerpoint/2010/main" val="3829042383"/>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p:cNvSpPr>
          <p:nvPr>
            <p:ph type="title"/>
          </p:nvPr>
        </p:nvSpPr>
        <p:spPr>
          <a:xfrm>
            <a:off x="1331595" y="404495"/>
            <a:ext cx="5948680" cy="1133475"/>
          </a:xfrm>
        </p:spPr>
        <p:txBody>
          <a:bodyPr vert="horz" wrap="square" lIns="91440" tIns="45720" rIns="91440" bIns="45720" anchor="b" anchorCtr="0"/>
          <a:lstStyle/>
          <a:p>
            <a:pPr eaLnBrk="1" hangingPunct="1"/>
            <a:r>
              <a:rPr lang="zh-CN" altLang="zh-CN" b="1" dirty="0">
                <a:solidFill>
                  <a:schemeClr val="tx1"/>
                </a:solidFill>
                <a:ea typeface="隶书" panose="02010509060101010101" pitchFamily="49" charset="-122"/>
              </a:rPr>
              <a:t>四、消费者权益争议的解决和法律责任</a:t>
            </a:r>
          </a:p>
        </p:txBody>
      </p:sp>
      <p:sp>
        <p:nvSpPr>
          <p:cNvPr id="2" name="文本框 1"/>
          <p:cNvSpPr txBox="1"/>
          <p:nvPr/>
        </p:nvSpPr>
        <p:spPr>
          <a:xfrm>
            <a:off x="862965" y="1700530"/>
            <a:ext cx="7417435" cy="1568450"/>
          </a:xfrm>
          <a:prstGeom prst="rect">
            <a:avLst/>
          </a:prstGeom>
          <a:noFill/>
        </p:spPr>
        <p:txBody>
          <a:bodyPr wrap="square" rtlCol="0" anchor="t">
            <a:spAutoFit/>
          </a:bodyPr>
          <a:lstStyle/>
          <a:p>
            <a:r>
              <a:rPr lang="en-US" altLang="zh-CN"/>
              <a:t> </a:t>
            </a:r>
            <a:r>
              <a:rPr lang="zh-CN" altLang="en-US" sz="3200" b="1">
                <a:latin typeface="纤黑体" panose="02000000000000000000" charset="-122"/>
                <a:ea typeface="纤黑体" panose="02000000000000000000" charset="-122"/>
                <a:cs typeface="纤黑体" panose="02000000000000000000" charset="-122"/>
                <a:sym typeface="纤黑体" panose="02000000000000000000" charset="-122"/>
              </a:rPr>
              <a:t>消费者权益争议,是指消费者与经营者之间在买卖和使用商品、接受和提供服务过程中发生的有关双方的权利义务的争议。</a:t>
            </a:r>
          </a:p>
        </p:txBody>
      </p:sp>
      <p:sp>
        <p:nvSpPr>
          <p:cNvPr id="3" name="文本框 2"/>
          <p:cNvSpPr txBox="1"/>
          <p:nvPr/>
        </p:nvSpPr>
        <p:spPr>
          <a:xfrm>
            <a:off x="2555875" y="3429000"/>
            <a:ext cx="5979795" cy="3046095"/>
          </a:xfrm>
          <a:prstGeom prst="rect">
            <a:avLst/>
          </a:prstGeom>
          <a:noFill/>
        </p:spPr>
        <p:txBody>
          <a:bodyPr wrap="square" rtlCol="0">
            <a:spAutoFit/>
          </a:bodyPr>
          <a:lstStyle/>
          <a:p>
            <a:r>
              <a:rPr lang="zh-CN" altLang="en-US" sz="3200" b="1" u="sng">
                <a:solidFill>
                  <a:schemeClr val="accent5">
                    <a:lumMod val="25000"/>
                  </a:schemeClr>
                </a:solidFill>
                <a:latin typeface="华康隶书体W7" panose="03000709000000000000" charset="-122"/>
                <a:ea typeface="华康隶书体W7" panose="03000709000000000000" charset="-122"/>
              </a:rPr>
              <a:t>途径</a:t>
            </a:r>
            <a:r>
              <a:rPr lang="zh-CN" altLang="en-US" sz="3200" b="1">
                <a:solidFill>
                  <a:schemeClr val="accent5">
                    <a:lumMod val="25000"/>
                  </a:schemeClr>
                </a:solidFill>
                <a:latin typeface="华康隶书体W7" panose="03000709000000000000" charset="-122"/>
                <a:ea typeface="华康隶书体W7" panose="03000709000000000000" charset="-122"/>
              </a:rPr>
              <a:t>：</a:t>
            </a:r>
          </a:p>
          <a:p>
            <a:pPr marL="457200" indent="-457200">
              <a:buFont typeface="Arial" panose="020B0604020202020204" pitchFamily="34" charset="0"/>
              <a:buChar char="•"/>
            </a:pPr>
            <a:r>
              <a:rPr lang="zh-CN" altLang="en-US" sz="3200" b="1">
                <a:solidFill>
                  <a:schemeClr val="accent5">
                    <a:lumMod val="25000"/>
                  </a:schemeClr>
                </a:solidFill>
                <a:latin typeface="华康隶书体W7" panose="03000709000000000000" charset="-122"/>
                <a:ea typeface="华康隶书体W7" panose="03000709000000000000" charset="-122"/>
              </a:rPr>
              <a:t>协商和解</a:t>
            </a:r>
          </a:p>
          <a:p>
            <a:pPr marL="457200" indent="-457200">
              <a:buFont typeface="Arial" panose="020B0604020202020204" pitchFamily="34" charset="0"/>
              <a:buChar char="•"/>
            </a:pPr>
            <a:r>
              <a:rPr lang="zh-CN" altLang="en-US" sz="3200" b="1">
                <a:solidFill>
                  <a:schemeClr val="accent5">
                    <a:lumMod val="25000"/>
                  </a:schemeClr>
                </a:solidFill>
                <a:latin typeface="华康隶书体W7" panose="03000709000000000000" charset="-122"/>
                <a:ea typeface="华康隶书体W7" panose="03000709000000000000" charset="-122"/>
              </a:rPr>
              <a:t>消费者协会和解</a:t>
            </a:r>
          </a:p>
          <a:p>
            <a:pPr marL="457200" indent="-457200">
              <a:buFont typeface="Arial" panose="020B0604020202020204" pitchFamily="34" charset="0"/>
              <a:buChar char="•"/>
            </a:pPr>
            <a:r>
              <a:rPr lang="zh-CN" altLang="en-US" sz="3200" b="1">
                <a:solidFill>
                  <a:schemeClr val="accent5">
                    <a:lumMod val="25000"/>
                  </a:schemeClr>
                </a:solidFill>
                <a:latin typeface="华康隶书体W7" panose="03000709000000000000" charset="-122"/>
                <a:ea typeface="华康隶书体W7" panose="03000709000000000000" charset="-122"/>
              </a:rPr>
              <a:t>向有关行政部门申诉</a:t>
            </a:r>
          </a:p>
          <a:p>
            <a:pPr marL="457200" indent="-457200">
              <a:buFont typeface="Arial" panose="020B0604020202020204" pitchFamily="34" charset="0"/>
              <a:buChar char="•"/>
            </a:pPr>
            <a:r>
              <a:rPr lang="zh-CN" altLang="en-US" sz="3200" b="1">
                <a:solidFill>
                  <a:schemeClr val="accent5">
                    <a:lumMod val="25000"/>
                  </a:schemeClr>
                </a:solidFill>
                <a:latin typeface="华康隶书体W7" panose="03000709000000000000" charset="-122"/>
                <a:ea typeface="华康隶书体W7" panose="03000709000000000000" charset="-122"/>
              </a:rPr>
              <a:t>提请仲裁</a:t>
            </a:r>
          </a:p>
          <a:p>
            <a:pPr marL="457200" indent="-457200">
              <a:buFont typeface="Arial" panose="020B0604020202020204" pitchFamily="34" charset="0"/>
              <a:buChar char="•"/>
            </a:pPr>
            <a:r>
              <a:rPr lang="zh-CN" altLang="en-US" sz="3200" b="1">
                <a:solidFill>
                  <a:schemeClr val="accent5">
                    <a:lumMod val="25000"/>
                  </a:schemeClr>
                </a:solidFill>
                <a:latin typeface="华康隶书体W7" panose="03000709000000000000" charset="-122"/>
                <a:ea typeface="华康隶书体W7" panose="03000709000000000000" charset="-122"/>
              </a:rPr>
              <a:t>提起诉讼</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三、公司的名称</a:t>
            </a:r>
          </a:p>
        </p:txBody>
      </p:sp>
      <p:sp>
        <p:nvSpPr>
          <p:cNvPr id="33795" name="Rectangle 3"/>
          <p:cNvSpPr>
            <a:spLocks noGrp="1"/>
          </p:cNvSpPr>
          <p:nvPr>
            <p:ph idx="1"/>
          </p:nvPr>
        </p:nvSpPr>
        <p:spPr>
          <a:xfrm>
            <a:off x="685800" y="1828800"/>
            <a:ext cx="7696200" cy="952500"/>
          </a:xfrm>
        </p:spPr>
        <p:txBody>
          <a:bodyPr vert="horz" wrap="square" lIns="91440" tIns="45720" rIns="91440" bIns="45720" anchor="t" anchorCtr="0"/>
          <a:lstStyle/>
          <a:p>
            <a:pPr eaLnBrk="1" hangingPunct="1"/>
            <a:r>
              <a:rPr lang="zh-CN" altLang="en-US" sz="2800" b="1" dirty="0"/>
              <a:t>公司名称是公司在生产经营活动中区别于其他民事主体的标记。一个公司只能有一个名称。</a:t>
            </a:r>
            <a:r>
              <a:rPr lang="zh-CN" altLang="en-US" sz="2800" dirty="0"/>
              <a:t> </a:t>
            </a:r>
          </a:p>
        </p:txBody>
      </p:sp>
      <p:sp>
        <p:nvSpPr>
          <p:cNvPr id="33796" name="Text Box 4"/>
          <p:cNvSpPr txBox="1"/>
          <p:nvPr/>
        </p:nvSpPr>
        <p:spPr>
          <a:xfrm>
            <a:off x="2484438" y="3213100"/>
            <a:ext cx="4176712" cy="466725"/>
          </a:xfrm>
          <a:prstGeom prst="rect">
            <a:avLst/>
          </a:prstGeom>
          <a:no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400" b="1" dirty="0">
                <a:latin typeface="Arial" panose="020B0604020202020204" pitchFamily="34" charset="0"/>
              </a:rPr>
              <a:t>山东省</a:t>
            </a:r>
            <a:r>
              <a:rPr lang="zh-CN" altLang="en-US" sz="2400" b="1" dirty="0">
                <a:solidFill>
                  <a:srgbClr val="E83B18"/>
                </a:solidFill>
                <a:latin typeface="Arial" panose="020B0604020202020204" pitchFamily="34" charset="0"/>
                <a:ea typeface="华文行楷" panose="02010800040101010101" pitchFamily="2" charset="-122"/>
              </a:rPr>
              <a:t>信达</a:t>
            </a:r>
            <a:r>
              <a:rPr lang="zh-CN" altLang="en-US" sz="2400" b="1" dirty="0">
                <a:latin typeface="Arial" panose="020B0604020202020204" pitchFamily="34" charset="0"/>
              </a:rPr>
              <a:t>粮油</a:t>
            </a:r>
            <a:r>
              <a:rPr lang="zh-CN" altLang="en-US" sz="2400" b="1" dirty="0">
                <a:solidFill>
                  <a:srgbClr val="E83B18"/>
                </a:solidFill>
                <a:latin typeface="Arial" panose="020B0604020202020204" pitchFamily="34" charset="0"/>
                <a:ea typeface="华文行楷" panose="02010800040101010101" pitchFamily="2" charset="-122"/>
              </a:rPr>
              <a:t>有限责任公司</a:t>
            </a:r>
          </a:p>
        </p:txBody>
      </p:sp>
      <p:sp>
        <p:nvSpPr>
          <p:cNvPr id="33797" name="Text Box 5"/>
          <p:cNvSpPr txBox="1"/>
          <p:nvPr/>
        </p:nvSpPr>
        <p:spPr>
          <a:xfrm>
            <a:off x="2771775" y="4221163"/>
            <a:ext cx="468313" cy="1079500"/>
          </a:xfrm>
          <a:prstGeom prst="rect">
            <a:avLst/>
          </a:prstGeom>
          <a:noFill/>
          <a:ln w="9525" cap="flat" cmpd="sng">
            <a:solidFill>
              <a:schemeClr val="tx2"/>
            </a:solidFill>
            <a:prstDash val="solid"/>
            <a:miter/>
            <a:headEnd type="none" w="med" len="med"/>
            <a:tailEnd type="none" w="med" len="med"/>
          </a:ln>
        </p:spPr>
        <p:txBody>
          <a:bodyPr vert="eaVert">
            <a:spAutoFit/>
          </a:bodyPr>
          <a:lstStyle/>
          <a:p>
            <a:pPr>
              <a:spcBef>
                <a:spcPct val="50000"/>
              </a:spcBef>
            </a:pPr>
            <a:r>
              <a:rPr lang="zh-CN" altLang="en-US" sz="1800" b="1" dirty="0">
                <a:latin typeface="Arial" panose="020B0604020202020204" pitchFamily="34" charset="0"/>
              </a:rPr>
              <a:t>地域标志</a:t>
            </a:r>
          </a:p>
        </p:txBody>
      </p:sp>
      <p:sp>
        <p:nvSpPr>
          <p:cNvPr id="33798" name="Text Box 7"/>
          <p:cNvSpPr txBox="1"/>
          <p:nvPr/>
        </p:nvSpPr>
        <p:spPr>
          <a:xfrm>
            <a:off x="3492500" y="4221163"/>
            <a:ext cx="468313" cy="1079500"/>
          </a:xfrm>
          <a:prstGeom prst="rect">
            <a:avLst/>
          </a:prstGeom>
          <a:noFill/>
          <a:ln w="9525" cap="flat" cmpd="sng">
            <a:solidFill>
              <a:schemeClr val="tx2"/>
            </a:solidFill>
            <a:prstDash val="solid"/>
            <a:miter/>
            <a:headEnd type="none" w="med" len="med"/>
            <a:tailEnd type="none" w="med" len="med"/>
          </a:ln>
        </p:spPr>
        <p:txBody>
          <a:bodyPr vert="eaVert">
            <a:spAutoFit/>
          </a:bodyPr>
          <a:lstStyle/>
          <a:p>
            <a:pPr>
              <a:spcBef>
                <a:spcPct val="50000"/>
              </a:spcBef>
            </a:pPr>
            <a:r>
              <a:rPr lang="zh-CN" altLang="en-US" sz="1800" b="1" dirty="0">
                <a:latin typeface="Arial" panose="020B0604020202020204" pitchFamily="34" charset="0"/>
              </a:rPr>
              <a:t>字号</a:t>
            </a:r>
          </a:p>
        </p:txBody>
      </p:sp>
      <p:sp>
        <p:nvSpPr>
          <p:cNvPr id="33799" name="Text Box 8"/>
          <p:cNvSpPr txBox="1"/>
          <p:nvPr/>
        </p:nvSpPr>
        <p:spPr>
          <a:xfrm>
            <a:off x="4211638" y="4221163"/>
            <a:ext cx="468312" cy="1079500"/>
          </a:xfrm>
          <a:prstGeom prst="rect">
            <a:avLst/>
          </a:prstGeom>
          <a:noFill/>
          <a:ln w="9525" cap="flat" cmpd="sng">
            <a:solidFill>
              <a:schemeClr val="tx2"/>
            </a:solidFill>
            <a:prstDash val="solid"/>
            <a:miter/>
            <a:headEnd type="none" w="med" len="med"/>
            <a:tailEnd type="none" w="med" len="med"/>
          </a:ln>
        </p:spPr>
        <p:txBody>
          <a:bodyPr vert="eaVert">
            <a:spAutoFit/>
          </a:bodyPr>
          <a:lstStyle/>
          <a:p>
            <a:pPr>
              <a:spcBef>
                <a:spcPct val="50000"/>
              </a:spcBef>
            </a:pPr>
            <a:r>
              <a:rPr lang="zh-CN" altLang="en-US" sz="1800" b="1" dirty="0">
                <a:latin typeface="Arial" panose="020B0604020202020204" pitchFamily="34" charset="0"/>
              </a:rPr>
              <a:t>行业特点</a:t>
            </a:r>
          </a:p>
        </p:txBody>
      </p:sp>
      <p:sp>
        <p:nvSpPr>
          <p:cNvPr id="33800" name="Text Box 9"/>
          <p:cNvSpPr txBox="1"/>
          <p:nvPr/>
        </p:nvSpPr>
        <p:spPr>
          <a:xfrm>
            <a:off x="5435600" y="4221163"/>
            <a:ext cx="468313" cy="1079500"/>
          </a:xfrm>
          <a:prstGeom prst="rect">
            <a:avLst/>
          </a:prstGeom>
          <a:noFill/>
          <a:ln w="9525" cap="flat" cmpd="sng">
            <a:solidFill>
              <a:schemeClr val="tx2"/>
            </a:solidFill>
            <a:prstDash val="solid"/>
            <a:miter/>
            <a:headEnd type="none" w="med" len="med"/>
            <a:tailEnd type="none" w="med" len="med"/>
          </a:ln>
        </p:spPr>
        <p:txBody>
          <a:bodyPr vert="eaVert">
            <a:spAutoFit/>
          </a:bodyPr>
          <a:lstStyle/>
          <a:p>
            <a:pPr>
              <a:spcBef>
                <a:spcPct val="50000"/>
              </a:spcBef>
            </a:pPr>
            <a:r>
              <a:rPr lang="zh-CN" altLang="en-US" sz="1800" b="1" dirty="0">
                <a:latin typeface="Arial" panose="020B0604020202020204" pitchFamily="34" charset="0"/>
              </a:rPr>
              <a:t>组织形式</a:t>
            </a:r>
          </a:p>
        </p:txBody>
      </p:sp>
      <p:sp>
        <p:nvSpPr>
          <p:cNvPr id="33801" name="AutoShape 10"/>
          <p:cNvSpPr/>
          <p:nvPr/>
        </p:nvSpPr>
        <p:spPr>
          <a:xfrm>
            <a:off x="2987675" y="3716338"/>
            <a:ext cx="71438" cy="504825"/>
          </a:xfrm>
          <a:prstGeom prst="downArrow">
            <a:avLst>
              <a:gd name="adj1" fmla="val 50000"/>
              <a:gd name="adj2" fmla="val 176665"/>
            </a:avLst>
          </a:prstGeom>
          <a:solidFill>
            <a:schemeClr val="accent1"/>
          </a:solidFill>
          <a:ln w="9525" cap="flat" cmpd="sng">
            <a:solidFill>
              <a:schemeClr val="tx2"/>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33802" name="AutoShape 11"/>
          <p:cNvSpPr/>
          <p:nvPr/>
        </p:nvSpPr>
        <p:spPr>
          <a:xfrm>
            <a:off x="3708400" y="3716338"/>
            <a:ext cx="71438" cy="504825"/>
          </a:xfrm>
          <a:prstGeom prst="downArrow">
            <a:avLst>
              <a:gd name="adj1" fmla="val 50000"/>
              <a:gd name="adj2" fmla="val 176665"/>
            </a:avLst>
          </a:prstGeom>
          <a:solidFill>
            <a:schemeClr val="accent1"/>
          </a:solidFill>
          <a:ln w="9525" cap="flat" cmpd="sng">
            <a:solidFill>
              <a:schemeClr val="tx2"/>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33803" name="AutoShape 12"/>
          <p:cNvSpPr/>
          <p:nvPr/>
        </p:nvSpPr>
        <p:spPr>
          <a:xfrm>
            <a:off x="4427538" y="3716338"/>
            <a:ext cx="71437" cy="504825"/>
          </a:xfrm>
          <a:prstGeom prst="downArrow">
            <a:avLst>
              <a:gd name="adj1" fmla="val 50000"/>
              <a:gd name="adj2" fmla="val 176667"/>
            </a:avLst>
          </a:prstGeom>
          <a:solidFill>
            <a:schemeClr val="accent1"/>
          </a:solidFill>
          <a:ln w="9525" cap="flat" cmpd="sng">
            <a:solidFill>
              <a:schemeClr val="tx2"/>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33804" name="AutoShape 13"/>
          <p:cNvSpPr/>
          <p:nvPr/>
        </p:nvSpPr>
        <p:spPr>
          <a:xfrm>
            <a:off x="5651500" y="3716338"/>
            <a:ext cx="71438" cy="504825"/>
          </a:xfrm>
          <a:prstGeom prst="downArrow">
            <a:avLst>
              <a:gd name="adj1" fmla="val 50000"/>
              <a:gd name="adj2" fmla="val 176665"/>
            </a:avLst>
          </a:prstGeom>
          <a:solidFill>
            <a:schemeClr val="accent1"/>
          </a:solidFill>
          <a:ln w="9525" cap="flat" cmpd="sng">
            <a:solidFill>
              <a:schemeClr val="tx2"/>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1460" y="1052830"/>
            <a:ext cx="8410575" cy="4030980"/>
          </a:xfrm>
          <a:prstGeom prst="rect">
            <a:avLst/>
          </a:prstGeom>
          <a:noFill/>
        </p:spPr>
        <p:txBody>
          <a:bodyPr wrap="square" rtlCol="0">
            <a:spAutoFit/>
          </a:bodyPr>
          <a:lstStyle/>
          <a:p>
            <a:r>
              <a:rPr lang="zh-CN" altLang="en-US" sz="3200">
                <a:latin typeface="汉仪润圆-65简" panose="00020600040101010101" charset="-122"/>
                <a:ea typeface="汉仪润圆-65简" panose="00020600040101010101" charset="-122"/>
              </a:rPr>
              <a:t>赔偿</a:t>
            </a:r>
            <a:r>
              <a:rPr lang="zh-CN" altLang="en-US" sz="3200" b="1" u="sng">
                <a:latin typeface="汉仪润圆-65简" panose="00020600040101010101" charset="-122"/>
                <a:ea typeface="汉仪润圆-65简" panose="00020600040101010101" charset="-122"/>
              </a:rPr>
              <a:t>责任主体</a:t>
            </a:r>
            <a:r>
              <a:rPr lang="zh-CN" altLang="en-US" sz="3200">
                <a:latin typeface="汉仪润圆-65简" panose="00020600040101010101" charset="-122"/>
                <a:ea typeface="汉仪润圆-65简" panose="00020600040101010101" charset="-122"/>
              </a:rPr>
              <a:t>：</a:t>
            </a:r>
          </a:p>
          <a:p>
            <a:endParaRPr lang="zh-CN" altLang="en-US" sz="3200">
              <a:latin typeface="汉仪润圆-65简" panose="00020600040101010101" charset="-122"/>
              <a:ea typeface="汉仪润圆-65简" panose="00020600040101010101" charset="-122"/>
            </a:endParaRP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经营者</a:t>
            </a: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承受原企业权利义务的企业</a:t>
            </a: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营业执照的持有人</a:t>
            </a: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展销会举办者及柜台出租者</a:t>
            </a: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网络交易平台提供者</a:t>
            </a:r>
          </a:p>
          <a:p>
            <a:pPr marL="457200" indent="-457200">
              <a:buFont typeface="Wingdings" panose="05000000000000000000" charset="0"/>
              <a:buChar char="Ø"/>
            </a:pPr>
            <a:r>
              <a:rPr lang="zh-CN" altLang="en-US" sz="3200">
                <a:latin typeface="汉仪润圆-65简" panose="00020600040101010101" charset="-122"/>
                <a:ea typeface="汉仪润圆-65简" panose="00020600040101010101" charset="-122"/>
              </a:rPr>
              <a:t>广告经营者、发布者及商品和服务的推荐者</a:t>
            </a: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02000" y="2767965"/>
            <a:ext cx="2540000" cy="583565"/>
          </a:xfrm>
          <a:prstGeom prst="rect">
            <a:avLst/>
          </a:prstGeom>
          <a:noFill/>
        </p:spPr>
        <p:txBody>
          <a:bodyPr wrap="square" rtlCol="0" anchor="t">
            <a:spAutoFit/>
          </a:bodyPr>
          <a:lstStyle/>
          <a:p>
            <a:endParaRPr lang="zh-CN" altLang="en-US"/>
          </a:p>
          <a:p>
            <a:endParaRPr lang="zh-CN" altLang="en-US"/>
          </a:p>
        </p:txBody>
      </p:sp>
      <p:sp>
        <p:nvSpPr>
          <p:cNvPr id="3" name="文本框 2"/>
          <p:cNvSpPr txBox="1"/>
          <p:nvPr/>
        </p:nvSpPr>
        <p:spPr>
          <a:xfrm>
            <a:off x="1115695" y="1628775"/>
            <a:ext cx="6224270" cy="3743960"/>
          </a:xfrm>
          <a:prstGeom prst="rect">
            <a:avLst/>
          </a:prstGeom>
          <a:noFill/>
        </p:spPr>
        <p:txBody>
          <a:bodyPr wrap="square" rtlCol="0" anchor="t">
            <a:spAutoFit/>
          </a:bodyPr>
          <a:lstStyle/>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（一）民事责任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1.依照其他有关法律法规承担民事责任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2.致人伤害的民事责任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3.侵犯人身权的民事责任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4.造成财产损害的民事责任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5.违反“三包”的民事责任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6.违反预收款方式的民事责任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7.不合格商品的责任</a:t>
            </a:r>
          </a:p>
          <a:p>
            <a:pPr>
              <a:lnSpc>
                <a:spcPct val="110000"/>
              </a:lnSpc>
            </a:pPr>
            <a:r>
              <a:rPr lang="zh-CN" altLang="en-US" sz="2400" b="1">
                <a:latin typeface="方正大标宋简体" panose="02000000000000000000" charset="-122"/>
                <a:ea typeface="方正大标宋简体" panose="02000000000000000000" charset="-122"/>
                <a:cs typeface="方正大标宋简体" panose="02000000000000000000" charset="-122"/>
              </a:rPr>
              <a:t>8.欺诈行为的民事责任</a:t>
            </a:r>
          </a:p>
        </p:txBody>
      </p:sp>
      <p:sp>
        <p:nvSpPr>
          <p:cNvPr id="4" name="文本框 3"/>
          <p:cNvSpPr txBox="1"/>
          <p:nvPr/>
        </p:nvSpPr>
        <p:spPr>
          <a:xfrm>
            <a:off x="5723890" y="4004945"/>
            <a:ext cx="2700655" cy="902970"/>
          </a:xfrm>
          <a:prstGeom prst="rect">
            <a:avLst/>
          </a:prstGeom>
          <a:noFill/>
        </p:spPr>
        <p:txBody>
          <a:bodyPr wrap="square" rtlCol="0">
            <a:spAutoFit/>
          </a:bodyPr>
          <a:lstStyle/>
          <a:p>
            <a:pPr>
              <a:lnSpc>
                <a:spcPct val="110000"/>
              </a:lnSpc>
            </a:pPr>
            <a:r>
              <a:rPr lang="en-US" altLang="zh-CN" sz="2400" b="1" dirty="0">
                <a:latin typeface="方正大标宋简体" panose="02000000000000000000" charset="-122"/>
                <a:ea typeface="方正大标宋简体" panose="02000000000000000000" charset="-122"/>
                <a:cs typeface="方正大标宋简体" panose="02000000000000000000" charset="-122"/>
              </a:rPr>
              <a:t>(</a:t>
            </a:r>
            <a:r>
              <a:rPr lang="zh-CN" altLang="en-US" sz="2400" b="1" dirty="0">
                <a:latin typeface="方正大标宋简体" panose="02000000000000000000" charset="-122"/>
                <a:ea typeface="方正大标宋简体" panose="02000000000000000000" charset="-122"/>
                <a:cs typeface="方正大标宋简体" panose="02000000000000000000" charset="-122"/>
              </a:rPr>
              <a:t>二</a:t>
            </a:r>
            <a:r>
              <a:rPr lang="en-US" altLang="zh-CN" sz="2400" b="1" dirty="0">
                <a:latin typeface="方正大标宋简体" panose="02000000000000000000" charset="-122"/>
                <a:ea typeface="方正大标宋简体" panose="02000000000000000000" charset="-122"/>
                <a:cs typeface="方正大标宋简体" panose="02000000000000000000" charset="-122"/>
              </a:rPr>
              <a:t>)</a:t>
            </a:r>
            <a:r>
              <a:rPr lang="zh-CN" altLang="en-US" sz="2400" b="1" dirty="0">
                <a:latin typeface="方正大标宋简体" panose="02000000000000000000" charset="-122"/>
                <a:ea typeface="方正大标宋简体" panose="02000000000000000000" charset="-122"/>
                <a:cs typeface="方正大标宋简体" panose="02000000000000000000" charset="-122"/>
              </a:rPr>
              <a:t>行政责任</a:t>
            </a:r>
          </a:p>
          <a:p>
            <a:pPr>
              <a:lnSpc>
                <a:spcPct val="110000"/>
              </a:lnSpc>
            </a:pPr>
            <a:r>
              <a:rPr lang="en-US" altLang="zh-CN" sz="2400" b="1" dirty="0">
                <a:latin typeface="方正大标宋简体" panose="02000000000000000000" charset="-122"/>
                <a:ea typeface="方正大标宋简体" panose="02000000000000000000" charset="-122"/>
                <a:cs typeface="方正大标宋简体" panose="02000000000000000000" charset="-122"/>
              </a:rPr>
              <a:t>(</a:t>
            </a:r>
            <a:r>
              <a:rPr lang="zh-CN" altLang="en-US" sz="2400" b="1" dirty="0">
                <a:latin typeface="方正大标宋简体" panose="02000000000000000000" charset="-122"/>
                <a:ea typeface="方正大标宋简体" panose="02000000000000000000" charset="-122"/>
                <a:cs typeface="方正大标宋简体" panose="02000000000000000000" charset="-122"/>
              </a:rPr>
              <a:t>三</a:t>
            </a:r>
            <a:r>
              <a:rPr lang="en-US" altLang="zh-CN" sz="2400" b="1" dirty="0">
                <a:latin typeface="方正大标宋简体" panose="02000000000000000000" charset="-122"/>
                <a:ea typeface="方正大标宋简体" panose="02000000000000000000" charset="-122"/>
                <a:cs typeface="方正大标宋简体" panose="02000000000000000000" charset="-122"/>
              </a:rPr>
              <a:t>)</a:t>
            </a:r>
            <a:r>
              <a:rPr lang="zh-CN" altLang="en-US" sz="2400" b="1" dirty="0">
                <a:latin typeface="方正大标宋简体" panose="02000000000000000000" charset="-122"/>
                <a:ea typeface="方正大标宋简体" panose="02000000000000000000" charset="-122"/>
                <a:cs typeface="方正大标宋简体" panose="02000000000000000000" charset="-122"/>
              </a:rPr>
              <a:t>刑事责任</a:t>
            </a:r>
          </a:p>
        </p:txBody>
      </p:sp>
      <p:sp>
        <p:nvSpPr>
          <p:cNvPr id="5" name="文本框 4"/>
          <p:cNvSpPr txBox="1"/>
          <p:nvPr/>
        </p:nvSpPr>
        <p:spPr>
          <a:xfrm>
            <a:off x="755650" y="764540"/>
            <a:ext cx="6447155" cy="521970"/>
          </a:xfrm>
          <a:prstGeom prst="rect">
            <a:avLst/>
          </a:prstGeom>
          <a:noFill/>
        </p:spPr>
        <p:txBody>
          <a:bodyPr wrap="square" rtlCol="0">
            <a:spAutoFit/>
          </a:bodyPr>
          <a:lstStyle/>
          <a:p>
            <a:r>
              <a:rPr lang="zh-CN" altLang="en-US" sz="2800" b="1">
                <a:latin typeface="方正大标宋简体" panose="02000000000000000000" charset="-122"/>
                <a:ea typeface="方正大标宋简体" panose="02000000000000000000" charset="-122"/>
              </a:rPr>
              <a:t>法律责任</a:t>
            </a:r>
            <a:r>
              <a:rPr lang="zh-CN" altLang="en-US" sz="2800" b="1" u="sng">
                <a:latin typeface="方正大标宋简体" panose="02000000000000000000" charset="-122"/>
                <a:ea typeface="方正大标宋简体" panose="02000000000000000000" charset="-122"/>
              </a:rPr>
              <a:t>形式</a:t>
            </a:r>
            <a:r>
              <a:rPr lang="zh-CN" altLang="en-US" sz="2800" b="1">
                <a:latin typeface="方正大标宋简体" panose="02000000000000000000" charset="-122"/>
                <a:ea typeface="方正大标宋简体" panose="02000000000000000000" charset="-122"/>
              </a:rPr>
              <a:t>：</a:t>
            </a: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p:cNvSpPr>
          <p:nvPr>
            <p:ph type="title"/>
          </p:nvPr>
        </p:nvSpPr>
        <p:spPr>
          <a:xfrm>
            <a:off x="685800" y="152400"/>
            <a:ext cx="7529513"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案例一</a:t>
            </a:r>
          </a:p>
        </p:txBody>
      </p:sp>
      <p:sp>
        <p:nvSpPr>
          <p:cNvPr id="2" name="文本框 1"/>
          <p:cNvSpPr txBox="1"/>
          <p:nvPr/>
        </p:nvSpPr>
        <p:spPr>
          <a:xfrm>
            <a:off x="899160" y="1659890"/>
            <a:ext cx="7604125" cy="2677656"/>
          </a:xfrm>
          <a:prstGeom prst="rect">
            <a:avLst/>
          </a:prstGeom>
          <a:noFill/>
        </p:spPr>
        <p:txBody>
          <a:bodyPr wrap="square" rtlCol="0" anchor="t">
            <a:spAutoFit/>
          </a:bodyPr>
          <a:lstStyle/>
          <a:p>
            <a:r>
              <a:rPr lang="en-US" altLang="zh-CN" sz="2800" dirty="0">
                <a:latin typeface="+mn-ea"/>
                <a:ea typeface="+mn-ea"/>
                <a:cs typeface="方正仿宋_GB2312" panose="02000000000000000000" charset="-122"/>
              </a:rPr>
              <a:t>    </a:t>
            </a:r>
            <a:r>
              <a:rPr lang="zh-CN" altLang="en-US" sz="2800" dirty="0">
                <a:latin typeface="+mn-ea"/>
                <a:ea typeface="+mn-ea"/>
                <a:cs typeface="方正仿宋_GB2312" panose="02000000000000000000" charset="-122"/>
              </a:rPr>
              <a:t>罗某在某大型展销会上买了一套价值8000元的书桌，标明为红木。但是,使用不到半年,桌子便开始出现裂痕，罗某只好送去质检,经鉴定发现书桌根本不是红木。但此时，展销会早已结束,销售商也不知所踪。</a:t>
            </a:r>
          </a:p>
          <a:p>
            <a:r>
              <a:rPr lang="en-US" altLang="zh-CN" sz="2800" i="1" dirty="0">
                <a:latin typeface="+mn-ea"/>
                <a:ea typeface="+mn-ea"/>
                <a:cs typeface="方正仿宋_GB2312" panose="02000000000000000000" charset="-122"/>
              </a:rPr>
              <a:t>    </a:t>
            </a:r>
            <a:r>
              <a:rPr lang="zh-CN" altLang="en-US" sz="2800" dirty="0">
                <a:latin typeface="+mn-ea"/>
                <a:ea typeface="+mn-ea"/>
                <a:cs typeface="方正仿宋_GB2312" panose="02000000000000000000" charset="-122"/>
              </a:rPr>
              <a:t>问:罗某该如何维护自己的权益?</a:t>
            </a: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71550" y="1412875"/>
            <a:ext cx="6995160" cy="3970318"/>
          </a:xfrm>
          <a:prstGeom prst="rect">
            <a:avLst/>
          </a:prstGeom>
          <a:noFill/>
        </p:spPr>
        <p:txBody>
          <a:bodyPr wrap="square" rtlCol="0" anchor="t">
            <a:spAutoFit/>
          </a:bodyPr>
          <a:lstStyle/>
          <a:p>
            <a:r>
              <a:rPr lang="zh-CN" altLang="en-US" sz="2800" dirty="0">
                <a:latin typeface="+mn-ea"/>
                <a:ea typeface="+mn-ea"/>
              </a:rPr>
              <a:t>    吴女士在某大型网购平台上的一家手表网店中购买了一款某知名进口品牌手表。实际收到货后，吴女士发现自己购买的手表并非正品。于是便联系卖家退货，但通过网店中所留的电话、邮件等均无法联系上。吴女士向网购平台工作人员反映，他们在核实后表示，对方当时提供验证的身份证件系假冒，目前他们做的只能是将这家网店关闭。</a:t>
            </a:r>
          </a:p>
          <a:p>
            <a:r>
              <a:rPr lang="zh-CN" altLang="en-US" sz="2800" dirty="0">
                <a:latin typeface="+mn-ea"/>
                <a:ea typeface="+mn-ea"/>
              </a:rPr>
              <a:t>    请问：吴女士该如何维护自己的权益？</a:t>
            </a:r>
          </a:p>
        </p:txBody>
      </p:sp>
      <p:sp>
        <p:nvSpPr>
          <p:cNvPr id="3" name="文本框 2"/>
          <p:cNvSpPr txBox="1"/>
          <p:nvPr/>
        </p:nvSpPr>
        <p:spPr>
          <a:xfrm>
            <a:off x="3419475" y="476250"/>
            <a:ext cx="1861185" cy="768350"/>
          </a:xfrm>
          <a:prstGeom prst="rect">
            <a:avLst/>
          </a:prstGeom>
          <a:noFill/>
        </p:spPr>
        <p:txBody>
          <a:bodyPr wrap="none" rtlCol="0" anchor="t">
            <a:spAutoFit/>
          </a:bodyPr>
          <a:lstStyle/>
          <a:p>
            <a:r>
              <a:rPr lang="zh-CN" altLang="en-US" sz="4400" b="1" dirty="0">
                <a:ea typeface="华文行楷" panose="02010800040101010101" pitchFamily="2" charset="-122"/>
                <a:sym typeface="+mn-ea"/>
              </a:rPr>
              <a:t>案例二</a:t>
            </a: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2"/>
          <p:cNvSpPr>
            <a:spLocks noGrp="1"/>
          </p:cNvSpPr>
          <p:nvPr>
            <p:ph type="title"/>
          </p:nvPr>
        </p:nvSpPr>
        <p:spPr>
          <a:xfrm>
            <a:off x="685800" y="152400"/>
            <a:ext cx="7672388" cy="1062038"/>
          </a:xfrm>
        </p:spPr>
        <p:txBody>
          <a:bodyPr vert="horz" wrap="square" lIns="91440" tIns="45720" rIns="91440" bIns="45720" anchor="b" anchorCtr="0"/>
          <a:lstStyle/>
          <a:p>
            <a:pPr eaLnBrk="1" hangingPunct="1"/>
            <a:r>
              <a:rPr lang="zh-CN" altLang="zh-CN" b="1" dirty="0">
                <a:ea typeface="华文行楷" panose="02010800040101010101" pitchFamily="2" charset="-122"/>
              </a:rPr>
              <a:t>本章重点</a:t>
            </a:r>
          </a:p>
        </p:txBody>
      </p:sp>
      <p:sp>
        <p:nvSpPr>
          <p:cNvPr id="217091" name="Rectangle 3"/>
          <p:cNvSpPr>
            <a:spLocks noGrp="1"/>
          </p:cNvSpPr>
          <p:nvPr>
            <p:ph type="body"/>
          </p:nvPr>
        </p:nvSpPr>
        <p:spPr>
          <a:xfrm>
            <a:off x="1979295" y="1988820"/>
            <a:ext cx="5649595" cy="2457450"/>
          </a:xfrm>
        </p:spPr>
        <p:txBody>
          <a:bodyPr vert="horz" wrap="square" lIns="91440" tIns="45720" rIns="91440" bIns="45720" anchor="t" anchorCtr="0"/>
          <a:lstStyle/>
          <a:p>
            <a:pPr eaLnBrk="1" hangingPunct="1"/>
            <a:r>
              <a:rPr lang="zh-CN" altLang="zh-CN" b="1" dirty="0"/>
              <a:t>消费者的权利</a:t>
            </a:r>
          </a:p>
          <a:p>
            <a:pPr eaLnBrk="1" hangingPunct="1"/>
            <a:r>
              <a:rPr lang="zh-CN" altLang="zh-CN" b="1" dirty="0"/>
              <a:t>消费者权益争议的解决途径</a:t>
            </a:r>
          </a:p>
          <a:p>
            <a:pPr eaLnBrk="1" hangingPunct="1"/>
            <a:r>
              <a:rPr lang="zh-CN" altLang="zh-CN" b="1" dirty="0"/>
              <a:t>欺诈行为的民事责任</a:t>
            </a:r>
          </a:p>
          <a:p>
            <a:pPr eaLnBrk="1" hangingPunct="1"/>
            <a:endParaRPr lang="zh-CN" altLang="zh-CN" b="1" dirty="0"/>
          </a:p>
          <a:p>
            <a:pPr marL="0" indent="0" eaLnBrk="1" hangingPunct="1">
              <a:buNone/>
            </a:pPr>
            <a:endParaRPr lang="zh-CN" altLang="zh-CN" b="1" dirty="0"/>
          </a:p>
        </p:txBody>
      </p:sp>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123440" y="1772920"/>
            <a:ext cx="4045585" cy="3046095"/>
          </a:xfrm>
          <a:prstGeom prst="rect">
            <a:avLst/>
          </a:prstGeom>
          <a:noFill/>
        </p:spPr>
        <p:txBody>
          <a:bodyPr wrap="square" rtlCol="0" anchor="t">
            <a:spAutoFit/>
          </a:bodyPr>
          <a:lstStyle/>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消费者</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经营者</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消费者权益保护法</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消费者权利 </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经营者义务</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“三包”</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消费者权益争议</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a:p>
            <a:pPr marL="342900" indent="-342900">
              <a:buFont typeface="Wingdings" panose="05000000000000000000" charset="0"/>
              <a:buChar char="ü"/>
            </a:pPr>
            <a:r>
              <a:rPr lang="zh-CN" altLang="en-US" sz="2400">
                <a:latin typeface="方正小标宋简体" panose="02000000000000000000" charset="-122"/>
                <a:ea typeface="方正小标宋简体" panose="02000000000000000000" charset="-122"/>
                <a:cs typeface="方正小标宋简体" panose="02000000000000000000" charset="-122"/>
                <a:sym typeface="+mn-ea"/>
              </a:rPr>
              <a:t>消费者协会</a:t>
            </a:r>
            <a:endParaRPr lang="zh-CN" altLang="en-US" sz="2400">
              <a:latin typeface="方正小标宋简体" panose="02000000000000000000" charset="-122"/>
              <a:ea typeface="方正小标宋简体" panose="02000000000000000000" charset="-122"/>
              <a:cs typeface="方正小标宋简体" panose="02000000000000000000" charset="-122"/>
            </a:endParaRPr>
          </a:p>
        </p:txBody>
      </p:sp>
      <p:sp>
        <p:nvSpPr>
          <p:cNvPr id="3" name="文本框 2"/>
          <p:cNvSpPr txBox="1"/>
          <p:nvPr/>
        </p:nvSpPr>
        <p:spPr>
          <a:xfrm>
            <a:off x="606425" y="620395"/>
            <a:ext cx="3560445" cy="521970"/>
          </a:xfrm>
          <a:prstGeom prst="rect">
            <a:avLst/>
          </a:prstGeom>
          <a:ln w="28575" cmpd="sng">
            <a:solidFill>
              <a:schemeClr val="accent1">
                <a:shade val="50000"/>
              </a:schemeClr>
            </a:solidFill>
            <a:prstDash val="dash"/>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本章涉及关键术语</a:t>
            </a:r>
            <a:r>
              <a:rPr lang="en-US" altLang="zh-CN"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a:t>
            </a: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Rectangle 2">
            <a:extLst>
              <a:ext uri="{FF2B5EF4-FFF2-40B4-BE49-F238E27FC236}">
                <a16:creationId xmlns:a16="http://schemas.microsoft.com/office/drawing/2014/main" id="{8D6F5653-2A2E-49E0-B461-BA2FAE22897E}"/>
              </a:ext>
            </a:extLst>
          </p:cNvPr>
          <p:cNvSpPr>
            <a:spLocks noGrp="1" noChangeArrowheads="1"/>
          </p:cNvSpPr>
          <p:nvPr>
            <p:ph type="ctrTitle"/>
          </p:nvPr>
        </p:nvSpPr>
        <p:spPr/>
        <p:txBody>
          <a:bodyPr/>
          <a:lstStyle/>
          <a:p>
            <a:pPr eaLnBrk="1" hangingPunct="1">
              <a:defRPr/>
            </a:pPr>
            <a:r>
              <a:rPr lang="zh-CN" altLang="en-US" sz="4800" b="1" dirty="0">
                <a:ea typeface="隶书" panose="02010509060101010101" pitchFamily="49" charset="-122"/>
              </a:rPr>
              <a:t>第九章</a:t>
            </a:r>
          </a:p>
        </p:txBody>
      </p:sp>
      <p:sp>
        <p:nvSpPr>
          <p:cNvPr id="425987" name="Rectangle 3">
            <a:extLst>
              <a:ext uri="{FF2B5EF4-FFF2-40B4-BE49-F238E27FC236}">
                <a16:creationId xmlns:a16="http://schemas.microsoft.com/office/drawing/2014/main" id="{B967B46B-BC41-4D3E-952B-2AF242BEF607}"/>
              </a:ext>
            </a:extLst>
          </p:cNvPr>
          <p:cNvSpPr>
            <a:spLocks noGrp="1" noChangeArrowheads="1"/>
          </p:cNvSpPr>
          <p:nvPr>
            <p:ph type="subTitle" idx="1"/>
          </p:nvPr>
        </p:nvSpPr>
        <p:spPr/>
        <p:txBody>
          <a:bodyPr/>
          <a:lstStyle/>
          <a:p>
            <a:pPr eaLnBrk="1" hangingPunct="1">
              <a:defRPr/>
            </a:pPr>
            <a:r>
              <a:rPr lang="zh-CN" altLang="en-US" sz="4400" b="1">
                <a:ea typeface="隶书" panose="02010509060101010101" pitchFamily="49" charset="-122"/>
              </a:rPr>
              <a:t>证券与金融法律制度</a:t>
            </a: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a:extLst>
              <a:ext uri="{FF2B5EF4-FFF2-40B4-BE49-F238E27FC236}">
                <a16:creationId xmlns:a16="http://schemas.microsoft.com/office/drawing/2014/main" id="{9E39B135-235A-4A9E-A3AB-B6E4C3F1316D}"/>
              </a:ext>
            </a:extLst>
          </p:cNvPr>
          <p:cNvSpPr>
            <a:spLocks noGrp="1" noChangeArrowheads="1"/>
          </p:cNvSpPr>
          <p:nvPr>
            <p:ph type="title"/>
          </p:nvPr>
        </p:nvSpPr>
        <p:spPr>
          <a:xfrm>
            <a:off x="685800" y="152400"/>
            <a:ext cx="6870700" cy="1044575"/>
          </a:xfrm>
        </p:spPr>
        <p:txBody>
          <a:bodyPr/>
          <a:lstStyle/>
          <a:p>
            <a:r>
              <a:rPr lang="en-US" altLang="zh-CN" sz="2800">
                <a:latin typeface="Arial" panose="020B0604020202020204" pitchFamily="34" charset="0"/>
              </a:rPr>
              <a:t> </a:t>
            </a:r>
            <a:r>
              <a:rPr lang="zh-CN" altLang="zh-CN" b="1"/>
              <a:t>宝利国际违规披露案</a:t>
            </a:r>
            <a:endParaRPr lang="zh-CN" altLang="zh-CN"/>
          </a:p>
        </p:txBody>
      </p:sp>
      <p:sp>
        <p:nvSpPr>
          <p:cNvPr id="219139" name="Rectangle 3">
            <a:extLst>
              <a:ext uri="{FF2B5EF4-FFF2-40B4-BE49-F238E27FC236}">
                <a16:creationId xmlns:a16="http://schemas.microsoft.com/office/drawing/2014/main" id="{B702C815-A0AE-4F19-9D9D-B2642E2C1FE7}"/>
              </a:ext>
            </a:extLst>
          </p:cNvPr>
          <p:cNvSpPr>
            <a:spLocks noGrp="1"/>
          </p:cNvSpPr>
          <p:nvPr>
            <p:ph idx="1"/>
          </p:nvPr>
        </p:nvSpPr>
        <p:spPr>
          <a:xfrm>
            <a:off x="323850" y="1341438"/>
            <a:ext cx="8280400" cy="5111750"/>
          </a:xfrm>
        </p:spPr>
        <p:txBody>
          <a:bodyPr/>
          <a:lstStyle/>
          <a:p>
            <a:pPr marL="0" indent="0">
              <a:buFontTx/>
              <a:buNone/>
            </a:pPr>
            <a:r>
              <a:rPr lang="en-US" altLang="zh-CN" sz="2400" noProof="1"/>
              <a:t>               </a:t>
            </a:r>
            <a:r>
              <a:rPr altLang="zh-CN" sz="2400" b="1" noProof="1"/>
              <a:t>熊模昌、吴国荣操纵股价案</a:t>
            </a:r>
          </a:p>
          <a:p>
            <a:endParaRPr altLang="zh-CN" sz="2400" b="1" noProof="1"/>
          </a:p>
          <a:p>
            <a:r>
              <a:rPr lang="en-US" sz="2000" noProof="1"/>
              <a:t>      </a:t>
            </a:r>
            <a:r>
              <a:rPr altLang="zh-CN" sz="2000" noProof="1"/>
              <a:t>2021年1月，证监会开出2021年首张罚单。当事人熊模昌、吴国荣操纵的账户组不仅亏损超3.2亿元，还被证监会分别罚款205万元、185万元。与此同时，两人不仅双双收到证监会警告，吴国荣还被证监会采取3年证券市场禁入措施。</a:t>
            </a:r>
          </a:p>
          <a:p>
            <a:r>
              <a:rPr lang="en-US" sz="2000" noProof="1"/>
              <a:t>     </a:t>
            </a:r>
            <a:r>
              <a:rPr altLang="zh-CN" sz="2000" noProof="1"/>
              <a:t>证监会信息显示，熊模昌与吴国荣的合作模式为熊模昌提供配资保证金，要求吴国荣买入“华平股份”数量占流通股数量的15%，并维持股价，吴国荣负责配资并操作账户实施交易。</a:t>
            </a:r>
          </a:p>
          <a:p>
            <a:endParaRPr altLang="zh-CN" sz="2000" noProof="1"/>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a:extLst>
              <a:ext uri="{FF2B5EF4-FFF2-40B4-BE49-F238E27FC236}">
                <a16:creationId xmlns:a16="http://schemas.microsoft.com/office/drawing/2014/main" id="{17E7CBF8-BDB2-4AE6-863F-B64518B880B1}"/>
              </a:ext>
            </a:extLst>
          </p:cNvPr>
          <p:cNvSpPr>
            <a:spLocks noGrp="1" noChangeArrowheads="1"/>
          </p:cNvSpPr>
          <p:nvPr>
            <p:ph type="title"/>
          </p:nvPr>
        </p:nvSpPr>
        <p:spPr>
          <a:xfrm>
            <a:off x="685800" y="152400"/>
            <a:ext cx="6870700" cy="1044575"/>
          </a:xfrm>
        </p:spPr>
        <p:txBody>
          <a:bodyPr/>
          <a:lstStyle/>
          <a:p>
            <a:r>
              <a:rPr lang="en-US" altLang="zh-CN" sz="2800">
                <a:latin typeface="Arial" panose="020B0604020202020204" pitchFamily="34" charset="0"/>
              </a:rPr>
              <a:t> </a:t>
            </a:r>
            <a:r>
              <a:rPr lang="zh-CN" altLang="zh-CN" b="1"/>
              <a:t>宝利国际违规披露案</a:t>
            </a:r>
            <a:endParaRPr lang="zh-CN" altLang="zh-CN"/>
          </a:p>
        </p:txBody>
      </p:sp>
      <p:sp>
        <p:nvSpPr>
          <p:cNvPr id="8194" name="Rectangle 3">
            <a:extLst>
              <a:ext uri="{FF2B5EF4-FFF2-40B4-BE49-F238E27FC236}">
                <a16:creationId xmlns:a16="http://schemas.microsoft.com/office/drawing/2014/main" id="{6AA46D40-4566-4F8D-B36C-1BEFC37F4CB1}"/>
              </a:ext>
            </a:extLst>
          </p:cNvPr>
          <p:cNvSpPr>
            <a:spLocks noGrp="1" noChangeArrowheads="1"/>
          </p:cNvSpPr>
          <p:nvPr>
            <p:ph idx="1"/>
          </p:nvPr>
        </p:nvSpPr>
        <p:spPr>
          <a:xfrm>
            <a:off x="323850" y="1341438"/>
            <a:ext cx="8280400" cy="5111750"/>
          </a:xfrm>
        </p:spPr>
        <p:txBody>
          <a:bodyPr/>
          <a:lstStyle/>
          <a:p>
            <a:r>
              <a:rPr lang="en-US" altLang="zh-CN" sz="2000"/>
              <a:t>      </a:t>
            </a:r>
            <a:r>
              <a:rPr lang="zh-CN" altLang="zh-CN" sz="2000"/>
              <a:t>2017年7月24日至2018年6月26日期间，吴国荣控制使用196个证券账户交易“华平股份”，并通过连续交易、对倒交易、持股优势、资金优势等对其进行股价操纵。熊模昌可以登录账户进行查看，但是无权进行操作，增持专用账户出售全部代持股票后，剩余盈利由吴国荣、熊模昌按照6:4比例进行分配，二人存在约定实施操纵职责分工和收益分配的事实，共同完成操纵行为。</a:t>
            </a:r>
          </a:p>
          <a:p>
            <a:r>
              <a:rPr lang="zh-CN" altLang="zh-CN" sz="2000"/>
              <a:t>　</a:t>
            </a:r>
            <a:r>
              <a:rPr lang="en-US" altLang="zh-CN" sz="2000"/>
              <a:t>  </a:t>
            </a:r>
            <a:r>
              <a:rPr lang="zh-CN" altLang="zh-CN" sz="2000"/>
              <a:t>此外，除操纵股价外，熊模昌及吴国荣交易“华平股份”期间增持数量达到上市公司已发行股份30%，未履行发出收购要约的义务。熊模昌还通过其控制的私募产品进行大宗交易虚假减持“华平股份”。</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a:extLst>
              <a:ext uri="{FF2B5EF4-FFF2-40B4-BE49-F238E27FC236}">
                <a16:creationId xmlns:a16="http://schemas.microsoft.com/office/drawing/2014/main" id="{4B807398-9B51-4B5B-9EE4-1E5048FD6806}"/>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一、证券与证券法概述</a:t>
            </a:r>
          </a:p>
        </p:txBody>
      </p:sp>
      <p:sp>
        <p:nvSpPr>
          <p:cNvPr id="9218" name="Rectangle 3">
            <a:extLst>
              <a:ext uri="{FF2B5EF4-FFF2-40B4-BE49-F238E27FC236}">
                <a16:creationId xmlns:a16="http://schemas.microsoft.com/office/drawing/2014/main" id="{37DA5798-E79B-484B-B85D-AED7CB83B812}"/>
              </a:ext>
            </a:extLst>
          </p:cNvPr>
          <p:cNvSpPr>
            <a:spLocks noGrp="1" noChangeArrowheads="1"/>
          </p:cNvSpPr>
          <p:nvPr>
            <p:ph idx="1"/>
          </p:nvPr>
        </p:nvSpPr>
        <p:spPr>
          <a:xfrm>
            <a:off x="685800" y="2060575"/>
            <a:ext cx="7696200" cy="3425825"/>
          </a:xfrm>
        </p:spPr>
        <p:txBody>
          <a:bodyPr/>
          <a:lstStyle/>
          <a:p>
            <a:pPr eaLnBrk="1" hangingPunct="1">
              <a:lnSpc>
                <a:spcPct val="90000"/>
              </a:lnSpc>
            </a:pPr>
            <a:r>
              <a:rPr lang="zh-CN" altLang="en-US" sz="2800" b="1"/>
              <a:t>证券是各类财产所有权或债权凭证的通称</a:t>
            </a:r>
          </a:p>
          <a:p>
            <a:pPr eaLnBrk="1" hangingPunct="1">
              <a:lnSpc>
                <a:spcPct val="90000"/>
              </a:lnSpc>
            </a:pPr>
            <a:r>
              <a:rPr lang="zh-CN" altLang="en-US" sz="2800" b="1"/>
              <a:t>狭义证券指资本证券，包括股票、债券及其衍生品种</a:t>
            </a:r>
          </a:p>
          <a:p>
            <a:pPr eaLnBrk="1" hangingPunct="1">
              <a:lnSpc>
                <a:spcPct val="90000"/>
              </a:lnSpc>
            </a:pPr>
            <a:r>
              <a:rPr lang="zh-CN" altLang="en-US" sz="2800" b="1"/>
              <a:t>证券市场</a:t>
            </a:r>
          </a:p>
          <a:p>
            <a:pPr eaLnBrk="1" hangingPunct="1">
              <a:lnSpc>
                <a:spcPct val="90000"/>
              </a:lnSpc>
              <a:buFontTx/>
              <a:buNone/>
            </a:pPr>
            <a:r>
              <a:rPr lang="zh-CN" altLang="en-US" sz="2800" b="1"/>
              <a:t>   </a:t>
            </a:r>
            <a:r>
              <a:rPr lang="zh-CN" altLang="en-US" sz="2400" b="1"/>
              <a:t>发行市场（一级市场）</a:t>
            </a:r>
            <a:r>
              <a:rPr lang="en-US" altLang="zh-CN" sz="2400" b="1">
                <a:latin typeface="Arial" panose="020B0604020202020204" pitchFamily="34" charset="0"/>
              </a:rPr>
              <a:t>—</a:t>
            </a:r>
            <a:r>
              <a:rPr lang="zh-CN" altLang="en-US" sz="2400" b="1"/>
              <a:t>流通市场（二级市场）</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第一章</a:t>
            </a:r>
          </a:p>
        </p:txBody>
      </p:sp>
      <p:sp>
        <p:nvSpPr>
          <p:cNvPr id="102403" name="Rectangle 3"/>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经济法概述</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a:xfrm>
            <a:off x="685800" y="152400"/>
            <a:ext cx="6870700" cy="1223963"/>
          </a:xfrm>
        </p:spPr>
        <p:txBody>
          <a:bodyPr vert="horz" wrap="square" lIns="91440" tIns="45720" rIns="91440" bIns="45720" anchor="b" anchorCtr="0"/>
          <a:lstStyle/>
          <a:p>
            <a:pPr eaLnBrk="1" hangingPunct="1"/>
            <a:r>
              <a:rPr lang="zh-CN" altLang="en-US" b="1" dirty="0">
                <a:ea typeface="隶书" panose="02010509060101010101" pitchFamily="49" charset="-122"/>
              </a:rPr>
              <a:t>四、公司合并与分立</a:t>
            </a:r>
          </a:p>
        </p:txBody>
      </p:sp>
      <p:graphicFrame>
        <p:nvGraphicFramePr>
          <p:cNvPr id="121924" name="Group 68"/>
          <p:cNvGraphicFramePr>
            <a:graphicFrameLocks noGrp="1"/>
          </p:cNvGraphicFramePr>
          <p:nvPr>
            <p:ph idx="1"/>
          </p:nvPr>
        </p:nvGraphicFramePr>
        <p:xfrm>
          <a:off x="250825" y="1557338"/>
          <a:ext cx="8540750" cy="4768613"/>
        </p:xfrm>
        <a:graphic>
          <a:graphicData uri="http://schemas.openxmlformats.org/drawingml/2006/table">
            <a:tbl>
              <a:tblPr/>
              <a:tblGrid>
                <a:gridCol w="957263">
                  <a:extLst>
                    <a:ext uri="{9D8B030D-6E8A-4147-A177-3AD203B41FA5}">
                      <a16:colId xmlns:a16="http://schemas.microsoft.com/office/drawing/2014/main" val="20000"/>
                    </a:ext>
                  </a:extLst>
                </a:gridCol>
                <a:gridCol w="1512887">
                  <a:extLst>
                    <a:ext uri="{9D8B030D-6E8A-4147-A177-3AD203B41FA5}">
                      <a16:colId xmlns:a16="http://schemas.microsoft.com/office/drawing/2014/main" val="20001"/>
                    </a:ext>
                  </a:extLst>
                </a:gridCol>
                <a:gridCol w="3168650">
                  <a:extLst>
                    <a:ext uri="{9D8B030D-6E8A-4147-A177-3AD203B41FA5}">
                      <a16:colId xmlns:a16="http://schemas.microsoft.com/office/drawing/2014/main" val="20002"/>
                    </a:ext>
                  </a:extLst>
                </a:gridCol>
                <a:gridCol w="2901950">
                  <a:extLst>
                    <a:ext uri="{9D8B030D-6E8A-4147-A177-3AD203B41FA5}">
                      <a16:colId xmlns:a16="http://schemas.microsoft.com/office/drawing/2014/main" val="20003"/>
                    </a:ext>
                  </a:extLst>
                </a:gridCol>
              </a:tblGrid>
              <a:tr h="503508">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方式</a:t>
                      </a:r>
                      <a:r>
                        <a:rPr kumimoji="0" lang="zh-CN" altLang="en-US" sz="2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程序</a:t>
                      </a:r>
                      <a:r>
                        <a:rPr kumimoji="0" lang="zh-CN" altLang="en-US" sz="2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法律后果</a:t>
                      </a:r>
                      <a:r>
                        <a:rPr kumimoji="0" lang="zh-CN" altLang="en-US" sz="20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541209">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合并</a:t>
                      </a:r>
                      <a:r>
                        <a:rPr kumimoji="0" lang="zh-CN" altLang="en-US" sz="2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吸收合并</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①＋②＝①</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新设合并</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①＋②＝③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合并各方签订合并协议，并编制资产负债表及财产清单。自作出合并决议之日起</a:t>
                      </a:r>
                      <a:r>
                        <a:rPr kumimoji="0" lang="en-US" altLang="zh-CN"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10</a:t>
                      </a: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日内通知债权人，并于</a:t>
                      </a:r>
                      <a:r>
                        <a:rPr kumimoji="0" lang="en-US" altLang="zh-CN"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30</a:t>
                      </a: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日内在报纸上公告。</a:t>
                      </a:r>
                      <a:endParaRPr kumimoji="0" lang="en-US" altLang="zh-CN"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defRPr/>
                      </a:pPr>
                      <a:r>
                        <a:rPr lang="zh-CN" altLang="zh-CN" sz="1800" b="0" kern="100" dirty="0">
                          <a:solidFill>
                            <a:srgbClr val="000000"/>
                          </a:solidFill>
                          <a:latin typeface="Times New Roman" panose="02020603050405020304"/>
                          <a:ea typeface="+mn-ea"/>
                          <a:cs typeface="Times New Roman" panose="02020603050405020304"/>
                        </a:rPr>
                        <a:t>债权人自接到通知书之日起</a:t>
                      </a:r>
                      <a:r>
                        <a:rPr lang="en-US" altLang="zh-CN" sz="1800" b="0" kern="100" dirty="0">
                          <a:solidFill>
                            <a:srgbClr val="000000"/>
                          </a:solidFill>
                          <a:latin typeface="Times New Roman" panose="02020603050405020304"/>
                          <a:ea typeface="+mn-ea"/>
                        </a:rPr>
                        <a:t>30</a:t>
                      </a:r>
                      <a:r>
                        <a:rPr lang="zh-CN" altLang="zh-CN" sz="1800" b="0" kern="100" dirty="0">
                          <a:solidFill>
                            <a:srgbClr val="000000"/>
                          </a:solidFill>
                          <a:latin typeface="Times New Roman" panose="02020603050405020304"/>
                          <a:ea typeface="+mn-ea"/>
                          <a:cs typeface="Times New Roman" panose="02020603050405020304"/>
                        </a:rPr>
                        <a:t>日内，未接到通知书的自公告之日起</a:t>
                      </a:r>
                      <a:r>
                        <a:rPr lang="en-US" altLang="zh-CN" sz="1800" b="0" kern="100" dirty="0">
                          <a:solidFill>
                            <a:srgbClr val="000000"/>
                          </a:solidFill>
                          <a:latin typeface="Times New Roman" panose="02020603050405020304"/>
                          <a:ea typeface="+mn-ea"/>
                        </a:rPr>
                        <a:t>45</a:t>
                      </a:r>
                      <a:r>
                        <a:rPr lang="zh-CN" altLang="zh-CN" sz="1800" b="0" kern="100" dirty="0">
                          <a:solidFill>
                            <a:srgbClr val="000000"/>
                          </a:solidFill>
                          <a:latin typeface="Times New Roman" panose="02020603050405020304"/>
                          <a:ea typeface="+mn-ea"/>
                          <a:cs typeface="Times New Roman" panose="02020603050405020304"/>
                        </a:rPr>
                        <a:t>日内，可以要求公司清偿债务或者提供相应的担保。</a:t>
                      </a:r>
                      <a:endPar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合并各方的债权、债务，应当由合并后存续的公司或者新设的公司承继。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635257">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分立</a:t>
                      </a:r>
                      <a:r>
                        <a:rPr kumimoji="0" lang="zh-CN" altLang="en-US" sz="2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新设分立</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①＝②＋③</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存续分立</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①＝①＋②</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应当编制资产负债表及财产清单。自作出分立决议之日起</a:t>
                      </a:r>
                      <a:r>
                        <a:rPr kumimoji="0" lang="en-US" altLang="zh-CN"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10</a:t>
                      </a: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日内通知债权人，并于</a:t>
                      </a:r>
                      <a:r>
                        <a:rPr kumimoji="0" lang="en-US" altLang="zh-CN"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30</a:t>
                      </a: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日内在报纸上公告。</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a:ln>
                            <a:noFill/>
                          </a:ln>
                          <a:solidFill>
                            <a:schemeClr val="tx1"/>
                          </a:solidFill>
                          <a:effectLst/>
                          <a:latin typeface="Comic Sans MS" panose="030F0702030302020204" pitchFamily="66" charset="0"/>
                          <a:ea typeface="宋体" panose="02010600030101010101" pitchFamily="2" charset="-122"/>
                        </a:rPr>
                        <a:t>公司分立前的债务由分立后的公司承担连带责任，但公司在分立前与债权人就债务清偿达成的书面协议另有约定的除外。 </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a:extLst>
              <a:ext uri="{FF2B5EF4-FFF2-40B4-BE49-F238E27FC236}">
                <a16:creationId xmlns:a16="http://schemas.microsoft.com/office/drawing/2014/main" id="{C2297F44-12CA-4F4D-8882-CC4E9486DEF2}"/>
              </a:ext>
            </a:extLst>
          </p:cNvPr>
          <p:cNvSpPr>
            <a:spLocks noGrp="1" noChangeArrowheads="1"/>
          </p:cNvSpPr>
          <p:nvPr>
            <p:ph type="title"/>
          </p:nvPr>
        </p:nvSpPr>
        <p:spPr>
          <a:xfrm>
            <a:off x="755650" y="549275"/>
            <a:ext cx="6870700" cy="960438"/>
          </a:xfrm>
        </p:spPr>
        <p:txBody>
          <a:bodyPr/>
          <a:lstStyle/>
          <a:p>
            <a:pPr eaLnBrk="1" hangingPunct="1"/>
            <a:r>
              <a:rPr lang="zh-CN" altLang="en-US" b="1">
                <a:ea typeface="隶书" panose="02010509060101010101" pitchFamily="49" charset="-122"/>
              </a:rPr>
              <a:t>二、证券发行</a:t>
            </a:r>
          </a:p>
        </p:txBody>
      </p:sp>
      <p:sp>
        <p:nvSpPr>
          <p:cNvPr id="10242" name="Line 3">
            <a:extLst>
              <a:ext uri="{FF2B5EF4-FFF2-40B4-BE49-F238E27FC236}">
                <a16:creationId xmlns:a16="http://schemas.microsoft.com/office/drawing/2014/main" id="{4BA3D566-0DB8-4FA3-ADA1-47DE6C2F7E96}"/>
              </a:ext>
            </a:extLst>
          </p:cNvPr>
          <p:cNvSpPr>
            <a:spLocks noChangeShapeType="1"/>
          </p:cNvSpPr>
          <p:nvPr/>
        </p:nvSpPr>
        <p:spPr bwMode="auto">
          <a:xfrm flipV="1">
            <a:off x="1835150" y="1989138"/>
            <a:ext cx="5545138"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3" name="Line 4">
            <a:extLst>
              <a:ext uri="{FF2B5EF4-FFF2-40B4-BE49-F238E27FC236}">
                <a16:creationId xmlns:a16="http://schemas.microsoft.com/office/drawing/2014/main" id="{9C8C7369-6504-4A55-B138-329E074E76DE}"/>
              </a:ext>
            </a:extLst>
          </p:cNvPr>
          <p:cNvSpPr>
            <a:spLocks noChangeShapeType="1"/>
          </p:cNvSpPr>
          <p:nvPr/>
        </p:nvSpPr>
        <p:spPr bwMode="auto">
          <a:xfrm>
            <a:off x="1835150" y="1989138"/>
            <a:ext cx="0" cy="685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4" name="Line 5">
            <a:extLst>
              <a:ext uri="{FF2B5EF4-FFF2-40B4-BE49-F238E27FC236}">
                <a16:creationId xmlns:a16="http://schemas.microsoft.com/office/drawing/2014/main" id="{B7605B0B-3AB7-4F41-9AA9-3D18380D5624}"/>
              </a:ext>
            </a:extLst>
          </p:cNvPr>
          <p:cNvSpPr>
            <a:spLocks noChangeShapeType="1"/>
          </p:cNvSpPr>
          <p:nvPr/>
        </p:nvSpPr>
        <p:spPr bwMode="auto">
          <a:xfrm>
            <a:off x="7380288" y="1989138"/>
            <a:ext cx="0" cy="7620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Line 6">
            <a:extLst>
              <a:ext uri="{FF2B5EF4-FFF2-40B4-BE49-F238E27FC236}">
                <a16:creationId xmlns:a16="http://schemas.microsoft.com/office/drawing/2014/main" id="{5BF36707-C3F5-496E-9749-A32AAB9233A6}"/>
              </a:ext>
            </a:extLst>
          </p:cNvPr>
          <p:cNvSpPr>
            <a:spLocks noChangeShapeType="1"/>
          </p:cNvSpPr>
          <p:nvPr/>
        </p:nvSpPr>
        <p:spPr bwMode="auto">
          <a:xfrm>
            <a:off x="4643438" y="1989138"/>
            <a:ext cx="0" cy="6858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6" name="Text Box 8">
            <a:extLst>
              <a:ext uri="{FF2B5EF4-FFF2-40B4-BE49-F238E27FC236}">
                <a16:creationId xmlns:a16="http://schemas.microsoft.com/office/drawing/2014/main" id="{4B6238A1-F484-4E63-9235-719E3E5CF91A}"/>
              </a:ext>
            </a:extLst>
          </p:cNvPr>
          <p:cNvSpPr txBox="1">
            <a:spLocks noChangeArrowheads="1"/>
          </p:cNvSpPr>
          <p:nvPr/>
        </p:nvSpPr>
        <p:spPr bwMode="auto">
          <a:xfrm>
            <a:off x="971550" y="2708275"/>
            <a:ext cx="1600200" cy="6413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1800" b="1">
                <a:latin typeface="Times New Roman" panose="02020603050405020304" pitchFamily="18" charset="0"/>
              </a:rPr>
              <a:t>发行价格与票面面额的关系</a:t>
            </a:r>
          </a:p>
        </p:txBody>
      </p:sp>
      <p:sp>
        <p:nvSpPr>
          <p:cNvPr id="10247" name="Text Box 9">
            <a:extLst>
              <a:ext uri="{FF2B5EF4-FFF2-40B4-BE49-F238E27FC236}">
                <a16:creationId xmlns:a16="http://schemas.microsoft.com/office/drawing/2014/main" id="{0F2084A1-19E0-429E-8915-C1538B313DE9}"/>
              </a:ext>
            </a:extLst>
          </p:cNvPr>
          <p:cNvSpPr txBox="1">
            <a:spLocks noChangeArrowheads="1"/>
          </p:cNvSpPr>
          <p:nvPr/>
        </p:nvSpPr>
        <p:spPr bwMode="auto">
          <a:xfrm>
            <a:off x="3708400" y="2708275"/>
            <a:ext cx="1828800" cy="3667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1800" b="1">
                <a:latin typeface="Times New Roman" panose="02020603050405020304" pitchFamily="18" charset="0"/>
              </a:rPr>
              <a:t>发行对象的不同</a:t>
            </a:r>
          </a:p>
        </p:txBody>
      </p:sp>
      <p:sp>
        <p:nvSpPr>
          <p:cNvPr id="10248" name="Text Box 11">
            <a:extLst>
              <a:ext uri="{FF2B5EF4-FFF2-40B4-BE49-F238E27FC236}">
                <a16:creationId xmlns:a16="http://schemas.microsoft.com/office/drawing/2014/main" id="{39FA0F9D-9003-44F6-BA80-986D05C670AB}"/>
              </a:ext>
            </a:extLst>
          </p:cNvPr>
          <p:cNvSpPr txBox="1">
            <a:spLocks noChangeArrowheads="1"/>
          </p:cNvSpPr>
          <p:nvPr/>
        </p:nvSpPr>
        <p:spPr bwMode="auto">
          <a:xfrm>
            <a:off x="6659563" y="2708275"/>
            <a:ext cx="1447800" cy="6413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1800" b="1">
                <a:latin typeface="Times New Roman" panose="02020603050405020304" pitchFamily="18" charset="0"/>
              </a:rPr>
              <a:t>是否需要承销机构</a:t>
            </a:r>
          </a:p>
        </p:txBody>
      </p:sp>
      <p:sp>
        <p:nvSpPr>
          <p:cNvPr id="10249" name="Rectangle 12">
            <a:extLst>
              <a:ext uri="{FF2B5EF4-FFF2-40B4-BE49-F238E27FC236}">
                <a16:creationId xmlns:a16="http://schemas.microsoft.com/office/drawing/2014/main" id="{00340C19-7889-4946-8414-76A1D62938A3}"/>
              </a:ext>
            </a:extLst>
          </p:cNvPr>
          <p:cNvSpPr>
            <a:spLocks noChangeArrowheads="1"/>
          </p:cNvSpPr>
          <p:nvPr/>
        </p:nvSpPr>
        <p:spPr bwMode="auto">
          <a:xfrm>
            <a:off x="1042988" y="4149725"/>
            <a:ext cx="1512887" cy="1150938"/>
          </a:xfrm>
          <a:prstGeom prst="rect">
            <a:avLst/>
          </a:prstGeom>
          <a:solidFill>
            <a:schemeClr val="accent1"/>
          </a:solidFill>
          <a:ln w="9525">
            <a:solidFill>
              <a:schemeClr val="tx1"/>
            </a:solidFill>
            <a:miter lim="800000"/>
            <a:headEnd/>
            <a:tailEnd/>
          </a:ln>
        </p:spPr>
        <p:txBody>
          <a:bodyPr wrap="none" anchor="ctr"/>
          <a:lstStyle/>
          <a:p>
            <a:pPr algn="ctr"/>
            <a:r>
              <a:rPr lang="zh-CN" altLang="en-US" sz="1800" b="1">
                <a:latin typeface="Times New Roman" panose="02020603050405020304" pitchFamily="18" charset="0"/>
              </a:rPr>
              <a:t>溢价发行</a:t>
            </a:r>
          </a:p>
          <a:p>
            <a:pPr algn="ctr"/>
            <a:r>
              <a:rPr lang="zh-CN" altLang="en-US" sz="1800" b="1">
                <a:latin typeface="Times New Roman" panose="02020603050405020304" pitchFamily="18" charset="0"/>
              </a:rPr>
              <a:t>平价发行</a:t>
            </a:r>
          </a:p>
          <a:p>
            <a:pPr algn="ctr"/>
            <a:r>
              <a:rPr lang="zh-CN" altLang="en-US" sz="1800" b="1">
                <a:latin typeface="Times New Roman" panose="02020603050405020304" pitchFamily="18" charset="0"/>
              </a:rPr>
              <a:t>折价发行</a:t>
            </a:r>
          </a:p>
        </p:txBody>
      </p:sp>
      <p:sp>
        <p:nvSpPr>
          <p:cNvPr id="10250" name="Rectangle 13">
            <a:extLst>
              <a:ext uri="{FF2B5EF4-FFF2-40B4-BE49-F238E27FC236}">
                <a16:creationId xmlns:a16="http://schemas.microsoft.com/office/drawing/2014/main" id="{FE443BCE-01BE-49DF-A7FA-C45BC64E3E73}"/>
              </a:ext>
            </a:extLst>
          </p:cNvPr>
          <p:cNvSpPr>
            <a:spLocks noChangeArrowheads="1"/>
          </p:cNvSpPr>
          <p:nvPr/>
        </p:nvSpPr>
        <p:spPr bwMode="auto">
          <a:xfrm>
            <a:off x="3924300" y="4005263"/>
            <a:ext cx="1447800" cy="838200"/>
          </a:xfrm>
          <a:prstGeom prst="rect">
            <a:avLst/>
          </a:prstGeom>
          <a:solidFill>
            <a:schemeClr val="accent1"/>
          </a:solidFill>
          <a:ln w="9525">
            <a:solidFill>
              <a:schemeClr val="tx1"/>
            </a:solidFill>
            <a:miter lim="800000"/>
            <a:headEnd/>
            <a:tailEnd/>
          </a:ln>
        </p:spPr>
        <p:txBody>
          <a:bodyPr wrap="none" anchor="ctr"/>
          <a:lstStyle/>
          <a:p>
            <a:pPr algn="ctr"/>
            <a:r>
              <a:rPr lang="zh-CN" altLang="en-US" sz="1800" b="1">
                <a:latin typeface="Times New Roman" panose="02020603050405020304" pitchFamily="18" charset="0"/>
              </a:rPr>
              <a:t>私募</a:t>
            </a:r>
          </a:p>
          <a:p>
            <a:pPr algn="ctr"/>
            <a:r>
              <a:rPr lang="zh-CN" altLang="en-US" sz="1800" b="1">
                <a:latin typeface="Times New Roman" panose="02020603050405020304" pitchFamily="18" charset="0"/>
              </a:rPr>
              <a:t>公募</a:t>
            </a:r>
          </a:p>
        </p:txBody>
      </p:sp>
      <p:sp>
        <p:nvSpPr>
          <p:cNvPr id="10251" name="Rectangle 15">
            <a:extLst>
              <a:ext uri="{FF2B5EF4-FFF2-40B4-BE49-F238E27FC236}">
                <a16:creationId xmlns:a16="http://schemas.microsoft.com/office/drawing/2014/main" id="{208A1C2C-D7E9-4C22-B245-8AA3090A411B}"/>
              </a:ext>
            </a:extLst>
          </p:cNvPr>
          <p:cNvSpPr>
            <a:spLocks noChangeArrowheads="1"/>
          </p:cNvSpPr>
          <p:nvPr/>
        </p:nvSpPr>
        <p:spPr bwMode="auto">
          <a:xfrm>
            <a:off x="6804025" y="4149725"/>
            <a:ext cx="1371600" cy="914400"/>
          </a:xfrm>
          <a:prstGeom prst="rect">
            <a:avLst/>
          </a:prstGeom>
          <a:solidFill>
            <a:schemeClr val="accent1"/>
          </a:solidFill>
          <a:ln w="9525">
            <a:solidFill>
              <a:schemeClr val="tx1"/>
            </a:solidFill>
            <a:miter lim="800000"/>
            <a:headEnd/>
            <a:tailEnd/>
          </a:ln>
        </p:spPr>
        <p:txBody>
          <a:bodyPr wrap="none" anchor="ctr"/>
          <a:lstStyle/>
          <a:p>
            <a:pPr algn="ctr"/>
            <a:r>
              <a:rPr lang="zh-CN" altLang="en-US" sz="1800" b="1">
                <a:latin typeface="Times New Roman" panose="02020603050405020304" pitchFamily="18" charset="0"/>
              </a:rPr>
              <a:t>直接发行</a:t>
            </a:r>
          </a:p>
          <a:p>
            <a:pPr algn="ctr"/>
            <a:r>
              <a:rPr lang="zh-CN" altLang="en-US" sz="1800" b="1">
                <a:latin typeface="Times New Roman" panose="02020603050405020304" pitchFamily="18" charset="0"/>
              </a:rPr>
              <a:t>间接发行</a:t>
            </a:r>
          </a:p>
        </p:txBody>
      </p:sp>
      <p:sp>
        <p:nvSpPr>
          <p:cNvPr id="10252" name="Line 16">
            <a:extLst>
              <a:ext uri="{FF2B5EF4-FFF2-40B4-BE49-F238E27FC236}">
                <a16:creationId xmlns:a16="http://schemas.microsoft.com/office/drawing/2014/main" id="{AB34A5E7-211A-4CCA-B4D2-CF4BBC0FC8FD}"/>
              </a:ext>
            </a:extLst>
          </p:cNvPr>
          <p:cNvSpPr>
            <a:spLocks noChangeShapeType="1"/>
          </p:cNvSpPr>
          <p:nvPr/>
        </p:nvSpPr>
        <p:spPr bwMode="auto">
          <a:xfrm>
            <a:off x="1835150" y="3284538"/>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3" name="Line 17">
            <a:extLst>
              <a:ext uri="{FF2B5EF4-FFF2-40B4-BE49-F238E27FC236}">
                <a16:creationId xmlns:a16="http://schemas.microsoft.com/office/drawing/2014/main" id="{4BC68364-DB2C-475A-BB2E-0AAF0300D1E3}"/>
              </a:ext>
            </a:extLst>
          </p:cNvPr>
          <p:cNvSpPr>
            <a:spLocks noChangeShapeType="1"/>
          </p:cNvSpPr>
          <p:nvPr/>
        </p:nvSpPr>
        <p:spPr bwMode="auto">
          <a:xfrm>
            <a:off x="4643438" y="3141663"/>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54" name="Line 19">
            <a:extLst>
              <a:ext uri="{FF2B5EF4-FFF2-40B4-BE49-F238E27FC236}">
                <a16:creationId xmlns:a16="http://schemas.microsoft.com/office/drawing/2014/main" id="{EAA6CB42-8276-42AC-A473-1E5CB5E249E6}"/>
              </a:ext>
            </a:extLst>
          </p:cNvPr>
          <p:cNvSpPr>
            <a:spLocks noChangeShapeType="1"/>
          </p:cNvSpPr>
          <p:nvPr/>
        </p:nvSpPr>
        <p:spPr bwMode="auto">
          <a:xfrm>
            <a:off x="7380288" y="3284538"/>
            <a:ext cx="0" cy="8382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a:extLst>
              <a:ext uri="{FF2B5EF4-FFF2-40B4-BE49-F238E27FC236}">
                <a16:creationId xmlns:a16="http://schemas.microsoft.com/office/drawing/2014/main" id="{698AB39B-90F8-4E45-80C6-54F2E1209CF9}"/>
              </a:ext>
            </a:extLst>
          </p:cNvPr>
          <p:cNvSpPr>
            <a:spLocks noGrp="1" noChangeArrowheads="1"/>
          </p:cNvSpPr>
          <p:nvPr>
            <p:ph type="title"/>
          </p:nvPr>
        </p:nvSpPr>
        <p:spPr>
          <a:xfrm>
            <a:off x="1116013" y="44450"/>
            <a:ext cx="6527800" cy="666750"/>
          </a:xfrm>
        </p:spPr>
        <p:txBody>
          <a:bodyPr/>
          <a:lstStyle/>
          <a:p>
            <a:pPr eaLnBrk="1" hangingPunct="1"/>
            <a:r>
              <a:rPr lang="zh-CN" altLang="en-US" b="1">
                <a:ea typeface="隶书" panose="02010509060101010101" pitchFamily="49" charset="-122"/>
              </a:rPr>
              <a:t>证券发行的条件</a:t>
            </a:r>
          </a:p>
        </p:txBody>
      </p:sp>
      <p:sp>
        <p:nvSpPr>
          <p:cNvPr id="11266" name="Rectangle 3">
            <a:extLst>
              <a:ext uri="{FF2B5EF4-FFF2-40B4-BE49-F238E27FC236}">
                <a16:creationId xmlns:a16="http://schemas.microsoft.com/office/drawing/2014/main" id="{E54C1D88-DF18-4699-B9D4-4580C3819EDD}"/>
              </a:ext>
            </a:extLst>
          </p:cNvPr>
          <p:cNvSpPr>
            <a:spLocks noGrp="1" noChangeArrowheads="1"/>
          </p:cNvSpPr>
          <p:nvPr>
            <p:ph idx="1"/>
          </p:nvPr>
        </p:nvSpPr>
        <p:spPr>
          <a:xfrm>
            <a:off x="285750" y="766763"/>
            <a:ext cx="8096250" cy="4719637"/>
          </a:xfrm>
        </p:spPr>
        <p:txBody>
          <a:bodyPr/>
          <a:lstStyle/>
          <a:p>
            <a:pPr eaLnBrk="1" hangingPunct="1">
              <a:lnSpc>
                <a:spcPct val="80000"/>
              </a:lnSpc>
              <a:buFont typeface="Wingdings" panose="05000000000000000000" pitchFamily="2" charset="2"/>
              <a:buNone/>
            </a:pPr>
            <a:r>
              <a:rPr lang="en-US" altLang="zh-CN" sz="2800"/>
              <a:t>  1</a:t>
            </a:r>
            <a:r>
              <a:rPr lang="zh-CN" altLang="en-US" sz="2800"/>
              <a:t>、</a:t>
            </a:r>
            <a:r>
              <a:rPr lang="zh-CN" altLang="zh-CN" sz="2800"/>
              <a:t>设立股份有限公司公开发行股票，应当符合《中华人民共和国公司法》规定的条件和经国务院批准的国务院证券监督管理机构规定的其他条件，向国务院证券监督管理机构报送募股申请和下列文件：</a:t>
            </a:r>
          </a:p>
          <a:p>
            <a:pPr eaLnBrk="1" hangingPunct="1">
              <a:lnSpc>
                <a:spcPct val="80000"/>
              </a:lnSpc>
              <a:buFont typeface="Wingdings" panose="05000000000000000000" pitchFamily="2" charset="2"/>
              <a:buNone/>
            </a:pPr>
            <a:r>
              <a:rPr lang="zh-CN" altLang="zh-CN" sz="2800"/>
              <a:t>（1）公司章程；</a:t>
            </a:r>
          </a:p>
          <a:p>
            <a:pPr eaLnBrk="1" hangingPunct="1">
              <a:lnSpc>
                <a:spcPct val="80000"/>
              </a:lnSpc>
              <a:buFont typeface="Wingdings" panose="05000000000000000000" pitchFamily="2" charset="2"/>
              <a:buNone/>
            </a:pPr>
            <a:r>
              <a:rPr lang="zh-CN" altLang="zh-CN" sz="2800"/>
              <a:t>（2）发起人协议；</a:t>
            </a:r>
          </a:p>
          <a:p>
            <a:pPr eaLnBrk="1" hangingPunct="1">
              <a:lnSpc>
                <a:spcPct val="80000"/>
              </a:lnSpc>
              <a:buFont typeface="Wingdings" panose="05000000000000000000" pitchFamily="2" charset="2"/>
              <a:buNone/>
            </a:pPr>
            <a:r>
              <a:rPr lang="zh-CN" altLang="zh-CN" sz="2800"/>
              <a:t>（3）发起人姓名或者名称，发起人认购的股份数、出资种类及验资证明；</a:t>
            </a:r>
          </a:p>
          <a:p>
            <a:pPr eaLnBrk="1" hangingPunct="1">
              <a:lnSpc>
                <a:spcPct val="80000"/>
              </a:lnSpc>
              <a:buFont typeface="Wingdings" panose="05000000000000000000" pitchFamily="2" charset="2"/>
              <a:buNone/>
            </a:pPr>
            <a:r>
              <a:rPr lang="zh-CN" altLang="zh-CN" sz="2800"/>
              <a:t>（4）招股说明书；</a:t>
            </a:r>
          </a:p>
          <a:p>
            <a:pPr eaLnBrk="1" hangingPunct="1">
              <a:lnSpc>
                <a:spcPct val="80000"/>
              </a:lnSpc>
              <a:buFont typeface="Wingdings" panose="05000000000000000000" pitchFamily="2" charset="2"/>
              <a:buNone/>
            </a:pPr>
            <a:r>
              <a:rPr lang="zh-CN" altLang="zh-CN" sz="2800"/>
              <a:t>（5）代收股款银行的名称及地址；</a:t>
            </a:r>
          </a:p>
          <a:p>
            <a:pPr eaLnBrk="1" hangingPunct="1">
              <a:lnSpc>
                <a:spcPct val="80000"/>
              </a:lnSpc>
              <a:buFont typeface="Wingdings" panose="05000000000000000000" pitchFamily="2" charset="2"/>
              <a:buNone/>
            </a:pPr>
            <a:r>
              <a:rPr lang="zh-CN" altLang="zh-CN" sz="2800"/>
              <a:t>（6）承销机构名称及有关的协议。</a:t>
            </a: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内容占位符 2">
            <a:extLst>
              <a:ext uri="{FF2B5EF4-FFF2-40B4-BE49-F238E27FC236}">
                <a16:creationId xmlns:a16="http://schemas.microsoft.com/office/drawing/2014/main" id="{ABF880D8-B83B-4C3B-8CCA-5F91A6F55DEE}"/>
              </a:ext>
            </a:extLst>
          </p:cNvPr>
          <p:cNvSpPr>
            <a:spLocks noGrp="1" noChangeArrowheads="1"/>
          </p:cNvSpPr>
          <p:nvPr>
            <p:ph idx="1"/>
          </p:nvPr>
        </p:nvSpPr>
        <p:spPr>
          <a:xfrm>
            <a:off x="342900" y="1498600"/>
            <a:ext cx="8039100" cy="3987800"/>
          </a:xfrm>
        </p:spPr>
        <p:txBody>
          <a:bodyPr/>
          <a:lstStyle/>
          <a:p>
            <a:pPr marL="0" indent="0" eaLnBrk="1" hangingPunct="1">
              <a:lnSpc>
                <a:spcPct val="80000"/>
              </a:lnSpc>
              <a:buFontTx/>
              <a:buNone/>
            </a:pPr>
            <a:r>
              <a:rPr lang="zh-CN" altLang="zh-CN" sz="2800"/>
              <a:t>2、公开发行新股</a:t>
            </a:r>
          </a:p>
          <a:p>
            <a:pPr marL="0" indent="0" eaLnBrk="1" hangingPunct="1">
              <a:lnSpc>
                <a:spcPct val="80000"/>
              </a:lnSpc>
              <a:buFontTx/>
              <a:buNone/>
            </a:pPr>
            <a:r>
              <a:rPr lang="zh-CN" altLang="zh-CN" sz="2800"/>
              <a:t>公司公开发行新股，应当报送募股申请和下列文件：</a:t>
            </a:r>
          </a:p>
          <a:p>
            <a:pPr marL="0" indent="0" eaLnBrk="1" hangingPunct="1">
              <a:lnSpc>
                <a:spcPct val="80000"/>
              </a:lnSpc>
              <a:buFontTx/>
              <a:buNone/>
            </a:pPr>
            <a:r>
              <a:rPr lang="zh-CN" altLang="zh-CN" sz="2800"/>
              <a:t>（1）公司营业执照；</a:t>
            </a:r>
          </a:p>
          <a:p>
            <a:pPr marL="0" indent="0" eaLnBrk="1" hangingPunct="1">
              <a:lnSpc>
                <a:spcPct val="80000"/>
              </a:lnSpc>
              <a:buFontTx/>
              <a:buNone/>
            </a:pPr>
            <a:r>
              <a:rPr lang="zh-CN" altLang="zh-CN" sz="2800"/>
              <a:t>（2）公司章程；</a:t>
            </a:r>
          </a:p>
          <a:p>
            <a:pPr marL="0" indent="0" eaLnBrk="1" hangingPunct="1">
              <a:lnSpc>
                <a:spcPct val="80000"/>
              </a:lnSpc>
              <a:buFontTx/>
              <a:buNone/>
            </a:pPr>
            <a:r>
              <a:rPr lang="zh-CN" altLang="zh-CN" sz="2800"/>
              <a:t>（3）股东大会决议；</a:t>
            </a:r>
          </a:p>
          <a:p>
            <a:pPr marL="0" indent="0" eaLnBrk="1" hangingPunct="1">
              <a:lnSpc>
                <a:spcPct val="80000"/>
              </a:lnSpc>
              <a:buFontTx/>
              <a:buNone/>
            </a:pPr>
            <a:r>
              <a:rPr lang="zh-CN" altLang="zh-CN" sz="2800"/>
              <a:t>（4）招股说明书或者其他公开发行募集文件；</a:t>
            </a:r>
          </a:p>
          <a:p>
            <a:pPr marL="0" indent="0" eaLnBrk="1" hangingPunct="1">
              <a:lnSpc>
                <a:spcPct val="80000"/>
              </a:lnSpc>
              <a:buFontTx/>
              <a:buNone/>
            </a:pPr>
            <a:r>
              <a:rPr lang="zh-CN" altLang="zh-CN" sz="2800"/>
              <a:t>（5）财务会计报告；</a:t>
            </a:r>
          </a:p>
          <a:p>
            <a:pPr marL="0" indent="0" eaLnBrk="1" hangingPunct="1">
              <a:lnSpc>
                <a:spcPct val="80000"/>
              </a:lnSpc>
              <a:buFontTx/>
              <a:buNone/>
            </a:pPr>
            <a:r>
              <a:rPr lang="zh-CN" altLang="zh-CN" sz="2800"/>
              <a:t>（6）代收股款银行的名称及地址。</a:t>
            </a:r>
            <a:endParaRPr lang="zh-CN" altLang="en-US"/>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7" name="Rectangle 3">
            <a:extLst>
              <a:ext uri="{FF2B5EF4-FFF2-40B4-BE49-F238E27FC236}">
                <a16:creationId xmlns:a16="http://schemas.microsoft.com/office/drawing/2014/main" id="{A972B4C1-D4AA-44A7-BE15-970E14F1C411}"/>
              </a:ext>
            </a:extLst>
          </p:cNvPr>
          <p:cNvSpPr>
            <a:spLocks noGrp="1" noChangeArrowheads="1"/>
          </p:cNvSpPr>
          <p:nvPr>
            <p:ph idx="1"/>
          </p:nvPr>
        </p:nvSpPr>
        <p:spPr>
          <a:xfrm>
            <a:off x="352425" y="1254125"/>
            <a:ext cx="8334375" cy="5414963"/>
          </a:xfrm>
        </p:spPr>
        <p:txBody>
          <a:bodyPr>
            <a:normAutofit/>
          </a:bodyPr>
          <a:lstStyle/>
          <a:p>
            <a:pPr>
              <a:buFontTx/>
              <a:buNone/>
              <a:defRPr/>
            </a:pPr>
            <a:r>
              <a:rPr lang="en-US" altLang="zh-CN" sz="2400" dirty="0"/>
              <a:t>      </a:t>
            </a:r>
            <a:r>
              <a:rPr lang="zh-CN" altLang="zh-CN" sz="2400" b="1" dirty="0"/>
              <a:t>3、公开发行公司债券</a:t>
            </a:r>
          </a:p>
          <a:p>
            <a:pPr>
              <a:buFontTx/>
              <a:buNone/>
              <a:defRPr/>
            </a:pPr>
            <a:r>
              <a:rPr lang="zh-CN" altLang="zh-CN" sz="2400" b="1" dirty="0"/>
              <a:t>公开发行公司债券，应当符合下列条件：</a:t>
            </a:r>
          </a:p>
          <a:p>
            <a:pPr>
              <a:buFontTx/>
              <a:buNone/>
              <a:defRPr/>
            </a:pPr>
            <a:r>
              <a:rPr lang="zh-CN" altLang="zh-CN" sz="2400" b="1" dirty="0"/>
              <a:t>（一）具备健全且运行良好的组织机构；</a:t>
            </a:r>
          </a:p>
          <a:p>
            <a:pPr>
              <a:buFontTx/>
              <a:buNone/>
              <a:defRPr/>
            </a:pPr>
            <a:r>
              <a:rPr lang="zh-CN" altLang="zh-CN" sz="2400" b="1" dirty="0"/>
              <a:t>（二）最近三年平均可分配利润足以支付公司债券一年的利息；</a:t>
            </a:r>
          </a:p>
          <a:p>
            <a:pPr>
              <a:buFontTx/>
              <a:buNone/>
              <a:defRPr/>
            </a:pPr>
            <a:r>
              <a:rPr lang="zh-CN" altLang="zh-CN" sz="2400" b="1" dirty="0"/>
              <a:t>（三）国务院规定的其他条件。</a:t>
            </a:r>
            <a:r>
              <a:rPr lang="zh-CN" altLang="zh-CN" sz="2400" b="1"/>
              <a:t>。</a:t>
            </a:r>
            <a:endParaRPr lang="zh-CN" altLang="zh-CN" sz="2400" b="1" dirty="0"/>
          </a:p>
          <a:p>
            <a:pPr>
              <a:defRPr/>
            </a:pPr>
            <a:endParaRPr lang="en-US" altLang="zh-CN" sz="2400" b="1" dirty="0">
              <a:latin typeface="宋体" panose="02010600030101010101" pitchFamily="2" charset="-122"/>
            </a:endParaRPr>
          </a:p>
          <a:p>
            <a:pPr>
              <a:defRPr/>
            </a:pPr>
            <a:endParaRPr lang="zh-CN" altLang="en-US" sz="2400" b="1" dirty="0">
              <a:latin typeface="宋体" panose="02010600030101010101" pitchFamily="2" charset="-122"/>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0D319FF8-63EF-4C23-83FD-B5E126A9515A}"/>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三、证券交易</a:t>
            </a:r>
            <a:endParaRPr lang="zh-CN" altLang="en-US" b="1">
              <a:latin typeface="华文隶书" panose="02010800040101010101" pitchFamily="2" charset="-122"/>
              <a:ea typeface="华文隶书" panose="02010800040101010101" pitchFamily="2" charset="-122"/>
            </a:endParaRPr>
          </a:p>
        </p:txBody>
      </p:sp>
      <p:sp>
        <p:nvSpPr>
          <p:cNvPr id="14338" name="Rectangle 3">
            <a:extLst>
              <a:ext uri="{FF2B5EF4-FFF2-40B4-BE49-F238E27FC236}">
                <a16:creationId xmlns:a16="http://schemas.microsoft.com/office/drawing/2014/main" id="{B3C9A952-47F6-482B-9846-E7BB25697954}"/>
              </a:ext>
            </a:extLst>
          </p:cNvPr>
          <p:cNvSpPr>
            <a:spLocks noGrp="1" noChangeArrowheads="1"/>
          </p:cNvSpPr>
          <p:nvPr>
            <p:ph idx="1"/>
          </p:nvPr>
        </p:nvSpPr>
        <p:spPr/>
        <p:txBody>
          <a:bodyPr/>
          <a:lstStyle/>
          <a:p>
            <a:r>
              <a:rPr lang="zh-CN" altLang="zh-CN" sz="2400"/>
              <a:t>证券交易是指证券持有人依照交易规则，将证券转让给其他投资者的行为。</a:t>
            </a:r>
            <a:endParaRPr lang="en-US" altLang="zh-CN" sz="2400"/>
          </a:p>
          <a:p>
            <a:r>
              <a:rPr lang="zh-CN" altLang="zh-CN" sz="2400"/>
              <a:t>公开发行的证券，应当在依法设立的证券交易所上市交易或者在国务院批准的其他全国性证券交易场所交易。</a:t>
            </a:r>
          </a:p>
          <a:p>
            <a:r>
              <a:rPr lang="zh-CN" altLang="zh-CN" sz="2400"/>
              <a:t>非公开发行的证券，可以在证券交易所、国务院批准的其他全国性证券交易场所、按照国务院规定设立的区域性股权市场转让。</a:t>
            </a: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标题 1">
            <a:extLst>
              <a:ext uri="{FF2B5EF4-FFF2-40B4-BE49-F238E27FC236}">
                <a16:creationId xmlns:a16="http://schemas.microsoft.com/office/drawing/2014/main" id="{C60B9B72-BF19-4A6E-BFDC-7A28A8843E8E}"/>
              </a:ext>
            </a:extLst>
          </p:cNvPr>
          <p:cNvSpPr>
            <a:spLocks noGrp="1"/>
          </p:cNvSpPr>
          <p:nvPr>
            <p:ph type="title"/>
          </p:nvPr>
        </p:nvSpPr>
        <p:spPr>
          <a:xfrm>
            <a:off x="1042988" y="188913"/>
            <a:ext cx="6442075" cy="792162"/>
          </a:xfrm>
        </p:spPr>
        <p:txBody>
          <a:bodyPr/>
          <a:lstStyle/>
          <a:p>
            <a:r>
              <a:rPr lang="zh-CN" altLang="zh-CN" dirty="0">
                <a:latin typeface="+mn-lt"/>
                <a:ea typeface="+mn-ea"/>
                <a:cs typeface="+mn-cs"/>
                <a:sym typeface="+mn-ea"/>
              </a:rPr>
              <a:t>证券上市</a:t>
            </a:r>
            <a:endParaRPr lang="zh-CN" altLang="en-US" noProof="1"/>
          </a:p>
        </p:txBody>
      </p:sp>
      <p:sp>
        <p:nvSpPr>
          <p:cNvPr id="3" name="内容占位符 2">
            <a:extLst>
              <a:ext uri="{FF2B5EF4-FFF2-40B4-BE49-F238E27FC236}">
                <a16:creationId xmlns:a16="http://schemas.microsoft.com/office/drawing/2014/main" id="{3301AC80-324D-49A2-A2A9-7D7060E86E9B}"/>
              </a:ext>
            </a:extLst>
          </p:cNvPr>
          <p:cNvSpPr>
            <a:spLocks noGrp="1"/>
          </p:cNvSpPr>
          <p:nvPr>
            <p:ph idx="1"/>
          </p:nvPr>
        </p:nvSpPr>
        <p:spPr/>
        <p:txBody>
          <a:bodyPr>
            <a:normAutofit fontScale="97500"/>
          </a:bodyPr>
          <a:lstStyle/>
          <a:p>
            <a:pPr>
              <a:defRPr/>
            </a:pPr>
            <a:r>
              <a:rPr lang="zh-CN" altLang="zh-CN" sz="2600" dirty="0"/>
              <a:t>证券上市是指已经公开发行的证券按照法定的条件和程序取得在证券交易所公开挂牌交易资格的行为。证券上市是连接证券发行与证券场内交易的桥梁。</a:t>
            </a:r>
          </a:p>
          <a:p>
            <a:pPr>
              <a:defRPr/>
            </a:pPr>
            <a:r>
              <a:rPr lang="zh-CN" altLang="zh-CN" sz="2600" dirty="0"/>
              <a:t>申请证券上市交易，应当向证券交易所提出申请，由证券交易所依法审核同意，并由双方签订上市协议。证券交易所根据国务院授权的部门的决定安排政府债券上市交易。同时，申请证券上市交易，应当符合证券交易所上市规则规定的上市条件。</a:t>
            </a: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标题 1">
            <a:extLst>
              <a:ext uri="{FF2B5EF4-FFF2-40B4-BE49-F238E27FC236}">
                <a16:creationId xmlns:a16="http://schemas.microsoft.com/office/drawing/2014/main" id="{9F77B4FB-C6AB-489C-9D9F-7376FCB7C672}"/>
              </a:ext>
            </a:extLst>
          </p:cNvPr>
          <p:cNvSpPr>
            <a:spLocks noGrp="1" noChangeArrowheads="1"/>
          </p:cNvSpPr>
          <p:nvPr>
            <p:ph type="title"/>
          </p:nvPr>
        </p:nvSpPr>
        <p:spPr>
          <a:xfrm>
            <a:off x="1258888" y="188913"/>
            <a:ext cx="6137275" cy="765175"/>
          </a:xfrm>
        </p:spPr>
        <p:txBody>
          <a:bodyPr/>
          <a:lstStyle/>
          <a:p>
            <a:r>
              <a:rPr lang="zh-CN" altLang="en-US"/>
              <a:t>证券的终止上市</a:t>
            </a:r>
          </a:p>
        </p:txBody>
      </p:sp>
      <p:sp>
        <p:nvSpPr>
          <p:cNvPr id="16386" name="内容占位符 2">
            <a:extLst>
              <a:ext uri="{FF2B5EF4-FFF2-40B4-BE49-F238E27FC236}">
                <a16:creationId xmlns:a16="http://schemas.microsoft.com/office/drawing/2014/main" id="{082D3825-A4A0-4DC3-8A16-15F4EA3C86F5}"/>
              </a:ext>
            </a:extLst>
          </p:cNvPr>
          <p:cNvSpPr>
            <a:spLocks noGrp="1" noChangeArrowheads="1"/>
          </p:cNvSpPr>
          <p:nvPr>
            <p:ph idx="1"/>
          </p:nvPr>
        </p:nvSpPr>
        <p:spPr>
          <a:xfrm>
            <a:off x="346075" y="1060450"/>
            <a:ext cx="8035925" cy="4425950"/>
          </a:xfrm>
        </p:spPr>
        <p:txBody>
          <a:bodyPr/>
          <a:lstStyle/>
          <a:p>
            <a:r>
              <a:rPr lang="zh-CN" altLang="en-US"/>
              <a:t>上市交易的证券，有证券交易所规定的终止上市情形的，由证券交易所按照业务规则终止其上市交易。证券交易所决定终止证券上市交易的，应当及时公告，并报国务院证券监督管理机构备案。</a:t>
            </a:r>
          </a:p>
          <a:p>
            <a:r>
              <a:rPr lang="zh-CN" altLang="en-US"/>
              <a:t>对证券交易所作出的不予上市交易、终止上市交易决定不服的，可以向证券交易所设立的复核机构申请复核。</a:t>
            </a:r>
          </a:p>
        </p:txBody>
      </p:sp>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标题 1">
            <a:extLst>
              <a:ext uri="{FF2B5EF4-FFF2-40B4-BE49-F238E27FC236}">
                <a16:creationId xmlns:a16="http://schemas.microsoft.com/office/drawing/2014/main" id="{BE3F1A02-F17D-4899-B87B-FB9BFE45C14E}"/>
              </a:ext>
            </a:extLst>
          </p:cNvPr>
          <p:cNvSpPr>
            <a:spLocks noGrp="1" noChangeArrowheads="1"/>
          </p:cNvSpPr>
          <p:nvPr>
            <p:ph type="title"/>
          </p:nvPr>
        </p:nvSpPr>
        <p:spPr/>
        <p:txBody>
          <a:bodyPr/>
          <a:lstStyle/>
          <a:p>
            <a:r>
              <a:rPr lang="zh-CN" altLang="en-US"/>
              <a:t>禁止的交易行为</a:t>
            </a:r>
            <a:br>
              <a:rPr lang="zh-CN" altLang="en-US"/>
            </a:br>
            <a:endParaRPr lang="zh-CN" altLang="en-US"/>
          </a:p>
        </p:txBody>
      </p:sp>
      <p:sp>
        <p:nvSpPr>
          <p:cNvPr id="17410" name="内容占位符 2">
            <a:extLst>
              <a:ext uri="{FF2B5EF4-FFF2-40B4-BE49-F238E27FC236}">
                <a16:creationId xmlns:a16="http://schemas.microsoft.com/office/drawing/2014/main" id="{B35B0A51-9E1F-4B41-BEA1-D48AD3B8DAAE}"/>
              </a:ext>
            </a:extLst>
          </p:cNvPr>
          <p:cNvSpPr>
            <a:spLocks noGrp="1" noChangeArrowheads="1"/>
          </p:cNvSpPr>
          <p:nvPr>
            <p:ph idx="1"/>
          </p:nvPr>
        </p:nvSpPr>
        <p:spPr>
          <a:xfrm>
            <a:off x="620713" y="1501775"/>
            <a:ext cx="7761287" cy="3984625"/>
          </a:xfrm>
        </p:spPr>
        <p:txBody>
          <a:bodyPr/>
          <a:lstStyle/>
          <a:p>
            <a:r>
              <a:rPr lang="zh-CN" altLang="en-US"/>
              <a:t>1、内幕交易行为</a:t>
            </a:r>
          </a:p>
          <a:p>
            <a:r>
              <a:rPr lang="zh-CN" altLang="en-US"/>
              <a:t>2、操纵市场行为</a:t>
            </a:r>
          </a:p>
          <a:p>
            <a:r>
              <a:rPr lang="zh-CN" altLang="en-US"/>
              <a:t>3、编造、传播虚假信息，扰乱证券市场行为</a:t>
            </a:r>
          </a:p>
          <a:p>
            <a:r>
              <a:rPr lang="zh-CN" altLang="en-US"/>
              <a:t>4、损害客户利益行为</a:t>
            </a:r>
          </a:p>
          <a:p>
            <a:r>
              <a:rPr lang="zh-CN" altLang="en-US"/>
              <a:t>5、其他禁止的行为</a:t>
            </a: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39B77D11-0FA8-4942-A2B0-6DB63BB5A744}"/>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上市公司的收购</a:t>
            </a:r>
          </a:p>
        </p:txBody>
      </p:sp>
      <p:sp>
        <p:nvSpPr>
          <p:cNvPr id="18434" name="Rectangle 3">
            <a:extLst>
              <a:ext uri="{FF2B5EF4-FFF2-40B4-BE49-F238E27FC236}">
                <a16:creationId xmlns:a16="http://schemas.microsoft.com/office/drawing/2014/main" id="{236D4298-0BEF-48E1-9FAB-17CB2B718CCA}"/>
              </a:ext>
            </a:extLst>
          </p:cNvPr>
          <p:cNvSpPr>
            <a:spLocks noGrp="1" noChangeArrowheads="1"/>
          </p:cNvSpPr>
          <p:nvPr>
            <p:ph idx="1"/>
          </p:nvPr>
        </p:nvSpPr>
        <p:spPr/>
        <p:txBody>
          <a:bodyPr/>
          <a:lstStyle/>
          <a:p>
            <a:endParaRPr lang="en-US" altLang="zh-CN" sz="2400"/>
          </a:p>
          <a:p>
            <a:r>
              <a:rPr lang="zh-CN" altLang="zh-CN" sz="2400"/>
              <a:t>上市公司收购是指投资者依法定程序公开收购目标公司已经发行上市的股份，已达到对该公司控股或兼并目的的行为。</a:t>
            </a:r>
            <a:endParaRPr lang="en-US" altLang="zh-CN" sz="2400"/>
          </a:p>
          <a:p>
            <a:r>
              <a:rPr lang="zh-CN" altLang="zh-CN" sz="2400"/>
              <a:t>投资者可以采取要约收购、协议收购及其他合法方式收购上市公司。。</a:t>
            </a:r>
            <a:endParaRPr lang="zh-CN" altLang="zh-CN" sz="2800"/>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DF907743-AC2C-43E6-B67C-CC37119DFBCC}"/>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上市公司收购案例</a:t>
            </a:r>
          </a:p>
        </p:txBody>
      </p:sp>
      <p:sp>
        <p:nvSpPr>
          <p:cNvPr id="215043" name="Rectangle 3">
            <a:extLst>
              <a:ext uri="{FF2B5EF4-FFF2-40B4-BE49-F238E27FC236}">
                <a16:creationId xmlns:a16="http://schemas.microsoft.com/office/drawing/2014/main" id="{2275033D-B1FA-4183-A73D-D07FFDC29030}"/>
              </a:ext>
            </a:extLst>
          </p:cNvPr>
          <p:cNvSpPr>
            <a:spLocks noGrp="1" noChangeArrowheads="1"/>
          </p:cNvSpPr>
          <p:nvPr>
            <p:ph idx="1"/>
          </p:nvPr>
        </p:nvSpPr>
        <p:spPr>
          <a:xfrm>
            <a:off x="212725" y="1828800"/>
            <a:ext cx="8169275" cy="3657600"/>
          </a:xfrm>
        </p:spPr>
        <p:txBody>
          <a:bodyPr>
            <a:normAutofit fontScale="77500" lnSpcReduction="20000"/>
          </a:bodyPr>
          <a:lstStyle/>
          <a:p>
            <a:pPr marL="0" indent="0">
              <a:buFontTx/>
              <a:buNone/>
              <a:defRPr/>
            </a:pPr>
            <a:r>
              <a:rPr lang="en-US" sz="2800" dirty="0"/>
              <a:t>      </a:t>
            </a:r>
            <a:r>
              <a:rPr altLang="zh-CN" sz="2800" dirty="0"/>
              <a:t>伊利股份通过设立控股子公司要约收购中地乳业 每股1.132港元</a:t>
            </a:r>
          </a:p>
          <a:p>
            <a:pPr marL="0" indent="0">
              <a:buFontTx/>
              <a:buNone/>
              <a:defRPr/>
            </a:pPr>
            <a:r>
              <a:rPr lang="en-US" sz="2800" dirty="0"/>
              <a:t>      </a:t>
            </a:r>
            <a:r>
              <a:rPr altLang="zh-CN" sz="2800" dirty="0"/>
              <a:t>2021年1月27日据中地乳业(01492.HK)公告，对伊利股份（60088.SH）通过新设立的控股子公司Wholesome Harvest Limited（即下文所称“要约人”），以要约收购方式收购中地乳业股份事宜的进度进行了报告：此次全面要约的价格为每股1.132港元。资料显示，中地乳业是一家专业从事牧场经营的乳制品企业，主营业务包括优质原料奶生产及销售、奶牛的饲养、繁育及销售等。</a:t>
            </a:r>
          </a:p>
          <a:p>
            <a:pPr marL="0" indent="0">
              <a:buFontTx/>
              <a:buNone/>
              <a:defRPr/>
            </a:pPr>
            <a:r>
              <a:rPr lang="en-US" sz="2800" dirty="0"/>
              <a:t>      </a:t>
            </a:r>
            <a:r>
              <a:rPr altLang="zh-CN" sz="2800" dirty="0"/>
              <a:t>值得注意的是，此前，伊利公司的控股公司优然牧业正计划在春节后登陆港交所，该公司是一家从事牧场经营的上游乳制品企业。</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xfrm>
            <a:off x="685800" y="152400"/>
            <a:ext cx="6870700" cy="828328"/>
          </a:xfrm>
        </p:spPr>
        <p:txBody>
          <a:bodyPr vert="horz" wrap="square" lIns="91440" tIns="45720" rIns="91440" bIns="45720" anchor="b" anchorCtr="0"/>
          <a:lstStyle/>
          <a:p>
            <a:pPr eaLnBrk="1" hangingPunct="1"/>
            <a:r>
              <a:rPr lang="zh-CN" altLang="en-US" b="1" dirty="0">
                <a:ea typeface="华文行楷" panose="02010800040101010101" pitchFamily="2" charset="-122"/>
              </a:rPr>
              <a:t>案例</a:t>
            </a:r>
          </a:p>
        </p:txBody>
      </p:sp>
      <p:sp>
        <p:nvSpPr>
          <p:cNvPr id="35843" name="Rectangle 3"/>
          <p:cNvSpPr>
            <a:spLocks noGrp="1"/>
          </p:cNvSpPr>
          <p:nvPr>
            <p:ph idx="1"/>
          </p:nvPr>
        </p:nvSpPr>
        <p:spPr>
          <a:xfrm>
            <a:off x="685800" y="1124744"/>
            <a:ext cx="7696200" cy="4320480"/>
          </a:xfrm>
        </p:spPr>
        <p:txBody>
          <a:bodyPr vert="horz" wrap="square" lIns="91440" tIns="45720" rIns="91440" bIns="45720" anchor="t" anchorCtr="0"/>
          <a:lstStyle/>
          <a:p>
            <a:pPr eaLnBrk="1" hangingPunct="1">
              <a:lnSpc>
                <a:spcPct val="90000"/>
              </a:lnSpc>
            </a:pPr>
            <a:r>
              <a:rPr lang="zh-CN" altLang="en-US" sz="2400" dirty="0">
                <a:latin typeface="+mn-ea"/>
              </a:rPr>
              <a:t>太阳公司于</a:t>
            </a:r>
            <a:r>
              <a:rPr lang="en-US" altLang="zh-CN" sz="2400" dirty="0">
                <a:latin typeface="+mn-ea"/>
              </a:rPr>
              <a:t>2005</a:t>
            </a:r>
            <a:r>
              <a:rPr lang="zh-CN" altLang="en-US" sz="2400" dirty="0">
                <a:latin typeface="+mn-ea"/>
              </a:rPr>
              <a:t>年</a:t>
            </a:r>
            <a:r>
              <a:rPr lang="en-US" altLang="zh-CN" sz="2400" dirty="0">
                <a:latin typeface="+mn-ea"/>
              </a:rPr>
              <a:t>6</a:t>
            </a:r>
            <a:r>
              <a:rPr lang="zh-CN" altLang="en-US" sz="2400" dirty="0">
                <a:latin typeface="+mn-ea"/>
              </a:rPr>
              <a:t>月召开股东大会，决议公司解散，分立为地球公司和月球公司。双方约定平均分担太阳公司的债权和债务。太阳公司的债权人银河公司于</a:t>
            </a:r>
            <a:r>
              <a:rPr lang="en-US" altLang="zh-CN" sz="2400" dirty="0">
                <a:latin typeface="+mn-ea"/>
              </a:rPr>
              <a:t>2005</a:t>
            </a:r>
            <a:r>
              <a:rPr lang="zh-CN" altLang="en-US" sz="2400" dirty="0">
                <a:latin typeface="+mn-ea"/>
              </a:rPr>
              <a:t>年</a:t>
            </a:r>
            <a:r>
              <a:rPr lang="en-US" altLang="zh-CN" sz="2400" dirty="0">
                <a:latin typeface="+mn-ea"/>
              </a:rPr>
              <a:t>8</a:t>
            </a:r>
            <a:r>
              <a:rPr lang="zh-CN" altLang="en-US" sz="2400" dirty="0">
                <a:latin typeface="+mn-ea"/>
              </a:rPr>
              <a:t>月向法院起诉，要求分立后的两家公司对其债务进行清偿。对于本案叙述正确的是哪些？</a:t>
            </a:r>
          </a:p>
          <a:p>
            <a:pPr eaLnBrk="1" hangingPunct="1">
              <a:lnSpc>
                <a:spcPct val="90000"/>
              </a:lnSpc>
            </a:pPr>
            <a:r>
              <a:rPr lang="en-US" altLang="zh-CN" sz="2400" dirty="0">
                <a:latin typeface="+mn-ea"/>
              </a:rPr>
              <a:t>A</a:t>
            </a:r>
            <a:r>
              <a:rPr lang="zh-CN" altLang="en-US" sz="2400" dirty="0">
                <a:latin typeface="+mn-ea"/>
              </a:rPr>
              <a:t>、太阳公司是新设分立</a:t>
            </a:r>
          </a:p>
          <a:p>
            <a:pPr eaLnBrk="1" hangingPunct="1">
              <a:lnSpc>
                <a:spcPct val="90000"/>
              </a:lnSpc>
            </a:pPr>
            <a:r>
              <a:rPr lang="en-US" altLang="zh-CN" sz="2400" dirty="0">
                <a:latin typeface="+mn-ea"/>
              </a:rPr>
              <a:t>B</a:t>
            </a:r>
            <a:r>
              <a:rPr lang="zh-CN" altLang="en-US" sz="2400" dirty="0">
                <a:latin typeface="+mn-ea"/>
              </a:rPr>
              <a:t>、太阳公司是派生分立</a:t>
            </a:r>
          </a:p>
          <a:p>
            <a:pPr eaLnBrk="1" hangingPunct="1">
              <a:lnSpc>
                <a:spcPct val="90000"/>
              </a:lnSpc>
            </a:pPr>
            <a:r>
              <a:rPr lang="en-US" altLang="zh-CN" sz="2400" dirty="0">
                <a:latin typeface="+mn-ea"/>
              </a:rPr>
              <a:t>C</a:t>
            </a:r>
            <a:r>
              <a:rPr lang="zh-CN" altLang="en-US" sz="2400" dirty="0">
                <a:latin typeface="+mn-ea"/>
              </a:rPr>
              <a:t>、银河公司只能要求地球公司和月球公司各自清偿其债务的一半</a:t>
            </a:r>
          </a:p>
          <a:p>
            <a:pPr eaLnBrk="1" hangingPunct="1">
              <a:lnSpc>
                <a:spcPct val="90000"/>
              </a:lnSpc>
            </a:pPr>
            <a:r>
              <a:rPr lang="en-US" altLang="zh-CN" sz="2400" dirty="0">
                <a:latin typeface="+mn-ea"/>
              </a:rPr>
              <a:t>D</a:t>
            </a:r>
            <a:r>
              <a:rPr lang="zh-CN" altLang="en-US" sz="2400" dirty="0">
                <a:latin typeface="+mn-ea"/>
              </a:rPr>
              <a:t>、银河公司既可以要求地球公司清偿其全部债务，也可以要求月球公司清偿其全部债务 </a:t>
            </a:r>
          </a:p>
        </p:txBody>
      </p:sp>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38A0C9E9-6C07-4319-B5D6-08B7251B8A69}"/>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四、金融法律制度</a:t>
            </a:r>
          </a:p>
        </p:txBody>
      </p:sp>
      <p:sp>
        <p:nvSpPr>
          <p:cNvPr id="20482" name="Rectangle 3">
            <a:extLst>
              <a:ext uri="{FF2B5EF4-FFF2-40B4-BE49-F238E27FC236}">
                <a16:creationId xmlns:a16="http://schemas.microsoft.com/office/drawing/2014/main" id="{60B12F79-5807-48A3-B707-D624384F1C4C}"/>
              </a:ext>
            </a:extLst>
          </p:cNvPr>
          <p:cNvSpPr>
            <a:spLocks noGrp="1" noChangeArrowheads="1"/>
          </p:cNvSpPr>
          <p:nvPr>
            <p:ph idx="1"/>
          </p:nvPr>
        </p:nvSpPr>
        <p:spPr/>
        <p:txBody>
          <a:bodyPr/>
          <a:lstStyle/>
          <a:p>
            <a:pPr eaLnBrk="1" hangingPunct="1"/>
            <a:endParaRPr lang="en-US" altLang="zh-CN"/>
          </a:p>
          <a:p>
            <a:pPr eaLnBrk="1" hangingPunct="1"/>
            <a:endParaRPr lang="en-US" altLang="zh-CN"/>
          </a:p>
          <a:p>
            <a:pPr eaLnBrk="1" hangingPunct="1"/>
            <a:endParaRPr lang="en-US" altLang="zh-CN" b="1">
              <a:ea typeface="华文行楷" panose="02010800040101010101" pitchFamily="2" charset="-122"/>
            </a:endParaRPr>
          </a:p>
          <a:p>
            <a:pPr eaLnBrk="1" hangingPunct="1"/>
            <a:r>
              <a:rPr lang="zh-CN" altLang="en-US" b="1">
                <a:ea typeface="华文行楷" panose="02010800040101010101" pitchFamily="2" charset="-122"/>
              </a:rPr>
              <a:t>美国次贷危机引发的全球金融危机给我们带来哪些金融监管的教训？</a:t>
            </a:r>
          </a:p>
          <a:p>
            <a:pPr eaLnBrk="1" hangingPunct="1"/>
            <a:endParaRPr lang="en-US" altLang="zh-CN" b="1">
              <a:ea typeface="华文行楷" panose="02010800040101010101" pitchFamily="2" charset="-122"/>
            </a:endParaRPr>
          </a:p>
        </p:txBody>
      </p:sp>
      <p:sp>
        <p:nvSpPr>
          <p:cNvPr id="20483" name="AutoShape 4">
            <a:extLst>
              <a:ext uri="{FF2B5EF4-FFF2-40B4-BE49-F238E27FC236}">
                <a16:creationId xmlns:a16="http://schemas.microsoft.com/office/drawing/2014/main" id="{C61AB96A-875F-4186-83C7-9FE1F05D039E}"/>
              </a:ext>
            </a:extLst>
          </p:cNvPr>
          <p:cNvSpPr>
            <a:spLocks noChangeArrowheads="1"/>
          </p:cNvSpPr>
          <p:nvPr/>
        </p:nvSpPr>
        <p:spPr bwMode="auto">
          <a:xfrm>
            <a:off x="1187450" y="1989138"/>
            <a:ext cx="1800225" cy="936625"/>
          </a:xfrm>
          <a:prstGeom prst="cloudCallout">
            <a:avLst>
              <a:gd name="adj1" fmla="val -60847"/>
              <a:gd name="adj2" fmla="val 106949"/>
            </a:avLst>
          </a:prstGeom>
          <a:solidFill>
            <a:schemeClr val="accent1"/>
          </a:solidFill>
          <a:ln w="9525">
            <a:solidFill>
              <a:schemeClr val="tx1"/>
            </a:solidFill>
            <a:round/>
            <a:headEnd/>
            <a:tailEnd/>
          </a:ln>
        </p:spPr>
        <p:txBody>
          <a:bodyPr/>
          <a:lstStyle/>
          <a:p>
            <a:pPr algn="ctr"/>
            <a:r>
              <a:rPr lang="zh-CN" altLang="en-US" sz="3200" b="1">
                <a:solidFill>
                  <a:schemeClr val="hlink"/>
                </a:solidFill>
                <a:ea typeface="华文行楷" panose="02010800040101010101" pitchFamily="2" charset="-122"/>
              </a:rPr>
              <a:t>思考</a:t>
            </a: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35BC6CFC-2655-448F-BC03-E41BF8A9C998}"/>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中国人民银行法</a:t>
            </a:r>
          </a:p>
        </p:txBody>
      </p:sp>
      <p:sp>
        <p:nvSpPr>
          <p:cNvPr id="21506" name="Rectangle 3">
            <a:extLst>
              <a:ext uri="{FF2B5EF4-FFF2-40B4-BE49-F238E27FC236}">
                <a16:creationId xmlns:a16="http://schemas.microsoft.com/office/drawing/2014/main" id="{E32ACD13-7FB1-4E1F-AD59-D08AA66581AC}"/>
              </a:ext>
            </a:extLst>
          </p:cNvPr>
          <p:cNvSpPr>
            <a:spLocks noGrp="1" noChangeArrowheads="1"/>
          </p:cNvSpPr>
          <p:nvPr>
            <p:ph idx="1"/>
          </p:nvPr>
        </p:nvSpPr>
        <p:spPr/>
        <p:txBody>
          <a:bodyPr/>
          <a:lstStyle/>
          <a:p>
            <a:pPr eaLnBrk="1" hangingPunct="1"/>
            <a:r>
              <a:rPr lang="zh-CN" altLang="en-US" b="1"/>
              <a:t>中国人民银行是中央银行</a:t>
            </a:r>
          </a:p>
          <a:p>
            <a:pPr eaLnBrk="1" hangingPunct="1"/>
            <a:r>
              <a:rPr lang="zh-CN" altLang="en-US" b="1"/>
              <a:t>是国家机关</a:t>
            </a:r>
          </a:p>
          <a:p>
            <a:pPr eaLnBrk="1" hangingPunct="1"/>
            <a:r>
              <a:rPr lang="zh-CN" altLang="en-US" b="1"/>
              <a:t>是管理银行的银行</a:t>
            </a:r>
          </a:p>
          <a:p>
            <a:pPr eaLnBrk="1" hangingPunct="1"/>
            <a:endParaRPr lang="zh-CN" altLang="en-US" b="1"/>
          </a:p>
          <a:p>
            <a:pPr eaLnBrk="1" hangingPunct="1"/>
            <a:r>
              <a:rPr lang="zh-CN" altLang="en-US" b="1">
                <a:ea typeface="华文行楷" panose="02010800040101010101" pitchFamily="2" charset="-122"/>
              </a:rPr>
              <a:t>讨论：</a:t>
            </a:r>
          </a:p>
          <a:p>
            <a:pPr eaLnBrk="1" hangingPunct="1">
              <a:buFontTx/>
              <a:buNone/>
            </a:pPr>
            <a:r>
              <a:rPr lang="zh-CN" altLang="en-US" b="1"/>
              <a:t>       中国人民银行的调控手段有哪些？</a:t>
            </a:r>
          </a:p>
        </p:txBody>
      </p:sp>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BEEE97C5-878A-421F-A9F5-4D2CBD73E215}"/>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商业银行</a:t>
            </a:r>
          </a:p>
        </p:txBody>
      </p:sp>
      <p:sp>
        <p:nvSpPr>
          <p:cNvPr id="22530" name="Rectangle 3">
            <a:extLst>
              <a:ext uri="{FF2B5EF4-FFF2-40B4-BE49-F238E27FC236}">
                <a16:creationId xmlns:a16="http://schemas.microsoft.com/office/drawing/2014/main" id="{9DE08243-DD1F-4257-8B33-945B167177EC}"/>
              </a:ext>
            </a:extLst>
          </p:cNvPr>
          <p:cNvSpPr>
            <a:spLocks noGrp="1" noChangeArrowheads="1"/>
          </p:cNvSpPr>
          <p:nvPr>
            <p:ph idx="1"/>
          </p:nvPr>
        </p:nvSpPr>
        <p:spPr>
          <a:xfrm>
            <a:off x="685800" y="1828800"/>
            <a:ext cx="7696200" cy="4048125"/>
          </a:xfrm>
        </p:spPr>
        <p:txBody>
          <a:bodyPr/>
          <a:lstStyle/>
          <a:p>
            <a:pPr eaLnBrk="1" hangingPunct="1">
              <a:lnSpc>
                <a:spcPct val="80000"/>
              </a:lnSpc>
            </a:pPr>
            <a:r>
              <a:rPr lang="zh-CN" altLang="en-US" sz="2800" b="1"/>
              <a:t>商业银行是依照法律设立的吸收公众存款、发放贷款、办理结算等业务的企业法人。</a:t>
            </a:r>
          </a:p>
          <a:p>
            <a:pPr eaLnBrk="1" hangingPunct="1">
              <a:lnSpc>
                <a:spcPct val="80000"/>
              </a:lnSpc>
            </a:pPr>
            <a:r>
              <a:rPr lang="zh-CN" altLang="en-US" sz="2800" b="1"/>
              <a:t>信用中介职能</a:t>
            </a:r>
          </a:p>
          <a:p>
            <a:pPr eaLnBrk="1" hangingPunct="1">
              <a:lnSpc>
                <a:spcPct val="80000"/>
              </a:lnSpc>
            </a:pPr>
            <a:r>
              <a:rPr lang="zh-CN" altLang="en-US" sz="2800" b="1"/>
              <a:t>支付中介职能</a:t>
            </a:r>
          </a:p>
          <a:p>
            <a:pPr eaLnBrk="1" hangingPunct="1">
              <a:lnSpc>
                <a:spcPct val="80000"/>
              </a:lnSpc>
            </a:pPr>
            <a:r>
              <a:rPr lang="zh-CN" altLang="en-US" sz="2800" b="1"/>
              <a:t>信用创造职能</a:t>
            </a:r>
          </a:p>
          <a:p>
            <a:pPr eaLnBrk="1" hangingPunct="1">
              <a:lnSpc>
                <a:spcPct val="80000"/>
              </a:lnSpc>
            </a:pPr>
            <a:r>
              <a:rPr lang="zh-CN" altLang="en-US" sz="2800" b="1"/>
              <a:t>金融服务职能</a:t>
            </a:r>
          </a:p>
          <a:p>
            <a:pPr eaLnBrk="1" hangingPunct="1">
              <a:lnSpc>
                <a:spcPct val="80000"/>
              </a:lnSpc>
            </a:pPr>
            <a:endParaRPr lang="zh-CN" altLang="en-US" sz="2800" b="1"/>
          </a:p>
          <a:p>
            <a:pPr eaLnBrk="1" hangingPunct="1">
              <a:lnSpc>
                <a:spcPct val="80000"/>
              </a:lnSpc>
            </a:pPr>
            <a:r>
              <a:rPr lang="zh-CN" altLang="en-US" sz="2800" b="1">
                <a:ea typeface="华文行楷" panose="02010800040101010101" pitchFamily="2" charset="-122"/>
              </a:rPr>
              <a:t>思考：</a:t>
            </a:r>
          </a:p>
          <a:p>
            <a:pPr eaLnBrk="1" hangingPunct="1">
              <a:lnSpc>
                <a:spcPct val="80000"/>
              </a:lnSpc>
              <a:buFontTx/>
              <a:buNone/>
            </a:pPr>
            <a:r>
              <a:rPr lang="zh-CN" altLang="en-US" sz="2800" b="1"/>
              <a:t>         我国四大国有商业银行是哪些？</a:t>
            </a:r>
          </a:p>
        </p:txBody>
      </p:sp>
    </p:spTree>
  </p:cSld>
  <p:clrMapOvr>
    <a:masterClrMapping/>
  </p:clrMapOvr>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C6721874-A2C4-4822-A0EB-E203F83C7A07}"/>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本章重点</a:t>
            </a:r>
          </a:p>
        </p:txBody>
      </p:sp>
      <p:sp>
        <p:nvSpPr>
          <p:cNvPr id="23554" name="Rectangle 3">
            <a:extLst>
              <a:ext uri="{FF2B5EF4-FFF2-40B4-BE49-F238E27FC236}">
                <a16:creationId xmlns:a16="http://schemas.microsoft.com/office/drawing/2014/main" id="{4FC140C7-3A15-4DE0-9DDC-B0C076C9D21F}"/>
              </a:ext>
            </a:extLst>
          </p:cNvPr>
          <p:cNvSpPr>
            <a:spLocks noGrp="1" noChangeArrowheads="1"/>
          </p:cNvSpPr>
          <p:nvPr>
            <p:ph idx="1"/>
          </p:nvPr>
        </p:nvSpPr>
        <p:spPr/>
        <p:txBody>
          <a:bodyPr/>
          <a:lstStyle/>
          <a:p>
            <a:pPr eaLnBrk="1" hangingPunct="1"/>
            <a:r>
              <a:rPr lang="zh-CN" altLang="en-US" b="1"/>
              <a:t>掌握证券发行条件</a:t>
            </a:r>
          </a:p>
          <a:p>
            <a:pPr eaLnBrk="1" hangingPunct="1"/>
            <a:r>
              <a:rPr lang="zh-CN" altLang="en-US" b="1"/>
              <a:t>了解证券禁止行为</a:t>
            </a:r>
          </a:p>
          <a:p>
            <a:pPr eaLnBrk="1" hangingPunct="1"/>
            <a:r>
              <a:rPr lang="zh-CN" altLang="en-US" b="1"/>
              <a:t>了解金融监管手段</a:t>
            </a:r>
          </a:p>
          <a:p>
            <a:pPr eaLnBrk="1" hangingPunct="1"/>
            <a:endParaRPr lang="zh-CN" altLang="en-US" b="1"/>
          </a:p>
          <a:p>
            <a:pPr eaLnBrk="1" hangingPunct="1"/>
            <a:r>
              <a:rPr lang="zh-CN" altLang="en-US" b="1"/>
              <a:t>分组讨论课后案例研究</a:t>
            </a:r>
          </a:p>
          <a:p>
            <a:pPr eaLnBrk="1" hangingPunct="1"/>
            <a:endParaRPr lang="en-US" altLang="zh-CN" b="1"/>
          </a:p>
        </p:txBody>
      </p:sp>
    </p:spTree>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6"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第十章</a:t>
            </a:r>
          </a:p>
        </p:txBody>
      </p:sp>
      <p:sp>
        <p:nvSpPr>
          <p:cNvPr id="305157"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税法制度概述</a:t>
            </a:r>
          </a:p>
        </p:txBody>
      </p:sp>
    </p:spTree>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标题 1"/>
          <p:cNvSpPr>
            <a:spLocks noGrp="1"/>
          </p:cNvSpPr>
          <p:nvPr>
            <p:ph type="title"/>
          </p:nvPr>
        </p:nvSpPr>
        <p:spPr>
          <a:xfrm>
            <a:off x="685800" y="152400"/>
            <a:ext cx="6870700" cy="828675"/>
          </a:xfrm>
        </p:spPr>
        <p:txBody>
          <a:bodyPr vert="horz" wrap="square" lIns="91440" tIns="45720" rIns="91440" bIns="45720" anchor="b" anchorCtr="0"/>
          <a:lstStyle/>
          <a:p>
            <a:r>
              <a:rPr lang="zh-CN" altLang="en-US" b="1" dirty="0">
                <a:latin typeface="华文行楷" panose="02010800040101010101" pitchFamily="2" charset="-122"/>
                <a:ea typeface="华文行楷" panose="02010800040101010101" pitchFamily="2" charset="-122"/>
              </a:rPr>
              <a:t>说明</a:t>
            </a:r>
          </a:p>
        </p:txBody>
      </p:sp>
      <p:sp>
        <p:nvSpPr>
          <p:cNvPr id="238595" name="内容占位符 2"/>
          <p:cNvSpPr>
            <a:spLocks noGrp="1"/>
          </p:cNvSpPr>
          <p:nvPr>
            <p:ph idx="1"/>
          </p:nvPr>
        </p:nvSpPr>
        <p:spPr>
          <a:xfrm>
            <a:off x="684213" y="1196974"/>
            <a:ext cx="7696200" cy="4680297"/>
          </a:xfrm>
        </p:spPr>
        <p:txBody>
          <a:bodyPr vert="horz" wrap="square" lIns="91440" tIns="45720" rIns="91440" bIns="45720" anchor="t" anchorCtr="0"/>
          <a:lstStyle/>
          <a:p>
            <a:r>
              <a:rPr lang="zh-CN" altLang="en-US" sz="2000" dirty="0"/>
              <a:t>我国现行税收法律制度散见于各类规范性文件，主要包括：</a:t>
            </a:r>
            <a:r>
              <a:rPr lang="en-US" altLang="zh-CN" sz="2000" dirty="0"/>
              <a:t>《</a:t>
            </a:r>
            <a:r>
              <a:rPr lang="zh-CN" altLang="en-US" sz="2000" dirty="0"/>
              <a:t>企业所得税法</a:t>
            </a:r>
            <a:r>
              <a:rPr lang="en-US" altLang="zh-CN" sz="2000" dirty="0"/>
              <a:t>》</a:t>
            </a:r>
            <a:r>
              <a:rPr lang="zh-CN" altLang="en-US" sz="2000" dirty="0"/>
              <a:t>、</a:t>
            </a:r>
            <a:r>
              <a:rPr lang="en-US" altLang="zh-CN" sz="2000" dirty="0"/>
              <a:t>《</a:t>
            </a:r>
            <a:r>
              <a:rPr lang="zh-CN" altLang="en-US" sz="2000" dirty="0"/>
              <a:t>个人所得税法</a:t>
            </a:r>
            <a:r>
              <a:rPr lang="en-US" altLang="zh-CN" sz="2000" dirty="0"/>
              <a:t>》</a:t>
            </a:r>
            <a:r>
              <a:rPr lang="zh-CN" altLang="en-US" sz="2000" dirty="0"/>
              <a:t>、</a:t>
            </a:r>
            <a:r>
              <a:rPr lang="en-US" altLang="zh-CN" sz="2000" dirty="0"/>
              <a:t>《</a:t>
            </a:r>
            <a:r>
              <a:rPr lang="zh-CN" altLang="en-US" sz="2000" dirty="0"/>
              <a:t>增值税暂行条例</a:t>
            </a:r>
            <a:r>
              <a:rPr lang="en-US" altLang="zh-CN" sz="2000" dirty="0"/>
              <a:t>》</a:t>
            </a:r>
            <a:r>
              <a:rPr lang="zh-CN" altLang="en-US" sz="2000" dirty="0"/>
              <a:t>、</a:t>
            </a:r>
            <a:r>
              <a:rPr lang="en-US" altLang="zh-CN" sz="2000" dirty="0"/>
              <a:t>《</a:t>
            </a:r>
            <a:r>
              <a:rPr lang="zh-CN" altLang="en-US" sz="2000" dirty="0"/>
              <a:t>消费税暂行条例</a:t>
            </a:r>
            <a:r>
              <a:rPr lang="en-US" altLang="zh-CN" sz="2000" dirty="0"/>
              <a:t>》</a:t>
            </a:r>
            <a:r>
              <a:rPr lang="zh-CN" altLang="en-US" sz="2000" dirty="0"/>
              <a:t>、</a:t>
            </a:r>
            <a:r>
              <a:rPr lang="en-US" altLang="zh-CN" sz="2000" dirty="0"/>
              <a:t>《</a:t>
            </a:r>
            <a:r>
              <a:rPr lang="zh-CN" altLang="en-US" sz="2000" dirty="0"/>
              <a:t>契税法</a:t>
            </a:r>
            <a:r>
              <a:rPr lang="en-US" altLang="zh-CN" sz="2000" dirty="0"/>
              <a:t>》</a:t>
            </a:r>
            <a:r>
              <a:rPr lang="zh-CN" altLang="en-US" sz="2000" dirty="0"/>
              <a:t>、</a:t>
            </a:r>
            <a:r>
              <a:rPr lang="en-US" altLang="zh-CN" sz="2000" dirty="0"/>
              <a:t>《</a:t>
            </a:r>
            <a:r>
              <a:rPr lang="zh-CN" altLang="en-US" sz="2000" dirty="0"/>
              <a:t>城市维护建设税法</a:t>
            </a:r>
            <a:r>
              <a:rPr lang="en-US" altLang="zh-CN" sz="2000" dirty="0"/>
              <a:t>》</a:t>
            </a:r>
            <a:r>
              <a:rPr lang="zh-CN" altLang="en-US" sz="2000" dirty="0"/>
              <a:t>、</a:t>
            </a:r>
            <a:r>
              <a:rPr lang="en-US" altLang="zh-CN" sz="2000" dirty="0"/>
              <a:t>《</a:t>
            </a:r>
            <a:r>
              <a:rPr lang="zh-CN" altLang="en-US" sz="2000" dirty="0"/>
              <a:t>资源税法</a:t>
            </a:r>
            <a:r>
              <a:rPr lang="en-US" altLang="zh-CN" sz="2000" dirty="0"/>
              <a:t>》</a:t>
            </a:r>
            <a:r>
              <a:rPr lang="zh-CN" altLang="en-US" sz="2000" dirty="0"/>
              <a:t>、</a:t>
            </a:r>
            <a:r>
              <a:rPr lang="en-US" altLang="zh-CN" sz="2000" dirty="0"/>
              <a:t>《</a:t>
            </a:r>
            <a:r>
              <a:rPr lang="zh-CN" altLang="en-US" sz="2000" dirty="0"/>
              <a:t>车船税法</a:t>
            </a:r>
            <a:r>
              <a:rPr lang="en-US" altLang="zh-CN" sz="2000" dirty="0"/>
              <a:t>》</a:t>
            </a:r>
            <a:r>
              <a:rPr lang="zh-CN" altLang="en-US" sz="2000" dirty="0"/>
              <a:t>、</a:t>
            </a:r>
            <a:r>
              <a:rPr lang="en-US" altLang="zh-CN" sz="2000" dirty="0"/>
              <a:t>《</a:t>
            </a:r>
            <a:r>
              <a:rPr lang="zh-CN" altLang="en-US" sz="2000" dirty="0"/>
              <a:t>车辆购置税法</a:t>
            </a:r>
            <a:r>
              <a:rPr lang="en-US" altLang="zh-CN" sz="2000" dirty="0"/>
              <a:t>》</a:t>
            </a:r>
            <a:r>
              <a:rPr lang="zh-CN" altLang="en-US" sz="2000" dirty="0"/>
              <a:t>、</a:t>
            </a:r>
            <a:r>
              <a:rPr lang="en-US" altLang="zh-CN" sz="2000" dirty="0"/>
              <a:t>《</a:t>
            </a:r>
            <a:r>
              <a:rPr lang="zh-CN" altLang="en-US" sz="2000" dirty="0"/>
              <a:t>耕地占用税法</a:t>
            </a:r>
            <a:r>
              <a:rPr lang="en-US" altLang="zh-CN" sz="2000" dirty="0"/>
              <a:t>》</a:t>
            </a:r>
            <a:r>
              <a:rPr lang="zh-CN" altLang="en-US" sz="2000" dirty="0"/>
              <a:t>、</a:t>
            </a:r>
            <a:r>
              <a:rPr lang="en-US" altLang="zh-CN" sz="2000" dirty="0"/>
              <a:t>《</a:t>
            </a:r>
            <a:r>
              <a:rPr lang="zh-CN" altLang="en-US" sz="2000" dirty="0"/>
              <a:t>进出口关税条例</a:t>
            </a:r>
            <a:r>
              <a:rPr lang="en-US" altLang="zh-CN" sz="2000" dirty="0"/>
              <a:t>》</a:t>
            </a:r>
            <a:r>
              <a:rPr lang="zh-CN" altLang="en-US" sz="2000" dirty="0"/>
              <a:t>、</a:t>
            </a:r>
            <a:r>
              <a:rPr lang="en-US" altLang="zh-CN" sz="2000" dirty="0"/>
              <a:t>《</a:t>
            </a:r>
            <a:r>
              <a:rPr lang="zh-CN" altLang="en-US" sz="2000" dirty="0"/>
              <a:t>房产税暂行条例</a:t>
            </a:r>
            <a:r>
              <a:rPr lang="en-US" altLang="zh-CN" sz="2000" dirty="0"/>
              <a:t>》</a:t>
            </a:r>
            <a:r>
              <a:rPr lang="zh-CN" altLang="en-US" sz="2000" dirty="0"/>
              <a:t>、</a:t>
            </a:r>
            <a:r>
              <a:rPr lang="en-US" altLang="zh-CN" sz="2000" dirty="0"/>
              <a:t>《</a:t>
            </a:r>
            <a:r>
              <a:rPr lang="zh-CN" altLang="en-US" sz="2000" dirty="0"/>
              <a:t>印花税暂行条例</a:t>
            </a:r>
            <a:r>
              <a:rPr lang="en-US" altLang="zh-CN" sz="2000" dirty="0"/>
              <a:t>》</a:t>
            </a:r>
            <a:r>
              <a:rPr lang="zh-CN" altLang="en-US" sz="2000" dirty="0"/>
              <a:t>、</a:t>
            </a:r>
            <a:r>
              <a:rPr lang="en-US" altLang="zh-CN" sz="2000" dirty="0"/>
              <a:t>《</a:t>
            </a:r>
            <a:r>
              <a:rPr lang="zh-CN" altLang="en-US" sz="2000" dirty="0"/>
              <a:t>税收征收管理法</a:t>
            </a:r>
            <a:r>
              <a:rPr lang="en-US" altLang="zh-CN" sz="2000" dirty="0"/>
              <a:t>》</a:t>
            </a:r>
            <a:r>
              <a:rPr lang="zh-CN" altLang="en-US" sz="2000" dirty="0"/>
              <a:t>等等。</a:t>
            </a:r>
          </a:p>
          <a:p>
            <a:r>
              <a:rPr lang="en-US" altLang="zh-CN" sz="2000" dirty="0"/>
              <a:t>2012</a:t>
            </a:r>
            <a:r>
              <a:rPr lang="zh-CN" altLang="en-US" sz="2000" dirty="0"/>
              <a:t>年</a:t>
            </a:r>
            <a:r>
              <a:rPr lang="en-US" altLang="zh-CN" sz="2000" dirty="0"/>
              <a:t>1</a:t>
            </a:r>
            <a:r>
              <a:rPr lang="zh-CN" altLang="en-US" sz="2000" dirty="0"/>
              <a:t>月</a:t>
            </a:r>
            <a:r>
              <a:rPr lang="en-US" altLang="zh-CN" sz="2000" dirty="0"/>
              <a:t>1</a:t>
            </a:r>
            <a:r>
              <a:rPr lang="zh-CN" altLang="en-US" sz="2000" dirty="0"/>
              <a:t>日，国家进行营改增试点，经过多次修改，</a:t>
            </a:r>
            <a:r>
              <a:rPr lang="en-US" altLang="zh-CN" sz="2000" dirty="0"/>
              <a:t>2016</a:t>
            </a:r>
            <a:r>
              <a:rPr lang="zh-CN" altLang="en-US" sz="2000" dirty="0"/>
              <a:t>年</a:t>
            </a:r>
            <a:r>
              <a:rPr lang="en-US" altLang="zh-CN" sz="2000" dirty="0"/>
              <a:t>5</a:t>
            </a:r>
            <a:r>
              <a:rPr lang="zh-CN" altLang="en-US" sz="2000" dirty="0"/>
              <a:t>月</a:t>
            </a:r>
            <a:r>
              <a:rPr lang="en-US" altLang="zh-CN" sz="2000" dirty="0"/>
              <a:t>1</a:t>
            </a:r>
            <a:r>
              <a:rPr lang="zh-CN" altLang="en-US" sz="2000" dirty="0"/>
              <a:t>日已全面完成营改增，营业税成为历史。近年国家针对增值税仍在进行政策调整整合，出台诸多优惠政策。</a:t>
            </a:r>
          </a:p>
          <a:p>
            <a:r>
              <a:rPr lang="en-US" altLang="zh-CN" sz="2000" dirty="0"/>
              <a:t>2018</a:t>
            </a:r>
            <a:r>
              <a:rPr lang="zh-CN" altLang="en-US" sz="2000" dirty="0"/>
              <a:t>年</a:t>
            </a:r>
            <a:r>
              <a:rPr lang="en-US" altLang="zh-CN" sz="2000" dirty="0"/>
              <a:t>8</a:t>
            </a:r>
            <a:r>
              <a:rPr lang="zh-CN" altLang="en-US" sz="2000" dirty="0"/>
              <a:t>月</a:t>
            </a:r>
            <a:r>
              <a:rPr lang="en-US" altLang="zh-CN" sz="2000" dirty="0"/>
              <a:t>31</a:t>
            </a:r>
            <a:r>
              <a:rPr lang="zh-CN" altLang="en-US" sz="2000" dirty="0"/>
              <a:t>日颁布新修订的</a:t>
            </a:r>
            <a:r>
              <a:rPr lang="en-US" altLang="zh-CN" sz="2000" dirty="0"/>
              <a:t>《</a:t>
            </a:r>
            <a:r>
              <a:rPr lang="zh-CN" altLang="en-US" sz="2000" dirty="0"/>
              <a:t>中华人民共和国个人所得税法</a:t>
            </a:r>
            <a:r>
              <a:rPr lang="en-US" altLang="zh-CN" sz="2000" dirty="0"/>
              <a:t>》</a:t>
            </a:r>
            <a:r>
              <a:rPr lang="zh-CN" altLang="en-US" sz="2000" dirty="0"/>
              <a:t>，自</a:t>
            </a:r>
            <a:r>
              <a:rPr lang="en-US" altLang="zh-CN" sz="2000" dirty="0"/>
              <a:t>2019</a:t>
            </a:r>
            <a:r>
              <a:rPr lang="zh-CN" altLang="en-US" sz="2000" dirty="0"/>
              <a:t>年</a:t>
            </a:r>
            <a:r>
              <a:rPr lang="en-US" altLang="zh-CN" sz="2000" dirty="0"/>
              <a:t>1</a:t>
            </a:r>
            <a:r>
              <a:rPr lang="zh-CN" altLang="en-US" sz="2000" dirty="0"/>
              <a:t>月</a:t>
            </a:r>
            <a:r>
              <a:rPr lang="en-US" altLang="zh-CN" sz="2000" dirty="0"/>
              <a:t>1</a:t>
            </a:r>
            <a:r>
              <a:rPr lang="zh-CN" altLang="en-US" sz="2000" dirty="0"/>
              <a:t>日起施行。对个人所得税进行重大调整。</a:t>
            </a:r>
          </a:p>
          <a:p>
            <a:r>
              <a:rPr lang="en-US" altLang="zh-CN" sz="2000" dirty="0"/>
              <a:t>2019</a:t>
            </a:r>
            <a:r>
              <a:rPr lang="zh-CN" altLang="en-US" sz="2000" dirty="0"/>
              <a:t>年</a:t>
            </a:r>
            <a:r>
              <a:rPr lang="en-US" altLang="zh-CN" sz="2000" dirty="0"/>
              <a:t>4</a:t>
            </a:r>
            <a:r>
              <a:rPr lang="zh-CN" altLang="en-US" sz="2000" dirty="0"/>
              <a:t>月</a:t>
            </a:r>
            <a:r>
              <a:rPr lang="en-US" altLang="zh-CN" sz="2000" dirty="0"/>
              <a:t>23</a:t>
            </a:r>
            <a:r>
              <a:rPr lang="zh-CN" altLang="en-US" sz="2000" dirty="0"/>
              <a:t>日新修订的</a:t>
            </a:r>
            <a:r>
              <a:rPr lang="en-US" altLang="zh-CN" sz="2000" dirty="0"/>
              <a:t>《</a:t>
            </a:r>
            <a:r>
              <a:rPr lang="zh-CN" altLang="en-US" sz="2000" dirty="0"/>
              <a:t>中华人民共和国企业所得税法实施条例</a:t>
            </a:r>
            <a:r>
              <a:rPr lang="en-US" altLang="zh-CN" sz="2000" dirty="0"/>
              <a:t>》</a:t>
            </a:r>
            <a:r>
              <a:rPr lang="zh-CN" altLang="en-US" sz="2000" dirty="0"/>
              <a:t>对企业所得税进行了系列调整。</a:t>
            </a:r>
          </a:p>
          <a:p>
            <a:endParaRPr lang="zh-CN" altLang="en-US" dirty="0"/>
          </a:p>
        </p:txBody>
      </p:sp>
    </p:spTree>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一、税收的概念和特征</a:t>
            </a:r>
          </a:p>
        </p:txBody>
      </p:sp>
      <p:sp>
        <p:nvSpPr>
          <p:cNvPr id="239619" name="Rectangle 3"/>
          <p:cNvSpPr>
            <a:spLocks noGrp="1"/>
          </p:cNvSpPr>
          <p:nvPr>
            <p:ph idx="1"/>
          </p:nvPr>
        </p:nvSpPr>
        <p:spPr/>
        <p:txBody>
          <a:bodyPr vert="horz" wrap="square" lIns="91440" tIns="45720" rIns="91440" bIns="45720" anchor="t" anchorCtr="0"/>
          <a:lstStyle/>
          <a:p>
            <a:pPr eaLnBrk="1" hangingPunct="1"/>
            <a:r>
              <a:rPr lang="zh-CN" altLang="en-US" b="1" dirty="0"/>
              <a:t>税收是指以国家为主体，为实现国家职能，凭借政治权力，按照法定标准，</a:t>
            </a:r>
            <a:r>
              <a:rPr lang="zh-CN" altLang="en-US" b="1" dirty="0">
                <a:solidFill>
                  <a:srgbClr val="E83B18"/>
                </a:solidFill>
              </a:rPr>
              <a:t>无偿</a:t>
            </a:r>
            <a:r>
              <a:rPr lang="zh-CN" altLang="en-US" b="1" dirty="0"/>
              <a:t>取得财政收入的一种特定分配形式。</a:t>
            </a:r>
          </a:p>
          <a:p>
            <a:pPr eaLnBrk="1" hangingPunct="1"/>
            <a:r>
              <a:rPr lang="zh-CN" altLang="en-US" b="1" dirty="0"/>
              <a:t>强制性</a:t>
            </a:r>
          </a:p>
          <a:p>
            <a:pPr eaLnBrk="1" hangingPunct="1"/>
            <a:r>
              <a:rPr lang="zh-CN" altLang="en-US" b="1" dirty="0"/>
              <a:t>无偿性</a:t>
            </a:r>
          </a:p>
          <a:p>
            <a:pPr eaLnBrk="1" hangingPunct="1"/>
            <a:r>
              <a:rPr lang="zh-CN" altLang="en-US" b="1" dirty="0"/>
              <a:t>固定性</a:t>
            </a:r>
            <a:r>
              <a:rPr lang="zh-CN" altLang="en-US" dirty="0"/>
              <a:t> </a:t>
            </a:r>
          </a:p>
        </p:txBody>
      </p:sp>
      <p:pic>
        <p:nvPicPr>
          <p:cNvPr id="239620" name="Picture 4" descr="ts2009071716203475"/>
          <p:cNvPicPr>
            <a:picLocks noChangeAspect="1"/>
          </p:cNvPicPr>
          <p:nvPr/>
        </p:nvPicPr>
        <p:blipFill>
          <a:blip r:embed="rId2"/>
          <a:stretch>
            <a:fillRect/>
          </a:stretch>
        </p:blipFill>
        <p:spPr>
          <a:xfrm>
            <a:off x="6011863" y="4149725"/>
            <a:ext cx="2305050" cy="1941513"/>
          </a:xfrm>
          <a:prstGeom prst="rect">
            <a:avLst/>
          </a:prstGeom>
          <a:noFill/>
          <a:ln w="9525">
            <a:noFill/>
          </a:ln>
        </p:spPr>
      </p:pic>
    </p:spTree>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二、税法的构成要素</a:t>
            </a:r>
          </a:p>
        </p:txBody>
      </p:sp>
      <p:sp>
        <p:nvSpPr>
          <p:cNvPr id="240643"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sz="2400" b="1" dirty="0"/>
              <a:t>征税主体</a:t>
            </a:r>
          </a:p>
          <a:p>
            <a:pPr eaLnBrk="1" hangingPunct="1">
              <a:lnSpc>
                <a:spcPct val="90000"/>
              </a:lnSpc>
            </a:pPr>
            <a:r>
              <a:rPr lang="zh-CN" altLang="en-US" sz="2400" b="1" dirty="0"/>
              <a:t>纳税主体</a:t>
            </a:r>
          </a:p>
          <a:p>
            <a:pPr eaLnBrk="1" hangingPunct="1">
              <a:lnSpc>
                <a:spcPct val="90000"/>
              </a:lnSpc>
            </a:pPr>
            <a:r>
              <a:rPr lang="zh-CN" altLang="en-US" sz="2400" b="1" dirty="0"/>
              <a:t>征税对象</a:t>
            </a:r>
          </a:p>
          <a:p>
            <a:pPr eaLnBrk="1" hangingPunct="1">
              <a:lnSpc>
                <a:spcPct val="90000"/>
              </a:lnSpc>
            </a:pPr>
            <a:r>
              <a:rPr lang="zh-CN" altLang="en-US" sz="2400" b="1" dirty="0"/>
              <a:t>税目和记税依据</a:t>
            </a:r>
          </a:p>
          <a:p>
            <a:pPr eaLnBrk="1" hangingPunct="1">
              <a:lnSpc>
                <a:spcPct val="90000"/>
              </a:lnSpc>
            </a:pPr>
            <a:r>
              <a:rPr lang="zh-CN" altLang="en-US" sz="2400" b="1" dirty="0"/>
              <a:t>税率</a:t>
            </a:r>
          </a:p>
          <a:p>
            <a:pPr eaLnBrk="1" hangingPunct="1">
              <a:lnSpc>
                <a:spcPct val="90000"/>
              </a:lnSpc>
            </a:pPr>
            <a:r>
              <a:rPr lang="zh-CN" altLang="en-US" sz="2400" b="1" dirty="0"/>
              <a:t>纳税环节</a:t>
            </a:r>
          </a:p>
          <a:p>
            <a:pPr eaLnBrk="1" hangingPunct="1">
              <a:lnSpc>
                <a:spcPct val="90000"/>
              </a:lnSpc>
            </a:pPr>
            <a:r>
              <a:rPr lang="zh-CN" altLang="en-US" sz="2400" b="1" dirty="0"/>
              <a:t>纳税期限和纳税地点</a:t>
            </a:r>
          </a:p>
          <a:p>
            <a:pPr eaLnBrk="1" hangingPunct="1">
              <a:lnSpc>
                <a:spcPct val="90000"/>
              </a:lnSpc>
            </a:pPr>
            <a:r>
              <a:rPr lang="zh-CN" altLang="en-US" sz="2400" b="1" dirty="0"/>
              <a:t>税收特别措施</a:t>
            </a:r>
          </a:p>
          <a:p>
            <a:pPr eaLnBrk="1" hangingPunct="1">
              <a:lnSpc>
                <a:spcPct val="90000"/>
              </a:lnSpc>
            </a:pPr>
            <a:r>
              <a:rPr lang="zh-CN" altLang="en-US" sz="2400" b="1" dirty="0"/>
              <a:t>罚则</a:t>
            </a:r>
          </a:p>
        </p:txBody>
      </p:sp>
    </p:spTree>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三、我国的税法体系</a:t>
            </a:r>
          </a:p>
        </p:txBody>
      </p:sp>
      <p:graphicFrame>
        <p:nvGraphicFramePr>
          <p:cNvPr id="4" name="表格占位符 3">
            <a:extLst>
              <a:ext uri="{FF2B5EF4-FFF2-40B4-BE49-F238E27FC236}">
                <a16:creationId xmlns:a16="http://schemas.microsoft.com/office/drawing/2014/main" id="{759F246E-D313-42A4-950D-4E54F0FF76AA}"/>
              </a:ext>
            </a:extLst>
          </p:cNvPr>
          <p:cNvGraphicFramePr>
            <a:graphicFrameLocks noGrp="1"/>
          </p:cNvGraphicFramePr>
          <p:nvPr>
            <p:ph type="tbl" idx="1"/>
            <p:extLst>
              <p:ext uri="{D42A27DB-BD31-4B8C-83A1-F6EECF244321}">
                <p14:modId xmlns:p14="http://schemas.microsoft.com/office/powerpoint/2010/main" val="698421722"/>
              </p:ext>
            </p:extLst>
          </p:nvPr>
        </p:nvGraphicFramePr>
        <p:xfrm>
          <a:off x="827584" y="2132856"/>
          <a:ext cx="7560840" cy="3312368"/>
        </p:xfrm>
        <a:graphic>
          <a:graphicData uri="http://schemas.openxmlformats.org/drawingml/2006/table">
            <a:tbl>
              <a:tblPr firstRow="1" firstCol="1" lastRow="1" lastCol="1" bandRow="1" bandCol="1"/>
              <a:tblGrid>
                <a:gridCol w="1512168">
                  <a:extLst>
                    <a:ext uri="{9D8B030D-6E8A-4147-A177-3AD203B41FA5}">
                      <a16:colId xmlns:a16="http://schemas.microsoft.com/office/drawing/2014/main" val="37147060"/>
                    </a:ext>
                  </a:extLst>
                </a:gridCol>
                <a:gridCol w="6048672">
                  <a:extLst>
                    <a:ext uri="{9D8B030D-6E8A-4147-A177-3AD203B41FA5}">
                      <a16:colId xmlns:a16="http://schemas.microsoft.com/office/drawing/2014/main" val="1518323245"/>
                    </a:ext>
                  </a:extLst>
                </a:gridCol>
              </a:tblGrid>
              <a:tr h="513672">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税收分类</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具体税种</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7306304"/>
                  </a:ext>
                </a:extLst>
              </a:tr>
              <a:tr h="513672">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流转税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2400" kern="100">
                          <a:solidFill>
                            <a:srgbClr val="000000"/>
                          </a:solidFill>
                          <a:effectLst/>
                          <a:latin typeface="Times New Roman" panose="02020603050405020304" pitchFamily="18" charset="0"/>
                          <a:ea typeface="宋体" panose="02010600030101010101" pitchFamily="2" charset="-122"/>
                        </a:rPr>
                        <a:t>增值税、消费税（烟叶税）、关税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6538636"/>
                  </a:ext>
                </a:extLst>
              </a:tr>
              <a:tr h="513672">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所得税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2400" kern="100">
                          <a:solidFill>
                            <a:srgbClr val="000000"/>
                          </a:solidFill>
                          <a:effectLst/>
                          <a:latin typeface="Times New Roman" panose="02020603050405020304" pitchFamily="18" charset="0"/>
                          <a:ea typeface="宋体" panose="02010600030101010101" pitchFamily="2" charset="-122"/>
                        </a:rPr>
                        <a:t>企业所得税、个人所得税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2483186"/>
                  </a:ext>
                </a:extLst>
              </a:tr>
              <a:tr h="744008">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资源税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2400" kern="100" dirty="0">
                          <a:solidFill>
                            <a:srgbClr val="000000"/>
                          </a:solidFill>
                          <a:effectLst/>
                          <a:latin typeface="Times New Roman" panose="02020603050405020304" pitchFamily="18" charset="0"/>
                          <a:ea typeface="宋体" panose="02010600030101010101" pitchFamily="2" charset="-122"/>
                        </a:rPr>
                        <a:t>资源税、土地增值税、城镇土地使用税、耕地占用税、环保税</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256348"/>
                  </a:ext>
                </a:extLst>
              </a:tr>
              <a:tr h="513672">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财产税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2400" kern="100">
                          <a:solidFill>
                            <a:srgbClr val="000000"/>
                          </a:solidFill>
                          <a:effectLst/>
                          <a:latin typeface="Times New Roman" panose="02020603050405020304" pitchFamily="18" charset="0"/>
                          <a:ea typeface="宋体" panose="02010600030101010101" pitchFamily="2" charset="-122"/>
                        </a:rPr>
                        <a:t>房产税、车船使用税、契税、船舶吨税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1004364"/>
                  </a:ext>
                </a:extLst>
              </a:tr>
              <a:tr h="513672">
                <a:tc>
                  <a:txBody>
                    <a:bodyPr/>
                    <a:lstStyle/>
                    <a:p>
                      <a:pPr algn="ctr"/>
                      <a:r>
                        <a:rPr lang="zh-CN" sz="2400" kern="100">
                          <a:solidFill>
                            <a:srgbClr val="000000"/>
                          </a:solidFill>
                          <a:effectLst/>
                          <a:latin typeface="Times New Roman" panose="02020603050405020304" pitchFamily="18" charset="0"/>
                          <a:ea typeface="宋体" panose="02010600030101010101" pitchFamily="2" charset="-122"/>
                        </a:rPr>
                        <a:t>行为税</a:t>
                      </a:r>
                      <a:endParaRPr lang="zh-CN" sz="2400" kern="10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2400" kern="100" dirty="0">
                          <a:solidFill>
                            <a:srgbClr val="000000"/>
                          </a:solidFill>
                          <a:effectLst/>
                          <a:latin typeface="Times New Roman" panose="02020603050405020304" pitchFamily="18" charset="0"/>
                          <a:ea typeface="宋体" panose="02010600030101010101" pitchFamily="2" charset="-122"/>
                        </a:rPr>
                        <a:t>印花税、车辆购置税、城市维护建设税</a:t>
                      </a:r>
                      <a:endParaRPr lang="zh-CN" sz="2400" kern="100" dirty="0">
                        <a:effectLst/>
                        <a:latin typeface="Times New Roman" panose="02020603050405020304" pitchFamily="18" charset="0"/>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4348013"/>
                  </a:ext>
                </a:extLst>
              </a:tr>
            </a:tbl>
          </a:graphicData>
        </a:graphic>
      </p:graphicFrame>
    </p:spTree>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四、增值税</a:t>
            </a:r>
          </a:p>
        </p:txBody>
      </p:sp>
      <p:sp>
        <p:nvSpPr>
          <p:cNvPr id="242691" name="Rectangle 3"/>
          <p:cNvSpPr>
            <a:spLocks noGrp="1"/>
          </p:cNvSpPr>
          <p:nvPr>
            <p:ph idx="1"/>
          </p:nvPr>
        </p:nvSpPr>
        <p:spPr/>
        <p:txBody>
          <a:bodyPr vert="horz" wrap="square" lIns="91440" tIns="45720" rIns="91440" bIns="45720" anchor="t" anchorCtr="0"/>
          <a:lstStyle/>
          <a:p>
            <a:pPr eaLnBrk="1" hangingPunct="1"/>
            <a:r>
              <a:rPr lang="zh-CN" altLang="zh-CN" sz="2400" dirty="0"/>
              <a:t>增值税是指对在我国境内销售货物、服务、无形资产或者不动产、提供应税劳务以及进口货物的单位和个人，以其增值额为课税对象征收的一种税。</a:t>
            </a:r>
            <a:endParaRPr lang="en-US" altLang="zh-CN" sz="2400" dirty="0"/>
          </a:p>
          <a:p>
            <a:pPr eaLnBrk="1" hangingPunct="1"/>
            <a:endParaRPr lang="en-US" altLang="zh-CN" sz="2400" dirty="0"/>
          </a:p>
          <a:p>
            <a:pPr eaLnBrk="1" hangingPunct="1"/>
            <a:endParaRPr lang="zh-CN" alt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五、公司的机关</a:t>
            </a:r>
          </a:p>
        </p:txBody>
      </p:sp>
      <p:sp>
        <p:nvSpPr>
          <p:cNvPr id="1028"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Comic Sans MS" panose="030F0702030302020204" pitchFamily="66" charset="0"/>
            </a:endParaRPr>
          </a:p>
        </p:txBody>
      </p:sp>
      <p:graphicFrame>
        <p:nvGraphicFramePr>
          <p:cNvPr id="1026" name="Object 4"/>
          <p:cNvGraphicFramePr>
            <a:graphicFrameLocks noChangeAspect="1"/>
          </p:cNvGraphicFramePr>
          <p:nvPr/>
        </p:nvGraphicFramePr>
        <p:xfrm>
          <a:off x="1476375" y="1700213"/>
          <a:ext cx="6264275" cy="4540250"/>
        </p:xfrm>
        <a:graphic>
          <a:graphicData uri="http://schemas.openxmlformats.org/presentationml/2006/ole">
            <mc:AlternateContent xmlns:mc="http://schemas.openxmlformats.org/markup-compatibility/2006">
              <mc:Choice xmlns:v="urn:schemas-microsoft-com:vml" Requires="v">
                <p:oleObj spid="_x0000_s3114" r:id="rId3" imgW="4401820" imgH="3302000" progId="PowerPoint.Slide.8">
                  <p:embed/>
                </p:oleObj>
              </mc:Choice>
              <mc:Fallback>
                <p:oleObj r:id="rId3" imgW="4401820" imgH="3302000" progId="PowerPoint.Slide.8">
                  <p:embed/>
                  <p:pic>
                    <p:nvPicPr>
                      <p:cNvPr id="0" name="图片 3075"/>
                      <p:cNvPicPr/>
                      <p:nvPr/>
                    </p:nvPicPr>
                    <p:blipFill>
                      <a:blip r:embed="rId4"/>
                      <a:stretch>
                        <a:fillRect/>
                      </a:stretch>
                    </p:blipFill>
                    <p:spPr>
                      <a:xfrm>
                        <a:off x="1476375" y="1700213"/>
                        <a:ext cx="6264275" cy="4540250"/>
                      </a:xfrm>
                      <a:prstGeom prst="rect">
                        <a:avLst/>
                      </a:prstGeom>
                      <a:noFill/>
                      <a:ln w="38100">
                        <a:noFill/>
                        <a:miter/>
                      </a:ln>
                    </p:spPr>
                  </p:pic>
                </p:oleObj>
              </mc:Fallback>
            </mc:AlternateContent>
          </a:graphicData>
        </a:graphic>
      </p:graphicFrame>
    </p:spTree>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标题 1"/>
          <p:cNvSpPr>
            <a:spLocks noGrp="1"/>
          </p:cNvSpPr>
          <p:nvPr>
            <p:ph type="title"/>
          </p:nvPr>
        </p:nvSpPr>
        <p:spPr/>
        <p:txBody>
          <a:bodyPr vert="horz" wrap="square" lIns="91440" tIns="45720" rIns="91440" bIns="45720" anchor="b" anchorCtr="0"/>
          <a:lstStyle/>
          <a:p>
            <a:r>
              <a:rPr lang="zh-CN" altLang="en-US" dirty="0">
                <a:latin typeface="隶书" panose="02010509060101010101" pitchFamily="49" charset="-122"/>
                <a:ea typeface="隶书" panose="02010509060101010101" pitchFamily="49" charset="-122"/>
              </a:rPr>
              <a:t>增值税纳税主体</a:t>
            </a:r>
          </a:p>
        </p:txBody>
      </p:sp>
      <p:sp>
        <p:nvSpPr>
          <p:cNvPr id="3" name="内容占位符 2"/>
          <p:cNvSpPr>
            <a:spLocks noGrp="1"/>
          </p:cNvSpPr>
          <p:nvPr>
            <p:ph idx="1"/>
          </p:nvPr>
        </p:nvSpPr>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zh-CN" sz="2400" b="0" i="0" u="none" strike="noStrike" kern="0" cap="none" spc="0" normalizeH="0" baseline="0" noProof="0" dirty="0">
                <a:ln>
                  <a:noFill/>
                </a:ln>
                <a:solidFill>
                  <a:schemeClr val="tx1"/>
                </a:solidFill>
                <a:effectLst/>
                <a:uLnTx/>
                <a:uFillTx/>
                <a:latin typeface="+mn-lt"/>
                <a:ea typeface="+mn-ea"/>
                <a:cs typeface="+mn-cs"/>
              </a:rPr>
              <a:t>按经营规模及会计核算健全与否将纳税人划分为一般纳税人和小规模纳税人。</a:t>
            </a:r>
            <a:endParaRPr kumimoji="0" lang="en-US" altLang="zh-CN" sz="2400" b="0" i="0" u="none" strike="noStrike" kern="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2400" b="0" i="0" u="none" strike="noStrike" kern="0" cap="none" spc="0" normalizeH="0" baseline="0" noProof="0" dirty="0">
                <a:ln>
                  <a:noFill/>
                </a:ln>
                <a:solidFill>
                  <a:schemeClr val="tx1"/>
                </a:solidFill>
                <a:effectLst/>
                <a:uLnTx/>
                <a:uFillTx/>
                <a:latin typeface="+mn-lt"/>
                <a:ea typeface="+mn-ea"/>
                <a:cs typeface="+mn-cs"/>
              </a:rPr>
              <a:t>小规模纳税人认定标准（以最新规定为准）：</a:t>
            </a:r>
            <a:endParaRPr kumimoji="0" lang="en-US" altLang="zh-CN" sz="2400" b="0" i="0" u="none" strike="noStrike" kern="0" cap="none" spc="0" normalizeH="0" baseline="0" noProof="0" dirty="0">
              <a:ln>
                <a:noFill/>
              </a:ln>
              <a:solidFill>
                <a:schemeClr val="tx1"/>
              </a:solidFill>
              <a:effectLst/>
              <a:uLnTx/>
              <a:uFillTx/>
              <a:latin typeface="+mn-lt"/>
              <a:ea typeface="+mn-ea"/>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zh-CN" altLang="zh-CN" sz="2000" b="0" i="0" u="none" strike="noStrike" kern="0" cap="none" spc="0" normalizeH="0" baseline="0" noProof="0" dirty="0">
                <a:ln>
                  <a:noFill/>
                </a:ln>
                <a:solidFill>
                  <a:schemeClr val="tx1"/>
                </a:solidFill>
                <a:effectLst/>
                <a:uLnTx/>
                <a:uFillTx/>
                <a:latin typeface="+mn-lt"/>
                <a:ea typeface="+mn-ea"/>
                <a:cs typeface="+mn-cs"/>
              </a:rPr>
              <a:t>年销售额</a:t>
            </a:r>
            <a:r>
              <a:rPr kumimoji="0" lang="en-US" altLang="zh-CN" sz="2000" b="0" i="0" u="none" strike="noStrike" kern="0" cap="none" spc="0" normalizeH="0" baseline="0" noProof="0" dirty="0">
                <a:ln>
                  <a:noFill/>
                </a:ln>
                <a:solidFill>
                  <a:schemeClr val="tx1"/>
                </a:solidFill>
                <a:effectLst/>
                <a:uLnTx/>
                <a:uFillTx/>
                <a:latin typeface="+mn-lt"/>
                <a:ea typeface="+mn-ea"/>
                <a:cs typeface="+mn-cs"/>
              </a:rPr>
              <a:t>500</a:t>
            </a:r>
            <a:r>
              <a:rPr kumimoji="0" lang="zh-CN" altLang="zh-CN" sz="2000" b="0" i="0" u="none" strike="noStrike" kern="0" cap="none" spc="0" normalizeH="0" baseline="0" noProof="0" dirty="0">
                <a:ln>
                  <a:noFill/>
                </a:ln>
                <a:solidFill>
                  <a:schemeClr val="tx1"/>
                </a:solidFill>
                <a:effectLst/>
                <a:uLnTx/>
                <a:uFillTx/>
                <a:latin typeface="+mn-lt"/>
                <a:ea typeface="+mn-ea"/>
                <a:cs typeface="+mn-cs"/>
              </a:rPr>
              <a:t>万元以下的。</a:t>
            </a:r>
            <a:endParaRPr kumimoji="0" lang="en-US" altLang="zh-CN" sz="2000" b="0" i="0" u="none" strike="noStrike" kern="0" cap="none" spc="0" normalizeH="0" baseline="0" noProof="0" dirty="0">
              <a:ln>
                <a:noFill/>
              </a:ln>
              <a:solidFill>
                <a:schemeClr val="tx1"/>
              </a:solidFill>
              <a:effectLst/>
              <a:uLnTx/>
              <a:uFillTx/>
              <a:latin typeface="+mn-lt"/>
              <a:ea typeface="+mn-ea"/>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zh-CN" altLang="zh-CN" sz="2000" b="0" i="0" u="none" strike="noStrike" kern="0" cap="none" spc="0" normalizeH="0" baseline="0" noProof="0" dirty="0">
                <a:ln>
                  <a:noFill/>
                </a:ln>
                <a:solidFill>
                  <a:schemeClr val="tx1"/>
                </a:solidFill>
                <a:effectLst/>
                <a:uLnTx/>
                <a:uFillTx/>
                <a:latin typeface="+mn-lt"/>
                <a:ea typeface="+mn-ea"/>
                <a:cs typeface="+mn-cs"/>
              </a:rPr>
              <a:t>此外年应税销售额超过小规模纳税人标准的个人、非企业性单位、不经常发生应税行为的企业，视为小规模纳税人。</a:t>
            </a:r>
            <a:endParaRPr kumimoji="0" lang="en-US" altLang="zh-CN" sz="2000" b="0" i="0" u="none" strike="noStrike" kern="0" cap="none" spc="0" normalizeH="0" baseline="0" noProof="0" dirty="0">
              <a:ln>
                <a:noFill/>
              </a:ln>
              <a:solidFill>
                <a:schemeClr val="tx1"/>
              </a:solidFill>
              <a:effectLst/>
              <a:uLnTx/>
              <a:uFillTx/>
              <a:latin typeface="+mn-lt"/>
              <a:ea typeface="+mn-ea"/>
              <a:cs typeface="+mn-cs"/>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zh-CN" altLang="zh-CN" sz="2000" b="0" i="0" u="none" strike="noStrike" kern="0" cap="none" spc="0" normalizeH="0" baseline="0" noProof="0" dirty="0">
                <a:ln>
                  <a:noFill/>
                </a:ln>
                <a:solidFill>
                  <a:schemeClr val="tx1"/>
                </a:solidFill>
                <a:effectLst/>
                <a:uLnTx/>
                <a:uFillTx/>
                <a:latin typeface="+mn-lt"/>
                <a:ea typeface="+mn-ea"/>
                <a:cs typeface="+mn-cs"/>
              </a:rPr>
              <a:t>对于应税服务年销售额超过规定标准但不经常提供应税服务的单位和个体工商户，可以选择按照小规模纳税人纳税。</a:t>
            </a:r>
            <a:endParaRPr kumimoji="0" lang="en-US" altLang="zh-CN" sz="2000" b="0" i="0" u="none" strike="noStrike" kern="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zh-CN" sz="2400" b="0" i="0" u="none" strike="noStrike" kern="0" cap="none" spc="0" normalizeH="0" baseline="0" noProof="0" dirty="0">
                <a:ln>
                  <a:noFill/>
                </a:ln>
                <a:solidFill>
                  <a:schemeClr val="tx1"/>
                </a:solidFill>
                <a:effectLst/>
                <a:uLnTx/>
                <a:uFillTx/>
                <a:latin typeface="+mn-lt"/>
                <a:ea typeface="+mn-ea"/>
                <a:cs typeface="+mn-cs"/>
              </a:rPr>
              <a:t>小规模纳税人的确认由主管税务机关认定。</a:t>
            </a: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zh-CN" sz="3200" b="0" i="0" u="none" strike="noStrike" kern="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标题 1"/>
          <p:cNvSpPr>
            <a:spLocks noGrp="1"/>
          </p:cNvSpPr>
          <p:nvPr>
            <p:ph type="title"/>
          </p:nvPr>
        </p:nvSpPr>
        <p:spPr/>
        <p:txBody>
          <a:bodyPr vert="horz" wrap="square" lIns="91440" tIns="45720" rIns="91440" bIns="45720" anchor="b" anchorCtr="0"/>
          <a:lstStyle/>
          <a:p>
            <a:r>
              <a:rPr lang="zh-CN" altLang="en-US" dirty="0">
                <a:latin typeface="隶书" panose="02010509060101010101" pitchFamily="49" charset="-122"/>
                <a:ea typeface="隶书" panose="02010509060101010101" pitchFamily="49" charset="-122"/>
              </a:rPr>
              <a:t>增值税税率</a:t>
            </a:r>
          </a:p>
        </p:txBody>
      </p:sp>
      <p:sp>
        <p:nvSpPr>
          <p:cNvPr id="244739" name="内容占位符 2"/>
          <p:cNvSpPr>
            <a:spLocks noGrp="1"/>
          </p:cNvSpPr>
          <p:nvPr>
            <p:ph idx="1"/>
          </p:nvPr>
        </p:nvSpPr>
        <p:spPr/>
        <p:txBody>
          <a:bodyPr vert="horz" wrap="square" lIns="91440" tIns="45720" rIns="91440" bIns="45720" anchor="t" anchorCtr="0"/>
          <a:lstStyle/>
          <a:p>
            <a:pPr eaLnBrk="1" hangingPunct="1"/>
            <a:r>
              <a:rPr lang="zh-CN" altLang="en-US" sz="2400" b="1" dirty="0"/>
              <a:t>税率：</a:t>
            </a:r>
            <a:r>
              <a:rPr lang="en-US" altLang="zh-CN" sz="2400" b="1" dirty="0"/>
              <a:t>13</a:t>
            </a:r>
            <a:r>
              <a:rPr lang="zh-CN" altLang="en-US" sz="2400" b="1" dirty="0"/>
              <a:t>％或</a:t>
            </a:r>
            <a:r>
              <a:rPr lang="en-US" altLang="zh-CN" sz="2400" b="1" dirty="0"/>
              <a:t>9</a:t>
            </a:r>
            <a:r>
              <a:rPr lang="zh-CN" altLang="en-US" sz="2400" b="1" dirty="0"/>
              <a:t>％或零（以最新规定为准）</a:t>
            </a:r>
            <a:endParaRPr lang="en-US" altLang="zh-CN" sz="2400" b="1" dirty="0"/>
          </a:p>
          <a:p>
            <a:pPr eaLnBrk="1" hangingPunct="1"/>
            <a:endParaRPr lang="en-US" altLang="zh-CN" sz="2400" b="1" dirty="0"/>
          </a:p>
          <a:p>
            <a:r>
              <a:rPr lang="zh-CN" altLang="zh-CN" sz="2400" dirty="0"/>
              <a:t>小规模纳税人按照简易办法征收增值税。一般情况下的征收率为</a:t>
            </a:r>
            <a:r>
              <a:rPr lang="en-US" altLang="zh-CN" sz="2400" dirty="0"/>
              <a:t>3%</a:t>
            </a:r>
            <a:r>
              <a:rPr lang="zh-CN" altLang="zh-CN" sz="2400" dirty="0"/>
              <a:t>。销售及出租不动产按照</a:t>
            </a:r>
            <a:r>
              <a:rPr lang="en-US" altLang="zh-CN" sz="2400" dirty="0"/>
              <a:t>5%</a:t>
            </a:r>
            <a:r>
              <a:rPr lang="zh-CN" altLang="zh-CN" sz="2400" dirty="0"/>
              <a:t>的征收率征收增值税。房地产开发企业中的小规模纳税人，销售自行开发的房地产项目，按照</a:t>
            </a:r>
            <a:r>
              <a:rPr lang="en-US" altLang="zh-CN" sz="2400" dirty="0"/>
              <a:t>5%</a:t>
            </a:r>
            <a:r>
              <a:rPr lang="zh-CN" altLang="zh-CN" sz="2400" dirty="0"/>
              <a:t>的征收率征收增值税。</a:t>
            </a:r>
          </a:p>
        </p:txBody>
      </p:sp>
    </p:spTree>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五、消费税</a:t>
            </a:r>
          </a:p>
        </p:txBody>
      </p:sp>
      <p:sp>
        <p:nvSpPr>
          <p:cNvPr id="245763" name="Rectangle 3"/>
          <p:cNvSpPr>
            <a:spLocks noGrp="1"/>
          </p:cNvSpPr>
          <p:nvPr>
            <p:ph idx="1"/>
          </p:nvPr>
        </p:nvSpPr>
        <p:spPr/>
        <p:txBody>
          <a:bodyPr vert="horz" wrap="square" lIns="91440" tIns="45720" rIns="91440" bIns="45720" anchor="t" anchorCtr="0"/>
          <a:lstStyle/>
          <a:p>
            <a:pPr eaLnBrk="1" hangingPunct="1"/>
            <a:r>
              <a:rPr lang="zh-CN" altLang="en-US" b="1" dirty="0"/>
              <a:t>消费税是对特定的消费品和消费行为征收的一种流转税 </a:t>
            </a:r>
          </a:p>
          <a:p>
            <a:pPr eaLnBrk="1" hangingPunct="1"/>
            <a:r>
              <a:rPr lang="zh-CN" altLang="en-US" b="1" dirty="0"/>
              <a:t>征税对象：在我国境内</a:t>
            </a:r>
            <a:r>
              <a:rPr lang="zh-CN" altLang="en-US" b="1" u="sng" dirty="0"/>
              <a:t>生产</a:t>
            </a:r>
            <a:r>
              <a:rPr lang="zh-CN" altLang="en-US" b="1" dirty="0"/>
              <a:t>、</a:t>
            </a:r>
            <a:r>
              <a:rPr lang="zh-CN" altLang="en-US" b="1" u="sng" dirty="0"/>
              <a:t>委托加工</a:t>
            </a:r>
            <a:r>
              <a:rPr lang="zh-CN" altLang="en-US" b="1" dirty="0"/>
              <a:t>和</a:t>
            </a:r>
            <a:r>
              <a:rPr lang="zh-CN" altLang="en-US" b="1" u="sng" dirty="0"/>
              <a:t>进口</a:t>
            </a:r>
            <a:r>
              <a:rPr lang="zh-CN" altLang="en-US" b="1" dirty="0"/>
              <a:t>的应税消费品。截至目前共</a:t>
            </a:r>
            <a:r>
              <a:rPr lang="en-US" altLang="zh-CN" b="1" dirty="0"/>
              <a:t>15</a:t>
            </a:r>
            <a:r>
              <a:rPr lang="zh-CN" altLang="en-US" b="1" dirty="0"/>
              <a:t>个税目。 </a:t>
            </a:r>
          </a:p>
          <a:p>
            <a:pPr eaLnBrk="1" hangingPunct="1"/>
            <a:r>
              <a:rPr lang="zh-CN" altLang="en-US" b="1" dirty="0"/>
              <a:t>税率：</a:t>
            </a:r>
            <a:r>
              <a:rPr lang="en-US" altLang="zh-CN" b="1" dirty="0"/>
              <a:t>45</a:t>
            </a:r>
            <a:r>
              <a:rPr lang="zh-CN" altLang="en-US" b="1" dirty="0"/>
              <a:t>％－</a:t>
            </a:r>
            <a:r>
              <a:rPr lang="en-US" altLang="zh-CN" b="1" dirty="0"/>
              <a:t>3</a:t>
            </a:r>
            <a:r>
              <a:rPr lang="zh-CN" altLang="en-US" b="1" dirty="0"/>
              <a:t>％不等，分为比例税率、定额税率和复合税率三种形式。</a:t>
            </a:r>
          </a:p>
        </p:txBody>
      </p:sp>
    </p:spTree>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p:cNvSpPr>
          <p:nvPr>
            <p:ph type="title"/>
          </p:nvPr>
        </p:nvSpPr>
        <p:spPr/>
        <p:txBody>
          <a:bodyPr vert="horz" wrap="square" lIns="91440" tIns="45720" rIns="91440" bIns="45720" anchor="b" anchorCtr="0"/>
          <a:lstStyle/>
          <a:p>
            <a:pPr eaLnBrk="1" hangingPunct="1"/>
            <a:r>
              <a:rPr lang="zh-CN" altLang="en-US" b="1" dirty="0">
                <a:ea typeface="黑体" panose="02010609060101010101" pitchFamily="49" charset="-122"/>
              </a:rPr>
              <a:t>增值税与消费税的区别</a:t>
            </a:r>
          </a:p>
        </p:txBody>
      </p:sp>
      <p:graphicFrame>
        <p:nvGraphicFramePr>
          <p:cNvPr id="314454" name="Group 86"/>
          <p:cNvGraphicFramePr>
            <a:graphicFrameLocks noGrp="1"/>
          </p:cNvGraphicFramePr>
          <p:nvPr>
            <p:ph idx="1"/>
          </p:nvPr>
        </p:nvGraphicFramePr>
        <p:xfrm>
          <a:off x="685800" y="1828800"/>
          <a:ext cx="7696200" cy="3141697"/>
        </p:xfrm>
        <a:graphic>
          <a:graphicData uri="http://schemas.openxmlformats.org/drawingml/2006/table">
            <a:tbl>
              <a:tblPr/>
              <a:tblGrid>
                <a:gridCol w="1509713">
                  <a:extLst>
                    <a:ext uri="{9D8B030D-6E8A-4147-A177-3AD203B41FA5}">
                      <a16:colId xmlns:a16="http://schemas.microsoft.com/office/drawing/2014/main" val="20000"/>
                    </a:ext>
                  </a:extLst>
                </a:gridCol>
                <a:gridCol w="2163762">
                  <a:extLst>
                    <a:ext uri="{9D8B030D-6E8A-4147-A177-3AD203B41FA5}">
                      <a16:colId xmlns:a16="http://schemas.microsoft.com/office/drawing/2014/main" val="20001"/>
                    </a:ext>
                  </a:extLst>
                </a:gridCol>
                <a:gridCol w="4022725">
                  <a:extLst>
                    <a:ext uri="{9D8B030D-6E8A-4147-A177-3AD203B41FA5}">
                      <a16:colId xmlns:a16="http://schemas.microsoft.com/office/drawing/2014/main" val="20002"/>
                    </a:ext>
                  </a:extLst>
                </a:gridCol>
              </a:tblGrid>
              <a:tr h="520590">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400" b="1" i="0" u="none" strike="noStrike" cap="none" normalizeH="0" baseline="0">
                        <a:ln>
                          <a:noFill/>
                        </a:ln>
                        <a:solidFill>
                          <a:schemeClr val="tx1"/>
                        </a:solidFill>
                        <a:effectLst/>
                        <a:latin typeface="Comic Sans MS" panose="030F0702030302020204" pitchFamily="66" charset="0"/>
                        <a:ea typeface="宋体" panose="02010600030101010101" pitchFamily="2" charset="-122"/>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增值税</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消费税</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22924">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征收对象</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绝大多数商品或者服务</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选择部分消费品或消费行为</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09471">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征收环节</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多环节征收</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只在一个环节征收</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88677">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税率</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相对单一，基本一致</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400" b="1" i="0" u="none" strike="noStrike" cap="none" normalizeH="0" baseline="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根据不同消费品的种类、档次、结构、功能等情况制定不同的税率</a:t>
                      </a:r>
                      <a:endParaRPr kumimoji="0" lang="zh-CN" altLang="en-US" sz="2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09" marB="4570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六、企业所得税</a:t>
            </a:r>
          </a:p>
        </p:txBody>
      </p:sp>
      <p:sp>
        <p:nvSpPr>
          <p:cNvPr id="247811" name="Rectangle 3"/>
          <p:cNvSpPr>
            <a:spLocks noGrp="1"/>
          </p:cNvSpPr>
          <p:nvPr>
            <p:ph idx="1"/>
          </p:nvPr>
        </p:nvSpPr>
        <p:spPr/>
        <p:txBody>
          <a:bodyPr vert="horz" wrap="square" lIns="91440" tIns="45720" rIns="91440" bIns="45720" anchor="t" anchorCtr="0"/>
          <a:lstStyle/>
          <a:p>
            <a:pPr eaLnBrk="1" hangingPunct="1">
              <a:lnSpc>
                <a:spcPct val="90000"/>
              </a:lnSpc>
            </a:pPr>
            <a:r>
              <a:rPr lang="en-US" altLang="zh-CN" sz="2800" b="1" dirty="0">
                <a:latin typeface="宋体" panose="02010600030101010101" pitchFamily="2" charset="-122"/>
              </a:rPr>
              <a:t>2008</a:t>
            </a:r>
            <a:r>
              <a:rPr lang="zh-CN" altLang="en-US" sz="2800" b="1" dirty="0">
                <a:latin typeface="宋体" panose="02010600030101010101" pitchFamily="2" charset="-122"/>
              </a:rPr>
              <a:t>年</a:t>
            </a:r>
            <a:r>
              <a:rPr lang="en-US" altLang="zh-CN" sz="2800" b="1" dirty="0">
                <a:latin typeface="宋体" panose="02010600030101010101" pitchFamily="2" charset="-122"/>
              </a:rPr>
              <a:t>1</a:t>
            </a:r>
            <a:r>
              <a:rPr lang="zh-CN" altLang="en-US" sz="2800" b="1" dirty="0">
                <a:latin typeface="宋体" panose="02010600030101010101" pitchFamily="2" charset="-122"/>
              </a:rPr>
              <a:t>月</a:t>
            </a:r>
            <a:r>
              <a:rPr lang="en-US" altLang="zh-CN" sz="2800" b="1" dirty="0">
                <a:latin typeface="宋体" panose="02010600030101010101" pitchFamily="2" charset="-122"/>
              </a:rPr>
              <a:t>1</a:t>
            </a:r>
            <a:r>
              <a:rPr lang="zh-CN" altLang="en-US" sz="2800" b="1" dirty="0">
                <a:latin typeface="宋体" panose="02010600030101010101" pitchFamily="2" charset="-122"/>
              </a:rPr>
              <a:t>日起施行新企业所得税法，不再区分内外资企业统一征收企业所得税。</a:t>
            </a:r>
          </a:p>
          <a:p>
            <a:pPr eaLnBrk="1" hangingPunct="1">
              <a:lnSpc>
                <a:spcPct val="90000"/>
              </a:lnSpc>
            </a:pPr>
            <a:r>
              <a:rPr lang="zh-CN" altLang="en-US" sz="2800" b="1" dirty="0">
                <a:latin typeface="宋体" panose="02010600030101010101" pitchFamily="2" charset="-122"/>
              </a:rPr>
              <a:t>纳税主体</a:t>
            </a:r>
          </a:p>
          <a:p>
            <a:pPr eaLnBrk="1" hangingPunct="1">
              <a:lnSpc>
                <a:spcPct val="90000"/>
              </a:lnSpc>
            </a:pPr>
            <a:r>
              <a:rPr lang="zh-CN" altLang="en-US" sz="2800" b="1" dirty="0">
                <a:latin typeface="宋体" panose="02010600030101010101" pitchFamily="2" charset="-122"/>
              </a:rPr>
              <a:t>在中华人民共和国境内，企业和其他取得收入的组织为企业所得税的纳税人</a:t>
            </a:r>
          </a:p>
          <a:p>
            <a:pPr eaLnBrk="1" hangingPunct="1">
              <a:lnSpc>
                <a:spcPct val="90000"/>
              </a:lnSpc>
            </a:pPr>
            <a:r>
              <a:rPr lang="zh-CN" altLang="en-US" sz="2800" b="1" u="sng" dirty="0">
                <a:latin typeface="宋体" panose="02010600030101010101" pitchFamily="2" charset="-122"/>
              </a:rPr>
              <a:t>个人独资企业、合伙企业不适用本法</a:t>
            </a:r>
            <a:endParaRPr lang="zh-CN" altLang="en-US" sz="2800" b="1" dirty="0">
              <a:latin typeface="宋体" panose="02010600030101010101" pitchFamily="2" charset="-122"/>
            </a:endParaRPr>
          </a:p>
        </p:txBody>
      </p:sp>
    </p:spTree>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居民企业</a:t>
            </a:r>
          </a:p>
        </p:txBody>
      </p:sp>
      <p:sp>
        <p:nvSpPr>
          <p:cNvPr id="248835" name="Rectangle 3"/>
          <p:cNvSpPr>
            <a:spLocks noGrp="1"/>
          </p:cNvSpPr>
          <p:nvPr>
            <p:ph idx="1"/>
          </p:nvPr>
        </p:nvSpPr>
        <p:spPr/>
        <p:txBody>
          <a:bodyPr vert="horz" wrap="square" lIns="91440" tIns="45720" rIns="91440" bIns="45720" anchor="t" anchorCtr="0"/>
          <a:lstStyle/>
          <a:p>
            <a:pPr eaLnBrk="1" hangingPunct="1"/>
            <a:r>
              <a:rPr lang="zh-CN" altLang="en-US" b="1" dirty="0"/>
              <a:t>本法所称居民企业，是指依法在中国境内成立，或者依照外国</a:t>
            </a:r>
            <a:r>
              <a:rPr lang="en-US" altLang="zh-CN" b="1" dirty="0"/>
              <a:t>(</a:t>
            </a:r>
            <a:r>
              <a:rPr lang="zh-CN" altLang="en-US" b="1" dirty="0"/>
              <a:t>地区</a:t>
            </a:r>
            <a:r>
              <a:rPr lang="en-US" altLang="zh-CN" b="1" dirty="0"/>
              <a:t>)</a:t>
            </a:r>
            <a:r>
              <a:rPr lang="zh-CN" altLang="en-US" b="1" dirty="0"/>
              <a:t>法律成立但实际管理机构在中国境内的企业。 </a:t>
            </a:r>
          </a:p>
          <a:p>
            <a:pPr eaLnBrk="1" hangingPunct="1"/>
            <a:r>
              <a:rPr lang="zh-CN" altLang="en-US" b="1" dirty="0"/>
              <a:t>居民企业应当就其来源于中国境内、境外的所得缴纳企业所得税。</a:t>
            </a:r>
            <a:r>
              <a:rPr lang="zh-CN" altLang="en-US" dirty="0"/>
              <a:t> </a:t>
            </a:r>
          </a:p>
        </p:txBody>
      </p:sp>
    </p:spTree>
  </p:cSld>
  <p:clrMapOvr>
    <a:masterClrMapping/>
  </p:clrMapOvr>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p:cNvSpPr>
          <p:nvPr>
            <p:ph type="title"/>
          </p:nvPr>
        </p:nvSpPr>
        <p:spPr>
          <a:xfrm>
            <a:off x="685800" y="152400"/>
            <a:ext cx="6870700" cy="1044575"/>
          </a:xfrm>
        </p:spPr>
        <p:txBody>
          <a:bodyPr vert="horz" wrap="square" lIns="91440" tIns="45720" rIns="91440" bIns="45720" anchor="b" anchorCtr="0"/>
          <a:lstStyle/>
          <a:p>
            <a:pPr eaLnBrk="1" hangingPunct="1"/>
            <a:r>
              <a:rPr lang="zh-CN" altLang="en-US" b="1" dirty="0">
                <a:ea typeface="华文行楷" panose="02010800040101010101" pitchFamily="2" charset="-122"/>
              </a:rPr>
              <a:t>非居民企业</a:t>
            </a:r>
          </a:p>
        </p:txBody>
      </p:sp>
      <p:sp>
        <p:nvSpPr>
          <p:cNvPr id="249859" name="Rectangle 3"/>
          <p:cNvSpPr>
            <a:spLocks noGrp="1"/>
          </p:cNvSpPr>
          <p:nvPr>
            <p:ph idx="1"/>
          </p:nvPr>
        </p:nvSpPr>
        <p:spPr>
          <a:xfrm>
            <a:off x="684213" y="1341438"/>
            <a:ext cx="7696200" cy="4608512"/>
          </a:xfrm>
        </p:spPr>
        <p:txBody>
          <a:bodyPr vert="horz" wrap="square" lIns="91440" tIns="45720" rIns="91440" bIns="45720" anchor="t" anchorCtr="0"/>
          <a:lstStyle/>
          <a:p>
            <a:pPr eaLnBrk="1" hangingPunct="1">
              <a:lnSpc>
                <a:spcPct val="90000"/>
              </a:lnSpc>
            </a:pPr>
            <a:r>
              <a:rPr lang="zh-CN" altLang="en-US" sz="2400" b="1" dirty="0"/>
              <a:t>本法所称非居民企业，是指依照外国（地区）法律成立且实际管理机构不在中国境内，但在中国境内设立机构、场所的，或者在中国境内未设立机构、场所，但有来源于中国境内所得的企业。</a:t>
            </a:r>
          </a:p>
          <a:p>
            <a:pPr eaLnBrk="1" hangingPunct="1">
              <a:lnSpc>
                <a:spcPct val="90000"/>
              </a:lnSpc>
            </a:pPr>
            <a:r>
              <a:rPr lang="zh-CN" altLang="en-US" sz="2400" b="1" dirty="0"/>
              <a:t>非居民企业在中国境内设立机构、场所的，应当就其所设机构、场所取得的来源于中国境内的所得，以及发生在中国境外但与其所设机构、场所有实际联系的所得，缴纳企业所得税。</a:t>
            </a:r>
          </a:p>
          <a:p>
            <a:pPr eaLnBrk="1" hangingPunct="1">
              <a:lnSpc>
                <a:spcPct val="90000"/>
              </a:lnSpc>
            </a:pPr>
            <a:r>
              <a:rPr lang="zh-CN" altLang="en-US" sz="2400" b="1" dirty="0"/>
              <a:t>非居民企业在中国境内未设立机构、场所的，或者虽设立机构、场所但取得的所得与其所设机构、场所没有实际联系的，应当就其来源于中国境内的所得缴纳企业所得税。（第三条第三款） </a:t>
            </a:r>
          </a:p>
        </p:txBody>
      </p:sp>
    </p:spTree>
  </p:cSld>
  <p:clrMapOvr>
    <a:masterClrMapping/>
  </p:clrMapOvr>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征税对象及税率</a:t>
            </a:r>
          </a:p>
        </p:txBody>
      </p:sp>
      <p:sp>
        <p:nvSpPr>
          <p:cNvPr id="250883" name="Rectangle 3"/>
          <p:cNvSpPr>
            <a:spLocks noGrp="1"/>
          </p:cNvSpPr>
          <p:nvPr>
            <p:ph idx="1"/>
          </p:nvPr>
        </p:nvSpPr>
        <p:spPr>
          <a:xfrm>
            <a:off x="685800" y="1828800"/>
            <a:ext cx="7989888" cy="4552950"/>
          </a:xfrm>
        </p:spPr>
        <p:txBody>
          <a:bodyPr vert="horz" wrap="square" lIns="91440" tIns="45720" rIns="91440" bIns="45720" anchor="t" anchorCtr="0"/>
          <a:lstStyle/>
          <a:p>
            <a:pPr eaLnBrk="1" hangingPunct="1">
              <a:lnSpc>
                <a:spcPct val="90000"/>
              </a:lnSpc>
            </a:pPr>
            <a:r>
              <a:rPr lang="zh-CN" altLang="en-US" sz="2800" b="1" dirty="0"/>
              <a:t>纳税人从中国境内境外取得的生产、经营所得和其他所得。</a:t>
            </a:r>
          </a:p>
          <a:p>
            <a:pPr algn="ctr" eaLnBrk="1" hangingPunct="1">
              <a:lnSpc>
                <a:spcPct val="90000"/>
              </a:lnSpc>
              <a:buNone/>
            </a:pPr>
            <a:r>
              <a:rPr lang="zh-CN" altLang="en-US" sz="2400" b="1" dirty="0"/>
              <a:t>企业所得税</a:t>
            </a:r>
            <a:r>
              <a:rPr lang="en-US" altLang="zh-CN" sz="2400" b="1" dirty="0"/>
              <a:t>=</a:t>
            </a:r>
            <a:r>
              <a:rPr lang="zh-CN" altLang="en-US" sz="2400" b="1" dirty="0"/>
              <a:t>（年度收入总额</a:t>
            </a:r>
            <a:r>
              <a:rPr lang="en-US" altLang="zh-CN" sz="2400" b="1" dirty="0"/>
              <a:t>-</a:t>
            </a:r>
            <a:r>
              <a:rPr lang="zh-CN" altLang="en-US" sz="2400" b="1" dirty="0"/>
              <a:t>成本、费用和损失）</a:t>
            </a:r>
            <a:r>
              <a:rPr lang="en-US" altLang="zh-CN" sz="2400" b="1" dirty="0"/>
              <a:t>×</a:t>
            </a:r>
            <a:r>
              <a:rPr lang="zh-CN" altLang="en-US" sz="2400" b="1" dirty="0"/>
              <a:t>税率</a:t>
            </a:r>
          </a:p>
          <a:p>
            <a:pPr algn="ctr" eaLnBrk="1" hangingPunct="1">
              <a:lnSpc>
                <a:spcPct val="90000"/>
              </a:lnSpc>
              <a:buNone/>
            </a:pPr>
            <a:endParaRPr lang="zh-CN" altLang="en-US" sz="2400" b="1" dirty="0"/>
          </a:p>
          <a:p>
            <a:pPr eaLnBrk="1" hangingPunct="1">
              <a:lnSpc>
                <a:spcPct val="90000"/>
              </a:lnSpc>
            </a:pPr>
            <a:r>
              <a:rPr lang="zh-CN" altLang="en-US" sz="2400" dirty="0"/>
              <a:t>企业所得税的税率为</a:t>
            </a:r>
            <a:r>
              <a:rPr lang="en-US" altLang="zh-CN" sz="2400" dirty="0"/>
              <a:t>25%</a:t>
            </a:r>
          </a:p>
          <a:p>
            <a:r>
              <a:rPr lang="zh-CN" altLang="zh-CN" sz="2400" dirty="0"/>
              <a:t>非居民企业在中国境内未设立机构、场所的，或者虽设立机构、场所但取得的所得与其所设机构、场所没有实际联系的，就其来源于中国境内的所得缴纳企业所得税，适用税率为</a:t>
            </a:r>
            <a:r>
              <a:rPr lang="en-US" altLang="zh-CN" sz="2400" dirty="0"/>
              <a:t>20%</a:t>
            </a:r>
            <a:r>
              <a:rPr lang="zh-CN" altLang="zh-CN" sz="2400" dirty="0"/>
              <a:t>，实际征收时减按</a:t>
            </a:r>
            <a:r>
              <a:rPr lang="en-US" altLang="zh-CN" sz="2400" dirty="0"/>
              <a:t>10%</a:t>
            </a:r>
            <a:r>
              <a:rPr lang="zh-CN" altLang="zh-CN" sz="2400" dirty="0"/>
              <a:t>的税率征收。</a:t>
            </a:r>
            <a:endParaRPr lang="en-US" altLang="zh-CN" sz="2400" dirty="0"/>
          </a:p>
          <a:p>
            <a:r>
              <a:rPr lang="zh-CN" altLang="zh-CN" sz="2400" dirty="0"/>
              <a:t>国家重点扶持的高新技术企业，减按</a:t>
            </a:r>
            <a:r>
              <a:rPr lang="en-US" altLang="zh-CN" sz="2400" dirty="0"/>
              <a:t>15%</a:t>
            </a:r>
            <a:r>
              <a:rPr lang="zh-CN" altLang="zh-CN" sz="2400" dirty="0"/>
              <a:t>的税率征收。</a:t>
            </a:r>
          </a:p>
          <a:p>
            <a:pPr eaLnBrk="1" hangingPunct="1">
              <a:lnSpc>
                <a:spcPct val="90000"/>
              </a:lnSpc>
            </a:pPr>
            <a:r>
              <a:rPr lang="zh-CN" altLang="en-US" sz="2800" b="1" dirty="0"/>
              <a:t> </a:t>
            </a:r>
          </a:p>
        </p:txBody>
      </p:sp>
    </p:spTree>
  </p:cSld>
  <p:clrMapOvr>
    <a:masterClrMapping/>
  </p:clrMapOvr>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标题 1"/>
          <p:cNvSpPr>
            <a:spLocks noGrp="1"/>
          </p:cNvSpPr>
          <p:nvPr>
            <p:ph type="title"/>
          </p:nvPr>
        </p:nvSpPr>
        <p:spPr/>
        <p:txBody>
          <a:bodyPr vert="horz" wrap="square" lIns="91440" tIns="45720" rIns="91440" bIns="45720" anchor="b" anchorCtr="0"/>
          <a:lstStyle/>
          <a:p>
            <a:r>
              <a:rPr lang="zh-CN" altLang="en-US" b="1" dirty="0">
                <a:latin typeface="隶书" panose="02010509060101010101" pitchFamily="49" charset="-122"/>
                <a:ea typeface="隶书" panose="02010509060101010101" pitchFamily="49" charset="-122"/>
              </a:rPr>
              <a:t>八、个人所得税</a:t>
            </a:r>
          </a:p>
        </p:txBody>
      </p:sp>
      <p:sp>
        <p:nvSpPr>
          <p:cNvPr id="251907" name="内容占位符 2"/>
          <p:cNvSpPr>
            <a:spLocks noGrp="1"/>
          </p:cNvSpPr>
          <p:nvPr>
            <p:ph idx="1"/>
          </p:nvPr>
        </p:nvSpPr>
        <p:spPr/>
        <p:txBody>
          <a:bodyPr vert="horz" wrap="square" lIns="91440" tIns="45720" rIns="91440" bIns="45720" anchor="t" anchorCtr="0"/>
          <a:lstStyle/>
          <a:p>
            <a:r>
              <a:rPr lang="en-US" altLang="zh-CN" dirty="0"/>
              <a:t>2018</a:t>
            </a:r>
            <a:r>
              <a:rPr lang="zh-CN" altLang="zh-CN" dirty="0"/>
              <a:t>年</a:t>
            </a:r>
            <a:r>
              <a:rPr lang="en-US" altLang="zh-CN" dirty="0"/>
              <a:t>8</a:t>
            </a:r>
            <a:r>
              <a:rPr lang="zh-CN" altLang="zh-CN" dirty="0"/>
              <a:t>月</a:t>
            </a:r>
            <a:r>
              <a:rPr lang="en-US" altLang="zh-CN" dirty="0"/>
              <a:t>31</a:t>
            </a:r>
            <a:r>
              <a:rPr lang="zh-CN" altLang="zh-CN" dirty="0"/>
              <a:t>日颁布新修订的《中华人民共和国个人所得税法》，自</a:t>
            </a:r>
            <a:r>
              <a:rPr lang="en-US" altLang="zh-CN" dirty="0"/>
              <a:t>2019</a:t>
            </a:r>
            <a:r>
              <a:rPr lang="zh-CN" altLang="zh-CN" dirty="0"/>
              <a:t>年</a:t>
            </a:r>
            <a:r>
              <a:rPr lang="en-US" altLang="zh-CN" dirty="0"/>
              <a:t>1</a:t>
            </a:r>
            <a:r>
              <a:rPr lang="zh-CN" altLang="zh-CN" dirty="0"/>
              <a:t>月</a:t>
            </a:r>
            <a:r>
              <a:rPr lang="en-US" altLang="zh-CN" dirty="0"/>
              <a:t>1</a:t>
            </a:r>
            <a:r>
              <a:rPr lang="zh-CN" altLang="zh-CN" dirty="0"/>
              <a:t>日起施行。对个人所得税进行重大调整，本节根据新法进行了相应的调整。</a:t>
            </a:r>
          </a:p>
          <a:p>
            <a:endParaRPr lang="zh-CN" altLang="en-US" dirty="0"/>
          </a:p>
        </p:txBody>
      </p:sp>
    </p:spTree>
  </p:cSld>
  <p:clrMapOvr>
    <a:masterClrMapping/>
  </p:clrMapOvr>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个人所得税的纳税义务人</a:t>
            </a:r>
          </a:p>
        </p:txBody>
      </p:sp>
      <p:sp>
        <p:nvSpPr>
          <p:cNvPr id="252931" name="Rectangle 3"/>
          <p:cNvSpPr>
            <a:spLocks noGrp="1"/>
          </p:cNvSpPr>
          <p:nvPr>
            <p:ph idx="1"/>
          </p:nvPr>
        </p:nvSpPr>
        <p:spPr>
          <a:xfrm>
            <a:off x="685800" y="1828800"/>
            <a:ext cx="7696200" cy="4048125"/>
          </a:xfrm>
        </p:spPr>
        <p:txBody>
          <a:bodyPr vert="horz" wrap="square" lIns="91440" tIns="45720" rIns="91440" bIns="45720" anchor="t" anchorCtr="0"/>
          <a:lstStyle/>
          <a:p>
            <a:r>
              <a:rPr lang="zh-CN" altLang="zh-CN" sz="2400" dirty="0"/>
              <a:t>个人所得税的纳税义务人包括中国公民、个体工商户、个人独资企业、合伙企业投资者以及在中国境内有所得的外籍人员（包括无国籍人员，下同）和我国香港、澳门、台湾同胞。分为居民纳税人和非居民纳税人。</a:t>
            </a:r>
          </a:p>
          <a:p>
            <a:r>
              <a:rPr lang="zh-CN" altLang="zh-CN" sz="2000" b="1" dirty="0"/>
              <a:t>居民纳税人</a:t>
            </a:r>
            <a:r>
              <a:rPr lang="zh-CN" altLang="zh-CN" sz="2000" dirty="0"/>
              <a:t>是指在中国境内有住所，或者无住所而一个纳税年度内在中国境内居住累计</a:t>
            </a:r>
            <a:r>
              <a:rPr lang="zh-CN" altLang="zh-CN" sz="2000" u="sng" dirty="0"/>
              <a:t>满一百八十三天</a:t>
            </a:r>
            <a:r>
              <a:rPr lang="zh-CN" altLang="zh-CN" sz="2000" dirty="0"/>
              <a:t>的个人。居民个人从中国境内和境外取得的所得，依照规定缴纳个人所得税。</a:t>
            </a:r>
          </a:p>
          <a:p>
            <a:r>
              <a:rPr lang="zh-CN" altLang="zh-CN" sz="2000" b="1" dirty="0"/>
              <a:t>非居民纳税人</a:t>
            </a:r>
            <a:r>
              <a:rPr lang="zh-CN" altLang="zh-CN" sz="2000" dirty="0"/>
              <a:t>是指在中国境内无住所又不居住，或者无住所而一个纳税年度内在中国境内居住累计</a:t>
            </a:r>
            <a:r>
              <a:rPr lang="zh-CN" altLang="zh-CN" sz="2000" u="sng" dirty="0"/>
              <a:t>不满一百八十三天</a:t>
            </a:r>
            <a:r>
              <a:rPr lang="zh-CN" altLang="zh-CN" sz="2000" dirty="0"/>
              <a:t>的个人。非居民个人从中国境内取得的所得，依照规定缴纳个人所得税。</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六、有限责任公司</a:t>
            </a:r>
          </a:p>
        </p:txBody>
      </p:sp>
      <p:sp>
        <p:nvSpPr>
          <p:cNvPr id="36867" name="Rectangle 3"/>
          <p:cNvSpPr>
            <a:spLocks noGrp="1"/>
          </p:cNvSpPr>
          <p:nvPr>
            <p:ph idx="1"/>
          </p:nvPr>
        </p:nvSpPr>
        <p:spPr/>
        <p:txBody>
          <a:bodyPr vert="horz" wrap="square" lIns="91440" tIns="45720" rIns="91440" bIns="45720" anchor="t" anchorCtr="0"/>
          <a:lstStyle/>
          <a:p>
            <a:pPr eaLnBrk="1" hangingPunct="1"/>
            <a:r>
              <a:rPr lang="zh-CN" altLang="en-US" b="1" dirty="0"/>
              <a:t>有限责任公司，是指依照公司法设立，由法律规定的一定人数的股东共同出资组成，每个股东以其所认缴的出资额为限对公司承担责任，公司以其全部资产对公司的债务承担责任的企业法人。</a:t>
            </a:r>
            <a:r>
              <a:rPr lang="zh-CN" altLang="en-US" dirty="0"/>
              <a:t> </a:t>
            </a:r>
          </a:p>
        </p:txBody>
      </p:sp>
      <p:pic>
        <p:nvPicPr>
          <p:cNvPr id="36868" name="Picture 4" descr="PE01561_"/>
          <p:cNvPicPr>
            <a:picLocks noChangeAspect="1"/>
          </p:cNvPicPr>
          <p:nvPr/>
        </p:nvPicPr>
        <p:blipFill>
          <a:blip r:embed="rId2"/>
          <a:stretch>
            <a:fillRect/>
          </a:stretch>
        </p:blipFill>
        <p:spPr>
          <a:xfrm>
            <a:off x="5508625" y="4365625"/>
            <a:ext cx="2738438" cy="1817688"/>
          </a:xfrm>
          <a:prstGeom prst="rect">
            <a:avLst/>
          </a:prstGeom>
          <a:noFill/>
          <a:ln w="9525">
            <a:noFill/>
          </a:ln>
        </p:spPr>
      </p:pic>
    </p:spTree>
  </p:cSld>
  <p:clrMapOvr>
    <a:masterClrMapping/>
  </p:clrMapOvr>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个人所得税的征税对象</a:t>
            </a:r>
          </a:p>
        </p:txBody>
      </p:sp>
      <p:sp>
        <p:nvSpPr>
          <p:cNvPr id="253955" name="Rectangle 3"/>
          <p:cNvSpPr>
            <a:spLocks noGrp="1"/>
          </p:cNvSpPr>
          <p:nvPr>
            <p:ph idx="1"/>
          </p:nvPr>
        </p:nvSpPr>
        <p:spPr>
          <a:xfrm>
            <a:off x="685800" y="1828800"/>
            <a:ext cx="7696200" cy="4479925"/>
          </a:xfrm>
        </p:spPr>
        <p:txBody>
          <a:bodyPr vert="horz" wrap="square" lIns="91440" tIns="45720" rIns="91440" bIns="45720" anchor="t" anchorCtr="0"/>
          <a:lstStyle/>
          <a:p>
            <a:r>
              <a:rPr lang="zh-CN" altLang="zh-CN" sz="2000" dirty="0"/>
              <a:t>（一）工资、薪金所得；</a:t>
            </a:r>
            <a:endParaRPr lang="en-US" altLang="zh-CN" sz="2000" dirty="0"/>
          </a:p>
          <a:p>
            <a:r>
              <a:rPr lang="zh-CN" altLang="zh-CN" sz="2000" dirty="0"/>
              <a:t>（二）劳务报酬所得；</a:t>
            </a:r>
            <a:endParaRPr lang="en-US" altLang="zh-CN" sz="2000" dirty="0"/>
          </a:p>
          <a:p>
            <a:r>
              <a:rPr lang="zh-CN" altLang="zh-CN" sz="2000" dirty="0"/>
              <a:t>（三）稿酬所得；</a:t>
            </a:r>
            <a:endParaRPr lang="en-US" altLang="zh-CN" sz="2000" dirty="0"/>
          </a:p>
          <a:p>
            <a:r>
              <a:rPr lang="zh-CN" altLang="zh-CN" sz="2000" dirty="0"/>
              <a:t>（四）特许权使用费所得；</a:t>
            </a:r>
            <a:endParaRPr lang="en-US" altLang="zh-CN" sz="2000" dirty="0"/>
          </a:p>
          <a:p>
            <a:r>
              <a:rPr lang="zh-CN" altLang="zh-CN" sz="2000" dirty="0"/>
              <a:t>（五）经营所得；</a:t>
            </a:r>
            <a:endParaRPr lang="en-US" altLang="zh-CN" sz="2000" dirty="0"/>
          </a:p>
          <a:p>
            <a:r>
              <a:rPr lang="zh-CN" altLang="zh-CN" sz="2000" dirty="0"/>
              <a:t>（六）利息、股息、红利所得；</a:t>
            </a:r>
            <a:endParaRPr lang="en-US" altLang="zh-CN" sz="2000" dirty="0"/>
          </a:p>
          <a:p>
            <a:r>
              <a:rPr lang="zh-CN" altLang="zh-CN" sz="2000" dirty="0"/>
              <a:t>（七）财产租赁所得；</a:t>
            </a:r>
            <a:endParaRPr lang="en-US" altLang="zh-CN" sz="2000" dirty="0"/>
          </a:p>
          <a:p>
            <a:r>
              <a:rPr lang="zh-CN" altLang="zh-CN" sz="2000" dirty="0"/>
              <a:t>（八）财产转让所得；</a:t>
            </a:r>
            <a:endParaRPr lang="en-US" altLang="zh-CN" sz="2000" dirty="0"/>
          </a:p>
          <a:p>
            <a:r>
              <a:rPr lang="zh-CN" altLang="zh-CN" sz="2000" dirty="0"/>
              <a:t>（九）偶然所得。</a:t>
            </a:r>
            <a:endParaRPr lang="en-US" altLang="zh-CN" sz="2000" dirty="0"/>
          </a:p>
          <a:p>
            <a:r>
              <a:rPr lang="zh-CN" altLang="zh-CN" sz="2000" dirty="0"/>
              <a:t>居民个人取得前款第一项至第四项所得（以下称综合所得），按纳税年度合并计算个人所得税；非居民个人取得前款第一项至第四项所得，按月或者按次分项计算个人所得税。纳税人取得前款第五项至第九项所得，依照规定分别计算个人所得税。</a:t>
            </a:r>
          </a:p>
          <a:p>
            <a:endParaRPr lang="zh-CN" altLang="zh-CN" sz="2400" dirty="0"/>
          </a:p>
        </p:txBody>
      </p:sp>
    </p:spTree>
  </p:cSld>
  <p:clrMapOvr>
    <a:masterClrMapping/>
  </p:clrMapOvr>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p:cNvSpPr>
          <p:nvPr>
            <p:ph type="title"/>
          </p:nvPr>
        </p:nvSpPr>
        <p:spPr>
          <a:xfrm>
            <a:off x="685800" y="152400"/>
            <a:ext cx="6870700" cy="828675"/>
          </a:xfrm>
        </p:spPr>
        <p:txBody>
          <a:bodyPr vert="horz" wrap="square" lIns="91440" tIns="45720" rIns="91440" bIns="45720" anchor="b" anchorCtr="0"/>
          <a:lstStyle/>
          <a:p>
            <a:pPr eaLnBrk="1" hangingPunct="1"/>
            <a:r>
              <a:rPr lang="zh-CN" altLang="en-US" b="1" dirty="0">
                <a:ea typeface="华文彩云" panose="02010800040101010101" pitchFamily="2" charset="-122"/>
              </a:rPr>
              <a:t>个人所得税的税率</a:t>
            </a:r>
          </a:p>
        </p:txBody>
      </p:sp>
      <p:sp>
        <p:nvSpPr>
          <p:cNvPr id="254979" name="Rectangle 3"/>
          <p:cNvSpPr>
            <a:spLocks noGrp="1"/>
          </p:cNvSpPr>
          <p:nvPr>
            <p:ph idx="1"/>
          </p:nvPr>
        </p:nvSpPr>
        <p:spPr>
          <a:xfrm>
            <a:off x="685800" y="1125538"/>
            <a:ext cx="7696200" cy="431800"/>
          </a:xfrm>
        </p:spPr>
        <p:txBody>
          <a:bodyPr vert="horz" wrap="square" lIns="91440" tIns="45720" rIns="91440" bIns="45720" anchor="t" anchorCtr="0"/>
          <a:lstStyle/>
          <a:p>
            <a:pPr eaLnBrk="1" hangingPunct="1">
              <a:lnSpc>
                <a:spcPct val="90000"/>
              </a:lnSpc>
              <a:buNone/>
            </a:pPr>
            <a:r>
              <a:rPr lang="zh-CN" altLang="zh-CN" sz="2400" dirty="0"/>
              <a:t>个人所得税税率表一（综合所得适用）</a:t>
            </a:r>
            <a:endParaRPr lang="en-US" altLang="zh-CN" sz="2400" dirty="0">
              <a:latin typeface="楷体_GB2312" pitchFamily="49" charset="-122"/>
              <a:ea typeface="楷体_GB2312" pitchFamily="49" charset="-122"/>
            </a:endParaRPr>
          </a:p>
        </p:txBody>
      </p:sp>
      <p:graphicFrame>
        <p:nvGraphicFramePr>
          <p:cNvPr id="4" name="表格 3"/>
          <p:cNvGraphicFramePr>
            <a:graphicFrameLocks noGrp="1"/>
          </p:cNvGraphicFramePr>
          <p:nvPr/>
        </p:nvGraphicFramePr>
        <p:xfrm>
          <a:off x="827088" y="1700213"/>
          <a:ext cx="7056783" cy="2560320"/>
        </p:xfrm>
        <a:graphic>
          <a:graphicData uri="http://schemas.openxmlformats.org/drawingml/2006/table">
            <a:tbl>
              <a:tblPr/>
              <a:tblGrid>
                <a:gridCol w="969065">
                  <a:extLst>
                    <a:ext uri="{9D8B030D-6E8A-4147-A177-3AD203B41FA5}">
                      <a16:colId xmlns:a16="http://schemas.microsoft.com/office/drawing/2014/main" val="20000"/>
                    </a:ext>
                  </a:extLst>
                </a:gridCol>
                <a:gridCol w="4609273">
                  <a:extLst>
                    <a:ext uri="{9D8B030D-6E8A-4147-A177-3AD203B41FA5}">
                      <a16:colId xmlns:a16="http://schemas.microsoft.com/office/drawing/2014/main" val="20001"/>
                    </a:ext>
                  </a:extLst>
                </a:gridCol>
                <a:gridCol w="1478445">
                  <a:extLst>
                    <a:ext uri="{9D8B030D-6E8A-4147-A177-3AD203B41FA5}">
                      <a16:colId xmlns:a16="http://schemas.microsoft.com/office/drawing/2014/main" val="20002"/>
                    </a:ext>
                  </a:extLst>
                </a:gridCol>
              </a:tblGrid>
              <a:tr h="306034">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级数</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全年应纳税所得额</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税率（％）</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0"/>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1</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不超过</a:t>
                      </a:r>
                      <a:r>
                        <a:rPr lang="en-US" sz="1800" kern="100">
                          <a:latin typeface="Times New Roman" panose="02020603050405020304"/>
                          <a:ea typeface="宋体" panose="02010600030101010101" pitchFamily="2" charset="-122"/>
                          <a:cs typeface="Times New Roman" panose="02020603050405020304"/>
                        </a:rPr>
                        <a:t>36000</a:t>
                      </a:r>
                      <a:r>
                        <a:rPr lang="x-none" sz="1800" kern="100">
                          <a:latin typeface="宋体" panose="02010600030101010101" pitchFamily="2" charset="-122"/>
                          <a:ea typeface="宋体" panose="02010600030101010101" pitchFamily="2" charset="-122"/>
                          <a:cs typeface="Times New Roman" panose="02020603050405020304"/>
                        </a:rPr>
                        <a:t>元的</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1"/>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2</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36000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144000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10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2"/>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dirty="0">
                          <a:latin typeface="宋体" panose="02010600030101010101" pitchFamily="2" charset="-122"/>
                          <a:ea typeface="宋体" panose="02010600030101010101" pitchFamily="2" charset="-122"/>
                          <a:cs typeface="Times New Roman" panose="02020603050405020304"/>
                        </a:rPr>
                        <a:t>超过</a:t>
                      </a:r>
                      <a:r>
                        <a:rPr lang="en-US" sz="1800" kern="100" dirty="0">
                          <a:latin typeface="Times New Roman" panose="02020603050405020304"/>
                          <a:ea typeface="宋体" panose="02010600030101010101" pitchFamily="2" charset="-122"/>
                          <a:cs typeface="Times New Roman" panose="02020603050405020304"/>
                        </a:rPr>
                        <a:t>144000</a:t>
                      </a:r>
                      <a:r>
                        <a:rPr lang="x-none" sz="1800" kern="100" dirty="0">
                          <a:latin typeface="宋体" panose="02010600030101010101" pitchFamily="2" charset="-122"/>
                          <a:ea typeface="宋体" panose="02010600030101010101" pitchFamily="2" charset="-122"/>
                          <a:cs typeface="Times New Roman" panose="02020603050405020304"/>
                        </a:rPr>
                        <a:t>元至</a:t>
                      </a:r>
                      <a:r>
                        <a:rPr lang="en-US" sz="1800" kern="100" dirty="0">
                          <a:latin typeface="Times New Roman" panose="02020603050405020304"/>
                          <a:ea typeface="宋体" panose="02010600030101010101" pitchFamily="2" charset="-122"/>
                          <a:cs typeface="Times New Roman" panose="02020603050405020304"/>
                        </a:rPr>
                        <a:t>300000</a:t>
                      </a:r>
                      <a:r>
                        <a:rPr lang="x-none" sz="1800" kern="100" dirty="0">
                          <a:latin typeface="宋体" panose="02010600030101010101" pitchFamily="2" charset="-122"/>
                          <a:ea typeface="宋体" panose="02010600030101010101" pitchFamily="2" charset="-122"/>
                          <a:cs typeface="Times New Roman" panose="02020603050405020304"/>
                        </a:rPr>
                        <a:t>元的部分</a:t>
                      </a:r>
                      <a:endParaRPr lang="zh-CN" sz="1800" kern="100" dirty="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20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3"/>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4</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300000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420000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25</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4"/>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5</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420000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660000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5"/>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6</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dirty="0">
                          <a:latin typeface="宋体" panose="02010600030101010101" pitchFamily="2" charset="-122"/>
                          <a:ea typeface="宋体" panose="02010600030101010101" pitchFamily="2" charset="-122"/>
                          <a:cs typeface="Times New Roman" panose="02020603050405020304"/>
                        </a:rPr>
                        <a:t>超过</a:t>
                      </a:r>
                      <a:r>
                        <a:rPr lang="en-US" sz="1800" kern="100" dirty="0">
                          <a:latin typeface="Times New Roman" panose="02020603050405020304"/>
                          <a:ea typeface="宋体" panose="02010600030101010101" pitchFamily="2" charset="-122"/>
                          <a:cs typeface="Times New Roman" panose="02020603050405020304"/>
                        </a:rPr>
                        <a:t>660000</a:t>
                      </a:r>
                      <a:r>
                        <a:rPr lang="x-none" sz="1800" kern="100" dirty="0">
                          <a:latin typeface="宋体" panose="02010600030101010101" pitchFamily="2" charset="-122"/>
                          <a:ea typeface="宋体" panose="02010600030101010101" pitchFamily="2" charset="-122"/>
                          <a:cs typeface="Times New Roman" panose="02020603050405020304"/>
                        </a:rPr>
                        <a:t>元至</a:t>
                      </a:r>
                      <a:r>
                        <a:rPr lang="en-US" sz="1800" kern="100" dirty="0">
                          <a:latin typeface="Times New Roman" panose="02020603050405020304"/>
                          <a:ea typeface="宋体" panose="02010600030101010101" pitchFamily="2" charset="-122"/>
                          <a:cs typeface="Times New Roman" panose="02020603050405020304"/>
                        </a:rPr>
                        <a:t>960000</a:t>
                      </a:r>
                      <a:r>
                        <a:rPr lang="x-none" sz="1800" kern="100" dirty="0">
                          <a:latin typeface="宋体" panose="02010600030101010101" pitchFamily="2" charset="-122"/>
                          <a:ea typeface="宋体" panose="02010600030101010101" pitchFamily="2" charset="-122"/>
                          <a:cs typeface="Times New Roman" panose="02020603050405020304"/>
                        </a:rPr>
                        <a:t>元的部分</a:t>
                      </a:r>
                      <a:endParaRPr lang="zh-CN" sz="1800" kern="100" dirty="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35</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6"/>
                  </a:ext>
                </a:extLst>
              </a:tr>
              <a:tr h="30603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7</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dirty="0">
                          <a:latin typeface="宋体" panose="02010600030101010101" pitchFamily="2" charset="-122"/>
                          <a:ea typeface="宋体" panose="02010600030101010101" pitchFamily="2" charset="-122"/>
                          <a:cs typeface="Times New Roman" panose="02020603050405020304"/>
                        </a:rPr>
                        <a:t>超过</a:t>
                      </a:r>
                      <a:r>
                        <a:rPr lang="en-US" sz="1800" kern="100" dirty="0">
                          <a:latin typeface="Times New Roman" panose="02020603050405020304"/>
                          <a:ea typeface="宋体" panose="02010600030101010101" pitchFamily="2" charset="-122"/>
                          <a:cs typeface="Times New Roman" panose="02020603050405020304"/>
                        </a:rPr>
                        <a:t>960000</a:t>
                      </a:r>
                      <a:r>
                        <a:rPr lang="x-none" sz="1800" kern="100" dirty="0">
                          <a:latin typeface="宋体" panose="02010600030101010101" pitchFamily="2" charset="-122"/>
                          <a:ea typeface="宋体" panose="02010600030101010101" pitchFamily="2" charset="-122"/>
                          <a:cs typeface="Times New Roman" panose="02020603050405020304"/>
                        </a:rPr>
                        <a:t>元的部分</a:t>
                      </a:r>
                      <a:endParaRPr lang="zh-CN" sz="1800" kern="100" dirty="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dirty="0">
                          <a:latin typeface="Times New Roman" panose="02020603050405020304"/>
                          <a:ea typeface="宋体" panose="02010600030101010101" pitchFamily="2" charset="-122"/>
                          <a:cs typeface="Times New Roman" panose="02020603050405020304"/>
                        </a:rPr>
                        <a:t>45</a:t>
                      </a:r>
                      <a:endParaRPr lang="zh-CN" sz="1800" kern="100" dirty="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7"/>
                  </a:ext>
                </a:extLst>
              </a:tr>
            </a:tbl>
          </a:graphicData>
        </a:graphic>
      </p:graphicFrame>
      <p:sp>
        <p:nvSpPr>
          <p:cNvPr id="255005" name="Rectangle 3"/>
          <p:cNvSpPr txBox="1"/>
          <p:nvPr/>
        </p:nvSpPr>
        <p:spPr>
          <a:xfrm>
            <a:off x="827088" y="4581525"/>
            <a:ext cx="7696200" cy="1584325"/>
          </a:xfrm>
          <a:prstGeom prst="rect">
            <a:avLst/>
          </a:prstGeom>
          <a:noFill/>
          <a:ln w="9525">
            <a:noFill/>
          </a:ln>
        </p:spPr>
        <p:txBody>
          <a:bodyPr/>
          <a:lstStyle/>
          <a:p>
            <a:r>
              <a:rPr lang="zh-CN" altLang="en-US" sz="1800" dirty="0">
                <a:latin typeface="Comic Sans MS" panose="030F0702030302020204" pitchFamily="66" charset="0"/>
              </a:rPr>
              <a:t>本表所称全年应纳税所得额是指依照本法第六条的规定，居民个人取得综合所得以每一纳税年度收入额减除费用六万元以及专项扣除、专项附加扣除和依法确定的其他扣除后的余额。</a:t>
            </a:r>
            <a:endParaRPr lang="zh-CN" altLang="zh-CN" sz="1800" dirty="0">
              <a:latin typeface="Comic Sans MS" panose="030F0702030302020204" pitchFamily="66" charset="0"/>
            </a:endParaRPr>
          </a:p>
          <a:p>
            <a:r>
              <a:rPr lang="zh-CN" altLang="en-US" sz="1800" dirty="0">
                <a:latin typeface="Comic Sans MS" panose="030F0702030302020204" pitchFamily="66" charset="0"/>
              </a:rPr>
              <a:t>非居民个人取得工资、薪金所得，劳务报酬所得，稿酬所得和特许权使用费所得，依照本表按月换算后计算应纳税额。</a:t>
            </a:r>
            <a:endParaRPr lang="zh-CN" altLang="zh-CN" sz="1800" dirty="0">
              <a:latin typeface="Comic Sans MS" panose="030F0702030302020204" pitchFamily="66" charset="0"/>
            </a:endParaRPr>
          </a:p>
        </p:txBody>
      </p:sp>
    </p:spTree>
  </p:cSld>
  <p:clrMapOvr>
    <a:masterClrMapping/>
  </p:clrMapOvr>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p:cNvSpPr>
          <p:nvPr>
            <p:ph type="title"/>
          </p:nvPr>
        </p:nvSpPr>
        <p:spPr>
          <a:xfrm>
            <a:off x="685800" y="152400"/>
            <a:ext cx="6870700" cy="828675"/>
          </a:xfrm>
        </p:spPr>
        <p:txBody>
          <a:bodyPr vert="horz" wrap="square" lIns="91440" tIns="45720" rIns="91440" bIns="45720" anchor="b" anchorCtr="0"/>
          <a:lstStyle/>
          <a:p>
            <a:pPr eaLnBrk="1" hangingPunct="1"/>
            <a:r>
              <a:rPr lang="zh-CN" altLang="en-US" b="1" dirty="0">
                <a:ea typeface="华文彩云" panose="02010800040101010101" pitchFamily="2" charset="-122"/>
              </a:rPr>
              <a:t>个人所得税的税率</a:t>
            </a:r>
          </a:p>
        </p:txBody>
      </p:sp>
      <p:sp>
        <p:nvSpPr>
          <p:cNvPr id="256003" name="Rectangle 3"/>
          <p:cNvSpPr>
            <a:spLocks noGrp="1"/>
          </p:cNvSpPr>
          <p:nvPr>
            <p:ph idx="1"/>
          </p:nvPr>
        </p:nvSpPr>
        <p:spPr>
          <a:xfrm>
            <a:off x="685800" y="1125538"/>
            <a:ext cx="7696200" cy="431800"/>
          </a:xfrm>
        </p:spPr>
        <p:txBody>
          <a:bodyPr vert="horz" wrap="square" lIns="91440" tIns="45720" rIns="91440" bIns="45720" anchor="t" anchorCtr="0"/>
          <a:lstStyle/>
          <a:p>
            <a:pPr eaLnBrk="1" hangingPunct="1">
              <a:lnSpc>
                <a:spcPct val="90000"/>
              </a:lnSpc>
              <a:buNone/>
            </a:pPr>
            <a:r>
              <a:rPr lang="zh-CN" altLang="zh-CN" sz="2400" dirty="0"/>
              <a:t>个人所得税税率表二（经营所得适用）</a:t>
            </a:r>
            <a:endParaRPr lang="en-US" altLang="zh-CN" sz="2400" dirty="0">
              <a:latin typeface="楷体_GB2312" pitchFamily="49" charset="-122"/>
              <a:ea typeface="楷体_GB2312" pitchFamily="49" charset="-122"/>
            </a:endParaRPr>
          </a:p>
        </p:txBody>
      </p:sp>
      <p:sp>
        <p:nvSpPr>
          <p:cNvPr id="256004" name="Rectangle 3"/>
          <p:cNvSpPr txBox="1"/>
          <p:nvPr/>
        </p:nvSpPr>
        <p:spPr>
          <a:xfrm>
            <a:off x="827088" y="4581525"/>
            <a:ext cx="7696200" cy="792163"/>
          </a:xfrm>
          <a:prstGeom prst="rect">
            <a:avLst/>
          </a:prstGeom>
          <a:noFill/>
          <a:ln w="9525">
            <a:noFill/>
          </a:ln>
        </p:spPr>
        <p:txBody>
          <a:bodyPr/>
          <a:lstStyle/>
          <a:p>
            <a:r>
              <a:rPr lang="zh-CN" altLang="en-US" sz="1800" dirty="0">
                <a:latin typeface="Comic Sans MS" panose="030F0702030302020204" pitchFamily="66" charset="0"/>
              </a:rPr>
              <a:t>本表所称全年应纳税所得额是指依照本法第六条的规定，以每一纳税年度的收入总额减除成本、费用以及损失后的余额。</a:t>
            </a:r>
            <a:endParaRPr lang="zh-CN" altLang="zh-CN" sz="1800" dirty="0">
              <a:latin typeface="Comic Sans MS" panose="030F0702030302020204" pitchFamily="66" charset="0"/>
            </a:endParaRPr>
          </a:p>
        </p:txBody>
      </p:sp>
      <p:graphicFrame>
        <p:nvGraphicFramePr>
          <p:cNvPr id="6" name="表格 5"/>
          <p:cNvGraphicFramePr>
            <a:graphicFrameLocks noGrp="1"/>
          </p:cNvGraphicFramePr>
          <p:nvPr/>
        </p:nvGraphicFramePr>
        <p:xfrm>
          <a:off x="900113" y="1844675"/>
          <a:ext cx="6840759" cy="2376264"/>
        </p:xfrm>
        <a:graphic>
          <a:graphicData uri="http://schemas.openxmlformats.org/drawingml/2006/table">
            <a:tbl>
              <a:tblPr/>
              <a:tblGrid>
                <a:gridCol w="927356">
                  <a:extLst>
                    <a:ext uri="{9D8B030D-6E8A-4147-A177-3AD203B41FA5}">
                      <a16:colId xmlns:a16="http://schemas.microsoft.com/office/drawing/2014/main" val="20000"/>
                    </a:ext>
                  </a:extLst>
                </a:gridCol>
                <a:gridCol w="4468172">
                  <a:extLst>
                    <a:ext uri="{9D8B030D-6E8A-4147-A177-3AD203B41FA5}">
                      <a16:colId xmlns:a16="http://schemas.microsoft.com/office/drawing/2014/main" val="20001"/>
                    </a:ext>
                  </a:extLst>
                </a:gridCol>
                <a:gridCol w="1445231">
                  <a:extLst>
                    <a:ext uri="{9D8B030D-6E8A-4147-A177-3AD203B41FA5}">
                      <a16:colId xmlns:a16="http://schemas.microsoft.com/office/drawing/2014/main" val="20002"/>
                    </a:ext>
                  </a:extLst>
                </a:gridCol>
              </a:tblGrid>
              <a:tr h="396044">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级数</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全年应纳税所得额</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税率（％）</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0"/>
                  </a:ext>
                </a:extLst>
              </a:tr>
              <a:tr h="39604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1</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不超过</a:t>
                      </a:r>
                      <a:r>
                        <a:rPr lang="en-US" sz="1800" kern="100">
                          <a:latin typeface="Times New Roman" panose="02020603050405020304"/>
                          <a:ea typeface="宋体" panose="02010600030101010101" pitchFamily="2" charset="-122"/>
                          <a:cs typeface="Times New Roman" panose="02020603050405020304"/>
                        </a:rPr>
                        <a:t>30000</a:t>
                      </a:r>
                      <a:r>
                        <a:rPr lang="x-none" sz="1800" kern="100">
                          <a:latin typeface="宋体" panose="02010600030101010101" pitchFamily="2" charset="-122"/>
                          <a:ea typeface="宋体" panose="02010600030101010101" pitchFamily="2" charset="-122"/>
                          <a:cs typeface="Times New Roman" panose="02020603050405020304"/>
                        </a:rPr>
                        <a:t>元的</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5</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1"/>
                  </a:ext>
                </a:extLst>
              </a:tr>
              <a:tr h="39604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2</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30000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90000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10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2"/>
                  </a:ext>
                </a:extLst>
              </a:tr>
              <a:tr h="39604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90000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300000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20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3"/>
                  </a:ext>
                </a:extLst>
              </a:tr>
              <a:tr h="39604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4</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300000</a:t>
                      </a:r>
                      <a:r>
                        <a:rPr lang="x-none" sz="1800" kern="100">
                          <a:latin typeface="宋体" panose="02010600030101010101" pitchFamily="2" charset="-122"/>
                          <a:ea typeface="宋体" panose="02010600030101010101" pitchFamily="2" charset="-122"/>
                          <a:cs typeface="Times New Roman" panose="02020603050405020304"/>
                        </a:rPr>
                        <a:t>元至</a:t>
                      </a:r>
                      <a:r>
                        <a:rPr lang="en-US" sz="1800" kern="100">
                          <a:latin typeface="Times New Roman" panose="02020603050405020304"/>
                          <a:ea typeface="宋体" panose="02010600030101010101" pitchFamily="2" charset="-122"/>
                          <a:cs typeface="Times New Roman" panose="02020603050405020304"/>
                        </a:rPr>
                        <a:t>500000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30</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4"/>
                  </a:ext>
                </a:extLst>
              </a:tr>
              <a:tr h="396044">
                <a:tc>
                  <a:txBody>
                    <a:bodyPr/>
                    <a:lstStyle/>
                    <a:p>
                      <a:pPr>
                        <a:spcAft>
                          <a:spcPts val="0"/>
                        </a:spcAft>
                      </a:pPr>
                      <a:r>
                        <a:rPr lang="en-US" sz="1800" kern="100">
                          <a:latin typeface="Times New Roman" panose="02020603050405020304"/>
                          <a:ea typeface="宋体" panose="02010600030101010101" pitchFamily="2" charset="-122"/>
                          <a:cs typeface="Times New Roman" panose="02020603050405020304"/>
                        </a:rPr>
                        <a:t>5</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tc>
                  <a:txBody>
                    <a:bodyPr/>
                    <a:lstStyle/>
                    <a:p>
                      <a:pPr>
                        <a:spcAft>
                          <a:spcPts val="0"/>
                        </a:spcAft>
                      </a:pPr>
                      <a:r>
                        <a:rPr lang="x-none" sz="1800" kern="100">
                          <a:latin typeface="宋体" panose="02010600030101010101" pitchFamily="2" charset="-122"/>
                          <a:ea typeface="宋体" panose="02010600030101010101" pitchFamily="2" charset="-122"/>
                          <a:cs typeface="Times New Roman" panose="02020603050405020304"/>
                        </a:rPr>
                        <a:t>超过</a:t>
                      </a:r>
                      <a:r>
                        <a:rPr lang="en-US" sz="1800" kern="100">
                          <a:latin typeface="Times New Roman" panose="02020603050405020304"/>
                          <a:ea typeface="宋体" panose="02010600030101010101" pitchFamily="2" charset="-122"/>
                          <a:cs typeface="Times New Roman" panose="02020603050405020304"/>
                        </a:rPr>
                        <a:t>500000</a:t>
                      </a:r>
                      <a:r>
                        <a:rPr lang="x-none" sz="1800" kern="100">
                          <a:latin typeface="宋体" panose="02010600030101010101" pitchFamily="2" charset="-122"/>
                          <a:ea typeface="宋体" panose="02010600030101010101" pitchFamily="2" charset="-122"/>
                          <a:cs typeface="Times New Roman" panose="02020603050405020304"/>
                        </a:rPr>
                        <a:t>元的部分</a:t>
                      </a:r>
                      <a:endParaRPr lang="zh-CN" sz="1800" kern="100">
                        <a:latin typeface="Times New Roman" panose="02020603050405020304"/>
                        <a:ea typeface="宋体" panose="02010600030101010101" pitchFamily="2" charset="-122"/>
                        <a:cs typeface="Times New Roman" panose="02020603050405020304"/>
                      </a:endParaRPr>
                    </a:p>
                  </a:txBody>
                  <a:tcPr marL="22860" marR="22860" marT="22860" marB="22860">
                    <a:lnL>
                      <a:noFill/>
                    </a:lnL>
                    <a:lnR>
                      <a:noFill/>
                    </a:lnR>
                    <a:lnT>
                      <a:noFill/>
                    </a:lnT>
                    <a:lnB>
                      <a:noFill/>
                    </a:lnB>
                    <a:solidFill>
                      <a:srgbClr val="F0F5FE"/>
                    </a:solidFill>
                  </a:tcPr>
                </a:tc>
                <a:tc>
                  <a:txBody>
                    <a:bodyPr/>
                    <a:lstStyle/>
                    <a:p>
                      <a:pPr>
                        <a:spcAft>
                          <a:spcPts val="0"/>
                        </a:spcAft>
                      </a:pPr>
                      <a:r>
                        <a:rPr lang="en-US" sz="1800" kern="100" dirty="0">
                          <a:latin typeface="Times New Roman" panose="02020603050405020304"/>
                          <a:ea typeface="宋体" panose="02010600030101010101" pitchFamily="2" charset="-122"/>
                          <a:cs typeface="Times New Roman" panose="02020603050405020304"/>
                        </a:rPr>
                        <a:t>35</a:t>
                      </a:r>
                      <a:endParaRPr lang="zh-CN" sz="1800" kern="100" dirty="0">
                        <a:latin typeface="Times New Roman" panose="02020603050405020304"/>
                        <a:ea typeface="宋体" panose="02010600030101010101" pitchFamily="2" charset="-122"/>
                        <a:cs typeface="Times New Roman" panose="02020603050405020304"/>
                      </a:endParaRPr>
                    </a:p>
                  </a:txBody>
                  <a:tcPr marL="22860" marR="22860" marT="22860" marB="22860" anchor="ctr">
                    <a:lnL>
                      <a:noFill/>
                    </a:lnL>
                    <a:lnR>
                      <a:noFill/>
                    </a:lnR>
                    <a:lnT>
                      <a:noFill/>
                    </a:lnT>
                    <a:lnB>
                      <a:noFill/>
                    </a:lnB>
                    <a:solidFill>
                      <a:srgbClr val="F0F5FE"/>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九、税收征收管理法</a:t>
            </a:r>
          </a:p>
        </p:txBody>
      </p:sp>
      <p:sp>
        <p:nvSpPr>
          <p:cNvPr id="257027" name="Rectangle 3"/>
          <p:cNvSpPr>
            <a:spLocks noGrp="1"/>
          </p:cNvSpPr>
          <p:nvPr>
            <p:ph idx="1"/>
          </p:nvPr>
        </p:nvSpPr>
        <p:spPr>
          <a:xfrm>
            <a:off x="685800" y="1828800"/>
            <a:ext cx="7696200" cy="4121150"/>
          </a:xfrm>
        </p:spPr>
        <p:txBody>
          <a:bodyPr vert="horz" wrap="square" lIns="91440" tIns="45720" rIns="91440" bIns="45720" anchor="t" anchorCtr="0"/>
          <a:lstStyle/>
          <a:p>
            <a:pPr eaLnBrk="1" hangingPunct="1"/>
            <a:r>
              <a:rPr lang="zh-CN" altLang="en-US" b="1" dirty="0">
                <a:latin typeface="宋体" panose="02010600030101010101" pitchFamily="2" charset="-122"/>
              </a:rPr>
              <a:t>税务登记、帐簿、凭证管理、纳税申报</a:t>
            </a:r>
          </a:p>
          <a:p>
            <a:pPr eaLnBrk="1" hangingPunct="1"/>
            <a:r>
              <a:rPr lang="zh-CN" altLang="en-US" b="1" dirty="0">
                <a:latin typeface="宋体" panose="02010600030101010101" pitchFamily="2" charset="-122"/>
              </a:rPr>
              <a:t>税务机关的行政执法权：征收滞纳金、采取保全措施、强制执行措施、离境清税以及税务机关代位权和撤销权等。 </a:t>
            </a:r>
          </a:p>
          <a:p>
            <a:pPr eaLnBrk="1" hangingPunct="1"/>
            <a:r>
              <a:rPr lang="zh-CN" altLang="en-US" b="1" dirty="0">
                <a:latin typeface="宋体" panose="02010600030101010101" pitchFamily="2" charset="-122"/>
              </a:rPr>
              <a:t>纳税上的争议</a:t>
            </a:r>
            <a:r>
              <a:rPr lang="zh-CN" altLang="en-US" b="1" u="sng" dirty="0">
                <a:solidFill>
                  <a:srgbClr val="E83B18"/>
                </a:solidFill>
                <a:latin typeface="宋体" panose="02010600030101010101" pitchFamily="2" charset="-122"/>
              </a:rPr>
              <a:t>必须先纳税，再复议，对复议不服的再进行诉讼</a:t>
            </a:r>
            <a:r>
              <a:rPr lang="zh-CN" altLang="en-US" b="1" dirty="0">
                <a:latin typeface="宋体" panose="02010600030101010101" pitchFamily="2" charset="-122"/>
              </a:rPr>
              <a:t>。若不纳税，纳税上的争议不予解决。</a:t>
            </a:r>
          </a:p>
        </p:txBody>
      </p:sp>
    </p:spTree>
  </p:cSld>
  <p:clrMapOvr>
    <a:masterClrMapping/>
  </p:clrMapOvr>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案例分析</a:t>
            </a:r>
          </a:p>
        </p:txBody>
      </p:sp>
      <p:sp>
        <p:nvSpPr>
          <p:cNvPr id="258051"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sz="2800" b="1" dirty="0">
                <a:latin typeface="楷体_GB2312" pitchFamily="49" charset="-122"/>
                <a:ea typeface="楷体_GB2312" pitchFamily="49" charset="-122"/>
              </a:rPr>
              <a:t>税务机关在实行税收保全措施和强制执行措施时，下列哪些财产或者物品不在此类措施范围之内？ </a:t>
            </a:r>
          </a:p>
          <a:p>
            <a:pPr eaLnBrk="1" hangingPunct="1">
              <a:lnSpc>
                <a:spcPct val="90000"/>
              </a:lnSpc>
            </a:pPr>
            <a:r>
              <a:rPr lang="en-US" altLang="zh-CN" sz="2800" b="1" dirty="0">
                <a:latin typeface="楷体_GB2312" pitchFamily="49" charset="-122"/>
                <a:ea typeface="楷体_GB2312" pitchFamily="49" charset="-122"/>
              </a:rPr>
              <a:t>A</a:t>
            </a:r>
            <a:r>
              <a:rPr lang="zh-CN" altLang="en-US" sz="2800" b="1" dirty="0">
                <a:latin typeface="楷体_GB2312" pitchFamily="49" charset="-122"/>
                <a:ea typeface="楷体_GB2312" pitchFamily="49" charset="-122"/>
              </a:rPr>
              <a:t>、纳税人甲个人仅有的一套住房</a:t>
            </a:r>
          </a:p>
          <a:p>
            <a:pPr eaLnBrk="1" hangingPunct="1">
              <a:lnSpc>
                <a:spcPct val="90000"/>
              </a:lnSpc>
            </a:pPr>
            <a:r>
              <a:rPr lang="en-US" altLang="zh-CN" sz="2800" b="1" dirty="0">
                <a:latin typeface="楷体_GB2312" pitchFamily="49" charset="-122"/>
                <a:ea typeface="楷体_GB2312" pitchFamily="49" charset="-122"/>
              </a:rPr>
              <a:t>B</a:t>
            </a:r>
            <a:r>
              <a:rPr lang="zh-CN" altLang="en-US" sz="2800" b="1" dirty="0">
                <a:latin typeface="楷体_GB2312" pitchFamily="49" charset="-122"/>
                <a:ea typeface="楷体_GB2312" pitchFamily="49" charset="-122"/>
              </a:rPr>
              <a:t>、纳税人乙个人所有的金银首饰</a:t>
            </a:r>
          </a:p>
          <a:p>
            <a:pPr eaLnBrk="1" hangingPunct="1">
              <a:lnSpc>
                <a:spcPct val="90000"/>
              </a:lnSpc>
            </a:pPr>
            <a:r>
              <a:rPr lang="en-US" altLang="zh-CN" sz="2800" b="1" dirty="0">
                <a:latin typeface="楷体_GB2312" pitchFamily="49" charset="-122"/>
                <a:ea typeface="楷体_GB2312" pitchFamily="49" charset="-122"/>
              </a:rPr>
              <a:t>C</a:t>
            </a:r>
            <a:r>
              <a:rPr lang="zh-CN" altLang="en-US" sz="2800" b="1" dirty="0">
                <a:latin typeface="楷体_GB2312" pitchFamily="49" charset="-122"/>
                <a:ea typeface="楷体_GB2312" pitchFamily="49" charset="-122"/>
              </a:rPr>
              <a:t>、纳税人丙自用的私人汽车</a:t>
            </a:r>
          </a:p>
          <a:p>
            <a:pPr eaLnBrk="1" hangingPunct="1">
              <a:lnSpc>
                <a:spcPct val="90000"/>
              </a:lnSpc>
            </a:pPr>
            <a:r>
              <a:rPr lang="en-US" altLang="zh-CN" sz="2800" b="1" dirty="0">
                <a:latin typeface="楷体_GB2312" pitchFamily="49" charset="-122"/>
                <a:ea typeface="楷体_GB2312" pitchFamily="49" charset="-122"/>
              </a:rPr>
              <a:t>D</a:t>
            </a:r>
            <a:r>
              <a:rPr lang="zh-CN" altLang="en-US" sz="2800" b="1" dirty="0">
                <a:latin typeface="楷体_GB2312" pitchFamily="49" charset="-122"/>
                <a:ea typeface="楷体_GB2312" pitchFamily="49" charset="-122"/>
              </a:rPr>
              <a:t>、纳税人丁所有的单价在</a:t>
            </a:r>
            <a:r>
              <a:rPr lang="en-US" altLang="zh-CN" sz="2800" b="1" dirty="0">
                <a:latin typeface="楷体_GB2312" pitchFamily="49" charset="-122"/>
                <a:ea typeface="楷体_GB2312" pitchFamily="49" charset="-122"/>
              </a:rPr>
              <a:t>5000</a:t>
            </a:r>
            <a:r>
              <a:rPr lang="zh-CN" altLang="en-US" sz="2800" b="1" dirty="0">
                <a:latin typeface="楷体_GB2312" pitchFamily="49" charset="-122"/>
                <a:ea typeface="楷体_GB2312" pitchFamily="49" charset="-122"/>
              </a:rPr>
              <a:t>以下的生活用品</a:t>
            </a:r>
          </a:p>
        </p:txBody>
      </p:sp>
    </p:spTree>
  </p:cSld>
  <p:clrMapOvr>
    <a:masterClrMapping/>
  </p:clrMapOvr>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本章重点</a:t>
            </a:r>
          </a:p>
        </p:txBody>
      </p:sp>
      <p:sp>
        <p:nvSpPr>
          <p:cNvPr id="259075" name="Rectangle 3"/>
          <p:cNvSpPr>
            <a:spLocks noGrp="1"/>
          </p:cNvSpPr>
          <p:nvPr>
            <p:ph idx="1"/>
          </p:nvPr>
        </p:nvSpPr>
        <p:spPr/>
        <p:txBody>
          <a:bodyPr vert="horz" wrap="square" lIns="91440" tIns="45720" rIns="91440" bIns="45720" anchor="t" anchorCtr="0"/>
          <a:lstStyle/>
          <a:p>
            <a:pPr eaLnBrk="1" hangingPunct="1"/>
            <a:r>
              <a:rPr lang="zh-CN" altLang="en-US" b="1" dirty="0"/>
              <a:t>税法的构成要素</a:t>
            </a:r>
          </a:p>
          <a:p>
            <a:pPr eaLnBrk="1" hangingPunct="1"/>
            <a:r>
              <a:rPr lang="zh-CN" altLang="en-US" b="1" dirty="0"/>
              <a:t>我国税法的体系</a:t>
            </a:r>
          </a:p>
          <a:p>
            <a:pPr eaLnBrk="1" hangingPunct="1"/>
            <a:r>
              <a:rPr lang="zh-CN" altLang="en-US" b="1" dirty="0"/>
              <a:t>各类税种的含义和基本税率</a:t>
            </a:r>
          </a:p>
          <a:p>
            <a:pPr eaLnBrk="1" hangingPunct="1"/>
            <a:endParaRPr lang="zh-CN" altLang="en-US" b="1" dirty="0"/>
          </a:p>
          <a:p>
            <a:pPr eaLnBrk="1" hangingPunct="1"/>
            <a:r>
              <a:rPr lang="zh-CN" altLang="en-US" b="1" dirty="0"/>
              <a:t>分组完成课后实验实训</a:t>
            </a:r>
          </a:p>
          <a:p>
            <a:pPr eaLnBrk="1" hangingPunct="1"/>
            <a:endParaRPr lang="en-US" altLang="zh-CN" b="1" dirty="0"/>
          </a:p>
        </p:txBody>
      </p:sp>
    </p:spTree>
  </p:cSld>
  <p:clrMapOvr>
    <a:masterClrMapping/>
  </p:clrMapOvr>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8" name="Rectangle 4">
            <a:extLst>
              <a:ext uri="{FF2B5EF4-FFF2-40B4-BE49-F238E27FC236}">
                <a16:creationId xmlns:a16="http://schemas.microsoft.com/office/drawing/2014/main" id="{CB27A019-8EA5-4FA4-9D9F-628E8F7D68B2}"/>
              </a:ext>
            </a:extLst>
          </p:cNvPr>
          <p:cNvSpPr>
            <a:spLocks noGrp="1" noChangeArrowheads="1"/>
          </p:cNvSpPr>
          <p:nvPr>
            <p:ph type="ctrTitle"/>
          </p:nvPr>
        </p:nvSpPr>
        <p:spPr/>
        <p:txBody>
          <a:bodyPr/>
          <a:lstStyle/>
          <a:p>
            <a:pPr eaLnBrk="1" hangingPunct="1">
              <a:defRPr/>
            </a:pPr>
            <a:r>
              <a:rPr lang="zh-CN" altLang="en-US" sz="4800" dirty="0">
                <a:ea typeface="隶书" panose="02010509060101010101" pitchFamily="49" charset="-122"/>
              </a:rPr>
              <a:t>第十一章</a:t>
            </a:r>
          </a:p>
        </p:txBody>
      </p:sp>
      <p:sp>
        <p:nvSpPr>
          <p:cNvPr id="328709" name="Rectangle 5">
            <a:extLst>
              <a:ext uri="{FF2B5EF4-FFF2-40B4-BE49-F238E27FC236}">
                <a16:creationId xmlns:a16="http://schemas.microsoft.com/office/drawing/2014/main" id="{BBEE4313-BB94-4A74-8F68-EC11FD60DBB0}"/>
              </a:ext>
            </a:extLst>
          </p:cNvPr>
          <p:cNvSpPr>
            <a:spLocks noGrp="1" noChangeArrowheads="1"/>
          </p:cNvSpPr>
          <p:nvPr>
            <p:ph type="subTitle" idx="1"/>
          </p:nvPr>
        </p:nvSpPr>
        <p:spPr/>
        <p:txBody>
          <a:bodyPr/>
          <a:lstStyle/>
          <a:p>
            <a:pPr eaLnBrk="1" hangingPunct="1">
              <a:defRPr/>
            </a:pPr>
            <a:r>
              <a:rPr lang="zh-CN" altLang="en-US" sz="4400" b="1">
                <a:ea typeface="隶书" panose="02010509060101010101" pitchFamily="49" charset="-122"/>
              </a:rPr>
              <a:t>劳动法制度概述</a:t>
            </a:r>
          </a:p>
        </p:txBody>
      </p:sp>
    </p:spTree>
  </p:cSld>
  <p:clrMapOvr>
    <a:masterClrMapping/>
  </p:clrMapOvr>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a:extLst>
              <a:ext uri="{FF2B5EF4-FFF2-40B4-BE49-F238E27FC236}">
                <a16:creationId xmlns:a16="http://schemas.microsoft.com/office/drawing/2014/main" id="{AB0C009B-688E-44B8-B9A1-4531625DF8FA}"/>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说明</a:t>
            </a:r>
          </a:p>
        </p:txBody>
      </p:sp>
      <p:sp>
        <p:nvSpPr>
          <p:cNvPr id="25602" name="Rectangle 3">
            <a:extLst>
              <a:ext uri="{FF2B5EF4-FFF2-40B4-BE49-F238E27FC236}">
                <a16:creationId xmlns:a16="http://schemas.microsoft.com/office/drawing/2014/main" id="{3A5118EB-8A72-413E-84F2-BDAC4FF0E596}"/>
              </a:ext>
            </a:extLst>
          </p:cNvPr>
          <p:cNvSpPr>
            <a:spLocks noGrp="1" noChangeArrowheads="1"/>
          </p:cNvSpPr>
          <p:nvPr>
            <p:ph idx="1"/>
          </p:nvPr>
        </p:nvSpPr>
        <p:spPr>
          <a:xfrm>
            <a:off x="457200" y="1700213"/>
            <a:ext cx="8229600" cy="4897437"/>
          </a:xfrm>
        </p:spPr>
        <p:txBody>
          <a:bodyPr/>
          <a:lstStyle/>
          <a:p>
            <a:r>
              <a:rPr lang="en-US" altLang="zh-CN" sz="2400"/>
              <a:t>    </a:t>
            </a:r>
            <a:r>
              <a:rPr lang="zh-CN" altLang="zh-CN" sz="2400" b="1"/>
              <a:t>《劳动法》自</a:t>
            </a:r>
            <a:r>
              <a:rPr lang="en-US" altLang="zh-CN" sz="2400" b="1"/>
              <a:t>1995</a:t>
            </a:r>
            <a:r>
              <a:rPr lang="zh-CN" altLang="zh-CN" sz="2400" b="1"/>
              <a:t>年１月１日起施行以来，劳资关系发生了巨大变化，为此第十届全国人民代表大会常务委员会第二十八次会议于</a:t>
            </a:r>
            <a:r>
              <a:rPr lang="en-US" altLang="zh-CN" sz="2400" b="1"/>
              <a:t>2007</a:t>
            </a:r>
            <a:r>
              <a:rPr lang="zh-CN" altLang="zh-CN" sz="2400" b="1"/>
              <a:t>年</a:t>
            </a:r>
            <a:r>
              <a:rPr lang="en-US" altLang="zh-CN" sz="2400" b="1"/>
              <a:t>6</a:t>
            </a:r>
            <a:r>
              <a:rPr lang="zh-CN" altLang="zh-CN" sz="2400" b="1"/>
              <a:t>月</a:t>
            </a:r>
            <a:r>
              <a:rPr lang="en-US" altLang="zh-CN" sz="2400" b="1"/>
              <a:t>29</a:t>
            </a:r>
            <a:r>
              <a:rPr lang="zh-CN" altLang="zh-CN" sz="2400" b="1"/>
              <a:t>日通过了《劳动合同法》，并于</a:t>
            </a:r>
            <a:r>
              <a:rPr lang="en-US" altLang="zh-CN" sz="2400" b="1"/>
              <a:t>2008</a:t>
            </a:r>
            <a:r>
              <a:rPr lang="zh-CN" altLang="zh-CN" sz="2400" b="1"/>
              <a:t>年</a:t>
            </a:r>
            <a:r>
              <a:rPr lang="en-US" altLang="zh-CN" sz="2400" b="1"/>
              <a:t>1</a:t>
            </a:r>
            <a:r>
              <a:rPr lang="zh-CN" altLang="zh-CN" sz="2400" b="1"/>
              <a:t>月</a:t>
            </a:r>
            <a:r>
              <a:rPr lang="en-US" altLang="zh-CN" sz="2400" b="1"/>
              <a:t>1</a:t>
            </a:r>
            <a:r>
              <a:rPr lang="zh-CN" altLang="zh-CN" sz="2400" b="1"/>
              <a:t>日起施行；</a:t>
            </a:r>
            <a:r>
              <a:rPr lang="en-US" altLang="zh-CN" sz="2400" b="1"/>
              <a:t>2012</a:t>
            </a:r>
            <a:r>
              <a:rPr lang="zh-CN" altLang="en-US" sz="2400" b="1"/>
              <a:t>该部法律进行了修订。</a:t>
            </a:r>
            <a:endParaRPr lang="en-US" altLang="zh-CN" sz="2400" b="1"/>
          </a:p>
          <a:p>
            <a:r>
              <a:rPr lang="en-US" altLang="zh-CN" sz="2400" b="1"/>
              <a:t>     </a:t>
            </a:r>
            <a:r>
              <a:rPr lang="zh-CN" altLang="zh-CN" sz="2400" b="1"/>
              <a:t>为了配合相关程序的执行，</a:t>
            </a:r>
            <a:r>
              <a:rPr lang="en-US" altLang="zh-CN" sz="2400" b="1"/>
              <a:t>2007</a:t>
            </a:r>
            <a:r>
              <a:rPr lang="zh-CN" altLang="zh-CN" sz="2400" b="1"/>
              <a:t>年</a:t>
            </a:r>
            <a:r>
              <a:rPr lang="en-US" altLang="zh-CN" sz="2400" b="1"/>
              <a:t>5</a:t>
            </a:r>
            <a:r>
              <a:rPr lang="zh-CN" altLang="zh-CN" sz="2400" b="1"/>
              <a:t>月</a:t>
            </a:r>
            <a:r>
              <a:rPr lang="en-US" altLang="zh-CN" sz="2400" b="1"/>
              <a:t>1</a:t>
            </a:r>
            <a:r>
              <a:rPr lang="zh-CN" altLang="zh-CN" sz="2400" b="1"/>
              <a:t>日又实施了《劳动争议调解仲裁法》，我国在劳动社会保障制度立法方面逐渐完善。</a:t>
            </a:r>
          </a:p>
          <a:p>
            <a:r>
              <a:rPr lang="en-US" altLang="zh-CN" sz="2400" b="1"/>
              <a:t>     </a:t>
            </a:r>
            <a:r>
              <a:rPr lang="zh-CN" altLang="zh-CN" sz="2400" b="1"/>
              <a:t>《社会保险法》2011年7月1日开始实施，2018年12月进行了修正；国务院、人力资源与社会保障部发布了一系列单行条例。</a:t>
            </a:r>
          </a:p>
          <a:p>
            <a:pPr eaLnBrk="1" hangingPunct="1">
              <a:lnSpc>
                <a:spcPct val="90000"/>
              </a:lnSpc>
            </a:pPr>
            <a:r>
              <a:rPr lang="zh-CN" altLang="en-US" sz="2400" b="1"/>
              <a:t>        本节内容根据新颁布法律法规撰写。</a:t>
            </a:r>
          </a:p>
        </p:txBody>
      </p:sp>
    </p:spTree>
  </p:cSld>
  <p:clrMapOvr>
    <a:masterClrMapping/>
  </p:clrMapOvr>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a:extLst>
              <a:ext uri="{FF2B5EF4-FFF2-40B4-BE49-F238E27FC236}">
                <a16:creationId xmlns:a16="http://schemas.microsoft.com/office/drawing/2014/main" id="{0E75A9C7-FE7F-49C7-927C-3B928E61C4F5}"/>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一、劳动法的适用范围</a:t>
            </a:r>
          </a:p>
        </p:txBody>
      </p:sp>
      <p:sp>
        <p:nvSpPr>
          <p:cNvPr id="26626" name="Rectangle 3">
            <a:extLst>
              <a:ext uri="{FF2B5EF4-FFF2-40B4-BE49-F238E27FC236}">
                <a16:creationId xmlns:a16="http://schemas.microsoft.com/office/drawing/2014/main" id="{F2421DED-6E31-47D7-B031-7D26E2F46C77}"/>
              </a:ext>
            </a:extLst>
          </p:cNvPr>
          <p:cNvSpPr>
            <a:spLocks noGrp="1" noChangeArrowheads="1"/>
          </p:cNvSpPr>
          <p:nvPr>
            <p:ph idx="1"/>
          </p:nvPr>
        </p:nvSpPr>
        <p:spPr/>
        <p:txBody>
          <a:bodyPr/>
          <a:lstStyle/>
          <a:p>
            <a:pPr eaLnBrk="1" hangingPunct="1"/>
            <a:r>
              <a:rPr lang="zh-CN" altLang="en-US" sz="2800" b="1"/>
              <a:t>在中华人民共和国境内的企业、个体经济组织和与之形成劳动关系的劳动者； </a:t>
            </a:r>
          </a:p>
          <a:p>
            <a:pPr eaLnBrk="1" hangingPunct="1"/>
            <a:r>
              <a:rPr lang="zh-CN" altLang="en-US" sz="2800" b="1"/>
              <a:t>国家机关、事业组织、社会团体的工勤人员； </a:t>
            </a:r>
          </a:p>
          <a:p>
            <a:pPr eaLnBrk="1" hangingPunct="1"/>
            <a:r>
              <a:rPr lang="zh-CN" altLang="en-US" sz="2800" b="1"/>
              <a:t>实行企业化管理的事业组织的非工勤人员； </a:t>
            </a:r>
          </a:p>
          <a:p>
            <a:pPr eaLnBrk="1" hangingPunct="1"/>
            <a:r>
              <a:rPr lang="zh-CN" altLang="en-US" sz="2800" b="1"/>
              <a:t>其他通过劳动合同（包括聘用合同）与国家机关、事业组织、社会团体建立劳动关系的劳动者。 </a:t>
            </a:r>
          </a:p>
        </p:txBody>
      </p:sp>
    </p:spTree>
  </p:cSld>
  <p:clrMapOvr>
    <a:masterClrMapping/>
  </p:clrMapOvr>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a:extLst>
              <a:ext uri="{FF2B5EF4-FFF2-40B4-BE49-F238E27FC236}">
                <a16:creationId xmlns:a16="http://schemas.microsoft.com/office/drawing/2014/main" id="{44BE58B2-F923-4069-B40A-4AB56205696B}"/>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不适用范围</a:t>
            </a:r>
          </a:p>
        </p:txBody>
      </p:sp>
      <p:sp>
        <p:nvSpPr>
          <p:cNvPr id="27650" name="Rectangle 3">
            <a:extLst>
              <a:ext uri="{FF2B5EF4-FFF2-40B4-BE49-F238E27FC236}">
                <a16:creationId xmlns:a16="http://schemas.microsoft.com/office/drawing/2014/main" id="{00EC8C6A-32BF-4CCF-8A5A-C004A5196517}"/>
              </a:ext>
            </a:extLst>
          </p:cNvPr>
          <p:cNvSpPr>
            <a:spLocks noGrp="1" noChangeArrowheads="1"/>
          </p:cNvSpPr>
          <p:nvPr>
            <p:ph idx="1"/>
          </p:nvPr>
        </p:nvSpPr>
        <p:spPr/>
        <p:txBody>
          <a:bodyPr/>
          <a:lstStyle/>
          <a:p>
            <a:pPr eaLnBrk="1" hangingPunct="1"/>
            <a:r>
              <a:rPr lang="zh-CN" altLang="en-US" b="1"/>
              <a:t>劳动法不适用公务员和比照实行公务员制度的事业组织和社会团体的工作人员，以及非农场的农业劳动者、现役军人和家庭保姆等。</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685800" y="152400"/>
            <a:ext cx="6870700" cy="960438"/>
          </a:xfrm>
        </p:spPr>
        <p:txBody>
          <a:bodyPr vert="horz" wrap="square" lIns="91440" tIns="45720" rIns="91440" bIns="45720" anchor="b" anchorCtr="0"/>
          <a:lstStyle/>
          <a:p>
            <a:pPr eaLnBrk="1" hangingPunct="1"/>
            <a:r>
              <a:rPr lang="zh-CN" altLang="en-US" b="1" dirty="0">
                <a:ea typeface="隶书" panose="02010509060101010101" pitchFamily="49" charset="-122"/>
              </a:rPr>
              <a:t>有限责任公司的设立条件</a:t>
            </a:r>
          </a:p>
        </p:txBody>
      </p:sp>
      <p:sp>
        <p:nvSpPr>
          <p:cNvPr id="37891" name="Rectangle 3"/>
          <p:cNvSpPr>
            <a:spLocks noGrp="1"/>
          </p:cNvSpPr>
          <p:nvPr>
            <p:ph idx="1"/>
          </p:nvPr>
        </p:nvSpPr>
        <p:spPr>
          <a:xfrm>
            <a:off x="685800" y="1752600"/>
            <a:ext cx="2895600" cy="381000"/>
          </a:xfrm>
          <a:solidFill>
            <a:schemeClr val="accent1">
              <a:alpha val="100000"/>
            </a:schemeClr>
          </a:solidFill>
          <a:ln>
            <a:solidFill>
              <a:schemeClr val="tx2">
                <a:alpha val="100000"/>
              </a:schemeClr>
            </a:solidFill>
            <a:miter/>
          </a:ln>
        </p:spPr>
        <p:txBody>
          <a:bodyPr vert="horz" wrap="square" lIns="91440" tIns="45720" rIns="91440" bIns="45720" anchor="t" anchorCtr="0"/>
          <a:lstStyle/>
          <a:p>
            <a:pPr eaLnBrk="1" hangingPunct="1">
              <a:lnSpc>
                <a:spcPct val="90000"/>
              </a:lnSpc>
              <a:buNone/>
            </a:pPr>
            <a:r>
              <a:rPr lang="zh-CN" altLang="en-US" sz="2000" b="1" dirty="0"/>
              <a:t>（</a:t>
            </a:r>
            <a:r>
              <a:rPr lang="en-US" altLang="zh-CN" sz="2000" b="1" dirty="0"/>
              <a:t>1</a:t>
            </a:r>
            <a:r>
              <a:rPr lang="zh-CN" altLang="en-US" sz="2000" b="1" dirty="0"/>
              <a:t>）股东符合法定人数</a:t>
            </a:r>
          </a:p>
        </p:txBody>
      </p:sp>
      <p:sp>
        <p:nvSpPr>
          <p:cNvPr id="37892" name="Text Box 4"/>
          <p:cNvSpPr txBox="1"/>
          <p:nvPr/>
        </p:nvSpPr>
        <p:spPr>
          <a:xfrm>
            <a:off x="4953000" y="1524000"/>
            <a:ext cx="3733800" cy="1076325"/>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spcBef>
                <a:spcPct val="20000"/>
              </a:spcBef>
              <a:buChar char="•"/>
            </a:pPr>
            <a:r>
              <a:rPr lang="zh-CN" altLang="en-US" sz="2000" b="1" dirty="0">
                <a:latin typeface="Times New Roman" panose="02020603050405020304" pitchFamily="18" charset="0"/>
              </a:rPr>
              <a:t>有限责任公司由</a:t>
            </a:r>
            <a:r>
              <a:rPr lang="en-US" altLang="zh-CN" sz="2000" b="1" dirty="0">
                <a:latin typeface="Times New Roman" panose="02020603050405020304" pitchFamily="18" charset="0"/>
              </a:rPr>
              <a:t>50</a:t>
            </a:r>
            <a:r>
              <a:rPr lang="zh-CN" altLang="en-US" sz="2000" b="1" dirty="0">
                <a:latin typeface="Times New Roman" panose="02020603050405020304" pitchFamily="18" charset="0"/>
              </a:rPr>
              <a:t>个以下股东共同出资设立。</a:t>
            </a:r>
          </a:p>
          <a:p>
            <a:pPr>
              <a:spcBef>
                <a:spcPct val="20000"/>
              </a:spcBef>
              <a:buChar char="•"/>
            </a:pPr>
            <a:r>
              <a:rPr lang="zh-CN" altLang="en-US" sz="2000" b="1" dirty="0">
                <a:latin typeface="Times New Roman" panose="02020603050405020304" pitchFamily="18" charset="0"/>
              </a:rPr>
              <a:t>可以设立</a:t>
            </a:r>
            <a:r>
              <a:rPr lang="en-US" altLang="zh-CN" sz="2000" b="1" dirty="0">
                <a:latin typeface="Times New Roman" panose="02020603050405020304" pitchFamily="18" charset="0"/>
              </a:rPr>
              <a:t>1</a:t>
            </a:r>
            <a:r>
              <a:rPr lang="zh-CN" altLang="en-US" sz="2000" b="1" dirty="0">
                <a:latin typeface="Times New Roman" panose="02020603050405020304" pitchFamily="18" charset="0"/>
              </a:rPr>
              <a:t>人公司。</a:t>
            </a:r>
          </a:p>
        </p:txBody>
      </p:sp>
      <p:sp>
        <p:nvSpPr>
          <p:cNvPr id="37893" name="Text Box 5"/>
          <p:cNvSpPr txBox="1"/>
          <p:nvPr/>
        </p:nvSpPr>
        <p:spPr>
          <a:xfrm>
            <a:off x="685800" y="2438400"/>
            <a:ext cx="2895600" cy="1016000"/>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2</a:t>
            </a:r>
            <a:r>
              <a:rPr lang="zh-CN" altLang="en-US" sz="2000" b="1" dirty="0">
                <a:latin typeface="Times New Roman" panose="02020603050405020304" pitchFamily="18" charset="0"/>
              </a:rPr>
              <a:t>）有符合公司章程规定的全体股东认缴的出资额</a:t>
            </a:r>
          </a:p>
        </p:txBody>
      </p:sp>
      <p:sp>
        <p:nvSpPr>
          <p:cNvPr id="37894" name="Text Box 6"/>
          <p:cNvSpPr txBox="1"/>
          <p:nvPr/>
        </p:nvSpPr>
        <p:spPr>
          <a:xfrm>
            <a:off x="4572000" y="3581400"/>
            <a:ext cx="4191000" cy="708025"/>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000" b="1" dirty="0">
                <a:latin typeface="Times New Roman" panose="02020603050405020304" pitchFamily="18" charset="0"/>
              </a:rPr>
              <a:t>取消最低注册资本的要求，且取消了法定出资期限的要求。</a:t>
            </a:r>
          </a:p>
        </p:txBody>
      </p:sp>
      <p:sp>
        <p:nvSpPr>
          <p:cNvPr id="37895" name="Text Box 7"/>
          <p:cNvSpPr txBox="1"/>
          <p:nvPr/>
        </p:nvSpPr>
        <p:spPr>
          <a:xfrm>
            <a:off x="685800" y="3648075"/>
            <a:ext cx="2895600" cy="406400"/>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3</a:t>
            </a:r>
            <a:r>
              <a:rPr lang="zh-CN" altLang="en-US" sz="2000" b="1" dirty="0">
                <a:latin typeface="Times New Roman" panose="02020603050405020304" pitchFamily="18" charset="0"/>
              </a:rPr>
              <a:t>）股东共同制定章程</a:t>
            </a:r>
          </a:p>
        </p:txBody>
      </p:sp>
      <p:sp>
        <p:nvSpPr>
          <p:cNvPr id="37896" name="Text Box 8"/>
          <p:cNvSpPr txBox="1"/>
          <p:nvPr/>
        </p:nvSpPr>
        <p:spPr>
          <a:xfrm>
            <a:off x="700088" y="4298950"/>
            <a:ext cx="3200400" cy="1016000"/>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4</a:t>
            </a:r>
            <a:r>
              <a:rPr lang="zh-CN" altLang="en-US" sz="2000" b="1" dirty="0">
                <a:latin typeface="Times New Roman" panose="02020603050405020304" pitchFamily="18" charset="0"/>
              </a:rPr>
              <a:t>）有公司名称，建立符合有限责任公司要求的组织机构</a:t>
            </a:r>
          </a:p>
        </p:txBody>
      </p:sp>
      <p:sp>
        <p:nvSpPr>
          <p:cNvPr id="37897" name="Text Box 9"/>
          <p:cNvSpPr txBox="1"/>
          <p:nvPr/>
        </p:nvSpPr>
        <p:spPr>
          <a:xfrm>
            <a:off x="685800" y="5562600"/>
            <a:ext cx="3200400" cy="406400"/>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000" b="1" dirty="0">
                <a:latin typeface="Times New Roman" panose="02020603050405020304" pitchFamily="18" charset="0"/>
              </a:rPr>
              <a:t>（</a:t>
            </a:r>
            <a:r>
              <a:rPr lang="en-US" altLang="zh-CN" sz="2000" b="1" dirty="0">
                <a:latin typeface="Times New Roman" panose="02020603050405020304" pitchFamily="18" charset="0"/>
              </a:rPr>
              <a:t>5</a:t>
            </a:r>
            <a:r>
              <a:rPr lang="zh-CN" altLang="en-US" sz="2000" b="1" dirty="0">
                <a:latin typeface="Times New Roman" panose="02020603050405020304" pitchFamily="18" charset="0"/>
              </a:rPr>
              <a:t>）有公司住所</a:t>
            </a:r>
          </a:p>
        </p:txBody>
      </p:sp>
      <p:sp>
        <p:nvSpPr>
          <p:cNvPr id="37898" name="AutoShape 10"/>
          <p:cNvSpPr/>
          <p:nvPr/>
        </p:nvSpPr>
        <p:spPr>
          <a:xfrm>
            <a:off x="3581400" y="1828800"/>
            <a:ext cx="1447800" cy="152400"/>
          </a:xfrm>
          <a:prstGeom prst="rightArrow">
            <a:avLst>
              <a:gd name="adj1" fmla="val 50000"/>
              <a:gd name="adj2" fmla="val 237500"/>
            </a:avLst>
          </a:prstGeom>
          <a:solidFill>
            <a:srgbClr val="FF6600"/>
          </a:solidFill>
          <a:ln w="9525" cap="flat" cmpd="sng">
            <a:solidFill>
              <a:srgbClr val="FF6600"/>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cxnSp>
        <p:nvCxnSpPr>
          <p:cNvPr id="37899" name="AutoShape 11"/>
          <p:cNvCxnSpPr>
            <a:stCxn id="37893" idx="3"/>
            <a:endCxn id="37894" idx="1"/>
          </p:cNvCxnSpPr>
          <p:nvPr/>
        </p:nvCxnSpPr>
        <p:spPr>
          <a:xfrm>
            <a:off x="3581400" y="2946400"/>
            <a:ext cx="990600" cy="989013"/>
          </a:xfrm>
          <a:prstGeom prst="bentConnector3">
            <a:avLst>
              <a:gd name="adj1" fmla="val 50000"/>
            </a:avLst>
          </a:prstGeom>
          <a:ln w="76200" cap="flat" cmpd="sng">
            <a:solidFill>
              <a:srgbClr val="FF6600"/>
            </a:solidFill>
            <a:prstDash val="solid"/>
            <a:miter/>
            <a:headEnd type="none" w="med" len="med"/>
            <a:tailEnd type="triangle" w="med" len="med"/>
          </a:ln>
        </p:spPr>
      </p:cxnSp>
    </p:spTree>
  </p:cSld>
  <p:clrMapOvr>
    <a:masterClrMapping/>
  </p:clrMapOvr>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a:extLst>
              <a:ext uri="{FF2B5EF4-FFF2-40B4-BE49-F238E27FC236}">
                <a16:creationId xmlns:a16="http://schemas.microsoft.com/office/drawing/2014/main" id="{05021FA6-0579-421F-987A-1A8FA3D38C91}"/>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二、劳动者的权利</a:t>
            </a:r>
          </a:p>
        </p:txBody>
      </p:sp>
      <p:sp>
        <p:nvSpPr>
          <p:cNvPr id="28674" name="Rectangle 3">
            <a:extLst>
              <a:ext uri="{FF2B5EF4-FFF2-40B4-BE49-F238E27FC236}">
                <a16:creationId xmlns:a16="http://schemas.microsoft.com/office/drawing/2014/main" id="{EDA2C822-45BC-47CA-8DCE-0920C0C93CC7}"/>
              </a:ext>
            </a:extLst>
          </p:cNvPr>
          <p:cNvSpPr>
            <a:spLocks noGrp="1" noChangeArrowheads="1"/>
          </p:cNvSpPr>
          <p:nvPr>
            <p:ph idx="1"/>
          </p:nvPr>
        </p:nvSpPr>
        <p:spPr/>
        <p:txBody>
          <a:bodyPr/>
          <a:lstStyle/>
          <a:p>
            <a:pPr eaLnBrk="1" hangingPunct="1"/>
            <a:r>
              <a:rPr lang="zh-CN" altLang="en-US" sz="2800" b="1"/>
              <a:t>享有平等就业和选择职业的权利</a:t>
            </a:r>
          </a:p>
          <a:p>
            <a:pPr eaLnBrk="1" hangingPunct="1"/>
            <a:r>
              <a:rPr lang="zh-CN" altLang="en-US" sz="2800" b="1"/>
              <a:t>取得劳动报酬的权利</a:t>
            </a:r>
          </a:p>
          <a:p>
            <a:pPr eaLnBrk="1" hangingPunct="1"/>
            <a:r>
              <a:rPr lang="zh-CN" altLang="en-US" sz="2800" b="1"/>
              <a:t>获得休息、休假的权利</a:t>
            </a:r>
          </a:p>
          <a:p>
            <a:pPr eaLnBrk="1" hangingPunct="1"/>
            <a:r>
              <a:rPr lang="zh-CN" altLang="en-US" sz="2800" b="1"/>
              <a:t>获得劳动安全卫生保护的权利</a:t>
            </a:r>
          </a:p>
          <a:p>
            <a:pPr eaLnBrk="1" hangingPunct="1"/>
            <a:r>
              <a:rPr lang="zh-CN" altLang="en-US" sz="2800" b="1"/>
              <a:t>接受职业技能培训的权利</a:t>
            </a:r>
          </a:p>
          <a:p>
            <a:pPr eaLnBrk="1" hangingPunct="1"/>
            <a:r>
              <a:rPr lang="zh-CN" altLang="en-US" sz="2800" b="1"/>
              <a:t>享受社会保险和福利的权利</a:t>
            </a:r>
          </a:p>
          <a:p>
            <a:pPr eaLnBrk="1" hangingPunct="1"/>
            <a:r>
              <a:rPr lang="zh-CN" altLang="en-US" sz="2800" b="1"/>
              <a:t>提起劳动争议处理的权利</a:t>
            </a:r>
          </a:p>
        </p:txBody>
      </p:sp>
    </p:spTree>
  </p:cSld>
  <p:clrMapOvr>
    <a:masterClrMapping/>
  </p:clrMapOvr>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a:extLst>
              <a:ext uri="{FF2B5EF4-FFF2-40B4-BE49-F238E27FC236}">
                <a16:creationId xmlns:a16="http://schemas.microsoft.com/office/drawing/2014/main" id="{223BB97D-12E3-4B35-A3EF-0CFDA27091D2}"/>
              </a:ext>
            </a:extLst>
          </p:cNvPr>
          <p:cNvSpPr>
            <a:spLocks noGrp="1" noChangeArrowheads="1"/>
          </p:cNvSpPr>
          <p:nvPr>
            <p:ph type="title"/>
          </p:nvPr>
        </p:nvSpPr>
        <p:spPr>
          <a:xfrm>
            <a:off x="755650" y="260350"/>
            <a:ext cx="6696075" cy="820738"/>
          </a:xfrm>
        </p:spPr>
        <p:txBody>
          <a:bodyPr/>
          <a:lstStyle/>
          <a:p>
            <a:pPr eaLnBrk="1" hangingPunct="1"/>
            <a:r>
              <a:rPr lang="zh-CN" altLang="en-US" b="1">
                <a:ea typeface="华文行楷" panose="02010800040101010101" pitchFamily="2" charset="-122"/>
              </a:rPr>
              <a:t>案例分析</a:t>
            </a:r>
          </a:p>
        </p:txBody>
      </p:sp>
      <p:sp>
        <p:nvSpPr>
          <p:cNvPr id="29698" name="Rectangle 3">
            <a:extLst>
              <a:ext uri="{FF2B5EF4-FFF2-40B4-BE49-F238E27FC236}">
                <a16:creationId xmlns:a16="http://schemas.microsoft.com/office/drawing/2014/main" id="{4BDAFF8F-5579-4E13-9A30-6160608EEBC2}"/>
              </a:ext>
            </a:extLst>
          </p:cNvPr>
          <p:cNvSpPr>
            <a:spLocks noGrp="1" noChangeArrowheads="1"/>
          </p:cNvSpPr>
          <p:nvPr>
            <p:ph idx="1"/>
          </p:nvPr>
        </p:nvSpPr>
        <p:spPr>
          <a:xfrm>
            <a:off x="204788" y="1436688"/>
            <a:ext cx="8177212" cy="4584700"/>
          </a:xfrm>
        </p:spPr>
        <p:txBody>
          <a:bodyPr/>
          <a:lstStyle/>
          <a:p>
            <a:pPr eaLnBrk="1" hangingPunct="1">
              <a:lnSpc>
                <a:spcPct val="80000"/>
              </a:lnSpc>
            </a:pPr>
            <a:r>
              <a:rPr lang="zh-CN" altLang="en-US" sz="2800" b="1">
                <a:latin typeface="宋体" panose="02010600030101010101" pitchFamily="2" charset="-122"/>
                <a:ea typeface="楷体_GB2312" pitchFamily="49" charset="-122"/>
              </a:rPr>
              <a:t>某私营企业从社会招收</a:t>
            </a:r>
            <a:r>
              <a:rPr lang="en-US" altLang="zh-CN" sz="2800" b="1">
                <a:latin typeface="宋体" panose="02010600030101010101" pitchFamily="2" charset="-122"/>
                <a:ea typeface="楷体_GB2312" pitchFamily="49" charset="-122"/>
              </a:rPr>
              <a:t>10</a:t>
            </a:r>
            <a:r>
              <a:rPr lang="zh-CN" altLang="en-US" sz="2800" b="1">
                <a:latin typeface="宋体" panose="02010600030101010101" pitchFamily="2" charset="-122"/>
                <a:ea typeface="楷体_GB2312" pitchFamily="49" charset="-122"/>
              </a:rPr>
              <a:t>名工人，同时招收了</a:t>
            </a:r>
            <a:r>
              <a:rPr lang="en-US" altLang="zh-CN" sz="2800" b="1">
                <a:latin typeface="宋体" panose="02010600030101010101" pitchFamily="2" charset="-122"/>
                <a:ea typeface="楷体_GB2312" pitchFamily="49" charset="-122"/>
              </a:rPr>
              <a:t>3</a:t>
            </a:r>
            <a:r>
              <a:rPr lang="zh-CN" altLang="en-US" sz="2800" b="1">
                <a:latin typeface="宋体" panose="02010600030101010101" pitchFamily="2" charset="-122"/>
                <a:ea typeface="楷体_GB2312" pitchFamily="49" charset="-122"/>
              </a:rPr>
              <a:t>名</a:t>
            </a:r>
            <a:r>
              <a:rPr lang="en-US" altLang="zh-CN" sz="2800" b="1">
                <a:latin typeface="宋体" panose="02010600030101010101" pitchFamily="2" charset="-122"/>
                <a:ea typeface="楷体_GB2312" pitchFamily="49" charset="-122"/>
              </a:rPr>
              <a:t>15</a:t>
            </a:r>
            <a:r>
              <a:rPr lang="zh-CN" altLang="en-US" sz="2800" b="1">
                <a:latin typeface="宋体" panose="02010600030101010101" pitchFamily="2" charset="-122"/>
                <a:ea typeface="楷体_GB2312" pitchFamily="49" charset="-122"/>
              </a:rPr>
              <a:t>周岁的工人，</a:t>
            </a:r>
            <a:r>
              <a:rPr lang="en-US" altLang="zh-CN" sz="2800" b="1">
                <a:latin typeface="宋体" panose="02010600030101010101" pitchFamily="2" charset="-122"/>
                <a:ea typeface="楷体_GB2312" pitchFamily="49" charset="-122"/>
              </a:rPr>
              <a:t>4</a:t>
            </a:r>
            <a:r>
              <a:rPr lang="zh-CN" altLang="en-US" sz="2800" b="1">
                <a:latin typeface="宋体" panose="02010600030101010101" pitchFamily="2" charset="-122"/>
                <a:ea typeface="楷体_GB2312" pitchFamily="49" charset="-122"/>
              </a:rPr>
              <a:t>名妇女因性别差异原因而未被招用，另有一名正在休产假的妇女也被辞退。新招收的工人要求组织工会，经理以私营企业不应有工会为由拒绝。根据我国相关法律，上述哪些做法是错误的？（）</a:t>
            </a:r>
            <a:endParaRPr lang="en-US" altLang="zh-CN" sz="2800" b="1">
              <a:latin typeface="宋体" panose="02010600030101010101" pitchFamily="2" charset="-122"/>
              <a:ea typeface="楷体_GB2312" pitchFamily="49" charset="-122"/>
            </a:endParaRPr>
          </a:p>
          <a:p>
            <a:pPr eaLnBrk="1" hangingPunct="1">
              <a:lnSpc>
                <a:spcPct val="80000"/>
              </a:lnSpc>
            </a:pPr>
            <a:endParaRPr lang="zh-CN" altLang="en-US" sz="2800" b="1">
              <a:latin typeface="宋体" panose="02010600030101010101" pitchFamily="2" charset="-122"/>
              <a:ea typeface="楷体_GB2312" pitchFamily="49" charset="-122"/>
            </a:endParaRPr>
          </a:p>
          <a:p>
            <a:pPr eaLnBrk="1" hangingPunct="1">
              <a:lnSpc>
                <a:spcPct val="80000"/>
              </a:lnSpc>
            </a:pPr>
            <a:r>
              <a:rPr lang="en-US" altLang="zh-CN" sz="2800" b="1">
                <a:latin typeface="宋体" panose="02010600030101010101" pitchFamily="2" charset="-122"/>
                <a:ea typeface="楷体_GB2312" pitchFamily="49" charset="-122"/>
              </a:rPr>
              <a:t>A</a:t>
            </a:r>
            <a:r>
              <a:rPr lang="zh-CN" altLang="en-US" sz="2800" b="1">
                <a:latin typeface="宋体" panose="02010600030101010101" pitchFamily="2" charset="-122"/>
                <a:ea typeface="楷体_GB2312" pitchFamily="49" charset="-122"/>
              </a:rPr>
              <a:t>招收</a:t>
            </a:r>
            <a:r>
              <a:rPr lang="en-US" altLang="zh-CN" sz="2800" b="1">
                <a:latin typeface="宋体" panose="02010600030101010101" pitchFamily="2" charset="-122"/>
                <a:ea typeface="楷体_GB2312" pitchFamily="49" charset="-122"/>
              </a:rPr>
              <a:t>3</a:t>
            </a:r>
            <a:r>
              <a:rPr lang="zh-CN" altLang="en-US" sz="2800" b="1">
                <a:latin typeface="宋体" panose="02010600030101010101" pitchFamily="2" charset="-122"/>
                <a:ea typeface="楷体_GB2312" pitchFamily="49" charset="-122"/>
              </a:rPr>
              <a:t>名</a:t>
            </a:r>
            <a:r>
              <a:rPr lang="en-US" altLang="zh-CN" sz="2800" b="1">
                <a:latin typeface="宋体" panose="02010600030101010101" pitchFamily="2" charset="-122"/>
                <a:ea typeface="楷体_GB2312" pitchFamily="49" charset="-122"/>
              </a:rPr>
              <a:t>15</a:t>
            </a:r>
            <a:r>
              <a:rPr lang="zh-CN" altLang="en-US" sz="2800" b="1">
                <a:latin typeface="宋体" panose="02010600030101010101" pitchFamily="2" charset="-122"/>
                <a:ea typeface="楷体_GB2312" pitchFamily="49" charset="-122"/>
              </a:rPr>
              <a:t>周岁的工人</a:t>
            </a:r>
          </a:p>
          <a:p>
            <a:pPr eaLnBrk="1" hangingPunct="1">
              <a:lnSpc>
                <a:spcPct val="80000"/>
              </a:lnSpc>
            </a:pPr>
            <a:r>
              <a:rPr lang="en-US" altLang="zh-CN" sz="2800" b="1">
                <a:latin typeface="宋体" panose="02010600030101010101" pitchFamily="2" charset="-122"/>
                <a:ea typeface="楷体_GB2312" pitchFamily="49" charset="-122"/>
              </a:rPr>
              <a:t>B</a:t>
            </a:r>
            <a:r>
              <a:rPr lang="zh-CN" altLang="en-US" sz="2800" b="1">
                <a:latin typeface="宋体" panose="02010600030101010101" pitchFamily="2" charset="-122"/>
                <a:ea typeface="楷体_GB2312" pitchFamily="49" charset="-122"/>
              </a:rPr>
              <a:t>以性别原因拒绝招用</a:t>
            </a:r>
            <a:r>
              <a:rPr lang="en-US" altLang="zh-CN" sz="2800" b="1">
                <a:latin typeface="宋体" panose="02010600030101010101" pitchFamily="2" charset="-122"/>
                <a:ea typeface="楷体_GB2312" pitchFamily="49" charset="-122"/>
              </a:rPr>
              <a:t>4</a:t>
            </a:r>
            <a:r>
              <a:rPr lang="zh-CN" altLang="en-US" sz="2800" b="1">
                <a:latin typeface="宋体" panose="02010600030101010101" pitchFamily="2" charset="-122"/>
                <a:ea typeface="楷体_GB2312" pitchFamily="49" charset="-122"/>
              </a:rPr>
              <a:t>名女工</a:t>
            </a:r>
          </a:p>
          <a:p>
            <a:pPr eaLnBrk="1" hangingPunct="1">
              <a:lnSpc>
                <a:spcPct val="80000"/>
              </a:lnSpc>
            </a:pPr>
            <a:r>
              <a:rPr lang="en-US" altLang="zh-CN" sz="2800" b="1">
                <a:latin typeface="宋体" panose="02010600030101010101" pitchFamily="2" charset="-122"/>
                <a:ea typeface="楷体_GB2312" pitchFamily="49" charset="-122"/>
              </a:rPr>
              <a:t>C</a:t>
            </a:r>
            <a:r>
              <a:rPr lang="zh-CN" altLang="en-US" sz="2800" b="1">
                <a:latin typeface="宋体" panose="02010600030101010101" pitchFamily="2" charset="-122"/>
                <a:ea typeface="楷体_GB2312" pitchFamily="49" charset="-122"/>
              </a:rPr>
              <a:t>辞退正在休产假的妇女</a:t>
            </a:r>
          </a:p>
          <a:p>
            <a:pPr eaLnBrk="1" hangingPunct="1">
              <a:lnSpc>
                <a:spcPct val="80000"/>
              </a:lnSpc>
            </a:pPr>
            <a:r>
              <a:rPr lang="en-US" altLang="zh-CN" sz="2800" b="1">
                <a:latin typeface="宋体" panose="02010600030101010101" pitchFamily="2" charset="-122"/>
                <a:ea typeface="楷体_GB2312" pitchFamily="49" charset="-122"/>
              </a:rPr>
              <a:t>D</a:t>
            </a:r>
            <a:r>
              <a:rPr lang="zh-CN" altLang="en-US" sz="2800" b="1">
                <a:latin typeface="宋体" panose="02010600030101010101" pitchFamily="2" charset="-122"/>
                <a:ea typeface="楷体_GB2312" pitchFamily="49" charset="-122"/>
              </a:rPr>
              <a:t>以私营企业为由，不同意组建工会</a:t>
            </a:r>
          </a:p>
        </p:txBody>
      </p:sp>
    </p:spTree>
  </p:cSld>
  <p:clrMapOvr>
    <a:masterClrMapping/>
  </p:clrMapOvr>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1" name="Rectangle 3">
            <a:extLst>
              <a:ext uri="{FF2B5EF4-FFF2-40B4-BE49-F238E27FC236}">
                <a16:creationId xmlns:a16="http://schemas.microsoft.com/office/drawing/2014/main" id="{6DAFE750-1B2E-4C9B-8571-D47D6096419D}"/>
              </a:ext>
            </a:extLst>
          </p:cNvPr>
          <p:cNvSpPr>
            <a:spLocks noGrp="1" noChangeArrowheads="1"/>
          </p:cNvSpPr>
          <p:nvPr>
            <p:ph idx="1"/>
          </p:nvPr>
        </p:nvSpPr>
        <p:spPr>
          <a:xfrm>
            <a:off x="709613" y="895350"/>
            <a:ext cx="7672387" cy="5111750"/>
          </a:xfrm>
        </p:spPr>
        <p:txBody>
          <a:bodyPr>
            <a:normAutofit fontScale="95000" lnSpcReduction="10000"/>
          </a:bodyPr>
          <a:lstStyle/>
          <a:p>
            <a:pPr>
              <a:lnSpc>
                <a:spcPct val="130000"/>
              </a:lnSpc>
              <a:spcBef>
                <a:spcPts val="0"/>
              </a:spcBef>
              <a:defRPr/>
            </a:pPr>
            <a:r>
              <a:rPr lang="en-US" sz="2400" b="1" dirty="0"/>
              <a:t>    </a:t>
            </a:r>
            <a:r>
              <a:rPr altLang="zh-CN" sz="2400" b="1" dirty="0"/>
              <a:t>2019年2月21日，人社部、教育部、司法部、全国总工会、全国妇联、最高人民法院等9部门近日联合印发《关于进一步规范招聘行为促进妇女就业的通知》，对招聘环节中就业性别歧视的具体表现进一步作了细化规定，明确招聘时不得询问妇女婚育情况等。</a:t>
            </a:r>
          </a:p>
          <a:p>
            <a:pPr>
              <a:lnSpc>
                <a:spcPct val="130000"/>
              </a:lnSpc>
              <a:spcBef>
                <a:spcPts val="0"/>
              </a:spcBef>
              <a:defRPr/>
            </a:pPr>
            <a:r>
              <a:rPr lang="en-US" sz="2400" b="1" dirty="0"/>
              <a:t>    </a:t>
            </a:r>
            <a:r>
              <a:rPr altLang="zh-CN" sz="2400" b="1" dirty="0"/>
              <a:t>《通知》明确，各类用人单位、人力资源服务机构在拟定招聘计划、发布招聘信息、招用人员过程中，不得限定性别（国家规定的女职工禁忌劳动范围等情况除外）或性别优先，不得以性别为由限制妇女求职就业、拒绝录用妇女，不得询问妇女婚育情况，不得将妊娠测试作为入职体检项目，不得将限制生育作为录用条件，不得差别化地提高对妇女的录用标准。</a:t>
            </a:r>
          </a:p>
        </p:txBody>
      </p:sp>
    </p:spTree>
  </p:cSld>
  <p:clrMapOvr>
    <a:masterClrMapping/>
  </p:clrMapOvr>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a:extLst>
              <a:ext uri="{FF2B5EF4-FFF2-40B4-BE49-F238E27FC236}">
                <a16:creationId xmlns:a16="http://schemas.microsoft.com/office/drawing/2014/main" id="{101A2B23-90EE-4C68-BC06-FBE1DCEF2563}"/>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三、劳动合同</a:t>
            </a:r>
          </a:p>
        </p:txBody>
      </p:sp>
      <p:sp>
        <p:nvSpPr>
          <p:cNvPr id="31746" name="Rectangle 3">
            <a:extLst>
              <a:ext uri="{FF2B5EF4-FFF2-40B4-BE49-F238E27FC236}">
                <a16:creationId xmlns:a16="http://schemas.microsoft.com/office/drawing/2014/main" id="{C812B066-E5B3-44E9-A51E-0800E24E4C4E}"/>
              </a:ext>
            </a:extLst>
          </p:cNvPr>
          <p:cNvSpPr>
            <a:spLocks noGrp="1" noChangeArrowheads="1"/>
          </p:cNvSpPr>
          <p:nvPr>
            <p:ph idx="1"/>
          </p:nvPr>
        </p:nvSpPr>
        <p:spPr/>
        <p:txBody>
          <a:bodyPr/>
          <a:lstStyle/>
          <a:p>
            <a:pPr eaLnBrk="1" hangingPunct="1"/>
            <a:r>
              <a:rPr lang="zh-CN" altLang="en-US" b="1"/>
              <a:t>我国境内的企业、个体经济组织、民办非企业单位等组织（以下称用人单位）与劳动者建立劳动关系，订立、履行、变更、解除或者终止劳动合同，适用劳动合同法。</a:t>
            </a:r>
            <a:r>
              <a:rPr lang="zh-CN" altLang="en-US"/>
              <a:t> </a:t>
            </a:r>
            <a:endParaRPr lang="zh-CN" altLang="en-US" b="1"/>
          </a:p>
        </p:txBody>
      </p:sp>
    </p:spTree>
  </p:cSld>
  <p:clrMapOvr>
    <a:masterClrMapping/>
  </p:clrMapOvr>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a:extLst>
              <a:ext uri="{FF2B5EF4-FFF2-40B4-BE49-F238E27FC236}">
                <a16:creationId xmlns:a16="http://schemas.microsoft.com/office/drawing/2014/main" id="{5F115EEF-1B36-4155-86D5-01FF7194B54A}"/>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劳动合同的种类</a:t>
            </a:r>
          </a:p>
        </p:txBody>
      </p:sp>
      <p:sp>
        <p:nvSpPr>
          <p:cNvPr id="32770" name="Rectangle 3">
            <a:extLst>
              <a:ext uri="{FF2B5EF4-FFF2-40B4-BE49-F238E27FC236}">
                <a16:creationId xmlns:a16="http://schemas.microsoft.com/office/drawing/2014/main" id="{30D04CEA-8523-4F98-869A-A4732ABB39B2}"/>
              </a:ext>
            </a:extLst>
          </p:cNvPr>
          <p:cNvSpPr>
            <a:spLocks noGrp="1" noChangeArrowheads="1"/>
          </p:cNvSpPr>
          <p:nvPr>
            <p:ph idx="1"/>
          </p:nvPr>
        </p:nvSpPr>
        <p:spPr/>
        <p:txBody>
          <a:bodyPr/>
          <a:lstStyle/>
          <a:p>
            <a:pPr eaLnBrk="1" hangingPunct="1"/>
            <a:r>
              <a:rPr lang="zh-CN" altLang="en-US" b="1"/>
              <a:t>固定期限的劳动合同</a:t>
            </a:r>
          </a:p>
          <a:p>
            <a:pPr eaLnBrk="1" hangingPunct="1"/>
            <a:r>
              <a:rPr lang="zh-CN" altLang="en-US" b="1"/>
              <a:t>无固定期限的劳动合同</a:t>
            </a:r>
          </a:p>
          <a:p>
            <a:pPr eaLnBrk="1" hangingPunct="1"/>
            <a:r>
              <a:rPr lang="zh-CN" altLang="en-US" b="1"/>
              <a:t>以完成一定工作为期限的劳动合同</a:t>
            </a:r>
          </a:p>
        </p:txBody>
      </p:sp>
    </p:spTree>
  </p:cSld>
  <p:clrMapOvr>
    <a:masterClrMapping/>
  </p:clrMapOvr>
</p:sld>
</file>

<file path=ppt/slides/slide2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a:extLst>
              <a:ext uri="{FF2B5EF4-FFF2-40B4-BE49-F238E27FC236}">
                <a16:creationId xmlns:a16="http://schemas.microsoft.com/office/drawing/2014/main" id="{15E6D626-A841-4EEE-89B8-70A1A54D3F03}"/>
              </a:ext>
            </a:extLst>
          </p:cNvPr>
          <p:cNvSpPr>
            <a:spLocks noGrp="1" noChangeArrowheads="1"/>
          </p:cNvSpPr>
          <p:nvPr>
            <p:ph type="title"/>
          </p:nvPr>
        </p:nvSpPr>
        <p:spPr>
          <a:xfrm>
            <a:off x="685800" y="152400"/>
            <a:ext cx="6870700" cy="973138"/>
          </a:xfrm>
        </p:spPr>
        <p:txBody>
          <a:bodyPr/>
          <a:lstStyle/>
          <a:p>
            <a:pPr eaLnBrk="1" hangingPunct="1"/>
            <a:r>
              <a:rPr lang="zh-CN" altLang="en-US" b="1">
                <a:ea typeface="隶书" panose="02010509060101010101" pitchFamily="49" charset="-122"/>
              </a:rPr>
              <a:t>劳动合同内容</a:t>
            </a:r>
          </a:p>
        </p:txBody>
      </p:sp>
      <p:sp>
        <p:nvSpPr>
          <p:cNvPr id="33794" name="Rectangle 3">
            <a:extLst>
              <a:ext uri="{FF2B5EF4-FFF2-40B4-BE49-F238E27FC236}">
                <a16:creationId xmlns:a16="http://schemas.microsoft.com/office/drawing/2014/main" id="{89273E0E-4E1B-46E9-B08D-30CAEAE5FC1E}"/>
              </a:ext>
            </a:extLst>
          </p:cNvPr>
          <p:cNvSpPr>
            <a:spLocks noGrp="1" noChangeArrowheads="1"/>
          </p:cNvSpPr>
          <p:nvPr>
            <p:ph idx="1"/>
          </p:nvPr>
        </p:nvSpPr>
        <p:spPr>
          <a:xfrm>
            <a:off x="685800" y="1341438"/>
            <a:ext cx="7696200" cy="5183187"/>
          </a:xfrm>
        </p:spPr>
        <p:txBody>
          <a:bodyPr/>
          <a:lstStyle/>
          <a:p>
            <a:pPr eaLnBrk="1" hangingPunct="1">
              <a:lnSpc>
                <a:spcPct val="80000"/>
              </a:lnSpc>
            </a:pPr>
            <a:r>
              <a:rPr lang="zh-CN" altLang="en-US" sz="2000" b="1"/>
              <a:t>劳动合同应当以书面形式订立，并应具备以下条款：</a:t>
            </a:r>
          </a:p>
          <a:p>
            <a:pPr eaLnBrk="1" hangingPunct="1">
              <a:lnSpc>
                <a:spcPct val="80000"/>
              </a:lnSpc>
            </a:pPr>
            <a:r>
              <a:rPr lang="zh-CN" altLang="en-US" sz="2000" b="1"/>
              <a:t>①用人单位的名称、住所和法定代表人或者主要负责人；</a:t>
            </a:r>
          </a:p>
          <a:p>
            <a:pPr eaLnBrk="1" hangingPunct="1">
              <a:lnSpc>
                <a:spcPct val="80000"/>
              </a:lnSpc>
            </a:pPr>
            <a:r>
              <a:rPr lang="zh-CN" altLang="en-US" sz="2000" b="1"/>
              <a:t>②劳动者的姓名、住址和居民身份证或者其他有效身份证件号码； </a:t>
            </a:r>
          </a:p>
          <a:p>
            <a:pPr eaLnBrk="1" hangingPunct="1">
              <a:lnSpc>
                <a:spcPct val="80000"/>
              </a:lnSpc>
            </a:pPr>
            <a:r>
              <a:rPr lang="zh-CN" altLang="en-US" sz="2000" b="1"/>
              <a:t>③劳动合同期限； </a:t>
            </a:r>
          </a:p>
          <a:p>
            <a:pPr eaLnBrk="1" hangingPunct="1">
              <a:lnSpc>
                <a:spcPct val="80000"/>
              </a:lnSpc>
            </a:pPr>
            <a:r>
              <a:rPr lang="zh-CN" altLang="en-US" sz="2000" b="1"/>
              <a:t>④工作内容和工作地点； </a:t>
            </a:r>
          </a:p>
          <a:p>
            <a:pPr eaLnBrk="1" hangingPunct="1">
              <a:lnSpc>
                <a:spcPct val="80000"/>
              </a:lnSpc>
            </a:pPr>
            <a:r>
              <a:rPr lang="zh-CN" altLang="en-US" sz="2000" b="1"/>
              <a:t>⑤工作时间和休息休假； </a:t>
            </a:r>
          </a:p>
          <a:p>
            <a:pPr eaLnBrk="1" hangingPunct="1">
              <a:lnSpc>
                <a:spcPct val="80000"/>
              </a:lnSpc>
            </a:pPr>
            <a:r>
              <a:rPr lang="zh-CN" altLang="en-US" sz="2000" b="1"/>
              <a:t>⑥劳动报酬； </a:t>
            </a:r>
          </a:p>
          <a:p>
            <a:pPr eaLnBrk="1" hangingPunct="1">
              <a:lnSpc>
                <a:spcPct val="80000"/>
              </a:lnSpc>
            </a:pPr>
            <a:r>
              <a:rPr lang="zh-CN" altLang="en-US" sz="2000" b="1"/>
              <a:t>⑦社会保险； </a:t>
            </a:r>
          </a:p>
          <a:p>
            <a:pPr eaLnBrk="1" hangingPunct="1">
              <a:lnSpc>
                <a:spcPct val="80000"/>
              </a:lnSpc>
            </a:pPr>
            <a:r>
              <a:rPr lang="zh-CN" altLang="en-US" sz="2000" b="1"/>
              <a:t>⑧劳动保护、劳动条件和职业危害防护； </a:t>
            </a:r>
          </a:p>
          <a:p>
            <a:pPr eaLnBrk="1" hangingPunct="1">
              <a:lnSpc>
                <a:spcPct val="80000"/>
              </a:lnSpc>
            </a:pPr>
            <a:r>
              <a:rPr lang="zh-CN" altLang="en-US" sz="2000" b="1"/>
              <a:t>⑨法律、法规规定应当纳入劳动合同的其他事项。 </a:t>
            </a:r>
          </a:p>
          <a:p>
            <a:pPr eaLnBrk="1" hangingPunct="1">
              <a:lnSpc>
                <a:spcPct val="80000"/>
              </a:lnSpc>
            </a:pPr>
            <a:r>
              <a:rPr lang="zh-CN" altLang="en-US" sz="2000" b="1"/>
              <a:t>劳动合同除前款规定的必备条款外，用人单位与劳动者可以约定试用期、培训、保守秘密、补充保险和福利待遇等其他事项。</a:t>
            </a:r>
          </a:p>
        </p:txBody>
      </p:sp>
    </p:spTree>
  </p:cSld>
  <p:clrMapOvr>
    <a:masterClrMapping/>
  </p:clrMapOvr>
</p:sld>
</file>

<file path=ppt/slides/slide2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a:extLst>
              <a:ext uri="{FF2B5EF4-FFF2-40B4-BE49-F238E27FC236}">
                <a16:creationId xmlns:a16="http://schemas.microsoft.com/office/drawing/2014/main" id="{9BDCAB2E-FE99-4FA8-AFBA-17E8BBBFEB94}"/>
              </a:ext>
            </a:extLst>
          </p:cNvPr>
          <p:cNvSpPr>
            <a:spLocks noGrp="1" noChangeArrowheads="1"/>
          </p:cNvSpPr>
          <p:nvPr>
            <p:ph type="title"/>
          </p:nvPr>
        </p:nvSpPr>
        <p:spPr>
          <a:xfrm>
            <a:off x="685800" y="152400"/>
            <a:ext cx="6870700" cy="1116013"/>
          </a:xfrm>
        </p:spPr>
        <p:txBody>
          <a:bodyPr/>
          <a:lstStyle/>
          <a:p>
            <a:pPr eaLnBrk="1" hangingPunct="1"/>
            <a:r>
              <a:rPr lang="zh-CN" altLang="en-US" b="1">
                <a:ea typeface="隶书" panose="02010509060101010101" pitchFamily="49" charset="-122"/>
              </a:rPr>
              <a:t>试用期</a:t>
            </a:r>
          </a:p>
        </p:txBody>
      </p:sp>
      <p:sp>
        <p:nvSpPr>
          <p:cNvPr id="34818" name="Rectangle 3">
            <a:extLst>
              <a:ext uri="{FF2B5EF4-FFF2-40B4-BE49-F238E27FC236}">
                <a16:creationId xmlns:a16="http://schemas.microsoft.com/office/drawing/2014/main" id="{B57A5AC5-FD23-4256-8D00-85D3DD6D1AD7}"/>
              </a:ext>
            </a:extLst>
          </p:cNvPr>
          <p:cNvSpPr>
            <a:spLocks noGrp="1" noChangeArrowheads="1"/>
          </p:cNvSpPr>
          <p:nvPr>
            <p:ph idx="1"/>
          </p:nvPr>
        </p:nvSpPr>
        <p:spPr>
          <a:xfrm>
            <a:off x="685800" y="1341438"/>
            <a:ext cx="7696200" cy="4679950"/>
          </a:xfrm>
        </p:spPr>
        <p:txBody>
          <a:bodyPr/>
          <a:lstStyle/>
          <a:p>
            <a:pPr eaLnBrk="1" hangingPunct="1">
              <a:lnSpc>
                <a:spcPct val="90000"/>
              </a:lnSpc>
            </a:pPr>
            <a:r>
              <a:rPr lang="zh-CN" altLang="en-US" sz="2800" b="1"/>
              <a:t>用人单位在试用期解除劳动合同的，应当向劳动者说明理由。劳动者在试用期解除劳动合同，只需提前三日通知用人单位。 </a:t>
            </a:r>
          </a:p>
          <a:p>
            <a:pPr eaLnBrk="1" hangingPunct="1">
              <a:lnSpc>
                <a:spcPct val="90000"/>
              </a:lnSpc>
            </a:pPr>
            <a:r>
              <a:rPr lang="zh-CN" altLang="en-US" sz="2800" b="1"/>
              <a:t>同一用人单位与同一劳动者只能约定一次试用期。试用期包含在劳动合同期限内。</a:t>
            </a:r>
          </a:p>
          <a:p>
            <a:pPr eaLnBrk="1" hangingPunct="1">
              <a:lnSpc>
                <a:spcPct val="90000"/>
              </a:lnSpc>
            </a:pPr>
            <a:r>
              <a:rPr lang="zh-CN" altLang="en-US" sz="2800" b="1"/>
              <a:t>劳动合同仅约定试用期的，试用期不成立，该期限为劳动合同期限。</a:t>
            </a:r>
          </a:p>
          <a:p>
            <a:pPr eaLnBrk="1" hangingPunct="1">
              <a:lnSpc>
                <a:spcPct val="90000"/>
              </a:lnSpc>
            </a:pPr>
            <a:r>
              <a:rPr lang="zh-CN" altLang="en-US" sz="2800" b="1"/>
              <a:t>劳动者在试用期的工资不得低于本单位相同岗位最低档工资或者劳动合同约定工资的</a:t>
            </a:r>
            <a:r>
              <a:rPr lang="en-US" altLang="zh-CN" sz="2800" b="1"/>
              <a:t>80</a:t>
            </a:r>
            <a:r>
              <a:rPr lang="zh-CN" altLang="en-US" sz="2800" b="1"/>
              <a:t>％，并不得低于用人单位所在地的最低工资标准。 </a:t>
            </a:r>
          </a:p>
        </p:txBody>
      </p:sp>
    </p:spTree>
  </p:cSld>
  <p:clrMapOvr>
    <a:masterClrMapping/>
  </p:clrMapOvr>
</p:sld>
</file>

<file path=ppt/slides/slide2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4149" name="Group 85">
            <a:extLst>
              <a:ext uri="{FF2B5EF4-FFF2-40B4-BE49-F238E27FC236}">
                <a16:creationId xmlns:a16="http://schemas.microsoft.com/office/drawing/2014/main" id="{89DBFAE8-752B-4A69-A3F3-1F6C4E5DAC41}"/>
              </a:ext>
            </a:extLst>
          </p:cNvPr>
          <p:cNvGraphicFramePr>
            <a:graphicFrameLocks noGrp="1"/>
          </p:cNvGraphicFramePr>
          <p:nvPr>
            <p:ph idx="4294967295"/>
          </p:nvPr>
        </p:nvGraphicFramePr>
        <p:xfrm>
          <a:off x="685800" y="981075"/>
          <a:ext cx="7696200" cy="4505326"/>
        </p:xfrm>
        <a:graphic>
          <a:graphicData uri="http://schemas.openxmlformats.org/drawingml/2006/table">
            <a:tbl>
              <a:tblPr/>
              <a:tblGrid>
                <a:gridCol w="4064000">
                  <a:extLst>
                    <a:ext uri="{9D8B030D-6E8A-4147-A177-3AD203B41FA5}">
                      <a16:colId xmlns:a16="http://schemas.microsoft.com/office/drawing/2014/main" val="20000"/>
                    </a:ext>
                  </a:extLst>
                </a:gridCol>
                <a:gridCol w="3632200">
                  <a:extLst>
                    <a:ext uri="{9D8B030D-6E8A-4147-A177-3AD203B41FA5}">
                      <a16:colId xmlns:a16="http://schemas.microsoft.com/office/drawing/2014/main" val="20001"/>
                    </a:ext>
                  </a:extLst>
                </a:gridCol>
              </a:tblGrid>
              <a:tr h="901700">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dirty="0">
                          <a:ln>
                            <a:noFill/>
                          </a:ln>
                          <a:solidFill>
                            <a:srgbClr val="000000"/>
                          </a:solidFill>
                          <a:effectLst/>
                          <a:latin typeface="Times New Roman" panose="02020603050405020304" pitchFamily="18" charset="0"/>
                          <a:ea typeface="宋体" panose="02010600030101010101" pitchFamily="2" charset="-122"/>
                        </a:rPr>
                        <a:t>劳动合同期限</a:t>
                      </a:r>
                      <a:endParaRPr kumimoji="0" lang="zh-CN" altLang="en-US" sz="2800" b="1"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试用期</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00113">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不满</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3</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个月</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不得约定试用期</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1700">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3</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个月以上不满</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年</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不得超过</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个月</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0113">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1</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年以上不满</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3</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年</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不得超过</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2</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个月</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901700">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3</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年以上和无固定期限</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不得超过</a:t>
                      </a:r>
                      <a:r>
                        <a:rPr kumimoji="0" lang="en-US" altLang="zh-CN"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6</a:t>
                      </a:r>
                      <a:r>
                        <a:rPr kumimoji="0" lang="zh-CN" altLang="en-US" sz="2800" b="1" i="0" u="none" strike="noStrike" cap="none" normalizeH="0" baseline="0">
                          <a:ln>
                            <a:noFill/>
                          </a:ln>
                          <a:solidFill>
                            <a:srgbClr val="000000"/>
                          </a:solidFill>
                          <a:effectLst/>
                          <a:latin typeface="Times New Roman" panose="02020603050405020304" pitchFamily="18" charset="0"/>
                          <a:ea typeface="宋体" panose="02010600030101010101" pitchFamily="2" charset="-122"/>
                        </a:rPr>
                        <a:t>个月</a:t>
                      </a:r>
                      <a:endParaRPr kumimoji="0" lang="zh-CN" altLang="en-US" sz="28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2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a:extLst>
              <a:ext uri="{FF2B5EF4-FFF2-40B4-BE49-F238E27FC236}">
                <a16:creationId xmlns:a16="http://schemas.microsoft.com/office/drawing/2014/main" id="{97697C2B-E503-4A87-9427-968022DFA335}"/>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四、劳动合同的解除</a:t>
            </a:r>
          </a:p>
        </p:txBody>
      </p:sp>
      <p:sp>
        <p:nvSpPr>
          <p:cNvPr id="36866" name="Rectangle 3">
            <a:extLst>
              <a:ext uri="{FF2B5EF4-FFF2-40B4-BE49-F238E27FC236}">
                <a16:creationId xmlns:a16="http://schemas.microsoft.com/office/drawing/2014/main" id="{D4585621-F531-4ECC-9870-B885FBA78C7D}"/>
              </a:ext>
            </a:extLst>
          </p:cNvPr>
          <p:cNvSpPr>
            <a:spLocks noGrp="1" noChangeArrowheads="1"/>
          </p:cNvSpPr>
          <p:nvPr>
            <p:ph idx="1"/>
          </p:nvPr>
        </p:nvSpPr>
        <p:spPr/>
        <p:txBody>
          <a:bodyPr/>
          <a:lstStyle/>
          <a:p>
            <a:pPr eaLnBrk="1" hangingPunct="1"/>
            <a:r>
              <a:rPr lang="zh-CN" altLang="en-US" b="1"/>
              <a:t>协商</a:t>
            </a:r>
          </a:p>
          <a:p>
            <a:pPr eaLnBrk="1" hangingPunct="1"/>
            <a:r>
              <a:rPr lang="zh-CN" altLang="en-US" b="1"/>
              <a:t>劳动者解除劳动合同</a:t>
            </a:r>
          </a:p>
          <a:p>
            <a:pPr eaLnBrk="1" hangingPunct="1"/>
            <a:r>
              <a:rPr lang="zh-CN" altLang="en-US" b="1"/>
              <a:t>用人单位单方解除劳动合同</a:t>
            </a:r>
          </a:p>
          <a:p>
            <a:pPr eaLnBrk="1" hangingPunct="1"/>
            <a:r>
              <a:rPr lang="zh-CN" altLang="en-US" b="1"/>
              <a:t>用人单位不得解除劳动合同的情形</a:t>
            </a:r>
          </a:p>
        </p:txBody>
      </p:sp>
    </p:spTree>
  </p:cSld>
  <p:clrMapOvr>
    <a:masterClrMapping/>
  </p:clrMapOvr>
</p:sld>
</file>

<file path=ppt/slides/slide2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a:extLst>
              <a:ext uri="{FF2B5EF4-FFF2-40B4-BE49-F238E27FC236}">
                <a16:creationId xmlns:a16="http://schemas.microsoft.com/office/drawing/2014/main" id="{E7AD0D4B-F0A0-43C3-BF14-00D97724B16F}"/>
              </a:ext>
            </a:extLst>
          </p:cNvPr>
          <p:cNvSpPr>
            <a:spLocks noGrp="1" noChangeArrowheads="1"/>
          </p:cNvSpPr>
          <p:nvPr>
            <p:ph type="title"/>
          </p:nvPr>
        </p:nvSpPr>
        <p:spPr>
          <a:xfrm>
            <a:off x="685800" y="152400"/>
            <a:ext cx="6870700" cy="900113"/>
          </a:xfrm>
        </p:spPr>
        <p:txBody>
          <a:bodyPr/>
          <a:lstStyle/>
          <a:p>
            <a:pPr eaLnBrk="1" hangingPunct="1"/>
            <a:r>
              <a:rPr lang="zh-CN" altLang="en-US" b="1">
                <a:ea typeface="隶书" panose="02010509060101010101" pitchFamily="49" charset="-122"/>
              </a:rPr>
              <a:t>劳动者解除劳动合同</a:t>
            </a:r>
          </a:p>
        </p:txBody>
      </p:sp>
      <p:sp>
        <p:nvSpPr>
          <p:cNvPr id="37890" name="Rectangle 3">
            <a:extLst>
              <a:ext uri="{FF2B5EF4-FFF2-40B4-BE49-F238E27FC236}">
                <a16:creationId xmlns:a16="http://schemas.microsoft.com/office/drawing/2014/main" id="{4AD5D4BE-14DE-4349-8AC2-180241233710}"/>
              </a:ext>
            </a:extLst>
          </p:cNvPr>
          <p:cNvSpPr>
            <a:spLocks noGrp="1" noChangeArrowheads="1"/>
          </p:cNvSpPr>
          <p:nvPr>
            <p:ph idx="1"/>
          </p:nvPr>
        </p:nvSpPr>
        <p:spPr>
          <a:xfrm>
            <a:off x="685800" y="1268413"/>
            <a:ext cx="7696200" cy="5184775"/>
          </a:xfrm>
        </p:spPr>
        <p:txBody>
          <a:bodyPr/>
          <a:lstStyle/>
          <a:p>
            <a:pPr eaLnBrk="1" hangingPunct="1">
              <a:lnSpc>
                <a:spcPct val="80000"/>
              </a:lnSpc>
            </a:pPr>
            <a:r>
              <a:rPr lang="zh-CN" altLang="en-US" sz="2400" b="1">
                <a:latin typeface="宋体" panose="02010600030101010101" pitchFamily="2" charset="-122"/>
              </a:rPr>
              <a:t>劳动者解除劳动合同，应当</a:t>
            </a:r>
            <a:r>
              <a:rPr lang="zh-CN" altLang="en-US" sz="2400" b="1">
                <a:solidFill>
                  <a:srgbClr val="E83B18"/>
                </a:solidFill>
                <a:latin typeface="宋体" panose="02010600030101010101" pitchFamily="2" charset="-122"/>
              </a:rPr>
              <a:t>提前</a:t>
            </a:r>
            <a:r>
              <a:rPr lang="en-US" altLang="zh-CN" sz="2400" b="1">
                <a:solidFill>
                  <a:srgbClr val="E83B18"/>
                </a:solidFill>
                <a:latin typeface="宋体" panose="02010600030101010101" pitchFamily="2" charset="-122"/>
              </a:rPr>
              <a:t>30</a:t>
            </a:r>
            <a:r>
              <a:rPr lang="zh-CN" altLang="en-US" sz="2400" b="1">
                <a:solidFill>
                  <a:srgbClr val="E83B18"/>
                </a:solidFill>
                <a:latin typeface="宋体" panose="02010600030101010101" pitchFamily="2" charset="-122"/>
              </a:rPr>
              <a:t>日</a:t>
            </a:r>
            <a:r>
              <a:rPr lang="zh-CN" altLang="en-US" sz="2400" b="1">
                <a:latin typeface="宋体" panose="02010600030101010101" pitchFamily="2" charset="-122"/>
              </a:rPr>
              <a:t>以书面形式通知用人单位。</a:t>
            </a:r>
          </a:p>
          <a:p>
            <a:pPr eaLnBrk="1" hangingPunct="1">
              <a:lnSpc>
                <a:spcPct val="80000"/>
              </a:lnSpc>
            </a:pPr>
            <a:r>
              <a:rPr lang="zh-CN" altLang="en-US" sz="2400" b="1">
                <a:latin typeface="宋体" panose="02010600030101010101" pitchFamily="2" charset="-122"/>
              </a:rPr>
              <a:t>有下列情形之一的，劳动者可以</a:t>
            </a:r>
            <a:r>
              <a:rPr lang="zh-CN" altLang="en-US" sz="2400" b="1" u="sng">
                <a:solidFill>
                  <a:srgbClr val="E83B18"/>
                </a:solidFill>
                <a:latin typeface="宋体" panose="02010600030101010101" pitchFamily="2" charset="-122"/>
              </a:rPr>
              <a:t>随时通知</a:t>
            </a:r>
            <a:r>
              <a:rPr lang="zh-CN" altLang="en-US" sz="2400" b="1">
                <a:latin typeface="宋体" panose="02010600030101010101" pitchFamily="2" charset="-122"/>
              </a:rPr>
              <a:t>用人单位解除劳动合同：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1</a:t>
            </a:r>
            <a:r>
              <a:rPr lang="zh-CN" altLang="en-US" sz="2400" b="1">
                <a:latin typeface="宋体" panose="02010600030101010101" pitchFamily="2" charset="-122"/>
              </a:rPr>
              <a:t>）未按照劳动合同约定提供劳动保护或者劳动条件的；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2</a:t>
            </a:r>
            <a:r>
              <a:rPr lang="zh-CN" altLang="en-US" sz="2400" b="1">
                <a:latin typeface="宋体" panose="02010600030101010101" pitchFamily="2" charset="-122"/>
              </a:rPr>
              <a:t>）未及时足额支付劳动报酬的；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3</a:t>
            </a:r>
            <a:r>
              <a:rPr lang="zh-CN" altLang="en-US" sz="2400" b="1">
                <a:latin typeface="宋体" panose="02010600030101010101" pitchFamily="2" charset="-122"/>
              </a:rPr>
              <a:t>）未依法为劳动者缴纳社会保险费的；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4</a:t>
            </a:r>
            <a:r>
              <a:rPr lang="zh-CN" altLang="en-US" sz="2400" b="1">
                <a:latin typeface="宋体" panose="02010600030101010101" pitchFamily="2" charset="-122"/>
              </a:rPr>
              <a:t>）用人单位的规章制度违反法律、法规的规定，损害劳动者权益的；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5</a:t>
            </a:r>
            <a:r>
              <a:rPr lang="zh-CN" altLang="en-US" sz="2400" b="1">
                <a:latin typeface="宋体" panose="02010600030101010101" pitchFamily="2" charset="-122"/>
              </a:rPr>
              <a:t>）因本法第二十六条第一款规定的情形致使劳动合同无效的； </a:t>
            </a:r>
          </a:p>
          <a:p>
            <a:pPr eaLnBrk="1" hangingPunct="1">
              <a:lnSpc>
                <a:spcPct val="80000"/>
              </a:lnSpc>
            </a:pPr>
            <a:r>
              <a:rPr lang="zh-CN" altLang="en-US" sz="2400" b="1">
                <a:latin typeface="宋体" panose="02010600030101010101" pitchFamily="2" charset="-122"/>
              </a:rPr>
              <a:t>（</a:t>
            </a:r>
            <a:r>
              <a:rPr lang="en-US" altLang="zh-CN" sz="2400" b="1">
                <a:latin typeface="宋体" panose="02010600030101010101" pitchFamily="2" charset="-122"/>
              </a:rPr>
              <a:t>6</a:t>
            </a:r>
            <a:r>
              <a:rPr lang="zh-CN" altLang="en-US" sz="2400" b="1">
                <a:latin typeface="宋体" panose="02010600030101010101" pitchFamily="2" charset="-122"/>
              </a:rPr>
              <a:t>）法律、行政法规规定劳动者可以解除劳动合同的其他情形。</a:t>
            </a:r>
            <a:r>
              <a:rPr lang="zh-CN" altLang="en-US" sz="2400"/>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p:cNvSpPr>
          <p:nvPr>
            <p:ph idx="1"/>
          </p:nvPr>
        </p:nvSpPr>
        <p:spPr>
          <a:xfrm>
            <a:off x="250825" y="692150"/>
            <a:ext cx="8540750" cy="5545138"/>
          </a:xfrm>
        </p:spPr>
        <p:txBody>
          <a:bodyPr vert="horz" wrap="square" lIns="91440" tIns="45720" rIns="91440" bIns="45720" anchor="t" anchorCtr="0"/>
          <a:lstStyle/>
          <a:p>
            <a:pPr eaLnBrk="1" hangingPunct="1">
              <a:lnSpc>
                <a:spcPct val="90000"/>
              </a:lnSpc>
            </a:pPr>
            <a:endParaRPr lang="en-US" altLang="zh-CN" sz="2800" b="1" dirty="0"/>
          </a:p>
          <a:p>
            <a:pPr eaLnBrk="1" hangingPunct="1">
              <a:lnSpc>
                <a:spcPct val="90000"/>
              </a:lnSpc>
            </a:pPr>
            <a:r>
              <a:rPr lang="en-US" altLang="zh-CN" sz="2800" b="1" dirty="0"/>
              <a:t>2013</a:t>
            </a:r>
            <a:r>
              <a:rPr lang="zh-CN" altLang="en-US" sz="2800" b="1" dirty="0"/>
              <a:t>年新修订的公司法：</a:t>
            </a:r>
            <a:endParaRPr lang="en-US" altLang="zh-CN" sz="2800" b="1" dirty="0"/>
          </a:p>
          <a:p>
            <a:pPr lvl="1" eaLnBrk="1" hangingPunct="1">
              <a:lnSpc>
                <a:spcPct val="90000"/>
              </a:lnSpc>
              <a:buFont typeface="Wingdings" panose="05000000000000000000" pitchFamily="2" charset="2"/>
              <a:buChar char="Ø"/>
            </a:pPr>
            <a:r>
              <a:rPr lang="zh-CN" altLang="en-US" sz="2400" b="1" dirty="0"/>
              <a:t>取消了最低注册资本的要求，由原来的实缴制变成认缴制。</a:t>
            </a:r>
            <a:endParaRPr lang="en-US" altLang="zh-CN" sz="2400" b="1" dirty="0"/>
          </a:p>
          <a:p>
            <a:pPr lvl="1" eaLnBrk="1" hangingPunct="1">
              <a:lnSpc>
                <a:spcPct val="90000"/>
              </a:lnSpc>
              <a:buFont typeface="Wingdings" panose="05000000000000000000" pitchFamily="2" charset="2"/>
              <a:buChar char="Ø"/>
            </a:pPr>
            <a:r>
              <a:rPr lang="zh-CN" altLang="en-US" sz="2400" b="1" dirty="0"/>
              <a:t>取消了法定出资期限的要求。</a:t>
            </a:r>
            <a:endParaRPr lang="en-US" altLang="zh-CN" sz="2400" b="1" dirty="0"/>
          </a:p>
          <a:p>
            <a:pPr lvl="1" eaLnBrk="1" hangingPunct="1">
              <a:lnSpc>
                <a:spcPct val="90000"/>
              </a:lnSpc>
              <a:buFont typeface="Wingdings" panose="05000000000000000000" pitchFamily="2" charset="2"/>
              <a:buChar char="Ø"/>
            </a:pPr>
            <a:r>
              <a:rPr lang="zh-CN" altLang="en-US" sz="2400" b="1" dirty="0"/>
              <a:t>取消了货币出资不得少于注册资本的</a:t>
            </a:r>
            <a:r>
              <a:rPr lang="en-US" altLang="zh-CN" sz="2400" b="1" dirty="0"/>
              <a:t>30%</a:t>
            </a:r>
            <a:r>
              <a:rPr lang="zh-CN" altLang="en-US" sz="2400" b="1" dirty="0"/>
              <a:t>的要求。</a:t>
            </a:r>
            <a:endParaRPr lang="en-US" altLang="zh-CN" sz="2400" b="1" dirty="0"/>
          </a:p>
          <a:p>
            <a:pPr lvl="1" eaLnBrk="1" hangingPunct="1">
              <a:lnSpc>
                <a:spcPct val="90000"/>
              </a:lnSpc>
              <a:buFont typeface="Wingdings" panose="05000000000000000000" pitchFamily="2" charset="2"/>
              <a:buChar char="Ø"/>
            </a:pPr>
            <a:r>
              <a:rPr lang="zh-CN" altLang="en-US" sz="2400" b="1" dirty="0"/>
              <a:t>取消了股东缴纳出资后，必须经依法设立的验资机构验资并出具证明的规定。</a:t>
            </a:r>
            <a:endParaRPr lang="en-US" altLang="zh-CN" sz="2400" b="1" dirty="0"/>
          </a:p>
        </p:txBody>
      </p:sp>
    </p:spTree>
  </p:cSld>
  <p:clrMapOvr>
    <a:masterClrMapping/>
  </p:clrMapOvr>
</p:sld>
</file>

<file path=ppt/slides/slide2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a:extLst>
              <a:ext uri="{FF2B5EF4-FFF2-40B4-BE49-F238E27FC236}">
                <a16:creationId xmlns:a16="http://schemas.microsoft.com/office/drawing/2014/main" id="{A8B0FED8-2337-4432-8AC2-4BB039C20DD9}"/>
              </a:ext>
            </a:extLst>
          </p:cNvPr>
          <p:cNvSpPr>
            <a:spLocks noGrp="1" noChangeArrowheads="1"/>
          </p:cNvSpPr>
          <p:nvPr>
            <p:ph type="title"/>
          </p:nvPr>
        </p:nvSpPr>
        <p:spPr>
          <a:xfrm>
            <a:off x="685800" y="152400"/>
            <a:ext cx="7054850" cy="1600200"/>
          </a:xfrm>
        </p:spPr>
        <p:txBody>
          <a:bodyPr/>
          <a:lstStyle/>
          <a:p>
            <a:pPr eaLnBrk="1" hangingPunct="1"/>
            <a:r>
              <a:rPr lang="zh-CN" altLang="en-US" b="1">
                <a:ea typeface="隶书" panose="02010509060101010101" pitchFamily="49" charset="-122"/>
              </a:rPr>
              <a:t>用人单位单方解除劳动合同</a:t>
            </a:r>
          </a:p>
        </p:txBody>
      </p:sp>
      <p:sp>
        <p:nvSpPr>
          <p:cNvPr id="38914" name="Rectangle 3">
            <a:extLst>
              <a:ext uri="{FF2B5EF4-FFF2-40B4-BE49-F238E27FC236}">
                <a16:creationId xmlns:a16="http://schemas.microsoft.com/office/drawing/2014/main" id="{11315244-C334-45EE-88E2-DBC53B4673F1}"/>
              </a:ext>
            </a:extLst>
          </p:cNvPr>
          <p:cNvSpPr>
            <a:spLocks noGrp="1" noChangeArrowheads="1"/>
          </p:cNvSpPr>
          <p:nvPr>
            <p:ph idx="1"/>
          </p:nvPr>
        </p:nvSpPr>
        <p:spPr>
          <a:xfrm>
            <a:off x="685800" y="1828800"/>
            <a:ext cx="7696200" cy="4552950"/>
          </a:xfrm>
        </p:spPr>
        <p:txBody>
          <a:bodyPr/>
          <a:lstStyle/>
          <a:p>
            <a:pPr eaLnBrk="1" hangingPunct="1">
              <a:lnSpc>
                <a:spcPct val="90000"/>
              </a:lnSpc>
            </a:pPr>
            <a:r>
              <a:rPr lang="zh-CN" altLang="en-US" sz="2400" b="1">
                <a:latin typeface="宋体" panose="02010600030101010101" pitchFamily="2" charset="-122"/>
              </a:rPr>
              <a:t>有下列情形之一的，用人单位可以单方解除劳动合同： </a:t>
            </a:r>
          </a:p>
          <a:p>
            <a:pPr eaLnBrk="1" hangingPunct="1">
              <a:lnSpc>
                <a:spcPct val="90000"/>
              </a:lnSpc>
            </a:pPr>
            <a:r>
              <a:rPr lang="zh-CN" altLang="en-US" sz="2400" b="1"/>
              <a:t>（</a:t>
            </a:r>
            <a:r>
              <a:rPr lang="en-US" altLang="zh-CN" sz="2400" b="1"/>
              <a:t>1</a:t>
            </a:r>
            <a:r>
              <a:rPr lang="zh-CN" altLang="en-US" sz="2400" b="1"/>
              <a:t>）在试用期间被证明不符合录用条件的； </a:t>
            </a:r>
          </a:p>
          <a:p>
            <a:pPr eaLnBrk="1" hangingPunct="1">
              <a:lnSpc>
                <a:spcPct val="90000"/>
              </a:lnSpc>
            </a:pPr>
            <a:r>
              <a:rPr lang="zh-CN" altLang="en-US" sz="2400" b="1"/>
              <a:t>（</a:t>
            </a:r>
            <a:r>
              <a:rPr lang="en-US" altLang="zh-CN" sz="2400" b="1"/>
              <a:t>2</a:t>
            </a:r>
            <a:r>
              <a:rPr lang="zh-CN" altLang="en-US" sz="2400" b="1"/>
              <a:t>）严重违反用人单位的规章制度的； </a:t>
            </a:r>
          </a:p>
          <a:p>
            <a:pPr eaLnBrk="1" hangingPunct="1">
              <a:lnSpc>
                <a:spcPct val="90000"/>
              </a:lnSpc>
            </a:pPr>
            <a:r>
              <a:rPr lang="zh-CN" altLang="en-US" sz="2400" b="1"/>
              <a:t>（</a:t>
            </a:r>
            <a:r>
              <a:rPr lang="en-US" altLang="zh-CN" sz="2400" b="1"/>
              <a:t>3</a:t>
            </a:r>
            <a:r>
              <a:rPr lang="zh-CN" altLang="en-US" sz="2400" b="1"/>
              <a:t>）严重失职，营私舞弊，给用人单位造成重大损害的； </a:t>
            </a:r>
          </a:p>
          <a:p>
            <a:pPr eaLnBrk="1" hangingPunct="1">
              <a:lnSpc>
                <a:spcPct val="90000"/>
              </a:lnSpc>
            </a:pPr>
            <a:r>
              <a:rPr lang="zh-CN" altLang="en-US" sz="2400" b="1"/>
              <a:t>（</a:t>
            </a:r>
            <a:r>
              <a:rPr lang="en-US" altLang="zh-CN" sz="2400" b="1"/>
              <a:t>4</a:t>
            </a:r>
            <a:r>
              <a:rPr lang="zh-CN" altLang="en-US" sz="2400" b="1"/>
              <a:t>）劳动者同时与其他用人单位建立劳动关系，对完成本单位的工作任务造成严重影响，或者经用人单位提出，拒不改正的； </a:t>
            </a:r>
          </a:p>
          <a:p>
            <a:pPr eaLnBrk="1" hangingPunct="1">
              <a:lnSpc>
                <a:spcPct val="90000"/>
              </a:lnSpc>
            </a:pPr>
            <a:r>
              <a:rPr lang="zh-CN" altLang="en-US" sz="2400" b="1"/>
              <a:t>（</a:t>
            </a:r>
            <a:r>
              <a:rPr lang="en-US" altLang="zh-CN" sz="2400" b="1"/>
              <a:t>5</a:t>
            </a:r>
            <a:r>
              <a:rPr lang="zh-CN" altLang="en-US" sz="2400" b="1"/>
              <a:t>）因本法第二十六条第一款第一项规定的情形致使劳动合同无效的； </a:t>
            </a:r>
          </a:p>
          <a:p>
            <a:pPr eaLnBrk="1" hangingPunct="1">
              <a:lnSpc>
                <a:spcPct val="90000"/>
              </a:lnSpc>
            </a:pPr>
            <a:r>
              <a:rPr lang="zh-CN" altLang="en-US" sz="2400" b="1"/>
              <a:t>（</a:t>
            </a:r>
            <a:r>
              <a:rPr lang="en-US" altLang="zh-CN" sz="2400" b="1"/>
              <a:t>6</a:t>
            </a:r>
            <a:r>
              <a:rPr lang="zh-CN" altLang="en-US" sz="2400" b="1"/>
              <a:t>）被依法追究刑事责任的。</a:t>
            </a:r>
            <a:r>
              <a:rPr lang="zh-CN" altLang="en-US" sz="2400"/>
              <a:t> </a:t>
            </a:r>
          </a:p>
        </p:txBody>
      </p:sp>
    </p:spTree>
  </p:cSld>
  <p:clrMapOvr>
    <a:masterClrMapping/>
  </p:clrMapOvr>
</p:sld>
</file>

<file path=ppt/slides/slide2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3">
            <a:extLst>
              <a:ext uri="{FF2B5EF4-FFF2-40B4-BE49-F238E27FC236}">
                <a16:creationId xmlns:a16="http://schemas.microsoft.com/office/drawing/2014/main" id="{6DF43E59-06A6-48D8-9546-633A889EB9D1}"/>
              </a:ext>
            </a:extLst>
          </p:cNvPr>
          <p:cNvSpPr>
            <a:spLocks noGrp="1" noChangeArrowheads="1"/>
          </p:cNvSpPr>
          <p:nvPr>
            <p:ph idx="1"/>
          </p:nvPr>
        </p:nvSpPr>
        <p:spPr>
          <a:xfrm>
            <a:off x="684213" y="1125538"/>
            <a:ext cx="7696200" cy="4608512"/>
          </a:xfrm>
        </p:spPr>
        <p:txBody>
          <a:bodyPr/>
          <a:lstStyle/>
          <a:p>
            <a:pPr eaLnBrk="1" hangingPunct="1">
              <a:lnSpc>
                <a:spcPct val="80000"/>
              </a:lnSpc>
            </a:pPr>
            <a:r>
              <a:rPr lang="zh-CN" altLang="en-US" sz="2800" b="1"/>
              <a:t>有下列情形之一的，用人单位提前</a:t>
            </a:r>
            <a:r>
              <a:rPr lang="en-US" altLang="zh-CN" sz="2800" b="1"/>
              <a:t>30</a:t>
            </a:r>
            <a:r>
              <a:rPr lang="zh-CN" altLang="en-US" sz="2800" b="1"/>
              <a:t>日以书面形式通知劳动者本人或者额外支付劳动者一个月工资后，可以解除劳动合同： </a:t>
            </a:r>
          </a:p>
          <a:p>
            <a:pPr eaLnBrk="1" hangingPunct="1">
              <a:lnSpc>
                <a:spcPct val="80000"/>
              </a:lnSpc>
            </a:pPr>
            <a:r>
              <a:rPr lang="zh-CN" altLang="en-US" sz="2800" b="1"/>
              <a:t>（</a:t>
            </a:r>
            <a:r>
              <a:rPr lang="en-US" altLang="zh-CN" sz="2800" b="1"/>
              <a:t>1</a:t>
            </a:r>
            <a:r>
              <a:rPr lang="zh-CN" altLang="en-US" sz="2800" b="1"/>
              <a:t>）劳动者患病或者非因工负伤，在规定的医疗期满后不能从事原工作，也不能从事由用人单位另行安排的工作的； </a:t>
            </a:r>
          </a:p>
          <a:p>
            <a:pPr eaLnBrk="1" hangingPunct="1">
              <a:lnSpc>
                <a:spcPct val="80000"/>
              </a:lnSpc>
            </a:pPr>
            <a:r>
              <a:rPr lang="zh-CN" altLang="en-US" sz="2800" b="1"/>
              <a:t>（</a:t>
            </a:r>
            <a:r>
              <a:rPr lang="en-US" altLang="zh-CN" sz="2800" b="1"/>
              <a:t>2</a:t>
            </a:r>
            <a:r>
              <a:rPr lang="zh-CN" altLang="en-US" sz="2800" b="1"/>
              <a:t>）劳动者不能胜任工作，经过培训或者调整工作岗位，仍不能胜任工作的； </a:t>
            </a:r>
          </a:p>
          <a:p>
            <a:pPr eaLnBrk="1" hangingPunct="1">
              <a:lnSpc>
                <a:spcPct val="80000"/>
              </a:lnSpc>
            </a:pPr>
            <a:r>
              <a:rPr lang="zh-CN" altLang="en-US" sz="2800" b="1"/>
              <a:t>（</a:t>
            </a:r>
            <a:r>
              <a:rPr lang="en-US" altLang="zh-CN" sz="2800" b="1"/>
              <a:t>3</a:t>
            </a:r>
            <a:r>
              <a:rPr lang="zh-CN" altLang="en-US" sz="2800" b="1"/>
              <a:t>）劳动合同订立时所依据的客观情况发生重大变化，致使劳动合同无法履行，经用人单位与劳动者协商，未能就变更劳动合同内容达成协议的。</a:t>
            </a:r>
            <a:r>
              <a:rPr lang="zh-CN" altLang="en-US" sz="2800"/>
              <a:t> </a:t>
            </a:r>
          </a:p>
        </p:txBody>
      </p:sp>
    </p:spTree>
  </p:cSld>
  <p:clrMapOvr>
    <a:masterClrMapping/>
  </p:clrMapOvr>
</p:sld>
</file>

<file path=ppt/slides/slide2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a:extLst>
              <a:ext uri="{FF2B5EF4-FFF2-40B4-BE49-F238E27FC236}">
                <a16:creationId xmlns:a16="http://schemas.microsoft.com/office/drawing/2014/main" id="{A9735739-16A2-44B3-AE94-F8C7AE703E93}"/>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用人单位不得解除劳动合同的情形</a:t>
            </a:r>
          </a:p>
        </p:txBody>
      </p:sp>
      <p:sp>
        <p:nvSpPr>
          <p:cNvPr id="40962" name="Rectangle 3">
            <a:extLst>
              <a:ext uri="{FF2B5EF4-FFF2-40B4-BE49-F238E27FC236}">
                <a16:creationId xmlns:a16="http://schemas.microsoft.com/office/drawing/2014/main" id="{23977C54-4949-4313-80F9-487EDD5303DF}"/>
              </a:ext>
            </a:extLst>
          </p:cNvPr>
          <p:cNvSpPr>
            <a:spLocks noGrp="1" noChangeArrowheads="1"/>
          </p:cNvSpPr>
          <p:nvPr>
            <p:ph idx="1"/>
          </p:nvPr>
        </p:nvSpPr>
        <p:spPr/>
        <p:txBody>
          <a:bodyPr/>
          <a:lstStyle/>
          <a:p>
            <a:pPr eaLnBrk="1" hangingPunct="1">
              <a:lnSpc>
                <a:spcPct val="80000"/>
              </a:lnSpc>
            </a:pPr>
            <a:r>
              <a:rPr lang="zh-CN" altLang="en-US" sz="2400" b="1"/>
              <a:t>（</a:t>
            </a:r>
            <a:r>
              <a:rPr lang="en-US" altLang="zh-CN" sz="2400" b="1"/>
              <a:t>1</a:t>
            </a:r>
            <a:r>
              <a:rPr lang="zh-CN" altLang="en-US" sz="2400" b="1"/>
              <a:t>）从事接触职业病危害作业的劳动者未进行离岗前职业健康检查，或者疑似职业病病人在诊断或者医学观察期间的； </a:t>
            </a:r>
          </a:p>
          <a:p>
            <a:pPr eaLnBrk="1" hangingPunct="1">
              <a:lnSpc>
                <a:spcPct val="80000"/>
              </a:lnSpc>
            </a:pPr>
            <a:r>
              <a:rPr lang="zh-CN" altLang="en-US" sz="2400" b="1"/>
              <a:t>（</a:t>
            </a:r>
            <a:r>
              <a:rPr lang="en-US" altLang="zh-CN" sz="2400" b="1"/>
              <a:t>2</a:t>
            </a:r>
            <a:r>
              <a:rPr lang="zh-CN" altLang="en-US" sz="2400" b="1"/>
              <a:t>）在本单位患职业病或者因工负伤并被确认丧失或者部分丧失劳动能力的； </a:t>
            </a:r>
          </a:p>
          <a:p>
            <a:pPr eaLnBrk="1" hangingPunct="1">
              <a:lnSpc>
                <a:spcPct val="80000"/>
              </a:lnSpc>
            </a:pPr>
            <a:r>
              <a:rPr lang="zh-CN" altLang="en-US" sz="2400" b="1"/>
              <a:t>（</a:t>
            </a:r>
            <a:r>
              <a:rPr lang="en-US" altLang="zh-CN" sz="2400" b="1"/>
              <a:t>3</a:t>
            </a:r>
            <a:r>
              <a:rPr lang="zh-CN" altLang="en-US" sz="2400" b="1"/>
              <a:t>）患病或者非因工负伤，在规定的医疗期内的； </a:t>
            </a:r>
          </a:p>
          <a:p>
            <a:pPr eaLnBrk="1" hangingPunct="1">
              <a:lnSpc>
                <a:spcPct val="80000"/>
              </a:lnSpc>
            </a:pPr>
            <a:r>
              <a:rPr lang="zh-CN" altLang="en-US" sz="2400" b="1"/>
              <a:t>（</a:t>
            </a:r>
            <a:r>
              <a:rPr lang="en-US" altLang="zh-CN" sz="2400" b="1"/>
              <a:t>4</a:t>
            </a:r>
            <a:r>
              <a:rPr lang="zh-CN" altLang="en-US" sz="2400" b="1"/>
              <a:t>）女职工在孕期、产期、哺乳期的； </a:t>
            </a:r>
          </a:p>
          <a:p>
            <a:pPr eaLnBrk="1" hangingPunct="1">
              <a:lnSpc>
                <a:spcPct val="80000"/>
              </a:lnSpc>
            </a:pPr>
            <a:r>
              <a:rPr lang="zh-CN" altLang="en-US" sz="2400" b="1"/>
              <a:t>（</a:t>
            </a:r>
            <a:r>
              <a:rPr lang="en-US" altLang="zh-CN" sz="2400" b="1"/>
              <a:t>5</a:t>
            </a:r>
            <a:r>
              <a:rPr lang="zh-CN" altLang="en-US" sz="2400" b="1"/>
              <a:t>）在本单位连续工作满十五年，且距法定退休年龄不足五年的； </a:t>
            </a:r>
          </a:p>
          <a:p>
            <a:pPr eaLnBrk="1" hangingPunct="1">
              <a:lnSpc>
                <a:spcPct val="80000"/>
              </a:lnSpc>
            </a:pPr>
            <a:r>
              <a:rPr lang="zh-CN" altLang="en-US" sz="2400" b="1"/>
              <a:t>（</a:t>
            </a:r>
            <a:r>
              <a:rPr lang="en-US" altLang="zh-CN" sz="2400" b="1"/>
              <a:t>6</a:t>
            </a:r>
            <a:r>
              <a:rPr lang="zh-CN" altLang="en-US" sz="2400" b="1"/>
              <a:t>）法律、行政法规规定的其他情形。</a:t>
            </a:r>
            <a:r>
              <a:rPr lang="zh-CN" altLang="en-US" sz="2400"/>
              <a:t> </a:t>
            </a:r>
          </a:p>
        </p:txBody>
      </p:sp>
    </p:spTree>
  </p:cSld>
  <p:clrMapOvr>
    <a:masterClrMapping/>
  </p:clrMapOvr>
</p:sld>
</file>

<file path=ppt/slides/slide2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a:extLst>
              <a:ext uri="{FF2B5EF4-FFF2-40B4-BE49-F238E27FC236}">
                <a16:creationId xmlns:a16="http://schemas.microsoft.com/office/drawing/2014/main" id="{4C330B05-0A65-4F1C-8FAB-78A299C8F61B}"/>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案例分析</a:t>
            </a:r>
          </a:p>
        </p:txBody>
      </p:sp>
      <p:sp>
        <p:nvSpPr>
          <p:cNvPr id="41986" name="Rectangle 3">
            <a:extLst>
              <a:ext uri="{FF2B5EF4-FFF2-40B4-BE49-F238E27FC236}">
                <a16:creationId xmlns:a16="http://schemas.microsoft.com/office/drawing/2014/main" id="{9F8F48FC-C169-4151-993A-9D44F55E8D53}"/>
              </a:ext>
            </a:extLst>
          </p:cNvPr>
          <p:cNvSpPr>
            <a:spLocks noGrp="1" noChangeArrowheads="1"/>
          </p:cNvSpPr>
          <p:nvPr>
            <p:ph idx="1"/>
          </p:nvPr>
        </p:nvSpPr>
        <p:spPr/>
        <p:txBody>
          <a:bodyPr/>
          <a:lstStyle/>
          <a:p>
            <a:pPr eaLnBrk="1" hangingPunct="1"/>
            <a:r>
              <a:rPr lang="zh-CN" altLang="en-US" sz="2800" b="1">
                <a:latin typeface="宋体" panose="02010600030101010101" pitchFamily="2" charset="-122"/>
                <a:ea typeface="楷体_GB2312" pitchFamily="49" charset="-122"/>
              </a:rPr>
              <a:t>王某与某玩具厂签订了为期</a:t>
            </a:r>
            <a:r>
              <a:rPr lang="en-US" altLang="zh-CN" sz="2800" b="1">
                <a:latin typeface="宋体" panose="02010600030101010101" pitchFamily="2" charset="-122"/>
                <a:ea typeface="楷体_GB2312" pitchFamily="49" charset="-122"/>
              </a:rPr>
              <a:t>3</a:t>
            </a:r>
            <a:r>
              <a:rPr lang="zh-CN" altLang="en-US" sz="2800" b="1">
                <a:latin typeface="宋体" panose="02010600030101010101" pitchFamily="2" charset="-122"/>
                <a:ea typeface="楷体_GB2312" pitchFamily="49" charset="-122"/>
              </a:rPr>
              <a:t>年的劳动合同，该合同书中规定了试用期为</a:t>
            </a:r>
            <a:r>
              <a:rPr lang="en-US" altLang="zh-CN" sz="2800" b="1">
                <a:latin typeface="宋体" panose="02010600030101010101" pitchFamily="2" charset="-122"/>
                <a:ea typeface="楷体_GB2312" pitchFamily="49" charset="-122"/>
              </a:rPr>
              <a:t>1</a:t>
            </a:r>
            <a:r>
              <a:rPr lang="zh-CN" altLang="en-US" sz="2800" b="1">
                <a:latin typeface="宋体" panose="02010600030101010101" pitchFamily="2" charset="-122"/>
                <a:ea typeface="楷体_GB2312" pitchFamily="49" charset="-122"/>
              </a:rPr>
              <a:t>年，在试用期内王某不得单方提出解除劳动合同，试用期满后，王某要求解除合同时，需提前</a:t>
            </a:r>
            <a:r>
              <a:rPr lang="en-US" altLang="zh-CN" sz="2800" b="1">
                <a:latin typeface="宋体" panose="02010600030101010101" pitchFamily="2" charset="-122"/>
                <a:ea typeface="楷体_GB2312" pitchFamily="49" charset="-122"/>
              </a:rPr>
              <a:t>60</a:t>
            </a:r>
            <a:r>
              <a:rPr lang="zh-CN" altLang="en-US" sz="2800" b="1">
                <a:latin typeface="宋体" panose="02010600030101010101" pitchFamily="2" charset="-122"/>
                <a:ea typeface="楷体_GB2312" pitchFamily="49" charset="-122"/>
              </a:rPr>
              <a:t>天通知厂方，并须征得厂方的同意，否则厂方不负责转移档案关系。</a:t>
            </a:r>
            <a:br>
              <a:rPr lang="zh-CN" altLang="en-US" sz="2800" b="1">
                <a:latin typeface="宋体" panose="02010600030101010101" pitchFamily="2" charset="-122"/>
                <a:ea typeface="楷体_GB2312" pitchFamily="49" charset="-122"/>
              </a:rPr>
            </a:br>
            <a:r>
              <a:rPr lang="zh-CN" altLang="en-US" sz="2800" b="1">
                <a:latin typeface="宋体" panose="02010600030101010101" pitchFamily="2" charset="-122"/>
                <a:ea typeface="楷体_GB2312" pitchFamily="49" charset="-122"/>
              </a:rPr>
              <a:t>问：该份合同中哪些内容违反劳动法规定</a:t>
            </a:r>
          </a:p>
        </p:txBody>
      </p:sp>
    </p:spTree>
  </p:cSld>
  <p:clrMapOvr>
    <a:masterClrMapping/>
  </p:clrMapOvr>
</p:sld>
</file>

<file path=ppt/slides/slide2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a:extLst>
              <a:ext uri="{FF2B5EF4-FFF2-40B4-BE49-F238E27FC236}">
                <a16:creationId xmlns:a16="http://schemas.microsoft.com/office/drawing/2014/main" id="{D2991854-30D8-44F1-A499-643BA510C584}"/>
              </a:ext>
            </a:extLst>
          </p:cNvPr>
          <p:cNvSpPr>
            <a:spLocks noGrp="1" noChangeArrowheads="1"/>
          </p:cNvSpPr>
          <p:nvPr>
            <p:ph/>
          </p:nvPr>
        </p:nvSpPr>
        <p:spPr>
          <a:xfrm>
            <a:off x="533400" y="609600"/>
            <a:ext cx="8229600" cy="5486400"/>
          </a:xfrm>
        </p:spPr>
        <p:txBody>
          <a:bodyPr/>
          <a:lstStyle/>
          <a:p>
            <a:pPr marL="0" indent="0" algn="ctr" eaLnBrk="1" hangingPunct="1">
              <a:buFontTx/>
              <a:buNone/>
            </a:pPr>
            <a:r>
              <a:rPr lang="zh-CN" altLang="en-US" sz="2600" b="1">
                <a:ea typeface="华文行楷" panose="02010800040101010101" pitchFamily="2" charset="-122"/>
              </a:rPr>
              <a:t>案例分析</a:t>
            </a:r>
          </a:p>
          <a:p>
            <a:pPr marL="0" indent="0" eaLnBrk="1" hangingPunct="1">
              <a:buFontTx/>
              <a:buNone/>
            </a:pPr>
            <a:r>
              <a:rPr lang="zh-CN" altLang="en-US" sz="2600"/>
              <a:t>     </a:t>
            </a:r>
            <a:r>
              <a:rPr lang="zh-CN" altLang="en-US" sz="2600" b="1">
                <a:latin typeface="宋体" panose="02010600030101010101" pitchFamily="2" charset="-122"/>
                <a:ea typeface="楷体_GB2312" pitchFamily="49" charset="-122"/>
              </a:rPr>
              <a:t>胡某与某私营皮革制造厂签订了五年期劳动合同。其中约定：劳动过程中出现伤残，责任自负。某年</a:t>
            </a:r>
            <a:r>
              <a:rPr lang="en-US" altLang="zh-CN" sz="2600" b="1">
                <a:latin typeface="宋体" panose="02010600030101010101" pitchFamily="2" charset="-122"/>
                <a:ea typeface="楷体_GB2312" pitchFamily="49" charset="-122"/>
              </a:rPr>
              <a:t>8</a:t>
            </a:r>
            <a:r>
              <a:rPr lang="zh-CN" altLang="en-US" sz="2600" b="1">
                <a:latin typeface="宋体" panose="02010600030101010101" pitchFamily="2" charset="-122"/>
                <a:ea typeface="楷体_GB2312" pitchFamily="49" charset="-122"/>
              </a:rPr>
              <a:t>月，胡某在操作机器时，因皮带断裂而砸伤左手，住院治疗</a:t>
            </a:r>
            <a:r>
              <a:rPr lang="en-US" altLang="zh-CN" sz="2600" b="1">
                <a:latin typeface="宋体" panose="02010600030101010101" pitchFamily="2" charset="-122"/>
                <a:ea typeface="楷体_GB2312" pitchFamily="49" charset="-122"/>
              </a:rPr>
              <a:t>20</a:t>
            </a:r>
            <a:r>
              <a:rPr lang="zh-CN" altLang="en-US" sz="2600" b="1">
                <a:latin typeface="宋体" panose="02010600030101010101" pitchFamily="2" charset="-122"/>
                <a:ea typeface="楷体_GB2312" pitchFamily="49" charset="-122"/>
              </a:rPr>
              <a:t>多天，需交往院费、手术费、药费等人民币共计</a:t>
            </a:r>
            <a:r>
              <a:rPr lang="en-US" altLang="zh-CN" sz="2600" b="1">
                <a:latin typeface="宋体" panose="02010600030101010101" pitchFamily="2" charset="-122"/>
                <a:ea typeface="楷体_GB2312" pitchFamily="49" charset="-122"/>
              </a:rPr>
              <a:t>52</a:t>
            </a:r>
            <a:r>
              <a:rPr lang="zh-CN" altLang="en-US" sz="2600" b="1">
                <a:latin typeface="宋体" panose="02010600030101010101" pitchFamily="2" charset="-122"/>
                <a:ea typeface="楷体_GB2312" pitchFamily="49" charset="-122"/>
              </a:rPr>
              <a:t>，</a:t>
            </a:r>
            <a:r>
              <a:rPr lang="en-US" altLang="zh-CN" sz="2600" b="1">
                <a:latin typeface="宋体" panose="02010600030101010101" pitchFamily="2" charset="-122"/>
                <a:ea typeface="楷体_GB2312" pitchFamily="49" charset="-122"/>
              </a:rPr>
              <a:t>760.80</a:t>
            </a:r>
            <a:r>
              <a:rPr lang="zh-CN" altLang="en-US" sz="2600" b="1">
                <a:latin typeface="宋体" panose="02010600030101010101" pitchFamily="2" charset="-122"/>
                <a:ea typeface="楷体_GB2312" pitchFamily="49" charset="-122"/>
              </a:rPr>
              <a:t>元。出院时，该厂只支付治疗期间工资，医疗费用全部由职工自理。为此，胡某向当地劳动争议仲裁委员会提出申请，要求该厂支付其全部医疗费用。</a:t>
            </a:r>
            <a:br>
              <a:rPr lang="zh-CN" altLang="en-US" sz="2600" b="1">
                <a:latin typeface="宋体" panose="02010600030101010101" pitchFamily="2" charset="-122"/>
                <a:ea typeface="楷体_GB2312" pitchFamily="49" charset="-122"/>
              </a:rPr>
            </a:br>
            <a:r>
              <a:rPr lang="zh-CN" altLang="en-US" sz="2600" b="1">
                <a:latin typeface="宋体" panose="02010600030101010101" pitchFamily="2" charset="-122"/>
                <a:ea typeface="楷体_GB2312" pitchFamily="49" charset="-122"/>
              </a:rPr>
              <a:t>    试分析：</a:t>
            </a:r>
            <a:endParaRPr lang="en-US" altLang="zh-CN" sz="2600" b="1">
              <a:latin typeface="宋体" panose="02010600030101010101" pitchFamily="2" charset="-122"/>
              <a:ea typeface="楷体_GB2312" pitchFamily="49" charset="-122"/>
            </a:endParaRPr>
          </a:p>
          <a:p>
            <a:pPr marL="0" indent="0" eaLnBrk="1" hangingPunct="1">
              <a:buFontTx/>
              <a:buNone/>
            </a:pPr>
            <a:r>
              <a:rPr lang="en-US" altLang="zh-CN" sz="2600" b="1">
                <a:latin typeface="宋体" panose="02010600030101010101" pitchFamily="2" charset="-122"/>
                <a:ea typeface="楷体_GB2312" pitchFamily="49" charset="-122"/>
              </a:rPr>
              <a:t>    1.</a:t>
            </a:r>
            <a:r>
              <a:rPr lang="zh-CN" altLang="en-US" sz="2600" b="1">
                <a:latin typeface="宋体" panose="02010600030101010101" pitchFamily="2" charset="-122"/>
                <a:ea typeface="楷体_GB2312" pitchFamily="49" charset="-122"/>
              </a:rPr>
              <a:t>本案该如何依法处理</a:t>
            </a:r>
            <a:r>
              <a:rPr lang="en-US" altLang="zh-CN" sz="2600" b="1">
                <a:latin typeface="宋体" panose="02010600030101010101" pitchFamily="2" charset="-122"/>
                <a:ea typeface="楷体_GB2312" pitchFamily="49" charset="-122"/>
              </a:rPr>
              <a:t>?</a:t>
            </a:r>
            <a:r>
              <a:rPr lang="zh-CN" altLang="en-US" sz="2600" b="1">
                <a:latin typeface="宋体" panose="02010600030101010101" pitchFamily="2" charset="-122"/>
                <a:ea typeface="楷体_GB2312" pitchFamily="49" charset="-122"/>
              </a:rPr>
              <a:t>法律根据是什么</a:t>
            </a:r>
            <a:r>
              <a:rPr lang="en-US" altLang="zh-CN" sz="2600" b="1">
                <a:latin typeface="宋体" panose="02010600030101010101" pitchFamily="2" charset="-122"/>
                <a:ea typeface="楷体_GB2312" pitchFamily="49" charset="-122"/>
              </a:rPr>
              <a:t>?</a:t>
            </a:r>
          </a:p>
          <a:p>
            <a:pPr marL="0" indent="0" eaLnBrk="1" hangingPunct="1">
              <a:buFontTx/>
              <a:buNone/>
            </a:pPr>
            <a:r>
              <a:rPr lang="en-US" altLang="zh-CN" sz="2600" b="1">
                <a:latin typeface="宋体" panose="02010600030101010101" pitchFamily="2" charset="-122"/>
                <a:ea typeface="楷体_GB2312" pitchFamily="49" charset="-122"/>
              </a:rPr>
              <a:t>    2.</a:t>
            </a:r>
            <a:r>
              <a:rPr lang="zh-CN" altLang="en-US" sz="2600" b="1">
                <a:latin typeface="宋体" panose="02010600030101010101" pitchFamily="2" charset="-122"/>
                <a:ea typeface="楷体_GB2312" pitchFamily="49" charset="-122"/>
              </a:rPr>
              <a:t>劳动合同中规定“伤残责任自负”条款是否有效</a:t>
            </a:r>
            <a:r>
              <a:rPr lang="en-US" altLang="zh-CN" sz="2600" b="1">
                <a:latin typeface="宋体" panose="02010600030101010101" pitchFamily="2" charset="-122"/>
                <a:ea typeface="楷体_GB2312" pitchFamily="49" charset="-122"/>
              </a:rPr>
              <a:t>?</a:t>
            </a:r>
          </a:p>
          <a:p>
            <a:pPr marL="0" indent="0" eaLnBrk="1" hangingPunct="1">
              <a:buFontTx/>
              <a:buNone/>
            </a:pPr>
            <a:r>
              <a:rPr lang="en-US" altLang="zh-CN" sz="2600" b="1">
                <a:latin typeface="宋体" panose="02010600030101010101" pitchFamily="2" charset="-122"/>
                <a:ea typeface="楷体_GB2312" pitchFamily="49" charset="-122"/>
              </a:rPr>
              <a:t>    3.</a:t>
            </a:r>
            <a:r>
              <a:rPr lang="zh-CN" altLang="en-US" sz="2600" b="1">
                <a:latin typeface="宋体" panose="02010600030101010101" pitchFamily="2" charset="-122"/>
                <a:ea typeface="楷体_GB2312" pitchFamily="49" charset="-122"/>
              </a:rPr>
              <a:t>劳动争议仲裁委员会应如何作出裁决</a:t>
            </a:r>
            <a:r>
              <a:rPr lang="en-US" altLang="zh-CN" sz="2600" b="1">
                <a:latin typeface="宋体" panose="02010600030101010101" pitchFamily="2" charset="-122"/>
                <a:ea typeface="楷体_GB2312" pitchFamily="49" charset="-122"/>
              </a:rPr>
              <a:t>? </a:t>
            </a:r>
            <a:endParaRPr lang="en-US" altLang="zh-CN" sz="2600" b="1">
              <a:latin typeface="宋体" panose="02010600030101010101" pitchFamily="2" charset="-122"/>
            </a:endParaRPr>
          </a:p>
        </p:txBody>
      </p:sp>
    </p:spTree>
  </p:cSld>
  <p:clrMapOvr>
    <a:masterClrMapping/>
  </p:clrMapOvr>
</p:sld>
</file>

<file path=ppt/slides/slide2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a:extLst>
              <a:ext uri="{FF2B5EF4-FFF2-40B4-BE49-F238E27FC236}">
                <a16:creationId xmlns:a16="http://schemas.microsoft.com/office/drawing/2014/main" id="{EBE98F31-712E-4575-A0F4-E85EF9B3261B}"/>
              </a:ext>
            </a:extLst>
          </p:cNvPr>
          <p:cNvSpPr>
            <a:spLocks noGrp="1" noChangeArrowheads="1"/>
          </p:cNvSpPr>
          <p:nvPr>
            <p:ph type="title"/>
          </p:nvPr>
        </p:nvSpPr>
        <p:spPr/>
        <p:txBody>
          <a:bodyPr/>
          <a:lstStyle/>
          <a:p>
            <a:endParaRPr lang="zh-CN" altLang="en-US"/>
          </a:p>
        </p:txBody>
      </p:sp>
      <p:sp>
        <p:nvSpPr>
          <p:cNvPr id="44034" name="Rectangle 3">
            <a:extLst>
              <a:ext uri="{FF2B5EF4-FFF2-40B4-BE49-F238E27FC236}">
                <a16:creationId xmlns:a16="http://schemas.microsoft.com/office/drawing/2014/main" id="{88FDC11F-49D2-47E2-8A8D-6AA44E05FA04}"/>
              </a:ext>
            </a:extLst>
          </p:cNvPr>
          <p:cNvSpPr>
            <a:spLocks noGrp="1" noChangeArrowheads="1"/>
          </p:cNvSpPr>
          <p:nvPr>
            <p:ph idx="1"/>
          </p:nvPr>
        </p:nvSpPr>
        <p:spPr/>
        <p:txBody>
          <a:bodyPr/>
          <a:lstStyle/>
          <a:p>
            <a:r>
              <a:rPr lang="en-US" altLang="zh-CN" sz="2800" b="1">
                <a:latin typeface="宋体" panose="02010600030101010101" pitchFamily="2" charset="-122"/>
                <a:ea typeface="楷体_GB2312" pitchFamily="49" charset="-122"/>
              </a:rPr>
              <a:t>2012</a:t>
            </a:r>
            <a:r>
              <a:rPr lang="zh-CN" altLang="en-US" sz="2800" b="1">
                <a:latin typeface="宋体" panose="02010600030101010101" pitchFamily="2" charset="-122"/>
                <a:ea typeface="楷体_GB2312" pitchFamily="49" charset="-122"/>
              </a:rPr>
              <a:t>年</a:t>
            </a:r>
            <a:r>
              <a:rPr lang="en-US" altLang="zh-CN" sz="2800" b="1">
                <a:latin typeface="宋体" panose="02010600030101010101" pitchFamily="2" charset="-122"/>
                <a:ea typeface="楷体_GB2312" pitchFamily="49" charset="-122"/>
              </a:rPr>
              <a:t>12</a:t>
            </a:r>
            <a:r>
              <a:rPr lang="zh-CN" altLang="en-US" sz="2800" b="1">
                <a:latin typeface="宋体" panose="02010600030101010101" pitchFamily="2" charset="-122"/>
                <a:ea typeface="楷体_GB2312" pitchFamily="49" charset="-122"/>
              </a:rPr>
              <a:t>月</a:t>
            </a:r>
            <a:r>
              <a:rPr lang="en-US" altLang="zh-CN" sz="2800" b="1">
                <a:latin typeface="宋体" panose="02010600030101010101" pitchFamily="2" charset="-122"/>
                <a:ea typeface="楷体_GB2312" pitchFamily="49" charset="-122"/>
              </a:rPr>
              <a:t>28</a:t>
            </a:r>
            <a:r>
              <a:rPr lang="zh-CN" altLang="en-US" sz="2800" b="1">
                <a:latin typeface="宋体" panose="02010600030101010101" pitchFamily="2" charset="-122"/>
                <a:ea typeface="楷体_GB2312" pitchFamily="49" charset="-122"/>
              </a:rPr>
              <a:t>日修改后的劳动合同法规定被派遣劳动者享有与用工单位的劳动者同工同酬的权利。用工单位应当按照同工同酬原则，对被派遣劳动者与本单位同类岗位的劳动者实行相同的劳动报酬分配办法。</a:t>
            </a:r>
          </a:p>
        </p:txBody>
      </p:sp>
    </p:spTree>
  </p:cSld>
  <p:clrMapOvr>
    <a:masterClrMapping/>
  </p:clrMapOvr>
</p:sld>
</file>

<file path=ppt/slides/slide2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a:extLst>
              <a:ext uri="{FF2B5EF4-FFF2-40B4-BE49-F238E27FC236}">
                <a16:creationId xmlns:a16="http://schemas.microsoft.com/office/drawing/2014/main" id="{B4B1045B-AA4B-442C-9CA0-688AE74C677F}"/>
              </a:ext>
            </a:extLst>
          </p:cNvPr>
          <p:cNvSpPr>
            <a:spLocks noGrp="1" noChangeArrowheads="1"/>
          </p:cNvSpPr>
          <p:nvPr>
            <p:ph type="title"/>
          </p:nvPr>
        </p:nvSpPr>
        <p:spPr>
          <a:xfrm>
            <a:off x="395288" y="692150"/>
            <a:ext cx="1223962" cy="4321175"/>
          </a:xfrm>
        </p:spPr>
        <p:txBody>
          <a:bodyPr/>
          <a:lstStyle/>
          <a:p>
            <a:pPr eaLnBrk="1" hangingPunct="1"/>
            <a:r>
              <a:rPr lang="zh-CN" altLang="en-US" b="1">
                <a:ea typeface="隶书" panose="02010509060101010101" pitchFamily="49" charset="-122"/>
              </a:rPr>
              <a:t>五</a:t>
            </a:r>
            <a:br>
              <a:rPr lang="zh-CN" altLang="en-US" b="1">
                <a:ea typeface="隶书" panose="02010509060101010101" pitchFamily="49" charset="-122"/>
              </a:rPr>
            </a:br>
            <a:br>
              <a:rPr lang="zh-CN" altLang="en-US" b="1">
                <a:ea typeface="隶书" panose="02010509060101010101" pitchFamily="49" charset="-122"/>
              </a:rPr>
            </a:br>
            <a:r>
              <a:rPr lang="zh-CN" altLang="en-US" b="1">
                <a:ea typeface="隶书" panose="02010509060101010101" pitchFamily="49" charset="-122"/>
              </a:rPr>
              <a:t>劳</a:t>
            </a:r>
            <a:br>
              <a:rPr lang="zh-CN" altLang="en-US" b="1">
                <a:ea typeface="隶书" panose="02010509060101010101" pitchFamily="49" charset="-122"/>
              </a:rPr>
            </a:br>
            <a:r>
              <a:rPr lang="zh-CN" altLang="en-US" b="1">
                <a:ea typeface="隶书" panose="02010509060101010101" pitchFamily="49" charset="-122"/>
              </a:rPr>
              <a:t>务</a:t>
            </a:r>
            <a:br>
              <a:rPr lang="zh-CN" altLang="en-US" b="1">
                <a:ea typeface="隶书" panose="02010509060101010101" pitchFamily="49" charset="-122"/>
              </a:rPr>
            </a:br>
            <a:r>
              <a:rPr lang="zh-CN" altLang="en-US" b="1">
                <a:ea typeface="隶书" panose="02010509060101010101" pitchFamily="49" charset="-122"/>
              </a:rPr>
              <a:t>派</a:t>
            </a:r>
            <a:br>
              <a:rPr lang="zh-CN" altLang="en-US" b="1">
                <a:ea typeface="隶书" panose="02010509060101010101" pitchFamily="49" charset="-122"/>
              </a:rPr>
            </a:br>
            <a:r>
              <a:rPr lang="zh-CN" altLang="en-US" b="1">
                <a:ea typeface="隶书" panose="02010509060101010101" pitchFamily="49" charset="-122"/>
              </a:rPr>
              <a:t>遣</a:t>
            </a:r>
          </a:p>
        </p:txBody>
      </p:sp>
      <p:pic>
        <p:nvPicPr>
          <p:cNvPr id="45058" name="Picture 4" descr="aa">
            <a:extLst>
              <a:ext uri="{FF2B5EF4-FFF2-40B4-BE49-F238E27FC236}">
                <a16:creationId xmlns:a16="http://schemas.microsoft.com/office/drawing/2014/main" id="{B49F6D01-790F-4BCA-B3CE-80204A305A4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835150" y="188913"/>
            <a:ext cx="6481763" cy="6669087"/>
          </a:xfrm>
        </p:spPr>
      </p:pic>
    </p:spTree>
  </p:cSld>
  <p:clrMapOvr>
    <a:masterClrMapping/>
  </p:clrMapOvr>
</p:sld>
</file>

<file path=ppt/slides/slide2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a:extLst>
              <a:ext uri="{FF2B5EF4-FFF2-40B4-BE49-F238E27FC236}">
                <a16:creationId xmlns:a16="http://schemas.microsoft.com/office/drawing/2014/main" id="{DC157CFF-B4D0-4E20-8683-3AC5FBF20B24}"/>
              </a:ext>
            </a:extLst>
          </p:cNvPr>
          <p:cNvSpPr>
            <a:spLocks noGrp="1" noChangeArrowheads="1"/>
          </p:cNvSpPr>
          <p:nvPr>
            <p:ph type="title"/>
          </p:nvPr>
        </p:nvSpPr>
        <p:spPr>
          <a:xfrm>
            <a:off x="685800" y="152400"/>
            <a:ext cx="6870700" cy="1044575"/>
          </a:xfrm>
        </p:spPr>
        <p:txBody>
          <a:bodyPr/>
          <a:lstStyle/>
          <a:p>
            <a:pPr eaLnBrk="1" hangingPunct="1"/>
            <a:r>
              <a:rPr lang="zh-CN" altLang="en-US" b="1">
                <a:ea typeface="隶书" panose="02010509060101010101" pitchFamily="49" charset="-122"/>
              </a:rPr>
              <a:t>六、非全日制用工</a:t>
            </a:r>
          </a:p>
        </p:txBody>
      </p:sp>
      <p:sp>
        <p:nvSpPr>
          <p:cNvPr id="46082" name="Rectangle 3">
            <a:extLst>
              <a:ext uri="{FF2B5EF4-FFF2-40B4-BE49-F238E27FC236}">
                <a16:creationId xmlns:a16="http://schemas.microsoft.com/office/drawing/2014/main" id="{B9425C80-DA9D-4361-A15E-3F93F3FA7349}"/>
              </a:ext>
            </a:extLst>
          </p:cNvPr>
          <p:cNvSpPr>
            <a:spLocks noGrp="1" noChangeArrowheads="1"/>
          </p:cNvSpPr>
          <p:nvPr>
            <p:ph idx="1"/>
          </p:nvPr>
        </p:nvSpPr>
        <p:spPr>
          <a:xfrm>
            <a:off x="685800" y="1412875"/>
            <a:ext cx="7696200" cy="4968875"/>
          </a:xfrm>
        </p:spPr>
        <p:txBody>
          <a:bodyPr/>
          <a:lstStyle/>
          <a:p>
            <a:pPr eaLnBrk="1" hangingPunct="1">
              <a:lnSpc>
                <a:spcPct val="90000"/>
              </a:lnSpc>
            </a:pPr>
            <a:r>
              <a:rPr lang="zh-CN" altLang="en-US" sz="2400" b="1"/>
              <a:t>非全日制用工是指以小时计酬为主，劳动者在同一用人单位一般平均每日工作时间不超过</a:t>
            </a:r>
            <a:r>
              <a:rPr lang="en-US" altLang="zh-CN" sz="2400" b="1"/>
              <a:t>4</a:t>
            </a:r>
            <a:r>
              <a:rPr lang="zh-CN" altLang="en-US" sz="2400" b="1"/>
              <a:t>小时，每周工作时间累计不超过</a:t>
            </a:r>
            <a:r>
              <a:rPr lang="en-US" altLang="zh-CN" sz="2400" b="1"/>
              <a:t>24</a:t>
            </a:r>
            <a:r>
              <a:rPr lang="zh-CN" altLang="en-US" sz="2400" b="1"/>
              <a:t>小时的用工形式。 </a:t>
            </a:r>
          </a:p>
          <a:p>
            <a:pPr eaLnBrk="1" hangingPunct="1">
              <a:lnSpc>
                <a:spcPct val="90000"/>
              </a:lnSpc>
            </a:pPr>
            <a:r>
              <a:rPr lang="en-US" altLang="zh-CN" sz="2400" b="1"/>
              <a:t>1</a:t>
            </a:r>
            <a:r>
              <a:rPr lang="zh-CN" altLang="en-US" sz="2400" b="1"/>
              <a:t>、双方当事人可以订立口头协议。 </a:t>
            </a:r>
          </a:p>
          <a:p>
            <a:pPr eaLnBrk="1" hangingPunct="1">
              <a:lnSpc>
                <a:spcPct val="90000"/>
              </a:lnSpc>
            </a:pPr>
            <a:r>
              <a:rPr lang="en-US" altLang="zh-CN" sz="2400" b="1"/>
              <a:t>2</a:t>
            </a:r>
            <a:r>
              <a:rPr lang="zh-CN" altLang="en-US" sz="2400" b="1"/>
              <a:t>、劳动者可以与一个或者一个以上用人单位订立劳动合同；但是，后订立的劳动合同不得影响先订立的劳动合同的履行。 </a:t>
            </a:r>
          </a:p>
          <a:p>
            <a:pPr eaLnBrk="1" hangingPunct="1">
              <a:lnSpc>
                <a:spcPct val="90000"/>
              </a:lnSpc>
            </a:pPr>
            <a:r>
              <a:rPr lang="en-US" altLang="zh-CN" sz="2400" b="1"/>
              <a:t>3</a:t>
            </a:r>
            <a:r>
              <a:rPr lang="zh-CN" altLang="en-US" sz="2400" b="1"/>
              <a:t>、双方当事人不得约定试用期。 </a:t>
            </a:r>
          </a:p>
          <a:p>
            <a:pPr eaLnBrk="1" hangingPunct="1">
              <a:lnSpc>
                <a:spcPct val="90000"/>
              </a:lnSpc>
            </a:pPr>
            <a:r>
              <a:rPr lang="en-US" altLang="zh-CN" sz="2400" b="1"/>
              <a:t>4</a:t>
            </a:r>
            <a:r>
              <a:rPr lang="zh-CN" altLang="en-US" sz="2400" b="1"/>
              <a:t>、双方当事人任何一方都可以随时通知对方终止用工。终止用工，用人单位不向劳动者支付经济补偿。 </a:t>
            </a:r>
          </a:p>
          <a:p>
            <a:pPr eaLnBrk="1" hangingPunct="1">
              <a:lnSpc>
                <a:spcPct val="90000"/>
              </a:lnSpc>
            </a:pPr>
            <a:r>
              <a:rPr lang="en-US" altLang="zh-CN" sz="2400" b="1"/>
              <a:t>5</a:t>
            </a:r>
            <a:r>
              <a:rPr lang="zh-CN" altLang="en-US" sz="2400" b="1"/>
              <a:t>、以小时计酬，标准不得低于用人单位所在地人民政府规定的最低小时工资标准。 </a:t>
            </a:r>
          </a:p>
          <a:p>
            <a:pPr eaLnBrk="1" hangingPunct="1">
              <a:lnSpc>
                <a:spcPct val="90000"/>
              </a:lnSpc>
            </a:pPr>
            <a:r>
              <a:rPr lang="en-US" altLang="zh-CN" sz="2400" b="1"/>
              <a:t>6</a:t>
            </a:r>
            <a:r>
              <a:rPr lang="zh-CN" altLang="en-US" sz="2400" b="1"/>
              <a:t>、劳动报酬结算支付周期最长不得超过</a:t>
            </a:r>
            <a:r>
              <a:rPr lang="en-US" altLang="zh-CN" sz="2400" b="1"/>
              <a:t>15</a:t>
            </a:r>
            <a:r>
              <a:rPr lang="zh-CN" altLang="en-US" sz="2400" b="1"/>
              <a:t>日。</a:t>
            </a:r>
          </a:p>
        </p:txBody>
      </p:sp>
    </p:spTree>
  </p:cSld>
  <p:clrMapOvr>
    <a:masterClrMapping/>
  </p:clrMapOvr>
</p:sld>
</file>

<file path=ppt/slides/slide2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8BAB8F00-D55A-4B54-8A9A-167BA72A26D9}"/>
              </a:ext>
            </a:extLst>
          </p:cNvPr>
          <p:cNvSpPr>
            <a:spLocks noGrp="1" noChangeArrowheads="1"/>
          </p:cNvSpPr>
          <p:nvPr>
            <p:ph type="title"/>
          </p:nvPr>
        </p:nvSpPr>
        <p:spPr/>
        <p:txBody>
          <a:bodyPr/>
          <a:lstStyle/>
          <a:p>
            <a:pPr eaLnBrk="1" hangingPunct="1"/>
            <a:r>
              <a:rPr lang="zh-CN" altLang="en-US" b="1">
                <a:ea typeface="隶书" panose="02010509060101010101" pitchFamily="49" charset="-122"/>
              </a:rPr>
              <a:t>七、劳动争议</a:t>
            </a:r>
          </a:p>
        </p:txBody>
      </p:sp>
      <p:sp>
        <p:nvSpPr>
          <p:cNvPr id="47106" name="Rectangle 3">
            <a:extLst>
              <a:ext uri="{FF2B5EF4-FFF2-40B4-BE49-F238E27FC236}">
                <a16:creationId xmlns:a16="http://schemas.microsoft.com/office/drawing/2014/main" id="{876DD9BA-5ABF-4FDD-9544-6FEDFA5B49AF}"/>
              </a:ext>
            </a:extLst>
          </p:cNvPr>
          <p:cNvSpPr>
            <a:spLocks noGrp="1" noChangeArrowheads="1"/>
          </p:cNvSpPr>
          <p:nvPr>
            <p:ph idx="1"/>
          </p:nvPr>
        </p:nvSpPr>
        <p:spPr/>
        <p:txBody>
          <a:bodyPr/>
          <a:lstStyle/>
          <a:p>
            <a:pPr algn="ctr" eaLnBrk="1" hangingPunct="1"/>
            <a:r>
              <a:rPr lang="zh-CN" altLang="en-US" b="1"/>
              <a:t>协商解决</a:t>
            </a:r>
          </a:p>
          <a:p>
            <a:pPr algn="ctr" eaLnBrk="1" hangingPunct="1"/>
            <a:r>
              <a:rPr lang="zh-CN" altLang="en-US" b="1"/>
              <a:t>调解程序</a:t>
            </a:r>
          </a:p>
          <a:p>
            <a:pPr algn="ctr" eaLnBrk="1" hangingPunct="1"/>
            <a:r>
              <a:rPr lang="zh-CN" altLang="en-US" b="1"/>
              <a:t>仲裁程序</a:t>
            </a:r>
          </a:p>
          <a:p>
            <a:pPr algn="ctr" eaLnBrk="1" hangingPunct="1"/>
            <a:r>
              <a:rPr lang="zh-CN" altLang="en-US" b="1"/>
              <a:t>诉讼程序</a:t>
            </a:r>
          </a:p>
        </p:txBody>
      </p:sp>
    </p:spTree>
  </p:cSld>
  <p:clrMapOvr>
    <a:masterClrMapping/>
  </p:clrMapOvr>
</p:sld>
</file>

<file path=ppt/slides/slide2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2">
            <a:extLst>
              <a:ext uri="{FF2B5EF4-FFF2-40B4-BE49-F238E27FC236}">
                <a16:creationId xmlns:a16="http://schemas.microsoft.com/office/drawing/2014/main" id="{65BEFF55-86C7-4F03-BF6D-BB46A5A536B7}"/>
              </a:ext>
            </a:extLst>
          </p:cNvPr>
          <p:cNvSpPr txBox="1">
            <a:spLocks noChangeArrowheads="1"/>
          </p:cNvSpPr>
          <p:nvPr/>
        </p:nvSpPr>
        <p:spPr bwMode="auto">
          <a:xfrm>
            <a:off x="609600" y="533400"/>
            <a:ext cx="54102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buFontTx/>
              <a:buChar char="•"/>
            </a:pPr>
            <a:r>
              <a:rPr lang="en-US" altLang="zh-CN" sz="3200" b="1">
                <a:latin typeface="Times New Roman" panose="02020603050405020304" pitchFamily="18" charset="0"/>
              </a:rPr>
              <a:t> </a:t>
            </a:r>
            <a:r>
              <a:rPr lang="zh-CN" altLang="en-US" sz="3200" b="1">
                <a:latin typeface="Times New Roman" panose="02020603050405020304" pitchFamily="18" charset="0"/>
              </a:rPr>
              <a:t>劳动争议的解决程序</a:t>
            </a:r>
          </a:p>
        </p:txBody>
      </p:sp>
      <p:sp>
        <p:nvSpPr>
          <p:cNvPr id="48130" name="Rectangle 3">
            <a:extLst>
              <a:ext uri="{FF2B5EF4-FFF2-40B4-BE49-F238E27FC236}">
                <a16:creationId xmlns:a16="http://schemas.microsoft.com/office/drawing/2014/main" id="{9B602319-F69D-4FFD-A270-44878892488A}"/>
              </a:ext>
            </a:extLst>
          </p:cNvPr>
          <p:cNvSpPr>
            <a:spLocks noChangeArrowheads="1"/>
          </p:cNvSpPr>
          <p:nvPr/>
        </p:nvSpPr>
        <p:spPr bwMode="auto">
          <a:xfrm>
            <a:off x="762000" y="1676400"/>
            <a:ext cx="2209800" cy="990600"/>
          </a:xfrm>
          <a:prstGeom prst="rect">
            <a:avLst/>
          </a:prstGeom>
          <a:solidFill>
            <a:schemeClr val="accent1"/>
          </a:solidFill>
          <a:ln w="9525">
            <a:solidFill>
              <a:schemeClr val="tx1"/>
            </a:solidFill>
            <a:miter lim="800000"/>
            <a:headEnd/>
            <a:tailEnd/>
          </a:ln>
        </p:spPr>
        <p:txBody>
          <a:bodyPr wrap="none" anchor="ctr"/>
          <a:lstStyle/>
          <a:p>
            <a:pPr algn="ctr"/>
            <a:r>
              <a:rPr lang="zh-CN" altLang="en-US" sz="2400" b="1">
                <a:latin typeface="Times New Roman" panose="02020603050405020304" pitchFamily="18" charset="0"/>
              </a:rPr>
              <a:t>劳动争议</a:t>
            </a:r>
          </a:p>
          <a:p>
            <a:pPr algn="ctr"/>
            <a:r>
              <a:rPr lang="zh-CN" altLang="en-US" sz="2400" b="1">
                <a:latin typeface="Times New Roman" panose="02020603050405020304" pitchFamily="18" charset="0"/>
              </a:rPr>
              <a:t>发生之日</a:t>
            </a:r>
          </a:p>
          <a:p>
            <a:pPr algn="ctr"/>
            <a:r>
              <a:rPr lang="zh-CN" altLang="en-US" sz="1800" b="1">
                <a:latin typeface="Times New Roman" panose="02020603050405020304" pitchFamily="18" charset="0"/>
              </a:rPr>
              <a:t>（知道或应当知道）</a:t>
            </a:r>
          </a:p>
        </p:txBody>
      </p:sp>
      <p:sp>
        <p:nvSpPr>
          <p:cNvPr id="48131" name="Rectangle 4">
            <a:extLst>
              <a:ext uri="{FF2B5EF4-FFF2-40B4-BE49-F238E27FC236}">
                <a16:creationId xmlns:a16="http://schemas.microsoft.com/office/drawing/2014/main" id="{1DAF6014-0491-44C8-9353-9F6C57B241EE}"/>
              </a:ext>
            </a:extLst>
          </p:cNvPr>
          <p:cNvSpPr>
            <a:spLocks noChangeArrowheads="1"/>
          </p:cNvSpPr>
          <p:nvPr/>
        </p:nvSpPr>
        <p:spPr bwMode="auto">
          <a:xfrm>
            <a:off x="6248400" y="1676400"/>
            <a:ext cx="1752600" cy="1066800"/>
          </a:xfrm>
          <a:prstGeom prst="rect">
            <a:avLst/>
          </a:prstGeom>
          <a:solidFill>
            <a:schemeClr val="accent1"/>
          </a:solidFill>
          <a:ln w="9525">
            <a:solidFill>
              <a:schemeClr val="tx1"/>
            </a:solidFill>
            <a:miter lim="800000"/>
            <a:headEnd/>
            <a:tailEnd/>
          </a:ln>
        </p:spPr>
        <p:txBody>
          <a:bodyPr wrap="none" anchor="ctr"/>
          <a:lstStyle/>
          <a:p>
            <a:pPr algn="ctr"/>
            <a:r>
              <a:rPr lang="zh-CN" altLang="en-US" sz="2400" b="1">
                <a:latin typeface="Times New Roman" panose="02020603050405020304" pitchFamily="18" charset="0"/>
              </a:rPr>
              <a:t>申请仲裁</a:t>
            </a:r>
          </a:p>
          <a:p>
            <a:pPr algn="ctr"/>
            <a:r>
              <a:rPr lang="zh-CN" altLang="en-US" sz="2400" b="1">
                <a:latin typeface="Times New Roman" panose="02020603050405020304" pitchFamily="18" charset="0"/>
              </a:rPr>
              <a:t>（书面）</a:t>
            </a:r>
          </a:p>
        </p:txBody>
      </p:sp>
      <p:sp>
        <p:nvSpPr>
          <p:cNvPr id="48132" name="Rectangle 5">
            <a:extLst>
              <a:ext uri="{FF2B5EF4-FFF2-40B4-BE49-F238E27FC236}">
                <a16:creationId xmlns:a16="http://schemas.microsoft.com/office/drawing/2014/main" id="{F38BB4D4-4C4A-456C-A780-D40FC1A8BD4C}"/>
              </a:ext>
            </a:extLst>
          </p:cNvPr>
          <p:cNvSpPr>
            <a:spLocks noChangeArrowheads="1"/>
          </p:cNvSpPr>
          <p:nvPr/>
        </p:nvSpPr>
        <p:spPr bwMode="auto">
          <a:xfrm>
            <a:off x="6248400" y="4648200"/>
            <a:ext cx="1752600" cy="1066800"/>
          </a:xfrm>
          <a:prstGeom prst="rect">
            <a:avLst/>
          </a:prstGeom>
          <a:solidFill>
            <a:schemeClr val="accent1"/>
          </a:solidFill>
          <a:ln w="9525">
            <a:solidFill>
              <a:schemeClr val="tx1"/>
            </a:solidFill>
            <a:miter lim="800000"/>
            <a:headEnd/>
            <a:tailEnd/>
          </a:ln>
        </p:spPr>
        <p:txBody>
          <a:bodyPr wrap="none" anchor="ctr"/>
          <a:lstStyle/>
          <a:p>
            <a:pPr algn="ctr"/>
            <a:r>
              <a:rPr lang="zh-CN" altLang="en-US" sz="2400" b="1">
                <a:latin typeface="Times New Roman" panose="02020603050405020304" pitchFamily="18" charset="0"/>
              </a:rPr>
              <a:t>作出裁决</a:t>
            </a:r>
          </a:p>
        </p:txBody>
      </p:sp>
      <p:sp>
        <p:nvSpPr>
          <p:cNvPr id="48133" name="Rectangle 6">
            <a:extLst>
              <a:ext uri="{FF2B5EF4-FFF2-40B4-BE49-F238E27FC236}">
                <a16:creationId xmlns:a16="http://schemas.microsoft.com/office/drawing/2014/main" id="{F0ECD783-1600-4C9E-8D22-7DBA2DC02832}"/>
              </a:ext>
            </a:extLst>
          </p:cNvPr>
          <p:cNvSpPr>
            <a:spLocks noChangeArrowheads="1"/>
          </p:cNvSpPr>
          <p:nvPr/>
        </p:nvSpPr>
        <p:spPr bwMode="auto">
          <a:xfrm>
            <a:off x="1143000" y="4648200"/>
            <a:ext cx="1752600" cy="1066800"/>
          </a:xfrm>
          <a:prstGeom prst="rect">
            <a:avLst/>
          </a:prstGeom>
          <a:solidFill>
            <a:schemeClr val="accent1"/>
          </a:solidFill>
          <a:ln w="9525">
            <a:solidFill>
              <a:schemeClr val="tx1"/>
            </a:solidFill>
            <a:miter lim="800000"/>
            <a:headEnd/>
            <a:tailEnd/>
          </a:ln>
        </p:spPr>
        <p:txBody>
          <a:bodyPr wrap="none" anchor="ctr"/>
          <a:lstStyle/>
          <a:p>
            <a:pPr algn="ctr"/>
            <a:r>
              <a:rPr lang="zh-CN" altLang="en-US" sz="2400" b="1">
                <a:latin typeface="Times New Roman" panose="02020603050405020304" pitchFamily="18" charset="0"/>
              </a:rPr>
              <a:t>诉讼</a:t>
            </a:r>
          </a:p>
        </p:txBody>
      </p:sp>
      <p:sp>
        <p:nvSpPr>
          <p:cNvPr id="48134" name="AutoShape 7">
            <a:extLst>
              <a:ext uri="{FF2B5EF4-FFF2-40B4-BE49-F238E27FC236}">
                <a16:creationId xmlns:a16="http://schemas.microsoft.com/office/drawing/2014/main" id="{EC6BAD9E-CA97-4097-ACCC-A6A3A0758770}"/>
              </a:ext>
            </a:extLst>
          </p:cNvPr>
          <p:cNvSpPr>
            <a:spLocks noChangeArrowheads="1"/>
          </p:cNvSpPr>
          <p:nvPr/>
        </p:nvSpPr>
        <p:spPr bwMode="auto">
          <a:xfrm>
            <a:off x="2971800" y="2133600"/>
            <a:ext cx="3352800" cy="76200"/>
          </a:xfrm>
          <a:prstGeom prst="rightArrow">
            <a:avLst>
              <a:gd name="adj1" fmla="val 50000"/>
              <a:gd name="adj2" fmla="val 1100000"/>
            </a:avLst>
          </a:prstGeom>
          <a:solidFill>
            <a:schemeClr val="accent1"/>
          </a:solidFill>
          <a:ln w="9525">
            <a:solidFill>
              <a:schemeClr val="tx1"/>
            </a:solidFill>
            <a:miter lim="800000"/>
            <a:headEnd/>
            <a:tailEnd/>
          </a:ln>
        </p:spPr>
        <p:txBody>
          <a:bodyPr wrap="none" anchor="ctr"/>
          <a:lstStyle/>
          <a:p>
            <a:endParaRPr lang="zh-CN" altLang="en-US"/>
          </a:p>
        </p:txBody>
      </p:sp>
      <p:sp>
        <p:nvSpPr>
          <p:cNvPr id="48135" name="AutoShape 8">
            <a:extLst>
              <a:ext uri="{FF2B5EF4-FFF2-40B4-BE49-F238E27FC236}">
                <a16:creationId xmlns:a16="http://schemas.microsoft.com/office/drawing/2014/main" id="{9E733ED2-5EDB-4AB8-B871-069E2B5E68C8}"/>
              </a:ext>
            </a:extLst>
          </p:cNvPr>
          <p:cNvSpPr>
            <a:spLocks noChangeArrowheads="1"/>
          </p:cNvSpPr>
          <p:nvPr/>
        </p:nvSpPr>
        <p:spPr bwMode="auto">
          <a:xfrm>
            <a:off x="7162800" y="2743200"/>
            <a:ext cx="76200" cy="1981200"/>
          </a:xfrm>
          <a:prstGeom prst="downArrow">
            <a:avLst>
              <a:gd name="adj1" fmla="val 50000"/>
              <a:gd name="adj2" fmla="val 650000"/>
            </a:avLst>
          </a:prstGeom>
          <a:solidFill>
            <a:schemeClr val="accent1"/>
          </a:solidFill>
          <a:ln w="9525">
            <a:solidFill>
              <a:schemeClr val="tx1"/>
            </a:solidFill>
            <a:miter lim="800000"/>
            <a:headEnd/>
            <a:tailEnd/>
          </a:ln>
        </p:spPr>
        <p:txBody>
          <a:bodyPr vert="eaVert" wrap="none" anchor="ctr"/>
          <a:lstStyle/>
          <a:p>
            <a:endParaRPr lang="zh-CN" altLang="en-US"/>
          </a:p>
        </p:txBody>
      </p:sp>
      <p:sp>
        <p:nvSpPr>
          <p:cNvPr id="48136" name="AutoShape 9">
            <a:extLst>
              <a:ext uri="{FF2B5EF4-FFF2-40B4-BE49-F238E27FC236}">
                <a16:creationId xmlns:a16="http://schemas.microsoft.com/office/drawing/2014/main" id="{55725B4E-7BE5-4688-A4B7-766A187CDB88}"/>
              </a:ext>
            </a:extLst>
          </p:cNvPr>
          <p:cNvSpPr>
            <a:spLocks noChangeArrowheads="1"/>
          </p:cNvSpPr>
          <p:nvPr/>
        </p:nvSpPr>
        <p:spPr bwMode="auto">
          <a:xfrm>
            <a:off x="2743200" y="5105400"/>
            <a:ext cx="3505200" cy="76200"/>
          </a:xfrm>
          <a:prstGeom prst="leftArrow">
            <a:avLst>
              <a:gd name="adj1" fmla="val 50000"/>
              <a:gd name="adj2" fmla="val 1150000"/>
            </a:avLst>
          </a:prstGeom>
          <a:solidFill>
            <a:schemeClr val="accent1"/>
          </a:solidFill>
          <a:ln w="9525">
            <a:solidFill>
              <a:schemeClr val="tx1"/>
            </a:solidFill>
            <a:miter lim="800000"/>
            <a:headEnd/>
            <a:tailEnd/>
          </a:ln>
        </p:spPr>
        <p:txBody>
          <a:bodyPr wrap="none" anchor="ctr"/>
          <a:lstStyle/>
          <a:p>
            <a:endParaRPr lang="zh-CN" altLang="en-US"/>
          </a:p>
        </p:txBody>
      </p:sp>
      <p:sp>
        <p:nvSpPr>
          <p:cNvPr id="48137" name="Oval 10">
            <a:extLst>
              <a:ext uri="{FF2B5EF4-FFF2-40B4-BE49-F238E27FC236}">
                <a16:creationId xmlns:a16="http://schemas.microsoft.com/office/drawing/2014/main" id="{FFE6BE7D-0D05-4D29-88F6-009DA9FA4F04}"/>
              </a:ext>
            </a:extLst>
          </p:cNvPr>
          <p:cNvSpPr>
            <a:spLocks noChangeArrowheads="1"/>
          </p:cNvSpPr>
          <p:nvPr/>
        </p:nvSpPr>
        <p:spPr bwMode="auto">
          <a:xfrm>
            <a:off x="3733800" y="1371600"/>
            <a:ext cx="1828800" cy="762000"/>
          </a:xfrm>
          <a:prstGeom prst="ellipse">
            <a:avLst/>
          </a:prstGeom>
          <a:solidFill>
            <a:schemeClr val="accent1"/>
          </a:solidFill>
          <a:ln w="9525">
            <a:solidFill>
              <a:schemeClr val="tx1"/>
            </a:solidFill>
            <a:round/>
            <a:headEnd/>
            <a:tailEnd/>
          </a:ln>
        </p:spPr>
        <p:txBody>
          <a:bodyPr wrap="none" anchor="ctr"/>
          <a:lstStyle/>
          <a:p>
            <a:pPr algn="ctr"/>
            <a:r>
              <a:rPr lang="en-US" altLang="zh-CN" sz="2400" b="1">
                <a:latin typeface="Times New Roman" panose="02020603050405020304" pitchFamily="18" charset="0"/>
              </a:rPr>
              <a:t>1</a:t>
            </a:r>
            <a:r>
              <a:rPr lang="zh-CN" altLang="en-US" sz="2400" b="1">
                <a:latin typeface="Times New Roman" panose="02020603050405020304" pitchFamily="18" charset="0"/>
              </a:rPr>
              <a:t>年内</a:t>
            </a:r>
          </a:p>
        </p:txBody>
      </p:sp>
      <p:sp>
        <p:nvSpPr>
          <p:cNvPr id="48138" name="Oval 11">
            <a:extLst>
              <a:ext uri="{FF2B5EF4-FFF2-40B4-BE49-F238E27FC236}">
                <a16:creationId xmlns:a16="http://schemas.microsoft.com/office/drawing/2014/main" id="{6ED7C1DB-55A7-4E2E-B471-08354722B0B0}"/>
              </a:ext>
            </a:extLst>
          </p:cNvPr>
          <p:cNvSpPr>
            <a:spLocks noChangeArrowheads="1"/>
          </p:cNvSpPr>
          <p:nvPr/>
        </p:nvSpPr>
        <p:spPr bwMode="auto">
          <a:xfrm>
            <a:off x="7239000" y="2971800"/>
            <a:ext cx="788988" cy="1465263"/>
          </a:xfrm>
          <a:prstGeom prst="ellipse">
            <a:avLst/>
          </a:prstGeom>
          <a:solidFill>
            <a:schemeClr val="accent1"/>
          </a:solidFill>
          <a:ln w="9525">
            <a:solidFill>
              <a:schemeClr val="tx1"/>
            </a:solidFill>
            <a:round/>
            <a:headEnd/>
            <a:tailEnd/>
          </a:ln>
        </p:spPr>
        <p:txBody>
          <a:bodyPr wrap="none" anchor="ctr"/>
          <a:lstStyle/>
          <a:p>
            <a:pPr algn="ctr"/>
            <a:r>
              <a:rPr lang="en-US" altLang="zh-CN" sz="2400" b="1">
                <a:latin typeface="Times New Roman" panose="02020603050405020304" pitchFamily="18" charset="0"/>
              </a:rPr>
              <a:t>45</a:t>
            </a:r>
          </a:p>
          <a:p>
            <a:pPr algn="ctr"/>
            <a:r>
              <a:rPr lang="zh-CN" altLang="en-US" sz="2400" b="1">
                <a:latin typeface="Times New Roman" panose="02020603050405020304" pitchFamily="18" charset="0"/>
              </a:rPr>
              <a:t>（</a:t>
            </a:r>
            <a:r>
              <a:rPr lang="en-US" altLang="zh-CN" sz="2400" b="1">
                <a:latin typeface="Times New Roman" panose="02020603050405020304" pitchFamily="18" charset="0"/>
              </a:rPr>
              <a:t>60</a:t>
            </a:r>
            <a:r>
              <a:rPr lang="zh-CN" altLang="en-US" sz="2400" b="1">
                <a:latin typeface="Times New Roman" panose="02020603050405020304" pitchFamily="18" charset="0"/>
              </a:rPr>
              <a:t>）</a:t>
            </a:r>
          </a:p>
          <a:p>
            <a:pPr algn="ctr"/>
            <a:r>
              <a:rPr lang="zh-CN" altLang="en-US" sz="2400" b="1">
                <a:latin typeface="Times New Roman" panose="02020603050405020304" pitchFamily="18" charset="0"/>
              </a:rPr>
              <a:t>天</a:t>
            </a:r>
          </a:p>
          <a:p>
            <a:pPr algn="ctr"/>
            <a:r>
              <a:rPr lang="zh-CN" altLang="en-US" sz="2400" b="1">
                <a:latin typeface="Times New Roman" panose="02020603050405020304" pitchFamily="18" charset="0"/>
              </a:rPr>
              <a:t>内</a:t>
            </a:r>
          </a:p>
        </p:txBody>
      </p:sp>
      <p:sp>
        <p:nvSpPr>
          <p:cNvPr id="48139" name="Oval 12">
            <a:extLst>
              <a:ext uri="{FF2B5EF4-FFF2-40B4-BE49-F238E27FC236}">
                <a16:creationId xmlns:a16="http://schemas.microsoft.com/office/drawing/2014/main" id="{A6595B4E-B750-47E1-A105-68E6B9EF44E4}"/>
              </a:ext>
            </a:extLst>
          </p:cNvPr>
          <p:cNvSpPr>
            <a:spLocks noChangeArrowheads="1"/>
          </p:cNvSpPr>
          <p:nvPr/>
        </p:nvSpPr>
        <p:spPr bwMode="auto">
          <a:xfrm>
            <a:off x="3733800" y="5181600"/>
            <a:ext cx="1905000" cy="838200"/>
          </a:xfrm>
          <a:prstGeom prst="ellipse">
            <a:avLst/>
          </a:prstGeom>
          <a:solidFill>
            <a:schemeClr val="accent1"/>
          </a:solidFill>
          <a:ln w="9525">
            <a:solidFill>
              <a:schemeClr val="tx1"/>
            </a:solidFill>
            <a:round/>
            <a:headEnd/>
            <a:tailEnd/>
          </a:ln>
        </p:spPr>
        <p:txBody>
          <a:bodyPr wrap="none" anchor="ctr"/>
          <a:lstStyle/>
          <a:p>
            <a:pPr algn="ctr"/>
            <a:r>
              <a:rPr lang="en-US" altLang="zh-CN" sz="2400" b="1">
                <a:latin typeface="Times New Roman" panose="02020603050405020304" pitchFamily="18" charset="0"/>
              </a:rPr>
              <a:t>15</a:t>
            </a:r>
            <a:r>
              <a:rPr lang="zh-CN" altLang="en-US" sz="2400" b="1">
                <a:latin typeface="Times New Roman" panose="02020603050405020304" pitchFamily="18" charset="0"/>
              </a:rPr>
              <a:t>日内</a:t>
            </a:r>
          </a:p>
          <a:p>
            <a:pPr algn="ctr"/>
            <a:r>
              <a:rPr lang="zh-CN" altLang="en-US" sz="1800" b="1">
                <a:latin typeface="Times New Roman" panose="02020603050405020304" pitchFamily="18" charset="0"/>
              </a:rPr>
              <a:t>收到裁决书</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685800" y="152400"/>
            <a:ext cx="6870700" cy="972344"/>
          </a:xfrm>
        </p:spPr>
        <p:txBody>
          <a:bodyPr vert="horz" wrap="square" lIns="91440" tIns="45720" rIns="91440" bIns="45720" anchor="b" anchorCtr="0"/>
          <a:lstStyle/>
          <a:p>
            <a:pPr eaLnBrk="1" hangingPunct="1"/>
            <a:r>
              <a:rPr lang="zh-CN" altLang="en-US" b="1" dirty="0">
                <a:ea typeface="华文行楷" panose="02010800040101010101" pitchFamily="2" charset="-122"/>
              </a:rPr>
              <a:t>案例</a:t>
            </a:r>
          </a:p>
        </p:txBody>
      </p:sp>
      <p:sp>
        <p:nvSpPr>
          <p:cNvPr id="39939" name="Rectangle 3"/>
          <p:cNvSpPr>
            <a:spLocks noGrp="1"/>
          </p:cNvSpPr>
          <p:nvPr>
            <p:ph idx="1"/>
          </p:nvPr>
        </p:nvSpPr>
        <p:spPr>
          <a:xfrm>
            <a:off x="611560" y="1268760"/>
            <a:ext cx="7696200" cy="3657600"/>
          </a:xfrm>
        </p:spPr>
        <p:txBody>
          <a:bodyPr vert="horz" wrap="square" lIns="91440" tIns="45720" rIns="91440" bIns="45720" anchor="t" anchorCtr="0"/>
          <a:lstStyle/>
          <a:p>
            <a:pPr eaLnBrk="1" hangingPunct="1">
              <a:lnSpc>
                <a:spcPct val="90000"/>
              </a:lnSpc>
            </a:pPr>
            <a:r>
              <a:rPr lang="zh-CN" altLang="en-US" sz="2400" dirty="0">
                <a:latin typeface="+mn-ea"/>
              </a:rPr>
              <a:t>刘、关、张约定各出资</a:t>
            </a:r>
            <a:r>
              <a:rPr lang="en-US" altLang="zh-CN" sz="2400" dirty="0">
                <a:latin typeface="+mn-ea"/>
              </a:rPr>
              <a:t>40</a:t>
            </a:r>
            <a:r>
              <a:rPr lang="zh-CN" altLang="en-US" sz="2400" dirty="0">
                <a:latin typeface="+mn-ea"/>
              </a:rPr>
              <a:t>万元设立甲有限公司，因刘只有</a:t>
            </a:r>
            <a:r>
              <a:rPr lang="en-US" altLang="zh-CN" sz="2400" dirty="0">
                <a:latin typeface="+mn-ea"/>
              </a:rPr>
              <a:t>20</a:t>
            </a:r>
            <a:r>
              <a:rPr lang="zh-CN" altLang="en-US" sz="2400" dirty="0">
                <a:latin typeface="+mn-ea"/>
              </a:rPr>
              <a:t>万元，遂与张约定由张为其垫付出资</a:t>
            </a:r>
            <a:r>
              <a:rPr lang="en-US" altLang="zh-CN" sz="2400" dirty="0">
                <a:latin typeface="+mn-ea"/>
              </a:rPr>
              <a:t>20</a:t>
            </a:r>
            <a:r>
              <a:rPr lang="zh-CN" altLang="en-US" sz="2400" dirty="0">
                <a:latin typeface="+mn-ea"/>
              </a:rPr>
              <a:t>万元。公司设立时，张以价值</a:t>
            </a:r>
            <a:r>
              <a:rPr lang="en-US" altLang="zh-CN" sz="2400" dirty="0">
                <a:latin typeface="+mn-ea"/>
              </a:rPr>
              <a:t>40</a:t>
            </a:r>
            <a:r>
              <a:rPr lang="zh-CN" altLang="en-US" sz="2400" dirty="0">
                <a:latin typeface="+mn-ea"/>
              </a:rPr>
              <a:t>万元的房屋评估为</a:t>
            </a:r>
            <a:r>
              <a:rPr lang="en-US" altLang="zh-CN" sz="2400" dirty="0">
                <a:latin typeface="+mn-ea"/>
              </a:rPr>
              <a:t>60</a:t>
            </a:r>
            <a:r>
              <a:rPr lang="zh-CN" altLang="en-US" sz="2400" dirty="0">
                <a:latin typeface="+mn-ea"/>
              </a:rPr>
              <a:t>万元骗得验资。后债权人发现甲公司注册资本不实。甲公司欠缴的</a:t>
            </a:r>
            <a:r>
              <a:rPr lang="en-US" altLang="zh-CN" sz="2400" dirty="0">
                <a:latin typeface="+mn-ea"/>
              </a:rPr>
              <a:t>20</a:t>
            </a:r>
            <a:r>
              <a:rPr lang="zh-CN" altLang="en-US" sz="2400" dirty="0">
                <a:latin typeface="+mn-ea"/>
              </a:rPr>
              <a:t>万元出资应如何补缴？（  ）</a:t>
            </a:r>
          </a:p>
          <a:p>
            <a:pPr eaLnBrk="1" hangingPunct="1">
              <a:lnSpc>
                <a:spcPct val="90000"/>
              </a:lnSpc>
            </a:pPr>
            <a:r>
              <a:rPr lang="en-US" altLang="zh-CN" sz="2400" dirty="0">
                <a:latin typeface="+mn-ea"/>
              </a:rPr>
              <a:t>A</a:t>
            </a:r>
            <a:r>
              <a:rPr lang="zh-CN" altLang="en-US" sz="2400" dirty="0">
                <a:latin typeface="+mn-ea"/>
              </a:rPr>
              <a:t>、应由刘补交</a:t>
            </a:r>
            <a:r>
              <a:rPr lang="en-US" altLang="zh-CN" sz="2400" dirty="0">
                <a:latin typeface="+mn-ea"/>
              </a:rPr>
              <a:t>20</a:t>
            </a:r>
            <a:r>
              <a:rPr lang="zh-CN" altLang="en-US" sz="2400" dirty="0">
                <a:latin typeface="+mn-ea"/>
              </a:rPr>
              <a:t>万元，张、关承担连带责任</a:t>
            </a:r>
          </a:p>
          <a:p>
            <a:pPr eaLnBrk="1" hangingPunct="1">
              <a:lnSpc>
                <a:spcPct val="90000"/>
              </a:lnSpc>
            </a:pPr>
            <a:r>
              <a:rPr lang="en-US" altLang="zh-CN" sz="2400" dirty="0">
                <a:latin typeface="+mn-ea"/>
              </a:rPr>
              <a:t>B</a:t>
            </a:r>
            <a:r>
              <a:rPr lang="zh-CN" altLang="en-US" sz="2400" dirty="0">
                <a:latin typeface="+mn-ea"/>
              </a:rPr>
              <a:t>、应由张补交</a:t>
            </a:r>
            <a:r>
              <a:rPr lang="en-US" altLang="zh-CN" sz="2400" dirty="0">
                <a:latin typeface="+mn-ea"/>
              </a:rPr>
              <a:t>20</a:t>
            </a:r>
            <a:r>
              <a:rPr lang="zh-CN" altLang="en-US" sz="2400" dirty="0">
                <a:latin typeface="+mn-ea"/>
              </a:rPr>
              <a:t>万元，刘、关承担连带责任</a:t>
            </a:r>
          </a:p>
          <a:p>
            <a:pPr eaLnBrk="1" hangingPunct="1">
              <a:lnSpc>
                <a:spcPct val="90000"/>
              </a:lnSpc>
            </a:pPr>
            <a:r>
              <a:rPr lang="en-US" altLang="zh-CN" sz="2400" dirty="0">
                <a:latin typeface="+mn-ea"/>
              </a:rPr>
              <a:t>C</a:t>
            </a:r>
            <a:r>
              <a:rPr lang="zh-CN" altLang="en-US" sz="2400" dirty="0">
                <a:latin typeface="+mn-ea"/>
              </a:rPr>
              <a:t>、应由刘、张各补交</a:t>
            </a:r>
            <a:r>
              <a:rPr lang="en-US" altLang="zh-CN" sz="2400" dirty="0">
                <a:latin typeface="+mn-ea"/>
              </a:rPr>
              <a:t>10</a:t>
            </a:r>
            <a:r>
              <a:rPr lang="zh-CN" altLang="en-US" sz="2400" dirty="0">
                <a:latin typeface="+mn-ea"/>
              </a:rPr>
              <a:t>万元，关承担连带责任</a:t>
            </a:r>
          </a:p>
          <a:p>
            <a:pPr eaLnBrk="1" hangingPunct="1">
              <a:lnSpc>
                <a:spcPct val="90000"/>
              </a:lnSpc>
            </a:pPr>
            <a:r>
              <a:rPr lang="en-US" altLang="zh-CN" sz="2400" dirty="0">
                <a:latin typeface="+mn-ea"/>
              </a:rPr>
              <a:t>D</a:t>
            </a:r>
            <a:r>
              <a:rPr lang="zh-CN" altLang="en-US" sz="2400" dirty="0">
                <a:latin typeface="+mn-ea"/>
              </a:rPr>
              <a:t>、应由刘、关各补交</a:t>
            </a:r>
            <a:r>
              <a:rPr lang="en-US" altLang="zh-CN" sz="2400" dirty="0">
                <a:latin typeface="+mn-ea"/>
              </a:rPr>
              <a:t>10</a:t>
            </a:r>
            <a:r>
              <a:rPr lang="zh-CN" altLang="en-US" sz="2400" dirty="0">
                <a:latin typeface="+mn-ea"/>
              </a:rPr>
              <a:t>万元，张承担连带责任</a:t>
            </a:r>
          </a:p>
        </p:txBody>
      </p:sp>
    </p:spTree>
  </p:cSld>
  <p:clrMapOvr>
    <a:masterClrMapping/>
  </p:clrMapOvr>
</p:sld>
</file>

<file path=ppt/slides/slide2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a16="http://schemas.microsoft.com/office/drawing/2014/main" id="{5B411607-5569-4118-970D-23851BE5906D}"/>
              </a:ext>
            </a:extLst>
          </p:cNvPr>
          <p:cNvGraphicFramePr>
            <a:graphicFrameLocks noGrp="1"/>
          </p:cNvGraphicFramePr>
          <p:nvPr/>
        </p:nvGraphicFramePr>
        <p:xfrm>
          <a:off x="1403350" y="1557338"/>
          <a:ext cx="6245225" cy="4352925"/>
        </p:xfrm>
        <a:graphic>
          <a:graphicData uri="http://schemas.openxmlformats.org/drawingml/2006/table">
            <a:tbl>
              <a:tblPr/>
              <a:tblGrid>
                <a:gridCol w="1541875">
                  <a:extLst>
                    <a:ext uri="{9D8B030D-6E8A-4147-A177-3AD203B41FA5}">
                      <a16:colId xmlns:a16="http://schemas.microsoft.com/office/drawing/2014/main" val="20000"/>
                    </a:ext>
                  </a:extLst>
                </a:gridCol>
                <a:gridCol w="3140854">
                  <a:extLst>
                    <a:ext uri="{9D8B030D-6E8A-4147-A177-3AD203B41FA5}">
                      <a16:colId xmlns:a16="http://schemas.microsoft.com/office/drawing/2014/main" val="20001"/>
                    </a:ext>
                  </a:extLst>
                </a:gridCol>
                <a:gridCol w="1562496">
                  <a:extLst>
                    <a:ext uri="{9D8B030D-6E8A-4147-A177-3AD203B41FA5}">
                      <a16:colId xmlns:a16="http://schemas.microsoft.com/office/drawing/2014/main" val="20002"/>
                    </a:ext>
                  </a:extLst>
                </a:gridCol>
              </a:tblGrid>
              <a:tr h="334840">
                <a:tc>
                  <a:txBody>
                    <a:bodyPr/>
                    <a:lstStyle/>
                    <a:p>
                      <a:pPr algn="ctr">
                        <a:spcAft>
                          <a:spcPts val="0"/>
                        </a:spcAft>
                      </a:pPr>
                      <a:r>
                        <a:rPr lang="zh-CN" sz="1100" b="1" kern="100">
                          <a:solidFill>
                            <a:srgbClr val="000000"/>
                          </a:solidFill>
                          <a:latin typeface="Times New Roman" panose="02020603050405020304"/>
                          <a:ea typeface="宋体" panose="02010600030101010101" pitchFamily="2" charset="-122"/>
                          <a:cs typeface="Times New Roman" panose="02020603050405020304"/>
                        </a:rPr>
                        <a:t>劳动争议解决机制</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100" b="1" kern="100">
                          <a:solidFill>
                            <a:srgbClr val="000000"/>
                          </a:solidFill>
                          <a:latin typeface="Times New Roman" panose="02020603050405020304"/>
                          <a:ea typeface="宋体" panose="02010600030101010101" pitchFamily="2" charset="-122"/>
                          <a:cs typeface="Times New Roman" panose="02020603050405020304"/>
                        </a:rPr>
                        <a:t>时效</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100" b="1" kern="100">
                          <a:solidFill>
                            <a:srgbClr val="000000"/>
                          </a:solidFill>
                          <a:latin typeface="Times New Roman" panose="02020603050405020304"/>
                          <a:ea typeface="宋体" panose="02010600030101010101" pitchFamily="2" charset="-122"/>
                          <a:cs typeface="Times New Roman" panose="02020603050405020304"/>
                        </a:rPr>
                        <a:t>审限</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69681">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劳动争议仲裁</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一年。</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①</a:t>
                      </a:r>
                      <a:r>
                        <a:rPr lang="en-US" sz="1100" kern="100">
                          <a:solidFill>
                            <a:srgbClr val="000000"/>
                          </a:solidFill>
                          <a:latin typeface="Times New Roman" panose="02020603050405020304"/>
                          <a:ea typeface="宋体" panose="02010600030101010101" pitchFamily="2" charset="-122"/>
                          <a:cs typeface="Times New Roman" panose="02020603050405020304"/>
                        </a:rPr>
                        <a:t>45</a:t>
                      </a:r>
                      <a:r>
                        <a:rPr lang="zh-CN" sz="1100" kern="100">
                          <a:solidFill>
                            <a:srgbClr val="000000"/>
                          </a:solidFill>
                          <a:latin typeface="Times New Roman" panose="02020603050405020304"/>
                          <a:ea typeface="宋体" panose="02010600030101010101" pitchFamily="2" charset="-122"/>
                          <a:cs typeface="Times New Roman" panose="02020603050405020304"/>
                        </a:rPr>
                        <a:t>日。</a:t>
                      </a:r>
                      <a:endParaRPr lang="zh-CN" sz="11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②案情复杂</a:t>
                      </a:r>
                      <a:r>
                        <a:rPr lang="en-US" sz="1100" kern="100">
                          <a:solidFill>
                            <a:srgbClr val="000000"/>
                          </a:solidFill>
                          <a:latin typeface="Times New Roman" panose="02020603050405020304"/>
                          <a:ea typeface="宋体" panose="02010600030101010101" pitchFamily="2" charset="-122"/>
                          <a:cs typeface="Times New Roman" panose="02020603050405020304"/>
                        </a:rPr>
                        <a:t>60</a:t>
                      </a:r>
                      <a:r>
                        <a:rPr lang="zh-CN" sz="1100" kern="100">
                          <a:solidFill>
                            <a:srgbClr val="000000"/>
                          </a:solidFill>
                          <a:latin typeface="Times New Roman" panose="02020603050405020304"/>
                          <a:ea typeface="宋体" panose="02010600030101010101" pitchFamily="2" charset="-122"/>
                          <a:cs typeface="Times New Roman" panose="02020603050405020304"/>
                        </a:rPr>
                        <a:t>日。</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43883">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劳动争议诉讼一审</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①劳动争议仲裁委员会不予受理或者逾期未作出决定的；逾期未作出仲裁裁决的，时效为</a:t>
                      </a:r>
                      <a:r>
                        <a:rPr lang="en-US" sz="1100" kern="100">
                          <a:solidFill>
                            <a:srgbClr val="000000"/>
                          </a:solidFill>
                          <a:latin typeface="Times New Roman" panose="02020603050405020304"/>
                          <a:ea typeface="宋体" panose="02010600030101010101" pitchFamily="2" charset="-122"/>
                          <a:cs typeface="Times New Roman" panose="02020603050405020304"/>
                        </a:rPr>
                        <a:t>2</a:t>
                      </a:r>
                      <a:r>
                        <a:rPr lang="zh-CN" sz="1100" kern="100">
                          <a:solidFill>
                            <a:srgbClr val="000000"/>
                          </a:solidFill>
                          <a:latin typeface="Times New Roman" panose="02020603050405020304"/>
                          <a:ea typeface="宋体" panose="02010600030101010101" pitchFamily="2" charset="-122"/>
                          <a:cs typeface="Times New Roman" panose="02020603050405020304"/>
                        </a:rPr>
                        <a:t>年。</a:t>
                      </a:r>
                      <a:endParaRPr lang="zh-CN" sz="11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②劳动者对《调解仲裁法》第四十七条规定的仲裁裁决不服的；劳动争议双方对四十七条规定之外的仲裁裁决不服的，时效为收到仲裁裁决书之日起</a:t>
                      </a:r>
                      <a:r>
                        <a:rPr lang="en-US" sz="1100" kern="100">
                          <a:solidFill>
                            <a:srgbClr val="000000"/>
                          </a:solidFill>
                          <a:latin typeface="Times New Roman" panose="02020603050405020304"/>
                          <a:ea typeface="宋体" panose="02010600030101010101" pitchFamily="2" charset="-122"/>
                          <a:cs typeface="Times New Roman" panose="02020603050405020304"/>
                        </a:rPr>
                        <a:t>15</a:t>
                      </a:r>
                      <a:r>
                        <a:rPr lang="zh-CN" sz="1100" kern="100">
                          <a:solidFill>
                            <a:srgbClr val="000000"/>
                          </a:solidFill>
                          <a:latin typeface="Times New Roman" panose="02020603050405020304"/>
                          <a:ea typeface="宋体" panose="02010600030101010101" pitchFamily="2" charset="-122"/>
                          <a:cs typeface="Times New Roman" panose="02020603050405020304"/>
                        </a:rPr>
                        <a:t>日。</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①简易程序</a:t>
                      </a:r>
                      <a:r>
                        <a:rPr lang="en-US" sz="1100" kern="100">
                          <a:solidFill>
                            <a:srgbClr val="000000"/>
                          </a:solidFill>
                          <a:latin typeface="Times New Roman" panose="02020603050405020304"/>
                          <a:ea typeface="宋体" panose="02010600030101010101" pitchFamily="2" charset="-122"/>
                          <a:cs typeface="Times New Roman" panose="02020603050405020304"/>
                        </a:rPr>
                        <a:t>3</a:t>
                      </a:r>
                      <a:r>
                        <a:rPr lang="zh-CN" sz="1100" kern="100">
                          <a:solidFill>
                            <a:srgbClr val="000000"/>
                          </a:solidFill>
                          <a:latin typeface="Times New Roman" panose="02020603050405020304"/>
                          <a:ea typeface="宋体" panose="02010600030101010101" pitchFamily="2" charset="-122"/>
                          <a:cs typeface="Times New Roman" panose="02020603050405020304"/>
                        </a:rPr>
                        <a:t>个月。</a:t>
                      </a:r>
                      <a:endParaRPr lang="zh-CN" sz="11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②普通程序</a:t>
                      </a:r>
                      <a:r>
                        <a:rPr lang="en-US" sz="1100" kern="100">
                          <a:solidFill>
                            <a:srgbClr val="000000"/>
                          </a:solidFill>
                          <a:latin typeface="Times New Roman" panose="02020603050405020304"/>
                          <a:ea typeface="宋体" panose="02010600030101010101" pitchFamily="2" charset="-122"/>
                          <a:cs typeface="Times New Roman" panose="02020603050405020304"/>
                        </a:rPr>
                        <a:t>6</a:t>
                      </a:r>
                      <a:r>
                        <a:rPr lang="zh-CN" sz="1100" kern="100">
                          <a:solidFill>
                            <a:srgbClr val="000000"/>
                          </a:solidFill>
                          <a:latin typeface="Times New Roman" panose="02020603050405020304"/>
                          <a:ea typeface="宋体" panose="02010600030101010101" pitchFamily="2" charset="-122"/>
                          <a:cs typeface="Times New Roman" panose="02020603050405020304"/>
                        </a:rPr>
                        <a:t>个月；特殊情况可延长</a:t>
                      </a:r>
                      <a:r>
                        <a:rPr lang="en-US" sz="1100" kern="100">
                          <a:solidFill>
                            <a:srgbClr val="000000"/>
                          </a:solidFill>
                          <a:latin typeface="Times New Roman" panose="02020603050405020304"/>
                          <a:ea typeface="宋体" panose="02010600030101010101" pitchFamily="2" charset="-122"/>
                          <a:cs typeface="Times New Roman" panose="02020603050405020304"/>
                        </a:rPr>
                        <a:t>6</a:t>
                      </a:r>
                      <a:r>
                        <a:rPr lang="zh-CN" sz="1100" kern="100">
                          <a:solidFill>
                            <a:srgbClr val="000000"/>
                          </a:solidFill>
                          <a:latin typeface="Times New Roman" panose="02020603050405020304"/>
                          <a:ea typeface="宋体" panose="02010600030101010101" pitchFamily="2" charset="-122"/>
                          <a:cs typeface="Times New Roman" panose="02020603050405020304"/>
                        </a:rPr>
                        <a:t>个月。</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04521">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劳动争议诉讼二审</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①判决书送达之日起</a:t>
                      </a:r>
                      <a:r>
                        <a:rPr lang="en-US" sz="1100" kern="100">
                          <a:solidFill>
                            <a:srgbClr val="000000"/>
                          </a:solidFill>
                          <a:latin typeface="Times New Roman" panose="02020603050405020304"/>
                          <a:ea typeface="宋体" panose="02010600030101010101" pitchFamily="2" charset="-122"/>
                          <a:cs typeface="Times New Roman" panose="02020603050405020304"/>
                        </a:rPr>
                        <a:t>15</a:t>
                      </a:r>
                      <a:r>
                        <a:rPr lang="zh-CN" sz="1100" kern="100">
                          <a:solidFill>
                            <a:srgbClr val="000000"/>
                          </a:solidFill>
                          <a:latin typeface="Times New Roman" panose="02020603050405020304"/>
                          <a:ea typeface="宋体" panose="02010600030101010101" pitchFamily="2" charset="-122"/>
                          <a:cs typeface="Times New Roman" panose="02020603050405020304"/>
                        </a:rPr>
                        <a:t>日内。</a:t>
                      </a:r>
                      <a:endParaRPr lang="zh-CN" sz="11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100" kern="100">
                          <a:solidFill>
                            <a:srgbClr val="000000"/>
                          </a:solidFill>
                          <a:latin typeface="Times New Roman" panose="02020603050405020304"/>
                          <a:ea typeface="宋体" panose="02010600030101010101" pitchFamily="2" charset="-122"/>
                          <a:cs typeface="Times New Roman" panose="02020603050405020304"/>
                        </a:rPr>
                        <a:t>②裁定书送达之日起</a:t>
                      </a:r>
                      <a:r>
                        <a:rPr lang="en-US" sz="1100" kern="100">
                          <a:solidFill>
                            <a:srgbClr val="000000"/>
                          </a:solidFill>
                          <a:latin typeface="Times New Roman" panose="02020603050405020304"/>
                          <a:ea typeface="宋体" panose="02010600030101010101" pitchFamily="2" charset="-122"/>
                          <a:cs typeface="Times New Roman" panose="02020603050405020304"/>
                        </a:rPr>
                        <a:t>10</a:t>
                      </a:r>
                      <a:r>
                        <a:rPr lang="zh-CN" sz="1100" kern="100">
                          <a:solidFill>
                            <a:srgbClr val="000000"/>
                          </a:solidFill>
                          <a:latin typeface="Times New Roman" panose="02020603050405020304"/>
                          <a:ea typeface="宋体" panose="02010600030101010101" pitchFamily="2" charset="-122"/>
                          <a:cs typeface="Times New Roman" panose="02020603050405020304"/>
                        </a:rPr>
                        <a:t>日内。</a:t>
                      </a:r>
                      <a:endParaRPr lang="zh-CN" sz="1100" kern="10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100" kern="100" dirty="0">
                          <a:solidFill>
                            <a:srgbClr val="000000"/>
                          </a:solidFill>
                          <a:latin typeface="Times New Roman" panose="02020603050405020304"/>
                          <a:ea typeface="宋体" panose="02010600030101010101" pitchFamily="2" charset="-122"/>
                          <a:cs typeface="Times New Roman" panose="02020603050405020304"/>
                        </a:rPr>
                        <a:t>①</a:t>
                      </a:r>
                      <a:r>
                        <a:rPr lang="en-US" sz="1100" kern="100" dirty="0">
                          <a:solidFill>
                            <a:srgbClr val="000000"/>
                          </a:solidFill>
                          <a:latin typeface="Times New Roman" panose="02020603050405020304"/>
                          <a:ea typeface="宋体" panose="02010600030101010101" pitchFamily="2" charset="-122"/>
                          <a:cs typeface="Times New Roman" panose="02020603050405020304"/>
                        </a:rPr>
                        <a:t>3</a:t>
                      </a:r>
                      <a:r>
                        <a:rPr lang="zh-CN" sz="1100" kern="100" dirty="0">
                          <a:solidFill>
                            <a:srgbClr val="000000"/>
                          </a:solidFill>
                          <a:latin typeface="Times New Roman" panose="02020603050405020304"/>
                          <a:ea typeface="宋体" panose="02010600030101010101" pitchFamily="2" charset="-122"/>
                          <a:cs typeface="Times New Roman" panose="02020603050405020304"/>
                        </a:rPr>
                        <a:t>个月。</a:t>
                      </a:r>
                      <a:endParaRPr lang="zh-CN" sz="11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100" kern="100" dirty="0">
                          <a:solidFill>
                            <a:srgbClr val="000000"/>
                          </a:solidFill>
                          <a:latin typeface="Times New Roman" panose="02020603050405020304"/>
                          <a:ea typeface="宋体" panose="02010600030101010101" pitchFamily="2" charset="-122"/>
                          <a:cs typeface="Times New Roman" panose="02020603050405020304"/>
                        </a:rPr>
                        <a:t>②裁定的上诉案件，</a:t>
                      </a:r>
                      <a:r>
                        <a:rPr lang="en-US" sz="1100" kern="100" dirty="0">
                          <a:solidFill>
                            <a:srgbClr val="000000"/>
                          </a:solidFill>
                          <a:latin typeface="Times New Roman" panose="02020603050405020304"/>
                          <a:ea typeface="宋体" panose="02010600030101010101" pitchFamily="2" charset="-122"/>
                          <a:cs typeface="Times New Roman" panose="02020603050405020304"/>
                        </a:rPr>
                        <a:t>30</a:t>
                      </a:r>
                      <a:r>
                        <a:rPr lang="zh-CN" sz="1100" kern="100" dirty="0">
                          <a:solidFill>
                            <a:srgbClr val="000000"/>
                          </a:solidFill>
                          <a:latin typeface="Times New Roman" panose="02020603050405020304"/>
                          <a:ea typeface="宋体" panose="02010600030101010101" pitchFamily="2" charset="-122"/>
                          <a:cs typeface="Times New Roman" panose="02020603050405020304"/>
                        </a:rPr>
                        <a:t>日。</a:t>
                      </a:r>
                      <a:endParaRPr lang="zh-CN" sz="1100" kern="100" dirty="0">
                        <a:latin typeface="Times New Roman" panose="02020603050405020304"/>
                        <a:ea typeface="宋体" panose="02010600030101010101" pitchFamily="2" charset="-122"/>
                        <a:cs typeface="Times New Roman" panose="02020603050405020304"/>
                      </a:endParaRPr>
                    </a:p>
                  </a:txBody>
                  <a:tcPr marL="68589" marR="6858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9175" name="Rectangle 1">
            <a:extLst>
              <a:ext uri="{FF2B5EF4-FFF2-40B4-BE49-F238E27FC236}">
                <a16:creationId xmlns:a16="http://schemas.microsoft.com/office/drawing/2014/main" id="{64C163A1-21B2-4172-871B-608EF7E781A2}"/>
              </a:ext>
            </a:extLst>
          </p:cNvPr>
          <p:cNvSpPr>
            <a:spLocks noChangeArrowheads="1"/>
          </p:cNvSpPr>
          <p:nvPr/>
        </p:nvSpPr>
        <p:spPr bwMode="auto">
          <a:xfrm>
            <a:off x="1476375" y="404813"/>
            <a:ext cx="636428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zh-CN" altLang="en-US" sz="3200" b="1">
                <a:solidFill>
                  <a:srgbClr val="000000"/>
                </a:solidFill>
              </a:rPr>
              <a:t>劳动仲裁与劳动诉讼的时效与审限</a:t>
            </a:r>
            <a:endParaRPr lang="zh-CN" altLang="en-US" sz="3200">
              <a:latin typeface="Arial" panose="020B0604020202020204" pitchFamily="34" charset="0"/>
            </a:endParaRPr>
          </a:p>
          <a:p>
            <a:pPr eaLnBrk="0" hangingPunct="0"/>
            <a:endParaRPr lang="zh-CN" altLang="zh-CN" sz="1800">
              <a:latin typeface="Arial" panose="020B0604020202020204" pitchFamily="34" charset="0"/>
            </a:endParaRPr>
          </a:p>
        </p:txBody>
      </p:sp>
    </p:spTree>
  </p:cSld>
  <p:clrMapOvr>
    <a:masterClrMapping/>
  </p:clrMapOvr>
</p:sld>
</file>

<file path=ppt/slides/slide2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a:extLst>
              <a:ext uri="{FF2B5EF4-FFF2-40B4-BE49-F238E27FC236}">
                <a16:creationId xmlns:a16="http://schemas.microsoft.com/office/drawing/2014/main" id="{CDDB5591-4376-4954-8CAC-7727C867960D}"/>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八、社会保险</a:t>
            </a:r>
          </a:p>
        </p:txBody>
      </p:sp>
      <p:sp>
        <p:nvSpPr>
          <p:cNvPr id="50178" name="Rectangle 3">
            <a:extLst>
              <a:ext uri="{FF2B5EF4-FFF2-40B4-BE49-F238E27FC236}">
                <a16:creationId xmlns:a16="http://schemas.microsoft.com/office/drawing/2014/main" id="{9F7A515E-F392-4471-845C-C0734397F1E2}"/>
              </a:ext>
            </a:extLst>
          </p:cNvPr>
          <p:cNvSpPr>
            <a:spLocks noGrp="1" noChangeArrowheads="1"/>
          </p:cNvSpPr>
          <p:nvPr>
            <p:ph idx="1"/>
          </p:nvPr>
        </p:nvSpPr>
        <p:spPr/>
        <p:txBody>
          <a:bodyPr/>
          <a:lstStyle/>
          <a:p>
            <a:r>
              <a:rPr lang="zh-CN" altLang="zh-CN" sz="2800"/>
              <a:t>社会保险是指国家依法建立的，由国家、用人单位和个人共同筹集资金、建立基金，使劳动者在遭遇年老、疾病、工伤、失业和生育风险而暂时或永久性失去劳动能力而不能获得劳动报酬时，获得物质帮助和补偿的一种社会保障制度。社会保险具有国家性、强制性、普遍性、福利性、基本保障性、互济性等显著特征。</a:t>
            </a:r>
          </a:p>
          <a:p>
            <a:pPr eaLnBrk="1" hangingPunct="1"/>
            <a:endParaRPr lang="en-US" altLang="zh-CN" sz="2800" b="1"/>
          </a:p>
        </p:txBody>
      </p:sp>
    </p:spTree>
  </p:cSld>
  <p:clrMapOvr>
    <a:masterClrMapping/>
  </p:clrMapOvr>
</p:sld>
</file>

<file path=ppt/slides/slide2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a:extLst>
              <a:ext uri="{FF2B5EF4-FFF2-40B4-BE49-F238E27FC236}">
                <a16:creationId xmlns:a16="http://schemas.microsoft.com/office/drawing/2014/main" id="{0E4701F4-F88B-4C71-974D-059FDEC5096E}"/>
              </a:ext>
            </a:extLst>
          </p:cNvPr>
          <p:cNvSpPr>
            <a:spLocks noGrp="1" noChangeArrowheads="1"/>
          </p:cNvSpPr>
          <p:nvPr>
            <p:ph type="title"/>
          </p:nvPr>
        </p:nvSpPr>
        <p:spPr/>
        <p:txBody>
          <a:bodyPr/>
          <a:lstStyle/>
          <a:p>
            <a:r>
              <a:rPr lang="zh-CN" altLang="zh-CN" b="1"/>
              <a:t>基本养老保险</a:t>
            </a:r>
            <a:br>
              <a:rPr lang="zh-CN" altLang="zh-CN"/>
            </a:br>
            <a:endParaRPr lang="zh-CN" altLang="en-US" b="1">
              <a:ea typeface="华文行楷" panose="02010800040101010101" pitchFamily="2" charset="-122"/>
            </a:endParaRPr>
          </a:p>
        </p:txBody>
      </p:sp>
      <p:sp>
        <p:nvSpPr>
          <p:cNvPr id="51202" name="Rectangle 3">
            <a:extLst>
              <a:ext uri="{FF2B5EF4-FFF2-40B4-BE49-F238E27FC236}">
                <a16:creationId xmlns:a16="http://schemas.microsoft.com/office/drawing/2014/main" id="{43F14322-BAAC-42E7-A166-3F0352C532B2}"/>
              </a:ext>
            </a:extLst>
          </p:cNvPr>
          <p:cNvSpPr>
            <a:spLocks noGrp="1" noChangeArrowheads="1"/>
          </p:cNvSpPr>
          <p:nvPr>
            <p:ph idx="1"/>
          </p:nvPr>
        </p:nvSpPr>
        <p:spPr/>
        <p:txBody>
          <a:bodyPr/>
          <a:lstStyle/>
          <a:p>
            <a:r>
              <a:rPr lang="zh-CN" altLang="zh-CN" sz="2800"/>
              <a:t>基本养老保险是国家根据法律、法规的规定，强制建立和实施的一种社会保险制度。在这一制度下，用人单位和劳动者必须依法缴纳养老保险费，在缴费达到法定年限并且劳动者达到国家规定的退休年龄或因其他原因而退出劳动岗位后，国家依法向其支付养老金等待遇，从而保障其基本生活的制度。</a:t>
            </a:r>
          </a:p>
          <a:p>
            <a:pPr eaLnBrk="1" hangingPunct="1"/>
            <a:endParaRPr lang="en-US" altLang="zh-CN" sz="2800" b="1"/>
          </a:p>
        </p:txBody>
      </p:sp>
    </p:spTree>
  </p:cSld>
  <p:clrMapOvr>
    <a:masterClrMapping/>
  </p:clrMapOvr>
</p:sld>
</file>

<file path=ppt/slides/slide2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a:extLst>
              <a:ext uri="{FF2B5EF4-FFF2-40B4-BE49-F238E27FC236}">
                <a16:creationId xmlns:a16="http://schemas.microsoft.com/office/drawing/2014/main" id="{E15C6D6E-557B-4F56-B404-9B225F3618D4}"/>
              </a:ext>
            </a:extLst>
          </p:cNvPr>
          <p:cNvSpPr>
            <a:spLocks noGrp="1" noChangeArrowheads="1"/>
          </p:cNvSpPr>
          <p:nvPr>
            <p:ph type="title"/>
          </p:nvPr>
        </p:nvSpPr>
        <p:spPr/>
        <p:txBody>
          <a:bodyPr/>
          <a:lstStyle/>
          <a:p>
            <a:pPr eaLnBrk="1" hangingPunct="1"/>
            <a:r>
              <a:rPr lang="zh-CN" altLang="en-US" sz="3200" b="1">
                <a:ea typeface="华文行楷" panose="02010800040101010101" pitchFamily="2" charset="-122"/>
              </a:rPr>
              <a:t>案例分析</a:t>
            </a:r>
          </a:p>
        </p:txBody>
      </p:sp>
      <p:sp>
        <p:nvSpPr>
          <p:cNvPr id="269315" name="Rectangle 3">
            <a:extLst>
              <a:ext uri="{FF2B5EF4-FFF2-40B4-BE49-F238E27FC236}">
                <a16:creationId xmlns:a16="http://schemas.microsoft.com/office/drawing/2014/main" id="{539636C6-9648-45BF-83B1-5D5A6717CE3D}"/>
              </a:ext>
            </a:extLst>
          </p:cNvPr>
          <p:cNvSpPr>
            <a:spLocks noGrp="1" noChangeArrowheads="1"/>
          </p:cNvSpPr>
          <p:nvPr>
            <p:ph idx="1"/>
          </p:nvPr>
        </p:nvSpPr>
        <p:spPr/>
        <p:txBody>
          <a:bodyPr>
            <a:normAutofit lnSpcReduction="10000"/>
          </a:bodyPr>
          <a:lstStyle/>
          <a:p>
            <a:pPr>
              <a:defRPr/>
            </a:pPr>
            <a:r>
              <a:rPr lang="zh-CN" altLang="zh-CN" sz="2400" b="1" dirty="0"/>
              <a:t>单位新招了几名员工，其中一名员工小李说，我身体很健康，不需要什么社会保险，而且我刚毕业工资不高，所以我请求单位把社保折算成</a:t>
            </a:r>
            <a:r>
              <a:rPr lang="en-US" altLang="zh-CN" sz="2400" b="1" dirty="0"/>
              <a:t>300</a:t>
            </a:r>
            <a:r>
              <a:rPr lang="zh-CN" altLang="zh-CN" sz="2400" b="1" dirty="0"/>
              <a:t>元现金发给我。如果以后生病或者发生责任事故，我保证不需要单位报销，不找单位麻烦，如果单位不放心的话，我可以写一个自愿放弃社保保证书。其他几个年轻员工见状，也纷纷表示要现金不要社保。</a:t>
            </a:r>
          </a:p>
          <a:p>
            <a:pPr>
              <a:defRPr/>
            </a:pPr>
            <a:r>
              <a:rPr lang="zh-CN" altLang="zh-CN" sz="2400" b="1" dirty="0"/>
              <a:t>单位的人事专员算了算，这倒是能为单位节约一大笔开销呢。</a:t>
            </a:r>
          </a:p>
          <a:p>
            <a:pPr>
              <a:defRPr/>
            </a:pPr>
            <a:r>
              <a:rPr lang="zh-CN" altLang="zh-CN" sz="2400" b="1" dirty="0"/>
              <a:t>请问，员工自愿放弃的话，可以不缴纳社保么？</a:t>
            </a:r>
          </a:p>
          <a:p>
            <a:pPr eaLnBrk="1" hangingPunct="1">
              <a:defRPr/>
            </a:pPr>
            <a:endParaRPr lang="en-US" altLang="zh-CN" sz="2800" b="1" dirty="0"/>
          </a:p>
        </p:txBody>
      </p:sp>
    </p:spTree>
  </p:cSld>
  <p:clrMapOvr>
    <a:masterClrMapping/>
  </p:clrMapOvr>
</p:sld>
</file>

<file path=ppt/slides/slide2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a:extLst>
              <a:ext uri="{FF2B5EF4-FFF2-40B4-BE49-F238E27FC236}">
                <a16:creationId xmlns:a16="http://schemas.microsoft.com/office/drawing/2014/main" id="{32171A9C-CB4F-4F6C-A7BD-5D4A43D460BB}"/>
              </a:ext>
            </a:extLst>
          </p:cNvPr>
          <p:cNvSpPr>
            <a:spLocks noGrp="1" noChangeArrowheads="1"/>
          </p:cNvSpPr>
          <p:nvPr>
            <p:ph type="title"/>
          </p:nvPr>
        </p:nvSpPr>
        <p:spPr/>
        <p:txBody>
          <a:bodyPr/>
          <a:lstStyle/>
          <a:p>
            <a:r>
              <a:rPr lang="zh-CN" altLang="zh-CN" b="1"/>
              <a:t>基本医疗保险</a:t>
            </a:r>
            <a:endParaRPr lang="zh-CN" altLang="en-US" b="1">
              <a:ea typeface="华文行楷" panose="02010800040101010101" pitchFamily="2" charset="-122"/>
            </a:endParaRPr>
          </a:p>
        </p:txBody>
      </p:sp>
      <p:sp>
        <p:nvSpPr>
          <p:cNvPr id="53250" name="Rectangle 3">
            <a:extLst>
              <a:ext uri="{FF2B5EF4-FFF2-40B4-BE49-F238E27FC236}">
                <a16:creationId xmlns:a16="http://schemas.microsoft.com/office/drawing/2014/main" id="{B565A188-F2E9-4983-9E43-E44377BB4A33}"/>
              </a:ext>
            </a:extLst>
          </p:cNvPr>
          <p:cNvSpPr>
            <a:spLocks noGrp="1" noChangeArrowheads="1"/>
          </p:cNvSpPr>
          <p:nvPr>
            <p:ph idx="1"/>
          </p:nvPr>
        </p:nvSpPr>
        <p:spPr/>
        <p:txBody>
          <a:bodyPr/>
          <a:lstStyle/>
          <a:p>
            <a:r>
              <a:rPr lang="zh-CN" altLang="zh-CN" sz="2800"/>
              <a:t>基本医疗保险是为补偿劳动者因疾病风险造成的经济损失而建立的一项社会保险制度。通过用人单位和个人缴费，建立医疗保险基金，参保人员患病就诊发生医疗费用后，由医疗保险经办机构给予一定的经济补偿，以避免或减轻劳动者因患病、治疗等所带来的经济风险。</a:t>
            </a:r>
          </a:p>
          <a:p>
            <a:pPr eaLnBrk="1" hangingPunct="1"/>
            <a:endParaRPr lang="en-US" altLang="zh-CN" sz="2800" b="1"/>
          </a:p>
        </p:txBody>
      </p:sp>
    </p:spTree>
  </p:cSld>
  <p:clrMapOvr>
    <a:masterClrMapping/>
  </p:clrMapOvr>
</p:sld>
</file>

<file path=ppt/slides/slide2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a:extLst>
              <a:ext uri="{FF2B5EF4-FFF2-40B4-BE49-F238E27FC236}">
                <a16:creationId xmlns:a16="http://schemas.microsoft.com/office/drawing/2014/main" id="{AEC86E9D-A5EC-43DA-B04F-810B10E9DD55}"/>
              </a:ext>
            </a:extLst>
          </p:cNvPr>
          <p:cNvSpPr>
            <a:spLocks noGrp="1" noChangeArrowheads="1"/>
          </p:cNvSpPr>
          <p:nvPr>
            <p:ph type="title"/>
          </p:nvPr>
        </p:nvSpPr>
        <p:spPr/>
        <p:txBody>
          <a:bodyPr/>
          <a:lstStyle/>
          <a:p>
            <a:r>
              <a:rPr lang="zh-CN" altLang="zh-CN" b="1"/>
              <a:t>案例</a:t>
            </a:r>
            <a:r>
              <a:rPr lang="zh-CN" altLang="en-US" b="1"/>
              <a:t>分析</a:t>
            </a:r>
            <a:br>
              <a:rPr lang="zh-CN" altLang="zh-CN"/>
            </a:br>
            <a:endParaRPr lang="zh-CN" altLang="en-US"/>
          </a:p>
        </p:txBody>
      </p:sp>
      <p:sp>
        <p:nvSpPr>
          <p:cNvPr id="54274" name="Rectangle 3">
            <a:extLst>
              <a:ext uri="{FF2B5EF4-FFF2-40B4-BE49-F238E27FC236}">
                <a16:creationId xmlns:a16="http://schemas.microsoft.com/office/drawing/2014/main" id="{9C097DC5-9AE6-468B-9BAF-6F8E52C65435}"/>
              </a:ext>
            </a:extLst>
          </p:cNvPr>
          <p:cNvSpPr>
            <a:spLocks noGrp="1" noChangeArrowheads="1"/>
          </p:cNvSpPr>
          <p:nvPr>
            <p:ph idx="1"/>
          </p:nvPr>
        </p:nvSpPr>
        <p:spPr>
          <a:xfrm>
            <a:off x="457200" y="1125538"/>
            <a:ext cx="8229600" cy="5000625"/>
          </a:xfrm>
        </p:spPr>
        <p:txBody>
          <a:bodyPr/>
          <a:lstStyle/>
          <a:p>
            <a:r>
              <a:rPr lang="zh-CN" altLang="zh-CN" sz="2400"/>
              <a:t>某汽车配件生产厂对员工的工资收入实行绩效考核，工资分成固定的基本工资及弹性的绩效奖金两部分，由于全年的订单有淡季旺季的区别，所以员工绩效奖金部分每个月变化很大。</a:t>
            </a:r>
          </a:p>
          <a:p>
            <a:r>
              <a:rPr lang="zh-CN" altLang="zh-CN" sz="2400"/>
              <a:t>为了缴纳社保方便，单位跟员工约定仅以基础工资数额作为缴纳社保的基数，员工们觉得这样自己每个月的社保能少扣点，到手的工资还能多一点，而且也不愿意因为这件事跟单位闹得不愉快，所以也没有反对。</a:t>
            </a:r>
          </a:p>
          <a:p>
            <a:r>
              <a:rPr lang="zh-CN" altLang="zh-CN" sz="2400"/>
              <a:t>三年后合同到期，单位以部分员工年龄大不适合此工作为由，不再续签合同。老员工心存不满，于是向单位提出社保缴费基数与实际工资不符，要求单位予以补偿，但单位坚持自己的做法没有错误。</a:t>
            </a:r>
          </a:p>
          <a:p>
            <a:r>
              <a:rPr lang="zh-CN" altLang="zh-CN" sz="2400"/>
              <a:t>请问，单位和员工可以约定社保缴费基数么？</a:t>
            </a:r>
          </a:p>
          <a:p>
            <a:endParaRPr lang="zh-CN" altLang="en-US" sz="2400"/>
          </a:p>
        </p:txBody>
      </p:sp>
    </p:spTree>
  </p:cSld>
  <p:clrMapOvr>
    <a:masterClrMapping/>
  </p:clrMapOvr>
</p:sld>
</file>

<file path=ppt/slides/slide2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a:extLst>
              <a:ext uri="{FF2B5EF4-FFF2-40B4-BE49-F238E27FC236}">
                <a16:creationId xmlns:a16="http://schemas.microsoft.com/office/drawing/2014/main" id="{1E4FEF10-A035-4877-8DA3-D45D8F2E1031}"/>
              </a:ext>
            </a:extLst>
          </p:cNvPr>
          <p:cNvSpPr>
            <a:spLocks noGrp="1" noChangeArrowheads="1"/>
          </p:cNvSpPr>
          <p:nvPr>
            <p:ph type="title"/>
          </p:nvPr>
        </p:nvSpPr>
        <p:spPr/>
        <p:txBody>
          <a:bodyPr/>
          <a:lstStyle/>
          <a:p>
            <a:r>
              <a:rPr lang="zh-CN" altLang="zh-CN" b="1"/>
              <a:t>工伤保险</a:t>
            </a:r>
            <a:endParaRPr lang="zh-CN" altLang="en-US" b="1">
              <a:ea typeface="华文行楷" panose="02010800040101010101" pitchFamily="2" charset="-122"/>
            </a:endParaRPr>
          </a:p>
        </p:txBody>
      </p:sp>
      <p:sp>
        <p:nvSpPr>
          <p:cNvPr id="55298" name="Rectangle 3">
            <a:extLst>
              <a:ext uri="{FF2B5EF4-FFF2-40B4-BE49-F238E27FC236}">
                <a16:creationId xmlns:a16="http://schemas.microsoft.com/office/drawing/2014/main" id="{480AFB1C-7486-4EBC-8D60-F2C733BD8531}"/>
              </a:ext>
            </a:extLst>
          </p:cNvPr>
          <p:cNvSpPr>
            <a:spLocks noGrp="1" noChangeArrowheads="1"/>
          </p:cNvSpPr>
          <p:nvPr>
            <p:ph idx="1"/>
          </p:nvPr>
        </p:nvSpPr>
        <p:spPr/>
        <p:txBody>
          <a:bodyPr/>
          <a:lstStyle/>
          <a:p>
            <a:r>
              <a:rPr lang="zh-CN" altLang="zh-CN" sz="2800"/>
              <a:t>工伤保险，是指劳动者在工作中或在规定的特殊情况下，遭受意外伤害或患职业病导致暂时或永久丧失劳动能力以及死亡时，劳动者或其遗属从国家和社会获得物质帮助的一种社会保险制度。</a:t>
            </a:r>
          </a:p>
          <a:p>
            <a:pPr eaLnBrk="1" hangingPunct="1"/>
            <a:endParaRPr lang="en-US" altLang="zh-CN" sz="2800" b="1"/>
          </a:p>
        </p:txBody>
      </p:sp>
    </p:spTree>
  </p:cSld>
  <p:clrMapOvr>
    <a:masterClrMapping/>
  </p:clrMapOvr>
</p:sld>
</file>

<file path=ppt/slides/slide2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a:extLst>
              <a:ext uri="{FF2B5EF4-FFF2-40B4-BE49-F238E27FC236}">
                <a16:creationId xmlns:a16="http://schemas.microsoft.com/office/drawing/2014/main" id="{383F0856-FD2C-4F65-A210-7ECC2AB7CCC7}"/>
              </a:ext>
            </a:extLst>
          </p:cNvPr>
          <p:cNvSpPr>
            <a:spLocks noGrp="1" noChangeArrowheads="1"/>
          </p:cNvSpPr>
          <p:nvPr>
            <p:ph type="title"/>
          </p:nvPr>
        </p:nvSpPr>
        <p:spPr>
          <a:xfrm>
            <a:off x="457200" y="274638"/>
            <a:ext cx="8229600" cy="561975"/>
          </a:xfrm>
        </p:spPr>
        <p:txBody>
          <a:bodyPr>
            <a:normAutofit fontScale="90000"/>
          </a:bodyPr>
          <a:lstStyle/>
          <a:p>
            <a:pPr>
              <a:defRPr/>
            </a:pPr>
            <a:br>
              <a:rPr lang="en-US" altLang="zh-CN" dirty="0"/>
            </a:br>
            <a:r>
              <a:rPr lang="zh-CN" altLang="zh-CN" dirty="0"/>
              <a:t>工伤的认定</a:t>
            </a:r>
            <a:endParaRPr lang="zh-CN" altLang="en-US" b="1" dirty="0">
              <a:ea typeface="华文行楷" panose="02010800040101010101" pitchFamily="2" charset="-122"/>
            </a:endParaRPr>
          </a:p>
        </p:txBody>
      </p:sp>
      <p:sp>
        <p:nvSpPr>
          <p:cNvPr id="269315" name="Rectangle 3">
            <a:extLst>
              <a:ext uri="{FF2B5EF4-FFF2-40B4-BE49-F238E27FC236}">
                <a16:creationId xmlns:a16="http://schemas.microsoft.com/office/drawing/2014/main" id="{638E0B9F-386A-4C06-8B09-B1A13DF05D65}"/>
              </a:ext>
            </a:extLst>
          </p:cNvPr>
          <p:cNvSpPr>
            <a:spLocks noGrp="1" noChangeArrowheads="1"/>
          </p:cNvSpPr>
          <p:nvPr>
            <p:ph idx="1"/>
          </p:nvPr>
        </p:nvSpPr>
        <p:spPr>
          <a:xfrm>
            <a:off x="457200" y="1052513"/>
            <a:ext cx="8229600" cy="5400675"/>
          </a:xfrm>
        </p:spPr>
        <p:txBody>
          <a:bodyPr>
            <a:normAutofit fontScale="70000" lnSpcReduction="20000"/>
          </a:bodyPr>
          <a:lstStyle/>
          <a:p>
            <a:pPr>
              <a:defRPr/>
            </a:pPr>
            <a:r>
              <a:rPr lang="en-US" altLang="zh-CN" sz="2800" dirty="0"/>
              <a:t>1</a:t>
            </a:r>
            <a:r>
              <a:rPr lang="zh-CN" altLang="zh-CN" sz="2800" dirty="0"/>
              <a:t>、职工有下列情形之一的，应当认定为工伤：</a:t>
            </a:r>
            <a:br>
              <a:rPr lang="en-US" altLang="zh-CN" sz="2800" dirty="0"/>
            </a:br>
            <a:r>
              <a:rPr lang="zh-CN" altLang="zh-CN" sz="2800" dirty="0"/>
              <a:t>　　①在工作时间和工作场所内，因工作原因受到事故伤害的；</a:t>
            </a:r>
            <a:br>
              <a:rPr lang="en-US" altLang="zh-CN" sz="2800" dirty="0"/>
            </a:br>
            <a:r>
              <a:rPr lang="zh-CN" altLang="zh-CN" sz="2800" dirty="0"/>
              <a:t>　　②工作时间前后在工作场所内，从事与工作有关的预备性或者收尾性工作受到事故伤害的；</a:t>
            </a:r>
            <a:br>
              <a:rPr lang="en-US" altLang="zh-CN" sz="2800" dirty="0"/>
            </a:br>
            <a:r>
              <a:rPr lang="zh-CN" altLang="zh-CN" sz="2800" dirty="0"/>
              <a:t>　　③在工作时间和工作场所内，因履行工作职责受到暴力等意外伤害的；</a:t>
            </a:r>
            <a:br>
              <a:rPr lang="en-US" altLang="zh-CN" sz="2800" dirty="0"/>
            </a:br>
            <a:r>
              <a:rPr lang="zh-CN" altLang="zh-CN" sz="2800" dirty="0"/>
              <a:t>　　④患职业病的；</a:t>
            </a:r>
            <a:br>
              <a:rPr lang="en-US" altLang="zh-CN" sz="2800" dirty="0"/>
            </a:br>
            <a:r>
              <a:rPr lang="zh-CN" altLang="zh-CN" sz="2800" dirty="0"/>
              <a:t>　　⑤因工外出期间，由于工作原因受到伤害或者发生事故下落不明的；</a:t>
            </a:r>
            <a:br>
              <a:rPr lang="en-US" altLang="zh-CN" sz="2800" dirty="0"/>
            </a:br>
            <a:r>
              <a:rPr lang="zh-CN" altLang="zh-CN" sz="2800" dirty="0"/>
              <a:t>　　⑥在上下班途中，受到非本人主要责任的交通事故或者城市轨道交通、客运轮渡、火车事故伤害的；</a:t>
            </a:r>
            <a:br>
              <a:rPr lang="en-US" altLang="zh-CN" sz="2800" dirty="0"/>
            </a:br>
            <a:r>
              <a:rPr lang="zh-CN" altLang="zh-CN" sz="2800" dirty="0"/>
              <a:t>　　⑦法律、行政法规规定应当认定为工伤的其他情形。</a:t>
            </a:r>
            <a:endParaRPr lang="en-US" altLang="zh-CN" sz="2800" dirty="0"/>
          </a:p>
          <a:p>
            <a:pPr>
              <a:defRPr/>
            </a:pPr>
            <a:endParaRPr lang="zh-CN" altLang="zh-CN" sz="2800" dirty="0"/>
          </a:p>
          <a:p>
            <a:pPr>
              <a:defRPr/>
            </a:pPr>
            <a:r>
              <a:rPr lang="en-US" altLang="zh-CN" sz="2800" dirty="0"/>
              <a:t>2</a:t>
            </a:r>
            <a:r>
              <a:rPr lang="zh-CN" altLang="zh-CN" sz="2800" dirty="0"/>
              <a:t>、职工有下列情形之一的，视同工伤：</a:t>
            </a:r>
            <a:br>
              <a:rPr lang="en-US" altLang="zh-CN" sz="2800" dirty="0"/>
            </a:br>
            <a:r>
              <a:rPr lang="zh-CN" altLang="zh-CN" sz="2800" dirty="0"/>
              <a:t>　　①在工作时间和工作岗位，突发疾病死亡或者在</a:t>
            </a:r>
            <a:r>
              <a:rPr lang="en-US" altLang="zh-CN" sz="2800" dirty="0"/>
              <a:t>48</a:t>
            </a:r>
            <a:r>
              <a:rPr lang="zh-CN" altLang="zh-CN" sz="2800" dirty="0"/>
              <a:t>小时之内经抢救无效死亡的；</a:t>
            </a:r>
            <a:br>
              <a:rPr lang="en-US" altLang="zh-CN" sz="2800" dirty="0"/>
            </a:br>
            <a:r>
              <a:rPr lang="zh-CN" altLang="zh-CN" sz="2800" dirty="0"/>
              <a:t>　　②在抢险救灾等维护国家利益、公共利益活动中受到伤害的；</a:t>
            </a:r>
            <a:br>
              <a:rPr lang="en-US" altLang="zh-CN" sz="2800" dirty="0"/>
            </a:br>
            <a:r>
              <a:rPr lang="zh-CN" altLang="zh-CN" sz="2800" dirty="0"/>
              <a:t>　　③职工原在军队服役，因战、因公负伤致残，已取得革命伤残军人证，到用人单位后旧伤复发的。</a:t>
            </a:r>
          </a:p>
          <a:p>
            <a:pPr>
              <a:defRPr/>
            </a:pPr>
            <a:endParaRPr lang="en-US" altLang="zh-CN" sz="2800" b="1" dirty="0"/>
          </a:p>
        </p:txBody>
      </p:sp>
    </p:spTree>
  </p:cSld>
  <p:clrMapOvr>
    <a:masterClrMapping/>
  </p:clrMapOvr>
</p:sld>
</file>

<file path=ppt/slides/slide2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a:extLst>
              <a:ext uri="{FF2B5EF4-FFF2-40B4-BE49-F238E27FC236}">
                <a16:creationId xmlns:a16="http://schemas.microsoft.com/office/drawing/2014/main" id="{0DE02E56-106C-4453-A58F-FC07BE3937C1}"/>
              </a:ext>
            </a:extLst>
          </p:cNvPr>
          <p:cNvSpPr>
            <a:spLocks noGrp="1" noChangeArrowheads="1"/>
          </p:cNvSpPr>
          <p:nvPr>
            <p:ph type="title"/>
          </p:nvPr>
        </p:nvSpPr>
        <p:spPr/>
        <p:txBody>
          <a:bodyPr/>
          <a:lstStyle/>
          <a:p>
            <a:pPr eaLnBrk="1" hangingPunct="1"/>
            <a:endParaRPr lang="zh-CN" altLang="en-US" b="1">
              <a:ea typeface="华文行楷" panose="02010800040101010101" pitchFamily="2" charset="-122"/>
            </a:endParaRPr>
          </a:p>
        </p:txBody>
      </p:sp>
      <p:sp>
        <p:nvSpPr>
          <p:cNvPr id="57346" name="Rectangle 3">
            <a:extLst>
              <a:ext uri="{FF2B5EF4-FFF2-40B4-BE49-F238E27FC236}">
                <a16:creationId xmlns:a16="http://schemas.microsoft.com/office/drawing/2014/main" id="{80BA7F96-786C-4409-81DD-5CEDDFCB02B6}"/>
              </a:ext>
            </a:extLst>
          </p:cNvPr>
          <p:cNvSpPr>
            <a:spLocks noGrp="1" noChangeArrowheads="1"/>
          </p:cNvSpPr>
          <p:nvPr>
            <p:ph idx="1"/>
          </p:nvPr>
        </p:nvSpPr>
        <p:spPr/>
        <p:txBody>
          <a:bodyPr/>
          <a:lstStyle/>
          <a:p>
            <a:r>
              <a:rPr lang="zh-CN" altLang="zh-CN" sz="2800"/>
              <a:t>有下列情形之一的，不得认定为工伤</a:t>
            </a:r>
            <a:br>
              <a:rPr lang="en-US" altLang="zh-CN" sz="2800"/>
            </a:br>
            <a:r>
              <a:rPr lang="zh-CN" altLang="zh-CN" sz="2800"/>
              <a:t>　　①故意犯罪的；</a:t>
            </a:r>
            <a:br>
              <a:rPr lang="en-US" altLang="zh-CN" sz="2800"/>
            </a:br>
            <a:r>
              <a:rPr lang="zh-CN" altLang="zh-CN" sz="2800"/>
              <a:t>　　②醉酒或者吸毒的；</a:t>
            </a:r>
            <a:br>
              <a:rPr lang="en-US" altLang="zh-CN" sz="2800"/>
            </a:br>
            <a:r>
              <a:rPr lang="zh-CN" altLang="zh-CN" sz="2800"/>
              <a:t>　　③自残或者自杀的；</a:t>
            </a:r>
          </a:p>
          <a:p>
            <a:pPr>
              <a:buFontTx/>
              <a:buNone/>
            </a:pPr>
            <a:r>
              <a:rPr lang="en-US" altLang="zh-CN" sz="2800"/>
              <a:t>             </a:t>
            </a:r>
            <a:r>
              <a:rPr lang="zh-CN" altLang="zh-CN" sz="2800"/>
              <a:t>④法律、行政法规规定的其他情形。</a:t>
            </a:r>
          </a:p>
          <a:p>
            <a:pPr eaLnBrk="1" hangingPunct="1"/>
            <a:endParaRPr lang="en-US" altLang="zh-CN" sz="2800" b="1"/>
          </a:p>
        </p:txBody>
      </p:sp>
    </p:spTree>
  </p:cSld>
  <p:clrMapOvr>
    <a:masterClrMapping/>
  </p:clrMapOvr>
</p:sld>
</file>

<file path=ppt/slides/slide2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a:extLst>
              <a:ext uri="{FF2B5EF4-FFF2-40B4-BE49-F238E27FC236}">
                <a16:creationId xmlns:a16="http://schemas.microsoft.com/office/drawing/2014/main" id="{1069A800-F5E5-4287-8AF1-37F3AA57C5E3}"/>
              </a:ext>
            </a:extLst>
          </p:cNvPr>
          <p:cNvSpPr>
            <a:spLocks noGrp="1" noChangeArrowheads="1"/>
          </p:cNvSpPr>
          <p:nvPr>
            <p:ph type="title"/>
          </p:nvPr>
        </p:nvSpPr>
        <p:spPr/>
        <p:txBody>
          <a:bodyPr/>
          <a:lstStyle/>
          <a:p>
            <a:r>
              <a:rPr lang="zh-CN" altLang="en-US"/>
              <a:t>案例分析</a:t>
            </a:r>
          </a:p>
        </p:txBody>
      </p:sp>
      <p:sp>
        <p:nvSpPr>
          <p:cNvPr id="3" name="内容占位符 2">
            <a:extLst>
              <a:ext uri="{FF2B5EF4-FFF2-40B4-BE49-F238E27FC236}">
                <a16:creationId xmlns:a16="http://schemas.microsoft.com/office/drawing/2014/main" id="{D6DE62CB-6853-42CA-BA4E-A69D73723F6B}"/>
              </a:ext>
            </a:extLst>
          </p:cNvPr>
          <p:cNvSpPr>
            <a:spLocks noGrp="1"/>
          </p:cNvSpPr>
          <p:nvPr>
            <p:ph idx="1"/>
          </p:nvPr>
        </p:nvSpPr>
        <p:spPr/>
        <p:txBody>
          <a:bodyPr>
            <a:normAutofit lnSpcReduction="10000"/>
          </a:bodyPr>
          <a:lstStyle/>
          <a:p>
            <a:pPr>
              <a:defRPr/>
            </a:pPr>
            <a:r>
              <a:rPr lang="zh-CN" altLang="zh-CN" sz="2600" dirty="0"/>
              <a:t>小范是工厂的一名起重机驾驶员，中午在与工友吃饭时，一时高兴要喝酒，工友劝说下午还要上班不宜饮酒，而且饮酒违反工厂纪律。但小范认为自己酒量好，不会影响上班，执意要喝。</a:t>
            </a:r>
          </a:p>
          <a:p>
            <a:pPr>
              <a:defRPr/>
            </a:pPr>
            <a:r>
              <a:rPr lang="zh-CN" altLang="zh-CN" sz="2600" dirty="0"/>
              <a:t>下午小范在起重机上昏昏沉沉，不慎从高处摔下致残。小范及其亲属认为这属于在工作的时间、工作的地点、因为工作的原因受到的伤害，要求享受工伤保险待遇。</a:t>
            </a:r>
          </a:p>
          <a:p>
            <a:pPr>
              <a:defRPr/>
            </a:pPr>
            <a:r>
              <a:rPr lang="zh-CN" altLang="zh-CN" sz="2600" dirty="0"/>
              <a:t>请问，小范能否享受工伤待遇？</a:t>
            </a:r>
          </a:p>
          <a:p>
            <a:pPr>
              <a:defRPr/>
            </a:pPr>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685800" y="152400"/>
            <a:ext cx="6870700" cy="1044352"/>
          </a:xfrm>
        </p:spPr>
        <p:txBody>
          <a:bodyPr vert="horz" wrap="square" lIns="91440" tIns="45720" rIns="91440" bIns="45720" anchor="b" anchorCtr="0"/>
          <a:lstStyle/>
          <a:p>
            <a:pPr eaLnBrk="1" hangingPunct="1"/>
            <a:r>
              <a:rPr lang="zh-CN" altLang="en-US" b="1" dirty="0">
                <a:ea typeface="隶书" panose="02010509060101010101" pitchFamily="49" charset="-122"/>
              </a:rPr>
              <a:t>有限责任公司的股权转让</a:t>
            </a:r>
          </a:p>
        </p:txBody>
      </p:sp>
      <p:sp>
        <p:nvSpPr>
          <p:cNvPr id="40963" name="Rectangle 3"/>
          <p:cNvSpPr>
            <a:spLocks noGrp="1"/>
          </p:cNvSpPr>
          <p:nvPr>
            <p:ph idx="1"/>
          </p:nvPr>
        </p:nvSpPr>
        <p:spPr>
          <a:xfrm>
            <a:off x="656146" y="1600200"/>
            <a:ext cx="7696200" cy="3657600"/>
          </a:xfrm>
        </p:spPr>
        <p:txBody>
          <a:bodyPr vert="horz" wrap="square" lIns="91440" tIns="45720" rIns="91440" bIns="45720" anchor="t" anchorCtr="0"/>
          <a:lstStyle/>
          <a:p>
            <a:pPr eaLnBrk="1" hangingPunct="1">
              <a:lnSpc>
                <a:spcPct val="80000"/>
              </a:lnSpc>
            </a:pPr>
            <a:r>
              <a:rPr lang="zh-CN" altLang="en-US" sz="2400" dirty="0">
                <a:latin typeface="+mn-ea"/>
              </a:rPr>
              <a:t>甲、乙、丙共同出资设立了一家有限责任公司。现丙与丁达成协议，准备将其在公司的出资全部转让给丁。对此，甲、乙均不同意。在此情形下，下列哪一处理方案与公司法的规定不符？（  ）</a:t>
            </a:r>
          </a:p>
          <a:p>
            <a:pPr eaLnBrk="1" hangingPunct="1">
              <a:lnSpc>
                <a:spcPct val="80000"/>
              </a:lnSpc>
            </a:pPr>
            <a:r>
              <a:rPr lang="en-US" altLang="zh-CN" sz="2400" dirty="0">
                <a:latin typeface="+mn-ea"/>
              </a:rPr>
              <a:t>A</a:t>
            </a:r>
            <a:r>
              <a:rPr lang="zh-CN" altLang="en-US" sz="2400" dirty="0">
                <a:latin typeface="+mn-ea"/>
              </a:rPr>
              <a:t>、由甲和乙购买丙欲转让给丁的出资</a:t>
            </a:r>
          </a:p>
          <a:p>
            <a:pPr eaLnBrk="1" hangingPunct="1">
              <a:lnSpc>
                <a:spcPct val="80000"/>
              </a:lnSpc>
            </a:pPr>
            <a:r>
              <a:rPr lang="en-US" altLang="zh-CN" sz="2400" dirty="0">
                <a:latin typeface="+mn-ea"/>
              </a:rPr>
              <a:t>B</a:t>
            </a:r>
            <a:r>
              <a:rPr lang="zh-CN" altLang="en-US" sz="2400" dirty="0">
                <a:latin typeface="+mn-ea"/>
              </a:rPr>
              <a:t>、由甲或乙购买丙欲转让给丁的出资</a:t>
            </a:r>
          </a:p>
          <a:p>
            <a:pPr eaLnBrk="1" hangingPunct="1">
              <a:lnSpc>
                <a:spcPct val="80000"/>
              </a:lnSpc>
            </a:pPr>
            <a:r>
              <a:rPr lang="en-US" altLang="zh-CN" sz="2400" dirty="0">
                <a:latin typeface="+mn-ea"/>
              </a:rPr>
              <a:t>C</a:t>
            </a:r>
            <a:r>
              <a:rPr lang="zh-CN" altLang="en-US" sz="2400" dirty="0">
                <a:latin typeface="+mn-ea"/>
              </a:rPr>
              <a:t>、如果甲和乙都不愿购买，丙有权履行与丁的出资转让协议</a:t>
            </a:r>
          </a:p>
          <a:p>
            <a:pPr eaLnBrk="1" hangingPunct="1">
              <a:lnSpc>
                <a:spcPct val="80000"/>
              </a:lnSpc>
            </a:pPr>
            <a:r>
              <a:rPr lang="en-US" altLang="zh-CN" sz="2400" dirty="0">
                <a:latin typeface="+mn-ea"/>
              </a:rPr>
              <a:t>D</a:t>
            </a:r>
            <a:r>
              <a:rPr lang="zh-CN" altLang="en-US" sz="2400" dirty="0">
                <a:latin typeface="+mn-ea"/>
              </a:rPr>
              <a:t>、如果甲和乙都不原购买，丙应当取消与丁的出资转让协议</a:t>
            </a:r>
          </a:p>
        </p:txBody>
      </p:sp>
    </p:spTree>
  </p:cSld>
  <p:clrMapOvr>
    <a:masterClrMapping/>
  </p:clrMapOvr>
</p:sld>
</file>

<file path=ppt/slides/slide2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a:extLst>
              <a:ext uri="{FF2B5EF4-FFF2-40B4-BE49-F238E27FC236}">
                <a16:creationId xmlns:a16="http://schemas.microsoft.com/office/drawing/2014/main" id="{F53E102A-1107-4294-B80E-BA4830AF6BF3}"/>
              </a:ext>
            </a:extLst>
          </p:cNvPr>
          <p:cNvSpPr>
            <a:spLocks noGrp="1" noChangeArrowheads="1"/>
          </p:cNvSpPr>
          <p:nvPr>
            <p:ph type="title"/>
          </p:nvPr>
        </p:nvSpPr>
        <p:spPr/>
        <p:txBody>
          <a:bodyPr/>
          <a:lstStyle/>
          <a:p>
            <a:r>
              <a:rPr lang="zh-CN" altLang="zh-CN" b="1"/>
              <a:t>失业保险</a:t>
            </a:r>
            <a:endParaRPr lang="zh-CN" altLang="en-US"/>
          </a:p>
        </p:txBody>
      </p:sp>
      <p:sp>
        <p:nvSpPr>
          <p:cNvPr id="59394" name="内容占位符 2">
            <a:extLst>
              <a:ext uri="{FF2B5EF4-FFF2-40B4-BE49-F238E27FC236}">
                <a16:creationId xmlns:a16="http://schemas.microsoft.com/office/drawing/2014/main" id="{5527A6C0-F577-4418-8ED2-F4D8A660EA7E}"/>
              </a:ext>
            </a:extLst>
          </p:cNvPr>
          <p:cNvSpPr>
            <a:spLocks noGrp="1" noChangeArrowheads="1"/>
          </p:cNvSpPr>
          <p:nvPr>
            <p:ph idx="1"/>
          </p:nvPr>
        </p:nvSpPr>
        <p:spPr/>
        <p:txBody>
          <a:bodyPr/>
          <a:lstStyle/>
          <a:p>
            <a:r>
              <a:rPr lang="zh-CN" altLang="zh-CN"/>
              <a:t>失业保险是指国家通过立法强制实行的，由用人单位、职工个人缴费及国家财政补贴等渠道筹集资金建立失业保险基金，对因失业而暂时中断生活来源的劳动者提供物质帮助以保障其基本生活，并通过专业训练、职业介绍等手段为其再就业创造条件的制度。</a:t>
            </a:r>
          </a:p>
          <a:p>
            <a:endParaRPr lang="zh-CN" altLang="en-US"/>
          </a:p>
        </p:txBody>
      </p:sp>
    </p:spTree>
  </p:cSld>
  <p:clrMapOvr>
    <a:masterClrMapping/>
  </p:clrMapOvr>
</p:sld>
</file>

<file path=ppt/slides/slide2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a:extLst>
              <a:ext uri="{FF2B5EF4-FFF2-40B4-BE49-F238E27FC236}">
                <a16:creationId xmlns:a16="http://schemas.microsoft.com/office/drawing/2014/main" id="{7E141A13-86DC-480A-83DF-7F5136188B05}"/>
              </a:ext>
            </a:extLst>
          </p:cNvPr>
          <p:cNvSpPr>
            <a:spLocks noGrp="1" noChangeArrowheads="1"/>
          </p:cNvSpPr>
          <p:nvPr>
            <p:ph type="title"/>
          </p:nvPr>
        </p:nvSpPr>
        <p:spPr/>
        <p:txBody>
          <a:bodyPr/>
          <a:lstStyle/>
          <a:p>
            <a:r>
              <a:rPr lang="zh-CN" altLang="zh-CN" sz="3200"/>
              <a:t>失业保险的享受条件</a:t>
            </a:r>
            <a:endParaRPr lang="zh-CN" altLang="en-US" sz="3200"/>
          </a:p>
        </p:txBody>
      </p:sp>
      <p:sp>
        <p:nvSpPr>
          <p:cNvPr id="60418" name="内容占位符 2">
            <a:extLst>
              <a:ext uri="{FF2B5EF4-FFF2-40B4-BE49-F238E27FC236}">
                <a16:creationId xmlns:a16="http://schemas.microsoft.com/office/drawing/2014/main" id="{980621EB-52C0-4698-BBD8-6077094D73C7}"/>
              </a:ext>
            </a:extLst>
          </p:cNvPr>
          <p:cNvSpPr>
            <a:spLocks noGrp="1" noChangeArrowheads="1"/>
          </p:cNvSpPr>
          <p:nvPr>
            <p:ph idx="1"/>
          </p:nvPr>
        </p:nvSpPr>
        <p:spPr/>
        <p:txBody>
          <a:bodyPr/>
          <a:lstStyle/>
          <a:p>
            <a:r>
              <a:rPr lang="zh-CN" altLang="zh-CN" sz="2800"/>
              <a:t>领取失业保险金的条件是包括：</a:t>
            </a:r>
            <a:endParaRPr lang="en-US" altLang="zh-CN" sz="2800"/>
          </a:p>
          <a:p>
            <a:r>
              <a:rPr lang="zh-CN" altLang="zh-CN" sz="2800"/>
              <a:t>失业前用人单位和本人已经缴纳失业保险费满一年；</a:t>
            </a:r>
            <a:endParaRPr lang="en-US" altLang="zh-CN" sz="2800"/>
          </a:p>
          <a:p>
            <a:r>
              <a:rPr lang="zh-CN" altLang="zh-CN" sz="2800"/>
              <a:t>非因本人意愿中断就业的；</a:t>
            </a:r>
            <a:endParaRPr lang="en-US" altLang="zh-CN" sz="2800"/>
          </a:p>
          <a:p>
            <a:r>
              <a:rPr lang="zh-CN" altLang="zh-CN" sz="2800"/>
              <a:t>已经进行失业登记，并有求职要求的。</a:t>
            </a:r>
          </a:p>
          <a:p>
            <a:endParaRPr lang="zh-CN" altLang="en-US"/>
          </a:p>
        </p:txBody>
      </p:sp>
    </p:spTree>
  </p:cSld>
  <p:clrMapOvr>
    <a:masterClrMapping/>
  </p:clrMapOvr>
</p:sld>
</file>

<file path=ppt/slides/slide2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a:extLst>
              <a:ext uri="{FF2B5EF4-FFF2-40B4-BE49-F238E27FC236}">
                <a16:creationId xmlns:a16="http://schemas.microsoft.com/office/drawing/2014/main" id="{BD4AAD0D-698A-4D0A-92AE-F9DF74649891}"/>
              </a:ext>
            </a:extLst>
          </p:cNvPr>
          <p:cNvSpPr>
            <a:spLocks noGrp="1" noChangeArrowheads="1"/>
          </p:cNvSpPr>
          <p:nvPr>
            <p:ph type="title"/>
          </p:nvPr>
        </p:nvSpPr>
        <p:spPr/>
        <p:txBody>
          <a:bodyPr/>
          <a:lstStyle/>
          <a:p>
            <a:pPr eaLnBrk="1" hangingPunct="1"/>
            <a:r>
              <a:rPr lang="zh-CN" altLang="en-US" b="1">
                <a:ea typeface="华文行楷" panose="02010800040101010101" pitchFamily="2" charset="-122"/>
              </a:rPr>
              <a:t>本章重点</a:t>
            </a:r>
          </a:p>
        </p:txBody>
      </p:sp>
      <p:sp>
        <p:nvSpPr>
          <p:cNvPr id="61442" name="Rectangle 3">
            <a:extLst>
              <a:ext uri="{FF2B5EF4-FFF2-40B4-BE49-F238E27FC236}">
                <a16:creationId xmlns:a16="http://schemas.microsoft.com/office/drawing/2014/main" id="{70C2D1A9-98BB-44E8-811E-8A30109C1C30}"/>
              </a:ext>
            </a:extLst>
          </p:cNvPr>
          <p:cNvSpPr>
            <a:spLocks noGrp="1" noChangeArrowheads="1"/>
          </p:cNvSpPr>
          <p:nvPr>
            <p:ph idx="1"/>
          </p:nvPr>
        </p:nvSpPr>
        <p:spPr/>
        <p:txBody>
          <a:bodyPr/>
          <a:lstStyle/>
          <a:p>
            <a:pPr eaLnBrk="1" hangingPunct="1"/>
            <a:r>
              <a:rPr lang="zh-CN" altLang="en-US" sz="2800" b="1"/>
              <a:t>劳动法的适用范围</a:t>
            </a:r>
          </a:p>
          <a:p>
            <a:pPr eaLnBrk="1" hangingPunct="1"/>
            <a:r>
              <a:rPr lang="zh-CN" altLang="en-US" sz="2800" b="1"/>
              <a:t>劳动合同</a:t>
            </a:r>
          </a:p>
          <a:p>
            <a:pPr eaLnBrk="1" hangingPunct="1"/>
            <a:r>
              <a:rPr lang="zh-CN" altLang="en-US" sz="2800" b="1"/>
              <a:t>劳动者的权利</a:t>
            </a:r>
          </a:p>
          <a:p>
            <a:pPr eaLnBrk="1" hangingPunct="1"/>
            <a:r>
              <a:rPr lang="zh-CN" altLang="en-US" sz="2800" b="1"/>
              <a:t>劳动合同的解除</a:t>
            </a:r>
          </a:p>
          <a:p>
            <a:pPr eaLnBrk="1" hangingPunct="1"/>
            <a:r>
              <a:rPr lang="zh-CN" altLang="en-US" sz="2800" b="1"/>
              <a:t>劳动争议的解决</a:t>
            </a:r>
            <a:endParaRPr lang="en-US" altLang="zh-CN" sz="2800" b="1"/>
          </a:p>
          <a:p>
            <a:pPr eaLnBrk="1" hangingPunct="1"/>
            <a:r>
              <a:rPr lang="zh-CN" altLang="en-US" sz="2800" b="1"/>
              <a:t>社会保险的缴纳、享受条件及待遇</a:t>
            </a:r>
          </a:p>
          <a:p>
            <a:pPr eaLnBrk="1" hangingPunct="1"/>
            <a:endParaRPr lang="zh-CN" altLang="en-US" sz="2800" b="1"/>
          </a:p>
          <a:p>
            <a:pPr eaLnBrk="1" hangingPunct="1"/>
            <a:r>
              <a:rPr lang="zh-CN" altLang="en-US" sz="2800" b="1"/>
              <a:t>分组完成课后实验实训</a:t>
            </a:r>
            <a:r>
              <a:rPr lang="en-US" altLang="zh-CN" sz="2800" b="1"/>
              <a:t>《</a:t>
            </a:r>
            <a:r>
              <a:rPr lang="zh-CN" altLang="en-US" sz="2800" b="1"/>
              <a:t>模拟劳动仲裁审理</a:t>
            </a:r>
            <a:r>
              <a:rPr lang="en-US" altLang="zh-CN" sz="2800" b="1"/>
              <a:t>》</a:t>
            </a:r>
          </a:p>
        </p:txBody>
      </p:sp>
    </p:spTree>
  </p:cSld>
  <p:clrMapOvr>
    <a:masterClrMapping/>
  </p:clrMapOvr>
</p:sld>
</file>

<file path=ppt/slides/slide2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8" name="Rectangle 4">
            <a:extLst>
              <a:ext uri="{FF2B5EF4-FFF2-40B4-BE49-F238E27FC236}">
                <a16:creationId xmlns:a16="http://schemas.microsoft.com/office/drawing/2014/main" id="{CB27A019-8EA5-4FA4-9D9F-628E8F7D68B2}"/>
              </a:ext>
            </a:extLst>
          </p:cNvPr>
          <p:cNvSpPr>
            <a:spLocks noGrp="1" noChangeArrowheads="1"/>
          </p:cNvSpPr>
          <p:nvPr>
            <p:ph type="ctrTitle"/>
          </p:nvPr>
        </p:nvSpPr>
        <p:spPr/>
        <p:txBody>
          <a:bodyPr/>
          <a:lstStyle/>
          <a:p>
            <a:pPr eaLnBrk="1" hangingPunct="1">
              <a:defRPr/>
            </a:pPr>
            <a:r>
              <a:rPr lang="zh-CN" altLang="en-US" sz="4800" dirty="0">
                <a:ea typeface="隶书" panose="02010509060101010101" pitchFamily="49" charset="-122"/>
              </a:rPr>
              <a:t>第十二章</a:t>
            </a:r>
          </a:p>
        </p:txBody>
      </p:sp>
      <p:sp>
        <p:nvSpPr>
          <p:cNvPr id="328709" name="Rectangle 5">
            <a:extLst>
              <a:ext uri="{FF2B5EF4-FFF2-40B4-BE49-F238E27FC236}">
                <a16:creationId xmlns:a16="http://schemas.microsoft.com/office/drawing/2014/main" id="{BBEE4313-BB94-4A74-8F68-EC11FD60DBB0}"/>
              </a:ext>
            </a:extLst>
          </p:cNvPr>
          <p:cNvSpPr>
            <a:spLocks noGrp="1" noChangeArrowheads="1"/>
          </p:cNvSpPr>
          <p:nvPr>
            <p:ph type="subTitle" idx="1"/>
          </p:nvPr>
        </p:nvSpPr>
        <p:spPr/>
        <p:txBody>
          <a:bodyPr/>
          <a:lstStyle/>
          <a:p>
            <a:pPr eaLnBrk="1" hangingPunct="1">
              <a:defRPr/>
            </a:pPr>
            <a:r>
              <a:rPr lang="zh-CN" altLang="en-US" sz="4400" b="1" dirty="0">
                <a:ea typeface="隶书" panose="02010509060101010101" pitchFamily="49" charset="-122"/>
              </a:rPr>
              <a:t>经济纠纷仲裁与诉讼 </a:t>
            </a:r>
          </a:p>
        </p:txBody>
      </p:sp>
    </p:spTree>
    <p:extLst>
      <p:ext uri="{BB962C8B-B14F-4D97-AF65-F5344CB8AC3E}">
        <p14:creationId xmlns:p14="http://schemas.microsoft.com/office/powerpoint/2010/main" val="3168656692"/>
      </p:ext>
    </p:extLst>
  </p:cSld>
  <p:clrMapOvr>
    <a:masterClrMapping/>
  </p:clrMapOvr>
</p:sld>
</file>

<file path=ppt/slides/slide2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a:extLst>
              <a:ext uri="{FF2B5EF4-FFF2-40B4-BE49-F238E27FC236}">
                <a16:creationId xmlns:a16="http://schemas.microsoft.com/office/drawing/2014/main" id="{86829E0E-A43E-4177-B7B0-91C8EBD9945F}"/>
              </a:ext>
            </a:extLst>
          </p:cNvPr>
          <p:cNvSpPr>
            <a:spLocks noGrp="1" noChangeArrowheads="1"/>
          </p:cNvSpPr>
          <p:nvPr>
            <p:ph type="title"/>
          </p:nvPr>
        </p:nvSpPr>
        <p:spPr/>
        <p:txBody>
          <a:bodyPr/>
          <a:lstStyle/>
          <a:p>
            <a:r>
              <a:rPr lang="zh-CN" altLang="en-US" b="1">
                <a:latin typeface="隶书" panose="02010509060101010101" pitchFamily="49" charset="-122"/>
                <a:ea typeface="隶书" panose="02010509060101010101" pitchFamily="49" charset="-122"/>
              </a:rPr>
              <a:t>一、 仲裁及仲裁法</a:t>
            </a:r>
            <a:r>
              <a:rPr lang="zh-CN" altLang="en-US"/>
              <a:t> </a:t>
            </a:r>
          </a:p>
        </p:txBody>
      </p:sp>
      <p:sp>
        <p:nvSpPr>
          <p:cNvPr id="63490" name="Rectangle 3">
            <a:extLst>
              <a:ext uri="{FF2B5EF4-FFF2-40B4-BE49-F238E27FC236}">
                <a16:creationId xmlns:a16="http://schemas.microsoft.com/office/drawing/2014/main" id="{93169E74-3C2A-4A8A-913D-196A20254F3E}"/>
              </a:ext>
            </a:extLst>
          </p:cNvPr>
          <p:cNvSpPr>
            <a:spLocks noGrp="1" noChangeArrowheads="1"/>
          </p:cNvSpPr>
          <p:nvPr>
            <p:ph idx="1"/>
          </p:nvPr>
        </p:nvSpPr>
        <p:spPr/>
        <p:txBody>
          <a:bodyPr/>
          <a:lstStyle/>
          <a:p>
            <a:pPr>
              <a:lnSpc>
                <a:spcPct val="90000"/>
              </a:lnSpc>
            </a:pPr>
            <a:r>
              <a:rPr lang="zh-CN" altLang="en-US" sz="2800"/>
              <a:t>仲裁是当事人根据订立的仲裁协议，自愿将其争议提交由仲裁员组成的仲裁庭进行裁判，并受该裁判约束的一种制度。仲裁活动和法院的审判活动一样，是解决民事争议的方式之一。</a:t>
            </a:r>
          </a:p>
          <a:p>
            <a:pPr>
              <a:lnSpc>
                <a:spcPct val="90000"/>
              </a:lnSpc>
            </a:pPr>
            <a:r>
              <a:rPr lang="zh-CN" altLang="en-US" sz="2800"/>
              <a:t>仲裁法是指国家制定或认可的，调整在仲裁过程中发生的各种关系的法律规范的总称。</a:t>
            </a:r>
            <a:r>
              <a:rPr lang="en-US" altLang="zh-CN" sz="2800"/>
              <a:t>1994</a:t>
            </a:r>
            <a:r>
              <a:rPr lang="zh-CN" altLang="en-US" sz="2800"/>
              <a:t>年</a:t>
            </a:r>
            <a:r>
              <a:rPr lang="en-US" altLang="zh-CN" sz="2800"/>
              <a:t>8</a:t>
            </a:r>
            <a:r>
              <a:rPr lang="zh-CN" altLang="en-US" sz="2800"/>
              <a:t>月</a:t>
            </a:r>
            <a:r>
              <a:rPr lang="en-US" altLang="zh-CN" sz="2800"/>
              <a:t>31</a:t>
            </a:r>
            <a:r>
              <a:rPr lang="zh-CN" altLang="en-US" sz="2800"/>
              <a:t>日，中华人民共和国第八届全国人民代表大会常务委员会第九次会议通过了</a:t>
            </a:r>
            <a:r>
              <a:rPr lang="en-US" altLang="zh-CN" sz="2800"/>
              <a:t>《</a:t>
            </a:r>
            <a:r>
              <a:rPr lang="zh-CN" altLang="en-US" sz="2800"/>
              <a:t>中华人民共和国仲裁法</a:t>
            </a:r>
            <a:r>
              <a:rPr lang="en-US" altLang="zh-CN" sz="2800"/>
              <a:t>》</a:t>
            </a:r>
            <a:r>
              <a:rPr lang="zh-CN" altLang="zh-CN" sz="2800"/>
              <a:t>该部法律于</a:t>
            </a:r>
            <a:r>
              <a:rPr lang="en-US" altLang="zh-CN" sz="2800"/>
              <a:t>2009</a:t>
            </a:r>
            <a:r>
              <a:rPr lang="zh-CN" altLang="zh-CN" sz="2800"/>
              <a:t>年、</a:t>
            </a:r>
            <a:r>
              <a:rPr lang="en-US" altLang="zh-CN" sz="2800"/>
              <a:t>2017</a:t>
            </a:r>
            <a:r>
              <a:rPr lang="zh-CN" altLang="zh-CN" sz="2800"/>
              <a:t>年进行了两次修正</a:t>
            </a:r>
            <a:endParaRPr lang="zh-CN" altLang="en-US" sz="2800"/>
          </a:p>
        </p:txBody>
      </p:sp>
    </p:spTree>
  </p:cSld>
  <p:clrMapOvr>
    <a:masterClrMapping/>
  </p:clrMapOvr>
</p:sld>
</file>

<file path=ppt/slides/slide2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a:extLst>
              <a:ext uri="{FF2B5EF4-FFF2-40B4-BE49-F238E27FC236}">
                <a16:creationId xmlns:a16="http://schemas.microsoft.com/office/drawing/2014/main" id="{F596A5E1-0BA8-4309-9E1F-2936C86CF283}"/>
              </a:ext>
            </a:extLst>
          </p:cNvPr>
          <p:cNvSpPr>
            <a:spLocks noGrp="1" noChangeArrowheads="1"/>
          </p:cNvSpPr>
          <p:nvPr>
            <p:ph type="title"/>
          </p:nvPr>
        </p:nvSpPr>
        <p:spPr/>
        <p:txBody>
          <a:bodyPr/>
          <a:lstStyle/>
          <a:p>
            <a:r>
              <a:rPr lang="zh-CN" altLang="en-US" sz="3600">
                <a:ea typeface="隶书" panose="02010509060101010101" pitchFamily="49" charset="-122"/>
              </a:rPr>
              <a:t>仲裁的特征</a:t>
            </a:r>
            <a:r>
              <a:rPr lang="zh-CN" altLang="en-US"/>
              <a:t> </a:t>
            </a:r>
          </a:p>
        </p:txBody>
      </p:sp>
      <p:sp>
        <p:nvSpPr>
          <p:cNvPr id="64514" name="Rectangle 3">
            <a:extLst>
              <a:ext uri="{FF2B5EF4-FFF2-40B4-BE49-F238E27FC236}">
                <a16:creationId xmlns:a16="http://schemas.microsoft.com/office/drawing/2014/main" id="{BF66984F-7944-4FB6-92B2-EC80B33557FD}"/>
              </a:ext>
            </a:extLst>
          </p:cNvPr>
          <p:cNvSpPr>
            <a:spLocks noGrp="1" noChangeArrowheads="1"/>
          </p:cNvSpPr>
          <p:nvPr>
            <p:ph idx="1"/>
          </p:nvPr>
        </p:nvSpPr>
        <p:spPr/>
        <p:txBody>
          <a:bodyPr/>
          <a:lstStyle/>
          <a:p>
            <a:r>
              <a:rPr lang="en-US" altLang="zh-CN" sz="2800">
                <a:latin typeface="宋体" panose="02010600030101010101" pitchFamily="2" charset="-122"/>
              </a:rPr>
              <a:t>1</a:t>
            </a:r>
            <a:r>
              <a:rPr lang="zh-CN" altLang="en-US" sz="2800">
                <a:latin typeface="宋体" panose="02010600030101010101" pitchFamily="2" charset="-122"/>
              </a:rPr>
              <a:t>、自愿性 </a:t>
            </a:r>
          </a:p>
          <a:p>
            <a:r>
              <a:rPr lang="en-US" altLang="zh-CN" sz="2800">
                <a:latin typeface="宋体" panose="02010600030101010101" pitchFamily="2" charset="-122"/>
              </a:rPr>
              <a:t>2</a:t>
            </a:r>
            <a:r>
              <a:rPr lang="zh-CN" altLang="en-US" sz="2800">
                <a:latin typeface="宋体" panose="02010600030101010101" pitchFamily="2" charset="-122"/>
              </a:rPr>
              <a:t>、专业性</a:t>
            </a:r>
          </a:p>
          <a:p>
            <a:r>
              <a:rPr lang="en-US" altLang="zh-CN" sz="2800">
                <a:latin typeface="宋体" panose="02010600030101010101" pitchFamily="2" charset="-122"/>
              </a:rPr>
              <a:t>3</a:t>
            </a:r>
            <a:r>
              <a:rPr lang="zh-CN" altLang="en-US" sz="2800">
                <a:latin typeface="宋体" panose="02010600030101010101" pitchFamily="2" charset="-122"/>
              </a:rPr>
              <a:t>、灵活性 </a:t>
            </a:r>
          </a:p>
          <a:p>
            <a:r>
              <a:rPr lang="en-US" altLang="zh-CN" sz="2800">
                <a:latin typeface="宋体" panose="02010600030101010101" pitchFamily="2" charset="-122"/>
              </a:rPr>
              <a:t>4</a:t>
            </a:r>
            <a:r>
              <a:rPr lang="zh-CN" altLang="en-US" sz="2800">
                <a:latin typeface="宋体" panose="02010600030101010101" pitchFamily="2" charset="-122"/>
              </a:rPr>
              <a:t>、保密性 </a:t>
            </a:r>
          </a:p>
          <a:p>
            <a:r>
              <a:rPr lang="en-US" altLang="zh-CN" sz="2800">
                <a:latin typeface="宋体" panose="02010600030101010101" pitchFamily="2" charset="-122"/>
              </a:rPr>
              <a:t>5</a:t>
            </a:r>
            <a:r>
              <a:rPr lang="zh-CN" altLang="en-US" sz="2800">
                <a:latin typeface="宋体" panose="02010600030101010101" pitchFamily="2" charset="-122"/>
              </a:rPr>
              <a:t>、快捷性 </a:t>
            </a:r>
          </a:p>
          <a:p>
            <a:r>
              <a:rPr lang="en-US" altLang="zh-CN" sz="2800">
                <a:latin typeface="宋体" panose="02010600030101010101" pitchFamily="2" charset="-122"/>
              </a:rPr>
              <a:t>6</a:t>
            </a:r>
            <a:r>
              <a:rPr lang="zh-CN" altLang="en-US" sz="2800">
                <a:latin typeface="宋体" panose="02010600030101010101" pitchFamily="2" charset="-122"/>
              </a:rPr>
              <a:t>、经济性</a:t>
            </a:r>
            <a:r>
              <a:rPr lang="zh-CN" altLang="en-US"/>
              <a:t> </a:t>
            </a:r>
          </a:p>
        </p:txBody>
      </p:sp>
    </p:spTree>
  </p:cSld>
  <p:clrMapOvr>
    <a:masterClrMapping/>
  </p:clrMapOvr>
</p:sld>
</file>

<file path=ppt/slides/slide2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a:extLst>
              <a:ext uri="{FF2B5EF4-FFF2-40B4-BE49-F238E27FC236}">
                <a16:creationId xmlns:a16="http://schemas.microsoft.com/office/drawing/2014/main" id="{B65EC7EC-6A91-4BDA-B070-6C3C65C8065E}"/>
              </a:ext>
            </a:extLst>
          </p:cNvPr>
          <p:cNvSpPr>
            <a:spLocks noGrp="1" noChangeArrowheads="1"/>
          </p:cNvSpPr>
          <p:nvPr>
            <p:ph type="title"/>
          </p:nvPr>
        </p:nvSpPr>
        <p:spPr/>
        <p:txBody>
          <a:bodyPr/>
          <a:lstStyle/>
          <a:p>
            <a:r>
              <a:rPr lang="zh-CN" altLang="en-US" sz="4000" b="1">
                <a:ea typeface="隶书" panose="02010509060101010101" pitchFamily="49" charset="-122"/>
              </a:rPr>
              <a:t>二、仲裁的排除事项</a:t>
            </a:r>
            <a:r>
              <a:rPr lang="zh-CN" altLang="en-US"/>
              <a:t> </a:t>
            </a:r>
          </a:p>
        </p:txBody>
      </p:sp>
      <p:sp>
        <p:nvSpPr>
          <p:cNvPr id="65538" name="Rectangle 3">
            <a:extLst>
              <a:ext uri="{FF2B5EF4-FFF2-40B4-BE49-F238E27FC236}">
                <a16:creationId xmlns:a16="http://schemas.microsoft.com/office/drawing/2014/main" id="{DBCBA5A6-4DF0-4026-8AB2-F3DA8FEEC818}"/>
              </a:ext>
            </a:extLst>
          </p:cNvPr>
          <p:cNvSpPr>
            <a:spLocks noGrp="1" noChangeArrowheads="1"/>
          </p:cNvSpPr>
          <p:nvPr>
            <p:ph idx="1"/>
          </p:nvPr>
        </p:nvSpPr>
        <p:spPr>
          <a:xfrm>
            <a:off x="539750" y="2565400"/>
            <a:ext cx="7842250" cy="2921000"/>
          </a:xfrm>
        </p:spPr>
        <p:txBody>
          <a:bodyPr/>
          <a:lstStyle/>
          <a:p>
            <a:r>
              <a:rPr lang="zh-CN" altLang="en-US" sz="2800"/>
              <a:t>（一）婚姻、收养、监护、扶养、继承纠纷。</a:t>
            </a:r>
          </a:p>
          <a:p>
            <a:r>
              <a:rPr lang="zh-CN" altLang="en-US" sz="2800"/>
              <a:t>（二）依法应当由行政机关处理的行政争议。</a:t>
            </a:r>
          </a:p>
        </p:txBody>
      </p:sp>
    </p:spTree>
  </p:cSld>
  <p:clrMapOvr>
    <a:masterClrMapping/>
  </p:clrMapOvr>
</p:sld>
</file>

<file path=ppt/slides/slide2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a:extLst>
              <a:ext uri="{FF2B5EF4-FFF2-40B4-BE49-F238E27FC236}">
                <a16:creationId xmlns:a16="http://schemas.microsoft.com/office/drawing/2014/main" id="{3171172D-CA1D-4856-ABDD-F1BF02CD2E3C}"/>
              </a:ext>
            </a:extLst>
          </p:cNvPr>
          <p:cNvSpPr>
            <a:spLocks noGrp="1" noChangeArrowheads="1"/>
          </p:cNvSpPr>
          <p:nvPr>
            <p:ph type="title"/>
          </p:nvPr>
        </p:nvSpPr>
        <p:spPr/>
        <p:txBody>
          <a:bodyPr/>
          <a:lstStyle/>
          <a:p>
            <a:r>
              <a:rPr lang="zh-CN" altLang="en-US" b="1">
                <a:ea typeface="隶书" panose="02010509060101010101" pitchFamily="49" charset="-122"/>
              </a:rPr>
              <a:t>三、</a:t>
            </a:r>
            <a:r>
              <a:rPr lang="zh-CN" altLang="en-US" sz="4000" b="1">
                <a:ea typeface="隶书" panose="02010509060101010101" pitchFamily="49" charset="-122"/>
              </a:rPr>
              <a:t>仲裁的基本原则及制度</a:t>
            </a:r>
          </a:p>
        </p:txBody>
      </p:sp>
      <p:sp>
        <p:nvSpPr>
          <p:cNvPr id="66562" name="Rectangle 3">
            <a:extLst>
              <a:ext uri="{FF2B5EF4-FFF2-40B4-BE49-F238E27FC236}">
                <a16:creationId xmlns:a16="http://schemas.microsoft.com/office/drawing/2014/main" id="{30BC7889-4161-47CD-9B12-DD4AD73AF4EA}"/>
              </a:ext>
            </a:extLst>
          </p:cNvPr>
          <p:cNvSpPr>
            <a:spLocks noGrp="1" noChangeArrowheads="1"/>
          </p:cNvSpPr>
          <p:nvPr>
            <p:ph idx="1"/>
          </p:nvPr>
        </p:nvSpPr>
        <p:spPr/>
        <p:txBody>
          <a:bodyPr/>
          <a:lstStyle/>
          <a:p>
            <a:endParaRPr lang="zh-CN" altLang="en-US"/>
          </a:p>
          <a:p>
            <a:r>
              <a:rPr lang="zh-CN" altLang="en-US" sz="2800"/>
              <a:t>（一）当事人自愿原则。</a:t>
            </a:r>
          </a:p>
          <a:p>
            <a:r>
              <a:rPr lang="zh-CN" altLang="en-US" sz="2800"/>
              <a:t>（二）仲裁独立原则。</a:t>
            </a:r>
          </a:p>
          <a:p>
            <a:r>
              <a:rPr lang="zh-CN" altLang="en-US" sz="2800"/>
              <a:t>（三）或裁或审制度</a:t>
            </a:r>
          </a:p>
          <a:p>
            <a:r>
              <a:rPr lang="zh-CN" altLang="en-US" sz="2800"/>
              <a:t>（四）一裁终局制度</a:t>
            </a:r>
          </a:p>
        </p:txBody>
      </p:sp>
    </p:spTree>
  </p:cSld>
  <p:clrMapOvr>
    <a:masterClrMapping/>
  </p:clrMapOvr>
</p:sld>
</file>

<file path=ppt/slides/slide2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a:extLst>
              <a:ext uri="{FF2B5EF4-FFF2-40B4-BE49-F238E27FC236}">
                <a16:creationId xmlns:a16="http://schemas.microsoft.com/office/drawing/2014/main" id="{0A0DB0D3-1D13-4A99-8960-A779E740989A}"/>
              </a:ext>
            </a:extLst>
          </p:cNvPr>
          <p:cNvSpPr>
            <a:spLocks noGrp="1" noChangeArrowheads="1"/>
          </p:cNvSpPr>
          <p:nvPr>
            <p:ph type="title"/>
          </p:nvPr>
        </p:nvSpPr>
        <p:spPr/>
        <p:txBody>
          <a:bodyPr/>
          <a:lstStyle/>
          <a:p>
            <a:r>
              <a:rPr lang="zh-CN" altLang="en-US" b="1">
                <a:ea typeface="隶书" panose="02010509060101010101" pitchFamily="49" charset="-122"/>
              </a:rPr>
              <a:t>四、仲裁协议</a:t>
            </a:r>
          </a:p>
        </p:txBody>
      </p:sp>
      <p:sp>
        <p:nvSpPr>
          <p:cNvPr id="67586" name="Rectangle 3">
            <a:extLst>
              <a:ext uri="{FF2B5EF4-FFF2-40B4-BE49-F238E27FC236}">
                <a16:creationId xmlns:a16="http://schemas.microsoft.com/office/drawing/2014/main" id="{55E33CE6-CA3C-4E26-8118-3581E1BCAB44}"/>
              </a:ext>
            </a:extLst>
          </p:cNvPr>
          <p:cNvSpPr>
            <a:spLocks noGrp="1" noChangeArrowheads="1"/>
          </p:cNvSpPr>
          <p:nvPr>
            <p:ph idx="1"/>
          </p:nvPr>
        </p:nvSpPr>
        <p:spPr>
          <a:xfrm>
            <a:off x="685800" y="1828800"/>
            <a:ext cx="7696200" cy="3976688"/>
          </a:xfrm>
        </p:spPr>
        <p:txBody>
          <a:bodyPr/>
          <a:lstStyle/>
          <a:p>
            <a:pPr>
              <a:lnSpc>
                <a:spcPct val="80000"/>
              </a:lnSpc>
            </a:pPr>
            <a:r>
              <a:rPr lang="zh-CN" altLang="en-US" sz="2000"/>
              <a:t>仲裁协议包括合同中订立的仲裁条款和以其他书面方式在纠纷发生前或者纠纷发生后达成的请求仲裁的协议。 </a:t>
            </a:r>
          </a:p>
          <a:p>
            <a:pPr>
              <a:lnSpc>
                <a:spcPct val="80000"/>
              </a:lnSpc>
            </a:pPr>
            <a:r>
              <a:rPr lang="zh-CN" altLang="en-US" sz="2000"/>
              <a:t>内容</a:t>
            </a:r>
          </a:p>
          <a:p>
            <a:pPr>
              <a:lnSpc>
                <a:spcPct val="80000"/>
              </a:lnSpc>
            </a:pPr>
            <a:r>
              <a:rPr lang="zh-CN" altLang="en-US" sz="2000"/>
              <a:t>仲裁协议应当具有下列内容：</a:t>
            </a:r>
          </a:p>
          <a:p>
            <a:pPr>
              <a:lnSpc>
                <a:spcPct val="80000"/>
              </a:lnSpc>
            </a:pPr>
            <a:r>
              <a:rPr lang="zh-CN" altLang="en-US" sz="2000"/>
              <a:t> </a:t>
            </a:r>
            <a:r>
              <a:rPr lang="en-US" altLang="zh-CN" sz="2000"/>
              <a:t>1</a:t>
            </a:r>
            <a:r>
              <a:rPr lang="zh-CN" altLang="en-US" sz="2000"/>
              <a:t>、请求仲裁的意思表示；</a:t>
            </a:r>
          </a:p>
          <a:p>
            <a:pPr>
              <a:lnSpc>
                <a:spcPct val="80000"/>
              </a:lnSpc>
            </a:pPr>
            <a:r>
              <a:rPr lang="en-US" altLang="zh-CN" sz="2000"/>
              <a:t>2</a:t>
            </a:r>
            <a:r>
              <a:rPr lang="zh-CN" altLang="en-US" sz="2000"/>
              <a:t>、仲裁事项；</a:t>
            </a:r>
          </a:p>
          <a:p>
            <a:pPr>
              <a:lnSpc>
                <a:spcPct val="80000"/>
              </a:lnSpc>
            </a:pPr>
            <a:r>
              <a:rPr lang="en-US" altLang="zh-CN" sz="2000"/>
              <a:t>3</a:t>
            </a:r>
            <a:r>
              <a:rPr lang="zh-CN" altLang="en-US" sz="2000"/>
              <a:t>、选定的仲裁委员会。 </a:t>
            </a:r>
          </a:p>
          <a:p>
            <a:pPr>
              <a:lnSpc>
                <a:spcPct val="80000"/>
              </a:lnSpc>
            </a:pPr>
            <a:r>
              <a:rPr lang="zh-CN" altLang="en-US" sz="2000"/>
              <a:t>仲裁协议的效力</a:t>
            </a:r>
          </a:p>
          <a:p>
            <a:pPr>
              <a:lnSpc>
                <a:spcPct val="80000"/>
              </a:lnSpc>
            </a:pPr>
            <a:r>
              <a:rPr lang="zh-CN" altLang="en-US" sz="2000"/>
              <a:t>仲裁协议独立存在，合同的变更、解除、终止或者无效，不影响仲裁协议的效力。当事人对仲裁协议的效力有异议的，可以请求仲裁委员会作出决定或者请求人民法院作出裁定。一方请求仲裁委员会作出决定，另一方请求人民法院作出裁定的，由人民法院裁定。</a:t>
            </a:r>
          </a:p>
        </p:txBody>
      </p:sp>
    </p:spTree>
  </p:cSld>
  <p:clrMapOvr>
    <a:masterClrMapping/>
  </p:clrMapOvr>
</p:sld>
</file>

<file path=ppt/slides/slide2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a:extLst>
              <a:ext uri="{FF2B5EF4-FFF2-40B4-BE49-F238E27FC236}">
                <a16:creationId xmlns:a16="http://schemas.microsoft.com/office/drawing/2014/main" id="{739DF4FA-05BA-4B50-A12B-D9DD26283C7B}"/>
              </a:ext>
            </a:extLst>
          </p:cNvPr>
          <p:cNvSpPr>
            <a:spLocks noGrp="1" noChangeArrowheads="1"/>
          </p:cNvSpPr>
          <p:nvPr>
            <p:ph type="title"/>
          </p:nvPr>
        </p:nvSpPr>
        <p:spPr/>
        <p:txBody>
          <a:bodyPr/>
          <a:lstStyle/>
          <a:p>
            <a:r>
              <a:rPr lang="zh-CN" altLang="en-US">
                <a:ea typeface="隶书" panose="02010509060101010101" pitchFamily="49" charset="-122"/>
              </a:rPr>
              <a:t>五、仲裁程序</a:t>
            </a:r>
          </a:p>
        </p:txBody>
      </p:sp>
      <p:sp>
        <p:nvSpPr>
          <p:cNvPr id="68610" name="Rectangle 3">
            <a:extLst>
              <a:ext uri="{FF2B5EF4-FFF2-40B4-BE49-F238E27FC236}">
                <a16:creationId xmlns:a16="http://schemas.microsoft.com/office/drawing/2014/main" id="{1EDD4687-62CC-49BF-A787-9CA7C8BAA11C}"/>
              </a:ext>
            </a:extLst>
          </p:cNvPr>
          <p:cNvSpPr>
            <a:spLocks noGrp="1" noChangeArrowheads="1"/>
          </p:cNvSpPr>
          <p:nvPr>
            <p:ph idx="1"/>
          </p:nvPr>
        </p:nvSpPr>
        <p:spPr/>
        <p:txBody>
          <a:bodyPr/>
          <a:lstStyle/>
          <a:p>
            <a:r>
              <a:rPr lang="zh-CN" altLang="en-US" sz="2800">
                <a:latin typeface="宋体" panose="02010600030101010101" pitchFamily="2" charset="-122"/>
              </a:rPr>
              <a:t>（一）申请 </a:t>
            </a:r>
          </a:p>
          <a:p>
            <a:r>
              <a:rPr lang="zh-CN" altLang="en-US" sz="2800">
                <a:latin typeface="宋体" panose="02010600030101010101" pitchFamily="2" charset="-122"/>
              </a:rPr>
              <a:t>（二）审查与受理</a:t>
            </a:r>
          </a:p>
          <a:p>
            <a:r>
              <a:rPr lang="zh-CN" altLang="en-US" sz="2800">
                <a:latin typeface="宋体" panose="02010600030101010101" pitchFamily="2" charset="-122"/>
              </a:rPr>
              <a:t>（三）仲裁庭组成</a:t>
            </a:r>
          </a:p>
          <a:p>
            <a:r>
              <a:rPr lang="zh-CN" altLang="en-US" sz="2800">
                <a:latin typeface="宋体" panose="02010600030101010101" pitchFamily="2" charset="-122"/>
              </a:rPr>
              <a:t>（四）审理与裁决</a:t>
            </a:r>
          </a:p>
          <a:p>
            <a:r>
              <a:rPr lang="zh-CN" altLang="en-US" sz="2800"/>
              <a:t>（五）仲裁裁决的撤销</a:t>
            </a:r>
          </a:p>
          <a:p>
            <a:r>
              <a:rPr lang="zh-CN" altLang="en-US" sz="2800"/>
              <a:t>（六）仲裁裁决的执行</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3"/>
          <p:cNvSpPr>
            <a:spLocks noGrp="1"/>
          </p:cNvSpPr>
          <p:nvPr>
            <p:ph idx="1"/>
          </p:nvPr>
        </p:nvSpPr>
        <p:spPr>
          <a:xfrm>
            <a:off x="323850" y="765175"/>
            <a:ext cx="8540750" cy="5543550"/>
          </a:xfrm>
        </p:spPr>
        <p:txBody>
          <a:bodyPr vert="horz" wrap="square" lIns="91440" tIns="45720" rIns="91440" bIns="45720" anchor="t" anchorCtr="0"/>
          <a:lstStyle/>
          <a:p>
            <a:pPr eaLnBrk="1" hangingPunct="1"/>
            <a:r>
              <a:rPr lang="zh-CN" altLang="en-US" sz="2800" b="1" dirty="0"/>
              <a:t>公司内部转让。有限责任公司的股东之间可以相互转让其全部或者部分股权。</a:t>
            </a:r>
          </a:p>
          <a:p>
            <a:pPr eaLnBrk="1" hangingPunct="1"/>
            <a:r>
              <a:rPr lang="zh-CN" altLang="en-US" sz="2800" b="1" dirty="0"/>
              <a:t>公司外部转让。股东向股东以外的人转让股权，应当经其他股东过半数同意。股东应就其股权转让事项书面通知其他股东征求同意，其他股东自接到书面通知之日起满</a:t>
            </a:r>
            <a:r>
              <a:rPr lang="en-US" altLang="zh-CN" sz="2800" b="1" dirty="0"/>
              <a:t>30</a:t>
            </a:r>
            <a:r>
              <a:rPr lang="zh-CN" altLang="en-US" sz="2800" b="1" dirty="0"/>
              <a:t>日未答复的，视为同意转让。其他股东半数以上不同意转让的，不同意的股东应当购买该转让的股权；不购买的，视为同意转让。</a:t>
            </a:r>
          </a:p>
          <a:p>
            <a:pPr eaLnBrk="1" hangingPunct="1"/>
            <a:r>
              <a:rPr lang="zh-CN" altLang="en-US" sz="2800" b="1" dirty="0"/>
              <a:t>经股东同意转让的股权，在同等条件下，其他股东有优先购买权。两个以上股东主张行使优先购买权的，协商确定各自的购买比例；协商不成的，按照转让时各自的出资比例行使优先购买权。</a:t>
            </a:r>
          </a:p>
        </p:txBody>
      </p:sp>
    </p:spTree>
  </p:cSld>
  <p:clrMapOvr>
    <a:masterClrMapping/>
  </p:clrMapOvr>
</p:sld>
</file>

<file path=ppt/slides/slide2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2">
            <a:extLst>
              <a:ext uri="{FF2B5EF4-FFF2-40B4-BE49-F238E27FC236}">
                <a16:creationId xmlns:a16="http://schemas.microsoft.com/office/drawing/2014/main" id="{56F80DE7-0F49-4579-925E-46E1D6C53BC1}"/>
              </a:ext>
            </a:extLst>
          </p:cNvPr>
          <p:cNvSpPr>
            <a:spLocks noGrp="1" noChangeArrowheads="1"/>
          </p:cNvSpPr>
          <p:nvPr>
            <p:ph type="title"/>
          </p:nvPr>
        </p:nvSpPr>
        <p:spPr>
          <a:xfrm>
            <a:off x="395288" y="152400"/>
            <a:ext cx="7777162" cy="1600200"/>
          </a:xfrm>
        </p:spPr>
        <p:txBody>
          <a:bodyPr/>
          <a:lstStyle/>
          <a:p>
            <a:r>
              <a:rPr lang="zh-CN" altLang="en-US" sz="4000" b="1">
                <a:ea typeface="隶书" panose="02010509060101010101" pitchFamily="49" charset="-122"/>
              </a:rPr>
              <a:t>六、民事诉讼及民事诉讼法概述</a:t>
            </a:r>
          </a:p>
        </p:txBody>
      </p:sp>
      <p:sp>
        <p:nvSpPr>
          <p:cNvPr id="69634" name="Rectangle 3">
            <a:extLst>
              <a:ext uri="{FF2B5EF4-FFF2-40B4-BE49-F238E27FC236}">
                <a16:creationId xmlns:a16="http://schemas.microsoft.com/office/drawing/2014/main" id="{C2B997C6-A972-44F6-BC89-B20953B82C77}"/>
              </a:ext>
            </a:extLst>
          </p:cNvPr>
          <p:cNvSpPr>
            <a:spLocks noGrp="1" noChangeArrowheads="1"/>
          </p:cNvSpPr>
          <p:nvPr>
            <p:ph idx="1"/>
          </p:nvPr>
        </p:nvSpPr>
        <p:spPr/>
        <p:txBody>
          <a:bodyPr/>
          <a:lstStyle/>
          <a:p>
            <a:pPr>
              <a:lnSpc>
                <a:spcPct val="80000"/>
              </a:lnSpc>
            </a:pPr>
            <a:r>
              <a:rPr lang="zh-CN" altLang="en-US" sz="2400"/>
              <a:t>民事诉讼是指人民法院在当事人和全体诉讼参与人的参加下，依法审理和解决民事纠纷的活动，以及由这些活动所发生的诉讼关系。</a:t>
            </a:r>
          </a:p>
          <a:p>
            <a:pPr>
              <a:lnSpc>
                <a:spcPct val="80000"/>
              </a:lnSpc>
            </a:pPr>
            <a:endParaRPr lang="zh-CN" altLang="en-US" sz="2400"/>
          </a:p>
          <a:p>
            <a:pPr>
              <a:lnSpc>
                <a:spcPct val="80000"/>
              </a:lnSpc>
            </a:pPr>
            <a:r>
              <a:rPr lang="zh-CN" altLang="en-US" sz="2400"/>
              <a:t>民事诉讼法是指由国家制定的，规定人民法院、当事人及当事人之外的所有诉讼参与人进行民事诉讼活动和执行活动所应遵守的规则、原则的总称。</a:t>
            </a:r>
            <a:r>
              <a:rPr lang="en-US" altLang="zh-CN" sz="2400"/>
              <a:t>《</a:t>
            </a:r>
            <a:r>
              <a:rPr lang="zh-CN" altLang="en-US" sz="2400"/>
              <a:t>中华人民共和国民事诉讼法</a:t>
            </a:r>
            <a:r>
              <a:rPr lang="en-US" altLang="zh-CN" sz="2400"/>
              <a:t>》</a:t>
            </a:r>
            <a:r>
              <a:rPr lang="zh-CN" altLang="en-US" sz="2400"/>
              <a:t>是规范民事诉讼的最主要的法律。</a:t>
            </a:r>
          </a:p>
        </p:txBody>
      </p:sp>
    </p:spTree>
  </p:cSld>
  <p:clrMapOvr>
    <a:masterClrMapping/>
  </p:clrMapOvr>
</p:sld>
</file>

<file path=ppt/slides/slide2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a:extLst>
              <a:ext uri="{FF2B5EF4-FFF2-40B4-BE49-F238E27FC236}">
                <a16:creationId xmlns:a16="http://schemas.microsoft.com/office/drawing/2014/main" id="{A9E4E74A-B398-4922-94DE-FDB53595C359}"/>
              </a:ext>
            </a:extLst>
          </p:cNvPr>
          <p:cNvSpPr>
            <a:spLocks noGrp="1" noChangeArrowheads="1"/>
          </p:cNvSpPr>
          <p:nvPr>
            <p:ph type="title"/>
          </p:nvPr>
        </p:nvSpPr>
        <p:spPr/>
        <p:txBody>
          <a:bodyPr/>
          <a:lstStyle/>
          <a:p>
            <a:endParaRPr lang="zh-CN" altLang="en-US"/>
          </a:p>
        </p:txBody>
      </p:sp>
      <p:sp>
        <p:nvSpPr>
          <p:cNvPr id="70658" name="内容占位符 2">
            <a:extLst>
              <a:ext uri="{FF2B5EF4-FFF2-40B4-BE49-F238E27FC236}">
                <a16:creationId xmlns:a16="http://schemas.microsoft.com/office/drawing/2014/main" id="{A45C6215-9E64-4266-A315-450C724320CB}"/>
              </a:ext>
            </a:extLst>
          </p:cNvPr>
          <p:cNvSpPr>
            <a:spLocks noGrp="1" noChangeArrowheads="1"/>
          </p:cNvSpPr>
          <p:nvPr>
            <p:ph idx="1"/>
          </p:nvPr>
        </p:nvSpPr>
        <p:spPr>
          <a:xfrm>
            <a:off x="685800" y="1828800"/>
            <a:ext cx="7696200" cy="4683125"/>
          </a:xfrm>
        </p:spPr>
        <p:txBody>
          <a:bodyPr/>
          <a:lstStyle/>
          <a:p>
            <a:r>
              <a:rPr lang="zh-CN" altLang="zh-CN"/>
              <a:t>《中华人民共和国民事诉讼法》是在</a:t>
            </a:r>
            <a:r>
              <a:rPr lang="en-US" altLang="zh-CN"/>
              <a:t>1991</a:t>
            </a:r>
            <a:r>
              <a:rPr lang="zh-CN" altLang="zh-CN"/>
              <a:t>年</a:t>
            </a:r>
            <a:r>
              <a:rPr lang="en-US" altLang="zh-CN"/>
              <a:t>4</a:t>
            </a:r>
            <a:r>
              <a:rPr lang="zh-CN" altLang="zh-CN"/>
              <a:t>月</a:t>
            </a:r>
            <a:r>
              <a:rPr lang="en-US" altLang="zh-CN"/>
              <a:t>9</a:t>
            </a:r>
            <a:r>
              <a:rPr lang="zh-CN" altLang="zh-CN"/>
              <a:t>日第七届全国人民代表大会第四次会议上通过的，目前经过了</a:t>
            </a:r>
            <a:r>
              <a:rPr lang="en-US" altLang="zh-CN"/>
              <a:t>2007</a:t>
            </a:r>
            <a:r>
              <a:rPr lang="zh-CN" altLang="zh-CN"/>
              <a:t>年、</a:t>
            </a:r>
            <a:r>
              <a:rPr lang="en-US" altLang="zh-CN"/>
              <a:t>2012</a:t>
            </a:r>
            <a:r>
              <a:rPr lang="zh-CN" altLang="zh-CN"/>
              <a:t>年、</a:t>
            </a:r>
            <a:r>
              <a:rPr lang="en-US" altLang="zh-CN"/>
              <a:t>2017</a:t>
            </a:r>
            <a:r>
              <a:rPr lang="zh-CN" altLang="zh-CN"/>
              <a:t>年三次修订，是民事诉讼领域最重要的法律制度。</a:t>
            </a:r>
          </a:p>
          <a:p>
            <a:r>
              <a:rPr lang="zh-CN" altLang="zh-CN"/>
              <a:t>《中华人民共和国民法典》于2020年5月28日十三届全国人大三次会议表决通过，自2021年1月1日起施行。该部法律中亦有涉及民事诉讼的条款。</a:t>
            </a:r>
          </a:p>
          <a:p>
            <a:endParaRPr lang="zh-CN" altLang="en-US"/>
          </a:p>
        </p:txBody>
      </p:sp>
    </p:spTree>
  </p:cSld>
  <p:clrMapOvr>
    <a:masterClrMapping/>
  </p:clrMapOvr>
</p:sld>
</file>

<file path=ppt/slides/slide2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a:extLst>
              <a:ext uri="{FF2B5EF4-FFF2-40B4-BE49-F238E27FC236}">
                <a16:creationId xmlns:a16="http://schemas.microsoft.com/office/drawing/2014/main" id="{2476B535-8D5C-4233-B973-66E8C8BE58DD}"/>
              </a:ext>
            </a:extLst>
          </p:cNvPr>
          <p:cNvSpPr>
            <a:spLocks noGrp="1" noChangeArrowheads="1"/>
          </p:cNvSpPr>
          <p:nvPr>
            <p:ph type="title"/>
          </p:nvPr>
        </p:nvSpPr>
        <p:spPr/>
        <p:txBody>
          <a:bodyPr/>
          <a:lstStyle/>
          <a:p>
            <a:r>
              <a:rPr lang="zh-CN" altLang="en-US" sz="4000" b="1">
                <a:ea typeface="隶书" panose="02010509060101010101" pitchFamily="49" charset="-122"/>
              </a:rPr>
              <a:t>七、民事诉讼法的基本原则</a:t>
            </a:r>
            <a:r>
              <a:rPr lang="zh-CN" altLang="en-US"/>
              <a:t> </a:t>
            </a:r>
          </a:p>
        </p:txBody>
      </p:sp>
      <p:sp>
        <p:nvSpPr>
          <p:cNvPr id="71682" name="Rectangle 3">
            <a:extLst>
              <a:ext uri="{FF2B5EF4-FFF2-40B4-BE49-F238E27FC236}">
                <a16:creationId xmlns:a16="http://schemas.microsoft.com/office/drawing/2014/main" id="{609488C4-6ECF-4827-8212-486283E7DC03}"/>
              </a:ext>
            </a:extLst>
          </p:cNvPr>
          <p:cNvSpPr>
            <a:spLocks noGrp="1" noChangeArrowheads="1"/>
          </p:cNvSpPr>
          <p:nvPr>
            <p:ph idx="1"/>
          </p:nvPr>
        </p:nvSpPr>
        <p:spPr/>
        <p:txBody>
          <a:bodyPr/>
          <a:lstStyle/>
          <a:p>
            <a:r>
              <a:rPr lang="zh-CN" altLang="en-US" sz="2800"/>
              <a:t>（一）当事人诉讼权利平等原则。</a:t>
            </a:r>
          </a:p>
          <a:p>
            <a:r>
              <a:rPr lang="zh-CN" altLang="en-US" sz="2800"/>
              <a:t>（二）同等和对等原则</a:t>
            </a:r>
          </a:p>
          <a:p>
            <a:r>
              <a:rPr lang="zh-CN" altLang="en-US" sz="2800"/>
              <a:t>（三）法院调解自愿和合法的原则</a:t>
            </a:r>
          </a:p>
          <a:p>
            <a:r>
              <a:rPr lang="zh-CN" altLang="en-US" sz="2800"/>
              <a:t>（四）辩论原则</a:t>
            </a:r>
          </a:p>
          <a:p>
            <a:r>
              <a:rPr lang="zh-CN" altLang="en-US" sz="2800"/>
              <a:t>（五）处分原则</a:t>
            </a:r>
          </a:p>
        </p:txBody>
      </p:sp>
    </p:spTree>
  </p:cSld>
  <p:clrMapOvr>
    <a:masterClrMapping/>
  </p:clrMapOvr>
</p:sld>
</file>

<file path=ppt/slides/slide2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a:extLst>
              <a:ext uri="{FF2B5EF4-FFF2-40B4-BE49-F238E27FC236}">
                <a16:creationId xmlns:a16="http://schemas.microsoft.com/office/drawing/2014/main" id="{3DC25E38-BB88-4B3F-845D-4BA759056D64}"/>
              </a:ext>
            </a:extLst>
          </p:cNvPr>
          <p:cNvSpPr>
            <a:spLocks noGrp="1" noChangeArrowheads="1"/>
          </p:cNvSpPr>
          <p:nvPr>
            <p:ph type="title"/>
          </p:nvPr>
        </p:nvSpPr>
        <p:spPr>
          <a:xfrm>
            <a:off x="1187450" y="152400"/>
            <a:ext cx="6369050" cy="973138"/>
          </a:xfrm>
        </p:spPr>
        <p:txBody>
          <a:bodyPr/>
          <a:lstStyle/>
          <a:p>
            <a:r>
              <a:rPr lang="zh-CN" altLang="en-US" sz="4000">
                <a:ea typeface="隶书" panose="02010509060101010101" pitchFamily="49" charset="-122"/>
              </a:rPr>
              <a:t>八、</a:t>
            </a:r>
            <a:r>
              <a:rPr lang="zh-CN" altLang="en-US" sz="4000" b="1">
                <a:ea typeface="隶书" panose="02010509060101010101" pitchFamily="49" charset="-122"/>
              </a:rPr>
              <a:t>管辖</a:t>
            </a:r>
            <a:r>
              <a:rPr lang="zh-CN" altLang="en-US"/>
              <a:t> </a:t>
            </a:r>
          </a:p>
        </p:txBody>
      </p:sp>
      <p:sp>
        <p:nvSpPr>
          <p:cNvPr id="72706" name="Rectangle 3">
            <a:extLst>
              <a:ext uri="{FF2B5EF4-FFF2-40B4-BE49-F238E27FC236}">
                <a16:creationId xmlns:a16="http://schemas.microsoft.com/office/drawing/2014/main" id="{E256F933-A18B-4752-8798-60A4D0343E58}"/>
              </a:ext>
            </a:extLst>
          </p:cNvPr>
          <p:cNvSpPr>
            <a:spLocks noGrp="1" noChangeArrowheads="1"/>
          </p:cNvSpPr>
          <p:nvPr>
            <p:ph idx="1"/>
          </p:nvPr>
        </p:nvSpPr>
        <p:spPr>
          <a:xfrm>
            <a:off x="685800" y="1268413"/>
            <a:ext cx="7918450" cy="5329237"/>
          </a:xfrm>
        </p:spPr>
        <p:txBody>
          <a:bodyPr/>
          <a:lstStyle/>
          <a:p>
            <a:r>
              <a:rPr lang="zh-CN" altLang="en-US"/>
              <a:t>（一）级别管辖</a:t>
            </a:r>
          </a:p>
          <a:p>
            <a:r>
              <a:rPr lang="zh-CN" altLang="en-US"/>
              <a:t>级别管辖是要划分上下级法院之间受理第一审民事案件的分工和权限。</a:t>
            </a:r>
          </a:p>
          <a:p>
            <a:endParaRPr lang="zh-CN" altLang="en-US" b="1"/>
          </a:p>
        </p:txBody>
      </p:sp>
      <p:pic>
        <p:nvPicPr>
          <p:cNvPr id="72707" name="Picture 4" descr="QQ截图20140626194631">
            <a:extLst>
              <a:ext uri="{FF2B5EF4-FFF2-40B4-BE49-F238E27FC236}">
                <a16:creationId xmlns:a16="http://schemas.microsoft.com/office/drawing/2014/main" id="{3AB8B88B-1D99-49C5-8109-D225656E9C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838" y="3284538"/>
            <a:ext cx="7777162" cy="325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3">
            <a:extLst>
              <a:ext uri="{FF2B5EF4-FFF2-40B4-BE49-F238E27FC236}">
                <a16:creationId xmlns:a16="http://schemas.microsoft.com/office/drawing/2014/main" id="{12C508F5-8D4F-4290-89FD-21AAB19B8BE1}"/>
              </a:ext>
            </a:extLst>
          </p:cNvPr>
          <p:cNvSpPr>
            <a:spLocks noGrp="1" noChangeArrowheads="1"/>
          </p:cNvSpPr>
          <p:nvPr>
            <p:ph type="body" idx="4294967295"/>
          </p:nvPr>
        </p:nvSpPr>
        <p:spPr>
          <a:xfrm>
            <a:off x="250825" y="549275"/>
            <a:ext cx="8208963" cy="5775325"/>
          </a:xfrm>
        </p:spPr>
        <p:txBody>
          <a:bodyPr/>
          <a:lstStyle/>
          <a:p>
            <a:pPr>
              <a:lnSpc>
                <a:spcPct val="90000"/>
              </a:lnSpc>
            </a:pPr>
            <a:r>
              <a:rPr lang="zh-CN" altLang="en-US" sz="2800"/>
              <a:t>（二）地域管辖</a:t>
            </a:r>
          </a:p>
          <a:p>
            <a:pPr>
              <a:lnSpc>
                <a:spcPct val="90000"/>
              </a:lnSpc>
            </a:pPr>
            <a:r>
              <a:rPr lang="en-US" altLang="zh-CN" sz="2800"/>
              <a:t>1</a:t>
            </a:r>
            <a:r>
              <a:rPr lang="zh-CN" altLang="en-US" sz="2800"/>
              <a:t>、一般地域管辖 </a:t>
            </a:r>
            <a:r>
              <a:rPr lang="en-US" altLang="zh-CN" sz="2800"/>
              <a:t>——</a:t>
            </a:r>
            <a:r>
              <a:rPr lang="zh-CN" altLang="en-US" sz="2800"/>
              <a:t>原告就被告</a:t>
            </a:r>
          </a:p>
          <a:p>
            <a:pPr>
              <a:lnSpc>
                <a:spcPct val="90000"/>
              </a:lnSpc>
            </a:pPr>
            <a:r>
              <a:rPr lang="en-US" altLang="zh-CN" sz="2800"/>
              <a:t>2</a:t>
            </a:r>
            <a:r>
              <a:rPr lang="zh-CN" altLang="en-US" sz="2800"/>
              <a:t>、一般地域管辖的例外</a:t>
            </a:r>
          </a:p>
          <a:p>
            <a:pPr>
              <a:lnSpc>
                <a:spcPct val="90000"/>
              </a:lnSpc>
            </a:pPr>
            <a:r>
              <a:rPr lang="zh-CN" altLang="en-US" sz="2800"/>
              <a:t>下列民事诉讼，由原告住所地人民法院管辖；原告住所地与经常居住地不一致的，由原告经常居住地人民法院管辖：</a:t>
            </a:r>
          </a:p>
          <a:p>
            <a:pPr>
              <a:lnSpc>
                <a:spcPct val="90000"/>
              </a:lnSpc>
            </a:pPr>
            <a:r>
              <a:rPr lang="zh-CN" altLang="en-US" sz="2800"/>
              <a:t>（</a:t>
            </a:r>
            <a:r>
              <a:rPr lang="en-US" altLang="zh-CN" sz="2800"/>
              <a:t>1</a:t>
            </a:r>
            <a:r>
              <a:rPr lang="zh-CN" altLang="en-US" sz="2800"/>
              <a:t>）对不在中华人民共和国领域内居住的人提起的有关身份关系的诉讼；</a:t>
            </a:r>
          </a:p>
          <a:p>
            <a:pPr>
              <a:lnSpc>
                <a:spcPct val="90000"/>
              </a:lnSpc>
            </a:pPr>
            <a:r>
              <a:rPr lang="zh-CN" altLang="en-US" sz="2800"/>
              <a:t>（</a:t>
            </a:r>
            <a:r>
              <a:rPr lang="en-US" altLang="zh-CN" sz="2800"/>
              <a:t>2</a:t>
            </a:r>
            <a:r>
              <a:rPr lang="zh-CN" altLang="en-US" sz="2800"/>
              <a:t>）对下落不明或者宣告失踪的人提起的有关身份关系的诉讼；</a:t>
            </a:r>
          </a:p>
          <a:p>
            <a:pPr>
              <a:lnSpc>
                <a:spcPct val="90000"/>
              </a:lnSpc>
            </a:pPr>
            <a:r>
              <a:rPr lang="zh-CN" altLang="en-US" sz="2800"/>
              <a:t>（</a:t>
            </a:r>
            <a:r>
              <a:rPr lang="en-US" altLang="zh-CN" sz="2800"/>
              <a:t>3</a:t>
            </a:r>
            <a:r>
              <a:rPr lang="zh-CN" altLang="en-US" sz="2800"/>
              <a:t>）对被采取强制性教育措施的人提起的诉讼；</a:t>
            </a:r>
          </a:p>
          <a:p>
            <a:pPr>
              <a:lnSpc>
                <a:spcPct val="90000"/>
              </a:lnSpc>
            </a:pPr>
            <a:r>
              <a:rPr lang="zh-CN" altLang="en-US" sz="2800"/>
              <a:t>（</a:t>
            </a:r>
            <a:r>
              <a:rPr lang="en-US" altLang="zh-CN" sz="2800"/>
              <a:t>4</a:t>
            </a:r>
            <a:r>
              <a:rPr lang="zh-CN" altLang="en-US" sz="2800"/>
              <a:t>）对被监禁的人提起的诉讼。</a:t>
            </a:r>
          </a:p>
        </p:txBody>
      </p:sp>
    </p:spTree>
  </p:cSld>
  <p:clrMapOvr>
    <a:masterClrMapping/>
  </p:clrMapOvr>
</p:sld>
</file>

<file path=ppt/slides/slide2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3">
            <a:extLst>
              <a:ext uri="{FF2B5EF4-FFF2-40B4-BE49-F238E27FC236}">
                <a16:creationId xmlns:a16="http://schemas.microsoft.com/office/drawing/2014/main" id="{211CF341-4403-467A-A3D2-3FDB64F4CDA7}"/>
              </a:ext>
            </a:extLst>
          </p:cNvPr>
          <p:cNvSpPr>
            <a:spLocks noGrp="1" noChangeArrowheads="1"/>
          </p:cNvSpPr>
          <p:nvPr>
            <p:ph type="body" idx="4294967295"/>
          </p:nvPr>
        </p:nvSpPr>
        <p:spPr>
          <a:xfrm>
            <a:off x="179388" y="476250"/>
            <a:ext cx="8137525" cy="5905500"/>
          </a:xfrm>
        </p:spPr>
        <p:txBody>
          <a:bodyPr/>
          <a:lstStyle/>
          <a:p>
            <a:pPr>
              <a:lnSpc>
                <a:spcPct val="80000"/>
              </a:lnSpc>
            </a:pPr>
            <a:r>
              <a:rPr lang="en-US" altLang="zh-CN" sz="2800"/>
              <a:t>3</a:t>
            </a:r>
            <a:r>
              <a:rPr lang="zh-CN" altLang="en-US" sz="2800"/>
              <a:t>、合同纠纷案件的地域管辖</a:t>
            </a:r>
          </a:p>
          <a:p>
            <a:pPr>
              <a:lnSpc>
                <a:spcPct val="80000"/>
              </a:lnSpc>
            </a:pPr>
            <a:r>
              <a:rPr lang="zh-CN" altLang="en-US" sz="2800"/>
              <a:t>因合同纠纷提起的诉讼，由被告住所地或者合同履行地人民法院管辖。因保险合同纠纷提起的诉讼，由被告住所地或者保险标的物所在地人民法院管辖。</a:t>
            </a:r>
          </a:p>
          <a:p>
            <a:pPr>
              <a:lnSpc>
                <a:spcPct val="80000"/>
              </a:lnSpc>
            </a:pPr>
            <a:endParaRPr lang="zh-CN" altLang="en-US" sz="2800"/>
          </a:p>
          <a:p>
            <a:pPr>
              <a:lnSpc>
                <a:spcPct val="80000"/>
              </a:lnSpc>
            </a:pPr>
            <a:r>
              <a:rPr lang="en-US" altLang="zh-CN" sz="2800"/>
              <a:t>4</a:t>
            </a:r>
            <a:r>
              <a:rPr lang="zh-CN" altLang="en-US" sz="2800"/>
              <a:t>、专属管辖</a:t>
            </a:r>
          </a:p>
          <a:p>
            <a:pPr>
              <a:lnSpc>
                <a:spcPct val="80000"/>
              </a:lnSpc>
            </a:pPr>
            <a:r>
              <a:rPr lang="zh-CN" altLang="en-US" sz="2800"/>
              <a:t>（</a:t>
            </a:r>
            <a:r>
              <a:rPr lang="en-US" altLang="zh-CN" sz="2800"/>
              <a:t>1</a:t>
            </a:r>
            <a:r>
              <a:rPr lang="zh-CN" altLang="en-US" sz="2800"/>
              <a:t>）因不动产纠纷提起的诉讼，由不动产所在地人民法院管辖；</a:t>
            </a:r>
          </a:p>
          <a:p>
            <a:pPr>
              <a:lnSpc>
                <a:spcPct val="80000"/>
              </a:lnSpc>
            </a:pPr>
            <a:r>
              <a:rPr lang="zh-CN" altLang="en-US" sz="2800"/>
              <a:t>（</a:t>
            </a:r>
            <a:r>
              <a:rPr lang="en-US" altLang="zh-CN" sz="2800"/>
              <a:t>2</a:t>
            </a:r>
            <a:r>
              <a:rPr lang="zh-CN" altLang="en-US" sz="2800"/>
              <a:t>）因港口作业中发生纠纷提起的诉讼，由港口所在地人民法院管辖；</a:t>
            </a:r>
          </a:p>
          <a:p>
            <a:pPr>
              <a:lnSpc>
                <a:spcPct val="80000"/>
              </a:lnSpc>
            </a:pPr>
            <a:r>
              <a:rPr lang="zh-CN" altLang="en-US" sz="2800"/>
              <a:t>（</a:t>
            </a:r>
            <a:r>
              <a:rPr lang="en-US" altLang="zh-CN" sz="2800"/>
              <a:t>3</a:t>
            </a:r>
            <a:r>
              <a:rPr lang="zh-CN" altLang="en-US" sz="2800"/>
              <a:t>）因继承遗产纠纷提起的诉讼，由被继承人死亡时住所地或者主要遗产所在地人民法院管辖。</a:t>
            </a:r>
          </a:p>
          <a:p>
            <a:pPr>
              <a:lnSpc>
                <a:spcPct val="80000"/>
              </a:lnSpc>
            </a:pPr>
            <a:endParaRPr lang="zh-CN" altLang="en-US" sz="2800"/>
          </a:p>
        </p:txBody>
      </p:sp>
    </p:spTree>
  </p:cSld>
  <p:clrMapOvr>
    <a:masterClrMapping/>
  </p:clrMapOvr>
</p:sld>
</file>

<file path=ppt/slides/slide2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7" name="Picture 4" descr="2">
            <a:extLst>
              <a:ext uri="{FF2B5EF4-FFF2-40B4-BE49-F238E27FC236}">
                <a16:creationId xmlns:a16="http://schemas.microsoft.com/office/drawing/2014/main" id="{35AE8CF8-BA96-4E20-9D02-56CA24ADE3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690563"/>
            <a:ext cx="6985000" cy="542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a:extLst>
              <a:ext uri="{FF2B5EF4-FFF2-40B4-BE49-F238E27FC236}">
                <a16:creationId xmlns:a16="http://schemas.microsoft.com/office/drawing/2014/main" id="{776B051B-EFCE-4DFA-936E-46A4C3149E77}"/>
              </a:ext>
            </a:extLst>
          </p:cNvPr>
          <p:cNvSpPr>
            <a:spLocks noGrp="1" noChangeArrowheads="1"/>
          </p:cNvSpPr>
          <p:nvPr>
            <p:ph type="body" idx="4294967295"/>
          </p:nvPr>
        </p:nvSpPr>
        <p:spPr>
          <a:xfrm>
            <a:off x="250825" y="476250"/>
            <a:ext cx="8208963" cy="6121400"/>
          </a:xfrm>
        </p:spPr>
        <p:txBody>
          <a:bodyPr/>
          <a:lstStyle/>
          <a:p>
            <a:pPr>
              <a:lnSpc>
                <a:spcPct val="80000"/>
              </a:lnSpc>
            </a:pPr>
            <a:r>
              <a:rPr lang="zh-CN" altLang="en-US" sz="2800"/>
              <a:t>（三）移送管辖和指定管辖</a:t>
            </a:r>
          </a:p>
          <a:p>
            <a:pPr>
              <a:lnSpc>
                <a:spcPct val="80000"/>
              </a:lnSpc>
            </a:pPr>
            <a:r>
              <a:rPr lang="zh-CN" altLang="en-US" sz="2800"/>
              <a:t>人民法院发现受理的案件不属于本院管辖的，应当移送有管辖权的人民法院，受移送的人民法院应当受理。受移送的人民法院认为受移送的案件依照规定不属于本院管辖的，应当报请上级人民法院指定管辖，不得再自行移送。</a:t>
            </a:r>
          </a:p>
          <a:p>
            <a:pPr>
              <a:lnSpc>
                <a:spcPct val="80000"/>
              </a:lnSpc>
            </a:pPr>
            <a:r>
              <a:rPr lang="zh-CN" altLang="en-US" sz="2800"/>
              <a:t>有管辖权的人民法院由于特殊原因，不能行使管辖权的，由上级人民法院指定管辖。人民法院之间因管辖权发生争议，由争议双方协商解决</a:t>
            </a:r>
            <a:r>
              <a:rPr lang="en-US" altLang="zh-CN" sz="2800"/>
              <a:t>;</a:t>
            </a:r>
            <a:r>
              <a:rPr lang="zh-CN" altLang="en-US" sz="2800"/>
              <a:t>协商解决不了的，报请它们的共同上级人民法院指定管辖。</a:t>
            </a:r>
          </a:p>
          <a:p>
            <a:pPr>
              <a:lnSpc>
                <a:spcPct val="80000"/>
              </a:lnSpc>
            </a:pPr>
            <a:r>
              <a:rPr lang="zh-CN" altLang="en-US" sz="2800"/>
              <a:t>（四）管辖权异议</a:t>
            </a:r>
          </a:p>
          <a:p>
            <a:pPr>
              <a:lnSpc>
                <a:spcPct val="80000"/>
              </a:lnSpc>
            </a:pPr>
            <a:r>
              <a:rPr lang="zh-CN" altLang="en-US" sz="2800"/>
              <a:t>管辖权异议，是指当事人认为受诉法院或受诉法院向其移送案件的法院对案件无管辖权时，而向受诉法院或受移送案件的法院提出的不服管辖的意见或主张。</a:t>
            </a:r>
          </a:p>
        </p:txBody>
      </p:sp>
    </p:spTree>
  </p:cSld>
  <p:clrMapOvr>
    <a:masterClrMapping/>
  </p:clrMapOvr>
</p:sld>
</file>

<file path=ppt/slides/slide2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a:extLst>
              <a:ext uri="{FF2B5EF4-FFF2-40B4-BE49-F238E27FC236}">
                <a16:creationId xmlns:a16="http://schemas.microsoft.com/office/drawing/2014/main" id="{E77276C4-1FE9-452E-9132-E58C8EEF3057}"/>
              </a:ext>
            </a:extLst>
          </p:cNvPr>
          <p:cNvSpPr>
            <a:spLocks noGrp="1" noChangeArrowheads="1"/>
          </p:cNvSpPr>
          <p:nvPr>
            <p:ph type="title"/>
          </p:nvPr>
        </p:nvSpPr>
        <p:spPr/>
        <p:txBody>
          <a:bodyPr/>
          <a:lstStyle/>
          <a:p>
            <a:r>
              <a:rPr lang="zh-CN" altLang="en-US" b="1">
                <a:ea typeface="隶书" panose="02010509060101010101" pitchFamily="49" charset="-122"/>
              </a:rPr>
              <a:t>案例分析</a:t>
            </a:r>
          </a:p>
        </p:txBody>
      </p:sp>
      <p:sp>
        <p:nvSpPr>
          <p:cNvPr id="77826" name="Rectangle 3">
            <a:extLst>
              <a:ext uri="{FF2B5EF4-FFF2-40B4-BE49-F238E27FC236}">
                <a16:creationId xmlns:a16="http://schemas.microsoft.com/office/drawing/2014/main" id="{828E1A77-8FD6-4ACE-8EDA-BA15B15A99E9}"/>
              </a:ext>
            </a:extLst>
          </p:cNvPr>
          <p:cNvSpPr>
            <a:spLocks noGrp="1" noChangeArrowheads="1"/>
          </p:cNvSpPr>
          <p:nvPr>
            <p:ph idx="1"/>
          </p:nvPr>
        </p:nvSpPr>
        <p:spPr/>
        <p:txBody>
          <a:bodyPr/>
          <a:lstStyle/>
          <a:p>
            <a:r>
              <a:rPr lang="zh-CN" altLang="zh-CN" sz="2800"/>
              <a:t>孙甲、孙乙二人系兄弟，早先兄弟俩曾共同出资在原籍</a:t>
            </a:r>
            <a:r>
              <a:rPr lang="en-US" altLang="zh-CN" sz="2800"/>
              <a:t>A</a:t>
            </a:r>
            <a:r>
              <a:rPr lang="zh-CN" altLang="zh-CN" sz="2800"/>
              <a:t>市修建住宅一幢</a:t>
            </a:r>
            <a:r>
              <a:rPr lang="en-US" altLang="zh-CN" sz="2800"/>
              <a:t>,</a:t>
            </a:r>
            <a:r>
              <a:rPr lang="zh-CN" altLang="zh-CN" sz="2800"/>
              <a:t>共同居住。</a:t>
            </a:r>
          </a:p>
          <a:p>
            <a:r>
              <a:rPr lang="zh-CN" altLang="zh-CN" sz="2800"/>
              <a:t>之后，兄弟二人先后来到</a:t>
            </a:r>
            <a:r>
              <a:rPr lang="en-US" altLang="zh-CN" sz="2800"/>
              <a:t>B</a:t>
            </a:r>
            <a:r>
              <a:rPr lang="zh-CN" altLang="zh-CN" sz="2800"/>
              <a:t>市工作，并在</a:t>
            </a:r>
            <a:r>
              <a:rPr lang="en-US" altLang="zh-CN" sz="2800"/>
              <a:t>B</a:t>
            </a:r>
            <a:r>
              <a:rPr lang="zh-CN" altLang="zh-CN" sz="2800"/>
              <a:t>市分别购房长期居住。而乙的家属仍在</a:t>
            </a:r>
            <a:r>
              <a:rPr lang="en-US" altLang="zh-CN" sz="2800"/>
              <a:t>A</a:t>
            </a:r>
            <a:r>
              <a:rPr lang="zh-CN" altLang="zh-CN" sz="2800"/>
              <a:t>市工作，并住在原房中。</a:t>
            </a:r>
          </a:p>
          <a:p>
            <a:r>
              <a:rPr lang="en-US" altLang="zh-CN" sz="2800"/>
              <a:t>2021</a:t>
            </a:r>
            <a:r>
              <a:rPr lang="zh-CN" altLang="zh-CN" sz="2800"/>
              <a:t>年</a:t>
            </a:r>
            <a:r>
              <a:rPr lang="en-US" altLang="zh-CN" sz="2800"/>
              <a:t>1</a:t>
            </a:r>
            <a:r>
              <a:rPr lang="zh-CN" altLang="zh-CN" sz="2800"/>
              <a:t>月</a:t>
            </a:r>
            <a:r>
              <a:rPr lang="en-US" altLang="zh-CN" sz="2800"/>
              <a:t>,</a:t>
            </a:r>
            <a:r>
              <a:rPr lang="zh-CN" altLang="zh-CN" sz="2800"/>
              <a:t>甲想退体回</a:t>
            </a:r>
            <a:r>
              <a:rPr lang="en-US" altLang="zh-CN" sz="2800"/>
              <a:t>A</a:t>
            </a:r>
            <a:r>
              <a:rPr lang="zh-CN" altLang="zh-CN" sz="2800"/>
              <a:t>市养老，要其弟乙腾出一部分房屋，乙不同意腾房，只愿补偿房屋价款。兄弟二人遂发生争议，甲准备诉请法院解决。</a:t>
            </a:r>
            <a:r>
              <a:rPr lang="en-US" altLang="zh-CN" sz="2800"/>
              <a:t> </a:t>
            </a:r>
            <a:endParaRPr lang="zh-CN" altLang="zh-CN" sz="2800"/>
          </a:p>
          <a:p>
            <a:r>
              <a:rPr lang="zh-CN" altLang="zh-CN" sz="2800"/>
              <a:t>问：本案应由哪个地方的法院管辖</a:t>
            </a:r>
            <a:r>
              <a:rPr lang="en-US" altLang="zh-CN" sz="2800"/>
              <a:t>? </a:t>
            </a:r>
            <a:endParaRPr lang="zh-CN" altLang="zh-CN" sz="2800"/>
          </a:p>
        </p:txBody>
      </p:sp>
    </p:spTree>
  </p:cSld>
  <p:clrMapOvr>
    <a:masterClrMapping/>
  </p:clrMapOvr>
</p:sld>
</file>

<file path=ppt/slides/slide2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a:extLst>
              <a:ext uri="{FF2B5EF4-FFF2-40B4-BE49-F238E27FC236}">
                <a16:creationId xmlns:a16="http://schemas.microsoft.com/office/drawing/2014/main" id="{6F612FAD-9F47-4BDE-83F5-298620942F20}"/>
              </a:ext>
            </a:extLst>
          </p:cNvPr>
          <p:cNvSpPr>
            <a:spLocks noGrp="1" noChangeArrowheads="1"/>
          </p:cNvSpPr>
          <p:nvPr>
            <p:ph type="title"/>
          </p:nvPr>
        </p:nvSpPr>
        <p:spPr/>
        <p:txBody>
          <a:bodyPr/>
          <a:lstStyle/>
          <a:p>
            <a:r>
              <a:rPr lang="zh-CN" altLang="en-US" b="1">
                <a:ea typeface="隶书" panose="02010509060101010101" pitchFamily="49" charset="-122"/>
              </a:rPr>
              <a:t>九、诉讼时效</a:t>
            </a:r>
          </a:p>
        </p:txBody>
      </p:sp>
      <p:sp>
        <p:nvSpPr>
          <p:cNvPr id="78850" name="Rectangle 3">
            <a:extLst>
              <a:ext uri="{FF2B5EF4-FFF2-40B4-BE49-F238E27FC236}">
                <a16:creationId xmlns:a16="http://schemas.microsoft.com/office/drawing/2014/main" id="{99A715BC-9552-4463-B1AE-75A4B50BF800}"/>
              </a:ext>
            </a:extLst>
          </p:cNvPr>
          <p:cNvSpPr>
            <a:spLocks noGrp="1" noChangeArrowheads="1"/>
          </p:cNvSpPr>
          <p:nvPr>
            <p:ph idx="1"/>
          </p:nvPr>
        </p:nvSpPr>
        <p:spPr/>
        <p:txBody>
          <a:bodyPr/>
          <a:lstStyle/>
          <a:p>
            <a:r>
              <a:rPr lang="zh-CN" altLang="zh-CN" sz="2800"/>
              <a:t>诉讼时效是指民事权利受到侵害的权利人在法定的时效期间内不行使权利，当时效期间届满时，权利人胜诉权归于消灭。诉讼时效届满并不消灭权利人的实体权利。</a:t>
            </a:r>
            <a:endParaRPr lang="zh-CN" altLang="en-US" sz="2800">
              <a:latin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有限责任公司的基本组织机构</a:t>
            </a:r>
          </a:p>
        </p:txBody>
      </p:sp>
      <p:sp>
        <p:nvSpPr>
          <p:cNvPr id="43011" name="Rectangle 3"/>
          <p:cNvSpPr>
            <a:spLocks noGrp="1"/>
          </p:cNvSpPr>
          <p:nvPr>
            <p:ph idx="1"/>
          </p:nvPr>
        </p:nvSpPr>
        <p:spPr>
          <a:xfrm>
            <a:off x="1289050" y="2235200"/>
            <a:ext cx="1509713" cy="474663"/>
          </a:xfrm>
          <a:solidFill>
            <a:schemeClr val="accent1">
              <a:alpha val="100000"/>
            </a:schemeClr>
          </a:solidFill>
          <a:ln>
            <a:solidFill>
              <a:schemeClr val="tx2">
                <a:alpha val="100000"/>
              </a:schemeClr>
            </a:solidFill>
            <a:miter/>
          </a:ln>
        </p:spPr>
        <p:txBody>
          <a:bodyPr vert="horz" wrap="square" lIns="91440" tIns="45720" rIns="91440" bIns="45720" anchor="t" anchorCtr="0"/>
          <a:lstStyle/>
          <a:p>
            <a:pPr algn="ctr" eaLnBrk="1" hangingPunct="1">
              <a:buNone/>
            </a:pPr>
            <a:r>
              <a:rPr lang="zh-CN" altLang="en-US" sz="2800" b="1" dirty="0"/>
              <a:t>股东会</a:t>
            </a:r>
          </a:p>
        </p:txBody>
      </p:sp>
      <p:sp>
        <p:nvSpPr>
          <p:cNvPr id="43012" name="Text Box 4"/>
          <p:cNvSpPr txBox="1"/>
          <p:nvPr/>
        </p:nvSpPr>
        <p:spPr>
          <a:xfrm>
            <a:off x="1295400" y="3429000"/>
            <a:ext cx="3124200"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董事会或执行董事</a:t>
            </a:r>
          </a:p>
        </p:txBody>
      </p:sp>
      <p:sp>
        <p:nvSpPr>
          <p:cNvPr id="43013" name="Text Box 5"/>
          <p:cNvSpPr txBox="1"/>
          <p:nvPr/>
        </p:nvSpPr>
        <p:spPr>
          <a:xfrm>
            <a:off x="1295400" y="4419600"/>
            <a:ext cx="1692275"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800" b="1" dirty="0">
                <a:latin typeface="Times New Roman" panose="02020603050405020304" pitchFamily="18" charset="0"/>
              </a:rPr>
              <a:t>（经理）</a:t>
            </a:r>
          </a:p>
        </p:txBody>
      </p:sp>
      <p:sp>
        <p:nvSpPr>
          <p:cNvPr id="43014" name="Text Box 6"/>
          <p:cNvSpPr txBox="1"/>
          <p:nvPr/>
        </p:nvSpPr>
        <p:spPr>
          <a:xfrm>
            <a:off x="1295400" y="5257800"/>
            <a:ext cx="1371600"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监事会</a:t>
            </a:r>
          </a:p>
        </p:txBody>
      </p:sp>
      <p:sp>
        <p:nvSpPr>
          <p:cNvPr id="43015" name="Text Box 7"/>
          <p:cNvSpPr txBox="1"/>
          <p:nvPr/>
        </p:nvSpPr>
        <p:spPr>
          <a:xfrm>
            <a:off x="5867400" y="2438400"/>
            <a:ext cx="990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股东</a:t>
            </a:r>
          </a:p>
        </p:txBody>
      </p:sp>
      <p:sp>
        <p:nvSpPr>
          <p:cNvPr id="43016" name="Text Box 8"/>
          <p:cNvSpPr txBox="1"/>
          <p:nvPr/>
        </p:nvSpPr>
        <p:spPr>
          <a:xfrm>
            <a:off x="5867400" y="3429000"/>
            <a:ext cx="990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董事</a:t>
            </a:r>
          </a:p>
        </p:txBody>
      </p:sp>
      <p:sp>
        <p:nvSpPr>
          <p:cNvPr id="43017" name="Text Box 9"/>
          <p:cNvSpPr txBox="1"/>
          <p:nvPr/>
        </p:nvSpPr>
        <p:spPr>
          <a:xfrm>
            <a:off x="5867400" y="5257800"/>
            <a:ext cx="990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监事</a:t>
            </a:r>
          </a:p>
        </p:txBody>
      </p:sp>
      <p:sp>
        <p:nvSpPr>
          <p:cNvPr id="43018" name="AutoShape 10"/>
          <p:cNvSpPr/>
          <p:nvPr/>
        </p:nvSpPr>
        <p:spPr>
          <a:xfrm>
            <a:off x="685800" y="2438400"/>
            <a:ext cx="304800" cy="3733800"/>
          </a:xfrm>
          <a:prstGeom prst="curvedRightArrow">
            <a:avLst>
              <a:gd name="adj1" fmla="val 245000"/>
              <a:gd name="adj2" fmla="val 490000"/>
              <a:gd name="adj3" fmla="val 33333"/>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43019" name="AutoShape 11"/>
          <p:cNvSpPr/>
          <p:nvPr/>
        </p:nvSpPr>
        <p:spPr>
          <a:xfrm>
            <a:off x="2819400" y="2590800"/>
            <a:ext cx="3048000" cy="152400"/>
          </a:xfrm>
          <a:prstGeom prst="rightArrow">
            <a:avLst>
              <a:gd name="adj1" fmla="val 50000"/>
              <a:gd name="adj2" fmla="val 5000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43020" name="AutoShape 12"/>
          <p:cNvSpPr/>
          <p:nvPr/>
        </p:nvSpPr>
        <p:spPr>
          <a:xfrm>
            <a:off x="4419600" y="3581400"/>
            <a:ext cx="1447800" cy="152400"/>
          </a:xfrm>
          <a:prstGeom prst="rightArrow">
            <a:avLst>
              <a:gd name="adj1" fmla="val 50000"/>
              <a:gd name="adj2" fmla="val 2375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43021" name="AutoShape 13"/>
          <p:cNvSpPr/>
          <p:nvPr/>
        </p:nvSpPr>
        <p:spPr>
          <a:xfrm>
            <a:off x="2667000" y="5410200"/>
            <a:ext cx="3200400" cy="152400"/>
          </a:xfrm>
          <a:prstGeom prst="rightArrow">
            <a:avLst>
              <a:gd name="adj1" fmla="val 50000"/>
              <a:gd name="adj2" fmla="val 5250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Tree>
  </p:cSld>
  <p:clrMapOvr>
    <a:masterClrMapping/>
  </p:clrMapOvr>
</p:sld>
</file>

<file path=ppt/slides/slide2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内容占位符 2">
            <a:extLst>
              <a:ext uri="{FF2B5EF4-FFF2-40B4-BE49-F238E27FC236}">
                <a16:creationId xmlns:a16="http://schemas.microsoft.com/office/drawing/2014/main" id="{975559FE-A42B-4D88-B8DC-5E0F12FF74AC}"/>
              </a:ext>
            </a:extLst>
          </p:cNvPr>
          <p:cNvSpPr>
            <a:spLocks noGrp="1" noChangeArrowheads="1"/>
          </p:cNvSpPr>
          <p:nvPr>
            <p:ph idx="1"/>
          </p:nvPr>
        </p:nvSpPr>
        <p:spPr>
          <a:xfrm>
            <a:off x="254000" y="165100"/>
            <a:ext cx="8432800" cy="5961063"/>
          </a:xfrm>
        </p:spPr>
        <p:txBody>
          <a:bodyPr/>
          <a:lstStyle/>
          <a:p>
            <a:r>
              <a:rPr lang="en-US" altLang="zh-CN" sz="2600"/>
              <a:t>1</a:t>
            </a:r>
            <a:r>
              <a:rPr lang="zh-CN" altLang="zh-CN" sz="2600"/>
              <a:t>、普通诉讼时效</a:t>
            </a:r>
          </a:p>
          <a:p>
            <a:r>
              <a:rPr lang="zh-CN" altLang="zh-CN" sz="2600"/>
              <a:t>根据民法典的规定，向人民法院请求保护民事权利的诉讼时效期间为</a:t>
            </a:r>
            <a:r>
              <a:rPr lang="en-US" altLang="zh-CN" sz="2600"/>
              <a:t>3</a:t>
            </a:r>
            <a:r>
              <a:rPr lang="zh-CN" altLang="zh-CN" sz="2600"/>
              <a:t>年。法律另有规定的，依照其规定。</a:t>
            </a:r>
            <a:endParaRPr lang="en-US" altLang="zh-CN" sz="2600"/>
          </a:p>
          <a:p>
            <a:endParaRPr lang="zh-CN" altLang="zh-CN" sz="2600"/>
          </a:p>
          <a:p>
            <a:r>
              <a:rPr lang="en-US" altLang="zh-CN" sz="2600"/>
              <a:t>2</a:t>
            </a:r>
            <a:r>
              <a:rPr lang="zh-CN" altLang="zh-CN" sz="2600"/>
              <a:t>、最长诉讼时效</a:t>
            </a:r>
          </a:p>
          <a:p>
            <a:r>
              <a:rPr lang="zh-CN" altLang="zh-CN" sz="2600"/>
              <a:t>诉讼时效期间自权利人知道或者应当知道权利受到损害以及义务人之日起计算。法律另有规定的，依照其规定。但是自权利受到损害之日起超过二十年的，人民法院不予保护；有特殊情况的，人民法院可以根据权利人的申请决定延长。</a:t>
            </a:r>
          </a:p>
          <a:p>
            <a:endParaRPr lang="zh-CN" altLang="en-US"/>
          </a:p>
        </p:txBody>
      </p:sp>
    </p:spTree>
  </p:cSld>
  <p:clrMapOvr>
    <a:masterClrMapping/>
  </p:clrMapOvr>
</p:sld>
</file>

<file path=ppt/slides/slide2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a:extLst>
              <a:ext uri="{FF2B5EF4-FFF2-40B4-BE49-F238E27FC236}">
                <a16:creationId xmlns:a16="http://schemas.microsoft.com/office/drawing/2014/main" id="{3B5B86E4-9E39-48F4-A7A2-C6C0685320C1}"/>
              </a:ext>
            </a:extLst>
          </p:cNvPr>
          <p:cNvSpPr>
            <a:spLocks noGrp="1" noChangeArrowheads="1"/>
          </p:cNvSpPr>
          <p:nvPr>
            <p:ph type="title"/>
          </p:nvPr>
        </p:nvSpPr>
        <p:spPr/>
        <p:txBody>
          <a:bodyPr/>
          <a:lstStyle/>
          <a:p>
            <a:r>
              <a:rPr lang="zh-CN" altLang="zh-CN" sz="3600"/>
              <a:t>诉讼时效的中止</a:t>
            </a:r>
            <a:endParaRPr lang="zh-CN" altLang="en-US" sz="3600"/>
          </a:p>
        </p:txBody>
      </p:sp>
      <p:sp>
        <p:nvSpPr>
          <p:cNvPr id="3" name="内容占位符 2">
            <a:extLst>
              <a:ext uri="{FF2B5EF4-FFF2-40B4-BE49-F238E27FC236}">
                <a16:creationId xmlns:a16="http://schemas.microsoft.com/office/drawing/2014/main" id="{6284F100-60A3-4265-ABE8-F821C824E057}"/>
              </a:ext>
            </a:extLst>
          </p:cNvPr>
          <p:cNvSpPr>
            <a:spLocks noGrp="1"/>
          </p:cNvSpPr>
          <p:nvPr>
            <p:ph idx="1"/>
          </p:nvPr>
        </p:nvSpPr>
        <p:spPr/>
        <p:txBody>
          <a:bodyPr>
            <a:normAutofit fontScale="62500" lnSpcReduction="20000"/>
          </a:bodyPr>
          <a:lstStyle/>
          <a:p>
            <a:pPr>
              <a:buFontTx/>
              <a:buNone/>
              <a:defRPr/>
            </a:pPr>
            <a:endParaRPr lang="zh-CN" altLang="zh-CN" dirty="0"/>
          </a:p>
          <a:p>
            <a:pPr>
              <a:defRPr/>
            </a:pPr>
            <a:r>
              <a:rPr lang="zh-CN" altLang="zh-CN" sz="3100" dirty="0"/>
              <a:t>在诉讼时效期间的最后六个月内，因下列障碍，不能行使请求权的，诉讼时效中止： </a:t>
            </a:r>
          </a:p>
          <a:p>
            <a:pPr>
              <a:defRPr/>
            </a:pPr>
            <a:r>
              <a:rPr lang="en-US" altLang="zh-CN" sz="3100" dirty="0"/>
              <a:t>1</a:t>
            </a:r>
            <a:r>
              <a:rPr lang="zh-CN" altLang="zh-CN" sz="3100" dirty="0"/>
              <a:t>、 不可抗力； </a:t>
            </a:r>
          </a:p>
          <a:p>
            <a:pPr>
              <a:defRPr/>
            </a:pPr>
            <a:r>
              <a:rPr lang="en-US" altLang="zh-CN" sz="3100" dirty="0"/>
              <a:t>2</a:t>
            </a:r>
            <a:r>
              <a:rPr lang="zh-CN" altLang="zh-CN" sz="3100" dirty="0"/>
              <a:t>、无民事行为能力人或者限制民事行为能力人没有法定代理人，或者法定代理人死亡、丧失民事行为能力、丧失代理权； </a:t>
            </a:r>
          </a:p>
          <a:p>
            <a:pPr>
              <a:defRPr/>
            </a:pPr>
            <a:r>
              <a:rPr lang="en-US" altLang="zh-CN" sz="3100" dirty="0"/>
              <a:t>3</a:t>
            </a:r>
            <a:r>
              <a:rPr lang="zh-CN" altLang="zh-CN" sz="3100" dirty="0"/>
              <a:t>、继承开始后未确定继承人或者遗产管理人； </a:t>
            </a:r>
          </a:p>
          <a:p>
            <a:pPr>
              <a:defRPr/>
            </a:pPr>
            <a:r>
              <a:rPr lang="en-US" altLang="zh-CN" sz="3100" dirty="0"/>
              <a:t>4</a:t>
            </a:r>
            <a:r>
              <a:rPr lang="zh-CN" altLang="zh-CN" sz="3100" dirty="0"/>
              <a:t>、权利人被义务人或者其他人控制； </a:t>
            </a:r>
          </a:p>
          <a:p>
            <a:pPr>
              <a:defRPr/>
            </a:pPr>
            <a:r>
              <a:rPr lang="en-US" altLang="zh-CN" sz="3100" dirty="0"/>
              <a:t>5</a:t>
            </a:r>
            <a:r>
              <a:rPr lang="zh-CN" altLang="zh-CN" sz="3100" dirty="0"/>
              <a:t>、其他导致权利人不能行使请求权的障碍。</a:t>
            </a:r>
            <a:r>
              <a:rPr lang="en-US" altLang="zh-CN" sz="3100" dirty="0"/>
              <a:t> </a:t>
            </a:r>
            <a:endParaRPr lang="zh-CN" altLang="zh-CN" sz="3100" dirty="0"/>
          </a:p>
          <a:p>
            <a:pPr>
              <a:defRPr/>
            </a:pPr>
            <a:r>
              <a:rPr lang="zh-CN" altLang="zh-CN" sz="3100" dirty="0"/>
              <a:t>自中止时效的原因消除之日起满六个月，诉讼时效期间届满。</a:t>
            </a:r>
          </a:p>
        </p:txBody>
      </p:sp>
    </p:spTree>
  </p:cSld>
  <p:clrMapOvr>
    <a:masterClrMapping/>
  </p:clrMapOvr>
</p:sld>
</file>

<file path=ppt/slides/slide2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a:extLst>
              <a:ext uri="{FF2B5EF4-FFF2-40B4-BE49-F238E27FC236}">
                <a16:creationId xmlns:a16="http://schemas.microsoft.com/office/drawing/2014/main" id="{55693B08-63AA-4E07-B34D-F1E4762846F2}"/>
              </a:ext>
            </a:extLst>
          </p:cNvPr>
          <p:cNvSpPr>
            <a:spLocks noGrp="1" noChangeArrowheads="1"/>
          </p:cNvSpPr>
          <p:nvPr>
            <p:ph type="title"/>
          </p:nvPr>
        </p:nvSpPr>
        <p:spPr/>
        <p:txBody>
          <a:bodyPr/>
          <a:lstStyle/>
          <a:p>
            <a:r>
              <a:rPr lang="zh-CN" altLang="zh-CN" sz="3600"/>
              <a:t>诉讼时效的中断</a:t>
            </a:r>
            <a:endParaRPr lang="zh-CN" altLang="en-US" sz="3600"/>
          </a:p>
        </p:txBody>
      </p:sp>
      <p:sp>
        <p:nvSpPr>
          <p:cNvPr id="3" name="内容占位符 2">
            <a:extLst>
              <a:ext uri="{FF2B5EF4-FFF2-40B4-BE49-F238E27FC236}">
                <a16:creationId xmlns:a16="http://schemas.microsoft.com/office/drawing/2014/main" id="{C8F00472-ED6C-4E85-8C60-FF4903895A36}"/>
              </a:ext>
            </a:extLst>
          </p:cNvPr>
          <p:cNvSpPr>
            <a:spLocks noGrp="1"/>
          </p:cNvSpPr>
          <p:nvPr>
            <p:ph idx="1"/>
          </p:nvPr>
        </p:nvSpPr>
        <p:spPr/>
        <p:txBody>
          <a:bodyPr>
            <a:normAutofit lnSpcReduction="10000"/>
          </a:bodyPr>
          <a:lstStyle/>
          <a:p>
            <a:pPr>
              <a:buFontTx/>
              <a:buNone/>
              <a:defRPr/>
            </a:pPr>
            <a:endParaRPr lang="zh-CN" altLang="zh-CN" dirty="0"/>
          </a:p>
          <a:p>
            <a:pPr>
              <a:defRPr/>
            </a:pPr>
            <a:r>
              <a:rPr lang="zh-CN" altLang="zh-CN" sz="2600" dirty="0"/>
              <a:t>有下列情形之一的，诉讼时效中断，从中断、有关程序终结时起，诉讼时效期间重新计算： </a:t>
            </a:r>
          </a:p>
          <a:p>
            <a:pPr>
              <a:defRPr/>
            </a:pPr>
            <a:r>
              <a:rPr lang="en-US" altLang="zh-CN" sz="2600" dirty="0"/>
              <a:t>1</a:t>
            </a:r>
            <a:r>
              <a:rPr lang="zh-CN" altLang="zh-CN" sz="2600" dirty="0"/>
              <a:t>、权利人向义务人提出履行请求； </a:t>
            </a:r>
          </a:p>
          <a:p>
            <a:pPr>
              <a:defRPr/>
            </a:pPr>
            <a:r>
              <a:rPr lang="en-US" altLang="zh-CN" sz="2600" dirty="0"/>
              <a:t>2</a:t>
            </a:r>
            <a:r>
              <a:rPr lang="zh-CN" altLang="zh-CN" sz="2600" dirty="0"/>
              <a:t>、义务人同意履行义务； </a:t>
            </a:r>
          </a:p>
          <a:p>
            <a:pPr>
              <a:defRPr/>
            </a:pPr>
            <a:r>
              <a:rPr lang="en-US" altLang="zh-CN" sz="2600" dirty="0"/>
              <a:t>3</a:t>
            </a:r>
            <a:r>
              <a:rPr lang="zh-CN" altLang="zh-CN" sz="2600" dirty="0"/>
              <a:t>、权利人提起诉讼或者申请仲裁； </a:t>
            </a:r>
          </a:p>
          <a:p>
            <a:pPr>
              <a:defRPr/>
            </a:pPr>
            <a:r>
              <a:rPr lang="en-US" altLang="zh-CN" sz="2600" dirty="0"/>
              <a:t>4</a:t>
            </a:r>
            <a:r>
              <a:rPr lang="zh-CN" altLang="zh-CN" sz="2600" dirty="0"/>
              <a:t>、与提起诉讼或者申请仲裁具有同等效力的其他情形。</a:t>
            </a:r>
          </a:p>
          <a:p>
            <a:pPr>
              <a:defRPr/>
            </a:pPr>
            <a:endParaRPr lang="zh-CN" altLang="en-US" dirty="0"/>
          </a:p>
        </p:txBody>
      </p:sp>
    </p:spTree>
  </p:cSld>
  <p:clrMapOvr>
    <a:masterClrMapping/>
  </p:clrMapOvr>
</p:sld>
</file>

<file path=ppt/slides/slide2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a:extLst>
              <a:ext uri="{FF2B5EF4-FFF2-40B4-BE49-F238E27FC236}">
                <a16:creationId xmlns:a16="http://schemas.microsoft.com/office/drawing/2014/main" id="{D2A2AC10-3C91-4FAA-A027-9F2698378082}"/>
              </a:ext>
            </a:extLst>
          </p:cNvPr>
          <p:cNvSpPr>
            <a:spLocks noGrp="1" noChangeArrowheads="1"/>
          </p:cNvSpPr>
          <p:nvPr>
            <p:ph type="title"/>
          </p:nvPr>
        </p:nvSpPr>
        <p:spPr/>
        <p:txBody>
          <a:bodyPr/>
          <a:lstStyle/>
          <a:p>
            <a:r>
              <a:rPr lang="zh-CN" altLang="en-US" b="1">
                <a:ea typeface="隶书" panose="02010509060101010101" pitchFamily="49" charset="-122"/>
              </a:rPr>
              <a:t>十、审判程序与执行程序</a:t>
            </a:r>
          </a:p>
        </p:txBody>
      </p:sp>
      <p:sp>
        <p:nvSpPr>
          <p:cNvPr id="82946" name="Rectangle 3">
            <a:extLst>
              <a:ext uri="{FF2B5EF4-FFF2-40B4-BE49-F238E27FC236}">
                <a16:creationId xmlns:a16="http://schemas.microsoft.com/office/drawing/2014/main" id="{797DF467-A5AA-4BE6-A435-DE466521614A}"/>
              </a:ext>
            </a:extLst>
          </p:cNvPr>
          <p:cNvSpPr>
            <a:spLocks noGrp="1" noChangeArrowheads="1"/>
          </p:cNvSpPr>
          <p:nvPr>
            <p:ph idx="1"/>
          </p:nvPr>
        </p:nvSpPr>
        <p:spPr/>
        <p:txBody>
          <a:bodyPr/>
          <a:lstStyle/>
          <a:p>
            <a:r>
              <a:rPr lang="zh-CN" altLang="en-US" sz="2800">
                <a:latin typeface="宋体" panose="02010600030101010101" pitchFamily="2" charset="-122"/>
              </a:rPr>
              <a:t>审判程序：</a:t>
            </a:r>
            <a:endParaRPr lang="en-US" altLang="zh-CN" sz="2800">
              <a:latin typeface="宋体" panose="02010600030101010101" pitchFamily="2" charset="-122"/>
            </a:endParaRPr>
          </a:p>
          <a:p>
            <a:endParaRPr lang="en-US" altLang="zh-CN" sz="2800">
              <a:latin typeface="宋体" panose="02010600030101010101" pitchFamily="2" charset="-122"/>
            </a:endParaRPr>
          </a:p>
          <a:p>
            <a:r>
              <a:rPr lang="zh-CN" altLang="en-US" sz="2800">
                <a:latin typeface="宋体" panose="02010600030101010101" pitchFamily="2" charset="-122"/>
              </a:rPr>
              <a:t>（一）一审程序</a:t>
            </a:r>
          </a:p>
          <a:p>
            <a:r>
              <a:rPr lang="en-US" altLang="zh-CN" sz="2800">
                <a:latin typeface="宋体" panose="02010600030101010101" pitchFamily="2" charset="-122"/>
              </a:rPr>
              <a:t>1</a:t>
            </a:r>
            <a:r>
              <a:rPr lang="zh-CN" altLang="en-US" sz="2800">
                <a:latin typeface="宋体" panose="02010600030101010101" pitchFamily="2" charset="-122"/>
              </a:rPr>
              <a:t>、起诉和受理</a:t>
            </a:r>
          </a:p>
          <a:p>
            <a:r>
              <a:rPr lang="en-US" altLang="zh-CN" sz="2800">
                <a:latin typeface="宋体" panose="02010600030101010101" pitchFamily="2" charset="-122"/>
              </a:rPr>
              <a:t>2</a:t>
            </a:r>
            <a:r>
              <a:rPr lang="zh-CN" altLang="en-US" sz="2800">
                <a:latin typeface="宋体" panose="02010600030101010101" pitchFamily="2" charset="-122"/>
              </a:rPr>
              <a:t>、审理前的准备</a:t>
            </a:r>
          </a:p>
          <a:p>
            <a:r>
              <a:rPr lang="en-US" altLang="zh-CN" sz="2800">
                <a:latin typeface="宋体" panose="02010600030101010101" pitchFamily="2" charset="-122"/>
              </a:rPr>
              <a:t>3</a:t>
            </a:r>
            <a:r>
              <a:rPr lang="zh-CN" altLang="en-US" sz="2800">
                <a:latin typeface="宋体" panose="02010600030101010101" pitchFamily="2" charset="-122"/>
              </a:rPr>
              <a:t>、开庭审理</a:t>
            </a:r>
          </a:p>
          <a:p>
            <a:r>
              <a:rPr lang="zh-CN" altLang="en-US" sz="2800">
                <a:latin typeface="宋体" panose="02010600030101010101" pitchFamily="2" charset="-122"/>
              </a:rPr>
              <a:t>（二）二审程序</a:t>
            </a:r>
          </a:p>
          <a:p>
            <a:r>
              <a:rPr lang="zh-CN" altLang="en-US" sz="2800">
                <a:latin typeface="宋体" panose="02010600030101010101" pitchFamily="2" charset="-122"/>
              </a:rPr>
              <a:t>（三）审判监督程序</a:t>
            </a:r>
          </a:p>
        </p:txBody>
      </p:sp>
    </p:spTree>
  </p:cSld>
  <p:clrMapOvr>
    <a:masterClrMapping/>
  </p:clrMapOvr>
</p:sld>
</file>

<file path=ppt/slides/slide2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a:extLst>
              <a:ext uri="{FF2B5EF4-FFF2-40B4-BE49-F238E27FC236}">
                <a16:creationId xmlns:a16="http://schemas.microsoft.com/office/drawing/2014/main" id="{17513520-9160-4633-8431-7D3F7E7D7E91}"/>
              </a:ext>
            </a:extLst>
          </p:cNvPr>
          <p:cNvSpPr>
            <a:spLocks noGrp="1" noChangeArrowheads="1"/>
          </p:cNvSpPr>
          <p:nvPr>
            <p:ph type="title"/>
          </p:nvPr>
        </p:nvSpPr>
        <p:spPr>
          <a:xfrm>
            <a:off x="685800" y="152400"/>
            <a:ext cx="6870700" cy="1116013"/>
          </a:xfrm>
        </p:spPr>
        <p:txBody>
          <a:bodyPr/>
          <a:lstStyle/>
          <a:p>
            <a:r>
              <a:rPr lang="zh-CN" altLang="en-US" sz="4000" b="1">
                <a:ea typeface="隶书" panose="02010509060101010101" pitchFamily="49" charset="-122"/>
              </a:rPr>
              <a:t>执行程序</a:t>
            </a:r>
            <a:r>
              <a:rPr lang="zh-CN" altLang="en-US"/>
              <a:t> </a:t>
            </a:r>
          </a:p>
        </p:txBody>
      </p:sp>
      <p:sp>
        <p:nvSpPr>
          <p:cNvPr id="83970" name="Rectangle 3">
            <a:extLst>
              <a:ext uri="{FF2B5EF4-FFF2-40B4-BE49-F238E27FC236}">
                <a16:creationId xmlns:a16="http://schemas.microsoft.com/office/drawing/2014/main" id="{31EC4A1F-12CE-447A-8DD8-B7AAF1D7DEFA}"/>
              </a:ext>
            </a:extLst>
          </p:cNvPr>
          <p:cNvSpPr>
            <a:spLocks noGrp="1" noChangeArrowheads="1"/>
          </p:cNvSpPr>
          <p:nvPr>
            <p:ph idx="1"/>
          </p:nvPr>
        </p:nvSpPr>
        <p:spPr>
          <a:xfrm>
            <a:off x="323850" y="1828800"/>
            <a:ext cx="8351838" cy="3976688"/>
          </a:xfrm>
        </p:spPr>
        <p:txBody>
          <a:bodyPr/>
          <a:lstStyle/>
          <a:p>
            <a:r>
              <a:rPr lang="zh-CN" altLang="en-US" sz="2800"/>
              <a:t>发生法律效力的民事判决、裁定，以及刑事判决、裁定中的财产部分，由第一审人民法院或者与第一审人民法院同级的被执行的财产所在地人民法院执行。法律规定由人民法院执行的其他法律文书，由被执行人住所地或者被执行的财产所在地人民法院执行。</a:t>
            </a:r>
          </a:p>
          <a:p>
            <a:r>
              <a:rPr lang="zh-CN" altLang="en-US" sz="2800"/>
              <a:t>申请执行的期间为两年。申请执行时效的中止、中断，适用法律有关诉讼时效中止、中断的规定。</a:t>
            </a:r>
          </a:p>
        </p:txBody>
      </p:sp>
    </p:spTree>
  </p:cSld>
  <p:clrMapOvr>
    <a:masterClrMapping/>
  </p:clrMapOvr>
</p:sld>
</file>

<file path=ppt/slides/slide2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a:extLst>
              <a:ext uri="{FF2B5EF4-FFF2-40B4-BE49-F238E27FC236}">
                <a16:creationId xmlns:a16="http://schemas.microsoft.com/office/drawing/2014/main" id="{57B5D4C8-1A69-4A7F-AA63-4A61E167C7FE}"/>
              </a:ext>
            </a:extLst>
          </p:cNvPr>
          <p:cNvSpPr>
            <a:spLocks noGrp="1" noChangeArrowheads="1"/>
          </p:cNvSpPr>
          <p:nvPr>
            <p:ph type="title"/>
          </p:nvPr>
        </p:nvSpPr>
        <p:spPr/>
        <p:txBody>
          <a:bodyPr/>
          <a:lstStyle/>
          <a:p>
            <a:r>
              <a:rPr lang="zh-CN" altLang="en-US" b="1">
                <a:ea typeface="华文行楷" panose="02010800040101010101" pitchFamily="2" charset="-122"/>
              </a:rPr>
              <a:t>本章重点</a:t>
            </a:r>
          </a:p>
        </p:txBody>
      </p:sp>
      <p:sp>
        <p:nvSpPr>
          <p:cNvPr id="289795" name="Rectangle 3">
            <a:extLst>
              <a:ext uri="{FF2B5EF4-FFF2-40B4-BE49-F238E27FC236}">
                <a16:creationId xmlns:a16="http://schemas.microsoft.com/office/drawing/2014/main" id="{44D0934F-A5A1-4B52-90EA-64AEB882EBB9}"/>
              </a:ext>
            </a:extLst>
          </p:cNvPr>
          <p:cNvSpPr>
            <a:spLocks noGrp="1" noChangeArrowheads="1"/>
          </p:cNvSpPr>
          <p:nvPr>
            <p:ph idx="1"/>
          </p:nvPr>
        </p:nvSpPr>
        <p:spPr>
          <a:xfrm>
            <a:off x="685800" y="1828800"/>
            <a:ext cx="7696200" cy="4048125"/>
          </a:xfrm>
        </p:spPr>
        <p:txBody>
          <a:bodyPr>
            <a:normAutofit lnSpcReduction="10000"/>
          </a:bodyPr>
          <a:lstStyle/>
          <a:p>
            <a:pPr>
              <a:defRPr/>
            </a:pPr>
            <a:r>
              <a:rPr lang="zh-CN" altLang="en-US" sz="2800" dirty="0"/>
              <a:t>仲裁的原则</a:t>
            </a:r>
          </a:p>
          <a:p>
            <a:pPr>
              <a:defRPr/>
            </a:pPr>
            <a:r>
              <a:rPr lang="zh-CN" altLang="en-US" sz="2800" dirty="0"/>
              <a:t>仲裁的排除事项</a:t>
            </a:r>
          </a:p>
          <a:p>
            <a:pPr>
              <a:defRPr/>
            </a:pPr>
            <a:r>
              <a:rPr lang="zh-CN" altLang="en-US" sz="2800" dirty="0"/>
              <a:t>民事诉讼的管辖</a:t>
            </a:r>
            <a:endParaRPr lang="en-US" altLang="zh-CN" sz="2800" dirty="0"/>
          </a:p>
          <a:p>
            <a:pPr>
              <a:defRPr/>
            </a:pPr>
            <a:r>
              <a:rPr lang="zh-CN" altLang="en-US" sz="2800" dirty="0"/>
              <a:t>诉讼时效</a:t>
            </a:r>
          </a:p>
          <a:p>
            <a:pPr>
              <a:defRPr/>
            </a:pPr>
            <a:r>
              <a:rPr lang="zh-CN" altLang="en-US" sz="2800" dirty="0"/>
              <a:t>审判程序</a:t>
            </a:r>
          </a:p>
          <a:p>
            <a:pPr>
              <a:defRPr/>
            </a:pPr>
            <a:r>
              <a:rPr lang="zh-CN" altLang="en-US" sz="2800" dirty="0"/>
              <a:t>执行程序</a:t>
            </a:r>
          </a:p>
          <a:p>
            <a:pPr>
              <a:defRPr/>
            </a:pPr>
            <a:endParaRPr lang="zh-CN" altLang="en-US" sz="2800" dirty="0"/>
          </a:p>
          <a:p>
            <a:pPr>
              <a:defRPr/>
            </a:pPr>
            <a:r>
              <a:rPr lang="zh-CN" altLang="en-US" sz="2800" dirty="0"/>
              <a:t>分组完成课后实验实训</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xfrm>
            <a:off x="323850" y="152400"/>
            <a:ext cx="8351838" cy="1223963"/>
          </a:xfrm>
        </p:spPr>
        <p:txBody>
          <a:bodyPr vert="horz" wrap="square" lIns="91440" tIns="45720" rIns="91440" bIns="45720" anchor="b" anchorCtr="0"/>
          <a:lstStyle/>
          <a:p>
            <a:pPr eaLnBrk="1" hangingPunct="1"/>
            <a:r>
              <a:rPr lang="zh-CN" altLang="en-US" b="1" dirty="0">
                <a:ea typeface="隶书" panose="02010509060101010101" pitchFamily="49" charset="-122"/>
              </a:rPr>
              <a:t>一、经济法在法律体系中的地位</a:t>
            </a:r>
          </a:p>
        </p:txBody>
      </p:sp>
      <p:sp>
        <p:nvSpPr>
          <p:cNvPr id="16387" name="Rectangle 3"/>
          <p:cNvSpPr>
            <a:spLocks noGrp="1"/>
          </p:cNvSpPr>
          <p:nvPr>
            <p:ph idx="1"/>
          </p:nvPr>
        </p:nvSpPr>
        <p:spPr>
          <a:xfrm>
            <a:off x="323850" y="1700213"/>
            <a:ext cx="8591550" cy="587375"/>
          </a:xfrm>
          <a:ln>
            <a:solidFill>
              <a:srgbClr val="001414">
                <a:alpha val="100000"/>
              </a:srgbClr>
            </a:solidFill>
            <a:miter/>
          </a:ln>
        </p:spPr>
        <p:txBody>
          <a:bodyPr vert="horz" wrap="square" lIns="91440" tIns="45720" rIns="91440" bIns="45720" anchor="t" anchorCtr="0"/>
          <a:lstStyle/>
          <a:p>
            <a:pPr eaLnBrk="1" hangingPunct="1">
              <a:buNone/>
            </a:pPr>
            <a:r>
              <a:rPr lang="zh-CN" altLang="en-US" sz="2800" b="1" dirty="0"/>
              <a:t>宪法 行政法 刑法 民法 商法 </a:t>
            </a:r>
            <a:r>
              <a:rPr lang="zh-CN" altLang="en-US" sz="2800" b="1" dirty="0">
                <a:solidFill>
                  <a:srgbClr val="E83B18"/>
                </a:solidFill>
              </a:rPr>
              <a:t>经济法</a:t>
            </a:r>
            <a:r>
              <a:rPr lang="zh-CN" altLang="en-US" sz="2800" b="1" dirty="0"/>
              <a:t> 国际法 诉讼法</a:t>
            </a:r>
          </a:p>
        </p:txBody>
      </p:sp>
      <p:sp>
        <p:nvSpPr>
          <p:cNvPr id="16388" name="Text Box 5"/>
          <p:cNvSpPr txBox="1"/>
          <p:nvPr/>
        </p:nvSpPr>
        <p:spPr>
          <a:xfrm>
            <a:off x="179388" y="2492375"/>
            <a:ext cx="1152525" cy="3122613"/>
          </a:xfrm>
          <a:prstGeom prst="rect">
            <a:avLst/>
          </a:prstGeom>
          <a:noFill/>
          <a:ln w="9525" cap="flat" cmpd="sng">
            <a:solidFill>
              <a:srgbClr val="001414"/>
            </a:solidFill>
            <a:prstDash val="solid"/>
            <a:miter/>
            <a:headEnd type="none" w="med" len="med"/>
            <a:tailEnd type="none" w="med" len="med"/>
          </a:ln>
        </p:spPr>
        <p:txBody>
          <a:bodyPr>
            <a:spAutoFit/>
          </a:bodyPr>
          <a:lstStyle/>
          <a:p>
            <a:r>
              <a:rPr lang="zh-CN" altLang="en-US" sz="1800" b="1" dirty="0">
                <a:latin typeface="Arial" panose="020B0604020202020204" pitchFamily="34" charset="0"/>
              </a:rPr>
              <a:t>国家性质根本制度</a:t>
            </a:r>
          </a:p>
          <a:p>
            <a:r>
              <a:rPr lang="zh-CN" altLang="en-US" sz="1800" b="1" dirty="0">
                <a:latin typeface="Arial" panose="020B0604020202020204" pitchFamily="34" charset="0"/>
              </a:rPr>
              <a:t>选举法</a:t>
            </a:r>
          </a:p>
          <a:p>
            <a:r>
              <a:rPr lang="zh-CN" altLang="en-US" sz="1800" b="1" dirty="0">
                <a:latin typeface="Arial" panose="020B0604020202020204" pitchFamily="34" charset="0"/>
              </a:rPr>
              <a:t>民族区域自治</a:t>
            </a:r>
          </a:p>
          <a:p>
            <a:r>
              <a:rPr lang="zh-CN" altLang="en-US" sz="1800" b="1" dirty="0">
                <a:latin typeface="Arial" panose="020B0604020202020204" pitchFamily="34" charset="0"/>
              </a:rPr>
              <a:t>特别行政区</a:t>
            </a:r>
          </a:p>
          <a:p>
            <a:r>
              <a:rPr lang="zh-CN" altLang="en-US" sz="1800" b="1" dirty="0">
                <a:latin typeface="Arial" panose="020B0604020202020204" pitchFamily="34" charset="0"/>
              </a:rPr>
              <a:t>公民基本权利义务</a:t>
            </a:r>
          </a:p>
          <a:p>
            <a:r>
              <a:rPr lang="zh-CN" altLang="en-US" sz="1800" b="1" dirty="0">
                <a:latin typeface="Arial" panose="020B0604020202020204" pitchFamily="34" charset="0"/>
              </a:rPr>
              <a:t>国家机构等</a:t>
            </a:r>
            <a:endParaRPr lang="zh-CN" altLang="en-US" sz="1800" dirty="0">
              <a:latin typeface="Arial" panose="020B0604020202020204" pitchFamily="34" charset="0"/>
            </a:endParaRPr>
          </a:p>
        </p:txBody>
      </p:sp>
      <p:sp>
        <p:nvSpPr>
          <p:cNvPr id="16389" name="Text Box 6"/>
          <p:cNvSpPr txBox="1"/>
          <p:nvPr/>
        </p:nvSpPr>
        <p:spPr>
          <a:xfrm>
            <a:off x="1547813" y="2492375"/>
            <a:ext cx="1152525" cy="2024063"/>
          </a:xfrm>
          <a:prstGeom prst="rect">
            <a:avLst/>
          </a:prstGeom>
          <a:noFill/>
          <a:ln w="9525" cap="flat" cmpd="sng">
            <a:solidFill>
              <a:srgbClr val="001414"/>
            </a:solidFill>
            <a:prstDash val="solid"/>
            <a:miter/>
            <a:headEnd type="none" w="med" len="med"/>
            <a:tailEnd type="none" w="med" len="med"/>
          </a:ln>
        </p:spPr>
        <p:txBody>
          <a:bodyPr>
            <a:spAutoFit/>
          </a:bodyPr>
          <a:lstStyle/>
          <a:p>
            <a:pPr>
              <a:spcBef>
                <a:spcPct val="50000"/>
              </a:spcBef>
            </a:pPr>
            <a:r>
              <a:rPr lang="zh-CN" altLang="en-US" sz="1800" b="1" dirty="0">
                <a:latin typeface="Arial" panose="020B0604020202020204" pitchFamily="34" charset="0"/>
              </a:rPr>
              <a:t>行政许可行政处罚行政征收行政给付行政强制行政复议国家赔偿</a:t>
            </a:r>
          </a:p>
        </p:txBody>
      </p:sp>
      <p:sp>
        <p:nvSpPr>
          <p:cNvPr id="16390" name="Text Box 7"/>
          <p:cNvSpPr txBox="1"/>
          <p:nvPr/>
        </p:nvSpPr>
        <p:spPr>
          <a:xfrm>
            <a:off x="2916238" y="2492375"/>
            <a:ext cx="1584324" cy="1569660"/>
          </a:xfrm>
          <a:prstGeom prst="rect">
            <a:avLst/>
          </a:prstGeom>
          <a:noFill/>
          <a:ln w="9525" cap="flat" cmpd="sng">
            <a:solidFill>
              <a:srgbClr val="001414"/>
            </a:solidFill>
            <a:prstDash val="solid"/>
            <a:miter/>
            <a:headEnd type="none" w="med" len="med"/>
            <a:tailEnd type="none" w="med" len="med"/>
          </a:ln>
        </p:spPr>
        <p:txBody>
          <a:bodyPr wrap="square">
            <a:spAutoFit/>
          </a:bodyPr>
          <a:lstStyle/>
          <a:p>
            <a:pPr>
              <a:spcBef>
                <a:spcPct val="50000"/>
              </a:spcBef>
            </a:pPr>
            <a:r>
              <a:rPr lang="zh-CN" altLang="en-US" b="1" dirty="0">
                <a:latin typeface="Arial" panose="020B0604020202020204" pitchFamily="34" charset="0"/>
              </a:rPr>
              <a:t>自然人  法人  代理  诉讼时效  物权  合同  人格权 婚姻家庭 继承 侵权责任 知识产权法</a:t>
            </a:r>
          </a:p>
        </p:txBody>
      </p:sp>
      <p:sp>
        <p:nvSpPr>
          <p:cNvPr id="16391" name="Text Box 8"/>
          <p:cNvSpPr txBox="1"/>
          <p:nvPr/>
        </p:nvSpPr>
        <p:spPr>
          <a:xfrm>
            <a:off x="3492500" y="5157788"/>
            <a:ext cx="2665413" cy="1200150"/>
          </a:xfrm>
          <a:prstGeom prst="rect">
            <a:avLst/>
          </a:prstGeom>
          <a:noFill/>
          <a:ln w="9525" cap="flat" cmpd="sng">
            <a:solidFill>
              <a:srgbClr val="001414"/>
            </a:solidFill>
            <a:prstDash val="solid"/>
            <a:miter/>
            <a:headEnd type="none" w="med" len="med"/>
            <a:tailEnd type="none" w="med" len="med"/>
          </a:ln>
        </p:spPr>
        <p:txBody>
          <a:bodyPr>
            <a:spAutoFit/>
          </a:bodyPr>
          <a:lstStyle/>
          <a:p>
            <a:pPr>
              <a:spcBef>
                <a:spcPct val="50000"/>
              </a:spcBef>
            </a:pPr>
            <a:r>
              <a:rPr lang="zh-CN" altLang="en-US" sz="1800" b="1" dirty="0">
                <a:latin typeface="Arial" panose="020B0604020202020204" pitchFamily="34" charset="0"/>
              </a:rPr>
              <a:t>公司法  合伙企业法  个人独资企业法  外商投资企业法  票据法  破产法  保险法  海商法  证券法</a:t>
            </a:r>
          </a:p>
        </p:txBody>
      </p:sp>
      <p:sp>
        <p:nvSpPr>
          <p:cNvPr id="16392" name="Text Box 9"/>
          <p:cNvSpPr txBox="1"/>
          <p:nvPr/>
        </p:nvSpPr>
        <p:spPr>
          <a:xfrm>
            <a:off x="5003800" y="2492375"/>
            <a:ext cx="1800225" cy="2298700"/>
          </a:xfrm>
          <a:prstGeom prst="rect">
            <a:avLst/>
          </a:prstGeom>
          <a:noFill/>
          <a:ln w="9525" cap="flat" cmpd="sng">
            <a:solidFill>
              <a:srgbClr val="001414"/>
            </a:solidFill>
            <a:prstDash val="solid"/>
            <a:miter/>
            <a:headEnd type="none" w="med" len="med"/>
            <a:tailEnd type="none" w="med" len="med"/>
          </a:ln>
        </p:spPr>
        <p:txBody>
          <a:bodyPr>
            <a:spAutoFit/>
          </a:bodyPr>
          <a:lstStyle/>
          <a:p>
            <a:pPr>
              <a:spcBef>
                <a:spcPct val="50000"/>
              </a:spcBef>
            </a:pPr>
            <a:r>
              <a:rPr lang="zh-CN" altLang="en-US" sz="1800" b="1" dirty="0">
                <a:latin typeface="Arial" panose="020B0604020202020204" pitchFamily="34" charset="0"/>
              </a:rPr>
              <a:t>反垄断法  反不正当竞争法  消费者权益保护法  产品质量法  金融法  税法  劳动法  环境保护法  会计审计法等</a:t>
            </a:r>
          </a:p>
        </p:txBody>
      </p:sp>
      <p:sp>
        <p:nvSpPr>
          <p:cNvPr id="16393" name="Text Box 10"/>
          <p:cNvSpPr txBox="1"/>
          <p:nvPr/>
        </p:nvSpPr>
        <p:spPr>
          <a:xfrm>
            <a:off x="6732588" y="4652963"/>
            <a:ext cx="1223788" cy="1200329"/>
          </a:xfrm>
          <a:prstGeom prst="rect">
            <a:avLst/>
          </a:prstGeom>
          <a:noFill/>
          <a:ln w="9525" cap="flat" cmpd="sng">
            <a:solidFill>
              <a:srgbClr val="001414"/>
            </a:solidFill>
            <a:prstDash val="solid"/>
            <a:miter/>
            <a:headEnd type="none" w="med" len="med"/>
            <a:tailEnd type="none" w="med" len="med"/>
          </a:ln>
        </p:spPr>
        <p:txBody>
          <a:bodyPr wrap="square">
            <a:spAutoFit/>
          </a:bodyPr>
          <a:lstStyle/>
          <a:p>
            <a:pPr>
              <a:spcBef>
                <a:spcPct val="50000"/>
              </a:spcBef>
            </a:pPr>
            <a:r>
              <a:rPr lang="zh-CN" altLang="en-US" sz="1800" b="1" dirty="0">
                <a:latin typeface="Arial" panose="020B0604020202020204" pitchFamily="34" charset="0"/>
              </a:rPr>
              <a:t>国际公法国际私法国际经济法</a:t>
            </a:r>
          </a:p>
        </p:txBody>
      </p:sp>
      <p:sp>
        <p:nvSpPr>
          <p:cNvPr id="16394" name="Text Box 11"/>
          <p:cNvSpPr txBox="1"/>
          <p:nvPr/>
        </p:nvSpPr>
        <p:spPr>
          <a:xfrm>
            <a:off x="7524750" y="2708275"/>
            <a:ext cx="1368425" cy="925513"/>
          </a:xfrm>
          <a:prstGeom prst="rect">
            <a:avLst/>
          </a:prstGeom>
          <a:noFill/>
          <a:ln w="9525" cap="flat" cmpd="sng">
            <a:solidFill>
              <a:srgbClr val="001414"/>
            </a:solidFill>
            <a:prstDash val="solid"/>
            <a:miter/>
            <a:headEnd type="none" w="med" len="med"/>
            <a:tailEnd type="none" w="med" len="med"/>
          </a:ln>
        </p:spPr>
        <p:txBody>
          <a:bodyPr>
            <a:spAutoFit/>
          </a:bodyPr>
          <a:lstStyle/>
          <a:p>
            <a:pPr>
              <a:spcBef>
                <a:spcPct val="50000"/>
              </a:spcBef>
            </a:pPr>
            <a:r>
              <a:rPr lang="zh-CN" altLang="en-US" sz="1800" b="1" dirty="0">
                <a:latin typeface="Arial" panose="020B0604020202020204" pitchFamily="34" charset="0"/>
              </a:rPr>
              <a:t>刑事诉讼法民事诉讼法行政诉讼法</a:t>
            </a:r>
          </a:p>
        </p:txBody>
      </p:sp>
      <p:sp>
        <p:nvSpPr>
          <p:cNvPr id="16395" name="AutoShape 12"/>
          <p:cNvSpPr/>
          <p:nvPr/>
        </p:nvSpPr>
        <p:spPr>
          <a:xfrm>
            <a:off x="684213" y="2276475"/>
            <a:ext cx="71437" cy="215900"/>
          </a:xfrm>
          <a:prstGeom prst="downArrow">
            <a:avLst>
              <a:gd name="adj1" fmla="val 50000"/>
              <a:gd name="adj2" fmla="val 75556"/>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396" name="AutoShape 13"/>
          <p:cNvSpPr/>
          <p:nvPr/>
        </p:nvSpPr>
        <p:spPr>
          <a:xfrm>
            <a:off x="2124075" y="2276475"/>
            <a:ext cx="71438" cy="215900"/>
          </a:xfrm>
          <a:prstGeom prst="downArrow">
            <a:avLst>
              <a:gd name="adj1" fmla="val 50000"/>
              <a:gd name="adj2" fmla="val 75555"/>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397" name="AutoShape 14"/>
          <p:cNvSpPr/>
          <p:nvPr/>
        </p:nvSpPr>
        <p:spPr>
          <a:xfrm>
            <a:off x="3779838" y="2276475"/>
            <a:ext cx="71437" cy="215900"/>
          </a:xfrm>
          <a:prstGeom prst="downArrow">
            <a:avLst>
              <a:gd name="adj1" fmla="val 50000"/>
              <a:gd name="adj2" fmla="val 75556"/>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398" name="AutoShape 15"/>
          <p:cNvSpPr/>
          <p:nvPr/>
        </p:nvSpPr>
        <p:spPr>
          <a:xfrm>
            <a:off x="5703443" y="2276475"/>
            <a:ext cx="71438" cy="215900"/>
          </a:xfrm>
          <a:prstGeom prst="downArrow">
            <a:avLst>
              <a:gd name="adj1" fmla="val 50000"/>
              <a:gd name="adj2" fmla="val 75555"/>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399" name="AutoShape 16"/>
          <p:cNvSpPr/>
          <p:nvPr/>
        </p:nvSpPr>
        <p:spPr>
          <a:xfrm>
            <a:off x="8172450" y="2276475"/>
            <a:ext cx="71438" cy="431800"/>
          </a:xfrm>
          <a:prstGeom prst="downArrow">
            <a:avLst>
              <a:gd name="adj1" fmla="val 50000"/>
              <a:gd name="adj2" fmla="val 151110"/>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400" name="AutoShape 17"/>
          <p:cNvSpPr/>
          <p:nvPr/>
        </p:nvSpPr>
        <p:spPr>
          <a:xfrm>
            <a:off x="7019925" y="2276475"/>
            <a:ext cx="73025" cy="2376488"/>
          </a:xfrm>
          <a:prstGeom prst="downArrow">
            <a:avLst>
              <a:gd name="adj1" fmla="val 50000"/>
              <a:gd name="adj2" fmla="val 813587"/>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
        <p:nvSpPr>
          <p:cNvPr id="16401" name="AutoShape 18"/>
          <p:cNvSpPr/>
          <p:nvPr/>
        </p:nvSpPr>
        <p:spPr>
          <a:xfrm>
            <a:off x="4674299" y="2276475"/>
            <a:ext cx="71438" cy="2881313"/>
          </a:xfrm>
          <a:prstGeom prst="downArrow">
            <a:avLst>
              <a:gd name="adj1" fmla="val 50000"/>
              <a:gd name="adj2" fmla="val 1008326"/>
            </a:avLst>
          </a:prstGeom>
          <a:solidFill>
            <a:schemeClr val="tx1"/>
          </a:solidFill>
          <a:ln w="9525" cap="flat" cmpd="sng">
            <a:solidFill>
              <a:schemeClr val="tx1"/>
            </a:solidFill>
            <a:prstDash val="solid"/>
            <a:miter/>
            <a:headEnd type="none" w="med" len="med"/>
            <a:tailEnd type="none" w="med" len="med"/>
          </a:ln>
        </p:spPr>
        <p:txBody>
          <a:bodyPr vert="eaVert" wrap="none" anchor="ctr" anchorCtr="0"/>
          <a:lstStyle/>
          <a:p>
            <a:endParaRPr lang="zh-CN" altLang="en-US" dirty="0">
              <a:latin typeface="Comic Sans MS" panose="030F0702030302020204" pitchFamily="66"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七、一人有限责任公司</a:t>
            </a:r>
          </a:p>
        </p:txBody>
      </p:sp>
      <p:sp>
        <p:nvSpPr>
          <p:cNvPr id="44035" name="Rectangle 3"/>
          <p:cNvSpPr>
            <a:spLocks noGrp="1"/>
          </p:cNvSpPr>
          <p:nvPr>
            <p:ph idx="1"/>
          </p:nvPr>
        </p:nvSpPr>
        <p:spPr/>
        <p:txBody>
          <a:bodyPr vert="horz" wrap="square" lIns="91440" tIns="45720" rIns="91440" bIns="45720" anchor="t" anchorCtr="0"/>
          <a:lstStyle/>
          <a:p>
            <a:pPr eaLnBrk="1" hangingPunct="1">
              <a:lnSpc>
                <a:spcPct val="80000"/>
              </a:lnSpc>
            </a:pPr>
            <a:r>
              <a:rPr lang="zh-CN" altLang="en-US" sz="2800" b="1" dirty="0"/>
              <a:t>一人有限责任公司，是指只有一个自然人股东或者一个法人股东的有限责任公司。 </a:t>
            </a:r>
          </a:p>
          <a:p>
            <a:pPr eaLnBrk="1" hangingPunct="1">
              <a:lnSpc>
                <a:spcPct val="80000"/>
              </a:lnSpc>
            </a:pPr>
            <a:endParaRPr lang="en-US" altLang="zh-CN" sz="2800" b="1" dirty="0"/>
          </a:p>
          <a:p>
            <a:pPr eaLnBrk="1" hangingPunct="1">
              <a:lnSpc>
                <a:spcPct val="80000"/>
              </a:lnSpc>
            </a:pPr>
            <a:r>
              <a:rPr lang="zh-CN" altLang="en-US" sz="2800" b="1" dirty="0"/>
              <a:t>一个自然人只能投资设立一个一人有限责任公司。该一人有限责任公司不能投资设立新的一人有限责任公司。 </a:t>
            </a:r>
          </a:p>
          <a:p>
            <a:pPr eaLnBrk="1" hangingPunct="1">
              <a:lnSpc>
                <a:spcPct val="80000"/>
              </a:lnSpc>
            </a:pPr>
            <a:r>
              <a:rPr lang="zh-CN" altLang="en-US" sz="2800" b="1" dirty="0"/>
              <a:t>公司人格否认制度。</a:t>
            </a:r>
            <a:r>
              <a:rPr lang="zh-CN" altLang="en-US" sz="2800" dirty="0"/>
              <a:t> </a:t>
            </a:r>
          </a:p>
        </p:txBody>
      </p:sp>
      <p:pic>
        <p:nvPicPr>
          <p:cNvPr id="44036" name="Picture 4" descr="BD05515_"/>
          <p:cNvPicPr>
            <a:picLocks noChangeAspect="1"/>
          </p:cNvPicPr>
          <p:nvPr/>
        </p:nvPicPr>
        <p:blipFill>
          <a:blip r:embed="rId2"/>
          <a:stretch>
            <a:fillRect/>
          </a:stretch>
        </p:blipFill>
        <p:spPr>
          <a:xfrm>
            <a:off x="5795963" y="4149725"/>
            <a:ext cx="2178050" cy="2339975"/>
          </a:xfrm>
          <a:prstGeom prst="rect">
            <a:avLst/>
          </a:prstGeom>
          <a:noFill/>
          <a:ln w="9525">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八、国有独资公司</a:t>
            </a:r>
          </a:p>
        </p:txBody>
      </p:sp>
      <p:sp>
        <p:nvSpPr>
          <p:cNvPr id="45059" name="Rectangle 3"/>
          <p:cNvSpPr>
            <a:spLocks noGrp="1"/>
          </p:cNvSpPr>
          <p:nvPr>
            <p:ph idx="1"/>
          </p:nvPr>
        </p:nvSpPr>
        <p:spPr/>
        <p:txBody>
          <a:bodyPr vert="horz" wrap="square" lIns="91440" tIns="45720" rIns="91440" bIns="45720" anchor="t" anchorCtr="0"/>
          <a:lstStyle/>
          <a:p>
            <a:pPr eaLnBrk="1" hangingPunct="1"/>
            <a:r>
              <a:rPr lang="zh-CN" altLang="en-US" b="1" dirty="0"/>
              <a:t>国有独资公司，是指国家单独出资、由国务院或者地方人民政府授权本级人民政府国有资产监督管理机构履行出资人职责的有限责任公司。</a:t>
            </a:r>
          </a:p>
          <a:p>
            <a:pPr eaLnBrk="1" hangingPunct="1"/>
            <a:r>
              <a:rPr lang="zh-CN" altLang="en-US" b="1" dirty="0"/>
              <a:t>国有独资公司组织机构详见表</a:t>
            </a:r>
            <a:r>
              <a:rPr lang="en-US" altLang="zh-CN" b="1" dirty="0"/>
              <a:t>2</a:t>
            </a:r>
            <a:r>
              <a:rPr lang="zh-CN" altLang="en-US" b="1" dirty="0"/>
              <a:t>－</a:t>
            </a:r>
            <a:r>
              <a:rPr lang="en-US" altLang="zh-CN" b="1" dirty="0"/>
              <a:t>3</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xfrm>
            <a:off x="685800" y="152400"/>
            <a:ext cx="6870700" cy="828328"/>
          </a:xfrm>
        </p:spPr>
        <p:txBody>
          <a:bodyPr vert="horz" wrap="square" lIns="91440" tIns="45720" rIns="91440" bIns="45720" anchor="b" anchorCtr="0"/>
          <a:lstStyle/>
          <a:p>
            <a:pPr eaLnBrk="1" hangingPunct="1"/>
            <a:r>
              <a:rPr lang="zh-CN" altLang="en-US" b="1" dirty="0">
                <a:ea typeface="华文行楷" panose="02010800040101010101" pitchFamily="2" charset="-122"/>
              </a:rPr>
              <a:t>案例</a:t>
            </a:r>
          </a:p>
        </p:txBody>
      </p:sp>
      <p:sp>
        <p:nvSpPr>
          <p:cNvPr id="46083" name="Rectangle 3"/>
          <p:cNvSpPr>
            <a:spLocks noGrp="1"/>
          </p:cNvSpPr>
          <p:nvPr>
            <p:ph idx="1"/>
          </p:nvPr>
        </p:nvSpPr>
        <p:spPr>
          <a:xfrm>
            <a:off x="685800" y="1268760"/>
            <a:ext cx="7696200" cy="3657600"/>
          </a:xfrm>
        </p:spPr>
        <p:txBody>
          <a:bodyPr vert="horz" wrap="square" lIns="91440" tIns="45720" rIns="91440" bIns="45720" anchor="t" anchorCtr="0"/>
          <a:lstStyle/>
          <a:p>
            <a:pPr eaLnBrk="1" hangingPunct="1">
              <a:lnSpc>
                <a:spcPct val="80000"/>
              </a:lnSpc>
            </a:pPr>
            <a:r>
              <a:rPr lang="zh-CN" altLang="en-US" sz="2400" dirty="0">
                <a:latin typeface="+mn-ea"/>
              </a:rPr>
              <a:t>以下选项中关于国有独资公司的表述，不符合法律规定的是？</a:t>
            </a:r>
          </a:p>
          <a:p>
            <a:pPr eaLnBrk="1" hangingPunct="1">
              <a:lnSpc>
                <a:spcPct val="80000"/>
              </a:lnSpc>
            </a:pPr>
            <a:r>
              <a:rPr lang="en-US" altLang="zh-CN" sz="2400" dirty="0">
                <a:latin typeface="+mn-ea"/>
              </a:rPr>
              <a:t>A</a:t>
            </a:r>
            <a:r>
              <a:rPr lang="zh-CN" altLang="en-US" sz="2400" dirty="0">
                <a:latin typeface="+mn-ea"/>
              </a:rPr>
              <a:t>、国有独资公司的章程由公司董事会依法制定，并报国有资产监督管理机构备案。</a:t>
            </a:r>
          </a:p>
          <a:p>
            <a:pPr eaLnBrk="1" hangingPunct="1">
              <a:lnSpc>
                <a:spcPct val="80000"/>
              </a:lnSpc>
            </a:pPr>
            <a:r>
              <a:rPr lang="en-US" altLang="zh-CN" sz="2400" dirty="0">
                <a:latin typeface="+mn-ea"/>
              </a:rPr>
              <a:t>B</a:t>
            </a:r>
            <a:r>
              <a:rPr lang="zh-CN" altLang="en-US" sz="2400" dirty="0">
                <a:latin typeface="+mn-ea"/>
              </a:rPr>
              <a:t>、国有独资公司是国家单独出资设立的有限责任公司</a:t>
            </a:r>
          </a:p>
          <a:p>
            <a:pPr eaLnBrk="1" hangingPunct="1">
              <a:lnSpc>
                <a:spcPct val="80000"/>
              </a:lnSpc>
            </a:pPr>
            <a:r>
              <a:rPr lang="en-US" altLang="zh-CN" sz="2400" dirty="0">
                <a:latin typeface="+mn-ea"/>
              </a:rPr>
              <a:t>C</a:t>
            </a:r>
            <a:r>
              <a:rPr lang="zh-CN" altLang="en-US" sz="2400" dirty="0">
                <a:latin typeface="+mn-ea"/>
              </a:rPr>
              <a:t>、国有独资公司不设股东会，由国有资产监管机构行使</a:t>
            </a:r>
          </a:p>
          <a:p>
            <a:pPr eaLnBrk="1" hangingPunct="1">
              <a:lnSpc>
                <a:spcPct val="80000"/>
              </a:lnSpc>
            </a:pPr>
            <a:r>
              <a:rPr lang="en-US" altLang="zh-CN" sz="2400" dirty="0">
                <a:latin typeface="+mn-ea"/>
              </a:rPr>
              <a:t>D</a:t>
            </a:r>
            <a:r>
              <a:rPr lang="zh-CN" altLang="en-US" sz="2400" dirty="0">
                <a:latin typeface="+mn-ea"/>
              </a:rPr>
              <a:t>、国有独资公司设立董事会，董事会成员由国有资产监督机构委派或更换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a:xfrm>
            <a:off x="323850" y="476250"/>
            <a:ext cx="8540750" cy="803275"/>
          </a:xfrm>
        </p:spPr>
        <p:txBody>
          <a:bodyPr vert="horz" wrap="square" lIns="91440" tIns="45720" rIns="91440" bIns="45720" anchor="b" anchorCtr="0"/>
          <a:lstStyle/>
          <a:p>
            <a:pPr eaLnBrk="1" hangingPunct="1"/>
            <a:r>
              <a:rPr lang="zh-CN" altLang="en-US" b="1" dirty="0">
                <a:ea typeface="隶书" panose="02010509060101010101" pitchFamily="49" charset="-122"/>
              </a:rPr>
              <a:t>九、股份有限公司</a:t>
            </a:r>
          </a:p>
        </p:txBody>
      </p:sp>
      <p:sp>
        <p:nvSpPr>
          <p:cNvPr id="47107" name="Rectangle 3"/>
          <p:cNvSpPr>
            <a:spLocks noGrp="1"/>
          </p:cNvSpPr>
          <p:nvPr>
            <p:ph idx="1"/>
          </p:nvPr>
        </p:nvSpPr>
        <p:spPr>
          <a:xfrm>
            <a:off x="611188" y="1700213"/>
            <a:ext cx="7632700" cy="4681537"/>
          </a:xfrm>
        </p:spPr>
        <p:txBody>
          <a:bodyPr vert="horz" wrap="square" lIns="91440" tIns="45720" rIns="91440" bIns="45720" anchor="t" anchorCtr="0"/>
          <a:lstStyle/>
          <a:p>
            <a:pPr eaLnBrk="1" hangingPunct="1">
              <a:lnSpc>
                <a:spcPct val="90000"/>
              </a:lnSpc>
            </a:pPr>
            <a:r>
              <a:rPr lang="zh-CN" altLang="en-US" sz="2800" b="1" dirty="0"/>
              <a:t>股份有限公司是指公司全部资本划分为若干等额的股份，股东以其拥有的股份为限对公司承担责任，公司以其全部资产对公司债务承担责任的企业组织形式。</a:t>
            </a:r>
          </a:p>
          <a:p>
            <a:pPr eaLnBrk="1" hangingPunct="1">
              <a:lnSpc>
                <a:spcPct val="90000"/>
              </a:lnSpc>
              <a:buNone/>
            </a:pPr>
            <a:r>
              <a:rPr lang="zh-CN" altLang="en-US" sz="2800" b="1" dirty="0"/>
              <a:t> </a:t>
            </a:r>
          </a:p>
          <a:p>
            <a:pPr eaLnBrk="1" hangingPunct="1">
              <a:lnSpc>
                <a:spcPct val="90000"/>
              </a:lnSpc>
            </a:pPr>
            <a:r>
              <a:rPr lang="zh-CN" altLang="en-US" sz="2800" b="1" dirty="0"/>
              <a:t>讨论：</a:t>
            </a:r>
          </a:p>
          <a:p>
            <a:pPr eaLnBrk="1" hangingPunct="1">
              <a:lnSpc>
                <a:spcPct val="90000"/>
              </a:lnSpc>
              <a:buNone/>
            </a:pPr>
            <a:r>
              <a:rPr lang="zh-CN" altLang="en-US" sz="2800" b="1" dirty="0"/>
              <a:t>  股份有限公司和有限责任公司的区别？</a:t>
            </a:r>
          </a:p>
        </p:txBody>
      </p:sp>
      <p:pic>
        <p:nvPicPr>
          <p:cNvPr id="47108" name="Picture 4" descr="BD06982_"/>
          <p:cNvPicPr>
            <a:picLocks noChangeAspect="1"/>
          </p:cNvPicPr>
          <p:nvPr/>
        </p:nvPicPr>
        <p:blipFill>
          <a:blip r:embed="rId2"/>
          <a:stretch>
            <a:fillRect/>
          </a:stretch>
        </p:blipFill>
        <p:spPr>
          <a:xfrm>
            <a:off x="5435600" y="4941888"/>
            <a:ext cx="2644775" cy="1273175"/>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股份有限公司的设立</a:t>
            </a:r>
          </a:p>
        </p:txBody>
      </p:sp>
      <p:sp>
        <p:nvSpPr>
          <p:cNvPr id="48131"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sz="2800" b="1" dirty="0"/>
              <a:t>股份有限公司的设立，可以采取发起设立或募集设立方式。</a:t>
            </a:r>
          </a:p>
          <a:p>
            <a:pPr eaLnBrk="1" hangingPunct="1">
              <a:lnSpc>
                <a:spcPct val="90000"/>
              </a:lnSpc>
            </a:pPr>
            <a:r>
              <a:rPr lang="zh-CN" altLang="en-US" sz="2800" b="1" dirty="0">
                <a:solidFill>
                  <a:schemeClr val="tx2"/>
                </a:solidFill>
              </a:rPr>
              <a:t>发起设立</a:t>
            </a:r>
            <a:r>
              <a:rPr lang="zh-CN" altLang="en-US" sz="2800" b="1" dirty="0"/>
              <a:t>，是指由发起人认购公司应发行的全部股份而设立公司。</a:t>
            </a:r>
          </a:p>
          <a:p>
            <a:pPr eaLnBrk="1" hangingPunct="1">
              <a:lnSpc>
                <a:spcPct val="90000"/>
              </a:lnSpc>
            </a:pPr>
            <a:r>
              <a:rPr lang="zh-CN" altLang="en-US" sz="2800" b="1" dirty="0">
                <a:solidFill>
                  <a:schemeClr val="tx2"/>
                </a:solidFill>
              </a:rPr>
              <a:t>募集设立</a:t>
            </a:r>
            <a:r>
              <a:rPr lang="zh-CN" altLang="en-US" sz="2800" b="1" dirty="0"/>
              <a:t>，是指由发起人认购公司应发行股份的一部分，其余股份向社会公开募集或者向特定对象募集而设立公司。</a:t>
            </a:r>
          </a:p>
          <a:p>
            <a:pPr eaLnBrk="1" hangingPunct="1">
              <a:lnSpc>
                <a:spcPct val="90000"/>
              </a:lnSpc>
            </a:pPr>
            <a:r>
              <a:rPr lang="zh-CN" altLang="en-US" sz="2800" b="1" dirty="0"/>
              <a:t>注意：发起人的责任</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xfrm>
            <a:off x="755650" y="260350"/>
            <a:ext cx="7772400" cy="576263"/>
          </a:xfrm>
        </p:spPr>
        <p:txBody>
          <a:bodyPr vert="horz" wrap="square" lIns="91440" tIns="45720" rIns="91440" bIns="45720" anchor="b" anchorCtr="0"/>
          <a:lstStyle/>
          <a:p>
            <a:pPr eaLnBrk="1" hangingPunct="1"/>
            <a:r>
              <a:rPr lang="zh-CN" altLang="en-US" b="1" dirty="0">
                <a:ea typeface="隶书" panose="02010509060101010101" pitchFamily="49" charset="-122"/>
              </a:rPr>
              <a:t>股份有限公司的设立条件</a:t>
            </a:r>
          </a:p>
        </p:txBody>
      </p:sp>
      <p:sp>
        <p:nvSpPr>
          <p:cNvPr id="49155" name="Rectangle 3"/>
          <p:cNvSpPr>
            <a:spLocks noGrp="1"/>
          </p:cNvSpPr>
          <p:nvPr>
            <p:ph idx="1"/>
          </p:nvPr>
        </p:nvSpPr>
        <p:spPr>
          <a:xfrm>
            <a:off x="609600" y="1828800"/>
            <a:ext cx="2438400" cy="304800"/>
          </a:xfrm>
          <a:solidFill>
            <a:schemeClr val="accent1">
              <a:alpha val="100000"/>
            </a:schemeClr>
          </a:solidFill>
          <a:ln>
            <a:solidFill>
              <a:schemeClr val="tx2">
                <a:alpha val="100000"/>
              </a:schemeClr>
            </a:solidFill>
            <a:miter/>
          </a:ln>
        </p:spPr>
        <p:txBody>
          <a:bodyPr vert="horz" wrap="square" lIns="91440" tIns="45720" rIns="91440" bIns="45720" anchor="t" anchorCtr="0"/>
          <a:lstStyle/>
          <a:p>
            <a:pPr eaLnBrk="1" hangingPunct="1">
              <a:lnSpc>
                <a:spcPct val="90000"/>
              </a:lnSpc>
              <a:buNone/>
            </a:pPr>
            <a:r>
              <a:rPr lang="zh-CN" altLang="en-US" sz="1800" b="1" dirty="0"/>
              <a:t>发起人符合法定人数</a:t>
            </a:r>
          </a:p>
        </p:txBody>
      </p:sp>
      <p:sp>
        <p:nvSpPr>
          <p:cNvPr id="49156" name="Oval 4"/>
          <p:cNvSpPr/>
          <p:nvPr/>
        </p:nvSpPr>
        <p:spPr>
          <a:xfrm>
            <a:off x="4932363" y="1052513"/>
            <a:ext cx="3960812" cy="1223962"/>
          </a:xfrm>
          <a:prstGeom prst="ellipse">
            <a:avLst/>
          </a:prstGeom>
          <a:solidFill>
            <a:srgbClr val="FFFF00"/>
          </a:solidFill>
          <a:ln w="9525" cap="flat" cmpd="sng">
            <a:solidFill>
              <a:schemeClr val="tx1"/>
            </a:solidFill>
            <a:prstDash val="solid"/>
            <a:headEnd type="none" w="med" len="med"/>
            <a:tailEnd type="none" w="med" len="med"/>
          </a:ln>
        </p:spPr>
        <p:txBody>
          <a:bodyPr wrap="none" anchor="ctr" anchorCtr="0"/>
          <a:lstStyle/>
          <a:p>
            <a:pPr algn="ctr"/>
            <a:r>
              <a:rPr lang="zh-CN" altLang="en-US" sz="1800" b="1" dirty="0">
                <a:latin typeface="Times New Roman" panose="02020603050405020304" pitchFamily="18" charset="0"/>
              </a:rPr>
              <a:t>发起人应为</a:t>
            </a:r>
            <a:r>
              <a:rPr lang="en-US" altLang="zh-CN" sz="1800" b="1" dirty="0">
                <a:latin typeface="Times New Roman" panose="02020603050405020304" pitchFamily="18" charset="0"/>
              </a:rPr>
              <a:t>2</a:t>
            </a:r>
            <a:r>
              <a:rPr lang="zh-CN" altLang="en-US" sz="1800" b="1" dirty="0">
                <a:latin typeface="Times New Roman" panose="02020603050405020304" pitchFamily="18" charset="0"/>
              </a:rPr>
              <a:t>人以上</a:t>
            </a:r>
            <a:r>
              <a:rPr lang="en-US" altLang="zh-CN" sz="1800" b="1" dirty="0">
                <a:latin typeface="Times New Roman" panose="02020603050405020304" pitchFamily="18" charset="0"/>
              </a:rPr>
              <a:t>200</a:t>
            </a:r>
            <a:r>
              <a:rPr lang="zh-CN" altLang="en-US" sz="1800" b="1" dirty="0">
                <a:latin typeface="Times New Roman" panose="02020603050405020304" pitchFamily="18" charset="0"/>
              </a:rPr>
              <a:t>人以下，</a:t>
            </a:r>
          </a:p>
          <a:p>
            <a:pPr algn="ctr"/>
            <a:r>
              <a:rPr lang="zh-CN" altLang="en-US" sz="1800" b="1" dirty="0">
                <a:latin typeface="Times New Roman" panose="02020603050405020304" pitchFamily="18" charset="0"/>
              </a:rPr>
              <a:t>其中须有半数以上的发起人</a:t>
            </a:r>
          </a:p>
          <a:p>
            <a:pPr algn="ctr"/>
            <a:r>
              <a:rPr lang="zh-CN" altLang="en-US" sz="1800" b="1" dirty="0">
                <a:latin typeface="Times New Roman" panose="02020603050405020304" pitchFamily="18" charset="0"/>
              </a:rPr>
              <a:t>在中国境内有住所。</a:t>
            </a:r>
          </a:p>
        </p:txBody>
      </p:sp>
      <p:sp>
        <p:nvSpPr>
          <p:cNvPr id="49157" name="Text Box 5"/>
          <p:cNvSpPr txBox="1"/>
          <p:nvPr/>
        </p:nvSpPr>
        <p:spPr>
          <a:xfrm>
            <a:off x="609600" y="2514600"/>
            <a:ext cx="2819400" cy="9239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1800" b="1" dirty="0">
                <a:latin typeface="Times New Roman" panose="02020603050405020304" pitchFamily="18" charset="0"/>
              </a:rPr>
              <a:t>有符合公司章程规定的全体发起人认购的股本总额或者募集的实收股本总额</a:t>
            </a:r>
          </a:p>
        </p:txBody>
      </p:sp>
      <p:sp>
        <p:nvSpPr>
          <p:cNvPr id="49158" name="Oval 6"/>
          <p:cNvSpPr/>
          <p:nvPr/>
        </p:nvSpPr>
        <p:spPr>
          <a:xfrm>
            <a:off x="3924300" y="2492375"/>
            <a:ext cx="5040313" cy="2808288"/>
          </a:xfrm>
          <a:prstGeom prst="ellipse">
            <a:avLst/>
          </a:prstGeom>
          <a:solidFill>
            <a:srgbClr val="FFFF00"/>
          </a:solidFill>
          <a:ln w="9525" cap="flat" cmpd="sng">
            <a:solidFill>
              <a:schemeClr val="tx1"/>
            </a:solidFill>
            <a:prstDash val="solid"/>
            <a:headEnd type="none" w="med" len="med"/>
            <a:tailEnd type="none" w="med" len="med"/>
          </a:ln>
        </p:spPr>
        <p:txBody>
          <a:bodyPr wrap="none" anchor="ctr" anchorCtr="0"/>
          <a:lstStyle/>
          <a:p>
            <a:pPr algn="ctr"/>
            <a:r>
              <a:rPr lang="zh-CN" altLang="en-US" sz="1800" b="1" dirty="0">
                <a:latin typeface="Times New Roman" panose="02020603050405020304" pitchFamily="18" charset="0"/>
              </a:rPr>
              <a:t>发起设立的，注册资本为在公司登记机关登记的</a:t>
            </a:r>
            <a:endParaRPr lang="en-US" altLang="zh-CN" sz="1800" b="1" dirty="0">
              <a:latin typeface="Times New Roman" panose="02020603050405020304" pitchFamily="18" charset="0"/>
            </a:endParaRPr>
          </a:p>
          <a:p>
            <a:pPr algn="ctr"/>
            <a:r>
              <a:rPr lang="zh-CN" altLang="en-US" sz="1800" b="1" dirty="0">
                <a:latin typeface="Times New Roman" panose="02020603050405020304" pitchFamily="18" charset="0"/>
              </a:rPr>
              <a:t>全体发起人认购的股本总额。</a:t>
            </a:r>
            <a:endParaRPr lang="en-US" altLang="zh-CN" sz="1800" b="1" dirty="0">
              <a:latin typeface="Times New Roman" panose="02020603050405020304" pitchFamily="18" charset="0"/>
            </a:endParaRPr>
          </a:p>
          <a:p>
            <a:pPr algn="ctr"/>
            <a:r>
              <a:rPr lang="zh-CN" altLang="en-US" sz="1800" b="1" dirty="0">
                <a:latin typeface="Times New Roman" panose="02020603050405020304" pitchFamily="18" charset="0"/>
              </a:rPr>
              <a:t>在发起人认购的股份缴足前，不得向他人募集股份。</a:t>
            </a:r>
            <a:endParaRPr lang="en-US" altLang="zh-CN" sz="1800" b="1" dirty="0">
              <a:latin typeface="Times New Roman" panose="02020603050405020304" pitchFamily="18" charset="0"/>
            </a:endParaRPr>
          </a:p>
          <a:p>
            <a:pPr algn="ctr"/>
            <a:r>
              <a:rPr lang="zh-CN" altLang="en-US" sz="1800" b="1" dirty="0">
                <a:latin typeface="Times New Roman" panose="02020603050405020304" pitchFamily="18" charset="0"/>
              </a:rPr>
              <a:t>以募集方式设立的，注册资本为实收股份总额。</a:t>
            </a:r>
          </a:p>
          <a:p>
            <a:pPr algn="ctr"/>
            <a:r>
              <a:rPr lang="zh-CN" altLang="en-US" sz="1800" b="1" dirty="0">
                <a:latin typeface="Times New Roman" panose="02020603050405020304" pitchFamily="18" charset="0"/>
              </a:rPr>
              <a:t>发起人认购的股份不得</a:t>
            </a:r>
          </a:p>
          <a:p>
            <a:pPr algn="ctr"/>
            <a:r>
              <a:rPr lang="zh-CN" altLang="en-US" sz="1800" b="1" dirty="0">
                <a:latin typeface="Times New Roman" panose="02020603050405020304" pitchFamily="18" charset="0"/>
              </a:rPr>
              <a:t>少于公司股份总数的</a:t>
            </a:r>
            <a:r>
              <a:rPr lang="en-US" altLang="zh-CN" sz="1800" b="1" dirty="0">
                <a:latin typeface="Times New Roman" panose="02020603050405020304" pitchFamily="18" charset="0"/>
              </a:rPr>
              <a:t>35</a:t>
            </a:r>
            <a:r>
              <a:rPr lang="zh-CN" altLang="en-US" sz="1800" b="1" dirty="0">
                <a:latin typeface="Times New Roman" panose="02020603050405020304" pitchFamily="18" charset="0"/>
              </a:rPr>
              <a:t>％</a:t>
            </a:r>
          </a:p>
        </p:txBody>
      </p:sp>
      <p:sp>
        <p:nvSpPr>
          <p:cNvPr id="49159" name="Text Box 7"/>
          <p:cNvSpPr txBox="1"/>
          <p:nvPr/>
        </p:nvSpPr>
        <p:spPr>
          <a:xfrm>
            <a:off x="609600" y="3810000"/>
            <a:ext cx="2819400" cy="65087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1800" b="1" dirty="0">
                <a:latin typeface="Times New Roman" panose="02020603050405020304" pitchFamily="18" charset="0"/>
              </a:rPr>
              <a:t>股份发行、筹办事项符合法律规定</a:t>
            </a:r>
          </a:p>
        </p:txBody>
      </p:sp>
      <p:sp>
        <p:nvSpPr>
          <p:cNvPr id="49160" name="Text Box 8"/>
          <p:cNvSpPr txBox="1"/>
          <p:nvPr/>
        </p:nvSpPr>
        <p:spPr>
          <a:xfrm>
            <a:off x="609600" y="4800600"/>
            <a:ext cx="4343400" cy="3762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1800" b="1" dirty="0">
                <a:latin typeface="Times New Roman" panose="02020603050405020304" pitchFamily="18" charset="0"/>
              </a:rPr>
              <a:t>发起人制订公司章程，并经创立大会通过</a:t>
            </a:r>
          </a:p>
        </p:txBody>
      </p:sp>
      <p:sp>
        <p:nvSpPr>
          <p:cNvPr id="49161" name="Text Box 9"/>
          <p:cNvSpPr txBox="1"/>
          <p:nvPr/>
        </p:nvSpPr>
        <p:spPr>
          <a:xfrm>
            <a:off x="609600" y="5562600"/>
            <a:ext cx="5562600" cy="3762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1800" b="1" dirty="0">
                <a:latin typeface="Times New Roman" panose="02020603050405020304" pitchFamily="18" charset="0"/>
              </a:rPr>
              <a:t>有公司名称，建立符合股份有限公司要求的组织机构</a:t>
            </a:r>
          </a:p>
        </p:txBody>
      </p:sp>
      <p:sp>
        <p:nvSpPr>
          <p:cNvPr id="49162" name="Text Box 10"/>
          <p:cNvSpPr txBox="1"/>
          <p:nvPr/>
        </p:nvSpPr>
        <p:spPr>
          <a:xfrm>
            <a:off x="609600" y="6248400"/>
            <a:ext cx="1585913" cy="3762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1800" b="1" dirty="0">
                <a:latin typeface="Times New Roman" panose="02020603050405020304" pitchFamily="18" charset="0"/>
              </a:rPr>
              <a:t>有公司住所</a:t>
            </a:r>
          </a:p>
        </p:txBody>
      </p:sp>
      <p:sp>
        <p:nvSpPr>
          <p:cNvPr id="49163" name="AutoShape 11"/>
          <p:cNvSpPr/>
          <p:nvPr/>
        </p:nvSpPr>
        <p:spPr>
          <a:xfrm>
            <a:off x="2438400" y="1447800"/>
            <a:ext cx="2925763" cy="325438"/>
          </a:xfrm>
          <a:prstGeom prst="curvedDownArrow">
            <a:avLst>
              <a:gd name="adj1" fmla="val 179804"/>
              <a:gd name="adj2" fmla="val 359609"/>
              <a:gd name="adj3" fmla="val 33333"/>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49164" name="AutoShape 12"/>
          <p:cNvSpPr/>
          <p:nvPr/>
        </p:nvSpPr>
        <p:spPr>
          <a:xfrm>
            <a:off x="3419475" y="2565400"/>
            <a:ext cx="1368425" cy="287338"/>
          </a:xfrm>
          <a:custGeom>
            <a:avLst/>
            <a:gdLst>
              <a:gd name="txL" fmla="*/ 3163 w 21600"/>
              <a:gd name="txT" fmla="*/ 3163 h 21600"/>
              <a:gd name="txR" fmla="*/ 18437 w 21600"/>
              <a:gd name="txB" fmla="*/ 18437 h 21600"/>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Lst>
            <a:rect l="txL" t="txT" r="txR" b="txB"/>
            <a:pathLst>
              <a:path w="21600" h="21600">
                <a:moveTo>
                  <a:pt x="16200" y="10800"/>
                </a:moveTo>
                <a:cubicBezTo>
                  <a:pt x="16200" y="7817"/>
                  <a:pt x="13782" y="5400"/>
                  <a:pt x="10800" y="5400"/>
                </a:cubicBezTo>
                <a:cubicBezTo>
                  <a:pt x="7817" y="5400"/>
                  <a:pt x="5400" y="7817"/>
                  <a:pt x="5400" y="10800"/>
                </a:cubicBezTo>
                <a:lnTo>
                  <a:pt x="0" y="10800"/>
                </a:lnTo>
                <a:cubicBezTo>
                  <a:pt x="0" y="4835"/>
                  <a:pt x="4835" y="0"/>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solidFill>
            <a:schemeClr val="accent1">
              <a:alpha val="100000"/>
            </a:schemeClr>
          </a:solidFill>
          <a:ln w="9525" cap="flat" cmpd="sng">
            <a:solidFill>
              <a:schemeClr val="tx1">
                <a:alpha val="100000"/>
              </a:schemeClr>
            </a:solidFill>
            <a:prstDash val="solid"/>
            <a:miter lim="800000"/>
            <a:headEnd type="none" w="med" len="med"/>
            <a:tailEnd type="none" w="med" len="med"/>
          </a:ln>
        </p:spPr>
        <p:txBody>
          <a:bodyPr/>
          <a:lstStyle/>
          <a:p>
            <a:endParaRPr lang="zh-CN" altLang="en-US"/>
          </a:p>
        </p:txBody>
      </p:sp>
      <p:sp>
        <p:nvSpPr>
          <p:cNvPr id="49165" name="AutoShape 13"/>
          <p:cNvSpPr/>
          <p:nvPr/>
        </p:nvSpPr>
        <p:spPr>
          <a:xfrm>
            <a:off x="152400" y="1981200"/>
            <a:ext cx="381000" cy="4495800"/>
          </a:xfrm>
          <a:prstGeom prst="leftBrace">
            <a:avLst>
              <a:gd name="adj1" fmla="val 98333"/>
              <a:gd name="adj2" fmla="val 50000"/>
            </a:avLst>
          </a:prstGeom>
          <a:noFill/>
          <a:ln w="76200" cap="flat" cmpd="sng">
            <a:solidFill>
              <a:schemeClr val="accent1"/>
            </a:solidFill>
            <a:prstDash val="solid"/>
            <a:headEnd type="none" w="med" len="med"/>
            <a:tailEnd type="none" w="med" len="med"/>
          </a:ln>
        </p:spPr>
        <p:txBody>
          <a:bodyPr wrap="none" anchor="ctr" anchorCtr="0"/>
          <a:lstStyle/>
          <a:p>
            <a:endParaRPr lang="zh-CN" altLang="en-US" dirty="0">
              <a:latin typeface="Comic Sans MS" panose="030F0702030302020204" pitchFamily="66"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股份有限公司的基本组织机构</a:t>
            </a:r>
          </a:p>
        </p:txBody>
      </p:sp>
      <p:sp>
        <p:nvSpPr>
          <p:cNvPr id="50179" name="Rectangle 3"/>
          <p:cNvSpPr>
            <a:spLocks noGrp="1"/>
          </p:cNvSpPr>
          <p:nvPr>
            <p:ph idx="1"/>
          </p:nvPr>
        </p:nvSpPr>
        <p:spPr>
          <a:xfrm>
            <a:off x="1042988" y="1916113"/>
            <a:ext cx="2355850" cy="936625"/>
          </a:xfrm>
          <a:solidFill>
            <a:schemeClr val="accent1">
              <a:alpha val="100000"/>
            </a:schemeClr>
          </a:solidFill>
          <a:ln>
            <a:solidFill>
              <a:schemeClr val="tx2">
                <a:alpha val="100000"/>
              </a:schemeClr>
            </a:solidFill>
            <a:miter/>
          </a:ln>
        </p:spPr>
        <p:txBody>
          <a:bodyPr vert="horz" wrap="square" lIns="91440" tIns="45720" rIns="91440" bIns="45720" anchor="t" anchorCtr="0"/>
          <a:lstStyle/>
          <a:p>
            <a:pPr algn="ctr" eaLnBrk="1" hangingPunct="1">
              <a:lnSpc>
                <a:spcPct val="90000"/>
              </a:lnSpc>
              <a:buNone/>
            </a:pPr>
            <a:r>
              <a:rPr lang="zh-CN" altLang="en-US" sz="2800" b="1" dirty="0"/>
              <a:t>股东大会</a:t>
            </a:r>
          </a:p>
          <a:p>
            <a:pPr algn="ctr" eaLnBrk="1" hangingPunct="1">
              <a:lnSpc>
                <a:spcPct val="90000"/>
              </a:lnSpc>
              <a:buNone/>
            </a:pPr>
            <a:r>
              <a:rPr lang="zh-CN" altLang="en-US" sz="2800" b="1" dirty="0"/>
              <a:t>（创立大会）</a:t>
            </a:r>
          </a:p>
        </p:txBody>
      </p:sp>
      <p:sp>
        <p:nvSpPr>
          <p:cNvPr id="50180" name="Text Box 4"/>
          <p:cNvSpPr txBox="1"/>
          <p:nvPr/>
        </p:nvSpPr>
        <p:spPr>
          <a:xfrm>
            <a:off x="1295400" y="3505200"/>
            <a:ext cx="1981200"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董事会</a:t>
            </a:r>
          </a:p>
        </p:txBody>
      </p:sp>
      <p:sp>
        <p:nvSpPr>
          <p:cNvPr id="50181" name="Text Box 5"/>
          <p:cNvSpPr txBox="1"/>
          <p:nvPr/>
        </p:nvSpPr>
        <p:spPr>
          <a:xfrm>
            <a:off x="1295400" y="4419600"/>
            <a:ext cx="1981200"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（经理）</a:t>
            </a:r>
          </a:p>
        </p:txBody>
      </p:sp>
      <p:sp>
        <p:nvSpPr>
          <p:cNvPr id="50182" name="Text Box 6"/>
          <p:cNvSpPr txBox="1"/>
          <p:nvPr/>
        </p:nvSpPr>
        <p:spPr>
          <a:xfrm>
            <a:off x="1295400" y="5257800"/>
            <a:ext cx="1981200" cy="528638"/>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监事会</a:t>
            </a:r>
          </a:p>
        </p:txBody>
      </p:sp>
      <p:sp>
        <p:nvSpPr>
          <p:cNvPr id="50183" name="Text Box 7"/>
          <p:cNvSpPr txBox="1"/>
          <p:nvPr/>
        </p:nvSpPr>
        <p:spPr>
          <a:xfrm>
            <a:off x="5867400" y="2209800"/>
            <a:ext cx="1371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股东</a:t>
            </a:r>
          </a:p>
        </p:txBody>
      </p:sp>
      <p:sp>
        <p:nvSpPr>
          <p:cNvPr id="50184" name="Text Box 8"/>
          <p:cNvSpPr txBox="1"/>
          <p:nvPr/>
        </p:nvSpPr>
        <p:spPr>
          <a:xfrm>
            <a:off x="5867400" y="3505200"/>
            <a:ext cx="1371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董事</a:t>
            </a:r>
          </a:p>
        </p:txBody>
      </p:sp>
      <p:sp>
        <p:nvSpPr>
          <p:cNvPr id="50185" name="Text Box 9"/>
          <p:cNvSpPr txBox="1"/>
          <p:nvPr/>
        </p:nvSpPr>
        <p:spPr>
          <a:xfrm>
            <a:off x="5867400" y="5257800"/>
            <a:ext cx="1371600" cy="528638"/>
          </a:xfrm>
          <a:prstGeom prst="rect">
            <a:avLst/>
          </a:prstGeom>
          <a:solidFill>
            <a:srgbClr val="FFFF00"/>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800" b="1" dirty="0">
                <a:latin typeface="Times New Roman" panose="02020603050405020304" pitchFamily="18" charset="0"/>
              </a:rPr>
              <a:t>监事</a:t>
            </a:r>
          </a:p>
        </p:txBody>
      </p:sp>
      <p:sp>
        <p:nvSpPr>
          <p:cNvPr id="50186" name="AutoShape 10"/>
          <p:cNvSpPr/>
          <p:nvPr/>
        </p:nvSpPr>
        <p:spPr>
          <a:xfrm>
            <a:off x="685800" y="2438400"/>
            <a:ext cx="304800" cy="3733800"/>
          </a:xfrm>
          <a:prstGeom prst="curvedRightArrow">
            <a:avLst>
              <a:gd name="adj1" fmla="val 245000"/>
              <a:gd name="adj2" fmla="val 490000"/>
              <a:gd name="adj3" fmla="val 33333"/>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50187" name="AutoShape 11"/>
          <p:cNvSpPr/>
          <p:nvPr/>
        </p:nvSpPr>
        <p:spPr>
          <a:xfrm>
            <a:off x="3419475" y="2438400"/>
            <a:ext cx="2524125" cy="127000"/>
          </a:xfrm>
          <a:prstGeom prst="rightArrow">
            <a:avLst>
              <a:gd name="adj1" fmla="val 50000"/>
              <a:gd name="adj2" fmla="val 496875"/>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50188" name="AutoShape 12"/>
          <p:cNvSpPr/>
          <p:nvPr/>
        </p:nvSpPr>
        <p:spPr>
          <a:xfrm>
            <a:off x="3276600" y="3657600"/>
            <a:ext cx="2590800" cy="152400"/>
          </a:xfrm>
          <a:prstGeom prst="rightArrow">
            <a:avLst>
              <a:gd name="adj1" fmla="val 50000"/>
              <a:gd name="adj2" fmla="val 4250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
        <p:nvSpPr>
          <p:cNvPr id="50189" name="AutoShape 13"/>
          <p:cNvSpPr/>
          <p:nvPr/>
        </p:nvSpPr>
        <p:spPr>
          <a:xfrm>
            <a:off x="3276600" y="5410200"/>
            <a:ext cx="2590800" cy="152400"/>
          </a:xfrm>
          <a:prstGeom prst="rightArrow">
            <a:avLst>
              <a:gd name="adj1" fmla="val 50000"/>
              <a:gd name="adj2" fmla="val 425000"/>
            </a:avLst>
          </a:prstGeom>
          <a:solidFill>
            <a:schemeClr val="accent1"/>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Comic Sans MS" panose="030F0702030302020204" pitchFamily="66"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p:cNvSpPr>
          <p:nvPr>
            <p:ph type="title"/>
          </p:nvPr>
        </p:nvSpPr>
        <p:spPr/>
        <p:txBody>
          <a:bodyPr vert="horz" wrap="square" lIns="91440" tIns="45720" rIns="91440" bIns="45720" anchor="b" anchorCtr="0"/>
          <a:lstStyle/>
          <a:p>
            <a:pPr eaLnBrk="1" hangingPunct="1"/>
            <a:endParaRPr lang="zh-CN" altLang="zh-CN" dirty="0"/>
          </a:p>
        </p:txBody>
      </p:sp>
      <p:sp>
        <p:nvSpPr>
          <p:cNvPr id="51203" name="Rectangle 3"/>
          <p:cNvSpPr>
            <a:spLocks noGrp="1"/>
          </p:cNvSpPr>
          <p:nvPr>
            <p:ph idx="1"/>
          </p:nvPr>
        </p:nvSpPr>
        <p:spPr/>
        <p:txBody>
          <a:bodyPr vert="horz" wrap="square" lIns="91440" tIns="45720" rIns="91440" bIns="45720" anchor="t" anchorCtr="0"/>
          <a:lstStyle/>
          <a:p>
            <a:pPr eaLnBrk="1" hangingPunct="1"/>
            <a:r>
              <a:rPr lang="zh-CN" altLang="en-US" b="1" dirty="0"/>
              <a:t>阅读股份有限公司的股份发行</a:t>
            </a:r>
          </a:p>
          <a:p>
            <a:pPr eaLnBrk="1" hangingPunct="1"/>
            <a:r>
              <a:rPr lang="zh-CN" altLang="en-US" b="1" dirty="0"/>
              <a:t>阅读股份有限公司的股份转让，注意与有限责任公司的区别</a:t>
            </a:r>
          </a:p>
          <a:p>
            <a:pPr eaLnBrk="1" hangingPunct="1"/>
            <a:r>
              <a:rPr lang="zh-CN" altLang="en-US" b="1" dirty="0"/>
              <a:t>阅读上市公司的相关内容</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本章重点</a:t>
            </a:r>
          </a:p>
        </p:txBody>
      </p:sp>
      <p:sp>
        <p:nvSpPr>
          <p:cNvPr id="52227" name="Rectangle 3"/>
          <p:cNvSpPr>
            <a:spLocks noGrp="1"/>
          </p:cNvSpPr>
          <p:nvPr>
            <p:ph idx="1"/>
          </p:nvPr>
        </p:nvSpPr>
        <p:spPr/>
        <p:txBody>
          <a:bodyPr vert="horz" wrap="square" lIns="91440" tIns="45720" rIns="91440" bIns="45720" anchor="t" anchorCtr="0"/>
          <a:lstStyle/>
          <a:p>
            <a:pPr eaLnBrk="1" hangingPunct="1">
              <a:lnSpc>
                <a:spcPct val="80000"/>
              </a:lnSpc>
            </a:pPr>
            <a:r>
              <a:rPr lang="zh-CN" altLang="en-US" sz="2800" b="1" dirty="0"/>
              <a:t>公司法人资格的含义</a:t>
            </a:r>
          </a:p>
          <a:p>
            <a:pPr eaLnBrk="1" hangingPunct="1">
              <a:lnSpc>
                <a:spcPct val="80000"/>
              </a:lnSpc>
            </a:pPr>
            <a:r>
              <a:rPr lang="zh-CN" altLang="en-US" sz="2800" b="1" dirty="0"/>
              <a:t>股东的有限责任</a:t>
            </a:r>
          </a:p>
          <a:p>
            <a:pPr eaLnBrk="1" hangingPunct="1">
              <a:lnSpc>
                <a:spcPct val="80000"/>
              </a:lnSpc>
            </a:pPr>
            <a:r>
              <a:rPr lang="zh-CN" altLang="en-US" sz="2800" b="1" dirty="0"/>
              <a:t>公司的分类</a:t>
            </a:r>
          </a:p>
          <a:p>
            <a:pPr eaLnBrk="1" hangingPunct="1">
              <a:lnSpc>
                <a:spcPct val="80000"/>
              </a:lnSpc>
            </a:pPr>
            <a:r>
              <a:rPr lang="zh-CN" altLang="en-US" sz="2800" b="1" dirty="0"/>
              <a:t>公司的合并与分立</a:t>
            </a:r>
          </a:p>
          <a:p>
            <a:pPr eaLnBrk="1" hangingPunct="1">
              <a:lnSpc>
                <a:spcPct val="80000"/>
              </a:lnSpc>
            </a:pPr>
            <a:r>
              <a:rPr lang="zh-CN" altLang="en-US" sz="2800" b="1" dirty="0"/>
              <a:t>有限责任公司相关制度</a:t>
            </a:r>
          </a:p>
          <a:p>
            <a:pPr eaLnBrk="1" hangingPunct="1">
              <a:lnSpc>
                <a:spcPct val="80000"/>
              </a:lnSpc>
            </a:pPr>
            <a:r>
              <a:rPr lang="zh-CN" altLang="en-US" sz="2800" b="1" dirty="0"/>
              <a:t>股份有限公司相关制度</a:t>
            </a:r>
          </a:p>
          <a:p>
            <a:pPr eaLnBrk="1" hangingPunct="1">
              <a:lnSpc>
                <a:spcPct val="80000"/>
              </a:lnSpc>
            </a:pPr>
            <a:endParaRPr lang="zh-CN" altLang="en-US" sz="2800" b="1" dirty="0"/>
          </a:p>
          <a:p>
            <a:pPr eaLnBrk="1" hangingPunct="1">
              <a:lnSpc>
                <a:spcPct val="80000"/>
              </a:lnSpc>
            </a:pPr>
            <a:r>
              <a:rPr lang="zh-CN" altLang="en-US" sz="2800" b="1" dirty="0"/>
              <a:t>组织完成课后实验实训</a:t>
            </a:r>
            <a:r>
              <a:rPr lang="en-US" altLang="zh-CN" sz="2800" b="1" dirty="0"/>
              <a:t>《</a:t>
            </a:r>
            <a:r>
              <a:rPr lang="zh-CN" altLang="en-US" sz="2800" b="1" dirty="0"/>
              <a:t>公司设立实训</a:t>
            </a:r>
            <a:r>
              <a:rPr lang="en-US" altLang="zh-CN" sz="2800" b="1" dirty="0"/>
              <a:t>》</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8"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第三章</a:t>
            </a:r>
            <a:endParaRPr kumimoji="0" lang="zh-CN" altLang="en-US" sz="4400" b="0"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mj-ea"/>
              <a:cs typeface="+mj-cs"/>
            </a:endParaRPr>
          </a:p>
        </p:txBody>
      </p:sp>
      <p:sp>
        <p:nvSpPr>
          <p:cNvPr id="144389"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企业法制度概述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说明</a:t>
            </a:r>
          </a:p>
        </p:txBody>
      </p:sp>
      <p:sp>
        <p:nvSpPr>
          <p:cNvPr id="17411" name="Rectangle 3"/>
          <p:cNvSpPr>
            <a:spLocks noGrp="1"/>
          </p:cNvSpPr>
          <p:nvPr>
            <p:ph idx="1"/>
          </p:nvPr>
        </p:nvSpPr>
        <p:spPr/>
        <p:txBody>
          <a:bodyPr vert="horz" wrap="square" lIns="91440" tIns="45720" rIns="91440" bIns="45720" anchor="t" anchorCtr="0"/>
          <a:lstStyle/>
          <a:p>
            <a:pPr eaLnBrk="1" hangingPunct="1"/>
            <a:r>
              <a:rPr lang="zh-CN" altLang="en-US" b="1" dirty="0">
                <a:ea typeface="楷体_GB2312" pitchFamily="49" charset="-122"/>
              </a:rPr>
              <a:t>经济法是我国一个独立的法律部门，不是一个单独的法律规范。法学界对经济法的含义和体系一直存在较多的争论，没有统一的定论。本书采用经济法通说，即国家干预、管理和调控经济的法律法规的总称。</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说明</a:t>
            </a:r>
          </a:p>
        </p:txBody>
      </p:sp>
      <p:sp>
        <p:nvSpPr>
          <p:cNvPr id="54275" name="Rectangle 3"/>
          <p:cNvSpPr>
            <a:spLocks noGrp="1"/>
          </p:cNvSpPr>
          <p:nvPr>
            <p:ph idx="1"/>
          </p:nvPr>
        </p:nvSpPr>
        <p:spPr>
          <a:xfrm>
            <a:off x="684213" y="1773238"/>
            <a:ext cx="7696200" cy="3657600"/>
          </a:xfrm>
        </p:spPr>
        <p:txBody>
          <a:bodyPr vert="horz" wrap="square" lIns="91440" tIns="45720" rIns="91440" bIns="45720" anchor="t" anchorCtr="0"/>
          <a:lstStyle/>
          <a:p>
            <a:pPr eaLnBrk="1" hangingPunct="1"/>
            <a:r>
              <a:rPr lang="zh-CN" altLang="en-US" sz="2800" b="1" dirty="0">
                <a:ea typeface="楷体_GB2312" pitchFamily="49" charset="-122"/>
              </a:rPr>
              <a:t>除公司法外，在我国市场经济运行过程中还存在其他很多类的主体。具体包括：</a:t>
            </a:r>
          </a:p>
          <a:p>
            <a:pPr eaLnBrk="1" hangingPunct="1"/>
            <a:r>
              <a:rPr lang="zh-CN" altLang="en-US" sz="2800" b="1" dirty="0">
                <a:ea typeface="楷体_GB2312" pitchFamily="49" charset="-122"/>
              </a:rPr>
              <a:t>合伙企业（普通合伙企业和有限合伙企业）</a:t>
            </a:r>
          </a:p>
          <a:p>
            <a:pPr eaLnBrk="1" hangingPunct="1"/>
            <a:r>
              <a:rPr lang="zh-CN" altLang="en-US" sz="2800" b="1" dirty="0">
                <a:ea typeface="楷体_GB2312" pitchFamily="49" charset="-122"/>
              </a:rPr>
              <a:t>个人独资企业</a:t>
            </a:r>
          </a:p>
          <a:p>
            <a:pPr eaLnBrk="1" hangingPunct="1"/>
            <a:r>
              <a:rPr lang="zh-CN" altLang="en-US" sz="2800" b="1" dirty="0">
                <a:ea typeface="楷体_GB2312" pitchFamily="49" charset="-122"/>
              </a:rPr>
              <a:t>外商投资企业</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type="title"/>
          </p:nvPr>
        </p:nvSpPr>
        <p:spPr>
          <a:xfrm>
            <a:off x="685800" y="152400"/>
            <a:ext cx="6870700" cy="755650"/>
          </a:xfrm>
        </p:spPr>
        <p:txBody>
          <a:bodyPr vert="horz" wrap="square" lIns="91440" tIns="45720" rIns="91440" bIns="45720" anchor="b" anchorCtr="0"/>
          <a:lstStyle/>
          <a:p>
            <a:pPr eaLnBrk="1" hangingPunct="1"/>
            <a:r>
              <a:rPr lang="zh-CN" altLang="en-US" b="1" dirty="0">
                <a:ea typeface="华文行楷" panose="02010800040101010101" pitchFamily="2" charset="-122"/>
              </a:rPr>
              <a:t>说明</a:t>
            </a:r>
          </a:p>
        </p:txBody>
      </p:sp>
      <p:sp>
        <p:nvSpPr>
          <p:cNvPr id="55299" name="Rectangle 3"/>
          <p:cNvSpPr>
            <a:spLocks noGrp="1"/>
          </p:cNvSpPr>
          <p:nvPr>
            <p:ph idx="1"/>
          </p:nvPr>
        </p:nvSpPr>
        <p:spPr>
          <a:xfrm>
            <a:off x="684213" y="1196975"/>
            <a:ext cx="7696200" cy="4679950"/>
          </a:xfrm>
        </p:spPr>
        <p:txBody>
          <a:bodyPr vert="horz" wrap="square" lIns="91440" tIns="45720" rIns="91440" bIns="45720" anchor="t" anchorCtr="0"/>
          <a:lstStyle/>
          <a:p>
            <a:pPr eaLnBrk="1" hangingPunct="1"/>
            <a:r>
              <a:rPr lang="en-US" altLang="zh-CN" sz="2400" dirty="0"/>
              <a:t>2007</a:t>
            </a:r>
            <a:r>
              <a:rPr lang="zh-CN" altLang="en-US" sz="2400" dirty="0"/>
              <a:t>年</a:t>
            </a:r>
            <a:r>
              <a:rPr lang="en-US" altLang="zh-CN" sz="2400" dirty="0"/>
              <a:t>6</a:t>
            </a:r>
            <a:r>
              <a:rPr lang="zh-CN" altLang="en-US" sz="2400" dirty="0"/>
              <a:t>月</a:t>
            </a:r>
            <a:r>
              <a:rPr lang="en-US" altLang="zh-CN" sz="2400" dirty="0"/>
              <a:t>1</a:t>
            </a:r>
            <a:r>
              <a:rPr lang="zh-CN" altLang="en-US" sz="2400" dirty="0"/>
              <a:t>日起施行的</a:t>
            </a:r>
            <a:r>
              <a:rPr lang="en-US" altLang="zh-CN" sz="2400" dirty="0"/>
              <a:t>《</a:t>
            </a:r>
            <a:r>
              <a:rPr lang="zh-CN" altLang="en-US" sz="2400" dirty="0"/>
              <a:t>合伙企业法</a:t>
            </a:r>
            <a:r>
              <a:rPr lang="en-US" altLang="zh-CN" sz="2400" dirty="0"/>
              <a:t>》</a:t>
            </a:r>
            <a:r>
              <a:rPr lang="zh-CN" altLang="en-US" sz="2400" dirty="0"/>
              <a:t>新增了有限合伙企业类型，为风险投资提供了良好的环境。</a:t>
            </a:r>
            <a:endParaRPr lang="en-US" altLang="zh-CN" sz="2400" dirty="0"/>
          </a:p>
          <a:p>
            <a:pPr eaLnBrk="1" hangingPunct="1"/>
            <a:r>
              <a:rPr lang="en-US" altLang="zh-CN" sz="2400" dirty="0"/>
              <a:t>2016</a:t>
            </a:r>
            <a:r>
              <a:rPr lang="zh-CN" altLang="en-US" sz="2400" dirty="0"/>
              <a:t>年</a:t>
            </a:r>
            <a:r>
              <a:rPr lang="en-US" altLang="zh-CN" sz="2400" dirty="0"/>
              <a:t>9</a:t>
            </a:r>
            <a:r>
              <a:rPr lang="zh-CN" altLang="en-US" sz="2400" dirty="0"/>
              <a:t>月</a:t>
            </a:r>
            <a:r>
              <a:rPr lang="en-US" altLang="zh-CN" sz="2400" dirty="0"/>
              <a:t>3</a:t>
            </a:r>
            <a:r>
              <a:rPr lang="zh-CN" altLang="en-US" sz="2400" dirty="0"/>
              <a:t>日全国人大常委会针对三部外资企业法进行了统一调整，将原来的批准制改为备案制，但属于国家实施准入特别措施的除外。</a:t>
            </a:r>
            <a:endParaRPr lang="en-US" altLang="zh-CN" sz="2400" dirty="0"/>
          </a:p>
          <a:p>
            <a:pPr eaLnBrk="1" hangingPunct="1"/>
            <a:r>
              <a:rPr lang="en-US" altLang="zh-CN" sz="2400" dirty="0"/>
              <a:t>2020</a:t>
            </a:r>
            <a:r>
              <a:rPr lang="zh-CN" altLang="en-US" sz="2400" dirty="0"/>
              <a:t>年</a:t>
            </a:r>
            <a:r>
              <a:rPr lang="en-US" altLang="zh-CN" sz="2400" dirty="0"/>
              <a:t>1</a:t>
            </a:r>
            <a:r>
              <a:rPr lang="zh-CN" altLang="en-US" sz="2400" dirty="0"/>
              <a:t>月</a:t>
            </a:r>
            <a:r>
              <a:rPr lang="en-US" altLang="zh-CN" sz="2400" dirty="0"/>
              <a:t>1</a:t>
            </a:r>
            <a:r>
              <a:rPr lang="zh-CN" altLang="en-US" sz="2400" dirty="0"/>
              <a:t>日正式实施的</a:t>
            </a:r>
            <a:r>
              <a:rPr lang="en-US" altLang="zh-CN" sz="2400" dirty="0"/>
              <a:t>《</a:t>
            </a:r>
            <a:r>
              <a:rPr lang="zh-CN" altLang="en-US" sz="2400" dirty="0"/>
              <a:t>中华人民共和国外商投资法</a:t>
            </a:r>
            <a:r>
              <a:rPr lang="en-US" altLang="zh-CN" sz="2400" dirty="0"/>
              <a:t>》</a:t>
            </a:r>
            <a:r>
              <a:rPr lang="zh-CN" altLang="en-US" sz="2400" dirty="0"/>
              <a:t>及同日施行的实施条例将上述制度明确。</a:t>
            </a:r>
            <a:endParaRPr lang="en-US" altLang="zh-CN" sz="2400" dirty="0"/>
          </a:p>
          <a:p>
            <a:pPr eaLnBrk="1" hangingPunct="1"/>
            <a:r>
              <a:rPr lang="en-US" altLang="zh-CN" sz="2400" dirty="0"/>
              <a:t>2020</a:t>
            </a:r>
            <a:r>
              <a:rPr lang="zh-CN" altLang="en-US" sz="2400" dirty="0"/>
              <a:t>年</a:t>
            </a:r>
            <a:r>
              <a:rPr lang="en-US" altLang="zh-CN" sz="2400" dirty="0"/>
              <a:t>12</a:t>
            </a:r>
            <a:r>
              <a:rPr lang="zh-CN" altLang="en-US" sz="2400" dirty="0"/>
              <a:t>月</a:t>
            </a:r>
            <a:r>
              <a:rPr lang="en-US" altLang="zh-CN" sz="2400" dirty="0"/>
              <a:t>29</a:t>
            </a:r>
            <a:r>
              <a:rPr lang="zh-CN" altLang="en-US" sz="2400" dirty="0"/>
              <a:t>日最高人民法院又颁布实施了关于审理外商投资企业纠纷案件若干问题的规定（一），针对外商投资企业纠纷出具具体解释。</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a:xfrm>
            <a:off x="685800" y="152400"/>
            <a:ext cx="6870700" cy="1260475"/>
          </a:xfrm>
        </p:spPr>
        <p:txBody>
          <a:bodyPr vert="horz" wrap="square" lIns="91440" tIns="45720" rIns="91440" bIns="45720" anchor="b" anchorCtr="0"/>
          <a:lstStyle/>
          <a:p>
            <a:pPr eaLnBrk="1" hangingPunct="1"/>
            <a:r>
              <a:rPr lang="zh-CN" altLang="en-US" b="1" dirty="0">
                <a:ea typeface="隶书" panose="02010509060101010101" pitchFamily="49" charset="-122"/>
              </a:rPr>
              <a:t>一、合伙企业法概述</a:t>
            </a:r>
          </a:p>
        </p:txBody>
      </p:sp>
      <p:sp>
        <p:nvSpPr>
          <p:cNvPr id="56323" name="Rectangle 3"/>
          <p:cNvSpPr>
            <a:spLocks noGrp="1"/>
          </p:cNvSpPr>
          <p:nvPr>
            <p:ph idx="1"/>
          </p:nvPr>
        </p:nvSpPr>
        <p:spPr>
          <a:xfrm>
            <a:off x="685800" y="1484313"/>
            <a:ext cx="7696200" cy="4752975"/>
          </a:xfrm>
        </p:spPr>
        <p:txBody>
          <a:bodyPr vert="horz" wrap="square" lIns="91440" tIns="45720" rIns="91440" bIns="45720" anchor="t" anchorCtr="0"/>
          <a:lstStyle/>
          <a:p>
            <a:pPr eaLnBrk="1" hangingPunct="1"/>
            <a:r>
              <a:rPr lang="zh-CN" altLang="en-US" b="1" dirty="0"/>
              <a:t>合伙企业，是指自然人、法人和其他组织依照本法在中国境内设立的</a:t>
            </a:r>
            <a:r>
              <a:rPr lang="zh-CN" altLang="en-US" b="1" dirty="0">
                <a:solidFill>
                  <a:srgbClr val="E83B18"/>
                </a:solidFill>
              </a:rPr>
              <a:t>普通合伙企业</a:t>
            </a:r>
            <a:r>
              <a:rPr lang="zh-CN" altLang="en-US" b="1" dirty="0"/>
              <a:t>和</a:t>
            </a:r>
            <a:r>
              <a:rPr lang="zh-CN" altLang="en-US" b="1" dirty="0">
                <a:solidFill>
                  <a:srgbClr val="E83B18"/>
                </a:solidFill>
              </a:rPr>
              <a:t>有限合伙企业</a:t>
            </a:r>
            <a:r>
              <a:rPr lang="zh-CN" altLang="en-US" b="1" dirty="0"/>
              <a:t>。 </a:t>
            </a:r>
          </a:p>
          <a:p>
            <a:pPr eaLnBrk="1" hangingPunct="1"/>
            <a:endParaRPr lang="zh-CN" altLang="en-US" b="1" dirty="0"/>
          </a:p>
          <a:p>
            <a:pPr eaLnBrk="1" hangingPunct="1"/>
            <a:r>
              <a:rPr lang="zh-CN" altLang="en-US" b="1" dirty="0"/>
              <a:t>有限合伙企业由普通合伙人和有限合伙人组成，普通合伙人对合伙企业债务承担无限连带责任，有限合伙人以其认缴的出资额为限对合伙企业债务承担责任。</a:t>
            </a:r>
            <a:r>
              <a:rPr lang="zh-CN" altLang="en-US" dirty="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xfrm>
            <a:off x="685800" y="457200"/>
            <a:ext cx="7772400" cy="990600"/>
          </a:xfrm>
        </p:spPr>
        <p:txBody>
          <a:bodyPr vert="horz" wrap="square" lIns="91440" tIns="45720" rIns="91440" bIns="45720" anchor="b" anchorCtr="0"/>
          <a:lstStyle/>
          <a:p>
            <a:pPr eaLnBrk="1" hangingPunct="1"/>
            <a:r>
              <a:rPr lang="zh-CN" altLang="en-US" b="1" dirty="0">
                <a:ea typeface="隶书" panose="02010509060101010101" pitchFamily="49" charset="-122"/>
              </a:rPr>
              <a:t>普通合伙企业与有限合伙企业</a:t>
            </a:r>
          </a:p>
        </p:txBody>
      </p:sp>
      <p:sp>
        <p:nvSpPr>
          <p:cNvPr id="57347" name="Rectangle 3"/>
          <p:cNvSpPr>
            <a:spLocks noGrp="1"/>
          </p:cNvSpPr>
          <p:nvPr>
            <p:ph idx="1"/>
          </p:nvPr>
        </p:nvSpPr>
        <p:spPr>
          <a:xfrm>
            <a:off x="3200400" y="1676400"/>
            <a:ext cx="2286000" cy="609600"/>
          </a:xfrm>
          <a:solidFill>
            <a:schemeClr val="accent1">
              <a:alpha val="100000"/>
            </a:schemeClr>
          </a:solidFill>
          <a:ln>
            <a:solidFill>
              <a:schemeClr val="tx2">
                <a:alpha val="100000"/>
              </a:schemeClr>
            </a:solidFill>
            <a:miter/>
          </a:ln>
        </p:spPr>
        <p:txBody>
          <a:bodyPr vert="horz" wrap="square" lIns="91440" tIns="45720" rIns="91440" bIns="45720" anchor="t" anchorCtr="0"/>
          <a:lstStyle/>
          <a:p>
            <a:pPr algn="ctr" eaLnBrk="1" hangingPunct="1">
              <a:buNone/>
            </a:pPr>
            <a:r>
              <a:rPr lang="zh-CN" altLang="en-US" b="1" dirty="0"/>
              <a:t>合伙企业</a:t>
            </a:r>
          </a:p>
        </p:txBody>
      </p:sp>
      <p:sp>
        <p:nvSpPr>
          <p:cNvPr id="57348" name="Text Box 4"/>
          <p:cNvSpPr txBox="1"/>
          <p:nvPr/>
        </p:nvSpPr>
        <p:spPr>
          <a:xfrm>
            <a:off x="900113" y="2819400"/>
            <a:ext cx="2159000" cy="466725"/>
          </a:xfrm>
          <a:prstGeom prst="rect">
            <a:avLst/>
          </a:prstGeom>
          <a:solidFill>
            <a:schemeClr val="hlink"/>
          </a:solidFill>
          <a:ln w="9525" cap="flat" cmpd="sng">
            <a:solidFill>
              <a:schemeClr val="tx2"/>
            </a:solidFill>
            <a:prstDash val="solid"/>
            <a:miter/>
            <a:headEnd type="none" w="med" len="med"/>
            <a:tailEnd type="none" w="med" len="med"/>
          </a:ln>
        </p:spPr>
        <p:txBody>
          <a:bodyPr>
            <a:spAutoFit/>
          </a:bodyPr>
          <a:lstStyle/>
          <a:p>
            <a:pPr fontAlgn="ctr">
              <a:spcBef>
                <a:spcPct val="50000"/>
              </a:spcBef>
            </a:pPr>
            <a:r>
              <a:rPr lang="zh-CN" altLang="en-US" sz="2400" b="1" dirty="0">
                <a:latin typeface="Times New Roman" panose="02020603050405020304" pitchFamily="18" charset="0"/>
              </a:rPr>
              <a:t>普通合伙企业</a:t>
            </a:r>
          </a:p>
        </p:txBody>
      </p:sp>
      <p:sp>
        <p:nvSpPr>
          <p:cNvPr id="57349" name="Text Box 7"/>
          <p:cNvSpPr txBox="1"/>
          <p:nvPr/>
        </p:nvSpPr>
        <p:spPr>
          <a:xfrm>
            <a:off x="5292725" y="2781300"/>
            <a:ext cx="2089150" cy="466725"/>
          </a:xfrm>
          <a:prstGeom prst="rect">
            <a:avLst/>
          </a:prstGeom>
          <a:solidFill>
            <a:schemeClr val="hlink"/>
          </a:solidFill>
          <a:ln w="9525" cap="flat" cmpd="sng">
            <a:solidFill>
              <a:schemeClr val="tx2"/>
            </a:solidFill>
            <a:prstDash val="solid"/>
            <a:miter/>
            <a:headEnd type="none" w="med" len="med"/>
            <a:tailEnd type="none" w="med" len="med"/>
          </a:ln>
        </p:spPr>
        <p:txBody>
          <a:bodyPr>
            <a:spAutoFit/>
          </a:bodyPr>
          <a:lstStyle/>
          <a:p>
            <a:r>
              <a:rPr lang="zh-CN" altLang="en-US" sz="2400" b="1" dirty="0">
                <a:latin typeface="Times New Roman" panose="02020603050405020304" pitchFamily="18" charset="0"/>
              </a:rPr>
              <a:t>有限合伙企业</a:t>
            </a:r>
          </a:p>
        </p:txBody>
      </p:sp>
      <p:sp>
        <p:nvSpPr>
          <p:cNvPr id="57350" name="Text Box 8"/>
          <p:cNvSpPr txBox="1"/>
          <p:nvPr/>
        </p:nvSpPr>
        <p:spPr>
          <a:xfrm>
            <a:off x="971550" y="4797425"/>
            <a:ext cx="2089150"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400" b="1" dirty="0">
                <a:latin typeface="Times New Roman" panose="02020603050405020304" pitchFamily="18" charset="0"/>
              </a:rPr>
              <a:t>无限连带责任</a:t>
            </a:r>
          </a:p>
        </p:txBody>
      </p:sp>
      <p:sp>
        <p:nvSpPr>
          <p:cNvPr id="57351" name="Text Box 10"/>
          <p:cNvSpPr txBox="1"/>
          <p:nvPr/>
        </p:nvSpPr>
        <p:spPr>
          <a:xfrm>
            <a:off x="1042988" y="3716338"/>
            <a:ext cx="1871662"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400" b="1" dirty="0">
                <a:latin typeface="Times New Roman" panose="02020603050405020304" pitchFamily="18" charset="0"/>
              </a:rPr>
              <a:t>普通合伙人</a:t>
            </a:r>
          </a:p>
        </p:txBody>
      </p:sp>
      <p:sp>
        <p:nvSpPr>
          <p:cNvPr id="57352" name="Line 14"/>
          <p:cNvSpPr/>
          <p:nvPr/>
        </p:nvSpPr>
        <p:spPr>
          <a:xfrm flipH="1">
            <a:off x="2268538" y="2349500"/>
            <a:ext cx="2062162" cy="431800"/>
          </a:xfrm>
          <a:prstGeom prst="line">
            <a:avLst/>
          </a:prstGeom>
          <a:ln w="28575" cap="flat" cmpd="sng">
            <a:solidFill>
              <a:schemeClr val="tx1"/>
            </a:solidFill>
            <a:prstDash val="solid"/>
            <a:headEnd type="none" w="med" len="med"/>
            <a:tailEnd type="triangle" w="med" len="med"/>
          </a:ln>
        </p:spPr>
      </p:sp>
      <p:sp>
        <p:nvSpPr>
          <p:cNvPr id="57353" name="Line 17"/>
          <p:cNvSpPr/>
          <p:nvPr/>
        </p:nvSpPr>
        <p:spPr>
          <a:xfrm>
            <a:off x="4356100" y="2349500"/>
            <a:ext cx="2087563" cy="431800"/>
          </a:xfrm>
          <a:prstGeom prst="line">
            <a:avLst/>
          </a:prstGeom>
          <a:ln w="28575" cap="flat" cmpd="sng">
            <a:solidFill>
              <a:schemeClr val="tx1"/>
            </a:solidFill>
            <a:prstDash val="solid"/>
            <a:headEnd type="none" w="med" len="med"/>
            <a:tailEnd type="triangle" w="med" len="med"/>
          </a:ln>
        </p:spPr>
      </p:sp>
      <p:sp>
        <p:nvSpPr>
          <p:cNvPr id="57354" name="Line 18"/>
          <p:cNvSpPr/>
          <p:nvPr/>
        </p:nvSpPr>
        <p:spPr>
          <a:xfrm>
            <a:off x="2051050" y="3284538"/>
            <a:ext cx="0" cy="431800"/>
          </a:xfrm>
          <a:prstGeom prst="line">
            <a:avLst/>
          </a:prstGeom>
          <a:ln w="38100" cap="flat" cmpd="sng">
            <a:solidFill>
              <a:schemeClr val="tx1"/>
            </a:solidFill>
            <a:prstDash val="solid"/>
            <a:headEnd type="none" w="med" len="med"/>
            <a:tailEnd type="triangle" w="med" len="med"/>
          </a:ln>
        </p:spPr>
      </p:sp>
      <p:sp>
        <p:nvSpPr>
          <p:cNvPr id="57355" name="Line 19"/>
          <p:cNvSpPr/>
          <p:nvPr/>
        </p:nvSpPr>
        <p:spPr>
          <a:xfrm>
            <a:off x="2051050" y="4221163"/>
            <a:ext cx="0" cy="576262"/>
          </a:xfrm>
          <a:prstGeom prst="line">
            <a:avLst/>
          </a:prstGeom>
          <a:ln w="28575" cap="flat" cmpd="sng">
            <a:solidFill>
              <a:schemeClr val="tx1"/>
            </a:solidFill>
            <a:prstDash val="solid"/>
            <a:headEnd type="none" w="med" len="med"/>
            <a:tailEnd type="triangle" w="med" len="med"/>
          </a:ln>
        </p:spPr>
      </p:sp>
      <p:sp>
        <p:nvSpPr>
          <p:cNvPr id="57356" name="Line 20"/>
          <p:cNvSpPr/>
          <p:nvPr/>
        </p:nvSpPr>
        <p:spPr>
          <a:xfrm flipH="1">
            <a:off x="4932363" y="3284538"/>
            <a:ext cx="1511300" cy="431800"/>
          </a:xfrm>
          <a:prstGeom prst="line">
            <a:avLst/>
          </a:prstGeom>
          <a:ln w="38100" cap="flat" cmpd="sng">
            <a:solidFill>
              <a:schemeClr val="tx1"/>
            </a:solidFill>
            <a:prstDash val="solid"/>
            <a:headEnd type="none" w="med" len="med"/>
            <a:tailEnd type="triangle" w="med" len="med"/>
          </a:ln>
        </p:spPr>
      </p:sp>
      <p:sp>
        <p:nvSpPr>
          <p:cNvPr id="57357" name="Line 21"/>
          <p:cNvSpPr/>
          <p:nvPr/>
        </p:nvSpPr>
        <p:spPr>
          <a:xfrm>
            <a:off x="6465888" y="3284538"/>
            <a:ext cx="1201737" cy="431800"/>
          </a:xfrm>
          <a:prstGeom prst="line">
            <a:avLst/>
          </a:prstGeom>
          <a:ln w="38100" cap="flat" cmpd="sng">
            <a:solidFill>
              <a:schemeClr val="tx1"/>
            </a:solidFill>
            <a:prstDash val="solid"/>
            <a:headEnd type="none" w="med" len="med"/>
            <a:tailEnd type="triangle" w="med" len="med"/>
          </a:ln>
        </p:spPr>
      </p:sp>
      <p:sp>
        <p:nvSpPr>
          <p:cNvPr id="57358" name="Line 22"/>
          <p:cNvSpPr/>
          <p:nvPr/>
        </p:nvSpPr>
        <p:spPr>
          <a:xfrm>
            <a:off x="7596188" y="4221163"/>
            <a:ext cx="0" cy="609600"/>
          </a:xfrm>
          <a:prstGeom prst="line">
            <a:avLst/>
          </a:prstGeom>
          <a:ln w="38100" cap="flat" cmpd="sng">
            <a:solidFill>
              <a:schemeClr val="tx1"/>
            </a:solidFill>
            <a:prstDash val="solid"/>
            <a:headEnd type="none" w="med" len="med"/>
            <a:tailEnd type="triangle" w="med" len="med"/>
          </a:ln>
        </p:spPr>
      </p:sp>
      <p:sp>
        <p:nvSpPr>
          <p:cNvPr id="57359" name="Line 23"/>
          <p:cNvSpPr/>
          <p:nvPr/>
        </p:nvSpPr>
        <p:spPr>
          <a:xfrm>
            <a:off x="5003800" y="4221163"/>
            <a:ext cx="0" cy="576262"/>
          </a:xfrm>
          <a:prstGeom prst="line">
            <a:avLst/>
          </a:prstGeom>
          <a:ln w="38100" cap="flat" cmpd="sng">
            <a:solidFill>
              <a:schemeClr val="tx1"/>
            </a:solidFill>
            <a:prstDash val="solid"/>
            <a:headEnd type="none" w="med" len="med"/>
            <a:tailEnd type="triangle" w="med" len="med"/>
          </a:ln>
        </p:spPr>
      </p:sp>
      <p:sp>
        <p:nvSpPr>
          <p:cNvPr id="57360" name="Text Box 24"/>
          <p:cNvSpPr txBox="1"/>
          <p:nvPr/>
        </p:nvSpPr>
        <p:spPr>
          <a:xfrm>
            <a:off x="4140200" y="3716338"/>
            <a:ext cx="1871663"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400" b="1" dirty="0">
                <a:latin typeface="Times New Roman" panose="02020603050405020304" pitchFamily="18" charset="0"/>
              </a:rPr>
              <a:t>普通合伙人</a:t>
            </a:r>
          </a:p>
        </p:txBody>
      </p:sp>
      <p:sp>
        <p:nvSpPr>
          <p:cNvPr id="57361" name="Text Box 25"/>
          <p:cNvSpPr txBox="1"/>
          <p:nvPr/>
        </p:nvSpPr>
        <p:spPr>
          <a:xfrm>
            <a:off x="6659563" y="3716338"/>
            <a:ext cx="1871662"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400" b="1" dirty="0">
                <a:latin typeface="Times New Roman" panose="02020603050405020304" pitchFamily="18" charset="0"/>
              </a:rPr>
              <a:t>有限合伙人</a:t>
            </a:r>
          </a:p>
        </p:txBody>
      </p:sp>
      <p:sp>
        <p:nvSpPr>
          <p:cNvPr id="57362" name="Text Box 26"/>
          <p:cNvSpPr txBox="1"/>
          <p:nvPr/>
        </p:nvSpPr>
        <p:spPr>
          <a:xfrm>
            <a:off x="4067175" y="4797425"/>
            <a:ext cx="2089150"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spcBef>
                <a:spcPct val="50000"/>
              </a:spcBef>
            </a:pPr>
            <a:r>
              <a:rPr lang="zh-CN" altLang="en-US" sz="2400" b="1" dirty="0">
                <a:latin typeface="Times New Roman" panose="02020603050405020304" pitchFamily="18" charset="0"/>
              </a:rPr>
              <a:t>无限连带责任</a:t>
            </a:r>
          </a:p>
        </p:txBody>
      </p:sp>
      <p:sp>
        <p:nvSpPr>
          <p:cNvPr id="57363" name="Text Box 27"/>
          <p:cNvSpPr txBox="1"/>
          <p:nvPr/>
        </p:nvSpPr>
        <p:spPr>
          <a:xfrm>
            <a:off x="6516688" y="4797425"/>
            <a:ext cx="2089150" cy="466725"/>
          </a:xfrm>
          <a:prstGeom prst="rect">
            <a:avLst/>
          </a:prstGeom>
          <a:solidFill>
            <a:schemeClr val="accent1"/>
          </a:solidFill>
          <a:ln w="9525" cap="flat" cmpd="sng">
            <a:solidFill>
              <a:schemeClr val="tx2"/>
            </a:solidFill>
            <a:prstDash val="solid"/>
            <a:miter/>
            <a:headEnd type="none" w="med" len="med"/>
            <a:tailEnd type="none" w="med" len="med"/>
          </a:ln>
        </p:spPr>
        <p:txBody>
          <a:bodyPr>
            <a:spAutoFit/>
          </a:bodyPr>
          <a:lstStyle/>
          <a:p>
            <a:pPr algn="ctr">
              <a:spcBef>
                <a:spcPct val="50000"/>
              </a:spcBef>
            </a:pPr>
            <a:r>
              <a:rPr lang="zh-CN" altLang="en-US" sz="2400" b="1" dirty="0">
                <a:latin typeface="Times New Roman" panose="02020603050405020304" pitchFamily="18" charset="0"/>
              </a:rPr>
              <a:t>有限责任</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a:xfrm>
            <a:off x="685800" y="152400"/>
            <a:ext cx="6870700" cy="1223963"/>
          </a:xfrm>
        </p:spPr>
        <p:txBody>
          <a:bodyPr vert="horz" wrap="square" lIns="91440" tIns="45720" rIns="91440" bIns="45720" anchor="b" anchorCtr="0"/>
          <a:lstStyle/>
          <a:p>
            <a:pPr eaLnBrk="1" hangingPunct="1"/>
            <a:r>
              <a:rPr lang="zh-CN" altLang="en-US" sz="4000" b="1" dirty="0">
                <a:ea typeface="隶书" panose="02010509060101010101" pitchFamily="49" charset="-122"/>
              </a:rPr>
              <a:t>普通合伙企业与公司的比较</a:t>
            </a:r>
          </a:p>
        </p:txBody>
      </p:sp>
      <p:graphicFrame>
        <p:nvGraphicFramePr>
          <p:cNvPr id="147533" name="Group 77"/>
          <p:cNvGraphicFramePr>
            <a:graphicFrameLocks noGrp="1"/>
          </p:cNvGraphicFramePr>
          <p:nvPr>
            <p:ph idx="1"/>
          </p:nvPr>
        </p:nvGraphicFramePr>
        <p:xfrm>
          <a:off x="250825" y="1412875"/>
          <a:ext cx="8540750" cy="5413375"/>
        </p:xfrm>
        <a:graphic>
          <a:graphicData uri="http://schemas.openxmlformats.org/drawingml/2006/table">
            <a:tbl>
              <a:tblPr/>
              <a:tblGrid>
                <a:gridCol w="2089150">
                  <a:extLst>
                    <a:ext uri="{9D8B030D-6E8A-4147-A177-3AD203B41FA5}">
                      <a16:colId xmlns:a16="http://schemas.microsoft.com/office/drawing/2014/main" val="20000"/>
                    </a:ext>
                  </a:extLst>
                </a:gridCol>
                <a:gridCol w="3240088">
                  <a:extLst>
                    <a:ext uri="{9D8B030D-6E8A-4147-A177-3AD203B41FA5}">
                      <a16:colId xmlns:a16="http://schemas.microsoft.com/office/drawing/2014/main" val="20001"/>
                    </a:ext>
                  </a:extLst>
                </a:gridCol>
                <a:gridCol w="3211512">
                  <a:extLst>
                    <a:ext uri="{9D8B030D-6E8A-4147-A177-3AD203B41FA5}">
                      <a16:colId xmlns:a16="http://schemas.microsoft.com/office/drawing/2014/main" val="20002"/>
                    </a:ext>
                  </a:extLst>
                </a:gridCol>
              </a:tblGrid>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公司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合伙</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54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出资方式不同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实物、知识产权、土地使用权等可以用货币估价并可以依法转让的非货币财产作价出资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除了公司的出资方式外，合伙可以劳务、信用、管理经验、商誉或者不作为等方式出资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组织机构不同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具有完备的法人治理结构（股东会、董事会、兼事会）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由合伙人作出，没有单独的决策机构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385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财产性质不同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拥有独立于股东的公司财产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为全体合伙人共有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79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民事责任承担不同</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以自己的名义独立承担责任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全体合伙人共同承担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41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成立基础不同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公司章程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合伙协议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盈亏负担不同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股东以出资比例和所持股份分享利润；以出资额为限承担责任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按约定处理，没有约定按实缴出资比例处理，无法确定出资比例平均处理。除有限合伙人承担有限责任外，普通合伙人一律承担无限连带责任。</a:t>
                      </a: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238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经营方式不同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公司股东不一定都参与经营管理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a:ln>
                            <a:noFill/>
                          </a:ln>
                          <a:solidFill>
                            <a:schemeClr val="tx1"/>
                          </a:solidFill>
                          <a:effectLst/>
                          <a:latin typeface="Comic Sans MS" panose="030F0702030302020204" pitchFamily="66" charset="0"/>
                          <a:ea typeface="宋体" panose="02010600030101010101" pitchFamily="2" charset="-122"/>
                        </a:rPr>
                        <a:t>除有限合伙人不参与经营外，普通合伙人必须共同从事经营活动</a:t>
                      </a:r>
                      <a:r>
                        <a:rPr kumimoji="0" lang="zh-CN" altLang="en-US" sz="1800" b="0" i="0" u="none" strike="noStrike" cap="none" normalizeH="0" baseline="0">
                          <a:ln>
                            <a:noFill/>
                          </a:ln>
                          <a:solidFill>
                            <a:schemeClr val="tx1"/>
                          </a:solidFill>
                          <a:effectLst/>
                          <a:latin typeface="Comic Sans MS" panose="030F0702030302020204" pitchFamily="66" charset="0"/>
                          <a:ea typeface="宋体" panose="02010600030101010101" pitchFamily="2" charset="-122"/>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普通合伙企业</a:t>
            </a:r>
          </a:p>
        </p:txBody>
      </p:sp>
      <p:sp>
        <p:nvSpPr>
          <p:cNvPr id="59395" name="Rectangle 3"/>
          <p:cNvSpPr>
            <a:spLocks noGrp="1"/>
          </p:cNvSpPr>
          <p:nvPr>
            <p:ph idx="1"/>
          </p:nvPr>
        </p:nvSpPr>
        <p:spPr/>
        <p:txBody>
          <a:bodyPr vert="horz" wrap="square" lIns="91440" tIns="45720" rIns="91440" bIns="45720" anchor="t" anchorCtr="0"/>
          <a:lstStyle/>
          <a:p>
            <a:pPr eaLnBrk="1" hangingPunct="1"/>
            <a:r>
              <a:rPr lang="zh-CN" altLang="en-US" b="1" dirty="0"/>
              <a:t>普通合伙企业由普通合伙人组成，合伙人对合伙企业债务承担</a:t>
            </a:r>
            <a:r>
              <a:rPr lang="zh-CN" altLang="en-US" b="1" u="sng" dirty="0">
                <a:solidFill>
                  <a:srgbClr val="E83B18"/>
                </a:solidFill>
              </a:rPr>
              <a:t>无限连带责任</a:t>
            </a:r>
            <a:r>
              <a:rPr lang="zh-CN" altLang="en-US" b="1" dirty="0"/>
              <a:t>。合伙企业法对普通合伙人承担责任的形式有特别规定的，从其规定。</a:t>
            </a:r>
          </a:p>
          <a:p>
            <a:pPr eaLnBrk="1" hangingPunct="1"/>
            <a:r>
              <a:rPr lang="zh-CN" altLang="en-US" b="1" dirty="0"/>
              <a:t>合伙企业名称中应当标明</a:t>
            </a:r>
            <a:r>
              <a:rPr lang="zh-CN" altLang="en-US" b="1" dirty="0">
                <a:latin typeface="Arial" panose="020B0604020202020204" pitchFamily="34" charset="0"/>
              </a:rPr>
              <a:t>“</a:t>
            </a:r>
            <a:r>
              <a:rPr lang="zh-CN" altLang="en-US" b="1" dirty="0"/>
              <a:t>普通合伙</a:t>
            </a:r>
            <a:r>
              <a:rPr lang="zh-CN" altLang="en-US" b="1" dirty="0">
                <a:latin typeface="Arial" panose="020B0604020202020204" pitchFamily="34" charset="0"/>
              </a:rPr>
              <a:t>”</a:t>
            </a:r>
            <a:r>
              <a:rPr lang="zh-CN" altLang="en-US" b="1" dirty="0"/>
              <a:t>字样。</a:t>
            </a:r>
            <a:r>
              <a:rPr lang="zh-CN" altLang="en-US" dirty="0"/>
              <a: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a:xfrm>
            <a:off x="323850" y="476250"/>
            <a:ext cx="8540750" cy="792163"/>
          </a:xfrm>
        </p:spPr>
        <p:txBody>
          <a:bodyPr vert="horz" wrap="square" lIns="91440" tIns="45720" rIns="91440" bIns="45720" anchor="b" anchorCtr="0"/>
          <a:lstStyle/>
          <a:p>
            <a:pPr eaLnBrk="1" hangingPunct="1"/>
            <a:r>
              <a:rPr lang="zh-CN" altLang="en-US" b="1" dirty="0">
                <a:ea typeface="隶书" panose="02010509060101010101" pitchFamily="49" charset="-122"/>
              </a:rPr>
              <a:t>案  例</a:t>
            </a:r>
          </a:p>
        </p:txBody>
      </p:sp>
      <p:sp>
        <p:nvSpPr>
          <p:cNvPr id="60419" name="Rectangle 3"/>
          <p:cNvSpPr>
            <a:spLocks noGrp="1"/>
          </p:cNvSpPr>
          <p:nvPr>
            <p:ph idx="1"/>
          </p:nvPr>
        </p:nvSpPr>
        <p:spPr>
          <a:xfrm>
            <a:off x="250825" y="1268413"/>
            <a:ext cx="8540750" cy="5589587"/>
          </a:xfrm>
        </p:spPr>
        <p:txBody>
          <a:bodyPr vert="horz" wrap="square" lIns="91440" tIns="45720" rIns="91440" bIns="45720" anchor="t" anchorCtr="0"/>
          <a:lstStyle/>
          <a:p>
            <a:pPr eaLnBrk="1" hangingPunct="1">
              <a:lnSpc>
                <a:spcPct val="90000"/>
              </a:lnSpc>
            </a:pPr>
            <a:r>
              <a:rPr lang="zh-CN" altLang="en-US" b="1" dirty="0"/>
              <a:t>王、张、李三人订一份合伙协议。该协议的下列哪一项内容不符合合伙企业法的规定？</a:t>
            </a:r>
          </a:p>
          <a:p>
            <a:pPr eaLnBrk="1" hangingPunct="1">
              <a:lnSpc>
                <a:spcPct val="90000"/>
              </a:lnSpc>
            </a:pPr>
            <a:r>
              <a:rPr lang="en-US" altLang="zh-CN" b="1" dirty="0"/>
              <a:t>A</a:t>
            </a:r>
            <a:r>
              <a:rPr lang="zh-CN" altLang="en-US" b="1" dirty="0"/>
              <a:t>、王的出资现金为</a:t>
            </a:r>
            <a:r>
              <a:rPr lang="en-US" altLang="zh-CN" b="1" dirty="0"/>
              <a:t>8000</a:t>
            </a:r>
            <a:r>
              <a:rPr lang="zh-CN" altLang="en-US" b="1" dirty="0"/>
              <a:t>元，于合伙企业成立后半年内缴付</a:t>
            </a:r>
          </a:p>
          <a:p>
            <a:pPr eaLnBrk="1" hangingPunct="1">
              <a:lnSpc>
                <a:spcPct val="90000"/>
              </a:lnSpc>
            </a:pPr>
            <a:r>
              <a:rPr lang="en-US" altLang="zh-CN" b="1" dirty="0"/>
              <a:t>B</a:t>
            </a:r>
            <a:r>
              <a:rPr lang="zh-CN" altLang="en-US" b="1" dirty="0"/>
              <a:t>、张的出资为现金</a:t>
            </a:r>
            <a:r>
              <a:rPr lang="en-US" altLang="zh-CN" b="1" dirty="0"/>
              <a:t>10</a:t>
            </a:r>
            <a:r>
              <a:rPr lang="zh-CN" altLang="en-US" b="1" dirty="0"/>
              <a:t>万元和以劳务作价</a:t>
            </a:r>
            <a:r>
              <a:rPr lang="en-US" altLang="zh-CN" b="1" dirty="0"/>
              <a:t>6000</a:t>
            </a:r>
            <a:r>
              <a:rPr lang="zh-CN" altLang="en-US" b="1" dirty="0"/>
              <a:t>元</a:t>
            </a:r>
          </a:p>
          <a:p>
            <a:pPr eaLnBrk="1" hangingPunct="1">
              <a:lnSpc>
                <a:spcPct val="90000"/>
              </a:lnSpc>
            </a:pPr>
            <a:r>
              <a:rPr lang="en-US" altLang="zh-CN" b="1" dirty="0"/>
              <a:t>C</a:t>
            </a:r>
            <a:r>
              <a:rPr lang="zh-CN" altLang="en-US" b="1" dirty="0"/>
              <a:t>、李的出资为作价</a:t>
            </a:r>
            <a:r>
              <a:rPr lang="en-US" altLang="zh-CN" b="1" dirty="0"/>
              <a:t>9</a:t>
            </a:r>
            <a:r>
              <a:rPr lang="zh-CN" altLang="en-US" b="1" dirty="0"/>
              <a:t>万元的桑塔纳汽车一辆，不办理过户，李仍对该车保留所有权</a:t>
            </a:r>
          </a:p>
          <a:p>
            <a:pPr eaLnBrk="1" hangingPunct="1">
              <a:lnSpc>
                <a:spcPct val="90000"/>
              </a:lnSpc>
            </a:pPr>
            <a:r>
              <a:rPr lang="en-US" altLang="zh-CN" b="1" dirty="0"/>
              <a:t>D</a:t>
            </a:r>
            <a:r>
              <a:rPr lang="zh-CN" altLang="en-US" b="1" dirty="0"/>
              <a:t>、合伙企业经营期限，于合伙企业成立满</a:t>
            </a:r>
            <a:r>
              <a:rPr lang="en-US" altLang="zh-CN" b="1" dirty="0"/>
              <a:t>6</a:t>
            </a:r>
            <a:r>
              <a:rPr lang="zh-CN" altLang="en-US" b="1" dirty="0"/>
              <a:t>个月时再协商确定</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普通合伙企业财产</a:t>
            </a:r>
          </a:p>
        </p:txBody>
      </p:sp>
      <p:sp>
        <p:nvSpPr>
          <p:cNvPr id="61443" name="Rectangle 3"/>
          <p:cNvSpPr>
            <a:spLocks noGrp="1"/>
          </p:cNvSpPr>
          <p:nvPr>
            <p:ph idx="1"/>
          </p:nvPr>
        </p:nvSpPr>
        <p:spPr/>
        <p:txBody>
          <a:bodyPr vert="horz" wrap="square" lIns="91440" tIns="45720" rIns="91440" bIns="45720" anchor="t" anchorCtr="0"/>
          <a:lstStyle/>
          <a:p>
            <a:pPr eaLnBrk="1" hangingPunct="1"/>
            <a:r>
              <a:rPr lang="zh-CN" altLang="en-US" b="1" dirty="0"/>
              <a:t>按份共有</a:t>
            </a:r>
          </a:p>
          <a:p>
            <a:pPr eaLnBrk="1" hangingPunct="1"/>
            <a:r>
              <a:rPr lang="zh-CN" altLang="en-US" b="1" dirty="0"/>
              <a:t>对内转让</a:t>
            </a:r>
            <a:r>
              <a:rPr lang="en-US" altLang="zh-CN" b="1" dirty="0">
                <a:latin typeface="Arial" panose="020B0604020202020204" pitchFamily="34" charset="0"/>
              </a:rPr>
              <a:t>——</a:t>
            </a:r>
            <a:r>
              <a:rPr lang="zh-CN" altLang="en-US" b="1" dirty="0"/>
              <a:t>通知</a:t>
            </a:r>
          </a:p>
          <a:p>
            <a:pPr eaLnBrk="1" hangingPunct="1"/>
            <a:r>
              <a:rPr lang="zh-CN" altLang="en-US" b="1" dirty="0"/>
              <a:t>对外转让</a:t>
            </a:r>
            <a:r>
              <a:rPr lang="en-US" altLang="zh-CN" b="1" dirty="0">
                <a:latin typeface="Arial" panose="020B0604020202020204" pitchFamily="34" charset="0"/>
              </a:rPr>
              <a:t>——</a:t>
            </a:r>
            <a:r>
              <a:rPr lang="zh-CN" altLang="en-US" b="1" dirty="0"/>
              <a:t>一致同意</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p:cNvSpPr>
            <a:spLocks noGrp="1"/>
          </p:cNvSpPr>
          <p:nvPr>
            <p:ph idx="1"/>
          </p:nvPr>
        </p:nvSpPr>
        <p:spPr>
          <a:xfrm>
            <a:off x="323850" y="1196975"/>
            <a:ext cx="8540750" cy="4194175"/>
          </a:xfrm>
        </p:spPr>
        <p:txBody>
          <a:bodyPr vert="horz" wrap="square" lIns="91440" tIns="45720" rIns="91440" bIns="45720" anchor="t" anchorCtr="0"/>
          <a:lstStyle/>
          <a:p>
            <a:pPr eaLnBrk="1" hangingPunct="1">
              <a:lnSpc>
                <a:spcPct val="90000"/>
              </a:lnSpc>
            </a:pPr>
            <a:r>
              <a:rPr lang="en-US" altLang="zh-CN" sz="2800" b="1" dirty="0"/>
              <a:t>2000</a:t>
            </a:r>
            <a:r>
              <a:rPr lang="zh-CN" altLang="en-US" sz="2800" b="1" dirty="0"/>
              <a:t>年</a:t>
            </a:r>
            <a:r>
              <a:rPr lang="en-US" altLang="zh-CN" sz="2800" b="1" dirty="0"/>
              <a:t>3</a:t>
            </a:r>
            <a:r>
              <a:rPr lang="zh-CN" altLang="en-US" sz="2800" b="1" dirty="0"/>
              <a:t>月，甲、乙、丙开办一合伙企业，同年</a:t>
            </a:r>
            <a:r>
              <a:rPr lang="en-US" altLang="zh-CN" sz="2800" b="1" dirty="0"/>
              <a:t>6</a:t>
            </a:r>
            <a:r>
              <a:rPr lang="zh-CN" altLang="en-US" sz="2800" b="1" dirty="0"/>
              <a:t>月甲与丁结婚。</a:t>
            </a:r>
            <a:r>
              <a:rPr lang="en-US" altLang="zh-CN" sz="2800" b="1" dirty="0"/>
              <a:t>2005</a:t>
            </a:r>
            <a:r>
              <a:rPr lang="zh-CN" altLang="en-US" sz="2800" b="1" dirty="0"/>
              <a:t>年</a:t>
            </a:r>
            <a:r>
              <a:rPr lang="en-US" altLang="zh-CN" sz="2800" b="1" dirty="0"/>
              <a:t>8</a:t>
            </a:r>
            <a:r>
              <a:rPr lang="zh-CN" altLang="en-US" sz="2800" b="1" dirty="0"/>
              <a:t>月，双方协议离婚，约定将合伙企业中甲的财产份额全部转让给丁。下列哪些说法不正确？</a:t>
            </a:r>
          </a:p>
          <a:p>
            <a:pPr eaLnBrk="1" hangingPunct="1">
              <a:lnSpc>
                <a:spcPct val="90000"/>
              </a:lnSpc>
            </a:pPr>
            <a:r>
              <a:rPr lang="en-US" altLang="zh-CN" sz="2800" b="1" dirty="0"/>
              <a:t>A</a:t>
            </a:r>
            <a:r>
              <a:rPr lang="zh-CN" altLang="en-US" sz="2800" b="1" dirty="0"/>
              <a:t>、合伙企业中甲的财产份额属于夫妻共同财产</a:t>
            </a:r>
          </a:p>
          <a:p>
            <a:pPr eaLnBrk="1" hangingPunct="1">
              <a:lnSpc>
                <a:spcPct val="90000"/>
              </a:lnSpc>
            </a:pPr>
            <a:r>
              <a:rPr lang="en-US" altLang="zh-CN" sz="2800" b="1" dirty="0"/>
              <a:t>B</a:t>
            </a:r>
            <a:r>
              <a:rPr lang="zh-CN" altLang="en-US" sz="2800" b="1" dirty="0"/>
              <a:t>、如乙、丙同意，丁依法取得合伙人的地位</a:t>
            </a:r>
          </a:p>
          <a:p>
            <a:pPr eaLnBrk="1" hangingPunct="1">
              <a:lnSpc>
                <a:spcPct val="90000"/>
              </a:lnSpc>
            </a:pPr>
            <a:r>
              <a:rPr lang="en-US" altLang="zh-CN" sz="2800" b="1" dirty="0"/>
              <a:t>C</a:t>
            </a:r>
            <a:r>
              <a:rPr lang="zh-CN" altLang="en-US" sz="2800" b="1" dirty="0"/>
              <a:t>、如乙、丙不同意丁入伙，必须购买该财产份额</a:t>
            </a:r>
          </a:p>
          <a:p>
            <a:pPr eaLnBrk="1" hangingPunct="1">
              <a:lnSpc>
                <a:spcPct val="90000"/>
              </a:lnSpc>
            </a:pPr>
            <a:r>
              <a:rPr lang="en-US" altLang="zh-CN" sz="2800" b="1" dirty="0"/>
              <a:t>D</a:t>
            </a:r>
            <a:r>
              <a:rPr lang="zh-CN" altLang="en-US" sz="2800" b="1" dirty="0"/>
              <a:t>、合伙企业应清算，丁分得甲应得财产份额</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普通合伙企业的损益分配</a:t>
            </a:r>
          </a:p>
        </p:txBody>
      </p:sp>
      <p:sp>
        <p:nvSpPr>
          <p:cNvPr id="63491"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b="1" dirty="0"/>
              <a:t>合伙企业的利润分配、亏损分担：</a:t>
            </a:r>
          </a:p>
          <a:p>
            <a:pPr eaLnBrk="1" hangingPunct="1">
              <a:lnSpc>
                <a:spcPct val="90000"/>
              </a:lnSpc>
            </a:pPr>
            <a:r>
              <a:rPr lang="en-US" altLang="zh-CN" b="1" dirty="0">
                <a:latin typeface="Arial" panose="020B0604020202020204" pitchFamily="34" charset="0"/>
              </a:rPr>
              <a:t>——</a:t>
            </a:r>
            <a:r>
              <a:rPr lang="zh-CN" altLang="en-US" b="1" dirty="0"/>
              <a:t>按照合伙协议的约定办理；</a:t>
            </a:r>
          </a:p>
          <a:p>
            <a:pPr eaLnBrk="1" hangingPunct="1">
              <a:lnSpc>
                <a:spcPct val="90000"/>
              </a:lnSpc>
            </a:pPr>
            <a:r>
              <a:rPr lang="en-US" altLang="zh-CN" b="1" dirty="0">
                <a:latin typeface="Arial" panose="020B0604020202020204" pitchFamily="34" charset="0"/>
              </a:rPr>
              <a:t>——</a:t>
            </a:r>
            <a:r>
              <a:rPr lang="zh-CN" altLang="en-US" b="1" dirty="0"/>
              <a:t>由合伙人协商决定；</a:t>
            </a:r>
          </a:p>
          <a:p>
            <a:pPr eaLnBrk="1" hangingPunct="1">
              <a:lnSpc>
                <a:spcPct val="90000"/>
              </a:lnSpc>
            </a:pPr>
            <a:r>
              <a:rPr lang="en-US" altLang="zh-CN" b="1" dirty="0">
                <a:latin typeface="Arial" panose="020B0604020202020204" pitchFamily="34" charset="0"/>
              </a:rPr>
              <a:t>——</a:t>
            </a:r>
            <a:r>
              <a:rPr lang="zh-CN" altLang="en-US" b="1" dirty="0"/>
              <a:t>由合伙人按照实缴出资比例分配、分担；</a:t>
            </a:r>
          </a:p>
          <a:p>
            <a:pPr eaLnBrk="1" hangingPunct="1">
              <a:lnSpc>
                <a:spcPct val="90000"/>
              </a:lnSpc>
            </a:pPr>
            <a:r>
              <a:rPr lang="en-US" altLang="zh-CN" b="1" dirty="0">
                <a:latin typeface="Arial" panose="020B0604020202020204" pitchFamily="34" charset="0"/>
              </a:rPr>
              <a:t>——</a:t>
            </a:r>
            <a:r>
              <a:rPr lang="zh-CN" altLang="en-US" b="1" dirty="0"/>
              <a:t>无法确定出资比例的，平均分配、分担。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685800" y="152400"/>
            <a:ext cx="6870700" cy="1223963"/>
          </a:xfrm>
        </p:spPr>
        <p:txBody>
          <a:bodyPr vert="horz" wrap="square" lIns="91440" tIns="45720" rIns="91440" bIns="45720" anchor="b" anchorCtr="0"/>
          <a:lstStyle/>
          <a:p>
            <a:pPr eaLnBrk="1" hangingPunct="1"/>
            <a:r>
              <a:rPr lang="zh-CN" altLang="en-US" b="1" dirty="0">
                <a:ea typeface="隶书" panose="02010509060101010101" pitchFamily="49" charset="-122"/>
              </a:rPr>
              <a:t>引入案例</a:t>
            </a:r>
          </a:p>
        </p:txBody>
      </p:sp>
      <p:sp>
        <p:nvSpPr>
          <p:cNvPr id="18435" name="Rectangle 3"/>
          <p:cNvSpPr>
            <a:spLocks noGrp="1"/>
          </p:cNvSpPr>
          <p:nvPr>
            <p:ph idx="1"/>
          </p:nvPr>
        </p:nvSpPr>
        <p:spPr>
          <a:xfrm>
            <a:off x="323850" y="1628775"/>
            <a:ext cx="8569325" cy="4608513"/>
          </a:xfrm>
        </p:spPr>
        <p:txBody>
          <a:bodyPr vert="horz" wrap="square" lIns="91440" tIns="45720" rIns="91440" bIns="45720" anchor="t" anchorCtr="0"/>
          <a:lstStyle/>
          <a:p>
            <a:pPr eaLnBrk="1" hangingPunct="1">
              <a:lnSpc>
                <a:spcPct val="80000"/>
              </a:lnSpc>
            </a:pPr>
            <a:r>
              <a:rPr lang="zh-CN" altLang="en-US" sz="2400" b="1" dirty="0">
                <a:latin typeface="楷体_GB2312" pitchFamily="49" charset="-122"/>
                <a:ea typeface="楷体_GB2312" pitchFamily="49" charset="-122"/>
              </a:rPr>
              <a:t>在</a:t>
            </a:r>
            <a:r>
              <a:rPr lang="en-US" altLang="zh-CN" sz="2400" b="1" dirty="0">
                <a:latin typeface="楷体_GB2312" pitchFamily="49" charset="-122"/>
                <a:ea typeface="楷体_GB2312" pitchFamily="49" charset="-122"/>
              </a:rPr>
              <a:t>1981</a:t>
            </a:r>
            <a:r>
              <a:rPr lang="zh-CN" altLang="en-US" sz="2400" b="1" dirty="0">
                <a:latin typeface="楷体_GB2312" pitchFamily="49" charset="-122"/>
                <a:ea typeface="楷体_GB2312" pitchFamily="49" charset="-122"/>
              </a:rPr>
              <a:t>年和</a:t>
            </a:r>
            <a:r>
              <a:rPr lang="en-US" altLang="zh-CN" sz="2400" b="1" dirty="0">
                <a:latin typeface="楷体_GB2312" pitchFamily="49" charset="-122"/>
                <a:ea typeface="楷体_GB2312" pitchFamily="49" charset="-122"/>
              </a:rPr>
              <a:t>1982</a:t>
            </a:r>
            <a:r>
              <a:rPr lang="zh-CN" altLang="en-US" sz="2400" b="1" dirty="0">
                <a:latin typeface="楷体_GB2312" pitchFamily="49" charset="-122"/>
                <a:ea typeface="楷体_GB2312" pitchFamily="49" charset="-122"/>
              </a:rPr>
              <a:t>年初，美国航空公司（</a:t>
            </a:r>
            <a:r>
              <a:rPr lang="en-US" altLang="zh-CN" sz="2400" b="1" dirty="0">
                <a:latin typeface="楷体_GB2312" pitchFamily="49" charset="-122"/>
                <a:ea typeface="楷体_GB2312" pitchFamily="49" charset="-122"/>
              </a:rPr>
              <a:t>AA</a:t>
            </a:r>
            <a:r>
              <a:rPr lang="zh-CN" altLang="en-US" sz="2400" b="1" dirty="0">
                <a:latin typeface="楷体_GB2312" pitchFamily="49" charset="-122"/>
                <a:ea typeface="楷体_GB2312" pitchFamily="49" charset="-122"/>
              </a:rPr>
              <a:t>）和勃兰尼夫航空公司（</a:t>
            </a:r>
            <a:r>
              <a:rPr lang="en-US" altLang="zh-CN" sz="2400" b="1" dirty="0">
                <a:latin typeface="楷体_GB2312" pitchFamily="49" charset="-122"/>
                <a:ea typeface="楷体_GB2312" pitchFamily="49" charset="-122"/>
              </a:rPr>
              <a:t>BA</a:t>
            </a:r>
            <a:r>
              <a:rPr lang="zh-CN" altLang="en-US" sz="2400" b="1" dirty="0">
                <a:latin typeface="楷体_GB2312" pitchFamily="49" charset="-122"/>
                <a:ea typeface="楷体_GB2312" pitchFamily="49" charset="-122"/>
              </a:rPr>
              <a:t>）的客源竞争异常激烈，两家竞相削价以争夺市场份额。</a:t>
            </a:r>
            <a:r>
              <a:rPr lang="en-US" altLang="zh-CN" sz="2400" b="1" dirty="0">
                <a:latin typeface="楷体_GB2312" pitchFamily="49" charset="-122"/>
                <a:ea typeface="楷体_GB2312" pitchFamily="49" charset="-122"/>
              </a:rPr>
              <a:t>1982</a:t>
            </a:r>
            <a:r>
              <a:rPr lang="zh-CN" altLang="en-US" sz="2400" b="1" dirty="0">
                <a:latin typeface="楷体_GB2312" pitchFamily="49" charset="-122"/>
                <a:ea typeface="楷体_GB2312" pitchFamily="49" charset="-122"/>
              </a:rPr>
              <a:t>年</a:t>
            </a:r>
            <a:r>
              <a:rPr lang="en-US" altLang="zh-CN" sz="2400" b="1" dirty="0">
                <a:latin typeface="楷体_GB2312" pitchFamily="49" charset="-122"/>
                <a:ea typeface="楷体_GB2312" pitchFamily="49" charset="-122"/>
              </a:rPr>
              <a:t>2</a:t>
            </a:r>
            <a:r>
              <a:rPr lang="zh-CN" altLang="en-US" sz="2400" b="1" dirty="0">
                <a:latin typeface="楷体_GB2312" pitchFamily="49" charset="-122"/>
                <a:ea typeface="楷体_GB2312" pitchFamily="49" charset="-122"/>
              </a:rPr>
              <a:t>月</a:t>
            </a:r>
            <a:r>
              <a:rPr lang="en-US" altLang="zh-CN" sz="2400" b="1" dirty="0">
                <a:latin typeface="楷体_GB2312" pitchFamily="49" charset="-122"/>
                <a:ea typeface="楷体_GB2312" pitchFamily="49" charset="-122"/>
              </a:rPr>
              <a:t>21</a:t>
            </a:r>
            <a:r>
              <a:rPr lang="zh-CN" altLang="en-US" sz="2400" b="1" dirty="0">
                <a:latin typeface="楷体_GB2312" pitchFamily="49" charset="-122"/>
                <a:ea typeface="楷体_GB2312" pitchFamily="49" charset="-122"/>
              </a:rPr>
              <a:t>日，</a:t>
            </a:r>
            <a:r>
              <a:rPr lang="en-US" altLang="zh-CN" sz="2400" b="1" dirty="0">
                <a:latin typeface="楷体_GB2312" pitchFamily="49" charset="-122"/>
                <a:ea typeface="楷体_GB2312" pitchFamily="49" charset="-122"/>
              </a:rPr>
              <a:t>AA</a:t>
            </a:r>
            <a:r>
              <a:rPr lang="zh-CN" altLang="en-US" sz="2400" b="1" dirty="0">
                <a:latin typeface="楷体_GB2312" pitchFamily="49" charset="-122"/>
                <a:ea typeface="楷体_GB2312" pitchFamily="49" charset="-122"/>
              </a:rPr>
              <a:t>总裁克伦代尔与</a:t>
            </a:r>
            <a:r>
              <a:rPr lang="en-US" altLang="zh-CN" sz="2400" b="1" dirty="0">
                <a:latin typeface="楷体_GB2312" pitchFamily="49" charset="-122"/>
                <a:ea typeface="楷体_GB2312" pitchFamily="49" charset="-122"/>
              </a:rPr>
              <a:t>BA</a:t>
            </a:r>
            <a:r>
              <a:rPr lang="zh-CN" altLang="en-US" sz="2400" b="1" dirty="0">
                <a:latin typeface="楷体_GB2312" pitchFamily="49" charset="-122"/>
                <a:ea typeface="楷体_GB2312" pitchFamily="49" charset="-122"/>
              </a:rPr>
              <a:t>总裁帕特南通了一次电话，其中的关键内容是：</a:t>
            </a:r>
          </a:p>
          <a:p>
            <a:pPr eaLnBrk="1" hangingPunct="1">
              <a:lnSpc>
                <a:spcPct val="80000"/>
              </a:lnSpc>
            </a:pPr>
            <a:r>
              <a:rPr lang="zh-CN" altLang="en-US" sz="2400" b="1" dirty="0">
                <a:latin typeface="楷体_GB2312" pitchFamily="49" charset="-122"/>
                <a:ea typeface="楷体_GB2312" pitchFamily="49" charset="-122"/>
              </a:rPr>
              <a:t>克：我有一个建议要给你，将你的价格提高</a:t>
            </a:r>
            <a:r>
              <a:rPr lang="en-US" altLang="zh-CN" sz="2400" b="1" dirty="0">
                <a:latin typeface="楷体_GB2312" pitchFamily="49" charset="-122"/>
                <a:ea typeface="楷体_GB2312" pitchFamily="49" charset="-122"/>
              </a:rPr>
              <a:t>20</a:t>
            </a:r>
            <a:r>
              <a:rPr lang="zh-CN" altLang="en-US" sz="2400" b="1" dirty="0">
                <a:latin typeface="楷体_GB2312" pitchFamily="49" charset="-122"/>
                <a:ea typeface="楷体_GB2312" pitchFamily="49" charset="-122"/>
              </a:rPr>
              <a:t>％，明天我也会同样提价。你会赚到更多的钞票，我也可以。</a:t>
            </a:r>
          </a:p>
          <a:p>
            <a:pPr eaLnBrk="1" hangingPunct="1">
              <a:lnSpc>
                <a:spcPct val="80000"/>
              </a:lnSpc>
            </a:pPr>
            <a:r>
              <a:rPr lang="zh-CN" altLang="en-US" sz="2400" b="1" dirty="0">
                <a:latin typeface="楷体_GB2312" pitchFamily="49" charset="-122"/>
                <a:ea typeface="楷体_GB2312" pitchFamily="49" charset="-122"/>
              </a:rPr>
              <a:t>帕：我们可不能讨论定价问题</a:t>
            </a:r>
          </a:p>
          <a:p>
            <a:pPr eaLnBrk="1" hangingPunct="1">
              <a:lnSpc>
                <a:spcPct val="80000"/>
              </a:lnSpc>
            </a:pPr>
            <a:r>
              <a:rPr lang="zh-CN" altLang="en-US" sz="2400" b="1" dirty="0">
                <a:latin typeface="楷体_GB2312" pitchFamily="49" charset="-122"/>
                <a:ea typeface="楷体_GB2312" pitchFamily="49" charset="-122"/>
              </a:rPr>
              <a:t>克：哦，我们可以讨论我们想要讨论的任何事情。</a:t>
            </a:r>
          </a:p>
          <a:p>
            <a:pPr eaLnBrk="1" hangingPunct="1">
              <a:lnSpc>
                <a:spcPct val="80000"/>
              </a:lnSpc>
            </a:pPr>
            <a:r>
              <a:rPr lang="zh-CN" altLang="en-US" sz="2400" b="1" dirty="0">
                <a:latin typeface="楷体_GB2312" pitchFamily="49" charset="-122"/>
                <a:ea typeface="楷体_GB2312" pitchFamily="49" charset="-122"/>
              </a:rPr>
              <a:t>克伦代尔先生没料到的是，这次通话被录了音。克伦代尔先生错了，公司首脑并不能讨论他们想讨论的任何事情，讨论定价和同意固定价格违反了美国的反垄断法案</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谢尔曼法案</a:t>
            </a:r>
            <a:r>
              <a:rPr lang="en-US" altLang="zh-CN" sz="2400" b="1" dirty="0">
                <a:latin typeface="楷体_GB2312" pitchFamily="49" charset="-122"/>
                <a:ea typeface="楷体_GB2312" pitchFamily="49" charset="-122"/>
              </a:rPr>
              <a:t>》</a:t>
            </a:r>
            <a:r>
              <a:rPr lang="zh-CN" altLang="en-US" sz="2400" b="1" dirty="0">
                <a:latin typeface="楷体_GB2312" pitchFamily="49" charset="-122"/>
                <a:ea typeface="楷体_GB2312" pitchFamily="49" charset="-122"/>
              </a:rPr>
              <a:t>第一条。在了解到这次通话以后，司法部立即指控克伦代尔提议固定价格，违反了反托拉斯法，课以重罚。</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xfrm>
            <a:off x="685800" y="152400"/>
            <a:ext cx="6870700" cy="1427163"/>
          </a:xfrm>
        </p:spPr>
        <p:txBody>
          <a:bodyPr vert="horz" wrap="square" lIns="91440" tIns="45720" rIns="91440" bIns="45720" anchor="b" anchorCtr="0"/>
          <a:lstStyle/>
          <a:p>
            <a:pPr eaLnBrk="1" hangingPunct="1"/>
            <a:r>
              <a:rPr lang="zh-CN" altLang="en-US" b="1" dirty="0">
                <a:ea typeface="隶书" panose="02010509060101010101" pitchFamily="49" charset="-122"/>
              </a:rPr>
              <a:t>入伙与退伙</a:t>
            </a:r>
          </a:p>
        </p:txBody>
      </p:sp>
      <p:sp>
        <p:nvSpPr>
          <p:cNvPr id="64515" name="Rectangle 3"/>
          <p:cNvSpPr>
            <a:spLocks noGrp="1"/>
          </p:cNvSpPr>
          <p:nvPr>
            <p:ph idx="1"/>
          </p:nvPr>
        </p:nvSpPr>
        <p:spPr>
          <a:xfrm>
            <a:off x="250825" y="1700213"/>
            <a:ext cx="8540750" cy="4608512"/>
          </a:xfrm>
        </p:spPr>
        <p:txBody>
          <a:bodyPr vert="horz" wrap="square" lIns="91440" tIns="45720" rIns="91440" bIns="45720" anchor="t" anchorCtr="0"/>
          <a:lstStyle/>
          <a:p>
            <a:pPr eaLnBrk="1" hangingPunct="1">
              <a:lnSpc>
                <a:spcPct val="90000"/>
              </a:lnSpc>
            </a:pPr>
            <a:r>
              <a:rPr lang="zh-CN" altLang="en-US" sz="2400" b="1" dirty="0">
                <a:latin typeface="楷体_GB2312" pitchFamily="49" charset="-122"/>
                <a:ea typeface="楷体_GB2312" pitchFamily="49" charset="-122"/>
              </a:rPr>
              <a:t>甲、乙开设一合伙企业，经营花店。起初两年，生意不错。后丙请求加入，甲乙均同意。加入前，合伙对外欠下</a:t>
            </a:r>
            <a:r>
              <a:rPr lang="en-US" altLang="zh-CN" sz="2400" b="1" dirty="0">
                <a:latin typeface="楷体_GB2312" pitchFamily="49" charset="-122"/>
                <a:ea typeface="楷体_GB2312" pitchFamily="49" charset="-122"/>
              </a:rPr>
              <a:t>1</a:t>
            </a:r>
            <a:r>
              <a:rPr lang="zh-CN" altLang="en-US" sz="2400" b="1" dirty="0">
                <a:latin typeface="楷体_GB2312" pitchFamily="49" charset="-122"/>
                <a:ea typeface="楷体_GB2312" pitchFamily="49" charset="-122"/>
              </a:rPr>
              <a:t>万元债务。不久，花店生意渐淡，入不敷出。丙不愿再继续，退出合伙。并在退伙时和甲乙就合伙债务进行了清算，偿还了自己应当承担的份额。请问下列说法正确的是</a:t>
            </a:r>
          </a:p>
          <a:p>
            <a:pPr eaLnBrk="1" hangingPunct="1">
              <a:lnSpc>
                <a:spcPct val="90000"/>
              </a:lnSpc>
            </a:pPr>
            <a:r>
              <a:rPr lang="en-US" altLang="zh-CN" sz="2400" b="1" dirty="0">
                <a:latin typeface="楷体_GB2312" pitchFamily="49" charset="-122"/>
                <a:ea typeface="楷体_GB2312" pitchFamily="49" charset="-122"/>
              </a:rPr>
              <a:t>A</a:t>
            </a:r>
            <a:r>
              <a:rPr lang="zh-CN" altLang="en-US" sz="2400" b="1" dirty="0">
                <a:latin typeface="楷体_GB2312" pitchFamily="49" charset="-122"/>
                <a:ea typeface="楷体_GB2312" pitchFamily="49" charset="-122"/>
              </a:rPr>
              <a:t>．丙应当对其参加合伙前已经存在，但尚未清偿的债务承担连带清偿责任</a:t>
            </a:r>
          </a:p>
          <a:p>
            <a:pPr eaLnBrk="1" hangingPunct="1">
              <a:lnSpc>
                <a:spcPct val="90000"/>
              </a:lnSpc>
            </a:pPr>
            <a:r>
              <a:rPr lang="en-US" altLang="zh-CN" sz="2400" b="1" dirty="0">
                <a:latin typeface="楷体_GB2312" pitchFamily="49" charset="-122"/>
                <a:ea typeface="楷体_GB2312" pitchFamily="49" charset="-122"/>
              </a:rPr>
              <a:t>B</a:t>
            </a:r>
            <a:r>
              <a:rPr lang="zh-CN" altLang="en-US" sz="2400" b="1" dirty="0">
                <a:latin typeface="楷体_GB2312" pitchFamily="49" charset="-122"/>
                <a:ea typeface="楷体_GB2312" pitchFamily="49" charset="-122"/>
              </a:rPr>
              <a:t>．丙对其参加合伙前已经存在，但尚未清偿的债务不承担清偿责任</a:t>
            </a:r>
          </a:p>
          <a:p>
            <a:pPr eaLnBrk="1" hangingPunct="1">
              <a:lnSpc>
                <a:spcPct val="90000"/>
              </a:lnSpc>
            </a:pPr>
            <a:r>
              <a:rPr lang="en-US" altLang="zh-CN" sz="2400" b="1" dirty="0">
                <a:latin typeface="楷体_GB2312" pitchFamily="49" charset="-122"/>
                <a:ea typeface="楷体_GB2312" pitchFamily="49" charset="-122"/>
              </a:rPr>
              <a:t>C</a:t>
            </a:r>
            <a:r>
              <a:rPr lang="zh-CN" altLang="en-US" sz="2400" b="1" dirty="0">
                <a:latin typeface="楷体_GB2312" pitchFamily="49" charset="-122"/>
                <a:ea typeface="楷体_GB2312" pitchFamily="49" charset="-122"/>
              </a:rPr>
              <a:t>．丙退伙后，已经进行了清算，故合伙的债务与丙已无关</a:t>
            </a:r>
          </a:p>
          <a:p>
            <a:pPr eaLnBrk="1" hangingPunct="1">
              <a:lnSpc>
                <a:spcPct val="90000"/>
              </a:lnSpc>
            </a:pPr>
            <a:r>
              <a:rPr lang="en-US" altLang="zh-CN" sz="2400" b="1" dirty="0">
                <a:latin typeface="楷体_GB2312" pitchFamily="49" charset="-122"/>
                <a:ea typeface="楷体_GB2312" pitchFamily="49" charset="-122"/>
              </a:rPr>
              <a:t>D</a:t>
            </a:r>
            <a:r>
              <a:rPr lang="zh-CN" altLang="en-US" sz="2400" b="1" dirty="0">
                <a:latin typeface="楷体_GB2312" pitchFamily="49" charset="-122"/>
                <a:ea typeface="楷体_GB2312" pitchFamily="49" charset="-122"/>
              </a:rPr>
              <a:t>．丙退伙后，虽然已经清偿了其应当清偿的份额，但仍应对其参加合伙期间合伙的全部债务承担连带清偿责任</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3"/>
          <p:cNvSpPr>
            <a:spLocks noGrp="1"/>
          </p:cNvSpPr>
          <p:nvPr>
            <p:ph idx="1"/>
          </p:nvPr>
        </p:nvSpPr>
        <p:spPr>
          <a:xfrm>
            <a:off x="323850" y="1196975"/>
            <a:ext cx="8540750" cy="4194175"/>
          </a:xfrm>
        </p:spPr>
        <p:txBody>
          <a:bodyPr vert="horz" wrap="square" lIns="91440" tIns="45720" rIns="91440" bIns="45720" anchor="t" anchorCtr="0"/>
          <a:lstStyle/>
          <a:p>
            <a:pPr eaLnBrk="1" hangingPunct="1"/>
            <a:r>
              <a:rPr lang="zh-CN" altLang="en-US" b="1" dirty="0">
                <a:solidFill>
                  <a:schemeClr val="tx2"/>
                </a:solidFill>
              </a:rPr>
              <a:t>入伙</a:t>
            </a:r>
          </a:p>
          <a:p>
            <a:pPr eaLnBrk="1" hangingPunct="1"/>
            <a:r>
              <a:rPr lang="zh-CN" altLang="en-US" b="1" dirty="0"/>
              <a:t>经</a:t>
            </a:r>
            <a:r>
              <a:rPr lang="zh-CN" altLang="en-US" b="1" dirty="0">
                <a:solidFill>
                  <a:srgbClr val="001414"/>
                </a:solidFill>
              </a:rPr>
              <a:t>全体合伙人同意，</a:t>
            </a:r>
            <a:r>
              <a:rPr lang="zh-CN" altLang="en-US" b="1" dirty="0"/>
              <a:t>对入伙前的债务承担连带责任</a:t>
            </a:r>
          </a:p>
          <a:p>
            <a:pPr eaLnBrk="1" hangingPunct="1"/>
            <a:r>
              <a:rPr lang="zh-CN" altLang="en-US" b="1" dirty="0">
                <a:solidFill>
                  <a:schemeClr val="tx2"/>
                </a:solidFill>
              </a:rPr>
              <a:t>退伙</a:t>
            </a:r>
          </a:p>
          <a:p>
            <a:pPr eaLnBrk="1" hangingPunct="1"/>
            <a:r>
              <a:rPr lang="zh-CN" altLang="en-US" b="1" dirty="0"/>
              <a:t>包括协议退伙、声明退伙、法定退伙和除名</a:t>
            </a:r>
          </a:p>
          <a:p>
            <a:pPr eaLnBrk="1" hangingPunct="1"/>
            <a:r>
              <a:rPr lang="zh-CN" altLang="en-US" b="1" dirty="0"/>
              <a:t>对退伙前已发生的合伙企业债务，承担连带责任。</a:t>
            </a:r>
          </a:p>
          <a:p>
            <a:pPr eaLnBrk="1" hangingPunct="1"/>
            <a:endParaRPr lang="en-US" altLang="zh-CN" b="1"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有限合伙企业</a:t>
            </a:r>
          </a:p>
        </p:txBody>
      </p:sp>
      <p:sp>
        <p:nvSpPr>
          <p:cNvPr id="66563" name="Rectangle 3"/>
          <p:cNvSpPr>
            <a:spLocks noGrp="1"/>
          </p:cNvSpPr>
          <p:nvPr>
            <p:ph idx="1"/>
          </p:nvPr>
        </p:nvSpPr>
        <p:spPr/>
        <p:txBody>
          <a:bodyPr vert="horz" wrap="square" lIns="91440" tIns="45720" rIns="91440" bIns="45720" anchor="t" anchorCtr="0"/>
          <a:lstStyle/>
          <a:p>
            <a:pPr eaLnBrk="1" hangingPunct="1"/>
            <a:r>
              <a:rPr lang="zh-CN" altLang="en-US" sz="2800" b="1" dirty="0"/>
              <a:t>有限合伙企业由普通合伙人和有限合伙人组成，普通合伙人对合伙企业债务承担无限连带责任，有限合伙人以其认缴的出资额为限对合伙企业债务承担责任。</a:t>
            </a:r>
          </a:p>
          <a:p>
            <a:pPr eaLnBrk="1" hangingPunct="1"/>
            <a:endParaRPr lang="zh-CN" altLang="en-US" sz="2800" b="1" dirty="0"/>
          </a:p>
          <a:p>
            <a:pPr eaLnBrk="1" hangingPunct="1"/>
            <a:r>
              <a:rPr lang="zh-CN" altLang="en-US" sz="2800" b="1" dirty="0">
                <a:ea typeface="楷体_GB2312" pitchFamily="49" charset="-122"/>
              </a:rPr>
              <a:t>有限合伙企业是新修订的合伙企业法增加的重要内容之一，也是我国顺应市场经济发展的需要做的重要调整。</a:t>
            </a:r>
            <a:r>
              <a:rPr lang="zh-CN" altLang="en-US" dirty="0"/>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76"/>
          <p:cNvSpPr>
            <a:spLocks noGrp="1"/>
          </p:cNvSpPr>
          <p:nvPr>
            <p:ph type="title"/>
          </p:nvPr>
        </p:nvSpPr>
        <p:spPr>
          <a:xfrm>
            <a:off x="468313" y="152400"/>
            <a:ext cx="7088187" cy="1600200"/>
          </a:xfrm>
        </p:spPr>
        <p:txBody>
          <a:bodyPr vert="horz" wrap="square" lIns="91440" tIns="45720" rIns="91440" bIns="45720" anchor="b" anchorCtr="0"/>
          <a:lstStyle/>
          <a:p>
            <a:pPr eaLnBrk="1" hangingPunct="1"/>
            <a:r>
              <a:rPr lang="zh-CN" altLang="en-US" b="1" dirty="0">
                <a:ea typeface="隶书" panose="02010509060101010101" pitchFamily="49" charset="-122"/>
              </a:rPr>
              <a:t>有限合伙与普通合伙的区别</a:t>
            </a:r>
          </a:p>
        </p:txBody>
      </p:sp>
      <p:graphicFrame>
        <p:nvGraphicFramePr>
          <p:cNvPr id="368821" name="Group 181"/>
          <p:cNvGraphicFramePr>
            <a:graphicFrameLocks noGrp="1"/>
          </p:cNvGraphicFramePr>
          <p:nvPr>
            <p:ph idx="1"/>
          </p:nvPr>
        </p:nvGraphicFramePr>
        <p:xfrm>
          <a:off x="685800" y="1828800"/>
          <a:ext cx="7696200" cy="4521295"/>
        </p:xfrm>
        <a:graphic>
          <a:graphicData uri="http://schemas.openxmlformats.org/drawingml/2006/table">
            <a:tbl>
              <a:tblPr/>
              <a:tblGrid>
                <a:gridCol w="1362075">
                  <a:extLst>
                    <a:ext uri="{9D8B030D-6E8A-4147-A177-3AD203B41FA5}">
                      <a16:colId xmlns:a16="http://schemas.microsoft.com/office/drawing/2014/main" val="20000"/>
                    </a:ext>
                  </a:extLst>
                </a:gridCol>
                <a:gridCol w="3641725">
                  <a:extLst>
                    <a:ext uri="{9D8B030D-6E8A-4147-A177-3AD203B41FA5}">
                      <a16:colId xmlns:a16="http://schemas.microsoft.com/office/drawing/2014/main" val="20001"/>
                    </a:ext>
                  </a:extLst>
                </a:gridCol>
                <a:gridCol w="2692400">
                  <a:extLst>
                    <a:ext uri="{9D8B030D-6E8A-4147-A177-3AD203B41FA5}">
                      <a16:colId xmlns:a16="http://schemas.microsoft.com/office/drawing/2014/main" val="20002"/>
                    </a:ext>
                  </a:extLst>
                </a:gridCol>
              </a:tblGrid>
              <a:tr h="376164">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400" b="1" i="0" u="none" strike="noStrike" cap="none" normalizeH="0" baseline="0" dirty="0">
                        <a:ln>
                          <a:noFill/>
                        </a:ln>
                        <a:solidFill>
                          <a:schemeClr val="tx1"/>
                        </a:solidFill>
                        <a:effectLst/>
                        <a:latin typeface="Comic Sans MS" panose="030F0702030302020204" pitchFamily="66"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有限合伙企业</a:t>
                      </a:r>
                      <a:endParaRPr kumimoji="0" lang="zh-CN" altLang="en-US" sz="1400" b="1"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chemeClr val="tx1"/>
                          </a:solidFill>
                          <a:effectLst/>
                          <a:latin typeface="Times New Roman" panose="02020603050405020304" pitchFamily="18" charset="0"/>
                          <a:ea typeface="黑体" panose="02010609060101010101" pitchFamily="49" charset="-122"/>
                          <a:cs typeface="Times New Roman" panose="02020603050405020304" pitchFamily="18" charset="0"/>
                        </a:rPr>
                        <a:t>普通合伙企业</a:t>
                      </a:r>
                      <a:endParaRPr kumimoji="0" lang="zh-CN" altLang="en-US" sz="1400" b="1" i="0" u="none" strike="noStrike" cap="none" normalizeH="0" baseline="0">
                        <a:ln>
                          <a:noFill/>
                        </a:ln>
                        <a:solidFill>
                          <a:schemeClr val="tx1"/>
                        </a:solidFill>
                        <a:effectLst/>
                        <a:latin typeface="Arial" panose="020B0604020202020204" pitchFamily="34" charset="0"/>
                        <a:ea typeface="黑体" panose="02010609060101010101" pitchFamily="49" charset="-122"/>
                        <a:cs typeface="Times New Roman" panose="02020603050405020304" pitchFamily="18" charset="0"/>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18129">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人数</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由二个以上五十个以下，至少应当有一个普通合伙人</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二人以上</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4776">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出资方式</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有限合伙人不得以劳务出资</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可以劳务出资</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8129">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合伙事务执行</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有限合伙人不执行合伙事务，不得对外代表有限合伙企业。</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由普通合伙人执行合伙事务</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8129">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合伙人义务</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有限合伙人可以同业竞争，可以与本企业交易</a:t>
                      </a:r>
                      <a:endParaRPr kumimoji="0" lang="zh-CN" altLang="en-US"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竞业禁止，交易禁止，损害禁止</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731483">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财产份额转让</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有限合伙人对外转让财产份额，不需其他合伙人同意，只需提前三十日通知其他合伙人</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对外转让份额需要经其他合伙人一致同意</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8129">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承担责任方式</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有限合伙人承担有限责任，普通合伙人承担无限连带责任</a:t>
                      </a:r>
                      <a:endParaRPr kumimoji="0" lang="zh-CN" altLang="en-US"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承担无限连带责任</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04776">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入伙</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有限合伙人承担有限责任</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承担无限责任</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731483">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退伙</a:t>
                      </a:r>
                      <a:endParaRPr kumimoji="0" lang="zh-CN" altLang="en-US" sz="1400" b="1"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有限合伙人承担有限责任，丧失行为能力，不得要求退伙；死亡，继承人当然成为合伙人</a:t>
                      </a:r>
                      <a:endParaRPr kumimoji="0" lang="zh-CN" altLang="en-US" sz="14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dirty="0">
                          <a:ln>
                            <a:noFill/>
                          </a:ln>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承担无限连带责任，丧失行为能力，退伙；死亡，需经同意方能取得合伙人资格</a:t>
                      </a:r>
                      <a:endParaRPr kumimoji="0" lang="zh-CN" altLang="en-US" sz="14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a:txBody>
                  <a:tcPr marT="45712" marB="4571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p:nvPr>
        </p:nvSpPr>
        <p:spPr>
          <a:xfrm>
            <a:off x="250825" y="765175"/>
            <a:ext cx="8540750" cy="803275"/>
          </a:xfrm>
        </p:spPr>
        <p:txBody>
          <a:bodyPr vert="horz" wrap="square" lIns="91440" tIns="45720" rIns="91440" bIns="45720" anchor="b" anchorCtr="0"/>
          <a:lstStyle/>
          <a:p>
            <a:pPr eaLnBrk="1" hangingPunct="1"/>
            <a:r>
              <a:rPr lang="zh-CN" altLang="en-US" b="1" dirty="0">
                <a:ea typeface="隶书" panose="02010509060101010101" pitchFamily="49" charset="-122"/>
              </a:rPr>
              <a:t>二、个人独资企业法</a:t>
            </a:r>
          </a:p>
        </p:txBody>
      </p:sp>
      <p:sp>
        <p:nvSpPr>
          <p:cNvPr id="68611" name="Rectangle 3"/>
          <p:cNvSpPr>
            <a:spLocks noGrp="1"/>
          </p:cNvSpPr>
          <p:nvPr>
            <p:ph idx="1"/>
          </p:nvPr>
        </p:nvSpPr>
        <p:spPr>
          <a:xfrm>
            <a:off x="179388" y="2060575"/>
            <a:ext cx="8540750" cy="3816350"/>
          </a:xfrm>
        </p:spPr>
        <p:txBody>
          <a:bodyPr vert="horz" wrap="square" lIns="91440" tIns="45720" rIns="91440" bIns="45720" anchor="t" anchorCtr="0"/>
          <a:lstStyle/>
          <a:p>
            <a:pPr eaLnBrk="1" hangingPunct="1"/>
            <a:r>
              <a:rPr lang="zh-CN" altLang="en-US" b="1" dirty="0"/>
              <a:t>个人独资企业，是指依照</a:t>
            </a:r>
            <a:r>
              <a:rPr lang="en-US" altLang="zh-CN" b="1" dirty="0"/>
              <a:t>《</a:t>
            </a:r>
            <a:r>
              <a:rPr lang="zh-CN" altLang="en-US" b="1" dirty="0"/>
              <a:t>个人独资企业法</a:t>
            </a:r>
            <a:r>
              <a:rPr lang="en-US" altLang="zh-CN" b="1" dirty="0"/>
              <a:t>》</a:t>
            </a:r>
            <a:r>
              <a:rPr lang="zh-CN" altLang="en-US" b="1" dirty="0"/>
              <a:t>在中国境内设立，由一个自然人投资，财产为投资人个人所有，投资人以其个人财产对企业债务承担无限责任的经营实体。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3"/>
          <p:cNvSpPr>
            <a:spLocks noGrp="1"/>
          </p:cNvSpPr>
          <p:nvPr>
            <p:ph idx="1"/>
          </p:nvPr>
        </p:nvSpPr>
        <p:spPr>
          <a:xfrm>
            <a:off x="250825" y="836613"/>
            <a:ext cx="8540750" cy="5472112"/>
          </a:xfrm>
        </p:spPr>
        <p:txBody>
          <a:bodyPr vert="horz" wrap="square" lIns="91440" tIns="45720" rIns="91440" bIns="45720" anchor="t" anchorCtr="0"/>
          <a:lstStyle/>
          <a:p>
            <a:pPr eaLnBrk="1" hangingPunct="1">
              <a:lnSpc>
                <a:spcPct val="90000"/>
              </a:lnSpc>
            </a:pPr>
            <a:r>
              <a:rPr lang="zh-CN" altLang="en-US" sz="2800" b="1" dirty="0"/>
              <a:t>个人独资企业是由一个自然人投资的企业形式。而且该投资人仅限于自然人，非自然人单独投资设立企业的在法律上均不是个人独资企业。</a:t>
            </a:r>
          </a:p>
          <a:p>
            <a:pPr eaLnBrk="1" hangingPunct="1">
              <a:lnSpc>
                <a:spcPct val="90000"/>
              </a:lnSpc>
            </a:pPr>
            <a:r>
              <a:rPr lang="zh-CN" altLang="en-US" sz="2800" b="1" dirty="0"/>
              <a:t>个人独资企业的投资者对企业的所有事务享有绝对的支配权与控制权。</a:t>
            </a:r>
          </a:p>
          <a:p>
            <a:pPr eaLnBrk="1" hangingPunct="1">
              <a:lnSpc>
                <a:spcPct val="90000"/>
              </a:lnSpc>
            </a:pPr>
            <a:r>
              <a:rPr lang="zh-CN" altLang="en-US" sz="2800" b="1" dirty="0"/>
              <a:t>个人独资企业的一切经营成果或后果由投资者单独享有或承担，即企业的资产、收益归其所有，亏损由其承担，投资人以其个人财产对企业债务承担无限责任。</a:t>
            </a:r>
          </a:p>
          <a:p>
            <a:pPr eaLnBrk="1" hangingPunct="1">
              <a:lnSpc>
                <a:spcPct val="90000"/>
              </a:lnSpc>
            </a:pPr>
            <a:r>
              <a:rPr lang="zh-CN" altLang="en-US" sz="2800" b="1" dirty="0"/>
              <a:t>个人独资企业是非法人企业，企业只是自然人进行商业活动的特殊形态，投资人的人格与独资企业的人格并未分离，这是它与法人型企业的本质区别。</a:t>
            </a:r>
          </a:p>
          <a:p>
            <a:pPr eaLnBrk="1" hangingPunct="1">
              <a:lnSpc>
                <a:spcPct val="90000"/>
              </a:lnSpc>
            </a:pPr>
            <a:endParaRPr lang="en-US" altLang="zh-CN" sz="2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三、外商投资企业法</a:t>
            </a:r>
          </a:p>
        </p:txBody>
      </p:sp>
      <p:sp>
        <p:nvSpPr>
          <p:cNvPr id="70659" name="Rectangle 3"/>
          <p:cNvSpPr>
            <a:spLocks noGrp="1"/>
          </p:cNvSpPr>
          <p:nvPr>
            <p:ph idx="1"/>
          </p:nvPr>
        </p:nvSpPr>
        <p:spPr/>
        <p:txBody>
          <a:bodyPr vert="horz" wrap="square" lIns="91440" tIns="45720" rIns="91440" bIns="45720" anchor="t" anchorCtr="0"/>
          <a:lstStyle/>
          <a:p>
            <a:pPr eaLnBrk="1" hangingPunct="1"/>
            <a:r>
              <a:rPr lang="zh-CN" altLang="en-US" b="1" dirty="0"/>
              <a:t>外商投资企业，是指依中华人民共和国法律的规定，在中国境内设立的，由中国投资者和外国投资者共同投资或者仅由外国投资者投资的企业。 </a:t>
            </a:r>
          </a:p>
          <a:p>
            <a:pPr eaLnBrk="1" hangingPunct="1"/>
            <a:r>
              <a:rPr lang="zh-CN" altLang="en-US" b="1" dirty="0"/>
              <a:t>外商投资企业是中国的法律主体，符合中国法人资格规定的，依法取得中国法人资格。</a:t>
            </a:r>
            <a:r>
              <a:rPr lang="zh-CN" altLang="en-US" dirty="0"/>
              <a:t>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标题 1"/>
          <p:cNvSpPr>
            <a:spLocks noGrp="1"/>
          </p:cNvSpPr>
          <p:nvPr>
            <p:ph type="title"/>
          </p:nvPr>
        </p:nvSpPr>
        <p:spPr>
          <a:xfrm>
            <a:off x="685800" y="152400"/>
            <a:ext cx="6870700" cy="828675"/>
          </a:xfrm>
        </p:spPr>
        <p:txBody>
          <a:bodyPr vert="horz" wrap="square" lIns="91440" tIns="45720" rIns="91440" bIns="45720" anchor="b" anchorCtr="0"/>
          <a:lstStyle/>
          <a:p>
            <a:r>
              <a:rPr lang="zh-CN" altLang="en-US" b="1" dirty="0">
                <a:latin typeface="华文行楷" panose="02010800040101010101" pitchFamily="2" charset="-122"/>
                <a:ea typeface="华文行楷" panose="02010800040101010101" pitchFamily="2" charset="-122"/>
              </a:rPr>
              <a:t>说明</a:t>
            </a:r>
          </a:p>
        </p:txBody>
      </p:sp>
      <p:sp>
        <p:nvSpPr>
          <p:cNvPr id="71683" name="内容占位符 2"/>
          <p:cNvSpPr>
            <a:spLocks noGrp="1"/>
          </p:cNvSpPr>
          <p:nvPr>
            <p:ph idx="1"/>
          </p:nvPr>
        </p:nvSpPr>
        <p:spPr>
          <a:xfrm>
            <a:off x="684213" y="1125538"/>
            <a:ext cx="7696200" cy="4464050"/>
          </a:xfrm>
        </p:spPr>
        <p:txBody>
          <a:bodyPr vert="horz" wrap="square" lIns="91440" tIns="45720" rIns="91440" bIns="45720" anchor="t" anchorCtr="0"/>
          <a:lstStyle/>
          <a:p>
            <a:r>
              <a:rPr lang="zh-CN" altLang="zh-CN" sz="2400" dirty="0"/>
              <a:t>由于</a:t>
            </a:r>
            <a:r>
              <a:rPr lang="en-US" altLang="zh-CN" sz="2400" dirty="0"/>
              <a:t>2013</a:t>
            </a:r>
            <a:r>
              <a:rPr lang="zh-CN" altLang="zh-CN" sz="2400" dirty="0"/>
              <a:t>年</a:t>
            </a:r>
            <a:r>
              <a:rPr lang="en-US" altLang="zh-CN" sz="2400" dirty="0"/>
              <a:t>12</a:t>
            </a:r>
            <a:r>
              <a:rPr lang="zh-CN" altLang="zh-CN" sz="2400" dirty="0"/>
              <a:t>月</a:t>
            </a:r>
            <a:r>
              <a:rPr lang="en-US" altLang="zh-CN" sz="2400" dirty="0"/>
              <a:t>28</a:t>
            </a:r>
            <a:r>
              <a:rPr lang="zh-CN" altLang="zh-CN" sz="2400" dirty="0"/>
              <a:t>日对《中华人民共和国公司法》进行了重新修订，将原来注册资本的实缴制变成认缴制，取消了货币出资的比例要求等。为了与之配套，</a:t>
            </a:r>
            <a:r>
              <a:rPr lang="en-US" altLang="zh-CN" sz="2400" dirty="0"/>
              <a:t>2014</a:t>
            </a:r>
            <a:r>
              <a:rPr lang="zh-CN" altLang="zh-CN" sz="2400" dirty="0"/>
              <a:t>年</a:t>
            </a:r>
            <a:r>
              <a:rPr lang="en-US" altLang="zh-CN" sz="2400" dirty="0"/>
              <a:t>3</a:t>
            </a:r>
            <a:r>
              <a:rPr lang="zh-CN" altLang="zh-CN" sz="2400" dirty="0"/>
              <a:t>月</a:t>
            </a:r>
            <a:r>
              <a:rPr lang="en-US" altLang="zh-CN" sz="2400" dirty="0"/>
              <a:t>1</a:t>
            </a:r>
            <a:r>
              <a:rPr lang="zh-CN" altLang="zh-CN" sz="2400" dirty="0"/>
              <a:t>日国务院废止了《中外合资经营企业合营各方出资的若干规定》及其补充规定，对外商投资企业的出资期限和出资方式进行了重大调整。</a:t>
            </a:r>
            <a:endParaRPr lang="en-US" altLang="zh-CN" sz="2400" dirty="0"/>
          </a:p>
          <a:p>
            <a:r>
              <a:rPr lang="en-US" altLang="zh-CN" sz="2400" dirty="0"/>
              <a:t>2016</a:t>
            </a:r>
            <a:r>
              <a:rPr lang="zh-CN" altLang="zh-CN" sz="2400" dirty="0"/>
              <a:t>年</a:t>
            </a:r>
            <a:r>
              <a:rPr lang="en-US" altLang="zh-CN" sz="2400" dirty="0"/>
              <a:t>9</a:t>
            </a:r>
            <a:r>
              <a:rPr lang="zh-CN" altLang="zh-CN" sz="2400" dirty="0"/>
              <a:t>月</a:t>
            </a:r>
            <a:r>
              <a:rPr lang="en-US" altLang="zh-CN" sz="2400" dirty="0"/>
              <a:t>3</a:t>
            </a:r>
            <a:r>
              <a:rPr lang="zh-CN" altLang="zh-CN" sz="2400" dirty="0"/>
              <a:t>日全国人大常委会针对三部外资企业法进行了统一调整，将原来的批准制改为备案制，但属于国家实施准入特别措施的除外，也就是属于准入特别措施的外资企业仍然是批准制。</a:t>
            </a:r>
            <a:endParaRPr lang="en-US" altLang="zh-CN" sz="2400" dirty="0"/>
          </a:p>
          <a:p>
            <a:r>
              <a:rPr lang="en-US" altLang="zh-CN" sz="2400" dirty="0"/>
              <a:t>2016</a:t>
            </a:r>
            <a:r>
              <a:rPr lang="zh-CN" altLang="zh-CN" sz="2400" dirty="0"/>
              <a:t>年</a:t>
            </a:r>
            <a:r>
              <a:rPr lang="en-US" altLang="zh-CN" sz="2400" dirty="0"/>
              <a:t>11</a:t>
            </a:r>
            <a:r>
              <a:rPr lang="zh-CN" altLang="zh-CN" sz="2400" dirty="0"/>
              <a:t>月</a:t>
            </a:r>
            <a:r>
              <a:rPr lang="en-US" altLang="zh-CN" sz="2400" dirty="0"/>
              <a:t>7</a:t>
            </a:r>
            <a:r>
              <a:rPr lang="zh-CN" altLang="zh-CN" sz="2400" dirty="0"/>
              <a:t>日和</a:t>
            </a:r>
            <a:r>
              <a:rPr lang="en-US" altLang="zh-CN" sz="2400" dirty="0"/>
              <a:t>2017</a:t>
            </a:r>
            <a:r>
              <a:rPr lang="zh-CN" altLang="zh-CN" sz="2400" dirty="0"/>
              <a:t>年</a:t>
            </a:r>
            <a:r>
              <a:rPr lang="en-US" altLang="zh-CN" sz="2400" dirty="0"/>
              <a:t>11</a:t>
            </a:r>
            <a:r>
              <a:rPr lang="zh-CN" altLang="zh-CN" sz="2400" dirty="0"/>
              <a:t>月</a:t>
            </a:r>
            <a:r>
              <a:rPr lang="en-US" altLang="zh-CN" sz="2400" dirty="0"/>
              <a:t>4</a:t>
            </a:r>
            <a:r>
              <a:rPr lang="zh-CN" altLang="zh-CN" sz="2400" dirty="0"/>
              <a:t>日又对《中外合作经营企业法》进行了修订。本节根据新法规进行了重新调整。</a:t>
            </a:r>
          </a:p>
          <a:p>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Comic Sans MS" panose="030F0702030302020204" pitchFamily="66" charset="0"/>
            </a:endParaRPr>
          </a:p>
        </p:txBody>
      </p:sp>
      <p:graphicFrame>
        <p:nvGraphicFramePr>
          <p:cNvPr id="2050" name="Object 4"/>
          <p:cNvGraphicFramePr>
            <a:graphicFrameLocks noChangeAspect="1"/>
          </p:cNvGraphicFramePr>
          <p:nvPr/>
        </p:nvGraphicFramePr>
        <p:xfrm>
          <a:off x="755650" y="765175"/>
          <a:ext cx="7848600" cy="5513388"/>
        </p:xfrm>
        <a:graphic>
          <a:graphicData uri="http://schemas.openxmlformats.org/presentationml/2006/ole">
            <mc:AlternateContent xmlns:mc="http://schemas.openxmlformats.org/markup-compatibility/2006">
              <mc:Choice xmlns:v="urn:schemas-microsoft-com:vml" Requires="v">
                <p:oleObj spid="_x0000_s4133" r:id="rId3" imgW="4507865" imgH="3383280" progId="PowerPoint.Slide.8">
                  <p:embed/>
                </p:oleObj>
              </mc:Choice>
              <mc:Fallback>
                <p:oleObj r:id="rId3" imgW="4507865" imgH="3383280" progId="PowerPoint.Slide.8">
                  <p:embed/>
                  <p:pic>
                    <p:nvPicPr>
                      <p:cNvPr id="0" name="图片 3076"/>
                      <p:cNvPicPr/>
                      <p:nvPr/>
                    </p:nvPicPr>
                    <p:blipFill>
                      <a:blip r:embed="rId4"/>
                      <a:stretch>
                        <a:fillRect/>
                      </a:stretch>
                    </p:blipFill>
                    <p:spPr>
                      <a:xfrm>
                        <a:off x="755650" y="765175"/>
                        <a:ext cx="7848600" cy="5513388"/>
                      </a:xfrm>
                      <a:prstGeom prst="rect">
                        <a:avLst/>
                      </a:prstGeom>
                      <a:noFill/>
                      <a:ln w="38100">
                        <a:noFill/>
                        <a:miter/>
                      </a:ln>
                    </p:spPr>
                  </p:pic>
                </p:oleObj>
              </mc:Fallback>
            </mc:AlternateContent>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p:cNvSpPr>
          <p:nvPr>
            <p:ph idx="1"/>
          </p:nvPr>
        </p:nvSpPr>
        <p:spPr/>
        <p:txBody>
          <a:bodyPr vert="horz" wrap="square" lIns="91440" tIns="45720" rIns="91440" bIns="45720" anchor="t" anchorCtr="0"/>
          <a:lstStyle/>
          <a:p>
            <a:pPr eaLnBrk="1" hangingPunct="1"/>
            <a:r>
              <a:rPr lang="zh-CN" altLang="en-US" b="1" dirty="0"/>
              <a:t>阅读三类主要外商投资企业制度内容，特别是中外合作企业的投资回收制度。</a:t>
            </a:r>
          </a:p>
          <a:p>
            <a:pPr eaLnBrk="1" hangingPunct="1"/>
            <a:r>
              <a:rPr lang="zh-CN" altLang="en-US" b="1" dirty="0"/>
              <a:t>了解三类外商投资企业比较一览表</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二、经济法的产生</a:t>
            </a:r>
          </a:p>
        </p:txBody>
      </p:sp>
      <p:sp>
        <p:nvSpPr>
          <p:cNvPr id="19459" name="Rectangle 3"/>
          <p:cNvSpPr>
            <a:spLocks noGrp="1"/>
          </p:cNvSpPr>
          <p:nvPr>
            <p:ph idx="1"/>
          </p:nvPr>
        </p:nvSpPr>
        <p:spPr/>
        <p:txBody>
          <a:bodyPr vert="horz" wrap="square" lIns="91440" tIns="45720" rIns="91440" bIns="45720" anchor="t" anchorCtr="0"/>
          <a:lstStyle/>
          <a:p>
            <a:pPr eaLnBrk="1" hangingPunct="1"/>
            <a:r>
              <a:rPr lang="zh-CN" altLang="en-US" b="1" dirty="0"/>
              <a:t>经济法作为一个独立的法律部门，是在资本主义从自由竞争发展到垄断阶段，到</a:t>
            </a:r>
            <a:r>
              <a:rPr lang="en-US" altLang="zh-CN" b="1" dirty="0"/>
              <a:t>20</a:t>
            </a:r>
            <a:r>
              <a:rPr lang="zh-CN" altLang="en-US" b="1" dirty="0"/>
              <a:t>世纪初，特别是第一次世界大战后才形成的。</a:t>
            </a:r>
          </a:p>
          <a:p>
            <a:pPr eaLnBrk="1" hangingPunct="1"/>
            <a:r>
              <a:rPr lang="zh-CN" altLang="en-US" b="1" dirty="0"/>
              <a:t>我国经济法的产生分两个阶段：</a:t>
            </a:r>
          </a:p>
          <a:p>
            <a:pPr eaLnBrk="1" hangingPunct="1"/>
            <a:r>
              <a:rPr lang="en-US" altLang="zh-CN" b="1" dirty="0"/>
              <a:t>1992</a:t>
            </a:r>
            <a:r>
              <a:rPr lang="zh-CN" altLang="en-US" b="1" dirty="0"/>
              <a:t>年之前</a:t>
            </a:r>
            <a:r>
              <a:rPr lang="en-US" altLang="zh-CN" b="1" dirty="0">
                <a:latin typeface="Arial" panose="020B0604020202020204" pitchFamily="34" charset="0"/>
              </a:rPr>
              <a:t>——</a:t>
            </a:r>
            <a:r>
              <a:rPr lang="zh-CN" altLang="en-US" b="1" dirty="0"/>
              <a:t>计划经济体制</a:t>
            </a:r>
          </a:p>
          <a:p>
            <a:pPr eaLnBrk="1" hangingPunct="1"/>
            <a:r>
              <a:rPr lang="en-US" altLang="zh-CN" b="1" dirty="0"/>
              <a:t>1992</a:t>
            </a:r>
            <a:r>
              <a:rPr lang="zh-CN" altLang="en-US" b="1" dirty="0"/>
              <a:t>年之后</a:t>
            </a:r>
            <a:r>
              <a:rPr lang="en-US" altLang="zh-CN" b="1" dirty="0">
                <a:latin typeface="Arial" panose="020B0604020202020204" pitchFamily="34" charset="0"/>
              </a:rPr>
              <a:t>——</a:t>
            </a:r>
            <a:r>
              <a:rPr lang="zh-CN" altLang="en-US" b="1" dirty="0"/>
              <a:t>市场经济体制</a:t>
            </a:r>
          </a:p>
        </p:txBody>
      </p:sp>
      <p:sp>
        <p:nvSpPr>
          <p:cNvPr id="19460" name="AutoShape 4"/>
          <p:cNvSpPr/>
          <p:nvPr/>
        </p:nvSpPr>
        <p:spPr>
          <a:xfrm>
            <a:off x="6516688" y="908050"/>
            <a:ext cx="2232025" cy="936625"/>
          </a:xfrm>
          <a:prstGeom prst="cloudCallout">
            <a:avLst>
              <a:gd name="adj1" fmla="val -89685"/>
              <a:gd name="adj2" fmla="val 97968"/>
            </a:avLst>
          </a:prstGeom>
          <a:solidFill>
            <a:schemeClr val="accent1"/>
          </a:solidFill>
          <a:ln w="9525" cap="flat" cmpd="sng">
            <a:solidFill>
              <a:schemeClr val="tx1"/>
            </a:solidFill>
            <a:prstDash val="solid"/>
            <a:headEnd type="none" w="med" len="med"/>
            <a:tailEnd type="none" w="med" len="med"/>
          </a:ln>
        </p:spPr>
        <p:txBody>
          <a:bodyPr/>
          <a:lstStyle/>
          <a:p>
            <a:pPr algn="ctr"/>
            <a:r>
              <a:rPr lang="zh-CN" altLang="en-US" sz="2400" b="1" dirty="0">
                <a:latin typeface="Comic Sans MS" panose="030F0702030302020204" pitchFamily="66" charset="0"/>
                <a:ea typeface="华文行楷" panose="02010800040101010101" pitchFamily="2" charset="-122"/>
              </a:rPr>
              <a:t>为什么？</a:t>
            </a:r>
          </a:p>
        </p:txBody>
      </p:sp>
      <p:sp>
        <p:nvSpPr>
          <p:cNvPr id="19461" name="AutoShape 5"/>
          <p:cNvSpPr/>
          <p:nvPr/>
        </p:nvSpPr>
        <p:spPr>
          <a:xfrm>
            <a:off x="6696075" y="3573463"/>
            <a:ext cx="2447925" cy="935037"/>
          </a:xfrm>
          <a:prstGeom prst="wedgeEllipseCallout">
            <a:avLst>
              <a:gd name="adj1" fmla="val -57782"/>
              <a:gd name="adj2" fmla="val 75468"/>
            </a:avLst>
          </a:prstGeom>
          <a:solidFill>
            <a:schemeClr val="accent1"/>
          </a:solidFill>
          <a:ln w="9525" cap="flat" cmpd="sng">
            <a:solidFill>
              <a:schemeClr val="tx1"/>
            </a:solidFill>
            <a:prstDash val="solid"/>
            <a:miter/>
            <a:headEnd type="none" w="med" len="med"/>
            <a:tailEnd type="none" w="med" len="med"/>
          </a:ln>
        </p:spPr>
        <p:txBody>
          <a:bodyPr/>
          <a:lstStyle/>
          <a:p>
            <a:pPr algn="ctr"/>
            <a:r>
              <a:rPr lang="en-US" altLang="zh-CN" sz="2400" b="1" dirty="0">
                <a:latin typeface="华文行楷" panose="02010800040101010101" pitchFamily="2" charset="-122"/>
                <a:ea typeface="华文行楷" panose="02010800040101010101" pitchFamily="2" charset="-122"/>
              </a:rPr>
              <a:t>1992</a:t>
            </a:r>
            <a:r>
              <a:rPr lang="zh-CN" altLang="en-US" sz="2400" b="1" dirty="0">
                <a:latin typeface="华文行楷" panose="02010800040101010101" pitchFamily="2" charset="-122"/>
                <a:ea typeface="华文行楷" panose="02010800040101010101" pitchFamily="2" charset="-122"/>
              </a:rPr>
              <a:t>年发生了什么事</a:t>
            </a:r>
            <a:r>
              <a:rPr lang="en-US" altLang="zh-CN" sz="2400" b="1" dirty="0">
                <a:latin typeface="华文行楷" panose="02010800040101010101" pitchFamily="2" charset="-122"/>
                <a:ea typeface="华文行楷" panose="02010800040101010101" pitchFamily="2" charset="-122"/>
              </a:rPr>
              <a:t>?</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p:nvPr>
        </p:nvSpPr>
        <p:spPr/>
        <p:txBody>
          <a:bodyPr vert="horz" wrap="square" lIns="91440" tIns="45720" rIns="91440" bIns="45720" anchor="b" anchorCtr="0"/>
          <a:lstStyle/>
          <a:p>
            <a:pPr eaLnBrk="1" hangingPunct="1"/>
            <a:r>
              <a:rPr lang="zh-CN" altLang="en-US" b="1" dirty="0">
                <a:ea typeface="华文行楷" panose="02010800040101010101" pitchFamily="2" charset="-122"/>
              </a:rPr>
              <a:t>本章重点</a:t>
            </a:r>
          </a:p>
        </p:txBody>
      </p:sp>
      <p:sp>
        <p:nvSpPr>
          <p:cNvPr id="73731"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b="1" dirty="0"/>
              <a:t>合伙及合伙企业制度</a:t>
            </a:r>
          </a:p>
          <a:p>
            <a:pPr eaLnBrk="1" hangingPunct="1">
              <a:lnSpc>
                <a:spcPct val="90000"/>
              </a:lnSpc>
            </a:pPr>
            <a:r>
              <a:rPr lang="zh-CN" altLang="en-US" b="1" dirty="0"/>
              <a:t>无限连带责任</a:t>
            </a:r>
          </a:p>
          <a:p>
            <a:pPr eaLnBrk="1" hangingPunct="1">
              <a:lnSpc>
                <a:spcPct val="90000"/>
              </a:lnSpc>
            </a:pPr>
            <a:r>
              <a:rPr lang="zh-CN" altLang="en-US" b="1" dirty="0"/>
              <a:t>有限合伙企业</a:t>
            </a:r>
          </a:p>
          <a:p>
            <a:pPr eaLnBrk="1" hangingPunct="1">
              <a:lnSpc>
                <a:spcPct val="90000"/>
              </a:lnSpc>
            </a:pPr>
            <a:r>
              <a:rPr lang="zh-CN" altLang="en-US" b="1" dirty="0"/>
              <a:t>了解各类市场主体之间的区别</a:t>
            </a:r>
          </a:p>
          <a:p>
            <a:pPr eaLnBrk="1" hangingPunct="1">
              <a:lnSpc>
                <a:spcPct val="90000"/>
              </a:lnSpc>
            </a:pPr>
            <a:endParaRPr lang="zh-CN" altLang="en-US" b="1" dirty="0"/>
          </a:p>
          <a:p>
            <a:pPr eaLnBrk="1" hangingPunct="1">
              <a:lnSpc>
                <a:spcPct val="90000"/>
              </a:lnSpc>
            </a:pPr>
            <a:r>
              <a:rPr lang="zh-CN" altLang="en-US" b="1" dirty="0"/>
              <a:t>分组完成课后实验实训</a:t>
            </a:r>
            <a:r>
              <a:rPr lang="en-US" altLang="zh-CN" b="1" dirty="0"/>
              <a:t>《</a:t>
            </a:r>
            <a:r>
              <a:rPr lang="zh-CN" altLang="en-US" b="1" dirty="0"/>
              <a:t>有限合伙企业设立实训</a:t>
            </a:r>
            <a:r>
              <a:rPr lang="en-US" altLang="zh-CN" b="1" dirty="0"/>
              <a:t>》</a:t>
            </a:r>
          </a:p>
          <a:p>
            <a:pPr eaLnBrk="1" hangingPunct="1">
              <a:lnSpc>
                <a:spcPct val="90000"/>
              </a:lnSpc>
            </a:pPr>
            <a:endParaRPr lang="en-US" altLang="zh-CN" b="1" dirty="0"/>
          </a:p>
          <a:p>
            <a:pPr eaLnBrk="1" hangingPunct="1">
              <a:lnSpc>
                <a:spcPct val="90000"/>
              </a:lnSpc>
            </a:pPr>
            <a:endParaRPr lang="en-US" altLang="zh-CN"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6"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第四章</a:t>
            </a:r>
          </a:p>
        </p:txBody>
      </p:sp>
      <p:sp>
        <p:nvSpPr>
          <p:cNvPr id="161797"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民事法律制度概述</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p:nvPr>
        </p:nvSpPr>
        <p:spPr>
          <a:xfrm>
            <a:off x="1003935" y="332740"/>
            <a:ext cx="6870700" cy="985520"/>
          </a:xfrm>
        </p:spPr>
        <p:txBody>
          <a:bodyPr vert="horz" wrap="square" lIns="91440" tIns="45720" rIns="91440" bIns="45720" anchor="b" anchorCtr="0"/>
          <a:lstStyle/>
          <a:p>
            <a:pPr eaLnBrk="1" hangingPunct="1"/>
            <a:r>
              <a:rPr lang="zh-CN" altLang="zh-CN" sz="4000" b="1" dirty="0">
                <a:ea typeface="华文行楷" panose="02010800040101010101" pitchFamily="2" charset="-122"/>
              </a:rPr>
              <a:t>说明</a:t>
            </a:r>
          </a:p>
        </p:txBody>
      </p:sp>
      <p:sp>
        <p:nvSpPr>
          <p:cNvPr id="75779" name="Rectangle 3"/>
          <p:cNvSpPr>
            <a:spLocks noGrp="1"/>
          </p:cNvSpPr>
          <p:nvPr>
            <p:ph type="body"/>
          </p:nvPr>
        </p:nvSpPr>
        <p:spPr>
          <a:xfrm>
            <a:off x="395605" y="1556385"/>
            <a:ext cx="7943215" cy="3414395"/>
          </a:xfrm>
        </p:spPr>
        <p:txBody>
          <a:bodyPr vert="horz" wrap="square" lIns="91440" tIns="45720" rIns="91440" bIns="45720" anchor="t" anchorCtr="0"/>
          <a:lstStyle/>
          <a:p>
            <a:pPr algn="just" eaLnBrk="1" hangingPunct="1">
              <a:lnSpc>
                <a:spcPct val="110000"/>
              </a:lnSpc>
            </a:pPr>
            <a:r>
              <a:rPr lang="zh-CN" altLang="en-US" sz="2800" b="1" dirty="0"/>
              <a:t>2020年5月28日,十三届全国人大三次会议表决通过了《中华人民共和国民法典》，并于2021年1月1日起正式施行；</a:t>
            </a:r>
          </a:p>
          <a:p>
            <a:pPr algn="just" eaLnBrk="1" hangingPunct="1">
              <a:lnSpc>
                <a:spcPct val="110000"/>
              </a:lnSpc>
            </a:pPr>
            <a:r>
              <a:rPr lang="zh-CN" altLang="en-US" sz="2800" b="1" dirty="0"/>
              <a:t>是新中国第一部以“法典”命名的法律,开创了我国法典编纂立法的先河,具有里程碑意义；</a:t>
            </a:r>
          </a:p>
          <a:p>
            <a:pPr algn="just" eaLnBrk="1" hangingPunct="1">
              <a:lnSpc>
                <a:spcPct val="110000"/>
              </a:lnSpc>
            </a:pPr>
            <a:r>
              <a:rPr lang="zh-CN" altLang="en-US" sz="2800" b="1" dirty="0"/>
              <a:t>共7编、1260条,各编依次为</a:t>
            </a:r>
            <a:r>
              <a:rPr lang="zh-CN" altLang="en-US" sz="2800" b="1" u="sng" dirty="0"/>
              <a:t>总则、物权、合同、人格权、婚姻家庭、继承、侵权责任以及附则</a:t>
            </a:r>
            <a:r>
              <a:rPr lang="zh-CN" altLang="en-US" sz="2800" b="1" dirty="0"/>
              <a:t>。</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p:nvPr>
        </p:nvSpPr>
        <p:spPr>
          <a:xfrm>
            <a:off x="611505" y="332740"/>
            <a:ext cx="6870700" cy="731520"/>
          </a:xfrm>
        </p:spPr>
        <p:txBody>
          <a:bodyPr vert="horz" wrap="square" lIns="91440" tIns="45720" rIns="91440" bIns="45720" anchor="b" anchorCtr="0"/>
          <a:lstStyle/>
          <a:p>
            <a:pPr eaLnBrk="1" hangingPunct="1"/>
            <a:r>
              <a:rPr lang="zh-CN" altLang="zh-CN" b="1" dirty="0">
                <a:ea typeface="隶书" panose="02010509060101010101" pitchFamily="49" charset="-122"/>
              </a:rPr>
              <a:t>一、民法及其基本原则</a:t>
            </a:r>
          </a:p>
        </p:txBody>
      </p:sp>
      <p:sp>
        <p:nvSpPr>
          <p:cNvPr id="2" name="文本框 1" descr="7b0a20202020227461726765744d6f64756c65223a202270726f636573734f6e6c696e65466f6e7473220a7d0a"/>
          <p:cNvSpPr txBox="1"/>
          <p:nvPr/>
        </p:nvSpPr>
        <p:spPr>
          <a:xfrm>
            <a:off x="971550" y="1340485"/>
            <a:ext cx="6921500" cy="4005580"/>
          </a:xfrm>
          <a:prstGeom prst="rect">
            <a:avLst/>
          </a:prstGeom>
        </p:spPr>
        <p:style>
          <a:lnRef idx="2">
            <a:schemeClr val="dk1"/>
          </a:lnRef>
          <a:fillRef idx="1">
            <a:schemeClr val="lt1"/>
          </a:fillRef>
          <a:effectRef idx="0">
            <a:schemeClr val="dk1"/>
          </a:effectRef>
          <a:fontRef idx="minor">
            <a:schemeClr val="dk1"/>
          </a:fontRef>
        </p:style>
        <p:txBody>
          <a:bodyPr wrap="square" rtlCol="0" anchor="t">
            <a:spAutoFit/>
          </a:bodyPr>
          <a:lstStyle/>
          <a:p>
            <a:pPr algn="just" eaLnBrk="1" hangingPunct="1">
              <a:lnSpc>
                <a:spcPct val="120000"/>
              </a:lnSpc>
            </a:pPr>
            <a:r>
              <a:rPr 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民法的概念起源于古罗马法的市民法，与万民法相适应。</a:t>
            </a:r>
          </a:p>
          <a:p>
            <a:pPr algn="just" eaLnBrk="1" hangingPunct="1">
              <a:lnSpc>
                <a:spcPct val="120000"/>
              </a:lnSpc>
            </a:pP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1954</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年开始起草民法典，直至</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2017</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年制定了《中华人民共和国民法总则》，在此过程中还制定了一系列民法的部门法，形成了中国的民法体系。</a:t>
            </a:r>
          </a:p>
          <a:p>
            <a:pPr algn="just" eaLnBrk="1" hangingPunct="1">
              <a:lnSpc>
                <a:spcPct val="120000"/>
              </a:lnSpc>
            </a:pP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2020</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年</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5</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月</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28</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日，十三届全国人大第三次会议表决通过了《民法典》，于</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2021</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年</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1</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月</a:t>
            </a:r>
            <a:r>
              <a:rPr lang="en-US" altLang="zh-CN"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1</a:t>
            </a:r>
            <a:r>
              <a:rPr lang="zh-CN" altLang="en-US" sz="2000"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rPr>
              <a:t>日起正式施行。</a:t>
            </a:r>
          </a:p>
          <a:p>
            <a:pPr algn="just" eaLnBrk="1" hangingPunct="1">
              <a:lnSpc>
                <a:spcPct val="120000"/>
              </a:lnSpc>
            </a:pPr>
            <a:endParaRPr lang="zh-CN" altLang="en-US" sz="2000" b="1" dirty="0">
              <a:ln>
                <a:solidFill>
                  <a:sysClr val="windowText" lastClr="000000"/>
                </a:solidFill>
              </a:ln>
              <a:latin typeface="汉仪仿宋简" panose="02010600000101010101" charset="-128"/>
              <a:ea typeface="汉仪仿宋简" panose="02010600000101010101" charset="-128"/>
              <a:cs typeface="汉仪仿宋简" panose="02010600000101010101" charset="-128"/>
              <a:sym typeface="方正教材规范楷体_GBK" panose="02000000000000000000" charset="-122"/>
            </a:endParaRPr>
          </a:p>
          <a:p>
            <a:pPr algn="just" eaLnBrk="1" hangingPunct="1">
              <a:lnSpc>
                <a:spcPct val="120000"/>
              </a:lnSpc>
            </a:pPr>
            <a:r>
              <a:rPr lang="zh-CN" altLang="en-US" sz="2400" dirty="0">
                <a:ln>
                  <a:solidFill>
                    <a:sysClr val="windowText" lastClr="000000"/>
                  </a:solidFill>
                </a:ln>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民法是指</a:t>
            </a:r>
            <a:r>
              <a:rPr lang="zh-CN" altLang="en-US"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调整平等主体的自然人、法人和非法人组织之间的</a:t>
            </a:r>
            <a:r>
              <a:rPr lang="zh-CN" altLang="en-US" sz="2400" u="sng"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人身关系</a:t>
            </a:r>
            <a:r>
              <a:rPr lang="zh-CN" altLang="en-US"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和</a:t>
            </a:r>
            <a:r>
              <a:rPr lang="zh-CN" altLang="en-US" sz="2400" u="sng"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财产关系</a:t>
            </a:r>
            <a:r>
              <a:rPr lang="zh-CN" altLang="en-US"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的法律规范的总称。</a:t>
            </a:r>
            <a:r>
              <a:rPr lang="en-US" altLang="zh-CN"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a:t>
            </a:r>
            <a:r>
              <a:rPr lang="zh-CN" altLang="en-US"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调整对象</a:t>
            </a:r>
            <a:r>
              <a:rPr lang="en-US" altLang="zh-CN" sz="2400" dirty="0">
                <a:ln>
                  <a:solidFill>
                    <a:schemeClr val="tx2"/>
                  </a:solidFill>
                </a:ln>
                <a:solidFill>
                  <a:srgbClr val="FF0000"/>
                </a:solidFill>
                <a:latin typeface="方正粗黑宋简体" panose="02000000000000000000" charset="-122"/>
                <a:ea typeface="方正粗黑宋简体" panose="02000000000000000000" charset="-122"/>
                <a:cs typeface="方正粗黑宋简体" panose="02000000000000000000" charset="-122"/>
                <a:sym typeface="方正教材规范楷体_GBK" panose="02000000000000000000" charset="-122"/>
              </a:rPr>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59205" y="908685"/>
            <a:ext cx="6549390" cy="3746500"/>
          </a:xfrm>
          <a:prstGeom prst="rect">
            <a:avLst/>
          </a:prstGeom>
          <a:noFill/>
        </p:spPr>
        <p:txBody>
          <a:bodyPr wrap="square" rtlCol="0">
            <a:spAutoFit/>
          </a:bodyPr>
          <a:lstStyle/>
          <a:p>
            <a:pPr>
              <a:lnSpc>
                <a:spcPct val="140000"/>
              </a:lnSpc>
            </a:pPr>
            <a:r>
              <a:rPr lang="en-US" altLang="zh-CN" sz="3200" b="1">
                <a:solidFill>
                  <a:srgbClr val="FF0000"/>
                </a:solidFill>
              </a:rPr>
              <a:t>   </a:t>
            </a:r>
            <a:r>
              <a:rPr lang="zh-CN" altLang="en-US" sz="3600" u="sng">
                <a:solidFill>
                  <a:srgbClr val="FF0000"/>
                </a:solidFill>
                <a:latin typeface="方正清刻本悦宋简体" panose="02000000000000000000" charset="-122"/>
                <a:ea typeface="方正清刻本悦宋简体" panose="02000000000000000000" charset="-122"/>
              </a:rPr>
              <a:t>基本原则</a:t>
            </a:r>
            <a:r>
              <a:rPr lang="zh-CN" altLang="en-US" sz="3600">
                <a:solidFill>
                  <a:srgbClr val="FF0000"/>
                </a:solidFill>
                <a:latin typeface="方正清刻本悦宋简体" panose="02000000000000000000" charset="-122"/>
                <a:ea typeface="方正清刻本悦宋简体" panose="02000000000000000000" charset="-122"/>
              </a:rPr>
              <a:t>：</a:t>
            </a:r>
            <a:endParaRPr lang="zh-CN" altLang="en-US" sz="3600" b="1">
              <a:solidFill>
                <a:srgbClr val="FF0000"/>
              </a:solidFill>
              <a:latin typeface="方正清刻本悦宋简体" panose="02000000000000000000" charset="-122"/>
              <a:ea typeface="方正清刻本悦宋简体" panose="02000000000000000000" charset="-122"/>
            </a:endParaRPr>
          </a:p>
          <a:p>
            <a:pPr marL="571500" indent="-571500">
              <a:lnSpc>
                <a:spcPct val="130000"/>
              </a:lnSpc>
              <a:buFont typeface="Wingdings" panose="05000000000000000000" charset="0"/>
              <a:buChar char="p"/>
            </a:pPr>
            <a:r>
              <a:rPr lang="zh-CN" altLang="en-US" sz="3600">
                <a:solidFill>
                  <a:srgbClr val="FF0000"/>
                </a:solidFill>
                <a:latin typeface="方正清刻本悦宋简体" panose="02000000000000000000" charset="-122"/>
                <a:ea typeface="方正清刻本悦宋简体" panose="02000000000000000000" charset="-122"/>
              </a:rPr>
              <a:t>保护合法权益原则</a:t>
            </a:r>
          </a:p>
          <a:p>
            <a:pPr marL="571500" indent="-571500">
              <a:lnSpc>
                <a:spcPct val="130000"/>
              </a:lnSpc>
              <a:buFont typeface="Wingdings" panose="05000000000000000000" charset="0"/>
              <a:buChar char="p"/>
            </a:pPr>
            <a:r>
              <a:rPr lang="zh-CN" altLang="en-US" sz="3600">
                <a:solidFill>
                  <a:srgbClr val="FF0000"/>
                </a:solidFill>
                <a:latin typeface="方正清刻本悦宋简体" panose="02000000000000000000" charset="-122"/>
                <a:ea typeface="方正清刻本悦宋简体" panose="02000000000000000000" charset="-122"/>
              </a:rPr>
              <a:t>平等原则</a:t>
            </a:r>
          </a:p>
          <a:p>
            <a:pPr marL="571500" indent="-571500">
              <a:lnSpc>
                <a:spcPct val="130000"/>
              </a:lnSpc>
              <a:buFont typeface="Wingdings" panose="05000000000000000000" charset="0"/>
              <a:buChar char="p"/>
            </a:pPr>
            <a:r>
              <a:rPr lang="zh-CN" altLang="en-US" sz="3600">
                <a:solidFill>
                  <a:srgbClr val="FF0000"/>
                </a:solidFill>
                <a:latin typeface="方正清刻本悦宋简体" panose="02000000000000000000" charset="-122"/>
                <a:ea typeface="方正清刻本悦宋简体" panose="02000000000000000000" charset="-122"/>
              </a:rPr>
              <a:t>自愿、公平、诚实信用原则</a:t>
            </a:r>
          </a:p>
          <a:p>
            <a:pPr marL="571500" indent="-571500">
              <a:lnSpc>
                <a:spcPct val="130000"/>
              </a:lnSpc>
              <a:buFont typeface="Wingdings" panose="05000000000000000000" charset="0"/>
              <a:buChar char="p"/>
            </a:pPr>
            <a:r>
              <a:rPr lang="zh-CN" altLang="en-US" sz="3600">
                <a:solidFill>
                  <a:srgbClr val="FF0000"/>
                </a:solidFill>
                <a:latin typeface="方正清刻本悦宋简体" panose="02000000000000000000" charset="-122"/>
                <a:ea typeface="方正清刻本悦宋简体" panose="02000000000000000000" charset="-122"/>
              </a:rPr>
              <a:t>遵守法律和公序良俗原则</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p:nvPr>
        </p:nvSpPr>
        <p:spPr>
          <a:xfrm>
            <a:off x="685800" y="152400"/>
            <a:ext cx="7815263" cy="990600"/>
          </a:xfrm>
        </p:spPr>
        <p:txBody>
          <a:bodyPr vert="horz" wrap="square" lIns="91440" tIns="45720" rIns="91440" bIns="45720" anchor="b" anchorCtr="0"/>
          <a:lstStyle/>
          <a:p>
            <a:pPr eaLnBrk="1" hangingPunct="1"/>
            <a:r>
              <a:rPr lang="zh-CN" altLang="zh-CN" b="1" dirty="0">
                <a:ea typeface="隶书" panose="02010509060101010101" pitchFamily="49" charset="-122"/>
              </a:rPr>
              <a:t>案例</a:t>
            </a:r>
          </a:p>
        </p:txBody>
      </p:sp>
      <p:sp>
        <p:nvSpPr>
          <p:cNvPr id="77827" name="Rectangle 3"/>
          <p:cNvSpPr>
            <a:spLocks noGrp="1"/>
          </p:cNvSpPr>
          <p:nvPr>
            <p:ph type="body"/>
          </p:nvPr>
        </p:nvSpPr>
        <p:spPr>
          <a:xfrm>
            <a:off x="539115" y="1340485"/>
            <a:ext cx="7654925" cy="4808220"/>
          </a:xfrm>
        </p:spPr>
        <p:txBody>
          <a:bodyPr vert="horz" wrap="square" lIns="91440" tIns="45720" rIns="91440" bIns="45720" anchor="t" anchorCtr="0"/>
          <a:lstStyle/>
          <a:p>
            <a:pPr marL="0" indent="0">
              <a:buNone/>
            </a:pPr>
            <a:r>
              <a:rPr lang="en-US" altLang="zh-CN" sz="2800" b="1" dirty="0"/>
              <a:t>  2022</a:t>
            </a:r>
            <a:r>
              <a:rPr lang="zh-CN" altLang="en-US" sz="2800" b="1" dirty="0"/>
              <a:t>年</a:t>
            </a:r>
            <a:r>
              <a:rPr lang="en-US" altLang="zh-CN" sz="2800" b="1" dirty="0"/>
              <a:t>2</a:t>
            </a:r>
            <a:r>
              <a:rPr lang="zh-CN" altLang="en-US" sz="2800" b="1" dirty="0"/>
              <a:t>月，张某受雇于某酒店担任厨师。</a:t>
            </a:r>
            <a:r>
              <a:rPr lang="en-US" altLang="zh-CN" sz="2800" b="1" dirty="0"/>
              <a:t>2020</a:t>
            </a:r>
            <a:r>
              <a:rPr lang="zh-CN" altLang="en-US" sz="2800" b="1" dirty="0"/>
              <a:t>年</a:t>
            </a:r>
            <a:r>
              <a:rPr lang="en-US" altLang="zh-CN" sz="2800" b="1" dirty="0"/>
              <a:t>8</a:t>
            </a:r>
            <a:r>
              <a:rPr lang="zh-CN" altLang="en-US" sz="2800" b="1" dirty="0"/>
              <a:t>月某天，张某在切菜时不慎将手指切伤，到医院救治共花掉医药费</a:t>
            </a:r>
            <a:r>
              <a:rPr lang="en-US" altLang="zh-CN" sz="2800" b="1" dirty="0"/>
              <a:t>20000</a:t>
            </a:r>
            <a:r>
              <a:rPr lang="zh-CN" altLang="en-US" sz="2800" b="1" dirty="0"/>
              <a:t>余元。伤愈后，张某要求酒店赔偿损失，但酒店认为这是张某自己粗心造成的，应当责任自负，从而拒绝赔偿。双方协商未果。</a:t>
            </a:r>
          </a:p>
          <a:p>
            <a:pPr marL="0" indent="0">
              <a:buNone/>
            </a:pPr>
            <a:r>
              <a:rPr lang="en-US" altLang="zh-CN" sz="2800" b="1" dirty="0"/>
              <a:t>  </a:t>
            </a:r>
            <a:r>
              <a:rPr lang="zh-CN" altLang="en-US" sz="2800" b="1" i="1" dirty="0"/>
              <a:t>问</a:t>
            </a:r>
            <a:r>
              <a:rPr lang="zh-CN" altLang="en-US" sz="2800" b="1" dirty="0"/>
              <a:t>：本案中张某与酒店之间的纠纷能否适用民法规范来调整？</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p:nvPr>
        </p:nvSpPr>
        <p:spPr>
          <a:xfrm>
            <a:off x="827405" y="476250"/>
            <a:ext cx="6870700" cy="667385"/>
          </a:xfrm>
        </p:spPr>
        <p:txBody>
          <a:bodyPr vert="horz" wrap="square" lIns="91440" tIns="45720" rIns="91440" bIns="45720" anchor="b" anchorCtr="0"/>
          <a:lstStyle/>
          <a:p>
            <a:pPr eaLnBrk="1" hangingPunct="1"/>
            <a:r>
              <a:rPr lang="zh-CN" altLang="zh-CN" b="1" dirty="0">
                <a:ea typeface="隶书" panose="02010509060101010101" pitchFamily="49" charset="-122"/>
              </a:rPr>
              <a:t>二、民事主体</a:t>
            </a:r>
          </a:p>
        </p:txBody>
      </p:sp>
      <p:sp>
        <p:nvSpPr>
          <p:cNvPr id="78851" name="Rectangle 3"/>
          <p:cNvSpPr>
            <a:spLocks noGrp="1"/>
          </p:cNvSpPr>
          <p:nvPr>
            <p:ph type="body"/>
          </p:nvPr>
        </p:nvSpPr>
        <p:spPr>
          <a:xfrm>
            <a:off x="611505" y="1268730"/>
            <a:ext cx="7209790" cy="2729865"/>
          </a:xfrm>
        </p:spPr>
        <p:txBody>
          <a:bodyPr vert="horz" wrap="square" lIns="91440" tIns="45720" rIns="91440" bIns="45720" anchor="t" anchorCtr="0"/>
          <a:lstStyle/>
          <a:p>
            <a:pPr marL="0" indent="0" eaLnBrk="1" hangingPunct="1">
              <a:buNone/>
            </a:pPr>
            <a:r>
              <a:rPr lang="zh-CN" altLang="zh-CN" sz="2400" b="1" u="sng" dirty="0"/>
              <a:t>法律特征</a:t>
            </a:r>
            <a:r>
              <a:rPr lang="zh-CN" altLang="zh-CN" sz="2400" b="1" dirty="0"/>
              <a:t>：</a:t>
            </a:r>
          </a:p>
          <a:p>
            <a:pPr eaLnBrk="1" hangingPunct="1">
              <a:buFont typeface="Wingdings" panose="05000000000000000000" charset="0"/>
              <a:buChar char="l"/>
            </a:pPr>
            <a:r>
              <a:rPr lang="zh-CN" altLang="zh-CN" sz="2400" b="1" dirty="0"/>
              <a:t>民事主体必须具有法律规定的主体资格</a:t>
            </a:r>
          </a:p>
          <a:p>
            <a:pPr eaLnBrk="1" hangingPunct="1">
              <a:buFont typeface="Wingdings" panose="05000000000000000000" charset="0"/>
              <a:buChar char="l"/>
            </a:pPr>
            <a:r>
              <a:rPr lang="zh-CN" altLang="zh-CN" sz="2400" b="1" dirty="0"/>
              <a:t>民事主体必须能够以自己的名义享有民事权利和承担民事义务</a:t>
            </a:r>
          </a:p>
          <a:p>
            <a:pPr eaLnBrk="1" hangingPunct="1">
              <a:buFont typeface="Wingdings" panose="05000000000000000000" charset="0"/>
              <a:buChar char="l"/>
            </a:pPr>
            <a:r>
              <a:rPr lang="zh-CN" altLang="zh-CN" sz="2400" b="1" dirty="0"/>
              <a:t>民事主体的法律地位具有平等性</a:t>
            </a:r>
          </a:p>
          <a:p>
            <a:pPr eaLnBrk="1" hangingPunct="1">
              <a:buFont typeface="Wingdings" panose="05000000000000000000" charset="0"/>
              <a:buChar char="l"/>
            </a:pPr>
            <a:r>
              <a:rPr lang="zh-CN" altLang="zh-CN" sz="2400" b="1" dirty="0"/>
              <a:t>民事主体具有广泛性</a:t>
            </a:r>
          </a:p>
          <a:p>
            <a:pPr marL="0" indent="0" eaLnBrk="1" hangingPunct="1">
              <a:buFont typeface="Wingdings" panose="05000000000000000000" charset="0"/>
              <a:buNone/>
            </a:pPr>
            <a:endParaRPr lang="zh-CN" altLang="zh-CN" sz="2400" b="1" dirty="0"/>
          </a:p>
          <a:p>
            <a:pPr marL="0" indent="0" eaLnBrk="1" hangingPunct="1">
              <a:buFont typeface="Wingdings" panose="05000000000000000000" charset="0"/>
              <a:buNone/>
            </a:pPr>
            <a:endParaRPr lang="en-US" altLang="zh-CN" sz="2400" b="1" dirty="0"/>
          </a:p>
        </p:txBody>
      </p:sp>
      <p:pic>
        <p:nvPicPr>
          <p:cNvPr id="2" name="C9F754DE-2CAD-44b6-B708-469DEB6407EB-2" descr="wpp"/>
          <p:cNvPicPr>
            <a:picLocks noChangeAspect="1"/>
          </p:cNvPicPr>
          <p:nvPr/>
        </p:nvPicPr>
        <p:blipFill>
          <a:blip r:embed="rId2"/>
          <a:stretch>
            <a:fillRect/>
          </a:stretch>
        </p:blipFill>
        <p:spPr>
          <a:xfrm>
            <a:off x="2699385" y="3860800"/>
            <a:ext cx="5221605" cy="2466975"/>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4970" y="564515"/>
            <a:ext cx="1605280" cy="521970"/>
          </a:xfrm>
          <a:prstGeom prst="rect">
            <a:avLst/>
          </a:prstGeom>
          <a:noFill/>
        </p:spPr>
        <p:txBody>
          <a:bodyPr wrap="none" rtlCol="0">
            <a:spAutoFit/>
          </a:bodyPr>
          <a:lstStyle/>
          <a:p>
            <a:r>
              <a:rPr lang="zh-CN" altLang="en-US" sz="2800">
                <a:latin typeface="汉仪铸字超然体简" panose="00020600040101010101" charset="-122"/>
                <a:ea typeface="汉仪铸字超然体简" panose="00020600040101010101" charset="-122"/>
                <a:sym typeface="汉仪铸字卡酷体简" panose="00020600040101010101" charset="-122"/>
              </a:rPr>
              <a:t>自然人</a:t>
            </a:r>
            <a:r>
              <a:rPr lang="zh-CN" altLang="en-US" sz="2800"/>
              <a:t>：</a:t>
            </a:r>
          </a:p>
        </p:txBody>
      </p:sp>
      <p:pic>
        <p:nvPicPr>
          <p:cNvPr id="3" name="图片 2"/>
          <p:cNvPicPr>
            <a:picLocks noChangeAspect="1"/>
          </p:cNvPicPr>
          <p:nvPr>
            <p:custDataLst>
              <p:tags r:id="rId1"/>
            </p:custDataLst>
          </p:nvPr>
        </p:nvPicPr>
        <p:blipFill>
          <a:blip r:embed="rId3"/>
          <a:stretch>
            <a:fillRect/>
          </a:stretch>
        </p:blipFill>
        <p:spPr>
          <a:xfrm>
            <a:off x="0" y="3168650"/>
            <a:ext cx="8592185" cy="3676015"/>
          </a:xfrm>
          <a:prstGeom prst="rect">
            <a:avLst/>
          </a:prstGeom>
        </p:spPr>
      </p:pic>
      <p:sp>
        <p:nvSpPr>
          <p:cNvPr id="4" name="文本框 3"/>
          <p:cNvSpPr txBox="1"/>
          <p:nvPr/>
        </p:nvSpPr>
        <p:spPr>
          <a:xfrm>
            <a:off x="467360" y="1412875"/>
            <a:ext cx="7582535" cy="1198880"/>
          </a:xfrm>
          <a:prstGeom prst="rect">
            <a:avLst/>
          </a:prstGeom>
          <a:noFill/>
        </p:spPr>
        <p:txBody>
          <a:bodyPr wrap="square" rtlCol="0">
            <a:spAutoFit/>
          </a:bodyPr>
          <a:lstStyle/>
          <a:p>
            <a:pPr marL="342900" indent="-342900">
              <a:buFont typeface="Wingdings" panose="05000000000000000000" charset="0"/>
              <a:buChar char="Ø"/>
            </a:pPr>
            <a:r>
              <a:rPr lang="zh-CN" altLang="en-US" sz="2400" b="1"/>
              <a:t>民事权利能力：出生时起到死亡时止；是自然人享有权利和承担义务的能力；由民法赋予；与自然人本身具有不可分性。</a:t>
            </a:r>
            <a:endParaRPr lang="en-US" altLang="zh-CN" sz="2400" b="1"/>
          </a:p>
        </p:txBody>
      </p:sp>
      <p:sp>
        <p:nvSpPr>
          <p:cNvPr id="7" name="文本框 6"/>
          <p:cNvSpPr txBox="1"/>
          <p:nvPr/>
        </p:nvSpPr>
        <p:spPr>
          <a:xfrm>
            <a:off x="467360" y="2636520"/>
            <a:ext cx="5996305" cy="460375"/>
          </a:xfrm>
          <a:prstGeom prst="rect">
            <a:avLst/>
          </a:prstGeom>
          <a:noFill/>
        </p:spPr>
        <p:txBody>
          <a:bodyPr wrap="square" rtlCol="0">
            <a:spAutoFit/>
          </a:bodyPr>
          <a:lstStyle/>
          <a:p>
            <a:pPr marL="342900" indent="-342900">
              <a:buFont typeface="Wingdings" panose="05000000000000000000" charset="0"/>
              <a:buChar char="Ø"/>
            </a:pPr>
            <a:r>
              <a:rPr lang="zh-CN" altLang="en-US" sz="2400" b="1"/>
              <a:t>民事行为能力：</a:t>
            </a:r>
            <a:r>
              <a:rPr lang="en-US" altLang="zh-CN" sz="2400" b="1"/>
              <a:t>(</a:t>
            </a:r>
            <a:r>
              <a:rPr lang="zh-CN" altLang="en-US" sz="2400" b="1"/>
              <a:t>结合《民法典》法条</a:t>
            </a:r>
            <a:r>
              <a:rPr lang="en-US" altLang="zh-CN" sz="2400" b="1"/>
              <a:t>)</a:t>
            </a:r>
          </a:p>
        </p:txBody>
      </p:sp>
      <p:sp>
        <p:nvSpPr>
          <p:cNvPr id="8" name="文本框 7" descr="7b0a20202020227461726765744d6f64756c65223a202270726f636573734f6e6c696e65466f6e7473220a7d0a"/>
          <p:cNvSpPr txBox="1"/>
          <p:nvPr/>
        </p:nvSpPr>
        <p:spPr>
          <a:xfrm>
            <a:off x="2123440" y="404495"/>
            <a:ext cx="5725160" cy="1004570"/>
          </a:xfrm>
          <a:prstGeom prst="rect">
            <a:avLst/>
          </a:prstGeom>
          <a:noFill/>
        </p:spPr>
        <p:txBody>
          <a:bodyPr wrap="square" rtlCol="0" anchor="t">
            <a:spAutoFit/>
          </a:bodyPr>
          <a:lstStyle/>
          <a:p>
            <a:pPr>
              <a:lnSpc>
                <a:spcPct val="110000"/>
              </a:lnSpc>
            </a:pPr>
            <a: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﹡区分：【自然人</a:t>
            </a:r>
            <a:r>
              <a:rPr lang="en-US" altLang="zh-CN"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&amp;</a:t>
            </a:r>
            <a: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公民】</a:t>
            </a:r>
            <a:b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br>
            <a:r>
              <a:rPr lang="en-US" altLang="zh-CN"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  </a:t>
            </a:r>
            <a: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凡是具有生命的人类的个体都是自然人（自然属性）</a:t>
            </a:r>
            <a:b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br>
            <a:r>
              <a:rPr lang="en-US" altLang="zh-CN"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   </a:t>
            </a:r>
            <a:r>
              <a:rPr lang="zh-CN" altLang="en-US" sz="1800" b="1" i="1">
                <a:solidFill>
                  <a:srgbClr val="FF0000"/>
                </a:solidFill>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rPr>
              <a:t>凡是具有某国国籍的人就是该国公民（政治属性）</a:t>
            </a:r>
            <a:endParaRPr lang="zh-CN" altLang="en-US" sz="1800" b="1" i="1">
              <a:latin typeface="方正楷体简体" panose="02000000000000000000" charset="-122"/>
              <a:ea typeface="方正楷体简体" panose="02000000000000000000" charset="-122"/>
              <a:cs typeface="方正楷体简体" panose="02000000000000000000" charset="-122"/>
              <a:sym typeface="汉仪碑刻黑W" panose="00020600040101010101"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405" y="908685"/>
            <a:ext cx="984250" cy="521970"/>
          </a:xfrm>
          <a:prstGeom prst="rect">
            <a:avLst/>
          </a:prstGeom>
          <a:noFill/>
        </p:spPr>
        <p:txBody>
          <a:bodyPr wrap="none" rtlCol="0" anchor="t">
            <a:spAutoFit/>
          </a:bodyPr>
          <a:lstStyle/>
          <a:p>
            <a:r>
              <a:rPr lang="zh-CN" altLang="en-US" sz="2800">
                <a:latin typeface="汉仪铸字超然体简" panose="00020600040101010101" charset="-122"/>
                <a:ea typeface="汉仪铸字超然体简" panose="00020600040101010101" charset="-122"/>
                <a:sym typeface="汉仪铸字卡酷体简" panose="00020600040101010101" charset="-122"/>
              </a:rPr>
              <a:t>法人</a:t>
            </a:r>
            <a:r>
              <a:rPr lang="en-US" altLang="zh-CN" sz="2800">
                <a:latin typeface="汉仪铸字超然体简" panose="00020600040101010101" charset="-122"/>
                <a:ea typeface="汉仪铸字超然体简" panose="00020600040101010101" charset="-122"/>
                <a:sym typeface="汉仪铸字卡酷体简" panose="00020600040101010101" charset="-122"/>
              </a:rPr>
              <a:t>:</a:t>
            </a:r>
          </a:p>
        </p:txBody>
      </p:sp>
      <p:pic>
        <p:nvPicPr>
          <p:cNvPr id="3" name="C9F754DE-2CAD-44b6-B708-469DEB6407EB-1" descr="wpp"/>
          <p:cNvPicPr>
            <a:picLocks noChangeAspect="1"/>
          </p:cNvPicPr>
          <p:nvPr/>
        </p:nvPicPr>
        <p:blipFill>
          <a:blip r:embed="rId2"/>
          <a:stretch>
            <a:fillRect/>
          </a:stretch>
        </p:blipFill>
        <p:spPr>
          <a:xfrm>
            <a:off x="3867785" y="0"/>
            <a:ext cx="3248660" cy="2829560"/>
          </a:xfrm>
          <a:prstGeom prst="rect">
            <a:avLst/>
          </a:prstGeom>
        </p:spPr>
      </p:pic>
      <p:sp>
        <p:nvSpPr>
          <p:cNvPr id="4" name="文本框 3"/>
          <p:cNvSpPr txBox="1"/>
          <p:nvPr/>
        </p:nvSpPr>
        <p:spPr>
          <a:xfrm>
            <a:off x="859790" y="1916430"/>
            <a:ext cx="7334250" cy="2097405"/>
          </a:xfrm>
          <a:prstGeom prst="rect">
            <a:avLst/>
          </a:prstGeom>
          <a:noFill/>
        </p:spPr>
        <p:txBody>
          <a:bodyPr wrap="square" rtlCol="0">
            <a:spAutoFit/>
          </a:bodyPr>
          <a:lstStyle/>
          <a:p>
            <a:endParaRPr lang="en-US" altLang="zh-CN"/>
          </a:p>
          <a:p>
            <a:endParaRPr lang="en-US" altLang="zh-CN"/>
          </a:p>
          <a:p>
            <a:pPr>
              <a:lnSpc>
                <a:spcPct val="110000"/>
              </a:lnSpc>
            </a:pPr>
            <a:r>
              <a:rPr lang="zh-CN" altLang="en-US" sz="2400" b="1" u="sng">
                <a:latin typeface="方正清刻本悦宋简体" panose="02000000000000000000" charset="-122"/>
                <a:ea typeface="方正清刻本悦宋简体" panose="02000000000000000000" charset="-122"/>
                <a:cs typeface="方正清刻本悦宋简体" panose="02000000000000000000" charset="-122"/>
              </a:rPr>
              <a:t>特征</a:t>
            </a:r>
            <a:r>
              <a:rPr lang="zh-CN" altLang="en-US" sz="2400" b="1">
                <a:latin typeface="方正清刻本悦宋简体" panose="02000000000000000000" charset="-122"/>
                <a:ea typeface="方正清刻本悦宋简体" panose="02000000000000000000" charset="-122"/>
                <a:cs typeface="方正清刻本悦宋简体" panose="02000000000000000000" charset="-122"/>
              </a:rPr>
              <a:t>：</a:t>
            </a:r>
          </a:p>
          <a:p>
            <a:r>
              <a:rPr lang="en-US" altLang="zh-CN" sz="2400" b="1">
                <a:latin typeface="方正清刻本悦宋简体" panose="02000000000000000000" charset="-122"/>
                <a:ea typeface="方正清刻本悦宋简体" panose="02000000000000000000" charset="-122"/>
                <a:cs typeface="方正清刻本悦宋简体" panose="02000000000000000000" charset="-122"/>
              </a:rPr>
              <a:t>1).</a:t>
            </a:r>
            <a:r>
              <a:rPr lang="zh-CN" altLang="en-US" sz="2400" b="1">
                <a:latin typeface="方正清刻本悦宋简体" panose="02000000000000000000" charset="-122"/>
                <a:ea typeface="方正清刻本悦宋简体" panose="02000000000000000000" charset="-122"/>
                <a:cs typeface="方正清刻本悦宋简体" panose="02000000000000000000" charset="-122"/>
              </a:rPr>
              <a:t>法人是具有民事权利能力和民事行为能力的组织；</a:t>
            </a:r>
          </a:p>
          <a:p>
            <a:r>
              <a:rPr lang="en-US" altLang="zh-CN" sz="2400" b="1">
                <a:latin typeface="方正清刻本悦宋简体" panose="02000000000000000000" charset="-122"/>
                <a:ea typeface="方正清刻本悦宋简体" panose="02000000000000000000" charset="-122"/>
                <a:cs typeface="方正清刻本悦宋简体" panose="02000000000000000000" charset="-122"/>
              </a:rPr>
              <a:t>2).</a:t>
            </a:r>
            <a:r>
              <a:rPr lang="zh-CN" altLang="en-US" sz="2400" b="1">
                <a:latin typeface="方正清刻本悦宋简体" panose="02000000000000000000" charset="-122"/>
                <a:ea typeface="方正清刻本悦宋简体" panose="02000000000000000000" charset="-122"/>
                <a:cs typeface="方正清刻本悦宋简体" panose="02000000000000000000" charset="-122"/>
              </a:rPr>
              <a:t>是一种能够独立享有民事权利能力和承担民事义务的组织。</a:t>
            </a:r>
          </a:p>
        </p:txBody>
      </p:sp>
      <p:sp>
        <p:nvSpPr>
          <p:cNvPr id="5" name="文本框 4"/>
          <p:cNvSpPr txBox="1"/>
          <p:nvPr/>
        </p:nvSpPr>
        <p:spPr>
          <a:xfrm>
            <a:off x="2339340" y="4149090"/>
            <a:ext cx="6070600" cy="1938020"/>
          </a:xfrm>
          <a:prstGeom prst="rect">
            <a:avLst/>
          </a:prstGeom>
          <a:noFill/>
        </p:spPr>
        <p:txBody>
          <a:bodyPr wrap="square" rtlCol="0">
            <a:spAutoFit/>
          </a:bodyPr>
          <a:lstStyle/>
          <a:p>
            <a:r>
              <a:rPr lang="zh-CN" altLang="en-US" sz="2400" b="1" u="sng">
                <a:latin typeface="方正清刻本悦宋简体" panose="02000000000000000000" charset="-122"/>
                <a:ea typeface="方正清刻本悦宋简体" panose="02000000000000000000" charset="-122"/>
              </a:rPr>
              <a:t>成立要件</a:t>
            </a:r>
            <a:r>
              <a:rPr lang="zh-CN" altLang="en-US" sz="2400" b="1">
                <a:latin typeface="方正清刻本悦宋简体" panose="02000000000000000000" charset="-122"/>
                <a:ea typeface="方正清刻本悦宋简体" panose="02000000000000000000" charset="-122"/>
              </a:rPr>
              <a:t>：</a:t>
            </a:r>
          </a:p>
          <a:p>
            <a:pPr marL="342900" indent="-342900">
              <a:buFont typeface="+mj-ea"/>
              <a:buAutoNum type="circleNumDbPlain"/>
            </a:pPr>
            <a:r>
              <a:rPr lang="zh-CN" altLang="en-US" sz="2400" b="1">
                <a:latin typeface="方正清刻本悦宋简体" panose="02000000000000000000" charset="-122"/>
                <a:ea typeface="方正清刻本悦宋简体" panose="02000000000000000000" charset="-122"/>
              </a:rPr>
              <a:t>依法成立；</a:t>
            </a:r>
          </a:p>
          <a:p>
            <a:pPr marL="342900" indent="-342900">
              <a:buFont typeface="+mj-ea"/>
              <a:buAutoNum type="circleNumDbPlain"/>
            </a:pPr>
            <a:r>
              <a:rPr lang="zh-CN" altLang="en-US" sz="2400" b="1">
                <a:latin typeface="方正清刻本悦宋简体" panose="02000000000000000000" charset="-122"/>
                <a:ea typeface="方正清刻本悦宋简体" panose="02000000000000000000" charset="-122"/>
              </a:rPr>
              <a:t>有必要的财产和经费；</a:t>
            </a:r>
          </a:p>
          <a:p>
            <a:pPr marL="342900" indent="-342900">
              <a:buFont typeface="+mj-ea"/>
              <a:buAutoNum type="circleNumDbPlain"/>
            </a:pPr>
            <a:r>
              <a:rPr lang="zh-CN" altLang="en-US" sz="2400" b="1">
                <a:latin typeface="方正清刻本悦宋简体" panose="02000000000000000000" charset="-122"/>
                <a:ea typeface="方正清刻本悦宋简体" panose="02000000000000000000" charset="-122"/>
              </a:rPr>
              <a:t>有自己的名称、组织机构和场所；</a:t>
            </a:r>
          </a:p>
          <a:p>
            <a:pPr marL="342900" indent="-342900">
              <a:buFont typeface="+mj-ea"/>
              <a:buAutoNum type="circleNumDbPlain"/>
            </a:pPr>
            <a:r>
              <a:rPr lang="zh-CN" altLang="en-US" sz="2400" b="1">
                <a:latin typeface="方正清刻本悦宋简体" panose="02000000000000000000" charset="-122"/>
                <a:ea typeface="方正清刻本悦宋简体" panose="02000000000000000000" charset="-122"/>
              </a:rPr>
              <a:t>能够独立承担民事责任。</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05" y="548640"/>
            <a:ext cx="6431915" cy="398780"/>
          </a:xfrm>
          <a:prstGeom prst="rect">
            <a:avLst/>
          </a:prstGeom>
          <a:ln>
            <a:solidFill>
              <a:schemeClr val="tx2"/>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zh-CN" altLang="en-US" sz="2000" b="1">
                <a:highlight>
                  <a:srgbClr val="FFFF00"/>
                </a:highlight>
              </a:rPr>
              <a:t>法人</a:t>
            </a:r>
            <a:r>
              <a:rPr lang="zh-CN" altLang="en-US" sz="2000" b="1"/>
              <a:t>与</a:t>
            </a:r>
            <a:r>
              <a:rPr lang="zh-CN" altLang="en-US" sz="2000" b="1">
                <a:highlight>
                  <a:srgbClr val="FFFF00"/>
                </a:highlight>
              </a:rPr>
              <a:t>自然人</a:t>
            </a:r>
            <a:r>
              <a:rPr lang="zh-CN" altLang="en-US" sz="2000" b="1"/>
              <a:t>的</a:t>
            </a:r>
            <a:r>
              <a:rPr lang="zh-CN" altLang="en-US" sz="2000" b="1">
                <a:highlight>
                  <a:srgbClr val="FFFF00"/>
                </a:highlight>
              </a:rPr>
              <a:t>民事</a:t>
            </a:r>
            <a:r>
              <a:rPr lang="zh-CN" altLang="en-US" sz="2000" b="1"/>
              <a:t>权利能力及</a:t>
            </a:r>
            <a:r>
              <a:rPr lang="en-US" altLang="zh-CN" sz="2000" b="1"/>
              <a:t>民事行为</a:t>
            </a:r>
            <a:r>
              <a:rPr lang="zh-CN" altLang="en-US" sz="2000" b="1">
                <a:highlight>
                  <a:srgbClr val="FFFF00"/>
                </a:highlight>
              </a:rPr>
              <a:t>能力</a:t>
            </a:r>
            <a:r>
              <a:rPr lang="en-US" altLang="zh-CN" sz="2000" b="1"/>
              <a:t> </a:t>
            </a:r>
            <a:r>
              <a:rPr lang="zh-CN" altLang="en-US" sz="2000" b="1">
                <a:highlight>
                  <a:srgbClr val="FFFF00"/>
                </a:highlight>
              </a:rPr>
              <a:t>对比</a:t>
            </a:r>
            <a:r>
              <a:rPr lang="zh-CN" altLang="en-US" sz="2000" b="1"/>
              <a:t>：</a:t>
            </a:r>
          </a:p>
        </p:txBody>
      </p:sp>
      <p:pic>
        <p:nvPicPr>
          <p:cNvPr id="5" name="C9F754DE-2CAD-44b6-B708-469DEB6407EB-3" descr="wpp"/>
          <p:cNvPicPr>
            <a:picLocks noChangeAspect="1"/>
          </p:cNvPicPr>
          <p:nvPr/>
        </p:nvPicPr>
        <p:blipFill>
          <a:blip r:embed="rId2"/>
          <a:stretch>
            <a:fillRect/>
          </a:stretch>
        </p:blipFill>
        <p:spPr>
          <a:xfrm>
            <a:off x="35560" y="1052830"/>
            <a:ext cx="8062595" cy="3486150"/>
          </a:xfrm>
          <a:prstGeom prst="rect">
            <a:avLst/>
          </a:prstGeom>
        </p:spPr>
      </p:pic>
      <p:sp>
        <p:nvSpPr>
          <p:cNvPr id="6" name="文本框 5" descr="7b0a20202020227461726765744d6f64756c65223a202270726f636573734f6e6c696e65466f6e7473220a7d0a"/>
          <p:cNvSpPr txBox="1"/>
          <p:nvPr/>
        </p:nvSpPr>
        <p:spPr>
          <a:xfrm>
            <a:off x="4415790" y="3069590"/>
            <a:ext cx="4023360" cy="9220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altLang="zh-CN" sz="1800">
                <a:latin typeface="汉仪粗黑简" panose="02010600000101010101" charset="-122"/>
                <a:ea typeface="汉仪粗黑简" panose="02010600000101010101" charset="-122"/>
                <a:cs typeface="汉仪粗黑简" panose="02010600000101010101" charset="-122"/>
                <a:sym typeface="汉仪粗黑简" panose="02010600000101010101" charset="-122"/>
              </a:rPr>
              <a:t>a.法人的民事权利能力和行为能力同时发生、消灭;而自然人的民事行为能力与民事权利能力开始时间并不一致。</a:t>
            </a:r>
          </a:p>
        </p:txBody>
      </p:sp>
      <p:sp>
        <p:nvSpPr>
          <p:cNvPr id="7" name="文本框 6"/>
          <p:cNvSpPr txBox="1"/>
          <p:nvPr/>
        </p:nvSpPr>
        <p:spPr>
          <a:xfrm>
            <a:off x="2764790" y="4293235"/>
            <a:ext cx="5674360" cy="9220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l"/>
            <a:r>
              <a:rPr lang="en-US" altLang="zh-CN" sz="1800">
                <a:latin typeface="汉仪粗黑简" panose="02010600000101010101" charset="-122"/>
                <a:ea typeface="汉仪粗黑简" panose="02010600000101010101" charset="-122"/>
                <a:cs typeface="汉仪粗黑简" panose="02010600000101010101" charset="-122"/>
                <a:sym typeface="汉仪粗黑简" panose="02010600000101010101" charset="-122"/>
              </a:rPr>
              <a:t>b.法人的民事权利能力与民事行为能力的范围完全一致,因而不同的法人其民事行为能力不同,具有特殊性;而自然人的民事行为能力不具有特殊性。</a:t>
            </a:r>
            <a:endParaRPr lang="zh-CN" altLang="en-US" sz="1800"/>
          </a:p>
        </p:txBody>
      </p:sp>
      <p:sp>
        <p:nvSpPr>
          <p:cNvPr id="8" name="文本框 7"/>
          <p:cNvSpPr txBox="1"/>
          <p:nvPr/>
        </p:nvSpPr>
        <p:spPr>
          <a:xfrm>
            <a:off x="1835150" y="5516880"/>
            <a:ext cx="6604000" cy="9220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l"/>
            <a:r>
              <a:rPr lang="en-US" altLang="zh-CN" sz="1800">
                <a:latin typeface="汉仪粗黑简" panose="02010600000101010101" charset="-122"/>
                <a:ea typeface="汉仪粗黑简" panose="02010600000101010101" charset="-122"/>
                <a:cs typeface="汉仪粗黑简" panose="02010600000101010101" charset="-122"/>
                <a:sym typeface="汉仪粗黑简" panose="02010600000101010101" charset="-122"/>
              </a:rPr>
              <a:t>c.法人的民事行为能力由它的机关或者代表人来实现,法人机关或代表人的行为就是法人的行为;而自然人的行为是自己的行为,即使是他人来代理,也仅仅是代理自己实施行为而已。</a:t>
            </a:r>
            <a:endParaRPr lang="zh-CN" altLang="en-US"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vert="horz" wrap="square" lIns="91440" tIns="45720" rIns="91440" bIns="45720" anchor="b" anchorCtr="0"/>
          <a:lstStyle/>
          <a:p>
            <a:pPr eaLnBrk="1" hangingPunct="1"/>
            <a:r>
              <a:rPr lang="zh-CN" altLang="en-US" b="1" dirty="0">
                <a:ea typeface="隶书" panose="02010509060101010101" pitchFamily="49" charset="-122"/>
              </a:rPr>
              <a:t>三、经济法的概念和特征</a:t>
            </a:r>
          </a:p>
        </p:txBody>
      </p:sp>
      <p:sp>
        <p:nvSpPr>
          <p:cNvPr id="20483" name="Rectangle 3"/>
          <p:cNvSpPr>
            <a:spLocks noGrp="1"/>
          </p:cNvSpPr>
          <p:nvPr>
            <p:ph idx="1"/>
          </p:nvPr>
        </p:nvSpPr>
        <p:spPr/>
        <p:txBody>
          <a:bodyPr vert="horz" wrap="square" lIns="91440" tIns="45720" rIns="91440" bIns="45720" anchor="t" anchorCtr="0"/>
          <a:lstStyle/>
          <a:p>
            <a:pPr eaLnBrk="1" hangingPunct="1">
              <a:lnSpc>
                <a:spcPct val="90000"/>
              </a:lnSpc>
            </a:pPr>
            <a:r>
              <a:rPr lang="zh-CN" altLang="en-US" sz="2800" b="1" dirty="0"/>
              <a:t>经济法是指国家出于整体经济和社会公共利益而对社会经济生活进行干预、管理和协调的法律制度。 </a:t>
            </a:r>
          </a:p>
          <a:p>
            <a:pPr eaLnBrk="1" hangingPunct="1">
              <a:lnSpc>
                <a:spcPct val="90000"/>
              </a:lnSpc>
            </a:pPr>
            <a:r>
              <a:rPr lang="zh-CN" altLang="en-US" sz="2800" b="1" dirty="0"/>
              <a:t>经济法的公共性（注意小资料和说明） </a:t>
            </a:r>
          </a:p>
          <a:p>
            <a:pPr eaLnBrk="1" hangingPunct="1">
              <a:lnSpc>
                <a:spcPct val="90000"/>
              </a:lnSpc>
            </a:pPr>
            <a:r>
              <a:rPr lang="zh-CN" altLang="en-US" sz="2800" b="1" dirty="0"/>
              <a:t>经济法的政策性 </a:t>
            </a:r>
          </a:p>
          <a:p>
            <a:pPr eaLnBrk="1" hangingPunct="1">
              <a:lnSpc>
                <a:spcPct val="90000"/>
              </a:lnSpc>
            </a:pPr>
            <a:r>
              <a:rPr lang="zh-CN" altLang="en-US" sz="2800" b="1" dirty="0"/>
              <a:t>经济法的政府主导性 </a:t>
            </a:r>
          </a:p>
          <a:p>
            <a:pPr eaLnBrk="1" hangingPunct="1">
              <a:lnSpc>
                <a:spcPct val="90000"/>
              </a:lnSpc>
            </a:pPr>
            <a:r>
              <a:rPr lang="zh-CN" altLang="en-US" sz="2800" b="1" dirty="0"/>
              <a:t>经济法的综合性 </a:t>
            </a:r>
          </a:p>
          <a:p>
            <a:pPr eaLnBrk="1" hangingPunct="1">
              <a:lnSpc>
                <a:spcPct val="90000"/>
              </a:lnSpc>
            </a:pPr>
            <a:r>
              <a:rPr lang="zh-CN" altLang="en-US" sz="2800" b="1" dirty="0"/>
              <a:t>公法与私法的融合性</a:t>
            </a:r>
            <a:r>
              <a:rPr lang="zh-CN" altLang="en-US" sz="2800" dirty="0"/>
              <a:t> </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360" y="620395"/>
            <a:ext cx="2316480" cy="521970"/>
          </a:xfrm>
          <a:prstGeom prst="rect">
            <a:avLst/>
          </a:prstGeom>
          <a:noFill/>
        </p:spPr>
        <p:txBody>
          <a:bodyPr wrap="none" rtlCol="0" anchor="t">
            <a:spAutoFit/>
          </a:bodyPr>
          <a:lstStyle/>
          <a:p>
            <a:r>
              <a:rPr lang="zh-CN" altLang="en-US" sz="2800">
                <a:latin typeface="汉仪铸字超然体简" panose="00020600040101010101" charset="-122"/>
                <a:ea typeface="汉仪铸字超然体简" panose="00020600040101010101" charset="-122"/>
                <a:sym typeface="汉仪铸字卡酷体简" panose="00020600040101010101" charset="-122"/>
              </a:rPr>
              <a:t>非法人组织：</a:t>
            </a:r>
          </a:p>
        </p:txBody>
      </p:sp>
      <p:pic>
        <p:nvPicPr>
          <p:cNvPr id="3" name="C9F754DE-2CAD-44b6-B708-469DEB6407EB-4" descr="wpp"/>
          <p:cNvPicPr>
            <a:picLocks noChangeAspect="1"/>
          </p:cNvPicPr>
          <p:nvPr/>
        </p:nvPicPr>
        <p:blipFill>
          <a:blip r:embed="rId2"/>
          <a:stretch>
            <a:fillRect/>
          </a:stretch>
        </p:blipFill>
        <p:spPr>
          <a:xfrm>
            <a:off x="2627630" y="1052830"/>
            <a:ext cx="5332095" cy="2082165"/>
          </a:xfrm>
          <a:prstGeom prst="rect">
            <a:avLst/>
          </a:prstGeom>
        </p:spPr>
      </p:pic>
      <p:sp>
        <p:nvSpPr>
          <p:cNvPr id="4" name="文本框 3"/>
          <p:cNvSpPr txBox="1"/>
          <p:nvPr/>
        </p:nvSpPr>
        <p:spPr>
          <a:xfrm>
            <a:off x="1043305" y="3062605"/>
            <a:ext cx="6593205" cy="224536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zh-CN" altLang="en-US" sz="2800" b="1" u="sng"/>
              <a:t>特征</a:t>
            </a:r>
            <a:r>
              <a:rPr lang="zh-CN" altLang="en-US" sz="2800" b="1"/>
              <a:t>：</a:t>
            </a:r>
          </a:p>
          <a:p>
            <a:pPr marL="342900" indent="-342900">
              <a:buAutoNum type="arabicPeriod"/>
            </a:pPr>
            <a:r>
              <a:rPr lang="zh-CN" altLang="en-US" sz="2800" b="1"/>
              <a:t>依法定程序设立</a:t>
            </a:r>
          </a:p>
          <a:p>
            <a:pPr marL="342900" indent="-342900">
              <a:buAutoNum type="arabicPeriod"/>
            </a:pPr>
            <a:r>
              <a:rPr lang="zh-CN" altLang="en-US" sz="2800" b="1"/>
              <a:t>有一定的组织机构</a:t>
            </a:r>
          </a:p>
          <a:p>
            <a:pPr marL="342900" indent="-342900">
              <a:buAutoNum type="arabicPeriod"/>
            </a:pPr>
            <a:r>
              <a:rPr lang="zh-CN" altLang="en-US" sz="2800" b="1"/>
              <a:t>有一定的财产或经费</a:t>
            </a:r>
          </a:p>
          <a:p>
            <a:pPr marL="342900" indent="-342900">
              <a:buAutoNum type="arabicPeriod"/>
            </a:pPr>
            <a:r>
              <a:rPr lang="zh-CN" altLang="en-US" sz="2800" b="1"/>
              <a:t>不具有独立承担民事责任的能力</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p:cNvSpPr>
          <p:nvPr>
            <p:ph type="title"/>
          </p:nvPr>
        </p:nvSpPr>
        <p:spPr>
          <a:xfrm>
            <a:off x="755650" y="332740"/>
            <a:ext cx="6870700" cy="731520"/>
          </a:xfrm>
        </p:spPr>
        <p:txBody>
          <a:bodyPr vert="horz" wrap="square" lIns="91440" tIns="45720" rIns="91440" bIns="45720" anchor="b" anchorCtr="0"/>
          <a:lstStyle/>
          <a:p>
            <a:pPr eaLnBrk="1" hangingPunct="1"/>
            <a:r>
              <a:rPr lang="zh-CN" altLang="zh-CN" b="1" dirty="0">
                <a:ea typeface="隶书" panose="02010509060101010101" pitchFamily="49" charset="-122"/>
              </a:rPr>
              <a:t>三、民事法律行为</a:t>
            </a:r>
          </a:p>
        </p:txBody>
      </p:sp>
      <p:sp>
        <p:nvSpPr>
          <p:cNvPr id="79875" name="Rectangle 3"/>
          <p:cNvSpPr>
            <a:spLocks noGrp="1"/>
          </p:cNvSpPr>
          <p:nvPr>
            <p:ph type="body"/>
          </p:nvPr>
        </p:nvSpPr>
        <p:spPr>
          <a:xfrm>
            <a:off x="1326515" y="3789045"/>
            <a:ext cx="7379970" cy="2669540"/>
          </a:xfrm>
        </p:spPr>
        <p:txBody>
          <a:bodyPr vert="horz" wrap="square" lIns="91440" tIns="45720" rIns="91440" bIns="45720" anchor="t" anchorCtr="0"/>
          <a:lstStyle/>
          <a:p>
            <a:pPr marL="0" indent="0" eaLnBrk="1" hangingPunct="1">
              <a:buNone/>
            </a:pPr>
            <a:r>
              <a:rPr lang="en-US" altLang="zh-CN" sz="2400" b="1" dirty="0">
                <a:solidFill>
                  <a:schemeClr val="tx2"/>
                </a:solidFill>
              </a:rPr>
              <a:t>   </a:t>
            </a:r>
            <a:r>
              <a:rPr lang="zh-CN" altLang="en-US" sz="2400" b="1" u="sng" dirty="0">
                <a:solidFill>
                  <a:schemeClr val="tx2"/>
                </a:solidFill>
              </a:rPr>
              <a:t>分类</a:t>
            </a:r>
            <a:r>
              <a:rPr lang="zh-CN" altLang="en-US" sz="2400" b="1" dirty="0">
                <a:solidFill>
                  <a:schemeClr val="tx2"/>
                </a:solidFill>
              </a:rPr>
              <a:t>：</a:t>
            </a:r>
          </a:p>
          <a:p>
            <a:pPr marL="914400" lvl="1" indent="-457200" eaLnBrk="1" hangingPunct="1">
              <a:buFont typeface="+mj-lt"/>
              <a:buAutoNum type="arabicPeriod"/>
            </a:pPr>
            <a:r>
              <a:rPr lang="zh-CN" altLang="en-US" sz="2400" b="1" dirty="0"/>
              <a:t>单方法律行为、双方法律行为与多方法律行为；</a:t>
            </a:r>
          </a:p>
          <a:p>
            <a:pPr marL="914400" lvl="1" indent="-457200" eaLnBrk="1" hangingPunct="1">
              <a:buFont typeface="+mj-lt"/>
              <a:buAutoNum type="arabicPeriod"/>
            </a:pPr>
            <a:r>
              <a:rPr lang="zh-CN" altLang="en-US" sz="2400" b="1" dirty="0"/>
              <a:t>有偿法律行为与无偿法律行为；</a:t>
            </a:r>
          </a:p>
          <a:p>
            <a:pPr marL="914400" lvl="1" indent="-457200" eaLnBrk="1" hangingPunct="1">
              <a:buFont typeface="+mj-lt"/>
              <a:buAutoNum type="arabicPeriod"/>
            </a:pPr>
            <a:r>
              <a:rPr lang="zh-CN" altLang="en-US" sz="2400" b="1" dirty="0"/>
              <a:t>单务法律行为与双务法律行为；</a:t>
            </a:r>
          </a:p>
          <a:p>
            <a:pPr marL="914400" lvl="1" indent="-457200" eaLnBrk="1" hangingPunct="1">
              <a:buFont typeface="+mj-lt"/>
              <a:buAutoNum type="arabicPeriod"/>
            </a:pPr>
            <a:r>
              <a:rPr lang="zh-CN" altLang="en-US" sz="2400" b="1" dirty="0"/>
              <a:t>要式法律行为与不要式法律行为；</a:t>
            </a:r>
          </a:p>
          <a:p>
            <a:pPr marL="914400" lvl="1" indent="-457200" eaLnBrk="1" hangingPunct="1">
              <a:buFont typeface="+mj-lt"/>
              <a:buAutoNum type="arabicPeriod"/>
            </a:pPr>
            <a:r>
              <a:rPr lang="zh-CN" altLang="en-US" sz="2400" b="1" dirty="0"/>
              <a:t>诺成法律行为与实践法律行为。</a:t>
            </a:r>
            <a:endParaRPr lang="zh-CN" altLang="en-US" sz="2400" dirty="0"/>
          </a:p>
        </p:txBody>
      </p:sp>
      <p:sp>
        <p:nvSpPr>
          <p:cNvPr id="2" name="文本框 1"/>
          <p:cNvSpPr txBox="1"/>
          <p:nvPr/>
        </p:nvSpPr>
        <p:spPr>
          <a:xfrm>
            <a:off x="611505" y="1064260"/>
            <a:ext cx="7226935" cy="1198880"/>
          </a:xfrm>
          <a:prstGeom prst="rect">
            <a:avLst/>
          </a:prstGeom>
          <a:noFill/>
        </p:spPr>
        <p:txBody>
          <a:bodyPr wrap="square" rtlCol="0">
            <a:spAutoFit/>
          </a:bodyPr>
          <a:lstStyle/>
          <a:p>
            <a:r>
              <a:rPr lang="zh-CN" altLang="en-US" sz="2400" b="1" u="sng" dirty="0">
                <a:sym typeface="+mn-ea"/>
              </a:rPr>
              <a:t>概念</a:t>
            </a:r>
            <a:r>
              <a:rPr lang="zh-CN" altLang="en-US" sz="2400" b="1" dirty="0">
                <a:sym typeface="+mn-ea"/>
              </a:rPr>
              <a:t>：</a:t>
            </a:r>
          </a:p>
          <a:p>
            <a:r>
              <a:rPr lang="zh-CN" altLang="en-US" sz="2400" b="1" dirty="0">
                <a:sym typeface="+mn-ea"/>
              </a:rPr>
              <a:t>民事法律行为是民事主体通过意思表示设立、变更、终止民事法律关系的行为。</a:t>
            </a:r>
            <a:endParaRPr lang="zh-CN" altLang="en-US" sz="2400"/>
          </a:p>
        </p:txBody>
      </p:sp>
      <p:sp>
        <p:nvSpPr>
          <p:cNvPr id="3" name="文本框 2"/>
          <p:cNvSpPr txBox="1"/>
          <p:nvPr/>
        </p:nvSpPr>
        <p:spPr>
          <a:xfrm>
            <a:off x="555625" y="2493010"/>
            <a:ext cx="5253990" cy="1198880"/>
          </a:xfrm>
          <a:prstGeom prst="rect">
            <a:avLst/>
          </a:prstGeom>
          <a:noFill/>
        </p:spPr>
        <p:txBody>
          <a:bodyPr wrap="square" rtlCol="0">
            <a:spAutoFit/>
          </a:bodyPr>
          <a:lstStyle/>
          <a:p>
            <a:r>
              <a:rPr lang="zh-CN" altLang="en-US" sz="2400" b="1" u="sng"/>
              <a:t>特征：</a:t>
            </a:r>
          </a:p>
          <a:p>
            <a:pPr marL="285750" indent="-285750">
              <a:buFont typeface="Wingdings" panose="05000000000000000000" charset="0"/>
              <a:buChar char="u"/>
            </a:pPr>
            <a:r>
              <a:rPr lang="zh-CN" altLang="en-US" sz="2400" b="1"/>
              <a:t>以发生一定民事法律后果为目的；</a:t>
            </a:r>
          </a:p>
          <a:p>
            <a:pPr marL="285750" indent="-285750">
              <a:buFont typeface="Wingdings" panose="05000000000000000000" charset="0"/>
              <a:buChar char="u"/>
            </a:pPr>
            <a:r>
              <a:rPr lang="zh-CN" altLang="en-US" sz="2400" b="1"/>
              <a:t>以意思表示为要素</a:t>
            </a:r>
          </a:p>
        </p:txBody>
      </p:sp>
      <p:pic>
        <p:nvPicPr>
          <p:cNvPr id="5" name="C9F754DE-2CAD-44b6-B708-469DEB6407EB-5" descr="wpp"/>
          <p:cNvPicPr>
            <a:picLocks noChangeAspect="1"/>
          </p:cNvPicPr>
          <p:nvPr/>
        </p:nvPicPr>
        <p:blipFill>
          <a:blip r:embed="rId2"/>
          <a:stretch>
            <a:fillRect/>
          </a:stretch>
        </p:blipFill>
        <p:spPr>
          <a:xfrm>
            <a:off x="5868035" y="1790065"/>
            <a:ext cx="2134235" cy="2510155"/>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p:cNvSpPr>
          <p:nvPr>
            <p:ph type="title"/>
          </p:nvPr>
        </p:nvSpPr>
        <p:spPr>
          <a:xfrm>
            <a:off x="755650" y="116205"/>
            <a:ext cx="6870700" cy="829945"/>
          </a:xfrm>
        </p:spPr>
        <p:txBody>
          <a:bodyPr vert="horz" wrap="square" lIns="91440" tIns="45720" rIns="91440" bIns="45720" anchor="b" anchorCtr="0"/>
          <a:lstStyle/>
          <a:p>
            <a:pPr eaLnBrk="1" hangingPunct="1"/>
            <a:r>
              <a:rPr lang="zh-CN" altLang="zh-CN" sz="3600" b="1" dirty="0">
                <a:ea typeface="隶书" panose="02010509060101010101" pitchFamily="49" charset="-122"/>
              </a:rPr>
              <a:t>民事法律行为的效力划分</a:t>
            </a:r>
          </a:p>
        </p:txBody>
      </p:sp>
      <p:sp>
        <p:nvSpPr>
          <p:cNvPr id="13" name="文本框 12"/>
          <p:cNvSpPr txBox="1"/>
          <p:nvPr/>
        </p:nvSpPr>
        <p:spPr>
          <a:xfrm>
            <a:off x="234950" y="1124585"/>
            <a:ext cx="4287520" cy="3415030"/>
          </a:xfrm>
          <a:prstGeom prst="rect">
            <a:avLst/>
          </a:prstGeom>
          <a:noFill/>
        </p:spPr>
        <p:txBody>
          <a:bodyPr wrap="square" rtlCol="0">
            <a:spAutoFit/>
          </a:bodyPr>
          <a:lstStyle/>
          <a:p>
            <a:pPr marL="342900" indent="-342900">
              <a:buFont typeface="Wingdings" panose="05000000000000000000" charset="0"/>
              <a:buChar char="l"/>
            </a:pPr>
            <a:r>
              <a:rPr lang="zh-CN" altLang="en-US" sz="2000" b="1"/>
              <a:t>有效的民事法律行为</a:t>
            </a:r>
          </a:p>
          <a:p>
            <a:pPr marL="342900" indent="-342900">
              <a:buFont typeface="Arial" panose="020B0604020202020204" pitchFamily="34" charset="0"/>
              <a:buChar char="•"/>
            </a:pPr>
            <a:r>
              <a:rPr lang="zh-CN" altLang="en-US" b="1">
                <a:solidFill>
                  <a:schemeClr val="accent6">
                    <a:lumMod val="65000"/>
                    <a:lumOff val="35000"/>
                  </a:schemeClr>
                </a:solidFill>
              </a:rPr>
              <a:t>行为人具有相应的民事法律能力</a:t>
            </a:r>
          </a:p>
          <a:p>
            <a:pPr marL="342900" indent="-342900">
              <a:buFont typeface="Arial" panose="020B0604020202020204" pitchFamily="34" charset="0"/>
              <a:buChar char="•"/>
            </a:pPr>
            <a:r>
              <a:rPr lang="zh-CN" altLang="en-US" b="1">
                <a:solidFill>
                  <a:schemeClr val="accent6">
                    <a:lumMod val="65000"/>
                    <a:lumOff val="35000"/>
                  </a:schemeClr>
                </a:solidFill>
              </a:rPr>
              <a:t>行为人意思表示真实</a:t>
            </a:r>
          </a:p>
          <a:p>
            <a:pPr marL="342900" indent="-342900">
              <a:buFont typeface="Arial" panose="020B0604020202020204" pitchFamily="34" charset="0"/>
              <a:buChar char="•"/>
            </a:pPr>
            <a:r>
              <a:rPr lang="zh-CN" altLang="en-US" b="1">
                <a:solidFill>
                  <a:schemeClr val="accent6">
                    <a:lumMod val="65000"/>
                    <a:lumOff val="35000"/>
                  </a:schemeClr>
                </a:solidFill>
              </a:rPr>
              <a:t>行为内容不违反法律或公序良俗</a:t>
            </a:r>
          </a:p>
          <a:p>
            <a:pPr marL="342900" indent="-342900">
              <a:buFont typeface="Arial" panose="020B0604020202020204" pitchFamily="34" charset="0"/>
              <a:buChar char="•"/>
            </a:pPr>
            <a:r>
              <a:rPr lang="zh-CN" altLang="en-US" b="1">
                <a:solidFill>
                  <a:schemeClr val="accent6">
                    <a:lumMod val="65000"/>
                    <a:lumOff val="35000"/>
                  </a:schemeClr>
                </a:solidFill>
              </a:rPr>
              <a:t>行为形式须符合法律的要求</a:t>
            </a:r>
          </a:p>
          <a:p>
            <a:pPr>
              <a:buFont typeface="Arial" panose="020B0604020202020204" pitchFamily="34" charset="0"/>
            </a:pPr>
            <a:endParaRPr lang="zh-CN" altLang="en-US" b="1"/>
          </a:p>
          <a:p>
            <a:pPr marL="342900" indent="-342900">
              <a:buFont typeface="Wingdings" panose="05000000000000000000" charset="0"/>
              <a:buChar char="l"/>
            </a:pPr>
            <a:r>
              <a:rPr lang="zh-CN" altLang="en-US" sz="2000" b="1"/>
              <a:t>附条件和附期限的民事法律行为</a:t>
            </a:r>
          </a:p>
          <a:p>
            <a:pPr marL="342900" indent="-342900">
              <a:buFont typeface="Arial" panose="020B0604020202020204" pitchFamily="34" charset="0"/>
              <a:buChar char="•"/>
            </a:pPr>
            <a:r>
              <a:rPr lang="zh-CN" altLang="en-US" b="1">
                <a:solidFill>
                  <a:schemeClr val="accent6">
                    <a:lumMod val="65000"/>
                    <a:lumOff val="35000"/>
                  </a:schemeClr>
                </a:solidFill>
              </a:rPr>
              <a:t>条件应当是将来发生的事实</a:t>
            </a:r>
          </a:p>
          <a:p>
            <a:pPr marL="342900" indent="-342900">
              <a:buFont typeface="Arial" panose="020B0604020202020204" pitchFamily="34" charset="0"/>
              <a:buChar char="•"/>
            </a:pPr>
            <a:r>
              <a:rPr lang="zh-CN" altLang="en-US" b="1">
                <a:solidFill>
                  <a:schemeClr val="accent6">
                    <a:lumMod val="65000"/>
                    <a:lumOff val="35000"/>
                  </a:schemeClr>
                </a:solidFill>
              </a:rPr>
              <a:t>条件应当是可能发生而非确定发生的事实</a:t>
            </a:r>
          </a:p>
          <a:p>
            <a:pPr marL="342900" indent="-342900">
              <a:buFont typeface="Arial" panose="020B0604020202020204" pitchFamily="34" charset="0"/>
              <a:buChar char="•"/>
            </a:pPr>
            <a:r>
              <a:rPr lang="zh-CN" altLang="en-US" b="1">
                <a:solidFill>
                  <a:schemeClr val="accent6">
                    <a:lumMod val="65000"/>
                    <a:lumOff val="35000"/>
                  </a:schemeClr>
                </a:solidFill>
              </a:rPr>
              <a:t>条件应当是当事人约定的的事实</a:t>
            </a:r>
          </a:p>
          <a:p>
            <a:pPr marL="342900" indent="-342900">
              <a:buFont typeface="Arial" panose="020B0604020202020204" pitchFamily="34" charset="0"/>
              <a:buChar char="•"/>
            </a:pPr>
            <a:r>
              <a:rPr lang="zh-CN" altLang="en-US" b="1">
                <a:solidFill>
                  <a:schemeClr val="accent6">
                    <a:lumMod val="65000"/>
                    <a:lumOff val="35000"/>
                  </a:schemeClr>
                </a:solidFill>
              </a:rPr>
              <a:t>条件应当是合法事实</a:t>
            </a:r>
          </a:p>
          <a:p>
            <a:pPr marL="342900" indent="-342900">
              <a:buFont typeface="Arial" panose="020B0604020202020204" pitchFamily="34" charset="0"/>
              <a:buChar char="•"/>
            </a:pPr>
            <a:r>
              <a:rPr lang="zh-CN" altLang="en-US" b="1">
                <a:solidFill>
                  <a:schemeClr val="accent6">
                    <a:lumMod val="65000"/>
                    <a:lumOff val="35000"/>
                  </a:schemeClr>
                </a:solidFill>
              </a:rPr>
              <a:t>延缓期限（始期）与接触期限（终期）</a:t>
            </a:r>
          </a:p>
          <a:p>
            <a:pPr marL="342900" indent="-342900">
              <a:buFont typeface="Arial" panose="020B0604020202020204" pitchFamily="34" charset="0"/>
              <a:buChar char="•"/>
            </a:pPr>
            <a:r>
              <a:rPr lang="zh-CN" altLang="en-US" b="1">
                <a:solidFill>
                  <a:schemeClr val="accent6">
                    <a:lumMod val="65000"/>
                    <a:lumOff val="35000"/>
                  </a:schemeClr>
                </a:solidFill>
              </a:rPr>
              <a:t>确定期限与不确定期限</a:t>
            </a:r>
          </a:p>
        </p:txBody>
      </p:sp>
      <p:sp>
        <p:nvSpPr>
          <p:cNvPr id="14" name="文本框 13"/>
          <p:cNvSpPr txBox="1"/>
          <p:nvPr/>
        </p:nvSpPr>
        <p:spPr>
          <a:xfrm>
            <a:off x="4716145" y="1124585"/>
            <a:ext cx="3453130" cy="3107690"/>
          </a:xfrm>
          <a:prstGeom prst="rect">
            <a:avLst/>
          </a:prstGeom>
          <a:noFill/>
        </p:spPr>
        <p:txBody>
          <a:bodyPr wrap="square" rtlCol="0">
            <a:spAutoFit/>
          </a:bodyPr>
          <a:lstStyle/>
          <a:p>
            <a:pPr marL="342900" indent="-342900">
              <a:buFont typeface="Wingdings" panose="05000000000000000000" charset="0"/>
              <a:buChar char="l"/>
            </a:pPr>
            <a:r>
              <a:rPr lang="zh-CN" altLang="en-US" sz="2000" b="1">
                <a:sym typeface="+mn-ea"/>
              </a:rPr>
              <a:t>无效民事法律行为</a:t>
            </a:r>
          </a:p>
          <a:p>
            <a:pPr marL="342900" indent="-342900">
              <a:buFont typeface="Arial" panose="020B0604020202020204" pitchFamily="34" charset="0"/>
              <a:buChar char="•"/>
            </a:pPr>
            <a:r>
              <a:rPr lang="zh-CN" altLang="en-US" b="1">
                <a:solidFill>
                  <a:schemeClr val="accent6">
                    <a:lumMod val="65000"/>
                    <a:lumOff val="35000"/>
                  </a:schemeClr>
                </a:solidFill>
              </a:rPr>
              <a:t>无民事行为能力人实施的民事法律行为;</a:t>
            </a:r>
          </a:p>
          <a:p>
            <a:pPr marL="342900" indent="-342900">
              <a:buFont typeface="Arial" panose="020B0604020202020204" pitchFamily="34" charset="0"/>
              <a:buChar char="•"/>
            </a:pPr>
            <a:r>
              <a:rPr lang="zh-CN" altLang="en-US" b="1">
                <a:solidFill>
                  <a:schemeClr val="accent6">
                    <a:lumMod val="65000"/>
                    <a:lumOff val="35000"/>
                  </a:schemeClr>
                </a:solidFill>
              </a:rPr>
              <a:t>行为人与相对人以虚假的意思表示实施的民事法律行为;</a:t>
            </a:r>
          </a:p>
          <a:p>
            <a:pPr marL="342900" indent="-342900">
              <a:buFont typeface="Arial" panose="020B0604020202020204" pitchFamily="34" charset="0"/>
              <a:buChar char="•"/>
            </a:pPr>
            <a:r>
              <a:rPr lang="zh-CN" altLang="en-US" b="1">
                <a:solidFill>
                  <a:schemeClr val="accent6">
                    <a:lumMod val="65000"/>
                    <a:lumOff val="35000"/>
                  </a:schemeClr>
                </a:solidFill>
              </a:rPr>
              <a:t>违反法律、行政法规的强制性规定的民事法律行为,但是该强制性规定不导致该民事法律行为无效的除外;</a:t>
            </a:r>
          </a:p>
          <a:p>
            <a:pPr marL="342900" indent="-342900">
              <a:buFont typeface="Arial" panose="020B0604020202020204" pitchFamily="34" charset="0"/>
              <a:buChar char="•"/>
            </a:pPr>
            <a:r>
              <a:rPr lang="zh-CN" altLang="en-US" b="1">
                <a:solidFill>
                  <a:schemeClr val="accent6">
                    <a:lumMod val="65000"/>
                    <a:lumOff val="35000"/>
                  </a:schemeClr>
                </a:solidFill>
              </a:rPr>
              <a:t>违背公序良俗的民事法律行为;</a:t>
            </a:r>
          </a:p>
          <a:p>
            <a:pPr marL="342900" indent="-342900">
              <a:buFont typeface="Arial" panose="020B0604020202020204" pitchFamily="34" charset="0"/>
              <a:buChar char="•"/>
            </a:pPr>
            <a:r>
              <a:rPr lang="zh-CN" altLang="en-US" b="1">
                <a:solidFill>
                  <a:schemeClr val="accent6">
                    <a:lumMod val="65000"/>
                    <a:lumOff val="35000"/>
                  </a:schemeClr>
                </a:solidFill>
              </a:rPr>
              <a:t>行为人与相对人恶意串通,损害他人合法权益的民事法律行为。</a:t>
            </a:r>
          </a:p>
        </p:txBody>
      </p:sp>
      <p:sp>
        <p:nvSpPr>
          <p:cNvPr id="15" name="文本框 14"/>
          <p:cNvSpPr txBox="1"/>
          <p:nvPr/>
        </p:nvSpPr>
        <p:spPr>
          <a:xfrm>
            <a:off x="1835785" y="4653280"/>
            <a:ext cx="3299460" cy="1630045"/>
          </a:xfrm>
          <a:prstGeom prst="rect">
            <a:avLst/>
          </a:prstGeom>
          <a:noFill/>
        </p:spPr>
        <p:txBody>
          <a:bodyPr wrap="square" rtlCol="0" anchor="t">
            <a:spAutoFit/>
          </a:bodyPr>
          <a:lstStyle/>
          <a:p>
            <a:pPr marL="342900" indent="-342900">
              <a:buFont typeface="Wingdings" panose="05000000000000000000" charset="0"/>
              <a:buChar char="l"/>
            </a:pPr>
            <a:r>
              <a:rPr lang="zh-CN" altLang="en-US" sz="2000" b="1">
                <a:sym typeface="+mn-ea"/>
              </a:rPr>
              <a:t>可撤销的民事法律行为</a:t>
            </a:r>
          </a:p>
          <a:p>
            <a:pPr marL="342900" indent="-342900">
              <a:buFont typeface="Arial" panose="020B0604020202020204" pitchFamily="34" charset="0"/>
              <a:buChar char="•"/>
            </a:pPr>
            <a:r>
              <a:rPr lang="zh-CN" altLang="en-US" b="1">
                <a:solidFill>
                  <a:schemeClr val="accent6">
                    <a:lumMod val="65000"/>
                    <a:lumOff val="35000"/>
                  </a:schemeClr>
                </a:solidFill>
                <a:sym typeface="+mn-ea"/>
              </a:rPr>
              <a:t>重大误解</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一方欺诈</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第三人欺诈</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胁迫手段</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显失公平</a:t>
            </a:r>
          </a:p>
        </p:txBody>
      </p:sp>
      <p:sp>
        <p:nvSpPr>
          <p:cNvPr id="16" name="文本框 15"/>
          <p:cNvSpPr txBox="1"/>
          <p:nvPr/>
        </p:nvSpPr>
        <p:spPr>
          <a:xfrm>
            <a:off x="5135245" y="4653280"/>
            <a:ext cx="3378835" cy="1630045"/>
          </a:xfrm>
          <a:prstGeom prst="rect">
            <a:avLst/>
          </a:prstGeom>
          <a:noFill/>
        </p:spPr>
        <p:txBody>
          <a:bodyPr wrap="square" rtlCol="0" anchor="t">
            <a:spAutoFit/>
          </a:bodyPr>
          <a:lstStyle/>
          <a:p>
            <a:pPr marL="342900" indent="-342900">
              <a:buFont typeface="Wingdings" panose="05000000000000000000" charset="0"/>
              <a:buChar char="l"/>
            </a:pPr>
            <a:r>
              <a:rPr lang="zh-CN" altLang="en-US" sz="2000" b="1">
                <a:sym typeface="+mn-ea"/>
              </a:rPr>
              <a:t>效力待定的民事法律行为</a:t>
            </a:r>
          </a:p>
          <a:p>
            <a:pPr marL="342900" indent="-342900">
              <a:buFont typeface="Arial" panose="020B0604020202020204" pitchFamily="34" charset="0"/>
              <a:buChar char="•"/>
            </a:pPr>
            <a:r>
              <a:rPr lang="zh-CN" altLang="en-US" b="1">
                <a:solidFill>
                  <a:schemeClr val="accent6">
                    <a:lumMod val="65000"/>
                    <a:lumOff val="35000"/>
                  </a:schemeClr>
                </a:solidFill>
                <a:sym typeface="+mn-ea"/>
              </a:rPr>
              <a:t>限制民事行为能力人实施的依法不能独立实施的行为</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无权代理的民事法律行为</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追认权</a:t>
            </a:r>
            <a:endParaRPr lang="zh-CN" altLang="en-US" b="1">
              <a:solidFill>
                <a:schemeClr val="accent6">
                  <a:lumMod val="65000"/>
                  <a:lumOff val="35000"/>
                </a:schemeClr>
              </a:solidFill>
            </a:endParaRPr>
          </a:p>
          <a:p>
            <a:pPr marL="342900" indent="-342900">
              <a:buFont typeface="Arial" panose="020B0604020202020204" pitchFamily="34" charset="0"/>
              <a:buChar char="•"/>
            </a:pPr>
            <a:r>
              <a:rPr lang="zh-CN" altLang="en-US" b="1">
                <a:solidFill>
                  <a:schemeClr val="accent6">
                    <a:lumMod val="65000"/>
                    <a:lumOff val="35000"/>
                  </a:schemeClr>
                </a:solidFill>
                <a:sym typeface="+mn-ea"/>
              </a:rPr>
              <a:t>催告权与撤销权（形成权）</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p:cNvSpPr>
          <p:nvPr>
            <p:ph type="title"/>
          </p:nvPr>
        </p:nvSpPr>
        <p:spPr>
          <a:xfrm>
            <a:off x="828040" y="260350"/>
            <a:ext cx="6870700" cy="883920"/>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81923" name="Rectangle 3"/>
          <p:cNvSpPr>
            <a:spLocks noGrp="1"/>
          </p:cNvSpPr>
          <p:nvPr>
            <p:ph type="body"/>
          </p:nvPr>
        </p:nvSpPr>
        <p:spPr>
          <a:xfrm>
            <a:off x="971550" y="1484630"/>
            <a:ext cx="7173595" cy="3657600"/>
          </a:xfrm>
        </p:spPr>
        <p:txBody>
          <a:bodyPr vert="horz" wrap="square" lIns="91440" tIns="45720" rIns="91440" bIns="45720" anchor="t" anchorCtr="0"/>
          <a:lstStyle/>
          <a:p>
            <a:pPr marL="0" indent="0" eaLnBrk="1" hangingPunct="1">
              <a:lnSpc>
                <a:spcPct val="90000"/>
              </a:lnSpc>
              <a:buNone/>
            </a:pPr>
            <a:r>
              <a:rPr lang="en-US" altLang="zh-CN" sz="2800" b="1" dirty="0"/>
              <a:t>  </a:t>
            </a:r>
            <a:r>
              <a:rPr lang="zh-CN" altLang="en-US" sz="2800" b="1" dirty="0"/>
              <a:t>张某去年只有</a:t>
            </a:r>
            <a:r>
              <a:rPr lang="en-US" altLang="zh-CN" sz="2800" b="1" dirty="0"/>
              <a:t>17</a:t>
            </a:r>
            <a:r>
              <a:rPr lang="zh-CN" altLang="en-US" sz="2800" b="1" dirty="0"/>
              <a:t>岁，在本镇的啤酒厂做临时工，每月有</a:t>
            </a:r>
            <a:r>
              <a:rPr lang="en-US" altLang="zh-CN" sz="2800" b="1" dirty="0"/>
              <a:t>1500</a:t>
            </a:r>
            <a:r>
              <a:rPr lang="zh-CN" altLang="en-US" sz="2800" b="1" dirty="0"/>
              <a:t>元的收入。为了上班方便，张某在镇里租了一间房。</a:t>
            </a:r>
            <a:r>
              <a:rPr lang="en-US" altLang="zh-CN" sz="2800" b="1" dirty="0"/>
              <a:t>7</a:t>
            </a:r>
            <a:r>
              <a:rPr lang="zh-CN" altLang="en-US" sz="2800" b="1" dirty="0"/>
              <a:t>月份，张某未经其父母同意，花</a:t>
            </a:r>
            <a:r>
              <a:rPr lang="en-US" altLang="zh-CN" sz="2800" b="1" dirty="0"/>
              <a:t>500</a:t>
            </a:r>
            <a:r>
              <a:rPr lang="zh-CN" altLang="en-US" sz="2800" b="1" dirty="0"/>
              <a:t>元钱从李某处买一台旧电脑，此事遭到了其父母的强烈反对。同年</a:t>
            </a:r>
            <a:r>
              <a:rPr lang="en-US" altLang="zh-CN" sz="2800" b="1" dirty="0"/>
              <a:t>10</a:t>
            </a:r>
            <a:r>
              <a:rPr lang="zh-CN" altLang="en-US" sz="2800" b="1" dirty="0"/>
              <a:t>月，张某因患精神分裂症丧失了民事行为能力。随后，其父找到李某，认为他们之间的买卖无效，要求李某返还钱款，拿走电脑。</a:t>
            </a:r>
          </a:p>
          <a:p>
            <a:pPr marL="0" indent="0" eaLnBrk="1" hangingPunct="1">
              <a:lnSpc>
                <a:spcPct val="90000"/>
              </a:lnSpc>
              <a:buNone/>
            </a:pPr>
            <a:r>
              <a:rPr lang="en-US" altLang="zh-CN" sz="2800" b="1" i="1" dirty="0"/>
              <a:t>  </a:t>
            </a:r>
            <a:r>
              <a:rPr lang="zh-CN" altLang="en-US" sz="2800" b="1" i="1" dirty="0"/>
              <a:t>请问</a:t>
            </a:r>
            <a:r>
              <a:rPr lang="zh-CN" altLang="en-US" sz="2800" b="1" dirty="0"/>
              <a:t>：此买卖是否有效</a:t>
            </a:r>
            <a:r>
              <a:rPr lang="en-US" altLang="zh-CN" sz="2800" b="1" dirty="0"/>
              <a: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p:cNvSpPr>
          <p:nvPr>
            <p:ph type="title"/>
          </p:nvPr>
        </p:nvSpPr>
        <p:spPr>
          <a:xfrm>
            <a:off x="683260" y="116205"/>
            <a:ext cx="7886700" cy="776288"/>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82947" name="Rectangle 3"/>
          <p:cNvSpPr>
            <a:spLocks noGrp="1"/>
          </p:cNvSpPr>
          <p:nvPr>
            <p:ph type="body"/>
          </p:nvPr>
        </p:nvSpPr>
        <p:spPr>
          <a:xfrm>
            <a:off x="251460" y="1052830"/>
            <a:ext cx="7975600" cy="5187950"/>
          </a:xfrm>
        </p:spPr>
        <p:txBody>
          <a:bodyPr vert="horz" wrap="square" lIns="91440" tIns="45720" rIns="91440" bIns="45720" anchor="t" anchorCtr="0"/>
          <a:lstStyle/>
          <a:p>
            <a:pPr marL="0" indent="0">
              <a:lnSpc>
                <a:spcPts val="3200"/>
              </a:lnSpc>
              <a:buNone/>
            </a:pPr>
            <a:r>
              <a:rPr lang="en-US" altLang="zh-CN" sz="2800" b="1" dirty="0"/>
              <a:t>  </a:t>
            </a:r>
            <a:r>
              <a:rPr lang="zh-CN" altLang="en-US" sz="2400" b="1" dirty="0"/>
              <a:t>王某与林某合伙经营布匹期间，销售给某服装厂价值</a:t>
            </a:r>
            <a:r>
              <a:rPr lang="en-US" altLang="zh-CN" sz="2400" b="1" dirty="0"/>
              <a:t>5</a:t>
            </a:r>
            <a:r>
              <a:rPr lang="zh-CN" altLang="en-US" sz="2400" b="1" dirty="0"/>
              <a:t>万元的布，该服装厂收到布后迟迟没有付款。后来，王、林二人决定不再进行合伙经营。原合伙期间所产生的一切</a:t>
            </a:r>
            <a:r>
              <a:rPr lang="en-US" altLang="zh-CN" sz="2400" b="1" dirty="0"/>
              <a:t>债权</a:t>
            </a:r>
            <a:r>
              <a:rPr lang="zh-CN" altLang="en-US" sz="2400" b="1" dirty="0"/>
              <a:t>归王某享有，王某给付林某人民币</a:t>
            </a:r>
            <a:r>
              <a:rPr lang="en-US" altLang="zh-CN" sz="2400" b="1" dirty="0"/>
              <a:t>3</a:t>
            </a:r>
            <a:r>
              <a:rPr lang="zh-CN" altLang="en-US" sz="2400" b="1" dirty="0"/>
              <a:t>万元整。于是，王某给林某出具一张欠条，该条上写着“今欠林某人民币</a:t>
            </a:r>
            <a:r>
              <a:rPr lang="en-US" altLang="zh-CN" sz="2400" b="1" dirty="0"/>
              <a:t>3</a:t>
            </a:r>
            <a:r>
              <a:rPr lang="zh-CN" altLang="en-US" sz="2400" b="1" dirty="0"/>
              <a:t>万元整。收回服装厂欠款后归还”。王某多次向服装厂索要也没有收回欠款。同样，林某也多次向王某索要欠款，王某都以未收回服装厂的欠款为由拒不偿还。林某向法院起诉，要求王某归还所欠款项。</a:t>
            </a:r>
          </a:p>
          <a:p>
            <a:pPr marL="0" indent="0">
              <a:lnSpc>
                <a:spcPts val="3200"/>
              </a:lnSpc>
              <a:buNone/>
            </a:pPr>
            <a:r>
              <a:rPr lang="zh-CN" altLang="en-US" sz="2400" b="1" i="1" dirty="0"/>
              <a:t>请问</a:t>
            </a:r>
            <a:r>
              <a:rPr lang="zh-CN" altLang="en-US" sz="2400" b="1" dirty="0"/>
              <a:t>：法院是否会支持林某的诉讼请求？</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p:nvPr>
        </p:nvSpPr>
        <p:spPr>
          <a:xfrm>
            <a:off x="685800" y="152400"/>
            <a:ext cx="7743825" cy="847725"/>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83971" name="Rectangle 3"/>
          <p:cNvSpPr>
            <a:spLocks noGrp="1"/>
          </p:cNvSpPr>
          <p:nvPr>
            <p:ph type="body"/>
          </p:nvPr>
        </p:nvSpPr>
        <p:spPr>
          <a:xfrm>
            <a:off x="539750" y="1052830"/>
            <a:ext cx="7696200" cy="4200525"/>
          </a:xfrm>
        </p:spPr>
        <p:txBody>
          <a:bodyPr vert="horz" wrap="square" lIns="91440" tIns="45720" rIns="91440" bIns="45720" anchor="t" anchorCtr="0"/>
          <a:lstStyle/>
          <a:p>
            <a:pPr marL="0" indent="0">
              <a:buNone/>
            </a:pPr>
            <a:r>
              <a:rPr lang="en-US" altLang="zh-CN" sz="2800" b="1" dirty="0"/>
              <a:t>  </a:t>
            </a:r>
            <a:r>
              <a:rPr lang="zh-CN" altLang="en-US" sz="2800" b="1" dirty="0"/>
              <a:t>张强常年在外做生意，在老家他有一辆本田</a:t>
            </a:r>
            <a:r>
              <a:rPr lang="en-US" altLang="zh-CN" sz="2800" b="1" dirty="0"/>
              <a:t>125</a:t>
            </a:r>
            <a:r>
              <a:rPr lang="zh-CN" altLang="en-US" sz="2800" b="1" dirty="0"/>
              <a:t>摩托车。他的堂弟张小虎刚中学毕业在家待业，没事时喜欢出去，特别想要一辆摩托车。于是，他就经常打电话给张强，说想买他的摩托车。张强想自己已经不再使用这辆车了，便同意把车以</a:t>
            </a:r>
            <a:r>
              <a:rPr lang="en-US" altLang="zh-CN" sz="2800" b="1" dirty="0"/>
              <a:t>800</a:t>
            </a:r>
            <a:r>
              <a:rPr lang="zh-CN" altLang="en-US" sz="2800" b="1" dirty="0"/>
              <a:t>元的价格卖给他，但同时，他考虑到张小虎还尚未满</a:t>
            </a:r>
            <a:r>
              <a:rPr lang="en-US" altLang="zh-CN" sz="2800" b="1" dirty="0"/>
              <a:t>18</a:t>
            </a:r>
            <a:r>
              <a:rPr lang="zh-CN" altLang="en-US" sz="2800" b="1" dirty="0"/>
              <a:t>周岁，于是，张强在协议中添加了一句“待小虎成年时买卖成交”。</a:t>
            </a:r>
          </a:p>
          <a:p>
            <a:pPr marL="0" indent="0">
              <a:buNone/>
            </a:pPr>
            <a:r>
              <a:rPr lang="zh-CN" altLang="en-US" sz="2800" b="1" i="1" dirty="0"/>
              <a:t>请问</a:t>
            </a:r>
            <a:r>
              <a:rPr lang="zh-CN" altLang="en-US" sz="2800" b="1" dirty="0"/>
              <a:t>：张强所附的是“条件”还是“期限”？</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p:nvPr>
        </p:nvSpPr>
        <p:spPr>
          <a:xfrm>
            <a:off x="828040" y="332740"/>
            <a:ext cx="6870700" cy="775970"/>
          </a:xfrm>
        </p:spPr>
        <p:txBody>
          <a:bodyPr vert="horz" wrap="square" lIns="91440" tIns="45720" rIns="91440" bIns="45720" anchor="b" anchorCtr="0"/>
          <a:lstStyle/>
          <a:p>
            <a:pPr eaLnBrk="1" hangingPunct="1"/>
            <a:r>
              <a:rPr lang="zh-CN" altLang="zh-CN" b="1" dirty="0">
                <a:ea typeface="隶书" panose="02010509060101010101" pitchFamily="49" charset="-122"/>
              </a:rPr>
              <a:t>四、物权法律制度</a:t>
            </a:r>
          </a:p>
        </p:txBody>
      </p:sp>
      <p:sp>
        <p:nvSpPr>
          <p:cNvPr id="84995" name="Rectangle 3"/>
          <p:cNvSpPr>
            <a:spLocks noGrp="1"/>
          </p:cNvSpPr>
          <p:nvPr>
            <p:ph type="body"/>
          </p:nvPr>
        </p:nvSpPr>
        <p:spPr>
          <a:xfrm>
            <a:off x="539750" y="1340485"/>
            <a:ext cx="7696200" cy="1669415"/>
          </a:xfrm>
        </p:spPr>
        <p:txBody>
          <a:bodyPr vert="horz" wrap="square" lIns="91440" tIns="45720" rIns="91440" bIns="45720" anchor="t" anchorCtr="0"/>
          <a:lstStyle/>
          <a:p>
            <a:pPr marL="0" indent="0" eaLnBrk="1" hangingPunct="1">
              <a:lnSpc>
                <a:spcPct val="90000"/>
              </a:lnSpc>
              <a:buFont typeface="Wingdings" panose="05000000000000000000" charset="0"/>
              <a:buNone/>
            </a:pPr>
            <a:r>
              <a:rPr lang="en-US" altLang="zh-CN" b="1" dirty="0"/>
              <a:t>  </a:t>
            </a:r>
            <a:r>
              <a:rPr lang="zh-CN" altLang="zh-CN" b="1" dirty="0"/>
              <a:t>物权是指权利人依法对特定的物享有直接支配和排他的权利，包括所有权、用益物权和担保物权。</a:t>
            </a:r>
          </a:p>
        </p:txBody>
      </p:sp>
      <p:sp>
        <p:nvSpPr>
          <p:cNvPr id="2" name="文本框 1"/>
          <p:cNvSpPr txBox="1"/>
          <p:nvPr/>
        </p:nvSpPr>
        <p:spPr>
          <a:xfrm>
            <a:off x="2339975" y="3284855"/>
            <a:ext cx="5839460" cy="2361565"/>
          </a:xfrm>
          <a:prstGeom prst="rect">
            <a:avLst/>
          </a:prstGeom>
          <a:noFill/>
        </p:spPr>
        <p:txBody>
          <a:bodyPr wrap="square" rtlCol="0">
            <a:spAutoFit/>
          </a:bodyPr>
          <a:lstStyle/>
          <a:p>
            <a:pPr eaLnBrk="1" hangingPunct="1">
              <a:lnSpc>
                <a:spcPct val="90000"/>
              </a:lnSpc>
              <a:buFont typeface="Wingdings" panose="05000000000000000000" charset="0"/>
            </a:pPr>
            <a:r>
              <a:rPr lang="zh-CN" altLang="zh-CN" sz="3600" b="1" u="sng" dirty="0">
                <a:sym typeface="+mn-ea"/>
              </a:rPr>
              <a:t>特征</a:t>
            </a:r>
            <a:r>
              <a:rPr lang="zh-CN" altLang="zh-CN" sz="3600" b="1" dirty="0">
                <a:sym typeface="+mn-ea"/>
              </a:rPr>
              <a:t>：</a:t>
            </a:r>
          </a:p>
          <a:p>
            <a:pPr eaLnBrk="1" hangingPunct="1">
              <a:lnSpc>
                <a:spcPct val="90000"/>
              </a:lnSpc>
              <a:buFont typeface="Wingdings" panose="05000000000000000000" charset="0"/>
              <a:buChar char="u"/>
            </a:pPr>
            <a:r>
              <a:rPr lang="zh-CN" altLang="zh-CN" sz="3200" b="1" dirty="0">
                <a:sym typeface="+mn-ea"/>
              </a:rPr>
              <a:t>物权是绝对权</a:t>
            </a:r>
            <a:endParaRPr lang="zh-CN" altLang="zh-CN" sz="3200" b="1" dirty="0"/>
          </a:p>
          <a:p>
            <a:pPr eaLnBrk="1" hangingPunct="1">
              <a:lnSpc>
                <a:spcPct val="90000"/>
              </a:lnSpc>
              <a:buFont typeface="Wingdings" panose="05000000000000000000" charset="0"/>
              <a:buChar char="u"/>
            </a:pPr>
            <a:r>
              <a:rPr lang="zh-CN" altLang="zh-CN" sz="3200" b="1" dirty="0">
                <a:sym typeface="+mn-ea"/>
              </a:rPr>
              <a:t>物权是支配权</a:t>
            </a:r>
            <a:endParaRPr lang="zh-CN" altLang="zh-CN" sz="3200" b="1" dirty="0"/>
          </a:p>
          <a:p>
            <a:pPr eaLnBrk="1" hangingPunct="1">
              <a:lnSpc>
                <a:spcPct val="90000"/>
              </a:lnSpc>
              <a:buFont typeface="Wingdings" panose="05000000000000000000" charset="0"/>
              <a:buChar char="u"/>
            </a:pPr>
            <a:r>
              <a:rPr lang="zh-CN" altLang="zh-CN" sz="3200" b="1" dirty="0">
                <a:sym typeface="+mn-ea"/>
              </a:rPr>
              <a:t>物权是支配特定物的权利</a:t>
            </a:r>
            <a:endParaRPr lang="zh-CN" altLang="zh-CN" sz="3200" b="1" dirty="0"/>
          </a:p>
          <a:p>
            <a:pPr eaLnBrk="1" hangingPunct="1">
              <a:lnSpc>
                <a:spcPct val="90000"/>
              </a:lnSpc>
              <a:buFont typeface="Wingdings" panose="05000000000000000000" charset="0"/>
              <a:buChar char="u"/>
            </a:pPr>
            <a:r>
              <a:rPr lang="zh-CN" altLang="zh-CN" sz="3200" b="1" dirty="0">
                <a:sym typeface="+mn-ea"/>
              </a:rPr>
              <a:t>物权是一种排他性权利</a:t>
            </a:r>
            <a:endParaRPr lang="zh-CN" altLang="en-US" sz="320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type="title"/>
          </p:nvPr>
        </p:nvSpPr>
        <p:spPr>
          <a:xfrm>
            <a:off x="899795" y="359410"/>
            <a:ext cx="6870700" cy="596900"/>
          </a:xfrm>
        </p:spPr>
        <p:txBody>
          <a:bodyPr vert="horz" wrap="square" lIns="91440" tIns="45720" rIns="91440" bIns="45720" anchor="b" anchorCtr="0"/>
          <a:lstStyle/>
          <a:p>
            <a:pPr eaLnBrk="1" hangingPunct="1"/>
            <a:r>
              <a:rPr lang="zh-CN" altLang="zh-CN" sz="4000" b="1" dirty="0">
                <a:solidFill>
                  <a:srgbClr val="FF0000"/>
                </a:solidFill>
                <a:latin typeface="字魂创粗黑" panose="00000500000000000000" charset="-122"/>
                <a:ea typeface="字魂创粗黑" panose="00000500000000000000" charset="-122"/>
              </a:rPr>
              <a:t>【物权与债权的区别】</a:t>
            </a:r>
          </a:p>
        </p:txBody>
      </p:sp>
      <p:graphicFrame>
        <p:nvGraphicFramePr>
          <p:cNvPr id="76803" name="Group 3"/>
          <p:cNvGraphicFramePr>
            <a:graphicFrameLocks noGrp="1"/>
          </p:cNvGraphicFramePr>
          <p:nvPr>
            <p:ph idx="1"/>
            <p:custDataLst>
              <p:tags r:id="rId1"/>
            </p:custDataLst>
          </p:nvPr>
        </p:nvGraphicFramePr>
        <p:xfrm>
          <a:off x="35560" y="956310"/>
          <a:ext cx="7993380" cy="4551680"/>
        </p:xfrm>
        <a:graphic>
          <a:graphicData uri="http://schemas.openxmlformats.org/drawingml/2006/table">
            <a:tbl>
              <a:tblPr/>
              <a:tblGrid>
                <a:gridCol w="1360805">
                  <a:extLst>
                    <a:ext uri="{9D8B030D-6E8A-4147-A177-3AD203B41FA5}">
                      <a16:colId xmlns:a16="http://schemas.microsoft.com/office/drawing/2014/main" val="20000"/>
                    </a:ext>
                  </a:extLst>
                </a:gridCol>
                <a:gridCol w="3308350">
                  <a:extLst>
                    <a:ext uri="{9D8B030D-6E8A-4147-A177-3AD203B41FA5}">
                      <a16:colId xmlns:a16="http://schemas.microsoft.com/office/drawing/2014/main" val="20001"/>
                    </a:ext>
                  </a:extLst>
                </a:gridCol>
                <a:gridCol w="3324225">
                  <a:extLst>
                    <a:ext uri="{9D8B030D-6E8A-4147-A177-3AD203B41FA5}">
                      <a16:colId xmlns:a16="http://schemas.microsoft.com/office/drawing/2014/main" val="20002"/>
                    </a:ext>
                  </a:extLst>
                </a:gridCol>
              </a:tblGrid>
              <a:tr h="475615">
                <a:tc>
                  <a:txBody>
                    <a:bodyPr/>
                    <a:lstStyle>
                      <a:lvl1pPr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a:ln>
                          <a:noFill/>
                        </a:ln>
                        <a:solidFill>
                          <a:srgbClr val="FF6238"/>
                        </a:solidFill>
                        <a:effectLst/>
                        <a:latin typeface="Comic Sans MS" panose="030F0702030302020204" pitchFamily="66" charset="0"/>
                        <a:ea typeface="宋体" panose="02010600030101010101" pitchFamily="2" charset="-122"/>
                      </a:endParaRP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zh-CN" sz="2400" b="1" i="0" u="none" strike="noStrike" cap="none" normalizeH="0" baseline="0">
                          <a:ln>
                            <a:noFill/>
                          </a:ln>
                          <a:solidFill>
                            <a:srgbClr val="FF6238"/>
                          </a:solidFill>
                          <a:effectLst/>
                          <a:latin typeface="宋体" panose="02010600030101010101" pitchFamily="2" charset="-122"/>
                          <a:ea typeface="黑体" panose="02010609060101010101" pitchFamily="49" charset="-122"/>
                        </a:rPr>
                        <a:t>物权</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ctr" defTabSz="914400" rtl="0" eaLnBrk="1" fontAlgn="base" latinLnBrk="0" hangingPunct="1">
                        <a:lnSpc>
                          <a:spcPct val="100000"/>
                        </a:lnSpc>
                        <a:spcBef>
                          <a:spcPct val="0"/>
                        </a:spcBef>
                        <a:spcAft>
                          <a:spcPct val="0"/>
                        </a:spcAft>
                        <a:buClrTx/>
                        <a:buSzTx/>
                        <a:buFontTx/>
                        <a:buNone/>
                      </a:pPr>
                      <a:r>
                        <a:rPr kumimoji="0" lang="zh-CN" altLang="zh-CN" sz="2400" b="1" i="0" u="none" strike="noStrike" cap="none" normalizeH="0" baseline="0">
                          <a:ln>
                            <a:noFill/>
                          </a:ln>
                          <a:solidFill>
                            <a:srgbClr val="FF6238"/>
                          </a:solidFill>
                          <a:effectLst/>
                          <a:latin typeface="宋体" panose="02010600030101010101" pitchFamily="2" charset="-122"/>
                          <a:ea typeface="黑体" panose="02010609060101010101" pitchFamily="49" charset="-122"/>
                        </a:rPr>
                        <a:t>债权</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extLst>
                  <a:ext uri="{0D108BD9-81ED-4DB2-BD59-A6C34878D82A}">
                    <a16:rowId xmlns:a16="http://schemas.microsoft.com/office/drawing/2014/main" val="10000"/>
                  </a:ext>
                </a:extLst>
              </a:tr>
              <a:tr h="1046480">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FF6238"/>
                          </a:solidFill>
                          <a:effectLst/>
                          <a:latin typeface="宋体" panose="02010600030101010101" pitchFamily="2" charset="-122"/>
                          <a:ea typeface="宋体" panose="02010600030101010101" pitchFamily="2" charset="-122"/>
                          <a:cs typeface="Times New Roman" panose="02020603050405020304" pitchFamily="18" charset="0"/>
                        </a:rPr>
                        <a:t>效力范围不同</a:t>
                      </a:r>
                    </a:p>
                  </a:txBody>
                  <a:tcPr marT="45723" marB="45723" anchor="ctr"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绝对权，即权利主体特定，而义务主体为权利主体以外的一切人</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相对权，即债权的权利主体与义务主体都是特定的人</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extLst>
                  <a:ext uri="{0D108BD9-81ED-4DB2-BD59-A6C34878D82A}">
                    <a16:rowId xmlns:a16="http://schemas.microsoft.com/office/drawing/2014/main" val="10001"/>
                  </a:ext>
                </a:extLst>
              </a:tr>
              <a:tr h="1045845">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FF6238"/>
                          </a:solidFill>
                          <a:effectLst/>
                          <a:latin typeface="宋体" panose="02010600030101010101" pitchFamily="2" charset="-122"/>
                          <a:ea typeface="宋体" panose="02010600030101010101" pitchFamily="2" charset="-122"/>
                          <a:cs typeface="Times New Roman" panose="02020603050405020304" pitchFamily="18" charset="0"/>
                        </a:rPr>
                        <a:t>行使方式不同</a:t>
                      </a:r>
                    </a:p>
                  </a:txBody>
                  <a:tcPr marT="45723" marB="45723" anchor="ctr"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支配权，即物权人可直接支配物享受利益，不需要借助于他人的行为</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请求权，即债权人只能请求债务人履行义务方可实现自己的利益</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extLst>
                  <a:ext uri="{0D108BD9-81ED-4DB2-BD59-A6C34878D82A}">
                    <a16:rowId xmlns:a16="http://schemas.microsoft.com/office/drawing/2014/main" val="10002"/>
                  </a:ext>
                </a:extLst>
              </a:tr>
              <a:tr h="485775">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FF6238"/>
                          </a:solidFill>
                          <a:effectLst/>
                          <a:latin typeface="宋体" panose="02010600030101010101" pitchFamily="2" charset="-122"/>
                          <a:ea typeface="宋体" panose="02010600030101010101" pitchFamily="2" charset="-122"/>
                          <a:cs typeface="Times New Roman" panose="02020603050405020304" pitchFamily="18" charset="0"/>
                        </a:rPr>
                        <a:t>客体不同</a:t>
                      </a:r>
                    </a:p>
                  </a:txBody>
                  <a:tcPr marT="45723" marB="45723" anchor="ctr"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以特定的物作为客体</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债务人的特定行为（给付）</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extLst>
                  <a:ext uri="{0D108BD9-81ED-4DB2-BD59-A6C34878D82A}">
                    <a16:rowId xmlns:a16="http://schemas.microsoft.com/office/drawing/2014/main" val="10003"/>
                  </a:ext>
                </a:extLst>
              </a:tr>
              <a:tr h="1497965">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FF6238"/>
                          </a:solidFill>
                          <a:effectLst/>
                          <a:latin typeface="宋体" panose="02010600030101010101" pitchFamily="2" charset="-122"/>
                          <a:ea typeface="宋体" panose="02010600030101010101" pitchFamily="2" charset="-122"/>
                          <a:cs typeface="Times New Roman" panose="02020603050405020304" pitchFamily="18" charset="0"/>
                        </a:rPr>
                        <a:t>排他性方面不同</a:t>
                      </a:r>
                    </a:p>
                  </a:txBody>
                  <a:tcPr marT="45723" marB="45723" anchor="ctr"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具有排他性，实行“一物一权”，同一物上不能同时成立两个内容不相容的物权</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tc>
                  <a:txBody>
                    <a:bodyPr/>
                    <a:lstStyle>
                      <a:lvl1pPr marL="342900" indent="-342900" eaLnBrk="0" hangingPunct="0">
                        <a:spcBef>
                          <a:spcPct val="20000"/>
                        </a:spcBef>
                        <a:defRPr sz="2800">
                          <a:solidFill>
                            <a:schemeClr val="tx1"/>
                          </a:solidFill>
                          <a:latin typeface="Comic Sans MS" panose="030F0702030302020204" pitchFamily="66" charset="0"/>
                          <a:ea typeface="宋体" panose="02010600030101010101" pitchFamily="2" charset="-122"/>
                        </a:defRPr>
                      </a:lvl1pPr>
                      <a:lvl2pPr marL="742950" indent="-285750" eaLnBrk="0" hangingPunct="0">
                        <a:spcBef>
                          <a:spcPct val="20000"/>
                        </a:spcBef>
                        <a:defRPr sz="2400">
                          <a:solidFill>
                            <a:schemeClr val="tx1"/>
                          </a:solidFill>
                          <a:latin typeface="Comic Sans MS" panose="030F0702030302020204" pitchFamily="66" charset="0"/>
                          <a:ea typeface="宋体" panose="02010600030101010101" pitchFamily="2" charset="-122"/>
                        </a:defRPr>
                      </a:lvl2pPr>
                      <a:lvl3pPr marL="1143000" indent="-228600" eaLnBrk="0" hangingPunct="0">
                        <a:spcBef>
                          <a:spcPct val="20000"/>
                        </a:spcBef>
                        <a:defRPr sz="2000">
                          <a:solidFill>
                            <a:schemeClr val="tx1"/>
                          </a:solidFill>
                          <a:latin typeface="Comic Sans MS" panose="030F0702030302020204" pitchFamily="66" charset="0"/>
                          <a:ea typeface="宋体" panose="02010600030101010101" pitchFamily="2" charset="-122"/>
                        </a:defRPr>
                      </a:lvl3pPr>
                      <a:lvl4pPr marL="16002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4pPr>
                      <a:lvl5pPr marL="2057400" indent="-228600" eaLnBrk="0" hangingPunct="0">
                        <a:spcBef>
                          <a:spcPct val="20000"/>
                        </a:spcBef>
                        <a:defRPr>
                          <a:solidFill>
                            <a:schemeClr val="tx1"/>
                          </a:solidFill>
                          <a:latin typeface="Comic Sans MS" panose="030F0702030302020204" pitchFamily="66" charset="0"/>
                          <a:ea typeface="宋体" panose="02010600030101010101" pitchFamily="2" charset="-122"/>
                        </a:defRPr>
                      </a:lvl5pPr>
                      <a:lvl6pPr marL="25146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6pPr>
                      <a:lvl7pPr marL="29718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7pPr>
                      <a:lvl8pPr marL="34290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8pPr>
                      <a:lvl9pPr marL="3886200" indent="-228600" eaLnBrk="0" fontAlgn="base" hangingPunct="0">
                        <a:spcBef>
                          <a:spcPct val="20000"/>
                        </a:spcBef>
                        <a:spcAft>
                          <a:spcPct val="0"/>
                        </a:spcAft>
                        <a:defRPr>
                          <a:solidFill>
                            <a:schemeClr val="tx1"/>
                          </a:solidFill>
                          <a:latin typeface="Comic Sans MS" panose="030F0702030302020204" pitchFamily="66" charset="0"/>
                          <a:ea typeface="宋体" panose="02010600030101010101" pitchFamily="2" charset="-122"/>
                        </a:defRPr>
                      </a:lvl9p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zh-CN" sz="2000" b="1" i="0" u="none" strike="noStrike" cap="none" normalizeH="0" baseline="0">
                          <a:ln>
                            <a:noFill/>
                          </a:ln>
                          <a:solidFill>
                            <a:srgbClr val="404040"/>
                          </a:solidFill>
                          <a:effectLst/>
                          <a:latin typeface="宋体" panose="02010600030101010101" pitchFamily="2" charset="-122"/>
                          <a:ea typeface="宋体" panose="02010600030101010101" pitchFamily="2" charset="-122"/>
                          <a:cs typeface="Times New Roman" panose="02020603050405020304" pitchFamily="18" charset="0"/>
                        </a:rPr>
                        <a:t>不具有排他性，同一物上可以同时设立多个债权，各个债权之间一般都具有平等的效力。</a:t>
                      </a:r>
                    </a:p>
                  </a:txBody>
                  <a:tcPr marT="45723" marB="45723" horzOverflow="overflow">
                    <a:lnL w="9525">
                      <a:solidFill>
                        <a:srgbClr val="FF6238"/>
                      </a:solidFill>
                      <a:prstDash val="sysDash"/>
                    </a:lnL>
                    <a:lnR w="9525">
                      <a:solidFill>
                        <a:srgbClr val="FF6238"/>
                      </a:solidFill>
                      <a:prstDash val="sysDash"/>
                    </a:lnR>
                    <a:lnT w="9525">
                      <a:solidFill>
                        <a:srgbClr val="FF6238"/>
                      </a:solidFill>
                      <a:prstDash val="sysDash"/>
                    </a:lnT>
                    <a:lnB w="9525">
                      <a:solidFill>
                        <a:srgbClr val="FF6238"/>
                      </a:solidFill>
                      <a:prstDash val="sysDash"/>
                    </a:lnB>
                    <a:lnTlToBr>
                      <a:noFill/>
                    </a:lnTlToBr>
                    <a:lnBlToTr>
                      <a:noFill/>
                    </a:lnBlToTr>
                    <a:solidFill>
                      <a:srgbClr val="FFFFFF"/>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descr="7b0a20202020227461726765744d6f64756c65223a202270726f636573734f6e6c696e65466f6e7473220a7d0a"/>
          <p:cNvSpPr txBox="1"/>
          <p:nvPr/>
        </p:nvSpPr>
        <p:spPr>
          <a:xfrm>
            <a:off x="107950" y="116205"/>
            <a:ext cx="6818630" cy="583565"/>
          </a:xfrm>
          <a:prstGeom prst="rect">
            <a:avLst/>
          </a:prstGeom>
          <a:noFill/>
        </p:spPr>
        <p:txBody>
          <a:bodyPr wrap="square" rtlCol="0">
            <a:spAutoFit/>
          </a:bodyPr>
          <a:lstStyle/>
          <a:p>
            <a:r>
              <a:rPr lang="zh-CN" altLang="en-US" sz="3200">
                <a:solidFill>
                  <a:srgbClr val="FF0000"/>
                </a:solidFill>
                <a:latin typeface="文道新雅黑" panose="02010600010101010101" charset="-122"/>
                <a:ea typeface="文道新雅黑" panose="02010600010101010101" charset="-122"/>
                <a:sym typeface="楷体大字库" panose="02010600010101010101" charset="-122"/>
              </a:rPr>
              <a:t>根据不同的分类标准，作出以下分类：</a:t>
            </a:r>
          </a:p>
        </p:txBody>
      </p:sp>
      <p:pic>
        <p:nvPicPr>
          <p:cNvPr id="4" name="C9F754DE-2CAD-44b6-B708-469DEB6407EB-6" descr="wpp"/>
          <p:cNvPicPr>
            <a:picLocks noChangeAspect="1"/>
          </p:cNvPicPr>
          <p:nvPr/>
        </p:nvPicPr>
        <p:blipFill>
          <a:blip r:embed="rId2"/>
          <a:stretch>
            <a:fillRect/>
          </a:stretch>
        </p:blipFill>
        <p:spPr>
          <a:xfrm>
            <a:off x="0" y="760095"/>
            <a:ext cx="7976235" cy="6097905"/>
          </a:xfrm>
          <a:prstGeom prst="rect">
            <a:avLst/>
          </a:prstGeo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p:nvPr>
        </p:nvSpPr>
        <p:spPr>
          <a:xfrm>
            <a:off x="685800" y="152400"/>
            <a:ext cx="7672388" cy="990600"/>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87043" name="Rectangle 3"/>
          <p:cNvSpPr>
            <a:spLocks noGrp="1"/>
          </p:cNvSpPr>
          <p:nvPr>
            <p:ph type="body"/>
          </p:nvPr>
        </p:nvSpPr>
        <p:spPr>
          <a:xfrm>
            <a:off x="611505" y="1340485"/>
            <a:ext cx="7696200" cy="4057650"/>
          </a:xfrm>
        </p:spPr>
        <p:txBody>
          <a:bodyPr vert="horz" wrap="square" lIns="91440" tIns="45720" rIns="91440" bIns="45720" anchor="t" anchorCtr="0"/>
          <a:lstStyle/>
          <a:p>
            <a:pPr marL="0" indent="0" eaLnBrk="1" hangingPunct="1">
              <a:lnSpc>
                <a:spcPts val="3600"/>
              </a:lnSpc>
              <a:buNone/>
            </a:pPr>
            <a:r>
              <a:rPr lang="en-US" altLang="zh-CN" sz="2800" b="1" dirty="0"/>
              <a:t>  </a:t>
            </a:r>
            <a:r>
              <a:rPr lang="zh-CN" altLang="zh-CN" sz="2800" b="1" dirty="0"/>
              <a:t>张某与王某是好朋友，王某买了一套商品房，在办理房产证期间因紧急公务出国，于是委托张某全权代为办理房权证。张某利欲熏心将王某的房屋登记在自己的名下，并以极高的价格将房屋转让给李某。李某因信赖张某所提出的房屋权属证明，而与张某订立了房屋买卖合同。</a:t>
            </a:r>
          </a:p>
          <a:p>
            <a:pPr marL="0" indent="0" eaLnBrk="1" hangingPunct="1">
              <a:lnSpc>
                <a:spcPts val="3600"/>
              </a:lnSpc>
              <a:buNone/>
            </a:pPr>
            <a:r>
              <a:rPr lang="en-US" altLang="zh-CN" sz="2800" b="1" dirty="0"/>
              <a:t>  </a:t>
            </a:r>
            <a:r>
              <a:rPr lang="zh-CN" altLang="zh-CN" sz="2800" b="1" i="1" dirty="0"/>
              <a:t>请问</a:t>
            </a:r>
            <a:r>
              <a:rPr lang="zh-CN" altLang="zh-CN" sz="2800" b="1" dirty="0"/>
              <a:t>：张某与李某的该项房屋交易有效吗？如果有效，王某的利益该怎样维护？</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标题 1"/>
          <p:cNvSpPr>
            <a:spLocks noGrp="1"/>
          </p:cNvSpPr>
          <p:nvPr>
            <p:ph type="title"/>
          </p:nvPr>
        </p:nvSpPr>
        <p:spPr>
          <a:xfrm>
            <a:off x="685800" y="152400"/>
            <a:ext cx="6870700" cy="900113"/>
          </a:xfrm>
        </p:spPr>
        <p:txBody>
          <a:bodyPr vert="horz" wrap="square" lIns="91440" tIns="45720" rIns="91440" bIns="45720" anchor="b" anchorCtr="0"/>
          <a:lstStyle/>
          <a:p>
            <a:r>
              <a:rPr lang="zh-CN" altLang="en-US" b="1" dirty="0">
                <a:latin typeface="华文行楷" panose="02010800040101010101" pitchFamily="2" charset="-122"/>
                <a:ea typeface="华文行楷" panose="02010800040101010101" pitchFamily="2" charset="-122"/>
              </a:rPr>
              <a:t>案例</a:t>
            </a:r>
          </a:p>
        </p:txBody>
      </p:sp>
      <p:sp>
        <p:nvSpPr>
          <p:cNvPr id="21507" name="内容占位符 2"/>
          <p:cNvSpPr>
            <a:spLocks noGrp="1"/>
          </p:cNvSpPr>
          <p:nvPr>
            <p:ph idx="1"/>
          </p:nvPr>
        </p:nvSpPr>
        <p:spPr>
          <a:xfrm>
            <a:off x="660648" y="1196752"/>
            <a:ext cx="7696200" cy="4824759"/>
          </a:xfrm>
        </p:spPr>
        <p:txBody>
          <a:bodyPr vert="horz" wrap="square" lIns="91440" tIns="45720" rIns="91440" bIns="45720" anchor="t" anchorCtr="0"/>
          <a:lstStyle/>
          <a:p>
            <a:r>
              <a:rPr lang="en-US" altLang="zh-CN" sz="2000" dirty="0"/>
              <a:t>2011</a:t>
            </a:r>
            <a:r>
              <a:rPr lang="zh-CN" altLang="en-US" sz="2000" dirty="0"/>
              <a:t>年</a:t>
            </a:r>
            <a:r>
              <a:rPr lang="en-US" altLang="zh-CN" sz="2000" dirty="0"/>
              <a:t>10</a:t>
            </a:r>
            <a:r>
              <a:rPr lang="zh-CN" altLang="en-US" sz="2000" dirty="0"/>
              <a:t>月</a:t>
            </a:r>
            <a:r>
              <a:rPr lang="en-US" altLang="zh-CN" sz="2000" dirty="0"/>
              <a:t>25</a:t>
            </a:r>
            <a:r>
              <a:rPr lang="zh-CN" altLang="en-US" sz="2000" dirty="0"/>
              <a:t>日，王卫文在孙云才位于某商场的经营场所购买了一部诺基亚手机，价格为</a:t>
            </a:r>
            <a:r>
              <a:rPr lang="en-US" altLang="zh-CN" sz="2000" dirty="0"/>
              <a:t>1180</a:t>
            </a:r>
            <a:r>
              <a:rPr lang="zh-CN" altLang="en-US" sz="2000" dirty="0"/>
              <a:t>元。同时，孙云才向王卫文出具一张购货单据，其上写明了手机型号、单价及数量，并载明“保原装、假一赔十”。经鉴定，王卫文获悉该手机为假冒产品，故诉至北京市东城区人民法院，请求判令孙云才按照“假一赔十”的承诺支付赔偿金</a:t>
            </a:r>
            <a:r>
              <a:rPr lang="en-US" altLang="zh-CN" sz="2000" dirty="0"/>
              <a:t>11800</a:t>
            </a:r>
            <a:r>
              <a:rPr lang="zh-CN" altLang="en-US" sz="2000" dirty="0"/>
              <a:t>元，并支付鉴定费</a:t>
            </a:r>
            <a:r>
              <a:rPr lang="en-US" altLang="zh-CN" sz="2000" dirty="0"/>
              <a:t>260</a:t>
            </a:r>
            <a:r>
              <a:rPr lang="zh-CN" altLang="en-US" sz="2000" dirty="0"/>
              <a:t>元。</a:t>
            </a:r>
          </a:p>
          <a:p>
            <a:r>
              <a:rPr lang="zh-CN" altLang="en-US" sz="2000" dirty="0"/>
              <a:t>一审法院经审理认为，诚实信用是民法通则规定的一项基本原则，孙云才为促销商品而承诺“假一赔十”是一种合同行为。王卫文决定购买该商品，买卖合同成立，该承诺连同合同其他条款对经营者即具有法律约束力。孙云才向王卫文作出了“假一赔十”的承诺，应该依约履行。王卫文要求孙云才支付赔偿金</a:t>
            </a:r>
            <a:r>
              <a:rPr lang="en-US" altLang="zh-CN" sz="2000" dirty="0"/>
              <a:t>11800</a:t>
            </a:r>
            <a:r>
              <a:rPr lang="zh-CN" altLang="en-US" sz="2000" dirty="0"/>
              <a:t>元、鉴定费</a:t>
            </a:r>
            <a:r>
              <a:rPr lang="en-US" altLang="zh-CN" sz="2000" dirty="0"/>
              <a:t>260</a:t>
            </a:r>
            <a:r>
              <a:rPr lang="zh-CN" altLang="en-US" sz="2000" dirty="0"/>
              <a:t>元的请求于法有据，故判决支持了王卫文的诉讼请求。孙云才不服一审判决，上诉至北京市第二中级人民法院。</a:t>
            </a:r>
            <a:r>
              <a:rPr lang="en-US" altLang="zh-CN" sz="2000" dirty="0"/>
              <a:t>2012</a:t>
            </a:r>
            <a:r>
              <a:rPr lang="zh-CN" altLang="en-US" sz="2000" dirty="0"/>
              <a:t>年</a:t>
            </a:r>
            <a:r>
              <a:rPr lang="en-US" altLang="zh-CN" sz="2000" dirty="0"/>
              <a:t>4</a:t>
            </a:r>
            <a:r>
              <a:rPr lang="zh-CN" altLang="en-US" sz="2000" dirty="0"/>
              <a:t>月</a:t>
            </a:r>
            <a:r>
              <a:rPr lang="en-US" altLang="zh-CN" sz="2000" dirty="0"/>
              <a:t>18</a:t>
            </a:r>
            <a:r>
              <a:rPr lang="zh-CN" altLang="en-US" sz="2000" dirty="0"/>
              <a:t>日，二审法院判决维持原判。</a:t>
            </a:r>
          </a:p>
          <a:p>
            <a:endParaRPr lang="zh-CN" alt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83895" y="692785"/>
            <a:ext cx="7636510" cy="4461510"/>
          </a:xfrm>
          <a:prstGeom prst="rect">
            <a:avLst/>
          </a:prstGeom>
          <a:noFill/>
        </p:spPr>
        <p:txBody>
          <a:bodyPr wrap="square" rtlCol="0">
            <a:spAutoFit/>
          </a:bodyPr>
          <a:lstStyle/>
          <a:p>
            <a:pPr algn="ctr"/>
            <a:r>
              <a:rPr lang="zh-CN" altLang="zh-CN" sz="4400" b="1" dirty="0">
                <a:ea typeface="华文行楷" panose="02010800040101010101" pitchFamily="2" charset="-122"/>
                <a:sym typeface="+mn-ea"/>
              </a:rPr>
              <a:t>案例</a:t>
            </a:r>
            <a:endParaRPr lang="zh-CN" altLang="zh-CN" sz="4400" b="1" dirty="0">
              <a:ea typeface="华文行楷" panose="02010800040101010101" pitchFamily="2" charset="-122"/>
            </a:endParaRPr>
          </a:p>
          <a:p>
            <a:endParaRPr lang="zh-CN" altLang="en-US"/>
          </a:p>
          <a:p>
            <a:r>
              <a:rPr lang="en-US" altLang="zh-CN" sz="2800" b="1"/>
              <a:t>  </a:t>
            </a:r>
            <a:r>
              <a:rPr lang="zh-CN" altLang="en-US" sz="2800" b="1"/>
              <a:t>杜某将自己的住房赠与女儿小杜并办理了公证，但没有办理房屋过户手续。后杜某用该房作抵押向银行借款，因未按约定还款，银行诉至法院，判决后银行申请法院强制执行。法院依程序拍卖该房屋，小杜向法院提出执行异议,称其应享有对该房屋的所有权,要求法院终止拍卖并将房屋交付于她。</a:t>
            </a:r>
          </a:p>
          <a:p>
            <a:r>
              <a:rPr lang="en-US" altLang="zh-CN" sz="2800" b="1"/>
              <a:t>  </a:t>
            </a:r>
            <a:r>
              <a:rPr lang="zh-CN" altLang="en-US" sz="2800" b="1" i="1"/>
              <a:t>问</a:t>
            </a:r>
            <a:r>
              <a:rPr lang="zh-CN" altLang="en-US" sz="2800" b="1"/>
              <a:t>:法院是否会支持小杜的主张?</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8040" y="1340485"/>
            <a:ext cx="6494780" cy="3415030"/>
          </a:xfrm>
          <a:prstGeom prst="rect">
            <a:avLst/>
          </a:prstGeom>
          <a:noFill/>
        </p:spPr>
        <p:txBody>
          <a:bodyPr wrap="square" rtlCol="0">
            <a:spAutoFit/>
          </a:bodyPr>
          <a:lstStyle/>
          <a:p>
            <a:pPr>
              <a:buFont typeface="+mj-ea"/>
            </a:pPr>
            <a:r>
              <a:rPr lang="zh-CN" altLang="en-US" sz="3600" b="1"/>
              <a:t>物权的</a:t>
            </a:r>
            <a:r>
              <a:rPr lang="zh-CN" altLang="en-US" sz="3600" b="1" u="sng"/>
              <a:t>效力</a:t>
            </a:r>
            <a:r>
              <a:rPr lang="zh-CN" altLang="en-US" sz="3600" b="1"/>
              <a:t>：</a:t>
            </a:r>
          </a:p>
          <a:p>
            <a:pPr marL="514350" indent="-514350">
              <a:buFont typeface="+mj-lt"/>
              <a:buAutoNum type="arabicPeriod"/>
            </a:pPr>
            <a:r>
              <a:rPr lang="zh-CN" altLang="en-US" sz="3600" b="1"/>
              <a:t>排他效力</a:t>
            </a:r>
          </a:p>
          <a:p>
            <a:pPr marL="514350" indent="-514350">
              <a:buFont typeface="+mj-lt"/>
              <a:buAutoNum type="arabicPeriod"/>
            </a:pPr>
            <a:r>
              <a:rPr lang="zh-CN" altLang="en-US" sz="3600" b="1"/>
              <a:t>优先效力</a:t>
            </a:r>
            <a:r>
              <a:rPr lang="zh-CN" altLang="en-US" sz="3600"/>
              <a:t>（</a:t>
            </a:r>
            <a:r>
              <a:rPr lang="zh-CN" altLang="en-US" sz="3600">
                <a:sym typeface="+mn-ea"/>
              </a:rPr>
              <a:t>物权优先于债权、物权相互之间的优先效力）</a:t>
            </a:r>
            <a:endParaRPr lang="zh-CN" altLang="en-US" sz="3600" b="1"/>
          </a:p>
          <a:p>
            <a:pPr marL="514350" indent="-514350">
              <a:buFont typeface="+mj-lt"/>
              <a:buAutoNum type="arabicPeriod"/>
            </a:pPr>
            <a:r>
              <a:rPr lang="zh-CN" altLang="en-US" sz="3600" b="1"/>
              <a:t>追及效力</a:t>
            </a:r>
          </a:p>
          <a:p>
            <a:pPr marL="514350" indent="-514350">
              <a:buFont typeface="+mj-lt"/>
              <a:buAutoNum type="arabicPeriod"/>
            </a:pPr>
            <a:r>
              <a:rPr lang="zh-CN" altLang="en-US" sz="3600" b="1"/>
              <a:t>物权保护请求权</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p:cNvSpPr>
          <p:nvPr>
            <p:ph type="title"/>
          </p:nvPr>
        </p:nvSpPr>
        <p:spPr>
          <a:xfrm>
            <a:off x="971550" y="620395"/>
            <a:ext cx="6870700" cy="597535"/>
          </a:xfrm>
        </p:spPr>
        <p:txBody>
          <a:bodyPr vert="horz" wrap="square" lIns="91440" tIns="45720" rIns="91440" bIns="45720" anchor="b" anchorCtr="0"/>
          <a:lstStyle/>
          <a:p>
            <a:pPr eaLnBrk="1" hangingPunct="1"/>
            <a:r>
              <a:rPr lang="zh-CN" altLang="zh-CN" b="1" dirty="0">
                <a:latin typeface="黑体" panose="02010609060101010101" pitchFamily="49" charset="-122"/>
                <a:ea typeface="黑体" panose="02010609060101010101" pitchFamily="49" charset="-122"/>
              </a:rPr>
              <a:t>所有权的概念与特征</a:t>
            </a:r>
          </a:p>
        </p:txBody>
      </p:sp>
      <p:sp>
        <p:nvSpPr>
          <p:cNvPr id="89091" name="Rectangle 3"/>
          <p:cNvSpPr>
            <a:spLocks noGrp="1"/>
          </p:cNvSpPr>
          <p:nvPr>
            <p:ph type="body"/>
          </p:nvPr>
        </p:nvSpPr>
        <p:spPr>
          <a:xfrm>
            <a:off x="828040" y="1412875"/>
            <a:ext cx="6523990" cy="3657600"/>
          </a:xfrm>
        </p:spPr>
        <p:txBody>
          <a:bodyPr vert="horz" wrap="square" lIns="91440" tIns="45720" rIns="91440" bIns="45720" anchor="t" anchorCtr="0"/>
          <a:lstStyle/>
          <a:p>
            <a:pPr eaLnBrk="1" hangingPunct="1">
              <a:buFont typeface="Wingdings" panose="05000000000000000000" charset="0"/>
              <a:buChar char="l"/>
            </a:pPr>
            <a:r>
              <a:rPr lang="zh-CN" altLang="zh-CN" sz="2800" b="1" dirty="0"/>
              <a:t>所有权人依法享有对自己的财产进行占有、使用、收益和处分的权利。</a:t>
            </a:r>
          </a:p>
          <a:p>
            <a:pPr eaLnBrk="1" hangingPunct="1"/>
            <a:r>
              <a:rPr lang="zh-CN" altLang="zh-CN" sz="2800" b="1" dirty="0"/>
              <a:t>所有权是</a:t>
            </a:r>
            <a:r>
              <a:rPr lang="zh-CN" altLang="zh-CN" b="1" dirty="0"/>
              <a:t>绝对权</a:t>
            </a:r>
          </a:p>
          <a:p>
            <a:pPr eaLnBrk="1" hangingPunct="1"/>
            <a:r>
              <a:rPr lang="zh-CN" altLang="zh-CN" sz="2800" b="1" dirty="0"/>
              <a:t>所有权具有</a:t>
            </a:r>
            <a:r>
              <a:rPr lang="zh-CN" altLang="zh-CN" b="1" dirty="0"/>
              <a:t>排他性</a:t>
            </a:r>
          </a:p>
          <a:p>
            <a:pPr eaLnBrk="1" hangingPunct="1"/>
            <a:r>
              <a:rPr lang="zh-CN" altLang="zh-CN" sz="2800" b="1" dirty="0"/>
              <a:t>所有权具有</a:t>
            </a:r>
            <a:r>
              <a:rPr lang="zh-CN" altLang="zh-CN" b="1" dirty="0"/>
              <a:t>完整性</a:t>
            </a:r>
          </a:p>
          <a:p>
            <a:pPr eaLnBrk="1" hangingPunct="1"/>
            <a:r>
              <a:rPr lang="zh-CN" altLang="zh-CN" sz="2800" b="1" dirty="0"/>
              <a:t>所有权具有</a:t>
            </a:r>
            <a:r>
              <a:rPr lang="zh-CN" altLang="zh-CN" b="1" dirty="0"/>
              <a:t>弹力性</a:t>
            </a:r>
          </a:p>
          <a:p>
            <a:pPr eaLnBrk="1" hangingPunct="1"/>
            <a:r>
              <a:rPr lang="zh-CN" altLang="zh-CN" sz="2800" b="1" dirty="0"/>
              <a:t>所有权具有</a:t>
            </a:r>
            <a:r>
              <a:rPr lang="zh-CN" altLang="zh-CN" b="1" dirty="0"/>
              <a:t>永久性</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p:cNvSpPr>
          <p:nvPr>
            <p:ph type="title"/>
          </p:nvPr>
        </p:nvSpPr>
        <p:spPr>
          <a:xfrm>
            <a:off x="467995" y="1212215"/>
            <a:ext cx="3252470" cy="848360"/>
          </a:xfrm>
        </p:spPr>
        <p:txBody>
          <a:bodyPr vert="horz" wrap="square" lIns="91440" tIns="45720" rIns="91440" bIns="45720" anchor="b" anchorCtr="0"/>
          <a:lstStyle/>
          <a:p>
            <a:pPr eaLnBrk="1" hangingPunct="1"/>
            <a:r>
              <a:rPr lang="zh-CN" altLang="zh-CN" sz="4000" b="1" u="sng" dirty="0">
                <a:latin typeface="华文彩云" panose="02010800040101010101" pitchFamily="2" charset="-122"/>
                <a:ea typeface="华文彩云" panose="02010800040101010101" pitchFamily="2" charset="-122"/>
              </a:rPr>
              <a:t>四项权能</a:t>
            </a:r>
            <a:r>
              <a:rPr lang="zh-CN" altLang="zh-CN" sz="4000" b="1" dirty="0">
                <a:latin typeface="华文彩云" panose="02010800040101010101" pitchFamily="2" charset="-122"/>
                <a:ea typeface="华文彩云" panose="02010800040101010101" pitchFamily="2" charset="-122"/>
              </a:rPr>
              <a:t>：</a:t>
            </a:r>
          </a:p>
        </p:txBody>
      </p:sp>
      <p:sp>
        <p:nvSpPr>
          <p:cNvPr id="90115" name="Rectangle 3"/>
          <p:cNvSpPr>
            <a:spLocks noGrp="1"/>
          </p:cNvSpPr>
          <p:nvPr>
            <p:ph type="body"/>
          </p:nvPr>
        </p:nvSpPr>
        <p:spPr>
          <a:xfrm>
            <a:off x="1115695" y="2060575"/>
            <a:ext cx="1969770" cy="2891790"/>
          </a:xfrm>
        </p:spPr>
        <p:txBody>
          <a:bodyPr vert="horz" wrap="square" lIns="91440" tIns="45720" rIns="91440" bIns="45720" anchor="t" anchorCtr="0"/>
          <a:lstStyle/>
          <a:p>
            <a:pPr marL="0" indent="0" eaLnBrk="1" hangingPunct="1">
              <a:buFont typeface="Wingdings" panose="05000000000000000000" charset="0"/>
              <a:buNone/>
            </a:pPr>
            <a:r>
              <a:rPr lang="zh-CN" altLang="zh-CN" sz="2400" dirty="0">
                <a:latin typeface="微软雅黑" panose="020B0503020204020204" charset="-122"/>
                <a:ea typeface="微软雅黑" panose="020B0503020204020204" charset="-122"/>
              </a:rPr>
              <a:t>▶</a:t>
            </a:r>
            <a:r>
              <a:rPr lang="en-US" altLang="zh-CN" sz="3600" dirty="0">
                <a:latin typeface="微软雅黑" panose="020B0503020204020204" charset="-122"/>
                <a:ea typeface="微软雅黑" panose="020B0503020204020204" charset="-122"/>
              </a:rPr>
              <a:t> </a:t>
            </a:r>
            <a:r>
              <a:rPr lang="zh-CN" altLang="zh-CN" sz="3600" dirty="0">
                <a:latin typeface="华文彩云" panose="02010800040101010101" pitchFamily="2" charset="-122"/>
                <a:ea typeface="华文彩云" panose="02010800040101010101" pitchFamily="2" charset="-122"/>
              </a:rPr>
              <a:t>占有</a:t>
            </a:r>
          </a:p>
          <a:p>
            <a:pPr marL="0" indent="0" eaLnBrk="1" hangingPunct="1">
              <a:buFont typeface="Wingdings" panose="05000000000000000000" charset="0"/>
              <a:buNone/>
            </a:pPr>
            <a:r>
              <a:rPr lang="zh-CN" altLang="zh-CN" sz="2400" dirty="0">
                <a:latin typeface="微软雅黑" panose="020B0503020204020204" charset="-122"/>
                <a:ea typeface="微软雅黑" panose="020B0503020204020204" charset="-122"/>
                <a:sym typeface="+mn-ea"/>
              </a:rPr>
              <a:t>▶</a:t>
            </a:r>
            <a:r>
              <a:rPr lang="en-US" altLang="zh-CN" sz="2400" dirty="0">
                <a:latin typeface="微软雅黑" panose="020B0503020204020204" charset="-122"/>
                <a:ea typeface="微软雅黑" panose="020B0503020204020204" charset="-122"/>
                <a:sym typeface="+mn-ea"/>
              </a:rPr>
              <a:t> </a:t>
            </a:r>
            <a:r>
              <a:rPr lang="zh-CN" altLang="zh-CN" sz="3600" dirty="0">
                <a:latin typeface="华文彩云" panose="02010800040101010101" pitchFamily="2" charset="-122"/>
                <a:ea typeface="华文彩云" panose="02010800040101010101" pitchFamily="2" charset="-122"/>
              </a:rPr>
              <a:t>使用</a:t>
            </a:r>
          </a:p>
          <a:p>
            <a:pPr marL="0" indent="0" eaLnBrk="1" hangingPunct="1">
              <a:buFont typeface="Wingdings" panose="05000000000000000000" charset="0"/>
              <a:buNone/>
            </a:pPr>
            <a:r>
              <a:rPr lang="zh-CN" altLang="zh-CN" sz="2400" dirty="0">
                <a:latin typeface="微软雅黑" panose="020B0503020204020204" charset="-122"/>
                <a:ea typeface="微软雅黑" panose="020B0503020204020204" charset="-122"/>
                <a:sym typeface="+mn-ea"/>
              </a:rPr>
              <a:t>▶</a:t>
            </a:r>
            <a:r>
              <a:rPr lang="en-US" altLang="zh-CN" sz="2400" dirty="0">
                <a:latin typeface="微软雅黑" panose="020B0503020204020204" charset="-122"/>
                <a:ea typeface="微软雅黑" panose="020B0503020204020204" charset="-122"/>
                <a:sym typeface="+mn-ea"/>
              </a:rPr>
              <a:t> </a:t>
            </a:r>
            <a:r>
              <a:rPr lang="zh-CN" altLang="zh-CN" sz="3600" dirty="0">
                <a:latin typeface="华文彩云" panose="02010800040101010101" pitchFamily="2" charset="-122"/>
                <a:ea typeface="华文彩云" panose="02010800040101010101" pitchFamily="2" charset="-122"/>
              </a:rPr>
              <a:t>收益</a:t>
            </a:r>
          </a:p>
          <a:p>
            <a:pPr marL="0" indent="0" eaLnBrk="1" hangingPunct="1">
              <a:buFont typeface="Wingdings" panose="05000000000000000000" charset="0"/>
              <a:buNone/>
            </a:pPr>
            <a:r>
              <a:rPr lang="zh-CN" altLang="zh-CN" sz="2400" dirty="0">
                <a:latin typeface="微软雅黑" panose="020B0503020204020204" charset="-122"/>
                <a:ea typeface="微软雅黑" panose="020B0503020204020204" charset="-122"/>
                <a:sym typeface="+mn-ea"/>
              </a:rPr>
              <a:t>▶</a:t>
            </a:r>
            <a:r>
              <a:rPr lang="en-US" altLang="zh-CN" sz="2400" dirty="0">
                <a:latin typeface="微软雅黑" panose="020B0503020204020204" charset="-122"/>
                <a:ea typeface="微软雅黑" panose="020B0503020204020204" charset="-122"/>
                <a:sym typeface="+mn-ea"/>
              </a:rPr>
              <a:t> </a:t>
            </a:r>
            <a:r>
              <a:rPr lang="zh-CN" altLang="zh-CN" sz="3600" dirty="0">
                <a:latin typeface="华文彩云" panose="02010800040101010101" pitchFamily="2" charset="-122"/>
                <a:ea typeface="华文彩云" panose="02010800040101010101" pitchFamily="2" charset="-122"/>
              </a:rPr>
              <a:t>处分</a:t>
            </a:r>
          </a:p>
          <a:p>
            <a:pPr eaLnBrk="1" hangingPunct="1"/>
            <a:endParaRPr lang="zh-CN" altLang="zh-CN" dirty="0"/>
          </a:p>
          <a:p>
            <a:pPr marL="0" indent="0" eaLnBrk="1" hangingPunct="1">
              <a:buNone/>
            </a:pPr>
            <a:endParaRPr lang="zh-CN" altLang="zh-CN" dirty="0"/>
          </a:p>
        </p:txBody>
      </p:sp>
      <p:sp>
        <p:nvSpPr>
          <p:cNvPr id="3" name="文本框 2"/>
          <p:cNvSpPr txBox="1"/>
          <p:nvPr/>
        </p:nvSpPr>
        <p:spPr>
          <a:xfrm>
            <a:off x="4356100" y="2348865"/>
            <a:ext cx="4140835" cy="2534285"/>
          </a:xfrm>
          <a:prstGeom prst="rect">
            <a:avLst/>
          </a:prstGeom>
          <a:noFill/>
        </p:spPr>
        <p:txBody>
          <a:bodyPr wrap="square" rtlCol="0">
            <a:spAutoFit/>
          </a:bodyPr>
          <a:lstStyle/>
          <a:p>
            <a:r>
              <a:rPr lang="zh-CN" altLang="en-US" sz="4000" b="1" u="sng">
                <a:latin typeface="方正清刻本悦宋简体" panose="02000000000000000000" charset="-122"/>
                <a:ea typeface="方正清刻本悦宋简体" panose="02000000000000000000" charset="-122"/>
              </a:rPr>
              <a:t>种类</a:t>
            </a:r>
            <a:r>
              <a:rPr lang="zh-CN" altLang="en-US" sz="4000">
                <a:latin typeface="方正清刻本悦宋简体" panose="02000000000000000000" charset="-122"/>
                <a:ea typeface="方正清刻本悦宋简体" panose="02000000000000000000" charset="-122"/>
              </a:rPr>
              <a:t>：</a:t>
            </a:r>
          </a:p>
          <a:p>
            <a:pPr marL="571500" indent="-571500">
              <a:lnSpc>
                <a:spcPct val="110000"/>
              </a:lnSpc>
              <a:buFont typeface="Wingdings" panose="05000000000000000000" charset="0"/>
              <a:buChar char="Ø"/>
            </a:pPr>
            <a:r>
              <a:rPr lang="zh-CN" altLang="en-US" sz="3600" b="1">
                <a:latin typeface="方正清刻本悦宋简体" panose="02000000000000000000" charset="-122"/>
                <a:ea typeface="方正清刻本悦宋简体" panose="02000000000000000000" charset="-122"/>
                <a:sym typeface="汉仪铸字烈焰体W" panose="00020600040101010101" charset="-122"/>
              </a:rPr>
              <a:t>国家所有权</a:t>
            </a:r>
          </a:p>
          <a:p>
            <a:pPr marL="571500" indent="-571500">
              <a:lnSpc>
                <a:spcPct val="110000"/>
              </a:lnSpc>
              <a:buFont typeface="Wingdings" panose="05000000000000000000" charset="0"/>
              <a:buChar char="Ø"/>
            </a:pPr>
            <a:r>
              <a:rPr lang="zh-CN" altLang="en-US" sz="3600" b="1">
                <a:latin typeface="方正清刻本悦宋简体" panose="02000000000000000000" charset="-122"/>
                <a:ea typeface="方正清刻本悦宋简体" panose="02000000000000000000" charset="-122"/>
                <a:sym typeface="汉仪铸字烈焰体W" panose="00020600040101010101" charset="-122"/>
              </a:rPr>
              <a:t>集体所有权</a:t>
            </a:r>
          </a:p>
          <a:p>
            <a:pPr marL="571500" indent="-571500">
              <a:lnSpc>
                <a:spcPct val="110000"/>
              </a:lnSpc>
              <a:buFont typeface="Wingdings" panose="05000000000000000000" charset="0"/>
              <a:buChar char="Ø"/>
            </a:pPr>
            <a:r>
              <a:rPr lang="zh-CN" altLang="en-US" sz="3600" b="1">
                <a:latin typeface="方正清刻本悦宋简体" panose="02000000000000000000" charset="-122"/>
                <a:ea typeface="方正清刻本悦宋简体" panose="02000000000000000000" charset="-122"/>
                <a:sym typeface="汉仪铸字烈焰体W" panose="00020600040101010101" charset="-122"/>
              </a:rPr>
              <a:t>私人所有权</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7950" y="186055"/>
            <a:ext cx="8169910" cy="2306955"/>
          </a:xfrm>
          <a:prstGeom prst="rect">
            <a:avLst/>
          </a:prstGeom>
          <a:noFill/>
        </p:spPr>
        <p:txBody>
          <a:bodyPr wrap="square" rtlCol="0">
            <a:spAutoFit/>
          </a:bodyPr>
          <a:lstStyle/>
          <a:p>
            <a:pPr algn="ctr"/>
            <a:r>
              <a:rPr lang="zh-CN" altLang="en-US" sz="2400" b="1"/>
              <a:t>建设用地使用权</a:t>
            </a:r>
            <a:endParaRPr lang="zh-CN" altLang="en-US" sz="2400"/>
          </a:p>
          <a:p>
            <a:pPr marL="342900" indent="-342900">
              <a:buFont typeface="Wingdings" panose="05000000000000000000" charset="0"/>
              <a:buChar char="l"/>
            </a:pPr>
            <a:r>
              <a:rPr lang="zh-CN" altLang="en-US" sz="2400"/>
              <a:t>属于地上权；</a:t>
            </a:r>
          </a:p>
          <a:p>
            <a:pPr marL="342900" indent="-342900">
              <a:buFont typeface="Wingdings" panose="05000000000000000000" charset="0"/>
              <a:buChar char="l"/>
            </a:pPr>
            <a:r>
              <a:rPr lang="zh-CN" altLang="en-US" sz="2400"/>
              <a:t>标的物为国有土地；</a:t>
            </a:r>
          </a:p>
          <a:p>
            <a:pPr marL="342900" indent="-342900">
              <a:buFont typeface="Wingdings" panose="05000000000000000000" charset="0"/>
              <a:buChar char="l"/>
            </a:pPr>
            <a:r>
              <a:rPr lang="zh-CN" altLang="en-US" sz="2400"/>
              <a:t>使用权人使用土地的范围限于建造并经营建筑物、构筑物及其附属设施；</a:t>
            </a:r>
          </a:p>
          <a:p>
            <a:pPr marL="342900" indent="-342900">
              <a:buFont typeface="Wingdings" panose="05000000000000000000" charset="0"/>
              <a:buChar char="l"/>
            </a:pPr>
            <a:r>
              <a:rPr lang="zh-CN" altLang="en-US" sz="2400"/>
              <a:t>以开发利用、生产经营和从事社会公益事业为目的。</a:t>
            </a:r>
          </a:p>
        </p:txBody>
      </p:sp>
      <p:pic>
        <p:nvPicPr>
          <p:cNvPr id="4" name="C9F754DE-2CAD-44b6-B708-469DEB6407EB-7" descr="wpp"/>
          <p:cNvPicPr>
            <a:picLocks noChangeAspect="1"/>
          </p:cNvPicPr>
          <p:nvPr/>
        </p:nvPicPr>
        <p:blipFill>
          <a:blip r:embed="rId2"/>
          <a:stretch>
            <a:fillRect/>
          </a:stretch>
        </p:blipFill>
        <p:spPr>
          <a:xfrm>
            <a:off x="0" y="2483485"/>
            <a:ext cx="7379970" cy="4441825"/>
          </a:xfrm>
          <a:prstGeom prst="rect">
            <a:avLst/>
          </a:prstGeo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5695" y="836295"/>
            <a:ext cx="6531610" cy="4030980"/>
          </a:xfrm>
          <a:prstGeom prst="rect">
            <a:avLst/>
          </a:prstGeom>
          <a:noFill/>
        </p:spPr>
        <p:txBody>
          <a:bodyPr wrap="square" rtlCol="0">
            <a:spAutoFit/>
          </a:bodyPr>
          <a:lstStyle/>
          <a:p>
            <a:r>
              <a:rPr lang="zh-CN" altLang="en-US" sz="3600" b="1"/>
              <a:t>抵押权</a:t>
            </a:r>
            <a:r>
              <a:rPr lang="zh-CN" altLang="en-US" sz="2800"/>
              <a:t>：</a:t>
            </a:r>
          </a:p>
          <a:p>
            <a:endParaRPr lang="zh-CN" altLang="en-US" sz="2800"/>
          </a:p>
          <a:p>
            <a:pPr>
              <a:buFont typeface="+mj-lt"/>
            </a:pPr>
            <a:r>
              <a:rPr lang="zh-CN" altLang="en-US" sz="3200">
                <a:latin typeface="微软雅黑" panose="020B0503020204020204" charset="-122"/>
                <a:ea typeface="微软雅黑" panose="020B0503020204020204" charset="-122"/>
              </a:rPr>
              <a:t>◊</a:t>
            </a:r>
            <a:r>
              <a:rPr lang="en-US" altLang="zh-CN" sz="3200">
                <a:latin typeface="微软雅黑" panose="020B0503020204020204" charset="-122"/>
                <a:ea typeface="微软雅黑" panose="020B0503020204020204" charset="-122"/>
              </a:rPr>
              <a:t> </a:t>
            </a:r>
            <a:r>
              <a:rPr lang="zh-CN" altLang="en-US" sz="3200"/>
              <a:t>抵押权不是转移占有的担保物权</a:t>
            </a:r>
          </a:p>
          <a:p>
            <a:pPr>
              <a:buFont typeface="+mj-lt"/>
            </a:pPr>
            <a:r>
              <a:rPr lang="zh-CN" altLang="en-US" sz="3200">
                <a:latin typeface="微软雅黑" panose="020B0503020204020204" charset="-122"/>
                <a:ea typeface="微软雅黑" panose="020B0503020204020204" charset="-122"/>
              </a:rPr>
              <a:t>◊</a:t>
            </a:r>
            <a:r>
              <a:rPr lang="en-US" altLang="zh-CN" sz="3200">
                <a:latin typeface="微软雅黑" panose="020B0503020204020204" charset="-122"/>
                <a:ea typeface="微软雅黑" panose="020B0503020204020204" charset="-122"/>
              </a:rPr>
              <a:t> </a:t>
            </a:r>
            <a:r>
              <a:rPr lang="zh-CN" altLang="en-US" sz="3200"/>
              <a:t>抵押权的标的物可以是动产、不动产或权利</a:t>
            </a:r>
          </a:p>
          <a:p>
            <a:pPr>
              <a:buFont typeface="+mj-lt"/>
            </a:pPr>
            <a:r>
              <a:rPr lang="zh-CN" altLang="en-US" sz="3200">
                <a:latin typeface="微软雅黑" panose="020B0503020204020204" charset="-122"/>
                <a:ea typeface="微软雅黑" panose="020B0503020204020204" charset="-122"/>
              </a:rPr>
              <a:t>◊</a:t>
            </a:r>
            <a:r>
              <a:rPr lang="en-US" altLang="zh-CN" sz="3200">
                <a:latin typeface="微软雅黑" panose="020B0503020204020204" charset="-122"/>
                <a:ea typeface="微软雅黑" panose="020B0503020204020204" charset="-122"/>
              </a:rPr>
              <a:t> </a:t>
            </a:r>
            <a:r>
              <a:rPr lang="zh-CN" altLang="en-US" sz="3200"/>
              <a:t>抵押权是以抵押财产的变价而优先受偿的权利</a:t>
            </a:r>
          </a:p>
          <a:p>
            <a:pPr>
              <a:buFont typeface="+mj-lt"/>
            </a:pPr>
            <a:r>
              <a:rPr lang="zh-CN" altLang="en-US" sz="3200">
                <a:latin typeface="微软雅黑" panose="020B0503020204020204" charset="-122"/>
                <a:ea typeface="微软雅黑" panose="020B0503020204020204" charset="-122"/>
              </a:rPr>
              <a:t>◊</a:t>
            </a:r>
            <a:r>
              <a:rPr lang="en-US" altLang="zh-CN" sz="3200">
                <a:latin typeface="微软雅黑" panose="020B0503020204020204" charset="-122"/>
                <a:ea typeface="微软雅黑" panose="020B0503020204020204" charset="-122"/>
              </a:rPr>
              <a:t> </a:t>
            </a:r>
            <a:r>
              <a:rPr lang="zh-CN" altLang="en-US" sz="3200"/>
              <a:t>抵押权具有顺序性</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907540" y="332740"/>
            <a:ext cx="4673600" cy="768350"/>
          </a:xfrm>
          <a:prstGeom prst="rect">
            <a:avLst/>
          </a:prstGeom>
          <a:noFill/>
        </p:spPr>
        <p:txBody>
          <a:bodyPr wrap="none" rtlCol="0" anchor="t">
            <a:spAutoFit/>
          </a:bodyPr>
          <a:lstStyle/>
          <a:p>
            <a:pPr eaLnBrk="1" hangingPunct="1"/>
            <a:r>
              <a:rPr lang="zh-CN" altLang="zh-CN" sz="4400" b="1" dirty="0">
                <a:ea typeface="隶书" panose="02010509060101010101" pitchFamily="49" charset="-122"/>
                <a:sym typeface="+mn-ea"/>
              </a:rPr>
              <a:t>五、合同法律制度</a:t>
            </a:r>
            <a:endParaRPr lang="zh-CN" altLang="en-US" sz="4400"/>
          </a:p>
        </p:txBody>
      </p:sp>
      <p:sp>
        <p:nvSpPr>
          <p:cNvPr id="3" name="文本框 2"/>
          <p:cNvSpPr txBox="1"/>
          <p:nvPr/>
        </p:nvSpPr>
        <p:spPr>
          <a:xfrm>
            <a:off x="828040" y="1412875"/>
            <a:ext cx="5725795" cy="460375"/>
          </a:xfrm>
          <a:prstGeom prst="rect">
            <a:avLst/>
          </a:prstGeom>
          <a:noFill/>
        </p:spPr>
        <p:txBody>
          <a:bodyPr wrap="square" rtlCol="0">
            <a:spAutoFit/>
          </a:bodyPr>
          <a:lstStyle/>
          <a:p>
            <a:r>
              <a:rPr lang="zh-CN" altLang="en-US" sz="2400" b="1">
                <a:latin typeface="黑体" panose="02010609060101010101" pitchFamily="49" charset="-122"/>
                <a:ea typeface="黑体" panose="02010609060101010101" pitchFamily="49" charset="-122"/>
                <a:cs typeface="黑体" panose="02010609060101010101" pitchFamily="49" charset="-122"/>
              </a:rPr>
              <a:t>也称</a:t>
            </a:r>
            <a:r>
              <a:rPr lang="en-US" altLang="zh-CN" sz="2400" b="1">
                <a:latin typeface="黑体" panose="02010609060101010101" pitchFamily="49" charset="-122"/>
                <a:ea typeface="黑体" panose="02010609060101010101" pitchFamily="49" charset="-122"/>
                <a:cs typeface="黑体" panose="02010609060101010101" pitchFamily="49" charset="-122"/>
              </a:rPr>
              <a:t>“</a:t>
            </a:r>
            <a:r>
              <a:rPr lang="zh-CN" altLang="en-US" sz="2400" b="1">
                <a:latin typeface="黑体" panose="02010609060101010101" pitchFamily="49" charset="-122"/>
                <a:ea typeface="黑体" panose="02010609060101010101" pitchFamily="49" charset="-122"/>
                <a:cs typeface="黑体" panose="02010609060101010101" pitchFamily="49" charset="-122"/>
              </a:rPr>
              <a:t>契约</a:t>
            </a:r>
            <a:r>
              <a:rPr lang="en-US" altLang="zh-CN" sz="2400" b="1">
                <a:latin typeface="黑体" panose="02010609060101010101" pitchFamily="49" charset="-122"/>
                <a:ea typeface="黑体" panose="02010609060101010101" pitchFamily="49" charset="-122"/>
                <a:cs typeface="黑体" panose="02010609060101010101" pitchFamily="49" charset="-122"/>
              </a:rPr>
              <a:t>”/“</a:t>
            </a:r>
            <a:r>
              <a:rPr lang="zh-CN" altLang="en-US" sz="2400" b="1">
                <a:latin typeface="黑体" panose="02010609060101010101" pitchFamily="49" charset="-122"/>
                <a:ea typeface="黑体" panose="02010609060101010101" pitchFamily="49" charset="-122"/>
                <a:cs typeface="黑体" panose="02010609060101010101" pitchFamily="49" charset="-122"/>
              </a:rPr>
              <a:t>协议</a:t>
            </a:r>
            <a:r>
              <a:rPr lang="en-US" altLang="zh-CN" sz="2400" b="1">
                <a:latin typeface="黑体" panose="02010609060101010101" pitchFamily="49" charset="-122"/>
                <a:ea typeface="黑体" panose="02010609060101010101" pitchFamily="49" charset="-122"/>
                <a:cs typeface="黑体" panose="02010609060101010101" pitchFamily="49" charset="-122"/>
              </a:rPr>
              <a:t>”</a:t>
            </a:r>
            <a:r>
              <a:rPr lang="zh-CN" altLang="en-US" sz="2400" b="1">
                <a:latin typeface="黑体" panose="02010609060101010101" pitchFamily="49" charset="-122"/>
                <a:ea typeface="黑体" panose="02010609060101010101" pitchFamily="49" charset="-122"/>
                <a:cs typeface="黑体" panose="02010609060101010101" pitchFamily="49" charset="-122"/>
              </a:rPr>
              <a:t>。</a:t>
            </a:r>
          </a:p>
        </p:txBody>
      </p:sp>
      <p:sp>
        <p:nvSpPr>
          <p:cNvPr id="4" name="文本框 3"/>
          <p:cNvSpPr txBox="1"/>
          <p:nvPr/>
        </p:nvSpPr>
        <p:spPr>
          <a:xfrm>
            <a:off x="611505" y="2060575"/>
            <a:ext cx="7626985" cy="3107690"/>
          </a:xfrm>
          <a:prstGeom prst="rect">
            <a:avLst/>
          </a:prstGeom>
          <a:noFill/>
        </p:spPr>
        <p:txBody>
          <a:bodyPr wrap="square" rtlCol="0">
            <a:spAutoFit/>
          </a:bodyPr>
          <a:lstStyle/>
          <a:p>
            <a:r>
              <a:rPr lang="zh-CN" altLang="en-US" sz="2800" b="1" u="sng"/>
              <a:t>法律特征</a:t>
            </a:r>
            <a:r>
              <a:rPr lang="zh-CN" altLang="en-US"/>
              <a:t>:</a:t>
            </a:r>
          </a:p>
          <a:p>
            <a:r>
              <a:rPr lang="zh-CN" altLang="en-US" sz="2800" b="1"/>
              <a:t>(1)合同是平等主体的自然人、法人和其他组织所实施的一种民事法律行为。</a:t>
            </a:r>
          </a:p>
          <a:p>
            <a:r>
              <a:rPr lang="zh-CN" altLang="en-US" sz="2800" b="1"/>
              <a:t>(2)合同以设立、变更或终止民事权利义务关系为目的。</a:t>
            </a:r>
          </a:p>
          <a:p>
            <a:r>
              <a:rPr lang="zh-CN" altLang="en-US" sz="2800" b="1"/>
              <a:t>(3)合同是当事人协商一致或意思表示一致的协议。</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9F754DE-2CAD-44b6-B708-469DEB6407EB-8" descr="wpp"/>
          <p:cNvPicPr>
            <a:picLocks noChangeAspect="1"/>
          </p:cNvPicPr>
          <p:nvPr/>
        </p:nvPicPr>
        <p:blipFill>
          <a:blip r:embed="rId2"/>
          <a:stretch>
            <a:fillRect/>
          </a:stretch>
        </p:blipFill>
        <p:spPr>
          <a:xfrm>
            <a:off x="0" y="332740"/>
            <a:ext cx="9144000" cy="5698490"/>
          </a:xfrm>
          <a:prstGeom prst="rect">
            <a:avLst/>
          </a:prstGeom>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995" y="548640"/>
            <a:ext cx="3902710" cy="2676525"/>
          </a:xfrm>
          <a:prstGeom prst="rect">
            <a:avLst/>
          </a:prstGeom>
          <a:noFill/>
        </p:spPr>
        <p:txBody>
          <a:bodyPr wrap="square" rtlCol="0">
            <a:spAutoFit/>
          </a:bodyPr>
          <a:lstStyle/>
          <a:p>
            <a:r>
              <a:rPr lang="zh-CN" altLang="en-US" sz="2800" b="1"/>
              <a:t>合同的</a:t>
            </a:r>
            <a:r>
              <a:rPr lang="zh-CN" altLang="en-US" sz="2800" b="1" i="1" u="sng"/>
              <a:t>订立</a:t>
            </a:r>
            <a:r>
              <a:rPr lang="zh-CN" altLang="en-US" sz="2800" b="1"/>
              <a:t>：</a:t>
            </a:r>
          </a:p>
          <a:p>
            <a:pPr>
              <a:buFont typeface="Arial" panose="020B0604020202020204" pitchFamily="34" charset="0"/>
            </a:pPr>
            <a:r>
              <a:rPr lang="en-US" altLang="zh-CN" sz="2800" b="1">
                <a:latin typeface="微软雅黑" panose="020B0503020204020204" charset="-122"/>
                <a:ea typeface="微软雅黑" panose="020B0503020204020204" charset="-122"/>
              </a:rPr>
              <a:t>○ </a:t>
            </a:r>
            <a:r>
              <a:rPr lang="zh-CN" altLang="en-US" sz="2800" b="1"/>
              <a:t>要约</a:t>
            </a:r>
          </a:p>
          <a:p>
            <a:pPr>
              <a:buFont typeface="Arial" panose="020B0604020202020204" pitchFamily="34" charset="0"/>
            </a:pPr>
            <a:r>
              <a:rPr lang="zh-CN" altLang="en-US" sz="2800" b="1">
                <a:latin typeface="微软雅黑" panose="020B0503020204020204" charset="-122"/>
                <a:ea typeface="微软雅黑" panose="020B0503020204020204" charset="-122"/>
              </a:rPr>
              <a:t>○</a:t>
            </a:r>
            <a:r>
              <a:rPr lang="en-US" altLang="zh-CN" sz="2800" b="1">
                <a:latin typeface="微软雅黑" panose="020B0503020204020204" charset="-122"/>
                <a:ea typeface="微软雅黑" panose="020B0503020204020204" charset="-122"/>
              </a:rPr>
              <a:t> </a:t>
            </a:r>
            <a:r>
              <a:rPr lang="zh-CN" altLang="en-US" sz="2800" b="1"/>
              <a:t>承诺</a:t>
            </a:r>
          </a:p>
          <a:p>
            <a:pPr>
              <a:buFont typeface="Arial" panose="020B0604020202020204" pitchFamily="34" charset="0"/>
            </a:pPr>
            <a:r>
              <a:rPr lang="zh-CN" altLang="en-US" sz="2800" b="1">
                <a:latin typeface="微软雅黑" panose="020B0503020204020204" charset="-122"/>
                <a:ea typeface="微软雅黑" panose="020B0503020204020204" charset="-122"/>
              </a:rPr>
              <a:t>○</a:t>
            </a:r>
            <a:r>
              <a:rPr lang="en-US" altLang="zh-CN" sz="2800" b="1">
                <a:latin typeface="微软雅黑" panose="020B0503020204020204" charset="-122"/>
                <a:ea typeface="微软雅黑" panose="020B0503020204020204" charset="-122"/>
              </a:rPr>
              <a:t> </a:t>
            </a:r>
            <a:r>
              <a:rPr lang="zh-CN" altLang="en-US" sz="2800" b="1"/>
              <a:t>成立的时间、地点</a:t>
            </a:r>
          </a:p>
          <a:p>
            <a:pPr>
              <a:buFont typeface="Arial" panose="020B0604020202020204" pitchFamily="34" charset="0"/>
            </a:pPr>
            <a:r>
              <a:rPr lang="zh-CN" altLang="en-US" sz="2800" b="1">
                <a:latin typeface="微软雅黑" panose="020B0503020204020204" charset="-122"/>
                <a:ea typeface="微软雅黑" panose="020B0503020204020204" charset="-122"/>
              </a:rPr>
              <a:t>○</a:t>
            </a:r>
            <a:r>
              <a:rPr lang="en-US" altLang="zh-CN" sz="2800" b="1">
                <a:latin typeface="微软雅黑" panose="020B0503020204020204" charset="-122"/>
                <a:ea typeface="微软雅黑" panose="020B0503020204020204" charset="-122"/>
              </a:rPr>
              <a:t> </a:t>
            </a:r>
            <a:r>
              <a:rPr lang="zh-CN" altLang="en-US" sz="2800" b="1"/>
              <a:t>内容与形式</a:t>
            </a:r>
          </a:p>
          <a:p>
            <a:pPr>
              <a:buFont typeface="Arial" panose="020B0604020202020204" pitchFamily="34" charset="0"/>
            </a:pPr>
            <a:r>
              <a:rPr lang="zh-CN" altLang="en-US" sz="2800" b="1">
                <a:latin typeface="微软雅黑" panose="020B0503020204020204" charset="-122"/>
                <a:ea typeface="微软雅黑" panose="020B0503020204020204" charset="-122"/>
              </a:rPr>
              <a:t>○</a:t>
            </a:r>
            <a:r>
              <a:rPr lang="en-US" altLang="zh-CN" sz="2800" b="1">
                <a:latin typeface="微软雅黑" panose="020B0503020204020204" charset="-122"/>
                <a:ea typeface="微软雅黑" panose="020B0503020204020204" charset="-122"/>
              </a:rPr>
              <a:t> </a:t>
            </a:r>
            <a:r>
              <a:rPr lang="zh-CN" altLang="en-US" sz="2800" b="1"/>
              <a:t>生效</a:t>
            </a:r>
          </a:p>
        </p:txBody>
      </p:sp>
      <p:sp>
        <p:nvSpPr>
          <p:cNvPr id="3" name="文本框 2"/>
          <p:cNvSpPr txBox="1"/>
          <p:nvPr/>
        </p:nvSpPr>
        <p:spPr>
          <a:xfrm>
            <a:off x="3275965" y="2996565"/>
            <a:ext cx="5179060" cy="3538220"/>
          </a:xfrm>
          <a:prstGeom prst="rect">
            <a:avLst/>
          </a:prstGeom>
          <a:noFill/>
        </p:spPr>
        <p:txBody>
          <a:bodyPr wrap="square" rtlCol="0">
            <a:spAutoFit/>
          </a:bodyPr>
          <a:lstStyle/>
          <a:p>
            <a:r>
              <a:rPr lang="zh-CN" altLang="en-US" sz="2800"/>
              <a:t>合同的</a:t>
            </a:r>
            <a:r>
              <a:rPr lang="zh-CN" altLang="en-US" sz="2800" b="1" i="1" u="sng"/>
              <a:t>变更和解除</a:t>
            </a:r>
            <a:r>
              <a:rPr lang="zh-CN" altLang="en-US" sz="2800"/>
              <a:t>：</a:t>
            </a:r>
          </a:p>
          <a:p>
            <a:pPr marL="457200" indent="-457200">
              <a:buFont typeface="Arial" panose="020B0604020202020204" pitchFamily="34" charset="0"/>
              <a:buChar char="•"/>
            </a:pPr>
            <a:r>
              <a:rPr lang="zh-CN" altLang="en-US" sz="2800"/>
              <a:t>合同的变更不具有溯及力</a:t>
            </a:r>
          </a:p>
          <a:p>
            <a:pPr marL="457200" indent="-457200">
              <a:buFont typeface="Arial" panose="020B0604020202020204" pitchFamily="34" charset="0"/>
              <a:buChar char="•"/>
            </a:pPr>
            <a:r>
              <a:rPr lang="zh-CN" altLang="en-US" sz="2800"/>
              <a:t>合同的变更不影响当事人要求赔偿损失的权利</a:t>
            </a:r>
          </a:p>
          <a:p>
            <a:pPr>
              <a:buFont typeface="Arial" panose="020B0604020202020204" pitchFamily="34" charset="0"/>
            </a:pPr>
            <a:endParaRPr lang="zh-CN" altLang="en-US" sz="2800"/>
          </a:p>
          <a:p>
            <a:pPr marL="457200" indent="-457200">
              <a:buFont typeface="Arial" panose="020B0604020202020204" pitchFamily="34" charset="0"/>
              <a:buChar char="•"/>
            </a:pPr>
            <a:r>
              <a:rPr lang="zh-CN" altLang="en-US" sz="2800"/>
              <a:t>协议解除</a:t>
            </a:r>
          </a:p>
          <a:p>
            <a:pPr marL="457200" indent="-457200">
              <a:buFont typeface="Arial" panose="020B0604020202020204" pitchFamily="34" charset="0"/>
              <a:buChar char="•"/>
            </a:pPr>
            <a:r>
              <a:rPr lang="zh-CN" altLang="en-US" sz="2800"/>
              <a:t>约定解除</a:t>
            </a:r>
          </a:p>
          <a:p>
            <a:pPr marL="457200" indent="-457200">
              <a:buFont typeface="Arial" panose="020B0604020202020204" pitchFamily="34" charset="0"/>
              <a:buChar char="•"/>
            </a:pPr>
            <a:r>
              <a:rPr lang="zh-CN" altLang="en-US" sz="2800"/>
              <a:t>法定解除</a:t>
            </a: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347720" y="332740"/>
            <a:ext cx="3290570" cy="645160"/>
          </a:xfrm>
          <a:prstGeom prst="rect">
            <a:avLst/>
          </a:prstGeom>
          <a:noFill/>
        </p:spPr>
        <p:txBody>
          <a:bodyPr wrap="square" rtlCol="0">
            <a:spAutoFit/>
          </a:bodyPr>
          <a:lstStyle/>
          <a:p>
            <a:r>
              <a:rPr lang="zh-CN" altLang="en-US" sz="3600" b="1"/>
              <a:t>违约责任</a:t>
            </a:r>
            <a:endParaRPr lang="zh-CN" altLang="en-US"/>
          </a:p>
        </p:txBody>
      </p:sp>
      <p:sp>
        <p:nvSpPr>
          <p:cNvPr id="3" name="文本框 2"/>
          <p:cNvSpPr txBox="1"/>
          <p:nvPr/>
        </p:nvSpPr>
        <p:spPr>
          <a:xfrm>
            <a:off x="830580" y="1124585"/>
            <a:ext cx="7483475" cy="2368550"/>
          </a:xfrm>
          <a:prstGeom prst="rect">
            <a:avLst/>
          </a:prstGeom>
          <a:noFill/>
        </p:spPr>
        <p:txBody>
          <a:bodyPr wrap="square" rtlCol="0">
            <a:spAutoFit/>
          </a:bodyPr>
          <a:lstStyle/>
          <a:p>
            <a:r>
              <a:rPr lang="zh-CN" altLang="en-US" sz="2800" b="1" u="sng"/>
              <a:t>特征</a:t>
            </a:r>
            <a:r>
              <a:rPr lang="zh-CN" altLang="en-US"/>
              <a:t>：</a:t>
            </a:r>
          </a:p>
          <a:p>
            <a:r>
              <a:rPr lang="zh-CN" altLang="en-US" sz="2000" b="1"/>
              <a:t>(1)违约责任是以有效成立的合同为基础的民事责任；</a:t>
            </a:r>
          </a:p>
          <a:p>
            <a:r>
              <a:rPr lang="zh-CN" altLang="en-US" sz="2000" b="1"/>
              <a:t>(2)违约责任是当事人不履行合同债务所产生的民事责任；</a:t>
            </a:r>
          </a:p>
          <a:p>
            <a:r>
              <a:rPr lang="zh-CN" altLang="en-US" sz="2000" b="1"/>
              <a:t>(3)违约责任是违约一方向合同相对方承担的民事责任；</a:t>
            </a:r>
          </a:p>
          <a:p>
            <a:r>
              <a:rPr lang="zh-CN" altLang="en-US" sz="2000" b="1"/>
              <a:t>(4)违约责任是可以由当事人约定的民事责任；</a:t>
            </a:r>
          </a:p>
          <a:p>
            <a:r>
              <a:rPr lang="zh-CN" altLang="en-US" sz="2000" b="1"/>
              <a:t>(5)违约责任是严格责任,不以违约方存在主观过错为条件；</a:t>
            </a:r>
          </a:p>
          <a:p>
            <a:r>
              <a:rPr lang="en-US" altLang="zh-CN" sz="2000" b="1"/>
              <a:t>(</a:t>
            </a:r>
            <a:r>
              <a:rPr lang="zh-CN" altLang="en-US" sz="2000" b="1"/>
              <a:t>6)违约责任是一种财产责任。</a:t>
            </a:r>
          </a:p>
        </p:txBody>
      </p:sp>
      <p:sp>
        <p:nvSpPr>
          <p:cNvPr id="5" name="文本框 4"/>
          <p:cNvSpPr txBox="1"/>
          <p:nvPr/>
        </p:nvSpPr>
        <p:spPr>
          <a:xfrm>
            <a:off x="1285875" y="3860800"/>
            <a:ext cx="6280150" cy="829945"/>
          </a:xfrm>
          <a:prstGeom prst="rect">
            <a:avLst/>
          </a:prstGeom>
          <a:noFill/>
        </p:spPr>
        <p:txBody>
          <a:bodyPr wrap="square" rtlCol="0">
            <a:spAutoFit/>
          </a:bodyPr>
          <a:lstStyle/>
          <a:p>
            <a:r>
              <a:rPr lang="zh-CN" altLang="en-US" sz="2400" b="1" u="sng"/>
              <a:t>违约行为的形态</a:t>
            </a:r>
            <a:r>
              <a:rPr lang="zh-CN" altLang="en-US"/>
              <a:t>：</a:t>
            </a:r>
          </a:p>
          <a:p>
            <a:r>
              <a:rPr lang="zh-CN" altLang="en-US" sz="2400" b="1"/>
              <a:t>预期违约、拒绝履行、迟延履行、瑕疵履行</a:t>
            </a:r>
          </a:p>
        </p:txBody>
      </p:sp>
      <p:sp>
        <p:nvSpPr>
          <p:cNvPr id="6" name="文本框 5"/>
          <p:cNvSpPr txBox="1"/>
          <p:nvPr/>
        </p:nvSpPr>
        <p:spPr>
          <a:xfrm>
            <a:off x="2195830" y="5229225"/>
            <a:ext cx="6572250" cy="953135"/>
          </a:xfrm>
          <a:prstGeom prst="rect">
            <a:avLst/>
          </a:prstGeom>
          <a:noFill/>
        </p:spPr>
        <p:txBody>
          <a:bodyPr wrap="square" rtlCol="0">
            <a:spAutoFit/>
          </a:bodyPr>
          <a:lstStyle/>
          <a:p>
            <a:r>
              <a:rPr lang="zh-CN" altLang="en-US" sz="2800" b="1" u="sng"/>
              <a:t>违约责任的形式</a:t>
            </a:r>
            <a:r>
              <a:rPr lang="zh-CN" altLang="en-US" sz="2800" b="1"/>
              <a:t>：</a:t>
            </a:r>
          </a:p>
          <a:p>
            <a:r>
              <a:rPr lang="zh-CN" altLang="en-US" sz="2800" b="1"/>
              <a:t>继续履行、采取补救措施、支付违约金</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a:xfrm>
            <a:off x="685800" y="152400"/>
            <a:ext cx="6870700" cy="1123950"/>
          </a:xfrm>
        </p:spPr>
        <p:txBody>
          <a:bodyPr vert="horz" wrap="square" lIns="91440" tIns="45720" rIns="91440" bIns="45720" anchor="b" anchorCtr="0"/>
          <a:lstStyle/>
          <a:p>
            <a:pPr eaLnBrk="1" hangingPunct="1"/>
            <a:r>
              <a:rPr lang="zh-CN" altLang="en-US" b="1" dirty="0">
                <a:ea typeface="隶书" panose="02010509060101010101" pitchFamily="49" charset="-122"/>
              </a:rPr>
              <a:t>四、经济法的体系</a:t>
            </a:r>
          </a:p>
        </p:txBody>
      </p:sp>
      <p:pic>
        <p:nvPicPr>
          <p:cNvPr id="5122" name="Picture 2">
            <a:extLst>
              <a:ext uri="{FF2B5EF4-FFF2-40B4-BE49-F238E27FC236}">
                <a16:creationId xmlns:a16="http://schemas.microsoft.com/office/drawing/2014/main" id="{B21A8B67-BE5A-432E-A9A7-0C500FF8CE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944" y="1484784"/>
            <a:ext cx="8015985"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p:nvPr>
        </p:nvSpPr>
        <p:spPr>
          <a:xfrm>
            <a:off x="1188085" y="116205"/>
            <a:ext cx="6870700" cy="794385"/>
          </a:xfrm>
        </p:spPr>
        <p:txBody>
          <a:bodyPr vert="horz" wrap="square" lIns="91440" tIns="45720" rIns="91440" bIns="45720" anchor="b" anchorCtr="0"/>
          <a:lstStyle/>
          <a:p>
            <a:pPr eaLnBrk="1" hangingPunct="1"/>
            <a:r>
              <a:rPr lang="zh-CN" altLang="zh-CN" b="1" dirty="0">
                <a:ea typeface="隶书" panose="02010509060101010101" pitchFamily="49" charset="-122"/>
              </a:rPr>
              <a:t>六、民事责任</a:t>
            </a:r>
          </a:p>
        </p:txBody>
      </p:sp>
      <p:sp>
        <p:nvSpPr>
          <p:cNvPr id="91139" name="Rectangle 3"/>
          <p:cNvSpPr>
            <a:spLocks noGrp="1"/>
          </p:cNvSpPr>
          <p:nvPr>
            <p:ph type="body"/>
          </p:nvPr>
        </p:nvSpPr>
        <p:spPr>
          <a:xfrm>
            <a:off x="683895" y="908685"/>
            <a:ext cx="7696200" cy="3657600"/>
          </a:xfrm>
        </p:spPr>
        <p:txBody>
          <a:bodyPr vert="horz" wrap="square" lIns="91440" tIns="45720" rIns="91440" bIns="45720" anchor="t" anchorCtr="0"/>
          <a:lstStyle/>
          <a:p>
            <a:pPr marL="0" indent="0" eaLnBrk="1" hangingPunct="1">
              <a:buNone/>
            </a:pPr>
            <a:r>
              <a:rPr lang="zh-CN" altLang="en-US" sz="2000" b="1" u="sng" dirty="0"/>
              <a:t>概念</a:t>
            </a:r>
            <a:r>
              <a:rPr lang="en-US" altLang="zh-CN" sz="2000" b="1" dirty="0"/>
              <a:t>:</a:t>
            </a:r>
            <a:endParaRPr lang="zh-CN" altLang="en-US" sz="2000" b="1" dirty="0"/>
          </a:p>
          <a:p>
            <a:pPr eaLnBrk="1" hangingPunct="1"/>
            <a:r>
              <a:rPr lang="zh-CN" altLang="en-US" sz="2000" b="1" dirty="0"/>
              <a:t>民事责任,是指民事主体因违反合同或者不履行其他民事义务所应当承担的民事法律后果。</a:t>
            </a:r>
          </a:p>
          <a:p>
            <a:pPr eaLnBrk="1" hangingPunct="1"/>
            <a:r>
              <a:rPr lang="zh-CN" altLang="en-US" sz="2000" b="1" dirty="0"/>
              <a:t>民事责任不同于民事义务,民事义务是民事责任的前提,无义务就无责任。民事责任是不履行此种义务的法律后果。《民法典》第176条规定:“民事主体依照法律规定和按照当事人约定,履行民事义务,承担民事责任。” </a:t>
            </a:r>
          </a:p>
          <a:p>
            <a:pPr marL="0" indent="0" algn="just" eaLnBrk="1" hangingPunct="1">
              <a:buNone/>
            </a:pPr>
            <a:endParaRPr lang="zh-CN" altLang="en-US" sz="2000" b="1" u="sng" dirty="0">
              <a:sym typeface="+mn-ea"/>
            </a:endParaRPr>
          </a:p>
          <a:p>
            <a:pPr marL="0" indent="0" algn="l" eaLnBrk="1" hangingPunct="1">
              <a:buNone/>
            </a:pPr>
            <a:r>
              <a:rPr lang="zh-CN" altLang="en-US" sz="2400" b="1" u="sng" dirty="0">
                <a:sym typeface="+mn-ea"/>
              </a:rPr>
              <a:t>特征</a:t>
            </a:r>
            <a:r>
              <a:rPr lang="en-US" altLang="zh-CN" sz="2400" b="1" dirty="0">
                <a:sym typeface="+mn-ea"/>
              </a:rPr>
              <a:t>: </a:t>
            </a:r>
          </a:p>
          <a:p>
            <a:pPr algn="l" eaLnBrk="1" hangingPunct="1"/>
            <a:r>
              <a:rPr lang="zh-CN" altLang="en-US" sz="2400" b="1" dirty="0">
                <a:solidFill>
                  <a:srgbClr val="FF0000"/>
                </a:solidFill>
                <a:sym typeface="+mn-ea"/>
              </a:rPr>
              <a:t>强制性</a:t>
            </a:r>
          </a:p>
          <a:p>
            <a:pPr algn="l" eaLnBrk="1" hangingPunct="1"/>
            <a:r>
              <a:rPr lang="zh-CN" altLang="en-US" sz="2400" b="1" dirty="0">
                <a:solidFill>
                  <a:srgbClr val="FF0000"/>
                </a:solidFill>
                <a:sym typeface="+mn-ea"/>
              </a:rPr>
              <a:t>财产性</a:t>
            </a:r>
          </a:p>
          <a:p>
            <a:pPr algn="l" eaLnBrk="1" hangingPunct="1"/>
            <a:r>
              <a:rPr lang="zh-CN" altLang="en-US" sz="2400" b="1" dirty="0">
                <a:solidFill>
                  <a:srgbClr val="FF0000"/>
                </a:solidFill>
                <a:sym typeface="+mn-ea"/>
              </a:rPr>
              <a:t>补偿性</a:t>
            </a:r>
            <a:endParaRPr lang="en-US" altLang="zh-CN" sz="2400" b="1" dirty="0">
              <a:sym typeface="+mn-ea"/>
            </a:endParaRPr>
          </a:p>
          <a:p>
            <a:pPr marL="0" indent="0" algn="just" eaLnBrk="1" hangingPunct="1">
              <a:buNone/>
            </a:pPr>
            <a:endParaRPr lang="en-US" altLang="zh-CN" sz="2400" b="1" dirty="0">
              <a:sym typeface="+mn-ea"/>
            </a:endParaRPr>
          </a:p>
        </p:txBody>
      </p:sp>
      <p:pic>
        <p:nvPicPr>
          <p:cNvPr id="3" name="C9F754DE-2CAD-44b6-B708-469DEB6407EB-9" descr="wpp"/>
          <p:cNvPicPr>
            <a:picLocks noChangeAspect="1"/>
          </p:cNvPicPr>
          <p:nvPr/>
        </p:nvPicPr>
        <p:blipFill>
          <a:blip r:embed="rId2"/>
          <a:stretch>
            <a:fillRect/>
          </a:stretch>
        </p:blipFill>
        <p:spPr>
          <a:xfrm>
            <a:off x="4228465" y="2957830"/>
            <a:ext cx="4204335" cy="3950970"/>
          </a:xfrm>
          <a:prstGeom prst="rect">
            <a:avLst/>
          </a:prstGeo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4" name="Rectangle 2"/>
          <p:cNvSpPr>
            <a:spLocks noGrp="1"/>
          </p:cNvSpPr>
          <p:nvPr>
            <p:ph type="title"/>
          </p:nvPr>
        </p:nvSpPr>
        <p:spPr>
          <a:xfrm>
            <a:off x="958215" y="260350"/>
            <a:ext cx="6870700" cy="1271270"/>
          </a:xfrm>
        </p:spPr>
        <p:txBody>
          <a:bodyPr vert="horz" wrap="square" lIns="91440" tIns="45720" rIns="91440" bIns="45720" anchor="b" anchorCtr="0"/>
          <a:lstStyle/>
          <a:p>
            <a:pPr eaLnBrk="1" hangingPunct="1"/>
            <a:r>
              <a:rPr lang="zh-CN" altLang="zh-CN" b="1" dirty="0">
                <a:latin typeface="华文楷体" panose="02010600040101010101" charset="-122"/>
                <a:ea typeface="华文楷体" panose="02010600040101010101" charset="-122"/>
              </a:rPr>
              <a:t>侵权民事责任</a:t>
            </a:r>
          </a:p>
        </p:txBody>
      </p:sp>
      <p:grpSp>
        <p:nvGrpSpPr>
          <p:cNvPr id="3074" name="Diagram 50"/>
          <p:cNvGrpSpPr/>
          <p:nvPr/>
        </p:nvGrpSpPr>
        <p:grpSpPr>
          <a:xfrm>
            <a:off x="1109663" y="1773238"/>
            <a:ext cx="6630987" cy="4464050"/>
            <a:chOff x="-4" y="0"/>
            <a:chExt cx="4177" cy="2812"/>
          </a:xfrm>
        </p:grpSpPr>
        <p:sp>
          <p:nvSpPr>
            <p:cNvPr id="3075" name="AutoShape 49"/>
            <p:cNvSpPr>
              <a:spLocks noChangeAspect="1" noTextEdit="1"/>
            </p:cNvSpPr>
            <p:nvPr/>
          </p:nvSpPr>
          <p:spPr>
            <a:xfrm>
              <a:off x="0" y="0"/>
              <a:ext cx="4173" cy="2812"/>
            </a:xfrm>
            <a:prstGeom prst="rect">
              <a:avLst/>
            </a:prstGeom>
            <a:noFill/>
            <a:ln w="9525">
              <a:noFill/>
            </a:ln>
          </p:spPr>
          <p:txBody>
            <a:bodyPr/>
            <a:lstStyle/>
            <a:p>
              <a:endParaRPr lang="zh-CN" altLang="en-US"/>
            </a:p>
          </p:txBody>
        </p:sp>
        <p:sp>
          <p:nvSpPr>
            <p:cNvPr id="3076" name="_s3076"/>
            <p:cNvSpPr>
              <a:spLocks noTextEdit="1"/>
            </p:cNvSpPr>
            <p:nvPr/>
          </p:nvSpPr>
          <p:spPr>
            <a:xfrm>
              <a:off x="1570" y="346"/>
              <a:ext cx="989" cy="981"/>
            </a:xfrm>
            <a:prstGeom prst="ellipse">
              <a:avLst/>
            </a:prstGeom>
            <a:solidFill>
              <a:srgbClr val="0399FF">
                <a:alpha val="50000"/>
              </a:srgbClr>
            </a:solidFill>
            <a:ln w="9525" cap="flat" cmpd="sng">
              <a:solidFill>
                <a:srgbClr val="4B595B"/>
              </a:solidFill>
              <a:prstDash val="solid"/>
              <a:headEnd type="none" w="med" len="med"/>
              <a:tailEnd type="none" w="med" len="med"/>
            </a:ln>
          </p:spPr>
          <p:txBody>
            <a:bodyPr/>
            <a:lstStyle/>
            <a:p>
              <a:endParaRPr lang="zh-CN" altLang="en-US"/>
            </a:p>
          </p:txBody>
        </p:sp>
        <p:sp>
          <p:nvSpPr>
            <p:cNvPr id="3077" name="_s3077"/>
            <p:cNvSpPr/>
            <p:nvPr/>
          </p:nvSpPr>
          <p:spPr>
            <a:xfrm>
              <a:off x="1601" y="90"/>
              <a:ext cx="972" cy="212"/>
            </a:xfrm>
            <a:prstGeom prst="rect">
              <a:avLst/>
            </a:prstGeom>
            <a:noFill/>
            <a:ln w="9525">
              <a:noFill/>
            </a:ln>
          </p:spPr>
          <p:txBody>
            <a:bodyPr wrap="none" lIns="0" tIns="0" rIns="0" bIns="0" anchor="ctr" anchorCtr="0"/>
            <a:lstStyle/>
            <a:p>
              <a:pPr algn="ctr"/>
              <a:r>
                <a:rPr lang="zh-CN" altLang="en-US" sz="2000" b="1" dirty="0">
                  <a:solidFill>
                    <a:schemeClr val="accent6">
                      <a:lumMod val="95000"/>
                      <a:lumOff val="5000"/>
                    </a:schemeClr>
                  </a:solidFill>
                  <a:latin typeface="华文楷体" panose="02010600040101010101" charset="-122"/>
                  <a:ea typeface="华文楷体" panose="02010600040101010101" charset="-122"/>
                </a:rPr>
                <a:t>过错责任原则</a:t>
              </a:r>
            </a:p>
          </p:txBody>
        </p:sp>
        <p:sp>
          <p:nvSpPr>
            <p:cNvPr id="3078" name="_s3078"/>
            <p:cNvSpPr>
              <a:spLocks noTextEdit="1"/>
            </p:cNvSpPr>
            <p:nvPr/>
          </p:nvSpPr>
          <p:spPr>
            <a:xfrm>
              <a:off x="1894" y="696"/>
              <a:ext cx="986" cy="954"/>
            </a:xfrm>
            <a:prstGeom prst="ellipse">
              <a:avLst/>
            </a:prstGeom>
            <a:solidFill>
              <a:srgbClr val="F60802">
                <a:alpha val="50000"/>
              </a:srgbClr>
            </a:solidFill>
            <a:ln w="9525" cap="flat" cmpd="sng">
              <a:solidFill>
                <a:srgbClr val="F60802"/>
              </a:solidFill>
              <a:prstDash val="solid"/>
              <a:headEnd type="none" w="med" len="med"/>
              <a:tailEnd type="none" w="med" len="med"/>
            </a:ln>
          </p:spPr>
          <p:txBody>
            <a:bodyPr/>
            <a:lstStyle/>
            <a:p>
              <a:endParaRPr lang="zh-CN" altLang="en-US"/>
            </a:p>
          </p:txBody>
        </p:sp>
        <p:sp>
          <p:nvSpPr>
            <p:cNvPr id="3079" name="_s3079"/>
            <p:cNvSpPr/>
            <p:nvPr/>
          </p:nvSpPr>
          <p:spPr>
            <a:xfrm>
              <a:off x="2948" y="1134"/>
              <a:ext cx="1005" cy="212"/>
            </a:xfrm>
            <a:prstGeom prst="rect">
              <a:avLst/>
            </a:prstGeom>
            <a:noFill/>
            <a:ln w="9525">
              <a:noFill/>
            </a:ln>
          </p:spPr>
          <p:txBody>
            <a:bodyPr wrap="none" lIns="0" tIns="0" rIns="0" bIns="0" anchor="ctr" anchorCtr="0"/>
            <a:lstStyle/>
            <a:p>
              <a:pPr algn="ctr"/>
              <a:r>
                <a:rPr lang="zh-CN" altLang="en-US" sz="2000" b="1" dirty="0">
                  <a:solidFill>
                    <a:schemeClr val="accent6">
                      <a:lumMod val="95000"/>
                      <a:lumOff val="5000"/>
                    </a:schemeClr>
                  </a:solidFill>
                  <a:latin typeface="华文楷体" panose="02010600040101010101" charset="-122"/>
                  <a:ea typeface="华文楷体" panose="02010600040101010101" charset="-122"/>
                </a:rPr>
                <a:t>过错推定原则</a:t>
              </a:r>
            </a:p>
          </p:txBody>
        </p:sp>
        <p:sp>
          <p:nvSpPr>
            <p:cNvPr id="3080" name="_s3080"/>
            <p:cNvSpPr>
              <a:spLocks noTextEdit="1"/>
            </p:cNvSpPr>
            <p:nvPr/>
          </p:nvSpPr>
          <p:spPr>
            <a:xfrm>
              <a:off x="1570" y="1123"/>
              <a:ext cx="989" cy="951"/>
            </a:xfrm>
            <a:prstGeom prst="ellipse">
              <a:avLst/>
            </a:prstGeom>
            <a:solidFill>
              <a:srgbClr val="F1FD09">
                <a:alpha val="50000"/>
              </a:srgbClr>
            </a:solidFill>
            <a:ln w="9525" cap="flat" cmpd="sng">
              <a:solidFill>
                <a:srgbClr val="F1FD09"/>
              </a:solidFill>
              <a:prstDash val="solid"/>
              <a:headEnd type="none" w="med" len="med"/>
              <a:tailEnd type="none" w="med" len="med"/>
            </a:ln>
          </p:spPr>
          <p:txBody>
            <a:bodyPr/>
            <a:lstStyle/>
            <a:p>
              <a:endParaRPr lang="zh-CN" altLang="en-US"/>
            </a:p>
          </p:txBody>
        </p:sp>
        <p:sp>
          <p:nvSpPr>
            <p:cNvPr id="3081" name="_s3081"/>
            <p:cNvSpPr/>
            <p:nvPr/>
          </p:nvSpPr>
          <p:spPr>
            <a:xfrm>
              <a:off x="1570" y="2131"/>
              <a:ext cx="1023" cy="212"/>
            </a:xfrm>
            <a:prstGeom prst="rect">
              <a:avLst/>
            </a:prstGeom>
            <a:noFill/>
            <a:ln w="9525">
              <a:noFill/>
            </a:ln>
          </p:spPr>
          <p:txBody>
            <a:bodyPr wrap="none" lIns="0" tIns="0" rIns="0" bIns="0" anchor="ctr" anchorCtr="0"/>
            <a:lstStyle/>
            <a:p>
              <a:pPr algn="ctr"/>
              <a:r>
                <a:rPr lang="zh-CN" altLang="en-US" sz="2000" b="1" dirty="0">
                  <a:solidFill>
                    <a:schemeClr val="accent6">
                      <a:lumMod val="95000"/>
                      <a:lumOff val="5000"/>
                    </a:schemeClr>
                  </a:solidFill>
                  <a:latin typeface="华文楷体" panose="02010600040101010101" charset="-122"/>
                  <a:ea typeface="华文楷体" panose="02010600040101010101" charset="-122"/>
                </a:rPr>
                <a:t>公平责任原则</a:t>
              </a:r>
            </a:p>
          </p:txBody>
        </p:sp>
        <p:sp>
          <p:nvSpPr>
            <p:cNvPr id="3082" name="_s3082"/>
            <p:cNvSpPr>
              <a:spLocks noTextEdit="1"/>
            </p:cNvSpPr>
            <p:nvPr/>
          </p:nvSpPr>
          <p:spPr>
            <a:xfrm>
              <a:off x="1246" y="696"/>
              <a:ext cx="985" cy="954"/>
            </a:xfrm>
            <a:prstGeom prst="ellipse">
              <a:avLst/>
            </a:prstGeom>
            <a:solidFill>
              <a:srgbClr val="01BD0A">
                <a:alpha val="50000"/>
              </a:srgbClr>
            </a:solidFill>
            <a:ln w="9525" cap="flat" cmpd="sng">
              <a:solidFill>
                <a:srgbClr val="01BD0A"/>
              </a:solidFill>
              <a:prstDash val="solid"/>
              <a:headEnd type="none" w="med" len="med"/>
              <a:tailEnd type="none" w="med" len="med"/>
            </a:ln>
          </p:spPr>
          <p:txBody>
            <a:bodyPr/>
            <a:lstStyle/>
            <a:p>
              <a:endParaRPr lang="zh-CN" altLang="en-US"/>
            </a:p>
          </p:txBody>
        </p:sp>
        <p:sp>
          <p:nvSpPr>
            <p:cNvPr id="3083" name="_s3083"/>
            <p:cNvSpPr/>
            <p:nvPr/>
          </p:nvSpPr>
          <p:spPr>
            <a:xfrm>
              <a:off x="-4" y="1088"/>
              <a:ext cx="1150" cy="212"/>
            </a:xfrm>
            <a:prstGeom prst="rect">
              <a:avLst/>
            </a:prstGeom>
            <a:noFill/>
            <a:ln w="9525">
              <a:noFill/>
            </a:ln>
          </p:spPr>
          <p:txBody>
            <a:bodyPr wrap="none" lIns="0" tIns="0" rIns="0" bIns="0" anchor="ctr" anchorCtr="0"/>
            <a:lstStyle/>
            <a:p>
              <a:pPr algn="ctr"/>
              <a:r>
                <a:rPr lang="zh-CN" altLang="en-US" sz="2000" b="1" dirty="0">
                  <a:solidFill>
                    <a:schemeClr val="accent6">
                      <a:lumMod val="95000"/>
                      <a:lumOff val="5000"/>
                    </a:schemeClr>
                  </a:solidFill>
                  <a:latin typeface="华文楷体" panose="02010600040101010101" charset="-122"/>
                  <a:ea typeface="华文楷体" panose="02010600040101010101" charset="-122"/>
                </a:rPr>
                <a:t>无过错责任原则</a:t>
              </a:r>
            </a:p>
          </p:txBody>
        </p:sp>
      </p:gr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p:nvPr>
        </p:nvSpPr>
        <p:spPr>
          <a:xfrm>
            <a:off x="626110" y="188595"/>
            <a:ext cx="7815580" cy="852170"/>
          </a:xfrm>
        </p:spPr>
        <p:txBody>
          <a:bodyPr vert="horz" wrap="square" lIns="91440" tIns="45720" rIns="91440" bIns="45720" anchor="b" anchorCtr="0"/>
          <a:lstStyle/>
          <a:p>
            <a:pPr eaLnBrk="1" hangingPunct="1"/>
            <a:r>
              <a:rPr lang="zh-CN" altLang="zh-CN" b="1" dirty="0">
                <a:ea typeface="华文行楷" panose="02010800040101010101" pitchFamily="2" charset="-122"/>
              </a:rPr>
              <a:t>案例</a:t>
            </a:r>
          </a:p>
        </p:txBody>
      </p:sp>
      <p:sp>
        <p:nvSpPr>
          <p:cNvPr id="92163" name="Rectangle 3"/>
          <p:cNvSpPr>
            <a:spLocks noGrp="1"/>
          </p:cNvSpPr>
          <p:nvPr>
            <p:ph type="body"/>
          </p:nvPr>
        </p:nvSpPr>
        <p:spPr>
          <a:xfrm>
            <a:off x="395605" y="1268730"/>
            <a:ext cx="8035925" cy="3985895"/>
          </a:xfrm>
        </p:spPr>
        <p:txBody>
          <a:bodyPr vert="horz" wrap="square" lIns="91440" tIns="45720" rIns="91440" bIns="45720" anchor="t" anchorCtr="0"/>
          <a:lstStyle/>
          <a:p>
            <a:pPr marL="0" indent="0" eaLnBrk="1" hangingPunct="1">
              <a:lnSpc>
                <a:spcPts val="3600"/>
              </a:lnSpc>
              <a:buNone/>
            </a:pPr>
            <a:r>
              <a:rPr lang="en-US" altLang="zh-CN" sz="2800" b="1" dirty="0"/>
              <a:t>  </a:t>
            </a:r>
            <a:r>
              <a:rPr lang="zh-CN" altLang="en-US" sz="2800" b="1" dirty="0"/>
              <a:t>某建筑公司承接了某大厦供水水管的安装工程。他们在开挖处的路段上树立了一个</a:t>
            </a:r>
            <a:r>
              <a:rPr lang="zh-CN" altLang="en-US" sz="2800" b="1" dirty="0">
                <a:latin typeface="Arial" panose="020B0604020202020204" pitchFamily="34" charset="0"/>
              </a:rPr>
              <a:t>“</a:t>
            </a:r>
            <a:r>
              <a:rPr lang="zh-CN" altLang="en-US" sz="2800" b="1" dirty="0"/>
              <a:t>行人及车辆禁止通行</a:t>
            </a:r>
            <a:r>
              <a:rPr lang="zh-CN" altLang="en-US" sz="2800" b="1" dirty="0">
                <a:latin typeface="Arial" panose="020B0604020202020204" pitchFamily="34" charset="0"/>
              </a:rPr>
              <a:t>”</a:t>
            </a:r>
            <a:r>
              <a:rPr lang="zh-CN" altLang="en-US" sz="2800" b="1" dirty="0"/>
              <a:t>的小木牌。这天晚上</a:t>
            </a:r>
            <a:r>
              <a:rPr lang="en-US" altLang="zh-CN" sz="2800" b="1" dirty="0"/>
              <a:t>,</a:t>
            </a:r>
            <a:r>
              <a:rPr lang="zh-CN" altLang="en-US" sz="2800" b="1" dirty="0"/>
              <a:t>突然狂风大作</a:t>
            </a:r>
            <a:r>
              <a:rPr lang="en-US" altLang="zh-CN" sz="2800" b="1" dirty="0"/>
              <a:t>,</a:t>
            </a:r>
            <a:r>
              <a:rPr lang="zh-CN" altLang="en-US" sz="2800" b="1" dirty="0"/>
              <a:t>继而雷雨交加</a:t>
            </a:r>
            <a:r>
              <a:rPr lang="en-US" altLang="zh-CN" sz="2800" b="1" dirty="0"/>
              <a:t>,</a:t>
            </a:r>
            <a:r>
              <a:rPr lang="zh-CN" altLang="en-US" sz="2800" b="1" dirty="0"/>
              <a:t>小木牌被风吹倒后又被雨水冲走。深夜</a:t>
            </a:r>
            <a:r>
              <a:rPr lang="en-US" altLang="zh-CN" sz="2800" b="1" dirty="0"/>
              <a:t>,</a:t>
            </a:r>
            <a:r>
              <a:rPr lang="zh-CN" altLang="en-US" sz="2800" b="1" dirty="0"/>
              <a:t>女职工魏某骑自行车上夜班路过此处</a:t>
            </a:r>
            <a:r>
              <a:rPr lang="en-US" altLang="zh-CN" sz="2800" b="1" dirty="0"/>
              <a:t>,</a:t>
            </a:r>
            <a:r>
              <a:rPr lang="zh-CN" altLang="en-US" sz="2800" b="1" dirty="0"/>
              <a:t>结果连人带车跌进沟内</a:t>
            </a:r>
            <a:r>
              <a:rPr lang="en-US" altLang="zh-CN" sz="2800" b="1" dirty="0"/>
              <a:t>,</a:t>
            </a:r>
            <a:r>
              <a:rPr lang="zh-CN" altLang="en-US" sz="2800" b="1" dirty="0"/>
              <a:t>造成右臂骨折</a:t>
            </a:r>
            <a:r>
              <a:rPr lang="en-US" altLang="zh-CN" sz="2800" b="1" dirty="0"/>
              <a:t>,</a:t>
            </a:r>
            <a:r>
              <a:rPr lang="zh-CN" altLang="en-US" sz="2800" b="1" dirty="0"/>
              <a:t>经住院治疗</a:t>
            </a:r>
            <a:r>
              <a:rPr lang="en-US" altLang="zh-CN" sz="2800" b="1" dirty="0"/>
              <a:t>,</a:t>
            </a:r>
            <a:r>
              <a:rPr lang="zh-CN" altLang="en-US" sz="2800" b="1" dirty="0"/>
              <a:t>共花去医药费几千元。</a:t>
            </a:r>
          </a:p>
          <a:p>
            <a:pPr marL="0" indent="0" eaLnBrk="1" hangingPunct="1">
              <a:lnSpc>
                <a:spcPts val="3600"/>
              </a:lnSpc>
              <a:buNone/>
            </a:pPr>
            <a:r>
              <a:rPr lang="en-US" altLang="zh-CN" sz="2800" b="1" i="1" dirty="0"/>
              <a:t>  </a:t>
            </a:r>
            <a:r>
              <a:rPr lang="zh-CN" altLang="en-US" sz="2800" b="1" i="1" dirty="0"/>
              <a:t>请问</a:t>
            </a:r>
            <a:r>
              <a:rPr lang="zh-CN" altLang="en-US" sz="2800" b="1" dirty="0"/>
              <a:t>：建筑公司是否应对魏甲的损失负赔偿责任</a:t>
            </a:r>
            <a:r>
              <a:rPr lang="en-US" altLang="zh-CN" sz="2800" b="1" dirty="0"/>
              <a:t>?</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p:cNvSpPr>
          <p:nvPr>
            <p:ph type="title"/>
          </p:nvPr>
        </p:nvSpPr>
        <p:spPr>
          <a:xfrm>
            <a:off x="828040" y="404495"/>
            <a:ext cx="6870700" cy="570230"/>
          </a:xfrm>
        </p:spPr>
        <p:txBody>
          <a:bodyPr vert="horz" wrap="square" lIns="91440" tIns="45720" rIns="91440" bIns="45720" anchor="b" anchorCtr="0"/>
          <a:lstStyle/>
          <a:p>
            <a:pPr eaLnBrk="1" hangingPunct="1"/>
            <a:r>
              <a:rPr lang="zh-CN" altLang="zh-CN" b="1" dirty="0">
                <a:ea typeface="隶书" panose="02010509060101010101" pitchFamily="49" charset="-122"/>
              </a:rPr>
              <a:t>侵权损害赔偿</a:t>
            </a:r>
          </a:p>
        </p:txBody>
      </p:sp>
      <p:sp>
        <p:nvSpPr>
          <p:cNvPr id="2" name="文本框 1"/>
          <p:cNvSpPr txBox="1"/>
          <p:nvPr/>
        </p:nvSpPr>
        <p:spPr>
          <a:xfrm>
            <a:off x="1043940" y="1268730"/>
            <a:ext cx="5615305" cy="2553335"/>
          </a:xfrm>
          <a:prstGeom prst="rect">
            <a:avLst/>
          </a:prstGeom>
          <a:noFill/>
        </p:spPr>
        <p:txBody>
          <a:bodyPr wrap="square" rtlCol="0">
            <a:spAutoFit/>
          </a:bodyPr>
          <a:lstStyle/>
          <a:p>
            <a:r>
              <a:rPr lang="zh-CN" altLang="en-US" sz="3200" b="1" u="sng"/>
              <a:t>原则</a:t>
            </a:r>
            <a:r>
              <a:rPr lang="zh-CN" altLang="en-US" sz="3200"/>
              <a:t>：</a:t>
            </a:r>
          </a:p>
          <a:p>
            <a:pPr marL="342900" indent="-342900">
              <a:buFont typeface="Wingdings" panose="05000000000000000000" charset="0"/>
              <a:buChar char="n"/>
            </a:pPr>
            <a:r>
              <a:rPr lang="zh-CN" altLang="en-US" sz="3200" b="1"/>
              <a:t>全面赔偿原则</a:t>
            </a:r>
          </a:p>
          <a:p>
            <a:pPr marL="342900" indent="-342900">
              <a:buFont typeface="Wingdings" panose="05000000000000000000" charset="0"/>
              <a:buChar char="n"/>
            </a:pPr>
            <a:r>
              <a:rPr lang="zh-CN" altLang="en-US" sz="3200" b="1"/>
              <a:t>过失相抵原则</a:t>
            </a:r>
          </a:p>
          <a:p>
            <a:pPr marL="342900" indent="-342900">
              <a:buFont typeface="Wingdings" panose="05000000000000000000" charset="0"/>
              <a:buChar char="n"/>
            </a:pPr>
            <a:r>
              <a:rPr lang="zh-CN" altLang="en-US" sz="3200" b="1"/>
              <a:t>损益相抵原则</a:t>
            </a:r>
          </a:p>
          <a:p>
            <a:pPr marL="342900" indent="-342900">
              <a:buFont typeface="Wingdings" panose="05000000000000000000" charset="0"/>
              <a:buChar char="n"/>
            </a:pPr>
            <a:r>
              <a:rPr lang="zh-CN" altLang="en-US" sz="3200" b="1"/>
              <a:t>考虑当事人经济状况原则</a:t>
            </a:r>
          </a:p>
        </p:txBody>
      </p:sp>
      <p:sp>
        <p:nvSpPr>
          <p:cNvPr id="3" name="文本框 2"/>
          <p:cNvSpPr txBox="1"/>
          <p:nvPr/>
        </p:nvSpPr>
        <p:spPr>
          <a:xfrm>
            <a:off x="2627630" y="4076700"/>
            <a:ext cx="2540000" cy="2061210"/>
          </a:xfrm>
          <a:prstGeom prst="rect">
            <a:avLst/>
          </a:prstGeom>
          <a:noFill/>
        </p:spPr>
        <p:txBody>
          <a:bodyPr wrap="square" rtlCol="0" anchor="t">
            <a:spAutoFit/>
          </a:bodyPr>
          <a:lstStyle/>
          <a:p>
            <a:r>
              <a:rPr lang="zh-CN" altLang="en-US" sz="3200" b="1" u="sng">
                <a:sym typeface="+mn-ea"/>
              </a:rPr>
              <a:t>范围</a:t>
            </a:r>
            <a:r>
              <a:rPr lang="zh-CN" altLang="en-US" sz="3200">
                <a:sym typeface="+mn-ea"/>
              </a:rPr>
              <a:t>：</a:t>
            </a:r>
            <a:endParaRPr lang="zh-CN" altLang="en-US" sz="3200"/>
          </a:p>
          <a:p>
            <a:pPr marL="342900" indent="-342900">
              <a:buFont typeface="Wingdings" panose="05000000000000000000" charset="0"/>
              <a:buChar char="u"/>
            </a:pPr>
            <a:r>
              <a:rPr lang="en-US" altLang="zh-CN" sz="3200" b="1">
                <a:gradFill>
                  <a:gsLst>
                    <a:gs pos="0">
                      <a:srgbClr val="FE4444"/>
                    </a:gs>
                    <a:gs pos="100000">
                      <a:srgbClr val="832B2B"/>
                    </a:gs>
                  </a:gsLst>
                  <a:lin scaled="0"/>
                </a:gradFill>
                <a:sym typeface="+mn-ea"/>
              </a:rPr>
              <a:t> </a:t>
            </a:r>
            <a:r>
              <a:rPr lang="zh-CN" altLang="en-US" sz="3200" b="1">
                <a:gradFill>
                  <a:gsLst>
                    <a:gs pos="0">
                      <a:srgbClr val="FE4444"/>
                    </a:gs>
                    <a:gs pos="100000">
                      <a:srgbClr val="832B2B"/>
                    </a:gs>
                  </a:gsLst>
                  <a:lin scaled="0"/>
                </a:gradFill>
                <a:sym typeface="+mn-ea"/>
              </a:rPr>
              <a:t>财产</a:t>
            </a:r>
            <a:r>
              <a:rPr lang="zh-CN" altLang="en-US" sz="3200" b="1">
                <a:sym typeface="+mn-ea"/>
              </a:rPr>
              <a:t>损害</a:t>
            </a:r>
            <a:endParaRPr lang="zh-CN" altLang="en-US" sz="3200" b="1"/>
          </a:p>
          <a:p>
            <a:pPr marL="342900" indent="-342900">
              <a:buFont typeface="Wingdings" panose="05000000000000000000" charset="0"/>
              <a:buChar char="u"/>
            </a:pPr>
            <a:r>
              <a:rPr lang="en-US" altLang="zh-CN" sz="3200" b="1">
                <a:gradFill>
                  <a:gsLst>
                    <a:gs pos="0">
                      <a:srgbClr val="E30000"/>
                    </a:gs>
                    <a:gs pos="100000">
                      <a:srgbClr val="760303"/>
                    </a:gs>
                  </a:gsLst>
                  <a:lin scaled="0"/>
                </a:gradFill>
                <a:sym typeface="+mn-ea"/>
              </a:rPr>
              <a:t> </a:t>
            </a:r>
            <a:r>
              <a:rPr lang="zh-CN" altLang="en-US" sz="3200" b="1">
                <a:gradFill>
                  <a:gsLst>
                    <a:gs pos="0">
                      <a:srgbClr val="E30000"/>
                    </a:gs>
                    <a:gs pos="100000">
                      <a:srgbClr val="760303"/>
                    </a:gs>
                  </a:gsLst>
                  <a:lin scaled="0"/>
                </a:gradFill>
                <a:sym typeface="+mn-ea"/>
              </a:rPr>
              <a:t>人身</a:t>
            </a:r>
            <a:r>
              <a:rPr lang="zh-CN" altLang="en-US" sz="3200" b="1">
                <a:sym typeface="+mn-ea"/>
              </a:rPr>
              <a:t>损害</a:t>
            </a:r>
            <a:endParaRPr lang="zh-CN" altLang="en-US" sz="3200" b="1"/>
          </a:p>
          <a:p>
            <a:pPr marL="342900" indent="-342900">
              <a:buFont typeface="Wingdings" panose="05000000000000000000" charset="0"/>
              <a:buChar char="u"/>
            </a:pPr>
            <a:r>
              <a:rPr lang="en-US" altLang="zh-CN" sz="3200" b="1">
                <a:gradFill>
                  <a:gsLst>
                    <a:gs pos="0">
                      <a:srgbClr val="E30000"/>
                    </a:gs>
                    <a:gs pos="100000">
                      <a:srgbClr val="760303"/>
                    </a:gs>
                  </a:gsLst>
                  <a:lin scaled="0"/>
                </a:gradFill>
                <a:sym typeface="+mn-ea"/>
              </a:rPr>
              <a:t> </a:t>
            </a:r>
            <a:r>
              <a:rPr lang="zh-CN" altLang="en-US" sz="3200" b="1">
                <a:gradFill>
                  <a:gsLst>
                    <a:gs pos="0">
                      <a:srgbClr val="E30000"/>
                    </a:gs>
                    <a:gs pos="100000">
                      <a:srgbClr val="760303"/>
                    </a:gs>
                  </a:gsLst>
                  <a:lin scaled="0"/>
                </a:gradFill>
                <a:sym typeface="+mn-ea"/>
              </a:rPr>
              <a:t>精神</a:t>
            </a:r>
            <a:r>
              <a:rPr lang="zh-CN" altLang="en-US" sz="3200" b="1">
                <a:sym typeface="+mn-ea"/>
              </a:rPr>
              <a:t>损害</a:t>
            </a:r>
            <a:endParaRPr lang="zh-CN" altLang="en-US" sz="320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p:cNvSpPr>
          <p:nvPr>
            <p:ph type="title"/>
          </p:nvPr>
        </p:nvSpPr>
        <p:spPr>
          <a:xfrm>
            <a:off x="1115695" y="405130"/>
            <a:ext cx="6870700" cy="1127125"/>
          </a:xfrm>
        </p:spPr>
        <p:txBody>
          <a:bodyPr vert="horz" wrap="square" lIns="91440" tIns="45720" rIns="91440" bIns="45720" anchor="b" anchorCtr="0"/>
          <a:lstStyle/>
          <a:p>
            <a:pPr eaLnBrk="1" hangingPunct="1"/>
            <a:r>
              <a:rPr lang="zh-CN" altLang="zh-CN" b="1" dirty="0">
                <a:ea typeface="华文行楷" panose="02010800040101010101" pitchFamily="2" charset="-122"/>
              </a:rPr>
              <a:t>本章重点</a:t>
            </a:r>
          </a:p>
        </p:txBody>
      </p:sp>
      <p:sp>
        <p:nvSpPr>
          <p:cNvPr id="96259" name="Rectangle 3"/>
          <p:cNvSpPr>
            <a:spLocks noGrp="1"/>
          </p:cNvSpPr>
          <p:nvPr>
            <p:ph type="body"/>
          </p:nvPr>
        </p:nvSpPr>
        <p:spPr>
          <a:xfrm>
            <a:off x="1187450" y="1845310"/>
            <a:ext cx="7696200" cy="2981960"/>
          </a:xfrm>
        </p:spPr>
        <p:txBody>
          <a:bodyPr vert="horz" wrap="square" lIns="91440" tIns="45720" rIns="91440" bIns="45720" anchor="t" anchorCtr="0"/>
          <a:lstStyle/>
          <a:p>
            <a:pPr eaLnBrk="1" hangingPunct="1"/>
            <a:r>
              <a:rPr lang="zh-CN" altLang="zh-CN" b="1" dirty="0"/>
              <a:t>民事主体及权利行为能力</a:t>
            </a:r>
          </a:p>
          <a:p>
            <a:pPr eaLnBrk="1" hangingPunct="1"/>
            <a:r>
              <a:rPr lang="zh-CN" altLang="zh-CN" b="1" dirty="0"/>
              <a:t>民事法律行为应具备的条件</a:t>
            </a:r>
          </a:p>
          <a:p>
            <a:pPr eaLnBrk="1" hangingPunct="1"/>
            <a:r>
              <a:rPr lang="zh-CN" altLang="zh-CN" b="1" dirty="0"/>
              <a:t>区分物权与债权</a:t>
            </a:r>
          </a:p>
          <a:p>
            <a:pPr eaLnBrk="1" hangingPunct="1"/>
            <a:r>
              <a:rPr lang="zh-CN" altLang="zh-CN" b="1" dirty="0"/>
              <a:t>合同的分类</a:t>
            </a:r>
          </a:p>
          <a:p>
            <a:pPr eaLnBrk="1" hangingPunct="1"/>
            <a:r>
              <a:rPr lang="zh-CN" altLang="zh-CN" b="1" dirty="0"/>
              <a:t>民事侵权责任赔偿</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6425" y="620395"/>
            <a:ext cx="3560445" cy="521970"/>
          </a:xfrm>
          <a:prstGeom prst="rect">
            <a:avLst/>
          </a:prstGeom>
          <a:ln w="28575" cmpd="sng">
            <a:solidFill>
              <a:schemeClr val="accent1">
                <a:shade val="50000"/>
              </a:schemeClr>
            </a:solidFill>
            <a:prstDash val="dash"/>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本章涉及关键术语</a:t>
            </a:r>
            <a:r>
              <a:rPr lang="en-US" altLang="zh-CN" sz="2800" b="1">
                <a:gradFill>
                  <a:gsLst>
                    <a:gs pos="7000">
                      <a:srgbClr val="10B16E">
                        <a:alpha val="100000"/>
                      </a:srgbClr>
                    </a:gs>
                    <a:gs pos="84000">
                      <a:srgbClr val="0C9573">
                        <a:alpha val="100000"/>
                      </a:srgbClr>
                    </a:gs>
                    <a:gs pos="0">
                      <a:srgbClr val="14CD68"/>
                    </a:gs>
                    <a:gs pos="100000">
                      <a:srgbClr val="035C7D"/>
                    </a:gs>
                  </a:gsLst>
                  <a:lin ang="5400000" scaled="0"/>
                </a:gradFill>
                <a:latin typeface="方正公文小标宋" panose="02000500000000000000" charset="-122"/>
                <a:ea typeface="方正公文小标宋" panose="02000500000000000000" charset="-122"/>
                <a:cs typeface="方正公文小标宋" panose="02000500000000000000" charset="-122"/>
              </a:rPr>
              <a:t>:</a:t>
            </a:r>
          </a:p>
        </p:txBody>
      </p:sp>
      <p:sp>
        <p:nvSpPr>
          <p:cNvPr id="3" name="文本框 2" descr="7b0a20202020227461726765744d6f64756c65223a202270726f636573734f6e6c696e65466f6e7473220a7d0a"/>
          <p:cNvSpPr txBox="1"/>
          <p:nvPr/>
        </p:nvSpPr>
        <p:spPr>
          <a:xfrm>
            <a:off x="828040" y="1556385"/>
            <a:ext cx="3116580" cy="3178810"/>
          </a:xfrm>
          <a:prstGeom prst="rect">
            <a:avLst/>
          </a:prstGeom>
          <a:noFill/>
        </p:spPr>
        <p:txBody>
          <a:bodyPr wrap="square" rtlCol="0" anchor="t">
            <a:spAutoFit/>
          </a:bodyPr>
          <a:lstStyle/>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民法 </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民法的基本原则 </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民事主体 </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民事法律行为</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物权 </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所有权</a:t>
            </a:r>
          </a:p>
          <a:p>
            <a:pPr marL="285750" indent="-285750">
              <a:lnSpc>
                <a:spcPct val="110000"/>
              </a:lnSpc>
              <a:buFont typeface="Wingdings" panose="05000000000000000000" charset="0"/>
              <a:buChar char="ü"/>
            </a:pPr>
            <a:r>
              <a:rPr lang="zh-CN" altLang="en-US" sz="2400">
                <a:latin typeface="方正公文小标宋" panose="02000500000000000000" charset="-122"/>
                <a:ea typeface="方正公文小标宋" panose="02000500000000000000" charset="-122"/>
                <a:cs typeface="方正公文小标宋" panose="02000500000000000000" charset="-122"/>
                <a:sym typeface="方正兰亭刊宋_GBK" panose="02000000000000000000" charset="-122"/>
              </a:rPr>
              <a:t>建设用地使用权</a:t>
            </a:r>
            <a:r>
              <a:rPr lang="zh-CN" altLang="en-US"/>
              <a:t> </a:t>
            </a:r>
          </a:p>
          <a:p>
            <a:endParaRPr lang="zh-CN" altLang="en-US"/>
          </a:p>
        </p:txBody>
      </p:sp>
      <p:sp>
        <p:nvSpPr>
          <p:cNvPr id="4" name="文本框 3"/>
          <p:cNvSpPr txBox="1"/>
          <p:nvPr/>
        </p:nvSpPr>
        <p:spPr>
          <a:xfrm>
            <a:off x="4716145" y="1268730"/>
            <a:ext cx="2540000" cy="4150360"/>
          </a:xfrm>
          <a:prstGeom prst="rect">
            <a:avLst/>
          </a:prstGeom>
          <a:noFill/>
        </p:spPr>
        <p:txBody>
          <a:bodyPr wrap="square" rtlCol="0" anchor="t">
            <a:spAutoFit/>
          </a:bodyPr>
          <a:lstStyle/>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抵押权</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合同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合同的订立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要约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承诺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合同的生效</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合同的变更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合同的解除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违约责任 </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a:p>
            <a:pPr marL="285750" indent="-285750">
              <a:lnSpc>
                <a:spcPct val="110000"/>
              </a:lnSpc>
              <a:buFont typeface="Wingdings" panose="05000000000000000000" charset="0"/>
              <a:buChar char="ü"/>
            </a:pPr>
            <a:r>
              <a:rPr lang="zh-CN" altLang="en-US" sz="2400" b="1">
                <a:latin typeface="方正公文小标宋" panose="02000500000000000000" charset="-122"/>
                <a:ea typeface="方正公文小标宋" panose="02000500000000000000" charset="-122"/>
                <a:cs typeface="方正公文小标宋" panose="02000500000000000000" charset="-122"/>
                <a:sym typeface="+mn-ea"/>
              </a:rPr>
              <a:t>民事责任</a:t>
            </a:r>
            <a:endParaRPr lang="zh-CN" altLang="en-US" sz="2400" b="1">
              <a:latin typeface="方正公文小标宋" panose="02000500000000000000" charset="-122"/>
              <a:ea typeface="方正公文小标宋" panose="02000500000000000000" charset="-122"/>
              <a:cs typeface="方正公文小标宋" panose="02000500000000000000" charset="-122"/>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Grp="1" noChangeArrowheads="1"/>
          </p:cNvSpPr>
          <p:nvPr>
            <p:ph type="ctrTitle"/>
          </p:nvPr>
        </p:nvSpPr>
        <p:spPr/>
        <p:txBody>
          <a:bodyPr vert="horz" wrap="square" lIns="91440" tIns="45720" rIns="91440" bIns="45720" numCol="1" anchor="b"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4800" b="1" i="0" u="none" strike="noStrike" kern="0" cap="none" spc="0" normalizeH="0" baseline="0" noProof="0">
                <a:ln>
                  <a:noFill/>
                </a:ln>
                <a:solidFill>
                  <a:schemeClr val="tx2"/>
                </a:solidFill>
                <a:effectLst>
                  <a:outerShdw blurRad="38100" dist="38100" dir="2700000" algn="tl">
                    <a:srgbClr val="C0C0C0"/>
                  </a:outerShdw>
                </a:effectLst>
                <a:uLnTx/>
                <a:uFillTx/>
                <a:latin typeface="+mj-lt"/>
                <a:ea typeface="隶书" panose="02010509060101010101" pitchFamily="49" charset="-122"/>
                <a:cs typeface="+mj-cs"/>
              </a:rPr>
              <a:t>第五章</a:t>
            </a:r>
          </a:p>
        </p:txBody>
      </p:sp>
      <p:sp>
        <p:nvSpPr>
          <p:cNvPr id="173061" name="Rectangle 5"/>
          <p:cNvSpPr>
            <a:spLocks noGrp="1" noChangeArrowheads="1"/>
          </p:cNvSpPr>
          <p:nvPr>
            <p:ph type="subTitle" idx="1"/>
          </p:nvPr>
        </p:nvSpPr>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20000"/>
              </a:spcBef>
              <a:spcAft>
                <a:spcPct val="0"/>
              </a:spcAft>
              <a:buClrTx/>
              <a:buSzTx/>
              <a:buFontTx/>
              <a:buNone/>
              <a:defRPr/>
            </a:pPr>
            <a:r>
              <a:rPr kumimoji="0" lang="zh-CN" altLang="en-US" sz="4400" b="1" i="0" u="none" strike="noStrike" kern="0" cap="none" spc="0" normalizeH="0" baseline="0" noProof="0">
                <a:ln>
                  <a:noFill/>
                </a:ln>
                <a:solidFill>
                  <a:schemeClr val="tx1"/>
                </a:solidFill>
                <a:effectLst>
                  <a:outerShdw blurRad="38100" dist="38100" dir="2700000" algn="tl">
                    <a:srgbClr val="C0C0C0"/>
                  </a:outerShdw>
                </a:effectLst>
                <a:uLnTx/>
                <a:uFillTx/>
                <a:latin typeface="+mn-lt"/>
                <a:ea typeface="隶书" panose="02010509060101010101" pitchFamily="49" charset="-122"/>
                <a:cs typeface="+mn-cs"/>
              </a:rPr>
              <a:t>知识产权法律制度概述</a:t>
            </a: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p:cNvSpPr>
          <p:nvPr>
            <p:ph type="title"/>
          </p:nvPr>
        </p:nvSpPr>
        <p:spPr>
          <a:xfrm>
            <a:off x="827405" y="188595"/>
            <a:ext cx="6870700" cy="992505"/>
          </a:xfrm>
        </p:spPr>
        <p:txBody>
          <a:bodyPr vert="horz" wrap="square" lIns="91440" tIns="45720" rIns="91440" bIns="45720" anchor="b" anchorCtr="0"/>
          <a:lstStyle/>
          <a:p>
            <a:pPr eaLnBrk="1" hangingPunct="1"/>
            <a:r>
              <a:rPr lang="zh-CN" altLang="zh-CN" b="1" dirty="0">
                <a:latin typeface="文雅宋体" panose="00000500000000000000" charset="-122"/>
                <a:ea typeface="文雅宋体" panose="00000500000000000000" charset="-122"/>
              </a:rPr>
              <a:t>说明</a:t>
            </a:r>
          </a:p>
        </p:txBody>
      </p:sp>
      <p:sp>
        <p:nvSpPr>
          <p:cNvPr id="98307" name="Rectangle 3" descr="7b0a20202020227461726765744d6f64756c65223a202270726f636573734f6e6c696e65466f6e7473220a7d0a"/>
          <p:cNvSpPr>
            <a:spLocks noGrp="1"/>
          </p:cNvSpPr>
          <p:nvPr>
            <p:ph type="body"/>
          </p:nvPr>
        </p:nvSpPr>
        <p:spPr>
          <a:xfrm>
            <a:off x="467360" y="1268730"/>
            <a:ext cx="7696200" cy="3657600"/>
          </a:xfrm>
        </p:spPr>
        <p:txBody>
          <a:bodyPr vert="horz" wrap="square" lIns="91440" tIns="45720" rIns="91440" bIns="45720" anchor="t" anchorCtr="0"/>
          <a:lstStyle/>
          <a:p>
            <a:pPr marL="0" indent="0" eaLnBrk="1" hangingPunct="1">
              <a:buNone/>
            </a:pPr>
            <a:r>
              <a:rPr lang="en-US" altLang="zh-CN" dirty="0">
                <a:latin typeface="汉仪长宋简" panose="02010600000101010101" charset="-122"/>
                <a:ea typeface="汉仪长宋简" panose="02010600000101010101" charset="-122"/>
                <a:cs typeface="汉仪长宋简" panose="02010600000101010101" charset="-122"/>
                <a:sym typeface="汉仪铸字美心体简" panose="00020600040101010101" charset="-122"/>
              </a:rPr>
              <a:t>  </a:t>
            </a:r>
            <a:r>
              <a:rPr dirty="0">
                <a:latin typeface="汉仪长宋简" panose="02010600000101010101" charset="-122"/>
                <a:ea typeface="汉仪长宋简" panose="02010600000101010101" charset="-122"/>
                <a:cs typeface="汉仪长宋简" panose="02010600000101010101" charset="-122"/>
                <a:sym typeface="汉仪铸字美心体简" panose="00020600040101010101" charset="-122"/>
              </a:rPr>
              <a:t>知识产权法律制度从产生至今已有300多年的历史,加强知识产权保护已成为各国的重要战略。我国先后制定了《专利法》《著作权法》《商标法》及相关法律法规。入后，我国根据WTO规则，参考国际惯例,对现行知识产权法律制度进行了修改和完善我国知识产权保护制度也因此迈向了新的台阶，成为经济发展的强大“助推器”</a:t>
            </a:r>
            <a:r>
              <a:rPr lang="zh-CN" dirty="0">
                <a:latin typeface="汉仪长宋简" panose="02010600000101010101" charset="-122"/>
                <a:ea typeface="汉仪长宋简" panose="02010600000101010101" charset="-122"/>
                <a:cs typeface="汉仪长宋简" panose="02010600000101010101" charset="-122"/>
                <a:sym typeface="汉仪铸字美心体简" panose="00020600040101010101" charset="-122"/>
              </a:rPr>
              <a:t>。</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p:cNvSpPr>
          <p:nvPr>
            <p:ph type="title"/>
          </p:nvPr>
        </p:nvSpPr>
        <p:spPr>
          <a:xfrm>
            <a:off x="685800" y="152400"/>
            <a:ext cx="7672388" cy="1204913"/>
          </a:xfrm>
        </p:spPr>
        <p:txBody>
          <a:bodyPr vert="horz" wrap="square" lIns="91440" tIns="45720" rIns="91440" bIns="45720" anchor="b" anchorCtr="0"/>
          <a:lstStyle/>
          <a:p>
            <a:pPr eaLnBrk="1" hangingPunct="1"/>
            <a:r>
              <a:rPr lang="zh-CN" altLang="zh-CN" b="1" dirty="0">
                <a:ea typeface="隶书" panose="02010509060101010101" pitchFamily="49" charset="-122"/>
              </a:rPr>
              <a:t>知识产权概述</a:t>
            </a:r>
          </a:p>
        </p:txBody>
      </p:sp>
      <p:sp>
        <p:nvSpPr>
          <p:cNvPr id="136195" name="Rectangle 3"/>
          <p:cNvSpPr>
            <a:spLocks noGrp="1"/>
          </p:cNvSpPr>
          <p:nvPr>
            <p:ph type="body"/>
          </p:nvPr>
        </p:nvSpPr>
        <p:spPr/>
        <p:txBody>
          <a:bodyPr vert="horz" wrap="square" lIns="91440" tIns="45720" rIns="91440" bIns="45720" anchor="t" anchorCtr="0"/>
          <a:lstStyle/>
          <a:p>
            <a:pPr marL="0" indent="0" eaLnBrk="1" hangingPunct="1">
              <a:buNone/>
            </a:pPr>
            <a:r>
              <a:rPr lang="en-US" altLang="zh-CN" sz="2800" b="1" dirty="0"/>
              <a:t>  </a:t>
            </a:r>
            <a:endParaRPr lang="zh-CN" altLang="zh-CN" sz="2800" b="1" dirty="0"/>
          </a:p>
          <a:p>
            <a:pPr marL="0" indent="0" eaLnBrk="1" hangingPunct="1">
              <a:buNone/>
            </a:pPr>
            <a:endParaRPr lang="en-US" altLang="zh-CN" sz="2800" b="1" dirty="0"/>
          </a:p>
          <a:p>
            <a:pPr marL="0" indent="0" eaLnBrk="1" hangingPunct="1">
              <a:buNone/>
            </a:pPr>
            <a:endParaRPr lang="en-US" altLang="zh-CN" sz="2800" b="1" dirty="0"/>
          </a:p>
          <a:p>
            <a:pPr marL="0" indent="0" eaLnBrk="1" hangingPunct="1">
              <a:buNone/>
            </a:pPr>
            <a:r>
              <a:rPr lang="en-US" altLang="zh-CN" sz="2800" b="1" dirty="0"/>
              <a:t>   </a:t>
            </a:r>
          </a:p>
          <a:p>
            <a:pPr marL="0" indent="0" eaLnBrk="1" hangingPunct="1">
              <a:buNone/>
            </a:pPr>
            <a:endParaRPr lang="en-US" altLang="zh-CN" sz="2800" b="1" dirty="0"/>
          </a:p>
          <a:p>
            <a:pPr marL="0" indent="0" eaLnBrk="1" hangingPunct="1">
              <a:buNone/>
            </a:pPr>
            <a:endParaRPr lang="zh-CN" altLang="zh-CN" sz="2800" b="1" dirty="0"/>
          </a:p>
        </p:txBody>
      </p:sp>
      <p:sp>
        <p:nvSpPr>
          <p:cNvPr id="2" name="单圆角矩形 1"/>
          <p:cNvSpPr/>
          <p:nvPr/>
        </p:nvSpPr>
        <p:spPr>
          <a:xfrm>
            <a:off x="4716145" y="4565015"/>
            <a:ext cx="2258695" cy="1104900"/>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latin typeface="海派腔调滚石黑简 特黑" panose="02010604000000000000" charset="-122"/>
                <a:ea typeface="海派腔调滚石黑简 特黑" panose="02010604000000000000" charset="-122"/>
                <a:sym typeface="海派腔调滚石黑简 特黑" panose="02010604000000000000" charset="-122"/>
              </a:rPr>
              <a:t>知识产权是有形的吗？</a:t>
            </a:r>
          </a:p>
        </p:txBody>
      </p:sp>
      <p:sp>
        <p:nvSpPr>
          <p:cNvPr id="4" name="文本框 3">
            <a:extLst>
              <a:ext uri="{FF2B5EF4-FFF2-40B4-BE49-F238E27FC236}">
                <a16:creationId xmlns:a16="http://schemas.microsoft.com/office/drawing/2014/main" id="{CC7385BB-0513-4BCD-91AD-CEC29855BB19}"/>
              </a:ext>
            </a:extLst>
          </p:cNvPr>
          <p:cNvSpPr txBox="1"/>
          <p:nvPr/>
        </p:nvSpPr>
        <p:spPr>
          <a:xfrm>
            <a:off x="827584" y="1700808"/>
            <a:ext cx="7272807" cy="4401205"/>
          </a:xfrm>
          <a:prstGeom prst="rect">
            <a:avLst/>
          </a:prstGeom>
          <a:noFill/>
        </p:spPr>
        <p:txBody>
          <a:bodyPr wrap="square" rtlCol="0">
            <a:spAutoFit/>
          </a:bodyPr>
          <a:lstStyle/>
          <a:p>
            <a:r>
              <a:rPr lang="zh-CN" altLang="en-US" sz="2800" dirty="0">
                <a:latin typeface="+mn-ea"/>
                <a:ea typeface="+mn-ea"/>
              </a:rPr>
              <a:t>知识产权是指人们对智力性创造成果所依法享有的权利</a:t>
            </a:r>
            <a:r>
              <a:rPr lang="en-US" altLang="zh-CN" sz="2800" dirty="0">
                <a:latin typeface="+mn-ea"/>
                <a:ea typeface="+mn-ea"/>
              </a:rPr>
              <a:t>,</a:t>
            </a:r>
            <a:r>
              <a:rPr lang="zh-CN" altLang="en-US" sz="2800" dirty="0">
                <a:latin typeface="+mn-ea"/>
                <a:ea typeface="+mn-ea"/>
              </a:rPr>
              <a:t>包括著作权、专利权、商标权、商业秘密权、植物新品种权等其他知识产权。</a:t>
            </a:r>
            <a:endParaRPr lang="en-US" altLang="zh-CN" sz="2800" dirty="0">
              <a:latin typeface="+mn-ea"/>
              <a:ea typeface="+mn-ea"/>
            </a:endParaRPr>
          </a:p>
          <a:p>
            <a:endParaRPr lang="en-US" altLang="zh-CN" sz="2800" dirty="0">
              <a:latin typeface="+mn-ea"/>
              <a:ea typeface="+mn-ea"/>
            </a:endParaRPr>
          </a:p>
          <a:p>
            <a:pPr marL="457200" indent="-457200">
              <a:buFont typeface="Arial" panose="020B0604020202020204" pitchFamily="34" charset="0"/>
              <a:buChar char="•"/>
            </a:pPr>
            <a:r>
              <a:rPr lang="zh-CN" altLang="en-US" sz="2800" dirty="0">
                <a:latin typeface="+mn-ea"/>
                <a:ea typeface="+mn-ea"/>
              </a:rPr>
              <a:t>专有性</a:t>
            </a:r>
          </a:p>
          <a:p>
            <a:pPr marL="457200" indent="-457200">
              <a:buFont typeface="Arial" panose="020B0604020202020204" pitchFamily="34" charset="0"/>
              <a:buChar char="•"/>
            </a:pPr>
            <a:r>
              <a:rPr lang="zh-CN" altLang="en-US" sz="2800" dirty="0">
                <a:latin typeface="+mn-ea"/>
                <a:ea typeface="+mn-ea"/>
              </a:rPr>
              <a:t>地域性</a:t>
            </a:r>
          </a:p>
          <a:p>
            <a:pPr marL="457200" indent="-457200">
              <a:buFont typeface="Arial" panose="020B0604020202020204" pitchFamily="34" charset="0"/>
              <a:buChar char="•"/>
            </a:pPr>
            <a:r>
              <a:rPr lang="zh-CN" altLang="en-US" sz="2800" dirty="0">
                <a:latin typeface="+mn-ea"/>
                <a:ea typeface="+mn-ea"/>
              </a:rPr>
              <a:t>时间性</a:t>
            </a:r>
          </a:p>
          <a:p>
            <a:endParaRPr lang="en-US" altLang="zh-CN" sz="2800" dirty="0">
              <a:latin typeface="+mn-ea"/>
              <a:ea typeface="+mn-ea"/>
            </a:endParaRPr>
          </a:p>
          <a:p>
            <a:endParaRPr lang="en-US" altLang="zh-CN" sz="2800" dirty="0">
              <a:latin typeface="+mn-ea"/>
              <a:ea typeface="+mn-ea"/>
            </a:endParaRPr>
          </a:p>
          <a:p>
            <a:endParaRPr lang="zh-CN" altLang="en-US" sz="2800" dirty="0">
              <a:latin typeface="+mn-ea"/>
              <a:ea typeface="+mn-ea"/>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p:cNvSpPr>
          <p:nvPr>
            <p:ph type="title"/>
          </p:nvPr>
        </p:nvSpPr>
        <p:spPr>
          <a:xfrm>
            <a:off x="683895" y="116840"/>
            <a:ext cx="7672705" cy="775970"/>
          </a:xfrm>
        </p:spPr>
        <p:txBody>
          <a:bodyPr vert="horz" wrap="square" lIns="91440" tIns="45720" rIns="91440" bIns="45720" anchor="b" anchorCtr="0"/>
          <a:lstStyle/>
          <a:p>
            <a:pPr eaLnBrk="1" hangingPunct="1"/>
            <a:r>
              <a:rPr lang="zh-CN" altLang="zh-CN" b="1" dirty="0">
                <a:ea typeface="隶书" panose="02010509060101010101" pitchFamily="49" charset="-122"/>
              </a:rPr>
              <a:t>著作权制度</a:t>
            </a:r>
          </a:p>
        </p:txBody>
      </p:sp>
      <p:sp>
        <p:nvSpPr>
          <p:cNvPr id="137219" name="Rectangle 3"/>
          <p:cNvSpPr>
            <a:spLocks noGrp="1"/>
          </p:cNvSpPr>
          <p:nvPr>
            <p:ph type="body"/>
          </p:nvPr>
        </p:nvSpPr>
        <p:spPr>
          <a:xfrm>
            <a:off x="467360" y="836930"/>
            <a:ext cx="7696200" cy="4666615"/>
          </a:xfrm>
        </p:spPr>
        <p:txBody>
          <a:bodyPr vert="horz" wrap="square" lIns="91440" tIns="45720" rIns="91440" bIns="45720" anchor="t" anchorCtr="0"/>
          <a:lstStyle/>
          <a:p>
            <a:pPr eaLnBrk="1" hangingPunct="1">
              <a:buFont typeface="Wingdings" panose="05000000000000000000" charset="0"/>
              <a:buChar char="Ø"/>
            </a:pPr>
            <a:r>
              <a:rPr lang="zh-CN" altLang="zh-CN" sz="2400" b="1" dirty="0"/>
              <a:t>著作权,是指作者或者其他著作权人基于文学、艺术和科学作品而依法享有的各项专有权利的总称。</a:t>
            </a:r>
          </a:p>
          <a:p>
            <a:pPr eaLnBrk="1" hangingPunct="1">
              <a:buFont typeface="Wingdings" panose="05000000000000000000" charset="0"/>
              <a:buChar char="Ø"/>
            </a:pPr>
            <a:r>
              <a:rPr lang="zh-CN" altLang="zh-CN" sz="2400" b="1" dirty="0"/>
              <a:t>著作权通常有</a:t>
            </a:r>
            <a:r>
              <a:rPr lang="zh-CN" altLang="zh-CN" sz="2400" b="1" u="sng" dirty="0">
                <a:solidFill>
                  <a:srgbClr val="7030A0"/>
                </a:solidFill>
              </a:rPr>
              <a:t>狭义</a:t>
            </a:r>
            <a:r>
              <a:rPr lang="zh-CN" altLang="zh-CN" sz="2400" b="1" dirty="0"/>
              <a:t>和</a:t>
            </a:r>
            <a:r>
              <a:rPr lang="zh-CN" altLang="zh-CN" sz="2400" b="1" u="sng" dirty="0">
                <a:solidFill>
                  <a:schemeClr val="bg2">
                    <a:lumMod val="75000"/>
                  </a:schemeClr>
                </a:solidFill>
              </a:rPr>
              <a:t>广义</a:t>
            </a:r>
            <a:r>
              <a:rPr lang="zh-CN" altLang="zh-CN" sz="2400" b="1" dirty="0"/>
              <a:t>之分。</a:t>
            </a:r>
            <a:r>
              <a:rPr lang="zh-CN" altLang="zh-CN" sz="2400" b="1" dirty="0">
                <a:solidFill>
                  <a:srgbClr val="7030A0"/>
                </a:solidFill>
              </a:rPr>
              <a:t>狭义的著作权是指作者依法享有的权利</a:t>
            </a:r>
            <a:r>
              <a:rPr lang="zh-CN" altLang="zh-CN" sz="2400" b="1" dirty="0"/>
              <a:t>，包括著作人身权和著作财产权;</a:t>
            </a:r>
            <a:r>
              <a:rPr lang="zh-CN" altLang="zh-CN" sz="2400" b="1" dirty="0">
                <a:solidFill>
                  <a:schemeClr val="bg2">
                    <a:lumMod val="75000"/>
                  </a:schemeClr>
                </a:solidFill>
              </a:rPr>
              <a:t>广义的著作权除了包括狭义的著作权以外,还包括作品传播者依法享有的权利</a:t>
            </a:r>
            <a:r>
              <a:rPr lang="zh-CN" altLang="zh-CN" sz="2400" b="1" dirty="0"/>
              <a:t>,即著作邻接权或与著作权有关的权利,这里的传播者主要是指艺术表演者、录音录像制品制作者和广播电视组织者等。</a:t>
            </a:r>
          </a:p>
          <a:p>
            <a:pPr eaLnBrk="1" hangingPunct="1">
              <a:buFont typeface="Wingdings" panose="05000000000000000000" charset="0"/>
              <a:buChar char="Ø"/>
            </a:pPr>
            <a:r>
              <a:rPr lang="zh-CN" altLang="zh-CN" sz="2400" b="1" dirty="0">
                <a:solidFill>
                  <a:schemeClr val="accent2"/>
                </a:solidFill>
                <a:highlight>
                  <a:srgbClr val="FFFF00"/>
                </a:highlight>
              </a:rPr>
              <a:t>著作邻接权也包括人身权与财产权两部分</a:t>
            </a:r>
            <a:r>
              <a:rPr lang="zh-CN" altLang="zh-CN" sz="2400" b="1" dirty="0">
                <a:solidFill>
                  <a:schemeClr val="tx2">
                    <a:lumMod val="50000"/>
                  </a:schemeClr>
                </a:solidFill>
              </a:rPr>
              <a:t>。</a:t>
            </a:r>
          </a:p>
          <a:p>
            <a:pPr eaLnBrk="1" hangingPunct="1">
              <a:buFont typeface="Wingdings" panose="05000000000000000000" charset="0"/>
              <a:buChar char="Ø"/>
            </a:pPr>
            <a:r>
              <a:rPr lang="zh-CN" altLang="zh-CN" sz="2400" b="1" dirty="0">
                <a:solidFill>
                  <a:srgbClr val="C00000"/>
                </a:solidFill>
              </a:rPr>
              <a:t>著作人身权</a:t>
            </a:r>
            <a:r>
              <a:rPr lang="zh-CN" altLang="zh-CN" sz="2400" b="1" dirty="0"/>
              <a:t>包括</a:t>
            </a:r>
            <a:r>
              <a:rPr lang="zh-CN" altLang="zh-CN" sz="2400" b="1" dirty="0">
                <a:solidFill>
                  <a:srgbClr val="C00000"/>
                </a:solidFill>
              </a:rPr>
              <a:t>署名权、发表权、修改权和保护作品完整性权等</a:t>
            </a:r>
            <a:r>
              <a:rPr lang="zh-CN" altLang="zh-CN" sz="2400" b="1" dirty="0"/>
              <a:t>;</a:t>
            </a:r>
            <a:r>
              <a:rPr lang="zh-CN" altLang="zh-CN" sz="2400" b="1" dirty="0">
                <a:gradFill>
                  <a:gsLst>
                    <a:gs pos="0">
                      <a:srgbClr val="007BD3"/>
                    </a:gs>
                    <a:gs pos="100000">
                      <a:srgbClr val="034373"/>
                    </a:gs>
                  </a:gsLst>
                  <a:lin scaled="0"/>
                </a:gradFill>
              </a:rPr>
              <a:t>著作财产权</a:t>
            </a:r>
            <a:r>
              <a:rPr lang="zh-CN" altLang="zh-CN" sz="2400" b="1" dirty="0"/>
              <a:t>包括</a:t>
            </a:r>
            <a:r>
              <a:rPr lang="zh-CN" altLang="zh-CN" sz="2400" b="1" dirty="0">
                <a:solidFill>
                  <a:srgbClr val="0070C0"/>
                </a:solidFill>
              </a:rPr>
              <a:t>复制权、发行权、表演权、播放权、展览权、改编权等</a:t>
            </a:r>
            <a:r>
              <a:rPr lang="zh-CN" altLang="zh-CN" sz="2400" b="1" dirty="0"/>
              <a:t>权利。</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628,&quot;width&quot;:13812}"/>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081c37c2-9f05-4413-a99f-be19081d32dd}"/>
  <p:tag name="TABLE_ENDDRAG_ORIGIN_RECT" val="629*358"/>
  <p:tag name="TABLE_ENDDRAG_RECT" val="2*75*629*358"/>
  <p:tag name="TABLE_EMPHASIZE_COLOR" val="16736824"/>
  <p:tag name="TABLE_SKINIDX" val="2"/>
  <p:tag name="TABLE_COLORIDX" val="3"/>
  <p:tag name="TABLE_COLOR_RGB" val="0x000000*0xFFFFFF*0x212121*0xFFFFFF*0xFF6238*0xFFD147*0xFFB57D*0xFF7A51*0xFFD791*0xFF8C6D"/>
</p:tagLst>
</file>

<file path=ppt/tags/tag3.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5496,&quot;width&quot;:7500}"/>
</p:tagLst>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宋体"/>
        <a:cs typeface=""/>
      </a:majorFont>
      <a:minorFont>
        <a:latin typeface="Comic Sans MS"/>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customData xmlns="http://www.wps.cn/officeDocument/2013/wpsCustomData" xmlns:s="http://www.wps.cn/officeDocument/2013/wpsCustomData">
  <extobjs>
    <extobj name="C9F754DE-2CAD-44b6-B708-469DEB6407EB-1">
      <extobjdata type="C9F754DE-2CAD-44b6-B708-469DEB6407EB" data="ewoJIkZpbGVJZCIgOiAiMTU3OTcwMDk5NjE1IiwKCSJHcm91cElkIiA6ICIxNDExMDg3ODkiLAoJIkltYWdlIiA6ICJpVkJPUncwS0dnb0FBQUFOU1VoRVVnQUFBZDBBQUFHSENBWUFBQUQxS0lqL0FBQUFDWEJJV1hNQUFBc1RBQUFMRXdFQW1wd1lBQUFnQUVsRVFWUjRuTzNkZDFoVDU5OEc4RHNMRU5rZ2loTVppcVB1YXJYdXJjVlZyVnIzcUtOYXQzVnZSWEhnVnR5amZWRnJmMnJkZ2dPM2RkZXRxSWdLZ2dpRUpRaUU1UDBEalNBSk1rK0EzSi9yNnRXYzU2eHZqT2JPV2M4alVxbFVLaEFSRVZHZUVJbEVvayt2eGJvc2hJaUlTSjh3ZEltSWlBVEMwQ1VpSWhJSVE1ZUlpRWdnREYwaUlpS0JNSFNKaUlnRXd0QWxJaUlTQ0VPWGlJaElJQXhkSWlJaWdUQjBpWWlJQk1MUUpTSWlFZ2hEbDRpSVNDQU1YU0lpSW9Fd2RJbUlpQVRDMENVaUloSUlRNWVJaUVnZ0RGMGlJaUtCTUhTSmlJZ0V3dEFsSWlJU0NFT1hpSWhJSUF4ZElpSWlnVEIwaVlpSUJNTFFKU0lpRWdoRGw0aUlTQ0FNWFNJaUlvRXdkSW1JaUFUQzBDVWlJaElJUTVlSWlFZ2dERjBpSWlLQk1IU0ppSWdFd3RBbElpSVNDRU9YaUloSUlBeGRJaUlpZ1RCMGlZaUlCTUxRSlNJaUVnaERsNGlJU0NBTVhTSWlJb0V3ZEltSWlBVEMwQ1VpSWhJSVE1ZUlpRWdnREYwaUlpS0JNSFNKaUlnRXd0QWxJaUlTQ0VPWGlJaElJRkpkRjBCRWhZOTkxV2E2TG9GMEtPQytyNjVMeUxkNHBFdEVSQ1FRaGk0UkVaRkFlSHFaaVBJVVR6WHFCMTVTeUJ3ZTZSSVJFUW1Fb1V0RVJDUVFoaTRSRVpGQUdMcEVSRVFDWWVnU0VSRUpoS0ZMUkVRa0VJWXVFUkdSUUJpNlJFUkVBbUhvRWhFUkNZU2hTMFJFSkJDR0xoRVJrVUFZdWtSRVJBSmg2QklSRVFtRW9VdEVSQ1FRaGk0UkVaRkFHTHBFUkVRQ1llZ1NFUkVKaEtGTFJFUWtFSVl1RVJHUlFCaTZSRVJFQW1Ib0VoRVJDWVNoUzBSRUpCQ0dMaEVSa1VBWXVrUlVJSVdGeXhId0tpakw4L0t6NExmdkVCWXUxM1VabEljWXVrUlVJQzFZdWg1TjIvZko4cnlzU2twUzRFTkNRb2JMTFBMWWlMRlQzTksxcjF5L0EvY2UrbVY2WC9WYmRFZjMvbU95WEtNMlEwYlBRTGUrbzVDVXBNaTFiVkxPU0hWZEFCRlJSbnhPWDlUWUhoenlUdXY4ak9ZQmdFZ3NScXRtRFpDc1ZDSThYSTdRZHhGNCt5NE1vZS9DOFNZNEZJRkJJUWg4RTRMWGdjRUlEUXZIYjBQN1l2eHZBN1hXZU5MM0V2d0RYbU9sKzNSMTIrT24vbGk3eVFzYnR1N0JNcmZKY0czYkxOUHZPYmRjdW5JVFNxVUtNaG0vNnZNTGZoSkVsSzhOSFRNejIvTzF6Wk9JeFJnN2NnQldyTnNPcFZLbGRYMGpRME9VS1dXSDkzSHg2cmE3RDU3QXlOQVFGWnpzTTZ6THhka0JPenpkTVd6TVRJejZmVDVlQndiajExOTZaYmhPYm9yL2tJQzQrQSt3SzJFcjJEN3A2eGk2UkpTdmVSL1lwckY5eWNyTk9IM3Vpc2I1R2MwREFKRkloSmpZOTdoNy96R3NMQzFnYlcwSkcydExlRzdaaFhkaEVmRDVaenRzaTFuRHd0dzAzYm9kZXd5SGczMFpuRG55eDFkcmIxaS9OcnkyZUtELzhNbFl2SEl6SE11WFJlc1dEYis2WG00SStYaTBYN3BrY1VIMlI1bkQwQ1dpZksyaWMzbU43VjA2dEVJRkozdU44ek9hbDlybU5XbXZ3Lzdmbm9ONEZ4YngxYVBZcktoUnJSSjJiMXVPdzhmUHFBUFh2cXIyVTgzK0FhODF6cGVJeFhoKzkzU205K3YvOGpVQW9IVEpFbG1zbVBJU1E1ZUk4cjJNUXNwejYrNHN6d3U0NzV2am1yS2lzb3NUS3JzNHFhZTdkbXFqY2JsOUI3MWhZbUtNTmkwYXBac25FV2Z0dmxlL1p3RUFQb2N2NVE4TVhTSXFFS3dzelRHd1Q5Y2NiV1A3LysxRGhEd0tBRFRlYlJ3YUZxNTEzb1JSZzFDbWxGMm05elY3NFdxWUZEWEcrRkdEMGdXbWg5c1VqZXZzTytnTld4dHJyZk96NHU3OXh3Q0FldytlSUVJZUNTdExpeHh2azNLT29VdEVTRXhNUW1SVU5LS2lZeEVaRlkzSXFCaEVSVVVqNW4wY2twS1NrSlNrK1BoZnltdUZRb0hFajlOcFh5Y2pNU2twVDJxME1EZkRxR0Y5YzdTTkE0ZFBxa1AzbnlPbnRDNm5hZDZndnQweUhib1I4aWo0bnY4WHJ3S0RjZjNXUGF6em1JMWlObGJaS3pvYlZDb1ZydDY0QXdCUUtsWHdQWDlWNjlFMUNZdWhTMVFJS1JRS2hMd05RMUR3V3dRRnY4WGJ0MkdJaklwUkIycEt3TVlnNnVQcitBOFpQNGVhbnpSMzdRZi9nS3lkTXRWMDQ5T1hwNWc5dCs3RzRoV2JOTTdMS2l0TGN4emNzd0hEeHM3RXRSdDM0ZHA5S0Rhc21JZWExU3ZuYUx1WmRmZitFMFRJbytEa1VBNXZndDlpM3lGdmhtNCt3ZEFsS29CaVkrTVFHQnlDTjhHaGVCUDhGa0Z2M2lJb09CUkJiMUxhM3I0THkvQlJtSUxteXVtOWtFblRmbDI1ejUyWXFYV256RjZtZnIxMzV5b2tLZEozRkpHc1ZPTFBQZi9rck1ndldGcVl3V3V6QnliTlhJSURSMDdpa1orL1lLRjd6T2NjQU1DMWJWTThlLzRTUjMzT0lUQW9CS1ZMOGFZcVhXUG9FdVZUS3BVS0lhRmhlUG9zQUg3UEF2RGsyUXY0UFhzQi94ZXZFUlA3UGxmM0paVktZVzVtQW5NelUxaVltOEhjM0FRV1ptWXdOUzBLQXdNWlpESVpaRklwWkRJcFpESVpER1JTU0Q5T0c4aGtrS21uVStiMUh6NDVWK3V6SzE0c1hWdlByajlrYXQzVW9XdGpiYWx4R2U5VEYvQW1PQlF5bVJSSlNRb2NPWEVXY2ZIeDZONmxYZllLL2tnbWsyS0YrelIwN2RRR0RldlhSb1E4Q203TFBETmNKelFzSEJPbXUydWQvN1hydlFxRkF2c09lUU1BMnJacWpKY1ZnM0RFK3l5MmUrM0h6RWtqc3Y0bUtGY3hkSWwwVEtWU0lTeGNEcjluQWZCN0hnQy9weW5oNnZjc0lOdmhLaEdMVWJ5NERVclpGVWRKTzF2WUZTOEdTMHZ6bEVBMU00V0Z1YW42LzJabXBqQXVZZ1NSU0pUTDd5eHZLWktUYzJVN1NxVVNLOWZ2UU0zcWxSRVZGUVAvZ05lWXYyUXQzb2FHUXg0WmhXRURlK1o0SHczcjF3WUF4TVhGWTk5Qjd3eVhqWTJOeTNDWnI0WHVvZU5uRUJZdVI0MXFsZURpN0FBbmgzSW9ZV3VEWFhzUFllU1FYcnloU3NjWXVrUUNpNHFPd2UwN0QzSHp2d2U0ZGVjQkhqNStCbmxrZEphMllXNW1pcEoydHA5RHRZUXRTdG5ab3FSZGNaU3lzMFd4WXRhUVNpUjU5QTd5QjZmcUxYTmxPd2VQblliZnN3Q3M4NWdOanpVcG5Xbjh1V2taZWc0Y2gwVWVHeEVkSFl2ZngveVM3ZTBuSlNsdy9PUTV0R3ZWQktWTGxkQjR2ZmpUOWVScVZTcml3TzcxV1g0ODZCTkZjakxXYlB3VEFOQzNaMmNBZ0ZRaVFaK2VuYkJzOVZhc1dMY0Q4MmVNemZaN29aeGo2QkxsSWFWU0JmK0FWeWtCKzk4RDNQenZBWjc1djh6MCtzVnNyRkRCeVI0VkhPMVJ3Yms4S2ppVmg3TmpPWmlabXVSaDFmbmJEMjJhSXZSZE9MNnQ5VTJtbHI5KzZ4NXNpMWxybkJjVCt4NkxQRGJDMmJFYzJyVnFyQTdkQ2s3MjhOcVNFcnpyTm50QnFWUmk4cmloMmFyMzh0VmJHRDFwQVZ6YlhzTGFaYlBTelE5OUY0NjFHLytFVkNLQis5eUoyUTVjQU5qcHRSOHZBZ0pSdmx4cGRIYjkvS05rUUs4ZnNXWG5Ybmp0UFlTdUhkdWdSclZLMmQ0SDVReERseWdYZlVoSXdLMy9IdUxtZi9mVlFSc2RFL3ZWOWF3c3plSHNtTktEVWtySWxvZXprejBzTGN3RXFMcGdtVEJxVUphVzc5YTVyZFo1N3NzM0lmUmRPT1pOSHdQeEYyRlhxYUlqdG5zdVF1L0JFL0QzUHlmd1MvL3VzTGJLK3FsWjd6TXBneTQwYlZoWDQveDVpOWZoZlZ3OFJnN3ByZTVBUTZWU1llK0I0eWhmdGpUcTFxbVdxZjBFdkFwUy8yaVlPSHB3bXZBMk1USEd5Q0Y5NExiTUUrT25MY0toUFJ0Z1ltS2M1ZmRDT2NmUUpjcWhGeThEY2ZiaU5aeTdlQTFYcnQxR1FrSmloc3NiR1JxaTJqY1ZVYnQ2RmRTcVhnVTFxbFVTOUJuT2dpbzdqd3A5S2ZXalE5Nm5MOEJyN3lIVXIxc1RiVnVtN3dFS0FHcFZyNEsxSHJOUnVtU0piQVd1VXFtRTk2a0xrRXFsYU5YOCszVHp2VTlmd0pFVHZuQnhkc0RZRVFQVTdYN1BBakJ0amdlS0Y3ZUI5NEZ0TURVcG11Ris0ajhrWU1UNE9ZaUwvNERtamIvREQyMmFwbHRtWU4rdTJIL1lCNCtlUE1lNHFXN1l1R3ArdWg4YWxQY1l1a1JaRlA4aEFWZXUzY2JaQzFkeDd1STF2SHo5SnNQbFM1Y3FnVnJWcTZCVzljcW9WYU1LS2xkMGhGVEtmM3JabGRsSGhiNlUraTVtaFVLQnliT1dRaWFUWXY2TWpNZXZiZEdrZnJiMkJ3RFhidDVGZUVRa0duLy9MY3pOMGc2ZUVDR1B4UFI1SzJCb2FJQ1ZTNmFuR1g2dm9uTjVEQjNZQTU1YmQyTzIyMm9zWHpSVjZ6NFV5Y2tZTlhFZUhqNStCbXNyQ3l5Y00wSGpjbEtKQkI1dVU5Q2w5MGljOUwyTWlkTVhZNm5iNUJ5ZHpxYXM0Nzk4b2t6d0QzZ04zL1AvNHV5RmE3aDY4dzRTRTdYM3V2Uk41UXFvWDdjbWF0VklDVnB0MXhNcGV6TDdxTkNYVW9ldVZDcEYvYm8xVWFOYUpUZzVsTXZTZHJMU2NjWlI3N01BZ0hhdEdxZHBUMHhNd3NnSjh4QVdMc2Y4R1dQaDR1eVFidDJ4SXdiZ3hLa0wySC9ZQjIxYU50VFlIM05DUWlKKyszMGVUcDI5REtsVWl2WEw1NkNFclkzV2VpcTdPR0hoclBHWU1OMGQrdy83SUNZMkZoNExwK3IxUFFKQ1krZ1NhZkVxTUJpSGo1L0I0V05uOFBpcHY5YmxyQ3d0MFBqN09talNzQzRhTi9nMlc2Y2hTWGhUSnd4SG1WenFMQ0lwU1hPSEcwZTl6MEVzRnFGMTg4L0QrWVcrQzhlNHFRdHg1ZHB0ZEhadGliNDlPMEdoVUNBbU5nN1JNYkdReTZNUUxvOUVSRVFrS3JzNDRjWExRRXlmdHdKMWExZFBjNDAvK08wNy9EcHVOdjY3K3doU2lRU3JsOHhBdlRyVnYxcHIxMDV0RVBvdUhJdFhic1pKMzh0bzMyMElsc3liaEFiMWF1Yktud1ZsaktGTGxFcElhQmlPbnZERm9lTm5jT2ZlWTQzTFNNUmkxS3BSQlUwYTFrV1RoblZSeGNVWlluSEJlc2ExSU51ejcyaXViS2RzNmN3UFh2Q2w4SWhJV0ZxWVFTd1c0L3F0ZXdnS0RvR1JvV0dhWlM1ZHVZa0llU1RxMXFtVzVvZlk1cDE3Y2VuZld3QUEzL05YNFZLN0xUNGtaTndOWjFpNEhITVdyY2FxeFRNQUFQc1ArMkR1b3JXSWlvNUJFU05EckhDZnJ2VzZ0Q2EvL3RJTEJnWXl1QzN6UkdCUUNIb05IZy9YdHMwMDNsMU51WXVoUzNvdlFoNkY0eWZQNGRDeE03aDI4eTVVcXZUZEoxcGFtS0YxODRabzJxZ2V2dit1RmsvSDZWRHEwOFM2MHJyelFNZ2pveUNUeWRRM3puMWJPKzBqVFBzUCt3QUEyalJQTzJoOTM1NmRzY05yUHl3dHpHRmpiUWtiYTBzVXM3YUVqYlVWckswdFlHMXBBV3NyQzFoYlc4TGEwZ0lpc1FqdGZoeU1nMGRQbzJQN0ZxaGZ0eVkyYmY4TFVkRXhLRlBLRHA0cjVxSnFaZWNzdjRmQi9YNkNzNk05SnM1WWpQQndPWDdLNEM1dnlqME1YZEpMQ29VQ0ozMHZZOCsrbzdoNCtRYVNsY3AweTN3YTE3Ump1K2I0L3J0YXZQbEp4MHFWTEk3azVHU2NPKzZWcmZXYnRPdU5VaVdMNTBvdERlclZ3bzNiOXdHVkNoS3BCTjlVcm9CWlUzNUxzMHpIOWkyUW5LeFVEMXovU2RuU2R2Qzc1Wk9sSHNBbWpSMks4NWV1b1ZJRlJ4Z1hNY0xXdFF1eDNXc2Z4bzBjaUtMR1JiTDlQaHAvL3kxT0hkcUJtN2Nmb0ltV1I1b29kNGxVbW43V0V4VlN3Vy9mWWZmZlI3Qm4zMUdFdmd0UE43K0lrU0ZhTkcyQWp1MmFvMG5EdWpBME5OQkJsUVZmNmtIbmhSNHdublNEbjdsMm9sUy9zUGpUblFvOXBWS0ZpMWR1NE0rL0R1TDAyY3ZwUnQrUnlhUm8xdmc3ZEd6WEhNMmIxSWR4RVNNZFZVcEVoUjFEbHdxdENIa1UvdjduT0hidFBhenhXVnJIOG1YUnUwZEhkTzNZT3QwemxFUkVlWUdoUzRXT2Y4QnJlRzdkallOSFQ2VjdubFlxa2FCdHkwYm8wN01UNnRXcFh1QkcxaUdpZ28yaFM0WEd3OGZQc0g2ekY0NzZuRXQzQjNKSk8xdjA3dDRSM2J1MFk1ZUxSS1F6REYwcThHNys5d0RyTnYwZnpwei9OOTI4Wm8zcm9VK1BUbWphcUI2N3V5TWluV1BvVW9Ha1VxbHc4ZCtiV0xmSkMvOWUveS9OUElsWWpFNC90TVN2di9TQ3MyUFd1dmdqSXNwTERGMHFjQzVjdm9GbHE3Zml6djIwUFViSlpGSjA3OUlld3diMXpGRnZRMFJFZVlXaFN3WEc0NmYrV0xoc0E4NWZ1cDZtM2JpSUVYcjM2SWhmK25WSGNWc09Ma0JFK1JkRGwvSzl0NkhoV0w1MkcvNys1M2lhWjJ6TlRFMHdzTStQR05DN0t3ZDdKNklDZ2FGTCtkYjd1SGhzM3ZFWE5tN2JnL2dQbnp1RU56Q1FZVkNmcmhneHBEZjdRQ2FpQW9XaFMvbE9zbEtKdnc4Y2g4ZWFiWGdYRnBGbVhxY2ZXdUQzMGIrZ2RDNE55VVpFSkNTR0x1VXI5eDgreFpRNVMzSC80ZE0wN1hYclZNT00zMGVnV3BXS09xcU1pQ2puR0xxVUw4VEZmOENLZGR1eDlZKy8wMXkzZGJBdmc2a1RocU5sMC9yc1BZcUlDanlHTHVuYzJRdFhNWDMrQ2dTOWVhdHVNekV4eHNSUmc5R25SMGNPcVVkRWhRYS96VWhud3NMbG1PdStGb2VQbjBuVDNyWmxJOHlaTmhvbGJHMTBWQmtSVWQ1ZzZKTGdWQ29WL3Y3bkJCWXNXWS9vbUZoMXUxM3hZcGczWXl4YU5XdWd3K3FJaVBJT1E1Y0VKWStNeHVUWlMrRnorcUs2VFNRU1lVQ3ZMcGc0ZWpDS0ZqWFdZWFZFUkhtTG9VdUN1WHoxTnNaTmRjUGIwSEIxVzZXS2puQ2ZPeEhWcTdyb3NESWlJbUV3ZENuUEtSUUtlS3pkamcxYmQ2dUgzQk9MUmZodGFGK01IdDZYTjBvUmtkN2d0eDNscVlCWFFSZ3phVUdhd1Fuc2loZkRxc1V6VUxkT05SMVdSa0t4cjlwTTF5VVE1UnNjWUpUeXpJRWpKL0ZEdHlGcEFyZDk2eVk0Y1dBckE1ZUk5QktQZENuWEtSUUtMRmpxaVIxZSs5VnRSWXdNTVhmNkdQelV1UzA3dVNBaXZTVlNmYnJJUnBRTEl1UlJHRGxoTHE1Y3U2MXVxMXJaR2F1WHpJU0RmUmtkVmtaRXBCdWlWRWNhUE5LbFhQUHc4VE1NR1QwalRjOVMzVHEzaGR2TWNUQTBOTkJoWlVSRStRTkRsM0xGa1JPK21EaDlNVDRrcEF6Qkp4R0xNV1B5U0F6bzFZV25rNG1JUG1Mb1VvNG9sU29zWGIwRm5sdDJxZHNzTGN5d3ptTU9HdFNycWNQS2lJanlINFl1WlZ0aVloTEdUMTJJSTk1bjFXMHVGUnl3ZWMwQ2xDbGxwN3ZDaUlqeUtZWXVaVXRzYkJ5R2pwbUJ5MWMvM3pEVnZuVVRMSE9iQXVNaVJqcXNqSWdvLzJMb1VwYUZoY3ZSZi9oa1BIajBlYUQ1NFlONll2SzRvYngrUzBTVUFZWXVaY25MMTIvUWIranZlUG42amJwdCtzUmZNV1JBZHgxV1JVUlVNREIwS2RNZVBIcUtmc01tSVR3aUVnQWdsVWl3Wk1Fay9OaWh0WTRySXlJcUdCaTZsQ2wzN2oxRzd5RVRFQnNiQnlDbGh5blBGWFBSdEZFOUhWZEdSRlJ3TUhUcHErNDk5RU9mSVJQVmdXdGhib3J0NjkxUnMzcGxIVmRHUkZTd01IUXBRdzhlUFVXZlh5WWlKdlk5QU1ESzBoeTd0NjFBUmVmeU9xNk1pS2pnNFNoRHBOVmpQMy8wR1RJUlVkRXhBRkk2dmRpMWRUa0RsNGdvbXhpNnBKSGZzd0QwR2p3ZThzaG9BQ21ubEwyMmVNQ2xnb09PS3lNaUtyZzR5aENsRS9BcUNOMzZqa0pZdUJ3QVlHWnFnbDFibDZOcVpXY2RWMFpFVlBDa0htV0lSN3FVUmxpNEhQMkcvcTRPWEZPVG92aS9MY3NZdUVSRXVZQ2hTMnJ2NCtJeGFNUlV2QW9NQnBEeVdOQWZHNWVnV3BXS09xNk1pS2h3WU9nU0FFQ2hVR0RraExtNCsrQUpBRUFzRm1HdHgydytGa1JFbElzWXVnU1ZTb1ZwYzVmajdJV3I2cllGTThhaFJaUDZPcXlLaUtqd1llZ1NWbm51eE40RHg5WFRJNGYwUnEvdUhYUllFUkZSNGNUUTFYUEhmTTVoNWZxZDZ1a2ZPN1RHeE5HRGRWZ1JFVkhoeFVlRzlKamZzd0IwL3ZsWHhNVi9BQUEwcUZjVE96Y3NnVXpHanNxSWlISkw2a2VHR0xwNktqb21GaDE3REVmQXF5QUFRSmxTZGppOGR5TXN6RTExWEJrUlVlSEM1M1QxbkZLcHd0akpidXJBTlRJMHhLYlY4eG00UkVSNWpLR3JoMVo1N3NDWjgvK3FwNWN1bUlSS0ZSMTFXQkVSa1g1ZzZPcVpjeGV2WVpYbkgrcnBvUU42b0VPNzVqcXNpSWhJZi9DYXJoNEpqNGhFbXk2RDFGMDhmdjlkTGV6Y3VBUlNpVVRIbFJFUkZWNjhwcXVIVkNvVkpzNXdWd2V1amJVbFZpK1p5Y0FsSWhJUVExZFA3TngxQUw3blAvYzR0V0xSTkZoYldlaXdJaUlpL2NQUTFRT1BuL3Bqb2NjRzlmU1FBZDNScUVFZEhWWkVSS1NmZUUyM2tFdE1USUpyOTZId2V4WUFBS2hTeVJrSHZOYkJ3RUNtMjhLSWlQUUVyK25xa1RVYi8xUUhiaEVqUTZ4Wk9wT0JTMFNrSXd6ZFF1eXhuejg4dCt4U1QwK2IrQ3NjN012b3NDSWlJdjFXWUU4djIxZHRwdXNTS0FjQzd2dnF1Z1FpSWtIdzlESVJFWkVPTUhTSmlJZ0VVaWpHY09PcHlvS0Jsd1NJU04veFNKZUlpRWdnREYwaUlpS0JNSFNKaUlnRVVpaXU2UkpSL3NMcjk1UlhDdm85UER6U0pTSWlFZ2hEbDRpSVNDQTh2VXhFZWFxZ253NGszU3RNbHl0NHBFdEVSQ1FRaGk0UkVaRkFHTHBFUkVRQ1llZ1NFUkVKaEtGTFJFUWtFSVl1RVJHUlFCaTZSRVJFQW1Ib0VoRVJDWVNoUzBSRUpCQ0dMaEVSa1VBWXVrUkVSQUpoNkJJUkVRbUVvVXRFUkNRUWhpNFJFWkZBR0xwRVJFUUNZZWdTRVJFSmhLRkxSRVFrRUlZdUVSR1JRQmk2UkVSRUFtSG9FaEVSQ1VTcTZ3TDBRYkpTaWJ2M0hnTUF2cWxTQVZJcC85aUppUFFSdi8yellNVzY3YWhmdHlhKys3WkdsdFo3L3o0T1hYcVBCQUJjUDdzUHhXeXM4cUk4SERseEZpZE9uUWNBZUxoTmdhR2hRWjdzaDRpSXNvZW5sek5wMTk3RFdPWDVCL29NK1IyNzloN1dkVGthWGIzeEg0NmM4TVdKaytkaFlDRFRkVGxFQlZaWXVCd0JyNEt5UEM4L0MzNzdEbUhoY2wyWG9mY1l1cG5rMnE0WjZ0YXVCb1ZDZ1duemxtUCtrdlZRcVZTNkxpdU44SWhJQUlDNXVTbEVJcEdPcXlIS2UvWlZtNkc1YTc4MGJjMWQrOEcrYXJNY2JYZkIwdlZvMnI1UGx1ZGxWVktTQWg4U0VqSmNacEhIUm95ZDRwYXVmZVg2SGJqMzBDL1QrNnJmb2p1Njl4K1Q1UnExR1RKNkJycjFIWVdrSkVXdWJWTWY4UFJ5SnBtWm11RFBUVXN4YXRKOCtKeStpSzEvL0kzZ2tGQ3NXRFF0MzV6Ry9SUzZ4YXp6NXZRMVVXSGpjL3FpeHZiZ2tIZGE1MmMwRHdCRVlqRmFOV3VBWktVUzRlRnloTDZMd050M1lRaDlGNDQzd2FFSURBcEI0SnNRdkE0TVJtaFlPSDRiMmhmamZ4dW90Y2FUdnBmZ0gvQWFLOTJucTlzZVAvWEgyazFlMkxCMUQ1YTVUWVpyMjV6OXlNaU9TMWR1UXFsVVFTWmpqR1FGLzdTeXdORFFBT3VYejhINHFZdHc2TmhwSFBNNWgzYXRHcU5EdSthNkxnMEExS2VPeXBRdW9lTktpQXFHb1dObVpudSt0bmtTc1JoalJ3N0Fpblhib1ZScVB4dG1aR2lJTXFYczhENHVYdDEyOThFVEdCa2Fvb0tUZllaMXVUZzdZSWVuTzRhTm1ZbFJ2OC9INjhCZy9QcExyd3pYeVUzeEh4SVFGLzhCZGlWc0JkdG5ZY0hRelNLcFJJS1Y3aWxIdHlWTEZGTUg3dVJaUy9IWC9tTmZYZi9icGwwem5COXczemRiZFNVbEtmRHk5UnNBUUpsU2R0bmFCbEYrTkdQK1NzUi8rSkRsOVNaTWQ5ZllMaEdMc1dUK0pBQ0E5NEZ0R3BkWnNuSXpUcCs3b25GK1J2TUFRQ1FTSVNiMlBlN2Vmd3dyU3d0WVcxdkN4dG9Tbmx0MjRWMVlCSHorMlE3Yll0YXdNRGROdDI3SEhzUGhZRjhHWjQ3ODhkWDMxN0IrYlhodDhVRC80Wk94ZU9WbU9KWXZpOVl0R241MXZkd1E4dkZvdjNUSjRvTHNyekJoNkdhRFdDekdrbm0vNTZ2cnBrK2ZCMENoU0xtMjhyVnJSRVFGeWNHanB4QVQrejdMNiswNzZLMnhQWFhvVm5RdXIzR1pMaDFhb1lLVHZjYjVHYzFMYmZPYXROZGgvMi9QUWJ3TGkvanFVV3hXMUtoV0NidTNMY2ZoNDJmVWdadlI5V3ovZ05jYTUwdkVZankvZXpyVCsvVi8rUm9BVUxva3o2cGxGVU0zays3Y2V3eVhDZzdxNjdkZkJ1NzhHV014YThwdkd0ZU5pWDJQNzVyL0JBQTRmMklYckswc2NyMitSMzcrNnRkbkwxN0w5ZTBUNmNxOWY0OW9uWmRSd0dUMnJGRkcyL0RjdWp2TDg3Sjd0aXE3S3JzNG9iS0xrM3E2YTZjMkdwZmJkOUFiSmliR2FOT2lVYnA1RW5IVzdxbjFleFlBNEhQNFV1WXhkRFBoMXAwSCtIblFlRGpZbDhIYVpiUGdXTDVzdW1VTURHUmFIOU5KVGs1V3Z5NWlaSWlpeGtWeXZjWUhqNTZxWDc4SkRvWGZzNEJjL1VWTlZKaFpXWnBqWUorTUwvMTh6ZmIvMjRjSWVSUUFhTHpiT0RRc1hPdThDYU1HWmVteTBPeUZxMkZTMUJqalJ3MUtGNWdlYmxNMHJyUHZvRGRzYmF5MXpzK0t1L2RUT3Z1NTkrQUpJdVNSc0xMTS9RT0p3b3FobXdsdmd0OUJCQkVlUFhtT0R0Mkh3WDN1UkhSczMwTFhaYVZ4L3RMMU5OT256MTNSMjlCVnFWUlFxbFJRS1pYNDlGVFhwOGU3VkNvVlZQajBPbTM3cDBiMVM2alN6VSsvenVkMjlmWlQ3eXZWdHRUcmFOM1dwMzFxM2hZMGJFdDdYUitYMDdhdFQrdG8ySmJHZGI2b1M5TTZhZDVqQVdOaGJvWlJ3L3JtYUJzSERwOVVoKzQvUjA1cFhVN1R2RUY5dTJVNmRDUGtVZkE5L3k5ZUJRYmorcTE3V09jeE84ODYzTkZFcFZMaDZvMDdBQUNsVWdYZjgxZTFIbDFUZWd6ZFRIQnQyeFRseXBiRWtOK21JeVEwREtNbkxjQ2QrMDh3ZGNJd1NDVVNYWmVIVjRIQmVPYi9FZ0JRdWxRSkJBYUY0TUJoSC93NitHY2RWNlpkbDk0am9WUXFvVXhXUXFsU0lUazVHU3FWQ3NuSnlwVDJqLzhsSzVWUUtsVlFLcE9oVktiTVY2bVVLY3VwUHE2dlZDRlptUXlWVW9Wa3BiSkFmdWxUL3REY3RSLzhBN0oyeWxUVGpVOWZubUwyM0xvYmkxZHMwamd2cTZ3c3pYRnd6d1lNR3pzVDEyN2NoV3Yzb2Rpd1loNXFWcStjbysxbTF0MzdUeEFoajRLVFF6bThDWDZMZlllOEdicFp3TkROcEc4cVY4QS9lend4YU1SVVBIejhERnYvK0J1Vkt6cm1pNzlzcDg1ZVZyK2VQMzBzaG95YURyOW5BYmh6L3pHcVYzWFJZV1hhM2I3elVOY2xVQUZ4NE1oSlhMeHlNOHZyYWJ0N3VXYTFTdWpUbzVONitzcnB2WkI5MFIrNis5eUptZHJIbE5uTDFLLzM3bHlGSkVYNmppS1NsVXI4dWVlZlRHMHZzeXd0ek9DMTJRT1RaaTdCZ1NNbjhjalBYN0RRUGVaekRrREt3Y2l6NXk5eDFPY2NBb05DVUxvVWI2cktESVp1RnBTd3RjSGZmNnpHaVBGelVMS0ViYjRJWEFBNGNqemxsM01KV3hzMGJWUVg5ZXZXeElVck4vRFh2cVA1Tm5Uem1rZ2tnbGdrK256RG0waUV6eTgvdDRzZytqVDdjMXZLeE9kMnBHcFhyNTkrVzlDeUxWR3FiWDNhcDdhNjFPdG9xMHRkWC9wdGZWblhsOXVDbG0xcHF1dHpmZHJyU3YvK1B0ZDE3Y1pkNUpiYmR4NXF2Uk01STlyV1NVaElUQk82ZHNXTHBWdW1aOWNmTXJXUDFLRnJZMjJwY1JudlV4ZndKamdVTXBrVVNVa0tIRGx4Rm5IeDhlamVwVjJtOXFHTlRDYkZDdmRwNk5xcERScldyNDBJZVJUY2xubG11RTVvV0xqV0h5T0E5dXZCbnlnVUN1dzdsUExuMnJaVlk3eXNHSVFqM21leDNXcy9aazRha2ZVM29ZY1l1bGxVMUxnSXRxNWJtT2J1NWF4ME9mZTE1M1FCWVAzeU9XamZ1a21tdG5mbi9tUGN1dk1BQVBCRDIyWVFpVVRvM0tFVkxseTVnWDJIZkRCMnhBRFlGclBPZEgxQzJmZC9heUVXaVNDV2lDRVdpeUVScC93LzVUOFJKR0lKUkdJUkpCSXh4Q0p4eW5JaWNjcTBXQVN4V1BKeE9URkVxZGVYaU5PR0xlbEVUcnRoVEczZTlER1lOMTF6OTRXNWNmZXlKb3BVTnovbWhGS3B4TXIxTzFDemVtVkVSY1hBUCtBMTVpOVppN2VoNFpCSFJtSFl3SjQ1M2tmRCtyVUJBSEZ4OFYvOWNSSWJHNWZoTWw4TDNVUEh6eUFzWEk0YTFTckJ4ZGtCVGc3bFVNTFdCcnYySHNMSUliMTRRMVVtTUhTeklUOWN4LzFrNngvL1U3L3UzYjBEQU1DMVRWTXNXTElPOHNob2JOeitWNzc4QlZxN1JoVmRsMENrbFZQMWxybXluWVBIVHNQdldRRFdlY3lHeDVxVXpqVCszTFFNUFFlT3d5S1BqWWlPanNYdlkzN0o5dmFUa2hRNGZ2SWMyclZxZ3RLbFNtajhvZkhwZW5LMUtoVnhZUGY2TEQ4ZTlJa2lPUmxyTnY0SkFPamJzek9BbE8vQ1BqMDdZZG5xclZpeGJnZm16eGliN2ZlaUx4aTYyZkQ0cVQ4YzdjdXErMmJKTE5VQUFDQUFTVVJCVkJ4OWNFMUxUMVFxRlg3cVB3WVBIeitEdFpVRmp2MXZDMHhNakwrNmZTTWp3MHpWRVJnVWdtUGVad0VBOWV2V2hJTjlHUUFwM1ZYMjdQb0RQTGZ1eHE2OWgvQkwvNTgwbmtJam9yUithTk1Vb2UvQzhXMnRieksxL1BWYjk3U2VTWXFKZlk5Rkhodmg3RmdPN1ZvMVZvZHVCU2Q3ZUcxSkNkNTFtNzJnVkNveGVkelFiTlY3K2VvdGpKNjBBSzV0TDJIdHNsbnA1b2UrQzhmYWpYOUNLcEhBZmU3RWJBY3VBT3owMm84WEFZRW9YNjQwT3J0Ky9sRXlvTmVQMkxKekw3ejJIa0xYam0xUW8xcWxiTzlESHpCMHMySEV1RG1JaW83QmpFa2owTVcxbGRibmJ2Y2VPSTZIajU4QkFHWk9Hb25pdHJsN21uZk9valhxMDJBamgvUk9NMjlnbjY3WTRiVWY4UjhTTU10dEZUYXZYcENyK3lZcWpDYU1HcFNsNWJ0MWJxdDFudnZ5VFFoOUY0NTUwOGRBL0VYWVZhcm9pTzJlaTlCNzhBVDgvYzhKL05LL2U3WTZ6ZkUra3pMb1F0T0dkVFhPbjdkNEhkN0h4V1Bra043cURqUlVLaFgySGppTzhtVkxvMjZkYXBuYVQ4Q3JJUFdQaG9takI2Y0pieE1UWTR3YzBnZHV5end4ZnRvaUhOcXpJVk1IRi9xS29adEZ6MSs4VWo5U0lCWnAvOVVZR3h1SEpTczNBMGk1NXBMNmx5R1FjcW9tSjZlcFQ1NjVwTDVydVY2ZDZ1cnJPcC9ZRnJORy8xNWRzR0hiSHB3OGN3a25UbDFBMjVicGU2SWh5cyt1MzdxSFBmdU9abXZkakc0WWF0ZXFNVm8yYmFDZXpzNmpRbDlLL2VpUTkra0w4TnA3Q1BYcjF0VDY3NjVXOVNwWTZ6RWJwVXVXeUZiZ0twVktlSis2QUtsVWlsYk52MDgzMy92MEJSdzU0UXNYWndlTUhURkEzZTczTEFEVDVuaWdlSEViZUIvWUJsT1RvaG51Si81REFrYU1uNE80K0E5bzN2ZzcvTkNtYWJwbEJ2YnRpdjJIZmZEb3lYT01tK3FHamF2bXAvdWhRU2tZdWxuMGFUZ3ZRME1EdEd4YVgrdHlDejA4RVJZdVIxSGpJbGc4OS9jMDgyN2ZlWWlwY3p6UTcrZk82UFh4T214V1JFWEhZUGFpMVFBQXNWaUVhUk9HYTF4dStPQmUrR3YvTWNnam96Rmw5bEpVcWVURXdSQ29RSG41S2loYmR5NEQydTllQmdEN3NxWFNoTzRubVgxVTZFdXA3MkpXS0JTWVBHc3BaRElwNXMvSWVQemFGazIwZjRkOHpiV2JkeEVlRVluRzMzOExjN08wZ3lkRXlDTXhmZDRLR0JvYVlPV1M2V21HMzZ2b1hCNURCL2FBNTliZG1PMjJHc3NYVGRXNkQwVnlNa1pObktlK1JMWnd6Z1NOeTBrbEVuaTRUVUdYM2lOeDB2Y3lKazVmaktWdWszTjBPcnV3WXVobTBhZG4xQm8zcUlPaVJUV2ZRcm4wN3kzcytqdWx2OWlwRTRhaDFCY2pjZnk1NXlBZVAvWEgvQ1hyVUxkT05UZzVsTXYwL2hYSnlSZzVZUzdlQkljQ0FBYjA3b3JxMzJoK0xNakMzQlN6cHZ5R2NWTVdJaklxQmtOSHo4UityM1Vva3NscnhrUzYxcTF6Mnd4UDRlYjIzY3VaZlZUb1M2bERWeXFWb243ZG1xaFJyVktXL20wRFdhdjU2TWY3T2RxMWFweW1QVEV4Q1NNbnpFTll1Qnp6WjR5Rmk3TkR1blhIamhpQUU2Y3VZUDloSDdScDJWQmpmOHdKQ1luNDdmZDVPSFgyTXFSU0tkWXZuNE1TdGpaYTY2bnM0b1NGczhaanduUjM3RC9zZzVqWVdIZ3NuQW96VTVOTXZ5ZDl3SjhoV1JBWUZJSjdELzBBQU8yMFBOTHovbjBjSnM5ZUNnQm8wckF1ZW5mdm1HNlpPZE5Hb1lTdERlSS9KR0RNWkRja0phVi9vRjZiZWU1cjFSMEZsQzlYR2hOSEQ4NXcrUzZ1cmRDODhYY0FnRWRQbm1QbzZCa2NoWWdvajAyZE1CeERCL1RJbFcxcCtuNUlWaXB4MVBzY3hHSVJXamYvUEp4ZjZMdHdEQnd4QlZldTNVWm4xNWJvMjdNVEZBb0Y1SkhSZVBuNkRmNjcrd2luejEzQm9XT24xZGQ0cDg5YkFYbGtkSnJ0Qjc5OWh4NER4K0xrbVV1UVNpUll2V1FHNnRXcC90VmF1M1pxZzhsamh3QUFUdnBlUnZ0dVEzRDU2dTJjdlAxQ2gwZTZXWERVNXl5QWxJZlNOWjJhQW9BcGN6d1FHQlFDSzB0ekxGc3dXZVB6b21hbUpsZzBaeUlHanBpQ0I0K2VZdm5hYlptNmUzSDUydTM0WTNkS3p6WkZqWXRnMCtvRk1DNWk5UFgxRmsxRGgrN0Q4RG9vR0JjdTMwRC9ZWk94YmYyaVBCbDRnYWdneSs3MTR5K1ZMWjM5eXpqaEVaR3d0RENEV0N6RzlWdjNFQlFjQWlQRHRHZW5MbDI1aVFoNUpPcldxWmJtZXZEbW5YdHg2ZDliQUFEZjgxZmhVcnZ0VjM5a2g0WExNV2ZSYXF4YVBBTUFzUCt3RCtZdVdvdW82QmdVTVRMRUN2ZnBXYm9mNU5kZmVzSEFRQWEzWlo0SURBcEJyOEhqNGRxMm1jYTdxL1VSUXpjTERoMDdBd0JvVUsrV3hsTW1pMWRzd3VIalp5QVNpYkI4NGRRTU95RnYxcmdlZnV6UUd2c1ArMkRqOWoxbzBiUUI2dFNzcW5IWlpLVVMwK2N1VjM4aFNNUmlySFNmRG1mSHpKMjZzakEzeGFiVjg5R3QzMmk4ZngrSHF6ZnVvR09QNFZqbk1Sc3VGZEtmZWlMU1Y2bFBFK3RLNjg0RElZK01na3dtUTBKQ0lnRGcyOXBwSDJIYWY5Z0hBTkNtZWRwQjYvdjI3SXdkWHZ0aGFXRU9HMnRMMkZoYm9waTFKV3lzcldCdGJRRnJTd3RZVzFuQTJ0b1MxcFlXRUlsRmFQZmpZQnc4ZWhvZDI3ZEEvYm8xc1duN1g0aUtqa0daVW5id1hERVhWU3M3Wi9rOURPNzNFNXdkN1RGeHhtS0VoOHZ4VXdhWENQUU5RemVUWGdRRXFvZlArL0pYWDFpNEhIUGQxK0x3OFpSUUhqNzRaOVNxVVFWQmI5NGlKdlk5b21OaUVSMFRpd2g1Rk1JakloRWVJVWRFUkJRQ1hnVUJTQm1wWThLMFJUaStmMnU2STljSWVTUW1USGVINy9tckFGSnVuRnErYUpyR3V4VXpVcW1pSTNaNHVxUC9zRW1JaS8rQTV5OWVvZFBQdjJMaXFNRVkwUHZITkRkYUVCVVVEdlpsVUxaTXlUUnRYMDVuUnFtU3haR2NuSXh6eDcyeVZVZVRkcjNUM2J1UlhRM3ExY0tOMi9jQmxRb1NxUVRmVks2UWJxenVqdTFiSURsWnFSNjQvcE95cGUzZ2Q4c25TejJ5VFJvN0ZPY3ZYVU9sQ280d0xtS0VyV3NYWXJ2WFBvd2JPVEJIWjhNYWYvOHRUaDNhZ1p1M0g2Q0psa2VhOUpGSVZVQ0haRWw5QTRVUWcwYXZXTGNkcXp6L2dGZ3N3dld6KzlPYzB2RTlmeFVEUitSOGpNcCtQM2RPMDkzZE1aOXptREYvSlNMa2tRQlN4dXoxY0p1Q0R1MmFaM3NmMTIvZHc5RFJNOUpjd3lsVHlnNEw1NHhIby9wMXNsOThKZ2o5bVpIdThMT20zRlRRL3o2SlV2MEs0dUZOSnFoVUtodzRmQklBVUx0RzFYVFAxRFZ0VkJmMlpVdXBqMXcvTVRDUXdlYmphUndiRzB0WVdWcWdtTFVsckt3c1lHMWxDV3RMYzFoWldXREp5czI0ZU9VbS90eHpFTzFiTjhGMzM5YkFoU3MzTUdMOEhQVzJpdGxZWWZQcUJUbnU3ZVhiV3QvZzBGOGJNR1RVRER6Mjh3Y0FKQ1Ftd3FGY21SeHRsNGlJdm82aG13bkJJZS9VUFQrMS91SWFDcEF5dXNyeVJWTVI4amJzNHpVVUs5allXSDcxb2ZOUDVzOFlpelpkQmlGWmtZenJ0KzdodTI5cm9GSDlPdWozYzJmOHNmc2Z0R3IrUFJiT0dwOXJBMVdYS1dXSFEzczJZSlhuVHV6WWRRQ2IxeXpJdFZOalJFU2tIVTh2WjVKS3BjSi9keCtoZEtrU3VSWitxZTA3NkkxS0ZSM1Z0L0VES1EvWm43MTRUZXVkMHJraE5qWk9zQzdiQ3ZvcElzbzhmdGFVbXdyNjN5ZWVYczRHa1VpVXA0TkVheHFiVnlyVi9taFNibUVmcVVSRXdtSG5HRVJFUkFKaDZCSVJFUW1Fb1V0RVJDUVFoaTRSRVpGQUdMcEVSRVFDWWVnU0VSRUpoS0ZMUkVRa0VJWXVFUkdSUUJpNlJFUkVBbUhvRWhFUkNZU2hTMFJFSkJDR0xoRVJrVUFZdWtSRVJBSmg2QklSRVFtRW9VdEVSQ1FRaGk0UkVaRkFPSWc5RWVVcCs2ck5kRjBDVWI3QkkxMGlJaUtCTUhTSmlJZ0V3dFBMUkpUckF1Nzc2cm9Fb255SlI3cEVSRVFDWWVnU0VSRUpoS0ZMUkVRa0VJWXVFUkdSUUJpNlJFUkVBaWtVZHkvejRYc2lJaW9JZUtSTFJFUWtFSVl1RVJHUlFFUXFsVXFsNnlJb2I2aFVLZ3dhT1JXKzU2OENBRXFYS29Gai85c01NMU1USFZkR1JLUS9SQ0tSNk5Ockh1a1dZaUtSQ0l2bVRJU3BTVkVBUUdCUUNLYk84UUIvWnhFUjZRWkR0NUFyWVd1RHhmTitWMDhmOVQ2TDNmODdxc09LaUlqMEYwTlhEN1J2M1FTOXUzZFVUODkxWDRQSFQvMTFXQkVSa1g3aU5WMDk4U0VoQVoxN2psQ0hyWk5ET1J6NmF3T01peGpwdURJaW9zS04xM1Qxa0pHaElkWjZ6RUlSSTBNQXdEUC9sNWcybDlkM2lZaUV4TkRWSTA0TzVUQnYraGoxOUQ5SFRtSFRqcjkwV0JFUmtYNWg2T3FaYnAzYjR1ZHVydXBwOStXYjFJOFVFUkZSM3VJMVhUMlVsS1JBcjhIamNmM1dQUUNBaVlreC90bTFIazRPNVhSY0dSRlI0WlA2bWk1RFYwK0ZSMFRDdGZzd0JJZUVBZ0RzeTViQ3dUMmVNRGN6MVhGbFJFU0ZDMitrSWxoYldXRExtZ1V3TWt5NXNTcmdWUkIrSFRjYmlZbEpPcTZNaUtqd1l1anFzU3FWbkxITWJiSjYrdkxWMnhnL2RTR1VTcDc4SUNMS0N3eGRQZWZhdGhuR2pSeW9uajdpZlJaejNkZndVU0lpb2p6QTBDV01IdDRYZlh0MlVrL3YzSFVBNjdmczBtRkZSRVNGRTBPWElCS0pNR2ZhYUxpMmFhcHVXN3BxQy9ic1l4L05SRVM1aVhjdmsxcGlZaElHalp5S2kxZHVBZ0RFWWhIV2VjeEJ1MWFOZFZ3WkVWSEJ4VWVHU0t2MzcrUHc4NkR4dVB2Z0NRQkFJaFpqemJKWmFOKzZpWTRySXlJcW1QaklFR2xWdEtneGRteHdoN05qU2tjWnlVb2xSazJjaHlNbmZIVmNHUkZSd2NmUXBYU3NMQzJ3ZTlzS1ZIQ3lCNUFTdktNbnpjZkJvNmQxV3hnUlVRSEgwQ1dOYkt3dHNYdmJDbFIwTGc4QVVDcFZHRGZWRFFlT25OUnhaVVJFQlJkRGw3U3l0ckxBN20zTDRWTEJBVUJLOEk2ZnVnaDdEeHpYY1dWRVJBVVRiNlNpcjRxUVI2SDNMeFB3Nk1semRkdjQzd1ppMUxDK1NIVi9BQkVSYWNDN2x5bkw1SkhSNkR0MEl1NC9mS3B1KzdtYksrYlBIQXVwUktMRHlvaUk4amVHTG1YTCsvZHhHREZoTHM1ZHZLWnVhOTc0TzZ6MW1BM2pJa1k2ckl5SUtQOWk2RksyS1JRS1RKdTdQTTExM2VwVlhiQnQvU0pZVzFub3NESWlvdnlKb1VzNW9sS3BzTXJ6RDZ4Y3YwUGRWcmEwSGJaN3VzT3hmRm5kRlVaRWxBOHhkQ2xYL0gzZ09LYk1Yb1prcFJKQVNzY2F5eGRPUVpzV2pYUmNHUkZSL3NIUXBWeHovdEoxL0RwK0R0Ni9qMU8zalJ6U0crTkhEWUpFekNmU2lJZ1l1cFNybnI5NGhhR2paK0w1aTFmcXRrWU42bUQxa3Btd3RERFRZV1ZFUkxySHZwY3BWem1XTDR1RHV6M1RuRmErY1BrR092UVloZ2VQbm1hd0poR1JmdUdSTHVVYWxVb0Z6eTI3c0hUMVZuejZhMlZvYUlCNTA4ZWdlNWQyN0VoRGo5aFhiYWJyRWtpSEF1NXpnSlRVZUtSTGVVSWtFbUhFa043NFkrTVNXSmliQWdBU0VoSXhlZFpTREJzN0N4SHlTQjFYU0VTa1d3eGR5bldOR3RUQjRiMGJVYld5czdyTjUvUkZ0TzQ4Q0w3bnIrcXdNaUlpM2VMcFpjb3pTVWtLTEYrM0hSdTI3a2JxdjJaOWVuVEN0SW5EMll0VklaYjY5REpQTmVvSGZ1YmE4ZlF5Q1VJbWsyTHkyQ0g0YThkS2xDNVZRdDMrZjM4ZHhBOC9EY0dkKzQ5MVdCMFJrZkFZdXBUbjZ0YXVoaFA3dHFKYjU3YnF0aGNCZ2ZpeDEwZ3NXYlVGOFI4U2RGZ2RFWkZ3R0xva0NCTVRZeXhiTUJrYlZzNVRQN3VickZSaS9XWXZ0T28wQUdmTy82dmpDb21JOGg1RGx3VFZ0bVVqZUIvWWhwWk5HNmpiQW9OQ01HakVWQXdiTXd2QklhRTZySTZJS0c4eGRFbHd0c1dzc1huTkFteGFOUjkyeFl1cDI3MVBYMENMRHYyeGVjZGVLQlFLSFZaSVJKUTNHTHFrRXlLUkNLMWJOTVNwd3pzeGRFQVBkVC9OY2ZFZjRMYk1FNjQvRGNQMVcvZDBYQ1VSVWU1aTZKSk9GVFV1Z21rVGgrUG8vemFqVnZVcTZ2YkhULzN4VTcvUkdEWm1WcG8rblltSUNqS0dMdVVMTGhVYzhMOC8xOEI5N2tTWW01bXEyNzFQWDBEclRnTXhiYTRIM29hRzY3QkNJcUtjWStoU3ZpRVdpOUN6Nncvd1Bmb0grdmZxQXFsRUFpRGxMdWRkZng5QmszYTlzWFRWRnNURXZ0ZHhwVVJFMmNQUXBYekh5dElDYzZlTnh1a2pmNkJEdSticTlnOEpDVmkzMlF1TjIvYkN0ai8vaDhURUpCMVdTVVNVZFF4ZHlyZktsU21KTlV0bjR2RGVqV2hZdjdhNlhSNFpqWG1MMTZGSit6N1k5dWYvOEQ0dVhvZFZFaEZsSHZ0ZXBnTGp3cFViY0YrK0tkMFl2UmJtcHVqZnF3djY5L29SVnBibU9xcU9VbU0vdlBxSG43bDJxZnRlWnVoU2dhSlVxbkQ0K0Jtczh0d0ovNERYYWVZWkdScWlSOWYyR05LL2U1cStua2w0L0FMV1Avek10V1BvVW9HblZLcHcwdmNpMW0vWmhUdjMwZzZjSUJHTDBhRjljd3dmOUROY0tqam9xRUw5eGk5Zy9jUFBYRHVHTGhVYUtwVUtWMi9jZ2VmVzNUaDM4VnE2K1EzcTFVU3ZuenFnZGZPR01EQ1E2YUJDL2NRdllQM0R6MXc3aGk0VlNnOGZQOE9HYlh0dzVNUVpLSlZwLzFwYldacWphNmMyK0xtYkt4enN5K2lvUXYzQkwyRDl3ODljTzRZdUZXcXZnNEt4ZWNkZTdEdm9yZkhPNW5wMXFxUFhUeDNRdG1VakdCb2E2S0RDd285ZndQcUhuN2wyREYzU0MrL2Z4K0hnc1RQWTlmY2gzSC80Tk4xOEMzTlQvTml4RFhyODJCNFZuY3Zyb01MQ2kxL0Erb2VmdVhZTVhkSTc5eDc2WWRmZXd6aDQ5QlRpNGora20rL2tVQTQvdEdtQ0g5bzBRd1VuZStFTExHVDRCYXgvK0pscng5QWx2ZlgrZlJ3T0hqME5yNzhQcDN2ZTl4TUdjTTd4QzFqLzhEUFhqcUZMQk9EdWd5ZjQrOEJ4SFBNNWgvQ0lTSTNMTUlDemgxL0Erb2VmdVhZTVhhSlVrcFZLWEx0eEIwZE9uTVh4aytjUklkY2N3T1h0UzZQSjkzWFJxRUVkZlBkdERSUTFMaUp3cFFVSHY0RDFEejl6N1JpNlJGb29rcE54OWZvZEhQWDJ4ZkdUNXlHUGpOYTRuRlFxUloyYVZkRzRRUjAwK3Y1YlZIRnhobGdzMHJpc1B1SVhzUDdoWjY0ZFE1Y29FeFFLQmE1Yy93OUhUNXlGOStrTFdnTVlBQ3d0ek5Dd2ZoMDBibEFIRFJ2VWdWM3hZZ0pXbXYvbytnczQrTzA3eUtSUzJGaGJDcjd2bkNpb2RRTzYvOHp6TTRZdVVSWWxLNVc0LzlBUDV5OWR4NFhMTjNEcnZ3ZFFKQ2RyWGQ2K2JDblVxRllKTmF0VlJzM3FsVkdwZ2lOa01xbUFGZXRXWG4wQk4zZnRCLytBMTEvZHBuM1ZabkN3TDRNelIvN0l0WDEvemFBUlUxSGMxZ2FMNWt4UXQ2MWN2d010bWpiQU41VXJaR29idVYzM2tORXpJSmRIWWZlMkZYbis5NCtocTEzcTBOV2Zid0dpSEpDSXhhaGUxUVhWcTdwZzFMQytpSTJOdzVWcnQzSCtja29JQjd3S1NyTjh3S3NnQkx3S3dqOUhUZ0VBREF4aytLWnlCZFNzWGprbGlLdFZobDJKWWtqMWI1RjBKSFZZWk9SclFYTG0vTDhvVjZha2V2cnhVMytzM2VTRkRWdjNZSm5iWkxpMnpkeCtjdE9sS3plaFZLcjA2Z2RmZnNkUGdpZ2JURXlNMGFyNTkyalYvSHNBd0t2QVlGeTRmQjNuTDkzQWxXdTNFUjBUbTJiNXhNUWszUHp2QVc3KzkwRGRabHZNR2pXcVZVS05xaTZvNEZ3ZXpvNzJLRlBLanRlR3Z6RExiUlg4bmdWZzk3YmxlYllQRXhOanRHblJTT084RzdmdTRlWHJOMm5hTW5ORTZ1THNnQjJlN2hnMlppWkcvVDRmcndPRDhlc3Z2WEsxN296RWYwaEFYUHdIMkpXd0ZXeWY5SFVNWGFKY1VMYTBIWHAzNzRqZTNUdENxVlRCUCtBVmJ0OTVpTnQzSCtMV25ZZndlL1lpWFgvUW9lL0M0WFA2SW54T1gxUzNHUmthd3RHaExKd2R5NkdDb3oyY0hlM2g1RmdPWmN1VWhFUXNGdnB0NVF1UC9md1IrQ1pFNDFtQndLQVFOR3p6czhiMS9BTmVhenlLM2JScVBscTNhSmltemRiR0doNXVVelJ1WjhKMDkzU2htMWtONjllRzF4WVA5QjgrR1l0WGJvWmorYkxwOXAxWFFrTGVBUUJLbHl3dXlQNG9jeGk2UkxsTUxCYkJ5YUVjbkJ6SzRhY3U3UUNrZE1weDUvNFQzTDc3RUxmdlBNU3RPdzhRSVk5S3QrNkhoQVE4ZVBRMFhjY2RCZ1l5T0pZdkMyZEhlemc3bGtQcFVpVlFzb1F0N0VyWW9vU3RUYUVlUWVuVjZ6ZHdjaXluY1o2cGFWSDhPamg5NkhwdTNRMExjMVA4M00wMTNienlBZzk0VWFOYUplemV0aHlIajU5UkIyNUdwN1MxL1ZpUWlNVjRmdmQwcHZmci96Smx2T25TSlRtMmRIN0MwQ1VTUU5HaXhtaFFyeVlhMUtzSklHVkl3bGVCd2JoOTV5RWVQWG1PcDg4RDRQYzhBSUZCSVJyWFQweE13cU1uei9Ib3lYT044MjJzTGRVaFhMSkVNZGpaMmFhWkxsYk1HbEtKSk0vZVgxNkppbzVCU0dnWVFrTEQwZ1RScDlkZE83WFJlSVRxdVhVM3JDd3RNSG5jVU1GcXpVaGxGeWRVZG5GU1QzZnQxRWJqY3ZzT2VtczkxWjNWTXgxK3p3SUFmQTVmeWg4WXVrUTZJQktKVUs1TVNaUXJVeEtkWFZ1cTIrUGlQK0Q1aTFmd2V4YUFaODhENFBjc0FFK2ZCK0IxVUFneWV0QWdMRnlPc0hBNTdqNTRvbkcrV0N5Q3FZa0p6TTFNWUdGdUJuTXpVNWlibWNETTNQVGo2NVJwY3pQVGovTlRYcHVhRm9WTUpvT0JUQXFKUkNMNGpWK2YzbzlyMjJad2NpaUxuYnNPUUI0WmpiRWorZ01BS2xkMHltajFUQXNOQzhlRTZlNGE1OTI0ZFM5YjI1eTljRFZNaWhwai9LaEI2UUpUMjZuc2ZRZTlNenpWblJWMzd6OEdBTng3OEFRUjhraFlXVnJrZUp1VWN3eGRvbnpFdUlnUnZxbGNJZDBqSnZFZkV2RGMveFg4bnIvQWk0QkF2QWtKUlhCSUtONEVoK0pOU0NnU0U1TXkzSzVTcVVKVWRBeWlvbVB3S2pBNDIvVkpwVkxJcEJMSVpESklwVklZeUtTUXlxU1F5YVNRU2FVZjIzUHZpUHJ5djdjQUFKUEhEVUdaVW5ZNGRPek14OUFka0d2N0FJRFkyRGpzTytpZGE5dUxrRWZCOS95L2VCVVlqT3UzN21HZHgyd1VzN0hLdGUxL2pVcWx3dFViZHdDa2ZQYSs1NjlxUGJvbVlURjBpUXFBSWthR3FGclpHVlVyTzZlYnAxS3BFQ0dQUWxEd1d3U0hoQ0lvT0cwZ3Z3bCtpOUIzRVJrZUtXZVdRcUdBUXFGQS9JZUVIRzhyTTN6T1hFSkpPMXVVS1dXWGJsNkVQQXExR25YV3VxNjJhNk1Bc0dicFRIUm8xeHdBVUs1TVNaUXRVeEovYmxxS0Z3R0JFSWxGc0M5YlNyMnMrL0tOT0g3eWZKYnF0ckkweDhFOUd6QnM3RXhjdTNFWHJ0MkhZc09LZWFoWnZYS1d0cE5kZCs4L1FZUThDazRPNWZBbStDMzJIZkptNk9ZVERGMmlBazRrRXNIYXlnTFdWaGFvVnFXaXhtV1VTaFZpWW1NUkZSMkxxT2dZUkVaRkl5bzZGdEZSTWVvajRNaFVyNk9pWXhFWkZZM1kyRGdvRkFva0ppVWhLVWtoOER0THVjTmJXMWdVS1dLazhTYXF6SEIydEZlL1BuZmNTLzI2ZFplQnNMRzJ3cFZUZjZuYnBvd2ZoaW5qaDJWNUg1WVdadkRhN0lGSk01Zmd3SkdUZU9Ubkwxam9Idk01QndCd2Jkc1V6NTYveEZHZmN3Z01Da0hwVXJ5cFN0Y1l1a1I2UUN3V3FhL2RBdW1QR2pORHBWSWhXYWxFVWxMSzBXNVNVaElTa3hSUUpDbVFsSlFTekNudENuVHVOU0pYNnZZOStpZGlZdCtuYTA5S1V1REVxZk1ZM08rbnIzYVorRk8vMFhqeE1oQTN6dTNQY0RtVlNnV0ZJaGxGakF4elZITnFNcGtVSzl5bm9XdW5ObWhZdnpZaTVGRndXK2FaNFRvWlhWOEd0RjhQL2tTaFVHRGZvWlJUNVcxYk5jYkxpa0U0NG4wVzI3MzJZK2FrM1BsY0tQc1l1a1NVS1NLUkNGS0o1T05kMExrWFRCbXhzYlpVaDZwU3FVVHl4NjQzNjdmc2pyQndPVHdXVGtYWGpxMHozRVo0UkNUQ3d1WHAyaE1Ua3pCMXJvZDZXcVZVZlR4Vkg2a3g5TWFQSEloUzJYem10V0g5MmdDQXVMajRyMTQ3L3RyMTVhK0Y3cUhqWnhBV0xrZU5hcFhnNHV3QUo0ZHlLR0ZyZzExN0QySGtrRjY4b1VySEdMcEVsRytwVkNyY3Z2c1FoNCtkd1JIdnMzZ1hGZ0VBa01sa0dEdWlQeTVldm9Gbnp3TXkzTWFub1JvWHI5aWtiaHYvMnlBa0tSUWF3eTB5S2taais1RCszYlAxSHBLU0ZEaCs4aHphdFdxQzBxVkthT3hPMG5QcmJpeGVzUW5WcWxURWdkM3JzOTBSaWlJNUdXczIvZ2tBNk5zejVYcTNWQ0pCbjU2ZHNHejFWcXhZdHdQelo0ek4xcllwZHpCMGlTamZhdGx4QUo2L2VBVUFNRE0xZ1pHaElUNGtKT0NTejI2SXhlSk05NXNNcEFUYko3OE42NHVpeGtYU0JHREhIc054OThFVC9Idm1iNVN3dFZHM3oxNjRHanQzSFlBa204ODVYNzU2QzZNbkxZQnIyMHRZdTJ4V3V2bWg3OEt4ZHVPZmtFb2tjSjg3TVVjOWorMzAybzhYQVlFb1g2NTBta2ZSQnZUNkVWdDI3b1hYM2tQbzJyRU5hbFNybE8xOVVNNHdkSWtvM3pJeE1jYjMzOVZDangvYm8wMkxSbWpYOVJmNEI3eUcrR013ZlFyTngzNytLR2xuQ3pOVGszVGJ5T3pJUkVIQmJ5R1ZTTkpkSTA1U3BOeEFsdDFIb2J6UHBIVHoyYlJoWFkzejV5MWVoL2R4OFJnNXBMZTZBdzJWU29XOUI0NmpmTm5TcUZ1bldxYjJFL0FxQ0I1cnRnRUFKbzRlbkNhOFRVeU1NWEpJSDdndDg4VDRhWXR3YU04R21KZ1laK3Y5VU03b1oyZXVSRlFnN05xNkhGNWJQTkN4ZlFzWUdocG9YT1oxVURDNjlCcUJvYU5uWnZzTzY5ZEJ3UWlQaUlTVFE3bDBQWGNwUG01VEpzMzZNWXBTcVlUM3FRdVFTcVhxd1RGUzh6NTlBVWRPK01MRjJTSE5zOGQrendJd2JZNEh4azUxMDNnajJaZmlQeVJneFBnNWlJdi9nT2FOdjhNUGJacW1XMlpnMzY2b1ZORVIvZ0d2TVc2cUc1UktaWmJmRCtVY1E1ZUk4cTJpeGtXK3VreVpVbmJvMXJrdC9yMytYNW9ibzdMaTAzTzRuN3JwVEMweEthWGpFV21xNGZFMnJacWZxV3VqMTI3ZVJYaEVKQnJVcS9ueHp2SFBJdVNSbUQ1dkJRd05EYkJ5eWZRMHcrOVZkQzZQb1FONzRFMXdLR2E3cmM1d0g0cmtaSXlhT0E4UEh6K0R0WlVGRnFZYXp6YzFxVVFDRDdjcE1EUTB3RW5meTVnNGZUR1NHYnlDWStnU1VZRTNlK29vMUs1UkJmLzc1MFNXZTVaS1NFakVEcStVeDRsKzBERG03WWVQSFlFWXlENFBLdEc2UlVOOC8xMnRyMjc3cVBkWkFFQzdWbzNUdENjbUptSGtoSGtJQzVkanh1OGo0T0xza0c3ZHNTTUdvSHk1MHRoLzJBZmVweTlvcmYzWGNiTng2dXhsU0tWU3JGOCtKODMxNkM5VmRuSEN3bG5qQVFEN0QvdGcrSmlaNllhaHBMekYwQ1dpQWs4cWtXRHRzbG5vM2IwajJuOXhhbFdoeVBpVTgrb05mK0JOY0NocVZLdUUyaldxcEp2L09pZ0VFckVZNXVhbUd0Wk9vZW1JTVZtcHhGSHZjeENMUldqZC9QTndmcUh2d2pGd3hCUmN1WFliblYxYm9tL1BUbEFvRkpCSFJ1UGw2emY0Nys0am5ENTNCWWVPblZaZjQ1MCtid1hra2RGcHRoLzg5aDE2REJ5TGsyY3VRU3FSWVBXU0dhaFhwM3FHN3hWSUdXeGg4dGdoQUlDVHZwZlJ2dHNRWEw1Nis2dnJVZTdnalZSRVZDallsYkRGM0dtakVQejJIYXdzTFdCa1pJamJkeDRpNk0xYkdCY3gwcmpPaVZNWDRMbDFGOFJpRVdaT0dvbEhUNTVETEJhanBKMHRpaFF4d3BIanZuanc2Q20rcVZ4QmZXTlNVcElDY2ZIeE1ETTFVUThBY2ZSRXlrMWFxWWRZdkhUbEppTGtrYWhicHhxc3JUNC9HN3Q1NTE1Yyt0aW50Ty81cTNDcDNSWWZFakx1VmpNc1hJNDVpMVpqMWVJWkFGS09VdWN1V291bzZCZ1VNVExFQ3ZmcGFOc3kvY2hFMnZ6NlN5OFlHTWpndHN3VGdVRWg2RFY0UEZ6Yk50TjRkelhsTG9ZdUVSVWFTcVVLVGR2MVNYZmsyYkJCblhUTEhqeDZHaE5udUVPcFZHSE1yLzFRdTBZVnJOL3NoU1dydHFSYmRuQy9uOVN2d3lMa3FOK2lPOFJpRVl5TmkwQ2xWT0Y5WER3QW9GcFZGL1Z5K3cvN0FBRGFORTg3YUgzZm5wMnh3MnMvTEMzTTFaMS9GTE8yaEkyMUZheXRMV0J0bWRLbHA3VzFKYXd0TFNBU2k5RHV4OEU0ZVBRME9yWnZnZnAxYTJMVDlyOFFGUjJETXFYczRMbGlyc1krdWI5bWNMK2Y0T3hvajRrekZpTThYSTZmT3JmTjhqWW82eGk2UkZSZ1NLV1NESjlqTlRDUW9jRjN0UkQ0SmdSUUFZYUdCcWhaclRKK0gvTkx1bVhOelV5Z2JzVit5UUFBQW81SlJFRlVURmFpWjljZk1HN2tRQUJBblpyZjRQdnZhaUVtNWowU2s1SmdhV0dPN2orMlMvUE1xMTN4WWpBeE1VWnNiQnhpWStNQXBQVFc5ZDIzTlRBbDFmaTlIZHUzUUhLeVVqMXcvU2RsUzl2Qjc1WlBsb1pKbkRSMktNNWZ1b1pLRlJ4aFhNUUlXOWN1eEhhdmZSZzNjbUNtYmpiVHB2SDMzK0xVb1IyNGVmc0JtbWg1cElseWwwaVZHME9QRUJHbGtyclRpcTg5SDZ0THQrODh6TllnQk8vajRwR2NuQXpseDY0ampZc1lhWDJrU1Y4VWxNOWNGMFNwZm1IeFNKZUk5RloyUi8zSnlkRWw2VGZldlV4RVJDUVFoaTRSRVpGQUdMcEVSRVFDWWVnU0VSRUpoS0ZMUkVRa0VJWXVFUkdSUUJpNlJFUkVBbUhvRWhFUkNZU2hTMFJFSkJDR0xoRVJrVUFZdWtSRVJBSmg2QklSRVFtRW9VdEVSQ1FRaGk0UkVaRkFHTHBFUkVRQ1llZ1NFUkVKaEtGTFJFUWtFSVl1RVJHUlFLUzZMb0NJQ2pmN3FzMTBYUUpSdnNFalhTSWlJb0V3ZEltSWlBUWlVcWxVS2wwWFFVUkVWRmlKUkNMUnA5YzgwaVVpSWhJSVE1ZUlpRWdnREYwaUlpS0JNSFNKaUlnRXd0QWxJaUlTQ0VPWGlJaElJQXhkSWlJaWdUQjBpWWlJQk1MUUpTSWlFZ2hEbDRpSVNDQU1YU0lpSW9Fd2RJbUlpQVRDMENVaUloSUlRNWVJaUVnZ0RGMGlJaUtCTUhTSmlJZ0V3dEFsSWlJU0NFT1hpSWhJSUF4ZElpSWlnVEIwaVlpSUJNTFFKU0lpRWdoRGw0aUlTQ0FNWFNJaUlvRXdkSW1JaUFUQzBDVWlJaElJUTVlSWlFZ2dERjBpSWlLQk1IU0ppSWdFd3RBbElpSVNDRU9YaUloSUlBeGRJaUlpZ1RCMGlZaUlCTUxRSlNJaUVnaERsNGlJU0NBTVhTSWlJb0V3ZEltSWlBVEMwQ1VpSWhJSVE1ZUlpRWdnREYwaUlpS0JNSFNKaUlnRXd0QWxJaUlTQ0VPWGlJaElJQXhkSWlJaWdUQjBpWWlJQk1MUUpTSWlJaUlpSWlJaUlxSnMrSCtxYVBTSlVlZzhMd0FBQUFCSlJVNUVya0pnZ2c9PSIsCgkiVGhlbWUiIDogIiIsCgkiVHlwZSIgOiAibWluZCIsCgkiVmVyc2lvbiIgOiAiNSIKfQo="/>
    </extobj>
    <extobj name="C9F754DE-2CAD-44b6-B708-469DEB6407EB-2">
      <extobjdata type="C9F754DE-2CAD-44b6-B708-469DEB6407EB" data="ewoJIkZpbGVJZCIgOiAiMTU3OTY5ODIzMzQ5IiwKCSJHcm91cElkIiA6ICIxNDExMDg3ODkiLAoJIkltYWdlIiA6ICJpVkJPUncwS0dnb0FBQUFOU1VoRVVnQUFBc1VBQUFGUENBWUFBQUNsQ0xNN0FBQUFDWEJJV1hNQUFBc1RBQUFMRXdFQW1wd1lBQUFnQUVsRVFWUjRuTzNkZDF5VjVmL0g4ZmRoQ2VKQUhMaEhwbVphdVVkdWMrLzBhNjRjV2FhWm1xV0dwcmsxc3h5NWMrYWVsYVBTTkxlbVpxYXBaVW1PY0lLSUtDZ3FjTTd2RDM2ZVFOWTVnQjdnZmowZkR4K1BNKzd4T1hqZDhEN1hmZDNYYmJKWUxCWUJBQUFBQm1JeW1Vd3huenM1cWhBQUFBQWdyU0F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M054ZEFHQTBkeTllMCtyVm4yamZmc082OHFWYXdvUHYrL29rZ0E0aUllSHV3b1V5S2ZhdGF1cGMrZTI4dlRNN09pU0FNTXlXU3dXaTZPTEFJemk2TkVUbWpCaHVnSUNiamk2RkFCcGpJOVBiZzBmUGxDVks1ZHpkQ21BSVpoTUpsT3M1NFJpNE9rNGV2U0VCZ3dZN3VneUFLUnhNMmRPVUtWS0JHUGdTU01VQXc1dzkrNDlkZW5TMTlwRDdPT1RXKysrMjFQbHk1ZFZybHplRHE0T2dLTUVCUVhyK1BIVG1qVnJrUUlEZ3lSRi8zNVl1WElPUXltQUorenhVTXlGZHNCVHNHclZOOVpBbkNkUExpMWJObE1ORzlZbUVBTUdseXVYdHhvMnJLM2x5MmNwVDU1Y2txU0FnQnRhdGVvYkIxY0dHQStoR0hnSzl1MDdiSDNjcjkrYnlwWXRxd09yQVpEV1pNdVdWZjM2dldsOXZuLy80VVNXQnZBa0VJcUJwK0RLbFd2V3grWExsM1ZnSlFEU3FwaS9HeTVmdnU3QVNnQmpJaFFEVDBITWFkY1lNZ0VnUGpGL040U0hoenV3RXNDWUNNVUFBQUF3UEVJeEFBQUFESTlRREFBQUFNTWpGQU1BQU1Ed0NNVUFBQUF3UEVJeEFBQUFESTlRREFBQUFNTWpGQU1BQU1Ed0NNVUFBQUF3UEVJeEFBQUFESTlRREFBQUFNTWpGQU1BQU1Ed0NNVUFBQUF3UEVJeEFBQUFESTlRREFBQUFNTWpGQU1BQU1Ed0NNVUFBQUF3UEVJeEFBQUFESTlRREFBQUFNTWpGQU1BQU1Ed0NNVUFBQUF3UEVJeEFBQUFESTlRREFBQUFNTWpGQU1BQU1Ed0NNVUFBQUF3UEJkSEZ3QUE4ZG0yYmJja0tVdVd6S3BaczZxRHE0bTJkKzhoM2JvVm9qWnRtajYxZlo0NDhZZUtGU3VzN05tejJyWGVybDBISkVtZW5wbFZ0V3FGSjFGYXN2ajdYOUdGQy82cVU2ZTZRK3RZdTNhakpDbGJ0cXhxMnZRVmg5WUNJRzBnRkFOSWs4YU0rVnlTVkxod1FZZUg0cXRYQXpSaXhDYzZjOFpQTGk0dUtsUG1PWlVvVWV5Sjc5ZHNObXZZc1BFS0RiMnJqaDNicUYrL25qYXZPM3o0SjVLaWYzNXIxMzc1cEVxMGlvcUswZ2NmakZLTkdsWFV0bTB6dWJqRS92UHk4T0ZERFIwNlFZY1BINU9IaDdzMmJWcXFMRms4VTdVR2YvOHJLbHk0Z0UzTFRwKytRRkwwejhlV1VIejdkcWljbkV6S21qVkxpbW9Fa0hZUmlvRU1vbFdyYnJweDQrWlQzV2VXTEo3YXNXUGRVOTJuSStUSmsxUDM3b1ZMa2lJakl6Vmh3alF0V2pSTnpzN09UM1MvSjArZVVVaklIVW1TdDdmWEU5MVhTcTFjK2JWKytlVzRmdm5sdURadi9sRkxsODZJOWZOeGMzTlRWRlNVTEJhTDd0MEwxNFlOMzZsSGp3NnB0di9GaTFkcjBhS1ZldjMxOXVyVnEwdWNVSjRTbHk5ZjFRY2ZqSks3ZXliTm1ERkJYbDdaVTIzYkFOSU9RakdBVkZlOWV2TlUyNWEvLytVVWIyL1RwcVhLa3lkWHN0ZDNjWEhSKysvMzFzQ0JIMHVTL3Y3N25OYXMyYWd1WGRxbHFLNms3TjkvMlByNDVaY3JQOUY5cFlTLy94VXRXclRhK3J4SmszcnhmbUhvMHFXZGZ2bmx1S1RvRU4ybVRaTlVDWmpIanAzVWdnVXJKRW5MbHEzVDBhTW5OSDc4VU9YUDc1UGliUjgvZmtyRGhrM1E3ZHVoa3FUQmc4ZG93WUlwTXBsTUtkNDJnTFNGVUF4a1FJVUxGM3lpMi9mM3YveEV0NThXVmExYVFWV3JWdENSSTc5SmtoWXRXcVdHRGV1a0tHd241VkVvenAvZlIwV0xGbnBpKzBrSmk4V2lUejZab1ljUEgwcVNTcFFvcGs2ZFhvMTMyU3BWeXF0czJlZDArdlJmQ2d1N3E3bHpsMnJZc0FFcHJxRml4UmMxY3VRZ2ZmYlpiSVdIMzllWk0yZlZyVnMvZmZ6eEJ5a2F1N3h4NHpaTm1USlhrWkdSa3FTQ0JmTnJ4SWozQ2NSQUJrVW9CaktnSnoyR05LbWUyelZyVXI3L2poMTdTNG9PaEZPbmprM1J0bkxtekpIaWVpU3BmLzgzZGZUb2Nabk5Ga1ZHUnVuMzMvOVF3NFoxVW1YYmp6dDM3cUl1WGJvcVNhcGV2ZElUMlVkcTJMRGhPNTA0Y1ZxUzVPUmswdENoQXhJZFZ2TGVlNzNVcTljZ1NkSjMzMjFYbzBaMVZiSGlpeW11bzJuVCtucnV1V2MxZE9oNCtmdGYwZDI3OXpSczJBUjE3ZHBldlh0M2s1T1Q3VUUySWlKQ1U2Yk0wNlpOMjZ5dnZmeHlaWTBaTXlUVngwRURTRHNJeFFCU1haRWlxZGRUN2VMaW1xcmJTNG5peFl1cWVmT0drcVEzMyt3c0g1L2NUMnhmR3pmK0Y4anExcTN4eFBhVEVxZE9uZEdNR1F1dHo5dTFhNkhubnkrWjZEcGx5ejZuaGczcmFNZU92VEtiTFJvN2RvcVdMNStsYk5uc20xMGpQc1dLRmRiaXhkTTFhdFJrSFR4NFZCYUxSY3VXclZOZzRBMk5HalhZcG0xY3VYSk53NGQvb3IvL1BpY3BPdWozN05sWlBYdDJvb2NZeU9BSXhRQU1wVU9IM3FteW5RRURSaVI3M2JselAwMzB3cm43OXg5bzI3WmRrcUo3dVN0VVNIbFBhbW9MQ2dyV1J4OU50QTR0S0Z5NG9ONTVwN3RONjM3d1FXOGRQWHBDSVNHM0ZSZ1lwRkdqUHRQbm40OUtsUXNYUFQwemEvTGtrWm8rZmI3V3I5K2lUSm5jMUxwMUU1dlhONW1jZE92V2JVbVNsMWMyalI0OUpFMU5hUWZneVNFVUEzZ3FrbnV4bkwwWDJyVnAwMVMrdnYwUzNaNmpQUXFTQ2ZucHAzMEtDN3NyU2FwZnY2YWNuRXhQN2VkMzRNRG1KTU5wWkdTa1B2cG9vb0tDZ2lWSkhoN3VtalJwdUR3OFBHemFoNWRYZHZuNjl0T3dZUk1rU1ljUEg5Tm5uODNSMEtIOWJhNHpNVTVPVHZyZ2d6N0ttVE9IU3BSNFJ1WEtsYlY1M2Z6NWZUUnIxaWVhUFh1eFB2aWd6eE1kTXc0Z2JTRVVBMEFhRTNNc2E2TkdkUjFYU0R3c0ZvcysvWFNXVHAwNlkzM04xN2VmaWhVcmJOZDI2dFo5V2ErOTFrcnIxbTJXRlAyWlBUMHpxMy8vTjIxYS84d1p2eVNYcVZLbFFwTExQbno0TU43M3UzZnZvSnMzYitubXpWdUo3dVBaWjR2SzFkVTF5Vm9BcEgyRVlnQlBWYk5tcjZoLy83ZVNYSzVwMDA2U29xLzRYN0JnaXMzTEorWFFvZTl0V2k0K01YdGNseTJicVJJbG5rbjJ0aEp5NHNScG5UNzlsL1Y1bVRLbEpOazJvOGkxYTljVkVSRXBaMmRuUlVWRnhYbS9RSUc4Y25aTy9OZCtZdU5tTFJhTEprK2VyZSsrMjJGOXJXM2I1bXJjdUY2U3RjVm53SUMzZE83Y1JSMDdkbEtTdEdyVk43cDM3NTZHRE9tWDVJVnhQWHNPVE5ZK0gzZjllbUNLdHJWKy9RSVZMSmcvVldvQjRGaUVZaUFEU3ExeHMwK0NtNXVidkx5eTJieThrNU9UWGN1bmQvUG5yNGoxL0ZGSVRXcEdrVHQzUXRXOCtldVNvbWVyT0hEZ2lLVG80UURCd1NHNmYvK0IrdlY3VTNYcnZwenMycVpNbWF1Tkc3ZGFuNWNyVjFZREI3NmQ3TzA1T3p2cmswK0c2OTEzaDhyUDc0S2s2QXNNcjEwTDFKZ3hIOXA5YTJzQVNBbENNWkFCcFlWeHN3bXp4TnVMbVJoN2wwK3ZmdjMxaEk0ZlA1V3NkWC82YVo5MXJIS2RPdFd0b2RqRnhWWGx5NytnUTRkKzFhNWRCNUlWaWkwV2k2Wk4rMUpmZi8xZkwzdnAwaVUwWmNwb3VicW03TTlJMXF4WjlNVVg0OVduajYrMTNSNDU4cHQ2OUJpZ01XT0c2TVVYbjQ5M3ZXblQ3SnVtejkvL2l1Yk5XNnJ3OFB0eWMzT3p6cXVjSjArdUZNMlZuQ3RYem1TdkN5QnRJUlFEZUtvMmJ0d1dhN3F4cFBqN1gxYk5tcTJlWUVWcHg0SUZLNU85N3RhdDBiTlZPRGs1cVdiTnFySGVxMUtsdkE0ZCtsVUhELzZpQnc4ZUtsTW1ONXUzZSs5ZXVNYU9uYUs5ZXc5Wlgzdm1tU0thTm0yY01tZTI3Y0s2cE9USTRhVTVjeVpwMEtCUjFxblFybDhQVko4K0g2cGR1eGJxMjdkN25JdjRxbFdyYVBQMk4yN2Nwcmx6djlMOSt3K1VLNWUzSmsvK1dEMTd2aTlKY25kMzE4V0xsM1Q4K0dtMWF0VlkxYXRYbEpPVFU2cDhMZ0RwQzZFWXlJRHNIVGQ3NU1odjFsc1kxNmhSUlo5L1BpclI1VlB6TnM2SXRtL2ZJWjA4K1dleTFqMTc5cHgxSEhLMWFoWGpERGVwVWFPS3Z2aGlnZTdkQzlldVhmdlZ0T2tyTm0zMzBxV3I4dlVkcHdzWC9LMnZGU3lZWHpObVRFajFvUTA1YytiUTNMbWY2cU9QUHRIaHc4Y2tSZmRRYjlpd1JYdjJIRlRQbnAzVXFsVmp1Nlp0dTNvMVFOT21mV250TlM5ZHVxUW1ULzVZdVhKNVc1ZTVlVE5ZYytZc1VVUkVwUGJ0TzZROGVYS3BSWXVHYXRXcThST2RoeHBBMmtNb0JxQUNCZkphSHdjRTNFaHkrVWZ6dHRyVFUvaW85NjE1OHdZYU1DRHBDKzBhTm54TmtsU29VSDR0WGp3OXllVWJOKzRvU1hKMlRuKzlmUGZ1aFd2S2xIblc1NjZ1cm9xSWlMQjUvZlhydjdNK2J0bXlVWnozQ3hYS3J4SWxpc25QNzRJMmJmclJwbEQ4Kys5L2FQRGdNZGFwNFNTcFJJbG5OR1hLNkZTN1ErRGpQRHc4TkdYS2FDMWF0RXBmZmJWR1pyTkZVdlNjeUpNbnoxWkFRSkQ2OU9tVzVIYkN3dTdxcTYvV2FOMjZMZGFmWTdObXI4alh0NS9jM0dMM2ttZlBubFU5ZW5UVXhvMWI5ZWVmWnhVWUdLVEZpMWZycTYvV3FGcTFTbXJkdW9scTFxeEM3ekZnQUlSaUFNcWJONCtjbkp4a05wdDEvWHBna3N0UG56N083bjBjUExnbE9hWEpaSEt5NmRhNnlkMStXakJ2M2xJRkJnWkpraG8ycksyLy96NXY4N2p3b0tCZ2JkKytSMUwwL0w4MWExYUpkN242OVd2SnorK0Nmdi85RDUwOWUwNGxTeFpQZEx0RmloUlN6cHc1cktHNFpzMnFHanYyUTNsNHVOdjRxWkxIeWNsSnZYcTlydkxseTJyY3VHblduMHZWcWhYMDFsdWRFMTAzSk9TMnZ2MTJxOWF1M2FqYnQwTWxTYmx6NTVTdmJ6L1ZxQkgvejhYRnhWVXRXelpTeTVhTjlNOC9GN1J4NHpiOStPTnVoWVhkMWM4L0g5WFBQeDlWN3R3NTFhcFZZN1Z1M1VTNWN6T0dHTWlvQ01VQTVPTGlvZ0lGOHVyU3Bhc0tDN3Vya0pEYjh2TEtudUx0aG9lSEt6RHdab3EyRVJrWm9YLy90ZS9DUVZkWFYrWFA3NU9pL1Q0dFo4NmMxZGRmUi9mMFpzN3NvUUVEZXVuZGQ0Zlp2UDZLRlJ1c0Y0MjFhOWRjTGk3eC8xcHYxS2l1NXM5ZkxvdkZvcVZMMTJuQ2hNVDM0ZVdWVFZPbmpsWDM3djMvdjNlL2wrYk4rMHJMbDIrd3ViYmsrUGJiSmNxYk40OHFWU3FuMWF2bmFlN2NwVHB5NUpqR2p4K2E0R2Z6OHp1dmRlczI2OGNmOThUcVlXL2R1b242OTM5VG5wNlpiZHIzczg4VzArREI3K2pkZDkvUTFxMDc5ZlhYMyt2OCtYOTE0OGJOLysrOVhxdGF0YXFxWGJzV3FsVHBwVlQ1dkFEU0RrSXhBRW5ScDhZdlhib3FTZkx6dTZES2xjdWxlSnRIajU2UXIrLzRGRzNqNnRVQWRleG8zeFJ6aFFzWFRIUUtzMHVYcm1ydzRERXBxc3ZYZDN5eWJ0cncrZWVqVktqUWYvUGE3dGx6eURwTTRPMjNYNDgxM2pVcGdZRkIxaW5TM04wejZYLy9hNW5nc3Zueis2aEtsZkk2Y3VRMzdkbHpVQmN1K0NkNXc0MzgrWDIwWXNYc3B6cTIxdDA5ay9WeDVzd2VHalNvanlJaUl1TDhyTStmLzFlN2RoM1E3dDBIZGY3OHY3SGVxMTY5a25yMTZxTFNwVXNtcXdZUEQzZTFiZHRjYmRzMjE3RmpKN1ZtelVZZFBQaUxvcUtpdEdmUHo5cXo1MmNWTFZwSS8vdGZTelZyVnQvbU8va0JTTnNJeFFBa1JmZVM3ZHAxUUpKMDl1ejVWQW5GYVZWRVJFU0twNjI3ZGkwZzJmdU9xVzNiWmxxeFlvTmVmTEcwMnJkdmJkZTJaczFhckFjUG9udUpXN1Zxbk9SOHpxKysya3hIanZ3bXM5bWlHVE1XMmpTdFdjeEFuQ09IVjRJM0VRa0xDMU53Y0lna3lkTXpzM0xtdEQzY1g3NTh4ZnJGSUw2Wk1SNFB4SXNYcjlhQ0JTdmlMRmUxYWdYMTZ2VzY5WVluaWJIMVl0U0tGVjlVeFlvdjZ0OS9MMnZWcW0rMGRlc3VSVVJFNk9MRlMvcjg4em1hTjIrcGxpK2ZwYng1ODlpMFBRQnBGNkVZeUlDU2MvT091M2YvdTZCcTZkSzEycno1Ujd2V0wxZXVUSno1WG12WHJwN3NPOGc5bXVFaXFWN2YrTlpKVDN4OGNxdEJnOXA2KysydVNkN0ZMYWFUSi8vVWpoMTdKVVdIMERmZTZKamtPclZxVlZQaHdnWGs3MzlGaHc4ZjA0RURSK0pNMzVhWVRwMWVWYWRPcjhiNzNvb1ZHelI3OWhKSlVwTW05VFY0OERzMmI3ZHUzVmV0NFQ1VHBreEpMQzExN05oR1c3WnMxL1hyZ2NxVnkxdU5HOWRWczJZTjlNd3pSV3phMzdWckFSbzkrbk5KVXVIQ0JUUjhlTkozdEN0U3BLQ0dEUnVndDkvdXFwVXJ2OWEzMy82ZysvY2ZxR0hET2dSaUlJTWdGQU1aVUVwN1FVTkR3eFFhR21iWE92bnlwWjlnOE13elJaSVYxcC9VYlo1SGpIamZycHRnUEh6NFVCTW1mR0Y5M3ExYmU1dkdnRHM1bWRTOWV3ZU5HemRWa2pSNThteVZLMWZXcGdzWmt4SVVGR3g5Yk85d2kwZTk1eTR1TGpiTjhwQTVzNGZHanYxUVlXRjNWYlZxQmJ0bmhqaC8zdDg2L1oyUFR5NjcxczJaTTRjR0RIaEwzYnExMTdmZmJsWEhqbTNzV2g5QTJrVW9CcERxN0wwd0xqSEp1ZER1OFhXeVo4K1dwbThWYmU5ZDRlYk5XMmI5NGxPb1VINjdnbG5qeG5XMWRPbGErZnRmMFkwYk4vWHBwN00wYnB5dlhmdVB6NVVyMTYyUDgrYTFQUlJIUkVSWWgwN0VIRStjbEJkZUtHMTdjWS81Nnk4LzYrT2tadUZJaUpkWGRwdDY1d0drSDRSaUlBTks3cENGY2VPbTZvY2Zka3FTQmczcWsraUZXNG14OThLNHhDVG5RcnZIMStuUm80TjY5MDU2ZnR2MDRNQ0JJMXF6WnFNa3lXUXlhZmp3Z1hIbTNrMk1zN096Qmc1OFd4OThFSDJEbHA5KzJxZFNwWXJyOWRmL2w2SzZZZ2JOWjU4dFp2TjY0ZUgzclkvdENjV3BOVlJtOXV3bDFtRWZ5VkdwVWpuTm5Ea2hWV29CNEZqTVJnN0FxbHExU3RiSFAvNjR4M0dGSUY1WHJselRtREZUWkxGRTk2eSs5bG9ydmZSU0didTNVNzE2SmRXdVhjMzZmTzdjcjdSang3NWsxM1g5ZXFCMStJU0hoNGVLRkNsazg3cjM3eit3UHM2YzJiYXAwd0RnU2FDbkdJQlY5ZW9WNWVycW9vaUlTSjArL1pldVhRdFF2bnlKei9mNzc3K1hWYVJJN0JrSmt0dFRIYnVXNUY5b1o4ODY2VVZJeUcyOS8vNUk2ODAweXBRcHBYZmY3Wm5zN2ZuNjl0ZXBVMy9wMXEwUW1jMFdqUjc5bVNTTEdqYXNZL2UyZHU4K2FIMWN0bXdwdXk0WXZIdjNudld4cDZmdFU1dTFhZFBVNW1Wait2dnZmM1RtakYrczE1eWRuZFc4ZVlOazNiV3VhRkhidndBQVNOc0l4UUNzc21UeFZQWHFsYlJ2MzJGSjBvWU4zNmwvL3pjVFhhZG56NEVxVXFTZzJyUnBxbGF0R2orTk1nMG5MT3l1UHZoZ3RIVWVhUyt2N0pvd1laaGNYVjAwWThaQ0hUeDROTUYxcjEyN0h1OXNKR3ZYZnFtUkl6L1FvRUdqWkRaYlpEYWJOV3JVWjdwMDZhcmVlS09qVENiYmcrMjJiYnV0ait2V2ZkbU9UL1o0S0xhOXA5alh0NTlkKzVHa3FLZ29kZXJVeC9vOFQ1NWNDZ3dNVWxSVWxMSmx5NnAzMzMzRDdtMEN5RGdJeFFCaWFkR2lrVFVVZi9QTjkzcjk5WGJLa2NNcjNtVkRROE4wNzE2NHpwenhrN096YzV4UUhCWjJWemR2M2twUlBjbTUwQzRqdVhNblZBTUhmbXp0M2N5YzJVUFRwbzIxenZCdzQ4Yk5SR2NiaVlpSVRQRDlhdFVxNnIzMzN0YTBhZEc5NmhhTFJSczJmS2UyYlp2YmZHSGlvVU8vNnV6WmM1S2liOUZjcDQ1OW9maFJ6N2YwNUlkUHJGbXowZnJGb2xDaC9KbzVjNkplZi8xZGhZWGQxWW9WRzFTMGFDRTFiOTdnaWRZQUlPMGlGQU9JcFVhTnlzcVh6MGZYcmdYby92MEhXcnAwblFZT2ZEdmVaUzljOExjK2ptK08yRzNiZG1uS2xIa3BxaWM1RjlwbEpBY1BIclVHWWxkWFYzMzY2UWc5OTl5enFiYjkxMTVycGVEZ0VDMWR1bFpPVGlhTkdUUEU1a0I4Ly80RHpacTEyUHE4WWNNNnlwa3poMTM3anpuMW56MDl4ZmI2N2JkVG1qdDNxZlY1bno3ZDVlT1RXeDk4MEVkangwNlJKRTJjT0YxbXMxa3RXelo2WW5VQVNMc0l4WURCM0xrVHFxMWJkNnBac3diS21qVkxuUGVkbkp6VXRldi9OSG55YkVuUyt2VmJWSzllalhndjZQTHp1MkI5bkpwQkRmOXAwcVNldnY5K2g4NmM4ZFBreVNOVnNlS0xzZDRmTjg0MzNpblY3QmxmM2FkUE4yWExsa1dob1dGMjNjbndrMDltV0creDdPVGtwRzdkMnR1ODdpUFhyOSt3UHM2ZVBhdmQ2OXZpeUpIZk5HellSRVZGUlVtU21qZHZvUHIxYTBxU21qYXRyL1BuLzlXS0ZSdGtObHMwY2VJWE9uZnVvdnIxNnlrWEYvNUVBa2JDRVE4WXhQSGpwN1J4NHpidDNuMVFFUkVSYXQ2OFlZTEx0bXpaU0d2V2JKSy8vMldaeldhTkdUTkZ5NWJOakhPVGgrUEhUMWtmUC85ODNGdnIvdTkvTFpNOXJadFI3bWlYRkpQSnBBOC83S2Q3OThLZjZCZVB6cDNiMnJ5c3hXTFJ2SGxMdFgzN0h1dHJiNzdaMmVZN3lzWDArKzkvV0I4bmRWR252YUtpb3JSaXhRWXRYTGhLa1pHUmtxTG5OeDQwS1BiZDl2cjI3YUd3c0x2YXVIR3JKR250MmszNjdiZFRHaktrYjRybVF3YVF2aENLZ1F6czRzVkwyckZqcjNiczJHc2RTL21JczNQQ1Y5cTd1TGhveUpCM05HREFDRmtzRmwyN0ZxQ0JBei9XOU9uanJNRTRQRHhjUC8vOHF5UXBhOVlzcVhaM04wbldLY2ZzOVNpVTVjK2ZOOVZxU1FzS0Z5N2c2QktzSWlNak5XSEM5RmdYMTczNDR2UHEwYU9EM2RzNmYvNWZIVHIwcS9WNTJiTFBwVXFOa25UNDhESE5uYnZVT3Q1WmtzcVZLNnVwVTBmTHc4TTkxckltazBtK3Z2M2s3ZTJsSlV2V3lHS3h5TS92dkhyM0hxTDY5V3VxUzVkMktsMjZSS3JWQmlCdEloUURHVVRNbXlCODlkVmEvZlRUUHAwN2R6SGVaY3VXZlU0bVUrTFRUMVdxVkU2ZE83K3FsU3Uva1NUOThjZmZHakJndU1hUEg2WjgrZkpvenB5bENnOFBseFE5NzYwOTAzQWxKU0RndjFQcUxpN09OcSszY3VXY0JOOExEQXhTNjliZFUxUlhUTjI2OVUveE5qWnRXcW84ZWV5N3piQWpuVDc5bHlaTm1obXJYWlVvOFl3Ky9YUkVuT25NenB6eGs0ZUh1M0xsOG81emhzRnN0dWpZc2Q4MVlVTDBHRjRwdXBmNHVlZFNGanhEUThPMGMrY0JiZHEwVlgvOTlZLzFkWlBKcEU2ZFhsV2ZQdDBUdlh0Z3IxNnY2NFVYU212OCtHbTZlZk9XTEJhTGR1N2NyNTA3OSt1RkYwcXJZY002cWxldmhuTGw4azVSblFEU0prSXhrQUhzMmZOenJLdjR2L3h5V1p4bGloY3Zxa2FONnFwaHc5bzJuNmJ1Mi9jTlhicDAxVG9ieFpremZ1clk4VzFseTVZMTFxd1N6WnE5WW5mTk4yN2MxRC8vWEZDdVhEbmw3ZTBsRHc5M3VidG4wbzBiTjYyeklVZ2lnS1FCVjY1YzAvTGxHN1I1ODQreGV2SExsQ2tWNit4QlRJc1dyYlJPRmVmczdLeE1tZHlVS1ZNbXVibTU2czZkTU9zWHFrZDY5ZXBpOXhlcmlJaEkrZm1kMTdGakozWHMyTy82N2JlVGlvaUlqTFhNczg4VzAzdnY5VktsU2kvWnRNMXExU3BxNWNxNVdyaHdwYjc5OWdmck9PUlRwODdvMUtrem1qYnRTeFV1WEVBdnZ2aThubisrcEFvV3pLOUNoZkpiWndNQmtINFJpb0VNWU5PbWJmRytuaXVYdDVvMHFhL0dqZXZhZGV2ZFI1eWNuRFJod2pDTkh6OWRQLzRZZmJvOElpSXlWaUIrNmFVeXFscTFndDNiRGdvS3R0NXFPREgyWFBpVkdCY1hGeFV1WEREcEJaK2l0SDRobDcvL1pjMmV2VVFIRGh5UjJmeGZHRGFaVEdyZnZxWDY5bjFEbVRMRmY0dnA0c1dMV1VOeFZGU1U3dDBMMTcxNzRmRXUyNlZMV3pWdGF2c1hxOFdMVjJ2NzlqMjZmUG1hTmJRKzd0bG5pNmx6NTdacTNMaWUzV0U3ZS9hc0dqU29qOXEzYjZrVkt6Wm8rL1k5ZXZEZ29hVG9vVDMvL250Wi8vNTdXVnUyYkpja3ZmVldGNzM1Wm1lNzlnRWc3VW5idjVFQjJHVEFnTGQwOU9nSlJVVkZ5ZFhWUmJWclYxZkxsbzFVdVhLNVpOMmxLeVlYRnhlTkhqMVlsU3E5cUhuemxzVUt4RVdMRnRMNDhVT1R0ZDFDaGZJbnVVelJvb1hVdG0zcVhEem43ZTJWNGU1eTk2VGx6cDFMTjI0RXh3ckVoUXJsMTdCaEExUysvQXVKcmx1aVJERmx6WnBGNGVIM3JSZTV4ZVRoNGFGeTVjcW9RNGZXZG4rcGV2YlpZbHF3WUVXYzE3Mjl2VlN6WmxXMWJOa29WY1luRnk1Y1FCOTk5Sjc2OWV1cHJWdDNhZmZ1Z3pwMTZzOVlQNDhhTlNxclo4OU9LZDRYQU1jakZBTVpRTEZpaGRXOSsydVNwTmRlYS8xRXByWnEwYUtSbWpTcHIrUEhUK3ZLbFd2S2xjdGIxYXBWVEhadlo1WXNubnJwcFRJS0RRMVRaR1Nrb3FMTU1wdk5jbkl5S1VjT0wxV3BVbDZkT3IycXpKbHR2L1Z2UnVIbTVpcFhWMWRIbHlFUEQzZE5udnl4M25qalBXWExsbFhkdXJWWHc0WjFiUHFpMWFCQmJUVm9VRnRTOU5tRmh3OGZ5bUt4S0NyS0xEYzMxemdYdTltalZxMnFLbHEwa0VKQzd1ajU1MHVxVEpsU3FscTFncDUvdnFSZGQrS3pWYlpzV2RXaFEydDE2TkJhd2NFaCt2WFhFL3I5OXo5MS92eEZqUmp4L2hQWko0Q256MlJKN21YZUFHd1djNnF3UTRlK2QyQWxnUDF1M3J3bGIyK3ZOQlgrd3NQRDVlR1I4YjR3OGJzQ2VIcE1qLzFTbzZjWUFKQW9lKzlTOXpSa3hFQU13TEZTTnRnUUFBQUF5QUFJeFFBQUFEQThRakVBQUFBTWoxQU1BQUFBd3lNVUF3QUF3UEFJeFFBQUFEQThRakVBQUFBTWoxQU1BQUFBd3lNVUF3QUF3UEFJeFFBQUFEQThRakVBQUFBTWoxQU1BQUFBd3lNVUF3QUF3UEFJeFFBQUFEQThRakVBQUFBTWoxQU1BQUFBd3lNVUF3QUF3UEFJeFFBQUFEQThRakh3RkhoNHVGc2ZCd1VGTzdBU0FHbFZ6TjhOSGg0ZURxd0VNQ1pDTWZBVUZDaVF6L3I0K1BIVERxd0VRRm9WODNkRHdZSjVIVmdKWUV5RVl1QXBxRjI3bXZYeHJGbUxkT2RPcUFPckFaRFczTGtUcWxtekZsbWYxNnBWTFpHbEFUd0poR0xnS2VqY3VhMThmSEpMa2dJRGc5UzFhei90MkxHUG9SU0F3UVVGQld2SGpuM3EycldmQWdPREpFbDU4K1pSbHk3dEhGd1pZRHdtaThWaWNYUVJnQkVjUFhwQ0F3WU1kM1FaQU5LNG1UTW5xRktsY280dUE4andUQ2FUS2VaemVvcUJwNlJ5NVhLYU1XT0N0Y2NZQUdMeThjbE5JQVljaUo1aTRDbTdlL2VlVnEzNlJ2djNIOWJseTljVkhoN3U2SklBT0lpSGg0Y0tGc3lyV3JXcXFYUG50dkwwek96b2tnRERlTHlubUZBTUFBN3l4UmZ6ZGUzYURVblM2NiszVTlteXp6bTRJZ0F3anNkRHNZdWpDZ0VBbzF1N2RyTmk5a3RNbXNTWWN3QndGTVl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U1VQXdBQXdQQUl4UUFBQURBOFFqRUFBQUFNajFBTUFBQUF3emxBeWFJQUFCL2JTVVJCVkNNVUF3QUF3UEFJeFFBQUFEQThRakVBQUFBTWoxQU1BQUFBdzNOeGRBR0l6Yy92dkVKRDd6cTZEQmhJZVBoOVhiNTgxZEZsR0pMRllyRStQbmZ1Z3RhdTNlVEFhaklHRHc4UEZTeVl6OUZsQUtraWExWlBsU2p4aktQTE1BeVRKZVp2WlRoYzM3NURkZno0S1VlWEFRQUFIS3g4K1JjMFo4NGtSNWVSWVpsTUpsUE01d3lmQUFBQWdPRXhmQ0tOSzEvK0JVZVhnQXd1TE95dS9Qek9XNTlueWVMcHdHcU1KVHc4WEdaejlNbTZUSmt5eWNYRjJjRVZwVTloWWY4Tk9jdVNoZFBOU044NFcrdzRoT0kwYlBic1NhcFFnVkNNSit1MzMwN3AzWGVIU3VKVUhkS25tRzI0UklsbmFNTkkxMksyWnp4ZERKOEFBQUNBNFJHS0FRQUFZSGlFWWdBQUFCZ2VvUmdBQUFDR1J5Z0dBQUNBNFJHS0FRQUFZSGlFWWdBQUFCZ2VvUmdBQUFDR1J5Z0dBQUNBNFJHS0FRQUFZSGlFWWdBQUFCZ2VvUmdBQUFDR1J5Z0dBQUNBNFJHS0FRQUFZSGlFWWdBQUFCZ2VvUmdBQUFDR1J5Z0dBQUNBNFJHS0FRQUFZSGlFWWdBQUFCZ2VvUmdBQUFDR1J5Z0dBQUNBNFJHS0FRQUFZSGlFWWdBQUFCZ2VvUmdBQUFDR1J5Z0dBQUNBNFJHS0FRQUFZSGlFWWdBQUFCZ2VvUmdBQUFDR1J5Z0dBQUNBNFJHS0FRQUFZSGlFWWdBQUFCaWVpNk1MUUd3bFN6NWpmWncxcTZjREs0RlJaTTNxcWZMbFg1QVV1LzBCNlFWdEdCa0o3ZGx4VEJhTHhlTG9JbExxN3QxN1dyWHFHKzNiZDFoWHJseFRlUGg5UjVjRVNSNGU3aXBRSUo5cTE2Nm16cDNieXRNenM2TkxTaE5vcjRtajNTU010Z043Y1R6RmoyTXArVEpTbXpLWlRLWll6OU43S0Q1NjlJUW1USml1Z0lBYmppNEZpZkR4eWEzaHd3ZXFjdVZ5amk3Rm9XaXY5cUhkL0llMmc1VGllSXJHc1pSNjBudWJ5bENoK09qUkV4b3dZTGlqeTRBZFpzNmNvRXFWMHVmQmsxSzAxK1F6Y3J1UmFEdElYVVkrbmppV25vejAycVl5VENpK2UvZWV1blRwYS8ybTUrT1RXKysrMjFQbHk1ZFZybHplRHE0T2toUVVGS3pqeDA5cjFxeEZDZ3dNa2hUOS83Unk1WngwZmJvbE9XaXZ0cVBkeEViYlFVcHdQUDJIWXlsMVpLUTI5WGdvVHJlelQ2eGE5WTIxWWVmSmswdkxsczFVdzRhMWFkaHBTSzVjM21yWXNMYVdMNStsUEhseVNaSUNBbTVvMWFwdkhGelowMGQ3dFIzdEpqYmFEbEtDNCtrL0hFdXBJeU8zcVhRYml2ZnRPMng5M0svZm04cVdMYXNEcTBGaXNtWExxbjc5M3JRKzM3Ly9jQ0pMWjB5MFYvdlJicUxSZHBBYU9KNDRsbEpiUm14VDZUWVVYN2x5emZxNGZQbXlEcXdFdG9qNWYzVDU4blVIVnVJWXROZmtNWHE3a1dnN1NEMUdQNTQ0bGxKZlJtdFQ2VFlVeDV3K2hWTWZhVi9NLzZQdzhIQUhWdUlZdE5ma01YcTdrV2c3U0QxR1A1NDRsbEpmUm10VDZUWVVBd0FBQUttRlVBd0FBQURESXhRREFBREE4QWpGQUFBQU1EeENNUUFBQUF5UFVBd0FBQURESXhRREFBREE4QWpGQUFBQU1EeENNUUFBQUF5UFVBd0FBQURESXhRREFBREE4QWpGQUFBQU1EeENNUUFBQUF5UFVBd0FBQURESXhRREFBREE4QWpGTm9xS2lrcnhObTdldktYUTBEQ2JsZzBPRGxGSXlKMFU3eE9RcE1EQUlBVUhoemk2RENBV0k3WEwrL2NmT0xvRVpEQVJFUkdPTGlIRElSVGI0UHo1ZjlXa1NTZE5uanc3UmR0WnRHaVZtalhyb2pObi9KSmN0azJiN3VyWmM2QWthY3VXN2JwMkxTRForL1gxSGFmZXZZY29JaUl5MmR0QTJySnc0VXI5OWRjL05pL2Z1blYzdmZPT2I2cnRuemFWOFZTdjNsd2RPdlNPOVZxSERyMVZ2WHB6bTdlUm50dGxXTmhkRFJ6NHNiNy8vcWRVcXllbThlT25xVXVYdmluNlhRNDhjdWpRcjJyWDdrM3QyblhBMGFWa0tDNk9MaUE5MkxsenY4TEM3aXB6WnZka2J5TWlJbEk3ZCs1WHpwdzVWS3JVc3phdFl6Sko0ZUgzdFhEaFNpMWF0RW96Wmt4UTRjSUY3TjczMGFNblpEYWI1ZXJLZjNkR2NPN2NSUzFkdWs0clZtelFpQkh2cTBHRDJrKzlCdG9VSHBmZTIrV1dMZHQxNU1odktsbnltVGp2VFp6NGhVM2J5SlhMVzIrLzNUWE82MWV2Qm1qMzdvTXFYcnlvOHViTlkzMTl5WkkxdW5uemxzMDFEaDc4anMzTDRzbXo1d3RqVWdvWExxaTFhNyswZVhtVHlhU2dvR0JObURCZHBVbzlxd0lGOHFaYUxVYkdYelFiL1BqakhybTR1S2g5KzFiSjNzYWVQUWQxNTA2bzd0d0pWWTBhTGVLOHYzZnZ0M0p6YzdNK041c3RNcG1jNU9IaHJoa3pKcWhQbnlIcTI5ZFhzMmRQVXBFaUJXM2U3LzM3RHhRZWZsOCtQcm1UWFR2U2x1TEZpMnJxMURIeTlSMnZrU01uNityVkFIWHIxdjZwN1o4MmhmaWs1M1laRlJXbHRXczN5Y3NydTdwMWV5M08rMXUyYkxkcE80VUxGNHczRks5YytiWE1aclA2OU9rbWs4bGtmWDNidHQzeTk3OXNjNTJFNHJRblN4YlBGSDhCM0xoeHE5M3JWS3RXVVIwN3R0SDMzLytraXhjdkVZcFRDYUU0aHFTKzliVnAweVBKYlNUMGJXL1pzdlh5OU15cyt2VnJ4bnI5d0lGZkZCSnlXMDVPc1VleW1NMW1PVHRIdjFha1NFRk5uanhTa3liTlZMWnNXWktzSWFiQXdDQkppdFU3Z2ZTdmN1Vnltamx6Z3Q1L2Y2VG16djFLUllzV1ZPM2ExWi9Ldm1sVDZkZG5uODNSL2Z2MzdWNXYzTGlwOGI3dTVPU3M0Y1Bmc3o1UHIrMXkyN2JkQ2dpNElWL2Zmc3FTeFZNV2kwWDc5eDlSOWVvVjVlcnFLaW5wbnJ5RS9uNEVCTnpRbGkzYlZiSGlpM3I1NWNyeExuUG8wUGVKMXRlaFEyKzd3ak9lSG0vdkhQTDE3WmVpYlR3ZWl1MzkveDQ4ZUhTaTc5dmJDMjFraE9MSFpNbmlxWHIxYWlScjNZUjZFdzRlL0VYLy9ITkJQWHQyVXE5ZXIxdGZ0MWdzYXRLa2s0b1ZLeXdYbC8vK0s4eG1zeXdXUzZ6WFhuaWh0Sll1blJIck5WdGN1blJGa3BRdkh3RW1veWxUcHBSbXovNUVPM2JzdFFhUHhMN1krZnRmanZkOUp5Y25IVHk0eGViOTBxYlNyKzNiOXlnczdLN2Q2LzN3dzg1NFgzZHljb29WaXFYMDF5NGpJaUsxWk1scWxTeFpYSzFhTlpZVWZYWnd6SmpQVmF4WVlhMVlrYkpyU1JZdVhLV29xRWoxNy8rV0pPbVhYNDdyNnRVQU5XbFNMMFhiUmNaWHVMRHRaNFVUd3BjcCt4Q0tIK1B0blVNZmZmUmUwZ3ZHSTc1UUhCa1pxUmt6RmlsYnRxenExT2xWblQxN1RpVkxGcGNrWGJ4NFNYZnVoS3ArL1JxYVBuMis3dDBMbHhRZGxpVXBLQ2c0M3JGczl0UjMvcnkvSk1uZi80cmRud2RwWDRrU3o2aEVpZi9HUURacjlrcTh5LzN3dzA1NWVtWlduVHB4ZSsyY25KenQyaWR0S3YzYXNXTmRndThsRmx5VDZzbDhYSHBxbCt2V2JkTFZxd0dhUC85ek9UazU2ZUhEaDVvM2I2a2txV2ZQVG5ITzR0bmo3Ny9QNlljZmRxaDU4NFlxVmFxNG9xS2lOR1hLWEYyNmRGV2xTc1VkdTR6MEt6bmppMGVNZUYvTm16ZEk4UDNVNk4xTnpYSFBSa0FvZnNMV3J0MGtmLy9MZXYvOTN2cnR0NVB5OVIydmV2VnFhT0RBdDdWNzkwRkpVdTNhMVRWbXpPZTZmVHMwMXJwMzdvVEdHN1R0Q2NWbnpweVZKUDMxbDU5Q1FtN0x5eXQ3Q2o0TjBvSXBVK2JKMHpPejNuNzc5VGgvc0QvKytJTjQxL25oaDUzS21kTTd3ZmZ0UVp0Q2ZOSmp1N3g4K2FvV0xWcWwxcTBicTJ6WjV5UkpLMVo4cllDQUc2cGF0VUtLeG9xYXpXWjkrdWxNZVhwNjZwMTN1a3VTTm16NFR2NytWOVNpUlNPVkxsMHkyZHRHMnRPMTYvL2lmWDM1OGczS2xpMnJXcmR1SE9lOTRzV0xKcnJOaUlnSVRabzBNelhLZzQwSXhVL1ErZlAvYXY3OEZYcm1tU0pxMjdhWm5KeWNOSERnMjVvL2Y3azZkZW9qZC9kTTh2TEtwaXBWeW12YnRqWFc5ZmJ2UDZJUFB4d3JTVnEyYkpaS2xDaVdyUDFiTEJZZFAzNUtVdlNGZXovLy9HdUNQVFpJSDBKQzd1alFvYU82Y3VXNmZ2Lzl0TWFQSDZhY09YTTh0ZjNUcGhDZjlOb3VWNjM2VnVIaDk3VjU4NC9hdkhtN3pHYXpKTW5OelUxRGh2U050ZXl0V3lHYVBuMit6VFd0WGJ0Slo4NzRxVnk1c3RxMDZVYzlmUGhRR3paOHB5eFpQTlczYjNjN1BoM1NnNzU5MzRqMzllWExOOGpMSzN1Qzc4ZG45ZXE1c2xnc2V2andZWUpEbDJ4MTRNRG1XQmQzSW5HRTRzY0VCOS9TcDUvT1N2RjJIajU4cUk4Ly9sU1JrUkh5OWUybmJkdDJxM0hqdXVyUW9iVnExYXFtb1VQSHk4L3Z2TjU4czdPY25XT2ZKangwNkZmcjR3TUhqaVE3Rko4NTQ2ZVFrRHNxV3JTUUFnSnVhT3ZXblFTWWRNN0xLNXNXTFpxdW9VUEg2OFNKMCtyUlk0QSsrV1M0dFpmclNhTk5JVDdwdFYzV3JsMU5kKzZFS2w4K0gzbDdlMm5qeHEzeTk3K2lOOTdvcUFJRjhzVmFOalEwVEd2WGJySzVwc3laUFNSSkowNmMxdW5UZjhsc2pwTFpiTkhnd1gyVkk0ZVhmUjhRaHZMb1RJdUhoMGVjb1V0Ly9mV1BQdjc0VXdVRUJHcjA2Q0Z4THQ2UEtTSWlJazYrUU9JSXhZOEpDN3Vick9sUkhtY3lPU2xmUGg5VnJWcEJycTR1K3VTVEw3Uml4UWFOR2pWSVJZc1dWbWhvbUxKazhZd3p6ZHVkTzZIYXZuMlBmSHh5SzErK1BQcnV1KzNxM3YyMVpJMXJlelNwOXl1djFOTEZpNWUwYTljQlhic1dvSHo1ZkZMOCtlQTQyYk5uMVl3WkV6Ung0blJ0MjdaYi8veHo4YW1GRDlwVStyWnQyMjRkUFhyYzd2VVNtbjJpVEpsU2F0czJlc3hpZW15WDFhcFZWTFZxRlNWSnAwNmQwY3laaTFTNmRNbDRUNFhiTy90RTQ4YjFWS1ZLZVdYUG5rMVhybHhUang3dnFYVHBFbnIxMVdiMmZqeWtBMGVPL0taangzNlA5NzJRa051YU0yZEpuTmZ0NlQyK2ZUdFVTNWFzMXZyMVcyUTJtNVUzYjU0RTcza1FFUkdwbFN1LzF2YnRlN1JpeFJ3NU9kRlRiQ3RDOFdOU01uVkp6RitLcnE0dW1qaHhtRXdtazF4ZFhUVm56cWNhTmVvejllbzFXS1ZLRmRmMTY0RWFQTGl2c21mUEdtc2I4K1l0MDkyNzk5U2pSd2RsejU1TkV5ZCtvZSsvLzBrdFd6YXlxNWJJeUVodDNScDkycVZldlJxNmZQbWFkdTdjcjNYck51dTk5M29sNi9NaDdYQjFkZEdvVVlQVnJGa0RWYTVjVGlFaGR6Uno1c0pFMTdsNU16akJjQ01sUE83ekVkcFUrbmY2OUYvSk9oMmIwRG9QSDBaWVE3R1VmdHRsUkVTa0prMmFxVXlaM0RSNjlPQlU2VjF6ZDgra2ZQbDhaRFpiTkhueWJPdE1IZkVGbEtTR1pkeTZaWXhiWWFkbkowNmMxdkxsRytKOTc4NmQwSGpmc3lVVVg3eDRTUnMzYnRYbXpkc1ZIaDZ1SmszcTZlV1hxMmpzMkNucTI5ZFg4K2QvSG10dTduMzdEbXZtekVXNmZQbXFhdFNvckFjUDdzdkR3eVA1SDh4Z0NNVlBVTXliY2J6MFVoa3RXelpUdlhzUDBaOS9ubFdsU3VYaTlCaHMzNzVIMzM3N2d3b1d6Sy8yN1Z2SlpKTG16MSt1V2JNV3EyclZDc3FUSjVmTis5NnhZNStDZzBOVXBrd3BGUzllVkVXTEZsTHUzRG0xY2VOV2RlLytHaGRIWlJDVks1ZVRKSVdIaHljWmR1N2V2WmZvTWttRkQ5cFUramQ0OERzSjNnQWlOV2VmU0cvdGN2Nzg1VHAvL2wvNSt2WkwxbDFERTdOdTNTYWRQdjJYZXZic2xPQ0ZWZllNeTBEYTFMdDNOL1h1M1MzTzY5V3JON2QydHQyOGVVdTNiOS9STTg4VVNYQTdEeDQ4MUI5Ly9LMWZmejJoQXdlT3lNL3ZnaVNwUm8wcTZ0bXprMHFYTHFIWnN4Y3JNakpTZ1lGQkdqWnNvaFl1bktJVEovN1FsMTh1MDhtVGZ5cG56aHdhTTJhSUdqV3ErNlErYm9aRktINkt0bS9mcTMvL3ZheDgrWHcwZnZ6UVdEMEdQLzIwVCtQR1RaT2JtNXZHanYxUW1USkZCK3ErZmQvUTJMRlQ5T0dIWXpWcjFpZktrc1V6eWYxRVJVWHBxNitpTDl4cjF5NzZENTJ6czdQYXRtMnVMNzljcG9VTFYycnc0TDZKYlFMcFFFUkVwUGJzT2FpNmRXc29YejZmZUlQTDh1VWJOR2ZPRXBVdVhVSUxGMDVOOXZSU3RDbllLcjIxeTU5KzJxZVZLNzlXalJxVlZiZnV5enB6eGsvWHJnWG8yclZBTld4WTI2N09pTWY1K1YzUW5EbGZxV1RKNG5yampZNTYrUENoenAyN3FOdTNRNjNETmlSdTNtRVVRNGFNMFkwYk43Vm8wYlFFMjFWUVVMQUdEeDZqOFBCdzVjamhwWTRkMjZoTm02WXFVcVNnYnQwSzBlREJZL1R6ejBkVnFWSTVGU3RXU092WGIxR0hEcjExK2ZKVlNaS1hWM2F0V2ZPbFRWa0JjUkdLSDVOYUY5ckZGQmtacVZtekZtdnQyazNLbXplUFpzNmNhQjAyRVJrWnFmbnpsMnZGaXEvbDR1S2lUejc1U0tWTGw3Q3UyN1JwZmYzODgxSDk5Tk0rOWVuem9TWk5HcTZDQmZNbnVyLzE2N2ZJMy8rS0NoWEtyOGFOLzVzZ3ZuMzdsbHE5K2x0OSsrMFBhdHIwRlpVcFV5cFZQeWVlcm1QSGZ0ZklrWlBWb0VGdGpSdm5HK2Y5b0tCZ0xWbXlSczdPemhvMmJFQ0s1bHVsVGNGVzZhbGRSa1JFYXV6WXFiSllMRHAwNkppYU51MGM2LzM2OWYrN2tWTkl5RzNObkxuSTV0cnUzUXZYMEtIakZCRVJJU2NuazdwM0g2Q0xGeS9KYkRhclVhTzZxbGF0b3BvM2YwWEJ3VWtQamJCMU9hUnRRNGE4cTk2OWgyam8wQW1hUC8remVHL0dWYUJBWG8wYjV5c1BEM2VWSzFkR1RrNU9pb3FLMHNhTld6VnYzbExkdmgycURoMWFxMSsvbmpwOCtKaldyOStpeTVldnFuUG50Z29MdTZ2Tm0zL1V5Wk4vSm5qM1JDU09VUHlZMUxyUTdwR3paODlwL1BqcDh2TTdyeElsaW1ueTVKSFcyNUQrL3ZzZm1qeDV0czZmLzFmZTNsNmFOR21FWG5paGRKeHRqQmp4dmtKQzd1alhYMCtvYTlkK21qbHpZb0lYc0Z5K2ZGWHo1eStYSlBYcDB6M1dIeHhQejh6cTN2MDF6Wnk1U0dQSFR0WGl4ZFBrNlprNTFUNHJucTY5ZXc5SlVxd2VwNWkrK0dLQndzUEQxYjE3Qit1TkZDd1dpNzc3Ym9jS0ZjcXZjdVhLMnJRZjJoVHNrWjdhcGF1cml5cFdmRkdSa1ZFcVdEQ3ZDaGJNci96NTh5cC8vcndxVUNCdnJONjJPM2RDdFdyVk43YjlFQ1M1dURnck1QQ21wT2kvQS9ueTVWWDE2aFZWdEdnaDFheFpUWkxVcmR0cmtxSnZCYjF2MzJHMWE5ZkNlZ1l4TWpKUzI3YnRWdlBtRGF6TElYMHJYYnFFQmc3c3BhZ29jNkozcDYxUkl6clEzcjE3VDF1Mzd0S2FOZC9xeXBYcktsUW92OGFORzZyS2xjdHAzNzVER2pseXNuV2Q1czBiS0Z1MnJOcStmWSttVHYxUzVjdVhaU3h4TWhDS0g1TmFGOXBKMHVIRHh6Um8wQ2laelJZMWI5NUFnd2YzbGJ0N0p1djc3dTd1dW5UcHF1cldmVm0rdnYwU0hQdVdLWk9icGs0ZG82bFQ1K25PbmRBRWV6M3UzMytnano3NlJPSGg5MVdqUnVWNHAycnAwS0cxdG0zYkpUKy9DeG96NW5OTm12UXhWNmFtUTJhelJYdjNIcEtMaTR0cTE2NFc1LzI5ZXcvcHA1LzJxWGp4b25yenpmOTZ2eTVjOE5la1NUT1ZPM2RPclZneE84bFRiTFNwak9QMzMvL1E1czAvSm12ZHhDNkVxMWV2aG1yV3JDb3BmYmJMYWRQR0pycXZSK3lkZmNMTnpVMFRKMzZrM0xsenFtalJRckYrOXo5dTRzUXY5TXN2eDVVcGs1djFWdE16Wml6VSt2VmJkT25TRmIzelRnK2Jhb1JqaEllSGE4bVNOUW0rSDkvc0U0K2VQMzZ4WFhoNHVQYnRPNno5KzQvb3dJRWpldkRnb1h4OGNtdlFvSGZVdW5VVE9UczdhY0dDRlZxeVpJMjh2YjNVcWxWanJWKy9SWC8vL1krYU5uMUYzYnQzMEpkZkx0T1lNVk0wY2VKSEtUb1RZMFNFNGllb1dyV0s2dDY5ZzBxVmVsWjU4K2FKODB1eFJJbGlXcnYyeTFqVEJvV0doaWx6Wm85WVZ6OGZPM1pTaHc4Zms2OXZQMWtzbG5nbjRvNktpdExISDM4cVA3L3p5cEhEUzc2Ky9lT3R5ZG5aV1I5Ly9JSGVlbXVROXU4L292SGpwMnJFaVBjNWNOS1pFeWRPNjlhdEVGV3RXa0ZaczJhSjlWNUl5RzFObmp4TGJtNXVHak5taUZ4ZC96dk1uM21taUxwMGFhdmx5emRvNnRSNUdqbHlVSUw3b0UxbExKY3ZYMHYyalFBU1c2OWd3ZnpXVUp4UjJ1WHQyNkU2Yythc2N1Yk1FZXQyMWZhcVZhdHF2SzgvZlBqUWVpSDIycldiOU1zdngxV3VYQm0xYU5IUXVreVBIaDIxWjgvUFdyWnN2WW9VS2NSODRHbll2WHYzRTV4NVFrcDQ5Z2twL2hrb1pzeFlxSkNRTzZwY3VaeGF0bXlrdW5WZmxyT3pzODZlUGFkUFA1MmxQLzg4cTdKbG45T0VDY04wN1ZxQTFxL2ZvcXRYQXlSRjMxbnY0TUZmdEhmdklZMFlNVW1qUmcyMlhxT0VwQkdLbjdDMzMrNnFqUnUzYXVqUThSbzZ0TDlhdDI2aW9LQmdEUjA2WHRXclY0clZXN0puejg4YVBmb3p2Zk5PZDNYbzBNYjYrbzgvN3RhV0xkdFZwVXA1NjFYZE1UMjZVY2lCQTBmazR1S2lDUk9HS25mdW5BbldWS0xFTS9MMTdhZHg0NlpxNjlaZENndTdxNUVqQnpFd1B4M1p0V3UvcE9oZXVwZ2lJaUkwWXNRa0JRZUhhUERndnZGZTdmN1dXMTIwWjgvUDJycDFsK3JVZVZsMTZsU1Bzd3h0S3VOcDNyeUJtamR2a09EN3FUSDdSSHBzbHlFaHQzWDI3SG45OWRjLyt2dnZmNndYMmtuUzhPSHZwU2dVUDNMclZvaE9uZnBMSjAvK3FkOS8vME9CZ1VIYXRHbXBUcC8rUzdObUxWYjI3RmsxZXZTUVdJSGQyOXRMbjN3eVhPKzg4NkVtVFpxaEFnWHk2cVdYeXFTNEZxUytuRGx6MkQxRFMwSThQRHcwYmRwWTVjbVR5M3IyK09yVkFDMVpzbG8vL0xCVHpzN082dDI3bTdwMi9aK2NuWjExODJhd3BPaXpKMUwwbDhGSmswYW9kKy9CMnIzN29DNWM4TmVISDc2cjh1VmZTSlg2TWpxNmNwNHdzOW1zVmF1K2tZZUhoL1VVbjdkM0RvV0YzZFhxMWQvcTl1MVE2N0tWS3Iwa2QvZE1XckJnWmF5TEt0NSt1NnM4UE56MStlZHpGUmtaR1d2N2dZRkI2dHQzcVBidE95eG5aMmVOR1RQRXBzYmZyTmtyMWxOeSsvY2ZVYmR1L2ZYcnIvRlBQSTYweFd3MmErZk9BM0p5TXNVNlJSMFVGS3dQUGhpdFk4ZE9xbkhqZW1yWHJya2lJeU4xKzNhb3JseTVwai8rK0ZzSEQvNmk3ZHYzV3YvUVQ1NDhLMVlibEdoVFNKNzAyQzYzYnQycHBrMDc2NzMzUm1qdTNLKzBmLzloNWNpUlhlM2F0ZENJRWUrclJvMHF5ZjU1SER4NFZDTkhUdGIvL3ZlbW1qWHJJbC9mY1ZxNThtdmR1SEZUdFd0WFYwREFEUTBiTmtGbWM1VEdqUGt3MWx5emo1UXBVMHFEQnIyamlJaElEUnMyVVFFQk41SmREOUtQa2lXTEsxdTJyRHB5NURjTkd6WkI3ZHUvcGUrKzI2SGF0YXRwOWVxNTZ0R2pnL1ZzOHZuei9wS2k3eXI1U002Y09UUjc5aVFWTDE1VUZ5OWVVdCsrUXhNZDNvSC8wRlA4R0gvL3k0bjJtTmpyaHg5MjZ0S2xxK3JTcFozMWRLS1RrMGs5ZW5UVW1ER2ZhOVdxcjYyL3NMTms4ZFFiYjNUUzlPbnp0V0RCQ3ZuNjlwTWs1Y3JsclU2ZFh0WGl4YXUxYnQxbWRlN2NWcEswZGVzdVRadjJwVUpEdytUdW5rbWpSZzFXM2JvdjIxeGJ0Mjd0NWVibXFwa3pGK3JhdFFEMTcvOVJnbGVNSSswNGV2U0VRa0p1cTF5NXNyRnVGN3Q2OWJmNjlkY1RrcVNmZno2cXVuVmYxWU1IRHhQZFZuQndpS1pPbmFjeFk0WklvazBoK2RKanUrelhyNmZxMWF1aGwxNTZYbVhMbGxiSmtzV3R3enJHalp1cTMzNDdhZDFHVWpjWmlibE1yVnJWRkJ4OFN6dDI3RlgrL0Q1cTBhS1JLbFI0UVJVcXZDQWZuOXk2ZlR0VWZmdjZLaWdvV08rKys0YXFWcTJRNERaYnQyNmk0OGRQNjhjZmQ4dlhkNXkrL1BKelRvZW5JYWs5WTFWUVVMQVdMRmloZ3dkLzBjMmJ0K1RrNUtSNjlXcW9XN2YyY25kM1YyUmtsRzdldkNVM04xZGR2SGhKQ3hldWxLUTRYeEI5ZkhKcjRjS3Btamx6a1k0ZlA2VU9IVnFuV28wWkdhSDRNWjZlbWVNOWJXZUx4OGZkM2IvL1FBc1hycFNIaDRkZWY3MWRyUGNhTktpbE9YT1dhUDM2NzlTNWN6dnJGRzJ2dnRwVUsxWnMwSll0MjlXMWEzdmx6eDg5M3JoTGwzYjY1cHNmdEdyVk4zcnR0VmFLaUlqVXFsWGZLRFEwVFBueisyaml4T0VxVmFxNDNUVjM3TmhHeFlvVjF2angweFFjSEpMbzZWV2tEVnUzN3BLa09PMjBiZHZtV3I5K3M3Sm56NlljT2J6azdlMGxiKzhjOHZiMlVvNGNYc3FSSS92Ly80dCtiREtaMUxWclAyM2Z2a2VOR3RWUmhRb3YwcWFRYk9teFhmcjQ1TmJFaVIvRnUvemp2OCtUdXNsSXpHWHk1TW1sTGwzYXFXclZpaXBRSUcrc1pVSkM3cWgvLzQ5MC92eS9hdEdpb1Y1L1BlNHRwUi9uNi91dXpwengwOTkvbjlQS2xWK3JaODlPU2E2RHB5TzFaNnp5OXZiU2lSTi9LRXNXVDdWcjEwSXRXalMwRGhHYU8zZXBsaTFiRjJlZG1qV3I2dm5uUzhaNTNkMDlrNFlNNmF1SWlNaFlZL2lSTUg1S2o4bVowenZKT3lnbDVQRmZtSmN1WFZXV0xKNXEzcnhCbkprbFhGeGMxS3ZYNndvUHZ5ODNOMWZyNjI1dWJob3g0bjFsenV4aERjU1NsRG16aDBhTUdLaWlSUXZKeGNWRkxpNHUrdXl6a1ZxM2JyTjY5ZXFTb3FsWHFsYXRvTldyNStua3lUOFRuRVlKYVVmRGhuVmtOa2VwZHUzWTRhTkFnYnphdTNkanZCZGlKdVNkZDNyb3lKRmpldmJaWXZMd2NLZE5HVmpod2dYakJMakhueWNtbzdYTDFCZ2pHdCtZK2t5WjNGUzRjQUg1K09UUzBLSHhYeVQ0T0E4UEQwMmNPRXpidCs5VjkrNU16NVpXdUxxNnFraVJnbHErUEdVOXhmWHJ0NU9IUi9TRitFNU9UbHEwYUdxOGJlZmxseXNwS09pbUhqNk1rTmxzVnJac1dmVENDOCtyWWNNNlNkUkoxTE9WeVdLeFdCeGRSSExFSE9LUVdnUGNuNVNvcUtoWXMwa1lWWHI2UDB0dFJ2N3NLV1gwbjUzUlAzOUdaTEZZRkJrWktWZFgxNlFYVG1WR2JrOUcvdXhQVW5yK3Vab2UrN2JPaFhaUEFZRVlBUENJeVdSeVNDQUdrRGhDTVFBQUFBeVBVQXdBQUFEREl4UURBQURBOEFqRkFBQUFNRHhDTVFBQUFBeVBVQXdBQUFEREl4UURBQURBOEFqRkFBQUFNRHhDTVFBQUFBeVBVQXdBQUFEREl4UURBQURBOEFqRkFBQUFNTHgwRzRvOVBOeXRqNE9DZ2gxWUNXd1I4Ly9JdzhQRGdaVTRCdTAxZVl6ZWJpVGFEbEtQMFk4bmpxWFVsOUhhVkxvTnhRVUs1TE0rUG43OHRBTXJnUzFpL2g4VkxKalhnWlU0QnUwMWVZemViaVRhRGxLUDBZOG5qcVhVbDlIYVZMb054YlZyVjdNK25qVnJrZTdjQ1hWZ05Vak1uVHVobWpWcmtmVjVyVnJWRWxrNlk2SzkybzkyRTQyMmc5VEE4Y1N4bE5veVlwdEt0Nkc0YytlMjh2SEpMVWtLREF4UzE2Nzl0R1BIUGs2SnBDRkJRY0hhc1dPZnVuYnRwOERBSUVsUzNyeDUxS1ZMT3dkWDl2VFJYbTFIdTRtTnRvT1U0SGo2RDhkUzZzakliY3Brc1Znc2ppNGl1WTRlUGFFQkE0WTd1Z3pZWWViTUNhcFVxWnlqeTNBSTJtdnlHYm5kU0xRZHBDNGpIMDhjUzA5R2VtMVRKcFBKRlBONXV1MHBscVRLbGN0cHhvd0oxbTkrU0x0OGZIS24yNE1tdGRCZTdVZTdpVWJiUVdyZ2VPSllTbTBaclUybDY1N2lSKzdldmFkVnE3N1IvdjJIZGZueWRZV0hoenU2SkNqNlN0U0NCZk9xVnExcTZ0eTVyVHc5TXp1NnBEU0I5cG80MmszQ2FEdXdGOGRUL0RpV2tpOGp0YW5IZTRvelJDZ0dBQUFBN0pHaGhrOEFBQUFBcVlGUURBQUFBTU1qRkFNQUFNRHdDTVVBQUFBd1BFSXhBQUFBREk5UURBQUFBTU1qRkFNQUFNRHdDTVVBQUFBd1BFSXhBQUFBREk5UURBQUFBTU1qRkFNQUFNRHdDTVVBQUFBd1BFSXhBQUFBREk5UURBQUFBTU1qRkFNQUFNRHdDTVVBQUFBd1BFSXhBQUFBREk5UURBQUFBTU1qRkFNQUFNRHdDTVVBQUFBd1BFSXhBQUFBREk5UURBQUFBTU1qRkFNQUFNRHdDTVVBQUFBd1BFSXhBQUFBREk5UURBQUFBTU1qRkFNQUFNRHdDTVVBQUFBd1BFSXhBQUFBREk5UURBQUFBTU1qRkFNQUFNRHdDTVVBQUFBd1BFSXhBQUFBREk5UURBQUFBTU1qRkFNQUFNRHdDTVVBQUFBd1BFSXhBQUFBREk5UURBQUFBTU1qRkFNQUFNRHdDTVVBQUFBd1BFSXhBQUFBREk5UURBQUFBTU1qRkFNQUFBQUFBQUFBQUFBQUFJUDdQd05hUCtGTW15RVNBQUFBQUVsRlRrU3VRbUNDIiwKCSJUaGVtZSIgOiAiIiwKCSJUeXBlIiA6ICJtaW5kIiwKCSJWZXJzaW9uIiA6ICI1Igp9Cg=="/>
    </extobj>
    <extobj name="C9F754DE-2CAD-44b6-B708-469DEB6407EB-3">
      <extobjdata type="C9F754DE-2CAD-44b6-B708-469DEB6407EB" data="ewoJIkZpbGVJZCIgOiAiMTU3OTcwNzc0NzAyIiwKCSJHcm91cElkIiA6ICIxNDExMDg3ODkiLAoJIkltYWdlIiA6ICJpVkJPUncwS0dnb0FBQUFOU1VoRVVnQUFCRjBBQUFIT0NBWUFBQUJLTFhZWUFBQUFDWEJJV1hNQUFBc1RBQUFMRXdFQW1wd1lBQUFnQUVsRVFWUjRuT3pkZFhRVFdRTUY4QnVwQ3kxU0hJcTdPd3NmN3NYZDNXRnh0OFZoa2NWZEZsM2NGdGVGNHU0dUJRcWxRdDJiSnQ4Zm9kT2swYlpKVzhyOW5jTWhNKy9Oek12UWh1VG1pVWloVUNoQVJFUkVSRVJFUkVTSkpoS0pSTHJLeENuWkVDSWlJaUlpSWlLaVh3VkRGeUlpSWlJaUlpSWlNMkRvUWtSRVJFUkVSRVJrQmd4ZGlJaUlpSWlJaUlqTWdLRUxFUkVSRVJFUkVaRVpNSFFoSWlJaUlpSWlJaklEaGk1RVJFUkVSRVJFUkdiQTBJV0lpSWlJaUlpSXlBd1l1aEFSRVJFUkVSRVJtUUZERnlJaUlpSWlJaUlpTTJEb1FrUkVSRVJFUkVSa0JneGRpSWlJaUlpSWlJak1nS0VMRVJFUkVSRVJFWkVaTUhRaElpSWlJaUlpSWpJRGhpNUVSRVJFUkVSRVJHYkEwSVdJaUlpSWlJaUl5QXdZdWhBUkVSRVJFUkVSbVFGREZ5SWlJaUlpSWlJaU0yRG9Ra1JFUkVSRVJFUmtCZ3hkaUlpSWlJaUlpSWpNZ0tFTEVSRVJFUkVSRVpFWk1IUWhJaUlpSWlJaUlqSURoaTVFUkVSRVJFUkVSR2JBMElXSWlJaUlpSWlJeUF3WXVoQVJFUkVSRVJFUm1RRkRGeUlpSWlJaUlpSWlNMkRvUWtSRVJFUkVSRVJrQmd4ZGlJaUlpSWlJaUlqTWdLRUxFUkVSRVJFUkVaRVpNSFFoSWlJaUlpSWlJaklEaGk1RVJFUkVSRVJFUkdiQTBJV0lpSWlJaUlpSXlBd1l1aEFSRVJFUkVSRVJtUUZERnlJaUlpSWlJaUlpTTJEb1FrUkVSRVJFUkVSa0JneGRpSWlJaUlpSWlJak1nS0VMRVJFUkVSRVJFWkVaTUhRaElpSWlJaUlpSWpJRGhpNUVSRVJFUkVSRVJHYkEwSVdJaUlpSWlJaUl5QXdZdWhBUkVSRVJFUkVSbVFGREZ5SWlJaUlpSWlJaU0yRG9Ra1JFUkVSRVJFUmtCZ3hkaUlpSWlJaUlpSWpNZ0tFTEVSRVJFUkVSRVpFWlNGTzdBVVJFUkdSNnJpWHJwSFlUaUl6aThmUlNhamVCaUlqSWJOalRoWWlJaUlpSWlJaklEQmk2RUJFUkVSRVJFUkdaQVljWEVSRVJwWE1jdmtGcERZZS9FUkhScjRJOVhZaUlpSWlJaUlpSXpJQ2hDeEVSRVJFUkVSR1JHVEIwSVNJaUlpSWlJaUl5QTRZdVJFUkVSRVJFUkVSbXdOQ0ZpSWlJaUlpSWlNZ01HTG9RRVJFUkVSRVJFWmtCUXhjaUlpSWlJaUlpSWpOZzZFSkVSRVJFUkVSRVpBWU1YWWlJaUlpSWlJaUl6RUNhMmcwZ0lpS2luNE1zTmhZTC85b2diSThmMFI4V0Z1bnpyY1NCSTZlRngzVnJWVVZHWnllOTllVnlPY1JpZnBkRlJFUkU2dExuT3lVaUlpSXl1VmhaTERiK3ZVL1lIam1rVjRxRUxvK2V2c1M0cVF1RjdRMHI1c0ExVDA2elhuT3N5dlVPNzFxdE5YU0ppb3JHdVV2WGNmVEVPYngrNjRGVGh6YkQxc2Jhck8waUlpS2lud3RERnlJaUlrbzJqMDlmVUx0cE40UDFIdC80RjQ0TzlvazZkMFJFSkY2LzlSQzJvNktpRFI1VHNWWWJoSWRINkN5M3NyTEVnNnRIRTlXT2hNTEN3ekZoeGlLRWhZVURBRmF1MjQ0Sm93Ymd0NGFkOE9XcnQ5SG51WHJtSCtUS21RMEFNR0g2SXV3OWRESlo3VXJJNCtrbEFJQnJ5VHBtT1M4UkVSSHB4bjZ3UkVSRWxPNkVoMGNnUENKUzU1OHdQWUdNSVI2ZnZzRGoweGNFaDRTaGIvZDJ3djVOMi9majQrZXZwbWcrRVJFUnBSUHM2VUpFUkVRNjZlc2RVYUp5VStIeGxkTzdrZDgxdDlaNjd6MCttN3hkcVVtMVI4L3BRNXV4YmZkaEJBV0hRS0VBemw2NGlyeTVjOERLMGxMdk9WTDdudWo2dHpJa3RkdE5SRVQwczJIb1FrUkVSTW1XSTdzTExoN2ZyclhNbUdFdEU2WXZFaDUzNjlRU3BZb1hObG5iVklmQnFMYWxhNzh4dUhienZzSGpXM2NkcW5HZU9QWjJ0cGd5YmpBaUlpTFJ2RWxkWkhUT2dQNjlPaGc4cDY1N01udnFTRXlmT0V6bmNhR2g0YWpYb2dkQ1E1VkRtZ29YZE1YaDNXc01YaThoWGY5V2hwaDZpQklSRVZGNng5Q0ZpSWlJZEZMdEVhR0FBaDg4UElYdGZLNjVJSUlJQUNBU2laSjFIZFY1VEdyVnFHelMwTVhjT3JSdWdpMDdEMkxMamdNRzY0Nzl2YS9lY2t0TEMxaGFXdWdzMzdMamdCQzRBRURYRGkxZ1oydGpmR05WekZxd0tsSDFKNDhibktUckVCRVIvY29ZdWhBUkVmMEVvcU5qY09IeURmem5mZ3Rmdi9rZ09qb21SYTZyMmlNaUtpb2FSU28wRXJhUDc5dVE1QS84YVlGWUxJWkV4ekxQc1hLNThGaFhIVlU3OXh3MWF1aU5vZEJGSHk5dlg2emR0RnZZZG5aeVJMdVdqZlFjb2QrV25RY1RWWC9DcUFGSnZoWVJFZEd2aXFFTEVSRlJHbmZ4eWsxTW43c2NubCsrcGVoMWp4dy9qeFhyNGtNWEJSUnE1VzRkQmdnOVhRRGd5RDlyVUxwYWM3TzNxMUhyUGxyM3V6V3VnMVdMcHh0OW5oMGJGdWtzVXgxR2MyREhTcFFyVTl6NEJwcUJRcUhBeEJtTEVSNFJLZXpyMXJFbHJMbEVOUkVSVVpyRzBJV0lpQ2dOMjduM0tLYk5XUTZGUW1HNHNva0ZCWWZvN2IyaE90VG9aL1dmK3kyOGVQVU9nL3QxTWRrNUU4NzlVdGV0UjdJbm9OMjBiVDh1WDcydHRtL2wraDBvVnFRQW1qYXNoWXRYYnFKV2pjcEc5Y3JSMVU0aUlpSXlQWVl1UkVSRWFkVEZLemZWQXBlaWhmS2pSZE82S0Z3b0grenRiUFVlMjZuM3FKUm9vbDdhVnNoSlRDaWdpNjV6U0NUYTkrdWEvSFh4aXMxWXRXRW5BQ0JQN2h4bzFxaDJzdHRtRHYrNTM4S0NwZXQxbHYrNWZCUFdiTnlGQm5XcVkrWGk2YkMyc2pMNjNJdFhiRGFxWG5LR1JSRVJFZjNLR0xvUUVSR2xRZEhSTVpnK056NXc2ZDIxRGFhTUd3eXBOT1grNis3WnBUVjZkbW10c2I5anI1RzRkZmNSQU9EeGpYL2g2R0FQQUFnT0NWV3Jwem9meklrei82RlIvWnFRU2lUSmJ0ZkpnNXRRcEZDK1pKK25hT0g4d3VQeDAvNUUwY0w1VVNCZm5tU2YxNVFyL055Kzl4aURSODFRbTJORzFaWWRCM0Qzd1ZNQXdMbEwxOUcxN3hoc1dUTWZHUndkakRwL1hPaGtDRU1YSWlLaXBFbisxMDFFUkVSa2NoY3UzeERtY0NsYUtIK0tCeTV4VHA5M1I3a2FMVkd1Umt0MDZEVWl5ZWNaUDMwUmFqWHBpcTI3RGlFcUt0cUVMVFFzWjQ2c3doOVZibzNyb0VtRC93RUF3c0lqTUhqVURMVTVVMUxiOVZzUDBIdklKRVJFUmduN3lwWXVwbGFuVTl0bXFGNmxuTEI5NytFenRPcytIRjdldmluV1RpSWlJdEtOb1FzUkVWRWE5Si83TGVGeGk2WjFVeVZ3QVlEd2lBZ0VCQVlqSURBWUVlRkpDeVJpWW1RSUN3dkhsNi9lbURsL0pZS0NRMHpjU3YydW5kMGovRWxvOXRTUlFxK1ExMjg5TUczT3NtUmZiOWlBYm1wL25KMGNFMzJPSThmUG8rZWc4UWdMaTE4ZXVuQkJWNnhlUEVPdG5xMnREZjVldXhEMWExY1g5cjE1OXhGdHVnN0R1dytmakw2ZXM1TWpQSjVlVXZ1VGxIWVRFUkdST29ZdVJFUkVhZERYYno3QzQ4SW1HRXFUVkJFcVBUOXN0U3dQWGJwYWM3aVdySU81aTlkQ0pCS3BsUVVFQmdNQW5yOThLK3l6dDdlRlM1Wk1abXB0NG1YTzVJeUpvK09YUXI1MDVTYStmUFZPMWpuSC90NVg3WSt6VXdhamo1WEpaSmo5NXhxTW5EZ1hNVEV5WVgrK3ZMbXdmY01pT0RqWWFSeGphV21CZGN0bW9sRzltc0krcjI4K2FOZDlPQjQ5ZVptczUwSkVSRVRKdzlDRmlJZ29EWXFPamhFZUc1bzAxNXdDZytKN3BkamE2bCtlMk1iYUNtSnhmUEJTcDFrMzFIWHJnVTY5UndyN3lwVkszYVdYdGVuVXRoa3FsQzJCenUzY2NQSDREbzFoU0NubHcwZFB0T2s2REp1MzcxZmJYeUJmSHV6WnVnelpYRExyUEZZcWxXTDEwaGxxd1V0QVlEQzY5QjBOOXh0M3pkWm1JaUlpMG84VDZSSVJFWkZPMzFUbUJybDUrNkhHWENINTh1YUNTQ1JDcG96T2tFcWxxRml1Rkc3ZmV3eEFHZGlvaGpZQTBMNTFZL00zT3BGRUloSDIvcjNNWkVPNGtqcVJya3dXaTNjSmxwYXVVckVNTnF5WWJkVEV1RktKQktzV1QwZmZZWk54NWRvZEFNcTVhdTdlZjRLYTFTcnFQVFlnTU5pa0V3QVRFUkdSRW51NkVCRVJrVTd2VlVLQWlNZ29EQm45QjhMQzQrY1pPYnBuTFM0ZTM0NUJmVG9CQVA2Y1BSNlZLNWFHaFVWOGdDRVdpNUFuVjNaTUhUY0VMWnJXUzduRy8xQzhVaFBoank2cE5XZU9xa0lGOG1MSjNJbkNkdGNPTGJCejQyS2pWeUlDQUFzTEtkWXZuNDF5WlpROWlrWU82WVZSUTN1YnZLMUVSRVJrbk5SL2gwRkVSRVJwa2x3dXgrT25yOVQyUFhqMFhPOHhybmx5WXQvZnk0MDZmOElscHVORVJFYXBsWVdGUjZpVmg0V0g2enhXTEJMRDNsNTlPRlppVnlSS2VMM0VHamFnbTk1eWVZTGxuMVhud21sY3Z5YUdEK3lPSW9YeXc2MXg3U1JkMzhiYUNsdFd6OGVwYzFmUXBiMmJVY2RZVzFtaFg4LzJldXNrYkRjUkVSRVp4dENGaUlpSXRIcncrQVZDUXNNQUtDZkFMVjYwSUc3ZmZheFdwMXI5anJDM3M0R0ZoUVVrNHZnT3RBcUZBbktGQXJHeGNzamxzWkRKWWhFYkc0c1lXU3lXelorTUJuVi9RK2xxemJWZWQ4emsrWHJiMWFick1KMWx6azZPZUhEMXFMRlBFWkZSVVhqNzdoT3NyQ3hoWVNHRlhDN0g5bitPcU5XeHRMUXdlSjRPYlpyaXUzOEFBT1ZFdXFxOHZIMWhZMjBOQzZrRUlhRmhPSFh1aWxxNWpZMlYydmFZNFgyTWJyOHV6azZPUmdVdWNVdFFPenJZYTdUN3UzOGdySzBzWVcxakRabE1obU9uTGdwbHh0d1RJaUlpWXVoQ1JFUkVPaWdVQ2tpbFVzaGtNdFNwV1JVekp3OUg3OEdUOE9ocC9JbzRZV0hoYXNzYUcrSmdiNGRhTlNxYm83azZlVHk5SkR4T09HK0pDQ0swNno0Y2tWRlJXbzhWaTBYSW5TdTd3V3ZFRGEvU3BzZUFjWGp6N3FQV3Nvek9Uc2pvN0dUdy9PWnlaUGNhbldWck51M1dtTlEzVHY2OHVjM1ZKQ0lpb25TRm9Rc1JFUkZwVmJGY1NjeWZNUnJqcHYySkRxMmJJS096RXc3dVdvVURSMDdqNklrTGVQYmlqYzVoUHJyVXJWVTFSWHBKVEIwL0ZERXhNUnI3TjYrZUJ3QkNyeHdySzB1VUxWME1OKzg4MUhxZUpnMXF3ZEhCUGxsdHFWcXByTTdRcFVmblZzazZ0emxWcVZCYVoralNwWVAyWGtwRVJFU2tqcUVMRVJFUjZkUytkUk9JeFdMVXJLNWMvVVlxa2FCVDIyYm8xTFlaQUNBbVJvYXc4QWhFUmtVaEtpb2FNcGtNTVRJWjVMRnl4TXJsa012bFVNZ1ZVQ2dVQUtDMkhMTnFEeFJUMHpXMHBsNnRhaHI3U3Bjb29oRzYyTm5ab2ttRC8ySG1wT0hKYmt2cEVrVUFLTytkbFpVbEhPenRrQ043VnJnMXJvMWVYZHNrKy96R2NuWnlURlQ5VWlXTENBR1pXQ1NHUkNKR1ZwZk02TmF4UlpvT2k0aUlpTklTa1NMdVhSQVJFUkdsR1IxN2pjU3R1NDhBQUh1Mi9vV3FsY29tNm5qVllUVG1ERGZTZytqb0dFUkdSVUVrRWtFc0ZndmhTRnFrVUNpRWVYWUF3TmJHT2syc3ZKUlkvUGtrSXFMMFJLUTZLMzRDUDkvLzBrUkVSRVFtWkdscDhkTk1EQ3NTaVpJOTNJbUlpSWhTanRod0ZTSWlJaUlpSWlJaVNpeUdMa1JFUkVSRVJFUkVac0RRaFlpSWlJaUlpSWpJREJpNkVCRVJFUkVSRVJHWkFVTVhJaUlpSWlJaUlpSXpZT2hDUkVSRVJFUkVSR1FHWERLYWlJZ29uWE10V1NlMW0wQkVSRVQwUzJKUEZ5SWlJaUlpSWlJaU0yQlBGeUpLTmZ6Mm5YNUdIazh2cFhZVGlJaUlpT2dud2RDRmlJZ29IV0k0UkVSRVJKVDZPTHlJaUlpSWlJaUlpTWdNMk5PRmlOSUVmaXRQYVJtSHdoRVJFUkZSVXJDbkN4RVJFUkVSRVJHUkdUQjBJU0lpSWlJaUlpSXlBNFl1UkVSRVJFUkVSRVJtd05DRmlJaUlpSWlJaU1nTUdMb1FFUkVSRVJFUkVaa0JReGNpSWlJaUlpSWlJak5nNkVKRVJFUkVSRVJFWkFZTVhZaUlpSWlJaUlpSXpJQ2hDeEVSRVJFUkVSR1JHVWhUdXdGRVJFUmtlcTRsNjZSMkV5aUZlVHk5bE5wTklDSWlvZ1RZMDRXSWlJaUlpSWlJeUF3WXVoQVJFUkVSRVJFUm1RR0hGeEVSRWFWekhIYVNmbkVZR1JFUlVkckduaTVFUkVSRVJFUkVSR2JBMElXSWlJaUlpSWlJeUF3WXVoQVJFUkVSRVJFUm1RRkRGeUlpSWlJaUlpSWlNMkRvUWtSRVJFUkVSRVJrQmd4ZGlJaUlpSWlJaUlqTWdLRUxFUkVSRVJFUkVaRVpNSFFoSWlJaUlpSWlJaklEaGk1RVJFUkVSRVJFUkdiQTBJV0l5QVRlZmZpRTV5L2ZKdnM4Q29VQ0I0K2RSWFIwakFsYWxYSWVQM3NGbVV5bXN6d3lLZ3BoNFJFbXVWWjBkTXhQZDMrSWlJaUk2TmNrVGUwR0VCR2xCLzJIVDhWN2o4L3dlSG9wV2VmNVovOXhUSjYxRkR2MkhNR1IzV3RNMHJZUEh6MFJHQmlNY21XS2E1UlZyZHNlSVdIaGVIYnJSSkxQLytqSlM3VHVPZ1NWSzVUQm5xMS9hYTNUdnZ2dmVQTDhOVjdkT3dNckswdU5jcGxNQnFuVXVQK1NTbFZ6Z3l4R2huZVBMeVM1elpROHJpWHJDSS92dXg5QlJ1Y01Pc3NmMy9nWGpnNzJXczl6NS80VHhNYkdtcXhkRW9rRWxjcVhNdG41aUlpSWlKS0xvUXNScFJ0MTNYcmd2Y2ZuWko5SE5UZzVmZDRkb2FGaEJvOEorVkhud0pIVFJsMmpYYXZHbXRmOTlBWHpscTREQUl3WTFGUFlYOWV0aDFIbkJJQzZ0YXBpNnJnaHdyWk1Ka1BQZ2VQaDQrdVBsWXVtb1VIZDM5VHFCd2FGNk8yaFlraE1qQXdUWml5Q1JDTEI5QWxEbGRlTWpZVkVMSVpJSkRKNC9OVWI5N0JveFNhVUxGWVljNmVQTXVxYXNiRnlTQzM0MzFkSzhQWHp4ODA3RC9YV09YUEJIZloydGpyTFQ1OTNoNDIxbGNiKzVrM3FvcytRU2NMdmppazQyTnZoeWMzakFJQUoweGRoNzZHVEpqczNFUC9hb0JvcW1mSzhSRVJFbFA3d1hTc1JwVHR0V3paSzBuRm5McmdqTkRSY2JkLzhKZXZ3OGZOWG84OHhkdXBDbytvbERGM0NJeUl4Y01RMGhJYUdvMCszdHFqenZ5cENXV0tDcE9KRkM2cHRTNlZTL0xWZ0Nub05tb0NCSTZkaC9oOWowYkZOVTZFOE9pWWFOalkyUnA4L29mbEwxK1BsNi9lWU9Ib2dpaGN0Q0IvZjcrZzdkREthTnF5RndmMjY2RHpPL2ZwZHJONjRTL2hBNzJCdmg4aW9LRmhiYVg0NFR5ZzJObGJyaDNneXZlY3YzMkw0dU5sNjYwejZZNG5lOHZIVC90UzZ2M21UdWtsdUZ4RVJFZEhQZ3FFTEVhVTdTK1pPVE5KeER4NDkxd2hkTHA3WUFZVkNZZkRZaGkxNzQ3M0haN3g5ZEQ3UjE0Mk9qc0hBRWRQdzZzMEgxS3hXRVpQSERWWXJUKzYzNEJYS2xzRE9UWXZSdGQ4WVRKeXhHRktKQkcxYk5rSmtWQlRrY2dYc2JKTVd1cHc2ZHdWYmR4NUUzZjlWeGNEZUhRRUFHVE02QVFBV3I5aU1pdVZMYVF6MTJIdm9KSGJ1UFlyWGJ6MGdFb2xRdjNaMURCdlFEV1ZMRnpQcW1yTFlXQ2dVQ2xoYVdpU3B6WlIySGQ2MVdtUGYweGR2RUJFWkNRQ29WRTczc0tIV1hZZWFyVjJHNUhmTm5hVGpUTkVyajRpSWlOSStoaTVFUkhwSXhQSHpqYi83OEVsbnZaZ1k1UkNkajUrKzZLeFRJRjhlalgxUlVkRVlPbVltM0svZlJkSEMrYkY2NlF4SUpaSmt0Rmk3TWlXTFl1dWFCVmkwZkpQUWk4YlBMd0FBNEpUQklkSG5PM2ZwT2taTW1JUGNPYk5oMmNJcHdsQWlxVVNDT2ROSG9YV1hJUmd4WVE3T0hONENCM3M3NGJqcGM1ZkR4dG9LWGRxN29WZlh0aWhjMEJXUlVWRTRjOEVkOVdwVk16aXZTOXhRS0VzTGhpNHBJVytlbkJnNXBLZkcvbVZydGdtUEIvYnVCQnNiSzUzbGcvdDIxanFQVDBKRml4VEFWeTl2dFgwYnR1N0Y1eTllQUlBTC8yN1RkcGpXM3lzQW1EMTFKS1pQSEtiemVxR2g0YWpYb29jUXRCWXU2SXJEU1poSDZlTHg3WWsrQmpEOUVDVWlJaUpLbXhpNkVCRVpxVjV6elErZmlhbVRzTWVLZjBBUStnMmJndnVQbnFGUWdiell2WGtKSEIzc2NlVDRlWGg5ODBHZjd1Mk0rckJxckVybFMySGZ0dVhDOXZlQVFBQkFsc3daRTNVZWI1L3ZHUEQ3VkNnVUNqZzdaY0R2NCtjZ01DZ1lBUUZCOEE4SUV1Ym8rT3JsZ3ovbXJjQ1NlWk9FWXllTUdvQXU3ZDJRd1RFKzZQSHpDOERBRWRQUjJxMEIvbG93R1JjdTMwRGZvWlAxdHNITDI5Zm9ENjMvN2x1UFVzVUxKK281a3BKcm5wd1lPYVFYQU9EVm13LzQ1T21GQm5XcVk4UFd2VUtkUVgwN3c5bkpVZTA0MWZJaC9idXFCVys2M0h2d0ZOMzZqOVZacnV0M1MxZFBNRXRMQzcwOW9yYnNPS0RXczYxcmh4Wko3dlUxYThHcVJOVlAySnVOaUlpSTBpK0dMa1NVN295WnNpQkp4L240ZlRkWXAwKzN0bHEvUFkrYnhGZmJCOEJaQzFaaHk4NkRHdnZmdnYrSSs0K2VvVlR4d3ZoNzNVSmtkSFpDYUdnNDVpNWVDMTgvZjVRcVVRUTFxbFZJMG5NQmdIYmRoK1B1ZzZjRzYxMjdlZCtvQUdQejZubW9WNnNhc3Jwa1F0blN4ZkRnMFhPOGZmOFJtVE01STJOR0p4UXE0SXFNemhuZzdKUUJUazZPT0hEa05BNGVPd3UzeHZGemQvVHAxbFlqU1BMMlZkNTNseXlaQUFCMnRqWTZoMnpJWkRKODh2U0NoWVVVdVhObTE5dGV6Ni9mRUIwZEF5dEwwd1ZYdjZxd3NIQU1HalVkSHp3ODBidHJHenk2L2k4czlFeG0vUHpPcVJSc1hlSjVlZnRpN2FiZHdyYXpreVBhSlhFdUtBQmFmNy8xbVRCcVFKS3ZSVVJFUkQ4WGhpNUVsTzRjUEhyR2JPY09DZzdST3N3b2JuaVJ0cktnNEJDdDU2cGNvVFFtak95UG5sM2J3TmJHR2dDd2VPVm0rUHI1bzdWYmcyUUZMZ0NRTTBkVytBY0U2U3ozRHdoRVlGQUlNbWR5MXJta0x4QWZYcWdPNmRtMmJpRXNMQ3owVG1oYm9Xd0pyTnY4RDRvWExRaUpWRGxreXU5N0FITG15S3BXNy9uTHR3QUExN3c1QVFCVks1WFZPV1RqemJ1UGFOQ3lGd29YekljVCt6Zm92RFlBTkc3VEZ5OWZ2emRwYnlFQUtGQ212a25QcDR2cVVzcVRaaTZCUytaTUtYSmRiWTZldUlBUEhwNEFnSzI3RHVIeHMxZllzR0lPS3Z5dmRhTE9jKzNzSG8xLy96ZzFxbFhRQ0MxVlZ5UXoxUW8vQ29VQ0UyY3NSbmhFcExDdlc4ZVdzUDd4TzBoRVJFUmtTZ3hkaUVndmhVS0I4SWhJaElTR0lUZzRGQ0doWVFnSkNVVndpUEp4YUZnNFltSmtrTWxrUC82T1JZeE11UzJUeVJBamk0VXNScWF5TDc3Y1hQUjlPRnU3YVRjV0x0dUlIUnNXb1diMWltcGx4aXc1ZmZEWVdSdzhkbFpudVRGRGtGU3BydkJ6NS80VGJQL25NTEs1Wk1iMGljUHc0dFU3REIwek0xSG5pM1B4K0hZc1h6aFZiNTFCSTZmajlIbDNMSm85UVcyMXBJVGl3Z3ZWbmcyT0R2Wll0dVp2ZyszWXNtWStBS0JFMFVKNCtQZ0ZCbzZjaHFxVnlncHp3SVNFaE9IZlV4Y2hFb2xRVWM5RXFYSGlBaXg5SVZHY3VDRE1tQldSRWtNMURFa3BIenc4aGRBak5YVHAwQnhSTVRHWXMzQTFZdVZ5dkhuM1VXZVlxSStoQUt4cnZ6RzRkdk8rMWpKdHZiR1NFc1JzMnJZZmw2L2VWdHUzY3YwT0ZDdFNBRTBiMXNMRkt6ZFJxMFpsdGZtY0RPR1N6MFJFUktRTFF4ZWlYMHhVVkRTOGZiL0QyOGRQNWM5M2ZBOElWQVlwSVdIQzN5R2h5cjlqNWZMVWJyYkp4SDNMN3VYdHExRzJidGtzUkVaRjZUeTJUN2UycUZLcERCclZxNmxScG05NDBaa0w3cmgxNTVIZWRnV0hoR0xreExrQWdHVUxwOERaeVJFZUh6M050c0tKUXFIQTdYdFBJQktKVUs1TWNiMTFvNk5qQUVCamZveGxhN1pCTEJiQnp0Wlc0NWl3OEhESTVRcGhQcEF4dzN2RDY1c1BydDI2ajZmUDN3ajFKR0l4OHVUT2djSDl1cUJRZ2J3RzIvM04ydytBY2ZQUXhMWGIycHJEaTVJak1DZ0UrdzZmUk44ZTdaRTNkdzZNR0Q4SDY1Yk4waGdDbGoyYmk5YWVUNm8vdzZidWRaUlkvN25md29LbDYzV1cvN2w4RTlaczNJVUdkYXBqNWVMcGlRcnNGcS9ZYkZTOXNiLzNOZnFjUkVSRTlQTmo2RUtVam9TR2h1UERKMDk4KytZTGIxOWxtUEpOTFZ6eFEyQlE0citkVGsveTVsRU9ZZkhRc3NwUTRZS3VXbzlaK05jR3JOMzhEd0REY3pmb214c2xMRHdDQzJlTjA5Z3ZsOHN4WXNJY2ZQbnFqYnk1YzZCcXBiSUFnSEpsaXV2OUJyMWlyVGJ3K3g2UXBHL1o3ejE4QnYrQVFKUW9WZ2hPR1J3UUV5UERGeTl2dVA2NFA2cWlZNVRoaGJhNVVWeno1Tkk2RkNoaHJ5RzVYSUc1TTBZamU5WXNpVzZyS285UHl0NGV1WE5tTTFnM0xrQ3pzVGJ0c0pHZW5WdVo5SHk2YlB2bmlQQjR3c2grS0ZlbVJLS083OVI3VkxMYklJdU54ZUJSTTNEajlnT2NPZStPRlg5T3c5V3ovNmhOaEJ4bjBlenhHa1BpNUhJNThwZXVKMndibWw5bjhad0phc04rZWcyYWFIRDFJbVBkdnZjWWcwZk4wQmtpYjlseFFKZ0Q2ZHlsNitqYWR3eTJySm12OWJscXMyckRUcVBxTVhRaElpTDZ0VEIwSWZySlJFZkg0SlBuVjN6dzhNVDdqNStWZjN0OHhudVB6L0Q3SG1DV2E5cmFXTVBCd1E0Tzl2WS8vcmFEbzcwZEhCenNZV2RuQXdzTEMxaElwWkJLSlQvK2xzTENRdmxIR3JjdGxmejQrOGMrQ3dtNjk5Y01JTXl0VUFGWGlFUWl2SDd6d2VoaldqYXJqK0pGQytxdE0yZlJHbmo3Zk1mS1JkTzBsZzhmTjF2bnNUUG1yY0NsSzdlTWJvOHBIRDF4SGdEUXBNSC9BQUFEUjB6RDNRZFBzV1hOZkZRc1YxS3Ribmk0OGtPd3RaNzVXd3pwMEhPRXpwNUFrVkZST0gzT0hhM2NETStWOHVUWmF3QkE0WUw1RE5hTmpJeUNXQ3pTdTRKTlVzeWNNc0trNTlQbDVac1B1SFZYMlVPcVhKa1NRaGlYa2o1LzlzTHJ0OHJmbFhzUG42RkoyMzdZdUhJT3FsUXNZOVR4RVNvQmlraGsrTjhpZXpZWHRXM1ZJVzI2bG9ZMnh2VmJEOUQvOTZtSWlJenZ5VmEyZERFOGZQeEMyTzdVdGhrc0xTMXcvZFlEQU1ybjI2NzdjR3pmc0NqWllTRVJFUkg5dWhpNkVLVlJ3U0doZVA3eUxkNjgrNGdQSHAveHp1TXpQbmg4aHVmWGI1RExGVWsrcjRXRkZGbGRNaU9iUzJaa2RjbU1yRmt5SVd2V3pNaWNLU01jSGV6aCtDTlVpUXRaN08xdElaVklUUGpNek0rWWxYak8vM2RkYnoySldJeDNqeThBQUlvV3pvK2loZlByUGQ5ZnEvOEc4QjNObTlUVldxNHJkSm16YUExMjdEbUsvSzY1elRhVUtLR2c0QkFjK3ZjY3hHSVJXalJWOWtJWU9xQWJlZ3djajI3OXhtTDk4bG1vVmFPeVVEOHk4a2Zvb21Xb3hYdVB6MFl2M1p4UVRJd00rdytmd3NyMU8rRGw3UXU1UW80MnpSdnFyQytMamNYTk93OEJ3T0NRS0FDSWlJd3llUytYWDAwKzExejRkKzk2OUIwMkdTOWV2VU5HNXd3b1Vrai83NEtxNTYvZUNZOE56Y096Yk0zZldMWkdkMjhXWFQ5blQyK2UwSHZlSThmUFk5eTBoY0ljUDRDeVY5dnF4VFB3VzhOT3dqNWJXeHY4dlhZaGhveitBK2YvdXc1QU9YRnptNjdEc0hQaklxTkRIMmNuUnp5NGVsUnRYN2thTFJFUUdHelU4VVJFUkpTK01IUWhTZ1A4QTRMdzdNVWJQSDMrR2s5Ly9QM3g4OWRFbjhmYXlncXVlWElpVjg1c2NISEpKQVFyY1grN1pNa0VaeWRIWVJMVDlLcGptNlo2eXg4K2VZRlhiejZnWHExcXlKekpXV3NkaVVRNWlXWmlQeXpwQ3lEMkhqcUp2WWRPQWdCT0h0aUlldytmWWRPMi9janFrZ2s3Tml4Uyt3Qm9UbHQySEVCWVdEZ2ExYXVKUExtVXl5NVhLRnNDMjlmL2llNzl4NkwvNzFPeGNjVWMxS3BSR1hLNVhCanVZYU5sZFplc0xwa3dkZHdRamYxeFBYKzBDUXNMeDk1REo3RnArMzU4OWZLQnRaVVYrblJ2aDVyVkttcXRIK2ZTbFZzSUNnNUJQdGRjUXJ0MWladkkyU21EY1VORFNMY2MyVjF3WVBzS1RKaStDQlhLbHhKVzJ0TG05VnNQdE9zK0hMWTIxaENKUlBEeGpmOFpLRkxJY08ra3hKSktwYkMzMTV4VENGRCtETXhmdWdHYnQrOVgyNTh2Ynk1czM3Qkk2L093dExUQXVtVXpNWFRNTEp5NTRBNEE4UHJtZzNiZGgrUHZ0UXRScGxSUmt6OEhJaUlpU3Q4WXVoQ2xNQi9mNzBLd0V2ZjNWeThmbzQrWFNxWEltenNIOHVYTkJkZThPWkUvYjI2NDVzMkZmSGx6SXF0TEZvakY2VHRRTVlhMmVWTlVIVDF4QVNNbXpFSGxpcVV4c0xmK29HUDZ4R0dJaW9vMmVNMGxLN2ZBMTg4ZkMyYU8xVm8rY2NaaVZDcGZDbTFiTmdJQTVNaWVGVFkyMXNpZU5RdDJiMTZxY3hsZFUvdjQrU3ZXYmRrRGtVaUVvUU82cXBWVktGc0NHMWJNUWU4aEU3SGg3NzJvVmFNeXdzSWpoRHhYakZFQUFDQUFTVVJCVkhKYlc4MFBxWGEydGxwNzk4VDEvRWxveXF5L2NPVEVlWVNGaFN2RGxtNXRNYmhmRjRNVDR5b1VDcXhhdndNQTBMWkZJNFBQTTY3ZGRyWTJCdXVTWVhaMnR2aHp6Z1NVcWQ0Y3F6ZnNSTi91N2RSVzNvcFRxRUJlU0NSaWZQUHgweWlyVjdzYUZBcUZ6dEMzUitmV0dqOUxxbk82bkQvMk4wUWlFUlFLQlhvT21vQXZYNzJSS1dNR3JlZjY4TkVUSThiUHdlTm5yOVQyRjhpWEI3czNMMFZXbDB3SURnblZlcXhVS3NYcXBUTXdkUFJNSVhnSkNBeEdsNzZqc1c3NUxJUGhJQkVSRVpFcWhpNUVacVJRS1BEeDgxZmN1dnNJdCs0OHdzMjdENDBPV0d4dHJGR2lXQ0VVSzFJQStWMXpJNytyTWx6SmtkM2xweHZ1azliVXIxME4xbFpXMkhmb0ZBYjA2cWp4SVhENjNPV29YcVU4R3RUOURhM2RHaGgxemcxYjk4TFh6eCtkMmpiVFdqNXh4bUxrZDgydFZ1NlV3UUVuRDI2Q3M1TmowcDlNSXNoa01veWRzZ0JSVWRGbzM3b0pTcGNvb2xHblJyVUsyTE4xR1VvVkx3d0FDQXhTOXZLUmlNVmFoeGVGaFlmajMxTVh0ZTdYWnRlK1k4aWRNenQrSDlRZEhkczBFM3FpUkVaRjZWMHBac3VPQTNqMDlDVXlPRHFnZTZlV0JwOXJhS2p5K25aMjJudEJVT0xkdlBNUU1URXkrSDBQRUNhY1RVZ2tFcUZzNldLNGRPVVdSQ0lScEZJSk1tZktpRzRkVytDejV6ZjgxckFUbWpXcWpXWU5hNk5zNldKcXgyWjB6b0NNenVvaGl1cWNMbytldk1Ta21Vc0F4SzlNVmFhVStqbml5R1N4ZUpkZ3VGNlZpbVd3WWNWc295YkdsVW9rV0xWNE92b09tNHdyMSs0QVVBWjVkKzgvTVJpNkJBUUdKM25JSFJFUkVhVS9ERjJJVEVpaFVPRERSMC9jdlBNSXQrNCt4SzA3ajdSKzQ1dVFnNzBkU2hZdmpKTEZDNkZrc2NJb1ZhSXc4dWJKQ1lsWW5BS3QvdlhZMmRtaVdlUGFPSGowRE01Y3VJckc5ZU9YZ0k2SmtXSFgzbVBZdmY4NFh0NDlCWWpGZVBUMEpUNFpHTzRWRnpKb0N5RDBTYW5BQlFEK21MOEtkKzQvUWZhc1dUQjV6Q0NkOVNxVWpWOGxKMjYxSzEzaGhiZlBkNzJUQkNlMGNlVmMxS3RWRldLVm4rMlEwREJVcjk4UmcvcDJ4dEQrWFRXT09YZnBPdVl2VVM3ek8zWGNZS00rTkllRWhnR0F6cUVubEhnWEw5OFVIcXZPK1pQUXhwVnpJUktKTkY2LytnK2ZncTllUHRqNDl6NmN2M1FkbDA3c1NOVDF5NWNwQVpGSUJMbGNEZ2Q3TzVRcFZSUi9UQnl1dFc2aEFubXhaTzVFREJvNUhRRFF0VU1ML0RGcHVGcUlZNGlGaFJUcmw4OUdsNzZqOGVEUmM0d2MwZ3NqaC9STVZKdUppSWlJR0xvUUpkT0hqNTY0ZHZNZWJ0NStpRnYzSHNQWHoxOXZmYWNNRGloZHNxZ3laQ2xXQ0NXTEYwYnVuTm5TL1R3cnFlbmg0eGV3c3JKRXNTSUZoSDJEK25URzRYL1BZdTZpdGFoWnZhSXdET1hOT3cvRXl1VW9YamcvcEZMbFMrVHVmZjhLYzdFWWtwZ0FJaVhOWGJ3V08vY2VoVlFxeGNyRjA0ME9lMTY5Zmc4QU91ZSt5ZSthMjZnbG8rTTBxRk5kWTU5L1FCQkNRc1B3N3YwbmpiSjloMDloOHN5bGtNWEdva3Q3TjdSdjNjU29kc2RkTzVPemsxSDF5YkNMVjI0SWoydFcxK3p0b1ZBb0ovalcxUlB2emJ1UHd1UFNKVFY3V1JtU3p6VVhYdDA3WTNUOXh2VnJZdmpBN2loU0tEL2NHdGRPOVBVQXdNYmFDbHRXejhlcGMxZlFwYjJiVWNkWVcxbWhYOC8yZXV2SWRTeGJUVVJFUk9rUFF4ZWlSSkxGeHVMdS9TZTRjUGtHenY5M0hSODhQUFhXejV6SkdWVXFsaEgrRkNyZ3lubFhVa0JBWURCT25MbUUzZnVQNC9uTHQxang1MVMxMEtWUWdiem8xckVsdHY5ekJHTW16OGZxcFg5QUloYmp5dlc3QUlCSzVVc0pkUmZPR21kd25waTRrRUhia3NpQWNtV1dFc1VLbStDWnhaUEpaQWJyUkVSR1ljTDBSVGgyOGdMRVloR1dMWmlpc1NSMHJGeU80T0JRalNEbTVadjNXTFpXdVpwTWVaWGVMMGtSRnlyS1ltTTFQcFIvK2VvTkFNaVZNNXV3THl3OEFyTVdyQkxDcnJZdEcySE90RkZHWFNzNEpCUnJOKzBHQUpRb1ZpaFo3U2FscDgvZkNFTWpjK1hNaG54NWN3RlFEb09NbTJqNTJLbUxxRkN1cE1ZRXRjRWhvZGl5NHdBOFBuMFI5bFVzVndvSmJkbHhRR05mMjVhTmhJQkNXN2toWTRiM1NmUXhDVGs3T1JvVnVNUU5sM0owc01mWTMvdXFsWDMzRDRTMWxTV3NiYXdoazhsd1RLVkhuS21YTkNjaUlxSzBoYUVMa1JHQ2drTncrZXB0blAvdkJ2NXp2NlZ6QWtZQXlKNDFDNnBVS29QS0ZjcWdhcVV5eUpjM0YzdXhwQUM1WEk2Z1lPVlFtTjVESnNMOTJsM2xCM3lwRkxWclZ0RzZ6TzJrTVlOdzUvNFRuRDd2am43REpxTnJoeGJDQjd0NnRhcnB2Rlo0UkNRK2VYNUY5cXhaWUdkbkM0K1BudkQ2NWlQMGpORm01SkJleVhwKzMvMERJWmZMNGVoZ0Q2bUZGUCs1MzBKZ1VBaHNySFhQZzNMNzNtTk0rbU1KM24zNEJFdExDeXllTTBIck4vNEt1UnlWNjdTRlNDU0NvNE05ckt3c0VSTWpFMWFlc2JXeHhxQStobGRXK3Z6RkMvWjJkdkR4L1E2dmJ6NXFRemt5WlhUQ3V3K2ZzR25iZmxTdlVrN1lIeE1qdy9xdGV3QkFXSmI3M0tYcm1ERnZPYjU2K1VBc0ZtSEU0RjRZTWJpSHh2VStmUFJFODQ0RGtkRXBBeHdkN1dGcll3TzVYSTRYcjk4akxDd2NkbmEyYU5lcXNjRjJrMkZ4RThvQ1VKdlRwR1NKd3JoOTl6RUFZUC9oVXpodzVMVEdFSjY0K1ZkVWFlc3BNMnZoYWxNMU4xVWMyYjFHWjltYVRiczFWbEdLa3o5dmJuTTFpWWlJaU5JQWhpNUVPbmg4K29Memw2N2ovSC9YY2VmZVk4VHE2QTd1bE1FQnRXdFd3VzlWeXFOS3BiSWNLcFJLcnQyOGorLytnUUNVU3d1WEtWVVU3Vm8yUnJOR3RUVW01NHhqWTIyRm5Sc1hvOCtRU2JoMDVSWXVYYmtGQUNoVnZMRFdENFZ4UWtQRDBMaDFYNDM5bFN1VU5zRXowZTdnc1RPWXQzaWQ1alVybHRGYVB5dzhBaVBHejRHWHR5OWNzbVRDbXFWL2FQUndpU09WU2xHNFlENDhmL2tXZnQ4RGhQMVdWcGFvVXJFTXhvL29qNEw1OHhwc1krc3VROVdPVncxWGVuZHJpN3NQbm1EQjB2VmFqeTFSckJEcTFxcUs0SkJRVEorekRGN2V2c2llelFXTDUwekFiMVhMYXowbVQrNGNpSXlNeGlkUEw0Mnlvb1h5WTk0Zm81SE5KYlBCZHBOaEo4OWVGaDdYcUZaQmVEeGlVRS8wR0RCT2VIMVVLQlJhUXhaVkxacldnMnVlbk9acGFCcFZwVUpwbmFGTGx3N05VN2cxUkVSRWxKSVl1aENwOFBYeng3K25MdUxJOGZNYVM0MnFLbFFnTCtyWHJvNjZ0YXFoZk5rU25QQTJEYWhSclFKK3Exb2VSUXJsUjVmMmJrYUZCSUN5QjhhQkhTdXg5OUFKWEw1MkI1a3pPbVBVMEY1Nmc3TXNtVE9pUkxGQ2lJeU1RbXhzTE1SaU1Zb1ZLWUJKb3dlYTZ1bG9LRkcwRVBMbHpRV0ZRZ0dGUWdHSlJJTGlSUXBnNm9TaFd1dmIyZHBnL1lyWjJMYnJFS1pOR0Nhc0VxVExpZjBiQUFCUlVkR0lpWkZCSkFKc2JXMzAzb2Y4cnJtUkozY09ZYnRyaCtaNDcrRUppVVNNYkM2WjBiZEgvTHdXVFJyOEQ1ZE83TVNUWjY4UW96SXNTaXdTd3lWTFJsU3FVQnBTaVFUV1ZsWll0M3dXamg0L2o5SEQrdWlkQ0ZjaUZzUDl6RzVFUmtaQkpvdEZiR3dzQU9XL3FhRWxxTWw0Y3JrY0xacld3N2JkaHhBUUdJenFWZUpEc04rcWxzZSs3U3V3WWV0ZVBIdjVCdUhoRWNMY0xuRWtFZ2t5T0RxZ1lQNjhhRml2QmxxNzFSZks4dVRPZ2RBZmt4NmZQTGdweVcxczNrSDV1K2RnYjVma2N5UkdZaWZBTGxXeWlEQ01TQ3dTUXlJUkk2dExablRyMkFJOU9yY3lSeE9KaUlnb2pSQXBFcjQ3SXZyRmhJVkg0TXdGZHh3NWZoNVhiOXlGWEs3NUt5R1ZTbEd0VWxuVXJWME45V3BWUTU1YzJWT2hwZW1QNnJLcXV1WkMrWlU4ZVBRY1ZsYVdLRjYwWUdvM2hSSklqWi9WanIxRzR0YmRSd0NBUFZ2L1F0VktaUk4xdktuYkhCNFJpVE1YM0kxZVJqMnRVeWdVd2lwWGdISVluYjRoZ21rVlgwZUppSWhTbjBqUE41VS8zN3NMSWhPUXlXUnd2MzRQUjA2Y3c5a0xWeEVSR2FWUng4N09GbzNxMWtDRHVyK2hacldLWEhxV3pLNWNtZUtwM1FRaW5XeHRyTk5ONEFKQW1NT0lpSWlJeUp3WXV0QXY1Y05IVCt6Y2V3eUgvejBILzRCQWpYS3BWSW82TlN1anBWc0QxSzlkRGRaV3VpY3BKU0lpSWlJaUl0S0hvUXVsZTdGeU9TNWV2b250L3h5Rys0L2xnQk9xWEtFMFdqV3JqeVlOYXlWNnJENFJFUkVSRVJHUk5neGRLTjN5RHdqRTNvTW5zWFBmTVh6NTZxMVJYcmlnSzFxN05VQ0xwdldRTTBmV1ZHZ2hFUkVSRVJFUnBXY01YU2pkZWZUa0piYnRQb3pqWnk1cExGMXFhV21CNWszcW9rZW5WaWhkc2dpWGRpWWlJaUlpSWlLelllaEM2WUpDb2NERkt6ZXhhc05PUEhqMFhLTThkODdzNk5hcEJkcTNhb0tNemhsU29ZVkVSRVJFUkVUMHEySG9RaisxV0xrY3A4OWR3YW9OTy9IaTFUdTFNcEZJaE5vMUs2TkhwOWI0WDQxS2tJakZxZFJLSWlJaUlpSWkraFV4ZEtHZmtpdzJGc2RPWHNEcURidnc3c01udFRKN2UxdDBhZGNjM1RxMVJKNWMyVk9waFVSRWFZZHJ5VHFwM1FRaUlpS2lYeEpERi9xcFJFZkg0TURSTTFpN2FUYytmL0ZTSzNOMmNrUy9uaDNRbzNNck9OamJwVklMaVlpSWlJaUlpSlFZdXRCUElWWXV4K0ZqWjdGazVSWjRlZnVxbFdWMXlZUUJ2VHFpYy92bXNMV3hUcVVXRWhFUkVSRVJFYWxqNkVKcG52dU51NWkzZUozR25DMjVjbWJEa0w1ZDBLNVZZMWhhV3FSUzY0aUkwaWFQcDVkU3V3bEVSRVJFdnp5R0xwUm12WHo5SHZPV3JNT1ZhM2ZVOXVmTm5RTy9EKzZKbGszclFpcmxqekFSRVJFUkVSR2xUZnpFU21uT054OC9MRm01QlFlT25JWkNvUkQyTzJWd3dPK0RlNko3eDVhd3NPQ1BMaEVSRVJFUkVhVnQvT1JLYVVaMGRBeldidjRIYXpmdFJtUlVsTERmd2tLS1B0M2FZZWlBcm5CMHNFL0ZGaElSRVJFUkVSRVpqNkVMcFFrMzd6ekVwSmxMOE1IRFUyMS9pNmIxTUg1RVArVEttUzJWV2taRVJFUkVSRVNVTkF4ZEtGWDVCd1JoN3VLMU9IajBqTnIreWhWS1k4cTR3U2hUc21ncXRZeUlpSWlJaUlnb2VSaTZVS3BRS0JRNGRPd3M1aXhhZzREQVlHRy9zNU1qcG80ZmlqYk5HMEFrRXFWaUM0bUlpSWlJaUlpU2g2RUxwYmdQSHA2WU5ITUpidDU1cUxhL1hhdkdtRHhtRURJNlowaWxsaEVSRVJFUkVSR1pEa01YU2pFS2hRSzc5aDNEbkQvWHFrMlVtODgxRitiUEdJT3FsY3FtWXV1SWlJaUlpSWlJVEl1aEM2V0k3LzZCR0QvdFQxeTRmRVBZWjJFaHhkRCszVENrWHhkWVdscWtZdXVJaUlpSWlJaUlUSStoQzVuZHhTczNNVzdxUW56M0R4VDJsU3hlQ01zV1RFSEIvSGxUc1dXVWxyaVdySlBhVFNBaUlpSWlJaklwaGk1a05oR1JVWmkzZUMxMjdEa3E3Qk9KUkJqY3J3dEdEZWtGQ3d2KytCRVJFUkVSRVZINnhVKzlaQmF2MzNwZzhLZ1plUGZoazdBdlIzWVhMSnMvQlpVcmxrN0ZsaEVSL1JyWWU0eUlpSWgrVmg1UEw2VjJFMHlHb1F1WjNNbXpsekYyeWdLRVIwUUsrMW8ycTRmWlUwZkMwY0UrRlZ0R2FVMTZlakVsSWlJaUlpSktpS0VMbVV5c1hJN0Z5emRoN2VaL2hIMTJ0amFZTzMwMFdyblZUOFdXRVJFUkVSRVJFYVU4aGk1a0VnR0J3Zmg5M0d5NDM3Z3I3TXZ2bWhzYlY4NUJnWHg1VXJGbFJFVEVYbVZFUkVTVTFxWFhvZEhpMUc0QS9meWV2M3lMNWgwSHFnVXVEZXZWd0xFOTZ4aTRFQkVSRVJFUjBTK0xQVjBvV2M1ZHZJYmg0MllqTWlvS2dISjFvdEhEZW1Oby8yNFFpMFdwM0RvaUlpSWlJaUtpMU1QUWhaSnN4NTZqbURGdk9lUnlCUURBMGNFZUsvNmNpdG8xcTZSeXk0aUlpSWlJaUloU0gwTVhTalM1WElGRnl6ZXFUWmliTDI4dWJGMjdBSzU1Y3FaaXk0aUlpSWlJaUlqU0RvWXVsQ2d4TVRLTW03WVFSNDZmRi9hVksxTWNtMWZOUTBibkRLbllNaUlpSWlJaUlxSzBoYUVMR1Mwa05Bd0RSMHpEOVZzUGhIME42bFRIaWtYVFlXTnRsWW90SXlJaUlpSWlJa3A3R0xxUVVZS0NROUM5L3pnOGZ2WksyTmUxUXd2TW5QSTdwQkpKS3JhTWlJaUlpSWlJS0cxaTZFSUdCUWFGb0h2L3NYankvTFd3Yjl5SWZoalNyd3RFSXE1UVJFUkVSRVJFUktRTlF4ZlNLekFvQkYzN2pjR3pGMitFZmZPbWowYVhEczFUc1ZWRVJFUkVSRVJFYVI5REY5SXBJREFZWGZ1TndmT1hid0VBSXBFSUMyYU9SY2MyVFZPNVpVUkVsSm9VQ2dXQ2drUGhsTUhCYk5mNDVPbUZ5TWdvdU9iSkNVdExDN05kSnkyVHhjWUNVUDcvS3hHTERkWURrT1Fodjd6ZjJzbmxjcng1OTFIWUxsSW9YNktPajRtUklUQW9HQUJnYlcwRkIzczdrN1l2T1I0OGVpNDhMbE9xS01SYWZzYjh2Z2NnY3labm5lZUlsY3VoVUNnQUpQMW5Ed0Jldi9YQTFSdDNoZTF1SFZ2K2tqK0hLWFcvMHd0ZlAzOTg4UEJFeVJLRllXdGpuZXp6L1N5dmd6RXhNaHc5b1Z6VUpIczJGL3hXdGJ6T3V1N1g3OExieHc4QTBLcDVBNk4rYnVSeXVkYlhBMG82aGk2a1ZVQmdNRHIzR1lXWHI5OERVTDdoV3pSN1BOcTFhcHpLTFNNaSt2WEk1WXJVYm9LYUhYdU9ZdnJjNWNqbWtobmx5NWJBeXNYVDlZWUNTVEZ6L2twY3VId0RZckVJZVhQbnhQSDlHMkJuYTJPeTg1KzdlQTJuejE5Qm50dzU0Wm9uSjJwVXE0Qk1HWjJNUGo0d0tBUnl1VHpaN2JDM3M5WDU1cjVnbWZvQWdQeXV1WEh4K0hhdGRieThmVkd0WGdkaDIrUHBwU1MxdzVUM2U4VzY3YkN6dFVIaGd2bFF2bXdKcmVkNTllWUQ5aDAraFNvVlNxTmkrVkpwZGdYRTBMQndOR3JkUjloTzdQMjlkZmNSdXZVZkN3Qm81VllmeXhaTU1WbmJZdVZ5QkFXRndEOGdFTi85QStIcjV3OGZQMy80K242SGw3Y3Z2TDc1WXR5SWZxaFlycVRXNDF0M0hTbzhmbmI3cE1hL2srZVhiMmpVcGk5eTVjaUtkaTBibzB1SDVocDE2amJyam8rZnZ3SkkrczhlQU54OThCU3pGcTRXdGp1MmJaYW1QL1NhZ3pudmQ4VmFiUkFlSGdFQWVIN25sT2thblVyK09YQWNjeGF0UlZoWU9BRFQ5Y0kzMS84N2Nya2NQbjcrK09ybGpTeVpNeUozenV6Sk9sOUVaQ1RHVGwwSUFLajd2NnA2UTVkMVcvN0J0WnYzQVFCTkd0YUMxTUR6dWZ2Z0tRYVBtb0dHZFd1Z2NZT2FxRm10SWdBZ09qb0dqZHYwRmVvZDJyVWFUaGtjOEovN0xSdzljUUZ6cG8yRW5aMXRzcDVYZXNiUWhUU0VoVWVnOTVDSlF1QWlGb3V3Wk40a3RIWnJrTW90SXlMNmRhaCtDUFg4K2kwVlc2THU0K2V2V1BqWEJnREFOeDgvbEM5VHd1U0JpNC92ZDF5K2VodUFNbkFxV2ppL1NRTVhBRGg3NlJvT0hqc0xRUG1OOGZYemV4TjFmSjFtM1JBUUdKenNkdnkxWUxMYS82OEhqNTZCbFpVVjZ0V3VsdXh6Rzh1VTl6c3lLZ29yMSs5QVRJd01BSERqL0Y2dDU5cit6eEhzMm5jTW03ZnZoMGdrd3ZWemU1QTltNHZPODdxV3JKT2s5bWdUOTJHMXJsc1B2UGY0bktoampXbkgyMGZuRFg2Ym5KVG44L2pHdjNCMHNNZjhKZXV4ZS8rL0NBMExGM285NkhMLzBUT2RvWXMrc1hJNVJrMmFoN0N3Y0x4Njh3RlhydDlCbng3dElKUEpFQjBqMDl1clFLRlE0TVNaLzdCaDYxNHNXemdGK1Yxekc3eWVRcUVlWUZwWldTYTZ6WEh1M0grQzRXTm5KZmw0QU5pOGVoNUtGQ3NrYkUrWXZnaDdENTFNMWprVFVnMU56SDIvdzhNakVCNFJxYkgvdDRhZEV0WG1JN3ZYSUV2bWpFayszcEJLNVV0aDJZSXBPSHZocXQ1NkNybENDRndBWU5mK2YvWDJFQUtBTEprem9seVo0anJMay9zNktKUEpzSDNQVVh6L0hnRC9nQ0Q0K3ZuRDE4OGYzajUrOFBYelIreVBrTDVmei9hWU9tNkkwZWVOODhuVEN6RXhNUUNVWVhDYzhJaEl2UHZ3U2RndWtDK1AyblpFUkpUdytJT0hKMnhzbEN2T1NpUVN1T2JKcVhHZGcwZlB3TmZQSDd2MkhjUFQ1NitGME1YQ1Fvb1BIejJGMTV6SXFDaTRYMytGQVNPbUlUbzZCZytmdnNDRzVYTlFxRURlUkQrM1h3RkRGMUlURXlQRDRGRXo4UER4Q3dES3dHWFpnaWxvMGJSZUtyZU1pT2pYVXJSd0FadzZkd1dBY2hoQWg5Wk5VcmxGeXBYcytneVpoTEFmMzVnQ3dKeEZhekJuMFJxampxLzd2NnJZc21aKy9MWmJENjMxd3NNajFJYk0zTG4vUkdmZGhCenM3WEIwejFxRDlXN2NmaERmanRyVjRKSWxrMUhuTjdmcDgxWWdMQ3djTjNTRVFBbnZRNnpLZmRKV3ZuckpEQlFyVWtCcldSeFQzdTliZHg0SmdVdnhvZ1cxQmlsaDRSRTQ4cU5yUEFCVXFsQktiK0JDNnJKbnk0S1EwRENqNnNZTkVZOExlV3h0ckkzcTZiQms1UmJjdWY4RWdMS24xZW9sTTNEaTlDVXNXYmtGVlNxV3daK3p4MnNjSTVmTGNmcThPMWFzMnk1OGNkZDc4RVFjM3IzR1lFK211SjhaQUpDSXhja2FPaE1WRlkxdlA0WlRKRlYwZEV5eWprK3NsTDdmY2I1ODlVNVVPMlVKWG04U2U3d2hjU0hBZ0JIVEVuWGNzeGR2REI0VDkvK1BPVjhIRnkvZnBEWGNVdlhrMld2SVltT0Zub3lHeElWejNmdVBGWG81cWJwNTV5SHFOZStwVmw5MVc1VmJod0hDNDh5Wm5ISDM4aUcxOG9qSUtCdy9IUjhHdG1uUlVIZ3NFb2xnWTIwbFBMK1ltQmc0T3Rnam8xTUdmUFB4d3djUFQ3VHBPaFJybHY2Qm10VXJHdlhjZmlVTVhVZ2dseXN3ZHVvQ1hMbDJSOWczZC9wb0JpNUVSS21nUmRPNldMYm1ieWdVQ3V3L2ZBbzl1N1JHMGNMNVU2MDlJYUZoNkR0MHN0bzNhTWxsYkM4RHYrOEI4UHNlWUZSZDFUa3o3dHgvZ3ZZOWZqZDR6TmtMVnczMlBIaDE3MHl5dm4wM2hrd21FNzY5ZGJDMzExckgwRDFMV0I0WkdhV3pUSmVrM08rck4rNEJBUFlmT1MyVVZhOVNEdjRCUWNLMlV3WUhpTVZpN0QxNFF1MWI2dTRkV3hwMXJUaDVjbVdIVkdyOFcxaVpUSVpQbmw0YSs4OGQrOXRnVDVHUWtEQ1VxeEhmdnJlUHp1dXByV1JNWUpBelIxYURkZVN4Y25oNSt3cmJjU3RHRml0U0FCWVdVbVJ5ZGtMbXpNN0k2T3lrOXQ1dDFlSVp5SlkxTTdKbnpZS3NMb2tQRTQrZXVJQTFHM2NCQUJ3ZDdMRjUxVHc0T3Rqajh0WGIrUGo1S3o1NWVxRmR5OGFvWExHMDJuSDFXdlRFQnc5UHRYMjJ0alo0ODg0RFZTcVcwWHZONkpqNGtNUGN2MmRwVFdyYzcxK1pPVjhIYytmS2psZHZQbWlVWjgrYUJVVUs1MGVPYkZsUXFHRGk1b1ZLU1hzUG5oQUNYU3NyUzQzUGdIWjJ0a0xvRWhVVmpUS2xpdUxJbnJYb05XZ0NYcjUrajVEUU1HemJmWmloaXhZTVhRaUFzbXZpN0lXcmNQVEVCV0hmbU9GOTBMbWRXeXEyaW9qbzE1VXZieTYwYTlVWSt3K2ZnaXcyRmwzN2pjSE15YitqU2NOYUpoL09ZNGkzejNmMEhEUmUrRFlWVUg2d2JONmtydDU1RjA2ZmQwZFFjSWl3bmNsQTkrK2Z5WU9yUjVOOHJLNkF4L2ZIRzN5cFJBSjcrNTlyYkh6Y3ZDV3FObTNiajAzYjlndmJOeTdzUTViTUdiRjV4d0cxZXFNbno4ZVlLUXMwamo5N1pLdlc3dS9iTnl6U3VsOFhqMDlmVUx0cE40MzljYjlIcmJzT1JWQlFpRVk1QUkxUXBtSEwzanF2b3pydlRzTld2Zkg2cllkYStaSGo1M0hrdURLMDhYaDZDVkZSMFRoOC9Cd0NBb014dUc5bmpmT3Bob1lPOW5iQ0I3dktGVXJqellOelFyMkUzNXE3TmE2dHM0Mkc3RDk4Q3BQK1dDSnNEK3pUQ1Q1KzMrSHg2UXNxbEMySnc4ZlBRUzVYWU1yc3BUaDFhTFBhc1hFQmdKV1ZKWm8wK0IrNnRHK095aFhVZzRLMjNZYmh5ZlBYR3RlVng4WVBMd3FQaUVUaDhnMDE2bWl6Y3RFME5LcFhVMjhkWStjKzBSZTh6cDQ2RXRNbkR0TlpIaG9ham5vdGVpQTBWQmttRmk3b2lzTzdEZmNBTk9mOWJ0bHBNTjY4OHdBQXRkNFh4U3NwZTAwT0hhRCtPM0hudjROcVE0Zmk2THN2cXZmV3JjTUFQSDJ1WE8xMGNOL09tREJxZ0s3RERMcnZmaVRKeCtwaWFXSCtPWUptVFJtQjZKZ1laSFRLZ04zN2oyUFh2bU1BZ043ZDIySkFyNDVDdllROWhoTCtueDZyWmI2d3k2ZDJDWS85QXdKUnZtWnJBRURUaHJXd1p1a2ZhblZWLzEwNjlocUpXM2NmQVFEZVBEZ0hDd3Z0SC85ajVYSnMyaDcvZXQzYXJRR2NuUnpWNmpqWTI4SFh6eCtBTXBBR2dHd3VtYkZ2MjNMMEdEZ2VHWjB5YUxTRmxCaTZFQUJnM2VaL3NIVlhmQmV6SHAxYllkZ0F6VGNvUkVTVWNtWk1HSVluVDEvaDVadjMrTzRmaUdGalo4SEt5aElGOCtlRmZRcE5XUGVmK3kyTW1iSUEzLzBEMWZiTFltUGg4ZmtMVnY0NURibHlabE1yKys0ZmlJbC9MRllMWEtwV0tvdVprOVY3blNUOE1QVDVpeGNhdHV5TmlCKzlNOXEyYklRbGN5ZWE3TGtrWm5VTHVWeUJ5S2dvd3hWTnlNZjNPd0RsdlZYOW9QUGU0ek5jUzliQjFUUC9hTnl6eEV5a205TDNXNXU5QjA5b0RFbFFIVnFpS3FWV1ovSDQ2R24wL0R5Sm5RTkdsdzhlbm1qYmZSajhBNEtRM3pXMzF0QkZOWndvWHJTZzhEaXV4NHM1TEZ1N1RlMEQ0YUxsbTdUV2UvUHVJN2J0VWgrYVVMeG9RWFJvM1FTdDNCb29nNEEyZmRHdFkwdTBiZGxJK1BBV0hSMWoxTkFkWTRmM0pLYkhVM0pZV2xyb0RaaTM3RGdnQkM0QTBMVkRDNlBtQXpIbi9ZNklqTlE2MUVWMWVJZ3BmZm9jMzV2TW1IbDg5SWtiSG1XS3Vad1N2dTZaODNWUXRZZVJvNFB4SzVXOWV4ei9wYmUyb1VjSGpwd1dKczVONk9UWnkycjNhZi8yRlRwN2VCWXFwejQvNTdaMUMxR3JSbVhoR3A1ZjR1ZVA2OXVqdmNieFRobmlReGpWLzk4ZEhleXhjdEUwK1ByNTQ1TDdUZGpaMnFKR3RRcGEyL0NyWXVoQ09IZnhHaFl1Mnloc04ydFVHek1tRFRmcmYrcEVSR1NZdmIwdGRtOVpndjdEcCtMZXcyY0FsRjE2bjcxNGt5TFhqNHlLd3FRL2xnaUJpMVFpd1pqaGZiQnozekY4K2VxTkI0K2VvMUdidmhnMXBCZDZkbWtOa1FqWXZmODRscTdhZ2tDVm5nTnRtamZFd2xuamRIN0RCaWg3RkV5Y3NWaDQ0d3NBWVdIaFdudEE2R0xvalhKaVZ1MTQvT3dWV25RY1pIUjlVMUI5dzJ0dTVyemZ1WEptRTc2NVZaMkRJQ0lpRWl2WDdURDYvRklkUHkvYWVxMllTc0lQWk1FaG9TaGRyYm5XOG9SbHFpUVNDU1JpTVJSUUNLdVBpVVFpaUgrOHQ4cVIzVVdZRyttOXgyZjQrSDdYbUZmbzNvT253dU1LS3BQaDloOCtCUTkrekwyblRjVmFiZFMyRTg3Ym9FL0RPcitwZlFtWGtMV1ZGU1FTTWNMQ0kvRDNyc05xWlNmMmJ4RGVPejU2K2hJZW43NWd6cUkxdUh6MU5uWnNYR1IwR3hMRHlqTDFoeUo1ZWZ0aTdhYmR3cmF6a3lQYXRXeGsxTEUvMi8zV0pUQW9CTUVob2NMMjBsVmJzWGJ6UDBZZjM3OVhoMVRwWFcvSzE4RmpKeTlnM3VKMXd2NFFsU0dVSzlmdHdKYnQ4VDM4cnA3Yms1eG1tMXhZZUFRV3IxRHZTYVU2SWE0c05oYmUzbjZRU09KNzVLemZ1aGRiZHgzQ1Z5OXZmUG5xclJidzFhNVpoYUZMQWd4ZGZuRXYzN3pIeUlsemhlMHFGY3Znci9tVFU3enJPaEVSYVpmUjJRbDd0eTNIL3NPbnNHM1hZYng4ODk3d1FTWmliV1dGbFl1bm8yUFBFYkN4dGNiS1A2ZWp6ditxb0UyTFJoZzRjaG9lUG42QnNMQnd6Rm0wQnB0M0hJQllMRkxyeFdCclk0MnA0NGVpUzN2RGI2WlhiZGdwTEdzWjUvUjU5MFMxMTl5OU5NenQwNCtBd3RyS0N2YjJ0c0o4QWhLeEdNN09HVkNqa1dadmlJUzBmVE44NXZBV0ZDbWtQbytBT2UvMy91MHJrRDFyRm8zMkxGdXpUVzJDVTIzTHZLcld0MGloWGd5cUVrNmNtWEI0a1dxNXZ2bGdUaDFVOWxpWXUzZ3ROdjY5RHdEUXNsazl0U1dqSzVjdkRmY2Jkd0VvdjYzdTFUVStMSW1Ka2VIeXRkdkNkazJWRHpBQmdjRjY1NW93ZGg0S2JUcTNidzRYbDh4d2RuS0VVd1pIT0dWd2dOT1B4ODRaSEdGbFpZa1hyOTVod1Y4YnNIRFdPUFFjR0QvQjY4R2paOUNvZmszSVpMSFlkeWcrNEt4YXVhencrTjk5NjdWZXQzek5Wc0w4UDZPR0hhdHJ5Z0FBSUFCSlJFRlU5c2FJd2Rvbk1QM3kxVnR0eFJ4amxwVTI1Y3BYQ2NWOWFGZjl3Tm10WTB0WUc5bXJ6cHozKyt5UnJRQ0FSMDllb21YbndVSzVhbkM0Yk0wMjRYR2wybTBUK2V6amZmSlVuK0JWZFM0aVk4aTFES2RKNk95UnJXb2YrdlhSTlpGc1FxWjhIUXlQaU5RNWdYTklhSmpSazE5cjA2aCtUV0hsSmYrQUlQUWRPbGtJdVN3c3BPamVxUlU2dFcwR2lVU01uRG15NHNLLzJ4QWprMkhHM0JYQzBDSkFHYVFzbVRkSjZJVVZONEg1eW5YYmhXRkRjYnk4ZlRGc3pFeDg5ZktCais5M2pTRlBxcFBSSnhUWGE1UGkvYlNoaXpsZlFIOWx0KzQrTW5vY3Jia1pPd2FYaUNpOWswb2s2TnpPRFozYnVlR2JqeCsrZW5rYjdIN2ZxZmNvazF5N1lybVNtRE45RktwVkxpZk1vNUhWSlJNMnJwaURYb01uQ3IxdXZMNzVxQjFuYTJPTlJYTW1vR0hkR2dhdmNlSHlEZnkxZXF0SjJxdVBLZDg3bkwxd05kRXJiQmp5OXNja3hVUDZkOEh2ZzNvSTdjMmJKeWN1SHQ5dXN2YW4xUDFPeUNtREEzTGx6QWJQTDk5UXMzcEZqY0FsNFp0NnFWVDc4Q0p0RStrbW5DdzNlOVlzc0VuRWNMSTRpWjJvMkpEei8xM1hXZGE0UVUwaGREbDI4cUphNkhMbCtoMWh1RW9HUndkVUtsOHFVZGROcXNJRlhmSDg1VnNFQllmQTI4Y1Azam8rUkxaMmE0QnNMcGxSdW1SUlllTFFzVk1YYWgwQ1lXajU4MWk1WEcxNFY4SjVKRlJGSnhnU2s5cVQ3bTdhdGw5WVpqak95dlU3VUt4SUFUUnRXQXNYcjl4RXJScVZkWDZabVJMM1czVnlhM05SSFZxVUZCa2NkZitieDJuWVN2ZDhTa21SV3ErRFNSRTNwOU9yTng4dzZZOGxRdUFpRW9rUUV5UERsaDBIY09YYUhVd2VPd2haczJUR2cwZlBzWDdySHJ4NTl4R0FzdGRzYUdnNDNyejdpS0dqWjJMYStDRm9VUGMzaUVRaTNILzBUQWlHMWE1cFp5ZjBzRFVrVTBZbjVNcVpEYmx6WkVPdW5ObFF1RkRhblN3NHRmeTBvUXNSRWRHdktKdExabVJ6eVp4aTE0dVZ5MUc3WmhWOC9QUUYxMjdldzdNWGIvRHd5VXU4ZlAxT0dEYWhUWGhFSklhT21RbXBSS0o4TTVZck8xd3laMFNHREk3STZwSUpBM3NydjYyKysrQXBobzZlcVhFdVk0SjNZMWNuK2xuRWZkTllySEFCcmVWSm5TZEJ0VGRBYXQ3dndmMjY0STlKdzNIaXpIKzRjZnNCYnQ5OXJMWWlTNnhNZlhKSlhmTjFhSnRJTnl3c0hDV3FOQk8ySjR3YWdGWnV4aTNKcW05U1pIM0Rpd3g1K3Z5TjJ1b3lyOTk2WU1qb1A3QmszaVRZV0Z2QnJYRWR6Rnl3Q3RIUk1iai82QmtlUDN1RjBpV0tBQUQrM2hrLzVLUkpnLytwM1lzRE8xYXFYZWZQNVp1RTFXOFMyMFp0VnF6YmJqQmN5dSthRzYzYzZtUEVvQjY0ZHZNZXZucjVhSzNYcTJzYkZDMmtmOVcxZCs4L3FmVWEwcmZpVWxSMHROcTJNYUdMc2I4M2lRM1Uvbk8vaFFWTHRmZmNBZUwvWFJyVXFZNlZpNmZEMnNwS2F6MXozdS9Bb0JBY1BLb2V1bXo4ZXg5NmRHNmxjZTljOCtTRVdFczRaTXg5K2F6UzA2VjQwWUk0ZVdDam50cks0U3dsS2pjVnRwMHlPQmk4aGltWjQzV3dVOXRtNk5SVytScjA4dlY3Tkc3VFZ5aWJQSGFRM29sMERmbjQrU3MyL3IwUGV3NmVnRXltbkFPcmFLSDhXUHZYVE16L2F6M09YcmlLdCs4LzR2N0RaeENMUkdwaFhJbGloYkJ1MlV6OG43MjdEbXNqNjhJQS9pWUVkNmdidElXV1VxRnV1M1YzZDlldGZuVjM5NjI3dTIzZHZkdDI2KzRPMUNqdUh2bitTSmtta0VCQ2dkRDIvVDNQUGh0bTdzemNCRWlaazNQUFdiMXhOM2J0TzRhUG4zM1FkOGdrRkhET2l4R0RlMkxKcWkwYUMvZGFXVm5BMXNZYVllRVJ5SmJWQVhseTVZQkNBZHgvcEF6RWxDeFJCQXRuamtHZTNEbTAvbXpUZHd5NkVCRVJrVWJCSVdHb1hMdXQybnAzVFd4dHJOR29mblZJakl4dy9QUWx0VGJCVXBrTVhoOCt3K3ZEWjJGYnQ0N0tyZ3ZYYnoxQW4vOU4xRml3VnZVYzJ1aWJycTFQMENJMkxpNUp3ZGYwdG43WlRLelp0QWNleGQwMDdsZnRqcU5KZUVRa3BzNzVma09lZVBsUFJyM2VkWnAxaHdpYTY4SWRPM1VKc3hldGhxOWZJSTZmdm93RE8xWUl0UVBpcGVvRmRmVlpYbVJwYVlFYzJiSUk2ZjF2MzN2cmROeThKZXV4WTQvMm9Jc0M2amRseFN0cVh5cjM4UHBSdFl5R2ZZZE9xdTEvL3ZJdG5yOThpNkRnVUd4Wk14ZTJOdGFvVy9OUEhEK3R2TkZidldFWFZpK2VoaGV2M2drWk1BQ1NaQVNwK3VManAxWXJBbEFHaW15c05iY2NUMnYyZGpZNHZHc1ZybDYvaTRqSUtNaSszVXlhbVpyQ283Z2JpaFp4VGZFY2o1Nm8xNmR4MHhKMEJKUTFyVlRwVXRNbHBkK2JCUHBra3QyKzl4ajloMDNSZUxNS0tBdnIzdjFXaytmY3Bldm8xR3NFTnEyYUExdWJId3N1NlB0NnI5dXlOOG43OTZ5RnE3RjU1d0ZNU2RTTmFmKzJaWHAzTDBxZ21tV1dMMC9PRk1lSGhhbDNDMU10MEtycXdyR3RHcmYvaUl4NEgxeTNlVytTYlZIUk1Yb1ZjMWQxL3RKLzJMSDMrL3RVbGNwbHNXTGhaTmphV0dQZDBoazRjT1FNZHUwL2hpSDl1OEhZV0lKMkxSdmkyczE3Nk5lekF6cTBhUXlKa1JGbVRod0thMHRMck4yc3JDZnozdXNqckN3dDFJSnZJcEZJTFFCNit1QUdaSEYwRU9xeDNiNzdHRzI3RHdFQWhJYUd3NlhBOTdvdmxMeGZJdWpDWlNpL0RpNGJJeUxLUE96dGJOQ3dYblVjT0hJbXliNDh1WE9nMmgvbFViTmFSVlN0WEU3NG8yenkyRUc0ZWZzaHJsNi9pLzl1M2NQTDE1N0NKM01KT3JScERELy9RSFR2UDBick1xblNWWnFuK2ZQUjllWUwwTCtRcmo0dFRyVTlOMU5URTQyMUxFTER3akZ4eGhLTUcvRlhzaDFSWW1KaTFiNVhxa0dYakh5OVZidTRKQ2FWeWVEcnAxenZIeFllZ1I0RHh1TG9ualZ3c0xkTk1qZHR5NHU2OWgybE1Rc21PUFQ3RXBVdHV3N2k1TmwvdGM1ajN2UlJLRmU2T0dKall2VUszaVUzVnZWbUpUZ2tEUHNQYVM3Y2ZQUE9RL1FaUEJFYlY4eEd2NTRkaEtETHFYTlhjUFBPUXl4ZXVVVVlXNkdzaDVEOW9zbVl5UXVTM0R6V2JkWUR6UnJWeHRqaGZYKzRLVUxpdjdFVC81M1dzSFVmb1ZpeTZsaFA3MDlZdjNVZkpvem9COHNVT3EyZHVYQk5lR3hyWTUzc1RYdE1vZ0NDbVZuR2Y4S2VjTk91R3N3b1dhSUlIcW9VTjI3ZnFoRk1USXh4L1pheTdzVzloOC9RdXN0Z2JGdTNRS2gzcEVsYXZ0NWYvUUt3T1ZGNzlnUmZmUHp3N3YwSFhaNnVUbFJydXVUTGt5dkY4YUZoRVdwZjI5b21EUktHaG9YaitjdTNQenkzNXkvZm9rbURtZ0F5NW4zdzVadjNPSHppbk5xMlUrZXVZTjNtdlZpNWFJcGFoeU5kZFdqVEJJdFhiWUdacVNrQ0FvTng5ZnBkZUZSdW1tUmM0dTVFazJZdXdhU1pTNUtNSytidWl2RHdTRlQ5b3h6T1hicU9wOC9mb0hPN1pqaDQ5SXhhZmFLRW1pOEo4anZuRVI1N2YveU1tTmhZWnJubzZKY0l1aEFSRVZINjZOcStPYTVldjR2Q0x2bFJ5RFUvU2haM1E5bFN4Wkw4TVpaQVltU0VQeXVWRVRvWHhNWEY0K1diOTNqNzNoc2ZQdm9nTmk0T2JxNEZJSlBMWVd4c2pMaTRlSmlZR0tOSHAxYkNKM0EvbzRRV3A3cllzWDZoOEZpMXdPM3psMi94OE1sTHZIcnpIaTlldnhPMkJ3YUZZTWZlSTRpTWpNS2g0K3AvekNjbjRZYk42K2tsT0RyYVo0clh1MVhUdXJoNy93bDIvM01jZ0xKajA0RGhVN0Z6NHlLMUZyWmlzVWpqVWdkQS9WTjFiU0lpb3BJTi9rUjk2eHcwZWV3Z1RFNzBpYitxbEpZWGFmdXdhT1g2SFVreURHcFhyNHhQWDc3aTVldjM4UGNQUWtSa0ZJcTV1NkxhbitXRnVpQi9EWm1zMW9wMXhLQ2VXdWUyYWNjQnRZeVlCRi85QXJCMjh4NTgvT3lEeFhQRy8xRGRFMzAvREF1UGlNU3E5VHV4WWR0K3hNZEw0ZThmaUhYTFptb04vdmdIQktrVkRLNVJ0VUt5Z2FLRWprOEp6TTFTemh4SVhCejVSeHcrZmg2akpzMVRhM05leU1VWkt4ZE9VU3Z3YTJGaGppMnI1MkhBOEtsQ1haODM3N3pSc3RNZzdGaS9BQVh6NTlONC9yUjh2YWZPWGliOERLcG1NQ3liUHhGTFYyOUR6NjZ0TVYrbFJYV2Jydi9UK2p1WEV0V2FMdm55cHB6cEVxcERwb3YzeHk4WVBHcEdxdWFUV0VMUUpiM2ZCeFVLQlNiUFdwcGsyZEtEUjg4QkFKMTZqY0MwQ2Y5RHUxYU5OQjJ1bFlXNUdUWXNuNFZpUlFxaFdFWDlqdFhrK0w1MUNBZ01oa2drZ3J1YkM5emRYREJwOUFBY1BKcjBBeFpWV2JNNHdNN1dHaUdoNFpETEZYais4aTFLZXhUOTRmbjhEaGgwSVNJaUlxMDhpcnZoOXFWL0lKWEo0T0toVzQwTWJWUnZXSTNFWXBRczdvYUhqMTlnelpMcE1ETXpWZnZqZDlYZlUxTTgzenZQRDFpMGZKUE8xODhzMlpRSkFha05XL2NqT0NRVWRXcitBVE5UVTh4YnNqNUpVVTVWUDlMOUlpTmY3eHNYOW1uc1hwUmc2cmpCdUhQL2liQUU2T2FkaDFpNWJnZGFOZjNlWmxkYlBaZTBsSnFmaCtTT1NmajlPSE5vRS9ZZU9KbGt2NVdWQlRhdG5JTXhVeFpnMmZ4SlFzSFlDU1A3NDc4Yjl5Q1Z5ZFJ1Umh2V3JhWlc4MGJWN2J1UE1YdkJhbzM3VEUxTkVCc2JoNU5uLzRXZmZ5QTJySml0OC9QN0VldTI3TVdxOVR2VjJzV2Z1M1FkSjgvK2kwYjFxbXM4WnZXR1hXb0JqSVoxcWlWN2pjaEk5VUNhTHNzMTlLM1Zvb2xVS3NXY3Y5ZGg0N2I5YXR2ek8rWEJ0blVMTk03RHhNUVlhNVpNdzhBUjAzSG1ncklqanM5WFA3VHVNaGhiVnMvVHVveFFWOG05M3ZYclZNWGxxOHIza2o4cWxzYURSOCtGRElhbURXdWhZZDFxU1g3SFZKZUE2a01xazZrVlVwODRZd2ttemtpYVhhR05rVmdNcXhTeW9kSktlcjhQYnRpNkg3ZnZQZ2FnREJ3bkJGK01qU1dJajVkQ0twTmh3dlRGYWovenVxcFlybVNTV2pDekp3L1hxWU5YWEZ3OHhrLy9XMjFiRmtkN0FNcGkrVlVybDlVNU9Gdk12UkN1M2JnSEFMai84RG1ETGpwaTBJV0lpSWdNb2tHZHFwZzBlaURjQ2hYQW5mdFAxUGJWcXBaOHh4TkFleDJBbjhYUmt4ZncrTmtyV0ZwYW9HdUg1c2lkSzd2R2NXYW1wbWhZdHhxeVpYWEFlNitQUW9lVDdJa0tLc3ZsY3JVYnA4UTFiRExMNjIxcWFvSWxjeWVnZVlmK2tNbmw2TkM2RVhwMGJxWFc2amk1ZWk2WFQrNUlVa2dYVUdhbGxQcWptVkJuWS9hVUVXcnR5bU5qNHpLczIwMHBEM2RjK2U4Ty9xaFlXcTBsYmE2YzJiQjkzUUsxc1lWY25ORzFZd3RzVWxrS1ltbGhqbW5qTlJjdGZ1ZjVBWDJIVEJSdXdHcFhyNnpXSlduRndpbm9QM1F5cERJWjdqMThKdHdncFViaW1ockp0ZUtkdlhDTjJ0Y1Z5bnBnOU5BK0tGTlM4MDNaMCtkdnNFMmxuazdlM0RsUnEwYmxaT2VqR3BTU0dCbnBkTVA1b3p5OVAySEk2Smw0L095VjJ2YUMrZk5oMThhL2tUMmJvOUJOSmpHSlJJS1ZmMC9Cd09IVGhNQkxjRWdZT3ZZYWpqVkxwNk5LcGJKcTQ5UHk5UzdtN29xN0Q1N2lyeDd0MFcvbzVDVHpTaXVmdi9qcVhSaFdsWTJObGNic3BoSkZDK3RVUXVLOTEwZGN2blliLzE2N2pWdDNIZ25MN2V4c3JWR2pTa1hVcXE3K001VmU3NFBYYnozQXZNWHJBQ2dEYnZWcVZjR3hVeGNCQUFONmQ4U1Y2M2Z4NE5GejVIZk9nOGIxYTZqVjMwcXRabzFySjd2a05FRmtWSFNTb0V1Q1FpN09lbDJ6VE1taXdudks5VnYzMGJ0YkcyRmZSRVFVckt3eUpvRDJzMkhRaFlpSWlQUTJxRzlubmNhdFdMZEQ2NzdPN1pwcDNWZTRURDJ0KzFJcnN4WFNmZSt0L0FRK01qSUtRVUVoS0pBL0w0b1VMb2hTSHU3d0tPYUdNWk9WTitlNWNtYkQzM1BHSVM0dUhqR3hjZGkrK3pCRVlqR0dEK3FKeHZXckMrZnpEd2hDdWVxdGhLOFQxN0RKNk5jN09jWGNYVEZwekVBVWRzMlBpdVZLQWdCOHZ2b0wrMU56VTJoamJZVXlwWXJoOWozbEo4M0hUMTlVQzdwczNMWWZUMSs4d2VpaGZlQ2NMemRlM1VzK2xSNVFaaGVWcmZhOWxYUGlZMVJmdCtkM1RzRklMSWFKaVRIK3JGUUdEeDQ5UitkMnpkU0NMcHA0Zi95Q3N4ZXZxVzJMaklyRzduK080My85a2k2TitkL29tVUoyZzVtcEtTYU03SzhXZEtsVG96TG16eHlOa1JQbVl1YkVZV2hjdnpvR2paeVc0bk5OSytYTGxzRFEvdDFSdVVJcHJXUEN3aU13Wk14TXRYcFAvWHExMTlwYU9ZRnFZQzZsV2pFSmRLMzlxQzJMU1NxVjRWMmliSmtLWlQyd2J0a01uUXJqU295TXNHTGhaUFFhTkI1WC9yc0RRUG45dlh2L1NaS2dTMnBvZTcxTEZIT0RUQzVIMVQvSzZYU2VPNWNQcEtxUWJuQndxTjZkMVlKRFFvVTI0WW1ER0NHaDRUaHk0cnhPNTFtL2RSOCtmZjZxdHMzS3lnTFYveWlQMHFXS3dVZ3NSbUJRTUxidU9nUXJLMHUwYWxvMzNkNEhQM3o2SWdTZnVuZHNDU09qN3ovTGxwWVcyTEo2TGdhT21JWTVVMGZBTHBtMjZQcFE3UUNWVWY2b1dBWkxWeXYvYmZudjFuMUVSa1lKdjRzYnR1M0RvNmN2TVdGa2Z4YlpUWVJCRnlJaUl0TGJ5UC8xU25rUWtnKzZaTFMwTEtScmxLaklhMGhvdUY1dFR6OTg4bEdyT1ZLeVJCRjBhTjFZYUtVTlFBaTZKREF4TVlheHNVU1p5U0dYNDMranB5TXFPaHB0V3pUUSticVpTVUlYcXdTcUJXRzFGZEZWRlJzYmgzT1hydVBBMGRQbzE3TURLcFQxUU5PR05ZV2d5NDNiRC9IeTlYdTRGVksyMFBYODhCa256LzZMc3hldVlkYVU0V2pYc2lHbXpsbXVzVkIwZ3NUZGkxUURNSW1abUJoRFlxU2NkNlh5cFNDQ0NOWldsc2sraHh1M0gyRFF5T2tJREFwSnN1L3ZGWnZoL2VFelprMFpybGFzc2tUUnduajI0ZzBBWU9qQTdzaXJvWVpHeXlaMVVheElJZUZUN0lRZ3FiNlpJY2xsV2lSVzdjL3lHTmk3azdBa3FtN3pIbWhZdHpyYU5LK3Zsc1VWRlIyRFhnUEg0NTNuOTBLdXhkMExvVU5yN1oyaEVqeFRLYXlhVVIyYVhBczZZZEdzc1VLMlNLZTJUVEYxM0dDaGVMZ3VqSTBsV0x0MEJqcjJHbzRIajU1ajZJRHVHRG9nNld1YmxxOTNVVGNYTkt5Yi9IS3R0RkN5UkJHOTNsc0JZT2FDVmRpd1ZibFV5emJSKzZhdlh3Q216RjZXNnZsRVJFVGgrSm5MT0g3bXN0cjIzTG15bzFYVHVxaytiMHJxMTY2S2lUT1d3TkhCRm9QKzZvelZHM2FwN2JlMXNSYnFlU1hPRE1vc1MxOTFVYnBrVVRqWTJ5SW9PQlN4c1hINDU4Z1o0YjM4NWV2M3VIVGxGdjY5ZGh0N05pOUIrVEthbDBmK2poaDBJU0lpb2t4bjRjd3hLWTU1Ny8wSnE5YnZ6SURaSkpYRndWN3Q2L2xMMTJQc3NMNDYzUWo2K1FkaS9yYzA5QVJsU2hiVDZib1RSdmFIV0NURzJzMTdJSmNyc0dUVkZ0U3VYaGtPOXJaSnVrVHBJeTFmNytSYVJpZkh6ejlRZUd5dVVpTWpjUjJQVzNjZllkWDZuVGgxN29wUTUyWmdIMlZRb1htak9waTdlQjBpSXFLZ1VDZ3didG9pN05tMEdFWVNJeUVsWGlxVENVVkZvNk5qMHF4N2thcWliaTRvVXFnQWJ0NTVwSEYvYkd3Y2xxM1poalViZDZ1MUhXN1NvQ2JPWHJ3bXRFWStjUFFzSGo1NWlma3pSZ3ZMUmhyV3E0YmQveHhIdWRMRjBhZDdXN1d1U2FwVWx3MGtEcEpxYTNYOEk3YXVtU2M4L3VvWGdOZHZ2ZkQ2N1JZY1BYbEJ1Q24vNmhlQVhnUEhDMEVqUUptdE0zL0dhTFVpcnQ0ZnY4RGV6Z1lXNW1hUVNDU0lpbzdCb1dObmNVRWxvMGZiY3J6MFVMOTJGUXorcXdzS3V4WlF5eTdUaDdtWktUYXRuSU5UNTY2b1pXQ2xWa3F2ZDZQNjFUTnRaNW1FTEJjZ2N5MFQvWkgzUVR0YmExUXFWeEs5dXJiT3NJRGc4WDNyWUc2ZTh2YzRPam9XamR2MlRaTnJTb3lNMEt4aExXemVlUkFBc0h6dGRqUnZYQnUyTnRaQ0J5KzVYSUhjT1RQdTkvTm53S0FMRVJFUjZXM2hzbzNwZXY3V3pldXJmUzJYeTZFQTFKWWZyTlF6NEpLV255YTZ1N25BMXNaYXFER3hhOTh4N05wM0xGWG55dUpvRDllQ3VxZGlqeHZ4RjBMRHdpRVdpekIrUkg5aERmMjVTOTl2U1BYTmFFakwxenU1cmtFQUVCUWNnaXYvM1lXMXRTVk1UVXhnWkNUR2w2LytXTGI2ZXowTFJ3Yzc0ZkdOT3cvVmprK2NBUVI4cndGalpXV0JYbDFhQytudkR4NDlSLzFXdldCdGFhbFc3RE5oU2RPODZhTXdiL29vWWJ0VUpoT3lWUURnL3FObmFObEoyZDFJSkJMQjg4bEZ0ZXZXYk54Vlk2RldzVmlzc1JPTVFxSEE4ZE9Yc0hEWlJxSDFiOEs1Ui8ydkZ3YjA2WVRMVjIraDM5QXBRdWJQTzg4UGFOMWxNQnJYcjRHNTAwYWlVcm1TY002WEc4dm1UNFNSV0t4VFBRMkZRb0dvNkJpWWZ2dTV1SFJWdldDenRvNUJxa3R6SWlPalVMU0NldWNVMVorekc3Y2ZvR0s1a3BESlpHclpReVdMRndFQUhEdDFFWk5uTFZXNzRRYVUzNE1paFF1cWJldlFjeGkrK1BnaE9Ra0ZxUUhnK09sTFFvMk14RVZLazh0TzBxYkhnTEhDRXJlNy95cHZMa2NNMXQ1SlNsZjJkamJKQmx6Uzh2WFdOK0RTdEYwL2lJMTA2MTRrazh0UnRYNUh2YzZ2S2tnbHMrdlduWWRxblovK083dEhweVZoSHo3NXFNM2g4WTFqUHh6cytOSDN3Wm1UaDhFcGI4b3RzOVBLcXpmdmRTNmttNWE2ZDI2RjdYdU9RQ3FUSVNBd0dJTkdUa2ZiRmczdzlWdTlzVnc1czJWb1VQUm53S0FMRVJFUjZTMmpsdzFGUmNXZ2ROWG1VQ2dVTURFMmhsd3VWMnZKbTFHZkxDWXdOcFpnK0tBZVA1UUduMkJBNzQ3SnRzblZaTzYwa1RoeTRnS3FOK29NU3d0enhFdWxhamVwaFYzeUozTjB5dEx6OWJhMnNzS0VHWXVUWkxDb0tsYWtrUEI0MWZwZFdzZFpXVm1nUnBXS3lKWHpld3Z6L3IwNzR2anB5OEx5RlUrdlQyckhsUFlvcXJFUUx3QnMzM01FY3hhdGdZT2RMY3pNVFBIWjUzdGRuNFJ1SDZwTy9MTWU4bTlaSTZyQkdtMHVYYjJWcEEydXBhVUYvcDQ5RnZWcVZRRUFWSzlTQWJzMkxVTHZRUk1SRkt5OE9WVW9GQWdManhDS1p1N2Z0a3hqL1kza1ZHdlFTYTBtU2dKall3bk16YlRmb0xmb05CRFIwVEZxeDVwOUcrL3U1b0kzNzVSZHFEcjBISzd4K09wVnlnTUE3ajk4bGlUZ01uWGNZRFJyVkN2Sk1TV0tGazQyNkpJMWl3TTZ0VzBxZkIwVEU2dnh1UUhRdWowNXFoMkJNbHBhdmQ3Njh2SDFUM25RTndxRklzMXFYa1hIeEtaNHJwallXRFJzMVFmR3hoSWhHS1phTkZ3c0Z1blVQbHhmK3I0UHBqYmdvaHBrMHFkVDRJZ0pjMU4xdlIvbGxEY1h1blZxS1hUenVucjlMcTVlLzk2K3ZsN05QdzB5cjh3c2RjM1lpWWlJaURLUWxaVUYvcXhZQnZIeFVrUkdSYXY5NFFzb2k0ZW14TnJLVXVmL2RPa0kwYTFqQ3l5ZE54SHViaTU2QjAzTVRFMVJ2bXdKckZ3MEJUMjd0TmJyMkFTbFM3b2pJREFZM2grL0pMbEIvYXRuZXkxSDZlWkhYdThiRi9iQjYra2xyWjlXR3h0TGtpMnlhbWxwZ2Q1ZHYzZkVVTzJPQVNpN0h6VnBVQk1iVjg3R2c2dEhzSHpCSkxVQWhKbXBLVGF0bW9PY09iSWhNWWxFZ2dtaittdTl0cHRyZnNURnhlT3JYd0M4UG54V3k1clFGQnd3TnpPRnBZVzVUajh2QUZDemFrVzE0cWtWeW5yZzFJRU5Rc0FsUVdtUG9qaDVZTDFRRThITTFCU3pKMysveWRZMzRDSVNpYlFXYmExWnRWS3lQNys1Y21URHk5ZnYxWUlBSHNXVTdZNkg5TyttbHBXVTlOd1YwZkJidStqSll3Y0ptUVFTaVFSenA0MUU5MDZhczFBUzZ2Qm80dTdtZ3AwYkZna3R0MzgxYWZWNi8wck1URTNoWUcrTFYyODg4ZXpGR3p4NzhVWXRhRnU1UW1tOWF1em9LaTMrM2ZsVmpSN1NXMk5uTW9tUkVUcTMxMTZzK0hmRlRCY2lJaUxTMjQ5MkJFbE1KQktsMkxta2NvWFN1SGpsSmdEbEo1c214aWF3dDdkRjlUL0xZOEpJN1RmU0NaN2NQSzdUWElDVUMra21hTmFvRnBvMXFnV3BWSXFJeUdnaDZ5RTV4c1lTV0ZsYTZCMm9TU3h2N3B4d2RMQkRTRWdZVEUxTllHTnRCYWQ4dWRHdFk0c1VDMmhteE9zTkFEbFUybHFyWm9LVUtWa001eTcrQnlPeEdCSmpDU3pNemVCZ2I0ZVNKWXFnYi9kMnlPK2NSeGpic0c0MXRHeFM5MXQ3MHJabzI3SkJpcGsyVG5sejRjVCtkVmkyWmh0T243dUNnS0FRdUJaMHdyamhmMmx0WVF4QVl3YU1nNzBkMnJWcWlHRUR1dXYwbkZNeWRuaGZ2Qm5vaFJHRGU2SjE4L3BhZnc1eVpNdUNQWnNYWTh1dVE1QkpaVCtjcmwrbVZGR2NQUGN2ak1SaVdGcGFJR2YyckNoWHBnU0c5RS9hSVVsVjVRcWxjUDd5ZFloRklsaGFXcUJVaVNMQ1Vwc0N6bmx4NmNSMlhQajNCbng4L0NDVHl5RVNpV0JoWVk1aWJxNUNrVmRBK1RNM2Qrb0l5S1F5ZE9uUURLVTl0SDhmMmpSdkFMZENCYUZRS0NBU2lTQVdpV0JpWW93OHVYTm83SXJTdW5uOUpFdERmbFpwOVhyclM1L3VSUklqSTUzL0RVZ3JwVDJLNHU2RHA4TFhJcEVJOW5hMnFQWkhPVXdjUFNCVjU4eW85OEhFSkVaR09MUnpwZFo5ZHk0ZjBEcGYxZUxjbDAvdUVMS2draE1URTR0R3JmdWthcTdhbUpxYVlNZUdSWmkzZUIzMkhqaUI2SmhZV0ZxWVk5S1lnU2lZUDErYVh1dFhJRkpvcTc2VnlhbStBV1QwTHoybEgzNWZpWWpTUm5xOG42cW1jMnRibnBFV3gyaWpVQ2dnazhzaEZvazAxc3RJek5jdkVDZk9mSC91K21TVUJBV0g0TlM1SzhMWDdWczNUdkdQODErTnZxOTNlb3FLam9HUldBeFRVeE9EemlPdFNLWFNWTFhGMXViTy9TZkM0M0tsaTZmWmVVazNDb1ZDcmNoeVFnSGd6TTQvSUVoNDdPaGdwL0gzWEpjeHY3TFV2ZytHaG9ValBGejVNMkZuYXlQVTN2b1Z4Y2RMNFI4UUJFY0h1eDkrai82Wjd3VkZ5WHlTd3FBTFpTcjh2aElScFEyK254SVJFZEhQNUdmKzJ5VzVvTXZ2RmFva0lpSWlJaUlpSXNvZ0RMb1FFUkVSRVJFUkVhVURCbDJJaUlpSWlJaUlpTklCZ3k1RVJFUkVSRVJFUk9tQVFSY2lJaUlpSWlJaW9uVEFvQXNSRVJFUkVSRVJVVHJJL0Eza2lZaUk2SWVvdG1Ba0lpSWlvb3pEVEJjaUlpSWlJaUlpb25UQW9Bc1JFUkVSRVJFUlVUcmc4aUlpSXFKZmtOZlRTNGFlQWhFUkVkRnZqNWt1UkVSRVJFUkVSRVRwZ0VFWElpSWlJaUlpSXFKMHdLQUxFUkVSRVJFUkVWRTZZTkNGaUlpSWlJaUlpQ2dkTU9oQ1JFUkVSRVJFUkpRTzJMM29CMFJFUk1IS3lzTFEwOERwODFjUkh4OFBWeGRudUxrV01QUjBpSWlJaUlpSWlBak1kRW0xRTJjdW8zVFY1aGcwWWhyQ3dpT1NIZHVsenlpMDdqSVliOTU1cDh0Y2hvK2JqY0dqWnVEMHVhdnBjbjRpSWlJaUlpSWkwaCtETHFrUUVSR0Y2Zk5XSUM0dUhtSWpJOWhZV3lVNy90N0RwN2o3NENraUlpSTE3cGZKNWRoMzZCVDgvQU5UTlIrWlhBNEFNRFptNGhJUkVSRVJFUkZSWnNHZ1N5ck0vbnNOZlAwQ2tTdG5Oc3ljTkZUWTd1bjlTYS96S0JRS0hEOTlDYldiZHNQb1NmTXhlZGJTVk0xSEpsTUdYU1FTbzFRZFQwUkVSRVJFUkVScGowRVhQVjI4Y2hPNzloMkRXQ3pDNGpuamhTeVg1V3UzbzA3VDd0aXg5MGlLNTVES1pEaDI2aUlhdHU2RFFTT253OVByRThSaUVVUWlFU0tqb3ZXYWowS2hnRlFxQlFBWUd4dnIvNFNJaUlpSWlJaUlLRjF3UFlvZWZIejlNV3JpUEFEQTBBSGRVYUdzaDdEUDNzNEdVcGtNTSthdlF0blN4VFVXdEEwSkRjZnFEYnV3YmZkaCtQajZBd0FrUmtabzJyQVdCdlRwQ0pjQ1RuclBLVDVlS2p3MjRmSWlJaUlpSWlJaW9reURkK2s2Q2cwTFI4OEI0eEFZRklJNk5TcGo4RjlkMVBaM2J0Y01aODVmdzlVYmR6Rm94SFFjMjdjVzVtYW1hbU42RFJvSHVWd0JBTEMwTUVlclp2WFFwM3RiNU0yZEV3cUZJbFh6aW8rUEZ4NHowNFdJaUlpSWlJZ284eEFwVW51M2IyRE94V29JajcyZVhrclhhNzMzK29oK1F5Zmo5VnN2NUhmT2cwTTdWMEdoVUNBa05BeWhvZUVJQ2dsRmNIQW9uajUvamMwN0R3SUF1bmRxaWFuakJnTUEzTXMxUUZSMERBREFLVzh1ZE8zUUhHMWJOb1MxbGFWd2pRTkh6K0tmdzZmUm9YVWpORzFZQ3dEdy9PVmJOR3pkSjEyZjIrekp3OUd4YlpOMHZZWStNdkw3U2tSRVJFUkVSUFNqUkNLUlNOcytacnF6RGpBRUFBQWdBRWxFUVZUbzROSFRsM2o5MWdzQThQSFRWNVQ2czFtS21TbmJkaDlDNC9vMVVMWlVNV0hiaklsRDBhbHRFNGpGU1V2cEJBV0Y0TWJ0QjRpS2poYUNMaG5CMU5Ra3c2NUZSRVJFUkVSRTlEdGgwRVVIRGVwVXhlU1pTeEVlRVFtcFZBcXhXQVFIZXp0a2NiU0hnNzBkSE8xdFlXOXZDd2Q3V3pqWTIySFgvbU40OWNZVG95Yk53K2tERzRYekZDdmlxakhnQWdCK0FjcDIwYmx6WmhlMnVSUnd3b1ZqVzVPZDIxZmZBSFRxUFFJQU1ISFVBTlNvV2lIRjUvUGxxeCs2OUJrRmdFRVhJaUlpSWlJaW92VENvSXNPekV4TnNXZnpZb2hFSW1UTDZnaDdlMXNZYVFtZUFFQmgxL3pvMkdzNHFsUXFDN2xDQVlsRStUSkhSRVZwUGViZCt3OEFBS2Q4dVlWdEppYkdLSmcvWDdKemk0bUpGUjRYY25GT2NUd0F0U3dkVTFQVFpFWVNFUkVSRVJFUlVXb3g2S0tqb2tWY2RSNWJzVnhKWERpNkRmbWQ4d0FBOHVUT2dlY3YzMkxyemtOd0tlQUVTd3R6WVd4OHZCVC8vbmNiVjY3ZkJRQzRGeTZvMTd4Q1FzT0Z4N2EyMWpvZEV4ZjN2Zml1R1ROZGlJaUlpSWlJaU5JRmd5NTZVQzN5bWhMVlpVRnRXalRBdERuTGNmN3lkWnkvZkYzck1ibHpaVWV0NnBYMW1sTmdVTER3Mk03V1JxZGpWTnRNYzNrUkVSRVJFUkVSVWZwZzBDVVZDdWJQQnhNVHplMlpYN3g2bDJSYjk0NHRZR3BpZ3NQSHorR3pqeTlrVXBtd1Qyd2tob085TGNxV0tvNi9lcmFIaGJtWlhuTjU3L1VSQUNBeE1rTHVuTmwwT2lZMk5rNTRiR2JHNVVWRVJFUkVSRVJFNllGQmwxUll0MnlHMXRvcG1ySmhidDE5aEFMT2ViQjE3WHlZcDNHUTQrMDdid0JBM2p3NWhkb3hLWW1OVXdtNnNLWUxFUkVSRVJFUlViclFYZzJXMGt6N0hzUFF2c2N3ZlBIeDFUb21PaVlXWnk5YzAvdmNUMSs4QVFBVWNNNnI4ekdxeFhmTnpSbDBJU0lpSWlJaUlrb1B6SFJKaGU3OXhzTFlPRzFlT3JsY2prUEh6MlBCa3ZYdzlRL0UvbTNMVUxaVU1aMk85Zjc0QlY0ZlBnT0F6c2NBUUV5c1N0REZUTC9sVEVSRVJFUkVSRVNrR3daZFV1SGpaNThmUG9kQ29jRFppOWV3YVBrbXZIN3JCUUFRaVVTNGVPV216Z0dVQ3lwRmVmK3NYRmJuYTBkRnh3aVB6ZldzSVVORVJFUkVSRVJFdW1IUUpSVXVITnVxVjAwWFZWS3BGRWRQWGNTYWpidUZZQXNBVktsY0ZxT0g5a0Z4OTBJNnpVRW1sMlBMem9NQWdHeFpIVkhVelVXM3lRT0lqSW9XSHFkMWpSa2lJaUlpSWlJaVVtTFFKUU90Mjd3WEY2L2NoSDlBa0xDdGxJYzd4Z3p0ZzRybFN1cDFycU1uTCtEREoyWEdUY2MyVFNBVzYxNmVKL3BicG91NW1hbGV4eEVSRVJFUkVSR1I3aGgweVVCN0Q1NEVvRnhHVktOS0JmVHUxaGFWSzVUUyt6ekJJV0dZczJndEFHWDNvYzd0bXVwMWZFUkVKQURBMHRKQzcyc1RFUkVSRVJFUmtXNFlkRW1GV2syNnBlbzRjek5UdEd4YUQ3MjZ0azdTYmVqaDR4ZTQvL2c1V2pTdUEzczdHNjNua0VxbEdEeHFPdno4QXdFQS9YdDNSQlpIZTczbUVSYXVETHBZTWVoQ1JFUkVSRVJFbEc0WWRFbUZ2TGx6YXUxZTlON3JvOWJqOW05YmptTHVyaHIzdmZQOGdPbHpWMkRqdHYzNDcrd2VqV09rVWltR2pKbUZhemZ1QVZBdVRScll0NU9lc3djQ2c0SUJBTlpXbG5vZlMwUkVSRVJFUkVTNllkQWxGYmFzbVp1cVFycm01dHFMMXZwOXEvT1NMYXVqeHYzaEVaRVlNSHdxcmw2L0N3RElsVE1iMWkyZEFZbVJrYTdUQnFEc212VG82YXRrcjBWRVJFUkVSRVJFUDQ1VlZOT0pTQ1JLOGpoZUt0VTYzdnZEWndCQXZqdzVrK3g3OXVJTm1yVDlTd2k0NU15ZUZiczNMVWJXTEE1NnoydmI3c1B3K2VvSEFIRFhvK01SRVJFUkVSRVJFZW1IbVM1cDZPWHI5OEpqTzF0cjRYR09iRm5nNCt1UHc4Zk9ZY2lBN3VwTGt4UUt2SHp0aWJNWHJ3RUEzRndMQ0x1a01obFdiOWlGWld1MklUNWVHYkFwN0pvZlc5Yk1RODdzV1RYTzRjU1p5emh5OGdJYzdlMWdaMnNOUzBzTG1KdVpJaVkyRHZjZlBzT0ZmMjhBQU1SaUVabzFxcFZtejUySWlJaUlpSWlJMURIbzhnUGk0NldvWEtjZFRFeU1ZU3lSNE11M0RKSkNMczV3c0xjVHh0V3VVUm5iOXh6Qm1rMTdzR2FUNW5vdEFHQnNMRUg5T2xVQkFCOCsrYUQzb1BGNC9kWkwyTitvWG5YTW56RWFsaGJtV3M5aFpXbUJzeGV1cFRqM0lmMjd3NldBVTRyamlJaUlpSWlJaUNoMUdIVDVBY2JHRWhUTW53L1BYNzZGa1pFWVdSenRVYVJRUVl3ZjJVOXQzTmhoZlNHVHkzSCswbldoNjVBcUt5c0x1TGtXd0pBQjNaRGZLUThBWmMwV2V6dGJBSUNsaFRrbWpoNkFEcTBicHppbkF2bnp3c0xjREhGeDhaREtaR3I3VEUxTjRGSGNEVDA3dDBiOTJsVlMrN1NKaUlpSWlJaUlTQWNpaFVLaE1QUWtVa08xWUszWDAwc1pjczEzbmg4QUFQbnk1TkxhdlNndEJRYUZZUGJDMVJnK3FDZHk1OHF1OS9FS2hRTHg4VkxJRlhJQWdKbXA5a0srbVlVaHZxOUVSRVJFUkVSRXFTVlNMZXFhQ0ROZDlLQ3RZMUY2Y1hTd3c2TFo0MUo5dkVna2dvbUpjUnJPaUlpSWlJaUlpSWgweGU1RlJFUkVSRVJFUkVUcGdFRVhJaUlpSWlJaUlxSjB3S0FMRVJFUkVSRVJFVkU2WUUwWElpS2lYNUJxWVhMU0hZdTRFeEVSVVZwaXBnc1JFUkVSRVJFUlVUcGcwSVdJaUlpSWlJaUlLQjF3ZVJFUkVkRXZqa3Rta3NlbFdFUkVSSlJlbU9sQ1JFUkVSRVJFUkpRT0dIUWhJaUlpSWlJaUlrb0hETG9RRVJFUkVSRVJFYVVEQmwySWlJaUlpSWlJaU5JQmd5NUVSRVJFUkVSRVJPbUFRUmNpSWlJaUlpSWlvblRBb0FzUkVSRVJFUkVSVVRwZzBJV0lpSWlJaUlpSUtCMHc2RUpFUkVSRVJFUkVsQTRZZENFaUlpSWlJaUlpU2djTXVoQVJFUkVSRVJFUnBRTUdYWWlJaUlpSWlJaUkwZ0dETGtSRVJFUkVSRVJFNllCQkZ5SWlJaUlpSWlLaWRNQ2dDeEVSRVJFUkVSRlJPbURRaFlpSWlJaUlpSWdvSFVnTVBRRWlJaUpLV1Z4Y1BDNzhld09Ycjk3Q2w2OStpSXVMejdCcng4VEdZdC9CVXpoMTdncGV2bjZIOFBCSTJOblpvRkw1VWhnMnNEc0tPT2ZOc0xrUUVSRVIvVXdZZENFaUlzcmtMbDY1aWNtemx1TFQ1NjhHdVg3Zi8wM0NsZi91QUFEc2JLMlJOYXNqdnZyNjQ5aXBpN2g4OVJaTy9MTWUrZkxrTk1qY2lJaUlpREt6WHlMbzRseXNocUduUUVSRWxDNTI3RDJDU1RPWFFxRlFHR3dPVXFrVWZidTNROGUyVGVDY0x6Y0E0SjNuQjNUcU5RSmYvUUt3WXUxMnpKOHgybUR6SXlJaUlzcXNmb21nQ3hFUjBhL280cFdiYWdFWE45Y0NhTnF3SmdxNTVvZVZwVVd5eDdidk1Tek41ckZpNFdRNDJOdXBiU3VZUHgvNmRHK0xHZk5YNGI5Yjk5UHNXa1JFUkVTL0VnWmRpSWlJTXFHNHVIaE1udlU5NE5LalUwdE1HTlVmRWtuRy85T2RPT0FDQUhLNUhGbXpPQUFBZlAwQ00zcEtSRVJFUkQrRm56Ym80dlgwa3FHbjhFdVl0M2dkVm0vY0xYeTllTzU0dEdoY3g0QXpJaUlpQUxqdzd3Mmhob3ViYXdHREJWd1MzTDczR0JmL3ZZRlhiejNoL2VFTFBuNzJRWHk4RklCeStSRVJFUkVSSmZYVEJsMG9iWXdjMGh1djNuamk0cFdiQUlEUmsrWWpaL2FzcUZpdXBJRm5Sa1QwZTd0ODlaYnd1R25EbWdZTHVFVEh4S0wvc0NuQ2ZLeXRMSkhmS1EvcTFhb0NrVWlFWTZjdUdtUmVSRVJFUkQ4RHNhRW5RSVpsSkJaajJmeEpjQ25nQkFDSWo1ZWk5K0FKZVA3eXJZRm5Sa1QwZS92eTFVOTRYTWcxdjhIbXNXREplbHkrZWd0T2VYUGh3STRWZUh6akdJN3VYWU1WQ3llalk1dkdCcHNYRVJFUjBjK0FRUmVDbFpVRnRxeWVpMnhaSFFFQUVSRlI2Tlp2REQ1ODhqSHd6SWlJZmw5eGNmSEM0NVNLNXFhbjQyY3VBd0NHRCtxSk1pV0xRaVFTQ2Z2OC9JTU1OQ3NpSWlLaW53T0RMZ1FBeUpNN0I3YXRtdzhiYXlzQWdIOUFFTHIySFlYQW9CQUR6NHlJaUF3cDZOdS9BNWFXNWtuMi9YUGtkRVpQaDRpSWlPaW53cUFMQ2R4Y0MyRGp5dGt3TlRVQkFIaDkrSXh1L1VZaklpTEt3RE1qSWlKRGNjcVhHd0N3ZXNNdUJBV0hBZ0FpbzZJeGRjNXkzTDMveEpCVEl5SWlJc3IwR0hRaE5lVktGOGZLUlZOZ0pGYithRHg5L2dhZCs0NUVXSGlFZ1dkR1JFU0dNS0IzUndEQXZZZlBVTDVHYS94UnR6MUsvZGtNK3crZnh1aGhmUTA4T3lJaUlxTE1qVUVYU3FKMjljcVlQMk8wOFBYRHh5L1F1ZmRJaElhRkczQldSRVJrQ0syYTFjUHlCWk5RM0wwUXhHSVJRa0xDOEdmRk1qaTRZd1dLRkNwZzZPa1JFUkVSWldwc0dVMGF0V3BXRDNIeDhSZzNkUkVBNFBHelYrallhd1IyckY4SWV6c2JBOCtPaUlneVVwTUdOZEdrUVUyTis3eWVYc3JnMlJBUkVSSDlQSmpwUWxwMWFOMFk4MmVNRmpwVlBIdnhCaDE3RFVkUU1JdnJFaEVSRVJFUkVhV0VRUmRLVnRzV0RiQkFKZkR5NHRVN2RPZzVITDUrZ1FhZUdSRVJFUkVSRVZIbXhxQUxwYWgxOC9wWU9HdXNFSGg1OWNZVExUb053TnYzM2dhZUdSRVJFUkVSRVZIbXhhQUw2YVJWMDdwWVBHZTgwTlhvaTQ4ZlduVWVqRHRzRjBwRVJFUkVSRVNrRVlNdXBMUG1qV3RqOCtxNXNMUXdCd0NFaG9XalUrOFJPSFh1aW9GblJrUkVSRVJFUkpUNU1PaENlcW42UnpuczNiSVVXYk00QUFEaTR1SXhZUGhVYk5sNTBNQXpJeUlpSWlJaUlzcGNHSFFodlJWemQ4V2huU3RSd0RrdkFFQ2hVR0Rxbk9XWU1uc1pwRktwZ1dkSFJFUkVSRVJFbERrdzZFS3BraWQzRGh6Y3VSSmxTeFVUdG0zZGRRZ2RlNDJBZjBDUUFXZEdSRVJFUkVSRWxEa3c2RUtwWm1kcmpSMGJGcUpabzFyQ3R0djNIcU54Mjc1NDhPaTVBV2RHUkVSRVJFUkVaSGdNdXRBUE1UTTF4Wks1RXpCcDlBQ2hzNUd2WHlEYWRCdUNYZnVQRzNoMlJFUkVSRVJFUklZak1mUUU2T2NuRW9uUXEyc2J1THU1WU9DSTZRZ0tEb0ZVS3NYNGFZdncrT2xMVEJ2L1A1aWFtaGg2bWtSRXZ5M25ZalVNUFFVaUlpS2kzeEl6WFNqTlZDcGZDaWYycjBXSm9vV0ZiWHNPbkVEVDl2M3c4dlY3QTg2TWlJaUlpSWlJS09NeDA0WFNWTTRjMmJCLzJ6Sk1uTGtFK3crZEFnQzhldU9KSnUzK3d0aGhmZEdqYzJ1SXhTSUR6NUl5QzM3NlRqOGpyNmVYREQwRklpSWlJdnBKTU9oQ2FjN1UxQVR6cDQ5Q3hiSWVtRHhyS1NLam9oRWZMOFdNK2F0dzZlb3RMSncxRmpteVpUSDBOSW1JZm1rTURoRVJFUkVaSHBjWFVib1FpVVJvMWF3ZVRoN1lnTkllUllYdDEyN2NRLzBXUFhIcTNCVUR6bzZJaUlpSWlJZ28vVEhUaGRLVlU5NWMyTGR0S1ZhdTI0bGxxN2RDSnBjakpEUWMvWWROUWNzbWRURng5QUE0Mk5zYWVwcVVDZkJUZWNyTXVCU09pSWlJaUZLRG1TNlU3aVJHUmhqU3Z5disyYjRjVG5sekNkc1BIanVMV2syNjRwL0RwNkZRS0F3NFF5SWlJaUlpSXFLMHg2QUxaWmhTSHU0NCtjOTZ0Ry9WU05nV0hCS0drUlBub1VQUDRYanY5ZEdBc3lNaUlpSWlJaUpLV3d5NlVJYXl0TFRBM0dranNXZnpZaFJ3eml0c3Yzbm5JZXExNklrbHE3WWdMaTdlZ0RNa0lpSWlJaUlpU2hzTXVwQkJWQ3hYRXFjUGJzU3dnVDFnYkt3c0xSUWZMOFdTVlZ0UnIyVlAvSGZ6dm9GblNFUkVSRVJFUlBSakdIUWhnekV4TWNhUS9sMXg1dEFtVkNwZlN0anU2ZlVKblhxUFFNOEI0L0RtbmJjQlowaEVSRVJFUkVTVWVneTZrTUVWY002TFhSc1hZZEdzc2JDM3N4RzJYN3h5RS9WYTlNRDRhWXZnSHhCa3dCa1NFUkVSRVJFUjZZOUJGOG9VUkNJUldqV3JoNHZIdDZObmw5YVFTSlJManVSeUJYYnRQNDVxRFRwaDJacHRpSXFPTWZCTWlZaUlpSWlJaUhURG9BdGxLdloyTnBnOFppQXVITnVLUnZXcUM5dWpvbVB3OTRyTnFOR29NL1lkT2dXcFRHYTRTUklSRVJFUkVSSHBnRUVYeXBTYzh1YkN5a1ZUY0dqblNwUXRWVXpZN3VzWGlOR1Q1cU5XNDY3WWMrQUU0dU9sQnB3bEVSRVJFUkVSa1hZU1EwK0FLRG1sUE55eGY5c3luTGx3RGZNV3I0T245eWNBZ1BmSEx4ZzdaU0dXcnRxS3YzcTJSL3ZXaldCbWFtcmcyUklSWlI3T3hXb1llZ28vSmErbmx3dzlCU0lpSXZxRk1OT0ZNajJSU0lUNnRhdmczSkhObURscEtITGx6Q2JzOC9IMXg5UTV5L0ZIbmZaWXMya1BJaU9qRERoVElpSWlJaUlpb3U4WWRLR2Zoa1FpUWVkMnpYRGwxRTRzbURFYStaM3lDUHNDZzBJdzkrKzFxRnluUFphczJvS2c0RkFEenBTSWlJaUlpSWlJeTR2b0p5U1JTTkNtUlFPMGJGWVBKODljeG9wMU8vRHFqU2NBSURRc0hFdFdiY1dxRGJ2UXBFRk5kRzNmSEI3RjNRdzhZeUlpdytLU21lUnhLUllSRVJHbEYyYTYwRS9MU0N4R2t3WTFjZXJBUnF4Zk5oTWxpaFlXOXNYRnhlUEFrVE5vMXFFL21yYnJoLzJIVGlFbU50YUFzeVVpSWlJaUlxTGZEWU11OU5NVGkwV29VL01QSE5tekd0dld6a2VOcWhVZ0VvbUUvWStmdmNLb1NmTlJvVVliekZxNEd0NGZ2eGh3dGtSRVJFUkVSUFM3WU5DRmZoa2lrUWhWL3lpSHphdm00dkxKSGVqVHZTMXNiYXlGL2FGaDRWaS9aUitxTmVpRWJ2M0c0TVNaeTh4K0lTSWlJaUlpb25URG1pNzBTM0xLbXdzVFJ2Ykg4RUU5Y2V6VVJXemJmUWhQbjc4Ujl2OTc3VGIrdlhZYlZsWVdhRkNuR3BvM3FvMks1VXZDU013NEpCRVJFUkVSRWFVTkJsM29sMlp1Wm9xMkxScWdUZlA2ZVBqNEJiYnRQb3pqWnk0aFBsNEtBSWlJaU1MK1E2ZXcvOUFwWk0vbWlDWU5hcUo1b3pvb1dzUkZiWWtTRVJFUkVSRVJrYjc0c1Q3OUZrUWlFVXA1dUdQeDNQRzRkWEUvcG80YmpKSWxpcWlOOGZVTHhJYXQrOUc0YlYvVWJ0b2R5OWR1Wi8wWElpSWlJaUlpU2pWbXV0QnZ4OEhlRHQwN3RVVDNUaTNoNmYwSlIwNmN4NkZqNTlRQ0xPODhQMkRSOGsxWXRId1RDcms0bzFhMVNxaFZ2VEpLZWJoekNSSVJFUkVSRVJIcGhFRVgrcTNsZDhxRG9RTzZZMGovYm5qMDVDVU9IVCtIWTZjdUlTZzRSQmp6K3EwWFhyLzF3dXFOdTJGdlo0TWFWU3FpWnZWS3FQWkhPVmhiV1JwdzlrUkVSRVJFUkpTWk1laENCT1h5bzVJbGlxQmtpU0tZTkhvQXJsNi9oNk1uTCtEaWxac0lEUXNYeGdXSGhPSGdzYk00ZU93c0pFWkdLRisyQkdwWHI0eWExU3JCS1c4dTFvRWhJaUlpSWlJaUFZTXVSSWxJSkJMVXFGb0JOYXBXZ0ZRbXcvMEh6M0QrOG5XY3Yzd2Q3NzArQ3VPa01obXUzM3FBNjdjZVlQcThsY2laSXhzcWx2VkFoWEllcUZER0E4NU91Um1FK1kyODgveUEyTmc0dUx1NXBQb2NVcGtNSXBIb3AxekM5dmpaSzdnWExnaUpSUE0vS3pHeHNaREo1TEMwTVAvaGE4WEZ4UU1BVEV5TWYvaGNSRVJFUkVUcGlVRVhvbVFrWkxPVUwxc0M0MGYyZzZmM0oxeTRmQVBuTDEvSG5YdVBJWlBMaGJFK1gvMXc2UGc1SERwK0RnQ1FMYXNqeXBjcGdZcmxQRkMrakFkY0N6b3hDUE1MNnpONEl0NTdmWVRYMDB1cFBvZUxSMjBVY002TGk4ZTNwZUhNa2hjZkw0Vk1Mb09acWFuV01YTVdyWVd2ZndDV3pKMmdjZitqSnkvUm90TUFsQy9qZ1QyYkYyc2MwNmJMLy9EaytXdTh1bmNHcHFZbVNmWkxwVkt0QVp2RWlsZHFER204Rk84ZVg5QnBQUDA0NTJJMUFBQjdOaTlHeFhJbERUd2JJaUlpb3A4SGd5NUVlc2p2bEFlOXU3VkI3MjV0RUJvV2ppdi8zY0g1eTlmeDM4MzdDQWdNVmh2cjV4K0k0NmN2NGZocDVVMjRnNzB0eXBjcGdmSmxQVkN5dUJ2Y0NoV0VoYm1aSVo3R0w2dG00NjVxMlVpcHBSbzRPWDMrS2lJaUlsTThKdnpibUg4T245YnBHcTJiMTA5eHpKQXhNL0hrMld1ZHpwZEFOV0FqazhzUkdCZ01QLzhnK1BvSHdNOC9FRjk4L1BEcDgxZDgrdklWSHovNXdDOGdFSVA2ZHNId1FUMjBudlBjcGYvdzN1dWp4cUJMZkx3VVk2WXNnSkdSRVNhUEdRaEFtYkZqSkJickZHUzhkdU1lRml6YmdHSkZDbUhXNUdFNlBVZVpUQTZKTWYvNUlpSWlJcUxNajMrMUVxV1NyWTAxbWpTb2lTWU5ha0toVU9DOTEwZmN1dk1JTis4K3dxMjdEK0hyRjZnMlBpZzRGS2ZQWDhYcDgxY0JBR0t4Q0FYejUwT3hJb1ZRek4wVnhkd0x3ZDNOaGNWNTAwQ3JadlZTZGR5WkMxY1JFUkdsdG0zT29qVjZ0UTRmT1hHZVR1TjBDYnA4L3VLYjZpRFM4clhic1hqbFpzamxDcTFqekV4TmtUZDNUa1JHUlF2YkhqOTdCVE5UVXhSeWNkYnBPblArWG91WHI5OWo3UEMvNE83bUFqLy9RUFFhT0I0TjYxWkQvOTRkdFI1MzlmcGRyRnkvRXpmdlBBUUFXRnRaSWlZMk50bU1td1F5bVF6bVppbVBJeUlpSWlJeU5BWmRpTktBU0tRTW9CVE1udzhkMnphQlFxR0E5OGN2dUhubm9SQ0k4Zm5xcDNhTVhLN0FtM2ZlZVBQT1cxaVNCQURPK1hLam1Ic2g1WDlGWE9IdTVnSUhlOXVNZmtvL3RVV3p4cWJxdUFlUG5pY0p1bHc4c1IwS2hmYkFSWUs2elhyZ3ZkZEh2SDEwUGxYWDF1U2Y3Y3NSSHk5Rm9kSjE4V2VsTXRpK2JvSFdzU1VxTlZGYm5sTzVRbWs4ZnZvU0R2WjJjSFMwUnhaSGU2emVzQXYrQVVFNGUzZ3pzbVYxaEoydGRaTHpORzNYVCtjbFRxZk9YY0htSFFkUXMycEYvTldqSFFEQXdjRU9BTEJ3MlVhVUxWMGM1VW9YVnp0bTc4R1QyTEgzQ0Y2LzlZSklKRUx0NnBVeHFHOW5sQ3hSUktmWFJDcVRRYUZRc0o0TEVSRVJFZjBVR0hRaFNnY2lrUWpPK1hMRE9WOXV0Ry9WQ0FxRkFwKytmTVd0TzQ5dy8vRnpQSHYrQmk5ZXZ4TUtncXJ5K3ZBWlhoOCtDOHVTQUdWV1RYN25QTWlmTHcrY25mS2dnTFB5Ly9uejVZR1ZsVVZHUHJYZmptcFIyM2VlSDdTT2k0K1hBZ0M4UDN6V09xWmcvbng2WDkvWVdBSkhCenQ4OWZYWE9pWXdLQVJoNFJFb1g2YUVzSzFNeWFKWXYzeVcycmdkZTQ3QVB5Qkk1eXlXNUp5N2RCMUR4c3hFM3R3NXNHVGVCR0Vwa2NUSUNETW5EME9MamdNd1pNeE1uRG0wU1MxN2EvS3NwVEEzTTBYSE5vM1J2Vk1yRkhKeFJreHNMTTVjdUlwYTFTcWxXTmRGS2xXK3ppYkdETG9RRVJFUlVlYkhvQXRSQmhDSlJNaWJPeWZ5NXM0cExDdVJTcVY0Ky80RG5qNS9qYWN2M3VESnMxZDQvdkl0b21OaWt4d2ZHaGFPaDQ5ZjRPSGpGMG4yWlhHMFIzNm5iOEdZYi8vUGt6c0hzbWQxaEtPai9VL1pDU2V6cXRXazJ3K05TVnhrOTUvRHA1TXNSM3J2OVZFb1dwcHdqSE8rM0hqeS9EWGtjam5FR3I2ZnoxKytCUUFVS1Z3d3hmbWxCVisvUVBUOTMwUW9GQXJZMjluaWY2Tm5JaVEwRE1IQm9RZ0tEaFhxMjN6eDhjUFUyY3V3YVBZNDRkZ3h3L3FpWTV2R3NMWDVubVVURUJDTXY0Wk1Sb3ZHZGJCNDduaGMrUGNHZWcwY24rd2NmSHo5MVY2bjVCemJ0eGJGM1F1bDRwa1NFUkVSRWYwWUJsMklERVFpa2NDdFVBRzRGU29nQkdKa2Nqazh2VDdpNmZNM2VQcmlOWjQ4ZTQyMzc3MFJHQlNpOVR3QmdjRUlDQXpHbmZ0UGt1d3pFb3VSTllzRHNtZlBndXpac2lCN1ZrZmt5SjRWMmJNNktyZGx6WUljMmJQQTJzcnlsK3FzTkdMQzNGUWQ1eGNRbU9LWW5wMWJZZkxZUVVtMkp4VHgxZFM5YVByY0ZkaTA0MENTN1M0Rm5OQzFRM01BZ0tmM0oxeTlmaGMyMWxabzNyaTIyampYZ3M2NCsrQXBQbnp5Z1hPKzNFbk84K2pwU3dCQWlXSnV3cmFoWTJjbEdaZncvRFR0R3pHNEovTG16cGxrdXliWnN6bWlaSWtpZVBEb09kNis5MFlXUjNzNE9OakJ0YUF6SE94dFlXOW5DenM3Ry94eitEUU9IRDJMeHZWckNzZjI3TndxU2ZjaVgzL2x2TEpsZFFRQVdGcVlvNEJ6WG8zWGxrcWwrUERKQjhiR2toVG4rK25MVjhURnhjUFVKR20zSkVvOS80QWdMRnErQ2VjdS9ZZXc4QWpreVpVRExaclVRYitlSGJqc2k0aUlpQ2dSQmwySU1oRWpzUmd1Qlp6Z1VzQko3Y1k3TER3Q25sNmY4Tjc3by9ML1hoL2g2ZjBKbmw0ZkVSVWRvL1Y4TXJrY1gvMEM4TlV2SU5ucm1wbWFJbXNXQjFoYlc4TGF5aEkyMXBhd3RySVN2cmIrOXJWTm9xK3RyUzFoWldFQlkyTUpKTWFTVEpOVmMrREltWFE3ZDJoWXVNWmxSZ25MaXpUdEN3MEwxM2l1a2lXS0NMVk1wczliaWF2WDd5S0xvejJtVHhpaU5xNW9FUmNBd09Pbkx6VUdYVzdkZVFRQXFLVFN5dmZ3Y2UyMVpUVHQ2OW1sdGM1QkZ3RFl1bVllakkyTmt5MW9XNlprVWF6WnVCdnViaTR3a2hnQlVBWUpjK2ZLcmpZdUlWUEgyVW41M0NxV0s2bTFwc3liZDk2bzA2dzdDcm5reDRuOTY1S2RZLzJXdmZEeTlYdU5MYXAvUkVHUDJpa1BTZ015bVV4NFBHN2FJbVRMNHBnaDEwMk9yMThnaG8yYmc2Kysvc2llMVJFbXhzYnc5UDZFdjFkc3hwMTdUN0JsN2J4TTh6NUFSRVJFbEJrdzZFTDBFN0N4dG9KSGNUZDRGSGRUMjY1UUtPRG5INFQzWGgrRW9JeVg5MmY0K1ByRDF5OEFnVUVoT2hXQmpZbU54Y2ZQUGo4OFQ1RklCSW5FQ01ZU0NZeU5qWVhIRW1PSjh2OFNJMGdrQ1kvVDcrMUhVN1pKZ3RVYmRtSGVrdlhZdm00QnFsUXVxN1pQbDViVEI0NmV4WUdqWjdYdTEyVUpraVlYTGw4WEhudDZmWUt6VTI0aCs2aTBSMUVBd0ozN1Q5QzBZUzIxNDZLaVkzRDcvbVBrZDg2RFhEbXpDZHNUdndhck4rN0d2TVhyTk81TERSdHJLeXhadFNYRmNadFd6UUVBRkhWenhjUEhML0RYMEVtb1dLNms4TnpDd3lOeDdOUkZpRVFpbEMxVlBMbFRBZmdld0xLeHRrcHhiRUlnVEplT1NQcFFEWVprRkUrdlQvRDArcFRoMTAxczVvSlZjQzNvaFAxYmx5SlA3aHlRU3FYWXR2c3dac3hmaGFzMzdtTHJ6b1BvMmFXMW9hZEpSRVJFbEdrdzZFTDBFeE9KUk1pZXpSSFpzem1pVXZsU1NmWkxwVkw0QndUQjF5OFFYLzBDNFBzdDY4WFBMd0MrL29INDZxdmNsbENENDBjcEZBckV4MHVWTjd2SlpPQVlVa0tXaFkrR3dyUnJsa3hIVEd6U21qb0plblp1aFFybFBGQ3ZWcFVrKzVKYlhuVG13bFVoRzBXVHV3K2VDbTJwQTROQzBMamRYNmhmdXdybXp4Z05JN0VZUlFvWGhJTzlIUzVmdlozazJFdFhiaUkyTmc3MU5jd3BnVXd1eC9ZOWg3WHVUNjBscTdaQ0xCYkIwaUpwTWVmSXFDakk1UW9NSGRBZEFEQmljQS80ZlBYRGY3ZnU0K256TjhJNEk3RVkrZkxtUXYvZUhlRmEwQ25GYTM3MVZXWnRaYzNpa09MWWhFTFZabVpjWHBSV3pNMU1zWEhsSENIRFNTS1JvR2VYMW5qbitSRTc5eDNGMWwySEdIUWhJaUlpVXNHZ0M5RXZUQ0tSSUdlT2JNaVpJMXV5NDZLaVl4QVVGSUx3aUVpRWgwY2lORHdDNFJFUkNBK1BSRmk0OHYvaEVjckhZZUVSeXNkaHl2OUhSRVFpWGlvVHVzcGtkazdmbHVkNGFlZ3lwSzJyejd6RjY3QjY0MjRBMEZpYlJWVnl4VjBqbzZJeGIvcW9KTnYzSERpQm9rVmM4ZXpGR3pnNjJLRkVzY0k0Y09RTTR1T2xXREozUE1SaU1XcFVyWUFEUjg3Z3lmUFhha1ZoL3pseUdnRFFySkgySlM5bnpsL0ZGeDgvR0J0TEVCOHZ4ZkhUbHhFVkhZMjJMUm9rKzF4MDRad3ZqOGFsUUltemh1UnlCV1pOR1k2YzJiUCswUFc4UGlpelBmTG16cEhpMklRQW1ybVoyUTlkTTdGdTMrcndwTGV0dTc4SHlzWU03WTFTM3pLZWROVyt4N0MwbmhJNnRXdXFjVWxadTFZTnNYUGZVWGgvL0FJLy8wQ2hQZzhSRVJIUjc0NUJGeUtDaGJrWkxIUzRpVTJPUXFHQVRDNkhWQ3FGTkY2R2VLbFUrVmdxRllJeThmRUoyNVQ3VzNjWm5FYlBRSGV1QlowaEVvbncrbzJuenNjMGExUWI3bTR1eVk2WnVXQVZmUDBDc1h6QkpJMzdCNCthb1hIN1Y3OEFIRGx4SGlQLzF3dlBYaWd6UU9aUEh3M3ZqMTl3OU9RRm1KdVpZdDcwVVdqZXFEWU9IRG1EM2Y4Y1IvSEp3d0VvbDV6OGUrMDJTbm00dzYxUUFZM25sOHZsV0xKcUMwcDV1Q00wTkJ6dnZUNWl4dndWOFBVTFJIQklLUDdxMFY3WGwrR0h0TzAyUkdzbVVFVTVyOUlBQUJBSlNVUkJWRXhzTEU2ZnU1cWtnTEFtVDU2OUJnQVVjc21mNHRpWW1GaUl4YUkwTCs0NkxWSE5uZlR5OG8wbmJ0MVZaa2lWOGlpS2lpbzFld3lsU0NITkhiSmNDem9MajMxOC9SbDBJU0lpSXZxR1FSY2lTaE1pa1FnU0l5TklqSXlBdEMyaG9UZGRXZ21mdjN3OTJYRkdZakhlUGI0QUFFS1hxZVFzWHJrRlFDQ2FOS2lwY2IrMm9NdnFEYnNBQUsyYjFjZWNSV3NCQUNZbXhsaTFhQXBhZEJ5SXNxV0tBUUQrcUZnYVRubHo0ZERSc3hnMm9EdXlabkhBaW5YYklaY3IwSytuOXNESmtaTVg4UHF0RjFZdW1vSkZ5emNCQUxhdlc0ajJQWVpoenFLMUNBdUx3S2dodlpOOWJzbEozT0phSC9IeFV1dy9kQXJMMTI2SGo2OC81QW81V2phcHEzVzhWQ2JEelRzUEFRQ2xQTnhUUEg5MFRHeWFaN244N3JRRnNJeS9GVW9HREZQemhvaUlpQ2l6WXRDRmlINDU3Vm8yVEhiL3d5Y3Y4T3FOSjJwVnE0UXNqdllheHhnWktUdXdsUHF6R1lKRHduUytkbklCaUwwSFQyTHZ3Wk1BZ0pQL3JJZEVJc0hPdlVmUnRHRXRPRHJZcVkzTm1TTWJMcC9hSVJTQkZZdkYrS3RIZTR5Zi9qY1dMZCtFRHEwYjQ5RHhjeWp1WGdoMWEvNnA4WHJoRVpHWXMyZ3RYQXM2b1VHZHFrTFFwWkNMTTNadVVBWmVWcTdmQ2JsY2pqSEQrdXI4SEZWbHorYUlpYU1HSk5tZWtQbWpTV1JrRlBZZVBJa04yL2JqaTQ4ZnpFeE4wYk5MYTFTcFZGYmorQVNYcnR4Q2FGZzQ4anZuUWI0OHlYZGFTc2l5c3JPMTF2M0pVSXEwRmViMkR3d1dIdHZaMm1UVWRJaUlpSWd5UFFaZGlPaVhvNmx1aXFvakp5NWd5SmlaS0YrMlJJckxheWFQSFlUWTJMZ1VyN2xvK1NiNEJ3Umg3clNSR3ZlUG5iSVE1VW9YUjZ0bTlRQUF1WEpteDQ2OVI2QlFLRERvcjg0YWowbmNkYWR0cTRiWXRPTUE5aDQ4aVgrdjNZWkNBVXdaTjFqb0JKVFkzTC9Yd2M4L0VOTW5ESUU0VVJ2ZklvVUxZdlBxT2VqVWF3VDJIejZOM3QzYUpnbjg2TUxTd2tKamRrOUM1azlpRTZZdnh1RVQ1eEVaR2FVTXRuUnVoZjY5TzZaWUdGZWhVR0RGMnUwQWdGWk42NlU0cjhpbzZHL3pNMC81U1pET05CV2dCb0I3RDU0QlVCYmFkZExRMXB5SWlJam9kOFdnQ3hIOWRtcFhyd1F6VTFQc08zZ0tmYnUzU3hLMG1EeHJLU3BYS0kwNk5mOUFpOFoxZERybnVzMTc0UjhRaFBhdEdtbmNQM2JLUWhSd3pxdTJ2M21qMmdnSURFWUI1N3c2WFVOaVpJUzUwMGFpZFpmQjhQSDFSOGUyVFlUbFI0bWR1WEFWTy9jZFJhWHlwVkMvdHViT1JxVTlpbUxGb2luSWt5dEhxZ0l1Z0xKTDBiRlRGelZ1MTJUbnZxUEltenNuL3RldkM5cTFiQ1Jrb3NURXhpYmIybm5UOW4vdzZPbEwyTnBZbzB2N1ppbk9LeUpDZVgxTHk2U2RsU2oxOWg0NGlSYU42Nmo5emlnVUNtemRkUkFBVUxOYUpSZ2xDdkFSRVJFUi9jNFlkQ0dpMzQ2bHBRVWExYStPQTBmTzRNeUZhMnBCaWZoNEtYYnVQWXBkKzQvajVkMVRnRmlNUjA5ZjRzTzNsczdhSkFRWk5BVWd0TW1UT3djbWpPeXY4L2pJcUdpcytkWkZDUUJPbjd1Q3RzMGJvR1NKSW1yanBGSXB4a3hlQUdOakNXWk1UTDdvYTYxcWxYUyt2aWErZm9GYTY5Vm9zbjc1TE5TcVZsRXQ4eVk4SWhLVmE3ZER2MTRkTUxCUHB5VEhuTHQwWGFoM00zRlVmOWphcEx4a0tLRU51cFVWZ3k1cDZmYTl4eGczZFJFbWpPb1BheXRMaEVkRVl1YjhWYmh6L3dra1JrWVkwTHVqb2FkSVJFUkVsS2t3NkVKRXY3eUhqMS9BMU5RRVJRcC83N3pTcjJjSEhEcDJGck1XckVhVnltV0ZaU2h2M25sQkpwZkR2VkFCU0NUS3Q4aGQrNDRKdFZoU29rOEFBZ0NNalhWN0czNzUrajBHajVxT04rKzg0VkhjRFNXTEY4SFdYWWZRdHZzUWpCbmFCejI3dEJheUR5UVNDU3FWTDRXU0pZckFwWUNUWHZQUjFGMG9PUVdjOCtyVU1qcEJuUnFWazJ3TENnNUZlRVFrM3IzL2tHVGZ2a09uTUg3YTM1REtaT2pZcGpIYTZOam1PdUhhanZhcHkrQWh6ZnAyYjRjTlcvZmh3TkV6eU9Mb0FQK0FJS0ZkL0pSeGcxRzBpS3VCWjBoRVJFU1V1VERvUWtTL3BPQ1FNSnc0Y3dtNzloL0g4NWR2c1d6K1JMV2dpMnRCSjNSdTF3emJkaC9HaVBGenNQTHZxVEFTaTNIbCtsMEFRTG5TeFlXeDg2YVBTckZPVEVLUVFWdlFZc21xTFNoYXBKRGV6eU1tTmhZcjErM0VtazI3RVI4dlJmM2FWZkQzblBHd01EZURvNE1kRnEvY2dobnpWK0hvcVl1WU5QcDd0Nk54SS9vaDd3KzJBVThRSHkvOTRYTWtCSVNrTXBteXc1V0t6MTk4QVNnemZ4SkVSa1ZqK3R3VlFyQ3JWYk42bURscG1FN1hDZ3VQRUxwQ01RaVF0bXBVcllBL0s1ZkJvdVdiOE96RkcxaVltNkZraVNJWTBMdGpwbWhwVFVSRVJKVFpNT2hDUkw4RXVWeU8wTEJ3QUVDUEFXTng5Yis3eWh0OGlRVFZxMVJBWWRla0xaL0hqZWlITy9lZjRQVDVxK2c5YUR3NnRXMktUZHYvQVpEOHNwdW82Qmg4K1BRRk9iTm5oYVdsQmJ5OFA4SG5xNStRR2FQSjBBSGQ5WG8rVXBrTUI0K2V4ZUlWbStIajZ3OVRVeE5NSGpzSVBUdTNFc2I4cjE5WHVMdTVZUFNrQlhqMDVDVmFkeG1NaXVWS1l2VFEzaWp0VVZTdjY2a0tEQXFCdlowTnhHSXg3dHgvZ3M4K1g1T3R0NUxnNDJjZldGbGF3czgvRUQ1Zi9kU3llQndkN1BETzh3TTJiTjJQeWhWS0Nkdmo0NlZZdTNrUEFBaHR1YzlkdW80cHM1ZmlpNDhmeEdJUmh2VHZqaUg5dXlhNW5xZjNKelJwOXhjYzdHeGhZMk1GQzNOenlPVnl2SGo5SHBHUlViQzB0RURyNXZWVC9UclFkNG1EaVNsMW1pSWlJaUlpSlFaZGlPaVg4Ti9OK3dnTUNnR2diQzNzVWR3TnJadlZSNk42MWVGZ2I2dnhHSE16VSt4WXZ4QTlCNHpEcFN1M2NPbktMUUJBY2ZkQ3FGSlorMDFsUkVRazZyZm9sV1I3K1RJbDB1Q1pBTkV4c1dqVXVvK3dST2JQU21Vd1krSlE1SGZLazJSczdlcVZjZjdvWmt5ZHN3SkhUMTZBcC9kSDVNeVI3WWV1WDdkNUR3U0hoTUxZMkZqbzNGU3VUUEVVamdKYWRCeUlBSlhXd2FyQmxSNmRXK0h1Z3llWSsvZGFqY2NXTGVLS210VXFJaXc4QXBObkxvR1Byejl5NXNpR2hUUEg0SStLcGYvZjN2M0hXbDNYY1J4L25YTnU5eW9YVXE1d0JSZDZBMUUwb2lXYVdlYkNzbW1UekExVGNRcjljTXpFUW1wU3paVnp5ei9jV3JQV1Z2L283SWZMTEprbEVac1RwV0VaSmpIQU1EZkd5c1JNQ1VVY3Y4NDkvZEYyeStDQ0loKys1MTRlajcrK2Q5OTc5MzNmYysvOTR6N1A1L3Y1N3ZOclRweHdRbmJzMkpXL1BydDVyM05USmsvTWJiY3N6TGplTVFlY0d3QUFTaEZkZ0dIaDNIT201NFB2UHlPblRwNlkyWmRkL0liM01qbXU1OWo4L0VmZnpiMzNMOG1qSzFkbFRNL28zSGo5M0VFZnc1d2tZOGYwNUYyblRjNk9IVHZUYkRaVHI5ZHoycW1UOHRXRjh3N0o5M0wwVVYyNWRPWUYrZFhTaDNQVGdtdnowUS92dlEvSy8rb1pmV3krYy92Tm1UUDcwalRxOVl3L2Z1eGJ1djRIemo0alQ2eGVsN1JhYVhRMDh1N1RUOG5YdnpKL3I4K2IyRGNoSjA0NFllRGpxejQxTXhzM1BadEdvNTV4dldQeTJXc3VHemgzMFFYblpmbVNIMmZ0K3FlemU4OS9iMWVxMStycEhkdVRzNlpQUzBlamthTzZ1dkw5TzI3TkF3OCtsSVh6UDdQZmpYQWI5WHArdSt5ZTdOaXhNM3YyTk5Oc05wUDg1MmQ2b0VkUUF3REE0VkJydFZxdHFvY0Fqa3g5VTJjTUhML1pEVnlIbzFlMnZacEd2Wjd1N2hIWjAyeW1YcXU5N2lrL1ZLZUszOVhMNXk3STQwK3NTWkw4OUs1dnYrazlVL3g5dlhGZUt3RGdyYWp0NXgxYksxMEEyc1RiUjQwY09QNy96V1lCQUlDaHgxdW9BQUFBQUFXSUxnQUFBQUFGaUM0QUFBQUFCWWd1QUFBQUFBV0lMZ0FBQUFBRmlDNEFBQUFBQlhoa05BQU1jMzFUWjFROUFnREFFY2xLRndBQUFJQUNSQmNBQUFDQUF0eGVCQUREMEtaMXk2c2VBUURnaUdlbEN3QUFBRUFCb2dzQUFBQkFBYUlMQUFBQVFBR2lDd0FBQUVBQm9nc0FBQUJBQWFJTEFBQUFRQUdpQ3dBQUFFQUJvZ3NBQUFCQUFhSUxBQUFBUUFFZFZROEFrQ1I5VTJkVVBRSUFBTUFoWmFVTEFBQUFRQUZXdWdEQU1HVDEyTUhadEc1NTFTTUFBTU9JNkFKVXhqODNBQURBY09iMklnQUFBSUFDckhRQmdHSE9xckw5Y3lzV0FGQ0tsUzRBQUFBQUJZZ3VBQUFBQUFXSUxnQUFBQUFGaUM0QUFBQUFCWWd1QUFBQUFBV0lMZ0FBQUFBRmlDNEFBQUFBQllndUFBQUFBQVdJTGdBQUFBQUZpQzRBQUFBQUJZZ3VBTkRtK3Z0YlZZOEFBTUJCRUYwQW9BMzFqRDVtNFBqWjU1NnZjQklBQUE2VzZBSUFiV2pLS1pNR2psZXZlYXJDU1FBQU9GaWlDd0Mwb1U5OC9QelVhclVreVgyTGwyYkRYelpXUEJFQUFHK1c2QUlBYmVpZEo3MGpzejU1WVpKa1Q3T1pxejczcFR6NG0rVnA5dmRYUEJrQUFHOVVSOVVEQUFENzlvMUY4N04yM2RQWjhNekd2TFJsYStaLytkWjBkWFhtNUlrblpXVDNpS3JIQXdEZ0FFUVhBR2hUSTBlT3lEMTNmaXZYM25Cei92aW45VW1TblR0M1pmMmZuem5zczdSYXJTeFo5bWp1LytXeXJGbTNJUysvdkMzZDNTTnkrcFNUYytQMWMvTys2ZE1PKzB3QUFPMU9kQUdBTnRZeit0amNlL2NkdVcveDB0ejlrOFhaOE16aDM5dGwrL2JYY3QzQ1c3Smk1YW9rU1ZkWFozcDdqOHZXcmEva2QzOVluYlBQbkNhNkFBRHNnK2dDQUcydW85SElsYk11enBXekxzN3pMN3lZNXpiL0k3dDI3ZDd2MTF6eDZSc1AyZlcvdU9pYldiRnlWVWFON000dFgvdENabDQ0STUyZGIwdXp2eitQUGY1a3RtM2Jmc2l1QlFBd25JZ3VBRENFak9zZGszRzlZdzdiOVI1ZThmczg5TWhqNldnMDhzTWYzSjczdnVmMGdYT05lajBmT3VmTXd6WUxBTUJRNCtsRkFNQ2c3bHU4TkVreTg2THpYeGRjQUFBNE1ORUZBQmpVNmpWUEpVbk9PL2VzaWljQkFCaDZSQmNBWUZBdi9XdHJrbVRzY1QwVlR3SUFNUFNJTGdEQW9EbzdPNU1rcjI1L3JlSkpBQUNHSHRFRkFCalVwTDRKU1pKVlQ2NnRlQklBZ0tGSGRBRUFCdld4ajV5YkpQblovYi9PYzV0ZnFIZ2FBSUNoUlhRQkFBWTFaL2FsR1QrdU45dGUzWjdMNXk3SWlwV3IwdC9mbnlUWnZYdFBsaXg3Skw5NFlGbkZVd0lBdEtlT3FnY0FBTnJYcUpIZHVmTjd0Mlh1ZFl2eXQ3OXZ6alh6YmtyM2lLTnp6REdqOHRLV3JkbTVjMWNXZkg1TzFXTUNBTFFsSzEwQWdQMDY3ZFJKV2JiNHJ0d3c3K3BNbVR3eC9mMzkrZWVMV3pMKytMRzUrb3BMTXV1U0M2c2VFUUNnTGRWYXJWYXI2aUVBZ0VPcmIrcU1nZU5ONjVaWE9Fbjc4MW9CQUc5RnJWYXJEWGJPU2hjQUFBQ0FBa1FYQUFBQWdBSkVGd0FBQUlBQ1JCY0FBQUNBQWtRWEFBQUFnQUpFRndBQUFJQUNSQmNBQUFDQUFrUVhBQUFBZ0FKRUZ3QUFBSUFDUkJjQUFBQ0FBanFxSGdBQUtLdHY2b3lxUndBQU9DSlo2UUlBQUFCUWdPZ0NBQUFBVUVDdDFXcTFxaDRDQUFBQVlDaXExV3Exd2M1WjZRSUFBQUJRZ09nQ0FBQUFVSURvQWdBQUFGQ0E2QUlBQUFCUWdPZ0NBQUFBVUlEb0FnQUFBRkNBNkFJQUFBQlFnT2dDQUFBQVVJRG9BZ0FBQUZDQTZBSUFBQUJRZ09nQ0FBQUFVSURvQWdBQUFGQ0E2QUlBQUFCUWdPZ0NBQUFBVUlEb0FnQUFBRkNBNkFJQUFBQlFnT2dDQUFBQVVJRG9BZ0FBQUZDQTZBSUFBQUJRZ09nQ0FBQUFVSURvQWdBQUFGQ0E2QUlBQUFCUWdPZ0NBQUFBVUlEb0FnQUFBRkNBNkFJQUFBQlFnT2dDQUFBQVVJRG9BZ0FBQUZDQTZBSUFBQUJRZ09nQ0FBQUFVSURvQWdBQUFGQ0E2QUlBQUFCUWdPZ0NBQUFBVUlEb0FnQUFBRkNBNkFJQUFBQlFnT2dDQUFBQVVJRG9BZ0FBQUZDQTZBSUFBQUJRZ09nQ0FBQUFVSURvQWdBQUFGQ0E2QUlBQUFCUWdPZ0NBQUFBVUlEb0FnQUFBRkNBNkFJQUFBQUFBQUFBQUFBQUFBQUFBQUFBY09qOEc3L2dvanQzM0FsdEFBQUFBRWxGVGtTdVFtQ0MiLAoJIlRoZW1lIiA6ICIiLAoJIlR5cGUiIDogIm1pbmQiLAoJIlZlcnNpb24iIDogIjExIgp9Cg=="/>
    </extobj>
    <extobj name="C9F754DE-2CAD-44b6-B708-469DEB6407EB-4">
      <extobjdata type="C9F754DE-2CAD-44b6-B708-469DEB6407EB" data="ewoJIkZpbGVJZCIgOiAiMTU3OTcyOTE5OTcwIiwKCSJHcm91cElkIiA6ICIxNDExMDg3ODkiLAoJIkltYWdlIiA6ICJpVkJPUncwS0dnb0FBQUFOU1VoRVVnQUFBNXdBQUFGV0NBWUFBQUFGWHBJcUFBQUFDWEJJV1hNQUFBc1RBQUFMRXdFQW1wd1lBQUFnQUVsRVFWUjRuT3pkZTN6TzllUC84ZWQxN1pwaFk1dmpHQkpMS2tuS29RTWRsS1J5N0tQazAwZE5KU0ZScENLRW5GSlJJVXBDcEtLY2NxcWNGZVhjTkp2emJHd1lPMXZicnV2M3g3NTcvMXgyc0d2WDlUYmpjYi9kdXJYM2RiMFByODExdmQvdjUvdDFzcVNrcERnRUFBQUFBRUFSK2ZyNld2SjYzWHE1Q3dJQUFBQUF1RFlRT0FFQUFBQUFwaUJ3QWdBQUFBQk1RZUFFQUFBQUFKaUN3QWtBQUFBQU1BV0JFd0FBQUFCZ0NnSW5BQUFBQU1BVUJFNEFBQUFBZ0NrSW5BQUFBQUFBVXhBNEFRQUFBQUNtSUhBQ0FBQUFBRXhCNEFRQUFBQUFtSUxBQ1FBQUFBQXdCWUVUQUFBQUFHQUtBaWNBQUFBQXdCUUVUZ0FBQUFDQUtRaWNBQUFBQUFCVEVEZ0JBQUFBQUtZZ2NBSUFBQUFBVEVIZ0JBQUFBQUNZZ3NBSkFBQUFBREFGZ1JNQUFBQUFZQW9DSndBQUFBREFGQVJPQUFBQUFJQXBDSndBQUFBQUFGTVFPQUVBQUFBQXBpQndBZ0FBQUFCTVFlQUVBQUFBQUppQ3dBa0FBQUFBTUFXQkV3QUFBQUJnQ2dJbkFBQUFBTUFVQkU0QUFBQUFnQ2tJbkFBQUFBQUFVeEE0QVFBQUFBQ21JSEFDQUFBQUFFeEI0QVFBQUFBQW1JTEFDUUFBQUFBd0JZRVRBQUFBQUdBS0FpY0FBQUFBd0JRRVRnQUFBQUNBS1FpY0FBQUFBQUJURURnQkFBQUFBS1lnY0FJQUFBQUFURUhnQkFBQUFBQ1lnc0FKQUFBQUFEQ0ZyYmdMQUFCWGs4ek1USVdIaCt2NDhlTktTVWxSWm1abWNSY0p3UCt4Mld6eTlmVlZqUm8xVkw5K2ZkbHMzQVlCZ05rNDB3S0FoOFRHeG1yYnRtMDZkT2lRVHA0OHFaU1VGTm50OXVJdUZvRC9ZN1ZhNWV2cnE2Q2dJQjArZkZoTm16WlYxYXBWaTd0WUFIQlZJM0FDZ0FmRXhzWnExYXBWaW9pSTBMbHo1NHE3T0FEeVlMZmJsWlNVcEtTa0pKMDZkVXBuejU1Vm16WnRWS1ZLbGVJdUdnQmN0ZWpEQ1FCdXlzek0xTFp0MjdSLy8zN0NKbEJDbkR0M1RoRVJFZHE2ZFN0TjN3SEFSQVJPQUhCVGVIaTREaDA2cElTRWhPSXVDZ0FYbkR0M1RvY09IVko0ZUhoeEZ3VUFybG9FVGdCdzAvSGp4M1h5NU1uaUxnYUFJamg1OHFTaW82T0x1eGdBY05VaWNBS0FtMUpTVXBTU2tsTGN4UUJRQkh4L0FjQmNCRTRBY0ZObVppYWowUUlsbE4xdVYwWkdSbkVYQXdDdVdnUk9BQUFBQUlBcENKd0FBQUFBQUZNUU9BRUFBQUFBcGlCd0FnQUFBQUJNUWVBRUFBQUFBSmlDd0FrQUFBQUFNQVdCRXdBQUFBQmdDZ0luQUFBQUFNQVVCRTRBQUFBQWdDa0luQUFBQUFBQVV4QTRBUUFBQUFDbUlIQUNBQUFBQUV4QjRBUUFBQUFBbUlMQUNRQUFBQUF3QllFVEFBQUFBR0FLQWljQUFBQUF3QlFFVGdBQUFBQ0FLUWljQUFBQUFBQlRFRGdCQUFBQUFLWWdjQUlBQUFBQVRFSGdCQUFBQUFDWWdzQUpBQUFBQURBRmdSTUFBQUFBWUFvQ0p3QUFBQURBRkFST0FBQUFBSUFwQ0p3QUFBQUFBRk1RT0FFQUFBQUFwaUJ3QWdBQUFBQk1ZU3Z1QWdBQVBLOXMyYkxHejZtcHFVVmV4eFZlWGw2eTIrMXlPQnh1Nzh0bXN5azBOTlJZbmo1OXV0djdMQ2xzTnBzeU16T0x1eGo1ZXZ6eHh4VVJFYUdJaUlqaUxnb0FvQVFnY0FMQVZlalRUejgxZnU3VnE1ZlMwOU9MdEU1aFdhMVc5ZXJWUzVJMFk4WU10L1lsWllmWDVzMmJHOHZGR1RqYnRHbWplKzY1UjVJVUhSMnRhZE9tbVhhc2loVXJhdVRJa2Rxelo0KzJiZHVtM2J0M0t5c3J5N1RqdWFwbXpacnExS21USk9ua3laTWFOV3FVUng1V0FBQ3VYalNwQlFDNExUUTBWSTBiTjFianhvMDFkT2hRVmFsU3BiaUw1REUxYXRSUWNIQ3dnb09ENWV2cmErcXhXclZxcGRLbFM2dHAwNmJxMXEyYnZMeThURDJlcTFxM2JtMzhIQjBkVGRnRUFGd1NOWndBQUxmdDNidFhUWnMybGMxbVUvWHExZlh1dSs5cTZ0U3BDZ3NMSys2aXVhMWN1WExHejhuSnlhWWR4OGZIUnkxYnRqU1dmL3p4Ui8zNzc3OTVyanR4NGtRRkJnWjY1TGdYTmwwdVNHQmdvRkhyN0hBNDlOTlBQK1c1M3N5Wk16MVNyaHlGTFI4QTRNcEVEU2NBd0cxYnQyN1Z4SWtUbFphV0ppbTdmMmovL3YxMS8vMzNGMi9CUE9CeUJjNldMVnNhL1dxam82TzFlZk5tMDQ1VkZLMWJ0elpxWFAvNDR3OUZSMGNYYzRrQUFDVUJOWndBQUkvWXYzKy94bzRkcXdFREJzamYzMTlXcTFYLys5Ly9WTFZxVlgzMzNYY2VHVXlvT0Z3WU9CTVNFa3c1aHMxbTB5T1BQR0lzdS9MM09ubnlwTXZIcTFLbGlxeld3ajl6TGxldW5QSHdJRE16VXovKytPTWx0M0U0SElxTmpYVzViSkpVdFdwVldTeVdJbTBMQUxpeUVEZ0JvQVI0NmFXWFZMdDJiZFAyUDJ6WXNFS3ZtNUNRb0hIanh1WDVYbFJVbE1hTUdhT0JBd2VxWXNXS2tyTDdKVzdkdWxWSGpoenhSRkV2dXdzRDU2bFRwMHc1eGozMzNLTUtGU3BJa3Y3KysyL3QzYnZYNlgxZlgxK2xwS1RrdWUzYmI3L3Q4dkZjYlpMN3lDT1B5TWZIUjVLMGR1MWFuVDU5K3BMYm5EOS92a2hsazZUUFB2dE1aY3FVS2RLMkFJQXJDNEVUQUVxQWloVXJLaWdveUxUOXU3THZuT0NSbjdpNE9DTjBWcTVjV2RPbVRYTUttKysvLzc3TDVTdnNOdUhoNFpvOWU3YkwrOCtQdjcrL1NwVXFaU3dYSm1pNXltYXo2WWtubnBBazJlMTJMVml3d09uOTZ0V3JhL2p3NGZyenp6LzE4ODgvWC9hbXJPWExsOWRERHowa1NVcExTOVBTcFVzdjYvRUJBQ1ViZ1JNQTRISHg4ZkVhTzNhc1FrSkN0R1BIRHFmM2loS2NDN3ROWEZ5Y3kvc3VTSzFhdFp5V3phamhiTldxbFZHN3VYYnQybHlCc2xPblRyTFpiTHJycnJ1VWtaR2hXYk5tZWJ3TUJXbmZ2cjBSdXBjdVhlclVqL1dtbTI1UysvYnR0V2JOR3UzY3VWTjJ1LzJ5bGcwQWNPVWpjQUpBQ1RCbXpCaVgxbmQxcEZCMzUrSE1TMEpDZ3JadjMrN1JmVjV1TldyVWNGcjI5L2RYWW1LaXgvWmZybHc1bzNZek9UazUxOGl2MTE5L3ZSbzNiaXdwdTNaeDRjS0ZIanQyWVZTclZrMzMzWGVmcE93dy84c3Z2eGp2V1N3V2RlblNSZGRkZDUzcTFhdW56WnMzNjhzdnY3eXM1UU1BWFBrSW5BQUF0MVdxVktuUXpVMExNODJGajQrUHBrNmQ2dEkyWnFoWnM2YlRjc09HRFJVVkZlV3gvWGZwMHNVWW1YYmh3b1c1K21sMjZkTEYrUG1ubjM1U1VsS1N4NDVkR04yNmRUTUdGL3J1dSsrVW1abHB2TmVzV1ROZGQ5MTFrcVNzckN3dFg3NzhzcFlOQUZBeU1DMEtBTUF0RFJzMjFOaXhZL1gwMDA4YjAyWmNMZklLbko3U3NHRkQzWFBQUFpLa1E0Y09hY09HRFU3djMzNzc3YnJ4eGhzbFNTZE9uTkN2di83cXNXTVhSdlBtelhYenpUZEx5aDdJNk1LbTBhVktsZEtUVHo1cExLOVpzNlpJbytVQ0FLNSsxSEFDQUlvc09EaFl2WHIxa3RWcVZldldyUlVTRXFLcFU2ZnF6Smt6eFYwMHQ1VXVYVnJWcWxWemVxMXUzYm9xVzdhc1VsTlQzZHAzWUdDZ2V2VG9ZU3h2M0xoUnRXdlhsdFZxbFplWGwydzJtLzd6bi84WTc4K2JOKyt5OW84c1g3Njhubm5tR1VuWjA2RE1uVHZYNmYxSEgzM1U2SGVhbUpqSVFFSUFnSHdST0FFQVJYYjY5R250MmJOSFRabzBrU1RWcVZOSHc0WU4wOVNwVS9YUFAvOFVjK25jMDZCQmcxeHpWVnF0VnQxNjY2M2F1bldyVy92MjgvTnptbTZsZS9mdSthNjdZOGNPaFlXRjVmdStxLzExQzZONzkrN3k4L09USk1YR3h1cXV1KzZTbDVlWHZMMjk1ZTN0clh2dnZkZFk5L3Z2djFkYVdwckh5d0FBdURvUU9BRUFSWmFlbnE1cDA2WXBKaVpHN2R1M2w1UWRwbDUvL1hWOTk5MTNXcjE2ZFRHWHNPZ2FOV3BrL0p5Wm1TbWJMZnVTZWZmZGQ3c2RPS09pb25UbXpCbGpydEw4WkdSazZOdHZ2M1hyV0VYaGNEaU1uNE9EZ3hVY0hKem5lcEdSa2RxeVpjdmxLaFlBb0FRaWNBSUEzT0p3T0xSNDhXTEZ4c1lxTkRSVU5wdE5WcXRWVHovOXRHclZxcVdaTTJlV3VPa3lMQmFMYnIzMVZtTjV3NFlOYXR5NHNRSUNBblRMTGJjb0lDQkE1ODZkYytzWWMrYk1VV0Jnb0ZKVFU1V2FtcXEwdERTbHBxYXFmZnYyYXRhc21TUnA1Y3FWbHh5TWFmUG16UzRmdTBtVEprN3ppMTRzTEN6TUdCMDN4Ny8vL2l1SHcySE13MnEzMnpWNzlteW5jQW9Bd01VSW5BQlFBbFNxVkVrREJnd3diZi9EaGcwcjlMcmZmUE5ObmswOC8vampENTA3ZDA1OSt2UXhSbDdOeU1nb2NXRlR5dTZyZVdHVDF4MDdkc2h1dCt1aGh4NlMxV3JWM1hmZnJaOS8vdG10WSt6WnN5ZlhhN1ZyMTFiVHBrMGxTZEhSMFlYcUcxbVVxVWh1dnZubUFnUG5YMy85cGJObnorcmN1WE5LU0VoUWNuS3lzckt5OU82Nzd4cHprNjVac3liWG5LRUFBRnlNd0FrQUpZQzN0N2VDZ29KTTI3OHIreTVUcGt5Kzc0V0hoMnZNbURFYU1HQ0FvcUtpTkdmT0hFOFU3N0xMQ1gxUzl2eVgrL2Z2VjBaR2hoNTY2Q0ZKMHIzMzNxc1ZLMVo0dEhiUGFyV3FlL2Z1c2xnc3N0dnRtamx6cHRNMEpKZFRVbEtTZHUzYTVmVGF3dzgvYklUTk0yZk81Sm96RkFDQXZCQTRBUUFlRlIwZHJWR2pSaWsxTmRXbzNiVFpiSHJ2dmZlS3ZNLzMzMy9mcGZYbnpwMnJmZnYyRmVsWVpjcVVVWXNXTFl6bFhidDJLU3NyU3djT0hGQjhmTHdxVktpZ29LQWdOVzdjV051M2J5L1NNZkxTdG0xYlkxN0xsU3RYNnZEaHd4N2J0N3NDQWdMVW9VTUhZM24yN05sS1QwOHZ4aElCQUVvS0FpY0FsQUFuVHB4UWFHaG9vZGQzZGVUU1hyMTZlVFJBbkQxNzFtblpZckc0VlVQcjZyYWxTNWN1OHJGYXRteHA5Rk9VcFBYcjEwdks3cXU2ZnYxNmRlellVWkwweEJOUGVDeHdYbmZkZFdyWHJwMms3SC9ySzYzMnNIdjM3a2JOOXUrLy82NjllL2RlY3BzeVpjcVlNb0l1QUtCa3NWNTZGUUFBcmcxV3ExV3RXclV5bGsrY09LR0lpQWhqZWYzNjlVWXoxMXExYXVtMjIyNXorNWhseXBSUnIxNjlaTFBaNUhBNGlyVXBiVjd1dnZ0dTQvZE1URXpVL1Buemk3bEVBSUNTaEJwT0FJREgrZnI2S2lVbHhWak95TWdvVkEzdExiZmNvdGRmZjkxWVhySmt5V1d0N2J2ampqdFVxVklsWTNuZHVuVk83eWNtSm1yNzl1M0dLTElkT25UUW5qMTdpdHlYMDJxMTZwVlhYbEdWS2xVa1NhdFdyZExCZ3dlZDF2SDE5VlhseXBWbHNWZ3VlelBieXBVcnExdTNic2J5N05temxaeWNYS2h0SFE2SFltTmppM1RjcWxXcnltS3hGR2xiQU1DVmhjQUpBUEFvUHo4L1RadzRVYnQzNzladnYvMm04UER3UW0xbnRWcjF6RFBQR010eGNYRmF2bnk1V2NYTXBWU3BVdXJTcFl1eG5KeWNySTBiTitaYWIrWEtsVWJndk82NjY5U3FWU3Y5OHNzdkxoL1Back9wWjgrZXV1V1dXeVJsVHpzU0h4K3ZKNTk4VXBVclYxYVZLbFZVdVhKbFk4VGY5ZXZYWDliQWFiUFo5UExMTHpzMXBkMnhZNGZ4ZnRteVpWVzFhbFZWcVZKRktTa3ArdnZ2djUyMlAzLyt2TjUrKyswaUhmdXp6ejRyY0hBcUFFREpRZUFFQUhqVWJiZmRKbTl2YjkxNTU1MXEyTENoK3ZYclY2aitvYTFhdFZLMWF0V001VGx6NWlnakk4UE1vanBwMTY2ZEtsYXNhQ3l2WExsUzU4K2Z6N1hlMGFOSHRYMzdkdDF4eHgyU3BJNGRPMnI3OXUyNStxMWV5dlhYWDIvc1E4b092QmNHN292bE4rOW5qeDQ5WERxdWxGMXJlaW5QUC8rOHJyLytlbU01SXlORHI3enlpaXBWcXFUS2xTczc3ZU9ubjM0eUFtZk9ZRTN1OUFrT0R3OTM2a2NMQUNpNUNKd0FBSTlxM0xpeDhmUGZmLzlkcU9EaDUrZW45dTNiRzh0Ly9QRkhubk45U3RuQjdOOS8vM1cvb0Jlb1hyMjZIbm5rRVdNNU1UR3h3RnJMSDMvOFVZMGJONWJGWWxHWk1tWFVyVnMzZmZycHB5NGQ4K2pSbzhyS3lwS1hsMWV1OTFKVFV4VVhGNmRUcDA3cDFLbFRpb3VMeTNmVTNYdnV1Y2VsNHhhR2o0K1BVWXVibzJYTGx2bXVmK2JNR2VQbkR6NzR3TzNqZi9MSkoyN3ZBd0J3WlNCd0FnQThwbFNwVWtZVFVVbjY4ODgvQzdYZE04ODhZelFkVFV4TTFMeDU4L0pjcjBtVEpucm1tV2UwWU1FQy9mSEhIKzRYV05sTmVmLzN2Lzg1QmIrZmZ2cXB3RkFiRXhPanpaczM2OTU3NzVXVUhiSWZmdmhoclZtenB0REgvZmZmZi9Ybm4zL0t5OHRMc2JHeGlvMk4xY21USjNYeTVFbW4vcS9GSVQwOVhkSFIwYXBaczJhdTl6SXpNeFVYRjJlVU9UWTJObGR6Mmd0MTZ0UkpwVXVYMXFKRmkvS3NNWmFrK3ZYcnExR2pSdnIyMjI4OTlqc0FBSzRNQkU0QWdNYzBiTmhRcFVxVmtwVGRCSFAzN3QyWDNLWlJvMFpxM3J5NXNmek5OOS9rT1RETnd3OC9ySzVkdTBxU25uMzJXUjA0Y0VDblQ1OTJ1OHhQUGZXVTZ0V3JaeXhIUkVRWVU2RVU1THZ2dnROdHQ5Mm1jdVhLR2Z1Smlvb3FkSjlWU1pvK2ZicnJCYjZJSzlQbDVKZzRjYUlDQXdNTFhHZlBuajFLU2tveVFuRE9mMmZPbkNuMElFblhYMys5MnJadEs2dlZxanZ2dkZPZmZQS0pVejlVaThXaURoMDY2UEhISDVmRllsRlNVdEpsN2JjTEFEQWZnUk1Bcm5DZE9uWFM0NDgvYnVveHBrNmQ2dEw2Ky9idHk3UHA1SjEzM21uOEhCWVdsbStOVmc1ZlgxOTE3OTdkV042K2ZYdSt0YUtiTm0zU0k0ODhvZ29WS3FoTW1UTHEyYk9ueG93Wkk3dmQ3bExaTDlTaVJRczkvUEREeG5KbVpxWm16WnBWcUVDVm5KeXNlZlBtcVdmUG5wTCsvNGl6STBlTzFLbFRwNHBjcGl2RndvVUwzZHJlWnJPcFI0OGVzbHF6WjJETHpNelV5Wk1ubmRaeE9Cd0tDZ295UnFUdDFLbVRUcHc0NFRRNEVRQ2daR01lVGdDQVIzaDdlenZOUy9uWFgzOWRjcHV1WGJ2SzM5OWZrcFNRa0tDdnYvNDYzM1hUMHRJMGMrWk1Jd3pXclZ0WGp6MzJXSkhMVzY5ZVBmM3ZmLzl6ZXUySEgzN0lGWW9Lc25YclZtM2Z2dDFZOXZQejArREJnMVcxYXRVaWwrdGlOcHROZGVyVTBZTVBQdWl4ZlY0T25UdDNWdlhxMVNWbEI4c1pNMllvTFMwdDEzb3paODVVZEhTMHBPd2F6eGRmZkRIUHByd0FnSktKR2s0QXVNTGxOR3QwUlZCUWtFdnJ1N3IvK1BqNFhLODFhTkRBR0ZrMEt5dEx1M2J0S25BZmQ5MTFsKzYrKzI1SjJZSGt5eSsvdk9RY2ovdjI3ZFBhdFd1TjhOV3VYVHZ0M2J0WFI0NGNjYW44ZGV2V1ZkKytmWjM2Ylc3ZHVsV3JWNjkyYVQ5U2RtQUtEZzQyL3VhQmdZRWFQSGl3Smt5WW9KaVlHSmYyWmJWYUZSd2NyTnExYTZ0MjdkcTYvdnJyVmFOR0RkbHNOcVdrcE9pMzMzNXp1WHhtS2xPbWpFSkNRbFN6WmszOS9QUFB4dXVOR2pWeUdvUnArZkxsaW95TXpITWY2ZW5wK3ZUVFQvWHV1KytxVEpreTh2SHgwYXV2dnFxUkkwY3FNVEhSOU44QkFHQXVBaWNBWE9IV3JGbmowbUEwVW5ZSWNzV0lFU1BjbXNaQ2t0T29wdi84ODQ5U1UxUHpYYmRPblRwT3RZdS8vUEpMZ1FQUFhPajc3Ny9YYmJmZHBvb1ZLOHJMeTBzdnZ2aWloZzhmWHVncFZHNjc3VGIxNnRYTDZHc3FTVkZSVWZycXE2OEt0ZjNGMHRMUzlPbW5uMnJvMEtGRzRQYjM5OWZnd1lNMVk4WU03ZDI3TjgvdFNwVXFwZURnWU5XcVZVdTFhdFZTN2RxMVZhTkdEWGw3ZStlNS9xV2FKMThPbFNwVlVraElpUEZmelpvMVpiRllkT2JNR1NOd1ZxeFkwV21xbHNqSVNQMzAwMDhGN2pjMk5sWXpac3hRMzc1OVpiRllWTEZpUmZYcDAwZmp4NDlYWm1hbXFiOFRBTUJjQkU0QWdOdDhmSHpVcUZFalkvbkNacVlYcTF1M3JsNTc3VFVqbkIwNmRFamZmZmRkb1krVm5wNnVXYk5tNmZYWFg1Y2tWYXRXVFowNmRkS0NCUXN1dVcyTEZpM1V2WHQzbzEraEpKMDZkVW9mZi95eFcxT3R4TVRFYU1xVUtlcmJ0NjlzdHV4THE1K2ZuMTU3N1RXdFdyVktDeGN1VkZaV2xyRyt4V0xSdUhIampPYkUrVWxKU2RHUkkwZDArUEJoUlVSRUZMbDhSZUhqNDZQcnJydE9kZXJVVVVoSWlPcldyWnR2ZVhQK2RxVktsVkx2M3IyTk9Ub1RFeE0xZGVyVVF2V3ozYlZybDVZc1dXSk1qeE1TRXFKbm5ubEdzMmZQOXRCdkJBQW9EZ1JPQUlEYkdqVnFaTlFZT2h3TzdkeTVNOWM2TnB0TnJWdTNWb2NPSFl4UWxwS1NvcWxUcDhwcXRjclgxMWRseTVaVm1USmxqUC83K2ZtcFhMbHl1ZjRyWDc2OEhBNkhNZGhNNjlhdHRXUEhqbnliYlpZcVZVcWRPM2QyR2lCSXlwNC9jdno0OFRwNzlxemJmNE85ZS9kcXlwUXA2dDI3dDlGVTEyS3hxRTJiTnFwZnY3N216NTl2bE0vaGNDZ3NMTXhvVWl4SmRydGR4NDRkMDZGRGg0ei9YRzNxN0NsdnZQR0dicnJwSnVQdm01ZC8vLzFYaHc0ZFVrUkVoTUxDd21TeFdQVFNTeStwZHUzYWtySi94K25UcCt2Y3VYT0ZQdTZTSlV0VXAwNGQzWHJyclpLaysrKy9YMGVQSGkzVXFNRUFnQ3NUZ1JNQTRMWUxtOU1lT0hBZ3o3NTMvdjcrNnRTcGsxUHRvbytQajhhTUdXTUUwS0t5V0N6cTBhT0gzbjMzM1Z3MWxTRWhJUW9ORGMzVnJ6VXVMazRmZlBDQnpwdzU0OWF4TDdScjF5NU5tVEpGUFh2MmRHcXlXN3QyYmIzMTFsdmFzV09ITVREUmpoMDdGQkFRb0lpSUNFVkVST2p3NGNQNU5tdCsvLzMzblpZdnJHbTgrTDNDeUcvN3VYUG5hdCsrZlRwejVreXVzSm1lbnE0REJ3NW8vLzc5MnI5L3Z3NGZQdXpVM1BYcHA1OVc0OGFOamVYdnYvOWUrL2J0YzZsY0RvZERYM3p4aFVhTUdLR0FnQUJKVXJkdTNYVDgrSEVkUEhqUXBYMEJBSzRNQkU0QWdGdjgvUHlNR2lsSitVNXBjZWJNR1czYnRzMXB6azFYZzJaNmVyb1NFeE9WbEpTa3hNUkUyZTEySStSVXFWSkZuVHQzMXZ6NTh5VmxoOUQvL09jL2V1U1JSM0tGcDMvKytVZFRwa3hSU2txS1M4Y3ZqSjA3ZDJyTW1ESHEyN2V2S2xTbzRQVGU3YmZmcnUzYnR4dUJzN0RUZnhRMENKU3JBMFFWdEgzcDBxVWxaZGZXM24zMzNUcDA2SkQyN2R1bmZmdjI2ZENoUTA3TmdpL1VybDA3dFc3ZDJsamV2SG16VnE1Y1dhVHlKQ1VsYWRxMGFSbzBhSkNzVnF0c05wdjY5T21qNGNPSEt5RWhvVWo3QkFBVUh3SW5BTUF0elpvMWN4cnR0YUFRdFhMbFNxZkE2WEE0bEpTVXBJU0VCQ1VtSnViNVgxSlNraEV3OHhvWWFNQ0FBV3JRb0lFazZhR0hIdEsyYmR0MDhPQkJPUndPcGFlbjV3cWJ2LzMybStiTm0rZlcvSjJYY3ZUb1ViMzMzbnQ2NmFXWGRQUE5OeHV2TDFxMFNMLy8vcnRweC9XVVhidDJxVy9mdm9VYXFPaUpKNTVRaHc0ZGpPWEl5TWdDcDdjcGpJaUlDQzFldkZnZE8zYVVsRjBqKy96enordmpqejkyYTc4QWdNdVB3QWtBY0l1L3Y3OHlNek5sczlsMC9QaHhuVHAxS3Q5MWp4MDdwbkhqeGlrdExVMEpDUWxLU2tweU8vak5uVHRYSTBlT2xMZTN0MUpUVTFXeFlrV2orZVhpeFl0VnRXcFZOVy9lWEdmUG50V3NXYlB5SFRYVzB4SVRFL1hCQngrb1JZc1c2dEtsaS9idTNhdmx5NWNYYVYraG9hRWVMbDNCTWpNekN6VTZySitmbis2NTV4NWpPU1ltUnBNblQvYkl5TExMbGkzVGpUZmVxSnR2dmxtUmtaRU1IZ1FBSlJTQkV3RGdsa1dMRm1uRmloVzYvZmJiODIxeWVhSDkrL2Q3OVBoeGNYRmF1blNwZ29LQ3RHREJBaVVsSlRtOVAydldMSjArZlZvclZxeFFXbHFhUjQ5ZEdCczNidFR1M2J1TDVkaG1TMDVPMW9nUkkvVHl5eThyT0RoWUV5ZE85Rmd6NVp4QmgxcTJiS21mZi83WjFCcHBBSUI1TENrcEtZN2lMZ1FBbEdRTEZpelF4bzBiaTdzWVFMR3hXcTBLQ0FoUWZIeDhjUmVsU0ZxMGFLR25ubnFxdUlzQkFDV2FyNjl2bmtPYlcvTjZFUUFBb0xEc2RudUpEWnNBQUhNUk9BRUFBQUFBcGlCd0FnQUFBQUJNUWVBRUFBQUFBSmlDd0FrQUFBQUFNQVdCRXdBQUFBQmdDZ0luQUFBQUFNQVVCRTRBQUFBQWdDa0luQUFBQUFBQVV4QTRBUUFBQUFDbUlIQUNBQUFBQUV4QjRBUUFBQUFBbUlMQUNRQUFBQUF3QllFVEFBQUFBR0FLQWljQUFBQUF3QlFFVGdBQUFBQ0FLUWljQUFBQUFBQlRFRGdCQUFBQUFLWWdjQUlBQUFBQVRFSGdCQUFBQUFDWWdzQUpBQUFBQURBRmdSTUFBQUFBWUFvQ0p3QUFBQURBRkFST0FIQ1R6V2FUMWNycEZDaUpyRmFydkwyOWk3c1lBSERWNGc0SkFOems2K3NyWDEvZjRpNEdnQ0xnK3dzQTVpSndBb0NiYXRTb29hQ2dvT0l1Qm9BaUNBb0tVbkJ3Y0hFWEF3Q3VXZ1JPQUhCVC9mcjFWYWRPSFFVRUJCUjNVUUM0SUNBZ1FIWHIxbFg5K3ZXTHV5Z0FjTlVpY0FLQW0ydzJtNW8yYmFwNjllb1JPb0VTSWlBZ1FQWHExVlBUcGsxbHM5bUt1emdBY05XeXBLU2tPSXE3RUFCd05ZaU5qZFcyYmR0MDZOQWhuVHg1VWlrcEtiTGI3Y1ZkTEFEL3gycTF5dGZYVjBGQlFhcFRwNDZhTld1bUtsV3FGSGV4QU9DcTRPdnJhOG5yZFFJbkFIaFFabWFtd3NQREZSMGRyWlNVRkdWa1pCUjNrUUQ4SDI5dmIvbjYraW80T0ZqMTY5ZW5aaE1BUElqQUNRQkFFZjM4ODg4S0RBelVYWGZkVmR4RkFRRGdpcFJmNEtRUEp3QUFsK0J3T0pTV2xsYmN4UUFBb01RaGNBSUFBQUFBVEVIZ0JBQUFBQUNZZ3NBSkFBQUFBREFGZ1JNQUFBQUFZQW9DSndBQUFBREFGQVJPQUFBQUFJQXBDSndBQUFBQUFGTVFPQUVBQUFBQXBpQndBZ0FBQUFCTVFlQUVBQUFBQUppQ3dBa0FBQUFBTUFXQkV3QUFBQUJnQ2dJbkFBQUFBTUFVQkU0QUFBQUFnQ2tJbkFBQUFBQUFVeEE0QVFBQUFBQ21JSEFDQUFBQUFFeEI0QVFBQUFBQW1JTEFDUUFBQUFBd0JZRVRBQUFBQUdBS0FpY0FBQUFBd0JRRVRnQUFBQUNBS1FpY0FBQUFBQUJURURnQkFBQUFBS1lnY0FJQUFBQUFURUhnQkFBQUFBQ1lnc0FKQUFBQUFEQUZnUk1BQUFBQVlBb0NKd0FBQUFEQUZBUk9BQUFBQUlBcENKd0FBQUFBQUZNUU9BRUFBQUFBcGlCd0FnQUFBQUJNUWVBRUFBQUFBSmlDd0FrQUFBQUFNQVdCRXdBQUFBQmdDZ0luQUFBQUFNQVVCRTRBQUFBQWdDa0luQUFBQUFBQVV4QTRBUUFBQUFDbUlIQUNBQUFBQUV4aFNVbEpjUlIzSVZDeUxGKyt2TGlMQUFBQVNyZ2JicmhCOWVyVksrNWlBUEFRWDE5ZlMxNnYyeTUzUVhEMXVPR0dHNHE3Q01CVklUSXlVcEpVb1VLRllpNEo4cE9XbGlZL1B6OEZCQVFVZDFHQXEwTE9lUS9BMVkvQWlTTGhxU1RnT1pHUmtYeW5BRnhUQ0p6QXRZTStuQUFBQUFBQVV4QTRBUUFBQUFDbUlIQUNBQUFBQUV4QjRBUUFBQUFBbUlMQUNRQUFBQUF3QllFVEFBQUFBR0FLQWljQUFBQUF3QlFFVGdBQUFBQ0FLUWljQUFBQUFBQlRFRGdCQUFBQUFLWWdjQUlBQUFBQVRFSGdCQUFBQUFDWWdzQUpBQUFBQURBRmdSTUFBQUFBWUFvQ0p3QUFBQURBRkFST0FBQUFBSUFwQ0p3QUFBQUFBRk1RT0FFQUFBQUFwaUJ3QWdBQUFBQk1RZUFFQUFBQUFKaUN3QWtBQUFBQU1BV0JFd0FBQUFCZ0NnSW5BQUFBQU1BVUJFNEFBQUFBZ0NrSW5BQUFBQUFBVXhBNEFRQUFBQUNtSUhBQ0FBQUFBRXhCNEFRQUFBQUFtSUxBQ1FBQUFBQXdCWUVUQUFBQUFHQUtBaWNBQUFBQXdCUUVUZ0FBQUFDQUtTd3BLU21PNGk2RU83S3lzaFFkSGEzNCtIaWxwNmNyS3l1cnVJc0VlSXlYbDVkOGZIeFVvVUlGQlFjSHk4dkxxN2lMNURGOGQzRWhQdXNBZ0d2TjFYYnQ4L1gxdGVUMWVva09uQWtKQ1RwdzRJQXFWYXFrNnRXcnk4L1ByOFQvUXdFWHlzcktVbkp5c21KaVluVDY5R21GaElUSTM5Ky91SXZsTnI2N3VCaWZkUURBdGVacXUvWmRkWUV6NXlMZW9FRURCUVlHRm5keEFOT2RQWHRXZi8vOWQ0ay9HZkhkeGFYd1dRY0FYR3V1aG10ZmZvR3pSUGJoek1ySzRpS09hMDVnWUtBYU5HaWdBd2NPbE5nbWVYeDNVUmg4MWdFQTE1cXI0ZHFYbnhJWk9LT2pvMVdwVWlVdTRyam1CQVlHcWxLbFNvcU9qaTd1b2hRSjMxMFVGcDkxQU1DMXBxUmYrL0pUSWdObmZIeThxbGV2WHR6RkFJcEY5ZXJWZGZiczJlSXVScEh3M1lVcitLd0RBTUh2SmZFQUFDQUFTVVJCVks0MUpmbmFsNThTR1RqVDA5UGw1K2RYM01VQWlvV2ZuNS9Pbno5ZjNNVW9FcjY3Y0FXZmRRREF0YVlrWC92eVV5SURaMVpXRnFQODRacmw1ZVZWWXR2Mjg5MkZLL2lzQXdDdU5TWDUycGVmRWhrNEFRQUFBQUJYUGdJbkFBQUFBTUFVQkU0QUFBQUFnQ2tJbkFBQUFBQUFVeEE0QVFBQUFBQ21JSEFDQUFBQUFFeEI0QVFBQUFBQW1JTEFDUUFBQUFBd0JZRVRBQUFBQUdBS0FpY0FBQUFBd0JRRVRnQUFBQUNBS1FpY0FBQUFBQUJURURnQkFBQUFBS1lnY0FJQUFBQUFURUhnQkFBQVY1ejA5UFRpTGdJQXdBTUluRmVveU1oSS9mUFBQMHBLU3Jxc3g1MDBhWksrK09LTFFxK2ZsWlYxeVhXV0xGbWluVHQzRm1wZGQ2V2twQ2dpSWtJUkVSRTZlL2FzNmNkRHllQndPTFI1ODJadDJMQkJmL3p4aDBmMnVXREJBbTNZc0VHcHFhbDV2cCtabWFsSmt5WnAwcVJKcG56MithemphdGUvZjM5MTc5NWRodzRkY21zLzBkSFJMcTJmbVptcElVT0dhTWlRSVc0ZE56L3VYdDh2OTNVM09UazUzL05janZQbnp5czVPZG50WThYSHh4ZDZQWWZENGZieExyWjkrM2F0WHIxYTRlSGhIdC8zMWVUdnYvL1cyclZybFptWjZmRjk3OXUzVDZOSGo5YXVYYnNLdFg3T2Q5WFRaYkhiN1RwKy9MaEg5M2t0c3hWM0FVcVNwS1FralIwN1Zoa1pHWHIyMldkMTY2MjNtbmFzMTE5L1hXbHBhUm85ZXJTYU5tM3EwclliTm16UWpoMDcxSzlmUDFrc0Z1UDFQLy84VStYTGw5ZU5OOTZZNzdiTGxpMVRZR0NnWG5qaGhVc2VKeVltUm0rODhZYTZkdTJxeHg5LzNPbFlPVTZjT0tGUFB2bEUvdjcrV3JCZ2dVdS9oNnZTMDlNMWVQQmc0MEx4d1FjZktEQXcwR1A3Yjl1MnJTVHBxNisrVXRXcVZZM1hUNXc0b1I0OWVraVNmdjc1WjQ4ZEQ1NHpmZnAwL2ZEREQ1S2srKzY3VDgyYk4zZHJmd2tKQ1pvNWM2YnNkcnMrKyt3ejFhdFhMOWM2V1ZsWldyWnNtU1NwZCsvZWJoM3ZZbnpXWWJaWFhubEY1OCtmZDNzL3BVdVgxcFFwVTF6ZUxpWW1ScEdSa2ZMejgxT3RXcldLZlB5NWMrZHEzcng1NnQrL3Z4NSsrT0ZDYldPMzI3VjE2OVlpSC9OUzNMbStGOGQxdDJQSGpnb01ETlIzMzMyWDd6cUxGaTNTN05tejFhZFBIejMrK09ORk9zNjVjK2YwekRQUHFHclZxbnIzM1hkVnQyN2RmTmZ0MTYrZlVsTlROWFRvVURWcTFLaEl4N3RZYW1xcWhnOGZydlBueit1OTk5N3p5RDR2NXNsemEwSkNRcjRQRkNwVXFPQm1TZk9YbVptcGlSTW42dmp4NDNyaGhSZjAxRk5QZVhULzMzLy92VFp0MnFUS2xTc1g2dDgyNTd0cXQ5dGRPczdERHorc21qVnJhdWJNbVhtK3YzUG5UZzBlUEZndFc3YlUwS0ZEWGRvM2NpTnd1bURhdEduYXRtMmJwT3d2czFtQk16MDlYV2xwYVpLazh1WEx1N1J0VmxhV3Z2LytlNFdIaDh0aXNhaGZ2MzZTc2s5bW8wZVBWbnA2dW1iTm11VjBvaXVxQXdjTzZOeTVjNW84ZWJJMmJOaWdRWU1HcVhMbHlrN3IvUHJycjVLa1ZxMWF5Y3ZMeSsxajVzZHV0MnZreUpIRzcrMXdPRFJ1M0RoTm1qUXBWNW1LS2lNakk4L1hIUTVIdnUraCtLMVlzY0lJbTFhclZldlhyMWVqUm8yS2ZGTWtTUnMzYnBUZGJsZnQyclh6REp1U25KNis1M1ZUV0ZSODFuRTVSRVZGZVN4d0ZzWEtsU3NsU1E4OTlKQnN0cUxmcWxnc0ZtVmtaR2o4K1BHS2lvclM4ODgvNzlIdm82dmN1YjVMVjlaMU4wZDZlcm9XTFZva0h4OGYzWFBQUFVYZXo5cTFhNVdWbGFYejU4L3J1dXV1eTNlOXlNaEluVHg1VWphYlRTRWhJVVUrM3NWKysrMDNuVDkvWHBVcVZWS3paczA4dHQ4TGVmTGMycjkvZjBWRlJlWDUzcG8xYXlSSm5UdDNWbUppb2t2N1hibHlaWUdmbTNuejV1bjQ4ZU9xVmF1V09uWHE1TksrTCtYa3laUGF2SG16eXBZdDYvRWc2NnFjdjJHTEZpMkt0UnhYQ3dKbklhMWZ2MTZyVjYrV2w1ZVhMQmFMZnYzMVZ6VnQybFFQUHZpZ3g0K1ZrSkJnL094cXJZV1hsNWRHalJxbFYxOTlWY3VXTFZOSVNJaGF0V3FsNGNPSEt5VWxSYzgvLzd4SHdxWWt0V3paVXRXcVZkUElrU08xYTljdXZmVFNTM3JycmJlTUo3WVpHUmxhc21TSnBPeW5uNHNXTFNyMHZoOS8vSEVqTEY5S1ZsYVdQdnp3UTIzZHVsVStQajU2Ly8zM05XL2VQRzNmdmwxdnZ2bW1Qdnp3UXdVRUJMaitDNkxFMjdKbGl5WlBuaXhKZXVhWlp4UVVGS1FQUC94UW4zenlpUUlEQTR0OGM3UnUzVHBKVXBzMmJmSmQ1OExBYWJWNnB2Y0NuL1ZyVTBKQ2dwNTg4a2xUanpGdjNydzhIMWprM0hRVlJYNDFpaGtaR1hyKytlY0wzRGFubWZqYXRXdjErKysvdTN6cy8vNzN2MnJUcG8yNmRldW1nSUFBVFpvMFNmUG56MWRjWEp6ZWVPTU50MEtzTzl5NXZrdFh6blgzUXZQbXpWTkNRb0pLbHk2dDExOS92Y0IxYTlXcXBlSERoK2Y1M29vVkt5Uko3ZHUzTC9EZlorUEdqWktrWnMyYXljL1B6K1h5NWllblpyRk5telllTzJlYnpjdkxTL2ZmZjcreC9QdnZ2K2ZaL0xsbXpacVgzRmRVVkpUS2xDbFRZTmpjdVhPbjVzNmRLMGs2ZHV5WVVXUHJpbkhqeHFseDQ4WjV2dmZ0dDkvSzRYQ29VNmRPOHZmM2QzbmZucEtjbkt4Tm16YXBaczJhdXUrKys0cXRIRmNUQW1jaEhEMTZWQjkrK0tFa0tUUTBWRjVlWHBvMmJab21UNTZzVzI2NXhXTUJMc2U1Yytja1pkK2tWcXBVeWVYdC9mMzlOV3pZTVBYdTNWdFRwMDdWdW5YcmRPalFJZDExMTEzcTJyV3JSOHQ2d3cwM2FNcVVLUm8xYXBUKytlY2ZCUVVGR2U4dFdyUklaOCtlVmJseTVaeHVndFBTMG5UNjlHbjUrUGlvU3BVcVR2czdmZnEwMHRMU0NuMnlUMDFOMVh2dnZhZnQyN2ZMWnJOcCtQRGhhdGl3b1c2ODhVWU5HalJJKy9idFUrL2V2VFZpeEFpUFBnbkZsVy81OHVXYVBIbXk3SGE3V3JkdXJlZWVlMDRXaTBWbnpwelIxMTkvclZHalJ1bjExMS9YUXc4OTVOSitqeDA3cGoxNzlzakh4NmZBSm5vNVRaMHNGb3RIYWxUNHJGKzdMQmFMeXpmQUZ6WXZLOHkybDdQV3orRndLRFkydGxEckppUWtPSVcwd3Jyd3B2dXh4eDVUbVRKbE5HN2NPUDM2NjY5cTBLQ0JXeTBjM09IdTlWMHEvdXZ1aFdKaVl2VDk5OTlMeXU3SG1WK05XdzV2Yis4OFg5KzNiNThPSHo2czBxVkw2NGtubnNoM2U3dmRiandFdWV1dXV3cjhiUGo1K1RtRnAwR0RCbW5uenAwRmxrL0tib2FkRTZvS3c1MkhNdTd5OXZiVzRNR0RqZVhRME5BOEEyZCt6VVp6L1B2dnYzcnNzY2NLRFBBblQ1N1U2TkdqalllcGxTdFhMblFMaHJObnp4cDlmUFA3bk1YRnhXblZxbFh5OS9mWGYvN3pINmYzUWtOREwzbU1uajE3NW5zZUd6RmlSS0ZDZDQ1bHk1WXBQVDFkWjgrZU5abzZYMHEvZnYxMDIyMjNGZm9ZMXhvQzV5WEV4OGZyblhmZVVXcHFxcG8yYldwOENiWnYzNjQvLy94VDc3enpqaVpNbU9EUi9sTkhqeDZWbFAxbExtcHptRHAxNnFoYnQyNzYrdXV2dFd2WExvV0VoT2p0dDk4MnZveURCdzlXWEZ4Y250c21KQ1RrK2VXdVZxMmFSbzhlbmV0MVB6OC92Zi8rK3pweTVJalIxeVl1TGs3ZmZQT05KR25VcUZHNitlYWJqZlYvK09FSGZmNzU1MnJUcG8zNjlPbGp2SjZjbkt4bm4zMVdrZ29WQW1Kall6Vmt5QkFkT1hKRVBqNCtldXV0dDNUbm5YZEtrbng4ZkRSNjlHZ05HVEpFWVdGaGV1MjExL1RhYTYrNUhDNVFNczJaTTBlelo4K1dKTFZ1M1ZwdnZQR0c4ZG4vNzMvL3E2eXNMTTJkTzFmanhvM1RzV1BIWEdwbTkrT1BQOHJoY09paGh4NVMrZkxsNVhBNDh0dzJad0NEL0o3VVoyVmxLVGs1dVZCUGNmbXNYOXZLbHkrdlZhdFdGWHI5di83NlMyKzk5WllrbWRMSHlsMmxTcFhLOXlZOU9UbFpQWHIwVUh4OHZENysrR1BkY3NzdEhqbm1ndzgrS0p2TnBwMDdkK3F4eHg2VEpQWHQyL2VTZzhNVTlGQ3BLRUhERTlkM3lkenI3dkRodzNYczJER240MTE4WDVEVGh6MW5YSXZTcFV2cjY2Ky96clB2NEs1ZHV6Um8wQ0E1SEk1Y3RVVVgvMzNQbnorZlp6UE5uTC8xWDMvOXBkT25UMHZLN3J0ZWtJOCsra2dOR2pRd2xzdVVLU05mWDk4ODEwMUxTNVBkYnBlM3Q3ZEtsU3BWNEg2dlJqbi8zdms5QkRsMTZwVGVlT01OSlNRa3FFYU5HanArL0xnQ0F3TTFidHk0UzlZeWI5bXlSZVBHalpPVTNjdzd2MUEyWjg0Y1pXWm1xbHUzYmlwYnRxeWs3QnJiWnMyYVhmSkJocVFDQi9qNTk5OS9MN2w5am95TURDMWV2RmhTOXZlanNJTmhtVEdBMHRXRXdGbUErUGg0RFJ3NFVMR3hzYXBTcFlvR0RScGszRmdPR2pSSUw3LzhzbzRlUGFxQkF3ZnFndzgrOEZoVHRwd1IrWktTa3BTWm1WbWtwajkydTkzcENYSm9hS2pUazZnVEowNG9KaVltMzIwTDgrVytrTlZxVlowNmRYVG8wQ0ZWcVZKRm8wZVBWbHBhbWxxMWF1VjAwWE00SEZxOWVyV2szSjNhRnl4WW9PVGtaRFZyMWt3MzNYUlR2c2R5T0J4YXZueTVac3lZb2RUVVZBVUVCR2preUpHcVg3KyswM3ArZm42YU1HR0NKa3lZb0xWcjEycmN1SEZhdDI2ZGV2ZnVyV3JWcXVXNTcrWExsMnZwMHFXYU1HR0N5cFVyNTlMZklDOEpDUW1hTzNldUhudnNNZFd1WGR2dC9hRmc4Zkh4K3VDREQvVG5uMzlLa3JwMDZhSVhYbmdoVnlEczNyMjdmSDE5TlgzNmRNMmZQMThIRHg3VWE2Kzlkc2sra01uSnljYU5UOGVPSFhYNDhHRk5talJKVHovOWRLNkJpSEl1UGo0K1BubnVhOTY4ZVZxMmJKbmVldXV0ZkFkRzRMTU9WeVVuSnhzMzRyVnIxMWJuenAzZDJsOWhCOXJ4bEJrelppZytQbDZOR2pYeVdOak0wYkpsUzdWczJkSllEZ29LVWtwS1NxNzFIQTZIY2ZQcVNxMUlZWGppK3A3RHJPdnVpUk1uY3QwRDVIVmZNR2ZPSFAzenp6K3FYNysrRGg0OHFCa3padWpOTjk5MFdpY2hJVUZqeDQ2VncrSFF6VGZmbk8vRGovejZzMTdjLy9ESEgzK1VsQjJNeXBRcGsrYzIwZEhSc3R2dHVmNjJJMGFNeUhQOWxKUVVkZTNhVldscGFYcjMzWGZkSGxUdVNqNjNPaHdPcGFXbEdZRk95bTROa0ZPamU4TU5OK1RhSmk0dVRtKysrYVppWTJOMXh4MTNhT1RJa1pvK2ZicCsrdWtudmZycXEvbldIcWFscFduNjlPbkc0SGtkTzNiVXl5Ky9uT2NEMmdNSERtalZxbFVLRGc0MmFyaTNiOTl1REI1VlVML1NuSFBVOHVYTEMzeFlNR0hDQk9ON2tDTXFLc3JwSExkbXpSb3RXYkpFcDArZjFxdXZ2bHBnYlh1T045NTRRN3QzNzc0bUgxUzRnc0NaajVNblQrcXR0OTdTOGVQSFZhRkNCVTJZTU1HcEppSWdJRURqeDQvWGdBRURkUFRvVWIzeHhoc2FNMmFNUndidHlMa2dwYWFtS2l3c3pPVXErdFRVVkkwWk0wWi8vUEdIZkh4OGxKNmVyblhyMXFsSmt5YTUxcjM0Q2UzRER6K2M1MmgwaGJucFdMRmloVDc5OUZOMTd0eFpUWm8wMGJsejU1eWVwRXJaN2ZNUEh6NHNLZnRpMWFCQkF6VnMyRkJTZGsxUStmTGwxYjE3OTN5UEVSTVRvNGtUSjJyUG5qMlNwT3V2djE3dnZmZWUwYVRJNFhBWUZ5aC9mMzk1ZTN2cjdiZmZWcTFhdFRSbnpoeHQzYnBWTzNmdVZKY3VYZFM1YytkY1QrYldyVnVuZ3djUGF2WHExVzdmcUVuWmd4RDg5Tk5QK3V1dnYvVFZWMSs1dlQva2IvUG16ZnJvbzQrVWtKQ2dVcVZLNmRWWFg5VWpqenlTNy9wUFB2bWtnb09ETlhic1dHM2J0azB2dlBDQ25uLytlYlZ2M3o3ZjJzNkZDeGNhY3dOZWQ5MTFXcmh3b2NMQ3dqUmx5aFExYnR6WTZZS1RzMTVlZ1RNeU1sTGZmUE9Oc3JLeWRQanc0VHdESjU5MUZNWGt5Wk4xNXN3WldTd1d2ZmJhYTI3M1ZYUW5jTG42NEhMMzd0MUdQNzdDTm1NclNFcEtpaFl1WEtpbm5ub3F6Ky9oTysrOGsrZDJPYzBMcFVzM1JYU1Z1OWYzaTVseDNmMzg4OCtObjQ4ZVBhb1hYbmdoMTMzQjVzMmI5YzAzMzZoczJiSWFNbVNJbGk5ZnJ2bno1NnQ1OCtaR0xXWjZlcnBHalJxbE0yZk9xSExseWhvMmJGaStvV0grL1BtNWJ0Z3YvSGVRcElNSEQrcXZ2LzVTNmRLbE5XM2F0SHhiaDNUczJGSEp5Y21GRGdBclZxeFFXbHFhcWxldjdwSEJncTdrYzZ2RDRUQmE2dm41K2NuYjIxdG56NTdWdi8vK3E5S2xTK2NxYjBSRWhJWU9IYXI0K0hqZGNjY2RHakZpaEx5OXZkVzdkMi81K1Bob3dZSUY2dFdybDU1NzdqbDE3TmhSWGw1ZXN0dnQrdVdYWC9UbGwxOHFQajVlZm41KzZ0T25qMXExYXBWdm1UNzk5Rk01SEE2OS9QTEx4amxyMXF4WmtxUjc3NzNYSTROZlZhaFF3VGlmMmUxMlJVZEh5MmF6T1QyVVRVMU4xZno1ODFXcFVxVUN4Mmk0VU01Z1QvazFGMGMyQW1jZTl1M2JwMkhEaHVuY3VYUHk5L2ZYaEFrVFZMMTY5VnpyMWFwVlMrUEhqOWZBZ1FOMTlPaFI5ZXpaVXdNR0ROQzk5OTViNUdOblpXVXBJaUxDV042MmJadExGNlNvcUNpOSsrNjdPbjc4dUc2NDRRYTkvZmJiZXZubGw3VjU4MllOR0REQWxCSHIwdFBUTlduU0pDTzhwcVdsS1RRMFZGMjdkaldPNTNBNDlPMjMzK3Fycjc2U2w1ZVhldlhxcFMrKytFSkRoZ3hSMzc1OTlmRERENnQ3OSs3cTFxMWJuamRJcDA2ZDByZmZmcXNWSzFZb0l5TkRGb3RGblR0M1ZtaG9xTk9YL096WnM4WVQxQXZEOUgvLysxL2RlZWVkeGtpRmMrZk8xUTgvL0tCSEhubEVuVHAxTXY1OTI3UnBvMTI3ZG1uNTh1VWV1VkRrbEtHZzRBUDN4TVRFNk1zdnY5U0dEUnNrWmQ4Z0R4a3lSSFhxMUxua3RuZmRkWmVtVHAycTBhTkhLeUlpUXA5OTlwbFdybHlwcmwyN3FrV0xGazU5VGVMajQ0M1Jibk8wYjk5ZXk1WXQwL0hqeDdWZ3dRS2phWm9rWTRUUEM1OGtTOWszVWVQR2pWTldWcGJ1dnZ0dWRlelkwZWw5UHVzb3FuWHIxbW50MnJXU3NrZW45RVFOb1R1Qnk1WGEwZmo0ZUwzLy92dHlPQnl5V3EwYVAzNjh5OGViUG4yNjAvWGpndzgrMEtaTm03Ung0MFlOR1RLa3dKRlBMd2Qzcis4WHVoelhYVWw1OW5sTVQwL1hSeDk5SklmRG9kNjllNnRxMWFycTJyV3JmdnZ0TjAyWU1FR1ZLbFZTN2RxMTljNDc3eWdzTEV3QkFRRWFPM2FzMjFOMXpKa3pSMUwyNEVZRmRVWEk2VDlmbUljdERvZkRhRDdab1VNSGovUmx2cHpuMXN6TVRLZHBoeTQxSjdQVmF0V05OOTZvZ3djUEtqRXhVVmxaV1FvTURGUklTSWllZSs0NXAzdGR1OTJ1ano3NlNQSHg4V3JUcG8zNjlldm45RGQ5NFlVWFZMZHVYVTJlUEZtZmYvNjVsaTVkcW9jZWVraS8vUEtMWW1KaVpMRllkTjk5OTZsWHIxNnFXTEZpdm1WYXRHaVJ3c0xDMUx4NWN6VnYzbHdaR1JuYXNtV0x3c1BERlJ3YzdMRXVBVDE2OURBZVpPM2J0MC85K3ZWVHRXclZuTTV4bjN6eWlSSVNFdFM3ZDIvamVoc2VIcTZnb0tCOFd6SG1CRTVxT0F0RzRMeklva1dMTkdQR0RHVm1aaHBOVkFxYUE2eE9uVHFhTUdHQ2hnNGRxcmk0T0kwWU1VSnQyN2JWeXkrL25HOXpqNEtFaFlVcE9UblpPT2x0MkxBaHp5YUIrUWtJQ0ZDcFVxWDA0SU1QcW4vLy9pcGR1clNhTm0ycWpSczNLakl5TWxkVFBIZEZSRVJvN05peGlvcUtVdG15WlRWZ3dBRGo2V2JPUlM4OFBGelRwMC9YM3IxN1piUFo5T2FiYityKysrOVg5ZXJWTldMRUNJMGZQMTUvL1BHSG5uMzIyVnpOUmVMajR6Vm56aHl0WExuU2FLSll1WEpsRFJvMHlPVzV0K3JYcjYrcFU2ZHExcXhaK3Vtbm4zVCsvSGt0WHJ4WU8zYnMwQmRmZkNHcjFhcDc3NzFYWmN1V1ZWUlVsUGJzMldNOEJTNktJMGVPS0RJeVVsYXJWYTFidHk3eWZwQzNwS1FrelowN1YwdVdMRkZtWnFhOHZiMWxzVmlNcCtxdXlNek1WUDM2OVJVZUhxNkRCdzlxMUtoUnFsNjl1cDU3N2prOThNQURrckp2ZGk2ZUpzSm1zK25sbDEvV2tDRkR0R0RCQXJWdTNkb1lSQ3huNm9PTG0reE5uVHBWUjQ4ZVZaVXFWVFJ3NEVEamRUN3JjRWRrWktReHVGM05talV2T1Fyc2xTUXJLMHVqUm8xU2ZIeThwS0oxNjhqWjdrSXZ2dmlpb3FLaWRPVElFZlhwMDBkdnZQRkdzWTQ0NmU3MVBZZloxOTBMYmQrK1hWSjJNSnMvZjc0NmR1eW8wcVZMYThpUUlWcTNicDN4ZlM5VHBveUdEeCt1MTE1N1RXKysrYWFxVnEycVk4ZU9xWExseW5yLy9mZmRta3RWa3ZiczJhUE5temZMMTlmM2tnRWtKM0JlK0lDdVE0Y09lYTdyY0RpTVFYYSsrdW9yZmYzMTEwVXFYMkJnb0ZIN2VEblByWm1abVVZejQ4TEtPVTljaXRWcTFkaXhZN1ZwMHlhbm11WUwzWC8vL2JMWmJCbzdkcXhpWW1LTXNSTzh2THoweWl1djZJa25ucmprNS91WFgzNlJsUDBBcG5YcjFrNGp2UGZ0MjllVW1zT2NiamNYaW95TTFOS2xTMVd6WmsxalVMSE16RXk5OTk1N09udjJyRDc3N0xNOEgyUlR3MWs0Qk03L0V4Y1hwNGtUSjJySGpoMlNwQVlOR21qWXNHRk9UelRpNCtPTkU5MlBQLzVvTkZHclU2ZU9wa3lab3RHalIydm56cDM2K2VlZnRXblRKblh1M0ZrZE9uVElWY05Sa0p6aDMrdlZxNmZTcFV0cjkrN2Qyck5uVDZHZmdwWXJWMDRmZmZTUjB6RnZ2UEZHYmR5NFVmdjM3L2RZNExUYjdaby9mNzdtekptanJLd3MzWERERFJvNmRLalJOQ0V4TVZHLy8vNjdWcTllYlRRSnJGbXpwZ1lOR21TVW9VbVRKdnIwMDA4MWN1UkliZGl3UVJzM2JsVFRwazMxd0FNUHFFbVRKaXBmdnJ5OHZiMjFkZXRXWldabXFsU3BVbnJ5eVNmVnRXdlhJcy90NXVQam81NDllNnBkdTNhYU9YT20xcTlmcjlkZWU4Mm95Zkx4OGRFRER6eWc1Y3VYYTlteVpXNWRLSEpPb3MyYk56ZDFFdVpyMWF4WnM0emgvK3ZYcjYrQkF3ZHE2TkNoK2ZaTnZwVFpzMmRyL2ZyMSt2cnJyeFVWRmFXWW1CaGpnSW5JeUVqOS9QUFBSbk9oQ3krSXpabzFVNk5HamJScjF5NU5uejdkbUNENjFLbFRrckxQR3drSkNmTDM5OWY2OWV1MWJOa3kyV3cyRFIwNjFLbVpLNTkxRkZWY1hKeUdEQm1pdExRMDJXdzJSVVZGNmJISEhqTnFSbEpUVTEyNkRsM0k3RDZjRG9kREgzendnZmJ1M1d1ODV1cGdQUG1Wc1hyMTZwbzhlYkpHamh5cHYvNzZTNk5HamRLcFU2ZE1uMkltUCs1ZTN5L1hkVGRIY25LeUVUZ1RFaEkwYytaTTdkeTVVNk5IajFhalJvMXlQUWdMQ1FsUm16WnR0SGp4WWgwN2RrdzJtMDN2dmZlZVIvcDBseTFiVnJmZmZydWFObTBxUHo4L3BhV2w1ZnRRUDY4QjIvTHFxM3V4bkllRVJYRmg3ZGJsUExlV0xsMWFTNWN1TlpaRFEwT0w5TEFtUC83Ky9ybkNabkp5c25idjNxM3QyN2ZyOTk5L053WnhLbGV1bkJvMGFLQWRPM1lvUFQxZG4zenlpV2JQbm0yTXBsNnZYajNWcUZGRGxTcFZjZ3FoRFJzMlZGUlVsTXFWS3ljL1B6K2RQWHRXQ1FrSnV2LysrM1hISFhkSXl1N205dmJiYnhkWTF2eEdxYzFyOU5pY3FYV2s3TC94QXc4OG9KQ1FFUFhzMlZQWFhYZWQ4ZGxadTNhdFRwMDZwWnR1dWluZlZsTTVBeElST0F0MnpRZk96TXhNTFZxMFNIUG56alZPTm84KytxaGVmZlZWbC9xKytQdjdhK3pZc1pvMWE1WVdMRmlneE1SRWZmWFZWL3IrKysrZDVzZ3FpTVBoMEpZdFd5UkpkOTk5dC96OC9MUjc5MjZ0WExuU3BXWTNGOTlZSERod1FGTDJrekpQV2J4NHNkRysvckhISG5OcWZyQisvWHFub2JPclZhdW1MbDI2Nk5GSEg4M1ZwTGQyN2RxYU5tMmFsaTVkcW5uejVtbnIxcTNhdW5XckxCYUxSbzBhcGFaTm0ycmd3SUZhdW5TcGV2YnM2YkVwYUtwVnE2WjMzbmxIUFhyMGNCcFNYc3B1RHJOOCtYSnQyclJKeWNuSlJacm5LeXNyeTVoOHU3aUczNy9hOWVqUlE3dDI3ZElUVHp4aDlMc3M2dFBwSFBmZGQ1OWF0bXlwelpzMzY4aVJJMnJhdEtreU16TTFmdng0MmUxMlBmbmtrMXE4ZUhHdUNicDc5T2lodm4zN2FzT0dEZHE5ZTdkdXUrMDJuVGh4d25oLy8vNzlxbEdqaHZGa3VVK2ZQcmtlL3BRclY0N1BPbHlXbkp5c3Q5OStXL0h4OGZMMjlsYWZQbjMwMFVjZkdlOG5KQ1NvWjgrZWF0cTBxVjU4OFVXWEJ6RXh1dy9uWjU5OVp0eFVtNkZzMmJJYVBYcTBKazJhcE45Ly83M0ljKys2eXhQWDk4dDUzWld5YjhwenpuVUJBUUZxMmJLbEZpOWVyRkdqUm1uWXNHRk9YUTZPSERtaUtWT21HRTF3TFJhTE1qTXoxYjkvZnozKytPTnExNjVkdmdPWUZVWklTSWpHangrdjJOaFk5ZS9mWCtYS2xkT29VYU55VGJIaGNEaU1tdTRMUTJCZUR6SE9uRG1qWjU1NVJuYTdYWk1tVFhJYWFNbGRWOXE1dGJBUGp1Njg4MDZOR1RQR1dFNUxTOU94WThkMDZOQWhoWWVIS3p3OFhFZU9IREgreGo0K1BycnJycnZVcWxVcjNYMzMzZkwyOWxaS1NvcCsvZlZYclZ1M1RtRmhZZHE0Y2FOVHdNdVptaWN3TUZBTkd6WlVyMTY5MUt0WEwwblpUWUpEUTBQbDUrZG52Q1psMXlKZTZueVMzeWkxRno5SUNBc0xNMGFMUG43OHVNYU5HNmUxYTlmcTNYZmZkV29DbmZPQVI4cHVQcHdmYWpnTDU1b1BuQnMzYnRTTUdUTWtaWjlRKy9YclYrUSttRmFyVmFHaG9XclpzcVUrK2VRVDdkdTNUMUoyRFdOaC9Qbm5uMGJ0VElzV0xWU3VYRGxqSHMzUTBOQWlEVWkwZXZWcVk1TDZ3czU3VmhqdDJyWFR0bTNiOU9DREQrWTZrZDEzMzMzYXZuMjdzckt5OU9DREQ2cHg0OFlGTnFudzl2WldwMDZkMUxadFc2MWZ2MTVyMXF5Um41K2ZjZEc3L2ZiYmRmdnR0eHZyRHhvMFNGTDJnQS91VGd4ODhRMjRsRjFiRmh3Y3JPam9hSzFidDY1SUovcE5temJwOU9uVENnb0tNcWF2Z0dlVkxWdFdYM3p4aGNmbkQ3UllMTHIzM251Tjg4RGN1WE4xNU1nUlZhNWNXZDI3ZHpmNisxeW9mdjM2YXRHaWhUSXlNb3licXB3TG1wVDkzYzRacUNNd01ERGY1a2w4MXVHSzVPUmtEUmt5UkVlUEhwWEZZdEhnd1lOMS9mWFhPNjJ6ZHUxYW5UbHpSaXRXck5DV0xWdlVxMWV2ZkFmdnlJdFpmVGdkRG9lbVQ1OXVmSi9hdEdtamxTdFhGdmxZQmJGYXJlcmZ2Nys2ZCs5dTFCSVZOSy9maFMwWUxqWC8zMXR2dlpYbnlKNFg4OFQxL1hKZWQ2WHNVVCtEZ29KMDh1UkpTVkt2WHIxMDZOQWhiZG15UlZ1MmJORzk5OTZydUxnNExWaXdRTXVXTFpQZGJsZjU4dVhWczJkUDNYNzc3Wm8xYTViV3JGbWpIMzc0UVFzWExsU0RCZzEwenozM3FGR2pScXBUcDA2Unp0MWx5NVpWZkh5OHdzUEROV1BHRFBYczJkUHAvUXVucHJoVUFGaTFhcFhzZHJ0cTE2N3QwYkFwWFhubjFsYXRXbW5YcmwwNmMrYU03cm5ubmp4Ynp2ejIyMjlPZzJ2Tm5UdFhzMmZQZHZvK1NObmpselJzMkZCTm1qVFJIWGZjb1lrVEoyckpraVc2NFlZYlZMMTZkZm42K3FwZHUzWnExNjZkRWhNVDlkZGZmMm52M3IzR1hLdnA2ZW1LaW9wU2RIUzBYbnp4UmFkOVQ1NDhXY25KeVJvNGNLQlRqVzdObWpVOU50L3AwcVZMVmJac1dhV21wcXBHalJxNi9mYmJ0V1RKRXIzNTVwc2FQWHEwMGJKcDdkcTFpb3FLVXZQbXpWV3ZYajNObno5ZjFhcFYwLzMzMysrMFAvcHdGczQxSHpnZmVPQUJyVnExU3VYTGwxZWZQbjN5SFpyYkZTRWhJZnI0NDQrTjRaY0xlNk80YU5FaVNkbk5DM0tlS3JkbzBVSnIxNjdWZ2dVTGNvMDhkeWxoWVdINitPT1BGUndjckppWUdLTi96SVh5dXBqbU53L25oYnk4dkp5ZWdyVnQyelpYclkra1hFTlFGOFJxdFdyVnFsV1hISFFrNXdtcUsvTXF1YXBseTVhYVAzKytmdm5sbHlKZEtITDZWQlEwNGluY2R6bit0a2xKU2JKWUxIcjk5ZGNMYk40NmFOQWdwL2R6bXJSWkxCYjk4Y2NmZXVXVlYvVGVlKzhaL1lzS2c4ODY4blBtekJtOTlkWmJPbno0c0N3V2kvcjA2YU9XTFZ2bXFnWG8wS0dEZ29PRE5XblNKTVhHeG1yczJMRmF2WHExK3ZYcmwrZGdlSmREWm1hbUpreVlvTjkrKzAxUzlseTUvZnIxTXdLbldjMTRMN3lCTFd5encwdXRsek1hOWFWNDR2cCtPYSs3ZS9iczBmNzkrOVcxYTFlamxzZkx5MHREaGd6UmhnMGI1T1BqbzZGRGs1STFDQUFBSExWSlJFRlVoMnJyMXExeU9CeXkyV3pxMkxHanVuWHJadFNpRHh3NFVFOCsrYVMrK09JTGJkdTJUWHYzN2pXYVRvOGZQOTdwNFZwK0QrRXVWcTVjT1EwWk1rUURCZ3pRRHovOG9KQ1FFS2NIS0lVTm5BNkh3eGdSdWJESGR0V1ZkRzRkUEhpd1B2LzhjLzN3d3c5cTI3WnRybFozaHc0ZDBxKy8vdW9VdkR0MDZLRGZmdnROUVVGQkNna0owWTAzM3FoYmJya2wxK0E1VzdkdVZXcHFhcDV6bkpZdlgxNFBQdmlnSG56d1FVa3l3dWF4WThka3RWcWRXdnFzV3JWS216WnRVdE9tVFUwYkMrRDQ4ZU5hdTNhdEhubmtFZVBmdjIvZnZzckl5TkNLRlNzMFpzd1lqUm8xU2hrWkdmcnFxNi9rN2UydFhyMTZLVDA5WFFzV0xKQ1BqNCthTld2bTFKeWJ3Rms0MTN6Z2xMTG5ac3B2cnJ5aXNsZ3NMbzNXR0JrWmFmU1Z1SERlbi9idDIydnQyclZhc1dLRk9uZnVYT2dtS1pHUmtSbzZkS2hLbFNxbGtTTkg2dFZYWDgwMW41V1U5OFcwcUFNMlNFVnZmdVhKUGdjNUNycHBhZGl3b1NaT25KanYrL2ZmZjcvbXo1K3ZzTEF3eGNURXVIUmpGaGtacWJDd01KVXVYYnJRdzJyRGZaZDZTRkpZRjlmb3RHM2JWajQrUGtaZmt2eGNHRGFQSGoycTA2ZFBLekF3VURmZGRKTzJiTm1pM2J0M3ExR2pSbTVQVTVFWFB1dlhscWlvS0EwZVBGaHhjWEd5V0N6cTM3Ky9IbjMwMFh6WGI5S2tpV2JNbUtIUFAvOWN5NWN2MTQ0ZE8vVFNTeThwTkRSVUhUdDJMUEJtMW96dzkvWFhYeHRoODlGSEgxWC8vdjJkQnZ4eDlUcFNtT3RIYkd5c2twT1RWYmR1WFVuNTl4TWROMjZjZnZubEYxV3JWdTMvdFhmblVWR2Q1eC9BdndQSU5nUlF3QVZSTVprU2NhV3hhbjRhdFNwR2pRdWh4YnFFUnExSGhlT0pKaEtwTVJGVW9HcHJZald1SmRaNk5GSnROVnBVZ29oUlZEUVZsN29CN2dZZElpSTRPQ3lETTNOL2YzRG1IbUJtWUFhNElQRDkvR1dHWWJpQmUrOTduL2Q5M3VkQmZIeDhnendiTlBUNFhwMFU0MjVDUWdKa01obmVmZmRkTWVBRUtvTDJodzhmWXRPbVRRQXFncnF4WThkaTZ0U3BhTisrdmRIbmRPL2VIWEZ4Y2NqSnljSFJvMGVSa3BJQ2UzdDdvLzJmUGo0K1J1ZGg1WDZvbGZuNysyUDI3Tm5ZdG0wYjFxMWJCNFZDSVZZZ3JoeUExM1N2emN2TEUxZHV2LzMyVyt6ZHU5ZnNlMnRTK1hkVDNhdDJiKzNUcHcvKy9lOS80OGNmZnpRS09BMHByMis5OVpiNG1vdUxTNjBaRG1xMUdpVWxKWEIwZExSb2NjWEJ3UUVLaFFJS2hhTEs2L2Z2MzhmWFgzOE51VnlPVHo3NVJIeTlyS3dNdWJtNVJwa2JkYlZ6NTA3bzlYcU1HemRPRERnQjRPT1BQNGF0cmEyNHYvdkFnUU40OHVRSnBrMmJKdjdkUHZqZ0E3RjNkK1huRGFiVVdvWUJKOHczWm04c2dpQmd3NFlOQUNvR2pzcU5xWHYxNmlVV0pObXdZVU9WMlUxei92ZS8veUU2T2hxbHBhV0lpWWxCbHk1ZElKZkx4VXBzbFZuYWg5TlM1bTVPZCsvZWhZMk5qZG1iaGhRUE5UVU53cVlHeHNwZWYvMTFkT25TQlRrNU9VaEpTYW14TjJoMUJ3OGVCRkF4YTErWGZSdFVOMUpNV2dEQUcyKzhZWFhSaTZOSGp3SUFCZzRjaUlDQUFLU25wK1BRb1VOV1Y1dTFGTS8xMWlNakl3T3JWcTFDVVZFUjdPenM4T21ubjFxVUl1dms1SVNQUC80WVE0Y094Wi8vL0djVUZCUmd5NVl0U0V0TFEwUkVoTmx6U0lvOW5FRkJRVWhNVE1Ta1NaTk1UaFJabThacnlmaGg2Qk01WWNJRUxGeTQwT1I3TWpNenhUMXpDeFlzYUpCbmc0WWUzMDFwNkhFM0l5TURHUmtaR0RCZ0FIeDhmSXkrSGhnWWlQVDBkSXdmUHg0VEpreXdxRkJZbHk1ZE1HL2VQTXllUFJzNU9UbEd3ZVcyYmR0cTdjTloyVzkvKzF1a3A2ZmoyclZyaUltSndhWk5tK0RnNEZDbFlKQ2xxNExQbnorMzZIM1dhb3g3YTFsWm1jWFBULzM3OTRlVGt4Tk9uRGlCZWZQbWliOXZyVmFMcEtRaytQajRHQVdDUUVYMTNqMTc5dFQ0MmRZY2g2SFBwVUZCUVFHV0xWc0dqVVlEZjM5LzdOdTNEems1T2NqSnlVRmVYaDRVQ2dVMmI5NXNka1cvSm9ZVmZLQ2k0dkxKa3lmUm8wY1ArUHY3RzczUGNGL0l5OHZEN3QyNzBhbFRKM3p3d1FmaWU5NS8vMzE4OTkxMzJMOS9QOGFQSDQ4T0hUcEFFQVNVbDVmRDF0YldhRDh4VmNXQTh4Vnc1TWdSWkdWbEFRQm16SmhoZE5MT21qVUxDeGN1UkVaR0JvNGRPMVpqcXNHRkN4Y1FGUlVGQUZpMmJKazRpMlZqWTFNbExTOHlNdExpVktENjBtZzBDQXNMZzR1TGk5WGx1K3VqdmcyN2h3OGZqbi85NjE5V3JVanBkRHBjdlhvVk5qWTJUVllKc2JVN2N1U0kxYWt0TlQzWUFMQ3FmKzJMRnkvRWxMYXhZOGZpRjcvNEJUWnUzSWl6WjgvaTl1M2JGdTMzc2hiUDlaYXZ2THdjMzN6ekRRNGVQQWhCRU9EbTVvYW9xQ2lySzJEMjc5OGY4Zkh4K09xcnIzRDI3Rm5jdUhFRFlXRmhpSWlJRU5QZUtwTmlENmVucHllMmJ0MXFjbCt4Vk02Y09RTUFabnR4Q29LQVRaczJRUkFFQkFZR1Z0a3pKd2dDTWpNejY3VFByeUhIZDJ2VVo5dzExTFdZTm0yYXlhLzM2dFVMMzM3N0xlenM3S3llTEU1SlNXbVExU3FaVElaUFAvMFVjK2ZPUlc1dUxqSXpNeEVRRUNBKzE5UTJXZENoUTRjNjdRbE1TRWpBamgwN0lBZ0NRa05EYTMyL2xQZFdReXJ6ZSsrOUo3NTI0c1FKcU5WcWsrOTNjSERBMEtGRGNlellNU1FuSjR1cjdjbkp5WGoyN0puWkxDRjNkM2V6RTA4cWxRcEZSVVZ3Y1hGQjI3WnRhL3ovZXZUb0VRUkJNQXFnTXpNenhSb2pWNjVjd1pVclZ3QlVQTGQ2ZTN0ajBLQkJWZDV2NlNSWTlRa3ZRMVg3RHovODBPejNhTFZhckZtekJtVmxaVlVtbmZSNlBWNitmSWxKa3laaCsvYnQyTEZqQjVZc1dTSUd3RTI5Y05VY01PQnNZZzhmUGhSdjdnRUJBU1o3aFBYczJST2pSbzFDYW1vcU5tellnRGZlZUVOTUM2b3VJQ0FBYjcvOU5zYU5HMWRqWlZ4TEc0SS9mdndZWDMvOU5ieTl2YkZnd1FLTHZxZTY1bnBCQmdVRklUZzQyS3A5dmJhMnR2ajczLytPcTFldjFxc2lIelZmTzNic2dGcXRSbzhlUGRDN2QyOEFGUlVHOSs3ZGl5MWJ0dURMTDc5ODVmWTY4bHgvdGQyN2R3K3JWcTBTSzQzNyt2b2lKaWFtemdHYnE2c3JsaTlmanNURVJHemR1aFUyTmpidzgvTnJ3Q091WFdNR200YlZFcGxNVm1XRnNiTDkrL2NqT3pzYjdkcTF3L3o1ODhYWHRWb3RJaUlpa0oyZGpYWHIxaG10ak5Ta29jZDNhOVJuM08zU3BRdmF0MitQUG4zNm1IMVA1UUJLSnBPWlhBbXR6QkJzTkNSdmIyOHNYcndZM2J0M0YvdDhXaHB3QWhXQjNjT0hEODIydTZqKzN2WHIxeU1wS2NtcXpBSXA3NjFsWldXUXkrWDQ2S09QeE5jdVg3NXNOdUFFZ01tVEp5TWxKUVc3ZCsvR3FGR2pvTmZyc1hQblRzamw4aXJwM3BVRkJ3Y2pPRGpZNU5lV0xGbUNpeGN2SWp3OHZNYkpFa0VRTUdiTUdOaloyUm5WUXVqUm93ZDhmWDNSclZzMytQcjZvbXZYcnVqYXRTdDhmSHhNQnVxV1RvSlZud3daTm13WVhyNThpUUVEQnBqOW5yVnIxK0xxMWF1UXlXUll2WG8xeXN2TFVWNWVibFI3NGNTSkUxWFM0SmxPV3pzR25FMm9xS2dJeTVZdFEwbEpDUndjSEtya3JWY1hIaDZPakl3TXFGUXFSRWRIWTkyNmRTYXIyclZwMHdiUjBkRkdyMXRUcUtReUR3OFAzTDkvSDFldVhFRndjSENkMHFzTVBacnFXMld6c1ZYZkdHK3BObTNhMUxyZmoxcW1qSXdNSEQ1OEdFRFZQYVdUSjA5R1ltSWlybDI3aGdNSERsUXB2ZjRxNExuK2FqdHo1b3dZYkU2YU5BbHo1ODV0a0FtOGlSTW5vaytmUG5qOCtERjhmSHhNcmxiVmQ3dEQ5VlM3K1BqNFdsUFVHM3FMaFdGMXMxZXZYaWJUUDVWS3BkaHVKQ0lpb3NvS2pKMmRIWHIyN0ltYk4yOWk5ZXJWMkxwMXE5bitqNVZKTWI1Ym96N2pibEJRa0ZWdG1Sd2NIR29OQWlaT25JaXlzaktyajZVMjFZTjR3OCt3Sk12bHdJRUQrTnZmL29aZi92S1htRHg1c3RsQXBLU2tCQ3RYcnNURml4ZkZ5WnFhZ3ZIS3BMeTNscGFXV3IyVndkZlhGeU5IamtScWFpbzJidHlJbHk5Zm9yQ3dFRE5tekxENnM3S3pzM0hwMGlXeE5VcHR4MnBxZFJPb2VNNDBUTXhJYWZEZ3diWCszUUlDQXBDYW1pcE9qbmg1ZWNITnpRMXVibTVpbjlEOC9Iejg4TU1QMkw1OU95SWlJZ0EwdndXVnBzQ0FzNG1VbEpSZytmTGxZcSsrVHo3NXBNWU41VzV1Ym9pTWpNUVhYM3lCSjArZVlOR2lSVmk3ZHExRmc0SWdDSGorL0htZDlsZzVPanBpMnJScDJMUnBFK0xqNDdGeTVVcXJQeU03T3hzQW1xd2lJbEZqZVB6NHNkZ0hMekF3c0VvRlJqYzNOOHljT1JPYk4yL0c5dTNiNGVmblovRURDOUh2Zi85NzVPYm1ZdVRJa1RYT3p0ZUZyNit2R0FEV1o3K21wU3haQ1dqb29rR0dnaWhEaHc0MStwcFdxOFdxVmF1ZzBXZ1FGQlJrTWpObzFxeForUEhISDVHVGs0T05HemRpOGVMRk5mNjh4aHpmemFuUHVOdWM3MDJHbm9zMVZSUTNNQlM3dVh6NU1pNWZ2Z3hmWDE5TW1USUZJMGFNRUxkUjVPWGw0ZlBQUDhlREJ3L2c0K09EdUxpNFYrSlpScTFXbzdpNHVFNlpBdUhoNGJoMDZaS1lVdHkxYTFkTW1UTEZxczhvTFMzRjJyVnJJUWdDSms2Y1dHdC8zOExDUWdEV1Q0Qm90VnJjdm4zYmJDcThOWnljbkdxZExBb01ERVRuenAyaFVDak12cmUwdEJRNm5RNGZmdmloVlN2cXJSMER6aVpRV0ZpSXBVdVg0czZkT3dDQWtKQVFpMUl6Qmc0Y2lKa3paMkxIamgzNCtlZWZzV0RCQW56MjJXZTFGaUxKeXNwQ2VYazVPbmZ1Yk5IeDZmVjZQSGp3QUNxVkNpcVZDbHF0RmpLWkRPZk9uY09OR3pjc1RzY0ZLb0pkdzRyUGhRc1hFQnNiaTJIRGhtSFFvRUc4UUtuRnlNM05SV1JrSk5ScU5ieTl2YXVrNUJrRUJRWGg5T25UdUhidEdxS2lvdkRWVjE4MVdPVTlhdGxrTWhuKytNYy9TdjV6YWxxbFVxbFVTRWxKd2FSSmsweXVIaW1WU3VUbDVhRnYzNzcxTHA3UmtFV0RIajkrak51M2J3T0FVWTl0UVJEdzE3LytGVmxaV1hqOTlkY3hkKzVjazU5aGIyK1BSWXNXWWRHaVJUaDI3QmdHRHg2TUlVT0dtSHh2WTQvdnByVG1jZmZGaXhjQUxBczRaOHlZZ2VEZ1lIejMzWGM0ZVBBZ0hqeDRnRFZyMW1ESGpoMElDUW1CUXFGQWJHd3NDZ29LMExkdlh5eGZ2cnpXd0txeC9QVFRUd0FncGhKYnc5WFZGZjM3OThmeDQ4Y0JBTC82MWErc1Nna3RMUzFGVkZRVUhqeDRBRzl2YjR1S0lUMTc5Z3dBYXQzbldWQlFnRnUzYnVIR2pSdTRjZU1Hc3JPelVWNWVYbU0xNElaa1oyZFg2NFNMazVNVGxpMWJCZ0RpL214THNoNWFPd2FjamV6dTNidFlzV0tGT1BNNWJ0dzRzNE9jS2RPblQwZFJVUkgyNzkrUGdvSUNSRVpHWXVyVXFaZytmVG9jSFIyaDErdng5T2xUdEcvZkhqS1pEQ3FWQ2x1M2JnVlFVZTc2d1lNSE9IUG1ESXFLaWxCVVZJUVhMMTZJZ2FXaGJZcEtwVEpxeG11d2E5Y3VyRjY5MnVqMUpVdVdHS1h0cXRWcXJGdTNEbGxaV1hCeGNZR2RuUjFPblRxRlU2ZE9pYjJNaGc4ZmprR0RCbUhwMHFXczhFWE4wcU5IanhBWkdZbW5UNS9DMmRrWjBkSFJKck1KYkd4czhObG5uMkgrL1Brb0xDekVva1dMRUJNVEkrN3pKSG9WNWVUazRPREJnMGhPVGhaNzZGVlBEOVhwZElpTGk4T3RXN2ZnNnVxSy8vdS8vOE03Nzd5RC92MzdTNzYzcVhMZlJWTjdvdzFWWi8zOC9LcFViQzRzTE1UNjlldHg5dXhaeU9WeVJFVkY0ZVhMbDFDcFZDZ3VMb1phcllaS3BjTHo1OC94L1BsenFGUXF1THE2UXFWU1lmMzY5ZWpUcDQvUnZqeXB4L2ZxV3RLNDIxQzlNRE16TXdHZ1NoWFVtcmk2dW1MR2pCbml0b2NEQnc0Z0x5OFBtemR2RnQ4emZQaHdMRm15UkpLV1ZuVmw2TkZzYmNCWlVsS0NOV3ZXSUQwOUhZNk9qaWd2TDhlQkF3ZWcwV2dRSGg1ZTY0VEV2WHYzRUJjWGg1OSsrZ2x1Ym02SWlZbXhLTGczckxpYjJwTzZiOTgrM0x4NUU3ZHUzY0xUcDArcmZNM2QzUjBEQmd4NFphdWczNzE3RndEcW5RTGZHcnc2VjA4THA5VnFzV2ZQSGlRa0pJZ0RaRkJRRU9iUG4yOTFBWkd3c0REWTI5c2pJU0VCZ2lBZ0lTRUJ5Y25KaUl5TXhGdHZ2WVU1YytaQW85SEF5Y2tKcGFXbDBPdjFlTzIxMXpCaHdnUThmUGdRTzNmdU5QcE1aMmRuZUhoNHdOL2ZIeDRlSHZEMDlJU1hsNWY0YnhjWEY0U0ZoZUhpeFl2SXpNdzBLcHhnS01RZ0NBS3lzN054NnRRcEpDVWxvYmk0R0U1T1RvaU9qa2FmUG4xdzhlSkZuRGh4QW1mT25FRmFXaHJTMHRMZzVPU0VkOTU1QjRHQmdSQUV3ZWozb2RGb01IdjJiS05qWHJod29kRmdXYm1YbXlVVjVBQmc5KzdkVUtsVUZsZmFyT2x6YTl0N1ZKZXFlR1FkcVpwNG0zTHg0a1hFeHNaQ3JWYkR3Y0VCc2JHeE5SYWc4UEx5UW14c0xDSWlJcUJXcXhFWkdZazVjK2JnL2ZmZmgwd200N2xPcndTdFZvdjA5SFFjUFhvVWx5NWRFdmN6OWUvZkg0TUhEelo2djBhandkQ2hRNkhYNjNIbnpoMGtKeWNqT1RrWmNya2N3NFlOdzhpUkk5R3ZYNzk2RjhzU0JBRTZuYTdLZzc5aGY2WmNMamNaM0JvQ3p1cXJteGtaR1RoNzlpeUFpaFdiV2JObVdWelVwckN3RUJzM2JzVFNwVXNCTk43NFhuMVBuNVRqcmpVMEdrMnRmWkJycTRwdmJ1WExrSXBaV1U1T0RwUktKVHAyN0FoM2QzYzRPVGxCcDlQaHdvVUxTRXhNQkFDcnE0RTdPenRqeXBRcENBNE9SbEpTRXZiczJZT0NnZ0lBRmF2RS8vakhQeEFTRWxMam5zekd2TGVtcGFVQmdGRUt1RWFqTVZ0Vi9lVEprNGlQajBkZVhoNDZkdXlJbFN0WDR1ZWZmMFpjWEJ5T0hEbUN5NWN2WTg2Y09VYlhDbEN4SnpnaElRR0hEeCtHWHErSHQ3YzNZbUppcWdTOHo1NDl3NHNYTCtEcTZncTVYQTRIQndmb2REcGN1M1pON0hOYWVhdUp3Ymx6NTNEOStuVUFGZFdEQXdJQzBMZHZYL1RxMWN0a1pwNFViZlJxY3YvK2ZXZzBHbmg0ZUVBdWw4UEp5UWw2dlI1WldWbml5cXMxeGNSYUt3YWNqU1FqSXdPN2R1MENVTEZrUDMvK2ZFeVlNS0hPbi9lSFAvd0IzYnQzeDdwMTYxQmFXZ3E1WEE0L1B6L0laREowN2RvVjJkblpLQzR1aGt3bVE4K2VQZkhSUngvQjNkMGQ5dmIyQ0EwTlJmdjI3ZUhsNVFVdkx5OTRlbnBDTHBmWCtqTkhqeDZOUTRjTzRlelpzM2p6elRlUm01dUwvUHg4NU9ibTR0R2pSN2g3OXk2eXNyS3FWRWdiT0hBZ3dzUER4UXAyQXdjT3hNQ0JBMUZhV29xMHREU2twS1RnNnRXclNFbEpRVXBLQ2p3OFBEQnExQ2lNSGoxYTNGZWsxK3ZGa3RtVlZaOEpxODdVOTVoamEydGJyLzB5OU9vdzFVQzhOdVlhak5mazNMbHpXTDU4T2ZSNlBWeGNYQkFiRzJ0UnVybWZueDlXclZxRnp6Ly9IQ1VsSmRpNmRTdmVmUE5OOU96WmsrYzZOYW5NekV3a0p5Zmo5T25UWXNhTGc0TURBZ01ERVJ3Y2JIWWZsYk96TTZaT25ZcXBVNmRDcVZUaXhJa1RTRTFOeGFOSGo1Q1VsSVNrcENSNGVub2lKQ1NrWGdXejFHbzFmdk9iMzhEUjBSR09qbzRRQkFFcWxRb0FUQlpZeWNyS2dsS3BCQUNqRk5oZi8vclgyTFp0RzFRcUZRUkJnS3VySzlxMmJZdTJiZHZDM2QwZDd1N3U0ci9kM056RTE2NWZ2NDYvL09VditPR0hIekI4K0hBTUdUS2swY1ozdlY3ZmFPT3VOUVJCcUhjZjVOMjdkMXZjaC9QcDA2ZjQ0b3N2ekg2V201dGJuU2NlN2UzdEVSUVVoSEhqeHVFLy8va1A5dTdkaStmUG4yUHYzcjA0ZVBBZ3dzTEN6UDV0Ryt2ZWV1N2NPZHk3ZHc4ZE8zYUVuNThmdG16WmdpZFBucUNzckF4NWVYa205MEN2V2JOR1RLRWRNR0FBbGl4WkFsZFhWM1R2M2gxcjE2NUZkSFEwbEVvbFZxeFlnVzdkdWlFcUtncGR1blRCaFFzWGNQejRjWncrZlZyY1hqVisvSGpNbVRQSDZMbng2dFdyK05PZi9pVCt0MHdtZzB3bUV5ZEgvZjM5VGU2akRna0p3ZWpSb3hFUUVHRFIvdGk2dGtXcHEvUG56MWRKODVmSlpGVW1wOXpjM0RCMjdOZ0crVmt0R1FQT1J2TDIyMjhqTkRRVTU4K2Z4K0xGaXkwcXcxMmJFU05Hb0hmdjNvaVBqOGZNbVRQRnZRVWJOMjZFVnF0RmVYazU3TzN0cTh3R096czdXOVY4dURMRFhoUi9mMy9vOVhxc1dMRUM5Ky9mTjNwZnQyN2RNSGp3WUl3YU5jcnNBNHFUa3hQR2pCbURNV1BHSURjM0Y5OS8vejFTVWxMdzlPbFQ3TnUzRHc0T0R1TEE1K1RrSlBscWlZdUxDM2J2M2kzcHo2REdZYXFCZUcxcTY4TnBTdCsrZmRHcFV5ZlkyTmhnK2ZMbFZxVTI5ZTdkRzE5KytTV2lvcUl3ZmZwMHNiOGZ6M1ZxU2xsWldUaHk1QWlBaW9tUnNXUEhZc1NJRVZhbHMzbDdleU0wTkJTaG9hRzRlZk1tdnYvK2U1dzhlUkw1K2ZrMXB0ZktaTEphVS9OZWUrMDFlSGg0NE5teloySTFVbGRYVi9UcjE4L2t2bW1kVG9lQWdBQVVGaFlhWFo5dDJyVEJwazJiMEtaTkc3aTd1MXVjV3VydDdZM1UxRlN4elFyUWVPTjdZNDY3MW5CMGRCUlhGczJwUzVWYW1VeG1jaks4VzdkdWNIRnhFWXUzR01qbGN2VHUzUnR6NXN5cGQxVjhlM3Q3aElTRVlNS0VDVGgwNkJEMjdkdUhrcEtTR3Z2ZU50YTk5Y21USitqUW9VT1ZWVkxEYXIySGh3ZkN3OE9Odm1mY3VIRzRkT2tTd3NMQ01HTEVpQ3BmNjlHamg5aGJNakV4RVowNmRSS0R1c1RFUkp3L2Z4NHltUXhEaGd4QmFHZ29GQXFGeWVOU0tCVHc4dkpDZVhrNVhyNThDWjFPQjN0N2UzVG8wQUdEQmczQzVNbVRUYVlsbTlzUGJVNWQyNkxVbForZkh4d2RIYUhSYUNBSWdoaHN1cm01b1YrL2ZwZ3hZMGF6NjhMUUZHVEZ4Y1VOMnhpcEVhU25weU13TUxEUmY2NWFyVVpjWEJ3QUlEbzYycUs4OWNvRVFZQmVyN2VxaWZ5ckxDTWpBOTk4OHcwNmQrNE1YMTlmS0JRSytQdjcxN2tNdUY2dngzLy8rMStrcGFWaDRjS0ZMYjY0UVgwY1AzN2NaR3JicTA3S2EvZWYvL3duQU9CM3YvdWQxZnVTOUhxOStNQVVGQlJVNDN2UG56OFBuVTZISVVPR1FLbFV3dDNkSGM3T3puVTY1dExTVWhZYnFBWFBkZXNvbFVxeEw5LysvZnV0K3Q2U2toTHMyclVMWThhTXFWUGdVZFBucHFhbTR0MTMzNjMzZmQyd1dtSllQYkdFVnF0dDBQMTN6NTQ5ZzF3dXIvSU0wRmpqZTFPTXUrKzk5eDdhdFd0bk1wZ2FQWHEwVlFGbjlRazFRL1pHWGZmQWFiVmFzZWVvbFBmU2twSVMzTHAxcTA1Rm5LU2dWQ3JScVZNbjhSb3dsVzRPQUVsSlNTZ3ZMMGRRVUpDNENGR1QyN2R2bzFPblR1SWtrMHFsd3VIRGh4RVlHTmprbVRISGp4K0hYcSt2c2Q5blpjZU9IWU5NSmpNYmVNYkZ4Y0hUMHhQejVzMno2UE1FUVlCV3E0VmVyNGVkblozazEzcHpIZnZrY3JuSkd6TURUcUptcUxuZWlIanRrclY0cmhNUlVXdlRYTWMrY3dIbnExR2VqSWlJaUlpSWlGb2NCcHhFUkVSRVJFUWtDUWFjUkVSRVJFUkVKQWtHbkVSRVJFUkVSQ1FKQnB4RVJFUkVSRVFrQ1FhY1JFUkVSRVJFSkFrR25FUkVSRVJFUkNRSkJweEVSRVJFUkVRa0NRYWNSRVJFUkVSRUpBa0duRVJFUkVSRVJDUUpCcHhFUkVSRVJFUWtpV1laY05yYTJrS24welgxWVJBMUNaMU9CMXRiMjZZK2pEcmh0VXZXNExsT1JFU3RUWE1lKzh4cGxnR25nNE1EMUdwMVV4OEdVWk5RcTlWd2RIUnM2c09vRTE2N1pBMmU2MFJFMU5vMDU3SFBuR1laY0xacjF3NUtwYktwRDRPb1NTaVZTclJ0MjdhcEQ2Tk9lTzJTTlhpdUV4RlJhOU9jeHo1em1tWEEyYmx6WitUbjU2T3dzTENwRDRXb1VSVVdGaUkvUHg4K1BqNU5mU2gxd211WExNVnpuWWlJV3B2bVB2YVoweXdEVGx0Yld5Z1VDbHkvZnAyRE9iVWFoWVdGdUg3OU9oUUtCV3hzbXVXbHkydVhMTUp6bllpSVdwdVdNUGFaSXlzdUxoYWEraURxU3FWUzRjNmRPL0QwOUlTM3R6ZGNYRnhhM0NaYmF0MTBPaDNVYWpXVVNpWHk4L09oVUNqZzV1YlcxSWRWYjd4MnFUcWU2MFJFMU5xMHRMRlBMcGZMVEwzZXJBTk9vT0lQOWZqeFl4UVdGcUtzckl4VkFhbEZzYlcxaGFPakk5cTJiWXZPblR1M3FBZFZYcnRVR2M5MUlpSnFiVnJhMk5kaUEwNGlJaUlpSWlKcVd1WUN6cGFWSUV4RVJFUkVSRVN2REFhY1JFUkVSRVJFSkFrR25FUkVSRVJFUkNRSkJweEVSRVJFUkVRa0NRYWNSRVJFUkVSRUpBa0duRVJFUkVSRVJDUUpCcHhFUkVSRVJFUWtDUWFjUkVSRVJFUkVKQWtHbkVSRVJFUkVSQ1FKQnB4RVJFUkVSRVFrQ1FhY1JFUkVSRVJFSkFrR25FUkVSRVJFUkNRSkJweEVSRVJFUkVRa0NRYWNSRVJFUkVSRUpBa0duRVJFUkVSRVJDUUpCcHhFUkVSRVJFUWtDUWFjUkVSRVJFUkVKQWtHbkVSRVJFUkVSQ1FKQnB4RVJFUkVSRVFrQ1FhY1JFUkVSRVJFSkFrR25FUkVSRVJFUkNRSkJweEVSRVJFUkVRa0NRYWNSRVJFUkVSRUpBa0duRVJFUkVSRVJDUUpCcHhFUkVSRVJFUWtDUWFjUkVSRVJFUkVKQWtHbkVSRVJFUkVSQ1FKQnB4RVJFUkVSRVFrQ1FhY1JFUkVSRVJFSkFrR25FUkVSRVJFUkNRSkJweEVSRVJFUkVRa0NRYWNSRVJFUkVSRUpBa0duRVJFUkVSRVJDUUpCcHhFUkVSRVJFUWtDUWFjUkVSRVJFUkVKQWtHbkVSRVJFUkVSQ1FKQnB4RVJFUkVSRVFrQ1FhY1JFUkVSRVJFSkFrR25FUkVSRVJFUkNRSkJweEVSRVJFUkVRa0NRYWNSRVJFUkVSRUpBa0duRVJFUkVSRVJDUUpCcHhFUkVSRVJFUkVSRVJFUkVSRTFIejhQMHZCWVRCdjFKeG9BQUFBQUVsRlRrU3VRbUNDIiwKCSJUaGVtZSIgOiAiIiwKCSJUeXBlIiA6ICJtaW5kIiwKCSJWZXJzaW9uIiA6ICI5Igp9Cg=="/>
    </extobj>
    <extobj name="C9F754DE-2CAD-44b6-B708-469DEB6407EB-5">
      <extobjdata type="C9F754DE-2CAD-44b6-B708-469DEB6407EB" data="ewoJIkZpbGVJZCIgOiAiMTU4MTU0ODUzNjU3IiwKCSJHcm91cElkIiA6ICIxNDExMDg3ODkiLAoJIkltYWdlIiA6ICJpVkJPUncwS0dnb0FBQUFOU1VoRVVnQUFBYklBQUFJS0NBWUFBQUJHQXNxWkFBQUFDWEJJV1hNQUFBc1RBQUFMRXdFQW1wd1lBQUFnQUVsRVFWUjRuT3pkZVh4VTFkMC84TStaZlRMWjl3MlNFTlpBUU5rVUVNUXEyaXFpcUlCYVhDcXQ0bU45SG4xY0grdUMxZFphYmEyMTRvYjZxMnZCZmFFV0VWRVVaTjkzQ0lRbCs3N1BmbjkvVEJJeTJXZHlKemQzNXZOK3ZlWTFtVHR6enYwYVF6NjU5NTU3anBBa1NRSVJFWkhLQ0NFRUFHaVVMb1NJaUtndkdHUkVSS1JxRERJaUlsSTFCaGtSRWFrYWc0eUlpRlNOUVVaRVJLckdJQ01pSWxWamtCRVJrYW94eUlpSVNOVVlaRVJFcEdvTU1pSWlValVHR1JFUnFScURqSWlJVkkxQlJrUkVxc1lnSXlJaVZXT1FFUkdScWpISWlJaEkxUmhrUkVTa2Fnd3lJaUpTTlFZWkVSR3BHb09NaUloVWpVRkdSRVNxeGlBaklpSlZZNUFSRVpHcU1jaUlpRWpWR0dSRVJLUnFERElpSWxJMUJoa1JFYWthZzR5SWlGU05RVVpFUktyR0lDTWlJbFZqa0JFUmthb3h5SWlJU05VWVpFUkVwR29NTWlJaVVqVUdHUkVScVJxRGpJaUlWSTFCUmtSRXFzWWdJeUlpVldPUUVSR1JxakhJaUloSTFSaGtSRVNrYWd3eUlpSlNOUVlaRVJHcEdvT01pSWhVVGFkMEFVUkVmZWFzZzVUL0lxVFNyNERHNDRDclVlbUtCaVp0R0JDV0JaSDRDNGpNT3dCZGhOSVZ5VUpJa2lRcFhRUVJrYitraXU4aDdiMGJJbjRtUlBvdmdmQ1JnTmFpZEZrRGs2c0JxRDhJNmZTN2tNcS9neGp6SEVUYytVcFg1VGNoaEFBWVpFU2tZcDRRK3kxRTdzc1FzZE9VTGtkVnBNcjFrUFlzaGhqeklrVGNES1hMOFF1RGpJalV6VmtIOS9yem9jbjlCeEE3VmVscVZNa1RabmRDTSsxN1ZaNW1iQWt5RHZZZ0lsV1M4bCtFaUovSkVPc0RFVHNOSW40bXBQd1hsUzZsVHhoa1JLUktVdWxYbm10aTFDY2kvWmVlUVRJcXhpQWpJblZxUE80WjJFRjlFejRTYU14WHVvbytZWkFSa1RxNUdqazZVUTVhaTJjMG80b3h5SWlJU05VWVpFUkVwR29NTWlJaVVqVUdHUkVScVJxRGpJaUlWSTFCUmtSRXFzWWdJeUlpVldPUUVSR1JxakhJaUloSTFSaGtSRVNrYWd3eUlpSlNOUVlaRVJHcEdvT01pSWhValVGR1JFU3F4aUFqSWlKVlk1QVJFWkdxTWNpSWlFalZHR1JFUktScU9xVUxJQ0tpanBZdFd3WUF1T3FxcXhBYkc2dHdOUU1iajhpSWlQclo4ZVBIOGQ1Nzc4SHBkSGI2dmlSSldMNThPWll2WDQ3cTZ1cCtyazU5R0dSRVJQM3MyV2VmeFp0dnZvbGJiNzBWZS9iczZmQysyKzF1L1ZxajRhL3BudkRVSWhHRnRNcktTaXhZc0VEV1BqLy8vSE9ZemVZdTMzL29vWWZ3ekRQUFlOKytmYmpubm50dzJXV1g0VGUvK1EzQ3dzSUFlSTdJV2dnaFpLMHRHREhJaUtnZlNZQ3pIckNYQS9ZS1NLNDZ3TmtBdU9yYlBUYy8zQTVBY3A1NXVCMkE1UEo4SFFEUjBkRitCNGZiN1VaTlRVMnZQcHVXbG9ibm5uc09IMzc0SWQ1ODgwMTgrZVdYMkx4NU0rNjU1eDZNSHovZUs4aDRSTll6QmhrUnljTlpCelNkZ21RdEFKcE9BZGJUZ0wwTXNKZEJzcFUxaDFjWjRMWXJYV21YM256elRZU0hoL3ZWdHF5c0ROZGZmMzJ2UHkrRXdMeDU4ekIrL0hqODRROS93S2xUcC9EZ2d3L2loUmRld09EQmcxcy9wOVB4MTNSUCtCMGlvbDZTUEdGVWZ3UlN3eEdnNFNqUWVBeVM5VFRRZEJwdzl1NW9KSlNWbFpVaElTSEJhMXQyZGphV0xsMktGMTU0QVM2WEN5TkdqRUI5Zlgzcit3eXludkU3UkVRZDJTc2cxZTBHYXZjQzlZZWFnK3NJNEt4VnVqTFZLaXdzeE8yMzM0NnhZOGZpemp2dlJHSmlZdXQ3SnBNSjk5MTNIMXd1RndEQTRYQzB2cWZWYXZ1OVZyVmhrQkdGT21zaHBOcGRRTzBlb0hZWHBMbzlnTFZRNmFxQ1RtbHBLWXhHSXpadTNJaWRPM2ZpcHB0dXdsVlhYZVYxRGF3bHROb095emNhamYxZXE5b3d5SWhDaWVRRTZ2WkRxdDRFVkczMlBETzArc1ZaWjUyRlpjdVc0Ui8vK0FmV3JsMkxWMTU1QmQ5Ly96M3V2LzkrREJvMHlPdXpWcXUxOVdzR1djOFlaRVRCVEhJQU5kc2hWWHdQVkcyRVZMMFZjRFVxWFZYSWlveU14RU1QUFlTWk0yZmlyMy85S3c0ZVBJakZpeGZqVjcvNkZhNisrdXJXRVpNdFFTYUU0RFd5WHVCM2lDaW9TRUJESHFTSzc0Q0s3eUJWL3VnWjdrNER5dFNwVXpGeTVFajgrYzkveHJadDI3Qi8vMzVjYzgwMXJlKzNCRmwzOTZMUkdRd3lJclZ6MnlGVnJnTksvZzJwZkExZ0xWQzZJdXFGMk5oWVBQWFVVL2ppaXk5d3dRVVhlTDNYTW1xUlFkWTdERElpTlhKVVF5ci81a3g0dVJxVXJvajhJSVRBbkRsek9teHZDYktXbVQ2b2V3d3lJclZ3VkVNcStRSW8vaFJTNWZxQXpXNUI4cnZsbGx0OCtueExrQlVYRi9lcTdaZ3hZL0MvLy91L2Z0VVdEQmhrUkFPWnF3bFMyWCtBb284Z2xhM3hETjRnMVRsMTZwUmY3UndPUjYvYUppVWwrZFYvc0dDUUVRMDRFcVRLRGNEcHR5R1YvanY0UmhscWpJQWhIakRFUWVoakFGMDRvQTBIZEJaQTIveG8rVnBqQW9RT0VGclBzK2JNMTlMV2EzcmUxd0N4ZXZYcVhuKzJyS3dNTjk1NEk1eE9KeDUvL0hGTW5UbzFnSlVGQndZWjBVRGhySVZVdUFMU3lUZUFoc05LVitNN3JRa3dwVUdZMGdGVE9tQktBMHlwZ0NrWlFoOEhHT0k4QWFZMUErajdqTzVTeng5UnBaZGVlZ2xPcHhONnZSNDVPVGxLbDZNS0RESWlwZFh0ZzNUcURVaUZId3o4b3krdENRakxockFNQXl6WlFOaFFDRXMyWU00QURMR1FJNkJDMmF1dnZvb2ZmdmdCZ09lMDRxOSs5U3NzV0xBQVYxNTVKVXdtazhMVkRWd01NaUlsdU8yUVNyN3dISDFWYjFLNm1rNEl3RElVSW5JTUVERUdpQmdORVQ0S01LWUFnc3VLeUsybXBnYlBQZmNjMXE5ZkR3QzQ1SkpMVUZWVmhjMmJOK1AxMTEvSHh4OS9qT3V1dXc2elo4K0dYcTlYdU5xQmgwRkcxSithVGtFNi9VOUlwOThHN0JWS1YzT0daVGhFOUNRZ2FqeEVaQzRRUHFyNUZHQm9tVHQzYnIvdXorVnlZZVhLbFhqNzdiZFJYVjBOQUxqbW1tdHc2NjIzUWdpQm5UdDM0dFZYWDhXUkkwZXdkT2xTZlBEQkI3ajU1cHN4YTlZc0xyalpocERhcnVCR1JJRlJ2Um5Tc2VjaGxYME54YS91YUMwUTBST0I2RWxBOUVTSXFJbUFQbHJabXZ6Z1hoVVB6U1hsZmU2bjdRclJjaTJzMmRNSzBRME5EZmpxcTYvdzZhZWZvcVNrQklCbitxci8rWi8vd1l3Wk03dytLMGtTMXF4Wmd6ZmZmQk9scGFVQWdDRkRodUEzdi9rTkprNmM2RmV0SFdxWDZYdlozMFR6L3l3ZWtSRUZVdlZXU0VlZmhsU3hWcmthaE40VFdISG5ROFROQUtMTzlteWpEZ0s1c0tiTlpzTzJiZHV3WnMwYWJOeTRFWGE3WjRGUm5VNkhTeSs5RkRmZGRCTWlJeU03dEJOQzRLS0xMc0tNR1RQdy92dnZZOFdLRlRoMjdCais3Ly8rRCtQSGo4ZXR0OTZLN094c3Yyb09GZ3d5b2tDbzJlNEpzUEkxeXV6Zm5BR1JlQ2tRUHhNaVpncWc1UXdSU25FNm5YanFxYWV3YWRNbTJHeTIxdTFoWVdHNCtPS0xNVy9lUEsrMXlicGlNQmh3MDAwM1lkYXNXVmk2ZENrMmJkcUU3ZHUzNDk1Nzc4Vzc3NzRiMHJPQU1NaUk1RlM3QzlMUlAwRXE2LzE5UTdJSkh3bVJOQnNpNlhJZ0lnY2NRZGc3Rm9zRjk5MTNId0QwYVdSZ1pHUmthejhHZzZGMXUwNm5RMDVPRHRhdFd3Y2hCTWFNR1lOWnMyWmg1c3laZnMybG1KcWFpaWVmZkJJYk5tekEwcVZMc1hEaHdwQU9NWURYeUlqa1VidW5PY0JXOWU5K0k4ZEJKRjBPa1RRYnNBenQzMzByVEUzWGRWcXVjNDBmUHg2eHNiR3k5V3UzMjcxQzAxOXErbDYyeFd0a1JIS28yK2M1aFZqNjczN2FvUUJpenZFY2VTVmVCcGdIOWR5RUZOZHluVXR1Y29SWU1HQ1FFZm5EVmdMcDhCTFBUY3o5SVdJMFJQcU5udE9HeHA2dnB4Q0ZFZ1laa1M4a0I2U1R5eUFkZlRyd0MxWnFqQkFwVjBFTXVobUlHZzllOHlMcUhJT01xTGNxTjhCOTRBR2cva0JnOTJNWkNqSG9ab2pVYTFWNWZ4ZFJmMk9RRWZYRVZnenAwR09RaWo0SzNENkUzak5nWTlETkVMRlR3YU12b3Q1amtCRjFSWEpBT3ZHYTV6UmlvRlpnTmcrQ1NMOEpJdjJYZ0NFaE1Qc2dDbklNTXFKT1NKVS9RanJ3QUZCL0tEQTdzQXlGeUw0WElubXVaMzB0SXZJYmc0eW9MVWMxcEFNUFFpcjZNREQ5VzRaQlpOOEhrWHdGQTR4SUpnd3lvbVpTeFRwSWUrOEFyRVh5ZHg0K0FtTEl2UkRKY3hoZ1JESmprQkc1ckpDT1BBbnB4TXZ5OXgwKzBuTUtNV2tPMS9FaUNoQUdHWVcydXIxdzc3NU4vbXRoNGFPYUEreHlCaGhSZ0RISUtEUkpMa2o1U3lFZCtTTWdPZVRyMTVnSU1Yd0pSTW8xRERDaWZzSWdvOURUZEJMdVBYY0FWVC9KMTZmUVFXVGNDcEY5SDZDTGtLOWZJdW9SZzR4Q2lBU3BjSVZuV0wyTTAwdUp1QmtRSTU4Q3drZkkxaWNSOVI2RGpFS0R5d3BwLy85Q0tsd2hYNSttTklpUlQzaXVnM0VtRGlMRk1NZ28rRmtMNE41eEkxQzdTNTcrTkFhSXpEc2dodHpObFplVnBBM3p6TGlpdFNoZGlib0Z3ZmVRUVViQnJXb2ozRHR2QXV3VnNuUW40aStDR1BWSElHeUlMUDFSSDRSbEFmVUhnYWdKU2xlaWJ2VUhnYkJNcGF2b0V3NnJvaUFsUVRyMUp0eGJycFFueEhRUkVMbExJU2E4enhBYklFVGlMeUNkZmxmcE1sUlBPdjB1Uk9JdmxDNmpUeGhrRkh6Y2RrajcvaGZTL3ZzQXlkbjMvbUttUUROMUhVVHFmUEJhMk1BaE11K0FWUDRkcE1yMVNwZWlXbExsZWtnVjMwTmsvbGJwVXZxRVFVYkJ4VllDOTVZcklKMSt1Kzk5YVF3UUl4NkhadEtuZ0hsUTMvc2plZWtpSU1ZOEIyblBZb2FaSDZUSzlaRDJMSVlZL1J5Z0MxZTZuRDRSa2lSSlNoZEJKSXVhYlhEdnVBbXdGZmU5cjRnY2FISmZBaUpHOTcwdkNpaXA0bnRJZSsrR2lKL3BXUTRuZktUcUJ5OEVqS3NCcUQ4STZmUzdrTXEvZ3hqek40aTRHVXBYNVRjaGhBQVlaQlFrcEtLUEllMzlMZUMyOTdFbkFaSDVYeERESGdJMFJqbEtvLzdncklPVS95S2swcStBeHZ6QXJSK25kbG9MRUpZSmtmZ0xpTXc3VkgvelBvT01nb1owOG5WSUJ4NEUwTWNmWlZNNlJPNkxFTEhUWkttTGlBS3JKY2c0L0o1VVRJS1U5d3lrbzMvdWMwOGk0V0tJc1M4QnVpZ1o2aUtpL3NRZ0kzV1MzSkFPUGdUcDVMSStkeVd5NzRISWZvQ1QvQktwRklPTTFFZHlRTnJ6VzBoRkgvV3RIMjBZUk80L1BHdUZFWkZxTWNoSVhWeE5rSGIrQ2xMNU4zM3J4NXdCemRsdkF4RTU4dFJGUklwaGtKRjZPS3JoM3Y1TG9IcFRuN29SY1RNZ3hpMEQ5TEV5RlVaRVN1SkZBVklIV3duY1crYjBQY1F5Ym9lWXNJSWhSaFJFZUVSR0E1Kzl6Qk5pRFhuKzk2RXhRSXgrRGlKMWdYeDFFZEdBd0NDamdjMVJDZmZXcS9zV1lyb0lhTTUrRjRpZEtsOWRSRFJnTU1obzRITFd3cjExUGxDMzMvOCtESEhRVFBnUWlNeVZyeTRpR2xBWVpEUXd1UnJoM25ZZFVMdlQvejVNNmRCTS9BaXdaTXRYRnhFTk9Bd3lHbmpjTmtnN2J1amJ3QTdMY0dnbWZnaVlVdVdyaTRnR0pBWVpEU3h1dStjK3NZcnYvZThqNm14b3h2OExNTVRKVnhjUkRWZ01NaG80SkNla1BiZERLdnZhN3k1RTNBeUlzOTVTL2ZwS1JOUjd2SStNQmdiSkRXbnZYWkNLUC9PN0M1RjBPY1Q0ZnpIRWlFSU1qOGhvUUpDT1BBbXA4RjkrdHhkSmN5REd2UW9JL2tnVGhSb2VrWkhpcElMM0lCMy91OS90UmNKRkVHTmZab2dSaFNndXJFbUtraXJYUTlwNk5TQTUvZXNnZGhvMDQ1Y0RXcE84aFJIUmdOZXlzQ2FQeUVnNURYbVFkdDdrZjRoRlRmRE0yTUVRSXdwcERESlNocU1LN3UzWEFZNXEvOXBIaklabXduSU83Q0FpQmhrcHdHMkhlK2ROUU9NeC85cGJobnBtN05CSHkxc1hFYWtTZzR6Nm1RUnAvNzFBNVFiL21wc0hRelB4WThBUUwyOVpSS1JhRERMcVY5THhGeUFWdk9kZlkwTzhKOFE0N1JRUnRjRlJpOVJ2cFBKdklHMjcxci9HR2dNMGt6NERvaWZKV3hRUnFSWkhMVkwvc2haQTJuMjczODNGbUw4enhJaW9Vd3d5Q2p6SkFmZXVYd09PS3IrYWkreDdJVkt1a2Jrb0lnb1dERElLT09ud0UwRDFGci9haXVRcklMTHZsN2tpSWdvbXZFWkdBU1dWL2dmU2pvWCtOWTQ4QzVySlh3QmFzN3hGRVZGUWFMbEd4aUNqd0drNkNmZUdDd0JuamU5dFRTblFuUHNOWUV5U3Z5NGlDZ29jN0VHQjViYkR2V3VSZnlHbU5VTno5bnNNTVNMcUZRWVpCWVIwZUFsUXM4T3Z0bUxNQzBCa3Jyd0ZFVkhRWXBDUjdLU1NsWkJPdk9wWFd6SDRGb2prSzJXdWlJaUNHYStSa2J6czVYQ3Zud2JZSzN4dkd6RUdtbk5YQVJxai9IVVJVZERoTlRJS2dPWjVGUDBKTVYwNE5HZTl3UkFqSXA4eHlFZzJVdEhIa0VxKzlLdXRHUDBjRURaRTVvcUlLQlF3eUVnZXRtSklCeDd3cTZrWWRETkU4bHlaQ3lLaVVNRWdJeGxJa1BiZDdkOGltUkdqSVViK1FmNlNpQ2hrTU1pb3o2U0M5eUdWcmZhOW9kWUN6Vmx2OHJvWUVmVUpnNHo2eGxvQTZlRHYvR29xY3A3bWRURWk2ak1HR2ZXQkJHbnYvd0RPT3A5YmlvUkxJRklYQktBbUlnbzFEREx5bTFTNEFsTEZkNzQzMUVkRGpQNHJBQ0YzU1VRVWdoaGs1QjluRGFSRGovblZWSXg2bXZNb0VwRnNHR1RrRituSVU0QzkzT2QySXVreWlKU3JBbEFSRVlVcVRsRkZ2cXZkRGZmR2l3REo3VnM3ZlN3MDU2MEhEQW1CcVl1SVFrckxGRlU2cFFzaGxaSGNjQis0My9jUUF5Qnkvc3dRbzRDd3U0RGRKVUIrTlZCckE1eSsvM2lHQkowR2lEUUNtZEhBMkNUQW9GVzZJbmt3eU1nblVzRjdRUFZXbjl1SjVDczRxejBGUkVFdHNPNEVrQjRKek1nQVlzeUFuaGROT3VWd0ExVk53S0Z5NEtQOW51OVhXcVRTVmZVZFR5MVM3em1xNFA3aEhNQlI2VnM3ZlRRMDUyMEVEUEdCcVl0Q1ZrRXQ4RjArY0VFV2tCcWhkRFhxVWxnSHJEME96TXdDMGxUNnZlUHM5K1F6NmNpVHZvY1lBREhzWVlZWXljN3U4aHlKL1l3aDVwZlVDTThmQU92eVBkOUxOV09RVWUvVTdvSjA2aTNmMjBXT2cwaS9RZjU2S09UdEx2R2NUa3hoaVBrdE5jTHpQZHhkb25RbGZjTWdvMTZRbXU4WjgvVXN0SUFtNXhsQUJNa1ZaUnBROHF1QkVUelE3N01SOGNBSlArYjdIa2dZWk5RanFYd05wTW9mZlc0bjBtOEFvc1lIb0NJaXorakVHTFBTVmFoZmpObnp2VlF6QmhsMVQzSkJPdng3Mzl2cFl5Q0dQeXgvUFVUTm5HNk9UcFNEWHVNWnphaG0vREdnYmtsRkh3QjErMzF1SjRZL0N1aGpBMUFSRVpFM0JobDF6VzN6VEVYbHE2anhFR20vbEw4ZUlxSk9NTWlvUzlLSjF3QnJnYy90TktPZUJnUi90SWlvZi9DM0RYWE9VUVhwMkhNK054TXBjNEdvc3dOUUVCRlI1eGhrMUNucCtQT0FzOGEzUmtMdnVmbVppS2dmTWNpb0kxdUo1N1NpajhUZ1h3SG1qQUFVUkVUVU5RWVpkU0RsdndpNGZieXhSQmNPTWVTZXdCUkVSTlFOQmhsNXMxZEFPdldtejgxRTVwMkFJVTcrZW9pSWVzQWdJeTlTL2xMQTFlUmJJMk1TUk9idEFhbUhpS2duRERJNncxRUY2ZVF5bjV1Sm9ROEEyckFBRkVSRTFETUdHYldTVHJ3R3VCcDhhMlRKaGtpN1BqQUZFUkgxQW9PTVBKeDFrRTY4NG5Nek1lUWVRSENoY1NKU0RvT01BTUJ6U3RIWCs4YkNNaUZTcmdwTVFVUkV2Y1FnSThEVkNDbi9KWitiaWF5N2VEUkdSSXBqa0JHa3d1V0FvOUszUnFaMGlOVDVnU21JaU1nSERMSlFKN245dXphVzlkK0F4aENBZ29pSWZNTWdDM0ZTeGJkQXcxSGZHaG1USU5LNVRBc1JEUXdNc2xDWDc4L1IySjJBeGhpQVlvaUlmTWNnQzJYMUJ5RlZyUFd0alNFT0l2Mm13TlJEUk9RSEJsa0k4K3ZhMktCRmdOWWNnR3FJQnFaNzdya0g5OXh6RCtycTZycjh6T3JWcTFGY1hOeVBWVkZiSERzZHF1d1ZrQXBYK05aR1kvQXMxVUlVUW5idjNnMEFjRGdjbmI2L2JkczJQUFBNTTdCWUxManZ2dnN3ZGVyVS9peVB3Q0FMV2RMcHQzeGVxa1drWEFNWUVnSlVFWkU2alJneEFwTW5UOGFtVFp2dzJHT1BZY0dDQlZpMGFCR0VFQUNBdlh2MzR1Njc3dzVvRFMrLy9ES3lzN01EdW8rQmpFRVdpaVNYZjB1MVpOd1dnR0lvMUVnQVhHN1B3eTE1WHJzbHozc3RyNlcyeisyMnRYeDJvQWdQRDhjVFR6eUJkOTU1QjIrLy9UYVdMMStPbzBlUDRuZS8reDBpSWlKZ01CaVFsSlRVcTc1cWFtcGd0VnBoTkJvUkhSM2Q2eHAwdXREK1ZSN2EvL1VoU2lyL0ZyQVcrdFJHeEU0SElrWUhxQ0lhaU53U1lIZjEvSEEyaDVKVGFuNTJkNy9OTmNDQ1NBNUNDTnh3d3czSXlNakEwMDgvamJ5OFBGaXRWa1JFUkdENDhPRjQ1NTEzZXRYUG9rV0xjUExrU1N4ZXZCaXpaODhPY05YQlEwaVNwT29mcTBhWEhaK2Qzb0xORlVkUmJLMkcxZFg1ZVd3S1RpYXRIc21tYUV5T0c0b3IwaWNoVE11YnREdGpjd0ZORHNEcUJKcWNnTlhSL093ODgyeDNBbmIzbVlCeXVaV3V1bWUzVHVoN0g4dVdMY1B5NWN2NzNoR0FwVXVYd3VGd3dPVnlJVGMzMTZlMkJ3OGV4SjEzM29uSXlFaTg5OTU3TUJyNzd4YVhWN2ZKODczc2I2TDUvSzJxajhoMlZaL0FpNGRYb2N4V3EzUXBwQkNyeTRIOGhqTGtONVJoYmNrKzNESDhFb3lMemxDNnJINGhTVUNqRTJpd0EvWDI1bWVISjdDYW5HZUN5K29jZUtmakJwS0lpSWh1VC8yVmxKUUFBQklTRXFEUmREN1F1N1MwRkpJa0lUdzhIQ2twS1g3VnNYTGxTZ0RBbkRseitqWEVnb0ZxajhoMlZaL0FrajBmS0YwR0RVQ1A1ODdIMk9qQlNwZlJaMVluVUd0ckRpbUhkMkExT0R3UGRmN3JsVTkvSEVYTW1qVUxBTEI4K1hMRXhzWjIrcG5MTHJzTWRyc2RuM3p5Q2NMRHd6djl6T1dYWHc2cjFTcHJiU2FUQ1Y5ODhVV2YrK0VSbVFJYVhYYThlSGlWMG1YUUFQV1B3Ly9CM3liY1BPQlBNMG9BR3UyZXNLcXhlWjdiUHV3dXBTdWszckRaYkxEYjdSQkN3R0t4OVBqNVFZTUdlYjB1S2lxQzArbnNzTDNGcVZPbm9OUHBPaHpwblRwMXl2K2lnNHdxZyt5ejAxdDRPcEc2VkdhcnhXZW50K0M2akdsS2x3SUFjTGlBS2l0UTFlUjViaHRhYXJnT1JkMnJyNjhIQUZnc2x0WWg5OTE1NDQwM3ZGN2Zjc3N0T0hYcVZJZnRMV2JObW9XVWxKUU83N2NjS1pKS2cyeHpoWStUM0ZMSTJWeHh0TitEek9rR3Fwc0RxN0xsdWNsek9wQ0NWOHVNSDEyZFVxVEFVMldRRlZ1cmxTNkJCcmhBLzR4WW5VQlpJMURXQUpRM2VnS3IxcmY3eXlsSU1NaVVwOG9nNHhCNzZvbWNQeU5XcHllc3lwdURxNnlSUjFuQllOKytmWGpxcWFkNi9mbmYvdmEzblk1YXROczlQd3duVHB6QXdvVUxXN2YvNVM5LzZmV04wQUR3ekRQUDlQcXo1RTJWUVVZVUtHNEpxR2dDaXV1QWt1YlFxdU9SVmxDeTJXeXRRK3Q3bzZ5c3JOdjNIUTZIVC8yMTkvWFhYL3ZkTnRReHlDaWtPZDFBYVFOUVhBOFUxUU1sOVo1dEZQekdqeCtQMWF0WDkvaTUzZ3kvYjJ2dTNMbW9yNitIWHEvM3FaNnVhdUdnanA0eHlDaWtPRnlld0Nxczg0UlhlU052RmxhQ1JnQTZqZWRaQ0VBMGJ4TTQ4MXFJZGwrMysweHh2WkwvQlYxenV6MS9DUmtNQS92MmoyRENJS09nSmttZTA0T25hejJQMGdZR1YyL3BOSUJCQytpMW5tZEQrOWZORDcwRzBHbzhuOWRxQUswNDg3Vk9ORzlyOTNYUGc5Ujc5dW8yR1RvSmdKWnJaZ3l5L3NNZ282QzEraGhRVU1zYml3SEFwRHZ6TU9zQWs3NzV1ZTAyWFp0dzBucU9mc2czTHBjTFRxY1RRZ2lmZzR5RFBmekhJS09nZGJ4SzZRb0NTd0FJMHdNV0EyQnA5eHltQjh6TllXWFVlazdGVWVDMXpMWVJHUm5wYzFzTzl2QWZnNHhvZ0RKb2dVaWo1eEZ1OER6YWhwVlp4Nk1tcGV6WXNRT1NKQ0U1T1JuaDRlRXdtVXdvTHkvSDBxVkxBWGdXMi9RVkIzdjRqMEZHcENDTDNoTlVFY1l6b2RYeU1QRmY1NEMxZWZObWZQamhoNTIrSjRUQS9QbnorN21pME1aL0trUUJKZ1FRWlFSaVRFQ00rY3h6cE5FektJTFVKeWNuQjJscGFhaXZyNGZkYm9mYjdZWk9wME5XVmhhdXYvNTZqQnMzVHVrU1F3cURqRWhHVVNZZ3RsMWdSWms4SS9rb2VFeWZQaDNUcDAvM3ErMHR0OXppOWJxb3FLalQ3ZTAvMDkzN29ZNUJSdVNuYUJPUUVBYkVXenpQY1diUGFEK2k3blMxL0VwM3k3STRuVTR1MjlJTkJobFJMekMwU0M2OW1VMmtOemdJNUF3R0dWRTdHZ0VrV29Ea2NDQXBIRWl5Y09CRktKTXJlTzYvLzM0NG5VNVorZ0tBSlV1V1FLdmxYMU1BZzR3SVJoMlEzQ2E0RXNJOHMwOFF5Y25mYTJwZG1UWnRZQ3djT3hBd3lDamthQVdRSEFHa1J3QnBrVUJjbUR4VEpoR1JNaGhrRkJMaXpFQjZwQ2U0a3NNNTdKMG9tRERJS0dobFJRTVowY0NnU005MFRVUVVuQmhrRkxSbVpTdGRBUkgxQjU1Z0lTSWlWV09RRVJHUnFqSElpSWhJMVJoa1JFU2thZ3d5SWlKU05RWVpFUkdwR29PTWlJaFVqVUZHUkVTcXhpQWpJaUpWWTVBUmtTcnBOSUREclhRVjZ1ZHdBM3FWSjRIS3l5ZWlVQlZwQktxYWxLNUMvYXFhUE45TE5XT1FFWkVxWlVZRGg4cVZya0w5RHBWN0p0ZFdNd1laRWFuUzJDVGdkQzFRV0tkMEplcFZXT2Y1SG81TFVycVN2bUdRRVpFcUdiVEFqQXhnN1hHR21UOEs2enpmdXhtWmdGNnJkRFY5dzJWY2lFaTEwaUtCbVpuQTkvbWVoVk5IeEFNeFp2VVBYZ2dVaDl0elRleFF1ZWRJYkdZV2tCYWhkRlY5eHlBanZ5U2JvakV6S2FmMXRkUHR3b2VuTm5YNG5JQ0FCS2svUzZNUWt4WUpYSjBEN0M0QmZqZ0IxTm80bXJFcmVvMW5ZRWRHdE9kN1psRDVrVmdMQnBtS3hCa2o4TUNvT1hqajJGb2NyQzFVdEpZRVV5UVdESjdhK3RycWNuUUlzZ1JqSkI3THZRWmZGR3pEcXFKZC9WMGloUkNERnBpWTZubFE2T0VCdUVyRUdDeDRJbmMraGtXazRQZTU4ekVsZnJpaTlUamRMcS9YUW5pL0gyc0l4Ky9IemtlYU9SYUxoODdDUFNObnc2dzE5R09GUkJRcUdHUXFFSzBQd3hPNUM1QmlqZ0VBNkRVNjNEZnFjbVJhRWhTcnlTbDVuN3NSOEU2eUJSbFRrV3c2TTZiM3ZJU1IrTXZaTnlMTGt0Z3Y5UkZSNk9DcHhXYWZUTCszMy9iMSs3MGZZVWZWOFY1OU5zWmd3WkxjZVVnTGkvWGEvdmJ4SDVEZlVCYUk4bnFsd3hGWnUvZGZQZm9OdEVMZ3dxVGMxbTBwNW1qOGNkeDFlUDd3djdHeC9FZy9WRWxFb1lCSFpBUFlZRXM4bmo3cmx4Z2NGdSsxL2YwVDYvSEo2YzBLVmVYaGtOcWZXdlNPTXBma3hqOE9yOEk3K1Q5NERmVXdhZlc0ZjlRVm1EOTRTajlVU1VTaGdFRTJRSTJMeWNCVDQ2NUhnakhTYS91SHB6Wml4Y21mRktycURMdmI2ZlZhS3pvZi92VFJxVTE0OXNBWGNMWUpQZ0hndW94cHVHdkVwWUVza1loQ0JFOHROdXRzVk4yVStHR0kxSWUxdmw1ZHZBZHVxZXR4dmRNU1JpQmNaK3EyVHdBb3Q5VjJXOHVzNUZ6Y05uUVd0TUw3NzR6M1Q2d2ZFQ0VHQURhWHcrdTFBS0FUV3EvQWFyR2gvQkFhOTlud1lNNFZNR3IwQUFDM0pHRnpSVjUvbEVwRVFZNUIxdXpsbzZzN2JCc2FrZXdWWksvbHJZR2ozWkZJVzZPaTByeUNyTE0rdTJQUzZ2SHI3Sjk1WFZjQ1BLZnBYanF5R210Szl2alVYeUMxUHlJREFKMUdBNmVyWTVBQndNNnFmQ3paOHlFZUdYMFZURm9Ebmp1MEVodktEd1c2VENJS0FReXlBU0xUa29CN1IxN2VZVkNIMWVYQU13Yyt4L1plRGc3cEx6YTNvOE0ybmRBQzZMaTl4Y0hhQWp5eVp6bFN6REZZWDhZUUl5SjVNTWdHZ0V0VHo4Yk5XVE9oMTNoZlo2cTAxK09wZlovaWFIMXhyL3A1UEhkK0lNcnJ0Zi9MdWJMRHNQeXVYSnc4cnNPMmVtY1Ruam53aGR4bEVWR1FZNUFwS0MzTWM3UHdtS2hCSGQ3YlUzMFNmem40SldvY2piM3ViMnowWURuTDgxbE9WSHFmMmxmYmUvL2ZTa1RVZ2tHbUFJTkdoM21EejhXVjZaT2FUOGVkSVFINCtOUW12SGZpUjdnbHpsRklSTlFUQmxrL0d4S2VoUHRIelVHU0thckRlL1ZPSzU0LzlCVzJWbkkwSHhGUmJ6SEkrbGx4VTFXbkF5VzJWY0VsWmFjQUFDQUFTVVJCVkI3RDBpTmZvOUplNzNmZmMzOTR0aStsK2VUcVFlZGdZZWIwMXRjckM3ZGpXZDYzL2JaL0lxSVd2Q0c2bnpXNjdIaHk3OGVvZFRSNVhqdHQrTWZoLytESmZSLzNLc1NpOUdHNEtldjhEZ05EK2x1VHkrNzEyc1FKZ1lsSUlUd2lVMENaclJiUEhWcUoyYW5qOGRMUjFhaXc5VzU1MjNDZENVdHk1eUhUa29CaEVTbjQwLzVQVWUrMEJyamF6clVQTXJOV3IwZ2RSRVE4SWxQSXpxcDhQTG52NDE2SG1FbXJ4eU5qcm02ZDhYNTBWRHFlR25lZFlrdWpORHB0WHEvRHRFWkY2aUFpWXBDcGdGNmp3ME01Y3pFOElzVnIrOGFLSXgyT2pQcEwreVBCY0wycGkwOFNFUVVXVHkwT2NFYU5IZy9rekVGdXUzdkV2aXJjZ1hmemYxU29LcUN1WFpCRjZNd0tWVUpFb1k1Qk5vQ0Y2MHg0Wk16VkhZN0UxcFVld0d0NWF4U3F5cU8yM2MzTGtYb0dHUkVwZzBFMlFNVVpJL0RZbUdzd0tDek9hL3ZtaXFQNCsrR3ZvUFN0MGpXT0pyZ2xDWnJtZGNqTVdnT01HbjJudHhZUUVRVlN5QWZaMlRGWmVIVE0xYjM2N0lwcGQvblVkMCtyVG5kMTMxZGFXQ3lXakptSGVHT0UxL1oxcFFmdzk4TmZ3ZFhEZklhQm5IUHhpNEp0MkZxWkJ3a1NhaDJOaURaWVd0K0xOb1NoeEZvVHNIMFRFWFVtNUlOc29Ka1ltNDI3Umx3S2k4NTdGT0JYaFR2d1d0NmFYaDJKQlhMT3hiWkxyNVRiNjd5Q0xONFl5U0Fqb243SElCc2dCQVN1elppS2VZT25RTFI3YjhYSm4vRCtpZldLMU5XZGNtc2Rob1ludDc1T05FWmluNEwxRUZGb0N2a2dLN2ZWZHJtU2MyOVhmUGIzOHkzQ2RTYmNQZkl5akkvSjh0cnVsaVM4ZnV4Yi9MdHdSNi82NlcvdGo3NFNUSkVLVlVKRW9TemtnK3hVWTBXWEt6bVBqUjdjR2t3T3Q2dkhGWi85V1NGNlpHUWE3aHB4YVlkSmhPdWRWanh6NEhQc3JqN1pZeC90OVdiT3hVaTlHZjg4OXc2ZjI3VlZiSzMyZXAxbWp1M2lrMFJFZ1JQeVFkWWR2ZWJNdDhmaGRzcmF0MEdqd3k4eno4UGxhUk1nMnAxTVBORlFqcWYyZnpMZ3J6Y1ZObFY2dlU0MXh5aFVDUkdGTWdaWk45cE96R3VYTWNoR1JLYml2NGYvb3ROZi9EK1ZIOGJmRDM4RnEydmdEMk0vM2VnZFpPbGhjUkFRa0JTL09ZQ0lRZ21EckJ0dDV6RzB5UlJrQ2NaSVBKNDdEMGFOOXlTN0RyY1QvenkrRGlzTHQvZXFINU5XcjNqWVZkcnJVZSswdHA1T05XbjFTRFpIbzZpcFN0RzZpQ2kwY0s3RkxvVHJUREMwT2JWWVpXK1FwZDh5V3kyZU9mQUZuSktyZFZ0K1F4bnUzZkZPcjBQTW9OSGg5N256Y2Z1d2kxdHZTRmJLOGZwU3I5ZER3NU1VcW9TSVFoV0RyQXV4aG5DdjE1WDIzczFTM3hzdGkyaEtrUEI1d1ZiY3YvTWRuR3dzNzFWYkFZRzdSMXlHWVJFcHVEaDVMQjdLbVF1VGdrdW9ISzB2OW5vOUlqSlZvVXFJS0ZUeDFHSVg0dHJOcWxGaDgzL2w1czZzTGRtSGc3V0ZQcCtHVzVSOUFjNk5IOWI2ZWtMc0VQd3NhWXhpUS9RUDF4WjV2YzZKU2xla0RpSUtYVHdpNjBKVzg3cGZMUUl4Z3REWEVMc2hjem91U3gzdnRlMzcwdjJLM21lMnY3YkE2M1dtSlpFVENCTlJ2MktRZFNFclBOSHI5ZkdHMGk0KzJUL21ENTZDcXdhZDQ3VnRkL1ZKL09Qd0tvVXE4cWgxTk9KRXc1blRvZ0xvY0dNM0VWRWdNY2k2a04xbTZpVUpIUWMxOUtjYnNtYmd1b3hwWHRzTzFoYmlxZjJmZUEwYVVjcU9xdU5lcjgrSkc5YkZKenU2TW4wU0xra1poMGg5bU54bEVWR0k0RFd5VGlTYm9wRmlqbTU5WGRSVXBjaEt6QUlDdHc2OUVEOVBPY3RyZTE1OUNaN1k5NUhpdys5YmJLM013NVhwazFwZlQ0Z2RnbkNkcWNNcTBwMlpFajhjd3lOU2NOdlFpM0M0dGdqdm52Z1JlL3lZellTSVFoZVB5RG94SVhhSTErdGRWZm45WG9OSnE4ZURPVmQwQ0xIRGRVVjRiTThLTkRwdC9WNFRBR2lFUUpJcENxT2pCclZ1MjE5VGdPbzJDMjNxTlZyTVNCelZxLzZTbTZmbUVoQVlFWm5xTmNVWEVWRnY4SWlzRTlNU1JuaTkzbEo1ckYvM0gyY0l4ME9qNTJKSXUzdXk5dGFjd2gvMmZSendJekVCSU5ZWWdWUnpERkpNMFVnMXh5TEZISU0wY3d5U3pGSFFDUzFLclRXNGJjdHJBQUFKRXRhVkhjQ2N0QW10ZmN4T0hZK3ZDbmQyTzh0SHVNN1U0WlRpaVlheWdQdzNFVkh3WXBDMU05Z1NqMUdSYWEydnJTNEg5dGFjNnJmOWo0NGFoSHRIenZaYTV3c0FObFVjeFY4T2ZpbjduSTl0UFpCekJWSk1NVWd4UjN2ZERONFpoOXY3MnR3M3hidTlnaXpGSElNWmlhUHdmZW4rTHZ0SWI3ZjZ0ZFhsUUZGVGRSZWZKaUxxSElPc25VdFR6dlo2dmI3OFlFRERvNFVBTURkOU1uNlpPYjNEYkIwckM3Zmo5YnkxUHM5aEdLa1BRNkl4RW9tbVNDU2FvcERVL0VnMFJTSFJHTlhoOCtmNk1FaWovU3JWcHhvcnNLdnFCTWJGWkxSdVc1ZzVIWnNxam5SNUJKbmQ3b2p6ZUVNcDUya2tJcDh4eU5wSU5jZmdvdVJjcjIxZkZlNE0rSDVqRGVINDdmQ2Y0K3lZVEsvdGJrbkNtOGZYNHN1QzNrMWRkV1g2Skl5TnprQ2lNUklKcHNnZWo2cjhJVUZDdWEwT2grcUtPcnozd2FtZnZJSXMzaGlCbTdObWRybWN6ZENJWksvWFIrdUtPLzBjRVZGM0dHUnQzRHhrSnJUaXpQaVh3M1ZGeUtzdkNlZyt6MHNZaWR1R1h0UmhrSU0vNjVIRkdTSTZoS0UvSkFDVnRqb1VObFdoeUZxTm9xWXF6OWROVlNpMlZuYzRyZGhpWDgxcGJLczg1alZZNXBLVWNjaXJMOEhxNHQwZFBqK216WUFSQURqWTd1WnFJcUxlWUpBMXV5ZzVGNU5pczcyMnZaUC9ROEQybDJDTXhLK3pMOFRrdU93TzcrVTNsT0ZQK3ovMWVUYVJBN1duTVR0dGZNOGZiRmJyYUVSQm01QnErK3p2c2pXdjVhM0JtT2hCWHJQNzN6NXNGclJDZy84VW5UbTZIUjJWanZoMjA0RHRyem50MXo2SktMUXh5QUJrV2hMd20rd0x2Ylp0cWN3THlQMU1XcUhCNVdrVHNHRHcxRTRuKzExVnRBdXZIMXZyMTNXNTl0TkZBWURON1JsQVVkQllpY0ttS2hRMmVaNExtaXJSRUlBaC9DWFdHaXpMK3haM0RMdWtkWnVBd0cxREwwSk9WRHBXblB3SkdnZ3NIanJMcTkzSmhuSlVPeHJiZDBkRTFLT1FEN0pCWVhGNGJNdzhyK3RKVnBjRGJ4NzdUdlo5blJzL0REZG16a0JLSnd0cU5ycnNlT25JMS9peDdLRGYvVmZiRy9EQnlZMm9kalNnb0trU2hZMVZLTGZWOXZ2d2lXK0s5eUFqTEtIRDBlSDBoSkdZbmpDeTB6YmIyODBPUWtUVVd5RWRaQUxBQTZPdVFMVEIrMTZtVjQ2dWxuMXh5RnVHWElETDJ3eFBiMnR2elNuOC9kQlhLTFBWOW5rLzc1MzRzYzk5eU9HTlk5L0M1bmJnNm5ielEzYkdMVW40dXBOcmFFUzkxZUJ3NE8wOWgvRDlpUUtjcnExSGt6UHdJNDNWeUt6VElUMHlIT2RucE9HRzNCR3c2SlZiQWtwT0lSMWtFanpYZEI0WmMzWHJJSTl2aXZmZ3UyN3VmZkxYdjA1dXdKam9RY2l5bkptTTJPRjI0cDM4SC9GRndkYWdHM1F1d1hPTnNhQ3BFb3VHL0F3V25iSEx6NjRzM001VnBjbHZtd3RMOE1TUFd6QWxMUm0vTzI4aWhrUkhJVXdmMHIvYXV0VG9jT0pZZFEwK1Azd2MxMzZ5Q28rY053bVRVOVcvR0c3SS85L2VWWDBDNzU5WWo0V1owN0d4NGtpWFE4WDdxdEZwdysvM2ZvUm56bHFJZUdNRTl0V2N4b3RIVmdYOUwvQzFKZnV3by9JNDVnK2VndW1Kbzd4R1p6cmNUbnhadUIxdkgxK25ZSVdrWnBzTFM3RGsrMDE0WXVhNW1KQ1MySE9ERUJlbTEyRk1RaHpHSk1SaFcxRXBIdmx1STVhY2Y0N3F3MHhJa3FTNmc0RzVQendyYTM4Q0F2TUhUOEdIcHpaMnVOSFhGK2ZHRDBORW0xL1VxNHYzZFBqTWlNaFVaRm9TOEhYUnJxQTdDdXVKWHFORmhpVUI4Y1lJTkRodHlHOG9RNTJqS1dENysyVDZ2UUhybTVUWDRIRGcyazlXNGZFWjUyQjhja0xQRGFpRGJVV2xXUExEWnZ4cjdpV3FQTTBvaEdmMkNBWVpCUzBHV1hCN2VmdGVWRFpaOGRDMGlVcVhvbXAvWEw4VnNXWVRGbzhmbzNRcFBtc0pNczUrVDBTcTlQMkpBc3daemtWYysyck84Q3lzTzZIdXlRZ1laRVNrU3FkcjZ6RWt1dU9jb2VTYklkRlJPRjFYcjNRWmZjSWdJeUpWYW5JNk9UcFJCbUY2SFJvZDZyNWRnVUZHUkVTcXhpQWpJaUpWWTVBUkVaR3FNY2lJaUVqVkdHUkVSS1JxRERJaUlsSTFCaGtSRWFrYWc0eUlpRlNOUVVaQmE4M3hVMmh3T0pRdWc0Z0NqTGZGVTlCNjROc04wR2swR0pzWWgzUFNrakVwTlFtajQyT2gxUWlsU3lNaUdUSElLS2c1M1c1c0x5N0Q5dUl5dkxSdER5eDZQU2FrSkdKeWFpSW1weVVqS3pvU2pEVWlkV09RVVVocGNEaXc3bVFCMXAzMHpQWWRIMmJHeEpSRWpFdUt4N2pFZUF5TmpZSkdNTnFJMUlSQlJpR3R2TEVKLzhrN2dmL2tuUUJ3WmdYZGNVbnhHSnNZajl6RU9JUWIxTGZnSUZFb1laQVJ0ZEhvY0dKellRazJGNVlBQUFTQTdKZ281Q2JHWVZSOExFYkV4V0JvYkJTTVdxMnloUkpSS3dZWlVUY2tBRWVyYW5DMHFnYWZIRG9HQU5BSWdhem9TSXlNaThHSStCalBjMXkwS3BlS0p3b0dERElpSDdrbENYbFZOY2lycXNIS28vbXQyd2RGaG1OWWJEU0d4RVFoS3lvU1dUR1J5SWlLNE5FYlVZQXh5SWhrY3FxMkhxZHE2L0Z0L3VuV2JRSkFXbVE0c3FJald4OURvcU9RR1IzQkl6Z2ltVERJaUFKSUFuQzZ0aDZuYSt2eHc4bENyL2RpelNha1IxaVFGaEdPOU1od3BFV0VJeTNDZ3JUSWNNU2JUUnc5R2NJa1NZTGcvLzllWTVBUkthU3l5WXJLSml0MmwxWjBlTStnMVNDMUpkZ2l3cEVhYmtHaXhZeUVNSFByczRHbkxHWDExNy8rRmZYMTlYajAwVWM3ZmYvdzRjTll0MjRkTHJua0Vnd2FOQWdBc0g3OWVxU2twR0RJa0NHeTFGQmFXb3EzM25vTHg0NGR3MS8vK2xlWVRDWlorZzEyRERLaUFjanVjaU8vdWhiNTFiVmRmaWJLYUVDaUphdzEzQkxEekVpd2hIbWV3OHlJTmhzUmJUVENvT1ZNZEwyeGNlTkdWRlZWZGZuK1cyKzloVTJiTmlFaUlnSUxGaXpBeG8wYnNXVEpFZ3dlUEJoTGx5NkYwV2pzY3cwMU5UVll1M1l0N0hZN25uNzZhVHo2NktNOE11c0ZCaGtGTGIxR0E0ZmJyWFFaQVZOanM2UEdac2VSeXVwdVB4ZW0xeUhhWlBROGpFYkV0SHpkL0doNUhXVTBJTnlnaDBXdmgxbXY0NHduYmVUbDVXSFRwazBJQ3d2RDdObXpBUUNUSjAvR3NHSERjT1RJRWJ6NjZxdTQ4ODQ3Kzd5ZlljT0c0ZmJiYjhmenp6K1A3ZHUzNDhpUkl4ZytmSGlmK3cxMkRESUtXbXR2dUFxN1NzcXdxYkFFbXdwS2NLaWk2NysyZzFtanc0bEdoeE9GZFEyOWJxTVJBaGE5RHBibVlMTVk5QWpYNjJIUjZ6eGgxMlo3bUU0SG8wNExvOWJ6TUdnMU1PcDBNR28xbnRkZTcybWgxMnBVRjVMTGxpMERBTXlaTXdjV2l3VUFvTkZvY1BmZGQrT09PKzdBeXBVcmNjMDExeUFsSmFYTFB1YlBuKy9UUGlWSndzTVBQOXpqNTFhc1dPRlR2OEdJUVVaQnk2VFQ0cHkwWkp5VGxneE1BcXF0Tm13cEtzWG1nbUxzTENuSDhXNU8yNFU2dHlTaHp1NUFuVjMrMVFNRUFJTldDNk5PQzUxR0E2MFFFRUpBS3dRMFFrQWowUHpjL3VHOXZiOXMzcndaVzdkdWhkbHN4cng1ODd6ZUd6WnNHQll0V29UeDQ4ZDNHMklBdWoxdDJabW1waVkwTlRYNVhHOG9ZcEJSeUlnMkdURXJheEJtWlhrdTFOZlk3TmhUV281ZEpaN0h2ckpLMkZ3dWhhc01maElBbThzMUlMN1h0OXh5Uyt2WE5UVTFYdHRNSmhPZWYvNTV2UHp5eXdBOHdYTDExVmY3MVAvTW1UUHh1OS85em12YjZ0V3IrMUp5cTFtelpzblNUekJna0ZISWlqSWFjTjZnVkp3M0tCVUE0SEM3Y2JpaUdydWF3MjFQYVFWS0d4b1ZycElDNmRTcFUxMXVNNWxNZU9lZGQxcGZ0NHhVYkt1Z29BQnV0N3ZUOXdBZ1BqNWV4bXFwSzZvTU1wTldENnVMQ3laUzEweGEzMjgyMW1zMEdKMFFpOUVKc2JoK3RPY0NlMldURlFjcnFuQ3d2QW9IeXF0d3NLSUtSZlc5djlaRUExdmJvNlA1OCtlanFxcXFkZHVSSTBlOEJuQzg4Y1liSGRwZmZmWFZxSzJ0N2ZTOTl1UU90Y2pJU0ZuN1V6TlZCbG15S1JyNURXVktsMEVEV0xJcFdwWitZczBtVEUxUHdkVDBNOWMvcXEwMkhLcndCTnVCNXBBcnJLdUhKTXNlYVNCb2FHakFFMDg4QVplTXB6L2ZmLzk5MmZvQ2dJOCsra2pXL3RSTWxVRTJPVzRvZzR5Nk5UbHVhTUQ2ampZWnp3d2lhV1oxdXBCZlU0dGpWYlU0VmwzVCtseFF5NEJUb3pWcjFxQ29xQWlUSmszQy92MzcwZERnLzFGNFhWMGRGaTFhSkdOMUhiMzc3cnZRaC9DVVo2b01zaXZTSjJGdHlUNlUyVGpxakRwS01FYml5dlJKL2JwUGswNkxrWEdlbWZEYnNybGN5Syt1eGJIcVdoeHZEcmRUdGZVb3FLdUgxYW44WUFmcTNKdzVjMUJWVllYWnMyZTNobERiZ1NFdDZ1dnJ1M3dQQVA3MHB6L0JhRFQ2UEdMUlY1SVUybjh1cVRMSXdyUUczREg4RWl6Wjg0SFNwZEFBOU52aFA0ZFphMUM2REFDQVVhdkZpTGdZakdnWGNCS0Fpc1ltRk5RMTRIUmRmZXQ4akMxZlYxbHR5aFJNQUFDNzNZNmNuQnpFeGNXMWJ1dHNZRWhQN3ptZFRpUW1Kdm8wVXJHc3JBelhYMzg5QVBsR09BWTdWUVlaQUl5THpzQ1MzSGw0OGZBcUhwa1JBTStSMkcrSC94eGpvd2NyWFVxUEJJRDRNRFBpdzh3WWw5UnhFRUNEdzRHQzJnWVUxTmVqdEtHcCtkR0kwa2JQYzBsREUrd0RZUGg2TUhya2tVZXdZOGNPMk8xMnJGcTFxblY3WjZIU010akQxOERKeTh1RFJxTkJXbG9hRElhQjhVZVhtcWsyeUFCUG1QMXR3czM0N1BRV2JLNDRpbUpyTlVjemhoaVRWbzlrVXpRbXh3M0ZGZW1URURaQWpzVDZ5cUxYWTNoY05JYkhkVDVvUlFKUVo3T2pwS0hSRTNLdEFkZUl5aVliS3ExV1ZEZlpVR1cxb2NucDdOL2lWY0p1dDJQRGhnM1l0V3NYdG0vZjNucjZiK1BHalFBOHcrMERkVVB5SzYrOGdoMDdkbURod29XNDZhYWJBcktQVUtMcUlBTThweG12eTVpRzZ6S21LVjJLS3RUWnl2SGMrdXNnU2IyZmd6REduSUk3cDd3RklUajU3RUFoQUVRYURZZzBHakFzdHZzUm1qYVhDMVhOb1ZabHRYcWUyN3l1dHRwUWJiV2gzdTVBdmNPSmVyc2RqWTdnRDcrNnVqcjg0UTkvNkxCOThlTEZtREpsQ2xKVFV3TzI3eE1uVGdBQXNyS3lBcmFQVUtMNklDUGZSQmpqTVR4K0NnNlZyZTkxbTZxbUlod3EzNENSQ2VjRnNESUtGS05XaStUd01DU0hoL1c2alZ1UzBPaHdvdDd1UUlQRDRRbTV0bDgzUHpmWUhaNVpPcHl1MXRrNjdDNDNiRTRuYkM2MzU3WFRCYXZMQlh2clkyQk01QndiR3d1THhZTHg0OGRqMnJScFdMcDBLV3ByYTMyZXZjTlg5ZlgxcUt5c0JPQ1o0cW83Q3hjdTdQYjlsSlFVUFBQTU03TFZwbFlNc2hBME1XMjJUMEVHQUQrZC9KQkJGa0kwUWlEY29FZTRRZjRoM1c1SmdzUHRoczNwZ3RQdGhsdVNtaCtlOTF5U0JLbjV1YlBYYnJjRU40QmZmN21tVDNVSUlmRGhoeDlDcC9QOEduemxsVmU2L2J5L294WVRFeE85dHUzZnZ4OEFrSlNVMU9QOGpDVWxKZDIreit0ckhneXlFSlFkT3hGUnBpVFVXTHYvUjlMV3llbzlLS3c5aE5USUVRR3NqRUtCUm9qVzJmQ1YxaEppdmVIdnFNWDJ2di8rZXdCQWNuSnloL2ZhNDZqRjNtR1FoU0FoTkppVWZnVytPZnFxVCsxK092a2hyaDd6dTU0L1NCU0U1QmkxNkhRNnNXSERCZ0RBN3QyN2NlellNZGxXbHc1bHZIb2ZvaWFrWFFxOTFyY1ZiZmVWZm9kYUsyZFVJZkxYMnJWclcwOUhTcEtFdi8zdGI3Sk9neFdxR0dRaHlxU0x3Tmtwdi9DcGpTUzVzZm4wSndHcWlDaTRXYTFXdlA3NjZ3Q0F1WFBuSWpNekV3Y09ITUFMTDd3UThqTno5QldETElTZE0vZ3F3TWUxZXJjV2ZBR3JzejR3QlJFRnNmZmVldzhWRlJVd0dBeVlQMzgrN3IvL2ZoZ01CcXhjdVJKUFB2a2thbXM1c1lPL2VJMHNoTVdhMHpBaVlhcFBJeGh0emtac1B2VUpabVRkRU1ES2lQcFhaV1VsNnVycXVwMTR0N3VGTEx0Nkx5WW1CaXRXck1BUFAveUFmLzNyWHdBOHk4WEV4OGNqUGo0ZUR6LzhNSjU0NGdtc1c3Y08yN1p0dzhVWFg0emh3NGUzdG5lNzNSRE5LMmkzSlVrU0hBNEhuRTRuSEE0SGREb2RMQmFMTC8vSlFZVkJGdUttREw3R2o2SDRIK0djUVZmRHFPdjlmVWxFQTlGLy9kZC9vYkN3RURhYkRVNm5zOXVCRjEwdG50bWRxS2dvN055NUUwODk5UlFrU1VKR1JnYXV2ZmJhMXZlblRKbUM1NTkvSG4vNXkxK1FsNWVIVHo3eFBuVi95U1dYdEg0dGhJQkdvNEVrU1hDN3ZlL0ZlL0RCQjNIaGhSZjZYRit3WUpDRnVJem9YS1JFREVOUjNaRmV0N0U2NjdEbDlLYzRML1A2QUZaR0ZIZ3BLU2s0Y3NUenN4OGJHNHZiYnJ1dHk4LzJadkhNem16YnRnMHVsd3Rtc3hrUFAvd3dqRWJ2UVZiRGhnM0RTeSs5aEsxYnQrTEhIMy9Fa1NOSFVGVlZCYXZWQ29mREFZZkRBYmZiN2JtWHJwT0JJV0ZoWVpnK2ZicGZ0UVVMSWZFcVk4amJVN3dHSCsvN28wOXR6UHBJM0RYdFBSaTA1Z0JWUmRTOWlhOHZ4OVpGQy9yVVIxTlRFK3gyTy9SNlBjTENPai9Ec0dyVktqZ2NEc3llUGR2di9ienp6anZJeWNuQitQSGovZTdEN1hhM0hvbEprdFI2aEtiUjlIMm9neHpmU3lXSTVuT3VQQ0lqNUNTZWoyL3lYdk5wYUgyVG94WmJUMytPcVJucSsrRW5hbUUybTJFMmQvL0hXTnZUZS83cWFhcXAzcEFydElJUnZ5c0VyVWFINlJtK255WmNmM0lGSEM2dW0wVkV5bUtRRVFEZzdOUmZJTUxZY1YyczdqVGFxN0d0NElzQVZVUkUxRHNNTWdJQWFEVjZuSmR4YmM4ZmJPZkhFKy9EN21vTVFFVkVSTDNESUtOVzQ5TXVSYmdoMXFjMkRmWnFiRGp4UVlBcUlpTHFHWU9NV3VrMFJrekw5UDJvYk1QSkZhaTNWUVNnSWlLaW5qSEl5TXVFMU5td0dMcGZjYmc5aDh1Szc0Ni9GYUNLaUlpNnh5QWpMM3F0MGE4aDlkc0xWNks4NFdRQUtpSWk2aDZEakRxWW1IWTV3dlJSUHJXUkpBbXJmVnpmakloSURnd3k2c0NnTldOR2x1ODNjQjR1L3drbnFuWUZvQ0lpb3E0eHlLaFRFOVBtSU1hYzRuTzdyNCsrQW9Dem5oRlIvMkdRVWFlMEdoMHV6UDYxeiswS2F3OWhUL0czQWFpSWlLaHpERExxVWs3aStVaU5IT0Z6dTFWSFhvTE4yUkNBaW9pSU9tS1FVWmVFRUpnMXRPdGxMYnJTWUsvQ3Q4ZmVERUJGUkVRZE1jaW9XNWt4NHpBcy9seWYyMjA1L1NtSzY0NEdvQ0lpSW04TU11clJSZG0vN3JEVWVrOGtTY0tYQi84R0xuZEhnV0xXNmREb2NDcGRodW8xT3B3STA2dDdSUzhHR2ZVb01Ud0xaNlg4M09kMkJiVUhzS1BvcXdCVVJBU2tSNGJqV0hXTjBtV28zckhxR3FSSGhDdGRScDh3eUtoWExoaHlzMStyUVg5ejlGVTBPdmpMaHVSM2ZrWWFQajk4WE9reVZPL3p3OGN4SXlOTjZUTDZoRUZHdlJKaGpNY0ZRMjcydVYyVG93N2ZISDFOL29JbzVOMlFPd0kvRlJSalcxR3AwcVdvMXJhaVVtd3NLTUdOdVNPVkxxVlBHR1RVYTVNSHpVVlMrQkNmMiswby9Bb25xL2NFb0NJS1pSYTlIbytjTndtUGZMZVJZZWFIYlVXbGVPUzdqWGo0dkltcXYwWW1KRjZOSngrY3F0bUhON2IrdDgvdFlzeXB1UDJjMTZEWG1nSlFGWVd5ellVbGVPTEhMWmlTbG93NXc3TXdKRHBLOWIrWUE2WFI0Y1N4NmhwOGZ2ZzRmaW9veGlQblRjTGsxQ1NseS9LYmFCNkZ4aUFqbjMxKzRGbnNLUFI5RU1mazlDdnhpeEYzQnFBaUNuVU5EZ2ZlM25NSTYwNFU0SFJkUFVjemRpRk1yME42UkRobVpLVGhodHdSc09qMVNwZlVKd3d5OGx1VG94WXYvSFFUbWh5MVByZTljZnl6eUlvNU93QlZFVkdvYVFreVhpTWpuNW4xa1pnMTlGYS8ybjYyL3huWW5JMHlWMFJFb1l4QlJuNDVLK1huR0JRMTJ1ZDJOZFlTZkgzMDVRQlVSRVNoaWtGR2ZoRkM0TEtSZDBFanRENjMzVjZ3RW5rVld3SlFGUkdGSWdZWitTMHBmSWhmQzNBQ3dHY0hub1hWV1M5elJVUVVpaGhrMUNmVE02OUhTc1F3bjl2VjJjcng3ME4vQnhmaEpLSytZcEJSbjJpRURsZm1QQUN0eHZmN2R2WVVyOEdPd3Y4RW9Db2lDaVVNTXVxenhQQXNYRERrRnIvYS92dlEzMUZTZjB6bWlvZ29sRERJU0JaVEI4OURlbFNPeisyY2JqdFc3Rm5DSWZsRTVEY0dHY2xDQ0EzbTVqd0luY2JvYzl2S3hnSjhjZkF2NFBVeUl2SUhnNHhrRXh1V2hsbkQvTHRSZWwvSmQ5aHkrbk9aS3lLaVVNQWdJMWxOU3JzQ21URm4rZFYyMVpHbEtLbzdMSE5GUkJUc0dHUWtLeUVFNXVZOENMTSswdWUyTHJjVEsvWTh6dnZMaU1nbkRES1NYYVFwQVZlTmZnaUE4TGx0ZFZNeFB0bjNKMGlTVy83Q2lDZ29NY2dvSUliR1RmSjcxby9ENVQ5aDlkRlhaYTZJaUlJVmc0d0NabWJXamNpS0hlOVgyNTlPZm9EdEJTdGxyb2lJZ2hHRGpBSkdDQTJ1SHYwUXdvMXhmclZmZWVoNUhLL2NMbk5WUkJSc0dHUVVVQlpERE9hTmVRUkMrUDZqNXBaY1dMNW5DY29iVGdhZ01pSUtGZ3d5Q3JqQjBibTRLUHZYZnJXMU9SdnczcTZIME9pb2tia3FJZ29XRERMcUYxTXo1bU5FL0ZTLzJsWTFGV0g1N2tmaGNqdGtyb3FJZ2dHRGpQcUp3SldqNzBkc1dKcGZyVTlXNzhYbkJ6aU5GUkYxeENDamZtUFNSZUNYNDU2Q1dSL2hWL3ZkeGF1eCt1aHJZSmdSVVZzTU11cFhzV0ZwdUhic0UzNnRYd1lBRzA0c3gvZkgzNWE1S2lKU013WVo5YnZCMGJtWU0rbyt2OXQvZCt5ZjJIQml1WXdWRVpHYU1jaElFV09UTDhMNVdUZjYzWDcxMFZleDVmUm5NbFpFUkdyRklDUEZ6Qnh5STNLVEwvUzcvYjhQL1IwN2kvNGpZMFZFcEVZTU1sS1F3QldqN3NQZzZERis5L0Q1Z1dleHIrUTcrVW9pSXRWaGtKR2l0Qm85Rm96OVBXTE1xWDYxbHlRSkgrLzdJdzZWYjVDNU1pSlNDd1laS1M1TUg0VmZudlVVd3ZSUmZyVjNTeTU4c09keEhDNy9TZWJLaUVnTmhDUkp2Q21IQm9UaXVxUDQ1L1o3L0Y1WVV3Z041b3k2RjJlbFhDSnpaVVEwRUFraEJNQWdvd0dtc1BZUS9ybjlYdGhkalg3M01XdlliWmc2ZUw2TVZSSFJRTVFnb3dIclpQVmV2TFB6ZmpoY05yLzdtSmF4QUJjTi9RMzhXYVdhaU5TQlFVWUQydkdxSFhodjUwTnd1dTErOTNGMjZpOHdlK1RkMEFpdGpKVVIwVURCSUtNQjcyakZGcnkvNjJHNEphZmZmWXhJbUlacnh2d09PbzFSeHNxSWFDQmdrSkVxSEN4Ymp4Vjdsa0NTM0g3M2tSRTlGdGVOZXhKR25VWEd5b2hJYVF3eVVvMjlKV3Z4OGI0L29DOC9xa25oMmJodTNKT0lNaVhLV0JrUktZbEJScXF5dS9nYmZMci82VDRkbVlVWm9qRnZ6S1BJakJrblkyVkVwQlFHR2FuTzRmS2Y4TUdlMy9kcEFJZ1FHbHd5N0hhY00yZ3VPS0tSU04wWVpLUktKNnYzNHIxZEQ4SG1iT2hUUCtOU0xzYnNrWGR4RUFpUmlqSElTTFZLNm8vaG5aMFBvdDVXMGFkK1VpS0c0OXF4djBla0tVR215b2lvUHpISVNOV3FtNHJ4OW83N1VkbFUwS2Qrd2d6Um1EL21VV1R3dWhtUjZqRElTUFVhN0ZWNForZURLSzQ3MnFkK05FS0xTNGJkanNtRHJnU3ZteEdwQjRPTWdvTE4yWWgvN1g0RStWVTcrOXhYVHVMNW1EM3lMcGoxa1RKVVJrU0J4aUNqb09GMDIvSHh2ai9pUU9rUGZlNHIzQmlISzBiZGk2RnhrMldvaklnQ2lVRkdRVVdTM1BqMjJKdjRNZjg5V2ZxYm1IWTVMaDYyR0hxdFNaYitLTEJzemtac09Ma0NoOHJXbzdLcEVBNlhWZW1TQmlTOTFvUlljeXBHSkV6RDFNSHpZZFNGS1YxU256RElLQ2p0TDEySFQvYy9MY3N2c2xoekd1YU9maERwVVRreVZFYUJjcXh5Tzc0NDhDeXk0eWJoN05TZkk4R1NDWVBXckhSWkE1TGQxWVN5aG56c0tQd1A4aXEyNFBKUjkySkk3SGlseS9JYmc0eUNWbW45Y2Z4cjk2T29haXJzYzE5Q0NKeVhjVDNPejdvUldvMU9odXBJVHNjcXQrUFQvVS9qcXRFUGNjWVdIK1ZYN2NMSCsvNkl1VGtQSUV1bFljWWdvNkJtZGRiaG83MS93TkdLTGJMMFRDR2hDZ0FBRXRGSlJFRlVseHd4RkZlTmZnZ0psZ3haK3FPK3N6a2I4ZkttWCtQS25BZDQrNFNmOHF0MjRiUDlUMlB4T2N0VWVacVJRVVpCVCs3clpscU5IdWRuM1lBcGcrZEJwekhJMGlmNWIrMngvNGNHZXhWbWo3eGI2VkpVN2N1RHo4RmlpTUVGUTI1V3VoU2Z0UVNaUnVsQ2lBSkZDQTB1ekY2RWVibVB5VEpvdytWMjROdThON0IwNHlJY0x2OEpBUDhHVk5LaHN2VTRPL1huU3BlaGVtZW4vaHlIeWpZb1hVYWZNTWdvNk9Va3pzQ3ZKLzRETWVaVVdmcXJhaXJFKzdzZXhyczdIMEpGNDJsWitpVGZWVFlWSXNHU3FYUVpxcGRneVpUbGVyS1NHR1FVRWhMRHMzRHI1SmVRbTN5aGJIMGVyZGlNcFJzWDRadWpyOEx1YXBTdFgrb2RoOHZLMFlreU1Hak5zTHVhbEM2alR4aGtGREpNdW5CY05mb2hYRFBtRVpoMEViTDA2WmFjV0g5aU9WNzQ2V2JzS1Y0RG5tNGs2bjhNTWdvNW81Tm00ci9PWFliczJJbXk5Vmx2cThESCsvNklON2JlMWVlNUg0bklOd3d5Q2trUnhuZ3NQUHRQdUhURWY4dTZKdG1wbXIxNFpmTmlmTGozQ1pUV0g1ZXRYeUxxR29PTVFwakFwUFFyc1BpY1Y1QWFPVUxHZmlYc0sva09MMjM2TlQ3WTh6aEs2dk5rN0p1STJtT1FVY2lMQ3h1RVJSUC9qdk96Ym9RUTh2NlQyRis2RGk5dnVoWExkeitLb3JvanN2Wk5SQjRNTWlJQUdxSER6Q0UzWWRIRUZ4QVhsaTU3L3dmTDF1UFZ6WXZ4L3E3Zm9hRDJvT3o5RTRVeUJobFJHMm1SSTdING5OZndzK3hGc2w0N2EzRzRmQ09XYmJrRDcrNThFS2RyOXN2ZVAxRW80aXlvUk8zb05BWk16N3dlWTVNdnd0ZEhYc0wrMG5XeTcrTm94UlljcmRpQ2pPaXhtSmgrT1VZbFRJZFdvNWQ5UDBTaGdFRkcxSVVvVXlMbTVUNkdZNVhiOGRYaEYxRGVjRkwyZlp5bzNvMFQxYnNScG8vQ1dTbVhZRUxhYk1TR3BjbStINkpneGxPTFJEMFlFanNlaXllL2hvdUhMUTdZVEJLTmpocHNPTGtDTC94MEk5N2FjUi8ybDY2RFczSUdaRjlFd1laSFpFUzlvTlhvTUdYd1BJeEoraG0rT2ZvcWRoZC9FN0I5SGEvY2p1T1YyMkV4eE9EczFGOWdRdXBsaURZbkIyeC9SR3JISXpJaUgwUVk0ekIzOVAvaFZ4UCtocVR3SVFIZFY0TzlDai9tdjRmbk55ekV1enNmeElIU2RYQzRiQUhkSjVFYThZaU15QStEbzNOeDYrU1hzYWQ0RGRZZGZ3ZVZUUVVCM0p2VU9qaEVwekZpV1B4a2pFcVlqbUh4NThDa0N3L2dmb25VZ1VGRzVDZU4wR0pjeXNYSVRiNFFlMHUreGZmSDMwWmxZeUFERFhDNmJUaFErZ01PbFA0QWpkQmhTT3paR0pVd0hTTVNwc0ZpaUE3b3Zva0dLZ1laVVI5cGhCWmprMmRoVE5MUCtpM1FBTS9NK3kxSGFsOGNmQTRaMGJrWW1YZ2VSaVdjaHloVFVzRDNUelJRTU1pSVpLSlVvSGxJclVQNVZ4MWVpcFNJNFJpWk1CVkRZaWNnTlhJRU5FTGJUM1VROVQ4R0daSE12QU50TGI0Ly9sWS9CcHBIVWQxaEZOVWR4dHBqL3c4R2JSZ3lZOFlpSytac1pNV09SNklsQzBLSWZxMkhLSkFZWkVRQjRnbTBpekFtNlFMc0xWbUxIL1BmUjFsRGZyL1hZWGMxNG5ENVJod3Uzd2dBQ0RORVkxQmtEdEtqY2pBb0tnZXBrU09nMTVyNnZTNGl1VERJaUFLc0pkREdKbCtJazlWN3NlWDA1NHJlOE54b3I4YWg4ZzA0Vkw0QkFDQ0VCc25oMlVpUHlrRmE1RWdrUjJRalBpd0RXZzEvUFpBNjhDZVZxTjhJREk3T3hlRG9YUHpjZmdkMkZINkZiUVZmb3RwYXJHaFZrdVJHVWQwUkZOVWR3Ulo4QnNDekdrQ0NKUVBKRWRsSWpoaUs1UEJzSkZneW1rZEdCdGRwU2J2ZERvUEJvSFFaUGJyeHhodGhNQml3Yk5reXBVc1pjQmhrUkFxd0dLSnhYdVoxbUpheEFFY3J0MkRyNmM5eHVId1RBRW5wMGdCNFJrU1cxT2VocEQ0UHU0cStidDF1MUZrUUY1YmUvQmpVK25XMEtSbG1mVGpVRm5JRkJRVzQ3Nzc3c0hEaFFseDY2YVVCMjA5ZVhoNEtDbnAvblhUR2pCa2R0bFZXVnNKazhwd0NsaVNKMXpuYllKQVJLVWdJRGY1L2UvY2VHMlc5NTNIOFBUT2RscmJRQVhyaEFDMEhGaERxZ2xJRXlvcVhVd2tDVVk1SElhSXhCaEdDd2JTNDBXTVVZcklpZWpSQkpGeU0xV0JFWXdVM0JKSnVGMUFDcUZ3RENEYTBJQVc2WTZrRHZkK1lUcWVkNmJOL2xCbW9iYUhRWW5uYXp5dVpkUHFiZVo1KzJ6LzZ5VzkrdDVIUnlZeU1UcWF5N2hJLy8vNi9uSEJ0eDExZjJkV2x0Y3JyYytPcVBvT3Ira3lMMSt5Mk1LTEM0bkQwYW5wRWhjWGk2QlZINzdEK1JOZ2RSTnI3RWhIcUlOVFdpenNsOEU2ZVBFbHBhU21yVjYvRzZYU3llUEhpWUVCTW16YXRRL2ZldG0wYnZYczNMVmpmdm4wN21abVo3YjUyMTY1ZHJiWmJMQmJLeTh0WnVuUXBMNzMwRXVQSGorOVFqZDJGZ2t6a0R0RzMxMStZT253QmZ4czJqOU1sK3pqaDJzNy9WWnpBTU82TVh0cU5OUGk5bE5WZW9LejJ3blhmRjJJTkpjTHVJQ0xVUWJnOWlqQmJPS0cyQ0VKRHdnbTFYZnZvUllnMUZLdkZkdlZodmZxOE04eVlNWVBRMEZCV3Jsekp0bTNiS0M0dVp1blNwWVNGWFQyTExqSXk4cWJ1NlhhNzIzeHR5NVl0d2VlZmYvNDVPM2JzYUxXdE5ZMk5qVml0VnNyS3lpZ3VMbWJac21XODhzb3J6Snc1ODZicTY0NFVaQ0ozR0pzMWhERURVaGd6SUFWM2ZRVzV4VCtTYzJrUEY2cHl1N3EwVHVGcnJLZmFXMEsxdDZTclN3SGdrVWNlSVNJaWdoVXJWbkRnd0FGV3JWckZzbVhMZ3E5djJyU0o4UEQybjNwd3ZaNmN4K01oTHkrUGh4NTZDTHU5NmZ3NWg4UEJtVE5uTUF3ajJOWWF3ekN3V3EyTUhEbVNEei84a0RmZWVJT1BQdnFJbUpnWUprNmMyTzc2dWlNRm1jZ2RMREswSDVQaS84R2srSDlRVlZkRVR0RVA1QmJ0NVdMTjJhNHVyVnVaUEhreUsxYXNZTjI2ZFN4WXNPQzIvWnpEaHcrVG5wN091SEhqbXJWLzhjVVhlRHdlUm93WTBlYTFmcjhmbTYycEp6cDgrSEErK09BRE1qTXp1ZSsrKzI1YnZXYWgzZTlGVE1MUmF3QlQvanFYUlpQUytjOHBtNWc1S28xLzYzK2ZkdTNvSk9QSGoyZkRoZzBNR0hEN3R2ZWFNbVVLZnIrZkF3Y09CTnZjYmpmWjJkazg4TUFEYlY3bjgva3dEQ01ZWkFBalJvemcxVmRmeFdyVnYzSDF5RVJNeU5Fckx0aFQ4L3JjbkMwN3dwbVNBNXdyTzBhZHI2YXJ5ek9OL2Z2M2s1U1VGQndIdXpZb0ZpOWVESERkai90YUU3anUybkcyZ05qWVdCSVNFc2pPemc3K3pBTUhEdERZMkVoS1NncWJObTBDNEtlZmZtTGp4bzNCNndManBNWEZ4Yno0NG9zdDdydDY5V29jRHNkTjFkbWRLTWhFVEM0c0pESTRwaFpZRTVaZmZwejg4cDhwcURxSnYxRW5UYmZteHg5LzVOMTMzeVU2T3BxMHREU21USm5TN1BXbm5ub0tnSWFHQm1iUG5uM0QrMjNldkJtNzNSNjhyaTN2di84K3NiR3hmUHp4eHdCTW5UcVZZY09HRVJNVEUzeVAyKzNtd29XV2syWjhQbCtyN1g2Ly80YjFkV2NLTXBGdXhHS3hNaWhxRklPaVJ2SEEwR2RwOEhzcHFEcEpmdmx4Q2lwUGNyRW1UOEYyeGNNUFAweDFkVFhyMTYvbjdiZmZadXJVcWFTbXBnYW56QWNZaGtGMWRmVU43OWVlMmFWSGp4NEZvS0NnZ09MaVlnQ09IejhlZkMzUU5uUG16R2F6RVFzTEM1ay9mejZ4c2JGODg4MDM3ZnNGZXhBRm1VZzNacmVGTWJ6L0JJYjNud0EwelJpOFdKM0hoYXBjTGxUbFVsQ1ZTKzBkdW1idHp6QnIxaXppNHVKWXNXSUZ1M2Z2eHVsMDhza25uN1M1MkxpMTlWMDNzOTdzMnRtUTEydjdvMENRbHBhVzR2VjZXLzNZc2lkVGtJbjBJQ0hXVUJMNmppR2g3NWdyTFFibEhoY1hxODl5NmZJNUxsYWY1ZUxsY3owcTNKS1RrMW01Y2lYTGx5OG5OVFgxdHV5WU1YRGdRRWFQSHMxYmI3MFZiUHZ5eXkvWnRXc1hYMy85ZGJCdDU4NmRIRHQyck1YMUZSVVZRRk92cjZDZ2dKRWpSM1o2aldhbUlCUHAwU3owRHg5TS8vREIvUHVBdjExcE02anhsbDNaZi9FY3BlN2ZLSzI5UUtuN0FyNUdiMWNXZTlza0ppYnkxVmRmM2JZOUYrZk1tY09jT1hPYXRRWFdwbDA3UzNMZXZIbk1temV2eGZXRmhZWEI1M2w1ZVFxeVAxQ1FpY2dmV09nVEZrT2ZzQmp1aXZtUFlLdGhHRlI3U3lpdExhRFVYVUJaYlNGbHRZVlVlMHVvcWl1aXdXL3VrR3NyeEFKalh4M3BxZVhrNU9CME9wdTEvZmJiYndCa1pXVzFlUC9qanovZTdQdUNnb0xnODlPblQvUFlZNC9kY2kzZGtZSk1STnJGWXJFRTkxRU1qTGxkWmVCcHFLR3FycGlxdXFJclg0dTVYRjlCYlVNbDd2b3JqNFpLL0kwTlhWTC85UmlHd1hmZmZVZEtTa3FMOGFlR2hxWjZPOUpiMjd0M2I1dDdMYTVaczZaRjJ4K0RMQ2NuQjRDWW1Kamc1QkM1U2tFbUlwM0FRcmc5aW5CN0ZIL3AwL2J1RkdEZzlYbUM0VmJ2OTFEdjkrRDExUWFmMS9zOTFQdWF2dm9OSDQyR1AvandOMTc5UHIvODUwNnIzdWwwc21yVktqWnMyRUJHUmthek1QTjRQRURyNjhMYUt5MHRqYlMwdEdadDY5YXRJek16czgwTmdnTktTMHR4dVZ3TUhqeVk1T1JrdG03ZGl0UHBaT2pRb2JkY1QzZWpJQk9SUDVHRnNKQUl3a0lpNkJjK3FFTjNXcjU3YWlmVkJMLzg4Z3NBY1hGeExRS3J0TFFVZ09qbzZFNzdlYTN4K1h6VTFOUlFYVjJOdytHZ2I5KytBT3pidHcrQXBLUWs3cjMzWHJadTNjcmV2WHVaUDMvK2JhM0hUQlJrSXRMakJUNnVhMjN6M2NBQzVJRURCOTdTdlNzcks5bTJiUnNlajRlNnVqcHFhMnVwcmEwbFB6OGZnTGx6NStKMnUvRjZyNDR4TGxteWhGbXpaZ0d3Wjg4ZUFDWk1tTUE5OTl5RHpXWmo5KzdkdlBEQ0N6cVQ3QW9GbVlqMGFENmZMOWdqYXkzSXNyT3pBUmc5ZW5TNzc1bVZsY1haczJkNThza25XeXhpdHR2dFJFVkY0WEE0U0VoSUlDb3FLdmh3dTkyTUdqV0tNV09hbGtlY09uV0tYMy85bGRqWVdDWlBub3pOWm1QU3BFa2NPblNJZmZ2MnRYb0FaMCtrSUJPUkhpMG5KNGU2dWpvaUl5TkpURXhzOXRybHk1ZURIKzFObWpTcDNmY3NMeTluKy9idHhNWEY4ZHh6ejVHZW5rN3YzcjJKaW9wcWRpU00xK3NsTHkrUHNXUEhrcFdWeGJmZmZzdjA2ZE9EdmIrTWpBeWdhZUYyWUIvSTZkT25jK2pRSVRadDJzU0REejZvWGhuYS9WNUVlcmhEaHc0QlRidmZYN3RwTU1Cbm4zMkd4K01oTVRHUjRjT0h0L3VlVlZWVlFOTW13ZEIwNXRqbXpac3BLaXBpejU0OXJGKy9IbWdLcXRkZWU0MnpaOCtTa3BLQ3crRmd6Wm8xR0liQmtTTkhPSExrQ0pHUmtjMm0yeWNuSnhNZEhjMjVjK2Y0L3Z2dk8vUzdkeGNLTWhIcDBRNGVQQWcwalVGZEt6TXpreDA3ZG1DeFdIajU1WmR2NnA0bEpVMkhoZ1lXTysvZnY1K3NyQ3pLeThzNWYvNDhtWm1aRkJVVk1XdldMS3hXS3hrWkdVUkdSckpnd1FKOFBoOHVsNHUxYTljQ3NIRGhRcUtpb29MM0Rna0o0Zm5ubndmZzAwOC9EVTVHNmNrVVpDTFNZK1huNTNQcDBpV2dlWkJsWkdRRWUwMExGaXk0N3ZoWVlKYmo3Ny8vRGtCWldSbW5UcDBDWU1pUUlVRFRUdnY5K3ZWajNMaHhUSnc0RWNNdzJMZHZIN0d4c1V5WU1JR0RCdzl5OGVKRnBrMmJ4dHExYTBsUFQ2ZW9xSWd4WThhMHV2aDV4b3daeE1mSFUxTlR3M3Z2dlJkYzY5WlRLY2hFcE1mNjRZY2ZBRWhJU0NBdUxvNlNraExlZlBOTk5tN2NpR0VZekpremg3bHo1MTczSG9GVG5SY3RXc1MwYWRONDVwbG5xS3FxWXV6WXNmVHIxdytuMDBsT1RnNlBQdm9vVnF1VnUrKytHN3ZkSHZ4SWMvYnMyYVNtcHVKd09MQllMS3hmdjU3RGh3L1RwMDhmWG4vOTlWYkh3R3cyRzB1V0xNRmlzWkNUazhPV0xWczY5dzlqTXByc0lTSTlWbVZsSlZhck5kZ2JzOXZ0VkZSVVlMUFpXTGh3WVl2OUVWdVRscGJHbWpWcmNMbGNHSVpCU0VnSWQ5MTFGNm1wcVFDY1BIbVNrSkFRbm5qaUNhQnBoNUJGaXhZRng5eVNrcEpJU2tvQ21oWmY1K2JtWXJmYmVlZWRkeGcwcU8yMWRrbEpTVHo3N0xNY1BYcjBobWVnZFhjV296Mkg2SWlJM0dHVzc1N0tmMDNkM2VIN1ZGWldVbDlmVDF4Y0hOQjBaSXJMNWJxcDZmWTNVbFZWMWU0VG5Bc0xDOG5QejIvWDFQckd4a2JLeTh1YkhjcDVLenJyYi9sbnMxenBycXBISmlJOVdtQUhqWURBbXE3TzFONFFBNGlQanljK1ByNWQ3N1ZhclIwT3NlNUFZMlFpSW1KcUNqSVJFVEUxQlptSWlKaWFna3hFUkV4TlFTWWlJcWFtSUJNUkVWTlRrSW1JaUtrcHlFUkV4TlFVWkNJaVltb0tNaEVSTVRVRm1ZaUltSnFDVEVSRVRFMUJKaUlpcHFZZ0V4RlRzdHQ2VWUvM2RIVVpwbGZ2OXhCcUMrL3FNanBFUVNZaXB0US9mQkFsYm1kWGwyRjZKVzRuL2NMYlBzRFREQlJrSW1KS28yS25jTUsxczZ2TE1MMFRycDJNaXIyL3E4dm9FQVdaaUpqUy9VT2U1bnpaVVp3VjJWMWRpbWs1SzdJNVgzYU1LWDk5dXF0TDZSQUZtWWlZVWxoSUJMTVMvOG5XM0g4cHpHNkJzeUticmJuLzR1K0pyeEZxaStqcWNqckVZaGlHMGRWRmlJamNxdnp5NC96UDZROFpIajJScEVFemlJMGNhdnJKQzdkTHZkOURpZHZKQ2RkT3pwY2Q1ZStKLzJSWS8vRmRYZFl0czFnc0ZsQ1FpVWczNFBYVmNyRGd2emxUY3BBS2owdXpHZHNRYWd1blgvZ2dSc1hlei8xRG5pWXN4T1E5TVFXWmlJaVlXU0RJTkVZbUlpS21waUFURVJGVFU1Q0ppSWlwS2NoRVJNVFVGR1FpSW1KcUNqSVJFVEUxQlptSWlKaWFna3hFUkV4TlFTWWlJcWFtSUJNUkVWTlRrSW1JaUtrcHlFUkV4TlFVWkNJaVltb0tNaEVSTVRVRm1ZaUltSnFDVEVSRVRFMUJKaUlpcHFZZ0V4RVJVMU9RaVlpSXFTbklSRVRFMUJSa0lpSmlhZ295RVJFeE5RV1ppSWlZbW9KTVJFUk1UVUVtSWlLbXBpQVRFUkZUVTVDSmlJaXBLY2hFUk1UVUZHUWlJbUpxQ2pJUkVURTFCWm1JaUppYWdreEVSRXhOUVNZaUlxYW1JQk1SRVZOVGtJbUlpS2tweUVSRXhOUVVaQ0lpWW1vS01oRVJNVFVGbVlpSW1KcUNURVJFVEUxQkppSWlwcVlnRXhFUlUxT1FpWWlJaUlpSWlJaUlpSWlJU0Uvei85MnpqV3RuRTdXUEFBQUFBRWxGVGtTdVFtQ0MiLAoJIlRoZW1lIiA6ICIiLAoJIlR5cGUiIDogIm1pbmQiLAoJIlZlcnNpb24iIDogIjUiCn0K"/>
    </extobj>
    <extobj name="C9F754DE-2CAD-44b6-B708-469DEB6407EB-6">
      <extobjdata type="C9F754DE-2CAD-44b6-B708-469DEB6407EB" data="ewoJIkZpbGVJZCIgOiAiMTU4MzIzNzQyNjI3IiwKCSJHcm91cElkIiA6ICIxNDExMDg3ODkiLAoJIkltYWdlIiA6ICJpVkJPUncwS0dnb0FBQUFOU1VoRVVnQUFBemtBQUFMZ0NBWUFBQUMzVkxsS0FBQUFDWEJJV1hNQUFBc1RBQUFMRXdFQW1wd1lBQUFnQUVsRVFWUjRuT3pkZDJBVGRmOEg4UGZsc3BvT09xRmx0ZXhaOXQ3SUZCRlFVWGdFRlNlUCtyZ0gvc1JISC9WeFBJOTd3Z01vTGhCUVVCUmw3eVViMnJMS1hxV2x1MDNhckx2Ny9aRTJOQ1NsTFNSTkc5NnZmMnh5bDd0UDBrYnVmZDhsbkVrYnA0Q0lpSWlJaUtpV2lxLy9xMUQyc2NwZmhSQVJFUkVSRWZrQ1F3NFJFUkVSRVFVVWhod2lJaUlpSWdvb0REbEVSRVJFUkJSUUdIS0lpSWlJaUNpZ01PUVFFUkVSRVZGQVljZ2hJaUlpSXFLQXdwQkRSRVJFUkVRQmhTR0hpSWlJaUlnQ0NrTU9FUkVSRVJFRkZJWWNJaUlpSWlJS0tBdzVSRVJFUkVRVVVCaHlpSWlJaUlnb29ERGtFQkVSRVJGUlFHSElJU0lpSWlLaWdNS1FRMFJFUkVSRUFZVWhoNGlJaUlpSUFncEREaEVSRVJFUkJSU0dIQ0lpSWlJaUNpZ01PVVJFUkVSRUZGQVljb2lJaUlpSUtLQXc1QkFSRVJFUlVVQmh5Q0VpSWlJaW9vRENrRU5FUkVSRVJBR0ZJWWVJaUlpSWlBSUtRdzRSRVJFUkVRVVVoaHdpSWlJaUlnb29ERGxFUkVSRVJCUlFHSEtJaUlpSWlDaWdNT1FRRVJFUkVWRkFZY2doSWlJaUlxS0FvdlozQVVSVTg4bDJEUlFJL2k2RHFva0FCU3ExemQ5bEVCRVJYVE9HSENLcWtBSUJpc3lHM3h1R1N2WjNCVVJFUk5lRlZ5MUVSRVJFUkJSUUdIS0lpSWlJaUNpZ01PUVFFUkVSRVZGQVljZ2hJaUlpSXFLQXdwQkRSRVJFUkVRQmhTR0hpSWlJaUlnQ0NrTU9FUkVSRVJFRkZJWWNJaUlpSWlJS0tBdzVSRVJFUkVRVVVCaHlpSWlJaUlnb29ERGtFQkVSRVJGUlFGSDd1d0FpQ255Q29FZXdZU1QwMnM0UXhSZ0lnczdmSlFVY1JiRkFrakpodHU2RHFXZ0ZGTVhzNzVKd2Rsd1N3cWZFSVd4Y2pMOUxJU0tpR3d4RERoSDVsRmJURm5WQ3AwQVVvL3hkU2tBVEJCM1U2b1lJVVRkRWtLNFA4Z3UvZ2RWMnlMODFxWUhpclhrTU9VUkVWTzNZWFkySWZFYXJhWXZJOE9jWWNLcVpLRVloTXZ3NWFEVnQvRnFITGpFRTVoUVRvUGkxRENJaXVnR3hKWWVJZkVJUTlLZ1RPc1g1V0RZRDF1TXk3TGtLRkl2LzZncFVnZzVRUndqUU5sZEJwWGM4VnlmMGZtVGx2dXEzcm12NnhCQVlsMmZEZHNFQ1RVTjJVU1Fpb3VyRGxod2k4b2xndzBobkM0NXNCb3AyU0xDbE0rRDRpbUlCYk9rS2luWklrRXN5alNoR0lkZ3cwbTgxNlR1RUFBRE1TVWEvMVVCRVJEY21oaHdpOGdtOXRyUHpaK3R4R1lyTmo4WGNRQlNiNC9NdXBkZDI4bHN0bWlaQlVCbEVXRklZY29pSXFIb3g1QkNSVDRqaTVjSG05bHdPeXFoT1pUOXZsZWkvUWYrQ0tFRFhMaGlXcEVLLzFVQkVSRGNtaGh3aThvbXkwMFN6aTFyMUt2dDVxd1M5L3dxQlkvSUJ5MGt6WkpQazF6cUlpT2pHd3BCRFJFUStvMDhNQVdRRmxrTW1mNWRDUkVRM0VJWWNJaUx5R1gzNzBza0gyR1dOaUlpcUQwTU9FUkg1akNwVWhMWkpFQ3dwYk1raElxTHF3NUJEUkVRK3BVc01oam5aQ0VYbUJCUkVSRlE5R0hLSWlNaW45QjFDSUJzbDJNNzRaMUZTSWlLNjhURGtFQkdSVCtrVEhlTnlMTW5zc2taRVJOV0RJWWVJaUh4SzNVZ1BWYWpJeVFlSWlLamFNT1FRRVpGUENTb0Irc1FRbU5tU1EwUkUxWVFoaDRpSWZFNlhHQUxibVdKSUJYWi9sMEpFUkRjQWhod2lJdkk1NTdnY1RpVk5SRVRWZ0NHSGlJaDhUdGMyR0ZBSnNDUWIvVjBLRVJIZEFCaHlpSWpJNTFRR0VkcG1RU2ptNUFORVJGUU5HSEtJaUFESWl1enhlYXZOY2szSHl6Zmw0K2padzlkVFVzQUo2aGdDNnlFVEZEc1hCU1VpSXQ5aXlDR2lXbTNuNGIvd2o0OGV4c0ZUeWRkMW5QNlBkOGVpOVQrNlBHZXhtdEZ6YWtmOHZHRmhsWStYVzVpRGdVLzB4SkpOUDExWFhZRkVseGdDdVZpRzdXU3h2MHNoSXFJQXg1QkRSTFhhbHFTTldMdG5OZXhTMVdmdHlpbkloaVJMQUlEMDdEUzBhZHpXWmZ2ZTFOM0l5RWxIeCthZHFueHNyVm9EQUxoOXdKMlYydjkwK2lsc1Q5bFM1ZlBVSnJyMmpza0hpcE00TG9lSWlIeEw3ZThDaUlpdXgrcGRLL0QxU3orZ1kvUE9WWDd0a2swL1ljN3ZNekR2dGNVUVZTSkNES0V1Mjlmc1dZV1JQVzlCaTRhdHFueHN0YWh4ZVZ4UVZJREhQbmdRSnJQbjJjWE9YVHFEakp3TS9QbmVXaVEyN1ZqbDg5VUdtdm82aUpFYXgrUUQ0K3Y2dXh3aUlncGdERGxFVkt0ODgrZHMzSGZ6UXhBRUFZZlBITVNnemtQUXUzMC90LzNza2gwUHZqc1oweWE5Z3JZSjdUMGU2MlRhY2ZScTF4Zk42amVIb0hKdjJGNjI3VmQ4OHRUTWNtdDU5NGMzTVhYczQ0Z0lqWFRiSmdpQ3krUFFvRkM4L2NqNytHUDdiM2gwM0JOdSs3ODg2M21jdm5neVlBTU9BRUJBeWFLZ2JNa2hJaUxmWXNnaENoQ3lWUVB6aFFhd0ZZVENYaGdDUlJLOWRtd0ZLaWdRS3Q2eGpOZ3hYanU5aTlmbVRzZUNkZk1RcERNNG43dHQraWlQKzI1UDJZS1FvQkI4OGV3Y2o5c1BITitIbCs5NURRQWdRSUNpS0ZpdzlnZU1IelFSdTQvdVJFNUJOdjR6Nzk4NGZQb2dnb09DMGJoZUFnNmRUa0dvSVJTTjZzWmo5NUdkc010MnZITHY2MjdIVmdtWFE5UG1BeHZ3K1pLUE1PL1Z4ZEJwZERCYmk2SFhCcm5zZi9CVUNnWjJHbHpsejZPMjBTY0d3N1F4RjFLMkRXS1VwdUlYRUJFUlhRT0dIS0xhVEJGZ1BOWWMrWHM3d25TaWlWZURqUXVOREVXbzRveFlQZ281R2xHTno1K2VoZVlOVzFhNGIrellNRHh6MTRzZXQ1bk1KcVNjU3NaN1A3NkQ5eGU4QzJOeElSNys3NzNJS2NqRytVdm5rSHIrS041ODZEK1lPR1F5K2p6YUdkTW12WUt4L2U3QW9DZDc0WUZiSHNHOUl4NUFxMG1OY1hQUDBRQUFtOTJLdTk4WUQ1dmRCa0VRWUNwMnRGYVVEV0JMdHl4Qi9lZ0dPSFkrMWFYRlJwSWxKSi9jaitjbVRydWVqNlpXMEhXNHZDaW9ZV0M0bjZzaElxSkF4WkJEVkV0Wk11cmkwdkpoS0RyYkNOcVlMRVQyMlFGRHMxUFExaW1BR0dLRUlFcGVPNWRrMTBLUnF6cFB5VmRlTzM5WlYzWUR1MWFiOXEvSHJYM0c0dk5uWmdNQTJreE93SnhwMzZOSlhGT2NURHVCVithOGlJbERKdVBVeFpPNG1KMkdtN29NaDhWcXh2SHpxV2lYa0FnQU1CVWJZZEE3V3BRMGFpMStldU0zNS9FWGIxeUV4ejk4Q0wrODlhZkxlVlBQSGNIZTFOMHVJU2Y1eEFIWWJEWjBiZFhESysrdEp0TzFEZ2JVQW9xVGpRdzVSRVRrTXd3NVJMVlF3Y0UyU0Y4NkdwcndmTlNmc0FTaExZOEJWVzFwcWFYS2RnTzdIbXYzck1KekUvL1A0N1k1eTJiZ295ZStBQUFzM3JnUVkvcmRqbEJES0hZZDJRR1ZTa1Q3Sm9rb3RoVERMdGtSckEveGVJeE5COVo3Zkw1Si9XYVkrK2NjVEJ3eTJXWGZycTE3SUZnZmZKM3ZxdVlUdENyb1d4dGc0UXhyUkVUa1F3dzVSTFZNM3E0dXlGZytIR0dKQnhGNzYzSUk2cXBQblZ5ckNRTCs4ZkVqTG1OeXFxcXdxQkFONnpaQ2s3aW1idHZTY3k3aTlnRjNvVjVFTEN4V00rYXQrZzRMWC84RmdHTzY2dTZ0ZTBLbjFTTWpOeDBBRUJMa0huSVVSY0dtL1k2UU0vVzkrekdtMzIyNHBiZWovNTVHMUNBclA5TmwvMVc3bG1OVUx4LzE3NnVCZE8xRFVMRDRFaFM3QWtIdG5aWTVJaUtpc2hoeWlHcVJvbE1KdUxSeUdDSjY3a0xkNGV0dW1OYWJzZ1FJVlJxVDQwbStNUStQam5XZjRRd0E4Z3B6a1ZPWURRRDRac1ZYR05adEJGbzJhZzBBV0xWek9XNHJXZmVtd0pRUEFBaTlZdHBwQU5oK2NBdUtMRVVBZ05jZmZCdWpYaGlDaFd2bjRhdVh2b2RHclVWY1ZCd09ua3BHdXlhSnVKQjVIbnVQN3NhTTU3NnU4UDBFQ24xaUNQSVhaTUJ5cEFqNjlvSGZla1ZFUk5XUGk0RVMxUkt5V1llMHhXTmdTRGlObUdFM1pzRHhsb1oxRzBHbjFUc2ZXMjBXeUxLRTZiTmZ3SUhqK3pDMDJ3aGs1S1pqMGJyNWVHWEtHd0NBRTJuSGtYSXlDYmNOR0E4QXlEUG1JVWdYQkkxYTYzYjh4UnNXWWNyTkR3RUFZaVBqOE9XenM3RnExM0pzMkxjT0FEQ284MUFzWERjUEFQRGptdS9SdTMwL05LcmIyS2Z2dVNiUkpaWk1Qc0NwcEltSXlFY1ljb2hxaWV3dHZTRmJkS2czWmprRTFZMGJjTHcxOFFBQUhEcWRndGZuVHNjdDA0YWl5RktNTng1NEJ4T0dUSUlBQWRObnZZaVBudmdDWVFaSGE5Qlh5MlppM0lBN0VCUHVXTVF5dHpBSDRTRVJic2ZNTGN6Qlh3ZTNZdEt3KzV6UDlXclhGL2VQZXNUWkl0Uy93d0Q4K2RmdnVKaWRobStXejhHRG82ZDY3VDNWQnVxNldxanJhV0ZPWWNnaElpTGZZSGMxb2xwQXR1aVJ1Nk03SXJydmdTYXN3Ti9sK0pXaUtOYzlKZ2NBSnIweEhudU83c0pMay8rSmwrLzlGeEx2YlE1UmRQd3ZjZmJ2TTNEMzBIdlFvVmtuQU1DNVMyZng4L29GV1AzUkZ1ZnJzL0l5RVJVVzdYYmMyYi9Qd0RNVHBqbG5YU3YxenRUM25UOXIxRm9NNzM0enhydzBIREhoZFozVFVOOUk5SWtoTU84dkJCU2dpa3N3RVJFUlZZZ2hoNmdXTUtZMmd5S0pDT3VjN085Uy9FNkJjdDFqY2dEZ3VZa3ZvVjVFTEJyRU5IUjUvc2laUStqUXJDTjZ0ZXZyT0oraTRQa3Zuc0F6RTZZaFBqYkJ1VjlHYmpycVJ0UjFlVzFXZmlZdVpKM0hpM2RQUjJiZUplZnJQYlUrZFdyZUJWLy9NUXNmUC9tbFYxdW5hZ3RkWWdpTWEzSmd2MlNGdXA1N2x6OGlJcUxyd1pCRFZBc1lqN2FBSmpJUHV1Z3NmNWNTTUxxMDdPYnlXSUVDV1pIUk9yNnR5L016ZnYwVWtXRlJlSFNjNjBRRjV5K2RRMXhVQTVmbnZsODVGNjgvOERZQVFGWms1MzlGd1hXUjFoTVhqdUcxcjEvR21INjM0OTBmM2tUMzFqM1JyRUVMcjd5djJrSmZNaTdIbkd4RVNMMUlQMWREUkVTQmhtTnlpR29CYTNZVTlMSHBuR3dBZ0NMTFBqdXVMTHN1b0xwczIxTHNQUHdYUG4xcXB0ditCMDhubzJuOVpzN0hraXpodGdGM09zZnBLSXJqZDFVYWRrcWRTVCtOeVcvZWlmY2YveFN6WHZnR2ZkcjN3K2hwdzdENXdBWXZ2Nk9hVGRmU0FFR240bm81UkVUa0V3dzVSTFdBdlNBVVlvakozMlhVQ0FwOEUvUVVLSkNreXlIbmwwMC9ZMHZ5SnN5ZTloMGdDUGh4emZmWWMzUVhjZ3R6c0hqakl1dy90aGM5Mi9aeDdpK3FSQ1RFTm5FK0xnMU1jcGxqSGpxZGdxbnZUOEVuVDgxMHJwdnp5ZE16MGJ0ZFgweDRiUnhlK3Q5enptNXVBVTh0UU5jbW1KTVBFQkdSVDdDN0dsRXRJQlhySVFhWi9WMUdqU0RKVXBVbUhxaHNLTExaN2JEWmJaQVZHWFAvbUkyb09sRjRkK29IenUwamU5NkNmODJkam9WckhWTS9qeDgwQWQxYTk3aEtuWTRXSExzc1FRZEhhRnE1ODA5OE8zMEI2a1hFT3ZmVGlCck1udllkWHA4N0hiTisreEx6VjMrSDBiM0g0SzFIM2tORWFHQjM0OUluQmlQL3h3eklaaGtxdlpmdnVTbUFhVmNCOGxmbm9HaS9FZlpNRytRaXFlTFhFUkVGTUpWQmhEcEdBME9uRU5RWkZvbmc3bUVCTy9rTFF3NVJyY0d1YWdCZ2w2UXFUVHhRYkNtdTFIRWIxNHRIZUdnRUNrejVHRDk0SXVvRTEzSFpIaEVhaVkrZStBSkY1aUlNNnpZQzR3ZFB2T3J4cEpLV25MU3M4MWk2ZVFsYXg3ZkZ6T2M5TC9ncHFrUzg4ZUM3Nk45aEVOYnVYWTNYNzMvTFpSMmZRS1ZMRElIeWZUb3NoNHNRMURuRWE4ZTFuRFhqNHI5UFF5eU9STU1KdHlENjhRN1F4MFZETk9pOGRnNGlvdHBJS3JMQWZERUxXVnVTY1A2ejljZ01Ta1BjS3duUU5RNjhmM09FTTJuamVPVkVWTU1kZmVNbFJBM2NndWlCV3lyZTJRY2t1eGFLWExVNzdiRXhYemwvTGx6anZUdm9hL2Vzd3FET1F5Q3F4QXIzM2JCdkhRWjJHbHlwMmN0a1JZWks4RjVyUW01aERvNmVQWXo0MkFUVWk0eno2ckVySTNUbzVjOG5QZlBCS3IxV1VNa1ExVlp2bCtSR3lyWGh6TTM3RWZsNEk0VGZFMXZ4Q3lxaGFMOFJGMTQ2aFJaUFQwYmp1NGNDTitETWRVUkVsYUlvT0R0L0RZNTkvQU1hdk5zRWhrN2V1OW5rRC9IMWYzWDVIejViY29pb1ZoblNkWGlsOXgzVSthWks3K3Z0RUJJUkd1bWNocG84RXlNMDBEVFV3WkpVQ09ENlE0N2xyQmtYWGpxRnpwKzlpTWhlN2E2L1FDS2lRQ1lJYUR4cEdFS2ExY2UrSi82THhyTmFCRlNMRGljZUlDSWl2OUVsaHNDY1lyciszcGdLY1BIZnA5SGk2Y2tNT0VSRVZSRFpxeDFhUERVWkYvOTlPcUI2eGpQa0VCR1IzK2dUUXlEbDJtQzdZTG11NDVoMkZVQXNqblIwVVNNaW9pcHBQR2tveE9KSW1IWVYrTHNVcjJISUlTSWl2OUYzS0ZrVTlEclh5OGxmbllPR0V3WnpEQTRSMGJVUUJEUzhhekFLMXVUNnV4S3ZZY2doSXA5UWxNdDM1Z1ZPYWxXdHluN2VzbEt6cHg3WE5BbUN5aURDY3AzcjVSVHROeUs2WHdjdlZVVkVkT09KN3Q4QnBuMkYvaTdEYXhoeWlNZ25KQ25UK2JNNmduZlhxMVBaejFzdTgzdW9pUVJSZ0s1ZGNNbmtBOWZPbm1tRFBpN2FTMVVSRWQxNDlISFJzR2ZhL0YyRzF6RGtFSkZQbUszN25EOXJtNnNnYVB4WXpBMUUwRGcrNzFKbTYzNC9WbE01dXNRUVdFNmFJWnV1ZmFweHVVamlPamhFUk5kQk5PZ0NhdEZraGh3aThnbFQwUXBJVWpZQVFLVUhERDFGYUdJRmRsM3pFVUVIYUdJRkdIcUtVSlhNQUNwSjJUQVZyZkJ2WVpXZ1R3d0JaQVdXUXlaL2wwSkVSQUdDNitRUWtVOG9paG41aGQ4Z012dzVBSTZnbzIvUCt5clZLYjl3THBRYVBpWUhBUFR0U3ljZktFUlE5ekEvVjBORVJJR0FWeHhFNUROVzJ5SGs1SDNnYk5HaDZpRkoyY2pKZXg5VzIyRi9sMUlwcWxBUjJpWkJzS1N3SlllSWlMeURJWWVJZk1wcU80U3MzRmRoTFBvZGR2dTVHai9iVjIwbEsyYlk3ZWRnTFBvZFdibXYxcHFBVTBxWEdBeHpzaEdLWEhOV29sT1VxdFZpdDB2WXRPVUlVbytuKzZpaTYxTmQ5WjIva0lQQ1FzL2Y4OHpNQXB3OGRRbHlKWC9QUmNWV2I1WkdQcFNUWThUUjFJdVFKTGxLcnp0K0loMmJ0aHp4VVZVMWo5VnE5OXF4WkZsQlZuWWhMRjQ4WmlCaGR6VWk4amxGTWNObytoVkcwNi8rTG9WcUtIMkhFQlQrbGdYYkdUTzBUWUtxN2J6NUJVVjQ0KzFmTUhoZ1c0eSt1YlB6ZWJ0ZHdyUFQ1cUZiMTZhNDUyOTlJVlJpL1IxSmtqRnp6bHFNR3RFUkxadkhlcVcrakl4OExGNjZDNE1IdEVXYjF2WGR0cy81WmdOaW9rTXhmRWdpZ29LMDFWNmZvaWhJejhqSHNlUHBTRDEyRWNtSHppTXpzd0NEQjdiRncvY1BkdHYvbDkvM1lNT21RL2gyOXQraFVvbFhQWGJxOFhSODhNa2ZlT0RlUWVqWnZkazExYmRoMHlFY1BIUUJ0NC9yanJqWWNKZHRhOWFuNEp2dk4rSHpENmNnUE54UXFlUGw1UldocUxqeUM5Zkd4WVo3L051eFdHeFFxMFdJWXRYdU5jdXlBcHZORHAzTzgwd3UzcWhQVVJRVVh5VmM2dlZhcUZUdTcybmJqbU9ZdjNBYjV2N3ZrU3E5cjIvbmJjSEpVeG5vMGlrQklTSDZTcjhPOE83M3d4TkZVU3I4N2xkbW4xSVdxeDJQUEQ0SHc0Y2tZdExFdmxXdTUwcFdxeDFQUHZjZG1zVEg0SzNYNzdydTR3VWFoaHdpSXZJN2ZhSmpYSTRsMlZTdEljZGcwT0ZpZWg0c0Z0YzdvUWVTenlJcnV4Q05Ha1JXK2dKR3JYWmN0SmU5QUwyVVdRQzdYWUphTFpaN25LQWdEVUtDUFYvY25VL0x3Wlp0UjlHNVk3emJOa21Tc1gzSE1ZU0ZCYmtFdE9xbzc1c2ZOdUhZc1hTa3BlZkJZckdWN0tkRnN5WjEwYjFyVXpTc0h3RkprdDB1ZHJWYTBhV1dxNmtmRjQ1Z2d4NHpaNjlCdmJwaFNJaVBxZkExVnpxUWZBNzdEcHpHUFpQNnVXMVRxMFhJc2dLTnB1SmFTdjMweXc2czMzaW8wdnZQblRVVk9xMzdwZFpiLzEySzR5Y3lLbjJjSzgzLzVuR2YxWmViYThJL252MjIzTmU4OGMveGFONnNudHZ6cFo5amViOWJzOWtHdFZybHRyMXp4M2ljT0ptQkk2bHA2TmFscWNzMlNaSmh0ZHJMRFNqZS9INEFRR0doR2VrWmVUaDNQaHZIVG1RZ0tma3NYdi9uSFlpT0NvVXNLekNhek1qTEswSm1WZ0hTMG5LUmVpSWRKMDlld252djNBMURKVUxVc2VQcHNOa2sxS3RYcDFMMVZFU24wMEFRZ01pb0VLOGNMOUF3NUJBUmtkK3BHK21oQ2hWaFRpcEU2Qmpmcm5laktNQjM4emFqZWZONjZOdXJKUUM0M1puZXNQa3c2c2FFb1UrdkZyRFpQRXlwS2dDYUt5N1dTbzlSOWlMdTJ4ODJZZCtCTXhBRVFLdDF2ZnV1S0Fxc1ZqdkczZG9OZDkzUjAyT3Q1eS9rUUtkVm8wdm5KbTdianFTbW9iallpdkczOWFqVW5YTnYxbGMvTGdMWjJVWjA2aGlQaFBnWWZQVFpjZ3pzM3diMzN1MGVKbHhyY05SWm1kd1lFcXpIQzgvY2d1bi9Xb1NQUDErQmQ5NllVS1c3OFZhckhRZVN6NkJQenhZSUMzVVB6bUpKTFZWcGRTaTlrQzh2WkpUNmJ2NFdyRmgxQU5weUF0VFkwVjFSWEd5RktLcWNuMG1wRmFzUDRHanFSWFRxRUkrQi9kdVUyYUpBa2hSWXJlV3ZZK0tOK3RRbHowMjVad0I2ZEhOdFFYdnNxYm5saGtLVjRIZ2ZWNzZmVXRQL3RRZ1gwL1BLcmVuRFQ1ZVh1NjI4OStQTjc4ZjlVMmZCWXJGQkZGV0lqZ3BGM1pnd2RPb1lqNnlzUXB3NGVRbWZmSEY1cGtxVlNrQjRIUU9pb2tMUnVsVjlYTGlRZ3habFdrZC8vMk12TkJyUjhWMHI4N2UrLzhBWkFFQk9qZ2xyMXFkNHJLUDA1c0RRd2UwcnJObnhQUkk4Qm1saXlDRWlvaHBBVUFuUUo0YkFuT3o3eVFlTVJqTldya2xDVUZBM2o5c3pNdkt4ZDk5cEtJcUMrNmZPOHJoUFdGZ1Fabjc2QUlETGQ2akxYa2hKa2d5YlRjS3pUNDdDOXo5dXdaYXRSekZueHNNdXgwZzVlQTV2di9jYllxSkQzWTUvTVQwUGlxSWc5ZGhGSkNURUlEdjc4bUtwOWVyV2dTaXFzSFZiS2dEQWJwUGNMcGpxeDBhZ2Jac0dQcXR2K0pCRURCK1M2UEd6dWRJOUQ4NUFsMDRKZU9hSm16MXVsMlVGUnFNWldxMGFLcFhnMHFJVUhSV0tLWk1Ib0tqSUFwV29jZ21jaXFJNDNvZGQ4aGhpZHU0K0FiUFpodjU5VzhOcXRVTVVYVDhEbEJPMEZFV0J6U1pCNitIQ3NmUUMvdTRwWDFUbXJaZmJPdGJWdzBVNUFDeitkUmVPcGw1RW5UQURubnA4UkxuZDBzcmpqZnJVSlorUklVaUw4RG9HSkNXZlJhTkdVWWdJRDNhZXcyNlhJTWtLMUNVaFRSQmNnNnZOTGtHUkZaZlA4SzQ3ZXNGdWx5Q0tLa2lTakx6OElrUkh1Zjl0WGNyTWgwNnJRWjA2QnNpeTdIRzhpVGUvSDZVa1NjWk5nOXJod2ZzR3VuMHVlL2FlQWdDODlQd1lKRFNPUm1pby9xb3R2SXVXN0hDRUhORTE1QmlOWm1qVVlya0JwN1NPc0xDZ1NvVWNvUFI3VUhQR010WWtERGxFUkZRajZCSkRVTFR0QXFRQ084UXczLzN6bEhFcEh3QVFFeDJLdEl1NUFJQ0NnbUljT25JQmNiSGhXUER6WDJqUnJCNGVuem9Nejc4OEg2Tkdka0xMWnJGNDcrTS84TWlETjJITDFxUElMeWh5SHUvMXQ1Ymd6TGtzNStPZmx1ekFUMHQyUUtVUzhNUFhqeUVxTWdSRnhWWVVGVnRkdXJSY3lpd0FBRFJvRU9sVzQ3UlhGc0J1djN4Qi8vei96WGYrUE92ekJ3RUIyTDd6T0FEZ3g1KzJ1NzErOE1DMnpvczRYOVJYRlRxdCtxcGR3dkx5cnQ0OXF0UjM4N2Q0Zkw1T21BRXpQcjNmN2ZsVmE1TUJBSzFieGVIcjd6Wmk3ZnFESGwvL3dOL2RnMnliMXZYeHo1ZHVjM3UrZEdLTTk5KzUrNnExTGwyMkI1dTNIb1dpVks3VnltU3lZTmJYNjdCcnowa0FnTUdnaFU2bndlRWphY2pLTGtUZjNpMDlqb1B4UlgxWFhyeS85L0VmNk5ReEhzODlPUXFBb3hWancrYkQrUHJialI2UFBlbCtSOEFhUGlRUlUrNFo0SHkrZEZ5VjFXckh5Njh0Z2lBSWVQdU51OXhhUkwvOVlUUFdiVGlJdno4OEJMMTd0dkI0RG05K1AwcUpvZ3BhcmRwamVCSFZqdUJYTHlZTVlXRVZkNmY5L3F0SDNaNWJ0L0VRNXN4ZGo2a1BEVUdmWHA3ZlYxV1ZUbUpnTm5PQ0RrOFljb2lJcUVad2pzdEpNY0hReHp0OTFqMDVkOTR4cGZuc3VldWR6NjFjazRTVmE1SXdjbGdIN05oMUhNOC9mUXZzSmEwZHpadldnMUJ5Z2RrZ0xnS3lyTGdNa0g3aG1WdWdVcW53MTY3aitHN2Vab3k1cFF0R0R1OElXOGtGU09uZDZrdVg4bDNHbFp3K213V1ZTa0I4b3lpM0dqVWFFVU52YXUvUy9Xdlo4bjJZdjNBYk5Cb1J2LzJ4RnhhTERhOU1HK2Qyc2ZiTXRCOWNRb1czNnlzb0tFWk9yaEVhamRybEF0bGtNaVB0WWk0VXhYRTNXcVVTMExCQkpGU2k2cXAzdllORDlIajg3OE9nMVRoYWNsUWVMckxidG02QVcwWjJjbmxlTG1uSjhlVFFrUXZPTVMrQ0lHRE1xQzRZUGlUUjJaTHoxbitXd21hWFlEU2FFUnlzUTkvZUxaMHRVN0tzbE51OVNWWWM1NnNmRjFIdSt3R0E0Skl4VExMc1BpN3BTdHQzSE1OMzg3WWd2NkFJblR2R1kxOUpseVlBK08yUFBUaVFmQlpMZnR1RnNhTzdvbitmVmxjOW5qZnF1L0ozcGRHSWlDblQ0aUlJUVBldVRkR3NhVDJvUlJFcWxZQjVDN1ppZjVLajd2ZmUvaHZza2d4RGtPZVZuN1ZhTmJwMmFZTGYvOWlMNVNzUFlNd3RYUzdYTHl2WXVmc0VEQVlkT25Wd0gyZFR0aVp2ZlQ5S2lTckIrVGRjVmx4c3VOdmZaRlZsWE1ySHZBVmJFUmNianZqRzBXN251UEo4bFIwSG1KTnJCQUFVRkJaZlYzMkJpaUdIaUlocUJGM2JZRUFsd0pKczlHbklPWHJzSW1McmhlUEQvMHdDNE9qYWMrZnRQVEZpYUNLZWYzayttc1RIb0hQSEJLemJjQkNDQUxSb0ZvdmRleDEzMk92VU1hQzQySXJvTWwyNElpTWQ0ZXp3a1F1Tzk2SFRJTHpPNWRtNllrdG05YnFZbnVjU0lnNGVPbzhtOFRFZXV5U0o1WXhyQUlEc0hDUCtYTEVmaWUwYXVWM0FBWUFzeVM2djkzWjkrNVBPWU9hY3RXN24zYnoxS0RadlBlcDgzTHhaUGJ6eHovSGx2bzlTT3EzYU9UYXFQQkVSd2VqY0thSENZNVg2YWNrT2w4Y3hNWmNYbWMyNGxJL2NQQk82ZEVyQTN2Mm4wYloxQTV3OGRhbkNZQUFBVnF1ajlhQ3kzY0ZzTnFuY1VKSjg4QngrV3JJRHgwOWtJQ2hJaXltVEIyRFlrRVJuU3dnQVBQbllDQ3hmZFFETGx1L0RySy9XWWVudmUzREh1TzdvMjd1Vnh4WWliOVpYU3FWU3dXQndEU3gxd2d5b0UrYjRHektiYlRpU21vYXcwQ0FVRkJhalFmMktXLzV1dTdVYjFtODRoSzNiVTNIcnFNN09pL3I5U1dlUW0yZkNBL2NPdk9yNEsyOStQNXdFd2UxdkdBQytudm1JOHlaSFJtWUJKTmsxV011eVkreGEweVoxUGRaak50dnc4V2NyVUZ4c1JYR3hGUys4UE4vamZxVyttdkZ3cGNlZW5iK1FBd0M0a0pZTG0xMXlheFc3MFRIa0VCRlJqYUF5aU5BMkMwSnhVaUVxdnR5OE5wSWtZOStCMCtqY01jRnRtOEdnd3h2L0hJOUNveG1DQU96YWN3Sk5tOVJEV0ZnUTBqUHlJUWdDSWlPQ1VXeTJRbi9GaGIvUmFIYmV5YzdMTitHYkh6YmhiM2YxZ1U2clJvTzRDS2hVZ3ZPQ0JBRE9uTXZDeGZROGpMK3RoK2RDcjNJak55bjVMQlFBOTl6ZEQ4WEZWcmNMSWttU25ZUEhmVkZmbjE0dDBMdFhDNmhMV21pMi9wV0tMMmF1eG9paEhYRGY1UDdPc1RKMmU5WFdTL0dXemR1TzRtanFSWFR0M0FSNzlwMXkyNzVweXhGbzFDSTZKRGJHM3YybjBhdEhjM3cyWXhYT25zdEdZdyt0YW1WTnVLTVhiaDFWdVptNkFFQ25jNzNNc3RzbHJOdHdDT3MzSHNLWmMxbFFxMFVNSDVLSTI4ZDI5OWdOS2loSWk5dkhkc2V3bXhMeDA1SWRXTGZ4SUw2Y3RRWXIxeVRqMWYrN3phMUY0bnJyODBRbENGY05RaHMySDRiRllzUFF3ZTJ4YlBtK2N2ZGJ1LzRnRkZ3ZU85S3RhMVBFTjQ3QzJnMlh1eEZ1M0hRWW9xaUNYWktkNDFaa1NVSFRKblZkWjNUejh2Y0RjSFRER3ptOG83TjFLTzFpTHA3L3YvblFhRVJuaStGbk0xWTZBNW5KWklaYUxVS2pGbUdYWkh3emE2cmJNYTFXT3o3OGJEbk9uTXRDWEd3NFBuaDNVcmwxbDA0R1VaWFovbEtQcFR2UHMzZmZLZlRzM3J6U3I3MFJNT1FRRVZHTm9ZN1dvSGhQSWFEZ3FoY3kxeW8vdndpZEV1UFJwWnhXZ2Vpb1VFUkhoU0k5SXcvSkI4L2p2a245QVRqdW1OYU5DWU5hTGNKc3RrR25kN3JabW1BQUFDQUFTVVJCVkEwNTZ6Y2VnbG90d21hVHNEL3BMREl6Q3h3VEY5d3pFRnF0R3ZHTm9wMFhKQUN3ZWsweUJFRkEvejZ0eWkvMml1NVlwWXVURGhuY0hqMjZOVU5hZWg1ZWYzc0pubm5pWnJSdGZmbU90ZDB1dTkzUjlXWjlaV2RuVXhRRnZ5M2JDOEN4SmszSERvM1JxVU04MUdxeFV0TkVsMVZjYklWR0kwSVV4UXJIc1NpS0FydGRoaVRKMEpmNVhTZ0tzSHB0TWpwMWlFZkhEbzNkUWs1eHNSV3IxNldnWjQvbXp2RkhuVHJFbzI1TUdINWFzZ1BQUFRYSzdWeFdxOTE1WVJ3YXFrZG9hT1hYY3BGbEJYWkpnczFtUjBpd0htcTFpTFBuc3BDV25vdWhON1hIbUZ1NmVCeDhmNlhRVUQwZXVHOGdoZ3h1aDlsejE2TlJnMGpueGJBMzZ3UGNGOEcxMlNYblpBUlhicmRhN1ZqMjUxNTA2ZFFFZGV1RzRXcm1mcit4MG92QWZqZHZzOHZqaVhmMmRwKzIyb3Zmanl2ZlYxa3FsUXBTU1dCLzc2MjduV3NxUGZLUHI5Q3ZUNnR5WnhRMG1zejQ4SlBsU0QxK3NVb3orRlZsMzZTVXM0aUxEVWR3c0E1L3JqekFrSE1GaGh3aUlxbzVSQUhxZWxxZkJCekEwWFhyMFVlR3VqMnZLQXFPbjBqSHBjeEM5T25WQWd0Ly9ndEJRVnIwNzlzS2lnSWNPNUdPVG9tT01RS09scHpMLzN5YVRCYjh2bndmdW5kdGlrMWJqbUJRL3pZNGN6WUxhOWFsWUZEL3RtaVNFSU5PSGVQeDJ4OTdrWmRmQkZtU3NYbnJVZlRxMGR5bEc5V1ZWcXhPd29yVlNlVytENDFHRGJ0ZHhzKy83TVNyLzNkNWtMek5Mcm5jRGZaVmZRQ3dlbDBLemw5d2pISFM2VFg0NEpNLzhlakRRNnM4c0ZxU1pEejQ2T3h5dDIvZG5vcXQyMVBkbm0vZnRpRmVmbkdzODdFZ0FFLy80MlpJa293RHlXZmM5djlweVE0VUZWa3dkblJYbkRwOXFlUTFBaWFNNzRYUFpxekMxcjlTM2JyT3JWcWJqUGtMdDFYcC9WeEpveGJ4N1p5L0F3QW0vNjBmSm96dlhhVXdVaXErY1RUZWZIVThyR1ZtbWZOMmZXV0RpR01hY2RkUVgzYjcwbVY3a0pOcnd0UC82SXJUWnpPdmVnNVJwVUsvUGkzdzk0ZUdWS2syU1pJaGV3Z2czdnArbEQyUEo0SUFtSW9jQzZ3R2gzZ2VaM1NsNHljeThObU1sY2pNS3NRRDl3M0Vvc1U3Y0RFOXIxTGRDQ3M3SHVmYytXeWNQWmVOc2JkMlJkM29NTXlldXg1SnlXZlJJYkZ4cFY1L0kyRElJU0tpbWtFQkxDbStIWTlUVms2T0VVZVBYUVFBTFA1MUozNytaU2Y2OVdrRlNaS3hZOWNKM0hsN1R3UUZhWEhrYUJwTUpndmF0R25nbkhxNTdEaVZlUXUyd21ReTQrWVJIYkZweXhFQXdIMlQrOE1RcEVXOWtydmIvZnEwd3ErLzc4YktOVW5JeVRaQ0FYRFg3WjdYeGlrMW9GOXIzSGJyNVdtdTEyODZoTi8rMk90OEhCcXF4K0FCYmJCaWRSS09wbDVFcTVaeEFCempMRFNheS8rOCs2cStqRXY1V1BEVGR2VHIzUXFidHgxRm4xNHRZYmRMK0hMV2FxaFVBbnIxcVB4ZFpaVktoVWNlR0F5TlZsM1NhbkQ1UXUrVEwxYWdkY3Y2R0RHc2cvTTVXWGEwNHBTZEFLSlVaRVN3eDNQczJuTVNLOWNrNGVZUm5kQ2dmb1F6NUFCQTc1NHRzR1Y3S3VaOHZSNlI0U0ZvMDdxK2M5dE5nOXFoVDYrVzBHb2NnK3h6ODRvUUVYNTVUTk95NWZ2eDYrKzdNZWZMaDl6T0tTc0taRW1CMVhaNUdtUzlYZ085WG9QaVltdTV3YTY4QytMUzhScGwxMFh4ZG4xbEwvYXpjNHhRRkRqSDM1VGRmdkxVSmZ6MngxNTA3OW9Velp2VnUycklzZHNsMk94U3BickhYVWtVVmZEVUp1aXQ3d2ZnYUFHMFdPd3VFdytVemk2b0tBcE1SUllFQitzcUhQT2lLTUQ4aFZ1eGZOVUJ5TEtDTzIvdmlhR0QyMlBSNGgySWlRbkR0R2RIbC92YTBobnZLdXUzWlh1aFVnbTRhV0E3aE5jeDRLY2xPekJ2NFZhMGI5ZW9ValB4M1FnWWNvaUlxRWF3blRkRHlyTkRsMWh4OTUxclpUYmI4Tm1NbFRoOUpndTVlU2JuSGQydW5admliM2YxUnNhbGZIejQ2WExVajR0d3JwSytjY3NSNkxScTlPcmVETVVsVTdWcVN5NlNVZzZkeDRiTmg5RzNkMHZFTjdxOGlHbEVlREFlZWZBbTUrTzQySEIwN3BpQVAxZnNoODBtNGJZeDNTcGM5ZHhnMExuczQrbUNmdGlRUkt4WW5ZUS9WdXhIcTVaeGp1NUhkc2w1RWV5citpeFdPejc5WWlWVUtoWCtOcUVQTm05elhKemRONmsvenAvUFFWTEtPV2ZJa1NXNXdtNUtnZ0FNR3RDMjNPMVJVU0hPS1lpdnhmNmtNL2g4NWlva05JN0JoRHQ2ZWR6bnNZZUg0dFUzZjhhN0gveUdlKy91ajVzR3RZTWdPTmFMS2UzYVpqSlo4TUxMODlHdlR5czhWdElpV1BvM1ZIWnd2aXdya0dRWmRwdUVrR0RQZzhoTFg5ZXNhVDBNN04vNnF2VnYzSHdFSjA1bWVGeTd4OXYxbFoyYStVS2E0NEsvZEZJR1E1QVdzcXlnc05DTVQ3NWNDYldvd3VTSmZhOWFPd0FVR3MwQWdQQTZuZ1BvdGZERzk2TlVjYkVGaXFKNG5IakFhcE9RbldORXZib1YzM3dSQk1lVTY3S3M0SzQ3ZW1KY21SQ21GbFZYbmR5aWRNYTd5amgyUEIzYmRxUmlZTDgyem5Xc3hvM3BobSsrMzRRbFMzZVZQOWJ2QnNPUVEwUkVOWUk1eVRFZHFxNWtLbWxmME9zMVVLdEZORzFhRndQNnRrYkh4TWFZOHNqLzBDUWhCbkd4NGNndktFS0QraEY0OU9HaDBHaEVaR1RrWTh1Mm94Z3l1QjBNQmgyeVNoWWRMTDF3Yk4rMklZWU9ibzg3YnV0ZTRibHZHdFFPZS9lZmhrWWo0dVlSSGIzeWZoemhKTjdaOGxDNmJvYkJvUFZaZlRhN2hJOC9XNDVUWnpMeDVHTWpYR1pxRTBVVm5uOTZGSUxLVEI5c3Mwa3VpM2hXdHhXcmt6QnZ3VlpFUm9iZzd3OFB3ZmtMT2RCb1JPVG1PUmFldlppUkI2MUdoTlVxWWZxTFkvSFdmNWZpaHdWYjBiQkJwUFB1ZjZta2xMTUFnTTRkM2FjM0xxOHIwdmRmUGVweG5FWHBjN0gxNmxTNDhPUFIxSXM0Y1RLand2RWEzcWd2TWpJRTMzLzFLRlFxRmI3L2NRdENRL1ZvMkNBQzV5L2tZTTZNaDJFMjIvRDJlMHVSbVZtQWV5ZjFyN0JMSXdCa2xyU0t4RllRN0wydG91OUhxZHc4eDdwWFV5WVB3UENoN292Y25qbVRoZmpHMFc3UGV6S29meHMwaUl0QWkrYXhMcy9iSmZtcVUwZWJUT1pLSGIrNDJJb3ZaNjFCc0VHUHU4WmZEdXhEQjdmSHhrMkg4ZXZ2dTlHeVJSdzZ0RzlVcWVNRk1vWWNJaUtxRVN3cFJnZ0dFZG9tVlIrclVCVlBQVDZ5M080Y3JWdld4OXV2M3dWQkVDQkpNdjczMVRvRUJXbWRkMGFMaTB0YWNzcDB1M25ndm9FVm5qUGpVajdtZnJjUk1kR2h5TTR4NHRNdlYrSFpKMjUyR1RSL3JaNS9lclJ6b0g1UnlkaUJzak5LZWJ1K3oyZXN3b0hrc3hnMW9xUEhMbWxYVGpjOGZkcFlCQWRYYml5REwzVHRsSUJEaHkvZ3ZzbjljZnhFQmo3NVlvWEw5dW12TFhMKy9QMVhqK0tOZjQ3SDJYUFpiZ0VIY0l4QkFvQ2R1MCtnZTllbUxwTXIvTyt6Qngyemh5bVgxL0N4MjY4MlJiUDN1eFI1cXo1UlZNRm9NbVBUNXNNWTJMOE5saXpkamQvKzJJT1hYeGlMUTBjdTRNVEpTK2pTS1FFamhuWndlNjBuaDBxbUwyL2V0RjRGZTNwZlJkOFBBRWhQendNQXhNV0Z1NzNlYkxZaDlmakZDbHZieXJveTRBQ09vRmQyMGRKclliZEwrT2p6RmJpVW1ZK24vM0d6eXcwR2xVckFQeDRkanVuL1dvUVBQLzBUeno4MUN1M2IzZGhCaHlHSGlJaHFCSE95RWZyMklSQkUzL1lucjZpL3VpQUlVQlFGcytldXg5RmphWGorNmRIT21hZEtRMDZRM3IwTFVqbVRNeUVwK1N5K25MVUdlcjBHcjc1OE81SlR6bUxXMSt2eGY2OHR4QVAzRGtTaXB3c1JCVzRMRXhZV21rdk80M3Fpc3VPVTgwc1dCYnd5YUhpenZudnU3Z2VEUVllN0oxVGNUUWtBV3Jad0R3dlZLU1ltRE04K2VUTUFvRTVZRUw2ZStRZzBHaEhiL2pxR0diUFg0T3VaajBDclZjTnF0VU1VVlFnTzFybU15U20xUCtrTWpoeE5RL05tOWJCejl3bGtaUnZ4OFAyRG5kdXJPcEdBOC9lbWxEL28zYWtTazVKNXU3NjUzMjJDckNpNGRWUVhGQlZic0h6bGZuend5Wjk0L1o5M0lMRmRROVN2SDFuaExIaUE0NzF0MkhRWURlcEhWcXJWcDFLOC9QMDRrcG9HdFZyMCtMZTZaZnRSS0FyUXlVUHJXRlZVZGdycDhoaE5abnowMlhJY1BwS0dDZU43b1h2WHBoN1A4ZlRqSS9IZXgzL2dQeDh1dy9oeFBUQm1kSmRLVDJZUWFCaHlpSWpJNzJTVEJPdUpZa1FNckhnaFFXL3lORzFzVHE0SmMrYXV4LzZrTTVoNFoyK1hyai9IVDJRQUFFSkQzZGMwc1V1T0xsbWw0MDlPbjhuRTRsOTNZYysrVTJnU0g0TVhuaDJOOERvR0RPemZCc0hCT253NWF3M2VlZTgzdEdnZWk1c0d0a1gvdnEyZEFjd3VTUjdIQjVROXZpZXBKUk1waEhvWW4rQ3QrcUtqUWpHMXpIaWVxakFaM2J2a2xNNWtwOU9weTIzMVNNL0lkNjZiVXBZaU85NlhUcWZCVFFQYnVtMERIT0d1OUJxdjdOVFdwYjk3V1ZHZ1VnbFhiVlhMeXl2QzdLL1hJeUk4R1AvMy9CZ2NPWnFHLzMyMUR2LzM2Z0xuMzhMcE01bUlqQXlCSVVnTFVSUmh0MHV3V0cwd0dTM0l5VFVoS2lvRWRjdGM1SmVlZit0ZnFkajZsL3ZNY1o2VWZTKytxazlSRkh3N2J6TzI3emlHdno4MEJPSGhCb1NIRy9EM2g0Zmd3MCtYNDc4ZkxjTi8zcHpvTmo0b045Zms4V0o2K2FvRHVGVFN0YzFidlBuOWtDUVoyLzQ2aGk2ZEV0ekc2dGhzRXBiK3ZnYzl1elZ6M3Vnb3BTaEsrWGNPcWxDVGM1K3JCTjI5KzAvanEyODJJRGZQaEFsMzlNTFkwVjNMM2JkRFltTTg5OVFvZlBMRlNpeGMvQmYrMm5VY2Q5M2VzMHFMNlFZS2hod2lJdkk3eTBFam9QaDJQSTRucFdORlN1K2s3OTEvR3AvTldBV2J6WTU3Si9YSHlHRWRjQ1ExRFRObXJZRWtLOGpOTlNJeU1nUXRQWFJITVJmYkFEZ3V3RTZjdW9UWDMxb0NTWkl3Y2xnSC9PMnVQaTdUMW5icjBoVC9lWE1pdnY1dUl3NGtuMFhYemsxY1dwanNkdGxsWVVJQVdMWjhIK1l2M0FhcnplNjhJRmNVQlQ4dTJvNzhnaUprWnh0eEpEVU5yVnJHSWJhZWgyNDNYcXl2ck5MUFRwYkx2MGhiK3ZzZS9QYm5YaFFYVzkwdUZqZHZQZUl5SmZLVlFrTDB5TGlVajBXTGQ3aHRrMlZIdDZ2b3FGQzNrQ05Ka3ZPL250YnNLZjNkMjIwUzRKNVpuZEl1NXVLRFQvNUVYbjRScGoxM0s0S0N0T2pjS1FFZnZEc0pLMVlmd0padHFTZ29LTWJMWmJxOVhVa1VWZmo4by91dXFNL3hlVFZ2VmcrRHJ6THBBdUNZT2V6NGlReVA3OFhiOVgzNDJYTHMyWHNLWTI3cGdnSDlMbmZSNnRhbEtXNjlwUXNTR2tlN0JKek4yNDVpd2FMdHlNMHp1UzJtZXZMVUpTeGF2QVAxNnRiQmtFSHRydm9lcThLYjM0L1Y2MUtRbTJmQ2tNSHU5WDN6d3liazVSZDVITWd2U1RMc0ZiWEFsZG0zUEJzMkgwWnl5amtrcFp4RlpLVDcvLzkrL0drN2Z2OWpMM1E2RFo1OGJFU2xaaTNzMUNFZWIvM3JUbnp4djlVNGRUb1R1L2FlWXNnaEl2SUZRZEFqMkRBU2VtMW5pR0lNQk1GLy9mTURsYUpZSUVtWk1GdjN3VlMwQW9wU3VVR3NOVVhwcEFQNjl0NmJmYWt5akNaSEgvM1NDOTR1blJJdyt1Yk9hTmUyQVZxM2RIUlphdDJ5UG1McmhTTW9TSXMyclR1amIrK1dIdS82UzdLTTltMGJJam95Rk0yYTFNWFVCMjlDVEV5WXgwQUVPTHBSVFh2dVZody9rWTdtelZ6M21meTN2aTZ6b1FGQXJ4N05rZEE0Mm1VOGdTQUlDRGJvc0dmZktjUTNqc1pEOXc5RzMxNHRQZDd0OTJaOVpkbHNFa0pDOUZDcHloOFUzNnBWSEdMMzFFR0w1ckVZME5kMWJNUG5IMDBwOTNYWEl6bzZGRDI2TllNa0t4NHZkc0xDZ2h6ZDBpcXg4S2hlcDhFOWQvZHpHY3dkSEt6REhlTjY0STV4UFpDUmtZOVRaektSbFYwSWs4a0NtODJPc2pmdkl5T0NYYVpoQmh3WDZwRVJ3V2pXcEI0R0Q3eDZ5Q2swbXFIWGFSeUxmbDRSY3J4ZDM1MjM5VVR6SnZVdzlsYjMxb0svM2RuYjdibHVuWnRnOWRwazlPM2QwbVdhYndCb1VEOENIZG8zd20xanUzdGNtK1phZWZQNzBhZFhDMWpNTnJkdW1ZcWlJQ2hJaXp0djcrbHhwc0hFZG8ydU9sdGFXYklrbDl0S0dWN0hnSjI3VHlBaFBnWVQ3bkNmdHYzMnNkMWhObHN4ZW1UbktuWDNxeDhYZ1grL2RpZTI3emlPSHQzY3U3YmRDSVF6YWVNcTE5WkdSSDV6OUkyWEVEVndDNklIYnZITCtTVzdGb3BjK1ZXWXk5SnEycUpPNkJTSVlsVEZPNU5YU0ZJMjhndS9nZFYyNkpwZUw2aGtpR3FybDZ1NnV2U25qOEoreVlxRzg5MW5OcXFNUXoxMlkrU0pCVlYrbmMwdUlTMHRGMkZoUVlnSXI5NkFSYldITENzMWV1MlJtbDVmYlZaZUYwSHZIZDl4R1Y1VHhzMnNhRFlSYlhkMnEzakhHaWkrL3E4dUgrSzFYYlVRRVZXQ1Z0TVdrZUhQTWVCVU0xR01RbVQ0YzlCcTJ2aTdsRXBSWkFYbUZKTlAxOGNwajBZdElyNXhOQU1PWFZWTkR4QTF2Yjdhek5mWlF4Q0VHaE53QWcyN3F4R1JUd2lDSG5WQ3B6Z2Z5MmJBZWx5R1BWZUJZdkZmWFlGSzBBSHFDQUhhNWlxb1NvWTgxQW05SDFtNXI5YjRybXUyMHhiSVJnbjZhaDZQUTBSRWdZc3RPVVRrRThHR2tjNFdITmtNRk8yUVlFdG53UEVWeFFMWTBoVVU3WkFnbDJRYVVZeENzR0drZnd1ckJFdXlZNEZOZllkckR6a3Fnd2lwaUg5Y1JFVFhTaXF5UUdYdzN0Z3BmMlBJSVNLZjBHczdPMysySHBlaDJQeFl6QTFFc1RrKzcxSjZiU2MvVmxNNTVtUWp4REExTkkydWZSRlFkWXdHNW90WlhxeUtpT2pHWXI2WUJYWE05UzlRWEZNdzVCQ1JUNGhpalBObmV5N25ONmxPWlQ5dlZabmZRMDFsVGpJNnBvNitqbTdwaGs0aHlOcVM1TDJpaUlodU1GbWJreERjdWZySFJ2b0tRdzRSK1VUWmFhTFpSYTE2bGYyOFZjSzF0NDVVQnluZkR0dFo4M1d2ajFObldDVE9MMXhmNmNYNWlJaW9ERVhCdVlYckVEYTBjdE5pMXdZTU9VUkU1RGVXRk1mNk9FSFhHWEtDdTRkQkNzckIyZmxydkZFV0VkRU41ZXk4TlZDQ2N4SGN2ZkpyOGRSMEREbEVST1EzbG1RakJGR0F0bzJoNHAydlJnRGlYa25Bc1k5L1FNNWZCNzFUSEJIUkRTQjdld3FPZmZvRFlxY25YRmUzNFpxR0lZZUlpUHltT01rSVRiTWdyOHpvbzJ1c1I0TjNtMkRmRS8vRjJSOVdzK3NhRWRIVktBck8vckFhKzU5OER3M2VhUUpkNDVyZHZibXF1RTRPRVJINWhXSlhZRDFrUXNobzcwMk9ZT2dVZ3Nheld1RDB2eGZpM1B6VmFIalhZRVQzN3dCOVhEUkVnNjdpQXhBUkJUQ3B5QUx6eFN4a2JVN0MrVVhySVFYbG9QR3NGZ0VYY0FDR0hDSWk4aFByaVNMSVp2bTYxc2Z4Uk5kWWo0VC90WVpwVndIUzEveUpFOTh0aEQzVEJybEk4dXA1aUlocUc1VkJoRHBHZytET29ZaDhJZ0xCM1ZzSFZCZTFzaGh5aUlqSUx5ekpqa2tIOU8yRHZYOXdBUWp1RVliZ0hvRXppSmFJaUNxUFkzS0lpTWd2ekVsR2lGRWFxT1BZall5SWlMeUxJWWVJaVB6Q25HeUNybjF3d0hhVklDSWkvMkhJSVNLaWFpZGwyV0MvYUVGUWg4QlpYWnVJaUdvT2hod2lJcXAyNXBKRlFIVmVublNBaUlnSVlNZ2hJaUkvTUNjYkFiVUFYYXZyWEFTVWlJaklBNFljSWlLcWRwWWtJM1N0Z3lGbytjOFFFUkY1SC85MUlhSmFaOVp2WHlLM01NZnRlYk8xR0d0MnI0U3N5RlUrWm5tdnNkb3NWVDRXQU9TYjhuSDA3T0ZyZW0yZ1Uyd0tMSWROMENmNllPcG9JaUlpTU9RUVVTMlRaOHpGdjc1K0djOSsvZyszYlRhN0haUGZ2Qk16Zi8yOHlzZnQvM2gzTEZyL284dHpGcXNaUGFkMnhNOGJGbGI1ZUxtRk9SajRSRThzMmZSVGxWOGI2S3hIVFZEc0N2U0puSFNBaUloOGd5R0hpR3FWdFh0V1E2UFI0cDJwSDdodFU0dU85WTBuRGIrdlVzZktLY2lHSkVzQWdQVHNOTFJwM05abCs5N1UzY2pJU1VmSDVwMnFYS2RXclFFQTNEN2d6a3J0ZnpyOUZMYW5iS255ZVdxajRpUk9Pa0JFUkw2bDluY0JSRVJWc1d6YnI3aHowRVRFUnNhNWJWT3JxL2EvdENXYmZzS2MzMmRnM211TElhcEVoQmhjV3hiVzdGbUZrVDF2UVl1R3JhcGNwMXJVdUR3dUtDckFZeDg4Q0pQWjVISC9jNWZPSUNNbkEzKyt0eGFKVFR0VytYeTFpU1hGQ0hVOUxkVFJtb3AzSmlJaXVnWU1PVVJVYStTYjhyRjJ6MnFzL0dDRDg3blBGbitJdTRmZWk2ZzYwUkRLV1ZWU1ZtU29CUGVHNjVOcHg5R3JYVjgwcTk4Y2dzcDkrN0p0ditLVHAyYVdXOCs3UDd5SnFXTWZSMFJvcE5zMlFYQ3RKVFFvRkc4LzhqNysyUDRiSGgzM2hOditMODk2SHFjdm5nejRnQVBGTWVtQXZuT1l2eXNoSXFJQXhwQkRGQ0JrcXdibUN3MWdLd2lGdlRBRWlpUjY3ZGdLVkZDcXVDeDk3Qml2bmQ3cDE4MC9vM09Mcm1nVDM4NzUzUHNMM29Vc3kzanF6dWVodWlLb0tJcUNqZnZYWStiU1R6SHZWVWRyVFZrSGp1L0R5L2U4QmdBUUlFQlJGQ3hZK3dQR0Q1cUkzVWQzSXFjZ0cvK1o5MjhjUG4wUXdVSEJhRnd2QVlkT3B5RFVFSXBHZGVPeCs4aE8yR1U3WHJuM2RiZGF5NGFxelFjMjRQTWxIMkhlcTR1aDAraGd0aFpEcncxeTJmL2dxUlFNN0RUNHVqK2ptczZlWVlFOXl3WWRKeDBnSWlJZllzZ2hxczBVQWNaanpaRy90eU5NSjVwNE5kaTQwTWhRQktWcXIvRkJ5UGxoNVRld1MzYnNUZDJOTGkyN0FRQjBhaTNHOUx2ZFpiLy9MZjBja2l4QlVSVEVoTmZGaG4zcjNGcHlUR1lUVWs0bDQ3MGYzOEg3Qzk2RnNiZ1FELy8zWHVRVVpPUDhwWE5JUFg4VWJ6NzBIMHdjTWhsOUh1Mk1hWk5ld2RoK2QyRFFrNzN3d0MyUDRONFJENkRWcE1hNHVlZG9BSUROYnNYZGI0eUh6VzZESUFnd0ZUdkduZHcyZlpUem5FdTNMRUg5NkFZNGRqN1ZwY1ZHa2lVa245eVA1eVpPOC82SFZzT1lreDJmQ3ljZElDSWlYMkxJSWFxbExCbDFjV241TUJTZGJRUnRUQllpKyt5QW9ka3BhT3NVUUF3eFFoQWxyNTFMc211aHlGV2RwK1FycjUwZkFIWWUvZ3NXbXdVWk9SZFJZQ29BNEdpcEVWUXFMTjZ3MEtVVjUvNVJEeU1tdkM0QTRHSjJHdjQ1eHowOGJOcS9IcmYyR1l2UG41a05BR2d6T1FGenBuMlBKbkZOY1RMdEJGNlo4eUltRHBtTVV4ZFA0bUoyR203cU1od1dxeG5IejZlaVhVSWlBTUJVYklSQjcxak1VcVBXNHFjM2ZuTWVmL0hHUlhqOHc0Znd5MXQvdXB3Mzlkd1I3RTNkN1JKeWtrOGNnTTFtUTlkV1BienhVZFZvNWlRakJKMEt1aFpCRmU5TVJFUjBqUmh5aUdxaGdvTnRrTDUwTkRUaCthZy9ZUWxDV3g0RHF0clNVc3Q4K2NzbmVHZnErM2pvUC9jaUtpd0tMODE4Rm1IQmRXQ3pXekdpeHlna05uT0Vodi9PZnd0YWpjNzVPcHZkQnNCOWpNemFQYXZ3M01ULzgzaXVPY3RtNEtNbnZnQUFMTjY0RUdQNjNZNVFReWgySGRrQmxVcEUreWFKS0xZVXd5N1pFYXozUEVQWXBnUHJQVDdmcEg0enpQMXpEaVlPbWV5eWI5ZldQUkNzRC93dVhKWVVJL1J0RFlDNmF0MGZpWWlJcW9KVFNCUFZNbm03dXVEaTRyRUliWE1FQ1k5OGpkQldxUUVmY0pKUEhrQjRTQVQ2Smc0QUFBVHBndkQyMVBmeDhqMnZRYWZSdTgyS1ZwYkZabmJycWxaWVZJaUdkUnVoU1Z4VHQvM1RjeTdpOWdGM29WNUVMQ3hXTSthdCtnNlAzL1lVQUdCTDBrWjBiOTBUT3EwZUJVWDVBSUNRSVBlUW95Z0tOdTEzaEp5cDc5MlBQN1pmYnVIUmlCcGs1V2U2N0w5cTEzSU03MzV6WlQ2S1drMHVsbUZOTFlhT1hkV0lpTWpIR0hLSWFwR2lVd200dEhJWUlucnVRdHk0WlJEVWRuK1hWQzIrVy9FMVhuL3dIWmZuUE0yVzVrbVJ1UWc2cmM3bHVYeGpIaDRkNno3REdRRGtGZVlpcHpBYkFQRE5pcTh3ck5zSXRHelVHZ0N3YXVkeWpPamhHR05UWUhLRW5GQVBBV3Y3d1Mwb3NoUUJBRjUvOEczOGM4NUx1UGZmRTJDeld3RUFjVkZ4T0hncUdRQndJZk04OWg3ZGpWdjdqcXZVKzZuTkxJZE5VQ1FGdWtTdWowTkVSTDdGa0VOVVN5aDJOZElXajRFaDRUUmlocTBMK05hYlVra245dU52USs5Qm5lQTYxL1Q2ODVubkVCNFM0ZkpjdzdxTm9OUHFuWSt0Tmd0a1djTDAyUy9nd1BGOUdOcHRCREp5MDdGbzNYeThNdVVOQU1DSnRPTklPWm1FMndhTUJ3RGtHZk1RcEF1Q1JxMTFPK2ZpRFlzdzVlYUhBQUN4a1hINDh0blpXTFZyT1Ric1d3Y0FHTlI1S0JhdW13Y0ErSEhOOStqZHZoOGExVzE4VGUrdk5yR2tsRXc2MEQ3d3UrVVJFWkYvY1V3T1VTMVJmTFloWklzTzljWXNoNkM2TVFJT0FIUm8xdW1hWHZmdGlxK3crY0FHL0hWd0c5bzNUZlM0ejZIVEtmaHAvWS9Za3J3SlJaWml2UEhBTzJqZXNDVVVSY0gwV1MvaW95ZStRSmpCc1o3TFY4dG1ZdHlBTzV3VEd1UVc1cmlGcDlMbi96cTRGVC8rNnhkODh0UDdBSUJlN2ZyaS9sR1BPRnVFK25jWWdCZG5QSVZIeHoySmI1YlB3WDhmKy9pYTNtTnRZMDR5UXROSUR6R0NpNEFTRVpGdnNTV0hxSll3WDJpQWlPNTdvQWtyOEhjcHRjSjlJeC9FdngvK0x6bzA2NGgzcG43b3RuM1NHK054Ky9SYkVCL2JCSCsrdHc3QittQ0lvdU8reit6ZlorRHVvZmM0QTlhNVMyZng4L29GZUg3aXk4N1haK1ZsSWlvczJ1MjRzMytmZ1djbVRIUE91bGJxbmFudkl6NDJBWUJqSnJiaDNXL0dtSmVHSXlhOHJuTWE2b0NtbEV3NndQVnhpSWlvR2pEa0VOVVNpaXdnckhPeXY4dW9WV0lqNHpEL3RTVm9FdGNVTDg5NjNtWGJjeE5md3RxUHQyTEt6UTlCSTE1dVdUaHk1aEE2Tk91SW03b09BK0NZUk9ENUw1N0FNeE9tT1VNS0FHVGtwcU51UkYyWFkyYmxaK0pDMW5tTUh6UUJpcUk0WCs5SnArWmRjTzdTV1V3ZCs3amJ6RytCeUhiZURDblB6a2tIaUlpb1dyQzdHbEV0b1FveVF4ZWQ1ZTh5YXJ3cG94NzJPQlh6dHBRdExvOUxGeE10cFVDQnJNaG9IZC9XNWZrWnYzNkt5TEFvUERyT2RhS0M4NWZPSVM2cWdjdHozNitjaTljZmVCc0FJQ3V5ODcraTRMcEk2NGtMeC9EYTF5OWpUTC9iOGU0UGI2Sjc2NTVvMXFCRkZkNWw3V05PY296SDRhUURSRVJVSGRpU1ExUkxxRU9NTjh4a0ExZFRHaDdLOCs3VUQ2QVczZS9mbk0wNGpTSnpVYm12VTJRWnN1eTZnT3F5YlV1eDgvQmYrUFNwbVc3N0h6eWRqS2IxbXprZlM3S0Uyd2JjNlJ5blU5cUNjMlc5WjlKUFkvS2JkK0w5eHovRnJCZStRWi8yL1RCNjJqQnNQckRocXUrcnRyT2tHQ0VZUkdpYjZDdmVtWWlJNkRveDVCRFZFaXF0emQ4bDFBaFhCaEcxcU1heDgwZXYraHBqc1JGRjVpSk1uLzFDdWZzb1VDQkpsNC85eTZhZnNTVjVFMlpQK3c0UUJQeTQ1bnZzT2JvTHVZVTVXTHh4RWZZZjI0dWViZnM0OXhkVkloSmltN2pWS1pjNTVxSFRLWmo2L2hSODh0Uk0zTko3REFEZ2s2ZG5vbmU3dnBqdzJqaTg5TC9ua0psM3FSS2ZRdTFqVGpaQzN6NEVnaGo0WGZPSWlNai8yRjJOcUpZUU5BdzVBR0N4V1YwZVAzYmJVNWcyNDFrODk3bm5kVzhBUUMxcTBMMTF6NnN1dUdtejIyR3oyeUFyTXViK01SdFJkYUx3N3RRUG5OdEg5cndGLzVvN0hRdlhPcVorSGo5b0FycTE3bEh1OFNUWjBZSmpseVhvNEFoTkszZitpVytuTDBDOWlGam5maHBSZzluVHZzUHJjNmRqMW05Zll2N3E3ekM2OXhpODljaDdpQWlOdk9wblVWdklKZ25XRThXSUdCZ1k3NGVJaUdvK2hoeWkyb0k5MVFBQWJ6NzBMdUxqTHJlWVBEcnVDYmZ4TXRlaWNiMTRoSWRHb01DVWovR0RKN3F0eXhNUkdvbVBudmdDUmVZaURPczJBdU1IVDd6cThhU1NscHkwclBOWXVua0pXc2UzeGN6bnYvYTRyNmdTOGNhRDc2Si9oMEZZdTNjMVhyLy9MWmQxZkdvN3kwRWpvSEE4RGhFUlZSK0dIQ0txVmU0YithQlBqcnZoczcrZ0VxN2VnMWNscUREN3hXOHJkYnc2d1hYdzY5dkxFUklVZ21jblRxdncyQUF3clB0SURPcytzbExIcjAxS0p4M2dJcUJFUkZSZEdIS0lpSUJLaFpDcWlBaU5SSzkyZmIxNnpOcktrbUtFdHFrZXFoQ3g0cDJKaUlpOGdCTVBFQkdSenlpeUFuT0tpZXZqRUJGUnRXTElJU0lpbjdHZFg2R2VoZ0FBSUFCSlJFRlV0a0EyU3RCelBBNFJFVlVqaGh3aUl2SVpTM0loQUVEZmdTR0hpSWlxRDBNT0VmbUVvbGljUHdzNlB4WnlBeXI3ZWN1SzJYK0Z3TEUramhpbWhxWlI0TXdXUjBSRU5SOUREaEg1aENSbE9uOVdSM0FCeU9wVTl2T1d5L3dlL01HY1pIUk1IYzAvQVNJaXFrWU1PVVRrRTJiclB1ZlAydVlxQ0JvL0ZuTURFVFNPejd1VTJicmZiN1ZJK1hiWXpwcTVQZzRSRVZVN2hod2k4Z2xUMFFwSVVqWUFRS1VIREQxRmFHSUZkbDN6RVVFSGFHSUZHSHFLVUpYMERKT2tiSmlLVnZpdEprdUtZMzJjSUlZY0lpS3FabHduaDRoOFFsSE15Qy84QnBIaHp3RndCQjE5ZTk1WHFVNzVoWE9oK0hGTWppWFpDRUVVb0cxajhGc05SRVIwWStJVkJ4SDVqTlYyQ0RsNUh6aGJkS2g2U0ZJMmN2TGVoOVYyMks5MUZDY1pvV2tXQkpXQmk0QVNFVkgxWWtzT0VmbVUxWFlJV2Jtdkl0Z3dFbnB0SjZqRUdLZ0V6clRsYmJKaWhpeGx3bXpkRDFQUkNyKzI0SlN5SGlsQzZLZ29mNWRCUkVRM0lJWWNJdkk1UlRIRGFQb1ZSdE92L2k2RnFsSFVzNDJnN3hUbTd6S0lpT2dHeEpCRFJFUStFVG82eHQ4bEVCSFJEWXBqY29pSWlJaUlLS0F3NUJBUkVSRVJVVUJoeUNFaUlpSWlvb0RDa0VORVJFUkVSQUdGSVllSWlJaUlpQUlLUXc0UkVSRVJFUVVVaGh3aUlpSWlJZ29vRERsRVJFUkVSQlJRR0hLSWlJaUlpQ2lncVAxZEFCSFZmQUlVUUNYN3V3eXFKZ0lVZjVkQVJFUjBYUmh5aUtoQ0tyWE4zeVVRRVJFUlZScTdxeEVSRVJFUlVVQmh5Q0VpSWlJaW9vRENrRU5FUkVSRVJBR0ZJWWVJaUlpSWlBSUtRdzRSRVJFUkVRVVVoaHdpSWlJaUlnb29ERGxFUkVSRVJCUlFHSEtJaUlpSWlDaWdNT1FRRVJFUkVWRkFZY2doSWlJaUlxS0F3cEJEUkVSRVJFUUJoU0dIaUlpSWlJZ0NDa01PRVJFUkVSRUZGSVljSWlJaUlpSUtLQXc1UkVSRVJFUVVVQmh5aUlpSWlJZ29vRERrRUJFUkVSRlJRR0hJSVNJaUlpS2lnTUtRUTBSRVJFUkVBWVVoaDRpSWlJaUlBZ3BERGhFUkVSRVJCUlNHSENJaUlpSWlDaWdNT1VSRVJFUkVGRkFZY29pSWlJaUlLS0F3NUJBUkVSRVJVVUJoeUNFaUl2cC85dTQ3UEtveWJRUDRmYVpuTXFra3BCQWdJU1NRUU9oSU40QlVLU3VJdmF3ZDYzNzJYbFpYWFYxZGQzVXR1NGlLRlZGUlZKQXVJaUJOS1VrSU5VQW9LYVFuTTVOcDU1enZqeUdUREROSkNDUk1abkwvcnV1N3ZzeWNNKzk1WnVMcTNIblArN3hFUkJSUUdIS0lpSWlJaUNpZ3FIeGRBQkcxZjVKRERSbUNyOHNnUHlaQWhrSmw5M1VaUkVUVVFURGtFRkd6WkFpUUpVNzgwbmxRU0w2dWdJaUlPaEIrYXlFaUlpSWlvb0RDa0VORVJFUkVSQUdGSVllSWlJaUlpQUlLUXc0UkVSRVJFUVVVaGh3aUlpSWlJZ29vRERsRVJFUkVSQlJRR0hLSWlJaUlpQ2lnTU9RUUVSRVJFVkZBWWNnaElpSWlJcUtBd3BCRFJFUkVSRVFCaFNHSGlJaUlpSWdDaXNyWEJSQlI0Qk1FSFlMMVU2RFRESVJTR1ExQjBQcTZKRG9Mc215RktKYkFZdHNKazNrRlpObmk2NUp3N0xJc2hOOFVoOURMb24xZENoRVJ0V01NT1VUVXBqVHFkSVNGM0FTbHNwT3ZTNkVXRWdRdFZLb0VHRlFKQ05LT1JGWE5BdGpzdWI2dFNRWFVicXBreUNFaW9pYnhkalVpYWpNYWRUb2l3eDlpd0FrQVNtVW5SSVkvQkkwNnphZDFhRE1Nc09TWUFObW5aUkFSVVR2SG1Sd2lhaE9Db0VOWXlFMnV4NUsxQ3JhanErQ29PZ0xaVnVPN3d1aXNDWm9RcU1LU29FbWNESVUyRkFBUUZuSXpTaXVlOWRtdGE3b01BNHpMeTJBL2FZVTZnYmM5RWhHUmQ1ekpJYUkyRWF5ZjRwckJrYXpWTU85OEIvYVNMQVljUHlMYmFtQXZ5WUo1NTl1UXJOVUFuRE02d2ZvcFBxdEoxODhBQUxCa0dYMVdBeEVSdFg4TU9VVFVKblNhZ2E2ZmJVZFhRbmJVK3JBYU9oK3lveGEyb3l0ZGozV2FBVDZyUlowVUJJVmVDV3NPUXc0UkVUV09JWWVJMm9SU1diOHczRkYxeEllVlVHdG8rRHRVS0gyMzZGOVFDdEQyQ1lZMWl6T0NSRVRVT0lZY0ltb1REZHRFOHhZMS85ZndkNmdRZEQ2c3hObDh3SHJZQXNraytyUU9JaUpxdnhoeWlJaklyK2d5RElBa3c1cHI4blVwUkVUVVRqSGtFQkdSWDlIMXJXcyt3QmxDSWlMeWppR0hpSWo4aWlKRUNVMVNFS3c1bk1raElpTHZHSEtJaU1qdmFET0NZY2syUXBhNEt5Z1JFWGxpeUNFaUlyK2o2MmVBWkJSaHovZk5wcVJFUk5TK01lUVFFWkhmMFdVNDErVllzM25MR2hFUmVXTElJU0lpdjZQcXFvTWlSTW5tQTBSRTVCVkREaEVSK1IxQklVQ1hZWUNGTXpsRVJPUUZRdzRSRWZrbGJZWUI5dnhhaU5VT1g1ZENSRVR0REVNT0VSSDVKZGU2SExhU0ppS2lNekRrRUJHUlg5S21Cd01LQWRac282OUxJU0tpZG9ZaGg0aUkvSkpDcjRRbU9RaTFiRDVBUkVSbllNZ2hJam9MWm9zZFpvdTlSYStSWk84YlZkcnM0am5WVUdXMFluOSsyVG05TmxBRjlUZkFsbXVDN09DbW9FUkVWSThoaDRqOFJsR1pFU3MyNTdYb05UYTdpRWZmV29PSzZxWTNqZHllVzREL2Zmc0g3QTd2QVdUdHRpT1lkdjlDbEZmVm52VzF4OXkyQUYrdHlYVjd6bXB6WU5oTkgrQ2J0WHZQZXB3NkZUVzF5THpqWTN5N2JsK0xYeHVvdEJrR1NMVVM3SWZQL3ZkQ1JFU0JUK1hyQW9pSXpwWW95cmpwcjk5alJMOEVqMk81aDB2UXMyc2tOR3FsMi9NV3F3TTc5eGRoY084NFhEV3BUNk5qRDAyUHg3S05Cekgrcms4eC8ra1o2Tlc5azl2eHI5Zm1Jbk5RZDBTR0JUVlpZM2xWTGNKQ2RGQXFCQlNWR1pHV0dPVjJmTWUrSWhTWG1kQS9KYWE1dCt0Qm8zSyt0OW5qZXAvVitVY0xLMUZZWXZUNmVRVUtiVjluODRIYUxDTTBxWG9mVjBORVJPMEZRdzRSK1EyVnlqbjUvTjFyVjNvY1M3dmlYYno5NkZRa3hZZTdQWCtrb0JJamJ2Nnd5WUJUNTZsYnhtRHQ5aU9ZODlqWDJQWEZYQ2dWQWdEZ3hLbHFXS3dPUEh2N3hjMk84ZTI2ZlppL1pDYytmM0VXbEFvRkRIcU4yL0UxMjQ5Z3lzaGtwSFNMYkhhc005VzkvenJWSml2dWZtVTVUQmFiMS9PUEYxV2p1TnlFbjk2OEJoazlPN2Y0ZXY1QUhhK0ZNbEx0YkQ0d0p6RGZJeEVSdFJ4RERoSDVEWVVndE9uNGFwVUM5MXd4Rks5OStwdmJ0VDVmbm8wM0hwd0VoU0JBbEdRODhNK1Z1RzVxQm9iMTdlSXh4dUdURlJpZTBRWEpDUkVRdk5TN2RNTUJ2UG53bEVacmVHWEJKc3lkUFJnUm9UcVBZd0xjeHd2UmEvSHlQZU93Yk5NaDNIWDVZSS96bjN6blp4d3RxQXpZZ0FNQUVIQjZVMUIyV0NNaW9ub01PVVFCUXJLcFlUblpCZmJxRURocURKQkZaZk12T2tzeUZKRFJzb0FSTzdQVkx1L1MyaG5uMDUreVBOYTMxRFVYbVAzb1Y2N25qaFZWWVV2T1NRQkFSYlVGKzQ2V1l1MzJJMWo1OW5WSTZCenE5dnJkQjR2eDVNMmpYZlhLc293dlYrM0JuRXZTOFB2ZVFwUlgxZUxWanpkaDc1RlNCQWVwMFMwMkRMbUhTeEdpMTZCcmJDaCt6eTJFUTVUdzlLMWpQT3BWS09vL2dBMDdqK0h0cjdiajh4ZG5RYXRXd21KMVFLZDEvMWY2bnNNbHlCelUvVHcrSWYrZ3l3aUdhWDBGeERJN2xKM1V2aTZIaUlqYUFZWWNJbjhtQ3pBZTdJbXFIZjFoeWt0cTFXRGpSaTFCRmxyWXZhcE5RazdycHB3ckxrbkhtSUhkMENVNkJPclQ2MTN5QzZ0UVk3YWhiM0swNjd5aU1pTmlPeG1hSGM5VWEwZE9YZ2xlKzNRelh2OXNNNHhtRzI1L2NTbktxMnR4b3JnYUI0NlY0VzkzamNQVmsvcGc1QzBmNGJFL2o4U2ZNbnRoN054UGNNdk1BYmh4V2ovMHV2eGRUQjNaRXdCZ2Q0aTQ5dW52WUhkSUVBVG4rQUF3NjVINkFQYjkrdjJJanc3QndlUGxiak0yb2lRais5QXBQSFQ5aUZiNXJOb3piYi82VFVIMW1lSE5uRTFFUkIwQlF3NlJuN0lXZDhhcDVSTmhQdFlWbXVoU1JJN2NDbjN5RVdqQ3FxRTBHQ0VvejYxTnNUZWlRd05aYW1renhnOWE3ZnAxNmlKT3d5LzVkV3BNTnR6OXlrOGVzeGtXcTZQUjhYUmFGUkxqNnI4VVYxUmJjTzNUMzZLa3dveVZiMS9uV3Q5ejhsUU5ubjUzSFFhbngrUHFpWDI4M2tvR0FML3V6TWVNTVNsNCs5R3BBSnpyaE9ZL013Tko4ZUU0ZkxJQ1Q3LzNDNjZlMUFkSENpcFJXRnFEOFVPVFlMVTVjT2g0T2ZyMGNJWXFVNjBOZXAxek5rS3RVdUxyVithNHhsLzg4MTdjOCtweWp6VkpCNDZWWWNlK0lyZVFrMzJvR0hhSGlNRzk0eHA5LzRGQzJ6c1lVQW1velRZeTVCQVJFUUNHSENLL1ZMMG5EVVhmVDRjNnZBcnhWMzJMa05TRFFFdG5XdnlRS01sUUtSV05OaDU0OS9GTEcyMDgwSnlDa2hwYytjUmloQVpyUFJvWURFNkx3OXVQVHNXei8vc0ZBNjZiaDluamV1UFJHMGNpTHNwOWRtZnR0aU9OenB6TVg3SVQvM3B3RWdCbldKbVoyUXNoZWcyMjV4WkFvUkRRTnprYXRWWUhIS0tFNENEdnQxejl1dk9ZMStlVDRpUHcwWSs3Y1hXRDVncS83amlHd1dueGpZNFZTQVNOQXJyZWVsaXp1QzZIaUlpY3VFOE9rWitwM0Q0SWhZdi9oSkMwZlVpODQwT0U5RHJRSVFJTzRMeDk2OHdXMGEzaGx6L3lNZXVScjNERHBSbFk5dVkxR05ncjF1TWNuVmFGZi94bEF2NTI1MWdzV3JVSGwvN2ZGNjdieHdDZ3hteERRa3lvUjhnQ25MZTd6UjZmaHBqSVlGaHREbnkrUEFmM1hERUVBTEJ4MTNFTVRZK0hWcU5DdGNrS0FEQUVhVHpHa0dYZzF4MzVBSUM1THkvRHNrMEhYY2ZVS2dWS0s4MXU1Ni9ha29kSnczdWN3NmZobjdSOURiRHVOWEpUVUNJaUFzQ1FRK1JYekVjU2NXcmxSRVFNMjQ2NHk1WkNVRFYrSzFZZ01sdnNIcmVqblk4YXN3MHZ6UDhWcTdiazRZYzNyc2JjMllPYjdlQjI0N1IrZU9leHFTZ3VNK0ZJUWFYcitTcWp4V3VITXdDb3JMRzROaEZkc0hRM0pnNUxRbW8zNXo0OHE3YmtZZktJWkFCQXRkRVpja0tDUFVQTzV1empNRnVjdisvbjUyYmltZmQrd1kzUExYRnRYaHJYeVlBOWgwc0FPRyt2MjdHdkNEUEdwSjcxWitIdmRCa0d5SFlaMW4zbTVrOG1JcUtBeDVCRDVDOGtCUW9XejRRKzhTaWlKLzdjWVdadkdxb3lXcUhYdHQ3dFY3L3V6TWU5Vnd4RmF2ZE82QndSM096NWtpempoZm0vWXNLd0h2ajh4Vm5vblZpL1lXaEM1MUJvTmZVQnpHWVhJVWt5bm5wM0hYWWZLTWFFWVVrb0xqZmhxOVc1cnM1cGVTY3FrSk4zQ3JQR09qZjNyRFJhRUtSVnVab2dOTFQ0NTMyNGFVWi9BRUJzSndQZWZXd3FWbTA1akYvK2NNN3VqQjJTaUVXcjlnQUFGcTdNd1loK0NlZ2FFK294VHFEU1pweHVQc0JXMGtSRUJLN0pJZkliOXFwUVNGWXRZbVl1aDZEb2VBRUhBRTVWbUZCZVhkdHFqUWVtalVvQkFEejczMSt3YU5VZTZMUXFpS0tFYlhzS01LSmZBZ0I0UE42Y2RRS2RJNEp4WnlPek5ybEhTdkQxNmx4czNPMmNlWGxoYmlaNmRvMkVMQU5QdmJzTy8zcHdFa0tEdFFDQUQ3N2ZpY3N5ZXlNNlFnL0EyZmdnUE1TenFVRkZ0UVZic2s5ZzRVdXo4ZWJDclFDQTRSa0p1SG5tQU5lTTBKZ0JYZkhvbTJ0dzE1d2hXTEIwTi83eGx3bU5mNUFCU05WWkExV01CcFljSThJUTQrdHlpSWpJeHhoeWlQeUVveVlVa2NPMlFSMWE3ZXRTZk9aRWNUV0c5KzJDTDE2YTdYR3M5NXh6Ynp5Z1ZpbGNyNjB5V3RIcjhuZGN6UTNPZkJ3NytRMWNPU0hkNnpqWFBmTWQvdGhiaU1kdkdvVW5ieG1Eakt2L0M2WFNPV0grL3BJZHVIWnlIL1JMY1g0QlAxNWNqVy9XN3NYcWQ2NTN2YjYwMG94T1lVRWU0NzYvWkFjZXVIYTRxK3RhbmIvZk03N0JlMUJpMHZBZW1QbmdsNGlPMEx2YVVIY2t1Z3dETEx0cUFCbG80YlpPUkVRVVlIaTdHcEcva0lIUWdkbStyc0tuOXVlWGVXMEtBRGczM1R4WFNrWHIvS3Z3b2V1R1krMjdOK0NtNmYyaFZ0V1B1ZTlvS2ZyMTdJenhRNU1BT0pzSVBQenYxWGpndXVIb0hoZm1PcSs0M09SeDIxeHBwUmtuUzJvdzU1STAxTDNGeHQ3cWdOUllIQyt1eHR6WmcxdDk0MVIvb00wd3dGRnFoK09VemRlbEVCR1JqekhrRVBrSlFlMkFOcXJVMTJYNDFKYWNrN2prb2lTdnh5UkpQdWVnMDFxYmpBN3FIWWN1blVOY2oyWFpXVmZ2eENnTXowaHdQZi9lTjc4ak1peklvMUhCaVZQVmlJc09jWHZ1MDUreThmd2RtUUNjYTRJYS92K0c4azVVNExsNXYyRG14YWw0WmNFbTVKMm9hSlgzNUU5MHA5ZmxXTGd1aDRpb3cyUElJZklUQ3JXdFF6WWJxSk5mV0FXRklHQlFJNXRiT2tRSmtuU3VJZWQ4S211Y0xNc2VOUzNkZUJEYjlwekVXdzlQOWpoL1QxNEplalM0M1U2VVpNd2ExOHUxVHFjdXhKMDVabjVoRmE1LzVqdThmdjlFekh0cU9rYjJTOEQwQnhaaVF5UDc2Z1FxYmFvZWdsYkIvWEtJaUlnaGg4aHZxQ1JmVitCVFg2L0p4WDFYRDIzMHVDakpjSWpPejhqdUVGMC9GNVVhbTIwTGZTNys5KzBmK1BTbnJDYlBrV1Vab2xUL2UvdHUzVDVzM0hVTTd6ODlBNENBaFN0ejhNZmVRbFJVVzdENDU3M1lkYUFJd3hyTStDZ1ZBaExqNmtOUFhiaVJHb3laZTZRRWMxOWVoamNmbnVKcXBQRG13MU13SWlNQlZ6MnhHSSsvdlJZbEZSMmtyYkpLZ0RZdEdKWWNoaHdpb282T2pRZUkvSVNnRUgxZGdzOVliUTdrSGluQlE5ZVBhUFFjVVpSZ3RUay9vL3pDS255eUxBdmZyOStQc3FwYWRJc05jenZYWmhkeDFaT0xYZDNNT29VRjRmNS9yb1JDSVVDV2djUzRjRmNIdHpNZko4YUY0K1lYZnNDcGNoTlVLZ1dHOTAxQVNyZElyelhaUlFsMmh3UkpsdkhSRDd2UUtVeVBWKzY5eEhWOHlvaWUrT3Y3NjEydG4rZGNrb1loYWQ1bnFnQm5rQU1BaHloREMyZG9XcmtsRHg4Ly95ZkVSTmF2NVZHckZIai82Umw0ZnQ1NnpQdHVCNzVZa1lQcG8xUHcwdDNqRVJIcTJiMHRrT2d5Z2xHMXNCaVNSWUpDMThwL3g1TUIwL1pxVkswdWgzbVhFWTRTT3lSengvM2ZKYlVmQ3IwU3FtZzE5QU1NQ0pzWWllQ2hvV3krUVIwZVF3NlJ2K2k0ZDZyaHF6VzUrT3NkbVUzZVZ2YS9wNllqSTZVekFLQm4xMGk4Y09kWTNIYlpRTXg0NEV2ODdhNnhidWRxMUVwOCtkSnN0MzF0MmtLM21EQ0VoK2hRYmJSaXppWHBDRE5vM1k1SGhPcndyd2Nud1d5eFkrSkZQVEJuUWxxVDQ5WE5DaFdVMU9ENzlmdlJPeWtLLzMxaW10ZHpsUW9CTDl3NUZtTUdkc1BhN1Vmdy9CMlpiZjUrMndOdGhnSHlwMFd3N2pVamFLQ2gxY2ExSHJPZzhNV2pVTlpHSXVHcWFZaTZweDkwY1ZGUTZyWE52NWlvallsbUt5eUZwU2pkbUlVVC8xbUhrcUFDeEQyZENHMjN3UDZqQmxGVGhQeUN5enJ3VnljaS83RC9oY2VoQ3F0Qzh2Kzk1NVByaXc0TlpLbGxmeFdQamY3QTlYUE54bWZPNi9yR1doc01RWnB6ZXEzZElYcmRYUE5Da0dTNVZXK1ZxNmkyWUg5K0tickhoU0dtazZGTmJzTnJTc2pvdjdsK0xpcTV0VVd2RlJRU2xLcTI3M29tVnRpUlAzVVhJdS9waXZBYnZIZmlheW56TGlOT1BuNEVLZmRmajI3WFRtaTdSVnhFclVHV2NleUxOVGo0NzgvUTVaVWs2QWUwWHRnbmFzKzZ4eTl4KzVkejRQOVpqNGo4M3JrR0hBQStDemdBV2oyRVJJVHEzTHEwa1NkbGhCcnFCQzJzV1RVQXpqL2tXSTlaY1BMeEl4ajRuMGNST2J6UCtSZEkxTllFQWQydW13aERjangyM3ZjUGRKdVh3aGtkNnBEWWVJQ0lpQUtLTnNNQVM0N3AvRy94bElIQ0Y0OGk1ZjdyR1hESTcwUU83NE9VLzdzZWhTOGU3ZEMzTzFQSHhaQkRSRVFCUlpkaGdGaGhoLzJrOWJ6R01XMnZockkyMG5tTEdwRWY2bmJkQkNockkySGFYdTNyVW9ndU9JWWNJaUlLS0xwK3B6Y0ZQYy85Y3FwV2x5UGhxbkZjZzBQK1N4Q1FjT1U0VksvcGVKc0RFekhrRUZHYmtPWDZ2NklMbWhBZlZrS3RvZUh2VUpJdFBxeWtlZXFrSUNqMFNsalBjNzhjOHk0am9rYjNhNldxaUh3amFrdy9tSGJXK0xvTW9ndU9JWWVJMm9Rb2xyaCtWb1VsK2JBU2FnME5mNGRTZzk5dGV5UW9CV2o3Qko5dVBuRHVIQ1YyNk9LaVdxa3FJdC9ReFVYQlVXTDNkUmxFRnh4RERoRzFDWXR0cCt0blRlSmtDS29nSDFaRDUwTlFCVUdUT05uMTJHTGI1Y05xem80Mnd3RHJZUXNrMDdsdjFpbVpSZTZEUTM1UHFkZHkwMXJxa0JoeWlLaE5tTXdySUlwbEFBQ0ZOaFQ2Z2ZkQ0hkMlB0Njc1RVVFVEFuVjBQK2dIM2d1Rk5oUUFJSXBsTUpsWCtMaXk1dWt5RElBa3c1cHI4blVwUkVUa0E5d25oNGphaEN4YlVGV3pBSkhoRHdGd0JoMWRyeXQ4WEJXZHI2cWFqeUMzOHpVNUFLRHJXOWQ4b0FaQlEwTjlYQTBSRVYxb25Na2hvalpqcytlaXZQS2ZyaGtkOGwraVdJYnl5dGRocysvMWRTbG5SUkdpaENZcENOWWN6dVFRRVhWRUREbEUxS1pzOWx5VVZqd0xvL2xIT0J6SDIzMW5McW9ueVJZNEhNZGhOUCtJMG9wbi9TYmcxTkZtQk1PU2JZUXNYZmlkRU8wTzcyc2dSRkdDMld5RktFcXRjaDFaYnRsN2N6aEUvTHB4SHc0Y0ttcVY2MThvcFdYc0RrWkVMY1BiMVlpb3pjbXlCVWJURWhoTlMzeGRDblVndW40RzFQeFFDbnUrQlpxa0M5ZjR3bXExNDc0SFA4SGdRVW00NllhTG9kWFUvNmMySy9zWVh2djNNanp6K0N5azlZNC9xL0dxcXMxNDRlWHZNQzR6SGRPbkRuUTk3M0NJZVBDeHp6RmtjQS9jY00wb0NHZXhuNDhvU3Zqdi9MVzRkSEovcFBhTWJmbWJhMkRmZ1FLc1hiY0hkOXd5SG1xMTB2VzgxZVpBV1NPaEpDNDIvS3pxYkdqcDhwMVk5TTBXdlBEc0hDUjFqMjV4bmNYRlZWajgvWGFNdXpqZDYyYytmOEV2aUk0S3dhUkxNaEFVcEdseXJNcEtNOHkxTGR0a1ZxZFZJekxTY0VIcUk2SjZERGxFUkJTUWRCbk9MNWJXYk5NRkRUazdkaDJGMGVTY3NXd1ljQUFnT05qWnJhMWhLR2lPWHE5RllWRWxyRmFIMi9PN3M0K2h0S3dHWGJ0RW5uVndVS21jMTlWcTFhN25UcFZVdytFUW9WSXBHeDBuS0VnTlE3RE83YmxUcDZyeDI1YURxSzZ1eGNNUFRJUDY5TmlIOG9ydzBxdmZleDNubzNselBUNlQ1Z3dkMUFOZmY3c1Y4ejljaHhmL2VrV0xROUtKZ25Kcy9HMC9CdmJ2N25GTUZDVnMzbm9Rb2FGQmJnR3lNWXNXYjhINkRTMmIwUnc0SUJHUDNEL3RndFJIUlBVWWNvaUlLQ0NwdXVxZ0NGSENrbFdEa0prWGJyK2JYemZ1ZzA2bnhqVlhqZ0FBSERsYUFvTkJoK2lvRUNoUEJ3R0ZvdWt2NnJJTWZQTDVCdlRzR1lOUncxTzl2dWFYRFh2Uk9Ub1VJNGVud0c3M2NudWNBRmZ3cUZNM2hxckI4eDkvOWl0MjdzNkhJQUFhamRydGZGbVdZYk01Y05tTUliank4bUZ1eHk0ZTNSdVNKR0hlaCt2dzludXJjUCs5VXlBSUFod081NjE0THp3ekJ6MlRZd0FBbjN5eEVTdFc3WWFtQmVHdVRreE1HS1pNNm85MTYzTlJXRlNKK0xpSUZyMyt4TWx5YURVcURCcm91Vi9YdmdNRnFLMjFZYzZzaTZCVU5uOEhmOTNuK2NXQ2U4N3EydGZlOUk3SDc2QXQ2eU9pZWd3NVJFUVVrQVNGQUYyR0FaYnNDOWQ4b0xDb0VsazV4M0RaakNFSURYSE9IdjMxeGNXNGVFeHYzUHJuc2ZBV2JXUVpxS295SXp4Yzczck9hTFJnNVpvc0JBVU44WHFkNHVJcTdOaDVGTElzNCthNTg3eWVFeG9haFArK2RRc0F3R0t4UTZWU3VIMVJGa1VKZHJ1SUIvOXlLVDVkdUJFYk4rM0gvUGR1ZHhzalo4OXh2UHphRDRpTzh0NzZmZXpGNlRoVlVvT0N3Z3JZYkE1b3RXcVVsUnNCQUNFR25jZjVUYzNDbU0xV2JObWVCNDFhNmZHRlBqb3FCRmRlUGd6NXgwcVJmNnpVN1pnb1NyRFpIQmcvdG8vYjg0VkZsWkJsR1FjT0ZpSXhNZHJ0RnJxWXptRlFLaFhZOU5zQkFJRERMbUxOdWh5MzE4ZkhSaUE5cll2YmN3cGx5MmFSQURRYVR0cWlQaUtxeDVCRFJFUUJTNXRoZ1BtM2t4Q3JIVkNHdHYxLzhuNWN0Z095REl3Y251SjZUcVZXUXFYMC9HditvYnhpYk4xK0NGdTM1eUU5clF2dXZPMFMxN0hpVTFVQW5GL3VDd29yQUFEVjFiWEkzWGNTY2JIaCtQS2JMVWhKanNFOWN5Zmk0U2Uvd0tWVEJpQTFPUmF2L1hzWjdyaDFQRFp1Mm8rcWFyTnJ2T2RmK2hiNXgrdkR3ZGZmYnNYWDMyNkZRaUhnc3cvdlJxZElBOHkxTnBocmJkQTNXUGR4cXFRYUFOQ2xTMlNqNy9tSzJjNFpucnI4a25lNEdEcWRHdEhSTFd2ZFhWbGx4dnlQMWdGb2ZxYXJqaXpYTjE4NE0rUTg5dlNYY0RSb0FQSHdFMSs0ZnA3MzlxMkFBR3plZGdnQXNQRHJ6UjVqajh0TTl3dzVMYnhWcnFuWHRFVjlSRlNQSVllSWlBS1dhMTFPamduNmtXRnRlcTNpNGlwcytHMC9BUGNaQzRWQ2dIRDZTM3VOMGJsVzU1WFhmNFRSWklGZXI0WFZhdmY0YS8veEU4NjI2KytmL3RJUEFDdlhaR0hsbWl4TW1kZ1BXN2Nmd3NQM1Q0UGo5R3hNeng0eHJtdDBpWXVBSk1rd05KaEplZVNCYVZBb0ZOaXkvUkErK1h3RFprNGJoQ21UK3NOdWM2N3ppZXJrbktrNWRhb0tpUTBXOXg4OVZncUZRa0QzcnAxY3o0bWloSXBLRXpRYUZZVFRjMVBCd1ZvSWdvQ1RwOWVYakJuVjIydFFPWEN3RUZHZFFsQnJzY0ZnMENFc3RINzJLaTQySEIvTm13dU5Xb1dXWkltNlcrck9wRllyTVdGOFg5eDQ3V2pYYzB1WDc4UVhpMzZEV3EzRUQ4dDJ3R3ExNCtuSEx2TUlDdzg4OXBuM2RWT25DNnNMbm1lbGtmZlNKdlVSa1F0RERoRVJCU3h0ZWpDZ0VHRE5Oclo1eVBuaXE5OGdTWjZ0b1FVSU9IQ3dFTS8rN1JzY3lpc0dBUFR0azRETU1Xbm9tNTZBdWZkKzRCRnk5aDhzUkd4TU9ONTQ5VG9BenJVZFY4d2Voc2tUTXZEd2sxOGdxWHMwQnZaUHhNKy83SUVnQUNuSnNmaDl4MkVBUUZpWUhyVzFOa1ExdU1Xc3JydlgzbjBuQVRnYkQ0U0gxUWVNMk5od0FNNWJxQnFHbkQyNUo1RFVQZHF0VVVGcGFRMGVlT3d6dDNyZmZPMEdWQnN0ZU9QTm54QWRGWXByVDY5SHFoTngrbHAvZmVsYjEzTjMzRG9lWThlazFYOU9ndUJxU25EOFJCa1N1blJxTXV4ODk4UHYwR3JWR0QweTFYVnJZRU5LUmVOcldNcktqZmhweFM1azlPbnFkVFpFRXFVbVg5OXcxdVZjdFdWOVJNU1FRMFJFQVV5aFYwS1RISVRhckJxMGJMbDZ5K3pZZFJUYi96aU1VY05Uc1duTEFlUWRPWVVOdisxSFZ2WXhHRTBXaUVVU1JnNVB3ZGd4YVppLzRCZE1uem9RUFpJNkEzRE9qRFNjOVJCRkNUdDNIOFhBL29rZTE5SHJ0WGpobVRtb01Wb2dDTUQyUC9MUUl5a0dvYUZCS0NxdWdpQUlpSXdJUnEzRkJwM1d2WW1BMFdqQnJxeDhBRUJsbFFrTFB2c1YxMXc1RWxxTkNsM2lJcUJRQ0RoeHN0eDFmdjd4VWhRV1ZXTE9ySXZjeGdrUDErT1JCNlpEclZaaTErNmorR25sYnFnMUtzVEZobVA0UlQweGJjb0E2UFZhdDlkY09tVUF1bmVQUm0ydHpmVmNZbmZ2elNCV3JNN0NKNTl2d0lOL21Zb2hnM28wK3BuL3R1VUFDb3NxTVhSUUV1QWw1RFEyZ3dJNFczbkxBRzY0ZGpScWEyMGVyWmxGVVlLcWlabVNsalFlYUZRYjFrZEVERGxFUkJUZ1ZGRnExUDVSQThobzhvdmwrVmp5NCsvb210QUptUmVuWWRPV0E2aW9NR0gxbW14Y05MUW5DZ29ya1RrbURUZGVPeHFIajV6eWVLMURsS0JvOEZmNXFpb3pCbVIweDZBQmlWNnZGZFVwQkZHZFFsQlVYSW5zUFNmdzUrdkdBSEIyNmVvY0hRcVZTZ21MeFE2dHpqM2tyRnVmQzVWS0NidGR4SzZzWXlncHFYWTJMcmdoRXhxTkN0MjdSdUhBd2ZwTlFsZXZ5WVlnQ0JnenNwZmJPRnF0MnRYdXVLaTRFb0J6VmtJZnBNSFc3WWV3Zk5YdUpqK3JtZE1HNGVvclJqUjZ2SDlHTndpQ2dDVS8vdEZveUttb05PRmtRUVdHRHU3UjlOb2ZXWGJiZUxWdS9jNGw0L3Jpb2lISktDaXF4UE12ZjRzSDdwdUs5TjcxTXlZT2g5UnNWN1JXMGQ3ckkvSmpERGxFUkJUWWxBSlVNWm8yQ3pnQThPaUQwMUZTVW9OYWkzT21ZdkRBSkV5ZWtBR3RWdTI2amN3YldRWWt5WDBtSnpMU2dMdnVtT0JMU0g1WUFBQWdBRWxFUVZUbFhCbUg4b3B3cXFRR0k0ZW5ZTkUzV3hBVXBNR1lVYjBneThEQnZDSU15SENHRCtkTVR2MS80azBtSzM1Y3ZoTkRCL2ZBcnh2M1lleVlOT1FmSzhXYW4zTXdka3c2a2hLak1hQi9kL3l3YkFjcXE4eVFSQWtiTnUzSDhJdDZ0cWlCd0ROUHpNTEsxVmxZdVNZYkx6NTNCYlFOYWxqNDlXYnMySGtVNHk1T2IzS011Tmh3REJ1YWpDM2JEaUZuejNIMDdkUFY0NXpkcDJla3hqWXoxb3JWV1ZpeE9zdnJzY2hJQTlScUZSd09DZDk4dHczUFBqSExkY3p1RUMvSW1wZjJYaCtSUDJQSUlTS2l3Q1VEMXB5Mlg0OWpDTmJCRUt4RDd1azFMNExndnVIbW1XcU1GbnovNHg4b0thMkdMS1BSRnMzbDVVYnNQMWdJQUZpOFpCdSsrVzRiUm8vc0JWR1VzSFY3SHE2WVBReEJRUnJzMjE4QWs4bUt0TFF1cnRiUURhLy8rWmViWURKWk1IVnlmL3k2Y1I4QTRNL1hqNEUrU0lPWXpzNFFNM3BrTHl6NThYZXNYSk9GOGpJalpBQlh6aDdtVVZOVFlqcUhZZEtFREt4Y2s0WENva3BYbHptejJZbzl1U2N3ZUdBU1ltS2EvMTFNbnpvUVc3WWR3bzgvN2ZRYWNuN2ZjUVNoSVVIbzE5ZnpXRU1Yais2TldUUHEyM0N2K3pVWFB5emI0WG9jRXFMRHVJdlRzR0oxRnZZZktFU3YxRGdBZ04wdVFxMXUvQ3RTazdlaHRVQmIxVWRFRERsRVJCVEE3Q2NzRUNzZDBHWjREeEcrRW1MUVllUG0vYWlzTW1QODJENXVDL0F0Rmp2Kzg5NUtITTB2UlVXbHlmVVgrOEVEZStDYUswZWcrRlFWM25ock9lTGpJakI5NmtBQXdQcU4rNkRWcURCOGFMSnJOa2x6K2t0d1R1NEovTEpoTDBhTlNFWDNydlhyWUNMQ2czSEhyZU5kaitOaXd6R3dmeUorV3JFTGRydUlXVE9IbkZVZ3FXTTBXV0FJMWlFMnhqbk85MHYvd0xDaHlWQXFGYTVPWWJObWV0LzM1MHc5a2pxalYyb2NzdmNjeC9FVDVlaWFVTi9DMmx4clEzYk9jWXpMVEc5MmcweTlYdXYySGd4ZTl1NlplRWtHVnF6T3dySVZ1OUFyTlE2U0pNUGhFRjFORUx4NS9lL1hudFg3YUs1QlFWdlZSMFFNT1VSRUZNQXNXYzZOS2JXblcwbjdXdDJhQzBtUzhld1RzMkV3NkR3NmlPbDBhcWhVU3ZUbzBSa1hqK3FOL2huZGNOTWQvME5TWWpUaVlzTlJWVzFHbC9nSTNIWDdCS2pWU2hRWFYySGpiL3R4eWJnKzBPdTFLRDI5cVdSZE9PcWJub0FKNC9yaThsbERtNjF2L05nKzJMSHJLTlJxSmFaTzduL1c3OHRvc3VDTnQzN0NnMys1RkhHeDRiaHF6Z2c4K2R3aUxQeDZNNFlOU2NheUZidHd5ZGkrU0VxTWJuNncweWFPejhEK0E0VlkvWE0yYnJreDAvWDh0dTJIWUhlSUdEVWk5YXpIYW9vejNIVkhXdTk0QUhDMW85YnJOWTIrSmo2dUxkdFl1RHVYK29pSUlZZUlpQUtZTmNjSVFhK0VKc256TCtTK1lMYzdOMyswMlIwSUNhbXZhZFBtQTlEcDFCalFyenVVU2dYKzc1NHBqVzZJMlRzMUhpOC9meVVFUVlBb1N2amZCejhqS0VqajZvSlcxOEZNMDJBOXpDMS96dlE2VmtQRnA2cncwU2ZyRVIwVmdySnlJOTU2ZHhVZXZHOHFkTHJHYjd1cjg0OS9MVVZKU1RVS2l5b1JGeHVPcmdtUnVQeXlvZmhxOFZhcy9Ua0hzVEhodU83cWtjMk8wOURRSVQwUUhLekZiNXNQNElaclJydEMyN3BmOXlJdU5od3BQV05iTkY1VEhyNS91aXRzbXMxV0FQRG9hT1pMN2IwK292YUlUZGFKaUNoZ1diS04wUFUxUUZDMllkZUJzM0Y2QnFkM3IzaDhzZUFldDA1WkFKQzk1emorK2VaUHlEOVdDZ0NOQnB3NmdpQkFsbVc4LzlFNjdEOVlnTHR1bndCRHNETTAxWVdjSUozbmwrRFRaWGpJeWo2RzUvNjJHRXFsQXM4OWRUbHV2M2tjOXVTZXdCUFBMVUwybnVPTjFtRXlPcjl3bDViVzRMNjdKcnQxaE91YTBBa0toUUNyellIa0hwMGhTWTFjdkJGcWxSS2pScVJpWVA5RVdHMTJBTUN4NDJVNGVLZ0k0ektiYmpnQUFKQUJrOG1DZ3NJSzEvL1YxRGczWTVYUCtDQWF6cVpWMWRRQ2dFY2I3RmJYM3VzajhuT2N5U0Vpb29Ba21VVFk4bW9Sa1JuWi9NbXRwT0h0YUhVTXdUcGs3em1PYmIvbmVRMHZOVFVXL0w3akNMckVSN2oyenZFMlprUGxGU2JNLzJnZGRtWGw0K29yUnJoYU9nTndiVGdhNG1YdkdJY291dFYzTkw4RWk1ZHN4eDg3anlDcGV6UWVlWEE2d3NQMHlCeVRodUJnTGQ2ZHR3Wi9mKzBIcFBTTXhmak1kSXdaMWR2dFBXelpmZ2lDSU9EdU95WmcyTkJrQU1DQmc0WDRZZGtPN054OUZLTkg5a0pjYkRpK1g3b0R2Kzg0Z3BIRFVqQ2dmM2NrZG85R1dHaVFhMDNONXEwSFVWVmRDNVZTNGRZRkw2R0w4M2UzWmRzaEFNQ09uVWNCQUtKRHdwcDFPYWMvSUVDVUpOaXNEc3lZTnNqdHZXN1l0QjhiTnUzMytCeWFDbHdIVGpkNkNQR3lQcVp1czllV05CNW83RnB0VVI4UjFXUElJU0tpZ0dUZFl3VGtDN3NlUjNRNHZ3UmJyWGJYYzFkZVBnd2ZmcndlLzM1N1JhT3ZpNHdJeHExL0h1djFXTjB0Ym5YN3FlellkUlQvZVc4VjdIWUhicnh1REtaTTdJZDlCd3J3M3J3MUVDVVpGUlZHUkVZYWtPcmxkaTVMcmJNdWh5Z2k3OGdwUFAvU3R4QkZFVk1tOXNNMVY0NTBhMHM4WkZBUHZQcTNxL0hoSit1eE8vc1lCZzlNOGdocE45OXdNZmJ1SzBDL3Z0M3cyY0tOMkxrN0g0VkZsVWp2M1FYUFB6MEhQWk5qQUFEak10T3hZbFVXMXYyYTZ3b25vNGFuNHA0N0p3Snc3dUdUazN1aThRLzJESXNXYi9INnZGdkljVWlZTXFrL2JyeDJ0T3U1cGN0MzRvdEZ2OEZtZDdodXc1TmxHUXUvMm95cWFqUEt5b3pZZDZBQXZWTGpFQnNUN2pHKzQvVHZvaVdOQnh3TzBldXh0cWlQaU9veDVCQlJteE1FSFlMMVU2RFRESVJTR1ExQjRHMFcva0NXclJERkVsaHNPMkV5cjRBc1czeGRVb3ZVTlIzUTlRMitZTmRVcTFWSVNveDIrMHY4OEl0Nll2aEZQU0ZKc3RkWkdRQk5kZ2t6bXB5M2hOV0ZuVUVERWpGOTZrRDBTZStDM3FuT3hlaTlVK01SR3hPT29DQU4wbm9QeEtnUnFWN1gwb2lTaEw3cENZaUtERUZ5VW1mTXZYVThvcU5EdlFZaUFJaU9Ec1ZqRDgzQW9id2k5RXoyUENjMUpRNnBLYzYyeGpHZHc5RzNqNGk3NTA1RThoa3pVbUdoZWx3MVp6aXVtRDBNdVh0UElEdjNCQ2FNN2VNNi90RC9YUXFsVWdHbFV1blJpS0U1c2d5SW9naWIzVDFNWEgvTktMZHVjb0R6ZDVIWUxjcHRQWXNnQ0FqV2EvSEh6aVBvM2kwS3Q5MDhEcU9HcDNxdEl6NCtFZ1A3ZHovcnhnTTlrMk1hM1dlb0xlb2pvbnBDZnNGbExidEpsb2d1dVAwdlBBNVZXQldTLys4OW4xeGZkR2dnUytlMmhFK2pUa2RZeUUxUUtqdTFjbFYwSVlsaUdhcHFGc0JtenoybjF3c0tDVXFWclpXcmFsclIvZnZoT0dWRHdoY1o1L1Q2M0l0K3g1UzhMMXU1cXBhek8wUVVGRlFnTkRRSUVlRVhMckJSNEZpUmZEWFN0NTFkKzI0aWY5VTlmb2xiOUdmakFTSnFNeHAxT2lMREgyTEFDUUJLWlNkRWhqOEVqVHF0K1pQYkFWbVNZY2t4dGJ2OWNjNkZXcVZFOTI1UkREaEVSQzNBMjlXSXFFMElnZzVoSVRlNUhrdldLdGlPcm9LajZnaGtXNDN2Q3FPekptaENvQXBMZ2laeE1oUmE1eTAzWVNFM283VGkyWFovNjVyOXFCV1NVWVN1bmV5UFEwUkVGeFpuY29pb1RRVHJwN2htY0NSck5jdzczNEc5SklzQng0L0l0aHJZUzdKZzN2azJKR3MxQU9lTVRyQitpbzhyYTU0MTIvblBtYTdmdVljY2hWNEo4ZlNlSkVUK1NqUmJvZEFybXorUktNQXc1QkJSbTlCcEJycCt0aDFkQ2RsUjY4TnE2SHpJamxyWWpxNTBQZFpwQnZpd21yTmp5VFpDR2FxQ3V1dTV0OWxWUmF0aEtTeHR4YXFJTGp4TFlTbFUwYzF2NkVvVWFCaHlpS2hOS0pYUnJwOGRWVWQ4V0FtMWhvYS9RMFdEMzIxN1pja3lPbHRIbjBjSEt2MEFBMG8zWnJWZVVVUStVTG9oQzhFRC9YOXRHbEZMTWVRUVVadG8yQ2FhdDZqNXY0YS9RNFhRdmpjaEZLc2NzQit6blBmK09HRVRJM0ZpMFRwbmoySWlmeVRMT0w3b1o0Uk9PTHVXMTBTQmhDR0hpSWdDaWpYSHVUOU8wSG1Hbk9DaG9SQ0R5bkhzaXpXdFVSYlJCWGZzOHpXUWd5c1FQTlQ3WGoxRWdZd2hoNGlJQW9vMTJ3aEJLVUNUcGorL2dRUWc3dWxFSFB6M1p5amZzcWQxaWlPNlFNbzI1K0RnVzU4aDlxbkU4N3B0azhoZk1lUVFFVkZBcWMweVFwMGMxQ29kcGJUZGRPanlTaEoyM3ZjUEhQdHNOVzlkby9aUGxuSHNzOVhZOVpmWDBPWHZTZEIyYTkrM2x4SzFGZTZUUTBSRUFVTjJ5TERsbW1DWTNuck5FZlFERE9nMkx3VkhYMXlFNDErc1JzS1Y0eEExcGg5MGNWRlE2clhORDBEVXhrU3pGWmJDVXBSdXlNS0pyOVpCRENwSHQza3BERGpVb1RIa0VCRlJ3TERsbVNGWnBQUGFIOGNiYlRjZEV2L1hHNmJ0MVNoYTh4UHlQbGtFUjRrZGtsbHMxZXNRblF1RlhnbFZ0QnJCQTBNUWVWOEVnb2YyNWkxcTFPRXg1QkFSVWNDd1pqdWJEdWo2QnJmKzRBSVFmRkVvZ2kvaUltNGlvdmFPYTNLSWlDaGdXTEtNVUhaU1F4WEgyOGlJaURveWhod2lJZ29ZbG13VHRIMkRlYXNPRVZFSHg1QkRSRVFCUVN5MXcxRm9SVkEvN3U1T1JOVFJNZVFRRVZGQXNKemVCRlRieWswSGlJakkvekRrRUJGUlFMQmtHd0dWQUcydjg5d0VsSWlJL0I1RERoRVJCUVJybGhIYTNzRVFOUHhQR3hGUlI4Zi9FaENSWHhHbHR0bHh2clRTakNNRmxhMDZwaVI3cjlWbVA3ZTlWYXFNVnV6UEx6dWZrZ0tXYkpkaDNXdUNMcU1OV2tjVEVaSGZZY2doSXIreWEzOFIvdlRRSW16YlU5Q3E0NjdZbkljeHR5M0E2cTJIWWF5MTRWU0ZxZEZ6MTJ3N0RMdWorYUF5NXJZRitHcE5ydHR6VnBzRHcyNzZBTitzM2R2aUdpdHFhcEY1eDhmNGR0MitGcjgyME5uMm15QTdaT2d5MkhTQWlJaTRHU2dSK1JtdFJvV3RPU2NSSDEyL3VGeVVaT1FlTGtGR3o4NGU1OHN5OE1zZlJ6RnVTR0tUNHk3YmVCQWoraVZnNHJBZU9GNWNqY3c3UGtiLzFCaVA4eVJKeHRhY2s3aGw1Z0M4Zk05NGorUGxWYlVJQzlGQnFSQlFWR1pFV21LVTIvRWQrNHBRWEdaQy94VFBzWnVqVVNrQkFMUEg5VDZyODQ4V1ZxS3d4SWdSL1JKYWZDMS9VNXZGcGdORVJGU1BJWWVJL0lwRzdaeUFUdWhjdit1OFFoQXc2ZDdQTUxoM0hOUnFwZHY1UnJNTjJZZE9ZZjR6TXpCOWRJclhNVTlWbUxCaDV6SDg4TVpWQUFDZFJnV3p4WTd2WHJ2UzYvbXhrOS9BdlZjTzlYcnMyM1g3TUgvSlRueis0aXdvRlFvWTlCcTM0MnUySDhHVWtjbEk2Ulo1ZG0rNEFaWEtmZks5Mm1URjNhOHNoOGxpODNyKzhhSnFGSmViOE5PYjEzZ05nSUhFbW1PRUtrWURWWlRhMTZVUUVWRTd3SkJEUkg1RklYanU4aWdJenVmZmUySWF1c2FFdWgwN2RMd2NvMjliZ0ZIOXVqWTY1cUpWZTNESlJVa1kxRHNPQUtCU05uOG5iM0NReHV2emgwOVdZSGhHRnlRblJFRHdVdXZTRFFmdzVzTlRHaDMzbFFXYk1IZjJZRVNFNmp5T0NXZnNjQm1pMStMbGU4WmgyYVpEdU92eXdSN25QL25PenpoYVVCbndBUWV5cyttQWJtQm84K2NTRVZHSHdKQkRGQ0FrbXhxV2sxMWdydzZCbzhZQVdWUTIvNkt6SkVNQnVZVmJ5TWZPYkxYTHUxRW82dXVZdjJRbjRxSU5tRFlxQmNwbWdvbTMwQUE0YjNYN2JIazJQbmltdm1ERldhMVc5TjVVWVBmQllqeDU4MmdBenZBbHl6SytYTFVIY3k1SncrOTdDMUZlVll0WFA5NkV2VWRLRVJ5a1JyZllNT1FlTGtXSVhvT3VzYUg0UGJjUURsSEMwN2VPOFJpNzRYdmZzUE1ZM3Y1cU96NS9jUmEwYWlVc1ZnZDBXdmQvcGU4NVhJTE1RZDNQNXMzNE5VZXhGWTVTTzdSc09rQkVSS2N4NUJENU0xbUE4V0JQVk8zb0QxTmVVcXNHR3pkcUNiTFF3cTVtclJoeS9ydjREM3kvZmo5MFdoVXNWZ2NBWU5Zalh3RUFRdlFhakJuUXpTMEF0TVR5VFFkUlZHYkNxWElqa0J3TkFKQ2s1bDhuaXA2Zmg2bldqcHk4RXJ6MjZXYTgvdGxtR00wMjNQN2lVcFJYMStKRWNUVU9IQ3ZEMys0YWg2c245Y0hJV3o3Q1kzOGVpVDlsOXNMWXVaL2dscGtEY09PMGZ1aDErYnVZT3JJbkFNRHVFSEh0MDkvQjdwQWdDTTd4Rzc1M0FQaCsvWDdFUjRmZzRQRnl0eGtiVVpLUmZlZ1VIcnAreERsOUx2N0VrdTFjajhPbUEwUkVWSWNoaDhoUFdZczc0OVR5aVRBZjZ3cE5kQ2tpUjI2RlB2a0lOR0hWVUJxTUVKVG4xcWJZRzlHaGdTeTF0Qm5qQjYxMi9Uc3ZINHc3VDkrT2RhU2dFaU51L3RCanZjeTVSQnhSa3ZITzE3OURJUUJkWThKY3p6dEVaOHBwR0NiT1pCYzlrOUN2Ty9NeFkwd0szbjUwS2dBZzdZcDNNZitaR1VpS0Q4ZmhreFY0K3IxZmNQV2tQamhTVUluQzBocU1INW9FcTgyQlE4ZkwwYWVITTJDWmFtM1E2NXpyU3RRcUpiNStaWTVyL01VLzc4VTlyeTczZU84SGpwVmh4NzRpdDVDVGZhZ1lkb2VJd2FkdndRdGtsaXdqQkswQzJwUWdYNWRDUkVUdEJFTU9rUitxM3BPR291K25ReDFlaGZpcnZrVkk2a0dncFRNdEFjQWhTdGkwK3pneUIzV0hJQWlZKy9JeWFEWHVzMW0xRmtlanIvL3crNTI0OC9MQmVQcTlkV2k0ZktiV2FrZW5zQ0JYbUVpNzRsMzg5T2ExU0lvUEJ3RGM5Y3BQcmlEUzBOcHRSeHFkT1ptL1pDZis5ZUFrQU02d01qT3pGMEwwR216UExZQkNJYUJ2Y2pScXJRNDRSQW5CUWQ0WHovKzY4NWpYNTVQaUkvRFJqN3R4OWFRKzllZnVPSWJCYWZHTmpoVklyRGxHNk5MMWdPcmNadk9JaUNqd01PUVErWm5LN1lOUXZId1NRalAySUhiR2NnaXF4ci9FQjdKRnEvWmc0NjdqdUdsR2Y5ZHovM3V5OGNZRFp6cFNVSWxxc3cyM3p4cUVwOTliNTNZc0xpb0V1eGZPYmZUYTd6MStxY2R6TldZYkVtSkNYVUdvb2FJeUkyYVBUME5NWkRDc05nYytYNTZEUlgrZkRRRFl1T3M0aHFiSFE2dFJvYmpjdVRlUHdVdFRBMWtHZnQyUkR3Q1krL0l5ek14TXhiUlJ6bTV4YXBVQ3BaVm10L05YYmNuRHBZMTBrd3NrVXEwRTI0RmFoRjBYNit0U2lJaW9IZUZtb0VSK3hId2tFYWRXVGtURXNPMkl1MnhwaHdzNHg0cXE4UDUzT3dBQWVwMGEvM2wwQ2dhbk9XL0hrdVd6bjhseWlCSisybmdRRDE0NzNPdHh0VXJSYkllMXd5Y3JjTjB6MzZIMjlCcWhLcVBGYTRjekFLaXNzYUM4cWhZQXNHRHBia3djbG9UVWJwMEFPTVBJNUJISkFJQnFveFVBRUJMc0dYSTJaeCtIK2ZTczFQTnpNL0hNZTcvZ3h1ZVd1RFlsamV0a3dKN0RKUUNBazZkcXNHTmZFV2FNU1czeVBRUUM2MTRUWkZHR05vUDc0eEFSVVQzTzVCRDVDMWxBd2VLWjBDY2VSZlRFbnp2VTdXbGZyY25GMTJ0eXNlOW9LYTZka2dFQW1IR3greGY0bG53YUtxVUNkMTB4QkdkMmVQN0xheXV3TDcvTTdSYXZQWGtscURaWmNjT3pTeENrVlhuc2U3TndaUTV1bVRuQWJkOGVBTERaUlVpU2pLZmVYWWMvWFp5S0t5YW1vN2pjaEs5VzUrSzcxNTIzd2VXZHFFQk8zaWw4OHZ4bEFJQktvd1ZCV2hYVUtzOEdFb3QvM29lYlp2VEhtd3UzSXJhVEFlOCtOaFdYUGZ3VmZ2a2pIeE9IOWNEWUlZbFl0R29QWHJoekxCYXV6TUdJZmdrZXMxcUJ5SnB6dXVsQVgzWldJeUtpZWd3NVJINUNzbW9oTzFTSW1ia2NncUxqQkJ3QUNBNVNJeUpFaDQzemIwSjV0UVZ2THR6cWNZNGt0ZXd6OGJiZnpsdVB1TzlmVTFGdFFlWWRIOFB1RURIdnFXbll0T3M0YnA4MXFNbHhjNCtVNE92VnVkaTQyem56OHNMY1RQVHNHZ2xaQnA1NmR4Mys5ZUFraEFackFRQWZmTDhUbDJYMlJuU0Uzblc5OEJEUFZ0Y1YxUlpzeVQ2QmhTL05kcjMzNFJrSnVIbm1BTmVNMEpnQlhmSG9tMnR3MTV3aFdMQjBOLzd4bHdrdCtqejhsU1hMQ0hWWEhaUVJnYi8yaUlpSXpoNUREcEdma0t4YVJBN2ZCblZvdGE5THVlQ21qVXB4clQ4cHI3WjRQVWVTNUNZYkR6aEU2YXcyK1d6b3pTKzM0czh6K3VQOTczWWdTS3RHWVprUnhlVW14RVI2bnpXNDdwbnY4TWZlUWp4KzB5ZzhlY3NZWkZ6OVg5ZitQZTh2MllGckovZEJ2NVFZQU1EeDRtcDhzM1l2VnI5enZldjFwWlZtZEFyejdCRDIvcElkZU9EYTRSN05EdjUrejNqWHoycVZFcE9HOThETUI3OUVkSVRlMVlZNm9Nbk9tUno5eUxEbXp5VWlvZzZGSVlmSWo0UU96UFoxQ2UyV1E1UWFiVHlRZWNmSHNOcEVxSUxPUHVRY09GYUdOZHVPWU8yNzEyUGV0ODUxUURkYzJnK1B2TGthSC8vMU1vOWIzUURnb2V1R0l5YlNnQzZkM2ZkcjJYZTBGUDE2ZHNid2pBUUF6aVlDRC85N05SNjRiamk2eDlWL1FTOHVONkZ6aEh1QUtxMDA0MlJKRFI2OWNTUktLc3l1MTN1Ny9vRFVXSHo0d3k3OCs2SEpYbzhIR3ZzSkM4UktCN1RjSDRlSWlNN0F4Z05FL2tJaFFSdFY2dXNxMmlXSEtPSHk4V21JRFBXY0JZbU9DTWJHRDI1dXNwWHltVDBMUkVuR0kyK3V3VC92bndpdHh2bTNJRW1Ta1JRZmp0aE9CanovL25xdjR3enFIZWNXY0dUWiticmVpVkd1Z0FNQTczM3pPeUxEZ2p3YUZadzRWWTI0YVBjdjdKLytsSTNuNzhoMDFuQzZVTWxMazRXOEV4VjRidDR2bUhseEtsNVpzQWw1SnlvYWZiK0J3cExsWEkvRHBnTkVSSFFtaGh3aVB5RW94UTdWYktBbFZFb0YzbmxzcXRjZ0UyYlFJaWsrSERaNzQ1dWpuaGthWHYvME4wd2ZuWUpoZmJzQWNIWnVxK3ZlOXN4dEYyUDExc080NTlYbHFESjZ2M1d1aml6TEhtdUZsbTQ4aUcxN1R1S3RoeWQ3bkw4bnJ3UTlHclNnRmlVWnM4YjFjcTNUcWF2aHpESHpDNnR3L1RQZjRmWDdKMkxlVTlNeHNsOENwait3RUJzYTJWY25VRmh6akJEMFNtaVNQTmN4RVJGUng4YVFRK1F2T2xpemdjWlliUzF2bTUxMXNCaWpiMXVBbzRXVlhvK0xvZ1R4ZEhCWS9QTmVxRlZLdHdZRGtpUzdqb2ZvTmZqOHhWbll1T3NZaHQzMEliNVlrZFBvZFdWWmhpaEpyc2ZmcmR1SGpidU80ZjJuWndBUXNIQmxEdjdZVzRpS2Fnc1cvN3dYdXc0VVlWaURHUitsUWtCaVhIM29xUXMzVW9NeGM0K1VZTzdMeS9EbXcxTmM2NWJlZkhnS1JtUWs0S29uRnVQeHQ5ZTZibk1MTkpac0kzUjlEUkNVSGVEZVBDSWlhaEd1eVNIeUU0SWdOWDlTZ0pKa0dmZS92aEo3RGp2Yk9VZWVYcHkvY0dVTy92blpGc1JGR2FCU05mMDNteTZkUS9EdTE3L2psZnN1OGVpc1pyT0xzRHNrZkxkdUgwUkp4b1BYdWUrZjQ1QWsyQjMxbjM5aVhEaCsvTmZWMkhXZ0dETXZibnd2R3J2b2ZKMGt5L2pvaDEzb0ZLYkhLL2RlNGpvK1pVUlAvUFg5OVZpMGFnOEFZTTRsYVJoeWV0OGZiK3FDbGtPVW9ZVXpOSzNja29lUG4vK1RXek1FdFVxQjk1K2VnZWZucmNlODczYmdpeFU1bUQ0NkJTL2RQUjRSb1lFeDZ5R1pSTmp5YWhHUkdlbnJVb2lJcUIxaXlDSHlGeDE0SWtjaENIanJrU25ZbW5NU1Z6MjVHTS9lZGpFQTRKckpmWEhONUw3blBiNWVwNFpERk5FL05RWTl1a1I0SERjRWFSQ2tkZi9YWmJmWU1IU0xiYnFyVjdlWU1JU0g2RkJ0dEdMT0pla0lNMmpkamtlRTZ2Q3ZCeWZCYkxGajRrVTlNR2RDV3BQajFjMEtGWlRVNFB2MSs5RTdLUXIvZldLYTEzT1ZDZ0V2M0RrV1l3WjJ3OXJ0Ui9EOEhabXU5VVdCd0xySENNaGNqME5FUk40SitRV1hkZUN2VGtUK1lmOExqME9odFNEbHNYLzc1UHFpUXdOWmF0bmRyYkhSSDdoK3J0bjRUS3ZWMGxRTDUzTmx0dGc5MmpPMzVIaGpKRm4ydWgvUHVhcW90bUIvZmltNng0VWhwcE9oVmNjK0d5R2ovK2I2dWFqazFoYTlWbEJJVUtwc3JWWkx4ZnlUcUpoZmdNUTFnNkF3ZUc2ZVNrUkVIVXYzK0NWdS8xRU1uRC9yRVZHSDBOb0JCMEN6QWVaY0FnN2dmY1BSOHhFUnFuUHIwdGFSV1hPTTBQVFFNZUFRRVpGWGJEeEFSRVIrUlpaa1dISk0zQitIaUlnYXhaQkRSRVIreFg3VUNza29Rc2YxT0VSRTFBaUdIQ0lpOGl2VzdCb0FnSzRmUXc0UkVYbkhrRU5FYlVLV3JhNmZCUTF2Sy9KM0RYK0hrdHowSnFodHpaSnRoREpVQlhYWHdHaUhUVVJFclk4aGg0amFoQ2lXdUg1V2hTWDVzQkpxRFExL2gxS0QzNjB2V0xLTXp0YlIzQU9VaUlnYXdaQkRSRzNDWXR2cCtsbVRPQm1DS3NpSDFkRDVFRlJCMENST2RqMjIySGI1ckJheHlnSDdNUXYzeHlFaW9pWXg1QkJSbXpDWlYwQVV5d0FBQ20wbzlBUHZoVHE2SDI5ZDh5T0NKZ1RxNkg3UUQ3d1hDbTBvQUVBVXkyQXlyL0JaVGRZY0l3QWdpQ0dIaUlpYXdIMXlpS2hOeUxJRlZUVUxFQm4rRUFCbjBOSDF1c0xIVmRINXFxcjVDTElQMStSWXM0MFFsQUkwYVhxZjFVQkVSTzBmWjNLSXFNM1k3TGtvci95bmEwYUgvSmNvbHFHODhuWFk3SHQ5V2tkdGxoSHE1Q0FvOU53RWxJaUlHc2VaSENKcVV6WjdMa29ybmtXd2ZncDBtZ0ZRS0tPaEVOZ1Z5eDlJc2dXU1dBS0xiUmRNNWhVK25jR3BZOXRuUnNpbG5YeGRCaEVSdFhNTU9VVFU1bVRaQXFOcENZeW1KYjR1aGZ4Y3B3ZTdRamNnMU5kbEVCRlJPOGVRUTBSRWZpTmtlclN2U3lBaUlqL0FOVGxFUkVSRVJCUlFHSEtJaUlpSWlDaWdNT1FRRVJFUkVWRkFZY2doSWlJaUlxS0F3cEJEUkVSRVJFUUJoU0dIaUlpSWlJZ0NDa01PRVJFUkVSRUZGSVljSWlJaUlpSUtLQXc1UkVSRVJFUVVVRlMrTG9DSTJqOEJNcUNRZkYwRytURUJzcTlMSUNLaURvUWhoNGlhcFZEWmZWMENFUkVSMFZuajdXcEVSRVJFUkJSUUdIS0lpSWlJaUNpZ01PUVFFUkVSRVZGQVljZ2hJaUlpSXFLQXdwQkRSRVJFUkVRQmhTR0hpSWlJaUlnQ0NsdEluOEVtcVZCa05hRENHb1JLaHc3VjlpQllKQ1hza2hKMldRbFpGbnhkWWtBUUJCbHFRWVJhSVVLbkVCR3Fya1c0eW9JSWJTMWl0VVpvRkE1ZmwwaEVSRVJFZm9vaEIwQzFRNHM4WXllY3FBMUhwZDJBQ0YwRVFqV2hNT2lDRVJPaWgxYXBoVktoaEVwUVFSQVljbHFETE10d3lBNklrZ2lyYUlYSmJrYVZ3NFRqTmRWWVgxS0JjTFVSQ1VHVlNEYVVJVlJsOVhXNVJFUkVST1JIT216SWtXUUJSODBSMkZ2VEdkV09Ub2dOamtYUHlNNEkwNFF4eUZ3QWdpQkFMYWloVnFpaFUra1FwZzF6SFpObEdWVzJLaFNaVDJGcFVTSENWZVhvSFhJS2lmb0tLQVR1bWs1RVJFUkVUZXR3SVVlU0JSd3lSU0dyS2c1cVZRd1NRN3VqYzFBMHdGelRiZ2lDZ0hCdE9NSzE0ZWdkbm9wVHRTWElxY25IenNvaVpJUVZvV2R3S2NNT0VSRVJFVFdxUTRXY0Vxc0J2NVYxaDZDTVIzcFVUMFJvdzMxZEVqVkhBRHJybzlGWkg0MEtheVgyVlI3QzN1b0NqT3lVajJpdDBkZlZFUkVSRVZFNzFDRkNqaWdMK0wyaUt3NmJ1NkpYUkNyaWdtTjlYUktkZ3dodE9JYkdERUdocVFoclNzTFJRMzhjUXlLT1E4bFpIU0lpSWlKcUlPQkRUclZEaTE5S2txRldKMkYwZkRwVWlvQi95d0V2TGpnVzBVRlIyRk9laTJWRkJveU5Qb3hRbGNYWFpSRVJFUkZST3hIUTMvaUxMQ0ZZVjVxSzVMQjBkQTFKOEhVNTFJcFVDaFg2Ui9YRDhab0lMQ3NLd3Jpb0E0alYxZmk2TENJaUlpSnFCd0kyNU9TYncvRmJXUy8wang2SUNGMkVyOHVoTnRJMXBDc01hZ04rTGxWaWRPUkJkTk5YK0xva0lpSWlJdkt4Z0F3NStlWndiQzd2ZzhHeGd4Q2lOdmk2SEdwakVib0lESW01Q0w4VnF5RmpEN3JySzMxZEVoRVJFUkg1a01MWEJiUzJJa3NJTnBYMXdxQVlCcHlPSkVRZGdrRXhBN0dwUEJWRmxoQmZsME5FUkVSRVBoUlFJYWZhb2NXNjBsUU1pQjdJZ05NQmhhaERNQ0JxRU5hVnBxTGFvZlYxT1VSRVJFVGtJd0VUY2tSWndDOGx5VWdPUytjYW5BNHNRaGVCNUxBMC9GS1NERWtPbUgrOGlZaUlpS2dGQXVaYjRPOFZYYUZXSjdHTEdxRnJTRmRvMUVuWVhzRi9Gb2lJaUlnNm9vQUlPU1ZXQXc2YnU2SnZaTHF2UzZGMm9rOWtPZzZidTZMRUd1enJVb2lJaUlqb0F2UDdrQ1BKQW40cjY0NWVFYW5jNkpOY1ZBb1Zla1drNHJleVJBQlc4SHNBQUNBQVNVUkJWRWl5NE90eWlJaUlpT2dDOHZ1UWM4Z1VCVUVaajdqZ1dGK1hRdTFNWEhBc0JHVThEcG1pZkYwS0VSRVJFVjFBZmgxeUpGbEFWbFVjVXNKNytyb1VhcWQ2aHZkRWRsVXNaM09JaUlpSU9oQy9EamxIelJGUXEySVFyZzMzZFNuVVRrVm93NkZXeGVLb21SMzNpSWlJaURvS3Z3NDVlMnM2SXpHa3U2L0xvSGF1ZTBoMzdLdnA3T3N5aUlpSWlPZ0M4ZHVWK3RVT0xhb2RuZEE1S0xwVnhyTlpiU2c4WHVCNkhOOHRIbXFOeHUyY0JXOHR3S2dKbzVDU25uSmUxM0xZSGZqbjA2KzdIcys2Y1RaUys2U2UxNWl0U1pJazdOcXl5L1U0cFU4S1FzSkNMc2kxOC9ibG9VdjNMdEFGNlZwdHpNNUIwZGhUSG9scWh3NmhLa3VyalV0RVJFUkU3WlBmaHB3OFl5ZkVCc2NDcmJUVW91aGtFYTY2K0NyWDR5L1hMMEppU3FMcmNXVlpCZjc3eW52NDd5dnZJU1U5QldNdkhZZHI1MTZMb09DZ0ZsOUxwVlpoeVdkTElNc3lBT0RTSzZlZGQvMHR0Zm5uMzNBeXZ3QnpicDdqY1V3UUJOeDc1VDJRSkFrQThNSFNEOUZuVUo4V1gyUHREMnV3UCtjQTduN3lidGR6dGFaYVhOSjd2T3Z4Z2hVZnV3S2VxY2FFaDI1OEVLRmhvWGo1L2I4akliR1Y5cmtSZ1BqZ09PU1pPbUZnMk1uV0daT0lpSWlJMmkyL0RUa25hc1BSTTdMMWJrR0tTM0R2em1ZSU5iZzkzcnh1aSt2bmc3a0hrVGsxODV3Q1RoMk5WZ09yeFFvQUNJc0lBK0NjUVJFRUFZTFFOb3ZraTA0V1llMFBhL0hUTjh1UXR6Y1BnaUNnUy9kNGpCZy8wdTA4UVJDZ0RkS2kxbFFMQURDRXRueXZtUjhXL29CL1BQNHFISFlIYkZZcjduLytBUUJBVUhBUWxFb1Y3RFliZ1ByM0RnQnZQUHNHaWs0VW9laEVFYTYvNURyODlUOS94ZGhMeDUzcjIzVVRvKytNdlBKUWhod2lJaUtpRHNBdlE0NU5VcUhTWVVDWUpxejVrNXRRYTZwMUJSVzFSZ08xUnVQNjhxM1dxTjNPWGJGNHVldm5ZWm5EY050RHQ1L1h0WlVxcGV2bklMMnpoclUvcnNXemR6OERqVllEalVZRHBVb0poYkxwWlZQSnZYdmlQNHYrNC9IOGp0OTJZRi9XWHBTVmxPRmtmZ0VPNVI3RWlhTW4zTTZSWlJuUDNmc2NQbDc1Q2VLNnhya2QwMnJyUTQ1VzE3SmJ4eHgyQjlZdi93VU91d01BOE9YN1g4SnVkK0RobHg2R0lBalE2YlN1ejdudXRyUmxpNVppMmFLbHJqSDZEdTZMb1dNdWF0RjFteEttQ1VPbFBSUTJTUVdOd3RGcTR4SVJFUkZSKytPWElhZklha0NFTnVLOFp6eHVuM2tiVEVZVGV2VHFnZml1OFc3SEdvYUxrcUlTYk4rNDNmWDRtanV1UVUxMVRaTmpxOVhxSnRlVktKWDFJVWVqclYvN0k4c3lyQmFyYTVhbk9la0R0RjZmRnlVUmI3M3dWcU92QzRzSXc2Q1JnOUF6TFFVbFJhYzhRazdERUtaU3Qrd2ZFNVZhaGRjK2VoMnZQUFlLZnZqaWV3REE0Z1hmd0c2MTRmSFhubkQ3YkJWS0JUYXMyb0NYSDNuWjlkeEZGMStFMXovK3A5dm5jcjRFUVVDNE5oeEZWZ082QlZXMjJyaEVSRVJFMVA3NFpjaXBzQVloVkJONjN1TlVsbGVpdExnVWhjY0xjY005TjBLcnE1L0phV2pSL0M4aGlaTHI4ZjNYM2QvczJET3ZtWWtuLy9tVTY3SG9FTjJDUThPQXBsQTR2L1RYcmRGcEtEd3kzR00yeDFodGhNM3FyRE0ySWNicjlZZU9Ib3JCb3diamowMS9BSERPbUZocW5ZdnVGVW9GVnVTc2hDQUlrR1VaeGhxalIyaHJXSi9aWlBZYTZvSU53YTdhejZSUUt2REVhMDlBRkVYWERNMjJEZHRRZkxMWTdUeXowWXlYSG5vSm9rTUVBS1QxVDhPckgvNmpWUU5PblZCdENDcHNlb1ljSWlJaW9nRG5seUduMHFHRFFkZnlkU0lOT2V3T2xKZVdBM0IrSVo5NTdVeDgrOGxpMTNGamxSRTJpdzBtb3duZmZQUk5pOGR2dU5ZRUFQNzEzQnY0OXBOdkVhUVBna2FyUVUxVmZXaTRZdFFjMkd3MldNd1d2UHJoUHpEdkgvOUQzcjQ4QU1BYm4vMEw2UVBTM2NhNjc2cjdzSDNELzdOMzMrRlJWVnNEaDMvVE1pV1ZrRUFnOU40Q2hONmJxQ0FXaXFBaVl1ZnF0YmRydVY0cjF2dnB0WXZZYVFxaUlncUNJQ2dnU29mUU82R0VKSVQweWN4a1pzNzUvcGhra3NsTUdra01nZlUrajQ4NWRmWTVKOEJacy9kZWF5TUF6Vm8xSzdVTjkvM25mdlpzMjAybitNNjA3ZFNXZ2MySzV0NFVCakgyUER1WGRoaFo1clZNR2pReDRQb2Z0LzVFZEV4UmRyczdycnFkL1RzUFlESVp2VVB0aWdlSE9WazUzSDdsYldSblpudlgzVExxWnV4NU51L3lpYU1ubU5CL1BJcWk0bmE1eUhma0V4RVp3UStiRjVmWnhvcXc2SVBKc2xkZjFqWWhoQkJDQ0hGK3FwTkJUcmJUVE1OUVM1WE9jU3J4cFBjRlhIRXJUQnpvbTJWc1hOK3hmc2VFaG9WaXR6dTh2VDFSRGFOSVMwa0RQSE42Z293R3JEbFdBTUlpL2VjTEtXNEZhNDdWdTAraHpIVGZub1hvbUdodmtKTjhNdGt2eURsK09OSDdjN1BXcGRjSjZ0QzFBeDI2ZGloMU8zZ1NBWlFNUmlxcVpISUdWVlZ4NXVjSDdBMERBbDU3UmxxR3ozSnVkcTdmY1lWWjNxb3EyQkJNY2s3ZzRYMUNDQ0dFRU9MQ1VTZUxnZG9WSFVaZDFWNVdEK3crV09salhwd3hIWk81NkhQLzllcmozcDg3ZE8xQXYrSDl2Y3NsZTNMQU0wOG5ORHdVUzRodmdCWVJHVUZ3YUxCM1dGcURSa1ZaNDA2Zk9PMnpyOTFtSi9WMGF0SG54clVQMk5hY3JCeE9IRDFCV2tvYW1lbVpmc1BOc2pPek9aTjhoc1JpQVJQQVpXTXZZOHlrTVQ3emlTNjVlaVJqSm8xaFRJbFUxMEZCZ1llVUJSbURDSXNJSTZwaEZORXgwVVRIUkJNV0VYaDRZZjBHOVgyV0MvZVBqSTRrTENJTVExQlF0V1diTStxTTJCUkQrVHNLSVlRUVFvZzZyVTcyNURnVkhUcXRydndkeTdCcGJWRWlnZmgrOFRSdTFwamwzeS8zWmdTTDc5K0RiWDl1OWU3VGY4UUFvbU9pdmNQTVlsczB3V2JOODI2dkh4M3AwMHNSRVJuaDgza1B2L2dJajc3MEdBQnYvdWRORm53NjM3dnRtL1VMQ1EzekZOdFVWWlhFUThlODIwNGwrbVpFMi9MSEZ1L2NuVVpOR3hGUnYxN0E2MXV6N0hkZWZPakZnTnNVdDhKbG5TNE51TzJ4Vi85RmFGZ29HOWRzOU03aGVmaUZoNzNCeUpJRlM3ejdGcDlqQlBENlovL0ZFbXp4UzYxOWVPOWgvbjNYVXo3RDFBb051blF3UDh4ZDVGM3UzS01MRHp6N2dFOGloT3JxeWRGcmRiaVVxdjNlQ0NHRUVFS0k4MStkN01seHFqcjBtbk9QenhSRlljTnZSWFZ2SG5ucFVmN3oxak0rdlJmamJocEhiUE5ZQUl3bUk0OU1mNFMvaXRYSzZUV3dGNmNTaTJxdVJKWUlja0pDZllkeUZVOHU4TnZTMVQ3Ymp1NC80ZzJvTkJxTnp4QzBZOFVDSHNEbjJKNERlbGJzZ3Y4bTlSdlU5d2x3Y3JOeitmQ1ZEN2g1MUZTT0hUd0dlSUkvZzZHb042VnpqODQwYkZ5VVBPRzNwYXU1ZnVoMWZQSE9GOTZBczdUa0JwV2wwK3JJVit2a3I3d1FRZ2doaEtpRU90bVRvNnBWSzVpNWFlMG1VcEk4V2I1Q3cwTnAxYjZWM3o3OVIvUm41TlVqbVRkakhrYXprZGptc1h3Lyt6dnY5dUZqaHJQOHUyWGU1U1l0bXJCajR3N3Zzc2tTZUlMN1g2di85Qmx1Qm5EUHhIc0ppd2hsN3E5emlhaGZqN1lkMjNpM0hkbDN4UHV6MitWbTdTOXJ2Y3NETGhsWTZqV2FMR1phdFc5RmFIZ29oaUFEaC9ZZUp2T3NaLzZMUnFNaHZuODhLVW1wNlBWNm41Nmo2cEIwUEltRlh5eGswWnp2eWNzdDZ1Mks2eG5IaXg5TzU0WmgxK04wT2dFWWVNbEFMcjNtVWo1NTQyTysvdmhyM0M0M0RydURHYTkreVBMdmx2R3ZWeDhudmw5OHRiUkxpeFpWMWJEL2hTZXE1WHgvTjhVaDg0bUVFRUlJSVNxaVRuNnRyZEdvQWRNdFY5VHZ5MzczQmtrOUIvWXFQUTJ5VnN2QWtRT1plT3RFL2x6MXA3ZVlab05HRGVnenVBK0g5eDcyN3R1c2RYT2ZuaHhMY09ERUNQTS9YVkJ3RFVWQm1qTS9uN09wWjNuOXlkY0J6MUM0d2prc21lbVpIRDl5SElEVlMxZDVreFFFaHdZejZOSkJwVjdqSlZkZHdyelZYL0hSb3BtOHQrQjl6TVdDTGxWVmlXNFlqVDNQeHBmTHYvUkxJSEF1bkU0bmJ6Ly9OdGNOdVk3eC9jWXhiOFpjYjRCak5CbTU1OS8zOE5HaW1jUTBpZkdwQVdTMzJURmJ6Tnozbi91WnRYdzI3VHEzODI0N2V1QW9kNCsvaTludno2cHkrd0FVRkRTS0JsRHI0SCtBdG5xRzdRa2hoQkJDWE9qcVpFK09RZVBHcGJvd2FNNXRFdm0vWHZrWEQ3M3dFRnZXYlNiSUdQamI4VysvK0paMUs5Wnk0c2dKZnR6NkUyOC85NVozMi9pYkoyQzMyVG0wNzVCM1hadE9iYkRtRmdVNUplZWxBR3o3YXh0L3JmNFQ4QXp0S3N6TVZtalZUNnY0YzlWNitvOFlRSzlCdlZqMTB5b0ExaTVmeTQxMzM4aThqNzd5N2p0bTBwVVZyaVd6TDJHZlh3S0Q1ZDh2QjJEbWYyZFc2QnpsTVJnTU5HN1cyS2RYU0t2VE1uckNhTzU4YkJveHNURUFPT3dPakNZanRvSzAwUXUvV01pOS83NFhuVjVINjQ2dCtYVEpwN3p6d3J0ODg1a25HR3picVMxWFQ3Nm1XdHJvVnR3RTZWMjBmK2ExYWpuZjMybi9DMCtnTlRocnV4bENDQ0dFRUhWQzNReHl0RzdjaWh1RDl0d3paUmtNQm04MnRNejBUSFp0MllVenYrZ2xjc2FySHdLZVhvaFhIbnZabTRVc0xDS01TYmROWXV1Zlc3eHBseHMzYTB4TWJBeDV4UklSbUMyK1FZN2lWbmpqMy8vblhXN1pycFUzeU9reG9BZGIxM3ZtNUx6LzB2djBHOTZmSVpjUDhRWTVQODMva1ZidFc3Sm4yMjRBOUFZOU4weTdvY0xYT3V1OUx3Rzh4VDhCYjlyb3J6Lyt5aWQ5OUxQM1BJTmVyeWNySTh1NzdzV0hYaVFvcVB4N1BXSHFCRGF2M2NTZnEvOWsxSVRSVEwxM0trMWFOUEhaeDJneTBybEhaemF2Mnd5QU5UdlhKNEdCSVNpSVI2WS9RdCtoZmZqMHpVOTVZOWFiQVRQVm5RdVg0a2F2ZFZmTHVVVGxhREJqTm8zQnFPK0pWdHNBalVicUZkVUZxbXBIVVZKeHVMWmdzeTlCeFZiK1FYWFE4YkVKUk56U2lMQ3gwZVh2TElRUW9rNm9rMEdPU2V2RzRYWmcwcC9iaTlLbWRadll0R1lUeDQ4YzUrQ2VnNXc2ZHJMVWZSMTJCejh2L05tNy9JOS8vUU5MaUlXZjVoZGxHZXM5dUE5Mm14MjNxK2dGMmx4aVRzNjcwOS9sMEY1UHowL1RsazFwMnJLSnQ2RG52ZisrbHp1dXVvT3dpRENtL0hNS0dvMkdvYU9HWWJhWXNlWFpPSHJnS00vYzg0ejNYT09talBQSlBsYVdBN3NQc0hxSkoxbEJXRVFZV1JsWmFIVmFSbzBmeGRKdmx2clZ4MW4vNjNxL2N4VDJQcFZuUU5PaUZOcHJsdjNPdWhWckErNVhQSUJhdldRMTYxYXU4OXRIVlZYY0xqY1RCb3duMzVIUEk5TWZaZnpVOFJWcVIya2NiZ2RtcmZTRy9OME0raTZFbU85RXA0MnE3YWFJU3RKb1RPaDB6YkRvbW1FMERDYlg5akZPMTY3YWJsYTEwK2pCOWtlbUJEbENDSEVCcVpOQlRwakJodFdaUjdqeDNMN2h0MWx0M3Q2TjB0ejU2RFMyYjlqdURVVEFrMnA2L00wVFNFbEs4WG1Cdi9xR3EzM200MmcwR2d6RmFzajhOUDhudnZwb25uZDUwaDNYc1gzRGR1OXkwOWJOdU82TzY1aDArM1hlNE1VY2JPYnk4WmV6YUk0bnZYSmg2dXF3aURCdWYvajJDbDJuMitWbStrUFR2YjAzc1MyYWVBT01tKzZaeXM4TGY2YlBrRDVzK0gxRGhjNVhHU1VMbkphbVpQMmVtbVIxV2drek9NcmZVVlFiZzc0TDRjRlAxbll6UkRYUWFhTUlEMzZTTE92TE9GMjdhN3M1MWNvWUY0THRyMnpQOUxmcUtjc2xoQkNpbHRYSklDZENieWZMWlMxL3gxSU11WHdJYlRxMjhmYXMxRzlRbjJGWERPZW5yMy8wVG9vZk5ub1lLVWtwNkExNlhFNFg5UnZVNThVUHA2UFJhSGozaFhlOTZZMDd4WGVtYzQvT25EaDZ3bnQrbzhsM25rOVV3eWdzSVJieWN2T0lpWTFoN0pTeHJGbTJ4bWVmQjU1NzBLK2ROLzN6SnBZc1dJb3pQOSs3N3Y1bkh5aTFOazVKSC8vZlRBN3MyZzk0QXB6SXFFanZ0cGJ0V3ZMbTdEZnBON3cvdzlzTTg5YkVXYkZ2SmFGaG9WelY0MHJPSko4QllNbjJwZDQ2T2YwYTkvV2V3K2wwK3FTREJzOXdNNVBaaUU2dlI2L1grV1hCeTB6UDhya2VLRWdyWFdJNG5LSW91RjF1OHZQenNlZlpLM1M5NWNseldRazNWTSs1UlBrMG1Ba3gzMW0wSWpjWDdjYU5rSlFFZVhtbEh5ak9IeFlMTkc2TTByY3ZCQWNERUdLZVJtYk9FeGZVMERWVFhBaTVQNS9GZWNxQm9ZbGtNUlJDaUF0Qm5ReHk2aGx0bk1qeEx5eFpHZU51R3NmS3hTdTU4ZTRwREJneEFLMU95L0x2bG5tRG5BYXhEWGpxLzU3aTJsc204TzkvL0p1WFpyNU1WTU1vZmx1Nm1wV0xWd0NlSHB2N243a2Z3S2NueDFSaVBrNi9ZZjE0OFlQcFBETDFZUjU1NlZFTUJnUFptVm1VNTlDK3d5aUs3eHlTeEVPSkZicSs1ZDh2NTR0M3Z2QXVYMy9uOWZ6eTNYS2ZmZnFQR0lDcXF1UTc4amtYTnFzTlEwUlJjTEwrNUo5bDFyUTVtM3FXU1lNbitnVTVIYnQzNHZYUFh2UHAvU3FwT2dxQ1pqdHlhQkVtTDlkL0Y3TnBUTkVRTmFzVjdiZmZna042MHVxVXZEdzRkQWp0aVJNbzExNEx3Y0hvdEZHWVRXUElzeStzN2RaVkcxTlhUNFpKZTBLdUJEbENDSEdCcUpOQlRvd3hsOS9UTWxCVjlaenI1WXkvZVFJVGJybTIzUDNhZFduUFY3OTlqZDZnNThDdS9UeC8vL1BlYldNbWphRjczKzRBSmRKSCsyZFdHemh5SVA5NTZ4a0dYellZZ096TXNvTzBWVCt0NHRsN252R1o1d013Ky8xWjVHYm44T0R6RC9uMUdCVzNZdEV2M3ArYnRtekt1Q25qbVAveDEzNzcyVzEyYnk4TmdGWlRkbGJ4Zi96ckg5NmY5WHJmWDUreUFwejBNK2s4TXZWaDczM3EzS016S2FkU1NFdEo0ODlWNjdsN3d0MDgrODV6TkczWk5PRHhWUzBJcXFvcW1ZNU1Zb3gvMy9DNGk1MVJYMVNzVnJ0aGd3UTRkWm5EZ1hiREJwUVJJd0FJMHZja2p3c255REcwTktPMTZIRHN5aVgwaXZybEh5Q0VFT0s4VnllRG5DQ3Rpd2g5TGxuNVdVUVlJODdwSEpVSmp2UUdQZXRXck9PNSs1NzFwajV1MWI0Vmo3ejBxSGVmOUxSMDc4OGhvWUhyem95Wk5NYjdjL0dncUxpODNEemVlZUZ0NzF3YzhBeUpzd1NidlJuSnZwLzlQWnZYYmVidUovL0pzQ3VHQlF3QW5uMzNPVzRiZlNzbmpwN2dvUmNlUm0vUWs1WHUzM3RrdHBqNWNldFBaVjIrajFzZnZLM0MrNElucTl6eTc1ZnozdlIzT1p0NkZnQkxpSVduMy93UExwZUwreWJkNjgxdU4zbllEWXliT3A0Yjc3NlJobzBiVnVwenlwT1ZuMFdFSVpzZ3lhNzJ0OUZxR3hRdEpDWFZYa05FOVNqMkRIWEZuKzBGUUtQVFlPd2NqQ05CdmdRUlFvZ0xSWjBNY2dDYW1ETkp6a3M5NXlBbmtNSjVOc1dkUEhhU0dhL084QTVSS3pSOHpIQTJyOXRNa0RFSXhlM211eSsvOVc2clNNcmo0a1BFRkxkQ1htNGUzMzY1a0RrZnpQSEpQdGE1UjJmZW12czJoaUFEVDk3NUpIK3U4bVEvTzNIMEJFOU5lNUxHelJwejlRMVhNMnJDYUdLYXhIaVBDdzBMNWRWUFhtUFdlMTh5NEpJQkFPVG01RmJ3VHZnT0R6dVh3cXVIOXg3bXQ1OS80NmY1UC9yVTZBbUxDT1AvdnZ3L1dyWnJDY0FuUDMzS3YyNTlqQ1A3aitCME9sbnc2WHdXZnZFTkEwWU1ZT1RWSStrM3ZEOFJrVlYveGlsNXFjUmFxamJFVVZTT1Q1cG9tWU5UOXhWN2hoZGlDbkJqWEFpWlg1eEdzYnJSQnV2S1AwQUlJY1I1cmM0R09hMUR6cklrT1prT0VlMnFMUnRPZnJHNUlwbG5NM24xWDYveTI5TFZQa1BHb2hwRzhmTE1sL25QM2YvaDB6Yy9EWGllRHQwNlZ1cXpucnZ2T2JiL3RjM2JTMVJvMk9oaFBQZmU4NWpNbmhlS043NThnM2RmZklldlpoWVZCVTA2bnNTTTEyYXdhTzRpUGw3OENkRXhSU2xRVzNkc3pYUHZlWWJYdVp3dWI3QlNNbTEwSU1XdjJlWHlELzVLMnJWbEYrdFdyT1hRM2tQczJySXJZSGExM29ONjgvUmIvL0hwcFduU29nbWZMZjJjOTZlL3g3ZGZmb3VpS0NodWhYVXIxckZ1eFRxMFdpMXRPcmFoNTZCZTNQZjBmV2gxNXpCc1RZVWs2Mmw2eEp5dC9MRkNpSXVDS1M0RUZCWEhIaXZtM21HMTNSd2hoQkJWVkxXSkRyVW9UTzhnVEgrV1ZOdVpham1mTGMvbTgvSnZ0cGdaTjJVYzlZcGxNb3ZyR2NkblN6K25hKzl1cGFaeDd0QzFBMVArT2FYc3o3TDZmbFpzODhZK0FVNlFNWWlIWG5pWVZ6NTUxUnZnZ0tlQTV3UFBQY2piWDcxRGJQTlk3L3FZMkJnK1dqVFRKOEFwVkRnc3IyUnlnZktTRFJRUGJOd0JlcmhLcWhkVmoyOCsvNFoxSzliNUJUanR1clRudGM5ZTU5MEY3d1VjaG1ZeW0zamtwVWVadlhJT0EwY085Tm1tS0FwSERoeWh6K0RlNXhiZ0FLbTJNMFRvMHduVFMyWTFJVVJncGk2RnlRZGt5Sm9RUWx3STZteVFBOUF4TkpWak9SWExObGFlekxPK0wrWU91NE5lZzNyeDhlSlBpR2tTdzIwUDNjNk03eitpUVNQUFdQUkxyN2tNclZaTGFGZ29jYjI2Y3YyZDEvUFd2TGY1Yk9ubjVRNVh5ODd5SFRZMThkYUozc0NveDRBZXpGMDFqK3Z1dUs3VWVVTjloL2JsNjkrLzVyNy8zRTlFL1hvOC8vNEw1YzVoS2RsTFZISzVyUDF0dHZLRGc5am1zZHoxK0YzZTVmQjY0Vnh6NDFnK1dqU1RXYi9NWXVpb29lV2VvM1dIMXJ3eDYwMCtYdnd4bzY4ZGpia2dTOTBOMHliVGY4U0Fjbzh2VFdKT0loMUNVOC81ZUNIRWhVOGJxaU9vcFJuSHJuTXZUeUNFRU9MOFVXZUhxd0cwc0dTd05UT0ZERWNtOWFvNE44ZGtOdkhQcC83cFhRNEo4M3lyMTZocEk3NVo5NDFmZW1OenNKbGY5cXp3N2xjWklhRWhQUGZ1Yzk3bHlBYjF1ZlBSYVhUbzJvR1JWMTlhb1hNWWdvSzQ4ZTRibVhUN3hESlRMeGN5bW96Yzk1LzdpNDR2VWQrbU9FVlJmTnBoTmxkcy9QM1ltOGFSWjdVUjM2ODdYWHJFblhQUFMxeXZyc1QxNnNxL1hyR3hhc2txaG93YWNrN25BY2h3Wk9KMEpkUENrbkhPNXhCQ1hCeU1jY0ZZVjJXZ0tpb2FyVlFGRlVLSXVreVRtRFMyOHJQS3p5TUhjcVBaWisxTzc0YTlhcnNwNGp5MEtXVXpIWUszMHk2a2VvWTExcGI5THp5QjFtaW43ZU52MVhaVEtpd3FmSzczWiszTW1iWFlFbEZkbEduVHZEK25aZDFZaXkycEdUay9uZUhNOUdNMCthb0xRUzM5U3dFSUlZUTRmelZ2dk1qbjI2azZQVndOb0Uxd0dxbzdpZFBXNU5wdWlqalBuTFltZzNLS05zRnB0ZDBVSVVRZFlJcno5TXc3ZHNxUU5TR0VxT3ZxZkpDajFhZ01xSi9JL293RHVKVHlKOGlMaTROTGNiRS9Zei85SXhQUmF1cDBaMlV4TW54R2lKcWtiMnBDRzZxVDVBTkNDSEVCcVBOQkRrQzBNWmRXbGhQc1N0OVQyMDBSNTRuZDZYdG9aVGxKdFBIQytVWldWU1RJRWFJbWFiUWFUSEVoMktVblJ3Z2g2cndMSXNnQjZGWHZCRTduVVU3a25LenRwb2hhZGlMSDg3dlF1OTRGOXJ1Z1hqQi9YSVU0YnhualFuQW0ybkJueThnQUlZU295eTZZdHlhZFJtVlk5R0VPWiswaHd5Nlp0QzVXNmZZTURtZnRaV2owRWJTYThvdWUxaVdxUzRlU1gzcFdQQ0ZFMVhubjVVZ3FhU0dFcU5NdW1DQUhQQVZDaDBjZFlIdmFWbktjTXFiNllwUGp6R0ZIMmxhR1J4MjRRQXQvYXJBZWJGM2JqUkRpZ21ic0ZBeGFEWTZkdWJYZEZDR0VFRlZ3UVFVNUFER21IQVpHSG1CcnlqWUpkQzRpT2M0Y3RxWnNZMURrUVdKTUYrWnoxK2pjbkYwM0FGV1Z1VGxDMUJTdFJVZFFhek0yU1Q0Z2hCQjEyZ1VYNUFBMHQyVFNQM0kzbTFNMnl0QzFpMEM2UFlQTktSc1pFTG1IWmhkdzBVK3R5WVlqcFFIWk83clVkbE11ZUlmVDBzaDN1NnQ4SGtVTm5OblA0VHEzK1I2Wk5odDdraVZkZmswemR3c2hmNDhWMVhXaFpHWVVRb2lMendVWjVJQW4wQmtSdFpjZGFaczRrWE9pdHBzamFzaUpuQk1rcEcxaVJOVGVDenJBQWREbzNZUjIyVTNxejVmaFNHbFEyODA1cnozK3d3OGN6emozM3dlWG9qRGtmLzlqWTJKaWxkb1IvK3Fyek4yMHlXZWQzZVdpMC9UcGZMVjVjNlhQbDI2MTB2TzExNWkvZFd1VjJpWEtab3dMUWJFcE9JL1lhcnNwUWdnaHp0RUZHK1NBWitqYW1KaGRKT2R1WlVkYWd0VFJ1WUM0RkJjNzBoSkl5ZDNLbUpqZEYrd1F0WkppcmxxR29YNDZwNzZhaUNPbFlXMDM1N3oxNmZyMS9ISDQ4RGtmMzc1QkF5YjE2TUhsNzczSDRiVEF4V1N0K2ZrQjE1KzFXbkVybnFRWFNWbFpkRzdVeUdmN3BzUkVrck96aVcvYXROTHRDdExyQWJpdVI0OEs3WDhrTFkyMVZiZ1BGeXRqRjAveUFWdUN6TXNSUW9pNlNsL2JEYWhwWVhvSFkyTDJzamtqbDNWSm1iU3YxNDVHd1RHMTNTeFJCYWV0cDltZmNaQldsaFAwampsNXdXVlJLNHZXNEtUSjVHODQ5ZFZFam44MmhRYWpmeUdzMnk0MEYwekIwOHI1ZGY5K0ZtemR5a2MzM09DelBraXZwMGV6WmxVNjkyMzkrdkhtcWxXRUdvMSsyOVlmT2NMa0w3N2crenZ2OUF0V3Z0NnloUS9Xcm1YUnRHbm9OQnBDVFNhZjdjdjI3T0hLTGwzbzBMRHlRYXBCcC9OWnpyTGJ1WFgyYkhJZGpvRDdKNmFuazV5ZHpacUhIcUpiYkd5bFArOWlaV2hzUkJkcDhDUWZ1Rlo2VFlVUW9pNjY0SU1jOEtTWDdodDVuRmJCWjFsL05wT1R1WTFwRTlHR2VzYUkybTZhcUlRTVJ5YUhNZytodXBNWUdYM3NnaXIwV1JuNmtGeWEzaktINUI5SGtieDREQmtiZWxOLzBIcUMyeDVHRytTczdlYlZpTjhQSGVLK0JRdUlEZzFGcC9GUHZMQjA5MjZ1Nk56WnU2elRsdDlKL2MyMmJUejk0NC9FaElWaDFBZitxN0JaWkNSVHZ2elNiMzJtelVhNDJjd1RpeGV6NFBiYkNTOFd5QnhPUzJOUXExYTBqWTVHRTZBZDMrL1l3Y2VUSjVmYXJ1ZVdMdVgrb1VPSkRBNzIyMWJ5eXNPTVJ0NGNQNTRmZHU3a2dXSEQvUFovK0x2dk9Iem1qQVE0bGFXaG9DaW85T1FJSVVSZGRWRUVPWVdpalZhdWFyU0hROVpVZHFZbFk5REgwRHkwT1EzTTBmNXZEK0w4b0VLcTdReUpPWWs0WGNuRWhTZlRKamdON1VYYWMxRklhM0RTZVB5UDVQVkk0TXlLRVNSOU94YU56bzI1MlVrTTRkbm9MRlkwaHRvZG5obDFkZldkYTJpYk5pUTg5VlNGOXcvMHh6bmgxQ202Rm52Wm54Z2Z6N2h1M2RBWEMwUyszTENCOGQyN0IreTllWEhaTXJySHhuSmxseTVvQWdSYWhiWWNQODRMVjE3cGJZZXFxc3phdUpISnZYcXg0ZGd4emxxdFBMOTBLYnRPbnliRWFLUkZaQ1E3VDU4bXpHaWtlV1FrRzQ0ZHc2VW9UQzg0UjNIYVlwKzcrc0FCM2xpMWlrWFRwaEdrMDJGek9qRWJmT3NvSlp3NnhTWHQyNWZhVmxFNlUxd3cxdDh6Y0o5MW9xc3Y5YW1FRUtLdXVhaUNIQUN0UnFWZHlCbmFCS2R4TE84VSs3SlBzQ2U5UG8yQ1kyaG9hVUI0VUhpWkx6Q2k1cW1xU2xaK0ZpbDVxU1JaVHhPaFQ2ZExhQ290TEJrWGZYQlRrcVZGSXMzditBSjdjZ055OTdVbkw3RVplWWxOY1dXSG9ycDE1WitnSmxWamtGTVJkOCtmejU3VHB6SHE5V1RhYk53eGQ2NzNwVjlSVmY0NGNvUlhyN25HcDhkRFg2S25wVVBEaGd4OTZ5MSt1dXN1R29lSGU5ZG4ybXo4YjlVcTdobzhtRXZhdDhjU0ZCU3dEYmtPQndtblRqRjkyVEplQW5Mc2RtNzg0Z3ZTckZhT3A2ZXpMeVdGLzQ0Yng5UStmWWg3K1dXZUhUMmFhK1BqNmZYNjY5dzFhQkIzREJoQW8zLy9tNnZqNGdESWQ3c1pPM01tVHJjYkRaQmJNQS9vc3ZmZTgzN213bTNiYUZLdkhnZFNVMzE2Yk55S3d2YVRKM25xOHN1cmNsc3ZXc2F1UlVWQkxVT2wxMThJSWVxYWl5N0lLYVRWcUxRS1RxZFZjRHJaTGhPSHJmVTVuQjVHaGpPVWVzWjZoQmxEc2VpRENUWUVZOVFaMFd0MTZMUTZ0QmQycm9hL2pZS0NXM0hqVXR3NDNBNnNUaXQ1TGl2Wmpod3lIQm5VTStRUWE4bW1SOHpaQzdTd1p6WFNxSmdhcFdCcWxGTGJMU2xoN3QveUtmdFRVL25mcWxXOE0zRWlRUVZ6Vm1LZWZKSTVOOTlNODhoSXdCTTRXeDUrbUVueDhXV2VxMitMRmpRSUNlR2Y4K2V6YU5vMDcvcFAxNi9udXA0OWVmbXFxOG84ZnZXQkE0enIzcDNQYnJ3UmdOaW5uMmJlcmJmU09pcUtRMmZPOE9qMzN6TzFUeDhPWEJEaGVnQUFJQUJKUkVGVXA2V1JsSlhGWlIwN1luZTUySitTNHUxbHlyWGJ2VUZVa0U3SDBydnY5cDcvNnkxYnVIWE9ISDY1OTE2Zno5MmJuTXltNDhkOWdwenRKMCtTNzNiVHAzbnpNdHNzQWpOMkNBYTlCdHZPWEFseWhCQ2lEcnBvZzV6aXd2UjI0c05QRVI5K2lueEZUN0lqaEl4OEMxbDJFOGs1Um15S0FaZWlJMS9WU2lIR2FxTFJxQVJwRlBSYU4yYXRrekNEZzNDRG5SWmhlY1FZY3duU1NpWTg0WkZsdDNQVmpCa1k5WG8wZ00zcEpEazdtNWIxNi92c04zdmpSbTd2M3g5RlZjbHhPSHpteVJUV3ZER1ZHTTVsZDdsSU9IWEtKeEM0Tmo2ZU5ZY09lWmV0K2Zra0pDWHhTYkY1TktrNU9kdytkeTd2VEp6bzA0NWxlL2Z5NzFKNlRqNVl1NVlaMTE4UGVJS1ZDZDI3RTJZeThkZlJvK2kwV3JyR3hwS1huNDlMVVFncHBhZG8xWUVEQWRlM2lZNW01aDkvTUxWUEg1OTkrN1pvUVVpQW9YZWlmSm9nTGFZT0ZoeVNZVTBJSWVva0NYSktDTks2YUdiT3BKazVzN2FiSW9RQXdrMG0xano0b0hmNTIrM2J1V1B1WE42NjlsckdGRXMyVUNndE54ZURUa2VFeGVKZFYxaDhzMlJDQWtWUkdQcldXL1J0MGNMYkMrUldWVnh1dDNkSVdHR3E2REVmZnVnOUxqVW5oek5XSzdmTW5zM2l1KzRpM0dRaTIyNm5XYjE2dEk2SzhtdlQ2YXdzcnV2Umc1aXdNT3d1RjUvLzlSYy8vdU1mQVB4MjhDRDlXclRBcE5lVG5KME40SmVSRFR5OVViL3Uzdy9BVGJObWNXMzM3bHpUdFN2Z3licVdtdXY3TXI1azkyN0dGbXdYNThiWUpZVHNiMU5SWFNvYXZYekJKWVFRZFlrRU9VS0lPdVh6di81aVlPdldwVTZvUDNyMkxDMEtocWtWS2d4eWdrcGtVZE1XQkQwZjNYQUQ3UnRVTFZWd3BzM0dBOE9IQjl5V25wZEhtdFdURGZEalAvNWdkS2RPZEl6eHBMSmZzbnUzdCs1TnBzMVRmREpRa0xQMjhHSHluSjdzZWE5ZmN3MUQzbnFMMlJzM011L1dXd25TNldnY0hrNUNVaEpkR3pmbVJFWUdteElUK2ZLbW02cDBUUmM3VTF3SVdWK240TmlYaDZtTGY3WTdJWVFRNXkrWllDS0VxRE8yblRqQmdkUlU1dHg4TTNhbms3M0p5WDc3N0VsT3BsT0pBcHkyZ3VBZ3FFU2RHYVdnYUtlMkdwS05OS3RYRDFPeElNcmhjdUZXRkI3NTdqdTJuampCNkU2ZFNNN09aczdHalV3dm1OdHo4TXdaZHB3NnhhVENJQ2N2RDB0UWtGODd3VFBFYmRxQUFRQTBDZy9uOHlsVFdMSjdOeXYzN1FQZzBnNGRtTDF4SStESkVqZTRkV3Z2bkNSeGJveHhCY2tISkpXMEVFTFVPUkxrQ0NIcWpPZVdMdVdUeVpPSk1KdUpNSnQ1YzlVcUVwS1NmUGJaY093WS9WcTA4RmxuY3pvSjB1bjhncG5DNEtlME9URG5ZbWRTRWsvODhBUEQzbjRiVzM0K3I0MGR5MDE5K3FEQlU3ZG14dlhYZStjTGZiaDJMUlBqNDJrUUdnckEyYnc4SXN4bXYzT21XNjJzTzN5WVcvdjE4NjRiMUxvMWR3MGE1TzBSR3RhMkxZc1RFa2pLeW1MbUgzL3d6eUZEcXUyYUxsYjZCa0hvR3daaDN5VkJqaEJDMURVUzVBZ2g2b1NsdTNmVHVYRmpoclJwNDEzM3hHV1hNWGJtVEE2bnBRR2V0TW5MOSs1bGRJbTVPcmwyTzVZQUUvQXo4dkxRYURSRWhZUlVTeHZIelp6SjVlKy9UNnVvS05ZOCtDREJScU0zVGZYN2E5WndjOSsreERkdENrQmllanJ6Tm0zaTZWR2p2TWVmeWNrSjJKYjMxcXpoeWNzdUk3akVOZnh2d2dSdjRvTWduWTR4WGJvdzRwMTNhQmdheWxWZHVsVExOVjNzVEhFaE9IYmtnR1N2RjBLSU9rV0NIQ0hFZVM4bEo0ZjVXN2Z5d3BneEFMZ1VoWk9abVp6SnlhRlp2WHJjTkdzV0FEL3YyVU83Qmcxb0d4M3RjM3lXM1I2d3dHZHFUZzVOSWlJd0JCZ2VkaTZldXZ4eU5qejZLTk1HRHZRNTUrN1RwK25lcEFtWGQrd0llSklJM0xOZ0FVOWVmcmxQZHJiazdHeGlDbnAxQ3AzSnplVmtaaVkzOU9xRnFxcmU0d1BwMGJRcGllbnAzRGRzbU5UN3FpYkd1QkJjYVU1Y3FmbTEzUlFoaEJDVklJa0hoQkRuTldkQnByUFlpQWhHdnZzdU9YWTdyYUtpNk5Xc0dUMmFOdVhwVWFPNGFzWU1Ndkx5ZU9XWFgzaGozRGkvYzV5MVdxbFhMTnRhb2YwbENtaFdWZThTTldsVVBJVklPNWVZSS9UVzZ0WFVEdzcyS1V3S2NEd2pnOWdJMzVvc242NWZ6MnZYWEFNRjV5cjh2NjVFRUhNZ05aWEhmL2lCQ2QyNzg5elNwZlJyMFlKMlZVeW1JRHc5T1FEMm5ibUVOSlE1VGtJSVVWZElrQ09FT0s4WmREb3U3ZENCdE54Y2J1dmZuNEd0V3ZtbGduNWh6QmptYnRyRWtEWnQ2TmV5cGQ4NWpxU2wrZldRZ0NkOTg5VnhjVFhXZGxWUmNCY2tOeWkwYU1jTy9qeDZsRG0zM09LM2YwSlNFdU83ZGZNdXV4V0ZTVDE2ZUFNMHRYaVFVK3k0bzJmUE12N2pqL2xnMGlTdTZkcVZXMmJQWnZnNzd6Qm42bFNHdDJ0WDdkZDFNVEcyczZBeGFuRWs1Qkl5VW9JY0lZU29LMlM0bWhEaXZQZjYyTEY4Y2ROTkRHblR4aS9BQWVqWnJCa2JFaE9aZnVXVmdLZEhwSGh3c1hML2ZyOWVqUnlIZzMzSnlkN01aalZCQlo5MkxOaTZsZDhPSG1UdUxiZWd3Wk1GYldOaUl1bFdLMTl2MmNLVzQ4Y1oyS3FWZDMrZFZrdXJZblYzM0FWQmpydlljTFdkU1VuY05Hc1dIMCtlN0syYjgvSGt5UXhxMVlvclo4emd3WVVMU2MzSnFiRnJ2T0RwTlJnN0JrdnlBU0dFcUdPa0owY0ljZDRySzhYenNyMTdXYmx2SDU5UG1lSU5nSFlsSlhITDdObGs1T1doMVdqWW41cks2d1ZEdmdwOXRHNGRMMTk5TlVaOXpmMDE2SFM3Y2JyZEtLcktqSFhyaUE0SjRhMXJyL1Z1djZwTEY1NVl2TmliK3ZtR1hyM29XeUl6WEhHRkFaUEw3UWE5bmdWYnQvTFRybDBzdlAxMllzTEN2UHNaZERybTNYSUxUeXhlekh1Ly84NFhHell3dG10WDNody9uc2hncWZkU1dhYTRZTEsrU2tHeEsyaE4xZnpkb0FyV1RkbGtyVWduYjNzdXJqTk9sRHgzOVg2R0VLTE8wMXAwNktNTldMcUhFSDVwSk1HOXcwQ21YcFpKZ2h3aFJKMmtxaXFmL2ZVWElVWWovMWRpSHM0Vm5Uc3p1bE1ubnYvNVp6Nzc4MCsrbURMRm05VU00TkNaTTVnTWhsSUxpbGFYRnZYclU4OWlJY3RtWTNLdlhuN3BvU09EZzVseC9mVlk4L01aM2FrVGszdjFLdk44aFVIT3ljeE1GbTdiUnBkR2paZzFkV3JBZlhWYUxmOGRPNWJoYmR2eXk5Njl2RHAyckU4ZEgxRnh4cmdRMU5uSk9QYm1ZWTZ2bmt4OEFJN2pkazVQUDRiT0ZrbVQ2OFlRZFU5WFRJMmkwRm44azJRSUlTNXU3andIOXROcHBLMUw0T1M3cXpsalRxTFIweTB3TnZNdkhpMDhOSWxKWXlVeHBoRG51ZjB2UElFK1BJdldEM3hZMjAycHNLand1ZDZmdFROblZ2djU4L0x6eWN2UEx6UDlzMXRSVUZUVkwzdGFwczBXc0I1TmRWTlV0Vm9LalJaS3QxclprNXhNeS9yMWFSUWVYcTNucmdobDJqVHZ6MmxaTi82dG4xMmIzQmxPRWtkdkovS2Vwa1RjRkZNdDU4emJuc3VwSjQ3UzlzRXBOSnM4RWlRYm5oQ2lvbFNWNC9OV2N2Q3RPY1MrMmhKTDkrcjc4cVV1YTk1NGtjOWZwUEsxbmhDaVRySUVCV0VwcDRpblRxc2xVSExvdnlQQWdiS0gyWjJMeU9CZ0JyVnVYYTNuRk9YVDFUTmdhR0xFa1pBRFZEM0ljUnkzYytxSm84Uy8reThpKzNVdS93QWhoQ2hPbzZIWmpaY1Mwcm94Mis1N25XWXoyMHFQVGdDU2VFQUlJWVFvaHpFdUJQc3VhOVdMZ3Fwd2V2b3gyajQ0UlFJY0lVU1ZSUGJyVE5zSHBuQjYrakVwV0J5QUJEbENDQ0ZFT1V4eEliZ3puRGhQT2FwMEh1dW1iSFMyU004UU5TR0VxS0ptTjQ1RVo0dkV1aW03dHB0eTNwRWdSd2doaENpSHFXdEJVZENFcXFXU3pscVJUcFByaHNzY0hDRkU5ZEJvYURKcE9Oa3JNMnE3SmVjZENYS0VFRFZDVmUxRkN3WEZMRVVkVnV3WitqemJpNFNocFJtdFJZZWppdlZ5OHJibkVqV29helcxU2dnaElHcHdWNnpicEI1YVNSTGtDQ0ZxaEtLa0ZpMDBibHg3RFJIVm85Z3pkQmQvdGhjSmpVNkRzWE53UWZLQmMrYzY0OFRVS0tyOEhZVVFvb0pNamFKd25YSFdkalBPT3hMa0NDRnFoTU8xeGZ1ejByY3ZHS1gyUjUxbE5IcWVZWUg4WXMvMlltS01DOEZ4eEk1aVBmZGluVXFlVytyZ0NDR3FsYzVpbENMQ0FVaVFJNFNvRVRiN0V0eEttbWNoT0JqbDJtdWhUUnNadWxhWFdDelFwbzNuMlFVSEErQlcwckRaZjZybGh0VU9VMXdJS0NxT1BkYmFib29RUW9oeVNKMGNJVVNOVUxHUmEvdVk4T0FuUFN1Q2cxRkdqS2pkUm9rcXk3WE5ST1hpbTVNRFlPcFNtSHdnQjNQdnNGcHVqUkJDaUxKSVQ0NFFvc1k0WGJ2SXNyNVMxS01qNml5M2trYVc5V1djcnQyMTNaUmFvdzNWRWRUU2pHT1g5T1FJSWNUNVRvSWNJVVNOY3JwMmtabnpCSG1PNzNHNWoxK1VtYm5xS2xXMTQzSWZKOC94UFprNVQxelVBVTRoWTF3dzlwMjVxTXI1VTNsUFZTdlhGcGZMelpwMSt6aHdLTG1HV2xRMUxwZWJiZHVQa1pLYVZkdE5PYStjU2tySDRUajN5ZVdIRGllelp0MithbXpSeFUyZXgvbFBocXNKSVdxY2lvMDgrMEx5V0ZqYlRSR2lTa3hkUThoWm5JWXowVTVRUy9QZjlybFoyWG04OFBMM0RCL2FpU3RIeDN2WHUxeHVIbjU4THIxNnR1S21Hd2FpcVVEOUhiZGJZY1ludjNMRjVkMW8xeWFtV3RxWGtwTEZ0ejlzWXZpUVRuVHM0SjlOOFpNdmZpTTZLcFRMTG9uRGJBNHE4MXhPcDV2L3ZyV0VtNmNNNXZLUm5uVGJMcGNiVlFXOVhodndHaFZGSlQvZmhjbGtxUEgyQVdSbTVwRm5xM2hoMkVZeEVSVjZObVY1K3JsdjZOUXhsc2NldXZLY2p2OXk3anFPSEUyaFIvY1doSVNZS25UTW1UUFpMRjY2bFZ1bURFR24wK0oyS3pqeVhSaUQ5T2gwcFg5UHJpZ3FUcWNMZzBHUFZ1dC8zZFZ4L3hSRjVlZGZkbURRNjByOXZTaUxXMUhJZDdpNFlsVDNTaDFYcURhZWg2Z2NDWEtFRUVLSUNqTEZlZWJsT0haYS85WWd4Mkl4Y2pvNUU0ZkQ1Yk4reDg3anBKM05vV2xzWklWZjh2UjZIUUJHWTFGQWtIb21HNWZMalY2dksvVThack9Ca09EQUwyTW5rOUpadDM0LzhkMmErMjF6dXhYKzNIQ1FzREN6VDRCV2F2c01udllaQ3RvSnNQNnZnOHo0NU5keWo1MzN4VDAxM2o2QWI3N2Z3T3JmOTFSb1g0RFBaLzREWTVEL0s1ZmQ3aVFveURjUWNMc1ZuRTQzQm9QT0o1RFFHM1NFaHdlWCsxbDJ1eE85WHV0OXpvWGl1elhuOEpFVTloMUlvbGVQVmo3YjNHNkYvSHlYWDRDM2VzMWVmbDI5RzdNcGlNblhEV0RYbnBPODlzYVBGYnBtZ09uUFRxUlZ5d1orNjZ2ai9ybmRDbk8vL3FQQzV5aE44U0RuZkg4ZW9uSWt5QkZDQ0NFcVNOL1VoRFpVaHowaGg5Q3JhN2JlamFyQ3JMbHJhZE9tSVFQN3RRUHcrMWI4dDdWN2FSQWR4b0IrYlhFNkE2U1ExZmdHQzhYUFVmeWw2OHM1YTlpMkl4R05Cb0tDZkh0RFZOWFRTekwycWw1TW10Q1hRRTZlU3NjWXBLZEhmRXUvYmZzT0pHR3o1WFB0dUQ1bGZ2dnZiVjlCa0ZVODJPcmNxUW5QUGpVZWl5WEk3eHh1dDBxKzAwVk9qcTNVYzFabit3QU1CWUZZYVVGVm9WbnoxckhzbHgwRUdYUUJ0OTkyMTh4U2ozM3FzYXZwMHJtcGQxbWowUkFVRlBnOHhmMzd1UVdjVHM0c2RmdWI3L3hjNnJhUzEzUHR1RDRjT0hpYUpjdTIwYkZETE0yYjF1ZWV1eTVGcnl0cXg1R2pxZnk0ZEN2RGhuU2lXMXd6QUJURjg1SWVIUlU0UVVkMTNEK0RRY2ZNOTI3SEVLUkhwOVg0QmVkWjJUWWVmWEl1SGRvMTVwRUhydkE3WGxGVUhQbSt3ODNPOStjaEtrZUNIQ0dFRUtLQ05Gb05wcmdRN0R0clB2bEFicTZkNVNzVE1KdDdCZHlla3BMRjFtM0hVRldWVy84UitPVXNMTXpNakhkdUE0cStVUzcrSWwvNExmWEQ5MS9CN0svV3NlNlAvWHp5NFowKzU5aTErd1F2LzNjeDBWR2hmdWMvblp5SnFxb2NPSGlhRmkyaU9YdTJxRmhxd3diaDZIUmEvbGgvQUFDWDA4M0sxYnQ4am04Y1U0OU9IV01Cc05ueUNRcndiYjNUNmFaK1pBajFJME1DWG1OWnFyTjl4V20xbm5zNCtaYjNLOVNPMG5ySHB0MCtBbU9RM25zK1VMMUQ3eG8yakNBLzN6UGtxL0R3b3YxS04ybENQMXd1dDNkNFdXWldIbEgxL1o5ZDZwa3NqRUVHd3NNdEtJcG5HSnIvZFdxNDY4NUxlT3lwcjFpeWJCdFBQejdXRzNBWFd2WGJib3hHQTVPdjYxOXFUNS8vZWF2bi9wVTF6R3ZoZHh0d09GeGNON0Zmd09CVnB5c0t0Z3FkNzg5RFZJNEVPVUlJSVVRbEdPTkN5RnQvQ25lMkMxMVl6ZjB6V2pqeFBqb3FsS1RUR1FCa1o5dllzKzhValdJaStIcmhYN1J0M1pCNy9uRXBqejQxanl0R2RhZGQ2eGorKzlZU3B0MCtnblYvN0Njck84OTd2dWRmK283RUUwV1pEci81YmdQZmZMY0JyVmJEbk0vK1NmM0lFUEpzK2VUWjhyRVVHeWFUZWlZYmdOallTTDgyUHY3MDE3aGNSVDFJano0NXovdnp6UGR1QnczOHVmRVFBRjk5ODZmZjhjT0hkdklHRVhmZTh3bEtzWVFPSDMrK21vOC9YdzNBWnpPbWxUcmZwaXpWMmI3aUNoTlAvTjhyazh2OC9COSsyc0xhUC9hanFoRG9QWDNZNEk2bEhydGo1M0VlZUhTV3o3cGx2K3hnMlM4N3ZNc2QyalhtbWFmRytlelR0M2RyQVBMelhUejE3QUkwR2cwdnZ6REpyMGZ2eXpscldmWGJidTY2OHhMNjkyMWJhanVpNm9meXlQMmphZGUyVWNBMjd0eDlncUdETzFZNHdJSHF1MytsMmIzM0pMK3YyMHVQN2kxcDNyVGlQYTUxNFhtSWlwTWdSd2doaEtnRTc3eWNYVllzQThKcjdITk9uRHdMNEgzUkIxaStNb0hsS3hNWWRXbFhObXc2eEtNUGpzRlYwTnZScGxWRE5BVkQwV0liMVVOUlZKOXZ1aDk3YUF4YXJaYS9OaDFpMXR5MVhEMm1CNk11NjRhejRCdmp3bStYVTFPemFORTgybnZjc2VOcGFMVWFtamV0NzlkR2cwSEh5QkZkbURwNWtIZmRUejl2WTk3ODlSZ01PaFl2MllyRDRlVHB4OGY2QlFzUFBUN0g1NXYwcVRjT0p0aGlaUHVPUlA3NDZ3Q1hETzlNcHc2eDJPeWVJVVdxcXBZNTc2aXcxNmQ0TUZTZDdTdE9VUlVBR2plcVYycDdBSUlMWHZ3VlJhbndVTGhDYlZzMzVPWG5KM2w3RHA1Ky9odjY5V25MbGFNOWMwamVmbjg1d2NIR1VvOFBDdExUczBkTGZseXlsWitYNytEcU1UMksycStvYk54OEdJdkZTUGV1L3ZPVVNpbytUS3VRdytIa2k5bHJBTHh6UjNKeTdHaTFtakxiQlRWNy82eFdCeDk5c2dwVnhmdTc0TWgza1pmbm9GNUUrWE5vU25NK1BROVJNUkxrQ0NHRUVKVmc3QlFNV2cyT25iazFHdVRzUDNpYW1JWVJ2UG5hallCbmFNL0U4WDI1ZkdRY2p6NDFqNWJObzRudjFvSlZ2KzFHbzRHMnJXUFl2UFVJQU9IaEZteTJmS0tLRFRHTExCanV0WGZmS2M5MUdBMUVoRnU4MjJOaUlnRFBFSy9pUWM3dVBTZHAyVHphSjFGQklWMFp3M1hPcHVleWRObDI0am8zRGRnYm9yZ1ZuK012dXlRTzhIeGpEdENxUlFQNjkyMUw0dkcwTXVkS0ZCY2VadUhEZDI2dGtmWVZsNS92NlIycTZIQXJwOVB0OTVKKytFZ0tRVUVHZERyZndFMVZWVnh1QlpmVFRldFdEWXQ5cG92b3FGQnZZS0FvcWsrUFd5RGpydXJGNnQvMjhNZWZCN2pxaW5odmtMZzlJWkdNVEN1M1RSMWE2dVQyWDM3ZGlhcXEzbllQSGR6UnAvZmhzeTkvSnlVMXkzdE9SVkY1OVkzRkdQUTZudnJYTlg1REQ0dXJqdnNYaUtLb3ZQUEJjbkt0ZHA4QWRlYW5xemg0S0ptbi9uVTFNUTBqQWg1N3ZqOFBVWGtTNUFnaGhCQ1ZvTFhvQ0dwdHhwYVFROW5mUTU4N3QxdGgyNDVqeEhkcjRiZk5Zakh5d24rdUpTZlhqa1lEbTdZY3BsWExob1NGbVVsTzhieDBSdFlMeG1iUHgxUWlNTW5OdGJNOUlSR0F6Q3dyWDh4Wnd3MlRCbUFNMGhQYnFCNWFyWWFUcDlLOSt5ZWVTT04wY2liWGp1c1R1S0ZsRENGSzJIa2NGYmhwOGlCc3RueS9semUzVy9GbVVpdWtxaW83ZDUwQTROQ1JGSGJ1UHNITlV3WnorODNETUp1TGtnN3MySG1jMzliczRlNDdSM3BmcGhWRndhOWtVRFczcjlCMUUvcHgxUlVWeThRR1lEVDZ2MjQ5OTlKMzN2a2ZObnMraXFJU0hHeEVVVlFVUmNIdFV2anlrN3NBejN3cVJWRjlob1E1SEU2TUFZYncvYnA2TnlwRk42Slh6MVkwYjFhZlgzOHJxblAxKzVxOTZIUmFYRzdGT3c5SmNhdTBhdG1BTnEwOUwvS0xsMnpGWnN2M1p2b2FQTENEOS9odkYyMWk3ZnI5WEhOVlQzNWQ3VG12VnF2aDBoRmRtUG5aYXQ3L2FBVVAzanVxMUo2MzZyaC9KYW1xeXN6UFZyRnJ6d2tldkhlMFR3L281WmQyWmR1T1l6ei8wdmM4K2RqVk5BdlFLM20rUHc5UmVSTGtDQ0dFRUpXa2p6SmcyNUlES21XK1NKK3JyS3c4dXNjMXAwZjNGZ0czUjlVUEphcCtLTWtwbWV6Y2ZaS2JieHdNZUxLSU5ZZ09RNi9YWWJmN3YzU3QvbjBQZXIwT3A5UE45b1RqbkRtVDdVbGNjTk5RZ29MME5HOGF4WUdEUlVWQ1Y2emNpVWFqWWZDQTlxVTNWbFZ4dTVWaWk1NFh1a3VHZDZGUHI5WWtKV2Z5L012ZjhkQjlvK25Vb2FqSHhPVlMvT1lsN05wejBqdVA2TWlSVkJKUHBORXp2aVdYRE8vc2QzOEFlc2Ezd0dJcGUyaFVkYlV2UDkvbERYeENRMDJFaGxaOERvcWlxTGpjYnB4T2wvZkZlUGFuZHhjMmozOCs4RG50MnNidzBIMmpBeDZmaytzcG9od1dWcFMyUEZBUUMvRDU3Tjk5NWphVlpkYmN0VDdMMTAvczczMnBmdS9ObXdINGZ2Rm12dmx1QXdhOURsV0ZCZC8reFE4L2JXSEVzTTVjTjZHZk44Z0JHRGFrRXlsbnN2bmh4eTE4dGVCUEpsODN3THV0dXU5ZmNXNjN3c3hQVjdGMi9YNG1YemVBM2oxYitRUTU3ZHJFOE9nRFkzanR6UitaL3VvaW5uajBLci9VMXVmNzh4Q1ZKMEdPRUVJSVVWazZEZnFHUVRVUzRJQm5hTm5kMDBiNnJWZFZsVU9IazBrOWs4T0FmbTJadi9BdnpPWWdCZzlzajZyQ3djUEpkSS96ak9uM3ZIUVYvVE52dFRyNDhlZHQ5TzdaaWpYcjlqRnNjRWNTajZleGN0VXVoZzN1Uk1zVzBYVHYxcHpGUzdhU21aV0g0bFpZKzhkKyt2VnBRM1IwNEZUQUFNdFdKTEJzUlVLcDEyRXc2SEc1RkJaK3Y1Rm5uaXlhbE8xMHVmM212UHl5Y2lkUjlVTkpPNXZESlNNNjgvUHlIU3o0OWkvNjltN05xZE1aUkVhRStMMGNLNHJLbnIwbkE4NGJxYzcyL2ZMclR1Yk5YMS9xZmFnSWcxN243UTBvZFBCd01sblplWXdZNWduazhtejVxQVc5Q0lYT0ZDUi9pS3BmbEdIT2JuY0c3T0hRYWJVTUd0Q1d1KzY0cEZKdGM3c1ZGTCt1c0NLWldYbDg4dmxxdGlja2NzWGwzYmp4K2tFQjk1czB2aCtuVG1YdzA4L2JpR2tZN3IydW1ycC8yVGsyM25sL09YdjJuV0xTaEw2bDFqcnExREdXQis4ZHpadnZMT1hsMTMvZ3ljZXU5aGwrVnFpdVBBOVJQZ2x5aEJCQ2lNcFF3YkdyWnVmakZKZWVuc3YrZzZjQitIYlJSaFordjVGQkE5cmpkaXRzMkhTWWllUDdZallIc1c5L0VsYXJnNDRkWTcyVDhJdlBvNW43OVI5WXJYWkdYOTZOTmV2MkFYRHpsTUZZekVFMGJPQUpZZ1lOYU0raUh6ZXpmR1VDNldkelVZRko0d1BYeGlrMFpGQUh4bDFWbE9aNjlabzlMRjZ5MWJzY0dtcGkrSkNPTEZ1UndQNERwMm5menBPbHkxTmdzZWcxNU9DaFpMWnVQOG9Oa3dZd2IvNTZkRm90bHd6cnpJRkR5ZGhzVHVaLzh4ZDc5eWZ4N2h0VGZUNy9nNWtyMkxEcE1LKzhjQjFOQW1TQXE2NzJqUmpXbVFIOTJoRmswS0hWYXNqSXpLTmVSTkdjcHA5KzNzNmlIemZ6eVFkMytMVkJVVldVZ25vK0pmMzIreDRhUklmUnRVc3puQzQzVHp6OU5kMjdOZWUycVVPOSs1eEt5a0NqZ1VZRjh6OWNMamR1dCtJMzc4WGxjdU4wdVNzMHZLc2tuVTVMV1ZWZnJGWUhpY2ZUbURwNUVLTXU2MWJxZmhvTi9IUGFTS2EvdHNpbmw2MG03dC9PM1NmNDZKTmZ5Y3EyY2NldHd4a3h0Rk9aMXhqZnJUbDMzWEVKSDh4Y3dTdi85eU5QUDM2Tnovd3pxRHZQUTVTdmNxaytoQkJDaUl1Yzg2UWRkNllMWTV4L3JZdnFZcmM3K2UvL2Z1S2VCNy9nM29lL1pNWW52d0xRTTc0VmI3eDZJd1A2dGVYanoxZlR1RkU5N3pmWHY2L2JoekZJVDcvZXJiSFo4d0VJS25oSjM3WG5KTCt0M2N1QWZ1MThVdXJXaXdobTJ1MGp2QytqaldJaWlPL1dncVhMdHJOMi9YNnV1aUtlaGczTER1WXNGaU1ORzRaNy93dFV1K1RTZ3FRQ1M1WnRCd3FHSDduYzNpcjJlYlo4Wm56eUsvVWpReGs1dkl2M3VGR1hkZlBNN2RCNnJxRlhmRXUvODQrK3JCdUtvdkxack45cnJIMEFGbk1Ra2ZXQ0NRa3hvYXJ3MkZQeitHTE9XaXdXSXhhTDBkdnJVN2hzc1JneG1ZSUtpbFZxQ1Fzeis5Vkh5YzIxOCtmR1E0eTZyQnVhZ3NLdC9mcTBZZFZ2dXpseHNtaHUxUDZEU1RTSmpmUk9iTGNYWkp3cm1ReWljQmhWUlBpNVp4RXJUZE1ta2J6eDZvMWxCamlGVENZREx6NHprWDU5Mm5qWFZmZjkyN0x0S0svOGR6RnV0OHJqajF4VmJvQlRhR0QvZGx4L2JYL3M5bnlmK1dkUXQ1NkhLSi8wNUFnaGhCQ1ZZRS9JQlR6MWNtcUt5V1JBcjlmUnFsVURoZ3pzUUxlNFp0d3k3U05hdG9pbVVVd0VXZGw1eERhdXg5MTNqc1JnMEpHU2tzVzY5ZnU1WkhobkxCWWphUVZGTHd0ZkhMdDBhc0xJNFYyWU1LNTN1Wjg5WWxobnRtNC9oc0dnWS9UbDViL1FWb1FuZUdwT3h3Nk5BYy84REFDTHhmT1N1SGZ2S1ZKU3MzajB3VEUrUThTMEJTbXgxLzZ4SDVmTHphakx1dnFkdTNXcmhnd2QzSkhmMW5peVZnM3MzODV2bjZxMnI2U0VYWjRNY1BIZC9OUDlscFl4YlBhbmQvdGxDUHQrOFdiTUpnUERDMTdRVlJYNjltbkRrbVhibWZ2MU9wNTQ5R3FjTGpjSk8wOHdaRkRSdkNpN3cvTlNYWElPU09Fd3FwaHlBdE56RmFoV2thS28zcm8zeFpWVjE2WTY3bC9QK0piY2VQMUFCZzFvUjNpWUplQXhwYmxxVEE4NmRXcEM2eEx6Y3VyYTh4QmxreUJIQ0NHRXFBVEhybHcwRmgxQkxTcytjZnBjUEhEUEtPOUxma2tkMmpYbTVlY25vZEZvY0xzVlB2cDBGV1p6a0RjTG1zMVcwSk5UYkpqTWJUY1BEWGl1NGxKU3MvaDgxdTlFUjRWeU5qMlhkejc0aFlmdkczMU9oVGhMZXZUQks3MHZ2bmw1RHFDb3ZrclBIaTE1NmJsSk5HOFc1Wk1rQUR3Qng1S2Z0OUc2WllPQWN5Z0FyaDNibTNYcjkvUFZndlgwNnRuS3B3ZW1PdHBYMG9wVm5neFlHemNmcG5mUFZ1aUxKU2o0Nk4zYlBkbTBWTTh3SzdkYjhWYThMMjdkK3Ywc1c3R0RoZzBpK04rN1AzUDJiQTZwWjdKeE9qM3BsUk4ybldEdnZpUk9uVTRuMTJwbjhLQ2k3R1pGUFFlKzE3bW5JRDE0bTFMdVUxVzQzWUZyMWJnTGhtUlZSblhjUDRBeG83cFg4aXFLbEF4dzZ0cnpFT1dUSUVjSUlZU29CUHZPWEV4ZFF0RG9haWpyUUlIU0FweENHbzBHVlZYNStQUFY3RCtZeEtNUFh1bk5QRlVZNUpoTi9pL3BwYzFsVHRoNW5BOW1yc1JrTXZETVUrUFp1ZXM0TXo5YnpaUFB6dWUycVVPSkN6U3hYd1dyMVU3UzZRenZxcHdjZThIbitINVE4Vy8yczNKc0FENXpOcG8zQzF5Wi9vZWZ0cENlWWVXR1NRTUNiZ2RQQW9FQi9kcVNkamFIbkJ3YnhzSmhUZFhZdmtMYkV4TFp0eitKTnEwYnNuSHpZZExPNW5MbnJjTzkyeXVhTlV4ZmtLMU1SY1ZzQ3FKdjd6WTBibFNQeG8waTBHcTFQUC95ZHh3Nm5NeVBQMjhqcm5OVG4yR0dnWVpIdWQwS3Y2M1pTMnpqeURJVFJWVEdxYVFNZmxtNUU0Qm5YbGpJOVpQNisvMGVYREdxZTZuUExwRHF1bi9scXVTYy9icndQRVRsU0pBamhCQkNWSkJpZFpOLzJFYTlvZjRUM0d0U3lSZHlnUFFNcXpmYjFmVVQrL3NNL1RsME9BV0EwRkN6MzNFdXQrZWI2Y0swdHNjU3ovRHRvazFzMlhhVWxzMmplZXpoSzRrSXR6QjBjRWVDZzQxOE1ITWxyL3gzTVczYnhEQmlhQ2NHRCt6Z0RjQmNiamRyLzlqUDJqLzIrMzFPV1dsekR4UWtVZ2dOTUQrbU1LTlU0VFVQSDlvSnJWWkR2ejV0T0oyY1NXWm1IanYzZUdycDZJcjFBTng4NDJDL25wZnFibDltWmg0ZmY3YmtLWU1wQUFBZ0FFbEVRVlNhZWhIQlBQbm8xZXpibjhSSG42N2l5V2UrOXQ3clk0bG5pSXdNd1dJT1FxZlQ0WEs1Y2VRN3NlWTZTTSt3VXI5K0NBMml3K2pUcXpYdnZESFZiNTVPb2JkZXY0azMzbDZDTTkvRnJWT0grR3c3bG5nRzhBM0NmdjVsQjZsbnNwbGFrRTY4cWs0blovTFNhNHRRVklXSjQvdVNzT3M0ci94M01kRlJvWFNOYTBiTDV0SFVyeDlLZkxmbWFMVmFqaHhOUlZFVThwMXVISFluMWp3SG1WbDVEQnJRM2x0MHRqcnZYM2tVUmFsdzZtYmd2SDhlb3ZJa3lCRkNDQ0VxeUxFN0Y5U2FuWThUU09HUW1jS2hYRnUzSCtQZEQzL0I2WFF4OWNiQmpMcTBLL3NPSlBIaHpKVzRGWldNakZ3aUkwTm8xeWJHNzF4Mm0rZGJaNWZiemVHanFUei8wbmU0M1c1R1hkcVZHeVlOOEprVDA2dEhLMTU3OFhvK20vVTdPM1llcDJkOFM1OGVKcGRMWWRSbDNaZzZ1U2lkOEU4L2IyUGUvUFhrTzEzZVlXNnFxdkxWZ2ovSnlzN2o3TmxjOWgxSW9uMjdSZ0dyejdzS3J0WGw4bHhyVlAxUUpvejFETVBidGlPUk9WK3RBNkJUaDFpZllXbUJocFpWWi91U1RtZnd4dHRMeWN6SzQvRkhyc0pzRGlLK2V3dmVlUFZHbHEzWXdicjFCOGpPdHZIVXN3djgybEZJcDlQeTN2ODg5V2UwV2sycEw5UjJ1NU4zUGxqT2dVUEozSDNuU0c4NzN2M3dGeEtQcDNFNk9ZT0lDQXN0Q3pLREhUbWF5b0p2TjlDd1FUaVhET3NjOEp5VjllSEhLOG16NWZQc1UrTnAyU0thY1ZmM1l0ZnVFNnhlczVjdDI0NzYxTWNwVGYzSUVNYU04aVRHcU83N1Z4NVh3VEMzaWpyZm40ZW9QQWx5aEJBMVRvTVpzMmtNUm4xUHROb0dhRFExTzVkQm5MOVUxWTZpcE9Kd2JjRm1YNEtLcmJhYlZDbUZTUWRNWGY3ZWJFbTVWczhja2NKZ3AwZjNGbHc1T3A3T25XTHAwTTR6V2I1RHU4YkVOSXpBYkE2aVk0ZDRCdlp2RjNBdWpWdFI2TktwQ1ZHUm9iUnUyWUIvM0Q2QzZPaXdnQUVSUUhSMEdJOC9jaFdIRGlmVHByWHZQbE51R09nemJBZWdYNTgydEdnVzVSTjBhRFFhZ2kxR3RtdzdTdk5tVWR4eDYzQUc5bXRYNnVUMFByMWFVNysrZnlEWnAxY3JiTFo4MnJadVNPZE9UVXE1V3pYVFBsVlZNUmtOM0RSNUVGMjdGQTNaQ2c0Mk1tRnNIeWFNN1VOS1NoWkhFOCtRZGpZSHE5V0IwK21pZUdkQ1pMM2dDazJTejdWNmh0UmRPVHFld1FPTEpyaDNiTitZMU5Rc1JsM2FqWkVqdW5nRDB0akc5ZWphcFNuanJ1bnRWM3ZvWEQxOC94VWNPSGlhbGkyS1VpeDM2ZHpVVzQvSWJuZVNrV25GYXJXVFozUGljRGh4dWR6ZTRaQmFyWWJJeUJEdlBmdzc3eDk0Z3VCQUtjWFB4Zm53UEVUbGFSS1R4a3FsSVNIT2MvdGZlQUo5ZUJhdEgvaXd0cHRTYVFaOUYwTE1kNkxUVm56TXRyZzR1SlUwY20wZjQzVHRxdTJtVkZqeWcvdHhwZWJUWkY3Y09SMi9wODltUmgzK3V0TEhPVjF1a3BJeUNBc3pVeTlDMHRIV0ZrVlJ5NTByVlYzY2JnV3RWb09tckRSbGRjemZlZitxMi9uK1BKYTF2cDVPRzN1VnYrTUZySG5qUlQ0UFIrcmtDQ0ZxakVIZmhmRGdKeVhBRVFIcHRGR0VCeitKUVY4M2huT29pb3A5bDdWRzYrT1V4cURYMGJ4WmxBUTR0ZXp2ZkVIWDZiVG43UXYxdWFxckFRNWNtTS9qUWlmRDFZUVFOVUtEbVJEem5VVXJjblBSYnR3SVNVbVFsMWQ3RFJPMXkyS0J4bzFSK3ZhRllNOExlNGg1R3BrNVQ1ejNROWVjeHh3b3VXNU1mL044SENHRUVKVW5QVGxDaUJwaE5vMHA2c0d4V3RGKyt5MGNPaVFCenNVdUx3OE9IVUs3Y0NGWXJZQ25SOGRzR2xQTERTdWZZNmVud0thcDY3a0hPVnFMRG5kQkRSWWhoS2dPN2p3SFdvdk0vU2xKZ2h3aFJJMHc2bnQ2ZjladTJBQU9lYkVUeFRnY250K0xBa0hGZmwvT1YvYWR1ZWpDOUJpYW5udmlESDIwQWZ2cHRHcHNsUkRpWW1jL25ZWSt1dW9GZXk4MEV1UUlJV3FFVmx1c21uUlNVdTAxUkp5L2l2MWU2TFFOeXRqeC9HQlB5UFdranE3Q3NIeEw5eERTMWlWVVg2T0VFQmU5dExVSkJNZi8vWE1GejNjUzVBZ2hhb1JQbW1nWm9pWUNLZlo3Y2I2bkZYZG51WEFldDFlNVBrNzRwWkdjbkw4YUFoVDNGRUtJU2xOVlRzeGZSZGpJZXJYZGt2T09CRGxDQ0NGRU9SeTdQUFZ4ekZVTWNvSjdoK0UycDNOODNzcnFhSllRNGlKM2ZPNUsxT0FNZ251SDFYWlR6anNTNUFnaGhCRGxjT3pNUmFQVEVOU3hZb1VJUzZXQlJrKzM0T0JiYzBqL3EveUs4VUlJVVpxemYrN2k0RHR6aVBsM2l5b05vNzFRU1pBamhCQkNsTU9Xa0l1aHRibGFNaGdabTVtSWZiVWwyKzU3bmVOelZzalFOU0ZFNWFncXgrZXNZUHY5L3lYMmxaWVltNTNmdzMxcmk5VEpFVUlJSWNxZ3VsVHk5MWdKdVRLNjJzNXA2UjVDczVsdE9UWjlQaWZtcmFESnBPRkVEZTZLcVZFVU9vdXgyajVIQ0hGaGNPYzVzSjlPSTIxdEFpY1hyTVp0VHFmWnpMWVM0SlJCZ2h3aGhCQ2lEUG1IODFEc1NwWHE0d1JpYkdhaXhVY2RzRzdLSm5ubFVnN1Btby9yakJNbHoxMnRueU9FcVB1MEZoMzZhQVBCOGFGRTNsZVA0TjRkWkloYU9TVElFVUlJSWNyZzJPbEpPbURxRWx6OUo5ZEFjSjh3Z3Z2SXBHRWhoS2hPTWlkSGlMcENsYTlzaEtnTjlvUmNkUFVONkJ2Sk1ESWhoS2dySk1nUm9vNVEzZkxIVllqYVlOOXB4ZGdsV0lhR0NDRkVIU0p2VFVMVUVhcGJScGNLOFhkenB6bHhuWFpnN2lyVnhJVVFvaTZSSUVlSU9rS3hHMUh5RGJYZERDRXVLdmFDSXFER2FrNDZJSVFRb21aSmtDTkVuYUhCZXJCMWJUZENpSXVLZldjdTZEVVkyMWV4Q0tnUVFvaS9sUVE1UXRRUjJxQjh6cTRiZ0NvSkNJVDQyemdTY2pGMkNFWVRKUDljQ2lGRVhTSi9hd3RSUnhqcVplQklhVUQyamk2MTNSUnhEZzZucFpIdnJucjlFMFZWQTY1M3VGem5kTDVNbTQwOXljbFZhZElGUzNXcU9QWmFNY1hWUU9wb0lZUVFOVXFDSENIcUNLM0pRV2lYM2FUK2ZCbU9sQWExM1p3NjVjTzFhM2xyOWVvcW5lUHhIMzdnZUViR09SL3ZVaFNHL085L2JFeE1yRkk3NGw5OWxibWJOdm1zczd0Y2RKbytuYTgyYjY3MCtkS3RWbnErOWhyenQyNnRVcnN1UlBuN3JhZ3VGVk9jSkIwUVFvaTZSdEkxQ1ZHSHhGeTFqT05wVVp6NmFpS3hOeXpFMkRDbHRwdjB0MWh6NkJEVGx5MDdwMlBkcXNyNkkwZlFhRFRFUmtRd01UNytuTTd6NmZyMWRJK05wVm12WHVkMGZQc0dEWmpVb3dlWHYvY2VteDkvbk5aUlVYNzdXUFB6Q1E0SzhsdC8xbW9sd214R3A5V1NsSlZGNTBhTmZMWnZTa3drT1R1YitLWk5LOTJ1SUwzbm40SHJldlNvMFA1SDB0STRsWlhGNE5ZWC92d3dXNElrSFJCQ2lMcEtnaHdoNmhDdHdVbVR5ZDl3NnF1SkhQOXNDZzFHLzBKWXQxMW9OSUdITUYwb2hyUnB3OXZYWGt1TCt2VXhHd0pubUJ2MHYvOFJaakt4OU82N3EvUlp2KzdmejRLdFcvbm9oaHQ4MWdmcDlmUm8xcXhLNTc2dFh6L2VYTFdLVUtOL1VjbjFSNDR3K1lzditQN09PLzJDbGErM2JPR0R0V3RaTkcwYU9vMkdVSlBKWi91eVBYdTRza3NYT2pSc1dPazJHWFE2bitVc3U1MWJaODhtMStFSXVIOWllanJKMmRtc2VlZ2h1c1hHVnZyejZoTEhybHowRFlQUVIwbFdReUdFcUdza3lCR2lqdEdINU5MMGxqa2svemlLNU1WanlOalFtL3FEMWhQYzlqRGFJR2R0TjYvR2RJeUpLWFhieHNSRXRody96aS8zM2x2aDgvMSs2QkQzTFZoQWRHZ29PbzEvTW9lbHUzZHpSZWZPM21XZHR2elJ2ZDlzMjhiVFAvNUlURmdZUm4zZ3YxNmJSVVl5NWNzdi9kWm4ybXlFbTgwOHNYZ3hDMjYvbmZCaWdjemh0RFQrbjczN0RveWlUUDhBL3QyKzJkMVVFaUJBU0NCMGtwRFFxeFNwZ2dxSURWR3duT1U4VDMvcTNWbk9jdXA1bnA2OW8xZ1E4U3g0S2dvSUNOSUZwQ1doQkFna0liMlgzYzIybWZuOXNjbVN6VzRhSk5saytYNytNYnN6Ty9Qc1pneno3UHUrenpPeGIxLzBqNGlBekVzYy96dHlCQjhzWHR4Z1hFK3ZXNGMvVDU2TU1MM24ycEw2N3p4SW84RXJDeGZpKzVRVTNEOWxpc2YrRDM3N0xkS0xpdncrd1lIa0xEcWdUUXJ5ZFNSRVJIUUJtT1FRZFVKeWxSMDlGcTZGZVhneWlqWk5RKzZhK1pBcEJBVDB6b1lxdUJJS25Ra3kxWVV0Ukc4dDRWZTEzN2xlMkxnUm82T2pXelNGYW5LL2ZraCs3TEZtNysrdHBsMXlUZzRTNnR6c1g1dVVoQVhEaGtGWkp4SDVkTzllTEV4TTlEcDY4K3lHRFVqczJSUHo0dUlnODVKbzFUcVFsWVZuNXMxenhTRkpFbGJ1MjRmRkkwZGliMFlHU2t3bS9HUGRPcVRtNWNHZzBTQW1MQXdwZVhrSTBtZ1FIUmFHdlJrWmNJZ2lucXM1UmwzeU91ZmRldklrWHQ2eUJkL2RlU2ZVQ2dXcTdYYVBrYlBrbkJ4Y1BuQmdnN0g2QzBlQkZZNWlPelFzT2tCRTFDa3h5U0hxeEhReG1ZaSs0eE5ZOHJ2Q2VHSWd6Sm05WWM2TWdxTXlFSktnYVBvQWJhbWRrcHpmenA3RittUEhNQ2syRm5rVkZZZ01EbTYxWTkvejVaYzRscGNIalZLSjh1cHEzUEg1NTY2YmZsR1NzT3ZNR2J4dzlkVnVJeDdLZWlNdGc3cDF3K1RYWHNPUGQ5K05IblZpSzYrdXhxdGJ0dUR1U1pOdytjQ0IwSGxaaXdNQVJxc1Z5VGs1ZUc3REJ2d1RRSlhGZ3BzKytRVEZKaE95U2t0eG9xQUFMeTFZZ0Z0R2owYjg4OC9qcVRsenNDZ3BDU05mZkJGM1Q1eUlPOGFQUitUamorT3ErSGdBZ0UwUU1ILzVjdGdGQVRJQVJwc05BRER6cmJkYzUvem0wQ0gwQ2czRnljSkN0eEViUVJSeE9Ec2JqODJhZFRFZmE2ZGdTWEd1eDJIUkFTS2l6b2xKRGxGbko1T2dqU3lBTnJLakZTSDR2TTNQNEJCRjNMOW1EWktpb3JBalBSMUg4L09oMTJnZ2lpSkNkQmZldkRHdHNCQ3ZidG1DTjY2OUZ1cWFOU3ZkSDMwVXE1WXVSWFJZR0FEbmFJcnV3UWR4WFJPRkRNYkV4S0Nyd1lBL2Z2a2x2cnZ6VHRmekszYnZ4dlVqUnVENUs2OXM5UFZiVDU3RWdzUkVmSFRUVFFDQW5uLy9PMWJmZWl0aXc4Tnh1cWdJRC8vdmY3aGw5R2lrRnhjanQ2SUNNd2NQaHNYaFFGcEJnV3VVeVdpeHVKSW90VUxodG03cHZ3Y080TlpWcXp5bStoM1B6OGYrckN5M0pPZHdkalpzZ29EUjBkR054dXdQTE1sR3lEUnlhUG9IK0RvVUlpSzZBRXh5aUtqVGVuWExGdVJYVm1MZFBmZGc1SXN2WXZyQWdYQ0lJcDVldHc3ait2VEIzRHByYXVxcXNGaHc1WHZ2UWFOVVFnYWcybTVIZm1VbCtuVHA0cmJmWi92MjRmWng0eUJLRXFxc1ZyZDFNclU5YjdUMXBuTlpIQTRrNStTNEpRS0xrcEt3L2ZScDEyT1R6WWJrM0Z4OFdHY2RUV0ZWRlc3Ly9ITzhjZTIxYm5Gc09INGNqemN3Y3ZMT2poMTQ3NFliQURpVGxXc1NFeEdrMWVLM3MyZWhrTXVSMExNbnpEWWJIS0lJUXdNalJWdE9udlQ2ZkwrSUNDemZ0UXUzakI3dHR1K1ltQmdZdkV5OTh6ZldWQ08wUTNTQWtzMTNpWWc2SXlZNVJOUXA3VDV6QnMvLy9EUFcvT0VQNkI1MGZuRzRVaTdIczNQbjRzRnZ2OFhhbEJUOFo4RUNqNXZ5WUswVzJ4OTR3UFY0emVIRHVPUHp6L0hhb2tWZUU2TmlveEVxaGNKdGRLaTIrV2I5Z2dTaUtHTHlhNjloVEV5TWF4UklrQ1E0Qk1FMUpjeFVNMFZzN3J2dnVsNVhXRldGSXBNSnl6NzdERC9jZlRlQ3RWcFVXaXpvSFJycXRkeDBYa1VGcmg4K0hOMkRnbUJ4T1BEeGI3OWg3VjEzQVFCK1BYVUtZMk5pb0ZVcWtWOVpDUUFlRmRrQTUyalVMMmxwQUlDYlY2N0Vvc1JFWEoyUUFNQlpkYTNRYUhUYi82ZWpSekcvWnJzL0U2dEYyRTVXSS9pbWhvdGRFQkZSeDhZa2g0ZzZuY3pTVWl4WnVSTHYzbkFEcGcwWWdCS1R5VzI3VENiRHE5ZGNnd2UrK1FialhuNFpueTlkNmxZZ29MNlBmL3NORTJKakcxeFFmN2FrQkRFMTA5UnExU1k1Nm5wVjFPUTFTYy83Tjk2SWdWMHZybWxyZVhVMTdwODYxZXUyVXJNWnhUWHYrNE5kdXpCbnlCQlhCYnFmamg1MTliMHByNjRHNEQzSjJaR2VEclBkV1pIdnhhdXZ4bVd2dlliUDl1M0Q2bHR2aFZxaFFJL2dZQ1RuNWlLaFJ3K2NLeXZEL3N4TWZIcnp6UmYxbmpvRDYzRVRKRUdDSnA3OWNZaUlPcXVtYTZJU0VYVWd4VVlqRm56d0FSNmJPUk0zakJqUjZMNnZYbk1OaHZYc2lTbXZ2NDYxcWFsZTl6bDA3aHhPRmhaaTFkS2xzTmp0T0o2Zjc3SFBzZng4REtuWGdMTzZKamxRMStzekk0b2lBUGVxWlJlcWQyZ290SFdTS0t2REFVRVU4ZEMzMytMZ3VYT1lNMlFJOGlzcnNXcmZQanhYczdiblZGRVJqdVRrNExyYUpNZHNoazZ0OW9nVGNFNXh1M1A4ZUFCQVpIQXdQbDZ5QkQ4ZFBZck5KMDRBQUdZTUdvVFA5dTBENEt3U055azIxclVteVo5WlUydUtEc1N4c2hvUlVXZkZKSWVJT28wU2t3bUxWcXpBVTNQbTRJNmFtL1BHeUdReWZMQjRNV0s2ZE1FdG4zNks0bnJUcndCbkQ1a1BGeTlHU0VBQVFnSUM4TXFXTFVqT3pYWGJaMjlHQnNiR3hMZzlWMjIzUTYxUWVDUXp0Y2xQUTJ0Z0xrUktiaTRlK2Y1N1RIbjlkVlRiYlBqMy9QbTRlZlJveU9Ec1cvUGVEVGU0MWd1OXUyTUhyazFLUXRkQVoxV3dFck1aSVFHZWkrZExUU2JzVEUvSHJXUEh1cDZiR0J1THV5ZE9kSTBJVGVuZkh6OGtKeU8zb2dMTGQrM0NIeSs3ck5YZVUwZG1TVFpDRmFXRklwUk5RSW1JT2lzbU9VVFVLV1NWbGVHMlZhdncrcUpGcm5VanpSR2dVdUhOYTYrRlZSQ1FWN00rcGRhNm8wY3h0RWNQWE5hdm4rdTVSMmJPeFB6bHk1RmVYQXpBV1RiNTUrUEhNYWZlV2gyanhRS2Rsd1g0WldZelpESVp3ZzJ0TTlWcHdmTGxtUFgyMitnYkhvN3REendBdlViaktsUDk5dmJ0V0RwbURKS2lvZ0E0cC9HdDNyOGZmNTg5Mi9YNm9xb3FyN0c4dFgwN0hwMDVFL3A2NytIVmE2NXhGVDVRS3hTWUd4ZUhhVys4Z1c2QmdiZ3lMcTVWM2xPSEp0VVVIV0IvSENLaVRvMUpEaEYxZUR2UzA3RjYvMzZzdnZWV3Q1TEd6VFdoYjEvOGV2LzlpTy9Sdy9WY1FWVVZ2ang0RU0vTW5RdkFXWTQ2dTd3Y1JWVlY2QjBhaXB0WHJnUUFyRDkyREFPNmRrWC9pQWkzWTFaWUxGNGJmQlpXVmFGWFNBaFVYcWFIWFlqSFpzM0Mzb2NmeHAwVEpyZ2Q4MmhlSGhKNzljS3N3WU1CT0lzSTNQdlZWM2gwMWl5MzZtejVsWlhvSHVqZTY2WElhRVIyZVRsdUhEa1NraVM1WHUvTjhLZ29aSmFXNHI0cFV4cHRXT292N05rV0NPVU9hTmdmaDRpb1UyUGhBU0xxOEFaMTY0WkpzYkVOYm0vb0JyMnV1aVdkN1RXVnpucUdoR0Q2bTIraXltSkIzL0J3ak96ZEc4T2pvdkQzMmJOeDVYdnZvY3hzeHI4MmJzVExDeFo0SEsvRVpFS29sMTQ4YWZVYWFGNnNVZlY2MGtod05pSWRXbStOMEd0YnQ2S0xYdS9XbUJSd2pvRDFEQWx4ZTI3Rjd0MzQ5OVZYQXpYSHF2MnZvbDRTYzdLd0VILzcvbnRjazVpSXA5ZXR3OWlZR0F5NHlHSUtIWjBsMlRtbGtVVUhpSWc2TnlZNVJOVGhSVFF4OVV0b1JwSlRsMHFod0l4QmcxQnNOT0syY2VNd29XOWZqMUxRejh5ZGk4LzM3OGRsL2ZwaGJKOCtIc2M0VTF6c01VSUNPTXMzWHhVZjM2SjRXa0lTUlFnMXhRMXFmWGZrQ1BhY1BZdFZ5NVo1N0orY200dUZ3NGE1SGd1aWlPdUdEM2NsYUZMZEpLZk82ODZXbEdEaEJ4L2duZXV1dzlVSkNWajIyV2VZK3NZYldIWExMWmc2WUVDcnY2K093cHBxaEV5bmdMcVBaelU2SWlMcVBEaGRqWWc2UFVkTlkwNUh2WnYveHJ3NGZ6NCt1ZmxtWE5hdm4wZUNBd0FqZXZmRzNzeE1QRGR2SGdEbmlFamQ1R0p6V3BySHFFYVYxWW9UK2ZtdXltWnRRUUxjNHZqcTRFSDhldW9VUGwrMkRESTRxNkR0eTh4RXFjbUUveDQ0Z0FOWldaalF0NjlyZjRWY2pyNTErdTdVSm9oMUU4V1UzRnpjdkhJbFBsaTgyTFgrNllQRml6R3hiMS9NZSs4OVBQRE5OeWlzcW1xejkraExsaFFqdEhFR3lCVCtQeldQaU1pZmNTU0hpRG85ZTAyU1kzTTRvR3htVmJQR1NqeHZPSDRjbTArY3dNZExscmdTb05UY1hDejc3RE9VbWMyUXkyUklLeXpFaXpWVHZtcTl2M01ubnIvcUttaVViZmVuMVM0SXNBc0NSRW5DZXp0M0lzSmd3R3VMRnJtMlh4a1hoMGQrK01GVit2bkdrU014cGw1bHVMcHFFeWFISUFCS0piNDZlQkEvcHFiaW05dHZkMnV5cWxJb3NIclpNanp5d3c5NGE5czJmTEozTCtZbkpPQ1ZoUXNScHZlUFJmcWlTWUF0dlJxaGsvMi9URFlSa2I5amtrTkVmdUcyY2VPZ3ZNakYvcElrNGFQZmZvTkJvOEYvNnEzRHVXTG9VTXdaTWdUL1dMOGVIKzNaZzArV0xIRlZOUU9BMDBWRjBLcFVEVFlVYlMweFhib2dWS2REUlhVMUZvOGM2VkVlT2t5dngzczMzQUNUellZNVE0Wmc4Y2lSalI2dk5zbkpMaS9ITjRjT0lTNHlFaXR2dWNYcnZncTVIQy9ObjQrcC9mdGo0L0hqZUdIK2ZMYytQcDJkOWFnUmtMZ2VoNGpJSDhneWMrZTNiREk3RWJXN3RHY2VRVUIwRm5vdlhlM3JVSm90UFBoejE4L3k1Y3Q5R0Vuem1XMDJtRzIyUnNzL0M2SUlVWkk4cXFlVlYxZDc3VWZUMmtSSmFwVkdvN1ZLVFNZY3k4OUhueTVkRUJrYzNLckhiZzd4emp0ZFB4ZFgzTlN1NTY2djdNTWNsSDJZaTVqTnd5RTN0RTUxUENJaWFoL1JQYjV6K3dmTWY3NkNJeUs2U0RxMUdyb21wcnNwNUhKNHUvMXRqd1FIYUh5YTNZVUkwK3N4c1pIS2RaY1NhNm9SNnI1YUpqaEVSSDZBaFFlSWlPaVNKNGtTTEtrbTlzY2hJdklUVEhLSWlPaVNaOCt3UWpRSzBISTlEaEdSWDJDU1EwUkVsenhyaXJNa3RqYUJTUTRSa1Q5Z2trTkViVUtTTE9jZjFEU2VKSEpUNTdwd3UxNTh3SkppaENKSUNWVVVtNEFTRWZrREpqbEUxQ1pFc2ZEOGd4NDlmQmNJZFZ4MXJndWg3dlhpQTVaa283TjBOSHVBRWhINUJTWTVSTlFtckk0RHJwL0ZNV01BamNhSDBWQ0hvOUU0cjRzYXRqclhTM3NUS2h5d1oxbllINGVJeUk4d3lTR2lObEZ0K1FtQ1dPeDhvTmREWExRSTZOZVBVOWN1ZFRvZDBLK2Y4M3JRNndFQWdsaU1hc3VQUGd2Sm1tb0VBQVF3eVNFaThodnNrME5FYlVKQ05ZelZIeUJZLzZqekNiMGU0clJwdmcyS09pUmo5WEpJOE4yYUhHdUtFVEtGRE9yQlRNQ0ppUHdGUjNLSXFNM1lIYW1vTVAzci9JZ09VUjJDV0l3SzAvT3dPNDc2Tkk3cVpDTlVzUUdRNjlnRWxJaklYM0FraDRqYWxOMlJpdktxUnhDZ25RdTFjZ1FVOHE2UXlWakI2bElsU1JZSVlpRnNqZ09vdHZ3RUNkVytEZ20yRTJZRVh0SEYxMkVRRVZFcllwSkRSRzFPUWpYTWxtOWd4amUrRG9YSVE1Y0hvNkJORFBKMUdFUkUxSXFZNUJBUjBTVXRjRjZFcjBNZ0lxSld4alU1UkVSRVJFVGtWNWprRUJFUkVSR1JYMkdTUTBSRVJFUkVmb1ZKRGhFUkVSRVIrUlVtT1VSRVJFUkU1RmVZNUJBUkVSRVJrVjloa2tORVJFUkVSSDZGU1E0UkVSRVJFZmtWSmpsRVJFUkVST1JYbU9RUUVSRVJFWkZmWVpKRFJFUkVSRVIraFVrT0VSRVJFUkg1RlNZNVJFUkVSRVRrVjVqa0VCRVJFUkdSWDJHU1EwUkVSRVJFZm9WSkRoRVJFUkVSK1JVbU9VUkVSRVJFNUZlWTVCQVJFUkVSa1Y5aGtrTkVSRVJFUkg2RlNRNFJFUkVSRWZrVkpqbEVSRVJFUk9SWG1PUVFFUkVSRVpGZllaSkRSRVJFUkVSK2hVa09FUkVSRVJINUZTWTVSRVJFUkVUa1Y1amtFQkVSRVJHUlgyR1NRMFJFUkVSRWZvVkpEaEVSRVJFUitSVW1PVVJFUkVSRTVGZVk1QkFSRVJFUmtWOWhra05FUkVSRVJINkZTUTRSRVJFUkVma1ZKamxFUkVSRVJPUlhtT1FRRVJFUkVaRmZZWkpEUkVSRVJFUitoVWtPRVJFUkVSSDVGU1k1UkVSRVJFVGtWNWprRUJFUkVSR1JYMUg2T2dBaTZ2aEVod29TWkw0T2c5cUpEQkxrU3J1dnd5QWlJcnBnVEhLSXFFa1NaSkJFRHZ4ZU11U2lyeU1nSWlLNktMeHJJU0lpSWlJaXY4SWtoNGlJaUlpSS9BcVRIQ0lpSWlJaThpdE1jb2lJaUlpSXlLOHd5U0VpSWlJaUlyL0NKSWVJaUlpSWlQd0treHdpSWlJaUl2SXJUSEtJaUlpSWlNaXZNTWtoSWlJaUlpSy93aVNIaUlpSWlJajhDcE1jSWlJaUlpTHlLMHBmQjBCRS9rOG0wMEt2bXcydE9na0tSUVJrTW8ydlEvSTdrbVNGSUJUQllqc0VrM2tESk1uaTY1Q1FOVDhaSWNzaUVUUS93dGVoRUJIUkpZWkpEaEcxS2JWcUNJSURsMEdoNk9MclVQeWFUS2FCVXRrTEJtVXZCR2pHbzZMcUU5anN4M3dia3hLbzNsWE9KSWVJaU5vZHA2c1JVWnRScTRZZ0xPUWhKamp0VEtIb2dyQ1FoNkJXRGZacEhKcDRBeXlwSmtEeWFSaEVSSFFKNGtnT0ViVUptVXlMNE1CbHJzZFY5aXBzeTl1QmM4WnNtQndtM3dYbXAvUktQYUlNdlRBNWNoSUNWWUVBZ09EQVcxRmM5cVRQcHE1cDR3MHdyaStCUGNjS1ZTOU9VU1Fpb3ZiRGtSd2lhaE42M1d6WENFNlZ2UXFmbmx5RkUrVnBUSERhaU1saHdvbnlOSHg2Y2hXcTdGVUFuQ002ZXQxc244V2tUVEFBQUN6SlJwL0ZRRVJFbHlZbU9VVFVKclRxSk5mUDIvSjJ3Q0w0ZmlIOHBjQWlXTEF0YjRmcnNWYWQ2TE5ZVkgwQ0lOY3BZRTFsa2tORVJPMkxTUTRSdFFtRjR2eGk4M1BHYkI5R2N1bkpOdVc0ZnBZcmZMZm9YNmFRUVROVUQydHlsYzlpSUNLaVN4T1RIQ0pxRTNYTFJIT0tXdnN5MnMrUG5NaGxXaDlHNGl3K1lEMWpnV2dTZkJvSEVSRmRXcGprRUJGUm05SEdHd0JSZ3ZVWUUxMGlJbW8vVEhLSWlLak5hT05xaXc5d3lob1JFYlVmSmpsRVJOUm01SUVLcVBzRXdKcktrUndpSW1vL1RIS0lpS2hOYWVMMXNLUVlJWW5zQ2twRVJPMkRTUTRSRWJVcGJZSUJvbEdBUFpObHhJbUlxSDB3eVNFaW9qYWxqWGV1eTdHbWNNb2FFUkcxRHlZNVJKMkZ5UDlkcVhOU1Jta2hEMVN3K0FBUkViVWIzalVSZFJLaVRlWHJFSWd1aUV3dWd6YmVBQXRIY29pSXFKMHd5U0hxSkVTcnB1bWRpRG9vVGJ3QjlzeHFDSlVPWDRkQ1JFU1hBQ1k1UkoyRXZTS0lvem5VYWJuVzViQ1VOQkVSdFFNbU9VU2RoU1NINlZTc3I2TWd1aUNhSVhwQUxvTTF4ZWpyVUlpSTZCTEFKSWVvazFBYWpDalpPUjZTSlBOMUtFUXRKdGNwb0k0TlFEV0xEeEFSVVR0Z2trUFVTZWo2bm9XMW9Dc3FqOFQ1T2hTLzFGQ2pTb2Y5d3RhUVdJd1dGSjRwdkppUS9FN0FNQU5zeDB5UUhHd0tTa1JFYll0SkRsRW5vUXF0UUdEY1VSU3Vud2xyUVZkZmg5TWhTS0tFQXovOERzRXVYUFN4M3JyeGRSeGVmOGp0T1lmTmdkZXZlUVZITmh4dThmSE1GV2E4ZmRNYlNONTQ1S0pqOHhlYWVBUEVhaEgyTTlXK0RvV0lpUHdja3h5aVRxVDdsUnVnNmxLS25DK3VoYldnbTYvRDhUbVpYQVpEcUFGdkwza1RtWWN6V3Z4NmM3a1pvaWdDQUNxTEt0R3RyL3RubW4zMEhLcEtxdEJqVU04V0gxdWhWQUFBRW1ZT2E5YitwVG1seURoMHRzWG42VXcwY2M3aUE5WEpYSmREUkVSdFMrbnJBSWlvK2VRcU8zb3QvaG81WDF5THJJK1dvT3VjalFnYWxncVo3TktkL2pOdzBpQmtITTdBSi9kK2hHdWZ2UjVEcGcxdDltdVROeDdCM3EvMllNa3J0MEN1a0VPamR5L1RmV3IzU1F5YU5CZ1JNUkV0anFzMnlhbGxNVnF3NXVtdllUUGJ2TzVmbmxlR3FwSXEvT0hEdXhFNUlMTEY1K3NNVkQwMFVJU3BuTVVIRm5FMGtvaUkyZzZUSEtKT1Jta3dJbXJaS3VTdm5ZMzhIK2FpYk84b2RKbTRHL3IrNlpDcjdiNE96eWVtM2pFTmg5WWVRUHIrMDE2VEhLdlpDbzNPczg5UTZia1NSQ2ZGb0V2dmNNaGtuZ1Vkam00OWlnVi9YOWpnZVg5NWZ6UEczVEFldW1DZDU4WjZoOVBvTmJqaXdYazQvdXRSakY4ODBXUDNkUy8vaUpMc0VyOU5jQUFBTXRRMEJlVklEaEVSdFMwbU9VU2RrRnhsUjQrRmEyRWVub3lpVGRPUXUyWStaQW9CQWIyem9RcXVoRUpuZ2t6VmVrMFhKY2doMWI5cmIwTDNxMXJ0OUUxU0I2aHh4VVB6MEh0WXRNZTJIU3UzNHhvbzJRa0FBQ0FBU1VSQlZNaUd3N2hqK1ozUUdyUnUyM0pPNUdENjNUT2NEMlNBSkFHSGZqeUlZWE1TY1M0bEMrWnlFN1lzL3dVRjZmbFFCMmdRMmlNVUJhZnpvZEZyRUJJWmluT3BXUkFGRVRQK09OUGp2REw1K2MvcnpPL3AyUG5aRGl4NTVSWW8xRXJZclhhb05PNDlqL0pQNXlOMmxQK1hDTmZHNjJIYVZnYWh4QTVGRi9aOUlpS2l0c0VraDZnVDA4VmtJdnFPVDJESjd3cmppWUV3Wi9hR09UTUtqc3BBU0lLaTZRTTBsMHFFMU5JcGNhMmM1Qno4OFFDMnZMOFp3ZDFEb0ZTNS8rbHkyT3pJUHBxTjZNUVlyeU15K2hBOWZ2dHFENmJjTnRYMW5LM2FodnlUZWRqNjRSYjh1bUlyckNZcnZucjhDNWpMelNqUEwwZHhSaEhtUERBWFNmT0c0NDNyWHNXME82Y2pibm84M3I3cFRZeTVkaXhHemgrRkYyYitFNE12R3d3QUVPd0NWajI0RW9KRGdFd21nNjNhQ2dENCtJOHJYT2RNM1p5QzRLN0JLTTRzZGh1eEVVVVJlV201YnZINUswM0MrYWFndXNraFBvNkdpSWo4RlpNY29zNU9Ka0ViV1FCdFpFR2JuVUp3cUNHSkxhMVRzcUxwWFZwZytMd1JHRDV2aE5kdDVYbGxlSFhoeTdqbDlXVlFxcHYzWiszTS9uUU1uUmFIaFU4dEFnRDhlL2J6dVA3NUd4SFdxd3RLenBWZy9hcy9JV25lY0pSbWw2Q3lxQkw5eHcyQXcrWkFjV1lSdXZmckRzQTVEVTRWb0FZQUtGUUtMSDN6VnRmeGszOCtnalZQZjQxYjM3bmQ3YnhGWnd1UmZUVGJMY25KUzh1RFlCZlFLeTZxK1I5SUo2VVpwQWVVTWxTbkdKbmtFQkZSbTJGMU5TSzZKSjNjbllZcHQzc2ZPZG43MVI1Yy9kZ0NBTTVrSmU3eWVHajBHdVNsNVVJdWw2UDdnRWpZTFhhSWdnaDFUWkpUMzVuOTZWNmZENHZxZ3R5MG5Icjdua2F2dUtnR2orVlBaR281dElOMHNMTENHaEVSdFNFbU9VUjB5YkdhckFqcEhvS3dYbDA4dGxVVlZ5RitWZ0lDd3dQaHNEbHc0SWZmTWVFbVo2R0FNNytmUVZSQ2J5alZTbGlNRmdEd1d0QkFraVNrN3pzTkFQajZpUzl4L05kanJtMEtwUUttVXBQYi9tazcwakJ3NHFCV2UzOGRuU2JPQU90eEk1dUNFaEZSbTJHU1EwUitxN1lIVG4zVlZkVmVLNXdCUUhXbEdlWnlNd0JnLzdmN01HRDhRRVQwY1pZN1R0dDVBZ01uT1pNUlY1S2o5MHh5TWc5bHdHNXhWcnFiZmY4VldQL2FUMWo5bDFXdXBxVkJFVUhJUDVVUEFLZ29LRWYyc1hNWTJvTFMxNTJkTnQ0QXlTN0Jlc0xzNjFDSWlNaFBNY2toSXI4a09BUjgvY1NYMlByaEZvOXRJZDFEM05idU9Pd09pSUtJZGEvOGhKempPUmd3ZmlDcWlxdHdlTjFCekxoM0ZnQ2dKS3NZK1NmekVEOGpBUUJncWFxR1NxdUNRdVZaNENINTV5TVl0WEEwQUNBd1BCRFhQSDB0MG5hZWNJM3U5QnZiSDRkL09nZ0FPTGoySUdLUytpQWtNclIxUDRBT1RCTmZVM3lBcGFTSmlLaU5zUEFBRVhVYTVYbGwrT1JQSHlFZ1dBZTE5dno2RllmTk9XcXk4djVQUEtxclpaU2ZSZTZKWFBRWTFNUGplQVduODNGNC9XR2NQWEFHZHFzZHMrK2ZnL0RvQ0VpU2hIV3Yvb2lySDF2b0tqdTk5K3ZmRURjakhvWXc1dzI2dWNLTWdNQUFqMk9hSzh6SU9KeUJtMTlkaXUyZmJnTUFSQ2ZHWVBTaU1hNm1vbjFHOU1YYWYzK1A4VGROeFA1djkrTEt2MTNkQ3A5TzU2SHNxb2F5bXhxV1ZDT0MwYzNYNFJBUmtSOWlra05FblVaSVpDZ2VXUE9ReC9NWFVsMXQxVU1ya1oxNkRwZmZOUVBUNzVtQmwrYStBTG5DT2JqOTIxZDdNSHplQ0ZkaVZKNVhoaU1iRHVQdVQvN29lcjJwekFSZGlON2p1TDk5dFFlVGI1M2lVVVJnN2tOWHVuNVdxQlFZT0hFUVZ0ejFBUXhoQmd5cUtVTjlLZEhHRzJBNVhBVkk4R2ljU2tSRWRMRTRYWTJJTGtsVGJwdUdlMWJlaTFFTFIwT2hQRC9sclBCTUFYb003SUgrNHdZQWNCWVIrT0dGN3pINTFpa0k3Um5tMnErcXVBcUdMZ2EzWTVyS1RLZ3NxTUN3MlltUUpNbjFlbTk2RE82Sjhyd3lqTHRoZ3RmZVB2NU9FMitBbzlnT1I2SE4xNkVRRVpFZjRrZ09FVjJTZWczdDVmNkVCRWlpaEs1OTNhZFA3VjY5RTdwZ25VZWhnb3I4Y2dSM0RYWjc3dmZ2OW1QV24rYzREeWVlVDNMcUp6SEZXY1g0K1kzMWlMczhIcis4dndsUkNiMFIzanU4TmQ1V3A2R3RXWmRqU1RIQzBDMnNpYjJKaUloYWhpTTVSRVJ3SmlPaTZEN3FjbXpyVVdRbFoySEJFOWQ0N0o5L0tnOWhVZWRMVUl1aWlQaVpDUWdJY2wrbkk5VTdabGxPS1Q1LzZETmM5Y2g4WFB2YzllZ3p2QzlXM0xrY1ozNzMzbGZIWDJrRzZDRFR5Tmt2aDRpSTJnU1RIQ0x5ZTV2ZTJZamRxM2MydW84a1NaRHFsSnhPMlpTTXN3Zk80THAvM2dESWdJTS9Ia0IyNmptWUs4eEkvdmtJY283bklEb3gyclcvWEM1SFdKM3BiS0xnUEZiZEpLZmdkRDYrZnVKTExIaGlJUVpQR1FJQW1QL0VRa1FueG1EbC9aL2dwLytzaGJIMEVybnBWOHFnR2F5SEpmVVNlYjlFUk5TdU9GMk5pRHE4bjkvY2dJeERaNkZVS3lHWGUzNDNJOWdGcUFQVVhxdXIyUzAyRkdVVUFRQUNJNEpjSmFEckV4MGlCTHNBU1pTd2I4MWU2RUowbVB2dytXSUJneVlOeHNZM04rQlFUZW5uWWJNVEVSWFh1OEdZYXhPbTJtUW5aVk15MG5hY3dJMHZMa0ZnZUtCclA0VlNnZXVldndFYjM5aUFQVi91eHNFZkRtREkxS0dZOCtCYzZJSjF6Zmw0T2kxdHZCNFZYeFJBdElpUWExdjVPemNKTU8ydlJNV21VcGdQRytFb3NrTTBDNjE3RGlLaWV1UTZCWlFSS3VnU0RRaWVFUWI5cUNBV1YvRVJKamxFMU9GTnVXMHFnS2xlRzIrMmxwQWVvUWdJQ29ERmFNR3dPWW11MHRHMWRNRTZYUDNZQXRpcWJSZ3dZU0NHelU1czlIaTFVOThxQ2lxUXVqa0YzV0s3WWRFejEzbmRWeTZYWS9ZRFY2RHZxRmljMm5NU3MvNDhwOWxWNGpvelRid0IwbWY1c0I0M0l5REowUFFMbXNtYVpVSGVjeGxRVkllaDEvVnpFWDV2QXJTUjRWRG8ydTc2SVNJQ0FNRnNoU1d2R01VN2s1SDk1bFlVQmVRaTh1OHgwUFRXTnYxaWFsWCsvNjhvRVhWNmJabmMxTHAzMVgyUXlSdi91azBtbHptbnJ6V0QxcURGYmUvZUFZMU9neW0zVFczeTJBQXdZTUpBREpnd3NGbkg5d2UxeFFlc3FjWldTM0xNaDQzSWVlUXMrait3QkwwWFR3Y3V3Y3AxUk9RN0NwMEcrdGllME1mMlJQUXRzNUcxZWpOTzNia0tQVi9vQTExaTYzMlpRMDFqa2tORUJEUXJDV2tKWGJBTzBZa3hyWHBNZjZNSVZVSFZTd05yY2hXQTdoZDlQR3VXQlRtUG5FWFNtMzlGMk5paEZ4OGdFZEhGa01uUSs2WVpNTVQyd0tIN1hrVHY1ZjA1b3RPT1dIaUFpSWg4UmhOdmdDWFY1R3dLZWpFa0lPKzVEUFIvWUFrVEhDTHFVTUxHRGtYLys1Y2c3N21NaS85YlI4M0dKSWVJaUh4R0cyK0FVR2FIUGNkNlVjY3g3YStFb2pyTU9VV05pS2lENlgzVGRDaXF3MkRhWCtuclVDNFpUSEtJaU1obnRBazFUVUV2c2w5T3hhWlM5THArS3RmZ0VGSEhKSk9oMTNWVFVibTV6TmVSWERLWTVCQlJtNUNrODkvTTY1VjZIMFp5NlRHb3ppOXVGU1dMRHlOcG1xcFBBT1E2QmF3WDJTL0hmTmlJOEluZXk0TVRFWFVFNFpNU1lEcFU1ZXN3TGhsTWNvaW9UUWhDa2V2bktFTXZIMFp5NmVtbDcrbjZXYXp6ZStpSVpBb1pORVAxTmNVSExweWp5QTV0WkhnclJVVkUxUHEwa2VGd0ZObDlIY1lsZzBrT0ViVUppKzJRNitmSmtaT2dWYkNpVEh2UUtyU1lIRG5KOWRoaU8rekRhSnBIRTIrQTlZd0ZvdW5DbTNXS1pvRjljSWlvUTFQb05HeEszSTZZNUJCUm16Q1pOMEFRU2dBQWdhcEFMQjJ3QklOQ0JycE5wYUxXWTFBWk1DaGtJSllPV0lKQVZTQUFRQkJLWURKdjhIRmtUZFBHR3dCUmd2V1l5ZGVoRUJHUm4yQ2ZIQ0pxRTVKa1FVWFZKd2dMZVFpQU05R1oxL3NLSDBkMWFhbW8raGhTQjErVEF3RGF1TnJpQTFVSUdCWGs0MmlJaU1nZmNDU0hpTnFNelg0TXBlVXZ1MFowcUgwSVFnbEt5LzhEbS8yNHIwTnBGbm1nQXVvK0FiQ21jaVNIaUloYUI1TWNJbXBUTnZzeEZKYzlDYU41TFJ5T2N4MisybGRuSlVvV09Cem5ZRFN2UlhIWms1MG13YW1saWRmRGttS0VKSGFjVG5tUzFMSllIQTRCMjNlZXdNblQrVzBVRWZranU4UDdHZzFCRUdFMld5RUlZck9PMDE3WFgzWk9LYXFxdlA4ZEx5cXF4Sm16aFJCOTlQK3gwZGk2Lzc2Y09KbUxvaUwydGVtc09GMk5pTnFjSkZsZ05IMEhvK2s3WDRkQ0haUTJ3WUNxSDRwaHo3UkEzU2VnM2M1YlVXbkdNOC8vRDFNbkQ4RzhPVW11NXgwT0FRLys3WE9NSE5FWE45ODRBYkptOU44UkJCSHZmZmdMcnBnMURBUDZkVytWK01yTHpUQlhONzlSYW1UM0VLK3hXcTEyS0pVS0tCUXQrMjVURkNYWTdRNW9OQ3F2MisxMkFadTNwcUp2VEZjTUhCRHB0cTI2Mm9ZWFhsNkxoTGdvWEROL2RKUG55c3N2YjNGaUNRRGR1Z1o3dksveUNqT09IYytCU3FWb1Z1c2tTWEwrL25RNkRSTGlvaHJjejJaejRQMFZXOUN6UnlnV1hqM0s2L2JWWCs1R3IxNWhtRDQxcnNueldxMTIzUGZnU293WTNnZkxicjRNR3ZYNTI3TGtsQ3k4OU5wUGVPS1JCUmc4cUVlVHgycUw2MCtTSk9RWFZPRFU2WHljUEpXSGxHUFpLQ3FxeE5USlEvQ0hXNmQ2N1ArL3RRZnc2L1pqK1BTRHV5R1hLd0E0cndPMVdnbTVYTjdpTmxhU0pNRWhpQkFjSXJSYTc5ZGdMYVBSZ252dS94aURCL2JBLzkwM0J3RUI2cGFkeklzUFB0cUs0cElxdlBuS1VnUUZ0dC9mSldvZFRIS0lpTWpudFBIT2RUbldGRk83SmprNm5RWjUrZVd3V2gxdXp4OUp5VUp4U1JXaWVvWTFLOEVCQUtYU2VWTlhOeUVvTEtxRXd5RkFxVlEwZUp5QUFCVU1ldS9WQjcvKzMxNXMzWGFzV2VjSGdJK1gzK1YybzF6cm55OStqOVBwQmMwK1RuMnJQN25YNi9PU0pPR3oxVHN4WWR3QWp5UkhMcGZoMU9sOFJJUUhOdXNjZjNsczlRV05BTHp6MnEwSUNkRzVQWmViVjRhMzN0dlk0bVBGRGVuVmFKS2pVTWl4Wis4cGpCclIxK3QydVZ5R2piK2tZTXlvZnMxS2NnNGV6b0RSNUJ4OXFQOTcwK3VkMVFKVktrV3pZbS9ONisrVFZkdHg2bFErY3ZQTFliWGFhL1pUSTdaUFY0d2EwUmU5ZW9SQ0VFU1A1Rkt0VnJqRkFnQjMzL2RSZzZOVnpSVWRGWTUvUFh0OW8vdWNQSjBQUVJDUk9DeW1WUktjNHBJcTVPV1hZOEs0QVV4d09pa21PVVJFNUhQS0tDM2tnUXBZa3FzUWVGWGI5cnVSSkdEbDV6dlFyMTgzVEJnN0FJRHo1clN1WDNjY1I5ZUlJSXdmMng5MnU1Y2JOQm1nVXJyZmZOWWVvKzROM3FlcnR1UFFrVXpJWklCYTdmNU50Q1JKc05rY21IL2xTRngzelJpdnNkYmU0RGFVWk5SYXVYb25ObXc4QW5VRE44Ulh6eHVCNm1vYkZBbzU1SEwzRzlNTm00NGc3V1FlRWhPaU1YblM0TG9SUWhBazJHd045L1dvdmNuMWRsTlpleDVkUVBOS2U2dVVDbHcxYndRV1hEV3lXZnZ2MlhzS2I3NjcwV3NTRU51M0cxNTc2V1lvbFFxUDMrMGY3LzhZbzBmR1l0bk5sNTEvVWdJY2d1QTFFWkFrQ1JsWnhWQ3J6aWNLRGtGRWJwNW41L3JhZ1NpYjNZR2MzRkk0QkJFQldqVzZSbmd2cUxGOTV3bG90U3JjZU4wNEFNRFpqQ0lZREZwRWhBZENVWE1kMVkrL0lhMTUvZldJREVWSmlSR0p3NklSRXgyQlY5OWNqOG1UQnVPV3hST2JpTUg1TzYvN01kNXgyMVRJWlRJb0ZIS3ZuKy83SzM1Qmx6QURGaTN3L0g5QUZFV0lvZ1IxdlFSdzdVOEhvVklyb1ZUSWdacERIamg0RmdxRkhBcUZESnUzcG5vR0p3R0NLTUptYzJEZW5PRnVNV2FlSzRaR3JZUkNMbmNGdjNOM0dnQmcwSUFlS0NyMjNzZExraVE0SEFMVWFpWEN1elF2bWFmMnd5U0hpSWg4VGlhWFFSdHZnQ1dsN1lzUEdJMFcvTHc1R1FFQjNtK21Dd29xY1BCUUJpUkp3cTEzTGZlNlQxQlFBTjU3NHpZQWdNVmloMUlwZC90V1d4QkUyTzBDSHZ6ekZmanNpNTNZdVNzTkg3NzdCN2RqcEI0OWgrZGYrcUhSa1k3YW04YkZ5OTV1MW50cjZOdjZFVWw5dkQ2LzVydjlTRHVaaCtBZ0hlNi9kMWFEMDlJYWpzOTVQbTBqcjVQUXZORVpoVUtPcjcvZGk2Ky8zZHVpR0x5TkVtalV5Z1lUQzhDWlBJWUU2eHJjWHBmVjZzQlR6NjZCV3FWdy9UNVNVOC9oNmRQZk52aWFsTlJ6ZU9wa0hnUkJ4SVN4L1hHSGw2bGRlZm5sU0U3Tnd2d3JSN3BHQ3A1K2JnMHVtelFJdHkrZEFtKy9TVWtDS2lyTWJpTlhiWEg5emJ3OEhqTXZqMi8wYzZsMTgrM3ZZbmhpRFA3dnZqbGV0MDhhUDdEQjE1YVdHbUd4MkRFc0lScGpSc1UyNjN3QThOVzNlNkZTS2R3U0o2UFJBbDJBR211KzIrLzFOWklrdVQ2WEsyWWx1bjFlano3eFpZUG5XdkhwcjAzR00ySGNBTng3MTR4bXgwL3RnMGtPRVJGMUNKcDRBOHk3Y3lCVU9xQUlhcnQvbmdvS0t3QUFFZUdCcm0vakt5dXJjZXhFRGlLN2grQy8zL3lHL3JIZGNPOWRNL0R3WTZ0eHhleEVESWp0anBkZSt3bDMzajROTzNlbG9hTFM3RHJlUC83NUxUTFBGYnNlMTk2b3krVXlyUHJvaitnU1pvQzUyZ1p6dFEyNk9pTWVoVFVMbW52MkRHc3cxdHBDRFAvNTErSkczOVAzUHg3QWpsMXBrQ1EwYTkyRHlXVEY4bysyWVArQk13QUFuVTROalVhRjR5ZHlVVnhTaFFuakJqUnJCS0gyQmxPajhmeDlpYUp6d2J6RDBieUY4M0s1SEZmTkhZN1pNNGQ1M2U1d0NEQ1pyYWlzckVaNXVSbkZKVlVZUGJKdm0wOGwwbXBWV1BuaDNhN0hpNWU5amRHallodThxVjI4N0cyTWFXUjdyYlUvSFlRa0FlUEg5bmM5cDFRcG9GUjRqa3lkVGkvQTN2Mm5zWGQvT29ZTTdvbTc3N2pjdGEwdHI3L20wS2lWelo1U1Y5K3BkR2VSaEtHRGVyYm9kWit0dU1mdGNYTHFPYnozd1dhOCt0TE5YcWRyTnVXeHYxNE5qVm9KdVZ3R21VeUd2UHh5dlAzK0preVpOQmpUcHpVODdWQVVKZGRhTHVwNG1PUVFFVkdINEZxWGsycUNibnh3bTUzblhMYXpwUGtISDI5MVBmZno1bVQ4dkRrWnMyY2tZTy8rMDNqNGdibHcxSHpyMjY5dk44aHFidmg3Um9aQ0ZDVVlET2ZYTVB6bC8rWkNMcGZqdC8ybnNmTHpIYTRiZGJ2TnVjNm5kaHBMWVdFRllxSWpYSy9MeUNxR1hDNURkRlNYQm1NVkpXZUMwQ015dE5IM3BLOVpVeUdLbnVzazZ0dXo5eFJXZnI0VEZaVm1KQTJMeHFFam1hNXRQL3gwQUVkU3N2RHREL3R4OWJ3Um1EUitZS1BIcTYzOHBWSjUzazdZYkVMTmZ4MGUyeG9TRUtCR1lXRUYzdjN3RjljTnBNM3FnTlZxOXpwaWszWXlGdzgvTU5lMXlMMjkyTzBDeWl2TVRlL1lnSUtDQ3V5b21RNVZkL1JOTHBlNXJyV3Fta3BoTC94bkxZd21DM1E2RGF4V3U4ZnZvN1d2djhyS2FwU1dHYUZTS2QwU1pwUEpndHk4TWxlUkJybGNobDQ5d3lCdllCcGFYYXUvM0kwZjF4OXFjUHRMci8zVTRMYUhINWlMNFlreERXNjNPd1NzK21JbjVsODVFcElvUVpLa1pxK2pxeFUzcEpmYjR3MmJrcUZTS3JCb3dXaUVoVG4vTHYyNi9SaE9uTXpEYmJkTTlwZytSeDBUZjB0RVJOUWhhSWJvQWJrTTFoUmpteVk1YWFmeTBMMWJDRjc1OTAwQW5OKzhYN3R3REdaTmo4ZkRqNjFHbitnSUpBMkx3WlpmajBJbUEvckhkc2Z2QjUwakhzSEJPbFJYMnhCZVo0cFA3VTNROFJNNXp2ZWhVYmxOaGVyZVBRU0FjM3BTM1p2TW84ZXkwU2M2b3RFcFlyV0pRbk9ucTludFFvTkpTY3JSYy9qNjI3MDRuVjZBZ0FBMWxpMjVERE11ajhkTnQ1NC85cC8vT0F2ck54N0JqK3NQWWZtS0xmaCs3UUZjTTM4VUpvd2I2SFdFcURhQlVTbzlrNHphcW5CVlZkWE5pbDJVSk1obE12VG9FWXJMcHd5RlJxMkNOa0FGclVZRms5bUs1U3UyNE9VWGJvSkdvNEpXbzRSR28vSjRyN1hWNEZRcVpiUFhzdFRsdklFWDRHaWltdGUrMzlPeDcvZjBGaCsvMXVxdmRydEd1dXFTUVlhVHAvTHc1TFBmdUFwRnhBM3RoY21UQmlOdVNDL2M5YWNWSHUrNXRhKy93OG1aZU8vRFh6eGkyN0VyRFR0MnBia2U5NHZ0aG1lZVdOU3M5MXM3MGxkM1JQTGhSMWRqOXN4aG1ENTFLQUJnODlhajJMRHhpR3VmczVsRmVQdTlUWTBtRk1lTzUyRGpMeWtBZ011bkRzWE50Ny9iWkN6UFBIRU4rc1UyWEgwdTllZzU3TnFUaHJtemsxeWZiVzA4MjNlZThGcFZqam9tSmpsRVJOUWh5SFVLcUdNRFVKMWNoY2JITFM2Y0lJZzRkQ1FEU2NOaVBMYnBkQm84ODhRaVZCa3RrTW1BL1FmUzBiZFBOd1FGQlNDL29BSXltUXhob1hwVVcyd2VhMUNNUmdzT0p6dEhSTW9yVFBoazFYYmNlTjE0YU5SSzlJd01oVnd1UTNaT3FXdi96SFBGeU1zdng2SUZqWmRXdnY2YXNianlpcVJHOTZtci9yUXhoMFBBbGwrUFlldTJZOGc4Vnd5bFVvR1psOGRqNGRXakVCVGtPYzBySUVDTmhWZVB3b3hwOGZqNjI3M1lzdTBvM2xtK0dUOXZUc0dUank3d21KWlVPMjFQNlNXeEtpdHpycS9LTDZob1Z1eTFvMUFHdlJaejZrMVp5OHN2QndDUGRUYjFwK2RsWkJiaDcvLzR1c2x6N2RwekVydjJuR3h3ZTJUM0VMejh3azBOYm05c0RVWlRDZW5Cd3huWWYrQU1Kb3dkZ0YyL25VVDYyVUxzMkoyRzVKUXNHRTBXQ1BraXhvL3RqeW1UQnVQRFQzN0Z2RGxKNk51bks0RHpJeWoxdGViMU4zNXNmNHdiMngvS21oR2FYYitkeE52dmJjS3M2UWxZdW1TU2EyMUxjNmNoQXVmWGx0VWZrUXcwYUYzUEJkYU1qdFkrcnUzRjAxaXl1bTNIY2V6N1BSMVBQcllBQ29VY2Q5NCtyV2JhbWZ2MWVDSXRGejl2VGtad2tBNGhJZm9Hai9mWHg3OUFVVkVsUWtQMEhpWENGVFhIYkdrWmR2SWRKamxFUk5SaEtNTlZxRDVRQlVpQTE1WFhGNm1pd296RStPZ0dwNytFZHdsRWVKZEE1QmVVSStWb05wYmVOQW1Bc3dGaTE0Z2dLSlVLV0N4MmFPcDl5NzkxMnpFb2xRclk3UUlPSjJlaHFLalNXYmpnWnVmVWx1aW9jSnc4ZGI1SjQ2Yk5LWkRKWkY0WFpkdHNEZ2lDQ0tWS2djQkFMUUlEdlplWDlrWVVKVGdFQVhhN0F3YTlGa3FsQWxubmlwR2JYNGJwMCtKdzFkemh6YW9DRlJpb3hXMUxKK1B5cVVQeHdjZGJFZFV6ek91Nmk4SWlaOVdwdGVzT0ltbFlOQ0xxSkNIbnNwMDMxY1VsVlNndXFXcnl2SGE3QUpWS0NVRVFHL3hHdnY3ekQvMzVDb3dZZnI2b1FsaVlBWXV2SDEvVGw4WDdCZlRScDlzUTI3Y2JKazhhNUxGTkVwMFZ1SnBhMTFGZGJmTmFYYTA1dmx2N082SjZkY0hreXdaajEyOG5VVlptd3FiTktSZzlxaDl5ODhwZFZjek9uQzMwZUsxREVEMXU0SUhXdmY3cWpzcEprb1FmZmp3SXdEbGRhMWhDYnlRbVJFT3BWSGdkdld0UFg2M1o2NXJ5TjJpQXM0L1FGTGZxZ000aytKZXRxZGl5N1NpR0o4Ymd6dHVuTmJpR3kycHpvS2k0Q2xhYkEvZi9hVFljZ29EcWFzbFYzRUNzS1oxWFcyMVJsQ1E0N0FKVUtnV25yM1ZRL0swUUVWSEhvWkJCMlUzZEpna080THdKdnVmTzZSN1BTNUtFMCtuNUtDeXF3dml4L2ZIbE43OGhJRUNOU1JNR1FwS2NDNlFUNDZNQm9HWWs1L3cvbnlhVEZXdlhIOEtvRVgyeGZlY0pUSmswR0psWnhkaThKUlZUSmcxQm41Z0lKQTZMeGc4L0hVUjVoUm1pSUdMSHJqU01IZDNQTFNtb3RmR1hGS3orY3ZkRnZVK1ZVb0ZQYXhiTEw3bHhJcTVmTks1RnlWS3Q2TjdoZVBiSlJiQjVLNk1ONEd5RzgwYmM0UkR4N0F2ZjRhbkhGNkpMN2ZTcHRCeUVoZXBSWmJSZzcvNTB6SjJkMk9CNUxCWTdCRUdFTmtEbHVvbC84WjgzSXJMT1ZLdS9QdjZGMjRMem0yOS8xK1B6Q3duV3VUVjE5ZWFqVDdlaGU3Zmdadld4YWNqQnd4azRlRGpqZ2w3NzF3Zm5vYWlvQ3RVV0d3Qm41YnRaMCtPaDBhaGMweUs5a1NUbmFGZjk1SzIxcjcrNk5tMUpSWGFPY3cyYlJxdkN5Nit2d3oxL21PNVdMS0c5Q1lLSUZaOXV3Ni9iajZGTG1BRWxwY1lHOS8zaUsrZGFvTVhYajIvMHVwQWtDY3RYYklIVmFzZTRNZjJSbUJEdE5tV3dycVYvZU0vdDhkMTNYSTdMSm5vbXpPUjdUSEtJaUtoamtBQnJhdHV1eDZtcnROU0l0Rk41QUlBMTMrM0ROLy9iaDRuakIwSVFST3pkbjQ1ckY0NUJRSUFhSjlKeVlUSlpNWGh3VDFjSjJycnJHRDcvN3k2WVRCYk1tVFVNMjNlZUFBQXNYVElKdWdBMXVuVjEza1JPSEQ4UTM2MzlIVDl2VGtacGlSRVNnT3NXZXUrTk0yM0tVSXdmTzZDbVpMRU1aZVZtaE5ZcEdmemorc1A0YnUzditQQ2RPenhlSzBvU1JFR0N6WDUrc2I5V3E0SldxMEoxdFEyMzMvT0IxM1BtNVpkN25XYTE0dDAvSUNCQTNlREl4cEdVTEhUckdvei91MjhPbnY3bkd2enozOS9qNmNjWFFxTlY0WEJ5SnNhUDZZK3ljaE8yYmp1R0syWWxObGo1clhhUmZVaXd6clZXNWErUGYrR3hYLzJSbkpKU0kzbzNVcmloclZ6TWREV0RYZ3VEWG90ak5XdG9aREkwdWk2cnltakI5MnNQb0tpNEVwSUVqNUxQclgzOTFTb29yTUIvdjk2RGllTUdZc2Z1Tkl3Zk93QU9oNEIzbG0rQ1hDN0QyTkg5R24xOVd4QUVFZjk2NlFjY081R0RXZE1UMExOSEtENWF1UTJBczhkUS9WTGExcG9lVDhNVFkxeEZFMFJSaEVNUTBhZG1mWkxESWVDRGo3Wml6OTVUQUp6cjdnQmcwZnpSc05vY3pwRWNBRnUySGNPQlEyZnhsd2ZtQWpnL2FscDNuUk4xTEV4eWlJaW9RN0JuV3lDVU82Q0piN3VtZWhhTEhXKysrek15TW90UlZtNXlUY0Vha2RRWE4xNDNEZ1dGRlhqbGpmWG9FUm5xK3VaMzI4NFQwS2lWR0RzcTF2WHR1N3FtbWxqcXNXejh1dU00Sm93YmdPaW84MDFNUTBQMHVQUDJhYTdIa2QxRGtEUXNCdXMySEliZExtREJWU1BSclp2M1pFNFhvSGFWK2pXWnJQakxZNnN4Y2Z4QS9MRm1CS28yNXJwbGEwVlJnaUNLY05nRkdQVGV1NzNYdnE2aHFWcDFiZHR4QXVsbkNocWRobE5RV0lHMGszbTRhdDV3OUk3cWdydnZ1Qnl2dmJVQi8zbjlKMHk1YkFnc0ZqdkdqZTJQaW9wcXZQWGVSdXcva0k3Ukk3MzNRc211cVhqWE5Ud0lDb1VjNzc5NWU3MXpsZVBKWjlkNFBOOVljWURXWUxjTHlNa3Q5V2dxMnRSMHRkcnR0UlhpMUdxbGExU3FwUUlOV3V6Y2s0YnlDak9tVFJucU5pV3JMYTQvd0RsMTY0MjNmNFpjTHNlTjE0OTNUUXRiZXRNa1pHZVhJam4xbkN2SkVRVm53ODcyb0ZESWNjTzE0M0RpWkM3bXpVbHlhL3I1ekwvK0I2dlZlK1BhaHg5ZDdmYllZTkJpK1Z1M282cktncGRlK3hHbjB3dHd4YXhoMkY2bnNFSkNmRyszMTZRY3l3WUFKRFZTNlkwNkZpWTVSRVRVSVZpU25kTk9OUEdHSnZhOGNGcXRDa3FsQW4zN2RzVmxFd1poV0h4dkxMdnpmZlNKaVVCazl4QlVWSnJSczBjbzd2bkRkS2hVQ2hRVVZHRG43alJjUG5Vb2REb05pa3VjYTFCcUU0YTRJYjB3ZldvY3Jsa3dxckhUQW5DTzBCdzhuQUdWU29FNXM3ejNncWt2T1RVTEFKQTBMTnBqVzBNakJwK3R1TWZyNHVqYTU1b3pWU3Z0WkI3U3p4UTB1c2o2MisvM1E2R1FZMGJOc1VhUGpNV3M2UWtZa1JTRGp6L2JqcDQ5d2pCa1VDOElnb0NRRUIyKytIb1BoaWZHZUYzTGNTYWpDRnF0Q2wyN0J1UFhIY2V4Zk1VV3IrZTg2NzRWWHA5LzlxbHJFVnV6T0w4MWxaWVo4ZFN6YTZDcXM4YkhZTkRpNU9sOFBQMVA3ODFBM2JaTGdFTVFNSFJ3THp4MC94VXRPcmRVc3daRUZDVTgrZWhDR0F4YWo1R3d0cmorN0E0QnI3MjVIbWN6aS9EblA4NXlxOVNtVU1qeDhBTlhJQ0RnZklKdHR3dXVkU3J0b1Y5c04vU0w3ZWJ4L09OL3ZRcEtwYUxtbW5WK1VGdCtQWXFmTnlmajM4L2RXTE9YQkljZ1Fxd3BmUjRZcUVWaVFqUUc5T3VPSlRkT2RFdHlxUE5qa2tORVJCMkNOZFVJbVU0QmRaK1dyeDFwaWZ2dm5kM2dvdlJCQTNyZytYOWNCNWxNQmtFUThmNktMUWdJVUx1cVVGVlgxNHprMUZtVGM5dlN5VTJlczZDd0FoK3YzSWFJOEVDVWxCcnh4anNiOGVCOWM1b2NpZGkweGZsTjliN2YwekZxUkYrM0JPSDlOMitIQkFtUW5OUFVnejUrNFFBQUd5NUpSRUZVbkJXdkdpNGgzWm9MblZLUFpXUEhyalRNblozb1ZtWjM2WkpKK0duRFllVGxsK1ArZTJkREpuTXVaTDk2M2doOHVtb0h2bHF6RjR1dkgrOXh2RU5ITWpCb1FBL0laT2RIeWQ1NS9WYlg5b0tDQ3Z6aitXL3h6dXUzNHZjRFoxQmx0R0RxNUNFNGRUb2ZyNzY1L29JYVFEWkh0NjdCcnJWTnRTd1dPdzRkeWNDNE1aN3JVakxQRmFPNjJ1WmFDSDh4YWhNSG05M2h0cDVxMTU2VDBHcFZTRXlJaGtJaGIvWHI3NjEzTitKSVNoYXVtRFhNNjVTMCtvMHZILy9iMWREcmZkOE0wMXRaNk5vS2dsRzlHbTU0V3IrS0d2a1BKamxFUk5RaFdGS00wTVlaSUZPMFVkV0JHazMxVDVISlpKQWtDUjk4dkJWcHAzTHg4QVB6WUtocHRsbWI1QVJvUGFlRVNRM00yRWxPeWNJN3l6ZERxMVhoeWNjV0lpVTFDOHMvMm9wSG4vb1N0OTB5R2ZGRG83eSs3bkJ5Sms2azVhSmZiRGZzK3owZHhTVkd0eDRkTFMwazRCb0ZrTTQzOFd4UUk3T1BTc3RNZVB1OVRZZ0lEOFExODkxTEVKODVXNGl2dnZrTjhVT2pNR2JVK2FscDA2ZkdZY3V2eC9EVGhrUG8yNmVyMjgxelJtWVJ6cHd0eEswM08yL1dGVFcvLzhyS2FwU1ZtMkN6T1pDVDY2elV0bTdEWWFRZXkwWk9iaW5HanU3bnVybStrSjQ0RjZLNHBBcXZ2TEVlR1psRjBPdTFTSWc3LzdzVEJCSHZ2TDhKMlRtbG1ERXRIamRlTjY3UnRUWU5xcm1RQmczc2dkV2YzT3V4T2VYb09XemZlUUxQUFhXdHE3UjBuWmQ1YU9uMWQvUGlpZERwTkZoOC9ZUm1oVHVnZjJRejNsTExwN01KWHZvSUViVUVreHdpSXZJNTBTVEFsbDZOME1rTmYrUGFGcnpkZkpXV21mRGh4MXR4T0RrVE4xdzd6bTJxV0cyMXBVQXZaV2dkUWsxcDJacjFDUm1aUlZqejNYNGNPSFFXZmFJajhKY0g1eUVrV0lmSmt3WkRyOWZnbmVXYjhhK1hma0QvZnQweGJmSVFUSm93eUhXelhsNXV4Z2NmYlVWb2lCNlBQbndWVHFUbDR2MFZXL0Rvay85MW5Uc2pzd2hoWVFib0F0UlFLQlJ3T0FSWWJYYVlqRmFVbHBuUXBZdkJyYTlNN1h2ZDlkdEo3UHF0NFI0eDdwK1BleDhhczltS2Y3MzBBNHdtQzU3ODh3SzNrWURjdkRLOCtPcVBDTkNwY2RjZGw3c2RSNkdRNDQ5M1RjZVR6M3lEZDVadmhpaEtyZ3BkYTc3ZkQ1VlNnWEZqM0VjTlRwOHB3SWNmT3orRGlQQkExLzdqeHZUREwxdVA0dERoakdZditqYWFMRkFxRktpc2FVd3FhNmdDUWlNT0hEcUw5MWRzZ1NDSStOUGRNOTBTbk5yMytNUWpDL0RKcXUzWStFc0tqcVJrNFU5M3owQnNYOCtwVllEN2RMUmFCcjBXS1VmUFlkL3Y2VjRUdDZvcUMzNC9lQlk5ZTRTNkpUaEE2MTEvNFYwQ2NWZWQ5VHd0WWFvcElGR2Z0NlQ2THcvTWRldWJNL1B5ZUl3ZjB4OFZsV1pzM25JVVIxS2NmWC9VWGtxWE41ZTNocXVOa1NRSmtDUVVsMVRCWkxaQ3FWQzRybitUeWZuZTZxN0ZxaTFrSUpQSjBLdG4rLzd0b3FZeHlTRWlJcCt6SGpVQ1V0dXV4L0dtZGtwUTdVM1l3Y01aZVBQZGpiRGJIYmpscGttWVBTTUJKMDdtNHQzbG15R0lFc3JLakFnTE0yQkFQOCtwTVpacTU2Sm5oeUFnL1d3aC92SFBieUVJQW1iUFNNQ04xNDEzNnpNemNuaGYvUHZaRy9EUnltMDRrcEtGRVVsOVhEZTF1WGxsZVBuMWRTaXZNT052RDEySmdBQTFraEpqOFBJTE4ySERwaVBZdWZza0tpdXI4ZGhUWHpYNHZoUUtPZDU2ZGFuYmM3WHZzVjlzTjB5OWJFaWpuOHZXN2Nkd09yMEFnaUM0VFpFTENGQmo1UEEraUlnSVF2ODZuOEhwOUFLOCtPcVBzTmtjZU95dlZ5TXMxTFBoWW5SVU9PNis0M0s4OWQ1R2JOdHhIT1BHOUVOSnFSRnBKL013YWVJZ0dHcWFRVHBxNHJ4c3drQk1HTnZmNjJoSVFseHZyUHY1c0t1aHB5Nmc4ZWxTKzM0L2d3OC8zdXA2N0swUmFrTXFxNnJ4K1JlN3NHTjNHbUw3ZHNOOTk4ejBhRXBheTJEUTRrOTN6OFNJcEQ3NDRPT3RlUHFmMzJMWmtzdHcrZFNoSHZzS05jMDA2eTZXdis2YU1mam8wMjE0N2EwTkRjWVRGcXJIN1V1bmVEemZXdGVmUjV3MXY0L0dFb2J2MXg3QUQrc09vcnJhNWhyMXJFdWpVYUZiVi9kQ0IvVVg4T3YxR3RmSTNNSERaNUdSV1lTRStONk5Kcksxc1FtQzZEWk44NXYvN2NPWnM0VklPNVhYWUY4Y2Iyb0xlR3pZZUFTLy9Ib01Db1hjN1hNeEdMVHVhN0ZxMWx6MTZobUdaNTVZMU96elVQdGdra05FYlU0bTAwS3ZtdzJ0T2drS1JRUmtNdC9QMy9ZM2ttU0ZJQlRCWWpzRWsza0RKTW43TjZvZFZXM1JBVzFjdzkzSTI0TFJaQVZ3UHRrWm5oaURlWE9TTUhSSVQ5ZTZpa0VEZXFCN3R4QUVCS2d4ZUZBU0pvd2I0SFV0Z3lDS2lCdlNDK0ZoZ1lqdDB4VjMzVDRORVJGQlhoTWlBSWlJQ01MZkhyb1NwOVB6M2RZVFNKSUVyVWFGbXhkUGRCc3QwT3MxdUdiK2FGd3pmelFLQ2lwd05yUEkrWTJ6eVFxNzNZRzZCYTdDUXZVSUR0TFZQUjBjRGhGaG9YckU5dW1HcVpNYlQzS3FqQlpvTlNwblU5STZTWTVNSnNQMWk4WjY3TityWnhqaWgwWmh5bVdERzN5L0FEQnVUSDhvbFFyRUQ0MkNUT1ljTlhqemxhV3dXYytYdk80U2FzQmxFd2MxMm5BeXVuYzRpa3VxRUJLaXc3MnpaeUFrUk9kMXYxb0pjVkVJRE5RaUpGaUhtT2dJWERHcjRaNDk5UW1DaUl5c0lzeWJrNFRyRjQxdFZzZjdjV1A2STZwWEY3eTdmRE1HRGZTK1BrZWxVcUpQVElUYlNNN1kwZjB3ZG5RL2lLTFU0QlN2aHM3Zld0ZGZmWGE3QUlOQjY3VUphYTJCQXlQUi9VQXcrdmZyanNzbWVGYnV1MnJ1Y0Z3MWQzaURyNi92ei9mTWdrYXJjaXQ2NEUzdGRXT3pPUkFRY0g0S2FYQ1FEbWN6aXRDL1gvZEcrek41SE0vbWdOWHF3SzAzVDhhU0d5YzIrM1hVTWNreWMrZTNUOTAvSXJwZ2FjODhnaTZUZHlKODhrNmZuRjl3cUNHSlRmL0Q3bzFhTlFUQmdjdWdVTFIvTDR0TGxTQ1VvS0xxRTlqc3h5N285VEs1Q0lYUzFzcFJOUzcvZ1RRNENtM290VHIrZ2w1L2JQVHZtSjMrM3hhL3p1NFFrSnRiaHFDZ0FJU0d0RytDMVJoUmxOcHRuUWsxemVFUUdreTRHbE4vdWgvUmh0Z2JNR1RmU0YrSDRaZWllM3puOW4vYmhkMjFFQkUxZzFvMUJHRWhEekhCYVdjS1JSZUVoVHdFdFdwdzB6dDNBSklvd1pKcWF0UCtPQTFSS1JXSTdoM2VvUkljb1AwVzBsUHpYRWlDQXpEQklmSWxUbGNqb2pZaGsya1JITGpNOWJqS1hvVnRlVHR3enBnTms4UGt1OEQ4bEY2cFI1U2hGeVpIVGtLZ3lwa3NCQWZlaXVLeUp6djgxRFY3aGhXaVVZQzJuZGZqRUJHUi8rSklEaEcxQ2IxdXRtc0VwOHBlaFU5UHJzS0o4alFtT0czRTVERGhSSGthUGoyNUNsVjJaOE5LaGFJTDlMclpQbzZzYWRZVVo3emFoQXRQY3VRNkJRU3p0YlZDSWlKcWRZTFpDcm51d3F2RlVjc3d5U0dpTnFGVko3bCszcGEzQXhhaFk0OG0rQXVMWU1HMnZCMnV4MXAxOHhmZCtvb2x4UWhGa0JLcXFBdHZBcXFNVU1HU1Y5eUtVUkVSdFM1TFhqR1VFUmZRTzRrdUNKTWNJbW9UQ3NYNXNwL25qTmsrak9UU2syM0tjZjBzVnpTdmo0Z3ZXWktOenRMUkY3RitRWmRvUVBITzVOWUxpb2lvbFJYdlNJWStxZjNYSGw2cW1PUVFVWnVvV3lhYVU5VGFsOUZ1ZFAwc2wxMzQ2RWg3RUNvY3NHZFpMcm8vVHZDTU1HUi91YlhodHU5RVJMNGtTVGozNVJZRVRROXRlbDlxRlV4eWlJaklaNnlwem9RczRDS1RIUDJvSUFnQnBjaGF2Ymsxd2lJaWFsVlpuMitHcEMrRGZwVDNSckxVK3Bqa0VCR1J6MWhUakpBcFpGQVBicnpwWDVOa1FPVGZZM0RxdFZVby9lMW82d1JIUk5RS1N2YWs0dFFicTlEOThaaUxtcFpMTGNNa2g0aUlmS1k2MlFoVmJFQ3JWQnpTOU5haTV3dDljT2krRjVHMWFoT25yaEdSYjBrU3NsWnR3dUUvdjRTZS8rb0RUZStPUFgzWTM3QlBEaEVSK1lUa2tHQTdab0poWHVzVlI5QWxHdEI3ZVg5a1BQY2x6cTNlaEY3WFRVWDRwQVJvSThPaDBHbWFQZ0FSMFVVUXpGWlk4b3BSdkNNWjJWOXRoUkJRaXQ3TCt6UEI4UUVtT1VSRTVCTzJkRE5FaTNoUi9YRzgwZlRXSXViOVFURHRyMFQrNW5WSVgva2xIRVYyaUdhaFZjOURSRlNmWEtlQU1rSUZmVklnd3U0TGhYN1VJRTVSOHhFbU9VUkU1QlBXRkdmUkFXMmN2dlVQTGdQMG80T2dIODFGdmtSRWx5S3V5U0hxQkdRS0FaS0QzMG1RZjdFa0c2SG9vb0l5a3RQSWlJaW9kVEhKSWVvRWxJRkdDTWFMckQ1RjFNRllVa3pReE9rNWxZT0lpRm9ka3h5aVRrQVphSVM5TXRqWFlSQzFHcUhZRGtlZUZRRUo3UDVOUkVTdGowa09VU2VnaThsQ2RWWXZpRGFWcjBNaGFoV1dtaWFnbWxZdU9rQkVSQVF3eVNIcUZBeUQwaUFKQ3BoT3hmbzZGS0pXWVVreEFrb1pOQU01RFpPSWlGb2ZreHlpVGtEYnZRRGF5QUtVN0J3UFNlSUNCdXI4ck1sR2FBYnBJVlB6bnlFaUltcDkvTmVGcURPUVNZaVl2Z1hXZ3E2b1BCTG42Mmo4a2lSS1hwOTMyQjBYZER5TDBZTENNNFVYRTVMZmt1d1NyTWROME1hM1FlbG9JaUlpTU1raDZqUjBmVElSR0hjVWhldG53bHJRMWRmaCtKU3B6SVJ2bnZ3SzJhbm5QTGFWNXBUaTZ5ZStiSEdDOGRhTnIrUHcra051enpsc0RyeCt6U3M0c3VGd2kyTTBWNWp4OWsxdklIbmprUmEvMXQvWjBreVFIQkswOFN3NlFFUkViWU5KRGxFbjB2M0tEVkIxS1VYT0Y5ZkNXdEROMStINGpHQVhrTElwR2VlOEpEa3lBS21iVTFDVTBYU1NZeTQzUXhSRkFFQmxVU1c2OVhYL1RMT1Bua05WU1JWNkRPclo0aGdWU2dVQUlHSG1zR2J0WDVwVGlveERaMXQ4bnM2b09wbEZCNGlJcUcyeHV5QlJKeUpYMmRGcjhkZkkrZUphWkgyMEJGM25iRVRRc0ZUSVpONm5Xdmtyb1dZS1dmL3hBenkyMVg0U2ZVYzJYYVFoZWVNUjdQMXFENWE4Y2d2a0NqazBldmVtbEtkMm44U2dTWU1SRVJQUjRoaHJrNXhhRnFNRmE1NytHamF6emV2KzVYbGxxQ3Fwd2g4K3ZCdVJBeUpiZkw3T3hKcHFoTEtiR3Nwd1Znc2tJcUsyd1NTSHFKTlJHb3lJV3JZSytXdG5JLytIdVNqYk93cGRKdTZHdm44NjVHcTdyOE5yRjNhcjgzMEdCQVY0YkJQc2d2T0hadFJuS0QxWGd1aWtHSFRwSFE2WnpQTUZSN2NleFlLL0wyenc5Yis4dnhuamJoZ1BYYkNYQ21IMURxZlJhM0RGZy9Ody9OZWpHTDk0b3NmdTYxNytFU1haSlg2ZjRFQnlGaDNRSmdYNU9oSWlJdkpqVEhLSU9pRzV5bzRlQzlmQ1BEd1pSWnVtSVhmTmZNZ1VBZ0o2WjBNVlhBbUZ6Z1NaNnNJV3pIc2pRUTZwaFczcHUxL1ZhcWYzWURWWklaUEp2Q1k1OW1wYnpYL3RDQWowM0Y1WHpva2NUTDk3aHZPQkRKQWs0TkNQQnpGc1RpTE9wV1RCWEc3Q2x1Vy9vQ0E5Ly8vYnUvZm9xTXM3aitPZm1jbDF5RDBraEVnSTF3UWtnWkNLQ0doQktwSUFWYUJDZGV1dXg3clZidDJ0RnJ0bmQ5M0Riczl1NitudWNlc2VPYnZuVkdGMTFlcFIxNjVMaTBMRjJsYmxJaGN4aVVBUUlnbUVKR1p5bjVuTUpmUDc3UjhEQXpGQm9HWXk1SmYzNjYvZi9DN1BQUHc0Qi9MSjh6emZSd25KaWNyTXoxVEw4V1lsamtsVXh2aE1uYXBwa0JFeXRPeDd0dzVvMjJZLy83N3E5cC9RZTgrL3E3dC85bWR5Sk1RcDZBOHFQckgvS0ViejhXWk5uV2Y5RXVGOUxYNzF1WUpLcE9nQUFDQ0tDRG5BQ09hY1ZLL0NQMzlXdnVaY3VZOFd5MXMvVWQ3NkF2VjFwOG9NT1M3ZHdPV0tOMlJlNlpTNEtJWWNiNWRYeVduSnN0c0hMaXZzN2U2VnpXNlR1OTJ0dE55TGp4WUVlZ05xUHRha2R6Yi9Wci9iOG83OEhyOWUrZnVYNU8zMHFyTzVVNjZUcmFwOGVLWG1yaXJYayt1ZjBOTDdiMUhKTGFYNmoyOXQwdngxTitpNjFmUDAwMXQvb3BsZm5Ta3BQSUwwd29ibkZPb0x5V2F6S2REcmx5UTk4NzB0a2UrczJWbXQ5TngwdWVwZC9VWnNETU5RVSswWkxmbjJ6VVAxaXE1YXZ1cndlaHlLRGdBQW9vbVFBNHgwTmxOSjQ4UDc2RVJMcUM5QnBuR2xkVXEyWFBxV1AxS1BxMGVwWXdmL0libmIxYTJ4aFRucWJPcFEvb3o4aTdaUnQrK0VaaTB0MGRwL3ZFT1M5QzhWaittYmo5MmxyQW5aYWp2VnBqZWYyS2E1cThyVmZycE4zYTNkbXI2Z1NIMkJQcm5xVzVVM0xVK1M1UGY2RlorY0lFbHl4RHQwejZaN0krMVg3ZmhJci8zb1ZkMzduL2YxKzk3V1R6L1Q2WTlQOXdzNVRiVk5DZ1ZEbWxCUzhNZTlrQkhFVitXV0xkR3V4T2xmUE1vR0FNQ1hRWFUxQUNOT1IyTzcwdk15QnIzVzFkeXBjVlBIcWYxMDJ4ZTJjV3hYclpiY04vakl5ZDVYZHV2MlI5ZElDb2VWa3ErVktuRk1vcHBxejhodXR5dXZhTHlDdnFDTWtLR0VzeUhuOCtyMm5SajBmRlpCdHM3VU5uN3UzdU9hVUZKdzBiYXN4Ri9qVnRLMVRpbU9UVzBCQU5GRHlBRXc0clRVdGNqdjhTdlFPN0JTbWF2ZXBleUNiSGs2UEJkOTN1L3hLeU12UTFrVHNnZGM2M0gxcUhUNWJLV09UVlZmb0U4SHR1N1hvbStGQ3dYVTdhOVR3ZXlKaWt1SWs4L3RreVFsT2hNSHRHR2FwazU4Y0Z5UzlPckdsM1hrZDRjajF4eHhEbm5hKy9ldDl0MWFGZDg0NHpMKzVDT2IwV3NvY0t4WGlVeFZBd0JFR1NFSHdJaHo1a2lqcmwweVM4Ly80TC9WMGRqZTcxcFQ3Um1OblpRanYzZndFQ1JKdlQyOWcxWTRrNlRlYnErOG5WNUowcjVmZnFDaWhjWEttUnplZkxYMnZhTXF2aWtjUmlJaFo4ekFrRlAvNFVrRmZlRUtjQlVQcmRDYi83NU5MLzcxQzVIS2IyazVhV3IrcEZtUzFOWFNxZE9IVDJuVzBsbFg5QTVHSXY4Umo4eVFxY1JTOXNjQkFFUVhJUWZBaU9LcWI1V3Z4NmU1cThwMTNlM3p0UG4rcDlSNnNsVlNlRU5QVjROTEUyY1hLbS9hZUIzYlZUdG9HeGw1R1lwTE9MOGtzUy9ZSnlOazZJMmZiVlBqa1VZVkxTeFdqNnRIaDk0NHFHVVBMcGNrdFRXNDFIeXNTYVhMWmt1U2ZEMjlpaytLbHlOK1lJR0hxaDBmYWQ3YTZ5VkpxV05UOVkwZnJWUHRlMGNqb3p2VGJwaXVROXNPU3BJTy91cWdKczJkckl6eG1VUDBocTVlL3BxelJRZEtxS3dHQUlndVFnNkFFZVg0bnVPYU9uK2FFc2NrYWs1bG1kSnkwL1RTMy94Q2htSG8yUHUxeXBtVW80eThERTFmV0tTRFd3OThZVnN0eDV1MVk5TjJiZjdPVXdyNmc2cDRxRkp6VjVaTE51bU5KMzZ0Mng5ZHE2U1VKRW5TM2xmM3FHUlpxVkt5d3FNUTNpN3ZvQ1dxdlYxZW5UeDBVdVczWFJjNVYxZzJTZGZmTVQreXFlamtyMHpSa2Q4ZlZuZHJ0L2I5Y3EvbXI3dGhxRjdQVmMxWDVWWjhRWkljbVd3Q0NnQ0lMa0lPZ0JHbDV1MXF6VjFSSHZrOGY5MEN0VFc0MU5YVXFRTmI5NnRzWmZoYVpuNm0vRjUvWkZyWTU3M3d5SE42NXNFdHlyb21TOS9aL0lBU2toTmtkNFQvU2R6enltNlZyL3BLcERwYloxT0hQdHArU0RmZnR6VHl2S2ZESTJmR3dCR0pQYS9zMXVKN2x3d29JckR5a2E4cjg1b3NTZUZLYk1VM3p0Q1dCNTVXU2xhS1pwd3RRMjFwNXRtaUEreVBBd0FZQm9RY0FDUEdaM1V0OG5SNE5HUEorVkJRY2t1cGJ2elRyNnJIMWFQT014MmF0K2I2eUxXNUs4djEyNmQyRHRyV2ttOHYxVjg4OTZEbXJiMWVqcmp6VTg0K3EydFJmbkcrcGk4b2toUXVJckQxcC8rbnhmY3VpWVFVS1Z5Z0lDVzcvOW9TVDRkSDNTMWRtbE5SSnRNMEk4OFBKbi9tTmVwczZ0Q0NPeGZKWnJOK3BiSGdhWjlDblgwVUhRQUFEQXRDRG9BUjR3L1AvbDZWRDYvb3R3bG9YRUtjYnZudU11M1k5S1p1L2N1S2ZvVUE1bFNXNlZSMWc0Nys0Y2lBdGliTW1xRDBjUmVVb1RZbDB6Q1ZPMldjQ3NzbVJVN3ZldkU5T2RPZEF3b1ZkRFYzS2owM3ZkKzUvYS92MC9MdlY0YWJNeTRlY2x3Tkx1MTQ4azJWZksxVWIvLzhMYmthWEpmL0VrWW9YMVY0UFE1RkJ3QUF3NEdRQTJCRU9GWGRvSVRrQkJVdEtoNXc3ZTJmNzFUTzVGek5YVlhlNzN4OFlyd1cvc2tpL2U4L3Z4WXBUbkF4cG1uS01Qb0hrc1B2Zkt5R3FnYXQyZmlOQWZjM2Y5S2tySUx6SmFnTncxRHByYk9Wbk5aL25ZNzV1VFk3R3R2MWkwZWUxMjEvdTFycmZ2eE5UUzZmb2kzM1A2VzYvWVB2cTJNVi9ocTNiRTZIRWlZbnhib3JBSUJSZ0pBRDRLb1g5QWYxd1d0N1ZibGg1WUJydTE1Nlh6MnVidDMyZDZzSGZYYkJYWXVVbHB1bS8vcnUwenIyL3VEVjFxUnd5REVOSS9LNStxMHFmWHFnVHV0L2NxZGtrdzcrK29CTzE1eVN0OHVycWgwZnFmRklvd3JMQ2lQMzIrMTJaVjB3bmMwSWhkdTZNT1MwSEcvV3F4dGYxcHFOYXpWenliV1NwTlViMTZxd2JKS2VlK2haYlh2OFYzSzN1eS96cll3c3ZtcTNra3BTWkhOWWYyb2VBQ0QyNGk1OUN3REUxcDZYZDJuNVgxVXFQdkY4VlM3VE1QWE81cmVWbEpJMDZFakxPWEh4Y1ZyLzR6dTE1WUduOWVFYkI1VTljYXl5Q3dadUFtcjBHUW9GUXpJTlV4Kzh0bGZPREtkVy92RHJrZXN6YnBxcDMyemFyZy9QbG42ZVUxR21ncEtKRi8zZWM0SHBYTmlwZnF0S3RlOGUxVjMvZXJkU3g1NWZsK0tJYzJqOVkzZnFOMDl1MSs2WGQrbmcxZ082OXVaWnF0eXdVczUwNTJXK29hdWI0UWtwY0tKWG1ZdXpMbjB6QUFCRGdKQUQ0S3EzOEs0YisrMUg0L2Y2dGV2Rjl6VnJhWW5HVGN1NzVQTTVrM1AxMFA5c0dEQ1Y3RUlaK1psS1RrdVd6KzNUbk1xeVNPbm9jNXpwVHQzKzZCb0ZlZ01xV2xTc09SVmxYL2lkNTZhK2RiVjBxV1pudGNaTkhhYzcvbW45b1BmYTdYWlZQTHhDVStaTjFTZTdqMm41OXl2NzdlTXowdmsvZGtzbTYzRUFBTVBIVm45bTllQ2xmd0RnckZCZmdremp5bWEzNXVWc2lSdy9YdlhFVUhkcHlKbUdLWnQ5NktaU2VidThhdjMwTTJYbVp5bDFiT3FRdG4wNWZqajdCNUhqNXRiN3J1aFptOTJRSXk0d1pIM3AyTnlvanMxbk5HbG51ZXdwQXpkUEJRRGd5eXJNZjczZmY3VFcrVlVoQUh3SlF4MUNuT25PZmxYYVJqTi9qVnNKVTVJSU9BQ0FZVVBoQVFCQTFKaUdLVitOaC8xeEFBRERpcEFEQUlpYTRFbS9ESGRJU2F6SEFRQU1JMElPQUNCcS9OVTlrcVNrMllRY0FNRHdJZVFBaUFyVDlFZU94OFNOaVdGUFJwK1UrUE9Cd2pCOU1leEplSDhjUjFxYzRndllCQlFBTUh3SU9RQ2lJaFJxalJ3WHBFeUlZVTlHbndsanJva2NHeGY4UGNTQ3I4b2RMaDNOSHFBQWdHRkV5QUVRRmI3QWg1SGp4ZU52VXBLRDMrUVBoeVJIa2hhUHZ5bnkyUmM0RkxPK2hMcjZGR3p3c1Q4T0FHRFlFWElBUklYSHUxMmhVSnNrS1RVK1ZmY1UzYTBaR2NYOXBsSmg2S1RFcDJoR1JySHVLYnBicWZIaFNtYWhVSnM4M3UweDY1Ty94aTFKU2lia0FBQ0dHZnZrQUlnSzAvU3BxK2RaWldVOElpa2NkRlpOWEJIalhvMHVYVDNQeUl6aG1oeC90VnMyaDAwSk01MHg2d01BWUhSaUpBZEExQVNDaDlYZStXK1JFUjBNajFDb1RlMmRqeXNRUEJMVGZ2Uld1UlUvTlZsMko1dUFBZ0NHRnlNNUFLSXFFRHdzVjhjL2FJeXpRa2tKWmJJN2NtUzNzVDVucUJtbVQwYW9WYjdBSVhtODIyTTZnbk5PNEtoWHFTdXlZOTBOQU1Bb1JNZ0JFSFdtNlpQYjg3cmNudGRqM1JVTW8rd05CVW9xUzR0MU53QUFveEFoQndBUUZhbXJjbUxkQlFEQUtNV2FIQUFBQUFDV1FzZ0JBQUFBWUNtRUhBQUFBQUNXUXNnQkFBQUFZQ21FSEFBQUFBQ1dRc2dCQUFBQVlDbUVIQUFBQUFDV1FzZ0JBQUFBWUNtRUhBQUFBQUNXRWhmckRnQzQrdGxrU25ZajF0M0FNTEhKakhVWEFBRDRVZ2c1QUM3SkhoZU1kUmNBQUFBdUc5UFZBQUFBQUZnS0lRY0FBQUNBcFJCeUFBQUFBRmdLSVFjQUFBQ0FwUkJ5QUFBQUFGZ0tJUWNBQUFDQXBSQnlBQUFBQUZnS0lRY0FBQUNBcFJCeUFBQUFBRmdLSVFjQUFBQ0FwUkJ5QUFBQUFGZ0tJUWNBQUFDQXBSQnlBQUFBQUZnS0lRY0FBQUNBcFJCeUFBQUFBRmdLSVFjQUFBQ0FwUkJ5QUFBQUFGZ0tJUWNBQUFDQXBSQnlBQUFBQUZnS0lRY0FBQUNBcFJCeUFBQUFBRmdLSVFjQUFBQ0FwUkJ5QUFBQUFGZ0tJUWNBQUFDQXBSQnlBQUFBQUZnS0lRY0FBQUNBcFJCeUFBQUFBRmdLSVFjQUFBQ0FwUkJ5QUFBQUFGZ0tJUWNBQUFDQXBSQnlBQUFBQUFBQUFBQUFBQUFBQUFBQUFBQUFBQUFBQUFBWXhmNGYrMEg1UWpGRkg5SUFBQUFBU1VWT1JLNUNZSUk9IiwKCSJUaGVtZSIgOiAiIiwKCSJUeXBlIiA6ICJtaW5kIiwKCSJWZXJzaW9uIiA6ICIzMyIKfQo="/>
    </extobj>
    <extobj name="C9F754DE-2CAD-44b6-B708-469DEB6407EB-7">
      <extobjdata type="C9F754DE-2CAD-44b6-B708-469DEB6407EB" data="ewoJIkZpbGVJZCIgOiAiMTU4MzMyMzMzMDU0IiwKCSJHcm91cElkIiA6ICIxNDExMDg3ODkiLAoJIkltYWdlIiA6ICJpVkJPUncwS0dnb0FBQUFOU1VoRVVnQUFBMXNBQUFJRkNBWUFBQUFreitjMkFBQUFDWEJJV1hNQUFBc1RBQUFMRXdFQW1wd1lBQUFnQUVsRVFWUjRuT3pkZDNRVTFRTEg4Vjk2Z1FBSlNlaTk5dzZLZEpRT1VnUVZwVDRpb0JRYklpSXFLQW9paWdpSWd2UU9VZ1NwZ3ZUZWlSUXg5SmFFQk5KNzl2MFJXQW5wbU1rRytIN080UngzYnBrN3MrL3AvcmgzN2xpWlRDYVRBQUFBQUFDUHpNckt5dXJoWTlhV0dBZ0FBQUFBUE9rSVd3QUFBQUJnQU1JV0FBQUFBQmlBc0FVQUFBQUFCaUJzQVFBQUFJQUJDRnNBQUFBQVlBRENGZ0FBQUFBWWdMQUZBQUFBQUFZZ2JBRUFBQUNBQVFoYkFBQUFBR0FBd2hZQUFBQUFHSUN3QlFBQUFBQUdJR3dCQUFBQWdBRUlXd0FBQUFCZ0FNSVdBQUFBQUJpQXNBVUFBQUFBQmlCc0FRQUFBSUFCQ0ZzQUFBQUFZQURDRmdBQUFBQVlnTEFGQUFBQUFBWWdiQUVBQUFDQUFRaGJBQUFBQUdBQXdoWUFBQUFBR0lDd0JRQUFBQUFHSUd3QkFBQUFnQUVJV3dBQUFBQmdBTUlXQUFBQUFCaUFzQVVBQUFBQUJpQnNBUUFBQUlBQkNGc0FBQUFBWUFEQ0ZnQUFBQUFZZ0xBRkFBQUFBQVlnYkFFQUFBQ0FBUWhiQUFBQUFHQUF3aFlBQUFBQUdJQ3dCUUFBQUFBR0lHd0JBQUFBZ0FFSVd3QUFBQUJnQU1JV0FBQUFBQmlBc0FVQUFBQUFCaUJzQVFBQUFJQUJDRnNBQUFBQVlBRENGZ0FBQUFBWWdMQUZBQUFBQUFZZ2JBRUFBQUNBQVFoYkFBQUFBR0FBd2hZQUFBQUFHSUN3QlFBQUFBQUdJR3dCQUFBQWdBRUlXd0FBQUFCZ0FNSVdBQUFBQUJpQXNBVUFBQUFBQmlCc0FRQUFBSUFCQ0ZzQUFBQUFZQURDRmdBQUFBQVlnTEFGQUFDQWJHSGk1dC9WYVB5WWROZS80TytuY2lQZlM3V08yeEF2TFR1MFAxMzlOWnZ3aFRiL2RUTFpzc0x2RDlMYTQwZlRQYmIveW0ySWwxWWVQWlJsNTRNeGJDMDlBQUFBQUVDU3J0KzVJKy9yVjlOZFB5NCtYdjRod1pseTduTzNidWo0MWN2eXpKVTcyZkx3NkNqRnhNZWwyc2VNbmRzMGZNWGlSenAvNE9RWnFaYTdEZkZLc3c4YmEydjVUL3Jwa2M0UFl4QzJBQUFBOE1UNGFPVVN2VlNybm1vV0s1R2hkaHU5VDhvelYyN2x5NVZiNTMxdkpWdm5WdERkWk12SzVNdHYvbWNiYTJ2dEhURTZVWGxRUkxoYWZQdVZ2dXJ5aXBxVnI1U29iT1hSUXhxLzRiYzB4emUvMzV2cU1YT2FmdWplVzNWTGxFcFNQbWJ0U3UzM09aOW1QOGhhaEMwQUFBQThNYVp2MzZyS2hZb21HN2FpNDJKMThJS1A3R3hzVks5azZVUmxTdy90VS90cU5mVHhxbVZhbGNMeXZZOVhMZFBIcTVZbE9mN3dyTlNENFV1U0FzSkNKVWtGY3VkSlV1YnBrc3Y4ejhFUkVRcU5palIvdmhNV3BodDM3MGlTNnBjdUswbXlzckpLMG9jaytRWUhxVnorZ3NtT0c1WkQyQUlBQUhnQytZZUVhTktXOWRwdzZvUXVCOTZXeVdUSzFQNkh0MjZ2NGEwN1pHcWZSdG5nZlVJcmp4N1M3dlBuRkI0ZHBZL2JkVW9VdG81ZHVhU3pOMjlvWXJmWDlXeXBNdnFsOXh0SituQWI0cVdadmQ5UTU1cDFEQnZuaEUzck5IWGJadlBuWWNzWGF0anloWklTQWwzZUhEbDEzdmRta25heDhmSHl2bjVWZlJzME1XeHNlRFNFTFFBQWdDZk0yaE5IOWU2UytZcUtqVld0NGlYVXVtcDE1WEowek5SelBGZTYzQ08zOVFzT1N2WjRaRXgwcXVYMnRuYks0K3lzSVl2bmFzRyszZWJqOTU5bnVqL0RkUGpTQlIyN2NsRi9uUGFXSlAzamUwdGRhdFhWNkJlN3FPMzNFK1JrWjVlbzMybC9icEVrUFhNdmdHVmtHV0VKRDAvWldpZmVjKzdoT2tFUjRaS2ttOG0wOTN2Z21iTlI3VHZwdzlZZHRQcllJUTFlTkZkVFgrK2pEdFZxbWNzckZ5NmlFOWV1SkJuWHNjc1hGUmtUbzJkS2xVbDIzTEFjd2hZQUFNQVRaTzJKbytyMXk0OTZzVVp0VGVqYVhlNDVYU3c5cENUS2YveitJNVUzcTFCSkt3YStyWS9iZHRUZ1ppMTFPZUMydWszL1hnZEdmcTV6dmpmVmJmcjNrcVRGQi9hb2NibUtlcjlsT3cxZU5FZURtN2RVdHpyUFNKSmk0dUxrYUdkdjd2Tnl3RzJ0T1haWVVzSVNQVW1xTjNaVXN1ZFBiaG1oOTVpdlZUQ1BxL2x6WEh4OGl1MUgvTG9rMWV1MnQ3R1Z2WTJ0ZHAwL0owbXl0YmJSN2RBUUZjdnJuakN1RXFVMTdjOHRpb21MazUyTmpibmRsdE9uWkc5anE4Wmx5NmZhUDdJZVlRc0FBT0FKNFI4U292ZVdMdENMTldwcmRwLytsaDVPaW1ZbXMweFBrdWJ2MjZVZDU4NmtXSjd2M2s2Qm5ybHlKOW8xc0V5Ky9BcU5palFIa0crNnZhN1hubmxPa2pSNDBaeEVmVVRHUk12WjRkK3dOZnEzWDJWbmE2dlk2T2hFOVE2TS9OejhiSlRKWkZMZW9XOW9WcC8rNmxpanRpUnAvNFYvMUdiUytFUnRURXArUjhDQXNGQ1ZHZkdPNXZRZG9BN1ZheVVxbTcxN2g5NWJ0c0Q4T1NJNldwdThFN2FmSDdkK2pRTENRclZpNE51cVhieWttbFdvcEs4M3J0V2U4K2ZVcEh4RmM1dFZSdytwYVlXS2NuRjBTdmErd1hJSVd3QUFBRStJU1Z2V0t6SW1SaE82ZHJmMFVGS1Ywbk5QdTgrZjA0NXpaeDdwdWFnYVJZdHJvZGNndVEzeE1zOVFQU3dxSmtZeGNYRnl0bmVRSlBuNCtXck44U1A2c3ZQTHFjNDZSY2ZHU3BMc2JWUC82UndYRnlmckZNNmRYaXVQSGxLMUlrVzE4Kyt6ZXVlRk52cjE2RUYxbVRaSmF3YS9wOXJGUzZwZ0hsY3RPYlRQSExaMm5Ec2pIMzgvamU3WTlUK2RGOFlnYkFFQUFEd2hOcHc2b1ZyRlMyVExwWU9XRkJVYm8vRG9LTzM5SjJGcmRJOTdPd0FXZC9mUTJFNHZKOW1PWFVwK0tlSHJNNmFtZXA2SW1Kai9OTHNVYnpKcHlyYk5HdFNzaFhiK2ZWYk9EZzVhOHNaZ3ZUcGppdWJ1MmFudlh1bWhIczgyMUhlYjEydFV1MDRxNU9xbUNSdlhxYlJuZnJXcVhPMlJ6d3ZqRUxZQUFBQ2VFSmNEYjZ0MTFlcVdIa2EyYy96cVpRMWRQRStTVk1RdHIyb1VMUzRwWWNuZmdDYk5rMnhhY1dEazUwbmE5NTgzVXlzR3ZxMGlibmtsU1NldVh0WWI4MlltcWhjU0dhSEFzTkFVWDBEY2U5YjBWTWU1NU9BKytRVUhxWFBOT3VibGp3NTJkbHJrTmNnOFcrZlZxS2wrM0w1Rm42NVpvYlpWYTJpdno5K2EwM2ZBZjU1Umd6RUlXd0FBQUU4SWs4bVU2YnNPUGdtcUZpNnFHYjI4Wkdkam8rZktsTk95US92VXRId2xGWFoxUzdaK2JIeWNKbTc2WFZOZjZ5TUhPenZ0OHprdk94c2JOU2hiVHZZMkNUK2ZjenM1YVdLMzE1WEgyZG5jempjNFNMV0xsOVRVMS9vazZpKzlMelUrY2ZXeStqZHBMaWQ3KzBSMUhCL1lQZEV0UjA2TmJOdFJ3MWNzMWdidkUycFJxV3FTNThDUWZSQzJBQUFBOEZoYmRtaS9WaHc1b0E5YXRVKzIzTW5PWGwxcTFUVi9IdkhyVXZWcjFGU2ZkZWlTYkgxN0cxdHQ5RDZwdHhiTzF2U2UvYlQ5M0dsVkxWelVITFNraEUwNitqUm9uS2pkZWQ5YktsK2c0Q08vMVBoL0RadWtHQUFmMUxSOFJUblkyU2tpT2xyTkt5UmRBb25zZzdBRkFBQ0F4MHBzZkx4Mm5EdXRoZnYzU0pJR3pQOUZOWW9XVjI0bjV5UjFQMnJiVVZVS0Z6Ri92aDBhb3ZEb0tKWHh6SitrN24ybFBQTnBlcy8vcWUrczZmSVBDZEgrQytmMVNmdk9xWTRwUERwS3A2NWQxY3QxbjMzRXE1TEs1aXVRWnAzMXA0NXI4TUk1eXUza3JLS0Y4dXJEWDVmbzJwMUFmZFMyb3h6UzJNQURXWTl2QkFBQUFGa2lOQ3BTUnk1ZFRMSDhadEFkU1FrNzdLVm15cmJOMm5yR1c4NzJEdXBWdjVINk5HaXNxb1dMU3BLc3Jhd1VGaFZwcnZ0K3k3YUoydjUxL1pva3FXTEJRcW1lbzEzVkducS9WVHVOVzUrd3hPOXYzMXU2SFJxUzR1WWphNDRmVVhSY3JKcVVxNUJxdncrTE41blNWZTltMEYxOXVtYUZWaHcrb05LZStiVjB3QkFWeUoxSGJ5NllwUisyYnRMNms4YzBxbjFudGF0V2srZTNzaEhDRmdBQUFMTEVlZDliNmpUMTJ6VHJwVlhuNTU3OTlFS2xLbnExN3JOSmR2OHJtNytBcG03YkxIdGIyeVJsUWVIaG12Ym5abm00NUZLVmUrRXNPYmREUS9UOUh4djE4NDZ0cWxpd2tLb1dMcXFGKzNkcjJlSDlhbFc1bXRwVnJhRTZKVXFwNkwzTk1tTGo0elZweXdiVktWRktwVk9aTVpNU25xdGJkL0tZWEJ3Y1pXVmxwWlZIRHlxSGcwT0s5ZjFEZ2pWbDIyYjlzbXU3d3FPajlFcmRaL1YxMSs3SzZaRHdiTjZzUHYzVnBGeEZmYkptdVhyUG1xNnkrUXBvLzhneHFZNEJXWWV3QlFBQWdDeFJzV0JoSFI0MTlqLzNVOUxETThXeWIxL3VvYUdMNStyZHBRdGtlbWpXeU5yS1NtWHlGZENzUHYxbGEyMmRwRzF3UklRK1dMRkl2eDAvSWh0cmE3M3pRaHU5L1VKck9kclo2WjBYMm1qdTNwMWFlZlNRMWh3N0xFbHl0bmRRcldJbE5PNmxWM1VsNExiR3ZKajJ1NjZzckt6MDhhcGx1aG9ZWUQ0MjlQbFdLZGIzRFE3U2duMjdWZGpWVFY5MWVWbE5rOW1tdm1mOWhtcFZ1YXJHYlZpclNnVUxwemtHWkIwcjA4UC9Ld1FBQU1CanlXMklsNGEzYnEvaHJUdFllaWlQbFd0M0F1VTFkNFkydkQxY0kxY3RVejZYWE9wUnY2RmNuWE1rVy8vc3pSczZkTWxIWjIvZFZMUHlGZFc4UW1VZHUzTEp2S1g4dzB3bWs0SWpJK1JzN3lBN0d4dmREZzFSYUZTazR1TGk1ZUxvS005Y3VaTzAyWHJHVzFVS0ZaRm5ydHk2SEhCYmhWM2RaSk5NUUVUMllaWE0yN1FKV3dBQUFFOEl3aFpnT2NtRkxlSXhBQUFBQUJpQXNBVUFBQUFBQmlCc0FRQUFBSUFCQ0ZzQUFBQUFZQURDRmdBQUFBQVlnTEFGQUFBQUFBWWdiQUVBQUFDQUFRaGJBQUFBQUdBQXdoWUFBQUFBR0lDd0JRQUFBQUFHSUd3QkFBQUFnQUVJV3dBQUFBQmdBTUlXQUFBQUFCaUFzQVVBQUFBQUJpQnNBUUFBQUlBQkNGc0FBQUFBWUFEQ0ZnQUFBQUFZZ0xBRkFBQUFBQVlnYkFFQUFBQ0FBUWhiQUFBQUFHQUF3aFlBQUFBQUdJQ3dCUUFBQUFBR0lHd0JBQUFBZ0FFSVd3QUFBQUJnQU1JV0FBQUFBQmlBc0FVQUFBQUFCaUJzQVFBQUFJQUJDRnNBQUFBQVlBRENGZ0FBQUFBWWdMQUZBQUFBQUFZZ2JBRUFBQUNBQVFoYkFBQUFBR0FBd2hZQUFBQUFHSUN3QlFBQWdLZGVYSHk4cFllQUp4QmhDd0FBV0pUYkVDK3RQSHJJa0w3RG82TVVFUjJkYk5tNVd6YzBZK2MyUTg2THRHVzM3NzMxcFBFYU1QK1haTnVjdVhsZGJrTzh0UFdNZDRiRzhmMGZHM1h4dHI4a0tkNWtVdTlaMHpWdjc2NTB0VFh5L2lEcjJGcDZBQUFBQUE5eUcrS1ZaaDBiYTJ2NVQvcEpBV0doV25wd253SkNReFVZbHZESFB5UllmaUhCOGcwT1VsaFVsQVkzYjZuUkw3NlVwSStERjMwMGZNVmllVFZxWnNSbElJTXMrYjFIeHNUb3hOWExhbFMyZktaZHorcGpoelg2dDE5Vk1JK3JTcmg3eU5yS1NyYlcxdnAyOCs5NnVlNnpjckROMk0vd2pOd2ZaQitFTFFBQWtLM003L2VtZXN5Y3BoKzY5MWJkRXFXU2xJOVp1MUw3ZmM1TGtsd2NIYlhKKzZUeTVIQ1dSODVja3BXMC84SS9tdGZ2VFJWeHphdUNlVnpsbmpPbnBJUWZxek43djZIT05ldGs2ZlVnZlN6NXZSKzY1S09ZdURqVktaNzB2SS9DTHpoSXcxY3NWck1LbGRTMWRqM3o4UkZ0TzZyK2w1OW80cVoxK3FodHh3ejFtWkg3Zyt5RHNBVUF3Qk1zM21UUzRVc1hkT2lpajBLaklnMDV4M09seTZsQm1YSVphaE1jRVpGb1BIZkN3blRqN2gxSlV2M1NaU1ZKVmxaV0twTXZmNUsydnNGQktwZS9vQ1RKM3NaV2F3YS9aeTc3N2ZnUnJUMStWSzBxVjVPdHRlV2ZscWcrK3NNc1ArZjZrOGV5NUR4UDB2ZSt5ZnVrSkNsdnpwdzY3M3ZMZk56RjBWSDVjK2ZKVUY4eGNYSHFQV3U2NHVQajlmMHJQUk9WbGZMdzFEc3Z0TkhFemIvcjJWSmwxTFI4cFVUbG1YVi9rSDBRdGdBQWVFSjVYNytxZ2ZObjZhOGIxd3c5ei9EV3l2Q1A3Z21iMW1ucXRzM216OE9XTDlTdzVRc2xTWUdUWnlodmpwdzY3M3N6U2J2WStIaDVYNytxdmcyYS9LY3haNVVyQVFGWmZzNVQxNi9wMUhWanYzUHB5ZnJlTjNxZmtDUzErUGFyUk1jN1ZLK2xPWDBIcExzZms4bWtkNWJNMDhHTFBsb3g4RzBWY25WTFV1ZjlWdTIweitlOGV2MHlYY3NHRHRVekpVdWJ5N0xyL2NHakkyd0JBUEFFbXJ0M3B6NVl2a2psOHhmVTdENzlWYlZJTVJYTDZ5NXJLeXRMRDAyU05LcDlKMzNZdW9OV0h6dWt3WXZtYXVycmZkU2hXaTF6ZWVYQ1JYVGkycFVrN1k1ZHZxakltQmc5VTZwTVFqK3JseWY2Y1hxZjU5djlFMzBPbkR3ams2OGdmYkw2dkc1RHZEUzhkWHNOYjkwaFM4K2JYdG54ZXo5eSthSXUrUHRweW10OTFMMWVmZlB4QnVNK2s2ZExya1IxRDEyOG9PTlhMMnZvODYyVHpLQ1pUQ2E5czNTK0ZoM1lxL0V2dmFvbTVTc21lejViYTJ2Ti9kOUF0Wjg4UVoybWZxdUozVjQzbnplejdnK3lEOElXQUFCUEdPL3JWL1hCOGtYcVdiK2h4blorV2ZZMjJlOC85L1kydHJLM3NkV3U4K2NrU2JiV05yb2RHcUppZWQwbFNmVktsTmEwUDdjb0ppNU9kalkyNW5aYlRwK1N2WTJ0R3QvYnlHRG84NjNVODltRzV2S3VQMDdTbGNBQTdSMHhXamJaWUJraEVzdU8zL3Y5M1FITDV5OWdQaFp2TXVuaWJYLzFlYTVKb3JvbnJsM1cxdFBlMm5EcWhIN3EyVStsUER3bFNTR1JFZW8vN3hkdDlENmh6enAwU1hQVGxUek96dnB0eVB0NjdlY3BHclJ3dG40L2VWU2ZkK3lta2g2ZW1YSi9rSDN3YnlFQUFKNGc4U2FUM2x3d1crWHpGOHkyUWV1K2lPaG84N015NDlhdlVlT3Z4K2p3cFF1U3BHWVZLaWswS2xKNzd2M292Ry9WMFVOcVdxR2lYQnlkSkVudU9WMVVKbDkrbGNtWFg5ZnZCT3BLWU1LeXZXSjUzYzNIazN1K0JaYVRuYjczZ0xCUS9YcmtvQ1Jweno5L200K2Z1blpWRWRIUnFsbXNlS0w2L1JvMjFlOURQNUJ2Y0pDYWZEMUdLdzRma0pRUTJMYWU4ZFpYWFY1Ung1cDFkQ1V3SU0wL0laR1JXajd3YlExcTFsS2J2RTlxM1ltam1YWi9rSDFrMzM4REF3Q0FERHQ4NllLOHIxL1Y3RDc5czNYUWtxU1ZSdytwV3BHaTJ2bjNXYjN6UWh2OWV2U2d1a3licERXRDMxUHQ0aVZWTUkrcmxoemFaMTZPdGVQY0dmbjQrMmwweDY3Sjl2ZjF4clVxNWVFcEgzOC90ZnB1bk5wVnE2bGhyZHBsNVNVaEhiTFQ5ejUxMjJaRnhjYW9UWlhxV25meW1BWTNieWxKMm5iV1czbHo1RlMxSXNXU3RLbFRvcFIyZkRCSy9lYk8wQnZ6WmlxSGc2UGVhdFpDelNwVTBxbHJWMVg5cy9SdmlyTDEvWkVhMC9FbDlYNnVrVXJlbXlYTDdQc0R5MkptQ3dDQUo4aWhpejZTcEtySi9Fak1UdUpOSmszWnRsbGRhejhqU1hKMmNOQ1NOd2FyVnZFU21ydG5wNnl0ck5UajJZWmFmZlN3cnQ4SmxDUk4yTGhPcFQzenExWGxha242VzNmeW1JNWV2cVIrOTVadnZWS3Z2cjVhdjBZalZ5M0x1b3RDbXJMYjl4NGJGNitYNnp5andjMWI2dkNsQy9ySEwyRW53a1VIOXFwOTlWb3BQdVBvbGlPbmxnOFlxb25kWGxmTHlsVWxTUlVLRk5KTHRldnA1c1JwdWpseG1xNU0rRUZXVmxiNnFzc3I1bVAzLyt3ZE1WcVM1R2huSjBubW9KWFo5d2VXbDczL3lnc0FBR1RJL1cyajd6L2prVjB0T2JoUGZzRkI2bHl6amdZdm1pTkpjckN6MHlLdlFiSzY5d1BYcTFGVC9iaDlpejVkczBKdHE5YlFYcCsvTmFmdmdDUS9nRU1pSXpUaTF5WHFVYitCQ3R6YnB0dXJVVFBGeHNYcDB6VXJKSk5KWXp1L25LWFhoK1JsdCsvOXN4ZTc2RzU0bU54eTVGUnB6M3o2WWV0bXRhaFVSVDUrdnByVnAzK3FiVzJzcmRXblFlTkV4Nnl0ck9Sd0wwQmQ5Nzhqazhta2toNmU1bVAzeFp0TWtpUkhPM3ZEN2creUI4SVdBQUJQb096K3crdkUxY3ZxMzZTNW5Pd1QvOWgwZk9CSHFWdU9uQnJadHFPR3IxaXNEZDRuMUtKU1ZYV29YdXZocmpSOHhXTGREUS9Uc0pidHRQL0NQK2JqZzV1M2xGOUlzR0ppWTQyN0VHUklkdnZlcmEyczVKWWo0ZVhINzdab28wRUw1MmpiMmIvVXFuSTFWU2xVNUJHdk1zR2hTL2RtbVFzWFRWSVdIaDBsU2NycDRKRG9lR2JlSDJRUGhDMEFBSkRsL3Rld2lRb244dzZpaHpVdFgxRU9kbmFLaUk1Vzh3cVZrcFF2M0w5SFN3N3UweGVkdXNrelYrNGs1V05lZkNsVHhvdk1rWjIvOTI2MW45SEVUZXYxajk4dHpVNWpWaXM5Vmg0NXBNcUZpaWhmTXVNTGpVeVlnWDU0UTR2TXVqL0lQbmhtQ3dBQVpMbXkrUXJJMmQ0aDFUcnJUeDFYeTIvSEtiZVRzMm9YTDZrUGYxMmlUOWVzVU5RRE14YTVISjFVcDBRcDlXL2NQTmsrckt5c3pNdXZ2TWQ4clRaVnFtZmVSU0REc3ZQM3ZzSDdoSHo4ZmVWb1o2ZVBWaTdWbmZDd0RGeFpZanYvUHFzL3puaXI5M09Oa2kyL0d4RXVPeHViUkROV1V1YmRIMlFmekd3QkFJQnM1V2JRWFgyNlpvVldIRDZnMHA3NXRYVEFFQlhJblVkdkxwaWxIN1p1MHZxVHh6U3FmV2UxcTFaVHJhcFVVL1dpeGRMMWJxV0NlVndUZmI3LzNBeXlCMHQrNzBjdVg5UWJjMmVxV2ZsS0d0dTVtenBPK1ZhTng0L1JxUGFkMWFGNkxSWE00Nm9wci9WUnhZS0YwenpmNlJ2WDVUWDNaMVV2VWt3OTZ5Y2Z0azdmdUphdUdhd0haZVQrWlBkbHhFOFR3aFlBQU1nVy9FT0NOV1hiWnYyeWE3dkNvNlAwU3QxbjlYWFg3c3JwNENoSm10V252NXFVcTZoUDFpeFg3MW5UVlRaZkFXMStkNFNLdU9WTlYvOWhVVkVLam95UXEzTU9SY2JFYVBOZkorVmd5MDhoUzdQMDk3N25uNy9WL2VjcEtwbzNyMmIyOWxKdUoyZnRIUDZKUnZ5NlJBUG4vNkszbDh4VHRjSkZWVFN2dS82NmNVMDVIUnhrZCsrMUNyRnhjU3FUTDcrNjFLb3JrOG1rUlFmMjZLT1Z5K1RoNHFMNS9kNlVyYlcxL0lLRGRQVEtKYm5uZEpHVHZiMHUrUGxweHM0LzFlT0JsekpuOXYzWlAzSk1ScjRDR0loL3d3QUFnR3pCTnpoSUMvYnRWbUZYTjMzVjVXVTFMWi8wV1pTZTlSdXFWZVdxR3JkaHJTb1ZMS3hjVHVsL2lldmxnTnRxTU82elJNZTYxS3I3WDRlTi84aVMzL3NmcDczMTJvd3BLdVdaVDZ2ZmVsZTVuWndsSmJ3MGVVWXZMMzNTdnJQK09PMnRvMWN1Nm9LL240NWN1cURneUFoRnhjYktaSkpzcmEzMVpaZVhGUkVkcmRhVHh1dmt0U3RxWDcybXZudTVoM25qamFqWVdQV1ovWk9pWW1Ja1NRNjJ0bXBmdlpZK2JOUGVzUHVEN01QS1pHSU9IUUNBSjhYNERiOXAvSWExQ3B3OHc5SkRTYmV0Wjd4VnBWQVJlZWJLcmNzQnQxWFkxUzFkeThPU2MvYm1EZjE2NUtCR3RIMHh5VktxNkxoWUxkaTNXL0VtazZ4a3BVS3VybnErWWhYWlB1SzVzaU8zSVY0YTNycTlocmZ1WU9taHBDazdmTy9SY2JINlllc21lVFZzbHFFQWw1eHRaLzVTRGdjSDFTdFpPdG55dVBoNHhjYkh5OTdHeHZ3OFdXb3k4LzRnYTFnbDg4VVN0Z0FBZUlJOGptRUxtZWR4Q2x2QWt5YTVzRVU4QmdBQUFBQURFTFlBQUFBQXdBQ0VMUUFBQUFBd0FHRUxBQUFBQUF4QTJBSUFBQUFBQXhDMkFBQUFBTUFBaEMwQUFBQUFNQUJoQ3dBQUFBQU1RTmdDQUFBQUFBTVF0Z0FBQUFEQUFJUXRBQUFBQURBQVlRc0FBQUFBREVEWUFnQUFBQUFERUxZQUFBQUF3QUNFTFFBQUFBQXdBR0VMQUFBQUFBeEEyQUlBQUFBQUF4QzJBQUFBQU1BQWhDMEFBQUFBTUFCaEN3QUFBQUFNUU5nQ0FBQUFBQU1RdGdBQUFBREFBSVF0QUFBQUFEQUFZUXNBQUFBQURFRFlBZ0FBQUFBREVMWUFBQUFBd0FDRUxRQUFBQUF3QUdFTEFBQUFBQXhBMkFJQUFBQUFBeEMyQUFBQUFNQUFoQzBBQUFBQU1BQmhDd0FBQUFBTVFOZ0NBQUFBQUFNUXRnQUFBSjRRVmxaV0NvNk10UFF3bm5wLys5NVVkRnhza3VQeEpwTXUrUHNwTGo3ZUFxT0NKUkMyQUFBQW5oREYzTngxK3NZMVN3OGpRMVljUHFEaXc0Y2tPWDc2eG5VVkh6NUVwMjljVDdXOXlXUlN6NW5UdFBMb0lVblNqYnQzMHZ4ak1wbVM5UFB0NXZVYXNuaHVzdWZZY2U2TTNJWjQ2ZFQxcTJsZVQxUnNySnBPK0VKdEozMHRTVHAyNVpLQ0lzSWxTU0dSRWFyOStVZ0ZoSWFZNjE4SkROQ092ODhrNmNkdGlKZjVtdkQ0c3JYMEFBQUFBSkE1V2xlcHB2bjdkdXQyYUlqY2M3cFllampwRWgwWHArQ0lpQ1RINDB6eENvNklVSndwOVZtZ2hmdjM2UGRUeDlXblFXTkpVdVZQUGtqem5GY25URkVPQjRkRXg2eXNwTVVIOXVydDUxdXJwSWRuQnE0Z3NYMy8vSzJJNkdqMWFkQkVrVEV4K3Qvc24xVWdUeDZ0SHZSZWtycUJZYUhxOXVQM2NySzMweC92alpTTmRjcnpJRzVEdk5JOHQ0MjF0ZnduL2ZUSVkwZm1JMndCQUFBOElkNStvWTJXSHo2Z1ljc1hhWGFmL3BZZVRoTEhybHhTODIvR0psdVdVcGhvUEg1TWttT0JrMmRJa2k3ZTl0ZEhLNWRxV010MmFscStrcm44d01qUFZTWmYvaVR0YnR5OWsySVkrMStEcHZwMjgzb3RPckJISDdmcmxPYTFwR1NqOXdubHo1MUhYV3JWbFlPdHJYNTk2eDI5TVBGTFRkejB1d1kyZmQ1Y0x5STZXdTBtVDFCVWJJeldESDR2MWFBbFNmUDd2YWtlTTZmcGgrNjlWYmRFcVNUbFk5YXUxSDZmODQ4OGJoaURzQVVBQVBDRThIQngwYmV2OUZEUG1kUFUyMlRTTjkxZXkxWXpYQlVMRk5LQmtaOG5PcmJ1NUZGOXZuWlZrdU4vKzk1VWo1blROTC9mbXlxYnIwQ1N2b0lpd3RYOTV5bDZvVklWRFcvZFBsRlphRlNrZWVuZWcwSWlFOCtnM1EwUGwzOUlzUG56RjUyNnFVN3hVanJ2ZXl2WnNKYVcyUGg0clRwMlNCKzA2aUFIMjRTZjJTWGNQYlNrLzJBVmQvZElWTmZKM2w2ZmRlaWljdmtMS2wrdTNKS2s0SWdJaFViOSs4emRuYkF3M2JoN1I1SlV2M1JaU1FuUDVTVTNOdC9nSUpYTFh6RERZNGF4Q0ZzQUFBQlBrSFpWYTJqdS93YnF2YVVMVkhQMFI2cFZySVFxRmlxc1hJNk9tWHFlNTBxWFU0TXk1VExVeHNIT1RnWHk1Tkc2RThmMFN0MW5KVWt0S2xWVlRGeGNrZ0RoWkcrdjRhM2I2N25TNVJRVEZ5c1BsMXptc3J2aDRlbzIvWHNWZGN1ckgzdjBsWldWVmFLMktjMmVQV3p4d2IwYXVYSnBzbVgzWjg4eVl1dHBiL21IaEtoSC9RWTY3M3RMOWNhT1NyWmUrWS9mVC9iNFc4MWFhT3EyemViUHc1WXYxTERsQzgzanlac2pwODc3M2t6U0xqWStYdDdYcjZwdmd5WVpIak9NUmRnQ0FBQjR3clN2VmxQUGxDeWpTWDlzME1aVHg3WHovTmxrTjRYNEw0YTNWb2JEbGlSZERyaXQ5NWN0VkV4Y3JMclVxcXNQbGk5U1FHaW9oajdmMmp3YkpFbUhMdnBvL0lhMUd0RGtlVDMzMVdkcVhhVzZ2dXo4c25JNE9Ham4zMmRVeU5WTlAvWDhuMnl0YmRSbDJpUzlVTEdLQmpScExpbjl5d2dITm5sZUE1djh1N1F2S0NKY3pTWjhvVW9GQ3ljNzlpc0J0MlZqWmEyS0JRc2xXejU5K3grU0pIdWJmNi9qNFJtN2xPNUp0K25mYTFUN1R2cXdkUWV0UG5aSWd4Zk4xZFRYKzZoRHRWcm1lcFVMRjlHSmExZVN0RDkyK2FJaVkyTDBUS2t5YVo0TFdZdXdCUUJJbDVESUNFM1p0bG5yVHg3WHhkditDbytPc3ZTUXNoMW5ld2VWY1BkUW02clZOYWhaQzdrNE9sbDZTSGlLZWJpNGFHeW5iaHJicVp1bGg1SklwWUtGTmZXMTNob3cveGZOM1Btbm91UGl0R3JRdTRtQ2xpVGRqNFk1SFJ5MWRzajc2alA3Si9XWlBWM0xCZ3hWaCtxMTFLRjZRZ2o1Y2ZzZk9uN2xrcjUvdGFlNWJVb3pTcW1KaVl0VHZ6a3pGQllkcllrdjk5RGQ4SERaMmRnazJraGoxS3JsQ2dnTDFiei9EVlRqY2hVU3RUOXg5VXF5dXdwbVpEbWl2WTJ0N0cxc3RldjhPVW1TcmJXTmJvZUdxRmhlOTRUcktsRmEwLzdjb3BpNE9ObloySmpiYlRsOVN2WTJ0bXBjdG55R3JobkdJMndCQU5LMDQ5d1pEVjA4VjNWS2x0YUg3VHFwbEdjK09kdmJXM3BZMlU1NGRMUjgvSHkxK3VoQk5SdzNXdCsvMml2SkR6SUFVcm44QmVWczc2RExnYmQxNHJOeHl1M2tuS1JPYkZ5Y3JLeXNaR050clhMNUMrcVA5ejZTYjNCd29qcW5iMXpYbUxVck5iZnZBQlYyZFpNa0ZjaWRSN1A2OUZjUnQ3eEorcndkR3FKWGYvcEIxZzh0TzR5Tmo5ZUErYjlvNnhsdnJSc3lUTnVjS0dVQUFDQUFTVVJCVkxtZG5kUjV5bmV5czdYUnFyZmVOZGViMXFPdnhxMWZvNWVuVDlhMEhuM1Z1V1lkYzltWXRTdlZzRXg1N1RwL1ZwSlUzTjFEeHo4YnA3ajRlRjN3OTB2MWZ0eXZLeVZzbkxISis2UWthZHo2TlFvSUM5V0tnVytyZHZHU2FsYWhrcjdldUZaN3pwOVRrL0lWemUxWEhUMmtwaFVxOGhjODJSQmhDd0NRcWgzbnpxai92Sm42OHFWWFZUdVpIYkR3TDJkN2UxVXBYRVJWQ2hmUjRZcys2ajl2cG43cTFVK055eEs0QUVtS2lvblIxRCszYU1LbWRlcFl2YlpXSHorc281Y3ZxbW41U2ludVJ2anc4VmZyMXRmVTEvdm9ibmk0ZXMzNlVWRXhNWHF1ZE1KeXh2Tyt0OHhicklkRkpaMTlkN0t6MStwQjcrbmFuVUFWYzNlWHZZMXR3amJ0czMvUzVyOFNBazZOb3NYbE5YZUdidHk5bytWdnZwMm9mUTRIQnkzcFAwU3YvdnlEM3BnN1E2R1JrZXBadjZHMm52SFc3dk5udGZpTndlYXdaV2RqbzZKdWVSVVFGcHJtVEZ2ZzVCa3FlaThjcmp4NlNOV0tGTlhPdjgvcW5SZmE2TmVqQjlWbDJpU3RHZnllYWhjdnFZSjVYTFhrMEQ1ejJOcHg3b3g4L1AwMHVtUFhWTThCeXlCc0FRQlNGQklab2FHTDUrckxydDFWdTNoSlN3L25zVks3UkNsOStkS3JHcnBvcm5aOStDbC80d3hJT25UcGduN1l1a21UWHVtaGwrczhxOHNCL3Bxelo2ZWFscStVNU5tbXlWczNhdUgrUFZvK2NLaUt1cm1iaitkeWNsSjRkSlJlbnpGVjErOEVKbXFUa2VXRGUwWjhKbnRiTy9YNlpacDgvSHpWcEh4RmJUOTdXaFZIRFZNaFYxZHRlbmVFUEZ5Uzd1VG9hR2VuUlY2RDFHWGFkM3BuNlh4Rng4WHEyVkpsMUxkQmsyUm4wL0xteUpudXpUYmlUU1pOMmJaWmc1cTEwTTYvejhyWndVRkwzaGlzVjJkTTBkdzlPL1hkS3ozVTQ5bUcrbTd6ZW8xcTEwbUZYTjAwWWVNNmxmYk1yMWFWcTZYNzJwRjFDRnNBZ0JSTjJiWlpkVXFXSm1nOW90b2xTcWxPeWRLYXNtMnpSclI1MGRMREFTeXVRWmx5T3ZIWk9PVnljdEltNzVQYWYrRWZPZG5iS3pvdU5zbXpUWmNEYmt1U3J0MEpWUE1LbFJPVmpWdi9tODc3M2RTY3ZnUDB5azgvbUkrbkZtcUNJc0pWWXZoUW5mM2lHM25lMjJyOWkzV3JGQkFhcXRXRDN0UEphMWUwL2V4cHRhcGNUYXVQSGRLeVEvdjBadE1Ya3V4MEtDWHNsTGlrL3hDMW56eEJUbmIycWxTd3NEN3QwRVZYQXdNUzFUdnZleXZkOThiSjNsNDcvejRyditBZ2RhNVpSNE1YelpHVXNJUGpJcTlCNW5GNE5XcXFIN2R2MGFkclZxaHQxUnJhNi9PMzV2UWRrR1JwSkxJSHdoWUFJRVhyVHg3WGgvL2g1WjZRT3Rhc3EvRy9yeVpzQWZma2NuS1NqNSt2Qmk3NFJmMGFOdFhNWFgvS3g4OVhGUXI4dThPZmIzQ1E5dnVjVitWQ1JiVGk4QUgxcXQ4b1VSODk2emRVOTJlZWsrMERMd0wrN2ZnUjlaNDFQYzN6UDdqdCtyRlB2MUwveHMvTHc4VkZKKy90OHZkamo3NnFXcmlJUGxtelFpNk9UdXBadjJHSzE3RjEyTWZtTVRqYTJTV3BrNUdadG5vbFM2dHE0YUxxMzZTNW5CNTZKdmJCdnQxeTVOVEl0aDAxZk1WaWJmQStvUmFWcXBvM0MwSDJROWdDQUtUbzRtMS9sZkxNWitsaFBOWktlZWJUeGR1cFB4d1BQRTNPM2JxaFRsTy8wd3NWcTJoTXg2NmF1ZXRQWGI5ekoxSFkrbTd6ZWhWejk5QVhuYnFwNDVTSk9uenBRcUlaOW9KNVhDWEovTUpmU1dwV0lXRXA0dXc5MjFXemFBbFZLMUlzMFhsRG95TFYvSnV4V3YvMmNPWE5rVk9Tekx2OFBXeGcweGRVcTNoSjFTeFdJdFZyZVREc0plZitUSnZKWk5LYkMyYnJINzliK20zdyszS3l0OWZwRzllVjA5SFIvS3lXbFBBaTUvc2JmYVNtYWZtS2NyQ3pVMFIwdEpwWHFKUm1mVmhPNnY4TEFRQTgxY0tqbzloMThEOXl0cmRQOWtGOTRHbDA3TW9sUFQveFM5VXVWa0kvdk5aYjl2ZTJlNCtNalRIWDJmbjNXYzNjOWFjK2F2T2lHcFV0citwRml1bjlaUXNWRlJ1YmF0ODVIUnhWSmw5K1hRc00xS2pWeStYaW1QRDUvcCtTSHA2U3BKTHVIdVpqcWFsYm9sU2FZU3E5UnExZXJzT1hMMmpKZ0NGeXNyZFh2TW1rOFJ0KzB3c1R2OVRSeXhmTjljcm1LeUJuZTRkVWVwTFduenF1bHQ4bTdPQll1M2hKZmZqckVuMjZaa1dhOXdlV1FkZ0NBQUJBbHFoVXFMQSthdHRScy9zT2tMMk5yUUpDUXlSSmVlNXQvWDdnd2ovcStjczBkYTVWVjUzdWJhditkZGZ1K3V2R05RMWVORWR4OGZGcG5tTnk5OTZ5dHJMU3AydFdKRG9lZisrbHpzazlnMldVZUpOSm42eGVvZlVuajJ2Tm9QZk1NMnJSc2JINnB0dHJhbEt1Z3RyLzhJMTVKOFRVM0F5NnF6Zm16ZFRyTTZZcWIwNFhiWGg3dUg0Yi9MNWVyRjVMUDJ6ZHBBWmZmYXJmamg4eFh5ZXlCNVlSQWdBQUlFdlkyOWlxYSsxNk9ubnRpaHhzN1RUdHo4M0s1ZVNrYWtXSzZzYy90MmpNMnBWcVZMYUNmdWplMjl5bWR2R1NHdHY1WlgyNFlySDhRNEkxcFh0dkZVcGxxVjBlWjJjdDdqOVlKZHc5ZFBDaWo1enM3V1Z2WTZOTjNpZGxiMk9yWE1tODA4c28vZWZOMUs5SERzclZPWWVhZlROVzRWRlJpb2lKVGhRYWJhMnQxWFBtajVyeVdtKzlWTHRla2o3OFE0STFaZHRtL2JKcnU4S2pvL1JLM1dmMWRkZnV5dW5nS0VtYTFhZS9tcFNycUUvV0xGZnZXZE5WTmw4QjdSODVKc3V1RWFramJBRUFBQ0RMK0FVSHEvazNZeVVsUERNMW81ZVh4bTlZcXgrMy82RzNtcmJRSngwNkoxbSs5MGFqWm5Ld3RkWHc1WXYxNlpvVm10bjdqVlRQVWJWd1VVblNsNyt2MXE3ejUyUXltZVRpNktSUE9uU1dnNjF4UDM5dHJLM2xkbS8yU3BKNjFXK2taaFVxeWMwNXAzSTRPUHo3eDk1QnpnNE9jcloza0lPdHJlYnMyU0hIRkpacyt3WUhhY0crM1NyczZxYXZ1cnlzcHVXVFBxUFZzMzVEdGFwY1ZlTTJyRldsZ29VTnV6NWtuSlhKeEZ3akFDQjVia084ZEh6TTE1WWV4bU92K2ljZnBQczlPLy9WK0EyL2FmeUd0VmwyUHVCUnhadE01dTNLdzZPamRPN1dUZFVvV2p6Vk5wY0RicXV3cTV0czdvV3hxTmhZN2ZjNXJ3Wmx5cG1QUGFvNzRXRzZGWFEzMFVZZDk0VkhSK2x5d0cyVmRQZVVReks3RGhwaDZ4bHZWU2xVUko2NWNpZTVibVJQVnNtc1VXVm1Dd0FBQUZudXdmZENPZHM3cEJtMHBLUzdCenJZMnFweHVRcVpNaDVYNXh4eWRjNlJiSm16dlVPeUljeElENzViTEtWZEU1SDlFWThCQUFBQXdBQ0VMUUFBQUFBd0FHRUxBQUFBQUF4QTJBSUFBQUFBQXhDMkFBQUFBTUFBaEMwQUFBQUFNQUJoQ3dDUXJkd05EMU5JWkVTbTlSY2FHYW1ERi83SnRQNEFBRWd2d2hZQUlGdHBNbTYwZXZ3OEpkUDZlMnZCTHhxMFlKYXVCZ1prV3A4QUFLUUhZUXNBOEVRYjBPUUZSY2ZHYXNvZkd5MDlGQURBVThiVzBnTUFBT0MvK0dqRllxMC9lU3pOZXB1OFQyaVQ5NGxVNnh3ZjgzVm1EUXNBQU1JV0FDQnJUZGp3VzVwMUFzTkNVNjNubHNORi8ydlVOTkd4SVMrMGZ1UXh6ZCs3VTNmQ3doNjVQUUFBeVNGc0FRQ3kxTUo5dTlPc0V4d1JrV3E5NHU0ZVNjSlczNGIvZm80M21iVG0yQ0cxclZwVDlyYi8vcWZ1Ym5pWS92anJsTnJYcUMySEI0Ny9kdXd3WVFzQWtPa0lXd0NBTEZmYzNVT3Jod3hMY3Z4dWVKaWFqQnV0V3NWTDZwZStBNUp0Vy8yVER4SjlibHkrb3ZMbHptMysvTGZ2VFgyNWRwV09YN21rTzJGaGlVTFlvdjE3OVBQMlAvVGpuNXYxMnJNTjFhM09zOHJwNktqL05XcW00SWp3VExvNkFBQVNFTFlBQU5uR3JhQzdraVFQbDF6cGJ0T3ljalcxckZ4Ti9pSEIrbW43SDFwNTVLQWNiRzMxVG91MmVyMStRNTI3ZFVQYlRudXJlY1VxZXJOWkMxVW9VRWcvL3JsWms3ZHMwSnpkMjlYenVjYnEva3dET2R2YkczVlpBSUNuRkdFTEFKQnRuTHQxVTVKVUpsK0JkTGZ4RHduV2pCMWJ0ZWJZWVVYRnhLaDFsZXA2cDJWYmVlYktMUjgvWDcwNWI2WUNRa04xNXVaMVRlajJ1cHBXcUtRbTVTdHFrL2NKVGZsam82YjhzVkVMOXU3U1p4Mjdxa241aWtaZG10eUdlQm5XTndBZ2V5SnNBVUEyRWhZVnBjT1hMdWhHMEIzZENycXI2TmhZU3c4cFMrMDRlMXFTNUI4U0pKUEpKQ3NycXpUYjJGcmJhTXRmSjFXcFlHRzkzYUt0cWhZcEtrazZjdW1DM2wweVQ3YlcxbnE3UlJ2OThNZEc5Wm81VFJOZjZhRkNybTVxVmFXNm1sZXNvc1g3OTJqcHdiMnFXTENRb2RmV29FeFpRL3UvYi9mNXY3UGtQQUNBdEJHMkFNRENUQ2FUTm5xZjFMeDlPN1g5N0dsRlBXVUI2NzZMdC8yMC9keHAyZG5ZYU1tQnZicDJKMUJmZG5sVnVaeWNVbTNubWlPSGxyLzVqdHp2TFQwMG1VeGFzRytYdnQreVFaNHV1VFN0Wno4VmQvZFFDUTlQZmJoOGticE4rMDd2dEdpcnpyWHJ5YzdHUmoyZmE2VFg2emVVZFRxQzNYL3gyK0NrejZnWllmeUczelIrdzlvc09SY0FJSFdFTFFDd0lPL3JWelY4eFdMdDh6bXZjdmtMYW5EemxtcGF2cEtLdU9XVmgwdXVSRHZtV1VKV0xYMkxpb25SeDc4dVZYeDh2RVoxZkVsM3dzTDB3eDhiOWRwUGsvWDlhNzFWMGlOZnF1M3ZCNjJyZ1FFYXZXYUZEbC8wVWJXaXhmVHRLNzJVTjJkT1NWTGpjaFUxMStzdERWdXlRRitzWGFrVmh3OW9VUE9XYWxDMnZPRkJDd0R3ZENKc0FZQ0ZyRHg2U0c4dG5LMmlibmsxdjkrYmFsT2xlcnFXelQxcFFpTWo5ZDZTZWZycitsVTFLVjlSbldyV2xTUVZ5T09xVDFZdVZZK2ZwK2pyYnEvcnVUTGxVdXdqS0NKY3MzYjlxVVg3ZGlzdVBsNjlubXVzd2MrM2txMk5UYUo2WmZNVjBOSTMzOWJrTFJ1MDVPQmVEVm93U3lVOThxbEw3YnBxV2JtYU9iUUJBSkFaQ0ZzQVlBRXpkLzJwRDVZdlVyYzZ6MmpTS3ozbGFHZG42U0ZaeExITGwvVEpxcVc2R2hpZ1dzVkw2cXVYdXB2TFdsZXBMamZuSEhwNzhWd05YamhiSDdmdnBNNjE2aVZxZnpzMFJJdjM3OWFTQS9zVUZoVXBTWHF1VERubGRIVFU3TjNiVXp5dmE0NGNhbDZoc3JiOGRWSVgvSDAxWWNOYWZiTnhuVHJWckt0UFh1eGl5TFVDQUo0K2hDMEF5R0k3enAzUmlGK1hhR0NUNS9WRnAyNVA1V3lXSkgzMSsyb3RPN2hQSnBOSkw5YW9yWkh0T3lkNkFiRWsxU3RWUnRON2V1bk4rYjlvekpwZlZkb3pmNkx5djIvZDFDODcvMVQrM0hrMDlJWFcrbkxkS3UwNWYwNTd6cDlMOXpoV0RIcFhxNDRjMUtaVEo5U2xkdDFNdVRZQUFDVENGZ0JrcWVDSUNQV2I4N01hbGEyZ01SMjdQclZCUzBwNGhtckgyZFA2b0UwSE5hdFFPY1Y2MVlvVzAvUmUvWFQ0NGdWVkxWSXNVVm45MG1YMVV5OHYxU3BlVXJZMk52cHkzU3ExcVZwRFg3NzBhcHJuLzJqRllxMC9lVXlsUGZOcldPc09lcjlWKzZmNit3QUFaRDdDRmdCa29lKzJyRmRvVktRbXY5cFROdGJXbGg2T1JkVXZYVmJyMy9sUTF1bTREMVVLRjFXVndrV1RMYXRYcWt5bWpJZWdCUURJYkUvM2Yra0JJQXNGUllScit2WS8xTGRoVXhWeWRiUDBjTEtGOUFTdEI1bE1Kb05HQWdCQTVtTm1Dd0N5eUNidms0cUtqVldQWnhwWWVpaVBqWnQzNzhqRzJsbzVIQnhsYjJ1clBlZlBTcEtjN1IxU2JPUGo1NnRadS81TXMyOGZQOTlNR3ljQUFNa2hiQUZBRnRuZ2ZVSWwzRDFVTG44QlN3L2xzVEZqeDFhdFBISXd5ZkdtRlNxbDJPYmNyUnM2ZCt1R2tjTUNBQ0JkQ0ZzQWtFWE8rOTVVMVNMRm52cG5nOHJtTDVEdVpaVFBWNm9xS3lzcnhjWEhLOTVra3IydHJhb1hMYTYyVldza1c3OUFIbGMxcTFCWncxcTNUN1B2Q1J2V2F0c1o3d3lOSFFDQWpDQnNBVUFXdVhuM3JocVVUdm5GdkUrTFpXKytrKzY2OVV1WFZmM1NaZE5kZjhPN0k5SmRkMWpyOXVrS1pRQUFQQ28yeUFDQUxISW5QRXg1bkhOWWVoZ0FBQ0NMRUxZQUlBczk1U3NJQVFCNHFoQzJBQUFBQU1BQWhDMEFBQUFBTUFCaEN3QUFBQUFNUU5nQ0FBQUFBQU1RdGdBQUFHQnhFZEhSYWo5NWdxcC85cUgrOGJ2MXlQM0V4c2VuK1NlOXdxT2pGQkVkbld6WnVWczNOR1BudGtjZTU2T1l1UGwzTlJvL0p0MzFML2o3cWR6STkxS3Q0emJFUzhzTzdmK3ZRME1LZU04V0FBQUFMQ291UGw1dnpKdXB3NWN1eU1uZVhzTlhMTkdTL29ObFoyT1RwSzdKWk5JL2ZyNHA5bFZ2N0tnMHozZjhzM0VxNnBaWEFXR2hXbnB3bndKQ1F4VVlsdkRIUHlSWWZpSEI4ZzBPVWxoVWxBWTNiNm5STDc2VXBJK0RGMzAwZk1WaWVUVnFaajQyWStjMkRWK3hPSjFYblZqZzVCbHAxcmwrNTQ2OHIxOU5kNTl4OGZIeUR3bCtwUEVnY3p6MllTc2tNa0pUdG0zVytwUEhkZkcydjhLam95dzlKQUNaeE5uZVFTWGNQZFNtYW5VTmF0WkNMbzVPbGg0U0FDQ1R4Y1RGYWNEOFg3VCsxSEhONk9XbGdubGMxV25xdHhvNC94ZE42OUZYOWphSmY2NkdSMGVuR0tnT2pQeGNrblI0MUZoSjByVTdnZW80WmFJT2Z2eTVySzJzRlJNWHEyZS8vTlJjMzhYUlVadThUeXBQRG1kNTVNd2xXVW43TC95amVmM2VWQkhYdkNxWXgxWHVPWE5LU3BnQm10bjdEWFd1V1NmVjY3R3h0dGJlRWFNVEhRdUtDRmVMYjcvU1YxMWVVYlB5bFJLVnJUeDZTT00zL0phT081VTVQbHE1UkMvVnFxZWF4VXBrMlRtZlpvOTEyTnB4N293R0w1cWphM2NDTFQwVUFBWUlqNDdTWHpldTZhOGIxN1Q0d0Y3OTBMMjNHcGVyWU9saFBWV2M3UjBVSGgwdFozdDdTdy9sc1JVZUhhMGNEZzZXSGdhUUxRV0doYXJ2N0orMDYvdzVUWHFsaHpuSUxPejNsbDZiT1ZXZHAzeW5lZjBHeWkxSFRuT2JIQTRPNWxrZ3R5RmVPakR5YzVYSmwxK1NkTjQzWWZsaFNRL1BST2NwN3U0cFcydHJSY1hFSkRwdWIyT3JOWVAvWFdiMzIvRWpXbnY4cUZwVnJpWmI2MGQvMnViK2VPNExDQXVWSkJYSW5TZEptYWRMcmtjK3o2T1l2bjJyS2hjcW1tellpbzZMMWNFTFByS3pzVkc5a3FXemRGeFBxc2MyYk8wNGQwYWRwbjVyNldFQXlDTFg3Z1NxMDlSdnRXclF1MnBjbHNDVlZVcTRlOGpIejFkVkNoZXg5RkFlV3o1K3Zpcmg3cGwyUlNDVCtZZUVhTktXOWRwdzZvUXVCOTZXeVdUSzFQNkh0MjZ2NGEwN1BITDdYZWZQYXVEOFdRb01DOVdjdmdQVXZscE5jMW16Q3BXMDZxMTM5ZnFNcVdvd2JyUys3dHBkN2FyV1NIZmY5MFBYdFRzQmtxUi9mRy9KeHRwYTBYR3hqenplSjlrRzd4TmFlZlNRZHA4L3AvRG9LSDNjcmhOaEs1TThsbUVySkRKQ2d4Zk5zZlF3QUZqQTRJVnp0R2ZFWnl3cHpDSnRxbGJYNnFNSENWdi93ZXFqQjlXNlNqVkxEd05QbWJVbmp1cmRKZk1WRlJ1cldzVkxxSFhWNnNybDZKaXA1M2l1ZExsSGFoY1FGcXJQMTY3VS9IMjdWY29qbjVZTkdLcUtCUXNscWZkTXlkTGFOdXhqL1cvMlQrbzVjNXBlcUZoRjc3ZHNxem9sU3FWNWpvZVhHZGIvNnROazY0MWF2VnhUdDIxT2N0eno3ZjZKUHFmbmVhb0gzUTk3OXdWRmhFdVNiZ2JkVFZMbWw4d3pWWDdCUWNuMkd4a1RuV3E1dmEyZDhqZzdhOGppdVZxd2I3ZjV1TnNRTDBuL1hzZmhTeGQwN01wRi9YSGFXMUpDR08xU3E2NUd2OWhGYmIrZklDYzd1elN2RWVueldJYXRLZHMyczNRUWVFcGR1eE9vS2RzMmEwU2JGeTA5bEtmQ29HWXQxSERjYUIyKzZLUGE2ZmlCZzhRT1gvVFI0WXMrK3U3bDF5MDlGRHhGMXA0NHFsNi8vS2dYYTlUV2hLN2Q1WjdUeGRKRE1sdTRmNDlHcmxxcWtNaEl0YWxTWGIrZlBLWUc0ejVMczUxWG8yYWF2MitYdHB3K3BRL2JkTkFIcmRxbld2OStxTGpnNzZmYW40K1UzNlNmek1zSUM3ejNwcm5lME9kYnFlZXpEYzJmdS80NFNWY0NBN1IzeEdqWlBPSXl3cmo0K0JTZktSdng2NUowOVZIKzQvY2ZxYnhaaFVwYU1mQnRmZHkyb3dZM2E2bkxBYmZWYmZyM09qRHljNTN6dmFsdTA3K1hKQzArc0VlTnkxWFUreTNiYWZDaU9ScmN2S1c2MVhsR1VzSXpkSTUyTEIzUExJOWwyRnAvOHJpbGh3REFnamFjT2tIWXlpSXVqazc2L3RWZTZqOXZwcjU4NlZVQ1Z3WWN2dWlqajFZczFrKzkraW1uUStiT0tBQXA4UThKMFh0TEYrakZHclUxdTAvL3RCdGtzUkx1SGlxWXgxVVR1NzJ1V3NWTDZQTHQyK2xxVjl6ZFE0T2J0OVEzbTlhcFYvMUdxdmJaaDdvYW1MQkU4SDZ3S2VIdW9TWDloMlJvUE80NVhjeGhkUHZaMDdweXI4OWllZDNsOUFqUHFwcVVzRUdHLzZTZkVoMFBDQXRWbVJIdmFFN2ZBZXBRdlZhaXN0bTdkK2k5WlFzU0hadlorNDFrKzUrL2I1ZDJuRHVUWW5tK1hMa2xTWjY1Y3N2ejNqOUxDYytRaFVaRm1uZDMvS2JiNjNydG1lY2tLY2xxc2NpWWFEazdFTFl5eTJNWnRpN2U5cmYwRUFCWTBNWGJmcFlld2xPbGNia0srcWxuUHcxZFBGZDFTcFpXeDVwMVZjb3pINXRtSkNNOE9sbytmcjVhZmZTZ0RsMzRSei8xNnNjemhzaFNrN2FzVjJSTWpDWjA3Vzdwb1NTcmZ1bXkydjNoWjdLMnNwS1VkQ09KMUJSMmRkT2tWM3BLa2xZUGVrK3hjWEdxTjNhVWxnMFlxbUo1M1dWbmE2T1kyRGhKL3k2YnUrL2haWUhKK1hyaldwWHk4SlNQdjU5YWZUZE83YXJWMUxCVzdkSTlQa21LaTRzelg5dC9rZEtPaDd2UG45T09jMmZTM0JFeE9UV0tGdGRDcjBGeUcrSWxxeFRHR0JVVG81aTRPRG5iczZsUFpua3N3eGJidXdOUHQ3QW8vaDJRMVJxWHE2QmRIMzZxS2RzMmEvenZxM1h4dGgvZlF6SnlPRGlvaEx1bldsZXBwbSs3dmNhemhjaHlHMDZkVUszaUpiTFYwc0dIV1Z0WktUWStYaGY5TS9ZWFo4WGRQY3d6TXlYY1BjekhpK1YxVDdJYjRmMHQ0Sy9kQ1ZDWGFaUE15d0tqNDJMVmNOeG9QV3pkeVdNNmV2bVNSbmQ4U1NOK1hhSlg2dFhYeUpWTGRUY2lYR003ZFV2M0dDTmlZaDdMLzk5SHhjWW9QRHBLZS84NUwwbnl5T0lkRXA5a2oyWFlBZ0JrUFJkSEo0MW84eUpMT0lGczdITGdiYld1V3QzU3cwaVRYM0JRdWw0Ky9LRERvOFltMmRMOVlXWHk1VGMvbnlYSi9OeFY2WHo1emNjZUxKY1NObDRiOGVzUzlhamZRQVZ5NTVHVThJeFliRnljUGwyelFqS1pOTGJ6eStrYVkwaGtoQUxEUXBQTXJOM1hlOWIwZFBXVDFZNWZ2YXloaStkSmtvcTQ1VldOb3NVdE82QW5DR0VMQUFEZ0NXRXltVEo5MTBFakxYNWpzRnBXcnBwcW5ZeTg3dWZobmY0ZTN2cjl2c0t1YnVabnNvYXZXS3k3NFdFYTFyS2Q5bC80eDF4bmNQT1c4Z3NKVmt4cytyZUw5dzBPVXUzaUpUWDF0VDZKam1lbmx4b25wMnJob3ByUnkwdDJOalo2cmt3NUxUdTBUMDNMVjFKaFZ6ZUxqdXRKUU5nQ0FBREFZeThzS2lyRjJiS0h0MzVmOWRhN2FseXVnaGJ1MzZNbEIvZnBpMDdkRW0wb2NkK1lGMS9LMEJqTys5NVMrUUlGczkxTGpaY2QycThWUnc2a3VJdWprNTI5dXRTcWEvNDg0dGVsNnRlb3FUN3IwTVh3c1QzcENGc0FBQUI0YkgyM1piMU8zN2d1LzVEZ0pPL0RlbmpyOTRmbGNuUlNuUktsMUw5eDgyVDdmbkFqQ2U4eFg4c3RSODRVeHhFZUhhVlQxNjdxNWJyUFB1S1ZaSjdZK0hqdE9IZGFDL2Z2a1NRTm1QK0xhaFF0cnR4T3prbnFmdFMyWTZKM0tkNE9EVkY0ZEpUS2VLWi84eEtrakxBRkFBQ0F4NFpmY0pDKzI3SkJ2NTg4SmtsYWNuQ2ZxaGNwcGo0Tm1tUzRyMVpWcXFsNjBXTHBlcWRXd1R5dWlUN0htMHlKUHE4NWZrVFJjYkZxVWk1ak81QSsyRTlvVktTT1hMcVlZdDJiUVhja0pTeXRUTTJVYlp1MTlZeTNuTzBkMUt0K0kvVnAwRmhWQ3hlVmxMQkJTVmhVcExudSt5M2JKbXI3MS9WcmtwVHNpNmFSY1lRdEFBQUFXTVNyUC8rUTRUWU9kbmFhdlh1SGFoWXJycmVhdFZEN2FqVlZNSStyenZ2ZVN2Y3pXNUpVMmpPZjdHeHNWTVF0YjdyT0d4WVZwZURJQ0xrNjUxQmtUSXcyLzNWU0RyWUpQNlZqNCtNMWFjc0cxU2xSU3FYVG1CRXltVXhhZC9LWVhCd2NaV1ZscFpWSER5cUhROEpXNitkOWI2WHIrYlMwNnZ6Y3M1OWVxRlJGcjlaOU5zbnVpR1h6RjlEVWJadGxiMnVicEN3b1BGelQvdHdzRDVkY3FuSXZuT0cvSVd3QkFBREFJaVoyZTEwTnlwUkx0YzdCaXo2SlhyeWIyOGxaWjhkT1ZCN254RXZpVXR2ZDhPRm50aVRwNm9RcDVwQ1RIcGNEYnF2QnVNOFNIYnYvbk5ORmZ6OWRDYml0TVM5MlRiTWZLeXNyZmJ4cW1mbWx6SkkwOVBsV2txU0tCUXZyOEtpeDZSNVRTbExidGZIYmwzdG82T0s1ZW5mcEFwa2VtcDJ6dHJKU21Yd0ZOS3RQLzJTWFhTTGpDRnNBQUFESVVqa2RIRFdnU1hQVkwxMG16UmNiMjFoYmEranpyUktGcTRlRGxxUWt6MnM5aXJMNUN1aTlGbTJUZlRGeDZYejU5RTIzMXhSdk1zbEtWaXJrNnFybksxYVJsTERsL1BxM2g2ZTRaYnFiY3c1ZEhQKzkrV1hCVzk4ZnFkQ29TTVhGeGN2RjBkRzhPWWVEclcyYTI5di9WOCtVTEcxK0R4bU1SOWdDQUFCQWxzcmw1S1F2TzcrU3Jyb2xQVHoxYVJidGlsZStRRUdOYk5jeDJUSjdHMXYxVGVXNXNOVGVUV1ZsWlpWb2N3cjNuQzdaK3NYVHlEek1Ed0lBQUFDQUFRaGJBQUFBQUdBQXdoWUFBQUFBR0lDd0JRQUFBQUFHSUd3QkFBQUFnQUVJV3dBQUFBQmdBTUlXQUFBQUFCaUFzQVVBQUFBQUJpQnNBUUFBQUlBQkNGc0FBQUFBWUFEQ2xrRktlWGpxMHZqSnVqUitzcVdIOHRnb250ZERSejc1VWtjKytUSkQ3Y3JreTYvQXlUTVVPSG5HZnpyL3JENzl0ZmlOd2FwZXBGaWFkVXQ2ZU9yYzJJazZOM2JpZnpxbnBSUnh5NnR0d3o3V3RtRWZXM29vQUFBQVR5eGJTdy9nU1dWdGJhMWNUazZQM0w2SVcxN1ZMMVZXU3cvdFM3R092WTJ0aXJtN1o2amY4NzYzVWkyM3RiWldDUS9QRFBXWlVTbU53YzdXUmlYY1BRdzlkMG9jYkczVm9sSVZPZHM3YU1LbWRXbld0N0cybG9kTHJrYytueVh2c3lRNTJ0bWxLMVFDQUFEZzBSRzJzcUdLQlF0cDFWdnZ5c01sbDF3Y0hUVnoxNS9KMWl2bTdxNERJei9QVU45dVE3eFNMZmZNbFR2RGZXWlVXbU93aElabHk4dloza0Yrd1VFNmR1V1M0ZWZMcnZmNXA1NzkxTFYydlN3L0x3QUF3Sk9Jc0pXQ3RKYWtyVDErVkwxbS9haEw0eWVuT1lPVlVsK1ZQL2xBTis3ZVNYTDgrcDA3OGcwT2tvZExMbjNkdGJ2aVRTYk4ycjA5M1dOL1VsVXBWRVNTOUxmdlRVWEZ4bVpxM3kwcVZaVWtiZnJycEV3bVU2YjJEUUFBZ0tjVFllcy84dkgzbFl1alk1TGpkamEyS3BZM1lZbmZQMzZKbDNPVjlzeWZhcDlCRWVIcU1tMlNOcnc5WENVOVBEV2hhM2VGUmtWcTJhSDlLYlpKYlRhaFRMNzhqelNMMG1iU2VPMi84RStLNVoxcjF0SE0zbStrZWY2SDZ6NnFIY00va1NUVkd6c3F6ZVdRR1dGcmJhMFhxOWVTSlAxKzhyajhKLzJVb2ZicHFWOXgxREQ1aHdRblc1YWQ3dk1ucTVmcm0wM3JOS2Z2QUZVb1VFZ0w5Ky9SNUswYjAyejNmc3QyNmxxN25nTERRaC81M0FBQUFFOGF3bFlLeW94NEo4bXhmTGx6YTkyUUQ1VEgyVmxyamgrV0pEWC9abXp5N1I4SU9IVy9HSldvTEQwYk9maUhCT3ZsNmQ5cnkzc2psY2ZaV1ZOZTY2T0x0LzExNktLUHVVNHV4NFFadFlqbzZQUmQxRk1xdDVPejZwY3VveE5YcnlRN2svaDh4U3J5Y01tbGdMQlEvWG4yTDlsWVoyemZtUFRVdDdLeXlsQ2ZsdUliSENUZjRDQmQ4UGRUaFFLRjVHaG5sNjVnV3lCM0hrblNxZXRYalI0aUFBREFZNE93bFlLQWgvNkczczdHUnZPOTNsSWVaMmZOMjd0TEs0OGVNbndNUHY1KzZqTnJ1cFlPSEtKSld6Ym95S1VMaWNwckZTc2hTYm9TZU52d3NUeE9uTzBkOUd5cE1tcFlwcHdhbGkydmFrV0t5ZHJLU2kyKy9TclpzUFZxdmZxU3BOVkhEeXNtTGk1ZHp4dzlHS1lmaDJlVVVndjRENVlGaG9XcTlJaDNkRFh3Lyt6ZGQxaFRWd01HOERkaGIyUUpNaFFSQVJWeDc0bDc2eWRhcmR1Nlc5RmFyVnExZFhTM1dxMVdyWHZ2UGV1czFJRUtBdUpBQkhHQWJBUmtocEY4ZndDUlU3aDhLQUFBSUFCSlJFRlVTQktHaGpqZTMvUDRsTng3N3JublJxMTVjOVlMQUlDRG1YbVo2cTlYT01UemJoVERGaEVSRVZFUmhxMHlXdHgvRUZyVXJJWDcwYzh4NStCdUFNRE4rWXFINW1scHZIcHJGWlU3N2owTCtlSjhBTURaZTNjdy8vQytFbVY4SG9hZzhlSjVlSjc4UXVhNHBsQ0kwYTNiQXdDdWhZZVYrVG1FQWdIRUgvQ2NwTlBUWjZOUmRVZG9hV2lVT0NmS3pTMXh6TUxRQ04zcUZjelgydSt2ZUpqbXg2Wm82R3R0YTV0U3k5cFdNWU9wdmo0QTltd1JFUkVSRmNld1ZRWmVUWnBqWXZ0T3lNd1JZZXptdjVGZCtLRzl0TGxYUlJTVks3N00rUjBsUFFLdkJ5MEFtTjk3QUZ4dHFnRUFkbHkvb3ZUKzZkblowcC9IdC9QRXhRZjNwSytmSlNXKzljVW15a3JaL0tMaXZTM3llbzZxR3B2QTA3VXVPdFdwaHc0dWJ0TGp6V3ZXZ2lnM0YrZERRL0RQM2R1NEZIb2YvZ3NLaG5wbXlRbGJFOXAzZ25aaE1BNk5qWG1qNTNtWE9jNmVKdk42eTloSmFGLzR2aFUvVnhURVEyS2VBeWdZZ21sallvcVkxQlNGZFJkZlF2NHV3eFlSRVJHUkZNTldLZHhzYkxGaXlFZ0F3S3g5dS9Bdzd0VUg4ckl1U3ZGNnVhSWc4ZnBxaE9ZR2h0RFIwaXBSVi96TFZPU0p4UUFLOXRaYTFOOExFOXQzQWdEc3VlbGI2bExsY1M5VEVaT2FBaHNUVS93MGNJak1PWStGY3hENUlrbnVkYWVtejFaYXI3eG5xZ3g3Sm5vcjNJOXIyUHBWdUJRYUlwM0hacUNqSXoyWG5Tczd0ODFRUnhmajIzV1VXNCtUVlZWY21iTlFZUnVLVDhHS1diWkdhWHR0Wmt4V2VyNHkzdWZVckV6cHo0WTZ1bWpoNUN6M1hKRzd6Nk1nbGtnZ0ZBalF1TG9qVGdRSEtxeTdjNTE2QUlDRXREUThpSW11VVB1SWlJaUlQa1FNVzBvWTYrbGgyN2dwME5QV3hwNmJ2dGg5ODVwSzcvZjN5SEh3ZEt0YjRualI2bnVOcWp0aTFhZWpwVDFhZm84ZlllYStuYVhXSzVaSU1ISGJCdncrZUJpY0xLdEtGM1NRU0NTSVZkSmpvV3JIZ203QmZ0WVgwdGUxcktyaTMxa0ZpNGtVSFhlMnNzYkN2Z1BSdDJGamFibWlvQlgzTWhXbmdvTnc1M2trbG4weUhBQncrczV0bVhzVUgwNlkvVnJQMXRpMkhXQ2lweSszYlVLQkFEcWFaZnZyVWRaeTc0ck9kZXFWYUxPT2xwYk1NTXUwN0N5RXhrYkR6Y1lXeldvNktRMWJSY3ZtbjcxMys0TWVva3BFUkVSVVh1L1hwOFJLSkJBSXNIcjRXRGhaV2lFc0xyWk1vVWJWSHNYSElUTkhCQURZNzM4RFgrN1pMbjFkbWl0aG9Xanh3N2ZsdXQvSURhc1JvS1RYckllN0IzNGJOQXhBUVMrZE1zWExGc2tUaTVFbmV0WCt6R0tyS21ZVUh1L2dXZ2ZlbmJ2TFhMZmxxZy8yM1BTRjM1TUlTQ1FTT0ZkVlBKeXorTnk1ckdJOVd5WjYrdmpDczZ2U05oZVIxNE5adTZvTnJzOWJESWxFQXZOcEpZZENsbWU1ZlZXL3o2Lzd0SGxybWRlemUvUkYxN3J1Nkw5cUdkS3lzNlRIZlIrRndjM0dGcDZ1OWZBdERzaXRxNzZkZzNRbHdsTjNncFRlbDRpSWlPaGp3N0NsZ0xHdUhucTZOd0JROE1FNTZ2ZFZKY3FZZVk5L28wMk5YK2UxWnJuUzYxS3pNakY0N1orb2IrK0FTdy91bDZuTzhpcStSSGxTUnJyYzFmdUtKR2RrU0g5V1Z1NzFzdVVSa1JDUDVNd01uQW9Pd3JBV0JTRmh6YVh6WmQ1bnEvZ2VhTVdYeUovVHN5OHNESTBRa1JDUG1wWlc1VzZYVUZqd1B1VVdMbkJTWHVwNm4rM056T0hwVmhjNStYblN1V3FmdGUwQUMwTWo3SjNrRGEvVnk2VUIvdno5dXhqYnBnUHFWTE9GdlptNTNPR21mUm8wQWxEUWEvaXZpdjVNRWhFUkViMnZHTGJla0NvMk5WYm1SVVk2ZGsrWStrWkQxNVROTmRNU3ZocDJKNEQ2OTRZNmV5OFlMdC9NUUo1WUxBMWI1V0dnWFRCblM1U1hKeDNpNW1wVERaKzFMWmlyOWMyaHZkZ3pjV3E1NjlVc2ZKOXlLcmk0aUxyZTV6R3QyME1vRU9ETTNXRDA4U2dJU2lNMnJNYlJxVitoUmMxYTJQYlpaQXo1KzAva2ljVzRGSG9mV1RrNTBOUFdobGZqNXZqajNDbVp1blMwdERDcVZUc0FCYjFhcncvVEpDSWlJdnJZTVd3cGtKcVZLVGVVZEhTdGk0TlRwaU1oN1NXQWltMXFQS1pOd1pMdEtaa2xGeVpRTnczaHF3LytlUlhzdFhtYjN2UURmRkd2WS9IaGx1MmNYYUVwRk9MNDdRQmNETGxib1hyMXRMVUJvTUlyT2FyamZhNmliNEJ4aFF1QzdQTzdMZzFiTnlMQzhlWHU3ZmhyK0JoNHV0WEZ6MTVETVhQZlRtVG41dUpFY0NBR05XbU9UMXUweG9yenAyWG1aQTF1MGdJV2hrWUFnRlVYemxUS014VDNQdXh2SnMvVjhGQjFONEdJaUlncUNjT1dBdnJhT3Vqb1dnZkpHUm00OXVpaDlIalI0Z3poOFhFVnJudnpGWjgzYXB2ZHpNOVJ0NW9kTG4yOUFEbjVlV2l5ZUY2cEMxMk1iZE1CUDNzTnhZMkljS1hsZExXMHBUOW5pTW8ySCt4ZFZ0T3lLZ0FnTGpWVmV1eHdvQisrN05vVE0vZnRLRk1kOGxZYkZCWU9BelEzTUpSN1hsQktaNVU2M3VlcG5ickJVRWNYMThJZnlxeXFDUUM3YjE1RGt4bzFNYVpOZS9SdjJBUy8vbk1DOFM5VHNmUDZGUXhxMGh4T2xsYm80ZDRBSndzWHloQUtCSmpVb1dCRnpNdGhEeEFVK2JSU25xRzROczYxSy8yZWIrcEsyRVBZbTFtb3V4bEVSRVJVU1JpMkZOZzBaZ0s2MXEyUGs4R0JNbUhMM2M0ZUFCQWFHdzBUUFgwOC9tVkZxWFVwbTdOVmtXL244OFZpQkVjOVE4RFR4MmhVM1JHVE8zYkJ2RU43RlpiWDE5YkJqSzQ5QVFETHpwNVNXQTRBRElzTmlYd2Z3NWFqaFNVY3pDeVFrcFVCRXoxOVRDdGNYT05CN0tzbHlSUFMwdEI3eGE5SVNFdURadUhLak1xVU5tU3pJa002Sy90OXRxdGlKdDB1WU0ybDgzTExmSE5vRDZxWlZzSGk0NGNRLzdJZ25QNzM4QUh1UEkrRXU2MDk1dmJzaDlOM2dpQ1dTRENtVFh1NDJkZ0NBUDQ4WC9tOVdnQndiT29zdGR6M1RaaDVqNGVEbWJtNm0wRkVSRVNWaEdGTGdhT0J0OUMxYm4xNHV0YUZvWTR1MGtVRkd3TTNyZUVFQUxnZUVZNThzYmpFZkt3aXl1WnN2UzEvL1hzT0cwZFB3TGkySGJIRDk0cDBJOXJYTGVnekFGYkdKZ2g4OWdUbjd0OVJXcWV4N3F2RlBnSysrN0hNYmFuTWZiYVVjYlMwd29ISjAwc2NmNzAzOFZGQ3ZOSjZ3dUppbFFiaDJUMzZZbmFQUGpoOTV6YUdyUys1ZUVwcHF4Rlc5dnY4aTllbjBOUFdSbGhjTEU3ZkNZS1RWZFVTWlVSNWVSaTZibVdKNDcvL2N3SmJQNXVNT3RWc01iWk5CNXdJRHNTM2ZmNEhvR0NWeXdzVkhJcEpSRVJFOUtGajJGTGcyTzFiK05sckNJeDA5ZURWcERtMlhQV0JYUlV6MUtsVzhHMysxZkNIU0JkbGw1aVBWVVRabksyMzVVaWdQNzd3N0lxR0RqV3dhdGhvOVBqakYrVGt5ODRoNnVCYUJ4UGFlVUlza1dEVy9sMmwxbG5WeEVRbGJhMHN3WkhQcEQrTEpSSkVKTVJoK2JuVHVCejJvRUwxOVd2WUJPUGJkc1R3RFgvSnpMRnpLOXpyN0ZHQy9DQWRrNUtDY1Z2V0theTNNdDluVjV0cTZPSHVBUUQ0L3VUaGN1K0ZkZngyQUs2R1AwVHJXcld4c045QTlHblFDRWE2ZXNqT3pjVzAzVnRWMFdRaUlpS2lEd0xEbGdJWkloRzIrMTdCbEk1ZE1MVlROMnozdll3Qmpab0NBQUtmUGNIejVCZHFibUhCcHNSekR1N0JxV2xmbzZGRERmdytlQmk4aTMzNGRiT3h4ZVl4RXlFUUNMRDV5aVVFUEgxY2FwM1ZUS29BS0ZoaXZPdXluNVNXZmR2N1A3ME5pZWxwTUo4MkFVS0JBR0tKQkpMQ1lOSEQzUVBkNm5yZ1NKQS8vZ3NOS1ZQZ3NEWXh4WjlEUjhKSVZ3OHJQeDJORVJ0V1M4ODFjeXpvNFF5T2lwUjdiYm9vRzRjQy9CVFdYWm52YzJoc0RDSVM0cEdROWhMSGd3S1VYcS9JbDN1MncrZnJCZERYMWtGYloxY0F3UGNuRHVOeFlrS0Y2aU1pSWlMNkdEQnNLYkhxNGxtTWJ0ME9qaGFXbU55aEM4YTI2UUFBT09CL0E0WTZ1cmc0YTU3Q2E0dHZwbnR6dnZMTmJXY2YySU4vSDl3cnRUMUNnUUJUT25iRjRVQS9hZGp6ZS93SVM4K2V4TmZkKzJCNHl6YUlUM3VKNzA4Y1J0MXFkdGcvZVJwTTlQUnhMem9LOHcvdks4TVRRN3BCY0hoOFhMbjJkRkxGUGx2Mlp1Ym8xNkFKYWxoWWxHdFRhWWxFZ3Z6WHdwU0xkVFdNYk5VV3cxdTJnZTFYVThxMGltQnNhZ3BtN3R1SnYwZU9RNi82RGZGZDM0RllkT3dnR2xkM2hIWGhScjYrajhMSzkxQ0ZLdk45bGtnazJIelZCK2Z1S1I5Q3FreDRmQ3gyM3JpS2NZVkw1cWRsWjJIYnRjc1ZybytJaUlqb1k4Q3dwVVJzYWdxV256dU5iM3IxeDhKK0F5RVVDSkNXbllWZE42NUJReWdzODM1WnBaV1R0MC9YNjJxWVcrS3Y0V1BRMHNrWmw4TkNaSHJXZnZ2bkJCcllWMGZYdXZVeG8ydFAxTFMwUXVjNjlXQ29vNHZFOURTTTNyaW16RXVvTjdDdkRnQ0lTS2o0YW90dnc0V1o4OURRb1FhQTB1ZFhsWVd0cVJrQTRObUx4SEl0MTc3Zi93YmFPTHRnUk11Mm1OYTVPd3gwZEdCWnVOeDV3TlBIRmU3aHJPejNlZlcvNTZTOWZCVXh0azBINlpjTkFHQ2txNGREbjMrSlQ5YitpZVRNaW0xWVRVUkVSUFNoWTlncXhmSnpwOUdsamp1YUZnNGIyM0wxUDZSbUZjemRVYmFBUXZFNVd4VlpjYkQ0S25taldyWEQ2TmJ0b0srdEE0bEVJck5zT0ZDd091SG9UV3R4NUl1djBNelJDZjBiTmdFQUpHZG1ZTUNxWldVT0s3WlZ6S1FMSjl4NitxVGNiYTRvTnh0YjlQWm9pTDROR2t1UEZRV3QyTlFVSEFsVVBCd1BBQkxUMHJENCtDR2xaV3BiRndUZTBKZ1lwZVhrK1hMUGRtaHBhR0pJczViU25oMEFXUGZmeFhMWEJham5mYTVvME5MVzBNUjMvUVppY29mT0FBbzIxUTZMaTBYem1yWFFwRVpObko4NUQrTzNyaS9URUZVaXFoeUN3cjBuMHJLellGUnNNUjRpSXFwOERGdWx5Qk9MRVo0UUp3MWJRNXExeEg4UEg2aDhCYmFpL2FFQVlFckhMZ0NBeUJkSjhONjF0Y1JlV1RwYVdwamNvWXQwMFlZaStscmE2RlcvSWNMalk4dlVtL08vd2pscEFNbzByUEZOZmRhMkF5WjM2SUthbGxZeXg3TnpjM0V5T0JDN2IxNkRUMmdJOHNWaW1mTmFHaG95cjVNek03RDgzR21sOTNLMUxsalk1RzYwL0RsV3lvZ2xFbnl4Y3pOY3JHMmtJUkFBSE16TVlhQ2pVKzZsMnl2N2ZhNm9tcFpXV0Q5cXZQU1o0MSttb3Y5ZnkvQWtNUUc3SjB4RmV4YzNPRnBZNHA4djUyRHBtUk5ZZnY0ZmlONXdFMm9pZW5ORksrSGVqMzZPNWpWcnFiazFSRVFmdDlJM0dmcklmZUhaRFVPYnRRSlE4SzIrcFpFeDlrM3l4dGF4azlHdXRxdks3anU5U3crWjF6dXZYMFhybnhiQzUyR0k5RmpSUGxLQjMvNklCWDBHd0VoWEQ1azVJcXo3N3lKZVpLUkRSMHNMYzNyMnhjMzUzMk5DTzAvb2FXdS9maHNwRGFFUUkxdTFBMUR3RDNScGM0UEtTMGRUcThReGZXMGRtYUIxUFNJYzNydTNvdlkzTXpCKzYzcGNETGtuRTdUU3NyTUFBUFh0SE1wMTd4WTFhOEhTcUdEb1gyQUZlcEljek15eGJkd1VtYUFGQU4vMDZvK2doVDlqZG84K2NIb3RNQ3FpanZlNXZMUTFOREdyZTI5Y25iTlErc3ozb3FQUS9ZOWY4Q0FtR3RtNXVSank5NS9ZZGVNYWdJSmUyTms5K3VMbXZDWDRYNk9tMGcyZmlVZzlPdGR4aDZaUWlMTnZNRTlUM1didDM0a1plOHUyOGJ3OG96YXV3ZTluVHI3RkZsRmxFRXNrK09iUUhseC83VXZsMHVTTHhlaTk0amVFeFNuZmF1ZmdyWnRvOWROMzVhcDc2ZG1UYVBmTDRqS1hqMGlJaDh1OHI1U1dNZk1lajMxKzE4dFVuK2R2MytQc3ZXQzU1K3htZmxIaGhhL2VWR0o2R3N5OHg4dE1KVER6SGwvcTc4SEhpRDFiU2d4cjBRWUwrdzBFQU95NmNRM3pEKy9GcW1GajBOTzlBZm8wYUlRK0RScmhlZklMK0QySlFNRFRKNGhJaUVOcVZpWlNzN0tRSWNxR3g4STV5QmVMWVdOaUNvRkFBSUZBQUEyQkFKb2FHdEFRQ3FHbG9RRWRUUzNvYUdwQ1F5akUxZkJYbXljWGZWNU55Y3pFdE4xYmNmeDJRT0Z4QWRyVWNzRW56VnFpZjhQRzBOZldBVkF3VE94bzBDMHNPTElmejVOZllOblpVL2pqa3hIbzRlNEJlek56L093MUZITjY5c09KMndFNEhPaVBhK0doTXIxZGc1bzBsd2FHalZmK3JmQjdwcTJoQ1EwTkliSnljcVRIOUxWMU1MQnhNd0NRK1V0NU9NQVA0OXAyeEY2LzY5aDk0MnFwSzlzRlJUNUZXMmRYTE80L0NKb2FHcmo5N0NteTh4VDNwQmpxNktLaFF3MTgzYjAzQUNBMUs3TmNQWkpPVmxVeHFYMW5qR2pWQnRxRkM1NmN2UmVNQlVmMjQ3TzJIVEdtZFh1WUd4Z1c3cm5WRjdjam4rRkN5RjNjZWhxQlcwK2ZTRGNHTGs0ZDczTjU5SzdmRU4vMi9aL01QTVA5L2pjd2ZjODJtWHVKOHZMd3hjN05DSHIyQkV2NkQ0S09saGJzemN5eFlmUUV6TzNWSDJ2K1BZZE5WeTVWN09HSTZJMllHeGppcTI2OXNQVE1TZlJ2MUFUdXR2YnFicEpTaWVscFdIbmhETWEzODRSZGxZTDV0VldOVGZIenFhTVkwNmE5VFBzdlBiaGY4RzlkbndFd016Q1VXOS9CV3pkeC9IWUFtdGVzVmVvSFAxTjlBK21YY2FSK1lva0VheTlkZ0tPRkZWcVVvMWYyVXVoOVhJOElnNW1oL0Q4VFJWNWtwT05CVEhTNTJ2UThPUmwzbjVkOVZFeStXSXlFdEpmbHVvY2lvYkhSQ0lwOENpdGorZHZGWk9hSWtDdk9WMXJIK3Y4dVl2YUIzUlc2Zi9HOVBYUHk4eUFSdjVxU2tKWmRzUCtzUkNLUkdkV1NrNTlYWXBTTGp0YWJmeEg4UG1QWWtrTWdFR0JCN3dIUzNxWGdxR2Y0YXQ4T2lISnpNWHo5WCtoVnZ5R21kT3lDbGs3T3NLMWlCdHNxWnRKNVVoVjF3UCtHVE5pYXRXOFg5TFMwOGUyUi9ZaE5UVVhYdXZYUnZWNTlkS3ZuQVp2Q2xmQ0Fndjh4SFErNmhkL09uTUQ5NkZlYkdzZS9UTVd3OWF2UXdiVU9Gdlh6Z3J1dFBVejE5VEc4WlJzTWI5a0dvcnc4M0h3Y2poRWJWa01BQVJiMkxRaVZ5WmtaMkhQVHQ4TFBVYy9PSHVlLytnWjVZakV5UlNMazVPZkJWTjlBT2djdE9PclZQbGhSeVMvZ3NYQk9tZXRlZHZZVVd0ZHlnWVdoRWY0Y09xcmNiZnZtNE41U2gxT2E2dXVqVi8xRzhHclNETzJjWGFWekgrSmVwbUx4c1VQWTQrZGJzT1QrZ2QxWSsrOTVUT3JZR1lPYU5FY1ZmUU40MkR2QXcvNVZyMXRLWmlhaVU1SVJuWktNNlh1MklVTWtVc3Y3WEJiTkhKM3cwOEFoTXIxM2llbHArSHIvTGh3SjlGZDQzWWJMLzhMbllRaldEQitMUnRVZEFRQk9sbFpvVmFzMnd4YVJHczNvMmd0bjdnYmpmNnVXNGZmQnc5RHZEZitOVXFYczNGeXN2SEFHdGF0YVkxaUxOZ0NBeVIwNlk1M1BCU3c4ZWhBSHA3emFxUDV5V0NoMjM3aUduNzJHeXEzclVYd2N2dHl6SFFBdy8vQytVbGZpbmRTaEUzNzgzNUMzOUNSVUZzb0NjTkZvbG9TMGwwckwxYktxS3YzM0dRQjIzN2lHWm81T01GY1F3Tlh0bTBONzROVzR1ZlRmeWJMNjUyNHdySXhOVU5YWVJPSDdFWnVhSXZkYzBhckhRTUdvbW10ekY4bWNUODNLUk5kbFArR25nVVBnNlZwWDV0eWhBRC84Y3ZxWXpMR0JmLzBoOHptMVNLMjVYOHE4YnZ2em9oSmxpb2UyanhIRGxoeDJWY3lrSzYrRnhrWmo2TjhyWlZMNnllQkFuQXdPUk8ycU5tamo3SUxtTld2QnVhbzFUUFgxWWFwbkFEMXRiUWdMZTdJRWdQUm5aZjY4Y0VibWRib29HNk0zclFWUU1FZnA2KzY5WmY2U0pxUzl4STdyVjdEMTZuOTQ5aUpKWWIyWEh0eEhoOUFsNk9SV0YxTTZkRUY3RnpjSUJBTG9hR3JpL1AyN2VKbVZCWE1EUTZTTFJMQUM4TlBKb3pJOUdPVjFMem9LK1dJeE5JVkNHT3ZKVHN4T3lrakhvcU1ISzF5M1QyZ0lCcTcrQXpPNjlrUUQrK3FsVHZ5V1NDUklTSHVKZTlGUldIbnhMQzQ5dUYvcVBhWjE3b0ZwbmJ0TFg4ZWtwbUROditleCtlcWxFbk96bmlRbFlNNkIzZmp1eUg3MHF0OFEzZXA1b0gxdFYrazNVS2I2K2pEVjE4Zkw3Q3hFcHlTLzArK3pLQzhYZFczdEFCUzhiM3Y5cm1QQjRYMUl5a2d2OWRxd3VGaDArK05uakdqWkZuTjc5a044V2lvKzM3bTVYUGNub3JkTFMwTURCNlpNeDZ6OXV6Qm04OStvZmVvWVBPd2RVTVBDVWlWRGZWdlhja0ViWjVjS1hXdFh4UXpPVmExeDVtNndOR3daNk9oZ1F2dE8rUEhrRWZnOWZpU2ROKzMzNUJFOEhLcERSN1BreDVlWTFCUjRyVmtPT3pNelBJcVB3N3FSNCtTR3pMaVhxZmgwM1NvOFRvekg4Qlp0SzlUbThtaXdxT3hmS3I0dHA0SURLK1UrRmZsOWIvN0RnbExML0g3bXBOSmhvREZMVjB0N1MySlNVM0Q4ZGdBVzlSdFVyblpVcHJXWExxQ2VyWVBjc0pXVG40ZWJFWStncGFGUllvN2xYajlmOVBGb2lQbUg5K0d3Z3IwN0ZYMnA4SHJBS1I2K0FFai9mYmN4TVMxeHpzckl1RVI5eDcxbnlid09pNHRGOHg4V0lHbkZPdWxuWERQdjhiZ3hiNG0wdnFJeUh6dUdMVGtpWHlSaDdKYS9NYWRIWDZWTFd6K01pOEhEdUpoeWZZTXZFQWdLd2xmaHp3SUlJQkJBYVk5TGJuNCt4bTlkajJOVForSy9zQWM0SE9BSG45QVE1T1lyN3pvdUlwRkljUDcrWFp5L2Z4ZjJadWJvMzdBSkhNd3NzT3JpV1FBRmYrRUdyMTJCN3djTXhzWnlQTXVWOEljWXRHYUZ6REZSYmk3R2J2NGJKdnI2ME5iUWxQYTB4S1NtNEVwWTZCc3ZFKzRUR2dLZjBKRFNDNWFSQkFYZDhBVS9TL0Q5aWNOb1VxTW1zbk56c1BQNlZad0tEa0pPdnZMZU1GRmVIZzRGK0VrM01YYXpzVVVEKytwd3Rha0dWNXRxV1Azdk9RRHY5dnQ4Ty9JWmxwNDVpWGExM2JEZzhENEVSVDR0MS9YNVlqRzJYUFhCd1ZzM1lhS254NFV5aU40QlpnYUcyRGg2QXZvM2JJSXRWLy9EcVR0QjVWN1FwNnhtOTBDRnd4WUE5SzdmQ0d0OXppTmRsQTFEbllMdFVNYTE3WWc3ejUraGlvRUJBQ0JESklMZmt3aE02OVM5eFBWUGt4TGh0V1k1akhYMWNOeDdWc0crZ0Z2WDQ5bUxKSHpoMlZYNllmQlkwQzNNM0xjVGV0cmFPRG50YTdqWjJGYTR6V1gxTEVueEY2S3FjdWQ1Rk80OGoxTDVmU3J5KzY2c2x5TlBMSWJWOUluNHhXc294cmZ6TEZOOTYzd3VJRGMvSDQycjF5ano2czlGNVlxSHRzcDIrdTV0SEFyd3c1V3dVR1RtaURDLzl3Q1pzQlg0N0FrZXhFUmo2ZURoYU9ua2pJMmpKNVNvdzh4N1BEYU1uaUN6OEphcTNJdU9rdHRyWlQ1TnRsME1WeVV4YkNsd01lUWVMajI0RC9FYjdFMGtqN3dOZDh2aWNXSUMzTCtiL2NiM2ozeVJoSld2OWFJQkJSTTZoNjMvcTF4TGhNZS9UTVVGT2ZPU2l1YVh2US95eFdMWXpmeEM1bGlmUDM5N296cERZcDRqSk9hNTNIUHZ5dnNjRmhkYjRoK2xwV2RPNHJkL1RsUzRUcUJnRVpPaWhVeUk2TjNReDZNUituZzBVbmN6bEJyVXBEbitPSGNLaHdQOE1LSmxRVytUcWI0K3RvNmRMQzF6K2s0UVJMbTU2Tk5BOWxreVJDTDBYUDRMckUxTXNXL3lOQmpyNldGeWg4NHcwZFBIVi90MjRQU2RJSHpXdGlPMlhidU15MkVQTUtoSmMvdzY2Rk9ZNk9sWHlyTlY5aEFxTSsveG1OMmpEMmIzNkZ1cDkxV0h1SmVwMG0xWUJBS0JkTXNkUmZiN1g4ZnZaMDVLeTJrWDZ5R1ZOODhhQUxKemM1U2UxOWJVZ3FtK1ByeDNiOFVPM3l2UzQwWC94aGI5L3ZzL2lVRGdzOGM0Zjc5ZzduaDRYQ3dHTm02R1JmMEdvdGVLMzZEM1d1Z3IrcUsyYU81YWVZWVJPbHBheVd3aEpPLzZvbTJNWXVSY0h5OW56bGwwU2pLNjEvUEF0bkZUQUFCSEEvMngrUGdoM1ByMlIya1pxK2tUY1czdUl0UXE3Tmw2RkIrTE5uSUMyc2VHWVV1SnR4MjAzblZ2c3VrdGxkMjcrajUvYkgvZWllamQ0V3BURFUxcTFNVGZQaGVrWWV0MW02LzZ3TjNXSG5XcjJja2NOOURSd2Q4ang2R2hRdzBZNk9oSWp6ZXZXUXREbTdYQ2xxcyswdFh0UG1uYUVvdjZEYXkwb0VXS3lRc1B5dVpzR2VucXdyclluSFVBK1BIa1VabVJGSzhQaDN1ZFplSHdPSG5sWE9mUFZIcXRvdk9lYm5WeFlQSjB6Ty9WSDFNOXUrRnBVaUlHcjEyQkcvT1dJRFF1Qm9QWEZveE0yWDNqS3RxNzFNSE1icjB4ZGRjV1RPM1VEWU9idGdCUU1JS3ArQjZxVDVNU2NiUnd2blJScjZ5aUhpTjV3d2p2THY0VjFVeXJTRi9uaThVS3I1OTdjSS9TNXk0U25aSU1pMktMeVlUSHg4bmNReDRuSzJ2RUxGdFRwdm8vWkF4YlJFUkVwSFpUUGJ0aDFLWTFPSDQ3b0VSUDNMWHdoL0I5RklhVm40NHVjWjFFSW9HamhTWDhuMFFnT09vWmdpS2Y0dnFqTU1Ta3BxQzZ1UVUrOSt5S1ZrNjFjZkhCWFp3TURvTHIvSmx3c3FxS3h0VWRVYnVxRGFxYlc4REsyQml0YTdsdzY0cEtwR3k0bWJ3NVcvOXIxQlFiaWcybHV4SVdpaDNYcjJCa3k3YllldTAvNmZIZ3FHYzRmZWMyWnZmb1U2NzJiSkF6VEE4QXR2dGVoazlvaU1MelZRdm5hVnNabThpc0d1aGMxUnJwb216cDNxQy9EeDZPWVMxYUF3Q203dG9pVTBkMmJnNzBkVjZGclVYSERrSkxVeE41cjgzdExqNGZTaUtSd0h6YUJHd2FNMUc2U052MWlIRDBYUDZMekRVU0ZDeVFrYkQ4YjVualNSbnBjSjc3SmJhTW5ZUytEUnJMbk50OHhRZGY3WlBkZWlFNkpSazdmSy9JOU40QkJiMVp4Y2xiV3Q5L3dROGw5bFQ5bURCc0VSRVJrZHIxOW1nSWQxdDdMRHAyRUYzcnVFdm4wdVNMeFpoM2VDOGNMU3p4U2JPV0phN2JjdlUvZkxWdkI0UUNBUnd0cmRDNHVpTys2dFlMN1d1N1llcXVMZERUMGtJUGR3LzBjUGZBYjRPRzRXRmNERzVHUEVKdzFETmNDcjJQeDRrSkdOSzBKZG82cTI3dlRDcnB4WjhGYytvYUxacUw3ZU0rUnc5M0Q3bmxObDYraEZuN2Q2SlgvWVl5eC9mNzM0Q0huUU5HdFc0bkU3YXVSNFRqbDlQSDRHSnRVNjZWb2hYTmU3b1NGZ3FmMEpBS3pZdHE2RkFETzhkL0FUUHY4UW9YU2hQbDVpSTNQMSs2bGMraitEZ2NEYnFGSC8vM2lkSmVwNXpDdWY3YWNoYUxLUzQvUC8rdGZJa3d0MmMvek8zWkR3QXc3L0ErYkw5MkdaZm5mQ2ZkUkIxNHRVQkdEUXRMU0NCQndzdVhjUDl1Tml3TVArN3RGUmkyaUlpSVNPMEVBZ0YrR2pnRWZWYitqaVVuRHVQN0FZTUJBTXZQbjhidHlHZllPOG03eER3VUFCalpxaTBhVnE4QlYrdHEwSDF0M3N1ZDU1RWxQcVRYcm1xRDJsVnRWUGNnVkdZT1p1Ym80ZDRBeTgrZmxodTJrakxTOGVzL3g5RE0wUWtEWGdzNy9SbzB4dWVlWFVvc01EYStiVWNjRGZUSDEvdDNvYjJMRzZyb0c2ajBHU3BLbEplTHpCd1Jyb1dIQVhnMXhMR0doU1YrR1BCSmllWFlBZm05Z2NQWC82WDBQbG01dWFXdTNseFdRWkZQc2ZqNElmZytDc1B5SVNNZ0VBaGtWc1NlM2FNUFJIbTUrTzloaUhSaHI5YTFhcGRZTmZsanc3QkZSRVJFNzRSV3RXcGpRanRQckxsMEhzMGRhMEZmUnhzL256cUdZUzFhbzBzZGQ3blhhQWlGTURNd1JMV3Zwc2c5ditESWZpdzRzbC91dVNYOUIrRnp6NjV2cmYxVWZ2TjY5VWZiWHhaaDUvVXIwcVgvZ1lKNXhGTzJiMEpXVGk3V2pQaXN4SFdlYmdWaDVNNXJHdzRMQkFJc0hUd2M3WDVaaEcrUEhNREtUOHUvTDJkbENJcDhpbW03dHdFQTdNM01wZnRjYWdpRm1OU2hVNGs1YTY4di9oRVUrUlFUdDIzQWdjblRZVzltRGdDNEhma1VFN1p0a0NtWGxwMkZGeG5wQ2xkcUxOcG1TSmxWRjg5Zzc4M3J1QmY5YW9YTHlkczN5UzM3eStuajBwOHZmYjBBOWQ3eFRkVXJBOE1XRVJFUnZUTVc5ZmNxK05DNGZRTTBoVUxVdDNQQXIxNmZLcjNHeHNTMHhJZlJ3NEYrK1BYMGNaejc2aHZwY3ZMRnRmenhXeTZVOFE1d3RhbUd6ejI3WXZhQlBmQ3dyNDU2dHZhUVNDU1l0bnNyTGo2NGg2MmZUWWFqaFdXNTZ4elZ1aDN1Uno5SFRuNGV0RFhldlkrNzllMGNzSDdVZUdocGFLQzFzd3YyK2ZtaW8ydGQyRlV4azFzK1Q1eVBwV2RPNHE5aFk2Q2pwUVhmUjJIUTB0QkFtOW91MHVjejBkUEQwc0hEWWFyLzZzOTEzTXRVTktsUkUzOE5HeU5UWDNrMk5iWXhxWUlXVHJYd2RZOCtHTFZ4amN3S20yS0pCR25aV1RKL2wxS3pNdUU0ZXhxc2pVMDREeElNVzBSRVJQUU8wZGJReEpCbXJYQTlJaHprSVZyRUFBQWdBRWxFUVZRaUFCMWQ2NVM2RjVLV2hvYk1Dbk5paVFTbjd3U2huWXVidE1lZ3VNd2NFY1FTQ1V3TjNzMGhaaCtiZWIzNjQyWkVPQWF1L2dNYlJrL0Eya3ZuY2U3ZUhhejhkRFI2dWplb1VKMUwrZzh1TWF5ME11M3p1NDREdDI3ZzYrN3lGK3JRMDlMR3dNYk5wSy9uSHR5TGNlMDZZbUhmZ1hMTGEydG80cCs3d2ZoODUyYXNIVGtPbDBMdm83NmRnMHlRdERJMndaZzI3V1d1QzR1TGhhdE50VGZhMUhoZzQyWVkyTGlaM0JVa0g4WEhvZmtQQ3hDLy9HKzV3M3lKWVl1SWlJamVFWkV2a3ZEZDBRTTRFdWlQem5YcVFWT29nV1ZuVCtIZkIvZnhYZCtCYUZlN2JJdFkvSGp5Q081RVJlTE1qTGx5enllbUYzelEvTmduN3I4cnREUTBzR2VpTnpyOS9qMzZyVndLZ1VDQUxXTW52ZEgrY0pVZHRQTEVZdmlFM3NmTzYxY0JBSk8yYjBSRGh4cHllMCsvNmRVZjduYXZodGNscHFjaE0wY0VaeXZGUzljN1dWWEYycEdmWWV5bXRVaElTOFAxaURCODIrZC9TdHVVbVNQQ25haEl1UXZMdkMzaDhYR3dOREorWjdlMWVSY3diQkVSRVpGYTNYa2VpWFUrRjdIUHp4ZUdPcnI0WThnSWpHelpGZ0tCQUR0OHIyRHg4VVBvdjJvcFBPd2RNS0psVy9SdDBGaHVVTXJOejhlaVl3ZXgrdDl6V05KL0VCcFhkNVI3djZkSkNRQlE2ajVCcEhwaWlRVC9QcmlIMWYrZXg2T0VlRGhaV3VGUlFqeG03Tm1PZTgrak1LaHBDemk5cFdYRFgyWm5TWmRpTDVJdXlzYXRKNDhWWGhPVG1nd0E4QWtOVVZyM3FvdG5jU0hrTHZTMWRUQ3FWVHVNYWRNZTllMGNBQUJDZ1FBWm9teHAyWm5kZXNsY2UrOTV3VnlvT3RWc2xkNmpkLzJHbU5tOU4zNCtWVERFNzJGY0xCTFQweFIrYVhBMDZCWnk4dlBRd2NWTmFiMnZVN1R2cHJHZUhvWTJheVY5blpTUmpxVm5UeUlwUFEyMTVuNkpUbTUxMGNPOUFUcTR1T0VYcjZGdmJXR085eDNERmhFUkVWVzZKMGtKT0JaNEM0Y0MvQkFjOVF4R3VucVkycWticG5icUp0TWJNTHhsRy9SdjFBUi8rMXpBT3ArTG1MbHZKNzdldnd1TnFqdGlRanRQZURWcERvbEVndE4zYjJQSjhjTjRraGlQWlo4TXgraldCY09wTWtRaVhJOElnNW1CSVl6MTlKR2VuWTBmVHg1RlRVc3IyQ3VZSDBPcUpjckx3L1ZIWVRoejd6YU9CdDVDVEdvSzZ0czVZUHU0S2VoVnZ5R3VoSVhpMTMrT1MzKzUyZGlpWFcxWE5ITjBRcDFxdHFobFpRMk5NZ3haT3g0VWdBZXgwVERTMVVOdWZoNDJYYjRFOThJQVZDUXNMaFlEL2xwV2FsMmxsVmszY2h5NjFIWEgwR1l0UzRTTTJ0WTIrT3ZpV1docmFwWTRsNXFaaWRYL25vV2xrWEdKdGhXWG1KNkdGZWYvd1RxZkM2aFR6UmIxN1J5dzgvb1Y3UE8vanU3MVBOQzdma00wZFhTQ1ErRmlHWGxpTVphZk80Mm1qazZvcGFUSERDallzK3RFY0NDTWRIUWhFQWh3S09DbXpBYmhSVXoxRFRDcFkyZHM5NzJNaXcvdTQ1Kzd0K0ZoNTREN1MzNURVT1JUSEFuMHg2ejlPNUVwRXFGdGJUZm9hR3FodDBkRG1Ca1lLcjMvaDQ1aGk0aUlpQ3BkV0Z3c0ZoNDdDRmViYXZqWmF5ZytiZDVLN2tJV0FHQ29vNHV2dXZiQzFFN2RjUEoySUhiZnZJYjcwYy9SMnRrRm1Ua2lkUHI5UjRUR1JxT0h1d2UyZlRaWlpnNktwbENJNFJ0V1E1U2JDNkJndFRvUE93ZHNHak5SNGQ1SHBEcVR0Mi9Da1NCL2lISnpZYWlqaXo0ZWpUQzhaUnUwZEhLV2xtbmo3SUkyemk1NEdCZUQvWDQzY1BwdUVQNzJ1WUMvZlM3QTJzUVVOK2N2VWZobnBiaW81Q1Q4ZE9xbzlMV3JUVFVzKzJTNFRKazYxZXpnditDSE4zNHVaWnYyTHZ0a0JLYnQzb29aZTNlVUdHNG5GQWpnWE5VR204Wk1sRHZuNldWV0ZyNCtzQXZIZ201QlF5akVsMTE2WW5xWEh0RFYwc0tYWFhwaTY3WC9jQ2pBRDBjRC9RRUErdG82YUZ6ZEVUOTdEY1d6cEVRczdqZW8xTFlMQkFMTVA3d1BrY1dXY1ovV3VidE1tVS9YcmNLWmU4R1FTQ1N3TURSQ3U5cXUyRHhtSXJyVnJRK0JRSUN1ZGV1amE5MzZ5TW5Qdy9uN2Q3SGYvd1ptSDl5TkgwOGR4YjNGdjVZcEhIK29CSkwzY0pDbG91VXJpZWpqVVh3MXBQZUZtZmQ0ek83UkI3Tjc5RlYzVTRqZUNVWER4aXBDTEpGSVZ6cTdIUFlBTmlhbVNyL0J6eGVMa1plZkQwME5qUS82ZzkrNy92K1pDeUYzY2ZyT2JYU3Q2NDcyTG5XZ1U4cW12RVVTMGw3aXh1TkhzREEwUW91YXRhVEgwMFhadUJFUmpxWTFuRXJzNXlTUlNKQ1RudytKUkFJTm9iREVFTUozV1ZUeUM0emZ1aDZucDgvR3ZNUDdVTlhJR0NOYXRWVzRiOWlEbUdqNFBYbUVCN0V4OEhTdGcwNXU5UkQ0N0luY0JXS0FndmZtWlhZVzlMVjFvS1doZ2NUME5LU0xzcEdmTDRhUnJpNnNqRTFreWdkRlBrVkMya3U0V0ZlVDlwNlZKaTA3QzJGeHNXaWtZRGp2aDBnZzV4c2NoaTBpZWk4eGJCRVJsY1QvenhDcGo3eXc5ZUYrdFVORVJFUkVSS1JHREZ0RVJFUkVSRVFxd0xCRlJFUkVSRVNrQWd4YlJFUkVSRVJFS3NDd1JVUkVSRVJFcEFMdlpkalMxeTY1MFJvUmZUemtiYlpJUkVSRTlLNTVMOE9XbzRXbHVwdEFSR3JrYUZHeGZYbUlpSWlJS3RON0diWjYxbStnN2lZUWtScjFjUGRRZHhPSWlJaUlTdlZlaHEwdlBMdkNyb3FadXB0QlJHcGdiMmFPcVoyNnFic1pSRVJFUktWNkw4T1drYTRlVm40Nld0M05JQ0kxK1BQVFVURFUwVlYzTTRpSWlJaEs5VjZHTFFCbzcrS0d3NS9QWUE4WDBVZkNyb29aRG44eEErMXJ1Nm03S1VSRVJFUmxvcW51QnJ5SjlpNXV1RHAzSVZaZFBJdlRkMjdqY1dJOE1rUWlkVGVMaU40U0F4MGRPRnBZb1llN0I3N3c3QW9qWFQxMU40bUlpSWlvek43cnNBVVVEQ21jMjdNZjV2YnNwKzZtRUJFUkVSRVJTYjIzd3dpSmlJaUlpSWplWlF4YlJFUkVSRVJFS3NDd1JVUkVSRVJFcEFJTVcwUkVSRVJFUkNyQXNFVkVSRVJFUktRQ0RGdEVSRVJFUkVRcXdMQkZSRVJFUkVTa0FneGJSRVJFUkVSRUtzQ3dSVVJFUkVSRXBBSU1XMFJFUkVSRVJDckFzRVZFUkVSRVJLUUNERnRFUkVSRVJFUXF3TEJGUkVSRVJFU2tBZ3hiUkVSRVJFUkVLc0N3UlVSRVJFUkVwQUlNVzBSRVJFUkVSQ3JBc0VWRVJFUkVSS1FDREZ0RVJFUkVSRVFxd0xCRlJFUkVSRVNrQWd4YlJFUkVSRVJFS3NDd1JVUkVSUFNCRUFnRWVKbWRyZTVtVkxwVGQ0S3d6Kys2dXB2eHprck55a1JPZnA2Nm0vRlJZdGdpSWlJaStrQlVON1BBL2Vnb2RUZWpWSThURStDeGNJN01NWWxFQWpQdjhUZ1M2Rit1dWg0bHhHUDB4alhJekJHOXpTWUNBSmFlUFlsMnZ5d3VjL21JaEhpNHpQdEthUmt6Ny9HVkhnd2RaMC9EVHQrckpZN3Y5Zk9GbWZkNFpPWGtJQ1V6RTFrNU9aWGFybytCcHJvYlFFUkVSRVJ2Unc5M0QyejN2WUxFOURSWUdCcXB1emtLNWVYbkkvSkZrc3d4VVY1Qno0dSt0bmE1NnZybTRCN2tpY1dZc1hjSFp1emRVZWJyV3RlcWplUGVzNVNXZVo2Y2pMdlBJOHRjWjc1WWpJUzBsMlV1cjRpWjkvZ0tYN3QyeEdjWTNMUkZtY3JtaXlVQUFLRkFnRW5iTnlJbUpSazd4bjhPZXpQekN0K2ZaREZzRVJFUkVYMGdwbmZwaWYzK056QnIveTVzSGpOUjNjMHBzN0M0V0NSblpnQUFVakl6RVJZWHE3Q3NobENJbXBaV0FJRHR2cGZ4WDlnRFhQcDZBVXoxRGNwMVQxM055dmtZL00yaFBmQnEzQnlOcWp1VzY3clpQZnJpZjQyYWxqamVmOVZTZUxyVmhYZW43bkt2c3pZeEFRQkVKYitBWFJVenBmY1FpOFVBQUtGUWlKKzlobURRNnVYb3ZQUkhISmd5SGU2Mjl1VnFMOG5Ic0VWRVJFVDBnYkEwTXNLeUlTTXdjc05xakpaSThQdmdZZTkwRDVkRUlvRkFJRUR6SHhaSWowM2F2bEhwTldZR2hnai82US80UDRuQTEvdDNZV2p6MXJBdEpWUzh6dHpBc0VMdHJZaTFseTZnbnEyRDNMQ1ZrNStIbXhHUG9LV2hnZVkxYThtY3N6SXlobk5WYTVsajRmR3hpRWxOd1pTT1hVcWNLMjduOVN1WWUzQXZBaGYrcFBSWnMvTnlJUkFJb0tXaGdScm1samcxZlRhbTd0b0tLeVBqY2o0bEtjS3dSVVJFUlBRQjZWMi9JYlorTmhsZjdkMkJSb3UrUWVQcWpxaGphd2RqWGQyM2VwL1d0VnpReHRtbDNOZWR1MzhIdWxwYUFJQldQeTNFMTkxNzQ4V2Y2M0g4ZGdER2IxbVBxS1YvUVZNb2hFUWlRVTVlSG5RS3l4WVgrT3dKQnE5ZEFYYzdCMnk1Nm9NdFYzM0sxWVlYZjY0dmQ3dmZwdE4zYitOUWdCK3VoSVVpTTBlRStiMEhsQWhiUmNMaVltWENLQUMwL21taDNMSkZ6OVczUVdOOGMyZ2ZscDg3alNYOUJ5bHNSM1p1RHJTTDlmQlpHaGxqejhTcDVYd2FVb1poaTRpSWlPZ0QwOGVqRVZyVWRNYnk4NmZ4ejUwZy9CZjJBQktKNUszZVkzWVBWQ2hzVGR5MkFiTjc5QVVBVE8vU0hWTjJiSUp0RlRQY2V4NEY1NnJXMEJRV3JOOFdrUkNQcHQvUFI5VHZxNkN2clNOVHg1UEVCQXh0M2hyVE9uV0Q2L3laQ1B2cGp6TDFWc2tMTGdBUS96SlZidm5zM0J5bDU3VTF0V0NxcncvdjNWdXh3L2VLOUhqUm5LdWk4T1AvSkFLQnp4N2ovUDI3QUlEd3VGZ01iTndNaS9vTlJLOFZ2MEZQVHFCODNZMTVTeFNlZTVxVWlNRnJWMGhmRytucVlYaUwxdGgyN1RMbUZMN1h4ZHYxT25uSGI4eGJvclQzak1xR1lZdUlpSWpvQTJScFpJUWZCZ3pHRHdNR3E3c3BVdkV2VTVHU21RbG5xNElQOFo4MGJZbTA3R3lJSlJKY2p3aVRHV3BYdEZTNXRtYkpJREtnVVZNTWFOUVVTUm5wQUFEbnVWKytVYnRjNTgrczBIbFB0N280TUhrNjV2ZnFqNm1lM2FTaDU4YThKUWlOaTVFR29OMDNycUs5U3gzTTdOWWJVM2R0d2RSTzNhU0xXT1RtNTBOWHEvUkZRY29iZkVhM2JvK05seS9CLzJtRTlOanJnZTNYZjQ3ajRLMmJPTzQ5cThUUXdlb1dGdVc2SDhuSHNFVkVSRVJFbGVKZWRCUk05UFJsVnJzYjE3WWpNa1FpWEg4VWptYU9Ua2hJUzRPbGtSRXlSQ0pvYTJoS2U3b0E0TXpkWUxTcTVRd2pYVDJaZW04di9CbG1aZWpaQ28rUFE4ZmZTdllRYlJnOVFXNzU3YjZYNFJNYW92QjhWZU9DeFNpc2pFMWdWZmd6VUJDTTBrWFowTkxRQUFEOFBuZzRoclZvRFFDWXVtdUxUQjNadVRuUTF5a1p0Z1FDMmRmbFhhSFF1YW8xN24zL20weVAzK3VCTFYxVXNDZGIzTXRVdEs1VnUxejFVOWt3YkJFUkVSRlJwUWlOalVVRGgrb2xqcCs2RXdRSkpEZ1U0SWVRbUdoc0h6Y0ZTZW5wRUFvRkVFc2tFQW9FOEgwVWh1RWIvc0tDM2dQZzNWbDJKYjZjdkR4azUrV1dldjljQlJ2N3lsdjFEd0N1aElYQ0p6UkU0WGxsR2pyVXdNN3hYOERNZXp3RXJ5ZW5RcUxjWE9UbTU4c01rOHpOendjQWFWQXI0ci9nQjRYM2VwcVVnSUdybDVjNGJtNWdpRWNKOFFxdkM0NThCb0ZBZ0pQQmdSVjZSaW9kd3hZUkVSRVJWWXBKSFRwaFRPdDJlUGJhSGx0YnIvNkhkclhkTUxOYkwvUmM4U3NPQi9naE1UME4yYm01Q0h6MkJOYkdKdmhzeXpwMGRLMkRMenAxSzFGdjArL25WOVlqdkJXaXZGeGs1b2h3TFR3TVFNSENGTVhQQVlDT25PR1Q1WFV4NUI0KzI3Sk83cmxIOFhHSVNVM0JKMDFiNHZqdEFLUmxaNVhvTWFRM3g3QkZSRVJFUkpYbTlkVUYvUjQvd3JWSEQ3RjV6RVEwcjFrTFhvMmI0Y0N0R3pEUjB3Y0FITHAxRTJtaWJGZ1lHbUhqNkFrUUZ1c2wwdFBTd3FRT25UQ3VyU2VHcmx1SlJnNk9XRE5pck1KN3Y4ekt3dEVnZjlVOFdEa0VSVDdGdE4zYkFBRDJadVpvNkZCRGV1NWxWaFlBd0ZoUE52ZzBXVEt2elBWTEpCTDhjZTQwZmp4NUJEM2RHK0JFY0dDSk1vY0MvS0NuclkzRi9iMXdJamdBdTI1Y3c4VDJuU3J3TktRTXd4WVJFUkVScVlWRUlzRzNSdy9BM3N3Y3ZUd2FBUUQrR0RJQ1FvRVFkUmZNUXA4R2piRHp4bFhjK3ZaSFNDU1NFajB2K3RvNm1OU2hDd2F2V1lHd3VGaUV4Y1ZpcjU5dnFmY2QzTFFsZENwcFUyTjU2dHM1WVAybzhkRFMwRUJyWnhmczgvTkZSOWU2c0t0aWhwalVGQUNRemdGek1MZkFoWm56a0M4V280RkREZVNMeGJDWk1SbC9EQm1CWVMzYUlDd3VCcFpHeHRMckFHRGMxdlU0SE9DSHFaMjY0YnUrQTJFeFRYYk9XVTUrSGpaZjlVRy9CbzFoYVdTTVFVMWFZTVg1ZnpDcVZUdnBzdnowZGdoTEwwSkVSRVJFOVBadHZ1cURHeEhoK0xwN2IrbENHUHJhT3RoMDVSSzBORFd4Y3VobzZHaHE0byt6cCtSdXpuenUvaDEwV2ZvRGJFeE5ZYXF2ajhYOXZSQ3piQTNpbC84dDgrditrdC93U2RPVzBOUFd4cXBoWTFRZXRQYjVYY2ZndFN2Zy95UkM3bms5TFcwTWJOd01mUnMwaHJtQkllWWUzSXNObC84RkFOeVBqZ0lBT0ZwWUFnQjBORFZ4L0hZQStxNzhIYWxabWRBb2ZKK0VBZ0d5YzNQUWIrVlNUTmkyQVM3V050TDZlN28zd0o5RFIyRlJQeStabnNBaWYxMDhpL2lYcVpoYU9DUnphcWR1U0VwUHc4K25qNzI5TjRFQU1Hd1JFUkVSa1pvOFQwNUdreG8xTWJSNWErbXhCekhSK1BIa1VjenIxUS9HZW5xWTFiMFAxbDQ2RDUrSElkSXlrUytTTUdIYkJneGJ0d3FmZCt5S3c1L1B3S2xwczNFNHdCL3RmMW1NdlRkOWtadVhoK2lVWkN3K2RnaE52NStQeFBRMFhKNzlIVDV0M3VxdFAwZWVXSXdMSVhmeDA2bWpBSUJKMnpjaUtUMWRPaFN5dUc5NjlZZTduYjMwZFdKNkdqSnpSTkxsOFA5OWNCOHUxdFdrMTU2K2N4c3J6ditETDd2MExMR1htS0dPTGxZTUhZWExEeDlnL05iMUVCZnVwVGF3Y1RNTWI5bEdibHZ2UG8vRXIvK2N3S2pXN2VCbVl3dWdJTmhOYU44SnF5NmN3Ym43ZDk3dzNhRGlPSXlRaUlpSWlOUmlRWjhCRU9YbVNudGZuaVFsWU5EYUZXaFgyeFVqV3JZRkFJeHQwd0VuYmdkZzVJWTEyRDk1R3BvNU9pSGc2V05FdmtqQ3hWbnpVYysySUxpNDJsVER1YSsrd1cvL0hNZTAzVnN4KzhCdVpPWG1RRjliRzc4TytoUkRtNVVNV2VtaWJOeDY4bGhoKzJKU2t3RUFQcUVoQ3NzQXdLcUxaM0VoNUM3MHRYVXdxbFU3akduVEh2WHRIQUFVOUVCbEZDNnhEZ0F6dS9XU3VmYmU4NEtlckRyVmJKR1lub2JUZDI5anFtZFhBRUJ3MUROTTNMWUJyV3ZWeG95dVBRRkF1am0xQUFYdldROTNEeXo3WkRpbTdkNkdidzd1d2M5ZVF4VzJNem9sR2NQVy93VmIweXBZMU05TDV0eThYdjF4SWVRdVJtOWFpKzJmVFlHblcxMmx6MHhsdzdCRlJFUkVSR3BUdEdER2pZaHdqTnk0QnRYTkxiQisxS3M5cFlRQ0FUYU5tWWcrZi82T2ZpdC94M2Q5dlRDaHZTZjZOV3lDMk5RVVhBeTVoK0NvWndpTWZBTC94eEdJVDN1SlpvNU82RmJQQTArVEVuRXlPQkNmNzlpTTc0NGNnSnVOTFdwWVdNTGV6QncySnFhb1kyT0xBWDh0SzdXTnBaVlpOM0ljdXRSMXg5Qm1MVXZNSzZ0dGJZTy9McDZGdHFabWlYT3BtWmxZL2U5WldCb1p3OTNPQVFzTzc0TkVMTUdvVnUxd0x6b0tnOVlzUnhVREEyd2FNeEdYSHo0QUFPbEtqb2E2dXRKNlJyUnNpM3ZQbzdEdXY0dG9YS01tQmpWcFhxS040Zkd4V0xuaUROS3lzM0I2K213WTZ1aktuTmZWMHNLdUNWK2creCsvWVBEYUZUajh4UXkwZFhZdDliMGg1UmkyaUlpSWlFaXRjdkx6TUdYSEpqU3U3b2oxbzhiRFFFZEg1cnlaZ1NGT1RKdUZVUnZYSVBabENvUUNBZFpldW9CdkR1MkJwbENJdXJaMmFGSFRHVDk3RFVXNzJxNHl3L2VXRGg2R2tKaG9YSHYwRUFGUEh5UGc2V1BzODcrT29jMWF3YXRKYzZYN1Y1VlZUVXNyaGVlV2ZUSUMwM1p2eFl5OU82UzlVa1dFQWdHY3E5cGcwNWlKMEJRS0VSb1hnOC9hZFlSdEZUTkVKYitBazJWVkxCODZFaGFHUnRqajU0dDlmdGNCRkt4ZzJNR2xqa3hkMy8vdkUraHBhNk43dmZweTJ5RVVDaUVRQUFlbmZBa1g2MnB5eTlRd3Q4Uko3MW5ZZU9WZnRLbmxVcDYzZ0JRUVNGNy9YU2NpSXBVdzh4NlAyVDM2WUhhUHZ1cHVDaEdSV21XSVJMZ1VlaCs5NmplVUhudWUvQUxWVEtzbzNBQVlnSFNEWXdESUY0c1IrT3dKM0czdFN5d25YeHF4UklKOHNiakV4c0hxbHBTUkRoMU56Uks5VGdEd0lpTWR5Wm1aZ0VRQ2UzTnphR3VVdmMva2VrUTRhbHBZb29xQjRUdjN6QjhTZ1p3L3ZPelpJaUlpSXFKS1phQ2pJeE8wQU1DMmlsbXAxeFZmV1U5REtFU1RHalVyZEgraFFBRGhPeGc2WGw4QW96Z3pBME9ZS1RtdlRJdWF0U3JhSkhwRFhJMlFpSWlJaUloSUJSaTJpSWlJaUlpSVZJQmhpNGlJaUlpSVNBVVl0b2lJaUlpSWlGU0FZWXVJaUlpSWlFZ0ZHTGFJaUlpSWlJaFVnR0dMaUlpSWlJaElCUmkyaUlpSWlJaUlWSUJoaTRpSWlJaUlTQVVZdG9pSWlJaUlpRlNBWVl1SWlJaUlpRWdGR0xhSWlJaUlpSWhVZ0dHTGlJaUlpSWhJQlJpMmlJaUlpSWlJVklCaGk0aUlpSWlJU0FVWXRvaUlpSWlJaUZTQVlZdUlpSWlJaUVnRkdMYUlpSWlJaUloVWdHR0xpSWlJaUloSUJSaTJpSWlJaUlpSVZJQmhpNGlJaUlpSVNBVVl0b2lJaUlpSWlGU0FZWXVJaUlpSWlFZ0ZHTGFJaUlpSWlJaFVnR0dMaUlpSWlJaElCUmkyaUlpSWlJaUlWSUJoaTRpSWlJaUlTQVVZdG9pSWlJaUlpRlNBWVl1SWlJaUlpRWdGR0xhSWlJaUlpSWhVZ0dHTGlJaUlpSWhJQlJpMmlJaUlpSWlJVklCaGk0aUlpSWlJU0FVWXRvaUlpSWlJaUZTQVlZdUlpSWlJaUVnRkdMYUlpSWlJaUloVWdHR0xpSWlJaUloSUJSaTJpSWlJaUlpSVZJQmhpNGlJaUlpSVNBVVl0b2lJaUlpSWlGU0FZWXVJaUlpSWlFZ0ZHTGFJaUlpSWlJaFVnR0dMaUlpSWlJaElCUmkyaUlpSWlJaUlWSUJoaTRpSWlJaUlTQVVZdG9pSWlJaUlpRlNBWVl1SWlJaUlpRWdGR0xhSWlJaUlpSWhVZ0dHTGlJaUlpSWhJQlJpMmlJaUlTSzBHckZxR2JkY3VLengvK3M1dHRQMTVFZkxGWW9WbFVqSXprWlNScnZEOHdWczM4ZG1XZFcvVVRpS2k4bUxZSWlJaUlyWEpFSWx3TlR3VTFjMHRGSmE1RkhvZmV0cmEwQkFxL3RqeTJaWjE2TDl5S1pJek0rU2V2L3M4RW9jRC9ONjR2VVJFNWNHd1JVUkVSSlV1S1NNZElUSFBjU1RRRHdLQkFDYjYrZ2lKZVM3OWxaa2pRbGhjTE1MaVluRTFQQlJPbGxXbHI0dCtpZkx5cFBYTjdka1hFWW54OEZxOUhHblpXV3A4TWlLaVZ6VFYzUUFpSWlMNitPejB2WUlsSnc1RExKRUFBTG9zL1ZIbS9JNXhuMlBvdXBYUzEvZWpuMk92bjY5TUdaL1ozOExkMWg0QTBLUkdUYXdmTlI0ak42ekcrSzBic0dmaVZCVS9BUkZSNlJpMmlJaUlQbURIYndkZzgxVWYrRDEraEF5UlNDWDNtTjJqRDJiMzZGdXVhN3c3ZDRkMzUrNW8rZU4zbU5xcEd6NXQzcXBFbVJkL3JzZUo0RUNNM2JRVzRUOHRoN0dlbnRJNmU3bzN3UGNEUGtFRGgrcmxhZ3NSa2Fvd2JCRVJFWDJBa2pMU01XdmZUaHdKOUllTGRUWDBxdDhRMWMwdElCUUkzdnE5V3RkeXFkQjFVY2t2RUJZWGd5NTE2c0hNZXp4dXpGc0M1NnJXTW1YTzNBMUdTNmZhcFFhdElwTTZkRko2UGl3dVZ1YTFwb1lHSEMwc3k5ZHdJcUl5WXRnaUlxSXlTY3ZPd3FxTFozRXFPQWlQRXhPUW1hT2FYcEwzbWI2MkRod3RMTkd6ZmdOODRka1ZScnBsQ3dodlcyNStQcnhXLzRHb0Z5K3dlY3hFOUd2WVJDM3RLTTNwTzBGbzRGQURsa2JHSmM2WmVZOVgraG9BalBYMDRHWmppeHNSNGRKanhZY1d5dFA4aHdVeXIyMU1USEZ2eVcvbGJUb1JVWmt3YkJFUlVhbDhRa013YmZkV05LMVpDM042RDRDVFZWWG9hMnVydTFudm5NeWNIRHlLajhPUmdKdG8rL01pckJnNkN1MWQzQ3E5SGN2T25zUzk1MUc0TUd1KzB1Q2hia2NDL2RIVHZZSGNjemZtTGNHRDJHaU0ycmdHdXlkTVJVMUxxeEpsaEVJaG9wS1RrSlNlanJDNFdQeHkrbGlwOTN6eDUvbzNiamNSVVZreGJCRVJrVkkrb1NHWXVHMERmdlFhaWlhT1R1cHV6anROWDFzYjduYjJjTGV6aC8valI1aTRiUVArSGpVTzdXdFhYdUJLeWtqSDBqTW5NYlZUOTNjNmFEMU5Tc1QxaUhCTTd0aEZPclR2YVZLaTlMeHpWV3Y0UEF5QmthNGV1dFIxVnpqODBha3doRjJQQ0M5VDJDSWlxa3dNVzBSRXBGQmFkaGFtN2Q2S0h3ZDlpaVkxYXFxN09lK1ZKbzVPK05GcktLYnQyb3JMYzc2cnRDR0Y1Ky9mUVo1WWpLNTEzU3ZsZmhYMUpERUJFb2tFSXplc2xoNGJ2SGFGOU9jWGY2N0gxZkNIY0xPcGhrZnhjWExyZUgxK0Z4SFJ1NFpoaTRpSUZGcDE4U3lhMXF6Rm9GVkJUUnlkMExSbUxheTZlQlp6ZS9hcmxIc1c5UTdWcVdaYktmZXJxUFl1YmpKRCt1UXRrQkdibW9LYmp4K1ZtR2RWaEVNQ2llaGR4N0JGUkVRS25Rb093cHplQTlUZGpQZGEvMGJOOE12Skk1VVd0aVNGKzFhcGEzR09ONVdhbFltbzVCZXdNakxHNmVtelM1eS84endTdlpiL2lvR05teW10SnpZMUJVYTZlakRRMFZGVlU0bUlTc1d3UlVSRUNqMU9USUNUVlZWMU4rTzk1bVJWRlk4VDQ5WGRqSGZPM2VlUkNIejJCSThURS9BNE1RRUEwUDdYeGNqT3pRVUFISnJ5SmFKVFUxQ25taTBhMkJmc214V2Rrb3hQMXY2SjFzNjE4ZnZnWVFycnZoRVJqbEdiMW1MdDhMSG80RnBIOVE5RFJLUUF3eFlSRVNtVW1TUGlxb052U0Y5YlcyV2JDYi9QZHZoZXdhNGIxK0JpYlFOWG00SWhqejhOSElMbWpyWGdZRzRPSFUwdERGNzdKNmJ0RHNHRTlwMHcxYk1yQnE5ZGdXcW1WYkJwOUVSb0NJVXk5WW5GWWdEQSt2OHVZcytOYTJqaDVJemExamFWL2x4RVJNVXhiQkVSRVZHbFc5VFBDejk3RFpXKzNubjlDbG81MVphWnMzVnd5blJzOTcyTUJVZjJZNzNQQlZnWUdlTy8yVjlCVDg0WEFBOWlvd0VBZTIvNjR0dSsvOFBuSGJ0Q29JSU5uSW1JeW9OaGk0aUlpQ3FkanBaV21jcU5hTmtXWGVxNFkrcXVyYmdRY2hlTGpoM0NEd01HdzFoUGRrNmEzK01JV0JvWllkZUVxV2hjM1ZIdUpzaUEvTTJSUGQzcTRzRGs2ZVYvQ0NLaVVqQnNFUkVSMFR2TjJzUVUreVo1WS8zbGYvSGQwUU53c2JiR0Y1N2RaTXFzSERZYVVjbEpxR0Z1Q2FCZ1UrU3k0aUlhUktRcURGdEVSRVNrZHJzblRJVnRsU29LendzRUFreG81NG11ZGQxUjNjeWl4SGxOb1ZBYXRBRHV3VVZFN3dhR0xTSWlJbEs3YnZYcWw2bGM4VUJGUlBTdUU1WmVoSWlJaUlpSWlNcUxZWXVJaUlpSWlFZ0ZHTGFJaUlpSWlJaFVnR0dMaUtnU1NTVHFiZ0VSRVJGVkZvWXRJcUpLVWtYZkFDbVpHZXB1QmhFUkVWVVNoaTBpb2twaVkycUt1TFNYNm00R0VSRVJWUktHTFNLaVN1SmMxUWJCa1U4aCtZakhFa29rRXFSbFp5a3RreThXWS9YRnMxajZ6NGx5MVgwM0toTEhBdjJSbnAydHNFeUdTSVJqZ2Y2SVNJZ3JWOTFFUkVRVndiQkZSRlJKZXRUendPUEVCSVRHeHFpN0tXcXo3TXhKZkxKNk9SN0dLWDRQTklSQ1BJeU53ZlpyLytGWW9IK1o2ejUwNnlZV0hqMkFmSWxZWVptQXB4SDQ5dkErUktja2w2dmRSRVJFRmNHd1JVUlVTYnJWcXc4ZFRVMXN2MzVGM1UxUm15NTEzWkdSSThMbzlYL2h5c01IQ3NzdDdPOEZjME5EM0gwZVdlYTZiejJKUU9QcWpqRFIwMWRZNXZhenB4QUtCUEN3cjE2dWRoTVJFVldFcHJvYlFFVDBzVERSMDhla0RwMng5dEo1VE83UUdYWlZ6TlRkcEVwWDM3NDZ0b3liZ29sYjFzTjcxeFpzSFRjRkk5YXRVbGgrMzAxZjdMdnBLL2RjME9KZkVSb2JqWlNNREtTTFJIaWFsSUJHMVIxeDQxR1lUTG5tVHM3d2Yvd0lBSER0MFVOWUdoa2pOQ2E2UkgzYW1wcW96eEJHUkVSdkVjTVdFVkVsK3JKTFQrend2WUpwdTdkaDd5UnZhQW8vdmdFR2poWlcyRGgyRWs0RTNZSzduUU84dS9TUU9iLzN4alhVdGJWSFBUdjdVdXRhY2ZZVXJvVS9sTDQrSEhBVGh3TnV5cFFKV3Z3cnhtMytXK2JZNjY4QndNcllCR2Rueml2UG94QVJFU25Gc0VWRVZJbU05ZlN3WWZRRWVLMVpqdStPN01mM0F5Sm1HOTBBQUErb1NVUkJWQVpESUJDb3UxbVZ6dDdNSEpNOXV3SUF4cmJ0S0QyKzc2WXY0bDZtb3JaMU5ZeHUzUjdDWW1IMGNXSThIQzJzWk9wWjhyOGhFT1hsNHR2RCs1Q1dsWVUvUGgwbDkzNkh2V2ZpM3ZNb3pEKzRCMS8zN0l1V3RXcVhLS01wMUhnYmowWkVSQ1QxOFgybFNrU2tadTFkM1BEVHdDRlljK2s4Sm0zZmlPemNYSFUzcVZMRXBxYmd5OTFiRWZjeVZlNTUzL0NIK1BYME1UU3VVUk8vZnpKY0ptaHR2bndKQTFjdHc0MkljSmxyekEwTllXNWdpRHRSejlDbHJqdlNzN01SK1BReHFwbFdrZjRDQ25yVFlsTlRBQUJkNjNuQTBjS3F4Qzk3TTNNVlBUa1JFWDJzR0xhSWlOUmdYTnVPMkRCNkFvN2ZEa0M3WHhialJIRGdCNzhrL00ySWNQZzh1SS9CcS84b01hL3ExcE1Jek5pekRSNzIxYkZ5K0Zqb2FHbkpuTy9Ub0JGTTlQUXdaLy9PRW1IdGN0Z0RpSEp6MGFtT084N2VDOGE4ZzN0a3prZStTRUxraXlUNGhqK0VqV2tWWk9Ya1NJKzkvaXM1ZzV0T0V4SFIyOE5oaEVSRWF2Sy9SazFSdTZvMTVoellnNUViVnNQRnVocDYxMjhJVDdlNnNLdGlCaXNqNHhLaDQzM1d0MkVUbU9vYllQYituWmk4ZlNPKzZkVWZYazFiWVBmMXEvamo3RWtZNk9pZ3Uzc0RuTG9kQUZGZUhrUjV1Y2dwL0s4b053ODJKbFZ3UHpvS2MvYnZ4TVl4azZROVgvOEVCNkdXbFRVY0xhM2szcmZQOGwrVXZpN09xMmtMek8venY3ZjMwRVJFOUZGajJDSWlVcU42dHZZNDdqMFRaKzRGWTl1MXkxaDE4UXlXbmoycDdtYXBURHNYTjJ6NmJESm03dGtPSnl0ckFNQ3hRSC9rNU9VaEp5OFBQeHcvSkMwckVBaWdxNlVGUFMxdEdPam9RRTlMR3pVc0xCSDQ5QW5XWGpxUEtaNWRrWktaQVovUSs1allvYlBDZTI0WU14RzNuajdHbW90bk1hTmJiOVNwWnF1d3JLV3g4ZHQ3Mk5lWWVZOVhXZDFFUlBSdVl0Z2lJbEl6Z1VDQTd2VTgwUDMvN2QxNWRGUmxuc2J4SjVXbHNnQ0JiQ3dKWUFoYmhIUVFDVUZRYU5CdXhCd08yQTJ4MDBnektJNU1EeTdBTUNJMkRXZzdMVGdqallJTHl0Z050dUl5TnRvdHN0bW80TUtpZ21FbklTRWJTU0FMaEJSSnBTbzFmNEIxaUZsSWhMY3F3dmZ6RisrdDk5NzYzVU5PNERudmUzKzNmNklxcTZ1MSsvZ3huU2d2MTRuVFpiSTdIRjZ0YmZHSGY3L2kxNHp2SEszM0hwd2pQOS96RFNsK1AzNkNTaW9xMUNFa1JNRldxOXBZQXhVY1lGVndRRUM5NWlIVkRvZW12THhDemxxbkpHbEQrbDdWT0oycXRGZnI3VjFmNmxCQnZpVHA3VjFmdXMrWm1EUkVXdzZreTgvWFZ4T1NoaWc0SU9DSzMxTnozTnlyZmxNT0U3WWZQWExwU1FBQWp5QnNBVUFyRW1LMWFrVHZlRytYNFdZaWJFbHlCeTNwZlBoNmJ2K0hldmVybmRyNnlBSkowc3FQdCtpdlgyN1hKM01YU3BLZTJmZ1ByZjdzVSsxNWZJbGV2LzhCOXhiQ2N0djVaNnhlM2ZaeG5ldGZ2RUkyTVdtSXRoMDVwT3U3eE1qdXFKSGQwWEJEa3RDZ1lLT2RJZDkvWUk2eGExOXM4WWZ2Ry90N0F3QzBER0VMQU9CUmxkVlZ1bWZWaTdwbitFaU43cDhvU1Rwejdwd3FxNnZkYzg3VjJIWGFabXZ3L0l1N0ZFNGYrVE5OSC9rejkzajVSeHYxeWljZmFjL2pTK3FjazE5V3F2eXlVdjMwcVVXTjFyVnQzaUsxRFF6NlFmY0VBRUJEQ0ZzQUFJOUt6OHZWNGNJQ1pSUVZ1c1BXMmFvcUJSbmMzcmMwcmVIM2J4MHZPYWsvYlZxdjZBNWhDdlQzenZaQ0FNRFZpN0FGQVBDb1BUblprcVRCUFhxNmp4VlhuRkZZY0p2THVxNnp0bGEyQzZ0amEzZDhyb0x5QzZ0WmZmc3BKWEdnTE4vYkluam0zRG45YWRONmhWZ0Q5ZXlrcWZMMzVhWEdBSUFyaTdBRkFQQ29YVm1aQ3ZEejAwKzZkcGNrdVZ3dVpSUVZ1c2ZOOGRiT0x4VFZMbFM3c3pPVldWeWt2TklTRlpTWHlWbGJLMGw2Nm9OMXN2cjVLU1lzWE8yRGd6Vjc3V29ONkhxZEpnKzlSUmFMUmM3YVdzMTVjNDF5eTBxMC9PNTdGQmZWMGNpOUFnQ3ViWVF0QUlESFZOWFVLRDB2UndreDNXVDFPLzlQMEZmWngzVDZuRTM5WTdvMit6bzdqaDFWWm5HUi9IMTlWVlpacWJpT25YUno3NzQ2ZHJKWU96S1BhdE4vUEtiSXR1M2NEUy8yNUdScjJlYjEybnpnV3oxK1o2clc3dmhjTzQ1bGFHN0tlQTN0NlprdWdRQ0FhdzloQ3dEZ01idXlNbVIzT0pRVUd5ZEpxbkU2dFd6emg3SllMQnFUTUtEUjgzeFVkd3RneWRtejZ0Z3VWTTlPbWxybnhjL0xQOXFvSFpsSEZkVXV0TTc4QjI0Ym8rUWV2ZlM3ZDkvVXhCVkw1YXl0MVYzSlEvV3I1S0ZYOE80QUFLakxjdWtwQUFCY0daOGVQaWhKU29xTlUyVjFsV2F2WGEzMHZCejlhdkJRZFF1UGFQUzg3NXBuZkhNOFcwZUtUdWh3WVlGaUk2UHFCSzFMR2R5anA5Nys5NW02cFhkZlNkTEJnbnpsbHBaY3h0MEFBTkEwd2hZQXdDTmNMcGUySHR5dkFEOC94WGVKMGVTVksvVHA0WU1hRmQ5ZnMwYW5OSG51eVBoKzh2ZjExZFJWenl0MXhWSlZPeHdhM2IveGxiREdoQVlGYTJuYUZNMjQ3WGJ0eTh0UjZ2Tkw5VVVHTHdFR0FKakJOa0lBZ0VmNCtQam81YW4zYTE5K3JvSURBalRqdHRIS0xTblI1R0hENjNVS1RFMjZTY043WCs4ZTkrblVSWDk3Y0k0T255aVFKUFhxMktuSmxiQkwxVEZ0K0NnbFJIZlZzMXMyNlByb21COStVd0FBTklHd0JRRHdtTmpJS01WR1JrbVNSc1gzYjNSZTUvWWQxTGw5aHpySFlqcUVLYVpEV0pQWG4zSHJhTTI0ZFhTemFrbU82NlcveHZWcTFsd0FBSDRJdGhFQ0FBQUFnQUdFTFFBQUFBQXdnTEFGQUFBQUFBWVF0Z0FBQUFEQUFNSVdBQUJYRVo4TG5SMHJxczU1dVJJQUFHRUxBSUNyU1BjTExmRVBGT1I3dVJJQUFHRUxBSUNyeUczWEo4alBZdEdtL2VuZUxxVlpNb3VMMUhuV3Y3WDRQTHZUSVpmTDVSNS9ubkZFUS8rNFFGVTFOVmV5UEFDNExMeG5Dd0NBcTBoNFNCdk5IcDJpLzluNGdjWVBIS1NFNks3ZUxxbEp0UzZYcWgwTzk3akc2VlIrZWFrY1RxZHNkcnZLYkpVcXE2eFVRWG1aOHNwS2RMemtsSTRVRlNyNzFFbHRtRGxYTjNhUGxTUlZWRlhwMElrQ09XdHJKVW5wK2JrYXNmanhadFZRK3V6TFYvN0dBRUNFTFFBQXJqcXpmcDZpamZ1KzFTK1dQNlAvVHAya2NUY004blpKelpaUlhLaGhmMXpvSHZ0YUxMTDYrYXZhVWFNQlhic3J2RTFiRGVuUlUyTVRCOHB5NGZtMHBydzEvU0gzMXNya0orZHIwYmdKdXIxL29pUnB3NzY5V3ZEZU8wYnVBd0Frd2hZQW9BbkJBVmJaN0hZRkJ3UjR1NVFmTFp2ZHJoQ3IxYVBmNmUvcnEzZCsrN0RtdlAyNnByNzZrbnF2ZjErSlhidnB1b2pJWmdXVWxocldzNDl1N3RXblJlZXMrV0tiSG5wanRYc2M5dUI5a3FUUEhsMG9TY3BhdkV5QmZ2NnkrdnRyeDdFTXBhMThUcHRuejZ0M25aTVZaMVJ1czZtZ3ZFeVNsRkZjVk9mbnRYdDRoSHAxN09RZWQyd1g2aDUvazVQZG9wb0JvS1VJV3dDQVJzVkdSQ3F6dUVnSk1hMTdLMXBybGxsY3BOaUlLSTkvYjFoSUc2MzZsMy9WK0JzRzZjK2ZmYXIxNlh0VVdWMXQ1THNlR2FNV2g2MXhBd1pwU0k5ZU9sNXlTcWt2THRPT3g1NlFKRGxxblpLazBLQmc5OXlnZ0lCR244VjZlc00vOU1xMnJlN3h5S2ZQWCtlVFIzN2Zvbm9Bd0FUQ0ZnQ2dVWGY4WklEV2ZiMlRzSFVaMW4yOVUyTVNFcjMyL1dNVEIycHM0a0N2Zlg5ajJnVUZxVjFRa0h2ODNXclR3UlAxdXlpR1dBTlZWVk9qV3BlcjNzcmNrb20vMXBLSnY5YkdmZDhxYmVWenluMTZ1VUtzVnFYbjU1cTlBUUJvQnNJV0FLQlJNMGI5WExjOHRVaTdzekkxS0RiTzIrWDg2T3pPeXRUdXJFd3R2ZXR1YjVmeW8rTzQwT2hDa250YllMbXRVdTB1V3ZHeStQaGNjbHRrOHBQejY0eW5yMW1sNld0V1hjRktBYUJ4aEMwQVFLUGFCZ1pwV2RvVTNiLzZGZjNYaERRQ1Z3dnN6c3JVdkhmZTBFdFRwcW1OTmREYjViUjY2OVAzNk4ydmRtcjI2QlJKVXRURDk5ZWIwL1BSbVhYR0kzckg2Mjh6WmpWNVhScGtBUEFtd2hZQW9Fa2orc1RycGQ5TTAwTnYvRVZKUFhwcS9NREJpb3ZxU05PTUJ0anNkbVVXRjJuZDF6dTE2MWlHWHBveVRTTjZ4M3U3ckZhcjJ1SFFQdy90bHlSTldmV0NKdHlZN1A1czkvd242OHdkOXRSQ3Jmek5OUFhyRXVNKzF0RFA0RnU3dnRUMmpNTzZiL2dvU1RUSUFPQmRoQzBBd0NXTjZCT3ZiWE1YYVBrL04ybnhCK3VVZGFyWVdMT0ZIN01RcTFXeEVWRWFrNUNvWjFJbnFXMWcwS1ZQdWtiOWZlL1hldmlOMVNxelZVcVNkczMvZzY0TGozUS9zOVVqc201VGtVN3RRdVZyc2RRN3Z1WEFQbTNjdjFkYkR4MlFKTTErNnpYRlJrVEs2c2QvY1FCNEg3K0pBQUROMGpZd1NJL2VNVTZQM2pITzI2WGdLbUN6VnlzbDhRYmQzajlSZDcrOFF0ZUZSelk1UHpZeVNzZE9GdFU3dm5UemV1M0x6MVBYc0RCSjUxdkh4M2VPZGpmSU9GNXlxczc4b2pPbmRiU28wUDFuQURDSnNBVUFBRHp1cnFTYmRGZlNUZTdnY3luOXVzUm9iMjVPdmVNdlRMNVgwZTA3YU11QmZVcGIrWnk2aFVYVStUejF4V1YxeGd2ZWU0Zm50QUI0REdFTEFBQzBXcWZQMlpSUlhLU2hjYjAxODgwMWNybGM4dkh4VVY1WnFRNFhGbWhVMzM3eWFhQWpZWmYySGJSNFFwcFNrNGE0MzlrVjl1Qjllbkh5dlVwTkdpTHAvRHZRdm50bURBQk1zSGk3QUFBQWdPK3JkamowL05iTkdyaG9ubDdZdWxrait2UlZaWFdWT3h6dHo4L1RwSlVyR2owL1BLU043aHMrcXM3TGtiOHZMcXFqdTVFR0FKakF5aFlBQUdnMVNpdlBOOHhJZXVJeG5UcGJvWHR2R2FrSk55WXJPTUNxdE1GRHRmQzkvOU93bm4xMHZQU1VZc0xDR2x6VkFvRFdncFV0QUFEZ2NTY3JLdlJOVHJZK09YSlFnZjcrN3VQL3UvMWpTZExBN3JIYSticy9LTHA5bUg3NS9GSWRLVHFoL3h3elZpV1ZaNVd5YklsZSsySzc0anRISzd2a3BQYmtIdGRuR1VkazhmRlJBRjBJQWJRaS9FWUNBQUFlbDFGY3FKUmxTeVJKdjd4eHNQdjQvTEYzNm82RUFlNWowMzk2cTlMemN2VEE2My9SeHBsenRXN0dMUDMydFZlVlUzcEtUOXc1VVJ2U3Y5VzhkOWRLa2lZTVNwYS9yNi9uYndZQUd1SGpjcmxjM2k0Q0FBQmNXK3hPaDdKT0ZzdlAxMCt4RVpHeU5MRWQwTzUwcVBEMGFYVUxDNi8zV2JuTnB0eXlFb1VHQlRmNCtjVWN0Ylh5OWZGaDZ5RUFJM3dhK09WQzJBSUFBQUNBeTlSUTJPS1pMUUFBQUFBd2dMQUZBQUFBQUFZUXRnQUFBQURBQU1JV0FBQUFBQmhBMkFJQUFBQUFBd2hiQUFBQUFHQUFZUXNBQUFBQURDQnNBUUFBQUlBQmhDMEFBQUFBTUlDd0JRQUFBQUFHRUxZQUFBQUF3QURDRmdBQUFBQVlRTmdDQUFBQUFBTUlXd0FBQUFCZ0FHRUxBQUFBQUF3Z2JBRUFBQUNBQVlRdEFBQUFBRENBc0FVQUFBQUFCaEMyQUFBQUFNQUF3aFlBQUFBQUdFRFlBZ0FBQUFBRENGc0FBQUFBWUFCaEN3QUFBQUFNSUd3QkFBQUFnQUdFTFFBQUFBQXdnTEFGQUFBQUFBWVF0Z0FBQUFEQUFNSVdBQUFBQUJoQTJBSUFBQUFBQXdoYkFBQUFBR0FBWVFzQUFBQUFEQ0JzQVFBQUFJQUJoQzBBQUFBQU1JQ3dCUUFBQUFBR0VMWUFBQUFBd0FEQ0ZnQUFBQUFZUU5nQ0FBQUFBQU1JV3dBQUFBQmdBR0VMQUFBQUFBd2diQUVBQUFDQUFZUXRBQUFBQURDQXNBVUFBQUFBQmhDMkFBQUFBTUFBd2hZQUFBQUFHRURZQWdBQUFBQURDRnNBQUFBQVlBQmhDd0FBQUFBTUlHd0JBQUFBZ0FHRUxRQUFBQUF3Z0xBRkFBQUFBQVlRdGdBQUFBREFBTUlXQUFBQUFCaEEyQUlBQUFBQUF3aGJBQUFBQUFBQUFBQUFBQUFBQUFCY3MvNGZyREdZcFl0S1IwVUFBQUFBU1VWT1JLNUNZSUk9IiwKCSJUaGVtZSIgOiAiIiwKCSJUeXBlIiA6ICJtaW5kIiwKCSJWZXJzaW9uIiA6ICIxMiIKfQo="/>
    </extobj>
    <extobj name="C9F754DE-2CAD-44b6-B708-469DEB6407EB-8">
      <extobjdata type="C9F754DE-2CAD-44b6-B708-469DEB6407EB" data="ewoJIkZpbGVJZCIgOiAiMTU4MzM2NzM2ODUzIiwKCSJHcm91cElkIiA6ICIxNDExMDg3ODkiLAoJIkltYWdlIiA6ICJpVkJPUncwS0dnb0FBQUFOU1VoRVVnQUFCSTBBQUFLL0NBWUFBQURrcWoyb0FBQUFDWEJJV1hNQUFBc1RBQUFMRXdFQW1wd1lBQUFnQUVsRVFWUjRuT3pkZVh4VTliMC8vdGVabVV3bSt3YUJrQkFTSUdFTGhFQUNCTmtDQ2tKVVJBVmJxaGJiSXRibGErdERiLzFTNzgvYnE1ZjJWdSt0WG8ydDlWcUx0dmlGb3NRRnNJZ0tzZ1VKSkFTQ0NRbElTQXdoZXpLWkxKT1pPYjgvNGh6bXpKYVpiQ2ZMNi9sNCtEQno1c3laZDVJelE4NXJQcC8zUnhCRlVRUVJFUkVSRVJFUkVZMDRnaUFJcnU1VERXUWhSRVJFUkVSRVJFUTBOREEwSWlJaUlpSWlJaUlpQnd5TmlJaUlpSWlJaUlqSUFVTWpJaUlpSWlJaUlpSnl3TkNJaUlpSWlJaUlpSWdjTURRaUlpSWlJaUlpSWlJSERJMklpSWlJaUlpSWlNZ0JReU1pSWlJaUlpSWlJbkxBMElpSWlJaUlpSWlJaUJ3d05DSWlJaUlpSWlJaUlnY01qWWlJaUlpSWlJaUl5QUZESXlJaUlpSWlJaUlpY3NEUWlJaUlpSWlJaUlpSUhEQTBJaUlpSWlJaUlpSWlCd3lOaUlpSWlJaUlpSWpJQVVNaklpSWlJaUlpSWlKeXdOQ0lpSWlJaUlpSWlJZ2NNRFFpSWlJaUlpSWlJaUlIREkySWlJaUlpSWlJaU1nQlF5TWlJaUlpSWlJaUluTEEwSWlJaUlpSWlJaUlpQnd3TkNJaUlpSWlJaUlpSWdjTWpZaUlpSWlJaUlpSXlBRkRJeUlpSWlJaUlpSWljc0RRaUlpSWlJaUlpSWlJSERBMElpSWlJaUlpSWlJaUJ3eU5pSWlJaUlpSWlJaklBVU1qSWlJaUlpSWlJaUp5d05DSWlJaUlpSWlJaUlnY01EUWlJaUlpSWlJaUlpSUhESTJJaUlpSWlJaUlpTWdCUXlNaUlpSWlJaUlpSW5MQTBJaUlpSWlJaUlpSWlCd3dOQ0lpSWlJaUlpSWlJZ2NNallpSWlJaUlpSWlJeUFGREl5SWlJaUlpSWlJaWNzRFFpSWlJaUlpSWlJaUlIREEwSWlJaUlpSWlJaUlpQnd5TmlJaUlpSWlJaUlqSUFVTWpJaUlpSWlJaUlpSnl3TkNJaUlpSWlJaUlpSWdjTURRaUlpSWlJaUlpSWlJSERJMklpSWlJaUlpSWlNZ0JReU1pSWlJaUlpSWlJbkxBMElpSWlJaUlpSWlJaUJ4b2xDNkFpSWlHTHIycEUzOHNLOEduTlpXNDBtWkFxOW1rZEVsRU5NajRxeldJOHd2QXJhUEg0ZWNURWhDazhWRzZKQ0lpSXZLUUlJcWlxSFFSUkVRMDlIeFZYNDFmWGppTjc5cGJsUzZGaUlhSWFKMC8vakI5THBhRVJ5cGRDaEVSRVgxUEVBVEI1WDBNallpSXlGdGYxVmRqdzVralNwZEJSRVBVUCtZc3htSUdSMFJFUklPQ3U5Q0lQWTJJaU1ncmVsTW5mbm5odE5KbEVORVE5b3NMcDZFM2RTcGRCaEVSRVhXRG9SRVJFWG5sajJVbG5KSkdSTDN5WFhzci9saFdvblFaUkVSRTFBMkdSa1JFNUpWUGF5cVZMb0dJaG9GLzF2SzloSWlJYUxCamFFUkVSRjY1MG1aUXVnUWlHZ2F1dFBLOWhJaUlhTEJqYUVSRVJGNXBOWnVVTG9HSWhnRUQzMHVJaUlnR1BZWkdSRVJFUkVSRVJFVGtnS0VSRVJFUkVSRVJFUkU1WUdoRVJFUkVSRVJFUkVRT0dCb1JFUkVSRVJFUkVaRURoa1pFUkVSRVJFUkVST1JBbzNRQlJFUkVSRVREa1NpS3FLaW9RRjVlSHE1Y3VZTHIxNitqdWJrWjdlM3RNSnZOU3BkSFJEVGlxZFZxNkhRNkJBY0hZOHlZTVlpTGkwTktTZ3BpWW1JZ0NJTFM1UTBLREkySWlJaUlpUHBRUlVVRmpodzVncnk4UEZnc0ZreVpNZ1dUSmszQzdObXpFUmdZaUtDZ0lHaTFXcVhMSkNJYThZeEdJL1I2UFZwYVdxRFg2MUZaV1lsWFhua0ZLcFVLS1NrcFdMSmtDYUtqbzVVdVUxR0NLSXFpMGtVUUVkSFFNZmJnKzBxWFFFVERSTlhOZHl0ZFFwK3FxNnREZG5ZMnpwNDlpN1MwTkV5ZE9oV1JrWkZLbDBWRVJGNnFycTVHVVZFUlRwMDZoZVRrWkt4YnR3N2g0ZUZLbDlWdkJEZkRxaGdhRVJHUlZ4Z2FFVkZmR1M2aGtjbGtRbloyTmc0ZE9vUjU4K1loUFQyZEk0bUlpSVlCbzlHSTQ4ZVA0OVNwVTFpMmJCbnV2UE5PYURURGI4SVdReU1pSXVvekRJMklxSzhNaDlCSXI5Y2pLeXNMYXJVYW1abVpDQWdJVUxva0lpTHFZd2FEQVh2MzdvWFpiTWFqano2S29LQWdwVXZxVSs1Q0k2NmVSa1JFUkVUVUErWGw1WGorK2VjUkZSV0ZEUnMyTURBaUlocW1BZ0lDc0dIREJvd2JOdzR2dlBBQ3lzdkxsUzVwd0RBMElpSWlJaUx5VW5sNU9WNTg4VVZrWkdSZzJiSmxTcGREUkVRRFlPblNwVmkyYkJsZWZQSEZFUk1jTVRRaUlpSWlJdktDWHEvSHE2KytpalZyMW1ENjlPbEtsME5FUkFObyt2VHBXTDE2TlY1OTlWWG85WHFseStsM0RJMklpSWlJaUR4a01wbVFsWldGR1RObVlOcTBhVXFYUTBSRUNwZytmVHFTa3BLUWxaVUZrOG1rZERuOWlxRVJFUkVSRVpHSHNyT3pvVmFyT1NXTmlHaUVXN3AwS2RScU5UNzg4RU9sUytsWHcyK3RPQ0lpb3NIQ1lrSDc0ZU9BeFNKdDhrbWFCdldZMFFvV1JVTUd6NTlCcDY2dURvY09IY0lqanp5aWRDbEVSRFFJWkdabTR2WFhYMGRHUmdiQ3c4T1ZMcWRmTURRaUlxSkJxZjRYejBwZmh6NzdKRlNqd21HcHJVZlRiMStXdG9mOTE3OFBUREVtTTFyM0hwQnUrcTlkN2RIRFdyYnZoR0hIKzlKdDliaXhpSGpyWlRlUFVJN2gzVjB3WHJnSUFGQ0hoeUg0NlVmNzU0a3NGdFEvOW94ME0yRGozZkJkTkI4QVlDeTRnSlkvL1ZXNkwzVGJyNkVLRGVuUjAvRDhvZjZRbloyTmVmUG1jWlcwZnRiWTJJak96azZFaDRkRHJWWXJYUTVScjFpK0QvNEZRWUNiVmMybC9RQkFwZXJkaENCUkZGRmRYUTJMeFlLb3FLaGVIYXUvTlRjM1E2dlZRcWZUS1YxS2p3UUVCQ0F0TFExNzl1ekJUMy82VTZYTDZSY01qWWlJYUZEcUxDeVN2aGFOUnVuL3hvSUxIaCtqN2NDWGFINHh5NnZuSGZQWmJvZHRZbWNuOUsrOUpkMzI1S0svL2JQRHNndCtBREJYVnFIajhBbm9WaXoycUJaelpSVnFmL3lZUi90Nnc5bjNhQ3k0QUdQK2VRQ0FabEpjbnorblJCVFJXWEpadW1scGJMcHhsNzVGZHAvWTJmTWVBVHgvQnZiOEdRa3FLaXB3OXV4WlBQNzQ0ejAreHBFalIzcGRSMXBhMm9CZlhGVlVWS0M0dUJnclZxd1lrT2M3Y09BQVNrdExJUWdDd3NMQzhKT2YvQVJhcmRicjQ1dy9meDY1dWJrQWdBVUxGbURxMUtsOVhTb0FZTnUyYmRMWHYvakZMK0R2NysveS9pZWZmTktyMzE5all5UDI3OStQSlV1V0lEbzYydWsrZVhsNXFLaW93T0xGaXhFYUd1cGw5ZDM3N0xQUGNPclVLUURBMXExYisvejRnMVZqWXlQKzhZOS9TR0hPMHFWTGUzUU8vZTUzdndNQVJFUkVZTXVXTFU3M3NUYlh0K3JOei9uamp6L0d4WXNYMGRIUmdkR2pSMlB6NXMwOU9zN1JvMGVoMVdveGV2Um9SRWRITzMwTjF0VFU0T3paczRpTmpVVk1USXpEdWQrZGI3LzlGdSs5OXg2QXJsQnR3WUlGeU1qSTZGRzk5aXdXQ3hvYkcrSHY3dytkVGdlTHhZSlBQdmtFd2NIQkNBc0x3OVNwVStIcjY5c256N1Z3NFVLOCt1cXIrTzY3NzF5K1RvY3loa1pFUktRb2MzVXRHcDl4UCtLajRabm5JV2pVRUUxbTJmYTZuL3dmaDMzRGZ2OXZVSTNxM2ZEZzY3ZmNBd0RRakIrSGlMLzhqOWVQYi8vc01KcGVjaDQyTkwzNEd1Q2pnVzVKZXE5cTdHdWlvVlg2V3REcFlHbnErV29nZ3I4T2dvOVBYNVRWTFo0L05GQ09IRG1DdExTMEhvVVh0c2ZvclZtelpzbENCOXRBb2k5RVJrYmlaei83R1lDdTBRcGZmUEVGdnY3NmE0aWlpSkNRRUtTbXBrcjdHbzFHdlBUU1N4NGQxOU9MNEphV0ZseStmRmw2L3NqSXlCNy96UFY2UFNvcks2WGoydkxtNTJhdDNXQXdvS3lzek8yK0Z5OWVkRnR2Y1hFeGZKeThQenBiaGErd3NCRDc5KytIMFdoRVpXVWxObTdjNkRCcVJLL1g0NHN2dmtCSFJ3Y0tDd3VSbkp5TVZhdFdPWXhVY2ZmOWJ0MjZGVWFqRWQ5OTk1M0RmV1BIam9Vb2l0THRnd2NQb3FTa0JBOCsrS0RzUExSWUxGSTQwbHVESlpqYXQyOGZhbXBxcE50bno1NzFPRFE2ZCs0Y05Cb05KaytlM0YvbHVSUVFFSUNPamc0QVhhSE90V3ZYdkI1dFpES1pjT3pZTVpqTlhmOXVQdmJZWTA3UDY5T25UK1BNbVRQNCt1dXZwZjJDZzRNOWVvNk9qZzdzM2J0WHV1M3Y3NDhGQ3haNFZTZlFGVHpWMXRhaXBhVUZ6YzNOYUc1dVJsTlRFL1I2UFVSUnhPclZxNUdTa29MeThuS2NQOS8xNFpoYXJlN1RsUysxV2kxU1UxTng1TWdSL09BSFAraXo0dzRXREkySWlFaFpKaE5NNVpWdWR6RmZ1Kzc4b1U0ZUo1cHZqRTVSQmZoRE0zNmNmRisxR3BweFk3cTJYYnNPZkI4a1dQZnJGVkdFNGUrNzBmTE9MdUQ3UDdJRm5TOUNubmtDK3RmL0FuTjFMV0EybyttRi80Ymw0Ui9ELzY3YnZEcThFT0RkSjNpMmRZbXRiVzUzc2RqYzMxbFloSnA3SHV6WmN3RUlmdnBSQ0Q1YU5HMzdRNCtQQVFDMUc1MS9JaHV5OVpmUVpkelVkWVBuajhmNjgvd1o3a1JSUkY1ZUh0YXZYNjkwS1FOS0VBU29WQ29wTkRoNDhDQ2lvNk9sQzFEYjZUVGVldU9OTjV4dU54cU5zdU9XbDVlNzNOZWVWcXZGZ3cvMi9MMnJPOWV2WDBkMmRyYmJmZmJ0MitmMmZ0dUxaRnZPTG1BREFnS2tpL2FPamc3czNMa1REenp3Z0t4dnl0NjllNldBd0dLeElDUWtwRWRUbXhvYUdxUVJIN2JzTDRDcnFxclEwTkNBSTBlTzRKWmJidkg2ZVlhS0V5ZE80TXFWSzdKdGx5NWR3cWxUcDVDV2x0YnQ0Ly81ejMvQ2FEVGlzY2Vjai9hMFA2ZnRYMHYyOTY5YnR3NlJrWkZPNzdObi9INTByZFd1WGJ1NkhkMW1Qd0xxNnRXcjByazNac3dZcDBHUTBXaVVRaGdBaUkyTjlUZ3dFa1VSZS9ic1FYTnpzN1ROYkRiam5YZmU4ZWp4dGpXZk9uVUtwYVdsTHZlN2R1MGFVbEpTY1Bic1dXbmJ4SWtUbllhM3ZURjE2bFRzM3IwYjk5NTdyOXRwaUVNUlF5TWlJaHEyZkcrYUQ5K2I1Z09paU9zcnV5NzIxT0ZoMHVpUDJoOC9Cbk5sRlFEMGFFU0lMVXVUSHMwdnZvYU9rNmVsYllMT0Y2RXZiSVUyZVFiVXNURm8rT1d6c0RRMUE2SUkvUi8vaXM3Q1lnVDlZZ3RVUVlFZVBVZGt0dWQvVE5ueVpKcVM3VWdqNnNMenAwdC9UWE1iU2lvcUttQ3hXS1NMdHI3dytPT1BJeWdveUtOOTNZMFNpWWlJY1B0WXM5bU14c1pHNmJaR28wRklpT3RlWWZiVG16SXlNbEJYVjRlTEZ5L0NZckZJZlR0OGZYMVJWMWNuMnpjOFBGeTZXQkpGRWZYMTlTNmZ4LzZ4cmhnTUJoZ01Cby8ydFU0MXNWNVV0N1hkQ0R1UEhUdUcwNmRQdzhmSEJ6LzV5VStrN1lJZ0lERFE4VFhVMHRJaUcyR2poTGk0T0t4YXRVb0tvbUppWXVEbjV5ZmRmL3IwYVdsVUZnRE1uVHNYQ3hjdWRIdk0rZlBuUzErZlBIblM2NXFXTDErT3YvNzFyemg5K2pUUzB0S2s4MFVRQk5tNUtJcWlSeGZPOWZYMWl2K2M3VjIrZkJtSERoMlNibXMwR21sSjljOC8veHlqUjQ5R1hGeWN5OGRiTEJZcHVIRTEvYW03ODkvKy9zN09UbzhmYTgrYjE5QzMzMzRMQUNnb0tKQzJ4Y1hGb2JYMXh0OElmbjUrRUFRQitmbjVzb0JxenB3NUh0ZjA2YWVmeXM1ZEFHaHZiMGQ3ZTd2SHg3Qnk5WDQyZnZ4NGhJYUdJam82R3MzTnpmam1tMitrKzBwS1Nyb2RiZmlqSC8wSUV5Wk04TGlPTVdQR3dHS3hvS0tpQXVQSGovZjRjVU1CUXlNaUlocFVyUDFTckZOOEFHRFU5dGVnSGpmVzRlSjF6R2U3QWJNWjEyKzkxL01uNkljUGY5cS9PZ0g5cS84cjY4K2pDZ2xHNkF0YjRUTzFhMmk2WnZ3NGhMMzBiMmpjdWczbW1scnBjY2J6M3lEb29SOTczS2VtdjRpdHd5TTA0dmxEL1NFdkx3OVRwa3pwMDJPKzl0cHJmWEljVnoxU2dLNndhLy8rL2RMdHdNQkFyRisvM3V1cEtyZmZmanZlZXVzdE5EWTJJam82R3AyZG5mRDE5Wlg2QlFGZDB6MGVmdmhoNmJiSlpNTHZmLzk3NlhaSFIwZWY5US9wanJPTGF1dUZzLzNvQW45L2Z6eisrT01PellyLzhJYy95RUluQUFnTEM4UGl4WTZ2TmR0cGh3c1dMSEI0RHR2NzA5UFRvZEc0dmdSemR5Rjc4ZUpGWEx4NDBlWDlwMCtmeHVuVHAyWGI3SHNvclZpeEFybTV1UTRqVHlJaUlwejJ2Z2tKQ2NHbFM1ZWsyMUZSVVpnL2Z6NENBZ0prMzZjZ0NOSzVhRGFiOGQ1NzcySFVxRkhJeU1odytudHZiVzNGcDU5KzZ2QzdtanQzcnN2dmJ5QmN1M1lOSDN6d2dSUmsrZnI2NHI3NzdzUGYvLzUzdExlM3cyS3hZUGZ1M2RpNGNTUEdqWE0rd3RRYTBLaFVxZ0U3NS91S3M5Rm1KMCtlbEFXTWp6LytPQUlDQXFRK1YxWWZmL3d4UHY3NFk0ZkhQL1RRUXdnTEN3UFFGU2J1Mzc4ZitmbjVmVmJ6ckZtekVCc2JpNkNnSUh6MDBVZFNTSDcvL2ZmTGFyT09uT3BQVTZaTVFWNWVIa01qSWlLaUljZHNNK3k3bHl1UzJES1ZWMEwveDdkaFBKVW4yNjZaRklmUTMvd0wxR1Brb3hJMGNiRUlmM1ViR3A3OUxVeWxYWi9tV2VvYjBmUzdWOUM2Wnk4Q04vMEEydFRaYnAvVE5nenhoUCs2VFBqZjJVM2paWk1ab3ZIR3A1Z0I5NjFINEkrOUNGSmNrS2FRMmZJaXBCbTE0dzJvUjdzZlJURWdlUDU0OVpqaDZNcVZLNWcwYVZLZkhyTS9SMWZVMTlmajZOR2pzcWtqV3EwVzgrZlBSMVJVRkw3NTVodVVscFlpTFMwTlk4ZU83Zlo0dnI2K3VQdnV1d0YwZlpvT0FEazVPU2dzTEpUMnNXLythai9LSkNzckMzNStma2hNVE1TS0ZTc2MrdFkwTmpiaXpUZmZsRVpVekp3NUU3ZmZmcnNYMzNYUGlhSW85ZU5ScTlYNDFhOSs1WFEvMjlDb3BxWUdqWTJOU0VoSVFFNU9qclJQZW5xNmJEUVFBTm45Q3hjdVZEeElPSERnZ0hRUkQzU05Zdm5MWC83aWNuL2JVU3AvL3ZPZnBhOURRME9kOXZqWnQyOGZybDY5aXF0WHI2S2twQVNyVjYrVzlmWXBMUzNGM3IxN1pjY05EUTFGWm1hbVZ5TTcrbHBsWlNYKzMvLzdmN0xSTTZ0V3JjS1lNV093Y3VWS2ZQVFJSd0M2cG1YdDJMRUQ2OWV2ZDFxdnRYK1d4V0tSaFlCMWRYWFl0bTBiSG4zMFVZZnp2NmVOc0wwWnNXakxZRERnbFZkZThmcHhWdm41K1docWFwSnRjeFhLV0tkTEdvMUdmUExKSnlncXVyRlF4WVFKRTNEdnZmZTZEVkxiMnRydy92dnY0K3JWcTlLMkpVdVdTRjlIUlVWSlFiaXoxUmJMeXNwdzd0dzU2WFpnWUtETDE2QmVyNWQrL3oyWjVoa1ZGU1dOMWhwT0dCb1JFZEd3VmJPaHE1a3JiQzdPek5XMTBuWkxVN1BEdmdIcjcvRG8yQzF2L1IyR2Yzd0VPUGtqeVhUcENtcnZlOFNyV2p1TFM5SHdmMStBZHVaMGhMMzBiMzBhVG5USFlqYzFUUlhnNTJMUGtZWG5EMWxkdjM0ZHMyZTdEK1M4MVZmVDAyeFZWRlRnekprektDd3NkQWlsakVZalB2LzhjOHlhTlFzSERoeUF3V0RBdVhQbkVCTVRnN1MwTkV5ZE90WHRkQ0pyV0FSME5mbjk0b3N2WlBmYmp4QlJxOVh3OWZXVit1MVlwNTY0Nm5teWI5OCsyUlFjbzlIb2ROU0NLN1lCay9XQys4U0pFL2p5eXk4QkFDdFhycFExOGJabCs3TnlkL0ZxVzl2Nzc3K1ArdnA2cEtXbDRja25uM1I2c1dyMTlOTlBlL1E5QUk3VERXMUg0Z1FIQnp2dHcrSnVIMDh1ZkVWUjlIaktrKzErenFZU2RYUjB5TGJyOVhyczJyVUxNMmJNd0pJbFMzRDgrSEZaYnhrQVNFMU5SVVpHUnAvM21QSEdwVXVYc0dmUEhsbGdOSGZ1WENRbEpRRUFrcEtTcE5jWDBIVU92UGZlZTFpMWFoVlNVbEpreDdLZER0b2ZFaE1UcGE4OU9WK2RVYXZWc3VNNFk5c2ZxNkdoUWRwdU5CcHg3Tmd4ajU5THBWS2h0cllXNzcvL3Z1ejhtVEJoQXRhdlg0L1RwMCtqb3FJQ3ExYXRjcGdxV2xWVmhROCsrRUQyTTAxUFQ4ZWlSWXVrMnp0MjdKQ09heHRFV2tNNDIvTXhNREFRRHozMEVIUTZuUlJlQ1lJZ2pTVE55c3FDMFdpRVNxWHEwWFRrb0tBZ1ZGVlZlZjI0d1k2aEVSRVJEVnVXQmlkL3VGa3NUcmRidDFuYVBKdFA3ek56T3JEelJrTlVkZVNvcmtiRlhsSUZCc0RTY3VPUEhQKzdNdDFlOEh2YmNGa1Y1cnAzaVpYRDFEU3RWamJ5eUJ1Q2p3WVlKZzBnZWY1NGR2NzAxRzBON2JLcFU0TlpYVjJkMDc0M3ZYSHk1TWsrR1hIUzBOQ0E0dUppbkQ5L0h0WFYxYkw3d3NQRGtaNmVMbXUrWEZkWEI2MVdLMTFjVlZSVW9LS2lBcUdob1pnL2Z6NlNrNU9oMFdodzdkbzF2UDMyMnc3UHQzWHJWc3ljT1JPWEwxK1dSaHBObVRJRjA2Wk5jOWgzNWNxVitQenp6NlYrS0lJZ09CM1pkT3pZTVllbXc4WEZ4Vjc5SEhvektzbmFyd2J3N0NLOHNMQlE2dGQwNnRRcFhMdDJEWGZmZmJmWEl6Y2VmZlJSaDM0czl0TU5iUVBEdFd2WE9wMzJZcnRQWm1ZbTR1UGp2YXFqTC9uNittTDkrdlc0ZlBreURodzRJUDJjQ2dzTFpTUFRnSzZSVzVtWm1ZaU5qVldpVk1tSkV5ZHc2TkFoV1hpWW1KaUlsU3RYeXZaYnVYSWxtcHVicGFiTEZvc0YrL2Z2eDlXclY3RnExU3BweXA4MTROQm9OUEQxOVpWZWE0SWd3Ti9mSDFsWnpsZkh0T1VzS042OGVUTkNRa0prd1lzM2phUGQwZXYxRGlIMkF3ODhJRzJ6cmVmbzBhUFE2Mitzc0dwZG5jeFYvU3FWQ2o0K1ByTHdadHEwYWJqOTl0dHg3Tmd4S1lBcUt5dkRMYmZjZ3Brelo4SmlzZURFaVJNNGV2U29OSUpKRUFTc1dMRUM4K2JOa3oyWHdXQ1ExV1A3UFFIQTVNbVRjZlhxVlJpTlJxeFpzMGI2UFgzd3dRY0Fib3d1dkg3OXVqUjZhdno0OFQxNmZ3NEtDbkpheTFESDBJaUlpRHpTMUduRXU5LzEvNUJiWjlOblhEWGg3VzZxalhyTWFBQmRVM2pFN3ovQlZnVUdTS3RJbVd2cnBaRWUxbjFWZ2Y1UUJYZjlrU1M0dVVqMG5aZUNnSTEzdzdEamZmamZ2Z3FCUC8wUnF0ZmU3M0ovVjRLZi9Ebk0xMnZROHZmZDhGdVZBZDlGODkzdTM1T0d5OVptemE3WXI0eWxmL1Yvb1gvMWY3MStIZ0FJZi9rLzRET2o2eE83bXJzZmhHaTNpb3MzNmg3OFB3NDloQVN0RnFQZmQ3eVF0ZUw1TS9EblQwK042elFQbVU5a096czdlelFGeEIzckV0VzlzWC8vZnVUbDVUbHM5L0h4d1lJRkM1Q2VudTR3aFNRbUpnWVBQL3d3TGw2OGlHUEhqa20vZzhiR1J2enpuLy9Fa1NOSGNOdHR0eUVnSU1EdGM5OSsrKzFTR0xSMjdWcW4rOHljT1JNelo4NTAyeFM1dExRVVgzMzFWYmZmYTMreUhlSFUzU3BUQUpDU2tnS1R5WVNEQnc5Q0ZFWFUxdGIycUlGdlQwZUo5RFd0Vml1YkRsVlVWQ1JOc1VwSlNVRk9UZzRPSHo0TUFIamlpU2U2UFRlQXJ0V3BObS9lakp5Y0hCdzdka3dXekFtQ2dOVFVWQ3hidGt6UjBVVXRMUzM0NUpOUEhCb3lKeVFrWU4yNmRhaXZyNWUrYjZDckNmamRkOStORHo3NEFDVWxKZEwyd3NKQ1hMbHlCYmZjY2d1bVQ1K08ydHF1RHdBV0xseUlSWXNXU1FGS2VIZzR0bXpaNHZISVFXY3NGb3ZYamJBOVBhNm5kRG9kUWtKQzBOVFVoUGo0ZUlmQXlINlVvMXF0UmtCQUFPNjk5MTc4L2U5L1IzcDZPaFl1WEFpejJTeHJzTjNlM282UFAvNFloWVdGYUc1dWxuNk9RTmRLZ25mY2NVZVBBdEdvcUNqTW5Uc1hGUlVWc21tUzlpd1dDNUtTa2xCWldkbmo2Y2hCUVVFOWVpOFk3QWJIT3hVUkVRMXFSb3NGbXdweWNLS2hSdWxTdkRMcWIzK0VwY1dBMmg4K0JIeC9UUkR5NjE5S2ZWOXNWNzhhOWJjL1NvL3p2K3UycmlsSjMxL2tkRjZ3K2NUYjVzSW44UDcxMEMxZUFNMmtPQUEzbWpEM2hPN1c1VkI1Y0xFaWRuWkMvN0pueTA4RFFQRFQzYTk2WlQ4OXJUY0V2eHVmeklsdDdWTFkwaFBpOTlOYVpNdzlYK0xiV3p4L1BEdC9SZ0pSRktIVmFwVXV3OEc0Y2VOa29aRmFyVVp5Y2pJV0xWcmtkbVNVZFRyR2xDbFRjT25TSlJ3K2ZGZ0tqem83T3pGbXpCZ3BOSERGMm45SXJWYmpyYmZlOHFqZSsrKy9ILzcrL3RMdGlvb0tXZE5oSzAvNnVaU1hsK1BkZDk5MTJQN3h4eC9MK3BkWUhUaHdBQWNPSEhCNmZOdUxQUHQrUlBiYTJ0cHc5dXhaeko4L0gyRmhZZmp3d3c5eDExMTNPVXdyODJRcTJXQUpqWUFiMDNvQ0FnS1FrNU9EeXNwS0FGM1RzbXpydE85YmMvMzZkWTkvLzFhaUtPTFVxVk1PalpSdFdhZHY5aVpnY1dYeTVNbElTVW5CUng5OUpFMmZ0Sm8xYXhiV3JGa0RsVXFGMXRaV1dmK2Q5UFIwaElhRzRwNTc3c0dCQXdka1RjY05CZ095czdQUjB0SWkvU3hkVFcvcWJzVkRWOXhOZ1J4SUN4Y3V4TXFWSy9ITk45K2dyS3dNVjY5ZWxZMFdzdytnckZQY3hvNGRpMGNmZlZRS1p0VnFOVmF2WG8ySkV5ZGk3OTY5MHV2UVBzU2JNbVVLYnIzMVZwZGhwYldCZTBOREEvNzR4eHYvRnR1L3p2MzkvV0UybTEzK0hLT2lvckJ5NVVxWXpXYVBnbEZudEZxdExDQWRMZ2JQT3hVUkVRMUtJb0FuTHVRT1dHQmtuVDVqS3ErVXRxbWp4a0RRcUNHYXpEQmZ1KzUyWDN1R2QzWkNiTy82bzFBVkZncWYyVW5kRnlHS3FGNTdmOWNVTFFHQTZjWWZ5YW93bStXbzFXcnBnciszVklFZS9vRmlNcVB0d0NHUGordkpSWDlmcnB3bUtOemdsZWRQTi9yaC9PbXBUOEw4c0M5bGFLejZkdno0Y1JpTnhsNEhSNTQydC9WVVltSWk5dS9mRDUxT2gxbXpabUhldkhsZVQ2T2JOR2tTSmsyYWhPTGlZaHc2ZEFoSlNVa0lDZ3BDWUdBZ25uenlTWmpOWnFmVHJub3kyc0UySExweTVRcDI3OTd0OUFLcjFZUDNKUHVML2Q2dzdZUGlxdWNTMEhVeC9NRUhINkNzckF3WEwxN0UyclZyWlJmQnRweE5FeE5GRWIvOTdXK2wyNE1wTkxMK2pwOTU1aG1IKzJ6RHI4NWVmQkF3bUl3ZVBWcDJXNlZTSVNNakEvUG51eCt0Q1hTRnJxdFdyVUowZERRKy9mUlRxUS9TNk5Hak1XZk9ITXlaTXdjNU9Ua3VWMWR6dCtJaDBIVnVXd05Pd0hIcXBTZnZJN1poMjRNUFB1ajFpb21Bdk9tNXZRc1hMdUR6eno5SFMwc0x2dm5tR3p6d3dBTVlOV29VQU1kZzBUYWtzWCt0bUV3bUdJMUdCQVlHT296UUNRc0x3ODAzMzR5RWhBU1A2clVmZFptVGs0TjU4K1pCcFZMQllERGc3YmZmaG8rUER5Wk9uQ2cxOXJmUzYvWEl6czVHUlVVRjVzNmQ2ekExMFZOR28zRlF2YTc3eXZEN2pvaUlxRTl0S3oyUFBWWGxBL1o4MXVrenRsT0h3bjczcjA2WFRJLzR5Lys0WFkzTG1IOE9yZGszZXFiNDM1VUp3Y1UvNXEzLzZGb1Z4ZSsybFJEOGROREV4cUN6dU5SaFA3L1ZLeHkyZWJzaWxUTVJmM3FwendJRWIva3VTTzN4S0pmV2p6NlZUV1d6RFkwaTl6a3UzZHZmcTZmeC9CazZLbjFVSHEzY05Sam9kRHJvOWZvZWpSQncxUnVvTDJ6ZHVoVS8rTUVQTUg3OGVKZWZub2VGaGVIUlJ4L3Q5bGhUcGt4QlltS2lGT3dJZ2dDZFR0Y3ZuNXEzdExSZzU4NmRMbGRiZXZubGwzdDg3TURBUU9uM1pEQVlwQXRSZHlzbU5UZmZhR3B2MzJQSVZtTmpvelJscHFLaUFtKzk5UmJ1dWVjZWozdnkyQWN1dHI4elZ5T25iSFYzUCtCOHlmVGVoSlZYcjE2VmhhVkd1eW5IR28ybTI5ZUZLSXBTYnlQQStlK2lyYTFORmhhNmE4cmVGMEpEUTdGcTFTcDg5TkZIQ0FrSndkcTFheEVURStQVk1aS1NrakIrL0hqczI3Y1BaV1ZsdU9PT082VEF3TFpSczFWN2V6cysvZlJUTEYrKzNHMEFiVEtaWktQbFhQWHJ1bno1TWk1ZnZveXdzRERFeE1USW10WDNCWGZCck1WaWtVWWp0cmUzWStmT25Yand3UWVsMFR5MjdKdXhXeXdXbEpXVjRjS0ZDeWdxS25KNG5vQ0FBQ3hjdUJCejVzenhlSFJWZTN1N1EyajB4UmRmNFB6NTg3anR0dHR3N2RvMUFGMnZRV2ZCcDcrL1A2NWZ2dzVSRkZGY1hOemowRWl2MTNzMHhYV29ZV2hFUkVRdWJhKzRqTmV1ZU5lTWRERHhTWm9HLzdzeTBmcitKOURFallmL1BmSS92UHp2WEFOVDZXVzBIVGdFL1orN21rbjZMcnNKYWo4ZE5KUGlZSzZ0aDZCUlE5QnFvUm9WRHQ5RkMrQi9lOC8ra09ndjltR1AyTmFPNmp2dUc3Z0NPdVVYbElKTzJaRkdmWW5uRDFrRkJ3ZWpwYVdseDlOSytsTmNYQnphMjl2eG4vLzVuNzArMXBOUFB1bnhCYy9XclZ0eDZkSWxmUGJaWndnS0NzTEdqUnNkTHZUUG56OHZMVk1lR3hzclRma0lDQWlBV3EyV3BvcWtwYVhKbHFYdmpZeU1ER1JrWkFBQVB2endRNm41OHBvMWExejJNN0h0bmVKdXhhVHc4SlBzUTZFQUFDQUFTVVJCVkhBOCtPQ0QyTFZyRjZxcnErSG41K2N3WXNXZDY5ZHZqSFJVNnNMU2VrSHY2WExpSDM3NElkYXRXeWZkdHIvQWo0aUk2SGJrak1sa3d1OS8vM3ZwOXMwMzM0enAwNmZMOXRtK2Zic1VHbzBaTTBZYU1YZlhYWGQ1VktjM3JNZE9Ta3FDMFdoRVVsSlNqMGNSaG9TRTRJYy8vQ0ZxYTJ1bGtUYlhyMTlIWldVbGFtcHFaTTNwRFFZRHpwdzVBNlBSaVBQbnozdjhITlpSUS9iaFgybHBLWEp6Y3dFQUN4WXM2UFBReUoyWk0yZWl2THdjK2ZuNUFJQ21waWJzMmJNSEd6ZHVsSVZHZ2lCQUVBUTBOamJpMjIrL3haVXJWM0Q1OG1XM2daVEJZTUJubjMyR3p6Nzd6RzBOUC8zcFQ2WHZPU2NueCtreHE2dXJjZno0Y2JTMTNlamQ2R3pra2xxdHhvUUpFMUJTVWdLOVhvOXIxNjcxYUhTV3M0Yml3d0ZESXlJaWN1cGdiUlYrWFp3UHNmdGRCeTFCbzBIUXc1dWdUWjRCVFZ5c3d5Z1IvM1ZyWUR4YjZIUzZUdkF2SHg2Z0twVWhHanRSbmZuRFhoMWp6R2U3SFJ0ZEQ2UFFpT2NQV1kwWk02YkhLK0lFQkFUSWxxTy9jdVVLWW1KaUhLWXdpS0lvTGVjTk9DNWhQNWcwTnpkTG80VUFvTDYrSHA5OTlwbnMwL21tcGliWlJkL1NwVXVscndWQndMaHg0MUJaV1ltNzc3NGJHbzFHRmhwNUVoVFUxZFhKbWhRN1l6dTY1Y3laTTRpTGkzTTZkY1RhdndjQVB2cm9JeHcvZnR6bE1ZT0RnL0hBQXc5Zzc5NjlpSW1KY1JzMjFOVFU0TjEzMzVXbWQ5bjJpYklQbTN4OGZCeENTYlBaTEZ0cVBEUTAxT25JQzl1cGdxNTZLVmxaUjFWNTA0RGF0czlUZnpUNUxTb3F3bmZmZlNmZHRwMGlOblhxMUQ1L1BsdHo1c3pwaytOWUF5TUErUExMTHgzNjh0anFxNm1WRlJVVjB0ZnVBaU4zSXgwblQ1Nk1EUnMyT0wzUDJsY0tjTDZhMjhxVksxRlJVU0dGcm1WbFpUaDI3QmhtenB3cDdXTU5KNy85OXR0K1d5Mnp2cjRlSjArZWROaWVtSmlJa3BJU3pKa3pSeHFCSndpQ3kzTXFQajVlYW5CZVVsTFM0OUJvcUl5ZzlRWkRJeUlpY2xEUTNJQXQ1MDdDWk5lY05EVWtBcmxOZmJOcWg3bW1EclViSFQrZDdPM3FWN1gzUFFMZ3hnZ0swNVdyYVB6L1BQOEUzbGxOdGtidmZodXFFTmVmSW9XL3NnMmFlTSttS2d5SEVSMnkwRWl0ZGpsOXE2L3gvQmtlNTg5UUVSY1hoOHJLU2lRbGVkRFR5azV3Y0RCV3JWb0Y0TVpJQTcxZWo2bFRweUlqSTBNYWZXTXltV1NoMFlvVmpsTVpyVlFxbGR1Ukl0Nk1pUEsyTjFGVFV4UCs5cmUvNFpGSEhzRzhlZk9rVmVCeWMzT2gwV2l3ZlBseUdBd0c3Tnk1VS9wMGY4YU1HUTVMeFUrZE9oVTMzM3d6SWlNalVWNHVud0x0Ym9VanErNUc2cGhNSnRrb2o5TFNVdXpjdVJQcjE2K1hCVDF0YlcyeTV4ZEZFUmFMQlFFQkFTNS94bHF0RnJmZGRodisrNy8vRzhlUEg4ZThlZk9RbnA3dXNOL28wYU1oQ0lMVHdORit0TVBZc1dNZFJ1eGN2WG9WZi92YjM2VGJQLzd4ajUwMjZMVzlvSGZXUzhuK21FRFhLaytlckY2NFpjc1dXV05qVC9wTmVjTmlzZURRb1VQUzdlRGdZSWRSU0VPTnF5bU9HbzBHVTZkT1JXQmdJT3JyNjZYenduNWtpc1ZpUVVORGczVGIyZXZaWURESWZuL2VUcTNyQ3hxTkJuZmNjUWYrK3RlL3dtS3hJQ1VsQldscGFiSWVZZGFRTXprNUdUazVPV2hvYUlCS3BaS2RVOTBGblZiMjB4eXQyN0t6czJVajZLekh2dnZ1dTFGU1VvTEt5a3BwMnEzdGlFZDdjWEZ4MHRjbEpTVllzbVNKQno4RnVXdlhybUhDaEFsZVAyNndZMmhFUkVReTVXMnR1Qy8vT0F4bStiU2plUDlBdkRNN0hkTVBmNkpRWlVPRDRLdUY0RGR3MHc3Nm9oOU9iNGl0Tno1MUZueHZYSWcxL044WFlNek43OVd4WFFVdzJ0VFpDSDd5NTcwNjltQTEwczZmb1NJbEpRV3Z2UEpLai90Y1dCVVhGME1VUlJpTlJseTZkQW1yVjY5MnVhL3RkQjU3U1VsSnVPT09PMXplMzkxMElWdmVyazYxYTljdU5EVTFvYTZ1RGl0V3JFQkRRNFAwNlh4T1RnN3E2K3RSVTFNalhmUUdCZ1k2L2JtNUcrSGg3bnYzVkZsWm1VTnZsYkt5TXV6Y3VSUDMzbnV2OURQNjZxdXY4TTAzM3pnOC9xR0hIb0plcjNlNW1wcjErQWFEQWVYbDVVNURJNkJyaGJ0TGx5NEJ1TEgwK0p3NWM5RFkySWpYWG5zTjA2Wk53N1JwMDV3MlRiWUdQQURnNit2YjR4V2RnQnVqZDg2ZVBRdWdhd3BWVWxKU3Q4ZlVhcld5MFZsNnZSN2w1ZVVvS0NoQWVubzZ3c1BEZTF3VEFPVG41OHVDZ0xTME5JK256ZzFXWVdGaGlJeU1SSFIwTk1hTkc0ZTllL2NDNkFxVDdyampEcGpOWnBoTUpwdytmUnFDSUdESmtpV1lObTJhOUhpRHdTQnJQdS9zOVd5ZGRnbDBqWjV4OXpNTENRbHgyWnpaWGVOM1Q0d2RPeFkzMzN3elJvOGVMWVVsdGozQ3JIV3BWQ3FzV2JNRzdlM3RpSXVMdzMvOTEzOUorNnhkdTlZaFZIYkdhRFRpcFpkZWttMFRCRUhxVVRSdTNEaDBkSFJJUWJnZ0NFaE1UTVRubjM4dTdXODdDc3JlcUZHakVCQVFBSVBCZ092WHI2T2xwY1hyaFFXS2k0dHg2NjIzZXZXWW9ZQ2hFUkVSU1pvNmpkaVlmeFRWUnZudzh3aXRMM2JNdmduaFBuMDM5VWpRcUtYVnE1eXh0TFJDRmVqdjlENnh3eWdMS053K2o0OFAxT05jRHhVV080eXcxTjM0ZzFVOUpoSlF1L21EMWQxOVE0aWc5VUhrbnUyOVBvNW9NOTFpSVBzWjhmeWhnUlFURXdPVlNvWHE2bXEzUFcrNlk3dEVkMXhjM0tCWlF0c2JOVFZkSzJsZXZYb1ZvMGFOd3JwMTY3Qjc5MjVwT3M3Rml4ZWxmZFZxTmRhdFc5ZnRNdmI5b2FDZ1FQbzZPam9halkyTlVzQ1RuWjJORFJzMjRPclZxeWd1N3VyYkp3aUNiSFUzb092Qy9NU0pFMGhPVG5aWW1hNjA5RWFqKzBtVEpybXNZLzM2OVZKZkYxdi8rTWMvME56Y2pKTW5UNktrcEFRUFArdzRwZFUyR09qdGxKY1ZLMWFndUxoWW1zYlQzTnlNMnRwYXQ4R2xsVWFqa1M2bW01cWEwTnpjakxObno2S3pzeE4zM25sbnIrcXk5aE1xS0NoQVZWVVZacytlM2F2akRRWUxGaXpBZ2dVTHBOdlcwTWhLclZaRHJWWkRGRVZwcEl6UmFFUnljckpIeDdkWUxGSXZJNkJydE0ySEgzNkllKys5MSttSW5idnV1cXRIVTYwOGxacWFLcnR0Mnp6ZjlqMnV2MGJnSkNZbTRzU0pFMWk2ZEtsczFUa0F1SFRwa2hSZysvajRkRHZkY2Z6NDhTZ3FLcEllNitudkJPZ0tZbFVxbFNLanZ2b2JReU1pSWdJQUdDMFdiQ3JJUVlsQlBveGVwMUpqZTNJNjR2MjkrN1NsTzZxd1VHbWxLeXV4c3hNZEozTFIvdmxYTUgxOUJzRlBiSWJ2VFk3TDN6Yis2KzlndXZRdHRHa3A4SjAzQjlvNXMxeU96bEJIUjJIVTl0ZGMxbUU4VzRpR3A1NlRib2Y5NFhtdlYreFNrdC9LWmQzdUk3cFlvVWp3ZEpsMk4weFhiL1JVVVBYaVUzQnY4ZnpwRzcwNWYwWVNRUkNRa3BLQ29xS2lIb2RHbHk1ZGtnSVg0RVlnc0h6NWNxZU5VOTJOYWhySWh0ek9WamdMRHcrWFRTRkxTRWpBdDk5KzZ4QzYrUG41b2JHeEVWRlJVVjR0UTMzYmJiZDF1MDk5ZmIzTDNrTzF0YlhTaFIvUU5UVW1LaW9LNzc3N0x2ejgvTEI4K1hKOCsrMjNlUC85OTZXcExNbkp5VkpUWDZ1V2xoYTB0YlVoSnljSDQ4ZVBsMDBwc3cyTjNFMEhjelVDeExiNXRyTUwrcUtpSXRuVVFYZkJsQ2NhR3h1eGI5OCtBSkNha0ZkVlZTRTdPeHYzM09ONnhHRitmajU4ZlgweGF0UW9HQXdHMU5mWFN3R1d1NVhtYkxucjRhUFZhcEdVbENRMXBlNXBRK3FoWnNXS0ZSQUVBVGs1T1JCRkVVZU9IRUZDUW9MVDFjZnM1ZWJteW5wZEFWMGg3bHR2dllWRml4YjErbHl4K3ZPZi85eWp4OW4yN2hxSTVlY1RFaEpRWFYzdDlIVVlGQlNFeVpNbm83UzAxS09HNTliUXlOVzBVbmVLaW9vd1o4NmNmbC81VHdrTWpZaUlDQ0tBSnk3azRrUkRqV3k3V2hDUWxaU0cxSkQrdTBBUk80d3c1aFdnNC9ncHRCL0pnZGh5WXk2OC9rL2JvVTJiQTBGNzQ1T3p6Z3NYMFpIVDlRbGIyNzZEYU50M0VJSkdBKzJjbWZCZHRBQytDOU9nQ3VuZGNPdmVxSHY0cVFGOXZ1Q25IZnYxbUwrN0J2ajRRUERWd2xKYmo3YTlONXJSZWpyQ1JqcFdUUzJNZWVlN3BrMXBmUUNWQ29KS0JZdStCUjNIdmtabjBZMExKM1hValVhY1liOTkxc1VCWFM5eGIyL1VqamU2RFdCNC92Uk9mNTgvdzhuaXhZdngrOS8vSGdzV0xQRDZ3dFppc2NpbVNGZ1ZGaGJpbTIrK1FVSkNncXlmQnVENDZiMHRhOThkVjRIRUcyKzg0VlY5N3RnMktBYTYrdlNzWDc4ZTFkWFZPSHIwS0w3NTVodVhvVUJMU3dzKy92aGpIRGh3QUpNblQwWmNYQnhpWW1LNkRiMW16Wm9sdTIwTm8yd3Z4bHdGUmhhTEJmdjI3Wk1lbzlGb01HWEtGUGo1K1dIOSt2VUlEZzVHZm42K2RMRU9kRTNSeWNqSWtFS2p0clkyR0kxR2FabHVRTjdvdUtxcVNwcUNFeElTSWszUjh2SHhrYWJLRkJZV0lpWW14bUhrUjN0N08wNmRPaVhyV1dNL01zRmdNTWhHVEtoVXFoNzEwN0pxYkd6RWpoMDdwQjVUQ3hZc3dMVnIxM0Q1OG1XVWxKUmcxNjVkMHI0dnYveXlyTm4xRjE5OGdjVEVSSXdaTXdabFpXV29xcXFTUWczYm40bXRzckl5YVRTTmZhOHV3SFVUN3BFU0dGa3RYNzRjN2UzdEVBUUJ5NWN2aDY5djEyaGQ2M1JQQUE2akVhdXJxMlU5b0c2NTVSYWNPblVLalkyTnFLK3ZsMVlydExWbnp4NzQrUGhJcngvckNDZUx4UUtMeFFLejJZeFpzMmJKbXRVRDNUZnNibTF0eGVYTGw2SFQ2YUJXcTZGU3FkRGMzSXlqUjQ5SyszZ3lwZkxkZDkvdGRoOTNvcU9qWFk2WWk0eU14SVlORzFCZFhTMU5aZE5vTkxMWHR1Mzd5c1NKRTNIenpUZGp4b3daWGswSE5ScU55TTNOeGE5KzlhdWVmeU9ER0VNaklpTEN0dEx6MkZOVjdyRDl1WVJaeUl5TTdwZm5GRHM3MGZUYlYyRDhPZytpaXo5TUJCOE5UR1hsOEVtWUtHMHpWWHdIOWVoUk1OZmMrSlJXTkpuUThYVWVPcjdPQTE1K0E3NEwweEQ4K0diVTNQc3pyK3ZxcnBHeGxmMVM1UU5GOE5OaDlHN1hLNkVBUU1zN3U5RCt4UkduOTZuSGUvZjdGTlJxTkwvb2VxU05MZDkwMXhlNWZZM25UODhNOVBrem5NVEV4Q0E1T1ZtYUJ1R05RNGNPU1NOTGREb2RGaTFhaEVPSERzRmtNc0Zpc2FDNHVGaWFKbVZsN1RWay82bTFiZER4MkdQT203eDcyOXphSFoxT0owM2Rpb3lNUkVwS0N2NzBwei9KR3RsYUNZS0E1T1JrTkRZMjRzcVZLOUwyam80T0ZCWVdvckN3RU11V0xjUENoUXU5cXNGb05PTGxsMThHQUdsYWp6V2NzZFpvbFplWEoxdFZhc2FNR2RMMHVGR2pSdUh0dDkrVzlWelI2WFJZdjM0OS9QejhwQ2E2cmEydHN0NHBmbjUrQ0FzTGsyN2IvcTVzUnpkRVJVVkpmWWdLQ2dwUVVGRGdjTkh2YkJUSnhJazMzcVBhMjl1eGE5Y3UyV2lOMmJObmU5MWJ4ZGFaTTJla2tTbkJ3Y0ZJVDArWGxrQ2ZOR21TMUhQSit2ejJOQm9ONHVMaThQWFhYOE5pc2VENjllc0E0TFFQRTlDMWVwanRpblQyZXRzSGFUaFpzMllOQ2dzTDhhYy8vUWxhclJabXMxbDJmdHF2c25mMTZsVnArdGU0Y2VPUW1wcUtTWk1tWWVmT25iSWcwcGI5cUNSbmVqTDkwZGZYRjU5KytpbU05cXVvOXZLNDNoSUVvZHZlVEpHUmtiaDY5U3JlZlBOTmgvdHNwODlHUkVUMGFDVG44ZVBIa1p5Y2pPam80Zmx2SkVNaklxSVJibnZGWmJ4MnBkaGgrK2JZeVhnb3R2c1ZiSHBLOFBHQk9uS1V3d1cvNEt1Rjc2SUY4TXU4R2RxWmppdW8rSzNNZ044dHk5QjU0U0xhRHg5RCsxYzVzcDR5c0ZqZ005bjFWSUhod04zcVd3RGdNMk9xeTR0Ky8wenZHdm1xd3NPZ2lZMlJUVU56OVp5Nlc1ZDdkZXplNFBuVGN3TjUvZ3czZDk1NUo1NTc3am1rcHFaNi9DbDBlM3M3enAwN0o5Mis1WlpiTUhQbVRDUWtKT0RZc1dNb0tpcHllOUZsUCtYTHl0MlVxTDQwYnR3NExGeTRFRVZGUmZqaEQzOElQejgvZlAzMTE3SUxWSlZLaFduVHBtSGh3b1hTUmU3Rml4ZHg3Tmd4MlNmNm9hR2hzdVhVUGVYcjY0djQrSGlVbHBZNkRWMXNwNDNObVRNSGRYVjF5TTNOaFZxdHhxSkZpNlQ3ckUyb3JTTTFnb09Ec1dIREJtbktZVnhjbk5PbDBtMmJGQU9RVFgyei9UMHNXclFJNzczM251eDMxdDFVb3hrelpzZ0NxZHpjWE5uUExDZ29DTXVXTFhON2pPNmtwYVhoNjYrL2hpQUlXTHQyTGJSYUxTSWpJN0YyN1ZwTW16WU51M2Z2bGthM0JBVUZTUmZPMXY4aUl5UGg1K2VIa0pBUU5EVTFBZWdLNEZ4ZFhNZkd4cm9NamFLam93ZDBldVZRRUIwZERZUEJJRnQxek1xMk54TFFkWDduNWVXaHVia1pkOXh4QndSQlFIaDRPSDcyczU4aEx5OFBSVVZGcUs2dWR2dWU0a3hzck9PcW5ZOC8vcmcwZGRaWnczeTFXbzI0dURoWkh6TmJXcTBXOCtiTjYvYTVlN042bWpkY0JWaFRwa3pwOFRHQnJwR0J1Ym01K00xdmZ0T3I0d3htREkySWlFYXdnN1ZWK0hWeFB1d3ZTVElqby9HYmhGbE9IOU9YQWgrNEYrMWZISVdsc1FuYVdkT2hXN0VFdWlYcEVBS2NOekNXQ0FKOFpreUJ6NHdwQ1ByNWd6RG1uVVBid2NQb09Ib1Nna1lELzNXWkVEdE5iaHNsOXlYMW1CdWZCSVk4OXpRME1aNDliOTNtWDk2NDRXcmVmdzlXa2ZGSmRPeG5vQm9WRHY5MW1mQzc3UmJ2anpkaml0UFFTUEQzZ3lZMkJycGxOOEZ2N2EwUUJxQjNnUzJlUDBQai9CbE9JaUlpc0d6Wk11emR1eGNiTm16dzZERTZuUTQvK2NsUHNIUG5Ub3diTjA1YXZTY3NMQXkzM1hZYlZxOWVqY3JLU3RUVzFrS3YxNk96czFPYU5tSTdqY1Q2dFRXUW1ERmpoc3ZuM0xwMXE4ZmZreWVycHkxZXZCaHo1c3lSZ3JLRkN4ZGkzNzU5aUk2T3hwUXBVekJqeGd5SGtUQ0ppWWxJVEV4RVpXVWx6cDgvajVLU0VpeGV2TmhwODI5bmphTHRUWmd3UWVvakpBZ0MxR28xL1AzOU1YSGlSS3hZc1VKMnJKVXJWMEtuMDBHcjFUcjAzVm00Y0NHcXFxcWcwV2lrL2F6V3JWdUhNMmZPb0tHaEFhSW9RcVZTSVR3OEhIUG56cFgyRVVVUk0yYk1RRzV1TGxwYlcyWFRDdVBpNG5ELy9mZmo1TW1UcUtxcVFtZG5wMFBvcDFLcG9OUHBNR3JVS0NRbUpqcE1PMXUwYUJGaVkyT3hkKzlldExXMVljT0dEYklhZXlJb0tBaEpTVWxJVEV5VXJWSmxYZHIrbGx0dXdlTEZpeEVSRWVIMjRuM2R1blhJenM1R1oyY25WcTFhNVhJL1p6MmF0Rm90NHVQajNUNXVwQW9ORFVWQVFBQmFXMXVoMFdpZzAra1FGaGFHMU5SVWg4Yk5LcFVLTjk5OHMzUnVXdm40K0dEZXZIbFNTR015bVdBMEdtRXltV0F5bVdBMm14M2VWNnovcWRYcWJwdlYyL1pkczUwV0d4TVRnNHNYTDBxdlNSOGZIL2o3KzJQY3VIRllzR0NCUjZQS2VyTjZtajJWU3VYeXZjUjZEaG9NQnFqVmF1aDBPc1RFeExoYytkQlRlL2Z1eGJKbHk0YjFDRHBCZFBYeEJSRVJEV3NGelExWWQvb3JHTXdtMmZiVWtBanNucnNZT3BYelZYM0dIbnkvVCt2b0xDNkZLandVNnRIT2V5TjRRMnp2Z0xueUdqUVQ0M3BmMkJBbkdqc0JBWUFnUUZDcGVoUWVEQVU4Zi9ySFFKMC9WVGZmM1MvSDdVOG1rd2t2dmZRU29xS2l2Qm9CWWpRYVpYMUYrcElvaXFpdXJwWnVqeGt6eHMzZWN0YXBSa0RYRkE1UDZyTXVHVzd0d1RKUUxCYUxSd0hUUU9qczdFUnhjWEd2ZWcyNVl6UWFZVEFZWktPUWVrTVV4UUg3dVpuTlpyUzJ0a0tsVWtHajBjREh4OGZ0a3ZBMDh0ZzJuVTlJU1BCbzVLWW9pZzVUUXdmNlBjamU0Y09IVVZsWmlhZWVlbXBBbW43M0o4SE5Hd1JESXlLaUVhaThyUldacDc1RXRWSGV1eURlUHhCNzA1WWgzTWYxUDhKOUhSb1IwY2cxRkVNakFORHI5WGorK2VlUmtaRWhqZFlnSXFLUm83Q3dFSWNQSDhhenp6N3JkQVhNb2NaZGFNVElsNGhvaEducU5HSmovbEdId0NoQzY0c2RzMjl5R3hnUkVWSFhWSTNISDM4YysvZnZ4NFVMRjVRdWg0aUlCbEJoWVNFKy9mUlRQUGJZWThNaU1Pb09ReU1pb2hIRWFMRmdVMEVPU2d4NjJYYWRTbzN0eWVtSTkrLzU2aXhFUkNQSitQSGo4ZlRUVCtQTEw3L0U0Y09IbFM2SGlJZ0d3S0ZEaDNENDhHSDh5Ny84aTBlOW1JWURoa1pFUkNPRUNPQ0pDN2s0MFZBajI2NFdCR1FscFNFMWhLdVpFQkY1WS96NDhmalhmLzFYVkZaV1l0ZXVYVTVYUHlJaW9xSFBZREJnMTY1ZHVIYnRHcDU5OWxuRXhNUW9YZEtBWVdoRVJEUkNiQ3M5anoxVjVRN2JuMHVZaGN6SWFBVXFJaUlhK29LQ2d2RFVVMDhoUGo0ZXI3LytPZzRkT3VUMWN0ZEVSRFE0R1kxR2ZQbmxsM2o5OWRjeGNlSkVQUFhVVXlOaVNwb3ROc0ltSWhvQnRsZGN4ak5GZWJCL3c5OGNPeG5QSnlaN2RTdzJ3aWFpdmpKVUcyRzdVbDlmanoxNzl1RHMyYlBTY3RuZXJHUkdSRVNEdy9YcjExRlVWSVRjM0Z3a0p5ZGozYnAxQ0E4UFY3cXNmc1BWMDRpSVJyQ0R0VlhZZFBZNFRIWnY5NW1SMFhoejVueW92RnlDbDZFUkVmV1Y0UllhV1ZWVVZPRG8wYU00YytZTUxCWUxwa3laZ3Fpb0tBUUZCVW4vYWJWYXBjc2tJaHJ4akVZajlIcTk5TisxYTlkUVhGd01sVXFGT1hQbVlQSGl4WWlPSHY0ajhoa2FFUkdOVUFYTkRWaDMraXNZekNiWjl0U1FDT3lldXhnNmxkcnJZekkwSXFLK01seERJeXRSRkZGUlVZRzh2RHlVbFpXaHFxb0tlcjBlN2UzdE1KbE0zUitBaUlqNmxVYWpnVTZuUTFCUUVNYU9IWXNKRXlZZ0pTVUZNVEV4Y0pPakREdnVRaVBOUUJaQ1JFUURwN3l0RmZmbEgzY0lqT0w5QS9ITzdQUWVCVVpFUk9RNVFSQXdmdno0RWJQQ0RoRVJEVDlzaEUxRU5BdzFkUnF4TWY4b3FvM3RzdTBSV2wvc21IMFR3bjE4RmFxTWlJaUlpSWlHQ29aR1JFVERqTkZpd2FhQ0hKUVk5TEx0T3BVYTI1UFRFZThmcUZCbFJFUkVSRVEwbERBMElpSWFSa1FBVDF6SXhZbUdHdGwydFNBZ0t5a05xU0VSeWhSR1JFUkVSRVJERGtNaklxSmhaRnZwZWV5cEtuZlkvbHpDTEdSR0R2K1ZINGlJaUlpSXFPOHdOQ0lpR2lhMlYxekdhMWVLSGJadmpwMk1oMkluSzFBUkVSRVJFUkVOWlF5TmlJaUdnWU8xVmZoMWNUNUV1KzJaa2RINFRjS3NQbjB1ZnpVWDNpU2kzZ3ZnZXdrUkVkR2d4OUNJaUdpSUsyaHV3Slp6SjJFUzVaRlJha2dFc3BMU29CS0VQbjIrT0wrQVBqMGVFWTFNY2Y1OEx5RWlJaHJzR0JvUkVRMWg1VzJ0dUMvL09BeG1rMng3dkg4ZzNwbWREcDFLM2VmUGVldm9jWDErVENJYWVWYU40bnNKRVJIUllNZlFpSWhvaUdycU5HSmovbEZVRzl0bDJ5TzB2dGd4K3lhRSsvajJ5L1ArZkVJQ29uWCsvWEpzSWhvWlluVCtlQ1F1VWVreWlJaUlxQnNNallpSWhpQ2p4WUpOQlRrb01laGwyM1VxTmJZbnB5UGVQN0Rmbmp0STQ0TS9USi9iYjhjbm91SHZEOVBuSXBBOWpZaUlpQVk5aGtaRVJFT01DT0NKQzdrNDBWQWoyNjRXQkdRbHBTRTFKS0xmYTFnU0hvbGRjeFp6eEJFUmVTVmE1NDkvekZtTXhlR1JTcGRDUkVSRUhoQkVVYlJmYkllSWlBYXgveWc5ajFldkZEdHMvL2ZFWkR3VU8zbEFhOUdiT3ZISHNoTDhzN1lTVjFvTkRyMlZpSWdDMUJyRStRZGcxYWh4K1BtRUJBUnBmSlF1aVlpSWlHd0lndXVWY3hnYUVSRU5JZHNyTHVPWm9qell2M0Z2anAyTTV4T1RGYW1KaUlpSWlJaUdMb1pHUkVURHdNSGFLbXc2ZXh3bXU3ZnR6TWhvdkRselBsU3UzK3VKaUlpSWlJaWNjaGNhc2FjUkVkRVFVTkRjZ0MzblRqb0VScWtoRWNoS1NtTmdSRVJFUkVSRWZZNmhFUkhSSUZmZTFvcjc4bzg3OUF1Szl3L0VPN1BUb1ZPcEZhcU1pSWlJaUlpR000WkdSRVNEV0ZPbkVSdnpqNkxhMkM3YkhxSDF4WTdaTnlIY3gxZWh5b2lJaUlpSWFMaGphRVJFTkVnWkxSWnNLc2hCaVVFdjI2NVRxYkU5T1IzeC9vRUtWVVpFUkVSRVJDTUJReU1pb2tGSUJQREVoVnljYUtpUmJWY0xBcktTMHBBYUVxRk1ZVVJFUkVSRU5HSXdOQ0lpR29TMmxaN0hucXB5aCszUEpjeENabVMwQWhVUkVSRVJFZEZJdzlDSWlHaVEyVjV4R2E5ZEtYYll2amwyTWg2S25heEFSVVJFUkVSRU5CSUpvbWkzZmpNUkVTbm1ZRzBWTnAwOURwUGRXM05tWkRUZW5Ea2ZLa0ZRcURJaUlpSWlJaHFPQk1IMVJRWkhHaEVSRFJJRnpRM1ljdTZrUTJDVUdoS0JyS1EwQmtaRVJFUkVSRFNnR0JvUkVRMEM1VzJ0dUMvL09BeG1rMng3dkg4ZzNwbWREcDFLclZCbFJFUkVSRVEwVWpFMElpSlNXRk9uRVJ2emo2TGEyQzdiSHFIMXhZN1pOeUhjeDFlaHlvaUlpSWlJYUNSamFFUkVwQ0NqeFlKTkJUa29NZWhsMjNVcU5iWW5weVBlUDFDaHlvaUlpSWlJYUtSamFFUkVwQkFSd0JNWGNuR2lvVWEyWFMwSXlFcEtRMnBJaERLRkVSRVJFUkVSZ2FFUkVaRml0cFdleDU2cWNvZnR6eVhNUW1aa3RBSVZFUkVSRVJFUjNjRFFpSWhJQWRzckx1TzFLOFVPMnpmSFRzWkRzWk1WcUlpSWlJaUlpRWhPRUVXN3RaMkppS2hmSGF5dHdxYXp4Mkd5ZS92TmpJekdtelBuUXlVSUNsVkdSRVJFUkVRampTQzR2Z0RoU0NNaW9nRlUwTnlBTGVkT09nUkdxU0VSeUVwS1kyQkVSRVJFUkVTREJrTWpJcUlCVXQ3V2l2dnlqOE5nTnNtMngvc0g0cDNaNmRDcDFBcFZSa1JFUkVSRTVJaWhFUkhSQUdqcU5HSmovbEZVRzl0bDJ5TzB2dGd4K3lhRSsvZ3FWQmtSRVJFUkVaRnpESTJJaVBxWjBXTEJwb0ljbEJqMHN1MDZsUnJiazlNUjd4K29VR1ZFUkVSRVJFU3VNVFFpSXVwSElvQW5MdVRpUkVPTmJMdGFFSkNWbEliVWtBaGxDaU1pSWlJaUl1b0dReU1pb242MHJmUTg5bFNWTzJ4L0xtRVdNaU9qRmFpSWlJaUlpSWpJTXd5TmlJajZ5ZmFLeTNqdFNySEQ5czJ4ay9GUTdHUUZLaUlpSWlJaUl2S2NJSXAyNno0VEVWR3ZIYXl0d3FhengyR3llNHZOakl6R216UG5ReVVJQ2xWR1JFUkVSRVIwZ3lDNHZqamhTQ01pb2o1VzBOeUFMZWRPT2dSR3FTRVJ5RXBLWTJCRVJFUkVSRVJEQWtNaklxSStWTjdXaXZ2eWo4TmdOc20yeC9zSDRwM1o2ZENwMUFwVlJrUkVSRVJFNUIyR1JrUkVmYVNwMDRpTitVZFJiV3lYYlkvUSttTEg3SnNRN3VPclVHVkVSRVJFUkVUZVkyaEVSTlFIakJZTE5oWGtvTVNnbDIzWHFkVFlucHlPZVA5QWhTb2pJaUlpSWlMcUdZWkdSRVM5SkFKNDRrSXVUalRVeUxhckJRRlpTV2xJRFlsUXBqQWlJaUlpSXFKZVlHaEVSTlJMMjByUFkwOVZ1Y1AyNXhKbUlUTXlXb0dLaUlpSWlJaUllbytoRVJGUkwyeXZ1SXpYcmhRN2JOOGNPeGtQeFU1V29DSWlJaUlpSXFLK0lZaWkzWnJRUkVUa2tZTzFWZGgwOWpoTWRtK2ptWkhSZUhQbWZLZ0VRYUhLaUlpSWlJaUlQQ01Jcmk5Y09OS0lpS2dIQ3BvYnNPWGNTWWZBS0RVa0FsbEphUXlNaUlpSWlJaG95R05vUkVUa3BmSzJWdHlYZnh3R3MwbTJQZDQvRU8vTVRvZE9wVmFvTWlJaUlpSWlvcjdEMElpSXlBdE5uVVpzekQrS2FtTzdiSHVFMWhjN1p0K0VjQjlmaFNvaklpSWlJaUxxV3d5TmlJZzhaTFJZc0trZ0J5VUd2V3k3VHFYRzl1UjB4UHNIS2xRWkVSRVJFUkZSMzJOb1JFVGtBUkhBRXhkeWNhS2hSclpkTFFqSVNrcERha2lFTW9VUkVSRVJFUkgxRTQzU0JSQVJEUVhiU3M5alQxVzV3L2JuRW1ZaE16SmFnWW9HQjdHOUhTMkhENlA5L0htWTZ1b2dHbzFLbDBSRVhoSzBXbWdpSXFCTFNrTGcwcVVRZERxbFN5SWlJcUpCUWhCRnU2Vi9pSWhJWm52RlpUeFRsQWY3Tjh2TnNaUHhmR0t5SWpVTkJoMGxKV2pjdVJQbXhrYWxTeUdpUHFJT0RVWG92ZmZDTnlGQjZWS0lpSWhvZ0FpQzY2V2ZHUm9SRWJseHNMWUttODRlaDhudXJUSXpNaHB2enB3UGxldjMxMkd0bzZRRWRXKzhvWFFaUk5SUElyWnNZWEJFUkVRMFFyZ0xqZGpUaUlqSWhZTG1CbXc1ZDlJaE1Fb05pVUJXVXRxSURZekU5blkwN3R5cFhidUY1UUFBSUFCSlJFRlVkQmxFMUk4YWQrNkUyTjdlL1k1RVJFUTByREUwSWlKeW9yeXRGZmZsSDRmQmJKSnRqL2NQeER1ejA2RlRxUldxVEhrdGh3OXpTaHJSTUdkdWJFVEw0Y05LbDBGRVJFUUtZMmhFUkdTbnFkT0lqZmxIVVcyVWY4b2VvZlhGanRrM0lkekhWNkhLQm9mMjgrZVZMb0dJQmtCN1lhSFNKUkFSRVpIQ0dCb1JFZGt3V2l6WVZKQ0RFb05ldGwyblVtTjdjanJpL1FNVnFtendNTlhWS1YwQ0VRMEF2dGFKaUlpSW9SRVIwZmRFQUU5Y3lNV0poaHJaZHJVZ0lDc3BEYWtoRWNvVU5zaUlScVBTSlJEUkFCQTdPcFF1Z1lpSWlCVEcwSWlJNkh2YlNzOWpUMVc1dy9ibkVtWWhNekphZ1lxSWlJaUlpSWlVdzlDSWlBakE5b3JMZU8xS3NjUDJ6YkdUOFZEc1pBVXFJaUlpSWlJaVVoWkRJeUlhOFE3V1Z1SFh4ZmtRN2JablJrYmpOd216RkttSmlJaUlpSWhJYVF5TmlHaEVLMmh1d0paekoyRVM1WkZSYWtnRXNwTFNvQklFaFNvaklpSWlJaUpTRmtNaklocXh5dHRhY1YvK2NSak1KdG4yZVA5QXZETTdIVHFWV3FIS2lJaUlpSWlJbEtkUnVnQWlJaVUwZFJxeE1mOG9xbzN0c3UwUldsL3NtSDBUd24xOEZhcU1pSWdHaWlpS3FLaW9RRjVlSHE1Y3VZTHIxNitqdWJrWjdlM3RNSnZOU3BkSFJEUWtxTlZxNkhRNkJBY0hZOHlZTVlpTGkwTktTZ3BpWW1JZ2NOVCtrTWZRaUloR0hLUEZnazBGT1NneDZHWGJkU28xdGllbkk5NC9VS0hLaUlob0lGUlVWT0RJa1NQSXk4dUR4V0xCbENsVE1HblNKTXllUFJ1QmdZRUlDZ3FDVnF0VnVrd2lvaUhCYURSQ3I5ZWpwYVVGZXIwZWxaV1ZlT1dWVjZCU3FaQ1Nrb0lsUzVZZ09wb3JFUTlWZ2lpSzlyMWZpWWlHTFJIQUkrZS94cDZxY3RsMnRTRGd6elBuSXpPUy82QjFwL0twcDVRdWdZZ0d5TGlYWGxLNmhENVZWMWVIN094c25EMTdGbWxwYVpnNmRTb2lJeU9WTG91SWFGaXFycTVHVVZFUlRwMDZoZVRrWkt4YnR3N2g0ZUZLbDBWT0NHNkdoREUwSXFJUjVUOUt6K1BWSzhVTzIvODlNUmtQeFU1V29LS2hoNkVSMGNneFhFSWprOG1FN094c0hEcDBDUFBtelVONmVqcEhFaEVSRFJDajBZamp4NC9qMUtsVFdMWnNHZTY4ODA1b05KejBOSmd3TkNJaUFyQzk0aktlS2NxRC9admU1dGpKZUQ0eFdaR2FoaUtHUmtRangzQUlqZlI2UGJLeXNxQldxNUdabVltQWdBQ2xTeUlpR3BFTUJnUDI3dDBMczltTVJ4OTlGRUZCUVVxWFJOOXpGeHB4OVRRaUdoRU8xbGJoMThYNURvRlJabVEwZnBNd1M1R2FpSWlvZjVXWGwrUDU1NTlIVkZRVU5tell3TUNJaUVoQkFRRUIyTEJoQThhTkc0Y1hYbmdCNWVYbDNUK0lGTWZRaUlpR3ZZTG1CbXc1ZHhJbXU0R1ZxU0VSeUVwS2c0cXJPaEFSRFR2bDVlVjQ4Y1VYa1pHUmdXWExsaWxkRGhFUmZXL3AwcVZZdG13WlhuenhSUVpIUXdCREl5SWExc3JiV25GZi9uRVl6Q2JaOW5qL1FMd3pPeDA2bFZxaHlvaUlxTC9vOVhxOCt1cXJXTE5tRGFaUG42NTBPVVJFWkdmNjlPbFl2WG8xWG4zMVZlajErdTRmUUlwaGFFUkV3MVpUcHhFYjg0K2kydGd1Mng2aDljV08yVGNoM01kWG9jcUlpS2kvbUV3bVpHVmxZY2FNR1pnMmJaclM1UkFSa1F2VHAwOUhVbElTc3JLeVlES1p1bjhBS1lLaEVSRU5TMGFMQlpzS2NsQmlrSDl5b1ZPcHNUMDVIZkgrZ1FwVlJrUkUvU2s3T3h0cXRacFQwb2lJaG9DbFM1ZENyVmJqd3c4L1ZMb1Vjb0hyM0JIUnNDTUNlT0pDTGs0MDFNaTJxd1VCV1VscFNBMkpVS1l3R25ITW9vaVBpNHRodHVtbk5UODZHakhCd1FwV3BTeERaeWVxVzFvUUh4Ym1jcDlUMzMySHBNaEkrUG40REdCbDN1UHZkL0NwcTZ2RG9VT0g4TWdqanloZENoRVJlU2d6TXhPdnYvNDZNakl5RUI0ZXJuUTVaSWVoRVJFTk85dEt6Mk5QbFdOVHZlY1NaaUV6TWxxQmltZ3dxZFRyc2VyZGQxSGYxZ1lBZUhUZVBHeGR2TGhmbnV1bFk4ZndQeWRQU3JmalFrTnhhTk9tZm5tdTN2cnZFeWR3dXJJU0FCQVpFSUEvM0hwcm54Ni9wclVWYjU0K2pYZlBub1dQU29WUGZ2UWp4SWFFT095WFgxV0Z1M2J1aEwrUEQyNUxUTVQ5eWNtWVBYYXN4OC9EMysvSWxwMmRqWG56NXZYNUttbEdveEhmZmZlZGRIdjgrUEhRYVBybXoyaFJGRkZiV3l2ZEhqMTZkSjhjMThwMnlrZGYxVHlRekdZejFPcVIyMyt3czdNVFB2MFVvTmZYMTZPb3FBaCtmbjd3OC9QRHBFbVQrdTI1ZXN0aStmL1p1L080cU83elgrQ2ZNeHZETU96SUlvZ1NRREVpb0lDSWlvcUtVU0Z1VWRUVTVHYzJiWnVrU2JQMDE5djAzdHpjM3B2YnB1bVNKdWJYMUpzMm10UkExS0RXSmU0b0N1NGlJc2lpSXFDQUlEQU13OEFzWis0ZndPbWMyUmpXQVhuZXI1ZXZGM1BPNGN5WE9UUGpPYzk1bnVmTFFxL1hEL2o0RkFvRjFHbzEvSHY0ZjZhMXRSVjZ2UjRBSUJRS0laZmJsN0hlMXRZR2htSGc3T3pjNzdIMlJuTnpNenc4UEFaa1gwMU5UZHpQTGk0dWtFZ2tBN0pmWXk0dUxvaVBqMGRXVmhaZWV1bWxBZDgvNlorUjl6OEhJWVRZc0wzNkRqNnJLREZiL2twd0dEWUhoemxnUk1TV2h5cFZqOXN3REFPcFVBaDFMMnJkeDdpNHdOS2NlQzBkSFhnK0s0c0xLRVQ1K2VIZFdiUHMzbTl2N0M0cTRnVVVBS0NpdVJuL0tpM0ZhanY3ckZRME4yUDJsMThPK05qdXYvMjIyYks4cWlya2RzMWdNc1hYZDhDZlU4K3l5TGh4QXkwZEhRQ0FUVmxaMlBmc3MzQTFPdm5VNlBWNCs4Z1JzQVlEV2pVYWZGOWNqUFFwVSt4K0RqcStuU3dkMzlHZ3Vyb2ExNjlmeCt1dnY5NnYvYlMwdE1ETkpGdnMwYU5IK1BiYmI3bkhyNzc2S3R4TmdwNUtwUkt1cnE2OWZyNk9qZzVzMjdhTmUveXJYLzJxMS91d3ByYTJGbi8vKzkrNXgyKysrU1prTXRtQTdYK3dWRlZWb2FTa0JGVlZWV2hvYU1CcnI3M1c2NHZ1bkp5Y2ZvOGpQajRlVXFtMDMvdnBqNy8rOWE5Z0dBWmp4b3pCdkhuemVneHU5RVp4Y1RGT256NE5BSkJJSkhqcnJiY0diTi8yYW1wcXdyRmp4N2pINmVucEZyYzdkZW9VaW9xS3NHalJJcXU5eW43M3U5OXhQLy9vUno5Q1VGQlFqOCtmbDVlSHExZXZRaTZYNCttbm4wWklTSWpaTm8yTmpkaTJiUnNYTklxUGowZEtTa3FQK3dhQXMyZlA0c3FWSy9EMzk4ZjgrZk10N3QvYTM3Qmx5NVplQlg0MEdnM09uajJMNHVKaXRMYTI0c2MvL3JIWjkxUnZuVDkvSGlkUG5nVFFHZGpadkhsenYvWm55Nnhacy9EcHA1L2kvdjM3Q0F5a203ekRDUVdOQ0NHUGplTU50WGl2SkI4R2srV3B2b0g0SUR6S0lXTWl0azM3NjE5NzNFWXVrV0JCU0FqMmw1Z0hBNjI1ODhZYmNESzVvLzVJcmNiR1BYdFFYUC92c3NXQ3VqcE0rUE9mN2Q3djhrbVQ4RjlwYVQxdXQ3dW9DRy85OElQRmRULy80UWM0Q1lWSW5UalI3dWNkQ3EwYURmZXpUQ3ptQWk5OUlaZElJREhKRFBDWHkvSG5wVXZ4M1BmZkF3QXFGQW9jTEMzRitzaElicHYvZmVZTWJuVmxYREFBUGwyMkRBbDJuUFFEZEh4Slo1QWdQajYrejNmQkRRWUREaDA2aFBMeWNtemN1QkhlM3ZhWE1yZTB0T0FmLy9nSFFrSkNrSnFheW1YR2ZQSEZGM2owNkZHdnh2SGhoeC8ydU0wdmYvbExDQVE5dHlZMUdQai9JOXFic1hQaXhBbGN2bnpaNWpZaWthaFhqV3Z0dllnSGdMcTZPbHk4ZUpGN1hGUlVoTmpZV0x1ZkN4aVlvRkZVVkJRdmFHVFBzZWtOWDE5ZnZQenl5emEzVWFsVVlGa1dTcVVTcWFtcEEvcjh0Mi9mNW40T0R3KzM2ejAxME5yYjIxRmVYbTV6bTF1M2J1RkNWNUErS3lzTFpXVmxXTDU4dWRsMjNVRWR3UHk5YjRsV3E4WE5temNCZEdia2pSMDcxdUoyeDQ0ZDQrMjdzTEFRQ1FrSlpzRmxVd2FEQWNYRnhUQVlES2lwcWJFcjhObWJ2Nkdqb3dNUEh6N0V1SEhqQUFCaXNSaWxwYVZRS0JRQWdOemNYQ3hkdXBUYnZxV2xCU2RPbkVCd2NEREdqUnNIM3g1dUVOMjZkUXVuVHAzaUhrK2ZQcDJYRldtTGs1TlRqL3MzSlpGSUVCY1hoNXljSEt4ZnY3NVh2MHNHRndXTkNDR1BoWUtXSm15NWNRRTZrLzlnNDl5OXNUVXlIZ0xHVXQ0SkdRbWNlMWxPSVJPTHpRSkdOeDgreE12Nzk2T3k2MFJxc0JnQS9Ea3ZEMy9JemVXQ2x6S3hHSjh1VzRiL2Nlb1U3cmUwUU1leStQR0JBL2dmOCtiaGxWNWVCTGs2OVczR1AwTlg1bzR0U3FQMWwrN2Z4OVRQUCsvVGN3SEFuNVlzUWZxVUtXaFVxN0V5STRPM1RpUVFRTWV5a0l2RitQelNKWHgrNlJLMzdrNWpJL2V6V0NqRVIrZk80YU56NTdobGU5ZXZoNWVGazI0NnZqMGYzOGVkd1dEQXRXdlhzSGJ0Mmo3djQ4aVJJN2grL1RvQVlPZk9uWGp1dWVmc3VzdXZWcXZ4N2JmZlFxVlNvYkN3RUUxTlRmalJqMzQwTEVyQk5DYnZDM3VEUnQybFFMWUlCSUlldHpIV203S2l5TWhJbkR4NWtndEs5U1ZvTkpJb0ZBcHMzYnJWNWpZR2d3Ri8rY3RmZXIzdnQ5NTZDMy84NHg5NzNPN216WnRjQU1VZWFXbHBpSXFLc2l1UUZod2NqSTBiTjlxOWIyTlZWVlhZdjM4LzkxZ29GQ0kyTmhZdExTMjg3RDlUKy9idHMvaWUyN0psQy9menpaczMwZEdWL1RwanhndzRXZmdPTGlnbzRBWFhnTTdQZkZaV1ZvK2Y4N0t5TXFpNk1xbzlQRHdHTEV1c3NiRVIyZG5aS0NzcmcxZ3N4cHR2dmdtQlFBQ0dZWkNRa0lERGh3OXpZMDlLU3VKSzZhcXFxbEJjWEl6aTRtSUF3RXN2dlFRL1B6K0x6MUZZV0lnREJ3N3dBbGM1T1RsMkIyUDdlc3dqSWlLd2UvZHVyRnUzRGd5ZHV3OGJqdi9makJCQytxbEszWWFOK2JsUTZmbDNQRU5rY3V5SVNZUlVNSHA3SVR3T2V0c00yZE1vcU1BYUROaDI1UXArZS9Zc05FWVhOd0tHUWRyRWlYQ3pjWkYrdDdrWjV5b3JlY3ZHMjdpQWJGU3I4ZVlQUCtERW5UdmNNcGxZakIyclZpRngzRGlFZTNsaFZVWUdIcW5WWUEwRy9NL3NiRng2OEFBZnBhVEF3ODd5aDF1dnZXYlhkcWJzS1lOU2RwMDREeVFkeStLMlVTREkyQ08xR285c1pETnA5SHF6MzlXeExPOHhIZDlPZzFYbU5wSlVWMWVEWmRsZTM5azJGaE1UZzhMQ1FtZzBHaWlWU3Z6em4vL0U4ODgvYjdQa3JLT2pBeGtaR2J4c290RFFVTzVDY3ZQbXpYWmxDL3pwVDMvaUh2L3lsNy9zY2F6MlpvUVlCNDFFSXRHQUJySWtFZ20wV3EzZDIzZVh4ZFhYMS9QSzhleFJWVlhWWTNEQzFnWHc2NisvYm5mcG9LM242U243VEsvWG83bTVtWHNzRW9sc2xnY05WTStaeDFWMWRUVysrKzQ3WGtaYmFtb3FBZ01EMGRUVVpET0xyNldscGNmOVgrcTZhU0dWU2hFWEY0ZmMzRnlFaFlWeDN5T05qWTA0Y3VRSXQzMWtaQ1JLUzB1NUhtZmZmLzg5MXF4WlkvWHplTW5vcHNqVXFWTjdISSs5aEVJaGJ0MjZCYUR6UFhmbnpoMkVoWVZ4ejNQNjlHbTB0YlZCcjlmajBxVkxTRTVPQmdEY3ZYdVgyNGV6czdQRjcwdUR3WURzN0d6azVlVU4ySGg3dzgvUER5ekxvcnE2bXN1Z0lvNUhRU05DeUlpbTBHcndiUDVaUE5TMDg1WjdTNXl3TTJZMnZNUjl1M05QaGtaMzc1WGExbGI0R3pXVi9OdVZLL2dnT3hzQTRDNlY0ci9TMG15V0RmM3U3Rm11djB4M0pzcTk1bWI4NU1BQlhLK3JNOXVlTlJodzhmNTkvUGQ1ODdBaUlvTFgvNmk1dlIyZlg3cUVTMFpOYjBVQ0FkNmVOUXMvUzBpdytQd0hTMHZ4cXhNbjBORFd4aTN6ZG5iR2p0V3J1U2JPb1Y1ZStDNDlIYzk5L3owZUtKWGM3MTNxR29lOWZYQUdpM0tFWmFyUThTWEdybDI3aGttVEp2VnJILzcrL25qbW1XZVFtWmtKbG1XaFVDaXdjK2RPcTNmTHV3TkdOVFUxM0xLa3BDVE1tVE9IZTh3d0RCaUd3ZmJ0MjlIZTNtNXBOMlpCSlZzQkZlTXNDWHUwdHJaeVAvZW1OMDlLU2dwU1VsS2dVQ2g0UVkrN2QrOXkyUjNPenM1NDQ0MDNyTzZqcHFZRy8vakhQd0Iwdmc3Mk5nNGVESjk5OXRtQTdNZlc2MTlkWGMxbGVBQ0FYQzdIMnJWckVSQVEwT04rQlFLQldVQktxOVZ5Z1EraFVEaHNBMHlXc25PQXptQkdkN0NIWVJqczNMa1RGUlVWUGU2dk8yajNxMS85Q252MjdPRXlnUUJnN3R5NWlEUXFhZTZQMHRKUzFIZVZNeWNtSnVMdTNidkl6czVHZG5ZMndzUERrWnFhaXN6TVRDNHdHaFFVaExTME5OeStmUnU3ZCsrR3dXQkFlWGs1ZHUvZWpaVXJWNXFWeGRiVjFlSGV2WHZjNDhtVEovUDZGZG5qYjMvN0cvZnp5cFVydWU4NGQzZDMrUG41b2E3ci83K0NnZ0l1YUNRU2lSQVpHY21WZCtibjV5TXBLUWxDb1pDWE1SVWFHbXFXeWZQbzBTTWNPSENBMS9RZjZPeGx0SERoUXF1QjE2cXFLcHc3ZDQ3TFBHUVlwbC9IYWRLa1NiaDI3Um9GallZUkNob1JRa1lzRGN0aVU4RjVsS21Vdk9WU2dSRGJveE1SSW5QY0NTcXhUME5iRzM1OThpVE8zTHVIN0UyYjROczE0OUZkbzVrNmd0emN3Qm9NS0dsb3dOV2FHaFEzTk9BM0N4YndBZ0czamJaL29tc3E5d0JYVjhpTXNwUldSa1RneFduVDhNWVBQK0J1VXhOcVcxdng2c0dEK1BUQ0JXeUppME9FancrK3Uza1RtWVdGYURPNmV4N2g0NE9QRnkvR05Bc24vcmNiRy9IK3FWTTRaWElpUE1YWEYxK3VXSUZ4SnYwT0lueDhjT0RaWi9GOFZoWUtIejRFME5rTS9QVkRoL0RsMWF0NGQvWnN6Sjh3d2VackZ2aUhQOWhjYitybDZkUHh3clJwTnJmUnNTdzZqTzdrL2p3eEVlOE1RZ05wMHdiTkhUb2RudmprRSs3eDd2UjBKSnFjSkZyN2UrbjRkckxuK0k0R0ZSVVZDQTBON2ZkK1FrSkNzR3paTWh3NGNBQkFaNmJCdlh2MzRObjF2V0lzUHorZmQzRTFaODRjSkZtWnFhK3hzUkZxTy91RTliWUhraTNHMlJZcWxRb2FqY2F1bms4c3krTENoUXZJeWNuQjRzV0xFUk1UQTRBL2k1SmNMb2RLcFVKbFpTVWVQSGlBd01CQVJFUkVXUHc3UER3OHVBdFVobUVzbHNrWmw3cDFsOXIwaHEzdDdlbHYwMWVOalkwNGUvWXNDZ3NMdVdVU2lRUUpDUWtJQ0FoQWNYRXh5c3ZMRVI4ZmI3VTh5ZFhWMVN3Z2RmVG9VYTZ2MUxScDA3QjQ4ZUkrajlHMHVmclhYMytOcXE2SkQ2UlNLVjU5OVZWZThNYzRRMDBzRnR0OGJkL3UrbDVYcTlXOG5qMjV1Ym5JN3JyNTQrcnF5Z3RnMmlza0pJUjdYZVBqNDNrQldVOVBUN08veXpoTDdMbm5uck1hZEdCWmx1dlY0K0xpZ3JpNE9PellzWU5iSHg0ZWp1KysrNDU3djh2bGNxeGF0UW9DZ1FEaDRlRll2SGd4bDRGVVhsNk9IVHQyWU5XcVZiekFYM2VEOFc3T3pzNjlLdWNFYlBjM21qSmxDaGMwS2kwdFJXdHJLeGVZalltSndjV0xGeEVVRklUbzZHZ0FuZCtSS3FQSlJ5YWE5TjJycTZ2RFYxOTl4UXY4U0tWU3FOVnFxRlFxSEQxNkZQUG16Y08wYWRPNHpLcm01bWFjT1hPRzk5NlhTcVZZdm53NUY4VHFpNENBQUY1V0ZIRThDaG9SUWtZa0E0QTNpaTRqcjZtZXQxeklNTmdhR1k4NGQvc2JtQkxIV2JkckY5ZjQrTDBUSjdDdHE3SGxQYVBlTkVGdWJxaHRiY1Vpb3hPNkRaR1J2Qm0rYm5aZG9BTkFkRmQ1Z2tRb3hQOWJzUUl2N3R1SGw2Wk40eG9USDk2NEVmL256Qmw4Yy8wNkRBQnVOVFRnNXhhYUd2dklaUGhaUWdMK0l5WUdJZ3VwNS84M0p3ZC92WHpackdTcWV6d3plMWwra1Y5Yml4L3QyWU9aUVVINExqMGR3aUdzNVc4eEtVMXpIWVRwZEFjYUhWOWlySzZ1amd0czlGZFVWQlFhR2hwdzVjb1ZyRnk1RXVIaDRieHNvbTRKQ1FuUWFEVEl5Y25CckZtek1IZnVYTHYyYjNxaDI5N2V6dXM1WTd6ZWRGMXZHUWR1REFZRGFtdHJFUndjM09QdkZSUVVjQmZWSjArZVJGaFlHT1J5T1M5bzVPSGhnUnMzYm5BekswVkVSUENDUm5WR1dZREdaVEErUGo3NHovLzhUOTd6bWZiMFdiMTZ0ZGxGYlg4TVZIbWFzZXJxYWx5OWVoVTNiOTQwdTZEWGFEUTRjZUlFb3FLaWNQVG9VYWhVS3R5NGNRTkJRVUdJajQ5SFJFU0V6VURNdzRjUGNlWEtGUUNkQVRSUFQwOTg4Y1VYZG8zTDJJc3Z2bWpXMStmV3JWdGN3QWdBNHVMaXpMS0ZQdjc0WSs3bkYxNTR3V2EyVkhOek00NGRPNGFIRHgvaWxWZGU0WUtTeHU4OVgxOWZxTlZxcXoyMWpJTWp4dHRNbVRJRmhZV0ZpSW1KUVVwS0NzNmVQWXZvNk9nK3pWSm9MRGMzbHh1ZnQ3YzNqaDgvenIxZlhWeGNjUG55WlR6c09xK1FTQ1JJVDAvblBXZHNiQ3kwV2kzMzNuLzQ4Q0crL1BKTExGdTJESkdSa2JoLy8zNlB6YjM3YStyVXFjak96Z2JMc21CWmxsZUc1dVBqZzlkZWU0M1hxUHZxMWF2Y3o4N096Z2dQRCtmdHo4L1BENUdSa2JoKy9UcGNYRnl3WXNVS2VIcDZJak16RXcwTkRXaHZiOGVSSTBkdzhlSkZUSjgrSGJXMXRTZ3VMZ1pyOUgva2hBa1RrSnFhMnU4WjIxeGRYVkZiVzl1dmZaQ0JSVUVqUXNpSTlHRjVJYkpxcTh5V3Z4OGVoVlJmbXFaejBGaTRnTzZQbnlVazRLY0hEd0lBRHBXVjRXQlpHWmFGaDZQQTZHTGpDVTlQakhWMXhSaVpEUFZkNVVGbjd0M2pna1kxU2lVcWpIcElSQm5keWZXUVN2SDl1blZvMStsd3E2RUJwWThlb2JpK0hoWE56UkFMaGJ3K09LWWtRaUh5cXF0UjM5YUdJRGMzK0xtNHdGc21nNHRFQWgrWkRBbEJRYndtem9GdWJyaHZSdzhGVSs1U0tSUkdaU3N2VFo5dU02QVE2dVhWcS8zNzJERzl0bWxwbXBOSXhNczg2ZzJKU0FScm8rOHBpMmJOZDkvMTZybm8rTnAzZlB2cWxyOC9yaHVWMnd4bmp4NDlHdER5cCtUa1pFUkZSY0hIeDhmbWRrbEpTUWdORGJVNjY1SWxwaGYvcGdFSDQvWDl6WkF4RFhaVlZsYmFGVFNLaW9yQ3BVdVhVRjlmai9iMmR2end3dzlZczJZTkw3UEt4OGVIMTBQbzNyMTdNQmdNWERERXVCU3BwK216V1pQL1creHQyRzJ2Q3hjdVdDMmo2bzJtcGlhVWxKU2dzTENRQ3lwMDgvTHlRbUppSWc1Mi9aOEdkTDR2SlJJSmwrRlJYVjJONnVwcWVIaDRJQ0VoQWRIUjBXWjlwdlI2UGZidjM4OGQrNWlZR0RnN08vY3BBODMwL2RQUjBjR2IzbDRtazJIbXpKbTkzcSt4dlh2MzRzR0RCd0E2QTR4TGxpd0J3QThhQmdRRVdIMGU0ekpHQUx5QTRvUUpFNUNRa0lDRkN4ZWlxS2dJWjg2Y3daVXJWekJuemh4ZXJ5Rkx2djc2YTZ2cmpBTzhsWldWcURUcWJ4Y2VIbzc4L0h6dU1jTXcyTGR2bjhYOUNBUUM3cjJyMCtuZzV1WUdnOEhBZTQyTm1RYU1MVEVPV3Y3a0p6K3htT1VJZEFhM0prK2V6RFV2djNMbENoSVNFcmplWWNZQm84YkdScFNXbG5LUHAwNmRhdkV6OXRSVFQ4SEp5UW16WnMzaTl2UENDeS9nNk5HajNDUUJUVTFOT0hIaUJPLzNwRklwRmk5ZVBHQ2xnNjZ1cmxBcWxUMXZTSVlNQlkwSUlTUE85dW83K0t6Q2ZQcjFWNExEc0RtNDcrbXd4TGFPMGxJb3VxWkxIeWdySWlMd2JXRWhjcnJxL3Q4N2ZoeStNaG1hak1vNHBuZmQ0WndXRUlDalhmWDRaKzdkdzAvaTR3RUFKNHhTbUVVQ0FhWjJCWk1PbEpiaXZ5NWRRazFyS3g2MnRzTFdwWmVuc3pQRUFnRWVHcVZ1UDFBcXVkNDBwajVkdGd5ckowL0c2d2tKK1BUQ0JUd2ZIWTMvbHBTRVNaOSsydXZYNFBlTEYrTitTd3YrbEplSGRaR1JXR1p5OTgvVW1SZGU2UFZ6R0FmVkxHazF5VFI2NzhRSnZHZHlVbWl2ZlJzMklLNFhGOUI5UmNmMzMzbzZ2bjJsbEVyUk9FTHU5bXExMm41bEgrVGw1ZkdtbHU1SlR6TmQyY3JPNk9uaWY2REswMXBhV3JpcHQ3dVZsSlR3U255c0VRZ0VlT3FwcC9ETk45OEE2Q3gvdVhIakJpOElGUkFRQUQ4L1B3aUZRdWoxZXFqVmFsUldWbUw4K1BGb2FXbmhCUTNHang5djgvbE1HMm9QZE5Db3U3OUxmeHcrZkJqWHJsMHpXeTRXaXpGejVrd2tKaWFhdmQ1QlFVSDQ4WTkvak5MU1VwdzdkNDdMbm1odWJzYVJJMGVRazVPRHRMUTBYaW5QeVpNbmVRR3BwS1NrQVN2Vk9YcjBLTzlpZk1HQ0JYYVZLOXFTa3BLQzdkdTNBK2pNWm9tSWlJQ2ZueC8zTndpRlFnUUdCa0t2MStQOCtmT0lqWTIxdTcrV1VDakV3b1VMMGRMU3dnV0pWQ3BWandHam5reWNPQkZuenB3eFcrN241NGVsUzVlaW9xSUNTcVVTZXIwZUhSMGR2TDVLbGtna0V2ajUrU0U0T0JoWHIxN2xnbWpXVkZWVmdXWFpIajhYUFprNWN5WVhOTkpvTkRoNzlxekZNc2JzN0d3dWdDZ1FDQkRmZGY1a1NpUVNJU2twQ1kyTmpiaHo1dzdxNnVwUVUxUFQ0OS9UM3Q2T1k4ZU9vYUNnQUo2ZW5uQnpjNE9MaXdza0VnbDhmSHg2UFVHQnE2dXIxUjV3eERFb2FFUUlHVkdPTjlUaXZaSjhzd3ZFVk45QWZCQWU1WkF4UGU0TUdnMWFEaHlBS2k4UEdJUytFQjh1WElnRjI3ZERxOWVqdnEwTm0vLzFMMjZkVEN6RzVERmpBQUFMUWtLNG9ORzV5a3JjYjJsQm9Kc2I5aFFWY2R2UEhUOGU4cTRUNFBpeFkvRmFmVDIwRnJKTkJBeUR5V1BHWUpxL1AxSkNRNUVRR0FobnNSZ0ZkWFU0ZnVjT0xsUlhJNysyRnUwV3NtMThYVnl3dktzWjVWdUppVWdORCtleW5reDc5dlRHdWlsVDRHTEh5YnRHcjhjdnJOekZ0T1RQWFhkOWJXa1p3Q2JZTWh1ejNmMTIwU0xlWXgzTDR0ZGQ2ZjBBOEVwc0xFSk43cXIrOHZoeGkvdWk0OXZKbnVNN0doZ01objVmL0E2bW4vLzg1MWJYMlNwUDY0K3lzakt6WlhWMWRXaHFhckthdldBc09EZ1lrWkdSWEwrU1E0Y09jV1ZFUXFFUUFRRUJFSWxFQ0E0TzVvSWFCUVVGR0Q5K1BLL0hpYXVyYTQvTm9EVW0zMEU3ZCs3c2NYeEFaL25TaWhVcjdOcTJ2OGFPSGNzTEdnbUZRa1JIUjJQT25EazJzOXdZaHNHa1NaTXdhZElrM0w1OUc2ZFBuK2FDUjFxdGxwZXRWVkJRd0p0eEMrak1LSW1NakxTWnhYSGp4ZzNlOFdFWUJ2UG16ZU45SnZMejgzSGp4ZzN1OGZqeDR4RVYxZi96cHNEQVFFeWJObzE3YlE0ZVBJakV4RVRlK3NiR1J1emJ0dy8xOWZWNDhPQUIxcTVkYS9mK1daYkYzcjE3dVo1Z0FvRUF5Y25Kdkd5ZzN2TDE5Y1hMTDc4TUp5Y243Tml4Z3d1a3paMDdGd3pESURrNUdhNnVycncrUjdhODhNSUxYSkREMXJpNmV5bGR2SGdSTXBrTUw3MzBVcjh5SlAzOC9EQng0a1F1aStqcTFhdUlqbzdtdmFmdTNyM0x6YlFHZEdZWldTb2Z1M2J0R2s2ZVBObGpnRXdzRmlNd01CQTFOVFc4YmRWcU5Tb3FLc3lhbmE5WnM2YlhRU09KUk1LYk1ZODRIZ1dOQ0NFalJrRkxFN2JjdUFDZFNlQWl6dDBiV3lQaklhQWVJUU5PVTFHQjVvd002THI2RGcyR0p6dzk4Wk80T0c3Mk0rTnNrSVRBUUs2VVo5RVRUNEJCWno4cnZjR0FyL0x6OGN5VFQvSm13VnBsTkVPVm4xeU81Uk1uWWw5SkNjWjdlR0NTdHplbSt2a2h5czhQMHdNQ1VON1lpS2QzN3NRM0JRVUFnSndYWDhUMGdBQXVzMG5Ic2lodmJNU3RoZ2FVUFhxRTZwWVczRmNxc1RnMGxPdUJJeElJZUwyVitzUGR6anV2V3BiRnJxNDdpL2F3SjZoZ21tblVIODQycHZSK3Jxc2haN2NPblk0WE5Ib3FOTlNzRWJhMW9CRWQzMDZER1RTS3FLMkYrMnV2RGRyK0IxSnVicTdkVFo0dGNYWjI3bkU2ZFZ0TXAxbzNkdXJVS1Y0L2taNzh3VVlaNTF0dnZXVjNnK2lDcnZlK3FVdVhMdG5kVkhuaHdvVW9MeTlIZTNzN3IrL00rUEhqdWJLcWlSTW5ja0dqNHVKaXpKOC9uK3ZIQXdCUFB2bGtqOC9UMTZ3QzAzNDl4Z1lxK05adDRzU0pPSHo0TUtSU0thS2lvakJqeG94ZVgvQ0hob1lpTkRRVUpTVWx5TTdPUm1Sa0pKY2hWMTVlamtPSER2VnFmeXpMNHZqeDQxekRiS0N6NUd6bHlwV1lZTlIwdjZxcXlpdzdKelUxRlVEUFBaeU1TOGU2dmZubW0xejVFdEJaemxsYVdncVZTZ1dGUXNFcno1bzBhUktFUWlIWEQ2dXNyQXg1ZVhtOHdKSXRSNDhlUlhWMU5mYzRMUzBOa1pHUlNMQXkyMlUzZzhHQXp6Ly9uSHY4NnF1djh0YjcrdnJpOHVYTFhNREkzOStmNi9NenVldGNvaS92b2JGang2SzJ0aFlTaWNRc0dDb1FDRkJiV3d1RHdRQ1ZTb1Y5Ky9iaDJXZWY3WFVFb253MEFBQWdBRWxFUVZUVGQyUEp5Y2tvTHkvbmVoc2RPSEFBbXpadGdsQW9oRnF0NXBWTGlzVmlxNzNYSms2Y2lLTkhqMXBjNStIaGdiRmp4eUl3TUJDaG9hRndkbmFHUkNKQlJVVUY3dDY5aThyS1N0VFYxWm1WUTdxNnVwcjFUcktIUnFNeEs5c2tqa1ZIZ3hBeUlsU3AyN0F4UHhjcVBmL09RNGhNamgweGlaQUtCamFWZmJRejZQVlFIam1DMXV6c0FlOWpaTWtiTTJjaXE3Z1lWU1k5WTlLTXB0QU9jSFZGNHJoeHlPMXE0TG56eGcyVU5UWnlXV2ZPWWpHV21Nelc4ZHVVRlB4eHlSS0xqWTdMR3h1NW40VU1ZellUbGtnZ1FJU1BEeUo2NkdrQzlIN0dLMHVPUHZmY2dBVW9laXNsTkxUUFdUUmY1ZWZ6U3RtY2JWekV6VFc1K0RBOXdmelo0Y00yZjk4VUhkL0I1ZHJlYm5XMnArRkdLcFZDcVZUMk9mQVRFeFBUcjBiYXBvMmNqZWwwdWg3djNodXp0YTF4enlCYjd0MjdaMVpLMXYyNG9LQUFjK2JNNFYzMFcrUGk0b0o1OCthWkJSd21HWDAzVDVreUJTZE9uSUJPcDROT3A4TzMzMzdMSzRHeTUzVnRNZm51dHhVTU1pNWxNdzBTbXZiSEdVaS8rdFd2c0g3OWVvd2JOODVxK1p5bnA2ZFpjTUtTU1pNbVllTEVpZHgzWUV0TEMvYnMyV1BXMjZrblgzLzlOYS9QVkhCd01GYXNXTUVyMWF5cnE4TjMzMzFuTm5PWG04bDNZbjlJcFZJc1dyU0k2LzFqblBFVUVSRUJWMWRYSkNjbmM4R2s3T3hzakJzM0RrRkJRVGIzZS9IaVJWN0ExZFhWMWU2K09RYUR3YXhjMEZoYld4dHljbks0eDlabVB1eXQ3aEsxNU9Sa2kyVjBhV2xwMkxadEd6UWFEZTdkdTRkejU4N1pWVEpxamJlM054SVNFcENYbHdlZzgzZ2ZQMzRjS1NrcDJMZHZIKyt6TlcvZVBLdGx2TjA5a2lvckt6Rm16Qmo0K3ZwaTdOaXhHRHQyTEZ4ZFhYSGt5QkVjTzNZTXg0NGR3OVNwVS9IMDAwOXpRVkNnODN1dXZyNGU5ZlgxYUdwcWdrS2hRR0JnWUo4Q1lrcWwwdTRTUmpJMEtHaEVDQm4yRkZvTm5zMC9pNGNhL3AxSWI0a1Rkc2JNaHBlNC84MHR5YjlwYTJyUS9PMjMwUFpRd3o2UXBDSVJmck5nQVRidDNjc3RFd2tFWmtHZ0gwVkZjVUdqNXZaMkhPc3FWd09BSDAyZGFsWWE5ZE9EQjNISGFMWWZZMDBtMDE4dnRDTU5QY3JQRDU4dFc5Ympka1BKTk5pajBtb3g4UzkvR2JMbk55MFBzMVdlZHRzb2tHT0p0UjVEMXREeEpkM2MzTnpRMnRyYXIyeWh3WktTa29LVWxCU3I2M3NxVDdOM05xOXVMTXZ5TWoxRUloR2VlZVlaZlBIRkY5QnF0ZEJvTkRoNThpVFMwdExzMnQvMDZkT1JuNS9QNjFGazNJTkhLcFVpSWlLQ0swbHJNTXBNblRoeG9sM0h4RGpBSlJBSThQYmJiM1BUZXB2NjVKTlB1TWJTdG9KTGcySENoQWxvYjIvSDczNzN1Mzd2NjYyMzN1SXVqR1V5V1orYW5oc0hqR2JPbkluazVHU3ppL1Npb2lLYmdVaExBVEJyczVsMXN4UUltREpsQ203Y3VJRTdkKzV3eTBKRFE3a2dSWHg4UEVwTFM3bUc2ZnYyN2NQTEw3OXNkVnczYjk3RWNTdVpwblYxZGZqeXl5K3QvcTRsM1o4anNWaU1kOTk5RjRjT0hlSkszc1JpTWU3ZHU0ZnIxNi9EMmRrWnFhbXB2ZjdjL2ZLWHY0UkFJRUJ3Y0RBbVRKaUEyTmhZaTBFamQzZDNwS1NrY0JsQVo4K2V4Uk5QUE5Hclp2cW1rcEtTVUZaV3huMzJybHk1Z3Z2MzcvTm1JQXNPRHJiYXk2amI4cTRaYkMweDdyUGxaV0hDQnBGSWhJQ0FnQjVMVWUyaFZDcjdQVU1lR1ZnVU5DS0VER3NhbHNXbWd2TW9VL0V2SnFVQ0liWkhKeUpFTm5DejVZeDZMSXZXN0d3b2p4NkZ3VUl0T1NNVVFwNlNBcVdGNmNzSFF1ellzYnhadTFpREFXV1BIaUhlYU5hZHRJa1Q4ZHVjSExPTUpMbEVncDlabUptbHNybTV4MEFGMEZudVpzOTJFenc4ZXR4bXBPalE2ZkRFSjUvMGF4LzMzMzdickMrUXJmSzBnVWJIbDNUejgvUHI5Mnc3MzN6ekRXOFdwWUhRMnd2UG5uN250Ny85TFFEZ2xWZGV3Wml1Zm0rbWNuSnllQmQ0MDZkUGg1dWJHNktpb3JpeXNZS0NBano1NUpONDRva25laHlQVnF0RmEyc3JiMWwrZmo0dk0yUDI3TmxtVTg4ekRHTzFGTWFZVHFmajlWL3k4Zkd4R2pEcTNyNmI2WXhvTGk0dWlJMk41UjVYVkZRZ0tDaklyTlRGWUREd01saU1mOGNSUkNJUi9QejhVRk5UZzRpSUNGNFBtbTNidHFHK3ZyN0hmWncvZng3bno1ODNXLzd5eXk5eldTaVdHTTlXMXMzNFBmajg4OC9iSFFpWVBYczJMMmhrV3I2M2RPbFNiTnUyRFhxOUhncUZBcWRPblVLMFNkbHlON1ZKNEg4Z3FWUXEzbXhpV3EyV2E1WSsyYWpNdlMva2NqbFdyVnBsYzV2bzZHamN1SEVEbFpXVllGa1crL2Z2eCtiTm0yMis3MjBSaVVSWXRXb1Z2dnJxS3k0VHp6aGc1T0xpZ2hVclZ2U1k5Yk4xNjFhYjJWbmRUcDgramRPblQ5dmN4c3ZMQ3ovKzhZL3RHTDA1cFZJNVlySmNSd3NLR2hGQ2hpMERnRGVLTGlPdmlYK3lKR1FZYkkyTVI1ejc4THVqUEZMcEdoclFuSkVCalVrRHcyNGlmMzk0YnRnQWNXRGdvQVdOUHM3TjVVM3p6aG9NZU92SUVSeC8vbms0ZFozd2l3UUN2Sm1ZaUxkTjd0NXRqbzJGdDdQem9JekxtS2NkNmRMN04yeEFoSldMT1ZPUFE4YUljZEJJSkJCQWJIUlgydGZGeFdiWm0ybmdhbmQ2dWxsUG82RkV4M2ZrbWpCaEFoNDhlREJnVXo2UFZFVkZSVGgzN2h6MzJNbkppZXNkazVpWWlQejhmQzZMWk8vZXZYamhoUmQ2YklxZGs1UERaZlowTzMvK1BLWk5tOFlGQmJ5OXZURmh3Z1RlTEYvaDRlRjJOY0ROejg5SFcxc2I5emdrSk1UbTlzWjlZa3pMMDl6YzNQRFVVMDhCNkF3TVhMMTZGVXFsRWhFUkVVaE9Ub2FMaXd1QXpzQ1RjZEJvNGNLRlZwOVBJQkRZdkpqdlRYYWJyWm54Z29LQ01HN2NPTXliTjQ4WE5Pb3ZYMTlmZUhsNUlTSWlBcm01dVFPMlgwdE1aNm03ZnYwNm9xS2l1REkwTHk4dnpKbzFDems1T1pneVpRcm16WnRudFJkWWQwQlRKcFB4M2g5QVo1Q2srM1Z2YjI4SHk3SVd5eTJOWCsvdTdjVmlNVnhjWE9EbjU4ZkxudXRtcVUrVmw1ZVh4WUNMdGVQcGJNZjV5Rk5QUFlVdnYvd1NIaDRlU0UxTjdYUEFxTnVZTVdPd2VQRmlYZytqYnF0V3JScnl6QjE3WGdOcmFtcHErajJ6SEJsWUZEUWloQXhiSDVZWElxdTJ5bXo1KytGUlNQVU50UEFicE5jTUJxank4dEJ5NEFBTWxtYlFFZ2dnbnpzWHJrdVdnQm5FREpLTDkrL2o2K3ZYelpiZmFXckM3M056OFd1anU5V1BURTRlQVVCaEpmWCs1S1pOWnN0MExJdTBuVHR4byt0azBkWEpDZGUyYkxIWVM4Y0FJUGlQZndUYmRmZmNubWJHVXBFSUxrTllNakVRL1hiNlEyWFVYMlFvczR3QU9yN2szNlpObTRaUFB2bkU3Z2JQbHJpNXVmVzV2TTFhSSt4Zi9PSVhQZjV1UjBjSFBqRUtucHIremtjZmZjVDkvTzY3NzRKaEdJdE5Za3RLU3JCLy8zN2VzZ1VMRm5DQkVqYzNOeVFrSkhDQmcvYjJkdnp6bi8vRWhnMGJyUDdkVlZWVkZxZXIxMnExT0hYcUZKNSsrbWtBd0sxYnQ4eG1UU292TDhmZHUzZHRCb0dVU3FYWjFPZFRwMDYxdXIxR28rRmxNNWxtR2hrcktTbUJ3V0NBUnFQQjdkdTNzWFRwVXF2YkdyL0dwaUlqSTIyVzdXelpzc1hxT2xPMnNzaVNrcElnbFVyTlpvM3k4UEN3MnV2SU9Hamg3dTV1dFhudzh1WExNWGJzMkVFTkdoVVdGcUtrcElTM3pHQXc0T0RCZzNqcHBaZTRzYzJhTlF0QlFVSGMrOEphME1qTHl3dEJRVUZJVFUzRkYxOTh3VnZuN2UyTkxWdTI0UDc5KzlpOWV6Y0FZUFhxMWJ6c081Wmx1Y3c4d1B3NHhjWEY0ZUhEaC9EeThvS1hseGZjM2QzaDV1Wm04VFY4K2VXWHpaYWI3ciszeG93Wmd6VnIxbURDaEFrRDB2UzV2THdjMmRuWkZ0Y2RQbndZcWFtcFBmYVE4dlQwdERpV3BxWW03ajBva1Vpc0JxQmFXbHE0VEtmK0JJMUtTa3F3aEdZR0hWWW9hRVFJR1phMlY5L0JaeFVsWnN0ZkNRN0Q1dUF3Qzc5QmVrdXZVS0E1TXhNZFJpbmF4b1RlM3ZCY3Z4NlNIdTc2OWxkemV6dmVPSHlZdTNCM0VvbmdJWldpcnFzYzRtK1hMMlBGcEVtWTZ1ZUhiVmV1NEVPanhwWGR2cng2RlY3T3pualRRb21hTVFNNlorTzZZWFIzOFQraW82MDJYMVoyZEhEakFnQ1B4Nmd4bzVOSWhPSUJtQm1yMldqV0krUFhzUy9CampYZmZXZlhkcWRmZUFGaEZub3EwUEVkdllLQ2dpQVFDUER3NGNOZVQrL2N6Vlpnb0NmV0dtR0xSQ0ljUFhxVU45VjVUejZ4VVRZcUZBb3RaaVJjdW5RSng0OGY1d1ZVSmsyYWhHblRwdkcybXoxN05rcEtTcmhnUTB0TEMzYnMySUhseTVkekRXMjdLWlZLWkdWbGNmdDBjWEhCOU9uVHVlYkJqeDQ5Z3NGZ1FFbEpDZmJ1M1d2V2s0ZGxXZXpldlJ2cDZla1dzd2EwV2kyKy8vNTczc3hwSVNFaE5vK2ZhY21TcmFDUjhReHVFeVpNc05xOGVyaXcxdmpYMXZUMHhrR29OV3ZXOEtaYU45YWZmam4ycUt1cncrSERoN25IdnI2K1hJbmtvMGVQY09iTUdTeFlzQUJBNTN1NHAyeXliaHMzYnJTWmdYUC8vbjB1Qys3YmI3L0Y4ODgvRHc4N3k0eXRsY1cxdHJiYWZGOE5wTEN3L3AvUE5qVTE0ZFNwVXphejB4NDllb1FkTzNiZ3lTZWZ4Tnk1Y3kzMkpBS0FaNTk5MW14WmNYRXhzckt5dU1mSnljbFd5em0zYjkvTzlkbXlwOUcrSlhWMWRSQUlCRDBHdU1qUW9xQVJJV1RZT2Q1UWkvZEs4bUhhRWpMVk54QWZoRWM1WkV5UEcvWFZxMUJrWllHMTFET0FZU0NiTVFQdXk1ZURHZVFUSjYxZWo1ZjM3MGVsVVEzOWUwbEo4SGQxeGViOSt5RmtHUHgweGd5RWVYbmhmNTAralMrTXBoVTI5ZnR6NStBa0ZPSW5WaG85TnJlMzQrMGpSL0JEZVRtM0xORE5EYS9ibUxiM25za2RVUGNoT3BIc2piVlRwdlM0amM3S1hXcTNBZmg3eW96dWRBL0UvdnFLanUvb3hqQU1wazJiaGx1M2J2VTVhRFJZdEZydGdNMmVaa3F0VnVQdzRjTm1GNHkrdnI0V0cxMkx4V0tzV3JVSzI3ZHY1eklDMUdvMU1qTXpFUlVWeGMydTFOYldoc3pNVEY0dm95VkxsbURpeElrb0xTM0YyTEZqc1hqeFlseThlQkVuVDU3a0FrWU13eUF3TUpDYklsMnIxU0lqSXdPcHFhbTgwa0cxV28wOWUvYndHamtMaFVKZW1SakxzcnlBZ1Y2dng2VkxsM2gvajdVTDA5dTNiL1A2QU4yOGVSTkFaK2FWcFN3Sld4bHF3N0c1K25EUzJOaUlqSXdNN3Ywa2xVcXhidDA2bkRwMWltdU9mdUhDQlV5ZVBObGlieVRUV2QyTTlWU3lOV1BHRE5UVjFlSEdqUnRnV1JhdHJhMTJCWTBVQ2dVYUdocTRXYjZhbXByUTNOeU1wcVltYUxWYXZQamlpejN1WXpDWWxvSGFVbDlmandzWExxQ3dzTkFzRTgzSHh3Y3pac3hBZG5ZMnI3U3ZxS2dJeGNYRm1EaHhJbUpqWXpGaHdnU3IremNZRExoMDZSSk9uanpKTGZQMjlyWTVHNkx4OTBWZk00MXUzYnFGNmRPbjkybldOVEo0S0doRUNCbFdDbHFhc09YR0JlaE03bGpHdVh0amEyUThCUFNmU0wrd0toVVVlL1pBWFZCZ2NiM1F6UTN1YTlkQzJzOUdrUGJvRGhqbFZmMjdCREY1d2dTOE9IMDZHSFRPbExadXloUUV1cm5oK2F3c2J0YTBibS9PbklteXhrWWNOTXFVK3Q5bnpxQ2dyZzRmUC9VVVYwTFVwdFhpbndVRitNdUZDMmcwQ3BLNWlNWFl0bnc1NUJJSmJ0VFZ3Y1BaR1I1T1RuQVdpOEV3REtvVUN2emZzMmQ1enpuZWpwUFJ4VjkvM1plWG84LytiQ0dGKzI1VEV5UkNJYVJpTVdwYlcvR04wZkdXOWpJTi9vRlNpWE9WbFpDS1JIQVNpU0JrR0FnRUFqU3IxVGhjWG81ODQ5bFozTjI1bi8wdDlJV3dwTmJvSk5QTDJSa1NPN0lCeEVZWEVuUjgrM2Q4SHlkSlNVbjQ2S09QTUhQbVRMTmVOejNac1dNSEYrZ1lhS21wcVVoTlRlVWVtd1pEN3QrL2orM2J0M09QVFdkUCsrS0xMeXoyVGlrdkw4ZUJBd2ZNK3IxNGVYbGgvZnIxVnJNbGZIMTk4Y3d6ejJEWHJsMjhDL2FDZ2dMY3ZIa1RLMWV1eExWcjEzak50T1BqNHpGcDBpUUEvODVHMkx0M0w2OGNpV0VZTEZ1MkRKR1JrY2pJeU1DOWUvY0FkQVlGOXUvZmo4cktTcVNrcEtDK3ZoNTc5KzQxSzB0S1RrN21BbjU2dlI1Ly9PTWZvZFBwSUJLSklCQUlvTlZxelM2TzNZMitjN3F4TElzVEowNllMYjk1OHlhS2k0c1JIaDV1ZHJFY0Z4ZG44YlVDT2krZVRZK1pNZFBTcWNIVTBkSEJ2YmVOQTI1OVpVK2o5bi84NHg4V2w2ZW5wOFBIeHdkZmYvMDFMOWlSbHBZR1YxZFhMRnk0RUdWbFplam82SUJZTEVaemN6Tzh2THpRMU5RRWlVUUNvVkFJblU3SEN3VDJKVkN3Wk1rU0dBd0dKQ1VsOGZwejJYcDl6cDgvejh0RU0yVTZLNSt0OHNYK3VIRGhBb1JDSVZjU1ZseGN6RnR2V2lxbVZxdHg2OVl0M0x4NTAyclQvcWlvS0R6MTFGTVFpOFVJRFEzRnZuMzdlTnQyWndlV2xKVEEzZDBkRVJFUm1EcDFLdmZaWTFrV3BhV2xPSGZ1SEsvbmswUWl3YXBWcTZEUmFORFIwUUVuSnlmdU9IWjBkS0N3c0pEWFJMc3ZQWlEwR2cwdVg3NXNzVGs3Y2F6UmUyWkJDQmwycXRSdDJKaWZDNVdlWDg4ZklwTmpSMHdpcElMaG5WbyszTFVYRmFGNTF5NndWbVlZY282SmdmdnExUkQwTWFXNHQrNDBOK09rVWROVWY3a2NmMXE2Rk4ybmpCK2xwQ0N2cWdyenYvb0tTcE03Ny84NVp3NStscEFBalY2UEpyV2FGMURhWDFLQzBrZVA4RkZLQ3I0cEtNQ2hzakswbXZScjhuWjJ4dDlYcmtSMFZ5ci9menR4QXRlTXBueTJ4RlVpd2N4aGtDN3RJaGJqeGs5L2FuT2JQK1RsSWN2azVMT2JwYkl1VzBRQ0FkNjBzL241WXFQeWxpdDI5UGt3YllUOXQ2ZWZ0cnNSOXZXNk9ueDE3Um9kWHhPOVBiNlBrNkNnSUVSSFJ5TXZMdy96NXMxejlIQ3N1bkxsQ2s2ZVBBbVpUQWFSU0lRV285a2d1L3NQR1h2eHhSZTVUQjdqd0lXWGw1ZFoveHQvZjMrc1g3Kyt4OUtRSjU1NEF1bnA2ZGl6WncrdnNYUmdZQ0RDdzhPaDFXcTVXYkRDdzhPeGFORWliaHRuWjJjME5EU2czQ2lyVHlRUzRlbW5uK1ptbmxxN2RpMHlNako0Z2JqdUlKUlFLRFFMZE1YRnhXSEdqQm5jWTZGUWlNREFRRlJVVkhBWkxLWkNRa0lzdmw3WjJkbmMxT05TcVJSejVzeEJkblkyZERvZFdKYmxMcGlOZFFkUFRJTVczYSs3bTVzYlhyTlN6bXVydWZWQSsrdGYvMm8xRzJVZyt1TDBsbHd1NTVYOXpaMDdGeE1uVGdUUStWNmVPM2N1eXN2THNXelpNcmk3dTBPbFV1SHZmLys3MWYzMXBhUkpMQlpqK2ZMbCtPYWJiMUJWVmNXTngvaXpZWnIxWXF2NXUxUXFOUXNhRFphU2toS3J3V29uSnllenB0ek56YzA0ZHV5WTJlY2U2UHcrV0xKa0NTOGc2dXJxaW8wYk42S3dzQkFuVHB3d2UrOG9GQXBjdTNZTlVWRlJlUERnQWE1ZXZZcnk4bkt6ejZlTGl3dlMwOVBoNit1THlzcEtmUFBOTnozK2JmYk16R2dxTnpjWDBkSFJDQXlrdnFYRERRV05DQ0hEZ2tLcndiUDVaL0ZRMDg1YjdpMXh3czZZMmZBU0Q3K3lrWkhDME5FQnhiNTlhTHQwQ1RDWUZ2MEJBcGtNN3F0WHc5bEd5dkZnbU9UdGpiVlRwaUN6c0JDK0xpN1lsWjZPTVNZbmpGUDkvT0R2NHNJRmpVUUNBVDVJVHNhbXJyRktoRUw4ZmVWSy9FZFdGaTRZblhodGlZdERrSnNiY2lvcnpRSUtLYUdoK08yaVJieE1tRG5Cd1RhRENnS0d3WWVMRmtIZXkreUZ3ZUxWUTlwMy9OaXhWb01LRzYzMGNiREcxOFVGNFY1ZUtPdGh5dnI0d0VDc0g4S1pxL3hkWE9qNFd0RGI0L3U0V2JseUpkNS8vMzNFeGNWWkRDaFk0Kzd1M3E4cHZxMDF3cmJFMTljWGVyMGVTZ3NCZkV1enYxbTdnTzIrU094dWZqMTE2bFFzWGJyVTd1QkJTRWdJWG56eFJlemJ0dzgxTlRWd2RYWEZxbFdySUJBSUVCa1ppUXNYTGtBbWsySFZxbFZtd1JRZkh4OGtKU1VoT3pzYjd1N3VlT2FaWjNoVFpFc2tFbXpZc0FIZmYvODlidCsrRFI4Zkg2eGJ0dzVpc1JoK2ZuNVlzV0lGZHUzYUJhQ3pNZkw4K2ZQTnh0Y2ROTElrSUNEQVl2bGRlM3M3cjM5VVNrb0twazZkaXZEd2NKdzdkdzYzYnQzaUJjbE1tZlpsTW42dGhnTi9mMy9jdm4zYmJMbWJtMXVQcytCWjBwL2dpRUFnZ0Vna3d2ejU4N0YvLzM3RXhjVmh6cHc1dkczaTR1SVFiMVF5N3VMaUFoOGZIeTZvWnlvaUlxTFA0d2tNREVSbFphWEZnSXBwYzNWUFQwOUlKQkw0K1BoZ3pKZ3h2SDhETVh1YXZjYU5HMmMxYUJRYkcydjJuQUVCQVZpNmRDbis5YTkvY2N2YzNOd3dlL1pzUkVkSFc4MkdpNHlNeEtSSms1Q2ZuNDhMRnk3d0F0VXJWcXpBbURGam9GS3BjTy9lUGJPQVVXUmtKQll0V3NRRjlJS0NnaUFTaVN5K3p0M216NThQSHg4ZjIzKzhDWlZLaGN1WEwrT0REejdvMWUrUm9VRkJJMEtJdzJsWUZwc0t6cU5NeFQrQmxncUUyQjZkaUJDWmZXVXV4RnpIN2R0b3pzeUUzc29GdjFORUJEelMweUYwY3h2aWtYVjZaOVlzbksyc3hEK2ZlUVpQV0RqaGxVc2syTFppQlpaKzh3MThYVnp3WDJscFhQWklOMWVKQkJscjF1Q2RJMGV3cDdnWTc4MmRpL1N1UGpEL1dMRUNLekl5b05Yck1XLzhlUHgweGd6TXNwREpFdVB2RDVGQXdQV0dZUURJeEdMNHl1V0k4dlBEeTlPblk3cUZYZ3pkZ294ZXYyM0xseVBVem15UEJWOTl4ZjBzdGxDV3hRQVE5aUZkUDlybzRxMmJ2MXlPbDZkUHgzTlJ2ZThMRmg4WWFERm9KSmRJRU83dGpSV1RKbUZUVEl6RnY4RVdobUhnYVJRZ0VmVml5bUUvdVp5T3I1SCtITi9IaWJlM04rYlBuNCtEQnc4aVBUM2Q3dDlic1dKRnY1N1hXaU5zU3l4ZDNNdGtNa1JIUjJPdTBVeVI5b2lNakVSRlJRVkNRME81TEovZThQTHl3cVpObTNEdDJqV01HVE9HRjJoYnZudzV2THk4ckRhUVRraElnRWFqUVdKaW9zVlNPTEZZalBUMGRPVG01aUlxS29xWDdSRWVIbzRGQ3hiQXc4UERhcUFnS2lvSzd1N3UzSlQzSXBFSVRrNU84UFQwdE5xM1JpcVY0c1VYWDBSbVppYkdqaDNMQlFzOFBUMlJscGFHcFV1WDRzR0RCMmhvYUlCU3FlUkszbGlXaGNGZzRFclJ1bi91RGlKTnNkRmJ6TFNjMEJaN3lzRnNDUWdJUUUxTkRVUWlFVVFpRVNRU0NYeDlmVEY3OW15N3Btd1BEZzdtZm1ZWUJ1KysrMjYveGdOMHZqWWRIUjBXbXlOYkNyVDQrL3ViQlkzRVlqRWlJaUtRbkp4czhUbTYzMSsyR2xTUEd6Y09wYVdsWUxwS3FDVVNDV1F5R2NMQ3dzejY4SVNGaGVHZGQ5N3A4Vy9yTmhpenB3R2R4Nk9zckF3TXczQ3pJam83TytPSko1NndXakk1ZGVwVWxKV1ZRYWxVSWpZMkZwTW5UN2FyeWJ0WUxFWjhmRHhpWTJOeDU4NGRGQllXd3NmSEIrSGg0UUE2QTNwcjE2N0ZWMTk5QlpGSWhNbVRKeU11TG80M0l4M1FHU3dNQ3d0RFRVME5XSmJseGkyVHllRHQ3WTNvNk9nK05iRStlUEFnNXMrZmI3VkpOM0VzeG1BdHBFNElJVVBBQU9DbmhSZVJWY3Z2VnlOa0dQeHRhZ0pTZlNsRnRTOE1PaDJVaHc2aE5TZkhZbllSNCtRRXQ3UTB1Q1FtOW5yZkQzcHhvbVdQVm8ybXh3eVBjNVdWaVBiMzczRzcweFVWbUdmU3ErSnFUUTNHdXJyYTFXUEhBRURQc3IwS1hneFhIVHBkNTRrb09rL3kraEtjR0FubytBN3U4UjM3OGNlRHN0L0JwTlBwOFBISEh5TWdJTUJpQnN0Z1lGbVdsM1ZnYmVwcU1qUTBHZzNFWGYzTEJwckJZT0QxZTdJMlk1a2x4ajFpZkgxOXJZN1BlTHZlN0g4azBHcTEwR3ExWEhESHVLZlBjSExYcUh4K3dvUUpGbytWY2Qra29TeXBNaGdNZzlZb3VxbXBpUXZXRHBYVHAwL2p3WU1IZU9lZGQ0YmxlMkcwWUd5OHFTaG9SQWh4cVA5VFhvaFBLMHJNbHYrdmlkSFlITnovcVVoSEkyMVZGWm95TXFBek91azBKZ2tKZ2VmNjlSRDJjVWFZZ1E0YUVVS0dyNUVZTkFJNnA0di96VzkrZytUa1pEejU1Sk9PSGc0aGhCQUxidDY4aWRPblQrUFh2LzUxbjVwbms0RmpLMmhFb1R4Q2lNTnNyNzZEenl3RWpGNEpEcU9BVVYrd0xKVEhqNlAxeEFrWUxFeGh5NGhFY0YyeUJQSjU4NERITk91RUVFS0F6Z2F3cjcvK09uNy8rOThEQUFXT0NDRmttTGw1OHlaKytPRUh2UHZ1dXhRd0d1WW9hRVFJY1lqakRiVjRyeVFmcHFtT3FiNkIrQ0I4ZFBmazZBdGRYUjJhTWpLZ05abVd2cHM0TUJDZUd6WkFaS0VYQ2lHRVBJN0dqUnVIZDk5OUY1OSsraW5xNit1SDlZeHFoQkF5bW1Sblo2T29xQWkvK01Vdit0UURpUXd0S2s4amhBeTVncFltckxweUJpbzlmK2FGT0hkdjdJNU5nbFRRdTJhNm81ckJnTmFjSENnUEg0YkIwclRFQWdGY0Z5eUFQQ1VGVEMrYkZGdEQ1V21FakI0anRUek5tRktweE5hdFd5RVVDcEdhbXRxcldkVUlJWVFNSEpWS2hZTUhEMEt2MStQVlYxK2xES05oaE1yVENDSERScFc2RFJ2emM4MENSaUV5T1hiRUpGTEFxQmYwalkxb3pzeEVoNFhwZHdGQU5HWU1QRFpzZ01Sb3RoUkNDQmx0WEYxZDhjNDc3MkR2M3IzNC9QUFBFUjhmajFtelprSFNRMk45UWdnaEEwT2owZURjdVhPNGZQa3lrcE9Uc1dMRkNtcDZQWUpRcGhFaFpNZ290QnFrWGM1R21VckpXKzR0Y2NLQnVQa0lrZlU4K3hIcDFIYnhJaFQ3OThQUTNtNitrbUhnTW5zMjNGSlR3WWpGQS83Y2xHbEV5T2p4T0dRYUdXdHNiRVJXVmhhdVg3K091TGc0UkVSRVBIYXpVeEZDeUhCUlYxZUhXN2R1NGZMbHk0aU9qc2FxVmF2ZzVlWGw2R0VSQzJqMk5FS0l3MmxZRnV1dW5VVmVVejF2dVZRZ3hPN1lKTVM1OTIwbXI5R0dWU3JSdkdzWDJvdUtMSzRYZW5qQVk5MDZPSVdIRDlvWUtHaEV5T2p4dUFXTnVsVlhWK1BzMmJPNGV2VXFXSmJGcEVtVEVCQVFBRmRYVis0ZlpTSVJRb2g5TkJvTmxFb2w5NittcGdZbEpTVVFDQVNZUG4wNmtwS1NFQmdZNk9oaEVoc29hRVFJY1NnRGdKOFdYa1JXTGI5SnM1Qmg4TGVwQ1VqMXBmOUU3S0V1S0lCaXp4NndLcFg1U29hQkxEWVdiaXRYUWlDVkR1bzRLR2hFeU9qeHVBYU51aGtNQmxSWFYrUGF0V3U0ZCs4ZWFtdHJvVlFxMGQ3ZURwMU8xL01PQ0NHRVFDUVNRU3FWd3RYVkZmNysvaGcvZmp5bVRadUdvS0FnMkloRmtHR0VlaG9SUWh6cXcvSkNzNEFSQUx3ZkhrVUJJenV3YWpVVVdWbFFYN3NHV0lqekMrUnllS3haQTJsa3BBTkdSd2doSXhmRE1CZzNiaHpHalJ2bjZLRVFRZ2dod3hJRmpRZ2hnMnA3OVIxOFZsRml0dnlWNERCc0RnNXp3SWhHbG83U1VqUm5aa0t2VUZoY0w0Mk1oTWVhTlJESXFSOFVJWVFRUWdnaFpHQlIwSWdRTW1pT045VGl2Wko4bU9iR3BQb0c0b1B3S0llTWFhUXdhRFJvT1hBQXFydzh5OWxGVWluY1ZxNkVMQzdPQWFNamhCQkNDQ0dFakFZVU5DS0VESXFDbGlac3VYRUJPcE9BUjV5N043Wkd4a05BOWMxV2FTb3EwSnlSQVYxRGc4WDFUbUZoOEZpL0hrSVBqeUVlR1NHRUVFSUlJV1Ewb2FBUklXVEFWYW5ic0RFL0Z5bzl2NGxvaUV5T0hUR0prQXFFRGhyWjhHYlE2NkU4Y2dTdDJka0F5NXF0WjhSaXVLV213bVgyYklDQ2JvUVFRZ2doaEpCQlJrRWpRc2lBVW1nMWVEYi9MQjVxMm5uTHZTVk8yQmt6RzE1aUp3ZU5iSGpUMXRTZytkdHZvWDN3d09KNlNYQXdQRFpzZ0dqTW1DRWVHU0dFRUVJSUlXUzBvcUFSSVdUQWFGZ1dtd3JPbzB5bDVDMlhDb1RZSHAySUVCazFhemJEc21qTnpvYnk2RkVZTEV6dnpBaUZrQzlhQk5lRkN3R0J3QUVETk1kSUpEQm9OSTRlQmlGa2tERk9GT1FuaEJCQ1Jqc0tHaEZDQm9RQndCdEZsNUhYVk05YkxtUVliSTJNUjV5N3QyTUdOb3pwR2hyUW5KRUJUVVdGeGZVaWYzOTRidGdBY1dEZzBBNnNCeUp2YjJocmFodzlERUxJSUJONTAvYzJJWVFRTXRwUjBJZ1FNaUErTEM5RVZtMlYyZkwzdzZPUTZqdThnaDRPWnpCQWxaZUhsZ01ITEdmc0NBU1F6NTBMMXlWTHdJaUczOWUwTkRLU2drYUVqQUxTS1ZNY1BRUkNDQ0dFT05qd3V4b2hoSXc0MjZ2djRMT0tFclBscndTSFlYTndtQU5HTkh6cEZRbzBaMmFpbzdUVTR0T0wvZWNBQUNBQVNVUkJWSHFodHpjODE2K0hKQ1JraUVkbVAvbThlV2k3ZEFuNjVtWkhENFVRTWtpRW5wNlF6NS92NkdFUVFnZ2h4TUVZZzhGa1BteENDT21GNHcyMTJIUTlGenFUcjVKVTMwQnNtNW9BQWMzeXhWRmZ2UXBGVmhaWXRkcDhKY05BTm1NRzNKY3ZIeEY5UkRyS3l2RG9peThjUFF4Q3lDRHgzcklGVHVIaGpoNEdJWVFRUW9ZQXcxaS9hS09nRVNHa3p3cGFtckRxeWhtbzlQd0d6bkh1M3RnZG13U3BRT2lna1EwdnJFb0Z4WjQ5VUJjVVdGd3ZkSE9EKzlxMWtFNmVQTVFqNjUrT3NqSTBaMlpTeGhFaGp4R2hod2M4MXEyamdCRWhoQkF5aWxEUWlCQXk0S3JVYlVpOWRBb1BOZTI4NVNFeU9RN0d6NGVYZVBobnl3eUY5cUlpTk8vYUJWYXB0TGplT1NZRzdxdFhReUNURGZISUJvYWh2UjJ0cDArai9lWk42QjQ5Z3FHanc5RkRJb1QwRXVQa0JKRzNONlJUcGtBK2J4NFlxZFRSUXlLRUVFTElFS0tnRVNGa1FDbTBHcVJkemthWmloOEk4Wlk0NFVEY2ZJVEk1QTRhMmZCaDZPaUFZdDgrdEYyNkJGajRtaFhJWkhCZnZSck9NVEVPR0IwaGhCQkNDQ0dFZExJVk5LSkcySVNRWHRHd0xEWVZuRGNMR0VrRlFteVBUcVNBRVlDTzI3Yzd5N1lhR3kydWQ0cUlnRWQ2T29SdWJrTThNa0lJSVlRUVFnaXhId1dOQ0NGMk13QjRvK2d5OHBycWVjdUZESU90a2ZHSWMvZDJ6TUNHQ1lOT0IrV2hRMmpOeWJHWVhjUTRPY0V0TFEwdWlZa09HQjBoaEJCQ0NDR0U5QTRGalFnaGR2dXd2QkJadFZWbXk5OFBqMEtxYjZBRFJqUjhhS3VxMEpTUkFWMWRuY1gxa3BBUWVLNWZENkgzNkE2c0VVSUlJWVFRUWtZT0Nob1JRdXl5dmZvT1Bxc29NVnYrU25BWU5nZUhPV0JFd3dUTFFubjhPRnBQbklCQnJ6ZGJ6WWhFY0YyeUJQSjU4d0RycGNLRUVFSUlJWVFRTXV4UUkyeENTSStPTjlSaTAvVmM2RXkrTGxKOUE3RnRhZ0lFb3pRWW9xdXJRMU5HQnJSVjV0bFhBQ0FPRElUbmhnMFErZnNQOGNnSUlZUVFRZ2doeEQ3VUNKc1EwbWNGTFUzWWN1T0NXY0FvenQwYld5UGpSMmZBeUdCQWEwNE9sSWNQdzZEVm1xOFhDT0M2WUFIa0tTbGdoTUtoSHg4aGhCQkNDQ0dFREFBS0doRkNyS3BTdDJGamZpNVVlaDF2ZVloTWpoMHhpWkFLUmw5QVJOL1lpT2JNVEhUY3ZtMXh2V2pNR0hoczJBQkpjUEFRajR3UVFnZ2hoQkJDQmhZRmpRZ2hGaW0wR2p5YmZ4WVBOZTI4NWQ0U0oreU1tUTB2c1pPRFJ1WTRiUmN2UXJGL1B3enQ3ZVlyR1FZdXMyZkRMVFVWakZnODlJTWpoQkJDQ0NHRWtBRkdRU05DaUJrTnkySlR3WG1VcVpTODVWS0JFTnVqRXhFaWt6dG9aSTdCS3BWbzNyVUw3VVZGRnRjTFBUemdzVzRkbk1MRGgzaGtoQkJDQ0NHRUVESjRLR2hFQ09FeEFIaWo2REx5bXVwNXk0VU1nNjJSOFloekgxMVR4cXNMQ3FEWXN3ZXNTbVcra21FZ2k0MkYyOHFWRUVpbFF6ODRRZ2doaEJCQ0NCbEVGRFFpaFBCOFdGNklyRnJ6MmNEZUQ0OUNxbStnQTBia0dLeGFEVVZXRnRUWHJnRVdKcGtVeU9Yd1dMTUcwc2hJQjR5T0VFSUlJWVFRUWdZZkJZMElJWnp0MVhmd1dVV0oyZkpYZ3NPd09Uak1BU055akk3U1VqUm5aa0t2VUZoY0w0Mk1oTWVhTlJESVIxZVpIaUdFRUVJSUlXUjBZUXdHQzdmUUNTR2p6dkdHV215Nm5ndWR5VmRDcW04Z3RrMU5nSUJoSERTeW9XUFFhTkJ5NEFCVWVYbVdzNHVrVXJpdFhBbFpYSndEUmtjSUlZUVFRZ2doQTQ5aHJGL3NVYVlSSVFRRkxVM1ljdU9DV2NBb3p0MGJXeVBqUjBYQVNGTlJnZWFNRE9nYUdpeXVkd29MZzhmNjlSQjZlQXp4eUFnaGhCQkNDQ0hFTVNob1JNZ29WNlZ1dzhiOFhLajBPdDd5RUprY08ySVNJUlVJSFRTeW9XSFE2NkU4Y2dTdDJka0F5NXF0WjhSaXVLV213bVgyYkdBVUJNOElJWVFRUWdnaHBCc0ZqUWdaeFJSYURaN05QNHVIbW5iZWNtK0pFM2JHeklhWDJNbEJJeHNhMnBvYU5ILzdMYlFQSGxoY0x3a09oc2VHRFJDTkdUUEVJeU9FRUVJSUlZUVF4Nk9nRVNHamxJWmxzYW5nUE1wVVN0NXlxVUNJN2RHSkNKRTl4azJlV1JhdDJkbFFIajBLZzA1bnRwb1JDaUZmdEFpdUN4Y0NBb0VEQmtnSUlZUVFRZ2doamtkQkkwSkdJUU9BTjRvdUk2K3BucmRjeUREWUdobVBPSGR2eHd4c0NPZ2FHdENja1FGTlJZWEY5U0ovZjNodTJBQnhZT0RRRG93UVFnZ2hoQkJDaGhrS0doRXlDbjFZWG9pczJpcXo1ZStIUnlIVjkvRU5scWh5YzlGeTRBQU1HbzM1U29FQThybHo0YnBrQ1JnUmZUVVNRZ2doaEJCQ0NGMFpFVExLYksrK2c4OHFTc3lXdnhJY2hzM0JZUTRZMGVEVEt4Um96c3hFUjJtcHhmVkNiMjk0cmw4UFNVaklFSStNRUVJSUlZUVFRb1l2eG1Bd21XT2JFUExZT3Q1UWkwM1hjNkV6K2RpbitnWmkyOVFFQ0I3RDJjSFVWNjlDa1pVRlZxMDJYOGt3a00yWUFmZmx5OEU0UGQ1TnZ3a2hoQkJDQ0NIRUVvYXhmaUZJbVVhRWpCSUZMVTNZY3VPQ1djQW96dDBiV3lQakg3dUFFYXRTUWJGbkQ5UUZCUmJYQzkzYzRMNTJMYVNUSncveHlBZ2hoQkJDQ0NGa1pLQ2dFU0dqUUpXNkRSdnpjNkhTODJjS0M1SEpzU01tRVZLQjBFRWpHeHp0UlVWbzNyVUxyRkpwY2IxelRBemNWNitHUUNZYjRwRVJRZ2doaEJCQ3lNaEJRU05DSG5NS3JRYlA1cC9GUTAwN2I3bTN4QWs3WTJiRFMvejRsR1VaT2pxZzJMY1BiWmN1QVJZcWJ3VXlHZHhYcjRaelRJd0RSa2NJSVlRUVFnZ2hJd3NGalFoNWpHbFlGcHNLenFOTXhjKzRrUXFFMkI2ZGlCQ1ozRUVqRzNnZHQyK2pPVE1UK3NaR2krdWRJaUxna1o0T29admJFSStNRUVJSUlZUVFRa1ltQ2hvUjhwZ3lBSGlqNkRMeW11cDV5NFVNZzYyUjhZaHo5M2JNd0FhWVFhZUQ4dEFodE9ia1dNd3VZcHljNEphV0JwZkVSQWVNamhCQ0NDR0VFRUpHTGdvYUVmS1krckM4RUZtMVZXYkwzdytQUXFwdm9BTkdOUEMwVlZWb3lzaUFycTdPNG5wSlNBZzgxNitIMFB2eENKQVJRZ2doaEJCQ3lGQ2lvQkVoajZIdDFYZndXVVdKMmZKWGdzT3dPVGpNQVNNYVlDd0w1ZkhqYUQxeEFnYTkzbXcxSXhMQmRja1N5T2ZOQXg2eldlRUlJWVFRUWdnaFpLZ3dCb09GZWc1Q3lJaDF2S0VXbTY3blFtZnkwVTcxRGNTMnFRa1FqUEFnaXE2dURrMFpHZEJXbVdkUkFZQTRNQkNlR3paQTVPOC94Q01qaEJCQ0NDR0VrSkdIWWF4ZkpGS21FU0dQa1lLV0pteTVjY0VzWUJUbjdvMnRrZkVqTzJCa01LQTFKd2ZLdzRkaDBHck4xd3NFY0Yyd0FQS1VGREJDNGRDUGp4QkNDQ0dFRUVJZU14UTBJdVF4VWFWdXc4YjhYS2owT3Q3eUVKa2NPMklTSVJXTTNFQ0t2ckVSelptWjZMaDkyK0o2MFpneDhOaXdBWkxnNENFZUdTR0VFRUlJSVlROHZpaG9STWhqUUtIVjRObjhzM2lvYWVjdDk1WTRZV2ZNYkhpSm5SdzBzdjVydTNnUml2MzdZV2h2TjEvSk1IQ1pQUnR1cWFsZ3hPS2hIeHdoaEJCQ0NDR0VQTVlvYUVUSUNLZGhXV3dxT0k4eWxaSzNYQ29RWW50MElrSmtjZ2VOckg5WXBSTE51M2FodmFqSTRucWhod2M4MXEyRFUzajRFSStNRUVJSUlZUVFRa1lIQ2hvUk1vSVpBTHhSZEJsNVRmVzg1VUtHd2RiSWVNUzVqOHlwNXRVRkJWRHMyUU5XcFRKZnlUQ1F4Y2JDYmVWS0NLVFNvUjhjSVlRUVFnZ2hoSXdTRkRRaVpBVDdzTHdRV2JYbXM0aTlIeDZGVk45QUI0eW9mMWkxR29xc0xLaXZYUU1zVE93b2tNdmhzV1lOcEpHUkRoZ2RJWVFRUWdnaGhJd3VGRFFpWklUYVhuMEhuMVdVbUMxL0pUZ01tNFBESERDaS91a29MVVZ6WmliMENvWEY5ZExJU0hpc1dRT0JmR1NXMnhGQ0NDR0VFRUxJU01NWURCWnU1eE5DaHJYakRiWFlkRDBYT3BPUGI2cHZJTFpOVFlDQVlSdzBzdDR6YURSb09YQUFxcnc4eTlsRlVpbmNWcTZFTEM3T0FhTWpoQkJDQ0NHRWtNY2J3MWkvZ0tSTUkwSkdtSUtXSm15NWNjRXNZQlRuN28ydGtmRWpLbUNrcWFoQWMwWUdkQTBORnRjN2hZWEJZLzE2Q0QwOGhuaGtoQkJDQ0NHRUVFSW9hRVRJQ0ZLbGJzUEcvRnlvOURyZThoQ1pIRHRpRWlFVkNCMDBzdDR4NlBWUUhqbUMxdXhzZ0dYTjFqTmlNZHhTVStFeWV6WXdnb0pnbzVHdVhZOTd4MnJ3OEhvVDFBM3QwSGVZSDA5Q3lQQW1kQkxBMlVjSzMyaFBqRThKZ0VnNk12NHZJWVFRUXNqZ28vSTBRa1lJaFZhRHRNdlpLRk1wZWN1OUpVNDRFRGNmSWJLUjBldEhXMU9ENW0rL2hmYkJBNHZySmNIQjhOaXdBYUl4WTRaNFpLUzNHbThwY1BQck8yaHYxRGg2S0lTUUFTTDFrbURLYzAvQUs4TGQwVU1oaEJCQ3lCQ3hWWjVHUVNOQ1JnQU55MkxkdGJQSWE2cm5MWmNLaE5nZG00UTRkMjhIamF3WFdCYXQyZGxRSGowS2cwNW50cG9SQ2lGZnRBaXVDeGNDQW9FREJraDZvL0dXQWxjK3VlWG9ZUkJDQmtuc0c1UGhGZUhtNkdFUVFnZ2haQWhRVHlOQ1JqQURnRGVLTHBzRmpJUU1nNjJSOFNNaVlLUnJhRUJ6UmdZMEZSVVcxNHY4L2VHNVlRUEVnWUZET3pEU0o3cDJQVzUrZmNmUnd5Q0VES0tiWDk5RzRuK1BvbEkxUWdnaFpKU2pvQkVodzl5SDVZWElxcTB5Vy81K2VCUlNmWWQva0VXVm00dVdBd2RnMEZnb1lSSUlJSjg3RjY1TGxvQVIwZGZSU0hIdldBMlZwQkh5bUd0djFPRGVzUnFFUGgzazZLRVFRZ2doeElIb0tvMlFZV3g3OVIxOFZsRml0dnlWNERCc0RnNXp3SWpzcDFjbzBKeVppWTdTVW92cmhkN2U4RnkvSHBLUWtDRWVHZW12aDllYkhEMEVRc2dRcUM5b29xQVJJWVFRTXNwUjBJaVFZZXA0UXkzZUs4bUhhZE94Vk45QWZCQWU1WkF4MlV0OTlTb1VXVmxnMVdyemxRd0QyWXdaY0YrK0hJeVQwOUFQanZTYnVxSGQwVU1naEF5QnR2b09SdytCRUVJSUlRNUdRU05DaHFHQ2xpWnN1WEVCT3BNKzlYSHUzdGdhR1EvQk1KMkdubFdwb05pekIrcUNBb3ZyaFc1dWNGKzdGdExKazRkNFpHUWc2VHRZUncrQkVESUU5QjE2UncrQkVFSUlJUTVHUVNOQ2hwa3FkUnMyNXVkQ3BlZlBNQllpazJOSFRDS2tndUhabExTOXFBak51M2FCVlNvdHJuZU9pWUg3NnRVUXlHUkRQREpDQ0NHRUVFSUlJWDFCUVNOQ2hoR0ZWb05uODgvaW9ZWmYvdU10Y2NMT21ObndFZysvY2k1RFJ3Y1UrL2FoN2RJbHdHQmFUQWNJWkRLNHIxNE41NWdZQjR5T0VFSUlJWVFRUWtoZlVkQ0lrR0ZDdzdMWVZIQWVaU3ArcG81VUlNVDI2RVNFeU9RT0dwbDFIYmR2b3prekUvckdSb3ZyblNJaTRKR2VEcUdiMnhDUGpCQkNDQ0dFRUVKSWYxSFFpSkJod0FEZ2phTEx5R3VxNXkwWE1neTJSc1lqenQzYk1RT3p3cURUUVhub0VGcHpjaXhtRnpGT1RuQkxTNE5MWXFJRFJrY0lJWVFRUWdnaFpDQlEwSWlRWWVERDhrSmsxVmFaTFg4L1BBcXB2b0VPR0pGMTJxb3FOR1ZrUUZkWFozRzk1UCt6ZCtmaFRkWFovOERmV1p1bVNUZm92cmVVRnVqQ1h2Wk5RYUFvb0FqRkFRZDMzSVlaZnpqeU9QcGxIUDA2T2pncWcrZ29icUN5aWl3S0tHdjVzbE9nTFpUU1FsdTI3a0MzTkcyYTdmNytDTG5Oelo0MHBVWE82M2w4VE83NlNXNWFjay9QT1orNE9BUmtaVUhRbzNzRnVnZ2hoQkJDQ0NHRXVJYUNSb1Iwc2RYbFpmamtTckhGOG1laWUrSFo2RjVkTUNJYjlIb285dTVGODc1OVlIU1dNK3J3aEVMSUowK0diT3hZb0p2TzdrWUlJWVNZWWhnRzVlWGx5TTNOeFpVclYxQlRVNE9tcGlhb1ZDcm9yUHhiUndnaHhKSkFJSUJFSW9HdnJ5OUNRa0lRR3h1TEFRTUdJREl5RWp5Nkw3anJVZENJa0M2MDkyWTEvbGFjQi9NQ3I4emdDTHlWbU5ZbFk3SkdXMU9EK3ZYcm9ibHVtUTBGQUtLSUNBVE1uUXRoYU9nZEhoa2hoQkRpdXZMeWNodzZkQWk1dWJuUTYvVklTa3BDUWtJQyt2ZnZENWxNQnJsY0RyRlkzTlhESklTUXU0SmFyWVpDb1VCemN6TVVDZ1VxS3l1eGZQbHk4UGw4REJnd0FHUEdqRUZFUlBlcW5pRE80ekdNbFlZa2hKQk9kN2FwSGpOUC94K1VPaTFuK1dDL0h2aHgwR2hJK0lJdUdwa0poa0h6b1VOUTdOb0ZScU94WE0vblF6NWhBbVFUSjRJbjZBYmpKWGZFbnVkUGRQVVFDQ0YzeU1UUE1ycDZDQjUxNjlZdGJOMjZGZm41K1JneVpBaVNrNU1SSEJ6YzFjTWloSkRmcGRyYVdoUVZGU0VuSndmcDZlbVlPWE1tQWdNRHUzcFl4QXFlblpRd0Nob1IwZ1d1dDdZZ00rY0FhdFVxenZJNHFRdzdob3hEb01pcmkwYldUbGRYaDRZTkc5QldXbXAxdlRBb0NQNXo1MEljSFgySFIwYTZHZ1dOQ0xsMy9GNkNSbHF0Rmx1M2JrVjJkamFHRGgySzRjT0hVeVlSSVlUY0lXcTFHa2VQSGtWT1RnN0dqUnVIR1RObVFDaWtvcWZ1aElKR2hIUWpqUm8xcHAzS3hpV2xnck84aDlnTHZ3d2Voemlwckl0RzFxN2w1RWswYnQ4T1JxV3lYTW5qd1dma1NQaG1ab0luRXQzNXdaRXVSMEVqUXU0ZHY0ZWdrVUtod01xVkt5RVFDSkNabVFrZkg1K3VIaEloaE55VGxFb2xkdXpZQVoxT2h4ZGZmQkZ5dWJ5cmgwUnVzeGMwNHQvSmdSQnlyMVByOVZodzlyaEZ3RWpDRjJCMSt2QXVEeGpwRlFyVWZmMDFHalp1dEJvd0V2ajdvOGV6ejhKdnhnd0tHQkZDQ09uMnJsKy9qcmZmZmh0aFlXR1lQWHMyQll3SUlhUUwrZmo0WVBiczJRZ1BEOGM3Nzd5RDZ6YjZwWkx1aFhMQ0NMbERHQUNMQ2svaFdQME56bklCajRlVktVTXcySzlycDZodlBYc1dqWnMzUTY5VVdxN2s4U0FkTkFpK00yYUFMNUhjK2NFUlFnZ2hMcnArL1RxV0xWdUdLVk9tb0cvZnZsMDlIRUlJSWJlTkhUc1dRVUZCV0xac0dWNTk5VlZFUlVWMTlaQ0lIUlEwSXVRT2ViZWtBRnVxTGFQcFN4UFRrQm5jZGJNSjZGdGIwYmhsQzFwemN3RXIxYXA4bVF6K3MyWkJrcExTQmFNamhCQkNYS2RRS0xCaXhRcE1uVG9WZmZyMDZlcmhFRUlJTVdNTTVxOVlzUUp2dnZrbWxhcDFZeFEwSXVRT1dGMWVoayt1RkZzc2Z5YTZGNTZON3RVRkl6Sm91M2dSRFJzMlFOZllhSFc5SkNVRi9yTm1nUy9yK2o1TGhCQkNpRE8wV2kxV3JseUpmdjM2VWNDSUVFSzZzYjU5KytMR2pSdFl1WElsRmk5ZVRNMnh1eW5xYVVSSUo5dDdzeHAvSzg2RGVRNVBabkFFM2twTTY1SXhNV28xR24vNkNiZFdyYklhTU9KTEpQRFB5a0xnZ2dVVU1DS0VFSEpYMmJwMUt3UUNBY2FORzlmVlF5R0VFT0xBMkxGaklSQUlzRzNidHE0ZUNyR0JRbm1FZEtLelRmVjQ3dHdKYU0zS3ZnYjc5Y0RLbENIZzIyNVMzMm5VVjY2Z1lmMTZhRy9ldExyZXExY3YrR2RsUWVEdmY0ZEhSZ2pYVFdVdFRsNDlpcWlBR0VUNXg4TGZPNkNyaCtReVBhUEh3ZEs5ME92MTdMS1VzUDRJa1lkMjRhaUlwOUQxN1g1dTNicUY3T3hzdlBEQ0MxMDlGRUlJSVU3S3pNekVwNTkraXZIanh5TXdNTENyaDBQTVVOQ0lrRTV5dmJVRjgvS09RcW5UY3BiSFNXVlkwMzg0Skh6QkhSMFBvOU5COGR0dmFNN09Ca3h1Y0l4NEloRjhNelBoTTNJazBBWEJMRUxNN2J2NEc3NDZzWko5L3Q2MC8yQmc1RkMzajVkYmtZUHRCWnZSTHpRTmc2SXlFQmVZQUQyakI1L1hublNyMFdudzZaRVAyZWVMeHJ6R1BtN1Z0TUpiNU8zU09kZmtmSUcxWjc1bG40ZjdSZUxMT2V2Y2ZnMmQ2YnRUWCtKQ1RRRUFJRkRhQTR2SHY5bkZJM0lOWFY4Q0dMS01oZzRkNnZGWjB0UnFOU29xS3RqblVWRlJIaXVqWUJnR04wMytrQk1VRk9TUjR4cHB0ZTNmUTZqMHd6bW0xem84UEJ4MlpxS0dUcWVEUU9EY2R6cUdZZXdlNjI2bjBXakE1L09kZmo5YzBkTFNBaDZQQjI5djEzNVBkMWQ2dlI1VlZWVW9MeStIajQ4UFV0enNIZnA3K1V6NStQaGd5SkFoMkxKbEM1NTY2cW11SGc0eFEvOXlFTklKR2pWcVBKWjNHTFZxN3JUMVBjUmVXTnQvSkFKRlhuZDBQSnFxS2pTc1d3ZE5aYVhWOWVMb2FQalBuUXVoaDcrb0V0SVJleS90WWg4SHkwSXhJR0p3aDQ1M3NHUXZqbHpPeHBITDJYaE0vUVFVcWlhOHQyOHBGbzVZaERFSjl3RUF0SG90ZGhSdVlmY3hCaFVxRzh2eDU2M1A0QStEbnNUMGxFZWRPdCtlaXpzNUFRWGpjZjZ2ZEQ4bUpEN2cxREVxRzh1eFlOMHNwN1oxeGU2Rnh5MlduYTNLUlg3RmFRQkFRcy9lSGp2WE14c2Z3OVc2TW84ZHo5cllBYnErcG15OVI3OTM1ZVhseU0vUHg4c3Z2OXloNHpRMU5jSFgxNWV6N05hdFcxaTNyajBnK09LTEw4TFB6NCt6alVLaGNLdVJhMXRiRzFhdFdzVStmLzMxMTEwK2hpM1YxZFg0K3V1djJlZC8vdk9mSVpWS1BYWjhUMUNwVk5pMGFSUEdqaDJMNk9ob0FJYjMyeFU5ZW5Cbm9HVVlCcTJ0cldocGFVRkxTd3VhbTV1aFZDclIzTndNaFVLQnBxWW1qQnMzRHBHUmtWYVB0M3IxYXZieDRzV0xJUmFMclc1MzRzUUpuRGh4QXJObnowWm9xUDBNdytibVpuejMzWGZvMzc4L01qSXl3T2RiN3hKeTZOQWh1OGR4eHBBaFF5RHBndGx1YzNKeWNPalFJWVNHaG1MUW9FRklTVWxCUlVVRklpTGFKM3o1NzMvL2k5YldWZ0RBWC83eUYzYTVWcXRGU1VrSmtwT1RyUjc3OE9IRE9IMzZORUpEUXpGdTNEakV4Y1haSGN2Nzc3L1BQbjd1dWVmZ2J5T0Rmdm55NVZDcjFRQ0FWMTk5MWJrWDJrRmFyUllyVnF4ZzN3ZVpUSWErZmZ2YS9FellVbDVlanMyYk55TXBLUWxKU1Vuc2U2TFQ2ZkRsbDEreTJ6MysrT1B3OXZaR2FXa3B6cDgvajhtVEo5djhUQnZWMXRiaS9Qbno2TldyRnlJakk2MEdwc3JLeXREYzNBd0E0UEY0Nk5PblQ0Y0MweU5Hak1DS0ZTc3NQak9rNjFIUWlCQVBVK3YxV0hEMk9DNHBGWnpsRXI0QXE5T0hJMDU2QjNzRTZmVm96czZHWXZkdU1GcXR4V3FlUUFEWi9mZERmdDk5Z0l2L1VCSGlDYk8rdFgxejNhUnE3N2RWMTNJTGo2NmU0dlJ4QTd3RHNjb2s0NE5oOURoKzlURDdQRDZ3Ri82Mjg4OW8wN2JoblQxL3c4enFzM2gyK0o5c2p1Ti9mbDJNaHRaNnJEejhiNGdFWWt6dE05M3UrZmRjM0lsL0gzakg2cnBsQi80QmtVQ0UwZkVUbkg0OWQwS0xXc2srbGdnbGFGUTF1SDBzcWNnSElvSElFOE55Q2wxZkFoaHV0b2NNR2VMd1pzZ1dobUd3YytkT2xKU1VZTjY4ZVJhQkNIdWFtcHJ3elRmZklDNHVEcG1abVd5bXhlZWZmKzV5QU9UZGQ5OTF1TTJTSlV1Y3VzRmt6TXJqbmMwQStlbW5uMUJVVk9UVXRzNW1mc3liTjg4aWk0cGhHR3pidGczWHIxL0hEei84Z09IRGgyUHMyTEg0L1BQUG5UcW1rVEhRdG4vL2Z1VG01cUt0cmMzaFB1WGw1VGFEUnM3WXQyOGZUcHc0QVFENDRZY2ZNR2ZPSEp2SDAyZzAyTGh4SStycjYzSGd3QUZjdUhBQmp6Lyt1TlViYkU4RWpkTFMwamhCSTJjK1U2NElEZzdHMDA4L2JiSDgwcVZMME9sMHFLaW93SUFCQTdCOSszWVVGQlJnM0xoeEdERmlCQUNndGJXVkRaWVlhYlZhYk5xMENaY3ZYMFpLU2dxbVRwM0tlVzhZaHNHRkN4ZkFNQXlxcXFxYytzenBkRHJPL3JhbzFXcG9OQnFMNVN0WHJyU3l0VzBMRml4d09zTlJLQlFpTVRFUlo4K2VCV0FJS0Y2NmRBbEpTVWt1bmZQczJiTlFLcFU0YytZTXFxcXEyS0NSUUNEZy9ON1Jhclc0ZlBreWZ2enhSK2gwT2xSV1ZtTFdyRm5vMmJPbjNXT2ZQSGtTeDQ0ZFExQlFFSjU1NWhuTyt2THljbXpZc0lGOWIrVnlPZnIxNitmUytNMkp4V0lNSGp3WWh3NGRRbFpXVm9lT1JUeUxna2FFZUJBRFlGSGhLUnlydjhGWkx1RHhzREpsQ0FiN09mOEZ0S08wTjIraVlmMTZxSzljc2JwZUdCcUtnTGx6SWFKSVB1bENwb0VoZTdSNmpkUGJBb0NBeDcweE9ubnRHT3BhREYrZ0FxVTlNVHBoQXByYkZGaitmKytEQVlNdDV6YkF6enNBTTFQbmNQWmp3T0IvZmwyTWEvVlhBQUNEb2pJd0tXbXF6Zk15WVBERDZhL3hYYzZYWUc2M3Y1Y0l2YkhrdnIvajB5TWZvYmE1R2pxOUR1L3NlUVBQRGY4VEhrNXo3VXVSajlpOW9MT2UwYU5WMDJKM0c5T2cwZm5xczNqMDI4bHVuUXNBRm85L0U1T1NNdDNlMzFWMGZSMWYzOTg3aG1HUW01dUxSeDkxTGxQTW10OSsrdzM1K2ZrQWdMVnIxMkwrL1BrMnN4Tk10YmEyWXQyNmRWQXFsU2dvS0VCOWZUMys4SWMvZEl0U01HTUdoVkZubEEyWkJ3QnMwVnNwamQrNWN5ZEtTMHNCR0s1aGZYMTloMHB0ZkgxOW5Rb1lBWVpNQ3FBOW9DSVNpVnpLTkJrMmJCZ3VYcnlJK3ZwNnRMVzFZZjM2OWNqS3lySUlIT24xZW16ZXZCblYxZFVBREJrWnc0Y1A3eGFmRDA5U0tCU292SjNSTGhBSUVCb2FpdXpzYkFCQWRuWTJXbHBhY1AvOTkxdnNwMVFxc1duVEpuYmZzckl5TkRVMWNmcmFYTHAwQ1VxbDRkOG9mMzkvaDFsZG50Qm9ZMlpoVzB3LzMxZXVYTUZ2di8xbWQzdVZpbHVOc0hQblR2YjlzdWJoaHgvbUJGMDFHZzB1WExqQVBrOU5UZVZzTHhLSjJHQ1lUcWVEbDVjWHBGSXBGQW9GNnVycXNIcjFhano4OE1OV003WVloc0g1OCtmWjV3a0pDWnoxV3EwV3YvenlDeWNZcDFBb2NPellNWXdjT2RMT3EzWXNPVGtaUC83NEkrYk1tZk83S0x2N3ZmaDkvYllpcEl1OVcxS0FMZFhYTFpZdlRVeERadkNkQzg0b2p4NUYweSsvZ0RIN3NnZ0E0UE1oR3pNRzhzbVR3ZnVkZldFaHhKWmRGOXBuNUJqZmF5SjQ0R0ZxM3hrQWo0ZVBELzRUTTFJZVJkYUF4OUdtNWQ1czhNRERyUFEvNEg5ci80YjA4RUg0K3dQL2dwQnZQWU9tVWRXQUR3NjhqUk5YajdETEpFSnZ2RDMxMzBnUEg0am9nRmo4WmR0emFHeHRBTVBvOGQrakgrTjg5Vm44ZWV3U3lMMThyUjdUM0pZbjk3cng2cDByZzFLcW05MDZ0aVAvbWZrbGRIcWR6ZlZiem0zQWQ2ZmEwK2czL25FWGhIelhmamZSOWUyY01yZTdTWGw1T2ZSNlBZS0RnOTArUnYvKy9WRlFVQUMxV2cyRlFvRWZmdmdCanovK3VOMlNNMk93d1BTditna0pDV3hBNE5sbm43V2I1V0E4eGtjZmZjUStYN0praWNPeE9sdkdZaG8wRWdxRlRnY3F6RXZZVEV2eFRHK20vZno4WEw2NUJndzNwVHQyN0dBekxRQkQ3NkFISDN5UXM1MlBqdzhXTFZwazlSZ2ZmZlNSUmNBcU9EZ1lBb0VBVXFrVVBqNCtrRXFsS0N0ckw0K2RPWE1tNUhJNSsxOUgrUGo0WU83Y3VWaTllaldVU2lYVWFqWDI3Tm1EQlFzV3NEZTdETU5nKy9idDdCajRmRDVtekpoaHN3VEwzTXN2dit6ME9PMWxFem5LbXRQcGRHaG9hTTh1RlFxRkZ1V1hwcXdGVS9Qejg5blBlbUppSW9LRGd6RnYzang4Ly8zM2FHNXVSa3RMaTlXZmhVdVhMckVCTllsRWdxeXNMSXRHeURrNU9leGo4K0JJZDZSV3ExM09NTFNXZ1dWS2ExWXhrSitmendaSWhVS2hSWmFQV0N4bWcwWmFyUmJoNGVGWXNHQUJObXpZZ05yYVdyUzF0ZUhVcVZOV2cwWWxKU1Zza0E2d2ZNOTM3TmlCdXJvNkFJWWdxUEc2SGo1OEdQSHg4UWdMQzNQMlpWc0lDUW1CWHE5SGVYazVvcUtpM0Q0TzhTeTZZeVRFUTFhWGwrR1RLOFVXeTUrSjdvVm5vM3Zka1RIb0dodlJzR0VEMmk1ZXRMcGUwS01IQXJLeUlIWlFCMDdJbldMZWUwV3IxK0w1VGZOeHRmNHlBTUJMNklXMTgzOTIrcWJibXFxbUNweTQxbjZqZjEvdnlmajg2SEpvOUlZdlU4bkIvYUFIZzArUGZBaXRudnVsN0pQREh3QUFZZ0xpRUN3THhhcmpLd0FBTDQxYXpObnVVTmwrckRpMERBMnQ5ZXd5UDI5L3ZEUGxReVFGOXdVQVJQckhZTm1ESy9HM25hL2dSbk1OdTkvNTZudzhPL3hQVHZmQjZTeW1tVWFlNUMyeTN6L0Y5RDJYQ0wxZG5pV1ByaThCZ056Y1hKZExPOHlGaG9iaWtVY2V3WVlORzZEWDY5SFkySWkxYTlkaTNyeDVWcmMzQm95cXFxcllaYU5Iajhhb1VhUFk1endlRHp3ZUQ2dFhyN2JJTERBeXY1RTI3VzlrN3Jubm5uUGxKYkg5UmdDNDFPTm0wcVJKT0hQbURQdjh4UmRmWkIrYkJpZWVmLzU1NzZRSjVRQUFJQUJKUkVGVTVPYm1zbGtWbzBhTndwZ3hZOWoxeTVjdloyOCtqWUdvdHJZMmJObXloUlBNQ1E0T3hwdzVjeXlDV2txbGt0T2J4cFJwK1pGUmRIUTBYbnV0dmNHOVhxL0hlKys5eHo3djA2ZVBuVmZ0MlBidDJ5Mld5ZVZ5OWpYSzVYTDgvUFBQN0xyR3hrWmN2OTcreDBSL2YzOWN2SGdSRjAyK3AwVkVSR0RRb0VGV3ovZkpKNTkwYUx4RzlqNDM1ZVhsMkxXcnZZZWdUQ2JEbzQ4KzZ0S05QOE13YkpZZUFBd1lNQUFLaFFJaWtRaVptWms0ZmZvMHhvNGRpK2JtWm92c2xJU0VCRXlmUGgxNzl1ekJsQ2xUNE9QakE2VlN5Wlo2MWRUVTRPclZxK3crZmZyMHNmbVpzT1dMTDc1Z0g4K1lNUU5Iang1bG04K2JscVl0VzdZTUFDeXlaUll0V21TMTlNelRaWC9PWWhpR0xZMEVnSlNVRkl1U1BZbEV3bjR1amNFbHVWeU9lZlBtWWYzNjlaQktwWGo0NFlldEh2LzA2ZFBzNCtqb2FFNkcwN0ZqeHpoWlNLTkdqY0tOR3pkUVZGUUVuVTZIVFpzMjRja25uNFJNNW40N2pxU2tKT1RtNWxMUXFCdWhvQkVoSHJEM1pqWCtWcHdIODcrZlpBWkg0SzNFdERzeWh0WXpaOUM0WlF2MDF2NUt3ZU5CT25Rby9CNTZDRHl2Tzl1RW14QlhiTXI3bmcwWUFjQ2twTXdPQll3QVlIM3VhazZtUzYrZVNYaGw2MEtvdE8wL0swVzE1NjN0aXUwRlA3S1B5MjZWc0krTlFZWHlocXY0N01oSHlMbk9EWDRsOU95TnZ6L3dQa0xrM0MvZHNZRUorTS9Nci9EbXJsZFFjdE53MDFEWGNndnY3VnVLTGVjMjRJOURuc1hncUdGMlg4K2svOXBmYjI1bTZoeUh6WjIxZWkzVXV2YU1oSG1EbnNMalE1NnhzNGZubUpZZEJraGRuMmFYcnEvajYzc3Z1SExsaWtVSmhUdmk0dUl3ZGVwVS9QTExMd0NBdXJvNlhMMTZGUUVCbHNITXZMdzh6aXhibzBhTnd1alJvNjBldDY2dXp1a3lMbGN6Rk94cGFtcGlIeHV6WWR6dCtXU0xhVmFTNmZsVUtoVjcwK3JsNWNWbXpDaVZTb3VBMGR5NWMyMzJxYkVXSE9vcUJRVUZkdGRmdFBGSE82TzZ1am8yUThOSXI5ZmJEQm81eWxMcmlMcTZPaHcrZkpqem1zUmlNVEl5TWhBV0ZvWUxGeTZncEtRRVE0WU1jVmdPVmxoWXlHYWNTYVZTeE1YRldRUlVTa3BLTFBaYnNXSUY1L21tVFpzQUdES2pqSUd1Z3djUGNyYng5dloyK1ROaDN0OUlxOVZhN1dOa1dzN2xTWjVzYmc4WStnMlpadmdOSFdvNXM2eHBrTmcwWUMyUlNEQmp4Z3dvbFVxVWxKUkFMQlp6c28xdTNyekorZmtjUExoOUVwSzh2RHdjT0hDQWZSNGVIbzZSSTBkQ3FWVGl5cFVyVUtsVWFHNXV4dHExYS9IWVk0KzVIVGdLQ3d2RDVjdVhIVzlJN2hnS0doSFNRV2ViNnZIY3VSUFFtdjNEUHRpdkIxYW1EQUcvayt0eDlVb2xHamR2UnF0SmlyY3BnYTh2L0I1OUZKSU8vbldOa001MjZVWVJ2anYxRldmWnNTdUhrRnR4MnNZZWxwN0tlQjRqNDhheHoyc1UxZGhUdk5OVFErVDQrc1NuMkpUL2c5WFNxOUtiRnpIL2g1a3VIYSs0dGhDdjcvZ3pVc01HWU5sREt6bFR4WGMyODlJMHFkaXowNVhiYzFQWjNnTXVXQmJpMHI1MGZZbFJUVTBOK3Zmdjc1RmpwYVdsNGViTm16aDkralJtekppQnhNUkVUamFSVVVaR0J0UnFOUTRkT29RUkkwWndNbXpzTWIrQlZLbFUrUERERDYydU4xL25LdE1BRk1Nd3FLNnVabWNvYzRXOWpBclRtZVpNYjJTTlBZTUFibmxVWUdBZ0lpSWlVRkZSZ2NqSVNNeWVQUnVGaFlXNGVmTW14bzhmRDVHb3ZVVFUxZkkwMDk0NDFpeGZ2cHp6M05heHV3dFBsYWVaS2k4dng1a3paM0QrL0htTG9KUmFyY2ErZmZ1UWxwYUczYnQzUTZsVTR0eTVjNGlNak1TUUlVT1FuSnhzdGMvTTBhTkgyY2VtMTYraktpb3FyQWFiN2xZYWpZWjlmMXBhV25EMjdGbVVsSlJBTHBkaituVHVCQXg1ZVhsb2JXMUZYRndjSjJpblZxc3RlaCtaTnJUVzYvVlFLQlNjRXRiang0OGpKeWNIVFUxTmFHeHM1QVRNRWhJU09FRWowMnNKZ1AxOWtaK2ZqNTA3Mi8rOU5XWXE4Zmw4eU9WeVRKMDZGVC85OUJNQVErRHB1KysrUTFaV2x0V0F1eU55dVp3dFdTVGRBd1dOQ09tQTY2MHRtSmQzRkVvZHQrUWhUaXJEbXY3REllRjd2dUdrS1ZWaElSbzJiWUplb2JDNjNydC9mL2c5L0RENDNXeDZYWEozMG12MWFMcldPU1ZNU25Vei9uZnZHOURxdVgvNU13MG9PSGNjN3ZpK09QWWZpNUlrYzg1T1QvN1FsK001MlN1cFlRT3dJZTk3OW5td0xCUzF6YTUveVpGNXlkSGMxdjR6UEROdGp0MkFRcVIvakV2SGR5Wjd4N3cwVFN3UWN6S1BYQ0VTaU1DRDRhYkMxYXlaL01velR1MlRITndQLzNuNEs3cStjQzg3eTFrTjBkV2NzcFh1N05hdFd4MHFoekEzZnZ4NHBLV2wyWjFkQ0RDVW95VWtKQ0E4UE56cFk1dlBER1orNDI2NnZxT1pKdWJCcm12WHJya1ZOTExIdEwvTmpSdnR2N05OczdCQ1FyZ0I0VDU5K2lBZ0lBQ1ptWmxRS3BYWXYzOC8xR28xeXNyS01HUEdESFk3cFZMcFVnbFFhMnNycHhlTE9YdnJuR0V0WTBTbjArSDA2ZE00ZlBnd2hnMGJ4czRTWnJSdTNUcFVWVlVoUFQwZGd3Y1B0dHNyeU55SkV5Zmc1WUVNOGZyNmVoUVhGNk9nb0lBVHpBTU1RYnpodzRkang0NGQ3TEpidDI1QkxCYXo3MWQ1ZVRuS3k4dmg3KytQakl3TXBLZW5zNldFNTgrZjUxeDNjektaREJNbU9EZWJwR241SDhNdzJMTm5qOVh0bk1uY01TK2pOQTFlR0h0S1ZWWlc0dHR2djdWNlhOTlo3TXlEamE2NmRlc1djbkp5VUZCUWdHZWVlUVorZm41UXE5WFl2MzgvQUVOUEl2TXN3Rk9uVHFHMnRoWUhEaHpnbEgwZVBuelk0bk9zVUNpd1pjc1dORFkyV3BRQUF1Q1U5NWt6TFdHOWVmTW1wL1RNS0RzNzJ5SXdPSHYyYkU3QU9EazVHU05IanNTUkk0Wnk4ZnI2ZW56OTlkZkl6TXgwdW9lWGtWd3VoOExHdlEzcEdoUTBJc1JOalJvMUhzczdqRm8xdDBkQkQ3RVgxdllmaVVCUjU1V0JNVzF0YU55MkRTMDVPWUNWTDVSOHFSUitEejhNYncvOTFaWGNtOVFLRFJyS210Rllxa0JEV1RPYXJpbWgxMWpPZnROUldyMFdiLzIyQkpXTjVSNDlibjdsR1J3cTIyOTEzWWN6UG9lZTBXSFhoZTNZZGNHeVI0VTFFNU9tb2xmUEpDVDBUQVFBRElrZWpya0QvNGgxWjFiandYNFA0Nm1NRnpEOUs5ZW5XZi9MMk5kUjIxeU5IMDUvalVsSjB6REtKRlBLbXErek5yaDhEa2Z2clhuUTZKUERIN0Q5Zmx6MThZeFY2QnZhK1kxSzZmcTI4L1RQanBIR1I0WHE2anJIRzNZREdvMm1RNDJOangwN3hpbTdjTVRSZE54UFBQR0V6WjR3anNyUFBGV2Vac3dxTUZWY1hNenB1ZVFzMDB3aDgvSDUrUGhBSXBGQXBWS2hwYVVGQ29VQ2NybWNjNk5xM3B0a3dJQUJFSWxFYktOb1k4UHV4c2JHVHBuaHJUUG9kRHJrNStmajZOR2piRmxlZG5ZMmZIeDhrSjZlRHNEUUc4WllablBpeEFtY1BIa1NTVWxKR0RwMHFNVXNhOWFjUEhteXcrUGN0V3NYY25OekxaYUxSQ0lNR3pZTXc0Y1B0L2ljUkVaR1l1SENoYmg0OFNLT0hEbkNabjAwTkRUZ3Q5OSt3NkZEaHpCdDJqVEV4TVN3Z1E5enhwSTdtVXlHbEpRVXA4WnFERFRLWkRMazV1YmF6Um9EZ092WHIwT3YxeU1teHJWZ3U5RlpHMW42bm5idzRFRVVGUlVCQU02Y09ZUHg0OGZEMzk4ZlFVRkJ1SEhqQnJSYUxVcEtTdEMzcjZGSG5sS3A1QVQzaklIZWlvb0tUaThqSTdGWWpQSnk1LzRkOFBIeGdaK2ZIL3VmNmVRQmUvZnV0UWc0R1QvalJrS2hFSTg4OG9qVlFMbXhiNVd4djFWYld4dEtTa3JjQ2hyWjZnRkh1Z1lGalFoeGcxcXZ4NEt6eDNGSnlZMkNTL2dDckU0ZmpqaXA1LzdhYWE2dHRCUU5HelpBVjJmOWk3eFhjakw4WjgrR3dMZGpmV0RJUFlZQm1xdGJEUUdpMjBHaWxoc3FXRFRxOGpBOW84ZXkvZjlBWHNVcGkzVnZUL2tBR1RHT2IyNXNaYVpjcVN1MXVVK3ZucjBCQUM5dGZnSTdzTVhKMFFJTGhqeUgza0VQc2MvbkQzb2FvK1BHSStIMjhaek5hckhtZ2FScGtJaXM5L1F3cGRGcDhQSC92ZWR3TzZOWHg3L3BjQnZ6REsyT2tJaWNiN2JiRVhSOURaeTV2dmNDaG1FODNxdkhrLzd5bDcvWVhHZXZQSzBqTGwyNlpMR3NwcVlHOWZYMUxwZU1tRFpTdHBiNUV4b2FpaXRYcmdBd1pEUDE3dDJiRXpReXoyNHlsdWdjT0hBQTE2NWRZNWVQR1RNR1FVRkJMamY4Tm5yODhjYzV6ODB6SkR6eDNpb1VDdVRtNWlJM041ZVQ4V0hzQjJUYWJOdVlrWFB5NUVuY3VIRURETU9ncUtnSVJVVkZpSXlNeFBEaHc1R1ltTmpoTWRrVEhoN09DUm9KQkFLa3A2ZGoxS2hSZHJQemVEd2VrcEtTa0pTVWhOTFNVaHc4ZUpBTkhtazBHb1NFaE9EU3BVczJNMEllZU1EUS9QL2RkOSsxNkV0a2kwQWdZQnVaZi8zMTF6YTMwK3YxT0hEZ0FFNmVQQW1wVklxbm5ucks1VXpEMXRaV25EdDNqclBzeElrVEdEUm9rRVZEOW9DQUFLc3pGam9iNEUxUFQyZURSdm41K1Jnelpnd0VBZ0VTRWhMWUxLMmlvaUkyYUdUOFdRSU1QeXZHb091T0hUdXNaaDk2ZVhteGdWdVpUQVovZjM4d0RNTUc0Y0xEd3pGdDJqVDQrL3ZibkVHeHNMQ1EwOHZJcUUrZlBqaDU4aVQ3V1U5T1RrWnpjelBPbmoyTDFOUlV0bHl4b3FJQ04yN2NRRVJFQk1yTHk5bjNadmp3NFU2OVI2YkVZckhGYkhHa2ExSFFpQkFYTVFBV0ZaN0NzWHB1S3E2QXg4UEtsQ0VZN0dkL1dsTzN6NnZWUXJGeko1b1BIYkthWGNUejhvTHZ0R253Y2VPWE03bjM2TnIwYUx4Nk80dW90Qm1ObDV1aGFibXovMERyOURxOHQyOHBEcFphbjJaOC82WGR1SGlqeU8zakp3Y2JwcC9sOGZoZ0dNOW5TQUdBZ0M5Z0F3b2RKZk55TGt0Q3E5ZGlUL0VPeHh2ZTVreFFvVVhqdWFDUmw3QTlhUFRURTlaTEM0dzI1bjJIOWJsckFCamV5L1h6ZDBEZ1JGbXZnQy9FdGRzTjArbjZkbDdReVA5cUtBYSsyckVaeWU2VW8wZVBkcWpKczdlM3Q4TnB5ZTB4bjdMYzFJRURCemd6a1RueTczLy8yK2E2VjE1NXhXcFBHV3RzWlZIazVPUmcwcVJKVG8vSEdaR1JrZXlON3VYTGw4SGo4ZGhtd2oxNjlPQ1VzUmpsNWVYaCtQSDJRR3hzYkN5R0RSdm1WcWJWclZ1MzRPM3RiZEdVMnp4VFI2VlN1VFNMbkNtZFRvY2ZmL3dSWldWbG5CdDNMeTh2REJvMENFT0hEdVdjSHpCa1phU25weU05UFIxbFpXVTRkdXdZRzB3ckx5L0hwazJia0pLU2dvY2VhZzlXZTdwcGN1L2V2YkZyMXk1SUpCS2twYVZoNk5DaExnZFlFaElTa0pDUWdPTGlZbVJuWnlNbEpRVnl1ZHhoK1daSGhJZUhvN3E2R21LeG1NMUVNK0x6K2FpdXJnYkRNRkFxbGRpMmJSc2VlK3d4cDM4MkFFT0F5THdaOXI1OSs1Q1RrNE9KRXlkeWxqLysrT011elo1bTJraWJ6K2NqUGo0ZU1wa016YzNOYUdscFFXRmhJVkpUVTVHWW1NaitESlNWbFVHbjAwRWdFSENhUU1mRXhMRFpkN1lDUGdEdzlOTlB3OGZIaDkzMjJyVnIrUDU3UTRtMVNxVnllSzFzL2I0UWk4VnMyZG1JRVNPd1o4OGV0bmw2djM3OTJQTVZGaFlpSnljSGdPRXpsNWFXaHFxcUtyZCtyNnJWYXJ1dmxkeDVkRFVJY2RHN0pRWFlVbjNkWXZuU3hEUmtCa2QweWprMTE2K2pmdjE2YUd0cXJLNFh4OFVoSUNzTGdnNTg0U1cvYjZwNk5ScEtGV2dzYTBaRG1RS0s4aFl3dWs1T0kzS2dVVlhQQ1JoSnhUNmNNcWtESmJzN2RQeTRIcjNBNS9FeE9mbEI3THl3emVvMjZ4OTMvdWJjTUVici9jRmM3ZDFqeldlejFuZ3NRT0dxWVRHajNNNmkyVjd3STZlVXpUUm81Q2hRY3Nwa1ZySzR3QVQ0ZWZ2YjJacUxybS9uRTdWSUhNNmExRjFJSkJJb0ZBcTNBei85Ky9mdlVDUHR4c1pHbXlWcldxMlduZkxhR2ZhMlpSakdxUnZqcTFldmN2b1poWVdGc2MvUG5qMkxVYU5HV1FRNDdISFVWeWdtSmdhSER4OEdZTWh3TWkxM01tWlBtQ29zTE9UMHl4S0x4WmcrZlRwNFBKNUZ6eWRuWldSazRMNzc3bU9mNzlpeHd5SmJZZFdxVmVqWHI1L1RQWFpNQ1FRQ05vUERkRmxDUWdKYVcxdWR5cVlKREF4RWEyc3JwL1FvTlRVVlZWVlYrT2FiYjF3ZWt6TmVmLzExWkdWbElTb3F5bWJwWDBCQUFGNTg4VVdIeDBwS1NrTHYzcjNaOXlBb0tBZ2lrUWlob2FHNGZ0M3l1ekVBVEowNjFlbXhtbWJ6UkVkSHM2VmN2LzMybThXMjA2Wk53NnBWcTZCV3EzSDE2bFVjT1hMRTZkSkxoVUxCQmpqTU5UVTFkYmhFMUR4b3hPUHhrSnFhaW1QSGpnRXdsQzJtcHFZaUlpSUNYbDVlYUd0clkxOUhmSHc4SjJoa09pdWtNWkEyY09CQW5EdDNqaFAwTWcvTW12NHVySyt2aDFhcnRSdUlTVWhJUUZsWkdRUUNnY1hzY1FNR0RFQnljckpGVnBtOTMwWERodytIWHUvZUgzUVVDb1hid1YzU09TaG9SSWdMVnBlWDRaTXJ4UmJMbjRudWhXZWplM24raEhvOUZIdjNvbm5mUGpCV3B2L2tDWVdRVDU0TTJkaXhRQ2ZQMGtidUhveWVnYUs4aGUxRjFGQ21nS3JPdmFiR0FBQWVJQTJXd0Q5ZUR2OEVHUXEvOTh3MHFJSFNudWpwRTR5Ynlsckl2T1I0YzlLN2VPM25sejF5Yk1EUXpEazV1QitlR1BxOHphQkNvUFR1RDdTYUIzdGFOYTJZL3RYNE8zWis4K2JsRXFGelgvVHlLOCt3MDlJRGdLS3RDVSt1bjhNK2Q5VGJoNjR2TWVYcjY0dm01dVlPWlF0MWxva1RKMXBrTHBoeVZKN21TaU5vd0ZDNlk5cEEyTmlENVBQUFA0ZEdvMkViOEU2Yk5zMmw0OW9URlJVRmIyOXZ0TGEyb3JXMWxWT2Exc2RzOXRiaTRtSnMyN2JOSWx2SFdpYUh1M0p5Y3F4TzJhMVFLSEQ4K0hFME5EVGdvWWNlY2ptYllmVG8wYmgrL1RwdTNib0ZuVTRIblU2SHdzSkN0OFpvekVLS2k0dXpPanVmSjhYR3hrS2xVdUg5OTkvdjhMRmVlZVVWOW9hZXgrTWhMQ3dNVTZaTXNSbnNjemNZR3gwZGpkallXQXdhTk1ocTBNalB6dzhUSjA1a0czZ2ZQbndZOGZIeFRqV2wzNzE3dDBXV0VRQk1uejRkaHc4Znh0Q2hRemt6bEsxWnM4WnFlWm90cHBsUnh1ekg5UFIwTm1oVVdWbUptemR2b21mUG5vaU5qVVZ4c2VIZW9yUzBGTDYrdnB6Z2pHblFLQ1FrQkNFaEliai8vdnN0U3V2TStmajRzRCtURE1PZ3BxWUdFUkcyLzdpZG1KaUlQWHYyWU15WU1SYjkzUVFDQVdReW1VWHZLMGZ2aVN2dm1TbGpYelRTZlZEUWlCQW43YjFaamI4VjUxbTBlTWtNanNCYmlXa2VQNSsycGdiMTY5ZERZK012TjZLSUNBVE1uUXZoWGZKWFlOSjV0SzA2TkpZWnlzd2F5aFJvdktLRXJzMHl5T2dzdm9nUDN4Z2YrTWZMNEo4Z2gxKzhER0paK3hTNm5nb2FBVUR2NEQ1b3ExVGgzY3lQRWVyTC9hTFgwWjVHQVBEWENVdXRacTkwTkhQazd3KzhqeEZ4WXp0MGpLNm0xcWt4YlpWelU0VGJzbnZoY1l0WjFwenBhYVRUNi9EWkVlNDA0a09pUnVDWHdwOWNPajlkWDJJVUVoTFM0ZGwydnYvK2UwNS9IVTl3TmVEamFKLzMzalAwdTNybW1XY1FGQlJrZFp0RGh3NXhNbGtHRGh3SVgxOWZwS1dsNGZUcDB3QU0yVVo5Ky9aRmZIeThVMk95MXdnYk1Od2NKaWNuV3pSY2pvcUtzaWlMRVFnRWRtZUZjMVNlcGRmcjJmZkIydmJYcmwzRHZuMzdyTzRyRkFxaDFXcFJWRlNFNXVabVBQcm9vM2JQWlU0cWxlTHBwNS9HUng5OWhOYldWc2M3MkNFU2lkaStQejQrUG16amFNRFEweVl5TXRJaXFNVXdES2ZVMFhTZnJwS1ptV20xUjVZN24zMGpZOG5lekprejdXNlhucDZPYytmTzRkcTFhOURyOWRpK2ZUdWVmZlpadThFS2htRlFXbXJvaVJjYkc0dUtpZ28yZ05Tdlh6LzA2ZFBIWXYvNitucVh4bS9hNjhvWVlBc01ET1JrL09YbjUrTysrKzVEWEZ5Y1JkRElLQ2dvaURNN1lXUmtKT0xqNDUwT2RvYUdockxCMC9MeWNydEJJMzkvZjZTbnAyUFlzR0UySndVd3pkenJ6SWIxQ29YaXJzbHl2VmZjdFVHaitmUG5kL1VReUQzSTJ0OTIxUUQrQ1B1enFIU0ttaHJBaFI0SmQ5SjMzMzNYMVVQNFhXdTVvVUxqN1FCUlE2a0N5cXBXYTIydW5DYjJGY0UvUWM0R2llUlJQdUFMNzB6bVdrYjBTRHd4NURuRUJNYWpVV1c5SDBoSGhQczVucDNHMHo2ZXVRcHhnYzVsSHY0ZU1rYmF0TzJsTkFLK0FFSyt5TTdXQnF1T3IwRFpyUkwyZWYrSXdZanZhZjg5VTJsYklSRnlHMG5UOVNWR3NiR3hxS3lzZEhxV3B0K3J3c0pDZHNwcndKREJZMnhFTzN6NGNPVGw1YkdsSjF1M2JzVVRUenpoVkZOc1I0MndBVU1KaTNuUUtDTWp3Mks3dUxnNGlFUWk5T2pSZzIyczdPalk5aGozaVkyTnhRTVBQSURObXplelpUR0ppWW1jaHVBelo4NWsxNWVYbDNNYURydkxHTFJhdVhJbG00bGhYR1ljbTUrZkgxditaZTAxK3ZyNnNnRWtwVktKTTJmT1FLRlFJRGs1R2VQSGoyZXpzTFJhTFNkb1pGcU9aNDdQNTlzTm5yaVNsV2V2WE12VnB1cXU4UFoyUEhuQUF3ODhnSysrK2dyKy92N0l6TXgwbU4zQzQvRVFHaHFLOHZKeURCczJESnMzYithc2R6Yzd4cFJwQU51MGYxUy9mdjNZb0ZGQlFRRW1USmlBK1BoNHlPVnl4TWZISXlFaGdYTjl6WnVrMndvVTJ4SVJFY0VHamE1ZXZjcjVlV3hyYTRPWEYzZW01NmxUcDlvdE9UTU5sSGJteEFOVlZWVnV6NGhIT3NkZEd6UWloSkI3Z1Y2clI5TTFaWHVRcUt3WjZpYkxsR3BuOGZnOCtJUjV3ejlCWmlnM2k1ZkJPNmpyNnNhbjlIbkk1cm8zZHkzdXRQTStsREtMZmN3d0RQWmYrZzFLZFRPN0xERW9HWDFDVXNBd2VweXR5a042K0VETy9xRyt0djlhNXlYd2dyY1RzMlI1aWlmNjdYUkVxNmFGZmV6bFJHbmExb0pOK09uc2V2WTVqOGZIVXhrdjROSk4rMDNQdno3K0tYSXJUMk5jd3YwWUhUOEIwUUd4TnJlbDYzdnZHVEJnQUpZdlg5NmhCcysrdnI1dWw3Zlphb1Q5MTcvKzFlRytiVzF0V0w1OHVjMTkvdld2ZjdHUFgzMzFWZkI0UEt1WkJzWEZ4ZGkrZlR0bjJZUUpFOWlBZzYrdkx6SXlNdGpaeEZRcUZYNzQ0UWZNblR2WDZkZHRta0VCQUQvOTlCT0dEaDJLNk9ob0JBWUdzak00QVlhYmIydlR5Z3NFQWt5Y09CSDkrdlhEc21YTG5EcXZzN1p1M2NyZTJBcUZRdHgzMzMyY29GRmlZaUttVFp1R24zLytHWk1uVDBhZlBuMndaWXZ6TXl6ZUNjWEZ4V0FZQm1xMUdxV2xwWmd5WllyTmJVMC9HK2JNRzJ5YmMyV0dPbmVDZWVQSHR3Zk5iOTI2eFdtMEhCVVZoVjY5RE1IM2twSVM5T2pSZ3hOOGNpVTRFaFFVaEZtelppRTJOdGJwREp6dzhIQXdET04wcHQyaVJZdGNhb1JkWnpMRHNXbm1VTisrZmJGdjN6NjJnWGRwYVNsNjllcUZsMTgybE9hcjFXcHMyOVplYnQyN2Q4ZjY0TVhGeGJHOXhxNWN1Y0taTE9Ea3laT29yS3pFZmZmZHgyWURPdXFYZHZQbVRmWnhaNWFQRlJjWFkvTGt5WjEyZk9JNkNob1JRa2czb2xabzBGRFd6UFlqYXJxbWhGN2ovc3hRUW9rQXZyRSt0ek9KNVBDTGswSG8zWGtweFhlTGwwWVpBbEk2dlE0Zi85OTduSURDMklUNzhPcUVwV2hWdCtDZis5N0UxYm95REk3TXdMUERYd2FQMS9HL1FIWVhZb0hZNGV4bXpsQzB0ZjlGMVZFL280MTUzK0hMNDl6TXpGbHBjNUVVM05kaDBLaEtVWW1yZFdWWVhmY0Z0aFpzeEtZLy9tcHpXN3ErOTU3SXlFancrWHpVMXRZaU9EallyV1BZdThGMnhGWWpiS0ZRaU4yN2R6dnNQMkxLTklCa1RpQVFXTTJFeU1uSndkNjllemxsWDBsSlNSZ3dZQUJudTVFalI2SzR1SmpOSEdscWFzS2FOV3Z3MEVNUGNYcW5WRlpXY3ZiNzl0dHZVVmRYeHdhRWpDNWV2SWpVMUZRQXdNNmRPem5yOVhvOXRtM2Joamx6NWxpTTJWYWZHMk1nNDhxVks5aS9mejgwR2czdXYvOSt6dGowZWoxV3JWcGxzWTlJSk1MaHc0ZFJjM3ZTa0RGanhuQktlNHhTVWxJUUVoTENCaVpHamh3Sm9IUExiVnhoTENFRURObFQzV1ZjcmpKbXVEVTFOWEV5MENNaUlqQm56aHpvOVhyczNyMGIxNjlmUjMxOVBlYk9uZXR5Sm8yUk1RRGxySkNRRUNRbko3dDFMbWZVbUV4Y1kvcWFaRElaWW1KaW9OZnIwYjkvZjhUR3huTDJ1M0xsQ3BzSktKZkxuZXJQWkU5RVJBU2tVaWxhV2xxZzFXcHg5dXhaREI0OEdBQlFXMXVMMHRKU2xKV1ZZZDY4ZVlpS2luSjRQR05aSDRCT216bXZwcWJHWnNDWmRCMEtHaEZDU0ZkaGdPYnExdHZUM2h1Q1JDMDNWTEJvbk9Vc0hpQUo4REprRWQwdU41TkZTTUhqMzUxTjBzZjNtb1JJLzJpSDIzMTM2a3UzanQrb2FzQS85NzZKTStXR0dWUjQ0R0hlNEtjd2IvQlQ0SUdITnI0S0RhMkd6SUhOWjllaFJsR0YxKzU3QzE1Q0wzdUh2ZU1tSm1VNjNFYkhXTzl4NWV3MDhQWmNxMi92Y2VVanRqNk5jNXRXaFJXSGxtRzMyVlR5L1NNRzQ4bU1GNnp1bzlGcElCSVlTdDBZTUxoMG8zMFNnc1NlanIvczAvVzl0L0I0UEF3WU1BQkZSVVZ1QjQwNmkwYWo4ZGpzYWVaYVcxdXhhOWN1RkJWeGc2N0J3Y0ZXRzEyTFJDTE1uRGtUcTFldlp2dTR0TGEyWXNPR0RVaExTOFBZc1dNaGw4c3RTbmJNZzBpbWREb2Rzck96clRhRXZuejVNalp2M293Wk0yWkFKSEpjdW1yTWVMcDA2Ukk3dmlOSGpxQlBuejVzWm9QNWpFeW1XVko5K3ZSQlhsNGVvcUtpa0pHUlliTjNrdW1OL05peDNQNWw5dm90ZGJiUzBsTGN1SEdEZlg3Ky9Ia0Fob3d4YTVrZDlqTHJ1a05UK0lhR0JxeGR1NVl0MjR1SWlFQldWaGJFWWpGVUtoWGJLNmk1dVJuZmZmY2Q1c3laWTdmdmpyUE1NK0xNOWVuVHA5T21kSytxcXVMOERNdmxjazRENlFjZWVJQTl0L2s0VFgrT282S2lPUHY1K1BpNFBHWStuNDkrL2ZxeE04VWRPWElFS1NrcGtFZ2s3TTgwd3pBV002OVpVMTFkallxS0N2WjVkTFRqNzJmdUtDb3F3c0NCQTUyYUpaTGNPUlEwSW9TUU8wVFhwa2ZqMWR0WlJLWE5hTHpjREUyTDF2R09OdkFFUE1nanBaeCtSRjcrblZkamZxZE5TSnhrMFFpN3ZyVU9FcUVFSW9FWUFoNGZ1UlduT091ZC9ZcHg2dnB4ZkpqOXY3aXBiUDl5bmhyZUgzd2VIOStjK0F5dG1sYTBxSldRaXR2VDBROWZ6a2JETDMvQ1A2WjhZRGZZOHZ5UGp6czVDczk0ZGZ5YkZzc3FHcTlESkJEQlN5REJUZVVON0NqY3lxNXpOU2h5bzdrR2VSV25JQlpLSUJhSXdlZnh3ZWNMb0ZBMTRzamxneWl1YmI5UkRMTlMxbFZjVzRqMzk3K0Y4b2Fybk9WOVExTHg5d2ZlaDRCditDdTZnTWY5U3ZMVDJmVjRzTi9EQUlEZEYzZWlycVU5TGI1ZnFQM0pCK2o2M3B0R2p4Nk5mLzNyWHhnMmJKakwvVGJXckZtRDh2THlUaGxYWm1ZbU1qUGJnMzk2dlo2VGVWTlJVWUhWcTFleno4MGJPMy8rK2VkV2U4cVVsSlRnbDE5K1FVdExDMmQ1WUdBZ3NyS3lMUHFWR0FVSEIrT1JSeDdCcGsyYk9GTnJuejE3RnVmUG44ZU1HVFBnNys5dmNVUEw1L01SRUJEQUdjdVRUejZKZ29JQ25EeDVrbDBXRUJBQWlVVEM5bTY1ZE9rU1ZxOWVqWWNlZXNqcGdONndZY053K2ZKbFhMNThHYTJ0clNnc0xHVDdzWmhPN1c1K1l4a1RFNE9BZ0FCTW56NGRQQjdQNlFDUVdxMW1iOGhOc3lsTXoxRmJXOHVXc3BsbVZCbG5EVFB0WTJNK2s1aENvYkJZcGxLcDJHWFBQZmNjOUhxOTFRYmU1OCtmeDRVTEY1Q1ltR2lSbVdMTUdyR0dZUmlMejVvcFc3T2RlY3ExYTlld1pjc1c5bk1ra1VpUWxwYUdvcUlpcU5WcWFEUWFoSVdGb2JLeUVnekRRS1ZTWWQyNmRaZzllN2JMQVlrVEowNUFJQkN3MS9EQ2hRdWM5ZWJCRmxlREwxOS8vYlhUdlk1TUF6OENnUUNuVHAyeUtCdDFSbUZoSVNjUU8zdjJiSmN6cWdERForVDA2ZFBRNi9WUUtwWFlzbVVMMHRQVDJjK3JyNjh2L1B6ODdCNURyOWZqMTEvYnMzdjVmRDZTa3BKY0hvc2phclVhcDA2ZHdtdXZ2ZWJ4WTVPT29hQVJJWVIwRWxXOUdnMmxDalRlbnZaZVVkNENSdWYrWHpCRlBrTDR4YlZuRWZuR3lpQVEzMXZsTk8vdWVRUDVsYllid1BzN09jVjYyYTFMbklBQ0FKeXR6TVhaeWx3YmV4Z1VWT2ZqLzIxYmlIOGwvcEx6QUFBZ0FFbEVRVlJPVzQ1QWFlZWtaanZpTGZMR3BnVzJTN01BUS9iVi9rdVdVeFFEUUpTL2E4MGxCWHdCbGgxNDI2bHRoOFcyQi9uVU9qVStQN29jdnhSdUFjTndNd015WWtiaTlmdmZocmRJeWk0TGtZZHh0dm5xeEVwOGRjTDZKQU5Eb29mYkhRZGQzM3RUWkdRa082MjFlZlpJZDNMNjlHbnMzNzhmVXFrVVFxRVFUVTFON0RwcmZWT2VmUEpKTnZoaGV1TWFHQmpJbWMwSU1NeVdsSldWQmFsVUNudmk0K014ZS9ac2JONjhtVE05ZUVSRUJCSVRFMUZUVTRPQWdBRDA2TkVEUFh2MlJJOGVQUkFZR0FnK244L3A0eUtUeVRqTnJ5VVNDUjU5OUZGSUpCS3NXYk9HN2ZOVVcxdUwvZnYzSXlzcnk1bTNDSUFoMkxaNjlXcE1uRGdSdWJtNXlNN09oa0FnNEl6WHRNbXc4ZjE1L1BISHJiNlA5bnoyMldkV3MxTUVBZ0diSWFYUmFLd0c3NXhacHRmckxaWXhETU5abHAyZHpmYU1rVWdrR0RWcUZMS3pzNkhWYXFIWDYxRmNYTXpPc21Wa3ZCYm13VFBqNThYWDF4Y3Z2ZlNTMWRkc3I3bTFKMXk2ZEluem5xcFVLdXphdGN2dVBtcTFHaHMyYk1Dc1diTVFGeGZuOUxtS2k0dHRCbjI5dkx3c1BpZXVjblptUm8xR2cvejhmUFo1cjE2OU9qekxYa2NGQkFSZzhPREJiR0RYR0l3MWNpYjRzMnZYTGs2MllVcEtpc3MvWTg0NGV2UW8wdFBUUFpKdFJqeUxna2FFRU9JQmpKNkJvcnlGN1VYVVVLYUFxazd0ZUVkYmVJQTBXR0pvVm4yN2FiVlBxTGZ6cVRTL1U4Tmp4OWdNR3ZsSy9OQTN4TG1aa3g3c053c2I4NzVIazZyUjduWjhIaDllUWk4SStTSW8yZ3czZGpYTjFiaFdmNlhMZ2dvQTRDZXg3Tk5ocWw5b21zMmdRbVpmKzFNWW13dVU5a1IwUUN5dTFWOXhlTTdKeVEreXo4VUNNVVFDRVNkZ0pPQUw4TmpBSnpCdjBKTVcvWVA2aGFZaDNDOFNsWTMyc3owR1JnNUY3NkErZHJlaDYzdnZtakZqQnBZdVhZckJnd2U3ZEZQajUrZlhvWnM3VzQyd3JRa09Eb1pPcDdONkkycHQ5amRiWlYyQmdZR1lQSGt5bThXUW1wcUtLVk9tT0oxRkVSY1hoeWVmZkJMYnRtMURWVlVWNUhJNVpzNmNDVDZmanpGanhqaDFES2xVaW95TURCdytmQmhpc1Jpelo4OW1lNTM4NFE5L3dMcDE2MUJYVndlQlFNRE9EdVlzWDE5ZnZQRENDeEFJQkxoMTZ4WXVYNzdNeVl3eXZtWno3dHpNeHNYRm9hQ2d3R0s1TzVrZDdsQ3BWSnkrVnhNblRrUnFhaW9TRXhOeDVNZ1JOanZIRmxzWlZhNEVYanh0K1BEaHlNM050VHR1STZGUUNENmZ6MllnWGJ4NDBhV3hSMFZGMlF3YURSbzA2STZWT2dtRlFxU21wdUxFaVJNQWdJRURCM0ptTSt3cTQ4YU5RMlZscGNWN3hPZnpNWERnUUJ0N0dUQU13L21kSXBWS09VM09QVVdwVk9MVXFWTjQ2NjIzUEg1czBuRVVOQ0tFRURkb1czVm9MRE9VbVRXVUtkQjRSUWxkbS90OVJmZ2lQbnhqZk5neU03OTRHY1F5eC8wZjdqVnA0WlpmYnZnOFBub0g5Y0hDa1grMjJWUEhmTG0zeUJ1THhpekI5WWFyQ0pRR3dsZmlEMStKSCtSaU9hUmlIM2lMcEpDSXZDSGt0Lzh6dWVyWUNoeStuSTEvVFBrQU1RSGNMN01oOGxEMjhmOU1lZytSVG1aN1BMdHhMdnRZS0xCeXZYazg4TjFvem13dHFOTFRKd2d6VStlNEZWVG9GNXBtTldqa0xaSWlKaUFPNDNyZGo0ZFNaa0hJNTc2R2hTUCtESTFPZzUvUGIwYXZua2xZTk9ZMUpBWDN0WG9PTDZFWC9wbTVIRitmK0F6bnEvTnhTM2tUek8wR1gwSytDRDE5Z2pBc2RoU2VHTHJRWWwrNnZoMjd2cjhuUFhyMHdMaHg0N0JqeHc3TW5qM2I2ZjJtVDUvZW9mUGFhb1J0amJVcHlxVlNLZExUMDUwTzFoaWxwS1RneXBVclNFaElRSjgrOW9PcDFnUUdCbUxCZ2dYSXpjMUZVRkNRV3dHWGpJd01GQlVWWWRxMGFaekd2WDUrZnZqakgvK0k3ZHUzSXlRa3hLMnAyWTFOb01QRHd5R1ZTc0hqOFNBU2lTQ1ZTcEdVbElSaHd6d3p1MkJrWkNTS2lvckE0L0VnRm92aDYrdUxxS2dvakJyVm5qMFpFUkZoVVRyb1NVOCsrU1EyYk5pQThQQndOaGdXRUJDQWFkT21ZY3FVS2Fpc3JNVE5temVoVUNpZzBXaWcxK3VoMSt2Qk1BeGJpbVo4YkF3aTlldlh6K2I1WEhrdHpzeWU1dTF0bUZWU0lqRk1pQ0NWU2pGMTZsVFUxOWZEeDhjSFVxa1VFb2tFRW9rRVhsNWVFSWxFRUl2RmJFQkNwOU5oN2RxMWlJcUt3cmh4NDV3ZUcyRG9yM1BwMGlYd2VEeDJka0Z2YjIvRXg4ZmJMZUZ6bHJPenAvRjRQSFkyc2dzWExpQXVMcTVMQTNkR1FxRVFjK2ZPeFlFREI1Q2ZudytOUmdPeFdJejc3Ny9mWWU4ckhvK0hCeDU0QUg1K2ZqaDA2QkFlZWVTUlRza3kyckZqQjhhTkc0ZkF3RUNQSDV0MEhJL3B5bTV2SFRCLy92eXVIZ0loeEFiVFdUSitMMXB1cU5xbnZTOVZRRm5WaW83ODloVDdpamk5aU9SUlB1QUw3NDQwb2ozUG4raTBZN2RxMnYvUzd5WDBzcmloWnNDZ3ZxVU9QQjRQQXA0QUlvRVlFcUhYSFp2MXFsWFR3aW1wNnM3VU9qVjQ0SUhIQS9nOGdWdkJDVTlnd09EazFTTVlHajJpMjg5T1J0Zlgwc1RQTWpybHVKMUpxOVhpZ3c4K1FGaFltTXMzbis0eUx6OEtDQWpvdEVhN1hjMDBROHEwT2JXOW5pODZuYzdxTEdER1JyOThQci9UcHZBMjdZSGt6QXhSWFVtdFZrTWtFblZLWmd6RE1LaXRyV1dmaDRTRU9MMnY2V3hnd2NIQm5aYTVvOVZxdTgzUGpXbHBuVEZnNmNvMkRNTjB5MmJPT3AwT1NxV1NMWSsxeHZSblhDYVRzYStqdWJtNXc2VisxaHc4ZUJDVmxaVll2SGh4dDduKzl5S2VuUThzWFJWQ0NER2oxK3JSZEUzWkhpUXFhNGE2U2VQMjhYaDhIbnpDdk5reU0vOTRHYnlEN0U5TmZxL3lGbm5iWGM4REQ0Rk85aTNxREhkTFFBRXdsSWQxQnp6d0xCcWFkMWQwZlg4ZmhFSWhYbnp4UmJ6OTl0c0lEZzVHMzc3V3M5czhpYy9udXoxZCtOM0dXbkRIVVpOZ1c5UEdPMnJBNnduZFBWQmt5dFVHN3E3ZzhYZ3VCWXBNdWJ1ZnE3cFR3TUNaYkJwNzIzVEhnQkZnK0ZsME5GdWFyUUJ1WndTTXpwOC9qL1BueitPTk45N29WdGVmY05HVklZVGM4OVFLRFJyS210bCtSRTNYbE5CcjlJNTN0RUVvRWNBMzF1ZDJKcEVjZm5FeUNMMnRmMkVtaEJEaWVYSzVIQysvL0RLV0xWc0dBSGNrY0VRSUljUjU1OCtmeDYrLy9vcFhYMzIxMHpJTmlXZFEwSWdRY205aGdPYnExdHZUM2h1Q1JDMDNWSUM3cFdZOFFCTGdaY2dpdWwxdUpvdVFnc2Z2bm45aElvU1FlMFZVVkJSZWZmVlZyRml4QWpkdTNPaldNNm9SUXNpOUpEczdHNFdGaGZqclgvK0t5TWpJcmg0T2NZQ0NSb1NRM3pWZG14Nk5WMjluRVpVMm8vRnlNelF0V3NjNzJzQVQ4Q0NQbEhMNkVYbjVVNWtJSVlSMFIxRlJVWGp6elRleGN1VktiTnk0RVptWm1aM1N4SlVRUW9oalNxVVNPM2JzZ0U2bnd4dHZ2RUVaUm5jSkNob1JRbjVYVlBWcU5KUXEwSGg3Mm50RmVRc1luZnNkcTBVK1F2akZ0V2NSK2NiS0lCQjM3MmEraEJCQzJzbmxjaXhldkJoYnQyN0ZwNTkraWlGRGhtREVpQkdkMmorR0VFSklPN1ZhalNOSGp1RFVxVk1ZUDM0OHBrK2ZUajJNN2lKMHBRZ2hkeTFHejBCUjNzTDJJbW9vVTBCVnAzYi9nRHhBR2l3eE5LdSszYlRhSjlRYm9Fb3pRZ2k1cXdtRlFzeWFOUXNUSmt6QWxpMWJzR0xGQ2d3ZVBCakp5Y2wzck1rdklZVGNhMnBxYWxCVVZJUlRwMDRoUFQwZC8vakhQeEFZR05qVnd5SXVvcUFSSWVTdW9XM1ZvYkhNVUdiV1VLWkE0eFVsZEcwNnQ0L0hGL0hoRytQRGxwbjV4Y3NnbG9rOE9HSkNDQ0hkU1dCZ0lKNTY2aW1VbDVmajhPSEQrUEhISDZIWDY1R1VsSVN3c0RESTVYTDJQOHBFSW9RUTU2alZhaWdVQ3ZhL3Fxb3FGQmNYZzgvblkrREFnWGp0dGRjUUVSSFIxY01rYnFLZ0VTR2syMnE1b1dxZjlyNVVBV1ZWS3hqM0s4MGc5aFZ4ZWhISm8zekFGMUlhRVNHRTNHc2lJeU9SbFpXRk9YUG1vTHk4SExtNXViaDgrVEtxcTZ1aFVDaWdVcW1nMWJyZi80NFFRdTRsUXFFUUVva0Vjcmtjb2FHaGlJbUp3ZVRKa3hFWkdRa2VqNzVyMyswb2FFUUk2UmIwV2oyYXJpbmJnMFJselZBM2FkdytIby9QZzArWU4xdG01aDh2ZzNlUXhJTWpKb1FRY3JmajhYaUlpb3BDVkZSVVZ3K0ZFRUlJNlpZb2FFUUk2UkpxaFFZTlpjMXNQNkttYTByb05YcTNqeWVVQ09BYjYzTTdrMGdPdnpnWmhONENENDZZRUVJSUlZUVFRdTR0RkRRaWhIUStCbWl1YnIwOTdiMGhTTlJ5UXdXNFcyckdBeVFCWG9Zc290dmxacklJS1hoOFNuOGxoQkJDQ0NHRUVFK2hvQkVoeE9OMGJYbzBYcjJkUlZUYWpNYkx6ZEMwdU44YmdpZmdRUjRwNWZRajh2S25CcVdFRUVJSUlZUVEwcGtvYUVRSThiZ0QvKzhVR0ozN0hhdEZQa0w0eGJWbkVmbkd5aUFROHowNFFrSUlJWVFRUWdnaGpsRFFpQkRpY1M0RmpIaUFORmhpYUZaOXUybTFUNmczUUpWbWhCQkNDQ0dFRU5LbEtHaEVDTG1qK0NJK2ZHTjgyREl6djNnWnhESlJWdytMdUVEZ3hZZXV6ZjJtNVlTUXU0UEFpeVlUSUlRUVF1NTFGRFFpaEhRcXNhK0kwNHRJSHVVRHZwRFNpTzVtM2owbGFLNW82ZXBoRUVJNm1UVElxNnVIUUFnaGhKQXVSa0VqUW9qSFJZNEpOcFNieGN2Z0hTVHA2dUVRRHd0T0Q2Q2dFU0gzZ0tDMGdLNGVBaUdFRUVLNkdBV05DQ0VlMTJkdVhGY1BnWFNpbUlsaHFEeCtBNm82ZFZjUGhSRFNTU1NCWG9pWkdOYlZ3eUNFRUVKSUY2UHBpQWdoaExoRUtCR2czL3o0cmg0R0lhUVQ5WnNmRDZHRWVob1JRZ2doOXpvS0doRkNDSEZaWUxJZkJpMUtoaVJRM05WRElZUjRrQ1JRakVHTCtpQXcyYmVyaDBJSUlZU1Fib0RLMHdnaGhMZ2xNTmtQdzk5TXc5VTlWYmh4dGg0dE45cWdhOU4xOWJBSUlTNFNlQWtnRGZKQ1VGb0FZaWFHVVlZUklZUVFRbGdVTkNLRUVPSTJvVVNBaEFjamtmQmdaRmNQaFJCQ0NDR0VFT0poVko1R0NDR0VFRUlJSVlRUVFpeFEwSWdRUWdnaGhCQkNDQ0dFV0tEeU5BK2FQSGt5RWhJU3JLN0x5Y25CeVpNbjcvQ0l1czY4ZWZNUUZSV0Y2dXBxMU5UVXNQK3ZxYW1CVnF0MXVQLzgrZk1SRWhLQ2dvSUNuRHQzRGhVVkZaMDIxclMwTkFRR0J1TG8wYU5RcSsxUElTNFFDREJtekJpY09uVUtDb1hDWTJQdzlmV0ZsNWNYYnR5NFlYTWJzVmlNMTE5LzNXTDUzLy8rZDd2SFRrbEpRVUZCUVVlSFNBZ2hoQkJDQ0NIa0hrTkJJdzhaTUdBQUhudnNNZkI0UEl0MXBhV2x5TTNON1lKUmRaMkJBd2NpS0NnSWZmdjI1U3hmc21TSnd3Q1FRQ0RBaUJFaklKUEprSjZlRGdDb3I2L0hxbFdyY083Y09ZK09VeWdVWXNHQ0JRZ0tDc0tjT1hOdzRNQUI3TjI3RjNWMWRaenQrSHcrUm80Y2laa3paN0t2YStYS2xSNFpnNWVYRnhZdlhvelEwRkI4ODgwM09IYnNtTlh0K0h5K3phQ2tOVHdlRDNQbnpzV1VLVk93ZmZ0MmJOcTB5U1BqSllRUVFnZ2hoQkJ5YjZDZ2tRZEVSVVZoNGNLRlZnTkdnQ0V3SVJBSW9ORm9PblNlYjc3NUJrSmgxMTR5clZhTEo1NTR3dTQyUFhyMFFGQlFrTVh5Njlldk81VXhsSktTQXBsTXhsa1dFQkNBcXFvcTF3YnJoR25UcHJGamxjbGtlUERCQnpGMTZsUnMzTGdSTzNmdUJBQ2twcVppL3Z6NUNBc0xZL2NiTm13WWpoMDdoak5uem5Uby9BS0JBQysvL0RMaTR1SUFBQys4OEFKU1UxT3haczBhcUZTcURoMzM2YWVmeHFoUm93QUFEejMwRU5ScU5iWnQyOWFoOFJKQ0NDR0VFRUlJdVhkUVQ2TU9DZ29Ld3F1dnZncXBWR3B6bTVpWUdMejQ0b3NRQ082TktXejc5ZXRuZGJtdERCcHpHUmtaRnN0S1NrcHc4K2JORG8zTFhFUkVCS1pQbjI1MVhYNStQdnRZbzlGd0FrWkdUenp4aE4zcjdveDU4K2F4MlZSR28wZVB4bHR2dllYdzhIQzNqaWtXaTdGbzBTSTJZR1EwYTlZc1RKZ3d3ZTJ4RWtJSUlZUVFRZ2k1dDFEUXFBUEN3c0x3eGh0dklDQWd3T0cyL2Z2M3gwc3Z2WFJQQkk1U1UxT3RMajkrL0xqRGZjVmlNUVlQSG15eC9PalJveDBlbHltaFVJam5ubnZPYXViV3ZuMzdPQmxSUlVWRlZzL3Y3Ky92TU92S2tiMTc5NksydHRaaWVYaDRPTjU2NnkwTUdUTEVwZVBKNVhLOC92cnJHREJnZ01XNjY5ZXZJeTh2eisyeEVrSUlJWVFRUWdpNXQxRFF5RTBKQ1FsNDQ0MDNFQmdZYUxHdXJhM05hclBud1lNSDR5OS8rUXNrRXNtZEdHS1g0UFA1U0V0THMxaGVXbHBxdDhtejBkQ2hRK0h0N2MxWnB0UHBuQW80dVdMdTNMbHNTWmdwaFVLQnpaczNXeXhmdTNZdFdsdGJMWllQR3piTVpyYVNNeW9xS3JCMDZWS2NQMy9lWXAxRUlzR2YvdlFuWkdabU9uV3NvS0FnL00vLy9JL1Z2a2VGaFlWNDU1MTNMSG8xRVVJSUlZUVFRZ2dodGxCUEl6ZU1HREVDVHovOU5FUWlrY1U2clZhTGp6NzZpQzBSTXM4c1NrOVB4eHR2dklHUFB2b0l0MjdkNnZCWVBKMkJZMjdFaUJFT3QvbnV1KzhjYnBPUWtHQnp1L256NTdPUHg0NGRhN0dlWVJnc1diTEU0VG0rK09JTFhMMTYxZUYySTBhTXdLUkprNnl1Ky9iYmI5SFMwbUt4dkxHeEVULzg4QU9lZnZwcGkzV1BQUElJS2lvcWNPclVLWWZudHFhNXVSbi8rdGUvTUcvZVBFeWNPTkZpbmJQWlFSS0pCTDYrdmhiTGp4dzVnaSsvL05LcFdlc0lJWVFRUWdnaGhCQWpDaHE1UUNRU1lkNjhlVGI3d21pMVdxeFlzWUxOR2xtNWNpVmVldWtsOFBuY2hLNlltQmk4ODg0NytPS0xMem84cTlwbm4zM1dvZjBkY1NabzVDa2hJU0ZJU2txeVdDNFVDaEVkSGUxd2YydEJQSE85ZS9mR004ODhZM1hkb1VPSGNQTGtTWnY3SGp4NEVQMzc5N2NvbitQeGVGaTRjQ0hlZnZ0dHA0SlcxdWoxZXF4WnN3YlYxZFg0d3gvK0FENmZENVZLaFE4KytNQ3A1dUdBb2Z6c3d3OC94R3V2dlFhUlNBU0dZYkI1ODJacWZrMElJWVFRUWdnaHhDMFVOSEpTZEhRMEZpNWNpS2lvS0t2cjI5cmE4TkZISDNIS2pISnljdkQ1NTU5Ym5WbE5KcFBobFZkZXdZRURCN0J1M1RxcnBVLzNta21USnRtY2djNFpPcDNPN3ZybzZHaTg4c29yVnZzWTFkYldZczJhTlE3UDhkVlhYeUVoSWNHaWo1V1hseGRlZSswMXZQZmVlN2gyN1pyZFk0d2VQZHJtdXRiV1ZwdzhlUkxEaGcxRFRrNE93c1BEMlliWXRvSmk1c2M3YytZTU1qSXlrSmVYaDdxNk9wdm5PM2JzR0dVZkVVSUlJWVFRUWdpeGlZSkdEZ2lGUXN5WU1RUFRwazJ6MmNTNnJxNE9IMzc0b2RVc2s2TkhqNkt0clEzUFAvODh2THk4TE5hUEh6OGU2ZW5wV0x0MkxVNmNPT0gyT0h2MTZ1WDJ2dVkwR28zYkdUUHVra3FsR0RObVRJZU9ZUzhBRWhFUmdTVkxsc0RIeDhkaW5WcXR4aWVmZk9MVUZQZk56YzM0OU5OUHNXVEpFb3ZQZzdFSjliSmx5MUJhV21yekdNOCsrNnpEOHdDR1lKQzlBSk9qNHcwWU1NQnFRMnlqMDZkUFU5Q0lFRUlJSVlRUVFvaE5GRFN5SXkwdERmUG16Yk02M2JyUnhZc1hzV0xGQ2pRME5OamM1dlRwMDNqcnJiZnd5aXV2b0dmUG5oYnJBd01EOGRKTEwySGl4SWxZdjM0OVNrcEtYQjdyMHFWTFhkN0hsdnI2ZXZ6cFQzL3E4REhNTTM4RUFvSE5tZWJHangvZjRRYmh0aktORWhJU3NIanhZc2hrTW90MURNUGd2Ly85THk1ZnZ1ejBlWXFLaXZEdHQ5L2lxYWVlc2xqbjQrT0RKVXVXNElNUFBrQnhjYkh6Z3llRUVFSUlJWVFRUXJvWkNocFpFUllXaHF5c0xBd2NPTkR1ZGp0MzdzVEdqUnNkbGtVQmhuNHpTNWN1eGFKRmk5QzdkMityMnlRbEpXSHAwcVhJeTh2RDFxMWI3V2FyZEhmdnZmY2VLaXNyT2N2Q3c4UHgvdnZ2VzJ6cjVlV0ZxVk9uV2l3L2VQQWdObTNhWlBYNEgzLzhzVVdabWJYck1HREFBTHp3d2dzMkExS2JObTFDVGs2T3pkZGhTM1oyTmlJaUlqQjU4bVNMZFJLSkJILzk2MSt4WnMwYUhEeDQwT1ZqRTBJSUlZUVFRZ2doM1FFRmpVd0VCQVJnNXN5WkdETm1qTTFTTkZOVHAwNjFHdXpvcVA3OSs2Ti8vLzY0ZVBFaTFxMWI1MWJtMGQxazBxUkpWbWY5MnJWckZ4b2JHNjN1WTYzM2tYblFhT3JVcWNqS3lyTFpKMm4zN3QzNCtlZWYzUml4d2JwMTZ4QVlHSWloUTRkYXJCT0x4WGo2NmFlUmxKU0ViNy85Rm1xMTJ1M3pFRUlJSVlRUVFnZ2hYWUdDUmlZU0VoSXdidHk0RGpWajlxU3dzRERVMTlkMzlUQTZYV1ptcHNXeXdzSkN1N09HbWM5SUI3UUhqYVJTS1o1NTVobUxXYzVNN2R5NUUrdldyWE5qdE8zMGVqMCsvZlJUaUVRaW03MkRSbzhlamRqWVdIejg4Y2VvcmEwRkFNeWZQOStwNDZla3BDQXJLd3N4TVRFT3QyVVlCc1hGeFRoNjlDaHljbkxRM056cy9Bc2hoQkJDQ0NHRUVFS3NvS0NSaVZPblRtSDc5dTJZUG4yNnhicWFtaHFFaElSNC9Kd0toUUp5dWR4aU9jTXcrUFRUVDNIcjFpMm5qdU5zSUtJNyt1MjMzekIxNmxST0NkbXZ2LzVxYzNzZWoyYzFzR2RzNmp4bnpoeTdBYU9mZi80Wkd6ZHU3TUNJMitsME92em5QLy9CSzYrOGd0VFVWS3ZieUdReXA1cHNBNGJHNjRNR0RjTDk5OStQNU9Sa3A4ZkI0L0dRbkp5TTVPUmsvUEdQZjhUWnMyZHg5T2hSbkRsemhyS2NDQ0dFRUVJSUlZUzRoWUpHWmpadjNvekV4RVQwN2RzWGdDRjRzMi9mUHF4ZnZ4NWZmdm1seDgvM3Q3LzlEUmtaR1pnMmJScjgvUHpZNVZ1M2JrVkJRWUhIejljZGJkbXlCZnYzNzhlamp6NktzV1BIb3FLaUFubDVlVGEzdDVabEJMUm5HcTFkdXhaeGNYR0lpNHV6dXQyRER6NklCeDk4c09NRGQ0Sk9wOE9LRlN2UTFOUmtjeHVSU0lTK2ZmdWlmLy8rR0RwMHFOVlNQUUJvYTJ1ek9nT2ZPWUZBd002Y3BsS3BrSk9UZzhPSEQrUENoUXRnR01idDEwSUlJWVFRUWdnaDVONUNRU016RE1QZ2l5Kyt3THZ2dmd1RlFvR3Z2dm9LRnk1Y0FHQ1lOY3ZUMnRyYThPdXZ2MkwvL3YwWU9YSWtKaytlaklhR0Jtelpzc1hsWTRXSGgzZDRQT2JOcSsrVXhzWkdmUG5sbHpoNThpU0NnNE94Y09GQ3JGbXpCa3FsMG1KYlcvMm1qRUdqdHJZMmZQamhoM2publhjNGdiZzdvYlMwRkFrSkNlenpqUnMzNHRLbFM1eHRmSHg4MEt0WEx5UWtKS0JYcjE1SVNrcUNXQ3kyZTl5TEZ5L2ltMisrd1QvLytVK0xkWjkvL2ptbVRwMktxS2dvaTNVU2lRU2pSNC9HNk5HalVWZjMvOW03Ny9DbXpydi80Mjl0eVh0aDQ0SHhaRzh3STVBd3dnZ2poSkE5MjZRTmFRWkptNmR0Um1uemEyYVQ5TWtpaTZRWkpFOUxJQ1Nzc2tJSUVMRFpOc1lZakNjMk5zWUc3NkZoamQ4ZndzZVdKZHV5c1RIamZsMVhyMXBINTl3NmtveWo4OUgzL3Q3bEpDWW1zbWZQbmg1N253VkJFQVJCRUFSQkVJUXJod2lOWENncksrUDExMS9uekprekRsTjdYbjMxMVc1N1RKUEp4STRkTzlpNWN5Y3FsYXBURlNHdVZpYnJxSjZlNW1heFdGaTRjQ0hlM3Q3b2REcmVlZWNkcDllaTVhcHB6WTl0VkZsWnljY2ZmOHl6eno1TFFVRUIxZFhWclU0ZjYwckxseTluNk5DaDNINzc3Unc3ZG96Tm16Yzc3ZE9uVHgvKytNYy91aldld1dCZzNicDFiTnEwcWRWZ2FjK2VQZXpaczRlaFE0Y3lkKzVjQmc4ZTdISy9nSUFBcWNwcXk1WXQvUHZmLzNiL2lRbUNJQWlDSUFpQ0lBalhIQkVhdGVMVXFWTTk4cmcybSsycTZFSFQwUUJMSnBOeHl5MjNzSERoUXFsZjBjaVJJNWsxYTVaVGY2UDJLbzBhcGFlbjgrYWJiNUtSa1hISndqQ2owY2o2OWVzcEtDZ2dOemZYWmZpWGtaSEJ2bjM3R0Q5K2ZLdmpXQ3dXZHV6WXdROC8vRUJOVFkxYmo1Mldsa1phV2hwOSsvWmwzcng1akIwN3R0V3BmRzFOL3hNRVFSQUVRUkFFUVJBRUVLR1JjSmtZTm13WXQ5MTJtOVAydSs2Nml4TW5UcENmbnk5dGMxVnBaTFZhWFFZMGw3b3ZWR1BENi9aQ21SVXJWakJtekJpbjUxSlRVOFBPblR2WnZuMjdVeE4wZzhIZ1Z2aVZuNS9QaHg5K3lNcVZLNWs3ZHk0MzNIQ0RRNVZTWGw0ZTZlbnA3ajRsUVJBRVFSQUVRUkFFNFJvbFFxTjJmUFBOTjVmMDhYcDZlbGhQU1UxTkpURXhrWWtUSnpwc1Z5cVYvTzUzditPdmYvMnJ0RHFhcTlDb1paVlJTeXRYcm1UZHVuVU8yOGFNR2VQeTlYNy8vZmZKeWNscGM3eUZDeGN5ZWZKa3ArMUdvN0hONHhxVmw1ZXpZOGNPWnN5WWdkbHNKajA5bmIxNzkzTGd3QUVhR2hwY0h0T3JWeTllZU9FRmgyMTFkWFVzV2JMRTVmN256NTluK2ZMbHJGbXpobG16WmpGOStuUThQRHo0NzMvLzY5WTVDb0lnQ0lJZ0NJSWdDTmMyRVJwZHhZcUtpbmp1dWVkYXZmL1ZWMThsTWpMeUVwNVIyNzc2Nml2NjlldEhyMTY5SExaSFJFUncrKzIzOCsyMzN3S2RDNDNxNit1cHI2OTMyS1pTcVZ6dVcxUlVSSGw1ZVp2anRmWjQ3b1pHQU92WHJ5YzNONWZrNUdTbmMzUEYyOXVib0tBZ2gyMk5sVTF0cWE2dTVydnZ2bVBqeG8xTW1qU0pnd2NQdW4yT2dpQUlnaUFJZ2lBSXdyVkxoRVpDdHlnckszTUtWaFFLQllHQmdhMGVZekFZK09TVFQxaXlaSW5VMTZqUm5EbHpPSGp3SURrNU9TNTdHalZXSVhWRXkzQ3FVWFYxZGJ2SHVncWNMQlpMdStmUnQyOWZwMTVHNGVIaDdUNGVRSEJ3c05NMnJWYkxYWGZkNWRieGplNjg4MDdwNTVVclYzYm9XRUVRQkVFUUJFRVFCT0hhSVVJam9WdTgrZWFiVHN1Nmg0V0Z0ZHNnT3pNems2MWJ0M0xUVFRjNWJKZkpaRHp5eUNNc1diS2tVNVZHcmtSRVJEaHRxNnVybzdhMnR0MWpYYTFrcHRmcjNYck1lZlBtdVhlQ2JnZ0tDcnFvOFVSb0pBaUNJQWlDSUFpQ0lMUkdoRWFkY09iTUdaZE5senRDSnBNUkZoYldSV2QwZGZudXUrOFlOV3FVUTJXTjFXb2xPVGtaY0wxNldrZERJNVZLUlV4TWpOUDJzMmZQdW5XOFJxTngydWJPVkRGQkVBUkJFQVJCRUFSQnVGS0kwS2dUWG56eHhZc09DTFJhTFo5OTlsa1huWkZyQ29XaXpXREtWY1hPNWNCa012SFZWMS94NXovL0diRDNHRnEyYkJsNWVYbEE2MVBET21Ma3lKRXV4Mmw4alBab3RWcW5iUjNwWnlRSWdpQUlnaUFJZ2lBSWw3dkxNelVRdWtUdjNyM2JuUTUydVVwTFN5TXBLWW56NTgrelpzMGFoMTVCRnhzYXllVnk1cytmNy9LK2t5ZFB1aldHcTlESW5lbHBnaUFJZ2lBSWdpQUlnbkNsRUtHUmNObjY1Sk5QWEU0RGROVlBxQ09oMFcyMzNVYmZ2bjJkdGpjME5IRGt5QkczeHZEeThuTGE1czRLYUltSmlTUW1KcnIxR0dDZnhyaG8wU0ltVFpya3NMMm1wZ1p2YjIrSGJYbDVlYnp6emp0VVZGUzRQYjRnQ0lJZ0NJSWdDSUlndEViZTB5Y2dDSzFwclcrVWg0ZUgwelozcDRiTm1UT24xU3FqZmZ2MnVUM3QwTWZIeDJtYk82RlJSM2g0ZVBENzMvL2VLVEFDV0xac0dhbXBxUTdib3FPamVlbWxsNGlOamUzUzh4QUVRUkFFUVJBRVFSQ3VUYUxTU0doVnkyWHZPNkk3cDhYRnhjVTViV3R2YXBoS3BlTCsrKzluMnJScEx1KzNXQ3lzWDcvZXJjY1BDZ3B5V2Uza3pxcHI3cERKWkV5WU1JRjc3cmtIUHo4L3AvdlQwdEpJVFUybG9LQ0FsMTkrR1Y5ZlgraytQejgvbGl4WndrOC8vY1Q2OWV1cHFhbnBrbk1TQkVFUUJFRVFCRUVRcmowaU5McUtGUlVWOGR4enozWDYrTkRRVUtkdFZxdjFZazZwWFVxbGtxQ2dJQXdHQXdhREFZdkZnc1Zpd1dhejRlZm54K1RKazVrNmRhclRjVlZWVmEyT09YRGdRSDc5NjErMzJSUjgvZnIxMHNwcE0yZk9KQ1FraE9ycWF1cnE2cWl2cjBldjEyTXltVkFxbGN5Wk04ZmxHQmNiMEhoNmVqSmh3Z1JtelpwRjc5NjlYZTVUVmxiR0o1OThBa0JGUlFYdnZ2c3VmL25MWHh5YW1pdVZTbTY2NlNhbVRKbkNwazJiMkxsenA1aXlKZ2lDSUFpQ0lBaUNJSFNZQ0kwNm9idFhQYnRVZkgxOTBlbDAxTlhWWVRRYXNWZ3NXSzFXMUdvMW9hR2hQUERBQTA3SDFOWFZkZnQ1dmZMS0t5Nlh0RzlMU1VtSjA3YW9xQ2dXTGx6SXlKRWoyenoyK0M4RGFYWUFBQ0FBU1VSQlZQSGpyRnUzVHJvZEVCREF6Smt6Ty9UNEFNWEZ4UjNhWHlhVEVSb2F5cUJCZ3hneFlnU0RCdzl1YzBXNzB0SlNYbi85ZGFxcnE2VnQyZG5adlB2dXV6ejk5Tk5PRGNLMVdpMExGeTdrMWx0dkpUczdtd01IRG5Ea3lCRktTa3BhbmZvbkNJSWdDSUlnQ0lJZ0NJMUVhSFFWK2R2Zi91WncyMlF5dGJsL2JHd3NmL2pESHpyMEdCME5SanJLYkRaejdOZ3hSbzhlM2FIak1qSXlwSjlsTWhtTEZ5OG1JU0doM2VQeTgvTjUvLzMzSFJwcG56bHpwa09QRGZZS3JPUEhqN2U3MzRBQkF4ZzllalFSRVJGRVIwZmo2ZW5wMXZpSERoM2lpeSsrY0ZuTmxKcWF5bHR2dmNWVFR6M2xza0czVENZalBqNmUrUGg0N3J2dlBrd21FMFZGUlJRV0ZySml4UW94aFUwUUJFRVFCRUVRQkVGd1NZUkdWNUc4dkx3TzdaK1ptWW5OWnV0UTc2S1d6WmRiVTFaVzVyU2ltVUtoSURBd3NOMWpqeDQ5MnFIUUtEOC8zeUd3c2Rsc2JOcTBpUkVqUmpoVjN6UjM0c1FKM252dlBhZnFxZExTVXJjZnU5SHUzYnZibkNMWHFLS2lnbW5UcHJuc2llVEsrZlBuK2U2NzcwaEtTbXB6dnhNblRyQmt5UktlZU9JSjR1UGoyOXhYclZZVEhSMU5kbmEyQ0l3RVFSQUVRUkFFUVJDRVZvblE2QnBXVzF2TG1UTm5DQThQZDJ2L2lvb0tkdTdjNmRhK2I3NzVwbFBGVGxoWW1Gc05zanNTZnRYVjFmSFJSeDg1YmMvT3p1YlRUei9saVNlZWNMclBack94ZWZObVZxMWE1UlJzZ1QybzZZaVRKMC95elRmZnVMVnZTVWtKSzFldWREbjFyN216WjgveTQ0OC9zbVBIRHN4bXMxdGpsNVdWOGZMTEx6TnQyalR1dU9PT05xdVk4dkx5K005Ly91UFd1SUlnQ0lJZ0NJSWdDTUsxU1lSR25YRG16Sm1MN2drams4bmFiTXg4cWVUbTVyb1ZHbFZVVlBDLy8vdS9YYjZzdkNzRkJRV1l6ZVkyKy92VTFOU1FuSnpNOTk5LzMycVQ1MzM3OWhFVkZjWGN1WE1keGw2K2ZEbVptWm10amwxZVhvN0JZRUNqMGJSYWhXVTJtemwxNmhSNzl1eGg1ODZkTHNPbjFtemJ0bzBKRXlZNHJRS24xK3RKVGs0bU1UR1JZOGVPZGVwM3pHYXpzWDM3ZHBLU2twZytmVG96Wjg1MFdvSE5ZRER3d1FjZnVCMUdDWUlnQ0lJZ0NJSWdDTmNtRVJwMXdvc3Z2b2pCWUxpb01iUmFiWWNiYWhjWEY3Y1pwSFJHWm1hbTFDamFack5odFZxbC96Y2FqWlNWbFpHV2xzYlBQLy9jNm5OKy92bm5uYmE1bXVKVldscktraVZMMmowbmk4WENoeDkraUU2bncycTFZckZZTUp2TkdJMUc5SG85VlZWVm5EOS8zcTFRWmRXcVZjVEV4T0R2NzgrR0RSdll2WHQzdThkWnJWWWVlZVFSd0I3dUtaVks1SEk1TXBrTXVWeU8xV3E5cVBmZlpyUHg1WmRmOHRKTEwzSDI3Rm5TMDlOSlMwdmoyTEZqWFJiazZQVjZObXpZd01hTkd4azZkQ2dUSmt4Z3lKQWgrUHI2OHZYWFgzZHFDcDRndUdLMjZza3EzMFJ4YlRKMURhVllyTWFlUGlWQkVEcElJZGZncVFvbTFHc1U4UUZ6VU1wMVBYMUtnaUFJZ2lCY0ptUzJLM1FacGZhbTkzU1ZsdFVnQURrNU9WMVNhUlFiRyt1MFBUczcrNkxHRlp4cHRWcU1SdU5sdDJLWVZxdTk2UEN4bzBKRFE3dTltVG5nOW5ROTRjcDJyajZkNUxQL1F0OVExdE9uSWdoQ0Y5R3BBaG5WKzdmMDhoamMwNmNpQ0lJZ0NNSWxJbXVqMGJFSWpRUkI2SElpTkxyNm5hdFBKL0YwK3ozS0JFRzRNazNzODZ3SWpnUkJFQVRoR3RGV2FDUy9sQ2NpQ0lJZ1hQbk1WajNKWi8vVjA2Y2hDRUkzU2o3N0w4eFdmVStmaGlBSWdpQUlQVXlFUm9JZ2REbTl1YnluVDBIb1JsbmxtOFNVTkVHNHl1a2J5c2dxMzlUVHB5RUlnaUFJUWc4VGpiQUZRZWh5VzNQK2dJY3FrQUJkUEFIYU9BSTkrdUdqNllOTTVOUlhoZUxhNUo0K0JVRVFMb0d6dFNrTURMcXRwMDlERUFSQkVJUWVKRUlqUVJDNmdZMzZodlBVTjV5bnNIb3ZBRXE1Rm45dExBRzZPQUoxL2ZEWHhhS1NlL1R3ZVFxZFVkY2dWdDhUaEd1QitMY3VDSUlnQ0lJSWpRUkJ1Q1RNVmdQbjZ0TTVWNThPZ0F3NTNwcHdBblh4OW9va1hUeWVxdUFlUGt2QkhSYXJzYWRQUVJDRVM4QnN2YlFyZkFxQ0lBaUNjUGtSb1pFZ0NEM0NocFZxNDJtcWphZkpxL3daQUszUzk4S1VObnVJNUtlTlFpNFRmNllFUVJBRVFSQUVRUkI2Z3JnYUV3U2h5L1VQdklWeWZUWVZocHdPZlZOdE1GZHhwdVlRWjJvT0FhQ1FxZkRUUmt1VlNBRzZlRFFLNys0NmJVRVFCRUVRQkVFUUJLRVpFUm9KZ3REbEdodW4yckJTWlNpZ1hKOUZ1VDZMTWtOV2gxYmRzdGdhS05OblVxYlB2TEJGaHBjNmhBQmR2RFN0elZzZEJzaTYva2tJZ2lBSWdpQUlnaUJjNDBSb0pBaEN0NUVoeDA4YmhaODJpaGovR1FEb3plVk5JWkkraTJwakFWYWJ4YzBSYmRTYXpsSnJPa3RCMVc0QTFBcFAvTFZ4VW9qa3I0MUZJVmQzMHpNU0JFRVFCRUVRQkVHNGRvalFTQkNFUzBxbkRDRGNleHpoM3VNQWUxUGxDa011WlJlQ3BISkROZzJXT3JmSE0xbnFLS2xMcGFRdUZRQzVUSUd2cHUrRjZXeHhCT2ppMFNrRHV1VzVDSUlnQ0lJZ0NJSWdYTTFFYUNRSVFvOVN5RFVFZVF3a3lHUGdoUzAyYW94bktETmtTUlZKdGFZU3dPYldlRmFiaFFwRExoV0dYSElxdGdJeVBGU0JGeHBzeHhIbzBROGZUUjlreUx2cktRbUNJQWhYQ0p2TlJtRmhJU2twS1p3NmRZcVNraEtxcTZzeEdBeFlMTzVXd1FxQ2NMbFJLQlJvdFZwOGZId0lDUWtoS2lxS2tTTkhFaEVSZ1V3bTJob0lRa2VJMEVnUWhNdU1ERzlOT042YWNLSjhwd0JndE5SSUFWSzVQcE5Ld3lrc3RnWTN4N05SMzNDZStvYnpGRmJ2QlVBcDErS3ZqU1ZBRjBlZ3JoLyt1bGhVY28vdWVUcUNJQWpDWmFld3NKRGR1M2VUa3BLQzFXcWxmLy8reE1iR01tTEVDTHk4dlBEMjlrYXRGbE9kQmVGS1pUS1pxS21wb2JhMmxwcWFHczZjT2NONzc3MkhYQzVuNU1pUjNIREREWVNIaC9mMGFRckNGVUZtczluYysvcitNdlBBQXcvMDlDa0lndENLYjc3NXBsdkh0OXJNVkJwT1VhN1B0RTlyTTJSak5GZDFlandaY3J3MTRWSmZwQUJkUEo2cTRDNDg0NnZMMnBNUDl2UXBDSUp3aVN6by8zVlBuMEtYS2lzclkrM2F0YVNtcHBLUWtNQ0FBUU1JRGhaLzd3WGhXbEZhV2twR1JnWUhEeDVrK1BEaDNIcnJyUVFFaURZR2dpQnJvd1JQaEVhQ0lIUzU3ZzZOWEtscktHMEtrZlRaMUJnTHNiazVwYzBWcmRMM3dwUTJlNGprcDQxQ0xoUEZtU0JDSTBHNGxsd3RvWkhaYkdidDJyWHMzTG1Uc1dQSE1tSENCRkZKSkFqWE1KUEpSRkpTRWdjUEhtVEtsQ2tzV0xBQXBWSjh6aE91WFNJMEVnVGhrdXFKMEtpbEJtczk1ZnJzQzFQYXNxa3c1R0MyR2pvOW5rS213azhiTFZVaUJlamkwU2k4dS9DTXJ4d2lOQktFYThmVkVCclYxTlR3NFljZm9sQW9tRHQzTHA2ZW5qMTlTb0lnWENicTZ1cll1SEVqRm91Rko1NTRBbS92YS9Pem5TQzBGUnFKT0ZVUWhLdVNTdTVCaU9jd1FqeUhBV0REU3BXaFFPcU5WR2JJUXQ5UTV2WjRGbHNEWmZwTXl2U1pGN2JJOEZLSEVLQ0xsNmExZWF2REFORmNVUkFFNFhKeCt2UnBsaTVkeXVEQmc1a3laVXBQbjQ0Z0NKY1pUMDlQN3J6elRuYnQyc1Vycjd6Q2swOCtTWjgrZlhyNnRBVGhzaUpDSTBFUXJna3k1UGhwby9EVFJoSGpQd01BdmJtOEtVVFNaMUZ0TE1CcWMzZTFIQnUxcHJQVW1zNVNVTFViQUxYQ0UzOXRuQlFpK1d0alVjakY5QWRCRUlTZWNQcjBhZDU2NnkxbXo1N05vRUdEZXZwMEJFRzRqRTJlUEpsZXZYcngxbHR2OGFjLy9Va0VSNExRakFpTkJFRzRadW1VQVlSN2p5UGNleHdBRnF1UkNrUHVoYjVJOWdiYkRaWTZ0OGN6V2Vvb3FVdWxwQzRWQUxsTWdhK203NFhwYkhFRTZPTFJLVVd6UlVFUWhPNVdVMVBEMHFWTG1UTm5EZ01IRHV6cDB4RUU0UXJRR0M0dlhicVV2LzcxcjJLcW1pQmNJRUlqUVJDRUN4UnlEVUVlQXdueWFMekFzRkZqUEVPWklVdXFTS28xbFlDYkRiYXROZ3NWaGx3cURMbmtWR3dGWkhpb0FpODAySTRqMEtNZlBwbyt5SkIzMTFNU0JFRzQ1cGpOWmo3ODhFTUdEeDRzQWlOQkVEcGswS0JCbkR0M2pnOC8vSkEvL3ZHUG9qbTJJQ0JDSTBFUWhEYkk4TmFFNDYwSko4cDNDZ0JHUzQwVUlKWHJNNmswbk1KaWEzQnpQQnYxRGVlcGJ6aFBZZlZlQUpSeUxmN2FXQUowY1FUcSt1R3ZpMFVsOStpZXB5TUlnbkFOV0x0MkxRcUZRdlF3RWdTaFV5WlBuc3lxVmF0WXQyNGR0OTEyVzArZmppRDBPQkVhQ1lJZ2RJQkc0VTJvMXloQ3ZVWUJZTFdacVRTY29seWZhWi9XWnNqR2FLNXllenl6MWNDNStuVE8xYWNEOXQ1TDNwcHdxUzlTZ0M0ZVQxVnd0endYb2Z0WkxUWVN0K1JqdFZpbGJZUEdoTkFyVEt6ZTFGSjliUU5sWitzSmp2QkVvKzM2anljMkd4ajFaZ0JrY3Jya01jVDdlL2twS3l0ajU4NmRQUDc0NHoxOUtvSWdYTUhtenAzTFJ4OTl4TlNwVXdrSUVLMEZoR3ViQ0kwRVFSQXVnbHltdk5DdktJNjRDOXZxR2txYlFpUjlOalhHUW14dVRtbXpZYVhhZUpwcTQybnlLbjhHUUt2MHZUQ2x6UjRpK1dtamtNdXVuai9maDNjVm9WSXJHRGFodDlOOWxlZjFQRFJwdFhSN1RjWUREdmZmT3VBYjZlY3Y5OXlPWDVDdTArZFJYOVBBLzl5MlVicjloN2NtMFc5NEVFVzVWV3o4OTBudS8vMUlQTHhWSFJwenhkSlVWbitTSnQwT2pmVG0vWTN6TzMyTzNXbmxCMGM1ZWVRY0FQNjlkQ3grL2JwTDhyamYvRzh5bS81OUVrTzlQZEI1L0tYeHpMZ3p2c3NmcDdyY3dLOG5mZ2VBdDUrR3IvZmRTZExXZk5aOWNaekhYNTVBMzM1K0hSN3pTbnAvcnhWcjE2NWw3Tml4ZUhxSzRPNXFVRjlmVDNWMU5YNStmbWkxMnA0K25VdW12cjRlbVV5R1R0ZjUvNmE1WWpBWUFKREw1YWpWVjlaQ0hWYXJQWnlYeVdRMFh4bmNhclZpTUJqdzhPamFLbTFQVDA4U0VoSllzMllOdi9uTmI3cDBiRUc0MGx3OVZ4MkNJQWlYQ1U5Vk1KNnFZUHI0VEFLZ3dWcFB1VDc3d3BTMmJDb01PWml0QnJmSE01aXJPRk56aURNMWh3QlF5RlQ0YWFPbFNxUUFYVHdheFpYWHJMR3NwSjRQbCt3bFpmY1pmQUswdkx0dUh2Njl1dllEY2tmSUZUTE9GdFJJdDQxNk0rdStQTTdYLzB6R2FyRnhKcSthdjM1Mkl3cUZySTFSbXV4WW0rc1FLQUFVRjlTUXRDV2ZHMjZPZG11TTRvSWFIcCs1MXYwbjRhYVc0UnRBK3NFUzB2YWZCU0I2NEtYN1ZuWEVwREIrK0N4ZHVwMjRKZC90ME9qSjJlc295cXR1OWY3ZWtkNTgvT01DQUxTZVRSOTVUQVlMcFVXMUxIMCtDVU85bWY5WnVKRzdueHpHd2tlR0lMOUszOTlyUVdGaElhbXBxU3hldkxqVFkremV2ZnVpenlNaEllR1NCaHkxdGJWWUxPNnUvTmsyWDE5ZkFLcXJxeWtySyt1U01adUxqbmJ2MzBacGFTbGZmZlVWWnJNOVRKNHlaUXJYWFhkcGd1eUxVVlZWUlhaMk50bloyY3laTTZmVGpaVDM3Tm5ENGNPSDZkMjdOMU9tVEduM2RYdmpqVGVrbng5OTlGSDgvRnlINEcrLy9UWUFnWUdCUFByb281MDZ0N2JzMmJNSHRWcE5yMTY5Q0E4UGR4bE1uVHQzanRUVVZDSWpJNG1JaUhBNzdQbkhQLzRCT0o5N1ptWW1QL3p3QTU2ZW5nd1lNSUJaczJaMXpaTUJycnZ1T3BZdVhVcFJVUkhoNGVGZE5xNGdYR2xFYUNRSWd0RE5WSElQUWp5SEVlSTVETEJYRTFVWkNxVGVTR1dHTFBRTjduODR0OWdhS05OblVxYlB2TEJGaHBjNmhBQmR2RFN0elZzZEJyaDM4ZHRUUEwzVm5EbGx2K0N2TGpmdzNyT0p2UGo1ZFBKT2xIUGc1OU1BR09yTURzZDgrMEZxcStPdC9meTRGQXpjOXNnUVZCcEZoODVIcVhKc1NHNjEycmp1cHI2cy9WYzZsV1VHVXBPSytlSzFnenp5MTdIdGpyVmpiUzRmL0NYSjVYM3ZQNWVJVWkzbnVsbDlPM1IrM2EyK3RxazNsMGFucExyQzJPbXhkSjVLVkdvRko0K2NZK256cmwrSFJyWVdSWGhwKzgveTVPeDFiUjd6eDNkdUlHcUFmNGZPU2FOVklwUExzRmx0bUl4bWVvVjVjYzlUSS9qNm44bFl6RmIrL2U0UllnWUZNT3FHOWk4TXJzVDM5MXF3ZS9kdUVoSVNMcXFDb2l0Q28ySERoam1FUnErOTl0cEZqOWxjY0hBd3YvM3RiNlhicTFldjVzeVpNMTB5OWdzdnZBQkFSa1lHUC8zMFU1ZU02V3I4OWdRSEIrUHQ3VTFGUlFVQUowNmNjRHMwV3Jac1dhdUIxOGlSSTVrOWV6YnZ2UE9PZXljTXhNYkdNbjkrK3hXRVJVVkZMRisrWExxOWQrOWVaczZjNmZiak5MTFpiSnc0Y1FLYnpVWnhjYkZiMVViTlEwTmJ5eitxYnVqSTZ3R3VYeE96MlV4aVlxSjBMazgrK2FUTGY0dUhEeDhtT1RtWkF3Y09TUHY1K1BpNGZKemMzRnpVYWpXOWV6dFhJamM2ZHV3WUFIVjFkVjAralV5dFZqTm16QmgyNzk3TjNYZmYzYVZqQzhLVlJJUkdnaUFJbDVnTU9YN2FLUHkwVWNUNHp3QkFieTV2Q3BIMFdWUWJDN0RhM1AzbTJFYXQ2U3kxcHJNVVZOa3ZlTlFLVC95MWNWS0k1SytOUlNHL3ZFclJ0UjVLbm5wOUlrc2UvQkdiMVVacVVqRmIvbk1TcFZyQnlnK091anltdGUwQTY3NDhMdjE4ODRNRE94VWF5V1JOSVliTlpxTlhxQ2ZQTHAzTWtnZTNFUkhqdytqSmJRY0tOaHQ4OTlGUnZ2MGdWUnBIcTFQeSs3Y204Zm1yQnpsWFhJZkZZdU9mZjlqTlE4L1djL092T3JheVUwZW54MG5uWlFWOVhkc04yK3RyVGRMUEdjbWwvR3JDcWs0OUZzRGkxNjlqMnEyeEdPck5iVllDdVdLMTJObzl4bVRzWEZXRlJxdkFVRy9HWmdPVDBjejhYdzhrZm1nZ2J6eTFpeHR2aTJQSTJON1VWQnJ4OXRPNFBQNUtmbit2ZGphYmpaU1VGTzY0NDQ2ZVBoWEJEVlZWVlh6NDRZZHU3MTlTVXRKdStQYkVFMDlJbFZMdDBldjFiaisyeVdScWZ5Y2dQRHljb0tBZ3pwOC9EOENSSTBlWU9IRmloNmRLWm1WbFVWZFhCNENmbjErYmdVbFg2Y2pyQWE1Zms0S0NBaWt3Q2drSmNSa0VtVXdtS2VRQmlJeU1iRFV3QWxpelpnMUdvNUhISG52TTVmMjF0YlZrWjJjRG9OVnFHVEZpUkllZWh6c0dEQmpBNnRXcnVldXV1eHlteFFuQ3RlU0tEWTIrK2VhYjluY1NoQzZ3TmRmTTZnem5EK056NDVRczZOZTVEL2d1V1UyUS93V2MrUUdYUzdvcmRCQzFDSHJQNjdySEZDNGJPbVVBNGQ3akNQY2VCNERGYXFUQ2tIdWhMNUs5d1hhRHBjN3Q4VXlXT2tycVVpbXBzMWZteUdVS2ZEVjlMMHhuaXlOQUY0OU8yZk9OSFFlTkNXYkc3WEg4dUNvTGdPOC9QY1p0aTRaMDZXUGNOdmovc0ZvNi9zM3IzMyt6M2VGMmZtWWxMeS82bVFHamdubjlQODdsNzlVVlJ0NS9QcEhETzR1a2JWcWRrcjhzbThhUXNTRkV4UHJ5d24xYnFTNDNZTFBhK09MMVEyUWtuK094bDhiaDVlczZwR2pwM3djNzkwMm5POU9nbWxjYVhZbWFUOGxxM3V1cU9hMkhTdXFkdEhWRkp0VVZSa3FLYXZId1ZQSFRkMW44OE9reGJsd1l5NU92T1ZjMFhPbnY3OVd1c0xBUXE5VktjSERYTFJ5d2VQRml0NmNYdFJWb0JBWUd0bm1zeFdLaHNySlN1cTFVS3RzTVA1cFBQYkpZTE8xV1FIejExVmVVbDVjRDhNd3p6N1M1cjhGZ1FLMVdNMkxFQ0FZT2RCMTZMbDI2RkFCL2YzL3V2LzkrQVA3di8vNVBxZ3E2bU9tQlhXMzQ4T0ZVVmxhU241OFAwR1pBMFo3VnExZVRtWm5aL280WG1NMW0zbnZ2dlhiM2ExbDlkZkRnUWVubm9VT0h1bitDUFNRdkx3K0FvMGVidnRTSmlvcWl2cjVldXEzVDZaREpaQnc1Y3NRaGNCbzFhbFNyNDlwc05veEdlOFZyYTlNOUR4MDZKUFU2TWhxTjB2Uzd0dnorOTc5SG8zSHZiekxZQXpDcjFVcGhZU0Y5K3ZSeCt6aEJ1SnBjc2FHUklGd3FzMktVbE9sdDdNaDNuQ2F6S2R0TW9FN0c5WDI2NkorUlhBM1J2NE9BQ1pEMUZoaExITyszNkNIblBTamZDM0hQZ0xydEQ2SENsVTBoMXhEa01aQWdqOFlQN1RacWpHY29NMlJKRlVtMXBoSmNCb3d1V0cwV0tneTVWQmh5eWFuWUNzandVQVZlYUxBZFI2QkhQM3cwZlpBaGIzZXNybmIvTXlQWisyTUJZNmFFOCtDZlJxTlV5Ums4TmdTQW1rb2pTeDc0VWRyM3ZRMDNZMjZ3U2xQSm5yNTVnM1RmSzkvTWxDcEVQTHk2TU5CMVE5TFdmRDU5NlFCVlpVMjlxbndDdEN6NVpDcnh3NElBQ0kvMjRlWGxNM2g1MGMrY0w2NlRqanQrdUpTSG5oM3RkaCtjN25JcFFxUE85dG94MUp1NVo5U0tUaDI3YlZVV2U3Y1ZVSnhmUTFWWjA3ZnBYNzV4Mk9YKzU4L1dPMjI3R3Q3ZnExMUtTZ3I5Ky9mdjBqRS8rT0NETGhtbnJkNHhoWVdGYk42OFdicnQ1ZVhGSFhmY1FXaG9xRnRqSHpod2dCMDdkcmg5THU1Y1ZOOTMzMzMwN2R1WCt2cjZObnNsMld3MktRQm9QaVdxdGNxY3RzS3o5b0sxMXJUWGQybnUzTG5zMnJWTENvM2k0dXhMVnJnN1RlNVNLeWtwa2M0VllPREFnUTc5aXR6eDZhZWZTajh2V0xDQVU2ZE9jZml3NDkrN3NySXlLZWg4NFlVWEx1cjFXTEhDK1cvei92MzcyYjkvdjNSNzhlTEZlSHA2T2dSaUFCczJiR0REaGcwdEQyZlJva1VvbGZiUDE2MDFCRGNhalNRbkowdTNiVGFiVzcyOTVQS09mODdwMzc4L0tTa3BJalFTcmxraU5CSUVOOXc5U0VXNXdVWnFTYk01NDhDL2p6WGdyNVV4cEZmSHBzRzB5WGM0alB3VThqNkJraTA0aFFJVkJ5RGxFWWhkREVGVHUrNXhoY3VjREc5Tk9ONmFjS0o4cHdCZ3ROUklBVks1UHBOS3d5a3NObmN2L0czVU41eW52dUU4aGRWN0FWREt0ZmhyWXduUXhSR282NGUvTGhhVnZHdFhJM0hGMjAvRFIxdHZjYWpHOFBLeFQ2V3JQTzlZTXArZldja1hyeDlpNXAzeDNIUlBQNGY3d3FOOTJsMDlyWGVrZDZ1TnJNME5Wa29LYTZYYllWRSt1S3BFRDI2Mm5IcFJYaldmdjNhUWxOMk8vVVNpQndidzNBZVRDUTczY3RnZUdlL0hHeXRuOCtydmZpYjNlTG4wSE4vNTB4NDJmSDJDZTU4ZXdjaEpZVzAraDlhcWFGb3o3OEVCekxsL1FKdjdXTXhXR3BwTiticnppV0hjczNoNGh4N0hYWlZsQmw2NGR3dmpidXpEVGZmMkp5VEMvaHJWVlp0NDgrbGQwbjVQdkRMQjZmWHJqTUs4YXFmM3B6VXl1UXlMMlNyZHZscmUzMnZCcVZPbmlJMk43ZEl4TzlNYnhsM2w1ZVhzMmJQSFlhcU9XcTFtM0xoeGhJYUdjdUxFQ2JLenMwbElTTGdrMDVOY1dibHlaWnVoVEdWbEpjdVdMWFBhN21vYnRCM1VQUHJvb3hpTlJyS3lzaGc4ZUxERE5LQ1VsQlFwREJnNmRLaERsWWc3L2FJS0Nnb0E4UGIySmlRa3BOMzlXK1B0N2UweTNMTFpiRjAyYlduWHJsME90M1U2WFllYm5GOXNmNlB1Y3VUSUVhcXFxaHkydGZiYzVISTVOVFgyaFNsc05wdkQrOXdZZUhsNGVFaXJ3WFZFWjBLajBOQlFxYUpLRUs1RklqUVNCRGZJWmJCb2hKcC83amVTVjlsMFFXR3h3YklVRTM4YXJ5SFNwd3NyTkJRZTltcWlnT3NnNXgwd2xUdmViNjZCazY5QldTTEVQZ1hLenBkYkMxY3VqY0tiVUs5UmhIclp5N3V0TmpPVmhsT1U2elB0MDlvTTJSak5WZTJNMHNSc05YQ3VQcDF6OWZhVnJHVEk4ZGFFUzMyUkFuVHhlS3E2YnVwSDR6UWhBS1hLM210R28xTTZCRFVhblpKNUQ5b3ZpS3Nyakh6eCtpRXF6K3RadlN5TjhUUDZTUGMxN3R1ZVY3NmVTV0J2MTBIWXVUTjFMSnIyZzNUN2paVTNTVUZXWGJVSlR4L0hubERmdkozQ3VzL1RzYmlZK3BaM29weEhiMXpUN3ZrMGw1MVd4a3UvM2M3Z2hCQmUrbXFHMjZ0NGRZVzZHc2V3c1RzcnRUNTVjUi9GK1RXcy9lSTQ2NzQ2d2JnYiszREx3NE1JN08zQjBiMW5wZjFzMWpZR2NhRzFzQ1dzcit2cFJTT3ZEeU4rV0JEQllaNEVoM3ZSSzh5VFhtR2VLSlQyditWWDAvdDdMU2dwS2VueWZpWmROVDJ0dWNMQ1FwS1RrMGxQVDNlNm9EZVpUR3pmdnAxaHc0Yng0NDgvVWxkWFIxcGFHaEVSRVNRa0pEQmd3SUEydzRrWFhuaUI0OGVQTzJ5VHkrWHMyclZMQ245ZWVPRUZNak16cFZYSkd2bjYram8wY2U0SisvYnRJekV4a2IxNzl6Smx5aFRpNCsycktHN1pza1Y2cmZyMTY5ZWhxVVVORFExU2svREdLcVBPY3JVcWw5bHNadTNhdFhoNWVURnIxaXlYNzA5QlFRSGJ0bTFqN3R5NWJRYUFSVVZGVW4rZXJxUlNxZEJvTkE2VllUS1o3S0lheHJmRzE5ZFhDbVVhcHl1Qy9YYzdNVEhSN1hIa2NybkRsRTFYR3FlL0taVktIbi84Y2RhdVhVdEJRUUhUcGsxRG85R3dlZk5tZXZmdXpjTVBQOHk3Nzc0cjdkK1owTWpiMjV1elo4KzJ2Nk1nWEtWRWFDUUlibElyWVBFWU5hOG5HVGxYMy9SQnoyQ0dwWWRNUEQ5QlE0Q3VpeThDQXNhRDk2ZVE4ejZVL2VKOC8vbGRVSjBHY2Y4RC91MnY2Q1JjM2VReTVZVitSWEUwZmpTdWF5aHRDcEgwMmRRWUM3RzVPYVhOaHBWcTQybXFqYWZKcS93WkFLM1N2U2FqN25BMTNlaWpIeGZ3MCtwczltOHJjTHF2cnFaQnFqeVN5Mlg4N3pPT3F4dzFyd2I1ODlMSlJNYTVYbks0Tlo3ZWpoK2c5ZlZtdkh3MVZKWVplR3o2R3ZxUDdNWDAyK0tZTUNzU2hWTE80REhCclBsWDAxTHh2VUk5T1Zmc2Z0K3BSbDQrYW1xcm02Wnp6SHR3UUp1QlFuaDB4MExpOXFxdkFQUXRwcWFwMVFxSHlxT09VS29WVXZBWE15aUF2MzEybzNTZnVjSEtIWThOeFZCdkpqV3BHSnZWeHI1dEJSemRWOHlMLzVydU1JN0dvK2tqaWxxamNCZ25Jc2I5MzhNeFV5TDQyNys4Q0lud1l2bGJ5UnpZYmwrWmI4WWQ4VXlZR2RucWNWZlQrOXRaOVhseGJNN2QzUDZPbDRHeXNqSzh2QzYrTXEyNS9mdjNkeWlnYUUxRlJRVW5UNTdrMkxGamxKYVdPdHdYRUJEQWhBa1QyTGh4bzdTdHJLd010Vm90TlVNdUxDeWtzTEFRUHo4L3hvMGJ4L0RodzZXcE95MnRYZXZZMjBxbFVqbjE4ZG04ZWJNMGRxTmYvZXBYYlQ2SDVsVkNqUUZaODZYUG02OVkxbnpmdGxZeWF4NncyR3cycVYvUXVYUG4rTzY3NytqYnR5K3paODkyQ05kYVB1LzJLbnlhTjJmdTE2OGZCb1BCclNsNkxjMmJONDlodzRZNWJLdXZyK2Y3NzcvbjlHbjczeFM5WHMvOCtmTlJLSnFxejR1TGkxbTFhaFVtazRubHk1Y3plZkpreG84Zjd6Uyt6V1pqMjdadExoL2JuYWxqelVQTHh4NTdESC8vcHRVbEJ3d1l3TFJwMHpoKy9MajAreEVRRUNDOWQ1MWQzVy9hdEdsT3orWEJCeCtVZ3RibTQrN1pzMGVxSEFLWVBYczJJMGVPYlBVNXlPVnk2ZmRHclZhajBXaWs0K1Z5T1RxZFR2b2RIamx5SkFxRlFub2ZRa0pDeU0zTmxZNEZ4NHFtemxTRmVYdDdPNXkvSUZ4clJHZ2tDQjNnclpieFZJS0dOL1lhcVRVMWZZaXBOTmg0LzVDSlp5ZW8wU203T0RoUytjS0F2OEs1N1pEN0FaaHJIZTgzbGNQeEpSQXkyOTRUU2RGOUZ4RENsY2RURll5bktwZytQcE1BYUxEV1U2N1B2akNsTFpzS1F3NW1xL3ZsM1lZT1ZDNTFWa1dwdnQzVnM4d04xamIzTVJsY0J4NUxIdnl4MWVscGYvOXlCZ3FGVEtvc3FhMDAwaXZVa3pXZkhjT2d0NGNjaFRsVmpMOFFOSXk2SVp6Ykh4M0M2bVhIdU9tZWZqend6RWp1SGYydE8wL1J3ZU92VE9CY1VTMnJQazdqeG9XeGpKL1JlcEFCOE1IbVd6cjhHTVVGYlgvWWJiNXlHc0NuTHgvZzA1Y1BkUGh4QUY1ZmNSTURSdllDN0ZNUFIxNXZuNDVsdGRqNDB4MmJpQmtVd05OdlRLUWdxNUl2WGp0RVFYWWxkejArRExuYzhYM3g4R3lxZHBJclpOSTR6WTJiRVVsRmFkTVV4aDFyYyt6SGVxa1lOejBTdnlBdGdiMDlwT295LzJZQlMzbEpQUVZabFJUbFZWT1VWODJadkNycDU3OS9PZjJxZW44N3kxTG56ZG5xSytQYjlZYUdCcmVyZ3R6VnVDVDR4ZGk4ZVRNcEtTbE8yMVVxRmVQSGoyZkNoQWxPVTNZaUlpTDQzZTkrUjJabUpvbUppVktGUTJWbEpWdTNibVgzN3QzTW16ZVB1TGc0UWtORFNVaElBT3pWSEU4Ly9iVERXREtaekdueG1FY2VlY1NweXFtK3ZsNGE1MkthUmJ2TDE5ZVg1NTkvWHJxZG01dkxUdnY3QXdBQUlBQkpSRUZVZmZmZHg5R2pSMGxNVE1Sb05GSlNVdUowZ2Q4eXhHcytoaXZOdzRPb3FDZ2FHcnFtZDF0cGFTbXJWNjkycUlZcEt5dERyOWM3aEplVmxaVlNvMmFMeGNMUFAvOU1YbDRlOCtmUGQxaFZMU1VsUmFxSWFzM3AwNmV4V3EzMDdkdTNVK2Zja1NiZVhVMnIxZUxyNjB0VlZSWFIwZEZPZ1ZITDMwZUZRc0c1YytjQWV6ZzFhdFFvS1ZUeTkvZG4wYUpGVW1BM2FkSWtrcE9Uc2Rsc0tCUUtJaUlpU0VwS0FwRGVpOGJRcUhtZzF4SGUzdDZkbWdvbkNGY0xFUm9KUWdmMTlwVHh4R2cxYis4MzB0QnMra1JSalpXUERwdDRPa0dEc2p0NkNmZTYwZDd2S091ZlVObXlnYXNOU2paQlZRckUvd2w4THYvVk5vU2VvWko3RU9JNWpCQlAremVtTnF4VUdRcWsza2hsaGl6MERXMDNGcjJTblczajRscXVrT0VUb0tYaW5EMkVxSzR3VW5hMm5pM2ZObjNRdnZuWEE2VW0zQUIzUFRtY0NUTWppUjVvWDRtdXM0MmVBYWJkRm9mT28vMy9MRGVZTEh6OHQvM3Q3dGZvcVg4NHJ3VFdVbGMyd2RhMk1rMXd5N2VaNUI0dkovZDRPWHMybnVLT3g0Ynk1dXJaN1A3dkthWXVpT0hZZ2FibS95cTFBclcyL1EvM3R6dzBDTEJYODhnVk1pazA4dStsazU1M2JiV0preW5uT0oxZFNWYmFlZW5ZZjcxNjBIbkFDNHBQMVJBN09QQ3FlWCt2QlRhYnJWdW0yMXlzc0xBd2g5QklvVkF3ZlBod0prMmExR1psbEV3bW8zLy8vdlR2MzUrY25CeDI3ZG9saFVjTkRRMVNiNTZvcUNpaW9xSUExeFVqcm5yd2ZQdnR0eTZuMnJSVjBlSnE3T2JObE52YnR5M256cDFqMWFwVjZIUTZyci8rZWhZdFdzU09IVHNJQ1FseG1FcWtWQ283Zk5GZlZHUmY3ZEREd3g0Y3Q5WlV1Zm1TODY3dWIxN2hkUFRvVWJaczJlSXd4UzhtSm9aYmI3M1ZLZFFhT0hBZ0FRRUJmUC85OTFMQWxKZVh4K2VmZjg3OCtmT2w5KzdJa1NPdFBnZXIxY3FPSFRzNGNPQUFIaDRlL09ZM3YrbHdWWjNSYUhRSWpVd21FeWFUQ2JWYTdmTDUybXcyaDVERTFUNHFsZnZUbUsrNzdqcG16cHpKaVJNbnlNL1BwNkNnZ01qSXBnQzlNVmhySkpmTHBkQW9MTXo1Q3dPWlRNYjgrZk01ZmZvMGNybWNRNGNPQVJBZEhZMWNMcGZlOThhVkJodERvOVlxOU5xalZxdWRwblFLd3JWRWhFYUMwQWx4L25JZUhxN20weU1tbW44NWtsRm01ZXMwRXc4UDc2WVBydW9nR1B3UE9Mc0JUbjBLbGhiZmVoaUs0ZGdmSWV3MmlId0k1SmQyQlNuaHlpTkRqcDgyQ2o5dEZESCtNd0RRbTh1YlFpUjlGdFhHQXF5MnprMVZha3ZqQlhqTFhqUlAvZU02NlVLNHdXVGgxZC90SURXcEdBRGZRQzN2YjdnWm53RFh5KzllRExWR1FWQ29weFFhbFpYVXMyVkZwbFMxNUJPZ1pkWmRqczIzRlFxWkZDaGNMQzhmOS81dVdNdzJLUnh4eDZVT2pWcnJMV1dvTjZOU0syZ3dXVERvelh6emRncmJmOGpoLzMwNUhZVlNUbmxwMDZwbGZrSHV2YisvbXJBS2dBODJ6U2U4bFNscjZRZEsrTWVUTzlzZFMrdWhwRStjSDVGeHZ2UUt0MWNBWEMzdmIyZDVSR2N4TWV4djNUWitWMHBLU3BJdWdpOUdWNitxMWE5ZlB6WnYzb3hXcTJYWXNHR01IVHUyd3hmOHNiR3h4TWJHY3ZMa1NYYnUzTW1RSVVOY1ZsWE5uei9mYVp0R28ySGZ2bjBPQWNEa3laTWRRcEtlZHVEQUFheFdLM1YxZFd6WnNvWGs1R1J1dXVrbUlpSWlIS3B2bWxmbXVHdnk1TW1zV0xHQ3lzcEtkdTNheGJScDAvakRILzdndEYvTDZWMnVsbmpYNi9WczNyeVpqSXdNaCswalI0NWt3SUFCbU0xbWw5TVpTMHBLZU9DQkIvanZmLzhyTlZPdXJhMWx4WW9WM0hERERVeWNPSkd3c0RET25qMkxXcTEyV24xT0xwZHo5dXhaYkRZYmRYVjFyRnUzam52dnZiZEQwNnhTVTFNZFFvK2FtaG8rL3ZoanBreVo0dkwxcUttcFllblNwZEp0Vi91NDBuemx0cGFPSHovTzl1M2JxYTJ0NWNTSkV6ejQ0SU1FQmRsWG4yelpFRnVoVUhELy9mZXpiOSsrVnB1WHE5VnFZbU5qMmJoeG96UlZiY1NJRWVUazVFalBOU1FrQkt2VktsVXlkYmJTeUdReWRUcHdFb1NyZ2ZqdEY0Uk9HaE9xb0V5dlluV0c0OFhXM2lJTEFib0dGdlRyeHNDbTk4M2dOeG95MzRTYWRNZjdiRllvK2c0cURrTDhuOEVydnZ2T1E3Z3E2WlFCaEh1UEk5eDdIQUFXcTVFS1ErNkZ2a2habE5TbFhwTHpNT2pOdkxsNGx4UVl5ZVF5bm41allvY0NJNXZOUGkycTBaZDdicGQ2d0pRVTF2Szc2VTNOak5WYUJTRVJYbVFkdFZlamJQMDJrOHpVcHNxVU8zNDNGRzBybFNJZFhmSEtsYmZYek8yeWdLS2pFcVpHZExxS1p2Ty9UenBNWld1dFFtamhJNE9aT0xzdm43OTZrSU03Q2dIUWVhb0lDckZYQUp3dmJncU5Bb0l2YnRXK29yeHE2VDFaOUZmWC9kNTgvRFhjK3R2QjlJbnp3NytYanY5N0o0Vkhsb3dsMUVYajdDdjkvZTBzaFdkdGo2M2MxVkZhclphYW1wcE9MZDFlWEZ6TWwxOSsyUTFuWlEraDdyNzdidnIwNmRQcUJhdS92ejlQUFBGRXUyUDE3OStmZnYzNk9Vemw2V2hWVDF2N3IxKy9Ib0RJeUVqdXYvOSs3cnJyTHBlclcrM2V2VnRxdUQxNDhHQW1UWnJVb1hOb2FjNmNPWVNIaDdOcjF5N3E2dW9vTFMybG9xS0NpSWdJaHo0eW5lbFpGUjBkemNDQkF6bHg0Z1NIRGgxaXdvUUo2SFE2aW91TEtTa3BJUzR1enVXNFZxdVZVNmRPb2RWcXBVcVh5c3BLY25LYUFsMkZRc0gwNmRPcHI2L24yMisvWmRDZ1FkeHlpK1AwMG9LQ0F2NzczLzhTRUJEQTNMbHo4ZlgxbGFxS2JEYWJGRTVGUmthU25Kek0xS2xUMmJwMXE5UDV6SnMzajg4Kyt3eVR5VVIrZmo2SmlZbHV2KzVXcTlYbFZNdTZ1anFwbDFiZnZuMUpTVWtoSmlhR2lJZ0lsK1BZYkRieTgvUHg4ZkVoSU1EMTN6S2owZGptZWRUVzJsc3NHQXdHVnE1Y3lVTVBQWVNIaDRmVDc1bGNMc2ZUMDVNYmI3elJhWnlHaGdhT0hUdUd3V0JBclZhVG1tci9UTktyVnkvaTQrUDUvdnZ2cFgzNzlPbmpNSFpuUTZPYW1ocVhRYUlnWEN0RWFDUUlGMkZXakpJeXZZMGQrWTRscTV1eXpRVHFaRnpmcHh2L2lXbkRZT2piVUxRS1RuOE4xaGFWQXZXbjRPaFQwT2MraUxnSFpKMzdENlVnS09RYWdqd0dFdVF4RUlDMUp4L3M5c2NzTGFybGpjVzdwR1hMQVpSS09aKzNNYVdvMGQrL21rSGdoU0NpWlRQbjVsUEx6S1ptalRIbE1sUnFoVU5nMER3d0NvbndZdGJkbDJjQTJ6THNNZFNiWFRZWjd5NE5EWTdUQ2xxYm5nYjIxL0dGajZlU3RDV2Z6MTg3eUtLL2pVVjJvWmRSWVc2VnczNWRwWGRmYjM3MTU5RkVEL0RIMjAvRC95eTBYeVJaTERZVy9HWXdKb09GRngvK2lZemtVcDY3Wnd0Ly8zSTZVZjM5MnhuMTB1bnA5L2RLNGVQalEyMXRiYWRDbys0V0ZSV0Z3V0RnalRmZXVPaXhubm5tbVV0eThacWZuKzl5dThGZ2NLaTBpWWlJa0lLQTl0VFcya1BJbHRVNE1wbU1FU05HTUdEQUFINysrV2ZLeXNvWU90USt6Yjc1Q2x5TlU0MDZhdFNvVVp3NGNRS3oyVXhPVGc1RGhnemg0TUdESER0MkRMbGN6alBQUE9Pdy82bFRwOWkwYVJNR2c0SG82R2p1dWVjZXdMN3Mrcng1ODFpelpnMit2cjRzWExoUTZqTUZrSjZlVG54OFBJTUcyYWZObXMxbU5tKzJONUl2THkvbnA1OSs0cUdISHNMWDE1ZGR1M1l4Y2VKRVJvOGVEZGhEbzZpb0tFYVBIdTB5TlBMMTlXWEdqQmxTeUxObnp4NWlZbUpjVHQxcUtUazVtZXBxeHg2QUNvVUNxOVdLajQ4UFE0WU1ZZCsrZmV6ZHU1ZTllL2N5Y2VKRVJvMGE1YkQvMmJObldiMTZOZFhWMVl3YU5ZcWJicnFwM2NkdGFlalFvWncrZlZvS3phcXFxbGl6WmczMzNudXZVNk5xbVV4R1dsb2FaV1ZsVkZkWE8vU09xcTZ1WnYzNjlXZzBHb2NlVmRPblQ2ZXNySXlzckN3QWdvT0Q4Zkx5a2xaTmc4NVBUNnVwcWVueW5tbUNjQ1VSb1pFZ1hLUzdCNmtvTjloSUxXbjZENTROK1BleEJ2eTFNb2IwNnNhd1JpYUhpTHZ0SzZkbHZRRjF1WTczMjh4UXNCeks5ME8vUDRPdVQvZWRpeUIwa1ozcmN2bjgxWU1PSzA2QmZhcGFldzJ5QVN6bXBoQ2pwc3J4VzArZFY5UFVsZWJMekRmMm1ta3RMUGpOWHhKUXFhK3U0TFhCYU9ITzRmKzVxREhXWkR4QWc4a3htR3MrUGEyOUNwMW43M0s5TXRjdi84M2psLy9tdFhyYzRJUVFYdmxtWnF2M0sxVnlLWGp5OGxHejRPRkIwbjJOcTVuVlZaczRsVkhCdjE0OVNFYXlmVVVySDMvTlJWYzVDVDBqSkNTazA2c2JlWHA2U2hmdllBOE5JaUlpbkM0d2JUWWJ5Y25KMHUzbXgvU1V4WXNYdDNsL2RYVTF5NWN2QitEZWUrOTFLMVJUS0JTOCsrNjdiajIrcTRDakxiLzYxYThJRHc5dnQwTEsxZjNwNmVta3A2ZTcyTnN1T0RpWTMvNzJ0MDdiUTBORHBaOUxTa3JvMTYrZjFOOG5NakxTYVVwaldGaVkxR01uTHkrUHlzcEtLYkFhT0hBZ0pwT0pmdjM2b2RQcDZOMjdOK0hoNFZJUG5VMmJOaEVVRkVSd2NEQ2JObTJTVmdDVHlXVE1uR24vbXpWeDRrU2lvcUlJRHcrWEh0UEx5NHRiYjcyMXpkZGsrUERocEtXbFVWQlFnTlZxWmYzNjlTeGF0S2pkSmVRTEMrMlZuYzNQMDgvUGo1dHZ2aG05WG85Q29YQjRYUWNPSE9nMFJtQmdvRFRGTVQwOW5lblRwN3NNWUJZdlh1eHk5YlJHTTJmT3BMQ3drUFBuN1YvS05GWk5OWWFFZ1BSOERoNDgyT1l5OTgycm1zYU9IVXQwZERUZmZmZWRWSWszWk1nUUFJZHBlUmNUR2wwcFZaZUMwQjFFYUNRSUYwa3VnMFVqMVB4enY1Rzh5cWFMVllzTmxxV1krTk40RFpFKzNkRVp1eG5QR0JqK29UMGdLdm9PV3ZhZnFjMkFJNDlCMUc4Z2RBSFF4U3U4Q1VJWHNWbHQ3RnlYNnhRWWRWYloyYVp2R0QyOFZBNHJwNVVVTm4wNzd1MW4vK2E3My9BZ3B6SEczdGlIaEtrUmZQQkNFalB2NnVkeW4rYis4ZTFOOU8zblhxWEsxVkF4MG55bE9vVkM1bEROMVZOQ0lyeGFYWVVzZWxBQWFmdnNGeUovKy9VMmFpcnRGeDY5d2p6NWYxOU14OGUvN1NYV3I3WDM5MG9SRlJYRm1UTm5wQXZGanZEeDhXSFdyRm1BZmNwT2NuSXlOVFUxREJnd2dLbFRwMHE5ZE14bXMwTm81R3JxVENPNVhON214WHhIS3FKYVc3SWVrQzdRVzF2WnFiR1pzRUtoSURnNHVOMkE0V3FiZ21NMm15a3BhV3F5cjlmck9YNzh1TlEzcUgvLy9rN0hxTlZxaGd3WklyM1hSNDhlNVlZYmJwRHVIejU4dVBSelkwUG1MNzc0QXFQUmlNbGtZc1dLRmNUR3huTHMyREZwdi9Ianh6dUVSTTEvYnVTcTJYUkxzMmJONHZQUFA4ZlB6NCs1YytlMiszNkNQVXc3ZnZ3NFk4ZU9aYzJhcGluWmpWVktaODZja1VLYzRPQmdnb09EblFKWWxVckY0TUdEU1VsSndXZzBrcEdSMGFsL2EwcWxrdm56NS9QVlYxOWh0Vm9aT1hJa0NRa0pVazhpYUpwQzV1Zm41ekkwMG1xMWpCNDlHcFZLeGU3ZHU0bU9qdWJHRzI4a1BUMWRxakpTcVZRTUcyWmY4S041dU5UWjBLaTR1TGpUcTlZSnd0VkFoRWFDMEFYVUNsZzhSczNyU1ViTzFUZjFHakNZWWVraEU4OVAwQkNnNithZ1JxYUV2citCZ0FtUTlTYm9peHp2dHhvaDl5TW9TN0t2c0tZSjd0N3pFWVJPS0MycXBhSlVqMStnbHJyYUJvZnBaYTMxaEttck5uSC8ySlV1eHp1ZDB6VGxLYkMzQjRkM0ZpR1RRNFBKeXFxUGprcjNCWVhhTHdxVmFvWFVyQm5zWWRKakw0MEhJR2xyQWR0L3lHSDRkYUg4OGQwYldtMXNyTllvV3UxOTFCMjZvdC9PeGREWE5WVnN0V3lDN1JmbzNnVm9UWlZKcWhCVEtHUlNpTmVhOXU1dnk1Q0VFQ2swYWd5TVF2dDY4K0xuMDltM3JZRHhNeUtsNlkydVhHdnY3NVZpNU1pUnZQZmVlMUkxUjJlZFBIa1NtODJHeVdRaUp5ZUgyYk5udDdydm0yKysyZXA5UTRZTWNkbVl1dEdqano3cTlqbTUwN2ZvN2JmZmJ2TitpOFhpVnZWUVl5UHdsajJXamg0OXl1N2R1d0g3UmZ0ZGQ5M2wxQXVvcUtpSTlldlhTMVU2MDZaTmM2cGFhVHpHbmRDc3ZyNWVhdGl0VUNqYW5aN202djZ2dnZxSzB0SlM2YlpXcTVYQ29NWVY2bHdaT1hLa3RGOWFXcHBEYU5TU3Y3OC90OXh5aTFUbFVsZFh4OUdqVGY5OTZkdTNMNU1uVDI3ejNOM1ZxMWN2YnIvOWRxS2lvdHdPUUlLRGd3a01ER1RBZ0FFdTcyKyt1bC96aXArV2hnNGRLdTJibHBiV3FkQUlvSGZ2M2t5ZlBwMWV2WHBKUVV6ejZYT05RVmhzYkN4K2ZuNzA3dDJia0pBUWxpMWJCdGdyQXh0Zno5allXSUtDZ2lncksyUExsaTNTR0tOR2paSld6T3VLME9qa3laT2RtcEluQ0ZjTEVSb0pRaGZ4VnN0NEtrSERHM3VOMUpxYWdxTktnNDMzRDVsNGRvSWFuZklTVlBoNEQ0TGhuMEQrWjFDOEFmdGt1V2FxamtES0lvaDVISUl2N3NPMUlIUzExeDdmU1lQUnd2KzhmVDFoVVQ1Uy81bk95bXJXbHlpMHJ3K0hmeWxpODM5T091MFhPeVNRQnFPRk41N2M2VERkYW5CQ0NINkJXcXJLREZJNGtwcFVmRlhVNnFrMEN2N3Z3RjBYUFU1dFZWTlZtRnJyK0xIaXk4UTcyajMrNXpVNWZMaGtyM1RiTDBqSFBVOE5aOXlNU0xkWEhITlhkYm1CVXljckhMYkZEZzdrYjU5TlErZXBZdm1ieVN4L001bW4vbkVkaytaRWRlbGpDOTBySWlJQ3VWeE9hV2twd2NHZC8xTGs4T0hEMHM5UlVWR2RicHg3cGZQMWJWcU5NRDgvbjZTa0pPbTJVcW5reUpFamhJZUgwNmRQSHdJREEwbExTMlBMbGkxU1lEUjU4bVRHangvZjZ2anRoV1puejU1bDVjcW1Md1BVYWpXREJ3OW13SUFCMG9wYjdnZ05EWFVJalRRYWpWUzlFaGtaMldwejdaQ1FFRUpDUWlncEthR3Fxb3JUcDAvVHAwL3JVL3pqNHVJWU9uU29RMWdFOW9xWGVmUG11VlVSNUs2NHVMZ083ZCtyVnkrbVRKbmljclUxdlY0dlRVMVRLQlJ0QmtFUkVSSDQrZmxSV1ZuSnFWT25xS3VyNjlTS2RnQmp4b3h4dU4xOENsbmp2N25tRlYydENRa0pvYnE2bW0rLy9WWUtoenc5UFIyYWhEZnZoOVNaMEtpa3BBUzVYTjVxZzNCQnVCYUkwRWdRdWxCdlR4bFBqRmJ6OW40anpYdkRGdFZZK2Vpd2lhY1ROQ2d2eGN3TmhSWmlGa1BBZFpEMXYyQTY1M2kvcFE2eTNvS3lSSWo3QTZnNjExeFNFTHBhWTJWUlNJUVhNWU11ZnFXcDVOMU5GWGRSQS94ZFZwQjQrV3FZYzI5Ly92bk1iakpTSFArdEhQejVOSVU1Vlp3cmJpcWREd3p4d0xPTHc0eUxNWFZCYkx2N1dNMVdsOXU3NG5rMGIyRGRrZkZ5MHN0WStjRlJhU1cxUm1VbDlYendsNzE4L09KK1Jrd01aZUxzdm95N01SSVA3N1pYcERRMys2TmJWVzdrM1Q4bmNqcTdrb2VlRzBQczRBQzJyY3BpMWNkcDFMV1kramhzUW05OEFyUWNPMUFpQllhZTNsZkgrM3N0a2Nsa2pCdzVrb3lNakU2SFJqazVPZEowTGtDNm1KNDJiWnJMSnJodFZUWDFWRVB1d01CQUtaQnByRkJxYjl1eVpjdmFuQUpYVjFmSDBLRkRPWFBtRE9mT25hTzJ0cGJVMUZScDFTcU5SaU5kc010a01tNisrZVpPVjZGVVYxZXpmLzkrRGg4K0xBVlFZQTgzZnZubEYzNzU1UmNDQXdQcDM3OC9Bd2NPYkhVNTlrYU4xVWM2blk3cnI3OWVtcjRFVFZVMXpWZWphMjdZc0dGczI3WU5zUDh1dUFxTlRDWVRtWm1aSERod3dPVlVxb2FHQnI3NDRndEdqQmpCOE9IRFcxMTE3R0kwbjlybGlxK3ZyME1JMk55aFE0ZWt3R2JBZ0FIdGhrQ0RCZzBpS1NrSm04MUdlbm82WThjNnJrNzU2YWVmZHVETW16UnZwdDZSWU9mY3VYTjgrKzIzRHRQcHBrMmJobEtweEdhelVWVlY1YkJ5WE1zbTdPN0l5TWhnMUtoUkxrTTNRYmhXaU5CSUVMcFluTCtjaDRlcitmU0lpZWFmUXpMS3JIeWRadUxoNFpmd1lzUnZOSXo4RkhJL2dITS80MVIxVko0RUtjY2g5dmNRT1BIU25aY2dYRkJaNXR5SEkyWlFBTDNDbkQrNC91UEpYYWpVenFtcjFlcjZBLyt4QXlXY085UDBZWHJRNkdDVUtybTBXcGVubDRyb2dRSDg2cytqK09yTnd4ellmbHJhVnlZRG04Mit3dGJMaTM1MldCR3N2WjVHejl4NmNkVlJIZlhVUDY1ejJsYWNYNE5TTFVlalVWQldVcytQcTVvdWxOVGFqbFZPbkMrdUkyMy9XZFFhSlNxTkFvVmNobHdobzZiS3lQNXRwOGs2MmxUTjFidFA2NnVlV1N3MjhvNlhjeVNwbUwxYjh4MVd4Z1A3VkRhL0lKMVVDV1F4V3ptOHE0akR1NHBRYWZhVE1DV0NHMjZPWnZUa2NKUXFPYnMzbnBLT2ZmN2VyZFEyYTNwZVcyVmsxM3I3d2dBL2ZIYU1reW5ucUs5dG1rYlgrUDRDclAvcUJDTW1ockh2cHdMQTNrUjc0T2pXUTRlcjdmMjltbHgvL2ZXOCtlYWJqQjgvM3FtNWNYdXNWaXZidDI5MzJwNmVuczZKRXllSWo0OG5LaXJLNGI2VzFSTE4yV3cyckZacnF4VW1qVk50TGdldGhTYU5CZzBhSkswSVZsNWV6cUZEaDBoTlRaVldybW8rL2NkbXM3RjE2MWFPSHo5T1pHUWtrWkdSOU83ZHU5WFh3V3ExVWxwYVNuNStQdG5aMlJRVUZEaWNqN2UzTnpFeE1XUmtaRWlQVTFaV1JsSlNFa2xKU1FRRUJFam41Nm9DYWNTSUVmVHYzNS9Bd0VBc0ZndkZ4Y1dvMVdvc0ZndkJ3Y0hVMXRhU2s1UGpjRXhqT0RCbzBDQzJiOStPVnF1VlFrT0x4Y0w1OCtjcEtDZ2dQeitmM054Y2h5cVpSa3FsVXRxdTErdWxsY21DZ29LSWlZa2hQRHlja0pBUS9QMzlPeHhHN04rL0g0VkNJWVVySjA2Y2NIcHNkeW1WU254OGZLaXVybWJZc0dHWXpXWVVDb1hUYTlLb01UVFNhRFF1ZjIrYS95NjRVbDlmVDI1dUxscXRGb1ZDZ1Z3dXA3cTZtajE3OWtqN3VGdTlkT3pZTWJaczJTTDFwd0o3ay9GdDI3YXhZY01HbDhkMHBFb043S0hnb1VPSGVQYlpaenQwbkNCY2JVUm9KQWpkWUV5b2dqSzlpdFVaRFE3Yjl4WlpDTkExc0tCZjI5K1lkeW1sRi9SN0RnS3ZnNXozb2FISzhmNkdTc2o0T3dSUGg1Z25RTkc1VW1OQjZJeGYxanV1K0RkK1JpUi9lR3VTeXd2ZjBpTDNsblZ1OVAyeXBpYWtIbDRxQmllRW9GVEorZUg0L1E3Ny9mMDMyem1TZUVhNkhSTGh4V012amVlVlIzL0czR0IxZXR3Ums5cGY0cmc3YVQyVUxOOTdaNXY3ZkxzMHRkWFZ4eUppWEgvajNCcUZVczc3enlXMXZ5T1FNTld4Zk45aXNmSEZhd2ZKU1M4bkw2UGNvV2wyYy8yR0IvSG45eWNUR09KQmRsb1pQNjNPWnZmR1BDbm9hVEJhU05xYVQ5TFdmTHg4TmZ6MkwyTTRmcWhweWtsamJ5SlhVbmFmY2JnOTh2b3dIbnAyREs4OXZvT3pCVFZZekZaZWZHaWJkUC9naEpCTDJyT29wVXY5L2w1TklpSWlHRDU4T0h2Mzd1MXdENW1kTzNkS3pZQzFXaTJUSmsxaTU4NmRtTTFtckZZckowK2U1T1JKeDZtdGpWVTdMUy82R3krbWZYeDhlUExKSjEwK1hsdVZQWmVDeFdMaHdJRURtTTFtaCtrN2pmUjZQVWxKU1JnTUJ1cnI2Nm1wcWFHeXN0Smx3KzJRa0JBYUdob29MN2NId1VhamtlenNiTEt6c3dINzFMTG82R2dXTGx6bzhGcXRYNytlakl3TWw2RUxRSjgrZlZpd1lBSGUzdDdNbkRtVGt5ZFBrcHFhU241K3ZyUlBlWGs1ZS9ic1ljK2VQVXlmUHQycDhzWFQwMU1LSVpSS0pUZmZmRE16Wjg2a3FLaUk1Y3VYT3l6MUR2YjNVcVZTU2NmZWQ5OTloSVdGb1ZBbzJMQmhBOGVPSFdzelpQUDE5V1hHakJtRWg0ZXpiZHMyamg4LzduRC8rZlBucGQ4enNFOWZXN1JvVWF1VlFLNmNQSGxTV2hHdEpZMUcwK3FVTzFjbVRKakErUEhqT1hYcUZBVUZCYXhZNGR5OHYvbDdGaHdjeksyMzNrcGNYSnowT25XRVJxTnhDbnBhY21lVk1xUFJTR0ppb3NNNEkwYU1ZUExreVp3L2Y5N3AzeXJZbjBkaitPbXVwS1FraGc4ZjdySnh1U0JjUzBSb0pBamRaRmFNa2pLOWpSMzVqaCtHTm1XYkNkVEp1TDdQSmY3bkYzZ0QrQXlGN0xlaGZGK0xPMjFRdXMzZTd5anVqK0EzNnRLZW0zRE5tamduaXRYTGpsRlRhV1RPZmYzNTdaS3hkRlVGK08yL0c4THA3RXJLU3VxWk9DZXExVlc5Rmk0YVRFWktLWVo2TTBHaG52ejl5eG1FOVBIaXQzOUo0SlAvdDk5aFh5OWZEWk5tUjNYTkNWNkU5bGI0R2pDcVY2dWh3c3k3NGp2MFdQNjlkRVRFK2xLWVU5WG1mZ05HQlhQamJZNjlOaFFLR1lHOVBkbjBiK2NQOEdCdlRuNzNrOE9aZG1zczhnc3IyOFVORFNSdWFDQVBQVCthcEMwRmJQMDJrNU5IbXFZTTFWWVppWWoxcGJyQ09TanFGZVpKWkx5ZjlML1F2dDY4c1hnWEZlZjBoRWY3Y1BmaTRWS3ZvdCsvT1pILzkvQlBHT29kLzBaUG5oL2Q3bXZTM1M3bCszdTFXYkJnQVMrKytDSmp4b3h4dTJMQllEQ1FscFltM1o0eFl3WkRodzRsUGo2ZXhNUkVNakl5MnJ6SWJTMUVpSTd1K2QrbDFpZ1VDaElURTZWRzA0RERGRHlkVGtkT1RvNUR3TkdjbDVjWGNYRnhEaGZVNWVYbFpHWm1jdkxrU1dscGQ3QlhhN2lxcUVsSVNIQlk2cjJSbjU4ZkV5ZE9kT2hwbzFLcEdESmtDRU9HREtHcXFvb2pSNDZRbXBvcVRXdFNLQlJ1QndJYWpZYVltQmlDZzRNcExpNTJ1Qzg2T3RxaEtxcjVsTFJ4NDhZNXJJaldYRUJBQUdQSGptWFlzR0ZTcGMrQ0JRc1lOMjRjaVltSlpHVmx1Znc5R1RGaVJJY0NvOFp6YWkwMEdqMTZkSWNybDJReUdkSFIwYTJHZHkwRGs1Yk56WnRidkhpeDlIdmtxb0c3UXFFZ0tpcUt6TXhNbDhlcjFXcW40TThWalViRC9mZmZ6OWRmZjAxRlJRVUpDUW5NbURGRE90K1dvWkducHlmVHAwL3ZVS1ZSWFYwZGh3NGQ0dTkvLzd2Ynh3akMxVXFFUm9MUWplNGVwS0xjWUNPMXBPbWJMQnZ3NzJNTitHdGxET2wxaWFjUnFQeGg0TXRRc2dYeVBnWkx2ZVA5eG5PUS9oeUV6b2VvUjBEZStSV0tCTUVkZ1NFZVBQbmFkUncvV01Ldm54M2Q1cjRkWFQxdGNFSUkvL3grRHY5NGNoY0xIbTc5WW1Mb3VONDg5OEVVdnY1bk1pOThOSlhBM3ZhK1I3UHU3b2Rma0k2Vkh4NmxJS3VTUHJHK0xQcmJXSmU5ZFpwUHAzdDI2V1RDbzkyN0NIaHEzbnJwWjZYSytlK0JES1F3cFNQaWhqajNVd2tNOFdEZWd3T1lkVmUvRG84M2NGUXZsNkdSemxORm56aGZKczZPWXM1OS9WMEdjN2M4UEloZk51U1NuMm12WmxDcTVJeTZQb3pKODJOSW1CYUJTdTM2NzZCR3EyVHFnaGltTG9qaDFNa0t0cXpJNUpjTmVVVEUraEk3T0JDcnhjYU1PK09KN3U5UDMvNytSUFgzZC9uZUxIN3RPdXBxVEV5OHFhODBOUkdnLzRoZXZQejFUUDcxeWtGT0hqbUhUQWJYM2RTWEcyNk9jUnJqYW45L3J5YUJnWUZNbVRLRmpSczNjdWVkYlZkc05kSnF0VHo4OE1Pc1hMbVNzTEF3cWRlTnY3OC84K2JOWS9iczJkS3k1RFUxTlRRME5HQzFXckZhcmRoc05ta3FXdVBQamVIQTRNR0RXMzNNeGxYSzNPSE82bW11akJzM0RuQ2M3dE44VzBaR2hoUWFxVlFxcGs2ZDZuRDhvRUdEK09XWFg5Qm9OUGo1K1JFY0hFeG9hQ2dSRVJFdXEwRUNBZ0lZUDM0ODQ4ZVBwN2EybG95TURFNmNPRUZwYVNrVEpreHcyajgwTkpSUm8wWngrUEJoUER3OGlJbUpZZENnUWNUR3hyWVpmUGo2K2pKNThtUnV1T0VHc3JLeVNFbEp3Y2ZIcDBNVk5tQ3ZUS3VycTBPaFVLRFJhQWdKQ1dIS2xDbXQ3aDhjSE16dzRjTTVjdVFJWVAvOWlJK1BwMSsvZmtSR1JybzhKalEwbE50dnY1M2EybHFPSHo5T2RuWTJoWVdGbU0xbXFjOVNSMFZHUnBLVmxZVk1Ka01tazZGVUt0SHBkTVRFeExRNVpiSTlqZStwVENhVFhwUHc4SEFwak9tbzVpRms4eUF1SWlLQ3pNeE02WEZVS2hVZUhoNkVoWVV4ZnZ4NHQvcytlWHA2Y3M4OTkxQlFVTUN3WWNPazdhUC9QM3YzSGg5VmZlZC8vRFgzM01sRkxpSGhJb1NyUUxpRm02S0F0eXBXc1lyUzltZDNwYTEyQzJpM0ZWM2Q3czl0N2RhaXJMdHFwVXEzdG5WWCs5UFNpclVnMmxXZ0NFZ05CQXBJdUlWYnVJUklDRXl1Y3p1L1A2WVpNcGxKeU9ReU0wbmV6OGVEaDh3NU15ZWZ4RE9IblBkOHY1L3ZwRWtNSHo0Y3d6QUMzMGRpWW1MRTlhOVpzNFpaczJaMVNoOHFrYTdHWkZ4dUlyT0l0SXZMQzh1MzFYT2tNcmhSYVlKeEZobFdBQUFnQUVsRVFWUVZsazV6TURBdEdwMnh3Nmd2OHpmRHZyQXIvUDdFWEJqMkdLU0dYNkpWZXE3Vis3OFd0YSsxNXk5bGdiL25qY2tLTzIzSTV6VTR0T2ZTVkk4clIyVUVCUkdHUWF0R0x4aytJeWhVNk9yYzlWNHcrVzhBekgvclF4UXJCM1o5enM3TnB4ZzFxUS9EODYvQWtkQzJ6NnpxYWp4VW5LMmgvK0MwRHEydnR0cU40ZU95emJialNiVCsvODRiOFZxbkhMY3plVHdlbGk5ZlRuWjJkb3NoUUZNdWx3dWJ6ZFlwRFc4Tnd3aGF4ZXR5RFp3Ykt5dTdkQjNzMDZkUGg5VlhWVldGMiszR1pES1JrcElTMGd1bklSeHJTL1BncHNkcGJpcFRmWDA5VHFjejRsNHpMYW1ycXdzMDBXNVlkcjJqVkZWVlVWWldSbloyZHB1UDdmUDUrUHp6enpFTUk2THpvQ00wL0Z3YUFxZXVwR0cwWCtNcGhKMWw0OGFObkRwMWlrY2VlYVJOSzY2SmRFV21GaTRLQ28xRW9zRHBNbmg2U3ozbE5jRnZ0L1FFRTQ5UGQ1Q1pHS3QvdUEwNDlYczQ5a3Z3aGVrSllySkF6cjB3OEQ0dzZSOU44WXRtYUNRaXNkVVZReU1BcDlQSlUwODl4ZXpac3lQdVl5SWlQZGZldlh2WnVIRWozLy8rOThPdW1palNYYlVVR3NWb2lJTkl6NUpxTi9GUWdZTVVlL0I3c2JMTzRJVkNGN1dlV0dXM0p1aC9GNHhmQVNsaHBqUVlYaWg5QTNZdGdacWpVYTlPUkVTa0xWSlRVMW15WkFudnZmZGVTRE5pRVpGdzl1N2R5N3AxNjFpOGVMRUNJNUZHRkJxSlJFbS9aQk9MSnRscDJ2TGpwTlBIaXUwdVBMN3dyNHVLeElFdzdnVVkrTFh3STRxcUQ4R3VSWER5TGZ4ZG1VUkVST0xiZ0FFRFdMcDBLZXZYcjJmanhvMnhMa2RFNHRpR0RSdll1SEVqano3NmFGQURkQkhSOURTUnFDczg3V1hsVGhkTjMzblRjeXdzekxmSHBxakdxZzdBd1dlZzVsajQvV2xqWU5oU1NJanRzdU1TTzVxZUp0SnpkTlhwYVkwNW5VNWVldWtsTEJZTGMrZk9iZldxYWlMUy9WVlhWN05telJxOFhpK0xGaTNTQ0NQcHNkVFRTQ1RPdkYvaVlWV3hPMlQ3M0R3cjg0YkhRU05Xbnd1T3ZlcnZkeFJ1WkpFbEVRWS9BUDF1aTNwcEVuc0tqVVI2anU0UUdvRy9PZmJxMWF2WnNHRURCUVVGekpneEE3czlEajZvRVpHWWNMbGNiTjY4bWNMQ1FtYlBuczBkZDl5aHB0ZlNveWswRW9sRGIreDFzLzZZSjJpYkNiaHZySTJaQStMa0g2MEx1L3dyck5XWGhkK2ZNUVh5dmd2MjBPV2ZwZnRTYUNUU2MzU1gwS2hCUlVVRmI3LzlOcnQyN1dMeTVNbU1IRGt5Nml0WWlVanNsSldWVVZ4Y1RHRmhJZm41K2R4NTU1MWtabWJHdWl5Um1GTm9KQktIZkFhczJPRmlWNWszYUx2RkJJc24yeG5UMjlMTUs2UE1Xd05IWG9heWRZUWRkV1JOaGFGTDRJclpVUzlOWWtPaGtValAwZDFDb3dhbHBhVjgvUEhIN05peEE1L1B4NGdSSThqT3ppWTFOVFh3UnlPUlJMb3VsOHVGMCtrTS9EbDkralQ3OSsvSGJEWXpjZUpFWnM2Y1NVNU9UcXpMRklrYkNvMUU0cFRMQzh1MzFYT2tNcmdMZG9JVmxrNXpNREF0am5yVlYzd0NoLzhEWEJYaDkxOHh5eDhlV2RPaVdwWkVuMElqa1o2anU0WkdEUXpEb0xTMGxLS2lJbzRkTzhhWk0yZHdPcDNVMWRYaDhYZ3Vmd0FSaVV0V3E1V0VoQVJTVTFQcDE2OGZnd1lOWXNLRUNlVG01dExDdmJGSWo2WFFTQ1NPT1YwR1QyK3BwN3dtK0syWW5tRGk4ZWtPTWhQajZCODI5d1U0L0FLYyszUDQvZlpNeVB1ZWY5cWFkRnNLalVSNmp1NGVHb21JaUVqTG9WRWNEV01RNlpsUzdTWWVLbkNRWWc5K24xYldHYnhRNktMV0UwZTVycTBYalB3WEdQNVBZRTBKM2UrcWdNKytENGYrQTd5MTBhOVBSRVJFUkVSRU9veENJNUU0MEMvWnhLSkpkbXhOM3BFbm5UNVdiSGZoOFlWL1hjejB2aDRtL0J6U0o0WFphVURaV3RqNUlGemNIZlhTUkVSRVJFUkVwR01vTkJLSkUza1paaGJtMjJrNk1MRDRuSS9YZHJ0aVUxUkw3RmZBVlQrQm9RK0JKU0YwZjkxcDJQTUlIRjBKUG5mMDZ4TVJFUkVSRVpGMlVXZ2tFa2NtWjF1NGE0UXRaUHZXazE1V0g0alQ0S1hmRjJIOEs1QjZWZWcrd3djbmZ3dTd2ZzFWQjZOZm00aUlpSWlJaUxTWlFpT1JPSFB6RUN1ekIxbER0cTg5NUdIVGlUaGR5U1doUDR4OURnWjlIY3lob1JjMVIrR3ZEOEdKL3dIREcvWHlSRVJFUkVSRUpISUtqVVRpMElMUk52TDdXb0syR2NEcmU5enNLWS9UME1Wa2h0d0ZNTzZua0R3a2RML2hnZU8vaHI5K0IycFBSTDgrNlRBV3N5UFdKWWhJRkZqTllhWWVpNGlJU0kraTBFZ2tEcGxOOE1CNE8xZW1CNzlGdlFhOFV1VGkrTVY0NjR6ZFNQSVF5SC9KSHlDWkxLSDdxNHBoNXovQTZiZnhSMkhTMVNUYitzUzZCQkdKQXIzWFJVUkVSS0dSU0p5eVcyREpaRHU5azRJN1k5ZDU0TVZDRnhXMWNSeTRtS3orcVdwam40UEVuTkQ5dm5vb1dRRjdIb1g2czlHdlQ5b2xPMlZpckVzUWtTam9sekloMWlXSWlJaElqQ2swRW9sanFYWVREeFU0U0xFSEIwZVZkUVl2RkxxbzljUnhjQVNRT2hyeVg0YnMyd0ZUNlA0TE82SG9BVGo3UWRSTGs3WWJsbmtyaWJhc1dKY2hJcDBveVhZRnd6TG54cm9NRVJFUmlUR0ZSaUp4cmwreWlVV1Q3TmlhdkZ0UE9uMnMyTzdDRThjejFRQ3dKTUNRSlhEVjAyRHZIYnJmV3cwSG40VjlUNEs3TXZyMVNjU3M1a1FtOXZ0R3JNc1FrVTQwb2QvWDFkTklSRVJFTUJtR0VlZERGVVFFb1BDMGw1VTdYVFI5eDA3UHNiQXczeDZib2lMbHFZS1NuMEw1UjRUdFoyUkxoNkhmZ2F5cm8xNmFSSzY4Wmk4N3p2d1h0ZTV6c1M1RlJEcElvaTJMaWYyK1FlK2txMkpkaW9pSWlFU0p5V1FLTXkza2Ivc1VHb2wwSGUrWGVGaFY3QTdaUGpmUHlyemhZWmE2ajFmbi9neUhYd0QzaFRBN1RkRG5CaGl5Q0N6SlVTOU5JdVB4MVhLd1lpMW5xb3FvZHAvRjQ2dUxkVWtpRWlHck9ZRmtXeC82cFV4Z1dPYXRXTTJKc1M1SlJFUkVva2loa1VnMzhzWmVOK3VQZVlLMm1ZRDd4dHFZT2NBYW02TGF3bjBlRGowSEZaK0UzKy9vRFhtUFFMcWFMb3VJaUlpSWlIUVdoVVlpM1lqUGdCVTdYT3dxOHdadHQ1aGc4V1E3WTNxSFdlWStucFd0Z3lNL0EyOU5tSjBtZnhQdHdkOEVzeVBxcFltSWlJaUlpSFIzQ28xRXVobVhGNVp2cStkSVpYQVg3QVFyTEozbVlHQmFGK3R4WDEvbWI0WjlZVmY0L1ltNU1Pd3hTQjBaM2JwRVJFUkVSRVM2T1lWR0l0MlEwMlh3OUpaNnltdUMzOExwQ1NZZW4rNGdNN0haOTMyY011RFU3K0hZTDhGWEg3cmJaSUdjZTJIZ2ZXRHFRdFB3UkVSRVJFUkU0cGhDSTVGdTZreTF3Ykt0OVZTNWd0L0dPYWxtSHB0dUo5SGExWUlqb1BZNEhGZ0dWUWZDNzAvT2crR1BRZExncUpZbElpSWlJaUxTSFNrMEV1bkdEcDMzOGR5MmV0ekJNOVVZbVdYbTRRSUgxaTQyVXcwQXd3dWxiOENKTjhEd2hPNDMyMkhnMzBIT2ZQeHR3RVZFUkVSRVJLUXRGQnFKZEhPRnA3MnMzT21pNmJ0NWVvNkZoZm4yMkJUVkVhb093TUZub09aWStQMXBZMkRZVWtqb0g5MjZSRVJFUkVSRXVnbUZSaUk5d1BzbEhsWVZ1ME8yejgyek1tKzRMUVlWZFJDZkM0Njk2dTkzUkpqTGxTVVJCajhBL1c2TGVta2lJaUlpSWlKZG5VSWprUjdpamIxdTFoOExuczVsQXU0YmEyUG1nQzdlUFByQ0x2OEthL1ZsNGZkblRJRzg3NEk5SzdwMWlZaUlpSWlJZEdFS2pVUjZDSjhCSzNhNDJGWG1EZHB1TWNIaXlYYkc5TGJFcUxJTzRxMkJJeTlEMlRyQ2pqcXlwc0xRSlhERjdLaVhKaUlpSWlJaTBoVXBOQkxwUVZ4ZVdMNnRuaU9Wd1oyeEU2eXdkSnFEZ1dsZHNUTjJFeFdmd09IL0FGZEYrUDFYelBLSFI5YTBxSllsSWlJaUlpTFMxU2cwRXVsaG5DNkRwN2ZVVTE0VC9QWk9UekR4K0hRSG1ZbmRZTVV4OXdVNC9BS2MrM1A0L2ZaTXlQdWVmOXFhaUlpSWlJaUloS1hRU0tRSE9sTnRzR3hyUFZXdTRMZDRUcXFaeDZiYlNiUjJnK0FJb1B4REtQa3BlS3JDN0RSQjMxdmd5bS81RzJhTGlJaUlpSWhJRUlWR0lqM1VvZk0rbnR0V2p6dDRwaG9qczh3OFhPREEyZzFtcWdIZytod09Mb2ZLN2VIM0oyVERzS1dRTmphNmRZbUlpSWlJaU1RNWhVWWlQVmpoYVM4cmQ3cG8razZmbm1OaFliNDlOa1YxbGpQdnd0R1Y0SzBMM1djeVEvKzdZT0Q5WUxaRnZ6WVJFUkVSRVpFNHBOQklwSWQ3djhURHFtSjN5UGE1ZVZibURlOW1BVXJkS1Rqd0REajNodCtmTkJpR1BRb3B3NkphbG9pSWlJaUlTRHhTYUNRaXZMSFh6ZnBqbnFCdEp1QytzVFptRHJER3Bxak9ZdmpnNUZ0dzRqWHdoWVpsbUt3dzRLdVErMlV3V2FKZm40aUlpSWlJU0p4UWFDUWkrQXhZc2NQRnJqSnYwSGFMQ1JaUHRqT21kemNNVDZwTDRPQXkvMy9EU1JrSnd4K0Z4QUhSclV0RVJFUkVSQ1JPS0RRU0VRQmNYbGkrclo0amxjR2RzUk9zc0hTYWc0RnAzYVV6ZGlPR0I0Ny9HazcrRmd4djZINnpBd1ovSGJMbjRSOTdKU0lpSWlJaTBuTW9OQktSQUtmTDRPa3Q5WlRYQkwvMTB4Tk1QRDdkUVdaaU53MU9uSi9Cd1dlZzltVDQvYjNHKzFkWWMvU0pibDBpSWlJaUlpSXhwTkJJUklLY3FUWll0cldlS2xmdzJ6OG4xY3hqMCswa1dydHBjT1N0ZzJNL2g5UHZBbUV1Zlpaa0dQSnQ2SE5UMUVzVEVSRVJFUkdKQllWR0loTGkwSGtmejIycnh4MDhVNDJSV1dZZUxuQmc3WVl6MVFJcXQ4UEJmd2RYZWZqOW1UTWc3eC9CbGg3ZHVrUkVSRVJFUktKTW9aR0loRlY0MnN2S25TNmFYZ1dtNTFoWW1HK1BUVkhSNHFtQ2twOUMrVWVFSFhWa1M0ZWgzNEdzcTZOZW1vaUlpSWlJU0xRb05CS1JacjFmNG1GVmNlaXk5SFB6ck13YmJvdEJSVkYyN3M5dytBVndYd2l6MHdSOWJvQWhpL3hUMTBSRVJFUkVSTG9aaFVZaTBxSTM5cnBaZjh3VHRNMEUzRGZXeHN3QjF0Z1VGVTN1ODNEb09hajRKUHgrUjIvSWV3VFNKMGEzTGhFUkVSRVJrVTZtMEVoRVd1UXpZTVVPRjd2S2dwZWt0NWhnOFdRN1kzcGJZbFJabEpXdGd5TS9BMjlObUowbXlMNGRCbjhUekk2b2x5WWlJaUlpSXRJWkZCcUp5R1c1dkxCOFd6MUhLb003WXlkWVllazBCd1BUdW5ObjdFYnF5K0RnczNCaFYvajlpYmt3N0RGSUhSbmR1a1JFUkVSRVJEcUJRaU1SYVJXbnkrRHBMZldVMXdSZkZ0SVRURHcrM1VGbVlyUFhrbTdHZ0ZPL2gyTy9CRjk5Nkc2VEJYTHVoWUgzZ2FrSFROOFRFUkVSRVpGdVM2R1JpTFRhbVdxRFpWdnJxWElGWHhweVVzMDhOdDFPb3JXbkJFZEE3WEU0c0F5cURvVGZuNXdId3grRHBNRlJMVXRFUkVSRVJLU2pLRFFTa1lnY091L2p1VzMxdUlObnFqRXl5OHpEQlE2c1BXU21HZ0NHRjByZmdCTnZnT0VKM1crMnc4Qy9nNXo1K051SGk0aUlpSWlJZEIwS2pVUWtZb1dudmF6YzZhTHBGV0o2am9XRitmYllGQlZMVlFmZzRETlFjeXo4L3JReE1Hd3BKUFNQYmwwaUlpSWlJaUx0b05CSVJOcmsvUklQcTRyZElkdm41bG1aTjl3V2c0cGl6T2VDWTYvNit4MFI1dEpwU1lUQkQwQy8yNkplbW9pSWlJaUlTRnNvTkJLUk5udGpyNXYxeDRLblpabUErOGJhbURtZ2h6YUJ2ckRMdjhKYWZWbjQvUmxUSU8rN1lNK0tibDBpSWlJaUlpSVJVbWdrSW0zbU0yREZEaGU3eXJ4QjJ5MG1XRHpaenBqZWxoaFZGbVBlR2pqeU1wU3RJK3lvSTJzcURGMENWOHlPZW1raUlpSWlJaUt0cGRCSVJOckY1WVhsMitvNVVobmNHVHZCQ2t1bk9SaVkxcE02WXpkUjhRa2MvZzl3VllUZmY4VXNHUHFRUDBRU0VSRVJFUkdKTXdxTlJLVGRuQzZEcDdmVVUxNFRmTWxJVHpEeCtIUUhtWWs5ZU9Vdzl3VTQvQUtjKzNQNC9mWk15UHVlZjlxYWlJaUlpSWhJSEZGb0pDSWQ0a3kxd2JLdDlWUzVnaThiT2FsbUhwdHVKOUhhZzRNamdQSVBvZVNuNEtrS3M5TUVmVytCSzcvbGI1Z3RJaUlpSWlJU0J4UWFpVWlIT1hUZXgzUGI2bkVIejFSalpKYVpod3NjV0h2d1REVUFYSi9Ed2VWUXVUMzgvb1JzR0xZVTBzWkd0eTRSRVJFUkVaRXdGQnFKU0ljcVBPMWw1VTRYVGE4ZTAzTXNMTXkzeDZhb2VIUG1YVGk2RXJ4MW9mdE1adWgvRnd5OEg4eTI2TmNtSWlJaUlpTHlOd3FOUktURHZWL2lZVld4TzJUNzNEd3I4NFlyQ0FHZzdoUWNlQWFjZThQdlR4b013eDZGbEdGUkxhdERlV3ZnNUcraFlvdi8rdzBYa29sSXoyWkpnSVQra0RrRGN1YURKU25XRlltSWlFZ2pDbzFFcEZPOHNkZk4rbU9lb0cwbTRMNnhObVlPc01hbXFIaGorT0RrVzNEaU5mQ0ZobXlZckREZ3E1RDdaVEJab2w5ZmUxVHVnRVAvRHZWblkxMkppSFFWamo3K2hRSFNKOGE2RWhFUkVma2JoVVlpMGlsOEJxelk0V0pYbVRkb3U4VUVpeWZiR2RPN2k0VWduYW02QkE0dTgvODNuSlNSTVB4UlNCd1EzYnJhcW5JSDdIMHMxbFdJU0ZkMTFUT1FQaUhXVllpSWlBZ0tqVVNrRTdtOHNIeGJQVWNxZ3p0akoxaGg2VFFIQTlONmVtZnNSZ3dQSFArMWZ6cVg0UTNkYjNiQTRLOUQ5ano4WTdiaWxMY0dpcjZwRVVZaTBuYU9QakRoNTVxcUppSWlFZ2RhQ28xME55Y2k3V0szd0pMSmRub25CVjluNmp6d1lxR0xpbHJsMGdFbUt3ejZPb3g5RGhKelF2Zjc2cUZrQmV4NU5MNERtWk8vamUvNlJDVCsxWi8xWDB0RVJFUWtyaWswRXBGMlM3V2JlS2pBUVlvOU9EaXFyRE40b2RCRnJVZkJVWkRVMFpEL01tVGZUdGdSUlJkMlF0RURjUGFEcUpmV0toVmJZbDJCaUhRSHVwYUlpSWpFUFlWR0l0SWgraVdiV0RUSmpxM0pWZVdrMDhlSzdTNDh2dkN2NjdFc0NUQmtDVnoxTk5oN2grNzNWc1BCWjJIZmsrQ3VqSDU5TGFrN0Zlc0tSS1E3cURzZDZ3cEVSRVRrTWhRYWlVaUh5Y3N3c3pEZlR0TVpzY1huZkx5MjJ4V2JvdUpkK2lTWXNCSjZYMC9ZVVVjVlcvejlnODV0am5wcHpmTFd4Ym9DRWVrT3ZMV3hya0JFUkVRdVE2R1JpSFNveWRrVzdocGhDOW0rOWFTWDFRZkNMRGt2WUUyQjRmOEVJNzhQdGw2aCs5MlZVUHdET1BpTWZ3U1NpSWlJaUloSUZDZzBFcEVPZC9NUUs3TUhXVU8ycnoza1lkTUpUd3dxNmlLeXJ2V3ZKcFE1TGN4T0E4Nyt5VC9xcUhKSDFFc1RFUkVSRVpHZVI2R1JpSFNLQmFOdDVQZTFCRzB6Z05mM3VObFRIbWE1ZWZHelpjQ29weUR2ZStHWG9xNHZoNzMvQkNVLzlhKzJKaUlpSWlJaTBra1VHb2xJcHpDYjRJSHhkcTVNRDc3TWVBMTRwY2pGOFl2cWpOMml2bC93OXpycWxSOW1wd0duMzRHZDN3Sm5jZFJMRXhFUkVSR1Jua0doa1loMEdyc0Zsa3kyMHpzcHVNRnpuUWRlTEhSUlVXdkVxTEl1d3RFWHhqd0xWMzRMekk3US9iV2xzUHM3Y095WFlHamFuNGlJaUlpSWRDeVRZUmk2YXhPUlRuV20ybURaMW5xcVhNR1htNXhVTTQ5TnQ1Tm9EYk5xbUFTclBRNEhsa0hWZ2ZEN2svTmcrR09RTkxqemE5bDhZK2QvRFJIcEdhNytVNndyNkZTR1lWQmFXa3BSVVJGSGp4NmxyS3lNaXhjdlVsZFhoOWVycWRyU05WZ3NGaElTRWtoTFM2TnYzNzRNSGp5WUNSTW1rSnViaTZucGtya2kwaVdaV25nekt6UVNrYWc0ZE43SGM5dnFjVGVabFRZeXk4ekRCUTZzR3ZkNGVZWVhTdCtBRTIrRUgxbGt0c1BBdjRPYytVQW4vaEtuMEVoRU9rbzNEWTFLUzB2WnRHa1RSVVZGK0h3K1Jvd1lRZi8rL1VsTlRTVWxKWVhVMUZUc2RudXN5eFJwRlpmTGhkUHBwS3FxQ3FmVHlhbFRwOWkvZno5bXM1a0pFeVp3N2JYWGtwT1RFK3N5UmFRZEZCcUpTRndvUE8xbDVVNFhUYTg2MDNNc0xNelhMOCt0Vm5VQURqNEROY2ZDNzA4YkE4TWVoWVRzenZuNkNvMUVwS04wczlEbzNMbHpyRjY5bWwyN2RsRlFVTURJa1NQcDA2ZFByTXNTNlJSbno1Nmx1TGlZVHovOWxQejhmTzY4ODA0eU16TmpYWmFJdElGQ0l4R0pHKytYZUZoVjdBN1pQamZQeXJ6aHRoaFUxRVg1WEhEc1ZUajFlL3pyMGpWaFNZVEJEMEMvMnpyK2F5czBFcEdPMGsxQ0k0L0h3K3JWcTltd1lRTlRwa3hoK3ZUcEdra2tQWWJMNVdMTGxpMTgrdW1uekpvMWkzbno1bUcxV21OZGxvaEVRS0dSaU1TVk4vYTZXWDhzZUhxVkNiaHZySTJaQS9STFJrUXU3SUtEejBKOVdmajlHVk1nNzd0Z3orcTRyNm5RU0VRNlNqY0lqWnhPSnkrOTlCSVdpNFc1YytlU25Kd2M2NUpFWXFLNnVwbzFhOWJnOVhwWnRHZ1JxYW1wc1M1SlJGcXBwZEJJWFVSRUpPb1dqTGFSMzljU3RNMEFYdC9qWmsrNUdvTkdwRmMrVEZnSmZXOGhiQitqODMrQm9tL0M1K3VqWHBxSVNIZDM0c1FKbm5ycUtiS3pzN25ubm5zVUdFbVBscHljekQzMzNFUC8vdjM1MFk5K3hJa1RKMkpka29oMEFJVkdJaEoxWmhNOE1ON09sZW5CbHlDdkFhOFV1VGgrMGRmTUt5VXNTNUovTk5Hb0g0STlUQzhCanhQMi94ajIvNXYvN3lJaTBtNG5UcHpnMldlZlpmYnMyY3lhTlN2VzVZakVqZXV1dTQ1WnMyYng3TFBQS2pnUzZRWVVHb2xJVE5ndHNHU3luZDVKd2FOajZqendZcUdMaWxyTm5JMVk1alFZdnhLeXJnMi8vL01OVVBRTi8rZ2pFUkZwTTZmVHlZc3Z2c2l0dDk3SzZOR2pZMTJPU053WlBYbzB0OXh5Q3krKytDSk9wejZ3RXVuS0ZCcUpTTXlrMmswOFZPQWd4UjRjSEZYV0dieFE2S0xXbytBb1lyWmVNUEpmWVBnL2dUVWxkTCtyQWo3N1BoejZEL0RXUnI4K0VaRXV6dVB4OE5KTEwzSFZWVmN4YXRTb1dKY2pFcmRHang3Tm1ERmplT21sbC9CNFBKZC9nWWpFSllWR0loSlQvWkpOTEpwa3g5YmthblRTNldQRmRoY2V6VlJybTk3WHc0U2ZRL3FrTURzTktGc0xPeCtFaTd1alhwcUlTRmUyZXZWcUxCYUxwcVNKdE1KMTExMkh4V0xoblhmZWlYVXBJdEpHV2oxTlJPSkM0V2t2SzNlNmFIcEZtcDVqWVdHK2xpMXVselB2d3RHVjRLMEwzV2N5US8rN1lPRDlZTGExN25oYVBhM1Z2RDZEdHo0cXcrdTlkR0xQek05Z1VMK0VHRllsWFVXUE9IKzYyT3BwNTg2ZDQ4a25uK1RiMy82Mm1sNkx0RkoxZFRVclZxemdoei84SVptWllYb3Zpa2pNdGJSNm1rSWpFWWtiNzVkNFdGWHNEdGsrTjgvS3ZPR3RERFFrdkxwVGNPQVpjTzROdno5cE1BeDdGRktHWGY1WUhSUWF1VDBHMVhXZHMxcGVlb3ExVTQ0YnFlLy8vREQvOXVzamdjZDV1VW5zL2U5cDJKc09yWXNEUDNpMWhLMTdMd0NRbmVYZ2wwOTBUcDhXcjg5ZzZqYy9EVHgrNG11RCtkSjFmUURZdVBNODMzdnhZR0RmMnVYajZaTVJQalRXK2ROTmRMSFE2QmUvK0FVMm00M3JycnN1MXFWMEt6NmZmMWl4eVdTaWhmdVd3UE1Bek9iMnZROE13K0RzMmJQNGZENnlzN1BiZGF4NDQvUDUydjN6NldnYk5tekE0L0h3OWE5L1BkYWxpRWdZTFlWRzhmRmJrWWdJY1BNUUsrZHFEZFlmQzU3M3Z2YVFoNnhFRXpNSDZKTFZaZ245WWV4emNQSXRPUEVhK0pxRWN6Vkg0YThQd1lDdlF1Nlh3V1RwOUpMZS9QQU05ejNWVElqVlRzYkhOd1E5L3QvQ0NtNzh6bzUySC9kUC96bVJHeWEzN2xQUzE5YWREcnJoQnpoVVdzTnYxNS9scXpmMWE5VXhEcFhXTUd6QmxvanJ2SnltUHgvd0J6YnJkNXdIWVB5dzFBNy9tb0d2YmNEMi9SY0RqOCtlZHdYK2Z0N3BDZHJuY2pmL3VaYk9uOHVMNXZuVEU1U1dsckpyMXk2V0xGblM1bU5zMnJTcDNYVVVGQlNRa0JDZDBXWTFOVFdVbEpRRUhvOFpNeWJ3OXlOSGpyQjU4Mlp1di8xMjB0TFNRbDViWFYzTm4vLzg1OERqbVRObmtwSVNwdGNlOEpPZi9BU0FyS3dzSG56d3diRFBhV2crM3VDSko1Nkk3SnRwNU4xMzMrWEFnUVBVMTlmVHUzZHZ2dm5OYjdicE9COS8vREYydTUzZXZYdVRrNU9EM1I0YWNwZVhsN05yMXk0R0RoeElibTR1U1VsSmJhNjdOYXFycS9uTmIzN0R1SEhqbURKbFNzU3ZMeTR1NXQxMzN3WDhJZDRqanp3Q3dQNzkrNm1wcVdIQ2hBbHRxbXZHakJtOCtPS0xuRHg1a3B5Y25EWWRRMFJpUTNkZ0loSlhGb3kyVVZGbnNLdnMwZ2dDQTNoOWo1dU1CQk5qZW5kK21ORnRtY3lRdXdBeXBzREJaVkJkRXJ6ZjhNRHhYMFBGTmhqK0tDUU9pRTJkM2NCcjYwNno4TWVmaGQzMzkvKzJGNGZOek4yeiswUzVxcFpkckw3MG5rdE9zUEQ1aGRCUmY2MlZtbVRCMFoxR3cwUlpWengvZW9KTm16WlJVRkFRTmhpSTVCanROVzdjdUtEUTZNYy8vbkc3ajlsWW56NTkrTVkzdmdIQStmUG4rY01mL2hEWU4yYk1HQXpEWU5XcVZSdzg2QjhWdUhidFdoWXNXQkJ5bkpxYUdvcUtpZ0tQcDA2ZEdyUi85KzdkV0sxVzh2THlPclQrMWtoT1RxYSt2aDd3aHpxblQ1K09lTFNSeCtOaDgrYk5lTDMrYStmaXhZdkRuaHZidDI5bng0NGQvT1V2ZndrOEwxeklCdkRLSzY5RVZNUFZWMThkRk9SVlZGVHcxbHR2VVZGUndmLys3LzlTVlZYRm5EbHpJanFteldiRDdiNTAvZmQ0UEd6WXNDRlF2OGxrWXZ6NDhSRWRFOEJ1dHpONThtUTJiZG9VOW53UmtmaWwwRWhFNG9yWkJBK010N044V3oxSEtpOE5RL2NhOEVxUmk2WFRIQXhNMDgxb3V5UVBnZnlYL0FIUnlkK0MwV1NLVDFVeDdQd0hHUHgxeUo0SE5EOVZvRDJtak83RmkvODRJdXkrSC8zNkNHVVYvaEVvalovVDNQWklQWGhINnovbGZPV2RrNjErcm1IQVU3OHE0VjlmTFFuMDUwcE9zUEEvVDQ3aDRmL2N6L0d5T2p4ZWczdWYzTTIvbHcvak8vY01qS2p1WG0yY051WHpHVGhyV3A3S2RiSDYwZ2kvemJzcjZUMTNZNXUrRnNBdm54aE5ndDNDbC8rMWZZM1dCM3dwL0EzMmIvNTFyTTZmT0R0L3VqdkRNQ2dxS21MKy9QbXhMaVhtVENZVFYxeHhSU0EwS2lrcFljK2VQVUhoQlFSUEpRT3dXb1BQdi9mZmZ4K1h5OFhpeFl2RGZwMm1BVXJUNHpYZGYrZWRkOUtuVDUrdys1cHl1VnhCajk5NjY2M0xqdDVxT2dMcStQSGpnY0NvYjkrK1lZTWdsOHZGbmoxN0FvOEhEaHpZYkdBRS9wNVprYWlydTlTcjhNQ0JBN3o3N3J1Qk1NeG1zekYwNk5DSWpnZUUvQnhjTGhkRGhneWhzTEFRbjgvSGUrKzlSMkppSWlOR1JINE5IVGx5Skt0V3JlTGVlKzl0Y1JxaWlNUVhoVVlpRW5mc0ZsZ3kyYzdUVytvcHI3azBQYVhPQXk4V3VuaDh1b1BNUlAyeTBTNG1Ld3o2T21ST2c0UFBRbTJURzF0ZlBaU3NnSE5iWU5oU2NIVDhxSWJoQTVJWVBpRDhNUDJmL3U1RTRPWis4VjBETHJzOVVqLzVoMWIwYnZxYjF0NzBmMzdCemQvLzIxN1diUGs4c0MwNXdjSWZueDNQckFrWmpCcVV6TXh2RjFKZTZjTG5NL2pIRnc2d2VYY2xyeXdkUldaYTYzcDJWYTZiMWVxNkcydk5OS1VMMVYxck9XU2RQL0YxL25SM3BhV2wrSHkrUUNqUkVaWXNXVUpxYXV1bWdyWTBtaWdySzZ2RjEzcTlYaW9yS3dPUHJWWXJ2WHIxYXZiNTZlbnBsNjFuNXN5WmZQYlpaMXk0NE8rRDl1R0hINUtYbHhjVU9EUUVLbzIvYmdPZnp4Y0liaHdPUjlpdmNia0FwZW4reHFOaklnMWZxcXVycWE2dWJ0VnpqeHp4VHh2OTYxLy9HdGcyZVBCZ2FtcHFBbzhURXhNeG1VenMzTGt6S0tDYU9IRmlSSFcxUm0xdExYLzYwNStDd2ltSHc4SDgrZk1aT0RDeVlCbWFENDF1dmZWVy92akhQemI3LzZzMSt2YnRpOC9ubzdTMGxBRUROSnBacEt0UWFDUWljU25WYnVLaEFnZkx0dFpUNWJvVUhGWFdHYnhRNk9LeDZYWVNyUXFPMmkzMUtzaC9HWTc5SEU2L2kzOHlZQ01YZGtMUkF6RGsyOURucGc3LzhpazNyTDlzTTJQVE5mOGIwZmJXOUZ2SitNS0d5ejRuRXF2V24yWFJjOFZCL1hsNnA5djU0elBqbVRMYS82bnlpSUZKZlBUQ1JHNTlaQ2NuenRZRlh2Znhya3FXTHg3ZTZqNDFuZVZpRnd1TlFPZFBQSjAvM1YxUlVWR2JSbGEwNUtjLy9XbUhIS2U1SGtEZ0Q3dmVlKys5d09PVWxCVG16NS9mN3NiUFZxdVZHMis4a1ZXclZnSCswR1hqeG8zY2ZQUE5nZWQ0UEo2UTF6Um9DR2pNWm5PN1FvaFkrSFgycDhvQUFDQUFTVVJCVk0xdmZoT3liZHUyYld6YnRpM3dlTW1TSlNRbkovUHBwNThHUGUvZGQ5OE45QXRxN0lFSEhpQWpJeVBRcDZseFNQaklJNDlndDl0WnRteFpJSWg3NG9rbjhIZzhmUHJwcC96c1p6OExHbkdVbXByS2dnVUw2TjI3ZDJEYmYvM1hmM0gyN05rMmZiOHJWcXdJZWx4WFY4ZnZmdmU3UUIyUkdqRmlCRVZGUlFxTlJMb1FoVVlpRXJmNkpadFlOTW5PYzl2cWNUY2FsWDdTNldQRmRoY1BGeml3YXFaYSsxa1NZTWdTeUp3QkIvOGRYT1hCKzczVi90RklGVnRnNkhkaVUyT2Mybis4aHU4OHY1OTEyNEkvMVI0L0xKVzNmenlPd2RtSlFkdkhERW5oazVVRjNQYm9Ub29PT0FFNFUrSGkvL3h3RDgvLzlqaFBmV01vTjA5dGVkUkFjMkZIY3g2ZVA1REZkK1cyK0J5M3g2RE9kZWxOOW4vdkg4SVB2ajRrb3E4VHpvSWIrb1pzODNnTmJOZDkyS3JYbi9qOVRITDdkSzBieWtoMGwvT25Kemg2OUdpYnB2cTBwRE1YTUs2b3FPRGpqejhPR24xaXQ5dVpPblVxMmRuWjdOdTNqME9IRGxGUVVFQy9mbTBMSEljUEg4NmdRWU00ZHV3WUFEdDI3R0Q4K1BIMDdldC8zemNOald5MlN5UGlxcXFxQVArSW84WUJ5Ymx6NS9qeGozL01va1dMUWdLSnRqYkNqbVJFVjJQVjFkVTgvL3p6RWIrdXdjNmRPd01qc1JvMEhYM1ZvQzByblhtOVh2YnYzeDhVR0EwYU5JaDU4K2FSbkp3YzhmR2lKVHM3T3pCYVMwUzZCb1ZHSWhMWDhqTE1MTXkzczNLbmk4YS9YeGVmOC9IYWJoY0w4OXZla0ZTYVNKOEVFMVpDeVUraC9DTkNSaDJkMnd3WE8yZTFLb0NmUHpZcThQZC8rZmxoenZ4dEdsRnJ0aTkrYmovMTd1QitGeTJKWlBXbjVtNnlIMy81RU10L2N3eVBOL1RHYitkQkoxZk8zOXpxcndIdzZiNkxmT0Y3UlZ3N1BvT1BYcGlJeFJ5OWtYUk5wNmFsSlhlOWh2TTZmMkozL3ZRRVpXVmxiV3IrMjVLT21wN1dXR2xwS1R0MjdHRHYzcjBob1pUTDVlTEREejlrM0xoeGZQREJCMVJYVjdONzkyNXljM01wS0NoZzVNaVJFZmVadWY3NjYzbjExVmNCNk5XclYxQ0EwVGcwTXB2TlFjZHVQRjJ1TXd3ZlBqenc5NmE5bEZyTFlyRUVIU2VjWHIxNkJRS2Y4K2ZQQjdhN1hDNDJiMjc5ZTdndG9aSEQ0V0RCZ2dXODl0cHJWRlJVTUdQR0RHYk9uSW5KWktLMnRwYkRodzhIK2t4WnJWWXNsdFpkMXczRENPb2YxZHJYdFZacWFpcG56cHpwMEdPS1NPZFNhQ1FpY1c5eXRvVnp0VFpXRlFldjVyVDFwSmZNUkRmemhyZXVuNGUwZ2pVRmh2OFRaTTJBd3krQU8vaFRVdHlkOTR2K043NTRxYm53OHQ4Y0M5emN0MmI3ZDU0L1FIMEVpMzFGT3RvaW5HdkhaL0RNRzhjQ2p3ZjJUZUI0V1YwTHJ3Z3ZJOVhHZWVlbDRoK2VQNkRGRy80UkF5TmJycmx2NXVXRDFhWlQweExzNXFDUlI1RncyTXpFb3IrcHpoKy9XSncvYmJYdDdDUXFHazJkaW1mbnpwMXJkcm40dHRxMmJWdUhUTTA2Zi80OCsvZnZaOCtlUFNGVGtESXpNNWsrZlRwcjFxd0piRHQzN2h4MnV6MHdSYXkwdEpUUzBsTFMwOU9aT25VcStmbjVyUTVhK3ZYclIzNStmdUMxalYvWHVKZFAwK00xaEVaV3F4V0h3eEdveFdReWtaU1V4RXN2dlhUWnJ4MHVTUHZtTjc5SnIxNjlnbm9hdmZiYWE2MzZYaTdINlhTR2hIeGYrOXJYQXRzYTEvUHh4eC9qZERvRGoyKzU1WmFRcGVvYlA3OHRvUkg0K3cvZGM4ODkxTmJXQnFZY3Vsd3Uzbnp6VFU2ZE9zWFpzMmVaTTJjT2YvLzNmOS9xWTVhV2xnYjl6UDd4SC8reFhTc0dOcFdhbWhyMHN4R1IrS2ZRU0VTNmhKdUhXRGxYYTdEK1dQRE43ZHBESHJJU1Rjd2NvTXRaaDhxNkZ0TEd3cUhub09LVHFIekovM3IzVXNQZ0MxV2VpTGFIRzYzUjJXNlpsc1VUOXczbXgvOTlsSCtZbDh2VDM4b2o3YWIxRVIvbjU0K040dGlaT3A3NlZRbjN6KzNQbDY1cnVkRnU4UnN6SXY0YWgwcHJXdHpmTkRSYS9OeCtGaiszUCtLdkE3RDVad1hNR090dnNudkYzSTNVMWJjdGZBSVk4WlV0SVd2M0pUak1mTDdtdXBEbjZ2eUozZm5UVmhYMUdaeXA3Qm9qRHR4dWQ1dW1PTFdrWVFuejluanZ2ZmVDbHJWdllMUFptRFp0R3RPblR3K1pJcFdibTh1M3Z2VXREaHc0d09iTm13T2pQaW9ySzNuLy9mZlp0R2tUdDkxMkczbDVlYTJxWWU3Y3VXRzNOdzZObW9ZT24zL3ViL2crWThZTXJybm1ta0NBa3BtWnlZTVBQdGpxa1ZYaCtIeStpQnRodC9hNHJaV1FrRUN2WHIyNGNPRUNWMTU1WlVoZzFIUVVXSHRHODZTbnB3ZWFsOWZXMWdZQ0k0REN3a0xHamgwYjFOL29jcEtTZ29QbG1wcWFEZytOR285SUU1SDRwN3NzRWVreUZveTJVVkZuc0t2c1VrOEFBM2g5ajV1TUJCTmplbmU5S1RWeHpaWUJvNTZDc25WdzVHZmc3WndieHdiZlhMYXZRN2FIazNPRmc2L2YxcjlOZFRVOVRtTlBMaHpDWGJQNk1INlkvMll5a21sTFRkMC9ONXVVeE12L3MxenY5dkhnTTYzLzNuLzF6MWRkOWprZHVYSmFjdUtsVDh5cmFyd1JUZnRxcWlaTWsrdm1BaDZkUDdFN2Yzb0N3ekE2OU1hNW8vVHYzejhvTkxKWUxPVG41M1BOTmRlME9ETEtaREl4WXNRSVJvd1l3ZUhEaDltNGNXTWdQSEs3M1lHK1JPM1JPQmhvdWlKWHc4aWk1bGFqdTl5S2NNM3A2S2xVYlRWanhneHV1dWttOXUzYng3Rmp4emgrL0hqUVNtWk5BeWl6MmN3bm4zekNSeDk5RkhLczVjdVhoMnhySEtvMTlIWTZkKzRjcTFhdENnUm1Gb3VGdSsrK094QVlQZnZzczYycS9hdGYvV3JRNDVxYW1sYXRxTmRhZHJzOXBOK1ZpTVEzaFVZaTBtV1lUZkRBZUR2THQ5VnpwUExTTDF4ZUExNHBjckYwbW9PQmFlcU0zZUg2ZmdIU0ovaWJZVi9ZRmV0cTJtVFU0R1QrNjU5R2QvaHhyUlpUNElhL3ZUSlNXemZOMHUweCtQVjdwMXQ5M05iYzlIZmt5bWxKQ2ZGeDA5YVJkUDUwanFsOXR1TWEvVUtuSGI4amJkbXlCWmZMMWU3Z3FDMnJUYlZrK1BEaHZQZmVleVFrSkRCdTNEaW1USmtTOFRTNm9VT0hNblRvVVBidjM4K0dEUnNZTTJaTWg0eXFhandGcWVueDdyNzdiajc1NUJQNjl3OGZ4cmEwSWh4QWZYMDlIM3p3UWVEeEY3LzR4YUQ5cmZrNU53NWU3ci8vL2phdEtMZHk1Y3BtOTMzMjJXZDgrT0dIVkZWVnNXL2ZQcjcydGE5eHhSVlhBS0VOc2RzYmR1M2J0NCsxYTlkU1gxOFArS2Y5M1hYWFhRd1pjbWxCQTdlN2RYTndIUTRIVnFzMUVPdzBOQzN2S0M2WHE4MTlwa1FrTnZTT0ZaRXV4VzZCSlpQdFBMMmxudkthU3lNTzZqendZcUdMeDZjN3lFeFVBOWdPNStnTFk1NzFOOGcrOEpNT08yelYvODRPdS8wSHI1YndyNitXQVA1ZUwzdi9aem9waVpIOVVsMThySnBSWDkzYTdocWIwM2hVU0VmMHVDbjY1ZFFPQ3hBaTljV3JlN2Q1bE10THZ6OFJOSlV0eVhIcC8xUGQramtoeisvSTFkTjAvbHdTeS9PbnJUSWQ1NkdOSzNkRlcwSkNBazZuczAwallFNmZQczB2Zi9uTFRxaktINDRzV0xDQUFRTUdOQnM4WkdSa3NHalJvc3NlYThTSUVRd2ZQcnpEVm5WcjNGK3A2Yy9OYXJWeXpUWFhoTHltcnE2T2RldldNV2ZPbkJZRE9vL0h3KzdkdXdPUG00WkdEVXBLU2lncEtTRWpJNFBjM053T0dVSFZXRU5JRTQ3UDV3c0VMblYxZGJ6NTVwdmNmLy85SkNVbGhZUkdack9acEtRa3NyS3lNQXlEaW9xS3dMNkduMTNqS1hjTjIycHJhM243N2JmWnQrL1M2TUdFaEFUbXo1L2ZyaVh0VTFOVEE0MjlMMTY4Mk9iamhPTjBPa05Hbm9sSWZGTm9KQ0pkVHFyZHhFTUZEcFp0cmFmS2RlbVgyOG82Z3hjS1hUdzIzVTZpVmNGUnh6TkI3K3M3TERUNjBhL0RMN25yOWhqODVIK09CaDZQR1pMQ2Y3NTFQS0pqUDNoSHp1V2YxRTAwRFh1cWFyMmszaGg1YjV5MmNybURiekNUSXd4bjJrcm5UOGVJOWZuVFZhU2xwVkZWVmRYbWFWT2RhZkRnd2RUVjFiRnMyYkoySCt1NzMvMXVSRGYwNWVYbFZGVlZjZVdWVndadHI2K3ZEL1RWQVVKRzhaU1ZsWEhxMUNuS3k4dUR3cVhxNm1wMjdOaUJ5K1ZpejU0OXJhNmpZZFJRMHhGR2h3NGRvckN3RUlCcDA2WjFlR2pVa3JGangzTGl4QWwyN3R3SndJVUxGM2o3N2JmNXlsZStFaFFhbVV3bVRDWVQ0OGFOWTl5NGNkVFUxUENmLy9tZmdMODNWY09vcTJYTGxnVmU5K0NERCtKMnUvbkZMMzRSRkJobFpXVXhmLzU4TWpNelErcHAvTE5wR21RMi9ibWxwNmNIUXFPbVBiSGFLMXhEY1JHSmJ3cU5SS1JMNnBkc1l0RWtPODl0cTZkeHk1U1RUaDhydHJ0NHVNQ0JWVFBWNHRxLy9QeHdxNTYzZHV2bnJOMzZlVVRIbmplek44bUpscENWb3B3MVhsS1RRa09OL2NjdjlXdTZNanNSdTYzN2g0NTFMaCtKYzBMN1owVEMrUGlHa0ZYV2toelJlZVBwL0pGbzZ0dTNiNXRYZkVwT1RtYlNwRW1CeDBlUEhpVTNOemRraW81aEdPellzU1B3dVBGcjR0SDI3ZHY1OE1NUEdUOStmRWhvdEhQbnpxQmdaUERnd1VINzE2OWZUMGxKU2JQSGJta0VUeVJLUzBzRGYyOHBNR3BwSkZoZVhoNzMzSE5QMkgxTGxpd0p1M3BhZzV0dXVvblMwdEpBNCs5ang0NnhlZk5teG80ZEczaE8wNVhUR2s4SGE5cVV1akdiemNhOTk5N0xhNis5Um5WMU5TTkhqbVR1M0xrNEhBNXFhbXI0NUpOUG1EbHpKalpiNUN2TVptUmtjT1NJUDVqdjZLYmlUcWVUZmwxa2hLR0krQ2swRXBFdUt5L0R6TUo4T3l0M3VtZzhtcjc0bkkvWGRydFltQjkvVFVzbGVxN01UZ3hhS1dwRDBYbHUvbTRSNDRhbWNQZnN2a0dOalJ0UEQxcTdmRHdqQnlXMytldHVlYm1Bc1VOYjExT2tPNHpvcUsyL2RHTm90Wml3MjdwSFdxdnpSeG9iUEhnd3AwNmRZc3lZTVJHL05pMHRqWnR2dmhtNE5KTEc2WFF5Y3VSSVpzK2VUWEt5LzN6eGVEeEJvZEgxMTEvZjdESE5abk9MeTdSSE1pSXEwbERBNlhTeVpzMmFRT2pUMEVDN1FWVlZGVnUyYkFuYVZsSlNRbjUrZnVCeHIxNjl3aDdiYXJVeWN1UklVbEpTcUtpb0NBUjFUVWVtK0h5K3dFZ1lDUC85VmxkWEI5V1dtNXZibW0rdlExbXRWbTYvL1haKzlhdGY0ZlA1bURCaEFnVUZCWUZHNEJEYXo2angxTFMwdExRV2o1K1JrY0c5OTk3TDZkT25BeXUwVlZkWDg4WWJiMUJlWGs1SlNRbno1ODl2OXVmZG5JYmVTeEE4elJEZ3d3OC9wSC8vL293YU5TcWlZelk0ZmZvMGd3WU5hdE5yUlNRMkZCcUpTSmMyT2R2Q3VWb2JxNHFER3p4dVBla2xNOUhOdk9HUmY4SW0wZEYwV3N3THZ6M0J3OC83ZStNa09zeDgvTE1DSmc0UEhjTCt1dzFuV2ZEa2JqeGVBNnZGeEpwbngzUFRsTXZmSUwzeVRpa3V0NDkxMjg1aHRaaWFYUTNyY24xc2p2ejJhZ1puSnphN1A5RmhqcmgvVG50MFJEK2M5bkRXWEFxTkdqZkIvc0wzaW5oL1cvcytvUjd3cFUxaHQ5ODhOVXZuVHdlSjlmblRWVXlZTUlIbm4zK2VtMjY2cVYzSDJiOS9QNFpoNEhLNU9IejRNTGZjY2t1enozM21tV2VhM1RkbXpCaHV2LzMyWnZkZnJwRjBZNUVzYjc5anh3N1dyMThmTkJLb2NlamtkcnY1M2U5K1IyMXRiZERyM24vL2ZmcjI3UnNZWVpLUmtVR2ZQbjNJeWNtaGYvLytyRm16QnZDSFNiZmZmanRlcnhlUHg4UDI3ZHN4bVV4Y2UrMjFRU0ZGZFhVMXp6Ly9mSXZmNzk2OWV3Ti9ONWxNTFlac3ZYcjFhclk1OCtXQ204dnAxNjhmTjl4d0E3MTc5dzZFSlkzN0JEV3RxL0cwdm95TWpGWWR2K0huZXZic1dWYXRXa1ZsWlNYZ256NTQ2dFNwaUVLait2cjZvTy81NHNXTFhMeDRNYkR0Nk5HamJOdTJqUzFidG5EcnJiZEczRUI4Ly83OWZPRUxYNGpvTlNJU1d3cU5SS1RMdTNtSWxYTzFCdXVQQmE4QXRmYVFoNnhFRXpNSDZGSVg3LzY0NVhPKysrS0J3R09UeWNTakx4MWsvTEJVQ2thbE1XVjBHdjJ2Y1BERFh4N2hKLzl6RkovUHdHdzI4Y3FqbzFwMXc3L3ZhRFcvL2VqU3A2V3RlVTEzbDJBM2MzN2RySFlmNTd6elVtQWJyYWxwVGVuOGtjNldtNXVMMld6bTdObXp6UzRUM3hyYnQyOFAvSDN3NE1GeHMwUjhjNW8yeFY2M2JsM1E0NXljbkVBVDZ1cnFhbGF0V3NYSmt5ZERqdVB4ZUZpMWFoVUxGeTRrS1NtSmFkT21NVzNhdE1EK2h0Q29nY1Zpd1dLeFlCZ0dobUd3ZXZWcVhDNVgwR2lsbHZoOHZrQXZvNGJ2NDUxMzN1SGVlKzhOTzEzclMxLzZVcHRXVDJ1dHlaTW5CejF1dk9SODAzUGc4T0ZMVTI4ajZjSDAyV2Vmc1diTm1xQlYwbTYrK2Vhd0k0S2FMbm0vYnQwNnpwMDd4N2x6NTZpcXFtTFdyRm1ZeldaOFB2LzA0MzM3OWpGMTZsUU13d2lFaEdWbFpWeTRjQ0dpbjF0WldSbG1zemttbzc1RXBPMTBKeVVpM2NLQzBUWXE2Z3gybFYwYTlXQUFyKzl4azVGZ1lrenYrUDdGdktlcnFmUHlyWG01YlB2c0Fqc1BPcW1wOC9MaDlnbyszSDVwbUw3RFpxYitidzJzTEdZVC8rOEhZN2w3ZHV0dTNwYXVPSWpYZCtubTU1OVhIcUp2cHAxNzVvVCtRbjcvM1A1a3RyQjhlYStVK1BxbjgrOXV1Znd2N0I1ditOV1EwanZnZTlsMzdOSTBpL1JXTHZ2ZTBYVCt0RjE3enArZXhHUXlNV0hDQklxTGk5c2NHaDArZkpqeTh2TEE0NGFSTUhQbXpBbmJHTGlsVVUzUmFzamRNR0tsS2JQWnpNeVpNNWt4WXdZbWs0bVNraEwrK01jL0J2WGo2ZFdyRjFPblR1V0REejRBL0NOV1ZxOWV6WmUvL0dWTXBzdjMvYnIrK3VzeG1VeDg4c2tuR0liQnBrMmJHRFpzV05qVng1b3FMQ3dNcWYzNDhlUDg0aGUvNEpwcnJtSG8wS0dYL2ZxdHNYTGx5amE5cnZIUHFmRUlwNU1uVHdhZEl3TUhEcnpzc2FxcnEvbmdndytDR21JRDNIREREVXljT0JHQXpaczNjL0xrU1M1ZXZNaUZDeGRDZWtZMW5oWUo0SEE0eU0zTjVmaHgveUlDbjM3NktaTW1UYUtpb2lJb2NJcjB2VkJjWE16RWlSTmI5ZjlmUk9KSGZQM21JaUxTUm1ZVFBERGV6dkp0OVJ5cHZOU1kxMnZBSzBVdWxrNXpNREN0ZS9SYTZZN3VtZE0zY0FQKytRVTNQM3U3bEJkK2U1elBMMXo2eExTK1VjZHpyOC9nZ1dmMjhmb0hwNWs5TVpNNWt6SzQ2c29Vd3YwZSt2TS9uR1RObHVCR3lNNGFML2YrMzkzOHg1dkh1ZThMd1RmTlM3ODhpRkdEVys1SjB6QlNKWndKOTI5cjhiVWQ3VmYvZkZYSXRvT2xOVGhzWmhJZFprNlcxN1B5RDVjKytVK01jRFRRaWJOMWZMVDlQSWtPTXdsMk14YXpDWXZGUk1WRk4yLy8rU3gvK2V6U05Jc2gvUzlOdTFyMzd4UENIcy9qTmJCZDkySHJ2dmJ2WjVMYngzSFo1K244YWJ2T1BuKzZrNWt6Wi9MTU04OHdiZHEwRnBlREQ4Zm44L0hoaDZIbi9kNjllOW0zYngvRGhnMExhUmJkZEhSS1k0Wmg0UFA1bXAxeTljb3JyMFJVWDNOZm8vRm9uUVpaV1ZuY2NjY2Q5T3ZYRDZmVHlVY2ZmUlEwRlF6OHpiOFhMRmhBVmxZV1o4NmM0YTkvL1N2Z245cTBZY01HWnMrZTNhb2E1c3laUTExZEhTYVRpVGx6NXVCdytLOEhCdzhlRER5bjZVaWRzMmZQc21IRGhzRGpHMis4a1U4Ly9aVEt5a29xS2lyNHd4LytFUEoxM243N2JXdzJXeURNYUJqaDVQUDU4UGw4ZUwxZXhvMGJ4M1hYWFJmMHVzczE3SzZwcWFHa3BJU0VoQVFzRmd0bXM1bUxGeS95OGNjZkI1N1QwTk1LL0EzQ0c2U21wclk0MHNqcjliSjkrM1kyYjk0Y05CM1FiRFp6MjIyM0JmWGZPbmJzR0VlUEhtMngxc2JNWmpNalI0NE1oRVlOZ1Yvam4zVlNVbExZVmRxYTQzSzVLQ3dzNUxISEhtdjFhMFFrUGlnMEVwRnV3MjZCSlpQdFBMMmxudkthUzUrTTEzbmd4VUlYajA5M2tKbW9UN2ZpeFhtbm01Vi9PTW41aXg3S3pyc29QVnZINFpPMUhDdXJ3K2NMSGRtUWw1dEVXVVY5b0lmT2VhZWIxWnZLV2IzSi82bHM3M1E3TjAvTjR0Zi9QRHB3UTc1cFYyV2d6dzNBVlZjbWMvZnN2dnp3bHlVWUJueXk5d0tmN0ExZVRuajAvOWthQ0VZYXpoYURocHMwZitDUWw1dkV3ZjgzZzFoSVNiUlF2dWE2RnAvenI3OG80WTAvblFtN0w5SW16VmFMaWIvL3Q3MlhmeUx3eGF1dnVQeVRPb2pPbjdhSjl2blRuZVRtNXBLZm44L1dyVnREd29QTDJiQmhRMkFGcllTRUJLNjU1aG8yYk5pQXgrUEI1L094Zi85Kzl1L2ZIL1NhaGw1RFRVZGxORXdaUzB0TFkvSGl4V0cvWGtlc2VHVXltY2pLeWdycXNUTmh3Z1J1dU9FR2JEWWIrL2Z2NTUxMzNnbVo2dFNuVHgvdXVlZWVRQStjbTI2NmllUEhqd2RHL2tTNm10ZXR0OTdLM3IxN2VmbmxsN0hiN1hpOTNxQ2VRTDE3OXc1Ni92SGp4d00xOWUvZm44bVRKek4wNkZEZWZQUE5vT2JaalRVM29xcXh0cXo0NVhBNFdMZHVIUzZYNjdMSC9jdGYvaElJYVlBV202N1gxdGJ5NnF1dmN1RkM4UFVuS1NtSk8rNjRJMlExdTVTVThNMzFyVllyR1JrWlpHWm1CdjVrWkdRRXdxcVBQLzZZbWhyLzZwQUhEaHdJZXUyUUlVT2FyUytjTFZ1MmtKK2ZUMDVPVGtTdkU1SFlVMmdrSXQxS3F0M0VRd1VPbG0ydHA4cDE2Y2F4c3M3Z2hVSVhqMDIzazJoVmNCUVBlaVZiZVhIVkNVNldOLzlKYlZZdkc3ZGYwNXV2ZlNHYldSTXljTGw5ZkxUalBML2JjSlozTnBWVFhubnBGL0h5U2hmcEtkYkFEWDl0dlkrLys5RmVhdXY5STB4TUpuaDU2U2l1R1pmT3RLdDY4ZVF2RGdlTmttbk02ek9DcGlNMTllVWJXdDlub2pOYzBhdmxtNjZyeDZVM2U5UC80QjJSOVpMSXpuSXdhbkF5KzQ1V3QvaThxOGVtczNCdStPYlFuVUhuVDl0RjgvenBidWJObThlVFR6N0o1TW1UZzBhSXRLU3VybzdkdTNjSEh0OTQ0NDJNSFR1V1ljT0dzWG56Wm9xTGkxc01GWnIyRldyUU5Cam9ETGZlZWlzVkZSV1VsNWR6MjIyM01YTGt5TUMrdkx3OEJnNGNHRmhGeldReU1XWEtGSzY3N3JxZ0tWZDJ1NTI1YytmeSt1dXZrNWVYeHpYWFhCTnhIVGs1T1ZSWFZ3ZXRPdGFnY1c4a2dJa1RKMUpVVk1URml4ZTUvZmJiTVpsTVpHWm04bzF2ZklPaW9pS0tpNHM1ZS9ac2l6L3pjTUpORlZ1eVpFbGdhbUc0aHVJV2k0WEJnd2VIQkM0TjdIWTdVNlpNQVdEMDZOSDg5YTkvNWV6WnMxaXQxaFpIbWlVbUpuTDExVmV6ZHUzYXdMYmMzRnp1dlBQT3NGTWQrL2J0UzMxOWZTQVVhZ2lJTHRma2UrN2N1YXhhdFNyc09kZ3c5YTAxcXF1cktTd3M1QWMvK0VHclh5TWk4VU9oa1loME8vMlNUU3lhWk9lNWJmVTBtcEhDU2FlUEZkdGRQRnpnd05weloxakVEYlBaeE8zWDlPWm5iNWNHSGwrWm5VQitYaXBUUnFkeDNmZ01Da2FsWVdrMGpjZHVNL09GcVZsOFlXb1dMeThkeWZvZDUzbnJvekordCtFc05YVmVudmphNE1CekV4MW1QbGxad0lQUDdHUDFwbktldkg4STE0eExCd2djWTljaEozL2VXY21PQTA3T1hYQlRXZVdtdHQ2SDEyZmc4UnA0dmY3Lytnei9sQ0tmQVNiZ3ptdUQremdNNnBjUStQdnYvbTBjSXdhMjdtWnl6SDJYVnRvS3QxUzl5V1FLK3Y1YmEvS0kwQnVCbk40T0hwNC9rQWZ2aVB4VDNxdkhwb2NOalZLVExJd2VuTUs5MS9kbDBaZHl3MzRQblVYblQ5YzVmN3FUckt3c1pzMmF4Wm8xYTdqbm5udGE5WnFFaEFRV0xsekltMisrU2YvKy9SazdkaXpnWHhucnR0dHU0NVpiYnVIVXFWTjgvdm5uT0oxTzNHNTNZRnBVNDJsU0RYOXZ1SUcvNnFyUXFZVU5ubmppaVZaL1R5MnRubWF4V0xqNzdydXBxYWtKR2RGanNWaTQ2NjY3K08vLy9tL1MwdEs0OXRwcm0rMXhNMmpRSU9iTW1jUDQ4ZU5iWFZkajZlbnBKQ2NuVTFOVGc5VnFKU0VoZ1l5TURDWlBuaHdVWklGL2F0VU5OOXlBMld3T21qNWxzOW1ZTW1WS0lLVHhlRHk0WEM0OEhnOGVqd2V2MXh2eWMyLzRZN0ZZU0V4c2Z0VkRJQ2lzYVR4dE1EYzNsd01IRHZqZmp4WUxOcHVOcEtRayt2ZnZ6N1JwMHdJMXBxU2s4Tld2ZnBVMzNuaURVYU5HaFlRL2FXbHBRYU82eG84ZlQwVkZCVHQyN09DNjY2NWo4dVRKemZZS21qcDFLbE9uVG0yeC9uQ0dEUnZHVjc3eUZUWnMyTUNwVTZjd0RJTzB0RFJtelpvVlVUUHJOV3ZXTUd2V3JJaW1zNGxJL0RBWnpYMThJU0xTeFJXZTlySnlwNHVtVjducE9SWVc1a2ZXajBJYTJYeGpoeDJxNUZRdFIwL1hrdHNuZ1VIOUVuQzBNWFJ3ZXd6MkhhdG0zTkR3US9EWGJ2MmNXNlpkRWJablRYZFY1L0poTXZsRENvdWxiZUZCdk5QNTAzbWlkdjVjL2FmT09XNG44bmc4TEYrK25PenNiR2JObXRYcTE3bGNycUMrT1IzSk1Bek9ucjIwd2w4a3EyNlZsWlVGL3Q2blQ1K0k2MnVwdDVKRXJxNnVEb2ZEMGFyL0Q0WmhVRk5UMCtwUmIrM2g5WHJ4ZXIwUjkvUGF1SEVqcDA2ZDRwRkhIZ2thZ1NZaThjWFV3a1ZIb1pHSWRHdnZsM2hZVmV3TzJUNDN6OHE4NGJGWjZhbkw2OERRU0VSNnVDNFlHZ0U0blU2ZWV1b3BacytlemVqUm8yTmRqa2hjMnJ0M0x4czNidVQ3My85KzJHbHpJaEkvV2dxTjlMR0FpSFJyTncreE1udFE2Q2RiYXc5NTJIVENFK1lWSWlJaUxVdE5UV1hKa2lXODk5NTdmUGJaWjdFdVJ5VHU3TjI3bDNYcjFyRjQ4V0lGUmlKZG5FSWpFZW4yRm95MmtkODNlRWxlQTNoOWo1czk1ZDdZRkNVaUlsM2FnQUVEV0xwMEtldlhyMmZqeG8yeExrY2tibXpZc0lHTkd6Znk2S09QTW1EQWdGaVhJeUx0cE9scEl0SWp1THl3ZkZzOVJ5cDlRZHNUckxCMG1vT0JhY3JRVzAzVDAwU2tvM1RSNldtTk9aMU9YbnJwSlN3V0MzUG56bzFLZnhtUmVGUmRYYzJhTld2d2VyMHNXclJJSTR4RXVoRDFOQklSQVp3dWc2ZTMxRk5lRTN6WlMwOHc4ZmgwQjVtSlBhakxiWHNvTkJLUmp0SU5RaVB3TjhkZXZYbzFHelpzb0tDZ2dCa3paa1RjTUZpa3EzSzVYR3pldkpuQ3drSm16NTdOSFhmY29hYlhJbDJNUWlNUmtiODVVMjJ3YkdzOVZhN2dTMTlPcXBuSHB0dEp0Q280dWl5RlJpTFNVYnBKYU5TZ29xS0N0OTkrbTEyN2RnV1dnNDlrSlRPUnJxU3NySXppNG1JS0N3dkp6OC9uemp2dkpETXpNOVpsaVVnYktEUVNFV25rMEhrZnoyMnJ4eDA4VTQyUldXWWVMbkJnMVV5MWxpazBFcEdPMHMxQ293YWxwYVY4L1BISDdOaXhBNS9QeDRnUkk4ak96aVkxTlRYd1J5T1JwS3R3dVZ3NG5jN0FuOU9uVDdOLy8zN01aak1USjA1azVzeVo1T1RreExwTUVXa0hoVVlpSWswVW52YXljcWVMcGxmQTZUa1dGdWJyRi9rV0tUUVNrWTdTVFVPakJvWmhVRnBhU2xGUkVjZU9IZVBNbVRNNG5VN3E2dXJ3ZUxTQ3AzUU5WcXVWaElRRVVsTlQ2ZGV2SDRNR0RXTENoQW5rNXViU3duMm1pSFFoTFlWR21td3FJajNTNUd3TDUycHRyQ3AyQjIzZmV0SkxacUtiZWNOdE1hcE1SRVM2QzVQSnhJQUJBN1NDbElpSWRGbWFoQ0VpUGRiTlE2ek1IaFNhbmE4OTVHSFRDWDBDTENJaUlpSWlQWnRDSXhIcDBSYU10cEhmMXhLMHpRQmUzK05tVDdrM05rV0ppSWlJaUlqRUFZVkdJdEtqbVUzd3dIZzdWNllIWHc2OUJyeFM1T0w0UlY4enJ4UVJFUkVSRWVuZUZCcUpTSTludDhDU3lYWjZKd1gzZjZ2endJdUZMaXBxdFY2QWlJaUlpSWowUEFxTlJFU0FWTHVKaHdvY3BOaURnNlBLT29NWENsM1VlaFFjaVlpSWlJaEl6NkxRU0VUa2Ivb2xtMWcweVk2dHlaWHhwTlBIaXUwdVBKcXA1bWRKaUhVRkl0SWRXQkpqWFlHSWlJaGNoa0lqRVpGRzhqTE1MTXkzWXdvZWNFVHhPUit2N1hiRnBxaDRrOUEvMWhXSVNIZVFrQjNyQ2tSRVJPUXlGQnFKaURReE9kdkNYU05zSWR1M252U3krb0E3QmhYRm1jd1pzYTVBUkxvRFhVdEVSRVRpbmtJakVaRXdiaDVpWmZZZ2E4ajJ0WWM4YkRyaGlVRkZjU1JuUGpqNnhMb0tFZW5LSEgzOTF4SVJFUkdKYXdxTlJFU2FzV0MwamZ5K2xxQnRCdkQ2SGpkN3lyMnhLU29lV0pJZzczdXhya0pFdXJLODcvbXZKU0lpSWhMWEZCcUppRFREYklJSHh0dTVNajM0VXVrMTRKVWlGOGN2OXVETzJPa1Q0YXBsR25Fa0lwRng5SUdybm9IMENiR3VSRVJFUkZyQjBSdlpWd0FBSUFCSlJFRlVaQmlHMXBFV0VXbUIwMlh3OUpaNnltdUNMNWZwQ1NZZW4rNGdNOUhVekN0N0FHOE5uUHd0Vkd5QnV0UGdyWTExUlNJU2J5eUovcWJYbVRQOFU5STB3a2hFUkNTdW1FeE5sd0ZxdEUraGtZakk1WjJwTmxpMnRaNHFWL0FsTXlmVnpHUFQ3U1JhZTNCd0pDSWlJaUlpWFZaTG9aR21wNG1JdEVLL1pCT0xKdG14TmJscW5uVDZXTEhkaGFjSHoxUVRFUkVSRVpIdVNhR1JpRWdyNVdXWVdaaHZwMmtPWDN6T3gydTdYYkVwU2tSRVJFUkVwSk1vTkJJUmljRGtiQXQzamJDRmJOOTYwc3ZxQSs0WVZDUWlJaUlpSXRJNUZCcUppRVRvNWlGV1pnK3lobXhmZThqRHBoT2VHRlFrSWlJaUlpTFM4UlFhaVlpMHdZTFJOdkw3V29LMkdjRHJlOXpzS2ZmR3BpZ1JFUkVSRVpFT3BOQklSS1FOekNaNFlMeWRLOU9ETDZOZUExNHBjbkg4b2pwamk0aUlpSWhJMTZiUVNFU2tqZXdXV0RMWlR1K2s0TTdZZFI1NHNkQkZSYTBSbzhwRVJFUkVSRVRhVDZHUmlFZzdwTnBOUEZUZ0lNVWVIQnhWMWhtOFVPaWkxcVBnU0VSRVJFUkV1aWFGUmlJaTdkUXYyY1NpU1hac1RhNm9KNTArVm14MzRkRk1OUkVSRVJFUjZZSVVHb21JZElDOERETUw4KzJZZ2djY1VYek94MnU3WGJFcFNrUkVSRVJFcEIwVUdvbUlkSkRKMlJidUdtRUwyYjcxcEpmVkI5d3hxRWhFUkVSRVJLVHRGQnFKaUhTZ200ZFltVDNJR3JKOTdTRVBtMDU0WWxDUmlJaUlpSWhJMnlnMEVoSHBZQXRHMjhqdmF3bmFaZ0N2NzNHenA5d2JtNkpFUkVSRVJFUWlwTkJJUktTRG1VM3d3SGc3VjZZSFgySzlCcnhTNU9MNFJYWEdGaEVSRVJHUitLZlFTRVNrRTlndHNHU3luZDVKd1oyeDZ6endZcUdMaWxvalJwV0ppSWlJaUlpMGprSWpFWkZPa21vMzhWQ0JneFI3Y0hCVVdXZndRcUdMV28rQ0l4RVJFUkVSaVY4S2pVUkVPbEcvWkJPTEp0bXhOYm5hbm5UNldMSGRoVWN6MVVSRVJFUkVKRTRwTkJJUjZXUjVHV1lXNXRzeEJRODRvdmljajlkMnUySlRsSWlJaUlpSXlHVW9OQklSaVlMSjJSYnVHbUVMMmI3MXBKZlZCOXd4cUVoRVJFUkVSS1JsQ28xRVJLTGs1aUZXWmcreWhteGZlOGpEcGhPZUdGUWtJaUlpSWlMU1BJVkdJaUpSdEdDMGpmeStscUJ0QnZENkhqZDd5cjJ4S1VwRVJFUkVSQ1FNaFVZaUlsRmtOc0VENCsxY21SNTgrZlVhOEVxUmkrTVgxUmxiUkVSRVJFVGlnMElqRVpFb3MxdGd5V1E3dlpPQ08yUFhlZURGUWhjVnRVYU1LaE1SRVJFUkVibEVvWkdJU0F5ay92LzI3ancrcXZyZS8vaDcxa3cySUNBa2dZUmRXUVJDMkVFUlFpa1VJeUxWZ25WQlJiSDNYcVMyOTZmdHJYZnJ2VjNVNnZYV1dyUmFhNjJXZ2xZQjVRZFNoQkpNZ0FLQmdJQWdvZ2lFUUFpSmtEMnozai9TRERPWlNUSVRFaWJMNi9sNDVQR1ljK1o3enZubUpKbGszdmwrUDErclFkOGRINlU0cTM5d2RMSGFvMS9sMmxYbEpEZ0NBQUFBRUZtRVJnQVFJVW14QmkwZGE1V2wzaXZ4bVRLM1h0eHJsNU9aYWdBQUFBQWlpTkFJQUNKb2NJSlJpOU9zTXZnUE9OTFJZcmZlT0dpUFRLY0FBQUFBUUlSR0FCQng0NUpOdW4ySUpXRC96ak11clQzbWlFQ1BBQUFBQUlEUUNBRGFoTmtEemNyb1p3N1l2K0c0VTltbm5SSG9FUUFBQUlET2p0QUlBTnFJTzRkYmxKWm84dHZua2JUaWtFT0hpbHlSNlJRQUFBQ0FUb3ZRQ0FEYUNLTkJlbmkwVlFPNitiODB1enpTeTNsMm5TcWxNallBQUFDQXE0ZlFDQURhRUt0SldqYk9xcDR4L3BXeHE1M1NDN2wybFZSNUl0UXpBQUFBQUowTm9SRUF0REh4Vm9PK096NUtjVmIvNE9oaXRVZS95cldyeWtsd0JBQUFBS0QxRVJvQlFCdVVGR3ZRMHJGV1dlcTlTcDhwYyt2RnZYWTVtYWtHQUFBQW9KVVJHZ0ZBR3pVNHdhakZhVllaL0FjYzZXaXhXMjhjdEVlbVV3QUFBQUE2RFVJakFHakR4aVdiZFBzUVM4RCtuV2RjV252TUVZRWVBUUFBQU9nc0NJMEFvSTJiUGRDc2pIN21nUDBiamp1VmZkb1pnUjRCQUFBQTZBd0lqUUNnSGJoenVFVnBpU2EvZlI1Skt3NDVkS2pJRlpsT0FRQUFBT2pRQ0kwQW9CMHdHcVNIUjFzMW9Kdi95N2JMSTcyY1o5ZXBVaXBqQXdBQUFHaFpCby9IdzlyTkFOQk9sTms5ZW5KSGpZb3EvVis2dTlrTSt0SGtLSFdQTmpSd1pPdW9ja3Fidm5Cb2Y2RmJSWlZ1MVREb0NaMVFsRW5xR1dQVTZFU2paZzIwS0Rwd05pa0FBRUNiWlREVVgzckg1emxDSXdCb1g4NVZlUFQwemhxVjIvMWZ2dnZFRy9YRHlWWkZtNjlPY0hUa2dsdXZIN1NycElwZkkwQ2Q3dEVHM1QvU3FtSFhNSmdiQUFDMEQ0MkZSdnhGQXdEdFRGS3NRVXZIV21XcDl3cCtwc3l0Ri9mYTVid0tNOVdPWEhEcnVkMDFCRVpBUFNWVkhqMjN1MFpIaXBreUNnQUEyajlDSXdCb2h3WW5HTFU0emFyNi94TTRXdXpXR3dmdHJYcnRLcWYwZWl0ZkEyanZYdi9ZcmlvV053UUFBTzBjb1JFQXRGUGprazI2ZllnbFlQL09NeTZ0UGVab3RldHUrc0xCQ0NPZ0NTVlZIbTM2b3ZWK0RnRUFBSzRHUWlNQWFNZG1EelFybzE5ZzFkME54NTNLUHQwNnd4ejJGekx0QmdqRmdmUDhyQUFBZ1BhTjBBZ0Eycms3aDF1VWxtankyK2VSdE9LUVE0ZUtXbjQ1czZKSzNnZ0RvVGhmd2M4S0FBQm8zd2lOQUtDZE14cWtoMGRiTmFDYi8wdTZ5eU85bkdmWHFkS1dmZU5hMC9JNUZOQWg4Yk1DQUFEYU8wSWpBT2dBckNacDJUaXJlc2I0VjhhdWRrb3Y1TnFwUVFRQUFBQWdiSVJHQU5CQnhGc04rdTc0S01WWi9ZT2ppOVVlL1NyWHJpb253UkVBQUFDQTBCRWFBVUFIa2hScjBOS3hWbG5xdmJxZktYUHJ4YjEyT1NteEFnQUFBQ0JFaEVZQTBNRU1UakJxY1pwVkJ2OEJSenBhN05ZYkIrMlI2UlFBQUFDQWRvZlFDQUE2b0hISkp0MCt4Qkt3ZitjWmw5WWVjMFNnUndBQUFBRGFHM09rT3dBQWFCMnpCNXBWWE9YUjFwTk92LzBiamp2Vkk5cWdxYW44Q2dCd1pUd2VqL0x6ODVXWGw2Y3Z2L3hTaFlXRktpMHRWWFYxdFZ3dWxvOUQrMkF5bVdTejJkU2xTeGNsSmlhcWYvLytTazlQVjBwS2lnejFoKzBDUUNmRE93WUE2TUR1SEc1UlNiVkhCd292djNuelNGcHh5S0VFbTBFamVwb2kxemtBN1ZaK2ZyNnlzN09WbDVjbnQ5dXRJVU9HYU5DZ1FSbzllclRpNHVJVUh4OHZxOVVhNlc0Q0liSGI3U29ySzFONWVibkt5c3BVVUZDZzU1OS9Ya2FqVWVucDZicnBwcHZVcDArZlNIY1RBQ0xDNFBGNFdFNEhBRG93dTB0NmRsZU5UbHowcjRKdE0wdVBUNHBTM3k3aHpWUmVzcUdxSmJzSGRHaS92VGs2MGwxb1VjWEZ4VnE3ZHEwT0hEaWc4ZVBIYStqUW9lclZxMWVrdXdXMGl2UG56K3ZvMGFQYXMyZVAwdExTTkgvK2ZIWHYzajNTM1FLQUZtZG9aRmdsb1JFQWRBSmxkbytlM0ZHam9rci9sL3h1Tm9OK05EbEszYU5ESDM1UGFBU0VycU9FUms2blUydlhybFZXVnBZbVRKaWd5Wk1uTTVJSW5ZYmRidGVPSFR1MFo4OGVUWjgrWGJmZGRwdk1aaVpzQU9nNENJMEFBRHBYNGRIVE8ydFVidmQvMmU4VGI5UVBKMXNWYlE0dE9DSTBBa0xYRVVLanNySXlMVisrWENhVFNabVptWXFOalkxMGw0Q0lxS2lvMFByMTYrVnl1YlIwNlZMRng4ZEh1a3NBMENJYUM0MVlQUTBBT29ta1dJT1dqclhLVXUrVi8weVpXeS91dGN2cERuNGNnTTdyOU9uVCtzbFBmcUxrNUdRdFdMQ0F3QWlkV214c3JCWXNXS0Rldlh2cnB6LzlxVTZmUGgzcExnRkFxeU0wQW9CT1pIQ0NVWXZUcktyL3Y0U2p4VzY5Y2RBZW1VNEJhSk5Pbno2dFo1NTVSaGtaR1pvK2ZYcWt1d08wR2RPbVRkUDA2ZFAxekRQUEVCd0I2UEFJalFDZ2t4bVhiTkx0UXl3QiszZWVjV250TVVjRWVnU2dyU2tySzlNTEw3eWdtMisrV2NPSEQ0OTBkNEEyWi9qdzRab3paNDVlZU9FRmxaV1ZSYm83QU5CcUNJMEFvQk9hUGRDc2pINkJSVHczSEhjcSs3UXpBajBDMEZZNG5VNHRYNzVjMTE5L3ZZWU5HeGJwN2dCdDF2RGh3elZpeEFndFg3NWNUaWUvT3dGMFRJUkdBTkJKM1RuY29yUkVrOTgrajZRVmh4dzZWT1NLVEtjQVJOemF0V3RsTXBtWWtnYUVZTnEwYVRLWlRIcnZ2ZmNpM1JVQWFCV0VSZ0RRU1JrTjBzT2pyUnJRemY5WGdjc2p2WnhuMTZuU3RsTVoyMWxkb1pPNzFyZjRlVDF1bHo3ZjlyYU9iMTNwL1NnL2Y2ckZyNFBndVA5dFQzRnhzYkt5c3BTWm1SbnByZ0R0Um1abXByWnUzYXFTa3BKSWR3VUFXcHpCNC9GNG1tNEdBT2lveXV3ZVBibWpSa1dWL3I4T3V0a00rdEhrS0hXUDlxK2F2V1JEMVZYclcwMVppUTYvLzVJT3IzdEpOV1VsbXZXZjc2cnZoRGt0ZHY3Y04vNUwrOTk2MnJ2ZHBmY2czZkhTWGhuTjFoYTdSa3ZaOTZlZjZmeVJYWktrbU83SnV1bjdMN2ZvK1VzTFBsZjJyLzdKdS8yMUovNGtXNWNlZm0wOGJwYzJQSEd6ZDN2aWtxZDF6YURSemI1bWU3ci96ZlhibTZNajNZV3cvTzUzdjVQRll0RzBhZE1pM1pXSThYZzhhbVRsNFhhanFxcEtScU5SVVZGUmtlNUtveW9xS2xSVFU2UHUzYnMzMktha3BFUVdpNlZOTDNHZmxaVWxwOU9wQng5OE1OSmRBWUN3R1JyNXhSZFkwQUlBMEtuRVd3MzY3dmdvUGIyelJ1WDJ5OEhSeFdxUGZwVnIxdzhuV3hWdGpzd2JxSXJpczhwYjlaUTg3dHJwY3R0L3ZVekpMKytYSlRydWlzLzkyWllWZm9HRlZCdWNmSkc5V29NejdnenBIS1VGbit2dEpTT3Z1Qy8xUGJTK01tRGYyWU01T3Z2eE5rbFNqNEdqV3Z5YTlxb3luVDJZN2QxMk9Xb0MybmpjYnI4MmpvcEx6YjVlZTd2L25VRitmcjRPSERpZ1pjdVdOZnNjenovL3ZPejIycFVZSDMvODhaYnFXcXR6T3AzNjdMUFBkT2pRSVYyNGNFRVBQZlNRTEpiQUJRT2FLeWNuUjFhclZUMTc5bFNmUG4xa3RRWUdvMFZGUlRwdzRJRDY5dTJybEpRVXhjVEVOT3RhbHk1ZDBxNWR1M1Rnd0FFTkhUcFVjK2ZPYlhhL0wxeTRvRGZmZkZPU1pEUWE5ZWlqandhMEtTa3AwUi8rOEFkSmtzRmcwUGUrOTcyUXovL0ZGMTlvM2JwMU1wbE11di8rK3hVWEYvamE3dkY0dEdiTkdsMjRjRUZqeG96UmxDbFRGQnNiMjh6UEtKRGRibGQxZGJVcUt5dFZWVldsOHZKeU9Sd09qUmt6SnF6elRKa3lSUys4OElMT25EbWpQbjM2dEZqL0FDRFNDSTBBQUVxS05XanBXS3VlMjFVamg4K3N0RE5sYnIyNDE2NUh4MGZKSElFSnpkMzdYNitoY3hicnlQcmZTcElxaWd1VXQrb3BUWGpncDFkMDNzKzJyTkJIdi95SG9NOTk5TDhQeTJTSjBvQWI1MS9STlZxYW83TFUrOWhzaTFWMWFYR3p6MldKanBQSlVtLzBnZHQvT21Ld2Z6aDVQUFdtTEJxYTkwM1JIdTkvWjVDZG5hM3g0OGNIRFRSQ1piZmI1WEFFcnNLNGZQbnlzTTV6Ly8zMyt3VUQ0UjdmbE5UVVZOMTY2NjNlYmJ2ZHJ2WHIxM3NEcjV5Y0hHVmtaR2o1OHVXNmRDbjBjSFRwMHFYcTJyV3IzejZuMDZudDI3Zkw1YW9Odng5NTVKR2c5M2p2M3IzYXQyK2ZkdS9lN1czWHBVdVhzRCszckt3c0hUNThXSkowOE9CQmpSZ3hRZ01HREFqN1BKTGtkcnRWVlZVN3V0Um9EUDd6N3RzbW5CRmFGeTllMU50dnZ5MzMzMTk3VnExYXBYdnZ2VGRnWk5TdVhidFVXRmdvU2Rxelo0K0tpb3AwMTExMytiVnhPcDNhdUhHajZpWlFlRHdlZVR3ZXVkMXV1Vnd1dVZ3dU9aMU9PUndPT1J3TzJlMTIyZTEyMWRUVWVLL3Z5MkF3YU5Tb1VUS2JRMytyWkxWYU5XN2NPR1ZuWit2T08wTUx2Z0dnUFNBMEFnQklrZ1luR0xVNHphcFg5dHZsTzNINWFMRmJieHkwYTNGYVpLWU1wZC81THpyMjRac3lXYXdhTW51eHJwLzdqODAvbWNlanZGVlBhdStLbjZudWt6VGJZcFh4Mkd2YStmSmpLaTg2TGJmTHFiOCtkYThtTG5sS0krWTlFdGJwcmJIaHY4R1RKSS9iSTBkVjQwczJPeW92UDEvNHlVNzk4ZHVwemJxV0pOMzAvWmQxM2N4Ny9mYTVYZjV2OUkybXdGRVdIcGYvNmtCR2M1Z2pNZHJ4L2Uvb1BCNlA4dkx5OUsxdmZhdFZ6aDlPOENJcDRJMTh1TWMzSlNFaFFaTDAxVmRmZWZkTm1EQkJPVGs1a3FUZHUzZHI5T2ptVDczMGRlclVLVzlnbEppWUdEUUlzdHZ0T25Ub2tIZTdiOSsrelFxTUpDa2pJME9mZnZxcGR6V3ZUWnMyYWNtU0pRMkdQbzN4L1RvMEZBajV0Z25uR3QyNmRkT01HVE8wZWZObVNkTDU4K2UxZXZWcUxWeTQwSHVlb3FJaWZmVFJSOTVqdW5idHFubno1Z1djeTJ3MjY4c3Z2MVJwYVduQWM4M2g4WGhVVkZTazVPVGtzSTRiT25TbzNubm5IUzFjdUxCRFRIRUVBSW5RQ0FEZ1kxeXlTY1ZWRnIxejFEOUEySG5HcGU3UkR0MTJYY3ROMTZqeitVZC8xdGFuNzJ1eW5jdGVyWU9yZjZtRHEzL1paTnRnMDR1cVM0dTE3YmtsT3Ixbm8zZWYyUmFyMlQ5K1Y4a2piMUszMUNGYTk0T1pxcjUwUVI2UFczOTc1UWNxL0dTbmJuemsxNHFLVHdqcGMxbjA5cm1RMnRVWHlqUXJlMlhMdm1tdXorV3crMjBIQzRUcVQxa3poVkY3cUwzZi80NHVQejlmYnJkYnZYcjFpblJYcnFxWFhuckorL2loaHg1U2JtNnVxcXVyNWZGNGRPellNU1VrSkRRNTJxUzRPUGlvdnhNblRraVNQdjc0WSsrKy92MzdxN0x5OHV0VGRIUzBEQWFEOXUvZjd4M2xKQ25zcVZHK3VuVHBvakZqeG1qMzd0M3ExNitmSmsyYTFLekFTQW90RVBJdGp4cnVkU1pNbUtBelo4N295SkVqa2lTYnpTYUh3NkdvcUNpNVhDNjk5OTU3M3ZBcktpcEtDeGN1YkhCcTJqWFhYT01OalF3R2c4eG1zOHhtczNjVVZKMkVoQVQxN3QxYk5wdE5VVkZSc3Rsc2lvNk9WblIwdEdKaVloUWJHNnVZbUpobTFZSktURXlVMisxV2ZuNitVbE9iSCt3RFFGdENhQVFBOERON29GbkZWUjV0UGVrL3FtVERjYWQ2UkxmUC81eWV5Rm1qSFM5OVQxVVhpN3o3YkYydjBld2ZyMWJQNjhaSmtycW1YS2ZNSnpkcTQzL2Vwb3FpZk85eDV3N3YwTVFIbnd5NXprNXJzVmUyN2tnWWw3M2FiOXRrdFFXMGNkYjR2L2t5MjBLcnVkSVI3bjlIbDVlWHB5RkRoalRyMk4vLy92ZTZjT0dDSlBsTlRYdm1tV2NrU1RmY2NJTmYrMGNmZlRUb0cvK2YvL3puRFY3amlTZWU4RDUrN2JYWGRPNWNiVUE0ZWZKa1pXUmtOS3ZmOVVWRlJlbHJYL3VhSEE2SGhnOGZycGlZR0UyY09MSEo0eHJxOThxVkt3UDI3ZHExUzd0MjdmSnVMMXUyVExHeHNkcXpaNDlmdTNYcjFtbmR1blVCeHovODhNTktTRWhRZG5hMnNyT3pBNTZ2NytUSmt6cDU4bVNUN1h6dnI2KzZ3RWFTVENaVGsyMUNtYzVWZjZwaDNmRUdnMEVGQlFWNjlkVlh2ZnNyS2lxODdkeHV0OTU2NnkyL1k0Y1BIKzc5K3Q5KysrM3llRHl5V0N3eUdBdzZjZUtFUHZyb0k1MDVjMGFTRkJjWHA2bFRweW90TFMwZzNEcCsvTGl5czdNMWRlcFVwYVNrTlBrNU5HYklrQ0hLeThzak5BTFFZUkFhQVFBQzNEbmNvcEpxanc0VXVyejdQSkpXSEFxc1ZkS1dYY28vcHAydlBLNzh2Ui82N2U4eGNKUm0vdHRiaWsvczU3Yy9vZDl3elh0dW0vN3k0MitxK1BNRGtxU3Fyd3FWOWV4aUhYNS91Y2JlKzU5S0dUT3owV3UrbWhsZThkb1I4NVpxK0MzQjYvdlVjVHNkZnFGTytyZWYwTmg3L2kyczZ6VEZkM3FXd1dnS3JIbFVyNDBrV2FJYlg4bW9vOXovenVETEw3L1VvRUdEbW5Wc1hhMlkrdXIyMVUzTmFpa1hMMTcwUHU3Um8wY2pMY09YbHBhbVBYdjJCSVE0d2JUVUNuUDc5KzhQbUg3WDBEMXI3b2loNXZJTmhCb3FETzQ3UWlxVTR1RU5UVFgwZUR5TlRrTjBPQndCei91TzJySllMSEk0SERwNDhLQnljM085d1dLM2J0MDBhZElrYjQwaWg4T2hxcW9xT1J3T0ZSY1hLeWNueHhzc3ZmUE9POHJNek5USWtjMGZlWmljbk93ZFpRWUFIUUdoRVFBZ2dORWdQVHphcW1kMzFlakV4Y3ZURTF5ZVJnNXFwdjZUNXVydVB6YjhCL2ErbFQvM0ZzS1cxR2hiWDN0ZS93OGRYUDFMdWV2VjRaR2s0aTgrMWx1TGg0WFZ6NkpqZTdYeDMyOVYwb2dibGZua0J6SVlnLy9YdlRYWUsvM3JkRmhqV243WmFYdkY1V3RZWTdzR2JWTlQ5cFhmZGxSY3R3YlAxNUh1ZjJkUVdGallZalY4V2xOVlZaV3FxeThIcU51MmJkUE9uVHREUG43aXhJbE5mcDc3OXUxcmNNcVpyM0JDbzY1ZHUzb0RIOTg2U25hN1hkdTNidy81UEhYbk1CcU5EWTc4a2Z4REo2UFIyT3o2T2pVMWw2ZWtObFFnM2ZmcjBad3BYUzNwZDcvN25VcEtTZ0wyWjJkbjY2OS8vYXNjRG9mZmRMcjZCZzhlSEhZZG8vcmk0K085Z1JVQWRBU0VSZ0NBb0t3bWFkazRxNTdjVWFPaXlsWklpLzdPWkxVcE9zaFVxRHJtS1ArUkk5RUppU0dkTjJuRWpmcjRuZWU4MjNFOVUxVmVkRHJzL2tYRmRWTk4rZVdSRFNQbUxXMDBzT2lhY2wxWTU0L3UxblFOR1VlOTBNaGt0UVZNSnd1VnlSSWxCWGtEV1gycHlHZXJ0akIwL1pGRVZSZlArMjFYbHB4VGw5N0JSNmQwcFB2ZlhBUEs5dW1ERDFxbU1HOXJLeTR1RHJyY2VTaVdMRmtpU1Nvb0tORHJyNy91M2U4NzVjbDNLdFh6enovZnZFN0tmNVNSSkpXVmhUZHRNOWhLV1ZmRG9rV0xGQjlmKy9Qa081MHRKeWZINzNPWU0yZU8wdFBUL1k3MWJWOFhHdDF3d3cwQjAvNGFPdVliMy9oR3N3TkIzM3BBTmx2dzEybmZOcUdNaEdwb0tseWRwNTU2eXZ0MXlzek1WRnBhV2loZGxWUmJRTHgrYUZUL2V5YVkxTlJVWldSa1hQSFVOS2syTkFyMyt4SUEyakpDSXdCQWcrS3RCbjEzZkpTZTNsbWpjbnZyQlVldElYWGNMSTFlK0FQdGYrc1hHcGE1Uk9Qdi8yLzk0WTdRQWlkZk4zNzNSWldmUDZXOGxVL3F1cTh2VXY4cGdTdjMrUHJXeS92RHZrWnB3ZWVOUGwrL250R09sNzZ2SFM5OVArenJTTkxjWi8rcXhHR1RBdlpYbGx6K3ozaE4yVmZhL1BPN05mdkhxMlUwWGY1VG9menZ0WWJxbkQyVTNXQm8xSkh1ZjNQRk9pL3EzTG56VFRkc0F4d09oemZVYUM3ZmdzK3RKWlFBb0RIUjBkRmh0YThmY0x6ODhzc2hqVUlLbGMxbVU5ZXVYWFhwMGlVTkdEQWdJRENxUHlxbXNkRkZyY0YzK3RlNWMrZjA1WmRmcW4vLy9uNXRmRmNzdTNEaGdweE9aMWhMMWRjWHlvcHREYm51dXV0MDZ0UXBkZTNhVlhGeGNkNmkxazZuVS92Mzd3OVlYYTF2Mzc2NjRZWWJWRmhZcU83ZHV6ZTd6NzdpNCtQOVJsOEJRSHRIYUFRQWFGUlNyRUZMeDFyMTNLNGFPU0x6VC9wbVM3L3JDZlcvNFRiMUdEaEtVdkJWMVVKMTNkY1h5V0lMdm1xUEw1ZWpSamt2TEF2NXZOUCsrWlVtMjlncldtN2x0SVkraDdMei9zVnl6K3pickp3WEh0Rk4zL3VOZDE5cHdmRjZiYlpveUt6N0c3eFdSN24vbllISDQybHcrbEVvcXFxcWRQRGdRYjk5dTNidDB0aXhZd01DaElTRWhLQWpVa0lKWTN4RG84VEVSRDM0NElPTnRyZmI3WHIyMldlOTJ3Mk5sb21VS1ZPbWFOYXNXVHB5NUloT25qeXBVNmRPcVcvZnZ0N242NCtNdXRvMWpYeERGcGZMcFhmZWVVZjMzSE9Qa3BLU3ZQdDl2eVl1bDB2NStma0J3VktvNm9kazRYNitnd2NQMXVEQmc3M2JGUlVWK3R2Zi9xWjkrL2I1MWQyNjl0cHJOV25TSlBYcTFVdHIxNjdWNTU5L3JnTUhEdWp1dSs5dTlvaTdPbGFyMWE4V0ZBQzBkNFJHQUlBbURVNHdhbkdhVmFzK2NlaFNUU3VNT1BKNDVLaXVDUHFVMitsZllOZFJWZDdvcVN6UmwvL2dONXJNM3NEaVNqVld2OGVYMituUVoxditHUEo1UXdrdEhDMjRjcG9wS3ZoSWkwdW5qd1hzTy9iaEc0cnJtYW94ZC8rckpLbm9XSzdmODZmM2ZpaTMweTZqT1hqWTBGSHVmM09kaUIramY1blFQbFljM0xGamgreDJlN09EbzEyN2RnVVV3OTZ5Wll2MjdObWpyMy85NjM3N0Z5MWFGUGJxYVhWODZ3RjE2OWIwOTBUOUVSL2hqalFLcFUraGVPV1Zoci9QUHZua0UyM1pza1hsNWVVNmN1U0lGaTFhcEd1dXVVWlNZRUhzcXozU3FQNVVMN3ZkcmxXclZtblJva1hla1RtRmhZVitiVDc3N0xNR1E2UDZLNmMxWmZQbXpkcTJiVnVqYldKaVl2VEFBdy80N2J0NDhhSjI3ZHFsQXdjT2VBTWNpOFdpRVNOR2FPTEVpZDYrbDVlWGU3K25pb3VMOWVhYmIrcWVlKzY1b2xGM2Rydjlpa1phQVVCYnd5c2FBQ0FrNDVKTkd0bkxwRWYrVXRWMDR6Q1ZudjFDYnk4SmJiV2FQOXpSZUEyYVlLTlp3bDFSSzVqNUwveXR4UUtRY1BXZGVIT3pSK2w4OHY5ZjlwdktWcjlHbEZRN0hlM1MyY3RUdEd4ZHIxSDFwZG9sMVBmOTZXZUtTK3lyL3BQbjZjSngvNmxmanNwU25kN3pGL1diUExmUlByVDMrOTljRmVadVNrb0tMNlNJRkp2TnByS3lzbWF0UmxaV1Z0YmdhbU9scGFVdE9wM0xkMVJMYzBLalNJMDA4aTBvWFovYjdWWjVlVzBZWGwxZHJiZmVla3NQUFBDQVltSmlBa0lqMzVFMysvZnYxNFlORzVxODlvWU5HeHB0MTFpTm9mUG5BNmRYVmxaV2F1WEtsYnJ2dnZza0JZNFErL1RUVHdPQ3dqcU5yWTRXak8vMHVJYjRqdW81ZWZLa2NuTnpkZXpZTWUrb3BaNDlleW85UFYwalI0NVVWRlNVUEI2UHQ2QjZUVTJOYnJqaEJtM1lzRUV1bDB0ZmZmV1ZWcXhZb1h2dXVhZlpJNDdLeXNyYTNJZzJBTGdTaEVZQWdKQkZzV0JWMk9xSFBZNnE4aWFEcjVia2R0cjl0b05OOFRxVHQwWHltUll5NnovK3JMOCtmWi9LejUrU0pPMTk0Ny9rckttU3h4MjREUGluSC82aHlkQW9raUo5Lzl1TExsMjZxTHk4dkZtaDBhWk5td0pHR1VuU3ZIbnpsSk9Ub3drVEppZ3JLOHU3LzQwMzNtajJOQ3ZmMENnaElhSEo5bGM2MHFoK3NlbDkrL2I1Rlg1dUNTTkhqdFRwMDZlMWYzOXRLSHZwMGlXdFdiTkdkOTExbDE5b1pEQVltcjBLV25PY08zZk83LzdObVROSEd6ZHVsTWZqMGFWTGwvVE9PKzlveElnUkFjZVZscFlHclgzVTJnNGVQS2gxNjliNTdiTmFyVEtaVE1yTnpkWDI3ZHRsdDl1RGZxLzZLaWtwOFFaSHdVYkVOYVdzck95SzY0TUJRRnRDYUFRQVFCdmtzbGZyOS9PdnJERHJRK3NyQTFaWk13ZVpublk4YTVYM2NXeVAzdW8xZEtKbVB2RW52Zi9ZREZsajR2V05uN3l2N0YvOTArVTJQVk5VV1h4V0hyZExwM2R2MUtXQzQrcmFlM0RBZWRGK0pDWW1ObnZGcDg4L3J4MmwxcjkvZjUwNWM4Yjdwdno2NjYvWHNHSERBZ0lpM3lsbTRYQzczWDQxZGpadTNLaU5HemVHZkx6QllBaDdTZmhwMDZiNWJSODllclJab2RHeVpjdUNycDVXWjlhc1djclB6OWVGQzdVai9FNmVQS250MjdkcjVNakxJekRyMzBlejJkeGdDT2JieDdyZ0pGeEhqaHp4UHU3U3BZdlMwOU5WWFYydHJWdTN5bXExYXNhTUdkcTBhWlBmZGV6MjJwQjY3OTY5UVVPanhrWTF1ZDF1L2VZM3Z3a29kbjdmZmZlcFQ1OCtUZmEzWDc5K0FmdnNkcnZPblRzWHBIWGppb3VMdFhMbFNpMWV2RGpzZ0xPc3JNeXY1aE1BdEhlRVJnQ0FpT3ZTZTFDRDA2OTIvZTVIT3JqNjhoTGRWMUpNV1pKdS9aK3RTdWgzZlVodE84S0lGS2RQYUdRMG1RUHFENVVWbnRUcFBYL3hidmVkZUxNazZacHJ4MmpxZDMrdEhnTkhxN0xrck00ZjNlMXRNM1QyQXlyNCtDT2QvWGliUEI2M0RyejlyRi9CN01aMHR2dmZYdlR2MzE4RkJRVkJSNDQwSlNrcFNmbjUrWm8wYVpMZWZmZGR2K2Rhc25EenBVdVhBZ3BEaDZNdFR4a3ltODI2OWRaYjlmcnJyOHZ0ZGlzOVBWM2p4NDlYUmNYbFdtLzFnNThSSTBZMCtQWHlEYVptenB5cDBhTkhoOVVmbDh2bHR4cGVYWEhweVpNbnE3aTRXT25wNlNvdkwvZWJ2cGFSa2FFUFAveFFicmRieDQ0ZDA0VUxGN3kxbVVMeDBVY2ZCVjBkYjkyNmRici8vdnViL1BwMTZkSkZxYW1wcXFtcDhhNmFaclBaWkxQWkZCVVZwYWlvS0gzd3dRZmU5bmZmZmJlaW82TmxzVmhrTkJwbHM5bFVXbHFxRlN0V2VLZXROZWY3OSt6WnMwRURMQUJvcndpTkFBQ2Rpc2thN1Zjc3U3VzFSRDNEaXU0SkFBQVBBRWxFUVZTZksrRmJSTnNVcEo3UmdiZWY4WnQyTm5qR1hkN0gxMzd0SHJrY05mcnJVL2Q2OTVtdDBSbzY1MEhGOXVpdHN4L1hGcWo5YlBNZk5XTGVJK28rb09uQW9iUGQvL1lpUFQxZHp6Ly92R2JObWhYMnNiMTc5NWJINDlIQWdRTkRhdi9vbzQ4MnF4QjJWVlZWMk5Qbktpc3J2YU51d3AyYUZrcWZXbEpTVXBKbXpweXBuajE3ZWtNSDM1RlZWM1BsdEFNSER2Z0ZWcjdoMUMyMzNDS0h3NkgzM252UHV5OHVMazZqUjQvV2lSTW52UFdFdG03ZHFtOTk2MXNoWFM4dkwwODdkdXp3Ymw5NzdiWDYvUFBQNVhhN1ZWSlNvbFdyVm1uaHdvVk5mZzN2dmJmMnRlclVxVlBhdDIrZlpzeVlJWXZGNG4zZU56UktUazZXMVdwVlJVV0Yzbnp6VFEwYU5FZ3pac3pRd29VTFZWMWRyUUVEQm9UVTkvbysvZlJUZmVNYjMyaldzUURRRmhFYUFRRFFCcG1zTmkxNisrd1ZuNmVtL1BKLzd1dFBUYnQ0K3FpT2ZmaUdkN3Y3Z0pGS0hEYkpyODNlUC81RUYvTS85VzRQdStVN2l1N1dTd09tM3E2L3ZmcEQyU3RLNWZHNGxmUHJSelQzbVMweUdDbDgxUjZscEtUSWFEVHEvUG56NnRVcnZCRmVpWW1KR2pwMGFDdjE3TExldlh2ck85LzVUbGpIYk5teVJidDI3WkxVdGtjYTFSazNicHpmdG0rUjU2dTFjcHJkYmxkT1RvNTN1MWV2WGtwSlNmRnJzM256WnI5UlFUZmVlS05NSnBOR2p4NnRZOGRxVjJMODdMUFBkUHo0Y2U4b3BXQmNMcGV5c3JLOFh5T3B0c0Q1cmJmZXFwMDdkM3FEcElLQ0FyMzY2cXU2K2VhYk5XalFvRWI3Zi9EZ1FiL0MxZ3NXTEdpd05wSEQ0ZERLbFN0VlVsS2lrcElTblRwMVN2UG56MWR5Y25LajEyaElZV0doakVaandQMENnUGFNMEFnQWdGWjA3ZGZ1YWJLTjIrME11dDhhMi9XS3IzL3g5Rkh2NDZoWS85V210aS8vbnR5dXk5ZE9XL0NZMy9ObjltM1d4Ky8rcjNjN3VsdFBwZC81TDVJa1MzU2Noc3grd0R0MThQelIzZHIzcHljMTlwNS91K0krdDZRcnVmK2RpY0ZnVUhwNnVvNGVQUnAyYURSczJMQTJ1OFM0NytwYnpSbHBWTDhRZG4wZW53THlqWG5sbFZmQ3ZyWWs3NnBxa3E3YVBjN096dmE3N3FSSi9rSHk0Y09IbFplWDU5M3UxYXVYMHRQVEpVbURCZzFTOSs3ZFZWSlNJa2xhdjM2OUhucm9vYUNoemZIang3Vmx5eGEvMWRkc05wdnV1T01PUlVWRjZhYWJidExaczJkMTRzUUpTYlcxZ3Q1NjZ5MzE2OWRQNDhlUDErREJnLzFHWHprY0RtM2V2Tm12YitYbDVhcXNyR3d3TkxKWUxCbzdkcXcyYmRva2w4dWx3c0pDdmZiYWE4ck16TlN3WWNOQ3ZtZDFqaDQ5cWpGanhselZndVVBME5yYTVtOTRBRUNuMEp5cFE2RWNZN0pFNllHMXdZdnRybGsyS2VqKzFqTHRud1BmTEY0cU9DNlRKVXBtYTdRcWlndDA5SVBYdk0rWnJlRzlzYTBveWxmQngxa3lXYU5sc3Rwa05KcGtNSnBVVTFhaUwzZStyNkpqdWQ2Mjhjbjl2WStQclArdHpoNzh5THZkZmNCSURaeDZ1OTk1dHo3emdOK3FhbFArOFg5bGplM2kzUjUxKy9kMVpQMXY1YXlwZldPZXQrcEpKZlFkcW9FMzNkRmdmenZhL2U5SXBrNmRxbC84NGhlYU5HbVNyRlpyMHdmOFhiaGh4bXV2dlJieVZDdVB4Nk1YWDN3eHJQUDc4ZzJOVHAwNnBlWExsM3UzbHk1ZEd2U1l0TFEwNzlTcytvV3d5OHJLWkRhYlpUS1pWRk5UbzZOSGovbzk3enNWeWxkTlRVMlQvZnppaXk5a3M5bGtNcGxrTkJwVldscnFOK0tuTHZnSWQ4cmNoZzBidEdIRGhpYmJQZkhFRXpwejVveDI3NzVjdjZ4bno1NjYvdnJMTmNqT256L3ZkeTZqMGFoYmJybkZHNUlZREFiZGVPT05ldi85OXlWSkZSVVYrdk9mLzZ5Nzc3NWJGb3RGZHJ0ZFI0NGNVVzV1cmdvTEMvMnVIeGNYcDRVTEYzcERTNlBScUR2dXVFT3JWNi8yRmx1WGFvdUVueng1VWphYlRRTUhEbFRmdm4yVmtKQ2dqUnMzK2hWWlQweE0xTHg1ODlTOWUrMkNBdld2VnljOVBWMUpTVWw2OTkxM1ZWcGFLcnZkcmpWcjFxaWdvRUFaR1JraGY2L2E3WGJsNXVicWh6LzhZVWp0QWFDOUlEUUNBS0FGV2FMamRNL0swNDIyMmJmaVovbzg2NjJnejNWTnZTNnM2eGxNWm0xNzd1R1EydmFka09sOUhIdE5IOGxnOElaQ2s3L3pqQXlHMmpkSHpwcEtmZmlUQmFvdXZUd0NZSERHblJwdzR6Zjl6aGZkclpmU0ZqeW12Vy8rZCswT2owZFovL09nYkYxNnFQZm9qTEErajVaeXRlOS9SNUtTa3FLMHREVHQzTGt6SUN4cFNlR3MwbGEzdkh0TGNEZ2NJWjJyL3NnYVh5dFhydlN1Y0ZaZlRFeU1ZbUthVjBNcktpcEtHemR1OUs0K0ZzelZXSkhMWnJQSmFyVjZRNjZaTTJkNkE2RzZBTWgzeWZwcDA2WUY5R3ZFaUJIYXMyZVB6cDZ0blY1YlVGQ2cxYXRYNi9iYmI5ZXJyNzRhdE5qMWdBRUROSGZ1WE1YRitkYzdzMWdzV3JCZ2dYSnljclI5KzNhL1F1alYxZFg2NUpOUGxKS1NvbzgvL3Rndk1CbzJiSmd5TXpPMVpzMGF2OERKbDI4WWxKeWNyTVdMRit2ZGQ5L1Y2ZE8xcngvNStmbHlPcDBoQjZnN2R1eFFXbHBhU0N1OUFVQjdjdlVxNmdFQTBFbll1dlR3ZmdTVE9IeHlnOGNPbS9OUVdOZUs2WjZrYnFsTjE1TkpIRDVaUTJZdDhtNzNuWGl6UnQzK2ZVblNkYlB1VS9MSW03elBtYTNSNmpkNWJtMm9KS2xieWhEZHNQUlhRYytiZHNmL1U0OUJhZDd0ZmhNekcvMzhyb2FyZWY4N210dHV1MDI3ZCsvMks0S015eHBiRld2czJMRU5QcmRzMlRJOThjUVREUzQ1YnpLWmdpNVJYOGRxdFdyQ2hBa2g5N081ZXZUb29UbHo1a2lxRFg5OGkwSEh4TVQ0alRxNjl0cHJOWGx5OEorbFcyNjV4VHNDTFNZbVJsT25UcFhaYk5adHQ5M21WNXNwTGk1T2MrZk8xYmUvL2UyQXdLaU93V0RRMUtsVHRXVEpFZzBiTnN4djZ0ZW9VYU0wYnR3NDNYTExMVXBOVFpYRllsRm1acWJtejU4dnE5V3EzcjE3QnoxblFrSkN3QWk1bUpnWTNYMzMzUm8xYXBTU2twSjA1NTEzaGh3WVZWUlVLRGMzVi9Qbnp3K3BQUUMwSjR3MEFnQkV6SUxmSG15Vjh4cnFUU2VJNjlYWCszam12NjVVMXo3WGhuU2VkLy9wY2xGYWt6bkl0Qk9Eb1ZtRm4zdGVPeVpnWDJ5UDNycCszbElObmZOZzJPZExIRDdKcjNaUkhVdDB2SGU2MlBCYnZpT2oyZjhOMExoNy8wT1hUbitxeVV1ZTlqL1FZRkQ2dDMra2hIN0R0WDM1bzVyNTc2c2FYUEhNYUxabzVyK3UwdnYvUEUwRGJweXZ5Zi93UDk0UlMzVTYrdjN2U0hyMDZLSHAwNmRyL2ZyMVdyQmdRYXRjSTV6VjA0eEdZNE5CU3lUVUZVZzJHbzB5bTgyS2lvcFNseTVkTkd6WU1JMGZQejZrYzhUSHgzc2YrNDUyU1VsSjBiRmp4MlF3R0dReW1XU3hXQlFURTZQZXZYdHIwcVJKM21sV3JYMC9oZzhmcm5QbnptbktsQ2wrK3cwR2c2WlBuNjZrcENUdDNMbFQ4K2JOYS9BY1BYdjIxTnk1YzVXVmxhV0ZDeGQ2Kzk2N2QyL05uajFiMjdkdjE0UUpFNVNlbmg3eTlNWWVQWHBvL3Z6NUtpMHQxZUhEaDNYdTNEbnZLbVVtazBuZi9PWTNWVk5UNDcxV1hUOU1KcE1NQm9PTVJxTXNGb3NTRXhNMVk4YU1vTmVvbTI3bmNEZ2FuR29ZelByMTZ6VjkrblMvYXdOQVIySHdoRnJCRHdBQVNVczJWRVc2Q3gyQ3kxNWRHM3I4UGZob3E2dU9PYXNyWkxZRkx5THJxK3JpZVVWM0M2K0FjaVJkcmZ2LzI1dmJYNDBrcDlPcFo1OTlWc25KeVpvK2ZYcUxuTk4zNUZKTVRFelFRc0dodEVIYjRQRjRRdnI2dUZ5dW9LdStoWHA4ZTdCdDJ6WVZGQlRvc2NjZWE3TUY0UUdnS1laR1hwU1puZ1lBUUFTWXJEYVpMRkV5bXExdE5qQ1NGRkpnSktsZEJVWlMrN24va1dBMm03VjA2VklkUG54WW4zenlTWXVjTXpZMjF2dlIwTitsb2JSQjJ4RHExeWRZWUJUTzhXM2Q0Y09IZGZqd1lTMWR1cFRBQ0VDSFJXZ0VBQUFBUC9IeDhWcTJiSmsrK09DREZndU9nSTdrOE9IRDJyaHhveDU1NUJHL0tZY0EwTkVRR2dFQUFDQkFhbXFxSG4vOGNXM2R1bFhidG0yTGRIZUFOaU1ySzB2YnRtM1REMzd3QTZXbXBrYTZPd0RRcXFocEJBQUlDeldOZ05DMXg1cEc5WldWbFduNTh1VXltVXpLek13TVdzUWE2QXdxS2lxMGZ2MTZ1Vnd1TFYyNmxCRkdBRHFNeG1vYUVSb0JBTUpDYUFTRXJpT0VSbEp0Y2V5MWE5Y3FLeXRMNDhlUDE1UXBVMEplamh4bzcreDJ1N1p2MzY3YzNGeGxaR1JvM3J4NTFEQUMwS0VRR2dFQVdneWhFUkM2amhJYTFTa3BLZEdhTld0MDRNQUJqUnMzVGtPSERsVmlZbUtrdXdXMGlzTENRaDA5ZWxTNXVibEtTMHZUL1BuejFiMTc5MGgzQ3dCYUhLRVJBS0RGRUJvQm9ldG9vVkdkL1B4ODVlVGthTisrZlhLNzNSb3laSWlTazVNVkh4L3YvV0FrRXRvTHU5MnVzckl5NzhmWnMyZjE2YWVmeW1nMGFzeVlNWm82ZGFyNjlPa1Q2VzRDUUtzaE5BSUF0QmhDSXlCMEhUVTBxdVB4ZUpTZm42Kzh2RHlkUEhsUzU4NmRVMWxabWFxcnErVjBPaVBkUFNBa1pyTlpOcHROOGZIeFNrcEtVcjkrL1pTZW5xNlVsQlExOGo0S0FEcU14a0lqSnVNQ0FBQ2dXUXdHZzFKVFUxbEJDZ0NBRHNvWTZRNEFBQUFBQUFDZzdTRTBBZ0FBQUFBQVFBQkNJd0FBQUFBQUFBUWdOQUlBQUFBQUFFQUFRaU1BQUFBQUFBQUVJRFFDQUlRbHloVHBIZ0R0QXo4ckFBQ2d2U00wQWdDRXBXY012enFBVVBTSzVXY0ZBQUMwYi93MUF3QUl5K2hFZm5VQW9VanJ4YzhLQUFCbzMvaHJCZ0FRbGxrRExlb2ViWWgwTjRBMnJVZTBRYk1IV2lMZERRQUFnQ3RDYUFRQUNFdTBXYnAvcERYUzNRRGF0UHRHV1dVelI3b1hBQUFBVjhiZzhYZzhrZTRFQUtEOU9YTEJyZGNQMmxWU3hhOFJvRTczYUlQdUgyWFZzQjc4WHc0QUFMUVBCb09od1drRWhFWUFnR2FyY2txYnZuRG93SG0zemxlNFZlT0tkSStBcXkvS1ZGdjBPcTJYVWJNR1doVE5DQ01BQU5DT0VCb0JBQUFBQUFBZ1FHT2hFV09uQVFBQUFBQUFFSURRQ0FBQUFBQUFBQUVJalFBQUFBQUFBQkNBMEFnQUFBQUFBQUFCQ0kwQUFBQUFBQUFRZ05BSUFBQUFBQUFBQVFpTkFBQUFBQUFBRUlEUUNBQUFBQUFBQUFFSWpRQUFBQUFBQUJDQTBBZ0FBQUFBQUFBQkNJMEFBQUFBQUFBUWdOQUlBQUFBQUFBQUFRaU5BQUFBQUFBQUVJRFFDQUFBQUFBQUFBRUlqUUFBQUFBQUFCQ0EwQWdBQUFBQUFBQUJDSTBBQUFBQUFBQVFnTkFJQUFBQUFBQUFBUWlOQUFBQUFBQUFFSURRQ0FBQUFBQUFBQUVJalFBQUFBQUFBQkNBMEFnQUFBQUFBQUFCQ0kwQUFBQUFBQUFRZ05BSUFBQUFBQUFBQVFpTkFBQUFBQUFBRUlEUUNBQUFBQUFBQUFFSWpRQUFBQUFBQUJDQTBBZ0FBQUFBQUFBQkNJMEFBQUFBQUFBUWdOQUlBQUFBQUFBQUFRaU5BQUFBQUFBQUVJRFFDQUFBQUFBQUFBRUlqUUFBQUFBQUFCQ0EwQWdBQUFBQUFBQUJDSTBBQUFBQUFBQVFnTkFJQUFBQUFBQUFBUWlOQUFBQUFBQUFFSURRQ0FBQUFBQUFBQUVJalFBQUFBQUFBQkNBMEFnQUFBQUFBQUFCQ0kwQUFBQUFBQUFRZ05BSUFBQUFBQUFBQVFpTkFBQUFBQUFBQUFBQUFBQUFBQUFBQUFBQUFBQUFBQUFBQUFBQUFBQUFBQUFBMENyK0QvYXV1RE9qRXBtUUFBQUFBRWxGVGtTdVFtQ0MiLAoJIlRoZW1lIiA6ICIiLAoJIlR5cGUiIDogIm1pbmQiLAoJIlZlcnNpb24iIDogIjE3Igp9Cg=="/>
    </extobj>
    <extobj name="C9F754DE-2CAD-44b6-B708-469DEB6407EB-9">
      <extobjdata type="C9F754DE-2CAD-44b6-B708-469DEB6407EB" data="ewoJIkZpbGVJZCIgOiAiMTU4MzM4MzgxNzg1IiwKCSJHcm91cElkIiA6ICIxNDExMDg3ODkiLAoJIkltYWdlIiA6ICJpVkJPUncwS0dnb0FBQUFOU1VoRVVnQUFBZklBQUFIVUNBWUFBQURCWktyN0FBQUFDWEJJV1hNQUFBc1RBQUFMRXdFQW1wd1lBQUFnQUVsRVFWUjRuT3pkZDNoVDU2RS84Ty9Sc21YTDI1WnR3RFlZczdjWlpwc0FBUUlKYWRMczFZeTJTWnFrU1Z0eW02Uy90TGZOdmVsSzcyM2FtN2FaWkFCSlNFSkRnREFTU013MncyRE1OTVBZQm9UbEtTOVpPdEk1dno5a3k1WWxlUkFaK2VEdjUzbnlQT2FjbzZOWGVpTjk5WTd6SHNGdXQ4c2dJaUlpeGREcGRFTEwzNnBnRm9TSWlJaStHd1k1RVJHUmdqSElpWWlJRkl4QlRrUkVwR0FNY2lJaUlnVmprQk1SRVNrWWc1eUlpRWpCR09SRVJFUUt4aUFuSWlKU01BWTVFUkdSZ2pISWlZaUlGSXhCVGtSRXBHQU1jaUlpSWdWamtCTVJFU2tZZzV5SWlFakJHT1JFUkVRS3hpQW5JaUpTTUFZNUVSR1JnakhJaVlpSUZJeEJUa1JFcEdBTWNpSWlJZ1Zqa0JNUkVTa1lnNXlJaUVqQkdPUkVSRVFLeGlBbklpSlNNQVk1RVJHUmdqSElpWWlJRkl4QlRrUkVwR0FNY2lJaUlnVmprQk1SRVNrWWc1eUlpRWpCR09SRVJFUUt4aUFuSWlKU01BWTVFUkdSZ2pISWlZaUlGSXhCVGtSRXBHQU1jaUlpSWdWamtCTVJFU2tZZzV5SWlFakJHT1JFUkVRS3hpQW5JaUpTTUFZNUVSR1JnakhJaVlpSUZJeEJUa1JFcEdBTWNpSWlJZ1hUQkxzQVJOYzZrOG1FNHVKaW1NMW1XSzFXaUtJWTdDSVI5VnBhclJaNnZSNUdveEZwYVdsSVRrNE9kcEY2UGNGdXQ4dkJMZ1RSdGFpdXJnNzc5K2NpTVY1RTZnQURJZ3hhYUxYc0JDUHFqQ2hLcUtzWFVYS2hIbVVWV2t5ZW5JV0lpSWhnRjZ0WDBlbDBRc3ZmREhLaUhtQTJtM0h5ZUM2eUpzWENFSzROZG5HSUZLdStRVVR1Z1NvTUg1a0ZvOUVZN09MMEdneHlvaDVVVjFlSFF3ZS94YnpzUkFDQUxNc29QRk9MMCtjc3FMSFlJWXBTa0V0STFIdHB0U3BFUitrd0pEMEtRek1pSVFpdXZOcWFVNFlKRStld1pkNk1RVTdVZzdadCt4b3pwdWhoQ05laTBlcEF6azRUSUFnWVBTSUdjYkVoQ05OemFncVJQNDFXQnlxcmJEaDZvaHFRWldUUFRFYVlYb1A2QmhHNzlsa3hkKzc4WUJleFYyZ2I1Qnl3SXdvZ2s4bUV4SGdSaG5BdFpGbEd6aTRUakFsNjNEQi9BRkw2aHpQRWlUb1JwdGNncFg4NEZzM3JEMk9DSGprN1RaQmxHWVp3TFJMalJaaE1wbUFYc2RkaGtCTUZVSEZ4TVZJSEdBQUFoV2RxQVFqSUhCY1gzRUlSS1pBZ05IOTJCS0g1c3dTa0RqQ2d1TGc0eUNYcmZSamtSQUZrTnBzUllYQk5ianQ5em9MUkkyTGNZM3hFMUQxQzg1RFU2WE1XQUVDRVFRdXoyUnprVXZVK0RIS2lBTEphcmU1THpHb3Nkc1RGaGdTNVJFVEtGaGNiZ2hxTEhZQnJJcHpWYWcxeWlYb2ZCamxSQUxWZDdFVVVKWTZKRTMxSFlYcU54NVVlWEZESkc0T2NpSWhJd1Jqa1JFUkVDc1lnSnlJaVVqQUdPUkVSa1lJeHlJbUlpQlNNUVU1RVJLUmdESElpSWlJRlk1QVRFUkVwR0lPY2lJaEl3UmprUk5lQVJxc2RUVTJCWGZGSzdnVTNPRDVWYUlMRDRRekl1V3BxR2xGUldRZEpDdHdMKy9jWEIxQndyQlNpd3dsUmRFSyt3amZONFhCaSs4NlRLRHh6T1dCbDZ3bUJyQThLSEs0ZlNkVExsWmZYd25TNUJtUEhwUG85NWlkUEw4ZndvY2w0YnRuU0xwOTN5OVlDVkZiVzQ2WWxFMkFJRC9YWTUzQTQ4Y3YvOXhFV1hUOE8xODhiZlVYbHR0a2QrTisvYjhUWTBhbFl2SEJjdHgvZjBHRER5MzlhaTRpSVVQemhwYnRnTUlSMmVIeEZaUjNpNHlMODd0K1djd3lmL25zZm5sdTJGR05IcDNTN1BPMDFXdTM0Zk4wQjZFTjF1SEh4Qkt6NmVIZW5qM25zaC9Nd2UrWndyKzFPcDRSL3ZiVVZpeGVPdzlDTXBPOWNObDk2VzMxUTRERElpWHE1VjE3OUV0WFZEZmkvLy8wQmREcmZIMW10Vm8zdzhJNi9XTnY3ZXR0UmhJWnFjZWR0VTczMm5UaDFDYWJMTlFqVmF6czl6NFdMVlhBNkphaFVLcWhVQWxwdTlpYkxNbzRVbENEQ0VJcExwbXIzOFpJa1E1SmtPSjBTRW8yUkNBdnpmV09aYjdZZmgraHdZdEdDY1Y2aFliTTdZREpWbzZTMEV1ZUt6RGh4NmhKS0wxUmkyVE5Ma0RsK29NL3oxVGZZQUFBWmd4TTdmVTFkc1dQWFNZaWlFdy9kUHhWVHB3ekJ0S3doMEdoVVVBbStPem9mZmVwdDlFdU85cmxQbzFFREFFSkNXdDl2YzNrdEhBNG5OQnExM3p2bzZmVmFyeDloU3FrUENod0dPVkV2TisrNlVYajNnKzNJUFhBV3M2WVB3NjQ5aGJEVVdxRlJ1NzZvSVFBT2h3UnplUzIrL3VhbzYwR3k2d3ZhS1VuUXFOVmVyZXJEUjRwaHVseURsMzk3cCtzYzdlekpQWU93c0JCTW5aTFJhZmxlZjNzYlNpOVVRcVVTb0JJRUNDb0JBbHpsQW9COUI4NGkvMGdKWk1pUVpWZWd0QVRIc3FjWCsreHBFRVVudnR4OEdHa3A4Vmk4Y0R3TzVoVmgrNjZUc0ZoYzNlUFZOUTN1cnYrb3lEQ2twY1poL05nMGhJVDQvMHFycVdsQWFLZ1dlWWVLT24xTmdPdjlzOXNkbURON2hEdG9XemlkRWpac1BJemtwR2pNbmprQ2dnQlUxelJBcmRMQktVaCt6Z2pvOVRxZjIxdnFvTzN6dkxkaU93N2xGME1RQUozTzh3ZVZMTHZLOXIyYkp1R083MmQ1N0ZOS2ZWRGc4RjBtNnVWbVRCMktEMWJ0Uk02T0U1ZzFmUmkyZm5zTTU0ck0wS2hWN2k5cHUxMUVTVWtGVm4rYTYva0Y3WlFRRWFIM0NISlpsdkh4cDN0eC9kelJTQmtRQ3dEWXZmYzB4bzlOUlZoWUNKcWFST3pkZHhxSnhpams3RGpoVlo3TWNRTVJHMnR3Ly91bFg5OEdoOE1KR1lCYXBZSWd0TFlDNzNud05jeTdialFldUdlbSs3a2xTWWJES1NIRVQrOENBR3o2S2g4MU5ZMTQ2ckdGVUtrRXBLY2JzWGxyQVpLU29qRm1kQW9TNGlQeHI3ZTJZc0c4TVhqdy90bGRlaDhycStwaHN6bnc1anZmZE9sNHB5UkJrbVJNbnpyRUs4ZzNmM1VFRlpWMWVQU1J1VkNwQkRRMWlmakZjeXU3ZE42Mm1wcEVhRFFxcU5XdHJYaW5VNElvT3ZIem55N0dCeC91eE01ZHAvRFdQMy9rOGJpangwcng4cCsvUUVLOGQ5ZTFVdXFEQW9kQlRvb2x5OENsaTlVb1BIVVpsaG9yYWkxTnNObUNlNHREZlE4TUNZYUhoK0NlTzZkamNMcXJTL2pYejkvaWRjeVBuM3diNDhhazRvbEhyKy8wZk9zM0hrSk5UU051dTlYVmtxdXFic0RyYjIzRm1ORXBXUGJNRW16TE9ZNm1KaEhGSlJWNDU3MGNyOGYzZnk3V0k4Z0I0T05QOTJMRHBzTStuMi9UbG54czJwTHZ0WDNWdTAvNFBMN0cwb2kxNnc0Q0FFWU03d2NBaUlrT3h3dlBlbzcvLyt1dHJWQ3B1ejVmdDd5aUZsT25aT0NweHhkMCtURk9wK1FSc29DcjVmM1oydjBBZ0JuVGhnSUExR29WL3ZtM2h4Q21EL0had3dFQTl6L3lUelEwMmoyMi9mYS8xNkM0dE1MOTcwL1c1T0tUTmJsUXFRU3NlT2NuaUlzMW9ORnFSNlBWanJBMnJYbHplUzBBb0gvL1dKL1BwWVQ2b01CaGtKUGlpSFluZHUwNGpYMTd6NkdtdWpIWXhmRXdjbnpQblBlR0JhMlRrMlJaeHJuejVkQnAxVkNwVkJBRVZ6ZXcxV3AzajMzS3NpdUVCRUZ3dDdvQjRHQmVFVlovbG92SGZqalBIUXlmcnNtRlZxZkJRdzlrdzJaM1lQMlhlUmczSmhXLy9NVk5IbVU0ZmVZeWZ2TmZuMEdyOVd5ZEFzQ0MrV09ieDRqVnplT3lybGJnc3VkWFlkYU1ZVmk2WkNJQUdaSUVTSklFVVhUNGZhM0wzODlCbzlYdWQvK1ZzTnNkc0ZnYUVlK2pCZHVSOWlFT0FHKzkreTJzemVWcmFhbm43aitEZjd6eGRhZm5NNW1xUFNhelBmdXpKVkNwVk5pNy93emVYN2tEUzVka1l0R0NjUkR0cnZlblpiS1kyV3pCd0xRRTkrUE9sMVJBcFJLUWxoTG44M2w2ZTMxUVlESElTVkdPSHJtSTlXc1BvOVppRFhaUmVseWoxWTR5c3dVNnJXdXlVNWcrQk5IUlliRFpIUGpQNWtCVnExVVFJTUJxdGFIZ2FDbis4OHdhMTRObHdPRjBZa0QvV1B6dXhkdmM1OHpMUHcrblU4SnJyMytGMTE3L3lyMzlpVWV2UjF5c0Fhcy95MFdOcFJFLy85NFVyL0swOUhhMGJYRVduUzhIQkZjWHJrNm44ZWpHYmN1MVRZQmFEYWhVcm5LWGxGWkNraVJvdFdyMDcrZjZzYkZsYXdIMkh6eUg1S1JvbUM3WGZQYzNzVm1adVJheURDUjh4MW5VbTdiazQ5RGg4eGc1b2orT243am8zajUxU2dZbVR4b01iWE53ZGxWTHo4YUprNjV6aFlSb0VSMFY1dDZmbE9TYUhHZTZYT01SNU1lT1g4Q2d0QVNQeVhHQWN1cURBb3RCVG9vZ3l6SzJiRHlHbkcwblBiYkhKMFJnK0lna0dKTWlZVENFUUJmUytTenJuclI3eithQW5ldmN1VEs4L09jdjNQK2VNM3NrZnZ6d2RRZ04xZUtEdHgvM09MYXJYZXVMRjQ1RFJub2krdmVMUVVTRUhuOTQ1UXVrcHNaanhyU2hLQzZ0d0xvdjh6QnIrakNmTTd0dHphM0V0aE9ZL3ZyYUpqVFVOL250VWpVWVFuRW92eGlIOG91OTlzbXlhNExWb0lFSmVQRzVXMUJjV29IM1YrN0EzRG1qb05OcDNNRmhzenVnVWF0OHRvN2JhNW1nRmhycStmL0I1YkxtRUJMZ01XTzdNM3E5RGpIUjRjM2xCUTRjS3NLTWFVTXhiR2l5TzhpTGlzdnhxOStzN3ZJNUFlQzlOeDl6OTJ6VTF6Zmg4QkhYKzFOamFjQzdLN2JqN2p1bUkwU25RZi9rR0toVUFpNWNySEkvdHJpMEFxYkxOYmp0RnU4ZlcwcXBEd29zQmpuMWVySU1mUExoZmh6T0szRnZTODh3WXNFTm81Q2E1cnRyTVZoMjd3bmN1VVlNNzQ5MzMzZ1VXcTBhOXo3MEQraDByaTkrVVhRdHlLRnVtYlhlRGYzN3hicGJXMTl1emtlajFZNUhmakFIQUpDV0VvK2YvM1F4aG1RazRyUFA5OE51ZCtEdU82YTVIMnV6dVlJOE5MUjFyUGJWUDk4UHdIWGRlV1ZsZmRjTElnQ0p4aWlQVFdrcDhYajBrWG1ZbHBXQlZhdGIzOGkvdmJiSlovQUEvc2Q3MndZbEFIY0krUnJ6NzhpaUJlUGNFOE1FQVhqeTBRWFFoV2l3ZTIraCt4aGQ4L1A4NDlXSE9qMWZXWmtGdjMxNURUU2ExaEQ4SnVjNE5CbzFSTkdKdzBkS1VGNWVDMW1XOGREOTJkRHBORWhMaVVmaDZkYUZZcjc2dWdDQ0lHRFc5R0ZlNTFkS2ZWQmdNY2lwMS90MjZ3bDNpS3RVQXBiY1BBNVRwMmY0N0RLOGxxamJ0WHBVS3RmZm4zNitEK3MyNUhrZHYydFBJWGJ0S2ZUYS91elBic1NFY1drZTIwcEtLL0h4cDN2d3lBL21lSFRsdGh4bnR6dXdmbU1lUm8zbzc3NGN5VzUzZGEySCt1ajFxS2lzdzg5LzJmVloyeUU2RFphLzhhalg5bGt6dk1QcHZydG40cTdicDNtMUFGdkdlMisrY2FKN215VEpyaFpqdTFubVM1ZGtZdW1TekM2WHI2UzBFcys5K0JHU0VqM0RMVG82ek90WVFSQXdmSmhyRXBnaFBNVHJ1ZHVTWlJuVHNvYkE0WEIxWVRjMDJMQnU0eUZNbnBpTzdUdFBZczZzRVNndXFjRFgyNDVpenF5UkdEUXdBZVBIcGVHTERYbW9zVFJDY2tyWXNlc1VwazdKUUVKQ3BOL242ZTMxUVlIRklLZGU3ZHpaY255MTZSZ0FWNHZvbmdlbVllVG9ma0V1VlhCZFAzYzBwazdKZ0VhdGhpdmJCZnptdno3RDhLSEp1T2ZPNmU3amR1NHV4T2ZyRGlBMk50emo4VVhGNWZqTHExOGlMVFVlZzlPTk9IN2lJcXByR2xCVlZZOTVjMGNqVEsvREhkL1B3dkdURi9INjI5dnd4LysrQzRid1VEUzVXK1RlUWQ1eW5mUFBucnJCWXdFUVVYUjZ0Y1JXZnJRTE8zZDcvK0R3SnpuSjl5SXFBQkFlSG9wK3lURmRQbGRYVlZhNVdyUEdEc0t5UmIva0dEeitvL240eWRQTE96enU4Ui9OeDZ3Wnd6eG16YS84YUJjYUdwcHd3OEp4Mkw3VE5XejBnL3RtSVV5dlE2TFI5ZHd6cHcvRDUrc09ZUFBYUjFCVldROFp3QjIzWnZsNkNyZHJyVDZvWXd4eTZyVmtXY2FYWDdSMjA4MWZOS3JQaHpqZ21zbmNmdWxMbFNCQXI5ZDVmSW0yekVTT2ovVTg5bDl2YmtWVlZUMnFxdXJ4N0FzZkFnREN3a0tRbEJpRm01cGJyV3ExQ2o5OGNBNys5RC9yY2ZseURUSUdKOEZ1ZDBDclVmc2NHMVUxZDQ4SWd1ZE03MlhQcjBKTWREaCsvVUtiUythRTFzVkplbHBabVFVVlZYVmRtb1RtZE1xd2l3Nk1HWldDeXFvNkFPanlFcU94TWVINDAzL2ZqZi82dytlWU9XTVk1bWFQZE8vN1lOVk9sRjZvOUZwYzUranhDL2gyeHduTW1EWVVhU254N3UweDBlSDQ4U056M2Y5T1RvckdoSEVEOGVXbXd4QkZKMjVaT2dtSjdYb0sydXV0OVVFOWcwRk92VlpCL2dWY3V1Z2EyNHhQaUVEMmRkNXJWSk9MSk10QTg4cGFCY2RLY2ZteUJZZnlpMkV3aENJODNIUEp6VnR2bm9TQ1l4Y3dmR2d5VWdiRUlTa3AydWRpSUdtcDhmakxIKzUxdDhCdE50SHZrcTJTNUwyYVdWT1RpSXJLT3A5cmgwdE8vNnVmQmRMT1BhZncyZWY3dS9XWVZlOCs0UjVmN21xUXE5VXFET2dmaTZWTE12SFoydjFZTUc4TWpBbVJPSFQ0UFBJTFN2RDRqK1o3dFlSSGp4eUErZGVOeHZkdm1kenArZWZPR1lXOHcrZWgxYXB4UXhmV1NlK3Q5VUU5ZzBGT3ZkYWhnNjJUMitaZVA2TGJFN3Y2RWttUzRHeis4amFaYXZEdWl1MVFxMVc0OVdidmtNaWFuSUdzeWQ1THJ6WTFpVkJyVk5DMkdjOXMyNDF1c3p0OGpvOERnT2pqamxqNUJjVndPaVZNR0Q4UWRyc0RnaUM0dzZ4bHdsNVBtejFqT01hTVNvRldxK24wL3gvWGVLNXJIa0I1UlMwTTRhSGRubTI5OFBxeDJMdi9EUDc0bDNXNDg3YXBlT1B0YlpneWFiRFBzV1lBZVBnSDJaMmVzOHhzd2ZMM2M1QVFINEhLcW5yODdSOWI4UE9uYnVpd2JMMjFQcWhuTU1pcFYycXlpamhUV0FiQTFkb1pNU281eUNVS25wb2ExNkkzeDQ1ZndMa2lNOUlIR2IyT2NUb2tPQnl1SU0rYU1oakp5ZEVZTWpqSjU1ZTlLRHBoTHJmZzhtVUxMbHlxUWtscEpZcExYSmMwdmZuYUl4NUIzbFpUaytnM1BQU2hPaXhaTkI1SmlhN3gwK3FhQnF4YXZRZlJVV0hJSEQ4UUgzeTRFM21IenVQbUd5ZGkzcHhSbURwNWNJZXZXVzYrMWFnc3UzcCtiVGF4ZWZLZjJ1OGtSMW1XSVlwT2owbUNDUW1SSFU0Szg2ZXN6SUs0T0lQL0EvemNyVlN0VnVIcEp4WmgyZk9yOE5mLzI0U295REQ4NktIck9uMCtmM2MvUFZKUWduKzg4VFZDUTdYNDlRdTNvdUJvQ2Q1NDV4czgvNXVQOGZBRDJSZ3p5dmRkM0hwcmZWRFBZSkJUcjNUaFFqV2N6ZDE5YVFQanZCYSs2Q3ZLekJhOC9LZTFpSW9NUTFKaUZINzc4aHIwN3hlTHNhTlRNR2lnRVluR1NFUkZoZUVuajg1SFRJd0JUcWNFUTNnb2hnL3JCNmREUW8ybEVRME5UWWlKRGtkWVdBZysvblF2dnRodzBCMGNrWkY2REU1UHhNenBRNUV4T01udm5hOEFvS1MwQXZwUTN6ZjlpSXpVNDk2N1pxQzZwZ0hyTnVSaDNjWkRzTmxFL095cEc2RFRhYkJ3L2xqVTFUWGh2WlhiRVIwVmpwc1dUOERBdEFTL2QzTnJ1YSszSkxtV1NQMzlLK3RRZU5ya2RaeXZ5NTJlZm1JUnNqb0pwbzVjTWxXajVFSWx4bzFKODN0TXl6M05KVW4yYU9ubkY1UmcxY2U3SU1zeXNtZU53TzY5aGZpUFgzMkkyYk9HWStMNGdVaE5pZmY1bWgxT3A4ZDV6eGVYNDdQUDkrUGdvU0lNU2t2QXN6Ky9FZEZSWWNpZU5RTGg0U0g0eHh0ZjQvZC8vZ0pETXBJd04zc2taczBZN2xHT2E2aytxSE1NY3VxVjJxN2NGaE1YM3NHUjE2NUdxeDIvZS9uZnNObEV2UFNiMjVHY0ZJM0txbnBzMlZxQWZRZk80UXNmbDZENVlqQ0U0bSt2UEFBQW1EUXhIYVVYS2pFdGF3aUdaaVIxMmxvdExxM0FCeXQzd21xMW82aTRISXV1SCt1eC8vU1p5L2g2MjFGWTZxd29NMXRRVm1hQlNpVmdVbVk2N3J4dHFudUc4NEQrc1hqbXlVVTRWMlRHeDUvdXhmdXJkbUx0K2p6Y3VIZ0NsaXp5WHRmVzBkdzEzTExXK2MxTE10SFlaSWRHcllLL21WbVNKTUhobEpBK01NSG4vbzdzMmx1SVZSL3RobE9TVUZmWEJGbVdPN3p6bTZQNVI2WnJHVncxUGx5OUcvc1Bua09aMllMUm8xTHcwNThzUlA5K3Nmais5eWJqaXcxNTJMUTVIMnZYSFlRZ0FHbXBDWGpwMTdkNXRGS2JyR0x6ZVowNFcyVEdiLzk3RFp4T0p4WmRQeFozM3pIZFkzeDlVbVk2L3ZqU1hYam4vUnprRjVSZzRvUkI3aEMvVnVxRHVvZEJUcjFTMnlCdmYrL2p2aUpNcjhOREQ4eUd6ZVp3ZndISHhScHc5KzNUY1BmdDAxQmJhOFhGUzlXb3FxNUhmVU1UYkRZSFJORUpwMU9DMUh6bkxsbVdrWm9hNys0U0h6eklpR1hQTE9seUdWSUh4TU5jWG91SWlGQXNtRGZHYTh3OWZaQVJsMHpWME9vMEdETXlCYmZjTkFsang2UjZYSnZlL3Zqbm4xMktJd1VsV1BIUkx0anR2dGY0am9vS1ExcEt2THVGT3FHSDcybWROV2t3Tm13OERJTWhGQVA2eFdCaTVpQ01HakhBNy9HeE1lRVlPeVlWa3VRSzhnSDlZOUhRYU1PVGoxM3Z2cmtONEpvczkvQUQyYmpuanVrNGZLUVlKd3N2WWZ6WU5LK3VacWNrWWZUSUFZaVBqY0RnUVVZOCtzaGNKQ1JFK3B5WUJyaUdESDc1aTV0dzV1eGxaQXh1UGVaYXFRL3FIc0Z1dC9zWm5TRUtucTFiam1Qcmx1TUFnSGtMUm1MZWdwR2RQS0ozV0xGaUJSNjYxM1ZIck9VckM5MS9remVuVTNMZjlJV0NyemZYUjl2UDB2S1ZoYmp2dnZ1Q1hLTGcwK2wwN3BwaWk1eUlnb0lUb0hvWDFvZHlzZWFJaUlnVWpFRk9SRVNrWUF4eW9nRFNhclZ0L2xhaDBlcDc4aEFSZFUyajFRR3R0aldxMm43R3lJVkJUaFJBZXIwZW91aTZOQ2s2U29mS0tsdVFTMFNrYkpWVk5rUkh1ZFl2RUVVSmVyMCt5Q1hxZlJqa1JBRmtOQnBSVisrNkpuaEllaFNPbnFoMkw2WkJSTjBqeXpJS2psZGhTTHJySmpGMTlTS01SdStWRGZzNkJqbFJBS1dscGFIa2d1dUdHME16SWdGWlJsNStKY09jcUp2azVzK09nT2JQRW9DU0MvVklTL08vNGw1ZnhTQW5DcURrNUdTVVZXaFIzeUJDRUFSa3oweUd1ZHlLVFZzdm92UmlBOGZNaVRyUmFIV2c5R0lETm0yOUNITzVGZGt6a3lFSUF1b2JSSlJWYUpHYzNIZnZ1K0FQcnlNbkNyREprN09RZStCYnpNdE9SSmhlZzBYekI2RHdUQzN5ajFhaXhtSjNqNkVUa1RldFZvWG9LQjJHcEVkaGFFWWtoT1lWYW5JUFZHUHk1TTd2RnRjWE1jaUpBaXdpSWdMRFIyWmhhMDR1c2liRndoQ3V4YkFoVVJnMkpDcllSU05TblBvR0Via0hxakY4NUJSRVJIVHQvdkI5RFlPY3FBY1lqVWJvOVhPd2ExOHVFdU5ya1RyQWdBaUQxdU15R2lMeVRSUWwxTldMS0xsUWo3SUtMU1pQem1hSWQ0QkJUdFJESWlJaU1IZnVmSmhNSmh3ckxJYlpiSWJWYW9Vb2lzRXVHbEd2cGRWcW9kZnJZVFFha1pZMkhxUEdja3k4TXd4eW9oNlduSnpNQ1RwRTFHUFl6MGRFUktSZ0RISWlJaUlGWTVBVEVSRXBHSU9jaUloSXdSamtSRVJFQ3NZZ0p5SWlVakFHT1JFUmtZSXh5SW1JaUJTTVFVNUVSS1JnREhJaUlpSUZZNUFURVJFcEdJT2NpSWhJd1Jqa1JFUkVDc1lnSnlJaVVqQUdPUkVSa1lJeHlJbUlpQlNNUVU1RVJLUmdESElpSWlJRlk1QVRFUkVwR0lPY2lJaEl3UmprUkVSRUNzWWdKeUlpVWpBR09SRVJrWUl4eUltSWlCU01RVTVFUktSZ0RISWlJaUlGWTVBVEVSRXBHSU9jaUloSXdSamtSRVJFQ3FZSmRnR0lyblVta3duRnhjVXdtODJ3V3EwUVJUSFlSU0xxTTdSYUxmUjZQWXhHSTlMUzBwQ2NuQnpzSWdVY2c1eW9oOVRWMVdILy9sd2t4b3NZTmRTQXFabEdhTFhzQkNPNjJrUlJRbDI5aUpJTGgzSGl4REZNbnB5RmlJaUlZQmNyWUJqa1JEM0FiRGJqNVBGY3pKZ1NDME40WkxDTFE5U25hYlVxeE1hRUlEWW1CUFVOSW5JUGZJdmhJN05nTkJxRFhiU0FZSkFUQlZoZFhSMU9Icy9Gdk94RUFJQXN5eWc4VTR2VDV5eW9zZGdoaWxLUVMwalVkMmkxS2tSSDZUQWtQUXBETXlKaENOZGlYbllpdHVia1FxK2ZjMDIwekJua1JBRzJmNytySlE0QWpWWUhjbmFhQUVIQXVORnhpSXNOUVppZUh6dWlxNlhSNmtCbGxRMUhUMVRqM1BsYVpNOU1ScGhlZzZ4SnNkaTFMeGR6NTg0UGRoRy9NdzdZRVFXUXlXUkNZcndJUTdnV3Npd2paNWNKeGdROWJwZy9BQ245d3huaVJGZFptRjZEbFA3aFdEU3ZQNHdKZXVUc05FR1daUmpDdFVpTUYyRXltWUpkeE8rTVFVNFVRTVhGeFVnZFlBQUFGSjZwQlNBZ2MxeGNjQXRGUkJDRTVzK2lJRFIvTm9IVUFRWVVGeGNIdVdUZkhZT2NLSURNWmpNaURGb0F3T2x6Rm93ZUVRTkJFSUpjS2lJQ1hHRStla1FNVHArekFBQWlERnFZemVZZ2wrcTdZNUFUQlpEVmFuVmZZbFpqc1NNdU5pVElKU0tpdHVKaVExQmpzUU53VFlTeldxMUJMdEYzeHlBbkNxQzJpNzJJb3NReGNhSmVKa3l2OGJoeTVGcFlvSWxCVGtSRXBHQU1jaUlpSWdWamtCTVJFU2tZZzV5SWlFakJHT1JFUkVRS3hpQW5JaUpTTUFZNUVSR1JnakhJaVlpSUZJeEJUa1JFcEdBTWNxSnJVRlZWUFU0Vm11QjBkdS9lNTJmT1hzYjJuU2Q3cUZUZGQ2clFCSWZER1pCejFkUTBvcUt5RHBJa0IrUjh3Y1Q2cGJZWTVFUzltQ3pMYUd5MCtmM1BYeWp0emoyTjM3NjhwdHRma3UrdDNJblgzOTZLK3ZxbTcxeDJtOTJCUC94bEhiN2NuSDlGajI5b3NPSGxQNjNGTTg5KzBLWHlWRlRXZGJoL1c4NHgvUFFYNytQbzhRdFhWQjUvSEE0bmR1NCtoZE5uTHJ1MzVSZVVZUFZudVdpMDJqdDhMT3MzY1BYYmwzRWhhS0plckxxNkFVLysvRDIvKzMvMzRtM0lHSnpvdFYyclZRTUFOQnExejhjMU5ZblFhRlJlK3llTVM4UFpjMlU0V1hnSmt6TFRQZlk1blJMc2RnZjBlcDNIOWdzWHErQjBTbENwVkZDcEJMVGM3RTJXWlJ3cEtFR0VJUlNYVE5YdTR5VkpoaVRKY0RvbEpCb2pFUmJtKzhZeTMydy9EdEhoeEtJRjQyQXdoSHJzczlrZE1KbXFVVkphaVhORlpwdzRkUW1sRnlxeDdKa2x5QncvME9mNTZodHNBT0R6L2ZxdS92SEcxNWcvZHpTR1pDUUJBQXBQbS9ENXVnTzRaZW1rRGgvSCtnMWMvZlpsREhLaVhrelQvSVg5NFAyek1XWFNZSTk5UDNsNnVmc0x2VDJWNE9wc1U2bDhkN3I5Nmo5WHczUzV4dS96L3MvZk52cmR0K3JkSnp6Ky9mcmIyMUI2b1JJcWxRQ1ZJRUJRQ1JBZ0FNMWYrUHNPbkVYK2tSTElrQ0hMcmdCbythSmY5dlJpakIyVDZ2VWNvdWpFbDVzUEl5MGxIb3NYanNmQnZDSnMzM1VTRm91cmU3eTZwZ0Z5YzJNMUtqSU1hYWx4R0Q4MkRTRWgvci9TYW1vYUVCcXFSZDZoSXIvSHRDVkpNdXgyQitiTUh1RTNNSUhXTU5Xb1c5OXJkZlBmL3VySC9WaldiOERxdHkvanUwTFVpN1dFUTVoZWgraW9NQndwS0VGS1NoeGlvc01CdUw3SUhRNG5uSklNalZvRmxVb0ZRUURhM2dKZGREZ2hTekowdXRhUCt4M2Zud3FId3dtMVdnV25VMEtOcFJIeGNSRmV6Mjh1dHlCRXAwVlVWQmdrU1lMTjd2QTY1cVZmM3dhSHd3a1pnRnFsZ2lDMHR0cnVlZkExekx0dU5CNjRaeWFBMWk5NWgxTkNpTTcvMTgrbXIvSlJVOU9JcHg1YkNKVktRSHE2RVp1M0ZpQXBLUnBqUnFjZ0lUNFMvM3ByS3hiTUc0TUg3NS9kcGZleXNxb2VOcHNEYjc3elRaZU9kMG9TSkVuRzlLbEQzR0ZkVzJ0RnRhVUJHclVhWHJlWmI3T2g1UjcwYlZ1cWdPdkhnU0FBL2Z2RkFtRDlCckorK3pJR09TbVdMQU9YTGxhajhOUmxXR3FzcUxVMHdXWUw3aTBKOWQ3ZmxkK0owQzR0L3Z6WERSZy9MZzIvK09saUFJQktKZURiSFNmd3puczVQaDkvNzBPdkFZRFhGMkxXWkZmcnoyNTM0SVhmcklZZ0NIajVkM2RBMjY3bCtkNktIZGoyN1RFODlxTjVtSlkxeEc4NVAvNTBMelpzT3V4ejM2WXQrZGkweFhzY3RYM0xyMFdOcFJGcjF4MEVBSXdZM2c4QUVCTWRqaGVlWGVweDNML2UyZ3FWdXV2VGZNb3JhakYxU2dhZWVueEJseC9qZEVydTFqVUFIRHhVaERlWGQrMkhBQUFzZTM2VjE3YU13WW40M1l1M0FXRDlCckorK3pJR09TbU9hSGRpMTQ3VDJMZjNIR3FxRzROZEhBOGp4d2YyZk8yLzZMVmFOUkxhdEt3RUFaZzhNUjJEMHhPaFVhdWhVZ2xZK2RFdUhENVNEQUQ0ODh0M3crR1VFS2IzUFU2cDAya3dNWE1RMW0zSXc4Yk4rVmk2Sk5POVQ1Sms3RHR3Rm1GaElSZy9OcTNEY2k2WVB4YlRzbHd0VjljNHFxdlZ0dXo1VlpnMVl4aVdMbmw1Q1RRQUFDQUFTVVJCVkprSVFJWWtBWklrUVJTOVczNHRscitmMCtra3NlNnkyeDJ3V0JvUkg5KzlYMXJxZGtFeWE4WXd6SncrREJxTlo0djhuZ2RmOC9uNDltSG1kRW9lRTlSWXZ4UUlESEpTbEtOSExtTDkyc09vdFZpRFhaU2dVS2xVWHBPSG9pTERFQlVaQnNBMXllbGs0U1ZFUnVoUlcyZDFkK0YyNUphYkp1R2JiNDlqMTU1QzNMUjRnanRjRGg4cFJuVk5BeDUrSU50ckFsU0xvdlBsZ09EcWN0WHBOQjdkcm0yNXRnbFFxd0dWU2cyMVdvV1Mwa3BJa2dTdFZ1MHU1NWF0QmRoLzhCeVNrNkk3SE9QdHJqSnpMV1FaSGlGNUpUb2FLKzhLdFZybDllT2dMZFl2WFFrR09TbUNMTXZZc3ZFWWNyWjVYZ01ibnhDQjRTT1NZRXlLaE1FUUFsMklOa2dsZE5tOVozT1BubDhsQ0IwR3diYzdUc0JtRXpIL3V0Rll2L0dRMytPMmZuTU1NbG92YlpvME1SMXBxWEhZK3UweDk3YWM3U2VnVnF2Z2NFcjQrcHVqQUFESktTTjlrTkU5ay9xdnIyMUNRMzJUM3k1UWd5RVVoL0tMY1NpLzJHdWZMTHNtUkEwYW1JQVhuN3NGeGFVVmVIL2xEc3lkTXdvNm5jYjlSVyt6TzZEcEpBQmJ0RXhRQ3czMS9QL2djbGx6YUFqZTQ5WWQwZXQxN3ZIcUZxYkxOUkJGMS9penIxQnJxKzF6eWJMclVyWGtwR2lQOGV5MldMOGQ4MWUvZlIyRG5IbzlXUVkrK1hBL0R1ZVZ1TGVsWnhpeDRJWlJTRTJMQzJMSnZPM2VFOWp6eWJMbmRjU2l3K2t4TzdydGZydmRnZlZmNWlGei9DQVlqWkVkbm5mNUJ6bGRYaGpsL1pVN1BQNTkxKzNUM0YvMHIvNzVmZ0N1Z0txc3JPL1MrUUFBQXBCb2pQTFlsSllTajBjZm1ZZHBXUmxZdGJyMWpmemJhNXQ4QmdYZ2YzejJ2VGNmODVqeDNSSWEvc2FhL1ZtMFlKeDdJbGVMVmF0MzQyQmUxMmErK3hvamYrWDM5NkJmY2d3QTFpOFFtUHJ0NnhqazFPc1ZGMVhnN0JrekFOZmtueVUzajhQVTZSbWR0b2F1QlcyL2pHVlpodDB1SXFSTmE2VHQvclhyRDZLcXVnSFBQRGtSNTB2S096eXZXcVhDek9sRDhOZ1A1M1dyUEU2bkJFbjJEb2lLeWpyOC9KY3J1M3llRUowR3k5OTQxR3Y3ckJuRHZMYmRkL2RNM0hYN05LOFdXOHY0N00wM1RuUnZreVRaMWNKcjF3VytkRW1teC9od1owcEtLL0hjaXg4aEtUSEthOStUajE0UHRkcnpHdTJ1akpITE1pQ0tEbzhBWXYwR3BuNzdPZ1k1OVhvdElTNEl3RDBQVE1QSTBmMkNYS0tycCswU25KVlY5WkJsdU1kTDIrNC9WMlRHRnh2eU1IbGlPaklHSjNiNFJlOXdPQ0U2bkZkMFRhNWFyWUt2cjFDZHpoVStQM3ZxQm84Rk8wVFI2ZFZ5V3ZuUkx1emNYZGpsNTB4T2l2YTdMenc4MU4yNkRhVEtLbGZyMDVqZzNmSU51Y0xoRzBHQVY1YzY2emM0OVh1dFlaQ1RZc3hmTktwUGhUZ0FqeG5PRnkrNXhsdGJ2dGpDOURwSWtveTZ1aWE4K28vTjBLaFZ1Tyt1R1oyZXM2NTVPY3pvcVBCT2p1dzZWWFAzaUNCNHp2UmU5dndxeEVTSDQ5Y3YzTko2c05DNm1FaFBLeXV6b0tLcUR0cm0yZFlkY1RwbDJFVUh4b3hLUVdXVmF6bFFYOWRlQnhMcmx3S0JRVTZLRUo4UWdlenJoZ2U3R0ZkZGJLd0JIN3o5T0ZRcUZUNzRjQ2NpSWtJeG9IOE1MbHlzd2x2Ly9CR2Fta1M4L09lMUtDK3Z4UVAzemtLQ2p4WmtlK1hsdFFEZ3M5djRTa21TOTgwN21wcEVWRlRXWVdqenNxVWV4M2Z6Wmg5WGF1ZWVVL2pzOC8zZGVzeXFkNTl3andlM0QzSnplUzFzTnJGTEU3TUE3NGwxcnU1ekp3WU5UQURBK3FYQVlKQ1RJc3k5ZmtTbkxhcHJsVnF0UW4xREU3YnZPSUhzV1NPd1p1MEJmTEhoSUY1NDltWWNQM2tSWjgrWmtUbCtJQmJPSDl1bDh4MC9lUkVBa0pFZXVEWEhSUjgzNzhndktJYlRLV0hDK0lHdzJ4MFFCTUhkRFN1S1YrZU9WN05uRE1lWVVTblFhaldkL3YvakduOTFMU2hVWGxFTFEzaW8xK3pvTld2M2QrdnVZYjRtdXdIQUIyOC83djR4d1BxbDc0cEJUcjJTUTJ6OVJTOElBa2FNU2c1aWFZSnYrZnZiSWNreWJscWNpVWFyRFJzM0g4WmZYdjBTdjMzeCt4Z3phZ0Q2OVl2dDB1US9wMVBDdDl0UG9IKy8yQzYxN3JwS0g2ckRra1hqa1pUb0d1K3NybW5BcXRWN0VCMFZoc3p4QS9IQmh6dVJkK2c4YnI1eEl1Yk5HWVdwa3dkM2VENjVlWktYTEx0NmFsdGF3V3BmUzZPMlBFYVczWmVGdFlSa1FrTGtGYjNPc2pJTDR1SU1YdHZ2dTJzR0hub2dHenF0NW9vV2hKRWtHZlVOVFY0dGV0YnZsZFV2dVRESXFWZXFyV3RkOENVNlduL0ZFNHlVVHBabHZMZHlCL2JrbnNaalA1eUg2T2d3UkVlSDRiRWZ6Y1AvL0cwai92Uy82L0hIbCs3eW1rUlZYZDNndFdvWUFHemNrZzl6Y3pkdElFVkc2bkh2WFROUVhkT0FkUnZ5c0c3aklkaHNJbjcyMUEzUTZUUllPSDhzNnVxYThON0s3WWlPQ3NkTml5ZGdZRnFDMyt1cFd5NjdraVRYRXFtL2YyVWRDaytidkk3emRYblMwMDhzY2k5UmVpVXVtYXBSY3FFUzQ4WjRyM2JXL2k1ZDdRcmQ2YmxWS2dHUkVmbzJEMkg5WHUzNnZSWXh5S2xYc2pXMUx2RVlHdVo3MWFtKzRILyt2aEVIODRxd2RFa21aczlzblNNd0tUTWROeTNKeE1EVWVJOHZ5eDI3VCtHajFYdFFYZE9BMUJUUGErelBGWm14K3JOY0pCcWpNRy9PcUlDVTcvU1p5L2g2MjFGWTZxd29NMXRRVm1hQlNpVmdVbVk2N3J4dHFudEc4b0Qrc1hqbXlVVTRWMlRHeDUvdXhmdXJkbUx0K2p6Y3VIZ0NsaXp5WHRlMlpSSll5MXJuTnkvSlJHT1R2ZmthYTk5Tk5rbVM0SEJLU0c4ZWYrNk9YWHNMc2VxajNYQktFdXJxbWlETE1xWk95ZWpTWTF0bWxqdmJqQ05MN1ZxYy9yQityMDc5WHVzWTVOUXJ0YjM1aWI5ZjlYM0I3YmRrSVdOUUltNithYUxYdnJ0dm4rYTFiZEtFUWZocWF3Rm1UQnVLaGRkN2pxbjI3eGVEc2FOVGNNdk5rd08ybUViNklDTXVtYXFoMVdrd1ptUUticmxwRXNhT1NVVjBWSmpmNDU5L2RpbU9GSlJneFVlN1lQZHh0eTBBaUlvS1ExcEt2RHNRSi9Ud1BhaXpKZzNHaG8ySFlUQ0VZa0MvR0V6TUhJUlJJd1owNmJHaTZFUlVaQmpVNnRiM3RDV29STkhSNGYrL3JOK3JVNy9YT3NGdXQzZHQrUitpcStqTmYrYWc2S3pyV3RsQmd4UHdvOGV6ZzF5aXJsbXhZZ1VldW5jb0FHRDV5a0wzMytUTjZaVGN0K1c4MXRUVk5hR3gwUWFqTWRKbkYzaGYwSnZydCsxbmMvbktRdHgzMzMxQkxsSDM2WFE2OXp2YmQ1czZSQlJVMS9LRXBZaUlVRVJFZERDZTNnZGN5L1hiMi9DZEppSWlVakFHT1JFUmtZSXh5SWtDU0t2VnR2bGJoVWFyNzhrK1JCUWNqVllIdE5yVzZHdjdtVlVxQmpsUkFPbjFlb2pOaTlsRVIrbFFXV1VMY29tSXFLM0tLaHVpbzF5WHRJcWlCTDFlMzhramVqOEdPVkVBR1kxRzFOVzdMcDBia2g2Rm95ZXF2ZTQ1VFVUQkljc3lDbzVYWVVpNmF4MzZ1bm9SUnFNeHlLWDY3aGprUkFHVWxwYUdrZ3V1RzI0TXpZZ0VaQmw1K1pVTWM2SWdrNXMvaXdLYVA1c0FTaTdVSXkzTmV3VS9wV0dRRXdWUWNuSXl5aXEwcUc4UUlRZ0NzbWNtdzF4dXhhYXRGMUY2c1lGajVrUlhXYVBWZ2RLTERkaTA5U0xNNVZaa3oweUdJQWlvYnhCUlZxRkZjckx5NytQQTY4aUpBbXp5NUN6a0h2Z1c4N0lURWFiWFlOSDhBU2c4VTR2OG81V29zZGpkWStoRTFQTzBXaFdpbzNRWWtoNkZvUm10Qy9Ua0hxakc1TW5LV0dpcU13eHlvZ0NMaUlqQThKRloySnFUaTZ4SnNUQ0VhekZzU0JTR0RRbmMvYUdKNk1yVU40aklQVkNONFNPbklDSWlvdk1IS0FDRG5LZ0hHSTFHNlBWenNHdGZMaExqYTVFNndJQUlnOWJqc2hjaXVqcEVVVUpkdllpU0MvVW9xOUJpOHVUc2F5YkVBUVk1VVkrSmlJakEzTG56WVRLWmNLeXdHR2F6R1ZhckZhSW9kdjVnSWdvSXJWWUx2VjRQbzlHSXRMVHhHRFZXK1dQaTdUSElpWHBZY25MeU5UR2hob2g2Si9iekVSRVJLUmlEbklpSVNNRVk1RVJFUkFyR0lDY2lJbEl3QmprUkVaR0NNY2lKaUlnVWpFRk9SRVNrWUF4eUlpSWlCV09RRXhFUktSaURuSWlJU01FWTVFUkVSQXJHSUNjaUlsSXdCamtSRVpHQ01jaUppSWdVakVGT1JFU2tZQXh5SWlJaUJXT1FFeEVSS1JpRG5JaUlTTUVZNUVSRVJBckdJQ2NpSWxJd0Jqa1JFWkdDTWNpSmlJZ1VqRUZPUkVTa1lBeHlJaUlpQldPUUV4RVJLUmlEbklpSVNNRTB3UzVBSUZXVWwrT3k2UktxcTZwZ3N6WEI0WEFFdTBoWGpVYWpRVWhJS0dKaVk1R1UzQS94Q1FuQkxoSVJFVjBGMTBTUU56WTBvT0JJUHVxYUxOQW5HQkE2T0J4aElaRVFWSDJudzBHV0pFZzJKeXlXV2x3K2Vna1JvVkVZTTNZY3dzTERnMTAwSWlMcVFZcFB1dXFxU3V6WnZST09TQ2RpeHlSQm4yU0FXcS90VXlFT0FJSktCYlZlQzMyU0FiRmprdUNJZEdMUDdwMm9ycW9NZHRHSWlLZ0hLYnBGM3RqUWdMeURCeEErT0FxNnlKQmdGNmRYMFNlNmZ0RGtIVHlBYWRObnNtVWVSQ2FUQ2NYRnhUQ2J6YkJhclJCRk1kaEZJdXExdEZvdDlIbzlqRVlqMHRMU2tKeWNIT3dpOVhxS0R2S0NJL2tJN1JmR0VQZERGeGtDWjc4d0ZCekpSOWEwNmNFdVRwOVRWMWVIL2Z0emtSZ3ZZdFJRQTZabUdxSFY5cTJlSXFJcklZb1M2dXBGbEZ3NGpCTW5qbUh5NUN4RVJFUUV1MWk5bG1LRHZLSzhISFZORnNRT1NRcDJVWG8xZmFJQlZlYkxxQ2d2NXdTNHE4aHNOdVBrOFZ6TW1CSUxRM2hrc0l0RHBDaGFyUXF4TVNHSWpRbEJmWU9JM0FQZll2aklMQmlOeG1BWHJWZFNiSkJmTmwyQ1BzRVE3R0lvUW1pQ0FaY3ZYMktRWHlWMWRYVTRlVHdYODdJVEFRQ3lMS1B3VEMxT243T2d4bUtIS0VwQkxpRlI3NlhWcWhBZHBjT1E5Q2dNellpRUlWeUxlZG1KMkpxVEM3MStEbHZtUGlnMnlLdXJxaEE2bU9PK1hSRVNGWUxxczFYQkxrYWZzWCsvcXlVT0FJMVdCM0oybWdCQndMalJjWWlMRFVHWVhyRWZPNkllMTJoMW9MTEtocU1ucW5IdWZDMnlaeVlqVEs5QjFxUlk3TnFYaTdsejV3ZTdpTDJPWWdmc2JMWW1xRUxVd1M2R0lxaEMxTERabW9KZGpEN0JaREloTVY2RUlWd0xXWmFSczhzRVk0SWVOOHdmZ0pUKzRReHhvazZFNlRWSTZSK09SZlA2dzVpZ1I4NU9FMlJaaGlGY2k4UjRFU2FUS2RoRjdIVVVHK1FPaDZQUFhXSjJwUVNWcWs4dGpoTk14Y1hGU0IzZ0d2SXBQRk1MUUVEbXVMamdGb3BJZ1FTaCtiTWpDTTJmSlNCMWdBSEZ4Y1ZCTGxudnd5UWtDaUN6Mll3SWd4WUFjUHFjQmFOSHhFQVFoQ0NYaWtpWkJFSEE2QkV4T0gzT0FnQ0lNR2hoTnB1RFhLcmVoMEZPRkVCV3E5VjlpVm1OeFk2NFdGNGFTZlJkeE1XR29NWmlCK0NhQ0dlMVdvTmNvdDZIUVU0VVFHMFhleEZGaVdQaVJOOVJtRjdqY2FVSEYxVHl4aUFuSWlKU01BWTVFUkdSZ2pISWlZaUlGSXhCVGtSRXBHQU1jaUlpSWdWamtCTVJFU2tZZzV5SWlFakJHT1JFUkVRS3hpQy8ybVNnb2JZZU5xdk5ZN05vRXlFNWVYdExJaUxxSGdhNUQwZDI1OFBwY0xyL1hYSzZCQ3YrNXdOVWxYWHZWcUNpWGNTbUR6ZWhvYmErZFpzbzR0WC9lQlZiUDl2cWNleTJOVnZ4d1YvZWg2WEs4dDBLVDllMHBpWVJlL2VkOGJudjZMRlM1QjArRDFtK3lvWHFRYWNLVFhDMCtTeCtGelUxamFpb3JJTWtYVU52MEZVV3lQcWd3T0g2a2UwVW5TakMrdmZYNC95cFlpeDlhQ2tBSURRc0ZDV25TN0I3MHk3YytJT2J1bnd1VTdFSkJYdU80UHpKSXR6N3Mvc1FFUjBCcmRaMVF3MnRydld0THp4OENnZHpEaUoxU0NwQ3cwSUQrNExvbXJKOTEwbTgrOEYyaEllSFlNeW9GSTk5LzE1M0FDZE9Yc0xQZjNvREptV21kL21jalkwMmhJVjVyd24vMFNkN3NIN2pJZnp2SCs5RFFrSmt0OHRxc3p2d3YzL2ZpTEdqVTdGNDRiaHVQNzZod1lhWC83UVdFUkdoK01OTGQ4Rmc2UGl6VVZGWmgvaTRDTC83dCtVY3c2Zi8zb2ZubGkzRjJORXBmby9yTHRQbEdqUTBOQ0V0TFFGYVRldXRsYzhXbVZGcmFjVElrUU1Rb3ZQL1ZmdnQ5dVBmNmNmWHRLd2hDQTNWZG5wY2I2c1BDaHdHZVR1N04rMkNvQkl3L1licDdtM0cva2FNbkRnU1IvWWV3ZmlaRXpCZzhJQXVuU3QxU0NydWVQSk9mUHozai9EQksrL2pnV1VQd0JEZDhqKzI2NDVZRjg5ZHhOcmxhNUdjbG93N25yd1R1aEJkb0Y4U1hVUG1YemNhMjc0OWhuYy8ySTQvL2ZmZFVLdGRuV29YTGxiaDVLbExHRDgycmRNUS8raVRQUmcwTUFGWmt6TWd5OEFycjM2SjFBRnh1UCtlbWU3ekFZQldxNEVreVlpSTBIZDR2Z3NYcStCMFNsQ3BWRkNwQkxUYzdFMldaUndwS0VHRUlSU1hUTlh1NHlWSmhpVEpjRG9sSkJvamZmNklBSUJ2dGgrSDZIQmkwWUp4WHFGaHN6dGdNbFdqcExRUzU0ck1PSEhxRWtvdlZHTFpNMHVRT1g2Z3ovUFZON2lHc3pJR0ozYjRlcnJydzlWN2NDRHZIRjcvK3lQUVJyUUcrUmZyRDJML3dYTjQ0LzhlNlRESTMxdXhBemI3bGQ5bWVNcWt3UjcvVmtwOVVPQXd5TnM0ZS9RTWlrOFZZOHkwc1loUGl2ZllkOTB0YzFHWVg0Z3ZscS9Gd3k4ODBtSEwyZFprZzBhamdWcXRSdHJRTkN4NTRFWWN6UzFBV0VTNDE3RU5kUTJJakluRUhVKzRRbHlXWlhlM3ZrYkw2aUZQS3BXQU8yK2Jobk5GWlhBNEpYZndydnN5RDFxdEJnL2VQN3ZEeHpjMWljZy9Vb0oxWHg3Q00wK3FVSGphaE1MVEpreWRuQUdWeW5Pa1RhVnlKVUJucmIzWDM5NkcwZ3VWVUtrRXFBUUJna3FBQUtIbHR5cjJIVGlML0NNbGtDRkRsbDJCMGhJY3k1NWVqTEZqVXIzT0tZcE9mTG41TU5KUzRyRjQ0WGdjekN2QzlsMG5ZYkc0dXNlcmF4cmNyZGlveURDa3BjWmgvTmcwaElUNC84elUxRFFnTkZTTHZFTkZIYjZlRnBJa3cyNTNZTTdzRWRDMGFXbTNwOVc2OW9YcVBkK25sc2VFZFBMK3FUVnFKTWFFNHpjdjNOcWxjclg0ZEUwdXR1VWM5Nm9mcGRRSEJRN2Y1V1l0NDlrYXJRYXpiL0wrTW95S2k4THNtN0t4YmMxV3JIbmpNOXo1NUYxUSsvbHcvKzJYcjBLMGVkK2g1dzlQL043OTkvNXQrN0IvMno3M3YxLzlqNzk2SER0eHppUXN2R3ZobGI0Y3VzYXMrbmczMW04ODVMSHRzOC8zZXgzM3pMTWZ1UDlldEdBY0hyaG5wc2YrMEZBdGZ2dmk5L0hLWHpmZ2IvL1lERW1TOE9PSDV5SjcxZ2hZclhaVTF6UzRqNjJyYndJQWo5WmJaSVRlcXpYMjBxOXZnOFBoaEF4QXJWSkJFRnBiZ2ZjOCtCcm1YVGZhWFk2VzBIQTRwUTVicVp1K3lrZE5UU09lZW13aFZDb0I2ZWxHYk41YWdLU2thSXdabllLRStFajg2NjJ0V0RCdlRLYy9YbHBVVnRYRFpuUGd6WGUrNmRMeFRrbUNKTW1ZUG5WSWgwSGU4bG8xYW5XWHRyZlhFcmpSVVdHdzJ4M1FhdFYrNzJFdnk0REQ2WVJHcllZdXhCWGdiWHRSQU9YVUJ3VU9nN3paVjZ1L2dxWFNndXliNXlBcU5zcm5NVm5YWjZHNDhEek9IajJMMWY5WWplLy8rUHZRaFhwM2hjKzdkUjUwb1NGUWE5UWVIN0xkbS9mQVZId0pzaVFqWTh3UWpKOHhEaWNQblVUcWtGU0VHY0lBQUZKeml6dzZQanJnci9HRlpaOEcvSnhYUThuNUNyejV6NXhnRjZOTDlEMDBKTmdTSksvOC9oNlA3Y3VlWDRWRkM4WmgvbldqdkxaM0pDSkNENmRUUWxwcVBMSm5qUUFBSERsYWdsZGYyK3gxYk50ejNYdlhEQ3haTk43cm1JOC8zWXNObXc3N2ZLNU5XL0t4YVV1KzEvWlY3ejdoOC9nYVN5UFdyanNJQUJneHZCOEFJQ1k2SEM4OHU5VGp1SCs5dFJVcWRkZm42NVpYMUdMcWxBdzg5ZmlDTGovRzJhYlhvOFhGUzFXUUpObTl2YW5KOWFQZGRMbmE0N2oyMjF0YStPbURqSDZmNzhFZnY5NmxjcjMrOTBjNjNLK0UrcURBWVpBRE9McnZLQTd2UElUKzZmMHhmZUYwdjhjSmdvQmJmL3g5ckg3dFl4UWRQNGZsdjM4SFN4KytHY2xweVI3SFpXWlA5SHBzemhjNXVGUjBFZGQ5N3pwODgvazNpRW1JUVdKcUV2Nzkxcjl4OXVoWlhIL0g5UmlkTlNiZ3IrMWE0SFRLS0RwYkh1eGlkTWxJNzR3TENMWGExYVRxbHh6anRTL0NFT3B6dXk5SGo1WGkzUlU3VUZ0cnhhd1p3N0JqMXluM3BLU1dId3V2dnZJQUV1SWo4Tzh2RHVDVE5ibnVML2g3SG56Tll6SlhXd3ZtajhXMExGZkwxVFV1NjJvRkxudCtGV2JOR0lhbFN5WUNrQ0ZKZ0NSSkVFWC9ZOExMMzg5Qm85WGVwZGZUVlhhN0F4WkxJK0xqdS9kTHEzMklBNjZ1NnpObnk3eTIrL3Z4MUhhN1NpVmd4VHMvOGZ0OGQ5OHhEU0VoV3Zld1JudXlCTmpzWXFkZDFyMjlQaWl3K255UUY1MG93b2IzMTBNZnJzZmkrNVpBaHV3YVQvSkRxOVBpcnFmdXhoZkwxK0xFd1JONDk0L0xNV0ZXSnViZU90Zm5STFdHdWdac1hQRWxDdk1Ma1hYOVZFeGRNQTNmZlA0TlpGbEdWR3dVN25ubVhteDRmejIrV1A0RmpoODRqc1gzTFlFaHl0Q1RMNWtVcUdYOHVtMDNkNHU2K2lhZjI5dHpPSno0K0xOY0dBeWhlRzdaVFZBSkFuYnNPb1dqeHk5Z3pxd1JQa1BMcXh4cXo4OUcwZmx5UUhCMTRlcDBHbzl1M0xaYzJ3U28xWUJLNWVxcEtpbXRoQ1JKMEdyVjZOOHZGZ0N3WldzQjloODhoK1NrYUpndTEzUmFucTRxTTlkQ2xvR0VBTXlpZnZHNVcxemQ0U29WQkFGNDdmV3ZzR3RQb1ZlTHR2MTJTWkloZG5McDFrMkxNNzlUMlpSU0h4UllmVHJJaTQ2Znd5Zi8vQVFBY01OOWkvSG03OTdvOG1NWDNMa0FpUU1Ta2JNdUI0MTFqZERwUEVQYzFtVERvZTJIc0h2VExqZ2RUaXkrYnpIR3o1d0FSL012WDhucCtrQ25aS1Rna1YvOUVGcyszb3o4M2ZsNDQ3ZXZZOUU5TjJEa3BKRUJlcFd0MHRJVEFuN09ubktocEJKT2gydUJuTGg0QTI2NTNidVhvemZhdmNlN2F6cVFmTFg2L0hXVnRxZlJxUEhMWDl5SThMQVE5eGhzYkV3NHpoV1pNYWU1ZTcyNy92cmFKalRVTi9udFVqVVlRbkVvdnhpSDhvdTk5c215YTRMVm9JRUplUEc1VzFCY1dvSDNWKzdBM0Rtam9OTnAzTUZoc3p1Z1VhdTY5RU9qcGZ1Ni9RU3d5MlhOSVNUNC9qSGtqMTZ2UTB5MDV5VFZsc2x0M2FWU0NSMk9Rd2VDVXVxREFxdFBCM2xDZnlQNkRlcUhTWE1tSVgxa09zYk5HQStOVmdQSjZjU2hIWWNRbXhpTHdhTXlQQjVqdmxpRzRsUEZpSXlKeE5EeHc1QXlKQlh4eWZGbzI0amZ2WEVYZG0zY0JkRXVZdkRvd1ZodzUwTEVKTGk2UGlWSmdpSEtnSWlZMXV0eXRTRmFMSG5nUmd6SVNNR21WUnVScy9aYkRCNDlHQ0dodmk4RHVWS1AvaVE3b09mclNXLytNOGZkblI0WnBVZjZZR1g4Q05tOXAyZk9LemRQQ1c3ZjZydm53ZGR3KzYxWnVHWHBKSy90dmhqQ1d5ZXFuVGw3R1paYUt5NWRjZ1didndsV0hYbjF6L2NEY0xYMkt5dnJPem02RFFGSU5Ick9SVWxMaWNlamo4ekR0S3dNckZyZCtrYis3YlZOUG9NSDhQOGo1cjAzSC9NSTNKWVFldWU5N3MyMThEVmhzS2Q5K01rZXJOdVE1M1BmTFVzbjRmWmJzL3crVmluMVFZSFZwNFBjRUdYQWZUKzczeDNDUys1ZkFnQ292RnlKUXpzT0lXUDBFTXkvZmI3SFkzWjl1UlBGcDRyZDE0T25aSGd2TERGaTBraWNQWFlXTTVmTXdxQVJnenoyNlVKMENET0U0ZGkrbzVpMmNKckhKVC9qcG85RHJERVc0UkhoQVE5eFVyWkFyMFpXVm1iQlgxN2RpQkNkQnVieVdnQ3RQeFk2TElmVDl6RVZsWFg0K1M5WGR2bjVRM1FhTEgvalVhL3RzMllNODlwMjM5MHpjZGZ0MDd4YWdDM2p2VGZmMk5wYkkwbXlxOFhZYml4LzZaSk1MRjNTOVc3cmt0SktQUGZpUjBoSzlBdzMxNnh5amMvdTZxNlFaUmwyMGRsaHkxelhmTm1wcjRtTm5WM1QzNkszMXdjRlZwOE9jZ0R3TlJ4ZWZza01BRWpvRisrMXI4N2krcFViR2UxN3JFMldaVFRXTldMQm5RdWdVcXRSZnNsN2tsWk5aUTBTK2lXZzhuS2wxNzRRZlFqc05qc3VuTDNRNVlWbjZOb25pcTZoR0Y4dDdVL1c1T0tUTmJsZFB0Y2xVelZlL3ROYUpDVkZZZnlZTkh5KzNqVWpXVzcrc2ZEMHN2YzlqbS83bkhZL2s2SjBPbGZYNmMrZXVzRmpBUkJSZEhxMXhGWit0QXM3ZHhkMnViekpTZjZ2NEFnUDcvcEV2KzZvckhKOXpvM3RWclI3OUtsM1lQTnhhU25ndnhmRTEzWi9NOFNCMXV2M2ZiMHVqYVpyczhLdnRmcWdqakhJZlNnNmNSNEEwTjlIa05aYjZpR29CSVJIK3A2UUp0cEZ2UGVuZHp0OWpvdm5Mblk2SnYvQ3YzN1Y2WG1vYjFpeWFEeXladzMzMnU3djhqUEFzeHU5eGFIRDUvR1BONzlHZEZRNGZ2SDBZdXpjZFFyMjVsWEZITTAzN1huaFAyNUdiRXc0dnY3bUdEWnR5ZmRvR1ViNmFSR3FtcHVvZ3VBNTAzdlo4NnNRRXgyT1g3OXdTK3ZCZ3VEekIzUlBLQ3V6b0tLcUR0cm0yZHNkY1RwbDJFVUh4b3hLUVdWVkhRQjRMVEg2bXhkdWNjOEV2eEt5TE1OdTczakNXMGU5TC81NlJOcnJyZlZCUFlOQjNvNnR5WWJqKzQ4aExqSE9hM1UzQUtpdnFZTWgwZ0RCendkWnE5UGk0UmNlaGthcmhkQThzN1d0Yjlac3c2bkRweURMTXJLdW40ck0yWjdkZmJJa1E1SWtPRVRmdi9xcGI3SFpIZEJxMUlpTTFDTXkwbmVJK3J2OFRKWmRzNlFsU1VhSVRnT0h3NG1QUHQyRDZLZ3cvT3FYTjhNUUhncG5tK3VoVlNvQnNUSGg2SmNVamRoWUF5S2FGMzdwU2d0TGtyenYzTmZVSktLaXNnNURNNUs4ajc5S2QvcmJ1ZWVVejRWek9yTHEzU2ZjNDh2dGczeGdtdmRjamRJTFZkajg5UkhjZStkMDZQV3RrMTdYcmorSTZLZ3d6SjQ1b2x0ZDhTM3ZwYTlKZWY1NlJQeWRvNjNlVUIvVU14ams3WHl6Wmh0c1RUYk0rZDRjbi92ckxQVWVFOVhhRXdRQlNhbkpQdmVaemw5QzRaRkNaR1pQaEFEWDZtNzlCL1hEOE13cm16Rk0xNzcvZk9rekZKZFdkSGhNWjEzcmMyYVB4SThmdmc0YWpScFBQN0hJWTNXMjJqcXJPN0FuVGhpRWlSTUcrVHlIMHlsaC9aZUhFQnRyOERsdTZ1dXlxdnlDWWppZEVpYU1Id2k3M1FGQkVOemR1aTFEQlQxdDlvemhHRE1xQlZxdHB0Tld0R3M4MS9VRHVyeWlGb2J3MEU1bld4ODZmQjZ2dmZFMUdodGQ2N2ovOE1FNUFGeVQ2OVp0eUVPajFZNXRPY2Z4OEFQWlNFdjFiaGo0MHZMZStMcENvV1cxdlU3UDBVdnJnM29HZzd5TnZPMTV5TnVlaCtTMFpHVE85cjdjeWVsd29zRlNqMzREKzNYNzNLVm5Tdkhadno1RlRId001bnh2RG5RaE90anRJdGE4dVFaWjg2ZGkxbzJ6ZU1NVThuTER3bkZvYWhLOXJ0OXU4YzU3T1pnNFlSREdqZlZlSDd0bC9leTJZNXJ0Vzlkbno1WjV6VmIyUmExV1llZWVRa2lTNURQSTlhRTZMRmswSGttSnJ1ZXFybW5BcXRXdTFuL20rSUg0NE1PZHlEdDBIamZmT0JIejVvekMxTW1EdmM3UlZzdDR2U3k3ZW41dE5oRnF0UXBxdGRwdjYxYVdaWWlpcy9rNFZ5OURRa0xrRmQyNXJhek1ncmc0LytzNTFOVTE0ZVBQOW1MYnQ4ZGdNSVRpcHo5WmlLbFRXcTl3U1U2S3hsLy9mRDlXcmQ2RG5CM0g4ZjkrK3dsdXZHRUNidjNlWkwrTDZyUzQ1ODdwdU9kTy93dFRkVVZ2clEvcUdReHl1QUk2NTRzYzdOMnlCNUV4a2JqdDhkdGJ1ODVsd05wb2hlU1VjR1IzUGlSSlFreEMxNWRQTFN1OWpOeXY5K0hZdnFOSVRFbkNIVCs1M1Qwai9jWUhia1NjTVJZNVgrVGc2TjRDWkdaUHhManA0eEFaMi8wdkhybzJ6WjdwUFM3ZVFwSmt2UE5lRHRJSEdUSC91dEhkUHZlQnZITTRjZW9pYnJ6Qk5id2p5NERkTHNMYUpIcXN1MzZrb0FRVmxYVUlEdzlCNFdrVFRoWmV3dkNobmo5bUl5UDF1UGV1R2FpdWFjQzZEWGxZdC9FUWJEWVJQM3ZxQnVoMEdpeWNQeFoxZFUxNGIrVjJSRWVGNDZiRkV6QXdMUUU2UDdPM1cyYlFTNUpyaWRUZnY3SU9oYWROWHNmNXV0enA2U2NXSWF1VFlPcklKVk0xU2k1VVl0eVlOSzk5OVExTjJQeFZBVFp1UG94R3F4MWpSNmZnMFIvTzg3cldISEJkcy8zamg2L0RyT25EOEsrM3QyTHQrb1BJTHlqQllQN1J4QUFBSUFCSlJFRlUwMDhzOVBqeGRLVlhKSFMwR3R1MVZCL1V1YjRkNURKd2NQdEI3TjJ5QjVaS0M0ejlqYmp6eVRzUjBYWkd1Z0NzZWVNekZKOXlYVGVwMFdvd1p1cFl2NmQwaUE0YzIzY1VwcExMT0graUNGWG1Lb1NHaFNMNzVqbkltcC9sZGFPVmFZdW1JMzNVWUd6NWVETjJyTitPSFJ1Mkl5a2xHVVBHWm1EV2t0bWNoRUordFh5Uk83czV2cmw5NTBsOHUrTUVUcDY2aE5CUUxlYlBIWTAxYS9majAzL3Y4em8yUktmQmV5dDNJQ0UrQXNhRVNCU2VObUg3anBQdUlEOTk1aksrM25ZVWxqb3J5c3dXbEpWWm9GSUptSlNaamp0dm0rcnVEUmpRUHhiUFBMa0k1NHJNK1BqVHZYaC8xVTZzWForSEd4ZFA4TGwydTZPNWE3aGxyZk9ibDJTaXNja09qVm9GZng4S1NaTGdjRXBJSDlqOU5RZDI3UzNFcW85Mnd5bEpxS3RyZ2l6TEhpM3NGdlgxVGZnbTV4aENRN1g0d2Yyek1XdTZkKzlFZXlPRzk4TWZYN29MNzY3WWppTkhTOXl2clVWVGt4MVJmdVkvK1BMeHAzdFJjS3dVNTR2THZicityNVg2b083cDIwRXV1SzdycnF1cHc1UjVXWmp6dlRrK2J4MDZaVjRXQkFqb245NGZZNmVQY3kvdTRvdEdxMEZCYmdGS1Q1ZGl3T0FCbURJL0M2T3pSbmZZYlo2WWtvajdsejJBb2hORk9QRE5mcHc5ZWhhVDVreGtpRk9IbW13aWtwT2l1NzFxbGw2dnc4bFRsekJvWUFJZStjRWNKTVJIWU1hMG9UQ1gxMkpBLzFna0dxTVFIeGVCK0xnSVJFUjR6bnd2THFud0dHdE9IMlRFSlZNMXREb054b3hNd1MwM1RjTFlNYW1JamdyeitkenBnNHg0L3RtbE9GSlFnaFVmN1hMUG1HOHZLaW9NYVNueDd0YnFoQjYrcDNYV3BNSFlzUEV3RElaUURPZ1hnNG1aZ3pCcWhQZFZLMG1KMGZqUC8vZDlSRVdGZGRwRjNsWm9xQmFQL1hBZTZodWFQSzRtc05sRXhNWVlFQnZUOVdXWkI2WWxZUGZlUW93ZG5ZcnJzajFYZ0x4VzZvTzZSN0RiN1lGZGFlSXEyYlJoSFl4Wmdibk91cUd1QWVFKzdoVitwZXFxYTZFTjBYVjR6L0tPV0J1c0NOV0grcDBaZnlYTXVSZXdhTWxOQVR0ZlQydTdzdHVnd1FuNDBlUEtXSlZ1eFlvVmVPamVvUUNBNVNzTDNYLzNKazZuaEtMelptUU05cDY5M0pYSEJtcTgwK21VM091VlUvRDE1dnBvKzFsYXZySVE5OTEzWDVCTEZIdzZuYzVkVTMyN1JkNHNrQ0VPb01OWjdWMmhEKzk2Tnh0UmQ2blZxaXNLOFpiSEJySWMxSHV3UHBTTE5VZEVSS1JnREhJaUlpSUZZNUFUQlpCV3EyM3p0d3FOMXE2dHhFVkV2alZhSGRCcVc2T3E3V2VNWEJqa1JBR2sxK3NoaXE3THdhS2pkS2lzc2dXNVJFVEtWbGxsUTNTVTY2b2ZVWlNnMTNNT1VYdUtEWEtOUmdQWngzckM1RTJXSkdnMG5OZDROUmlOUnRUVnU1YjVISkllaGFNbnFydDBlMUFpOGliTE1ncU9WMkZJdW1zQm5icDZFVWFqTWNpbDZuMFVHK1FoSWFHUWJGd2Z1Q3NrbXhNaElWZDJLUngxVDFwYUdrb3V1RzY0TVRRakVwQmw1T1ZYTXN5SnVrbHUvdXdJYVA0c0FTaTVVSSswTk84VjkvbzZ4UVo1VEd3czdCWjJXM2FGeldKRFRGeHNzSXZSSnlRbko2T3NRb3Y2QmhHQ0lDQjdaakxNNVZaczJub1JwUmNiT0daTzFJbEdxd09sRnh1d2FldEZtTXV0eUo2WkRFRVFVTjhnb3F4Q2krUmszemVsNnNzVTI5K2FsTndQbDQ5ZWdqNnA2eXNpOVZWTjVRMUlHdTEvelc0S3JNbVRzNUI3NEZ2TXkwNUVtRjZEUmZNSG9QQk1MZktQVnFMR1luZVBvUk9STiszL2IrL09BNXM0RDdTQlB5TnBaTXUyZkZ2R2dKRXhtTXMyaDhHWXcrRXlKUVFTY2pjSHBDRXBUWk5ta3padDh1WDRtdXpYZHJmdGRyZmRwdDJrYVpvRVFnSWxaOE1tVGNnQmlRTUdESVJ3SCthMERSZ0wzN0t0WTZTWjd3OVp3cklrMnlRaTBzVFA3eTk3TkROK3BkZlNvL2VZZDBRTmtwUDB5TXROd3FpUmlSQzZWcWlwM05XTTRtSjFMQXoxVFZOdGtLZG5aTUFZbXdSYmZUc01tUXp6VUd6MTdVaU1UVVI2QnRjNy9xWVlqVWFNR1ZlQ2plV1ZLSm1TaW9SNEVhUHprakE2cisrN2pCR1J2L1lPQ1pXN21qRm0zRlFZamNhK0R4aUFWQnZrQUZBNGZnSzJiZDBDclVHRVBqRW0wc1dKT3M1V0Irem5PakZwUm1ta2l6TGdtRXdtR0F4elVMR2pFcG5wYlJnMk5BSEdCTkh2TWhvaUNrNlNaRmpiSmRTY2FVZDlnNGppNHRrTThWNm9Pc2pqNHVOUk5Ia0tkbit4Qys3QmNXeVpkMk9yYjRmalhDZUtKazlCWEh4NGw2Q2wvakVhalpnM2J6N3E2dXB3c0tvYUZvc0ZOcHNOa2lSRnVtaEVVVXNVUlJnTUJwaE1KcGpORTVFL25tUGlmVkYxa0FOQVNtb2FwczhveGY1OWU5RmtPWS9ZakFURUpNVkFFNk9Gb0JrNHJSOUZsaUU3M0hDME9tQy8wQTVqYkJJbXpTaGxpRWVCckt3c1R0QWhvc3RHOVVFT2VGcm1KZE5ub09IQ0Jady9mdzdOSjVyZ2NOamhjZzJjR2NJNm5RNHhNYkZJU1V2Rm9JSXhIQk1uSWhvZ3ZoVkI3cFdla2NFQUl5S2lBV1hnOUQwVEVSRjlDekhJaVlpSVZJeEJUa1JFcEdJTWNpSWlJaFZqa0JNUkVha1lnNXlJaUVqRkdPUkVSRVFxeGlBbklpSlNNUVk1RVJHUmlqSElpWWlJVkl4QlRrUkVwR0lNY2lJaUloVmprQk1SRWFrWWc1eUlpRWpGR09SRVJFUXF4aUFuSWlKU01RWTVFUkdSaWpISWlZaUlWSXhCVGtSRXBHSU1jaUlpSWhWamtCTVJFYWtZZzV5SWlFakZHT1JFUkVRcXhpQW5JaUpTTVFZNUVSR1JpakhJaVlpSVZJeEJUa1JFcEdLNlNCZUE2TnV1cnE0TzFkWFZzRmdzc05sc2tDUXAwa1VpaWxxaUtNSmdNTUJrTXNGc05pTXJLeXZTUllwNkRIS2l5OFJxdFdMbnprcGtwa3ZJSDVXQWFVVW1pQ0k3d1lqNklra3lyTzBTYXM3c3dlSERCMUZjWEFLajBSanBZa1V0QmpuUlpXQ3hXSERrVUNWbVRrMUZRbnhpcEl0RHBDcWlxRUZxU2d4U1UyTFEzaUdoY3RkbkdET3VCQ2FUS2RKRmkwb01jcUl3czFxdE9IS29FbVd6TXdFQWlxS2c2bmdianAxc1JVdXJFNUlrUjdpRVJORkxGRFZJVHRJakx6Y0pvMFltSWlGZVJObnNUR3dzcjRUQk1JY3Q4eUFZNUVSaHRuT25weVVPQUowMkY4cTMxQUdDZ0FrRmFVaExqVUdjZ1c4N29sQTZiUzQwTmpsdzRIQXpUcDV1dyt6U0xNUVpkQ2laa29xS0haV1lOMjkrcElzWWRUaGdSeFJHZFhWMXlFeVhrQkF2UWxFVWxGZlV3WlJod0ZYemh5SjdTRHhEbktnUGNRWWRzb2ZFWTJIWkVKZ3lEQ2pmVWdkRlVaQVFMeUl6WFVKZFhWMmtpeGgxR09SRVlWUmRYWTFoUXhNQUFGWEgyd0FJS0pxUUZ0bENFYW1RSUhTOWR3U2g2NzBFREJ1YWdPcnE2Z2lYTFBvd3lJbkN5R0t4d0pnZ0FnQ09uV3hGd2RnVUNJSVE0VklScVpNZ0NDZ1ltNEpqSjFzQkFNWUVFUmFMSmNLbGlqNE1jcUl3c3Rsc3Zrdk1XbHFkU0V1TmlYQ0ppTlF0TFRVR0xhMU9BSjZKY0RhYkxjSWxpajRNY3FJdzZyN1lpeVRKSEJNbitwcmlERHEvS3oyNG9GSWdCamtSRVpHS01jaUppSWhVakVGT1JFU2tZZ3h5SWlJaUZXT1FVMVFTUmEzdlo1ZmtqbUJKaUlpaUc0T2NvbEpNek1YWjNnNkhLNElsSVNLS2JneHlpa3B4OFJldnYyNXJ0VUZSSWxnWUlxSW94aUNucUJUZkxjanRkZ21XK3JZSWxvYUlLSG94eUNrcTlWelZkTnVXNDVFcENCRlJsR09Ra3lyczJuRUtEUmVza1M1R1ZEdDU2dExYb0hhN28vdmU2RWVyNnVCeWhXZXlZMHRMSnhvYXJaRGw2QnluVVJRRjFUVU5hR3U3dUFScGExc25xbXNhSUhXOUJwTGtSbE5UZThUcUxaejFRZUhESUNkVmtHVUZyNjdhQnJ0OVlDN1BlT0JnTGY3bG9WV29xVzBNK3ZqbWlxUDQrUy9ld0lHRHRmMCtwOTB1NGNHZnJjWW5ueDRJdWMrUm8rZncwdXJ5cnhSK0RxY0x2LzM5dTNqL3c3MlhmQ3dBZEhRNDhPdmZyY2RQSG5rRjdlMzJQdmR2YU96OWk5Nm04b040OEdlcmNlRFFtYTlVbnY3YXU3OEcvL2pmWFdodTZiaWs0MXd1R1k4LzlScTJiRDNxMjdabGF4VWVmK28xdExaMkF1ajZQL2pweTZpM3RGNXl1YUt0UGloOHVCQTBSYjI0ZUQwNk81eXcxTGZobFpWYnNmVE82WWlMMDBlNldOOHNRVUJUY3dlMDJ1RGZ2VXVLUitETmQzYmc1VFdiOGR0ZjNScHl2KzUyN3ptTjVwWU94T2hGMzdaNlN5dis4S2YzY2N0TjAxRTBNUWRuempYaGswMEhNT2VLc2NnZGJncDZuak5ubStCMnk5Qm9OTkJvQk4rd2lLSW8yTGUvQnNhRVdKeXJhL2J0TDhzS1pGbUIyeTBqMDVTSXVMamdONWI1OVBORGtGeHVMRnd3QVFrSnNYNlBPWnd1MU5VMW82YTJFU2RQV1hENDZEblVubW5Fd3o5WmpLS0pPVUhQMTk3aEFBQ01ISkhaNTJzVGl0MHU0ZG5uUDBGaGZqYStVMVlRZEoveXpZZXhlODlwbEU0ZjFlZjVuRTRYQkkwQVVhZUZUdWVwTTFHOCtMR3M3L3BaTC9wL1ZPdjFPaWlLQWtseVF4QUV2OHMxMVZJZkZENE1jb3A2RXlZTnc1N2ROYkIxT25IcXhBWDg1ZWxOdU9HV3lSaWVteEhwb24xak5CclBwL0hGRDJXZzdueXozejd6Wm8yRDNTSGhYRjBMdE5xTGt3eVNFdVA4Smc5NmJTby9DRk5HSW1aMkM1eTkrMnBRZTZZSmVyM25vMkZDb1JrQXNHdjNxWkJCL3RjWE42SDJUQ00wR2dFYVFZQ2dFU0JBQUxxS3NHUFhDZXpkVndNRkNoVEZFeWplNEhqNHg0c3d2bkJZd0RrbHlZMzNQOXdEYzNZNkZsMDVFVi9zUG9YUEs0Nmd0ZFhUUGQ3YzB1RzdraUVwTVE3bVlXbVlPTjdzZDlsaVR5MHRIWWlORmJIN3kxTWg5K2xPbGhVNG5TN01tVFVXT3AwbktIVTZEZHFzTnF4OXJRSUYrVU9STlNnWkowNVpvQmQxMEdnRU9Cd1NkdTAraGFsVGNpRzUzSDZCcVNpQVUzSWhlMGlxNzN6cjN0eU9EUi81dDVCWHZsS09sYStVKzIyNzk4R1gvSDUvOEdlcmZUL2ZmRU1Kcmw4eXhmZTdXdXFEd29ldk1rVzl1RGc5bHE4b3hTc3J0NkxkYWtkall6dis5bXc1OGtabm9taEtEdkpHWjM0clcraUtBamdjRW5RNmphOXIyKzJXNFhCSTBHbzFlUGp4dFVHUFcvL2VGMzYvcjFnK0IvUG01UHR0TzNuS2drT0h6K0x1NzgzMmZVa0FnQzNiamlKclVESUt4ZzBGQUdTa0d6RjZWQlkyVnh6QlRkZFA5ZHZYNjFkUDNRU1h5dzBGZ0ZhamdTQmNiQVhldnZ3WmxNMHR3UGR1TCsxNlRwN1FjTGxseE9oRGYveHMrSGd2V2xvNjhjQzlWMEtqRVpDYmE4S0hHL2RqMEtCa0ZCWmtJeU05RWMrOXNCRUx5Z3F4L0k1WnZiK1FYUnFiMnVGd3VQQzNsejd0MS81dVdZWXNLNWd4TGE5YmtHdnhrL3NYNHJHbjF1R3ZMMjdDdno1eEE1Nzh4UnNCeDI3ZGZneGJ0eDhMZXQ3LytjT2RTRTFOQUFDVXpjbkhqSkk4R0F5ZS85OUhubGlMRzY0dHhveHBlUUE4WGV2dnZMc0wvKy9uTnlJaFBnYUhqcHpGU3krWDQrZVBYZ2VqMFlET1RnZVNrK0w4enErVytxRHdZWkNUS21RUFM4WDlQeTdES3lzcmNPNXNDd0RnMk5GNkhEdGFEMEVRWURUR3dKaG9nRDdDTFFDRE1Yem5zdGtjV1BHakYveTJQZnJ6ZFJpZWs0Ri8rOWZ2QWdEdXZuTTI1czh0Nk9vZWxYMkJBM2k2Z2UrKzkzbUlRVDZnWDMrN0VnQXdxM1NNYjl2eEUvVTRmcUllMzF0NmhkKys4K2NXNEptL2ZveUs3Vlc0WXNib29HVjk3YzN0K09lR1BVRWYyL0RSM29CV0p3Q3NYWFYvMFAxYldqdXgvbDNQbDVHeFl3WURBRktTNC9IRUkwdjg5bnZ1aFkzUTlHTUl3ZXRDUXh1bVRSMkpCKzViME85ajNHNDVZSmdpT1RrT2R5NjlBaSt1K2d3blQxdncwblAzUUJTMU9GL2Zpc2VlWElkbHQ4MUUyWng4Yk45eEhEbm1EQXdka2dyQTA4S1hKSmV2dHdNQWhneE84ZjNzbmRBV0h4K0R3Vm1lN2Q0QVRrMkpSM3FhRWZYMW5ySHhsSlI0WkExS0RsbHVOZFFIaFErRG5GUWpLZG1BK3g2Y2g1M2JUMkhqUjRmUTBUWG1xU2dLMnRyc2FHdnJld0xPNVRadVl2ak9GUnVyeDcvLzRydUkwZXR3OHBRRnp6Ny9DUjc5MlRVd1pTUkM2YkZDem9HRHRYajIrVTl3eDlKU3pKem1QemFyOUppb3RtZGZOZmJ0cndFQXYxQlo5OFkySkNYR1llN3NjWDc3VHkvSnd6dnY3c0liYjFWaTZwUVJRVnR1QythUHgvUVNUOHZWTXk3cmFRVSsvUGhhWERGek5KWXNuZ3hBZ1N3RHNpeERra0t2MXJkeWRUazZiYzUrdlViOTVYUzYwTnJhaWZUMFMvdW1GV3F1d2JTcGVTZ1lsdzJqMFROV0xNc0tYbHoxR1hLSG03Q2dyQkF1bDR4bm4vOEUzMXQ2aFMvSU5Sb0JNVEZpMFBNQmdFWVE4TUI5Q3pBc085MjNyV3hPUHFaT0dZR2tybGIzbU5HRDhadGYzb0swcmhaOUtORmVIeFJlREhKU0ZhMVdnMmt6UjJEaTVHRTRkT0FjRHV3N2crTlY5WEM1b3ZzeXFxOUNveEV3M095WkI5RFNOV3M1STkySXJFSEpjTHRsM0hoZE1YSnpQT1BXbXl1T3dpbTVmRjNpZ0dlOSt1WExabUY0enNXNUJIYTdoSmRlOWg5L0JZQ05ueDdFb1NObmNjL2Rjd09DV3FNUnNPeTJVdnpINzkvRksyczJZOFZkYzMyUG5UcDlBUkE4WGJoNnZjNnZHN2M3enpZQldpMmcwV2loMVdwUVU5c0lXWlloaWxvTUdld0p1NDgyN3NmT0wwNGlhMUF5NnM2M2ZLWFhMWmg2U3hzVUJjaEkrM3BkSm8xTjdRQXVCcnlpQUpMazZhNC9kdUk4bm5qa1dyUzIyWUN1NzA2UzVQTFVuZUxwcW8rSjBTRWgvdUpFc2ZjMzdNR3I2eXErVnBtOHZUS0FldXFEd290QlRxb1VHeXVpYUlvWlJWUE1VQlFGN2UwT1dOdnNFYjg4YmV1MkR5LzczK2pvY01CZzBHUEoxWk1oNnJSb2F1NUE1YTRUdVBIYVlpUWxYaHd2MVdvMStFNVpvVjlyNjhWVm42RzVwUU5GRTNPd2U4OXBBRURWOGZOWXZYWXpUQm1KR0Q3YzVEZEJ5eXNqM1loSkU4ellWSDRJV1ZrcFdMelEwL1h3eDJjMm9LUGRIckpMTlNFaEZsL3VyY2FYZTZzREhsTVV6d1NyNFRrWmVQS3g2MUZkMjREVmF6WmozcHg4NlBVNlgzQTRuQzdvdEpwK3pjVDNUbENMamZWditaNnY3d29oQVVHZlh5Z0dneDRweWZHKzM1OTkvbU1jUG5MTzkvdEx6OTBEdTEzQzlwM0g0WGJMK05Wdi8rRjMvTjlmMzRhL3Y3N045L3VOMXhYanh1dW0rbjczOW9qODEyOXVEL3IzcGE0YkJuV2ZsZDVkejNrU2Fxa1BDaThHT2FtZVo0dzgxdGZOR1VsYnQvVzl6OWZ4OXZxZDJMM25OTDYvZkE2ZWVlNWp2OGRlZTJzN1hudHJlOURqMXE2NkgyMVdHMDZjc3VDTzIwclIwZW5BN2oybmNlcjBCZnp1RCsvNVpyWS8vdVJySWYvMmlPRW01QTQzNGExM2RxQm9ZZzZ5QmlYajZmKzhBd0RnY3JuUjJOamUveWNpQUptbUpMOU41dXgwL1BEN1paaGVNaEpydTRYZm41N1pFRFI0Z05EanZTLy83VjYvOFBPR1VMRGVpTjRzWEREQk56RU1BQjc4MFpVUUJBRnZ2cjBEbjN4NkFIcTlEckd4SW43MTFFMklqNDlGbkVIdmF3R3YrTkVMV0haYktXYVhqb0hiTGNNcHVmem1NQUR3TGE3aUhSUHY2YzRWejBGeXViSHlyL2YwMmkzdnBaYjZvUEJpa0JORnNZNE9CeXAzSHNlSG4rd0g0T25hL2VtRGk1QTczSVJmLytLN2NMbmMrTGYvV0k5cFUwZGl5ZUlpMzNHLy90MTZtREtTY1BlZHMrRndlbHJraVVZRGZ2Mkw3eUkyVnNRLy9uY1hBR0J3VmpLS0p1Ymd1bXNtSXkzTkNJMGc0TTRmUElmYmI1bUJxNithNUR2ZlE0Kytpb3lNUk54MXgyeGNhR2dMbUdqVjBHakZUeDlkMCsvbkZhUFhZZVh6UHd6WWZzWE13TWwweTI0cnhhMDNUdzlvQVhySGU2Kzllckp2bXl3cm5oWmpqOEJjc3JqSTcvWHBTMDF0SXg1N2NoMEdaZnFIbTdmSFE5Y1ZTdDVaL0RubTRKZEM2dlhhb0pmK2VZMGVOUmpMbDRXZTVhMlAwVUZ5dWYzbU1uUzNmTmtzakJrMU9HQjd0TmNIaFJlRG5DaEtOVFYzNEtlUHZncEZWcENYTndnQThJTzc1dnBhYnpubURMenhkaVYwV2cxdXYyVUdFbzBHQU1DeDQrZlIxTnlCMjIrWjZadG81ZFd6aXpNbVJzU1A3cG52KzcyOXd6TmgwTmhqd1ErM1MwWnNyRDVrejRlK2ExR1poeDY0eW04QkVFbHlCN1RFMXF5cndKYXRWZjErSFhxYm5SMGZIeHV5TmZ0MWVNZkNUUm1KZmU1Ny9NUjU2SFNlY1didnhES3YxbFpid09JckNmR3hTRTcyZkNFWW5wUGhtOE53eC9mL0VuTHAxYVYzUFJ1d2JmN2NBdHg5NSt5ZyszL2I2b042eHlBbmlsS3BLZkc0NjQ1WktDd1lodlAxTFRoMCtLemY0K2ZyVy9EZUIxL2lta1ZGdmhBSGdQYysrQktwcVFtWU9pWDNrdi9taFFiUHNwb1o2ZjRCSmtsdTZQV2hXMVVhNGVLQ05kMWJhZzgvdmhZcHlmRjQ2b25yTCs0c1hGeWM1SEtycjI5RlE1TVZZdGZzN2Q2NDNRcWNrZ3VGK2Rsb2JQSzhEdW45bUJ6MzFLL2VDdm5ZVysvc3dGdnY3UERiMW5NQkZ5KzlYb2V4b3dmajlsdG0rSjI3czlNUk1JYis4T05yZlN2QkJST3Q5VUdYQjRPY0tJck52bUlzZ0c2VHRicHBzOXBoSHBhTzllOTlnZlAxTGJqcXlvbHcyQ1hzL09JazdsMVI5cFc2TTArY3JJY2dBT1poNlg3YkpaYzdZSm5RN21RNXNDVnB0MHRvYUxSaTFNaEJnZnQvUXpmOTJMTHRLTjU2WitjbEhiTjIxZjIrOGVYK0JQbEx6OTBEbmM2ejhJcm55NEluRlpmZTlZemZqSEpGQWR4dU4wS3RXcS9WYUdBdzZQMWF0TjR2SDBGYnVjR21vM2VKMXZxZ3k0TkJUcVJTbzBZT3dpK2Z2QWxWeCtydzVqczc4ZVF2M29DbzB5TEhuSUVyWm83cCt3UkJiSzg4amhHNW1RSGp1cExURlhLY0ZyaTRtRWwzZS9kWHcrMldNV2xpam1kTjhXNXJnbnRuWTE5dXMyYU9RV0YrTnNTdUpWUjc0eG5QOVZ6MWNLR2hEUW54c2YyYWJSMXNIKzlLZkVxM2ZCUUU5UDdsS295dDRtaXREN284R09SRUtqYzh4NFNKaGNOdytNaFo2R04wT0YxOUFiLzV6L1c0NWVicEdCRmlmZlJnZHU4NWpVTkh6dUxlRldWKzJ5WEpEY25sUnB3aDlESzRobGc5RmkrY2lFR1pudkhUNXBZT3JIMTlHNUtUNGxBME1RZXYvSDBMZG45NUd0ZGVQUmxsYy9JeHJYaEVyMlh4TG1LaktKNEE5QzVMcTlWcVF6WkV2VGNSMFhhN05Db2pJeEVaL1JqbjdxbSt2aFZwYWNFWFhYRzdaVFIwRFVGc3F6eUdhVlB6QXNya0hldDJ1L3Nma0gzZFljN2xjc05tazN4M1B1dHRGbmkwMWdkZEhneHlvaWhtc3pseG9jR0svVjIzSi9WT3BISTRKSnc0YWNHdUwwK2hZdHRSMkd3U3JyNXFFbTY0cmhqYks0OWp6V3NWZU9xWGIyQkd5U2pjY3ZPMGdDNWliOWVyTEN2UWFBUlVIYXZEczMvOUdLUHlzbERhWXhsVzcyMC9rN3RkVDkxVFlxSUJTMitkaWVhV0Ryejd6OTE0OTRNdjRYQkllT2lCcTZEWDYzRGwvUEd3V3UxNGVjM25TRTZLeHpXTEppSEhuQkd5bGU5ZHVVNldQVXVrL3VhLzNrWFZzYnFBL1lKZDd2VGoreGVpcEk5ZzZzMjV1bWJVbkduMDNUQ211N1BubXZEczg1L0FhclZqMFpVVHNHWmRCZDU2WnlkS2lrZGdWRjRXQmc5S1JtS2lBVzVad2RBaHFZanQrdkxUL2NZa2JyZU1tQmd4b0lkQWNnYXVydVlOZDFsV1lMTkorSmVIVnZsYTIvbGpob1I4RHQrbStxQytNY2lKb3BoR3E4Ry8vKzRkV0sxMkpDZkhJVFUxQWRVMURYanlsMi9DNVhJaklUNFdwVE5HWWRIQ2liNnd2bUxtYUJSTnpNRkxxOHRSc2IwS2d3ZW5CRXl1OHE2RTUzSzVzWDNIY2J5NDZqT2twaWJnSi9jdjlBWE1ILzcwQWZZZnJJWERJU0ZHcjhPWTBZR1hPUjA3Zmg2ZmJEcUFWcXNOOVpaVzFOZTNRcU1STUtVb0Y3ZmNOTTAzdzNub2tGVDg1RjhXNHVRcEMxNTdjenRXcjkyQzllL3R4dFdMSnZrV2wvRXZueWVzdkd1ZFg3dTRDSjEySjNSYURVTDFRY3V5REpkYlJtN09wZDhWcjJKN0ZkYXUyd3EzTE1OcXRVTlJGRXliT3JMSCtSVzhzT296V0sxMi9Pdi92UUZwcVFtNCtZWVNmTHpwQUNxNmJtN1NZK1ZjUFAvaUpqei80aWEvYmVscFJ2ejM3NVlGUEk5bi9yZzg1SFhta3NzTm96RVdOMXhYREsxV2c4TDg3SUI1RE1DM3B6N28wakRJaWFKWWpGNkh1NzgzQjFxdGdJSngyWWpSNjJBZWxvN3YzemtiS2NueHlCODNOR2kzWlh4OERCNjRid0ZtbDQ1QllVSGdiU25qNDJNd2RFZ3FaRm5CdUxGRE1HYjBZUHh3UlpudnNpZ0FtRHRyTEVSUmkreWhxU2dwSG9uVWxNQVdlVzdYU25DaVhvZkNjZG00L3BvcEdGODRMT0NPWE4zM2YveVJKZGkzdndhdnJxdUFNMGdyRkFDU2t1Smd6azczdFVnblhlWjdXcGRNR1lGL2ZyQUhDUW14R0RvNEJaT0xoaU4vN0ZDL2ZUUWFBWTg4ZERWYVd6dDlhNTNIeElpNCtxcEp1UHFxU2JEYkpaeXRhMFpUVXp2YTIrMndPeVRQWGNnVVQ5ZTA5N2FodzdMVGd0Wlp6M3Q4QThCMTEweUdvbHljaGQ3OUd1MWd2aTMxUVpkR2NEcWR2US9NRUVYQXhvOE9ZZU5IaHdBQVpRdkdvV3pCdUQ2T2lBNnZ2dm9xN2xycXVXbkp5alZWdnA4cGtOc3RRNlBSOURiNW1yNUIwVndmM2Q5TEs5ZFVZZG15WlJFdVVlVHA5WHBmVGJGRlRrUVJ3UWxRMFlYMW9WNnNPU0lpSWhWamtCTVJFYWtZZzV3b2pFUlI3UGF6QnAyMjRKT0hpS2gvT20wdWlPTEZxT3IrSGlNUEJqbFJHQmtNQmtpUzU5S3U1Q1E5R3BzY0VTNFJrYm8xTmptUW5PUzVIbCtTWkJnTWhqNk9HSGdZNUVSaFpES1pZRzMzTFBPWmw1dUVBNGViZll0cEVOR2xVUlFGK3c4MUlTL1hjenRaYTdzRWs2bi9xeFVPRkF4eW9qQXltODJvT2VPNTRjYW9rWW1Bb21EMzNrYUdPZEVsVXJyZU93SzYza3NBYXM2MHcyd09YSEZ2b0dPUUU0VlJWbFlXNmh0RXRIZElFQVFCczB1ellMbGd3NGFOWjFGN3RvTmo1a1I5NkxTNVVIdTJBeHMybm9YbGdnMnpTN01nQ0FMYU95VFVONGpJeXNxS2RCR2pEcThqSndxejR1SVNWTzc2REdXek14Rm4wR0hoL0tHb090Nkd2UWNhMGRMcTlJMmhFMUVnVWRRZ09VbVB2TndrakJxWjZMdS9RT1d1WmhRWHo0NXc2YUlUZzV3b3pJeEdJOGFNSzhIRzhrcVVURWxGUXJ5STBYbEpHSjJYRk9taUVhbE9lNGVFeWwzTkdETnVLb3pHdnU4UFB4QXh5SWt1QTVQSkJJTmhEaXAyVkNJenZRM0RoaWJBbUNENlhVWkRSTUZKa2d4cnU0U2FNKzJvYnhCUlhEeWJJZDRMQmpuUlpXSTBHakZ2M256VTFkWGhZRlUxTEJZTGJEWWJKRW1LZE5HSW9wWW9pakFZRERDWlREQ2JKeUovUE1mRSs4SWdKN3JNc3JLeU9FR0hpQzRiOXZNUkVSR3BHSU9jaUloSXhSamtSRVJFS3NZZ0p5SWlVakVHT1JFUmtZb3h5SW1JaUZTTVFVNUVSS1JpREhJaUlpSVZZNUFURVJHcEdJT2NpSWhJeFJqa1JFUkVLc1lnSnlJaVVqRUdPUkVSa1lveHlJbUlpRlNNUVU1RVJLUmlESElpSWlJVlk1QVRFUkdwR0lPY2lJaEl4UmprUkVSRUtzWWdKeUlpVWpFR09SRVJrWW94eUltSWlGU01RVTVFUktSaURISWlJaUlWWTVBVEVSR3BHSU9jaUloSXhSamtSRVJFS3NZZ0p5SWlVakVHT1JFUmtZcnBJbDBBb20rN3VybzZWRmRYdzJLeHdHYXpRWktrU0JlSktHcUpvZ2lEd1FDVHlRU3oyWXlzckt4SUZ5bnFNY2lKTGhPcjFZcWRPeXVSbVM0aGYxUUNwaFdaSUlyc0JDUHFpeVRKc0xaTHFEbXpCNGNQSDBSeGNRbU1SbU9raXhXMUdPUkVsNEhGWXNHUlE1V1lPVFVWQ2ZHSmtTNE9rYXFJb2dhcEtURklUWWxCZTRlRXlsMmZZY3k0RXBoTXBrZ1hMU294eUluQ3pHcTE0c2loU3BUTnpnUUFLSXFDcXVOdE9IYXlGUzJ0VGtpU0hPRVNFa1V2VWRRZ09VbVB2TndrakJxWmlJUjRFV1d6TTdHeHZCSUd3eHkyeklOZ2tCT0YyYzZkbnBZNEFIVGFYQ2pmVWdjSUFpWVVwQ0V0TlFaeEJyN3RpRUxwdExuUTJPVEFnY1BOT0htNkRiTkxzeEJuMEtGa1Npb3FkbFJpM3J6NWtTNWkxT0dBSFZFWTFkWFZJVE5kUWtLOENFVlJVRjVSQjFPR0FWZk5INHJzSWZFTWNhSSt4QmwweUI0U2o0VmxRMkRLTUtCOFN4MFVSVUZDdklqTWRBbDFkWFdSTG1MVVlaQVRoVkYxZFRXR0RVMEFBRlFkYndNZ29HaENXbVFMUmFSQ2d0RDEzaEcwdkVvRUFBQVJqVWxFUVZTRXJ2Y1NNR3hvQXFxcnF5TmNzdWpESUNjS0k0dkZBbU9DQ0FBNGRySVZCV05USUFoQ2hFdEZwRTZDSUtCZ2JBcU9uV3dGQUJnVFJGZ3NsZ2lYS3Zvd3lJbkN5R2F6K1M0eGEybDFJaTAxSnNJbElsSzN0TlFZdExRNkFYZ213dGxzdGdpWEtQb3d5SW5DcVB0aUw1SWtjMHljNkd1S00rajhydlRnZ2txQkdPUkVSRVFxeGlBbklpSlNNUVk1RVJHUmlqSElpWWlJVkl4QlRsRXBMazd2KzlsbWMwYXdKRVJFMFkxQlRsRXBNY25nKzdtdDFSN0JraEFSUlRjR09VV2w5SXlMTjBZNFU5c0VSWWxnWVlpSW9oaURuS0tTS1RNUkthbnhBSUNXNWs1WTZ0c2lYQ0lpb3VqRUlLZW9KQWhBUWVFUTMrL2J0aHlQWUdtSWlLSVhnNXlpMXZUU2tkRHBQUCtpdTNhY1FzTUZhNFJMRkgyY1RsZWtpM0JaSGEycWc4dmxEc3U1V2xvNjBkQm9oU3h6bk9hckNtZDlVUGh3L1VpS1dza3BjWmc1YXhUS054MkJMQ3Q0ZGRVMjNQdkFYTVRHaXBFdVdsUndPRjI0NS80WHNLQ3NFRXR2bmRudjQrck90MERwTWVrZ3poQ0Q1T1M0b0k5MWw1cVMwTy9YMytGMDRiLy8vQUhHRnd6RG9pc245THQ4WGgwZER2ejZkK3RoTk1iaXQ3KzZGUWtKc2IzdTM5Qm9SWHFhTWVUam04b1A0czEvN01CakR5L0IrSUxzU3k1UGQwNm5DNElnUUtmVDlIbFRIRVZSNEhMTGtHVUZNZnJBajl5QldoOFVQZ3h5aW1xejU0M0dvUU5uY2NGaWhhVytEYStzM0lxbGQwNzN1enh0b0RwMi9Ed2t5WTNNektSTE91Ny8vTisvdysyVy9iYmQ5dDNwdUdaUlVkREh1bnYwWjlkZ1F1RXd2MjFuempiQjdaYWgwV2lnMFFqdzVwcWlLTmkzdndiR2hGaWNxMnYyN1MvTENtUlpnZHN0STlPVWlMaTQ0RGVXK2ZUelE1QmNiaXhjTUNFZ05CeE9GK3JxbWxGVDI0aVRweXc0ZlBRY2FzODA0dUdmTEViUnhKeWc1MnZ2Y0FBQVJvN0lEUG44K212ZG05dXg0YU85bDNUTXpPbWpjUDhQdnhPd2ZhRFdCNFVQZzV5aVdteXNpTzk5ZnlhZWZYb1RiSjFPbkRweEFYOTVlaE51dUdVeWh1ZG1STHA0MzRoMy83a2JvcWlGVHFjRnVqWCs5dXoxM0plNXFha0RuM3g2SU9peGJyY01yVmFEK1hNTGZOdEVVWXNicmkzRzlVdW00TFBOaC9IOGk1c3dkZktJZ01lNnF6M1RoRWQvL25lSW9qYmdiL3oxeFUyb1BkTUlqVWFBUmhBZ2FBUUlFSHhsM2JIckJQYnVxNEVDQllyaUNSUnZjRHo4NDBVWTN5T0lBRUNTM0hqL3d6MHdaNmRqMFpVVDhjWHVVL2k4NGdoYVd6M2Q0ODB0SGI0ckdaSVM0MkFlbG9hSjQ4MklpUW45a2RiUzBvSFlXQkc3dnp3VmNwL3VaRm1CMCtuQ25GbGpQYTk5TnpOS1JpSTNKd05hclFZYWpXZjRwM3p6WWV6ZFg0MEhmN1RRYjE5RjhUelhsSlQ0b0g5bm9OWUhoUTlmWllwNmFXa0pXTDZpRksrczNJcDJxeDJOamUzNDI3UGx5QnVkaWFJcE9jZ2JuZm10YnFHLy9uYWxKOGkxL2tIZTNtNkhxTk9HREhIQUUrU0ppUWEvSVBjR0R3RHNQMUNMWWRscHZsYTlWcXVCdGQzdTEySURnQXNObnFzR3RKckFhVFcvZXVvbXVGeHVLRjJQQzhMRlZ1RHR5NTlCMmR3Q2ZPLzJVZ0FYUThQbGxvTjJNM3R0K0hndldsbzY4Y0M5VjBLakVaQ2JhOEtIRy9kajBLQmtGQlprSXlNOUVjKzlzQkVMeWdxeC9JNVpJYy9UWFdOVE94d09GLzcyMHFmOTJ0OHRlN3JEWjB6TEN3anlrU01HWWVTSVFYN2JEaDg5QzQxR2c1TGlFZjA2djlkQXJROEtId1k1cVVMMnNGVGMvK015dkxLeUF1Zk90Z0FBamgydHg3R2o5UkFFQVVaakRJeUpCdWdqM0FJd1hJWWh3VmRldkM5ZzI2YnlRM2hoNWFmNDRZb3l6SmlXZDBubjAyZzhuK291bHh0NzkxVmowY0tKdnNjRVFjQ0dqL1plY3JmeGEyOXV4ejgzN0FuNldLanpyVjExZjlEOVcxbzdzZjdkTHdBQVk4Y01CZ0NrSk1mamlVZVcrTzMzM0FzYm9kSDJmNzd1aFlZMlRKczZFZy9jdDZEZngzaDdOUHBEVVpSKzc5dmRRSzBQQ2g4R09hbEdVcklCOXowNER6dTNuOExHanc2aG8ydk1VMUVVdExYWjBkWVcrUlhneGszc2U1K3ZxOTdTaWpYcktwQTFLQm5tWWVrQnJiWHVzZ1lsaDV5TXRmL2dHWFRhbkFFdHlKdHZLQW5abFJ2S2d2bmpNYjNFMDNMMWpNdDZXb0VQUDc0V1Y4d2NqU1dMSndOUUlNdUFMTXVRcE5DejdWZXVMa2RubUpmbGRUcGRhRzN0UkhyNnBYM1R1cFJnZHJua3I5V1ZQSkRxZzhLTFFVNnFvdFZxTUczbUNFeWNQQXlIRHB6RGdYMW5jTHlxSGk1WDZBbEIzeVoydTRRLy9ua0RiRFluYkRZbkhubGliYS83di9pWEg4QmdDRDdzc0gzSE1RektUTWFRd2FuOS92dHUyZjkxUG5YNkFpQjR1bkQxZXAxZk4yNTNubTBDdEZwQW85RkNxOVdncHJZUnNpeERGTFcrTW55MGNUOTJmbkVTV1lPU1VYZStwZC9sNmt1OXBRMktBbVI4elZuVWlnSTRKUmYwb2piZ0M1TEw1VVpzYk9naEhrVlJQUCtuQWlEcUFzZTJCMUo5VUhneHlFbVZZbU5GRkUweG8yaUtHWXFpb0wzZEFXdWJIWGE3Rk5GeWJkMzI0V1U3dDlQcHdoLysvQUdxYXh1UU5TZ1p2Ly90MHBEN3JsNjdCUnMrMmh0ME1wVFh6R21qVUxHdENnY08xcUlnLytMbFdHKzhYWWszM3E0TWVvd2srVjlEL01kbk5xQ2ozUjZ5U3pVaElSWmY3cTNHbDEwVDg3cnpUZ0libnBPQkp4KzdIdFcxRFZpOVpqUG16Y21IWHEvekJZZkQ2WUpPcStsWDY5ZzdRYTNuSlZubjY3dENTRUN2UFJnOUdReDZwQ1JmbktSbXN6bXc0a2N2OUhyTTdjdWY2Zlh4NWN0bVljSDh3b0R0QTZrK0tMd1k1S1I2bmpIeVdCaU52Vi9YK2szWXV1M3luTGU5dzQ0L1BQMEJxbzdYWFZKM2IyLzdqaThjaHJtengrR0ZWWi9oOTc5ZDZ0dDM0WUlKbUQ4M0g2dlhia0Z5VWh5V0xDN3lIZE05MUFEZzZmKzhBNENuTmRyWTJONy9KeVFBbVNiL3krYk0yZW40NGZmTE1MMWtKTmErZnZHRi9OTXpHNElHRHhCNnZQZmx2OTNyOXlYR0cwSXZ2VnplL3pMQzgxcDRKNFlCZ0Y2dnc3MHJ5aUNLV3I5SmFnRHcwdXJQWU01T1I5bmNBano5ekFiTW01T1B3bTZCTE11eUx5aURHVWoxUWVIRklDZUtjc2RQMU9QUGYva1FGeHFzdVB2TzJYajlyVXJVblcvcHMrVUhvTS9GU3BZc0tzTEdUdzlpOTU3VEtKNmNDd0F3SnNSaWNGWUt6Tm5wT0h1dUNZT3pVZ0FBbjVZZmdxV2hEYmZjT0MzZ1BBMk5WdnowMFRYOWZrNHhlaDFXUHYvRGdPMVh6Qndkc0czWmJhVzQ5ZWJwQVY5S3ZPTzkxMTQ5MmJkTmxoVlBpN0ZIMS9XU3hVVitBZGlYbXRwR1BQYmtPZ3pxY1kyK1RxZkZyTkl4QWZ1M3RIYkNhclZqNnBRUnZqSHVISFA2SmM5Z0h5ajFRZUhGSUNlS1Vvb0NySDJ0QWg5OHRCZXlyT0RtRzBvd2YyNEJYbityRWhrWmlYajBwMWVIUEhiOWUxOWdjOFhSUHY5R1JrWWlSSjBXeDAvVSs0TERLOGVjam84MzdZZkRJV0hqcHdleDVyV3RHRHRtTU94MkthQ3JWSy8zL1A3UUExZjVMUUFpU2U2QWx0aWFkUlhZc3JXcXo3SjVaUTFLRHZsWWZIeXNMOWpDcWJISjA1bzFaU1QyYS8rZHUwNENBQXEvNW9weHJBLzZLaGprUkZGS0VJQWhRMUloeXdxK2UyTUpycnZtNHN4bG5WYlQ2d2RtZkh6L2hoa2FtOW9odWR6UUI3bUdPSC9jVURpZExqejIxR3R3T2x4NDhFY0xVRkk4TXVoNU5GMHRmMEh3Nzg1LytQRzFTRW1PeDFOUFhPLy94SHJ2S0FpYit2cFdORFJaSVhiTjN1Nk4yNjNBS2JsUW1KK054aWJQdXY3OVdXSlVVWUJQUHQyUDRlYU1nTzdwUy9WdHJ3KzZQQmprUkZGc3poVmpNU1FyQlhrai9SY2ZjYm5sWGlkdGRYVDBmU25lMit0M29uenpZY1RvZFNpZE1Tcmc4VVNqQVpNbkRjZitnN1g0NCsvdVFHS2lJZVM1WkRud3FnRzdYVUpEb3hXamVwUWRBT1JlbGgwTnB5M2JqdUt0ZDNaZTBqRnJWOTN2RzEvdVQ1Qi8rTWsrMUo1cHdyMHJ5cjVTR2IwR1FuM1E1Y0VnSjRweVBVTWNBQzVjYU1QRGovZCs2VmxmdEJvTkpNbU5SeDY2T21STDhvWnJpN0ZyOXltc2UzTTc3cmw3YnNoelNVSHVpTFYzZnpYY2JobVRKdWI0YmpMaTdkYnRPZHY2Y3BrMWN3d0s4N01oaXJvK1crU2U4VnpQVlE4WEd0cVFFQi9iNTJ6cmZRZHFzV1pkQlVhTkhCUjBQTG1uOXovY2k2S0paZ3pLRE95ZUhnajFRWmNIZzV4SWhmcDcrVmt3M3R0NHpwdVRqNFZYVGdpNk5HZTlwUlZ2djdNVDk5MHpIMHNXRjJIOWUxOGd6aUJpNmEybFFhOUxOc1Rxc1hqaFJGOUFOYmQwWU8zcjI1Q2NGSWVpaVRsNDVlOWJzUHZMMDdqMjZza29tNU9QYVgxTUFsTzZ5cWdvbnA1ZmgwT0NWcXVCVnFzTit2YzkreXFRSkhmWGZwN3U1SXlNUkdUMGM1emI3L25YdHlJdExhSFhmWForY1JMLzg5eEhNQmowdU84SDh3TW1GaW85R3JtS0Fyejl6ZzVVYkQyS2YvL0ZkMzNiQjFKOTBPWEJJQ2RTbWY3Y1Q3dTNybEx2YlRGN1hxNW50MHV3Mlp6WXNmTUUxci8zQldKalJTaUtncHV1bjRyYU00MTQvOE85T0hhaUhqZmZVSUw4c1VQOVBzQVRFdzFZZXV0TU5MZDA0TjEvN3NhN0gzd0poMFBDUXc5Y0JiMWVoeXZuajRmVmFzZkxhejVIY2xJOHJsazBDVG5taktCandkM0xLTXVlSlZKLzgxL3ZvdXBZWGNCK3dTNTMrdkg5Q3k5NXRuaDM1K3FhVVhPbUVSTUt6VUVmdDlzbHZQRjJKVFo4dkJkeGNURjQ5R2ZYQk55QkxpNHVCcDlYSEVGaVlxd3Z4R3JQTktIVDVzU292S3lnejVYMVFWOFZnNXhJWlhxN3JlVm5tdzlqLzRGYTdEdFFnOVRVNEMxS1Y1QnVWd0RZdnZNNDNHNFp0V2NiOFoxNWhianArcWtRQkFGYXJZQ0hIcmdLSzEvNUhKcytPNGozM3QrTkVjTk5NQmowT0hiOFBEN1pkQUN0Vmh2cUxhMm9yMitGUmlOZ1NsRXVicmxwbW0rRzg5QWhxZmpKdnl6RXlWTVd2UGJtZHF4ZXV3WHIzOXVOcXhkTnd1S0ZnZXZhZXN2b1hldjgyc1ZGNkxRN29kTnFFR3BtbGl6TGNMbGw1SWE0VHJzM0ZkdXJzSGJkVnJobEdWYXJIWXFpWU5yVXdJbGt1L2VjeGdzclAwVkxheWR5aDV2d3dMMExndDVHOXBxckp1SDF0eXZ4OURQK0N3VEZ4OGRnNFhmR0IzMnVQUTNrK3FCTHd5QW5VaG01bHh0NUpDZkZZY2V1RThneForQ1dHMHVDN3BOanprQmFrSkF2bVRJQ215dU80STdiU3BGajl2L3cxV28xV0xGOERzWVhaQ04vN0ZEZnNxKzV3MDA0VjljTVVhOUQ0YmhzWEgvTkZJd3ZISWJrcExpZ2Z6dDN1QW1QUDdJRSsvYlg0TlYxRlhBNmc2L3huWlFVQjNOMnVxLzNZZEpsdnFkMXlaUVIrT2NIZTVDUUVJdWhnMU13dVdnNDhzY09EZGl2WU54UVpBOU53MVZYVHNDaUt5ZUdySWRycjVtTWhWZE9nSzNIR3VYeGNURUJsMyt4UHVqckVweE9aOS85ZEVUVUw2KysraXJ1V3VxWmNieHlUWlh2NTIrS3R3dTByNFZnb29IYkxVT2owWVFjWTZWdlZqVFhSL2YzMHNvMVZWaTJiRm1FU3hSNWVyM2VWMU5za1JOOWk2Z2h3TDA0QVNxNnNEN1VpelZIUkVTa1lneHlJaUlpRldPUUU0V1JLSXJkZnRhZzB4Wjg4aEFSOVUrbnpRVlJ2QmhWM2Q5ajVNRWdKd29qZzhFQVNmSmNIcGFjcEVkamt5UENKU0pTdDhZbUI1S1RQTFB5SlVtR3dSQjZhZHFCaWtGT0ZFWW1rd25XZHM4eW4zbTVTVGh3dU5rM2s1eUlMbzJpS05oL3FBbDV1WjVyOWEzdEVrd21VNFJMRlgwWTVFUmhaRGFiVVhQR2M4T05VU01UQVVYQjdyMk5ESE9pUzZSMHZYY0VkTDJYQU5TY2FZZlpISHpGdllHTVFVNFVSbGxaV2FodkVOSGVJVUVRQk13dXpZTGxnZzBiTnA1Rjdka09qcGtUOWFIVDVrTHQyUTVzMkhnV2xnczJ6QzdOZ2lBSWFPK1FVTjhnSWlzcnErK1REREJjRUlZb3pLeFdLNzc4NGpPVXpjNEU0R2xaVkIxdnc3R1RyV2hwZGZyRzBJa29rQ2hxa0p5a1IxNXVFa2FOVFBTdGpiQ3gzSUpKazJmRGFPejcxcklEUWZjRllSamtSSmVCeFdMQmtVT1ZLSm1TaW9SNHpySWwrcXJhT3lSVTdtckdtSEZUT1Q3ZURZT2M2QnRndFZxeGMyY2xNdE1sREJ1YUFHT0M2SGNaRFJFRkowa3lyTzBTYXM2MG83NUJSSEZ4Q1Z2aVBURElpYjVCZFhWMXFLNnVoc1ZpZ2MxbWd5UkprUzRTVWRRU1JSRUdnd0Vta3dsbXM1bGo0aUV3eUltSWlGU3NlNUN6bjQrSWlFakZHT1JFUkVRcXhpQW5JaUpTTVFZNUVSR1JpakhJaVlpSVZJeEJUa1JFcEdJTWNpSWlJaFZqa0JNUkVha1lnNXlJaUVqRkdPUkVSRVFxeGlBbklpSlNNUVk1RVJHUmlqSElpWWlJVkl4QlRrUkVwR0lNY2lJaUloVmprQk1SRWFrWWc1eUlpRWpGR09SRVJFUXF4aUFuSWlKU01RWTVFUkdSaWpISWlZaUlWSXhCVGtSRXBHSU1jaUlpSWhWamtCTVJFYWtZZzV5SWlFakZHT1JFUkVRcXhpQW5JaUpTTVFZNUVSR1JpakhJaVlpSVZJeEJUa1JFcEdJTWNpSWlJaFZqa0JNUkVha1lnNXlJaUVqRkdPUkVSRVFxeGlBbklpSlNNUVk1RVJHUmlqSElpWWlJVkl4QlRrUkVwR0lNY2lJaUloVmprQk1SRWFrWWc1eUlpRWpGR09SRVJFUXF4aUFuSWlJaUlpSWlJaUlpSWlJaUlxS0I0djhEbTRDMFZVczFjTjRBQUFBQVNVVk9SSzVDWUlJPSIsCgkiVGhlbWUiIDogIiIsCgkiVHlwZSIgOiAibWluZCIsCgkiVmVyc2lvbiIgOiAiOCIKfQo="/>
    </extobj>
    <extobj name="C9F754DE-2CAD-44b6-B708-469DEB6407EB-10">
      <extobjdata type="C9F754DE-2CAD-44b6-B708-469DEB6407EB" data="ewoJIkZpbGVJZCIgOiAiMTU4NDQ1NTI1MjExIiwKCSJHcm91cElkIiA6ICIxNDExMDg3ODkiLAoJIkltYWdlIiA6ICJpVkJPUncwS0dnb0FBQUFOU1VoRVVnQUFCRlFBQUFMV0NBWUFBQUJvVmNlNUFBQUFDWEJJV1hNQUFBc1RBQUFMRXdFQW1wd1lBQUFnQUVsRVFWUjRuT3pkZDN4VVZmNy84ZmVVdEVrbkJRa1FTQURwWFVCcEFxdWlzb3E2NnlxNit0MmZpSFZYWEJ1SzJGWVVzYUc0dWxqQTNyc2lJaWlvTkNuU082YUhKS1JBNmlTWlpPYisvbUROR2xNbkpKa0plVDBmRHg0UDVzdzU5M3pta2d5WmQrNDl4MlFZaGlFQUFBQUFBQUJVWXpLWlRIVTlaMjdOUWdBQUFBQUFBRTRHQkNvQUFBQUFBQUJ1SWxBQkFBQUFBQUJ3RTRFS0FBQUFBQUNBbXdoVUFBQUFBQUFBM0VTZ0FnQUFBQUFBNENZQ0ZRQUFBQUFBQURjUnFBQUFBQUFBQUxpSlFBVUFBQUFBQU1CTkJDb0FBQUFBQUFCdUlsQUJBQUFBQUFCd0U0RUtBQUFBQUFDQW13aFVBQUFBQUFBQTNFU2dBZ0FBQUFBQTRDWUNGUUFBQUFBQUFEY1JxQUFBQUFBQUFMaUpRQVVBQUFBQUFNQk5CQ29BQUFBQUFBQnVJbEFCQUFBQUFBQndFNEVLQUFBQUFBQ0Ftd2hVQUFBQUFBQUEzRVNnQWdBQUFBQUE0Q1lDRlFBQUFBQUFBRGNScUFBQUFBQUFBTGlKUUFVQUFBQUFBTUJOQkNvQUFBQUFBQUJ1SWxBQkFBQUFBQUJ3RTRFS0FBQUFBQUNBbXdoVUFBQUFBQUFBM0VTZ0FnQUFBQUFBNENhcnB3c0E0TDJTU3JLMU9HRjF2WDNpZ3FJMFBYNVN0YmJGaWF1VVZKeFQ3N2pwUFNZcUxqQ2F1WmlMdVppTHVaaUx1WmlMdVppTHVaakxyYm04QllFS2dGb2xsV1JyWSs0djJsT1FWbTgvUTRZcURXZTF0c1RpYk8wdFNLOTNYR0ZGYWJWeGhSV2x6TVZjek1WY3pNVmN6TVZjek1WY3pNVmNOUlJYbE5YN3ZLY1FxQUNvMWVLRTFRMitJVXFTMDNEVmVJTnpHcTRHeDVVNkhkWEdsVG9kek1WY3pNVmN6TVZjek1WY3pNVmN6TVZjTmJoa05OakhFMHlHWVhoblpRQThLcWtrVzVtbCtUcFltS25Zd0FqWnJINjE5ck5aZkJWcmk2eldsbXJQbGIyQk45VFlnRWpackw1VmorMlZEcVdXNXRZN2hybVlpN21ZaTdtWWk3bVlpN21ZaTduYTMxeDlRem9yMU1kV2I1K1dZaktaVEhVK1I2QUNvQzZWaHROckw2OERBQUFBMEQ0RStmakxhcko0Wk83NkFoVjIrUUVBQUFBQUFIQVRhNmdBQUFBQUFBQ3ZrMnJQMVRzcDYyUXhtUlVmRkYxamh5QlBJMUFCVUt1a2ttd1ZWcFNxMU9tb2NYOGtBQUFBQUxRMHU5T2hBNFVaa2lTVDZyenp4bU1JVkFEVTZyZTcvTXpxTjFWOWdtTThYQkVBQUFBQWVBL1dVQUVBQUFBQUFIQVRnUW9BQUFBQUFJQ2JDRlFBQUFBQUFBRGNSS0FDQUFBQUFBRGdKZ0lWQUFBQUFBQUFOeEdvQUFBQUFBQUF1SWx0a3dFQXpTSjh5WmVlTHVHa2QreWFDenhkQWdBQVFLdUpEWWpVckg1VEZXRHhWWWhQZ0tmTHFZRkFCVUN0NG9LaVpNaVEwM0RKWnZIMWREbG9JL2pBMzNJSXJBQUFRSHRqcy9xcVQzQ01nbno4WlRWWlBGMU9EUVFxQUdvMVBYNlNLZzJuaWl2S1BGMEtBQUFBQUhnZDFsQUJBQUFBQUFCd0UxZW9BQUFBQUFBQXIyT3ZkQ2kxTkxkcURaVzR3R2hQbDFRTmdRb0FBQUFBQVBBNnFhVzVtci8zYzBsUy85Q3VtanZvTWc5WFZCMkJDb0JhTFU1Y3BjVGliRGtObDY3b05rYXh0a2hQbHdRQUFBQUFYb05BQlVDdGtvcHp0TGNnWFpKa2R6bzhYQTBBQUFBQWVCY1dwUVVBQUFBQUFIQVRnUW9BQUFBQUFJQ2JDRlFBQUFBQUFBRGNSS0FDQUFBQUFBRGdKZ0lWQUlEWFcvclpGMXF6K2djWmh0R2s4WWNPSEZSQmZrRzlmUTdzMjYvY25Kd21IVitTZmpsNFNKczJiR3h5alFBQUFHaGIyT1VIUUlzeU9RMzU1ZVhMcDdCRVprZWxUQzZYcDB2eVNvYlpMSmV2VlJVaGdTcVBDSk5oTVhtNkpLL2hjRGowM3B2dktDNCtUdU1tbnVuMmVKZkxwU2NmbWErWXpqRjZZTjdEZGZaNzhPNDV1dWpTUzNUR3VMSDY4SjMzZFAzZmIxSlFjRkNqNTNudnpiZTFlK2N1dmZmNXgyN1hDQUFBZ0pwc0ZsLzFEb21SeFdSV1hGQ1VwOHVwZ1VBRlFJdXhscFRLbHA0anU4V3NmRDhmT1d4K01rd0VCYlV4R1laOG5TNEZGWllvK0ZpUjdGMmlWQmtZNE9teXZNS1duemFwdkt4TWY3ejR3aWFOMzdabHE0N201YWxQdno1YXNXeDVWYnZGWXRFZkpwOWQ5Zmo0bFNVbStWaXRTanlVb05tMzM2VjdIN3BmSFR1ZDBxaDVpZ3FMRkJ3YzBxUWFBUUFBVUZPc0xWSjM5NTJxSUI5L1dVMFdUNWRUQTRFS2dGcE43ekZSaFJXbEtuVTZGQnNRNmZaNGEwbXBBbEtPS0Njb1FHVSszdmZtNTIwTWswbmxWb3ZLclJhVlZEZ1ZtWEpFcGQwNnRydFE1ZFdYRm12WjUxL1crdHlUajh5dmQrejVVeS9RLzd0dWVvMzJUOTcvVUpLMGZzMDZyVit6cnFyZHg4ZW5XcURpY3Jsa3NWalVxWE9NSG4xNnZ2NDErMzY5OXZJU3picC9kcU5xejh2TlUxUzA5LzNtQkFBQUFDMkRRQVZBcmVJQ28xVnBPRlZjVWViMldKUFRrQzA5UnpuQkFTcXpFcWE0cTh6SG90eWdBRVdsNTZpb1o5ZDJlZnZQakp0dmNLdi95ODh2cXJYOTUwMWJkSEQvQWQzOHoxczA0YXhKVmUyUFB2QXZaV1ZtVlQxMk9wMHlERU5XbitQL0xZYUdoZW1oK1kvS3o4KzNVZk9YMnUwcXlNOVg3NzY5M2FvYkFBQUFiUmVCQ29CbTU1ZVhMN3ZGVEpoeUFzcDhMTEk3elBMTHkxZFpkTGlueTJsMTU1eC9ybHY5YXd0VXlzdkx0V1RSeStyVisxUUZCUWZway9jLzBnVVhYeWluMDZXOXUvWm8zTVF6ZGVtVWk2cU5lZnZWTi9UMnEyOVVhN3YwaXN2MWx5c3ZyM2YrbE9RVVNWSlNRcUpiZFFNQUFLRHRJbEFCME94OENrdVU3K2ZqNlRMYXZHSS9IMFVWbG5nc1VDa3RMZFhPTGR1VWtwaXNvc0xDaGdjRWR0YldqVnMwYk5ScExWOWNJN3p6MnB2S3pjblJiZmZjcVNPWldWcjY2ZWRhL2UxM0dqQm9vTXJMeXpWcXpCbUs2eEV2U2NySnp0Rm5IMzZzVTJJNjZZS0xwMVk3VG85ZVBSdWM2OUQrZzFYSFNVOU5VNWZZcnMzL2dnQUFBTnFaVkh1dTNrbFpKNHZKclBpZ2FFMlBuOVR3b0ZaRW9BS2dWa2tsMmRYV1VMRlpHM2ZyZ3lTWkhaVnkyUHhhc0xyMndXRXh5K3lvOE1qY3lRbEpXcmY2QnptZFRrVjM3S2h1OGQzbDQ5dkExOENlVEhYcUV0TXM4Mi9hc1BHRXhtOVl1MDdMdmxpcVAwLzdpM3g5ZlRWNi9GZ05HRHhJTHo3M3ZMNWR2a0tSVVZFYU5HU3d6R2F6SkZVdFZuczBOMC9qSnA2cGdBRDMxcTdadVgySHpHYXpyRmFyZmxxM1huK092ZXlFNmdjQUFJQmtkenAwb0RCRGttU1M5OTBHVDZBQ29GYUxFMVpyVDBHYUpHbFd2Nm5xRTl6NEQ4b21sNHZkZkpxQllUTEo1REphZmQ3a2hDUjl0K3dieGZXTTErZ0o0K1VmNE4rNGdYdStWS2ZPelJPb1BERjMzZ21OejhuTzBhbDllbXZFR2FOMCs4MHo5WWZKWit2L3JyMUdmUWYwMTZZTkczWHhYLzVVRmFaSTB2ZmZybEt2M3FjcUxUVlZxMWQrcC9Ndi9HT2o1N0tYMkxWN3gwNzE2ZGRYSWFFaFdyMXlsZjUwK1Y5azRuc0FBQURncEVhZ0FnQ29VbHBhcW5XcmYxQmN6M2hOT3U4Y2o5V3g1TjAzR3U3MEc5ZE11N3JhNHdzdnVVaG5uemRaQVFFQm12UHdBMXI0NURQYXRYMkg4by9sSzc1SGoycTcrMnhjdjBHSERoelVMWGY4VS92MjdOVW43MytvY1JQUFZIQndjS1BtWHZ2RGo2cXNyTlNvMGFjclBLS0RmbHEzUWR1Mi9LeGhJN3pqMWljQUFBQzBESFBEWFFBQTdjWE9MZHZrZERvMWVzSjRqOVlSSEJMaTFwL2EvSHJienFDaFF6VDdvZnVVZlNSYkpyTkpOOTgrVXhiTDhRV1RqMlFkMFl2UC9VZHhQZUkxZHNKNFhmeVhQOHR1TDlYQ0p4Ykk2WFEyV0tkaEdQcjZ5Ni9rNCtPamNaTW1hTVRwb3hRYUZxYVAzL3V3MmM0RkFBQUF2Qk9CQ2dDZ1NrcGlzcUk3ZG16OGJUNXRRRlpHcHA2Wi81VE1ack51dmVzT3hYYUxsU1JsSHM3UVEvZk1VV1ZscFdiZWRadE1KcE9pb3FOMDFUWC9wKzAvYjlYVDh4NVhlVm45MjRhdiszR3QwbFBUTk9iTWNRb09EcGJWYXRYa0tlZnE0UDREK21udCt0WjRlUUFBQVBBUWJ2a0JBRlFwS2l4VXQvanVuaTVEMzMrN3FsbU9zMkh0T3IzNDNIOVU0WERvempuM2FQakk0N2ZockZuOWcxNSs0VVZKMGowUHpsSG5MbDJxeHB4M3dSUmxwQi9XOHFYTGRPYy9idE0xTjg3UWtHRkRheHk3MUc3WFcwdGVrOFZpMForbi9XOFIyaWxUTDlSWG55L1ZraGRmMXNDaGd4VVlHTmdzcndVQUFBRGVoVUFGQUZCTmc3djV0SUxuRnl3OG9mRWxKU1Y2N3NrRitublRGblhxSEtQYjc3bEwzZUs2UzVJeTBnL3JQOC8rVzVGUlVicmozbG1LN2Q2dHh2anBOMTZuRGhFZDlQNWI3eXJ6Y0VhdGdjb3IvM2xKZWJsNXV2Q1NpOVR4bEk1VjdiWkFteTcvNnpRdFh2U3lGajZ4UUhjL2NDOEwxQUlBQUp5RUNGUUFBRjdudzY4K2M2di9wVk11cXZZNE1EQlFuYnQwVWRmWVdKMC85WThLNzlDaDZybVlMcDExNzhNUHFPZXB2ZVRuZDN4N2I1ZkxWYlhyajJFWVd2djlqeG85YnF6Ty9NTkVkWWlJcURIZjBrOC8xNCtydmxlbnpqRzY3S29yYWp3LytZL25hOTJQYTdWMTh4WXRlZkVWVGI5aGhsdXZCd0FBQU42UE5WUUFBQ2VscTZiL1RWMjd4K3JtYTY1WFdrcXFKR25aRjB2MTVDUHoxWC9nZ0tvdzVjbEg1dXZOeGE5VmpTc3NLTkRMTDd5b2Z5OTR0bG9RODZzVnk1YnJqY1d2eVQvQVgzZk51VWUrdFZ6Ull6S1pkT3VzT3hRYUZxcmxYMzZsL3p6N2IxVldWcmJJNndRQUFEaFp4UVpFYWxhL3FYcHc0S1dhM21PaXA4dXBnVUFGUUszaWdxTFVMN1NMZW9mRXlHYngvQzBnYUYrY1RxZGJmMnBqR0lhKytQZ3pkZTdhUlYzL3V4Q3R6V2JUeHZVYnRIUDdqcXArUFhyMTBQS2x5NVJ6SkZ1U0ZCb1dwaXV1dmxMNzkrelQwaysvcUZiVG0wdGUxOHZQTDVMVngwZDN6Wm10THJGZDYzd05FWkVSdXZ1Qk9iSUYyclJxeGJlNjk3WlpTdjF2c0FNQUFJQ0cyYXkrNmhNY28vNmhYUlFYR08zcGNtcmdsaDhBdFpvZVAwbVZobFBGRmZYdmNnSzBoTXN2L05NSkgyUDltclZLU1VyVzdiTm5WYldObTNpbVBuam5QWDM0OW5zYU5HU3dKT25jQzZibzB3OC8wU2NmZktUci8zR1RwT08zN0h6LzNXcTkvOVk3R2pYbWRKV1hsV3ZSd3VkMWNQOEJCUVlGNlk3WmQybkE0RUVOMXREejFGNjYvNUYvYWY2L0hsVmlRb0x1dUhtbXJyM3BlcDF6L3Jrbi9Qb0FBQURnV1FRcUFBQ3ZjOE10Tjd2VmY5SEM1NnM5cnF5czFOdXZ2YW00SHZFYU5mcjBxbmFMeGFMei9qaEY3Ny85cnJJeU1uVktUQ2NGQkFUb3JIUFBWa2I2WVJtR0laUEpKSlBKcEd0dnVsNlBQenhQV1psWjh2ZjNWMUpDb25yMDZxbVpkOTJtVGpFeGphNnRSNitlbXYvc1UxcTA4Ti9LeWM3UjJEUEh1L1hhQUFBQTRKMElWQUFBWG1QdzBDSHk5L2ZYSHlhZjdkYTQ3Q1BaNnQyM1Q5VmpxOVdxZjg2NlEyYXp1Y1lPTytlY1AxbVRKcDlWYlR2anE2NzVXNDErUFUvdHBmKzgrcklzVm9za2FlNlRqNmw3ZkZ6VjRyWHVDTzhRcm5zZXZFK2xkcnNDYkRhM3h3TUFBTFJIOWtxSFVrdHpGV0R4VlloUGdOZmQ5a09nQWdEd0dzTkdETmV3RWNQZEhqZnQ2aXRydFBYcWZXcXRmZjM4L2VYM3U3YTZ0algrTlV5UnBQaWVQZHl1Ni9jSVV3QUFBQm92dFRSWDgvZCtMa25xSDlwVmN3ZGQ1dUdLcWlOUUFWQ3J4WW1ybEZpY0xhZmgwaFhkeGlqV0Z1bnBrZ0FBQUFEQWF4Q29BS2hWVW5HTzloYWtTNUxzVG9lSHF3RUFBQUFBNzhLMnlRQUFBQUFBQUc0aVVBRUFBQUFBQUhBVGdRb0FBQUFBQUlDYkNGUUFBQUFBQUFEY1JLQUNvRTNJeU1qUXZIbnp0SExseW1ydFJVVkZ1dlhXVzdWdzRVSVpodEVpYzFkV1Z1cTY2NjdUZGRkZDF5TEhCd0FBQU5EMkVLZ0FhQk8yYjkrdWhJUUU3ZCsvdjFyN3pwMDdWVnhjTE1Nd1pES1pXbVJ1d3pEa2NybmtjcmxhNVBnQUFBQUFhckpaZk5VN0pFYjlRcnNvTGlqSzArWFV3TGJKQU5xRTdkdTNTNUtHRHg5ZXJYM256cDIxdG50S1FVR0JQdjMwVTAyYk5rMStmbjZlTGdjQUFBQm9zMkp0a2JxNzcxUUYrZmpMYXJKNHVwd2FDRlFBMUdwNmo0a3FyQ2hWcWRPaDJJQklqOVpTVUZDZ3BLUWtXYTFXRFJreXBLcTl0TFJVdTNidGtxK3ZyMWNFS25hN1hjODg4NHpTMHRKVVVGQ2dtVE5uZXJva0FBQUFBQzJFUUFWQXJlSUNvMVZwT0ZWY1VlYnBVclJ4NDBZWmhxRkJnd2JKWnJOVnRXL2F0RWtPaDBOV3ExV1BQUEtJVzhlY01XT0d1blhyVnZWNHpabzFldjMxMXhzY2QrMjExOWJhdm1EQkFqMzk5Tk5LUzB0VGh3NGRkTmxsbDdsVno4a2lmTW1Ybmk0QkFBQUFhQlVFS2dDODN0cTFheVZKbzBlUHJ0YStaczBhU2NjWGpjM0t5bkxybUE2SG85cGptODJtVTA0NXBkYStobUhveUpFamtsUnJuNnlzTEQzMjJHTTZjdVNJT25YcXBOdHV1MDNoNGVGdTFYTXlPSGJOQlo0dUFRQUFBR2cxQkNvQXZGcGlZcUl5TWpKa05wczFjT0RBcXZiOSsvY3JPVGxac2JHeHV2LysreVZKMTExM25Wd3VsMTU1NVJXMzV4aytmSGlkdHcxVlZGVG94aHR2bENUTm5UdTMyblBidG0zVDRzV0xkZVRJRVkwY09WSlhYWFdWQWdJQzNKNGZBQUFBUUhXcDlseTlrN0pPRnBOWjhVSFJtaDQveWRNbFZVT2dBcUJXU1NYWjFkWlFzVmw5UFZMSDZ0V3JKVWxtczFrV3kvOFdvbHE2ZEtrazZaeHp6dkZJWGVYbDVYci8vZmYxNDQ4L3l0ZlhWMWRmZmJYR2p4L3ZrVm9BQUFDQWs1SGQ2ZENCd2d4Smtra3RzNlBuaVNCUUFWQ3J4UW1ydGFjZ1RaSTBxOTlVOVFtT2FmVWE4dkx5dEhIanhocnRCdzRjMFA3OSt4VWVIcTRSSTBhYzBCeHo1c3hwc0k5aEdEWDZGeGNYcTdpNFdKSmt0VnExWXNVS3JWaXhvc2JZSVVPRzZNOS8vdk1KMVFnQUFBREEreENvQVBCYXk1Y3ZsOHZscXRibWNybjA3cnZ2U2pwK2RjcHZyMXBwQ25mWFhxbXR2OTF1bDkxdXI3Vi9mbjUraytvQ0FBQUE0TjBJVkFEVTRISzU1SFE2cXg1blptYktuRmtzaDhPaDh2SnlPUndPT1J3T3VWeXVhbjhNdzVETDVkSVZzWDFPdUlaang0NXAzYnAxTmRwWHIxNnQ5UFIwUlVaR2F1TEVpU2M4VDJQWFcwbElTTkM3Nzc2cjVPUmttYzFtblgvKyticnd3Z3RsTnB0UHVJYUdmUFhKRnkwK3gyOFZGeGExNm53QUFBQkFXMFNnQXJSVGhtR29zTEJRaFlXRktpNHVWa2xKU2RVZnU5MnVvK0ZIcGY4dW01S1VsS1JpaDU5OGZIems2K3NyWDE5ZkJRUUVWSzFyWWphYnEvNllUQ2JKVmYvY2pmSFJSeC9KNFhDb2I5KysycmR2WDFWN256NTlGQklTb2tzdXVVUldhKzF2WVhWdGJmeXIyYk5uS3o0K3ZsRjE1T1RrNkxQUFBxdTY5U2dxS2tyWFhIT05ldlhxMWNoWGN1S3lEbWUwMmx5U1ZGUkVvQUlBQUFBMGhFQUZhQWNxS3l0VlVGQ2cvUHg4SFR0MlRQbjUrU29vS0toMk80MmZuNThDQXdNVkVSR2gyTmhZL1dRdlVYWjVtU1JweEdrajFEKzhhK092eHRpZGVFTDFKaVFrYU9QR2pUS2J6Wm8yYlZyVkxqNlMxTGx6WjgyZVBWc1JFUkYxanE5cisrTmYrZmo0TkZoRFRrNk9saTVkcWcwYk5zamxjc2xrTXVtc3M4N1N4UmRmTEYvZjFsMmdkL28vYm1pMXVSWS90MGlkT3JmK2Vqa0FBQUJBVzBPZ0FweUVIQTZIY25OemxaT1RvNXljSE9YbjUxY3RyT3JqNDZQdzhIRDE3TmxUWVdGaENnME5WV0JnWUkyUXdYL25IcW44K045OWZIMWE1ZGFXWDIzYnRrMlNOSG55Wk1YRTFQeHdIeGtaV2UvNDMyOXQ3STdFeEVSOSsrMjMyckpsUzdYQXlUQU1yVnk1VWl0WHJxeDN2TmxzMWtzdnZkVGsrUUVBQUFDMERRUXF3RW5BNlhUcXlKRWp5czdPcmdwUXBPTWY3aU1pSXRTM2IxK0ZoNGNyTEN4TU5wdk53OVUyYk5La1NkcTNiNSttVHAzYUt2T1ZsNWZyNTU5LzF2ZmZmNi9FeFA5ZFhSTWVIaTQvUDc5R0g4ZmRCVzRCQUFBQXRGMEVLa0FiVlZaV3Bzek1UR1ZrWk9qSWtTTnlPcDFWQVVyLy92MFZGUldsRGgwNm5QQXVPSjdRb1VNSDNYSEhIWFd1a2RKYzB0UFQ5ZDEzMzJuejVzMHFLenQrZTVQVmFsVmxaYVhNWnJPZWVPSUp0NDdYME5vdEFBQUFBQm92TmlCU3MvcE5WWURGVnlFK0FaNHVwd1lDRmFBTnNkdnRTazFOVlVaR2h2THk4aVJKTnB0TmNYRnhpb21KVVdSa1pMTUZLSEZCVVRKa3lHbTRaTE8wN3BvaGtoUVEwUEp2bUdheldSczNicFRENFZCY1hKek9PT01NalJvMVNqTm56bXp4dVFFQUFBRFV6MmIxVlovZ0dBWDUrTXRxOHI1ZkZCT29BRjZ1b3FKQzZlbnBTa2xKVVU1T2pxVGp0NkwwNzk5Zk1URXhDZ3NMYTVGNXA4ZFBVcVhoVkhGRldZc2N2eVhObVRPbjN1ZEhqeDZ0ODg4L1h6RXhNYnJsbGxzVUVSR2hxS2lvYW4wTXc5RGJiNy9ka21XZWRNS1hmT25wRW9CV2RleWFDenhkQWdBQThDQUNGY0FMR1lhaHJLd3NwYVNrS0NNalEwNm5VOEhCd1JvNGNLQmlZMlBieERvb250VFFXaWFGaFlWVmYrL1RwMCt0ZlF6RDBPclZxNXUxcnZhQUQ1aG9Md2dRQVFBQWdRcmdSY3JMeTVXWW1LaUVoQVNWbHBiSzE5ZFhjWEZ4NnRhdG16cDA2T0RwOHRxTVYxNTU1WVNQMFpUZGVsaERCUUFBQUdnKzlrcUhVa3R6cTlaUWlRdU05blJKMVJDb0FGNGdQejlmaHc0ZFVtcHFxbHd1bDZLam96VjA2RkIxNnRTcFZiY3JCZ0FBQUFCdmtWcWFxL2w3UDVjazlRL3Rxcm1ETHZOd1JkVVJxQUFlWWhpR01qSXlkUERnUWVYbTVzcGlzU2d1TGs0OWUvWlVTRWlJcDh2VDRzUlZTaXpPbHROdzZZcHVZeFJyaS9SMFNRQUFBQURnTlFoVWdGWm1HSVlPSHo2c3ZYdjNxcUNnUUlHQmdSbzhlTEM2ZCs4dVg5L1czMDJuTGtuRk9kcGJrQzVKc2pzZEhxNm05YmxjcmdZWHR3VUFBQURRZmhHb0FLM0VNQXlscDZkcjc5NjlLaXdzVkhCd3NFYU9IS25ZMkZpWlRDWlBsNGRhTkxTNExRQUFBSUQyaTBBRmFBWHA2ZW5hdlh1M2lvcUtGQndjckZHalJxbHIxNjRFS1Y2TVJXa0JBQUFBMUlkQUJXaEJSNDhlMVk0ZE81U2JtNnVRa0JDZGZ2cnA2dEtsQzBHS214b2JiQ3hhdEtoWjV2dnJYLy9hcE1XQW16b09BQUFBUU50RG9BSzBBTHZkcmwyN2RpazFOVlYrZm40YVBueTQ0dUxpQ0ZLYXFMRWhSWE9GR1JNbVRHalZjUUFBQUFEYUhnSVZvQmxWVmxacTM3NTlPbmp3b0V3bWsvcjI3YXMrZmZySWF1VmJEUUFBQUFCT0puektBNXBKWm1hbXRtN2RLcnZkcm03ZHVtbkFnQUd5Mld5ZUxnc0FBQUFBMmlTYnhWZTlRMkprTVprVkZ4VGw2WEpxNEdaLzRBU1ZscFpxdzRZTldydDJyYXhXcXlaT25LaVJJMGNTcHFETnFuQjRicHZzb3NMQ1J2Vjc5NDIzdFhYenp5YzAxeThIRDJuVGhvMHlET09FanZON2UzZnYwYnR2dkMxSnFxaW8wTGZMVjhoWjZXejArRXVuWEtSWFgxcGM5ZmpWbHhicjBpa1hOV3BzV3poL2UzYnQxdUgwOUJPYSs3ZUtpNHExWk5ITHlzckliTFpqQWdBQTd4QnJpOVRkZmFmcW9ZR1hhbnI4SkUrWFV3TlhxQUJOWkJpR0VoTVR0V3ZYTGptZFRnMFlNRUM5ZS9jK2FSWWxuZDVqb2dvclNsWHFkQ2cySU5MVDVhQ1ZCSWVFNkZqZVVZL00vZFBhOWZyM2dvVzYvdTgzYXR6RU0rdnQrOG43SCtyOHFSZG8ySWpoVFo3dnZUZmYxdTZkdS9UZTV4ODMrUmkxU1U1TTB1Y2ZmNkpwVjErcEEzdjNhY21Mcitpcno3L1VUYmYrUTcxNm45cXNjLzFXV3poL1RxZFR6ejI1UVA3K0FWcXc2TG1xZGFVU0V4TDB5NEZERFk0LzUveHphN1N0V0xaY1gzLzVsY1pPR0s5VFlqcEprbjVjL1gyajZ1bld2YnU2eFhWdmJQa0FBQURWRUtnQVRWQlNVcUxObXpjckp5ZEgwZEhSR2o1OHVJS0NnanhkVnJPS0M0eFdwZUZVY1VXWnAwdEJLK29XMzEwSDl1NVRXV21aL0FQOFczWHV3Y09HcUhlZjNscjQ1QUtsSkNmcnlyOWQzYUlMT1JjVkZpazRPS1Raait2djd5K1gweVZKR2pCNGtCNS85aWs5OC9oVG1uUEgzWnIzekJPSzc5R2oyZWVVMnNiNTI3aHVnL0p5ODNUYlBYZFdxMjNiNXAvMTNwdnZORGorOTRHS3crSFFzaStXNnJSUkkzVnFuOTVWN2M4OStVeWo2cm4waXNzSlZBQUFRSk1ScUFCdVNrNU8xclp0MjJReW1UUml4QWgxNzk3ZDB5VUJ6V2JRYVVQMXk0R0RXdi85ajVwMDNqbXRPbmVBemFiWkQ5MnZoVTh0ME9jZmZhcXdzREJOdWVoQzJlMzJXdnRYVmxTb3BLU2tScnZOWm10VWtKQ1htNmVvNk1iZmk5dllXMHBLN2FVeURFTVo2WWRsTnB0bHRWcDF5NTIzNmFlMTYyVUxzQ25uU0xiQ3dzTjB4Y1YvYWZUY2t1cTg3ZWUxRDk1V1lHQ2cxNTgvU2Zyc28wL1VvMWRQblQ1bXRBekQwTStiTm12WWlOT3Fudi93cTg5cUhmZnhleC9VR3JoOCsvVTNLaW9zMUpWL3U2ckdjNWRjZHFtbVhYMWxuYlUwOWpZcUFBQ0F1aENvQUkxVVhsNnVyVnUzS2owOVhWRlJVYXlUZ3BOU1FFQ0F4a3djcisrV3JkQ3FyMWRvOUlUeHJYcWxpc1ZxMGExMzNhNisvZnJxN1BQT1ZYRlJrYTZaZG5XdGZWY3NXNjRWeTViWGFGL3k3aHNLRHFuL3lvbFN1MTBGK2ZucTNiZDN2ZjErNng4emJteDBYMG1hZWYzTk5kbytmT2M5aFlhRjZhVTNsMmpHelRmVU91N2w1eGZWMmw1WGZ6OC92NnEvZS9QNSsybmRCaVVsSk9yQngrYktaREpwN1E5cjlPempUK21pUDEvU3BLK3gwdEpTZmZMQlI1cDB6bG5xRXR0VisvZnUwdy9mcmRhZnAxM205ckVBQUlCM1NyWG42cDJVZGJLWXpJb1BpdmE2ZFZRSVZJQkd5TXJLMHViTm0rVndPRFJvMENDZGV1cXBMWG9wdlRkSUtzbXV0b2FLemVycjZaTFFTcnIzaU5jZnpwK3NkYXQvMEFkdnZLMm82R2gxaUl5UWoyL0RYd09aaHpQVXFYTk1rK1k5bXBlbkRoRVJNcGxNT3ZlQ0taS09YN1Z5NjZ6YmEvUjladjVUR25yYU1KMzVoNGsxbmd0b1JOQ1prcHdpU1VwS1NHeDBmWGZPdWFkUi9kSlNVdlRlbSsvb2xqditLVC8vbWtHQnI2K1B6R1p6cmV1QlNIVUhLblgxLzVVM256K0h3NkczbHJ5bWtXZU1VditCQTJRWWhqNTY5MzJGaG9YcG9rc3YwZktseXhwMW5OLzY2TjBQVkZGUm9jdXZPbjRWeWx0TFhsZDZXcnF1cU9WcUZRQUEwRGJablE0ZEtNeVFKSm5rZlorL0NGU0FlaGlHb2IxNzkycnYzcjBLQ1FuUnVISGpGQllXNXVteVdzWGloTlhhVTVBbVNaclZiNnI2QkRmdFF6TGFwdTQ5NHRReDVoVHQzTEpOcVVuSnlrZy8zUENnd003S1RHOWFvSkp6SkZ0My91T2ZPdTMwa2JydTd6Zks5Ny9oamRWcTFaang0MnIwZjJiK1UrclV1WE90enpYR29mMEhqOCtibmFQMDFEUjFpZTNhNEppUlo0eHExTEVqSWlQMDNwdnZxUCtnQWVvUUVkR2srdHpsN2VmdjdkZmVWUGFSYkYxNzh3MDZuSmF1YlQ5djFlRzBkTjA2NjNZRi9tYjlxZVRFcEZySDV4L0xyL1k0NGRBdit1cXpML1IvTTY1UmFGaW8xdis0VmdmMjdkZjBHMllvT0RpNFNhOEpBQURBWFFRcVFCM0t5OHUxY2VOR0hUbHlSSEZ4Y1JvNmRLZ3NGb3VueXdKYVRVQkFnRWFORzYxUjQwWTNxdjhkUzc3VXNGR25OZHl4RmhGUmtSbzNhWUtXZi9tVlVwS1NOZXYrMllxTWNtOTlEbmZzM0w2amFuMlRuOWF0MTU5akczZWJ5SXBseSt1OUplZWM4ODlWWUdDZ0pNbGVZcThLVk93bGRqMzMxRE82K0M5L3FyWjRhblB4OXZObkx5bVJZUmg2NUw2SDVPUGpvNHFLQ2cwWlBxeEdvSFBuUC83WnFQbTNiTndrcDlPcDExOVpvbGRmZkVXR1lTaXVSN3pPbVhKZWsxOFRBQUNBdXdoVWdGcms1ZVZwdzRZTmNqZ2NMRHdMdEFLejJhenBOOHhReDQ3UmVtUHhhMXJ3MkpONjVLbjVMVEtYdmNTdTNUdDJxaysvdmdvSkRkSHFsYXYwcDh2LzR0WnRmRGYvODVacWo1OWZzTERxNzZGaG9aS2svR1BIcXE3YzJMQjJuYlpzM0tTSlovL3Z2dCt0bTM5V2JrNU9vK2VzYmIyVHNQQXdqVHpqZEs4L2Y5ZmVkTDMrZHQxMCtmdjc2N1dYRm12TjZoOTB3ejl1cXRIdm1SZi9YZmhzVTJjQUFDQUFTVVJCVk92NEZjdSswYkxQdjZ4NmZOYTVrOVduWHorRmhvZnBzdzgrMXZvMWF6WGo1aHRPbW0zckFRQkEyMENnQXZ6T0w3LzhvdTNidHlzd01GQ1RKazFxTjdmNEFON2dqeGRQVllmSVNIV1A2eTZYeTZWdmw2K29zMjlxY2txdElZTlUvM29qYTMvNFVaV1ZsUm8xK25TRlIzVFFUK3MyYU51V242dnROdE9RQ1dkVlh4RHR0NEZLZ00ybWdJQUE1ZVhtVmJVdFg3cE0wUjA3NnJSUkk2dmF2djVpcWJadjNkYm9PV3U3TXFaWDcxTTE4b3pUcXg1NzYvbno4L09UbjUrZmR1L1lxVysrK2xxMzNuVzdJcUlpYS9UcjNLVkxyZU5EUXFyZnhoTVJHYUdJeUFnbEp5WHJwM1hyZGQ0RlU5U3I5Nm5WK21SblpXbjd6MXZyckFrQUFPQkVFYWdBLytWeXViUnQyellsSmlhcWMrZk9HakZpaEh4OGZEeGRGdER1akI0M1JwSlU0WERVZVh1TkpPM2VzVk83ZCt5czlibTZBZ0hETVBUMWwxL0p4OGRINHlaTlVFQkFnRUxEd3ZUeGV4KzZGYWcwSlBxVWpqcjgzM1ZuZG03YnJ1VEVKTjF3eTgzVnJxQzQ5K0VIYWgxYjEzYStkVzBwL0h2ZWV2Nk9IVDJxaFU4dTBQaEpFelI2L05oR3ZaYjZPQ3VkK3MrQzV4UVJHYWtyL3Urdk5aNWYrOE1hcmYxaHpRblBBd0FBVUJjQ0ZVREhkNkRZc0dHRHNyT3oxYTlmUC9YdjM5L1RKUUh0MXBhTm14VVJHYUc0SHZFMVFvU2QyM2ZvNFhzZjBOZ0o0elh6enR2Y1B2YTZIOWNxUFRWTkU4NmFWTFY0NmVRcDUrcUR0OS9UVDJ2WDYvU3hqVnN2NXVEK0EvVSszN2xMWjZVa0pja3dETDN6K2x2cUZCTlQ0NnFXbHVLTjU2K29zRkJ6NzN0SVJZVkY2aExiVlc4dWVWMDVSN0tWbDV1cnVVOCs1djZMbFBUT0cyOHBLVEZScy85MXY0NWtIVkZHK21GVlZsWnE3SVR4a3FRcFV5L1FSWmRlVXVmNEdYLzlmMDJhRndBQTRGY0VLbWozaW9xS3RIYnRXdG50ZG8wYU5VcXhzYkdlTHFuTk04eG1tUXhEeGttK3RYUkxNeG1HREhQN080ZHZ2L2FHU3UxMkxYcDljYlYybDh1bDExOWFyTURBUVAxdHhqVnVIN2ZVYnRkYlMxNlR4V0xSbjZmOWJ4SFZLVk12MUZlZkw5V1NGMS9Xd0tHRHF4YVZyYys5dDgrcTkvbTRIdkg2N01OUHRITFpOMG80OUl0bVAzUi9xeTFxN1kzbnI2aXdTS24vM1dwNTZhZWZxK01wcHlpNlk3U0dqenl0MnRvcmRWMmQ4M3RITXJQMHhjZWZ5bVF5NmRINy95WERNQ1JKbzhlUDFkZ0o0L1hFY3dzVUZoNm13TURBR3R0OUc0WWhrOGxVMVFjQUFLQ3BDRlRRcm1WbloydjkrdlV5bTgyYU1HR0NJbHBwaTlPVG5jdlhLbCtuUytWV2RrVTZFYjVPbDF5KzdldTJzOHpER1VwUFRkUDVVeStvOGR4WG4zMnAxSlJVM1Rqejd3cjk3OXBHNjllczAyY2ZmcXdINWozY1lCRHl5bjllVWw1dW5pNjg1Q0oxUEtWalZic3QwS2JML3pwTml4ZTlySVZQTE5EZEQ5emI0QUsxejczOG4ycVA1ejAwVjBHLzJmNjNUNzkrS2lsNVU2Kys5SXBHangrcm9hY05reVNWbFpiSjZtTlZXV21aamg0OVd2L0orSjNVbE5SYTIwTkRRNnNXd3ZYVzg5ZXBjNHptTDN4S25UcDFVb0ROVnVjY3Q4NjZ2ZGIyVGV0LzB2bzE2Nm9lUjBaRmFkQ1F3VHFsY3lkMTZkcFZNWjA3SzZaempDS2pqKzlzMUQwK1R2WVN1MlplZjdQR1RUeFQwNjQrZmt2UWxvMmI5UG9ycjJyT3d3K3FlM3hjdmE4WEFBQjRYbXhBcEdiMW02b0FpNjlDZkFJOFhVNE5CQ3BvdDlMUzByUnAweVlGQndkcnpKZ3hqZnF0ZEhzU0Z4UWxRNGFjaGtzMmkyL0RBMzZqSWlSUVFZVWxCQ29uS0tpOFFoVWg3ZXZyY3NQYTlaS2tNOFpVdjNYa1NHYVczbnZ6YlEwZU5rU1R6am1ycWowd01GQkpDWWxhOU95L2RmdnN1cThhV2ZycDUvcHgxZmZxMURsR2wxMTFSWTNuSi8veGZLMzdjYTIyYnQ2aUpTKytvdWszektqMU9FT0hEOU9kYys3UktUR2RxclUvKytMejFSNUhueEl0azhray93Qi96YmpwaHFyMjdWdTM2YVhuWHREa0tlZnBvL2MrcUxQZTJ0eCsweTIxdGw5NnhlWDZ5NVdYUy9MZTgyY3ltUlRmbzBlMXRyTFNNaVVtSktocnQvOWRGZmo3YlpSL2xaV1JXUzFRc1ZndHV1K1JoK3FzVjVKZWZmRVY1V1RucUV2WHJsVnRJYUdoeXMzTzBid0hIOWFqVHowdVcyRGQ0UTRBQVBBOG05VlhmWUpqRk9Uakw2dkorejViRUtpZ1hVcElTTkRXclZzVkZSV2xNV1BHc1Boc0xhYkhUMUtsNFZSeFJabmJZOHNqd2hSOHJFZ2xGVTZWK1hqZkcxOWI0Ri9obE0zcFVsRkUrN29sWWNQYWRRb0xEMWZ2Zm4ycTJpb3JLL1hzRTAvTDE4KzN4bmJGZzRjTjBUbm5uNnNWeTVacjFZcHZxNFVGdjFxeGJMbmVXUHlhL0FQOGRkZWNlK1RyV3pNZ05KbE11blhXSFpvMTh6WXQvL0lyT2NyTE5lUG1HMlMxVnY5dk1xcGp0S0k2Umt1U2p1YmxLVDAxVGFrcHFVcExTVlZxY29xR2p4eWhLVlAvcU1jZm5pZkRNRlJTWEtMYzNGd0ZCUisvZWlVN0swdEZSVVVhTjNHQ0JnOGJXdXM1dU8rdWUycHRmL2p4ZWJXMlIwYi9iN2NjYnoxL1JZV0ZTa3BJVkhKU3NwSVNFcFgwUzZJeURoK1dZUmgxYnBYY1dIazV1VHF3YjcvMjc5Mm50SlJVUFREdllYMy8zU3A5LzkwcWpaODBRZU1tbmxuVjk5USt2WFh0VGRkcjBjTG50ZUN4SjNUUFEvZXgxVElBQUdneUFoVzBPM3YzN3RXZVBYdlV1WE5ualJvMXF0WFdOV2hQREl0SjlpNVJpa3c1b3R5Z0FFSVZOL2xYT0JWWlhDcDd0NDR5TE8xbkRaV005TU5LVGt6UzJlZE5ycnBscE5SdTE4SW5GK2lYZzRjMDYvNTdGZDZoZ3lTcG9xSkNSWVdGS2l3bzFLQ2hnN1Y2NVhkNjlhVlhOR0R3UUVWM1BINDdpdFBwMUR1dnY2VXZQdjVVUHI2K3Vtdk9iSFdKN1Zybi9CR1JFYnI3Z1RsNmVNNERXclhpV3lVbkpPbm0yMmNxdGx1c2poMDlxbStYcjFCbVJxWXlEMmZvY0ZxNlNrdExxOGFHaFllclM5Y3VDZzRKMXNOekhsVENvVjkwNWYrN1doKzk4NzZlZTNLQjVqNHhUd0UybTlKUzBoVGRzYU5pdXNRb3BrdU1XK2VuVC8rK2JmYjhMZnZpSzMzMDd2dnk5ZlZWajE0OU5YVEVjRjE2NVdXSzc5bERwM1RxVk9jeDY3SnB3MGI5dU9wN0hUcHdVRWZ6am05UDNTa21Sc05HRE5mQi9RZjA4cjhYS2JaN04xMzM5eHRyalAzRDVMT1ZtSkNnRlY4dDE5dXZ2cUdycHYvTjdma0JBQUFrQWhXMEk0WmhhUHYyN2ZybGwxOFVGeGVuNGNPSE43aE9BcHF1TWpCQXBkMDZLaW85UjNhSFdjVitQbkpZekN4VVd3ZVRZY2pYNlZKUWVZVnNUcGZzM1RxcU10RDc3aE50U2I5dWNUdHE5QmxWYlorOC81RzJiTndzSHg4ZnZibjROYjM0M1BNcUtTNlJ3K0dvTWI2aW9rTFBQNzFRRHo0MlYrbXBhVnEwOEhrZDNIOUFnVUZCdW1QMlhSb3dlRkNETmZROHRaZnVmK1JmbXYrdlI1V1lrS0E3YnA2cGEyKzZYbWVNSGEwUDMzbGZQajQraXUzZVRhUEhqMVgzdU82SzdkNWRYYnZIS2pnNFdCbnBoelgvNFVlVmtYNVkxOXd3UStkZE1FVzJBSnRlZm1HUjV0eHh0eTc0MDBYYXVtVkxuVmVtbkNodlBuL25uRDladzBlZXByZ2U4ZFZDN044dlF0dlFvclNYVHJsSWwxNXh1VHBFZEZCeVlxS0dqUml1QVlNSHF0K0FBUXJ2RUs3RGFlbTZmOVpzK1FmNGE5YjlzK1huNTFmcmNmNDJZN3ArT1hCSVgzenltYnJIeDFXN2lnVUFBSGdQZTZWRHFhVzVWV3VveEFWR2U3cWthZ2hVMEM0WWhxSE5temNySlNWRnZYdjMxcUJCRFg4d3dJbXJEQXhRVWMrdThzdkxWMVJoaWN5T0NwbGNocWZMOGtxRzJTU1hyNDhxUWdKVkZCSFdycTVNK2RXUHE3OVhZR0NnQmd3YVdOWDJoOGxuYS92UFd4VVdIcTZ3OEhDRmhvY3FMQ3hNSVdHaENna05WVWhvaUVKRHd4UVNHcUlYbm5sT2E3Ly9VU3UvL2tiZDQrT1VsSkNvSHIxNmF1WmR0NmxUVE9PdkJ1blJxNmZtUC91VUZpMzh0M0t5Y3pUMnpQR3lCZHEwOEtVWEZIMUt4MXB2RVNrcEx0YWNPKytSM1Y2aW0yKzdSUlArY0h5TDVIT21uS3RqeDQ3cTQvYysxUE5QTDVRa1RmakR4Qk04VTdYejl2UDM2OVV4dnpYajVodHFPVUxEeDQvdjJVTm5uWHRPdFhhSHc2RzU5ejJrOHJKeTNmL292NnF1dEttTmo0K1BicnZuTHMyNjVUWnQyYlNaUUFVQUFDK1ZXcHFyK1hzL2x5VDFEKzJxdVlNdWEyQkU2ekladis0MUNKeWtmaHVtREJ3NFVIMzY5R2w0RUxRNGNaVVNpN1BsTkZ5Nm90c1l4ZG9pR3g2RWRpMTh5WmM2ZGszTjNXVWFLemt4U1JtSE16UjYzSmdtalMvSXo5ZUtaY3QxNFNVWHljL2ZYNG0vSktoN2ZOd0pyWkZSYXJmWHV5dk5iMjNmdWswMm0wMm45dWxkNDdtMGxGVHQyckZUWFdOak5YQkl5d1M2YmYzOE5ZZGZEaDVTY1hHeGhqVHlLcUNzak13YUN3dzMxb2wrdlFNQWdJYnRMOHJ3ZUtCaXF1ZTJCcTVRd1VuTk1BeHQyclJKcWFtcEdqUm9rSHIzcnZsQkI3VkxLczdSM29KMFNaTGRXZlAyQUtDNWRZK1BPNkd0YkVQRHduVHBGWmRYUFk3djJhT2UzbzNqVGhoUTM0ZjRydDFpcSsxbTB4TGErdmxyRGoxUDdlVlcvNmFHS1FBQUFKTEUwdlk0YVJHbUFBQUFBQUJhQ29FS1RrcUVLUUFBQUFDQWxrU2dncFBTdG0zYkNGTUFBQUFBQUMyR1FBVW5uWDM3OWlraElVSDkrdlVqVEFFQUFBQUF0QWdDRlp4VWtwT1R0WHYzYnNYRnhhbC8vLzZlTGdjQUFBQUFjSkppbHgrY05MS3lzclJseXhaMTZ0Ukp3NGNQOTNRNUFBQUFBSUFUWUxQNHFuZElqQ3dtcytLQ29qeGRUZzBFS2pncEhEMTZWT3ZYcjFkNGVMaE9QLzEwMWJOVk9BQUFBQUNnRFlpMVJlcnV2bE1WNU9NdnE4bmk2WEpxSUZCQm0xZGNYS3kxYTljcUlDQkFZOGVPbGRYS2wzVnptTjVqb2dvclNsWHFkQ2cySU5MVDVRQUFBQUNBVitHVEo5cTA4dkp5clZtelJwSTBidHc0K2ZuNWViaWlrMGRjWUxRcURhZUtLOG84WFFvQUFBQUFlQjBXcFVXYlZWbFpxVFZyMXFpMHRGUmp4NDVWVUZDUXAwc0NBQUFBQUxRVFhLR0NOc25sY21uRGhnM0t6OC9YbURGajFLRkRCMCtYQkVCUytKSXZQVjBDQUFBQVRoS3A5bHk5azdKT0ZwTlo4VUhSbWg0L3lkTWxWVU9nZ2pacDY5YXR5c3JLMG1tbm5hWk9uVHA1dXB5VFVsSkpkclUxVkd4V1gwK1hCQzkzN0pvTFBGMENBQUFBVGlKMnAwTUhDak1rU1NaNTM4WWpCQ3BvY3hJU0VwU1VsS1QrL2ZzckxpN08wK1djdEJZbnJOYWVnalJKMHF4K1U5VW5PTWJERlFFQUFBQ0E5MkFORmJRcFI0OGUxZmJ0MjlXNWMyZjE2OWZQMCtVQUFBQUFBTm9wQWhXMEdlWGw1ZHF3WVlOc05wdEdqQmpoNlhJQUFBQUFBTzBZZ1FyYUJNTXd0R25USnBXWGwydjA2Tkh5OGZIeGRFa0FBQUFBZ0hhTVFBVnR3cjU5KzVTVmxhVmh3NFlwTkRUVTArVUFBQUFBQU5vNUFoVjR2YXlzTE8zWnMwZng4ZkhxM3IyN3A4c0JBQUFBQUlCQUJkN05icmRyNDhhTkNnOFAxNUFoUXp4ZERnQUFBQUFBa3RnMkdWN001WEpwdzRZTmtxUXp6amhERm92Rnd4VUJBQUFBQUZwTGJFQ2tadldicWdDTHIwSjhBanhkVGcwRUt2QmEyN2R2MTlHalJ6VjI3RmdGQmdaNnVweDJKeTRvU29ZTU9RMlhiQlpmVDVjREFBQUFvSjJ4V1gzVkp6aEdRVDcrc3BxODd4ZnNKc013REU4WEFmeGVTa3FLTm0zYXBMNTkrMnJBZ0FHZUxxZmRxalNjS3E0bzgzUVpBQUFBQU5veFR3WXFKcFBKVk5kenJLRUNyMU5jWEt5ZmYvNVowZEhSNnQrL3Y2ZkxBUUFBQUFDZ0JtNzVnVmN4REVPYk4yK1cxV3JWcUZHalZFOFlDQUFBQUFBNGlka3JIVW90emExYVF5VXVNTnJUSlZWRG9BS3ZjdWpRSWVYbTV1cU1NODZRdjcrL3A4c0JBQUFBQUhoSWFtbXU1dS85WEpMVVA3U3I1ZzY2ek1NVlZVZWdBcTlSVkZTa1hidDJxV3ZYcnVyU3BZdW55Mm4zRmlldVVtSnh0cHlHUzFkMEc2TllXNlNuU3dJQUFBQUFyMEdnQXE5Z0dJWTJiZG9rWDE5ZkRSczJ6TlBsUUZKU2NZNzJGcVJMa3V4T2g0ZXJBUUFBQUFEdndxSzA4QW9IRGh6UTBhTkhOWHo0Y1BuNnNrVXZBQUFBQU1DN0VhakE0d29LQ3JSbnp4NTE2OVpOTVRFeG5pNEhBQUFBQUlBR0VhakFvMXd1bHpadDJpUS9QejhOR1RMRTArVUFBQUFBQU5Bb0JDcndxSDM3OWlrL1AxK25uWFlhdC9vQUFBQUFBTm9NQWhWNHpMRmp4N1J2M3o3RnhjWHBsRk5POFhRNUFBQUFBQUEwR3J2OHdDTit2ZFVuSUNCQWd3Y1A5blE1QUFBQUFBQXZZN1A0cW5kSWpDd21zK0tDb2p4ZFRnMEVLdkNJZmZ2MnFiQ3dVT1BIajVlUGo0K255d0VBQUFBQWVKbFlXNlR1N2p0VlFUNytzcG9zbmk2bkJnSVZ0THJpNG1MdDM3OWZjWEZ4NnRpeG82ZkxRUjJtOTVpb3dvcFNsVG9kaWcySTlIUTVBQUFBQU9CVkNGVFE2bmJzMkNHTHhhS0JBd2Q2dWhUVUl5NHdXcFdHVThVVlpaNHVCUUFBQUFDOERvdlNvbFZsWm1ZcUl5TkRBd1lNa0orZm42ZkxBUUFBQUFDZ1NiaENCYTNHNlhScSsvYnRDZ3NMVTQ4ZVBUeGREZ0FBQUFEQWk2WGFjL1ZPeWpwWlRHYkZCMFZyZXZ3a1Q1ZFVEWUVLV3MzQmd3ZFZYRnlzaVJNbnltUXllYm9jTkNDcEpMdmFHaW8ycTIrVGptTnlHdkxMeTVkUFlZbk1qa3FaWEs1bXJoUm9lWWJaTEpldlZSVWhnU3FQQ0pOaDRUME1BQUNncGRtZERoMG96SkFrbWVSOVAzOFJxS0JWMk8xMjdkdTNUOTI2ZFZOa0pBdWN0Z1dMRTFaclQwR2FKR2xXdjZucUV4emo5akdzSmFXeXBlZkliakVyMzg5SERwdWZETUkwdEVFbXc1Q3YwNldnd2hJRkh5dVN2VXVVS2dNRFBGMFdBQUFBUEloQUJhMWl4NDRkTXBsTUdqUm9rS2RMUVN1eGxwUXFJT1dJY29JQ1ZPYmpmVnVjQWU0d1RDYVZXeTBxdDFwVVV1RlVaTW9SbFhiclNLZ0NBQURRanJFb0xWcmNrU05IbEo2ZXJ2NzkrOHZmMzkvVDVhQVZtSnlHYk9rNXlnMG1UTUhKcDh6SG90eWdBTm5TYzJSeUdwNHVCd0FBQUI1Q29JSVc1WEs1dEczYk5vV0VoS2huejU2ZUxnZXR4Qzh2WDNhTFdXVld3aFNjbk1wOExMSmJ6UExMeS9kMEtRQUFBUEFRQWhXMHFFT0hEcW1vcUVoRGh3NlYyY3lYVzN2aFUxaWlZajhmVDVjQnRLaGlQeC81RkpaNHVnd0FBQUI0Q0o5dzBXSktTMHUxZCs5ZWRlblNSZEhSMFo0dUI2M0k3S2lVdzhMYkMwNXVEb3RaWmtlRnA4c0FBQUNBaC9DSkJ5MW03OTY5TWd4RGd3Y1A5blFwYUdVbWw0dmRmSERTTTB3bW1WeXNvUUlBQU5CZXNjc1BXa1J4Y2JHU2twTFV1M2R2Mld3MlQ1Y0RBQUFBQUdoallnTWlOYXZmVkFWWWZCWGk0MzI3S3hLb29FWHMzcjFiVnF0VnZYdjM5blFwYUtLNG9DZ1pNdVEwWExKWmZEMWREZ0FBQUlCMnhtYjFWWi9nR0FYNStNdHE4cjROTHdoVTBPenk4L09WbHBhbWdRTUh5dGVYRCtKdDFmVDRTYW8wbkNxdUtQTjBLUUFBQUFEZ2RWaERCYzF1OSs3ZDh2ZjNaNXRrQUFBQUFNQkppeXRVMEt4eWMzT1ZtWm1wb1VPSHltcmx5d3NBQUFBQTBEVDJTb2RTUzNPcjFsQ0pDL1N1M1dQNXhJdG10V3ZYTGdVR0JpbytQdDdUcFFBQUFBQUEyckRVMGx6TjMvdTVKS2wvYUZmTkhYU1poeXVxamtBRnpTWXpNMU81dWJrYU9YS2t6R2J1Sm12ckZpZXVVbUp4dHB5R1MxZDBHNk5ZVzZTblN3SUFBQUFBcjBHZ2dtWmhHSVoyNzk2dGtKQVF4Y2JHZXJvY05JT2s0aHp0TFVpWEpObWREZzlYQStCRWhTLzUwdE1sQUFBQTZOZzFGM2k2aEdaRG9JSm1rWmFXcHZ6OGZJMGVQVm9tazhuVDVRQUFhbkV5L1FBREFBRGFucFB0Rnp6Y2w0RVQ1bks1dEdmUEhuWG8wRUdkTzNmMmREa0FBQUFBQUxRNEFoV2NzT1RrWkJVWEYydmd3SUdlTGdVQUFBQUFnRlpCb0lJVFloaUc5dS9mcitqb2FFVkhlOWNXVmdBQUFBQUF0QlFDRlp5UXRMUTBsWlNVcUYrL2ZwNHVCUUFBQUFDQVZzT2l0R2l5WDY5TzZkQ2hnNktpb2p4ZERnQUFBQURnSkdLeitLcDNTSXdzSnJQaWdyenZNeWVCQ3Bvc016TlRCUVVGR2oxNnRLZExBUUFBQUFDY1pHSnRrYnE3NzFRRitmakxhcko0dXB3YUNGVFFaUHYzNzFkd2NMQmlZbUk4WFFwYXdQUWVFMVZZVWFwU3AwT3hBWkdlTGdjQUFBQUF2QXFCQ3Bva0p5ZEhlWGw1R2pGaWhFd21rNmZMUVF1SUM0eFdwZUZVY1VXWnAwc0JBQUFBQUsvRG9yUm9rdjM3OXlzZ0lFQ3hzYkdlTGdVQUFBQUFnRmJIRlNwd1czNSt2ckt5c2pSNDhHQ1p6V1J5QUFBQUFJRG1sMnJQMVRzcDYyUXhtUlVmRkszcDhaTThYVkkxZkJxRzIvYnYzeTlmWDEvRng4ZDd1aFMwb0tTU2JPMHBTTmYrb2d6Wkt4MmVMa2NaR1JtYU4yK2VWcTVjV2EyOXFLaEl0OTU2cXhZdVhDakRNRnBrN3NyS1NsMTMzWFc2N3Jycld1VDRrcFNVbEtTRWhJUUcrN2xjTHJsY3JrWWZ0N1MwVkU2bjgwUkthNVNDZ29KRzkydXBmNmVVbEJRbEppYXFwS1NrUlk0UEFBQ0ExbVYzT25TZ01FTjdDOUtWVkp6ajZYSnFJRkNCVzRxTGk1V2VucTZlUFh2S2F1VUNwNVBaNG9UVmVuRFhoNXEvOTNPbGx1WjZ1aHh0Mzc1ZENRa0oycjkvZjdYMm5UdDNxcmk0V0laaHROaDZQb1podUIxazFIYU1GMTk4VVMrKytLSWNqdW9CMWFaTm0vVElJNDlveVpJbHFxeXNyUE1ZRlJVVlZjRk9lWGw1bytiOTlOTlBkY3N0dCtqcnI3OXVzTysxMTE2cmE2KzlWcm01N3YxN0Z4VVY2YzQ3NzlUczJiT1ZscFpXYjk5NTgrYnBuLy84WjQxL3grYncrT09QNjlGSEgxVmlZbUt6SHh2TnI3eXNUSis4LzVFcUtpcmNHamY3dHJ2MDVTZWYxL244L3IzN2REUXZyOEhqSkNjbDY0dFBQbk5yYm0rVCtFdkRJV3hCZnI1bVhuK3pEdTQvY01MejFmVyswOWozbythU2NPZ1hWVGpxRC9wenNuTlVrTjl3ME52USsvcFBhOWZydTI5VzF0dW5KWldWbGluaDBDOHFMUzMxV0EyU2xKV1JxYUtpb2tiMXpjdk4wN3R2dktXeTBxYXR3VmJmYXkwckxWTmVic1BmMy9VZTMyN1hGNTk4cGswYmZqcWg0elFId3pBMDk3NEg5ZmpEOCtyc3MreUxwYnJ6NzdlcXFMQ3d5Zk5zM2Z5ejF2Nndwc25qYTFOZVZxYmJicnBGNzcvMXJpUnB6ZW9mbEpGK3VNRnhodzRjMUxHalIydTBPeHdPZmJ0OFJhTi8xbXJzK1hqM2piZTFkZlBQamVyYmtQVnIxdW5kTjk2U2RMemU3NzlkVmU4dmlYS3ljMnI4SDJjWWh1WTlPRmN2djdDb1dXcnk5dSszOW9CUHhIRExnUU1IWkRhYjFiTm5UMCtYZ25abSsvYnRrcVRodzRkWGE5KzVjMmV0N1o1U1VGQ2dUei85Vk5PbVRaT2ZuMTlWdTJFWTJyeDVzeVRwcXF1dWtxK3ZiOVZ6Z3djUFZuaDR1STRjT2FKdnZ2bEdVNlpNYWJaNmR1ellvZkx5Y2tWRlJUWGJNWDl2MDZaTmNybGNLaTh2cjNmWHI1U1VGT1htNXNwcXRUYjcra3NPaDZQcVExMVFVRkN6SGh2SDdkMjlSMnRXLzZBWk45OVFkYnRuWGs2dXlzb2IvME5jNXk1ZHF2NitaOWNldmZ2R1cwcExUZFhNTzI5cjlERU9IVGlvSHIzcS9qL29oUVhQeVdXNDlOekwvNUhKWk5MTzdUdTA3b2MxdW5IbTM2djFPN2h2djk1Yy9Kb3V2T1NpZXVmNy90dFZqYTd0VjBIQlFUcHQxRWkzeDduanAzVWI5UFM4eDNYZjNJYzBjTWlnT3Z0VlZqcVZrWDVZWldYMS96c2RUayt2dGYzWGY3T3RtMy9XTTQ4L3BWdnZ1azNEUnB4VzlmeFhuMzJwajkvN1FIZmRQMXQ5K3ZWdHdpdHhUMlpHaHU2KzlRNWRjdG1sbW5iMWxiWDJxYWlvMEMwemJ0UkZsMTZpeS81NlJaM0hXdi9qV24zNDd2dTYrNEU1Nm5oS3gxcjd2UHZtMjhwSVA2dy9URDY3V2VwM1YzSmlrdTY3Nng0OStOaGM5Ujg0UUpXVmxkcTdlMCtqeHc4YU1yamE0L0x5Y2hYazV5di9XTDZPNXVZcE56ZFhlYmw1eXN2SjFWbm5ucTFCUTRmVWVweC96TGhSRjF3eVZWZFAvMzhOenJseC9RWjk4djVIS2l3bzFQWC91S25SdGY1cTFzemJOV0xVU0YwMS9XODFubHZ4OVhLOXVmZzFmZmhWMDhOUWg4T2h6ejc4UkM2blV6MVA3YVVPRVJFTmp2bHg5ZmRObnU5WFZxdVBSbzhiVTYzdGgxV3J0V1ByZHQxK3oxMzExUHF4Qmc4YnF1Q1FrQ2JONjNLNTlNN3JieXI3U0xZR0RoNmswTERRSmgzbjk4d1dpOUpTVXRXcjk2a3FMeS9YaCsrK3IyTkhqK3JHbWYrbzhUcC9aUmlHbnBqN21NeG1rMTU0OWVWcVN3ZXNYdm1kWG5uaFJhVW1wK2lhRzJiVU8vZFBhOWZyM3dzVzZ2cS8zNmh4RTgrc3QrOG43MytvODZkZW9HRWpUdnpueEozYnR1djdiMWRwMnRWLzFlNGR1N1RvdWVlMWZPa3kvZjIybWVvUzI3VmEzL0t5TXQxNyt5ekZkSTdSclB0bks4Qm1reVJWVmxSbzYrWXRpdTNXUEQ4SGVmdjNXM3RBb0lKR0t5c3JVM0p5c25yMDZGSHRneUxRMGdvS0NwU1VsQ1NyMWFvaFEvNzN3MTVwYWFsMjdkb2xYMTlmcndoVTdIYTdubm5tR2FXbHBhbWdvRUF6Wjg1czFEZy9QejlkZlBIRldySmtpWll0VzZiUm8wY3JQRHo4aE90SlMwdFRYbDZlL1B6OE5HaFEzUis0VHRTYU5jZC82elZwMGlSWkxKWTYrLzM4OC9IZkVBMGNPRkMyLy81ZzBWeUtpNHVyL2g0Y0hOeXN4OFp4cWNrcCtuYjVDZ1VGQmVuSy8zZTFKT241WnhacTEvYWRqVDdHYjM4b0d6Wml1TTQrYjdKV2Z2Mk40bnJFTnhoc05NYk9iZHVWbVpHaDYvNStZOVVWYTJuSnFWcTE0bHRkZStOMVd2ZmpXcDB4ZHJUOC9QMXJqRjI5OGp1TkhqZW14blBQTDFqb2RoM2Q0N3EzZUtBeWVOZ1FSVVpGNnVVWEZtbkJDOC9KWWozK3ZYZnBsTnJQNDhQM1BsQ2o3YzJQM3BOL3dQSFhlK3YxZjYveHZDUzk5OFhIc2xnc0ducmFNSjE5M21UOTU5bm45ZGd6VHlvaU1rSkxQL3RDYjd6eXF2NTArVi9VdTIrZlpucGw5ZHU5WTVja2FlUVpvK3Jzay9oTGdpb3JLOVc3Z1lDbnNySlNoOVBTZGUvdGQrbmVmejJndUI3ZWZ5dHpjVkZScmYrV2RmbndxOCtVbFpHcHVmYzlxUHo4QXBYL0xsZ3ptODBLQ3c5WGg0Z095ajZTTFVrNmtuVkVtWWNQYThqd1lVMnE4ZHcvbnEvVks3L1R0OHRYYU55RU05VnZZUDlHajAxUFRWUG00UXlkMnJkM2srYitWV3BLYXIzUG4zM2VaSDM2d1VmNjdwdVZHalZtZEozOUFnTURGUkVab2VlZWZPYUU2cEVrVzZDdFd0QlFXRkNvTjE1NVRaTDAxTHpIYS9UdjA2K3ZobzBZcm1OSGorbjdiMWZWR3U3RzkreWgrYzgrVmUrOFpyTlpWL3pmVlpyMzRNUDY0TzEzTmVQbUcwN3NoZnlYajQrUFRDYVRYQzZYL1B6ODlNaVRqK214aHg3Uk0vT2ZsTXZwMU5nSjQydU1TVGowaTQ0ZFBhckwvanF0eGpxTWs2ZWNwNTNidHV2ckw3OVN2NEVEZFBxWU0rcWNlL0N3SWVyZHA3Y1dQcmxBS2NuSnV2SnZWN2ZLcnFOK2ZuNVZ0MUVQR3pGYzg1NStRZ3NlZTFMM3o3cFhMeXg1cWVyOVZKTDgvUDAxL2NZWldqRC9TVDF3OXh6ZE4vZEJCWWVFcUtMaStKWEl2czMwV2NvYnZ0L2FPd0lWTkZwQ1FvSU13OUNwcDU3cTZWTFF6bXpjdUZHR1lXalFvRUhWUG9odjJyUkpEb2REVnF0Vmp6enlpRnZIbkRGamhycDE2MWIxZU0yYU5Ycjk5ZGNiSEhmdHRkZlcycjVnd1FJOS9mVFRTa3RMVTRjT0hYVFpaWmU1VmM4Wi81Kzk4NDV2cW5yLytEdHBrdTY5VzFyS2JNdmVsRDFFVkVUWklDanlGZFNmb0FMSzNnaklGQVFFeFlHb3lDNklNbVFKeUY1QzJhdlFGa29IcFMzZHRGbS9QMEpDMHlSZGpLSTk3OWVMRjgyOTU5NmNtOXg3YzgvblBNL25hZGFNUFh2MmNPdldMVFp0MnNTZ1FZTkt0TDA1VHA4K0RVQ0RCZzJNSW1LZUpEZHUzQ0EyTmhacmEydmF0bTFyc1oxR28rSG8wYU1BMUt0WHowZ0FLWWlkblYySkRhL1RINGIrU3FWUzNOemNTclN0b0hpODNMa1RFZitjNXZlTnZ4RmNJNVJHVFJzeitmTnBBS1FrSjNQdXpGbGF0V3RqRU5VeU16TDViWDA0ZjI3ZGpxK3ZENzNmNm11eXp3SHZEZVJjeEZsVzVGWFo2UUFBSUFCSlJFRlUvN1NTNmlIQmp4M2g4TWVtelhoNGV0TCt4UTRtNjlMVDBsbTJlQ25KOSs3UjQ0M2VSdXV1WGJuSzF3dS93dEhKMFVRSUtXcG1UcVBSY0dEZmZzSlhyeU14SVpIR1lVM3BZK1pZbnpTMnRyWjhNT3dqcGsrWXdyWS90aGdKVXVNL200eVhqeGNBYWFscFRCazdnU0hEUHpZOE5PdVhGV1RodDBzTUVTa0pjZkY4L041Z3dGU2srV0NBOGYwcGZNMDZ3dGVzQTRyK3ZFcERUazRPU1hkMWVmTW5qeDNIMGRFUnVVSmhOR2oyOWZYaDdsMmRJUERQaVZPQUxscXRZT1NObDdjM2Nya2NnTmJ0MjZKU3FWaTJlQ2xUeGs1azdPUUpKUnFNbEFXT1RrNk1tenFKV1ZPbjArSGxqblI0dWFQWmRzc1dMU0h4b1VEaTdldEQwK2JOY0hSeXhObkZCV2NYWjJaTm5VRzMzajE1bzM4L2svdnRvZjEvczNibGFvdmZwVnF0SnJzSXI2cGUvZnB3Y1A4QjdPenRMS1ptMk5uYm00andSdzRleHNiV3B0UmlqcDRSUTRZV3E5MzZWV3RadjJxdHhmWE5XN2Zra3pFaml6eXYxLzI2aHZBMTY0cDkvcXZWYXI2Y1BROG5KeWVtenA1QjVOVnIyTmphVXJIU28rZVN1d2wzbWZmNWJGN3Izb1ZXYmR0dzdQQVJXcmR2YTdRZmhVSTNLTDk0L2tLaDcyZHRZMDFneFVEYzNOMEtiV3R0YlUzVjZ0V0tkUXk2OTFjWVVwVWRuWnlZL1BsbmJGaXpqc1lXQk0rakJ3OGpsOHRwMjZHOTJhaTQxN3AxUlNhWDQrWGpWV2pVbksyZEhlTS9tOHppK1YveWUvaHZ1TGk0OEdyWDE4bk96amE3alVxcE5PdXZabWRuWnhCaVVwS1RTVThyUEkxSW54NXpNL0lHVXFrVWlVVENCOE0rNUZaVU5Bbng4VGc2T2VIdThTamlxV256Wm53NmRoVHpaODVsMmVLbGpKbzRqdXpzTE1ON0Y0ZC93L1ZXM2hHQ2lxQllhRFFhYnR5NGdiKy8veE9mV1JZSWl1TFFvVU1BTkc5dVBJdWtqNHhRcVZRa0pDU1VhSjhGZlV6czdPenc4ZkV4MjFhcjFaS1ltQWhndGsxQ1FnS3paODhtTVRFUlgxOWZQdjMwMHhKSG1FZ2tFcnAzNzg3Q2hRczVkdXdZSFRwME1CSjg5UDBvTGxxdGxzT0hEd053OU9oUmc1aFJrRmRmZlpWdTNicVZxSzlnS2l6bDV1YWFqY2o1NFljZkFMaDQ4U0twcWFrQXJGaXhvdEI5anhremhtclZpdjlBQnpyVFlnQTNOemRSZmV3cDhzSFFEL2wwOEZDK1dmUVZTNWMvbW8yN2R1VWF2Njc0aGZDMTYrblJweGNweWNuOHZuRXpMcTR1REJuMkVTM2F0REk3ZTJodGJjMlE0Uit6Yi9kZitQcjVjZUxvY2ViTnNPd2xvR2ZIMXUzczJMcmQ4SHJEdHMxY3YzcU5zNmNqK1BEVG9WakpySWc0ZllhZ1NrR0dOdTZlSGpScjFZTGZOMjdtNWM2ZFRQYm42KzlId3lhTmkvMVphTFZhamh3OHhQcFZhNG1MdlVPRHhnMzVkTnhvS2xldFV1eDlQQzUxNnRXbHpRdnQyTEZsRzY5MTYvSkVabWkvV2JTRU4vcWJwc21NLzJ3eWJ1NXV5T1F5Z3lBelovRjhySzJ0MGFnMTNFdTZ4OHdwMHg3Ny9jMXg4ZHg1NXMyWURlaWVSeVFTQ2FNK0dtN1VadnE4V1V3WU1jWm8yYmhQUnBuc2E5NVhYeEpVdVpMaGRmdU9IY2pLek9LWDVTczRkdmpJY3lHb3BLYWtjdjdzV1FEaTcranViZWZPUkpEODBOK3FSZXRXaHZ1Y3BmUzMxTlJVS2dUb3hER0pSR0kybk4vYVdsR3ErK1dONjVFbW43VWxqaDA2WW5IZDdJVmZHUFZmbzlIdzE4N2RORy9Wa2t2bkw1TDBVQ0RMei9XSFhrQzd0dTh3dTgrT25WNEc0UFA1Yzh5dW56QmlETzA3ZGpCSzRUSzNUSTlUdmpTYnpJeE0wdEx1bTkxditrTmpka3NpZ0t1ckczYjJ1dWRudFZyTmt2a0xpYnB4azFsZnpzUFgzNC9sWDM5TGZGdzhjeFo5Z2V2RFNZRmQyM2ZpNU9SSTczNTl1WER1SEp2V2hlUHE1bVp5L3dLWU9uYWkyZmN0eUsyVnF3dGRIMUF4a050RlJQY1U1TkQrQXh6YWY4Qm8yZS9odndFdy8rdkZodFFXdFVyTjMzdjMwYjVqQjFSS2xjV29PTkNsNDFsQ0wxcFp5YXdZUG5vRW9UVkNlZkdWbDhuTXlHQmczN2ZOYnJOcit3Nno1OHlQYTM0eHBGTDl2bkV6MjMvZlVzaVJQbUxNc0JGbWw3LzR5a3U4LzlGZ28yVk5tb1V4YXVKWXFnWHJCRzI5YU9Qa1hMd1Vybi9EOVZiZUVZS0tvRmpFeHNhU201c3J2Rk1FejV5Yk4yOFNGeGVIVkNxbGR1M2FodVZYcmx3aE9qcWF3TUJBSmsrZURNRDc3NytQUnFNeERPSkxRc09HRFMybURTbVZTZ1lQMXYxQXpwZ3h3MmpkbVRObldMNThPWW1KaVRScDBvVCsvZnRqYTJ0YjR2Y0hxRldyRnRXclYrZmF0V3RzM0xpUlR6ODE5cFhJYjFpcm4yRzF4SVVMRjBoSlNjSEt5c3BzZng0OGVJQktwWHJzQVpnbHY1S0NFU2g3OXV3QndOWFYxV0xLNE4yN2Q5Rm9OS1V5dkk1OStCQ2JsWldGV3EwdU5QVklVSHBjWEYwWjhzbFFISjBjc2JHMUlUc3JtOVRVRkFJcUJqQmgybVIyYk4zT3QxOTlqVnF0cGw2RCtyejk3anRJcmFURTNkRVpGZnI1KzV1Y2N6VnExYVJHTGQwZ05xaHlFSU9LeUoxZnZ1eDdhdFNxU2JPV3hnTHI2cDlXVXFWYVZkcTBiMGRXWmlZTFpzMmpVZFBHVk1uM3UvVnFsOWM0dFA4QWYyN1pocE96emtjZ0lTNWU1N0V5L0NPanZtVm5aYU5XRzV0RTJ6czRHQWFnaHc4Y1l0SGMrZFN1VjRjUFB4bEs5WkJnemtXY0pTY254M0ROSlNYZXhjUEw4Nm1Hb3I4OTZCMVNVbEtNM3NPY3NQSDF3cStLdGIrOXUvYndhdGZYVVJTNHgwaWtFcVpQbk1LNHFaUHc5dFVKeTM1Ky9seStlSW5seTc1ajZNaFBIdU1vQ3FkUjB5YXMyN0tKbzRjT3MyRFdQTDVjOXBXUkg0K2VEZHMybzFhckdkRDdUVjU2OVJYNkR4eFFyUDIvMXIwTFZhcFZmUzdFRklDWXFDaVRGSk5ONjhJTmY3ZHUxeFl2SDIvRGRWV1FsT1JrMHU2bkVWWklLc3ZqNE8zalUyVGF5UGRMbCtIczRrTHZOOSt3Mk1iVHk4dm85Y2xqeDBsSlRxWnRoL1pzM3JDSjB5ZFBGYnAvYytnSGVOVkRIcVV3N05pNm5mWWRPeGdpTmQwOVBJelc2NWRWQzY3Tzd1MDdhZDIrclZIcWhwNjl1L2V3Y3ZsUEZ2c0VsbFBuUGhqNm9VR3dpYnB4azlPbi9tSGk5S240K3V0OHh6NGVPWnlSSDMzQ0h4czNNK0M5Z1d6ZC9BZi9uRGpKOUhtenNiRzFvVkhUSnJUdDBKNU42ellZSFl1ZTZYTk5oZWpmTm16azlNbFRUSmcrQlJ0cjArTXhoN1dOTmVmUEZpK05NelU1aGEyYi95Q3NSVE9xaFpoUEdYRjFlelM1ZFB6b01kTHVwOUd0VncvY1BUMU1vbm0yLzdHVkZkLytRUHVPSFV3OHJ3cVNrcHlNbTdzN0VvbUVsMS9UK2M3WjJ0a3hmSXlwMExGd3puenFOMnBBbXhmYW1heXpOVE5KUEhYMkRKTmxlbzRkT3NLT3Jkc1pPV0VNRG1iU2kvVVJzaWVPSGplSUVYcXVYdEtaOGV1ajdlTHV4TEZxeFM4VzM4dlgzNC8ySFR2OEs2NjM4bzRRVkFURklqSXlFbWRuNTZkcWJDa1FtR1Bmdm4yQUxwVWoveUI1NjlhdEFIVHNhRDdjK1dtVG01dkx1blhyT0hEZ0FBcUZncmZmZnB2V3JVM3poVXRLMTY1ZDJiMTdONzE2OVRKWnA0K3FzYkt5S25KVzhjQUIzV3hSbHk1ZDZOVEpkRFpyMGFKRm5EOS9IbWZueHpPbm16ZHZub200azErQUFwMlh5OFdMRjdHMnRtYktsQ2tXUlppaFE0ZVNuWjM5V0lKS1RrNE9rWkdSQkFlTGZPQ25SYU9tajZJNGpoNDZ6TExGUzgyMml6aDlob2doWjR5VzVmZnNNSWVYdHpjdnYvWXFTcVhTb21pNGZObjNCQVpWTkR4RWc4Nmc5Y0s1OHd3Wi9qSHhkK0xZdVgwSHlydzgrcnpWajFQSFRoamFWYTFlaldZdFcrRHU0V0dvdkhBLzlUNGhOVU5wM2E2dDBmdDhObjZTU1JXZC9MT3RHbzB1ajM3b3lFOXdlUmlSTm5mYVRLYk9ua0hWNnRVNHVPOXZ2bDN5RGErODlpcHYvcSsveFdOK1hKeWNuWXhtT3J2MjdNNXIzYnNhbGlYZlMrYURBWU9ZOVBsbkJvUFNuT3hzTm9mL2hreGUvR3ZOMDh1VENnRUIvTGpzZXo1OWFLQ3AxV3BZODh1dmVIbDdZZTlnL3dTUHlqeUg5aCtrY3BVcTJOdmIwK3ZWcm53OGNyako5eFlURlUzdWd3Y2w5blFwU2t6WnZHR2p5YkxhOWVvV2FwQmNXdW8xYkdBWWJINDFmeUVIOXU0M21OTHFxUmdVeE1YejU4MVd1THQ2V1RkdzA2ZDRmYk5vQ1h0MzdURjVuN1VyVjdPMlFNUkNjVkpXbkYyY2l4eElmYjkwR2ZZTzlzVWVjR20xV3NKWDY5TEduSnlkR0RmVk9PTGlRYzREM24zcmYxUUlxTUNONjVGNCsvclEvc1VPZE8vVHM5RDliZzdmeEtvVnYyQnRiVTI3RjE4b3RHMUNmRHdyVi96RTN0MTdtREI5aWtVL3J0Vy9yVWRlUU5ENGRjWFBiTjM4QjJ0L056NVA3cWVtOHQ1YnhrYStWYXRYWS83U1JlVG01aHBGdEx6LzRRY0VWQXprVG13czhYZmlTSXhQSUMvdlVadVhYbjJGNXExYUdpSUpuSnljRE5FVklUVk4weVZsdittdTd6cjE2cFlvRXFtNFhrSUpjZkZzM2Z3SHdhRWhkTzdXcGRDMldxMlczOWJyUkVGM1R3K1Q5Vm1abVd4Y3V4Nmd5RXBCU1lsM0dmWHhKelFLYThMN0h3MDJpRXN5bVl3V3JWdVp0Rjg0Wno2Ky92NW0xNWtqLzNWV0VIM2ZnaXBYdG1oa0RSRHh6MmwyLzdtejBQZTVHWG1qMEVwdDlSczFvSDNIRHYrcTY2MjhJZ1FWUVpHa3BxYVNuSno4WEpoK0Nzb1h5Y25KSEQ5KzNHVDUxYXRYdVhMbENxNnVyalJ1WFB3UWZYTk1uRmgwbUd6K1ZCdDkrOHpNVEVNVWhrd21ZOWV1WGV6YXRjdGsyM3IxNnRHelovRi9nS3BYcjI3UnAwZy9BQ3pLRHlVdUxvNklpQWhrTWhtdFdwbC9nTkI3RFpoTFlicDc5eTVuejU3bGhSY0tmL2dzTG4vODhRY0FiZHEwS2JRQ2o5N29yYVNDaWthaklUbzYydkQ2L1BuelFsQjV3dXpmczlmZ1V3T1lHTWptSDRUOXRYTTN5eFl2TlZwMitNQkJGczU1Wkp4NEx1S3NrYkZtL29vdFZ5OWZZZjdNT1l6L2JMSlJha1poSk1iclV2NitYcWd6WjFXcjFIVHIzZFBvZ1RjbE9abWNuQno2OU5mNW0raER5aDJkSFhuL284SEVQMHdiMDBjK0RCcjh2aUZ2L2ZMRlMyeGFGNDVjTG1QTXNCRkdEOEg2d1ZLOUJ2V3hzYlVoSmlxYW5Wdi9aUDlmZTZsVHJ5NmRYdTljckdNb0NaSFhyaHRGSnpSbzFJaDMzbmpMOEhweitDYVRiY3dabVc1YXQ4RmtvRjRZZmZyM1k4R3NlU1ErVExHTWlZb2g2ZTVkaGd6L3VLU0hVR0l5MHRNNWZmSVViNzFqR25XaTFXb05uOGZKWTdyZkRFY25SNHZwRnd0bmYwRjBWTFRodGJrdy9ZS3MrbW1seWJML3ZhZDRLb0tLSG8xR3c1bDg1VjVWS3BYaC9sZ3R1RHJIanh3bEx2WU8vZ0hHMFRwblQrdXE0dWtGdEJadFdoR1lMNFgwN0prem5EbDFtZ2FORzFLbm52bXFQcythb3djUEczMG5CVGx5OEJBYWpZYjZqUnB5NDNvazlSczI0TWpCUTRVTzhQYnQvb3ZWUDYya2ZjY09SWW9wQUw1K2ZveWRNcEdaazZjeFpjd0Vwc3ljaHJPTFM3SDZyOUZvc0pJV1B6TFN3OVBUb29GMGZncExpeW1zMGhYQTNjUkViR3h0bmxvYXJGNUV6Y295NzF1U24xUEhUeEI5TThyaStsK1cvMFJtUmliMUd0VG40dmtMS1BQeWpFU3JZNGVPa0plWFIrdjJiWEgzOUtCVis3YnMyTEtObUtob3hrd2VqOGN6bXZEVnAyMWxaV1VDdXQrWDFKUVV2bC82TFQzNzlhWnlGVjNLNS9zZkRiWjRUOUdMcEFWVGNQTFQ1N1h1eUdTRlJ5SS9Eay9qZW51YUJOcDZNS1pHRjJ5dEZEakpTeGNGL2pRUmdvcWdTRzdjdUlGY0xuL2laVTRGendjcWxjcFFjbGIvZjI1dUxrNjVVZ0t0WEZCck5VUmZqU1JOZlJ1VlNvVmFyVWF0VnFOU3FkQnF0V2cwR2tEM1FLdC8vVlpRalNmU3R4MDdkaGoycjBlajBiQm16UnBBRjUzeXVLa2RKZlZlTWRjK096dmJvaEhhL2Z2bTg2MUxnMTdBS2FvczhOYXRXOUZxdFlTRmhabWRZY3ZOelNVcFNSZHlhazVRK2Y3Nzc4bkl5T0RtelpzTUdERGdzUXh0cjE2OXlwa3paN0MxdGVXVlYxNHB0SzMrdXk2cG9ITDkrbld5czdNTnM3U25UcDJpUjQ4ZXo4VHgvMGpVRFk3dU14WFNua3ZzL1RsOS9CUU5tallxdW0wQi90aTAyU2l2dnFDZ2tuL2dlditoVjA3K1phbkpLVWJ0S3dSVU1JUXdGd3dscmhBWWdFd3U1NHVaYzVpN2FJSGhBYll3WHU3OENxM2F0Y2JKMlptdnZ2aVNxMWV1MHFQQWc5OFBYMzluR0d6bnArQ0FSUzhFNVU4SmlIdm9ZK0hpNnNvYi9kOGtJeU9kcTVldnNHdmJEZ1lOZmg4N2V6dmMzTnhZK2VQUGZMZmtHNlJTS2YwSER1QzE3bDJmeW5tNGQ5Y2VvOW5QMlF1L1lPRzNTMHExcitJT1JPNG0zTVhMeDR1SjA2ZVFsYWtUbWhRMkNxYk1tb0ZjTHVOdWdtbisvWk5rNzY2LzBLS2xWYnMyaHVnZ1BTcWwwdVI3bkR4NnZNVjlmVEQwUThONVdqQkN3eEpsVVRiMDdPa0lNakl5QUZpM2NqVnF0WnBKTXo3RHh0YUdtblYwSXRpWmYwNGJDU29hallhVHg0NVRQU1RZRURsVnAxNWRnN2lpMVdyWnMxTjN6Nm9lRXN5clhWOTdsb2RrbHB5Y0hINVp2Z0lIUndjeU04d2JsbS8vWXl0Tm00ZGhhNmNiVERWdDBZd2RXN2R6L2VvMXFnV2JUa0xzM2JXSFpZdVhVcnR1SGQ3L3NIQ3hMRDgxYTlkaXhQZ3h6SjArazZuakp2SFo3TTlOdkM3NmRldHRZV3ZMVmJiTVVkZzV0ZWFYVld4YXQ2SFU1MTN1Z3dmY3ZuVUx0VXBkckQ3bDl4S0JSeE1jaGVIZzZJaVZsWlhCUDhZU1NxV1NsY3QvUnFGUW1QalhnVTRzMmJ0ckR6Mzc5cUZHclpwRW5EN0R4Zk1YcU5ld0FWcXRsclVyVjdOcDNRYmNQVDFvSE5ZRVd6czdCbjN3SHQ3ZVh2eXkvQ2UrblAyRlJjK2MwbUR1ODNyaHBSZjVZT2lIaG1lcS9PYTFmKzNjdzhsangrblNzM2grZEZjdlhVYXVVQkJVeWZ5RWdWcXRMblg2YzNGNEd0ZmIwOFpPcGlERTBROEh1UTB5eWZPWDBpMEVGVUdoNU9YbGNldldMU3BYcnZ6VUxtekIwME90VnBPVmxVVm1aaVk1T1RsRy83S3pzOG5KeVRIeTVjaFBKYUNxd2gyMVRJSk1waWJYS2hlWlRJYU5qUTFXVmxhR3RCTzl5em5vak8ra1VpbVkzMldKU0UxTk5aaXE1bWZmdm4zRXhzYmk0ZUZCdTNhbStiQWxwYmgrS3pkdTNHRE5talZFUjBjamxVcnAxS2tUcjcvKytqTTFRTldMSUlWVnNVbElTT0RreVpOSUpCS0xBa1owZERRYWpRWm5aMmV6NXJrdnZQQUNXN2R1NWZqeDQ4VEZ4ZkhoaHgvaTRXRWFvbHNjYkcxdENRME5OWlJLenMzTnRlaWhVdG9JbGJNUHpSc3JWcXlJdGJVMVY2OWU1ZHExYTg4a1NpWEExWlVIWGlVWEtNcUVpL0g0VnZBcjFhWUx2dGFWRGw2L2FpMGJWcHRXeERBM2kxcll6S3FidTdzaE5MbWdvR0p2Yjgrd1VaOHllZlI0bG42NW1GRVR4eGJaUDJzYkc2eHRiTGh3N2p4SERoNW0zTlNKSnVXUFIwOGFaL2o3Ym1JaW4zendNWGw1ZWNVYXNFVGZqTUxOM1IxYlcxdnFOM3BVRFdIWHRoMkV0V2htR0xoV0NLakE3WmhiZkQ1L3psTXR3YXVmL2J4eFBaS3h3MGNDanlKckxFVmxGRVFta3hjYXNsNFFjNzRzWTRhYU4yWjgwcWpWYXY3Y3NwV2F0V3FoVkNvTkE3aXN6Q3lTN3lVRHVzRnBlbG82Ny9kL2g3NXZ2MVhzd1UxeEJaV3lZTy91UGZqNit4Ri9KNDZxd2RYWS9zZFc1a3lmeVlScGs2bFNyU3F1YnE0Y1BYaVl6bDFmTjJ6eno0bVRwS2VsMDZ1ditVcHovNXc0WllqR3lzeklaUE9HalhUcDJiMVV3bDlDWEh5aDY5VXFsY1UyRXFuVWNQNnQvbWtsYWZmVDZEL29mNno0MXZRMytjVFJZOFJFUmZQdWtQL2oya05maXBxMWErSGg2Y2tmRzM5anhIaGp3ODZNakF4Ky9mRm5xZ1ZYWi9Ta2NZYVM0Z0NOdzVyaUgrQnYxTDVWdXpaRzFYVWFORzdJK3g4TjVwdEZTemgyNkFnZFh6Vk9vL2hpeVVLVGRMbjFxOVp5NGV3NXBzMmRhZHlYdEF3bWpSNW50RXlabDhmOTFNSW5XL1NUTkVtSlJRdVZudDVlSnN1aW82SlJxOVM0ZTNvVUdpVzNZK3Qya2hMdlltZjNLR1V2K21ZVW96NHUyaE5wd3phZDhYaEtBY0c4SUwrdDM4aTlwQ1E2ZGVsc01LdlZFeE1WemRjTHY2SlczVHIwZnZNTlZFb2x0cmEySEQxMGhJcVZnbGcwZHdFWHoxK2dib042REIzNXFaSG5TZWR1WFhEejhDQ29VaEFhallZOU95eFBidHlLamluYVdGV3J4Y3JLaW40RlVqUlgvN3pTTUxHa3Y5ZW5QTHp2S1BQeTJMRjFPMVdyVnl0V21tRmM3QjBTRXhLcFhhOE9WaklyN3R5T3hjM0QzY2pyVHBtbmkwYVdGempIbnRmclRTQUVGVUVSUkVWRm9WYXJxVkxsMlZVdEVKUU1yVlpMZG5ZMmFXbHBaR1pta3BHUllVaEhLUmcxSVpGSXNMVzF4ZGJXRm1kblozeDhmTEMxdFVXaFVHQnRiVzMwdjBLaFFJMkdUT1dEa25mcXdzM0hQcTd3OEhEeTh2SUlEUTNsOHVYTGh1VWhJU0U0T1RuUnZYdDNpd052UzZXTjlZd2ZQNTdLbFlzMzJFbEtTbUx6NXMyRzFDTlBUMDhHRGh4WTRpbzBUd0o5bWs1aGdzcmF0V3ZSYXJVMGJkb1ViMjl2c3JPelRTcHpYYnAwQ2RCOWx1WUlDd3VqYXRXcUxGMjZsTnUzYnpOanhnd0dEeDVjS29FaU1EQ1FFU05Ha0p5Y3pKdzVjN0N6czJQbzBLRW1RbFQrYUtlU0NDcGFyWmFJQ0YxNGUvMzY5Ykd6cytQcTFhc2NPblRvMlFncUxtNDQxbnA2QStjbnlzVXRCZ1BFSjAxSlUzNktJamcwaEs2OXVyTnBYVGgvYnRuR0svbjhVaXlSazVQRHNzVkxhZG0yTlEwYUZ5NXlmYjlrbVNHRmJ0TzZjRjdzOUpKRnZ3VFFwU2pwL1NnS3psN3FVMzY4ZlgzbzNQVjFEdXo3dTBqVDZLZEpZVUpXZnJ4OWZWanlnM21qd1lLODkrRUh0R2pUQ250N3l6NHBXVmxaSFA3N1lMSDJWMUl5MHROSnZwZHM4SVBSOCtPeTcvbHgyZmVBN2h3ODlQY0JOQm9OTGRzK3ZwOVZXWk1RRjgrSkk4Zm84VVp2TnF4ZVM4TW1qYWxjdFNxTDV5M2d1eVhmTUdUNHg3UnMyNW90bTM0bkppcWFpcFdDQU5qNjJ4L1kyTnFZTmVEVWFyV3MrWGtscmRxMFlmOWZlL25uNUNuaTc4UngvZW8xaG8wZVVlSm9SSDFaYlVza0ppUmFiQ09YeTFtOWVRT2dTMlB0MWU4Ti9NemNuMVFxRmIrdStJV1FtcUdFMUFnMURQQWtFZ2tkTzczRW1sOVdFWG50dWxHcFgwZEhSeWJPbUlxcm14dW5UcHcwMmwrTE5pMEIzVDFKVDhNbWpWQ3BWSVpsOVJycXZDc3FCQWFZbU5jQytQbjdtWGlveUt5c3NMZDNNREZMdm0rZmFyTDk1VXVYemFiZ21XUEl3UGVMYkdOT0ZOYW41VldwV3RVa29qQS9CL2Z1SjkzYTJraDBjbk4zTjZvS2RmendVYTVkdVdxMlVwUzNqNC9odlN5Umw1ZEx0OTQ5VE5LbkVoTVNtVGxsT2prNU9WUVBDVVlpa1NCWEtHamNyQ21IRHh6aTVMRVRQTWpKS1RUYXIzbXJGb0JPMkxCa25BcHc0ZXc1TGxndzI5VUxLa3FsRWhzYkc1UFA2OWNmZnpaTUJIbDY2U0w2OUQ0Mk83ZnZJTzMrL1dLblBSNDVxRXMxYmRJc0RLVlN5ZlNKVTNEMzhHREN0Q21HYUV5bDZxR2dVdUFjZTE2dk40RVFWQVNGb05WcXVYSGpCajQrUG9VK2FBcWVIVXFsa3RUVVZOTFMwa2hMU3lNOVBaMjB0RFNqS0JPRlFvR0Rnd09lbnA0NE9EZ1kvdG5hMm1KalkxT3lXYWppVitsOW90eTRjWVBqeDQ4amxVcnAyN2V2b1lvUGdMKy9QK1BIajhmZDNkM2k5cGJLSCtzcHptQW5LU21KclZ1M2N2VG9VVU9aemc0ZE90Q3RXN2ZIU29GNUhQVEdxLzcrL21iWG56NTltZ3NYTGlDVHllaldyUnVabVpuTW1ER0QwTkJRK3ZidGErajNtVE02bzlEUVVGTVRPejBoSVNHTUd6ZU9oUXNYa3BLU3d2ejU4K25Ycng5dDI3WXRWZDl0Ykd5NGYvOCtOMi9lSkR3OG5ONjlqVU9tODRjWGwwUlF1WERoZ2tGb2F0aXdJZmIyOXF4ZHU1YVRKMC9Tdlh2M0VwZXZGancvOU9yM0JtZFBSMkJqVTNSMUNwVkt4YUs1ODBtN2Y1OVdiZHR3N05BUjdpVWw0V3ZtV3Zsenl6Yk9uejFIaDVjN3N2dlBuUncrY0pEamg0OHlaZFowcytsRmx5NWNKRG5wSG0rOHBTc2wvT0VuUXdHZDE4dWVIYnQ0NS8xQjJObmJZMnRuUzZVcWxWbitqYzZzdDFjL3k5VVduamI1U3dQSDM0bmorNitYOGQ2UUR3eUMydUVEQjFuenl5cVQ3ZFJxbmFoWmNHYTBZNmVYdVJNYmEwaVRzY1RUcXZqZzdPTEN5dkJIa1ZGcGFXbDhOT2ovR0R6c0k1cTNhbWxZSG5YakpscXQxa2gwS1VoWnBPNlVobzNyTnVEcDdVWHRlblVNVVdFdDI3VGlYbEtTUVZSL3FkTXJiTnU4aGZDMTZ4a3hialFScDg5dzZjSkZ1dmJxWWJaNnlWODdkM1A3MW0yR2p4bkovci8yMHFaOVc2UlNLYXQvL3BXWms2Y3hkc3JFUWsyakMyS3Vvb3FlaFhQbTQrcm14b0QzM2pHN1ByK28zcVZuZHh3Y0hUaDNKc0trWGZpYTljVGZpVE5jZC9sNTZkVk8vTDV4TTk4dCtZWlpDK1laaVFLVnExYmhmbXBxaVlSY1BmTysraEw3eXBYTWlpbWdTd0VzR0tGeUwra2VDbXVGU1lSWVJscUd5ZmExNjlaaDlXL3JTOVNueU91UnhOeU1NbHZhMlJ6WHIxd0RkSlhUQ2lNck94djdBbW5FVHM1T1JxSkNRbHc4MTY1Y05Tdk0rRlh3Wi8rZXZZVlcxM3ZsdGM0NHV6Z2JHU1BIMzRsajJvUXBhTFVhay9ZdnZmb0tCL2J1eDhIUmdTa3pweG5FUW5PY09uNFNkdzkzS2xXcGJISnQ2NzI2V3JadHpiQlJuMXJZd3lPeXM3Sk5mZ09VZVhsb3RWcER4S090blIwdXJxN0UzbzRsSXlPRDhEWHJDYWtSU29QR1JmdE1xbFZxZG0zZmlWd3VwM21ybHNqbGNvWjhNcFRaVTJjd1k5SlVKbjgrRFJ0YkcvSnlkV2xSQlo4MW4rZnI3V21UcmNyalZzNDlnNGRLSlh2VHFLeXlSQWdxQW9za0pDU1FsWlZGdmVmRXNLdzhrcFdWUlhKeU12ZnUzU001T1ptMHREU0RRYXBDb2NEWjJabWdvQ0NjbloxeGRuYkcwZEd4ekFiN1R4TDlnUCtsbDE3Q3o4OVVRUzhxL2FSZ2FlT1NjUFBtVGZiczJjT3BVNmVNL0Z1MFdpMjdkKzltOSs3ZGhXNHZsVXI1N3J2dlN2MytsdEJxdFlaSUhVc1JZK3ZYNng3UTJyVnJoNGVIQnhFUkVkeS9mNStEQnc4U0ZSWEZrQ0ZEeU03T0ppNHVEcGxNVnVTMTdlZm54N2h4NC9qeXl5K0ppNHZqMTE5L1JhRlEwTHo1bzFLYythdjVGSWE5dlQwZmZQQUJjK2JNWWRldVhRUUdCaElXRm1aWW4xOVFLY25zdnY3N0NBNE9OZ2hwRFJzMjVNU0pFL3o1NTUvMDY5ZXYyUHNTbEI1ek9lY2w4Ukl3aDB3bVkrYUN1Y1ZLcTdzZGM0dC9UdWhLUHM2YU9oMjVYSTZIcHljOSt4b0xkMWN1WFdibDhwL28zcWNYTHE2NjJkS0owNmN3N3BOUnpKc3hpNG5UcDVvOEpPcG4vUFVsYU50MmFBK0ExRXJLbmgyN2FONjZwU0VNSEhTK0ZEdTM3YUJMeis3UHhmMDRQaTZlOHhIbml2VTU1anlNYXJTMXRlVkJqbkYwWW5FaVg1NldXQ0dSU0l3RytnOGU1QUFnazh1TWx2Y2IwSit1dmJxYmJIL2plaVJMNWk4eWxPZCszcmx4UFpLLy85ckh3UDk3RnduR2t5QmRlejQ2UG05Zkg5cTgwSTU5dS8vaStKR2ovTHJpRjV4ZG5NMStCaW5KeWF6ODhTZGF0VzFOUU1WSG5uamRldmRFclZhejd0YzF6Sm82dmRDU3NRVXByR3JLd2puenNiV3pMVlpsbFlJZUpYb3VuRHZQYit2RGFkK3hnOWwwQ2p0N08zcS8rUVlydnYyQm43NWZ6cURCeHRFY0xxNnVqNm9sZmZFbEo0K2RZUGJDTC9DcllDcTAzb3FPWWNyWUNWUUlEQ0NnQ00vQWtSOE50N2l1T05lSlBoS2pKSncrY1lyTjRadU1xcHRaUXF2VmN2SzRycnBaN2JwMUMyMmJsWm41V0lhdWxhdFdZYytPWGNSRVJ4c01XUXZpN21FOEFYYmw0bVhtenBoRlhtNHUwK2JPWk13d1k2R2dla2d3TldyWDVQcVZhMFZXSWx2MTB5L2taR2V6N09mbFJzczFHZzAvZjdjY2UzdDcvdmZld0dJZFMxcGFHcTRGSW9Cekh0NEg3ZXdlcGVSVXFsS0o2MWV2OGVPeTc4bkp6bWJnQis4VmEvOTdkKzhoTlNXRnRpKzBONXp6ZGVyVlplaklUMWd3ZXg1elo4eGsvR2VURFdib0JkT2puL2ZyN1dseUsrY2VjeTc5RGtCTjV3Qm0xREdmMGxoV0NFRkZZSkhJeUVqczdlM3g5ZlV0NjY2VUN6UWFEZmZ2M3plSUovZnUzZVBCQTkyTlhDYVQ0ZWJtUm1ob0tHNXVicmptdUZPTEFBQWdBRWxFUVZTNHVCamxXejRObHQvY3k4M011NmkxR3ZwVmJFR2dYZWs4TkVwRCsvYnR1WHo1TWwyNkZGNkc3MG1SbTV2TFAvLzh3Lzc5KzdsNTgxRzZrcXVycTBXL0QzT1UxT0MySkVSSFI1T1ZsWVZjTHFkaXZtb04rYWxSb3dZUkVSRzgvcm91bjc1ZXZYcU1HemVPWmN1V0VSc2J5L1RwMHczWGM5MjZkWXMwdHdYZFp6QjI3RmdXTFZwRVRrNE9qUm9acDFKNGUzdWJSRDFwdFZvU0V4Tk45bFc1Y21WNjlPakIrdlhyK2VXWFh3Z01ERFFJWnZyMEM2RFlSc014TVRHRzlLWDhrVFB0MjdmbnhJa1RIRHg0a0JkZmZGR1VlMzhHNURkRVBYYm9DR3RYcmpaYWR1YmtQL3o4dzRvUzc3ZWdDS0EzQWl5NHZHS2xJRDc4ZENqZVBqNTQrM2pqNnVabU9DKzNiZDRDNkR3RjVrNmZSWENOVUhyMjdXM0l0M2QxYzJQTTVBbE1HaldPOExYcjZmTldYOE4rTDErOFpEQWJ0TEcxNGNDKy9ZWjErdEsweHc0Zk5jeHFCZ1lGOGNycm5WazBkejY3dHYxWlpDblJaOEdaVS84Z2tVaUlpWTdCeThmMGVzMVBVdUpkckdSV09EbzVrWnViaDF3dU4ycS84TnNsSmlrTm9QTnRLVzZxMGVPZ1ZxdTVsM1NQbTVHUkFPemJ2WmVEK3c0UWYrY08vUWIwcDI3RCtqZzQyQnNOVnUrbnByTDZwNVY0ZW5reFlrTGh1ZjlxbFpyVlA2K2taOS9lWmlNOG5oVTVPVG00ZWJqendrc3ZjdU82NWJLcUFHLytyeituanA5ay9zeTVhTFZhUGhrejBpUTFTNlBSOE5VWEMxR3IxTHpSMzdRcVRNKytmY2pLektKYWNQVm5ZdVpkSE83RXhySmc1bHk4Zkx3TEhSQy8zTGtUUnc4ZFpzZlc3VGc0T2hwZHYva1orTUY3WEwxOGhabFRwakZ0N2t6YzhrVzVYcjU0aWJuVForTHM3TUtvQ2VNc3pyeS8zcjJyenRORUltRlF2a0YwVEZRMEl6OGF6b2VmRHFYdEMrMk50c25JeUdEYXVFazRPaGxIZWc5OG83L0JjTGdrRkJTcXpZbVkvNXc0UlhMU1BUeTl2UWl1WWRuWFE2MVdrNTJWaldQbDBrZWhoOVRRUmJwZU9uZkJvcUJTa0pUa1pIS3lzeGs5YVR5VnE1cmY1cDMzMzJYTXNCRXNtYitJYVhNK055dEF4ZCtKSS9iV2JUcDFNVFZXM3JaNUM3ZGliakY0MkVlR1ZLTWpCdyt6ZWNOR3BzeWFialo5TVRFK251QWF4cEc3dW1vK1lKZXZMSHpOMnJVNWMrbzBoL1lmNExYdVhReCtXZm1yY0JVa0t6T1R0U3RYSVpQSjZOblBXQXdJYTltY3Q5NTVtOFNFUkt5c3JBenArZ1Y5d0o0bVQvcDZLMjhJUVVWZ2xzek1UQklTRXFoVHA4NXo4K1A2WDBPajBaQ1VsTVRkdTNlNWQrOGVxYW1waGxsNk96czd2THk4Y0hkM3g4UERBMmRuNTJmK1BVUmxKbkVwVFJlNm1xMDJkV1YvbXJpNXVURnk1TWluYm9RY0d4dkxYMy85eGNtVEo0M0VLNVZLaFZRcVpkNjhlU1hhWDFIZUxZV2gwV2pZdVhNblZhdFdOZXZQc20vZlBnRHExS2xqY2RiN3RkZGVJelEwMUVoc3ExaXhJcE1tVGVMYmI3L2w0c1dMQnNHb2Rldmlld3pZMmRreFlzUUkwdFBUVGQ1NzZ0U3BKaEVsU3FYU1l1VEtpeSsrU0VSRUJOZXVYV1Bac21WTW5EaFI1OWVUejVDMk9PZTZWcXRsMVNwZHlvS1BqNDlSV2ZlcVZhc1NFaExDbFN0WCtQWFhYL25razZMTjlRU1BSLzVCdGo1YXc4UERBNjBXRk5ZS0RtVDhEVkRpRUdHdFZzdnN6ejdIenM0V3VVSmhLRmZzNDJjczlFdWxVcE9CVEVGMi83a0RSeWRIUm93YmJTTElWS3BTbVpFVHh4cVZzTXg5OElCbGk1Zmk3T0pNdDE0OUFQanFpNFVtKzEzK3phT0l0TzU5ZXRIbnJiNzh0ajZjdGIrdW9VbnpNTHk4aTIvOCtpVG8yck03emk0dWFMVmFkbTdkenE3dE8vRDA4bUxlakZsVUNBeWdlKytlVkFnTU1FblArZjdYRlJ3N2RBUm5aeGRXLzdTU0xqMjdHM0x1OVZpcTVQUDBLL3pzWWVQYURTVGZ1MmNVelJZVmVZTUtnUUhVcUYyTFNsVXFzM1RCWXVKaTcvRFJpR0ZVclY0TmxVckZGNS9QSVRzcm14bno1eFNhdnB3WW44REN1Zk9KdkhhZHNKYk55NlNTaFo2YXRXc3hkTVFueFlwaWNISjJwa2F0bWh3L2NoUUhSd2VUQVNIb3ltTmZPSGVlTjk5NTI2eUJLY0NBWXM3aVB3dnUzSTVsK1RmZm85YW9HVFZ4SElrSmlTWW1xZm1GaGU5Vy9zajRUOGNRdm1ZZHJxNnVKaWF5QVBZT0RveWRNcEhKWXlZd1ljUllSazBhUzhXZ0lMWnMyc3phbGF1cEVCakFoR21UTGM3ZTYyblV0QW16UDV1QlNxbGswT0Qza2Nsa2JQbnRkNnl0cldrYzF0U2t2YU9qSS9PV21ONDNaaTZZaXpwZnRhcWIxMitRbnBaT3ZVYjF6Yjd2MXQvK1lNK09YVVZXODFLcjFheGJxZnR0ZksxYmwwSi9Uek1mQ2pwT3pzNkY3dE1TV3EyV2dJcUJlSHA1Y3V6d1VTTUIrY0s1ODJ4WXZaWUI3dzAwRVZxYXQyNUpoY0FBQW9QTVR3NEJCRld1UlBjK1BRbGZzNTZGY3hjd1lyenBmZnZvb1NNQU5HdlIzR2g1WW53Q2ExZXVvbTZEZXJUdjJNR3czTjdlbnFnYk4xbTJhSW1Kc1dwV1ZoWkpkNVBvOFBKTHh2dEswRTBPT2VXcmdLUlBwL1FQcUVEZnR4K1ZxMS96eXlwdVJjY3dZZHBrQ3JKa3dXTFMwOUxwMnF1SFdUUHcxM3M4TXRIT0h5bjRMSGdhMTF0NVF3Z3FBclBjdUhFREt5c3JLbGtvNlNVb0hibTV1Y1RIeHhNZkgwOUNRZ0lxbFFxSlJJS3JxeXVWSzFmR3c4TURkM2YzWjNZVGZaNTVGcCtCVkNybCtQSGo1T1hsVWFsU0pabzFhMGJUcGswWk5tellVMy92L055NGNZT1ZLMWNTR3h2TCsrK2JobENtcEtRWVRISHIxS2xqY1QrdXJxNDBidHpZWkxtZG5SM0RoZzFqMHFSSkpDWW1VcVZLRldyV0xGbm91MEtoS0hXbG4veElKQkxlZWVjZHBreVpRbEpTRWpkdjNpUWtKTVJRU3JHNDZUNEhEaHd3aUVOZHVuUXhlZERxMXEwYnMyYk40dUxGaXh3K2ZKZ1dMVm84ZHQvTE83bTV1WnlQMEZWVXlzdkxLektkNVZ6RVdlWk9uMlY0SFZJejFPVDcxZWZVNnczK0NpS1JTRWlNVHlEdXpoMjBXaTF5dVp3bXpaclMvc1VYTEw1dlJrWUdONi9mNEdaa3BGR0VXYzgzZXRPOVYwOGNITTFIWnRWcjhHZ2dvOVZxK1hyUkV1Smk3L0RwdUZFR2o0SDhzOEVIOXUzbnF5OFc4djJ2SzR4U2ZnRGVIZkovVEJremdVVnpGekJsMW5RVUNnWG5JczZ5L3RjMWZESjJsRWtJZkdtNUZSMERQRXFaeTg3S3BsNmpCdXpjOWllSDl2L04zY1M3dk55NUUvOTdmeEJSTjI2eU9Yd1RYODFmaUorL1AzMzY5MFdyMVJvR1hDNnVydnh6NGhSK0ZmdzVzTzl2enA2SllNcXM2VVlpaExsS1A1WjRrc2RyWjIrUHI3OHZUWm8xeFQrZ0FrN096c3liTVl1Qmc5K2pkYnUyaG5adE83VG4yNitXTW5Ia1dMcjE3a2xLY2pMWHJseGw5S1J4QkZZMFRlTlFxM1NmMitXTGx6aTQvMiswV3ZpL2o0ZVVTa3g1a3NjcmtVaW9VYnZvZS9TRG5BZDh2ZkFyamg4NWlxK2ZIL0Z4Y1V3WU1acmhZMFlhSWdjQWZQMzlxQjRTekd2RmpKaDZ2VWUzWXFXV1BDMlNFcE40OENDSGNWTW5FVmd4a0l5TURFT1o5Zk1SWnpsMitLamhOZWlpektiTW5NYjNYMzlMcS9adExPNjNRbUFBVTJkTlo5YlVHWXovZERSZVh0N0V4OFVSMXJJNVE0WjlWS3lvcExvTjZqRnE0amdXeko3SHRjdFhhTkNrTVgvL3RZOWUvZDRvMUxTNUlBVkY0ZStXZk1PMXkxZHg4M0NqV1V2VDN5dDlSS201Q0xIOGJGaTlqdWlvYVB3clZLRER5eDBMYmF1dnpxTlBmelNIVXFrazkrR0UwL1kvdGhJZkYwLzhuVHZFM1lrak9EU0VZYU0rcFZXN3RteGF0NEdia1RjTUVTZXh0MjV6NmZ4Rmd4OUlRU3lKS1hHeGQvaGwrUXE2OU94T3IzNXZjRFB5SmllT0h1UHpTWi94eWRoUlJ2ZnZvNGNPNCtMcWFoU0ZvMUtwV0RSdkFRcHJoWWtQU04wRzllalk2V1YyYmQvQjNsMTdqTVNXaStjdUFGQXR1RHJIRGgvbHdZTWNGQXBydG16YWpGUXFOUnhYMHQwa3ZsbjBGYUFUcFBLbmhpY2wzdVhldzJxTStWbjEwMHBPSFQ5QnBTcVZpeFhSY2YrK3JnS1V2V1B4ejZmSDRXbGRiK1VKSWFnSVROQm9OTVRFeEZDaFFvWG5Jdi83MzA1YVdocng4ZkhFeGNXUm5Ld3JzMlpqWTBOQVFBQitmbjU0ZVhtSmt0UlBtSWtUSnhhNnZubno1blRxMUFrL1B6K0dEaDJLdTd1N1NWcEkvZ2lJcDBWMmRqWWJOMjdrd0lFRE90TXphMnV6TTZnYk5td3dESmgrLy8xM1ErcFhTVGgyN0pnaERhZDdkOVA4K21lSnA2Y243N3p6RGhVcVZEQ2tJT2tGbGVMY2MrTGk0Z2dQRHdkMDVybm1SS1FxVmFvUUZoYkdzV1BIV0xWcUZZR0JnUVFFQkR6Qm95aGY1T2JtTW52cURHNUczc0ROM1owdlozL0J4eU9HVTZOMlRaT0gxb0NLZ1hUcThocWhOV3Z5Zng4UFFhVlNZV2RuUitPd0prYnQ5dTMraTJXTGwxS3hVaEFIOS8yTnM0c0wvZDUrMDJSV3ZxZ1pXWUNMNXkvd2UvZ21ZcUppU0hsNG43VzF0ZFdsNnRqb3hObUN1ZkdGY2ZYU0ZZNGVQRXluMXp1Ykhkd0FhQjRhdUpxYkFRNnRXWU91dlhydzIvcHdGczFkd0tpSlkxRXBsVVJIUlRQdWs1R01uVHF4Mk9IeGx0aXpZeGZmTDEyR1hDN241KzkvWk16a0NTeWFPNTl6RVdmeDhmT2xjVmhUT3J6Y0VmOEEzUUNzU3JXcWpCZzNtdHN4dDFqMzZ4cVd6RjlFMVdyVkRCRUx0NkpqT0hzbWdqR1RKK0RyNTh2VWNaT1lQbUVLbjgyZVlSaG9saVRsNTBrZWIxaUxab1MxYUdaNGJja2N0MG16cGdTSEJyTnM4VkxDMTZ3RG9GT1gxMmpVdEluWjl0ZXY2WXc3WTIvZEpxaHlKVDRkTndxRnd0cFFpaGtlaVZYNWx4WEUzY1A5aVgrL1JYSDE4aFdXTGxoTWZGd2NEUm8zWXVUNDBlemN2b05mZmxqQmxERVQ2TlRsTlhyMjdZMjl2VDFObXpjak9EU2syT21VY3JuY1NQek1IeFVFbVBqcldFS3IxUmJaMXB3SmJyMUc5V25ldW9YaG1uVjBkRFJFVkQxNDhJQmpoNCthUkZqNStQa3lhY2JVUXQ4ck5TV1ZpSDlPSTVGS1VLdlV4TWZGSVpGSWNIUjBKQ0Urb2RpbHpoczBic2lRNFIremNNNFgzSXE1aFVRaVFhdlZjTzNLVlNwWHJWS3FaN3FSRThZeWJkd2tGczZaajBxcG9sVTc0NEdxdGhoVkFnN3MzYyttZFJ1UUt4UU1IZlZKa1JNVXB4NzZyQlNzOXZMTDhoVkVYcjNPM2NSRVVwSlRETjU5Szc3OUFZVkNnWSt2RDVVcVZ6YVVrSCs1Y3llMmJmNkRINzcrbHVseloyRWxzK0ptNUEya1VpbVZLaGMrTWF2ZmQzcGFHajk4L1MxN2R1eENKcGZUNmZYT1NLVlNSbzRmemR6cHM0ZzRmWVlSSHc3anpmLzFwMVc3TnNUZmlTUDZaaFF2dnZLUzRSNmNrNTNONGkrK0pQTGFkY1pNbm1BNGY1UktKUm5wNmFTbnBWT25mbDMyN2Y2TEZkLzlRSzI2dFEwUmhFY1BIY2JHMW9hUW1xR3MvV1VWZjJ6U2llZFNxWlErYi9YRHhkV1Z1Tmc3VEo4NGxmUzBkSHIyN1VQNG1uVnMzckNSUGc4TnkrUHYzREc2UDJxMVd0Yjhzb3JOR3piaTZ1YktxQWxqaXp3MzFHbzErM2Z2QmFEQ3cyZVdmK3YxVnA0UW96aUJDZkh4OGVUbTVoSVVGRlRXWGZsWG9rL2xpWXVMSXo0K25xeUg1bEl1TGk2RWhvYmk1K2VIcTZ1clNLVjZpaFRsWlpLZW5tNzQyMUxwWUsxV2EwaXplUm9jUFhxVTlldlhHM0tvNjlhdHk1dHZ2bWtpbEJ3OGVKQ1RKM1ZsSDcyOHZMaDc5eTd6NTg5bjlPalJPQmN6VFBmZXZYdXNXYk1HMEpWRWZoYmxoSXVpb0FoUzNBaVZ6TXhNdnZycUszSnljbEFvRkF3WU1NQmkyemZlZUlNTEZ5NlFtWm5Ka2lWTEdEdDJyS2o2VTBybVRwL0Z4Zk1YR0QxcEhNNHVMa3lmT0pXUDN2MkFwczNEOEsvZ3o5NWRlN0N5c3RMOWsxbFJzM1pOTHB3N2o0MnRMU3FWa3J5OFBQN2V1eCtWVWtuZEJ2WEp5OHZqbTBWTENBNE5ZZkxNYVd6N2ZRdXJmMXJKMzMvdG8ySGpSbmo3NmtxNlc4bXNrTWxreUdReXJLeXNrRWdrNU9YbGtaZVhoekpQU1Y1ZUxubDVTb0pEZ3JseThUS2h0V3JTdWV2cjFLaGRrMHBWS2lPVlNnMGVLanUyYkRNNkpvMUdRLzlCL3pOWjdoOFFRTzE2ZFpnMDR6TnExYTF0V0g3eC9BWERRRk9qMFhCZzMzNWtNcGxKaFF3OWZkOStrOHlNREVNSjN3YU5HL0haN0JuTW5ES05xV01tTW1iS0JHcldybFdxNzJQN0gxdFo4ZTBQaExWb1J2Yyt2ZmhzL0dRK0dmd1JqWm8yNGExM0JoQlFNUkFyS3l0U2tsTU1zOUJhclFhTlZvdEdyYWJOQzIycFdhY1dWeTVkUnE2UTQram94TGRmZlkyWGp6Y05HamRFSXBFd1plWTBKb3djeSt6UFBtZlM1NThCSlV2NWVaTEhXeEtjWFZ3WU0za0N1Ly9jeVlydmxyUDd6NTM0K3ZueWN1ZE9KbTNQbmRGRlhMVjlvVDN2Zi9RQlVpc3Izbmk5aDluOUZsVTU2RmtkYjBweU11dCtYY08rM1graDFXcnAwck1iL1FiMFJ5cVYwcm5yNi9oWHFNQlg4eGV5OWJmZitYdlBYbDdxM0lsT3I3OWFZdVBSMUpSVUZBbzVDbXRyamh6UWxYcVZ5WFQzNS80OWkxZkJLdjVPWEpGdGYxcS95bXhrUjBrRVVFc29sVXB1WEkvazRybnpSUHh6aHF1WHI2RFZhZ21wRWNyLzNodUlqNThmdjYzYndGODdkN1A3ejUyNGU3aFR1MTVkS2xldFFzVktRWGg2ZXVMcTdtWVlCTjlOVE9UczZRZ08vMzJRU3hjdTR1cm14cXRkT25QNTRpVTJiOWhFK0pyMVdNbXM4SzlRQVI5Zlh6dzhQWEJ5ZHNMZXdRRnJhMnZrY2psZVB0NW1xd2M1T2pveTZmTnBUSnN3R1R0N2U5THVweUdUV1dGamE4dURuQnd1WDdoVWFBVE5uMXUyc2VMYkg1QktwUXdmL2FtSk44bjhtWFBJeTh2RHhkVVZPenM3N3QrL3o1RURoMUFvRkRScEhtYlVOdmxlTW5jVEUvRVBDS0J4c3pEOC9mM3dxK0NQcjc4L0hwNGVKcyt2cm02dTlCdndGaXUrVzg3c3oyYlF0WGNQVGgwN1FaVnFWWXYwQWJuN01LVm16NDVkU0NRUzJuZnN3QnY5K3htaS91UUtCZU0rbThUSzVUK3g3ZmN0L0xWck44MWF0ZURRd3hMdFRacy9FbG8zclF2bjFQR1R5T1Z5Vmk3L2lXKy9Xa3BXWnBiaCtTSS9TcVdTcFFzV00zWDJERktTVXpoMjZBZ3QyclJDTHBmVHMyOXYyci9VQVpWU2hadTdHNDVPVHB3N0U4R0MyVitRbDV2THlBbGphTkM0RVRGUjBXeGFGNDZQcnk4aE5VSzVmZnMyWVMxMTZVZnBhZWtzVzd5VWs4ZU80K3JteXNRWm41bWsyOFhGM21IcGw0dHhjWFhGeGxaWGhmUGE1YXZFeDhWUnBWcFZRd3JxditWNks4OElRVVZnUW5SME5QYjI5c0xJc1lRa0p5Y1RGUlZGYkd3c1NxVVNxVlNLbDVjWHdjSEIrUHI2WWxlR0JuZmxqUjkrK09HeDkxR2FhajJGZWFqazVPUVkvbDZ3WUFIUjBkRUFPRHM3MDY5ZlB5TVBFRDJuVDU5bTVjcVZBSFRzMkpGT25UcngrZWVmazVpWXlKZGZmc21vVWFPS0RESE96TXpreXkrLzFKa2N1cm54NXB1bWhvVFBBM29QbThKTWdCODhlTURTcFV0SmVoaFMrL2JiYnhkNm4zSndjR0RRb0VFc1hyeVk1T1JrNXN5Wnc4aVJJNTlJNmxKNXc4UFRnN2ZlZWRzdzAvL0ZraS81YmYxR3pwNkpZTyt1UFVaaHo0VWhrVWo0dW1WemZQeDhxUlpjblpFVHhpS1h5K25hc3p0MTZ0ZGw1OVkvdVh6eEVzZVBIa09abDJkVUV0NFNGUUlEZUtOL1AxYXMrN1hRR2ZqbHk3NHZWaC9idnRDZTJ2WHFVTHVlY1hyZGxrMmJEWldFOUhUdDFjUGlqS05FSXVIOWo0eTloS3BVcThxVW1kT1pPbTRTRzlldUwvV0FXNnZSRWxxekJrTkhmWXBjTG1mZTRnVnNXTE9PazhkT2tKRlBNQzRLS3lzcmxxLzVoUTFyMW5IdHlsWEdUSjVnR0N6NUIxUmc3SlFKWERwLzBYQ01KVW41Z1NkM3ZLWGh4VmRlb21yMWFzeWZOWmZsMzN5SGc2TWpMZHNZVjhEbzFhOFBYajVldEduZjdtR1VnZFpzdWREaThyU1A5OUQrQTN5OWFBbkt2RHc4dlR3WlBPeGprL08wZnFNR0xGeTJoQitYZmMvaEF3ZjUrNis5WnNXa29naGZ1NDVkMjNZWUxhc1dyUFAzeWgvKy83aVV4UGk5dU54TFNtTGVqTm5FUkVjYjByb3FWZ3FpeHh1OWFOVzJqVkdWbjJHalJ6RGd2WUVjMm4rQTQwZVBjWEQvMyt6ZnM5ZXd2a216TUpxMkNPUFhIMzhtTlNVVmlVUkM5WkJnUGhqNklhM2F0a2F1VVBCNmoyNDh5SG5BNVl1WGlMeDJqVnZSTWNUSHhYUHgzSG5EcEpxZThaK1orbXZvY1hKMll1N2lCVWlsVXRhdVhNM0d0Y2FsbGZPbnFPUW5KaXFhbjcvL0VSdGJXejRaTTlJUU9aSWZoYlUxSjQ0ZU43cFhlL3Q0TS9DRDk0d01lZ0dHang1UjRrbS9UbDFlSXpNemkvQTE2NGc0cmF2VTJLOWoveUszaTd4K0hZREtWYXJ3M2tjZlVMVzZxWWVjVkNwbHdIc0RhZEk4aklEQVFPUnlPUWYyN2NmZTNwNWFkUjZKM2krODlDSVIvNXpHeGRVVkYxZFhuRjJkY1hGeHdjbkZHU2RuWjV5Y25YQjJkc0hKMlltdkYzN0ZvZjBIMlAzblRtS2lvMUdwVkhUcTBoblFsVWIyei9mTW5uWS9qUzltemtVcWtUQisybVREZTM3NHljZE1IVHVSSlFzV0dkcldxYStybnFpUEZnd01xc2pZS1JQeDlESjlWdkh3OGlUcXhrMGpVMzVyR3h1YXRXekJPLy8zcnVFN2VONnZONEVRVkFRRmVQRGdBZkh4OFlTR2hvb0lpbUtRazVORFRFd00wZEhSWkdSa0lKVks4ZmYzSnlBZ0FHOXZiNUhLSXpDZ0x3VU5PdEZTSXBIUXVuVnJldmJzYWRZdlp1L2V2YXhkdXhhTlJrTndjREE5ZS9iVXpUd05IODZzV2JPSWpZMWwwYUpGakJ3NTBtS2FUSFoyTm9zV0xTSXhNUkc1WE03Ly9kLy9QYmYrUEZrV3lnVHFTVTlQWitIQ2hkeTZkUXZRQ1V6NXl5NWJvbmJ0Mm5UdDJwWGZmdnVOZS9mdU1XdldMTjU3N3oyTGtVa0M4N3c5Nkg5R2tSaGUzdDc4MzhkRERLL1ZLalZLcFJLbFNvbEtxVVNsVWlPUmdBUUpFcWtFaVVTS1ZDcEJhbVZsU0d1Yk5tZW1rVWx0NVNwVkdEek10RktNU3FWQ3BWUVp4QlVyS3lsUzZjTi9ENk5pZE12Tml5bXZkbjJOVjd1YVZvRW9LZjBIL1k4WFgza1pyVlkzSVBIMjhURXFQMXRjQW9NcU1tM081N2g3bGw3WWU3SFRTN1J1MzhZUTBlWHA3Y1dRNFI4RHV0K2x2TnhjVkVvVmFvMGF0VnFOVnFORnE5VWF3dXRCSi9qSVpETHM3ZTE1NWJWTzJOcmEwcWlwY2VSWVNJMVFJeStPMGxUNWVSTEhXeEM1UWtGWWkyWjRlcGszV05WVHFVcGw1aTVhd1BZL3R0S2lkVXVUOVJLSnhNak1XQ0tSR01waWw1YW5jYng2R2pWdFFtREZRT28zYWtqWG50MHN6djQ3T1RzeGZNd0lPblhwakV3dXc5bkZOSnJScjRJL2prNldEVmhyMTZsRFFsd0NhTFhJNUhJYU5HNW9NRjB0R1A3L3BORGRKNlFtcGFKTGlvZW5KL1VhTnFCU2xjcUUxQXlsZHAwNmhYNGZMcTZ1ZE83V2hjN2R1cEQ3NEFIWHIxNGpKaXFHTzdHeDlIMzdUUlRXMWx5OWRJV3ExYXRScjJGOXM3UDVOclkyMUcvVXdFVE1VT2Jsa1pHUlFVNTJEcmw1dVVXbWd1bjl3Sm8yRDBNaUFhMFdKQkx3OWZPeldCSzNZcVVnaG84WlNlV3FsUzJhWUg4OFlqZ2ZqeGorTUxvdkQ2bFVhakhpcGJUUC83M2ZmSVBtclZvUWNmb01YdDVlTkdsbS9CdnQ1Kzlua3NyVXZGVkxNdEl6ZVBHVmw0cE1TUXV0V2NQdzk4anhZNGk3RTJmMEcrTGo1MnZXQU5nYy8zdHZJSDcrZnJScDM1YUUrQVEwYW8zRjc4Ylp4Wm5SRThmaTZlV0Z0NitQWWJtOWd3UFQ1czFpdytxMVhMNXdpY1poVFF6K1N4OE0rNGhkMjNmUXUxOGZpK2JTQ29XQzFaczNvTlZxVVNxVmh0VHZnanp2MTVzQUpOcjh2NjZDY3MrMWE5YzRlL1lzblRwMUtwRzVWbmxDbzlFUUZ4ZEhkSFEwQ1FrSmFMVmEzTnpjQ0FvS0lpQWc0RC9qT3pQeDNEb3VwdDBHWUV5TkxvUTQraFd4eFNOY0x0d2t4cjF3cC95UzhPNjc3eUtUeVZpMmJGbWg3ZDUvLzMwMEdzMWpSNmk4Kys2N3BZNVFNYmRkYm00dW8wZVBOb2dHUGo0K0RCZ3d3R3cxbjh6TVRGYXRXbVZJODZsWnN5WWZmdmloMFhsMS9mcDE1cytmajBxbG9uYnQybno4OGNjbXBxejM3dDFqMGFKRnhNZkhJNVZLR1R4NE1QWHJtNjhla0wvL0FMTm56eTR5aXFPNEZZMksrMTJzWDcrZVhidDIwYUJCQTRZTUdXSzA3dmJ0MjN6OTlkZUd5SlJXclZyeDl0dHZsK2loYjkyNmRlemV2UnZRUFN5Kzhzb3J2UHJxcTQ4OVcxTXhPWjM3dFlxWGQxL1d1UDY0aGRTQmp5OHNDTW9uV1ZsWjJOblptYjN1dEZvdDJkblo0cmxCSUJEOEs4bHYwQzE0K3BUMGVlUlc5ajFXeHh6R1NpS2xzb01YZ3lvL252QmRHaVNGbkNCaStseGdSRlJVRkY1ZVh1S2h5QXozNzk4bk9qcWFtSmdZOHZMeXNMR3hvWHIxNmdRRkJSbVZVeFA4TjlCb05FV2EyeFlYYTJ0cjJyVnJ4OWF0VytuUW9RTTlldlF3OFFyUmFyVWNQSGlRVFpzMmtabVpDVUN6WnMwWU1HQ0FTYVJUdFdyVjZOKy9QeXRXck9EOCtmUDg5Tk5QdlBQT080YUhnUXNYTHZEamp6K1NucDZPbFpVVjc3enpUcEZpU21teGRPNm5tMGs3U0VoSTRPN2R1M2g0ZU9EazVJUzF0VFVhalliejU4K3pmLzkrUUZmbVdZOWFyV2JidG0xczI3Yk5ZSXJZdm4xNyt2YnRXK0lIbno1OStxQlFLTmkyYlJ0YXJaYnQyN2R6K1BCaEJnNGNXT0tLUndKQmVhU3c1d0tKUkNLZUd3UUN3YjhXSWFZODN3VGFlVEEydEFzT2NodGtrdUtaYXo5TGhLQWlNSkNTa2tKNmVyb0loYytIVnFzbE5qYVdxMWV2a3BxcXk1MzE4L01qS0NnSUh4OGZrNmlBL3hLRHFyUWpYWmxEampxUFFOdnk2VGxSbExsdFNYajk5ZGVwVXFVS3RXdlhObGwzOXV4WndzUERpWStQQjNRRGw3ZmVlc3RzOVJvOUxWcTBJRFkybHQyN2Q1T2VubzVhclVhajBiQjI3Vm9PSERnQTZNb2xEeGt5NUtsZTAzUG16REVSaDVSS0pZTUhEelpwbTVLU3d1TEZpeTN1eThIQmdUWnRIb1VEWDd4NGtULysrQVBRcFhQMDdkdVh0bTNibHJxdjNicDF3OS9mbjU5Ly9wbmMzRnhzYlcyRitiWkFJQkFJQkFLQm9OUUlRVVZnSURvNkdwbE1ocisvZjlHTi8rT28xV3Fpb3FLNGR1MGFXVmxaMk52YlU3ZHVYU3BXckZodURKMHEyWHVoMHFySlZCYXZYTnQvalNkdFNpdVZTczJLS2FBcm81MlltSWhNSnFOTm16YTgrdXFyeFlwNjZ0V3JGMjV1YnJSdjN4NHJLeXMwR2cxMzcrcXFiVlN0V3BXQkF3ZmlWWVRId05OQUlwR1k5V3J4OC9QRHpzNk9CdzhlR0JuajJkcmFVcTFhTlhyMjdJbERQcCtPT25YcTBMbHpaODZkTzhmQWdRT3BZTWE3b2FRMGFkS0VxbFdyRWg0ZVR0ZXVYY1dzdWtBZ0VBZ0VBb0dnMUFnUEZRR2dFeEMyYk5sQ2hRb1ZhTlNvVVZsM3A4ekl5OHNqTWpLU3lNaEljbk56Y1hWMUpTUWtCSDkvLzNJWkRsaGFRZVZKZTZqb0I5OUZSUVFWdDExUjdOKy9INmxVU3V2V3JaL0pkZ0RuenAwaklDRGdzY3Y2cHFhbWN1clVLVHAwNkZEaWMzYk1tREVBeFNvdm5KcWFDbERxL3FwVUtrTWFUMkVpcGQ1STgzbU5CaE1lS2dLQlFDQVFDQVRGcDdUUEkyV1o4aU04VkFSRkVoY1hoMUtwTExmaDcxbFpXVnk3ZG8yb3FDalVhalUrUGo0RUJ3ZVh5ZXkrd0pUaURxYWYxS0M3dEdrbGo1T09VcWRPbmFJYkZRTlhWMWRlZlBIRlVtMDdaODZjRXIzUDR5Q1R5WXBWQlVzaWtaUkxNVk1nRUFnRUFvRkE4SHlZMGhhR0VGUUVnTTZNMXNIQm9jaktIdjgxN3QrL3o5V3JWN2w5VzFmTkpqQXdrT0RnWUp5ZFRVc01samVpc3U0YWVhall5ZjRiMVlzRUFvRkFJQkFJQkFMQnY0TnNkUjVYMCtNQW5zc3l6MEpRRVpDZG5VMWlZaUsxYXRVcTY2NDhNN0t5c3JodzRRSzNidDFDSnBOUnRXcFZxbGV2anAyZFhWbDM3YmxoK1kxOXBTNmJMQkFJQkFLQlFDQVFDQVQvZFlTZ0lqQkVaK1F2Vi9wZkpTOHZqOHVYTHhNWkdRbEFjSEF3SVNFaEtCUWkra0lnRUFnRUFvRkFJQkFJQk1WSENDb0NidCsramFlbjUzODZPa09qMFJBWkdjbmx5NWZKeThzak1EQ1EyclZyLzZlUFdTQVFDQVFDZ1VBZ0VBZ0VUdzhocUpSek1qTXpTVTFOcFVHREJtWGRsYWVDVnF2bDl1M2JYTGh3Z2F5c0xMeTh2S2hUcDg1akcyb0tCQUxCdnhIWEh5eDlRSU1BQUNBQVNVUkJWTGVVZFJjRUFvRkFJQkFJL2pNSVFhV2NjL3YyYlNRU0NmNysvbVhkbFNkT1VsSVNaOCtlSlRVMUZXZG5aMXExYW9XUGowOVpkMHNnRUFqS0JGRXlXU0FRQ0FRQ2dlREpJZ1NWY280KzNjZkd4cWFzdS9MRXlNM05KU0lpZ2x1M2JtRmpZME9qUm8wSUNnb1NwVmNGQW9GQUlCQUlCQUtCUVBERUVJSktPU1k5UFoyMHREUWFObXhZMWwxNVlzVEV4QkFSRVlGU3FTUTBOSlNRa0JCa01uR2FDd1FDZ1VBZ0VBZ0VBb0hneVNKR211V1kvMUs2VDFaV0ZxZFBueVloSVFGWFYxY2FOV3FFaTR0TFdYZExJQkFJQkFLQlFDQVFDQVNsSk5EV2d6RTF1bUJycGNCSmJsdlczVEZCQ0NybG1OdTNiK1B0N1kyMXRYVlpkNlhVYUxWYUlpTWpPWC8rUEFCMTY5YWxXclZxSXIzbkNWREp3Uk10V3RSYURYWldvcXkwUUNBUUNBUUNnVUFnZUxiWXlSU0VPUHJoSUxkQkpyRXE2KzZZSUFTVmNrcGFXaG9aR1JtRWhJU1VkVmRLVFZwYUdxZE9uU0lsSlFWdmIyOGFObXlJdmIxOVdYZnJQOE9neXUxUmFkVmtLaCtVZFZjRUFvRkFJQkFJQkFLQjRMbERDQ3JsbE51M2J5T1ZTdkh6OHl2cnJwUVlqVWJENWN1WHVYejVNbks1bk1hTkd4TVVGRlRXM1JJSUJBS0JRQ0FRQ0FRQ1FUbENDQ3JsRkgyNmowTHg3MHJseU03TzV0aXhZeVFuSjFPaFFnWHExNi8vbjZwUUpCQUlCQUtCUUNBUUNBUUNIZG1xUEc3bDNETjRxRlN5OXlyckxoa2hCSlZ5U0dwcUtwbVptZFNvVWFPc3UxSWk0dUxpT0hueUpHcTFXa1NsUE9kb3BWSWtXaTFhNFdVaitBOGowV3JSU3NVNUxoQUlCQUtCUVBDMHVKVnpqem1YZmdlZ3BuTUFNK3IwS2VNZUdTTUVsWEpJYkd6c3Z5cmRSNlBSY083Y09hNWZ2NDZ6c3pOaFlXRTRPVG1WZGJmKzh5eS91WmVibVhkUmF6WDBxOWlDUUR1UFltK3JVY2hRcURYa3lwNC80eWlCNEVtaFVHdlFLT1JsM1EyQlFDQVFDQVFDUVJraEJKVnl5SjA3ZC9EeDhVRXVmLzRIQXBtWm1Sdzdkb3pVMUZRcVY2NU12WHIxc0xJU2cvUm5RVlJtRXBmU1lnSElWdWVWYUZ1bGt6ME82VmxDVUJIOHAzSElWYUowRWtiWUFvRkFJQkFJQk9VVklhaVVNekl5TXNqSXlDQTRPTGlzdTFJa3QyL2Y1dFNwVXdDRWhZVVJFQkJReGowU0ZKZGNkeGNjVXpQSVVxcDVJQmVpaXVDL2g0MVNqWjFhUTRhN1MxbDNSU0FRQ0FRQ2dVQlFSZ2hCcFp3UkZ4Y0hnSyt2YnhuM3hESWFqWVl6Wjg1dzgrWk5YRjFkQ1FzTHc4SEJvYXk3SlNnQldpc0oyUlU4OFloSjVKNkRyUkJWQlA4cGJKUnFQREp6eUs3b2pkWktlS2dJQkFLQlFDQVFsRmVFb0ZMT2lJdUx3OTNkL2JtdGpKT1hsOGVSSTBkSVNrcWlXclZxMUtsVEI2bFVXdGJkRXBRQ2xiMHRPUlc5OFl4TklqdFBTcWExbkR3cnFUQ3FGZndya1dpMUtOUWFISEtWMktrMVpGZjBSbVZ2VzliZEVnZ0VBb0ZBSUJDVUlVSlFLVWZrNXVhU25KeE1yVnExeXJvclpzbkl5T0RRb1VOa1oyZUxLajcvRVZUMnRtUlVEY0E2K1Q2ZTZWbEk4NVJJTk5xeTdwWkFVR0swVWdrYWhSeWxrejBaN2k0aU1rVWdFQWdFQW9GQUlBU1Y4a1I4ZkR4YXJmYTVyTzZUbEpURWtTTkhBR2pkdWpXZW5wNWwzQ1BCazBKckplR0JseXNQdkZ6THVpc0NnVUFnRUFnRUFvRkE4TVFRZ2tvNUlpNHVEZ2NIaCtldTVIQjBkRFQvL1BNUGRuWjJ0R3paRWtkSHg3THVra0FnRUFnRUFvRkFJQkFJeWhnN0t3WEJUbjVZU2FSVWNuaitKdDJGb0ZKT1VLdlZKQ1FrVUtWS2xiTHVpZ0d0VnN2Rml4ZTVmUGt5bnA2ZU5HL2VISVZDVWRiZEVnZ0VBb0ZBSUJBSUJBTEJjMENnblFkalE3dmdJTGRCSm5uK0NsMElRYVdjY1BmdVhkUnE5WE9UN3FOV3F6bHg0Z1N4c2JFRUJRWFJzR0ZEWVQ3N25ER29TanZTbFRua3FQTUl0UFVvNis0SUJBS0JRQ0FRQ0FRQ3dYT0ZFRlRLQ1hGeGNTZ1VDanc4eW41Z3JGS3BPSFRvRUVsSlNkU3VYWnVRa0pDeTdwTEFESlhzdlZCcDFXUXFINVIxVndRQ2dVQWdFQWdFQW9IZ3VVTUlLdVVBclZaTFhGd2N2cjYrU01xNFpLMVNxZVRBZ2Y5bjc4N2pvNnJ2L1krL1o4bE9FcklNQ2NHWUVDQWtZUWtnUzJSUkJFbFZTcW1XcTFkL0xsZXJ0YmJlYXIzVzIwdHRxNzIyV3F1MXZTN1Vja1Z0cXhYYlcrcUNDNHVBSUlTZGdFSVNJQ1Fra0lUc2dTd3prNW41L1VGSmlRbEpKZ3VUbVhrOUh3OGZEK2FjNy9JWlJpZkhkODc1Zmo5VmJXMnRwaytmcnFTa0pJL1dBd0FBQUFCQWJ4Q28rSUhhMmxxMXRMUjQvSEVmcTlXcVR6LzlWUFgxOWNyS3l0SWxsMXppMFhvQUFBQUFBSVBYOGFZcXZWbjhtVXdHbzFLR0ROTTNVK1o1dXFSMkNGVDhRRmxabVF3R2crTGk0anhXUTB0TGl6Nzk5Rk9kUG4xYU0yZk85SGk0Zys0ZGF6elZiZzJWVURNTEJnTUFBQUM0ZUpvY051VTNuSlFrR2VUWnB5MDZRNkRpQjhyTHl4VWJHNnVBZ0FDUHpOL2MzS3hObXphcHFhbEpzMmZQOW1pd2c1NTc1ZWdHZlZGZklrbjZ6NHpGU2dzbkJBTUFBQUNBYzloV3hjZlpiRGJWMXRZcVBqN2VJL00zTmpacXc0WU5hbTV1MXB3NWN3aFRBQUFBQUFBK2dUdFVmTnlwVTZma2NyazhFbVNjT1hOR0d6ZHVWR3RycTY2NDRnckZ4TVJjOUJvQUFBQUFBQmdJQkNvK3JyeThYRUZCUVJvNmRPaEZuZmZjbWlrT2gwTlhYbm1sb3FLaUx1cjhBQUFBQUFBTUpBSVZIMWRlWHE2NHVMaUx1bDJ5eldiVHA1OStxcGFXRnNJVUgvSExnKzlvUWZ3RTNaSTB1OTN4TjR1MzZIaFRkWmQ5YjBtYXBVdERZOXRlbjF1cHV5dVhoc1l3RjNNeEYzTXhGM014RjNNeEYzTXhsNy9QMVZqVlpYdFBJMUR4WVEwTkRXcHVicjZvNjZjNEhBNXQyYkpGcDArZjFxeFpzM2pNeDRlVU5OWEliRFIxT0hadTFlMExzVHBiMi9Xek9sdTc3V09RZ2JtWWk3bVlpN21ZaTdtWWk3bVlpN244ZkM2allYQXYrMHFnNHNQS3k4c2w2YUt0bitKME9yVjE2MVpWVjFjckt5dkxZd3Zob24rTWk3eWtiWmNmU1RJWmpCcGlEbTdYeHRTREw3Z1FVMkM3ZmlHbTdyZGZaaTdtWWk3bVlpN21ZaTdtWWk3bVlpN21Tb3Y0NTA2ajR5SXY2YmIveFdad3VWd3VUeGVCZ2JGNTgyYTF0TFJvd1lJRkF6Nlh5K1hTamgwN2RQejRjVTJaTWtXalJvMGE4RGt4c0Z5U2pwNHBWNHZETGtrS013ZHBaTml3ZG0yT05aNVNZNnUxeTNGR2hnMVRtRG1vN1hWanExWEhHazkxMlllNW1JdTVtSXU1bUl1NW1JdTVtSXU1bU92Y1hNR21BSTBhRXErTHQ1REZQeG02V0QrRFFNVkhPUndPdmZQT094b3pab3dtVEpndzRQUHQyN2RQaHc4ZjF2ang0NVdlbmo3Zzh3RUFBQUFBTU5DNkNsUUc5d05KNkxXcXFpbzVISTZMOHJoUFhsNmVEaDgrckRGanhoQ21BQUFBQUFEOEFvR0tqeW92TDVmWmJGWnNiR3ozamZ2Z3hJa1RPbkRnZ0JJVEU1V1ptVG1nY3dFQUFBQUFNRmdRcVBpb2lvb0tXU3dXR1kwRDl4SFgxOWRyeDQ0ZGlvNk8xclJwMHk3cTFzd0FBQUFBQUhnU2dZb1BzdGxzcXErdjE3Qmh3N3B2M0V0V3ExVmJ0bXlSMld6V3pKa3paVEtadXU4RUFBQUFBSUNQSUZEeFFaV1ZsWklraThVeUlPTTduVTV0MjdaTkxTMHRtalZybGtKQ1FnWmtIZ0FBQUFBQUJpc0NGUjkwNnRRcEJRUUVhT2pRb1FNeS90NjllMVZaV2FtcFU2Y3FPanA2UU9ZQUFBQUFBR0F3STFEeFFaV1ZsWXFOalIyUU5VMk9IajJxd3NKQ2pSMDdWa2xKU2YwK1BnQUFBQUFBM29CQXhjZFlyZFlCV3orbHNySlNlL2Z1Vlh4OHZDWk1tTkR2NHdNQUFBQUE0QzBJVkh6TVFLMmZZclZhdFgzN2RvV0ZoU2tySzRzZGZRQUFBQUFBZm8xQXhjZFVWbFlPeVBvcE8zZnVsTlZxVlZaV2xnSUNBdnAxYkFBQUFBQUF2QTJCaW84WmlQVlRDZ29LVkZaV3Bva1RKeW9xS3FyZnhnVUFBQUFBd0ZzUnFQaVFjK3VuOU9malByVzF0VHB3NElBU0VoSTBac3lZZmhzWEFBQUFBQUJ2UnFEaVEvcDcvUlM3M2E2Y25Cd0ZCUVZwMnJScC9USW1BQUFBQUFDK2dFREZoMVJXVnNwc052ZmJZem03ZCs5V1kyT2pac3lZb2NEQXdINFpFd0FBQUFBQVgwQ2c0a1A2Yy8yVW9xSWlsWlNVS0NNam85OTNEQUlBQUFBQXdOc1JxUGdJdTkydSt2cDZ4Y2JHOW5tc3BxWW03ZDI3VnhhTFJlbnA2ZjFRSFFBQUFBQUF2b1ZBeFVmVTFOUklrbUppWXZvODFwNDllK1J5dVRSMTZ0UiszUzBJQUFBQUFBQmZRYURpSTZxcnEyVXdHQlFkSGQybmNZcUxpMVZXVnFZSkV5Wm95SkFoL1ZRZEFBQUFBQUMraFVERlIxUlZWU2t5TWxKbXM3blhZN1MwdEdqdjNyMktqWTNWNk5Hais3RTZBQUFBQUFCOEM0R0tEM0M1WEtxcHFlbno0ejU3OXV5UjArbmtVUjhBQUFBQUFMcEJvT0lER2hvYVpMZmIrN1FnYlVsSmlVNmNPS0Z4NDhZcFBEeThINnNEQUFBQUFNRDNFS2o0Z09ycWFrbTlYNURXYXJWcTc5NjlpbzZPVm1wcWFuK1dCZ0FBQUFDQVR5SlE4UUhWMWRVS0RnNVdXRmhZci9vZk9IQkFkcnRkMDZaTjQxRWZBQUFBQUFCNmdFREZCMVJYVi9mNjdwU2FtaG9kTzNaTXFhbXBpb2lJNk9mS0FBQUFBQUR3VFFRcVhzNXF0ZXIwNmRPOUNsUmNMcGYyN05tamtKQVFwYWVuRDBCMUFBQUFBQUQ0SmdJVkwzZHUvWlRlTEVoYlZGU2sydHBhWldabTltbTdaUUFBQUFBQS9BMkJpcGVycmEyVndXRFEwS0ZEM2VwbnM5bTBmLzkrV1N3V0pTWW1EbEIxQUFBQUFBRDRKZ0lWTDFkYlc2dkl5RWlaVENhMytuM3h4UmV5MisyYVBIbnlBRlVHQUFBQUFJRHZJbER4Y2pVMU5ZcUtpbktyVDExZG5ZNGVQYXJSbzBjck1qSnlnQ29EQUFBQUFNQjNFYWg0c2FhbUpsbXRWa1ZIUjd2Vkx6YzNWNEdCZ1JvM2J0d0FWUVlBQUFBQWdHOGpVUEZpdGJXMWt1VFdIU29WRlJVNmRlcVVNakl5RkJBUU1GQ2xBUUFBQUFEZzB3aFV2RmhOVFkyTVJtT1BIOXR4dVZ6YXYzKy93c0xDbEpLU01zRFZBUUFBQUFEZ3V3aFV2Tmk1QldtTnhwNTlqQ1VsSmFxcnE5UDQ4ZU43M0FjQUFBQUFBSFRFLzFWN3NkcmEyaDZ2bitKME92WDU1NTlyNk5DaGJKTU1BQUFBQUVBZm1UMWRBSHFuc2JGUk5wdXR4K3VuRkJZV3FyR3hVWFBtekpIQllCamc2Z0FBd0dEWDNDcXRLYlJyWDRWVGxVMU9XUjJlcnNoL0Jaa2tTNmhSaytLTXlrNEpVQWhYNkFEZ0ZmaTY5bEkxTlRXU2VyWWdiV3RycXc0ZVBDaUx4YUw0K1BpQkxnMEFBQXh5aDZxY2V2MkFUUm14SnQwM0pWQXhvUWFaK0gyTHh6aGRVdGtacDlZWE9mVDQ1aGJkTVNGUTZiSGNTQTRBZ3gyQmlwZXFyYTJWeVdSU1JFUkV0MjJQSERraXE5V3FDUk1tWElUS0FBREFZSGFveXFrVisyMTZKQ3RJbGxCU2xNSEFhSkJHaEJ0MSt3U2pLcHZNZWpySHFyc3lBNVVlUTZnQ0FJTVozOUplcXI2K1hoRVJFZDB1THR2YTJxcUNnZ0xGeDhjckppYm1JbFVIQUFBR28rWlc2ZlVEaENtRG1TWFVvRWV5Z3ZUNmZwdWFXejFkRFFDZ0t3UXFYcXErdnI1SDJ5VWZPM1pNVnF0VjZlbnBGNkVxQUFBd21LMHB0Q3NqMWtTWU1zaFpRZzNLaURWcFRhSGQwNlVBQUxwQW9PS0ZiRGFibXB1YnV3MVVuRTZuOHZQelpiRllGQnNiZTVHcUF3QUFnOVcrQ3FldVNqSjV1Z3owd05ValRjbzk1ZlIwR1FDQUxoQ29lS0g2K25wSjZqWlFLU29xVW5OenN6SXlNaTVHV1FBQVlKQ3JiSEpxUkRpWGY5NGdQc3lvVTQwRUtnQXdtUEVUMVF2MUpGQnhPcDNLeTh0VGRIUzBoZzBiZHJGS0F3QUFnNWpWY1hZQlZBeCtSb1BZeWhvQUJqa0NGUzlVWDErdm9LQWdCUWNIWDdCTlNVbUpHaHNidVRzRkFBQUFBSUFCUUtEaWhYcXlJRzFlWHA2R0RoMnE0Y09IWDZTcUFBQUFBQUR3SHdRcVhzYmxjblVicUZSVVZLaWhvVUdwcWFrWHNUSUFBQUFBQVB3SGdZcVhhV3BxVW10cmE1ZUJ5dUhEaHhVY0hLekV4TVNMV0JrQUFBQUFBUDdEN09rQytrT1R3NlozU25kcVIvVVJsYmZVcWNWaDkzUkpBeXRlZXJPMFdDcnRvczFRYWNWbitSZXRwTTRFbXdJVUh6eFUwMk5HYS9FbDB4UnFDdlJvUFFBQTRPS29xNnVUSkEwZE9yUkg3WThjT2FMbzZHaEZSMGYzV3cyNXVia3ltODNLeU1pUXdYQjJKZDVObXpiSmFyVXFPenU3MytZQkFQZ3ZydzlVY3V1SzlXTEJ4NnEwTm5pNkZIeEppOE91b3NaS0ZUVldha1BGRi9wdTZsZVVPVFRKMDJVQkFJQmUyckZqaHo3NDRBTTkvUERER2pKa1NLZHR6cHc1b3p2dnZGTVRKMDdVNDQ4LzN1MllMcGRMUC8vNXoyVTJtL1g3My85ZUJvTkJKMDZjVUVGQlFZOXFtanQzYmx0Z2NyNlhYMzVaNWVYbGV2dnR0MlUybStWeXViUnMyVEpaTEJhM0E1V1hYbnBKcTFhdGNxdVBKSzFkdTlidFBnQUE3K0hWZ1VwdVhiRWVPL0FYVDVlQkhxaTBOdWl4QTMvUjR4TnUxTVNobDNxNkhBQUEwQXVuVDUvVzl1M2JkZDk5OStueHh4OVhYRnljYW1wcU9yUzc4c29ydFhyMWFxMWR1MVpwYVdrZHpwLy9XUExHalJ0VldscXF4eDU3ckMwWTJiVnJsMTU0NFlVZTFUUjc5bXdGQkFTME8zYnExQ2tkUG54WTExMTNuY3ptczVlN2h3NGRVblYxdFc2NjZhWWV2OTh2KytFUGY5aWpkdXZXcmRPdVhidDZQUThBd0R0NGJhRFM1TERweFlLUFBWMEczUFJDd1VmNnpXWC94dU0vQUFCNG9mbno1eXNtSmtZLytjbFA5TUFERCtpR0cyN1FtMisrZWNIMlR6LzlkS2ZIejkyNTRYQTQ5SWMvL0VFVEowN1VyRm16MnM0dlhyeFlpeGN2MWdNUFBOQTIzL21zVnF1Kys5M3Zhdmp3NFIzQ0ZPbHNTQ05KVjE5OWRkdXgxYXRYU3pwN1I4ejY5ZXU3ZkoveDhmRWFOMjVjaCtQejU4L3ZzdDg1K2ZuNUJDb0E0QWU4TmxCNXAzUW5qL2w0b1Vwcmc5NHAzYW1iazJaMTN4Z0FBQXc2a3laTjB0TlBQNjJkTzNjcU5qWlcwdG13SWpDdysxK1cvTzF2ZjlPeVpjdmFYcTlldlZvblRwelFvNDgrS2trcUt5dlQ4T0hEMjg0LytPQ0R1di8rKy9XblAvMUp0OTU2cXlTcHBhVkZqei8rdUpxYW12VFFRdzkxT3MrSEgzNm94TVJFVFpnd1FaTFUwTkRRRnJLY1AvK0Z6SjgvdjlOQUJRQ0E4M2x0b0xLaitvaW5TMEF2N2FnK1FxQUNBSUFYUzB0TFUxcGFtajc1NUJORlJVV3B2cjVlTFMwdDNmWUxEUTFWWEZ5Y0pLbTJ0bGF2dnZxcUZpMWFwRkdqUnFtMHRGVDMzSE9QbGl4Wm9tOSs4NXVTcEpFalIycnAwcVY2NG9rblZGRlJvUVVMRnVqNTU1OVhjM096bm5ubUdVVkZSWFdZSXpjM1Y2V2xwVnF5WkVuYnNaVXJWOHB1dDJ2NTh1VktUazdXZ2dVTGROTk5OK251dSsvdXA3OFJBSUEvOHRwQXBieWx6dE1sb0pmNDdBQUE2QituYlM1OWNMUlZ1UlVPVlRXNTVPcEJuM2NQMi9XMU1SMGZrK25PMGFOSDlkeHp6K25lZSs5dHUvTmozcng1bWpkdm52NzNmLzlYSzFldTdIYU10V3ZYNnBwcnJwRWsvZnJYdjFad2NMRHV1dXN1T1oxT3ZmRENDektaVEZxNGNHRzdQak5uenRTLy91dS82azkvK3BNKyt1Z2pSVVpHNnJlLy9hMFNFaEk2bmVPdHQ5NlNKSmxNSmtsU1ZWV1Yzbm5uSGMyWk0wZkp5Y2x1disvejJXeTJIclZ6T3AxOW1nY0E0QjI4TmxEeCthMlJmUmlmSFFBQWZiZW4zS0UvZm01WHE5T2xrVU9ObWhSblVuQTNWM2J2SFc3VjJHaFRyK2FycWFsUmVYbTUvdU0vL2tOZi9lcFg5YTF2ZlV2QndjR1NwTHZ2dnJ2ZDNSN3IxNi9YVTA4OWRjRmRicHFhbXJSanh3NjVYQzU5NHh2ZmtNUGhrQ1RkZSsrOWlvK1BWM2w1dWI3NDRndnQzYnRYTzNic1VHMXRyVkpUVTVXV2xxWVBQdmhBZDk5OXQ4YU5HNmNKRXlabzVNaVJ1dXl5eXhRV0ZxYTh2THdPYTVjOC8venpzdHZ0dXUyMjIzcjF2cy8zNWJBSEFPRGZ2RFpRQVFBQThGZDd5aDFhdHNlbXFjTk51bVZjZ01JRE8yNGIzSm4zRHJkcWJJeXhWM05PbXpaTnk1Y3YxOU5QUDYzMzNudFBFeWRPMU55NWM5dkNrODRzV0xDZ3c3RzFhOWNxTkRSVVM1Y3VWWGg0dUl4R294NTk5RkdOSERsU045eHdnOWF1WGR1Mm1LM0paTkswYWRPMGVQRmlUWjA2VlpKMDQ0MDM2bTkvKzV2V3IxK3YzTnhjR1kxRy9mV3ZmNVVrdmZMS0t3b0lDSkRkZnZhWE40V0ZoZHE2ZGF1dXYvNzZEbmVuRkJjWGQ3bzRiVWhJaUdiT25ObnVXR0ppb2laUG5xeHJyNzIyUjM5WGh3NGRVbEZSVVkvYUFnQzhGNEVLQUFDQUZ6bHRjK2xQbjlzMWRiaEo5MDYrdUx2bVJVVkY2UmUvK0lVKy8venp0c2QremxtK2ZIbmJZemJidG0zVDh1WEx0V0xGaXJielc3WnNhZmY2eWl1dmxLUzJNT2FSUng2UjBXalUzTGx6dFczYk5rMmVQRmx6NXN6UjBLRkRKZjF6UWR1MWE5ZnF2dnZ1MDdlKzlTMGRPSEJBcGFXbENnOFAxOGFORzdWdjN6N2RlZWVkZXZYVlZ5VkpLU2twV3JwMHFXYk1tTkhodmVUazVDZ25KNmZEOFlTRWhBNkJ5cUpGaTdSbzBhSWUvejFkZGRWVlBXNExBUEJlQkNvQUFBQmU1SU9qcmJJN1hicGxuUHZyb1BRSGc4SFFJVXlSenQ3RmNTNVFLU2dvYUR0MlRreE1USWMrbjMzMm1kYXZYNi92ZnZlN2JXMERBZ0k2YkpQY0daUEpwRW1USm1uU3BFbVNwTTJiTjJ2TW1ERzY4Y1liMndJVjZjTGhSazhXcFMwc0xOU1JJeGZlQ0NFN085dXRkZ0FBMzBLZ0FnQUE0RVZ5S3h3YU9kVFk0OGQ4QnNLNzc3NnJLNis4VXBHUmtXM0h6aTAyZTc3T0h2azVwNnlzVE04ODg0eW1UcDJxR1RObWFNZU9IVHArL0xnbVRweW8xTlRVQy9iOTh2RzVjK2ZxUnovNmtXNisrV2FGaG9iS2JPNi95OXR0MjdicHRkZGV1K0Q1YzBGSlQ5c0JBSHdMZ1FvQUFJQVhxV3B5YVZKYzd4YVc3UThsSlNWNi92bm5WVk5UbzMvN3QzOXJPKzd1SXorLys5M3ZkT2JNR2UzZXZWdTMzMzU3Mi9Gemp3QTk4TUFEN2ViZHUzZXZQdjMwMHc3SHorMzJNM3IwNlA1NWc1MzQ4dUs2Yjd6eFJxY0JTay9iQVFCOEE0RUtBQUNBRjNGSjNlN21NNURPclRzeWUvYnNkc2ZkZmVSbnpKZ3hhbXBxVWxKU2twS1RrNVdVbEtURXhNUzJOVk8rK3RXdnRtdHZzOW4wNmFlZmRqamVXeXRYcnJ6Z1ZzOXZ2dm1tTEJaTHY4d0RBUEJkQkNvQUFBRG9zWnljSE1YRnhYVzRJOFRkUjM1dXZmVlczWHJycloyZU8zVG9VSWRqRlJVVkZ6dzNkdXhZR1kzdTdWNlVsWldsdVhQbmRub3VJaUxDcmJFQUFQNkpRQVVBQUFBOVVsTlRvODgvLzF5TEZ5OXVPNWFRa0tCcnI3MVdTNVlzVVVORGc4ckt5cFNXbGlaSmNybGN5cy9QVjFwYW1vcUtpclJ6NTg0TGpuM3k1RWtkT25SSWNYRngrdjczdjMvQmR0LzczdmM2SEZ1MWFwV0dEQm5pMW50SlNrclMvUG56M2VvREFNRDVDRlFBQUFEUUk1OTg4b21jVG1lN2JZWFQwOU9WbXBxcTFhdFg2L1hYWDVmWmJOYUtGU3NVRmhhbWRldlc2ZW1ubjFaR1JvWnV2dmxtUGZUUVE1SWtxOVdxWGJ0MjZjaVJJeW9vS0ZCK2ZyN3E2K3NsblYwNzVYZS8rMTJIdWRldlg2Ky8vT1V2blo0TERRMGRvSGQ4bHMxbWEvZmE0WEFNNkh3QUFPOUFvQUlBQUlBZVdiZHVuWVlNR2RLMmJiTE5adE82ZGV2MDV6Ly9XUlVWRlpvM2I1N3V1ZWNlaFlXRlNaS3V2dnBxUlVSRTZJOS8vS04rL09NZmE4eVlNYnJ0dHR1VW1abXBKNTU0UWc2SFF5TkhqdFJWVjEybGpJd01wYWVuS3o0K3Z0TzVjM056SlVtalJvMjZPRy8yUEFzWEx1eFJ1NjRlY1FJQStCNENGUUFBQUhUTFpyTXBQajVlbzBhTmFsdDhkdE9tVFhydXVlYzBaY29VUGZyb294bzdkbXlIZnRPblQ5ZjA2ZE8xWmNzV3ZmTEtLMXE1Y3FVdXYveHkvZktYdjlUSWtTTVZIaDUrc2QrSzI1WXZYOTd1OWVyVnEvWDN2Lys5UTd2emR6R1NwUGZlZTArclZxMGEwTm9BQUo1RG9BSUFBSUJ1QlFZRzZySEhIcFBMNVdvN3RtREJBaVVuSjJ2TW1ESGQ5cDg5ZTdZdXYveHlOVFEwU0pJbVRwem8xdnlYWG5wcGo5Yzh5YzdPVm1wcWFxL1BuNU9jbkt5NWMrY3FPVG01M2ZGSmt5YXBycTZ1UTd2emR6V1NwTXpNVE5YVzF2YW9aZ0NBOXpHNHp2K3A2RVd1My95TXAwdEFINnlhODdDblN3QUF3Q3ZkODBHekZvMHg2MnRqQW5yVmQvbDFJUU5RRlFZQ254Y0FlSjdCWURCYzZKeDcrOHNCQUFBQUFBQ0FRQVVBQUFBQUFNQmRCQ29BQUFBQUFBQnVJbEFCQUFBQUFBQndFNEVLQUFDQW53Z3lTVTZ2M0k3QS83UTZ6MzVlQUlEQmkwQUZBQURBVDFoQ2phcHNJbEh4QnZWV2w0YUZjYWtPQUlNWjM5SUFBQUIrWWxLY1VSOFh0bnE2RFBUQTZpT3R5aHpHcFRvQURHWjhTd01BQVBpSjdKUUFIYXh5cUxqZTZlbFMwSVhpZXFjT1ZqbjBsWlFBVDVjQ0FPZ0NnUW9BQUlDZkNERkxkMHdJMUF1N2JZUXFnMVJ4dlZNdjdMYnBqb21CQ2paN3Vob0FRRmY0bWdZQUFQQWo2YkZHM1RVeFVNdjIySlFSYTlMQzBXWkZCaGxrNXRkc0h1TjBTWFV0THIxL3BGVUhxeHk2S3pOUTZURjhJQUF3MkJHb0FBQUErSm4wV0tOK09pZFlhd3J0ZW5HM1RhY2FuYkk2UEYyVi93b3lTY1BDak1vY2R2WnpDZUVLSFFDOEFsL1hBQUFBZmlqRUxDMU9EZERpVkU5WEFnQ0FkK0plUWdBQUFBQUFBRGNScUFBQUFBQUFBTGlKUUFVQUFBQUFBTUJOcktIU0Q3Sml4aWd5TUZRZmwrVmV0RGt6SWk5UlNWTzFUdHViM2VvM00vYnNnOUpORHB2MjFSWU5RR1VBQUFBQUFQZytBcFUraUF1TzFNUHBpelI2U0x3Y0xxZnlHMDZxcUxGeXdPYzFHZ3o2ei9URkNqTUg2YjBUdS9YNnNVMDk3dnVEOUs5SmtrNDAxK2orWFNzR3FrUUFBQUFBQUh3YWovejBRWlgxdEVLTWdaSWtrOEdvZjArOVJpYkR3UCtWcGtXTVVFUkFpRXdHbytyc2pRTStId0FBQUFBQWFJOUFwUThjTHFkZUtmeWs3WFhLa0RndEduSFpnTTg3UFhwMDI1OTMxeHdiOFBrQUFBQUFBRUI3QkNwOXRMZTJTSHZQVzR2a3BrdG5LaVlvZkVEbm5CNHpTcEpVMFZLdjBxYnFBWjBMQUFBQUFBQjBSS0RTRDE0L3RsRXV1U1NkZmZRbkkyTEVnTTJWRkJhcjRTRlJrcVE5dGR5ZEFnQUFBQUNBSjdBb2JUOG9icXpTK3ZMUEpVa3JqMjlWbGZYMGdNMlZIWi9aOXVkdFZRVUROZzhBQUFBQUFMZ3dBcFYvZUdIcVhmMHl6bU1UL3FYWGZSL05mVXQxOXFZTG5nOHlCbWp1c0F4SlVwMnRVWi9YbGZSNkxnQUFBQUFBMEhzRUt2OHdJaVRhMHlYSVpEUjFlWDYyWmF4Q3pVR1NwTStxOHVXU1M2dm1QTnlydVVhRVJMdlZkOG1XWDh2aGN2WnFMZ0FBTVBnMHQwcHJDdTNhVitGVVpaTlRWb2VuSy9KZlFTYkpFbXJVcERpanNsTUNGTUlWT2dCNEJiNnV2VWoyOEg4KzdyTzVNcytEbFFBQUFHOTJxTXFwMXcvWWxCRnIwbjFUQWhVVGFwREo0T21xL0pmVEpaV2RjV3A5a1VPUGIyN1JIUk1DbFI3TFVvY0FNTmdScVB6RDladWY2WFhmOCsvMGVHalBIM1NzOFZSL2xOVE91TWhMbEJvK3ZPMTFRY05KU2RLSjVwcHUrOFlGUjhwc01Nbmhjc3BrNlBqRHVhS2xYcTJ1cm44dGRXN1JYUUFBNE4wT1ZUbTFZcjlOajJRRnlSSktpaklZR0EzU2lIQ2picDlnVkdXVFdVL25XSFZYWnFEU1l3aFZBR0F3STFEeEVqY256V3IzK2x5OGNmK3VGVjMyRzJJTzFtdFozNUYwZGxlZ2FkSC8zSEo1YUdDb2dvd0JldTNZUnVWVUhlNzNtZ0VBd09EUzNDcTlmb0F3WlRDemhCcjBTRmFRbnQxdTFVL25CUFA0RHdBTVlzVGVYbURpMEVzMUxqS3hWMzFuVzlMYTdrclpmbDVvMHVweTZJdjZVa25Tek5peGZTOFNBQUFNZW1zSzdjcUlOUkdtREhLV1VJTXlZazFhVTJqM2RDa0FnQzRRcUhpQkw5K2Q0bzV6dXdJNVhTN3RyRG5hN2x4dWJaRWthV3AwaWdLTi9Qb0RBQUJmdDYvQ3FhdVN1bDRFSDRQRDFTTk55ajNGaGdBQU1KZ1JxQXh5TTJKR0t5MWlSSy82VmpoZll3QUFJQUJKUkVGVXBnd1pwckVSQ1pLa3ZiWEgxR0J2Ym5kK1owMmhKQ25FRktoWjNLVUNBSURQcTJ4eWFrUTRsMy9lSUQ3TXFGT05CQ29BTUpqeEUzVVFDekVGNnA1Ujg5dGUyNTN1N1dkNFhjTGt0ait2cXpqUTRYeFpjNjJLR2lzbFNRdUdUK3hsbFFBQXdGdFlIV2NYUU1YZ1p6U0lyYXdCWUpBalVCbkUvbC95Yk1VRWhVdVN0bFRtNlpTMXZzZDlvd0xEZElVbFhaTFVZRy9TenVxam5iYjdyREpma3BRZU1VSXBRNGIxc1dJQUFBQUFBUHdEZ2NvZ05Ubzh2dTBPazJhSFRhOFdiblNyL3cyWHpGREFQOVpGK2JCc254eXV6bThaM1Z4NXFHM0hvRzhrenVodHVRQUFBQUFBK0JWV0lqM1A4SkFvL1dqYzlYMGE0NGNaaTJWM3VYOS81cysvV0tXeTV0cTIxMWt4WTJUUTJYdHkvMXo4bVdwc1ozbzhWa3hRdUxMLzhRaVAxV25YQnlmM1hyQnRSVXU5OXRVV2FYSlVzaTZQVFZWaWFJeEttcXJkcmg4QUFBQUFBSDlDb0hLZUFLTkpJMEtpK3pUR3NPRElYczk5dm8vTGNuWDlKZE9WMTNCQzc1L1k0OVpZZDR5OHNtM1hublhsQnpvc1J2dGxhOHB5TlRrcVdRWVpkR2ZLWFAzczgvOXphejRBQUFBQUFQd05qL3dNVXBYV0JtMnB6TlAvRkh3b1Y5dERPZDFMaXhpaE9aWTBTVktUdzZhM2orZDAyMmQ3OVJHZC9NZmRNWk9qUm1wYTlLamVGUTBBQVB5VzFXclZhNis5cGhVclZ1ak1tWjdmV1h0T2JtNnV2dmppQzdsYy83enUyYlJwazlhc1dkT3JldnA3UEFBQXZvdzdWTTV6dkxGSzEyOSt4dTErcStZODNQYm5oL2I4UWNjYVQvVkxQYzhYZktSV054NGZDakNhZFgvcVY5cGUvNjFrdXhyc1RkMzJjOG1sdjViazZIdXAxMHFTN2gyelFBZDNsNnF4MWVwKzBRQUF3Tys0WEM0OSsreXoyckJoZzB3bWs2Wk1tYUpKa3lhNU5jYkxMNytzOHZKeXZmMzIyektielhLNVhGcTJiSmtzRm91eXM3UGRycWsveDN2cHBaZTBhdFVxdDJ0WXUzYXQyMzBBQU42RFFHVVFjeWRNa2FSYmsyZTNQYkpVMWx5cmQwL3M3bkhmVDA4ZDBwTEVMQ1dFUkNrbWNJaStQWHFCbnMxNzM2MzVBUUNBZjNyNTVaZTFZY01HZmUxclg5UCsvZnYxK09PUDY5bG5uMVZLU2txUCtwODZkVXFIRHgvV2RkZGRKN1A1N09YcG9VT0hWRjFkclp0dXVzbnRldnA3dkhOKytNTWY5cWpkdW5YcnRHdlhybDdQQXdEd0RnUXFQbUphOUNndEdqRlZrdVRTMmJ0YjdNN1dIdmQzdUp4NjVlZ24rdkg0YjBpU1psdlNWSGptbEZhVjdoaUljZ0VBZ0E5d3VWeDY4Y1VYOWM0NzcraUtLNjdRL2ZmZnI4cktTajM0NElQNndROStvSi8vL09kS1MwdnJkcHlOR3pkS2txNisrdXEyWTZ0WHIyNmJZLzM2OVYzMmo0K1AxN2h4NHdac3ZIUG16NS9mWmI5ejh2UHpDVlFBd0E4UXFQaUErT0NoZW1Ec2RmL1lFMGhhZldLUERqV2NjSHVjUGJYSHRLUDZpS2JIakpZazNUWnlUdHRhTGdBQUFPZHJiR3pVVTA4OXBaeWNIRjF4eFJWYXVuU3BEQWFEaGcwYnBtZWVlVVlQUC95d0huNzRZVDN3d0FOYXNHQkJsMk45K09HSFNreE0xSVFKRXlSSkRRME5iYUhJc21YTHVxMWwvdno1N1FLUS9oNFBBSURPRUtoNHVZaUFVUDFrL0RjVVpnNlNKQldjTHRQcnh6YjFlcnhsaDlkb2JFU0NJZ05DWlpCQjN4KzdVQVpKbXdsVkFBQVlsTTdZWERwUTZWUlZrNnRIQzlublZ6czFOcVp2K3hJY09IQkFUei85dE1yTHkzWEREVGZvMjkvK3Rnd0dROXY1aElRRVBmLzg4M3IwMFVmMTlOTlBhOGVPSGZyT2Q3NmpxS2lvRG1QbDV1YXF0TFJVUzVZc2FUdTJjdVZLMmUxMkxWKytYTW5KeVZxd1lJRnV1dWttM1gzMzNkM1cxdC9qQVFCd0lRUXFYaXpVSEtRZmo3dEJ3MFBPWHB3MDJKdjBxMFB2cXRYbDBKMHBjM1ZaOUlXZlc0NExqdFFMVSsvcWNQeitYU3YwMi93UDllUHhOOGdnZzR3R2c3NmY5bFVORDRuU1g0NXZjMk8vSVFBQU1KQWNMbW4xRWJ0V0gybVYwNDBmMFBrMWpsNEhLcWRQbjlhcnI3NnE5OTkvWDhIQndmcXYvL292elpzM3I5TzJNVEV4K3MxdmZxTVhYM3hSSDM3NG9YYnMyS0YvK1pkLzBmWFhYNit3c0xDMmRtKzk5WllreVdReVNaS3FxcXIwemp2dmFNNmNPVXBPVG5hN3h2NGU3M3cybTYxSDdaeE9aNS9tQVFCNEJ3SVZMelhFSEt5ZlRsaWkwVVBpSlVuTkRwdCs5dm4vcWNwNldwSVVIVGlrYllIYXpwZ05wZ3VlMzF0N1RLOGMzYUM3UjUyOVFESkl1aTVoc2o0cTI2Y0dlM1AvdmhFQUFPQTJtOE9sWDJ5MXFyVEJxV3RTekpvd3pLUVI0VWFGZEhObGQ4OEh6ZnJhbUlCZXpibHExU3I5OFk5LzFPblRwelZseWhUdDJiTkhUejc1cEo1ODhzbHUrODZhTlVzRkJRVjYvZlhYOWZiYmIrdkpKNS9VdUhIamxKZVgxMkd0a2VlZmYxNTJ1MTIzM1hhYjJ6WDI5M2hmdG5EaHdqNlBBUUR3SFFRcVhtcHFkRXBibUdKM092VFV3Yi9yNkptS2ZodC85Y2s5R2hvWXFpV0pXWExKcGVmeVZoT21BQUF3U0J3NDVWU0RUWHAwVnBBU0kvcjIrRTVQMld3MkdRd0dQZlRRUTdyMjJtdTFaczJhSHZkTlQwOVhiR3lzM243N2JSMDZkRWdaR1JtU3BGZGVlVVVCQVFHeTIrMlNwTUxDUW0zZHVsWFhYMzk5aDd0SmlvdUxPMTFNTmlRa1JETm56aHlROGM1SlRFelU1TW1UZGUyMTEvYm8vUjQ2ZEVoRlJVVTlhZ3NBOEY0RUtsNXEwNm1EbWhjM1hxUEQ0L1hrd2IvclFOM3hkdWVmelh1LzAyMlBWODE1V0pKMG9ybEc5KzlhMGVVY2J4UnQwWm5XRmcweEJ5dTNycmovaWdjQUFIMXk4b3hMOTA0T3ZHaGhpaVF0V2JKRTExMTNuY0xEd3lWSjJkblpibzl4eHgxM3RQMTU0OGFOMnJkdm4rNjg4MDY5K3VxcmtxU1VsQlF0WGJwVU0yYk02TkEzSnlkSE9UazVIWTRuSkNSbzVzeVovVDdlK1JZdFdxUkZpeGIxK0gxZWRkVlZQVzRMQVBCZUJDcGV5aVhwZDBmV0tzUVUySzkzcG56Wk82VnMrUWNBd0dBVEhpaE5IVzY2cUhPYVRLYTJNS1UvYk42OFdXUEdqTkdOTjk3WUZvQklGdzRqdWx0RXRyL0hrODdlNFhMa3lKRUxuajhYS3ZXMEhRREF0eENvZUxHVHpiV2VMZ0VBQUhoQVpMQ2grMFlEcUx0dGtEdHovZlhYNnp2ZitVN2I2NXR2dmxtaG9hRXltL3ZuY3JTL3g1T2tiZHUyNmJYWFhydmcrWE5CU1UvYkFRQjhpOThIS2pGQjRmcmY2ZmYyMjNpL25uSjduOGU0ZThmTHF2N0g0cklBQUFCZkZtcjJiS0FpU1ptWm1ab3paMDZQMnI3d3dnc2RqbzBlUGJwZjYrbnY4YzYzZHUzYWRxL2ZlT09OVGdPVW5yWURBUGdHdnc5VUFBQUF2STduOHhTbHBLUm84ZUxGUFdyYldhRGlycFVyVjJybHlwV2RubnZ6elRkbHNWZzhPaDRBd1AvNGZhRGljRHAwb3JuRzAyVzA0M0E2UEYwQ0FBREFvSktWbGFXNWMrZDJlaTRpSXNMajR3RUEvSS9mQnlwMTlxWnVkN3NCQUFDQVp5VWxKV24rL1BtRGRqd0FnUC94KzBERm05aWREdG01ZXdVQUFPQ2lzdGxzN1Y0N0hGeVBBUUFJVkx6SzkvZTgzdWN4cnQvOFREOVVBZ0FBL04ycVZhdTBhdFVxVDVkeFVTeGN1TEJIN1hxeit4RUF3SHNScUFBQUFNQnRsMTEybWViTm05ZWp0ci82MWE4R3VKcUJ0WHo1OG5hdlY2OWVyYi8vL2U4ZDJxMVkwZjR4OHZmZWU4OXZRaWNBOEVjRUtnQUFBSERMMUtsVE5XdldMR1ZuWi9lb2ZVNU9UcGZiR21kblp5czFOYlhYNXdkcXZPVGtaTTJkTzFmSnljbnRqaythTkVsMWRYVWQyaVVtSnJacmw1bVpxZHJhMmg3WERRRHdMZ2FYeStYeWRCRzl3YU1yM20zVm5JYzlYUUlBQUY3cG5nK2FsUnBqMUE5bUJQV3E3L0xyUWdhZ0tnd0VQaThBOER5RHdXQzQwRG5qeFN3RUFBQUFBQURBRnhDb0FBQUFBQUFBdUlsQUJRQUFBQUFBd0UwRUtnQUFBQUFBQUc0aVVBRUFBUEFUUVNiSjZaWGJFZmlmVnVmWnp3c0FNSGdScUFBQUFQZ0pTNmhSbFUwa0t0NmczdXJTc0RBdTFRRmdNT05iR2dBQXdFOU1palBxNDhKV1Q1ZUJIbGg5cEZXWnc3aFVCNERCakc5cEFBQUFQNUdkRXFDRFZRNFYxenM5WFFxNlVGenYxTUVxaDc2U0V1RHBVZ0FBWFNCUUFRQUE4Qk1oWnVtT0NZRjZZYmVOVUdXUUtxNTM2b1hkTnQweE1WREJaazlYQXdEb0NsL1RBQUFBZmlROTFxaTdKZ1pxMlI2Yk1tSk5Xamphck1nZ2c4ejhtczFqbkM2cHJzV2w5NCswNm1DVlEzZGxCaW85aGc4RUFBWTdBaFVBQUFBL2t4NXIxRS9uQkd0Tm9WMHY3cmJwVktOVFZvZW5xL0pmUVNacFdKaFJtY1BPZmk0aFhLRURnRmZnNnhvQUFNQVBoWmlseGFrQldwenE2VW9BQVBCTzNFc0lBQUFBQUFEZ0pnSVZBQUFBQUFBQU54R29BQUFBQUFBQXVJbEFCUUFBQUFBQXdFMEVLZ0FBQUFBQUFHNGlVQUVBQUFBQUFIQVRnUW9BQUFBQUFJQ2J2RFpRQ1RZRmVMb0U5QktmSFFBQUFBREEyM2x0b0JJZlBOVFRKYUNYK093QUFBQUFBTjdPYXdPVjZUR2pQVjBDZW9uUERnQUFBQURnN2J3MlVGbDh5VFJaZ2lJOFhRYmNaQW1LME5jdm1lYnBNZ0FBQUFBQTZCT3pwd3ZvclZCVG9MNmIraFU5ZHVBdm5pNEZicmcvOVJxRm1BSTlYUVlBQUg2dnVWVmFVMmpYdmdxbktwdWNzam84WFpIL0NqSkpsbENqSnNVWmxaMFNvQkN2dlVJSEFQOWljTGxjTGs4WDBSZTVkY1Y2c2VCalZWb2JQRjBLdW1BSml0RDlxZGRvNHRCTFBWMEtBQUJlN1o0UG1wVWFZOVFQWmdUMWVveERWVTY5ZnNDbWpGaVRya2t4S3liVUlKT2hINHVFVzV3dXFleU1VK3VMSERwWTVkQWRFd0tWSHV1MU41SURnRTh4R0F3WC9BbnA5WUdLSkRVNWJIcW5kS2QyVkI5UmVVdWRXaHgyVDVjRW5kM05KejU0cUtiSGpOYmlTNllwbER0VEFBRG9zNzRHS29lcW5GcXgzNlpIc29Ka0NTVkZHV3dxbTF4Nk9zZXF1eklEbFI1RHFBSUFudWJ6Z1FxNlZsQlFvTnpjWE0yY09WTWpSb3p3ZERrQUFLQVAraEtvTkxkS2oyOXUwWC9NSUV3WnpDcWJYSHAydTFVL25SUE00ejhBNEdGZEJTckUzbjVnekpneGlvcUswcDQ5ZTJTejJUeGREZ0FBOEpBMWhYWmx4Sm9JVXdZNVM2aEJHYkVtclNua3Jtc0FHTXdJVlB5QXdXRFF0R25UWkxWYXRXL2ZQaytYQXdBQVBHUmZoVk5YSlprOFhRWjY0T3FSSnVXZWNucTZEQUJBRndoVS9FUmtaS1RTMDlOVlhGeXNzckl5VDVjREFBQThvTExKcVJIaFhQNTVnL2d3bzA0MUVxZ0F3R0RHVDFRL2twNmVyc2pJU08zZXZWdDJPN2VRQWdEZ2I2d095Y2pUUGw3QmFCQmJXUVBBSUVlZzRrZU1ScU9tVFp1bWxwWVc1ZWJtZXJvY0FBQUFBQUM4Rm9HS240bUtpdExZc1dOMTdOZ3huVGh4d3RQbEFBQUFBQURnbFFoVS9OQzRjZU1VSFIydFhidDJxYW1weWRQbEFBQUFBQURnZFFoVS9KRFJhRlJXVnBhY1RxZTJiOTh1bDh2bDZaSUFBQUM2MU5yYTZ1a1NBQUJvaDBERlQ0V0ZoZW15eXk1VFZWV1ZEaDQ4Nk9seUFBQ0FGM0E2bmNyTHkrdjNjVC8rK0dQOTkzLy90K3JxNmpvOW41ZVhwOXR2djEzcjE2L3Y4Wmk1dWJuNjRvc3YydjNpYU5PbVRWcXpaazJmNndVQVFKTE1uaTRBbm5QcHBaZXFvcUpDaHc0ZDByQmh3MlN4V0R4ZEVnQUFHTVRlZXVzdHZmYmFhL3JHTjc2aGIzN3ptektiejE1S3Z2cnFxMjZOazV5Y3JLdXV1cXJ0OWJ2dnZxc3paODRvTWpLeTAvWWpSNDZVSlAzKzk3L1g1WmRmcnREUTBHN25lUG5sbDFWZVhxNjMzMzViWnJOWkxwZEx5NVl0azhWaVVYWjJ0bHYxdnZUU1MxcTFhcFZiZlNScDdkcTFidmNCQUhnUEFoVS9OM255WkZWWFYydjc5dTFhc0dDQmdvS0NQRjBTQUFBWXBMNys5YThyUHo5ZmYvM3JYL1g1NTUvckp6LzVpU3dXaTk1ODgwMjN4cGt6WjA1Ym9KS1hsNmVDZ2dMOSs3Ly91d3dHZzBwS1NuVFhYWGRkc08vaXhZczdIUHR5Y0hIcTFDa2RQbnhZMTExM1hWdm9jK2pRSVZWWFYrdW1tMjV5cTliei9mQ0hQK3hSdTNYcjFtblhybDI5bmdjQTRCMElWUHljMld4V1ZsYVdQdm5rRTIzYnRrMVhYSEdGakVhZUJBTUFBQjJGaG9icXNjY2UwNnV2dnFvLy8vblAyclJwazVZc1dTSkpTa3hNMUlvVks5d2U4Ly8rNy84VUhSMnRhNjY1cHQzeG5veFZWbGFtSC8zb1J4Mk9iOXk0VVpKMDlkVlh0eDFidlhxMUpNbmxjblg3NkZCOGZMekdqUnZYNGZqOCtmTzdyVW1TOHZQekNWUUF3QThRcUVCRGh3N1YxS2xUdFgzN2R1M2J0MDlUcGt6eGRFa0FBR0NRTWhnTXV1dXV1elJseWhSTm1qU3BUMk9WbEpUbzAwOC8xYmUrOVMwRkJBU29wS1NrN1Z4aVltS3Z4LzN3d3crVm1KaW9DUk1tU0pJYUdocmFRcFpseTVaMTIzLysvUG1kQmlvQUFKeVBRQVdTenE2blVsOWZyN3k4UEVWRlJiVTlxd3dBQUhCT1JVV0Y0dUxpSktuUFlZb2svZWxQZjFKVVZKUysrdFd2YXVmT25YcjAwVWQxMzMzM1NaSXFLeXU3N1Y5Ylc5dmhXRzV1cmtwTFM5dnVuSkdrbFN0WHltNjNhL255NVVwT1R0YUNCUXQwMDAwMzZlNjc3Kzd6ZXdBQStDOENGYlFaUDM2ODZ1cnF0R2ZQSGtWRVJDZ21Kc2JUSlFFQWdHNmNzYmwwb05LcHFpYVhYSEoxMno2LzJxbXhNZTQvM3J0MTYxYjk3R2MvMDVJbFMzVDc3YmNyTURDd04rWCtzNDc4ZkczWXNFRVBQdmlnekdhejNucnJMU1VrSkNnek0xT1NkTXN0dC9ScTNMZmVla3VTWkRLWkpFbFZWVlY2NTUxM05HZk9IQ1VuSi9lcFpwdk4xcU4yVHFlelQvTUFBTHdEZ1FyYUdBd0daV1ZsYWQyNmRkcTZkYXV1dnZwcWhZU0VlTG9zQUFEUUNZZExXbjNFcnRWSFd1WHNQa2RwazEvajZGV2dNbWJNR0kwZlAxNHJWNjdVOXUzYnRYVHAwajdkMFpxZm55K1h5Nlhubm50T3p6MzNuQ1RwaVNlZVVFQkFnS1N6Ty85MHA3YTJ0dDBPUTNsNWVSM1dMbm4rK2VkbHQ5dDEyMjIzOWJyV2N4WXVYTmpuTVFBQXZvTkFCZTBFQkFSbzFxeFpXcjkrdlQ3NzdEUE5uVHUzYlhWOEFBQXdPRGljMGkrMldsWGE0TlExS1daTkdHYlNpSENqUXJyNWtYM1BCODM2MnBpQVhzMXBzVmowcTEvOVNtKzg4WWIrOEljLzZMZS8vYTErODV2ZjlHb3NTWm8zYjU2U2twSVVFUkdoeHg5L1hKZGNjb2xtekppaDQ4ZVBTMUtQZnFrVEVoTFNibEhhVjE1NVJRRUJBYkxiN1pLa3dzSkNiZDI2VmRkZmYzMkh1MU9LaTRzN1hadzJKQ1JFTTJmT2JIY3NNVEZSa3lkUDFyWFhYdHVqOTNibzBDRVZGUlgxcUMwQXdIdnhmOHJvSUNJaVFwZGZmcm0yYk5taWJkdTJhZGFzV2V6OEF3REFJSEtxOGV6RFBZL09DbEppeE1YN0dXMHdHSFRycmJkcTlPalJTa3BLNnROWVE0WU1VV1ptcHQ1Ly8zMVZWbGJxRjcvNGhTVEpicmZMYkRaM3UzM3krZGF1WGF1Tkd6ZHEzNzU5dXZQT085dnVXa2xKU2RIU3BVczFZOGFNRG4xeWNuS1VrNVBUNFhoQ1FrS0hRR1hSb2tWYXRHaFJqOS9idVMyaEFRQytqVUFGbllxUGo5ZlVxVk8xYytkTzdkcTFTOU9tVFpQQllQQjBXUUFBUU5KcG0wdjNUZzY4cUdISytiS3lzdnBsbk1yS1NyM3l5aXU2K2VhYmxaQ1FJRWxxYm01dXR6N0xpaFVyMnJaSHZ0Q2ZKV256NXMwYU0yYU1icnp4eG5hUEFWMG8zT2pKb3JTRmhZVTZjdVRJQmM5bloyZTcxUTRBNEZzSVZIQkJ5Y25KYW1scDBZRURCeFFjSEt5SkV5ZDZ1aVFBQUNBcHlDUk5IVzd5MlB5RmhZVktUazd1MHgyc05wdE5Uenp4aEZwYld4VVpHYW1WSzFlcXJxNU9JMGVPVkhoNGVGdTc4N2RQdnRDZkplbm1tMjlXYUdob3Z6NnF2RzNiTnIzMjJtc1hQSDh1S09scE93Q0FieUZRUVpmUzB0TFUzTnlzL1B4OEJRVUZhZXpZc1o0dUNRQUF2eGZrNFN1NG4vLzg1ektielhyNTVaZDdQWWJENFZCQlFZSEN3c0wwN3J2dktpb3FxdTJmMk5oWXQ4Y2JQWHAwcjJ2cHp0cTFhOXU5ZnVPTk56b05VSHJhRGdEZ0d3aFUwSzFKa3lhcHBhVkYrL2Z2VjNCd2NKK2ZtUVlBQUgwVFlQVGNZN2hWVlZVNmZ2eTRacytlM2FkeFFrSkM5TjU3NzNXNG8rUlh2L3FWUm93WTBmWjZ3WUlGM2Y2NU4xYXVYS21WSzFkMmV1N05OOStVeFdMcDAvZ0FBTjlIb0lKdUdRd0d6Wmd4UTFhclZUdDM3cFRKWk5JbGwxemk2YklBQVBCZkhselc3TnhDcnBkZmZubWZ4L3B5bUZKVFU2UDkrL2RyeVpJbGJjZDZ1b2FLdTdLeXNqUjM3dHhPejBWRVJQUnFUQUNBZnlGUVFZOFlqVWJObWpWTG16ZHZWazVPanJLeXNnaFZBQUR3UTl1MmJaUFJhT3p6d3JSNWVYbmF0bTJiVHA0OHFSTW5UdWpFaVJOcWFtcVNkUGJ1MkhONnVvYUt1NUtTa2pSLy92dytqUUVBOEcvc2hZc2VDd2dJMEJWWFhLR1ltQmpsNU9Tb3BLVEUweVVCQUlDTDZQVHAwOXF6WjQvR2pSdlg1N3M0VHB3NG9iZmZmbHNuVDU1VWVucTY3ci8vZmwxMjJXVktTa29hZEk4WDIyeTJkdjg0SEE1UGx3UUFHQVM0UXdWdU1adk5tak5uampadjNxenQyN2RMNnZ0dmlBQUFnSGZZdUhHaldsdGJPMTAvcGI2K3Z0MTJ4VjBKQ2dyU2tpVkxOSHYyYkFVRkJVazZ1M1BRcjMvOWEzMzN1OS90Y1QyVmxaWDl1cXZQaFN4Y3VMQkg3ZnE2cmdzQXdMc1FxTUJ0NTBLVkxWdTJhUHYyN1hLNVhMcjAwa3M5WFJZQUFCaGdHelpza0NUTm1qV3J3N21HaGdhOStlYWJQUm9uTEN4TXQ5eHlTN3RqUlVWRlNreE0xTFhYWHR1aGZVeE1qSll1WFNwSkdqWnNtQjU4OEVGbFoyZkw1WExwaWl1dWNQZHR1RzM1OHVYdFhxOWV2VnAvLy92Zk83UmJzV0pGdTlmdnZmZWVWcTFhTmFDMUFRQThoMEFGdldJMm16Vjc5bXg5OXRsbjJyRmpoMXd1MTZDN1BSY0FBUFN2bi8zc1o5cThlYlBpNHVMYUhmL3lkc0c5TVcvZVBNMllNVU1tazBtU05IejQ4TGFBSWpRMFZGZGRkWldrczNlM1hIZmRkWm8rZmJwQ1FrSTBaTWlRRG1ObFoyY3JOVFgxZ25OMWQvNmM1T1JrelowN1Y4bkp5ZTJPVDVvMFNYVjFkUjNhZmZtdTNjek1UTlhXMW5ZN0R3REFPeGxjTHBmTDAwWEFlemtjRG4zMjJXZXFxS2hRWm1abWp5NU9BQUJBNzkzelFiTmlRZzE2YW01d3Ivb3V2eTVrQUtyQ1FPRHpBZ0RQTXhnTUY5eGJqMFZwMFNjbWswbXpaODlXWW1LaWNuTnp0Vy9mUHBIUkFRQUFBQUI4SFkvOG9NK01ScU5tekppaDBOQlE1ZWZucTdtNVdkT25UMis3WlJjQUFBQUFBRjlEb0lKK1lUQVlOSEhpUklXR2htcnYzcjFxYVduUnJGbXpGQmdZNk9uU0FBQUFBQURvZHp6eWczNDFldlJvelp3NVU3VzF0ZHF3WVlPYW1wbzhYUklBQUFBQUFQMk9RQVg5YnNTSUVicnl5aXZWMHRLaTlldlhxN3E2MnRNbEFRQUFTVUVteWNsU1oxNmgxWG4yOHdJQURGNEVLaGdRTVRFeG1qZHZuZ0lDQXJSeDQwWWRQWHJVMHlVQkFPRDNMS0ZHVlRhUnFIaURlcXRMdzhLNFZBZUF3WXh2YVF5WThQQnd6WjgvWDhPSEQ5ZWVQWHUwWThjT09Sd09UNWNGQUlEZm1oUm4xTWVGclo0dUF6Mncra2lyTW9keHFRNEFneG5mMGhoUUFRRUJtamx6cGlaTW1LRGp4NC9yazA4K1VXTmpvNmZMQWdEQUwyV25CT2hnbFVQRjlVNVBsNEl1Rk5jN2RiREtvYStrQkhpNkZBQkFGOWpsQnhkRldscWFvcU9qbFpPVG8zWHIxbW5HakJtS2o0LzNkRm00Q0ZwYlcxVmNYS3pLeWtvMU56ZHpseElBcjJVeW1SUVNFaUtMeGFLa3BDU1p6ZDUzR1JWaWx1NllFS2dYZHR0MC8yV0JTb3JrZDJ1RFRYRzlVeS9zdHVtdXpFQUZlOSsvWWdEZ1Z3d3VsNHNIYVhIUk5EVTFhZXZXcmFxdHJkVzRjZU9VbnA0dWc4SGc2Ykl3UUdwcWF2VEZ3WU95QmtaSjRjT2xvRERKd0FwN0FMeVV5eUZaRzZYVFpRcXkxV3BjUm9haW82TXZlaG4zZk5Dc21GQ0RucG9iM09zeERsVTU5Zm9CbXpKaVRWbzQycXpJSUlQTVpDc2U0M1JKZFMwdXZYK2tWUWVySExwallxRFNZL2hBQUdBd01IVHhQNndFS3Jqb0hBNkg5dTNicDhMQ1FzWEV4R2o2OU9rYU1tU0lwOHRDUDZ1cHFkR2UvVjlJdzlLbGtLR2VMZ2NBK2xkem5YVHFrS1pNSEhmUlE1WCtDRlFrcWJsVldsTm9WKzRwcDA0MU9tWGxCa0tQQ1RKSnc4S015aHhtVkhaS2dFSzRNd1VBQmcwQ0ZReEtKMDZjME83ZHUrVndPSlNabWFtVWxCUlBsNFIrMHRyYXFtMDVPYkpHcHhHbUFQQmR6WFVLcXNuVDVWbFpGL1h4bi80S1ZBQUFRUGU2Q2xTNGx4QWVNMkxFQ0dWblo4dGlzV2ozN3QzYXNtV0xXbHBhUEYwVytrRnhjZkhaeDN3SVV3RDRzcENoc2daR3FiaTQyTk9WQUFBQUR5QlFnVWNGQndkcjl1elptanAxcWlvcksvWHh4eCtydExUVTAyV2hqeW9ySzgrdW1RSUF2aTU4dUtxcXFqeGRCUUFBOEFBQ0ZRd0tJMGVPVkhaMnRpSWlJclJ0MnpadDM3NWROcHZOMDJXaGw1cWJtODh1UUFzQXZpNG9URTFOVFo2dUFnQUFlQUNCQ2dhTnNMQXd6WjA3VnhNblRsUnBhYWsrK3VnakZSVVZpV1YrdkkvRDRXQTNId0Qrd1dCaU8zZ0FBUHdVZ1FvR0ZZUEJvTEZqeHlvN08xdVJrWkhhdVhPbk5tellvTHE2T2srWEJnQUFBQUJBR3dJVkRFcmg0ZUc2OHNvcmxaV1ZwYWFtSnExYnQwNzc5dTJUM1c3M2RHa0FBQUFBQUloZDdqR29KU1ltYXZqdzRmcmlpeTkwK1BCaGxaU1VhT0xFaVVwS1N2SjBhUUFBQUFBQVA4WWRLaGowekdhek1qTXp0V0RCQW9XSGgydkhqaDNhdUhFamp3RUJBQUFBQUR5R1FBVmVJekl5VW5Qbnp0WDA2ZE4xK3ZScHJWMjdWams1T1RwOStyU25Td01BQUFBQStCa2UrWUhYU1VwSzBvZ1JJM1RreUJIbDVlV3B0TFJVeWNuSnlzaklVR2hvcUtmTEF3QUFBQUQ0QVFJVmVDV3oyYXkwdERTTkdqVksrZm41S2lnb1VIRnhzVWFOR3FXMHREUUZCd2Q3dWtRQUFBQUFnQThqVUlGWEN3Z0kwUGp4NHpWNjlHamw1ZVhwNk5Haktpd3MxSmd4WXpSMjdGZ0ZCZ1o2dWtRQUFBYWw1bFpwVGFGZCt5cWNxbXh5eXVyd2RFWG9MMEVteVJKcTFLUTRvN0pUQWhUQ0ZUOEFEQWkrWHVFVGdvT0ROV25TSktXbXB1cmd3WVBLejgvWDBhTkhOV3JVS0kwZVBWb2hJU0dlTGhFQWdFSGpVSlZUcngrd0tTUFdwUHVtQkNvbTFDQ1R3ZE5Wb2I4NFhWTFpHYWZXRnpuMCtPWVczVEVoVU9teExKMElBUDJOUUFVK0pUUTBWRk9uVHRYWXNXT1ZsNWVuZ29JQzVlZm42OUpMTDFWcWFxcUdEaDNxNlJJQkFQQ29RMVZPcmRodjB5TlpRYktFa3FMNElxTkJHaEZ1MU8wVGpLcHNNdXZwSEt2dXlneFVlZ3loQ2dEMEo3NVY0WlBDdzhNMWJkbzBMVnk0VUdscGFTb3JLOVBhdFd1MWFkTW1sWldWeWVWeWVicEVBQUF1dXVaVzZmVURoQ24reEJKcTBDTlpRWHA5djAzTnJaNnVCZ0I4QzNlb3dLY0ZCd2RyL1BqeFNrdExVM0Z4c1FvS0NyUmx5eGFGaDRjck5UVlZTVWxKTXBsTW5pNFRBSUNMWWsyaFhSbXhKc0lVUDJNSk5TZ2oxcVExaFhZdFRnM3dkRGtBNERPNFF3Vit3V3cyYTlTb1Vicm1tbXMwYTlZc0JRY0hhL2Z1M1ZxOWVyWDI3OSt2aG9ZR1Q1Y0lBTUNBMjFmaDFGVkovQ0xCSDEwOTBxVGNVMDVQbHdFQVBvVTdWT0JYREFhREVoSVNsSkNRb05yYVdoVVVGT2pJa1NQS3o4OVhkSFMwa3BPVGxaaVl5TzVBQUFDZlZObmsxSWh3ZnAvbWorTERqRHJWU0tBQ0FQMkpRQVYrS3lvcVNqTm16SkRkYmxkSlNZbUtpb3EwWjg4ZTdkdTNUeU5HakZCeWNyTGk0dUprTUhCYk5BREFOMWdkWnhjc2hmOHhHc1RXMkFEUXp3aFU0UGNDQWdLVWtwS2lsSlFVblQ1OVdrVkZSU291TGxaSlNZbENRa0tVbEpTa3BLUWtSVVJFZUxwVUFBQUFBTUFnUWFBQ25DYzhQRndUSmt6UStQSGpWVkZSb2FLaUloVVVGQ2d2TDA5RGh3NXRlMXdvS2lySzA2VUNBQUFBQUR5SVFBWG9oTUZnVUh4OHZPTGo0Mld6MlZSYVdxclMwbExsNWVYcDRNR0RDZ2tKVVVKQ2drYU1HQ0dMeFNLamtlZlJBVi9WZktaQkJvTkJ3V0hoZldvREFBQkl2UldJQUFBZ0FFbEVRVlFBMzBLZ0FuUWpNREN3N1pFZ3U5MnU4dkp5blRoeFFzZVBIOWZSbzBkbE5wczFmUGh3SlNRa0tENCtuZ1Z0QjhqTFA3cExvZUdSdXUySHozWGI5cG52ZkUxT3AwT1AvRzcxZ05hMGF0bC9xK2wwbmY3Zkk4KzYxZStQVHo2b3lOZzRmZTJlLytwUisxOSs2MXFGaEVYb2U4K3Q3RTJaZldadGFaS3RwVm5oUTJNOE12LzVHaHRxRlJiUi9SMWlqUTIxQ2dzZkt2WERHa2ovODlCTkNnb0owNE8vL1d1ZjJuU21xdXk0UG5yOU54bzdkWTZtWFgxOTIvR20wM1g2MzUvZXE0U1JhVnB5LzJOOWVoOHZQSHlMV3ByTzZPR1gzdTMxR081NjViRnZTNUsrK2Rqdkx0cWNBQUFBRnh1QkN1Q0dnSUFBSlNZbUtqRXhVVTZuVTVXVmxUcDU4cVJPbkRpaGtwSVNHUXdHV1N3V3hjWEZ5V0t4S0NvcWlydFgra2xkWlpuczFwWWV0WFU2SFhJNUIzNG5nN0pqK1RwZFYrMTJ2NVBIOHRYUzNEZ0FGZlUvYTFPalZ2NzJSenBUVjYwYkgzaENzUWxKSHF1bDZYU2RYbnJrTmtYR3h1bnI5LzVJd3hKVEx0ajJqMDg5SkZ0ems3Nys3YVc2ZEd6bVJhelNQVWYyYmRPSndrTUtDWTlvRjZnY1BiQlR6V2NhSkxuNkhBcTEybTF5dE5yN1dLbDdxazRXRDhpNEIzZHNsTFdmLzl1WmZPWENmaDNQbiszWnMwZEZSVVc2NFlZYkxzcDh1Ym01U2s1T1ZtUmtaSWR6TnB1dDAxOXdiTml3UVd2V3JOR1RUejdaNHo3bnoyYzJtNVdSa2RHMllQMm1UWnRrdFZxVm5aM2RoM2NDQVBCV0JDcEFMeG1OUnNYRnhTa3VMazZUSjA5V2JXMnRUcDQ4cVpNblQrckFnUU9TSkpQSnBKaVlHRmtzRmxrc0ZrVkhSOHRrTW5tNGN1L2dkTFNxdWZGMGorNUc2SzNHaGxxOStjd2pQV3A3NnlQUDZ1aUJIVHF3ZFoydVd2Sk54U2VONmRkYVB2N1Q4MTJldDl0YXVtd3pQRGxWRTJkL1JYOTg2dnRxYVRyajl2ejMvR3g1aDJObjZtdjAxK2QvcW9yalJ4UWRmNGxDaHZ4elllYXovN00vY0V6bUFBVUdoN1E3ZG1qbkpqbWREdG10TFlwTnVQU0NmU3VPSDFGOVZibE1ack9HSlk3cTBYekxmM0pQbCtkdExVMTlhak5yNFMzS21IRlZoK09IOTIyVEpJMmRNcnZkOGFNSGRraVNVcjkwdkw4YytHeU5OcTE2clZkOTczL21UYmZhbHgzTDEvdXZQdU5XSDZQUjFPbmRMWnZmK1lQcUtzdmNHcXM3QkNyOVorUEdqZnJ3d3cvZENsUVdMRmpRbzNacjE2NXQ5N3EwdEZRLytjbFBOSFhxVlAzNHh6OXVkODdoY09nLy8vTS9GUndjckIvODRBZUtqbzV1TzNmeTVFbnQycldyWFh1WHk2VTMzbmhESDMzMGtaNTc3amxaTEpaT2EzajU1WmRWWGw2dXQ5OStXMmF6V1M2WFM4dVdMWlBGWW5FN1VIbnBwWmUwYXRVcXQvcElIZjhlQUFDZVJhQUM5Sk9vcUNoRlJVVnAzTGh4c3Rsc3FxcXFVbVZscFNvckszWHc0RUc1WEM0WmpjWjJBVXRNVEF3Qnl3VlVsNVZveGMrK28zRlo4L1hWdXg0ZWtEbWNEb2RxeWt0NzF0YnBVTW5oejNVOFAxZEJJYUg5WHN1K1R6L284bnlyM2RabEcydnpHVTJjL1JYVlZweFVjMlBmdzQ3eTRzUDYyNHVQNjNSZHRhTGpMOUhOLy9ITGR1SFcvengwVTUvbjZNcVlTWmZyaHUvOHBOMngzTTBmU1pLbVhMVklSdE9GZjN6bDdkNGlTVW9aUDAzQm9VTjZORjkzL3g2NFhLNCt0V2xwT3QzaFdHTkRyVTRXRmNoa05tdE01dVZ0eDYwdFRTbzhzRlBtZ0VDTnZXeGdBaFc3clVXTkRiWDlNdGJUMzE0b2w5T3AvL3o5aHhlWXk5cmovODdPTVhSelo5LzNmdDMzeDkvKytOVDNWWHZxWkovSDhUZDJ1MTJ0cmEyZG5uTTR6dTdKMjl6Y2ZNSCtJU0VoSFk0OTk5eHpTa2hJNkxUOXlaTW45Zi9adS9Pd3FNcitEZUQzN01NQUFzcm1naUp1NEFadWFLNFlnbHRxbW1tK2FTNjV0NWlXTFZwdjlWcjVLOHRNVGZOMXkzTFBOVVVUdFN4Tk1UZFFFUkVsQVZkMlVKYlpmMy9NeStRd016RERJaUQzNTdxNGFzNTV6am5QTURyT3VlZDV2cy9zMmJOTnR1WGs1T0NERHo2QVFxSEFxNisrYW5hTVNDVENDeSs4Z0MrKytBSlRwMDdGdSsrK2k4NmRPMXM4ZjM1K1BoWXRXb1FUSjA1Z3hJZ1JKdUhMbzFKVFU1R1FrSUJCZ3daQkxEYTgvOFRGeFNFakl3T2pSNWY5L2ZEZGQ5KzFxZDJSSTBmTWdpQWlJcXA2REZTSUtvRlVLald1Q0FRWVBvQm1aR1FZQTVhNHVEaGN1WElGUXFFUXJxNnV4aDhYRnhlNHVyb2FQNnpWWnJtWnFRQUFoeEtLZkg0K2RXQ0o1N0MyLzQwbE95QlRPTUxaemQza0puRE52NmNpNDE0S1ppL2JCYW5NL0VQLzNadlg0T3ptRGpmUGhyWThCYnRZdXhrRjdLdWg4bWliSmJOR1FsbVFoN25mN1lkUStFOXd0L2kxNFZBckM2MWU4L3h2UCtPM0hXdWhVYXZRcUhscmpIamxRemc0VnUyeTRiY1Q0NUIyK3lZa01ubUpJd3IwT2gxaVR4MEJBTFFJN0ZiaVNCcVp3dEg0ZXludDkxOWFmUlJiMmhRWGUvcFhRSzlIcy9aZElWTTRHcmZIL1hVTWFwVVNJckVFUDN3MnkrYnpBY0RReWUvQXEzSHpVdHQxN0RzVUhmc094YXI1RTVHZGRnK1QvcjBDSG8yYVdtMS9NKzRDdG4wOXIweDFkQnEzYWwvaTc3ZTQwdjVlQXpBWkxWVldwWVUyWk5tU0pVc1FHUmxaWXB1aFE0ZGEzUmNSRVdFMnJjYkp5Y25pdEIwQXlNMDEvVHY4OE9GRHpKOC9IOW5aMlZpOGVMSFZWZmU2ZHUySzc3NzdEaDkrK0NIKy9lOS9ZLzM2OWZEeThqSnBvOWZyTVhmdVhOeTZkUXZ2di84Kyt2VHBZN1hmeDQ0ZEF3RDA2OWZQNUxrVW5lZm8wYU5XandVQWIyOXZ0R25UeG14N2FHaG9pY2NWaVkrUFo2QkNSRlFOOGE2TjZER1FTQ1RHVllNQVFLUFJHQU9Xek14TTNMNTlHNG1KaWNiMlJSOHVIdzFhSEIwZHJaMytpWlNWYWhqV1g5ZkxlbmhSMTd1UnhlMUYzNFpiMjIvcFJrcWpWaUV6OVRhYzNkd3RoaWxxbFJMcGQ1SWdGa3VNMHpyeWNyTUJXSjh1TXZtalZWWnYydFRLUW16NTZoMTBIZkE4L05wWS91YjBjY3ZOVE1PaEg1Y2lNZGJ3b2IxTnQ2Y3g4S1UzSUJKTHpOcmFlb05jZEhNOCtULy9SVDF2SDd2N1ZQem1XcTBzeERlelIxbnR6OTlYemh2cjJoellVSElCNHhmZi9oS05tcHZmNEJUWDlxbCtrRWhsQUlEZDMzMENaWDRlWHBpejBHb2JXMTA2WWJncGJkdk45SWFxYUNTT1ZxTzJlMlNIV3FXMHEzMmR1bDdJVHJ1SHJOUTdKUVlxcWJjTTcwKzJUcUdxYkxhRUxsUzVaczB5RC91T0hEbUMyTmhZaS90Ky9mVlg0M1RZNHFaTUtYazZYWkdNakF6TW16Y1BxYW1wV0xod0labzJ0ZjVuRmdBOFBEenc5ZGRmSXk0dXppeE1BUXdyK3IzKyt1dHdkbmEyT2tLbXlNR0RCK0hqNDROMjdkb0JNQVE5UlNITHlwVXJTKzE3YUdpb3hVQ0ZpSWhxTmdZcVJGVkFMQlliNjY4VUtTd3NSSFoydHZFbkp5Y0hkKzdjZ1Y2dkIyQUlaWXBDRmtkSFI1TWZpY1Q4aHJlbUs3cUJPM1ZnSzg3K3VoY0FrUDh3eHlTOHNGVDNBL2huQ29LMS9aWmszRTJHWHFlRHA1V2J5dVNyMGREcmRCYW5MMWk3NmRWRGo2SnlvbjlmT1krTU84a0k3RFVBZ09IRzkrN05hOWp6M2FmNDExdGZRS05XWWRNWDFxYzJGZVRsbG5nVGFjOElnT0swR2pYK2l0eUpVd2UyUXExU1FpeVJvdDhMTTR4OXJRNnNqWkFwUHIzcDdORTlBQUJuMTNxUXlNMkRNUURJU3IwRHZVNEhVUW5UaGg0MWVPS2J4djlQaWI5a2NVclZvMjBBUUtVc3dOVXpmNkI5ei80V3oza244U3JTN3laREtCU2hXYnN1eHUzSjhURzRsNVFBcjhiTk1PSDk1UUJLbjFKVFhOUXYyL0g3cnZWbTI0di8rWG5udndmaDVsRWZ5ZkV4eUVvcmVlcExhc3JmQUFDdnh0VWpVT2t6WW1LNXozSG04QzdrUDhpcGdON1VUczg4ODR6WnRtdlhyaUUyTnRiaXZoczNibGdOVkpZdlg0NkdEUzJINTdkdjM4YXJyNzZLaElRRXpKczNEeEtKQkY5Ly9UVjhmWDBCR0tiL1BEcTZwWC8vL3REWlVKUzhwTm90UXFFUWh3NGRNajZPaVluQnJWdTNNSExrU09PMmJkdTJRYTFXWS9YcTFmRDE5VVZZV0JoR2p4Nk55Wk1ubDNwdElpSjZjakJRSWFvbTVISzV5U2dXd0RBZlBTY254eGl3Wkdkbkl5a3BDV3ExNllvZFVxblVMR1FwK2xFb0ZEV3lUc3U5cEFRQU1GbEZSNi9UMmYyTnZhM3UzcndHQVBCcWJMblk3STFMWndBQU0vN3ZCOVNwYXloWXVPTHRzWGlRbldIVGpXNzh1ZU9JT2Y0TEFuc2JibW9Wemk0SURuc092L3o0RFhZdS93aERKcjl0OWViNzRvbERFSWtsYU5QdGFidWZseTBLOHgvaXl2K21tZFQzYllsQkUrYVlyZWFqS2l3d0t4TDdPTTM4NGtlSUphYlRCRFJxRmI1NlpaanhjV3BLSXY2T1BRZUpUSTZKLzE1aGRWcklramRHUXBtZkI1R0ZJREkzTXhYSDkvNW90UjhxcGFFMlJNUjZ5MHRsRDU3NEp1NytIWStmMTN5TzdMUzdLQ3g0aU9DdzU4emFuVCsySDRCaHROU2o5V0QrM0w4RkFDd2VZeXNIeHpyRzBWa2FsUks1bVdrQUxJL1lLbnFkUzZzbGtwcHlBd0RnVlUxR3FIUWJZRDVLQ1REVU90S3ExZEJvVk5DbzFkQ3FWVkNybE5Db1ZkQ29WVkNyQ3FGV0duNTZQUE12T0x0WkxqNUtqNWVsT2lqRitmajRvRStmUGhnM2Jwd3hRTW5Nek1TTUdUTXdhTkFnakI4L0hnQ3daczBhaThjZlBIZ1FPM2JzUUtOR2paQ1Nrb0w1OCtlalVhTkdrTWxLSDFtMmRldFdBREQrVzVxZW5vNjllL2VpVjY5ZXhtQ25yRlFxbFUzdGJBbUppSWpvOFdPZ1FsU05pVVFpMUsxYjE2eElua3FsUWw1ZW50bFBUazRPN3Q2OWF5d01XRVF1bDBNbWswRXFsUnIvVzlML1M2VlM0NUtRVlNFdk53dHBkNUxnNXRrUVV6OHhmRGorZk9wQU9OWnhzM3VGRVZzbFhqWk1jemtac1JrbkkvNjVobmVURmhnL2Z5bHVYUG9MZGVwNUdzTVVlejNJVElmQzJjVmtXa2hncndGSXZId0duajdOME1BdndPcnl2aGRQSElKVTVvQ0JMNzFScG11WHhyR09HMTZZc3hCWHp4NUh4NUJuektZcDNieHlIbnYrK3hrR2pKc0YvMDY5eW53ZHZWNWZxWCt1VHV6YkNBRG8wSHR3aVRVMjlGckRqWWxJWkI2b0ZPWTl4T1gvMVdBcGliVTJkYjBhNHNUUEc2SFRhZUhpN2czUFJ1WkxPK2RtcENMdXIyTm0yNVBqTHlJNVBnYk9ydlhnMzduc3YrZkFYZ09NbzR2Ty8vWXpEbTh4VEVld05HS3JhT25wTzRsWHJaNnY2TytqUUNCQXcrYXR5OXl2aXBTWG00VU5uN3dHclZZRHJVWURyVVlOclVadEhORm5xM3IxZmRBaTZLblNHNUtaOCtmUG0yM0x5TWl3dWk4OVBkM2llVDc3N0RQNCsvdERKcE1oSnljSDA2ZFB4OENCQS9IU1N5OEJBSlJLSmE1ZXZRcTVYRzRTdktoVUt2em5QLzhCQUF3WThNOW9PaDhmMDZtRldWbFpXTGx5Slk0ZE80YlhYbnNOdWJtNStQNzc3N0ZxMVNxb1ZDb01IandZeno3N3JOVml0RmV2WGpXclhiSnMyVEtvMVdxTUd6Zk80akgyR0R5WXEwd1JFZFZrREZTSWFxQ2kwTU5hTWI3Q3drS1RvQ1UvUHg5S3BSSXFsUXE1dWJsUXFWUlFLcFVsM253VVhVTW9GRnI5RVlsRUZyZVhWK0tsTTRCZUQ5K0FJS3R0U2xyQ1Z2Ky9iL0pLYWhQK3IxZlF4Tjl3ZnAxV2c2U3IwUkFLUlhEMXJHL2NscDEyRHdLQkFEbnA5L0F3TzlQaXNyZTJ5a3E3aXpwMVBjMjJENS94QVE1dFhJYWoyMWFWZUh4cHl5WTd1cmloNTVDeFplNmZZeDAzZEhyYXZKQmswdFZvN1B6MlkyalVLcVRkdWxubVFDVTc5UTUrK3VZRGRCM3dQSUo2RDZyd1lDWGwyaVVrUkorQ3pNRVJYUWVNTExHdFRtY0lIQzNWaHZIMDhTdHh4TkhTMmFOUmtKZHIxdWJ1eldzNHRIRXAvdGl6QVVLaENNRmh6Nkhuc0hFVzY2cWNqdHhoN0VNUnZVNkhJMXNOd1VkdytNZ1NWekd5UjlISUttdnErN2FFVUNoQzJwMGs1RC9JaHNMWjFmd2NGLzhDOUhvMGFOYTZVcGN4dDRkakhUYzBheDhNdlY0UHNVUUtrVmdDc1VRR3NVUUNzVVFLc1VTS1AvZHZSbDV1RnA2ZFBoOWlpUXhTbVJ3U21Sd1NxZUcvTXJtaVNrZGQxWFR2dlBOT21mWTk2czZkTzJqWXNDRWVQSGlBQnc4TUsySDUrZm5oMEtGREdEaHdvUEY5b21IRGhyaHo1dzdxMTY4UGdVQUFuVTZIVHovOUZNbkp5Zmp5eXk4dDFrZkp5OHZEdm4zN3NHWExGb2hFSW56eXlTY0lEZzdHcGsyYkFBQ3JWNi9Hdm4zN3NIdjNidnowMDA4SURRM0Z5SkVqelVhY3JGMjdGaEtKeERneU5ERXhFU2RQbnNUdzRjUE4yaVlsSlZrc1R1dmc0SUR1M2J1YmJQUHg4VUdIRGgwd2NLQnQ5WURpNHVKdzgrWk5tOW9TRWRIancwQ0Y2QWtrbDhzaGw4dFJyMTdKSzNLbzFXcGp1S0pTcVV6K1g2bFVRcTFXUTZmVG1mMVkyMTcwVTZkTytWYmd1QnoxS3dERHNyZlcyREwxcDZRMnFzSi9sdlc4R1JjTlZXRUIvRHYxd3JCcDh3QUF0NjdIWXRNWGI2Rk9YVSs0dUh2ajFhODJvekR2b2ExUHdZUldvMEZPK2ozNGQrbHRjWDlwU3lZRHBTK2JYTmU3VWJrQ0ZVdml6dnlCaVBWZlFxdFJvOVBUdzlCcldObS9qVDI2ZlRWeU11NGpjdE55eEJ3L2lMQXhNOUd3V2NXTmRwREtGV2ppSHdTL2RwMGhWemhCcFN5d1dGd1lBTFJhdzVLdm9ncFlUVXRabUk4L2RtL0FoV1A3b05mcjBjUS9FUDNHeklSNy9jWVcyei9JenNERkU0Zk10cDgvdGc5cHQyL0N4ZDBiSFVMTTYwK1V0Vy9KOFJlTmp4T2lUeUgrL0FrTUdEZkxPSDFLSXBQRDI3Y0Y3aVJlUmRMVml3aXc4R2YwK3NYVEFJQVdRZDBxcEY4VnBmL1kxMHZjZi9iWHZjakx6VUtyanBXejlIUnhVdzVZWHlxNE1tVGs2OHQ4elo4VDFCamFvbnkxdHpadTNHaTJiYzJhTlRoMjdKakZmZXZXcmNPdnYvNXFzcTFvbW80bEV5Wk1NTnNXRVJFQmdVQ0FoUXNYNHRLbFMvamlpeS9nNTJjNkNpdytQaDVIang3Rm9VT0hrSitmaitEZ1lNeWVQUnZ1N3U0bTdaeWNuREJtekJpTUdERUNFUkVSMkxadEd5SWpJOUcxYTFmODYxLy9Ra0JBQUk0ZE80Ym82R2hNbkRnUjY5Y2I2aEw1K2ZsaDNyeDU2TnExcTFuL29xS2lFQlVWWmJhOVFZTUdab0hLa0NGRE1HVElFS3ZQdjdpK2Zjc2U2Qk1SVWVWaG9FSlVpMGtrRWtna2tncGZRZWpJa2RLblRKU2tmWTh3NUdUY1I5TTJuYXkyc2FjSWEycEtJZ1FDZ2RWVlRDNzhicWhuMGY2UklxenBkNUlBL0ZOM3dzR3hUcG1YRHM2OGx3S2RUZ3VQWW5WSmlwU25vT3lqYmwyUHhjRWZsaGdmcXdyekFRQnJQNXB1MHE1b0paamlJM2hHdmI0QUx1NkdHajZuRC8yRVk3dldBM285T3ZkN0ZxSFBUeTFYM3daUGVoT1gvb3hFeklsRHVKOThBeHUvZUF2dHU0Y2g1TG1YSzJRSlhLL0d6ZkRDbklYSXpVakZwaS9lZ2x6aGpKR3ZmV3kreXBKZWJ4ekI5T2dJRlh0WGpiSFdQdWxxRE5aK09NMXNlM0RZYytqNy9HUWMrOTl5MUUzOGc1QjBOZHE0djNHclFEaldjVVB2WjhkYkRYcEs2K080ZDc5R0F6OS80K09yWi8rQVZxT0dVQ2lDVHFmRjBXMnJrSk54SDlscDkvRGNxLzhzaGQyOGZWZmNTYnlLNnpGUlpvRkt3Y05jL0IxN0RnRFFJc2owaHRDcS80MThlM1NVemJHZGE1RVFZMzZqV1Y2ci96MmwxSEMxc29vNUYvYzRaMG5xOVlCWUNBeHNadi9IdUgwSkdyU3FXLzY2V3BaR2hUZzRPRmpkcDFBb3pMWWRQbndZQlFXbGgwSnl1ZHd3V2pBbkI1OTg4Z251M0xtREpVdVdvSEZqMCtEeTNMbHplUGZkZHdFWWdvOEpFeWJncWFkTXAzUU5HRERBWkp0TUpzT0lFU013ZVBCZzdObXpCMXUzYnNYcnI3K09oUXNYNHZqeDQyalJvZ1ZHalJwbERGUUE2K0dHTFVWcEV4TVRjZjM2ZGF2N3c4UEQ3V3BIUkVSVmk0RUtFVlU3YmJxRm9sV25YaFp2TEZOdkpTTHgwaG5jdUhRR0w3NzlwVTNuVzcvZ0ZZakVFcnkxNG1lemZibVphYmh4NlF4YzZubWhhVUNIUjY3eno2b21pMThiRHJXeTBPcjVTN3RoSzhqTGhhdUh0MW1oMStLc0ZUb3RUZEVLTXlwbGdjV2JTMnMzbk1XM2F6UnFLQXZ5Y0dERDE3aDIvazhBUUs5aEw2SDc0REZsNnRlajVBb25EQmczQysxNmhPT1hINzVCK3Awa1hQd3pFZ25SVVhoNjFCUzBmYXBmdWE4QkFGSzVBeDdtWk9ITzMvSDRiZWRhUFAyOGFXaFVORG9GZ0VsUldtdExiQmYzYUpGWEFJQkFBRGVQQmhBSVM3NmJWdFJ4d2UwYlYzRGxyOThnRklyUWI4d01rK0RGbzZFdnhyMjdHQzcxekc5RWJlMmpXR3BhdFBmU2lVZzBiTjRHYWJmK2hySWdEeSsrL1NXMkxabUgyemV1WVBPaXR6SG16YytoY0haQnE0NDk4Y2VlRFlnL2Z3S2hENlpCNGZ6UGlpbm5qKzAzQmtBbExXSCtLSTNHTURYaTBiKy9EN0l6S3FTZ3RGNnZ0NWhjUEROcHJ0bTJZenZYNG1GT1pvbjdLdEovQno2KzZVTlREaFRBUlM0bzB5aVRmUWthdEtwWC9xbVpGV1hvVVBPcGhzV3RXN2NPenM3T21EbHpKanc5UGJGczJUS1RtaWRLcFJJeW1ReWRPblhDcEVtVDBMSmxTM1RxWkRtUVg3ZHVIYUtpb3JCejUwNlQ3VEtaREtOSGo4YkFnUU94WThjT0JBVUZ3ZFhWRlFxRkF1SUtHTTFXNU5TcFUvaisrKyt0N2k4S1NteHRSMFJFVll1QkNoRlZTMFZURW5RNkxaS3Z4Z0F3RktKYy81OVhBQUF5UmNXTXFqbDFZQXYwT2gwQ2V3M0E4WjgzSXJCWGY5U3A2NG1iVnk0QUFIeGF0RU5kcjBaUXEwd0RsZndIT1NqTU04ejVsOGtWY0hTMVhOQVFNSXcrbVBhcCtUSzJ4ZGxTRE5XU29rREZyMDFuazIvY3Y1dzVGSHFkRG5PLzIyL1N2aWdnS3Y3dC9LMkV5OWl4N04vSVRyc0hzVVNLZ2VQZlFPdmdpaDFtM3RBdkFCUGVYNDVUQjdiZzFNSHRLTWpMUmNUNnJ4QWI5U3Y2ajMwZHJoN2VGbzk3ZERXZmtzZ2RuVEZzNm52WXRHZ3V6aHplQmUvR3pVMXEzendhcUlnZkdhRlMyaExieXZ3OG5QdnRaK095ekJLWkhHMjdoYUpUNkREVTgvWXA4ZGdpeDNhdUJRQUVoejluY1VwUTBlZ2dhK3haQnZ6MmpTdTRuUmlIc0RFemtQYS9jTkRaelIwdnp2MFNXNzU2QjJtM2IyTHI0bmN4N3IwbHFPdmRDQTJidGNidEcxZHc4YzlJZEJ2d1BBRERjdG9YL3JjYVViZUJsbGZWc1VTak5xeGE4dWlVcXlFdnY0MGhMNzl0MC9FbEJaUTZqZHJrZFN0aWFRV3Nrd2UyQURtWkplNmpzaXRhK2VaUmlZbUpWdmVWTk5waTNicDFac1ZraXhRdGIrenE2b28zMzN3VGdZR0JKZ0hIL3YzNzhmMzMzMlBObWpXUVNxV29WNjhlTWpJeUVCa1phZkY4Y1hGeGNIQndzTG9mQUJvMWFnU1ZTb1htelp0YmJWTmVodzhmTm5tOGFkTW1pd0dLcmUySWlLaHFNRkFob21xbktFUzVldTQ0cmwwNGlZS0h1UUFBZ1VDQVp1MjdvdTFUb1dqZXZtdUpSV2VMMDJvMUp1MFZUaTRJZi9GVnhKdzRCR2MzZDdoNU5zRGUveTdFdWQvMm91Y3pZNUdWZWh1ZVBuNVFPTHRnd3Z1bXhXQlZ5Z0tzKzJpR01WQVJpc1VZOTg1aXlCMmR5LzNjWlE2T2VPT2JIVGExTFNxUWFvMVdxNEZVSmkvMVBDcGxBWTd0V0lzTGZ4d0E5SHE0MVBQQzhCa2Z3S3R4NVN5Ukt4S0wwWFBvT0xUczJBUDcxMzJKdEZ0LzQyYmNCYXo3end5RWpKaUVqaUhQbUkxQ3FPdlYwSHhrZ2w2UHpQdTN6Yzdmd004ZmZVWk13RzgvcmNFdlAzNER6OGJOakFHR1Z2UFBrdU1pR3dxL1p0eEx3WVZqKzNIcDVHR29DZ3ZnMmNnUHZZYU9RK3R1VDBNbU41L0NVSktPZllmZ1psdzBlZzR0LzhvZ3BZbjZaVHRFWWdsYUIvZkZIM3QrTUc1M2NLcURGK1lzeEpZdjMwSDdIdjJOUlhNNzkzc1d0Mjljd2RranU5R2h6eURJSEJ6eFYrUk81T1Ztd2J0SkMvZytNbnFyTlBtNTJRQmdNdEtsb2lnTDg4Mld6d1pLRG1Ic25jNUZ0bG03ZG0yWjlxblZha2lMamFhYU5HbVNUZGNzUHVva0lTRUJLMWFzd0xoeDQrRHE2b283ZCs1ZzBhSkZOcDJydEhadDI3YTFPRTJwSk51MmJjTzJiZHNzN3R1OGVUTThQTGhNTnhIUms0YUJDaEZWTzRkK1hJcUxmLzd6N2FHYlowTmtwZDZHd3RrVno3M3lvWEc3WFZNSTlIcVQ5c282ZVVpT2o0RmVwMFBJYzVQZzM3azNDdlB6Y0hUYmR6aTYzYkRpVGtDWFBoWlA5ZHRQYTZBc3pJZE00UWhsZnA1aDI4NjFsYmFzY1ZrVTVPVUNlcjFOSVk5SUpJR3lJQi9RNjlFNnVDL0NYM3dGTWdmVEVVQ3B0eEp4K2VRUjlCMDUyYnd1U1JsNU52TEQrSGxMY2VMbkgzRDYwQTZvbFlYNEszSW4yandWYWhaV1RQejNDck1iYVkxYVpYWGtTbkMvRWJnZUhZV1VoTXZZKzkybkdQLytNb2dsVW1nMWp4U2t0VkwwUXFVc1FNS0ZrN2o0NTJFa3g4ZVk3RXU5bFlqSXpkOGljdk8zcFQ2LzRpT0E2dFQxeEpnMy82OUNpdUdXSkNYaE1xN0huRWFiYnFFV1gzK0ZzeXNtZlBDdFNUOWFkZXdKOXdaTmtING5DYi92V284dVljTnhNbUlMQUtEUGlJbDJYZjloam1IcDNJcGVFVWlyMFVCVldHQng2bEYxbVBKVDJ4UWZPUUVBaXhjdnhzR0RCeTN1S3hJWkdZbk5temZqbzQ4K01xNlNzM3o1Y2pSc2FIaGRUNXc0Z2ErKytncTdkKzhHQUF3ZlB0emllWktUay9IZWUrOGhPRGdZTDd6d0FnQkQ4ZGVTcnIxeDQwWnMyTEFCRFJvMGdFZ2t3cmZmZm11cysxSVJ1blhyaHBDUUVJdjd5bHVzbllpSXFpY0dLa1JVN2JoNU5ZUklMRWJMRHQwUjJHc1FtclJxajgrbkRUSnJWM1REbW5FdnBjUnBGNTlQSFdpNWhvcGVEMVZoZ1hGYVMxRHZnZkQwOGNPUEM5K0FVQ2l5T04wbElmb1Vvdjg0Z1BCL3ZZSlRCN1pDbVorSG5rTmV4T0d0MzhHdmJlZHlyeWlpTE1pcmtHL1VIMlNtQTRERnBacUxFNG5GZU9ibHVRanMxUitOV3dXYTdjOU91NHZ0Uzk1SFhtNFczTHdhb2tPZndlWHUzNlBYN2pOaUVueGJkOFNCNzcvR3NLbnYyVDN5d3lLQkFJTW16TUc2ajJjZ08vMGU3aVRHb1hHclFHaFVodWtvWW9ucGNzYXF3Z0lreHA1RndvV1RTSWcrWlN6Y0s1Wkk0ZC9aOHVwTTFzU2ZQMkcxNWs3eG9Lb3lYRDU1R0JBSWpGTjNMQ2tlNmdnRUF2UjdZUWEyTG40WDBYOGNRRXJDWldqVUtnVDJHbURYNkJRQXlMaWJBZ0J3ODJ4Z2YrZExrSk54SHdEZzVQclA2bVV2elBrLzZMUWFpN1ZuU3ByeTA5Zy9FTHBIcG4rUjdVYU5Hb1hRME5BeUgzLy8vbjNjdm4wYmNybGg5TnhQUC8yRW4zNzZDZjM3OTBmanhvMGhreG4rYmtxbFVxeFpzd2JMbGkxRG8wYW05WU1TRXhQeDNudnZvVm16WnBnL2Y3NU55N0Jmdm53Wm16WnRRcytlUFRGeDRrUzg4c29yZVAvOTk3Rmd3UUs3UjZKWTA2UkprM0w5Ym9pSXFPWmhvRUpFMVU3cjRMNW8zeU1jQ21mWEV0dnA5WHJzVy9OL1NJaU93cGczUHpkWjRjUW1BZ0dlR3ZTQ3lhYVVhNFpsWnYwNzkwYWR1cWJEczlOdTM4VCt0WXZnM2FRRmdub1B3cWtEaGpvQlFYMEc0OEt4Q0VTcy93cHVuZzNnMmNoMEdVOTdpTVJpQlBheUxWQzVlT0tRc1Y1RmNVVkZkYTJ0TEZTY1FDQ3dHS1k4eUVySHRpWHprSmViQmYvT3ZSSFUyenpZcWdoTi9JTXc3ZE8xSml2RGxKZXJSMzBNbWpBSEhnMmJvbDU5UStCV1ZBdm4wZEV1Q2RHbnNQZS9ueGxIcjBBZ1FCUC9RQ1JkallHRG83T3hSbzJ0a3E5ZExMR0ljVm1WTnNXdDNWUDkwRzNnYUxUcTFBdHFsYkxVSXNqRk5mRVBSTWUrUTNEK3QzMUl2NU9FT25VOTBQZDUyNmZWRmJtZmNnTUFqTC96aXBKNXp4RFUxUFV5M0Z6YnNzSVBVUHFVbjdyZWpleXFUMVBiTlduU0JFMmFXUDZ6SlJJWlZnOHFLaEpyU1d4c0xKeWRuZUh0N1EydFZvdkZpeGZqcjcvK1FrQkFnTW1xUFJLSkJHS3hHTE5uejhhRUNSTXdhdFFvQ0FRQy9Qbm5uL2o4ODgvUnBrMGJmUGpoaDVCSVNpL01lK2pRSVN4YnRnejE2OWZIN05telVhZE9IWHp3d1FmNCtPT1A4Y29ycitETk45OUUyN1p0eS9EYktEdVZ5dlM5VzZ2VlB0YnJFeEZSeFdDZ1FrVFZUdkVnd3hxQlFBQlhqd2JRcUZYWXNmeER2UFRlRXJoNjFDL3pkZk1mWkNQcTRIWUloRUk4TldpMHliN2N6RFRzL1BaajZLSEhrSmZmTnBxbXNjVUFBQ0FBU1VSQlZKbjJJaFNLTUdUeU8vaGg0UnZZdnVSOWpIN2pVNnRMTkpkR0xKRWhiTXhNbTlyRy9mVzcxVURsMXZYTEFJRDZ2aTNMMUEvQUVDRDl0UFFEUE1oS1I3TjJYVERrNWJrMmZSTmNWaFVacGhRcFBycEVVelR5UlByUHpWN1ROcDNnNEZnSFVya0RXZ2YzUmR1blF1SGk3bDN0YW0rVUZoN2svYTkyaVcvckR2Qm82R3YzK2JVYU5RcnpIejd5V0lPcys3ZmgzYVNGWGVkSmpyOEVBR2pRMU02QXN4UjMvbzRIQUhqNm1BYVdneWJNc2RqKzkxM3JrWmViWmJJL056UE41UDNsd1BlTEs3U1B0VjJ6Wm9hNlN4OS8vREhhdEdsanNrK3YxeU01T1JubnpwMUR2Mzc5b05QcDhPbW5uK0xzMmJPWU5Xc1d1bmJ0Q3JWYWpRc1hMc0RGeFFVQ2dRQlRwMDZGaDRjSEVoSVNrSldWaFI5Ly9CRVJFUkVZTW1RSVhubmxGUWhMbUg1WVVGQ0FreWRQWXRldVhiaDI3UnFDZ29Jd2I5NDg0OVNiNE9CZ0xGcTBDSjk5OWhsbXo1Nk56cDA3WTlDZ1FlalNwWXR4OUV4bEdqell0cEYrUlVWNWlZaW9lbUtnUWtRMVd1OWhMeUg5VGhJU29rOWg1L0tQTU82OUpaREt5elluL3NDR0pTak1mNGlPZlllYWZMdWZtNW1HTFYrOWc1ejBleGcwWVk3RjVXczlmZndRT25vYUlqY3R4Nll2NTJMa3F4K2pVZk0yWnUxS1V4RlRmdlE2SFc1Y09nTUlCR2phdG5PWnpwRjBOUWE3Vnk2QXNpQVByWVA3WXRDRU9aVVNlRHh1S21VQkFKZ1U2eFZMcEpqd3dYS0xOVDhlWkdkVW0yQ2xlRTBXYTRSQ0VaemQzTzA2ZDNiYVhleGI4em51L0IwUG9VZ01KNWU2eU0xTXhlWkZjOUZ2ekV5MDcyRjlpZFpCNCtkQXI5Y0JNSVJ3V2FtM0laVTdWSGhSNDhUTFp3SEE3TzlWdSs2V2J6aWpmdG1Pdk53czQvNlRFWnZ4VitRT3pGaTR3VmhiaG9GS3hSb3dZQUN1WGJ1RzMzLy9IV2ZPbkRIYkw1UEpFQndjak9uVHAwTW9GS0pqeDQ0WU9YSWt0bS9manNXTERhK0ZXQ3pHekpuL2hNcEZOVlFXTFZxRTA2ZFBZLzc4K2VqVHgzSjlxL2o0ZVB6MjIyK0lqNC9IMWF0WG9kRm80T1BqZzNmZWVRZWhvYUZtZ1hEcjFxMnhaczBhL1BUVFQ5aXpady9PbmowTGtVaUVwazJiNHBsbm5yRTU5Q2lMMWF0TlIwVkZSRVJnejU0OVp1M1dyVnRuOG5qZnZuM0crakpFUkZUMWF2Nm5ZeUtxM1FRQ0RKNzBGcjVmOENveTd0OUMwdFZvdEFoNnl1N1QvQlc1RXpjdW5vYUx1emQ2UC91U2NYdnFyVVRzL1BaajVHYWs0cWxCTDFpOWVRT0FEbjBHNDJGMkprNUdiTWFXTDk5QnIySGowSFhBS0x0R2RWVEVsSjlyMFNmeE1Ec0RqVnUxaDVPTDllV2NMZEhyZERoMWNDdE83TnNFdlU2SExtRWo4UFRJeVZZTHVOWTBCZjlibVVraU5aMk9ZSzJBcWtRbUwvRTF0K1R5cVNOUUZSYVVyWU9QbVY2bncvbGorL0Q3cnZWUXE1U1F5aDB3Zk1ZSDhHelVGTnUvZVIvM2syL2c0SWF2RVgvdU9FSkhUN2RZRUxidFUvL1VqSWc1L2dzQW9IbGd0d29ONERMdjM4Yjk1T3R3cWVkbDArZ2J2VTRINlBXR1krL2RRbUZCSHZSNlE2MmNzNy91UmM4aFl5dXNiL1FQc1ZpTU9YUG1ZTTRjeTZPR2ludm1tV2NBQUxObno4Ymt5Wk1CQUhYcjFyVlkwMlRxMUttWVBIa3kzTnlzRnp0MmQzZkhvVU9IVUw5K2ZUejc3TFBvMGFOSHFWTjU1SEk1eG8wYmg5R2pSeU1xS2dwUlVWRklTRWhBdDI3ZFROcUZoNGVqWlV2ckkvNUsyMS9FMTljWElTRWh4b0s4UllLQ2dwQ2RuVzNXcnZoeTBvR0JnY2pLeWlyMU9rUkU5SGd3VUNHaUdrOG1WK0RaYWZPaEtzeUhUOHQySnZ1S2FsbVVGR3JFUnYySzMzYXVoVWdzeHJBcDd4b0xoOTZNdTRCZDMzNE10VXFKOWozQzBYdllTMWJQVWFUWHNIRVFpY1U0OGZPUCtIM1BCcmg1TmtTclRyWVhxaTN2bEIrZFZvUGpldzNMNUhicFozbDFER3R5TTFPeGIrMGkzRXE0RExGRWluNWpaeUN3NXdDN3psRlpySzNtWTYrN2lZWnBJMDQyanVDUU96amEvSG9VdVg3eGRJMElWQkpqeitLM245WWcvVTRTQU1Dam9TK0dUbjNQdU1UMGkzTy94S0ZOeXhFYmRSU0psOC9pNXBWcGFOK3pQNExEbjdOWWNQWkJkZ1ppamh0RzBSU0ZVTXI4UEN4NVkyUzUrM3IyaU9FYitZRGdFSXY3NDgrZndLL2JWME90S29SYVdXank5Nko0N1puenYrNUQxLzdQbTRWcVZIVmNYRnpnNGxMeU10dWw3UWVBZXZYcVlkZXVYV1dhbWlpVlN0RzdkMi8wN20yNUNQWGN1ZWFyUmRtenYwaVBIajNRbzBlUFVyZmIybzZJaUtvV0F4VWllaUo0Tlc0R1ZXRUJzbEx2UU9Ia0FyRlVCcjFlaDc4aWR3S0ExU2tRTWNkL1FlU201UUNBd1JQZlF2Mm1yWXo3R2packRkL1dIVkducmdmNmpaNXU4eWlON29QSHdMdEpDMmpVS3JUczBMMmN6d3lBWGcrMVNnbkpJOU5VTXUvZlJtSCtBN05WWTQ3dFhJZU11eW53YWRFV3pRTzdGVCtUUlJxMUNtY083OEtwZzl1Z1ZoYkMxYU0raGs5LzM2eFdSVld5Tm9Ja0w5ZjhtOXFNZXluSVRyc0xGM2R2T0RxN1FpS1RRNmZUSXZIeVdady90ZzhBNE4yNHVVM1hMY3gvaUlqMVg5blYxNEtIdVhhMWY5eHVYRHFEcUlOYmNldjZGUUNHc0xGajM2RUllVzZTU2JGZWlVeU9aeWE5QmIrMm5YRjAyM2ZJZjVDRDZEOE9JUHI0UWZRWVBBWTloNDR6T1cva3BtWFFxRldvNzl2U3VES1FRQ2kwT0VXdUpNVnJ4YVRlU2tUTThWOGdGSW5Sc2U4UWk4ZDROdktEWDl0T2tDdWNJRk00USthZ2dGemhES25jQVRJSEJhUnlCMGlrY3R4UHVZR0x4MzlCWGs2bXNZNk82QW1ZeWtiL3FNdzZUMFJFUk1YeFV3UVJQVEZ5czlLdzlzTnBGdmUxQ0RTZkJuUXo3Z0orK2ZFYkNBUUM5SC94VlFSME1aMlhMNUhLTUh6Nit5WUZhRzNsVjhiYUpaYm9kRnA4TTNzVWREb3RKQklaaENJUmxBVjUwT3YxYU5UaW4rSHNGMzZQd0pranV5RnpjTVRBOFcvWWRPNzd5VGV3Kzd0UGtKTitEd0RROXFsKzZQZkM5TWV5dks4OXBpLzgzdVJtSHpBRVFaWkdyanpJU3NlT1pSOWFQWmVEVXgyYlZ5dFNxNVM0Zk9xSWZaMnR4cExqTDJMbnR4OFpwc1RBVUxRNC9NVlhTeXc4MnpvNEJINXRPdUg0eno4aStvK0RjSGF0aDQ1OWg1cTBpVG4rQzY3SG5JWkFLRVQ0aTY4YXQwdmxEbmF2b0ZPOFpzMnYyLzhMblU2TDRMRG40UHpJa3NtUGN2TnNnUDVqWHkveHZERW5mc0dOaTMvQndja0ZKL1p0eE8wYmNRQUFqNFpsS3lCTlJFUkV4RUNGaUo0WWRiMGFRaXlSbWd6M2QzS3RCLzlPdmRCejJEaXo5cjRCSFJEKzRxdFFPTGxZblpaVGxqQ2xvZ2xGWWpUeEQwVDZuU1RvLzFjWHdzSEpCZDVObXBzc2E5dlFMd0FTbVJ6RHBzMkRtNmQ1clF0TDNCczBock5yWGVoMVd2UWY5enI4MmxSY0VGVFpCQUtCeGVESHZYNWp5QlNPVUJjV1FxZjdaeWxTbVlNakdqVnZnNUNSTDhQQnFZNU4xM0IyclllWlgyeTBxMThyM3h1UDNJeFV1NDU1WEJxM2FvLytMNzZHTTRkM29kZXdsOUNxWXcrYlJsN0pIWjBSTm1ZbXV2UWJEbzFhQllXejZmU0wxbDM3SXZiMHIyalpvYnZkcXdJVjk4YVNIY0FqWGVvemZDSU9mTDhZUFlhK1dLN3p5dVFLWEkrSk12NGRFb2tsYU53cUVIMUdUQ2pYZVltSWlLajJFdWlMUGxrUUVWV1FJMGVPQU0xQ3F1ejZlcjBlZXIwT0FnaXFSU0JTbkVhdGdrQWdoRWhzbW1rWFBNeUZRQ0F3cmtCU0Zya1pxYWhUejdQRU5tbTNiMEt2MHhtbjlPVGxaa0VzbFVFbU55OEVXVjU3dnZzVUFORHZoZWx3c2pLNm9DUVBzdElCV0oreVZScXRSZ090VmcwQWtNcnNXLzBwTWZZc3hHSXBHcmRxYjlkeEtkY3VRYTFXbGhwTzZYUmFtLzZNNm5VNjZLR0hVQ2l5cXg4bG5sT3ZyL0NwRVZxTnh1elBkRVZSS3d0TnByd0JRRTc2UFdnMGF0VHo5ckZ5bEdWNm5RNDZuZFl3MWFlaWZnYzNqcUZmdjM0VmN5NGJURGxRZ0hvS0FmNHZ4UDdsZmFjY0tNRHFRV1ZiQ1kxcVByNytSRVQyRTVUd29Za2pWSWpvaVNNUUNDQVFWTnpOWjBVclBuV2xpSzJqSmtwU1dwZ0N3R3lWRkd2MVNTckNzOVBubCt2NHNnWXBSVVJpY1psdjhzczZXcWQ0WVdScmJBMUlCRUloS3JvcVJHWFVtYWlzTUFXQVdaZ0NBQzd1M21VNmwwQW9oS2dhQnEyUGkwd0U2UFNBa0tWR2FoMk56dkQ2RXhGUnhhbTlueWlJaUlpSWFoa1BoUkJwK1J5Y1hCdmxLUFh3ZE9SSGZ5S2lpc1IzVlNJaUlxSmFJc2hMaUVPSm1xcnVCbFdCaU9zYUJIcnlvejhSVVVYaXV5b1JFUkZSTFJIdUo4R1ZkQzJTY25SVjNSVjZqSkp5ZExpU3JrVi9QMGxWZDRXSTZJbkNRSVdJaUlpb2xuQVFBK1BiU2JIOG5JcWhTaTJSbEtQRDhuTXFqRzh2aFp6VkU0bUlLaFRmVm9tSWlJaHFrUUIzSVNhMWwyTGxlUlZhdTRzd3VMa1lMaklCeFB5YTdZbWgwd1BaaFhyc3Y2N0JsWFF0SmdWS0VWQ1BMekFSVVVWam9FSkVSRVJVeXdTNEMvRmhMemtpRTlYNDlwd0txWGs2S0xWVjNTdXFLRElSNE9rb1JLQ240WFYyNENkK0lxSkt3YmRYSWlJaW9scklRUXdNYXluQnNKWlYzUk1pSXFLYWlXUC9pSWlJaUlpSWlJanN4RUNGaUlpSWlJaUlpTWhPREZTSWlJaUlpSWlJaU96RVFJV0lpSWlJaUlpSXlFNE1WSWlJaUlpSWlJaUk3TVJBaFlpSWlJaUlpSWpJVGd4VWlJaUlpSWlJaUlqc3hFQ0ZpQ3FjU0NRQzlOcXE3Z1lSVWVYVGF3M3ZlVVJFUkZUck1GQWhvZ3JuNE9BQUtQT3F1aHRFUkpWUG1RZUZRbEhWdlNBaUlxSXF3RUNGaUNxY2g0Y0g4T0J1VlhlRGlLanlQYmdMZDNmM3F1NEZFUkVSVlFFR0trUlU0Wm8wYVFLWktnc295SzdxcmhBUlZaNkNiTWhVV2ZEMTlhM3FuaEFSRVZFVkVGZDFCNGpveVNNV2k5R21kV3VjdnhnTGVBWUFEcTVWM1NVaW9vcFZrQTJreHFGTit6WTF0b1pLZ1FhSVRGUWorcjRPYWZrNktGbjZxc3JJUklDSFFvZ2dMeUhDL1NSdzRDZDBJcUlhZ1cvWFJGUXA2dGF0aTQ3dDJ5RDJ5aFVvcFc2QWMzMUE1Z2dJYXVhTkJ4RVI5RnBEZmFnSGR5RlRaYUZOK3phb1c3ZHVWZmVxVE9MU2RkaHdTWVhXN2lMTTZDaEZQWVVBSWtGVjk2cjIwdW1CdXc5MU9IcFRpNCtQRjJKOE95a0MzRG1Rbklpb3VoUG85WHA5VlhlQ2lKNWNHbzBHU1VsSlNFOVBSMzUrUHJSYWZnVktSRFdUU0NTQ1FxR0F1N3M3bWpScEFyRzRhcjZYbW5LZ0FQVVVBdnhmaUx4TXg4ZWw2N0R1b2dwdmQ1UEJROEVVcGJwSnk5ZmppeWdsSmdWS0VWQ1BvUW9SVVZVVENBUlcvN0hrQ0JVaXFsUmlzUmpObWpWRHMyYk5xcm9yUkVTMVhvRUcySENKWVVwMTVxRVE0TzF1TW54MVdva1BlOGs1L1llSXFCcGo3RTFFUkVSVVMwUW1xdEhhWGNRd3BacnpVQWpRMmwyRXlFUjFWWGVGaUloS3dFQ0ZpSWlJcUphSXZxOUQzeWFzWlZVVDlHc3FRa3lxcnFxN1FVUkVKV0NnUWtSRVJGUkxwT1hyME5DWkgvOXFBbTlISVZMekdLZ1FFVlZuL0JlVmlJaUlxSlpRYWdFaFovdlVDRUlCdUpRMUVWRTF4MENGaUlpSWlJaUlpTWhPREZTSWlJaUlpSWlJaU96RVFJV0lpSWlJaUlpSXlFNE1WSWlJaUlpSWlJaUk3TVJBaFlpSWlLaUcwZW1ydWdlVlkrM2F0WGp2dmZmdzhPSERjcDhySmlZR3NiR3gwT3YvK1dYOS92dnZpSXlNTFBlNWlZaUlBRUJjMVIwZ0lpSWlJdnNvTlk4L1VVbExTOE9OR3pkS2JOTzVjMmRrWkdTVTJLWnUzYnFRU0NSbTI1T1RrN0ZqeHc1MDc5NGRUazVPNWVvckFLeGF0UXIzN3QzRDl1M2JJUmFMb2RmcnNYTGxTbmg0ZUNBOFBOeXVjNjFZc1FLN2QrKzJ1dytIRHgrMit4Z2lJcW81R0tnUUVSRVIxVENGR3VDQlNnOW42ZU5iQS9uQ2hRdFl0R2hSaVczV3JWdUhTWk1tbGRobTZkS2xDQWdJTU5tbVZDcXhZTUVDYURRYS9QSEhId2dMQzdPcFQ5WUNpOVRVVkNRa0pHRFFvRUVRaXcwZmQrUGk0cENSa1lIUm8wZmJkRzVMM24zM1hadmFIVGx5QkdmUG5pM3pkWWlJcUdaZ29FSkVSRVJVd3dnRXdPWllOYVoxa0Q2MmF6Nzk5Tk9RU3FYNDlOTlBzWExsU25oN2V3TUFoZzhmamdrVEptRFlzR0hJeXNvQ0FFeWNPQkV0V3JRd09UNGxKUVVyVjY0ME82OU9wOE1YWDN5QjI3ZHZBd0JHamh5SlFZTUdXZXlEWHEvSDZ0V3JFUlVWaGFlZWVzcHFYNDhkT3dZQTZOZXZuM0ZiUkVTRThSeEhqeDR0OGJsNmUzdWpUWnMyWnR0RFEwTkxQSzVJZkh3OEF4VWlvbHFBZ1FvUkVSRlJEZVBsS01EWnUxcm85U3E4MkZieVdFYXFpTVZpeU9WeUFJQkNvVENabGlPVlN1SGs1R1FNVkZxMGFJRXVYYnFZSEc5cEdvOWVyOGZpeFl0eDRzUUpMRml3QUtkT25jS3VYYnZnNit1TC92MzdtN1ROeTh2RG9rV0xFQlVWaGM2ZE8yUCsvUGxXKzNydzRFSDQrUGlnWGJ0MkFJRGMzRnhqeUdJcDFDa3VORFRVWXFCQ1JFVDBLQVlxUkVSRVJEV01rMVNBR1IwbDJIaFpqWG5IQ3RIVVJZaEdkWVNRMi9ESkxqNURoMWIxeXJjdVFXWm1wc1U2S1BaUUtwVll1SEFoVHA0OGlkbXpaeU00T0JpZE8zZEdibTR1dnZ6eVN5UWtKR0RLbENtUXlXVDQ4ODgvOGUyMzN5SXRMUTFEaHc3RnpKa3pJUktKTEo0M0ppWUd0Mjdkd3NpUkk0M2J0bTNiQnJWYWpkV3JWOFBYMXhkaFlXRVlQWG8wSmsrZVhLN25RRVJFdFJzREZTSWlJcUlhcUtPM0NDM3FDbkh3aGdiUjk3VzRtcUdCTGFWcTR6TzE1UTVVWnMrZVhhN2pBZURhdFdzNGMrWU0zbmpqRFF3Y09CQUFJQlFLOGY3NzcyUDkrdlhZdW5VclRwNDhDVTlQVDhUR3hzTEx5d3VmZlBJSnVuYnRXdUo1dDI3ZENnREd3Q1U5UFIxNzkrNUZyMTY5NE92clc2NCtxMVFxbTlycGRMcHlYWWVJaUdvR0JpcEVSRVJFTlpTelZJQlJBUktNQ3JCdHRNaVVBd1VZMnFKOEkwc0E0TzIzMzBhOWV2VUFBTys4ODA2Wnp0R3VYVHRzMkxBQjd1N3VKdHZUMDlQaDVPUUVOemMzcEtXbElTMHREUURRcFVzWE9EazVRYXZWV2gyZGN2WHFWYlBhSmN1V0xZTmFyY2E0Y2VQSzFNOUhEUjQ4dU56bklDS2lKd2NERlNJaUlpS3lTNXMyYmRDZ1FZTnluOGZkM1IzNStmbUlqWTNGcFV1WGNPYk1HVnkvZmgwQTRPL3Zqd2tUSnNETnpRMzc5dTNEZ1FNSHNILy9mc2psY3ZqNys2TnAwNlpvMUtnUjNOM2Q0ZTN0RFQ4L1A2eGR1eFlTaVFScXRSb0FrSmlZaUpNblQyTDQ4T0ZtbzFPU2twSXNGcWQxY0hCQTkrN2RUYmI1K1BpZ1E0Y094cEUwcFltTGk4UE5temZ0LzRVUUVWR053a0NGaUlpSWlDclVsU3RYektiSDNMcDF5K1R4MTE5L2pZc1hMK0wyN2R2UTYvV1FTQ1JvMDZZTnBrMmJCbmQzZHlRbko2Tjc5KzV3Y1hGQnQyN2RrSk9UZzZpb0tKdzdkdzZYTDE5R2RIUzA4Vnh6NXN4QmNuSXlvcU9qTVhIaVJLeGZ2eDRBNE9mbmgzbno1bG1jSmhRVkZZV29xQ2l6N1EwYU5EQUxWSVlNR1lJaFE0YlkvUHo3OXUxcmMxc2lJcXE1R0tnUUVSRVJrVjNHang5ZjR2Nk5HemVXZWc1L2YzODhmUGdRQXdZTVFLdFdyZEM2ZFd0SXBWTGo4VC8rK0NOR2pCaGhiTy9pNG9MKy9mc2JWLy9Kek16RXpaczNrWmFXaHY3OSsyUEJnZ1ZvMGFJRlJvMGFaUXhVQU92aGhpMUZhUk1URTQwalppd0pEdyszcXgwUkVUMVpHS2dRRVJFUmtWMG1UNTRNTnpjM0FNQ2lSWXZNOXMrYk53K0JnWUVtMjY1ZnYyNnkxUEhBZ1FQUnNXTkhuRDkvSG5mdjNzWGR1M2VOKzZLam95RVdpM0g4K0hHcmZaREw1U1poeVpneFk2QlFLQ0FXVjl6SDIxT25UdUg3NzcrM3VyOG9LTEcxSFJFUlBWa1lxQkFSRVJHUlhYcjE2bVdzb2ZKb29PTGw1WVdsUzVlaWNlUEdjSFIwTkRtbVhidDJXTHAwcVVrdGsrdlhyMlB4NHNWV3IxUFN2b1lORzVvRUtzMmJON2YzYWRqczhPSERKbzgzYmRwa01VQ3h0UjBSRVQwWkdLZ1FFUkVSVWJuY3VIRURHelpzd1BQUFA0K0FnQUJzMmJJRnVibTVlUG5sbHlFU2liQjgrWExvZERyTW1qWEw1TGdlUFhxWWhSQVpHUm40MTcvK2hlZWZmOTdxbEp3cFU2WVlwd2VWMWJadDI3QnQyemFMK3padjNnd1BENDl5blorSWlKNThERlNJaUlpSXlDNW56NTdGM2J0M0VSTVRBd0E0ZXZRb3hHSXhubjMyV1dSa1pHRFRwazFvMmJLbGNmcU5VcW5Fb1VPSEVCSVNZallWcUxpTkd6ZENyOWVqWDc5K1Z0dms1dWJDejgrdlhNK2hXN2R1Q0FrSnNiaXZUcDA2NVRvM0VSSFZEZ3hVaUlpSWlLaFV2L3p5QzM3NDRRY0F3TEpseStEcTZvcjI3ZHNqSVNFQnp6Ly9QQ1pNbUFDcFZJcXZ2dm9LS3BVSzA2ZFBOeDQ3WmNvVW5EeDVFdDk4OHczKys5Ly9XcTF6Y3Zqd1llemZ2eDhEQmd3d1crYTRpRTZuUTNaMk5seGNYTXIxZkpvMGFZTFEwTkJ5bllPSWlHbzNCaXBFUkVSRVZDcUZRZ0YvZjMrODhNSUw2TkNoQTN4OGZBQUFZV0ZoY0hOemcxUXF4Y1dMRjNIbzBDSDA3OThmTFZ1Mk5CN3I0dUtDS1ZPbVlQSGl4ZGkxYXhkR2pScGxjbTZkVG9mTm16ZmpoeDkrUU11V0xURno1a3lyL1VoT1RvWk9wNE9ucDJmbFBGRUxpaThCcmRWcUg5dTFpWWlvK21LZ1FrUkVSRVNsNnQyN04zcjM3bTExZjBGQkFSWXRXZ1FuSnllTHRVOEdEQmlBUFh2MllOT21UUWdQRDRlcnF5djBlajMrL1BOUGJOaXdBVGR2M2tSd2NERG16WnNIQndjSEFFQnNiQ3hTVTFQaDZPZ0loVUtCL1B4ODQ1TE1IVHQyckp3bmFzSGd3WU50YWhjV0ZsYkpQU0Vpb3VxRWdRb1JFUkVSbGR2aHc0ZHg3OTQ5ekowNzErSjBISUZBZ0JrelptRHUzTGs0Y3VRSS9QMzk4ZGxubnlFdExRMGVIaDU0NjYyMzBMOS9mNU5qcmwyN2hoVXJWcGhzRXdxRkdEMTZOSUtDZ2lyMStUeHE5ZXJWSm84aklpS3daODhlczNicjFxMHplYnh2M3o3czNyMjdVdnRHUkVSVmg0RUtFUkVSRVpYWnl5Ky9qSGJ0MnNIZjN4L05temRINjlhdHJiWU5DZ3JDbDE5K2ljREFRR2kxV2dRSEI2TnQyN1lJQ1FteFdGY2xMQ3dNL3Y3K1VLdlYwR2cwa0Vna2FOeTRjYW4xVThMRHcwMm1ITm03djRpdnJ5OUNRa0xNNnJrRUJRVWhPenZickYzUk5LZ2lnWUdCeU1yS0t2VTZSRVJVTXduMGVyMitxanRCUkVSRVJMYVpjcUFBTGVzSk1iZXJyRXpIcmg3a1VBbTlvc3JBMTR1SXFPb0pCQUtCdFgzQ3g5a1JJaUlpSWlJaUlxSW5BUU1WSWlJaUlpSWlJaUk3TVZBaElpSWlJaUlpSXJJVEF4VWlJaUlpSWlJaUlqc3hVQ0VpSWlLcUpXUWlRTWZsQ0dvRWpjN3dlaEVSVWZYRlFJV0lpSWlvbHZCUUNKR1d6MFNsSnNoUjZ1SHB5SS9xUkVUVkdkK2xpWWlJaUdxSklDOGhEaVZxcXJvYlpJT0k2eG9FZXZLak9oRlJkY1ozYVNJaUlxSmFJdHhQZ2l2cFdpVGw2S3E2SzFTQ3BCd2RycVJyMGQ5UFV0VmRJU0tpRWpCUUlTSWlJcW9sSE1UQStIWlNMRCtuWXFoU1RTWGw2TEQ4bkFyajIwc2hGMWQxYjRpSXFDUjhteVlpSWlLcVJRTGNoWmpVWG9xVjUxVm83UzdDNE9aaXVNZ0VFUE5ydGlxajB3UFpoWHJzdjY3QmxYUXRKZ1ZLRVZDUEx3Z1JVWFhIUUlXSWlJaW9sZ2x3RitMRFhuSkVKcXJ4N1RrVlV2TjBVR3FydWxlMWwwd0VlRG9LRWVocGVGMGMrQW1kaUtoRzROczFFUkVSVVMza0lBYUd0WlJnV011cTdna1JFVkhOeExHRVJFUkVSRVJFUkVSMllxQkNSRVJFUkVSRVJHUW5CaXBFUkVSRVJFUkVSSFppb0VKRVJFUkVSRVJFWkNjR0trUkVSRVJFUkVSRWRtS2dRa1JFUkVSRVJFUmtKd1lxUkVSRVJFUkVSRVIyWXFCQ1JFUkVSRVJFUkdRbkJpcEVSRVJFUkVSRVJIWmlvRUpFUkVSRVJFUkVaQ2NHS2tSRVJFUkVSRVJFZGhKWGRRZUlpSWlJNlBFcjBBQ1JpV3BFMzljaExWOEhwYmFxZTFSN3lVU0FoMEtJSUM4aHd2MGtjT0FuZENLaUdvRnYxMFJFUkVTMVRGeTZEaHN1cWREYVhZUVpIYVdvcHhCQUpLanFYdFZlT2oxdzk2RU9SMjlxOGZIeFFveHZKMFdBT3dlU0V4RlZkd3hVaUlpSWlHcVJ1SFFkMWwxVTRlMXVNbmdvbUtKVUIwSUIwTkJaaUpmYUNaR1dMOFlYVVVwTUNwUWlvQjVERlNLaTZvenYwa1JFUkVTMVJJRUcySENKWVVwMTVxRVE0TzF1TW15NHFFS0JwcXA3UTBSRUpXR2dRa1JFUkZSTFJDYXEwZHBkeERDbG12TlFDTkRhWFlUSVJIVlZkNFdJaUVyQVFJV0lpSWlvbG9pK3IwUGZKcUtxN2diWm9GOVRFV0pTZFZYZERTSWlLZ0VERlNJaUlxSmFJaTFmaDRiTy9QaFhFM2c3Q3BHYXgwQ0ZpS2c2NDcrb1JFUkVSTFdFVW1zb2dFclZuMUFBTG1WTlJGVE5NVkFoSWlJaUlpSWlJcklUQXhVaUlpSWlJaUlpSWpzeFVDRWlJaUlpSWlJaXNoTURGU0lpSWlJaUlpSWlPekZRSVNJaUlxSXFkZTdjT2F4YXRhcEN6eGtURTRQWTJGam85WHJqdHQ5Ly94MlJrWkVWZWgwaUlxcTl4RlhkQVNJaUlpS3lqNllLVjlPOWYvOCtWQ29WdEZvdGREb2R0Rm90VkNvVjFHbzFWQ29WQ2dzTFVWaFlpSUtDQWhRVUZPRGh3NGZHbjdGang4TFgxOWZzbkxHeHNkaXhZd2VtVFp0VzRyVXpNaktRa3BLQ2xKUVVKQ1ltNHZyMTYzampqVGZRckZrenM3YXJWcTNDdlh2M3NIMzdkb2pGWXVqMWVxeGN1UkllSGg0SUR3KzM2em12V0xFQ3UzZnZ0dXNZQURoOCtMRGR4eEFSVWMzQlFJV0lpSWlvaHNsVjZrdHZWRWxXclZxRjQ4ZVBHeDhMQkFLSXhXSklwVkxrNWVYQnlja0pycTZ1a012bGtNdmxjSEJ3Z0lPREF4UUtCZkx5OG15NlJueDhQS0tpb3BDWm1ZbjA5SFRjdjM4ZjkrN2RnMUtwTkY3VHk4c0xqUnMzeG9NSEQ4eU9UMDFOUlVKQ0FnWU5HZ1N4MlBCeE55NHVEaGtaR1JnOWVuU1puL3U3Nzc1clU3c2pSNDdnN05telpiNE9FUkhWREF4VWlJaUlpR3FZN0VJOUhxajBjSllLSHZ1MTMzbm5IY3laTXdjaWtRaGlzUmdTaWNTNEx5d3NET1BHamNPSUVTUEtkWTJDZ2dKczM3NGRucDZlOFBMeWdrNm5nMUtweEVjZmZZU0dEUnVpUVlNR2tFcWxWbzgvZHV3WUFLQmZ2MzdHYlJFUkVRQUF2VjZQbzBlUGxuaDliMjl2dEduVHhteDdhR2lvVGYyUGo0OW5vRUpFVkFzd1VDRWlJaUtxWVlRQ1lIT3NHdE02V0E4VktvdE1Kb05NSml2M2VXSmlZdkRXVzIrWmJBc0xDd01BUkVaR1l2LysvUkFJRElIUmloVXJrSktTZ2g0OWV0aDA3b01IRDhMSHh3ZnQyclVEQU9UbTVocERscFVyVjVaNmZHaG9xTVZBaFlpSTZGRU1WSWlJaUlocW1FQlBFYzdjMVVLdlYrSEZ0cExITWxMbDRjT0hHRDU4ZUtudFZxNWNXV3Bvc1h2M2J2ajcrMlBkdW5VQWdEMTc5dURubjM4MlBpNEtVc29pSmlZR3QyN2R3c2lSSTQzYnRtM2JCclZhamRXclY4UFgxeGRoWVdFWVBYbzBKaytlWE9ickVCRVJNVkFoSWlJaXFtRzhuUVNZMFZHS2paZlZtSGVzRUUxZGhHaFVSd2k1RFovczRqTjBhRlhQL29VZUhSMGRqWUhIbzNKemM3RnExU3BjdjM0ZGFyVWFNcGtNT3AwT0kwYU1RRmhZR0lSQzgyczVPanBDSUJEQXg4Y0hBT0RpNGdJQXhzZmxzWFhyVmdDQVNDUUNBS1NucDJQdjNyM28xYXVYeFlLNDlsQ3BWRGExMCttcXNHb3dFUkU5Tmd4VWlJaUlpR3FnanQ0aXRLZ3J4TUViR2tUZjErSnFoZ2EybEtxTno5U1dLVkI1TkFBQkRPRkNSRVFFTm0zYWhEcDE2bURac21XWVBuMDZ4bzhmajd5OFBHelpzZ1duVDUvR3M4OCtpOURRVU1qbGNydXZhUXVkVG9mOC9IdzRPVG5oNnRXclpyVkxsaTFiQnJWYWpYSGp4cFg3V29NSER5NzNPWWlJNk1uQlFJV0lpSWlvaG5LV0NqQXFRSUpSQVpMU0d3T1ljcUFBUTF2WTF0YWFsSlFVSERwMENKR1JrWGp3NEFHZWUrNDVqQjA3MWhpWWlFUWlUSmd3QVgzNjlNRzZkZXV3Wk1rU3JGeTVFaDA2ZEVCd2NEQmF0R2lCcGsyYjJseUhSYWxVb3JDd0VJQ2hOa3BxYXFweDFaL1UxRlNrcDZlalU2ZE8rUFRUVDdGMjdWcElCNEJGWmdBQUlBQkpSRUZVSkJLbzFXb0FRR0ppSWs2ZVBJbmh3NGVialU1SlNrcXlXSnpXd2NFQjNidDNOOW5tNCtPRERoMDZZT0RBZ1RiMU9TNHVEamR2M3JTcExSRVIxVndNVklpSWlJaW9WQ2RQbnNSMzMzMkh1M2Z2UWlRU0lTUWtCR1BIamtXalJvMHNMb2ZjdEdsVExGaXdBSW1KaVlpSWlNQ3Z2LzZLcUtnb0FNRHp6eitQcVZPbkd0dnE5WWF4TmN1V0xjUHQyN2NSRmhhR0hUdDJJQzB0RFRrNU9jWjJpeGN2Qm1DWUl1VGw1WVdXTFZ1aVY2OWVhTldxRlk0ZE80Ym82R2hNbkRnUjY5ZXZCd0Q0K2ZsaDNyeDU2TnExcTFuL29xS2lqUDE1VklNR0Rjd0NsU0ZEaG1ESWtDRTIvNjc2OXUxcmMxc2lJcXE1R0tnUUVSRVJVYWxhdFdvRnNWaU1zV1BIWXNDQUFmRHk4Z0lBM0w5L0g1TW1UY0tMTDc2SUhUdDJ3TUhCd2VRNFB6OC92UGJhYTVneFl3Ymk0dUp3L3Z4NURCZ3dBRGR1M01BdnYveUNpeGN2NHUrLy93WmdXTjJuUjQ4ZWtNbGtVQ2dVNk5LbEN6dzlQWEg1OG1WY3ZIZ1I2OWF0ZzZlbnA4WFJMUXNXTEVDTEZpMHdhdFFvWTZBQ1dBODNiQ2xLbTVpWWlPdlhyMXZkSHg0ZWJsYzdJaUo2c2pCUUlTSWlJcUpTT1RzNzQrT1BQd1pncUorU2twSUNBRmk3ZGkxME9oMENBZ0tRbTV1TDNOeGNxK2R3ZFhYRjAwOC9EVGMzTjBSRlJXSHYzcjBJQ0FpQXY3OC80dUxpc0dmUEhtTXgyWjQ5ZXhxUFc3RmlCUzVldkZoaTBkb3hZOFpBb1ZCQUxLNjRqN2VuVHAzQzk5OS9iM1YvVVZCaWF6c2lJbnF5TUZBaElpSWlvbExkdUhFRHI3Lyt1dFg5YjcvOXRzM25XcnAwS1hyMjdJbVFrQkM0dUxqZ2h4OStRRnhjbkRGTUtZdm16WnVYK2RqU0hENTgyT1R4cGsyYkxBWW90cllqSXFJbkF3TVZJaUlpSWlwVlFFQ0FTV0NRa3BLQ21UTm5vbCsvZnBnMWE1WlplNzFlai9mZWV3K1hMbDNDMnJWcjRlM3RYU245V3IxNk5YUTZIYVpPblFxQlFHRHpjZHUyYmNPMmJkc3M3dHU4ZVRNOFBEd3Fxb3RFUlBTRVlxQkNSRVJFUkhaUktwWDQ1Sk5Qb0ZRcTBiUnBVMlJtWnFKdTNickcvUnFOQmw5OTlSWE9uVHVIV2JObVZWcVlBZ0RKeWNtNGZQa3lwazJiWnRkeDNicDFRMGhJaU1WOWRlclVxWUNlRVJIUms0NkJDaEVSRVJIWlJhdlZZdGl3WVRoeDRnUldybHlKNWN1WG8yWExsdWpXclJ0YXRXcUZIMzc0QVZldlhzWEVpUlB4ekRQUFZHcGZzckt5akFWeTdkR2tTUk9FaG9aV1FvK0lpS2kyWUtCQ1JFUkVSSFpSS0JRWU5HZ1FCZzBhaEx5OFBFUkZSV0hMbGkzWXNHR0RzWTJ2cnk5OGZYMVJXRmdJdVZ4ZTR2bUtsazIycHFpMlNsNWVIaHdkSFkzYmxVb2xVbEpTTEM2TFhKRlVLcFhKWTYxV1c2blhJeUtpbW9HQkNoRVJFUkhaTFQwOUhUZHUzTUNsUzVkdyt2UnBKQ1Vsd2NuSkNZTUhEMFo2ZWpwT256Nk5Eei84RUZLcEZFRkJRWGpxcWFmUXJWczN1THU3QXdCeWNuSnc3ZG8xQ0lWQ25EeDVFbTV1YmxhdlZWUndkdjc4K2VqUW9RTUVBZ0gwZWowdVhMaUEvUHg4ZE9qUW9WS2Y2K0RCZzIxcUZ4WVdWcW45SUNLaTZvV0JDaEVSRVJHVktqMDlIWjkvL2pteXM3T1JtcHFLL1B4OEFJQmNMa2RRVUJCR2pScUYzcjE3UXlhVEFURFVVYmx3NFFKT25EaUJQLy84RTMvOTlSZVdMbDJLbDE1NkNXUEhqc1hEaHc4eGI5NDg0L21uVEpsaTlkcDkrL1pGWEZ3Y2poNDlpdGpZV09OMlIwZEhEQnMyRFAzNzk2K2taMjJ3ZXZWcWs4Y1JFUkhZczJlUFdidDE2OWFaUE42M2J4OTI3OTVkcVgwaklxS3F3MENGaUlpSWlFcmw3dTRPQndjSE9EbzZvbE9uVG1qY3VER2FOMitPWnMyYVdWenVXQ3dXbzB1WEx1alNwUXRtelpxRjZPaG8vUDc3NzNqNjZhY0JBUFhyMThmaXhZdWgxK3ZoNGVHQit2WHJXNzIyVUNqRXE2KytpbGRmZmRXbXZvYUhoNk5seTVabDNsL0UxOWNYSVNFaDhQWDFOZGtlRkJTRTdPeHNzM1krUGo0bTdRSURBNUdWbFdWVG40bUlxT1lSNkV1YnRFcEVSRVJFMWNhVUF3VVkwa0tNb1Mwa1pUcDI5U0NIU3VnVlZRYStYa1JFVlU4Z0VBaXM3Uk0rem80UUVSRVJFUkVSRVQwSkdLZ1FFUkVSRVJFUkVkbUpnUW9SRVJFUkVSRVJrWjBZcUJBUkVSRVJFUkVSMlltQkNoRVJFVkV0SVJNQk9pNUhVQ05vZEliWGk0aUlxaThHS2tSRVJFUzFoSWRDaUxSOEppbzFRWTVTRDA5SGZsUW5JcXJPK0M1TlJFUkVWRXNFZVFseEtGRlQxZDBnRzBSYzF5RFFreC9WaVlpcU03NUxFeEVSRWRVUzRYNFNYRW5YSWlsSFY5VmRvUklrNWVod0pWMkwvbjZTcXU0S0VSR1ZnSUVLRVJFUlVTM2hJQWJHdDVOaStUa1ZRNVZxS2lsSGgrWG5WQmpmWGdxNXVLcDdRMFJFSmVIYk5CRVJFVkV0RXVBdXhLVDJVcXc4cjBKcmR4RUdOeGZEUlNhQW1GK3pWUm1kSHNndTFHUC9kUTJ1cEdzeEtWQ0tnSHA4UVlpSXFqc0dLa1JFUkVTMVRJQzdFQi8ya2lNeVVZMXZ6Nm1RbXFlRFVsdlZ2YXE5WkNMQTAxR0lRRS9ENitMQVQraEVSRFVDMzY2SmlJaUlhaUVITVRDc3BRVERXbFoxVDRpSWlHb21qaVVrSWlJaUlpSWlJcklUQXhVaUlpSWlJaUlpSWpzeFVDRWlJaUlpSWlJaXNoTURGU0lpSWlJaUlpSWlPekZRSVNJaUlpSWlJaUt5RXdNVklpSWlJaUlpSWlJN01WQWhJaUlpSWlJaUlySVRBeFVpSWlJaUlpSWlJanN4VUNFaUlpSWlJaUlpc2hNREZTSWlJaUlpSWlJaU96RlFJU0lpSWlJaW92OXY3OTdqb2l6ei80Ky9PY3RCUVZCQkRGQlR3TFBWU3ByWmFxWStTdk9RbGNjMFRiZmRMTXNPckdscUcrdWh4VTcyOWJTRWFhMldyb1dIMUlEVU5IK0txYTJ1cTVRWmVVQk5tQWc4Y0J4bXZuL3dZSDRNTXlNeldGOVdlVDMvWXU3N3VxLzd1Z2Zub2ZQMnVqNFhBQmQ1MXZVQUFBQUE4SCt2eUNpbFpaWHA4RVdUY2d0TktpbXY2eEVCTnljZkQ2bXBuN3U2aHJxcmYyc3YrZklORExocDhIRUdBQUNvWnpJTkpxMDZXcXIyVFR6MHA5dTlGZUxuSmcrM3VoNFZjSE15bWFVTFYwemFmcXBjZi9tcVdPTTdlYXRkRXhZS0FEY0RBaFVBQUlCNkpOTmcwb3AvbHlxK3U0K2ErcEdpQUw4MWR6ZXBSVU4zamV2a3J0eENULzB0bzBRVHUzaXJYUWloQ25DajQxTU1BQUJRVHhRWnBWVkhDVk9BdXRMVXowM3gzWDIwNnQrbEtqTFc5V2dBWEM4Q0ZRQUFnSG9pTGF0TTdadDRFS1lBZGFpcG41dmFOL0ZRV2xaWlhROEZ3SFVpVUFFQUFLZ25EbDgwcVUrVVIxMFBBNmozN212bG9TTTVwcm9lQm9EclJLQUNBQUJRVCtRV210U2lJZi84QStwYW1MKzdjcTRTcUFBM092NUdCUUFBcUNkS3lpc0taQUtvVys1dVlxdHk0Q1pBb0FJQUFBQUFBT0FpQWhVQUFBQUFBQUFYRWFnQUFBQUFBQUM0aUVBRkFBQUFBQURBUlFRcUFBQUFOeGl6dWE1SFVEZUtpb3BrTkJycmVoakt5OHZUZ2dVTDlNMDMzOVRxK3FLaUlwMDRjVUtGaFlXLzJwaE9uRGloMHRMU2E3YTVlUEdpOHZQemY1VjdMVm15UkFVRkJVNWZzMmJOR2gwN2RzenV1WnljSEgzMDBVYzZmLzY4MC8wZE9YSkV4NDRkazduS2gySFhybDFLUzB0enVnOEF1RjZlZFQwQUFBQUFPTS9IUXpJVTFWMmljdXpZTWYzNDQ0L1gxVWZidG0wVkV4TmpkV3p1M0xtNmZQbXk1cytmTHpjMysxc1JEUjQ4V01PR0RkTlRUejNsc08rVEowK3F1TGhZK2ZuNXlzM04xZm56NTNYcTFDbVZsSlJvMGFKRk1ocU51blRwa2dvTEMzWHAwaVhsNStmTFlEQW9KeWRIMmRuWk9uZnVuQll1WEtqQXdFQ0g5OWl4WTRlMmI5K3VYcjE2MWVyNWYvamhCMDJiTmswTEZ5NVVseTVkWkRRYTllOS8vOXZwNjIrLy9YYXIxK2ZPbmRPVUtWTTBldlJvVFpnd3dlNDFaV1ZsZXZ6eHh6Vnk1RWlOSHovZVlkOGxKU1dXOStYbm4zK1d3V0RRbFN0WE5ITGtTRXViWmN1V0tTY25SNU1tVFhKcXZDZE9uTkQ3NzcrdjRjT0hxME9IRGpibmQrL2VyUlVyVmlnMk5sYmg0ZUZPOWJsOCtYTDk5Tk5QV3JkdW5UdzlQV1UybTdWMDZWSTFiZHBVL2Z2M2Q2cVBTa3VXTEZGS1NvcEwxMGhTZW5xNnk5Y0F1TGtRcUFBQUFOeEFibTNzcmpNRnBqcTcvNjVkdTJyMTViT3EwYU5IV3dVcVJVVkYycmR2bis2NjZ5NUxtSktabWFrMWE5Wm8xS2hSYXQrK3ZkTjkvK2xQZjdMODdPdnJxNUNRRUlXR2hxcDE2OVlxS0NoUVdscWEvdjczdjF0ZDQrN3VycUNnSUlXRWhDZzhQRnpuenAxVFlHQ2dqaHc1WXZjZW16ZHZscCtmbi96OC9CeTJxYXBCZ3dZMkFWSlZseTVkMHAvLy9HY25uOUQyaS95Ly92VXZTVkxQbmowZFhuUGl4QWtaalVhN2dZWlVFYVFNSHo1Y0pTVWxOdWU4dmIwMWFOQWdCUVFFYU9QR2pUcDY5S2drYWVEQWdYYjdXclZxbFZVd2twcWFLamMzTncwWk1zUnUrOTI3ZHlza0pFUmR1M1oxT1A2cWNuSnk5UDMzMyt1QkJ4NlFwMmZGMTVuTXpFejkvUFBQR2pGaWhGTjkyRE45K25TbjJuM3h4UmM2ZVBCZ3JlOEQ0T1pCb0FJQUFIQUQrWDJrcDVaK1U2cURGOHIxdStZZWRUYU9MVnUyMkQwK1o4NGNIVDU4V0I5ODhJSERXUjRlSHRianpzaklVRWxKaVFZTUdHQTV0bi8vZm1Wa1pPanh4eDkzZVd3VEowN1VRdzg5SkI4Zkg0ZHQzbmpqRFRWczJGQkJRVUVLQ2dxeU95dm14UmRmdk9aOTR1UGpuUnBQeTVZdGxaU1U1UEI4WUdDZzVzNmRxNWt6WjJyZ3dJRjY0SUVISEk3NXA1OStraVFWRmhZcUp5ZEhrclJ2M3o0MWF0UkkzdDdlT25YcWxLVjllSGk0TGw2OEtLbmkvWlNrZ0lBQW5UMTcxcXJmc0xBdytmajQ2STkvL0tNOFBEeFVYRnlzSlV1VzZNVVhYMVRQbmowVkVCQWdTZnIyMjIrVmxKU2tQbjM2NkxiYmJyTVozeWVmZktJTEZ5NVkybS9idGsxU3hZeWU1czJiNi9EaHd6cDgrTERsUFduWHJwM09uajJyek14TXhjVEVhUDM2OVRaOWhvYUc2cDU3N3JFNjl1V1hYMHFTN3J2dlBzdXh5aitQWnJOWjI3ZHZ0L3YrVlgxZWU4RlMzNzU5cjNsZHBlKysrNDVBQllBa0FoVUFBSUFieXUxaEh1clczRU9yajVVcDFOOU5FWTNxcGlTZXQ3ZTN6VEdEd2FCdnZ2bEdmZnYyVmRPbVRaM3VhOHVXTFlxSWlMQmF5ckp2M3o1RlJrYnExbHR2ZFhsc0RSczJ2R2FZSWttZE8zZXVzWi9GaXhkYnZTNHBLZEdzV2JQazcrK3ZPWFBtT0QwZWIyOXY1ZVhsV1dhU1pHZG5TNUlPSFRva2c4RWdTZXJkdTdmYzNkMWxOcHNWSFIxdHQ1Kzh2RHhGUmtaS3FxZ2g4dXFycjBxU1RDYVQzTnpjOU9TVFQxcTFmL3Z0dHpWMTZsU3JZODg4ODR4TnY4dVdMZE90dDk2cVFZTUdTWklsY0FrT0RyYUVJNmRQbjlZcnI3eWlsaTFiYXRLa1NXcldySmxWSHp0Mzd0VHAwNmMxZHV4WU5XclVTSkwwNXB0dldzNWZ1WExGNnZXd1ljUFVybDA3U3hEeTNYZmY2YnZ2dnJNWlcxeGNuRTJnc20zYk5rVkVSS2hUcDA2U0ttYjRWSVlzUzVjdXRlbWp1cjU5K3pxY3FRTUFyaUJRQVFBQXVNR003dUNsdHc2VTZxLy9yMFFEV251cWN6TVB0V2pvTHQ4NitKZGR2Mzc5Ykk2bHA2YzdyQzlSL2ZpWk0yZDA1TWdSRFI4KzNESkw1TlNwVThyS3lyTGJmMHBLaXMyU295MWJ0dGdOZUs1WDlXQmorZkxsdW5yMXFwNTY2aW1Ib1ljakJ3NGMwSUlGQzZ5T2ZmVFJSNWFmKy9idHE3Q3dNRXZZVXAzQllGQitmcjRsWE9qUm80ZFNVMU8xZS9kdUpTUWtLRGs1V1JFUkVUYlhwYWVucTd5OFhFT0hEdFhnd1lNMWVmSmtsOFl0U2VmUG45ZTBhZFBrNysrdnFWT242c2tubjlUdzRjTTFkdXhZU1JYQlVHSmlvanAyN0tneFk4WllYVHRvMENDYldVWVBQL3l3cElxUVpldldyZXJWcTVkbXpweHBjOThoUTRiSXk4dkw2dGlSSTBlVW5aMXQ2VU9TMXE1ZHE3S3lNaVVsSmFsbHk1YnExNitmUm93WTRYU05Gd0NvTFFJVkFBQ0FHMHlBdDV0bTNPV2pyU2VOK3V4a21iYjk0UHpPTjV1K0w5UGd0bDQxTjNUQnd3OC83SENaU3FXdFc3ZmFYZEpSZWF6cWtwdlBQdnRNYm01dW1qcDFxbFZRa3BpWXFEdnV1RVAzM251dlZSK1ZkVFFxdmZQT08zcm5uWGVzamsyZlB0M3BKUjMySERwMFNKOTg4b2tDQWdKa05wdWQyazBtTWpKU3NiR3hrcVJ1M2JwWndxVFhYMzlkWDN6eGhhVW9iYVhXclZ2cnlKRWpNcHZOTmt1UWpoOC9Ma2syOVdSMjdOaWh0bTNieXQvZlgvMzY5YlA3bkZsWldTb3VMcjVtTFpxOHZEekxzcUM4dkR4SjBzR0RCMlV3R0dReW1mVDczLzllSTBlT1ZHaG9xQjU5OUZHdFdMRkNCb05Cc2JHeFdyUm9rYUtpb3BTUWtHRHp1L0R5OG5LNDlHdmR1blVxTGk3VzZOR2piWmFCU1ZKNWVibE5meDkvL0xHay83OXN6R0F3YU9QR2plclZxNWRhdG16cDhQbWNVZE11U1pWTXBycXJZUVRndnd1QkNnQUF3QTNJdzAxNnNLMm4ra1I1NkdpdVNZWkNzOHk2OXU0L203ODNLaWI0MTYrN0VoZ1lhSGQyUlBVMjFaMC9mOTRtbUxoeTVZclMwdEowNTUxM1dwYWdWRXBNVEZSa1pHU051N2lNR3pkT3ZYdjN0cnllT0hHaVRadWRPM2M2dk43SHgwZDMzWFdYNWZYRml4YzFiOTQ4bWMxbVhibHlSUXNYTHJ6bS9Tc05HemJNRXFoVU1wbE0rdnJycnkydmpVYWpKVFNJalkzVm5qMTdkUGJzV2N2U25rcVZOVHVxMWk0cEtDalEvdjM3N2M0Nk1adk5sdGt1ZS9mdWxTUTFhdFRJcG41S3BieThQS3NsT1pMMDZhZWZXbjZ1T3JObzFLaFJjbmQzMTN2dnZhY3RXN1lvTGk1T00yZk9sSitmbjROM3dsWlpXWm4yN3QyclBuMzZxRTJiTm5iYmxKZVhXODFRK2ZiYmIyMXFsN3o3N3JzcUt5dlRZNDg5NXZTOUhYRlVaQmNBSENGUUFRQUF1SUVGZUx1cFJ3dm5RcExOM3hzVkUvTHIxMXhKVGs1V2NuS3l5OWV0WExsU1hsNWVLaTh2dHh4YnMyYU5pb3FLOU9DREQ5WjZQSTBiTjY0eDRKazNiOTQxcjY4TVZQTHk4aFFmSDY5TGx5NUpjbjZyWEh0TG9hU0tZS1N5cjFXclZxbTh2RndMRml5UXI2K3ZaWmViQXdjT1dBVXFKcE5KZS9mdVZidDI3UlFjSEd3NS92bm5uMHVxV0M1VTlUMlVLZ0tMNmtIUzg4OC83M0M4VlpkcEpTVWxhZDI2ZFpvM2I1NjZkZXRtMVM0dkwwOGJObXpReG8wYjVldnJxd2tUSm1qbzBLRU90N3AyeE12TFMwbEpTYnB3NFlKbXo1NnRKNTk4VWkxYXRMQ2NONXZOTXB2TlZvRktjbkt5dkx5OFZGWldKcWxpNXMzZXZYczFiTmd3bTlrcHAwK2Z0bHVjMXRmWDF5b3NrNlNJaUFqZGR0dHR1di8rKzUwYWUyWm1wbFh4WHdEMUY0RUtBQUFBWE9MdWJoM0sxR2JKejZGRGg3Uno1MDZOR3pkT0gzendnZVY0Y1hHeDJyWnRxN2k0dUZxUHo1a3Y5MVdEa1g3OSt1bUpKNTdReUpFanJkcms1dVpxK3ZUcE9uLyt2Q0lpSWh6TzduQkZhbXFxYnJubEZtVm5aeXNtSmtZYk5telE3Tm16TlgvK2ZFVkhSeXM0T0ZpN2QrL1c4T0hETGRka1pHU29vS0RBYWhaR2VYbTVObTdjcU02ZE82dTB0RlFGQlFXU3BNdVhMeXMzTjlmeWpBVUZCUm94WW9RbVRKamcxSmJDWnJQWk1udW5yS3hNWnJOWnBhV2wycnQzcjc3ODhrdnQzNzlmbnA2ZTh2SHhVYXRXclRSZ3dJQnJ2dCtYTGwxeUdENzQrdm9xSUNCQS8vblBmelI3OW15OSsrNjdsbGt1Um1QRk1yYktRT1hMTDcvVTRjT0hOV0hDQkwzLy92dVNLcFpJelpneFEzZmVlYWROM3hrWkdjckl5TEE1SGg0ZWJoT29QUGpnZ3k0RmVIMzY5SEc2TFlDYkc0RUtBQUFBbkZaV1ZtWlRLTFEyUzM1U1VsTFV0R2xUUGZMSUkxYUJ5dFNwVXkyQmdLdk01b29sVDlVRG42cU1ScVBkZWgzVm5UcDFTak5tekZCdWJxNys4SWMvcUtDZ1FHdlhyblU0ODhRWjU4K2YxNTQ5ZXpSbXpCaDkrT0dINnQ2OXU2S2pvelYvL255OS9mYmJldkhGRjNYdnZmZHEvZnIxeXNyS1V1dldyU1ZWMUpueDlmVzF1bmRCUVlGeWMzT1ZtNXVyMGFOSFc0NHZYcnpZc2p0UmVucTZkdXpZSVpQSlpGTjN4cEY5Ky9aWjN2K2xTNWRxeTVZdG1qWnRtcFl0V3lZL1B6K05IejllMGRIUmV1V1ZWL1RUVHo5cDE2NWRObjBFQlFXcFI0OGVrcVR0MjdkZmN4dmpaczJhS1Q0K1hyTm16VkppWXFKbDk2VEtRS1d5aHM1WFgzMmx0bTNiNnRGSEg3VUVLcExqY01PWm9yUlpXVms2ZWZLa3cvT1ZTOHVjYlFlZy9pRlFBUUFBZ05PS2k0dlZvRUVEcTJPMVdmSnp6ejMzYU9EQWdUWjlYZXZMdDFTeHBXLzFOcUdob2VyWXNhTmxLY2liYjc1cFV3K2swdFdyVitYcjYxdmorRXBLU21Rd0dEUnAwaVE5OHNnamV1Kzk5eVJKSzFhc3FQRmF5WDdkbHRXclZ5c3NMRXkzM1hhYlB2endRMGtWZ1VCT1RvNUNRa0lrVmN5VytQVFRUN1Y2OVdyTm1qVkxCdzhlMU5HalJ6Vnk1RWlyR2lXTkd6ZldwazJiTEsvejgvTTFidHc0UGYvODgxYjFZMDZlUENtejJXd1Z1bFJYZGJiTyt2WHJGUndjckx5OFBNWEZ4U2sxTlZVdnYveXlYbnZ0TmNYRXhLaWdvRURQUFBPTWpFYWpMbDY4YVBkOWpvMk50UVFxOTl4emo0WU5HMloxZnRxMGFWYXZ1M2Z2cnNHREIydlRwazNhc0dHRGhnNGRhdmxkVm9aM28wYU5rcCtmbjAyUjJ1dXhiOTgrclZ5NTB1SDV5cURFMlhZQTZoOENGUUFBQURqdDh1WEw4dmYzdDd3T0R3OVgvLzc5TGR2NVNoWGJBYWVucDF1RkQ3dDM3N1lxUUh2ZmZmZlpuVWxTZld2aDZnNGVQR2hUbUxSMzc5N3EyTEdqQ2dzTEpWWFVDdW5Zc2FQbGZOVnc0OXk1YzJyU3BFbE5qNm1ZbUJndFdyVElwcWhzVFROeEhEbHg0b1RTMDlNMVpjb1VteVV5VlpmaWhJZUhxMSsvZmtwTlRkV2VQWHVVbEpTa29LQWdtK1U2Ym01dVZzRlFVVkdScElvWkhWV1AyMXZLVkRtZTExOS9YWjA3ZDdZYysvcnJyM1gwNkZITHNwcnUzYnZyM252djFlTEZpOVdrU1JNVkZoYnFsVmRlMFMrLy9LS2xTNWZhRkpQTnlzclNsQ2xUckFybmhvU0VXUDB1SEprMGFaTDI3OSt2MU5SVURSNDgyTExqVHVVTUZVZUZhMzhOMWV2aXJGNjkybTZBNG13N0FQVUhnUW9BQUFDY1ZuVTJoVlJSV0RVdExVMi8vUEtMNWN0NVFFQ0FwSXJ3b2JTMFZDa3BLUm94WW9UR2pCbGp1YzdSc3B4ckZYM3QxNitmaGcwYnBxZWVlc3J1K2NydGZ0dTFhMmNWZkt4ZnY5NHl1K1A0OGVOV0ljSzFWQTlUcXQ3RFZZV0ZoV3JTcEludXYvOStuVGh4NHBwdG4zamlDV1ZrWk9pMTExNlQyV3pXekprekxlOXBkZVhsNWNySnlkSDMzMzh2cWFKUTdmYnQyNVdkbmEySkV5ZnFkNy83blFJQ0FxeTJuODdMeTFOeWNySkNRME0xZS9ac1NSVkx1Wll2WDY1V3JWcnA3cnZ2dGl5cjZkQ2hneFl2WHF6TGx5OHJQajVlUC83NG8rYk1tYU5iYnJuRmFoeVhMbDFTUWtLQ2dvT0Q3UVk0TmZIMTlkWGN1WE1WRmhZbWQzZDNsWlNVU0tyWWNhazIxcTVkcTdWcjE5bzl0MmJOR2pWdDJyUlcvUUpBVlFRcUFBQUFjRXBwYWFuT25qMXJ0Y1Rod29VTFdyUm9rWUtDZ3JSeTVVcWJKUmtIRGh6UWUrKzlwOHpNVE0yYU5jdXAraVcxbFoyZExUYzNONFdHaGxvZHI2emZjdno0Y2VYbDVhbFRwMDYxdm9jemhWM3Q2ZEtsaTZaUG4yNFZiRGdTRkJTa1RwMDZhYytlUFdyWXNLRTZkT2hnMCtienp6L1g2dFdybFp1YmE3WER6OG1USnhVVkZhWE9uVHVyVFpzMlNreE0xTm16WnhVZkg2L1kyRmdaalVhOTl0cHJ1bnIxcXQ1NTV4MDFhdFJJa3JScjF5NmRPWE5HaVltSk5qTm9zckt5TkdmT0hGMitmRmx6NTg3VlYxOTlwWlVyVitxdmYvMnJnb09EbForZnI1ZGZmbG01dWJsYXVIQ2hTOXNuVnhVVkZXWDV1Ymk0V0ZMdEE1WHUzYnRiTFgycXF2S1pBZUI2RWFnQUFBREFLWWNQSDViUmFMUjh3VGVaVEhyOTlkZFZXbHFxbDE1NnlXNTlpNTQ5ZStxeHh4N1RoeDkrcUlVTEZ5bytQdDdsTFhhZGxabVpxY2pJU0ljMVVqNzk5Rk41ZUhqbzdydnZydlU5VWxKU25HcFh2VzZJbTV1YlV6Tmppb3FLdEhEaFF1M1pzMGN0V3JUUXVYUG45T3l6ejJybXpKbFd3WXEvdjc5YXRHaWhuajE3S2pJeVVvR0JnWHIxMVZmMTlOTlBxMi9mdnBaMi9mdjMxMXR2dmFYbm5udE9vMGFOMHM4Ly82emp4NC9yTDMvNWk5Vld3OTI2ZGRPUUlVUFV0V3RYbTkyTWlvdUw1ZTN0cmJmZmZsdXRXclZTOCtiTkZSOGZyMm5UcHVtSko1N1FzbVhMZFBueVpTVWtKTmlkMVZNYlY2NWNrU1NiR2p2T2lvcUtzbm9mQU9DM1FLQUNBQUFBcDJ6ZHVsV2VucDZXYldwWHJseXBZOGVPYWR5NGNlclNwWXZENjhhTkd5ZUR3YUJ0MjdZcE9EaFlreWRQL2szR2w1R1JvYTVkdTlvOWQvVG9VZTNldlZ1OWUvZFdjSEJ3cmUvaGFPbE5WU2FUcVZaOUh6dDJUSW1KaVRwMzdwenV2UE5Pelo0OVc1czNiOWJ5NWN2MS9QUFA2NkdISHRLWU1XTVVFQkNnWHIxNnFWZXZYcFpySFMxRjZ0bXpwOXEzYjY4MzMzeFQvL2pIUHlSVmhEMlZSV01yQlFZR2FzcVVLWGI3Nk5DaGc1S1NraXl6aTBKRFEvWFNTeS9waFJkZVVFSkNnbHExYXFVRkN4WW9NakxTNXRxVWxCU25RNmlxS3Bjdy9WL01KcW1zMTFLcDZvd2ZBTGdXQWhVQUFBRFVLQ3NyUzN2MzdsWHYzcjBWR0Jpb25UdDM2dU9QUDFiUG5qMzF5Q09QNk9MRml3b0tDcEpVVWZDMCtyS1BxVk9uNnN5Wk0xcTNicDJhTjIrdVFZTUcvYXJqTzNEZ2dMS3pzL1hzczgvYW5Ndkx5OVA4K2ZQbDVlVmxkL2VkNjFWU1VxTGk0bUw1K2ZuSnc4UERzcFd3TTh0N0pNbGdNR2pWcWxWS1RVMlYyV3pXaUJFak5ISGlSTG03dTJ2NDhPR0tpSWpRMy83Mk42MWZ2MTVwYVdrYVBIaXdoZzRkYXJNVnRTT05HemRXUWtLQ1B2dnNNOHRXeUxmY2Nvc0dEeDVzMWU1YU00YzhQRHhVV2xxcUF3Y09LQzB0VFJrWkdRb0lDTkRvMGFNMVpNZ1FoN3Z2ZE9qUVFkMjdkN2M2Vm4xSHFILys4NS9LemMxVjgrYk4xYkJoUStYbTVtcnQyclh5OVBSVVRFeU1VODk0UFFZT0hPaFV1K3ZaTWh2QXpZbEFCUUFBQURYYXRHbVQzTjNkOWRoamo4bG9OR3JObWpXS2lZblI5T25UVlZoWXFMRmp4MXExcjc3Y3d0UFRVN05uejlhMGFkUFVyRm16WDMxOCsvZnZWMVJVbE4yWk1pdFdyRkJ1YnE2ZWUrNDVoWVdGL2VyM1BuUG1qTjFDdVhmY2NVZU4xKzdZc1VOdnZQR0dTa3RMRlJvYXFoZGVlTUZxbHh4SmlvdUxVM0p5c2hZdlhxeWRPM2NxUFQxZFE0WU1jWG1jZ3dZTlVteHNyQklTRXZUdXUrK3FZY09HNnRPblQ0M1hWZTdRZFBqd1laV1VsQ2c2T2xwUFAvMjArdmZ2WDJPTmsram9hSnNpdGRVRGxaS1NFcHRaTEQ0K1BucjY2YWZWdUhGako1K3U5cEtTa3F4ZWI5bXlSUnMyYkxCcFYzM0w3TTJiTjlkcTlnMkFtd2VCQ2dBQUFHbzBZY0lFUlVWRldYYlBlZXV0dDJRMm05V2dRUU0xYU5CQVk4ZU9WV2xwcWN4bXM4TEN3alJnd0FDYlBvS0RnNVdjbk94d05zUDFtRHg1c243NDRRZTdzeXdtVDU2czFxMWJPNXlKOFBEREQ5ZFkreU1vS01qaGxzbVJrWkc2Ly83N0pWWE04dkR4OFZHM2J0MXNnaEY3ZXZUb29aWXRXeW91TGs0alJveHdXRE1rTURCUU0yYk0wTkNoUStYbDVXV1pEVlRKMjl0YnZYcjFxakdzYXRPbWpaWXNXYUtVbEJTSFJWdjkvZjNWdDI5ZnkyNU9JU0VoOHZUMDFLUkpreFFYRjZmdzhQQWFuMHVTNXMyYlp6ZkFXclZxbGRYVzJ3ODk5SkR1dnZ0dWxaU1V5R2cweXRQVFV4RVJFUTZMMi9idjMxL1IwZEVPNzF2VCtVb3RXN1pVNzk2OXJXckpTRkxYcmwyVm41OXYwNjc2Nzc5TGx5NzY1WmRmYXJ3UGdKdVhtOWxzTnRmMUlBQUFBUERibTd5MVNFa1AyQy9ZV3BmS3k4dmw3dTcrbXhXckJmNGIvYmQrSGdGWWM3dkdYMDdNVUFFQUFFQ2QraTIzVWdZQTRMZmlYdGNEQUFBQUFBQUF1TkVRcUFBQUFBQUFBTGlJUUFVQUFBQUFBTUJGQkNwaTlYTmJBQUFDeVVsRVFWUUFBQUQxaEkrSFpHSTdBcURPR1UwVm4wY0FOellDRlFBQWdIcWlxWis3Y2d0SlZJQzZWbEJpVmpOL3Zvb0JOem8reFFBQUFQVkUxMUIzcFdZWjYzb1lRTDIzNWFSUlhacnhWUXk0MGZFcEJnQUFxQ2Y2dC9iU2NVTzVUaGVZNm5vb1FMMTF1c0NrNDRaeURXanRWZGREQVhDZENGUUFBQURxQ1Y5UGFYd25iLzNQb1ZKQ0ZhQU9uQzR3Nlg4T2xXcDhaMjgxOEt6cjBRQzRYbTVtczVtRnRBQUFBUFZJcHNHa1ZVZEwxYjZKaHdhMjhWU2dqNXM4K1c4MjREZGhNa3Y1eFdaOWR0S280NFp5amUvc3JYWWhmT0NBRzRXYm01dWJ3M01FS2dBQUFQVlBrVkZLeXlyVGtSeVRjcTZhVkZKZTF5TUNiazQrSGxJemYzZDFhZWF1L3EyOTVNdk1GT0NHUXFBQ0FBQUFBQURnb21zRktzdzFBd0FBQUFBQWNCR0JDZ0FBQUFBQWdJc0lWQUFBQUFBQUFGeEVvQUlBQUFBQUFPQWlBaFVBQUFBQUFBQVhFYWdBQUFBQUFBQzRpRUFGQUFBQUFBREFSUVFxQUFBQUFBQUFMaUpRQVFBQUFBQUFjQkdCQ2dBQUFBQUFnSXNJVkFBQUFBQUFBRnhFb0FJQUFBQUFBT0FpQWhVQUFBQUFBQUFYRWFnQUFBQUFBQUM0aUVBRkFBQUFBQURBUlFRcUFBQUFBQUFBTGlKUUFRQUFBQUFBY0JHQkNnQUFBQUFBZ0lzSVZBQUFBQUFBQUZ4RW9BSUFBQUFBQU9BaUFoVUFBQUFBQUFBWEVhZ0FBQUFBQUFDNGlFQUZBQUFBQUFEQVJRUXFBQUFBQUFBQUxpSlFBUUFBQUFBQWNCR0JDZ0FBQUFBQWdJc0lWQUFBQUFBQUFGeEVvQUlBQUFBQUFPQWlBaFVBQUFBQUFBQVhFYWdBQUFBQUFBQzRpRUFGQUFBQUFBREFSUVFxQUFBQUFBQUFMaUpRQVFBQUFBQUFjQkdCQ2dBQUFBQUFnSXNJVkFBQUFBQUFBRnhFb0FJQUFBQUFBT0FpQWhVQUFBQUFBQUFYRWFnQUFBQUFBQUM0aUVBRkFBQUFBQURBUlFRcUFBQUFBQUFBTGlKUUFRQUFBQUFBY0JHQkNnQUFBQUFBZ0lzSVZBQUFBQUFBQUFBQUFBQUFBQUFBQUFBQUFBQUFBQUFBQUFBQUFBQUFBQUNnSHZsZmcxRXFzOEo4K1lzQUFBQUFTVVZPUks1Q1lJST0iLAoJIlRoZW1lIiA6ICIiLAoJIlR5cGUiIDogIm1pbmQiLAoJIlZlcnNpb24iIDogIjE3Igp9Cg=="/>
    </extobj>
    <extobj name="C9F754DE-2CAD-44b6-B708-469DEB6407EB-11">
      <extobjdata type="C9F754DE-2CAD-44b6-B708-469DEB6407EB" data="ewoJIkZpbGVJZCIgOiAiMTU4NDQ3OTE2ODI2IiwKCSJHcm91cElkIiA6ICIxNDExMDg3ODkiLAoJIkltYWdlIiA6ICJpVkJPUncwS0dnb0FBQUFOU1VoRVVnQUFCRUVBQUFHWkNBWUFBQUJtTkM4eEFBQUFDWEJJV1hNQUFBc1RBQUFMRXdFQW1wd1lBQUFnQUVsRVFWUjRuT3pkZVZ6VlZmN0g4ZmRsOVFMS25vamlMaTdnMW9KZzVaaGJxYW1aRnZyVHhqS25yR1p5cktrc1I1dktVa2ZObXJRWk5jc2xXeVlueTdSVU5FdlJTTkUwUlExM2NTRkZGa0dRNVhKL2Z4QTNyMndYWkpQN2VqNGVQT2J5L1o3dk9aL0xwSFhmbk1WZ05wdk5BZ0FBQUFBQXFBTU1Cb09ocEhzTzFWa0lBQUFBQUFCQVRTRUVBUUFBQUFBQWRvRVFCQUFBQUFBQTJBVkNFQUFBQUFBQVlCY0lRUUFBQUFBQWdGMGdCQUVBQUFBQUFIYUJFQVFBQUFBQUFOZ0ZRaEFBQUFBQUFHQVhDRUVBQUFBQUFJQmRJQVFCQUFBQUFBQjJnUkFFQUFBQUFBRFlCVUlRQUFBQUFBQmdGd2hCQUFBQUFBQ0FYU0FFQVFBQUFBQUFkb0VRQkFBQUFBQUEyQVZDRUFBQUFBQUFZQmNJUVFBQUFBQUFnRjBnQkFFQUFBQUFBSGFCRUFRQUFBQUFBTmdGUWhBQUFBQUFBR0FYQ0VFQUFBQUFBSUJkSUFRQkFBQUFBQUIyZ1JBRUFBQUFBQURZQlVJUUFBQUFBQUJnRndoQkFBQUFBQUNBWFNBRUFRQUFBQUFBZG9FUUJBQUFBQUFBMkFWQ0VBQUFBQUFBWUJjSVFRQUFBQUFBZ0YwZ0JBRUFBQUFBQUhhQkVBUUFBQUFBQU5nRlFoQUFBQUFBQUdBWENFRUFBQUFBQUlCZElBUUJBQUFBQUFCMmdSQUVBQUFBQUFEWUJVSVFBQUFBQUFCZ0Z3aEJBQUFBQUFDQVhTQUVBUUFBQUFBQWRvRVFCQUFBQUFBQTJBVkNFQUFBQUFBQVlCY0lRUUFBQUFBQWdGMGdCQUVBQUFBQUFIYUJFQVFBQUFBQUFOZ0ZRaEFBQUFBQUFHQVhDRUVBQUFBQUFJQmRJQVFCQUFBQUFBQjJnUkFFQUFBQUFBRFlCVUlRQUFBQUFBQmdGd2hCQUFBQUFBQ0FYU0FFQVFBQUFBQUFkb0VRQkFBQUFBQUEyQVZDRUFBQUFBQUFZQmNJUVFBQUFBQUFnRjBnQkFFQUFBQUFBSGFCRUFRQUFBQUFBTmdGUWhBQUFBQUFBR0FYQ0VFQUFBQUFBS1c2ZE9tU3pHWnppZmN2WExpZ3pNek1hcXpvZDFsWldZcVBqNit4OFhGak1aaEwreWNaQUFBQUFHRDNKa3lZb0lzWEwyclpzbVZ5Y0NqNnUvUytmZnZxb1ljZTBoLy8rTWRTKzltelo0K09IVHRXNFRwYXQyNnRUcDA2V1YzYnYzKy9KazZjcU5telo2dHo1ODdLeTh2VHp6Ly9iSE9mTjk5OGM0WHJRZTFrTUJnTUpkMXpxczVDQUFBQUFBQTNscFNVRkIwOGVGRDMzWGRmc1FGSWVYei8vZmRhczJaTmhaOGZPblJva1JEa1dwY3VYZElMTDd4Z2M1OVJVVkVWcmdjM0hrSVFBQUFBQUVDSnRtM2JKa25xMmJPbit2YnRXMks3NWN1WGEvbnk1Y1hldXpwb2NIWjIxdGRmZjEya3pidnZ2cXRWcTFhVkdFcVVOdmJWUEQwOTlmcnJyMnZ5NU1rYU9IQ2dCZ3dZVUd5N09YUG1LREV4MGFZK1VYY1FnZ0FBQUFBQVNyUisvWHFGaFlXcGZmdjJldi85OTR0dE0zYnNXQTBlUEZqMzNYZGZ0ZFNVbkp5c24zNzZTWkowK3ZScFNkS3VYYnVVbEpRa3FTQ3djWEJ3a05sc1ZuQndjSWw5TkczYXRGcnFSZTFCQ0FJQUFBQUFLTmJ4NDhkMTZOQWh6WjA3VndhRFFVRkJRU1cyOWZUMExQVitaVHA2OUtobXpKaGhkZTNqanorMnZPN2R1N2NDQWdJc0FjbTFrcEtTbEpxYXFoNDllbFJwbmFoOUNFRUFBQUFBNEFhUm1abXBIVHQyNk1pUkkwcExTN1BwbVlpSUNIWHYzcjFDNDYxY3VWS1MxS3BWSzBsU2VucTZVbE5UaTIyYmxwYW1oSVFFcTJ1ZW5wNXEwS0NCMWJYOC9IeHQyTENoeVBPblRwMlNwR0x2WGV1MjIyNnpMSnVaT1hPbU5tN2NhTmtZdFZETGxpMjFkKzllbWMxbVhidFA1b0VEQnlSSkhUcDBLSE1zMUMyRUlBQUFBQUJ3QXpoOCtMQ2lvcUprTXBuVXFGRWp0VzdkV2k0dUxtVStWOUhaR1ltSmlkcTBhWlBWdGJWcjEycng0c1hGdGwrOWVyVldyMTV0ZGUzaGh4L1dxRkdqcks2WlRDYk5taldyeEhGTHUzZXQvUHg4N2RpeHcvSjlYbDZlbkp3S1B1YTJhOWRPMGRIUlNraElLTExzSlRZMlZwTFV0V3RYbThkQzNVQUlBZ0FBQUFDMTNPSERoN1Y2OVdvRkJ3ZXJUNTgrTWhxTlZUN21raVZMWkRLWmlyMjNidDA2T1RvNldyN3YyN2V2eG93Wm85R2pSMXRkSzQ2enM3TysrT0tMSXRjWExseW9MNy84VW12WHJpMzJ1WUVEQnhhNUZoc2JxMHVYTGttU2xpNWRLcFBKcEJrelpzaG9OS3BMbHk2U3BKMDdkMXFGSVBuNStkcStmYnZhdDI4dkh4K2ZZc2RDM1hWOTV4c0JBQUFBQUtwVVptYW1vcUtpRkJ3Y3JFR0RCbFZMQUxKdjN6NXQyclJKZDkxMVY1bHQ4L1B6SmNrcUZDbUp5V1NTMld5V2k0dExrYS9DNDNlTHUxZlNqSmYxNjllclNaTW1rcVMyYmRzcVBqNWVVNmRPVlY1ZW5vS0RnK1hqNDZNdFc3WllQUk1URTZPMHREVDE3dDI3ekhwUjl4Q0NBQUFBQUVBdHRtUEhEcGxNSnZYcDA2ZmF4dHl5WllzaUlpSVVFUkZSN1AyRWhBVEwxN0ZqeHlRVjdCZHk5ZlhpbUV3bXVicTZWa3FOWjgrZVZYUjB0Q1dvQ1E4UDEvUFBQNis5ZS9mcXJiZmVrc0ZnVUs5ZXZYVGd3QUZMalZMQlBpZEdvOUhtSTNkUnQ3QWNCZ0FBQUFCcXNTTkhqcWhSbzBiVk1nT2swSUFCQStUcDZhbTllL2NXZS85UGYvcFRrV3VmZmZhWlB2dnNzMUw3emNyS2tvT0RRNUhaR1ZKQnFDR3AySHZGV2JGaWhRSUNBdFMxYTFjdFg3NWNrblRYWFhmcC9Qbno4dlgxbFNRTkdqUkluMy8rdVZhc1dLRXBVNllvTmpaVysvYnQwNGdSSStUbTVtYlRPS2hiQ0VFQUFBQUFvQlpMUzB0VDY5YXRxM1hNRmkxYUZIdDl4SWdSR2pGaWhDNWV2R2dKR25idDJxVkpreVpwMXF4WmxuMDRKT25CQng4c0V0eWtwNmNyUFQxZHI3MzJXb2xqbDNhdlVIeDh2S0tpb3ZUVVUwOFZPZmtsTWpMUzhqb3dNRkI5Ky9iVit2WHJGUjBkclVXTEZzbkx5OHVxRGV3TElRZ0FBQUFBMUhLMm5BSlRYV2JObXFYZHUzZnIzLy8rdDd5OHZIVGt5QkZKUllPVC8vNzN2MFdldlhqeG9ycDA2YUsvLy8zdlJlNHRXYkpFYTlhc3NSekxlNjNodzRkYlhtZG1ac3JQejAvOSsvZFhmSHg4cWZVKyt1aWppb21KMGF1dnZpcXoyYXpKa3lmTHc4T2p6UGVKdW9rOVFRQUFBQUFBTmhzNmRLalMwOVAxMGtzdktUMDlYVnUzYmxXelpzM2s2ZWxaNm5ONWVYazZkKzZjZ29LQzVPbnBXZVRMMmRsWmtvcTlkMjNmblR0MzFxUkprMndLaDd5OHZOU3hZMGVaeldiVnIxOWZJU0VoRlgvenVPRVJnZ0FBQUFBQWJOYTZkV3Y5L2U5LzEvSGp4elYyN0ZqOThzc3ZObTB5K3NzdnZ5Z3ZMMCt0V3JXNjdob01Cb002ZGVwVVpydXNyQ3hObXpaTjBkSFJhdHk0c2RMVDB6Vmh3Z1RGeGNWZGR3MjRNUkdDQUFBQUFBREtKVHc4WEgzNzlsVnFhcXFrZ29EanhJa1RwVDd6L2ZmZlM1SzZkdTFhMWVWSmt1TGk0dlRFRTA5b3k1WXQ2dGF0bXhZdVhLang0OGNyS1NsSnp6enpqQllzV0tDTWpJeHFxUVcxQjN1Q0FBQUFBQUJzZHVEQUFYM3d3UWZhczJlUFFrTkQxYng1YzMzenpUZmF1bldyMnJadHE5dHZ2MTJob2FGcTFhcVY1UVNXUzVjdWFmMzY5V3JYcnAwQ0F3UExITU5zTmt1U1pkUFRnd2NQU3BKbHlVeHBrcEtTdEhUcFVxMWZ2MTVtczFtUmtaRWFPM2FzSEJ3Y05HellNQVVGQmVtZi8veW5WcTVjcVEwYk5tanc0TUVhTTJaTVJYOGN1TUVRZ2dBQUFBQUF5clJod3dhdFhyMWF2L3p5aTl6YzNEUnUzRGdOSHo1Y2pvNk9HalpzbUw3ODhrdHQzTGhSNzcvL3ZxU0NBTVBUMDFOZHVuU1J2NysvTWpNemRmLzk5OXMwVm5aMnRvWU1HU0puWjJjNU9qb3FNek5Ua2hRYUdscnFjOTkrKzYzbXpKbWpuSndjTld6WVVNOCsrMnlSbVNkaFlXRmF2SGl4NXMrZnI4MmJOeXNxS29vUXhJNFFnZ0FBQUFBQWl1WG82Q2huWjJjWkRBWjVlM3NyTFMxTkR6LzhzSVlNR1dKMXdrcVRKazMwMUZOUGFmejQ4VHA0OEtEMjdObWpvMGVQS2lrcFNlUEdqWk1rblR0M1RqMTc5aXh4ckp0dnZ0bXkwV205ZXZVMGN1UklwYVNreUdReXlkSFJVVjI2ZEZGRVJFU3A5VVpFUktoNTgrWUtDd3RUWkdTazZ0V3JWMnc3VDA5UHZmVFNTN3J2dnZ0c21sMkN1c05nTHB4bkJBQUFBQUNvZGViTW1hT0lpQWgxNzk2OXBrc0JiZ2lHd25WVXhXQmpWQUFBQUFBQVlCY0lRUUFBQUFBQWdGMGdCQUVBQUFBQUFIYUJFQVFBQUFBQUFOZ0ZRaEFBQUFBQUFHQVhDRUVBQUFBQUFJQmRJQVFCQUFBQUFBQjJnUkFFQUFBQUFBRFlCVUlRQUFBQUFBQmdGd2hCQUFBQUFBQ0FYU0FFQVFBQUFBQUFkb0VRQkFBQUFBQUEyQVZDRUFBQUFBQUFZQmNJUVFBQUFBQUFnRjBnQkFFQUFBQUFBSGFCRUFRQUFBQUFBTmdGUWhBQUFBQUFBR0FYQ0VFQUFBQUFBSUJkSUFRQkFBQUFBQUIyZ1JBRUFBQUFBQURZQlVJUUFBQUFBQUJnRndoQkFBQUFBQUNBWFNBRUFRQUFBQUFBZG9FUUJBQUFBQUFBMkFWQ0VBQUFBQUFBWUJjSVFRQUFBQUFBZ0YwZ0JBRUFBQUFBQUhhQkVBUUFBQUFBQU5nRlFoQUFBQUFBQUdBWENFRUFBQUFBQUlCZElBUUJBQUFBQUFCMmdSQUVBQUFBQUFEWUJhZWFMZ0FBQUFCQTljckx5OVBKa3lkMTRjSUZaV1ZseVdReTFYUkp0WktqbzZPTVJxUDgvZjNWckZrek9Ubng4UW00MGZHbkdBQUFBTEFqeWNuSk9uRGdnSHg5ZmRXK2ZYdDVlSGpJMGRHeHBzdXFsVXdta3pJeU1uVDI3Rm5GeE1Tb1E0Y084dkh4cWVteWFzd25uM3lpZ1FNSHFuNzkrc1hlejh6TTFPclZxelY4K1BEckNveGVmZlZWK2ZuNTZja25uN1NwZlZaV2xoSVNFdFNrU1JPNXVibFZlRnpZQjBJUUFBQUF3RTRrSnljckxpNU9vYUdoOHZiMnJ1bHlhajFIUjBkNWVuckswOU5US1NrcDJyOS92MEpDUXV3MkNGbThlTEZ1di8zMkVrT1F5NWN2YS9IaXhSb3laTWgxaFNCYnQyNVZVRkNRemUyUEhqMnFpUk1uYXZiczJlcmN1YlB5OHZMMDg4OC8yL3o4elRmZlhKRXljWU1pQkFFQUFBRHNRRjVlbmc0Y09FQUFVa0hlM3Q0S0RRMVZYRnljd3NQRDdXSnBUSHA2dWxKVFU2MnVuVHQzenVyN29LQWdKU1FrU0pKU1VsSWtTYWRQbjFhOWV2VXNiVnhkWFhYVFRUZFZjYlcvdTNUcGtsNTQ0UVdiMjBkRlJWVmhOYWh0NnY2ZlhOUzRqSXdNT1RzN3k5WFZ0YVpMQVFBQXNGc25UNTZVcjY4dkFjaDE4UGIybHErdnIwNmVQS2xXclZyVmREbFZidTNhdFZxOGVMSFZ0Y21USjF0OUh4VVZwYkZqeDFwZHUzWVpTNmRPblRSbnpoeXJhN201dWNyTHk1UFJhS3pFaWd0NGVucnE5ZGRmMStUSmt6Vnc0RUFOR0RDZzJIWno1c3hSWW1KaXBZK1AybzBRcEk2S2k0dlQ4ZVBIcjZ1UE5tM2FxRzNidGpwOCtMQ09IRGxTYXR2Ky9mdVhlRy9vMEtFYU9uU296V3Y2QUFBQVVQa3VYTGlnOXUzYjEzUVpON3pBd0VBZE9uVElMa0tRRVNOR2FNU0lFVEtielpvNmRhcGlZbUkwZS9ac2hZU0VXTTJFaVlxS1VrWkdocDU1NWhrZFAzNWNYYnAwMGJScDAwcjlKZWljT1hPMGFkT21Dcy9DU0U1TzFrOC8vU1NwWU9hSkpPM2F0VXRKU1VtU3BKNDllOHJCd1VGbXMxbkJ3Y0VsOXRHMGFkTUtqWThiRnlGSUhmWDk5OTlyMWFwVjE5WEgvLzNmLzZsdDI3YjY0WWNmdEh6NThsTGJGb1lnSnBOSkpwTkpMaTR1MXpVMkFBQUFLbGRXVnBZOFBEeHF1b3dibm9lSGh6SXpNMnU2akdyMXpqdnZLRGMzVjVMMDVwdHZLamMzVjVHUmtSbzRjS0Njbkp5VWtwS2lGMTk4VVczYXROSHg0OGZWb2tVTFBmUE1NM3I1NVplcmJCbk0wYU5ITldQR0RLdHJIMy84c2VWMTc5NjlGUkFRWUFsSXJwV1VsS1RVMUZUMTZOR2pTdXBEN1VVSVVzZXRYYnUyMk9zdnYveXk5dXpabzJYTGxzblQwN1BZTnRmdUVsNWNTcnRzMlRLcmdPU0REejdRcDU5K3lybzZBQUNBV3Naa01uRUtUQ1Z3ZEhTczBTT0ZNek16dFdQSERoMDVja1JwYVdrMlBSTVJFYUh1M2J1WGU2eTh2RHpOblR0WHUzZnYxdno1OHhVWkdhbC8vT01mMnJkdm41WXRXNmJzN0d5RmhvWnEyclJwQ2c0TzFwZ3hZN1Jod3dZOThzZ2pXckZpaFI1Ly9IR05IVHRXQXdZTUtQYy9ld2tKQ2VyYnQyK3g5NTU1NWhuMTc5L2Y4cGxqNXN5WjJyaHhvMlZqMUVJdFc3YlUzcjE3WlRhYlpUQVlyUG80Y09DQUpLbERodzdscWdzM1BrS1FPcTY0R1JsSlNVbmF2WHUzZXZmdUxYOS8vM0wzK2M0Nzc2aGJ0MjRLQ3d1cmpCSUJBQUFBMk9EdzRjT0tpb3FTeVdSU28wYU4xTHAxYTV0bVlKZm5wSlZDaVltSm1qWnRtczZjT2FNNWMrWllUc1J4Y25MUzRNR0QxYXRYTDMzNTVaZWFPSEdpYnJ2dE5rMmVQTmxxRTlWeDQ4YXBhZE9tZXVlZGQvVFpaNTlwNGNLRlZwdWxsc1hEdzZQRUVLUjU4K2FXMS9uNStkcXhZNGZsKzd5OFBNdFNuWGJ0MmlrNk9sb0pDUWxGbHIzRXhzWktrcnAyN1dwelRhZ2JDRUhzUkhGL2dVUkZSWlU0WTZPazYyYXpXYXRYcjVhM3R6Y2hDQUFBQUZCTmtwT1Q5Y01QUHlnNE9GaDkrdlNwa2cxRnIrYnQ3YTNXclZ0cjRzU0phdG15WlpIN0hoNGU2dFdybDdLenN6Vm16SmhpWjNyMDY5ZFBuVHQzVm14c2JMa0NrTUx4YmRsVE1EWTJWcGN1WFpJa0xWMjZWQ2FUU1RObXpKRFJhRlNYTGwwa1NUdDM3clFLUWZMejg3VjkrM2ExYjkvZWJvODd0bWVFSUhaaytQRGhKZTZNWE9qcnI3L1d5cFVyeSt6cjJ1bGsxZTNhM2FWTDQrbnBxZGF0V3lzc0xFeHVibTVWV0JVQUFBQlFOWTRlUGFyZzRHQU5HalNvV3NaemRYWFZYLy82VjBuU3BrMmJKRW5QUGZlYzR1UGpGUjhmYjJuWHJGa3pmZmZkZDVidkowMmFwTzNidDBzcW1MSFJxbFVyRFJ3NHNNcnFYTDkrdlpvMGFhTFRwMCtyYmR1Mit1S0xMelIxNmxSTm56NWR3Y0hCOHZIeDBaWXRXelJzMkRETE16RXhNVXBMUzlORER6MVVaWFdoOWlJRXNTT2VucDVsVG9VcmFYK1FRb1hySHgwY0hDcXRyb3FJaUlpd3FWMU9UbzZTa3BLMGI5OCtIVGh3UUgzNzlsV2JObTJxdURvQUFBQ2djcG5OWnZYcDA2ZEd4cjUyQTFKYlJVWkdWdWtwT21mUG5sVjBkTFJHalJxbDVjdVhLenc4WE1IQndabytmYnJlZXVzdC9lMXZmMU92WHIyMGN1VktIVHQyekRLalplWEtsVElhalNVdXQwSGRSZ2hpUnhZdlhsemtuTy95S3R3VjJ0blp1VEpLcXJEeWJ1eVVsWldsalJzM2F2WHExUm84ZURCQkNBQUFBRzRvOWV2WHIvSWxNQ1dwclljZXJGaXhRZ0VCQWVyYXRhdmxzSWE3N3JwTDU4K2ZsNit2cnlScDBLQkIrdnp6ejdWaXhRcE5tVEpGc2JHeDJyZHZuMGFNR01Fc2NUdEZDRktIWFR0Ym96S1d3K1RrNUVoU3VkZjAxVFNqMGFoQmd3YnBxNisrVWxSVWxCbzNic3hmZWdBQUFMaGgxRVFBc25uejVrcnB4MmcwS2p3OHZGTDZLaFFmSDYrb3FDZzk5ZFJUUlpicVIwWkdXbDRIQmdhcWI5KytXcjkrdmFLam83Vm8wU0o1ZVhsWnRZRjlJUVNwbzNKemM0dk0xcWlNNVRCWHJseVJWRE4vQ1ZlR1BuMzY2TDMzM3RPT0hUdlVzMmZQbWk0SEFBQUFzRWxOSEcvOHhodHZWRW8vRFJzMnJQUVFKRE16VTM1K2Z1cmZ2Ny9WSGlYRmVmVFJSeFVURTZOWFgzMVZack5aa3lkUGxvZUhSNlhXZ3hzSElVZ2RkZVhLbFNLek5TcGpPVXpoenN0bGhTVzFsZEZvVkVCQWdJNGVQVW9JQWdBQUFKUmkzYnAxVnQ4Zk9YSkVyVnUzdHJwMnp6MzNhUGp3NFJvM2JweE1KcFBPbmoxYjVCZXZWWEdvUXVmT25UVnAwaVNiamdqMjh2SlN4NDRkRlIwZHJmcjE2eXNrSktUUzY4R05neENramtwUFQ1ZTd1N3ZsKzhEQVFQWHIxMDg5ZXZTd1hQdjQ0NDhWRlJXbDk5OS8zM0p0eTVZdDJyQmhRNG45bmo5L1hwTGs3KzlmQlZWWEQzOS9mNTA2ZGFxbXl3QUFBQUJxdGNMWko5bloyVnE0Y0tGV3IxNnR5Wk1uRi92TFJFZEhSNjFkdTFiejVzMVQ5KzdkTldMRUNMVnIxNjdLYWpNWURPclVxVk9aN2JLeXNqUjc5bXhGUjBlcmNlUEdPblBtakNaTW1LREpreWNUaHRncFFwQTY2dXJOZ0tTQ003TTNiTmlnbEpRVXkxOFdoVlBBZ29LQ2xKT1RvMVdyVmlreU1sS2pSbzBxc2Q4REJ3NUl1bkdYdzBpeUtTMEdBQUFBSU8zWnMwZHZ2ZldXenAwN3A1RWpSK3FPTys2dzNET2J6WkorbitseHp6MzM2UExseS9ya2swKzBiZHMyM1h6enpSbzllclE2ZHV5b3RMUTBMVm15eFBMc29VT0hKRWx2di8xMnNlT21wS1NVZUUrU0preVlVR2J0Y1hGeG1qVnJsczZjT2FOdTNicHA2dFNwK3VxcnI3Umd3UUk5ODh3enV2LysrelZxMUNpV3h0Z1pRcEE2S0NjblJ3a0pDZXJYcjUvbDJybHo1L1N2Zi8xTFhsNWVXckpraVp5Y3JQK3YzN2x6cDk1Nzd6MGRQSGhRVTZaTXNWcHpPSERnUUlXSGg4dHNOdXY3NzcrWEpQMzFyMy9WYTYrOVpya0hBQUFBb0c2Wk1XT0dObTNhcEZhdFd1bnR0OTlXdTNidEZCOGZMeGNYRjdtNnVtcmZ2bjJTWkRsd3dNWEZSU05IanRTQUFRUDAvdnZ2NjV0dnZ0SHUzYnYxMGtzdnFXM2J0bHF6WmsyUk1ZcTdKa2taR1JrbDNwTktEMEdTa3BLMGRPbFNyVisvWG1heldaR1JrUm83ZHF3Y0hCdzBiTmd3QlFVRjZaLy8vS2RXcmx5cERSczJhUERnd1JvelpreDVmalM0Z1JHQzFFRjc5dXhSWGw2ZVpYcFhmbjYrWnM2Y3FaeWNIRDMzM0hORkFoQkp1djMyMi9YUVF3OXArZkxsbWoxN3RwNS8vbmxMb3V2cjZ5dGZYMSt0V2JOR3YvNzZxOExDd2hRYkc2dUpFeWRxeXBRcHV1MjIyeXo5akJzM1R1UEdqYXVlTndvQUFBQ2d5blRxMUVudDI3ZlhvRUdETENkUExscTBTSHYyN0xHME1ScU4rc01mL21EMW5LZW5weVpPbktoNzc3MVgyN2R2MTExMzNTV3BlbzdhL2ZiYmJ6Vm56aHpsNU9Tb1ljT0dldmJaWjlXMWExZXJObUZoWVZxOGVMSG16NSt2elpzM0t5b3FpaERFamhDQzFFRmZmLzIxbkp5YzFLMWJOMG5Ta2lWTEZCY1hwei8rOFkvcTNMbHppYy85OFk5L1ZGSlNrcjc1NWh2NStQam9UMy82aytYZTRjT0h0V0RCQWdVRkJlbVZWMTVSYkd5c1huLzlkVTJkT2xWLys5dmYxTHQzNzJMN0xKd2lCd0FBQU9ER01tREFnQ0xYSG43NFlTVW1Kc3BrTXNuRnhVV2RPbldTajQ5UHNjKzNhZE5HYmRxMHFlb3lyVVJFUktoNTgrWUtDd3RUWkdSa2tjTWlDbmw2ZXVxbGwxN1NmZmZkVitSVVRkUnRoQ0IxekxGang3UjkrM2IxN05sVG5wNmUycng1c3o3NTVCUGRmdnZ0ZXVDQkIvVHJyNy9LeTh0TFVzSFoyb1ZUMXdvOS9mVFRPblhxbFA3NzMvK3FVYU5HdXZmZWU3Vno1MDY5L3ZycmNuQncwTlNwVStYazVLVHc4SEM5K2VhYmV2SEZGelZ6NWt4bFpHUm95SkFoU2tsSmtjRmdrSnVibTV5Y25MUnQyelpKa3F1cmE3WC9MQUFBQUFCVXJwQ1FrRnEzb1dob2FLalZMSlA1OCtmYi9HeUhEaDJxb2lUVVlvUWdkY3pxMWF2bDRPQ2doeDU2U0hsNWVmcm9vNC9VdG0xYlRabzBTWm1abVJvOWVyUlYrMnRuY0RnNU9XbnExS21hT0hHaWJycnBKcjM3N3J2NjRvc3Y1TzN0clZkZmZWWE5temUzdEczVHBvM216cDJyRjE5OFVmWHIxN2VNLytHSEgxcjFhVEFZRkJZV1ZqVnZHQUFBQUFBQUd4R0MxREdQUFBLSW1qVnJaam1iZSs3Y3VUS2J6YXBYcjU3cTFhdW4wYU5IS3ljblIyYXpXUUVCQWJyNzdydUw5T0hqNDZQRml4Zkx5Y2xKR1JrWjZ0bXpwOGFQSDEvc05MZWdvQ0I5OE1FSGxpbGszYnAxVTNwNnVtVVpqTkZvVkVSRVJLMUxpd0VBQUFBQTlvY1FwSTd4OVBUVTBLRkRMZDlmZTl5VHJSditGRzZlMnF0WEwvWHExYXZVdGxldm9XdlhybDJWbmdjT0FBQUFBRUJGT2RSMEFRQUFBQUFBQU5XQkVBUUFBQUFBQU5nRlFoQUFBQUFBbFc3VHBrM2F0R21UY25KeXFxVC95NWN2YStYS2xmckhQLzZoL1B6OEtoa0RRTjNEbmlBQUFBQUFLdDJNR1RNa1NWMjdkaTEyZy8zcmRlN2NPUzFhdEVqNStmbjY0b3N2ZFAvOTkxZjZHQURxSG1hQ0FBQUFBTGpodEc3ZFdrT0dESkVrTFYrK1hHbHBhVFZjRVlBYkFUTkJBQUFBQU5RcVk4ZU90YWxkNFZLYmpJd01QZjc0NDNKemN5dnptWVVMRjFwT1FnUmdmL2pURHdBQUFLQldTVWhJS1BjekZ5OWUxTVdMRjh0c3gvNGhnSDBqQkFFQUFBQmdzNnlzTEEwZVBOam05cEdSa1dXMitlaWpqK1R2NzEvayt0cTFhK1hpNGxLdStvcGpNcGwwenozM1hIYy9BRzU4aENBQUFBQUFLc1RkM2IzRWU1Y3ZYN2E1amExU1VsSzBZTUVDUGZEQUEyclZxbFdSKzF1M2J0WFBQLytzeU1oSStmbjVsYXR2QVBhQkVBUUFBQUJBaFh6eHhSZkZYazlPVGxaa1pLU2NuSnhLYkNOSmd3WU4wcFVyVjRwY0h6NTh1Q1RKMGRGUmttUTJtN1Z1M1RvdFhMaFFHUmtaaW8rUDEzdnZ2U2NIaDkvUGVjakp5ZEg4K2ZOMThlSkZyVjI3VnYzNzk5ZUlFU1BrNys4dkJ3Y0hQZkhFRTVMRWZpQ0FuZU52QUFBQUFBQ1ZLams1V1pMVW9FR0RDajMvK09PUFcxNGZQSGhRaXhZdDByNTkreVJKSFR0MjFJUUpFK1RnNEtBelo4NG9LU2xKVFpvMGthK3ZyK2JObTZjVksxWm8zYnAxV3IxNnRiNysrbXNOSGp4WW8wYU5xdlFqZE9mTm0xZXAvWlVsSXlPaldzY0Q2aXBDRUFBQUFBQ1Y2dFNwVTVLa2dJQ0FDdmR4Nk5BaExWdTJURHQzN3BRaytmcjY2azkvK3BONjkrNHRTVHAyN0ppZWYvNTVwYVdscVhYcjFwby9mNzc4L1B3MFljSUVQZkRBQTFxeVpJbSsrKzQ3ZmY3NTUxcTNicDBpSXlNMWJOZ3d1YnE2WHY4YmxKU2RuVjBwL2RncUt5dXJXc2NENmlwQ0VBQUFBS0FjOHZQelpUS1psSmVYWi9tNitudVR5V1JwazUrZmIvVmx5N1dydnplYnpaWXZTZGYxMnN2THE5cCtSb2NPSFpJa3RXelpza0xQZi9MSkoxcThlTEVreWRYVlZjT0dEZE9JRVNOa05Cb2xXUWNnVGs1T09uTGtpQ1pQbnF3cFU2Ykl6YzFOZ1lHQmV1bWxsM1QvL2ZmclAvLzVqK0xpNHZUQkJ4L0l5OHRMQXdZTXFKVDMrT3l6ejFaS1A3YVlNMmRPc1J2SEFpZy9RaEFBQUFEVWVXYXpXYm01dWNySnlWRnVicTdWNjZ1djVlYm0yaFJ3VklUQllKQ0RnNE1jSFIzbDRPQmc5WFgxTldkblo4czFnOEZnK1Nyc282S3ZFeE1Ucit0bmFDdXoyYXdmZnZoQmt2VFRUei9wN05tekNnd01MRmNmZDk5OXQvNzN2LytwZS9mdUdqMTZ0RlVBc0hYclZzMmVQVnVabVprYU5HaVFJaU1qTlhueVpNWEd4bXJDaEFsNitlV1gxYVJKRTBsU3UzYnQ5TlpiYjJuanhvM2F0bTJiK3ZmdlgzbHZGTUFOaVJBRUFBQUFONHpDTUNNN085dnlkZVhLRldWblp5c25KNmZZWUNNbkowZDVlWG1sOW1zd0dPVHM3Q3duSnljNU9UbkowZEZSVGs1T01ocU5WdDlmKzdxa2U4V0ZIWVZoUkUycHJoQms2OWF0U2t4TWxNRmcwSmt6Wi9TWHYveEZyN3p5aWtKRFEyM3V3OXZiV3g5KytLSFYwcFc4dkR3dFdyUkluMy8rdVF3R2c4YVBINjlodzRaSmt1Yk9uYXZYWDM5ZHUzYnQwdU9QUDY3Um8wZnJ3UWNmdEd5czJxZFBIL1hwMDZkeTN5aUFHeEloQ0FBQUFHcFVmbjYrcmx5NW9xeXNMRXVnVVZ6SVVmaFZ1THpqV3M3T3puSnhjYkg4cjRlSGg5VzEwbDQ3T1RuVmVFaFJGMlJrWk9qZi8vNjNKQ2t5TWxJdUxpNWF0bXlaWG5qaEJiM3d3Z3ZxMGFPSHpYMWRIWURFeGNYcFgvLzZsNDRkT3laM2QzZE5talJKNGVIaGx2djE2OWZYOU9uVHRXTEZDbjM0NFlkNi8vMzM5ZDEzMytuUlJ4OVZXRmhZNWIxQkFEYzhRaEFBQUFCVW1kemNYR1ZsWlpYNlZkd1JxVkpCcU9IcTZpcFhWMWQ1ZUhqSTE5Zlg4cjJycTZ2cTFhdG5lZTNpNG1KMVhDcXFYMjV1cmw1NzdUVWxKU1hKeDhkSEkwZU9sSnVibTF4Y1hQVGVlKzlwMnJScGV1cXBwelJreUJDYisweE5UZFdpUllzVUZSVWxzOW1zMjI2N1RSTW5UaXgyZnd5RHdhRFJvMGNyUER4Y2MrYk1zZXdUMHJKbFM0MFlNZkxnR3Q4QUFDQUFTVVJCVkVKMzNua254K01DSUFRQkFOUSttYVljZlhsNnAzWmNQS0xFSzZtNllzcXQ2WktBT3FPZW83TUM2bmtwekxlMWhqUzVUVzZPTGhYdXkydzI2OHFWSzdwOCtiTFZWMlptcGlYZ0tHNFppcXVycTR4R280eEdvN3k5dlMydmpVYWpWYkJCcUhIalNFOVAxN1JwMDdSNzkyNDVPenZySC8vNGg5emMzQ1FWekFoeGRYWFZ1KysrcTNuejVpazlQVjJqUjQ4dXRiL2s1R1N0WExsU2E5YXNVVlpXbGp3OFBEUisvSGpkZmZmZFpkWlNlRkxNdW5YcnRIVHBVaDA3ZGt4dnZQR0dQRHc4RkI0ZXJqdnZ2RlBkdW5XekxKVUJZRjhJUVFBQXRjcmUxSk9hSDc5ZUY3SXYxWFFwUUoxMHhaU3JFNWN2Nk1UbEM5cjhhNXllQ3I1Ym5iMmFsZGcrT3p1N1NNaHhkZGh4N1NhaGJtNXVjbk56azdlM3R3SURBeTNCeHRWQkIrRkczYkp2M3o3OTg1Ly9WR0ppb3B5Y25EUnAwaVMxYjkvZXFzMTk5OTBuczltc2Q5OTlWMHVYTGxWMmRyWWVmZlRSSW4xZHVYSkZDeFlzMFByMTY1V2IrM3NBN3VUa3BFOC8vVlNmZnZwcHVXb3JERG84UFQyVmxwYW1qUnMzNnVUSms0cUlpS2pBT3dWUUZ4Q0NBQUJxamIycEovV1BmWi9WZEJtQTNiaVFmVW4vMlBlWlhnNFpydVlPWGtwUFR5L3lkZTFNam5yMTZsbENqaVpObXNqZDNkM3k1ZWJtUnNCaFoxYXNXS0VsUzVaSUtnakFYbm5sRlhYcDBxWFl0a09IRGxWR1JvYVdMVnVtVHo3NXhHcFBqMEwxNnRWVFVsS1Njbk56MWJGalI0MGJOMDRUSmt4UWFtcXFVbE5USzF6bjh1WEx0WHIxYXExZXZWcFBQdmtrKzc4QWRvd1FCQUJRSzJTYWNqUS9mbjFObHdIWXBkay9mNkVCRndQbG5GL3d3ZERkM1YzMTY5ZVhuNStmUER3OHJJSU9saERnYWoxNjlOREhIMytzdG0zYjZybm5ubE5BUUVDcDdSOTY2Q0ZsWkdUSTNkMWRJU0VoeGJiNTg1Ly9yQWNlZUVDZE9uV3l1cjUyN1ZxNXVOaStmQ3NuSjBjREJ3NlVKQm1OUmtWR1J1ckJCeDhrQUFIc0hDRUlBS0JXK1BMMFRwYkFBRFhrc21PZTBvUHJhMFRUN3ZMdzhDRG9nTTJDZ29MMHpqdnZxSG56NWphSEMrUEhqeSsxYmNPR0RkV3dZY1BLS3RFS0FRZ0FRaEFBUUsydzQrS1JtaTRCc0d1SGNzL0wwOU96cHN2QURhaEZpeGJsYWs4UUFhQW1zV2dUQUZBckpGNnArRnB2QU5lUFA0T29ibWF6MmJMbkRNRUlnT3JDVEJBQVFLM0FNYmhBemVMUElLcFNlbnE2enA4L3J3WU5Hc2hvTk1yUjBWRmJ0MjVWWGw2ZUhCd2M1T1hsVldZZmp6LytlTG5DRXJQWmZEMGxBNmlqQ0VFQUFBQUFWS2tMRnk1by9Qanh4ZDdyMUttVG5KeksvbGh5K3ZUcHlpNExnQjBpQkFFQUFBQlFwUm8zYml4WFYxZVpUQ2FaVENhWnpXWjVlSGdvSkNSRWYvbkxYMnpxNDNwT2h3R0FRb1FnQUFBQUFHeFdyMTQ5elowN3QxelB1THE2YXMyYU5SVWE3NDAzM3BBa09UczdsK3M1WjJkbnk3TUFVSWdRQkFBQUFJRE5EQWFEUWtORHEyMjgyMjY3clVMUEdReUdDajhMb083aWRCZ0FBQUFBQUdBWENFRUFBQUFBQU1YS3o4OHY4ZDdXclZ0MTRjS0ZhcXltZUZsWldZcVBqMWRtWm1aTmw0SWJBTXRoQUFBQUFLQ1d1M0xsU3JXUCtjTVBQMmpSb2tXYVBuMjZHalpzYUhYdjlPblRldlhWVjNYUFBmZm8yV2VmTGJNdnM5bXMzTnpLTzRyNzZrMXlqeDQ5cW9rVEoycjI3Tm5xM0xtejh2THk5UFBQUDl2YzE4MDMzMXhwZGFIMkl3UUJxa2xlWHA1T25qeXBDeGN1S0NzclN5YVRxYVpMcXBVY0hSMWxOQnJsNysrdlpzMmEyWFJrSGdBQVFGMTMrZkxsYWgvVGFEUXFNVEZSenovL3ZPYk9uU3NmSHgvTHZRMGJOa2lTN3I3N2JwdjYrdkhISHpWbHlwUktxeTBxS3FyRWU1Y3VYZElMTDd4UUtYMmg3dUhUaFoxNDQ0MDNGQjhmcjVrelp4WkpjU3RiVmxhV25KMmQrZkI2bGVUa1pCMDRjRUMrdnI1cTM3NjlQRHc4NU9qb1dOTmwxVW9tazBrWkdSazZlL2FzWW1KaTFLRkRCNnQvNFFJQUFOaWp3aVVmd2NIQjFUWm1seTVkTkdYS0ZMMzg4c3Q2OGNVWDllYWJiOHJkM1YyNXVibjYrdXV2NWVibXBoTW5UdWpFaVJNbDl1SGw1YVU3N3JoRHpabzEwMk9QUFZhaE9oWXVYS2cyYmRyb3JydnVzcW05cDZlblhuLzlkVTJlUEZrREJ3N1VnQUVEaW0wM1o4NGNKU1ltVnFnbTNMajRsR29IVnE5ZXJjMmJOK3VSUng2NTdnRGs5ZGRmVjNwNnVxWlBueTZEd1ZCc204R0RCMnZvMEtGNjhza25yMnVzdWlJNU9WbHhjWEVLRFEyVnQ3ZDNUWmRUNnprNk9zclQwMU9lbnA1S1NVblIvdjM3RlJJU1FoQUNBQURzbXErdnJ6WnUzQ2d2THkvZGROTk4xVFp1UkVTRUhudnNNWDMxMVZkS1MwdVR1N3U3MXE5ZnI3UzBORW5TMjIrL1hlcnpiZHEwMFIxMzNLRkdqUnJwZ1FjZXFGQU5DeGN1Vk5PbVRhMmVUMDVPMWs4Ly9TU3BZR21PSk8zYXRVdEpTVW1TcEo0OWU4ckJ3VUZtczduRTRDZzVPVmxObXphdFVFMjRjUkdDMUhINzl1M1R2Ly85YjBuU0J4OThvQTgrK0tEVTlxV0ZGMWxaV2ZyaGh4L1V2WHQzU3dCeThPQkJmZlRSUnhvNWNxUTZkT2hRdWNYWEFYbDVlVHB3NEFBQlNBVjVlM3NyTkRSVWNYRnhDZzhQWjNZUkFBQ3dXeTFidHRTcFU2ZTBZc1VLM1hycnJXclpzcVg4L2YydDlzYW9Lc09IRDllQUFRUGs1dWFtbkp3Y3JWaXhRajQrUGxxMmJKbGNYVjBsU1RObXpOQ21UWnVxYlduSjBhTkhOV1BHREt0ckgzLzhzZVYxNzk2OUZSQVFZQWxJcnBXVWxLVFUxRlQxNk5HalN1dEU3Y01uaWpyczFLbFRldVdWVjVTWGw2ZmV2WHRyMUtoUnhiYkx6TXpVN05temRmcjBhZDE2NjYwbDloY1RFNlBzN0d5cmRYOC8vdmlqWW1KaTlQREREMWQyK1hYQ3laTW41ZXZyU3dCeUhieTl2ZVhyNjZ1VEowK3FWYXRXTlYwT0FBQkFqWEJ5Y3RMLy9kLy9XZjc3ZThlT0hUWS9HeEVSb2U3ZHUxL1grRzV1YnBLa2p6NzZTRWxKU1pvd1lZSWxBQ212Yjc3NXB0VDdMVnEwVUx0MjdVcHRjOXR0dDFrQ2w1a3paMnJqeG8yV2pWRUx0V3paVW52MzdwWFpiQzR5aS8zQWdRT1N4Qzl5N1JBaFNCMlZrSkNnNTU1N1R1N3U3cnJubm52MDZhZWZ5dDNkWFU4ODhZVFZiOU5Qbno2dDJiTm42L3o1ODVvMmJacHV1ZVdXRXZ0Y3UzYXRnb0tDckhaUC91R0hIOVMwYVZNK25KYmd3b1VMYXQrK2ZVMlhjY01MREF6VW9VT0grT2NNQUFEWU5RY0hCMFZFUktoTGx5NDZmdnk0MHRMU1pEYWJ5M3d1S0NpbzNHUE5talhMc3ZtcFZMRGsvUzkvK1l0Ky9mVlh0V25UUmdNSERpeDNuNFhlZlBQTlV1OFBIejY4ekJDa1VINSt2bFVnbEplWFovbTgwNjVkTzBWSFJ5c2hJYUhJc3BmWTJGaEpVdGV1WGN0VE91b0FRcEE2YVAvKy9YcjU1WmZsNU9Ta0dUTm1xRkdqUnZMMDlOU2lSWXQwOE9CQlBmZmNjMnJldkxuV3JGbWpoUXNYeXNmSFIzUG56bFhMbGkxTDdQUFVxVlBhdTNldmhnMGJaa2xSVDV3NG9XUEhqa21TK3ZidGE5VisxYXBWV3JWcWxkVzF0V3ZYVnN0MHZkb2tLeXRMSGg0ZU5WM0dEYy9EdzROejN3RUFBSDVqTkJxcmZBYkRuWGZlcWNEQVFFblNraVZMTE5kZmVPRUZYYnAwcWNUOUFXMFZHUm1wY2VQR0ZibCs3ZWVLc3NUR3h1clNwVXVTcEtWTGw4cGtNbW5HakJreUdvM3EwcVdMSkdubnpwMVdJVWgrZnI2MmI5K3U5dTNicysrY0hTSUVxWU9pb3FMazV1YW1tVE5ucWxHalJwS2tCeDU0UU0yYU5kT2NPWE0wZnZ4NEJRWUc2dlRwMCtyWHI1K2VldW9weS9TMmtxeGN1VktTclA2eVc3Tm1qUXdHZzU1KyttbXJjR1BXckZtNjVaWmIxS3RYTDZzK0tuTS9oemx6NXRqYzF0UFRVNjFidDFaWVdGaVo3N095bVV3bVRvR3BCSTZPamh3cERBQUFVSTNDdzhNVkhoNHV5VG9FU1VoSWtDVEx4cWlGQ28vd0xieC9OWGQzOXlvTEc5YXZYNjhtVFpybzlPblRhdHUycmI3NDRndE5uVHBWMDZkUFYzQndzSHg4ZkxSbHl4WU5HemJNOGt4TVRJelMwdEwwMEVNUFZVbE5xTjBJUWVxZ3YvNzFyOHJJeUZEOSt2VXQxODZmUDY5VHAwN0ozZDFkeWNuSk9uUG1qQXdHZzg2ZlA2K29xQ2gxN3R4WnpabzFLemJSUFh2MnJOVlVPRW5LeU1qUWhnMGIxSzFiTjkxNzc3MVc5MmJObXFXbVRadXFYNzkrVmZNR1ZiQ3UwUlk1T1RsS1NrclN2bjM3ZE9EQWdYSW55d0FBQUFCK04zYnMySExmNzlldm41NTc3cmxLcitYczJiT0tqbzdXcUZHanRIejVjb1dIaHlzNE9GalRwMC9YVzIrOXBiLzk3Vy9xMWF1WFZxNWNxV1BIamxsbXZxOWN1VkpHbzVIUEJuYUtFS1FPTWhnTXlzL1BWMHhNalBidTNhdmR1M2ZyMkxGak1oZ002dEtsaXg1NzdERUZCd2ZyeXkrLzFMcDE2elJ2M2p4SkJac2R0V2pSUWsyYk5sWERoZzBWRVJHaGxpMWJhc21TSlhKMmRyYjZUZnhISDMya3JLd3NEUm8wcUViZVkzazNkc3JLeXRMR2pSdTFldlhxYWoxYkhRQUFBS2hMWnMrZVhlejFqejc2U0x0Mzd5NzJmbFhOQWxteFlvVUNBZ0xVdFd0WExWKytYSkowMTExMzZmejU4L0wxOVpVa0RSbzBTSjkvL3JsV3JGaWhLVk9tS0RZMlZ2djI3ZE9JRVNPcWZaWTRhZ2RDa0RwbXdZSUZpbzZPVm1KaW91VmFpeFl0TkdiTUdQWHUzVnVOR2pYU2hnMGI5T2FiYjJyYXRHa2FNMmFNZnY3NVoyM2Z2bDJ4c2JHS2k0dFRYRnljSEIwZDFiZHZYKzNhdFV1Yk4yL1dILy80UnkxYnRzelM1NVVyVjlTbVRSdUZoWVhWeE5zc042UFJxRUdEQnVtcnI3Nnk3R01DQUFCZ1R3cVhsN0pVOS9yWSs4L3c2dE5YcmxaNDRrdEo5NjkxK3ZScGJkbXlwY0oxeE1mSEt5b3FTazg5OVZTUjJleVJrWkdXMTRHQmdlcmJ0Ni9XcjErdjZPaG9MVnEwU0Y1ZVhsWnRZRjhJUWVvWVB6OC9aV1ZsNlk0Nzd0RE5OOStzc0xBd05XelkwS3JOcVZPbjlPT1BQMG9xMkdHNlM1Y3VsazJEVWxKU2RPREFBYVdtcHVxbW0yN1N2LzcxTC9uNysrdUJCeDZ3Q2tHZWZ2cHBYYmh3b2ZyZVdDWHAwNmVQRml4WVVOTmxBQUFBVkR1ajBhaU1qQXg1ZW5yV2RDazN0SXlNREx1ZlFaQ2ZueThIQjRmcjZtUGJ0bTNhdG0xYmhaL1B6TXlVbjUrZit2ZnZyL2o0K0ZMYlB2cm9vNHFKaWRHcnI3NHFzOW1zeVpNbmMzaUJIU01FcVdQdXUrOCtEUnMyekpMRTd0Njl1MGliNDhlUFN5cjVmTzdtelp2cjl0dHZseVQxNk5GREF3Y09WTDE2OWF6YWJOcTBxZFE2RWhJU2lyUnAyTENoUWtORGJYc2pWY1JvTk1yRHc2UElSazRBQUFCMW5iKy92ODZlUFVzSWNwM09uajByUHorL21pNmp4cHc0Y1VMejU4L1hyRm16cnF1ZisrKy92OFNOU1cwNVViSno1ODZhTkdtU1RXMjl2THpVc1dOSFJVZEhxMzc5K2dvSkNTbDN2YWc3Q0VIcW1NS3BlV1dkdlYxYW02RkRoNnA5Ky9hU0NtWk9GSmZ5enBneG85UytZMk5qTFdkdkYrclpzMmVOaHlCU3dkNG5oQ0FBQU1EZU5HdldUREV4TVVwSlNaRzN0M2RObDNORFNrbEowY1dMRjIzZXBMK3UyYng1czk1NjZ5MUpCWHZ1R1kzR0N2Vno2NjIzcW1YTGxqYk54akNiemNWZU54Z002dFNwVTVuUFoyVmxhZmJzMllxT2psYmp4bzExNXN3WlRaZ3dRWk1uVHlZTXNWT0VJSFZVVkZTVTVmV0ZDeGZrNCtOakNVamVlKzg5ZmZycHA1WTJPVGs1SlNhb0pVMXp1N3IvYS9YdDIxZERodzdWazA4K1dkSHlxNVE5citFRUFBRDJ5OG5KU1IwNmRORCsvZnNWR2hwS0VGSk9LU2twMnI5L3YwSkNRdXpxdnllenM3TWxGUVFncTFldlZ1dldyVFZseXBRS0J5Q1NOSDM2ZEp2YkhqMTZWRkxGL2hzK0xpNU9zMmJOMHBrelo5U3RXemROblRwVlgzMzFsUllzV0tCbm5ubEc5OTkvdjBhTkdzWFNHRHREQ0ZMSHhjVEVhT2JNbWJyMTFsczFlZkxrSXZlenM3UDE1Sk5QS2lBZ1FJODg4b2hhdDI1ZEExVUNBQUNnT3ZqNCtDZ2tKRVJ4Y1hIeTlmVlZZR0NnUER3ODdPcERmWG1ZVENabFpHVG83Tm16dW5qeG9rSkNRcXJzcEpQYWF1Zk9uWktrOVBSMDllblRSeE1uVHJScENVcEZmZnp4eDRxS2lwTFJhSlNqbzZOT25EZ2hTV3JhdEtuTmZTUWxKV25wMHFWYXYzNjl6R2F6SWlNak5YYnNXRGs0T0dqWXNHRUtDZ3JTUC8vNVQ2MWN1VkliTm16UTRNR0ROV2JNbUNwNlI2aHRDRUhxcU96c2JDMWV2RmlyVnExU3AwNmROSDc4K0dMYnVicTY2ckhISHROLy92TWZQZm5raytyVnE1Y2VmZlJSK2Z2N1YzUEZBQUFBcUE0K1BqNEtEdy9YeVpNbmRlalFJV1ZtWnNwa010VjBXYldTbzZPajNOemM1T2ZucC9Ed2NEazUyZC9IcCtUa1pFblMyTEZqTlhMa3lDb2Z6OWZYVjZkUG43WXNnM0YyZHRidHQ5K3V3WU1IMi9UOHQ5OStxemx6NWlnbkowY05HemJVczg4K3E2NWR1MXExQ1FzTDArTEZpelYvL254dDNyeFpVVkZSaENCMnhQNytGTnVCblR0M2F0NjhlVHAvL3J6R2pCbWpVYU5HV1IwYmRlMStHTjI2ZGRNdHQ5eWl6ejc3VEN0V3JGQjBkTFJHamh5cHlNaEl1L3lMSGdBQW9LNXpjbkpTcTFhdDFLcFZxNW91QmJYYzRNR0QxYUpGQzNYczJMSFVkaTFidHF5VWZmZjY5ZXVuZnYzNlZmajVpSWdJTlcvZVhHRmhZWXFNakN4eXdFTWhUMDlQdmZUU1M3cnZ2dnZrN094YzRmRnc0K0VUYmgyVG1KaW9WMTU1UlUyYU5ORzhlZlBVcWxVci9mcnJyMXE4ZUxIYzNkMTErZkpsYmQyNnRjZ2FVQ2NuSjQwY09WSi8rTU1mOU9hYmJ5b21Ka1lqUm95b29YY0JBQUFBb0xZb0t3Q1JwQWNmZkZBUFB2aGdOVlJUVkdob3FOV2VoZlBuejdmNTJRNGRPbFJGU2FqRkNFSHFtSUNBQVAzclgvOVMwNlpOTGJNNHZMeTg5UDMzM3lzL1AxK1M1T2ZucHllZWVLTFk1d01EQXpWcjFpeGxaR1N3TmhRQUFBQUFVS2NRZ3RSQkxWdTJ0UHJlMWRYVnNpbVFKS3VsTWNVeEdBeXFYNzkrbGRVSEFBQUFBRUJOSUFTeEkyV0ZIMlZadDI1ZGlVZm1YcTIwNDNNQjRFYlEwYXVwQmdiZXJHWEh2OWZackpRcUhjdlh0YjRhT0JVY00zajg4dmtxSGF1ODdtN1VXWkowT1M5YjBSY08xWEExVXB2NmpkVFJxK0IwZ004VGZxemhhZ0FBd0kySUVBUTJZM2tNZ0xyT0lJTmU3enhDN1JzMGxpUzVPRGpwMWYwcnEzVE1CNExDTFdIRDBLMnpxM1NzOGhyZnVxOGs2VXhXY3EwSVFVSThtK2loNW5kS0lnUUJBQUFWUXdnQ0FNQnZ6RExyKy9NSExDRklWKy9tQ3ZOdHBSMFhqOVp3WlNoTHI0YWhaYlk1ZU9tMHptV2wydFQyV2x2T0gxU2V1ZUFJMGE3ZUxUUTFkRmk1KzZnS3RTMDRBd0NndGlNRUFRRGdLaHZPN1ZYdmhxRnFVNytSSkdsTWk1N2FsWHhjSm5OK2pkYTE2czYvVlZwZmNXa0ordnZQbjE1WEg1VlpUNkV4TWZOMUtUZXJRcy8rSmZpZU10dThFNzlPNTdKU2JXcDdyUjh2SGxaZW5xa2lwUUVBZ0ZxRUVBUUFVS2Q0T2J2cGtaWjNYVmNmNXF0ZUJ4cTlOU1YwbU5KeU1pdmMzLzhTZnRTcHpLVHJxZ20ydVdMS1ZXNStudFcxK3M3R1NoMGo4VXFxVmliRTJOVDI3b0RPbHZGTGUyWjRVTGdrS1QwM1Mrc1Q5MTUva1FBQW9GaUVJQUNBT3NYbzVLSWVON1d2MUQ0N2V6VzdydWUvL1hYL2RZY2dHeFAzWGRmelZ6dVRsVnhwZlhnN3U4dk55VldTbEpKeldabW1iSnY3Y0pDREdobTlMTi9ubTgybHRMYk5rdVBmYWYwNTZ4RGgybGtySlMwaEdSN1VUYU9hM3ltVE9WL0RvOThzY1l4eldTbGFjU0xhcG5vaS9JSXRJVWhwenhTR0lKZnlzbXp1R3dBQWxCOGhDSUFTZmZEQkIrclVxWk51dWVXV21pNEZzSHZ6RDYrdjZSS3MvRG4yZlVuU3d5MTZha2lUV3lWSm41MzZRZCtjMjJOekgwM2QvUFQyTFE5TEtwakJjVG52U3FYWFdSeURwQkRQSUVsU1F1WkZwZVVXelBKeE1CU2NnRllaWVF3QUFLaWRDRUVBRkd2WHJsMzY2S09QOU9tbm4ycng0c1ZxM0xpeGxpMWJwcFNVOGgwWE9tSENoQ3FxRUNqZXVheFVtemFMYkd6MDBTTXRlMnJSMFUzNjlVcGF1Y1lZMmV4MmZYLytRSlVmbjNzanVKQjl5ZkxhcjE2RGNqM2J4TTNIOHZwTVZyS3FLM3FvNzJ6VWE1MGlKVW5UNGo3WHJ1UmpraVRId2hCRU5idi9Dd0FBcURxRUlFQXR0bnYzYnIzd3dndmxlaVlnSUVET3pzNDJ0WDNtbVdjVUdscjBsSVRMbHkvcnJiZmVraVE5L1BERGF0eTQ0S1NNNzc3N1Rna0pDZVdxaHhBRXRkSE4zaTMwUW9jaGNuRndVb0RSUzVQMmZLUU1HMmNoOUxpcHZSNXNHcUdoVGNMMCtla2Y5ZG1wR0pzMlRiWGxSSkhpTmh1dGp0TS9Dby9DTFltWHMzdVJOc2s1R2ZydnFSK3NRaEIvMS9LR0lMNlcxNmN6THhhNVg5cm1xMWZmZSt1WHI4czFiZ05uTjh2cndsa2drdVJnTUVpeWZTWkl1RzhieTFLZ2tyZzcvbjdmbGxOcDNCMWRiV3IzN2EvN3l5NFFBQUFVUVFnQzFHTDE2dFZUVU5CdlU3WVRFdVRnNEdBSkpBcWRPWE5HK2ZuNUNnb0trdGxzMXVuVHAyM3UvOHFWNGovMHpabzFTNG1KaWJybGxsc1VHUmxaNUg1VVZGU1pmWThkTzdiY2dRbFFYWDVKUDZ1VW5NdHFXTTlUalkwK2VySERmWHA1MzJlV0kxQkwwc0RaVGVOYTlwSWtPVHM0cXBtYnYvSnIrTlNZeW5CM284NmwzbmQzY2kzUzVsUm1rdjU3NmdjbFpxVmFyZ1VhdmNzMWJpdVBocGJYeHpMT2wrdlo2K0Y1MVVhcFYyOTQ2K3BRRUNEblhMT3hha2xHdDdoVGpZMCtaVGY4alMybjBuaTV1TnZVamhBRUFJQ0tJUVFCYXJFT0hUcm8vZmNMMXQzMzdkdFhucDZlbHU4TFBmamdnMHBKU2JHNi90UlRUeWsrUGw2ZmZ2cXBmSHlLL2dmNjlPblQ5ZTIzMzhyTHk2dkl2UTgvL0ZEYnRtMVQ0OGFOOWZlLy8xMkczMzR6Q3RRbGwvT3lOZlBBbDVyWlpaU2NIUnpWd2JPSm5ncStXMitYTXFQQUlHbEMyLzZXVFM0VE1pL3E3Zml2YlY3Q1VkS0pJa01hM3lwbmg0Si9IZHQ2NGtodGNpWXJXU1p6dmh3TkRtcmk1aU9EWlBQUHBIWDlBTXZyK1BSelJlNy9lWmYxMzNkdmRCcXBCci85L0srK2w1S2RZWGs5dm5YZk1tZTJYRDBUNU9vamVlczVGb1FnMmFaY1c4b0hBQUEzSUVJUW9BN3k4L05UZkh5OExseTRVR3dJY3VyVUtSa01Cc3NzazBKcjFxelIwcVZMVmI5K2ZiMzIybXZ5OFBBb3R2OTMzMzIzekJyS3UzY0lVTjJPWHo2dkQwOXMxU010ZStxS0tWZEgwaE5ML1FBL05LaWJidlp1SVVuS3lMdWk2UWRXNlVvNVBpd1hkNkpJSTZPWDVWUVFxZlRUUTZwU2NVdHVubTEzcis3d2J5ZXBJT2dvM0FqMVdpWnp2czVrSmF1cG01OWNIWnpWc0o2WEVxK2tGdHYyYXY2dURlVGo0bUhwNDFqR3IwWGFuTW44L1JTYlJrWXZTd0J5N2IzeTh2d3RCTGxpeWxWMi91Ly9IOVp6ZExGY0w2K1NsaTNOdTNXc1piWklhVXViQ3BmM2xQYXp2cm92QUFCUU1ZUWdRQjEwMDAwM1NaS1NrcExVdG0xYnEzdjUrZms2ZGVxVUdqVnFKRmZYMzllcXIxeTVVZ3NYTHBUUmFOUWJiN3hSSkNDNTJxcFZxNnFtY0tDU0RRdnFKaTluOXhMdkd3eFNibjZlZms0OXBZQjZYaHI3MjFLWGF6a2FET3AzMVhLUTA1bkpHdERvNWxMSFhuenMyekxyNi9wYnFGTGJPQmtjZFl0UFM1dmJIODg0cjZadWZwS2s0QWFOYkFwQk9sMTE3UERoOUhObExrRUo5V3hxVXkyZm5OeXU2S1JEVnRmbTNUTFc2dnZDTU9YcS9VQWtxWUZUd2ZYMGFqcWxCZ0FBVkQ5Q0VPQUdjdm55WmMyYU5hdkl0V3NGQmdaS2tzNmZMN3JHUGlFaFFUazVPV3JkdXJYbDJyWnQyN1Jnd1FLNXVibnB0ZGRlVTd0MkJiLzlmZlBOTnhVUUVLREJnd2RielFwaFR4RGNLTzVxR0dMVGI4N0RmRnVWcTk5MkRRTFZya0ZncVcxc0NVRnVMaU1FY1RRNDZFK3RlcGVydHZKWWNUSmE2VmN0QnluVXlhdXBqTC9OaXJERm9VdG45WWViT2tpU2d1czMwcGJ6Qjh0OHBwUFg3NkhHVHlrbnltemYwY3UyRUNRMTkzS1pzMFFLWjRKY0c0SjR1aFJjTCs1bkFnQUE2Z1pDRU5pZGpJeUN0ZVB6NXMycjhyRnljM04xK2ZKbERSa3lwRkw2eThuSjBZWU5HOHBzVnppTDQ4U0pFMFh1eGNmSFM1TGF0R2xqdWRhdFd6ZDE2dFJKanovK3VJS0RneVZKTVRFeCt1YWJiK1R0N2ExNzc3MjNFcW9IY0xVR3prWjE5bTVXYWhzSGcwT1ptNVplajg5UDd5ajJBMytFWDNDUmE4NE9UdXJpMVV3N2s0OFd1WGZvMGhuTDY0NDJ6Tmh3TkRoWXpUVFpVMFlJNG1Bd3FLdDNjNnRyRGV0NTZuSmV0czJuK2x5dHBKa2doYk9HVW5LTGhzc0FBS0J1SUFTQjNjbktLdmdQL3V6czdHb1pyekpuUTNoN2UrdS8vLzJ2MWJYQ2pWR3Yxckpsd1llTHc0Y1BGK25qNE1HQzM5Q0doSVJZcmprNU9XbjI3Tm1XVFZDenM3TXQrMzc4K2M5L1ZvTUcxc2RlOXUxYitxYURRRzFVMm40TVhpN3VhdWJ1cDcwcEowdHMwOUdycVJLelVxMk9oTDFXZWZaczZIbFRCemtaSEsydXVUbTU2bS90N3RYSEo3ZnJjREViaFZZSG82T0xaUytRUWs0R1I3M1k0VDUxOFc2dUJVZWl0UDdjWHF2N0p5OG42Vkp1bGhvNEc5WFUzVTkrcnZXVmxKMWU0aGlkdkpySi9iZWpaWk95MDh0OHJ5R2VRZkp3cW1kMTdmWE9JM1hxY3BKZTIvOC9tVzNlaXJWQTRVeVFTMWVGSVBVY25lWDEyMHlRODFmU3l0V2ZwQ0kvczBKWHo2Z3BxYzIxN1czcEN3QUFWQXdoQ095T3Y3Ky9UcDgrcldlZmZiYkt4OXE0Y2FQNjlPbFQ1ZU5jeThmSFI3Nit2anB4NG9STUpwTWNIWC8vb0xWdjN6NDVPVGxaWm53VXV2b1VtSVVMRityY3VYUHEzYnUzZXZUb1VhVC8vdjM3bDFuRGxpMWJpbDJxY3ozaTR1SjA0TUNCU3UwVHRVaEEyVTJxUW1NM0gwME5HU1pmMS9wNis1ZXZ0ZlhDb1NKdG1ycjU2YVVPUTVWdnp0ZDdSNy9WNXZOeDF6MXU3NENPa3FUTXZHeTUvUllJL0Qza2ZyVnYwRmdobmtHYSs4dGF4U1FkTGpXOHVab3RHMnZhb3NkTjdWWFAwZGx5NG90VU1IUEN6N1crREpJZWI5MVhlZmttYmJycWlGYXp6TnFWY2t4MzNWUVFydDdtMDByZm5OdFQ0aGgzM3ZUN2gveHRGMzRwTThMbzVsdXdmTzljVm9vYS9YWU1yN3VqcTdwNk45ZUladDMxOGNsdDVYcVBoYWZEZURxN1dRS0h3azFhcFlKTlc2OE5JdmFuSlNnMXArUy8wNTV0Vi9hTU9WdmErTGg0Mk5RT0FBQlVEQ0VJVUVlRmhJUm95NVl0T25qd29FSkRReVVWbk5oeTRzUUpkZW5TeFdwVDFLdkZ4c1pxOWVyVmtxU25uMzdhNnQ2Z1FZT1VtcHFxUng1NXBNenhXN1Jvb2RUVXNqZEhMSS9DRFY5UlJ5V1hQQXVqcXJSdjBGZ3ZoUXkxekRJWTE2cVg5cVNlTExKRVpHVHoyeTNIcHo3ZHRyOXU4MjJsZHc5dnFOQlNES2xnUDR5bWJuN0t6VGRwZDhweHl3ZnVINUxpMWI1Qlk3azRPT241OW9QMTc4TlJpa3I4K1RyZVlma1ZMci81S2VXNGJ2VXAyQ3NsT1NkRHF4SjI2TS9COThnZzZhbmd1M1VsUDFmYkx2eGllUzcyNGxGTENOTGpwZzRsaGlBZVR2VjB1OS92R3padnVWRDYvaUVHU1dHL2hTQS9wWnl3aENEdnhLL1RjKzBINllHbTRWYkxhYnljM2RYWXJmVFpPSVV6UVc3MWFXVjVqMWNiRU5oVkF3SzdXbDE3ZGYvLzlGUE84Vkw3QlFBQXRSOGhDRkJIZGUzYVZWdTJiTkdQUC81b0NVRisvUEZIU2RLdHQ5NWE3RE9KaVltYVBuMjY1WHMzTnplciswT0hEclY1L1BLMHRaVy92Ny84L2YwcnZWL1VFbHUvcWRiaEl2eUNOYkh0QURrN0ZQeXI4RlJta3Q2SVcxWHNIaGx2SGxxajBjMTdhRkRqVzJUNDdkbTJEUUwxOWk5ZjYrZlVVK1VlZTBTejJ5Vkp1MU9PNjNMZTcwdnp2anF6Uzg0R1J6M1Vvb2NNTXVqSk52M2s0dUNrdFdkM1YreE5sbE5YN3hacTRWNFFObjUzL29CVlFMRHAxLzFxN09ham9VM0NaSkJCZjIwN1FPbTVXWmIzdnl2NXVMSk1PVEk2dXFoZGcwQTFNbnJwWEZiUklMUlh3eEM1L1BZemowOC9WK3pSdUZmcjZOVlUvcTROZENZcjIvS3BaQUFBSUFCSlJFRlUyV29wMHZha1gvVE4yU2JxSDlqVmFuK1JFYzI2YTBTejdpWDJaNUJVMzdsZWlmY3I2c0Z0YnhWN3ZYMkRRUFVQN0tvdlQrL1UwWXlpbTFXWHgxczNqMUhnYnlFUUFBQ29HRUlRNEFhU2twSmk4MzRjWVdGaGtnbzJPSDMwMFVjbFNWdTNicFVrM1hISEhVWGFaMlptNnVXWFg5YWxTMFgzTzBoTFM5UHc0Y01yV3Jha2dtTjFyejVoQnFncGpnWUhqVzUrcDRZMHVVMkZpOEIySmgvVjNFTnJsV1hLS2ZhWjNIeVRQamkyV2J1U2orcnA0UDd5ZGEwdkh4Y1AvYVBqQS9wZndvLzY1T1IybWN6NU5vM2Z5YXVwMmpkb0xFbmFjdjZBMVZHeFVzRm1wZTdPOVhSL2t6Q1p6UGxLK1gvMjdqcytxaXI5SC9oblp0SW12ZmRHUWtKQ0VpSFV4QURTRWFTcEtLeXdvdUF1dWlJb2lPZ0tndkJsUVJBc0xJSUZmaUJrRVFzZ29FZ0xDS0VIYVNHRmRDYUY5RUw2dE44Zk1kY01tU1NURUVqN3ZGOHZYbWJPUGZmY2N3Y1RjcDg1NTNtcVM0VmpQbVpPcUZSV1ExYWUzNng3OWpWendqMUZoZGFnUkYyMXdZTXlSUlV1NWRkUGdMb3o1UXpjalczUjE5b0xlaUlKRnZ0UHdydlgvd2RaZVQ2cVZIS2N5NHZIQ0llYWJUN2puZnZpNjZRVEd1ZnJpU1NZNk5wZmVIMDQ4MnFUYzY4ZDcwcEIvVlVZMjFOK1IwWkZJWDdKL0FQUHVnMXNjaXdBVUFQNDI3blA2N1d2REhvZVBjeWRrVnRWZ3RlMWJDZFNxSlQxMm00VXBnbVZhT1JhU3Z5S1JTSzg3RFVNbmlaMkNMSHhRVVIyTkRiZS9rMm5lV3B6dlRBVjZjMzh1eWNpSWlKTkRJSVFkU0FHQmdZWU9uU29SdHVwVTZkUVhWMy93YzNlM2g1K2ZuNklpNHREUWtJQ2JHeHNjT1hLRmZqNCtNREZ4VVdqYjJWbEpkNS8vMzBrSnlmRHdjRUJKU1VsUWdKWkFKQklKRUxGR1Yxa1pHUkFwVkpwbkNNV2kzVStuK2hoc1RleXdFSy84ZkExY3hMYTlzb3VZbGRxcEU3Sk5XOFUzY0diZit6QTZ6NWpFR0xyQXhGRW1PSVdBbjl6VjZ5UE85amsrU0lBMHowSEE2alpZbkl4UDdGZUVBUUFkcWFjaHJIRUFGY0tVaEJWcHhyTGF6NmowTTNFSGplTDd1Q3orRitSWHlkQW9vMnZtUk5lOGhvS2YzTVhuTXU3alhXeEJ4cnMyOWZhUzNoZmp0KzlxZldoWGcwMVBvMy9GUnY2dkFnN1EzTlVLS3MxM3JXaldUZUVvTVZ3aDBCOGQrZWN4c3Fha1k1QnNQa3o5MFp1VlluVy9DdDFHZXNaSXNTMnBwTFYrYnpiOWNvU1Y2c1U5VmJKYk5HU3VMVTJYMHF0KysvTlNLS1A3bVkxU1drUzc5M1ZldS9hZkhWZmtPZCtFMTM2d2RPa1p2VmFoYklhUDJkRTZUUnVTNjlIUkVSRVRXTVFoS2dETVRFeHdhSkZpelRhTGwrK3JEVUlBZ0JqeG94QlhGd2M5dS9mRDN0N2V5aVZTcTFKVFE4Y09JRG82R2k0dXJwaTdkcTFlUDMxMXpXQ0lLYW1wdGkyVGZkRWk4OCsreXhLU2txYWRRN1J3emJBeGh2emZNY0pWVW5LbGRXSXlrOUNSa1VoaGprRU5IRzJwc3NGU2JBMk5FVjNVMGVJUlNJRVdMaWl2NWJjRXZjYjdkUkxDRFFjeWJyZTZPcVJMeE9QYTd6dWJlVXBiRld4TjdMUXFZeXJTcTBXVnAyRTJ2ckN3OFFXYVdWNTlmcEpSR0xNN1BhRWNFNWoyMjlLRlpWWUczTUFyL3VPd2FwYmV6V3F3TnkrbDRXWTRuVDB0SENGa1VRZlU5MUQ4VTFTQklDYWdNYmY2bXhUK2ZIT2hTWlh6NHgyZkF3R1lqMFVWSmNpdmlTalhoQkVWN1hCbjRSN2Q3VWVmOHpTWFVnQ0cxZVMyZWhZNDEzNkNEbEZtakxCcGEvd2RVcHBEZ2JiK1FFUFlVZGZlR3BrNnc5S1JFVFVTVEVJUXRTSmpSdzVFbHUzYnNYSmt5ZGhZR0FBTXpNenJkdHB4bzBiaDVzM2IyTFJva1gxeXVFQ3dLeFpzNXAxM2RMUzBucm51YnU3WS9ueTVjMjdBYUpXSkZlcFlLeFhVMkkwclN3UEg4WCtqUGNEbnNZUWUvOFdqWmRSVVlBUG8zL0FRcjhKU0MzTHhiRzdOekRSVlh1K0hhQ21Jc21NUDFlQlZDcmwrTzIrMVFwTm1WeG5HOG0rOUV0UXFadGV1WkpZZWhlWDhoTXh3S1k3UktqSlJmSlJ6TTlheDNZenRnRlFrMnVqc1RMQXRlTXUrT05icmF0bmZwUmR4QWNXcmdDQUo1MTY0M0RXTldTVUYrQnY3bUZDVlpiTWlrS042akxhU0VSaWpIZnVBd0NJMUtHQ1RHTXU1U2RCb2E2L25hWFdFL1k5aGE5N21EdkRxOWlod1Z3bFR6cjExcmtNY2wwOUxWelI4OC8zcGJVeENFSkVSS1E3QmtHSU9wSGk0bUprWjJkREpCTEJ4OGNIUmtaR21EcDFLclp1M1FxNVhJNVhYbmtGUmtiMUV3S2FtcHBpNWNxVkRZNHJrOGxhTkorNjUrbnI2N2RvREtMV2NyVXdCZCtsbllPajFCSmJFbzZoV3NjdEQ0MjVVWFFIQzY5K0N3Qk5QcVNIMnZvSVZXZ09aVjVCaWJ4YzUrdjBNSGRHcnorM3pSUlZseUVpVy9jU3ZidlR6cUwvbjBHUWdUWSs4RFN4UTJwWnJuRGMzc2dDejdtSEFLaFpCZkpkMmptZHhtMW8rOURWd2hSY0sweEZieXRQU0VSaXpQY2RpNTJwWi9DVVN4K2h6OWRKSjVwY0JUTEl6ZzgyaG1ZQWdPTXRySkRqWVdLTEdaNkRvVklEcTJQMmFlMWpvbWVvc1lybmNWdGZYTXBQYkRKaEt4RVJFWFZNRElJUWRVRFoyZGxJU1VsQmNuSXl5c3RySHFRbVRwd29iR0VaTzNZc0ZpeFlBQUFhS3p0YVdtTDIyTEZqd25VM2I5Nk0rZlBudzhxcTRRb0Z0ZHRoYXM4amFpOSt1SE8rd1dERjAyYysxbW1NKy9OTDFOME8wcGlMZVFuNGgvZUltdHdRNmMzTERUSE4vYTl0SlB2U0wrdWNzd0lBVXN0eWNTNDNIbUYyUFNBQzhKeDdxRVp1RUgyeEJJYmltaUJsUkhZME1pb0ttalUzYmJZbG44U0dQaTlDVHlTQmo1a1RsZ1k4S3lTaFBac2JyMUhTdGlHMVFaSzRrb3htSjRLdE5jbTF2MURoSnNqU0hUZTFWUElaNXh3c1ZBalN4Vnd0U1ZQck10T1hZbVBmbDJHaGJ3eTVTb0VGVjNjMks1bXBuN2tML3UreHFaQ0l4RkJEamNYWC9vZUVlMWs2bjA5RVJFU05ZeENFcUIyTGo0OUhiR3dzY25OclByVXRMaTdHcEVtVGhNQkhYYTZ1cm5CeWNvSzl2VDM2OTY5Wk5uL2x5aFZzM0xnUllyRVlhclVhbjMzMkdYcjA2QUZuNTVidHEvL3V1Kzl3OXV4WjVPWGxZZjM2OVRBME5HejV6UkcxZ1FmWlV2R2dpdVRsK0tNd0JlZnpicU5VVWFuemVUM01uZEhieXJObWpPcHkvSloxcmRuWC91N09PVHh1NXdzUlJBaTE5WVdic1kwUVdNZ29MOENOb2p2d05uVkFlRnJyYkt1UWxlY2pQRFZTeURPaUw1WUFBUEtyN21GTG9tN0IwY3Y1U2FoVXlwc2RNS3JyMitUZkVXTGpBNm5FQUM5MWV3SnZYOTJwOGYrQWtVUWY0NTFyOG5hbzFHcUlSU0x0QXpYRFA3MUhDRGxEL3BkMnRsa0JFRnRETTd6dFAwSElUL0piNWpVR1FJaUlpRm9aeXpVUXRXTm56NTdGcGsyYjhQMzMzd01Bakl5TTRPN3VqckZqeCtMVlYxL0ZtalZyaEpVZVgzenhCWll1WFlvNWMrYWdUNTgrdUhMbENwWXRXd2FGUW9FMzMzd1RVNmRPUlZsWkdmNzk3Mytqc0xDd1JmTjU5ZFZYNGVQamcvajRlS3hkdXhacUhYSVNFTkZmZHFhY3hzbG1iR1VCZ0w5N0RoRyszcGQrcVVYYmVOTEw4L0Y3VGl5QW1nbzFVOXhDTkk2ZnlMNkpIU20vbzZpNjZXU3J1anFVOFFjSzd4dnZ0NnhyT2dlQXFsUnlITWlJd3NYOGhCYlBvVWhlanQ5ellnQUFYcVlPQ0xQejB6Zyt4UzBFNXZwU0FEWHZ3WU1hWk9lSFFYOWVJNnVpQ0ljemRROVkyUmlhWWVWalU0WHFPYWxsdWRpZTh2c0R6NG1JaUlnMGNTVUlVVHZXdjM5L1NLVlNkT3ZXRGQyNmRZTzl2VDFFOTMxU0taRkk2cDBYRVJHQmRldldRYUZRWVBiczJSZzdkaXlVU2lWaVltSnc0OFlOdlBQT08valBmLzRETzd2bWxTa3dORFRFc21YTDhOcHJyK0h5NWN0SVMwdURwNmRudlg0S3hZUG5XaURxakpxN3JXT0FUWGNFL0psTU03KzZ0RVdyUUdydGxWM0VFL1k5SVVMTncvci8waUtSWFZrTUFEaVhleHZLUmhLSE5wZVJSQi92K0UrRWxZR0pSdnMwanpEa1Y1ZnFIQWo2THUxY2kxZnZtT29aNGNWdVF6RFM4VEdoN1FXUE1KelB1dzJsV2dVWFkydE0rak9SYlltOEhQdlNMMk5VbmI2MTlFUVN2QmN3R1VleXJ1RktRVXFEdVV4c0RjM3dXdmUvRWs4N1NTMnhJL1JmdUZsMEIxY0tVdkJIWVFweS9ueS83OWZEM0JtTC9TY0o3MWVKdkJ4clkzOXVsYncxUkVSRXBJbEJFS0oyTENnb0NFRkJRVHIzVnlnVTJMSmxDMzcrdWFiNnc1UXBVekJ0MmpRQU5jR1NaY3VXNFkwMzNrQnFhaXJtenAyTEpVdVdOR3Q4QUhCd2NNQUhIM3dBR3hzYk9EazVRYWxVYWdSaW9xS2lVRjVlM21qT0VLTDJxTFowYm5zaEVZbnhZcDFWSU4rbm5YdWdoMkpaZVQ0dTV5ZGhnSTAzeENJUkpydjJGOHJ3TmxZNXBibHNERXp4YnMvSjZHN21LTFNwVWJNQ1JTSVNZNTd2V0RnYVdXTFBuWE5OVnJocEtQbnEvUXpxNVBRUVE0U1Jqa0dZNFRtNFhpbGJKNmtWaHRvSDRQZWNHTHpaWXh6MFJEVS91NzYvY3dFVlN1Mmx4a1Vpb0k5Vk4vU3g2b1p2a2lJYUxCK2NYM1VQLzNkckx3YlorZUZ4VzE5WUdwakFVS3lQZnRiZVFsNlM5UEo4WENsSXdaWENaTVFVcHdNQW5uVWJpT2ZjUTRTNWxDbXE4R0gwajhpcUtOTHAzb21JaUtoNUdBUWg2aVN1WHIyS2pSczNRaWFUUVNRUzRjVVhYOFQwNmRNMStwaWJtMlBObWpWWXVIQWhjbk56c1hEaFFpeFlzQUJQUHZsa3M2N1Z1M2R2QUVCY1hCem16WnNIcVZRS0E0T2EwcU5GUlRXL3VQZnQyN2NWN29ybzBka1Yra1piVDBIREJKZStjREd1S2NXYXBVTkpXVjNzUzcrSUFUWTFEK1RESFFLeE8rMWNzNnJVTkdXQWpUZm0randKc3orM21BREFrYXpyT0pNYmgvY0Rub1pVVXZOejRubjNVRHhtNlk1UDRuOXRjSFZFYzlnWi9wVUErdS9kaGdqWEFXcTJsWHlWZUJ6ditFK0VoWUVKYkEzTk1NdHJLTHFiMWdScDRrb3ljVGpycWxDKzkzNzZvcitDdkpVTkJFcUFta0JQYkVrR1lrc3k4RTFTQkFJdDNSQm0yd09odHI3Q2xodFhZeHU0R3R0Z2ttcy9WQ2lyY1U5ZUFYc2pDMkdNdktwN1dIVnJyMGIxSGlJaUltcGRESUlRZFJLLy9mWWJaRElaakkyTjhkNTc3eUVrSkVSclB5Y25KM3o4OGNkNDc3MzNJQktKTUdqUW9CWmYwOHZMQ3hLSkJPWGw1VUt5VmxOVFUvVHYzeCt2dnZwcWk4Y2w2dXBzRGMwd3RVNUZtQjBwdnpkYVVyWTJrV1pUNGtveUVWdVNBWDl6RnhpSTlmQ1VjekIycDUxOTRQbEtKUWI0dStkZ2pIVU8xbWpmbTM0Sk8xTk9Bd0NXMy93Qkh3Uk9FVmJjK0ptNzRKTStNN0VuN1J4K3piejZRS3RSYXJjTTFjNEZxS2t1ODVQc0lyNi9jeDVLdFFyZnBwNUdRWFVwWEtVMm1PWlI4OTZXS2Fxd0llNVFveXRTNmdaMFN1UVZPczFIRFRWdUZ0M0J6YUk3K0RycEJCNnpkRWVZblI5Q2JIeUUrNWRLRERTQ05RQndveWdOaGhKOWlDRFNlUlVNRVJFUk5RK0RJRVFkbkkrUEQwcEtTckI0OFdMWTJ0cml5U2VmaEp1Ylc2UG5PRHM3NC9QUFAwZHhjVEZNVFUzckhYLzExVmRSVlZYVjVMVU5EQXh3K1BCaEFJQmFyWVphcllaWXpIekwxREd0aWRuZnJQN2F0ay9VWFRYd0lFejBEQkZkZkFkOXJiMXhxMWlHaS9tSmpmYXZ1NXFnc1dBSkFQd2t1NGdsQWM4Z283eWdWVlljRExMenc4dGVRMkZ0OE5mUEVybEtpVytTVHVEbzNSdEMyKzE3V1ZoOExSenY5WndzckhBeGxoamdaYStoZU5LcE43NU4vUjBYOHhKYTlPZy94TjVmNDNWNmVUNCtqZjhWU2FYWlF0dko3RnNZYXQ4VHM3MkhDMjFmSkJ4RmJsVkpvMk03MUhsdm0rcXJqVkt0UXJHOEhHV0tLc2hWalFkNmhqc0VZcmhESUlybDVZZ3FTTUtsL0NSY0wweERsVXJlN09zU1VlZlQxZ25wYjkrK0RVOVBUMkgxcnpiWjJka3dORFNFcGFWbG8yT3BWS3BHZjJjOGZmbzB5c3JLTUhic1dKM21WbEZSQVpsTUJsZFhWeGdiYTEvWlIxU0xRUkNpRG03VnFsWEMxLy80eHo5MFBzL0N3Z0lXRmhaYWp3MGZQbHhyZTJORUlsRzlwSzFFSFVsVGdZYW1HT3Nad3NiUURNQ0Q1OWhJSzh2RHFsdjcwTTNFSHZJNlk1bm9HVUt1VW1ya0JwR0l4SGplUFZSNGZVL2VlUFdWUHdxUzhaOWIreEJWa1B4QXF3MjhUQjN3VXJjbkVHVHBydEdlWFZtTWRiRUhOQUlRdFRJcUNyRG8yaTdNOHgyTEVGc2ZvZDFKYW9uRi9wT1FYcDZQQXhsUk9KVVRDM2t6OHAvOEwrMHNWZ1pOaFZna3dwR3M2OWlhZkxMZStlT2NnL0dLOTNEVS9wVGFtWG9HNS9MaWhlUFZ5cjhDRGJaLy9qMENRTEJWTndBMXdZek1DdDBxYTVuclN4Rm80WTdITE4zeG1LVUhuS1QxSHdZeUtncndXOVkxMkJtYUk5VFdWMk5MajRXK01VWTRCR0dFUXhDcVZRcGNMMHJEcGZ4RVJPVW5vYWdWdHk4UlVjZWhyNitQNHVJSDN6N1lVaGtaR1hqOTlkZnh3Z3N2NE9XWFg5YmFSeTZYNDZXWFhzSzBhZE13YytiTUJzYzZkZW9VZHUzYWhaVXJWOExKeVVscm4rM2J0ME1taytrY0JFbEtTc0piYjcyRmp6LytHTDE2OVlKQ29jQ05HemVhUHZGUGZmcjAwYmt2ZFh3TWdoQVJVWmYxZTA0TXJQUk5tdTVZaDdQVUNoYjZ4aWlvTHNVOVJTV3FsSEtZNjB2eFVyZWh3cmFVZ3FyU1ZwbGZTbG1PeHVzeFRyM3hkOC9CS0ZkV28wSlJoV3FWRXBZR3hocmJLdUpMTWhvZFV3M2dja0ZTaStma1lXS0xhUjVoQ0xIeHFYY3NJanNhMjVKUG9relI4RXF5Q21VMVBvcjlHY01jQWpEYmE3aEdRbHBYWXh2OHkyY01iQTNObTdWTko2WTQvYy8rYXZ3b3U2aHhUQ3dTNGUrZVF6RFp0Yi9ROXFQc0F2YmUxNjljV1kxeVpUV01KUVo0eG5VQXpQV05vU2NTWTdSVFRjV1l4SHQzTllKUElvaGdiV0FDV3lOejJCdWF3OTNFRnA0bWR2QTBzZGNJb3RTbEJoQmRkQWNITTY0Z3FpQkpDRUZ0VHo2Rkh1Yk9DTFAxUTZpZHIxQW1GNmhKK3RyZjJodjlyYjJoOWxFanZpUUxsL01URVprWDN5cjVWSWlvWTNCMmRrWk9UazdUSFIrU3ExZXZBZ0RDd3NJYTdIUDc5bTBvRkFvRUJBUTBPcFpDb2NDZE8zY3diOTQ4ckY2OUd0MjdkMi9WdVFJUVZrbnI2dGl4WTYwK0IycS9HQVRwSW5KemMyRmpZL05RdGlwa1ptWmk1ODZkbURGakJseGNYRnA5ZkNLaWgrV0hPeGVhZlk2bmlUMFcrVTlvdE0rTm9qc3RuVktqMHN2ekFOUnNJekdXMUYrT1hLcW94SytaVngvS3RRSEEzOXdGcTNyOURmZXYrYnBiV1lUTkNVZWJkZDhuczIvaGVtRWEvdEY5aEVaQUphb2dDZCtsbld2MjNINlUxZis3dERJd3dVSy9DUm81UXc1a1hFRjRhcVRXTWM3bXhtT1VZeENNOVF3eDBVVXp1Zk9oT2xWaEFpeGM4V0hROHpybFlsRkRqWmppZEp6UFM4Q0Z2TnZJcjY0ZklGT2pKbDlMWEVrbXRpVkh3TS9jQldGMlBSQm0yd09XZGNvTWl5Q0NuN2t6L015ZEVYY3ZrMEVRb2k2a1Y2OWVPSERnQUc3ZnZnMWZYOTlIY3MzeThuSWg4SEwrL0htWW01dkR3TUFBcWFtcFFoOW5aMmRrWjllcy9MdDRzU2E0YkdwcUNwbE1wakdXbzZNajlQWDFBUUFqUjQ2RVFxSEFoZzBic0hEaFFxeGN1UktQUFZhL1JQbURzTEN3d0twVnEvRCsrKy9qcWFlZXdyaHg0N1QyVzc5K1BlN2V2ZHVxMTZiMmowR1FUdWFQUC81QVptWW04dlB6a1plWEI1bE1odFRVVkpTVmxlSFRUei9GbTIrK3FkTTR6WW1HbHBXVjRkU3BVN2h6NXc0MmJ0elk3bk5DVkZZMnZsU2NpS2d4OTYvT3VGK3BvbExyQTNscnlLZ29oRkt0Z2xnazFnaEVsQ29xY2FzNEhidFN6Mmg5eUc0dHNTVVpPSmNianpDN0hnQ0FTcVVjKzlJdllYLzY1UmFWN3kyb0xzVkhNVDhqME1JTkwzc05oWW1lRVQ2Sis2WFZrb0xxaS9WZ1kxaXpxa0twVm1GclVnUU9aMTFyc1ArT2xGT1FTdlRSMjhvVHBucEdBSUI3OGdvY3l2d0RrYmx4UXIrWTRuVGtWQmJEU1ZxL0ZMaFNyVUpxV1M1aWkyc3F4VVFYeTVwVmdhZHVsWm10U1NjUmFPbUd3WDhtVmExTjBubzZKMVlvc1V0RVhZT1Bqdzk2OU9pQjQ4ZVB3OUxTRXZiMjlnLzltdGV2WDhmeTVjc0IxT1R3RUlsRW1ETm5qa2FmVHovOUZQUG16ZE5vZStPTit0WFd0bXpaQW05dmIrSDFrMDgraWRMU1VuejU1WmM0YytaTWk0SWdCUVVGd2dxVjlQU2FuNGxYcmx4QlhsN05Cd1pEaHc2RldDeUdXcTF1TUhCVVVGQUFkM2QzcmNlbzgySVFwSk01ZlBnd2Z2Lzlkemc1T1NFek14TWhJU0Y0NDQwMzRPM3RMWHlEUC8zMDA1Z3dRZnVubUFjUEhzUytmZnZxdFNjbkp5TS9QNy9CNi9idDJ4ZDM3dHhCWkdRa3BGS3AxajRCQVFIdElsRlJXVmxaVzArQmlEcXc3TW9pcEpUbHdFQ2tCNGxZTEZUeXFGVEtrWEF2QzN0bGw1RDlrRDZoenlndndKVElEUUFnQkVFZWRacThyNUtPSThEQ0ZlZnpFN0FuN1J5S1d5RkhSWFN4REc5ZjNRa0xmV09VTjFLR3RybHlLb3V4N09ZUFdCWTRCVnNTaitGbUV5dFZ5aFJWV0I5M3FNbHgxUUIreWJ5S2lTNTlrVkZSQUZsNUFUTEs4NUZlVVlEazBteFVLbHNua1duZEtqTmZKaDVIYnl0UGhOcjZJanoxVEt1TVQwUWR5NGdSSS9EVFR6OGhQRHdjL2ZyMWc1ZVhGK3pzN0JwTlZQb2dRa05EY2VUSUVadytmUm9yVjY3RTFxMWJ0U2JmUDNic0dKUktKU1pQbm95SkV5ZnFuS051eXBRcDhQWDFiZkVxa0tTa0pLeFpzMGFqYmZmdTNjTFhJMGFNZ0tPam94QWd1VjllWGg2S2lvb3daTWlRRmwyZk9pNEdRVHFaK2ZQblkvSGl4ZERUMDhPb1VhTXdjT0JBakJneFFxT1BoWVZGZzlWREdrcVUrZjMzMytQRWlSTk5Ybi9seXBVTkh0dTBhZE1qVzc3WGtQajRlRlJVNkZiaWtJZzZ2aTBKeDJDa1pkdklnMUNwMVZqd3g3ZXROdDZXeEdQWWt0ajh2Y2lQSXZneDQveEdBTkFvSVZzaXI4Q2N5MSszYU9WSFk5UkFrMGsvOTZkZnh2NzB5ODBhTjZleUdHOWMyZFpvR2R5VytDWHpEL3hTWjR2TXc2WlVxM0NsSUJsWENwSWYyVFdKcUgyUlNxVjQ0WVVYY1BIaVJWeTRjQUdYTGwzUytkelEwRkE4L3ZqalRYZlVJaUlpQWo0K1BqQXhNY0dvVWFQdzdydnYxbnUrU0U1T1JtVmxKWHIyN05tc3Nac0tnSHozM1hmMTJ2cjA2UU5mWDEvMDc5OWZXTDMrMFVjZjRmang0MEppMUZwZVhsNjRmdjA2MUdwMXZRVCtNVEV4QU5Ec09WUEh4eUJJSjZPdDNHbHIyckZqUjR2UHRiT3phOFdaTkY5T1RnNU9uRGdCVzF0Yllaa2NFWFZ1MGNXeXBqdFJneHBLY05yYUFaQ0hyYlVESUVSRWJVVXNGaU0wTkJTOWUvZEdTa29LaW91TGRTcWQyOUFIb0UwcExpN0d4WXNYdGE3dVVLdlZ3aXFMYytkcWNqbVptNXZYeXdkUzYvLys3LytRblB4WElIZjgrUEdZUDM5K285ZmZ1blZydlRZREF3T05EMVpWS3BWR1FFaWhVRUJQcitZeDE4L1BENUdSa1pESlpQVzJ2VVJGUlFFQWdvT0RHNTBEZFQ0TWduUkJDb1dpd2RVUUNrWGp2OWc2T3p2ajNyMTdTRXRMYTlZMUF3SUMycVI4YW5WMU5YSnpjNUdjbkl5b3FDalkyZG5CM2QyZFFSQWlJaUlpNnJDa1V1a2pXY0h3MjIrL0FhalpXcUpVYXBaL2w4dmxtRFZybGtiYmdnVUxHaHhyd1lJRktDZ29BRkJUQWxjWHV1UXBqSXFLUWtsSkNZQ2FEMnlWU2lYV3JGa0RxVlNLM3IxN0F3QXVYNzZzRVFSUnFWUTRkKzRjL1AzOVlXMXRyZE5jcVBOZ0VLU1RHVFZxbE1icnp6NzdESjk5OWhrQTRPdXZ2d1lBN05xMUM3dDI3V3J4Tlc3Y3VDRWtTZExWTDcvODBxcjdGZGV2WDkrcy9tS3hHQ0VoSVJnNGNDQXVYSGc0Q1F1SmlJaUlpRG9McFZLSm4zLytHWTg5OWhpcXE2dFJYRnlUNytyZXZYdkl6YzBGVUJPa0tDNHV4dFNwVS9IeXl5OWo2dFNwT28ydGF4QkVGMGVPSElHcnF5dlMwOVBSbzBjUDdOKy9IeDk4OEFGV3IxNE5YMTlmV0Z0YjQvVHAwM2oyMldlRmN5NWN1SURpNG1MOC9lOS9iN1Y1VU1mQklFZ25zMjNiTmdBMVA1QjI3OTZORjE5OEVVT0hEZ1VBT0RrNVllclVxZkQzOTI4d044ZnQyN2NSR3h2YjZEV0NnNE9GZ0lwTUpvTktwWUtIaDRkd1hLMVc0K2pSbzlpM2J4OGtFZ21lZi81NW9TUldhd2tORGRXcG4wZ2tncVdsSlR3OVBSdE0yRXBFUkVSRVJKcUtpNHVSbTV1TDNOeGN2UERDQzBMN3BrMmJzR25USmdBMXp4d1JFUkZRcVZRWVBuejRJNTlqWm1ZbUlpTWpNWDM2ZE96Y3VSTWhJU0h3OWZYRjZ0V3I4ZW1ubitMdHQ5L0c4T0hEOGVPUFB5STVPUmxlWGw0QWdCOS8vQkZTcWJUZUI4alVOVEFJMHNuVTd2ZExTa29DQUZoWldXbnNBWHpsbFZjYVBkL096ZzVoWVdHTjlqRTJOb2FucHljQTRLdXZ2c0xWcTFmeDNIUFBZY2FNR1VLWjNKaVlHSVNFaE9CZi8vb1huSnljSHVDT3RHdHBZaWNpSWlJaUltcWFsWlVWRGh3NElMd3VLaXJDaXkrK2lBVUxGZ2dmc2dKQVltSWkxR3ExUnFEa2ZycHNhMm1KOFBCd09EbzZJamc0R0R0MzdnUUFEQnMyRERrNU9iQ3hzUUVBVEpnd0FYdjM3a1Y0ZURpV0xsMktxS2dvM0x4NUU5T21UV3NYbFN2cDBXTVFwQk82ZCsrZVVETTdJU0VCKy9idHc5TlBQNDNEaHc5anc0WU5Pbzl6L3c4cmJUazlWcXhZZ1QxNzltRFhybDA0ZXZRb0Nnb0s0T1RraEpVclZ5SWtKT1RCYm9TSWlJaUlpTnFFU0NUU1dFbGRtMVBRd01CQW8zMzI3Tm1ZTm0xYXZmTnYzNzZOano3NnFNVWxjSnR5Ky9adEhEdDJESysvL25xOTU1UzYyM0tjbloweGF0UW9IRGx5QkpHUmtmajY2NjloYVdtcDg5WWQ2bndZQk9tRUlpSWk0T2pvQ0psTWhyaTRPUHo2NjY5UUtCUVlOMjRjQWdNRE5mcnUzcjBieDQ0ZEU3YlJORVNwVkVKUFR3KzV1Ym1ReStVYXg0WU5Hd1kzTnpkOC92bm5VS3ZWbUQ1OU90emQzWkdabWFuUno5blp1WFZ1a0lpSWlJaUlIZ21sVW9tY25Cd2tKQ1FBcUVtV2V1TEVDYVNucDJQV3JGbm8xNjhmVEUxTk5mTC9GUlFVWU92V3JYQndjTUFISDN6UTZQZ0toUUxidG0zRGpCa3ptclV5bzd5OEhMYTJ0aGc3ZGl4dTM3N2RhTi9aczJmandvVUxXTEZpQmRScU5kNS8vLzJIWGxXVDJpOEdRVG9abFVxRnZYdjNZdVRJa2ZqMjIyOHhZY0lFcEtTazRLdXZ2b0t0clMyR0RSdW0wYi8ybTcrcHNsbFZWVlV3TWpMQ2tpVkxORXBiYWJOdTNUcXQ3UTlyR1J3UkVSRVJFYld1MzM3N0RlSGg0Y2pOemRXb0RKT1ltQWdQRHc4ODl0aGo2TjY5TzlhdFd3ZVpUSVozM25rSGZuNStVQ2dVV0xGaUJjckt5dkRaWjUvQjNOeTh3V3RrWm1aaTllclZpSXVMdzVBaFErRG41NmZ6L0hyMTZvVjMzMzFYcCtJTGxwYVdDQW9LUW1Sa0pNek16QkFRRUtEemRhanpZUkNrazRtSWlNRGR1M2Z4NUpOUDR0dHZ2d1VBWVluWWczeXpsNVNVd05MU0V2UG16VU41ZWJuV1BudjM3a1ZVVkJUKzg1Ly9hTFQvOHNzdlRTWmI3YXdrRWdtVVNpVWtFa2xiVDZWRDQzdElSRVJFOUdpWm1KakF4Y1VGWVdGaGNIZDNoNFdGQlpZdlg0NjVjK2RpeElnUlFyL1JvMGZqazA4K3dadHZ2b20vL2UxdnlNL1BSMHhNREQ3ODhFTWhqMkJkQ29VQ0FIRHo1azJjT0hFQ2FyVWFiNzMxVnJNQ0lFRE5kaDFkdHRwVVZGVGc0NDgvUm1Sa0pGeGNYSkNSa1lINTgrZmovZmZmWnpDa2kySVFwSlA1NXB0djhNUVRUOERPems1b0U0dkZtRHQzTHBLU2tqQjkrblN0NTkyZkdmbVRUejdSMkRwejkrNWRlSHQ3Ti9xRDRzeVpNd0NBL3YzN0MyM2w1ZVZZdlhvMXhvNGQyNkw3NmVpa1VpbEtTMHRoWVdIUjFsUHAwRXBMUzVtNGlvaUlpT2dSR2p4NE1BWVBIaXk4TGlnbzBOb3ZMQ3dNUFh2MnhJWU5HN0JyMXk0QXdOTlBQOTFnTmNmNCtIZ0FRRnBhR3J5OXZiRjA2VklZR0JnSVpYY0JDQ3RQNnJiZHIrN3pUa051M2JxRmRldldJU01qQXdNSERzUUhIM3lBZ3djUDRzc3Z2OFNDQlF2d3pEUFBZUHIwNmR3YTA4VXdDTkxKVkZWVjRjVVhYOVI2ek4zZHZWN3VqNFp5Z3RqYjJ3dGZsNVNVSUQ4L1h5UGlxNnNMMkQxeEFBQWdBRWxFUVZTREJ3L2kzcjE3R0RObVRMUFA3UXpzN095UW1abkpJTWdEeXN6TWhLMnRiVnRQZzRpSWlJaTBzTEt5d3NxVkszSG8wQ0ZzM3J3WnYvenlDMXhkWFRGeDRzUjZmYTljdVFLZ1pnWEovUG56SVpGSThPU1RUMm9kdDZVVlovTHk4ckJqeHc0Y09YSUVhclVhVTZkT3hheFpzeUFXaS9Ic3M4L0N6YzBOYTlldXhZOC8vb2lqUjQ5aTRzU0ptRGx6WmpQdm1qb3FCa0U2bVRWcjFzRFYxVlhyTVgxOS9YcTVQM1RKQ1hMdDJqVUFhTkZ5c1Q1OSttRHExS2x3ZDNkdjlybWRnWWVIQnk1Y3VJREN3a0pZV1ZtMTlYUTZwTUxDUXVUbjV6ZjRhUUlSRVJFUnRRL2p4NCtIbjU4ZlZxNWNpWTBiTjhMTXpLeGVUc0svLy8zdmNIUjB4S2hSb3lBU2lhQldxN0ZvMGFKV20wTkVSQVRXcjErUDZ1cHFPRGc0WU9IQ2hRZ09EdGJvTTJEQUFHemR1aFdiTm0zQ3laTW5jZXpZTVFaQnVoQUdRVHFaSGoxNnRQcVlFUkVSTURRMFJKOCtmUnJ0cDFLcDZyWDUrUGpBeDhlbjFlZlVVZWpwNmFGbno1NklqbzVHWUdBZ0F5SE5WRmhZaU9qb2FBUUVCREFuQ0JFUkVWRWJNakF3d09EQmd6VldqR3ZUdlh0M2ZQSEZGOWkzYngrR0RoMWE3N2hJSk1MbzBhTWJmUDJnUWtORDRlbnBpUUVEQm1EcTFLa3dNakxTMnMvQ3dnTC8vdmUvTVhueVpPanI2N2ZhOWFuOVl4Q2tDN2svNzBkVHg0S0RnL0hQZi80VDU4NmR3K2pSbyt2OUFFbEpTVUY2ZWpvc0xDd2dsOHR4N2RvMW1KaVl0UHE4T3pwcmEyc0VCQVRnMXExYnNMR3hnYk96TTB4TlRmbFEzd0NsVW9uUzBsSmtabVlpUHo4ZkFRRUJzTGEyYnV0cEVSRVJFWFZwcHFhbVRaYTdyV1ZpWW9JWk0yWTg1Qm45SlRBd1VHTjd6S1pObTNRK3QyZlBuZzlqU3RTT01RalNoZHlmOTZNcFJrWkcrUDc3N3lHUlNMVHV4NVBKWkZpNWNxVkcyN1JwMHg1b2pwMlZ0YlUxUWtKQ2tKYVdocmk0T0pTWGwydVVHcU8vU0NRU0dCc2J3OWJXRmlFaElkRFQ0NDhwSWlJaUlpSnFIWHk2Nk1RMmJkb0VCd2NINFhWamVUOGE4c29ycnlBb0tBak96czcxanZYdDJ4ZnIxcTJEVXFtRVdxMkdyYTJ0MWpKWVZFTlBUdy9lM3Q3dzl2WnU2NmtRRVJFUkVSRjFTUXlDZEdLK3ZyNFBQSWFob1NHR0RCbWk5WmlKaVFsNjkrNzl3TmNnSWlJaUlpSWllaFRFYlQwQklpSWlJaUlpSXFKSGdVRVFJaUlpSWlJaUl1b1NHQVFoSWlJaUlpSWlvaTZCUVJBaUlpSWlJaUlpNmhJWUJDRWlJaUlpSWlLaUxvRkJFQ0lpYWhlTUpQcHRQUVdpTG8zZmcwUkUxQlV3Q0VKRVJPMkNvNUZsVzArQnFFdmo5eUFSRVhVRkRJSVFFVkc3TU1DbWUxdFBnYWhMNC9jZ0VSRjFCUXlDRUJGUnV6REp0VC9zRE0zYmVocEVYWktkb1RrbXUvWnY2MmtRRVJFOWRBeUNFQkZSdTJBc01jRHJ2bVBhZWhwRVhkSmMzeWNobFJpMDlUU0lpSWdlT2daQmlJaW8zZWhsNllIbFFjOXhSUWpSSTJKbmFJNFBnNTdIWTVidWJUMFZJaUtpUjBLdnJTZEFSRVJVVnk5TEQzemE5eVg4bkg0WmwvSVRjYmV5Q0pWS2VWdFBpNmpUTUpMb3c5SElFZ05zdW1PU2EzOFljd1VJRVJGMUlReUNFQkZSdTJNc01jRGZQTUx3TjQrd3RwNEt0VE1GQlFVNGRlb1V6TTNOTVhUb1VPanA4VmNaSWlJaTBoMjN3eEFSRVZHSFlXMXRqWkNRRUJRVkZlSENoUXRRcTlWdFBTVWlJaUxxUUJnRUlTSWlvZzdGMmRrWndjSEJ5TXJLd3RXclY5dDZPa1JFUk5TQmNBMHBFUkVSZFRqZTN0NG9LeXREZkh3OHBGSXAvUDM5MjNwS1JFUkUxQUV3Q0VKRVJFUWRVbEJRRUNvcUtoQWRIUTJKUkFKZlg5KzJuaElSRVJHMWN3eUNFQkVSVVlja0VvblF2MzkvcUZRcVhMOStIV0t4R04yN2QyL3JhUkVSRVZFN3hpQUlFUkVSZFZoaXNSZ0RCdzZFU3FYQzFhdFhJUmFMNGVYbDFkYlRJaUlpb25hS2lWR0ppSWlvUXhPTHhRZ05EWVdUa3hPdVhMbUNsSlNVdHA0U0VSRVJ0Vk1NZ2hBUkVWR0hWeHNJY1hCd1FGUlVGRkpUVTl0NlNrUkVSTlFPTVFoQ1JFUkVuWUpFSWtGWVdCanM3ZTF4K2ZKbHJnZ2hJaUtpZWhnRUlTSWlvazVESXBGZzBLQkJjSFIwUkZSVUZPTGk0dHA2U2tSRVJOU09NQWhDUkVSRW5VcnRpaEIzZDNmY3ZIa1QxNjlmaDFxdGJ1dHBFUkVSVVR2QTZqQkVSRVRVNllqRllnd1lNQUFHQmdhNGZmczJxcXFxMEs5ZlA0akYvUHlIaUlpb0syTVFoSWlJaURvbGtVaUU0T0JnR0JrWklUbzZHdFhWMVFnTkRZVkVJbW5ycVJFUkVWRWI0Y2NoUkVSRTFLbjUrL3VqYjkrK3VIdjNMazZmUG8zcTZ1cTJuaElSRVJHMUVRWkJpSWlJcU5Qejh2SkNhR2dvQ2dvS2NPTEVDWlNVbExUMWxJaUlpS2dOTUFoQ1JFUkVYWUtMaXd1R0RoMEtoVUtCRXlkT0lDc3JxNjJuUkVSRVJJOFlneUJFUkVUVVpkalkyR0RreUpFd016TkRaR1FrUytnU0VSRjFNUXlDRUJFUlVaY2lsVW94Yk5nd29ZVHV4WXNYb1ZRcTIzcGFSRVJFOUFpd09nd1JFUkYxT1JLSkJBTUhEb1NscFNWdTNMaUJlL2Z1SVN3c0RGS3B0SzJuUmtSRVJBOFJWNElRRVJGUmw5V2pSdzhNR2pRSXBhV2xPSDc4T0hKemM5dDZTa1JFUlBRUU1RalNBZXpac3dkYnQyNXRsYkdTazVPYkxBMFlIUjJOOFBEd1ZybGVlNlJXcTl0NkNrUkUxSTQ0T1RsaHhJZ1JNREF3d0tsVHB4QWRIYzEvSzRpSWlEcXBMcjBkNXZEaHcvajIyMit4ZS9kdW9VMHVsMlBTcEVuNDE3LytoZkhqeHdNQVJvMGExZUFZeDQ0ZEF3REV4c2JXTzZhbnB3Y2ZIeC9JWkxJbTUySnRiUTBURXhPdHh3NGRPZ1FURXhQTW5qMjd5WEVhbzFBbzhONTc3OEhMeXd1clY2OXVzTi8xNjlleGZmdDJUSjgrdmRIeEdudGZkRkg3M2oxcXhjWEYwTmZYYjVOckV4RlIrMlJtWm9hUkkwZmkyclZyaUkyTlJVNU9Ea0pDUW1Cc2JOeldVeU1pSXFKVzFLV0RJQlVWRmNqTHk5Tm9VNnZWa012bDlSS2tUWjgrSFNOR2pCQmVIenQyVENONE1tL2V2SHJqbTV1YjQ2ZWZmc0tzV2JPYW5NdWlSWXN3ZXZUb2V1MXF0UnI1K2Zsd2QzZHZjb3ltbkR4NUVnVUZCVmk4ZUxGRysvMUJtdUxpWXEzdFJrWkdzTE96MDJoNzZhV1hNR1RJa0diTjQrREJnOWkzYjErenptbE4yZG5aY0hGeGFiUHJFeEZSK3lTUlNOQzNiMTg0T0RnZ0tpb0tSNDhlUmI5Ky9lRHE2dHJXVXlNaUlxSlcwaVdESUptWm1aZzVjNmJ3V3R1S2h2Lys5Ny80NzMvL0s2eFdzTEt5Z3B1Ym0zRGMwdEt5M2ptelo4L0d0R25UQUFCejVzeUJ1Ym01Y095VlYxN0JsQ2xUNnAxVFVsS0M1NTkvdnNHNWxwU1VRQzZYSXo4L3YwVmJWSHIyN0luZzRHQ28xV3A4Ly8zMzZOT25EL3IwNmFQUnA2RWd6ZjN0d2NIQldMdDJyVWFidGJXMXh2dWlDd3NMaTJiMWIwM3g4ZkVvS0NqQW9FR0QybXdPUkVUVXZybTZ1c0xhMmhvWExsekErZlBuNGVYbGhkNjllME1pa2JUMTFJaUlpT2dCZGNrZ2lMMjlQYlp0MnlhczV0aTJiWnR3VEM2WFk4NmNPZlZXZmpTSFRDWkRjbkl5Rmk1Y0tMU0p4V0t0dnp5SnhZMm5aYWxkcVpLVWxJU2twS1JtejJYS2xDa0lEZzdHNmRPbmtaYVdKcXdDMmJadEd3d05EVEY5K3ZSNjIxTEN3OE94ZmZ0Mm5iYXJGQlFVNkxUZHA2N2FsU2FQV2s1T0RrNmNPQUUvUHovNCtQaTB5UnlJaUtoak1EWTJ4ckJodzNEcjFpM0V4c1lpTHk5UHFDWkRSRVJFSFZlWERJTG82ZW5CemMxTitFV203a3FHMnFTaDk2LzhhSTdmZi84ZEJnWUdHRHg0c05CV1hGeXNOVmhRV2xyYTZGaTFXZXJmZU9NTlRKdzRzVVh6a2N2bDJMWnRHMGFQSG8zdTNic2pPenNiUC96d0F5Wk5tcVExQzM1NWVibkd0ZXN5TnplSG9hR2g4SHI3OXUzWXZuMTdpK2IxS0ZSWFZ5TTNOeGZKeWNtSWlvcUNuWjBkaGc4ZjN0YlRJaUtpRGtBa0VpRXdNQkQyOXZhNGRPbVNFRWozOS9kdjhrTU1JaUlpYXArNlpCRGtmbldERTNLNVhHdWYydTB4dWpoNThpUUdEaHlva2VoMHo1NDkyTE5uVDdQblZyc1N4TmJXdHRubjFnb1BEMGR1Ymk3R2poMExtVXlHSFR0MndOallHRE5tek1EVFR6L2Q0SGt2dlBCQ3ZiWUZDeFpnN05peERiNitlL2N1VWxOVEVSSVNJclJWVlZYaDZ0V3I2TkdqQjZ5c3JGcDhIM1dkTzNjTzU4K2YxN20vV0N4R1NFZ0lCZzRjeUY5Y2lZaW9XZXp0N1RGNjlHaGN2MzRkTVRFeFNFOVBSNzkrL1dCalk5UFdVeU1pSXFKbVloQUVEZWZFcUt1cHhLaTFrcE9UY2VmT25YcGovdk9mLzhSenp6MVhyMzl4Y2JIV1hDRzE4dlB6QWVDQmZ0SEt6OCtIWEM3SFcyKzlCWWxFQW9WQ2dmbno1OFBVMUJRSERoelFhWXl6Wjg5aTdkcTE4UFB6YTdUZnVYUG5zSG56Wm8ydE5FVkZSVmk2ZENtV0wxK09zTEN3RnQ5SFhicXUwaEdKUkxDMHRJU25weWVrVW1tclhKdUlpTG9lQXdNRDlPL2ZIMjV1YnJoeTVRb2lJaUxnNCtPRHdNQkE2T254MXlraUlxS09ndjlxUTdOVWEzVjFOWjU2NnFsNmZTd3RMWnRNakFyVTVKMEFVSys2VEV1VmxaVUJBT2JPbmR2c2MvZnMyUU5yYTJ2TW1UTUhzMmJOZ3BtWkdlYk9uUXVSU0NUY28xUXFoVUtod0NlZmZJS1FrQkFNSGp3WUtwVUs4K2ZQeDdScDB4QVdGb1o3OSs3aG0yKytRVWhJQ0xwMTYxYnZPbSs4OFFiaTR1STAyclFsbTEyK2ZMbkc2d2Nwa2V2bTV0Ymk3VXBFUkVRdDVlam9pREZqeGlBNk9ob0pDUW5Jek13VUtzb1FFUkZSKzhjZ1NCTlVLaFdBbWhVRnVnZ0pDY0dBQVFPd1pjc1doSVNFd01EQUFBRHcxVmRmNGF1dnZtcjI5UWNPSE5qc2FpcS8vdm9yY25KeVlHcHFDZ0RDZnc4ZE9vVGs1R1I4L3Zubkd2ZWpwNmVIeHg5L0hPdldyY09oUTRmdzFsdHZJUzR1VGtoZ3VtUEhEaFFXRm1wZE1TTVdpN0ZreVJJaGw0cTJaTE41ZVhsNDU1MTM4TVliYnlBNE9MaDVid0FSRVZFN282ZW5oOTY5ZThQTnpRMlhMMS9HNmRPbjRlbnBpVjY5ZWduLzdoTVJFVkg3eENBSXRLOWFxS1ZRS0FDZ1dXWHhYbjc1WmJ6MjJtczRldlFveG84ZkR3Q1lPblVxeG93Wmc3VnIxOExNekF5dnZmWWFnSnJFcVBQbXpXdHdyTDU5KzZKdjM3NDZYeHNBenB3NWc4TENRbzFmeEhKemMvSE5OOTlnNHNTSkdsdGFVbE5UOGYzMzMyUE9uRG40L1BQUDhmSEhId3ZIYXU5NTd0eTVtRGh4SXR6ZDNZVmp0ZStMV0N6VytQUkxXN0xaMm5uWTJOaHc5UVlSRVhVYU5qWTJHRDE2TkdKall4RWJHNHVzckN3RUJRWEIwOU5UNXc5UGlJaUk2TkZpRUFUUVdpSzNWbFZWRlFEZzNyMTdHZ2xVaTRxS0doeXZlL2Z1OFBUMHhKa3paNFFnaUlXRkJkemMzUERFRTAvZzIyKy9oYjI5UFF3TkRWRmRYWTI1YytjaUxpNE9OalkyelE1NGFGTmFXZ296TXpQaHRVS2h3SC8rOHgrWW1wcGkrdlRwdUhQbkRyS3lzbUJsWllYeThuSmN1blFKVjY5ZXhRY2ZmSURQUC84Y0ZSVVZBQUI5ZlgxaGpMb0JFT0N2S2pvbEpTVmEzNWU2YmJYSlhmUHo4elhhOWZYMTRlam8rTUQzUzBSRTFGYkVZakVDQWdMZzZ1cUtQLzc0QTFGUlVVaEtTa0x2M3IwZktLazVFUkVSUFJ3TWdrQjdpZHhhdFNWc3QyM2JwaEVzYVlxM3R6ZisrT09QZXUyalI0L0cvL3QvL3cvSGpoM0QrUEhqSVJLSmtKeWNqRjkvL1JVcEtTbm8yN2N2RWhJU0VCOGYzNko3R1Q5K1BFcExTelVTcVo0NGNRTFIwZEVRaThWNC92bm5oZmJYWG5zTnp6enpERFp2M294bHk1WmgrZkxsQ0E4UEYwcmtHaGtaTlhpZGtwSVNBTUNXTFZ1d1pjdVdlc2UxYlozWnVIR2p4bXMzTjdkbXZhZEVSRVR0bFlXRkJZWU5HNGIwOUhUY3VIRURKMCtlaEp1Ykc0S0NnalNxeFJHMUZ3cUZBbWxwYWNqTnpVVkZSVVdyNWJQcmJDUVNDYVJTS2V6czdPRGg0Y0ZFeUVTZFFKZjhMaTRySzBOQlFZSFdWUXUxSlhJTEN3c2hrOG1FaC8zUFB2c01QWHYyRlBydDNic1htemR2YnZBYWhvYUdRbExUdXN6TnpURmh3Z1Q4NzMvL2c1K2ZIOWF2WDQra3BDUk1talFKLy9qSFB3QUFseTVkd3ZidDIxdDBiMlBIamtWWldabEdBbE1mSHgrRWhZWEIxZFVWcnE2dWNIWjJock96TTZ5c3JJUjdmK3V0dDVDU2tvS3NyQ3locmF5c1RPTzlBUUFyS3l1WW1wb0tDV0MvK09JTCtQajQ0UERodzlpd1lRTU9IRGdBcVZTS2ZmdjJZZGV1WGZqeXl5ODFQZ2xUcTlYNC9mZmZFUm9hQ2tORHd4YmRJeEVSVVh2bDZ1b0tKeWNuSkNRa0lEWTJGaGtaR2VqUm93ZjgvUHo0OEVUdFJrRkJBV0ppWW1Call3Ti9mMytZbXBvMmErdDNWNkpVS2xGYVdvck16RXhjdUhBQlBYdjJoTFcxZFZ0UGk0Z2VRSmY4MS9qczJiTll0MjZkOEZyYnFvWHc4SERzM3IwYmI3NzVKZ0RvdEcyanNySVNDb1VDbFpXVnVIYnRXb05sYldmTW1JRlRwMDdodGRkZWc3T3pNOWF2WDQrZ29DRGgrSlFwVTRSdE5NMVZHN1NwbTB6Vnk4dXJYbVVXb0tZOGIyUGxnZGV1WFZ1dmJlN2N1WmcwYVJKU1UxTUJvTUdsdmhNblRrUkVSQVJXckZpQk5XdldRQ3FWSWpJeUVqdDM3a1JLU2dwZWVlVVZUSjA2dFJsM1JrUkUxREZJSkJMNCtmbkIwOU1UMGRIUmlJMk5SV3BxS29LQ2d1RHU3czU4SWRTbUNnb0tjT3ZXTFFRR0JzTEt5cXF0cDlQdVNTUVNXRmhZd01MQ0FvV0ZoWWlPamtaQVFBQURJVVFkV0pjTWdvd2VQUnFqUjQ4R0FNVEZ4YUdrcEFRREJneEFaV1VsOXU3ZGk4bVRKOFBZMkJnQXNIcjFhdGpZMk9qMGcrN09uVHNZTjI0YzFHbzFBQWdyTys1bllHQ0F4WXNYNDczMzNrT3ZYcjBRRUJDZ2NkelEwTERGcXlTU2twSUFORnpDRndES3k4dVJtSmdJdFZwZHIweHRlWGs1NXM2ZEM1bE1oaDQ5ZXVDZGQ5NnBsdzhFQUdKaVltQnBhZG5nUDU0U2lRUkxseTdGL1BuejhmYmJiME11bHlNMU5SV1BQZllZL3YzdmYyUHc0TUV0dWo4aUlxS093c2pJQ1AzNjlZTzN0emV1WGJ1R1M1Y3VJVEV4RVlHQmdTeXBTMjFDb1ZBZ0ppYUdBWkFXc3JLeVFtQmdJRzdkdW9XUWtCQ3U3aUxxb0xyMGQyNWNYQnplZmZkZHVMaTRvRStmUHNqS3lzTEJnd2R4NU1nUkxGbXlCQTRPRGpoNzlpeEdqaHlwMDNqZHUzZUhoNGNIQUtCbno1N28zNysveHZHS2lncnMzNzhmRVJFUitQcnJyekYvL254ODhza25rTWxrZVB2dHQrSGk0dkxBOTNUbHloVUFnS2VucDlBV0V4T0RxS2dvcEtTa0lEazVHVmxaV1ZDcjFaZzBhUko2OWVvbDlNdk56Y1hLbFN1aFZDcXhZY01HZlBIRkYzanR0ZGZ3MGtzdlljcVVLY0luVndxRkFwY3VYV3F5M0cxRlJRWFdybDJMSlV1V0lETXpFeE1uVHNTcnI3NnFrWENWaUlpb3M3T3lzaEx5aGR5OGVST25UNStHalkwTkFnSUNHQXloUnlvdExRMDJOallNZ0R3QUt5c3IyTmpZSUMwdERkN2UzbTA5SFNKcWdTNGJCTGwwNlJKV3JWb0ZOemMzckZtekJucDZldWpXclJzMmJkcUVKVXVXNEtlZmZvS3hzVEdxcXFydzFGTlBBUUF5TXpPaFVDZ2drVWh3OWVwVlliVklMYkZZakpreloycTAxVmFYT1hQbURMNzc3anVVbDVkajNMaHhBR3J5ZHhnWkdlSGpqei9HSzYrOGduSGp4bUhhdEdtd3M3TnJkTzdaMmRrNGVQQWdURTFOWVdKaUFrTkRRMGdrRWlRbUptTC8vdjNRMDlQRDQ0OC9MdlNQaTR0RGVIZzRQRDA5RVJ3Y2pHblRwc0hYMTFjSWxCUVhGK1Bnd1lQNDRZY2ZZR2xwaVRWcjFzREp5UW4vL2U5L3NXdlhMbXpkdWhVWEwxN0U0c1dMWVdkbmgrUEhqK1BldlhzWU5teVljQTJWU2dYZ3I0QkxaR1FreXNyS3NIZnZYbXphdEFtYk5tM0NnUU1IY09yVUtRd1pNZ1Q5K3ZWRDkrN2RZVzl2ejJYQlJFVFVKYmk2dXNMRnhRVjM3dHhCVEV3TVRwOCtEVnRiVy9UczJaUEJFSG9rY25OejRlL3YzOWJUNlBDY25aMFJGeGZISUFoUkI5VWxneUEzYjk3RTBxVkxFUmdZaUpVclYyb0VNNnl0cmJGaHd3YkV4OGRqMGFKRkdEWnNHSHg4ZkFBQXYvMzJHM2J2M2kzMGZlYVpaNXE4MXZuejV3SFVCQ0tHRGgySzJiTm5hL3lpTTJ6WU1IaDRlT0Nqano1Q2RIUTBwRkpwazJPYW1abmgrKysvRjdiZDFHVnBhWWs1YytiQTN0NWVhQnMzYmh6R2pSdFhyOXJMcFV1WGNPalFJVnkrZkJsS3BSSmp4b3pCcTYrK0ttU3hsMGdrbURsekp2cjE2NGRWcTFiaG4vLzhKNVl0VzRZOWUvYkEzdDRlSVNFaHdsaTExV3plZmZkZEdCb2Fvbi8vL3NLV0YxTlRVeXhldkJqUFBQTU1mdmpoQnh3OWVoU0hEaDJDcTZzck5tL2UzR2dWR2lJaW9zNUVKQkxCdzhNRDd1N3VTRXRMMHdpR0JBUUVhUHo3VGRUYUtpb3FZR3BxMnRiVDZQQk1UVTJGYW9wRTFQR0kxTnFlcEx1QUkwZU9ZUGp3NFExdXpWQ3IxZGkrZlR1ZWZmWlptSnViQXdEeTgvT1JtcG9LcFZJSkt5c3JJVGdDQUtOR2pjTHMyYk14YmRvMGpYRVVDZ1UrL1BCRFBQLzg4eHJKVCs5WG0zbTZia0xUeHVUbTVrSXVsME9wVkVLcFZFS2xVc0hFeEtSWkt5dHUzTGlCRlN0VzRJa25uc0RreVpNMVNnWGZyNlNrQko5KytpbGVmZlZWcEtTa29MS3lFazg4OFlSdy9OaXhZemgwNkJBbVQ1Nk0wTkRRUmdNYjVlWGx1SEhqQmh3Y0hEU3EyQkFSRVhVMUtwVUthV2xwaUkyTlJWbFpHWU1oOUZBZFAzNWM1MjNlMURpK2wwVHRtNmlSaCtJdUd3UnBiUlVWRmREWDErOXdDWkxVYWpXM294QVJFYld4Mm1CSVRFd015c3ZMWVd0cml4NDllc0RKeVluL1RsT3I0WU43NitGN1NkUytOUllFNlZoUDdPMllMdHRZMmlQK1lrVkVSTlQyeEdJeHVuWHJCZzhQRDZTbXBpSStQaDVuejU2RmlZa0pmSHg4NE9ucHljVGlSRVJFcllCQkVDSWlJcUoyUWl3V3c4dkxDOTI2ZGNQZHUzZHgrL1p0WEx0MkRkSFIwZWpXclJ0OGZIeUUzRjFFUkVUVWZBeUNFQkVSRWJVeklwRUlUazVPY0hKeVFuRnhNUklTRXBDVWxJU0VoQVM0dUxqQXg4ZW55V3B5UkVSRVZCK0RJRVJFUkVUdG1JV0ZCZnIxNjRlZ29DQWtKeWNqTVRFUkdSa1pzTFMwaEkrUEQ5emQzU0VXaTl0Nm1rUkVSQjBDZ3lCRVJFUkVIWUNob1NIOC9mM1JvMGNQeUdReTNMNTlHNWN2WDhiMTY5Zmg3dTZPYnQyNndkTFNzcTJuU1VSRTFLNHhDRUpFUkVUVWdZakZZbmg0ZU1ERHd3TjVlWGxJU1VsQmFtb3FFaE1UWVdscENVOVBUN2k3dThQUTBMQ3RwMHBFUk5UdU1BaENSRVJFMUVIWjJ0ckMxdFlXd2NIQlNFOVBSMHBLQ3E1ZHU0WWJOMjdBeWNrSjNicDFnNk9qSTZ2QkVSRVIvWWxCRUNJaUlxSU9UazlQRDU2ZW52RDA5RVJwYVNsU1UxT1JtcHFLakl3TUdCa1p3Y1BEQTU2ZW5qQTNOMi9ycVJJUkViVXBCa0dJaUlpSU9oRlRVMU1FQmdZaUlDQUFPVGs1U0VsSlFVSkNBdUxqNDJGdGJRMDNOemU0dUxpdzFDNFJFWFZKRElJUUVSRVJkVUlpa1FnT0RnNXdjSEJBZFhVMVpESVowdExTY1AzNmRWeS9maDFXVmxad2NYR0JxNnNyek16TTJucTZSRVJFandTRElFUkVSRVNkbklHQkFieTl2ZUh0N1kyS2lncGtaR1FnSXlNRHQyN2RRblIwTk16TnplSHE2Z29YRnhkV21DRWlvazZOUVJBaUlpS2lMa1FxbGFKNzkrN28zcjA3cXFxcWtKbVppZlQwZE1URnhTRW1KZ1ltSmlaQ1FNVGEycHBKVlltSXFGTmhFSVNJaUlpb2l6STBORVMzYnQzUXJWczN5T1Z5WkdWbElUMDlIWW1KaVlpUGo0ZFVLb1d6c3pNY0hCeGdiMjhQZlgzOXRwNHlFUkhSQTJFUWhJaUlpSWlncjY4UGQzZDN1THU3UTZGUTRPN2R1OGpJeUlCTUprTlNVaEpFSWhHc3JhMkZQQ1BXMXRZUWk4VnRQVzBpSXFKbVlSQ0VpSWlJaURUbzZlbkIxZFVWcnE2dVVLdlZLQ29xUW5aMk5yS3pzNFZ0TTNwNmVyQzN0eGVDSWt5dVNrUkVIUUdESUVSRVJFVFVJSkZJQkNzcksxaFpXY0hQenc4S2hRSjVlWG00ZS9jdXNyT3prWm1aQ2FBbTEwaHRRTVRCd1FHR2hvWnRQSE1pSXFMNkdBUWhJaUlpSXAzcDZlbkIwZEVSam82T0FJQ0tpZ3BobFVoV1ZoWlNVMU1CQUdabVpyQ3hzWUdOalEyc3JhMWhZV0hCSkt0RVJOVG1HQVFoSWlJaW9oYVRTcVh3OVBTRXA2Y24xR28xaW91TGtaT1RnL3o4ZkdSblp3dEJFVDA5UFZoYlcyc0VScmhhaElpSUhqVUdRWWlJaUlpb1ZZaEVJbGhhV3NMUzBsSm9xNmlvUUg1K3Z2QW5QajRlS3BVS0FHQnFhaW9FUld4c2JMaGFwQU5TS0JUUTAzdTRqeFEvL3ZnakZBb0ZwazJicGxQL3BLUWtwS1dsWWZqdzRROTFYa1RVTVRFSVFrUkVSRVFQalZRcUZaS3NBb0JLcFVKaFlhRVFGTW5KeVVGYVdocUFtdFVpRmhZVzlmNFlHQmkwNVMxUUk1WXNXWUw4L0h6TW16Y1BRVUZCRCtVYU8zYnNRR1ZscFU1QkVKbE1odGRmZngwcWxRcFNxUlNob2FFUFpVNWQwYUpGaXpCeTVFaU1HVFBtZ2NlcXFLaUFUQ2FEcTZzcmpJMk5XMkYyTmNMRHd6RjgrSEE0T1RrOTBEaloyZG13dHJiV0tBdXVWcXV4ZE9sUzJOdmJZOTY4ZVE4NlZRREF6WnMzRVJjWGgrZWVlNjdaNThiRnhTRWhJUUZqeDQ1OTZJSEl6b2J2RmhFUkVSRTlNbUt4V0ZqNVVhdnVhcEdpb2lKa1pHUWdPVGxaT0M2VlN1c0ZSc3pNekNDUlNOcmlGdWhQNWVYbHVINzlPZ0RBM2QwZEFEQnExS2dXalhYczJMRldtWk9ibXh1ZWVlWVovUERERDFpelpnMDJidHdvekkxYUxqazVHZGV1WGNQZ3dZT1JtWm1KbVRObjZueXV0ci9icEtRa3ZQWFdXL2o0NDQvUnExY3ZLQlFLM0xoeFErY3grL1RwVTYvdDBLRkQyTDU5TzJKaVlyQnExU3JJNVhLa3BLVG9OSjZ2cjYvd2RXVmxKZWJQbnc5WFYxZXNXTEZDQ05MSTVYSmN2SGdSbnA2ZU9zK3pLUmN2WHNTZVBYdGFGQVE1ZVBBZ0xsNjhpSEhqeGdsdGFyVWFaV1ZsS0NrcEVmNFVGUldoc0xCUUNENVBtalFKZ1lHQnJYWVBIUkdESUVSRVJFVFVwdTVmTFFMVVBJZ1VGeGRyL0VsTVRJUlNxUVJRcy9YRzFOUzBYbkRFMk5nWVlyRzRyVzZsUzRtS2lvSkNvY0N3WWNOZ1lXRWh0SXRFSW8yL3k4WmtaR1FJMjZOYXk2eFpzM0R6NWszSTVYSlVWVlcxNnRoZDFjV0xGd0VBQXdZTWdLMnRMYlp0Mjlia09hZE9uY0szMzM2cjAvZ2xKU1ZZdkhpeHp2TzVQN0FTRnhlSHpaczN3OHJLQ20rLy9UWUFJRGMzRjYrLy9ucXp4ek15TXNMY3VYT3hhdFVxTEZ5NEVHdldySUdGaFFYa2Nqa0FORHVYa1M2QndjYjZtSnViNDZlZmZ0Sm9xNnFxUW1Sa0pFYU1HSUhvNkdpc1hic1daV1ZsS0M4dmgxcXQxanFPU0NTQ21aa1ordlRwd3lCSVcwK0FpSWlJaU9oK1JrWkdNREl5Z29PRGc5Q21WcXRSV2xxcUVSZ3BLaXBDZW5xNjBFY2tFc0hZMkJnbUppWXdNVEdCcWFtcHh0ZmNXdE42SWlNakFRQVRKa3pRYURjMk50YnBJUmtBbm4zMldaU1VsTFI0RHJObXpkTGFYbFpXQmlNakk2eGV2YnJlTVNNakkzenh4UmN0dm1aWGRQTGtTWGg2ZWdwVm9kemMzSm84eDhyS1N1ZnhMU3dzc0dyVktyei8vdnQ0NnFtbk5GWTMxTFYrL1hyY3ZYdFhveTBqSXdQTGxpMkRTQ1RDaWhVcmhPdmEyTmpnbzQ4KzBua09kUTBhTkFoTGxpekJpaFVyOE1rbm4yRDU4dVVvS3lzREFKaVltRFJyck1hK0YzNzg4VWY4K3V1dmpmYlJ0dUx0K1BIaktDOHZ4OGlSSStIZzRJQ2dvQ0JJcFZLWW1KakEyTmdZeHNiR2lJaUlRR3hzTERadDJpU1VPZWUybVJwOEY0aUlpSWlvUTZqOUpOUE16RXhqcFlGQ29SQ1dmcGVWbFFsL3NyS3lVRmxacVRHR3ZyNStnd0VTcmlMUlhXbHBLYzZlUFF0L2YvK0hrZ3VrYm5DamRqVkgzYllSSTBaZyt2VHBrTWxrelI3YnlNam93U2ZZaFNRa0pDQWxKUVV2di95eTBMWnUzVG9jUFhxMFdlTVVGQlRnNnRXckFDQUVMcTljdVlLOHZEd0F3TkNoUXlFV2k2RldxelcycDl3L1J0M3RUVEtaRElzV0xVSkpTUW1XTFZzR1AyV3ptKzhBQUJPVVNVUkJWRDgvNFppaG9hSFdiVE82Q2dzTHcvTGx5K0h2N3c4QUtDNHVCZ0NOVlUrNmFDeGdaR1ptMW1TZis2blZhdnowMDAvdzlQUkV6NTQ5QVFEdnZ2dHV2WDV4Y1hHSWpZMXQ4TDNzeWhnRUlTSWlJcUlPcmJiOHJyVzFkYjFqU3FWU0l6QlNXbG9xL1BmdTNidkM5cHBhdFN0UURBME5oYS9yL3FsdE56QXc2TktWYkNJaUlsQmRYWTJwVTZjK2xQRzFCVGZxdGhVVUZHZ2MyN2R2SDB4TlRac2N0NlU1UzdxeVgzNzVCUUF3Yk5nd29XMzI3TmxOSnFxOWZ6dE1VbElTMXF4Wm85Rm45Kzdkd3RjalJveUFvNk9qeHNxdXV2THk4bEJVVklRaFE0WUFBSzVkdTRZUFAvd1FsWldWV0xac0dVSkNRbkRzMkRFa0ppWml4b3daUW9DaE9jNmVQWXZZMkZpTnRsdTNiZ0VBY25KeUFOUUVjTDc1NXBzR3gzQnhjY0hZc1dNMTJwcjYvNjZoNDlxMndwdy9meDR5bVF6UFB2dHNvMk5Td3hnRUlTSWlJcUpPU3lLUndOemNIT2JtNWxxUFYxWldhZ1JKS2lvcVVGbFppY3JLU3VUbDVhR3lzckplb0FTb1daWFNVTERFME5BUSt2cjYwTmZYaDU2ZW5zWi9POHRLazlvSDQ4Y2ZmL3loakY4M1I4T0VDUk5RV1ZuWmFzbFRTWGNGQlFYQ2lvL2FpaXRWVlZYQzFwRG02Tisvdi9CMytORkhIK0g0OGVOQ1l0UmFYbDVldUg3OU90UnFkYjBnWTB4TURBQUlxeC9LeXNvZ2tVaXdkdTFhQkFVRm9hU2tCRjkrK1NYVWFuV0xnM05SVVZFNGRPaFFvMzBTRWhLUWtKRFE0UEVCQXdiVUM0STB0TjJscWUwdzkyK0ZVYWxVUXQrdUhJUjlVQXlDRUJFUkVWR1hWUnU0cUZ1dDVuNEtoVUlJak5UK3FhcXEwbmhkVWxLQ3lzcktKcE44aXNWaXJjRVJiVzE2ZW5yUTA5T0RTQ1NDV0N4KzRQKzJsa3VYTGduVmU3UTlpSldYbHplWXErTitwYVdsclRZdmFuMC8vUENEa0JDMFZrSkNBdDU2NjYwV2o2bFNxWERwMGlYaHRVS2hFSEpWK1BuNUlUSXlFaktackY1Vm42aW9LQUJBY0hBd2dKb0FuSyt2TCt6czdBQUFHemR1UkhGeE1aWXRXd2FsVW9telo4ODJhMTVoWVdHWVAzOCs1cytmci9WNGJlQm0wNlpORFc0eEdUTm1qRWJlamR6Y1hBQU5iOEdxN2R2WUZxM2MzRndZR0JqQXdzSUNSNDRjRVVxS1U4c3hDRUpFUkVSRTFBZzlQVDJZbXBycXROMUNMcGVqc3JJU0NvVUNjcmxjK0c5RFg5Y0dXTzdkdXllMGFWdDUwaHFhazZpeU1lSGg0WTBlVjZ2VkxjclYwZEdzWDcrK3JhZWdzOURRMEdhdjJzbk16TVQrL2Z0aFlXRWg1TU1BZ01EQVFKMVc1YWhVS2lnVWlucnRVVkZSUWpMY0hUdDJRS2xVWXMyYU5aQktwZWpkdXpjQTRQTGx5eHBCRUpWS2hYUG56c0hmMzEvWTlpWVNpWVFBeU9IRGgzSHExQ2s4OTl4ekdEUm9FRTZjT0ZGdjYwMVRtcnFuVzdkdXdjREFBRjVlWGxxUEs1VktxRlFxalNESUN5KzhvTk8xbStybjUrZUhGU3RXNE91dnY0YUhod2NESVErSVFSQWlJaUlpb2xaU3U2cmpRYWpWYWlGQW9sQW9vRmFyb1ZLcG12VmZiVzBONVZwb2ppdFhyZ2piRWhwaVltS0MvZnYzYTdUTm5Ea1RtWm1aOVI0MEg3UTZURnNLRFExdDZ5bm9yRG1KTjJ1Rmg0ZERYMThmRXlkT3hNNmRPd0cwUEtmS3JsMjdoRXBQUjQ0Y2dhdXJLOUxUMDlIai83ZDM5ekZWbGcwY3gzOXdRT0xGUkRvcDRrZ3NrQW1wdzBvdEVpTkxwd3ZSWE9tR3lCUzMxRVFiV2pJbFJXbUNhSnFXcld3MG5ibWNtWE5wcFdLNGpCU1htZSthbWFnTUtIa0xJa1RrZEo0L0dPZnB5T0ZWZk1qbi9uNytrbk5mWHZkMUVOek9iL2YxdTRLRHRXdlhMaTFac2tScGFXbnExNitmZkh4OGRPalFJYnZPaTl6Y1hGVlVWQ2cyTnJiUjNHZlBudFY3NzcwblNab3hZNGFrK24rYnByYVlMRnEwU0wvOTlsdXJUekNTNnZ0b2lvcUtGQllXSmhjWEYxMjdkazFtczFrZUhoNjJNYlcxdFpKazkvdi94UmRmdFBvZXpYRjJkbFpHUm9hcXFxcTBmUGx5dXlkeG1nb2w4L0x5bXJ6K3hCTlBHTG93bFJBRUFBQUErQmR4Y25KU2x5NWRPdnc0M3pzTlFlcnE2clJod3daSjlSLzBidDhtSVVsbXM3bE5SNGlHaFlXMXVsL2l3b1VMT25YcWxFNmVQS25nNEdCTm5UcTExZmU1Rys1V0g4cS9SVUJBZ0hyMTZ0V29ZSFRxMUtsNjVwbG5XalhIbVRObnRHYk5HdHZYaFlXRnlzbkpVVXhNakxaczJhSmh3NGFwWDc5K1NrdEwwenZ2dktNRkN4Ym8yV2VmMVk0ZE8zVDU4bVhiVXhjN2R1eVF1N3Q3b3hEbTh1WExTazVPdGdVUURkdStHbzZKZGFRaHBHaExNUFR0dDk5S3FqODY5OWF0VzBwS1NwTFpiRlphV3BydDU3M2g5K0dmdjdmdTd1NlNwTXJLU3J1bmFWckx4OGZITm45bFphVW1UcHlvUng5OTFHN01wazJibXAzRDBYVXZMeTlDRUFBQUFBQm96dmJ0MjVXZm42K0lpQWpsNWVVNTNQTHl6OU0rV2lNNU9ibkpheFVWRlRwNjlLaHRTMFZDUW9MdG1xK3ZyOTFXaXpsejV2emZsTTcrVzR3Y09WS2VucDdhdTNldjNldmR1M2VYdTd1N2J0eTQwZUljdnI2Kzh2VDB0SFhIYk4yNlZiNit2Z29MQzdNOVhSSVpHYW5yMTYvYmVubWlvcUswYytkT2JkMjZWVysrK2FhT0hUdW0wNmRQYS9Ma3lYYkJ4dW5UcDdWa3lSSzV1Ym5wNFljZjFxbFRwenJxcmR1cHE2dlRuajE3NU9ycXFoRWpSc2pWMVZVTEZpeFFjbkt5a3BLU2xKR1JJWGQzZDl0UnptNXVibzNtMkwxN2Q0dGhoU09KaVltMmt0VnAwNlk1REM2YTJzYVRucDZ1Yjc3NWhrSmhCd2hCQUFBQUFMVG95SkVqY25kMzE4eVpNN1Z3NGNLN2RwOWZmLzFWNzc3N3JzNmZQMjlYTkJzU0VxTEJnd2RyOE9EQjZ0Ky92MTJwYWtGQndWMWJqMUU1T25LNjRRUDEwcVZMZGZqdzRSYm55TXJLc20yTnVuanhvckt5c3ZUcXE2ODJLdFQ5NTJrdWZuNStldjc1NTdWdjN6N2w1T1RvbzQ4K2tyZTNkNk1UWDQ0ZE95WTNOemV0V3JWSzI3WnR1MnNoeU42OWUxVmFXcXBSbzBhcFc3ZHVrcVRCZ3djcktTbEpiNzMxbHBZdVhhb1ZLMWJZbm1oeUZJSTB1RDJRdUg3OXVvcUxpeFVhR21yM2VsbFpXYVAzMjNBcUR1NGNJUWdBQUFDQUZvMGNPVkltazhsV1J2bFByZTJLYUduYzhPSEROVzdjT0owOWUxWlMvWmFGd3NKQ1dTd1dyVnUzem01c1F3amk1dWJXNHJHbWJWMG5tcmRzMlRLdFc3ZE9CdzhlMU1hTkc5V2pSdy9iTll2Rm90ZGZmNzNSdHFqcTZtcVp6V2FOR1ROR0Z5OWViSGIrK1BoNDVlYm1hdm55NWJKYXJWcThlSEdqWXVMbzZHaU5IVHZXMWpWeU4xUlZWV25UcGsxeWNYSFJsQ2xUN0s1RlJFUm94b3daS2lvcWtzbGtzb1VnelozMGNyc3Z2L3hTMjdkdjE5ZGZmOTJoNjBiekNFRUFBQUFBdEdqMDZORk5mc0JycWwraHVMaFlOVFUxZHE5MTY5Wk45OTkvdjhQeFpyTlpQWHIwMElnUkl4UVZGYVZCZ3dZcEtpcks0WWs1RFNHSW8xQ21LZkh4OFhhbmQ2RDlac3lZb1I5Ly9GR0xGeS9XcWxXcjVPM3RyZHJhV3FXbnArdnExYXY2NElNUDdNWVBHalJJU1VsSnJlcTY4ZmIyMW9BQkE1U1RrNk91WGJzMmVsSkNjdnlrU2tmTHlNaFFSVVdGSmsrZXJGNjllalc2L3ZMTEw5ditYRjFkTFVsTmRwRTRVbGxaMmFoekJYY2Yvd01BQUFBQWFGRkR5YU1qams3YXlNdkxVMEpDZ2dZT0hLamk0bUlWRlJVcFBEeGNlWGw1V3I5K2ZiTkhEamZYRmRLZzRaaFFzOW5jaXRYWG16eDVjcXZIb25tZW5wNUtUMC9YL1Buek5XZk9IRTJiTmsyZmYvNjVDZ29LbEo2ZTNpaWNjbkp5MHNDQkExdWM5OGFORzFxOWVyVnljbkxVdTNkdkZSUVVhTjY4ZVZxOGVMSERNT1J1eWN6TTFKRWpSeFFZR0tpNHVMZ1d4NWVYbDB0U3E0N1NibkR1M0RrNU96dnIrKysvMStPUFA5N3NWaHAwSE5xREFBQUFBSFNvNnVwcXBhYW1TcExtejU5djY0Q1lPM2V1S2lzcnRYejVjbHVSWkh0ZHVIQkJrdFM3ZCs4N1d5emF6Yy9QVHdrSkNTb3VMbFo2ZXJwKytlVVh6WjQ5Vy8zNzkyL1hmR2ZQbnRXc1diTjA2TkFoRFIwNlZCczNidFRNbVROVlVsS2l4TVJFZmZqaGgzWmRNRzFsdFZyMTU1OS9OdW9rdVgzTXh4OS9yRzNidHNuSHgwY3BLU2t0UGoxa3NWaTBmLzkrU2RKRER6M1U2UHJZc1dQdG5veXhXQ3pLek16VTVjdVhaYlZhbFpLU29va1RKMnJwMHFYS3lzcVN5V1RTNXMyYk5XTEVpSGErVXpTSEowRUFBQUFBZEppYk4yOHFPVGxaK2ZuNW1qZHZudno4L0d6WGZIeDh0R0RCQWkxYnRrd0xGeTVVYW1wcXU3Y0QvUHp6ejVLa0FRTUdkTWk2MFRxVmxaVTZmLzY4VHA0OHFkemNYT1huNTZ0bno1NktqSXhVZG5hMlZxOWVyWjA3ZCtxcHA1NVNXRmlZZ29LQ21uMktTSkpLU2txMGVmTm03ZHUzVDFhclZaTW1UZEwwNmRQbDdPeXNpUk1ueXQvZlh4a1pHZHF4WTRmMjc5K3ZjZVBHYWZ6NDhiYWkwdWFzWGJ0V04yN2NVSmN1WFZSUVVLQS8vdmlqeVI2Umlvb0tyVm16Um9jUEg1YVBqNDlXcmx6WmFHeCtmcjVXclZvbEh4OGZ1YnU3eThuSlNlZk9uVk5CUVlINjlldW40T0RnUnZOMjc5NWRycTZ1T25IaWhJNGZQNjdzN0d4ZHYzNWRVNlpNVVZ4Y25DNWR1cVREaHcvcjBLRkR5c2pJa01sa1VsaFltQ0lpSWpSOCtQQm1ueTU1N2JYWGJCMDZqampxd1RINmlUR0VJQUFBQUFBNnhGOS8vYVdVbEJTZFBuMWEwZEhSZXVHRkZ4cU5DUThQMTZ4WnMvVCsrKzlyMXF4Wm1qOS92c0xDd3RwMG45OS8vMTJYTGwyU1ZOODFnZitOdExRMFpXZG5TNm92QUgzc3NjY1VIeCt2WWNPR3lXUXlLUzR1VHQ5OTk1MzI3ZHVuVHovOVZKOTg4b202ZHUycUxWdTJOQ3BLYlpDZG5hMjMzMzVidGJXMTZ0bXpwOE9maHlGRGhpZ3pNMU1iTm16UXdZTUhsWldWcGVqbzZGYXR1YXlzVExtNXViYXZ6V2F6NXN5WjQzRHNpaFVyZFB6NGNmWHQyMWVwcWFrT3c1SWVQWHJvMHFWTHVuWHJsdTIxKys2N1R4RVJFWFluMzFSVlZXbkZpaFVxTFMxVlNVbUpLaXNySmRWdkt4czJiSmlXTEZsaU8vSTJNREJRZ1lHQm1qcDFxcTVjdWFMczdHd2RPSEJBYTlhczBmcjE2N1YrL1hvRkJRVTVYUE9MTDc2b2lJaUlWbjB2VUk4UUJBQUFBTUFkdTNMbGlsSlNVbFJRVUtEdzhIRE5uajI3eWJFVEpreVF4V0xSeG8wYjljWWJiMmpVcUZHS2pZMlZyNjl2cSs2MWUvZHVXYTFXOWUzYnQwMmRJR2k3Ung1NVJCTW1USkFrelo0OVcvNysvZ29ORFZWb2FHaWprbE1YRnhkRlJrWXFNakpTVlZWVit1bW5uK1RxNnRwa0FDSkpUejc1cEFJQ0FqUmt5QkJObWpTcHlmTGRidDI2YWRHaVJSby9mcnhjWFYzbDdlMXR1eFlkSGEyaFE0YzYvSHVwcWFteVdxMnlXcTF5Y25KcWRpdE1ZbUtpOXV6Wm85alkyQ1lMWE4zYzNQVFZWMS9KYXJXcXRyYlc5dHJ0dkx5OE5HalFJSjA2ZFVxaG9hSHk5L2RYVUZDUWdvT0Q1ZXJxMnVRYUFnSUNOSDM2ZEUyYk5rMC8vUENEamg0OXFzREFRTHN4WThhTXNXMDVJZ0JwT3llcjFXcnQ3RVVBQUFBQXVMc09IRGlnNTU1N3JrUG1tajU5dXZMejg1V1ZsYVc2dWpwOTl0bG4ycnAxcTI3ZXZLblJvMGNyTVRGUnpzNy9yUitNaTR0VFlXRmhvOGZ3YzNKeXRITGxTdFhVMU1oa01pazJObFl4TVRGMlk2S2lvbFJUVTJQN3V6ZHYzbFJNVEl3cUtpbzBkKzVjUlVWRmRjaDdhb3VPL0Y0QzZIaE96YVJkUEFrQ0FBQUFvTjIyYmR1bXpaczN5OFhGUmZIeDhXMDZnZVhwcDU5V1VGQ1ExcTVkcTd5OFBJMGFOVXBTZlRlRGw1ZVhybDI3cHBxYUdydE9pY3pNVEZWVVZNalQwNU1nQWtDYkVZSUFBQUFBYUxlWW1CaFpMQmFGaDRjM2VteS9OWHIyN0tuMDlIU1ZsNWVyZS9mdWtxUlhYbmxGcGFXbHRqRU5aWk1uVHB6UXJsMjdKRW1USmsxcXNYQVRBRzVIQ0FJQUFBQ2czWnljbkJRWEYzZkg4elFFSUpMazcrK3Zzckl5dWJxNktpZ29TQWtKQ1pJa2IyOXYrZnY3eTJReTZhV1hYcnJqZXdJd0hqcEJBQUFBQUFQb3lCNkx1cm82L2YzMzMwMldSOTZ1cUtoSWRYVjE4dmYzditON1YxZFhxN1MwdEVQbWFpODZRWUIvTnpwQkFBQUFBSFFZRjVlMmZZem8xYXRYaDkzYnc4TkRIaDRlSFRZZkFHTnhibmtJQUFBQUFBREF2WThRQkFBQUFBQUFHQUloQ0FBQUFBQUFNQVJDRUFBQUFBQUFZQWlFSUFBQUFBQUF3QkFJUVFBQUFBQUFnQ0VRZ2dBQUFBQUFBRU1nQkFFQUFBQUFBSVpBQ0FJQUFBQUFBQXlCRUFRQUFBQUFBQmdDSVFnQUFBQUFBREFFUWhBQUFBQUFBR0FJaENBQUFBQUFBTUFRQ0VFQUFBQUFBekNaVExKWUxKMjlqSHVleFdLUnlXVHE3R1VBYUNkQ0VBQUFBTUFBM04zZFZWVlYxZG5MdU9kVlZWWEp3OE9qczVjQm9KMElRUUFBQUFBRGVQREJCMVZZV05qWnk3am5GUllXeW13MmQvWXlBTFFUSVFnQUFBQmdBSDM2OUZGcGFhbkt5OHM3ZXluM3JQTHljcFdXbGlvZ0lLQ3psd0tnblFoQkFBQUFBQU53Y1hGUlNFaUl6cHc1UXhEU0R1WGw1VHB6NW94Q1FrTG9CQUh1WVU1V3E5WGEyWXNBQUFBQThMOVJWbGFtYytmTzZZRUhIcENmbjUrOHZMejRVTjhFaThXaXFxb3FGUllXcXJTMFZDRWhJZkx4OGVuc1pRRm9nWk9UazFPVDF3aEJBQUFBQUdPcHE2dlQxYXRYVlZKU291cnFhazZOYVlMSlpKS0hoNGZNWnJQNjlPa2pGeGVYemw0U2dGWWdCQUVBQUFBQUFJYlFYQWhDSndnQUFBQUFBREFFUWhBQUFBQUFBR0FJaENBQUFBQUFBTUFRQ0VFQUFBQUFBSUFoRUlJQUFBQUFBQUJESUFRQkFBQUFBQUNHUUFnQ0FBQUFBQUFNZ1JBRUFBQUFBQUFZQWlFSUFBQUFBQUF3QkVJUUFBQUFBQUJnQ0lRZ0FBQUFBQURBRUFoQkFBQUFBQUNBSVJDQ0FBQUFBQUFBUXlBRUFRQUFBQUFBaGtBSUFnQUFBQUFBRElFUUJBQUFBQUFBR0FJaENBQUFBQUFBTUFSQ0VBQUFBQUFBWUFpRUlBQUFBQUFBd0JBSVFRQUFBQUFBZ0NFUWdnQUFBQUFBQUVNZ0JBRUFBQUFBQUlaQUNBSUFBQUFBQUF5QkVBUUFBQUFBQUJnQ0lRZ0FBQUFBQURBRVFoQUFBQUFBQUdBSWhDQUFBQUFBQU1BUUNFRUFBQUFBQUlBaEVJSUFBQUFBQUFCRElBUUJBQUFBQUFDR1FBZ0NBQUFBQUFBTWdSQUVBQUFBQUFBWUFpRUlBQUFBQUFBd0JFSVFBQUFBQUFCZ0NJUWdBQUFBQUFEQUVBaEJBQUFBQUFDQUlSQ0NBQUFBQUFBQVF5QUVBUUFBQUFBQWhrQUlBZ0FBQUFBQURJRVFCQUFBQUFBQUdBSWhDQUFBQUFBQU1BUkNFQUFBQUFBQVlBaUVJQUFBQUFBQXdCQUlRUUFBQUFBQUFBQUFBQUFBQUFBQUFBQUFBSEFQK1EraXlQb1hodlpVYmdBQUFBQkpSVTVFcmtKZ2dnPT0iLAoJIlRoZW1lIiA6ICIiLAoJIlR5cGUiIDogIm1pbmQiLAoJIlZlcnNpb24iIDogIjE0Igp9Cg=="/>
    </extobj>
    <extobj name="C9F754DE-2CAD-44b6-B708-469DEB6407EB-12">
      <extobjdata type="C9F754DE-2CAD-44b6-B708-469DEB6407EB" data="ewoJIkZpbGVJZCIgOiAiMTU4NDg4MjIyMjkzIiwKCSJHcm91cElkIiA6ICIxNDExMDg3ODkiLAoJIkltYWdlIiA6ICJpVkJPUncwS0dnb0FBQUFOU1VoRVVnQUFBNFlBQUFIcUNBWUFBQUJZMmxBRkFBQUFDWEJJV1hNQUFBc1RBQUFMRXdFQW1wd1lBQUFnQUVsRVFWUjRuT3pkZDF6YmRmNEg4RmNXSVJCQzJIdlBBaDBVdXZldVZxdTE3bkY2dzFQUGNhZm52UEc3NloyMzlMYW5ucDU3VzBldDF0WU91d2RRS05CQzJWRDJUa0wyK1AxQm01SW1ySlkyUUY3UHg2T1BKSi92eUR0MDBCZWZKYkRaYkRZUUVSRVJFUkdSUnhBSUJJTHoyNFR1S0lTSWlJaUlpSWpHRHdaRElpSWlJaUlpRDhkZ1NFUkVSRVJFNU9FWURJbUlpSWlJaUR3Y2d5RVJFUkVSRVpHSFl6QWtJaUlpSWlMeWNBeUdSRVJFUkVSRUhvN0JrSWlJaUlpSXlNTXhHQklSRVJFUkVYazRCa01pSWlJaUlpSVB4MkJJUkVSRVJFVGs0UmdNaVlpSWlJaUlQQnlESVJFUkVSRVJrWWRqTUNRaUlpSWlJdkp3RElaRVJFUkVSRVFlanNHUWlJaUlpSWpJd3pFWUVoRVJFUkVSZVRnR1F5SWlJaUlpSWcvSFlFaEVSRVJFUk9UaEdBeUppSWlJaUlnOEhJTWhFUkVSRVJHUmgyTXdKQ0lpSWlJaThuQU1oa1JFUkVSRVJCNk93WkNJaUlpSWlNakRNUmdTRVJFUkVSRjVPQVpESWlJaUlpSWlEOGRnU0VSRVJFUkU1T0VZREltSWlJaUlpRHdjZ3lFUkVSRVJFWkdIWXpBa0lpSWlJaUx5Y0F5R1JFUkVSRVJFSG83QmtJaUlpSWlJeU1NeEdCSVJFUkVSRVhrNEJrTWlJaUlpSWlJUHgyQklSRVJFUkVUazRSZ01pWWlJaUlpSVBCeURJUkVSRVJFUmtZZGpNQ1FpSWlJaUl2SndESVpFUkVSRVJFUWVqc0dRaUlpSWlJakl3ekVZRWhFUkVSRVJlVGdHUXlJaUlpSWlJZy9IWUVoRVJFUkVST1RoR0F5SmlJaUlpSWc4bk5qZEJkRDRZdFRwa0xkNUM2cnlDdERiMmdxVHdlRHVrb2lHSkpGSzRSOFdocVRjbWNpOWVoMjhaREozbDBSRVJFUTA0UWhzTnB2TjNVWFErRkJmWElKdEw3d0VkVWVudTBzaHVpQit3VUZZZmMvZGlKMmE1ZTVTaUlpSWlNWXRnVUFnY0dwak1DU2dQeFIrOVBRejdpNkRhRXhzL05sVGlNM0tkSGNaUkVSRVJPT1NxMkRJT1lZRW8wNkhiUys4NU80eWlNYk10dis4Q0tOTzUrNHlpSWlJaUNZTUJrTkMzdVl0SEQ1S2s0cTZveE41bTdlNHV3d2lJaUtpQ1lQQmtGQ1ZWK0R1RW9qR1hIVSsvMXdURVJFUmpSU0RJYUczdGRYZEpSQ051WjdXTm5lWFFFUkVSRFJoTUJnU3Q2U2dTY21rMTd1N0JDSWlJcUlKZzhHUWlJaUlpSWpJd3pFWUVoRVJFUkVSZVRnR1F5SWlJaUlpSWcvSFlFaEVSRVJFUk9UaEdBeUppSWlJaUlnOEhJTWhFUkVSRVJHUmgyTXdKQ0lpSWlJaThuQU1oa1JFUkVSRVJCNk93WkNJaUlpSWlNakRNUmdTRVJFUkVSRjVPQVpEdXV3U1oyWWpPbU9LdTh0dzRLdFVRaWdTWGZSOXZQM2tZMURONWVQdDY0djBoUXVHUFM5MTdwd1JmWDNrZ1lHSVNFa2VpOUtJaUlpSTZESVN1N3NBOGp6WFBQNWpkRGMxNDlWSEhodlZkWE91dS9hQzNxK2xxaHAxUmNjSFBTNFNpN0hocWNmUjJkQ0FMLy81dkwxZExKSEFTeWFEbDQ4TVVoOGZ5UHo4SUZNbzRCdWdoRjlRRUtyeThsRmZYR0kvZjhxaUJWanh2ZTlneTEvL2dacGpoZmIyK1RmZE1PcWF1NXVhY0hMdmZvYzJvVWdFWlhnWXdoSVRFSnFRZ0xERUJCejg0Q00wbEo0WTlmMEgxalo5OVVvRVJJVGo0QWNmdVR3blkvRkNyUG5CdlRqKzlVN3MrTzhyUTk1djJxb1ZtTFBoR2p4MzgrMEFBSm1mSHdLaklrZGNqNnE5QStyT3pwRi9BQ0lpSWlJYUV3eUdOT2JrZ1FFUWlzUlF0YmVQK2xwRlNBaXNGak0wWGQxT3grYmZlUDBGMVZPMGJmdVF3WERCTFRjaEtEb0syLzd6SXBiZWRRZW1MbDhHc1VRQ0NBUXV6N2RacmRDcTFOQjBkamtFdzQ3NkJsak5GbHo5NHgvaDgyZi9odXFDWXdDQU9SdXVHWFhOTmNjS1ViYi9JSlorNjNZRVJJVERQendNaXVCZ2U2K2RRYXRGUjMwRFpBcS9VZDk3b0QxdnZJV2c2Q2pNM2JnQkFxRVFCOTc3d09HNFBDQUFTNzUxTzNyYjJyRC8zZmRIZmYvWXFWbTQ4cUg3UjN6K2dmYy94T0ZObjR6NmZZaUlpSWpvNGpBWTBwaTcvbWMvUVVCa2hMM1hhRFMrKzQvbmh1eE5MTnEySFR0ZmVXM0U5M3Y0M1RlSFBKNDhLeGM1NjY3QS9uZmZSMXROTFFRQ0FmU2FQcGowQnBqME9oaTBPbHo1MFAwNHVYYy9EbS82R0RxTkJnWk5IMncybTlPOTJ1dnE4ZW1mbjhYR256eUJxeDUrQ0ovOTVhK29MU3dhOU90d3hRUDNJWDNoZ2lHL1R2NWhvUkJMcFdnOFVRWjlURFRDazVQdzN3ZCtDSFdIWTYvYWNKOFRnTVA3eEUrZlpuOWV0UDFyaE1USElTRjdPcHBQVmNCbXRkcVA1VngxSmJ6bGNoejUrRk9FSnlYYTIydUhDTnF1ZlBEcnA2RnE3eGp5bk8vKzQ3bFIzWk9JaUlpSXhnNkRJVTBvM3I1eUJNVkVqOG05QXFNaXNlWUg5d0FBam42NkdRRFFXbDJEMXVvYWgvT3VmT2grYUh0NzBkM2NNdXc5RzArV1lmdUwvOFhhKys5RCtvTDVxQzBzdXFnYVAvbkRuKzNQbDk1NUI4S1RrNXhDNFZrZERhZFJsWmZ2MUo2VW00UGc4NzVtRzU1NjNPbTgwUGg0WFB2RW95N3Z2ZmlPMnh4ZUR3eVp5ckF3eE0vb0Q1cmhpUWtBZ0JsclZnRUFkR29OQUVEVDFYVkJQY2hFUkVSRWRIa3dHTktFa3JaZ0h0SVd6THZvKy9nb0ZOanc1R1B3a3NrQUFEYWJEUkp2NzBIUEY0cEZneDYzbUV5d1dpejIxeWYzN29lNnN3dW5UNXk4NkRwSG82T3V6bWtvS0FENGh3UTdCVU1BS04yOUIzbWZmZTdVUHZlRzY1QTJieTVlZThRNVBNNjZkajB5Rmk5MGFBdUpqOE95YjkvcDBIYjI5UmQvL3hjQUlDbzlEY3F3c0pGL0dDSWlJaUs2ckJnTWFVSTVkZkF3OGpZN2g1bkIzUHE3M3ppMWVjdmx1TzZuVDhMSDN4LzFKYVdJemNvRUFEenc2bjhIdlUvMjJqWElYcnZHNWJGdHo3K0kwbS8yT0xTZEh3cERFK0lSRUJHQjhnTUhSMXk3dDF5T29PZ28rMnZmQUNXQS9wQTFVR05aK1lqdk9aQmVvMEZYVTVOVHU2RlBDd0NESE90emFxczhtb2QvM3ZVOUFNRGM2NjVGN3ZxcjdLOFRaMllEQUZiZisvMExxcEdJaUlpSUxnOEdRNXBRZEdxVjAxRFAwVXFlbll1ZzZDaHNmdlp2aUV4THNRZkRyZjk2M3VYNWErKy9EelhIQ2djTmRVM2xGWWhNVFVIVWxIUjdXMXQxRGVvR0xFeVR0V3dKcHE5ZU5hcGdHRFVsRGV0Ly9MQlQrNDIvL0xuRDZ3dVp5d2tBSVhHeG1MWnFoVlA3MlREcTZsaHdiSXhUbTgxcWhVbXZCd0JZenZTY25uMTkxdHMvL1QrbzJzNE5KZlh4VjJENjZwVW9QM0FJWFkzOUFmU0tCKzVEVDJ2ckJYMFdJaUlpSXJvNERJWjB5U3krL2RaQmo4a1Vma01lSDh6MDFhc3dmZldxaXlrTEpUdDNvNld5Q2gzMURZaE1TN0czbjc4OXhGbHI3NzhQWFkzTzIwY01sTDV3dnNPcXFVWGJ0anNFd3d2UlVGS0sxeDk3RWdEZzVlMk5HMy81Y3doRkludmJ4WXFkbW9YWXFWbURIbC94M1crUHlmc0EvVDJOT3JYYS90cEg2WS9wcTFlaHJyakUzcjdwOTM4Y3MvYzdTOU9qUW5WUktRUUNJUVFDQVFSQ1FmK2pRQUNCc0w5TktCSkNKQmFmK1NVNjkxelMvMXpzSllIRXl3c1NxZGVZN0hWSlJFUkVOQjR4R05JbGszUFZsWU1lODViTGh6dyttUHFTVXBRTkVkRE90L28rMTBNWU8rb2JYTFlQTm85d3NEbUdaK2NYSHQ3MGlYMmJoWkdzRURyUStmc2NxanM2VUx4akY0dzZQVG9iVGdNQXBxNVlaZzhsWjlzdVZ2N25YMkRQbTI4N3RhLzQzbmN3YmVWeWx6MlJTKys4QTlsWHVCNVM2MEFnUUVoY3JQMWw4dXhaMFBXcTdLL2xnUUVBZ05qTVRIajcrRHBjcWxXcEhQYUJ2Qmhta3drOWJXTzNMNkpRSklKRTZtVVBpaEtwRjZRKzNwREtaSkQ2eU96UEpWS3ZNWHRQSWlJaW9zdUJ3WkRHM0hBYjF6Lzg3cHVEYmtreFhLanFibXB5bXM4M2xNR0NvU3RpaVdUUWVZYUR6VEhjK3EvbmgreEpISW56OXpsc0tqK0Y0aDI3empVSUJQWlZQZ0ZnOVQxM296SXZIOVg1QlJmMXZtTk5KSkhBVitrUEFMajdYMytIV09xRjNhKytBUUJZZE92TkxxK1pzWGExVTF0TFpkV1lCY094WnJWWVlORDJiMk15RktGSUJLbVBOMlMrUHBENXlTR1QrL2IvOHZPRjFFY0d3U0I3WkJJUkVSRzVDNE1oalN2RHpaY0xpSXhFNXBMRmwrUzlMV2J6b1BNTUI5TlVmdXFpMzNlNHo1eVlQUVBCc2JGb3JhNUJXR0lDQWlJanNQN1JoN0g3MWRkUitOWDJDMzdmbkt1dUhMTFhkcVE5bi9FenBpUDdpaldJVGsrSCtFeFBXVTlMQzA3dTIyL3ZPWHZwQnc5Q082REhNQ2c2Q3JmLzRYZlkvT3pmbkFLdXF6MGlMNVRjWDRGcFMrYkNaclhCWnJQQlpyTU9lRzZEeldxRnhXS0YxV3lHeFd5QnhlblJCSlBSQkpQQkNKUEI2TERINDFDc0ZndDA2ajdvMUgxQWkrTTJIUUtoRURKZkgvZ281UEJWS2lCWEt1RHJyNEMzcjgrWWZXNGlJaUtpMFdJd3BERTNWSS9nY081NjlrOElpSXdZTkN6RlptWGFGNHNaQ3dmZSt4Q0hQdGdFb0QrUVhHenYzMWdUQ0lWWWNQT05hS3V0UlZQNUtZUWxKbURUNy82QWE1OTRGTXUrZlNka2ZuNDQrT0dtQzdwM1Era0psNzJPS1hQbklESTFCZCs4N2h3TWsyZmxPaXl5QXdDaDhYR0ltNXFGMHlmTElCU0pFSldlaGc5Ky9UU0FjNzJoT3JYR1lVc1A2NW1BWmJOWkhkckhtdGhMQW1WbzhKamR6MkkyMjBPaXlXQ0VVYStIUWF1SFFhZnJmOVRxWU5EcFlERVAvcGxzVml1MGFnMjBhZzA2R3MvdGpTbVdpT0hycjRDdlVnRy9BQ1g4Z3BUd2tmc0M3RjBrSWlLaXk0REJrQ2FVb20zYnNmT1YxMFo4L25DOVhsYUx4UjVNaGp1M1pOZHViSDloOEMwdFhKbTZZaG5xaW9wSGRjMUEwMVlzUjNCc0REYi81YStJenBnQ0FEQVpEUGprRDMvR3hqTmJibHhJY0NnL2VBalYrY2RRdHM4NUNBZEVSaUl5TlFVRlgyeDFPcWJYYUtEcDZYRm9PN2wzUDRwMzdJSk9yY2I4bTI1dzJFNURFUklDdlVZRGVVQUF3cE9UN08zeXdFQUFRRlJhR3NTU2MvUHhtazlWUU5YUk1lclBjN21jWFpobXVONDlzOUVFdlZZSG5hYS8xMUNuT2ZOTHJZSEpZSFI5amNtTTNvNHU5SFowMmR2RUVnbjhncFJRQkFiQUwwZ0p2MEFsSkY2Y3YwaEVSRVJqajhHUXhyVXBpeFk0dkZaR1JEaTFEV2ZnTlEybEo2SHA2aHIwM01heWNwVHUrc2FwZmJDNWltRkppV2l0cW5aNUxHZmRGVmg4eDIzNDVBOS9IbFc5Wi9rRkIySGhyVGVqK1ZRRktvL20yWU1oMEI4T1AzcjZHWmdNaGd1Njl4ZC8rK2NGWFhkaXp6NmMyTFBQb1UzZE9mamlMb0hSVWVodGJVTk1WZ1pXZmY5N1RzZlBIOHE2OVYvUFE3VjMvQWJEa1JKN1NTRDNra0N1VkRnZE01dk0wS2sxNk90Vm9hOUhCVTJ2Q24wOWFwaE5KaGZubXREZDBvN3VBY05SZmYzOW9Bd05oaklrQ1A0aFFSQjdTUzdwWnlFaUlpTFB3R0JJNDlyYSsrOXplQjAzTlF0eFEyeXg0TXJBYXo3N3kzTXVnNkgwVEE5UWUxMjl5OFZ0WEFWRG9VaUVXMzc3Syt4NTR5MTc3OXJabFVOVDU4NkJUS0ZBNmE1dlVGdFloSVRzNmFPcUdRQVV3Y0dRU0wydzY5WFhYUjYva0ZBNG1oVlRSM0x1bTAvK0ZPMjFkUzZQaVNVU2hNYkhvV3ovQVh2YmkvZmVqNzZlWHFkekZTRWgrTzQvbmh0eGJST1pXQ0tHWDJCLzc5OUFCcTBPZmIwcXFMdDdvZTdxZ2FxekcyYWpjMWpzNjFXanIxZU54b3IrL1R6bEFmNVFoZ1FoSUN3RXl0QWdDSVRDeS9JNWlJaUlhSEpoTUtSeDdlVUhuVGQ0QndDWm54d0JFUkZvT2xYaDJLN3dnMWdpZ2JyVGRhK2dWdVVjU29EK0lZMUEvNnFuSTZVSUNZWkFJRUJmNzdsN1JxUWtuNmxEZ2NLdnR2ZUh1Z3RjVEtXeHJCeGZQZjhpV3F0clJuUytiMEFBNHFkUGM5bCsxb0gzUHh6MlBrazVNeEdXbERpaWMvdTZld1k5RmpzMUMySXZMelNWbjJKWUdZSCs3UzVrQ0l3SXM3ZnBOSDFRZC9aQTFkVU5WV2MzK25wVVRvdnphTHA3b2VudXhlbFQxUkJKeEFnTUQwVndWRGdDdzBNaGt2Q2ZlQ0lpSWhvWi9xK0J4alZWdStPS2ppRnhzWmkyYWlVeUZpMEVBTHp4eEZQb2FXbTFIMTk2NSsxSXlwbUpscXBxVkJ3K2dvckRSOURiNW5pUDgva3EvYkh3MXB0aE1adFJlVFJ2MFBPRUlzZS9McUVKOFFBYzkwU1Vud2xoQlY5c2RibDR5MmlkM0x0ditKUE9pTW5NUUV4bXhwRG5uTjFyY1NqeXdFQ0VKU1dPNk55aFpLMVlCdGhzL1QybU03TXY2bDZlNnV3MkY2RnhVUUFBeTVsNWlEMXRIZWhwNzRTbTIvRUhIUmFUR2UwTlRXaHZhSUpBS0VSQWFEQ0Nvc0lSRkJrR0wyK3BPejRDRVJFUlRSQU1oblJKQkVSR0REa1VjYmpqQThrVUNxVE9uWTJNeFl2NkZ6Q3gyVkJYWElKalgzNkZudFkyaDNPUGZQSVpldHZha0RwM0xoYmRkZ3NXM1hZTG1rNVZvR3p2ZnBRZlBBUzlSbk91aG9od1pDeFpqT21yVjBJcWsySG5LNjlCMDlYdHNnYWRTb1dFN09uSVhMWUVScTBPVWg4ZnpMcjJhdWhVS25RMW51dGxMRDk0Q1BxK1B0UWRMMFpnWkNUdWZQYVBEdmR4OVprSCt6b010NDNGK1dxT0ZXTC9leDg0dFMrNDZRWWtaTThZMWIxR1F5S1ZRaUFVd0dJeUl6ZzJCamFyRlJFcHlVakttWW02NGhLSG9hUGYvOCsvTGxrZG5rQWtFU013SWhTQkVhRUEraGU1NmUzb1JIZHJCenFiV2gzMlY3UlpyZWhxYVVOWFN4c3E4Z0ZGVUFDQ29zSVJIQmtPbVordnV6NENFUkVSalZNTWhqVG1qbjM1MVFWZk8yWHhRbmo3bnZ0UGErN1Y2N0R3bHBzZ0VBcWhVNnR4Yk90WE9MNXRCN29HR2ZMWlVsbUZsc29xN0huamJjUmtaU0p6eVNJa3o1bU55TlFVVEZ1OUVtODg5aVRDazVPdzl2NzdFQkFSRGdCb3I2M0ROMis4aFliU0U0UFdkV2pUSjFoeXgyMVlmYy9kOWphalRvK3ZYM3JaYVcrN3V1UDlxNURxMUdvYy92alRDLzVhakphaHI4L2xmRDlEWDk4bGZkL29qQ200OW9sSDdhOWJxMnVRUEhzV0FLQmd5NWNPNTc3L3k5OUFwMUk3M1VNZUdJQ05QM3Zxa3RZNUdZbTlKQWlLREVkUVpEaVNzN09nNmU1RlIxTUxPaHRiME5mcitIVldkZllQUjYwNWZoSStDam1DSXNNUkhoOE5tWi9jVGRVVEVSSFJlTUpnU0dOdTkydHZYUEMxK1Z1K2dFaDg3bzlsNVpFOFJLYWw0c1NlZmFqT0x4anhubmMybXczMXhTV29MeTZCOS85ZVIrYXlKZWc5MDd2WVVsV041b3BLMUIwdnhxbURoOUJZVmo3cy9RcTNic09KYi9iQ1I2RUFCUDI5TVpydUhsaGNyQ1I1bGs2dHhnRVhQWGdYU3QzUk1laDh3NWNmZkJnbXZkN2xzZDJ2dlluOTd3MC9YM0FrNytOS1YyTWpHc3ZLSVJBSW9PbnV4c0VQUG9LbXF4dStTbi9VRmhZQkFBeDlXblEzTmFPcnNRazZ0WE13Tk9wMTZHNXFkdWp4b3RHVEIvaERIdUNQK013MDZEUmFkSjRKaVFPM3dBQUFyVW9EcmFvU0RXV1Y4QThPUkhoaUxFS2lJK3lMSnhFUkVaSG5FZGpPWDhtQVBNNW9oeXdTVFJTaldZVjFNak1aRE9oc2FrVkhZeXQ2V3R0aFBhK1hHK2hmTFRVMExocmhDYkV1dDlrZ0lpS2l5VU1nY040SW16MkdSRVNUbkVRcVJYaENMTUlUWW1FeG05SFYwbzdXMmdaMHRiVGJWODAxbTh4b3FxeEZVMlV0L0FMOEVaNFloOUNZU0s1c1NrUkU1Q0g0SForSXlJT0l4R0tFUkVjZ0pEb0NCcTBPTGJVTmFLbHBjQmpHcSs3dWhUci9PS3FMU2hFU0U0bndoRmdvZ2dLR3VDc1JFUkZOZEF5R1JFUWVTdW9qUTF4R0ttS25wS0M3dFIwdDFmWG9iR3ExNzVWb01WdlFVdE1mSEgyVkNzU21KeU00T2dJdVJwOFFFYm1kVWFkRDN1WXRxTW9yUUc5ckswd0dnN3RMb2hHUVNLWHdEd3REVXU1TTVGNjlEbDR5bWJ0TDhsaWNZMGljWTBpVEZ1Y1lqcDVSYjBCcjdXbTAxTlJEcDNGZTBWWW05MFZNZWpMQzRxSWdFQXJkVUNFUmtiUDY0aEpzZStFbHFEczYzVjBLWFFTLzRDQ3N2dWR1eEU3TmNuY3BrNTZyT1lZTWhzUmdTSk1XZytGRnNOblEwOTZGbHBwNnRKOXVkdHFXUmVvalEzUmFFaUlTWXJpYUtSRzVWWDF4Q1Q1NitobDNsMEZqYU9QUG5rSnNWcWE3eTVqVVhBVkQvcmlYaUlpY0NRUlFoZ1loZlU0MjVseTVITkdwaVE0QjBLRFZvZXBZQ1E1djJZbUdzaXBZVEdZM0ZrdEVuc3FvMDJIYkN5KzV1d3dhWTl2Kzh5S01PbTVoZGJreEdCSVIwWkM4Wk41SW5KNkJPZXRXSURZakJXS0p4SDdNWkRDZ3B2Z2tEbS9aZ2JyU1V6QVpqVzZzbElnOFRkN21MUncrT2dtcE96cVJ0M21MdTh2d09BeUdSRVEwSWhLcEYrSXowekJuM1Fva1RKMENpVlJxUDJZMm1WQjM0aFNPYk5tQm11SXk5aUFTMFdWUmxWZmc3aExvRXFuTzUrL3Q1Y1pWU1FrU3FaUXJkOUdrSS9IMmRuY0prNVpJSWtaTWVoS2lVdUxSVXRPQWh2SXErM1lYRnJNRkRXV1ZhSzF0UUh4V0dzTGlZN2lLS1JGZE1yMnRyZTR1Z1M2Um50WTJkNWZnY2RoalNQQVBDM04zQ1VSalRoa1c2dTRTSmoyaFNJVEk1SGpNdm1JWlVuT25ReWIzdFI4ejZnMDRsWGNjeDc3ZWg5NTJEdk1pb2t1RFA5aWV2RXg2dmJ0TDhEZ01ob1NrM0pudUxvRm96Q1htOE0vMTVTSVFDaEdlRUlQY3RVdVJrak1ORXFtWC9aaW1weGRGdXcvaXhNRjg2UHUwYnF5U2lJaUloc0pnU01pOWVoMzhnb1BjWFFiUm1GRUVCeVAzNnF2Y1hZYkhFUWdFaUVpTXhhd3JsaU1tTGNsaG44T08wODA0dW5VMzV4OFNFUkdOVXd5R0JDK1pES3Z2dWR2ZFpSQ05tVlgzM2cwdkdlY1l1b3RZSWtiQ3RDbklYYk1Vd1ZIaDluYWIxWXFHc2tvYzNib0xMVFgxNERhNlJFUkU0d2VESVFFQVlxZG1ZZU5QbjJUUElVMW9mc0ZCM0JSM0hKSEpmWkF4UHhmVGxzeURyMUpoYno4Ny83Qnd4ejcwOWFyZFdDRVJFUkdkSmJEeFI3WTBnRkduUTk3bUxhak9MMEJQYXhzbi90SzRKL0gyaGpJc0ZJazVNNUY3OVRwNHlXVHVMb2xjc05sc2FLbHBRRzFKR1V5R2Mzc2RDb1FDeEdXa0lpWTltYXVYRXRHb1BYZno3ZTR1Z1M2aGg5OTkwOTBsVEZvQ0Y5OTBHUXlKaU9peU1adk1xRDlaZ2NaVDFRNURTZjBDL0pFMmV3WjhGSDV1ckk2SUpob0d3OG1Od2ZEU2NSVU1PWlNVaUlndUc3RkVqTVJwVTVDOWNpRjgvYytGUUhWM0wvSzM3MFZEV1NYbkhoSVJFYmtCZ3lFUkVWMTJjcVUvWnE1Y2hOaU1GUHNRVXB2VmlwcmlNaFR1M0ErdGluTVBpWWlJTGljR1F5SWljZ3VCVUlqNHpEUmtyeml2OTdDcmg3MkhSRVJFbHhtRElSRVJ1WlU4d0IvWkt4Y2hkb3JyM2tPZFJ1dm1Db21JaUNZL0JrTWlJbkk3b1ZDSStLdzB6Rml4MEdFQkduVlhENDU5dlFlZFRhMXVySTZJYUd5a3pKbDlTZTh2a1VxUnRtRGVSZDlISUJRaUtUY0hRcEZvREtxaWlVTHM3Z0tJaUlqTzhndnd4OHhWaTFCWGVnb041VldBelFhenlZelMvVWNST3lVWmNabHAzTmFDaUM2WkdXdFdZZG0zNzd5b2U3UlcxK0R0bi96Y3FYM3FpdVZZZWZkMzhObWZuME5WWHY1RnZjZGdGdDEyTTZhdlhnV3ozb0NxL0FMbkV3UUNZQVJEOUdlc1dZV2xkOTZCYjE1L0V3VmZiTDBFbGRKNHhHQklSRVRqaWxBb1JNTFVkQVNFaDZEc1VBR01lZ01Bb1A1a0pWU2RQWmd5TnhzU3FkVE5WUkxSWlBhL0gvMzRncTZidmVFYUJNZkVPTFVIUlVkaDhlMjM0dlNKay9iQWRzVUQ5eUY5NFlJUjNkZlZ0aHh6TjI1QVVtNE8zbnJxWi9hMm81OStqcXhsUzdIb3RsdFFVMWdFcThWaVA2WUlDY0VkZi93ZENyL2FqdjN2dmovb2UvbUhobUwramRmRHFOUERvTlZpeXFMaGF6Um9kYWgyRlVScFFtRXdKQ0tpY1VrWkVvU1pLeGZoNUtFQzlIWjBBUUI2MmpwUXNIMHZwc3pMZ1NJb3dNMFZFdEZrcFZOZjJNcklGcVBKcWMxYkxzZjZSeCtHMVdMR1YvOSt3ZDVqVjMyc0VIMDl2UmRjb3lJNEdLRUo4ZkFQRFVWdld4c0FRTjNaaVpKZHV6Rjk5U3BrTGwyTTRoMjc3T2NIeDBURFN5YUQyV2djOUo1aWlRUlhQZklRdkdReUFNRHFlNzgvb2xxNm01b1pEQ2NCQmtNaUlocTN2R1RlbUxaa0htcUtUK0wwcVdvQWdFR25SOUd1QTBpY2tZbW81SGozRmtoRWs5SVBYbjd4Z3E5dHJhNnhQNWY2K09DNm56d0IvN0F3ZlBMTW42RHE2TEFmSzk5L0VPWDdEMTd3KzlRZEwwYm1zaVZJbkptTlkxdS9zcmNmL2ZSelRGMnhISE0yWEl2UzNYdnN2WVlScVNrQWdLYnlVeTd2SnhTSnNPNUhEeUlrTGc2YTdtNlk5QWE4LzR0ZlE2dFN1VHpmTHpnSUc1NThERUhSMGNqZjhzVUZmdzRhUHhnTWlZaG9YQk1JQlVpY25nRkZVQURLanhiQllqYkRack9oNmxnSjFKM2RTTW1aQ3BHWTM4NklhT3k4ZU8vOTl1ZXpybGtQZFdjWHl2YnRnMGppaFkwL2V4SW45KzVIOGRjN25LN3o4dkd4ejRPV0J3VGdtaWQrak5ENGVPeDg1VFhVRmgxSFFFUTRlbHJiWUxOYUw3ckdtc0lpV0V3bUpNL09kUWlHNnM1T25OeTNINEVSRWZCUktLRHA3Z1lBeEdabHdtdzBvdWxVaGRPOVJHSXgxajV3SHhKelptTG55NitpNGNRSjNQVHJYK0NtWC84Q24vN3hMK2hxYW5JNFAzbFdMbFo5LzN2dzhwRmgrNHYvUmNuTzNSZjllY2o5K0oyVWlJZ21oT0RvQ1BqNis2SDBRRDYwcXY1aFhtMzFqZWpyVlNGcjRXeElmV1J1cnBDSUpvdXpRenlEWTJNd2ZmVktmUDNTeStqcjZjWHNhOWRER1JhR2VkZGZoM25YWHpmbzljL2RmRHMyUFBVNGdtTmpjUENEajFDMGJUdEVFZ211ZmVJeE5KNHN3N1lYWHJyb0dvMDZIV3FMamlNcFp5WVVJU0ZRdGJmYmorMTY1VFdZREFiN2EzbGdBTUtURWxHVlh3Q0x5WEc0cTdldkw5WS8rakNpcHFSajM5dnZvV2o3MXdDQWozN3plMXo3NUtPNDdmZS94YjUzMzBQUnRxK2hEQXZEd3R0dVJsTE9US2c3T3ZIWnMzOUY0OG15aS80c05ENHdHQklSMFlRaDg1TWplOFZDVk9RZlIxdDlJd0NncjFlTll6djNZK3FpMmZEMVY3aTVRaUthTElRaUVWYmYrMzJjUG5FU3BidjNJQ2c2R25NMmJzQ1gvL2czVG84Z0RGVWNPWXFUKy9Zajc3UFBBUUJ6Tmx3RFpYZ1lEbjY0YWN4cUxQMW1ENUp5Y3pCdDFYTHNlL3M5ZS92QVVBZ0FtVXNXQXdLQnk2R3JZaTh2ZVB2NTRldVhYa0h4anAzMjlyYmFXcno5MU0reCt0NjdzZlRPTzVCNzlWWHdEVkRDWnJVaWY4dVhPUFRoSmhoMXVqSDdMT1IrRElaRVJEU2hpTVFpcE0vSmhpSW9BRldGcGJEWmJERHE5Q2pjZVFDWkMzS2hEQTEyZDRsRTVNcVo3V2RNUmhQTVJxUDkwV0syd0dhMXdtYTF3bXExblhtMERuaTBuZmY2M0htWDBxTGJib1l5TEF4dlBQNFVaSDUrV1Avb3c5RDI5cUl5THcrd0RyN2xnOWxzQmdBYzN2U0p2Y2F3cEVUTXV1WnFkSjV1UlBtQmcxaHc4NDBRQ0VlMzljN0E0SGRXVFVFaFZCMGRtTFppQlk1OC9DbU1PcjNUT1NLeEdGTlhMb2RXcFVMbDBUeW40NXJ1YnJ6NXhFOGNWakFGZ01Db1NLVE1uZ1Y1VUNBQVFCNmdCQVFDbU0xbXlBTURrSmd6RTAxbDVRN3pKbWxpWXpBa0lxSUpLVEk1SHQ2K1BqaHhNQjlXaXdVV3N4bkZldzRqZGRaMGhNVkZ1N3M4b2tuUFpyUEJvTlZCcjlYQnBEYzRCajZEY2NCckk4eEdFMHhHMDRqMjBCc1AwdWJQdzh3cnI4RG56LzBONnM1T1hQdkVvNUFIQkVBczljS0RyNzB5NUxXdlBmSTR1cHFhN0tIUTI5Y1g2Mzc0QUlRaUVmYSs5UTVzVml0bXJiOEtBcUZ3VkRXNUNvWldpd1VGbjMrSnBYZjE5K2dkZVA5RHAzT3lsaStEWDFBUURuN3dFU3huUXFzclFUSFJpRWhKUm1ScUttS3pNdUVYSEFTZ2Z6R2RuYSs4aHZJREJ4R2VsSWhwSzFjZ09UY0hhZlBtQWdDMEtoVzZUamVpcDZVVmZUMDlhS21xNWdxbEV4U0RJUkVSVFZpQkVhR1l2blFlU3ZZZGdjbGdoTTFtUS9tUlFoaDFlc1NrSjd1N1BLSUp6V2ExUXEvdDM4dE8zNmVEWHF1RjRjeWp2azhIZzA0L1lZTGVTQWxGSXRoc052Z29GTWpmOGlVcURoOUZ4dUtGcURsV2hJTWZmSVJiZi9jYnZQSDRUOURUM096eStnZmYrSi9EYTVGWWpIVVBQd1QvMEZBQVFNMnhRZ0RBWDIvOTFwQjFQUHp1bStodWFzYXJqNDJxNkJFQUFDQUFTVVJCVkR3MmJNM0hkK3hFemxWWEltZmRsU2pkL1ExNjI4N05OWlQ1K1dIK0RSdWhWMnNHM2FoKzdmMzNJblhlWFBzaVhvWStMUnJMeXBDMytYTlU1UlZnMGEwM1EremxCYjFHZzlxaTQ2Z3RPZzZKdHpmaXBrMUZUR1lHSXROU0VKbVdpdWlNS1lETmh2ZC85ZHRoYTZieGljR1FpSWdtTkw5QUpXWXNYNGlTdlllaDAvUUJBR3FLeTZEWDZwQ2NuV1ZmSVpDSW5ObHNOdWcxZmREMHF0SFhxNEplbzRWZXE0T2hUOXNmL01hWVdDS0JSQ3FCMk1zTEVxLytSNUZZQklGUUNLRlFPT0JSNFBEYzRaamczTEg4ajk0ZDAvcEVZZ2tzWmpOTzdOa0xvMTZQOE9Ra3JMcm5idXg3KzEzN05oUjMvUEYzSTdxWFVDVENGUS9lajlpc3pER3Q4WHdXa3dsNzNub2I2Mzc0SUZaKy8zdlk5UFF6c0owSjdNdS9leGU4L2VUNCtxV1hCNTBQV0x4akY0dzZIVnByYXRGYVZZUE9oZ2I3OVY0eWI2UXRtQWQ5bjhiaEdwTmVqOG9qUjFGNTVDaUEvZ0NzREErSFRPR0h4ckx5Uy9kaDZaSmlNQ1Fpb2dsUEp2ZkJqT1VMVUxMdkNOUmRQUUNBNXFvNkdIVjZwTStaQ1pGWTVPWUtpZHpQWkRTaXI2Yy9BUGIxcXREWG8wS2ZTZzJyNWNMbjZrbGwzdkQyOVlHWHpOc2U5T3lQNXdWQXNaZGszUCtnUmlyM2dVbW5nMEdyaGNUYkcydnZ2dy9ORlpVT3ZXMGo2VEVVaWtTNDVyRkhFRDlqT29wMzdFSjB4aFFFUklSZnNycFBIVHlNdFBuemtEd3JGM00zYnNEQkR6ZGh4dHJWU0owN0IvWEZKU2dlWWp1SnhySnlkSjV1Uk9iU0pZaWJOaFZ4MDZiYWova28vQUFBL3FHaHlMbHEzYUQzVUxXM29lTHcwVEg3UE9RZURJWkVSRFFwU0tSZW1MNTBIazRlS2tCblV5c0FvTE9wRmNWN0RpRnIwUnlJSmZ5V1I1N0Jack5CcTlLY0MzKzlLbWg2MVM0WEpobUtRQ0NBMUVjR2J4OFpwTDR5ZVB2NDJCKzlmV1dReXJ4SFBVOXV2UE5WQmtDbjBVQWdGT0txSHoySWdJaHdIUHp3STNzUEdqQ3lIa09yeFFKdnVSejVuMytCUFcrOWc3dis4c2RMV1RZQVlQdC9Ya0pJWEJ6bVhuOGRmSlJLVEYyK0ZKcXVibno1eitlSEhmTHJvMUJnOGUyM0RIbzhmc1oweE0rWVB1anh5aU5IR1F3bkFYNlhKQ0tpU1VNb0VpRmpmaTRxajVXZ3Vhb09BS0RxN0VieG5rT1l1bmd1d3lGTlNsYUxGZXF1SHZSMmRFTFYwWVhlem01WVRJTXZNbkkrYng4WmZQd1Y4UFgzZzQ5Q0RtOWZIM2o3eU9BbDh4NzNQWHhqVFJrV0NuVm5GNVorNi9aelBXY0RNdFhmYnJzVDEvM2tDUWdFQW56eDkzODVIZ1N3NXI1N1lOVDNEOW44OUUvUFF0dmJlNWtxQi9SOWZmajRtVC9pbHQvK0N0TldMb2ZGWk1MSHoveHBSRFYwTlRYaHVadHZkMnEvOG9jUElHWDJMTHp3L1I5QTM5Zm44dG9mdnZVYURIM2FpNjZmM0kvZklZbUlhRklSQ0FSSW1Ua1ZVcGszYWt2NjU3cW91M29ZRG1uU01CdE5VSFYyb2JlakM3M3RYVkIzOTQ1bzZ3YVJSQXo1MlFEb3I0RDh6Q1AvVHZRVENJVUlqbzNCaVcvMlFpQVVZT2NycjJMRjk3NWpQeTRVaWJEMi9uc1JrNWtCQVBqK2YvN3A4ajVuZnk4dVp5Z0UrdWR2VGwyK0RGS1pEQUFna2tndzc0YnJzUFBsVjlIWDB6UHErNTNkcnFMbVdPR2dvZEJMSm9OUUpIS2FnMGdURS84bElDS2lTU2wyU2dvRVFpRnFqcDhFMEI4T1MvWWV4dFJGY3lEaWY0UnBBakhxRGVocDYranZEZXpvUWwrdmV0aHJaSEpmeUFQOElWZjJCMEZmZndXa1ByTExVTzNFRlphWUFDK1pEQzFWMWFnOGNoUW1nOEVlREgyVi9yaml3ZnZoRnhTRXRwcGF0TmZWWThmTC80UEZaQUlBeEdabFlzMzk5K0owNlFuMDlhb3ViK0VDQVZKbTUyTGhyZjM3THJaVVZtSFBtMjlqMGEwM0kzbFdMbUt6c2xDdzVRc2MrMm9iOU9xUkJUaXBydy9XL2VnaEFNQ0I5ejhhOUR3ZmYzOEFnRlkxL0o5Skd2LzRuWkdJaUNhdG1MUWt3QWJVRlBlSFExVm5ONG9aRG1tOHM5bWc2VkdoczZrVm5jMnQwSFFQMC9Na0VFQ3VWTUEvT0JEK3dZRlFCQWZDeTF0NmVXcWRSRkxuelFWc050UVhsOEJrTURnY1czekhiZkNTeWZEK0wzOE5pOW1DOVk4K2pEdis4RHNjMnZRSkVuT3lrVHBuTm81Kzlqa092UGZCUlcvaEVaNmNCQUFPOHhwZGtVaWxTSnMvRDlsWHJrVndURFJNZWozMnZ2VU84cmQ4Q1p2Vml2ZCsrUnRrcjEyRGVUZGNoN25YWDRmYzlWZmgxS0VqS051N0R3MG5UanB0YUgrV01qd01WejM4UXdUSFJHUFhxNitqbzc1KzBCcVVZZjNiY1BSMWQxL2dwNlh4aE44VmlZaG9Vb3RKVHdKZ1EwMXhHWUFCNFhEeEhQdStYVVR1WmpGYjBOUFdqczZtTm5RMXQ4S29Od3g2cmxBa2dpSW93QjRDRlVGSy9sbStTTjYrdnNoYXVnVDFwU2RjRHJ2Yy91Si9BYXNOWnBNSlB2NytPTEZuTDViZCtTMWM4Y0I5QUlEeWc0ZHc2dERoVWIrdlFDREF2UzgrRDdQWkJJdkpCSnZOQmtWd01BQ2cyOFhLcHlLeEdERlptVWlkTndjcHMyZkRTK1lOczlHSVkxOStoU01mZndxdDZseHZwYzFxUmNFWFgrTEUzcjNJV1hjbHBxOWVpWXpGQzVHeGVDRU1mVnJVbDVTZ1pPZHUxQllkQjlDL05VWDIyaldZZGUxNmlDVVM3SDd0RFJSdTNYYTJVQVJHUkVDbjBjQ28wOEZpTXNFdktBaXpOMXdEQUdpcHFoNzFaNmZ4aC8rS0VCSFJwSGQyczN1SGNMaUg0WkRjUzYvVm9hdXBGVjNOcmVocDY0UjFrSG1DUXBFSXl0QmdLRU9ENEI4Y0NMblNId0toWnkwS2M2bkpnd0poczFweDlOUE5MbzlIcDZjalkvRWloQ2JFSXlBaUhKcnVIaFR2M0lYeUF3Y1JsWjZHS1lzVzRQWm5ub2JKWUVCbncybFVIRDZDdk0xYmhuMWZtODBHZFdjblF1TGo3RzFXaXdXTlplWFk4K2JiVHVjbno4ckZsVDk4QUFDZzd1eEUzdWJQY1h6N0R1alVndy9sMUtzMTJQL3Uremp5eVdmSVdMUVFtY3VXSUN3eEFURVpHZGp6NWp2d0N3cEM3dFhyTUdYUlFraDlmZERSY0JvN1hub1pUYWNxQmhhS0czLzFjOGo4L095dmNXWmhvcEtkdTlIZDVIcjdEcHBZQkxiaCtxbUppSWdtaWZxVGxhZ3RLYk8vVmdRSFl1cWkyUXlIZE5ubys3Um9xMjlFZTBQVGtITUZ2WDE5RUJnUmlzQ0lNQ2hEZ2lBVVRhNXRJY2FLcTVVMEw1UmZVQkRVblowT2JWYzkvRU1VZlBFbGRHbzE1dDJ3RVMwVlZXZzRjUUx0ZGZWT1EwYjlnb01RazVtQjhLUWtWQncrZ29iU0UvWmpDZGt6NENXVG9mekFRWmZ2TFJBSUFJRUFBb0ZnMENHZVorV3V2d29kOVEyb08xNDhva1dIWEFtTWlvUlk0b1cyMmxwSXBGTGMrdnZmUUsvcFErSFdiVGgxOEpETFlhelRWcTJBTWl3VVFyRVlRcUVRUnAwZWpXWGxxRGxXZUVFMWpNVEQ3NzU1eWU3dDZRUXVsaHhtTUNRaUlvOVNmN0xDdmxvcEFBU0doeUp6NFN5UFc1YWZMaCt6MFlUMjA4MW9xenVOM280dWwrY0lCQUlvZ2dJUUdCbUdvSWhRKzhiaU5MU3hESWFlVENRV3cySWUrUllubHd1RDRhWGpLaGp5UjZSRVJPUlJZcWVrQUlBOUhIYTF0S0VpdnhpcHVkUGNXUlpOTWphckZWMHRiV2l0YTBSblU2dkxuaDJ4bHdTQjRhSDlQWVBob1JCN1NkeFFLUkhHWlNpa3k0L0JrSWlJUEU3c2xCU1lqQ1kwbnVwZk1LR2xwaDdlUGpMRVpxUzR1VEthNkZTZDNXaXJPNDIyaGlhWWpTYW40MEtSQ01GUjRRaUxpNFl5TEpnOTFVUTBiakFZRWhHUlIwcWFOZ1ZHclE3dHAvc1hUYWd0TFlmVVI0YXcrR2czVjBZVGpkbGtRa3ROQTVxcjZxRFR1TmdJWENCQVFHZ3dRdU9pRUJ3VnpqbXRSRFF1OFY4bUlpTHlUQUlCMG1abnc2ZzMyT2Q5bmNvcmdwZE1pb0N3RURjWFJ4T0JUcTFCWTJVdFdtc2JZREU3THhnaVYvb2pOQzRLb2JGUjNGZVFpTVk5QmtPaU00dzZIZkkyYjBGVlhnRjZXMXVkTnJlbDhVa2lsY0kvTEF4SnVUT1JlL1U2ZU1sazdpNkpKaENoU0lqTUJiTlF1SE0vdEdvTmJEWWJUaHpJeDR4bDgrR3JWTGk3UEJxUGJEWjB0WGFncWFJR1hTMXRUb2VsTW0rRXhrVWpMQzZLQzhnUTBZVENZRWdFb0w2NEJOdGVlQW5xanM3aFQ2Wnh4V1F3b0tPK0hoMzE5VGl4Wnk5VzMzTTNZcWRtdWJzc21rREVYaEprTFpxTndwMzdZZFFiWURHYlVienZDTEtYTDREVWh6OW9vSDRXc3htdGRhZlJXRkVMblZyamROdy9KQWhSS1FrSWlnemp2RUVpbXBDNFhRVjV2UHJpRW56MDlEUHVMb1BHME1hZlBZWFlyRXgzbDBFVGpLYTdGMFc3RDlpSEJQb28vSkM5WWdIbmczazRnMDZQeGxQVmFLbXBoOW5rdUhLalVDUkVhR3cwb3BMajJjUHNKdHl1WW5MamRoV1hqcXZ0S3JoYktuazBvMDZIYlMrODVPNHlhSXh0KzgrTE1PcDA3aTZESmhoNWdEK216TXUxOS9ab1ZXcVVIeTF5YzFYa0xrYTlBVldGcFRqNnhVNmNQbFh0RUFxbE1tOGtURTNIbkhVcmtabzdqYUdRaUNZRi9oaVVQRnJlNWkwY1Bqb0pxVHM2a2JkNUMrYmZlTDI3UzZFSkpqQThCTWt6cDZJaS96Z0FvT04wTTA2WFZ5RTZMY25ObGRIbFl0UWIwRkJXaWVicU9sZ3RqbnNQK2djSElqSWxBY0dSNFJBSU9WeDBQSkJJcFZ3VFlKS1NlSHU3dXdTUHcyQklIcTBxcjhEZEpkQWxVcDFmd0dCSUZ5UWlNUmFhN2g0MFY5Y0RBS3FMeXlBUDhJY3lOTmpObGRHbFpESVkwRkJXaGFhcU9sZ3RqaXVNQmthRUlTNGpCWDZCU2pkVlI0UHhEd3REUjMyOXU4dWdTMEFaRnVydUVqd09neUY1dE43V1ZuZVhRSmRJVDZ2emFvRkVJNVdVblFWTmp3cnFyaDdBWnNQSlF3V1l1WElSRjZPWmhFd0dJMDZYVjZHeHN0WkZJQXhGWEVZcUErRTRscFE3azhGd2trck1tZW51RWp3TzV4aVNSK1B3azhuTHBOZTd1d1Nhd0lSQ0lUTG01VUFpOVFMUUh4NU9ITXgzR2xwSUU1ZkZiRUZ0YVRtT2ZMRUREZVZWRHFFd01Ed0UyU3NXSW12aGJJYkNjUzczNm5Yd0N3NXlkeGsweGhUQndjaTkraXAzbCtGeEdBeUppSWhja1BySU1HWHVUT0RNWWpUcXJoNVVGWmE0dVNvYUMrME5UY2pidWd2MUp5b2NOcVlQQ0F2QmpPVUxrTFZvRGdQaEJPRWxrMkgxUFhlN3V3d2FZNnZ1dlJ0ZU1zNHh2TndZREltSWlBYWhEQTFHNHRSMCsrdm02bnEwMUhEWTJrU2w2VkdoYU5jQm5EeFVBSVB1M0tnQ1pXZ3daaXliajZtTDUwQVJGT0RHQ3VsQ3hFN053c2FmUHNtZXcwbkFMemlJVzA2NUVlY1lFaEVSRFNFNkxRbXFyaDUwbkc0R0FGUVVsRUFlb0lTY1d4Uk1HQ2FERWJXbDVmMExDZzNZdmxrbTkwWFNqQXdFUm9TNXNUb2FDN0ZUcy9DdFB6MkR2TTFiVUoxZmdKN1dOazRwbUNBazN0NVFob1VpTVdjbWNxOWVCeThaNTNLN0M0TWhFUkhSTU5KbVRZZTJWdzJ0V2dPYjFZcXl3OGN3YytWQ0NFVWlkNWRHUTdEWmJHaXVxa050U1RuTUpwTzlYU1FXSXpZakJWRXBDUkFLT1hocXN2Q1N5VEQveHV1NUlqWFJCV0l3SkNJaUdvWklMRWJHL0J3VWZMMFhWb3NWV3BVYU5jVmxTSnJCNFU3amxhcXpHeFg1eDlIWHEzWm9ENHVQUnNMVUtmRHlscnFwTWlLaThZbkJrSWlJYUFSOEZINUluSmFCeW1QOUM5QTBWdFFnTUR3VUFlRWhicTZNQnJKYUxLZ3RLY2ZwVTlVTzdYNkJTaVJuWjNGUkdTS2lRVEFZRWhFUmpWQmtjank2bWx2UjFkSU9BQ2cvV29pYzFVdnMyMXFRZTZrNnUxRit0QkE2ZForOVRTS1ZJbkZhT3NMaW91MHJ6QklSa1RNT3JDY2lJaHFGMUZreklQSHFENEpHdlFFVitjZmRYQkZaTFJaVUY1MUE0Yzc5RHFFd05EWUtzOVl1UlZoOERFTWhFZEV3R0F5SmlJaEd3Y3RiaXBUY2FmYlhIWTB0YUtsdGNHTkZuazNWMlkzODdYc2NobzU2ZVV1UnVTQVg2WE95SWZhU3VMRTZJcUtKZzhHUWFLd0pCSmg5N1hva3o1NDE2Q2srQ2dYbVhYOGQwaGZNdjZpM0VrdTlFQlFUamFEb2FBakcrVS9ERTJkbUl6cGppdjIxcjVMemZHamlDbzRLUjNoQ2pQMTExYkZTNkRSYU4xYmtlWWJxSmN4WnN3UkJrZUZ1ckk2SWFPTGhIRU9pTVpZd1l6b1czSHdqZHZ6M2xVSFBtYkYyTmVaY2R5MjIvZWZGQzM4amdRQlhQdlFBa25KbW9xdXBDYS85K0lrUlhUWnQxWW9MZjg4QkxDWVRTbmZ2R2ZINTF6eitZM1EzTmVQVlJ4NkRUS0hBYmMvOEZoMTE5ZGo2N3hlZzdlMGRrNXFJTHFla0dabm9hZXVFdms4TGk5bU04cU9GbUxGMEhvY3NYZ1k2ZFI5T0hNeEhYNi9LM2lhUlNwR2FNeFZCVVF5RVJFUVhnc0dRYUl6TjJYQU5BRUNtVURpRk1JTldpN3JDNDVpK1poV3NGZ3U4dkdVdWc5ckpQZnRnTWhpR2ZKL0Z0OTJDcEp5WjZHMXJSMkJrSkJiZGVqUDJ2dlhPc1BXdCtPNjNSL0ZwQm1mUWFrY1ZEQWZTcVZRNDlzVlhXSERMamJqOUQwL2pzejgvaDViS3FqR3BpK2h5RVluRlNKK1RqY0pkQndDYkRhcU9MalJYMXlNaUtjN2RwVTFxN1ExTk9KVjNIQmF6MmQ0V0dodUZwT3hNKzl4UElpSWFQUVpEb2pHVXZuQUJJbEpUQU1EbEJyczlyYTBJVDBxRXQ2OHZBR0RwWFhlNHZFOTEvckVoZytIOG0yNUF6bFZYb3JHc0hKdWVmZ1pYUFBnRDVGNjlEaWE5SG9jKytuaklHcCs3K1hhWDdRKy8reVlPZi93cERyejN3WkJ0WStYb1o1dlIyZGlJS3g3NEFlU0JnUUFZREduaVVRUUZJQ1l0RVExbC9YOSthNHBQSWlncW5IdmtYUUpXcXhYVlJTZlFWRmxyYnhPSnhVak5uWWFRbUVqM0ZVWkVORWt3R0JLTkVYbGdBSmJkZVFkVTdlMTQ0L0dua0pTYmkrZ3A2ZGorMHN1QXpRWUFDRXRNd0MyLy9SWGFhbXJ4OWsvL0QrRkppVmg4eDIzWStzOS9vN2V0ZmRqM0VJcEVXUDZkdXpCMXhUSzBWbFhqMHovK0JXYVRDVi8rNDk5WS85Z2ptSGZEUnNnVUNuenorcHV3V2l5WCtpUGJ6YnJtNmhHZDV5MzNkVHEzZU1kT0JFU0UyOXU3bTF0UWVlVG9tTmRJZEtuRVphU2l2YUVaK2o0dHpDWXpxZ3BMTVdYdVRIZVhOYW5vKzdRNGVUQWY2dTV6dzg1OS9mMlFNUzhITWorNUd5c2pJcG84R0F5SnhvQllJc0dWRHowQWI3a3ZQdi9yMzJIVTZXSFU2NUMxZkNuMGZYM1krOVk3a0VpbFdIdi9mUUNBcjE5NkdUYXJGVHExR2dIaFliais1ei9CdXovL0pmcDZCcDlySnc4TXhMb2ZQb0RJdEZRMGxKN0E1ci84RlFadC8ySVhacE1Kbi8zcFdWejV3d2N3WTgwcWhNVEZZdXMvbjRlcW84UHBQdk52dXNFKzNQVjhjelpjNDNUTVZkdjV2WWdMYjdscFJGOG5tVUl4N0xsVmVma01oalNoQ0VVaXBPUk1SZkdld3dENmh6cUd4VVVqTUNMVXpaVk5EcDFOTFNnL1VnU3p5V1J2QzArSVJYSjJKb1Fpa1Jzckl5S2FYQmdNaWNiQTh1L2NoYWowTkJ4NDd3TTBsSjZBVUNTQ3FxMGRKVHQzSXlZekF4S3BGTXUvY3hjQ295SnhlTk1uYUsydUFRRDB0TFRpczcvOEZWYytkRC9rZ1lHREJzTXBpeFppNlYxM3dOdlhGOFU3ZG1Mbks2ODU5UWlhVFNacy9zdGZzZWkyVzVCejFaVzQ0MC9QNE5DSEgrSFkxbTB1ZXc5ZmUrUnhoOWQzUHZ0SEhOKytBOGUrL0dyWXR2TU5Oangxb0lmZmZkTysrQXpSWkJNUUZvTFEyQ2kwMVRjQ0FDb0xpcEd6WmlsRVlnYVhDMld6MlZCYlhJYUc4blBEeklVaUVWSm1Ua1ZZZkxRYkt5TWltcHdZREluR3dOSFBOa09uVnVQd3g1OENBS2F0WEk2bGQ5NkJkMzcyQzdUWDFjTnFzYUJvKzllUWVFdHg4TU5ORHRjR1JJU2pxZXlVUFN3T0ZCd2JpMlYzM1dIZjVxSHlhQjdxanBjZ0tUZG4wRnFhS3lweGN1OCtURm0wRUl2dnVBMHoxcTdHa1U4MjQrVGVmVEFiamZienVwcWFuSzdWYVRSTzdhN2FCak5sMFVJWXRWcFU1UmU0UE83ajd3K0pWT28wZjFJZUVJQ29LZWtvUDNCd1JPOUROQjRsemNoQVYwc2J6RVlUOUZvZDZrckxrVGc5dzkxbFRVZ1dzd1ZsaDQraHM2bkYzdWJqSjhlVWVUbnc5ZmR6WTJWRVJKTVhneUhSR09odWJzSGV0OThGQUhqTDVaaDMvVWEwMWRZNWhMMld5aXA4L3R6Zm5hNk5URXRGMm9KNStPSWYvM0pvbjdGbUZaYmU5UzNZckZic2UvczlMTHoxSmlUUHlrWHlyTndSMWZUT3ozNkJCVGZmaU5pc1RLeTgrenNRU2NRbzNMcnRJajdsMENSU0tlYmZ1QkcrU2lVKy9mTnpxQ3M2N25TTzFOY0gwMWF0UlA3bld4emFOdnprQ1FUSFJNTnNOS0lxTDMvTWFqS2JUT2pyVlVNZ0VQVC9FZ29nRUFnSFBEL2JManp2bkRQbkNibnRBSTJjUkNwRjRyUU1uTW9yQWdBMFZ0UWdOQzRLY3FXL215dWJXSXc2UFVyMkg0Vm13SHpDa0poSXBPWk9nMGpNLzdZUUVWMHEvQmVXYUl3dHZmTjJlUHZKc2ZYZi8zSFkwSDB3WnpkNkgzaHVTMFVsVGgwOGpNU2NtZGo3MWp0b3I2dEgrY0ZEbzZwRDFkNk9qMzc3ZTRRbEppQXBOd2VGWDIxM09QN3d1Mjg2WFRQU09ZYXVtQXdHZlB6TW4zRFRyMytCOVkvOENCLzg1bW1YVzFEa3JsK0hrbDI3WU9qVFF1THRqV3NlK3pHQ1k2SlJ1bnNQcWdmcGFieFFtaDRWanUrK3VGNUlvVWdFa1ZnRWtWZzg0SEhBYzhrZzdXSXhKRkl2K3kvK2g5WXpoQ2ZFb0xYdU5IcmJPMkd6MlZDUlg0enM1UXU0dCtFSTlmV29VTEx2Q0F3NnZiMHRMak1WY1JtcGJxeUtpTWd6OEg4cVJHTW9jV1kycGl4YUNBQ29PVmJvTW53TjVvYi8rNm45K2NzUFBneFZlenMyL2U0UDlqWlYrL0NybHJyU1dsM2owSE5wTVpsZ01oanc5bE0vUDNlU0FGajI3VHZSZktvQ1pmc09ESG0vVzMvL0cxZ0dMQUl4VUZkakV6NS85bSs0N2lkUDROb25Ic1ZiVC80TTZzNU8rM0dUd1FBZlB6OHN2dTFXN0gzckhXeDQ2bkdFSnllaDhLdnQyUFhxNi9iVlc4Y1RxOFVDcThVQ2s4RTQvTWxERUFxRmtIaExIY0tpUkNxRjE0RG5aeCtsTWlrWDFaakFVbk9tSW0vYkh0aXNWcWk3ZXRCYTM0aXdPTTZKRzA1WGN4dE9IaXF3NzA4b0VBcVFsanNEb1hGUmJxNk1pTWd6TUJnU2pSSC8wQkNzdWY5ZWg3WjNmLzdMWWErYmRlMTZKT1hNZERpM3I2Zkg0WnprMmJNUUVoc3o2cHJhNnh1Y1Z2Zzh2T2tUSE43MGlVTmI5aFZyRUp1VmllWlRGY1BPSi96bm5kOGQ4bmhENlFsODg4WmI4RkVvb09ucUF0QS94QTRBTkoxZGFLNm9STmF5SllqSnlvQi9hQ2dPZmJqSmFkN2xXQkZMeFBBUERvVE5ab1BOYXUxL3RObGdzOW9HUEhmVmJyVS9IeXRXcXhVR3JRNEdyVzVFNTB1a1hwRDZ5T0R0STNONFBQdUwrK1NOWHpJL09XTFNFbEYvc2hJQVVGTmNodUNvQ0M1RU00U215bHBVRnBiYWZ6Z2s5cElnYy80cytJY0V1cmt5SWlMUHdXQklOQWE4ZlgyeC90RkhJUFh4UVU5cks1UmhZUUQ2RjRMeFVTaXc4cDd2b2E3b09JcTJmZTEwclU2bHNwODdtSlRadVVoZnVHRFVkWlh0Mis4UURJZnJ3Wnh6M2JXWWM5MjFJNzcvMW44OWo1Tjc5enUxbjUzTEtCU0pNRzNGTXN6ZHVNRitiTStiYnlNK2V6cjhRME54NFAwUG5VTHFXSklyL1RGOTJmd0x2NEhOQm92RkNvdlpESXZaY3VheC83bDF3SE9YanlZVFRFWVRUQVlqVEFZRExPYlI3U3ZaZjUzUllaN1ZRRUtoMEI0U3ZYMWs4SmI3d01kUERoK0ZITjV5WHdpRndndi8zSFRSWXRLVDBWTFRBS1BlQUtOT2o5UGxWWWpMNUhCSVY2cVBuOFRwQVN1UHl1Uyt5Rm8wR3pLNXJ4dXJJaUx5UEF5R1JHTmd6ZjMzSWpnMkJnZmUveERLc0RCN01BVDZoMDhHUlVVaWZ2bzB0RmJYdUp4M04xSWoyUmJpTEZjaGNNZkwvM040N1NXVFljRk5OOEJrTU9EQWV4L0FhclU2WFpPY200TzQ2ZE5RdW5zUFdxb2NhMit1Y1AxWkJBSUIwaGN1d056ck4wQVpGZ1pOZDdmOW1FNnR4dFovL1FjYm5ud01XY3VXb0hUM0hudlA0cmdqRUp5Wk0zanhQVDFuaDZPYURFWVlEVWFZendSRzQ1bTJzd0hTWkREQW9OVzcvTDF3dUovVkNwMm1EenBObjR1eUJmRDI5WUdQUWc0ZlB6bGtaeDU5RkhLSUpaS0wvaXcwUEpGWWpQaXNOSnpLNjErRXFhRzhDdUdKc1pES3ZOMWMyVGhpczZIeVdDbWFxbXJ0VGY3QmdjaFlrQXVKbDVmNzZpSWk4bEFNaGtSam9LSGtCTFM5dlRpODZST3N1ZThlaDJNbWd3RmYvdk41M1BTci84TVZELzRBYno3eFU1ajAra0h1ZEdrZDM3N2ozQXVCQU90Ly9DTUlSU0pzZitFbFZCeDIzbFErTERFQmkyKy9GZTExOWRqeDMxZnNjMzhHSXhBSWtEcHZMdVp1M0lEQXFFaG9WU3A4OC9wYk9MNzlheno0eHJsUVdsZDBISHZlZUJ0THZuVWJidnJWei9IeE0zOUNWK1BJdHNTWXFJUWlrYjJIYnlSTUJnUDBXajBNZlZvWXREcm96d3hEN1grdWQ5cnlZeUNieldZUGpaMW9kVGptNVMyMWgwUmZwVC84QXZ6aDQrL0hIc1pMSUN3K0JrMlZ0ZEQwcUdDMVdGQmJYSWEwMlRQY1hkYTQwTDh3ejNHMDFEVFkyMEtpSTVBMko1dC9Gb21JM0lUQmtHZ01ITi8rTlN3dU5wRS9xNld5Q3ZtZmY0RloxMXlONmF0WEl1K3p6eTlqZGE3RlpFeEJSR29LQUdERmQ3K054SndjMUJRY1EyM1JjUmgxT3NSTm40WjFEejBBazE2UHo1LzkyNUNoVUNnU0lXMytYTXplY0EwQ0l5Tmg2TlBpd0hzZm9PQ0xyWU1HbUlJdnZvVFUxd2R6TjI3QXpiLytKYmEvK0Y5VUhENXlTVDdyUk5TL0dJMFVmZ0d1dHpxd1dpd3c2UFRROStsZzBHcWhVL2RCcTlaQXE5WkFyOUVPT2ovU3FEZkFxRGVncC8zY29rQUNvUUMrL2dySXp3UkZlWUEvZlAwVkVJcjRIL1NMSVJBSWtEZzlFOGUvNlY4WnQ3WHVOQ0pURWdiOVBmVVVOcXNONVVjTDBWYmZhRzhMaTR0RzZxenBFSEQxVmlJaXQyRXdKQm9ENWtGVzZSem8wSWViME4zU2d0TGRleTVEUmNOcktEMkJGKys1SDVGcHFVakt6VUhTckJ4a0xGNElxOFdDOXRvNmhDVW1RTlBUZzAxUFA0T2UxdFpCN3lNUENNQk52LzQvS0VKQ1lEYVprUC81Rmh6NStEUG8rNXlIT0o3djRBY2ZRYS9SWU1rZHQrR3FoeDlDK1lHRDJQdld1dzRybVpKclFwRUlNcm12eTNsWU5xc1ZPbzBXV3JVR09yVUdXcFhHSGhvdEp1ZUFiN1Bhb09udWhhYTdGeTFuRnJBVkNBVHdVZmhCSHRBZkZ2MENsWkFyL2JtMzR5Z3BRNE1RRkJsdTM2aTl1ckQwNHVhOVRuQTJxeFVuRHhXZ28vSGN4dlVSU1hGSXljN2lsaDVFUkc3R1lFaDBtWmhOSnBUdStzYmRaVGl3Mld4b0xDdEgwNmtLVk9VWFlNRk5OeUFxUFExaFNZa0Era1BmRlEvOEFGWDVCYWpPTDNEWTl1SXNUWGMzMUIyZGFDd3J4LzUzUDNBWjZvYmFldUhZbDEraHMrRTAxajV3SDlMbXo0T1hUSVpQL3ZEbnNmdVFIa2dnRlBiUEwxVEluWTRaOVFab1ZXcjA5YXI3dzJCUEwvcFVHcWV0UW13MkcvcDZWZWpyVmFHMXRuKzRuMUFrZ2lJb0FQNGhnZkFQRG9JaVNNbHROVVlnY2ZvVWRMVzB3bWExb2JlakN4Mk5MUWlPQ25kM1daZWQxV0xCaVlQNTZHcHVzN2RGcHlZaWNYcUdHNnNpSXFLekdBeUpMak8vb0tEK1JVYjBlb2drWW9URXhjRnNITmtlZWFQWkYzRXczbkk1L0lLRG9Bd0xSWEJzTE1JU0V4Q1ZuZ1l2bVF3bWd3R2x1NzVCL2hkZlFpeVJJRzMrUEtUTjc1OHpPSGZqQm1pNnVsQ1ZWNERLSTBkUlgxSnF2K2VIdi8wOXJBT0cwZ3FFUXZnRkJrS3JWc0ZxdGlCOVlYOFB5V0E5cS9VbHBYajkwU2N4Ny9ycmNPZ1NybEpLL1hNTXZieWxVSVlHMjl1c0ZndjZldFZRZC9laXI2ZTMvN0ZYRGR0NUMrQllMUmIwdEhXZ3A2MERRUDhRVkw4QUpmeURBK0VmRWdoRlVDREVYbHpjNW53eXVTK2lraE53K2xRMUFLQzJwQnhCa1dFZU5XelNhcldpZEg4ZXVsdlA3Y2NhbTVHQytNdzBOMVpGUkVRRE1SZ1NYV1pMNzd3ZHliTm5PYlJWSHMwYjBiVjczbnhueE8reitQWmJuTnFFSWhHKzgvZG5JZlh4c2JmMXRMYmkxS0hEcUMwc1FrMWhFY3dETm5KdnJhN0JucmZlUVZSYUt0SVhMa0RxM05tWXZub2xUSHE5UXpDMG5qKy8wbWJEbmMvK0VlTHpWaFpzTENzZnRGNjlSdE8veVQxZGRrS1JDSDZCU3ZnRkt1MXROcXNWZlNvTk5OMjlVSGYzUU5YUmhiNWV0Y04xTnFzTlIxV0lKQUFBSUFCSlJFRlVxczV1cURxNzBYQm11d0ZmZndXVW9VRUlqQWlGZjNBUTV5bWVFVHNsQmMzVjliQ1l6ZENxMU9nNDNZeVFtRWgzbDNWWjJHdzJsQjArNWhBS0U2YW1JeVk5MlkxVkVSSFIrUmdNaWNaWVcwMHRwTDQrZ3g0djJmVU5lbHJiSUJBS0lSQUFxdllPbE96Y1BlUTltOG9yQUFENW4yOFpjUjJCVVJGb1B1VzRONkxWWXNHZU45K0dXQ0pCVjJNVDJ1cnFvRmRyaHI3Um1lR21qV1hsMlBXLzF4QS9mWnBES0hSOWlRMTF4U1VJakl5RVFDQ0EyV2pFNlJNbnNlL2Q5MGRjUDdtWFFDaUVYS21BWEtsQWVFSU1BTUJrTkVMVjBZM2U5azcwZG5SQjA5M3J0TWpOMmVHbmpSVTFFSXBFVUlZR0l6QWlGSUhoSWZBZTR1L0ZaQ2Yya2lBNk5SRjFKLzZmdmZ1T2I3Tzg5Z0QrZTdYbFBXVExlKzhaajlnbXpnN1pnNlNCRUNCQXVaVFIwdEpTQ29WYjJ0djJsbHVnN0ZKYVZzTXFFQ0NCRUpLUXZSTW5YdkhlanZlMnZLMHQzVDlrdjRraUQzbks0M3cvSHo3MnU0L3NrT2pvZVo1elNnRUFWUVdsa0hpNXo0dFJ3N0xNWExUVk5iTGIvakhoOEE0TnRHQkVoQkJDaHNMb2h5dGRSOGc4TUphK2dHVDJtWXlwdDJSNFdvMEczZTJHMGNTdTFuWjB5enFnMHc3ZmY5SEsxZ1pPN3E1d2RIT0Z2WXZUdkd0TG9GR3JjZVhnQ1dnR0NnQ0ZKaTJBMU5mTHdsRk5yY3FjUW5ZS0xRQjRod1hCUHpyTWdoRVJRZ2dCQUdhSVR5WnB4SkFRUXNpNGNIazhPRW9sY0pRYTFpdnFkRHIwdEhkQTF0UUtXVk1MK2pxN2pjNGZySXhhVjFvSkxvOExSNmtMWEx3OTRPVHVDaTV2N3Y5enhPUHo0UlVTaUtvQ3c1VHFtc0pTdVBwNHp0bFJ3NXFpTXFPazBEM0FoNUpDUWdpWndlYit2OFNFRUVLbUJZZkRnYjJMTSt4ZG5PRWZIUWFWWEFGWmN5czZHbHZRMGR6S2pwUUJnRmFqUlZ0OUU5cnFtOERoY3VEa0xvV0xsenVjM0tYZzh1WnVwVlBQWUgvVWxWVkNvMUpEM3R1UDV1bzZ1UGw1V3pxc1NkZFFYb1dxL090cmlsMjhQUkFVSDIzQmlBZ2hoSXlHRWtOQ0NDRlRRaUFXd2MzUEcyNSszdERyRFlWcU9wcGFJR3RxUlc5SEYzdWVUcXREVzEwajJ1b2F3ZUZ5NGV6dXlvNGt6clYyR0Z3K0Q5NmhnYmlXVnd3QXFDa3NnOVRIYTA3MWgyeXJhMFI1ZGo2NzdlVG1nckNrQlhOMlpKUVFRdVlLU2d3SklZUk1PWVpoREcwdEpFN3dpd3FEc2wrT3R2b210Tlkyb0x1OWd6MVBwOVdpdGE0UnJZTkpvb2NVVWo5dk9Fb2xjeWF4OEFqeVExMXBKZFJLRlJSOS9XaXFxb1Y3Z0krbHc1b1V2UjFkS0w1eWxkMjJjM1pFK0MySllPYlplbEppR1NxNUhCa0hEcUlpSXd0ZHpjMVFLNVdXRG9tWWdTOFV3bDRxUldCaVBCSTNiNFJBTExaMFNQTVdGWjhoOHhvVm41bmJxUGpNN0RCY2tuZ2pvWlVZVWo4dnVQbDV6NG5xcG5VbEZhak1MUUpnNkhPWXVHNzVyRTk4VlhJRnNrNmNoMHF1QUFDSWJhMFJ0M0l4OWJZazA2SW1MeDlIMzNrUFBXM3RsZzZGVElDdHhCbHJIbmtJUHRGUmxnNWx6aHVxK0F4OWhFY0lJY1NpaEZaaWVBYjdZOEhLVkNSdlhJWEFCWkd3YzNZME9rZlpMMGROWVJtdUhEcUp2TE5wYUsxdEdMRUM2a3puSHVqTEprenkzajYwTnpSYk9LS0owV20xS0xpUXppYUZQRDRmVWFsSmxCU1NhVkdUbDQrOXo3OUFTZUVjME5QV2pyM1B2ekJxV3l3eU5TZ3hKSVFRTW1QY21DUW1iVndGMzhnUWlLeU1weFYxTkxlaEtDMExhZDhmUTBWMlB2cTZlaXdVN2ZoeGVUeDRCUHF4MjdYRjVjT2ZQQXVVcE9lZ1oyRGRLTU13Q0w4bEFXSmJhd3RIUmVZRGxWeU9vKys4Witrd3lDUTcrcTkzb1pMTExSM0d2RU9KSVNHRWtCbEpaQ1dHYjBRSWtqYXNSUFRTWkxoNGV4aXRWZE9vMUtndnIwTG0wVFBJTzVzR1dXTUxNSXRXUjNnRStiRzlISHRrbmVocWsxazRvdkdwTGl4RmEyMER1eDBZRjhXMk1DRmtxbVVjT0VnamhYTlFUMXM3TWc0Y3RIUVk4dzRsaG9RUVFtWTJob0dqMUFYaEtmRkkyWHdyQWhkRXd0cmUxdWlVanVZMjVKKy9nb3dqWjlCWVdRMmRWbXVoWU0wbkVBa2h2YUZWUlcxeGhRV2pHWisyK2laVUY1U3kyeDVCZnZBSTlMVmdSR1MrcWNqSXNuUUlaSXBVWnRMdmRycFJZa2ptTmI1UWFPa1F5QlRoaTBTV0RvRk1BYjVBQU05Z2Z5U3NXWWE0VllzaDlmTTJHa1hzNytsRldXWWUwcjQvanFyOFluYk4yMHpsRlJyQWZpOXJiRVovOSt5WkZxdm82MGRwK3ZVS3BJNVNDUUlYUkZvd0lqSWZkVFhQN3ZXNVpIaWR6UzJXRG1IZW9jU1F6R3YyVXFtbFF5QlR4RUhxYXVrUXlCU3pkWEpBNk1KWUpHOWNCZCtJRVBDRkF2YVlScVZHVFZFNUxoODZnWkwwSE1oNyt5d1k2ZkRFTnRhUWVMcXgyN1VsbFJhTXhueDZuUTVGYVZuUXFEVUFBSkcxRmNKVEVtWjlaVlV5KzFCTGlybExyWmpaSCt6TlJaUVlrbmt0TURIZTBpR1FLUktRUUwvYitVSWdFc0kzTWdUSkcyOUZTR0lNck95dVR6UFY2L1JvcnFwRnhnK25CeExFZmd0R09qVHZzQ0QyKzVhYU9xZ1VNLytOYm1WdUVYcGtuUUFBaHNNZ1BDV2VLcEFTUXNnc1I0a2htZGNTTjIrRXJjVFowbUdRU1dZbmtTQng4eVpMaDBHbUdZZkxnWnUvRHhMWExrUDAwbVE0dWJtd3gvVDZ3UVR4RkVwbldJSm82K1FBZTRrVEFFTWkyMVJaWStHSVJ0WlczNFQ2c212c2RrQk1CR3lkSEN3WUVTR0VrTWxBaVNHWjF3UmlNZFk4OHBDbHd5Q1RiUFdqRDBFZ3BqV0c4NW1qMUFWUlM1SVJmK3NTT0h0Y256S3UxK3ZSTkpnZ1p1UkEwVGN6RWtTUElELzIrOGJLYXVobmFIWFZtOWNWU2p6ZDRCbnNiOEdJQ0NHRVRCWktETW04NXhNZGhlMi9lNFpHRHVjQVc0a3p0ai8zTEh5aXFBQUdNYkJ4dEVkazZzS2hFOFJydFVnL2ZBb1ZWd3VnVWFrdEdLVWh3UktJRE1Xd2xITEZqR3g0cjlmclRkWVZoaXlNdFhCVWhCQkNKZ3ZQMGdFUU1oUDRSRWZodnIrOWdJd0RCMUdabVlYTzVoWmE5RHhMOEVVaU9FaGRFWkFRajhUTkd5RVFpMGUvaU13N2d3bGliMGNYcWdwS0lXczBKRjU2dlI3MVpkZlFYRjBIMzRnUWVBVDZnZUZNZndFVmhzT0JXNEFQYWdyTEFBQU41VlZHUldsbWd0cmljdE4xaFh4YVYwZ0lJWE1GbzUrcDgxVUlJWVNRS2RMVDBZV3F2R0owTkxjYTdSZmJXaU13TmdKTzd0TmZzVmdwVitES3dSUHNOTkxFZGN0aFpXc3o3WEVNcGErekcxa256a0d2TThRV0VCTU9yOUJBQzBkRkNQRGF6bDJXRG9GTW9TZSsrTlRTSWN4WnpCQmxwR2txS1NHRWtIbkgxdEVlMFV1VEViVTR5U2o1a3ZmMElmOThPdkxPcHFHdmEzcDdDZ3JGSWpqZE1OMjFzYUo2V3A4L0hMMU9oK0wwcTJ4U2FPZnNDTStRZ0ZHdUlvUVFNdHRRWWtnSUlXVGVjbkozUmNLYVpRaUtpd0pmY0wwUFlrZHpHN0tPbmNXMTNDTG90TnBwaThjajBKZjl2cm1xRmxyTjlEMTdPTlZGWmVqcjdBWUFjTGhjaENZdG9INkZoQkF5QjFGaVNBZ2haRjVqT0F3OGd2eXdjUDBLZUlVRXNHc005WG85YWtzcWtIbjBERHBiMnFZbEZrZFhDY1EyMWdBQWpWcUR0cnFHYVhudWNIbzZ1bEJiVk01dSswZUhzZkVSUWdpWld5Z3hKSVFRUWdEd0JId0V4RVlnY2UxeU9FcXY5MENVOS9Zajkwd2FTdE56cHI1NktjUEFQY0NIM1d5dXFwdmE1NDFBcjlPaDVNcFZkczJqZzRzelBHOW9xMEhJWEdYbjRnS2h0ZFdJNS9DRUFrZ0RabGFybHJVL2ZRUmhxWXVNOXRrNk8yUGpMMzh4cGxoalZxK0NzNWZYWklkSFpnR3FTa29JSVlUY1FHeGpqZWlseVdpcHJrZkYxUUtvVlNvQVFGTlZMZG9iV3hBVUZ3a1hiNDhwZTc2cnJ4Y3E4NG9CdlI2ZHJlMVE5UFZETk1xYjFLbFFWM29OL2QyR2RaWmNIcy9RbW9LbWtKSjU0TUcvdjRiTDMrekh4VDFmRFh2T3JUOTVFRUVMRS9EaEUwK2h0Nk5qMlBNNFhDNnNIUnpBY0RqZ2NEbmdjTGpnOExqZzhuaUcvL2g4OEFRQzhBUUM4SVVDOElVaThNVWlDTVJpaUt5dElMUzJSa054S1hLT0hUZTZyNDJqSThUMmRtaXR1cjRXT1dMWkVpajcrMUY4NGVMMWZVc1hJK1NXWk9TZlBHWDI2MS8xNEFNNHRmc2p0TmRaN29NcFlobVVHQkpDQ0NGRGNQWDFoS09iQ3lweUN0QlNYUThBVUN1VktFckxRbnRETTRMaW82YWtYWU5BSklTVG13dGtqUzBBd0xiU21FNktmam1xQzB2WmJiK29VSXNrcDRUTUJEeWhBRnllOFZ2bXJFT0hFYm9vQlFtYk55SnQ3ejZUYTVSOS9RQUFnVmlNbjd6MXVsa2ZxbWpVYW1nVVNxaVZTcWdVQ21pVWh1K3RIUjFNem8zZnVCNEptemFNV0pXVllSaEVMRitLbnJaMjFPUVhqUHI4R3lWdTNvU0laVXZaN1lxTVRGemU5KzJvVlVKTExxWGgwQnR2amVsWlpPYWd4SkFRUWdnWkJsOG9RRmhTSEtRK1hpakx6SVdpWHc0QWFLbXBSMWViREdISmNiQ1hPRTM2YzZXK1hteGkyR0tCeExEaWFnRmJkTWZHd1E0ZU5JV1V6R05ySG4wWW9iZWtESGtzZnNNNnhHOVlaN0ovTUdGVDlQWmk3L012UUsvWHc5SGREYzJWMTZCUnE2RlZxNkZWYTJEbklvR0xydzl5anAyQVhxY3p1a2ZTMWkwb09uOEJQVzN0NDRvN09Ea0pEbElwNm90TEVMZCs3WkRuOUhmM29QajhCWlA5MVhsNXFMcWF5MjUzdHhwYSt4U2RPdyt2aUhCODg5ZVgyRXJGQU9BVEU0VVZQNzRQZFFXRjQ0cVZ6QXlVR0JKQ0NDR2pjSFJ6UWNMYVphak1MV0xiU0NqNzVjZzVmUWsrWVVId2pRaGhpOVpNQm1jUE4vRDRmR2pVYXNoNys5SFZKcHVTQkhRb3NzWVd0TmMzc2R0QjhkRlVoWlRNZVJJZmIzaUZoN0hiYmdIK1dMQjJOUUFnNitCaGxGeThCQzZQQjJjdkw3UlVWWmxjN3lDVlFxL1RvNnUxeGVSWVRYNEJvbGV0d0txZi9CZE9mTEFidWNkT3NNZFN0bTlENVBLbHFDOHBOWm9XS3ZIeHhxSTc3NERReWdyblB2dGk3QytJWVpDMGRRc0F3RE1zRko1aG9VT2UxbHBkZzZxY0hIQzVYS1A5WGMwdGFDZ3BNZHBuN1dDUHk5L3NSK2lpVytBVkhzNU9ieFdJeFloYnZ4WXQxNnFRZC9MMDJHTWxNd1lsaG9RUVFvZ1p1RHdlZ3VPajRlVG1ndEwwWE1QYVE3MGVOVVZsNkdodVJWaHkzS1JWN09Sd09YRHg4V0NUME9hcXVtbEpESFZhTGNxejg5bHROMzhmMkRrN1R2bHpDYkUwci9Bd3JIamdmbmJiTnpZR3ZyRXhBSUMvMy9zQW1zb3JzT3krWFloZXRRSjcvdkFudEZiWHNPY3lIQTUyL3ZsL0lQSDJ4a2RQUG8zdU50TXF4aVVYMDVDMDdUWXMzWFUzcXJKejJITXVmYlVYWVlzWFllbXV1N0gzTDM5bHoxOXl6MTFROXZjai9idnZ4L1Y2SXBjdGdZdWZMeTUrK1RVdTcvdDJ4SFB2ZS9rRmsySXpxVHQzSUhYbkRwTnpYOXU1QzFrSEQyUHB2WGVqcWJJUzdYVjEyUEtiSnlDMnRjWCtGMTh4R2ZVa3N3c2xob1FRUXNnWU9IdTRJV0d0STBxdVhFVkhzMkY2Vlkrc0Uxbkh6eUVzS1E3T056U3Bud2czUDI4Mk1XeXRhMEJRWENRNE4zMnFQOWxxaXl1Z0dGZ2J4UlB3NFI4ZE5zb1ZoTXdOdWNkUG91RE1PUURBeno5OEh4bmZmWSswZ1lSS296WlVJNzY4OXhzRUp5L0VwbC8vRXY5NTVuZFF5UlVBZ01UTkcrRVdGSWhUSDM0OFpGSUlBQ3E1SENmZTM0MXR6enlGb0tTRnlEcDBHQURRMjlHQmd0Tm40UmtXQXFHMUZaUjkvZkNQV3dDLzJCaWMvdkFUS0hwN3gveGFSRFkyU04xNUozcmEycEY1OEJDc0hleXg0b0g3Y2U0L1g2Q3J4WFJFODR2Zi94RU1od08zb0NBMFYxUUNEUERvTzIvajNHZGZvT3BxRHBSOS9WQ3JsT3o1Ri9aOEJXbGdBTGIvN2hsMHQ3YkIzdFVWMzc3ME1tUU5sbTJ2UXlhT0VrTkNDQ0ZrakFRaUlhS1hKS0crdkFxVnVVWFE2M1RRcWpVb3VKQU8zNGdRK0VZRVQ3aUNwNjJUQThTMk5wRDM5RUtyMWtEVzFBcUpwOXNrdlFKVEtya0N0U1VWN0xaL2REajRRc0dVUFkrUW1VU24xYkxyYWdGQXE5VkNyVkJBYUdVRnNhMHR1Ly9jWjEvQTJjc0xQTDRBWEI0ZmpoN3VXTFRqZGhTZnY0Q1NDNWZZY3hXOXZkRHI5U2JyRC9OUG5RWmd2TCt2b3dNRnA4OGhjcURZUzl6NnRkQ3ExZUR3ZUViblpSMzZ3YXpYc3VvbkQ4RGF3Ujc3WDNvRkdxVUswb0FBZUVkRjRwNi8vZ1ZIL3ZrT0tqSXlqYzVYeVJYd2pvekExcWVmeElrUGRxUHd6RGt3SEE2MGFqVVczM1VuWEh4OWNmcWpUMUNlbmdIQTBPUDFXdlpWZUVkR3dNWFhCK1ZYMHRGeXJjcXMyTWpNUm9raElZUVFNaDRNQTg5Z2Y5aTdPS0h3WWlZNzBsWmRXSXFlams2RUpjV0JKNWhZMVZKWGJ3KzJPbWhyYmNPVUpvWlZCYVhzRzJOcmV6dTQrWHRQMmJQSS9LWFg2YURUNmFEWDZRZSs2cURYNnczOU12V0FIbnBBcjRlaGZlYkFWNzBlaGswOTIxZHo4UHlwdHYyNVo0ZnNBWmk4N1RhajdiREZxUWhibk1wdTcvN1ZrK2hzYXNheSs0YXZHanFhcGJ2dU10bzJOekZzTEMySHZLY0hsVm5aQUlENm9tSjg5dXh6MlB6a0U5ank1Szl3OGF1OVJ0TkxQY05DY2R0VHYwWjFiaDRLVHAwQnc3bmU1dnpJdjk3RmhwLy9ET3NlZXhSZi91a3ZjUEh4UWNMbURYRDI4a0pwMm1YMHlqb1F2MkVkZmhJZWpwempKMUI0NWh3Nm01cE1ZaUt6QXlXR2hCQkN5QVRZT05najd0YkZLRTdMUWtlellScVpyTEVGMlNmT0lXTFJRbGpiMjQ1eWgrRzVlTHV6aWFHc3NSazZyWFpLcHBQMmQvZWdxYXFXM1E2SURhZUNNL09JVHF1RlJxMFpxSmFwZ1U2cmhWYWpoVmFyaFU2akdmaHF1aytyR2RpdjFVQ25OVTcyakw5ZTN6K2JpR3hza0gzNEI3YjF4Q0NodFRXczdPM1EwZEE0N0xVMzlqYnNhR2pFaDc5K2F0eHgvUGpWdjhIUnc5M3M4d2VucWQ2b3E2VVZlLzd3SjJ6ODFTK3dhTWZ0ME90MHVQTHRkd0NBNUI5dGhheStBUWZmZUF0NnZSNDMvcCt2Nk9uRk55KytESHNYRjRTbTNvSkZPMjVIcjZ3REI5LzRPMG92WFFZQVZPZmtZdVdEUDBieXR0dVF2TzAybEY5Sng0RlgzeGozNnlXV1E0a2hJWVFRTWtGOGdRQlJTNUp4TGE4WWRRUFRNZVc5L2JoNjhnSWlGaVhDVVNvWjEzMnQ3R3hoWldlTC91NGVhRFZheUJwYklQRXkvdzJpdVNweml6QXdSQU5IcVFzY3BTNlQvZ3d5dGJScURkUXFGZFJLRmRSS0pkUktGWnZzYVZTR2hFK2pWdCtRQUY3Ly9zYTJBL09kalpPaHlGUDB5dVZZdUdVVDB2WitnOHZuakl1M0xOMTFOeEkycnNkLy92djNGcHRDbVgvcU5Pb0tpOFowalZxcHhQNi92WXE0ZFd1UWQrSjZ3L3RqNzc0UGpWSmxtRG83MEsvMDdRY2ZCZ0IyVzk3YmcveVRwOEhsOFpCNy9BVFVTaVY3ckxHOEhKOC85MGNFTFV4RTNQcTE3SlJUTXZ0UVlrZ0lJWVJNQW9aaEVCQVREbHRIZTVTazV3eU11bWlRZis0eVFoY3VnS3V2NTdqdTYrTHRqdXFDSGdCQVMyM0RwQ2VHblMzdGJNOUVBQWlJQ1ovVSs1UHgwZWwwVUNtVVVNa1ZocThEamM4MVNoVlVTaFUwS3NOWDljQi9zMlUwam1FWU1Cd09PQndPT0Z3T3UyMFlvR1lBaG1HL1p4Z1l0c0VNSEdMWWV4ajJUNTZ3eGFtSTM3Q09uVGJLTUF6eVRwNUNWM01MWFB4ODJmTkUxdFpZc0hZMUdzcktvZGZyalk3ZGFMRDFSRk41QmJvR2VnQ08xaHorWm1xbEVtL2QveUJhcXF1aDdEY2V0WlRWTjBEWjF3ZHJCM3QyMzd1UFBnWUFSdnVHVW5MeGtsRjduUnY3SlA3c2czZEhqU3Y1UjF1SDNQL2F6bDNJTzNHU1podk1Zb3grY0xJMklZUVFNa0VhcFJ3MWw0K2d0U3diOG81V2FOWEswUzhpWkpiaThvVVFPN3JBSlRnT1BzbHJ3Uk9LUjc5SXI0ZFNvWVN5WHc2VlhBSGxqY21mWEFHVlFnR1ZYR2xvaHpKTk9Gd3VlSHdldUh3K2VEd3VPRHdldUR3dU9Gd3V1RHd1dU55QmZWd3VPT3kyNGF2aFBCNDRYRU95TjVqME1Sem0ralozNE90QVFqZVpCaHZKVDlUeSsrOUYrSkpVbEY2NmpKalZxM0Q1bS8yNHVPY3JQUERHSzNDUWpyM1M4RkJ4eGF4ZUJZK1FFSVF2U1VYTzBXTm9xNjBiOGxwckJ3ZWsvR2dyWkEyTitPakpwNGQ5eGxnVHpSdGxIejZDMHg5OU11UTkwNzg3Z0d3ejF6TUNRT3phTlVqZWR0dWsvUzV1am9kTURXYUlESjVHREFraGhFd0tXVlVoaWc3dWhxSmJadWxRQ0prV1dyVVN2UzExNkcycFEyUGVCWVJ2ZkFDT3Z1RlE5c3VoN0pkRDBTZUhvcitmL1Y3WjN3OUZ2MkpLUnZlNFBDNzRRaUg0QWo3NFFnRjRRZ0g0QWdHNGZCNTRmRDU0QTErNWZENTRndXZiUEQ3UHFOaklmSlZ4NENETy9lZHphRFVheEt4ZXhlN2YvOUlyNFBJTlJhUkNVcEtSdEhVTHpuejhIOVFXRnJMbk9FaWwyUFRFNDhnNWVoeDVKMCtaM0h0UTdyRVRLRHg5Rm01QmdmQ09qTVQ1ejcrRVNpNDNPa2RvWllYdHp6MExqVXFOUTIrK05XcmMxN0t2b3VEMFdYWjcweE9Qb3lJOUUwWG5Md0FBUWhmZGd1RGtoZmordFRlTnpoa0psOGNEWHlRYTlkbURlSHhLSitZSytrMFNRZ2laTUZsVkliSS9mOFhTWVJCaU1ZcHVHYkkvZndWY3p5WGdpTWUzcHZSR0RNTkFJQkpDSUJaQklCSkJJQktDTHhTWS9pY3dmSjNxSHBkelhhOXM2QSswWlBXRzNudzJUazZJV2IwSzFibDVKc1ZkRWphdWgxYXRSdnIrQStocGJ4L3FOaXlOV28zdlgzc1RkLzNsajlqNjlKUDQ1c1dYb1ZZWStpSGFPRHJpdHFlZmhNVEhHL3RmZWdXdDFUV2p4dDNaMUl5eXkxZU1ZMjVzWVBjTlRuVzkrWnlSeEc5WWovZ042ODArbjh3ZGxCZ1NRZ2laRUkxU2pxS0R1eTBkQmlFemdxNDVBNHpQS2pDYzRWdVZDRVJDQ0szRUVJcEZBNG5mOVFSUU9QQTlYOENmOUdtWFpQeENVcEloRUluZzZPR081RzIzSWYvVWFmUjFkaUZzY1NyQ2x5ekc1WDNmanBvVURtcXJxY0hCMS8rT3pVLytDbmY4NFhmNC90VTM0T1RwZ1RVL2ZRUUNzUWpmdnZRS3FuTnlwL2dWRGUvU1YzdlppcVhtU055OEVhazdkMHhoUkdTNlVHSklDQ0ZrUW1vdUg2SHBvNFFNMEd2azRQUld3UzRnR1VKck1VUldWaEJhaVNHeUZrTmtKWWJRU2t5amU3TlExcUhES0UxTHc0SzFheEMvYVFOU2J2OFJxblB6NEJjYmc5cUNRcVR0L1daTTk2dk15c1ozTDcrR1RiOTZIUGUvOGhKNFFnRTZHcHV3Ny85ZVFGdE43ZWczbUVLMzNMRWR0OXl4M2FJeEVNdWd4SkFRUXNpRXRKWmxXem9FUW1ZVUFib1F1MktScGNNZ2s2eFgxb0h6bis5Qlkya1oxdjM4Wi9DUFd3REEwTzh3T0RrSnBXbVh6Vm8vS3JLMVFVQjhITUpTRjRFcjRMTlZQTGw4SGdJVDRxRlZxOUhSYUxrbThabmZIOExWSThmTVBqOTI5U29rYnRrMGhSR1I2VUtKSVNHRWtBbVJkN1JhT2dSQ1poUjVaOHZvSjVFWmhTOFNRYS9Wd3NIZERRQ2cxMnJaWXp5QkFPN0JRZkNKamtKSVNqSWMzS1JROVBUaXhBZTdvVkVxa2JobE16WTgvaGdXMzdVREdRY09vZUQwR1dodXFDcHI0K2dJYVZBQVBJS0Q0UjBaQWRjQWZ6QU1BMFZ2TDdJUEgwSE8wV1B3REF0RjB0WXRXSFRuSFZoMDV4M29hV3RIUTFrWldxdXFJV3RvUUZkekszcmEyOERoOGhCejYwcjIzbTZCQVNidEl6eENRdGg5bnFFaEFFeGJUTng0M2VWOXhuMGFEVlZxaDU4S2ZUT0dSc0RuREdwWFFRZ2haRUpPL1BWQlM0ZEF5SXl6NnRrUExCM0N2REJaTFJLaVZpN0g2b2Qvd203di85dXJrTlUzWU10dm5vQ2p1eHM3L2JlOXJoNTVKMDZpNFBRWnFPU0dvakZnR0FRdFRFVEtqN2JDeGM4WHJkVTErUFMzLzQySXBZdXhaTmZkc0xLelkrL2JLNU9oNm1vdXl0TXpVSk9YRDYxR2N6MElob0YzUkRoQ1VwTGhIN2NBdGhKbm94aVB2L2R2TkpTVzRyNi92VEFwcjNuUWpUL0RpYlNIb0hZVnN3dTFxeUNFRUVJSUllUW1qYVZseUQxMkFucm8wVnhSaWNyTUxBQkFRMGtKT2hvYjBWQmNnc3JzcStob2FEUzlXSzlIK1pWMGxLZG5JR2hoSXF6dERRM21TeTlmUWRqaVZIUzN0cUt4dkFJTnhTVWpUeEhWNjFGYlVJamFBa01yREh0WEY3Z0ZCOEhGMXdkOG9RaDVKMDRDbUpvRWJGQnJkUTJ1SGptSy9KT256YjRtY3ZsU3hLMWZOMlV4a2VsREk0YUVFRUltaEVZTUNURkZJNGJUWXlxVEpHSjVOR0k0ZFlZYU1hU09wb1FRUWdnaGhCQXl6MUZpU0FnaGhCQkNDQ0h6SENXR2hCQkNDQ0dFRURMUFVXSklDQ0dFRUVJSUlmUGNySzlLcXBMTGtYSGdJQ295c3REVjNBeTFVbW5wa0FnaDA0Z3ZGTUplS2tWZ1lqd1NOMitFUUN5MmRFaUVFRUlJSWJQT3JFNE1hL0x5Y2ZTZDk5RFQxbTdwVUFnaEZxSldLdEZXVTRPMm1ob1VuajJITlk4OEJKL29LRXVIUlFnaGhCQXlxOHphcWFRMWVmblkrL3dMbEJRU1FsZzliZTNZKy93THFNa3ZzSFFvaEJCQ0NDR3p5cXhNREZWeU9ZNis4NTZsd3lDRXpGQkgvL1V1VkhLNXBjTWdoQkJDQ0prMVptVmltSEhnSUkwVUVrS0cxZFBXam93REJ5MGRCaUdFRUVMSXJERXJFOE9LakN4TGgwQUltZUVxTStudkNVSUltZXY0UXFHbFF5QlRoQzhTV1RxRWVXZFdKb1pkemMyV0RvRVFNc04xTnJkWU9nUkNDQ0ZUekY0cXRYUUlaSW80U0YwdEhjSzhNeXNUUTJwSlFRZ1pqVnFoc0hRSWhCQkNwbGhnWXJ5bFF5QlRKQ0NCZnJmVGJWWW1ob1FRUWdnaGhDUnUzZ2hiaWJPbHd5Q1R6RTRpUWVMbVRaWU9ZOTZoeEpBUVFnZ2hoTXhLQXJFWWF4NTV5Tkpoa0VtMit0R0hJQkRUR3NQcFJva2hJWVFRUWdpWnRYeWlvN0Q5ZDgvUXlPRWNZQ3R4eHZibm5vVlBWS1NsUTVtWGVKWU9nQkJDQ0NHRWtJbndpWTdDZlg5N0FSa0hEcUl5TXd1ZHpTMjAxbnlXNEl0RWNKQzZJaUFoSG9tYk4wSWdGbHM2cEhtTEVrTkNDQ0ZrbkxoOElad0Rvd0VBTGNVWjR6NW45bUlBNkMwZEJDRUFETk5LRisyNEhZdDIzRzdwVUFpWmxXZ3FLU0dFa0ZuSk5UUUJUbjdoTUNRbmxpR3dzVWYwdHA4aWV0dFBKM1RPUkhqR0xZZG4zSEtJSGFldnREdUh5NE5uM0hJc2V2VC9ZT1BxUGFYUDhseXdERWtQL0FIdU1hbGdHSHJiUWdnaFU0VkdEQWtoaE13NlhJRUlZZXZ2QjE5c2pkcU00eWc5OWpsN1RHanJPSzU3cW5xN29OZnJKaXZFYVJPMjdsNEFRUDcrZHlEdm1KNytuUnkrQUVITHQ0TW5za0x3cWp1Ui9mbkxVL0ljdnRnR2djdTNneSsyaGx0a0NocHpMMHpKY3dnaGhGQmlTQWdoWkJieVRsZ0p2dGdhT28wYU5WZU9HUjFiL1BQeEpTa1gzdjR0RkYxdFJ2dVcvZnF0RWE5aG1PdWpsY09kYTg0NWc5cktjMUh3M2J1amhUb2hrcUJZS0xyYTBOdGFQK0o1ZkxFTjNLSlM0T1FYZ1p5djNqUTZwbEgwby9yeUVRUXUyd1ludjNCSWdtUFJWcFl6NUgzc3ZZSVFjdXRkNkcycFJYWGFZZlRMbXMyT05YVE5QZUNMcmFGVksxRjgrQ096cnlPRUVESjJsQmdTUWdpWlZYZ2lLL2drcndNQTFGdzVhcExNVGVxemhPWVhRVERuM05ITzRRb0Vaajl2UEd4Y3ZCQzk3VkV3WEI3cU1rNmc5UGdYdzU0ckNZcEJ5SzEzQVFERURoTElPNDEvenJYcHgrQzljQlVFVm5ZSVhyRUQ3ZVY1UTQ2NDJycDZ3ODdkRDNidWZxaE9PMngyck42SnQwSWFrUVRBc0U1ejBVOWZOUHZhbTVXZC9CSTFsNCtNKzNwQ0NKa1BLREVraEJBeXEvaW5iZ1pmYkExRlZ6dXFMbjV2Y3Z6RVh4ODA2ejVDRzN2RTMvTmJXRGxKMFY2WkQyVzNiTXozRWp1Nll0R2pmeDN4WEhQT0djbXFaejh3Njd5bzJ4NUIxRzJQREhtc282WUVlZnYrZ2VnZi9Rd2NuZ0I2dlI0ZDFTVWozazlXVmNSKzcrZ2JBWG5uV2FQaldyVVNWUmNQSWVUV25iQnlkb05iVkFvYTh5NmEzTWZheFJPQVlaU3hYMmJlVkZjSDd4QUVyOXJCYnVzMEt1aTBXck91SGNUaDhjSGgwdHNjUWdneEYvMk5PWVZzSEIwaHRMRkdlMjJkcFVPeEdQKzRCVkFwRkdnc0xSdnpQK3F6V1hEeVFuaUdoZUgwUjUrWWRmN3krKzlGZlhFeHlpNm5qM2lleU5ZR2lwN2V5UWh4U2trRC9ORldXd2V0V20zcFVNZ2NJM1owaFZmQ1NnQkE2YkgwRXZnbUFBQWdBRWxFUVZUUG9WV3J4blVmZ1pVZDR1NStDbFpPVXZTMU55TC8yMytOYTMyaFRxTkdaMTM1aE0rWmFseWVBTEYzL0JKV1RsSUFRTVhwdldndHl4N3hHbVZQQi9yYUcySHQ3QTZYNEZnMDVKdzFPYWZoNmhuNHAyNENYMndELzlUTmFNcFBNL2s1T25nSEF3QzZHaXBoVGdWVE93OS94Tjd4T0JnT0Z6cU5HaHdlSDRvdUdUTC84eEpVZlYxbXZWNG4vMGhFYjMwVUhDNFAvYkptTk9Xbm1YVWRJWVRNWjVRWURuRHg4eDNYZGYyZG5lanJIUG9mcXVUdDJ4Qno2MHE4dG5PWDBYNG5Edyt6N3EzbzdVVi9kL2U0NHBvSmVBSUIxajMyS0hRNkhUNTQ3SmN6TmpIa2NMbHdjSk5DR3VBUFYzOS9TQVA4Y2VtcnZhZ3RLQnozUGIwakl4QzdaclhaaVdIYytyWGdjRGtqSm9idUljSFk4VC9QNFllMy9vbVNTME8veVhuaWkwK1JlL3drVHJ6LzczSEZQZWlCTjE1QnlZVkx1UGpsMTJPK2xpOFU0bzQvL0E3dGRmWDQvTG4vR2ZWOG9aVVZyQnpzWWUzZ0FMVkNnZWJLYStNSm1jd1RZZXZ1QTRmTFEwdEpGcHZZOElSaStDU3RRWDMyR1NoN08wZTlCMTlzZzdpN240UzFzenVVdlozSStlcE5hSlR5Y2NXajdPbEE1aWQvbmZBNUl4bHRsSEZ3UkRGLy96dG9McnhpY3B6RDVTRm0rOC9abGhtTnVSZk1udExaVm5ZVjFzN3VjUEtQQUpjdk1FbkV0V29WYXRPUElXRHBOb2dkWFNHTlRFWlQvaVgyT0U5a0JadUJFVU5aMWVoL3A5cEtmUkIzNTYvQkU0clIxOWFBcTErK2pwZ2ZQUVpiTjE4azdQb3RjcjUrRS8zdFRjTmV6M0E0OEUvZERML1VUV0FZRHZyYm01RDl4U3RtSjVTRUVES2ZVV0k0WU5jTHo0L3J1clN2OStIUzEvdkdkTTM5cjc1azFublpoNCtZblZnTXhXOUJMTFk5OHhSMi8rbzM2R3hxd3M0Ly93OTYybVU0K01iZjJYTisvT3JmeG4zL1FkKzkvQnBrRFEwbSs4TlNGMEZrWTRQem4rMkJab0lqUjdjOS9TVDhGOFRpblVkL0RpczdPOXozOGd2SU8zRUt4OTh6YjRyVmpSZ09COHZ2MndWSGR6Zll1MGxoSjVHQXcrVUNBSlQ5L1dpcnFZWFl6blpDOFU2RjhNV0x3SEE0cUM4WmVmcVhPVWI3Y01KQktvV0R1OXVJNTJsVUtuUzNtYTd0Q2s1SkFsOGtRdkdGaS9DT2pJQkhhQWlFVm1JSXJhd2h0TGFHeU1ZYUloc2JpRzF0SWJhekJaZDMvYStoMm9KQ2ZQMi8vemYrRjBibU5JK1l4WER5QzRkRzBZL1NvNSt5K3dPV2JvTjM0aXI0cHF6RHhYLzlONVE5SGNQZXc4N2REMUZiZndxeGd3U0tyalprZmZZeTVKMnR3NTR2c0xiSGtzZGZuZFRYTVpMeFREVWRDWmN2Uk16dHZ4aG82d0UwRjE1QjBlRVB6YjYrcFRnVHZpbnJ3ZUVKSUFsZU1HVGlXWnQ1RXA1eHkxR2ZmUWF0SlZsR3h5UkJzUmhzSnlLN1ZqRGlzNXdEb2hDMTlWSHdoR0wweTVxUjlkbkxVUFYxNGVxZTF4RjMxNU93Y2ZYQ3d2dWZRL0VQSHc4Wmg3MW5BRUxYN0lLdG0rL0E4d3FSOSswL29WSDBtLzE2Q1NGa1BxUEVjTUJYZng0OU1lUndPSWhadlFyQnlZYkY4SzFWMWFqTUdua3F6bkRLTHFmajZwR2p3eDYvNHcrL0c5ZDlieFNjdkJEOVhWM29iR3FDamFNajNJT0RVSFQrWTZOekhEM2NKL3djcm9CdnVvL1BSL0wyclFDQXhYZmZpY1YzMzJuMi9kN2M5V05vTlJwMm0yRVllSVNHb0s2b0dQTHVib1FNL1B6TExwdStNVENIWHFlRHZkUVZQS0VROVlYRlVIaDd3UzBvRU8vLy9KZm9hV3MzT3ZlSkx6NGQ1aTdYRFk0SUQzV3VPZGNQaWwyekdyRnJWZ01BZnZqSFAxRjA3bnBaZGg2Zmo1QmJVbENUbTRkZVdRZFcvdGVQRVhQclNyeCs5MzFtMy85RzVudzRFWHBMQ2tKdlNSbjJlRk41eFpBamd0R3JWa0t0VktMdzdEbEVyVmh4dmRHd1hnK1ZRZ0ZGWHgvc0pCS29GUXFVWDA1SGYwODM1RjNkNk92c1FsZkw5SlRhSjdPUDJFR0M0RnQzQWdCS2puMEdaYTloQk1qTzNROWVDU3NBQUhXWnAwWk1DcjBTVmlKNDFaM2djSG5RYVRYSStlck5FWlBDbTQxM1ZIRTBETU9BS3hCTituMEYxbmFJMmY0TDJIc0dBQUFhOHk2aTZPRHVNVTJaN1c2OEJubG5HOFFPRXJoSHB3NlprR2tVL2JqdzltK2gxNW5PQ25FTlRRQUF5RHRiMGRzeS9MSUtyL2dWQ0Zsek54aUdnOTdXT2x6ZDh6bzd5cWZxNzBibWYxNUU5TlpINGVRZmlhamJIb0ZiUkFyS1RuMkovdlltV0R1N3d5OTFNOXdpa3dBdzBHazFxRHo3RFdvdUg0RmVQL3JVVlVJSUlRYVVHQTZvS3l3YThiaFhSRGlXM2JjTEVoOXY5TXBrdUxEbkt4U2RQVy95ajQ1QUxFSndraUZ4Y1JwSXVpS1hMV1dQRjV3eHJOSG9sY2xHZmVaRU1Cd09BaE1UMkdjRUpTVUNESVA2NG1LajgyNmU1anBaNHRhdGdaMUVnc0t6NTlIWk5QeTBueHNGSmlaQUd1QnZNdVhVMmRzYkltdHJkcHFsWjFnb0ZIMTlFNXJxK2UyTDE4dlpMNy8vWHJnRkJab2toWVBhYXV0UWtaRTVaTHdTYnk5Mis4WnBsd0h4Y1hBTENqUjdLdWFpSGJlanFieUMvYUNocGFyYTZIajQwc1VRMjlyaTZ0SGpBQXkvWDRZemVxTm5obUVnOGZHR2paTVRybVZmWmZlUDluc2Y3NVJVajlBUWVJUUVJK3ZRRDFEMjlTUHZ4QW1VWGtxRFNpNkhTaTVuLzM5NTRvdFAwU3Zyd0tHLy8yTk05eWZ6RThQaHNpTkpMU1daYU1xL0JJWmh3T0VMRWI3eEFUQU1CL0tPRmxTYy9YYkk2OFVPTGdoZWRTZGNRdUlHOXVqQjRmS1FzT3NaVkYwNmhOcU1FOUJwUmwrcmVPSHRwNmRrOU1uYTJSMHBELzlsVXU5cEsvVkJ6TzIvZ01qT0NRQlFmL1VzU243NGVGeUpVbVBlQlFRc3VRMU8vcEVRMlRsQk1VU1JucUdTUXI3WUJzNEJVUUNBNXFLUlA4aXpjbklEdzNEUVhwbVAvRy8vWlpLRWF4VDl1THJuTmZqZXNnSCtpN2RBRWh3TDU2Qm9kTlZYd3Q0emtHMEowbDZaajdMalg2Q3Z2WEhNcjVNUVF1WTdTZ3pOc09tSnh4R2NuQVNWWElHTGU3NUM1c0hEMEtpR2ZoTmhaVytQTlQ5OTJHamZqZHVEaWVGVTh3b1BnOWpXRnZWRmhtbUh3Y2xKVVBUMW9XMGFDdUU0U0tWSTJiNE43WFYxT1BiT2UyYXZMYlNYdWtMcTcyZnl4c1VyUEJUUTYxR1JuZ0VBOEF3UFJXVkcxclN0V1d5cnJzYkZQVitaN0xkM2tSZ2xocGYzWFg5VGF1MWdEN2VnUUtOOUkxbTA0M1kwVjFZT2VUN0RNSWpmdUI0ZGpVMW1qVkRiU1p5eGNNdG1lSWFId2lNa0JFSnJLMVRuNUJvbGhzRG8wMG1GMWxiRG5xT1N5OUhiWVRveXMzRExKZ0JBMXNIREErY3BvSklyUm8yWmtKSFlld2JDenQwZmdHRnE0c3Jmdm1mMHdZaGVyMGZod2QwbXlSMWZiQVAveFp2aEdiY2NIQzRQZXAwT2xlZStSWE5ST2tKVzdZUWtPQlpCSzI2SGQrSXFYRHQvQUEwNTUyWkVnL3Z4VGw4ZHFTcXA1NEtsOEZ5d2RNaGpBSkQzelQvUlVwd3g1TEhHM1BQd1g3d0ZETVBBZStGcWxKM1lZMVk4SHJHTHdlRVpacFNNVnZ5bDlQam42S3dyUTJ0cEZ2UzZvWDhIZXIwZVRmbVhJSGFRd0NOMktSaUdBd2V2SVBaNFc5bFZsQno3ZkVyYmx4QkN5RncycnhORExwK1AyTldyVFBZWG5ENExaZi8xVDRXRGs1TlFrNWVQdzM5L0cvM2QzZUR4K2RqMHhDOXg5Ri92UWlXWGd5OFVJbW5iYmJqeTdYZm9iRzdCV3ovK0NRQmcrZjI3RUxWaU9iczluWUtTRmdJQTZrdEtJTGF6ZzJkWXFDRXhtT0pwTlF5SGc3V1BQUXFlVUloajczNHdwdVNOeStWQ044UWJBcyt3TURTVWxhTzNvd1Aycmk2d2NYSkMyWldScTNlT1JHUmpBMmN2VDNiYjJ0Rmg0RG1oUnVmVkYwOThMWitOazlPRTd4R3hiQW1jUER5US9jTVJrOStmeE1jYlVuOS91QWI0UStydkI4Q3d0dFJ2UVN3NkdocFJtcGFHc01XcDBLaE0xM2lPTnAxMHBLbWtKWmZTY09nTjQwYmRIcUVoQ0VpSUJ3RDB0QTg5K2tySWVIUTNWRUtyVm9MTEZ3NGtlRnBvMVNwdytZYWVmN1ZYanFLenRwUTkzOHBKQ3ZlWXhmQ0tYOEgyRGV4cHJrSHhEeCtqdThGUTNDam42emNoQ1k1RnlLMTNRK3dnUWRqNisrQzk4RmFVSHZ0ODFDSXBrelhDZC82dDM0dzQ5WFdtVUhUTDBGcWFEZGZRZUhndVdJcHJGdzZNT25MS2NMandpamRNOGUyb0xrSmZtK2s2OUpzTmw1aGFPYnZCT1NBYXJxSHhBeFZPRGFPRE9xMEdQVTAxc1BQd044eU9DRjRBU2ZBQzlMYldvNnV1REYzMUZlaHVyRUsvckhuSUVVMUNDQ0hHNW5WaXlCUHdzZXcrMHlsMWxablo4STZLaEpXOUhidFBwOVVpS05tUWJCV2Z2NERnNUlXNDhNVWVXTm5aWWZPVHY0TEUyd3V5K25vVW5ic0F0VUl4Y0kwaHlSbmN2cEd6bHllaVZpNmYvQmMxNE5UdWozQnE5MGZzOW5qWG9vM1YwbDEzd1NNa0dEcXRGanYvUEhKRnlwdW5LakpjcnRIYXdrRTNGc3ZwYW1tZDhQUlh6L0JRYkhueUNaUDlPLzc0ZTZQdHlaaG0rOURiYjA3b2VyNVFpRVYzM21IWTBBTU9ibEtFcENUREp5b1NBSER2UzRaS2h6cXRGbTIxdFFDQXlxeHNISHZuZmZSM0dkYm5CS2NrUXpORVNmK1JYdCtZcDVJeURKWVA4ZjhTSVpOQnA5WGd5dTQvUTZkV1FTM3ZnMDZqUnVKOXo4TE9Jd0I5YlEyb09MTVBYTDRRYnBFcGNJOUpoYjFuSUh1dHFxOGIxODUvaC9yczB5YXpFZHJLY2lDN1ZnVC94WnZnbTdJZTFoSVB4TjMxSkZyTHNsRjI0a3ZJTzFxZ1VmYWo0TUQ3QUFDdFNta1MyMGdWTW9mRU1HekxpRUhLM2s3MkdZYVl1OFpVaEVaa0wwSGcwcTJRUnFhQVlaaUIvb0lIVVhQNUNIUmEwNzlUeDZNNjdUQmNRK1BCRllqZ2Q4c0dsSjhhZVpxOFIrd1NpT3dsQUlEYTlCTmplQklEYTJjMzJIc0Z3ZDR6Q0U1K1lleDlCdlcxTmFBaDV4d2E4eTVDTGUrRjJORVYzZ2tyNFJhMUNIeXhOV3hjUEdIajRnblB1T1VBRE92S0ZWMXQ2TzlvZ2FxM0U4cStiblJVRjQ5YURJY1FRdWFiZVowWUt2djZqZDRjeDI5WWoyWDMzUU9WUW9Ha3JWc2dEZkJuancyT3dnQkF5Y1ZMMEtoVWlGdS9GbUdMVXdFQSsxOStEWldaeHRYWVJ1SVRIUVdmNktoSmVpVXpRL1NxbFlqZnNCN05GWlhvYW0xRlNFb3lqcjM3L3BEbnJuN1lkQlNWeStOTlM5KzcydndDZlB6VU13QUFnVWlFSFgvOFBUaGNMcnR2TW4zL21ubUo0YVluSGg5eS82STdiNGVOb3lPNzdSTWRoZFNkTzlpUjJKUC8vaERObGRmUVdsMERyVnJOcnQwYlRBb0JnTWZqRzQwWW10c3VaYVNwcElOVUNnVjZaVEpFcjF3T2FXQUFkRm90VytGMUp1anQ3RWJGVlhyek54ZmNtSUQ1cDI2Q25VY0FkQm8xOHZlL0E1MVdBdzdEZ1ZmaVN0aTRHS1ozcS9xNlVIMzVDT3F6VG8zWTYxQ25VYUhpOUQ2MGxtWWpZdE9EQXozN0ZxQSsreXprSFMzUWFkUkc3UmR1ZHVuZHNSVUs0d3FFV1A3azIwYjdORXI1aU04WWpzRGFIbjYzcklkbi9JcUJSdTU2TkJkZVJ2bXByNGRjQnpnUjNRMlZrRjByZ0pOL0pMd1RWNkUyNDhTd281MWNnUWoraXpjREFIcWFxdEZhZG5YSTh3YTVCTWZCeVQ4Q05xNWVzSEh4QWs5a1pYSk9UM01OV2t1ejBWbGJCZ3hNOTFYTCt3QUE4bzRXbEI3L0FtVW52NFNqYnpoY3d4SWdDWXlCME5id2R5ZkQ0VURzNkFxeG95c0F3d2NONC9sNUUwTElYRGV2RThPYjJibEtvTk5xSWUvcHdaNC8vSWxkelA2TFQzWWpmZjhCcEEyMHBkQ28xZWhwbHlGMnpXcTBWbFhqKzlmZlJHZFQ4NmozZDNCelk2ZllqZGFLWWl6VkxHY0tuVmFEdnM1T0hIajFEU3krYXdjQUlQL2s2U0hQSFNveDVQSDVRNDRZVGphVlhJSDJnYldXMGF0V3NJbE0reFNzdnh4djVWVEFVUEFvZnYwNlhNdStDdis0QlFDQThpc1pxTHFhaTRXM2JVYk1yU3VSTTFDTVppUmNBZDlvVGF5NTdWSkdxMG9LQU5VNXVUaisvbTRzM1hVUHVscGEwRnh4RFNHM0pKdDEvK21nVWF2UjFVclRXdWNTQjY5ZytDKzVEUUJRZHZKTHR0S2xUcU5DNFlFUEVMTDZMdFJsblVaTGNjYVlwZzkyTjF6RGxYLy9DWUZMdDBHdjE2RzlJbmRLNHA4TVlrZFgrS2FzZzN0MDZrQkNhR2dGVVg3cWEvUTAxMHpaYzh0UGZZMGsvd2h3ZUFLRXJyMEh1VisvTmVSNWdjdTJRV2hqbUtKZmNmWWJqTmJVbnVGdzRKV3cwbWlmdkxNTkhkWEY2S2d1UWtkMUVWdUYxaXQrQlVMWDdvSkdLY2VaVjM5dWRJMWVwNFBzV2dFN0VpaDJjSUdEZHpEc3ZZSmg2K29GYTRrSHVBSVJhcTRjTVd0cUt5R0V6RGVVR041QUdoQUFXWDBEOURvZEJOYldSc2M0UEI3NElrTTVjWjFPQjFsOVBmUjZIYjc0L1IrSDdkRTNrRmRpN1U4ZmdYZGtCR3dsenZqWHd6K2IwdGN3SGhOSlFnKzkrUStVWERSODhscHcraXhxOHd2SHZiNk1KeEJBclRDZHFqVmxHQVlMMXE1bU45Yzg4aERLTXpMSE5QSTdtdmdONjhaOWJmaVNWS2dVQ3B4NGZ6ZCs4bzgzQU1Cb0pOQWNQRDRmRE1OQWM4TVV1TW11Ukx2cXdRY2dFQWx4NE5WL0kzeGdCQjB3Rk9CNStGL0RWeDExOUhBZjlzL2VWRlhMSmJPYndOb2VVVnNmQWNOdzBGS1NoYnJNazBiSGU1cHJrUG5waStPK3YwNmpSdG5KTHljYTVoUmg0T1FmRHMrNEZYQUppV00vdUJ6azVCK0pKUDlJcys2VTl1NXo0NnJhMmROY2c0YWNDL0NJWFF5WDREaEl3NU5NcW8wNmVBV3pTVjViV1E3YUsvSkd2VzlMU1NacXJoeUZSaWxIZDJNVmVocXZRZFhmTStTNWdvR0UwNXdSVVhsbksrU2RyV2pNdThqdUU5azVEWHR2UWdpWjd5Z3hIQ0N5c1lGN1VDQnlqeHZlYUR6NjNqK05qaWRzWEkrRWplc0JBSi85OSsvUlZGNEIzOWdZTUZ3dWNFTmlhR1Z2ajdqMWErRVhHd05YUDBPVDNZaGxTOUJlVjRmc0g0NUExVC96R3UxMk5JeS9yTGRLYmx4Uy9PYUc1Mk5aUjhrWGlhQldUbDlpR0JDM0FCSWZIelJYWG9NMHdCK09IdTdZOHBzbmNQckRqM0gxeUxGSmVjWlFhMWpOVlpwMkJkVzVlUk1xNUdMbjRnSUFrUGYwbWh4YmZ2KzlpRnUvZGx6M3ZURnhxOG5QaDBvdVIwMWV2bEZpcUZZcWtYMzR5SkRYeDYxZkMwVmZINHJPbmgvWDg4MWw0MkNIbU9XM1RPa3pDSkJaL3MyVVA0UERFeUJtKzg4aHRIVkV2NndaUlFjTjYxOTVJaXRZTzd2Qnl0a2QvYkptZE5XVkkvVm5MMEZrN3p5dTU0eTF3ZnlxWno4WTEzUE1KYkMyaDN2MExmQmNzSXlkQ2drWVJrakhXcGw1c0JEUFJKU2QzQU5KVUF3RTFuWUlXMzhmdXB1cUlPOHc5Qi9saTIzWXhGMnJVcUxrcVBrZk9wYWQyQU9Hd3dGUGFNWGVheWhXVG9hZmdhcTNjOWh6aHFKVkthRFRhaVo5aWkwaGhNd2xsQmdPQ0Z1OENBeUh3NDRXSFhyeitrakhoc2NmUTNsNkJrb3ZYUVlBZERXM29Db25GNms3ZHlBZ1BvNGRNUU1NTFJlU3RtNkJzcjhmdlIyZHNIRnl4RHVQUERibWtaN3A5T0d2bjVxeWV3ODFaWFE0UWlzcjlNcW01eDl0aHNOQjZzNGRhS21xUWtOSkthUUIvdGozZnk5aTYyOS9neFVQM0EreHJTMHVEVXdkbmdoelI3NkdHam1yemhuL1ZMYVUyMzhFc2EwdDNJTU5wZHpiYW1xSFBmZWpYejl0c284dkVrS24xVUtyTnA3YXUzRHJGa1FzWFd5MHJ6SXpHeFVacHFPc0tybGkyT25TY2V2WFF0N1ZQZUowNnNuQTQvUGg0REsrQklITUxGRmJIMllidFdzVWZWaHc1NjloNWVScWxCd1VISGdmWFhYbDB4clhaQlNmdVJsUEtJWkxhRHpjSWxMZzZCY0doakh0V1hybTFWK011YkRNWkNTeEdrVS9pZzU5aU5nN2ZnR2VVSXlZSHoyR3pFOWZnRTZqUnZTMlI5bDFmY1ZIUGhsekVtYm43b2ZFKzh4YnMrbmtING1sdjNyRDdIdG5mL0VxRlpzaGhKQlJVR0lJZ01QbEluN0RldlRLWktqT3l3Y0FvMlJ2dytPUG9iMnUzbWlmNGxvZnVscGFrTEJ4dmRIK3pxWm03UHZyUzZqTkw4Q0tCKzVIekswcmgwd0tKVDdlaUJtaVZjWmNZMjVpeE9GeVllUG9pSlpyVlZNYjBJQ1lWU3NoOGZIR2dWZGVoMWRFT0FERENOZTNMNzZNN2I5N0JsYjI5dGZuQXM5Q3RzNU9pRnF4SERxdEZpV1gwbEExUXBJcGF6QmRhL1BFNTU4ZzU5aHhuUHozUjBiN2xYMTlKdWRPeDdwUVFxeWRyeGRDc3ZNSVlML1hhVFdHS1lNZExlaHBxZ1lBcEgvMHZGR2Z3MEZXanE2SXY4ZndRY2o1dDM0ejdsZ1VQUjNJMy84T0FLQzVjR3pyaUJrT0I2NWhpUUN1RjArNW1XL0tldmd0MnNodTZ6UXF0SlJrbzdPMkZHSHI3alhzbTZScW8rUFJWcDZENnJRZjRKdXlIamF1WG9qWi9oaVV2ZDF3OURYOFhWcC85ZXlNSys2aVVjNjgyVHFFRURMVFVHSUlJRzdkR3RpN3V1RDBSNTlBcjlNaGR2V3Q0UEtOZnpSdVFZRkc2OFd5RHYyQXZPT25zUGp1TytFYkc4T083c2k3dTgwYTZmR09qSUIzWk1Ua3ZwQlp4TmJaR1JxMUdtcUZBaHd1Qnd0djJ3S2VVSURteWtvQWhyWVhCYWZQb2IxdThndkMyRXFjc2ZqdW5XZ3NMVU41ZWdhYkdBS0c1SER2OHkrTWVVcXJlM0FRZHY3dkgwMzJqMlg5WnV5YTFZaGRjMzNONDBUVzJSMTc1MzJjZUg4MzlEb2Q5SG85VmozNEFGUUtCYzUvdm1mWTV0R0RlRUlCd0RCUTlzdEhQSStRNmRSV2RoWDJYa0hvYTZ0SFgxc2ordG9iMGQvZUNFVlh1MGtiQ2xYZjBETTBlQUlSKy8xRStnZHFWWW94SjRTRDlEcmRxTmRXbnRzUDU0QW9xT1c5YUNxOGpOYVNMR2lVY2xnN3U0L3JtVk9oNHZRK1dEbTd3U1U0amswSUFVQjJyUkFsUjhhM2JyMnJ2bkxFcWJ5UzRGakUzbTZvNEh6aDdkK2ExY2greGRQdmdNUGxqZHAza1JCQ0NDV0djUFJ3eHkwN2JrZG5Vek83dmpEMXJoMFFXaG1YeS9hTmpvTHZEZTBsc2c3OWdKeGp4NUc0WlNOVy90ZjkrT1NwWjQwcVA0NW1MbFlsSFl2VW5Uc1F2aVRWYUY5M1d4dnlUNTZHbGIwOUVqWnRoTkRLZXRoMkZ4TmhKNUdBTHhUZzFJY2ZEM2w4UE9zY2U5cmFjZjd6UFVNZTR3dUYwS2hVSm05ZStVSWhkRHJkbExYb3VISDlrWHR3RUd3bHpqajNuODlIdlU3aTdRMEFVTTdBOWJCay9wb0pSV0dtYWozaHpjVmc5RG90cnV6K1g0eFV6WE9xMXphT1JxL1hvZWpnaDNEOGFSaTdkbEd2MTZQaXpMNHBheWJ2blhBckFFTVJISE9TUWk1ZndGWnRIVzUwbGhCQ3lIWHpPakVVaU1YWTlNUXZ3Uk1JY1B5OUQ5ZzM2Ry8vMThORzV6M3h4YWU0L00xK1hOenpsZEYrbFZ5T3RLKy93ZklmMzR2bDkrL0M4ZmZNYXdadXpralFYSy9LV0hqMkhCUjl2ZUR5K0dBWW9MTzVCUVduemtEUjE4YzJiNStLMFVJQXFDOHV3WkYvdm92bXltdG1uVy90NkFpLzJKZ2g5dy9xN2VoQSt2NERSc2M1WEM0aWx5OUYzUHAxeVB6K0VESy9QMmgwZk0yakR5TWdJUTRGcDg0ZzkvZ0pkTFcwanYzRk1BeHdROEpablpOcjhuTmpPQnc0ZXJpanFiekNhSDl0Zm9GSjhRcUd3MEhTMWkwQWdDVjM3MFRVaXVVb1QwOUgrWlVNTkZWVW91cHF6cERUU1FtWkNZUTI5bXhiZzZrazcyeURmaEttY2xvNXU0MXdkT1FXRDJOZTJ6anE4OGJHenQwUEVadC9ZbFRRaG1FWUpPejZMU3JPN0VOdCtqR1REOE1td2pVMEFVNytobGsyTlZlT21uWE40UHBUdlY1UEk0YUVFR0tHZVowWUptM2JBb20zRnk1OXRSZTFCWVZEbnNPV0JCL21IN2lyUjQ0aVpGRUtvbGV0UkdkekN6SysrMzZxd3AxMFAzNzFiNU4yTDFsOUE3NTc1VFYyZTdDRmg1T0h4NUJyMkdyeThsRXpzSjd6Wm9OOThHNU9aQ1pUMFRuenEyR09kZG92WHlSQzVMSWxTTmk4RVhZU0NYcmEyNkhvTVMyUDNseFpDYyt3RUNSdTJZU0V6UnRSbVpXTjdFTS9EUHRuOFVhRG85UE9YcDVHL1JmMy9kVzBSNkgvZ2xqd0JBSTBsSllaN2EvSXpFTEZRTEVsTHA4UC93V3hTTnE2QmRMQUFLUjl2US85WGQwSVhKaUFoSTBic0hETFp2VEtPbEIrSlIybGFaZE5FbEpDcGh1SHk0T04xQnYySG9Hdzl3eUV2VmNRb05mand0dW14WlFtVzg2WHI0K3IzY1BOSmpMcWQrbGQ4NHEwVE5iekJ2SEYxdkJmdkFWZUNTdlpvamdOT2VlaDEybmhHYmNNSEI0ZndhdnVoRnRrQ2lyUDdVZGJlYzZFbjJuajRvV0lUZjhGQU9ocHFrWnp3V1d6cmhQYUdscGJxT1c5ME90SG5rSlBDQ0ZrbmllR2w3N2FoMTVaQjY3K2NQM1RSMXVKTTVSOS9ld2I3K0RrSkFDQW90ZTAzRDlnK0NUeTBCdHZZY3RUVDZDeHpGQU5qeThVUXF2UndNNUZZalFpNHhzVERlK29zYThyUFAvWjBGTVVKOHJSWS9MV3E5emN5N0dodUJSUks1WmorM1BQb2lvbng2enBraHd1RnhKdmI3aUhCS096cVJtTlU1Z1lqc1cxN0t1NGNOTm9NUUNrM25rSDIzZ2VBRno5L1JDMVlobkNseXlHUUN4R1Ywc3JUbnl3R3dXbnpneFpvQ1huNkhIa0hEdUJ3UGc0eEc5Y2o4Q0VlQVFteEtQbFdoWFM5eDh3SkdERHFDOHVRZnlHZGRqK3UyZFJtWmtKaldxSW55OERXRHM0SUNBK3psQ0U1bUlhQkdJeDNJTUNJYksxaFkyVEkreGRYU0h4OFlZMHdCODhnUURkcmEwNCtQcmYyV2ZuSERzT2tZME5naFltSW5SUkNtTFhyc2FDZFd2UUs1T2g1R0lhMHIvN0h2THU3bUhqSEdsSzlIQjlERTk4c0J1NXgwNE1leDJaZnhnT0I5WVNUOWk1K2NMVzNROTI3bjZ3Y2ZWbXB3a09HaXcrUXlZZlgyd05yNFJWOEZtNEdqeVJZYW1GV3Q2SGtxT2ZzbXNtWlZXRkNGdDNML2hpRzlpNitTTDJqc2ZSMDFTTjZyVERhQzNOSGxmQkhIdXZJTVRlL2ppNEFoRTBTam55djN2WDdDUlBhT3NFd05EYWdoQkN5T2ptZFdLb1ZhdU5ra0lBdU8ycEorSGk2Mk8wVHlXWG8veEt4ckQzNldsdngzK2VlWTdkdnUrVkYyRW5rUUFBNm91SzJmMmU0V0ZZdUdYem1PT2Nxc1J3S3FlckZwNDlCeWRQRDBRc1g0cW9GY3ZOdms0bGw2TWlJeE5uUC9sczFDSXAwMFhaMTRmV0t0TTNuRGRPcWJTVk9PUHU1LzhNaHNOQlkxazVzZzhmUVduYTVkRmZnMTdQanR4NVJZUmowWTdiNFJrV2lvaGxTMFpNRE11dnBPUGlsMThqWnZVcVJLOWNNV3dGVlkxYWpiYnFHcVR0L1FadE5UWGdjTGxZZXU4OWtQZ1kxaEZxMVdxMDFkWWgvK1JwVkdabW9TYS93R1Q2bDZLM0YvbW5UaVAvMUduWU9Ea2lZdWtTUksxY2diREZpMHltVjkvczhqZjdSMzc5UXpCM2lpK1pQMnhjdlpIMHdCOXUycXRIWDFzRHV1ckwwVmxYanU3NlN2U05ZM29sR1ptdDFBZWVjY3ZnRnJVSVhMNEFnT0VEMGNiY0M2ZzQvYlZScy9pVzRneDBWQmNqY05tUDRMRmdDUmlHQTFzM1gwUnRmUlFhUlQrYWk5TFJtSDhSM2ZVVm8wNHo1WEI1OEUxWkQvL0ZXOEJ3T05DcVZjajU2czB4VGFGMThqTjhFTnZmTVk1cCtvUVFNZy9ONjhSd0tGZSsyUTlwWUFBWURnY013MERlM1kyU2kya21qZHRIa252MEJPeGNYZERmMVlYY1k4ZlovUmYzZkRYcUcrbTVRcS9YNDl4blgrRGNaMTlZT3BSUjliUzFEWnVNZlBDTEo2QldLSVk4ZHZxalQzRmh6OWNEOTJqSHFkMGZvNkdzYk1nazBoeDFoVVg0OG8vL0M5L29LTWdhamFlcFpYNS95T2hEQmdDNHZPOWJYTjczN1ppZW9kTnFjZURWMTJIdDZJamU5blowdDdhTmFSMVFyNndEVjc3OUR1bjdEOERPUldJeVVpeHJhRUJkWVJHN1BWLyt2Sk9wMWROVURYbG5HN1FxT1RxcWk5RlJVNExPMmpLbzVjWXpPY2JTMkg2MGFaVmpiWFEvM1piOStxMHB1N2ZRMWhIUzhJVndpMHlCclp1djBiRzI4aHhVbk5tSDNwYWgxNENyNWIwby91RmoxS1FmUmNEaUxYQU5Yd2lHNFlBbnNvSm4zREo0eGkyRFd0NExXVlVoWk5jSzBWNlpiMVFobHVGd0lBMWZpSUFsV3lGMk5EU3pWM1RMa0x2M0xaTVJZV3RuZDNCNGZLZ1ZmZEFvK3FGVkthSFg2OEFUaXVFV2RRczhGaXdCQUhSVWpUNDlueEJDQ01Eb0ozTjErRFNaNjRWWkNDR1RZNjVYOTUwcHBpT0o0bkI1bzA1RkhFdGlPSnFoWHROMFZTVWRqcld6TzFJZS9zdVVQYy9PM1IraGErK0JuYnNmZ091ekVQUTZIVnBLTWxHZGRuak0wM1hGanE3d1Ryd1Y3dEdMakFyVkFJQk9vMGJtcHkraXUvRWF4STZ1Y0l0SWhzZUNwUkRaT2JIbk5PWmRSTm1KUFNZZkFxSGpaMWtBQUNBQVNVUkJWQUNBZitwbUJDemRhclJQcjlPQzRYRFo3YjcyUmx6NTk1K2gwNWhmTlh5eVdMcHlMQ0dFaklSaFRLZWIwWWdoSVlTUUdjK2M5V25ETmJhZmJOTlRsWFJrNDBuR1IwdFVlcHByQm9wS0dkNHJxUHE2MEpCekh2WFpwNkhvbG8wblRNZzdXbEI2N0ROVW5ONEwxL0JFdUVlbndzRTdCQXpEb09qd1IraHVOTXpXQ0YxekQ1d0RycmVFYXEvTXg3WHozNkdyZnZpMTVqMHR0U2I3QnBOQ25WYUQxcEpNbEI3Zlk1R2trQkJDWmlOS0RBa2hoTXdKd3pXMm55eUR5ZW5WUGEraVg5WTg0ZnV0ZVBvZEFKZ3hGVFAxT2kwS3YvODNBcFp1UldQK0piUlg1RTdhV20rdFdvbkczQXRvekwwQW9ZMERiTjM5MEZaMmxUMWU4TjE3aUwvN04raW9Ma0ZEempuMHRvN2VycWk5SWhmbjMvb05PRHcrT0Z3ZVc0eElxMVpDMGRVK3JtSTNoQkF5bjlGVVVrTEluRVZUU2FmSFRGK1BOMWN3SEM2RXRvYitxZVkwZUwrWnlONVFGRTNaMHpGbFRlakpkVFNWZFBxcDVISmtIRGlJaW93c2REVTNRNjFVV2pva1lnYStVQWg3cVJTQmlmRkkzTHdSQXJGNDlJdkloTkZVVWtJSUlXU1cwdXUwNDBvSUIwM2tXa0ptdXBxOGZCeDk1ejMwdExWYk9oUXlSbXFsRW0wMU5XaXJxVUhoMlhOWTg4aEQ4SW1PR3YxQ011bW1makVHSVlRUVFnZ2hVNlFtTHg5N24zK0Jrc0k1b0tldEhYdWZmd0UxK1FXV0RtVmVvc1NRRUVJSUlZVE1TaXE1SEVmZmVjL1NZWkJKZHZSZjcwSWxsMXM2akhtSEVrTkNDQ0dFRURJclpSdzRTQ09GYzFCUFd6c3lEaHkwZEJqekRpV0doQkJDQ0NGa1Zxckl5TEowQ0dTS1ZHYlM3M2E2emNyRWtDOFVXam9FUXNnTXh4ZUpMQjBDSVlTUUtkYlZQUEhXTVdSbTZteHVzWFFJODg2c1RBenRwVkpMaDBBSW1lRWNwSzZXRG9FUVFzZ1VvNVlVYzVkYW9iQjBDUFBPckV3TUF4UGpMUjBDSVdTR0MwaWd2eWNJSVlRUVFzdzFLeFBEeE0wYllTdHh0blFZaEpBWnlrNGlRZUxtVFpZT2d4QkNDQ0ZrMXBpVmlhRkFMTWFhUng2eWRCaUVrQmxxOWFNUFFTQ21OWWFFRUVJSUllYWFsWWtoQVBoRVIySDc3NTZoa1VOQ0NNdFc0b3p0enowTG42aElTNGRDQ0NHRUVES3I4Q3dkd0VUNFJFZmh2cis5Z0l3REIxR1ptWVhPNWhaYXFFcklQTU1YaWVBZ2RVVkFRandTTjIrRVFDeTJkRWlFRUVJSUliUE9yRTRNQWNPMDBrVTdic2VpSGJkYk9oUkNDQ0dFRUVJSW1aVm03VlJTUWdnaGhCQkNDQ0dUZ3hKRFFnZ2hoQkJDQ0pubktERWtoQkJDQ0NHRWtIbU9Fa05DQ0NHRUVFSUltZWNvTVNTRUVFSUlJZVFHMWc0TzRJdW10eDl1Y1BKQ2VJYUhUZmcrL25FTEVMTjYxU1JFWk16Und4M08zbDRRV2xsTityM0p6RERycTVJU1FnaXhMQzVmQ0sxYWFla3dDSmt4dUFLaHBVTWdFN1Rzdm5zUW5KeUUzYjk4RWxZTzluRDI5RFQ3Mm9Jelo5bnZnNU9UVEk3M2QzV2h2cmpFYUIvRDRTQmgwMFk0ZTNuaHF6Ly9CUzNYcXNZVk41ZlB4NUo3N29LenB3ZjZPN3RRbnA0eHJ2dmNMSHhKS3RZOTlsTUF3SmQvK2d2cWk0b241YjVrWnFIRWtCQkN5SVNJSFYzUTIxSm42VEFJbVRIRURxNldEb0ZNQUlmTGhWOXNMSnJLSzlEZDFvYjRqZXNSdDM2dDJkZmZtQmh1ZXVKeGsrUFZPYm40NGUxM0lMSzJOdHAvOGN1dmNkdlRUOEl2TmdZYXBjcmtPbGxEdzZqUDFxclYrTzdsVjNIUFgvK0N0VDk3Qk0yL3VZYWU5bmF6WXgrS1YwUTRWai84RThoN2VzRGo4N0h1WjQvZzgrZitpUDZ1cmduZGw4dzhsQmdTUWdpWkVKZmdPRW9NQ2JtQlh1aUNzc3hjQ0szRUVGcUpJUnI0S2hTTHdIQm9GYzlNNXhrV0NxRzFGWEtQbnpUYS85ck9YU05ldC96K2U0ZE1JTE1PL1lDTTcvNmZ2ZnVPcjdLOC96LytPanNuZXlja0pHU3hNaUVKZXlQZ3hDMXFxOVVPUjFzN3RPUGJiOGZ2TzIzdDB0YjJXNnQycUhYV2F1dkFnWXF5VndncmhBUklRaEt5OXpyN25QdjN4d21ISERLQndNbjRQQjhQSHVmYzE3MCtFVXpPTzlkMVg5YzdUSmt4Zy9XUGZJdjJoZ1lXM25Jak9ldldEbmlkSlhkc1lNa2RHL3ExbjduLzlBWHppVXFhTm1RdExkV25DUWdQSTN2dEZTaUtNdWh4TzE5N2ZjanJURTJmelkzZi93NktvdkQyTHg5SFp6Unk0L2Uvd3kwLytqZis4VDgvdzl6Vk5lVDVZbnlSWUNpRUVPS2lKQzY0a3Jvak83QjB0dnE2RkNGOFQrZVBUUmRQWFhuVmdMdjFSajlQVU5UN0dkQWIvZHl2Zm40WWpPNVhyVjUzbVlzV2ZhVXZYMFozYXh2SGQrMGVsZXZaclZaNjJqc0lqNXNDUU9tdVBkUWNLMkh6WDU1bndjMDNFajl6QnU4ODhTUjJpOFhydkN1Ky9FVVV4Y1dXRjE3QzZYQjQydFBtNVRGcjZaSVIzWHYramRjUHVYK29ZRGh6eVNMV1BYZy85SWJDMnVNbkFOajB4MmU1OG1zUHNPRS9mOEsvZnY1TE9ocWJSbFNMR1Bza0dBb2hoTGdvV29PUjJkZCtrUU92L05yWHBRamhjNXFvWEZBUC92SEtaclpnTTF1Z3BXM1FZOVJxZGIvUXFQY3pvRFhvMFJuMDZQUTZkQVk5V3IwZW5WNlBXaU85a0tORmIvUmorc0w1N0hyOVRhOHdOaHJpWjgraXU2Mk4yajdQRjVidTNFM091clZjK2RVSGVQZUozM3JhODYrL2pxd3JWdkhSMDM4YXRJNkJlakNuVEU5RHJkSDBlNGJ4WFBjKy9rdkNlb1BxdVRSYUxjdnV1cE81VjEySnBhdWJ0MzcxT0xXbHh6MzdqMjNianROaDU2cXZmNVhQUGZvL2ZQalUwNVFYSGhqeWZtSjhrR0FvaEJEaW9vVW5wVFAzenU5d2JPTmZwZWRRVEVwK3dlSE12T29lL0tPbVlURlpzSnBNV0UxbUxDWXpWcE1aYTQ4WnE5a3k1TEMrTTF3dUY1YmVjMGRDbzlXNFE2TEJIUlRkb1ZHSFZxZERxOU9pNlgzVjZuUm92RjYxYUxUeVViQ3Y5T1hMMEJrTVZCVVZqZXAxMVJvTmNUTm1jUFN6TFh6cGQwOFFIQm5wdFgvNmduazgvT3FML2M1Yjk5WDdXZmZWK3dGNDltdmZwTHQxNk8rdnE3OThMMUdKaWZ6MTI5K2xvN0h4dk91TVRVdGwzWVAzRVRGMUtrMm5Lbm5uOGQ4T2VKM2p1L1pnN3V6aXVvZS95UTNmL3c3Rlc3YXg3YVZYTUhWMm52Yzl4ZGdoM3cyRUVFS01pdkNrZEJaODViK3Aydk1oVFNjT1ltNXZ4R21UMlVyRnhLWFJHekNHUmhNMWZRNkpDNjVFYXpBQzRCOGNOT0R4aXFKZ3MxamRRZEhrRG9vMmk5WGRpMml4WXJOWXNKbXRPT3oyODZyRDZYRGlkTGl2ZWI1VUtwVjNXTlJxVVdzMHFMVWFOQm9OR3EzR3ZkMzdYdE83ejczdFBsYWowYURXcUZHcDFhalZxdDVYZFo5WGxXZDdMRk5yTk9SZmY5Mmcrd2NLYmlNVms1S00zdWhIeVk2ZEhQeGdFMnFONXJ5dmNXYXlsOE1mYjZicXlORisrMVB6Y29sT1NxSm84MmZEaHNMdHI3em10ZXhFUUdnSWl6ZmNSc2FxRmFpQUF4OTh5TGFYWHNVNXhML0Y2cVBGL08zN1ArVHFoNzVLK29wbHBNMmZ4NEgzUCtEZ0I1c2tJSTVURWd5RkVFS01HcTNCU01yeUcwbFpmcU92Uy9HNVUwV2xWQjA3NGRuMkMvQW5hOWw4akVHQjUzVWRsOVBKcnJjMzRYUTRBY2hidDRLQWtJR0R4NFU0OE1sMnVscmJBWmlTa3NqMHZPeFJ1N2J3cGxLcE1CajlNQmo5SUNKczBPTmNUcWRYWUxSYXJOZ3RWdXcyRzNhckRVZnZxOTFxdzI2em83aGNGMXlUb2lnNGJIWWN0dk1Mb3hkS3BUbzNPS284Z1ZHbFVvRUtWS2hBcFVLbEF1aDlWYWx3YjZyY3g1MDVmaFJsckZ4T1VFVEVvUHMzUGZXTTUzM3F2RHhTOC9PODJtWXVYY3kwck13QnowM0lTS2U3dFpYNmsyV2V0dkM0dUJIWDFuZEcwcHFTMHY1RFJWVXFGdDkrS3c2N25WMy9lSFBZNi9WZHhtSmFUamJYUC9KdHRBWTliWFgxMUpZZXA2bWlrbG1MRjQyb3R1SnQyK2xvYUNSdHdUd1czSHdqZ2VIaGJQcmpNOE9mS01ZY0NZWkNDQ0hFS0hJNW5Sd3ZPRXhqVlkybkxUQTBoTXhsODlIN25mLzZkcTExalo1UTZCOGNPS3FoRUNBNWF6YUh0K3dDb0s2aW1yaTA1RkcvaHpnL2FvMEd2d0IvL0FKR3RwQzQwK0h3aE1TK3dkRmh0K08wTzNEWUhYM2VuMzExMkIyNG5NNUwvTlY0VXhRRnhlbTg3UGNkamlIQW44VzMzMFpYY3d0QmtkN2g4TlRCUTFoN2VyeVdvUWlPaWlRMVA4K3JyYm02bW1OYnR3MTQvZGFhV2dMQ3drak15cVRxaUh1WTZqMlAvMkxFOVoxNW5qQXlNWUVaaXhiMjJ4OFlGa1prWWlKdGRmWG52Ymo5M2pmL1JYTjFOY2QzN2ViSTVrLzUrbC8vUk1iSzVlZDFqYTB2dnNLMmIzK1hlVGVzWjgrYi96eXZjOFhZSWNGUUNDR0VHQ1dXSGhQRk8vZlQzWDUyZmErd21DalNGK2RkOExOY1RhZnJQTytqRWtiZXd6QlNvZEVSUk1URjBGTGJBSXBDeGVGaU1wY3RHUFg3aUV0SG8zVS9LK2dYTVB5eDUxSVV4VHNvT2h3NG5VNWNEaWRPcHhPbnd4M2kzSzhPcisyK3h5bE9KeTZYZ3VKeTRYSzVlbDhWRk1YVnAyMzQ1eXQ5WmRGdHQyQXdHdG55K3B1cy92SzlYdnRPSFRyTXFVT0hoNzFHUTNrRkRlVVZBKzQ3dWErQTBwMjd1T0xMWCtTNVI3N242ZVg5NkprL1ViVDVzMEd2bWJsNkpXdnYvNHBuTzJMcVZCYmNkTU9neDRkTmlSMXkvMEIydnZZNnIvejRQenpiejM2dC85cUxBUGY5NFVuYUd4cDQvYjhlN2JmUGFqSmh0MWpZK3JlWHp1dmVZbXlSWUNpRUVFS01ndmJHWm83dEtzUnVPN3N3ZFd4U0F0UHpzbEdwTDJ6SW05UGhkQWUyWGxGVEI1NUY4R0lsWjgybXRhNFJSVkZvclcraXJhR0pzSmlvUzNJdk1iYW9WQ3IzUkRXWGFZbU12aUh4VElCVUZBWDNuRHdLOUhtdktMaTNVWHAzdVlPbG92UWVCK3gvNDlWUnFjdHVzYkovNC90ZWk4RnJ0Rm95VnEwWThQaVkxQlNBSVh2bkRuLzBpZGYycnRmZjRJdS8rVFZKT2RsVUhEZ0l3TnI3ditJVi9JWlR1bk1YcFR0M2ViV3QrTUpkNUY1ekZlLy8vaWxLdHU4WThMeHJ2dkYxWmk1WnhBdmYrd0V0MVVPdk96dlVCRGVLMHpYc0JEaGkvSkpnS0lRUVFseWswOGZMS1Q5OGpONVB0S2hVS2xMblpCQ1hsblJSMTIydGEvQU11UXNJQ1JwMFVwT0w1UjhjU0d4S0luVmxsUUNVSHlvbWQrM3lVWCtHU3dpVldvMW1ERTVDVTdUNVUzbzZPa2pNeVBDMGFRMTZydmp5RjRjOGI2ajk1d2JEOXZvR1dtdHFtVEk5elJNTWQvNzlINXpZdlhmUWEweGZPSi9GRzI0ZGRIOTBjaEp6cjFwSHpiR1NRVU5oZUh3YzB4Zk9wL3BvOGJDaFVFeHVFZ3lGRUVLSUMrU3cyem14L3doTjFXY25odEQ3R1ppOUtJK1F5UENMdnY2bEhrYmExN1QwR1RSVzF1QjBPT2pwNktLdXJQS2lnNjBRNDhWQWk3UmJlMHo5MWdxY3RYUUpWMy85UWFxT0ZwT1ltVUZOU1NuMVplVWpIa0xaM2RxS01lanNMM2djVml0V1U4K2d4enVzZzgvc3JOWm9XUGZBZmFqVWFwcXJxekVFK0dQdE1Ya2RvOUhwdVBLckQ2QlNxOW42NHN2RDFyZm8xcHVIM0c4TUNocjBtTjF2L0hORXk3R0lzVXVDb1JCQ0NIRUJPcHBhS2RsN3dHdUpnT0NJTU5JWDVhRTMrbDMwOVIxMk82MWV3MGd2YlREVSt4bEluSjFHeFpFU0FDcUtTb2ljT3VXQ0pzd1JZaUtLbUJyUG1xOThrVU1mZjRLNW81UEV6QXcrZXZwWjd2cjVUMm12cStQd3g1dUhQRit0MFJBNkpaYW15a3BQMi9LN1A4L3l1ejkvUWZVb2lzTGV0OTRtNzlwcnlGbTNsdlFWeXptMmRUc0gzditRMXRwYTFCb05WMzM5UVdMVFV0bjU5My9RV0hGcTJHc3VIQ1lZK2dVRkRuck1ubisraFRMR0poVVM1MGVDb1JCQ0NIRWVGSmRDWlhFcFZjZE9lclhIcFNXUm1wTSthbXUxTlZYWDR1cWRvQ0lvTEFSajBBWE1MSEtlNG1la1VIL3FOT2F1YnB4MkIrV0hpcG0xWU80bHY2OFFZMTFvVEF3My8rZ0hkRFEyc3ZWdkx6T3ZkNzNEdHJwNk5qMzFERmQvOCt2NGg0YXlaNEJlczdSNWVVeEpTeVVnTEl6Z3lFZ3FEaHh5bjF0Yng5NS92VVhaL2tJQXBzNmV6ZlhmZlpqWC8vdFJUM2hNemN0bC9vMERUeWFqdUZ3YzM3V0g0N3YyRUQ5ckp2blhYMGYybXRWa3Ixbk5xVU9IMGVyMVRFMmZUZkdXYmV6NTUxc2oranJQN1NIdDYrRlhYNlN0dG83bkh2bmVpSzRseGg4SmhrSUlJY1FJbWJ0N0tObHp3TFB1SDRET29HZEdmZzRSY1RHamVxK0dVMmVmQllwSlNoalZhdzlHclZZelBUZVR3MXQyQTlCWVZVTk0wbFNaaUVaTWFsTm1UR2Y5STk5Q2NTbjg2eGUveHRGbmdpbUEwbDI3TVlZRXMrcWV1MG5NU09lVFB6OUh5K216Ly8rMm5LNGhLakVSYzFjWEh6M3pKM3JhMmdtUGkrUHRYejBCUUVCSUtBQitnZTVmL2hpREFqMXQ5U2ZMZWZ0WFR4QWVGMGRIWXlOT2gyUEFHcytzYlJpWm1NZ04zM3VZcERrNWdIc3BrNXFTVWpSYTdaQ0wxUXNCRWd5RkVFS0k0U2tLdFdXVlZCdzU1bGxURU54TFVjeWNQMmZVaDF1YXU3cnBiR2tEUUtWV0VaVjRhWWVSOWhVYUhVbDBZcnhuSGNhVGhVWGtyVnVCV2pQMkpnd1I0bExTYUxYa1hYY05DMis5bVo3MmR0NzQzOGZvYW00WjhOaURIMnlpcDYyZHE3NytJSGYvNHFlVTdOakZSMDgvQzdoN0ZUZis1bmVlWXg5KzljVWg3M3Zkdzk4YXNIMm9HVVdOUVVITVhMeVF1ZGRjUlhCVUZPYk9Uc3IyRnpKejhTTFdQdkFWbHR4eEc0YzJmY3loano3QjNOazVraTlmVEVJU0RJVVFRb2dobURxN09GNXcyQlBVd0QyellrcjJiT0xUa3VBU3pOeFozNmUzTUdKS0REcTlmdFR2TVpTVW5IUmE2eHB3MkIyWXUzdW9Mam5KdEl3Wmw3VUdJWHd0WjkwYWx0eXhnZFBGeDNqdnlkL1QwMmQ5MG9HYzJMT1g1cW9xMXQ3L0ZWcHJhZ2J0M1J0c3VHWmlWaWEzL09nSHZQekRud3k2SHVJWkdxMldpSVNwSkdTa015MDdpNFNNZE5RYURUYXpoWDF2dmNPK3Q5L0IybU5pMjB1dk12ZnFLNWw3MVpVc3V1MFc1dDJ3bnVLdDJ5bmMrQjV0ZGZXZTY2WE5uMGQwY3RLUTl3UjNBRjE4KzIxREhyUHp0ZGVIdlk0WW15UVlDaUdFRUFOd3VWeFVIenRKVmNrSnI0VzVBMEtDbUxWZ0xnRWh3WmZrdm9xaTBGaDUrWWVSOXFYM001Q1VOWXVUaFVVQVZCMDdRVVI4RElHaElaZTlGaUY4cGZDOUQyaXRxYVh5OEpFUno3YlpWbGZQMy8rNy93THdvMm5sUFhlVHMyNE5hbzNHM2FBbzFKMDR5YkZ0T3ppMmZRYzI4OWtKc1N6ZDNleDYvUTMydi9zZWM2KytrdHhycnlaN3pXcXlWcS9raGUvK2dOWmE5NHpLcVhtNXBLOVlOdXk5L1lJQ1dYRFR3TTg4bmlIQmNQeVNZQ2lFRUVLY282TzVsUk1GaHpGMWRYdmExR28xaWVrelNKaVplc0VMMW85RWUyTXpWck1GY0QrL0dCNGJmY251TlpRcEtkTm9yS3loczZVTlJWRW8zWHVRdVd1V29SNkRhOUFKTVZyYTZ1dlo4OCszTUxXN255TStkZWp3Z01jMVZsWlN2R1hid0JmcEV5SkxkKzJtdWFwcVJQZTJtYzAwbEZkZ0gyS0pDb0NUK3dxWW1qNmIrcE5sMUpTVVVuWGt5TEM5bVRhem1UMXYvb3NENzM5STdyVlhvOUZxUGFFUTRNT25udWJEcDU0ZVVaMWk0bElwc3VDSUVFSUlBWUROYk9GVVVTbjFwNnE5MmtPaUlwaVJsMzFaWmdZOXRydlFzeTVpL1BSa1V1ZGtESFBHcFdQdTZtSC9SMXR4OVU1Qm56QXJsZVNzMlQ2clI0aHpEVFdMcGhqL2huc2VVMXc0bGFyL2N4RFNZeWlFRUdMU2N6bWRuQzR0cDdyMHBOZmtNbHFkbHBTY2RHS1RFaTdKczRUbnNsbXNOTmVjWGRRKzFnZkRTUHN5QmdXUW5EMmJzZ1B1SWFYVnBlVkV4TVVTSEJIbTA3cUVFRUtNUGdtR1FnZ2hKaTlGb2JHNmxvckR4enpETjgrSVNvZ2pkVTdHWlYzZ3ZiNmkydk04WTNCRUdBR2hsK1k1eHZNUm56cU5scHA2Mmh1YlFWRW8zWHVBM0xVcjBHZzF2aTVOQ0NIRUtKSmdLSVFRWWxMcWJHNmw3RkN4MTVxRUFFSGhvYVRtcEJNY0dYNVo2MUVVaGJyeVNzOTJYRnJTWmIzL29GUXFaczdMb1dEVEZweDJCK1p1RXhXSGkwbkx6ZkoxWlVJSUlVYVJCRU1oaEJDVFNsZHJPNVhGeDJtdGEvUnFOeGo5U002YVRYUmkzR1VaTm5xdTFycEdyQ2IzYklJNmc1N0lxVk11ZXcyRE1mZ2JTWnVUUWVtK1F3RFVsbFVTRWgxSjFCaXFVUWdoeE1XUllDaEVMNXZaVE1FN0d5a3JLS1Nqb1dIWVdjSEUyS0F6R0FpSmlTRTFQNWY4OWRlaU54cDlYWklZbzdyYU9xZzhlcHpXdWdhdmRyVkdROEtzVktiT1NQWHA4TWk2c2xPZTk3SEppV051OXMrWXBBUmFhaHRvcm5HdmZYWjgzeUVDUTRNeEJsNzZDWG1FRUVKY2VoSU1oUUNxamhTeDZlbG42V3B1OFhVcDRqelpyVmFhcTZwb3JxcWllT3MyMWoxd0g0bFptYjR1UzR3aDNXMGRWQllmcDZYV094Q3FWQ3Bpa2hLWWxqRURnOUhQUjlXNW1idE50TlkzZWJhbnBDVDZzSnJCelppWFEzZDdKNVllRTA2SGcrSmQrNW03ZXNuWjlkU0VFRUtNVzJQcjE1RkMrRURWa1NMZWVQUXhDWVVUUUZkekMyODgraGhWUlVkOVhZb1lBN3BhMnptNll4K0ZIMi96Q29VcWxZclk1QVRtWGIyS0dmblpQZytGZ05lemhSRnhNZmdGK1B1d21zRnBkVHJTRitWNWVqTjcyanM1ZVVEK2Z4TkNpSWxBZ3FHWTFHeG1NNXVlZnRiWFpZaFJ0dW1QejJBem0zMWRodkFCUlZGb09sM0h3YzA3T1BESjl2NkJNT2xNSU13Wk0rSEw2WEJRM3ljWVRrbE44bDB4SXhBWUZrTHEzTE5ySzlaWFZORlFlZHFIRlFraGhCZ05NcFJVVEdvRjcyeVVuc0lKcUt1NWhZSjNOcko0dzYyK0xrVmNKZzY3Zy9xS0ttcFBWR0F4ZWY5U1FLVlNFVDF0S29tenAyTU1IQnRoc0srNjhpb2NkZ2ZnWGpjd1BDYlN4eFVOYjByS05EcWFXbW1zcWdIZ3hQNGpCSWFHRUJBUzVPUEt4R1NqTXhoa1RvQUpTdWZuKzlFY2s0MzBHSXBKcmF5ZzBOY2xpRXVrZkwvODNVNEc1bTRUWlFlUHN1ZmRqeWsvVk93VkNqVmFEWEZwU2VSZnRZcVo4M0xHWkNoVVhBbzF4OHM5MndrelUzMHlJK3FGbUo2WGhYOVFJQUF1cDVPajIvZGlzOGdIZEhGNWhjVEUrTG9FY1ltRXhrVDd1b1JKUjNvTXhhVFcwZEF3L0VGaVhHcHZhQnorSURFdUtTNFhMYlVOMUZkVTAxcmYvKy9aNEc4a1BpMkoyT1JFdEhxZER5b2N1Y2JxR3F4bUN3QjZQd1BSaVZOOVhOSElhYlJhMGhmbmNlQ1RIVGdkRGl3bU04VTdDOGhlc1ZBbW94R1hUV3ArTHMxVlZiNHVRMXdDS1htNXZpNWgwcEZnS0NZMUdYNHljZGt0RmwrWElFYVpxYk9MK29wcUdpcFBZN2ZhK3UwUENnOWw2b3dVSXVPbm9GS1BqMTYzMDZWbG52ZngwNU5SYThiWFFCNy80Q0JtTDh5bGFNYytVQlE2VzlvbzNYZUkyUXZsQTUyNFBQTFhYMHZ4MW0zeVdNZ0VFeHdaU2Y3NjYzeGR4cVFqd1ZBSUljU1k1WFE0YUtxdXBiNmltczZXdG43N1ZTb1ZFZkd4VEoyUlFuQkVtQThxdkhDdDlVMzBkSFFCN3Q2M0thblRmRnpSaFFtZkVrMXFUanBsQjkyemt6WlYxK0lmSE1pMDlCaytya3hNQm5xamtYVVAzTWNiano3bTYxTEVLRnI3NEgzb3g4Q00wWk9OQkVNaGhCQmppdUpTYUc5cXBxbXFscWJUdFRnZHpuN0grQWNGRXB1Y1FQUzBxZWo5REQ2bzh1S2RMajNwZVQ4bEpSR3RibXdQZXgxSy9QUmt6RjA5MUphZEFxRHk2SEdNZ1FGRUo4Yjd0akF4S1NSbVpYTExqMzRnNnhGUEFFR1JFYXg3OEg0U016T0dQMWlNT2dtR1FnZ2hmTTRUQnF2cmFLNnB3Mkd6OXp0R285VVFsUkJIYkhMaXVPc2RQRmRYYXp2dGplNFBzQ3FWaXZqcHlUNnU2T0tsenMzQTNOMURXME1UQU1mM0hjTGdieVFrTXR6SGxZbkpJREVya3kvODhqRUszdGxJK2Y1QzJoc2E1WkdDY1VMbjUwZG9URFFwZWJua3I3OFd2ZEhvNjVJbUxRbUdRZ2doZkdJa1lSQWdPQ0tNMk9RRW9oTGkwR2dueG8rdHl1TGpudmZSaWZFWS9NZi9CeUdWU3NYc1JYa2MzTHdEVTJjWExwZUxvdTE3eVZtNWlNRFFFRitYSnlZQnZkSEk0ZzIzeWxKRlFseWdpZkVUVmdnaHhMamdkRGhvYjJ5aHBiWmh5REFZRUJKRTFOUTRJaE9tZUpaRW1DZzZXOXBvcmV1ZFRWV2xJbUYybW04TEdrVmFuWmJNcGZNNHVIa0hOb3NWcDkzQmthMTd5Rm0xZU1MOVBRb2h4RVFqd1ZBSUljUWxaZXJzb3JXdWtkYjZKanFhVzFCY3lvREgrUWNIRXBVUVI5VFVLZmdIVDl5RjBpdVBudTB0akVtTW4zQ0J5Uy9BbjZ6bEN6bjAyVTRjTmp0MnE0MGpXM2FUczJveGZnRmpieTFKSVlRUWJoSU1oUkJDakNxbjNVRmJZek50OWU0d2FPMno2UHk1L0lONncyREN4QTZEWjNRMHQzcWV3Vk9wVkNTbVQvZHhSWmRHUUVnUVdjc1djSGpMYnB3T0IxYXpoU05iZDVPemFzbTRuU3hJQ0NFbU9nbUdRZ2doTG9yTDZhU3p0WjNPcGxiYUc1dnBhRzVGVVFidUZWU3BWQVJIaEJFV0cwMUVYQXdCSVJNL0RQWlZlYlRVOHo1bTJsU01nUUUrck9iU0Nnb1BKV1BwUElxMjdzSGxjbUh1TnJuRDRjckZhUFhqZHdaV0lZU1lxQ1FZQ2lHRU9DOE91NFBPNWxZNm1sdnBhR3FocTYxOTBPR2hBSG8vQTJHeDBZVEhSaEVXRXpWcFEwRjdZNHZYVEtRVHRiZXdyOUNvQ05JWDUzRjBSd0dLb3REVDBjV1JyYnZKV3I1dzB2NDdFRUtJc1VxQ29SRENpOWFnSnlRNkdoUm9yYWtadE9kSFRCNDJpOVVkQkp0YTZHaHVwYnU5YytnVGVuc0Z3Mk9qQ0krTkpqQTBHRlNxeTFQc0dOYTN0ekEyT1dIU1BHOFhQaVdHbWZQblVMTG5BQUJkYlIwYyttd1hXY3NYeUxCU0lZUVlReVFZQ25FSmFmVjZwaStZejRuZGUzRFkzYk12YW5VNjhtOVlqNm05bmNNZmJ4NzIvT1YzM1RrcXRXeDk4UlVjTnR2UUI2bFVYUFBOaDBqTnk2VzF0cGJudi9OdkYzM2Y2S1Frb3FZbGp2ajRvMXUyWHZROXhZV3ptaTEwdDNYUTNkN2hmbTNyd0dvZWVpMHdsVXBGWUdnd3dWRVJoRWFHRXhJVkliMUI1MmhyYUtLanVSVUFsVnBGNHV5SjMxdllWM1JpUEM2bmsrTUZod0hvNmVqazBHYzd5VjZ4Q0lQUno4ZlZDU0dFQUFtR1FseFNXVmVzWXVVOWR4TWNGY21lTi84RmdNUGhJSDM1TWpSYUxVZTNiTU5wSDNpNmZnQ05Ua3ZPdXJXalVzdU8xMTRmTmhndS8veWRwT2JsMHRIWVJIaGNITXMrZHdmYlhucGx5SFA4ZzRPWnRYVHhnUHNzM2QyRVRwbkNncHR1R0hHZEVnd3ZIMHVQaWU2MkRybzhRYkFUdTlVNjdIbHFqWnFnOERCQ0lzTUppUW9uT0NKc3dxd3ZlQ2tvaWtMNW9XTFA5cFRrYVJOaTNjTHpGWnVjaUZxam9YVHZRUlJGd2R6Vnc2RlBkNUsxZkNIR3dNblJleXFFRUdPWi9DUVg0aExSRzQwc3VPa0dMTjNkSFB4dzA5a2Rpc0tCOXo1ZzViMTNNMmZkR3ZadmZIL1FhMWg3VER4eHgxMUQzdWZoVjEra3JiYU81eDc1M2tYVnUvajIyOGk3N2hwcVNrcDU4OUhIdVBvYlh5Ti8vYlhZTFJaMnYvSFBRYzhMaW94Z3hSY0dyckd0dG83amUvWUM4TnZQMytOcFgzTDdiZVJmZjUxWDI2TGJibUgramRkZjFOY2crbE1VQmF2SmpLbXpHMU5YTithdWJreWQzZlIwZEhsNnNZZWowK3NKQ2c4bEpDcWNrTWh3QXNORFVhdlZsN2p5aWFPK29vcWVqaTRBTkZyTnBIaTJjRERSaWZGb05CcUtkeGVpdUZ4WWVrenVuc1BsQy9FUG5sakxkZ2doeEhnandWQ0lTMlRwNTI3SEdCek1wOCs5Z0xYSDVMWHZ5Q2VieWIzdWFoYmRkZ3NuOWhiUTJkUTA1TFVpRXhNSWo0dmorTzQ5NTFYRG9sdHY1dGoySGJUWE53eDZqRnFqWWZXWDdpWHJpbFUwbEpYejFpOStqY051NS8zZi9ZSHJ2L2NJaTI2N0JXTndNRnRlZUJHWDA5bnYvSWJ5Q2s5NFhYejdiU3k0NlFhdk1MdjQ5dHNBdk01VlVQcTN5Yk9NRjhYcGNHRHU2c0hVMVJzQVBVR3dCNWZMTmVMcjZQME1CSWFGRUJnV1FsQ28rM1V5OW02TkZvZmR3YW1pczg4V0pzeEttL1RQMVVYRXg1SzVkQjVIZHhUZ2NqcXhtUzBjK213bldjc1hFQmdhNHV2eWhCQmkwcEpnS01RbGtKaVZTYzZhSzJnb3IrRFFwby83N1hmWTdYejZsK2U1NGZ2ZjRicHZmNFBYL3ZOL2hoeFN1dnBMOXpKbGVocW16azVPekhvTUJ3QUFJQUJKUkVGVUZ4OGJVUTNaYTFhejhOYWJpWjg5aTMvOHowOEhQQ1l3UEp4cnYvVVFjVE5uVUgyMG1IZCsvUnVzSnBPbnhyZC8rVGpYZk9zaDVseTVscWhwaVh6dys2Zm9iRzRlMGYzUEZSNFg1M252RnhEWXI4MFlLTDBGUTNIWTdWaE5acXdtTTViZVY2dkpncVhINUg0L3pIT0FBekVZL2M2R3dMQVFBa05EME12elhxT3ErdGdKN0ZiM0VHNkR2NUdwTTFKOFhOSFlFQllUUmRieUJSUnQzNHZUN3NCdXRYSDRzMTNNWHBSUFdFeWtyOHNUUW9oSlNZS2hFS01zS0NLQ3F4LzZLazZIZzAxL2ZBWmxrTjZhOHNJREhOcjBNVG5yMW5EdE54L2kzZDg4T1dDUEhNRDd2LzhEZHozMktOZCsreHU4OUlNZjA5M2FPbVFOWVhGVFdISDNYVmk2dXZud3FhY0hQR2Iyc3FXc3ZQZHUvQUlDT1BMSlpqYi81ZmwrOTNmWTdieno2OSt3N1BOM2tuZmROZHo5eThmWS9ZODNPUERCcGtGckhjdzlqLzlpUkcyVGpjdmx3bTYxWWJkYTNhOFdHMVp6My9Cbnh0Smp4dWx3WFBBOS9QeU4rQWNIWWd3S3hEODRFUCtnSVB5REE5RVo5S1A0bFloeldYcE1uRDVSNGRsT3pwcUZXcVB4WVVWalMwaGtPRGtyRm5GazZ4N3NOaHNPdTRPaWJYdEl5ODFrU3NvMFg1Y25oQkNUamdSRElVYVJ3ZCtmRzc3L0hmeERRdGo4NStkb3Jxb2U4dmd0TDd4SXhOUjRVdWZsY2YxM0gyYmpiMzQzNE9RZlhjMHRiSHJxR2E3LzNpTmMrNjJIZVAyL0h4MDBtUGtGQkhEOWR4OUdvOVB5MXE4ZXA2dTV4V3QvWkdJaXErNjltNm5wc3dFNHVhK0F5c05GcE9ibkRWcG4zWW1USE51Mm5kbkxsckw4N3M4ejU2cDE3UDNYT3h6YnRuMzRtVTU3dmZ6RG4zamV6N2x5SGVrcmxubTE1YXhkUThhcUZTTzYxbGlrdUJTY0RrZnZIeWRPaDhNcjhObXNOdThBMlB2bllnSmZYeXExR3YrZ0FQeURBakVHQitMZkd3S05nWUZvdEJKR2ZLSDg4REhQTDRhQ0k4S0lUb3ozY1VWalQyQllDRG1yRmxHMGZSK1dIaE9Lb25CaS94Rk1uZDJrNUtTamttVk9oQkRpc3BGZ0tNUW8wUnVOM1BpRDd4RTFMWkdpelo5eDZLT3pRMGcxV2kyb1ZQMkdpem9kRHQ3KzFSUGM5Ty9mSjNudUhPNTg5TC9ZK0p2ZjBYSzZwdC8xeS9ZWGN1U1R6V1Jkc1pxRnQ5ekV6ci8vbzk4eEdxMlc5ZC81TnVGeGNYejIzTitvT2xMa3RYL09sV3RaZWU4WFVGd3V0ci84R2tzL2R6dHA4L0pKbTVjL29xL3hsUi8vQjB2dTJFQmlaZ1pyN3ZzU0dwMldneDlzd2hnVUJMaVgxd0E4MjA3SDJhKzNvZnhzejBsUFIzdS90dTcyOWhIVmNENGNOanRkYlIzdTV4Y1ZGNHBMUVZGNi83Z1VGTVhWNS8yWmRwZlhNWDJEbnZkNzc3YkJlb1pIaTFhbnhlQnZ4T0J2eEsvM3RlKzIzdWduSDZMSGtJNm1WcHBQMTNtMlUzTFNmVmpOMk9ZZkhNVGNLNVp3ZEVjQm5TMXRBTlNjcU1EYzNjUHNoYmt5NDYwUVFsd204dDFXaUZIZ0h4TENqZi8yWFdKU2tpa3ZQTUFuZi82cjEvNDVWMTFKL3ZYWDh1bGZudTgzZ1l6VlpPTE5uejdHZGQvK0p0Tnlzdm44ei82WFQvNzhWNDUrMW4vWmhpMS9lNWxwT2RuTVdMaUFQVy8rcTE5dlUwSm1Cdkd6WjNIZ2d3ODU4TUdIL2M0L3Ztc1BLWG01Ykh2cEZab3FxeWpkdGZ1OHZzN09waWJlK04rZkVaT1NUR3ArSGdjLy9BaUFCNTk5eXV1NE05dGxCZnRwcmo1OVh2Y1lUZDBkblJ6WmVuNWY0K1dtMXFqUkdRem9ESHJQSDRPeGZ3RFU2dVRiOVhpaEtBcGxoNDU2dHFNVDR3bU9DUE5oUldPZnptQWdlOFVpamhjY29ySEsvWXV4MXJwR0RtN2VTZWJTZVRJQmtoQkNYQWJ5U1VPSVVaQTJMODhUQ3Q5OXd2dFpRYitBQU9iZnVCNjkwVWh6OWNCRFMyMW1DLy84K2E5WWV1ZnRaSzVjUVhWUjhZREgyUzBXM3ZuVmIyaHZhQmh3Q09LcGc0ZDQ5U2YvU1gxWitZRG5tem83ZWZPblAvZHNEemNiNm1BYXlpdThldnMrK0Q5M0VKeStZRDZwK1htZTdhNldWaEt6TWdIM3Nocm5HcWh0dkZLcFZHaDBXalJhTFJxdEJvMVdpMDZ2N3hQNERPajg5T2pQdk85dGw5NlFpYWYyNUNtNjJ6b0FkL0JQenBybDQ0ckdCN1ZHemF3RmN6RUdCVkI1OURnQVBSMmRIUGhrT3hsTDVoRVVIdXJqQ29VUVltS1RUeVJDaklMREgyK211NjJkVXdjUDlYdjJiOEV0TitJWEdFakIyKy9TV2xNNzZEVVVsNHR0TDczQ3ZyZmV3ZExkRGNEcUw5MHo2UEY5K1llRWVCMmJ2bnhwdjJPY0RpZGJYamdieE5MbXp5TXFNV0ZFMSsrcnFhcWFrM3YzZWJVZDI3WURnTEM0T0ZMejh6emJnQ2NZOXUxRlRjdlBZMXBPdGxkYmFsNHVTWE55enJ1ZW9XaDFPa0tqSTFHcFZhaFVLbFFxZFovM3F0NzM2ajd2KzdkcnRCclVmY0tleHV1OXhoTUdaVjAvQVdBMW1UbFZWT0xaVHBpVkpyMWQ1MmxhK2d6OGd3SXAzWHNRbDh1RnpXTGw0S2M3U01uSklENHR5ZGZsQ1NIRWhDWEJVSWhSVXI2L3NGOWJlSHdjYzY1Y1IwZGpJN3ZlZU5Ocm44N1BEN3VsL3hJRFowSWhRTTY2dFNPNnR5SEFmOWhqblhhN1Z6Q2NQaitmV1V1WGpPajZmWlZzMzlFdkdBN2w4S2FQS2R0WDROWERHQndWeWJTY2JBNS85SW1ucmJ5Z2tJQ3cwZTBSQ0F3TkpudkZ3bEc5cGhCRE9WRlloTlBoL3VXUWYxQWdDYlBTZkZ6UitCU1ZFSWZCMzhqUkhRWFlyVllVbDBMWmdTSTZHcHVaTVM4SHJVN242eEtGRUdMQ2tXQW94S1dpVW5IRmw3K0lXcVBoNDJmK2pNTjZkdmJPekZVcldYYlhuZno5UC81N3dJbG16dWk3VVB4Z0huNzFSZHBxNjNqdWtlOWRVSmtqdVVmZmU1MnY3clkydXR2YVJ1MDRJY2FxNXROMXROWTFlTGFuNTJkTFQvSkZDSTRJSTNmdE1rcDJGOUxSN0Y2aXA3bW1udTcyVG1ZdnlpTW9MTVRIRlFvaHhNUWl3VkNJU3lSbnpSVk1UWi9Ob1k4K3Bxcm9xTmUrdWhNbjBPcjFYUGZ3dDNqNWh6OFpjSW1LaWVLYmYvc3Jta0YrdXo5UTBEeWZvQ3JFV09HdzJ6bDU0T3dzd0xISmlZUkVodnV3b29uQllQUWplK1VpVGhXVlVsMXlFbkN2RDNsdzgzWVpXaXFFRUtOTWdxRVFsMEI0WEJ6TDcvb2M3ZlVOYkh2eGxYNzdXMDdYc1AybFYxbDU3OTJzK3VJOWJQcmpNejZvOHRJSkRBc2phVzRPQVNFaGJIM3g1WDZMZWlmbnppVXhNOE5yYUtzUTQxbkZrUkpzRnZjdmVIUUdBeW5aczMxYzBjU2hVcWxJenBwRmFGUUVKWHNQWUxmYXpnNHRiV3BoUm42T3pOb3JoQkNqUUw2VENqSEs5RVkvcm52a202ZzBhdDU3OHZlRDlnWWUrSEFUYWZQenlWaTVuTXJEUnlqZHVlc3lWenA2TkZvdFUyWk1aMHBhS2dEM1BmVTdnRUdIdVBxSGhwQ1ltVUhoZXg5YzFqcUZ1QlE2Vzlxb0s2djBiS2ZPU1VlcmwyZmdSbHRZYkJTNWE1ZFRzcWVRanFiZW9hV242K2h1NjJER3ZCeENveUo4WEtFUVFveHZFZ3lGR0VYaDhYRmMvZERYaUpnNmxkSWR1L0FMRENRMVB3L3RtU1VLOUFaMGZnYTBCZ002Z3dHSHpmM2M0ZW92MzB0TlNTbmRyYTIrL1FJdVFHcCtIdGQ4NCt0b0RlN0Y3UzFkM1ZRY1BFVEZnWU9jT25USXg5VUpjV201bkM2T0Z4ejJiSWZGUmhHZEdPL0RpaVkyZzlHUDdCV0xxRHg2bktwakp3RDMwTkxEbiswaUxqV0o1T3hac2dTTUVFSmNJUG51S2NRb1d2dkFmVVFuSndFd2M4a2laaTVaTk9peERwc05tOWxNVjBzTFFSRVJyUHZxL2J6NTZHT1hwOUErTG5ZdHdZYnlDa3lkSFpRVkZISnlYd0UxSmFVb0xoY0F1ZGRjTmVBNU1Ta3BRKzZYbmtReFhsUWNPWWFwc3dzQXRVYkQ5TndzSDFjMDhhbFVLcEl5WnhJU0ZVN3B2a1BZek83Wm5XdkxUdEZhMThEMC9HekNZcUo4WEtVUVFvdy9FZ3lGR0VVN1gzdWQvT3V2bzZXNm1wNjJkaXc5UFZpNmU3RDA5R0R0TVdFem03R1pURmpOWms5NFVxbFUzUDVmLzQ5cFdabk1YTFNRMGwyN0wydk5Xd2Q0Qm5Jd3krKzZzMTliZDJzcmYvN0d3d01lditJTFEwOGtNOWgrQ1laaVBHaHJhS0xteE5sbFdKS3padUVYNE8vRGlpYVhzSmdvOHE5Y1FmbkJZdXBQVlFOZ01aazVzblVQc2NtSnBPU2t5N09IUWdoeEh1UTdwaENqcVBwb01kVkhpOC9ySEVWUitQaFBmeVVsZHc0bnptTjl3RE1xRGh5a3E3bmx2TStyTFhVUHc5ci83c1lSbnhNZVA0VzY0eWRIZkx6TU1Db21Lb2ZOVHVtK3MwT2x3MktpWklaTUg5RHFkTXlZbDBOa1Fod245aC9HYWpJRFVGOVJSVnQ5STlQenNnbWZFdTNqS29VUVlueFFLWXFpK0xvSUlYeEZnc3ZFZHJIRFpJVVlUUEd1L1RTZnJnTkFxOWVSdjI0RmVxT2ZqNnVhM0p4MkIrV0hpNmtyci9KcWo1NFdUMHAyT25vL2c0OHFFMEtJc1VlbFVxbk9iWk9WZDRVUVFvanowRkI1MmhNS0FXYmtaVXNvSEFNME9pM1Q4N0xKWHJIUWEwaHZZMlVOKzk3L2xPcVNNbHk5US9pRkVFTDBKOEZRQ0NHRUdDRkxqNG1UaFdjWHNvOUpTaUJ5NmhRZlZpVE9GUm9kU2Q2NjVjVDFHZHJyZERpb09IS01nZzgrbzZXbTNuZkZDU0hFR0NiQlVBZ2hoQmdCUlZFbzJYc1FwOE1CZ0YrQVAybHpNbnhjbFJpSVJxc2xiVzRtdVd1V0VSd1o3bW0zOUpnNHVyT0F3MXQyMDlQUjVjTUtoUkJpN0pISlo0UVFRb2dScUNvK1FXZHo3MXFqS2hXejVzOUJJN05lam1tQllTSE1XYldZcHVwYXlnOGY4MHhPMDk3WXpQNlB0aEtYa3NpMGpKbm9ldGRoRmVPYnpXeW00SjJObEJVVTB0SFFnTjFxOVhWSllnTFJHUXlFeE1TUW1wOUwvdnByMFJ1TnZpNXAxTWxQTkNHRUVHSVlyWFdOVkJZZjkyd256a3J6Nm9rU1kxdFVRaHdSY1RGVWw1YTVuelYwT2tGUnFDMnJwTEdxbHNUWmFVeEpUVUtqMWZpNlZIR0JxbzRVc2VucFp5OW9sbTRoUnNKdXRkSmNWVVZ6VlJYRlc3ZXg3b0g3U016SzlIVlpvMHFHa2dvaGhCQkRNSGViS05sendMTWRFaG5PdFBRWlBxeElYQWkxUnNPMDlCbk11Mm9sMFlueG5uYUgzVTc1NFdQc2ZlOFRUcGVXNFhRNGZWaWx1QkJWUjRwNDQ5SEhKQlNLeTZhcnVZVTNIbjJNcXFLanZpNWxWRWt3RkVJSUlRYmhjam9wM2xXQXcyNEhRTzluWVBhaVBGVHFmck44aTNIQzRHOWsxb0s1ekZtOWhLQ3dFRSs3M1dxVGdEZ08yY3htTmozOXJLL0xFSlBVcGo4K2c4MXM5blVabzBhQ29SQkNDREdJNC9zUDA5UGVDWUJLcFNKOVVaNnNoemRCQkVlRU1YZk5NaklXNXhNWUd1eHA3eHNRcTB2TFBKTU5pYkdwNEoyTjBsTW9mS2FydVlXQ2R6YjZ1b3hSSThGUUNDR0VHRUR0eVZNMFZ0WjR0bFBuWk1oemhSTlFSSHdzdVd1WGs3R2tmMENzT0h5TXZlOXRsb0E0aHBVVkZQcTZCREhKbGUrZk9QOEdaZklaTWFucERBYVp0V3lDMHZuSmd1UGl3blcydEZGMjhPeXpJOUhUNHIzV3hSTVRUMFJjTEJGeHNiVFUxbE41OURqZHZUM0Zad0ppZGNsSllwTVRpVXVkaGwrQXY0K3JGV2QwTkRUNHVnUXh5YlUzTlBxNmhGRWp3VkJNYWlFeE1UUlhWZm02REhFSmhNWkUrN29FTVU3WkxGYUtkeGFnS0FvQUFhSEJ6TWpMOW5GVjRuSTVHeEFiZWdOaUJ3QU9tNTNUcFdXY0xpMGpJaTZHdUxSa3dtSWlmVnl0a0YvdUNsK3pXeXkrTG1IVVNEQVVrMXBxZnE0RXd3a3FKUy9YMXlXSWNjamxkSEoweHo1c0Z2ZUhUYTFPUi9xaWZOUWFXY1pnc29tSWl5RWlMb2FXMmdhcVMwN1MyZExtMmRkUzIwQkxiUVArUVlIRXBTVVJrelFWalZZK1Vna2h4amY1TGlZbXRmejExMUs4ZFpzOHVEN0JCRWRHa3IvK09sK1hJY1laUlZFNHRydVFydFoyVDl1c0JYTXhCc3F3d2Nuc1RFRHNhdXVnOWtRRmpkVzFLQzRYQUthdWJrNGVLS0xpU0FteFNWT0pTMHZDR0JUbzQ0cUZFT0xDeU9RellsTFRHNDJzZStBK1g1Y2hSdG5hQis5RGI1Um5ETVg1S1R0UVJFdnQyZWVWVW5MU0NaOGlRNUtGVzFCWUNEUG56MkhoZFZlUWxEa1RRNS92TVU2SGc1cVRwOWozd1djYzJicWJoc3JUTWxtTkVHTGNVU2xuSHFJUVloS3JPbExFcHFlZmxaN0RjUzRvTW9KMUQ5NVBZbWFHcjBzUjQweDF5VWtxanBSNHR1T25KNU02Ui80ZGljRXBMb1htMm5wcVQxVFEwZHphYjc5YW95RWlMb2FZYVZNSmk0bVN0Uzh2a1NmdXVNdlhKUWpCdzYrKzZPc1N6cHRLcGVyM1RVbUNvUkM5YkdZekJlOXNwSHgvSWUwTmpSUHFZZUtKVE9mblIyaE1OQ2w1dWVTdnZ4YTkwZWpya3NRNDAxaFZROG1lQTU3dHlQaFk5eUwyL1g5bUNqR2c3dlpPYWs5VzBGaFZnOHZwNnJkZlo5QVROVFdPNkdueEJFZUUrYURDaVV1Q29SZ0xKQmdLSVlRUTQxeDdZek5IdHUxQmNibC9GQVpIaEpHOVlxRk1OaU11aU1QdW9QbDBIWTFWcDJsdkhIZ0VpbCtBUDlHSjhVUlBpOGRmbmtlOGFCSU14Vmd3VVlLaFRENGpoQkJpVXVycDZPTG96Z0pQS0RRR0JwQ3haSjZFUW5IQnREb3RzY2tKeENZbllEV1phYXl1cGJIeU5EMGRYWjVqTEQwbXFvNmRvT3JZQ1FKQ2dnbWZFazFFWEF4QjRhSFNTeTJFOENrSmhrSUlJU1lkaThsTTBiWTlPTzN1Q1VKMEJqMlp5eGFnTStoOVhKbVlLQXorUmhKbXBwSXdNNVdlams0YUttdG9yS3JCWmo3N21FSlBSeWM5SFoxVWw1eEVwOWNURmh0RitKUm93bU9qMGVwMVBxeGVDREVaU1RBVVFnZ3hxVmhOWmc1L3RndHI3d2QwdFVaRDV0TDVzaXlGdUdRQ1FvSkp5UTRtT1dzV0hVMHRORlRXMEZ4VDUvbkZCSURkWnFPeHloMGVVYWtJaVFoemg4UXBNUVNFQlBtd2VpSEVaQ0hCVUFnaHhLUmhOWms1OU5rdUxEMG1BRlFxRmJNWDVoSVVIdXJqeXNSa29GS3BDSTJPSkRRNmtobDUyWFEwdDlKYTEwQkxYU1BtcnU2ekJ5b0tIYzJ0ZERTM1VuR2tCSU8va2ZBcDBZUkdSUkFjR2U2MVZJWVlYOEtteE5KVzN3QzlVM3o0aDRTZzFtam9idldlMlRZd1BBeTFSa3RuVTlNRjNTZjNtcXRvcXF5aSttanhSZGQ4Um14YUtxYjJEanFibTgvN1hLMWVqNklvT08zMkFmY2JnNEl3ZDNVTnVHK2tvcE9TOEE4TjRYVHhNUncyMjBWZGE3S1NkUXlGRUVKTUNnT0Z3bGtMYzRtSWkvRnhaV0l5VXFsVmhFWkhrSktUenJ5clZqTHY2dFdrenNub1hkckMrK09aMVdTbXJxeVNZN3NMMmZQdXgrelorQWtsZXc1UWUvSVVQZTJkeUR5Q28rdWg1Ly9Nc3MvZDRkWG1GeFJJZUZ6Y3NILzhBZ2VmVU1qZzc4OWRQLzhwVjMzdEFVL2Jodi80TWZmOTRjbCt4OTc2NHgveTVkODljY0ZmdzRvdjNNV01SUXN2K1B4enhjK2F5WjMvKzE5YysrMXZYTkJ6MkJrclYvREEwLytId2IvL3lJeWtuR3p1KzhPVEpPVmtYMVNOODI1Y3p3M2Zld1MvZ0lDTHVzNWtKajJHUWdnaEpyd0JRK0dDdVVSTm5lTGp5b1J3TXdiNkV6ODltZmpweVRnZER0b2JtbW1wYTZTMXJnR2J4ZXAxck5Wa1BqdnNGTkRvdEFTSGh4RWNHVVpJWkRoQjRhRm90UElSNzBMcERBWTBPdTluUEhQV3JtSHhobHVIUFhmN0s2K3g3NjEzQnR3M2E4bGl0SG85cFR0M1gxUjlJNTBCTTN2TmFyTFhyQjd5bUhlZmVKSVRlL1lPZTYyYWtsTEs5dTBuZFY0ZTgyNVl6NTQzL3pXaUdzNllzWEErN1hYMVdFMm1mdnRPSHl1aHA3MmRWVis2aHhlKys0TkJleFg3eWx5OTBtdGJwVktUbXA5SGUzMERTWE56aGp5M2FQTm41MUg1NUNMZk5ZUVFRa3hvVnJPRncxc0dDSVVKY1Q2dVRJaUJhYlJhSXVKamlZaVBCVVdodTcyVDlxWVdPcHBiNld4dXhXNzFIaWJudER0b2EyaWlyY0U5N0ZDbFVoRVFHa3hRV0NnQklVRUVoQVFURUJJa0U5cU1ncUdXeHhndXNHV3RXVTFiYlIwVkJ3OWRWQTNQUC9MOVlZKzU1L0ZmVUxwck43dGZmM1BJNDdyYjNFTllaeTVhU0ZUeXRDR1B0Vm5NMksxV0FzUENXUHE1MndjOWJ2dkxyM2x0QjRTR0VqOXJKanYvL2c5eXI3bHF3SE9hS3F1SVNVMGg3OXFyQnh3R2VycTRoTVpUcHp6YmErLy95b0RYQ1krUEczVGZHUklNQnlmQlVBZ2h4SVJsTlZzNC9ObE96TjI5djZXV1VDakdHNVdLd0xBUUFzTkNtRG9qQlFCelY0ODdKTGE0bjBNMGQvVjRuYUlvQ3QxdEhYUzNkWGkxRzR4K25wQjQ1dFVZSEloYUxVOFdKV1psRWhwN2RsaDVaR0lDMld1dkFPRHdSNTk0MmxQbjVWM1E5WlBuemlGcVdpSWYvTjlUbnVjTEwxUnJiZTJJanJQMm1FWjhiRXJlWEdZdFhUS2lZOC84ZHhuTXVjRXdhODFxVkNvVnBUdDM4YVVuaHg0ZXUrU09EUU8yYjNuaFJhOWdDSEJvMDBkcy9zdnp3eGZjYS9XWDdpRm4zZG9SSHo4WlNUQVVRZ2d4SWJsRDRTNnZVRGhiUXFHWUFJeEJBUmlEQW9oTlRnREFiclhTMmR6bW1iQ211NjFqd09jT3JXWUxWck9GMXZwR1Q1dEtwY0lZRk5nYkZvUHdEdzdDejkrSXdkODRxWlp2eVZ5OWtwbDluc2xMeUVnbklTTWQ4QTZHMTM3em9RdTYvdnliYnFDdHRvNlM3VHZKV0xHY2RWKzkzMnYvWUwyTmZkc0g2cTBjcXBkeXFLR2tnL1Y4RHRVak9weXJIL3BxdjNDcDFtakl1bUlWTmFYSDZXaHN1cWpybjh2ZzcwOTQzTWkvbncvMGZLUHdKc0ZRQ0NIRWhHUHE3T2JJdGoxWVRXWjNnMHJGclBsekpCU0tDVWxuTUp3ZGVncTRuRTY2MmpwNjEwbnNjdjlwNzhUcGNQUTdWMUVVVEoxZG1EcTdhS3IyM3FmV2FOd2hNY0RZR3hiOThRdHdoMFkvZnlONm94OHFsZXB5ZkltWDNIdS8vVDN2L2ZiM2dEdHNIWGovUXo1Ny9tLzlqbnZ5N2k4T2VvM0JRbHJhL0huRXpaaE95ZllkS0lwQ1E4VXBkdjc5SHdETXZmcEtqRUZCbnUwekJtc2ZTUEhXN2V6NzE5dkRIZ2N3NzhiclNWKytkTmpqbG4zK1RneisvdXgvZHlOdGRmV2VkbzFPeDlmLzhneXROYlc4K0lNZkRYdWRqSlVyQ0F3TG8zakxOay9iOUFYelIxVHJHZVdGQndaODduRFcwaVVqN3VVVUl5UEJVQWdoeElUUzBkekswUjM3Y05oNlAwajBoc0xveEhqZkZpYkVaYUxXYUFpSkRDY2tNdHlyM1dJeTA5TitKaXk2WDgxZDNZUE9hdXB5T2pGMWRXUHF1NVJHSHlxVkNrTnY3NkxCNklkV3IwT24xNlBWNjd6ZTYvUjZ0QVlkV3AxdTNBZko4K21oQXREcWRLeTQrM05lYmMxVlZUUlhWUUV3ZStrU2pFRkIvU1p6R2F6OVV0bnl0NWZaOVkrenp5TjJORFN3K1BiYnlGeTlrdU83OTdEcjlUZG9xNjFEcFZLaDBlbFFEVEF6NmJuWDBPaDBMTGo1QmdDdmYyUFhQZnpOODZydG1RZS9Uazk3Ujc5MkdVbzYraVFZQ2lHRW1EQ2FUOWRSc3VjQUxwY0xBTFZhemF3RmM0bVUyVWVGd0srM3A2L3ZFaTB1bHd0elp6ZmRIWjJZT3Jvdzk1aXc5cGl3bU16OUpyazVsNklvV0hwTW5vbWRSa0tyMDZFejZORDJDWTBhclFhVldvMUtyVWF0VnZXK3FsR3B6bTU3MnRTcTNsZDF2MlU5UnB2ZTZFZE1Tb3JYV29EM1BQNkw4N3JHd2x0dkpqZ3FhclJMODVLK2ZPbUllZ0dIWXVyb3dOUnhObndkL25nenBidDJzM2pEYmVTc1cwTmlSanAvK3NhM1VhdmRnWENnSHJ4enJ6SDM2aXNKaW9qb2Q5d2Z2bngvdjdhaGVFWituRU9Ha280K0NZWkNDQ0VtaEpvVEZaUWRQT3JaMXVwMVpDeVoxNi9YUkFoeGxscXRKaUEwbUlEUTRINzduQTRuVnBNWmk4bU0xV1RDMG1OMmIvY0dSNXZaY3Q3M2M5anRPT3gyWU9SaDBoZWlrNU80KzVlUDBWeFZUZlhSWXJyYjJtZ29yK0RsSC81azBITSs5OVAvb2FlOTNiTWRQMnNtK2RkZlIvWFJZcy96aXBmQ1lNTmVCN0x5bnJ1WmUvV1ZnKzZmc1dnQktibHoyZnZQdDJtdHJlWFR2ejVQOGRadEJJU0c0ckRhQ0FnTkFjQnVHZnJ2UGpncWlrVzMzRXhWMFZFU016Tzg5amx0d3k5SDRXV1FIbTBaU2pyNkpCZ0tJWVFZM3hTRjhzUEhPSDI4M05QazUyOGtjOWtDL0lNSFgyeGFDREUwalZhRGYzRGdvUDhmdVZ3dXJDWjNXTFJackRoc2R1dzJHdzZiM2V1OTNXYkRZYlZqdDlzdmVrYk9TOGtZSEV6R2ltV0FPOVNWRng3ZzFNSERURTJmVFVkREkxdGZmSm1wNmJNSFBYL3JpeThETURWOU5xZUxqN0Y0dzYyNEhBNCsrZk5mdWZmeFgxNnl1dWRlZmVXUVllOThSQ2NsTVd2SlltWXRYY0x4bmJ2WjhkcnJOSlQxK2Q0YTZQNjNZQjJtbHpobjNSb1VGRDUrNXM5ODZjbkh2Zlo5NDI5L1BhK2FaQ2pwNVNQQlVBZ2h4TGpsY3JrbzNYdVFwdXF6VTdJSGhvYVF1V3crZWorRER5c1RZdUpUcTlVWUF3TXdCZ2FNN0FSRndXRjNZTGZaY2Roc25sZVgwNG5MNVVKeEtiMnZyajZ2Q29wWG0vY3hvMlhWRis4aGU4MXExTDNQemgzNjZHTTIvL2s1dnZDcng0aVlPdlc4ci9mRUhYZFJlZmdJNVlVSGFhdXRHN1U2QnpLYWs4OXNmK1Uxam03Wnl1SU50ekp6eVNMU0ZzempsUi8vQjAybktnRUlESGVQd09odWF4dnlQc2QzNzZHbHVwcU94c1orK3o3NHY2ZEdWT3NaZzRYUW9JZ0lrbkt5UjN5ZGdZYTFDbThTRElVUVFveExEcnVkb3pzSzZHaHE4YlNGeFVhUnZpZ1BqVlordkFreDVxaFVub2xwWUhTZTkvcjQvMzQzS3RjSmpZMmhxYktLTFMrOHlJYi8vQWt1aHhPQWYvelB6enhoOFZ6My9lRkpEbTM2bUwyRGhMTERIMi9HMHRQVHIzM0J6VGQ2M3ZzRkJmWnJHNnpkYnJGUStONEgvYTZuS0M1Y0x1ZFFYNTdYc2NOcHE2MWo0MjkreDhIWkh6RnowVUpQS0FTSW1PcWV4S3V0YnVpdzIxQlc3dFhUMk5leGJUdEdWT3R3VXZKeVNjbkxIWlZyQ1RmNXlTbUVFR0xjNldudnBIaFh3ZGsxQ29IWXBBU201MldqVW8vdldRK0ZFSmZmdHBkZXBhVzZ1dDhNcldjbVU1bDMvWHJtM2JDZVo3NzJFSTQray9MWUxHYTZXMXNIdkthbGUrRFpYQmR2dUhWRWJlZTJtem82Qmd5R0dTdVdrN0ZpK1lEbmo5VGkyMjhic04zUzArTzFMelZ2TGdCVDB0SXczdDcvdVZTQTlybzZpcmR1SC9SZTV6dWtjNkMxRDVzcXF5Z3ZQT0MxeGlUQXpFVUxxRDErZ3E2Vy9uOG4yV3V2SUNWMzdvanZPeGxKTUJSQ0NER3VOSnc2elluQ3c3aWNaMy96UFMxOUJ0TXladml3S2lIRWVIWm0rWWpCUkUxTFJFSHhDb1VBZmdHQi9XYkdkSWZGd1lkYW5odDBnaUlpNkdwcDhXcUxtcFpJVStYUU5aMXg0SU1QMmZxM2wwZDA3UEs3UDhmY3Evby9qN2pncGh0R2RQNFpNNWNzR25SZjVhSERRd2JETXo1NjVrOUQ3cCsxWkhHL1NYdTBPaDBMYnJtSmpiLzlIVzIxZFN5NCtVYnFUNXlrOGtnUkFhRWh6TC81UnV3V0MyODgrbGkvSWJ3N1gzdWRydVptbHR5eGdSMnYvbjNZK2lZakNZWkNDQ0hHQlpmVFJkbkJJdXJLejM1WVVtdlVUTS9OSmlicC9KOEJFa0tJRVZHcGlFK2ZSVXYxNlg2N3NxNVlSZFlWcTd6YXlncjI4L2F2bmhqUnBVTmpZL2o4ei82WFk5dDJzUGt2endFdzc0YjFMTDFqQTF0ZmVvWDk3NzdYcjVid0tkN0w3eGo4QXdpTmlXRWtEUDd1NTBIN2h0blcydG9CZStXOHpndndaOE4vL0lUSXhBUSsvZXZ6SFB6d294SGRieWhGbXo4YmNuOTAwclIrd1RBMVA0LzVOMTVQWTBVRmJiVjFMTjV3S3dmZS81REtJMFgwdEhmdzVrOS96cTAvL2lHMy9iOGY4ZnAvUCtvSmh4bXJWbEMyYnovaDhmSGtYbk1WbHU0ZTlyKzc4YUsvaG9sR2dxRVFRb2d4ejlKam9ualhmcnJienM1TVp3ejBaL2FpZkFJSG1HWmZDQ0ZHeTdUTURBTER3akFHQmhJL2F5WTFKYVdlZmZ2ZWZvZnRMNzkyUWRmVkc0MnNmK1RiYUhRNlNuZnQ5clFmK1hnemFmUHlXWDdYNXdpS2pPQ3o1MS8wek9hcTFXcjdyYVY0SWVzWTlyM0djS0V3YWxvaTEzenJJY0xqNGxCY0xsYmQrd1dTNXVSUXVQRjlxb3FPRG5udWFNdGFzeHBUWnlkbEJZVUQ3bThvSytmdFh6M09WVjkvRUdOUUVHM1VFUkFheXJvSDdxTWtJNTBQL3ZBMDRmRnhMUC84SFhRME5IQnlYOEZsclgrc2syQW9oQkJpVEd1dGE2Ums3d0VjZmRhK2lvaUxZZWI4T1doMU9oOVdKb1NZNkZRcUZZczIzSXJOYk9GMGNURTMvL3UvOGRrTEwxSzArZE9MdXE1V3AyUDlkNzVOWk1KVTN2djlINmc1VnVMWlorbnA0WTFIZjhaTi8vNEVSUzJ2QUFBYXdVbEVRVlJ2ekwzcVN2eERRdmpnOTAvaGNqcHgyTzBEQnJuUW1CaXlybGlGeStYcU4weHl5UjBiY0ZpdEhOK3o5N3htU0EyYkVrdmVkZGVTc2RMOS9PSzJsMTZoWlB0Tzh0WmZTL1lWcTBtZU80ZW15aW9LTjc1SHlZNWR1SndqbXdEblFrVW5KWkdRa2M2ZWY3N2xkUysxUnUxMVhQWFJZdjd5elVkd09od0F4TTJjRGtEZHlUSVVsNHYzbi93L1B2L1kvN0w4N3M5Sk1EeUhCRU1oaEJCamtxSW9WQllmcDZyNHhObEdsWXJrekpra3pFd0ZsVXd5STRRWUhmNGhJZGhNSnM5c29FNjcreGRSQzIrNWlTblQwOWo4bCtjcCt2UXpydnpxL2F5NTcwdk12K2w2QUNJVEVwaStZRDZLb3FCU3FkRG8zTE91bGhVVVl1N3NIUEJlV29PZTZ4LzVOb21aR1d6KzgzT1U3dGpWN3hpYjJjSS9mL1p6YnZuUnZ6TnowVUwwZm42OCsvaHZjZGpQL29MTUx6Q1F0UG41cEM5ZlJ2ek1HU2hBUmVFQjlFWS9iR2IzQXZRNlB6OWlrcE5Jek1wazhlMjMwVnhWUmNtT1haVHUyRVZuYzNPLys0Ykd4cEkwSjVzWkMrWVRQMnNtcUZUVWxKVHkyWE4vby9IVUtRQzJ2UEFpZS8vMU5yblhYTVdjSzlkeTVkY2VaUEdHMjlpLzhUMk9iUDYwMzNPWWczbjQxUmRIZE53WjZTdVg0WFE0T1BUaEprOWJkMXNiS2JtNWxCY2U3UC9mVzZVaUtDS0NwWGZlRG9yQ3FZT0hBWGZ3L3RjdmZvMmxhK0RKZ1NZemxYTHU5RXRDQ0NHRWo5a3NWa3IzSHFTdG9jblRwalBvbWIwd2w5RG9TQjlXSm9RWVM0WWJCamxTTjN6dkVhK2xEOTU5NHJjRVIwV3ovSzQ3T2ZycEZqWTkvYXhuMzdTc1RMTFdyQ1p1NWt3Q1FrUDZYVXRSRlA3d3Bmczg0UXpjSWFoayt3NDIvZkZaYnYrdi8wZE1TaktmUHZmQ3NNL3ErUVVFY050Ly9vVEloS2tjL1BBalB2M3I4MlJkc1lycEMrYVRrSkdPV3FPaHU3V1ZvMXUyVWJUNU16cWJtZ2E4am45SUNETVhMMlQyc3FYRXBDU0RvbEJUVXNxbnovOE5VM3M3VjN6NVM4U2twUkFZRmdhQTArR2dmSDhoQnovOGlOUEZ4d2F2THpDUS9QWFhNdWVxZGVnTUJpeGQzYno5K0crOGVrQWZmdlZGOXZ6ekxYYSs5anB3ZGxiU2tVNCswL2Z2T0RRbWh2YUdCczkyeG9ybHJMbi95NE11S1FMZ2Nqclo5Zm9iZ3k0ck1ock9OK1NPQlNwVi85K3VTbytoRUVLSU1hV3hzb2FUQjR1OGhvNEdSNFF4ZTFFZUJxT2ZEeXNUUWt4VXhWdTMwOW5jZ3NObW82R3NuQk43OWhFL2V4YjczbjZISGE5NEQ4MnNQRkpFNVpFaUFOUWFEVHFEQVkxTzUxay9WWEc1dkVJaFFIZHJHNWJ1SHB3T0J5VTdkbkpvMDhjYzNiSjEyTG9zUFQzODgyZS9ZT0V0TjdMalZmZXpqRUdSa2NRa0oxTzhkUnVsTzNaUmZiUzQzekliNXpKMWRIRGcvUTg1OFA2SFJDWW1rcmw2QmFsNXVYUTF0MkRwN2thajA2SlNxU2pac1pOVEJ3OVJ2djhBVnRQQUM4dDcxZGZkemZaWFhxTnc0L3ZNdS9GNjRtZk5wUDVrbWRjeHUvL3hKcWY3Qk1XS0E0Y3dkM1lOTy9sTVQxdTdWOEFFdkVJaHdORXRXeWtyTENROExtN0FjT2gwT0dpcnFSMXdQVW5Sbi9RWUNpR0VHQk5zRmlzbjloK21wZGI3QjMvODlHUlNzbWVqVXFzSE9WTUlNVm1OVm8vaGVLTFJhbEVVWlZTZjZkUG9kSjdoc3hkRnBmSk1sRE9aU0kraEVFSUlNVW9hcTJvNGVjQzdsMUR2WjJCNlhqWVJjU09iaGwwSUlTYURNNU9xak9vMVJ5TVV3cVFNaFJPSkJFTWhoQkErWTdOWU9WbDRoT2FhZXEvMm1HbFRTWjJUZ1ZZdnM0NEtJWVFRbDRNRVF5R0VFRDdSVkYzTHljSWk3TGF6TTloSkw2RVFRZ2poR3hJTWhSQkNYRlkyaTVXVEI0cG9QdTI5bmxiMHRIalM1bVJLTDZFUVFnamhBeElNeGJoa001c3BlR2NqWlFXRmREUTBZTGRhZlYyUzhCR2R3VUJJVEF5cCtibmtyNzhXdmRIbzY1TEVJRnhPRnpVbnlxazZkdExyR1JucEpSUkNDQ0Y4VDRLaEdIZXFqaFN4NmVsbjZXcHU4WFVwWWd5d1c2MDBWMVhSWEZWRjhkWnRySHZnUGhLek1uMWRsamhIOCtrNnlnOGZ3OUxqUGYxNWRHSThhWE9sbDFBSUlZVHdOUW1HWWx5cE9sTEVHNDgrNXVzeXhCalYxZHpDRzQ4K3hpMC8vbmNTTXpOOFhZNEF1dHM3S0R0NGxJNm1WcTkyWTZBL0tUa1owa3NvaEJCQ2pCRVNETVc0WVRPYjJmVDBzNzR1UTR3RG0vNzRERi80NVdNeXJOU0hiQllycDRwS3FLK285bXJYNkxSTW16MmR1T25KcUdWZFFpR0VFR0xNa0dBb3hvMkNkemJLOEZFeElsM05MUlM4czVIRkcyNzFkU21Uem1EUEVhSlNNU1U1Z2FUTW1lZ01CdDhWS0lRUVFvZ0JTVEFVNDBaWlFhR3ZTeERqU1BuK1FnbUdsNUhpVW1pc3JxSHk2UEYrenhHR1JrZVFtcE5CUUdpd2o2b1RRa3hVT29OQkpxQVRQcVh6OC9OMUNhTkdncUVZTnpvYUdueGRnaGhIMmhzYWZWM0NwT0J5dW1nNFZVMTFhVm0vUUdnTTlDY2xPNTJJK0ZnZlZTZUVtT2hDWW1Kb3JxcnlkUmxpRWd1TmlmWjFDYU5HZ3FFWU4rUTNndUo4MkMwV1g1Y3dvVGtkRHVyS3F6aGRXb2JONHYzL3BqeEhLSVM0WEZMemN5VVlDcDlLeWN2MWRRbWpSb0toRUVLSUVYUFk3TlNjcktEbVJBVU9tOTFybjBhbkpUNHRpZmpwS2VnTWVoOVZLSVNZVFBMWFgwdngxbTB5QjRId2llRElTUExYWCtmck1rYU5CRU1oaEJERHNsbXMxQnd2cDdhczBudFNHVUNuMXhNL0k1bTR0Q1MwT2xtUFVBaHgrZWlOUnRZOWNKOHNaU1Y4WXUyRDk2RTN5ak9HUWdnaEpnRnpWemMxSjA5UlgxR0Z5K255MnFjMytwRXdJNFhZbEdsb3RCb2ZWU2lFbU93U3N6SzU1VWMvWU5QVHowclBvYmdzZ2lJaldQZmcvUk51eldRSmhrSUlJYnk0bkU2YVR0ZFJYMTVGUjNOcnYvMStBZjRrekVvakptbXFQRU1vaEJnVEVyTXkrY0l2SDZQZ25ZMlU3eStrdmFGUm5qVVhvMHJuNTBkb1REUXBlYm5rcjc5MlFxNlZMTUZRQ0NFRUFEM3RuZFJWVk5GWVdZUERidSszM3o4NGtNUlowNGxLakVPbFV2bWdRaUdFR0p6ZWFHVHhobHRscVNJaExwQUVReUdFbU1TY0RnZU5WYlgvdjcwN2o2NnFPdlE0L3J0emJpWXlKeVFJQ2FnZ2hqRlFFU01DQ3NnZ2x0WXlsWXBEc2JVVkxiYTZhdnZ3cVdqYlIxK2wwNnREbnc4UnJXTzFJR3BCa1VGQVFBYVJRY2JJWUVKQ0JwS2I0U1ozZkg4RUl6RTM0VjRRWXp6ZnoxcFpPWnk5OXpuN3JzVUsrYkVuRlg5eVZOVVZsU0hySkdha0tyTjdOeVZucGtzRVFnQUF2cEVJaGdCZ1FOVVZsVHBlY0ZTbHh3cmw5L2xibER1Y1Vjckk2YXIwbkFzVUZmM05teTREQUFDYUl4Z0NnRUZVbjZ4U2VXR3h5Z3FMVmVlcWJsRnVNcG1VbkptdWpKeXVTc3hJWmJvb0FBQUdRakFFZ0crb1lDQ295dEp5bFJjVnE3eXdXQTN1MEJzeE9HT2pHMGNIc3krUVBjcnhGZmNTQUFCOEhSQU1BZUFieE8vejZXUnhxY3FLaWxWUmRDTGtKaktTWkRhYmxkS2xzekp5dWlvaE5ZbTFnd0FBR0J6QkVEakY2ckFyODZLTGRIVFg3cERsYWRuWktqdDJUQUYveS9WWTdTazJLVkZXdTExVkpTY1VEQWJQNlZtSm1aMlZscDJ0SXgvdFZIMU5UY1R0bytQakZSVWJxNHFpb25QcUJ5TGpiV2hRZVZHSnlncExWRmxTcWtBZ0VMS2UxV1pWVXVkMEpXZGxLQ2tqVlJZci93UUFBSUJHL0ZZQW5QS3Q2eWZxc2tuWDYrMG5uOUt1VmF1YmxkbWRUazI2N3g3dDI3QlJxeGN0UHF2bm15MFdXV3cyV1cwMldlMTJXZTAyMlJ4UnNrVTVaSXVLa3NQcGxDTW1XanZmWGExZ0s3L1loekx4RjNjclBTZGJmNXB4azRMbkdGcjdYRDFTZWVQSDZ2bi8rRThWSDR3OEdINXIwdlVhTUhhTUZreWRjVTc5UU50OFhxK3FTaXRVZWFKTWxhWGxxcTEwdFZyWDdveFNTbWFHa3JQU2xaQ2FMQlBuRGdJQWdCQUloakFrUjB5MFlqb2xOTHUzYjhOR2RjOGJxUHpwVTNUaWs4UHllVHhOWlhuWGpaUEZhdE9CVFp1VmxKblo0bmtWUlVXeU82TjA0Ky8vU3lhTFdXYUxSV2F6V1dhTFZSYXJwWEZrcHJXcGVzR2dmQjZ2dkEzMTh0UTM2T1AzMXN2YjBCRFJaNm12cTR0NEpETXBLMU94U1VuTjd2VzhmSWlxVHBUSzduU3FhNS9ja08yTzd0d1Y5anZHM25HN2V1VmZFWFo5QW1WbzNvWUd1Y29yVlZYV0dBWnJLbDFTRzZQRDBmR3hTczdNVUVwV2h1SVNPekZORkFBQW5CSEJFSVowU2Y0VkduSHp6RmJMdi8rN2gwUGVuL3pBM0pEM0YweWRJWSs3WHV0ZmZFbVNTUUdmVDM2L1gzNnZWd0dmVHo2ZlQzNnZWOU1lZmxCYmw3Mmg3ZjllSVYrRFJ6NlBSMTZQcDgxZjhzOGtOaUZSbFNkT1JOd3ViOEk0NVk0WUhyTHN1Ny8rWmF2dElnbHZCZHMvbE0valZlN0k0U3JjdTAvRkJ3K0ZySGZ4a01zVWs1Z1Fzc3hvZ29HQWFpcGRjcFdmVkhWRnBWemxKMVZmVzlkMkk1Tko4VWtKU3M3S1VFcG11cHh4c1Y5Tlp3RUF3RGNHd1JDRzlPSHl0L1hoOHJkRGxpVmxabXJtby9QMXgrazNLaGdJcU9mUXl6WHV6cCtlTVJBbFpXYXE1TkFuWjM2NXlTeWIzU0didmUzZEg4TlpweGVUMEVsV2gxMVZaeEVNUC9QM245d1pWcjJyYnZ5K0xoNXlXWXY3SnBQcDgrbUpwd2FtekJhTEpPbkF4czBxMkxwZHVTT0hxNlNnUUd1Zi9VZklaL2NZbEtmS2twS0krOTdSZVQwZTFWWldxN2JLcFpwS2wycXJYS3FycW01MWplRHBZaFBpbFpDV29vUzBaTVduSk10cTQ4YzVBQUE0ZS93bUFVT0xUMDF0Y1M4aEkxMEtCaFdYbkN4SmNzYkh0VnEzdXF4TXdXQlFab3RGTXgrZEg5WTc4OGFQVmQ3NHNXZXNGODdJWEZKV2xpVEo0VHo3QThocktpckNxdWRyOElTOFAvYk9uNnJuNVVPYTNidnJ1VVZOMXd1bXpwQzd1bHFkVXROQ3RyYzY3T3FVbHFxREgyd0pzOGNkU3pBWVZFT2RXKzZhV3JtcmEwOTlyMUZ0VlhXcngwZDhrY2xzVm14Q3ZPS1RFOVVwTlZtZFVwTmtzOXZQYzg4QkFJQ1JFQXhoYUxmK1pVSFlaYUhxUGo3cmRybXJxeFh3KzhNS2NuTmVlRmJybm45Ukh5eDVQZkxPaHBEZW83c2tLYlBueGJJN25mSzQzUkUvWTg0THo1NVRIM2F2V3FPaXZmc2tTZm5UcHNnV0ZhVlZDeGMxcTFOUldLU2tySlpyTXlVcFBTZEhKck5aeFljS3pxa2Y3U1VZRE1yanJsZERuVnNObjMydmM2ditzekJZVXhmUlprS1NGQlVUcmJpa0JNVW5KeW8rT1ZFeENmRXlzMmtNQUFBNGp3aUdNTHdWanoycDNXdldTbW9jbVJsMTJ3L1ZLUzFWTHovMGlDU3B4K0E4VGZ6NUhMMzgwQ09xcWFpUXlXUlNwL1IwVGZybFBTR2ZkNmFnbFQ5dGl2S25UV20xUEpJMWZGMHU2U1dwY2VwbWR2Kysydi8rcHJEYmZtYlIzZmVHVlM5LzJoVDFHSnpYNHY2UmozYnF5RWM3bFpDUjBiUnU4NHZUZEVzUEgxRy9NYU5DaHRjdXZTK1JKQlYrdkRmaXZuK1pnc0dnQW42Ly9ENi8vRDVmNDVmWEw2L0hJMi9EcVMrUFI3N1RyajN1ZWpYVU41ejFHbEdUMmF5WStEakZKTVFyTmlGZU1aM2lGWk1ReDJnZ0FBRDR5aEVNQVVuZEJ3NVExejY1NnA0M1VHYUxXYS85OXZOcG9aL3UrVmdsQlovb2UzTi9KWmxNcWl3dWFURWk5a1diWHYyWDlxN2IwT0wrekVmbmErc2JiMm5YeWxVdHlucmxEOVZsMy9sMjJIMjJPdXk2b0hkdnVVcExaYlpZMVh2WWxXY1ZETU05YzdDaHJ1ME5VSHJrRFdpNnZuRHdJSlVkTzZiSzRzWjFnMFg3RDZqL3RhT1YxYXVuUHRuK1liTjJPZjM3cWI2MjlyeU1HTlpVVnVuZzl0MEtCZ0lLQm9PTlg0SEc3d29HRkF3RUd6Y0o4dm5QNi9tVU5vZGR6dGdZT2VOaUdyL0h4aWc2UGs3UmNiRXltZGt4RkFBQXREK0NJU0RKNy9jcnVVdVd0aTU3VTN2V3JHMTJYRVJEYlozKzhhdTVUWnVzQkFNQmRldmJwODNuMVZWVnRScTQzQzVYeUxLNnFxcUkrdHg5NEFCWkhYWWQvR0NyVENhVCtvOFpwZGpFUk5XY1BCblJjODVtS21sc1VxSkcvV2lXVmovOWpFNGVMNVlrWFRMc1N2bDlQbG1zVm8yNFphWk1Kck5lbWZlSUtncUxkR3pYYmlrWVZNNkEvczJDWVZ4eXNqcGZkS0gyckYwWDhYVExjUGk4UHJuS3dsdERlUzVzRHJzYzBjN0dzeWlqbzA1ZFJ6V0ZRS3ZkZHQ3N0FBQUFjQzRJaGpDODBiZmYxblRkdFUrdVJ0N1MrakVXNFJweDg4eFdqOE00MDFUU2NQVVpPVUtTdFAvOWpRcjQvUm93ZG93R2poL2I2czZmcllsMEttbGFUclltL21LT2JGRlJza2RIUzVJeUx1eWgxRzVkVmJCMW03cm5EZFRTLzE2Zzc5My9hOTB3OTlkNjZZR0hWRmxjb3FMOUIzVFJrRzlwOWFMRlRhTnp1U091a2t3bTdWbjdYa1I5UGw4czFzL1BuZnpzMm1xM3krYXd5K2F3eVdhM3krcXd5OVowenk2SDB5bXpoZlYvQUFDZ1l5TVl3dkJXTFZ5a2ZSczJSdFRtZ3R6ZUduL1g3RmJMMTcvd2tuYXZYdFBpL20yUC80ODJ2YlpFTzVhdmFGRjI2ZkNyZE1YVXlXRzlQeTA3VzEzNzVLcnM2RkVkUDNCUWtsUjg4SkQ2anJwYUh5eGRKcmZMRmVZbmlYd3E2WlFINzVlM3ZsNnZ6UHVOU2c4ZmtTUU5uamhCeC9jZlVOV0pVa2xTeWFFQ3JYanNTWTMvMld6bFQ1dXFaUXYrcEQxcjErbWFXYmZvNGlHWGFlLzZEYkk2N09vMytocVZmMXFvWTd2M2hOM2ZTTVFteEt2ZmlLR05vNzBtazB4bWswd204Mm5YSnBrdGxzWXdhTEZ3RUR3QUFEQXNnaUVNcjYzUnZiUGxjYnRWV3hsNmFxaTN2ajVrV1NRN2l1WlBieHh4M1BMNm0wMzN0aTU3VStOL05sdkRaa3pYOHI4OUhySmRWcStlU2toUGx5UWxabVJJa2k2OWFsaFk3MHpJYUd4WFhWNmgxMzQ3dituc3hMU2NiUFVZUEVnckhuOVNhZG5aVGZYM2I5d2s4MSt0T25UcUdJcVAxNjFUL3RUSkd2TGRTZHEvY1pQeXhvK1RNejVlcXhlZDI2Nm9iYkhhYk9xVWtuVGVuZzhBQVBCTlFUQ0U0YTE5OW5rZDJMUTVvalpkZXZmU21OdC8xR3I1K1p4SzJ2UHlJZXJXdDQ4cUNvdTBkLzNuRzl6czM3UlpndzhmVnU5aCtkcTdmb09PN1Bpb1JkdmNFY1BWKzZvcm05MDdmU3B0T0Y2WSs0RHFhMnFhL2p4MDhnMnFQWGxTKzlhLzN5d1lTdExlZGV1YnJuME5IbTFlc2xURFprelgxVCs4V2IzeXIxREpvUUx0M2ZCK1JPOEhBQURBbDQ5Z0NFTmIrZFJDSGR1OVI2N1MwckRxMzdIb0thMS8vaVVkL0dDTFZqNjFVTjc2bGdlVUg5ajBnUXEyYlZQeGdVTXR5dHJhbFRUand1N0tIdEMvemZmSHA2Um81SzAzU1pMZS9iK25tMi9ZRWd4cTFjSm5OT1dCdVJwM3gwLzAzSy9tdHZoY3l4OTdRc3NmZStMTUgxUlNWRXlNQm45N292cGZPMW9ldDF2MTFUVkt5c3BzRmdvbHFhS3dVSWUyYkpQZjV6dmpNN2UvdFZ5WDVGK2gzQkhENWZmNXRPS0ovejNyb3g0QUFBRHc1U0VZd25ETUZvdnVlcTd0NHliYU12eW1IMmo0VFQrUUpGMTk2ODJTUGo5NzBHcXo2ZDkvL1Z1YjdSdHFhME1HVVZkcGFadkhUVGlpbzNYOXZYY3JLalpXTzk1K0orUzZ2S0o5KzdWOStRb051SGFNSnYzeUhyMHk3emVxcmF3TSs3TkprdDNwVkw5UjEyalE5UlBrY0RxMVk4VTcydkRTS3hvKzh3Y2hENm5mOXVaeTFZYTVFNm90eWlHdnh5TkpDdmg4aW9xTmlhaHZBQUFBT0Q4SWhqQ2NnTi9mYkNkT2k4MnFjWGZlSWJmTHBUV0xuNU8zdnFIVnRqTWZuYTh0UzVkcDkrcTFJY3RuTDE1NHh2Y1BuWHlEaGs2K29kWHl4MmZkTG5kMWRiTjdVVEV4bW5UZnZVcnAybFhIRHh6VW1qYlc1YjMzN1BQSzZONWRuUysrU0pNZm1Lc2w4LzhRMWdZejhTa3A2ajkyalBxTUhDNjcwNm1DcmR1MC9zV1hWWGIwV0p2dGFpckNPdzRpdVVzWFhYZjNYVXJNN0t4UHRuK29ibjM3YU5KOTkyck5vc1g2NkoxM3czb0dBQUFBemcrQ0lReXBXVkF5bWJSN3pWcmxUNTJzc2JOL3F0Y2YvYVBLajMzYW9vM3AxSTZWZGEyY1F5aEpUODJlMCtaN2IvM0xBbTFadWt3NzNsN1phcDB2VHRWTXlzclV4Ri9jcmNUT0dTbzc5cW1XelA5RG05TTIvVDZmbHB3NkxpSzVTNWFtLzNhZTFqenpySGE5dTdyeFlQZlRXQjEyWFRob2tDNFpscTl1ZlhKbE1wdDFhT3MyYlh6NVZaMDRmTGhaWFl2ZDFxSjlPTXdXaXdhT3UxYVhUNzVCVnB0TkcvLzVtdDUvK1orNjZMTEJ1dmFPbitqcUg5NmlIb1B5dEhyUjRxWXpFUUVBQVBEVkloZ0N3YUMyTEYybWtrTUZtakRuVG8yNDZVYTlNdTgzTWxzc0NnWUNUV0dvYSs2bGtpU1B1K1c2UW92VnFrNXBhV0c5em1TeHlHcHIvY0R6eE02ZEpVa25pNHZWZjh3bzVVK2RJcXZEcnVNSERtcnA3eDl0TVpvWWl0dmwwaXNQUGFMcjcvMjVNaTdzb1d0bTNhbytJMGZveFFmbXllNTBLcnRmWCtVTTZLZWNBUU5rZDBiSjQzYnJvM2RXYXNlS2QxVCthYUZzRG9lY2NYSHkxTmNyNFBNcEtTdExYUy90cmRxVGtVMUw3WjQzVUZkT245cTROckcyVm0vKzZhODZ0R1dycE1hMW1LNnllWm93NTA1bDkrK25HL3ZrYXUrNkRkcjR6MWVianIwQUFBREFWNE5nQ0p4eWJQY2V2WEQvZzNKWE5aNEIyR05RbmliOGJMYThIby84UHAraVltTGthL0NFM08wem9YT0didno5NzhKNlQ5NzRzY29iUC9hTTlmNDg0eWIxR0pRbnE4T3VuU3RYYWRYVHo4anY5WWI5ZWVwY0xyMzA0TU1hOXYxcDZqZG1sTGE5dFZ3OWh3N1I2Qi9mMWpqNkdReXFjTjkrZmZ6ZWV1MWR0MTdlaHMrbjBLWm1kOU9VQis5djhjeE5yLzRyN1BkLzU3NTcxYTFmWDBtTklYRFZ3cWRiSE5OUmNxaEFpKys1VDhObVRGZWZrY1BWcFhjdmVaNXJmU292QUFBQXpnK0NJWENhazBYSG02Nkw5dTNUNWlXdnkydzJ5MlEyeVZQZm9BTWJOOHRWVnRhaVhmbXhUNXMyb1BreUxWdndaNlhuWk92SXpsMW4xZDd2OVdyVjA4OW82eHR2eVZWYUtvdlZxcHdCL1ZXMGI3OE9iTnlzbWxZMmpTazljbFE3VnJ3dHM2WHhSNFRmNTFQeHdZUDZlTjJHa1BWRDJiVjZqWnp4OFhydnVlZDFkTmZ1VnV0NTNHNjk4L2VudEhQbHV3b0VBbks3WEpGOVNBQUFBSnd6VS9Cc0ZnMEI3ZUI4QkMrY1o2ZEdKdHZMbkJkYTM2UUhBQURBcUV5ZmJaNXhHbk43ZEFTQVFmRC9UZ0FBQUIwQ3dSQUFBQUFBREk1Z0NBQUFBQUFHUnpBRUFBQUFBSU1qR0FJQUFBQ0F3UkVNQVFBQUFNRGdDSVlBQUFBQVlIQUVRd0FBQUFBd09JSWhPZ3lidzlIZVhVQUhZb3VLYXU4dUFBQUFkQmdFUTNRWW5kTFQyN3NMNkVBUzB0UGF1d3NBQUFBZEJzRVFIVWFQUVFQYnV3dm9RTHJuOGZjRkFBQWdYQVJEZEJpRHJodXZ1SlRrOXU0R09vRDRsQlFOdW01Q2UzY0RBQUNnd3lBWW9zT3dPNTBhL2FOWjdkME5kQUNqZmp4TGRpZHJEQUVBQU1KbENnYUR3ZmJ1QkJDSm96dDNhY1VUZjFkMVdYbDdkd1ZmTTNFcHlScjk0OXZVTmZmUzl1NEtBQURBMTViSlpESzF1RWN3UkVma2NidTE1ZlUzVkxCMW15cExUc2hiWDkvZVhVSTdzVVZGS1NFOVRkM3pCbXJRZGVObGR6cmJ1MHNBQUFCZmF3UkRBQUFBQURDNFVNR1FOWVlBQUFBQVlIQUVRd0FBQUFBd09JSWhBQUFBQUJnY3dSQUFBQUFBREk1Z0NBQUFBQUFHUnpBRUFBQUFBSU1qR0FJQUFBQ0F3UkVNQVFBQUFNRGdDSVlBQUFBQVlIQUVRd0FBQUFBd09JSWhBQUFBQUJnY3dSQUFBQUFBREk1Z0NBQUFBQUFHUnpBRUFBQUFBSU1qR0FJQUFBQ0F3UkVNQVFBQUFNRGdDSVlBQUFBQVlIQUVRd0FBQUFBd09JSWhBQUFBQUJnY3dSQUFBQUFBREk1Z0NBQUFBQUFHUnpBRUFBQUFBSU1qR0FJQUFBQ0F3UkVNQVFBQUFNRGdDSVlBQUFBQVlIQUVRd0FBQUFBd09JSWhBQUFBQUJnY3dSQUFBQUFBREk1Z0NBQUFBQUFHUnpBRUFBQUFBSU1qR0FJQUFBQ0F3UkVNQVFBQUFNRGdDSVlBQUFBQVlIQUVRd0FBQUFBd09JSWhBQUFBQUJnY3dSQUFBQUFBREk1Z0NBQUFBQUFHUnpBRUFBQUFBSU1qR0FJQUFBQ0F3UkVNQVFBQUFNRGdDSVlBQUFBQVlIQUVRd0FBQUFBd09JSWhBQUFBQUJnY3dSQUFBQUFBREk1Z0NBQUFBQUFBQUFBQUFBQUFBQUFBWUZqL0QzYUFPajhLQ0VKaUFBQUFBRWxGVGtTdVFtQ0MiLAoJIlRoZW1lIiA6ICIiLAoJIlR5cGUiIDogIm1pbmQiLAoJIlZlcnNpb24iIDogIjIwIgp9Cg=="/>
    </extobj>
  </extobjs>
</s:customData>
</file>

<file path=customXml/itemProps1.xml><?xml version="1.0" encoding="utf-8"?>
<ds:datastoreItem xmlns:ds="http://schemas.openxmlformats.org/officeDocument/2006/customXml" ds:itemID="{63A3877B-BDB3-4F58-89CD-25A0D1F44A80}">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emplate>Crayons</Template>
  <TotalTime>227</TotalTime>
  <Words>21880</Words>
  <Application>Microsoft Office PowerPoint</Application>
  <PresentationFormat>全屏显示(4:3)</PresentationFormat>
  <Paragraphs>1674</Paragraphs>
  <Slides>295</Slides>
  <Notes>0</Notes>
  <HiddenSlides>0</HiddenSlides>
  <MMClips>0</MMClips>
  <ScaleCrop>false</ScaleCrop>
  <HeadingPairs>
    <vt:vector size="8" baseType="variant">
      <vt:variant>
        <vt:lpstr>已用的字体</vt:lpstr>
      </vt:variant>
      <vt:variant>
        <vt:i4>38</vt:i4>
      </vt:variant>
      <vt:variant>
        <vt:lpstr>主题</vt:lpstr>
      </vt:variant>
      <vt:variant>
        <vt:i4>1</vt:i4>
      </vt:variant>
      <vt:variant>
        <vt:lpstr>嵌入 OLE 服务器</vt:lpstr>
      </vt:variant>
      <vt:variant>
        <vt:i4>1</vt:i4>
      </vt:variant>
      <vt:variant>
        <vt:lpstr>幻灯片标题</vt:lpstr>
      </vt:variant>
      <vt:variant>
        <vt:i4>295</vt:i4>
      </vt:variant>
    </vt:vector>
  </HeadingPairs>
  <TitlesOfParts>
    <vt:vector size="335" baseType="lpstr">
      <vt:lpstr>Arial Unicode MS</vt:lpstr>
      <vt:lpstr>方正粗黑宋简体</vt:lpstr>
      <vt:lpstr>方正大标宋简体</vt:lpstr>
      <vt:lpstr>方正公文小标宋</vt:lpstr>
      <vt:lpstr>方正楷体简体</vt:lpstr>
      <vt:lpstr>方正兰亭刊宋_GBK</vt:lpstr>
      <vt:lpstr>方正清刻本悦宋简体</vt:lpstr>
      <vt:lpstr>方正小标宋简体</vt:lpstr>
      <vt:lpstr>海派腔调滚石黑简 特黑</vt:lpstr>
      <vt:lpstr>汉仪粗黑简</vt:lpstr>
      <vt:lpstr>汉仪仿宋简</vt:lpstr>
      <vt:lpstr>汉仪菱心体简</vt:lpstr>
      <vt:lpstr>汉仪润圆-65简</vt:lpstr>
      <vt:lpstr>汉仪长宋简</vt:lpstr>
      <vt:lpstr>汉仪铸字超然体简</vt:lpstr>
      <vt:lpstr>黑体</vt:lpstr>
      <vt:lpstr>华康隶书体W7</vt:lpstr>
      <vt:lpstr>华文彩云</vt:lpstr>
      <vt:lpstr>华文琥珀</vt:lpstr>
      <vt:lpstr>华文楷体</vt:lpstr>
      <vt:lpstr>华文隶书</vt:lpstr>
      <vt:lpstr>华文细黑</vt:lpstr>
      <vt:lpstr>华文新魏</vt:lpstr>
      <vt:lpstr>华文行楷</vt:lpstr>
      <vt:lpstr>楷体</vt:lpstr>
      <vt:lpstr>楷体_GB2312</vt:lpstr>
      <vt:lpstr>隶书</vt:lpstr>
      <vt:lpstr>宋体</vt:lpstr>
      <vt:lpstr>微软雅黑</vt:lpstr>
      <vt:lpstr>文道新雅黑</vt:lpstr>
      <vt:lpstr>文雅宋体</vt:lpstr>
      <vt:lpstr>纤黑体</vt:lpstr>
      <vt:lpstr>字魂创粗黑</vt:lpstr>
      <vt:lpstr>Arial</vt:lpstr>
      <vt:lpstr>Calibri</vt:lpstr>
      <vt:lpstr>Comic Sans MS</vt:lpstr>
      <vt:lpstr>Times New Roman</vt:lpstr>
      <vt:lpstr>Wingdings</vt:lpstr>
      <vt:lpstr>Crayons</vt:lpstr>
      <vt:lpstr>Microsoft PowerPoint 97-2003 Slide</vt:lpstr>
      <vt:lpstr>经济法</vt:lpstr>
      <vt:lpstr>第一章</vt:lpstr>
      <vt:lpstr>一、经济法在法律体系中的地位</vt:lpstr>
      <vt:lpstr>说明</vt:lpstr>
      <vt:lpstr>引入案例</vt:lpstr>
      <vt:lpstr>二、经济法的产生</vt:lpstr>
      <vt:lpstr>三、经济法的概念和特征</vt:lpstr>
      <vt:lpstr>案例</vt:lpstr>
      <vt:lpstr>四、经济法的体系</vt:lpstr>
      <vt:lpstr>案例研究</vt:lpstr>
      <vt:lpstr>本章重点</vt:lpstr>
      <vt:lpstr>第二章</vt:lpstr>
      <vt:lpstr>说明</vt:lpstr>
      <vt:lpstr>一、公司的概念和特征</vt:lpstr>
      <vt:lpstr>案例</vt:lpstr>
      <vt:lpstr>二、公司的分类</vt:lpstr>
      <vt:lpstr>PowerPoint 演示文稿</vt:lpstr>
      <vt:lpstr>案例</vt:lpstr>
      <vt:lpstr>三、公司的名称</vt:lpstr>
      <vt:lpstr>四、公司合并与分立</vt:lpstr>
      <vt:lpstr>案例</vt:lpstr>
      <vt:lpstr>五、公司的机关</vt:lpstr>
      <vt:lpstr>六、有限责任公司</vt:lpstr>
      <vt:lpstr>有限责任公司的设立条件</vt:lpstr>
      <vt:lpstr>PowerPoint 演示文稿</vt:lpstr>
      <vt:lpstr>案例</vt:lpstr>
      <vt:lpstr>有限责任公司的股权转让</vt:lpstr>
      <vt:lpstr>PowerPoint 演示文稿</vt:lpstr>
      <vt:lpstr>有限责任公司的基本组织机构</vt:lpstr>
      <vt:lpstr>七、一人有限责任公司</vt:lpstr>
      <vt:lpstr>八、国有独资公司</vt:lpstr>
      <vt:lpstr>案例</vt:lpstr>
      <vt:lpstr>九、股份有限公司</vt:lpstr>
      <vt:lpstr>股份有限公司的设立</vt:lpstr>
      <vt:lpstr>股份有限公司的设立条件</vt:lpstr>
      <vt:lpstr>股份有限公司的基本组织机构</vt:lpstr>
      <vt:lpstr>PowerPoint 演示文稿</vt:lpstr>
      <vt:lpstr>本章重点</vt:lpstr>
      <vt:lpstr>第三章</vt:lpstr>
      <vt:lpstr>说明</vt:lpstr>
      <vt:lpstr>说明</vt:lpstr>
      <vt:lpstr>一、合伙企业法概述</vt:lpstr>
      <vt:lpstr>普通合伙企业与有限合伙企业</vt:lpstr>
      <vt:lpstr>普通合伙企业与公司的比较</vt:lpstr>
      <vt:lpstr>普通合伙企业</vt:lpstr>
      <vt:lpstr>案  例</vt:lpstr>
      <vt:lpstr>普通合伙企业财产</vt:lpstr>
      <vt:lpstr>PowerPoint 演示文稿</vt:lpstr>
      <vt:lpstr>普通合伙企业的损益分配</vt:lpstr>
      <vt:lpstr>入伙与退伙</vt:lpstr>
      <vt:lpstr>PowerPoint 演示文稿</vt:lpstr>
      <vt:lpstr>有限合伙企业</vt:lpstr>
      <vt:lpstr>有限合伙与普通合伙的区别</vt:lpstr>
      <vt:lpstr>二、个人独资企业法</vt:lpstr>
      <vt:lpstr>PowerPoint 演示文稿</vt:lpstr>
      <vt:lpstr>三、外商投资企业法</vt:lpstr>
      <vt:lpstr>说明</vt:lpstr>
      <vt:lpstr>PowerPoint 演示文稿</vt:lpstr>
      <vt:lpstr>PowerPoint 演示文稿</vt:lpstr>
      <vt:lpstr>本章重点</vt:lpstr>
      <vt:lpstr>第四章</vt:lpstr>
      <vt:lpstr>说明</vt:lpstr>
      <vt:lpstr>一、民法及其基本原则</vt:lpstr>
      <vt:lpstr>PowerPoint 演示文稿</vt:lpstr>
      <vt:lpstr>案例</vt:lpstr>
      <vt:lpstr>二、民事主体</vt:lpstr>
      <vt:lpstr>PowerPoint 演示文稿</vt:lpstr>
      <vt:lpstr>PowerPoint 演示文稿</vt:lpstr>
      <vt:lpstr>PowerPoint 演示文稿</vt:lpstr>
      <vt:lpstr>PowerPoint 演示文稿</vt:lpstr>
      <vt:lpstr>三、民事法律行为</vt:lpstr>
      <vt:lpstr>民事法律行为的效力划分</vt:lpstr>
      <vt:lpstr>案例</vt:lpstr>
      <vt:lpstr>案例</vt:lpstr>
      <vt:lpstr>案例</vt:lpstr>
      <vt:lpstr>四、物权法律制度</vt:lpstr>
      <vt:lpstr>【物权与债权的区别】</vt:lpstr>
      <vt:lpstr>PowerPoint 演示文稿</vt:lpstr>
      <vt:lpstr>案例</vt:lpstr>
      <vt:lpstr>PowerPoint 演示文稿</vt:lpstr>
      <vt:lpstr>PowerPoint 演示文稿</vt:lpstr>
      <vt:lpstr>所有权的概念与特征</vt:lpstr>
      <vt:lpstr>四项权能：</vt:lpstr>
      <vt:lpstr>PowerPoint 演示文稿</vt:lpstr>
      <vt:lpstr>PowerPoint 演示文稿</vt:lpstr>
      <vt:lpstr>PowerPoint 演示文稿</vt:lpstr>
      <vt:lpstr>PowerPoint 演示文稿</vt:lpstr>
      <vt:lpstr>PowerPoint 演示文稿</vt:lpstr>
      <vt:lpstr>PowerPoint 演示文稿</vt:lpstr>
      <vt:lpstr>六、民事责任</vt:lpstr>
      <vt:lpstr>侵权民事责任</vt:lpstr>
      <vt:lpstr>案例</vt:lpstr>
      <vt:lpstr>侵权损害赔偿</vt:lpstr>
      <vt:lpstr>本章重点</vt:lpstr>
      <vt:lpstr>PowerPoint 演示文稿</vt:lpstr>
      <vt:lpstr>第五章</vt:lpstr>
      <vt:lpstr>说明</vt:lpstr>
      <vt:lpstr>知识产权概述</vt:lpstr>
      <vt:lpstr>著作权制度</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专利权制度</vt:lpstr>
      <vt:lpstr>PowerPoint 演示文稿</vt:lpstr>
      <vt:lpstr>客体（专利权保护的对象)</vt:lpstr>
      <vt:lpstr>专利权的取得</vt:lpstr>
      <vt:lpstr>PowerPoint 演示文稿</vt:lpstr>
      <vt:lpstr>专利权的内容</vt:lpstr>
      <vt:lpstr>PowerPoint 演示文稿</vt:lpstr>
      <vt:lpstr>本章重点</vt:lpstr>
      <vt:lpstr>PowerPoint 演示文稿</vt:lpstr>
      <vt:lpstr>第六章</vt:lpstr>
      <vt:lpstr>反垄断亮剑：阿里被罚</vt:lpstr>
      <vt:lpstr>一、反垄断法概述</vt:lpstr>
      <vt:lpstr>二、非法垄断行为</vt:lpstr>
      <vt:lpstr>讨论分析</vt:lpstr>
      <vt:lpstr>三、反垄断法执行机构</vt:lpstr>
      <vt:lpstr>四、非法垄断行为的法律责任</vt:lpstr>
      <vt:lpstr>五、反不正当竞争法概述</vt:lpstr>
      <vt:lpstr>六、不正当竞争行为</vt:lpstr>
      <vt:lpstr>1.仿冒、混淆行为</vt:lpstr>
      <vt:lpstr>混淆行为</vt:lpstr>
      <vt:lpstr>混淆行为</vt:lpstr>
      <vt:lpstr>2.商业贿赂行为</vt:lpstr>
      <vt:lpstr>商业贿赂行为</vt:lpstr>
      <vt:lpstr>3.虚假宣传行为</vt:lpstr>
      <vt:lpstr>虚假或者引人误解的宣传行为</vt:lpstr>
      <vt:lpstr>4.侵犯商业秘密行为</vt:lpstr>
      <vt:lpstr>4.侵犯商业秘密行为</vt:lpstr>
      <vt:lpstr>侵犯商业秘密案例-1</vt:lpstr>
      <vt:lpstr>侵犯商业秘密案例-2</vt:lpstr>
      <vt:lpstr>5.不正当有奖销售行为</vt:lpstr>
      <vt:lpstr>案例</vt:lpstr>
      <vt:lpstr>6.商业诋毁行为</vt:lpstr>
      <vt:lpstr>案例</vt:lpstr>
      <vt:lpstr>7.利用技术手段妨碍、破坏网络产品或者服务正常运行的行为</vt:lpstr>
      <vt:lpstr>七、不正当竞争行为的监督检查和法律责任</vt:lpstr>
      <vt:lpstr>讨论思考1</vt:lpstr>
      <vt:lpstr>讨论思考2</vt:lpstr>
      <vt:lpstr>讨论思考3</vt:lpstr>
      <vt:lpstr>本章重点</vt:lpstr>
      <vt:lpstr>第七章</vt:lpstr>
      <vt:lpstr>销售假冒伪劣“3M”口罩案</vt:lpstr>
      <vt:lpstr>PowerPoint 演示文稿</vt:lpstr>
      <vt:lpstr>一、产品</vt:lpstr>
      <vt:lpstr>案例分析</vt:lpstr>
      <vt:lpstr>产品质量</vt:lpstr>
      <vt:lpstr>产品质量法</vt:lpstr>
      <vt:lpstr>二、产品质量的监督管理</vt:lpstr>
      <vt:lpstr>PowerPoint 演示文稿</vt:lpstr>
      <vt:lpstr>PowerPoint 演示文稿</vt:lpstr>
      <vt:lpstr>三、生产者的责任和义务</vt:lpstr>
      <vt:lpstr>（二）生产者对产品标识及产品包装的责任义务</vt:lpstr>
      <vt:lpstr>PowerPoint 演示文稿</vt:lpstr>
      <vt:lpstr>案例分析</vt:lpstr>
      <vt:lpstr>PowerPoint 演示文稿</vt:lpstr>
      <vt:lpstr>四、销售者的责任和义务</vt:lpstr>
      <vt:lpstr>五、产品侵权责任</vt:lpstr>
      <vt:lpstr>案例分析</vt:lpstr>
      <vt:lpstr>案例分析</vt:lpstr>
      <vt:lpstr>案例分析</vt:lpstr>
      <vt:lpstr>PowerPoint 演示文稿</vt:lpstr>
      <vt:lpstr>不承担赔偿责任的情形</vt:lpstr>
      <vt:lpstr>案例分析</vt:lpstr>
      <vt:lpstr>《食品安全法》十倍赔偿</vt:lpstr>
      <vt:lpstr>案例分析</vt:lpstr>
      <vt:lpstr>产品侵权责任的诉讼时效</vt:lpstr>
      <vt:lpstr>六、产品违约责任</vt:lpstr>
      <vt:lpstr>本章重点</vt:lpstr>
      <vt:lpstr>第八章</vt:lpstr>
      <vt:lpstr>一、消费者与消费者权益保护法</vt:lpstr>
      <vt:lpstr>案例</vt:lpstr>
      <vt:lpstr>PowerPoint 演示文稿</vt:lpstr>
      <vt:lpstr>二、消费者的权利</vt:lpstr>
      <vt:lpstr>案例一</vt:lpstr>
      <vt:lpstr>PowerPoint 演示文稿</vt:lpstr>
      <vt:lpstr>案例三</vt:lpstr>
      <vt:lpstr>案例四</vt:lpstr>
      <vt:lpstr>三、经营者的义务</vt:lpstr>
      <vt:lpstr>案例一</vt:lpstr>
      <vt:lpstr>案例二</vt:lpstr>
      <vt:lpstr>PowerPoint 演示文稿</vt:lpstr>
      <vt:lpstr>案例三</vt:lpstr>
      <vt:lpstr>案例四</vt:lpstr>
      <vt:lpstr>四、消费者权益争议的解决和法律责任</vt:lpstr>
      <vt:lpstr>PowerPoint 演示文稿</vt:lpstr>
      <vt:lpstr>PowerPoint 演示文稿</vt:lpstr>
      <vt:lpstr>案例一</vt:lpstr>
      <vt:lpstr>PowerPoint 演示文稿</vt:lpstr>
      <vt:lpstr>本章重点</vt:lpstr>
      <vt:lpstr>PowerPoint 演示文稿</vt:lpstr>
      <vt:lpstr>第九章</vt:lpstr>
      <vt:lpstr> 宝利国际违规披露案</vt:lpstr>
      <vt:lpstr> 宝利国际违规披露案</vt:lpstr>
      <vt:lpstr>一、证券与证券法概述</vt:lpstr>
      <vt:lpstr>二、证券发行</vt:lpstr>
      <vt:lpstr>证券发行的条件</vt:lpstr>
      <vt:lpstr>PowerPoint 演示文稿</vt:lpstr>
      <vt:lpstr>PowerPoint 演示文稿</vt:lpstr>
      <vt:lpstr>三、证券交易</vt:lpstr>
      <vt:lpstr>证券上市</vt:lpstr>
      <vt:lpstr>证券的终止上市</vt:lpstr>
      <vt:lpstr>禁止的交易行为 </vt:lpstr>
      <vt:lpstr>上市公司的收购</vt:lpstr>
      <vt:lpstr>上市公司收购案例</vt:lpstr>
      <vt:lpstr>四、金融法律制度</vt:lpstr>
      <vt:lpstr>中国人民银行法</vt:lpstr>
      <vt:lpstr>商业银行</vt:lpstr>
      <vt:lpstr>本章重点</vt:lpstr>
      <vt:lpstr>第十章</vt:lpstr>
      <vt:lpstr>说明</vt:lpstr>
      <vt:lpstr>一、税收的概念和特征</vt:lpstr>
      <vt:lpstr>二、税法的构成要素</vt:lpstr>
      <vt:lpstr>三、我国的税法体系</vt:lpstr>
      <vt:lpstr>四、增值税</vt:lpstr>
      <vt:lpstr>增值税纳税主体</vt:lpstr>
      <vt:lpstr>增值税税率</vt:lpstr>
      <vt:lpstr>五、消费税</vt:lpstr>
      <vt:lpstr>增值税与消费税的区别</vt:lpstr>
      <vt:lpstr>六、企业所得税</vt:lpstr>
      <vt:lpstr>居民企业</vt:lpstr>
      <vt:lpstr>非居民企业</vt:lpstr>
      <vt:lpstr>征税对象及税率</vt:lpstr>
      <vt:lpstr>八、个人所得税</vt:lpstr>
      <vt:lpstr>个人所得税的纳税义务人</vt:lpstr>
      <vt:lpstr>个人所得税的征税对象</vt:lpstr>
      <vt:lpstr>个人所得税的税率</vt:lpstr>
      <vt:lpstr>个人所得税的税率</vt:lpstr>
      <vt:lpstr>九、税收征收管理法</vt:lpstr>
      <vt:lpstr>案例分析</vt:lpstr>
      <vt:lpstr>本章重点</vt:lpstr>
      <vt:lpstr>第十一章</vt:lpstr>
      <vt:lpstr>说明</vt:lpstr>
      <vt:lpstr>一、劳动法的适用范围</vt:lpstr>
      <vt:lpstr>不适用范围</vt:lpstr>
      <vt:lpstr>二、劳动者的权利</vt:lpstr>
      <vt:lpstr>案例分析</vt:lpstr>
      <vt:lpstr>PowerPoint 演示文稿</vt:lpstr>
      <vt:lpstr>三、劳动合同</vt:lpstr>
      <vt:lpstr>劳动合同的种类</vt:lpstr>
      <vt:lpstr>劳动合同内容</vt:lpstr>
      <vt:lpstr>试用期</vt:lpstr>
      <vt:lpstr>PowerPoint 演示文稿</vt:lpstr>
      <vt:lpstr>四、劳动合同的解除</vt:lpstr>
      <vt:lpstr>劳动者解除劳动合同</vt:lpstr>
      <vt:lpstr>用人单位单方解除劳动合同</vt:lpstr>
      <vt:lpstr>PowerPoint 演示文稿</vt:lpstr>
      <vt:lpstr>用人单位不得解除劳动合同的情形</vt:lpstr>
      <vt:lpstr>案例分析</vt:lpstr>
      <vt:lpstr>PowerPoint 演示文稿</vt:lpstr>
      <vt:lpstr>PowerPoint 演示文稿</vt:lpstr>
      <vt:lpstr>五  劳 务 派 遣</vt:lpstr>
      <vt:lpstr>六、非全日制用工</vt:lpstr>
      <vt:lpstr>七、劳动争议</vt:lpstr>
      <vt:lpstr>PowerPoint 演示文稿</vt:lpstr>
      <vt:lpstr>PowerPoint 演示文稿</vt:lpstr>
      <vt:lpstr>八、社会保险</vt:lpstr>
      <vt:lpstr>基本养老保险 </vt:lpstr>
      <vt:lpstr>案例分析</vt:lpstr>
      <vt:lpstr>基本医疗保险</vt:lpstr>
      <vt:lpstr>案例分析 </vt:lpstr>
      <vt:lpstr>工伤保险</vt:lpstr>
      <vt:lpstr> 工伤的认定</vt:lpstr>
      <vt:lpstr>PowerPoint 演示文稿</vt:lpstr>
      <vt:lpstr>案例分析</vt:lpstr>
      <vt:lpstr>失业保险</vt:lpstr>
      <vt:lpstr>失业保险的享受条件</vt:lpstr>
      <vt:lpstr>本章重点</vt:lpstr>
      <vt:lpstr>第十二章</vt:lpstr>
      <vt:lpstr>一、 仲裁及仲裁法 </vt:lpstr>
      <vt:lpstr>仲裁的特征 </vt:lpstr>
      <vt:lpstr>二、仲裁的排除事项 </vt:lpstr>
      <vt:lpstr>三、仲裁的基本原则及制度</vt:lpstr>
      <vt:lpstr>四、仲裁协议</vt:lpstr>
      <vt:lpstr>五、仲裁程序</vt:lpstr>
      <vt:lpstr>六、民事诉讼及民事诉讼法概述</vt:lpstr>
      <vt:lpstr>PowerPoint 演示文稿</vt:lpstr>
      <vt:lpstr>七、民事诉讼法的基本原则 </vt:lpstr>
      <vt:lpstr>八、管辖 </vt:lpstr>
      <vt:lpstr>PowerPoint 演示文稿</vt:lpstr>
      <vt:lpstr>PowerPoint 演示文稿</vt:lpstr>
      <vt:lpstr>PowerPoint 演示文稿</vt:lpstr>
      <vt:lpstr>PowerPoint 演示文稿</vt:lpstr>
      <vt:lpstr>案例分析</vt:lpstr>
      <vt:lpstr>九、诉讼时效</vt:lpstr>
      <vt:lpstr>PowerPoint 演示文稿</vt:lpstr>
      <vt:lpstr>诉讼时效的中止</vt:lpstr>
      <vt:lpstr>诉讼时效的中断</vt:lpstr>
      <vt:lpstr>十、审判程序与执行程序</vt:lpstr>
      <vt:lpstr>执行程序 </vt:lpstr>
      <vt:lpstr>本章重点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经济法</dc:title>
  <dc:creator>LL</dc:creator>
  <cp:lastModifiedBy>卢 真杰</cp:lastModifiedBy>
  <cp:revision>419</cp:revision>
  <dcterms:created xsi:type="dcterms:W3CDTF">2007-01-30T07:13:00Z</dcterms:created>
  <dcterms:modified xsi:type="dcterms:W3CDTF">2022-03-21T03:07:14Z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1CDA928AEC4A421D9B26ADFB958BA8FD</vt:lpwstr>
  </property>
  <property fmtid="{D5CDD505-2E9C-101B-9397-08002B2CF9AE}" pid="3" name="KSOProductBuildVer">
    <vt:lpwstr>2052-11.1.0.11551</vt:lpwstr>
  </property>
</Properties>
</file>