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74" r:id="rId13"/>
    <p:sldId id="268" r:id="rId14"/>
    <p:sldId id="269" r:id="rId15"/>
    <p:sldId id="270" r:id="rId16"/>
    <p:sldId id="271" r:id="rId17"/>
    <p:sldId id="272" r:id="rId18"/>
    <p:sldId id="273" r:id="rId19"/>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6692" y="6356353"/>
            <a:ext cx="2844504"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13079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第八章　会计账簿</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会计账簿登记和使用的规则</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一、会计账簿启用的规则</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启用新账簿时</a:t>
            </a:r>
            <a:r>
              <a:rPr lang="en-US" altLang="zh-CN" dirty="0"/>
              <a:t>,</a:t>
            </a:r>
            <a:r>
              <a:rPr lang="zh-CN" altLang="zh-CN" dirty="0"/>
              <a:t>应在账簿封面上写明单位名称和账簿名称。</a:t>
            </a:r>
            <a:endParaRPr lang="zh-CN" altLang="zh-CN" dirty="0"/>
          </a:p>
          <a:p>
            <a:r>
              <a:rPr lang="en-US" altLang="zh-CN" dirty="0"/>
              <a:t>(2)</a:t>
            </a:r>
            <a:r>
              <a:rPr lang="zh-CN" altLang="zh-CN" dirty="0"/>
              <a:t>账簿扉页应附“账簿启用和交接表”</a:t>
            </a:r>
            <a:r>
              <a:rPr lang="en-US" altLang="zh-CN" dirty="0"/>
              <a:t>,</a:t>
            </a:r>
            <a:r>
              <a:rPr lang="zh-CN" altLang="zh-CN" dirty="0"/>
              <a:t>其内容主要有单位名称、账簿名称及编号、启用日期、记账人员和会计主管人员姓名及盖章、单位公章等</a:t>
            </a:r>
            <a:r>
              <a:rPr lang="en-US" altLang="zh-CN" dirty="0"/>
              <a:t>;</a:t>
            </a:r>
            <a:r>
              <a:rPr lang="zh-CN" altLang="zh-CN" dirty="0"/>
              <a:t>记账人员或会计主管人员调动工作或因故离职时</a:t>
            </a:r>
            <a:r>
              <a:rPr lang="en-US" altLang="zh-CN" dirty="0"/>
              <a:t>,</a:t>
            </a:r>
            <a:r>
              <a:rPr lang="zh-CN" altLang="zh-CN" dirty="0"/>
              <a:t>应办理账簿交接手续</a:t>
            </a:r>
            <a:r>
              <a:rPr lang="en-US" altLang="zh-CN" dirty="0"/>
              <a:t>,</a:t>
            </a:r>
            <a:r>
              <a:rPr lang="zh-CN" altLang="zh-CN" dirty="0"/>
              <a:t>在交接记录栏内填明交接日期、交接人员和监交人员的姓名</a:t>
            </a:r>
            <a:r>
              <a:rPr lang="en-US" altLang="zh-CN" dirty="0"/>
              <a:t>,</a:t>
            </a:r>
            <a:r>
              <a:rPr lang="zh-CN" altLang="zh-CN" dirty="0"/>
              <a:t>并由交接双方人员签名或盖章。</a:t>
            </a:r>
            <a:endParaRPr lang="zh-CN" altLang="zh-CN" dirty="0"/>
          </a:p>
          <a:p>
            <a:r>
              <a:rPr lang="en-US" altLang="zh-CN" dirty="0"/>
              <a:t>(3)</a:t>
            </a:r>
            <a:r>
              <a:rPr lang="zh-CN" altLang="zh-CN" dirty="0"/>
              <a:t>启用订本式账簿</a:t>
            </a:r>
            <a:r>
              <a:rPr lang="en-US" altLang="zh-CN" dirty="0"/>
              <a:t>,</a:t>
            </a:r>
            <a:r>
              <a:rPr lang="zh-CN" altLang="zh-CN" dirty="0"/>
              <a:t>应从第一页起顺序编号</a:t>
            </a:r>
            <a:r>
              <a:rPr lang="en-US" altLang="zh-CN" dirty="0"/>
              <a:t>,</a:t>
            </a:r>
            <a:r>
              <a:rPr lang="zh-CN" altLang="zh-CN" dirty="0"/>
              <a:t>不得跳页、缺号。</a:t>
            </a:r>
            <a:endParaRPr lang="zh-CN" altLang="zh-CN" dirty="0"/>
          </a:p>
          <a:p>
            <a:r>
              <a:rPr lang="en-US" altLang="zh-CN" dirty="0"/>
              <a:t>(4)</a:t>
            </a:r>
            <a:r>
              <a:rPr lang="zh-CN" altLang="zh-CN" dirty="0"/>
              <a:t>启用活页式账簿</a:t>
            </a:r>
            <a:r>
              <a:rPr lang="en-US" altLang="zh-CN" dirty="0"/>
              <a:t>,</a:t>
            </a:r>
            <a:r>
              <a:rPr lang="zh-CN" altLang="zh-CN" dirty="0"/>
              <a:t>应在使用账页时按顺序编定分页数</a:t>
            </a:r>
            <a:r>
              <a:rPr lang="en-US" altLang="zh-CN" dirty="0"/>
              <a:t>,</a:t>
            </a:r>
            <a:r>
              <a:rPr lang="zh-CN" altLang="zh-CN" dirty="0"/>
              <a:t>并定期装订成册。装订后再按实际使用的账页顺序编定总页数</a:t>
            </a:r>
            <a:r>
              <a:rPr lang="en-US" altLang="zh-CN" dirty="0"/>
              <a:t>,</a:t>
            </a:r>
            <a:r>
              <a:rPr lang="zh-CN" altLang="zh-CN" dirty="0"/>
              <a:t>并标明目录、账户名称和页次。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大黑简" panose="02010600000101010101" charset="-122"/>
                <a:sym typeface="+mn-ea"/>
              </a:rPr>
              <a:t>第三节　会计账簿登记和使用的规则</a:t>
            </a:r>
            <a:endParaRPr lang="zh-CN" altLang="en-US"/>
          </a:p>
        </p:txBody>
      </p:sp>
      <p:sp>
        <p:nvSpPr>
          <p:cNvPr id="3" name="内容占位符 2"/>
          <p:cNvSpPr>
            <a:spLocks noGrp="1"/>
          </p:cNvSpPr>
          <p:nvPr>
            <p:ph idx="1"/>
          </p:nvPr>
        </p:nvSpPr>
        <p:spPr/>
        <p:txBody>
          <a:bodyPr>
            <a:normAutofit/>
          </a:bodyPr>
          <a:p>
            <a:pPr marL="0" algn="just">
              <a:lnSpc>
                <a:spcPct val="135000"/>
              </a:lnSpc>
              <a:buClrTx/>
              <a:buSzTx/>
              <a:buNone/>
            </a:pPr>
            <a:r>
              <a:rPr lang="zh-CN" altLang="zh-CN" sz="2600" b="1" dirty="0">
                <a:latin typeface="黑体" panose="02010609060101010101" pitchFamily="49" charset="-122"/>
                <a:ea typeface="黑体" panose="02010609060101010101" pitchFamily="49" charset="-122"/>
              </a:rPr>
              <a:t>二、会计账簿的登记规则</a:t>
            </a:r>
            <a:endParaRPr lang="zh-CN" altLang="zh-CN" sz="2600" b="1" dirty="0">
              <a:latin typeface="黑体" panose="02010609060101010101" pitchFamily="49" charset="-122"/>
              <a:ea typeface="黑体" panose="02010609060101010101" pitchFamily="49" charset="-122"/>
            </a:endParaRPr>
          </a:p>
          <a:p>
            <a:r>
              <a:rPr lang="zh-CN" altLang="en-US"/>
              <a:t>(1)登记账簿必须以经过审核无误的记账凭证及所附的原始凭证为依据。</a:t>
            </a:r>
            <a:endParaRPr lang="zh-CN" altLang="en-US"/>
          </a:p>
          <a:p>
            <a:r>
              <a:rPr lang="zh-CN" altLang="en-US"/>
              <a:t>(2)为了使账簿记录清晰整洁,耐久保存,登记账簿必须使用蓝色或黑色墨水钢笔书写,不得使用铅笔和圆珠笔。</a:t>
            </a:r>
            <a:endParaRPr lang="zh-CN" altLang="en-US"/>
          </a:p>
          <a:p>
            <a:r>
              <a:rPr lang="zh-CN" altLang="en-US"/>
              <a:t>(3)账簿中文字和数字的书写必须规范、整洁、清晰,应紧贴底线,在上面留有适当的空距,一般应占格长的</a:t>
            </a:r>
            <a:r>
              <a:rPr lang="en-US" altLang="zh-CN"/>
              <a:t>1/2</a:t>
            </a:r>
            <a:r>
              <a:rPr lang="zh-CN" altLang="en-US"/>
              <a:t>~</a:t>
            </a:r>
            <a:r>
              <a:rPr lang="en-US" altLang="zh-CN"/>
              <a:t>2/3</a:t>
            </a:r>
            <a:r>
              <a:rPr lang="zh-CN" altLang="en-US"/>
              <a:t>,以便留有改错的空间。</a:t>
            </a:r>
            <a:endParaRPr lang="zh-CN" altLang="en-US"/>
          </a:p>
          <a:p>
            <a:r>
              <a:rPr lang="zh-CN" altLang="en-US"/>
              <a:t>(4)各种账簿应按页次顺序连续登记,不得跳行、隔页,如果发生跳行、隔页,应将空行空页用红线对角划掉或注明“此行空白”或“此页空白”字样,并由记账人员签章确认,对各种账簿的账页不得任意抽换和撕毁,以防舞弊。</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会计账簿登记和使用的规则</a:t>
            </a:r>
            <a:endParaRPr lang="zh-CN" altLang="en-US"/>
          </a:p>
        </p:txBody>
      </p:sp>
      <p:sp>
        <p:nvSpPr>
          <p:cNvPr id="3" name="内容占位符 2"/>
          <p:cNvSpPr>
            <a:spLocks noGrp="1"/>
          </p:cNvSpPr>
          <p:nvPr>
            <p:ph idx="1"/>
          </p:nvPr>
        </p:nvSpPr>
        <p:spPr/>
        <p:txBody>
          <a:bodyPr>
            <a:normAutofit/>
          </a:bodyPr>
          <a:lstStyle/>
          <a:p>
            <a:r>
              <a:rPr lang="en-US" altLang="zh-CN" dirty="0" smtClean="0"/>
              <a:t>(</a:t>
            </a:r>
            <a:r>
              <a:rPr lang="en-US" altLang="zh-CN" dirty="0"/>
              <a:t>5)</a:t>
            </a:r>
            <a:r>
              <a:rPr lang="zh-CN" altLang="zh-CN" dirty="0"/>
              <a:t>凡需要结出余额的账户</a:t>
            </a:r>
            <a:r>
              <a:rPr lang="en-US" altLang="zh-CN" dirty="0"/>
              <a:t>,</a:t>
            </a:r>
            <a:r>
              <a:rPr lang="zh-CN" altLang="zh-CN" dirty="0"/>
              <a:t>应当定期结出余额</a:t>
            </a:r>
            <a:r>
              <a:rPr lang="en-US" altLang="zh-CN" dirty="0"/>
              <a:t>,</a:t>
            </a:r>
            <a:r>
              <a:rPr lang="zh-CN" altLang="zh-CN" dirty="0"/>
              <a:t>库存现金日记账和银行存款日记账必须每天结出余额。</a:t>
            </a:r>
            <a:endParaRPr lang="zh-CN" altLang="zh-CN" dirty="0"/>
          </a:p>
          <a:p>
            <a:r>
              <a:rPr lang="en-US" altLang="zh-CN" dirty="0"/>
              <a:t>(6)</a:t>
            </a:r>
            <a:r>
              <a:rPr lang="zh-CN" altLang="zh-CN" dirty="0"/>
              <a:t>每一账页登记完毕结转下页时</a:t>
            </a:r>
            <a:r>
              <a:rPr lang="en-US" altLang="zh-CN" dirty="0"/>
              <a:t>,</a:t>
            </a:r>
            <a:r>
              <a:rPr lang="zh-CN" altLang="zh-CN" dirty="0"/>
              <a:t>应在账页的最末一行结出本页发生额合计数和余额</a:t>
            </a:r>
            <a:r>
              <a:rPr lang="en-US" altLang="zh-CN" dirty="0"/>
              <a:t>,</a:t>
            </a:r>
            <a:r>
              <a:rPr lang="zh-CN" altLang="zh-CN" dirty="0"/>
              <a:t>并在“摘要”中注明“过次页”</a:t>
            </a:r>
            <a:r>
              <a:rPr lang="en-US" altLang="zh-CN" dirty="0"/>
              <a:t>,</a:t>
            </a:r>
            <a:r>
              <a:rPr lang="zh-CN" altLang="zh-CN" dirty="0"/>
              <a:t>在次页的第一行记入上页的合计数和余额</a:t>
            </a:r>
            <a:r>
              <a:rPr lang="en-US" altLang="zh-CN" dirty="0"/>
              <a:t>,</a:t>
            </a:r>
            <a:r>
              <a:rPr lang="zh-CN" altLang="zh-CN" dirty="0"/>
              <a:t>并在“摘要”栏中注明“承前页”</a:t>
            </a:r>
            <a:r>
              <a:rPr lang="en-US" altLang="zh-CN" dirty="0"/>
              <a:t>,</a:t>
            </a:r>
            <a:r>
              <a:rPr lang="zh-CN" altLang="zh-CN" dirty="0"/>
              <a:t>以保持账页之间的连续性。</a:t>
            </a:r>
            <a:endParaRPr lang="zh-CN" altLang="zh-CN" dirty="0"/>
          </a:p>
          <a:p>
            <a:r>
              <a:rPr lang="en-US" altLang="zh-CN" dirty="0"/>
              <a:t>(7)</a:t>
            </a:r>
            <a:r>
              <a:rPr lang="zh-CN" altLang="zh-CN" dirty="0"/>
              <a:t>会计账簿记录发生错误后</a:t>
            </a:r>
            <a:r>
              <a:rPr lang="en-US" altLang="zh-CN" dirty="0"/>
              <a:t>,</a:t>
            </a:r>
            <a:r>
              <a:rPr lang="zh-CN" altLang="zh-CN" dirty="0"/>
              <a:t>应根据错误的性质和发现时间的不同</a:t>
            </a:r>
            <a:r>
              <a:rPr lang="en-US" altLang="zh-CN" dirty="0"/>
              <a:t>,</a:t>
            </a:r>
            <a:r>
              <a:rPr lang="zh-CN" altLang="zh-CN" dirty="0"/>
              <a:t>按规定的办法进行更正</a:t>
            </a:r>
            <a:r>
              <a:rPr lang="en-US" altLang="zh-CN" dirty="0"/>
              <a:t>,</a:t>
            </a:r>
            <a:r>
              <a:rPr lang="zh-CN" altLang="zh-CN" dirty="0"/>
              <a:t>不允许用涂改、挖补、刮擦、用褪色药水更改字迹更正错误。</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会计账簿登记和使用的规则</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三、更正错账的办法</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画线更正法</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红字更正法</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补充登记法</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对账和结账</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 对账</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账证核对</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账账核对</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账实核对</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对账和结账</a:t>
            </a:r>
            <a:endParaRPr lang="zh-CN" altLang="en-US"/>
          </a:p>
        </p:txBody>
      </p:sp>
      <p:sp>
        <p:nvSpPr>
          <p:cNvPr id="3" name="内容占位符 2"/>
          <p:cNvSpPr>
            <a:spLocks noGrp="1"/>
          </p:cNvSpPr>
          <p:nvPr>
            <p:ph idx="1"/>
          </p:nvPr>
        </p:nvSpPr>
        <p:spPr>
          <a:xfrm>
            <a:off x="998855" y="1315085"/>
            <a:ext cx="10433050" cy="5007610"/>
          </a:xfrm>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二、结账</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结账的内容</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结账前</a:t>
            </a:r>
            <a:r>
              <a:rPr lang="en-US" altLang="zh-CN" dirty="0"/>
              <a:t>,</a:t>
            </a:r>
            <a:r>
              <a:rPr lang="zh-CN" altLang="zh-CN" dirty="0"/>
              <a:t>必须将本期内发生的经济业务全部登记入账</a:t>
            </a:r>
            <a:r>
              <a:rPr lang="en-US" altLang="zh-CN" dirty="0"/>
              <a:t>,</a:t>
            </a:r>
            <a:r>
              <a:rPr lang="zh-CN" altLang="zh-CN" dirty="0"/>
              <a:t>对漏记的账项应及时补记</a:t>
            </a:r>
            <a:r>
              <a:rPr lang="en-US" altLang="zh-CN" dirty="0"/>
              <a:t>,</a:t>
            </a:r>
            <a:r>
              <a:rPr lang="zh-CN" altLang="zh-CN" dirty="0"/>
              <a:t>但不得提前入账</a:t>
            </a:r>
            <a:r>
              <a:rPr lang="en-US" altLang="zh-CN" dirty="0"/>
              <a:t>,</a:t>
            </a:r>
            <a:r>
              <a:rPr lang="zh-CN" altLang="zh-CN" dirty="0"/>
              <a:t>也不得将本期发生的经济业务延至下期入账</a:t>
            </a:r>
            <a:r>
              <a:rPr lang="en-US" altLang="zh-CN" dirty="0"/>
              <a:t>,</a:t>
            </a:r>
            <a:r>
              <a:rPr lang="zh-CN" altLang="zh-CN" dirty="0"/>
              <a:t>只有这样</a:t>
            </a:r>
            <a:r>
              <a:rPr lang="en-US" altLang="zh-CN" dirty="0"/>
              <a:t>,</a:t>
            </a:r>
            <a:r>
              <a:rPr lang="zh-CN" altLang="zh-CN" dirty="0"/>
              <a:t>才能保证结账的正确性。</a:t>
            </a:r>
            <a:endParaRPr lang="zh-CN" altLang="zh-CN" dirty="0"/>
          </a:p>
          <a:p>
            <a:r>
              <a:rPr lang="en-US" altLang="zh-CN" dirty="0"/>
              <a:t>(2)</a:t>
            </a:r>
            <a:r>
              <a:rPr lang="zh-CN" altLang="zh-CN" dirty="0"/>
              <a:t>按权责发生制的原则进行期末账项调整。</a:t>
            </a:r>
            <a:endParaRPr lang="zh-CN" altLang="zh-CN" dirty="0"/>
          </a:p>
          <a:p>
            <a:r>
              <a:rPr lang="en-US" altLang="zh-CN" dirty="0"/>
              <a:t>(3)</a:t>
            </a:r>
            <a:r>
              <a:rPr lang="zh-CN" altLang="zh-CN" dirty="0"/>
              <a:t>期末分配结转有关成本费用</a:t>
            </a:r>
            <a:r>
              <a:rPr lang="en-US" altLang="zh-CN" dirty="0"/>
              <a:t>,</a:t>
            </a:r>
            <a:r>
              <a:rPr lang="zh-CN" altLang="zh-CN" dirty="0"/>
              <a:t>按照配比原则对有关费用进行分配</a:t>
            </a:r>
            <a:r>
              <a:rPr lang="en-US" altLang="zh-CN" dirty="0"/>
              <a:t>,</a:t>
            </a:r>
            <a:r>
              <a:rPr lang="zh-CN" altLang="zh-CN" dirty="0"/>
              <a:t>并结转损益。</a:t>
            </a:r>
            <a:endParaRPr lang="zh-CN" altLang="zh-CN" dirty="0"/>
          </a:p>
          <a:p>
            <a:r>
              <a:rPr lang="en-US" altLang="zh-CN" dirty="0"/>
              <a:t>(4)</a:t>
            </a:r>
            <a:r>
              <a:rPr lang="zh-CN" altLang="zh-CN" dirty="0"/>
              <a:t>计算各账户本期发生额和期末余额。在本期全部经济业务已登记入账的基础上</a:t>
            </a:r>
            <a:r>
              <a:rPr lang="en-US" altLang="zh-CN" dirty="0"/>
              <a:t>,</a:t>
            </a:r>
            <a:r>
              <a:rPr lang="zh-CN" altLang="zh-CN" dirty="0"/>
              <a:t>分别计算出库存现金日记账、银行存款日记账、总账和明细账的本期发生额和期末余额</a:t>
            </a:r>
            <a:r>
              <a:rPr lang="en-US" altLang="zh-CN" dirty="0"/>
              <a:t>,</a:t>
            </a:r>
            <a:r>
              <a:rPr lang="zh-CN" altLang="zh-CN" dirty="0"/>
              <a:t>并将期末余额结转下期。</a:t>
            </a:r>
            <a:endParaRPr lang="zh-CN" altLang="zh-CN" dirty="0"/>
          </a:p>
          <a:p>
            <a:r>
              <a:rPr lang="en-US" altLang="zh-CN" dirty="0"/>
              <a:t>(5)</a:t>
            </a:r>
            <a:r>
              <a:rPr lang="zh-CN" altLang="zh-CN" dirty="0"/>
              <a:t>根据结出的各账户的本期发生额和期末余额</a:t>
            </a:r>
            <a:r>
              <a:rPr lang="en-US" altLang="zh-CN" dirty="0"/>
              <a:t>,</a:t>
            </a:r>
            <a:r>
              <a:rPr lang="zh-CN" altLang="zh-CN" dirty="0"/>
              <a:t>编制“本期发生额试算平衡表”“总账余额试算平衡表”和“明细账本期发生额明细表”。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对账和结账</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结账的方法</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月结。</a:t>
            </a:r>
            <a:endParaRPr lang="zh-CN" altLang="zh-CN" dirty="0"/>
          </a:p>
          <a:p>
            <a:r>
              <a:rPr lang="en-US" altLang="zh-CN" dirty="0"/>
              <a:t>(2)</a:t>
            </a:r>
            <a:r>
              <a:rPr lang="zh-CN" altLang="zh-CN" dirty="0"/>
              <a:t>季结。</a:t>
            </a:r>
            <a:endParaRPr lang="zh-CN" altLang="zh-CN" dirty="0"/>
          </a:p>
          <a:p>
            <a:r>
              <a:rPr lang="en-US" altLang="zh-CN" dirty="0"/>
              <a:t>(3)</a:t>
            </a:r>
            <a:r>
              <a:rPr lang="zh-CN" altLang="zh-CN" dirty="0"/>
              <a:t>年结。</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对账和结账</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三、账簿的保管</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账簿的更换</a:t>
            </a:r>
            <a:endParaRPr lang="zh-CN" altLang="zh-CN" sz="2200" b="1" dirty="0">
              <a:latin typeface="楷体" panose="02010609060101010101" pitchFamily="49" charset="-122"/>
              <a:ea typeface="楷体" panose="02010609060101010101" pitchFamily="49" charset="-122"/>
            </a:endParaRPr>
          </a:p>
          <a:p>
            <a:r>
              <a:rPr lang="zh-CN" altLang="zh-CN" dirty="0"/>
              <a:t>一般情况下</a:t>
            </a:r>
            <a:r>
              <a:rPr lang="en-US" altLang="zh-CN" dirty="0"/>
              <a:t>,</a:t>
            </a:r>
            <a:r>
              <a:rPr lang="zh-CN" altLang="zh-CN" dirty="0"/>
              <a:t>库存现金日记账、银行存款日记账、总分类账及绝大多数明细分类账</a:t>
            </a:r>
            <a:r>
              <a:rPr lang="en-US" altLang="zh-CN" dirty="0"/>
              <a:t>,</a:t>
            </a:r>
            <a:r>
              <a:rPr lang="zh-CN" altLang="zh-CN" dirty="0"/>
              <a:t>每年都要更换新账。对于个别采用卡片式的明细分类账</a:t>
            </a:r>
            <a:r>
              <a:rPr lang="en-US" altLang="zh-CN" dirty="0"/>
              <a:t>,</a:t>
            </a:r>
            <a:r>
              <a:rPr lang="zh-CN" altLang="zh-CN" dirty="0"/>
              <a:t>如固定资产明细账和固定资产卡片</a:t>
            </a:r>
            <a:r>
              <a:rPr lang="en-US" altLang="zh-CN" dirty="0"/>
              <a:t>,</a:t>
            </a:r>
            <a:r>
              <a:rPr lang="zh-CN" altLang="zh-CN" dirty="0"/>
              <a:t>可以跨年度使用</a:t>
            </a:r>
            <a:r>
              <a:rPr lang="en-US" altLang="zh-CN" dirty="0"/>
              <a:t>,</a:t>
            </a:r>
            <a:r>
              <a:rPr lang="zh-CN" altLang="zh-CN" dirty="0"/>
              <a:t>不必每年更换新账。需要更换的账簿</a:t>
            </a:r>
            <a:r>
              <a:rPr lang="en-US" altLang="zh-CN" dirty="0"/>
              <a:t>,</a:t>
            </a:r>
            <a:r>
              <a:rPr lang="zh-CN" altLang="zh-CN" dirty="0"/>
              <a:t>在年终进行结账后</a:t>
            </a:r>
            <a:r>
              <a:rPr lang="en-US" altLang="zh-CN" dirty="0"/>
              <a:t>,</a:t>
            </a:r>
            <a:r>
              <a:rPr lang="zh-CN" altLang="zh-CN" dirty="0"/>
              <a:t>要将各账户的年末余额直接抄入新账的有关账户中。</a:t>
            </a:r>
            <a:endParaRPr lang="zh-CN" altLang="zh-CN" dirty="0"/>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账簿的保管</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账簿的日常管理</a:t>
            </a:r>
            <a:endParaRPr lang="zh-CN" altLang="zh-CN" dirty="0"/>
          </a:p>
          <a:p>
            <a:r>
              <a:rPr lang="en-US" altLang="zh-CN" dirty="0"/>
              <a:t>2.</a:t>
            </a:r>
            <a:r>
              <a:rPr lang="zh-CN" altLang="zh-CN" dirty="0"/>
              <a:t>旧账的归档保管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771417" y="2463802"/>
            <a:ext cx="6371396" cy="2643505"/>
            <a:chOff x="4365" y="3880"/>
            <a:chExt cx="10035" cy="4163"/>
          </a:xfrm>
        </p:grpSpPr>
        <p:pic>
          <p:nvPicPr>
            <p:cNvPr id="19" name="图片 18"/>
            <p:cNvPicPr>
              <a:picLocks noChangeAspect="1"/>
            </p:cNvPicPr>
            <p:nvPr/>
          </p:nvPicPr>
          <p:blipFill>
            <a:blip r:embed="rId2"/>
            <a:stretch>
              <a:fillRect/>
            </a:stretch>
          </p:blipFill>
          <p:spPr>
            <a:xfrm rot="5400000">
              <a:off x="2943" y="5459"/>
              <a:ext cx="3459" cy="615"/>
            </a:xfrm>
            <a:prstGeom prst="rect">
              <a:avLst/>
            </a:prstGeom>
          </p:spPr>
        </p:pic>
        <p:grpSp>
          <p:nvGrpSpPr>
            <p:cNvPr id="28" name="组合 27"/>
            <p:cNvGrpSpPr/>
            <p:nvPr/>
          </p:nvGrpSpPr>
          <p:grpSpPr>
            <a:xfrm>
              <a:off x="4450" y="3880"/>
              <a:ext cx="9950" cy="4163"/>
              <a:chOff x="4450" y="3286"/>
              <a:chExt cx="9950" cy="4163"/>
            </a:xfrm>
          </p:grpSpPr>
          <p:grpSp>
            <p:nvGrpSpPr>
              <p:cNvPr id="27" name="组合 26"/>
              <p:cNvGrpSpPr/>
              <p:nvPr/>
            </p:nvGrpSpPr>
            <p:grpSpPr>
              <a:xfrm>
                <a:off x="4450" y="3286"/>
                <a:ext cx="9950" cy="4163"/>
                <a:chOff x="4450" y="3242"/>
                <a:chExt cx="9950" cy="416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9" name="组合 25618"/>
                <p:cNvGrpSpPr/>
                <p:nvPr/>
              </p:nvGrpSpPr>
              <p:grpSpPr>
                <a:xfrm>
                  <a:off x="4450" y="6527"/>
                  <a:ext cx="9951" cy="878"/>
                  <a:chOff x="0" y="0"/>
                  <a:chExt cx="3222" cy="288"/>
                </a:xfrm>
              </p:grpSpPr>
              <p:sp>
                <p:nvSpPr>
                  <p:cNvPr id="25620" name="Oval 20"/>
                  <p:cNvSpPr/>
                  <p:nvPr/>
                </p:nvSpPr>
                <p:spPr>
                  <a:xfrm>
                    <a:off x="0" y="69"/>
                    <a:ext cx="144" cy="144"/>
                  </a:xfrm>
                  <a:prstGeom prst="ellipse">
                    <a:avLst/>
                  </a:prstGeom>
                  <a:gradFill rotWithShape="1">
                    <a:gsLst>
                      <a:gs pos="0">
                        <a:schemeClr val="accent1"/>
                      </a:gs>
                      <a:gs pos="100000">
                        <a:srgbClr val="3F7878"/>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1" name="组合 25620"/>
                  <p:cNvGrpSpPr/>
                  <p:nvPr/>
                </p:nvGrpSpPr>
                <p:grpSpPr>
                  <a:xfrm>
                    <a:off x="144" y="0"/>
                    <a:ext cx="3078" cy="288"/>
                    <a:chOff x="0" y="0"/>
                    <a:chExt cx="3078" cy="288"/>
                  </a:xfrm>
                </p:grpSpPr>
                <p:sp>
                  <p:nvSpPr>
                    <p:cNvPr id="25622" name="Line 2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3" name="AutoShape 2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会计账簿的意义和种类</a:t>
                </a:r>
                <a:endParaRPr lang="en-US" altLang="zh-CN"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会计账簿的设置和登记</a:t>
                </a:r>
                <a:endParaRPr lang="en-US" altLang="zh-CN" dirty="0">
                  <a:solidFill>
                    <a:prstClr val="black"/>
                  </a:solidFill>
                  <a:latin typeface="Arial" panose="020B0604020202020204" pitchFamily="34" charset="0"/>
                </a:endParaRPr>
              </a:p>
            </p:txBody>
          </p:sp>
          <p:sp>
            <p:nvSpPr>
              <p:cNvPr id="25631" name="Rectangle 31"/>
              <p:cNvSpPr/>
              <p:nvPr/>
            </p:nvSpPr>
            <p:spPr>
              <a:xfrm>
                <a:off x="6002" y="561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记账凭证</a:t>
                </a:r>
                <a:endParaRPr lang="en-US" altLang="zh-CN" dirty="0">
                  <a:solidFill>
                    <a:prstClr val="black"/>
                  </a:solidFill>
                  <a:latin typeface="Arial" panose="020B0604020202020204" pitchFamily="34" charset="0"/>
                </a:endParaRPr>
              </a:p>
            </p:txBody>
          </p:sp>
          <p:sp>
            <p:nvSpPr>
              <p:cNvPr id="25632" name="Rectangle 32"/>
              <p:cNvSpPr/>
              <p:nvPr/>
            </p:nvSpPr>
            <p:spPr>
              <a:xfrm>
                <a:off x="6002" y="677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第四节　对账和结账</a:t>
                </a:r>
                <a:endParaRPr lang="en-US" altLang="zh-CN" dirty="0">
                  <a:solidFill>
                    <a:prstClr val="black"/>
                  </a:solidFill>
                  <a:latin typeface="Arial" panose="020B0604020202020204" pitchFamily="34" charset="0"/>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
        <p:nvSpPr>
          <p:cNvPr id="100" name="文本框 99"/>
          <p:cNvSpPr txBox="1"/>
          <p:nvPr/>
        </p:nvSpPr>
        <p:spPr>
          <a:xfrm>
            <a:off x="5460289" y="765493"/>
            <a:ext cx="5079339" cy="1198880"/>
          </a:xfrm>
          <a:prstGeom prst="rect">
            <a:avLst/>
          </a:prstGeom>
          <a:noFill/>
          <a:ln w="9525">
            <a:noFill/>
          </a:ln>
        </p:spPr>
        <p:txBody>
          <a:bodyPr>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rPr>
              <a:t>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endParaRPr>
          </a:p>
          <a:p>
            <a:r>
              <a:rPr lang="zh-CN" altLang="en-US">
                <a:solidFill>
                  <a:srgbClr val="000000"/>
                </a:solidFill>
                <a:latin typeface="汉仪大黑简" panose="02010600000101010101" charset="-122"/>
                <a:ea typeface="汉仪大黑简" panose="02010600000101010101" charset="-122"/>
                <a:cs typeface="汉仪大黑简" panose="02010600000101010101" charset="-122"/>
              </a:rPr>
              <a:t>　</a:t>
            </a:r>
            <a:r>
              <a:rPr lang="en-US">
                <a:solidFill>
                  <a:srgbClr val="000000"/>
                </a:solidFill>
                <a:latin typeface="汉仪大黑简" panose="02010600000101010101" charset="-122"/>
                <a:ea typeface="汉仪大黑简" panose="02010600000101010101" charset="-122"/>
                <a:cs typeface="汉仪大黑简" panose="02010600000101010101" charset="-122"/>
              </a:rPr>
              <a:t>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endParaRPr>
          </a:p>
          <a:p>
            <a:r>
              <a:rPr lang="zh-CN" altLang="en-US">
                <a:solidFill>
                  <a:srgbClr val="000000"/>
                </a:solidFill>
                <a:latin typeface="汉仪大黑简" panose="02010600000101010101" charset="-122"/>
                <a:ea typeface="汉仪大黑简" panose="02010600000101010101" charset="-122"/>
                <a:cs typeface="汉仪大黑简" panose="02010600000101010101" charset="-122"/>
              </a:rPr>
              <a:t>　</a:t>
            </a:r>
            <a:r>
              <a:rPr lang="en-US">
                <a:solidFill>
                  <a:srgbClr val="000000"/>
                </a:solidFill>
                <a:latin typeface="汉仪大黑简" panose="02010600000101010101" charset="-122"/>
                <a:ea typeface="汉仪大黑简" panose="02010600000101010101" charset="-122"/>
                <a:cs typeface="汉仪大黑简" panose="02010600000101010101" charset="-122"/>
              </a:rPr>
              <a:t>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endParaRPr>
          </a:p>
          <a:p>
            <a:r>
              <a:rPr lang="zh-CN" altLang="en-US">
                <a:solidFill>
                  <a:srgbClr val="000000"/>
                </a:solidFill>
                <a:latin typeface="汉仪大黑简" panose="02010600000101010101" charset="-122"/>
                <a:ea typeface="汉仪大黑简" panose="02010600000101010101" charset="-122"/>
                <a:cs typeface="汉仪大黑简" panose="02010600000101010101" charset="-122"/>
              </a:rPr>
              <a:t>　</a:t>
            </a:r>
            <a:r>
              <a:rPr lang="en-US">
                <a:solidFill>
                  <a:srgbClr val="000000"/>
                </a:solidFill>
                <a:latin typeface="汉仪大黑简" panose="02010600000101010101" charset="-122"/>
                <a:ea typeface="汉仪大黑简" panose="02010600000101010101" charset="-122"/>
                <a:cs typeface="汉仪大黑简" panose="02010600000101010101" charset="-122"/>
              </a:rPr>
              <a:t>	</a:t>
            </a:r>
            <a:endParaRPr lang="en-US" altLang="en-US">
              <a:solidFill>
                <a:srgbClr val="000000"/>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会计账簿的意义和种类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一、会计账簿的意义</a:t>
            </a:r>
            <a:endParaRPr lang="zh-CN" altLang="zh-CN" sz="2600" b="1" dirty="0">
              <a:latin typeface="黑体" panose="02010609060101010101" pitchFamily="49" charset="-122"/>
              <a:ea typeface="黑体" panose="02010609060101010101" pitchFamily="49" charset="-122"/>
            </a:endParaRPr>
          </a:p>
          <a:p>
            <a:r>
              <a:rPr lang="zh-CN" altLang="zh-CN" dirty="0"/>
              <a:t>会计账簿</a:t>
            </a:r>
            <a:r>
              <a:rPr lang="en-US" altLang="zh-CN" dirty="0"/>
              <a:t>,</a:t>
            </a:r>
            <a:r>
              <a:rPr lang="zh-CN" altLang="zh-CN" dirty="0"/>
              <a:t>简称账簿</a:t>
            </a:r>
            <a:r>
              <a:rPr lang="en-US" altLang="zh-CN" dirty="0"/>
              <a:t>,</a:t>
            </a:r>
            <a:r>
              <a:rPr lang="zh-CN" altLang="zh-CN" dirty="0"/>
              <a:t>是以会计凭证为依据</a:t>
            </a:r>
            <a:r>
              <a:rPr lang="en-US" altLang="zh-CN" dirty="0"/>
              <a:t>,</a:t>
            </a:r>
            <a:r>
              <a:rPr lang="zh-CN" altLang="zh-CN" dirty="0"/>
              <a:t>用于全面、系统、序时、分类地记录和反映各项经济业务的簿籍。会计账簿由有专门格式并以一定形式、相互联系的账页所组成。</a:t>
            </a:r>
            <a:endParaRPr lang="zh-CN" altLang="zh-CN" dirty="0"/>
          </a:p>
          <a:p>
            <a:r>
              <a:rPr lang="en-US" altLang="zh-CN" dirty="0"/>
              <a:t>1.</a:t>
            </a:r>
            <a:r>
              <a:rPr lang="zh-CN" altLang="zh-CN" dirty="0"/>
              <a:t>会计账簿可以提供系统、完整的会计信息</a:t>
            </a:r>
            <a:endParaRPr lang="zh-CN" altLang="zh-CN" dirty="0"/>
          </a:p>
          <a:p>
            <a:r>
              <a:rPr lang="en-US" altLang="zh-CN" dirty="0"/>
              <a:t>2.</a:t>
            </a:r>
            <a:r>
              <a:rPr lang="zh-CN" altLang="zh-CN" dirty="0"/>
              <a:t>会计账簿为编制会计报表提供依据</a:t>
            </a:r>
            <a:endParaRPr lang="zh-CN" altLang="zh-CN" dirty="0"/>
          </a:p>
          <a:p>
            <a:r>
              <a:rPr lang="en-US" altLang="zh-CN" dirty="0"/>
              <a:t>3.</a:t>
            </a:r>
            <a:r>
              <a:rPr lang="zh-CN" altLang="zh-CN" dirty="0"/>
              <a:t>会计账簿是检查和分析单位经济活动的重要依据</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会计账簿的意义和种类</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 会计账簿的种类</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账簿按其用途分类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序时账簿</a:t>
            </a:r>
            <a:endParaRPr lang="zh-CN" altLang="zh-CN" dirty="0"/>
          </a:p>
          <a:p>
            <a:r>
              <a:rPr lang="en-US" altLang="zh-CN" dirty="0"/>
              <a:t>2.</a:t>
            </a:r>
            <a:r>
              <a:rPr lang="zh-CN" altLang="zh-CN" dirty="0"/>
              <a:t>分类账簿</a:t>
            </a:r>
            <a:endParaRPr lang="zh-CN" altLang="zh-CN" dirty="0"/>
          </a:p>
          <a:p>
            <a:r>
              <a:rPr lang="en-US" altLang="zh-CN" dirty="0"/>
              <a:t>3.</a:t>
            </a:r>
            <a:r>
              <a:rPr lang="zh-CN" altLang="zh-CN" dirty="0"/>
              <a:t>备查账簿</a:t>
            </a:r>
            <a:endParaRPr lang="zh-CN" altLang="zh-CN" dirty="0"/>
          </a:p>
          <a:p>
            <a:pPr marL="0" indent="0">
              <a:lnSpc>
                <a:spcPct val="145000"/>
              </a:lnSpc>
              <a:spcBef>
                <a:spcPts val="9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账簿按其外表形式分类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订本式账簿</a:t>
            </a:r>
            <a:endParaRPr lang="zh-CN" altLang="zh-CN" dirty="0"/>
          </a:p>
          <a:p>
            <a:r>
              <a:rPr lang="en-US" altLang="zh-CN" dirty="0"/>
              <a:t>2.</a:t>
            </a:r>
            <a:r>
              <a:rPr lang="zh-CN" altLang="zh-CN" dirty="0"/>
              <a:t>活页式账簿</a:t>
            </a:r>
            <a:endParaRPr lang="zh-CN" altLang="zh-CN" dirty="0"/>
          </a:p>
          <a:p>
            <a:r>
              <a:rPr lang="en-US" altLang="zh-CN" dirty="0"/>
              <a:t>3.</a:t>
            </a:r>
            <a:r>
              <a:rPr lang="zh-CN" altLang="zh-CN" dirty="0"/>
              <a:t>卡片式账簿</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会计账簿的意义和种类</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会计明细账按账页格式分类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二栏式账簿</a:t>
            </a:r>
            <a:endParaRPr lang="zh-CN" altLang="zh-CN" dirty="0"/>
          </a:p>
          <a:p>
            <a:r>
              <a:rPr lang="en-US" altLang="zh-CN" dirty="0"/>
              <a:t>2.</a:t>
            </a:r>
            <a:r>
              <a:rPr lang="zh-CN" altLang="zh-CN" dirty="0"/>
              <a:t>三栏式账簿</a:t>
            </a:r>
            <a:endParaRPr lang="zh-CN" altLang="zh-CN" dirty="0"/>
          </a:p>
          <a:p>
            <a:r>
              <a:rPr lang="en-US" altLang="zh-CN" dirty="0"/>
              <a:t>3.</a:t>
            </a:r>
            <a:r>
              <a:rPr lang="zh-CN" altLang="zh-CN" dirty="0"/>
              <a:t>多栏式账簿</a:t>
            </a:r>
            <a:endParaRPr lang="zh-CN" altLang="zh-CN" dirty="0"/>
          </a:p>
          <a:p>
            <a:r>
              <a:rPr lang="en-US" altLang="zh-CN" dirty="0"/>
              <a:t>4.</a:t>
            </a:r>
            <a:r>
              <a:rPr lang="zh-CN" altLang="zh-CN" dirty="0"/>
              <a:t>数量金额式账簿</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会计账簿的设置和登记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 日记账的设置和登记</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普通日记账的设置和登记方法</a:t>
            </a:r>
            <a:endParaRPr lang="zh-CN" altLang="zh-CN" sz="2200" b="1" dirty="0">
              <a:latin typeface="楷体" panose="02010609060101010101" pitchFamily="49" charset="-122"/>
              <a:ea typeface="楷体" panose="02010609060101010101" pitchFamily="49" charset="-122"/>
            </a:endParaRPr>
          </a:p>
          <a:p>
            <a:r>
              <a:rPr lang="zh-CN" altLang="zh-CN" dirty="0"/>
              <a:t>普通日记账是根据日常发生的经济业务逐日逐笔地进行登记的账簿。它把每笔经济业务涉及的借、贷方科目都列入日记账内</a:t>
            </a:r>
            <a:r>
              <a:rPr lang="en-US" altLang="zh-CN" dirty="0"/>
              <a:t>,</a:t>
            </a:r>
            <a:r>
              <a:rPr lang="zh-CN" altLang="zh-CN" dirty="0"/>
              <a:t>故又称为“会计分录簿”。其设置一般分为“借方金额”和“贷方金额”两栏</a:t>
            </a:r>
            <a:r>
              <a:rPr lang="en-US" altLang="zh-CN" dirty="0"/>
              <a:t>,</a:t>
            </a:r>
            <a:r>
              <a:rPr lang="zh-CN" altLang="zh-CN" dirty="0"/>
              <a:t>这种账簿不结余额。</a:t>
            </a:r>
            <a:endParaRPr lang="zh-CN" altLang="zh-CN" dirty="0"/>
          </a:p>
          <a:p>
            <a:pPr marL="0" indent="0">
              <a:lnSpc>
                <a:spcPct val="145000"/>
              </a:lnSpc>
              <a:spcBef>
                <a:spcPts val="9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特种日记账的设置和登记方法</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三栏式库存现金日记账和银行存款日记账的格式和登记方法</a:t>
            </a:r>
            <a:endParaRPr lang="zh-CN" altLang="zh-CN" dirty="0"/>
          </a:p>
          <a:p>
            <a:r>
              <a:rPr lang="en-US" altLang="zh-CN" dirty="0"/>
              <a:t>2.</a:t>
            </a:r>
            <a:r>
              <a:rPr lang="zh-CN" altLang="zh-CN" dirty="0"/>
              <a:t>多栏式库存现金日记账和银行存款日记账的格式和登记方法</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会计账簿的设置和登记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 总分类账簿的设置和登记</a:t>
            </a:r>
            <a:endParaRPr lang="zh-CN" altLang="zh-CN" sz="2600" b="1" dirty="0">
              <a:latin typeface="黑体" panose="02010609060101010101" pitchFamily="49" charset="-122"/>
              <a:ea typeface="黑体" panose="02010609060101010101" pitchFamily="49" charset="-122"/>
            </a:endParaRPr>
          </a:p>
          <a:p>
            <a:r>
              <a:rPr lang="zh-CN" altLang="zh-CN" dirty="0"/>
              <a:t>总分类账簿</a:t>
            </a:r>
            <a:r>
              <a:rPr lang="en-US" altLang="zh-CN" dirty="0"/>
              <a:t>,</a:t>
            </a:r>
            <a:r>
              <a:rPr lang="zh-CN" altLang="zh-CN" dirty="0"/>
              <a:t>简称总账</a:t>
            </a:r>
            <a:r>
              <a:rPr lang="en-US" altLang="zh-CN" dirty="0"/>
              <a:t>,</a:t>
            </a:r>
            <a:r>
              <a:rPr lang="zh-CN" altLang="zh-CN" dirty="0"/>
              <a:t>是按照总分类科目设置的账簿</a:t>
            </a:r>
            <a:r>
              <a:rPr lang="en-US" altLang="zh-CN" dirty="0"/>
              <a:t>,</a:t>
            </a:r>
            <a:r>
              <a:rPr lang="zh-CN" altLang="zh-CN" dirty="0"/>
              <a:t>一般采用订本式账簿。</a:t>
            </a:r>
            <a:endParaRPr lang="zh-CN" altLang="zh-CN" dirty="0"/>
          </a:p>
          <a:p>
            <a:r>
              <a:rPr lang="zh-CN" altLang="zh-CN" dirty="0"/>
              <a:t>每个账户应视其经济内容的多少预留出若干空白账页</a:t>
            </a:r>
            <a:r>
              <a:rPr lang="en-US" altLang="zh-CN" dirty="0"/>
              <a:t>,</a:t>
            </a:r>
            <a:r>
              <a:rPr lang="zh-CN" altLang="zh-CN" dirty="0"/>
              <a:t>以登记一定时期内涉及该账户的所有经济业务及其发生的增减变动。由于总分类账簿能够全面、系统地反映全部经济活动情况</a:t>
            </a:r>
            <a:r>
              <a:rPr lang="en-US" altLang="zh-CN" dirty="0"/>
              <a:t>,</a:t>
            </a:r>
            <a:r>
              <a:rPr lang="zh-CN" altLang="zh-CN" dirty="0"/>
              <a:t>并为编制会计报表提供资料</a:t>
            </a:r>
            <a:r>
              <a:rPr lang="en-US" altLang="zh-CN" dirty="0"/>
              <a:t>,</a:t>
            </a:r>
            <a:r>
              <a:rPr lang="zh-CN" altLang="zh-CN" dirty="0"/>
              <a:t>所以每个单位都要设置总分类账簿。总分类账簿的格式一般采用三栏式。</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会计账簿的设置和登记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 明细分类账簿的设置和登记</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三栏式明细分类账簿</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多栏式明细分类账簿</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数量金额式明细分类账簿</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会计账簿的设置和登记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四、总分类账和明细分类账的关系及其平行登记</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总分类账和明细分类账的平行登记</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同期登记</a:t>
            </a:r>
            <a:endParaRPr lang="zh-CN" altLang="zh-CN" dirty="0"/>
          </a:p>
          <a:p>
            <a:r>
              <a:rPr lang="en-US" altLang="zh-CN" dirty="0"/>
              <a:t>2.</a:t>
            </a:r>
            <a:r>
              <a:rPr lang="zh-CN" altLang="zh-CN" dirty="0"/>
              <a:t>方向相同</a:t>
            </a:r>
            <a:endParaRPr lang="zh-CN" altLang="zh-CN" dirty="0"/>
          </a:p>
          <a:p>
            <a:r>
              <a:rPr lang="en-US" altLang="zh-CN" dirty="0"/>
              <a:t>3.</a:t>
            </a:r>
            <a:r>
              <a:rPr lang="zh-CN" altLang="zh-CN" dirty="0"/>
              <a:t>金额相等</a:t>
            </a:r>
            <a:endParaRPr lang="zh-CN" altLang="zh-CN" dirty="0"/>
          </a:p>
          <a:p>
            <a:pPr marL="0" indent="0">
              <a:lnSpc>
                <a:spcPct val="145000"/>
              </a:lnSpc>
              <a:spcBef>
                <a:spcPts val="9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总分类账和明细分类账的核对</a:t>
            </a:r>
            <a:endParaRPr lang="zh-CN" altLang="zh-CN" sz="2200" b="1" dirty="0">
              <a:latin typeface="楷体" panose="02010609060101010101" pitchFamily="49" charset="-122"/>
              <a:ea typeface="楷体" panose="02010609060101010101" pitchFamily="49" charset="-122"/>
            </a:endParaRPr>
          </a:p>
          <a:p>
            <a:r>
              <a:rPr lang="zh-CN" altLang="zh-CN" dirty="0"/>
              <a:t>在根据平行登记的方法登记总分类账户及其所属各明细分类账户之后</a:t>
            </a:r>
            <a:r>
              <a:rPr lang="en-US" altLang="zh-CN" dirty="0"/>
              <a:t>,</a:t>
            </a:r>
            <a:r>
              <a:rPr lang="zh-CN" altLang="zh-CN" dirty="0"/>
              <a:t>为了检查账户记录是否正确</a:t>
            </a:r>
            <a:r>
              <a:rPr lang="en-US" altLang="zh-CN" dirty="0"/>
              <a:t>,</a:t>
            </a:r>
            <a:r>
              <a:rPr lang="zh-CN" altLang="zh-CN" dirty="0"/>
              <a:t>应当对总分类账户和明细分类账户登记的结果进行相互核对。主要是核对总分类账户与其所属明细分类账户的发生额和余额是否相等</a:t>
            </a:r>
            <a:r>
              <a:rPr lang="en-US" altLang="zh-CN" dirty="0"/>
              <a:t>,</a:t>
            </a:r>
            <a:r>
              <a:rPr lang="zh-CN" altLang="zh-CN" dirty="0"/>
              <a:t>以便及时发现和更正错账</a:t>
            </a:r>
            <a:r>
              <a:rPr lang="en-US" altLang="zh-CN" dirty="0"/>
              <a:t>,</a:t>
            </a:r>
            <a:r>
              <a:rPr lang="zh-CN" altLang="zh-CN" dirty="0"/>
              <a:t>保证账簿记录的准确性。</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2477</Words>
  <Application>WPS 演示</Application>
  <PresentationFormat>自定义</PresentationFormat>
  <Paragraphs>155</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会计账簿的意义和种类</vt:lpstr>
      <vt:lpstr>第一节　会计账簿的意义和种类</vt:lpstr>
      <vt:lpstr>第一节　会计账簿的意义和种类</vt:lpstr>
      <vt:lpstr>第二节　会计账簿的设置和登记</vt:lpstr>
      <vt:lpstr>第二节　会计账簿的设置和登记</vt:lpstr>
      <vt:lpstr>第二节　会计账簿的设置和登记</vt:lpstr>
      <vt:lpstr>第二节　会计账簿的设置和登记</vt:lpstr>
      <vt:lpstr>第三节　会计账簿登记和使用的规则</vt:lpstr>
      <vt:lpstr>PowerPoint 演示文稿</vt:lpstr>
      <vt:lpstr>第三节　会计账簿登记和使用的规则</vt:lpstr>
      <vt:lpstr>第三节　会计账簿登记和使用的规则</vt:lpstr>
      <vt:lpstr>第四节　对账和结账</vt:lpstr>
      <vt:lpstr>第四节　对账和结账</vt:lpstr>
      <vt:lpstr>第四节　对账和结账</vt:lpstr>
      <vt:lpstr>第四节　对账和结账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2</cp:revision>
  <dcterms:created xsi:type="dcterms:W3CDTF">2021-06-09T02:24:00Z</dcterms:created>
  <dcterms:modified xsi:type="dcterms:W3CDTF">2021-06-09T07:29:07Z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