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76"/>
  </p:notesMasterIdLst>
  <p:sldIdLst>
    <p:sldId id="344" r:id="rId2"/>
    <p:sldId id="345" r:id="rId3"/>
    <p:sldId id="346" r:id="rId4"/>
    <p:sldId id="343" r:id="rId5"/>
    <p:sldId id="347" r:id="rId6"/>
    <p:sldId id="348" r:id="rId7"/>
    <p:sldId id="349" r:id="rId8"/>
    <p:sldId id="358" r:id="rId9"/>
    <p:sldId id="350" r:id="rId10"/>
    <p:sldId id="351" r:id="rId11"/>
    <p:sldId id="463" r:id="rId12"/>
    <p:sldId id="353" r:id="rId13"/>
    <p:sldId id="354" r:id="rId14"/>
    <p:sldId id="359" r:id="rId15"/>
    <p:sldId id="464" r:id="rId16"/>
    <p:sldId id="357" r:id="rId17"/>
    <p:sldId id="466" r:id="rId18"/>
    <p:sldId id="465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  <p:sldId id="477" r:id="rId30"/>
    <p:sldId id="478" r:id="rId31"/>
    <p:sldId id="424" r:id="rId32"/>
    <p:sldId id="425" r:id="rId33"/>
    <p:sldId id="426" r:id="rId34"/>
    <p:sldId id="427" r:id="rId35"/>
    <p:sldId id="428" r:id="rId36"/>
    <p:sldId id="429" r:id="rId37"/>
    <p:sldId id="479" r:id="rId38"/>
    <p:sldId id="430" r:id="rId39"/>
    <p:sldId id="480" r:id="rId40"/>
    <p:sldId id="431" r:id="rId41"/>
    <p:sldId id="481" r:id="rId42"/>
    <p:sldId id="432" r:id="rId43"/>
    <p:sldId id="433" r:id="rId44"/>
    <p:sldId id="482" r:id="rId45"/>
    <p:sldId id="483" r:id="rId46"/>
    <p:sldId id="484" r:id="rId47"/>
    <p:sldId id="485" r:id="rId48"/>
    <p:sldId id="486" r:id="rId49"/>
    <p:sldId id="434" r:id="rId50"/>
    <p:sldId id="487" r:id="rId51"/>
    <p:sldId id="488" r:id="rId52"/>
    <p:sldId id="435" r:id="rId53"/>
    <p:sldId id="489" r:id="rId54"/>
    <p:sldId id="436" r:id="rId55"/>
    <p:sldId id="490" r:id="rId56"/>
    <p:sldId id="491" r:id="rId57"/>
    <p:sldId id="493" r:id="rId58"/>
    <p:sldId id="492" r:id="rId59"/>
    <p:sldId id="494" r:id="rId60"/>
    <p:sldId id="495" r:id="rId61"/>
    <p:sldId id="496" r:id="rId62"/>
    <p:sldId id="437" r:id="rId63"/>
    <p:sldId id="497" r:id="rId64"/>
    <p:sldId id="438" r:id="rId65"/>
    <p:sldId id="498" r:id="rId66"/>
    <p:sldId id="499" r:id="rId67"/>
    <p:sldId id="439" r:id="rId68"/>
    <p:sldId id="500" r:id="rId69"/>
    <p:sldId id="502" r:id="rId70"/>
    <p:sldId id="504" r:id="rId71"/>
    <p:sldId id="440" r:id="rId72"/>
    <p:sldId id="506" r:id="rId73"/>
    <p:sldId id="441" r:id="rId74"/>
    <p:sldId id="507" r:id="rId75"/>
  </p:sldIdLst>
  <p:sldSz cx="9001125" cy="7200900"/>
  <p:notesSz cx="9144000" cy="6858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5E9"/>
    <a:srgbClr val="BBA3EB"/>
    <a:srgbClr val="CCFFCC"/>
    <a:srgbClr val="D3C4F2"/>
    <a:srgbClr val="EBFFEB"/>
    <a:srgbClr val="FFFFFF"/>
    <a:srgbClr val="CCFF99"/>
    <a:srgbClr val="FF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74" autoAdjust="0"/>
    <p:restoredTop sz="99503" autoAdjust="0"/>
  </p:normalViewPr>
  <p:slideViewPr>
    <p:cSldViewPr>
      <p:cViewPr varScale="1">
        <p:scale>
          <a:sx n="67" d="100"/>
          <a:sy n="67" d="100"/>
        </p:scale>
        <p:origin x="-1362" y="-144"/>
      </p:cViewPr>
      <p:guideLst>
        <p:guide orient="horz" pos="2268"/>
        <p:guide pos="2835"/>
      </p:guideLst>
    </p:cSldViewPr>
  </p:slideViewPr>
  <p:outlineViewPr>
    <p:cViewPr>
      <p:scale>
        <a:sx n="33" d="100"/>
        <a:sy n="33" d="100"/>
      </p:scale>
      <p:origin x="0" y="47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2" d="100"/>
          <a:sy n="72" d="100"/>
        </p:scale>
        <p:origin x="-1980" y="-90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>
          <a:xfrm>
            <a:off x="2987824" y="650888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34FA19-BAD5-4AE6-9806-56B2ACC634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557096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8"/>
          <p:cNvSpPr>
            <a:spLocks noChangeArrowheads="1"/>
          </p:cNvSpPr>
          <p:nvPr/>
        </p:nvSpPr>
        <p:spPr bwMode="gray">
          <a:xfrm>
            <a:off x="673524" y="350044"/>
            <a:ext cx="5813227" cy="6049090"/>
          </a:xfrm>
          <a:prstGeom prst="ellipse">
            <a:avLst/>
          </a:prstGeom>
          <a:gradFill rotWithShape="1">
            <a:gsLst>
              <a:gs pos="0">
                <a:schemeClr val="bg2">
                  <a:alpha val="48000"/>
                </a:schemeClr>
              </a:gs>
              <a:gs pos="100000">
                <a:schemeClr val="bg2">
                  <a:gamma/>
                  <a:tint val="0"/>
                  <a:invGamma/>
                  <a:alpha val="8000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Rectangle 39"/>
          <p:cNvSpPr>
            <a:spLocks noChangeArrowheads="1"/>
          </p:cNvSpPr>
          <p:nvPr/>
        </p:nvSpPr>
        <p:spPr bwMode="ltGray">
          <a:xfrm>
            <a:off x="0" y="4658919"/>
            <a:ext cx="9001125" cy="1815226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Oval 40"/>
          <p:cNvSpPr>
            <a:spLocks noChangeArrowheads="1"/>
          </p:cNvSpPr>
          <p:nvPr/>
        </p:nvSpPr>
        <p:spPr bwMode="gray">
          <a:xfrm>
            <a:off x="956371" y="1710215"/>
            <a:ext cx="3473872" cy="3855482"/>
          </a:xfrm>
          <a:prstGeom prst="ellipse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5400000" scaled="1"/>
            <a:tileRect/>
          </a:gradFill>
          <a:ln w="38100">
            <a:solidFill>
              <a:schemeClr val="bg1"/>
            </a:solidFill>
            <a:round/>
            <a:headEnd/>
            <a:tailEnd/>
          </a:ln>
          <a:effectLst>
            <a:outerShdw dist="89803" dir="2700000" algn="ctr" rotWithShape="0">
              <a:srgbClr val="000000">
                <a:alpha val="19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Oval 43"/>
          <p:cNvSpPr>
            <a:spLocks noChangeArrowheads="1"/>
          </p:cNvSpPr>
          <p:nvPr/>
        </p:nvSpPr>
        <p:spPr bwMode="gray">
          <a:xfrm>
            <a:off x="4145830" y="2768680"/>
            <a:ext cx="1204839" cy="1285160"/>
          </a:xfrm>
          <a:prstGeom prst="ellipse">
            <a:avLst/>
          </a:prstGeom>
          <a:solidFill>
            <a:srgbClr val="1BABE5">
              <a:alpha val="10001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00525" y="1280160"/>
            <a:ext cx="4425553" cy="1840230"/>
          </a:xfrm>
        </p:spPr>
        <p:txBody>
          <a:bodyPr/>
          <a:lstStyle>
            <a:lvl1pPr algn="r">
              <a:defRPr sz="4000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altLang="zh-CN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75084" y="5760720"/>
            <a:ext cx="7500938" cy="32004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单击此处编辑母版副标题样式</a:t>
            </a:r>
            <a:endParaRPr lang="en-US" altLang="zh-CN" dirty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525441" y="6720843"/>
            <a:ext cx="2175272" cy="256699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5841358" y="6710841"/>
            <a:ext cx="2808193" cy="265057"/>
          </a:xfrm>
          <a:prstGeom prst="rect">
            <a:avLst/>
          </a:prstGeom>
        </p:spPr>
        <p:txBody>
          <a:bodyPr/>
          <a:lstStyle>
            <a:lvl1pPr>
              <a:defRPr sz="1200" b="1" i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75047" y="6720843"/>
            <a:ext cx="2100263" cy="256699"/>
          </a:xfrm>
        </p:spPr>
        <p:txBody>
          <a:bodyPr/>
          <a:lstStyle>
            <a:lvl1pPr algn="l">
              <a:defRPr sz="1200"/>
            </a:lvl1pPr>
          </a:lstStyle>
          <a:p>
            <a:pPr>
              <a:defRPr/>
            </a:pPr>
            <a:fld id="{433BAFD5-2CE7-40F6-9B0C-8A7B47FEC7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250" y="2736354"/>
            <a:ext cx="2448272" cy="261149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789" y="701558"/>
            <a:ext cx="827501" cy="88266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265">
            <a:off x="756963" y="1910218"/>
            <a:ext cx="1340401" cy="142976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9450" y="3672458"/>
            <a:ext cx="19716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 userDrawn="1"/>
        </p:nvSpPr>
        <p:spPr>
          <a:xfrm>
            <a:off x="3852490" y="3901256"/>
            <a:ext cx="16081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SQL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450806" y="6880863"/>
            <a:ext cx="2100263" cy="25669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4BC87-2322-4537-B8F4-9FE8877466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75047" y="6860859"/>
            <a:ext cx="1875234" cy="27503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53946" y="640080"/>
            <a:ext cx="2034629" cy="6000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0060" y="640080"/>
            <a:ext cx="5953869" cy="6000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450806" y="6880863"/>
            <a:ext cx="2100263" cy="25669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5C661A-7D1A-4102-8EAC-6DEB98011C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75047" y="6860859"/>
            <a:ext cx="1875234" cy="27503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056" y="341712"/>
            <a:ext cx="8101013" cy="97345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0056" y="1680211"/>
            <a:ext cx="8101013" cy="22952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0056" y="4135520"/>
            <a:ext cx="8101013" cy="22969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0056" y="6557486"/>
            <a:ext cx="2100263" cy="5000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75385" y="6557486"/>
            <a:ext cx="2850356" cy="5000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0806" y="6557486"/>
            <a:ext cx="2100263" cy="500063"/>
          </a:xfrm>
        </p:spPr>
        <p:txBody>
          <a:bodyPr/>
          <a:lstStyle>
            <a:lvl1pPr>
              <a:defRPr/>
            </a:lvl1pPr>
          </a:lstStyle>
          <a:p>
            <a:fld id="{28C6F607-F638-4FFD-AA04-6C561AD6835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056" y="341712"/>
            <a:ext cx="8101013" cy="97345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450056" y="1680213"/>
            <a:ext cx="8101013" cy="475226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0056" y="6557486"/>
            <a:ext cx="2100263" cy="5000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75385" y="6557486"/>
            <a:ext cx="2850356" cy="5000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0806" y="6557486"/>
            <a:ext cx="2100263" cy="500063"/>
          </a:xfrm>
        </p:spPr>
        <p:txBody>
          <a:bodyPr/>
          <a:lstStyle>
            <a:lvl1pPr>
              <a:defRPr/>
            </a:lvl1pPr>
          </a:lstStyle>
          <a:p>
            <a:fld id="{0188CDA5-8121-490B-936B-8AEA9D57C91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450806" y="6880863"/>
            <a:ext cx="2100263" cy="25669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C11FF-0938-4A23-9A1D-5074982849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75047" y="6860859"/>
            <a:ext cx="1875234" cy="27503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027" y="4627245"/>
            <a:ext cx="7650956" cy="143017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11027" y="3052051"/>
            <a:ext cx="7650956" cy="1575196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450806" y="6880863"/>
            <a:ext cx="2100263" cy="25669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97145-69DA-4605-B420-C8A1E119E8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75047" y="6860859"/>
            <a:ext cx="1875234" cy="27503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0058" y="1760220"/>
            <a:ext cx="3994250" cy="488061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94324" y="1760220"/>
            <a:ext cx="3994250" cy="488061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450806" y="6880863"/>
            <a:ext cx="2100263" cy="25669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C5B2C9-A724-4804-8D38-B5614D11BF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75047" y="6860859"/>
            <a:ext cx="1875234" cy="27503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056" y="288370"/>
            <a:ext cx="8101013" cy="12001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0058" y="1611869"/>
            <a:ext cx="3977060" cy="6717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0058" y="2283619"/>
            <a:ext cx="3977060" cy="41488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572449" y="1611869"/>
            <a:ext cx="3978622" cy="6717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572449" y="2283619"/>
            <a:ext cx="3978622" cy="41488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450806" y="6880863"/>
            <a:ext cx="2100263" cy="25669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CC5D-FEF4-43F2-A1CC-A8E8F64150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75047" y="6860859"/>
            <a:ext cx="1875234" cy="27503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450806" y="6880863"/>
            <a:ext cx="2100263" cy="25669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FA83A-FAA8-4821-ACE4-B661B604A7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75047" y="6860859"/>
            <a:ext cx="1875234" cy="27503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450806" y="6880863"/>
            <a:ext cx="2100263" cy="25669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B5166D-255D-4ECC-A1CA-4D53688093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75047" y="6860859"/>
            <a:ext cx="1875234" cy="27503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059" y="286702"/>
            <a:ext cx="2961308" cy="12201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19191" y="286705"/>
            <a:ext cx="5031880" cy="61457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0059" y="1506858"/>
            <a:ext cx="2961308" cy="49256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450806" y="6880863"/>
            <a:ext cx="2100263" cy="25669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F3F0FD-4A76-480B-9749-BB70B8C1FF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75047" y="6860859"/>
            <a:ext cx="1875234" cy="27503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4284" y="5040631"/>
            <a:ext cx="5400675" cy="5950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64284" y="643414"/>
            <a:ext cx="5400675" cy="43205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64284" y="5635706"/>
            <a:ext cx="5400675" cy="84510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450806" y="6880863"/>
            <a:ext cx="2100263" cy="25669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31E9C-1170-47C5-A336-4231CAB38C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75047" y="6860859"/>
            <a:ext cx="1875234" cy="27503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Oval 105"/>
          <p:cNvSpPr>
            <a:spLocks noChangeArrowheads="1"/>
          </p:cNvSpPr>
          <p:nvPr/>
        </p:nvSpPr>
        <p:spPr bwMode="gray">
          <a:xfrm>
            <a:off x="176587" y="0"/>
            <a:ext cx="7230174" cy="7002828"/>
          </a:xfrm>
          <a:prstGeom prst="ellipse">
            <a:avLst/>
          </a:prstGeom>
          <a:gradFill rotWithShape="1">
            <a:gsLst>
              <a:gs pos="0">
                <a:schemeClr val="bg2">
                  <a:alpha val="44000"/>
                </a:schemeClr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30" name="Rectangle 106"/>
          <p:cNvSpPr>
            <a:spLocks noChangeArrowheads="1"/>
          </p:cNvSpPr>
          <p:nvPr/>
        </p:nvSpPr>
        <p:spPr bwMode="gray">
          <a:xfrm>
            <a:off x="0" y="1"/>
            <a:ext cx="9001125" cy="1256824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0058" y="1760220"/>
            <a:ext cx="8138517" cy="4880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altLang="zh-CN" dirty="0" smtClean="0"/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125516" y="6860859"/>
            <a:ext cx="825103" cy="275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ea typeface="宋体" pitchFamily="2" charset="-122"/>
              </a:defRPr>
            </a:lvl1pPr>
          </a:lstStyle>
          <a:p>
            <a:pPr>
              <a:defRPr/>
            </a:pPr>
            <a:fld id="{89606887-116E-4E0E-9425-0268C18C0878}" type="slidenum">
              <a:rPr lang="en-US" altLang="zh-CN" smtClean="0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1999430" y="373330"/>
            <a:ext cx="5925741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265">
            <a:off x="7975581" y="46101"/>
            <a:ext cx="1091832" cy="11646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192" y="-104362"/>
            <a:ext cx="1800225" cy="19202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85" y="556755"/>
            <a:ext cx="827501" cy="88266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5" r:id="rId12"/>
    <p:sldLayoutId id="2147483717" r:id="rId13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84734" y="755093"/>
            <a:ext cx="6164817" cy="1120132"/>
          </a:xfrm>
        </p:spPr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学习情境</a:t>
            </a: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1  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初识数据库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146148" y="6700394"/>
            <a:ext cx="297840" cy="281988"/>
          </a:xfrm>
        </p:spPr>
        <p:txBody>
          <a:bodyPr/>
          <a:lstStyle/>
          <a:p>
            <a:pPr>
              <a:defRPr/>
            </a:pPr>
            <a:fld id="{433BAFD5-2CE7-40F6-9B0C-8A7B47FEC7CD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25516" y="6782540"/>
            <a:ext cx="825103" cy="275035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  <p:sp>
        <p:nvSpPr>
          <p:cNvPr id="22" name="AutoShape 19"/>
          <p:cNvSpPr>
            <a:spLocks noChangeArrowheads="1"/>
          </p:cNvSpPr>
          <p:nvPr/>
        </p:nvSpPr>
        <p:spPr bwMode="ltGray">
          <a:xfrm>
            <a:off x="1169069" y="2088283"/>
            <a:ext cx="6852073" cy="332677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400" b="0" dirty="0">
                <a:latin typeface="黑体" pitchFamily="49" charset="-122"/>
                <a:ea typeface="黑体" pitchFamily="49" charset="-122"/>
              </a:rPr>
              <a:t>DBMS</a:t>
            </a:r>
            <a:r>
              <a:rPr lang="zh-CN" altLang="en-US" sz="2400" b="0" dirty="0">
                <a:latin typeface="黑体" pitchFamily="49" charset="-122"/>
                <a:ea typeface="黑体" pitchFamily="49" charset="-122"/>
              </a:rPr>
              <a:t>工作时</a:t>
            </a:r>
            <a:r>
              <a:rPr lang="en-US" altLang="zh-CN" sz="2400" b="0" dirty="0">
                <a:latin typeface="黑体" pitchFamily="49" charset="-122"/>
                <a:ea typeface="黑体" pitchFamily="49" charset="-122"/>
              </a:rPr>
              <a:t>: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2400" b="0" dirty="0">
              <a:latin typeface="黑体" pitchFamily="49" charset="-122"/>
              <a:ea typeface="黑体" pitchFamily="49" charset="-122"/>
            </a:endParaRPr>
          </a:p>
          <a:p>
            <a:pPr lvl="1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0" dirty="0">
                <a:latin typeface="黑体" pitchFamily="49" charset="-122"/>
                <a:ea typeface="黑体" pitchFamily="49" charset="-122"/>
              </a:rPr>
              <a:t>首先接受用户通过前台应用程序提交的数据</a:t>
            </a:r>
          </a:p>
          <a:p>
            <a:pPr lvl="1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0" dirty="0">
                <a:latin typeface="黑体" pitchFamily="49" charset="-122"/>
                <a:ea typeface="黑体" pitchFamily="49" charset="-122"/>
              </a:rPr>
              <a:t>请求并处理请求，然后将用户的数据请求</a:t>
            </a:r>
          </a:p>
          <a:p>
            <a:pPr lvl="1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0" dirty="0">
                <a:latin typeface="黑体" pitchFamily="49" charset="-122"/>
                <a:ea typeface="黑体" pitchFamily="49" charset="-122"/>
              </a:rPr>
              <a:t>（高级指令）转换成复杂的机器指令（低层</a:t>
            </a:r>
          </a:p>
          <a:p>
            <a:pPr lvl="1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0" dirty="0">
                <a:latin typeface="黑体" pitchFamily="49" charset="-122"/>
                <a:ea typeface="黑体" pitchFamily="49" charset="-122"/>
              </a:rPr>
              <a:t>指令），实现对数据库的操作。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25516" y="6782540"/>
            <a:ext cx="825103" cy="275035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  <p:sp>
        <p:nvSpPr>
          <p:cNvPr id="22" name="AutoShape 19"/>
          <p:cNvSpPr>
            <a:spLocks noChangeArrowheads="1"/>
          </p:cNvSpPr>
          <p:nvPr/>
        </p:nvSpPr>
        <p:spPr bwMode="ltGray">
          <a:xfrm>
            <a:off x="1169069" y="2088283"/>
            <a:ext cx="6852073" cy="332677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lvl="1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0" dirty="0">
                <a:latin typeface="黑体" pitchFamily="49" charset="-122"/>
                <a:ea typeface="黑体" pitchFamily="49" charset="-122"/>
              </a:rPr>
              <a:t>接着接受从数据库的操作中返回的查询果。</a:t>
            </a:r>
          </a:p>
          <a:p>
            <a:pPr lvl="1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0" dirty="0">
                <a:latin typeface="黑体" pitchFamily="49" charset="-122"/>
                <a:ea typeface="黑体" pitchFamily="49" charset="-122"/>
              </a:rPr>
              <a:t>并对查询结果进行处理（格式转换），最后</a:t>
            </a:r>
          </a:p>
          <a:p>
            <a:pPr lvl="1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0" dirty="0">
                <a:latin typeface="黑体" pitchFamily="49" charset="-122"/>
                <a:ea typeface="黑体" pitchFamily="49" charset="-122"/>
              </a:rPr>
              <a:t>将处理结果返回给应用程序，应用程序使用</a:t>
            </a:r>
          </a:p>
          <a:p>
            <a:pPr lvl="1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0" dirty="0">
                <a:latin typeface="黑体" pitchFamily="49" charset="-122"/>
                <a:ea typeface="黑体" pitchFamily="49" charset="-122"/>
              </a:rPr>
              <a:t>输出功能将结果呈现给用户。</a:t>
            </a:r>
          </a:p>
        </p:txBody>
      </p:sp>
    </p:spTree>
    <p:extLst>
      <p:ext uri="{BB962C8B-B14F-4D97-AF65-F5344CB8AC3E}">
        <p14:creationId xmlns="" xmlns:p14="http://schemas.microsoft.com/office/powerpoint/2010/main" val="125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12</a:t>
            </a:fld>
            <a:endParaRPr lang="en-US" altLang="zh-CN" dirty="0"/>
          </a:p>
        </p:txBody>
      </p:sp>
      <p:sp>
        <p:nvSpPr>
          <p:cNvPr id="6" name="AutoShape 19"/>
          <p:cNvSpPr>
            <a:spLocks noChangeArrowheads="1"/>
          </p:cNvSpPr>
          <p:nvPr/>
        </p:nvSpPr>
        <p:spPr bwMode="ltGray">
          <a:xfrm>
            <a:off x="1452599" y="2466324"/>
            <a:ext cx="7002828" cy="3021169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标题 1"/>
          <p:cNvSpPr txBox="1">
            <a:spLocks/>
          </p:cNvSpPr>
          <p:nvPr/>
        </p:nvSpPr>
        <p:spPr bwMode="gray">
          <a:xfrm>
            <a:off x="2175272" y="800103"/>
            <a:ext cx="5925741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Rockwell" pitchFamily="18" charset="0"/>
                <a:ea typeface="方正姚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Rockwell" pitchFamily="18" charset="0"/>
                <a:ea typeface="方正姚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Rockwell" pitchFamily="18" charset="0"/>
                <a:ea typeface="方正姚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Rockwell" pitchFamily="18" charset="0"/>
                <a:ea typeface="方正姚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zh-CN" altLang="en-US" dirty="0" smtClean="0"/>
              <a:t>任务</a:t>
            </a:r>
            <a:r>
              <a:rPr lang="en-US" altLang="zh-CN" dirty="0" smtClean="0"/>
              <a:t>1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pic>
        <p:nvPicPr>
          <p:cNvPr id="9" name="Picture 4" descr="24XQIJY%UW~6UG)`@A[79X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014" y="2693149"/>
            <a:ext cx="6296808" cy="2437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1</a:t>
            </a:r>
            <a:r>
              <a:rPr lang="zh-CN" altLang="en-US" dirty="0"/>
              <a:t>（续）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360144" y="2751757"/>
            <a:ext cx="6502398" cy="4800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1230006" y="1771954"/>
            <a:ext cx="67795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数据库自出现以来，出现并得到发展的</a:t>
            </a:r>
            <a:r>
              <a:rPr lang="zh-CN" altLang="en-US" sz="2400" b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模型有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网状模型、层次模型、关系模型、面向对象</a:t>
            </a:r>
            <a:r>
              <a:rPr lang="zh-CN" altLang="en-US" sz="2400" b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模型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等。</a:t>
            </a:r>
          </a:p>
        </p:txBody>
      </p:sp>
      <p:sp>
        <p:nvSpPr>
          <p:cNvPr id="5" name="矩形 4"/>
          <p:cNvSpPr/>
          <p:nvPr/>
        </p:nvSpPr>
        <p:spPr>
          <a:xfrm>
            <a:off x="1551802" y="3298019"/>
            <a:ext cx="6135912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★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10207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网状模型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数据库复杂而且专用化，没有被广泛使用；</a:t>
            </a:r>
          </a:p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132767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  <a:p>
            <a:pPr marL="0" marR="0" lvl="0" indent="0" defTabSz="914400" eaLnBrk="1" fontAlgn="auto" latinLnBrk="0" hangingPunct="1"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★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10207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层次模型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数据库仍在特定的领域内体现出强大的生命力；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25516" y="6860859"/>
            <a:ext cx="825103" cy="275035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13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1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>
            <a:off x="1336082" y="3576461"/>
            <a:ext cx="6502398" cy="4800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1386555" y="1974246"/>
            <a:ext cx="64519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/>
            <a:r>
              <a:rPr lang="en-US" altLang="zh-CN" sz="2400" dirty="0">
                <a:solidFill>
                  <a:srgbClr val="132767"/>
                </a:solidFill>
                <a:ea typeface="黑体" pitchFamily="49" charset="-122"/>
              </a:rPr>
              <a:t>★</a:t>
            </a:r>
            <a:r>
              <a:rPr lang="zh-CN" altLang="en-US" sz="2400" dirty="0">
                <a:solidFill>
                  <a:srgbClr val="010207"/>
                </a:solidFill>
                <a:latin typeface="黑体" pitchFamily="49" charset="-122"/>
                <a:ea typeface="黑体" pitchFamily="49" charset="-122"/>
              </a:rPr>
              <a:t>关系模型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的数据库较网状模型、层次</a:t>
            </a:r>
            <a:r>
              <a:rPr lang="zh-CN" altLang="en-US" sz="2400" b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模型</a:t>
            </a:r>
            <a:endParaRPr lang="zh-CN" altLang="en-US" sz="2400" b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lvl="1"/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在底层实现起来都要简单，</a:t>
            </a:r>
            <a:r>
              <a:rPr lang="en-US" altLang="zh-CN" sz="2400" b="0" dirty="0">
                <a:solidFill>
                  <a:srgbClr val="132767"/>
                </a:solidFill>
                <a:ea typeface="黑体" pitchFamily="49" charset="-122"/>
              </a:rPr>
              <a:t>Oracle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即是当时</a:t>
            </a:r>
            <a:r>
              <a:rPr lang="zh-CN" altLang="en-US" sz="2400" b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成立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的一家专做关系模型数据库的公司。</a:t>
            </a:r>
          </a:p>
        </p:txBody>
      </p:sp>
      <p:sp>
        <p:nvSpPr>
          <p:cNvPr id="8" name="Text Box 21"/>
          <p:cNvSpPr txBox="1">
            <a:spLocks noChangeArrowheads="1"/>
          </p:cNvSpPr>
          <p:nvPr/>
        </p:nvSpPr>
        <p:spPr bwMode="auto">
          <a:xfrm>
            <a:off x="716119" y="3971094"/>
            <a:ext cx="713392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074738" lvl="1" indent="-446088"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en-US" altLang="zh-CN" sz="2400" b="0" kern="0" dirty="0" smtClean="0">
                <a:solidFill>
                  <a:srgbClr val="132767"/>
                </a:solidFill>
                <a:latin typeface="Times New Roman"/>
                <a:ea typeface="宋体"/>
              </a:rPr>
              <a:t>      ★</a:t>
            </a:r>
            <a:r>
              <a:rPr lang="zh-CN" altLang="en-US" sz="2400" kern="0" dirty="0" smtClean="0">
                <a:solidFill>
                  <a:srgbClr val="010207"/>
                </a:solidFill>
                <a:latin typeface="黑体" pitchFamily="49" charset="-122"/>
                <a:ea typeface="黑体" pitchFamily="49" charset="-122"/>
              </a:rPr>
              <a:t>面向对象</a:t>
            </a:r>
            <a:r>
              <a:rPr lang="zh-CN" altLang="en-US" sz="2400" kern="0" dirty="0">
                <a:solidFill>
                  <a:srgbClr val="010207"/>
                </a:solidFill>
                <a:latin typeface="黑体" pitchFamily="49" charset="-122"/>
                <a:ea typeface="黑体" pitchFamily="49" charset="-122"/>
              </a:rPr>
              <a:t>模型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数据库更适合描述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复杂结构的数据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，如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CAD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数据、图形数据、嵌套递归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数据等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，这些复杂的数据结构关系模型不能表达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实现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，但面向对象模型却可以方便地表</a:t>
            </a:r>
            <a:r>
              <a:rPr lang="zh-CN" altLang="en-US" sz="2400" b="0" kern="0" dirty="0">
                <a:solidFill>
                  <a:srgbClr val="132767"/>
                </a:solidFill>
                <a:latin typeface="Times New Roman"/>
                <a:ea typeface="宋体"/>
              </a:rPr>
              <a:t>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7896" y="727334"/>
            <a:ext cx="6302985" cy="511731"/>
          </a:xfrm>
        </p:spPr>
        <p:txBody>
          <a:bodyPr/>
          <a:lstStyle/>
          <a:p>
            <a:pPr marL="449263" lvl="0" indent="-449263" eaLnBrk="1" hangingPunct="1">
              <a:lnSpc>
                <a:spcPct val="110000"/>
              </a:lnSpc>
              <a:spcBef>
                <a:spcPct val="20000"/>
              </a:spcBef>
              <a:spcAft>
                <a:spcPct val="10000"/>
              </a:spcAft>
            </a:pPr>
            <a:r>
              <a:rPr lang="zh-CN" altLang="en-US" sz="2400" dirty="0" smtClean="0">
                <a:latin typeface="+mj-ea"/>
                <a:cs typeface="+mn-cs"/>
              </a:rPr>
              <a:t>任务</a:t>
            </a:r>
            <a:r>
              <a:rPr lang="en-US" altLang="zh-CN" sz="2400" dirty="0" smtClean="0">
                <a:latin typeface="+mj-ea"/>
                <a:cs typeface="+mn-cs"/>
              </a:rPr>
              <a:t>2   </a:t>
            </a:r>
            <a:r>
              <a:rPr lang="zh-CN" altLang="en-US" sz="2400" dirty="0">
                <a:latin typeface="+mj-ea"/>
                <a:cs typeface="+mn-cs"/>
              </a:rPr>
              <a:t>选择合适的关系数据库管理系统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gray">
          <a:xfrm>
            <a:off x="1601740" y="1572509"/>
            <a:ext cx="6352356" cy="1425188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black">
          <a:xfrm>
            <a:off x="3008165" y="2049395"/>
            <a:ext cx="5016252" cy="4985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11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熟悉关系型数据库的基本概念</a:t>
            </a:r>
          </a:p>
        </p:txBody>
      </p:sp>
      <p:sp>
        <p:nvSpPr>
          <p:cNvPr id="23" name="AutoShape 4"/>
          <p:cNvSpPr>
            <a:spLocks noChangeArrowheads="1"/>
          </p:cNvSpPr>
          <p:nvPr/>
        </p:nvSpPr>
        <p:spPr bwMode="gray">
          <a:xfrm>
            <a:off x="2401838" y="2072577"/>
            <a:ext cx="525066" cy="40005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4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1959" y="1572510"/>
            <a:ext cx="1392347" cy="1485170"/>
          </a:xfrm>
          <a:prstGeom prst="rect">
            <a:avLst/>
          </a:prstGeom>
          <a:noFill/>
        </p:spPr>
      </p:pic>
      <p:sp>
        <p:nvSpPr>
          <p:cNvPr id="25" name="Text Box 7"/>
          <p:cNvSpPr txBox="1">
            <a:spLocks noChangeArrowheads="1"/>
          </p:cNvSpPr>
          <p:nvPr/>
        </p:nvSpPr>
        <p:spPr bwMode="black">
          <a:xfrm>
            <a:off x="737566" y="2127521"/>
            <a:ext cx="16439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1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31" name="AutoShape 2"/>
          <p:cNvSpPr>
            <a:spLocks noChangeArrowheads="1"/>
          </p:cNvSpPr>
          <p:nvPr/>
        </p:nvSpPr>
        <p:spPr bwMode="gray">
          <a:xfrm>
            <a:off x="1559544" y="4857410"/>
            <a:ext cx="6358633" cy="19469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black">
          <a:xfrm>
            <a:off x="3008165" y="3725947"/>
            <a:ext cx="5583543" cy="904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4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了解关系数据库的操作语言</a:t>
            </a:r>
            <a:r>
              <a:rPr lang="en-US" altLang="zh-CN" sz="24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en-US" altLang="zh-CN" sz="2400" b="0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</a:rPr>
              <a:t>SQL</a:t>
            </a:r>
            <a:r>
              <a:rPr lang="zh-CN" altLang="en-US" sz="24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语言</a:t>
            </a:r>
          </a:p>
        </p:txBody>
      </p:sp>
      <p:sp>
        <p:nvSpPr>
          <p:cNvPr id="33" name="AutoShape 4"/>
          <p:cNvSpPr>
            <a:spLocks noChangeArrowheads="1"/>
          </p:cNvSpPr>
          <p:nvPr/>
        </p:nvSpPr>
        <p:spPr bwMode="gray">
          <a:xfrm>
            <a:off x="2359644" y="5612505"/>
            <a:ext cx="525066" cy="40005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4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9766" y="5094134"/>
            <a:ext cx="1392347" cy="1485170"/>
          </a:xfrm>
          <a:prstGeom prst="rect">
            <a:avLst/>
          </a:prstGeom>
          <a:noFill/>
        </p:spPr>
      </p:pic>
      <p:sp>
        <p:nvSpPr>
          <p:cNvPr id="35" name="Text Box 7"/>
          <p:cNvSpPr txBox="1">
            <a:spLocks noChangeArrowheads="1"/>
          </p:cNvSpPr>
          <p:nvPr/>
        </p:nvSpPr>
        <p:spPr bwMode="black">
          <a:xfrm>
            <a:off x="695373" y="5682518"/>
            <a:ext cx="16439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sz="2000" dirty="0" smtClean="0"/>
              <a:t>3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gray">
          <a:xfrm>
            <a:off x="1610329" y="3287615"/>
            <a:ext cx="6352356" cy="1425188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gray">
          <a:xfrm>
            <a:off x="2410426" y="3787684"/>
            <a:ext cx="525066" cy="40005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7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0548" y="3287615"/>
            <a:ext cx="1392347" cy="1485170"/>
          </a:xfrm>
          <a:prstGeom prst="rect">
            <a:avLst/>
          </a:prstGeom>
          <a:noFill/>
        </p:spPr>
      </p:pic>
      <p:sp>
        <p:nvSpPr>
          <p:cNvPr id="18" name="Text Box 7"/>
          <p:cNvSpPr txBox="1">
            <a:spLocks noChangeArrowheads="1"/>
          </p:cNvSpPr>
          <p:nvPr/>
        </p:nvSpPr>
        <p:spPr bwMode="black">
          <a:xfrm>
            <a:off x="746155" y="3842628"/>
            <a:ext cx="16439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2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26905" y="5066018"/>
            <a:ext cx="5472218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marR="0" lvl="0" indent="-449263" defTabSz="91440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确定关系型数据库管理系统</a:t>
            </a:r>
          </a:p>
          <a:p>
            <a:pPr marL="449263" marR="0" lvl="0" indent="-449263" defTabSz="91440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 （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ea typeface="黑体" pitchFamily="49" charset="-122"/>
              </a:rPr>
              <a:t>RDBMS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ea typeface="黑体" pitchFamily="49" charset="-122"/>
              </a:rPr>
              <a:t>，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ea typeface="黑体" pitchFamily="49" charset="-122"/>
              </a:rPr>
              <a:t>relational database management system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）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94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2</a:t>
            </a:r>
            <a:r>
              <a:rPr lang="zh-CN" altLang="en-US" dirty="0" smtClean="0"/>
              <a:t>（</a:t>
            </a:r>
            <a:r>
              <a:rPr lang="zh-CN" altLang="en-US" dirty="0"/>
              <a:t>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  <p:sp>
        <p:nvSpPr>
          <p:cNvPr id="6" name="AutoShape 19"/>
          <p:cNvSpPr>
            <a:spLocks noChangeArrowheads="1"/>
          </p:cNvSpPr>
          <p:nvPr/>
        </p:nvSpPr>
        <p:spPr bwMode="ltGray">
          <a:xfrm>
            <a:off x="1195440" y="1425165"/>
            <a:ext cx="6469604" cy="120015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0" dirty="0"/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1350552" y="1741879"/>
            <a:ext cx="625864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buClr>
                <a:srgbClr val="D7181F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：熟悉关系型数据库的基本概念</a:t>
            </a:r>
            <a:endParaRPr lang="en-US" altLang="zh-CN" b="0" dirty="0">
              <a:ea typeface="宋体" pitchFamily="2" charset="-122"/>
            </a:endParaRP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gray">
          <a:xfrm>
            <a:off x="1198564" y="2844369"/>
            <a:ext cx="6562611" cy="3402377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0786" y="3236734"/>
            <a:ext cx="668393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eaLnBrk="1" hangingPunct="1"/>
            <a:r>
              <a:rPr lang="zh-CN" altLang="en-US" sz="2400" b="0" dirty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关系模型建立在严格的数学概念基础上，采用二维表格结构来表示实体和实体之间的联系，二维表由行和列组成。图</a:t>
            </a:r>
            <a:r>
              <a:rPr lang="en-US" altLang="zh-CN" sz="2400" b="0" dirty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1.2</a:t>
            </a:r>
            <a:r>
              <a:rPr lang="zh-CN" altLang="en-US" sz="2400" b="0" dirty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所示的学生基本信息表即是一个符合关系模型的数据</a:t>
            </a:r>
            <a:r>
              <a:rPr lang="zh-CN" altLang="en-US" sz="2400" b="0" dirty="0" smtClean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b="0" dirty="0" smtClean="0">
              <a:solidFill>
                <a:schemeClr val="tx2">
                  <a:lumMod val="7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lvl="1" eaLnBrk="1" hangingPunct="1"/>
            <a:endParaRPr lang="zh-CN" altLang="en-US" sz="2400" b="0" dirty="0">
              <a:solidFill>
                <a:schemeClr val="tx2">
                  <a:lumMod val="7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lvl="1" eaLnBrk="1" hangingPunct="1">
              <a:lnSpc>
                <a:spcPct val="150000"/>
              </a:lnSpc>
            </a:pPr>
            <a:r>
              <a:rPr lang="zh-CN" altLang="en-US" sz="2400" b="0" dirty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图</a:t>
            </a:r>
            <a:r>
              <a:rPr lang="en-US" altLang="zh-CN" sz="2400" b="0" dirty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1.2 </a:t>
            </a:r>
            <a:r>
              <a:rPr lang="zh-CN" altLang="en-US" sz="2400" b="0" dirty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关系模型的数据</a:t>
            </a:r>
            <a:r>
              <a:rPr lang="en-US" altLang="zh-CN" sz="2400" b="0" dirty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400" b="0" dirty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学生基本信息表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2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98" t="7306" r="264" b="1173"/>
          <a:stretch>
            <a:fillRect/>
          </a:stretch>
        </p:blipFill>
        <p:spPr bwMode="auto">
          <a:xfrm>
            <a:off x="1594366" y="2012673"/>
            <a:ext cx="6501564" cy="405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868340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2</a:t>
            </a:r>
            <a:r>
              <a:rPr lang="zh-CN" altLang="en-US" dirty="0" smtClean="0"/>
              <a:t>（</a:t>
            </a:r>
            <a:r>
              <a:rPr lang="zh-CN" altLang="en-US" dirty="0"/>
              <a:t>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  <p:sp>
        <p:nvSpPr>
          <p:cNvPr id="6" name="AutoShape 19"/>
          <p:cNvSpPr>
            <a:spLocks noChangeArrowheads="1"/>
          </p:cNvSpPr>
          <p:nvPr/>
        </p:nvSpPr>
        <p:spPr bwMode="ltGray">
          <a:xfrm>
            <a:off x="4689232" y="6298212"/>
            <a:ext cx="3847641" cy="43629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0" dirty="0"/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>
            <a:off x="914151" y="2463915"/>
            <a:ext cx="654767" cy="4383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Arc 8"/>
          <p:cNvSpPr>
            <a:spLocks/>
          </p:cNvSpPr>
          <p:nvPr/>
        </p:nvSpPr>
        <p:spPr bwMode="gray">
          <a:xfrm rot="5400000" flipH="1" flipV="1">
            <a:off x="1197750" y="2480653"/>
            <a:ext cx="452487" cy="42383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black">
          <a:xfrm>
            <a:off x="1734453" y="2466324"/>
            <a:ext cx="3659998" cy="3877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元组：表中的一行。</a:t>
            </a:r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gray">
          <a:xfrm>
            <a:off x="914151" y="3144391"/>
            <a:ext cx="654767" cy="4383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Arc 8"/>
          <p:cNvSpPr>
            <a:spLocks/>
          </p:cNvSpPr>
          <p:nvPr/>
        </p:nvSpPr>
        <p:spPr bwMode="gray">
          <a:xfrm rot="5400000" flipH="1" flipV="1">
            <a:off x="1197750" y="3161129"/>
            <a:ext cx="452487" cy="42383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Rectangle 19"/>
          <p:cNvSpPr>
            <a:spLocks noChangeArrowheads="1"/>
          </p:cNvSpPr>
          <p:nvPr/>
        </p:nvSpPr>
        <p:spPr bwMode="black">
          <a:xfrm>
            <a:off x="1702764" y="3146800"/>
            <a:ext cx="5761235" cy="3877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属性：表中的一列，又称为列或字段。</a:t>
            </a:r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gray">
          <a:xfrm>
            <a:off x="914151" y="3773405"/>
            <a:ext cx="654767" cy="4383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Arc 8"/>
          <p:cNvSpPr>
            <a:spLocks/>
          </p:cNvSpPr>
          <p:nvPr/>
        </p:nvSpPr>
        <p:spPr bwMode="gray">
          <a:xfrm rot="5400000" flipH="1" flipV="1">
            <a:off x="1197750" y="3790140"/>
            <a:ext cx="452487" cy="42383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black">
          <a:xfrm>
            <a:off x="1734455" y="3821113"/>
            <a:ext cx="6948200" cy="3877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主键：表中可唯一确定一个元组的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某属性或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属性组。</a:t>
            </a:r>
          </a:p>
        </p:txBody>
      </p:sp>
      <p:sp>
        <p:nvSpPr>
          <p:cNvPr id="22" name="AutoShape 7"/>
          <p:cNvSpPr>
            <a:spLocks noChangeArrowheads="1"/>
          </p:cNvSpPr>
          <p:nvPr/>
        </p:nvSpPr>
        <p:spPr bwMode="gray">
          <a:xfrm>
            <a:off x="947633" y="4340726"/>
            <a:ext cx="654767" cy="4383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Arc 8"/>
          <p:cNvSpPr>
            <a:spLocks/>
          </p:cNvSpPr>
          <p:nvPr/>
        </p:nvSpPr>
        <p:spPr bwMode="gray">
          <a:xfrm rot="5400000" flipH="1" flipV="1">
            <a:off x="1231231" y="4357464"/>
            <a:ext cx="452487" cy="42383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Rectangle 19"/>
          <p:cNvSpPr>
            <a:spLocks noChangeArrowheads="1"/>
          </p:cNvSpPr>
          <p:nvPr/>
        </p:nvSpPr>
        <p:spPr bwMode="black">
          <a:xfrm>
            <a:off x="1702766" y="4388435"/>
            <a:ext cx="5268982" cy="3877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分量：元组中的一个属性值。</a:t>
            </a: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gray">
          <a:xfrm>
            <a:off x="914151" y="1827555"/>
            <a:ext cx="654767" cy="4383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Arc 8"/>
          <p:cNvSpPr>
            <a:spLocks/>
          </p:cNvSpPr>
          <p:nvPr/>
        </p:nvSpPr>
        <p:spPr bwMode="gray">
          <a:xfrm rot="5400000" flipH="1" flipV="1">
            <a:off x="1197750" y="1844290"/>
            <a:ext cx="452487" cy="42383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32740" y="1829963"/>
            <a:ext cx="5788242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关系：关系即表，一个关系对应一张表。</a:t>
            </a:r>
          </a:p>
        </p:txBody>
      </p:sp>
      <p:sp>
        <p:nvSpPr>
          <p:cNvPr id="28" name="AutoShape 7"/>
          <p:cNvSpPr>
            <a:spLocks noChangeArrowheads="1"/>
          </p:cNvSpPr>
          <p:nvPr/>
        </p:nvSpPr>
        <p:spPr bwMode="gray">
          <a:xfrm>
            <a:off x="943611" y="4932737"/>
            <a:ext cx="654767" cy="4383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Arc 8"/>
          <p:cNvSpPr>
            <a:spLocks/>
          </p:cNvSpPr>
          <p:nvPr/>
        </p:nvSpPr>
        <p:spPr bwMode="gray">
          <a:xfrm rot="5400000" flipH="1" flipV="1">
            <a:off x="1227211" y="4949472"/>
            <a:ext cx="452487" cy="42383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Rectangle 19"/>
          <p:cNvSpPr>
            <a:spLocks noChangeArrowheads="1"/>
          </p:cNvSpPr>
          <p:nvPr/>
        </p:nvSpPr>
        <p:spPr bwMode="black">
          <a:xfrm>
            <a:off x="1763912" y="4957794"/>
            <a:ext cx="5995761" cy="3877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关系模式：对关系的描述。</a:t>
            </a:r>
          </a:p>
        </p:txBody>
      </p:sp>
      <p:sp>
        <p:nvSpPr>
          <p:cNvPr id="31" name="AutoShape 7"/>
          <p:cNvSpPr>
            <a:spLocks noChangeArrowheads="1"/>
          </p:cNvSpPr>
          <p:nvPr/>
        </p:nvSpPr>
        <p:spPr bwMode="gray">
          <a:xfrm>
            <a:off x="944432" y="5594168"/>
            <a:ext cx="654767" cy="4383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Arc 8"/>
          <p:cNvSpPr>
            <a:spLocks/>
          </p:cNvSpPr>
          <p:nvPr/>
        </p:nvSpPr>
        <p:spPr bwMode="gray">
          <a:xfrm rot="5400000" flipH="1" flipV="1">
            <a:off x="1228030" y="5610906"/>
            <a:ext cx="452487" cy="42383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Rectangle 19"/>
          <p:cNvSpPr>
            <a:spLocks noChangeArrowheads="1"/>
          </p:cNvSpPr>
          <p:nvPr/>
        </p:nvSpPr>
        <p:spPr bwMode="black">
          <a:xfrm>
            <a:off x="1699564" y="5641877"/>
            <a:ext cx="5268982" cy="3877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域：属性的取值范围。</a:t>
            </a:r>
          </a:p>
        </p:txBody>
      </p:sp>
      <p:sp>
        <p:nvSpPr>
          <p:cNvPr id="35" name="矩形 34"/>
          <p:cNvSpPr/>
          <p:nvPr/>
        </p:nvSpPr>
        <p:spPr>
          <a:xfrm>
            <a:off x="4816142" y="6298215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hangingPunct="0">
              <a:buClr>
                <a:srgbClr val="D7181F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关系型数据库的基本概念</a:t>
            </a:r>
            <a:endParaRPr lang="en-US" altLang="zh-CN" b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942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2</a:t>
            </a:r>
            <a:r>
              <a:rPr lang="zh-CN" altLang="en-US" dirty="0" smtClean="0"/>
              <a:t>（</a:t>
            </a:r>
            <a:r>
              <a:rPr lang="zh-CN" altLang="en-US" dirty="0"/>
              <a:t>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  <p:sp>
        <p:nvSpPr>
          <p:cNvPr id="6" name="AutoShape 19"/>
          <p:cNvSpPr>
            <a:spLocks noChangeArrowheads="1"/>
          </p:cNvSpPr>
          <p:nvPr/>
        </p:nvSpPr>
        <p:spPr bwMode="ltGray">
          <a:xfrm>
            <a:off x="1195440" y="1425165"/>
            <a:ext cx="6469604" cy="120015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0" dirty="0"/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1198566" y="1744090"/>
            <a:ext cx="6694157" cy="5355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：了解关系数据库的操作语言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——SQL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语言</a:t>
            </a: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gray">
          <a:xfrm>
            <a:off x="1198564" y="2844369"/>
            <a:ext cx="6562611" cy="3402377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81718" y="3425094"/>
            <a:ext cx="6683937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关系模型的数据库管理系统将数据以</a:t>
            </a:r>
            <a:r>
              <a:rPr lang="zh-CN" altLang="en-US" sz="2400" b="0" u="sng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表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的形</a:t>
            </a:r>
          </a:p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式进行组织，在需要时再从表中取出数据，</a:t>
            </a:r>
          </a:p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也可以修改表中已有的数据或者删除旧数据。</a:t>
            </a:r>
          </a:p>
        </p:txBody>
      </p:sp>
    </p:spTree>
    <p:extLst>
      <p:ext uri="{BB962C8B-B14F-4D97-AF65-F5344CB8AC3E}">
        <p14:creationId xmlns="" xmlns:p14="http://schemas.microsoft.com/office/powerpoint/2010/main" val="133500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039301" y="2221808"/>
            <a:ext cx="5766386" cy="2682272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3094127" y="2221810"/>
            <a:ext cx="5092345" cy="2554545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dashDot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2000" b="0" dirty="0">
                <a:solidFill>
                  <a:schemeClr val="tx2"/>
                </a:solidFill>
                <a:ea typeface="黑体" pitchFamily="49" charset="-122"/>
              </a:rPr>
              <a:t>小吴大学毕业后，在一所学校里就业，主要负责日常学生工作的管理。小吴所在的部门每天都要产生一些报告、报表等数据，以往这些数据都采用纸张的形式进行保存和分类，但随着学校规模的扩大，学生人数的增多，这些数据越来越多，管理这些报告、报表越来越费时费力，此时小吴考虑采用数据库系统来管理这些数据。</a:t>
            </a: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2739409" y="3335711"/>
            <a:ext cx="347145" cy="288195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8885" y="2652292"/>
            <a:ext cx="1662440" cy="1773269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black">
          <a:xfrm>
            <a:off x="1265763" y="3300701"/>
            <a:ext cx="122202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 smtClean="0"/>
              <a:t>情境描述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2586725" y="664802"/>
            <a:ext cx="5025628" cy="523220"/>
          </a:xfrm>
          <a:noFill/>
          <a:ln/>
        </p:spPr>
        <p:txBody>
          <a:bodyPr>
            <a:spAutoFit/>
          </a:bodyPr>
          <a:lstStyle/>
          <a:p>
            <a:pPr eaLnBrk="1" hangingPunct="1"/>
            <a:r>
              <a:rPr lang="zh-CN" altLang="en-US" sz="2800" dirty="0">
                <a:latin typeface="+mj-ea"/>
              </a:rPr>
              <a:t>学习情境</a:t>
            </a:r>
            <a:r>
              <a:rPr lang="en-US" sz="2800" dirty="0">
                <a:latin typeface="+mj-ea"/>
              </a:rPr>
              <a:t>1  </a:t>
            </a:r>
            <a:r>
              <a:rPr lang="zh-CN" altLang="en-US" sz="2800" dirty="0">
                <a:latin typeface="+mj-ea"/>
              </a:rPr>
              <a:t>初识</a:t>
            </a:r>
            <a:r>
              <a:rPr lang="zh-CN" altLang="en-US" sz="2800" dirty="0" smtClean="0">
                <a:latin typeface="+mj-ea"/>
              </a:rPr>
              <a:t>数据库</a:t>
            </a:r>
            <a:endParaRPr lang="zh-CN" altLang="en-US" dirty="0">
              <a:latin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2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gray">
          <a:xfrm>
            <a:off x="672887" y="2088285"/>
            <a:ext cx="7938882" cy="3672061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语言用于存储、查询、更新和管理关系数据库系统。</a:t>
            </a:r>
          </a:p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符合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标准的语言称为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语言，不同底层结构的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数据库管理系统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均支持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标准，但也有各自的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扩展：</a:t>
            </a:r>
          </a:p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MS SQL Server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的扩展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语言称为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T-SQL</a:t>
            </a:r>
          </a:p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     Oracle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的扩展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语言称为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L/SQL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="" xmlns:p14="http://schemas.microsoft.com/office/powerpoint/2010/main" val="277928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2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21</a:t>
            </a:fld>
            <a:endParaRPr lang="en-US" altLang="zh-CN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gray">
          <a:xfrm>
            <a:off x="602004" y="1861459"/>
            <a:ext cx="7938882" cy="397449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标准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语言包含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个组成部分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zh-CN" altLang="en-US" sz="240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1074738" lvl="1" indent="-446088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  <a:buFont typeface="Wingdings" pitchFamily="2" charset="2"/>
              <a:buChar char="µ"/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数据查询语言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DQL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Data Query Language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），</a:t>
            </a:r>
          </a:p>
          <a:p>
            <a:pPr marL="1074738" lvl="1" indent="-446088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  例如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SELECT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。 </a:t>
            </a:r>
          </a:p>
          <a:p>
            <a:pPr marL="1074738" lvl="1" indent="-446088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  <a:buFont typeface="Wingdings" pitchFamily="2" charset="2"/>
              <a:buChar char="µ"/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数据操纵语言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DML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Data Manipulation Language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628650" lvl="1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  例如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INSERT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UPDATE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、 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DELETE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endParaRPr lang="zh-CN" altLang="en-US" sz="2400" b="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727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2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22</a:t>
            </a:fld>
            <a:endParaRPr lang="en-US" altLang="zh-CN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gray">
          <a:xfrm>
            <a:off x="602004" y="1861459"/>
            <a:ext cx="7938882" cy="397449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marL="1074738" lvl="1" indent="-446088">
              <a:lnSpc>
                <a:spcPct val="11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  <a:buFont typeface="Wingdings" pitchFamily="2" charset="2"/>
              <a:buChar char="µ"/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数据定义语言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DDL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Data Definition </a:t>
            </a:r>
          </a:p>
          <a:p>
            <a:pPr marL="1074738" lvl="1" indent="-446088">
              <a:lnSpc>
                <a:spcPct val="11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  Language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），例如 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CREATE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、 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ALTER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、 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DROP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 marL="1074738" lvl="1" indent="-446088">
              <a:lnSpc>
                <a:spcPct val="11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endParaRPr lang="zh-CN" altLang="en-US" sz="2400" b="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1074738" lvl="1" indent="-446088">
              <a:lnSpc>
                <a:spcPct val="11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  <a:buFont typeface="Wingdings" pitchFamily="2" charset="2"/>
              <a:buChar char="µ"/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数据控制语言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DCL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Data Control Language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），</a:t>
            </a:r>
          </a:p>
          <a:p>
            <a:pPr marL="1074738" lvl="1" indent="-446088">
              <a:lnSpc>
                <a:spcPct val="11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 例如 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COMMIT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ROLLBACK</a:t>
            </a:r>
            <a:r>
              <a:rPr lang="zh-CN" altLang="en-US" sz="240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endParaRPr lang="zh-CN" altLang="en-US" sz="2400" b="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449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2</a:t>
            </a:r>
            <a:r>
              <a:rPr lang="zh-CN" altLang="en-US" dirty="0" smtClean="0"/>
              <a:t>（</a:t>
            </a:r>
            <a:r>
              <a:rPr lang="zh-CN" altLang="en-US" dirty="0"/>
              <a:t>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23</a:t>
            </a:fld>
            <a:endParaRPr lang="en-US" altLang="zh-CN"/>
          </a:p>
        </p:txBody>
      </p:sp>
      <p:sp>
        <p:nvSpPr>
          <p:cNvPr id="6" name="AutoShape 19"/>
          <p:cNvSpPr>
            <a:spLocks noChangeArrowheads="1"/>
          </p:cNvSpPr>
          <p:nvPr/>
        </p:nvSpPr>
        <p:spPr bwMode="ltGray">
          <a:xfrm>
            <a:off x="1169814" y="1496021"/>
            <a:ext cx="6469604" cy="120015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0" dirty="0"/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1198566" y="1563470"/>
            <a:ext cx="6694157" cy="10895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：确定关系型数据库管理系统（</a:t>
            </a:r>
            <a:r>
              <a:rPr lang="en-US" altLang="zh-CN" sz="2400" b="0" kern="0" dirty="0">
                <a:solidFill>
                  <a:srgbClr val="132767"/>
                </a:solidFill>
                <a:ea typeface="黑体" pitchFamily="49" charset="-122"/>
              </a:rPr>
              <a:t>RDBMS</a:t>
            </a:r>
            <a:r>
              <a:rPr lang="zh-CN" altLang="en-US" sz="2400" b="0" kern="0" dirty="0">
                <a:solidFill>
                  <a:srgbClr val="132767"/>
                </a:solidFill>
                <a:ea typeface="黑体" pitchFamily="49" charset="-122"/>
              </a:rPr>
              <a:t>，    </a:t>
            </a:r>
          </a:p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ea typeface="黑体" pitchFamily="49" charset="-122"/>
              </a:rPr>
              <a:t>   </a:t>
            </a:r>
            <a:r>
              <a:rPr lang="en-US" altLang="zh-CN" sz="2400" b="0" kern="0" dirty="0">
                <a:solidFill>
                  <a:srgbClr val="132767"/>
                </a:solidFill>
                <a:ea typeface="黑体" pitchFamily="49" charset="-122"/>
              </a:rPr>
              <a:t>relational database management system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）。</a:t>
            </a: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gray">
          <a:xfrm>
            <a:off x="1169817" y="2850733"/>
            <a:ext cx="6562611" cy="3402377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29924" y="3210984"/>
            <a:ext cx="6683937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关系数据库是高度结构化的，这种数据结构</a:t>
            </a:r>
          </a:p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化使关系数据库具有冗余度最低、程序与数据</a:t>
            </a:r>
          </a:p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独立性较高、易于扩充、易于编制应用程序的</a:t>
            </a:r>
          </a:p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特点。</a:t>
            </a:r>
          </a:p>
        </p:txBody>
      </p:sp>
    </p:spTree>
    <p:extLst>
      <p:ext uri="{BB962C8B-B14F-4D97-AF65-F5344CB8AC3E}">
        <p14:creationId xmlns="" xmlns:p14="http://schemas.microsoft.com/office/powerpoint/2010/main" val="360833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2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24</a:t>
            </a:fld>
            <a:endParaRPr lang="en-US" altLang="zh-CN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gray">
          <a:xfrm>
            <a:off x="1239950" y="1925654"/>
            <a:ext cx="6733873" cy="397449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目前占据关系型数据库市场的有</a:t>
            </a:r>
            <a:r>
              <a:rPr lang="en-US" altLang="zh-CN" sz="2400" b="0" kern="0" dirty="0">
                <a:solidFill>
                  <a:srgbClr val="132767"/>
                </a:solidFill>
                <a:ea typeface="黑体" pitchFamily="49" charset="-122"/>
              </a:rPr>
              <a:t>Microsoft </a:t>
            </a:r>
          </a:p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400" b="0" kern="0" dirty="0" err="1">
                <a:solidFill>
                  <a:srgbClr val="132767"/>
                </a:solidFill>
                <a:ea typeface="黑体" pitchFamily="49" charset="-122"/>
              </a:rPr>
              <a:t>SQLServer</a:t>
            </a:r>
            <a:r>
              <a:rPr lang="zh-CN" altLang="en-US" sz="2400" b="0" kern="0" dirty="0">
                <a:solidFill>
                  <a:srgbClr val="132767"/>
                </a:solidFill>
                <a:ea typeface="黑体" pitchFamily="49" charset="-122"/>
              </a:rPr>
              <a:t>、</a:t>
            </a:r>
            <a:r>
              <a:rPr lang="en-US" altLang="zh-CN" sz="2400" b="0" kern="0" dirty="0">
                <a:solidFill>
                  <a:srgbClr val="132767"/>
                </a:solidFill>
                <a:ea typeface="黑体" pitchFamily="49" charset="-122"/>
              </a:rPr>
              <a:t>Oracle</a:t>
            </a:r>
            <a:r>
              <a:rPr lang="zh-CN" altLang="en-US" sz="2400" b="0" kern="0" dirty="0">
                <a:solidFill>
                  <a:srgbClr val="132767"/>
                </a:solidFill>
                <a:ea typeface="黑体" pitchFamily="49" charset="-122"/>
              </a:rPr>
              <a:t>、</a:t>
            </a:r>
            <a:r>
              <a:rPr lang="en-US" altLang="zh-CN" sz="2400" b="0" kern="0" dirty="0">
                <a:solidFill>
                  <a:srgbClr val="132767"/>
                </a:solidFill>
                <a:ea typeface="黑体" pitchFamily="49" charset="-122"/>
              </a:rPr>
              <a:t>Sybase</a:t>
            </a:r>
            <a:r>
              <a:rPr lang="zh-CN" altLang="en-US" sz="2400" b="0" kern="0" dirty="0">
                <a:solidFill>
                  <a:srgbClr val="132767"/>
                </a:solidFill>
                <a:ea typeface="黑体" pitchFamily="49" charset="-122"/>
              </a:rPr>
              <a:t>、</a:t>
            </a:r>
            <a:r>
              <a:rPr lang="en-US" altLang="zh-CN" sz="2400" b="0" kern="0" dirty="0">
                <a:solidFill>
                  <a:srgbClr val="132767"/>
                </a:solidFill>
                <a:ea typeface="黑体" pitchFamily="49" charset="-122"/>
              </a:rPr>
              <a:t>DB/2</a:t>
            </a:r>
            <a:r>
              <a:rPr lang="zh-CN" altLang="en-US" sz="2400" b="0" kern="0" dirty="0">
                <a:solidFill>
                  <a:srgbClr val="132767"/>
                </a:solidFill>
                <a:ea typeface="黑体" pitchFamily="49" charset="-122"/>
              </a:rPr>
              <a:t>、</a:t>
            </a:r>
          </a:p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400" b="0" kern="0" dirty="0" err="1">
                <a:solidFill>
                  <a:srgbClr val="132767"/>
                </a:solidFill>
                <a:ea typeface="黑体" pitchFamily="49" charset="-122"/>
              </a:rPr>
              <a:t>Cobase</a:t>
            </a:r>
            <a:r>
              <a:rPr lang="zh-CN" altLang="en-US" sz="2400" b="0" kern="0" dirty="0">
                <a:solidFill>
                  <a:srgbClr val="132767"/>
                </a:solidFill>
                <a:ea typeface="黑体" pitchFamily="49" charset="-122"/>
              </a:rPr>
              <a:t>、</a:t>
            </a:r>
            <a:r>
              <a:rPr lang="en-US" altLang="zh-CN" sz="2400" b="0" kern="0" dirty="0" err="1">
                <a:solidFill>
                  <a:srgbClr val="132767"/>
                </a:solidFill>
                <a:ea typeface="黑体" pitchFamily="49" charset="-122"/>
              </a:rPr>
              <a:t>Pbase</a:t>
            </a:r>
            <a:r>
              <a:rPr lang="zh-CN" altLang="en-US" sz="2400" b="0" kern="0" dirty="0">
                <a:solidFill>
                  <a:srgbClr val="132767"/>
                </a:solidFill>
                <a:ea typeface="黑体" pitchFamily="49" charset="-122"/>
              </a:rPr>
              <a:t>、</a:t>
            </a:r>
            <a:r>
              <a:rPr lang="en-US" altLang="zh-CN" sz="2400" b="0" kern="0" dirty="0" err="1">
                <a:solidFill>
                  <a:srgbClr val="132767"/>
                </a:solidFill>
                <a:ea typeface="黑体" pitchFamily="49" charset="-122"/>
              </a:rPr>
              <a:t>EasyBase</a:t>
            </a:r>
            <a:r>
              <a:rPr lang="zh-CN" altLang="en-US" sz="2400" b="0" kern="0" dirty="0">
                <a:solidFill>
                  <a:srgbClr val="132767"/>
                </a:solidFill>
                <a:ea typeface="黑体" pitchFamily="49" charset="-122"/>
              </a:rPr>
              <a:t>、</a:t>
            </a:r>
            <a:r>
              <a:rPr lang="en-US" altLang="zh-CN" sz="2400" b="0" kern="0" dirty="0">
                <a:solidFill>
                  <a:srgbClr val="132767"/>
                </a:solidFill>
                <a:ea typeface="黑体" pitchFamily="49" charset="-122"/>
              </a:rPr>
              <a:t>DM/2</a:t>
            </a:r>
            <a:r>
              <a:rPr lang="zh-CN" altLang="en-US" sz="2400" b="0" kern="0" dirty="0">
                <a:solidFill>
                  <a:srgbClr val="132767"/>
                </a:solidFill>
                <a:ea typeface="黑体" pitchFamily="49" charset="-122"/>
              </a:rPr>
              <a:t>、</a:t>
            </a:r>
          </a:p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400" b="0" kern="0" dirty="0" err="1">
                <a:solidFill>
                  <a:srgbClr val="132767"/>
                </a:solidFill>
                <a:ea typeface="黑体" pitchFamily="49" charset="-122"/>
              </a:rPr>
              <a:t>OpenBase</a:t>
            </a:r>
            <a:r>
              <a:rPr lang="zh-CN" altLang="en-US" sz="2400" b="0" kern="0" dirty="0">
                <a:solidFill>
                  <a:srgbClr val="132767"/>
                </a:solidFill>
                <a:ea typeface="黑体" pitchFamily="49" charset="-122"/>
              </a:rPr>
              <a:t>、</a:t>
            </a:r>
            <a:r>
              <a:rPr lang="en-US" altLang="zh-CN" sz="2400" b="0" kern="0" dirty="0">
                <a:solidFill>
                  <a:srgbClr val="132767"/>
                </a:solidFill>
                <a:ea typeface="黑体" pitchFamily="49" charset="-122"/>
              </a:rPr>
              <a:t>Access</a:t>
            </a:r>
            <a:r>
              <a:rPr lang="zh-CN" altLang="en-US" sz="2400" b="0" kern="0" dirty="0">
                <a:solidFill>
                  <a:srgbClr val="132767"/>
                </a:solidFill>
                <a:ea typeface="黑体" pitchFamily="49" charset="-122"/>
              </a:rPr>
              <a:t>、</a:t>
            </a:r>
            <a:r>
              <a:rPr lang="en-US" altLang="zh-CN" sz="2400" b="0" kern="0" dirty="0" err="1">
                <a:solidFill>
                  <a:srgbClr val="132767"/>
                </a:solidFill>
                <a:ea typeface="黑体" pitchFamily="49" charset="-122"/>
              </a:rPr>
              <a:t>Mysql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等，小吴决定</a:t>
            </a:r>
          </a:p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采取微软公司的</a:t>
            </a:r>
            <a:r>
              <a:rPr lang="en-US" altLang="zh-CN" sz="2400" kern="0" dirty="0" err="1">
                <a:solidFill>
                  <a:srgbClr val="132767"/>
                </a:solidFill>
                <a:ea typeface="黑体" pitchFamily="49" charset="-122"/>
              </a:rPr>
              <a:t>SQLServer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数据库产品。</a:t>
            </a:r>
          </a:p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endParaRPr lang="zh-CN" altLang="en-US" sz="2400" b="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07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2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25</a:t>
            </a:fld>
            <a:endParaRPr lang="en-US" altLang="zh-CN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gray">
          <a:xfrm>
            <a:off x="1276267" y="1407807"/>
            <a:ext cx="6733873" cy="130184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lvl="0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在版本的选择上，小吴决定使用</a:t>
            </a:r>
            <a:r>
              <a:rPr lang="en-US" altLang="zh-CN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Microsoft SQL </a:t>
            </a:r>
          </a:p>
          <a:p>
            <a:pPr lvl="0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Server  2005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版本</a:t>
            </a:r>
            <a:r>
              <a:rPr lang="zh-CN" altLang="en-US" sz="2400" b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400" b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gray">
          <a:xfrm rot="2692993">
            <a:off x="4948934" y="3196282"/>
            <a:ext cx="3321794" cy="2007161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 rot="-2707007">
            <a:off x="440157" y="3332005"/>
            <a:ext cx="3596205" cy="1460970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 rot="18907007" flipV="1">
            <a:off x="5012423" y="4576755"/>
            <a:ext cx="3363691" cy="1743582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gray">
          <a:xfrm rot="2692993" flipH="1" flipV="1">
            <a:off x="651183" y="4516856"/>
            <a:ext cx="3377981" cy="1807406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53104" y="3557605"/>
            <a:ext cx="5099245" cy="2717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600" b="0" dirty="0">
                <a:solidFill>
                  <a:srgbClr val="132767"/>
                </a:solidFill>
                <a:ea typeface="黑体" pitchFamily="49" charset="-122"/>
              </a:rPr>
              <a:t>★</a:t>
            </a:r>
            <a:r>
              <a:rPr lang="en-US" altLang="zh-CN" sz="200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Microsoft SQL Server 2005</a:t>
            </a:r>
            <a:r>
              <a:rPr lang="zh-CN" altLang="en-US" sz="200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是分布式的</a:t>
            </a:r>
          </a:p>
          <a:p>
            <a:pPr lvl="0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关系型数据库管理系统，具有客户机</a:t>
            </a:r>
            <a:r>
              <a:rPr lang="en-US" altLang="zh-CN" sz="200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00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服务器</a:t>
            </a:r>
          </a:p>
          <a:p>
            <a:pPr lvl="0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体系结构，采用了一种称为</a:t>
            </a:r>
            <a:r>
              <a:rPr lang="en-US" altLang="zh-CN" sz="200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Transact SQL</a:t>
            </a:r>
            <a:r>
              <a:rPr lang="zh-CN" altLang="en-US" sz="200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</a:t>
            </a:r>
          </a:p>
          <a:p>
            <a:pPr lvl="0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00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</a:t>
            </a:r>
            <a:r>
              <a:rPr lang="zh-CN" altLang="en-US" sz="200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语言在客户机和服务器之间传递客户机的</a:t>
            </a:r>
          </a:p>
          <a:p>
            <a:pPr lvl="0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请求和服务器的处理结果。</a:t>
            </a:r>
          </a:p>
        </p:txBody>
      </p:sp>
    </p:spTree>
    <p:extLst>
      <p:ext uri="{BB962C8B-B14F-4D97-AF65-F5344CB8AC3E}">
        <p14:creationId xmlns="" xmlns:p14="http://schemas.microsoft.com/office/powerpoint/2010/main" val="248631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2</a:t>
            </a:r>
            <a:r>
              <a:rPr lang="zh-CN" altLang="en-US" dirty="0"/>
              <a:t>（续）</a:t>
            </a:r>
            <a:endParaRPr lang="en-US" altLang="zh-CN" dirty="0">
              <a:ea typeface="宋体" pitchFamily="2" charset="-122"/>
            </a:endParaRPr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gray">
          <a:xfrm rot="2692993">
            <a:off x="5267505" y="1860961"/>
            <a:ext cx="3395736" cy="2517493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398" name="AutoShape 6"/>
          <p:cNvSpPr>
            <a:spLocks noChangeArrowheads="1"/>
          </p:cNvSpPr>
          <p:nvPr/>
        </p:nvSpPr>
        <p:spPr bwMode="gray">
          <a:xfrm rot="-2707007">
            <a:off x="748062" y="1887577"/>
            <a:ext cx="3622119" cy="2342467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399" name="AutoShape 7"/>
          <p:cNvSpPr>
            <a:spLocks noChangeArrowheads="1"/>
          </p:cNvSpPr>
          <p:nvPr/>
        </p:nvSpPr>
        <p:spPr bwMode="gray">
          <a:xfrm rot="18907007" flipV="1">
            <a:off x="5441846" y="4107651"/>
            <a:ext cx="3395736" cy="1990427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400" name="AutoShape 8"/>
          <p:cNvSpPr>
            <a:spLocks noChangeArrowheads="1"/>
          </p:cNvSpPr>
          <p:nvPr/>
        </p:nvSpPr>
        <p:spPr bwMode="gray">
          <a:xfrm rot="2692993" flipH="1" flipV="1">
            <a:off x="861253" y="4035497"/>
            <a:ext cx="3395736" cy="2186841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405" name="Text Box 13"/>
          <p:cNvSpPr txBox="1">
            <a:spLocks noChangeArrowheads="1"/>
          </p:cNvSpPr>
          <p:nvPr/>
        </p:nvSpPr>
        <p:spPr bwMode="gray">
          <a:xfrm>
            <a:off x="1822997" y="2541932"/>
            <a:ext cx="5674773" cy="286232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000" b="0" kern="0" dirty="0">
                <a:solidFill>
                  <a:srgbClr val="132767"/>
                </a:solidFill>
                <a:latin typeface="Times New Roman"/>
                <a:ea typeface="宋体"/>
              </a:rPr>
              <a:t>★ </a:t>
            </a:r>
            <a:r>
              <a:rPr lang="en-US" altLang="zh-CN" sz="200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Microsoft SQL Server 2005</a:t>
            </a:r>
            <a:r>
              <a:rPr lang="zh-CN" altLang="en-US" sz="200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是一个应用广泛的数据库 管理系统，具有许多显著的优点。例如，用户喜欢的易  用性、适合分布式组织的可伸缩性、用于决策支持的数  据仓库功能、与许多其他服务器软件紧密关联的集成 性、良好的性能价格比等。</a:t>
            </a: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25516" y="6860859"/>
            <a:ext cx="825103" cy="275035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26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0317084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2</a:t>
            </a:r>
            <a:r>
              <a:rPr lang="zh-CN" altLang="en-US" dirty="0"/>
              <a:t>（续）</a:t>
            </a:r>
            <a:endParaRPr lang="en-US" altLang="zh-CN" dirty="0">
              <a:ea typeface="宋体" pitchFamily="2" charset="-122"/>
            </a:endParaRPr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gray">
          <a:xfrm rot="2692993">
            <a:off x="5051101" y="2168155"/>
            <a:ext cx="3395736" cy="2517493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398" name="AutoShape 6"/>
          <p:cNvSpPr>
            <a:spLocks noChangeArrowheads="1"/>
          </p:cNvSpPr>
          <p:nvPr/>
        </p:nvSpPr>
        <p:spPr bwMode="gray">
          <a:xfrm rot="-2707007">
            <a:off x="1202611" y="2250175"/>
            <a:ext cx="3622119" cy="2342467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399" name="AutoShape 7"/>
          <p:cNvSpPr>
            <a:spLocks noChangeArrowheads="1"/>
          </p:cNvSpPr>
          <p:nvPr/>
        </p:nvSpPr>
        <p:spPr bwMode="gray">
          <a:xfrm rot="18907007" flipV="1">
            <a:off x="5016199" y="3262392"/>
            <a:ext cx="3395736" cy="2556042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400" name="AutoShape 8"/>
          <p:cNvSpPr>
            <a:spLocks noChangeArrowheads="1"/>
          </p:cNvSpPr>
          <p:nvPr/>
        </p:nvSpPr>
        <p:spPr bwMode="gray">
          <a:xfrm rot="2692993" flipH="1" flipV="1">
            <a:off x="1381122" y="3285396"/>
            <a:ext cx="3395736" cy="2532284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405" name="Text Box 13"/>
          <p:cNvSpPr txBox="1">
            <a:spLocks noChangeArrowheads="1"/>
          </p:cNvSpPr>
          <p:nvPr/>
        </p:nvSpPr>
        <p:spPr bwMode="gray">
          <a:xfrm>
            <a:off x="2419176" y="2980377"/>
            <a:ext cx="4898613" cy="166199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000" b="0" kern="0" dirty="0" smtClean="0">
                <a:solidFill>
                  <a:srgbClr val="132767"/>
                </a:solidFill>
                <a:latin typeface="Times New Roman"/>
                <a:ea typeface="宋体"/>
              </a:rPr>
              <a:t>★ </a:t>
            </a:r>
            <a:r>
              <a:rPr lang="zh-CN" altLang="en-US" sz="200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数据库</a:t>
            </a:r>
            <a:r>
              <a:rPr lang="zh-CN" altLang="en-US" sz="200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已从第一代的网状、层次数据库，</a:t>
            </a:r>
          </a:p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第二代的关系数据库系统，发展到第三代</a:t>
            </a:r>
          </a:p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以面向对象模型为主要特征的数据库系统。</a:t>
            </a: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25516" y="6860859"/>
            <a:ext cx="825103" cy="275035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27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6526866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2</a:t>
            </a:r>
            <a:r>
              <a:rPr lang="zh-CN" altLang="en-US" dirty="0"/>
              <a:t>（续）</a:t>
            </a:r>
            <a:endParaRPr lang="en-US" altLang="zh-CN" dirty="0">
              <a:ea typeface="宋体" pitchFamily="2" charset="-122"/>
            </a:endParaRPr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gray">
          <a:xfrm rot="2692993">
            <a:off x="5284207" y="2061095"/>
            <a:ext cx="3395736" cy="2517493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398" name="AutoShape 6"/>
          <p:cNvSpPr>
            <a:spLocks noChangeArrowheads="1"/>
          </p:cNvSpPr>
          <p:nvPr/>
        </p:nvSpPr>
        <p:spPr bwMode="gray">
          <a:xfrm rot="-2707007">
            <a:off x="1007166" y="2125076"/>
            <a:ext cx="3622119" cy="2342467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399" name="AutoShape 7"/>
          <p:cNvSpPr>
            <a:spLocks noChangeArrowheads="1"/>
          </p:cNvSpPr>
          <p:nvPr/>
        </p:nvSpPr>
        <p:spPr bwMode="gray">
          <a:xfrm rot="18907007" flipV="1">
            <a:off x="5196859" y="3264220"/>
            <a:ext cx="3395736" cy="2556042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400" name="AutoShape 8"/>
          <p:cNvSpPr>
            <a:spLocks noChangeArrowheads="1"/>
          </p:cNvSpPr>
          <p:nvPr/>
        </p:nvSpPr>
        <p:spPr bwMode="gray">
          <a:xfrm rot="2692993" flipH="1" flipV="1">
            <a:off x="1133008" y="3285394"/>
            <a:ext cx="3395736" cy="2532284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405" name="Text Box 13"/>
          <p:cNvSpPr txBox="1">
            <a:spLocks noChangeArrowheads="1"/>
          </p:cNvSpPr>
          <p:nvPr/>
        </p:nvSpPr>
        <p:spPr bwMode="gray">
          <a:xfrm>
            <a:off x="2444315" y="2542368"/>
            <a:ext cx="4803816" cy="276998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★</a:t>
            </a:r>
            <a:r>
              <a:rPr lang="zh-CN" altLang="en-US" sz="200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数据库的出现解决了文件系统中所有的</a:t>
            </a:r>
          </a:p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问题，在计算机的数据库中，数据可以永</a:t>
            </a:r>
          </a:p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久地保存下来，并能够提供对数据的集中</a:t>
            </a:r>
          </a:p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控制</a:t>
            </a:r>
            <a:r>
              <a:rPr lang="zh-CN" altLang="en-US" sz="200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00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25516" y="6860859"/>
            <a:ext cx="825103" cy="275035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28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6382355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2</a:t>
            </a:r>
            <a:r>
              <a:rPr lang="zh-CN" altLang="en-US" dirty="0"/>
              <a:t>（续）</a:t>
            </a:r>
            <a:endParaRPr lang="en-US" altLang="zh-CN" dirty="0">
              <a:ea typeface="宋体" pitchFamily="2" charset="-122"/>
            </a:endParaRPr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gray">
          <a:xfrm rot="2692993">
            <a:off x="5051101" y="2042623"/>
            <a:ext cx="3395736" cy="2517493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398" name="AutoShape 6"/>
          <p:cNvSpPr>
            <a:spLocks noChangeArrowheads="1"/>
          </p:cNvSpPr>
          <p:nvPr/>
        </p:nvSpPr>
        <p:spPr bwMode="gray">
          <a:xfrm rot="-2707007">
            <a:off x="997885" y="2157954"/>
            <a:ext cx="3622119" cy="2342467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399" name="AutoShape 7"/>
          <p:cNvSpPr>
            <a:spLocks noChangeArrowheads="1"/>
          </p:cNvSpPr>
          <p:nvPr/>
        </p:nvSpPr>
        <p:spPr bwMode="gray">
          <a:xfrm rot="18907007" flipV="1">
            <a:off x="4851204" y="3281928"/>
            <a:ext cx="3395736" cy="2556042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400" name="AutoShape 8"/>
          <p:cNvSpPr>
            <a:spLocks noChangeArrowheads="1"/>
          </p:cNvSpPr>
          <p:nvPr/>
        </p:nvSpPr>
        <p:spPr bwMode="gray">
          <a:xfrm rot="2692993" flipH="1" flipV="1">
            <a:off x="1123728" y="3285395"/>
            <a:ext cx="3395736" cy="2532284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405" name="Text Box 13"/>
          <p:cNvSpPr txBox="1">
            <a:spLocks noChangeArrowheads="1"/>
          </p:cNvSpPr>
          <p:nvPr/>
        </p:nvSpPr>
        <p:spPr bwMode="gray">
          <a:xfrm>
            <a:off x="2232313" y="2689491"/>
            <a:ext cx="5209264" cy="22159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b="0" kern="0" dirty="0">
                <a:solidFill>
                  <a:srgbClr val="132767"/>
                </a:solidFill>
                <a:latin typeface="Times New Roman"/>
                <a:ea typeface="宋体"/>
              </a:rPr>
              <a:t>★</a:t>
            </a:r>
            <a:r>
              <a:rPr lang="zh-CN" altLang="en-US" sz="200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按照关系模型存储数据的数据库系统称为</a:t>
            </a:r>
          </a:p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关系型数据库系统。在关系型数据库中，</a:t>
            </a:r>
          </a:p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不论是实体还是实体与实体之间的联系均</a:t>
            </a:r>
          </a:p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存储为二维表</a:t>
            </a:r>
            <a:r>
              <a:rPr lang="zh-CN" altLang="en-US" sz="200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00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25516" y="6860859"/>
            <a:ext cx="825103" cy="275035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29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9882988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技能目标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6" name="AutoShape 29"/>
          <p:cNvSpPr>
            <a:spLocks noChangeArrowheads="1"/>
          </p:cNvSpPr>
          <p:nvPr/>
        </p:nvSpPr>
        <p:spPr bwMode="auto">
          <a:xfrm>
            <a:off x="4801386" y="2699660"/>
            <a:ext cx="3956746" cy="1925178"/>
          </a:xfrm>
          <a:prstGeom prst="roundRect">
            <a:avLst>
              <a:gd name="adj" fmla="val 5208"/>
            </a:avLst>
          </a:prstGeom>
          <a:solidFill>
            <a:srgbClr val="FCFCFC">
              <a:alpha val="70000"/>
            </a:srgbClr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gray">
          <a:xfrm flipH="1">
            <a:off x="3234772" y="2018571"/>
            <a:ext cx="979810" cy="876776"/>
          </a:xfrm>
          <a:prstGeom prst="curvedRightArrow">
            <a:avLst>
              <a:gd name="adj1" fmla="val 16542"/>
              <a:gd name="adj2" fmla="val 38977"/>
              <a:gd name="adj3" fmla="val 33846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gray">
          <a:xfrm>
            <a:off x="1054795" y="2056909"/>
            <a:ext cx="979810" cy="876776"/>
          </a:xfrm>
          <a:prstGeom prst="curvedRightArrow">
            <a:avLst>
              <a:gd name="adj1" fmla="val 19583"/>
              <a:gd name="adj2" fmla="val 44676"/>
              <a:gd name="adj3" fmla="val 33652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23"/>
          <p:cNvSpPr>
            <a:spLocks/>
          </p:cNvSpPr>
          <p:nvPr/>
        </p:nvSpPr>
        <p:spPr bwMode="blackWhite">
          <a:xfrm>
            <a:off x="4918590" y="3912967"/>
            <a:ext cx="3839542" cy="548401"/>
          </a:xfrm>
          <a:prstGeom prst="callout2">
            <a:avLst>
              <a:gd name="adj1" fmla="val 24316"/>
              <a:gd name="adj2" fmla="val -1954"/>
              <a:gd name="adj3" fmla="val 21884"/>
              <a:gd name="adj4" fmla="val -11843"/>
              <a:gd name="adj5" fmla="val 105473"/>
              <a:gd name="adj6" fmla="val -26293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eaLnBrk="0" hangingPunct="0"/>
            <a:r>
              <a:rPr lang="zh-CN" altLang="en-US" sz="2000" dirty="0">
                <a:solidFill>
                  <a:schemeClr val="folHlink"/>
                </a:solidFill>
                <a:latin typeface="黑体" pitchFamily="49" charset="-122"/>
                <a:ea typeface="黑体" pitchFamily="49" charset="-122"/>
              </a:rPr>
              <a:t>学会进行简单的数据库设计</a:t>
            </a:r>
          </a:p>
        </p:txBody>
      </p:sp>
      <p:sp>
        <p:nvSpPr>
          <p:cNvPr id="31" name="AutoShape 26"/>
          <p:cNvSpPr>
            <a:spLocks noChangeArrowheads="1"/>
          </p:cNvSpPr>
          <p:nvPr/>
        </p:nvSpPr>
        <p:spPr bwMode="ltGray">
          <a:xfrm rot="-544120">
            <a:off x="707390" y="3517724"/>
            <a:ext cx="387548" cy="2214228"/>
          </a:xfrm>
          <a:prstGeom prst="upArrow">
            <a:avLst>
              <a:gd name="adj1" fmla="val 50194"/>
              <a:gd name="adj2" fmla="val 74947"/>
            </a:avLst>
          </a:prstGeom>
          <a:gradFill rotWithShape="1">
            <a:gsLst>
              <a:gs pos="0">
                <a:schemeClr val="accent2"/>
              </a:gs>
              <a:gs pos="100000">
                <a:srgbClr val="FCFCFC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Rectangle 27"/>
          <p:cNvSpPr>
            <a:spLocks noChangeArrowheads="1"/>
          </p:cNvSpPr>
          <p:nvPr/>
        </p:nvSpPr>
        <p:spPr bwMode="gray">
          <a:xfrm>
            <a:off x="300039" y="5892404"/>
            <a:ext cx="1540818" cy="6093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Description of the products</a:t>
            </a:r>
          </a:p>
        </p:txBody>
      </p:sp>
      <p:sp>
        <p:nvSpPr>
          <p:cNvPr id="42" name="AutoShape 22"/>
          <p:cNvSpPr>
            <a:spLocks/>
          </p:cNvSpPr>
          <p:nvPr/>
        </p:nvSpPr>
        <p:spPr bwMode="blackWhite">
          <a:xfrm>
            <a:off x="4852174" y="2833686"/>
            <a:ext cx="3855170" cy="541735"/>
          </a:xfrm>
          <a:prstGeom prst="callout2">
            <a:avLst>
              <a:gd name="adj1" fmla="val 22153"/>
              <a:gd name="adj2" fmla="val -1944"/>
              <a:gd name="adj3" fmla="val 22153"/>
              <a:gd name="adj4" fmla="val -12162"/>
              <a:gd name="adj5" fmla="val 172309"/>
              <a:gd name="adj6" fmla="val -24200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eaLnBrk="1" hangingPunct="1"/>
            <a:r>
              <a:rPr lang="zh-CN" altLang="en-US" sz="20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学会选择合理的数据存储方案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1145457" y="3503773"/>
            <a:ext cx="2956621" cy="2209041"/>
            <a:chOff x="1163638" y="3336926"/>
            <a:chExt cx="3003550" cy="2103849"/>
          </a:xfrm>
        </p:grpSpPr>
        <p:sp>
          <p:nvSpPr>
            <p:cNvPr id="23" name="Freeform 13"/>
            <p:cNvSpPr>
              <a:spLocks/>
            </p:cNvSpPr>
            <p:nvPr/>
          </p:nvSpPr>
          <p:spPr bwMode="gray">
            <a:xfrm>
              <a:off x="1280443" y="4139073"/>
              <a:ext cx="2803313" cy="1301702"/>
            </a:xfrm>
            <a:custGeom>
              <a:avLst/>
              <a:gdLst/>
              <a:ahLst/>
              <a:cxnLst>
                <a:cxn ang="0">
                  <a:pos x="1323" y="1639"/>
                </a:cxn>
                <a:cxn ang="0">
                  <a:pos x="0" y="671"/>
                </a:cxn>
                <a:cxn ang="0">
                  <a:pos x="1969" y="0"/>
                </a:cxn>
                <a:cxn ang="0">
                  <a:pos x="3406" y="569"/>
                </a:cxn>
                <a:cxn ang="0">
                  <a:pos x="1323" y="1639"/>
                </a:cxn>
              </a:cxnLst>
              <a:rect l="0" t="0" r="r" b="b"/>
              <a:pathLst>
                <a:path w="3406" h="1639">
                  <a:moveTo>
                    <a:pt x="1323" y="1639"/>
                  </a:moveTo>
                  <a:lnTo>
                    <a:pt x="0" y="671"/>
                  </a:lnTo>
                  <a:lnTo>
                    <a:pt x="1969" y="0"/>
                  </a:lnTo>
                  <a:lnTo>
                    <a:pt x="3406" y="569"/>
                  </a:lnTo>
                  <a:lnTo>
                    <a:pt x="1323" y="1639"/>
                  </a:lnTo>
                  <a:close/>
                </a:path>
              </a:pathLst>
            </a:custGeom>
            <a:solidFill>
              <a:srgbClr val="B4B4B4"/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3" name="Group 14"/>
            <p:cNvGrpSpPr>
              <a:grpSpLocks/>
            </p:cNvGrpSpPr>
            <p:nvPr/>
          </p:nvGrpSpPr>
          <p:grpSpPr bwMode="auto">
            <a:xfrm>
              <a:off x="1221643" y="4190696"/>
              <a:ext cx="2902637" cy="1130948"/>
              <a:chOff x="1082" y="2924"/>
              <a:chExt cx="3406" cy="1424"/>
            </a:xfrm>
          </p:grpSpPr>
          <p:sp>
            <p:nvSpPr>
              <p:cNvPr id="18" name="Freeform 15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/>
                <a:ahLst/>
                <a:cxnLst>
                  <a:cxn ang="0">
                    <a:pos x="51" y="367"/>
                  </a:cxn>
                  <a:cxn ang="0">
                    <a:pos x="1323" y="1322"/>
                  </a:cxn>
                  <a:cxn ang="0">
                    <a:pos x="1323" y="974"/>
                  </a:cxn>
                  <a:cxn ang="0">
                    <a:pos x="0" y="0"/>
                  </a:cxn>
                  <a:cxn ang="0">
                    <a:pos x="51" y="367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C0C0C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/>
                <a:ahLst/>
                <a:cxnLst>
                  <a:cxn ang="0">
                    <a:pos x="0" y="1070"/>
                  </a:cxn>
                  <a:cxn ang="0">
                    <a:pos x="2083" y="0"/>
                  </a:cxn>
                  <a:cxn ang="0">
                    <a:pos x="2045" y="355"/>
                  </a:cxn>
                  <a:cxn ang="0">
                    <a:pos x="7" y="1418"/>
                  </a:cxn>
                  <a:cxn ang="0">
                    <a:pos x="0" y="1070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" name="Freeform 21"/>
            <p:cNvSpPr>
              <a:spLocks/>
            </p:cNvSpPr>
            <p:nvPr/>
          </p:nvSpPr>
          <p:spPr bwMode="gray">
            <a:xfrm>
              <a:off x="1163638" y="3336926"/>
              <a:ext cx="3003550" cy="1301702"/>
            </a:xfrm>
            <a:custGeom>
              <a:avLst/>
              <a:gdLst/>
              <a:ahLst/>
              <a:cxnLst>
                <a:cxn ang="0">
                  <a:pos x="1323" y="1639"/>
                </a:cxn>
                <a:cxn ang="0">
                  <a:pos x="0" y="671"/>
                </a:cxn>
                <a:cxn ang="0">
                  <a:pos x="1969" y="0"/>
                </a:cxn>
                <a:cxn ang="0">
                  <a:pos x="3406" y="569"/>
                </a:cxn>
                <a:cxn ang="0">
                  <a:pos x="1323" y="1639"/>
                </a:cxn>
              </a:cxnLst>
              <a:rect l="0" t="0" r="r" b="b"/>
              <a:pathLst>
                <a:path w="3406" h="1639">
                  <a:moveTo>
                    <a:pt x="1323" y="1639"/>
                  </a:moveTo>
                  <a:lnTo>
                    <a:pt x="0" y="671"/>
                  </a:lnTo>
                  <a:lnTo>
                    <a:pt x="1969" y="0"/>
                  </a:lnTo>
                  <a:lnTo>
                    <a:pt x="3406" y="569"/>
                  </a:lnTo>
                  <a:lnTo>
                    <a:pt x="1323" y="1639"/>
                  </a:lnTo>
                  <a:close/>
                </a:path>
              </a:pathLst>
            </a:custGeom>
            <a:gradFill rotWithShape="1">
              <a:gsLst>
                <a:gs pos="0">
                  <a:srgbClr val="F8F8F8">
                    <a:gamma/>
                    <a:shade val="86275"/>
                    <a:invGamma/>
                  </a:srgbClr>
                </a:gs>
                <a:gs pos="100000">
                  <a:srgbClr val="F8F8F8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122014" y="3075380"/>
            <a:ext cx="2956621" cy="1661993"/>
            <a:chOff x="1139822" y="2928934"/>
            <a:chExt cx="3003550" cy="1582850"/>
          </a:xfrm>
        </p:grpSpPr>
        <p:sp>
          <p:nvSpPr>
            <p:cNvPr id="35" name="Freeform 19"/>
            <p:cNvSpPr>
              <a:spLocks/>
            </p:cNvSpPr>
            <p:nvPr/>
          </p:nvSpPr>
          <p:spPr bwMode="gray">
            <a:xfrm>
              <a:off x="1139822" y="3461845"/>
              <a:ext cx="1179903" cy="1049939"/>
            </a:xfrm>
            <a:custGeom>
              <a:avLst/>
              <a:gdLst/>
              <a:ahLst/>
              <a:cxnLst>
                <a:cxn ang="0">
                  <a:pos x="51" y="367"/>
                </a:cxn>
                <a:cxn ang="0">
                  <a:pos x="1323" y="1322"/>
                </a:cxn>
                <a:cxn ang="0">
                  <a:pos x="1323" y="974"/>
                </a:cxn>
                <a:cxn ang="0">
                  <a:pos x="0" y="0"/>
                </a:cxn>
                <a:cxn ang="0">
                  <a:pos x="51" y="367"/>
                </a:cxn>
              </a:cxnLst>
              <a:rect l="0" t="0" r="r" b="b"/>
              <a:pathLst>
                <a:path w="1323" h="1322">
                  <a:moveTo>
                    <a:pt x="51" y="367"/>
                  </a:moveTo>
                  <a:lnTo>
                    <a:pt x="1323" y="1322"/>
                  </a:lnTo>
                  <a:lnTo>
                    <a:pt x="1323" y="974"/>
                  </a:lnTo>
                  <a:lnTo>
                    <a:pt x="0" y="0"/>
                  </a:lnTo>
                  <a:lnTo>
                    <a:pt x="51" y="367"/>
                  </a:lnTo>
                  <a:close/>
                </a:path>
              </a:pathLst>
            </a:custGeom>
            <a:solidFill>
              <a:srgbClr val="DDDDDD"/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gray">
            <a:xfrm>
              <a:off x="2306497" y="3380836"/>
              <a:ext cx="1836875" cy="1126182"/>
            </a:xfrm>
            <a:custGeom>
              <a:avLst/>
              <a:gdLst/>
              <a:ahLst/>
              <a:cxnLst>
                <a:cxn ang="0">
                  <a:pos x="0" y="1070"/>
                </a:cxn>
                <a:cxn ang="0">
                  <a:pos x="2083" y="0"/>
                </a:cxn>
                <a:cxn ang="0">
                  <a:pos x="2045" y="355"/>
                </a:cxn>
                <a:cxn ang="0">
                  <a:pos x="7" y="1418"/>
                </a:cxn>
                <a:cxn ang="0">
                  <a:pos x="0" y="1070"/>
                </a:cxn>
              </a:cxnLst>
              <a:rect l="0" t="0" r="r" b="b"/>
              <a:pathLst>
                <a:path w="2083" h="1418">
                  <a:moveTo>
                    <a:pt x="0" y="1070"/>
                  </a:moveTo>
                  <a:lnTo>
                    <a:pt x="2083" y="0"/>
                  </a:lnTo>
                  <a:lnTo>
                    <a:pt x="2045" y="355"/>
                  </a:lnTo>
                  <a:lnTo>
                    <a:pt x="7" y="1418"/>
                  </a:lnTo>
                  <a:lnTo>
                    <a:pt x="0" y="107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gray">
            <a:xfrm>
              <a:off x="1139822" y="2928934"/>
              <a:ext cx="3003550" cy="1301702"/>
            </a:xfrm>
            <a:custGeom>
              <a:avLst/>
              <a:gdLst/>
              <a:ahLst/>
              <a:cxnLst>
                <a:cxn ang="0">
                  <a:pos x="1323" y="1639"/>
                </a:cxn>
                <a:cxn ang="0">
                  <a:pos x="0" y="671"/>
                </a:cxn>
                <a:cxn ang="0">
                  <a:pos x="1969" y="0"/>
                </a:cxn>
                <a:cxn ang="0">
                  <a:pos x="3406" y="569"/>
                </a:cxn>
                <a:cxn ang="0">
                  <a:pos x="1323" y="1639"/>
                </a:cxn>
              </a:cxnLst>
              <a:rect l="0" t="0" r="r" b="b"/>
              <a:pathLst>
                <a:path w="3406" h="1639">
                  <a:moveTo>
                    <a:pt x="1323" y="1639"/>
                  </a:moveTo>
                  <a:lnTo>
                    <a:pt x="0" y="671"/>
                  </a:lnTo>
                  <a:lnTo>
                    <a:pt x="1969" y="0"/>
                  </a:lnTo>
                  <a:lnTo>
                    <a:pt x="3406" y="569"/>
                  </a:lnTo>
                  <a:lnTo>
                    <a:pt x="1323" y="1639"/>
                  </a:lnTo>
                  <a:close/>
                </a:path>
              </a:pathLst>
            </a:custGeom>
            <a:gradFill rotWithShape="1">
              <a:gsLst>
                <a:gs pos="0">
                  <a:srgbClr val="F8F8F8">
                    <a:gamma/>
                    <a:shade val="86275"/>
                    <a:invGamma/>
                  </a:srgbClr>
                </a:gs>
                <a:gs pos="100000">
                  <a:srgbClr val="F8F8F8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 rot="21396019">
            <a:off x="2069959" y="901384"/>
            <a:ext cx="1056070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20000" spc="50" dirty="0">
                <a:ln w="11430"/>
                <a:solidFill>
                  <a:srgbClr val="FFC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zh-CN" altLang="en-US" sz="20000" b="1" cap="none" spc="50" dirty="0">
              <a:ln w="11430"/>
              <a:solidFill>
                <a:srgbClr val="FFC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2</a:t>
            </a:r>
            <a:r>
              <a:rPr lang="zh-CN" altLang="en-US" dirty="0"/>
              <a:t>（续）</a:t>
            </a:r>
            <a:endParaRPr lang="en-US" altLang="zh-CN" dirty="0">
              <a:ea typeface="宋体" pitchFamily="2" charset="-122"/>
            </a:endParaRPr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gray">
          <a:xfrm rot="2692993">
            <a:off x="4767569" y="2167723"/>
            <a:ext cx="3395736" cy="2517493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398" name="AutoShape 6"/>
          <p:cNvSpPr>
            <a:spLocks noChangeArrowheads="1"/>
          </p:cNvSpPr>
          <p:nvPr/>
        </p:nvSpPr>
        <p:spPr bwMode="gray">
          <a:xfrm rot="-2707007">
            <a:off x="1249751" y="2250176"/>
            <a:ext cx="3622119" cy="2342467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399" name="AutoShape 7"/>
          <p:cNvSpPr>
            <a:spLocks noChangeArrowheads="1"/>
          </p:cNvSpPr>
          <p:nvPr/>
        </p:nvSpPr>
        <p:spPr bwMode="gray">
          <a:xfrm rot="18907007" flipV="1">
            <a:off x="4737364" y="3178360"/>
            <a:ext cx="3395736" cy="2556042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400" name="AutoShape 8"/>
          <p:cNvSpPr>
            <a:spLocks noChangeArrowheads="1"/>
          </p:cNvSpPr>
          <p:nvPr/>
        </p:nvSpPr>
        <p:spPr bwMode="gray">
          <a:xfrm rot="2692993" flipH="1" flipV="1">
            <a:off x="1470876" y="3207716"/>
            <a:ext cx="3395736" cy="2532284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405" name="Text Box 13"/>
          <p:cNvSpPr txBox="1">
            <a:spLocks noChangeArrowheads="1"/>
          </p:cNvSpPr>
          <p:nvPr/>
        </p:nvSpPr>
        <p:spPr bwMode="gray">
          <a:xfrm>
            <a:off x="2431553" y="2995583"/>
            <a:ext cx="4732933" cy="17543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400" b="0" kern="0" dirty="0">
                <a:solidFill>
                  <a:srgbClr val="132767"/>
                </a:solidFill>
                <a:latin typeface="Times New Roman"/>
                <a:ea typeface="宋体"/>
              </a:rPr>
              <a:t>★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语言是用于存储、查询、更新和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管理关系数据库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系统的标准语言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400" b="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25516" y="6860859"/>
            <a:ext cx="825103" cy="275035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30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314404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94366" y="802942"/>
            <a:ext cx="6891535" cy="511731"/>
          </a:xfrm>
        </p:spPr>
        <p:txBody>
          <a:bodyPr/>
          <a:lstStyle/>
          <a:p>
            <a:r>
              <a:rPr lang="zh-CN" altLang="en-US" sz="2400" dirty="0">
                <a:solidFill>
                  <a:srgbClr val="FFFFFF"/>
                </a:solidFill>
                <a:latin typeface="+mj-ea"/>
              </a:rPr>
              <a:t>学习子情境</a:t>
            </a:r>
            <a:r>
              <a:rPr lang="en-US" altLang="zh-CN" sz="2400" dirty="0">
                <a:solidFill>
                  <a:srgbClr val="FFFFFF"/>
                </a:solidFill>
                <a:latin typeface="+mj-ea"/>
              </a:rPr>
              <a:t>1.2 </a:t>
            </a:r>
            <a:r>
              <a:rPr lang="zh-CN" altLang="en-US" sz="2400" dirty="0">
                <a:solidFill>
                  <a:srgbClr val="FFFFFF"/>
                </a:solidFill>
                <a:latin typeface="+mj-ea"/>
              </a:rPr>
              <a:t>设计学生管理信息系统的</a:t>
            </a:r>
            <a:r>
              <a:rPr lang="zh-CN" altLang="en-US" sz="2400" dirty="0" smtClean="0">
                <a:solidFill>
                  <a:srgbClr val="FFFFFF"/>
                </a:solidFill>
                <a:latin typeface="+mj-ea"/>
              </a:rPr>
              <a:t>数据表</a:t>
            </a:r>
            <a:endParaRPr lang="zh-CN" altLang="en-US" sz="2400" dirty="0">
              <a:latin typeface="+mj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31</a:t>
            </a:fld>
            <a:endParaRPr lang="en-US" altLang="zh-CN"/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2452701" y="1727582"/>
            <a:ext cx="4219307" cy="600078"/>
            <a:chOff x="3964" y="2071"/>
            <a:chExt cx="1484" cy="330"/>
          </a:xfrm>
        </p:grpSpPr>
        <p:sp>
          <p:nvSpPr>
            <p:cNvPr id="7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23"/>
          <p:cNvSpPr>
            <a:spLocks noChangeArrowheads="1"/>
          </p:cNvSpPr>
          <p:nvPr/>
        </p:nvSpPr>
        <p:spPr bwMode="ltGray">
          <a:xfrm>
            <a:off x="880976" y="2693150"/>
            <a:ext cx="7383788" cy="3024336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56778" y="2954667"/>
            <a:ext cx="7032178" cy="2382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lvl="0" indent="-449263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400" b="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小吴首先要了解</a:t>
            </a:r>
            <a:r>
              <a:rPr lang="en-US" altLang="zh-CN" sz="2400" b="0" kern="0" dirty="0">
                <a:solidFill>
                  <a:schemeClr val="bg1"/>
                </a:solidFill>
                <a:ea typeface="黑体" pitchFamily="49" charset="-122"/>
              </a:rPr>
              <a:t>MS SQL Server 2005</a:t>
            </a:r>
            <a:r>
              <a:rPr lang="zh-CN" altLang="en-US" sz="2400" b="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的数据存</a:t>
            </a:r>
          </a:p>
          <a:p>
            <a:pPr marL="449263" lvl="0" indent="-449263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储方式，并按照关系型数据库的要求对学生日常</a:t>
            </a:r>
          </a:p>
          <a:p>
            <a:pPr marL="449263" lvl="0" indent="-449263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管理数据进行整理，形成符合关系型数据库</a:t>
            </a:r>
            <a:r>
              <a:rPr lang="en-US" altLang="zh-CN" sz="2400" b="0" kern="0" dirty="0">
                <a:solidFill>
                  <a:schemeClr val="bg1"/>
                </a:solidFill>
                <a:ea typeface="黑体" pitchFamily="49" charset="-122"/>
              </a:rPr>
              <a:t>SQL</a:t>
            </a:r>
          </a:p>
          <a:p>
            <a:pPr marL="449263" lvl="0" indent="-449263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400" b="0" kern="0" dirty="0">
                <a:solidFill>
                  <a:schemeClr val="bg1"/>
                </a:solidFill>
                <a:ea typeface="黑体" pitchFamily="49" charset="-122"/>
              </a:rPr>
              <a:t> Server</a:t>
            </a:r>
            <a:r>
              <a:rPr lang="en-US" altLang="zh-CN" sz="2400" b="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2005</a:t>
            </a:r>
            <a:r>
              <a:rPr lang="zh-CN" altLang="en-US" sz="2400" b="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的数据，以利于后期在计算机中创</a:t>
            </a:r>
          </a:p>
          <a:p>
            <a:pPr marL="449263" lvl="0" indent="-449263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建学生管理信息系统的数据库。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23023" y="1802600"/>
            <a:ext cx="37973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</a:rPr>
              <a:t>  情 境 描 述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技能目标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32</a:t>
            </a:fld>
            <a:endParaRPr lang="en-US" altLang="zh-CN"/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gray">
          <a:xfrm>
            <a:off x="2109622" y="2520328"/>
            <a:ext cx="2700338" cy="2880360"/>
          </a:xfrm>
          <a:prstGeom prst="ellipse">
            <a:avLst/>
          </a:prstGeom>
          <a:solidFill>
            <a:srgbClr val="FFFFFF">
              <a:alpha val="8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gray">
          <a:xfrm>
            <a:off x="3234764" y="3060395"/>
            <a:ext cx="1593950" cy="1700213"/>
          </a:xfrm>
          <a:prstGeom prst="ellipse">
            <a:avLst/>
          </a:prstGeom>
          <a:solidFill>
            <a:srgbClr val="DCDCDC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gray">
          <a:xfrm>
            <a:off x="4579663" y="3667208"/>
            <a:ext cx="1500188" cy="8001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gray">
          <a:xfrm>
            <a:off x="3309772" y="2680348"/>
            <a:ext cx="900113" cy="96012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gray">
          <a:xfrm>
            <a:off x="3862969" y="3470446"/>
            <a:ext cx="881361" cy="940118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2503425" y="1760235"/>
            <a:ext cx="1128266" cy="1443514"/>
            <a:chOff x="2064" y="1008"/>
            <a:chExt cx="722" cy="866"/>
          </a:xfrm>
        </p:grpSpPr>
        <p:sp>
          <p:nvSpPr>
            <p:cNvPr id="16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4" name="Group 13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0" name="Picture 1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31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2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15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17" name="Group 18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40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6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20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21" name="Group 29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6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" name="Group 3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2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" name="Rectangle 39"/>
            <p:cNvSpPr>
              <a:spLocks noChangeArrowheads="1"/>
            </p:cNvSpPr>
            <p:nvPr/>
          </p:nvSpPr>
          <p:spPr bwMode="gray">
            <a:xfrm>
              <a:off x="2335" y="1272"/>
              <a:ext cx="191" cy="2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34" name="Group 40"/>
          <p:cNvGrpSpPr>
            <a:grpSpLocks/>
          </p:cNvGrpSpPr>
          <p:nvPr/>
        </p:nvGrpSpPr>
        <p:grpSpPr bwMode="auto">
          <a:xfrm>
            <a:off x="5071919" y="3217151"/>
            <a:ext cx="1128266" cy="1443514"/>
            <a:chOff x="2064" y="1008"/>
            <a:chExt cx="722" cy="866"/>
          </a:xfrm>
        </p:grpSpPr>
        <p:sp>
          <p:nvSpPr>
            <p:cNvPr id="45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5" name="Group 42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59" name="Picture 4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60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61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44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46" name="Group 47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69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7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65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9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50" name="Group 58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55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" name="Group 63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51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8" name="Rectangle 68"/>
            <p:cNvSpPr>
              <a:spLocks noChangeArrowheads="1"/>
            </p:cNvSpPr>
            <p:nvPr/>
          </p:nvSpPr>
          <p:spPr bwMode="gray">
            <a:xfrm>
              <a:off x="2343" y="1307"/>
              <a:ext cx="191" cy="2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50" name="Group 156"/>
          <p:cNvGrpSpPr>
            <a:grpSpLocks/>
          </p:cNvGrpSpPr>
          <p:nvPr/>
        </p:nvGrpSpPr>
        <p:grpSpPr bwMode="auto">
          <a:xfrm rot="4976862" flipH="1">
            <a:off x="4025280" y="3675056"/>
            <a:ext cx="706755" cy="637580"/>
            <a:chOff x="1944" y="1111"/>
            <a:chExt cx="204" cy="196"/>
          </a:xfrm>
        </p:grpSpPr>
        <p:pic>
          <p:nvPicPr>
            <p:cNvPr id="161" name="Picture 157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</p:spPr>
        </p:pic>
        <p:sp>
          <p:nvSpPr>
            <p:cNvPr id="162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51" name="Group 159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160" name="Group 160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72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3" name="Group 165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68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4" name="Arc 170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65" name="Picture 171" descr="light_shadow1"/>
            <p:cNvPicPr>
              <a:picLocks noChangeAspect="1" noChangeArrowheads="1"/>
            </p:cNvPicPr>
            <p:nvPr/>
          </p:nvPicPr>
          <p:blipFill>
            <a:blip r:embed="rId5" cstate="print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</p:spPr>
        </p:pic>
      </p:grpSp>
      <p:sp>
        <p:nvSpPr>
          <p:cNvPr id="178" name="AutoShape 174"/>
          <p:cNvSpPr>
            <a:spLocks/>
          </p:cNvSpPr>
          <p:nvPr/>
        </p:nvSpPr>
        <p:spPr bwMode="auto">
          <a:xfrm>
            <a:off x="256605" y="1921471"/>
            <a:ext cx="2781827" cy="1295680"/>
          </a:xfrm>
          <a:prstGeom prst="accentCallout2">
            <a:avLst>
              <a:gd name="adj1" fmla="val 35864"/>
              <a:gd name="adj2" fmla="val 82417"/>
              <a:gd name="adj3" fmla="val 30635"/>
              <a:gd name="adj4" fmla="val 101043"/>
              <a:gd name="adj5" fmla="val 36437"/>
              <a:gd name="adj6" fmla="val 82651"/>
            </a:avLst>
          </a:prstGeom>
          <a:noFill/>
          <a:ln w="9525">
            <a:solidFill>
              <a:schemeClr val="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lvl="0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000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r>
              <a:rPr lang="en-US" altLang="zh-CN" sz="1400" dirty="0" smtClean="0">
                <a:solidFill>
                  <a:srgbClr val="000000"/>
                </a:solidFill>
                <a:ea typeface="宋体" pitchFamily="2" charset="-122"/>
              </a:rPr>
              <a:t>.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了解</a:t>
            </a:r>
            <a:r>
              <a:rPr lang="en-US" altLang="zh-CN" sz="2000" b="0" kern="0" dirty="0">
                <a:solidFill>
                  <a:srgbClr val="132767"/>
                </a:solidFill>
                <a:ea typeface="黑体" pitchFamily="49" charset="-122"/>
              </a:rPr>
              <a:t>SQL Server</a:t>
            </a:r>
            <a:r>
              <a:rPr lang="en-US" altLang="zh-CN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2005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组织数据的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方式</a:t>
            </a:r>
            <a:endParaRPr lang="en-US" altLang="zh-CN" sz="12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79" name="AutoShape 175"/>
          <p:cNvSpPr>
            <a:spLocks/>
          </p:cNvSpPr>
          <p:nvPr/>
        </p:nvSpPr>
        <p:spPr bwMode="auto">
          <a:xfrm>
            <a:off x="6661214" y="2811526"/>
            <a:ext cx="1800225" cy="840104"/>
          </a:xfrm>
          <a:prstGeom prst="accentCallout2">
            <a:avLst>
              <a:gd name="adj1" fmla="val 32907"/>
              <a:gd name="adj2" fmla="val 166"/>
              <a:gd name="adj3" fmla="val 124598"/>
              <a:gd name="adj4" fmla="val -14122"/>
              <a:gd name="adj5" fmla="val 122868"/>
              <a:gd name="adj6" fmla="val -49033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lvl="0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000" dirty="0" smtClean="0">
                <a:solidFill>
                  <a:srgbClr val="000000"/>
                </a:solidFill>
              </a:rPr>
              <a:t>2.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学会使用</a:t>
            </a:r>
            <a:r>
              <a:rPr lang="en-US" altLang="zh-CN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E-R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模型建模</a:t>
            </a:r>
          </a:p>
        </p:txBody>
      </p:sp>
      <p:sp>
        <p:nvSpPr>
          <p:cNvPr id="117" name="Line 6"/>
          <p:cNvSpPr>
            <a:spLocks noChangeShapeType="1"/>
          </p:cNvSpPr>
          <p:nvPr/>
        </p:nvSpPr>
        <p:spPr bwMode="gray">
          <a:xfrm flipH="1">
            <a:off x="3004994" y="4243990"/>
            <a:ext cx="1164865" cy="51237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18" name="Group 69"/>
          <p:cNvGrpSpPr>
            <a:grpSpLocks/>
          </p:cNvGrpSpPr>
          <p:nvPr/>
        </p:nvGrpSpPr>
        <p:grpSpPr bwMode="auto">
          <a:xfrm>
            <a:off x="1984747" y="4455774"/>
            <a:ext cx="1128266" cy="1443514"/>
            <a:chOff x="2064" y="1008"/>
            <a:chExt cx="722" cy="866"/>
          </a:xfrm>
        </p:grpSpPr>
        <p:sp>
          <p:nvSpPr>
            <p:cNvPr id="119" name="Oval 70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20" name="Group 71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133" name="Picture 72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134" name="Oval 73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35" name="Picture 74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136" name="Group 75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137" name="Group 76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143" name="AutoShape 7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" name="AutoShape 7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5" name="AutoShape 7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6" name="AutoShape 8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8" name="Group 81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139" name="AutoShape 8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" name="AutoShape 8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" name="AutoShape 8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" name="AutoShape 8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21" name="Group 86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123" name="Group 87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29" name="AutoShape 8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AutoShape 8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AutoShape 9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AutoShape 9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4" name="Group 92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25" name="AutoShape 9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AutoShape 9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AutoShape 9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AutoShape 9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22" name="Rectangle 97"/>
            <p:cNvSpPr>
              <a:spLocks noChangeArrowheads="1"/>
            </p:cNvSpPr>
            <p:nvPr/>
          </p:nvSpPr>
          <p:spPr bwMode="gray">
            <a:xfrm>
              <a:off x="2325" y="1301"/>
              <a:ext cx="191" cy="2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3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sp>
        <p:nvSpPr>
          <p:cNvPr id="147" name="AutoShape 175"/>
          <p:cNvSpPr>
            <a:spLocks/>
          </p:cNvSpPr>
          <p:nvPr/>
        </p:nvSpPr>
        <p:spPr bwMode="auto">
          <a:xfrm>
            <a:off x="3696368" y="5084557"/>
            <a:ext cx="2510167" cy="1172921"/>
          </a:xfrm>
          <a:prstGeom prst="accentCallout2">
            <a:avLst>
              <a:gd name="adj1" fmla="val 32907"/>
              <a:gd name="adj2" fmla="val 166"/>
              <a:gd name="adj3" fmla="val 2432"/>
              <a:gd name="adj4" fmla="val -18296"/>
              <a:gd name="adj5" fmla="val 5995"/>
              <a:gd name="adj6" fmla="val -41605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lvl="0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000" dirty="0" smtClean="0">
                <a:solidFill>
                  <a:srgbClr val="000000"/>
                </a:solidFill>
              </a:rPr>
              <a:t>3.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掌握关系型数据库的规范化设计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方法</a:t>
            </a:r>
            <a:endParaRPr lang="zh-CN" altLang="en-US" sz="2000" b="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工作任务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33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828335" y="2250272"/>
            <a:ext cx="5625743" cy="3542822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25" y="1160"/>
              <a:ext cx="269" cy="23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black">
          <a:xfrm>
            <a:off x="2179943" y="2700331"/>
            <a:ext cx="5006896" cy="23083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  <a:flatTx/>
          </a:bodyPr>
          <a:lstStyle/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根据</a:t>
            </a:r>
            <a:r>
              <a:rPr lang="en-US" altLang="zh-CN" sz="2400" b="0" kern="0" dirty="0">
                <a:solidFill>
                  <a:srgbClr val="132767"/>
                </a:solidFill>
                <a:ea typeface="黑体" pitchFamily="49" charset="-122"/>
              </a:rPr>
              <a:t>SQL Server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2005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组织数据的方式，用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E-R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图方法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建立学生管理信息系统的数据模型，确定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学生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管理信息系统的表结构。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任务实施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34</a:t>
            </a:fld>
            <a:endParaRPr lang="en-US" altLang="zh-CN"/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gray">
          <a:xfrm>
            <a:off x="2390910" y="2475304"/>
            <a:ext cx="1276722" cy="1282738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gray">
          <a:xfrm>
            <a:off x="3828602" y="2475304"/>
            <a:ext cx="1276722" cy="1282738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gray">
          <a:xfrm>
            <a:off x="5305360" y="2475304"/>
            <a:ext cx="1276722" cy="1282738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10" name="AutoShape 17"/>
          <p:cNvCxnSpPr>
            <a:cxnSpLocks noChangeShapeType="1"/>
            <a:stCxn id="6" idx="3"/>
            <a:endCxn id="7" idx="1"/>
          </p:cNvCxnSpPr>
          <p:nvPr/>
        </p:nvCxnSpPr>
        <p:spPr bwMode="gray">
          <a:xfrm>
            <a:off x="3667633" y="3116673"/>
            <a:ext cx="160972" cy="1667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cxnSp>
        <p:nvCxnSpPr>
          <p:cNvPr id="11" name="AutoShape 18"/>
          <p:cNvCxnSpPr>
            <a:cxnSpLocks noChangeShapeType="1"/>
            <a:stCxn id="7" idx="3"/>
            <a:endCxn id="8" idx="1"/>
          </p:cNvCxnSpPr>
          <p:nvPr/>
        </p:nvCxnSpPr>
        <p:spPr bwMode="gray">
          <a:xfrm>
            <a:off x="5105322" y="3116673"/>
            <a:ext cx="200037" cy="1667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2548050" y="2943717"/>
            <a:ext cx="99300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1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black">
          <a:xfrm>
            <a:off x="3993556" y="2943717"/>
            <a:ext cx="99300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FFFFFF"/>
                </a:solidFill>
              </a:rPr>
              <a:t>任务</a:t>
            </a:r>
            <a:r>
              <a:rPr lang="en-US" altLang="zh-CN" dirty="0" smtClean="0">
                <a:solidFill>
                  <a:srgbClr val="FFFFFF"/>
                </a:solidFill>
              </a:rPr>
              <a:t>2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black">
          <a:xfrm>
            <a:off x="5489065" y="2943717"/>
            <a:ext cx="99300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gray">
          <a:xfrm>
            <a:off x="2214841" y="3920060"/>
            <a:ext cx="1512184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了解</a:t>
            </a:r>
            <a:r>
              <a:rPr lang="en-US" altLang="zh-CN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Server 2005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的数据组织方式</a:t>
            </a:r>
            <a:endParaRPr lang="en-US" altLang="zh-CN" sz="14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gray">
          <a:xfrm>
            <a:off x="3876768" y="3897016"/>
            <a:ext cx="1397337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整理学生管理数据</a:t>
            </a: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gray">
          <a:xfrm>
            <a:off x="5458097" y="3897018"/>
            <a:ext cx="1523368" cy="163121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根据</a:t>
            </a:r>
            <a:r>
              <a:rPr lang="en-US" altLang="zh-CN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E-R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图确定学生管理信息系统的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数据逻辑模型</a:t>
            </a:r>
            <a:endParaRPr lang="zh-CN" altLang="en-US" sz="2000" b="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18163" y="727334"/>
            <a:ext cx="6515633" cy="511731"/>
          </a:xfrm>
        </p:spPr>
        <p:txBody>
          <a:bodyPr/>
          <a:lstStyle/>
          <a:p>
            <a:r>
              <a:rPr lang="zh-CN" altLang="en-US" sz="2400" dirty="0" smtClean="0"/>
              <a:t>任务</a:t>
            </a:r>
            <a:r>
              <a:rPr lang="en-US" sz="2400" dirty="0" smtClean="0"/>
              <a:t>1   </a:t>
            </a:r>
            <a:r>
              <a:rPr lang="zh-CN" altLang="en-US" sz="2400" dirty="0" smtClean="0"/>
              <a:t>了解</a:t>
            </a:r>
            <a:r>
              <a:rPr lang="en-US" altLang="zh-CN" sz="2400" dirty="0"/>
              <a:t>SQL Server 2005</a:t>
            </a:r>
            <a:r>
              <a:rPr lang="zh-CN" altLang="en-US" sz="2400" dirty="0"/>
              <a:t>的数据组织方式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35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850199" y="1959360"/>
            <a:ext cx="5987748" cy="1191033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979780" y="2185054"/>
            <a:ext cx="1104826" cy="51527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20370" y="2283708"/>
            <a:ext cx="414384" cy="292185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14153" y="2231302"/>
            <a:ext cx="942299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269017" y="2050496"/>
            <a:ext cx="5399414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小吴找到一台安装有</a:t>
            </a:r>
            <a:r>
              <a:rPr lang="en-US" altLang="zh-CN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Server </a:t>
            </a:r>
            <a:r>
              <a:rPr lang="en-US" altLang="zh-CN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2005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计算机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，</a:t>
            </a:r>
            <a:endParaRPr lang="en-US" altLang="zh-CN" sz="20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想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了解</a:t>
            </a:r>
            <a:r>
              <a:rPr lang="en-US" altLang="zh-CN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Server 2005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在数据库服务器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上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组织</a:t>
            </a:r>
            <a:endParaRPr lang="en-US" altLang="zh-CN" sz="20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的方式。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1827561" y="4129709"/>
            <a:ext cx="5955487" cy="119459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957141" y="4355404"/>
            <a:ext cx="1104826" cy="51527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891512" y="4401652"/>
            <a:ext cx="942299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dirty="0" smtClean="0">
                <a:solidFill>
                  <a:srgbClr val="000000"/>
                </a:solidFill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188678" y="4221121"/>
            <a:ext cx="5514807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开始</a:t>
            </a:r>
            <a:r>
              <a:rPr lang="en-US" altLang="zh-CN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】|【</a:t>
            </a:r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所有程序</a:t>
            </a:r>
            <a:r>
              <a:rPr lang="en-US" altLang="zh-CN" sz="2000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】|【</a:t>
            </a:r>
            <a:r>
              <a:rPr lang="en-US" altLang="zh-CN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Microsoft SQL Server 2005】|【SQL </a:t>
            </a:r>
            <a:r>
              <a:rPr lang="en-US" altLang="zh-CN" sz="2000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Server </a:t>
            </a:r>
            <a:r>
              <a:rPr lang="en-US" altLang="zh-CN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Management Studio】</a:t>
            </a:r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打开</a:t>
            </a:r>
            <a:r>
              <a:rPr lang="en-US" altLang="zh-CN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管理平台</a:t>
            </a:r>
            <a:r>
              <a:rPr lang="zh-CN" altLang="en-US" sz="2000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000" b="0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gray">
          <a:xfrm>
            <a:off x="1856450" y="5463678"/>
            <a:ext cx="5987748" cy="1207791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986030" y="5689371"/>
            <a:ext cx="1104826" cy="51527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gray">
          <a:xfrm>
            <a:off x="920403" y="5735620"/>
            <a:ext cx="942299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dirty="0" smtClean="0">
                <a:solidFill>
                  <a:srgbClr val="000000"/>
                </a:solidFill>
              </a:rPr>
              <a:t>3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black">
          <a:xfrm>
            <a:off x="2259906" y="5689374"/>
            <a:ext cx="5233520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连接到服务器</a:t>
            </a:r>
            <a:r>
              <a:rPr lang="en-US" altLang="zh-CN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对话框中，</a:t>
            </a:r>
            <a:r>
              <a:rPr lang="zh-CN" altLang="en-US" sz="2000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sz="2000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000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连接</a:t>
            </a:r>
            <a:r>
              <a:rPr lang="en-US" altLang="zh-CN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按钮，连接到</a:t>
            </a:r>
            <a:r>
              <a:rPr lang="en-US" altLang="zh-CN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服务器。</a:t>
            </a:r>
          </a:p>
        </p:txBody>
      </p:sp>
      <p:sp>
        <p:nvSpPr>
          <p:cNvPr id="26" name="Arc 13"/>
          <p:cNvSpPr>
            <a:spLocks/>
          </p:cNvSpPr>
          <p:nvPr/>
        </p:nvSpPr>
        <p:spPr bwMode="gray">
          <a:xfrm rot="15937656">
            <a:off x="1618338" y="4427118"/>
            <a:ext cx="414384" cy="292185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Arc 13"/>
          <p:cNvSpPr>
            <a:spLocks/>
          </p:cNvSpPr>
          <p:nvPr/>
        </p:nvSpPr>
        <p:spPr bwMode="gray">
          <a:xfrm rot="15937656">
            <a:off x="1669095" y="5826968"/>
            <a:ext cx="414384" cy="292185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64131" y="3304857"/>
            <a:ext cx="617238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b="0" dirty="0">
                <a:latin typeface="黑体" pitchFamily="49" charset="-122"/>
                <a:ea typeface="黑体" pitchFamily="49" charset="-122"/>
              </a:rPr>
              <a:t>SQL Server 2005</a:t>
            </a:r>
            <a:r>
              <a:rPr lang="zh-CN" altLang="en-US" b="0" dirty="0">
                <a:latin typeface="黑体" pitchFamily="49" charset="-122"/>
                <a:ea typeface="黑体" pitchFamily="49" charset="-122"/>
              </a:rPr>
              <a:t>是一个</a:t>
            </a:r>
            <a:r>
              <a:rPr lang="en-US" altLang="zh-CN" b="0" dirty="0">
                <a:latin typeface="黑体" pitchFamily="49" charset="-122"/>
                <a:ea typeface="黑体" pitchFamily="49" charset="-122"/>
              </a:rPr>
              <a:t>C/S</a:t>
            </a:r>
            <a:r>
              <a:rPr lang="zh-CN" altLang="en-US" b="0" dirty="0">
                <a:latin typeface="黑体" pitchFamily="49" charset="-122"/>
                <a:ea typeface="黑体" pitchFamily="49" charset="-122"/>
              </a:rPr>
              <a:t>模式的软件，其</a:t>
            </a:r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提供</a:t>
            </a:r>
            <a:r>
              <a:rPr lang="en-US" altLang="zh-CN" b="0" dirty="0">
                <a:latin typeface="黑体" pitchFamily="49" charset="-122"/>
                <a:ea typeface="黑体" pitchFamily="49" charset="-122"/>
              </a:rPr>
              <a:t>SQL Server Management Studio</a:t>
            </a:r>
            <a:r>
              <a:rPr lang="zh-CN" altLang="en-US" b="0" dirty="0">
                <a:latin typeface="黑体" pitchFamily="49" charset="-122"/>
                <a:ea typeface="黑体" pitchFamily="49" charset="-122"/>
              </a:rPr>
              <a:t>就是一个</a:t>
            </a:r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客户端</a:t>
            </a:r>
            <a:r>
              <a:rPr lang="zh-CN" altLang="en-US" b="0" dirty="0">
                <a:latin typeface="黑体" pitchFamily="49" charset="-122"/>
                <a:ea typeface="黑体" pitchFamily="49" charset="-122"/>
              </a:rPr>
              <a:t>软件，通过</a:t>
            </a:r>
            <a:r>
              <a:rPr lang="en-US" altLang="zh-CN" b="0" dirty="0">
                <a:latin typeface="黑体" pitchFamily="49" charset="-122"/>
                <a:ea typeface="黑体" pitchFamily="49" charset="-122"/>
              </a:rPr>
              <a:t>SQL Server </a:t>
            </a:r>
            <a:r>
              <a:rPr lang="en-US" altLang="zh-CN" b="0" dirty="0" smtClean="0">
                <a:latin typeface="黑体" pitchFamily="49" charset="-122"/>
                <a:ea typeface="黑体" pitchFamily="49" charset="-122"/>
              </a:rPr>
              <a:t>Management Studio</a:t>
            </a:r>
            <a:r>
              <a:rPr lang="zh-CN" altLang="en-US" b="0" dirty="0">
                <a:latin typeface="黑体" pitchFamily="49" charset="-122"/>
                <a:ea typeface="黑体" pitchFamily="49" charset="-122"/>
              </a:rPr>
              <a:t>，小吴可以访问</a:t>
            </a:r>
            <a:r>
              <a:rPr lang="en-US" altLang="zh-CN" b="0" dirty="0"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b="0" dirty="0">
                <a:latin typeface="黑体" pitchFamily="49" charset="-122"/>
                <a:ea typeface="黑体" pitchFamily="49" charset="-122"/>
              </a:rPr>
              <a:t>的数据库</a:t>
            </a:r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文件</a:t>
            </a:r>
            <a:endParaRPr lang="zh-CN" altLang="en-US" b="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36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850199" y="1959360"/>
            <a:ext cx="5987748" cy="1191033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979780" y="2185054"/>
            <a:ext cx="1104826" cy="51527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20370" y="2283708"/>
            <a:ext cx="414384" cy="292185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14153" y="2231302"/>
            <a:ext cx="942299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dirty="0" smtClean="0">
                <a:solidFill>
                  <a:srgbClr val="000000"/>
                </a:solidFill>
              </a:rPr>
              <a:t>4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116371" y="2113753"/>
            <a:ext cx="5689318" cy="8402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连接成功后，系统打开</a:t>
            </a:r>
            <a:r>
              <a:rPr lang="en-US" altLang="zh-CN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</a:t>
            </a:r>
            <a:r>
              <a:rPr lang="en-US" altLang="zh-CN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Server Management Studio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界面，查看</a:t>
            </a:r>
            <a:r>
              <a:rPr lang="en-US" altLang="zh-CN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资源管理器</a:t>
            </a:r>
            <a:r>
              <a:rPr lang="en-US" altLang="zh-CN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窗口中内容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，可以看到</a:t>
            </a:r>
            <a:r>
              <a:rPr lang="en-US" altLang="zh-CN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NET-DB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服务器包含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、安全性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、服务器对象等内容。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1850200" y="3225402"/>
            <a:ext cx="5955487" cy="150019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979780" y="3451096"/>
            <a:ext cx="1104826" cy="51527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914153" y="3497344"/>
            <a:ext cx="942299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5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109206" y="3315421"/>
            <a:ext cx="5703645" cy="158812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</a:t>
            </a:r>
            <a:r>
              <a:rPr lang="en-US" altLang="zh-CN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左侧的展开图标（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或直接双击</a:t>
            </a:r>
            <a:r>
              <a:rPr lang="en-US" altLang="zh-CN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</a:t>
            </a:r>
            <a:r>
              <a:rPr lang="en-US" altLang="zh-CN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），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展开数据库节点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，如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图</a:t>
            </a:r>
            <a:r>
              <a:rPr lang="en-US" altLang="zh-CN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1.5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，查看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数据库节点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包</a:t>
            </a:r>
            <a:endParaRPr lang="en-US" altLang="zh-CN" b="0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含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的对象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节点是一个容器型对象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</a:t>
            </a:r>
            <a:endParaRPr lang="en-US" altLang="zh-CN" b="0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它包含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系统数据库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、数据库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快照、示例数据库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以及用户</a:t>
            </a:r>
            <a:endParaRPr lang="en-US" altLang="zh-CN" b="0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创建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的数据库等。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gray">
          <a:xfrm>
            <a:off x="1828335" y="4809735"/>
            <a:ext cx="5987748" cy="1663834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957917" y="5035430"/>
            <a:ext cx="1104826" cy="51527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gray">
          <a:xfrm>
            <a:off x="892288" y="5081678"/>
            <a:ext cx="942299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6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black">
          <a:xfrm>
            <a:off x="2105525" y="4976572"/>
            <a:ext cx="5857456" cy="13388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Adventure Works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数据库左侧的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展开图标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展开该节点，查看其下的内容，如图</a:t>
            </a:r>
            <a:r>
              <a:rPr lang="en-US" altLang="zh-CN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1.6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Adventure Works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</a:t>
            </a:r>
            <a:endParaRPr lang="en-US" altLang="zh-CN" b="0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库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是一个容器型对象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，它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包含数据库关系图、表、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视图</a:t>
            </a:r>
            <a:endParaRPr lang="en-US" altLang="zh-CN" b="0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等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对象。其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中表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对象是数据库中最重要的对象，它是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存</a:t>
            </a:r>
            <a:endParaRPr lang="en-US" altLang="zh-CN" b="0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储数据的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容器。</a:t>
            </a:r>
          </a:p>
        </p:txBody>
      </p:sp>
      <p:sp>
        <p:nvSpPr>
          <p:cNvPr id="26" name="Arc 13"/>
          <p:cNvSpPr>
            <a:spLocks/>
          </p:cNvSpPr>
          <p:nvPr/>
        </p:nvSpPr>
        <p:spPr bwMode="gray">
          <a:xfrm rot="15937656">
            <a:off x="1640979" y="3522810"/>
            <a:ext cx="414384" cy="292185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Arc 13"/>
          <p:cNvSpPr>
            <a:spLocks/>
          </p:cNvSpPr>
          <p:nvPr/>
        </p:nvSpPr>
        <p:spPr bwMode="gray">
          <a:xfrm rot="15937656">
            <a:off x="1640979" y="5173027"/>
            <a:ext cx="414384" cy="292185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1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37</a:t>
            </a:fld>
            <a:endParaRPr lang="en-US" altLang="zh-CN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107" y="2113779"/>
            <a:ext cx="4617238" cy="429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56700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1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38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850202" y="2184389"/>
            <a:ext cx="6052742" cy="1791112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979780" y="2410084"/>
            <a:ext cx="1104826" cy="51527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20370" y="2508738"/>
            <a:ext cx="414384" cy="292185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14153" y="2456332"/>
            <a:ext cx="942299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7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084607" y="2260213"/>
            <a:ext cx="5966477" cy="158812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展开</a:t>
            </a:r>
            <a:r>
              <a:rPr lang="en-US" altLang="zh-CN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Adventure Works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数据库中的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表对象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，右键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endParaRPr lang="en-US" altLang="zh-CN" b="0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Address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表，在快捷菜单中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选择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打开表</a:t>
            </a:r>
            <a:r>
              <a:rPr lang="en-US" altLang="zh-CN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，查看该表中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</a:t>
            </a:r>
            <a:endParaRPr lang="en-US" altLang="zh-CN" b="0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。如图</a:t>
            </a:r>
            <a:r>
              <a:rPr lang="en-US" altLang="zh-CN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1.7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Address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表是行列交叉的二维表，表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有</a:t>
            </a:r>
            <a:r>
              <a:rPr lang="en-US" altLang="zh-CN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Address ID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Address Line1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等多个列（列也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称为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字段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en-US" altLang="zh-CN" b="0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表中的数据由很多行组成，每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一行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称为一条记录，或称为一个元组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b="0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1850202" y="4275539"/>
            <a:ext cx="6052742" cy="1125149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979780" y="4501235"/>
            <a:ext cx="1104826" cy="51527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914153" y="4547483"/>
            <a:ext cx="942299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8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084608" y="4375791"/>
            <a:ext cx="5760201" cy="9787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右键单击</a:t>
            </a:r>
            <a:r>
              <a:rPr lang="en-US" altLang="zh-CN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Address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表，在快捷菜单中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选择</a:t>
            </a:r>
            <a:r>
              <a:rPr lang="en-US" altLang="zh-CN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修改</a:t>
            </a:r>
            <a:r>
              <a:rPr lang="en-US" altLang="zh-CN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，查看该表的表结构，如图</a:t>
            </a:r>
            <a:r>
              <a:rPr lang="en-US" altLang="zh-CN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1.8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</a:t>
            </a:r>
            <a:r>
              <a:rPr lang="en-US" altLang="zh-CN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Server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数据库表结构的定义包含列的个数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、列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名、列的宽度、列的数据类型、列值是否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允许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为空等定义。</a:t>
            </a:r>
          </a:p>
        </p:txBody>
      </p:sp>
      <p:sp>
        <p:nvSpPr>
          <p:cNvPr id="26" name="Arc 13"/>
          <p:cNvSpPr>
            <a:spLocks/>
          </p:cNvSpPr>
          <p:nvPr/>
        </p:nvSpPr>
        <p:spPr bwMode="gray">
          <a:xfrm rot="15937656">
            <a:off x="1640979" y="4572949"/>
            <a:ext cx="414384" cy="292185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67084" y="5702490"/>
            <a:ext cx="634761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b="0" dirty="0">
                <a:latin typeface="黑体" pitchFamily="49" charset="-122"/>
                <a:ea typeface="黑体" pitchFamily="49" charset="-122"/>
              </a:rPr>
              <a:t>注意：</a:t>
            </a:r>
            <a:r>
              <a:rPr lang="en-US" altLang="zh-CN" b="0" dirty="0"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b="0" dirty="0">
                <a:latin typeface="黑体" pitchFamily="49" charset="-122"/>
                <a:ea typeface="黑体" pitchFamily="49" charset="-122"/>
              </a:rPr>
              <a:t>的表需要先定义表结构，</a:t>
            </a:r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然后</a:t>
            </a:r>
            <a:r>
              <a:rPr lang="zh-CN" altLang="en-US" b="0" dirty="0">
                <a:latin typeface="黑体" pitchFamily="49" charset="-122"/>
                <a:ea typeface="黑体" pitchFamily="49" charset="-122"/>
              </a:rPr>
              <a:t>再输入数据行。这里为了说明表的二维行列交叉</a:t>
            </a:r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特性</a:t>
            </a:r>
            <a:r>
              <a:rPr lang="zh-CN" altLang="en-US" b="0" dirty="0">
                <a:latin typeface="黑体" pitchFamily="49" charset="-122"/>
                <a:ea typeface="黑体" pitchFamily="49" charset="-122"/>
              </a:rPr>
              <a:t>，先在步骤</a:t>
            </a:r>
            <a:r>
              <a:rPr lang="en-US" altLang="zh-CN" b="0" dirty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b="0" dirty="0">
                <a:latin typeface="黑体" pitchFamily="49" charset="-122"/>
                <a:ea typeface="黑体" pitchFamily="49" charset="-122"/>
              </a:rPr>
              <a:t>中展示了表的数据行，再在步骤</a:t>
            </a:r>
            <a:r>
              <a:rPr lang="en-US" altLang="zh-CN" b="0" dirty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b="0" dirty="0">
                <a:latin typeface="黑体" pitchFamily="49" charset="-122"/>
                <a:ea typeface="黑体" pitchFamily="49" charset="-122"/>
              </a:rPr>
              <a:t>中</a:t>
            </a:r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展示</a:t>
            </a:r>
            <a:r>
              <a:rPr lang="zh-CN" altLang="en-US" b="0" dirty="0">
                <a:latin typeface="黑体" pitchFamily="49" charset="-122"/>
                <a:ea typeface="黑体" pitchFamily="49" charset="-122"/>
              </a:rPr>
              <a:t>表的结构定义。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1 </a:t>
            </a:r>
            <a:r>
              <a:rPr lang="zh-CN" altLang="en-US" dirty="0"/>
              <a:t>（续）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计算机公共基础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39</a:t>
            </a:fld>
            <a:endParaRPr lang="en-US" altLang="zh-CN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836" y="1861457"/>
            <a:ext cx="7196585" cy="473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88553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pitchFamily="2" charset="-122"/>
              </a:rPr>
              <a:t>学习情境划分</a:t>
            </a:r>
            <a:endParaRPr lang="en-US" altLang="zh-CN" dirty="0">
              <a:ea typeface="宋体" pitchFamily="2" charset="-122"/>
            </a:endParaRP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843832" y="3277088"/>
            <a:ext cx="2039333" cy="1448511"/>
            <a:chOff x="3964" y="2071"/>
            <a:chExt cx="1484" cy="330"/>
          </a:xfrm>
        </p:grpSpPr>
        <p:sp>
          <p:nvSpPr>
            <p:cNvPr id="85001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02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5918220" y="3287092"/>
            <a:ext cx="2250297" cy="1438509"/>
            <a:chOff x="3964" y="2071"/>
            <a:chExt cx="1484" cy="330"/>
          </a:xfrm>
        </p:grpSpPr>
        <p:sp>
          <p:nvSpPr>
            <p:cNvPr id="85007" name="AutoShape 15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08" name="AutoShape 16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3656711" y="1945266"/>
            <a:ext cx="1572071" cy="563404"/>
            <a:chOff x="3964" y="2071"/>
            <a:chExt cx="1484" cy="330"/>
          </a:xfrm>
        </p:grpSpPr>
        <p:sp>
          <p:nvSpPr>
            <p:cNvPr id="85013" name="AutoShape 21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14" name="AutoShape 22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cxnSp>
        <p:nvCxnSpPr>
          <p:cNvPr id="85018" name="AutoShape 26"/>
          <p:cNvCxnSpPr>
            <a:cxnSpLocks noChangeShapeType="1"/>
          </p:cNvCxnSpPr>
          <p:nvPr/>
        </p:nvCxnSpPr>
        <p:spPr bwMode="black">
          <a:xfrm flipV="1">
            <a:off x="2161433" y="2533663"/>
            <a:ext cx="2279750" cy="7434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85019" name="AutoShape 27"/>
          <p:cNvCxnSpPr>
            <a:cxnSpLocks noChangeShapeType="1"/>
          </p:cNvCxnSpPr>
          <p:nvPr/>
        </p:nvCxnSpPr>
        <p:spPr bwMode="black">
          <a:xfrm rot="10800000">
            <a:off x="4441183" y="2533664"/>
            <a:ext cx="1831453" cy="753426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sp>
        <p:nvSpPr>
          <p:cNvPr id="85020" name="Text Box 28"/>
          <p:cNvSpPr txBox="1">
            <a:spLocks noChangeArrowheads="1"/>
          </p:cNvSpPr>
          <p:nvPr/>
        </p:nvSpPr>
        <p:spPr bwMode="black">
          <a:xfrm>
            <a:off x="3867670" y="2030274"/>
            <a:ext cx="111576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学习情境</a:t>
            </a:r>
            <a:endParaRPr lang="en-US" altLang="zh-CN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5026" name="Text Box 34"/>
          <p:cNvSpPr txBox="1">
            <a:spLocks noChangeArrowheads="1"/>
          </p:cNvSpPr>
          <p:nvPr/>
        </p:nvSpPr>
        <p:spPr bwMode="black">
          <a:xfrm>
            <a:off x="5988541" y="3450433"/>
            <a:ext cx="2179976" cy="113877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8F8F8"/>
                </a:solidFill>
              </a:rPr>
              <a:t>学习子情境 </a:t>
            </a:r>
            <a:r>
              <a:rPr lang="en-US" altLang="zh-CN" dirty="0" smtClean="0">
                <a:solidFill>
                  <a:srgbClr val="F8F8F8"/>
                </a:solidFill>
              </a:rPr>
              <a:t>1.2 </a:t>
            </a:r>
          </a:p>
          <a:p>
            <a:pPr>
              <a:spcBef>
                <a:spcPts val="1200"/>
              </a:spcBef>
            </a:pPr>
            <a:r>
              <a:rPr lang="zh-CN" altLang="en-US" sz="2000" kern="0" dirty="0">
                <a:solidFill>
                  <a:srgbClr val="FFFFFF"/>
                </a:solidFill>
                <a:latin typeface="黑体"/>
                <a:ea typeface="黑体"/>
                <a:cs typeface="+mj-cs"/>
              </a:rPr>
              <a:t>设计学生管理信息系统的数据表</a:t>
            </a:r>
            <a:endParaRPr lang="zh-CN" altLang="en-US" sz="1600" dirty="0">
              <a:solidFill>
                <a:srgbClr val="F8F8F8"/>
              </a:solidFill>
            </a:endParaRPr>
          </a:p>
        </p:txBody>
      </p:sp>
      <p:sp>
        <p:nvSpPr>
          <p:cNvPr id="44" name="Text Box 34"/>
          <p:cNvSpPr txBox="1">
            <a:spLocks noChangeArrowheads="1"/>
          </p:cNvSpPr>
          <p:nvPr/>
        </p:nvSpPr>
        <p:spPr bwMode="black">
          <a:xfrm>
            <a:off x="914153" y="3460661"/>
            <a:ext cx="1828366" cy="113877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bg1"/>
                </a:solidFill>
              </a:rPr>
              <a:t>学习子情境 </a:t>
            </a:r>
            <a:r>
              <a:rPr lang="en-US" dirty="0" smtClean="0">
                <a:solidFill>
                  <a:schemeClr val="bg1"/>
                </a:solidFill>
              </a:rPr>
              <a:t>1.1</a:t>
            </a:r>
          </a:p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选择学生数据的组织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方式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sp>
        <p:nvSpPr>
          <p:cNvPr id="17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571446" y="6860857"/>
            <a:ext cx="379173" cy="340043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1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40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2237650" y="2154021"/>
            <a:ext cx="5181948" cy="127038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1367228" y="2379716"/>
            <a:ext cx="1104826" cy="51527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2098748" y="2478370"/>
            <a:ext cx="414384" cy="292185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1301600" y="2425964"/>
            <a:ext cx="942299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9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625095" y="2352138"/>
            <a:ext cx="4407054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关闭</a:t>
            </a:r>
            <a:r>
              <a:rPr lang="en-US" altLang="zh-CN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按钮，关闭</a:t>
            </a:r>
            <a:r>
              <a:rPr lang="en-US" altLang="zh-CN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Address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表结构设计界面和数据编辑界面。</a:t>
            </a:r>
            <a:endParaRPr lang="zh-CN" altLang="en-US" b="0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2241270" y="3902885"/>
            <a:ext cx="5181948" cy="75189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1370846" y="4055365"/>
            <a:ext cx="1104826" cy="51527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1305220" y="4101613"/>
            <a:ext cx="1054828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10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625095" y="4114016"/>
            <a:ext cx="4407054" cy="3139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关闭</a:t>
            </a:r>
            <a:r>
              <a:rPr lang="en-US" altLang="zh-CN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SQL Server Management Studio</a:t>
            </a:r>
            <a:r>
              <a:rPr lang="zh-CN" altLang="en-US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26" name="Arc 13"/>
          <p:cNvSpPr>
            <a:spLocks/>
          </p:cNvSpPr>
          <p:nvPr/>
        </p:nvSpPr>
        <p:spPr bwMode="gray">
          <a:xfrm rot="15937656">
            <a:off x="2133025" y="4127079"/>
            <a:ext cx="414384" cy="292185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1 </a:t>
            </a:r>
            <a:r>
              <a:rPr lang="zh-CN" altLang="en-US" dirty="0"/>
              <a:t>（续</a:t>
            </a:r>
            <a:r>
              <a:rPr lang="zh-CN" altLang="en-US" dirty="0" smtClean="0"/>
              <a:t>）      知识总结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241" y="2163890"/>
            <a:ext cx="8138517" cy="3881657"/>
          </a:xfrm>
        </p:spPr>
        <p:txBody>
          <a:bodyPr/>
          <a:lstStyle/>
          <a:p>
            <a:pPr marL="449263" lvl="0" indent="-449263" eaLnBrk="1" hangingPunct="1">
              <a:lnSpc>
                <a:spcPct val="120000"/>
              </a:lnSpc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小吴通过上面的操作，了解到</a:t>
            </a:r>
            <a:r>
              <a:rPr lang="en-US" altLang="zh-CN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Server 2005</a:t>
            </a:r>
            <a:r>
              <a:rPr lang="zh-CN" altLang="en-US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组织数据的方式，</a:t>
            </a:r>
            <a:r>
              <a:rPr lang="en-US" altLang="zh-CN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Server 2005</a:t>
            </a:r>
            <a:r>
              <a:rPr lang="zh-CN" altLang="en-US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以数据库的形式组织与某应用程序有关的所有对象，以表的形式组织数据。</a:t>
            </a:r>
          </a:p>
          <a:p>
            <a:pPr marL="449263" lvl="0" indent="-449263" eaLnBrk="1" hangingPunct="1">
              <a:lnSpc>
                <a:spcPct val="120000"/>
              </a:lnSpc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表是同一类或者相关的数据存放的集合。</a:t>
            </a:r>
          </a:p>
          <a:p>
            <a:pPr marL="449263" lvl="0" indent="-449263" eaLnBrk="1" hangingPunct="1">
              <a:lnSpc>
                <a:spcPct val="120000"/>
              </a:lnSpc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en-US" altLang="zh-CN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Server Management Studio</a:t>
            </a:r>
            <a:r>
              <a:rPr lang="zh-CN" altLang="en-US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是操作</a:t>
            </a:r>
            <a:r>
              <a:rPr lang="en-US" altLang="zh-CN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Server 2005</a:t>
            </a:r>
            <a:r>
              <a:rPr lang="zh-CN" altLang="en-US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数据库的客户端程序，它提供的图形界面使初学者很容易学会操作数据库的方法。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41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64744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2        </a:t>
            </a:r>
            <a:r>
              <a:rPr lang="zh-CN" altLang="en-US" b="0" dirty="0" smtClean="0"/>
              <a:t>整理</a:t>
            </a:r>
            <a:r>
              <a:rPr lang="zh-CN" altLang="en-US" b="0" dirty="0"/>
              <a:t>学生管理数据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42</a:t>
            </a:fld>
            <a:endParaRPr lang="en-US" altLang="zh-CN"/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1363325" y="2145421"/>
            <a:ext cx="914184" cy="450059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2442186" y="2070414"/>
            <a:ext cx="2815116" cy="59168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just"/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black">
          <a:xfrm>
            <a:off x="1419600" y="2155427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1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2553372" y="2145421"/>
            <a:ext cx="2390941" cy="3877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了解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E-R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模型。</a:t>
            </a: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1250235" y="3373626"/>
            <a:ext cx="6500658" cy="189021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中存储数据之前，小吴需要</a:t>
            </a:r>
          </a:p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确定在数据库中存储哪些学生数据。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2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43</a:t>
            </a:fld>
            <a:endParaRPr lang="en-US" altLang="zh-CN"/>
          </a:p>
        </p:txBody>
      </p: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1381718" y="1800213"/>
            <a:ext cx="6922956" cy="195145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just"/>
            <a:endParaRPr lang="zh-CN" altLang="en-US"/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1403492" y="1969384"/>
            <a:ext cx="6901180" cy="160659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实体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关系模型（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Entity Relationship Model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，简</a:t>
            </a: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记为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E-R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模型）能直接从现实世界中抽象出实体类</a:t>
            </a: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型及实体间的关系，然后用实体关系图（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E-R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图）</a:t>
            </a: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表示数据模型。</a:t>
            </a: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1403492" y="4125522"/>
            <a:ext cx="6901180" cy="166757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1523482" y="4356535"/>
            <a:ext cx="6662990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E-R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图能直观、明了地表达实体间的复杂关系，</a:t>
            </a: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帮助小吴确定在数据库中存储哪些数据表以及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据表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的内容。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2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44</a:t>
            </a:fld>
            <a:endParaRPr lang="en-US" altLang="zh-CN"/>
          </a:p>
        </p:txBody>
      </p: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1369934" y="2163893"/>
            <a:ext cx="6922956" cy="195145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just"/>
            <a:endParaRPr lang="zh-CN" altLang="en-US"/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1391711" y="2333063"/>
            <a:ext cx="6901180" cy="17543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）实体与实体集：客观存在，可以相互区别的事物称为</a:t>
            </a:r>
            <a:r>
              <a:rPr lang="zh-CN" altLang="en-US" sz="2400" u="sng" dirty="0">
                <a:solidFill>
                  <a:srgbClr val="010207"/>
                </a:solidFill>
                <a:latin typeface="黑体" pitchFamily="49" charset="-122"/>
                <a:ea typeface="黑体" pitchFamily="49" charset="-122"/>
              </a:rPr>
              <a:t>实体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，该事物具有可区分于他物的特征或属性，并与其他实体有一定的联系。</a:t>
            </a: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1391711" y="4432142"/>
            <a:ext cx="6901180" cy="189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1511700" y="4432145"/>
            <a:ext cx="6662990" cy="17543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实体可以是具体的事物，例如一名男学生，一辆汽车等。也可以是抽象的事物，例如一次借书，一场足球比赛等。</a:t>
            </a:r>
          </a:p>
        </p:txBody>
      </p:sp>
      <p:sp>
        <p:nvSpPr>
          <p:cNvPr id="6" name="矩形 5"/>
          <p:cNvSpPr/>
          <p:nvPr/>
        </p:nvSpPr>
        <p:spPr>
          <a:xfrm>
            <a:off x="1169067" y="1531960"/>
            <a:ext cx="51035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E-R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图的基本组成元素与符号包括</a:t>
            </a:r>
            <a:r>
              <a:rPr lang="zh-CN" altLang="en-US" sz="2400" b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zh-CN" altLang="en-US" sz="2400" b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742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2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45</a:t>
            </a:fld>
            <a:endParaRPr lang="en-US" altLang="zh-CN"/>
          </a:p>
        </p:txBody>
      </p: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1381718" y="1800213"/>
            <a:ext cx="6922956" cy="195145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just"/>
            <a:endParaRPr lang="zh-CN" altLang="en-US"/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1403492" y="1969387"/>
            <a:ext cx="6901180" cy="150810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/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性质相同的同类实体的集合称为</a:t>
            </a:r>
            <a:r>
              <a:rPr lang="zh-CN" altLang="en-US" sz="2400" u="sng" kern="0" dirty="0">
                <a:solidFill>
                  <a:srgbClr val="010207"/>
                </a:solidFill>
                <a:latin typeface="黑体" pitchFamily="49" charset="-122"/>
                <a:ea typeface="黑体" pitchFamily="49" charset="-122"/>
              </a:rPr>
              <a:t>实体集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。例如所</a:t>
            </a:r>
          </a:p>
          <a:p>
            <a:pPr marL="449263" lvl="0" indent="-449263"/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有的男学生，所有的课程，所有学生的选课情况等。</a:t>
            </a:r>
          </a:p>
          <a:p>
            <a:pPr marL="449263" lvl="0" indent="-449263"/>
            <a:endParaRPr lang="zh-CN" altLang="en-US" sz="2000" b="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/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E-R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图中实体集用矩形框表示。</a:t>
            </a: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1381718" y="3902884"/>
            <a:ext cx="6901180" cy="254878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1394097" y="3982685"/>
            <a:ext cx="6888801" cy="29423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）关系与关系集：两个或多个实体之间的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联系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称为</a:t>
            </a:r>
            <a:r>
              <a:rPr lang="zh-CN" altLang="en-US" sz="2400" u="sng" kern="0" dirty="0">
                <a:solidFill>
                  <a:srgbClr val="010207"/>
                </a:solidFill>
                <a:latin typeface="黑体" pitchFamily="49" charset="-122"/>
                <a:ea typeface="黑体" pitchFamily="49" charset="-122"/>
              </a:rPr>
              <a:t>关系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，例如某个学生与某门课程之间的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选课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系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相同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类型的关系的集合称为</a:t>
            </a:r>
            <a:r>
              <a:rPr lang="zh-CN" altLang="en-US" sz="2400" u="sng" kern="0" dirty="0">
                <a:solidFill>
                  <a:srgbClr val="010207"/>
                </a:solidFill>
                <a:latin typeface="黑体" pitchFamily="49" charset="-122"/>
                <a:ea typeface="黑体" pitchFamily="49" charset="-122"/>
              </a:rPr>
              <a:t>关系集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例如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所有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学生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与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所有课程之间的选课关系。</a:t>
            </a: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endParaRPr lang="zh-CN" altLang="en-US" sz="2000" b="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E-R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图中关系集用菱形框表示。</a:t>
            </a:r>
          </a:p>
        </p:txBody>
      </p:sp>
    </p:spTree>
    <p:extLst>
      <p:ext uri="{BB962C8B-B14F-4D97-AF65-F5344CB8AC3E}">
        <p14:creationId xmlns="" xmlns:p14="http://schemas.microsoft.com/office/powerpoint/2010/main" val="74540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2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46</a:t>
            </a:fld>
            <a:endParaRPr lang="en-US" altLang="zh-CN"/>
          </a:p>
        </p:txBody>
      </p: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1379966" y="1750295"/>
            <a:ext cx="6922956" cy="263815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just"/>
            <a:endParaRPr lang="zh-CN" altLang="en-US"/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1401740" y="1919468"/>
            <a:ext cx="6901180" cy="26468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属性：实体的特征称为实体的属性，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每个实体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都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可以有很多特性，每一个特性称为一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个属性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例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如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学生有学号、姓名、年龄、性别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等属性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，课程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有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课程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名称、学时、学分等属性。</a:t>
            </a: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endParaRPr lang="zh-CN" altLang="en-US" sz="2000" b="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E-R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图中属性用椭圆形框表示。</a:t>
            </a: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1401743" y="4560420"/>
            <a:ext cx="6901180" cy="151901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1414119" y="4640221"/>
            <a:ext cx="6888801" cy="160659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）实体标识符：能唯一标识实体的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属性或属性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集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称为实体标识符。有时也称为关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键码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或键。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例如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学生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的学号可作为学生实体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的标识符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000" b="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endParaRPr lang="zh-CN" altLang="en-US" sz="2400" b="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947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2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47</a:t>
            </a:fld>
            <a:endParaRPr lang="en-US" altLang="zh-CN"/>
          </a:p>
        </p:txBody>
      </p: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1461736" y="1737973"/>
            <a:ext cx="6026797" cy="162333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just"/>
            <a:endParaRPr lang="zh-CN" altLang="en-US"/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1483510" y="1907145"/>
            <a:ext cx="6146787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）基数的表示。实体之间的关系有一元</a:t>
            </a: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关系、二元关系、三元关系。二元关系有以</a:t>
            </a: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下三种类型：</a:t>
            </a: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1196363" y="4674210"/>
            <a:ext cx="187523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latin typeface="Arial" charset="0"/>
                <a:ea typeface="黑体" pitchFamily="49" charset="-122"/>
              </a:rPr>
              <a:t>二元关系</a:t>
            </a: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3805296" y="3627316"/>
            <a:ext cx="2850356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latin typeface="Arial" charset="0"/>
                <a:ea typeface="黑体" pitchFamily="49" charset="-122"/>
              </a:rPr>
              <a:t>一对一（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latin typeface="Arial" charset="0"/>
                <a:ea typeface="黑体" pitchFamily="49" charset="-122"/>
              </a:rPr>
              <a:t>1:1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latin typeface="Arial" charset="0"/>
                <a:ea typeface="黑体" pitchFamily="49" charset="-122"/>
              </a:rPr>
              <a:t>）</a:t>
            </a: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3812977" y="4637541"/>
            <a:ext cx="307538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0" cap="none" spc="0" normalizeH="0" baseline="0" noProof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latin typeface="Arial" charset="0"/>
                <a:ea typeface="黑体" pitchFamily="49" charset="-122"/>
              </a:rPr>
              <a:t>一对多（</a:t>
            </a:r>
            <a:r>
              <a:rPr kumimoji="0" lang="en-US" altLang="zh-CN" sz="3000" b="0" i="0" u="none" strike="noStrike" kern="0" cap="none" spc="0" normalizeH="0" baseline="0" noProof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latin typeface="Arial" charset="0"/>
                <a:ea typeface="黑体" pitchFamily="49" charset="-122"/>
              </a:rPr>
              <a:t>1</a:t>
            </a:r>
            <a:r>
              <a:rPr kumimoji="0" lang="zh-CN" altLang="en-US" sz="3000" b="0" i="0" u="none" strike="noStrike" kern="0" cap="none" spc="0" normalizeH="0" baseline="0" noProof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latin typeface="Arial" charset="0"/>
                <a:ea typeface="黑体" pitchFamily="49" charset="-122"/>
              </a:rPr>
              <a:t>：</a:t>
            </a:r>
            <a:r>
              <a:rPr kumimoji="0" lang="en-US" altLang="zh-CN" sz="3000" b="0" i="0" u="none" strike="noStrike" kern="0" cap="none" spc="0" normalizeH="0" baseline="0" noProof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latin typeface="Arial" charset="0"/>
                <a:ea typeface="黑体" pitchFamily="49" charset="-122"/>
              </a:rPr>
              <a:t>N</a:t>
            </a:r>
            <a:r>
              <a:rPr kumimoji="0" lang="zh-CN" altLang="en-US" sz="3000" b="0" i="0" u="none" strike="noStrike" kern="0" cap="none" spc="0" normalizeH="0" baseline="0" noProof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latin typeface="Arial" charset="0"/>
                <a:ea typeface="黑体" pitchFamily="49" charset="-122"/>
              </a:rPr>
              <a:t>）</a:t>
            </a: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3812977" y="5517651"/>
            <a:ext cx="322540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0" cap="none" spc="0" normalizeH="0" baseline="0" noProof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latin typeface="Arial" charset="0"/>
                <a:ea typeface="黑体" pitchFamily="49" charset="-122"/>
              </a:rPr>
              <a:t>多对多（</a:t>
            </a:r>
            <a:r>
              <a:rPr kumimoji="0" lang="en-US" altLang="zh-CN" sz="3000" b="0" i="0" u="none" strike="noStrike" kern="0" cap="none" spc="0" normalizeH="0" baseline="0" noProof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latin typeface="Arial" charset="0"/>
                <a:ea typeface="黑体" pitchFamily="49" charset="-122"/>
              </a:rPr>
              <a:t>M</a:t>
            </a:r>
            <a:r>
              <a:rPr kumimoji="0" lang="zh-CN" altLang="en-US" sz="3000" b="0" i="0" u="none" strike="noStrike" kern="0" cap="none" spc="0" normalizeH="0" baseline="0" noProof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latin typeface="Arial" charset="0"/>
                <a:ea typeface="黑体" pitchFamily="49" charset="-122"/>
              </a:rPr>
              <a:t>：</a:t>
            </a:r>
            <a:r>
              <a:rPr kumimoji="0" lang="en-US" altLang="zh-CN" sz="3000" b="0" i="0" u="none" strike="noStrike" kern="0" cap="none" spc="0" normalizeH="0" baseline="0" noProof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latin typeface="Arial" charset="0"/>
                <a:ea typeface="黑体" pitchFamily="49" charset="-122"/>
              </a:rPr>
              <a:t>N</a:t>
            </a:r>
            <a:r>
              <a:rPr kumimoji="0" lang="zh-CN" altLang="en-US" sz="3000" b="0" i="0" u="none" strike="noStrike" kern="0" cap="none" spc="0" normalizeH="0" baseline="0" noProof="0" smtClean="0">
                <a:ln>
                  <a:noFill/>
                </a:ln>
                <a:solidFill>
                  <a:srgbClr val="132767"/>
                </a:solidFill>
                <a:effectLst/>
                <a:uLnTx/>
                <a:uFillTx/>
                <a:latin typeface="Arial" charset="0"/>
                <a:ea typeface="黑体" pitchFamily="49" charset="-122"/>
              </a:rPr>
              <a:t>）</a:t>
            </a: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2828160" y="3627318"/>
            <a:ext cx="163030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↗</a:t>
            </a:r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2912867" y="5197613"/>
            <a:ext cx="95410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↘</a:t>
            </a:r>
          </a:p>
        </p:txBody>
      </p:sp>
      <p:sp>
        <p:nvSpPr>
          <p:cNvPr id="26" name="Rectangle 14"/>
          <p:cNvSpPr>
            <a:spLocks noChangeArrowheads="1"/>
          </p:cNvSpPr>
          <p:nvPr/>
        </p:nvSpPr>
        <p:spPr bwMode="auto">
          <a:xfrm>
            <a:off x="2912867" y="4354664"/>
            <a:ext cx="95410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→</a:t>
            </a:r>
          </a:p>
        </p:txBody>
      </p:sp>
    </p:spTree>
    <p:extLst>
      <p:ext uri="{BB962C8B-B14F-4D97-AF65-F5344CB8AC3E}">
        <p14:creationId xmlns="" xmlns:p14="http://schemas.microsoft.com/office/powerpoint/2010/main" val="45386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2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48</a:t>
            </a:fld>
            <a:endParaRPr lang="en-US" altLang="zh-CN"/>
          </a:p>
        </p:txBody>
      </p: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1379966" y="1407808"/>
            <a:ext cx="6922956" cy="139650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just"/>
            <a:endParaRPr lang="zh-CN" altLang="en-US"/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1414119" y="1466540"/>
            <a:ext cx="7139147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000" b="0" kern="0" dirty="0">
                <a:solidFill>
                  <a:srgbClr val="132767"/>
                </a:solidFill>
                <a:latin typeface="Times New Roman"/>
                <a:ea typeface="宋体"/>
              </a:rPr>
              <a:t>★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一对一关系：如果实体集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中每个实体至多和实</a:t>
            </a: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体集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E2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中的一个实体有关系，反之亦然，那么实体</a:t>
            </a: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集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E2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的关系称为“一对一关系”，记为“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”</a:t>
            </a:r>
            <a:endParaRPr lang="zh-CN" altLang="en-US" sz="2400" b="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1382447" y="2919974"/>
            <a:ext cx="6806508" cy="181460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722237" y="2995583"/>
            <a:ext cx="7587006" cy="160659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074738" lvl="1" indent="-446088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★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一对多关系：如果实体集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中每个实体可以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与实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1074738" lvl="1" indent="-446088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体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集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E2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中任意个（零个或多个）实体间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有关系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而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1074738" lvl="1" indent="-446088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en-US" altLang="zh-CN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E2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中每个实体至多和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中一个实体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有关系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，那么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称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1074738" lvl="1" indent="-446088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en-US" altLang="zh-CN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对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E2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的关系是“一对多关系”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，记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为“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N”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400" b="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AutoShape 19"/>
          <p:cNvSpPr>
            <a:spLocks noChangeArrowheads="1"/>
          </p:cNvSpPr>
          <p:nvPr/>
        </p:nvSpPr>
        <p:spPr bwMode="ltGray">
          <a:xfrm>
            <a:off x="1414121" y="4885793"/>
            <a:ext cx="6806508" cy="181460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9158" y="4949632"/>
            <a:ext cx="7341469" cy="1606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74738" lvl="1" indent="-446088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★多对多关系：如果实体集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中每个实体可以与</a:t>
            </a:r>
          </a:p>
          <a:p>
            <a:pPr marL="1074738" lvl="1" indent="-446088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实体集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E2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中任意个（零个或多个）实体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有关系，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1074738" lvl="1" indent="-446088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反之亦然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，那么称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E2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的关系是“多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对多关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1074738" lvl="1" indent="-446088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系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”，记为“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M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N”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="" xmlns:p14="http://schemas.microsoft.com/office/powerpoint/2010/main" val="231271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2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49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347706" y="2094144"/>
            <a:ext cx="914184" cy="450059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2459110" y="2077701"/>
            <a:ext cx="4998759" cy="5411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just"/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black">
          <a:xfrm>
            <a:off x="1412837" y="2150926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2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2494426" y="2139696"/>
            <a:ext cx="4963446" cy="4247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确定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学生管理信息系统的实体类型。</a:t>
            </a: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1412833" y="3547415"/>
            <a:ext cx="6994004" cy="194324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1491183" y="3598014"/>
            <a:ext cx="6859928" cy="2086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小吴对日常学生管理工作的业务流程和业务内容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进行整理和分析，确定学生管理信息系统的实体包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括：课程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Courses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、班级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Classes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、学生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Students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、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教师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Teachers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17370" y="640083"/>
            <a:ext cx="6891535" cy="511731"/>
          </a:xfrm>
        </p:spPr>
        <p:txBody>
          <a:bodyPr/>
          <a:lstStyle/>
          <a:p>
            <a:r>
              <a:rPr lang="zh-CN" altLang="en-US" sz="2400" dirty="0">
                <a:latin typeface="黑体" pitchFamily="49" charset="-122"/>
              </a:rPr>
              <a:t>学习情境</a:t>
            </a:r>
            <a:r>
              <a:rPr lang="en-US" altLang="zh-CN" sz="2400" dirty="0">
                <a:latin typeface="黑体" pitchFamily="49" charset="-122"/>
              </a:rPr>
              <a:t>1  </a:t>
            </a:r>
            <a:r>
              <a:rPr lang="zh-CN" altLang="en-US" sz="2400" dirty="0">
                <a:latin typeface="黑体" pitchFamily="49" charset="-122"/>
              </a:rPr>
              <a:t>初识数据库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</a:t>
            </a:fld>
            <a:endParaRPr lang="en-US" altLang="zh-CN" dirty="0"/>
          </a:p>
        </p:txBody>
      </p:sp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2461232" y="1725198"/>
            <a:ext cx="4219307" cy="600078"/>
            <a:chOff x="3964" y="2071"/>
            <a:chExt cx="1484" cy="330"/>
          </a:xfrm>
        </p:grpSpPr>
        <p:sp>
          <p:nvSpPr>
            <p:cNvPr id="7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23"/>
          <p:cNvSpPr>
            <a:spLocks noChangeArrowheads="1"/>
          </p:cNvSpPr>
          <p:nvPr/>
        </p:nvSpPr>
        <p:spPr bwMode="ltGray">
          <a:xfrm>
            <a:off x="1336082" y="2700331"/>
            <a:ext cx="6399283" cy="3525465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17369" y="2924917"/>
            <a:ext cx="5836709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400" b="0" kern="0" dirty="0">
                <a:solidFill>
                  <a:schemeClr val="bg1"/>
                </a:solidFill>
                <a:latin typeface="Times New Roman"/>
                <a:ea typeface="黑体" pitchFamily="49" charset="-122"/>
              </a:rPr>
              <a:t>小吴因日常学生管理工作而不得不经常性地维护大量数据。伴随着大量数据、信息的不断产生，如何安全有效地存储、检索和管理数据成了小吴必须要解决的非常重要的问题。小吴首先要选择合适的数据组织方式来存储学生的基本数据资料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31555" y="1800215"/>
            <a:ext cx="37973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</a:rPr>
              <a:t>  情 境 描 述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2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50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347706" y="2094144"/>
            <a:ext cx="914184" cy="450059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2433705" y="2077701"/>
            <a:ext cx="5973132" cy="5411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just"/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black">
          <a:xfrm>
            <a:off x="1412837" y="2150926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2494422" y="2139696"/>
            <a:ext cx="6117347" cy="4247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确定学生管理信息系统各实体间的关系类型</a:t>
            </a: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1291979" y="3441455"/>
            <a:ext cx="7183781" cy="155092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1347704" y="3528570"/>
            <a:ext cx="7198936" cy="13111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班级和学生之间是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n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关系，教师和班级之间是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n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关系，学生和课程之间是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m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n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关系，教师和课程之间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是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m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n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关系。</a:t>
            </a:r>
          </a:p>
        </p:txBody>
      </p:sp>
    </p:spTree>
    <p:extLst>
      <p:ext uri="{BB962C8B-B14F-4D97-AF65-F5344CB8AC3E}">
        <p14:creationId xmlns="" xmlns:p14="http://schemas.microsoft.com/office/powerpoint/2010/main" val="142669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2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51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347706" y="2094144"/>
            <a:ext cx="914184" cy="450059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2433708" y="2077701"/>
            <a:ext cx="4973056" cy="5411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just"/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black">
          <a:xfrm>
            <a:off x="1412837" y="2150926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dirty="0">
                <a:solidFill>
                  <a:srgbClr val="FFFFFF"/>
                </a:solidFill>
              </a:rPr>
              <a:t>4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2494422" y="2139696"/>
            <a:ext cx="6117347" cy="4247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把实体类型和关系类型组合成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E-R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图</a:t>
            </a: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602004" y="2919975"/>
            <a:ext cx="8009765" cy="37048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3" name="Group 4"/>
          <p:cNvGrpSpPr>
            <a:grpSpLocks/>
          </p:cNvGrpSpPr>
          <p:nvPr/>
        </p:nvGrpSpPr>
        <p:grpSpPr bwMode="auto">
          <a:xfrm>
            <a:off x="602004" y="2849540"/>
            <a:ext cx="8222414" cy="4228898"/>
            <a:chOff x="0" y="0"/>
            <a:chExt cx="3354" cy="2218"/>
          </a:xfrm>
        </p:grpSpPr>
        <p:sp>
          <p:nvSpPr>
            <p:cNvPr id="14" name="AutoShape 5"/>
            <p:cNvSpPr>
              <a:spLocks noChangeAspect="1" noChangeArrowheads="1"/>
            </p:cNvSpPr>
            <p:nvPr/>
          </p:nvSpPr>
          <p:spPr bwMode="auto">
            <a:xfrm>
              <a:off x="0" y="34"/>
              <a:ext cx="3354" cy="2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Rectangle 6"/>
            <p:cNvSpPr>
              <a:spLocks noChangeArrowheads="1"/>
            </p:cNvSpPr>
            <p:nvPr/>
          </p:nvSpPr>
          <p:spPr bwMode="auto">
            <a:xfrm>
              <a:off x="242" y="113"/>
              <a:ext cx="376" cy="28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800" b="1" dirty="0">
                  <a:latin typeface="Times New Roman" pitchFamily="18" charset="0"/>
                  <a:ea typeface="宋体" charset="-122"/>
                </a:rPr>
                <a:t>学生</a:t>
              </a:r>
              <a:endParaRPr lang="zh-CN" altLang="en-US" sz="6000" b="1" dirty="0">
                <a:ea typeface="宋体" charset="-122"/>
              </a:endParaRPr>
            </a:p>
          </p:txBody>
        </p:sp>
        <p:sp>
          <p:nvSpPr>
            <p:cNvPr id="18" name="AutoShape 7"/>
            <p:cNvSpPr>
              <a:spLocks noChangeArrowheads="1"/>
            </p:cNvSpPr>
            <p:nvPr/>
          </p:nvSpPr>
          <p:spPr bwMode="auto">
            <a:xfrm>
              <a:off x="22" y="728"/>
              <a:ext cx="783" cy="475"/>
            </a:xfrm>
            <a:prstGeom prst="diamond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选修</a:t>
              </a:r>
              <a:endParaRPr lang="zh-CN" altLang="en-US" sz="6000" b="1">
                <a:ea typeface="宋体" charset="-122"/>
              </a:endParaRPr>
            </a:p>
          </p:txBody>
        </p:sp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>
              <a:off x="223" y="1544"/>
              <a:ext cx="376" cy="30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课程</a:t>
              </a:r>
              <a:endParaRPr lang="zh-CN" altLang="en-US" sz="6000" b="1">
                <a:ea typeface="宋体" charset="-122"/>
              </a:endParaRPr>
            </a:p>
          </p:txBody>
        </p:sp>
        <p:sp>
          <p:nvSpPr>
            <p:cNvPr id="20" name="Line 9"/>
            <p:cNvSpPr>
              <a:spLocks noChangeShapeType="1"/>
            </p:cNvSpPr>
            <p:nvPr/>
          </p:nvSpPr>
          <p:spPr bwMode="auto">
            <a:xfrm>
              <a:off x="620" y="1726"/>
              <a:ext cx="619" cy="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Text Box 10"/>
            <p:cNvSpPr txBox="1">
              <a:spLocks noChangeArrowheads="1"/>
            </p:cNvSpPr>
            <p:nvPr/>
          </p:nvSpPr>
          <p:spPr bwMode="auto">
            <a:xfrm>
              <a:off x="422" y="1213"/>
              <a:ext cx="179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n</a:t>
              </a:r>
              <a:endParaRPr lang="en-US" altLang="zh-CN" sz="2800" b="1">
                <a:ea typeface="宋体" charset="-122"/>
              </a:endParaRPr>
            </a:p>
          </p:txBody>
        </p:sp>
        <p:sp>
          <p:nvSpPr>
            <p:cNvPr id="22" name="Text Box 11"/>
            <p:cNvSpPr txBox="1">
              <a:spLocks noChangeArrowheads="1"/>
            </p:cNvSpPr>
            <p:nvPr/>
          </p:nvSpPr>
          <p:spPr bwMode="auto">
            <a:xfrm>
              <a:off x="893" y="0"/>
              <a:ext cx="195" cy="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n</a:t>
              </a:r>
              <a:endParaRPr lang="en-US" altLang="zh-CN" sz="6000" b="1">
                <a:ea typeface="宋体" charset="-122"/>
              </a:endParaRPr>
            </a:p>
          </p:txBody>
        </p:sp>
        <p:sp>
          <p:nvSpPr>
            <p:cNvPr id="23" name="Rectangle 12"/>
            <p:cNvSpPr>
              <a:spLocks noChangeArrowheads="1"/>
            </p:cNvSpPr>
            <p:nvPr/>
          </p:nvSpPr>
          <p:spPr bwMode="auto">
            <a:xfrm>
              <a:off x="2780" y="1556"/>
              <a:ext cx="376" cy="29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教师</a:t>
              </a:r>
              <a:endParaRPr lang="zh-CN" altLang="en-US" sz="6000" b="1">
                <a:ea typeface="宋体" charset="-122"/>
              </a:endParaRPr>
            </a:p>
          </p:txBody>
        </p:sp>
        <p:sp>
          <p:nvSpPr>
            <p:cNvPr id="24" name="AutoShape 13"/>
            <p:cNvSpPr>
              <a:spLocks noChangeArrowheads="1"/>
            </p:cNvSpPr>
            <p:nvPr/>
          </p:nvSpPr>
          <p:spPr bwMode="auto">
            <a:xfrm>
              <a:off x="1240" y="1463"/>
              <a:ext cx="773" cy="526"/>
            </a:xfrm>
            <a:prstGeom prst="diamond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教授</a:t>
              </a:r>
              <a:endParaRPr lang="zh-CN" altLang="en-US" sz="6000" b="1">
                <a:ea typeface="宋体" charset="-122"/>
              </a:endParaRPr>
            </a:p>
          </p:txBody>
        </p:sp>
        <p:sp>
          <p:nvSpPr>
            <p:cNvPr id="25" name="Text Box 14"/>
            <p:cNvSpPr txBox="1">
              <a:spLocks noChangeArrowheads="1"/>
            </p:cNvSpPr>
            <p:nvPr/>
          </p:nvSpPr>
          <p:spPr bwMode="auto">
            <a:xfrm>
              <a:off x="418" y="447"/>
              <a:ext cx="209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m</a:t>
              </a:r>
              <a:endParaRPr lang="en-US" altLang="zh-CN" sz="2800" b="1">
                <a:ea typeface="宋体" charset="-122"/>
              </a:endParaRPr>
            </a:p>
          </p:txBody>
        </p:sp>
        <p:sp>
          <p:nvSpPr>
            <p:cNvPr id="26" name="Text Box 15"/>
            <p:cNvSpPr txBox="1">
              <a:spLocks noChangeArrowheads="1"/>
            </p:cNvSpPr>
            <p:nvPr/>
          </p:nvSpPr>
          <p:spPr bwMode="auto">
            <a:xfrm>
              <a:off x="963" y="1503"/>
              <a:ext cx="125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n</a:t>
              </a:r>
              <a:endParaRPr lang="en-US" altLang="zh-CN" sz="2800" b="1">
                <a:ea typeface="宋体" charset="-122"/>
              </a:endParaRPr>
            </a:p>
          </p:txBody>
        </p:sp>
        <p:sp>
          <p:nvSpPr>
            <p:cNvPr id="27" name="Line 16"/>
            <p:cNvSpPr>
              <a:spLocks noChangeShapeType="1"/>
            </p:cNvSpPr>
            <p:nvPr/>
          </p:nvSpPr>
          <p:spPr bwMode="auto">
            <a:xfrm>
              <a:off x="2027" y="1725"/>
              <a:ext cx="72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Line 17"/>
            <p:cNvSpPr>
              <a:spLocks noChangeShapeType="1"/>
            </p:cNvSpPr>
            <p:nvPr/>
          </p:nvSpPr>
          <p:spPr bwMode="auto">
            <a:xfrm>
              <a:off x="2073" y="272"/>
              <a:ext cx="678" cy="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Rectangle 18"/>
            <p:cNvSpPr>
              <a:spLocks noChangeArrowheads="1"/>
            </p:cNvSpPr>
            <p:nvPr/>
          </p:nvSpPr>
          <p:spPr bwMode="auto">
            <a:xfrm>
              <a:off x="2751" y="120"/>
              <a:ext cx="376" cy="30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班级</a:t>
              </a:r>
              <a:endParaRPr lang="zh-CN" altLang="en-US" sz="6000" b="1">
                <a:ea typeface="宋体" charset="-122"/>
              </a:endParaRPr>
            </a:p>
          </p:txBody>
        </p:sp>
        <p:sp>
          <p:nvSpPr>
            <p:cNvPr id="30" name="AutoShape 19"/>
            <p:cNvSpPr>
              <a:spLocks noChangeArrowheads="1"/>
            </p:cNvSpPr>
            <p:nvPr/>
          </p:nvSpPr>
          <p:spPr bwMode="auto">
            <a:xfrm>
              <a:off x="1310" y="29"/>
              <a:ext cx="784" cy="475"/>
            </a:xfrm>
            <a:prstGeom prst="diamond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包含</a:t>
              </a:r>
              <a:endParaRPr lang="zh-CN" altLang="en-US" sz="6000" b="1">
                <a:ea typeface="宋体" charset="-122"/>
              </a:endParaRPr>
            </a:p>
          </p:txBody>
        </p:sp>
        <p:sp>
          <p:nvSpPr>
            <p:cNvPr id="31" name="Line 20"/>
            <p:cNvSpPr>
              <a:spLocks noChangeShapeType="1"/>
            </p:cNvSpPr>
            <p:nvPr/>
          </p:nvSpPr>
          <p:spPr bwMode="auto">
            <a:xfrm flipH="1" flipV="1">
              <a:off x="630" y="266"/>
              <a:ext cx="666" cy="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Line 21"/>
            <p:cNvSpPr>
              <a:spLocks noChangeShapeType="1"/>
            </p:cNvSpPr>
            <p:nvPr/>
          </p:nvSpPr>
          <p:spPr bwMode="auto">
            <a:xfrm>
              <a:off x="415" y="416"/>
              <a:ext cx="1" cy="3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Line 22"/>
            <p:cNvSpPr>
              <a:spLocks noChangeShapeType="1"/>
            </p:cNvSpPr>
            <p:nvPr/>
          </p:nvSpPr>
          <p:spPr bwMode="auto">
            <a:xfrm>
              <a:off x="414" y="1226"/>
              <a:ext cx="2" cy="31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Text Box 23"/>
            <p:cNvSpPr txBox="1">
              <a:spLocks noChangeArrowheads="1"/>
            </p:cNvSpPr>
            <p:nvPr/>
          </p:nvSpPr>
          <p:spPr bwMode="auto">
            <a:xfrm>
              <a:off x="2285" y="21"/>
              <a:ext cx="208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1</a:t>
              </a:r>
              <a:endParaRPr lang="en-US" altLang="zh-CN" sz="6000" b="1">
                <a:ea typeface="宋体" charset="-122"/>
              </a:endParaRPr>
            </a:p>
          </p:txBody>
        </p:sp>
        <p:sp>
          <p:nvSpPr>
            <p:cNvPr id="35" name="Line 24"/>
            <p:cNvSpPr>
              <a:spLocks noChangeShapeType="1"/>
            </p:cNvSpPr>
            <p:nvPr/>
          </p:nvSpPr>
          <p:spPr bwMode="auto">
            <a:xfrm>
              <a:off x="2951" y="442"/>
              <a:ext cx="3" cy="31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Line 25"/>
            <p:cNvSpPr>
              <a:spLocks noChangeShapeType="1"/>
            </p:cNvSpPr>
            <p:nvPr/>
          </p:nvSpPr>
          <p:spPr bwMode="auto">
            <a:xfrm>
              <a:off x="2955" y="1245"/>
              <a:ext cx="2" cy="31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Text Box 26"/>
            <p:cNvSpPr txBox="1">
              <a:spLocks noChangeArrowheads="1"/>
            </p:cNvSpPr>
            <p:nvPr/>
          </p:nvSpPr>
          <p:spPr bwMode="auto">
            <a:xfrm>
              <a:off x="2271" y="1452"/>
              <a:ext cx="208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m</a:t>
              </a:r>
              <a:endParaRPr lang="en-US" altLang="zh-CN" sz="2800" b="1">
                <a:ea typeface="宋体" charset="-122"/>
              </a:endParaRPr>
            </a:p>
          </p:txBody>
        </p:sp>
        <p:sp>
          <p:nvSpPr>
            <p:cNvPr id="38" name="AutoShape 27"/>
            <p:cNvSpPr>
              <a:spLocks noChangeArrowheads="1"/>
            </p:cNvSpPr>
            <p:nvPr/>
          </p:nvSpPr>
          <p:spPr bwMode="auto">
            <a:xfrm>
              <a:off x="2571" y="744"/>
              <a:ext cx="783" cy="474"/>
            </a:xfrm>
            <a:prstGeom prst="diamond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管理</a:t>
              </a:r>
              <a:endParaRPr lang="zh-CN" altLang="en-US" sz="6000" b="1">
                <a:ea typeface="宋体" charset="-122"/>
              </a:endParaRPr>
            </a:p>
          </p:txBody>
        </p:sp>
        <p:sp>
          <p:nvSpPr>
            <p:cNvPr id="39" name="Text Box 28"/>
            <p:cNvSpPr txBox="1">
              <a:spLocks noChangeArrowheads="1"/>
            </p:cNvSpPr>
            <p:nvPr/>
          </p:nvSpPr>
          <p:spPr bwMode="auto">
            <a:xfrm>
              <a:off x="3002" y="1195"/>
              <a:ext cx="208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1</a:t>
              </a:r>
              <a:endParaRPr lang="en-US" altLang="zh-CN" sz="2800" b="1">
                <a:ea typeface="宋体" charset="-122"/>
              </a:endParaRPr>
            </a:p>
          </p:txBody>
        </p:sp>
        <p:sp>
          <p:nvSpPr>
            <p:cNvPr id="40" name="Text Box 29"/>
            <p:cNvSpPr txBox="1">
              <a:spLocks noChangeArrowheads="1"/>
            </p:cNvSpPr>
            <p:nvPr/>
          </p:nvSpPr>
          <p:spPr bwMode="auto">
            <a:xfrm>
              <a:off x="3002" y="415"/>
              <a:ext cx="208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n</a:t>
              </a:r>
              <a:endParaRPr lang="en-US" altLang="zh-CN" sz="2800" b="1">
                <a:ea typeface="宋体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75416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2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52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632868" y="2250272"/>
            <a:ext cx="914184" cy="450059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1807015" y="2152311"/>
            <a:ext cx="6570786" cy="70419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确定实体类型和关系类型的属性，如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图</a:t>
            </a:r>
            <a:r>
              <a:rPr lang="en-US" altLang="zh-CN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1.10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black">
          <a:xfrm>
            <a:off x="689143" y="2260278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dirty="0">
                <a:solidFill>
                  <a:srgbClr val="FFFFFF"/>
                </a:solidFill>
              </a:rPr>
              <a:t>5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703187" y="4275539"/>
            <a:ext cx="976668" cy="450059"/>
            <a:chOff x="4320" y="1152"/>
            <a:chExt cx="414" cy="402"/>
          </a:xfrm>
        </p:grpSpPr>
        <p:sp>
          <p:nvSpPr>
            <p:cNvPr id="13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Rectangle 16"/>
          <p:cNvSpPr>
            <a:spLocks noChangeArrowheads="1"/>
          </p:cNvSpPr>
          <p:nvPr/>
        </p:nvSpPr>
        <p:spPr bwMode="black">
          <a:xfrm>
            <a:off x="803178" y="4300539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6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1807015" y="3975502"/>
            <a:ext cx="6570786" cy="128833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确定实体标识符。在图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1.10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所示的</a:t>
            </a:r>
            <a:r>
              <a:rPr lang="en-US" altLang="zh-CN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E-R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中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把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实体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标识符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以下划线标出。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2 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53</a:t>
            </a:fld>
            <a:endParaRPr lang="en-US" altLang="zh-CN"/>
          </a:p>
        </p:txBody>
      </p: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375048" y="1520190"/>
            <a:ext cx="8379137" cy="5280660"/>
            <a:chOff x="0" y="0"/>
            <a:chExt cx="6083" cy="4505"/>
          </a:xfrm>
        </p:grpSpPr>
        <p:sp>
          <p:nvSpPr>
            <p:cNvPr id="7" name="AutoShape 5"/>
            <p:cNvSpPr>
              <a:spLocks noChangeAspect="1" noChangeArrowheads="1"/>
            </p:cNvSpPr>
            <p:nvPr/>
          </p:nvSpPr>
          <p:spPr bwMode="auto">
            <a:xfrm>
              <a:off x="0" y="137"/>
              <a:ext cx="5990" cy="4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 flipH="1">
              <a:off x="1562" y="1222"/>
              <a:ext cx="660" cy="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1155" y="1081"/>
              <a:ext cx="376" cy="3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学生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0" y="903"/>
              <a:ext cx="688" cy="45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400" b="1" dirty="0">
                  <a:latin typeface="Times New Roman" pitchFamily="18" charset="0"/>
                  <a:ea typeface="宋体" charset="-122"/>
                </a:rPr>
                <a:t>学号</a:t>
              </a:r>
              <a:endParaRPr lang="zh-CN" altLang="en-US" sz="2400" b="1" dirty="0">
                <a:ea typeface="宋体" charset="-122"/>
              </a:endParaRPr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225" y="434"/>
              <a:ext cx="526" cy="46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姓名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645" y="103"/>
              <a:ext cx="526" cy="44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性别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13" name="AutoShape 11"/>
            <p:cNvSpPr>
              <a:spLocks noChangeArrowheads="1"/>
            </p:cNvSpPr>
            <p:nvPr/>
          </p:nvSpPr>
          <p:spPr bwMode="auto">
            <a:xfrm>
              <a:off x="974" y="1928"/>
              <a:ext cx="1053" cy="506"/>
            </a:xfrm>
            <a:prstGeom prst="diamond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400" b="1" dirty="0">
                  <a:latin typeface="Times New Roman" pitchFamily="18" charset="0"/>
                  <a:ea typeface="宋体" charset="-122"/>
                </a:rPr>
                <a:t>选修</a:t>
              </a:r>
              <a:endParaRPr lang="zh-CN" altLang="en-US" sz="2400" b="1" dirty="0">
                <a:ea typeface="宋体" charset="-122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1179" y="2929"/>
              <a:ext cx="376" cy="32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课程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69" y="3025"/>
              <a:ext cx="526" cy="46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课号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16" name="Oval 14"/>
            <p:cNvSpPr>
              <a:spLocks noChangeArrowheads="1"/>
            </p:cNvSpPr>
            <p:nvPr/>
          </p:nvSpPr>
          <p:spPr bwMode="auto">
            <a:xfrm>
              <a:off x="262" y="3498"/>
              <a:ext cx="526" cy="47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课名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17" name="Oval 15"/>
            <p:cNvSpPr>
              <a:spLocks noChangeArrowheads="1"/>
            </p:cNvSpPr>
            <p:nvPr/>
          </p:nvSpPr>
          <p:spPr bwMode="auto">
            <a:xfrm>
              <a:off x="1296" y="3737"/>
              <a:ext cx="526" cy="45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学分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 flipV="1">
              <a:off x="660" y="1096"/>
              <a:ext cx="500" cy="5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>
              <a:off x="733" y="768"/>
              <a:ext cx="482" cy="31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auto">
            <a:xfrm flipH="1">
              <a:off x="1420" y="409"/>
              <a:ext cx="704" cy="64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auto">
            <a:xfrm flipH="1">
              <a:off x="568" y="3126"/>
              <a:ext cx="554" cy="7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auto">
            <a:xfrm flipH="1">
              <a:off x="688" y="3219"/>
              <a:ext cx="458" cy="31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Line 21"/>
            <p:cNvSpPr>
              <a:spLocks noChangeShapeType="1"/>
            </p:cNvSpPr>
            <p:nvPr/>
          </p:nvSpPr>
          <p:spPr bwMode="auto">
            <a:xfrm>
              <a:off x="1362" y="3277"/>
              <a:ext cx="194" cy="44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Text Box 22"/>
            <p:cNvSpPr txBox="1">
              <a:spLocks noChangeArrowheads="1"/>
            </p:cNvSpPr>
            <p:nvPr/>
          </p:nvSpPr>
          <p:spPr bwMode="auto">
            <a:xfrm>
              <a:off x="1380" y="1486"/>
              <a:ext cx="179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n</a:t>
              </a:r>
              <a:endParaRPr lang="en-US" altLang="zh-CN" sz="2800" b="1">
                <a:ea typeface="宋体" charset="-122"/>
              </a:endParaRPr>
            </a:p>
          </p:txBody>
        </p:sp>
        <p:sp>
          <p:nvSpPr>
            <p:cNvPr id="25" name="Text Box 23"/>
            <p:cNvSpPr txBox="1">
              <a:spLocks noChangeArrowheads="1"/>
            </p:cNvSpPr>
            <p:nvPr/>
          </p:nvSpPr>
          <p:spPr bwMode="auto">
            <a:xfrm>
              <a:off x="1359" y="2550"/>
              <a:ext cx="207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m</a:t>
              </a:r>
              <a:endParaRPr lang="en-US" altLang="zh-CN" sz="2800" b="1">
                <a:ea typeface="宋体" charset="-122"/>
              </a:endParaRPr>
            </a:p>
          </p:txBody>
        </p:sp>
        <p:sp>
          <p:nvSpPr>
            <p:cNvPr id="26" name="Text Box 24"/>
            <p:cNvSpPr txBox="1">
              <a:spLocks noChangeArrowheads="1"/>
            </p:cNvSpPr>
            <p:nvPr/>
          </p:nvSpPr>
          <p:spPr bwMode="auto">
            <a:xfrm>
              <a:off x="1871" y="2843"/>
              <a:ext cx="209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m</a:t>
              </a:r>
              <a:endParaRPr lang="en-US" altLang="zh-CN" sz="2800" b="1">
                <a:ea typeface="宋体" charset="-122"/>
              </a:endParaRPr>
            </a:p>
          </p:txBody>
        </p:sp>
        <p:sp>
          <p:nvSpPr>
            <p:cNvPr id="27" name="Line 25"/>
            <p:cNvSpPr>
              <a:spLocks noChangeShapeType="1"/>
            </p:cNvSpPr>
            <p:nvPr/>
          </p:nvSpPr>
          <p:spPr bwMode="auto">
            <a:xfrm>
              <a:off x="1581" y="3119"/>
              <a:ext cx="725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Line 26"/>
            <p:cNvSpPr>
              <a:spLocks noChangeShapeType="1"/>
            </p:cNvSpPr>
            <p:nvPr/>
          </p:nvSpPr>
          <p:spPr bwMode="auto">
            <a:xfrm flipH="1" flipV="1">
              <a:off x="877" y="540"/>
              <a:ext cx="405" cy="5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Line 27"/>
            <p:cNvSpPr>
              <a:spLocks noChangeShapeType="1"/>
            </p:cNvSpPr>
            <p:nvPr/>
          </p:nvSpPr>
          <p:spPr bwMode="auto">
            <a:xfrm flipV="1">
              <a:off x="1342" y="365"/>
              <a:ext cx="124" cy="69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1207" y="8"/>
              <a:ext cx="526" cy="44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 dirty="0">
                  <a:latin typeface="Times New Roman" pitchFamily="18" charset="0"/>
                  <a:ea typeface="宋体" charset="-122"/>
                </a:rPr>
                <a:t>民族</a:t>
              </a:r>
              <a:endParaRPr lang="zh-CN" altLang="en-US" sz="2400" b="1" dirty="0">
                <a:ea typeface="宋体" charset="-122"/>
              </a:endParaRPr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auto">
            <a:xfrm>
              <a:off x="1808" y="0"/>
              <a:ext cx="1036" cy="44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出生日期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32" name="Line 30"/>
            <p:cNvSpPr>
              <a:spLocks noChangeShapeType="1"/>
            </p:cNvSpPr>
            <p:nvPr/>
          </p:nvSpPr>
          <p:spPr bwMode="auto">
            <a:xfrm flipV="1">
              <a:off x="1522" y="824"/>
              <a:ext cx="1011" cy="2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Oval 31"/>
            <p:cNvSpPr>
              <a:spLocks noChangeArrowheads="1"/>
            </p:cNvSpPr>
            <p:nvPr/>
          </p:nvSpPr>
          <p:spPr bwMode="auto">
            <a:xfrm>
              <a:off x="2528" y="624"/>
              <a:ext cx="1036" cy="44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入学时间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34" name="Line 32"/>
            <p:cNvSpPr>
              <a:spLocks noChangeShapeType="1"/>
            </p:cNvSpPr>
            <p:nvPr/>
          </p:nvSpPr>
          <p:spPr bwMode="auto">
            <a:xfrm flipV="1">
              <a:off x="1404" y="439"/>
              <a:ext cx="1459" cy="6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Oval 33"/>
            <p:cNvSpPr>
              <a:spLocks noChangeArrowheads="1"/>
            </p:cNvSpPr>
            <p:nvPr/>
          </p:nvSpPr>
          <p:spPr bwMode="auto">
            <a:xfrm>
              <a:off x="2888" y="156"/>
              <a:ext cx="645" cy="45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400" b="1" dirty="0">
                  <a:latin typeface="Times New Roman" pitchFamily="18" charset="0"/>
                  <a:ea typeface="宋体" charset="-122"/>
                </a:rPr>
                <a:t>籍贯</a:t>
              </a:r>
              <a:endParaRPr lang="zh-CN" altLang="en-US" sz="2400" b="1" dirty="0">
                <a:ea typeface="宋体" charset="-122"/>
              </a:endParaRPr>
            </a:p>
          </p:txBody>
        </p:sp>
        <p:sp>
          <p:nvSpPr>
            <p:cNvPr id="36" name="Line 34"/>
            <p:cNvSpPr>
              <a:spLocks noChangeShapeType="1"/>
            </p:cNvSpPr>
            <p:nvPr/>
          </p:nvSpPr>
          <p:spPr bwMode="auto">
            <a:xfrm flipH="1">
              <a:off x="1026" y="3277"/>
              <a:ext cx="153" cy="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Oval 35"/>
            <p:cNvSpPr>
              <a:spLocks noChangeArrowheads="1"/>
            </p:cNvSpPr>
            <p:nvPr/>
          </p:nvSpPr>
          <p:spPr bwMode="auto">
            <a:xfrm>
              <a:off x="773" y="3745"/>
              <a:ext cx="526" cy="47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学时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38" name="AutoShape 36"/>
            <p:cNvSpPr>
              <a:spLocks noChangeArrowheads="1"/>
            </p:cNvSpPr>
            <p:nvPr/>
          </p:nvSpPr>
          <p:spPr bwMode="auto">
            <a:xfrm>
              <a:off x="2320" y="2870"/>
              <a:ext cx="1001" cy="525"/>
            </a:xfrm>
            <a:prstGeom prst="diamond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教授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39" name="Line 37"/>
            <p:cNvSpPr>
              <a:spLocks noChangeShapeType="1"/>
            </p:cNvSpPr>
            <p:nvPr/>
          </p:nvSpPr>
          <p:spPr bwMode="auto">
            <a:xfrm flipH="1" flipV="1">
              <a:off x="2703" y="3403"/>
              <a:ext cx="9" cy="31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auto">
            <a:xfrm>
              <a:off x="2439" y="3704"/>
              <a:ext cx="526" cy="45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学期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41" name="Text Box 39"/>
            <p:cNvSpPr txBox="1">
              <a:spLocks noChangeArrowheads="1"/>
            </p:cNvSpPr>
            <p:nvPr/>
          </p:nvSpPr>
          <p:spPr bwMode="auto">
            <a:xfrm>
              <a:off x="3402" y="2781"/>
              <a:ext cx="262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n</a:t>
              </a:r>
              <a:endParaRPr lang="en-US" altLang="zh-CN" sz="2800" b="1">
                <a:ea typeface="宋体" charset="-122"/>
              </a:endParaRPr>
            </a:p>
          </p:txBody>
        </p:sp>
        <p:sp>
          <p:nvSpPr>
            <p:cNvPr id="42" name="Line 40"/>
            <p:cNvSpPr>
              <a:spLocks noChangeShapeType="1"/>
            </p:cNvSpPr>
            <p:nvPr/>
          </p:nvSpPr>
          <p:spPr bwMode="auto">
            <a:xfrm flipV="1">
              <a:off x="3345" y="3132"/>
              <a:ext cx="639" cy="1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3980" y="3005"/>
              <a:ext cx="376" cy="29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教师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44" name="Line 42"/>
            <p:cNvSpPr>
              <a:spLocks noChangeShapeType="1"/>
            </p:cNvSpPr>
            <p:nvPr/>
          </p:nvSpPr>
          <p:spPr bwMode="auto">
            <a:xfrm flipH="1">
              <a:off x="4355" y="2738"/>
              <a:ext cx="314" cy="28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Line 43"/>
            <p:cNvSpPr>
              <a:spLocks noChangeShapeType="1"/>
            </p:cNvSpPr>
            <p:nvPr/>
          </p:nvSpPr>
          <p:spPr bwMode="auto">
            <a:xfrm flipH="1">
              <a:off x="4371" y="3138"/>
              <a:ext cx="401" cy="2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Oval 44"/>
            <p:cNvSpPr>
              <a:spLocks noChangeArrowheads="1"/>
            </p:cNvSpPr>
            <p:nvPr/>
          </p:nvSpPr>
          <p:spPr bwMode="auto">
            <a:xfrm>
              <a:off x="4758" y="2962"/>
              <a:ext cx="782" cy="41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教师名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47" name="Oval 45"/>
            <p:cNvSpPr>
              <a:spLocks noChangeArrowheads="1"/>
            </p:cNvSpPr>
            <p:nvPr/>
          </p:nvSpPr>
          <p:spPr bwMode="auto">
            <a:xfrm>
              <a:off x="4323" y="2330"/>
              <a:ext cx="942" cy="40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教师号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48" name="Line 46"/>
            <p:cNvSpPr>
              <a:spLocks noChangeShapeType="1"/>
            </p:cNvSpPr>
            <p:nvPr/>
          </p:nvSpPr>
          <p:spPr bwMode="auto">
            <a:xfrm flipH="1">
              <a:off x="1349" y="2455"/>
              <a:ext cx="12" cy="46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Line 47"/>
            <p:cNvSpPr>
              <a:spLocks noChangeShapeType="1"/>
            </p:cNvSpPr>
            <p:nvPr/>
          </p:nvSpPr>
          <p:spPr bwMode="auto">
            <a:xfrm>
              <a:off x="1346" y="1394"/>
              <a:ext cx="6" cy="54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Oval 48"/>
            <p:cNvSpPr>
              <a:spLocks noChangeArrowheads="1"/>
            </p:cNvSpPr>
            <p:nvPr/>
          </p:nvSpPr>
          <p:spPr bwMode="auto">
            <a:xfrm>
              <a:off x="8" y="1987"/>
              <a:ext cx="680" cy="45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just"/>
              <a:r>
                <a:rPr lang="zh-CN" altLang="en-US" sz="2400" b="1">
                  <a:solidFill>
                    <a:srgbClr val="010207"/>
                  </a:solidFill>
                  <a:latin typeface="Times New Roman" pitchFamily="18" charset="0"/>
                  <a:ea typeface="宋体" charset="-122"/>
                </a:rPr>
                <a:t>学期</a:t>
              </a:r>
              <a:endParaRPr lang="zh-CN" altLang="en-US" sz="2400" b="1">
                <a:solidFill>
                  <a:srgbClr val="010207"/>
                </a:solidFill>
                <a:ea typeface="宋体" charset="-122"/>
              </a:endParaRPr>
            </a:p>
          </p:txBody>
        </p:sp>
        <p:sp>
          <p:nvSpPr>
            <p:cNvPr id="51" name="Oval 49"/>
            <p:cNvSpPr>
              <a:spLocks noChangeArrowheads="1"/>
            </p:cNvSpPr>
            <p:nvPr/>
          </p:nvSpPr>
          <p:spPr bwMode="auto">
            <a:xfrm>
              <a:off x="46" y="2476"/>
              <a:ext cx="526" cy="47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成绩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52" name="Line 50"/>
            <p:cNvSpPr>
              <a:spLocks noChangeShapeType="1"/>
            </p:cNvSpPr>
            <p:nvPr/>
          </p:nvSpPr>
          <p:spPr bwMode="auto">
            <a:xfrm flipH="1">
              <a:off x="566" y="2173"/>
              <a:ext cx="405" cy="1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Line 51"/>
            <p:cNvSpPr>
              <a:spLocks noChangeShapeType="1"/>
            </p:cNvSpPr>
            <p:nvPr/>
          </p:nvSpPr>
          <p:spPr bwMode="auto">
            <a:xfrm flipH="1">
              <a:off x="506" y="2203"/>
              <a:ext cx="450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Text Box 52"/>
            <p:cNvSpPr txBox="1">
              <a:spLocks noChangeArrowheads="1"/>
            </p:cNvSpPr>
            <p:nvPr/>
          </p:nvSpPr>
          <p:spPr bwMode="auto">
            <a:xfrm>
              <a:off x="1846" y="1193"/>
              <a:ext cx="195" cy="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n</a:t>
              </a:r>
              <a:endParaRPr lang="en-US" altLang="zh-CN" sz="2800" b="1">
                <a:ea typeface="宋体" charset="-122"/>
              </a:endParaRPr>
            </a:p>
          </p:txBody>
        </p:sp>
        <p:sp>
          <p:nvSpPr>
            <p:cNvPr id="55" name="Line 53"/>
            <p:cNvSpPr>
              <a:spLocks noChangeShapeType="1"/>
            </p:cNvSpPr>
            <p:nvPr/>
          </p:nvSpPr>
          <p:spPr bwMode="auto">
            <a:xfrm flipV="1">
              <a:off x="3035" y="1244"/>
              <a:ext cx="885" cy="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AutoShape 54"/>
            <p:cNvSpPr>
              <a:spLocks noChangeArrowheads="1"/>
            </p:cNvSpPr>
            <p:nvPr/>
          </p:nvSpPr>
          <p:spPr bwMode="auto">
            <a:xfrm>
              <a:off x="2027" y="1000"/>
              <a:ext cx="983" cy="475"/>
            </a:xfrm>
            <a:prstGeom prst="diamond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包含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57" name="Text Box 55"/>
            <p:cNvSpPr txBox="1">
              <a:spLocks noChangeArrowheads="1"/>
            </p:cNvSpPr>
            <p:nvPr/>
          </p:nvSpPr>
          <p:spPr bwMode="auto">
            <a:xfrm>
              <a:off x="3402" y="1188"/>
              <a:ext cx="208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1</a:t>
              </a:r>
              <a:endParaRPr lang="en-US" altLang="zh-CN" sz="2800" b="1">
                <a:ea typeface="宋体" charset="-122"/>
              </a:endParaRPr>
            </a:p>
          </p:txBody>
        </p:sp>
        <p:sp>
          <p:nvSpPr>
            <p:cNvPr id="58" name="Rectangle 56"/>
            <p:cNvSpPr>
              <a:spLocks noChangeArrowheads="1"/>
            </p:cNvSpPr>
            <p:nvPr/>
          </p:nvSpPr>
          <p:spPr bwMode="auto">
            <a:xfrm>
              <a:off x="3945" y="1119"/>
              <a:ext cx="376" cy="30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班级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59" name="Line 57"/>
            <p:cNvSpPr>
              <a:spLocks noChangeShapeType="1"/>
            </p:cNvSpPr>
            <p:nvPr/>
          </p:nvSpPr>
          <p:spPr bwMode="auto">
            <a:xfrm flipH="1" flipV="1">
              <a:off x="3941" y="670"/>
              <a:ext cx="27" cy="42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Line 58"/>
            <p:cNvSpPr>
              <a:spLocks noChangeShapeType="1"/>
            </p:cNvSpPr>
            <p:nvPr/>
          </p:nvSpPr>
          <p:spPr bwMode="auto">
            <a:xfrm flipV="1">
              <a:off x="4148" y="490"/>
              <a:ext cx="108" cy="60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Oval 59"/>
            <p:cNvSpPr>
              <a:spLocks noChangeArrowheads="1"/>
            </p:cNvSpPr>
            <p:nvPr/>
          </p:nvSpPr>
          <p:spPr bwMode="auto">
            <a:xfrm>
              <a:off x="4101" y="199"/>
              <a:ext cx="671" cy="45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400" b="1" dirty="0">
                  <a:latin typeface="Times New Roman" pitchFamily="18" charset="0"/>
                  <a:ea typeface="宋体" charset="-122"/>
                </a:rPr>
                <a:t>班名</a:t>
              </a:r>
              <a:endParaRPr lang="zh-CN" altLang="en-US" sz="2400" b="1" dirty="0">
                <a:ea typeface="宋体" charset="-122"/>
              </a:endParaRPr>
            </a:p>
          </p:txBody>
        </p:sp>
        <p:sp>
          <p:nvSpPr>
            <p:cNvPr id="62" name="Oval 60"/>
            <p:cNvSpPr>
              <a:spLocks noChangeArrowheads="1"/>
            </p:cNvSpPr>
            <p:nvPr/>
          </p:nvSpPr>
          <p:spPr bwMode="auto">
            <a:xfrm>
              <a:off x="3378" y="329"/>
              <a:ext cx="817" cy="45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800" b="1" dirty="0">
                  <a:latin typeface="Times New Roman" pitchFamily="18" charset="0"/>
                  <a:ea typeface="宋体" charset="-122"/>
                </a:rPr>
                <a:t>班号</a:t>
              </a:r>
              <a:endParaRPr lang="zh-CN" altLang="en-US" sz="2800" b="1" dirty="0">
                <a:ea typeface="宋体" charset="-122"/>
              </a:endParaRPr>
            </a:p>
          </p:txBody>
        </p:sp>
        <p:sp>
          <p:nvSpPr>
            <p:cNvPr id="63" name="Line 61"/>
            <p:cNvSpPr>
              <a:spLocks noChangeShapeType="1"/>
            </p:cNvSpPr>
            <p:nvPr/>
          </p:nvSpPr>
          <p:spPr bwMode="auto">
            <a:xfrm flipH="1">
              <a:off x="4142" y="2428"/>
              <a:ext cx="16" cy="57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AutoShape 62"/>
            <p:cNvSpPr>
              <a:spLocks noChangeArrowheads="1"/>
            </p:cNvSpPr>
            <p:nvPr/>
          </p:nvSpPr>
          <p:spPr bwMode="auto">
            <a:xfrm>
              <a:off x="3610" y="1939"/>
              <a:ext cx="959" cy="474"/>
            </a:xfrm>
            <a:prstGeom prst="diamond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400" b="1" dirty="0">
                  <a:latin typeface="Times New Roman" pitchFamily="18" charset="0"/>
                  <a:ea typeface="宋体" charset="-122"/>
                </a:rPr>
                <a:t>管理</a:t>
              </a:r>
              <a:endParaRPr lang="zh-CN" altLang="en-US" sz="2400" b="1" dirty="0">
                <a:ea typeface="宋体" charset="-122"/>
              </a:endParaRPr>
            </a:p>
          </p:txBody>
        </p:sp>
        <p:sp>
          <p:nvSpPr>
            <p:cNvPr id="65" name="Line 63"/>
            <p:cNvSpPr>
              <a:spLocks noChangeShapeType="1"/>
            </p:cNvSpPr>
            <p:nvPr/>
          </p:nvSpPr>
          <p:spPr bwMode="auto">
            <a:xfrm flipH="1">
              <a:off x="4145" y="1458"/>
              <a:ext cx="13" cy="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Text Box 64"/>
            <p:cNvSpPr txBox="1">
              <a:spLocks noChangeArrowheads="1"/>
            </p:cNvSpPr>
            <p:nvPr/>
          </p:nvSpPr>
          <p:spPr bwMode="auto">
            <a:xfrm>
              <a:off x="3939" y="1541"/>
              <a:ext cx="208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n</a:t>
              </a:r>
              <a:endParaRPr lang="en-US" altLang="zh-CN" sz="2800" b="1">
                <a:ea typeface="宋体" charset="-122"/>
              </a:endParaRPr>
            </a:p>
          </p:txBody>
        </p:sp>
        <p:sp>
          <p:nvSpPr>
            <p:cNvPr id="67" name="Text Box 65"/>
            <p:cNvSpPr txBox="1">
              <a:spLocks noChangeArrowheads="1"/>
            </p:cNvSpPr>
            <p:nvPr/>
          </p:nvSpPr>
          <p:spPr bwMode="auto">
            <a:xfrm>
              <a:off x="3951" y="2535"/>
              <a:ext cx="208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1</a:t>
              </a:r>
              <a:endParaRPr lang="en-US" altLang="zh-CN" sz="2800" b="1">
                <a:ea typeface="宋体" charset="-122"/>
              </a:endParaRPr>
            </a:p>
          </p:txBody>
        </p:sp>
        <p:sp>
          <p:nvSpPr>
            <p:cNvPr id="68" name="Line 66"/>
            <p:cNvSpPr>
              <a:spLocks noChangeShapeType="1"/>
            </p:cNvSpPr>
            <p:nvPr/>
          </p:nvSpPr>
          <p:spPr bwMode="auto">
            <a:xfrm flipV="1">
              <a:off x="4256" y="620"/>
              <a:ext cx="638" cy="49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Oval 67"/>
            <p:cNvSpPr>
              <a:spLocks noChangeArrowheads="1"/>
            </p:cNvSpPr>
            <p:nvPr/>
          </p:nvSpPr>
          <p:spPr bwMode="auto">
            <a:xfrm>
              <a:off x="4669" y="329"/>
              <a:ext cx="1156" cy="45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400" b="1" dirty="0">
                  <a:latin typeface="Times New Roman" pitchFamily="18" charset="0"/>
                  <a:ea typeface="宋体" charset="-122"/>
                </a:rPr>
                <a:t>所属系</a:t>
              </a:r>
              <a:endParaRPr lang="zh-CN" altLang="en-US" sz="2400" b="1" dirty="0">
                <a:ea typeface="宋体" charset="-122"/>
              </a:endParaRPr>
            </a:p>
          </p:txBody>
        </p:sp>
        <p:sp>
          <p:nvSpPr>
            <p:cNvPr id="70" name="Line 68"/>
            <p:cNvSpPr>
              <a:spLocks noChangeShapeType="1"/>
            </p:cNvSpPr>
            <p:nvPr/>
          </p:nvSpPr>
          <p:spPr bwMode="auto">
            <a:xfrm flipV="1">
              <a:off x="4376" y="2679"/>
              <a:ext cx="765" cy="38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Oval 69"/>
            <p:cNvSpPr>
              <a:spLocks noChangeArrowheads="1"/>
            </p:cNvSpPr>
            <p:nvPr/>
          </p:nvSpPr>
          <p:spPr bwMode="auto">
            <a:xfrm>
              <a:off x="5149" y="2512"/>
              <a:ext cx="934" cy="45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400" b="1" dirty="0">
                  <a:latin typeface="Times New Roman" pitchFamily="18" charset="0"/>
                  <a:ea typeface="宋体" charset="-122"/>
                </a:rPr>
                <a:t>所属系</a:t>
              </a:r>
              <a:endParaRPr lang="zh-CN" altLang="en-US" sz="2400" b="1" dirty="0">
                <a:ea typeface="宋体" charset="-122"/>
              </a:endParaRPr>
            </a:p>
          </p:txBody>
        </p:sp>
        <p:sp>
          <p:nvSpPr>
            <p:cNvPr id="72" name="Line 70"/>
            <p:cNvSpPr>
              <a:spLocks noChangeShapeType="1"/>
            </p:cNvSpPr>
            <p:nvPr/>
          </p:nvSpPr>
          <p:spPr bwMode="auto">
            <a:xfrm flipH="1" flipV="1">
              <a:off x="2844" y="3298"/>
              <a:ext cx="487" cy="31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Oval 71"/>
            <p:cNvSpPr>
              <a:spLocks noChangeArrowheads="1"/>
            </p:cNvSpPr>
            <p:nvPr/>
          </p:nvSpPr>
          <p:spPr bwMode="auto">
            <a:xfrm>
              <a:off x="3058" y="3599"/>
              <a:ext cx="526" cy="45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班级</a:t>
              </a:r>
              <a:endParaRPr lang="zh-CN" altLang="en-US" sz="2400" b="1">
                <a:ea typeface="宋体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96790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b="0" dirty="0" smtClean="0"/>
              <a:t>任务</a:t>
            </a:r>
            <a:r>
              <a:rPr lang="en-US" sz="2400" b="0" dirty="0" smtClean="0"/>
              <a:t>3 </a:t>
            </a:r>
            <a:r>
              <a:rPr lang="zh-CN" altLang="en-US" sz="2400" b="0" dirty="0" smtClean="0"/>
              <a:t>根据</a:t>
            </a:r>
            <a:r>
              <a:rPr lang="en-US" altLang="zh-CN" sz="2400" b="0" dirty="0"/>
              <a:t>E-R</a:t>
            </a:r>
            <a:r>
              <a:rPr lang="zh-CN" altLang="en-US" sz="2400" b="0" dirty="0"/>
              <a:t>图确定学生管理信息系统的数据逻辑模型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54</a:t>
            </a:fld>
            <a:endParaRPr lang="en-US" altLang="zh-CN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 rot="5400000">
            <a:off x="3733820" y="-805214"/>
            <a:ext cx="1275170" cy="7172822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gray">
          <a:xfrm>
            <a:off x="2332076" y="2325537"/>
            <a:ext cx="5485098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了解将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E-R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图中的实体、关系等元素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转换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成关系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模式的规则。</a:t>
            </a:r>
          </a:p>
        </p:txBody>
      </p:sp>
      <p:pic>
        <p:nvPicPr>
          <p:cNvPr id="8" name="Picture 9" descr="RY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791" y="2218623"/>
            <a:ext cx="984504" cy="1050138"/>
          </a:xfrm>
          <a:prstGeom prst="rect">
            <a:avLst/>
          </a:prstGeom>
          <a:noFill/>
        </p:spPr>
      </p:pic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1011612" y="2668681"/>
            <a:ext cx="876459" cy="2862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dirty="0" smtClean="0">
                <a:solidFill>
                  <a:srgbClr val="D13F11"/>
                </a:solidFill>
              </a:rPr>
              <a:t>步骤</a:t>
            </a:r>
            <a:r>
              <a:rPr lang="en-US" altLang="zh-CN" dirty="0" smtClean="0">
                <a:solidFill>
                  <a:srgbClr val="D13F11"/>
                </a:solidFill>
              </a:rPr>
              <a:t>1</a:t>
            </a:r>
            <a:endParaRPr lang="en-US" altLang="zh-CN" b="1" dirty="0">
              <a:solidFill>
                <a:srgbClr val="D13F11"/>
              </a:solidFill>
              <a:ea typeface="宋体" pitchFamily="2" charset="-122"/>
            </a:endParaRPr>
          </a:p>
        </p:txBody>
      </p:sp>
      <p:pic>
        <p:nvPicPr>
          <p:cNvPr id="10" name="Picture 17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946844" y="2583492"/>
            <a:ext cx="422003" cy="348457"/>
          </a:xfrm>
          <a:prstGeom prst="rect">
            <a:avLst/>
          </a:prstGeom>
          <a:noFill/>
        </p:spPr>
      </p:pic>
      <p:sp>
        <p:nvSpPr>
          <p:cNvPr id="11" name="AutoShape 7"/>
          <p:cNvSpPr>
            <a:spLocks noChangeArrowheads="1"/>
          </p:cNvSpPr>
          <p:nvPr/>
        </p:nvSpPr>
        <p:spPr bwMode="gray">
          <a:xfrm rot="5400000">
            <a:off x="3560392" y="1292799"/>
            <a:ext cx="1650218" cy="7172822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954089" y="4190867"/>
            <a:ext cx="7005034" cy="13111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）实体的转换。将每个实体转换成一个关系模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式，实体的属性即为关系模式的列，实体标识符即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为关系模式的键。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b="0" dirty="0" smtClean="0"/>
              <a:t>任务</a:t>
            </a:r>
            <a:r>
              <a:rPr lang="en-US" sz="2400" b="0" dirty="0" smtClean="0"/>
              <a:t>3 </a:t>
            </a:r>
            <a:r>
              <a:rPr lang="zh-CN" altLang="en-US" sz="2400" b="0" dirty="0" smtClean="0"/>
              <a:t>根据</a:t>
            </a:r>
            <a:r>
              <a:rPr lang="en-US" altLang="zh-CN" sz="2400" b="0" dirty="0"/>
              <a:t>E-R</a:t>
            </a:r>
            <a:r>
              <a:rPr lang="zh-CN" altLang="en-US" sz="2400" b="0" dirty="0"/>
              <a:t>图确定学生管理信息系统的数据逻辑模型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55</a:t>
            </a:fld>
            <a:endParaRPr lang="en-US" altLang="zh-CN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 rot="5400000">
            <a:off x="3733820" y="-805214"/>
            <a:ext cx="1275170" cy="7172822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gray">
          <a:xfrm>
            <a:off x="813395" y="2293125"/>
            <a:ext cx="7161502" cy="8679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）关系的转换。实体间的关系有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关系、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n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关系、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m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n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关系，不同的关系有不同的转换规则。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gray">
          <a:xfrm rot="5400000">
            <a:off x="3099109" y="1528344"/>
            <a:ext cx="2557909" cy="7172822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811476" y="3902885"/>
            <a:ext cx="7515919" cy="23083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若实体间关系是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关系，实体按实体的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转换规则转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换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成二维表，然后在两个二维表中的任一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个表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中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加入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另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一个表的键和关系的属性。如图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1.11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 marL="449263" lvl="0" indent="-449263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注意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：由于图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1.10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中没有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关系，特给出此例。</a:t>
            </a:r>
          </a:p>
        </p:txBody>
      </p:sp>
    </p:spTree>
    <p:extLst>
      <p:ext uri="{BB962C8B-B14F-4D97-AF65-F5344CB8AC3E}">
        <p14:creationId xmlns="" xmlns:p14="http://schemas.microsoft.com/office/powerpoint/2010/main" val="388360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b="0" dirty="0" smtClean="0"/>
              <a:t>任务</a:t>
            </a:r>
            <a:r>
              <a:rPr lang="en-US" sz="2400" b="0" dirty="0" smtClean="0"/>
              <a:t>3 </a:t>
            </a:r>
            <a:r>
              <a:rPr lang="zh-CN" altLang="en-US" sz="2400" b="0" dirty="0" smtClean="0"/>
              <a:t>根据</a:t>
            </a:r>
            <a:r>
              <a:rPr lang="en-US" altLang="zh-CN" sz="2400" b="0" dirty="0"/>
              <a:t>E-R</a:t>
            </a:r>
            <a:r>
              <a:rPr lang="zh-CN" altLang="en-US" sz="2400" b="0" dirty="0"/>
              <a:t>图确定学生管理信息系统的数据逻辑模型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56</a:t>
            </a:fld>
            <a:endParaRPr lang="en-US" altLang="zh-CN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 rot="5400000">
            <a:off x="2571207" y="357399"/>
            <a:ext cx="851971" cy="4424398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gray">
          <a:xfrm>
            <a:off x="813393" y="2293128"/>
            <a:ext cx="4112470" cy="5355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Times New Roman"/>
                <a:ea typeface="黑体" pitchFamily="49" charset="-122"/>
              </a:rPr>
              <a:t>转换后的关系模式设计如下：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gray">
          <a:xfrm rot="5400000">
            <a:off x="3481668" y="1145783"/>
            <a:ext cx="1792788" cy="7172822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811476" y="3902886"/>
            <a:ext cx="7515919" cy="164352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400" b="0" kern="0" dirty="0">
                <a:solidFill>
                  <a:srgbClr val="132767"/>
                </a:solidFill>
                <a:latin typeface="Times New Roman"/>
                <a:ea typeface="黑体" pitchFamily="49" charset="-122"/>
              </a:rPr>
              <a:t>班级（班级号，班名，所属系，学号，任职日期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Times New Roman"/>
                <a:ea typeface="黑体" pitchFamily="49" charset="-122"/>
              </a:rPr>
              <a:t>）</a:t>
            </a:r>
            <a:endParaRPr lang="en-US" altLang="zh-CN" sz="2400" b="0" kern="0" dirty="0" smtClean="0">
              <a:solidFill>
                <a:srgbClr val="132767"/>
              </a:solidFill>
              <a:latin typeface="Times New Roman"/>
              <a:ea typeface="黑体" pitchFamily="49" charset="-122"/>
            </a:endParaRPr>
          </a:p>
          <a:p>
            <a:pPr lvl="0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400" b="0" kern="0" dirty="0">
                <a:solidFill>
                  <a:srgbClr val="132767"/>
                </a:solidFill>
                <a:latin typeface="Times New Roman"/>
                <a:ea typeface="黑体" pitchFamily="49" charset="-122"/>
              </a:rPr>
              <a:t> </a:t>
            </a:r>
            <a:r>
              <a:rPr lang="en-US" altLang="zh-CN" sz="2400" b="0" kern="0" dirty="0" smtClean="0">
                <a:solidFill>
                  <a:srgbClr val="132767"/>
                </a:solidFill>
                <a:latin typeface="Times New Roman"/>
                <a:ea typeface="黑体" pitchFamily="49" charset="-122"/>
              </a:rPr>
              <a:t>     </a:t>
            </a:r>
            <a:r>
              <a:rPr lang="zh-CN" altLang="en-US" sz="2400" b="0" kern="0" dirty="0">
                <a:solidFill>
                  <a:srgbClr val="132767"/>
                </a:solidFill>
                <a:latin typeface="Times New Roman"/>
                <a:ea typeface="黑体" pitchFamily="49" charset="-122"/>
              </a:rPr>
              <a:t>，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Times New Roman"/>
                <a:ea typeface="黑体" pitchFamily="49" charset="-122"/>
              </a:rPr>
              <a:t>学</a:t>
            </a:r>
            <a:r>
              <a:rPr lang="zh-CN" altLang="en-US" sz="2400" b="0" kern="0" dirty="0">
                <a:solidFill>
                  <a:srgbClr val="132767"/>
                </a:solidFill>
                <a:latin typeface="Times New Roman"/>
                <a:ea typeface="黑体" pitchFamily="49" charset="-122"/>
              </a:rPr>
              <a:t>号作为外键</a:t>
            </a:r>
          </a:p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400" b="0" kern="0" dirty="0">
                <a:solidFill>
                  <a:srgbClr val="132767"/>
                </a:solidFill>
                <a:latin typeface="Times New Roman"/>
                <a:ea typeface="黑体" pitchFamily="49" charset="-122"/>
              </a:rPr>
              <a:t>班长（学号，姓名）</a:t>
            </a:r>
          </a:p>
        </p:txBody>
      </p:sp>
    </p:spTree>
    <p:extLst>
      <p:ext uri="{BB962C8B-B14F-4D97-AF65-F5344CB8AC3E}">
        <p14:creationId xmlns="" xmlns:p14="http://schemas.microsoft.com/office/powerpoint/2010/main" val="83558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b="0" dirty="0"/>
              <a:t>任务</a:t>
            </a:r>
            <a:r>
              <a:rPr lang="en-US" altLang="zh-CN" sz="2400" b="0" dirty="0"/>
              <a:t>3 </a:t>
            </a:r>
            <a:r>
              <a:rPr lang="zh-CN" altLang="en-US" sz="2400" b="0" dirty="0"/>
              <a:t>根据</a:t>
            </a:r>
            <a:r>
              <a:rPr lang="en-US" altLang="zh-CN" sz="2400" b="0" dirty="0"/>
              <a:t>E-R</a:t>
            </a:r>
            <a:r>
              <a:rPr lang="zh-CN" altLang="en-US" sz="2400" b="0" dirty="0"/>
              <a:t>图确定学生管理信息系统的数据逻辑模型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57</a:t>
            </a:fld>
            <a:endParaRPr lang="en-US" altLang="zh-CN"/>
          </a:p>
        </p:txBody>
      </p: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375047" y="2000250"/>
            <a:ext cx="8176022" cy="4162187"/>
            <a:chOff x="0" y="0"/>
            <a:chExt cx="5134" cy="1560"/>
          </a:xfrm>
        </p:grpSpPr>
        <p:sp>
          <p:nvSpPr>
            <p:cNvPr id="7" name="AutoShape 5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5134" cy="1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1004" y="871"/>
              <a:ext cx="900" cy="44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班级</a:t>
              </a:r>
              <a:endParaRPr lang="zh-CN" altLang="en-US" sz="2800" b="1">
                <a:ea typeface="宋体" charset="-122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4141" y="892"/>
              <a:ext cx="898" cy="44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班长</a:t>
              </a:r>
              <a:endParaRPr lang="zh-CN" altLang="en-US" sz="2800" b="1">
                <a:ea typeface="宋体" charset="-122"/>
              </a:endParaRPr>
            </a:p>
          </p:txBody>
        </p:sp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2457" y="801"/>
              <a:ext cx="914" cy="579"/>
            </a:xfrm>
            <a:prstGeom prst="diamond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just"/>
              <a:r>
                <a:rPr lang="zh-CN" altLang="en-US" sz="2800" b="1">
                  <a:solidFill>
                    <a:srgbClr val="010207"/>
                  </a:solidFill>
                  <a:latin typeface="Times New Roman" pitchFamily="18" charset="0"/>
                  <a:ea typeface="宋体" charset="-122"/>
                </a:rPr>
                <a:t>管理</a:t>
              </a:r>
              <a:endParaRPr lang="zh-CN" altLang="en-US" sz="2800" b="1">
                <a:solidFill>
                  <a:srgbClr val="010207"/>
                </a:solidFill>
                <a:ea typeface="宋体" charset="-122"/>
              </a:endParaRPr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2172" y="856"/>
              <a:ext cx="123" cy="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9900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just" eaLnBrk="1" hangingPunct="1"/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1</a:t>
              </a:r>
              <a:endParaRPr lang="en-US" altLang="zh-CN" sz="2800" b="1">
                <a:ea typeface="宋体" charset="-122"/>
              </a:endParaRP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3685" y="849"/>
              <a:ext cx="122" cy="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9900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just" eaLnBrk="1" hangingPunct="1"/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1</a:t>
              </a:r>
              <a:endParaRPr lang="en-US" altLang="zh-CN" sz="2800" b="1">
                <a:ea typeface="宋体" charset="-122"/>
              </a:endParaRPr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auto">
            <a:xfrm>
              <a:off x="1906" y="1090"/>
              <a:ext cx="54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>
              <a:off x="3378" y="1093"/>
              <a:ext cx="741" cy="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 flipH="1" flipV="1">
              <a:off x="1060" y="568"/>
              <a:ext cx="181" cy="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 flipV="1">
              <a:off x="1504" y="544"/>
              <a:ext cx="81" cy="3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Oval 15"/>
            <p:cNvSpPr>
              <a:spLocks noChangeArrowheads="1"/>
            </p:cNvSpPr>
            <p:nvPr/>
          </p:nvSpPr>
          <p:spPr bwMode="auto">
            <a:xfrm>
              <a:off x="476" y="158"/>
              <a:ext cx="782" cy="45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班级号</a:t>
              </a:r>
              <a:endParaRPr lang="zh-CN" altLang="en-US" sz="2800" b="1">
                <a:ea typeface="宋体" charset="-122"/>
              </a:endParaRPr>
            </a:p>
          </p:txBody>
        </p:sp>
        <p:sp>
          <p:nvSpPr>
            <p:cNvPr id="18" name="Oval 16"/>
            <p:cNvSpPr>
              <a:spLocks noChangeArrowheads="1"/>
            </p:cNvSpPr>
            <p:nvPr/>
          </p:nvSpPr>
          <p:spPr bwMode="auto">
            <a:xfrm>
              <a:off x="1380" y="139"/>
              <a:ext cx="526" cy="45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班名</a:t>
              </a:r>
              <a:endParaRPr lang="zh-CN" altLang="en-US" sz="2800" b="1">
                <a:ea typeface="宋体" charset="-122"/>
              </a:endParaRPr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 flipH="1" flipV="1">
              <a:off x="4329" y="590"/>
              <a:ext cx="156" cy="30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auto">
            <a:xfrm flipV="1">
              <a:off x="4664" y="633"/>
              <a:ext cx="160" cy="24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3975" y="173"/>
              <a:ext cx="526" cy="45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学号</a:t>
              </a:r>
              <a:endParaRPr lang="zh-CN" altLang="en-US" sz="2800" b="1">
                <a:ea typeface="宋体" charset="-122"/>
              </a:endParaRPr>
            </a:p>
          </p:txBody>
        </p:sp>
        <p:sp>
          <p:nvSpPr>
            <p:cNvPr id="22" name="Oval 20"/>
            <p:cNvSpPr>
              <a:spLocks noChangeArrowheads="1"/>
            </p:cNvSpPr>
            <p:nvPr/>
          </p:nvSpPr>
          <p:spPr bwMode="auto">
            <a:xfrm>
              <a:off x="4608" y="194"/>
              <a:ext cx="526" cy="45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姓名</a:t>
              </a:r>
              <a:endParaRPr lang="zh-CN" altLang="en-US" sz="2800" b="1">
                <a:ea typeface="宋体" charset="-122"/>
              </a:endParaRPr>
            </a:p>
          </p:txBody>
        </p:sp>
        <p:sp>
          <p:nvSpPr>
            <p:cNvPr id="23" name="Line 21"/>
            <p:cNvSpPr>
              <a:spLocks noChangeShapeType="1"/>
            </p:cNvSpPr>
            <p:nvPr/>
          </p:nvSpPr>
          <p:spPr bwMode="auto">
            <a:xfrm flipH="1" flipV="1">
              <a:off x="2917" y="445"/>
              <a:ext cx="12" cy="33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Oval 22"/>
            <p:cNvSpPr>
              <a:spLocks noChangeArrowheads="1"/>
            </p:cNvSpPr>
            <p:nvPr/>
          </p:nvSpPr>
          <p:spPr bwMode="auto">
            <a:xfrm>
              <a:off x="2435" y="8"/>
              <a:ext cx="1036" cy="45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任职日期</a:t>
              </a:r>
              <a:endParaRPr lang="zh-CN" altLang="en-US" sz="2800" b="1">
                <a:ea typeface="宋体" charset="-122"/>
              </a:endParaRPr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 flipV="1">
              <a:off x="859" y="1116"/>
              <a:ext cx="143" cy="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Oval 24"/>
            <p:cNvSpPr>
              <a:spLocks noChangeArrowheads="1"/>
            </p:cNvSpPr>
            <p:nvPr/>
          </p:nvSpPr>
          <p:spPr bwMode="auto">
            <a:xfrm>
              <a:off x="103" y="927"/>
              <a:ext cx="901" cy="45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所属系</a:t>
              </a:r>
              <a:endParaRPr lang="zh-CN" altLang="en-US" sz="2800" b="1">
                <a:ea typeface="宋体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2259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b="0" dirty="0" smtClean="0"/>
              <a:t>任务</a:t>
            </a:r>
            <a:r>
              <a:rPr lang="en-US" sz="2400" b="0" dirty="0" smtClean="0"/>
              <a:t>3 </a:t>
            </a:r>
            <a:r>
              <a:rPr lang="zh-CN" altLang="en-US" sz="2400" b="0" dirty="0" smtClean="0"/>
              <a:t>根据</a:t>
            </a:r>
            <a:r>
              <a:rPr lang="en-US" altLang="zh-CN" sz="2400" b="0" dirty="0"/>
              <a:t>E-R</a:t>
            </a:r>
            <a:r>
              <a:rPr lang="zh-CN" altLang="en-US" sz="2400" b="0" dirty="0"/>
              <a:t>图确定学生管理信息系统的数据逻辑模型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58</a:t>
            </a:fld>
            <a:endParaRPr lang="en-US" altLang="zh-CN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 rot="5400000">
            <a:off x="3786144" y="-857536"/>
            <a:ext cx="1177178" cy="7179481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gray">
          <a:xfrm>
            <a:off x="813391" y="2293127"/>
            <a:ext cx="7302199" cy="9787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若实体间关系是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n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，则在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n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端实体转换成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的关系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模式中加入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端实体的键和关系的属性。如图所示。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gray">
          <a:xfrm rot="5400000">
            <a:off x="2936312" y="1230987"/>
            <a:ext cx="3159594" cy="7820118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" name="Group 4"/>
          <p:cNvGrpSpPr>
            <a:grpSpLocks/>
          </p:cNvGrpSpPr>
          <p:nvPr/>
        </p:nvGrpSpPr>
        <p:grpSpPr bwMode="auto">
          <a:xfrm>
            <a:off x="578113" y="3494334"/>
            <a:ext cx="7875984" cy="3440430"/>
            <a:chOff x="0" y="0"/>
            <a:chExt cx="5446" cy="1560"/>
          </a:xfrm>
        </p:grpSpPr>
        <p:sp>
          <p:nvSpPr>
            <p:cNvPr id="10" name="AutoShape 5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5310" cy="1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Line 6"/>
            <p:cNvSpPr>
              <a:spLocks noChangeShapeType="1"/>
            </p:cNvSpPr>
            <p:nvPr/>
          </p:nvSpPr>
          <p:spPr bwMode="auto">
            <a:xfrm flipH="1">
              <a:off x="1440" y="1162"/>
              <a:ext cx="660" cy="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1033" y="1021"/>
              <a:ext cx="376" cy="3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学生</a:t>
              </a:r>
              <a:endParaRPr lang="zh-CN" altLang="en-US" sz="2800" b="1">
                <a:ea typeface="宋体" charset="-122"/>
              </a:endParaRPr>
            </a:p>
          </p:txBody>
        </p:sp>
        <p:sp>
          <p:nvSpPr>
            <p:cNvPr id="15" name="Oval 8"/>
            <p:cNvSpPr>
              <a:spLocks noChangeArrowheads="1"/>
            </p:cNvSpPr>
            <p:nvPr/>
          </p:nvSpPr>
          <p:spPr bwMode="auto">
            <a:xfrm>
              <a:off x="103" y="375"/>
              <a:ext cx="526" cy="46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姓名</a:t>
              </a:r>
              <a:endParaRPr lang="zh-CN" altLang="en-US" sz="2800" b="1">
                <a:ea typeface="宋体" charset="-122"/>
              </a:endParaRPr>
            </a:p>
          </p:txBody>
        </p:sp>
        <p:sp>
          <p:nvSpPr>
            <p:cNvPr id="16" name="Oval 9"/>
            <p:cNvSpPr>
              <a:spLocks noChangeArrowheads="1"/>
            </p:cNvSpPr>
            <p:nvPr/>
          </p:nvSpPr>
          <p:spPr bwMode="auto">
            <a:xfrm>
              <a:off x="523" y="44"/>
              <a:ext cx="526" cy="44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性别</a:t>
              </a:r>
              <a:endParaRPr lang="zh-CN" altLang="en-US" sz="2800" b="1">
                <a:ea typeface="宋体" charset="-122"/>
              </a:endParaRPr>
            </a:p>
          </p:txBody>
        </p:sp>
        <p:sp>
          <p:nvSpPr>
            <p:cNvPr id="17" name="Line 10"/>
            <p:cNvSpPr>
              <a:spLocks noChangeShapeType="1"/>
            </p:cNvSpPr>
            <p:nvPr/>
          </p:nvSpPr>
          <p:spPr bwMode="auto">
            <a:xfrm flipV="1">
              <a:off x="538" y="1037"/>
              <a:ext cx="500" cy="5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Line 11"/>
            <p:cNvSpPr>
              <a:spLocks noChangeShapeType="1"/>
            </p:cNvSpPr>
            <p:nvPr/>
          </p:nvSpPr>
          <p:spPr bwMode="auto">
            <a:xfrm>
              <a:off x="611" y="709"/>
              <a:ext cx="482" cy="31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12"/>
            <p:cNvSpPr>
              <a:spLocks noChangeShapeType="1"/>
            </p:cNvSpPr>
            <p:nvPr/>
          </p:nvSpPr>
          <p:spPr bwMode="auto">
            <a:xfrm flipH="1">
              <a:off x="1298" y="349"/>
              <a:ext cx="704" cy="64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13"/>
            <p:cNvSpPr>
              <a:spLocks noChangeShapeType="1"/>
            </p:cNvSpPr>
            <p:nvPr/>
          </p:nvSpPr>
          <p:spPr bwMode="auto">
            <a:xfrm flipH="1" flipV="1">
              <a:off x="755" y="480"/>
              <a:ext cx="405" cy="5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Line 14"/>
            <p:cNvSpPr>
              <a:spLocks noChangeShapeType="1"/>
            </p:cNvSpPr>
            <p:nvPr/>
          </p:nvSpPr>
          <p:spPr bwMode="auto">
            <a:xfrm flipV="1">
              <a:off x="1220" y="306"/>
              <a:ext cx="124" cy="69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15"/>
            <p:cNvSpPr>
              <a:spLocks noChangeShapeType="1"/>
            </p:cNvSpPr>
            <p:nvPr/>
          </p:nvSpPr>
          <p:spPr bwMode="auto">
            <a:xfrm flipV="1">
              <a:off x="1400" y="765"/>
              <a:ext cx="1011" cy="24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Oval 16"/>
            <p:cNvSpPr>
              <a:spLocks noChangeArrowheads="1"/>
            </p:cNvSpPr>
            <p:nvPr/>
          </p:nvSpPr>
          <p:spPr bwMode="auto">
            <a:xfrm>
              <a:off x="2406" y="565"/>
              <a:ext cx="1036" cy="44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入学时间</a:t>
              </a:r>
              <a:endParaRPr lang="zh-CN" altLang="en-US" sz="2800" b="1">
                <a:ea typeface="宋体" charset="-122"/>
              </a:endParaRPr>
            </a:p>
          </p:txBody>
        </p:sp>
        <p:sp>
          <p:nvSpPr>
            <p:cNvPr id="24" name="Line 17"/>
            <p:cNvSpPr>
              <a:spLocks noChangeShapeType="1"/>
            </p:cNvSpPr>
            <p:nvPr/>
          </p:nvSpPr>
          <p:spPr bwMode="auto">
            <a:xfrm flipV="1">
              <a:off x="1282" y="379"/>
              <a:ext cx="1459" cy="6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766" y="97"/>
              <a:ext cx="569" cy="45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籍贯</a:t>
              </a:r>
              <a:endParaRPr lang="zh-CN" altLang="en-US" sz="2800" b="1">
                <a:ea typeface="宋体" charset="-122"/>
              </a:endParaRPr>
            </a:p>
          </p:txBody>
        </p:sp>
        <p:sp>
          <p:nvSpPr>
            <p:cNvPr id="26" name="Line 19"/>
            <p:cNvSpPr>
              <a:spLocks noChangeShapeType="1"/>
            </p:cNvSpPr>
            <p:nvPr/>
          </p:nvSpPr>
          <p:spPr bwMode="auto">
            <a:xfrm flipV="1">
              <a:off x="2913" y="1184"/>
              <a:ext cx="885" cy="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AutoShape 20"/>
            <p:cNvSpPr>
              <a:spLocks noChangeArrowheads="1"/>
            </p:cNvSpPr>
            <p:nvPr/>
          </p:nvSpPr>
          <p:spPr bwMode="auto">
            <a:xfrm>
              <a:off x="2105" y="941"/>
              <a:ext cx="784" cy="475"/>
            </a:xfrm>
            <a:prstGeom prst="diamond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包含</a:t>
              </a:r>
              <a:endParaRPr lang="zh-CN" altLang="en-US" sz="2800" b="1">
                <a:ea typeface="宋体" charset="-122"/>
              </a:endParaRPr>
            </a:p>
          </p:txBody>
        </p:sp>
        <p:sp>
          <p:nvSpPr>
            <p:cNvPr id="28" name="Rectangle 21"/>
            <p:cNvSpPr>
              <a:spLocks noChangeArrowheads="1"/>
            </p:cNvSpPr>
            <p:nvPr/>
          </p:nvSpPr>
          <p:spPr bwMode="auto">
            <a:xfrm>
              <a:off x="3823" y="1060"/>
              <a:ext cx="376" cy="30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班级</a:t>
              </a:r>
              <a:endParaRPr lang="zh-CN" altLang="en-US" sz="2800" b="1">
                <a:ea typeface="宋体" charset="-122"/>
              </a:endParaRPr>
            </a:p>
          </p:txBody>
        </p:sp>
        <p:sp>
          <p:nvSpPr>
            <p:cNvPr id="29" name="Line 22"/>
            <p:cNvSpPr>
              <a:spLocks noChangeShapeType="1"/>
            </p:cNvSpPr>
            <p:nvPr/>
          </p:nvSpPr>
          <p:spPr bwMode="auto">
            <a:xfrm flipH="1" flipV="1">
              <a:off x="3818" y="610"/>
              <a:ext cx="28" cy="42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Line 23"/>
            <p:cNvSpPr>
              <a:spLocks noChangeShapeType="1"/>
            </p:cNvSpPr>
            <p:nvPr/>
          </p:nvSpPr>
          <p:spPr bwMode="auto">
            <a:xfrm flipV="1">
              <a:off x="4025" y="431"/>
              <a:ext cx="108" cy="60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Oval 24"/>
            <p:cNvSpPr>
              <a:spLocks noChangeArrowheads="1"/>
            </p:cNvSpPr>
            <p:nvPr/>
          </p:nvSpPr>
          <p:spPr bwMode="auto">
            <a:xfrm>
              <a:off x="3372" y="233"/>
              <a:ext cx="569" cy="45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班号</a:t>
              </a:r>
              <a:endParaRPr lang="zh-CN" altLang="en-US" sz="2800" b="1">
                <a:ea typeface="宋体" charset="-122"/>
              </a:endParaRPr>
            </a:p>
          </p:txBody>
        </p:sp>
        <p:sp>
          <p:nvSpPr>
            <p:cNvPr id="32" name="Oval 25"/>
            <p:cNvSpPr>
              <a:spLocks noChangeArrowheads="1"/>
            </p:cNvSpPr>
            <p:nvPr/>
          </p:nvSpPr>
          <p:spPr bwMode="auto">
            <a:xfrm>
              <a:off x="23" y="963"/>
              <a:ext cx="569" cy="45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学号</a:t>
              </a:r>
              <a:endParaRPr lang="zh-CN" altLang="en-US" sz="2800" b="1">
                <a:ea typeface="宋体" charset="-122"/>
              </a:endParaRPr>
            </a:p>
          </p:txBody>
        </p:sp>
        <p:sp>
          <p:nvSpPr>
            <p:cNvPr id="33" name="Oval 26"/>
            <p:cNvSpPr>
              <a:spLocks noChangeArrowheads="1"/>
            </p:cNvSpPr>
            <p:nvPr/>
          </p:nvSpPr>
          <p:spPr bwMode="auto">
            <a:xfrm>
              <a:off x="1091" y="25"/>
              <a:ext cx="526" cy="44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民族</a:t>
              </a:r>
              <a:endParaRPr lang="zh-CN" altLang="en-US" sz="2800" b="1">
                <a:ea typeface="宋体" charset="-122"/>
              </a:endParaRPr>
            </a:p>
          </p:txBody>
        </p:sp>
        <p:sp>
          <p:nvSpPr>
            <p:cNvPr id="34" name="Oval 27"/>
            <p:cNvSpPr>
              <a:spLocks noChangeArrowheads="1"/>
            </p:cNvSpPr>
            <p:nvPr/>
          </p:nvSpPr>
          <p:spPr bwMode="auto">
            <a:xfrm>
              <a:off x="1722" y="8"/>
              <a:ext cx="1036" cy="44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出生日期</a:t>
              </a:r>
              <a:endParaRPr lang="zh-CN" altLang="en-US" sz="2800" b="1">
                <a:ea typeface="宋体" charset="-122"/>
              </a:endParaRPr>
            </a:p>
          </p:txBody>
        </p:sp>
        <p:sp>
          <p:nvSpPr>
            <p:cNvPr id="35" name="Oval 28"/>
            <p:cNvSpPr>
              <a:spLocks noChangeArrowheads="1"/>
            </p:cNvSpPr>
            <p:nvPr/>
          </p:nvSpPr>
          <p:spPr bwMode="auto">
            <a:xfrm>
              <a:off x="3929" y="13"/>
              <a:ext cx="569" cy="45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班名</a:t>
              </a:r>
              <a:endParaRPr lang="zh-CN" altLang="en-US" sz="2800" b="1">
                <a:ea typeface="宋体" charset="-122"/>
              </a:endParaRPr>
            </a:p>
          </p:txBody>
        </p:sp>
        <p:sp>
          <p:nvSpPr>
            <p:cNvPr id="36" name="Text Box 29"/>
            <p:cNvSpPr txBox="1">
              <a:spLocks noChangeArrowheads="1"/>
            </p:cNvSpPr>
            <p:nvPr/>
          </p:nvSpPr>
          <p:spPr bwMode="auto">
            <a:xfrm>
              <a:off x="1768" y="908"/>
              <a:ext cx="195" cy="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n</a:t>
              </a:r>
              <a:endParaRPr lang="en-US" altLang="zh-CN" sz="2800" b="1">
                <a:ea typeface="宋体" charset="-122"/>
              </a:endParaRPr>
            </a:p>
          </p:txBody>
        </p:sp>
        <p:sp>
          <p:nvSpPr>
            <p:cNvPr id="37" name="Text Box 30"/>
            <p:cNvSpPr txBox="1">
              <a:spLocks noChangeArrowheads="1"/>
            </p:cNvSpPr>
            <p:nvPr/>
          </p:nvSpPr>
          <p:spPr bwMode="auto">
            <a:xfrm>
              <a:off x="3268" y="946"/>
              <a:ext cx="208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1</a:t>
              </a:r>
              <a:endParaRPr lang="en-US" altLang="zh-CN" sz="2800" b="1">
                <a:ea typeface="宋体" charset="-122"/>
              </a:endParaRPr>
            </a:p>
          </p:txBody>
        </p:sp>
        <p:sp>
          <p:nvSpPr>
            <p:cNvPr id="38" name="Line 31"/>
            <p:cNvSpPr>
              <a:spLocks noChangeShapeType="1"/>
            </p:cNvSpPr>
            <p:nvPr/>
          </p:nvSpPr>
          <p:spPr bwMode="auto">
            <a:xfrm flipV="1">
              <a:off x="4106" y="547"/>
              <a:ext cx="638" cy="49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Oval 32"/>
            <p:cNvSpPr>
              <a:spLocks noChangeArrowheads="1"/>
            </p:cNvSpPr>
            <p:nvPr/>
          </p:nvSpPr>
          <p:spPr bwMode="auto">
            <a:xfrm>
              <a:off x="4519" y="256"/>
              <a:ext cx="927" cy="45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800" b="1">
                  <a:latin typeface="Times New Roman" pitchFamily="18" charset="0"/>
                  <a:ea typeface="宋体" charset="-122"/>
                </a:rPr>
                <a:t>所属系</a:t>
              </a:r>
              <a:endParaRPr lang="zh-CN" altLang="en-US" sz="2800" b="1">
                <a:ea typeface="宋体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697359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b="0" dirty="0" smtClean="0"/>
              <a:t>任务</a:t>
            </a:r>
            <a:r>
              <a:rPr lang="en-US" sz="2400" b="0" dirty="0" smtClean="0"/>
              <a:t>3 </a:t>
            </a:r>
            <a:r>
              <a:rPr lang="zh-CN" altLang="en-US" sz="2400" b="0" dirty="0" smtClean="0"/>
              <a:t>根据</a:t>
            </a:r>
            <a:r>
              <a:rPr lang="en-US" altLang="zh-CN" sz="2400" b="0" dirty="0"/>
              <a:t>E-R</a:t>
            </a:r>
            <a:r>
              <a:rPr lang="zh-CN" altLang="en-US" sz="2400" b="0" dirty="0"/>
              <a:t>图确定学生管理信息系统的数据逻辑模型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59</a:t>
            </a:fld>
            <a:endParaRPr lang="en-US" altLang="zh-CN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 rot="5400000">
            <a:off x="3815809" y="-534827"/>
            <a:ext cx="1177178" cy="7179483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vert270" wrap="none" anchor="ctr"/>
          <a:lstStyle/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400" b="0" dirty="0">
                <a:solidFill>
                  <a:srgbClr val="132767"/>
                </a:solidFill>
                <a:latin typeface="Times New Roman" pitchFamily="18" charset="0"/>
                <a:ea typeface="黑体" pitchFamily="49" charset="-122"/>
              </a:rPr>
              <a:t>学生（学号，姓名，性别，民族，出生日期，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dirty="0">
                <a:solidFill>
                  <a:srgbClr val="132767"/>
                </a:solidFill>
                <a:latin typeface="Times New Roman" pitchFamily="18" charset="0"/>
                <a:ea typeface="黑体" pitchFamily="49" charset="-122"/>
              </a:rPr>
              <a:t>     入学时间，班号，籍贯），班号作为外键</a:t>
            </a:r>
            <a:r>
              <a:rPr lang="zh-CN" altLang="en-US" sz="2400" b="0" dirty="0" smtClean="0">
                <a:solidFill>
                  <a:srgbClr val="132767"/>
                </a:solidFill>
                <a:latin typeface="Times New Roman" pitchFamily="18" charset="0"/>
                <a:ea typeface="黑体" pitchFamily="49" charset="-122"/>
              </a:rPr>
              <a:t>。</a:t>
            </a:r>
            <a:endParaRPr lang="zh-CN" altLang="en-US" sz="2400" b="0" dirty="0">
              <a:solidFill>
                <a:srgbClr val="132767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gray">
          <a:xfrm rot="5400000">
            <a:off x="3961496" y="918014"/>
            <a:ext cx="946505" cy="7179484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vert270" wrap="none" anchor="ctr"/>
          <a:lstStyle/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400" b="0" dirty="0">
                <a:solidFill>
                  <a:srgbClr val="132767"/>
                </a:solidFill>
                <a:latin typeface="Times New Roman" pitchFamily="18" charset="0"/>
                <a:ea typeface="黑体" pitchFamily="49" charset="-122"/>
              </a:rPr>
              <a:t>班级（班号，班名，所属系）。</a:t>
            </a:r>
          </a:p>
        </p:txBody>
      </p:sp>
    </p:spTree>
    <p:extLst>
      <p:ext uri="{BB962C8B-B14F-4D97-AF65-F5344CB8AC3E}">
        <p14:creationId xmlns="" xmlns:p14="http://schemas.microsoft.com/office/powerpoint/2010/main" val="88572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技能目标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gray">
          <a:xfrm>
            <a:off x="2756596" y="2480334"/>
            <a:ext cx="2700338" cy="2880360"/>
          </a:xfrm>
          <a:prstGeom prst="ellipse">
            <a:avLst/>
          </a:prstGeom>
          <a:solidFill>
            <a:srgbClr val="FFFFFF">
              <a:alpha val="8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gray">
          <a:xfrm>
            <a:off x="3881739" y="3020401"/>
            <a:ext cx="1593950" cy="1700213"/>
          </a:xfrm>
          <a:prstGeom prst="ellipse">
            <a:avLst/>
          </a:prstGeom>
          <a:solidFill>
            <a:srgbClr val="DCDCDC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gray">
          <a:xfrm flipV="1">
            <a:off x="3133220" y="3920516"/>
            <a:ext cx="1498613" cy="28348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gray">
          <a:xfrm>
            <a:off x="3956746" y="2640354"/>
            <a:ext cx="900113" cy="96012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gray">
          <a:xfrm flipH="1">
            <a:off x="5391301" y="3358139"/>
            <a:ext cx="1164865" cy="51237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gray">
          <a:xfrm>
            <a:off x="4509943" y="3430453"/>
            <a:ext cx="881361" cy="940118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" name="Group 11"/>
          <p:cNvGrpSpPr>
            <a:grpSpLocks/>
          </p:cNvGrpSpPr>
          <p:nvPr/>
        </p:nvGrpSpPr>
        <p:grpSpPr bwMode="auto">
          <a:xfrm>
            <a:off x="3150399" y="1720242"/>
            <a:ext cx="1128266" cy="1443514"/>
            <a:chOff x="2064" y="1008"/>
            <a:chExt cx="722" cy="866"/>
          </a:xfrm>
        </p:grpSpPr>
        <p:sp>
          <p:nvSpPr>
            <p:cNvPr id="16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7" name="Group 13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0" name="Picture 1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31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2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33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34" name="Group 18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40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5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6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8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20" name="Group 29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6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Group 3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2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" name="Rectangle 39"/>
            <p:cNvSpPr>
              <a:spLocks noChangeArrowheads="1"/>
            </p:cNvSpPr>
            <p:nvPr/>
          </p:nvSpPr>
          <p:spPr bwMode="gray">
            <a:xfrm>
              <a:off x="2335" y="1272"/>
              <a:ext cx="191" cy="2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44" name="Group 40"/>
          <p:cNvGrpSpPr>
            <a:grpSpLocks/>
          </p:cNvGrpSpPr>
          <p:nvPr/>
        </p:nvGrpSpPr>
        <p:grpSpPr bwMode="auto">
          <a:xfrm>
            <a:off x="2128359" y="3648203"/>
            <a:ext cx="1128266" cy="1443514"/>
            <a:chOff x="2064" y="1008"/>
            <a:chExt cx="722" cy="866"/>
          </a:xfrm>
        </p:grpSpPr>
        <p:sp>
          <p:nvSpPr>
            <p:cNvPr id="45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6" name="Group 42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59" name="Picture 4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60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61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62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63" name="Group 47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69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4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65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7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49" name="Group 58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55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" name="Group 63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51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8" name="Rectangle 68"/>
            <p:cNvSpPr>
              <a:spLocks noChangeArrowheads="1"/>
            </p:cNvSpPr>
            <p:nvPr/>
          </p:nvSpPr>
          <p:spPr bwMode="gray">
            <a:xfrm>
              <a:off x="2343" y="1307"/>
              <a:ext cx="191" cy="2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60" name="Group 156"/>
          <p:cNvGrpSpPr>
            <a:grpSpLocks/>
          </p:cNvGrpSpPr>
          <p:nvPr/>
        </p:nvGrpSpPr>
        <p:grpSpPr bwMode="auto">
          <a:xfrm rot="4976862" flipH="1">
            <a:off x="4672255" y="3635064"/>
            <a:ext cx="706755" cy="637580"/>
            <a:chOff x="1944" y="1111"/>
            <a:chExt cx="204" cy="196"/>
          </a:xfrm>
        </p:grpSpPr>
        <p:pic>
          <p:nvPicPr>
            <p:cNvPr id="161" name="Picture 157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</p:spPr>
        </p:pic>
        <p:sp>
          <p:nvSpPr>
            <p:cNvPr id="162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3" name="Group 159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166" name="Group 160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72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7" name="Group 165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68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4" name="Arc 170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65" name="Picture 171" descr="light_shadow1"/>
            <p:cNvPicPr>
              <a:picLocks noChangeAspect="1" noChangeArrowheads="1"/>
            </p:cNvPicPr>
            <p:nvPr/>
          </p:nvPicPr>
          <p:blipFill>
            <a:blip r:embed="rId5" cstate="print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</p:spPr>
        </p:pic>
      </p:grpSp>
      <p:sp>
        <p:nvSpPr>
          <p:cNvPr id="178" name="AutoShape 174"/>
          <p:cNvSpPr>
            <a:spLocks/>
          </p:cNvSpPr>
          <p:nvPr/>
        </p:nvSpPr>
        <p:spPr bwMode="auto">
          <a:xfrm>
            <a:off x="562545" y="1796918"/>
            <a:ext cx="2281565" cy="456724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4843"/>
              <a:gd name="adj5" fmla="val 98542"/>
              <a:gd name="adj6" fmla="val 125000"/>
            </a:avLst>
          </a:prstGeom>
          <a:noFill/>
          <a:ln w="9525">
            <a:solidFill>
              <a:schemeClr val="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eaLnBrk="1" hangingPunct="1"/>
            <a:r>
              <a:rPr lang="en-US" altLang="zh-CN" sz="2000" dirty="0" smtClean="0">
                <a:solidFill>
                  <a:srgbClr val="000000"/>
                </a:solidFill>
                <a:ea typeface="宋体" pitchFamily="2" charset="-122"/>
              </a:rPr>
              <a:t>1. </a:t>
            </a:r>
            <a:r>
              <a:rPr lang="zh-CN" altLang="en-US" sz="2000" b="0" dirty="0" smtClean="0">
                <a:latin typeface="黑体" pitchFamily="49" charset="-122"/>
                <a:ea typeface="黑体" pitchFamily="49" charset="-122"/>
              </a:rPr>
              <a:t>了解</a:t>
            </a:r>
            <a:r>
              <a:rPr lang="zh-CN" altLang="en-US" sz="2000" b="0" dirty="0">
                <a:latin typeface="黑体" pitchFamily="49" charset="-122"/>
                <a:ea typeface="黑体" pitchFamily="49" charset="-122"/>
              </a:rPr>
              <a:t>数据在计算机中的组织方式</a:t>
            </a:r>
          </a:p>
        </p:txBody>
      </p:sp>
      <p:sp>
        <p:nvSpPr>
          <p:cNvPr id="179" name="AutoShape 175"/>
          <p:cNvSpPr>
            <a:spLocks/>
          </p:cNvSpPr>
          <p:nvPr/>
        </p:nvSpPr>
        <p:spPr bwMode="auto">
          <a:xfrm>
            <a:off x="542685" y="4690528"/>
            <a:ext cx="1942431" cy="840104"/>
          </a:xfrm>
          <a:prstGeom prst="accentCallout2">
            <a:avLst>
              <a:gd name="adj1" fmla="val 26278"/>
              <a:gd name="adj2" fmla="val 98532"/>
              <a:gd name="adj3" fmla="val 26278"/>
              <a:gd name="adj4" fmla="val 118926"/>
              <a:gd name="adj5" fmla="val -16720"/>
              <a:gd name="adj6" fmla="val 129563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eaLnBrk="1" hangingPunct="1"/>
            <a:r>
              <a:rPr lang="en-US" altLang="zh-CN" sz="2000" dirty="0" smtClean="0">
                <a:solidFill>
                  <a:srgbClr val="000000"/>
                </a:solidFill>
                <a:ea typeface="宋体" pitchFamily="2" charset="-122"/>
              </a:rPr>
              <a:t>2.</a:t>
            </a:r>
            <a:r>
              <a:rPr lang="zh-CN" altLang="en-US" sz="2000" b="0" dirty="0">
                <a:latin typeface="黑体" pitchFamily="49" charset="-122"/>
                <a:ea typeface="黑体" pitchFamily="49" charset="-122"/>
              </a:rPr>
              <a:t>掌握关系型数据库的基本概念</a:t>
            </a:r>
          </a:p>
        </p:txBody>
      </p:sp>
      <p:grpSp>
        <p:nvGrpSpPr>
          <p:cNvPr id="181" name="Group 69"/>
          <p:cNvGrpSpPr>
            <a:grpSpLocks/>
          </p:cNvGrpSpPr>
          <p:nvPr/>
        </p:nvGrpSpPr>
        <p:grpSpPr bwMode="auto">
          <a:xfrm>
            <a:off x="6464317" y="2582429"/>
            <a:ext cx="1128266" cy="1443514"/>
            <a:chOff x="2064" y="1008"/>
            <a:chExt cx="722" cy="866"/>
          </a:xfrm>
        </p:grpSpPr>
        <p:sp>
          <p:nvSpPr>
            <p:cNvPr id="182" name="Oval 70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83" name="Group 71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196" name="Picture 72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197" name="Oval 73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98" name="Picture 74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199" name="Group 75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200" name="Group 76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206" name="AutoShape 7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" name="AutoShape 7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" name="AutoShape 7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" name="AutoShape 8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1" name="Group 81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202" name="AutoShape 8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" name="AutoShape 8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4" name="AutoShape 8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" name="AutoShape 8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84" name="Group 86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186" name="Group 87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92" name="AutoShape 8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AutoShape 8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AutoShape 9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AutoShape 9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7" name="Group 92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88" name="AutoShape 9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AutoShape 9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AutoShape 9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AutoShape 9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85" name="Rectangle 97"/>
            <p:cNvSpPr>
              <a:spLocks noChangeArrowheads="1"/>
            </p:cNvSpPr>
            <p:nvPr/>
          </p:nvSpPr>
          <p:spPr bwMode="gray">
            <a:xfrm>
              <a:off x="2325" y="1301"/>
              <a:ext cx="191" cy="2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3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sp>
        <p:nvSpPr>
          <p:cNvPr id="210" name="AutoShape 176"/>
          <p:cNvSpPr>
            <a:spLocks/>
          </p:cNvSpPr>
          <p:nvPr/>
        </p:nvSpPr>
        <p:spPr bwMode="auto">
          <a:xfrm>
            <a:off x="5852107" y="4292053"/>
            <a:ext cx="1763480" cy="411718"/>
          </a:xfrm>
          <a:prstGeom prst="accentCallout2">
            <a:avLst>
              <a:gd name="adj1" fmla="val -8575"/>
              <a:gd name="adj2" fmla="val 122310"/>
              <a:gd name="adj3" fmla="val -142321"/>
              <a:gd name="adj4" fmla="val 120809"/>
              <a:gd name="adj5" fmla="val -223793"/>
              <a:gd name="adj6" fmla="val 86176"/>
            </a:avLst>
          </a:prstGeom>
          <a:noFill/>
          <a:ln w="9525">
            <a:solidFill>
              <a:schemeClr val="accent1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eaLnBrk="1" hangingPunct="1"/>
            <a:r>
              <a:rPr lang="en-US" altLang="zh-CN" sz="2000" dirty="0" smtClean="0">
                <a:solidFill>
                  <a:srgbClr val="000000"/>
                </a:solidFill>
                <a:ea typeface="宋体" pitchFamily="2" charset="-122"/>
              </a:rPr>
              <a:t>3.</a:t>
            </a:r>
            <a:r>
              <a:rPr lang="zh-CN" altLang="en-US" sz="2000" b="0" dirty="0">
                <a:latin typeface="黑体" pitchFamily="49" charset="-122"/>
                <a:ea typeface="黑体" pitchFamily="49" charset="-122"/>
              </a:rPr>
              <a:t>了解</a:t>
            </a:r>
            <a:r>
              <a:rPr lang="en-US" altLang="zh-CN" sz="2000" b="0" dirty="0">
                <a:latin typeface="黑体" pitchFamily="49" charset="-122"/>
                <a:ea typeface="黑体" pitchFamily="49" charset="-122"/>
              </a:rPr>
              <a:t>SQL</a:t>
            </a:r>
            <a:r>
              <a:rPr lang="zh-CN" altLang="en-US" sz="2000" b="0" dirty="0">
                <a:latin typeface="黑体" pitchFamily="49" charset="-122"/>
                <a:ea typeface="黑体" pitchFamily="49" charset="-122"/>
              </a:rPr>
              <a:t>语言的作用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b="0" dirty="0" smtClean="0"/>
              <a:t>任务</a:t>
            </a:r>
            <a:r>
              <a:rPr lang="en-US" sz="2400" b="0" dirty="0" smtClean="0"/>
              <a:t>3 </a:t>
            </a:r>
            <a:r>
              <a:rPr lang="zh-CN" altLang="en-US" sz="2400" b="0" dirty="0" smtClean="0"/>
              <a:t>根据</a:t>
            </a:r>
            <a:r>
              <a:rPr lang="en-US" altLang="zh-CN" sz="2400" b="0" dirty="0"/>
              <a:t>E-R</a:t>
            </a:r>
            <a:r>
              <a:rPr lang="zh-CN" altLang="en-US" sz="2400" b="0" dirty="0"/>
              <a:t>图确定学生管理信息系统的数据逻辑模型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60</a:t>
            </a:fld>
            <a:endParaRPr lang="en-US" altLang="zh-CN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 rot="5400000">
            <a:off x="3836887" y="-1190434"/>
            <a:ext cx="1459333" cy="7563121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gray">
          <a:xfrm rot="5400000">
            <a:off x="2965836" y="1202138"/>
            <a:ext cx="3159594" cy="7820118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828032" y="1927621"/>
            <a:ext cx="7575947" cy="1327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9263" indent="-449263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chemeClr val="tx2"/>
              </a:buClr>
              <a:buFont typeface="Wingdings" pitchFamily="2" charset="2"/>
              <a:buChar char="¯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4738" indent="-446088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chemeClr val="accent1"/>
              </a:buClr>
              <a:buFont typeface="Wingdings" pitchFamily="2" charset="2"/>
              <a:buChar char="µ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611313" indent="-357188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chemeClr val="tx1"/>
              </a:buClr>
              <a:buFont typeface="Wingdings" pitchFamily="2" charset="2"/>
              <a:buChar char="ü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20193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2427288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5pPr>
            <a:lvl6pPr marL="2884488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har char="»"/>
              <a:defRPr sz="2000" b="1">
                <a:latin typeface="+mn-lt"/>
                <a:ea typeface="+mn-ea"/>
              </a:defRPr>
            </a:lvl6pPr>
            <a:lvl7pPr marL="3341688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har char="»"/>
              <a:defRPr sz="2000" b="1">
                <a:latin typeface="+mn-lt"/>
                <a:ea typeface="+mn-ea"/>
              </a:defRPr>
            </a:lvl7pPr>
            <a:lvl8pPr marL="3798888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har char="»"/>
              <a:defRPr sz="2000" b="1">
                <a:latin typeface="+mn-lt"/>
                <a:ea typeface="+mn-ea"/>
              </a:defRPr>
            </a:lvl8pPr>
            <a:lvl9pPr marL="4256088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har char="»"/>
              <a:defRPr sz="2000" b="1"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若实体间关系是</a:t>
            </a:r>
            <a:r>
              <a:rPr lang="en-US" altLang="zh-CN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m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</a:t>
            </a:r>
            <a:r>
              <a:rPr lang="zh-CN" altLang="en-US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，则将关系也转换成关系模式，其属性为两端实体的键加上关系的属性，而键为两端实体键的组合。如图所示。</a:t>
            </a:r>
          </a:p>
        </p:txBody>
      </p:sp>
      <p:grpSp>
        <p:nvGrpSpPr>
          <p:cNvPr id="9" name="Group 4"/>
          <p:cNvGrpSpPr>
            <a:grpSpLocks/>
          </p:cNvGrpSpPr>
          <p:nvPr/>
        </p:nvGrpSpPr>
        <p:grpSpPr bwMode="auto">
          <a:xfrm>
            <a:off x="600077" y="3483969"/>
            <a:ext cx="7803904" cy="3326372"/>
            <a:chOff x="0" y="0"/>
            <a:chExt cx="5727" cy="1404"/>
          </a:xfrm>
        </p:grpSpPr>
        <p:sp>
          <p:nvSpPr>
            <p:cNvPr id="10" name="AutoShape 5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5632" cy="1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1118" y="77"/>
              <a:ext cx="376" cy="32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课程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13" name="Oval 7"/>
            <p:cNvSpPr>
              <a:spLocks noChangeArrowheads="1"/>
            </p:cNvSpPr>
            <p:nvPr/>
          </p:nvSpPr>
          <p:spPr bwMode="auto">
            <a:xfrm>
              <a:off x="8" y="172"/>
              <a:ext cx="526" cy="46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课号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201" y="646"/>
              <a:ext cx="526" cy="47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课名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15" name="Oval 9"/>
            <p:cNvSpPr>
              <a:spLocks noChangeArrowheads="1"/>
            </p:cNvSpPr>
            <p:nvPr/>
          </p:nvSpPr>
          <p:spPr bwMode="auto">
            <a:xfrm>
              <a:off x="1262" y="861"/>
              <a:ext cx="526" cy="45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学分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16" name="Line 10"/>
            <p:cNvSpPr>
              <a:spLocks noChangeShapeType="1"/>
            </p:cNvSpPr>
            <p:nvPr/>
          </p:nvSpPr>
          <p:spPr bwMode="auto">
            <a:xfrm flipH="1">
              <a:off x="507" y="273"/>
              <a:ext cx="555" cy="7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11"/>
            <p:cNvSpPr>
              <a:spLocks noChangeShapeType="1"/>
            </p:cNvSpPr>
            <p:nvPr/>
          </p:nvSpPr>
          <p:spPr bwMode="auto">
            <a:xfrm flipH="1">
              <a:off x="627" y="366"/>
              <a:ext cx="458" cy="31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Line 12"/>
            <p:cNvSpPr>
              <a:spLocks noChangeShapeType="1"/>
            </p:cNvSpPr>
            <p:nvPr/>
          </p:nvSpPr>
          <p:spPr bwMode="auto">
            <a:xfrm>
              <a:off x="1301" y="425"/>
              <a:ext cx="194" cy="4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13"/>
            <p:cNvSpPr>
              <a:spLocks noChangeShapeType="1"/>
            </p:cNvSpPr>
            <p:nvPr/>
          </p:nvSpPr>
          <p:spPr bwMode="auto">
            <a:xfrm>
              <a:off x="1520" y="266"/>
              <a:ext cx="725" cy="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14"/>
            <p:cNvSpPr>
              <a:spLocks noChangeShapeType="1"/>
            </p:cNvSpPr>
            <p:nvPr/>
          </p:nvSpPr>
          <p:spPr bwMode="auto">
            <a:xfrm flipH="1">
              <a:off x="965" y="387"/>
              <a:ext cx="153" cy="50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Oval 15"/>
            <p:cNvSpPr>
              <a:spLocks noChangeArrowheads="1"/>
            </p:cNvSpPr>
            <p:nvPr/>
          </p:nvSpPr>
          <p:spPr bwMode="auto">
            <a:xfrm>
              <a:off x="712" y="892"/>
              <a:ext cx="525" cy="47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学时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22" name="AutoShape 16"/>
            <p:cNvSpPr>
              <a:spLocks noChangeArrowheads="1"/>
            </p:cNvSpPr>
            <p:nvPr/>
          </p:nvSpPr>
          <p:spPr bwMode="auto">
            <a:xfrm>
              <a:off x="2259" y="17"/>
              <a:ext cx="774" cy="525"/>
            </a:xfrm>
            <a:prstGeom prst="diamond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讲授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23" name="Line 17"/>
            <p:cNvSpPr>
              <a:spLocks noChangeShapeType="1"/>
            </p:cNvSpPr>
            <p:nvPr/>
          </p:nvSpPr>
          <p:spPr bwMode="auto">
            <a:xfrm flipV="1">
              <a:off x="2457" y="550"/>
              <a:ext cx="185" cy="2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Oval 18"/>
            <p:cNvSpPr>
              <a:spLocks noChangeArrowheads="1"/>
            </p:cNvSpPr>
            <p:nvPr/>
          </p:nvSpPr>
          <p:spPr bwMode="auto">
            <a:xfrm>
              <a:off x="2203" y="742"/>
              <a:ext cx="527" cy="45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学期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25" name="Line 19"/>
            <p:cNvSpPr>
              <a:spLocks noChangeShapeType="1"/>
            </p:cNvSpPr>
            <p:nvPr/>
          </p:nvSpPr>
          <p:spPr bwMode="auto">
            <a:xfrm>
              <a:off x="3024" y="292"/>
              <a:ext cx="885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>
              <a:off x="3920" y="153"/>
              <a:ext cx="376" cy="29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教师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27" name="Oval 21"/>
            <p:cNvSpPr>
              <a:spLocks noChangeArrowheads="1"/>
            </p:cNvSpPr>
            <p:nvPr/>
          </p:nvSpPr>
          <p:spPr bwMode="auto">
            <a:xfrm>
              <a:off x="4296" y="753"/>
              <a:ext cx="782" cy="41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教师名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28" name="Oval 22"/>
            <p:cNvSpPr>
              <a:spLocks noChangeArrowheads="1"/>
            </p:cNvSpPr>
            <p:nvPr/>
          </p:nvSpPr>
          <p:spPr bwMode="auto">
            <a:xfrm>
              <a:off x="3353" y="756"/>
              <a:ext cx="818" cy="41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教师号</a:t>
              </a:r>
              <a:endParaRPr lang="zh-CN" altLang="en-US" sz="2400" b="1">
                <a:ea typeface="宋体" charset="-122"/>
              </a:endParaRPr>
            </a:p>
          </p:txBody>
        </p:sp>
        <p:sp>
          <p:nvSpPr>
            <p:cNvPr id="29" name="Text Box 23"/>
            <p:cNvSpPr txBox="1">
              <a:spLocks noChangeArrowheads="1"/>
            </p:cNvSpPr>
            <p:nvPr/>
          </p:nvSpPr>
          <p:spPr bwMode="auto">
            <a:xfrm>
              <a:off x="1769" y="11"/>
              <a:ext cx="208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m</a:t>
              </a:r>
              <a:endParaRPr lang="en-US" altLang="zh-CN" sz="2800" b="1">
                <a:ea typeface="宋体" charset="-122"/>
              </a:endParaRPr>
            </a:p>
          </p:txBody>
        </p:sp>
        <p:sp>
          <p:nvSpPr>
            <p:cNvPr id="30" name="Text Box 24"/>
            <p:cNvSpPr txBox="1">
              <a:spLocks noChangeArrowheads="1"/>
            </p:cNvSpPr>
            <p:nvPr/>
          </p:nvSpPr>
          <p:spPr bwMode="auto">
            <a:xfrm>
              <a:off x="3432" y="58"/>
              <a:ext cx="148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n</a:t>
              </a:r>
              <a:endParaRPr lang="en-US" altLang="zh-CN" sz="2800" b="1">
                <a:ea typeface="宋体" charset="-122"/>
              </a:endParaRPr>
            </a:p>
          </p:txBody>
        </p:sp>
        <p:sp>
          <p:nvSpPr>
            <p:cNvPr id="31" name="Line 25"/>
            <p:cNvSpPr>
              <a:spLocks noChangeShapeType="1"/>
            </p:cNvSpPr>
            <p:nvPr/>
          </p:nvSpPr>
          <p:spPr bwMode="auto">
            <a:xfrm flipH="1">
              <a:off x="3795" y="440"/>
              <a:ext cx="271" cy="30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Line 26"/>
            <p:cNvSpPr>
              <a:spLocks noChangeShapeType="1"/>
            </p:cNvSpPr>
            <p:nvPr/>
          </p:nvSpPr>
          <p:spPr bwMode="auto">
            <a:xfrm>
              <a:off x="4158" y="463"/>
              <a:ext cx="270" cy="32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Line 27"/>
            <p:cNvSpPr>
              <a:spLocks noChangeShapeType="1"/>
            </p:cNvSpPr>
            <p:nvPr/>
          </p:nvSpPr>
          <p:spPr bwMode="auto">
            <a:xfrm>
              <a:off x="4296" y="350"/>
              <a:ext cx="712" cy="9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Oval 28"/>
            <p:cNvSpPr>
              <a:spLocks noChangeArrowheads="1"/>
            </p:cNvSpPr>
            <p:nvPr/>
          </p:nvSpPr>
          <p:spPr bwMode="auto">
            <a:xfrm>
              <a:off x="4841" y="327"/>
              <a:ext cx="886" cy="45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 sz="2400" b="1" dirty="0">
                  <a:latin typeface="Times New Roman" pitchFamily="18" charset="0"/>
                  <a:ea typeface="宋体" charset="-122"/>
                </a:rPr>
                <a:t>所属系</a:t>
              </a:r>
              <a:endParaRPr lang="zh-CN" altLang="en-US" sz="2400" b="1" dirty="0">
                <a:ea typeface="宋体" charset="-122"/>
              </a:endParaRPr>
            </a:p>
          </p:txBody>
        </p:sp>
        <p:sp>
          <p:nvSpPr>
            <p:cNvPr id="35" name="Line 29"/>
            <p:cNvSpPr>
              <a:spLocks noChangeShapeType="1"/>
            </p:cNvSpPr>
            <p:nvPr/>
          </p:nvSpPr>
          <p:spPr bwMode="auto">
            <a:xfrm flipH="1" flipV="1">
              <a:off x="2758" y="469"/>
              <a:ext cx="275" cy="2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Oval 30"/>
            <p:cNvSpPr>
              <a:spLocks noChangeArrowheads="1"/>
            </p:cNvSpPr>
            <p:nvPr/>
          </p:nvSpPr>
          <p:spPr bwMode="auto">
            <a:xfrm>
              <a:off x="2758" y="753"/>
              <a:ext cx="526" cy="45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2400" b="1">
                  <a:latin typeface="Times New Roman" pitchFamily="18" charset="0"/>
                  <a:ea typeface="宋体" charset="-122"/>
                </a:rPr>
                <a:t>班级</a:t>
              </a:r>
              <a:endParaRPr lang="zh-CN" altLang="en-US" sz="2400" b="1">
                <a:ea typeface="宋体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04134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b="0" dirty="0" smtClean="0"/>
              <a:t>任务</a:t>
            </a:r>
            <a:r>
              <a:rPr lang="en-US" sz="2400" b="0" dirty="0" smtClean="0"/>
              <a:t>3 </a:t>
            </a:r>
            <a:r>
              <a:rPr lang="zh-CN" altLang="en-US" sz="2400" b="0" dirty="0" smtClean="0"/>
              <a:t>根据</a:t>
            </a:r>
            <a:r>
              <a:rPr lang="en-US" altLang="zh-CN" sz="2400" b="0" dirty="0"/>
              <a:t>E-R</a:t>
            </a:r>
            <a:r>
              <a:rPr lang="zh-CN" altLang="en-US" sz="2400" b="0" dirty="0"/>
              <a:t>图确定学生管理信息系统的数据逻辑模型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61</a:t>
            </a:fld>
            <a:endParaRPr lang="en-US" altLang="zh-CN"/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gray">
          <a:xfrm rot="5400000">
            <a:off x="3045752" y="235231"/>
            <a:ext cx="3159594" cy="7621784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vert270" wrap="none" anchor="ctr"/>
          <a:lstStyle/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400" b="0" dirty="0">
                <a:solidFill>
                  <a:srgbClr val="132767"/>
                </a:solidFill>
                <a:latin typeface="Times New Roman" pitchFamily="18" charset="0"/>
                <a:ea typeface="黑体" pitchFamily="49" charset="-122"/>
              </a:rPr>
              <a:t>课程（课号，课名，学时，学分）。</a:t>
            </a:r>
          </a:p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400" b="0" dirty="0">
                <a:solidFill>
                  <a:srgbClr val="132767"/>
                </a:solidFill>
                <a:latin typeface="Times New Roman" pitchFamily="18" charset="0"/>
                <a:ea typeface="黑体" pitchFamily="49" charset="-122"/>
              </a:rPr>
              <a:t>教师（教师号，教师名，所属系）。</a:t>
            </a:r>
          </a:p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400" b="0" dirty="0">
                <a:solidFill>
                  <a:srgbClr val="132767"/>
                </a:solidFill>
                <a:latin typeface="Times New Roman" pitchFamily="18" charset="0"/>
                <a:ea typeface="黑体" pitchFamily="49" charset="-122"/>
              </a:rPr>
              <a:t>教师讲授课程（教师号，课号，学期，班级），教</a:t>
            </a:r>
          </a:p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dirty="0">
                <a:solidFill>
                  <a:srgbClr val="132767"/>
                </a:solidFill>
                <a:latin typeface="Times New Roman" pitchFamily="18" charset="0"/>
                <a:ea typeface="黑体" pitchFamily="49" charset="-122"/>
              </a:rPr>
              <a:t>      师号和课号都作为外键。</a:t>
            </a:r>
          </a:p>
        </p:txBody>
      </p:sp>
    </p:spTree>
    <p:extLst>
      <p:ext uri="{BB962C8B-B14F-4D97-AF65-F5344CB8AC3E}">
        <p14:creationId xmlns="" xmlns:p14="http://schemas.microsoft.com/office/powerpoint/2010/main" val="114743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3  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62</a:t>
            </a:fld>
            <a:endParaRPr lang="en-US" altLang="zh-CN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 rot="5400000">
            <a:off x="4167570" y="-1668856"/>
            <a:ext cx="1050137" cy="7838262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gray">
          <a:xfrm>
            <a:off x="2325289" y="2046677"/>
            <a:ext cx="6220298" cy="3877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将学生管理信息系统的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E-R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图转换成关系模式。</a:t>
            </a:r>
          </a:p>
        </p:txBody>
      </p:sp>
      <p:pic>
        <p:nvPicPr>
          <p:cNvPr id="8" name="Picture 9" descr="RY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305" y="1725204"/>
            <a:ext cx="984504" cy="1050138"/>
          </a:xfrm>
          <a:prstGeom prst="rect">
            <a:avLst/>
          </a:prstGeom>
          <a:noFill/>
        </p:spPr>
      </p:pic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1000126" y="2175262"/>
            <a:ext cx="876459" cy="2862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dirty="0" smtClean="0">
                <a:solidFill>
                  <a:srgbClr val="D13F11"/>
                </a:solidFill>
              </a:rPr>
              <a:t>步骤</a:t>
            </a:r>
            <a:r>
              <a:rPr lang="en-US" altLang="zh-CN" dirty="0" smtClean="0">
                <a:solidFill>
                  <a:srgbClr val="D13F11"/>
                </a:solidFill>
              </a:rPr>
              <a:t>2</a:t>
            </a:r>
            <a:endParaRPr lang="en-US" altLang="zh-CN" b="1" dirty="0">
              <a:solidFill>
                <a:srgbClr val="D13F11"/>
              </a:solidFill>
              <a:ea typeface="宋体" pitchFamily="2" charset="-122"/>
            </a:endParaRPr>
          </a:p>
        </p:txBody>
      </p:sp>
      <p:pic>
        <p:nvPicPr>
          <p:cNvPr id="10" name="Picture 17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935358" y="2090072"/>
            <a:ext cx="422003" cy="348457"/>
          </a:xfrm>
          <a:prstGeom prst="rect">
            <a:avLst/>
          </a:prstGeom>
          <a:noFill/>
        </p:spPr>
      </p:pic>
      <p:sp>
        <p:nvSpPr>
          <p:cNvPr id="11" name="AutoShape 7"/>
          <p:cNvSpPr>
            <a:spLocks noChangeArrowheads="1"/>
          </p:cNvSpPr>
          <p:nvPr/>
        </p:nvSpPr>
        <p:spPr bwMode="gray">
          <a:xfrm rot="5400000">
            <a:off x="2857515" y="945291"/>
            <a:ext cx="3604064" cy="7772077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776528" y="3209163"/>
            <a:ext cx="8121794" cy="32316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根据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E-R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图转换关系模式的规则，学生管理信息系统</a:t>
            </a: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E-R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图转换后的结果如下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:</a:t>
            </a: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endParaRPr lang="en-US" altLang="zh-CN" sz="2400" b="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400" b="0" kern="0" dirty="0">
                <a:solidFill>
                  <a:srgbClr val="010207"/>
                </a:solidFill>
                <a:latin typeface="Times New Roman"/>
                <a:ea typeface="宋体"/>
              </a:rPr>
              <a:t>        ★</a:t>
            </a:r>
            <a:r>
              <a:rPr lang="zh-CN" altLang="en-US" sz="2400" b="0" kern="0" dirty="0">
                <a:solidFill>
                  <a:srgbClr val="010207"/>
                </a:solidFill>
                <a:latin typeface="黑体" pitchFamily="49" charset="-122"/>
                <a:ea typeface="黑体" pitchFamily="49" charset="-122"/>
              </a:rPr>
              <a:t>学生（学号，姓名，性别，民族，出生日期，入学</a:t>
            </a:r>
          </a:p>
          <a:p>
            <a:pPr marL="1074738" lvl="1" indent="-446088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zh-CN" altLang="en-US" sz="2400" b="0" kern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时间，班号，籍贯），班号作为外键。</a:t>
            </a:r>
          </a:p>
          <a:p>
            <a:pPr marL="1074738" lvl="1" indent="-446088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endParaRPr lang="zh-CN" altLang="en-US" sz="2400" b="0" kern="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1074738" lvl="1" indent="-446088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zh-CN" altLang="en-US" sz="2400" b="0" kern="0" dirty="0">
                <a:solidFill>
                  <a:srgbClr val="000000"/>
                </a:solidFill>
                <a:latin typeface="Times New Roman"/>
                <a:ea typeface="黑体" pitchFamily="49" charset="-122"/>
              </a:rPr>
              <a:t>★</a:t>
            </a:r>
            <a:r>
              <a:rPr lang="zh-CN" altLang="en-US" sz="2400" b="0" kern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班级（班号，班名，所属系，教师号），教师号作</a:t>
            </a:r>
          </a:p>
          <a:p>
            <a:pPr marL="1074738" lvl="1" indent="-446088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zh-CN" altLang="en-US" sz="2400" b="0" kern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为外键。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3  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63</a:t>
            </a:fld>
            <a:endParaRPr lang="en-US" altLang="zh-CN"/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gray">
          <a:xfrm rot="5400000">
            <a:off x="2567821" y="46855"/>
            <a:ext cx="4007246" cy="7938886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vert270" wrap="none" anchor="ctr"/>
          <a:lstStyle/>
          <a:p>
            <a:pPr marL="1074738" lvl="1" indent="-446088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en-US" altLang="zh-CN" sz="2400" b="0" kern="0" dirty="0">
                <a:solidFill>
                  <a:srgbClr val="000000"/>
                </a:solidFill>
                <a:latin typeface="Times New Roman"/>
                <a:ea typeface="黑体" pitchFamily="49" charset="-122"/>
              </a:rPr>
              <a:t>★</a:t>
            </a:r>
            <a:r>
              <a:rPr lang="zh-CN" altLang="en-US" sz="2400" b="0" kern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课程（课号，课名，学时，学分）。</a:t>
            </a:r>
          </a:p>
          <a:p>
            <a:pPr marL="1074738" lvl="1" indent="-446088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endParaRPr lang="zh-CN" altLang="en-US" sz="2400" b="0" kern="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1074738" lvl="1" indent="-446088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zh-CN" altLang="en-US" sz="2400" b="0" kern="0" dirty="0">
                <a:solidFill>
                  <a:srgbClr val="000000"/>
                </a:solidFill>
                <a:latin typeface="Times New Roman"/>
                <a:ea typeface="黑体" pitchFamily="49" charset="-122"/>
              </a:rPr>
              <a:t>★</a:t>
            </a:r>
            <a:r>
              <a:rPr lang="zh-CN" altLang="en-US" sz="2400" b="0" kern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教师（教师号，教师名，所属系）。</a:t>
            </a:r>
          </a:p>
          <a:p>
            <a:pPr marL="1074738" lvl="1" indent="-446088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endParaRPr lang="zh-CN" altLang="en-US" sz="2400" b="0" kern="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1074738" lvl="1" indent="-446088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zh-CN" altLang="en-US" sz="2400" b="0" kern="0" dirty="0">
                <a:solidFill>
                  <a:srgbClr val="000000"/>
                </a:solidFill>
                <a:latin typeface="Times New Roman"/>
                <a:ea typeface="黑体" pitchFamily="49" charset="-122"/>
              </a:rPr>
              <a:t>★</a:t>
            </a:r>
            <a:r>
              <a:rPr lang="zh-CN" altLang="en-US" sz="2400" b="0" kern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教师讲授课程（教师号，课号，学期，班级），教</a:t>
            </a:r>
          </a:p>
          <a:p>
            <a:pPr marL="1074738" lvl="1" indent="-446088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zh-CN" altLang="en-US" sz="2400" b="0" kern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师号和课号都作为外键。</a:t>
            </a:r>
          </a:p>
          <a:p>
            <a:pPr marL="1074738" lvl="1" indent="-446088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endParaRPr lang="zh-CN" altLang="en-US" sz="2400" b="0" kern="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1074738" lvl="1" indent="-446088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zh-CN" altLang="en-US" sz="2400" b="0" kern="0" dirty="0">
                <a:solidFill>
                  <a:srgbClr val="000000"/>
                </a:solidFill>
                <a:latin typeface="Times New Roman"/>
                <a:ea typeface="黑体" pitchFamily="49" charset="-122"/>
              </a:rPr>
              <a:t>★</a:t>
            </a:r>
            <a:r>
              <a:rPr lang="zh-CN" altLang="en-US" sz="2400" b="0" kern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学生选修课程（学号，课号，学期，成绩），学号</a:t>
            </a:r>
          </a:p>
          <a:p>
            <a:pPr marL="1074738" lvl="1" indent="-446088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22A2E2"/>
              </a:buClr>
            </a:pPr>
            <a:r>
              <a:rPr lang="zh-CN" altLang="en-US" sz="2400" b="0" kern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和课号都作为外键</a:t>
            </a:r>
            <a:r>
              <a:rPr lang="zh-CN" altLang="en-US" sz="2400" b="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400" b="0" kern="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591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3  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64</a:t>
            </a:fld>
            <a:endParaRPr lang="en-US" altLang="zh-CN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 rot="5400000">
            <a:off x="3975495" y="-1261127"/>
            <a:ext cx="1050137" cy="7172822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gray">
          <a:xfrm>
            <a:off x="2492816" y="2121687"/>
            <a:ext cx="4852202" cy="3877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了解关系数据库的规范化设计。</a:t>
            </a:r>
          </a:p>
        </p:txBody>
      </p:sp>
      <p:pic>
        <p:nvPicPr>
          <p:cNvPr id="8" name="Picture 9" descr="RY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949" y="1800215"/>
            <a:ext cx="984504" cy="1050138"/>
          </a:xfrm>
          <a:prstGeom prst="rect">
            <a:avLst/>
          </a:prstGeom>
          <a:noFill/>
        </p:spPr>
      </p:pic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1140770" y="2250273"/>
            <a:ext cx="876459" cy="2862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dirty="0" smtClean="0">
                <a:solidFill>
                  <a:srgbClr val="D13F11"/>
                </a:solidFill>
              </a:rPr>
              <a:t>步骤</a:t>
            </a:r>
            <a:r>
              <a:rPr lang="en-US" altLang="zh-CN" dirty="0">
                <a:solidFill>
                  <a:srgbClr val="D13F11"/>
                </a:solidFill>
              </a:rPr>
              <a:t>3</a:t>
            </a:r>
            <a:endParaRPr lang="en-US" altLang="zh-CN" b="1" dirty="0">
              <a:solidFill>
                <a:srgbClr val="D13F11"/>
              </a:solidFill>
              <a:ea typeface="宋体" pitchFamily="2" charset="-122"/>
            </a:endParaRPr>
          </a:p>
        </p:txBody>
      </p:sp>
      <p:pic>
        <p:nvPicPr>
          <p:cNvPr id="10" name="Picture 17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076002" y="2165083"/>
            <a:ext cx="422003" cy="348457"/>
          </a:xfrm>
          <a:prstGeom prst="rect">
            <a:avLst/>
          </a:prstGeom>
          <a:noFill/>
        </p:spPr>
      </p:pic>
      <p:sp>
        <p:nvSpPr>
          <p:cNvPr id="11" name="AutoShape 7"/>
          <p:cNvSpPr>
            <a:spLocks noChangeArrowheads="1"/>
          </p:cNvSpPr>
          <p:nvPr/>
        </p:nvSpPr>
        <p:spPr bwMode="gray">
          <a:xfrm rot="5400000">
            <a:off x="2810562" y="958397"/>
            <a:ext cx="3380006" cy="7605603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vert270" wrap="none" anchor="ctr"/>
          <a:lstStyle/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小吴认识到，数据表中的数据冗余是一个影响系统</a:t>
            </a:r>
          </a:p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性能的大问题，所以他准备将学生管理信息系统的</a:t>
            </a:r>
          </a:p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六个数据表消除重复数据，进行数据规范化，从而</a:t>
            </a:r>
          </a:p>
          <a:p>
            <a:pPr marL="449263"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得到高效的表结构。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3  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65</a:t>
            </a:fld>
            <a:endParaRPr lang="en-US" altLang="zh-CN"/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gray">
          <a:xfrm rot="5400000">
            <a:off x="3352268" y="-872320"/>
            <a:ext cx="2721899" cy="7938886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vert270" wrap="none" anchor="ctr"/>
          <a:lstStyle/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如何对数据进行规范化呢？小吴了解到，数据的</a:t>
            </a: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规范化要求称为数据规范化范式，包括：</a:t>
            </a: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endParaRPr lang="zh-CN" altLang="en-US" sz="2400" b="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     第一范式（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1NF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）  第二范式（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2NF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     第三范式（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3NF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）  第四范式（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4NF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     第五范式（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5NF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 rot="5400000">
            <a:off x="3756782" y="1696137"/>
            <a:ext cx="1965815" cy="7938886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vert270" wrap="none" anchor="ctr"/>
          <a:lstStyle/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1NF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是关系模式的基础，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2NF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已成为历史，一般不再</a:t>
            </a: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提及，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3NF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是关系模式的重要范式，对于绝大多数的</a:t>
            </a: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实际应用来说，满足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3NF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要求的数据已足够符合关系</a:t>
            </a:r>
          </a:p>
          <a:p>
            <a:pPr marL="449263" lvl="0" indent="-449263">
              <a:lnSpc>
                <a:spcPct val="8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模型的数据规范化要求。</a:t>
            </a:r>
          </a:p>
        </p:txBody>
      </p:sp>
    </p:spTree>
    <p:extLst>
      <p:ext uri="{BB962C8B-B14F-4D97-AF65-F5344CB8AC3E}">
        <p14:creationId xmlns="" xmlns:p14="http://schemas.microsoft.com/office/powerpoint/2010/main" val="192998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3  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66</a:t>
            </a:fld>
            <a:endParaRPr lang="en-US" altLang="zh-CN"/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gray">
          <a:xfrm rot="5400000">
            <a:off x="2125495" y="1034"/>
            <a:ext cx="4990157" cy="8257356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vert270" wrap="none" anchor="ctr"/>
          <a:lstStyle/>
          <a:p>
            <a:pPr lvl="1"/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关系模式要达到</a:t>
            </a:r>
            <a:r>
              <a:rPr lang="en-US" altLang="zh-CN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3NF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，简单来说，包括下列任务：</a:t>
            </a:r>
          </a:p>
          <a:p>
            <a:pPr lvl="1"/>
            <a:endParaRPr lang="zh-CN" altLang="en-US" sz="2400" b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lvl="1"/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）删除表中重复的列以达到第一范式。</a:t>
            </a:r>
          </a:p>
          <a:p>
            <a:pPr lvl="1"/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）删除表中不完全依赖于主键的数据以获得</a:t>
            </a:r>
            <a:r>
              <a:rPr lang="zh-CN" altLang="en-US" sz="2400" b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第二范式</a:t>
            </a:r>
            <a:endParaRPr lang="zh-CN" altLang="en-US" sz="2400" b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lvl="1"/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）删除不属于该表的数据（即完全依赖于其他 </a:t>
            </a:r>
          </a:p>
          <a:p>
            <a:pPr lvl="1"/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    列或外键的数据项），使数据符合第三范式。</a:t>
            </a:r>
          </a:p>
          <a:p>
            <a:pPr lvl="1"/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）检查表的每一行是否表示有意义的信息。</a:t>
            </a:r>
          </a:p>
          <a:p>
            <a:pPr lvl="1"/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）允许表中出现一定数量的冗余数据，以减少操</a:t>
            </a:r>
          </a:p>
          <a:p>
            <a:pPr lvl="1"/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    作数据时的跨表联接，从而提高系统性能。这 </a:t>
            </a:r>
          </a:p>
          <a:p>
            <a:pPr lvl="1"/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    种增加数据冗余以提高数据库性能的过程称为</a:t>
            </a:r>
          </a:p>
          <a:p>
            <a:pPr lvl="1"/>
            <a:r>
              <a:rPr lang="zh-CN" altLang="en-US" sz="2400" b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    非规范化。</a:t>
            </a:r>
          </a:p>
        </p:txBody>
      </p:sp>
    </p:spTree>
    <p:extLst>
      <p:ext uri="{BB962C8B-B14F-4D97-AF65-F5344CB8AC3E}">
        <p14:creationId xmlns="" xmlns:p14="http://schemas.microsoft.com/office/powerpoint/2010/main" val="363335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3  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67</a:t>
            </a:fld>
            <a:endParaRPr lang="en-US" altLang="zh-CN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 rot="5400000">
            <a:off x="3900484" y="-1261129"/>
            <a:ext cx="1200158" cy="7172822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gray">
          <a:xfrm>
            <a:off x="2511459" y="1856380"/>
            <a:ext cx="5625742" cy="9787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按照关系数据库的规范化设计要求将学生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管理信息系统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的数据表规范化。</a:t>
            </a:r>
          </a:p>
        </p:txBody>
      </p:sp>
      <p:pic>
        <p:nvPicPr>
          <p:cNvPr id="8" name="Picture 9" descr="RY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949" y="1800215"/>
            <a:ext cx="984504" cy="1050138"/>
          </a:xfrm>
          <a:prstGeom prst="rect">
            <a:avLst/>
          </a:prstGeom>
          <a:noFill/>
        </p:spPr>
      </p:pic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1140770" y="2250273"/>
            <a:ext cx="876459" cy="2862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dirty="0" smtClean="0">
                <a:solidFill>
                  <a:srgbClr val="D13F11"/>
                </a:solidFill>
              </a:rPr>
              <a:t>步骤</a:t>
            </a:r>
            <a:r>
              <a:rPr lang="en-US" altLang="zh-CN" dirty="0" smtClean="0">
                <a:solidFill>
                  <a:srgbClr val="D13F11"/>
                </a:solidFill>
              </a:rPr>
              <a:t>6</a:t>
            </a:r>
            <a:endParaRPr lang="en-US" altLang="zh-CN" b="1" dirty="0">
              <a:solidFill>
                <a:srgbClr val="D13F11"/>
              </a:solidFill>
              <a:ea typeface="宋体" pitchFamily="2" charset="-122"/>
            </a:endParaRPr>
          </a:p>
        </p:txBody>
      </p:sp>
      <p:pic>
        <p:nvPicPr>
          <p:cNvPr id="10" name="Picture 17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076002" y="2165083"/>
            <a:ext cx="422003" cy="348457"/>
          </a:xfrm>
          <a:prstGeom prst="rect">
            <a:avLst/>
          </a:prstGeom>
          <a:noFill/>
        </p:spPr>
      </p:pic>
      <p:sp>
        <p:nvSpPr>
          <p:cNvPr id="11" name="AutoShape 7"/>
          <p:cNvSpPr>
            <a:spLocks noChangeArrowheads="1"/>
          </p:cNvSpPr>
          <p:nvPr/>
        </p:nvSpPr>
        <p:spPr bwMode="gray">
          <a:xfrm rot="5400000">
            <a:off x="3362648" y="847229"/>
            <a:ext cx="2416476" cy="7172822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1140772" y="3600453"/>
            <a:ext cx="7029027" cy="164352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按照关系型数据库的规范化设计要求，小吴修改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了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学生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管理信息系统的数据表，规范化后的学生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管理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定义如图所示。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3   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68</a:t>
            </a:fld>
            <a:endParaRPr lang="en-US" altLang="zh-CN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86" r="1360" b="1497"/>
          <a:stretch>
            <a:fillRect/>
          </a:stretch>
        </p:blipFill>
        <p:spPr bwMode="auto">
          <a:xfrm>
            <a:off x="975446" y="2390715"/>
            <a:ext cx="3950280" cy="3480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48" t="1022"/>
          <a:stretch>
            <a:fillRect/>
          </a:stretch>
        </p:blipFill>
        <p:spPr bwMode="auto">
          <a:xfrm>
            <a:off x="5468811" y="2903416"/>
            <a:ext cx="2437371" cy="245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63991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3   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69</a:t>
            </a:fld>
            <a:endParaRPr lang="en-US" altLang="zh-CN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30" t="589"/>
          <a:stretch>
            <a:fillRect/>
          </a:stretch>
        </p:blipFill>
        <p:spPr bwMode="auto">
          <a:xfrm>
            <a:off x="1098184" y="2390095"/>
            <a:ext cx="3242642" cy="25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14" t="1324" r="-81"/>
          <a:stretch>
            <a:fillRect/>
          </a:stretch>
        </p:blipFill>
        <p:spPr bwMode="auto">
          <a:xfrm>
            <a:off x="4642330" y="2362586"/>
            <a:ext cx="3495385" cy="264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09982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工作任务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1828335" y="2250272"/>
            <a:ext cx="5625743" cy="3825505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25" y="1160"/>
              <a:ext cx="269" cy="23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black">
          <a:xfrm>
            <a:off x="2032900" y="2660305"/>
            <a:ext cx="5223451" cy="286232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  <a:flatTx/>
          </a:bodyPr>
          <a:lstStyle/>
          <a:p>
            <a:pPr>
              <a:lnSpc>
                <a:spcPct val="150000"/>
              </a:lnSpc>
            </a:pPr>
            <a:r>
              <a:rPr lang="zh-CN" altLang="en-US" sz="2400" b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比较目前常用的各种数据存储方式，确定</a:t>
            </a:r>
            <a:r>
              <a:rPr lang="zh-CN" altLang="en-US" sz="2400" b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学生管理信息系统</a:t>
            </a:r>
            <a:r>
              <a:rPr lang="zh-CN" altLang="en-US" sz="2400" b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的数据存储方案，并从主流的</a:t>
            </a:r>
            <a:r>
              <a:rPr lang="zh-CN" altLang="en-US" sz="2400" b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数据库管理系统</a:t>
            </a:r>
            <a:r>
              <a:rPr lang="zh-CN" altLang="en-US" sz="2400" b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中选择一个适合学生</a:t>
            </a:r>
            <a:r>
              <a:rPr lang="zh-CN" altLang="en-US" sz="2400" b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管理信息系统</a:t>
            </a:r>
            <a:r>
              <a:rPr lang="zh-CN" altLang="en-US" sz="2400" b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使用的关系型数据库管理系统。</a:t>
            </a:r>
            <a:endParaRPr lang="zh-CN" altLang="en-US" sz="2000" b="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3   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70</a:t>
            </a:fld>
            <a:endParaRPr lang="en-US" altLang="zh-CN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59" t="2681"/>
          <a:stretch>
            <a:fillRect/>
          </a:stretch>
        </p:blipFill>
        <p:spPr bwMode="auto">
          <a:xfrm>
            <a:off x="1310837" y="2924747"/>
            <a:ext cx="3062248" cy="192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4"/>
          <a:stretch>
            <a:fillRect/>
          </a:stretch>
        </p:blipFill>
        <p:spPr bwMode="auto">
          <a:xfrm>
            <a:off x="4597702" y="2698666"/>
            <a:ext cx="3320422" cy="2155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5842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dirty="0" smtClean="0"/>
              <a:t>3   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71</a:t>
            </a:fld>
            <a:endParaRPr lang="en-US" altLang="zh-CN"/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gray">
          <a:xfrm rot="5400000">
            <a:off x="2688459" y="313981"/>
            <a:ext cx="4007246" cy="7555854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2461232" y="2705527"/>
            <a:ext cx="5725242" cy="264072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学生管理信息系统各数据表之间的关系图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如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图所示，其中表间关系用连线表示，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连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线端的图标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所指的表是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N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关系中的“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”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表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MS </a:t>
            </a:r>
            <a:r>
              <a:rPr lang="en-US" altLang="zh-CN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中称为主键表），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图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标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所指的表是“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N”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表（</a:t>
            </a:r>
            <a:r>
              <a:rPr lang="en-US" altLang="zh-CN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MS SQL Server</a:t>
            </a: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称</a:t>
            </a:r>
            <a:endParaRPr lang="en-US" altLang="zh-CN" sz="24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4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为</a:t>
            </a:r>
            <a:r>
              <a:rPr lang="zh-CN" altLang="en-US" sz="24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外键表）。</a:t>
            </a:r>
          </a:p>
        </p:txBody>
      </p:sp>
      <p:pic>
        <p:nvPicPr>
          <p:cNvPr id="13" name="Picture 9" descr="RY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949" y="3600452"/>
            <a:ext cx="984504" cy="1050138"/>
          </a:xfrm>
          <a:prstGeom prst="rect">
            <a:avLst/>
          </a:prstGeom>
          <a:noFill/>
        </p:spPr>
      </p:pic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1076870" y="3975502"/>
            <a:ext cx="962432" cy="2862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dirty="0" smtClean="0">
                <a:solidFill>
                  <a:srgbClr val="D13F11"/>
                </a:solidFill>
              </a:rPr>
              <a:t>步骤</a:t>
            </a:r>
            <a:r>
              <a:rPr lang="en-US" altLang="zh-CN" dirty="0" smtClean="0">
                <a:solidFill>
                  <a:srgbClr val="D13F11"/>
                </a:solidFill>
              </a:rPr>
              <a:t>5</a:t>
            </a:r>
            <a:endParaRPr lang="en-US" altLang="zh-CN" b="1" dirty="0">
              <a:solidFill>
                <a:srgbClr val="D13F11"/>
              </a:solidFill>
              <a:ea typeface="宋体" pitchFamily="2" charset="-122"/>
            </a:endParaRPr>
          </a:p>
        </p:txBody>
      </p:sp>
      <p:pic>
        <p:nvPicPr>
          <p:cNvPr id="15" name="Picture 17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076002" y="3965321"/>
            <a:ext cx="422003" cy="3484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3   </a:t>
            </a:r>
            <a:r>
              <a:rPr lang="zh-CN" altLang="en-US" dirty="0"/>
              <a:t>（续）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计算机公共基础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72</a:t>
            </a:fld>
            <a:endParaRPr lang="en-US" altLang="zh-CN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98" y="1423736"/>
            <a:ext cx="8533010" cy="5777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4283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3 </a:t>
            </a:r>
            <a:r>
              <a:rPr lang="zh-CN" altLang="en-US" dirty="0" smtClean="0"/>
              <a:t>（</a:t>
            </a:r>
            <a:r>
              <a:rPr lang="zh-CN" altLang="en-US" dirty="0"/>
              <a:t>续</a:t>
            </a:r>
            <a:r>
              <a:rPr lang="zh-CN" altLang="en-US" dirty="0" smtClean="0"/>
              <a:t>）     归纳总结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73</a:t>
            </a:fld>
            <a:endParaRPr lang="en-US" altLang="zh-CN"/>
          </a:p>
        </p:txBody>
      </p:sp>
      <p:sp>
        <p:nvSpPr>
          <p:cNvPr id="6" name="AutoShape 18"/>
          <p:cNvSpPr>
            <a:spLocks noChangeArrowheads="1"/>
          </p:cNvSpPr>
          <p:nvPr/>
        </p:nvSpPr>
        <p:spPr bwMode="gray">
          <a:xfrm>
            <a:off x="1163036" y="2692345"/>
            <a:ext cx="243781" cy="260033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gray">
          <a:xfrm>
            <a:off x="1430273" y="2636571"/>
            <a:ext cx="6779657" cy="22159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E-R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模型是由</a:t>
            </a:r>
            <a:r>
              <a:rPr lang="en-US" altLang="zh-CN" sz="2000" b="0" kern="0" dirty="0" err="1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P.P.Chen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于</a:t>
            </a:r>
            <a:r>
              <a:rPr lang="en-US" altLang="zh-CN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1976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年首先提出的，在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数据库设</a:t>
            </a:r>
            <a:endParaRPr lang="en-US" altLang="zh-CN" sz="20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lvl="0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计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中被广泛用作数据建模的工具，</a:t>
            </a:r>
            <a:r>
              <a:rPr lang="en-US" altLang="zh-CN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E-R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模型适合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任何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数据库</a:t>
            </a:r>
            <a:endParaRPr lang="en-US" altLang="zh-CN" sz="20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lvl="0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管理系统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的数据建模，是一种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面向用户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的表达方法。</a:t>
            </a: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endParaRPr lang="zh-CN" altLang="en-US" sz="2000" b="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E-R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模型的相关知识和方法属于数据库设计中的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内容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，有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兴</a:t>
            </a:r>
            <a:endParaRPr lang="en-US" altLang="zh-CN" sz="2000" b="0" kern="0" dirty="0" smtClean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  <a:p>
            <a:pPr marL="449263" lvl="0" indent="-449263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趣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的读者可以参考这方面的其他书籍。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计算机公共基础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74</a:t>
            </a:fld>
            <a:endParaRPr lang="en-US" altLang="zh-CN"/>
          </a:p>
        </p:txBody>
      </p:sp>
      <p:sp>
        <p:nvSpPr>
          <p:cNvPr id="6" name="标题 1"/>
          <p:cNvSpPr txBox="1">
            <a:spLocks/>
          </p:cNvSpPr>
          <p:nvPr/>
        </p:nvSpPr>
        <p:spPr bwMode="gray">
          <a:xfrm>
            <a:off x="1999430" y="360090"/>
            <a:ext cx="5925741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任务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 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（续）     归纳总结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gray">
          <a:xfrm>
            <a:off x="1249297" y="2453546"/>
            <a:ext cx="6779657" cy="295465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本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学习情境首先讨论了为日常的学生管理数据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选择存储方案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的过程，包括确定数据的存储方式、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选择数据模型以及选择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关系型数据库管理系统。</a:t>
            </a:r>
          </a:p>
          <a:p>
            <a:pPr lvl="0" indent="-449263">
              <a:lnSpc>
                <a:spcPct val="15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其次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讨论了</a:t>
            </a:r>
            <a:r>
              <a:rPr lang="en-US" altLang="zh-CN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SQL Server 2005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的数据组织方式，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介绍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了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设计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关系数据库表的方法，包括绘制</a:t>
            </a:r>
            <a:r>
              <a:rPr lang="en-US" altLang="zh-CN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E-R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图的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方法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、将</a:t>
            </a:r>
            <a:r>
              <a:rPr lang="en-US" altLang="zh-CN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E-R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图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转换</a:t>
            </a:r>
            <a:r>
              <a:rPr lang="zh-CN" altLang="en-US" sz="2000" b="0" kern="0" dirty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成逻辑模型的方法</a:t>
            </a:r>
            <a:r>
              <a:rPr lang="zh-CN" altLang="en-US" sz="2000" b="0" kern="0" dirty="0" smtClean="0">
                <a:solidFill>
                  <a:srgbClr val="132767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000" b="0" kern="0" dirty="0">
              <a:solidFill>
                <a:srgbClr val="132767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AutoShape 18"/>
          <p:cNvSpPr>
            <a:spLocks noChangeArrowheads="1"/>
          </p:cNvSpPr>
          <p:nvPr/>
        </p:nvSpPr>
        <p:spPr bwMode="gray">
          <a:xfrm>
            <a:off x="972170" y="2692345"/>
            <a:ext cx="243781" cy="260033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6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任务实施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gray">
          <a:xfrm>
            <a:off x="1093865" y="1846621"/>
            <a:ext cx="1213489" cy="1095136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10" name="AutoShape 17"/>
          <p:cNvCxnSpPr>
            <a:cxnSpLocks noChangeShapeType="1"/>
            <a:stCxn id="6" idx="3"/>
          </p:cNvCxnSpPr>
          <p:nvPr/>
        </p:nvCxnSpPr>
        <p:spPr bwMode="gray">
          <a:xfrm>
            <a:off x="2307354" y="2394187"/>
            <a:ext cx="562906" cy="3547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1262017" y="2151814"/>
            <a:ext cx="96599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0" dirty="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任务</a:t>
            </a:r>
            <a:r>
              <a:rPr lang="en-US" altLang="zh-CN" sz="2400" b="0" dirty="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1</a:t>
            </a:r>
            <a:endParaRPr lang="en-US" altLang="zh-CN" sz="2400" b="0" dirty="0">
              <a:solidFill>
                <a:srgbClr val="FFFF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0" name="AutoShape 13"/>
          <p:cNvSpPr>
            <a:spLocks noChangeArrowheads="1"/>
          </p:cNvSpPr>
          <p:nvPr/>
        </p:nvSpPr>
        <p:spPr bwMode="gray">
          <a:xfrm>
            <a:off x="1075163" y="4186230"/>
            <a:ext cx="1232190" cy="1095136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64" name="AutoShape 17"/>
          <p:cNvCxnSpPr>
            <a:cxnSpLocks noChangeShapeType="1"/>
            <a:stCxn id="60" idx="3"/>
          </p:cNvCxnSpPr>
          <p:nvPr/>
        </p:nvCxnSpPr>
        <p:spPr bwMode="gray">
          <a:xfrm flipV="1">
            <a:off x="2307354" y="4733797"/>
            <a:ext cx="562906" cy="1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67" name="Text Box 20"/>
          <p:cNvSpPr txBox="1">
            <a:spLocks noChangeArrowheads="1"/>
          </p:cNvSpPr>
          <p:nvPr/>
        </p:nvSpPr>
        <p:spPr bwMode="gray">
          <a:xfrm>
            <a:off x="1227860" y="4527940"/>
            <a:ext cx="10512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0" dirty="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任务</a:t>
            </a:r>
            <a:r>
              <a:rPr lang="en-US" altLang="zh-CN" sz="2400" b="0" dirty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2</a:t>
            </a:r>
          </a:p>
        </p:txBody>
      </p:sp>
      <p:sp>
        <p:nvSpPr>
          <p:cNvPr id="3" name="矩形 2"/>
          <p:cNvSpPr/>
          <p:nvPr/>
        </p:nvSpPr>
        <p:spPr>
          <a:xfrm>
            <a:off x="3082461" y="2229370"/>
            <a:ext cx="3877985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sz="2400" b="0" dirty="0">
                <a:latin typeface="黑体" pitchFamily="49" charset="-122"/>
                <a:ea typeface="黑体" pitchFamily="49" charset="-122"/>
              </a:rPr>
              <a:t>确定学生数据的存储方案。</a:t>
            </a:r>
          </a:p>
        </p:txBody>
      </p:sp>
      <p:sp>
        <p:nvSpPr>
          <p:cNvPr id="21" name="矩形 20"/>
          <p:cNvSpPr/>
          <p:nvPr/>
        </p:nvSpPr>
        <p:spPr>
          <a:xfrm>
            <a:off x="3082905" y="4605496"/>
            <a:ext cx="4801314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sz="2400" b="0" dirty="0">
                <a:latin typeface="黑体" pitchFamily="49" charset="-122"/>
                <a:ea typeface="黑体" pitchFamily="49" charset="-122"/>
              </a:rPr>
              <a:t>选择合适的关系数据库管理系统。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dirty="0">
                <a:latin typeface="+mj-ea"/>
              </a:rPr>
              <a:t>任务</a:t>
            </a:r>
            <a:r>
              <a:rPr lang="en-US" altLang="zh-CN" sz="2400" dirty="0">
                <a:latin typeface="+mj-ea"/>
              </a:rPr>
              <a:t>1   </a:t>
            </a:r>
            <a:r>
              <a:rPr lang="zh-CN" altLang="en-US" sz="2400" dirty="0">
                <a:latin typeface="+mj-ea"/>
              </a:rPr>
              <a:t>确定学生数据的存储方案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gray">
          <a:xfrm>
            <a:off x="1601740" y="1847545"/>
            <a:ext cx="6352356" cy="1425188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black">
          <a:xfrm>
            <a:off x="3008165" y="2402556"/>
            <a:ext cx="5016252" cy="3877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选择数据存储方式。</a:t>
            </a:r>
          </a:p>
        </p:txBody>
      </p:sp>
      <p:sp>
        <p:nvSpPr>
          <p:cNvPr id="23" name="AutoShape 4"/>
          <p:cNvSpPr>
            <a:spLocks noChangeArrowheads="1"/>
          </p:cNvSpPr>
          <p:nvPr/>
        </p:nvSpPr>
        <p:spPr bwMode="gray">
          <a:xfrm>
            <a:off x="2302456" y="2347612"/>
            <a:ext cx="525066" cy="40005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4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1959" y="1847546"/>
            <a:ext cx="1392347" cy="1485170"/>
          </a:xfrm>
          <a:prstGeom prst="rect">
            <a:avLst/>
          </a:prstGeom>
          <a:noFill/>
        </p:spPr>
      </p:pic>
      <p:sp>
        <p:nvSpPr>
          <p:cNvPr id="25" name="Text Box 7"/>
          <p:cNvSpPr txBox="1">
            <a:spLocks noChangeArrowheads="1"/>
          </p:cNvSpPr>
          <p:nvPr/>
        </p:nvSpPr>
        <p:spPr bwMode="black">
          <a:xfrm>
            <a:off x="737566" y="2402556"/>
            <a:ext cx="16439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1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31" name="AutoShape 2"/>
          <p:cNvSpPr>
            <a:spLocks noChangeArrowheads="1"/>
          </p:cNvSpPr>
          <p:nvPr/>
        </p:nvSpPr>
        <p:spPr bwMode="gray">
          <a:xfrm>
            <a:off x="1632180" y="3902289"/>
            <a:ext cx="6358633" cy="19469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black">
          <a:xfrm>
            <a:off x="3061648" y="4522885"/>
            <a:ext cx="5016252" cy="6832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确定数据库管理系统（</a:t>
            </a:r>
            <a:r>
              <a:rPr lang="en-US" altLang="zh-CN" sz="24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DBMS</a:t>
            </a:r>
            <a:r>
              <a:rPr lang="zh-CN" altLang="en-US" sz="24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en-US" altLang="zh-CN" sz="2400" b="0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Database Management </a:t>
            </a:r>
            <a:r>
              <a:rPr lang="en-US" altLang="zh-CN" sz="24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System</a:t>
            </a:r>
            <a:r>
              <a:rPr lang="zh-CN" altLang="en-US" sz="24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）。</a:t>
            </a:r>
          </a:p>
        </p:txBody>
      </p:sp>
      <p:sp>
        <p:nvSpPr>
          <p:cNvPr id="33" name="AutoShape 4"/>
          <p:cNvSpPr>
            <a:spLocks noChangeArrowheads="1"/>
          </p:cNvSpPr>
          <p:nvPr/>
        </p:nvSpPr>
        <p:spPr bwMode="gray">
          <a:xfrm>
            <a:off x="2264306" y="4657384"/>
            <a:ext cx="525066" cy="40005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4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2399" y="4139013"/>
            <a:ext cx="1392347" cy="1485170"/>
          </a:xfrm>
          <a:prstGeom prst="rect">
            <a:avLst/>
          </a:prstGeom>
          <a:noFill/>
        </p:spPr>
      </p:pic>
      <p:sp>
        <p:nvSpPr>
          <p:cNvPr id="35" name="Text Box 7"/>
          <p:cNvSpPr txBox="1">
            <a:spLocks noChangeArrowheads="1"/>
          </p:cNvSpPr>
          <p:nvPr/>
        </p:nvSpPr>
        <p:spPr bwMode="black">
          <a:xfrm>
            <a:off x="768007" y="4727397"/>
            <a:ext cx="16439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sz="2000" dirty="0" smtClean="0"/>
              <a:t>2</a:t>
            </a:r>
            <a:endParaRPr lang="en-US" altLang="zh-CN" sz="2000" b="1" dirty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Default Design 2">
      <a:dk1>
        <a:srgbClr val="000000"/>
      </a:dk1>
      <a:lt1>
        <a:srgbClr val="FFFFFF"/>
      </a:lt1>
      <a:dk2>
        <a:srgbClr val="003399"/>
      </a:dk2>
      <a:lt2>
        <a:srgbClr val="C0C0C0"/>
      </a:lt2>
      <a:accent1>
        <a:srgbClr val="5E9CDA"/>
      </a:accent1>
      <a:accent2>
        <a:srgbClr val="93C052"/>
      </a:accent2>
      <a:accent3>
        <a:srgbClr val="FFFFFF"/>
      </a:accent3>
      <a:accent4>
        <a:srgbClr val="000000"/>
      </a:accent4>
      <a:accent5>
        <a:srgbClr val="B6CBEA"/>
      </a:accent5>
      <a:accent6>
        <a:srgbClr val="85AE49"/>
      </a:accent6>
      <a:hlink>
        <a:srgbClr val="FF9933"/>
      </a:hlink>
      <a:folHlink>
        <a:srgbClr val="855ADA"/>
      </a:folHlink>
    </a:clrScheme>
    <a:fontScheme name="沉稳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142288"/>
        </a:dk2>
        <a:lt2>
          <a:srgbClr val="C0C0C0"/>
        </a:lt2>
        <a:accent1>
          <a:srgbClr val="39998E"/>
        </a:accent1>
        <a:accent2>
          <a:srgbClr val="14CAEE"/>
        </a:accent2>
        <a:accent3>
          <a:srgbClr val="FFFFFF"/>
        </a:accent3>
        <a:accent4>
          <a:srgbClr val="000000"/>
        </a:accent4>
        <a:accent5>
          <a:srgbClr val="AECAC6"/>
        </a:accent5>
        <a:accent6>
          <a:srgbClr val="11B7D8"/>
        </a:accent6>
        <a:hlink>
          <a:srgbClr val="8963E9"/>
        </a:hlink>
        <a:folHlink>
          <a:srgbClr val="3067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5E9CDA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6CBEA"/>
        </a:accent5>
        <a:accent6>
          <a:srgbClr val="85AE49"/>
        </a:accent6>
        <a:hlink>
          <a:srgbClr val="FF9933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124458"/>
        </a:dk2>
        <a:lt2>
          <a:srgbClr val="C0C0C0"/>
        </a:lt2>
        <a:accent1>
          <a:srgbClr val="98C13D"/>
        </a:accent1>
        <a:accent2>
          <a:srgbClr val="40BAD2"/>
        </a:accent2>
        <a:accent3>
          <a:srgbClr val="FFFFFF"/>
        </a:accent3>
        <a:accent4>
          <a:srgbClr val="000000"/>
        </a:accent4>
        <a:accent5>
          <a:srgbClr val="CADDAF"/>
        </a:accent5>
        <a:accent6>
          <a:srgbClr val="39A8BE"/>
        </a:accent6>
        <a:hlink>
          <a:srgbClr val="715EE6"/>
        </a:hlink>
        <a:folHlink>
          <a:srgbClr val="238DD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中性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2533</TotalTime>
  <Words>4362</Words>
  <Application>Microsoft Office PowerPoint</Application>
  <PresentationFormat>自定义</PresentationFormat>
  <Paragraphs>578</Paragraphs>
  <Slides>74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75" baseType="lpstr">
      <vt:lpstr>主题1</vt:lpstr>
      <vt:lpstr>学习情境1  初识数据库</vt:lpstr>
      <vt:lpstr>学习情境1  初识数据库</vt:lpstr>
      <vt:lpstr>技能目标</vt:lpstr>
      <vt:lpstr>学习情境划分</vt:lpstr>
      <vt:lpstr>学习情境1  初识数据库</vt:lpstr>
      <vt:lpstr>技能目标</vt:lpstr>
      <vt:lpstr>工作任务</vt:lpstr>
      <vt:lpstr>任务实施</vt:lpstr>
      <vt:lpstr> 任务1   确定学生数据的存储方案</vt:lpstr>
      <vt:lpstr>任务1（续）</vt:lpstr>
      <vt:lpstr>任务1（续）</vt:lpstr>
      <vt:lpstr>幻灯片 12</vt:lpstr>
      <vt:lpstr>任务1（续）</vt:lpstr>
      <vt:lpstr>任务1（续）</vt:lpstr>
      <vt:lpstr>任务2   选择合适的关系数据库管理系统</vt:lpstr>
      <vt:lpstr>任务2（续）</vt:lpstr>
      <vt:lpstr>任务2（续）</vt:lpstr>
      <vt:lpstr>任务2（续）</vt:lpstr>
      <vt:lpstr>任务2（续）</vt:lpstr>
      <vt:lpstr>任务2（续）</vt:lpstr>
      <vt:lpstr>任务2（续）</vt:lpstr>
      <vt:lpstr>任务2（续）</vt:lpstr>
      <vt:lpstr>任务2（续）</vt:lpstr>
      <vt:lpstr>任务2（续）</vt:lpstr>
      <vt:lpstr>任务2（续）</vt:lpstr>
      <vt:lpstr>任务2（续）</vt:lpstr>
      <vt:lpstr>任务2（续）</vt:lpstr>
      <vt:lpstr>任务2（续）</vt:lpstr>
      <vt:lpstr>任务2（续）</vt:lpstr>
      <vt:lpstr>任务2（续）</vt:lpstr>
      <vt:lpstr>学习子情境1.2 设计学生管理信息系统的数据表</vt:lpstr>
      <vt:lpstr>技能目标</vt:lpstr>
      <vt:lpstr>工作任务</vt:lpstr>
      <vt:lpstr>任务实施</vt:lpstr>
      <vt:lpstr>任务1   了解SQL Server 2005的数据组织方式</vt:lpstr>
      <vt:lpstr>任务1（续）</vt:lpstr>
      <vt:lpstr>任务1（续）</vt:lpstr>
      <vt:lpstr>任务1 （续）</vt:lpstr>
      <vt:lpstr>任务1 （续）</vt:lpstr>
      <vt:lpstr>任务1 （续）</vt:lpstr>
      <vt:lpstr>任务1 （续）      知识总结</vt:lpstr>
      <vt:lpstr>任务2        整理学生管理数据</vt:lpstr>
      <vt:lpstr>任务2 （续）</vt:lpstr>
      <vt:lpstr>任务2 （续）</vt:lpstr>
      <vt:lpstr>任务2 （续）</vt:lpstr>
      <vt:lpstr>任务2 （续）</vt:lpstr>
      <vt:lpstr>任务2 （续）</vt:lpstr>
      <vt:lpstr>任务2 （续）</vt:lpstr>
      <vt:lpstr>任务2 （续）</vt:lpstr>
      <vt:lpstr>任务2 （续）</vt:lpstr>
      <vt:lpstr>任务2 （续）</vt:lpstr>
      <vt:lpstr>任务2 （续）</vt:lpstr>
      <vt:lpstr>任务2 （续）</vt:lpstr>
      <vt:lpstr>任务3 根据E-R图确定学生管理信息系统的数据逻辑模型</vt:lpstr>
      <vt:lpstr>任务3 根据E-R图确定学生管理信息系统的数据逻辑模型</vt:lpstr>
      <vt:lpstr>任务3 根据E-R图确定学生管理信息系统的数据逻辑模型</vt:lpstr>
      <vt:lpstr>任务3 根据E-R图确定学生管理信息系统的数据逻辑模型</vt:lpstr>
      <vt:lpstr>任务3 根据E-R图确定学生管理信息系统的数据逻辑模型</vt:lpstr>
      <vt:lpstr>任务3 根据E-R图确定学生管理信息系统的数据逻辑模型</vt:lpstr>
      <vt:lpstr>任务3 根据E-R图确定学生管理信息系统的数据逻辑模型</vt:lpstr>
      <vt:lpstr>任务3 根据E-R图确定学生管理信息系统的数据逻辑模型</vt:lpstr>
      <vt:lpstr>任务3   （续）</vt:lpstr>
      <vt:lpstr>任务3   （续）</vt:lpstr>
      <vt:lpstr>任务3   （续）</vt:lpstr>
      <vt:lpstr>任务3   （续）</vt:lpstr>
      <vt:lpstr>任务3   （续）</vt:lpstr>
      <vt:lpstr>任务3   （续）</vt:lpstr>
      <vt:lpstr>任务3   （续）</vt:lpstr>
      <vt:lpstr>任务3   （续）</vt:lpstr>
      <vt:lpstr>任务3   （续）</vt:lpstr>
      <vt:lpstr>任务3   （续）</vt:lpstr>
      <vt:lpstr>任务3   （续）</vt:lpstr>
      <vt:lpstr>任务3 （续）     归纳总结</vt:lpstr>
      <vt:lpstr>幻灯片 74</vt:lpstr>
    </vt:vector>
  </TitlesOfParts>
  <Company>Lenovo (Beijing) Limited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 关系数据库概述</dc:title>
  <dc:creator>Lenovo User</dc:creator>
  <cp:lastModifiedBy>admin</cp:lastModifiedBy>
  <cp:revision>309</cp:revision>
  <dcterms:created xsi:type="dcterms:W3CDTF">2007-10-24T11:33:37Z</dcterms:created>
  <dcterms:modified xsi:type="dcterms:W3CDTF">2012-08-26T09:27:18Z</dcterms:modified>
</cp:coreProperties>
</file>