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3"/>
  </p:sldMasterIdLst>
  <p:notesMasterIdLst>
    <p:notesMasterId r:id="rId17"/>
  </p:notesMasterIdLst>
  <p:sldIdLst>
    <p:sldId id="270" r:id="rId4"/>
    <p:sldId id="271" r:id="rId5"/>
    <p:sldId id="257" r:id="rId6"/>
    <p:sldId id="258" r:id="rId7"/>
    <p:sldId id="259" r:id="rId8"/>
    <p:sldId id="260" r:id="rId9"/>
    <p:sldId id="261" r:id="rId10"/>
    <p:sldId id="262" r:id="rId11"/>
    <p:sldId id="263" r:id="rId12"/>
    <p:sldId id="264" r:id="rId13"/>
    <p:sldId id="265" r:id="rId14"/>
    <p:sldId id="266" r:id="rId15"/>
    <p:sldId id="273" r:id="rId16"/>
    <p:sldId id="274" r:id="rId18"/>
    <p:sldId id="278" r:id="rId19"/>
    <p:sldId id="275" r:id="rId20"/>
    <p:sldId id="276" r:id="rId21"/>
    <p:sldId id="277" r:id="rId22"/>
    <p:sldId id="272"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notesMaster" Target="notesMasters/notesMaster1.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5" Type="http://schemas.openxmlformats.org/officeDocument/2006/relationships/tags" Target="../tags/tag83.xml"/><Relationship Id="rId14" Type="http://schemas.openxmlformats.org/officeDocument/2006/relationships/tags" Target="../tags/tag82.xml"/><Relationship Id="rId13" Type="http://schemas.openxmlformats.org/officeDocument/2006/relationships/tags" Target="../tags/tag81.xml"/><Relationship Id="rId12" Type="http://schemas.openxmlformats.org/officeDocument/2006/relationships/tags" Target="../tags/tag8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image" Target="../media/image3.jpeg"/><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2" Type="http://schemas.openxmlformats.org/officeDocument/2006/relationships/tags" Target="../tags/tag39.xml"/><Relationship Id="rId11" Type="http://schemas.openxmlformats.org/officeDocument/2006/relationships/tags" Target="../tags/tag38.xml"/><Relationship Id="rId10" Type="http://schemas.openxmlformats.org/officeDocument/2006/relationships/tags" Target="../tags/tag37.xml"/><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60.xml"/><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12" name="图片 11" descr="图片4"/>
          <p:cNvPicPr>
            <a:picLocks noChangeAspect="1"/>
          </p:cNvPicPr>
          <p:nvPr userDrawn="1"/>
        </p:nvPicPr>
        <p:blipFill>
          <a:blip r:embed="rId2"/>
          <a:stretch>
            <a:fillRect/>
          </a:stretch>
        </p:blipFill>
        <p:spPr>
          <a:xfrm>
            <a:off x="635" y="-13335"/>
            <a:ext cx="12193905" cy="6913245"/>
          </a:xfrm>
          <a:prstGeom prst="rect">
            <a:avLst/>
          </a:prstGeom>
        </p:spPr>
      </p:pic>
      <p:sp>
        <p:nvSpPr>
          <p:cNvPr id="4" name="日期占位符 3"/>
          <p:cNvSpPr>
            <a:spLocks noGrp="1"/>
          </p:cNvSpPr>
          <p:nvPr>
            <p:ph type="dt" sz="half" idx="10"/>
          </p:nvPr>
        </p:nvSpPr>
        <p:spPr/>
        <p:txBody>
          <a:bodyPr/>
          <a:lstStyle/>
          <a:p>
            <a:fld id="{BB692970-0776-4679-B4C5-4B737176F6D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CD28231-7CF5-40F8-8EF6-D51424F901F7}" type="slidenum">
              <a:rPr lang="zh-CN" altLang="en-US" smtClean="0">
                <a:solidFill>
                  <a:prstClr val="black">
                    <a:tint val="75000"/>
                  </a:prstClr>
                </a:solidFill>
              </a:rPr>
            </a:fld>
            <a:endParaRPr lang="zh-CN" altLang="en-US">
              <a:solidFill>
                <a:prstClr val="black">
                  <a:tint val="75000"/>
                </a:prstClr>
              </a:solidFill>
            </a:endParaRPr>
          </a:p>
        </p:txBody>
      </p:sp>
      <p:pic>
        <p:nvPicPr>
          <p:cNvPr id="20"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18370" y="6398260"/>
            <a:ext cx="2362200" cy="447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内容占位符 2"/>
          <p:cNvSpPr>
            <a:spLocks noGrp="1"/>
          </p:cNvSpPr>
          <p:nvPr>
            <p:ph idx="13"/>
          </p:nvPr>
        </p:nvSpPr>
        <p:spPr>
          <a:xfrm>
            <a:off x="624130" y="1579807"/>
            <a:ext cx="10972784" cy="4640018"/>
          </a:xfrm>
          <a:prstGeom prst="rect">
            <a:avLst/>
          </a:prstGeo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8" name="标题 1"/>
          <p:cNvSpPr>
            <a:spLocks noGrp="1"/>
          </p:cNvSpPr>
          <p:nvPr>
            <p:ph type="title"/>
          </p:nvPr>
        </p:nvSpPr>
        <p:spPr>
          <a:xfrm>
            <a:off x="902856" y="332881"/>
            <a:ext cx="8438447" cy="647700"/>
          </a:xfrm>
          <a:prstGeom prst="rect">
            <a:avLst/>
          </a:prstGeom>
        </p:spPr>
        <p:txBody>
          <a:bodyPr>
            <a:noAutofit/>
          </a:bodyPr>
          <a:lstStyle>
            <a:lvl1pPr algn="l">
              <a:defRPr sz="2600" b="1" i="0">
                <a:solidFill>
                  <a:schemeClr val="bg1"/>
                </a:solidFill>
                <a:effectLst>
                  <a:outerShdw blurRad="38100" dist="38100" dir="2700000" algn="tl">
                    <a:srgbClr val="000000">
                      <a:alpha val="43137"/>
                    </a:srgbClr>
                  </a:outerShdw>
                </a:effectLst>
                <a:latin typeface="+mj-lt"/>
                <a:ea typeface="+mj-ea"/>
              </a:defRPr>
            </a:lvl1pPr>
          </a:lstStyle>
          <a:p>
            <a:r>
              <a:rPr lang="zh-CN" altLang="en-US" noProof="1" smtClean="0"/>
              <a:t>单击此处编辑母版标题样式</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wrap="square">
            <a:normAutofit/>
          </a:bodyPr>
          <a:lstStyle/>
          <a:p>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5"/>
            </p:custDataLst>
          </p:nvPr>
        </p:nvSpPr>
        <p:spPr/>
        <p:txBody>
          <a:bodyPr/>
          <a:lstStyle/>
          <a:p>
            <a:endParaRPr lang="zh-CN" altLang="en-US"/>
          </a:p>
        </p:txBody>
      </p:sp>
      <p:sp>
        <p:nvSpPr>
          <p:cNvPr id="9"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3"/>
            </p:custDataLst>
          </p:nvPr>
        </p:nvSpPr>
        <p:spPr>
          <a:xfrm flipH="1">
            <a:off x="0" y="6021389"/>
            <a:ext cx="1243623" cy="836611"/>
          </a:xfrm>
          <a:custGeom>
            <a:avLst/>
            <a:gdLst>
              <a:gd name="connsiteX0" fmla="*/ 1243623 w 1243623"/>
              <a:gd name="connsiteY0" fmla="*/ 0 h 836611"/>
              <a:gd name="connsiteX1" fmla="*/ 279620 w 1243623"/>
              <a:gd name="connsiteY1" fmla="*/ 0 h 836611"/>
              <a:gd name="connsiteX2" fmla="*/ 0 w 1243623"/>
              <a:gd name="connsiteY2" fmla="*/ 836611 h 836611"/>
              <a:gd name="connsiteX3" fmla="*/ 1243623 w 1243623"/>
              <a:gd name="connsiteY3" fmla="*/ 836611 h 836611"/>
            </a:gdLst>
            <a:ahLst/>
            <a:cxnLst>
              <a:cxn ang="0">
                <a:pos x="connsiteX0" y="connsiteY0"/>
              </a:cxn>
              <a:cxn ang="0">
                <a:pos x="connsiteX1" y="connsiteY1"/>
              </a:cxn>
              <a:cxn ang="0">
                <a:pos x="connsiteX2" y="connsiteY2"/>
              </a:cxn>
              <a:cxn ang="0">
                <a:pos x="connsiteX3" y="connsiteY3"/>
              </a:cxn>
            </a:cxnLst>
            <a:rect l="l" t="t" r="r" b="b"/>
            <a:pathLst>
              <a:path w="1243623" h="836611">
                <a:moveTo>
                  <a:pt x="1243623" y="0"/>
                </a:moveTo>
                <a:lnTo>
                  <a:pt x="279620" y="0"/>
                </a:lnTo>
                <a:lnTo>
                  <a:pt x="0" y="836611"/>
                </a:lnTo>
                <a:lnTo>
                  <a:pt x="1243623" y="836611"/>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 name="任意多边形: 形状 2"/>
          <p:cNvSpPr/>
          <p:nvPr userDrawn="1">
            <p:custDataLst>
              <p:tags r:id="rId4"/>
            </p:custDataLst>
          </p:nvPr>
        </p:nvSpPr>
        <p:spPr>
          <a:xfrm flipH="1">
            <a:off x="6514565" y="0"/>
            <a:ext cx="5677435" cy="5248275"/>
          </a:xfrm>
          <a:custGeom>
            <a:avLst/>
            <a:gdLst>
              <a:gd name="connsiteX0" fmla="*/ 5677435 w 5677435"/>
              <a:gd name="connsiteY0" fmla="*/ 0 h 5248275"/>
              <a:gd name="connsiteX1" fmla="*/ 0 w 5677435"/>
              <a:gd name="connsiteY1" fmla="*/ 0 h 5248275"/>
              <a:gd name="connsiteX2" fmla="*/ 0 w 5677435"/>
              <a:gd name="connsiteY2" fmla="*/ 5248275 h 5248275"/>
              <a:gd name="connsiteX3" fmla="*/ 3923304 w 5677435"/>
              <a:gd name="connsiteY3" fmla="*/ 5248275 h 5248275"/>
            </a:gdLst>
            <a:ahLst/>
            <a:cxnLst>
              <a:cxn ang="0">
                <a:pos x="connsiteX0" y="connsiteY0"/>
              </a:cxn>
              <a:cxn ang="0">
                <a:pos x="connsiteX1" y="connsiteY1"/>
              </a:cxn>
              <a:cxn ang="0">
                <a:pos x="connsiteX2" y="connsiteY2"/>
              </a:cxn>
              <a:cxn ang="0">
                <a:pos x="connsiteX3" y="connsiteY3"/>
              </a:cxn>
            </a:cxnLst>
            <a:rect l="l" t="t" r="r" b="b"/>
            <a:pathLst>
              <a:path w="5677435" h="5248275">
                <a:moveTo>
                  <a:pt x="5677435" y="0"/>
                </a:moveTo>
                <a:lnTo>
                  <a:pt x="0" y="0"/>
                </a:lnTo>
                <a:lnTo>
                  <a:pt x="0" y="5248275"/>
                </a:lnTo>
                <a:lnTo>
                  <a:pt x="3923304" y="5248275"/>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4" name="任意多边形: 形状 13"/>
          <p:cNvSpPr/>
          <p:nvPr userDrawn="1">
            <p:custDataLst>
              <p:tags r:id="rId5"/>
            </p:custDataLst>
          </p:nvPr>
        </p:nvSpPr>
        <p:spPr>
          <a:xfrm flipH="1">
            <a:off x="5901270" y="0"/>
            <a:ext cx="6290730" cy="6858000"/>
          </a:xfrm>
          <a:custGeom>
            <a:avLst/>
            <a:gdLst>
              <a:gd name="connsiteX0" fmla="*/ 6290730 w 6290730"/>
              <a:gd name="connsiteY0" fmla="*/ 0 h 6858000"/>
              <a:gd name="connsiteX1" fmla="*/ 5475355 w 6290730"/>
              <a:gd name="connsiteY1" fmla="*/ 0 h 6858000"/>
              <a:gd name="connsiteX2" fmla="*/ 4784973 w 6290730"/>
              <a:gd name="connsiteY2" fmla="*/ 0 h 6858000"/>
              <a:gd name="connsiteX3" fmla="*/ 3969597 w 6290730"/>
              <a:gd name="connsiteY3" fmla="*/ 0 h 6858000"/>
              <a:gd name="connsiteX4" fmla="*/ 2006598 w 6290730"/>
              <a:gd name="connsiteY4" fmla="*/ 0 h 6858000"/>
              <a:gd name="connsiteX5" fmla="*/ 1191223 w 6290730"/>
              <a:gd name="connsiteY5" fmla="*/ 0 h 6858000"/>
              <a:gd name="connsiteX6" fmla="*/ 500840 w 6290730"/>
              <a:gd name="connsiteY6" fmla="*/ 0 h 6858000"/>
              <a:gd name="connsiteX7" fmla="*/ 0 w 6290730"/>
              <a:gd name="connsiteY7" fmla="*/ 0 h 6858000"/>
              <a:gd name="connsiteX8" fmla="*/ 0 w 6290730"/>
              <a:gd name="connsiteY8" fmla="*/ 6858000 h 6858000"/>
              <a:gd name="connsiteX9" fmla="*/ 4027590 w 6290730"/>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0730" h="6858000">
                <a:moveTo>
                  <a:pt x="6290730" y="0"/>
                </a:moveTo>
                <a:lnTo>
                  <a:pt x="5475355" y="0"/>
                </a:lnTo>
                <a:lnTo>
                  <a:pt x="4784973" y="0"/>
                </a:lnTo>
                <a:lnTo>
                  <a:pt x="3969597" y="0"/>
                </a:lnTo>
                <a:lnTo>
                  <a:pt x="2006598" y="0"/>
                </a:lnTo>
                <a:lnTo>
                  <a:pt x="1191223" y="0"/>
                </a:lnTo>
                <a:lnTo>
                  <a:pt x="500840" y="0"/>
                </a:lnTo>
                <a:lnTo>
                  <a:pt x="0" y="0"/>
                </a:lnTo>
                <a:lnTo>
                  <a:pt x="0" y="6858000"/>
                </a:lnTo>
                <a:lnTo>
                  <a:pt x="402759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cxnSp>
        <p:nvCxnSpPr>
          <p:cNvPr id="8" name="直接连接符 7"/>
          <p:cNvCxnSpPr/>
          <p:nvPr userDrawn="1">
            <p:custDataLst>
              <p:tags r:id="rId6"/>
            </p:custDataLst>
          </p:nvPr>
        </p:nvCxnSpPr>
        <p:spPr>
          <a:xfrm>
            <a:off x="1143000" y="810022"/>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custDataLst>
              <p:tags r:id="rId7"/>
            </p:custDataLst>
          </p:nvPr>
        </p:nvCxnSpPr>
        <p:spPr>
          <a:xfrm>
            <a:off x="1143000" y="873125"/>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custDataLst>
              <p:tags r:id="rId8"/>
            </p:custDataLst>
          </p:nvPr>
        </p:nvCxnSpPr>
        <p:spPr>
          <a:xfrm>
            <a:off x="1143000" y="936228"/>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ctrTitle"/>
            <p:custDataLst>
              <p:tags r:id="rId9"/>
            </p:custDataLst>
          </p:nvPr>
        </p:nvSpPr>
        <p:spPr>
          <a:xfrm>
            <a:off x="1155700" y="1337144"/>
            <a:ext cx="5956300" cy="2610390"/>
          </a:xfrm>
        </p:spPr>
        <p:txBody>
          <a:bodyPr wrap="square" anchor="b">
            <a:normAutofit/>
          </a:bodyPr>
          <a:lstStyle>
            <a:lvl1pPr algn="l">
              <a:lnSpc>
                <a:spcPct val="100000"/>
              </a:lnSpc>
              <a:defRPr sz="6000"/>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p>
            <a:endParaRPr lang="zh-CN" altLang="en-US"/>
          </a:p>
        </p:txBody>
      </p:sp>
      <p:sp>
        <p:nvSpPr>
          <p:cNvPr id="6" name="灯片编号占位符 5"/>
          <p:cNvSpPr>
            <a:spLocks noGrp="1"/>
          </p:cNvSpPr>
          <p:nvPr>
            <p:ph type="sldNum" sz="quarter" idx="12"/>
            <p:custDataLst>
              <p:tags r:id="rId12"/>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10" name="公司名占位符 6"/>
          <p:cNvSpPr>
            <a:spLocks noGrp="1"/>
          </p:cNvSpPr>
          <p:nvPr>
            <p:ph type="body" sz="quarter" idx="13" hasCustomPrompt="1"/>
            <p:custDataLst>
              <p:tags r:id="rId13"/>
            </p:custDataLst>
          </p:nvPr>
        </p:nvSpPr>
        <p:spPr>
          <a:xfrm>
            <a:off x="1485235" y="622301"/>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14"/>
            </p:custDataLst>
          </p:nvPr>
        </p:nvSpPr>
        <p:spPr>
          <a:xfrm>
            <a:off x="1155700" y="4697766"/>
            <a:ext cx="2880000" cy="504000"/>
          </a:xfrm>
        </p:spPr>
        <p:txBody>
          <a:bodyPr wrap="square" anchor="ctr">
            <a:normAutofit/>
          </a:bodyPr>
          <a:lstStyle>
            <a:lvl1pPr marL="0" indent="0" algn="l">
              <a:lnSpc>
                <a:spcPct val="100000"/>
              </a:lnSpc>
              <a:buNone/>
              <a:defRPr sz="1800"/>
            </a:lvl1pPr>
          </a:lstStyle>
          <a:p>
            <a:pPr lvl="0"/>
            <a:r>
              <a:rPr lang="zh-CN" altLang="en-US" dirty="0"/>
              <a:t>署名</a:t>
            </a:r>
            <a:endParaRPr lang="zh-CN" altLang="en-US" dirty="0"/>
          </a:p>
        </p:txBody>
      </p:sp>
      <p:cxnSp>
        <p:nvCxnSpPr>
          <p:cNvPr id="17" name="直接连接符 16"/>
          <p:cNvCxnSpPr/>
          <p:nvPr userDrawn="1">
            <p:custDataLst>
              <p:tags r:id="rId15"/>
            </p:custDataLst>
          </p:nvPr>
        </p:nvCxnSpPr>
        <p:spPr>
          <a:xfrm>
            <a:off x="1143000"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3"/>
            </p:custDataLst>
          </p:nvPr>
        </p:nvSpPr>
        <p:spPr>
          <a:xfrm flipH="1">
            <a:off x="0" y="6021389"/>
            <a:ext cx="1243623" cy="836611"/>
          </a:xfrm>
          <a:custGeom>
            <a:avLst/>
            <a:gdLst>
              <a:gd name="connsiteX0" fmla="*/ 1243623 w 1243623"/>
              <a:gd name="connsiteY0" fmla="*/ 0 h 836611"/>
              <a:gd name="connsiteX1" fmla="*/ 279620 w 1243623"/>
              <a:gd name="connsiteY1" fmla="*/ 0 h 836611"/>
              <a:gd name="connsiteX2" fmla="*/ 0 w 1243623"/>
              <a:gd name="connsiteY2" fmla="*/ 836611 h 836611"/>
              <a:gd name="connsiteX3" fmla="*/ 1243623 w 1243623"/>
              <a:gd name="connsiteY3" fmla="*/ 836611 h 836611"/>
            </a:gdLst>
            <a:ahLst/>
            <a:cxnLst>
              <a:cxn ang="0">
                <a:pos x="connsiteX0" y="connsiteY0"/>
              </a:cxn>
              <a:cxn ang="0">
                <a:pos x="connsiteX1" y="connsiteY1"/>
              </a:cxn>
              <a:cxn ang="0">
                <a:pos x="connsiteX2" y="connsiteY2"/>
              </a:cxn>
              <a:cxn ang="0">
                <a:pos x="connsiteX3" y="connsiteY3"/>
              </a:cxn>
            </a:cxnLst>
            <a:rect l="l" t="t" r="r" b="b"/>
            <a:pathLst>
              <a:path w="1243623" h="836611">
                <a:moveTo>
                  <a:pt x="1243623" y="0"/>
                </a:moveTo>
                <a:lnTo>
                  <a:pt x="279620" y="0"/>
                </a:lnTo>
                <a:lnTo>
                  <a:pt x="0" y="836611"/>
                </a:lnTo>
                <a:lnTo>
                  <a:pt x="1243623" y="836611"/>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0" name="任意多边形: 形状 19"/>
          <p:cNvSpPr/>
          <p:nvPr userDrawn="1">
            <p:custDataLst>
              <p:tags r:id="rId4"/>
            </p:custDataLst>
          </p:nvPr>
        </p:nvSpPr>
        <p:spPr>
          <a:xfrm flipH="1">
            <a:off x="6514565" y="0"/>
            <a:ext cx="5677435" cy="5248275"/>
          </a:xfrm>
          <a:custGeom>
            <a:avLst/>
            <a:gdLst>
              <a:gd name="connsiteX0" fmla="*/ 5677435 w 5677435"/>
              <a:gd name="connsiteY0" fmla="*/ 0 h 5248275"/>
              <a:gd name="connsiteX1" fmla="*/ 0 w 5677435"/>
              <a:gd name="connsiteY1" fmla="*/ 0 h 5248275"/>
              <a:gd name="connsiteX2" fmla="*/ 0 w 5677435"/>
              <a:gd name="connsiteY2" fmla="*/ 5248275 h 5248275"/>
              <a:gd name="connsiteX3" fmla="*/ 3923304 w 5677435"/>
              <a:gd name="connsiteY3" fmla="*/ 5248275 h 5248275"/>
            </a:gdLst>
            <a:ahLst/>
            <a:cxnLst>
              <a:cxn ang="0">
                <a:pos x="connsiteX0" y="connsiteY0"/>
              </a:cxn>
              <a:cxn ang="0">
                <a:pos x="connsiteX1" y="connsiteY1"/>
              </a:cxn>
              <a:cxn ang="0">
                <a:pos x="connsiteX2" y="connsiteY2"/>
              </a:cxn>
              <a:cxn ang="0">
                <a:pos x="connsiteX3" y="connsiteY3"/>
              </a:cxn>
            </a:cxnLst>
            <a:rect l="l" t="t" r="r" b="b"/>
            <a:pathLst>
              <a:path w="5677435" h="5248275">
                <a:moveTo>
                  <a:pt x="5677435" y="0"/>
                </a:moveTo>
                <a:lnTo>
                  <a:pt x="0" y="0"/>
                </a:lnTo>
                <a:lnTo>
                  <a:pt x="0" y="5248275"/>
                </a:lnTo>
                <a:lnTo>
                  <a:pt x="3923304" y="5248275"/>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8" name="直接连接符 7"/>
          <p:cNvCxnSpPr/>
          <p:nvPr userDrawn="1">
            <p:custDataLst>
              <p:tags r:id="rId5"/>
            </p:custDataLst>
          </p:nvPr>
        </p:nvCxnSpPr>
        <p:spPr>
          <a:xfrm>
            <a:off x="1143000" y="810022"/>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custDataLst>
              <p:tags r:id="rId6"/>
            </p:custDataLst>
          </p:nvPr>
        </p:nvCxnSpPr>
        <p:spPr>
          <a:xfrm>
            <a:off x="1143000" y="873125"/>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custDataLst>
              <p:tags r:id="rId7"/>
            </p:custDataLst>
          </p:nvPr>
        </p:nvCxnSpPr>
        <p:spPr>
          <a:xfrm>
            <a:off x="1143000" y="936228"/>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2" name="任意多边形: 形状 11"/>
          <p:cNvSpPr/>
          <p:nvPr userDrawn="1">
            <p:custDataLst>
              <p:tags r:id="rId8"/>
            </p:custDataLst>
          </p:nvPr>
        </p:nvSpPr>
        <p:spPr>
          <a:xfrm flipH="1">
            <a:off x="5901270" y="0"/>
            <a:ext cx="6290730" cy="6858000"/>
          </a:xfrm>
          <a:custGeom>
            <a:avLst/>
            <a:gdLst>
              <a:gd name="connsiteX0" fmla="*/ 6290730 w 6290730"/>
              <a:gd name="connsiteY0" fmla="*/ 0 h 6858000"/>
              <a:gd name="connsiteX1" fmla="*/ 5475355 w 6290730"/>
              <a:gd name="connsiteY1" fmla="*/ 0 h 6858000"/>
              <a:gd name="connsiteX2" fmla="*/ 4784973 w 6290730"/>
              <a:gd name="connsiteY2" fmla="*/ 0 h 6858000"/>
              <a:gd name="connsiteX3" fmla="*/ 3969597 w 6290730"/>
              <a:gd name="connsiteY3" fmla="*/ 0 h 6858000"/>
              <a:gd name="connsiteX4" fmla="*/ 2006598 w 6290730"/>
              <a:gd name="connsiteY4" fmla="*/ 0 h 6858000"/>
              <a:gd name="connsiteX5" fmla="*/ 1191223 w 6290730"/>
              <a:gd name="connsiteY5" fmla="*/ 0 h 6858000"/>
              <a:gd name="connsiteX6" fmla="*/ 500840 w 6290730"/>
              <a:gd name="connsiteY6" fmla="*/ 0 h 6858000"/>
              <a:gd name="connsiteX7" fmla="*/ 0 w 6290730"/>
              <a:gd name="connsiteY7" fmla="*/ 0 h 6858000"/>
              <a:gd name="connsiteX8" fmla="*/ 0 w 6290730"/>
              <a:gd name="connsiteY8" fmla="*/ 6858000 h 6858000"/>
              <a:gd name="connsiteX9" fmla="*/ 4027590 w 6290730"/>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0730" h="6858000">
                <a:moveTo>
                  <a:pt x="6290730" y="0"/>
                </a:moveTo>
                <a:lnTo>
                  <a:pt x="5475355" y="0"/>
                </a:lnTo>
                <a:lnTo>
                  <a:pt x="4784973" y="0"/>
                </a:lnTo>
                <a:lnTo>
                  <a:pt x="3969597" y="0"/>
                </a:lnTo>
                <a:lnTo>
                  <a:pt x="2006598" y="0"/>
                </a:lnTo>
                <a:lnTo>
                  <a:pt x="1191223" y="0"/>
                </a:lnTo>
                <a:lnTo>
                  <a:pt x="500840" y="0"/>
                </a:lnTo>
                <a:lnTo>
                  <a:pt x="0" y="0"/>
                </a:lnTo>
                <a:lnTo>
                  <a:pt x="0" y="6858000"/>
                </a:lnTo>
                <a:lnTo>
                  <a:pt x="402759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标题 1"/>
          <p:cNvSpPr>
            <a:spLocks noGrp="1"/>
          </p:cNvSpPr>
          <p:nvPr>
            <p:ph type="ctrTitle"/>
            <p:custDataLst>
              <p:tags r:id="rId9"/>
            </p:custDataLst>
          </p:nvPr>
        </p:nvSpPr>
        <p:spPr>
          <a:xfrm>
            <a:off x="1143000" y="1291693"/>
            <a:ext cx="5408040" cy="2654681"/>
          </a:xfrm>
        </p:spPr>
        <p:txBody>
          <a:bodyPr wrap="square" anchor="b">
            <a:normAutofit/>
          </a:bodyPr>
          <a:lstStyle>
            <a:lvl1pPr algn="l">
              <a:lnSpc>
                <a:spcPct val="100000"/>
              </a:lnSpc>
              <a:defRPr sz="6000"/>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12"/>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10" name="公司名占位符 6"/>
          <p:cNvSpPr>
            <a:spLocks noGrp="1"/>
          </p:cNvSpPr>
          <p:nvPr>
            <p:ph type="body" sz="quarter" idx="13" hasCustomPrompt="1"/>
            <p:custDataLst>
              <p:tags r:id="rId13"/>
            </p:custDataLst>
          </p:nvPr>
        </p:nvSpPr>
        <p:spPr>
          <a:xfrm>
            <a:off x="1469081" y="594000"/>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14"/>
            </p:custDataLst>
          </p:nvPr>
        </p:nvSpPr>
        <p:spPr>
          <a:xfrm>
            <a:off x="1158600" y="4696885"/>
            <a:ext cx="2880000" cy="504000"/>
          </a:xfrm>
        </p:spPr>
        <p:txBody>
          <a:bodyPr wrap="square" anchor="ctr">
            <a:normAutofit/>
          </a:bodyPr>
          <a:lstStyle>
            <a:lvl1pPr marL="0" indent="0" algn="l">
              <a:lnSpc>
                <a:spcPct val="100000"/>
              </a:lnSpc>
              <a:buNone/>
              <a:defRPr sz="1800">
                <a:solidFill>
                  <a:schemeClr val="tx1"/>
                </a:solidFill>
              </a:defRPr>
            </a:lvl1pPr>
          </a:lstStyle>
          <a:p>
            <a:pPr lvl="0"/>
            <a:r>
              <a:rPr lang="zh-CN" altLang="en-US" dirty="0"/>
              <a:t>署名</a:t>
            </a:r>
            <a:endParaRPr lang="zh-CN" altLang="en-US" dirty="0"/>
          </a:p>
        </p:txBody>
      </p:sp>
      <p:cxnSp>
        <p:nvCxnSpPr>
          <p:cNvPr id="19" name="直接连接符 18"/>
          <p:cNvCxnSpPr/>
          <p:nvPr userDrawn="1">
            <p:custDataLst>
              <p:tags r:id="rId15"/>
            </p:custDataLst>
          </p:nvPr>
        </p:nvCxnSpPr>
        <p:spPr>
          <a:xfrm>
            <a:off x="1143000"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3"/>
            </p:custDataLst>
          </p:nvPr>
        </p:nvSpPr>
        <p:spPr>
          <a:xfrm>
            <a:off x="0" y="0"/>
            <a:ext cx="5459657" cy="6858001"/>
          </a:xfrm>
          <a:custGeom>
            <a:avLst/>
            <a:gdLst>
              <a:gd name="connsiteX0" fmla="*/ 0 w 5459657"/>
              <a:gd name="connsiteY0" fmla="*/ 0 h 6858001"/>
              <a:gd name="connsiteX1" fmla="*/ 694817 w 5459657"/>
              <a:gd name="connsiteY1" fmla="*/ 0 h 6858001"/>
              <a:gd name="connsiteX2" fmla="*/ 2472691 w 5459657"/>
              <a:gd name="connsiteY2" fmla="*/ 0 h 6858001"/>
              <a:gd name="connsiteX3" fmla="*/ 3167508 w 5459657"/>
              <a:gd name="connsiteY3" fmla="*/ 0 h 6858001"/>
              <a:gd name="connsiteX4" fmla="*/ 5459657 w 5459657"/>
              <a:gd name="connsiteY4" fmla="*/ 6858001 h 6858001"/>
              <a:gd name="connsiteX5" fmla="*/ 5230068 w 5459657"/>
              <a:gd name="connsiteY5" fmla="*/ 6858001 h 6858001"/>
              <a:gd name="connsiteX6" fmla="*/ 4764840 w 5459657"/>
              <a:gd name="connsiteY6" fmla="*/ 6858001 h 6858001"/>
              <a:gd name="connsiteX7" fmla="*/ 4535251 w 5459657"/>
              <a:gd name="connsiteY7" fmla="*/ 6858001 h 6858001"/>
              <a:gd name="connsiteX8" fmla="*/ 1247185 w 5459657"/>
              <a:gd name="connsiteY8" fmla="*/ 6858001 h 6858001"/>
              <a:gd name="connsiteX9" fmla="*/ 694817 w 5459657"/>
              <a:gd name="connsiteY9" fmla="*/ 6858001 h 6858001"/>
              <a:gd name="connsiteX10" fmla="*/ 552368 w 5459657"/>
              <a:gd name="connsiteY10" fmla="*/ 6858001 h 6858001"/>
              <a:gd name="connsiteX11" fmla="*/ 0 w 5459657"/>
              <a:gd name="connsiteY11"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59657" h="6858001">
                <a:moveTo>
                  <a:pt x="0" y="0"/>
                </a:moveTo>
                <a:lnTo>
                  <a:pt x="694817" y="0"/>
                </a:lnTo>
                <a:lnTo>
                  <a:pt x="2472691" y="0"/>
                </a:lnTo>
                <a:lnTo>
                  <a:pt x="3167508" y="0"/>
                </a:lnTo>
                <a:lnTo>
                  <a:pt x="5459657" y="6858001"/>
                </a:lnTo>
                <a:lnTo>
                  <a:pt x="5230068" y="6858001"/>
                </a:lnTo>
                <a:lnTo>
                  <a:pt x="4764840" y="6858001"/>
                </a:lnTo>
                <a:lnTo>
                  <a:pt x="4535251" y="6858001"/>
                </a:lnTo>
                <a:lnTo>
                  <a:pt x="1247185" y="6858001"/>
                </a:lnTo>
                <a:lnTo>
                  <a:pt x="694817" y="6858001"/>
                </a:lnTo>
                <a:lnTo>
                  <a:pt x="552368" y="6858001"/>
                </a:lnTo>
                <a:lnTo>
                  <a:pt x="0" y="6858001"/>
                </a:lnTo>
                <a:close/>
              </a:path>
            </a:pathLst>
          </a:custGeom>
          <a:gradFill flip="none" rotWithShape="1">
            <a:gsLst>
              <a:gs pos="45000">
                <a:schemeClr val="accent1">
                  <a:lumMod val="20000"/>
                  <a:lumOff val="8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pic>
        <p:nvPicPr>
          <p:cNvPr id="10" name="图片 9"/>
          <p:cNvPicPr>
            <a:picLocks noChangeAspect="1"/>
          </p:cNvPicPr>
          <p:nvPr userDrawn="1">
            <p:custDataLst>
              <p:tags r:id="rId4"/>
            </p:custDataLst>
          </p:nvPr>
        </p:nvPicPr>
        <p:blipFill rotWithShape="1">
          <a:blip r:embed="rId5" cstate="print"/>
          <a:srcRect/>
          <a:stretch>
            <a:fillRect/>
          </a:stretch>
        </p:blipFill>
        <p:spPr>
          <a:xfrm>
            <a:off x="0" y="512762"/>
            <a:ext cx="4408580" cy="6345238"/>
          </a:xfrm>
          <a:custGeom>
            <a:avLst/>
            <a:gdLst>
              <a:gd name="connsiteX0" fmla="*/ 0 w 4408580"/>
              <a:gd name="connsiteY0" fmla="*/ 0 h 6345238"/>
              <a:gd name="connsiteX1" fmla="*/ 2287811 w 4408580"/>
              <a:gd name="connsiteY1" fmla="*/ 0 h 6345238"/>
              <a:gd name="connsiteX2" fmla="*/ 4408580 w 4408580"/>
              <a:gd name="connsiteY2" fmla="*/ 6345238 h 6345238"/>
              <a:gd name="connsiteX3" fmla="*/ 4196157 w 4408580"/>
              <a:gd name="connsiteY3" fmla="*/ 6345238 h 6345238"/>
              <a:gd name="connsiteX4" fmla="*/ 511068 w 4408580"/>
              <a:gd name="connsiteY4" fmla="*/ 6345238 h 6345238"/>
              <a:gd name="connsiteX5" fmla="*/ 0 w 4408580"/>
              <a:gd name="connsiteY5" fmla="*/ 6345238 h 634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580" h="6345238">
                <a:moveTo>
                  <a:pt x="0" y="0"/>
                </a:moveTo>
                <a:lnTo>
                  <a:pt x="2287811" y="0"/>
                </a:lnTo>
                <a:lnTo>
                  <a:pt x="4408580" y="6345238"/>
                </a:lnTo>
                <a:lnTo>
                  <a:pt x="4196157" y="6345238"/>
                </a:lnTo>
                <a:lnTo>
                  <a:pt x="511068" y="6345238"/>
                </a:lnTo>
                <a:lnTo>
                  <a:pt x="0" y="6345238"/>
                </a:lnTo>
                <a:close/>
              </a:path>
            </a:pathLst>
          </a:custGeom>
        </p:spPr>
      </p:pic>
      <p:sp>
        <p:nvSpPr>
          <p:cNvPr id="22" name="任意多边形: 形状 21"/>
          <p:cNvSpPr/>
          <p:nvPr userDrawn="1">
            <p:custDataLst>
              <p:tags r:id="rId6"/>
            </p:custDataLst>
          </p:nvPr>
        </p:nvSpPr>
        <p:spPr>
          <a:xfrm>
            <a:off x="0" y="512762"/>
            <a:ext cx="4408580" cy="6345238"/>
          </a:xfrm>
          <a:custGeom>
            <a:avLst/>
            <a:gdLst>
              <a:gd name="connsiteX0" fmla="*/ 0 w 4408580"/>
              <a:gd name="connsiteY0" fmla="*/ 0 h 6345238"/>
              <a:gd name="connsiteX1" fmla="*/ 2287811 w 4408580"/>
              <a:gd name="connsiteY1" fmla="*/ 0 h 6345238"/>
              <a:gd name="connsiteX2" fmla="*/ 4408580 w 4408580"/>
              <a:gd name="connsiteY2" fmla="*/ 6345238 h 6345238"/>
              <a:gd name="connsiteX3" fmla="*/ 4196157 w 4408580"/>
              <a:gd name="connsiteY3" fmla="*/ 6345238 h 6345238"/>
              <a:gd name="connsiteX4" fmla="*/ 511068 w 4408580"/>
              <a:gd name="connsiteY4" fmla="*/ 6345238 h 6345238"/>
              <a:gd name="connsiteX5" fmla="*/ 0 w 4408580"/>
              <a:gd name="connsiteY5" fmla="*/ 6345238 h 634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580" h="6345238">
                <a:moveTo>
                  <a:pt x="0" y="0"/>
                </a:moveTo>
                <a:lnTo>
                  <a:pt x="2287811" y="0"/>
                </a:lnTo>
                <a:lnTo>
                  <a:pt x="4408580" y="6345238"/>
                </a:lnTo>
                <a:lnTo>
                  <a:pt x="4196157" y="6345238"/>
                </a:lnTo>
                <a:lnTo>
                  <a:pt x="511068" y="6345238"/>
                </a:lnTo>
                <a:lnTo>
                  <a:pt x="0" y="6345238"/>
                </a:lnTo>
                <a:close/>
              </a:path>
            </a:pathLst>
          </a:custGeom>
          <a:gradFill>
            <a:gsLst>
              <a:gs pos="0">
                <a:schemeClr val="accent1">
                  <a:alpha val="60000"/>
                </a:schemeClr>
              </a:gs>
              <a:gs pos="96330">
                <a:schemeClr val="accent1">
                  <a:lumMod val="75000"/>
                </a:schemeClr>
              </a:gs>
              <a:gs pos="51000">
                <a:schemeClr val="accent1">
                  <a:lumMod val="75000"/>
                  <a:alpha val="8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标题 1"/>
          <p:cNvSpPr>
            <a:spLocks noGrp="1"/>
          </p:cNvSpPr>
          <p:nvPr>
            <p:ph type="title" hasCustomPrompt="1"/>
            <p:custDataLst>
              <p:tags r:id="rId7"/>
            </p:custDataLst>
          </p:nvPr>
        </p:nvSpPr>
        <p:spPr>
          <a:xfrm>
            <a:off x="426963" y="4395769"/>
            <a:ext cx="2743200" cy="1081088"/>
          </a:xfrm>
        </p:spPr>
        <p:txBody>
          <a:bodyPr wrap="square" anchor="b">
            <a:normAutofit/>
          </a:bodyPr>
          <a:lstStyle>
            <a:lvl1pPr algn="ctr">
              <a:defRPr sz="5400">
                <a:solidFill>
                  <a:srgbClr val="FFFFFF"/>
                </a:solidFill>
              </a:defRPr>
            </a:lvl1pPr>
          </a:lstStyle>
          <a:p>
            <a:r>
              <a:rPr lang="zh-CN" altLang="en-US" dirty="0"/>
              <a:t>标题</a:t>
            </a:r>
            <a:endParaRPr lang="zh-CN" altLang="en-US" dirty="0"/>
          </a:p>
        </p:txBody>
      </p:sp>
      <p:sp>
        <p:nvSpPr>
          <p:cNvPr id="7" name="日期占位符 3"/>
          <p:cNvSpPr>
            <a:spLocks noGrp="1"/>
          </p:cNvSpPr>
          <p:nvPr>
            <p:ph type="dt" sz="half" idx="10"/>
            <p:custDataLst>
              <p:tags r:id="rId8"/>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9"/>
            </p:custDataLst>
          </p:nvPr>
        </p:nvSpPr>
        <p:spPr/>
        <p:txBody>
          <a:bodyPr/>
          <a:lstStyle/>
          <a:p>
            <a:endParaRPr lang="zh-CN" altLang="en-US"/>
          </a:p>
        </p:txBody>
      </p:sp>
      <p:sp>
        <p:nvSpPr>
          <p:cNvPr id="9" name="灯片编号占位符 5"/>
          <p:cNvSpPr>
            <a:spLocks noGrp="1"/>
          </p:cNvSpPr>
          <p:nvPr>
            <p:ph type="sldNum" sz="quarter" idx="12"/>
            <p:custDataLst>
              <p:tags r:id="rId10"/>
            </p:custDataLst>
          </p:nvPr>
        </p:nvSpPr>
        <p:spPr/>
        <p:txBody>
          <a:bodyPr wrap="square">
            <a:normAutofit/>
          </a:bodyPr>
          <a:lstStyle/>
          <a:p>
            <a:fld id="{BE5F26B5-172A-4DC2-B0B7-181CFC56B87C}" type="slidenum">
              <a:rPr lang="zh-CN" altLang="en-US" smtClean="0"/>
            </a:fld>
            <a:endParaRPr lang="zh-CN" altLang="en-US"/>
          </a:p>
        </p:txBody>
      </p:sp>
      <p:sp>
        <p:nvSpPr>
          <p:cNvPr id="28" name="任意多边形: 形状 27"/>
          <p:cNvSpPr/>
          <p:nvPr userDrawn="1">
            <p:custDataLst>
              <p:tags r:id="rId11"/>
            </p:custDataLst>
          </p:nvPr>
        </p:nvSpPr>
        <p:spPr>
          <a:xfrm flipV="1">
            <a:off x="10948378" y="0"/>
            <a:ext cx="1243623" cy="3720867"/>
          </a:xfrm>
          <a:custGeom>
            <a:avLst/>
            <a:gdLst>
              <a:gd name="connsiteX0" fmla="*/ 0 w 1243623"/>
              <a:gd name="connsiteY0" fmla="*/ 3720867 h 3720867"/>
              <a:gd name="connsiteX1" fmla="*/ 1243623 w 1243623"/>
              <a:gd name="connsiteY1" fmla="*/ 3720867 h 3720867"/>
              <a:gd name="connsiteX2" fmla="*/ 1243623 w 1243623"/>
              <a:gd name="connsiteY2" fmla="*/ 0 h 3720867"/>
            </a:gdLst>
            <a:ahLst/>
            <a:cxnLst>
              <a:cxn ang="0">
                <a:pos x="connsiteX0" y="connsiteY0"/>
              </a:cxn>
              <a:cxn ang="0">
                <a:pos x="connsiteX1" y="connsiteY1"/>
              </a:cxn>
              <a:cxn ang="0">
                <a:pos x="connsiteX2" y="connsiteY2"/>
              </a:cxn>
            </a:cxnLst>
            <a:rect l="l" t="t" r="r" b="b"/>
            <a:pathLst>
              <a:path w="1243623" h="3720867">
                <a:moveTo>
                  <a:pt x="0" y="3720867"/>
                </a:moveTo>
                <a:lnTo>
                  <a:pt x="1243623" y="3720867"/>
                </a:lnTo>
                <a:lnTo>
                  <a:pt x="1243623" y="0"/>
                </a:lnTo>
                <a:close/>
              </a:path>
            </a:pathLst>
          </a:custGeom>
          <a:gradFill flip="none" rotWithShape="1">
            <a:gsLst>
              <a:gs pos="0">
                <a:schemeClr val="accent1">
                  <a:lumMod val="20000"/>
                  <a:lumOff val="8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形状 38"/>
          <p:cNvSpPr/>
          <p:nvPr userDrawn="1">
            <p:custDataLst>
              <p:tags r:id="rId3"/>
            </p:custDataLst>
          </p:nvPr>
        </p:nvSpPr>
        <p:spPr>
          <a:xfrm>
            <a:off x="11271318" y="6021388"/>
            <a:ext cx="920683" cy="836612"/>
          </a:xfrm>
          <a:custGeom>
            <a:avLst/>
            <a:gdLst>
              <a:gd name="connsiteX0" fmla="*/ 279621 w 920683"/>
              <a:gd name="connsiteY0" fmla="*/ 0 h 836612"/>
              <a:gd name="connsiteX1" fmla="*/ 920683 w 920683"/>
              <a:gd name="connsiteY1" fmla="*/ 0 h 836612"/>
              <a:gd name="connsiteX2" fmla="*/ 920683 w 920683"/>
              <a:gd name="connsiteY2" fmla="*/ 836612 h 836612"/>
              <a:gd name="connsiteX3" fmla="*/ 0 w 920683"/>
              <a:gd name="connsiteY3" fmla="*/ 836612 h 836612"/>
            </a:gdLst>
            <a:ahLst/>
            <a:cxnLst>
              <a:cxn ang="0">
                <a:pos x="connsiteX0" y="connsiteY0"/>
              </a:cxn>
              <a:cxn ang="0">
                <a:pos x="connsiteX1" y="connsiteY1"/>
              </a:cxn>
              <a:cxn ang="0">
                <a:pos x="connsiteX2" y="connsiteY2"/>
              </a:cxn>
              <a:cxn ang="0">
                <a:pos x="connsiteX3" y="connsiteY3"/>
              </a:cxn>
            </a:cxnLst>
            <a:rect l="l" t="t" r="r" b="b"/>
            <a:pathLst>
              <a:path w="920683" h="836612">
                <a:moveTo>
                  <a:pt x="279621" y="0"/>
                </a:moveTo>
                <a:lnTo>
                  <a:pt x="920683" y="0"/>
                </a:lnTo>
                <a:lnTo>
                  <a:pt x="920683" y="836612"/>
                </a:lnTo>
                <a:lnTo>
                  <a:pt x="0" y="836612"/>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5" name="任意多边形: 形状 44"/>
          <p:cNvSpPr/>
          <p:nvPr userDrawn="1">
            <p:custDataLst>
              <p:tags r:id="rId4"/>
            </p:custDataLst>
          </p:nvPr>
        </p:nvSpPr>
        <p:spPr>
          <a:xfrm>
            <a:off x="0" y="0"/>
            <a:ext cx="5761787" cy="6858000"/>
          </a:xfrm>
          <a:custGeom>
            <a:avLst/>
            <a:gdLst>
              <a:gd name="connsiteX0" fmla="*/ 0 w 5761787"/>
              <a:gd name="connsiteY0" fmla="*/ 0 h 6858000"/>
              <a:gd name="connsiteX1" fmla="*/ 261715 w 5761787"/>
              <a:gd name="connsiteY1" fmla="*/ 0 h 6858000"/>
              <a:gd name="connsiteX2" fmla="*/ 400565 w 5761787"/>
              <a:gd name="connsiteY2" fmla="*/ 0 h 6858000"/>
              <a:gd name="connsiteX3" fmla="*/ 662280 w 5761787"/>
              <a:gd name="connsiteY3" fmla="*/ 0 h 6858000"/>
              <a:gd name="connsiteX4" fmla="*/ 1215940 w 5761787"/>
              <a:gd name="connsiteY4" fmla="*/ 0 h 6858000"/>
              <a:gd name="connsiteX5" fmla="*/ 1477655 w 5761787"/>
              <a:gd name="connsiteY5" fmla="*/ 0 h 6858000"/>
              <a:gd name="connsiteX6" fmla="*/ 3178939 w 5761787"/>
              <a:gd name="connsiteY6" fmla="*/ 0 h 6858000"/>
              <a:gd name="connsiteX7" fmla="*/ 3440654 w 5761787"/>
              <a:gd name="connsiteY7" fmla="*/ 0 h 6858000"/>
              <a:gd name="connsiteX8" fmla="*/ 3994315 w 5761787"/>
              <a:gd name="connsiteY8" fmla="*/ 0 h 6858000"/>
              <a:gd name="connsiteX9" fmla="*/ 4256030 w 5761787"/>
              <a:gd name="connsiteY9" fmla="*/ 0 h 6858000"/>
              <a:gd name="connsiteX10" fmla="*/ 4684697 w 5761787"/>
              <a:gd name="connsiteY10" fmla="*/ 0 h 6858000"/>
              <a:gd name="connsiteX11" fmla="*/ 4946412 w 5761787"/>
              <a:gd name="connsiteY11" fmla="*/ 0 h 6858000"/>
              <a:gd name="connsiteX12" fmla="*/ 5500072 w 5761787"/>
              <a:gd name="connsiteY12" fmla="*/ 0 h 6858000"/>
              <a:gd name="connsiteX13" fmla="*/ 5761787 w 5761787"/>
              <a:gd name="connsiteY13" fmla="*/ 0 h 6858000"/>
              <a:gd name="connsiteX14" fmla="*/ 3498647 w 5761787"/>
              <a:gd name="connsiteY14" fmla="*/ 6858000 h 6858000"/>
              <a:gd name="connsiteX15" fmla="*/ 3236932 w 5761787"/>
              <a:gd name="connsiteY15" fmla="*/ 6858000 h 6858000"/>
              <a:gd name="connsiteX16" fmla="*/ 261715 w 5761787"/>
              <a:gd name="connsiteY16" fmla="*/ 6858000 h 6858000"/>
              <a:gd name="connsiteX17" fmla="*/ 0 w 5761787"/>
              <a:gd name="connsiteY1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61787" h="6858000">
                <a:moveTo>
                  <a:pt x="0" y="0"/>
                </a:moveTo>
                <a:lnTo>
                  <a:pt x="261715" y="0"/>
                </a:lnTo>
                <a:lnTo>
                  <a:pt x="400565" y="0"/>
                </a:lnTo>
                <a:lnTo>
                  <a:pt x="662280" y="0"/>
                </a:lnTo>
                <a:lnTo>
                  <a:pt x="1215940" y="0"/>
                </a:lnTo>
                <a:lnTo>
                  <a:pt x="1477655" y="0"/>
                </a:lnTo>
                <a:lnTo>
                  <a:pt x="3178939" y="0"/>
                </a:lnTo>
                <a:lnTo>
                  <a:pt x="3440654" y="0"/>
                </a:lnTo>
                <a:lnTo>
                  <a:pt x="3994315" y="0"/>
                </a:lnTo>
                <a:lnTo>
                  <a:pt x="4256030" y="0"/>
                </a:lnTo>
                <a:lnTo>
                  <a:pt x="4684697" y="0"/>
                </a:lnTo>
                <a:lnTo>
                  <a:pt x="4946412" y="0"/>
                </a:lnTo>
                <a:lnTo>
                  <a:pt x="5500072" y="0"/>
                </a:lnTo>
                <a:lnTo>
                  <a:pt x="5761787" y="0"/>
                </a:lnTo>
                <a:lnTo>
                  <a:pt x="3498647" y="6858000"/>
                </a:lnTo>
                <a:lnTo>
                  <a:pt x="3236932" y="6858000"/>
                </a:lnTo>
                <a:lnTo>
                  <a:pt x="261715" y="6858000"/>
                </a:lnTo>
                <a:lnTo>
                  <a:pt x="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5" name="任意多边形: 形状 24"/>
          <p:cNvSpPr/>
          <p:nvPr userDrawn="1">
            <p:custDataLst>
              <p:tags r:id="rId5"/>
            </p:custDataLst>
          </p:nvPr>
        </p:nvSpPr>
        <p:spPr>
          <a:xfrm>
            <a:off x="345952" y="0"/>
            <a:ext cx="4533900" cy="4616102"/>
          </a:xfrm>
          <a:custGeom>
            <a:avLst/>
            <a:gdLst>
              <a:gd name="connsiteX0" fmla="*/ 0 w 4895535"/>
              <a:gd name="connsiteY0" fmla="*/ 0 h 4984294"/>
              <a:gd name="connsiteX1" fmla="*/ 4895535 w 4895535"/>
              <a:gd name="connsiteY1" fmla="*/ 0 h 4984294"/>
              <a:gd name="connsiteX2" fmla="*/ 3229634 w 4895535"/>
              <a:gd name="connsiteY2" fmla="*/ 4984294 h 4984294"/>
              <a:gd name="connsiteX3" fmla="*/ 0 w 4895535"/>
              <a:gd name="connsiteY3" fmla="*/ 4984294 h 4984294"/>
            </a:gdLst>
            <a:ahLst/>
            <a:cxnLst>
              <a:cxn ang="0">
                <a:pos x="connsiteX0" y="connsiteY0"/>
              </a:cxn>
              <a:cxn ang="0">
                <a:pos x="connsiteX1" y="connsiteY1"/>
              </a:cxn>
              <a:cxn ang="0">
                <a:pos x="connsiteX2" y="connsiteY2"/>
              </a:cxn>
              <a:cxn ang="0">
                <a:pos x="connsiteX3" y="connsiteY3"/>
              </a:cxn>
            </a:cxnLst>
            <a:rect l="l" t="t" r="r" b="b"/>
            <a:pathLst>
              <a:path w="4895535" h="4984294">
                <a:moveTo>
                  <a:pt x="0" y="0"/>
                </a:moveTo>
                <a:lnTo>
                  <a:pt x="4895535" y="0"/>
                </a:lnTo>
                <a:lnTo>
                  <a:pt x="3229634" y="4984294"/>
                </a:lnTo>
                <a:lnTo>
                  <a:pt x="0" y="4984294"/>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3" name="任意多边形: 形状 42"/>
          <p:cNvSpPr/>
          <p:nvPr userDrawn="1">
            <p:custDataLst>
              <p:tags r:id="rId6"/>
            </p:custDataLst>
          </p:nvPr>
        </p:nvSpPr>
        <p:spPr>
          <a:xfrm>
            <a:off x="0" y="0"/>
            <a:ext cx="4037888" cy="6021387"/>
          </a:xfrm>
          <a:custGeom>
            <a:avLst/>
            <a:gdLst>
              <a:gd name="connsiteX0" fmla="*/ 0 w 4037888"/>
              <a:gd name="connsiteY0" fmla="*/ 0 h 6021387"/>
              <a:gd name="connsiteX1" fmla="*/ 250702 w 4037888"/>
              <a:gd name="connsiteY1" fmla="*/ 0 h 6021387"/>
              <a:gd name="connsiteX2" fmla="*/ 3662873 w 4037888"/>
              <a:gd name="connsiteY2" fmla="*/ 0 h 6021387"/>
              <a:gd name="connsiteX3" fmla="*/ 3787186 w 4037888"/>
              <a:gd name="connsiteY3" fmla="*/ 0 h 6021387"/>
              <a:gd name="connsiteX4" fmla="*/ 3913575 w 4037888"/>
              <a:gd name="connsiteY4" fmla="*/ 0 h 6021387"/>
              <a:gd name="connsiteX5" fmla="*/ 4037888 w 4037888"/>
              <a:gd name="connsiteY5" fmla="*/ 0 h 6021387"/>
              <a:gd name="connsiteX6" fmla="*/ 2025360 w 4037888"/>
              <a:gd name="connsiteY6" fmla="*/ 6021387 h 6021387"/>
              <a:gd name="connsiteX7" fmla="*/ 1901046 w 4037888"/>
              <a:gd name="connsiteY7" fmla="*/ 6021387 h 6021387"/>
              <a:gd name="connsiteX8" fmla="*/ 1774658 w 4037888"/>
              <a:gd name="connsiteY8" fmla="*/ 6021387 h 6021387"/>
              <a:gd name="connsiteX9" fmla="*/ 1650344 w 4037888"/>
              <a:gd name="connsiteY9" fmla="*/ 6021387 h 6021387"/>
              <a:gd name="connsiteX10" fmla="*/ 250702 w 4037888"/>
              <a:gd name="connsiteY10" fmla="*/ 6021387 h 6021387"/>
              <a:gd name="connsiteX11" fmla="*/ 0 w 4037888"/>
              <a:gd name="connsiteY11" fmla="*/ 6021387 h 6021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37888" h="6021387">
                <a:moveTo>
                  <a:pt x="0" y="0"/>
                </a:moveTo>
                <a:lnTo>
                  <a:pt x="250702" y="0"/>
                </a:lnTo>
                <a:lnTo>
                  <a:pt x="3662873" y="0"/>
                </a:lnTo>
                <a:lnTo>
                  <a:pt x="3787186" y="0"/>
                </a:lnTo>
                <a:lnTo>
                  <a:pt x="3913575" y="0"/>
                </a:lnTo>
                <a:lnTo>
                  <a:pt x="4037888" y="0"/>
                </a:lnTo>
                <a:lnTo>
                  <a:pt x="2025360" y="6021387"/>
                </a:lnTo>
                <a:lnTo>
                  <a:pt x="1901046" y="6021387"/>
                </a:lnTo>
                <a:lnTo>
                  <a:pt x="1774658" y="6021387"/>
                </a:lnTo>
                <a:lnTo>
                  <a:pt x="1650344" y="6021387"/>
                </a:lnTo>
                <a:lnTo>
                  <a:pt x="250702" y="6021387"/>
                </a:lnTo>
                <a:lnTo>
                  <a:pt x="0" y="6021387"/>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14" name="直接连接符 13"/>
          <p:cNvCxnSpPr/>
          <p:nvPr userDrawn="1">
            <p:custDataLst>
              <p:tags r:id="rId7"/>
            </p:custDataLst>
          </p:nvPr>
        </p:nvCxnSpPr>
        <p:spPr>
          <a:xfrm flipH="1">
            <a:off x="5743575"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custDataLst>
              <p:tags r:id="rId8"/>
            </p:custDataLst>
          </p:nvPr>
        </p:nvSpPr>
        <p:spPr>
          <a:xfrm>
            <a:off x="5372487" y="3182974"/>
            <a:ext cx="5135401" cy="2023199"/>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9"/>
            </p:custDataLst>
          </p:nvPr>
        </p:nvSpPr>
        <p:spPr>
          <a:xfrm>
            <a:off x="5370088" y="1293867"/>
            <a:ext cx="5135401" cy="1649490"/>
          </a:xfrm>
        </p:spPr>
        <p:txBody>
          <a:bodyPr wrap="none" anchor="b" anchorCtr="0">
            <a:normAutofit/>
          </a:bodyPr>
          <a:lstStyle>
            <a:lvl1pPr marL="0" indent="0" algn="r">
              <a:buNone/>
              <a:defRPr sz="8000" b="1">
                <a:solidFill>
                  <a:schemeClr val="accent1"/>
                </a:solidFill>
              </a:defRPr>
            </a:lvl1pPr>
          </a:lstStyle>
          <a:p>
            <a:pPr lvl="0"/>
            <a:r>
              <a:rPr lang="zh-CN" altLang="en-US" dirty="0"/>
              <a:t>节编号</a:t>
            </a:r>
            <a:endParaRPr lang="zh-CN" altLang="en-US" dirty="0"/>
          </a:p>
        </p:txBody>
      </p:sp>
      <p:sp>
        <p:nvSpPr>
          <p:cNvPr id="4" name="日期占位符 4"/>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1"/>
            </p:custDataLst>
          </p:nvPr>
        </p:nvSpPr>
        <p:spPr/>
        <p:txBody>
          <a:bodyPr/>
          <a:lstStyle/>
          <a:p>
            <a:endParaRPr lang="zh-CN" altLang="en-US"/>
          </a:p>
        </p:txBody>
      </p:sp>
      <p:sp>
        <p:nvSpPr>
          <p:cNvPr id="6" name="灯片编号占位符 6"/>
          <p:cNvSpPr>
            <a:spLocks noGrp="1"/>
          </p:cNvSpPr>
          <p:nvPr>
            <p:ph type="sldNum" sz="quarter" idx="12"/>
            <p:custDataLst>
              <p:tags r:id="rId12"/>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4" name="内容占位符 3"/>
          <p:cNvSpPr>
            <a:spLocks noGrp="1"/>
          </p:cNvSpPr>
          <p:nvPr>
            <p:ph sz="half" idx="2"/>
            <p:custDataLst>
              <p:tags r:id="rId4"/>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hasCustomPrompt="1"/>
            <p:custDataLst>
              <p:tags r:id="rId5"/>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6" name="内容占位符 5"/>
          <p:cNvSpPr>
            <a:spLocks noGrp="1"/>
          </p:cNvSpPr>
          <p:nvPr>
            <p:ph sz="quarter" idx="4"/>
            <p:custDataLst>
              <p:tags r:id="rId6"/>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7"/>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0.xml"/><Relationship Id="rId8" Type="http://schemas.openxmlformats.org/officeDocument/2006/relationships/slideLayout" Target="../slideLayouts/slideLayout9.xml"/><Relationship Id="rId7" Type="http://schemas.openxmlformats.org/officeDocument/2006/relationships/slideLayout" Target="../slideLayouts/slideLayout8.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 Id="rId3" Type="http://schemas.openxmlformats.org/officeDocument/2006/relationships/slideLayout" Target="../slideLayouts/slideLayout4.xml"/><Relationship Id="rId21" Type="http://schemas.openxmlformats.org/officeDocument/2006/relationships/theme" Target="../theme/theme2.xml"/><Relationship Id="rId20" Type="http://schemas.openxmlformats.org/officeDocument/2006/relationships/tags" Target="../tags/tag92.xml"/><Relationship Id="rId2" Type="http://schemas.openxmlformats.org/officeDocument/2006/relationships/slideLayout" Target="../slideLayouts/slideLayout3.xml"/><Relationship Id="rId19" Type="http://schemas.openxmlformats.org/officeDocument/2006/relationships/tags" Target="../tags/tag9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tags" Target="../tags/tag84.xml"/><Relationship Id="rId11" Type="http://schemas.openxmlformats.org/officeDocument/2006/relationships/slideLayout" Target="../slideLayouts/slideLayout12.xml"/><Relationship Id="rId10" Type="http://schemas.openxmlformats.org/officeDocument/2006/relationships/slideLayout" Target="../slideLayouts/slideLayout11.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16" y="274638"/>
            <a:ext cx="10973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16" y="1600201"/>
            <a:ext cx="10973087"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09616" y="6356351"/>
            <a:ext cx="28448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709" y="6356351"/>
            <a:ext cx="3860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828" y="6356351"/>
            <a:ext cx="284487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userDrawn="1">
            <p:custDataLst>
              <p:tags r:id="rId12"/>
            </p:custDataLst>
          </p:nvPr>
        </p:nvSpPr>
        <p:spPr>
          <a:xfrm>
            <a:off x="0" y="0"/>
            <a:ext cx="12192000" cy="6858000"/>
          </a:xfrm>
          <a:prstGeom prst="rect">
            <a:avLst/>
          </a:prstGeom>
          <a:gradFill flip="none" rotWithShape="1">
            <a:gsLst>
              <a:gs pos="0">
                <a:schemeClr val="bg1"/>
              </a:gs>
              <a:gs pos="79000">
                <a:schemeClr val="bg2"/>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形状 11"/>
          <p:cNvSpPr/>
          <p:nvPr userDrawn="1">
            <p:custDataLst>
              <p:tags r:id="rId13"/>
            </p:custDataLst>
          </p:nvPr>
        </p:nvSpPr>
        <p:spPr>
          <a:xfrm flipV="1">
            <a:off x="4904486" y="0"/>
            <a:ext cx="5701157" cy="6858000"/>
          </a:xfrm>
          <a:custGeom>
            <a:avLst/>
            <a:gdLst>
              <a:gd name="connsiteX0" fmla="*/ 0 w 5701157"/>
              <a:gd name="connsiteY0" fmla="*/ 6858000 h 6858000"/>
              <a:gd name="connsiteX1" fmla="*/ 3438017 w 5701157"/>
              <a:gd name="connsiteY1" fmla="*/ 6858000 h 6858000"/>
              <a:gd name="connsiteX2" fmla="*/ 5701157 w 5701157"/>
              <a:gd name="connsiteY2" fmla="*/ 0 h 6858000"/>
              <a:gd name="connsiteX3" fmla="*/ 4885782 w 5701157"/>
              <a:gd name="connsiteY3" fmla="*/ 0 h 6858000"/>
              <a:gd name="connsiteX4" fmla="*/ 4195400 w 5701157"/>
              <a:gd name="connsiteY4" fmla="*/ 0 h 6858000"/>
              <a:gd name="connsiteX5" fmla="*/ 3380024 w 5701157"/>
              <a:gd name="connsiteY5" fmla="*/ 0 h 6858000"/>
              <a:gd name="connsiteX6" fmla="*/ 2263140 w 570115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157" h="6858000">
                <a:moveTo>
                  <a:pt x="0" y="6858000"/>
                </a:moveTo>
                <a:lnTo>
                  <a:pt x="3438017" y="6858000"/>
                </a:lnTo>
                <a:lnTo>
                  <a:pt x="5701157" y="0"/>
                </a:lnTo>
                <a:lnTo>
                  <a:pt x="4885782" y="0"/>
                </a:lnTo>
                <a:lnTo>
                  <a:pt x="4195400" y="0"/>
                </a:lnTo>
                <a:lnTo>
                  <a:pt x="3380024" y="0"/>
                </a:lnTo>
                <a:lnTo>
                  <a:pt x="2263140" y="0"/>
                </a:lnTo>
                <a:close/>
              </a:path>
            </a:pathLst>
          </a:custGeom>
          <a:gradFill flip="none" rotWithShape="1">
            <a:gsLst>
              <a:gs pos="0">
                <a:schemeClr val="bg2">
                  <a:lumMod val="90000"/>
                  <a:alpha val="20000"/>
                </a:schemeClr>
              </a:gs>
              <a:gs pos="100000">
                <a:schemeClr val="bg2">
                  <a:lumMod val="9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标题占位符 1"/>
          <p:cNvSpPr>
            <a:spLocks noGrp="1"/>
          </p:cNvSpPr>
          <p:nvPr>
            <p:ph type="title"/>
            <p:custDataLst>
              <p:tags r:id="rId14"/>
            </p:custDataLst>
          </p:nvPr>
        </p:nvSpPr>
        <p:spPr>
          <a:xfrm>
            <a:off x="695960" y="360000"/>
            <a:ext cx="10800000" cy="720000"/>
          </a:xfrm>
          <a:prstGeom prst="rect">
            <a:avLst/>
          </a:prstGeom>
        </p:spPr>
        <p:txBody>
          <a:bodyPr vert="horz" wrap="square" lIns="0" tIns="0" rIns="0" bIns="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5"/>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2"/>
            <p:custDataLst>
              <p:tags r:id="rId1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13" name="任意多边形: 形状 12"/>
          <p:cNvSpPr/>
          <p:nvPr userDrawn="1">
            <p:custDataLst>
              <p:tags r:id="rId19"/>
            </p:custDataLst>
          </p:nvPr>
        </p:nvSpPr>
        <p:spPr>
          <a:xfrm flipV="1">
            <a:off x="6490843" y="0"/>
            <a:ext cx="5701157" cy="6858000"/>
          </a:xfrm>
          <a:custGeom>
            <a:avLst/>
            <a:gdLst>
              <a:gd name="connsiteX0" fmla="*/ 0 w 5701157"/>
              <a:gd name="connsiteY0" fmla="*/ 6858000 h 6858000"/>
              <a:gd name="connsiteX1" fmla="*/ 3438017 w 5701157"/>
              <a:gd name="connsiteY1" fmla="*/ 6858000 h 6858000"/>
              <a:gd name="connsiteX2" fmla="*/ 5701157 w 5701157"/>
              <a:gd name="connsiteY2" fmla="*/ 0 h 6858000"/>
              <a:gd name="connsiteX3" fmla="*/ 4885782 w 5701157"/>
              <a:gd name="connsiteY3" fmla="*/ 0 h 6858000"/>
              <a:gd name="connsiteX4" fmla="*/ 4195400 w 5701157"/>
              <a:gd name="connsiteY4" fmla="*/ 0 h 6858000"/>
              <a:gd name="connsiteX5" fmla="*/ 3380024 w 5701157"/>
              <a:gd name="connsiteY5" fmla="*/ 0 h 6858000"/>
              <a:gd name="connsiteX6" fmla="*/ 2263140 w 570115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157" h="6858000">
                <a:moveTo>
                  <a:pt x="0" y="6858000"/>
                </a:moveTo>
                <a:lnTo>
                  <a:pt x="3438017" y="6858000"/>
                </a:lnTo>
                <a:lnTo>
                  <a:pt x="5701157" y="0"/>
                </a:lnTo>
                <a:lnTo>
                  <a:pt x="4885782" y="0"/>
                </a:lnTo>
                <a:lnTo>
                  <a:pt x="4195400" y="0"/>
                </a:lnTo>
                <a:lnTo>
                  <a:pt x="3380024" y="0"/>
                </a:lnTo>
                <a:lnTo>
                  <a:pt x="2263140" y="0"/>
                </a:lnTo>
                <a:close/>
              </a:path>
            </a:pathLst>
          </a:custGeom>
          <a:gradFill flip="none" rotWithShape="1">
            <a:gsLst>
              <a:gs pos="0">
                <a:schemeClr val="bg2">
                  <a:lumMod val="90000"/>
                  <a:alpha val="20000"/>
                </a:schemeClr>
              </a:gs>
              <a:gs pos="100000">
                <a:schemeClr val="bg2">
                  <a:lumMod val="90000"/>
                  <a:alpha val="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KSO_TEMPLATE" hidden="1"/>
          <p:cNvSpPr/>
          <p:nvPr userDrawn="1">
            <p:custDataLst>
              <p:tags r:id="rId20"/>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914400" rtl="0" eaLnBrk="1" latinLnBrk="0" hangingPunct="1">
        <a:lnSpc>
          <a:spcPct val="100000"/>
        </a:lnSpc>
        <a:spcBef>
          <a:spcPct val="0"/>
        </a:spcBef>
        <a:buNone/>
        <a:defRPr sz="3200" b="0"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93.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32.xml"/><Relationship Id="rId3" Type="http://schemas.openxmlformats.org/officeDocument/2006/relationships/image" Target="../media/image6.png"/><Relationship Id="rId2" Type="http://schemas.openxmlformats.org/officeDocument/2006/relationships/tags" Target="../tags/tag131.xml"/><Relationship Id="rId1" Type="http://schemas.openxmlformats.org/officeDocument/2006/relationships/tags" Target="../tags/tag130.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38.xml"/><Relationship Id="rId2" Type="http://schemas.openxmlformats.org/officeDocument/2006/relationships/tags" Target="../tags/tag137.xml"/><Relationship Id="rId1" Type="http://schemas.openxmlformats.org/officeDocument/2006/relationships/tags" Target="../tags/tag13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142.xml"/><Relationship Id="rId5" Type="http://schemas.openxmlformats.org/officeDocument/2006/relationships/tags" Target="../tags/tag141.xml"/><Relationship Id="rId4" Type="http://schemas.openxmlformats.org/officeDocument/2006/relationships/tags" Target="../tags/tag140.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139.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s>
</file>

<file path=ppt/slides/_rels/slide3.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3" Type="http://schemas.openxmlformats.org/officeDocument/2006/relationships/slideLayout" Target="../slideLayouts/slideLayout4.xml"/><Relationship Id="rId12" Type="http://schemas.openxmlformats.org/officeDocument/2006/relationships/tags" Target="../tags/tag11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tags" Target="../tags/tag100.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14.xml"/><Relationship Id="rId3" Type="http://schemas.openxmlformats.org/officeDocument/2006/relationships/image" Target="../media/image6.png"/><Relationship Id="rId2" Type="http://schemas.openxmlformats.org/officeDocument/2006/relationships/tags" Target="../tags/tag113.xml"/><Relationship Id="rId1" Type="http://schemas.openxmlformats.org/officeDocument/2006/relationships/tags" Target="../tags/tag112.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17.xml"/><Relationship Id="rId2" Type="http://schemas.openxmlformats.org/officeDocument/2006/relationships/tags" Target="../tags/tag116.xml"/><Relationship Id="rId1" Type="http://schemas.openxmlformats.org/officeDocument/2006/relationships/tags" Target="../tags/tag115.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20.xml"/><Relationship Id="rId3" Type="http://schemas.openxmlformats.org/officeDocument/2006/relationships/image" Target="../media/image6.png"/><Relationship Id="rId2" Type="http://schemas.openxmlformats.org/officeDocument/2006/relationships/tags" Target="../tags/tag119.xml"/><Relationship Id="rId1" Type="http://schemas.openxmlformats.org/officeDocument/2006/relationships/tags" Target="../tags/tag118.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3.xml"/><Relationship Id="rId2" Type="http://schemas.openxmlformats.org/officeDocument/2006/relationships/tags" Target="../tags/tag122.xml"/><Relationship Id="rId1" Type="http://schemas.openxmlformats.org/officeDocument/2006/relationships/tags" Target="../tags/tag121.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6.xml"/><Relationship Id="rId2" Type="http://schemas.openxmlformats.org/officeDocument/2006/relationships/tags" Target="../tags/tag125.xml"/><Relationship Id="rId1" Type="http://schemas.openxmlformats.org/officeDocument/2006/relationships/tags" Target="../tags/tag124.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tags" Target="../tags/tag1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brightnessContrast bright="4000" contrast="5000"/>
                    </a14:imgEffect>
                    <a14:imgEffect>
                      <a14:colorTemperature colorTemp="5900"/>
                    </a14:imgEffect>
                    <a14:imgEffect>
                      <a14:saturation sat="120000"/>
                    </a14:imgEffect>
                  </a14:imgLayer>
                </a14:imgProps>
              </a:ext>
            </a:extLst>
          </a:blip>
          <a:srcRect/>
          <a:stretch>
            <a:fillRect/>
          </a:stretch>
        </p:blipFill>
        <p:spPr>
          <a:xfrm>
            <a:off x="7319095" y="0"/>
            <a:ext cx="4872909" cy="6356350"/>
          </a:xfrm>
          <a:custGeom>
            <a:avLst/>
            <a:gdLst>
              <a:gd name="connsiteX0" fmla="*/ 0 w 4872909"/>
              <a:gd name="connsiteY0" fmla="*/ 0 h 6356350"/>
              <a:gd name="connsiteX1" fmla="*/ 4872909 w 4872909"/>
              <a:gd name="connsiteY1" fmla="*/ 0 h 6356350"/>
              <a:gd name="connsiteX2" fmla="*/ 4872909 w 4872909"/>
              <a:gd name="connsiteY2" fmla="*/ 6356350 h 6356350"/>
              <a:gd name="connsiteX3" fmla="*/ 2124483 w 4872909"/>
              <a:gd name="connsiteY3" fmla="*/ 6356350 h 6356350"/>
            </a:gdLst>
            <a:ahLst/>
            <a:cxnLst>
              <a:cxn ang="0">
                <a:pos x="connsiteX0" y="connsiteY0"/>
              </a:cxn>
              <a:cxn ang="0">
                <a:pos x="connsiteX1" y="connsiteY1"/>
              </a:cxn>
              <a:cxn ang="0">
                <a:pos x="connsiteX2" y="connsiteY2"/>
              </a:cxn>
              <a:cxn ang="0">
                <a:pos x="connsiteX3" y="connsiteY3"/>
              </a:cxn>
            </a:cxnLst>
            <a:rect l="l" t="t" r="r" b="b"/>
            <a:pathLst>
              <a:path w="4872909" h="6356350">
                <a:moveTo>
                  <a:pt x="0" y="0"/>
                </a:moveTo>
                <a:lnTo>
                  <a:pt x="4872909" y="0"/>
                </a:lnTo>
                <a:lnTo>
                  <a:pt x="4872909" y="6356350"/>
                </a:lnTo>
                <a:lnTo>
                  <a:pt x="2124483" y="6356350"/>
                </a:lnTo>
                <a:close/>
              </a:path>
            </a:pathLst>
          </a:custGeom>
          <a:solidFill>
            <a:schemeClr val="accent1">
              <a:lumMod val="40000"/>
              <a:lumOff val="60000"/>
            </a:schemeClr>
          </a:solidFill>
          <a:ln w="6350">
            <a:solidFill>
              <a:schemeClr val="accent1">
                <a:lumMod val="20000"/>
                <a:lumOff val="80000"/>
              </a:schemeClr>
            </a:solidFill>
          </a:ln>
        </p:spPr>
      </p:pic>
      <p:sp>
        <p:nvSpPr>
          <p:cNvPr id="4" name="标题"/>
          <p:cNvSpPr>
            <a:spLocks noGrp="1"/>
          </p:cNvSpPr>
          <p:nvPr>
            <p:ph type="ctrTitle"/>
            <p:custDataLst>
              <p:tags r:id="rId4"/>
            </p:custDataLst>
          </p:nvPr>
        </p:nvSpPr>
        <p:spPr>
          <a:xfrm>
            <a:off x="1143000" y="1291693"/>
            <a:ext cx="5408040" cy="2654681"/>
          </a:xfrm>
        </p:spPr>
        <p:txBody>
          <a:bodyPr/>
          <a:p>
            <a:pPr algn="ctr"/>
            <a:r>
              <a:rPr lang="zh-CN" altLang="en-US" sz="8800"/>
              <a:t>基础会计</a:t>
            </a:r>
            <a:br>
              <a:rPr lang="zh-CN" altLang="en-US"/>
            </a:br>
            <a:r>
              <a:rPr lang="zh-CN" altLang="en-US" sz="4400"/>
              <a:t>（第三版）</a:t>
            </a:r>
            <a:endParaRPr lang="zh-CN" altLang="en-US" sz="4400"/>
          </a:p>
        </p:txBody>
      </p:sp>
      <p:sp>
        <p:nvSpPr>
          <p:cNvPr id="10" name="署名"/>
          <p:cNvSpPr>
            <a:spLocks noGrp="1"/>
          </p:cNvSpPr>
          <p:nvPr>
            <p:custDataLst>
              <p:tags r:id="rId5"/>
            </p:custDataLst>
          </p:nvPr>
        </p:nvSpPr>
        <p:spPr>
          <a:xfrm>
            <a:off x="2407020" y="4696885"/>
            <a:ext cx="2880000"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b="1">
                <a:solidFill>
                  <a:schemeClr val="tx1"/>
                </a:solidFill>
              </a:rPr>
              <a:t>主编：王霞</a:t>
            </a:r>
            <a:r>
              <a:rPr lang="en-US" altLang="zh-CN" b="1">
                <a:solidFill>
                  <a:schemeClr val="tx1"/>
                </a:solidFill>
              </a:rPr>
              <a:t>    </a:t>
            </a:r>
            <a:r>
              <a:rPr lang="zh-CN" altLang="en-US" b="1">
                <a:solidFill>
                  <a:schemeClr val="tx1"/>
                </a:solidFill>
              </a:rPr>
              <a:t>张倩</a:t>
            </a:r>
            <a:endParaRPr lang="zh-CN" altLang="en-US" b="1">
              <a:solidFill>
                <a:schemeClr val="tx1"/>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一、总分类账户与明细分类账户的关系</a:t>
            </a:r>
            <a:endParaRPr lang="zh-CN" altLang="zh-CN" sz="2400" b="1" dirty="0">
              <a:solidFill>
                <a:schemeClr val="tx1"/>
              </a:solidFill>
            </a:endParaRPr>
          </a:p>
          <a:p>
            <a:r>
              <a:rPr lang="zh-CN" altLang="zh-CN" dirty="0">
                <a:solidFill>
                  <a:schemeClr val="tx1"/>
                </a:solidFill>
              </a:rPr>
              <a:t>总分类账户与明细分类账户是对同一经济业务内容进行分层次核算而设置的账户</a:t>
            </a:r>
            <a:r>
              <a:rPr lang="en-US" altLang="zh-CN" dirty="0">
                <a:solidFill>
                  <a:schemeClr val="tx1"/>
                </a:solidFill>
              </a:rPr>
              <a:t>,</a:t>
            </a:r>
            <a:r>
              <a:rPr lang="zh-CN" altLang="zh-CN" dirty="0">
                <a:solidFill>
                  <a:schemeClr val="tx1"/>
                </a:solidFill>
              </a:rPr>
              <a:t>二者之间存在相互联系、相互制约的关系</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总</a:t>
            </a:r>
            <a:r>
              <a:rPr lang="zh-CN" altLang="zh-CN" dirty="0">
                <a:solidFill>
                  <a:schemeClr val="tx1"/>
                </a:solidFill>
              </a:rPr>
              <a:t>分类账户是对所属明细分类账户的总括</a:t>
            </a:r>
            <a:r>
              <a:rPr lang="en-US" altLang="zh-CN" dirty="0">
                <a:solidFill>
                  <a:schemeClr val="tx1"/>
                </a:solidFill>
              </a:rPr>
              <a:t>,</a:t>
            </a:r>
            <a:r>
              <a:rPr lang="zh-CN" altLang="zh-CN" dirty="0">
                <a:solidFill>
                  <a:schemeClr val="tx1"/>
                </a:solidFill>
              </a:rPr>
              <a:t>对其所属明细分类账户起着统驭和控制的作用</a:t>
            </a:r>
            <a:r>
              <a:rPr lang="en-US" altLang="zh-CN" dirty="0">
                <a:solidFill>
                  <a:schemeClr val="tx1"/>
                </a:solidFill>
              </a:rPr>
              <a:t>;</a:t>
            </a:r>
            <a:r>
              <a:rPr lang="zh-CN" altLang="zh-CN" dirty="0">
                <a:solidFill>
                  <a:schemeClr val="tx1"/>
                </a:solidFill>
              </a:rPr>
              <a:t>明细分类账户是对其总分类账户的细分</a:t>
            </a:r>
            <a:r>
              <a:rPr lang="en-US" altLang="zh-CN" dirty="0">
                <a:solidFill>
                  <a:schemeClr val="tx1"/>
                </a:solidFill>
              </a:rPr>
              <a:t>,</a:t>
            </a:r>
            <a:r>
              <a:rPr lang="zh-CN" altLang="zh-CN" dirty="0">
                <a:solidFill>
                  <a:schemeClr val="tx1"/>
                </a:solidFill>
              </a:rPr>
              <a:t>对总分类账户起着补充和说明的作用。</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总分类账户与明细分类账户的平行登记</a:t>
            </a:r>
            <a:endParaRPr lang="zh-CN" altLang="en-US" dirty="0">
              <a:sym typeface="+mn-ea"/>
            </a:endParaRPr>
          </a:p>
        </p:txBody>
      </p:sp>
      <p:pic>
        <p:nvPicPr>
          <p:cNvPr id="2" name="图片 1"/>
          <p:cNvPicPr>
            <a:picLocks noChangeAspect="1"/>
          </p:cNvPicPr>
          <p:nvPr/>
        </p:nvPicPr>
        <p:blipFill>
          <a:blip r:embed="rId3"/>
          <a:stretch>
            <a:fillRect/>
          </a:stretch>
        </p:blipFill>
        <p:spPr>
          <a:xfrm>
            <a:off x="9918065" y="3893820"/>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二、总分类账户与明细分类账户的平行登记</a:t>
            </a:r>
            <a:endParaRPr lang="zh-CN" altLang="zh-CN" sz="2400" b="1" dirty="0">
              <a:solidFill>
                <a:schemeClr val="tx1"/>
              </a:solidFill>
            </a:endParaRPr>
          </a:p>
          <a:p>
            <a:r>
              <a:rPr lang="zh-CN" altLang="zh-CN" dirty="0">
                <a:solidFill>
                  <a:schemeClr val="tx1"/>
                </a:solidFill>
              </a:rPr>
              <a:t>平行登记是指对所发生的每项经济业务</a:t>
            </a:r>
            <a:r>
              <a:rPr lang="en-US" altLang="zh-CN" dirty="0">
                <a:solidFill>
                  <a:schemeClr val="tx1"/>
                </a:solidFill>
              </a:rPr>
              <a:t>,</a:t>
            </a:r>
            <a:r>
              <a:rPr lang="zh-CN" altLang="zh-CN" dirty="0">
                <a:solidFill>
                  <a:schemeClr val="tx1"/>
                </a:solidFill>
              </a:rPr>
              <a:t>都要以会计凭证为依据</a:t>
            </a:r>
            <a:r>
              <a:rPr lang="en-US" altLang="zh-CN" dirty="0">
                <a:solidFill>
                  <a:schemeClr val="tx1"/>
                </a:solidFill>
              </a:rPr>
              <a:t>,</a:t>
            </a:r>
            <a:r>
              <a:rPr lang="zh-CN" altLang="zh-CN" dirty="0">
                <a:solidFill>
                  <a:schemeClr val="tx1"/>
                </a:solidFill>
              </a:rPr>
              <a:t>一方面记入有关总分类账户</a:t>
            </a:r>
            <a:r>
              <a:rPr lang="en-US" altLang="zh-CN" dirty="0">
                <a:solidFill>
                  <a:schemeClr val="tx1"/>
                </a:solidFill>
              </a:rPr>
              <a:t>,</a:t>
            </a:r>
            <a:r>
              <a:rPr lang="zh-CN" altLang="zh-CN" dirty="0">
                <a:solidFill>
                  <a:schemeClr val="tx1"/>
                </a:solidFill>
              </a:rPr>
              <a:t>另一方面记入有关总分类账户所属明细分类账户的方法</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总</a:t>
            </a:r>
            <a:r>
              <a:rPr lang="zh-CN" altLang="zh-CN" dirty="0">
                <a:solidFill>
                  <a:schemeClr val="tx1"/>
                </a:solidFill>
              </a:rPr>
              <a:t>分类账户与明细分类账户平行登记的要点如下</a:t>
            </a:r>
            <a:r>
              <a:rPr lang="en-US" altLang="zh-CN" dirty="0">
                <a:solidFill>
                  <a:schemeClr val="tx1"/>
                </a:solidFill>
              </a:rPr>
              <a:t>:</a:t>
            </a:r>
            <a:endParaRPr lang="zh-CN" altLang="zh-CN" dirty="0">
              <a:solidFill>
                <a:schemeClr val="tx1"/>
              </a:solidFill>
            </a:endParaRPr>
          </a:p>
          <a:p>
            <a:r>
              <a:rPr lang="en-US" altLang="zh-CN" dirty="0">
                <a:solidFill>
                  <a:schemeClr val="tx1"/>
                </a:solidFill>
              </a:rPr>
              <a:t>(1)</a:t>
            </a:r>
            <a:r>
              <a:rPr lang="zh-CN" altLang="zh-CN" dirty="0">
                <a:solidFill>
                  <a:schemeClr val="tx1"/>
                </a:solidFill>
              </a:rPr>
              <a:t>依据相同</a:t>
            </a:r>
            <a:r>
              <a:rPr lang="en-US" altLang="zh-CN" dirty="0">
                <a:solidFill>
                  <a:schemeClr val="tx1"/>
                </a:solidFill>
              </a:rPr>
              <a:t>:</a:t>
            </a:r>
            <a:r>
              <a:rPr lang="zh-CN" altLang="zh-CN" dirty="0">
                <a:solidFill>
                  <a:schemeClr val="tx1"/>
                </a:solidFill>
              </a:rPr>
              <a:t>所发生的每项经济业务</a:t>
            </a:r>
            <a:r>
              <a:rPr lang="en-US" altLang="zh-CN" dirty="0">
                <a:solidFill>
                  <a:schemeClr val="tx1"/>
                </a:solidFill>
              </a:rPr>
              <a:t>,</a:t>
            </a:r>
            <a:r>
              <a:rPr lang="zh-CN" altLang="zh-CN" dirty="0">
                <a:solidFill>
                  <a:schemeClr val="tx1"/>
                </a:solidFill>
              </a:rPr>
              <a:t>都要以相同的会计凭证为依据。</a:t>
            </a:r>
            <a:endParaRPr lang="zh-CN" altLang="zh-CN" dirty="0">
              <a:solidFill>
                <a:schemeClr val="tx1"/>
              </a:solidFill>
            </a:endParaRPr>
          </a:p>
          <a:p>
            <a:r>
              <a:rPr lang="en-US" altLang="zh-CN" dirty="0">
                <a:solidFill>
                  <a:schemeClr val="tx1"/>
                </a:solidFill>
              </a:rPr>
              <a:t>(2)</a:t>
            </a:r>
            <a:r>
              <a:rPr lang="zh-CN" altLang="zh-CN" dirty="0">
                <a:solidFill>
                  <a:schemeClr val="tx1"/>
                </a:solidFill>
              </a:rPr>
              <a:t>方向相同</a:t>
            </a:r>
            <a:r>
              <a:rPr lang="en-US" altLang="zh-CN" dirty="0">
                <a:solidFill>
                  <a:schemeClr val="tx1"/>
                </a:solidFill>
              </a:rPr>
              <a:t>:</a:t>
            </a:r>
            <a:r>
              <a:rPr lang="zh-CN" altLang="zh-CN" dirty="0">
                <a:solidFill>
                  <a:schemeClr val="tx1"/>
                </a:solidFill>
              </a:rPr>
              <a:t>将经济业务记入总分类账户和明细分类账户时</a:t>
            </a:r>
            <a:r>
              <a:rPr lang="en-US" altLang="zh-CN" dirty="0">
                <a:solidFill>
                  <a:schemeClr val="tx1"/>
                </a:solidFill>
              </a:rPr>
              <a:t>,</a:t>
            </a:r>
            <a:r>
              <a:rPr lang="zh-CN" altLang="zh-CN" dirty="0">
                <a:solidFill>
                  <a:schemeClr val="tx1"/>
                </a:solidFill>
              </a:rPr>
              <a:t>记账方向必须相同</a:t>
            </a:r>
            <a:r>
              <a:rPr lang="en-US" altLang="zh-CN" dirty="0">
                <a:solidFill>
                  <a:schemeClr val="tx1"/>
                </a:solidFill>
              </a:rPr>
              <a:t>,</a:t>
            </a:r>
            <a:r>
              <a:rPr lang="zh-CN" altLang="zh-CN" dirty="0">
                <a:solidFill>
                  <a:schemeClr val="tx1"/>
                </a:solidFill>
              </a:rPr>
              <a:t>即总账记入借方</a:t>
            </a:r>
            <a:r>
              <a:rPr lang="en-US" altLang="zh-CN" dirty="0">
                <a:solidFill>
                  <a:schemeClr val="tx1"/>
                </a:solidFill>
              </a:rPr>
              <a:t>,</a:t>
            </a:r>
            <a:r>
              <a:rPr lang="zh-CN" altLang="zh-CN" dirty="0">
                <a:solidFill>
                  <a:schemeClr val="tx1"/>
                </a:solidFill>
              </a:rPr>
              <a:t>明细账也记入借方</a:t>
            </a:r>
            <a:r>
              <a:rPr lang="en-US" altLang="zh-CN" dirty="0">
                <a:solidFill>
                  <a:schemeClr val="tx1"/>
                </a:solidFill>
              </a:rPr>
              <a:t>;</a:t>
            </a:r>
            <a:r>
              <a:rPr lang="zh-CN" altLang="zh-CN" dirty="0">
                <a:solidFill>
                  <a:schemeClr val="tx1"/>
                </a:solidFill>
              </a:rPr>
              <a:t>总账记入贷方</a:t>
            </a:r>
            <a:r>
              <a:rPr lang="en-US" altLang="zh-CN" dirty="0">
                <a:solidFill>
                  <a:schemeClr val="tx1"/>
                </a:solidFill>
              </a:rPr>
              <a:t>,</a:t>
            </a:r>
            <a:r>
              <a:rPr lang="zh-CN" altLang="zh-CN" dirty="0">
                <a:solidFill>
                  <a:schemeClr val="tx1"/>
                </a:solidFill>
              </a:rPr>
              <a:t>明细账也记入贷方。</a:t>
            </a:r>
            <a:endParaRPr lang="zh-CN" altLang="zh-CN" dirty="0">
              <a:solidFill>
                <a:schemeClr val="tx1"/>
              </a:solidFill>
            </a:endParaRPr>
          </a:p>
          <a:p>
            <a:r>
              <a:rPr lang="en-US" altLang="zh-CN" dirty="0">
                <a:solidFill>
                  <a:schemeClr val="tx1"/>
                </a:solidFill>
              </a:rPr>
              <a:t>(3)</a:t>
            </a:r>
            <a:r>
              <a:rPr lang="zh-CN" altLang="zh-CN" dirty="0">
                <a:solidFill>
                  <a:schemeClr val="tx1"/>
                </a:solidFill>
              </a:rPr>
              <a:t>期间相同</a:t>
            </a:r>
            <a:r>
              <a:rPr lang="en-US" altLang="zh-CN" dirty="0">
                <a:solidFill>
                  <a:schemeClr val="tx1"/>
                </a:solidFill>
              </a:rPr>
              <a:t>:</a:t>
            </a:r>
            <a:r>
              <a:rPr lang="zh-CN" altLang="zh-CN" dirty="0">
                <a:solidFill>
                  <a:schemeClr val="tx1"/>
                </a:solidFill>
              </a:rPr>
              <a:t>记入总分类账户和明细分类账户必须在同一个会计期间</a:t>
            </a:r>
            <a:r>
              <a:rPr lang="en-US" altLang="zh-CN" dirty="0">
                <a:solidFill>
                  <a:schemeClr val="tx1"/>
                </a:solidFill>
              </a:rPr>
              <a:t>(</a:t>
            </a:r>
            <a:r>
              <a:rPr lang="zh-CN" altLang="zh-CN" dirty="0">
                <a:solidFill>
                  <a:schemeClr val="tx1"/>
                </a:solidFill>
              </a:rPr>
              <a:t>如同一个月、同一个季度、同一个年度</a:t>
            </a:r>
            <a:r>
              <a:rPr lang="en-US" altLang="zh-CN" dirty="0">
                <a:solidFill>
                  <a:schemeClr val="tx1"/>
                </a:solidFill>
              </a:rPr>
              <a:t>)</a:t>
            </a:r>
            <a:r>
              <a:rPr lang="zh-CN" altLang="zh-CN" dirty="0">
                <a:solidFill>
                  <a:schemeClr val="tx1"/>
                </a:solidFill>
              </a:rPr>
              <a:t>全部登记。</a:t>
            </a:r>
            <a:endParaRPr lang="zh-CN" altLang="zh-CN" dirty="0">
              <a:solidFill>
                <a:schemeClr val="tx1"/>
              </a:solidFill>
            </a:endParaRPr>
          </a:p>
          <a:p>
            <a:r>
              <a:rPr lang="en-US" altLang="zh-CN" dirty="0">
                <a:solidFill>
                  <a:schemeClr val="tx1"/>
                </a:solidFill>
              </a:rPr>
              <a:t>(4)</a:t>
            </a:r>
            <a:r>
              <a:rPr lang="zh-CN" altLang="zh-CN" dirty="0">
                <a:solidFill>
                  <a:schemeClr val="tx1"/>
                </a:solidFill>
              </a:rPr>
              <a:t>金额相等</a:t>
            </a:r>
            <a:r>
              <a:rPr lang="en-US" altLang="zh-CN" dirty="0">
                <a:solidFill>
                  <a:schemeClr val="tx1"/>
                </a:solidFill>
              </a:rPr>
              <a:t>:</a:t>
            </a:r>
            <a:r>
              <a:rPr lang="zh-CN" altLang="zh-CN" dirty="0">
                <a:solidFill>
                  <a:schemeClr val="tx1"/>
                </a:solidFill>
              </a:rPr>
              <a:t>记入总分类账户的金额</a:t>
            </a:r>
            <a:r>
              <a:rPr lang="en-US" altLang="zh-CN" dirty="0">
                <a:solidFill>
                  <a:schemeClr val="tx1"/>
                </a:solidFill>
              </a:rPr>
              <a:t>,</a:t>
            </a:r>
            <a:r>
              <a:rPr lang="zh-CN" altLang="zh-CN" dirty="0">
                <a:solidFill>
                  <a:schemeClr val="tx1"/>
                </a:solidFill>
              </a:rPr>
              <a:t>应与记入其所属明细分类账户的金额合计相等。</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总分类账户与明细分类账户的平行登记</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三、平行登记举例</a:t>
            </a:r>
            <a:endParaRPr lang="zh-CN" altLang="zh-CN" sz="2400" b="1" dirty="0">
              <a:solidFill>
                <a:schemeClr val="tx1"/>
              </a:solidFill>
            </a:endParaRPr>
          </a:p>
          <a:p>
            <a:r>
              <a:rPr lang="zh-CN" altLang="zh-CN" dirty="0">
                <a:solidFill>
                  <a:schemeClr val="tx1"/>
                </a:solidFill>
              </a:rPr>
              <a:t>【例</a:t>
            </a:r>
            <a:r>
              <a:rPr lang="en-US" altLang="zh-CN" dirty="0">
                <a:solidFill>
                  <a:schemeClr val="tx1"/>
                </a:solidFill>
              </a:rPr>
              <a:t>4-8</a:t>
            </a:r>
            <a:r>
              <a:rPr lang="zh-CN" altLang="zh-CN" dirty="0" smtClean="0">
                <a:solidFill>
                  <a:schemeClr val="tx1"/>
                </a:solidFill>
              </a:rPr>
              <a:t>】</a:t>
            </a:r>
            <a:r>
              <a:rPr lang="zh-CN" altLang="en-US" dirty="0" smtClean="0">
                <a:solidFill>
                  <a:schemeClr val="tx1"/>
                </a:solidFill>
              </a:rPr>
              <a:t>（略）</a:t>
            </a:r>
            <a:endParaRPr lang="zh-CN" altLang="en-US" dirty="0" smtClean="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总分类账户与明细分类账户的平行登记</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b="1" dirty="0"/>
              <a:t>一、本章课程思政教学案例</a:t>
            </a:r>
            <a:endParaRPr lang="zh-CN" altLang="en-US" b="1" dirty="0"/>
          </a:p>
          <a:p>
            <a:r>
              <a:rPr lang="zh-CN" altLang="en-US" sz="2000" b="1" dirty="0"/>
              <a:t>（一）案例主题与思政意义</a:t>
            </a:r>
            <a:endParaRPr lang="zh-CN" altLang="en-US" sz="2000" b="1" dirty="0"/>
          </a:p>
          <a:p>
            <a:pPr marL="230505" indent="0" algn="just" eaLnBrk="1" latinLnBrk="0" hangingPunct="1">
              <a:lnSpc>
                <a:spcPct val="100000"/>
              </a:lnSpc>
              <a:buNone/>
            </a:pPr>
            <a:r>
              <a:rPr lang="en-US" altLang="zh-CN" sz="2000" dirty="0">
                <a:latin typeface="黑体" panose="02010609060101010101" charset="-122"/>
                <a:cs typeface="黑体" panose="02010609060101010101" charset="-122"/>
              </a:rPr>
              <a:t>    </a:t>
            </a:r>
            <a:r>
              <a:rPr lang="zh-CN" altLang="en-US" sz="2000" dirty="0">
                <a:latin typeface="黑体" panose="02010609060101010101" charset="-122"/>
                <a:cs typeface="黑体" panose="02010609060101010101" charset="-122"/>
              </a:rPr>
              <a:t>本章案例为“温州首创数据资产‘入表十融资’模式</a:t>
            </a:r>
            <a:r>
              <a:rPr lang="zh-CN" altLang="en-US" sz="2000" dirty="0" smtClean="0">
                <a:latin typeface="黑体" panose="02010609060101010101" charset="-122"/>
                <a:cs typeface="黑体" panose="02010609060101010101" charset="-122"/>
              </a:rPr>
              <a:t>”。</a:t>
            </a:r>
            <a:r>
              <a:rPr lang="en-US" altLang="zh-CN" sz="2000" dirty="0">
                <a:latin typeface="黑体" panose="02010609060101010101" charset="-122"/>
                <a:cs typeface="黑体" panose="02010609060101010101" charset="-122"/>
              </a:rPr>
              <a:t>2023</a:t>
            </a:r>
            <a:r>
              <a:rPr lang="zh-CN" altLang="en-US" sz="2000" dirty="0">
                <a:latin typeface="黑体" panose="02010609060101010101" charset="-122"/>
                <a:cs typeface="黑体" panose="02010609060101010101" charset="-122"/>
              </a:rPr>
              <a:t>年</a:t>
            </a:r>
            <a:r>
              <a:rPr lang="en-US" altLang="zh-CN" sz="2000" dirty="0">
                <a:latin typeface="黑体" panose="02010609060101010101" charset="-122"/>
                <a:cs typeface="黑体" panose="02010609060101010101" charset="-122"/>
              </a:rPr>
              <a:t>10</a:t>
            </a:r>
            <a:r>
              <a:rPr lang="zh-CN" altLang="en-US" sz="2000" dirty="0">
                <a:latin typeface="黑体" panose="02010609060101010101" charset="-122"/>
                <a:cs typeface="黑体" panose="02010609060101010101" charset="-122"/>
              </a:rPr>
              <a:t>月上旬，温州市大数据运营有限公司的数据产品“信贷数据宝”完成了数据资产确认登记。温州市财政局在通告中称，这是温州数据资产确认登记第一单，也是目前国内有公开报道的、财政指导企业数据资产入表第一单。</a:t>
            </a:r>
            <a:endParaRPr lang="zh-CN" altLang="en-US" dirty="0">
              <a:latin typeface="宋体" panose="02010600030101010101" pitchFamily="2" charset="-122"/>
              <a:ea typeface="宋体" panose="02010600030101010101" pitchFamily="2" charset="-122"/>
              <a:cs typeface="宋体" panose="02010600030101010101" pitchFamily="2" charset="-122"/>
            </a:endParaRPr>
          </a:p>
        </p:txBody>
      </p:sp>
      <p:sp>
        <p:nvSpPr>
          <p:cNvPr id="3" name="标题 2"/>
          <p:cNvSpPr>
            <a:spLocks noGrp="1"/>
          </p:cNvSpPr>
          <p:nvPr>
            <p:ph type="title"/>
          </p:nvPr>
        </p:nvSpPr>
        <p:spPr>
          <a:xfrm>
            <a:off x="507365" y="614680"/>
            <a:ext cx="7785100" cy="501650"/>
          </a:xfrm>
        </p:spPr>
        <p:txBody>
          <a:bodyPr>
            <a:normAutofit fontScale="90000"/>
          </a:bodyPr>
          <a:lstStyle/>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46589" y="923750"/>
            <a:ext cx="10515600" cy="5435600"/>
          </a:xfrm>
        </p:spPr>
        <p:txBody>
          <a:bodyPr/>
          <a:lstStyle/>
          <a:p>
            <a:r>
              <a:rPr lang="zh-CN" altLang="en-US" sz="2000" b="1" dirty="0"/>
              <a:t>（二）案例描述、分析与知识点</a:t>
            </a:r>
            <a:endParaRPr lang="zh-CN" altLang="en-US" sz="2000" b="1" dirty="0"/>
          </a:p>
          <a:p>
            <a:pPr indent="0" algn="just" eaLnBrk="1" latinLnBrk="0" hangingPunct="1">
              <a:lnSpc>
                <a:spcPct val="100000"/>
              </a:lnSpc>
              <a:buNone/>
            </a:pPr>
            <a:r>
              <a:rPr lang="en-US" altLang="zh-CN" sz="2000" dirty="0">
                <a:latin typeface="黑体" panose="02010609060101010101" charset="-122"/>
                <a:cs typeface="黑体" panose="02010609060101010101" charset="-122"/>
              </a:rPr>
              <a:t>    2023</a:t>
            </a:r>
            <a:r>
              <a:rPr lang="zh-CN" altLang="en-US" sz="2000" dirty="0">
                <a:latin typeface="黑体" panose="02010609060101010101" charset="-122"/>
                <a:cs typeface="黑体" panose="02010609060101010101" charset="-122"/>
              </a:rPr>
              <a:t>年</a:t>
            </a:r>
            <a:r>
              <a:rPr lang="en-US" altLang="zh-CN" sz="2000" dirty="0">
                <a:latin typeface="黑体" panose="02010609060101010101" charset="-122"/>
                <a:cs typeface="黑体" panose="02010609060101010101" charset="-122"/>
              </a:rPr>
              <a:t>5</a:t>
            </a:r>
            <a:r>
              <a:rPr lang="zh-CN" altLang="en-US" sz="2000" dirty="0">
                <a:latin typeface="黑体" panose="02010609060101010101" charset="-122"/>
                <a:cs typeface="黑体" panose="02010609060101010101" charset="-122"/>
              </a:rPr>
              <a:t>月，为推动数据资产开发运用，温州市财政局成功获批省财政厅探索数据资产管理试点，构建清晰的数据资产管理路径，指导温州市大数据运营有限公司实现国内首例数据资产确认和登记入表，将“信贷数据宝”作为资产列入企业资产负债表无形资产栏，反映企业在数据要素方面的投入和收益，推动数据资产化，增厚企业资产，有效降低企业资产负债率、优化资产负债表</a:t>
            </a:r>
            <a:r>
              <a:rPr lang="zh-CN" altLang="en-US" sz="2000" dirty="0" smtClean="0">
                <a:latin typeface="黑体" panose="02010609060101010101" charset="-122"/>
                <a:cs typeface="黑体" panose="02010609060101010101" charset="-122"/>
              </a:rPr>
              <a:t>。</a:t>
            </a:r>
            <a:endParaRPr lang="en-US" altLang="zh-CN" sz="2000" dirty="0" smtClean="0">
              <a:latin typeface="黑体" panose="02010609060101010101" charset="-122"/>
              <a:cs typeface="黑体" panose="02010609060101010101" charset="-122"/>
            </a:endParaRPr>
          </a:p>
          <a:p>
            <a:pPr indent="0" algn="just" eaLnBrk="1" latinLnBrk="0" hangingPunct="1">
              <a:lnSpc>
                <a:spcPct val="100000"/>
              </a:lnSpc>
              <a:buNone/>
            </a:pPr>
            <a:r>
              <a:rPr lang="en-US" altLang="zh-CN" sz="2000" dirty="0">
                <a:latin typeface="黑体" panose="02010609060101010101" charset="-122"/>
                <a:cs typeface="黑体" panose="02010609060101010101" charset="-122"/>
              </a:rPr>
              <a:t>    </a:t>
            </a:r>
            <a:r>
              <a:rPr lang="zh-CN" altLang="en-US" sz="2000" dirty="0">
                <a:latin typeface="黑体" panose="02010609060101010101" charset="-122"/>
                <a:cs typeface="黑体" panose="02010609060101010101" charset="-122"/>
              </a:rPr>
              <a:t>近一年来，基于已入表的数据资产，温州市财政局牵头金融管理部门、浙江省大数据交易中心、温州银行、评估公司和大数据公司等勇探数据资产融资新路，积极探索建立数据资产信贷评估体系，结合“信贷数据宝”本身价值、资产真实可追溯性和未来预期现金流入，充分量化数据质量、数据确权、产品前景等因素，创新打造数据资产未来收益权质押融资模式，帮助数字型企业解决融资难题</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拓宽企业融资途径。为有效激活数据要素价值</a:t>
            </a:r>
            <a:r>
              <a:rPr lang="en-US" altLang="zh-CN" sz="2000" dirty="0">
                <a:latin typeface="黑体" panose="02010609060101010101" charset="-122"/>
                <a:cs typeface="黑体" panose="02010609060101010101" charset="-122"/>
              </a:rPr>
              <a:t>, </a:t>
            </a:r>
            <a:r>
              <a:rPr lang="zh-CN" altLang="en-US" sz="2000" dirty="0">
                <a:latin typeface="黑体" panose="02010609060101010101" charset="-122"/>
                <a:cs typeface="黑体" panose="02010609060101010101" charset="-122"/>
              </a:rPr>
              <a:t>实现数据资产高效流通使用，温州市财政局聚焦全国首单成功入表的数据资产“信贷数据宝”，于</a:t>
            </a:r>
            <a:r>
              <a:rPr lang="en-US" altLang="zh-CN" sz="2000" dirty="0">
                <a:latin typeface="黑体" panose="02010609060101010101" charset="-122"/>
                <a:cs typeface="黑体" panose="02010609060101010101" charset="-122"/>
              </a:rPr>
              <a:t>2024</a:t>
            </a:r>
            <a:r>
              <a:rPr lang="zh-CN" altLang="en-US" sz="2000" dirty="0">
                <a:latin typeface="黑体" panose="02010609060101010101" charset="-122"/>
                <a:cs typeface="黑体" panose="02010609060101010101" charset="-122"/>
              </a:rPr>
              <a:t>年</a:t>
            </a:r>
            <a:r>
              <a:rPr lang="en-US" altLang="zh-CN" sz="2000" dirty="0">
                <a:latin typeface="黑体" panose="02010609060101010101" charset="-122"/>
                <a:cs typeface="黑体" panose="02010609060101010101" charset="-122"/>
              </a:rPr>
              <a:t>3</a:t>
            </a:r>
            <a:r>
              <a:rPr lang="zh-CN" altLang="en-US" sz="2000" dirty="0">
                <a:latin typeface="黑体" panose="02010609060101010101" charset="-122"/>
                <a:cs typeface="黑体" panose="02010609060101010101" charset="-122"/>
              </a:rPr>
              <a:t>月成功打通数据“资源</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资产</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资金”的转换通道，推动数据资产质押融资落地</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给予“信贷数据宝”</a:t>
            </a:r>
            <a:r>
              <a:rPr lang="en-US" altLang="zh-CN" sz="2000" dirty="0">
                <a:latin typeface="黑体" panose="02010609060101010101" charset="-122"/>
                <a:cs typeface="黑体" panose="02010609060101010101" charset="-122"/>
              </a:rPr>
              <a:t>378</a:t>
            </a:r>
            <a:r>
              <a:rPr lang="zh-CN" altLang="en-US" sz="2000" dirty="0">
                <a:latin typeface="黑体" panose="02010609060101010101" charset="-122"/>
                <a:cs typeface="黑体" panose="02010609060101010101" charset="-122"/>
              </a:rPr>
              <a:t>万元信贷支持，接近资产入表价值的</a:t>
            </a:r>
            <a:r>
              <a:rPr lang="en-US" altLang="zh-CN" sz="2000" dirty="0">
                <a:latin typeface="黑体" panose="02010609060101010101" charset="-122"/>
                <a:cs typeface="黑体" panose="02010609060101010101" charset="-122"/>
              </a:rPr>
              <a:t>4</a:t>
            </a:r>
            <a:r>
              <a:rPr lang="zh-CN" altLang="en-US" sz="2000" dirty="0">
                <a:latin typeface="黑体" panose="02010609060101010101" charset="-122"/>
                <a:cs typeface="黑体" panose="02010609060101010101" charset="-122"/>
              </a:rPr>
              <a:t>倍</a:t>
            </a:r>
            <a:r>
              <a:rPr lang="zh-CN" altLang="en-US" sz="2000" dirty="0" smtClean="0">
                <a:latin typeface="黑体" panose="02010609060101010101" charset="-122"/>
                <a:cs typeface="黑体" panose="02010609060101010101" charset="-122"/>
              </a:rPr>
              <a:t>。</a:t>
            </a:r>
            <a:endParaRPr lang="en-US" altLang="zh-CN" sz="2000" dirty="0" smtClean="0">
              <a:latin typeface="黑体" panose="02010609060101010101" charset="-122"/>
              <a:cs typeface="黑体" panose="02010609060101010101" charset="-122"/>
            </a:endParaRPr>
          </a:p>
          <a:p>
            <a:pPr indent="720090" algn="just" eaLnBrk="1" latinLnBrk="0" hangingPunct="1">
              <a:lnSpc>
                <a:spcPct val="100000"/>
              </a:lnSpc>
            </a:pPr>
            <a:endParaRPr lang="zh-CN" altLang="en-US" sz="2000" dirty="0">
              <a:latin typeface="黑体" panose="02010609060101010101" charset="-122"/>
              <a:cs typeface="黑体" panose="02010609060101010101" charset="-122"/>
            </a:endParaRPr>
          </a:p>
        </p:txBody>
      </p:sp>
      <p:sp>
        <p:nvSpPr>
          <p:cNvPr id="3" name="标题 2"/>
          <p:cNvSpPr>
            <a:spLocks noGrp="1"/>
          </p:cNvSpPr>
          <p:nvPr>
            <p:ph type="title"/>
          </p:nvPr>
        </p:nvSpPr>
        <p:spPr>
          <a:xfrm>
            <a:off x="515754" y="438512"/>
            <a:ext cx="7785100" cy="501650"/>
          </a:xfrm>
        </p:spPr>
        <p:txBody>
          <a:bodyPr>
            <a:normAutofit fontScale="90000"/>
          </a:bodyPr>
          <a:lstStyle/>
          <a:p>
            <a:r>
              <a:rPr lang="zh-CN" altLang="en-US" dirty="0"/>
              <a:t>本章课程思政教学案例</a:t>
            </a:r>
            <a:r>
              <a:rPr lang="en-US" altLang="zh-CN" dirty="0"/>
              <a:t>.</a:t>
            </a:r>
            <a:r>
              <a:rPr lang="zh-CN" altLang="en-US" dirty="0"/>
              <a:t>延伸阅读</a:t>
            </a:r>
            <a:r>
              <a:rPr lang="en-US" altLang="zh-CN" dirty="0"/>
              <a:t>.</a:t>
            </a:r>
            <a:r>
              <a:rPr lang="zh-CN" altLang="en-US" dirty="0"/>
              <a:t>财会技能</a:t>
            </a: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46589" y="923750"/>
            <a:ext cx="10515600" cy="5435600"/>
          </a:xfrm>
        </p:spPr>
        <p:txBody>
          <a:bodyPr/>
          <a:lstStyle/>
          <a:p>
            <a:r>
              <a:rPr lang="zh-CN" altLang="en-US" sz="2000" b="1" dirty="0"/>
              <a:t>（二）案例描述、分析与知识点</a:t>
            </a:r>
            <a:endParaRPr lang="zh-CN" altLang="en-US" sz="2000" b="1" dirty="0"/>
          </a:p>
          <a:p>
            <a:pPr indent="720090" algn="just" eaLnBrk="1" latinLnBrk="0" hangingPunct="1">
              <a:lnSpc>
                <a:spcPct val="100000"/>
              </a:lnSpc>
            </a:pPr>
            <a:r>
              <a:rPr lang="en-US" altLang="zh-CN" sz="2000" dirty="0" smtClean="0">
                <a:latin typeface="黑体" panose="02010609060101010101" charset="-122"/>
                <a:cs typeface="黑体" panose="02010609060101010101" charset="-122"/>
              </a:rPr>
              <a:t> </a:t>
            </a:r>
            <a:endParaRPr lang="en-US" altLang="zh-CN" sz="2000" dirty="0" smtClean="0">
              <a:latin typeface="黑体" panose="02010609060101010101" charset="-122"/>
              <a:cs typeface="黑体" panose="02010609060101010101" charset="-122"/>
            </a:endParaRPr>
          </a:p>
          <a:p>
            <a:pPr indent="0" algn="just" eaLnBrk="1" latinLnBrk="0" hangingPunct="1">
              <a:lnSpc>
                <a:spcPct val="100000"/>
              </a:lnSpc>
              <a:buNone/>
            </a:pPr>
            <a:r>
              <a:rPr lang="en-US" altLang="zh-CN" sz="2000" dirty="0" smtClean="0">
                <a:latin typeface="黑体" panose="02010609060101010101" charset="-122"/>
                <a:cs typeface="黑体" panose="02010609060101010101" charset="-122"/>
              </a:rPr>
              <a:t>    </a:t>
            </a:r>
            <a:r>
              <a:rPr lang="zh-CN" altLang="en-US" sz="2000" dirty="0" smtClean="0">
                <a:latin typeface="黑体" panose="02010609060101010101" charset="-122"/>
                <a:cs typeface="黑体" panose="02010609060101010101" charset="-122"/>
              </a:rPr>
              <a:t>数据</a:t>
            </a:r>
            <a:r>
              <a:rPr lang="zh-CN" altLang="en-US" sz="2000" dirty="0">
                <a:latin typeface="黑体" panose="02010609060101010101" charset="-122"/>
                <a:cs typeface="黑体" panose="02010609060101010101" charset="-122"/>
              </a:rPr>
              <a:t>资产“入表”作为数据要素流通的核心环节，是数据要素市场建设的重中之重。为此财政部</a:t>
            </a:r>
            <a:r>
              <a:rPr lang="en-US" altLang="zh-CN" sz="2000" dirty="0">
                <a:latin typeface="黑体" panose="02010609060101010101" charset="-122"/>
                <a:cs typeface="黑体" panose="02010609060101010101" charset="-122"/>
              </a:rPr>
              <a:t>2023</a:t>
            </a:r>
            <a:r>
              <a:rPr lang="zh-CN" altLang="en-US" sz="2000" dirty="0">
                <a:latin typeface="黑体" panose="02010609060101010101" charset="-122"/>
                <a:cs typeface="黑体" panose="02010609060101010101" charset="-122"/>
              </a:rPr>
              <a:t>年</a:t>
            </a:r>
            <a:r>
              <a:rPr lang="en-US" altLang="zh-CN" sz="2000" dirty="0">
                <a:latin typeface="黑体" panose="02010609060101010101" charset="-122"/>
                <a:cs typeface="黑体" panose="02010609060101010101" charset="-122"/>
              </a:rPr>
              <a:t>8</a:t>
            </a:r>
            <a:r>
              <a:rPr lang="zh-CN" altLang="en-US" sz="2000" dirty="0">
                <a:latin typeface="黑体" panose="02010609060101010101" charset="-122"/>
                <a:cs typeface="黑体" panose="02010609060101010101" charset="-122"/>
              </a:rPr>
              <a:t>月正式印发</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企业数据资源相关会计处理暂行规定</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，在此基础上，各地陆续出台跟进举措，协力推进数据资产“入表”大步向前。截至</a:t>
            </a:r>
            <a:r>
              <a:rPr lang="en-US" altLang="zh-CN" sz="2000" dirty="0">
                <a:latin typeface="黑体" panose="02010609060101010101" charset="-122"/>
                <a:cs typeface="黑体" panose="02010609060101010101" charset="-122"/>
              </a:rPr>
              <a:t>2024</a:t>
            </a:r>
            <a:r>
              <a:rPr lang="zh-CN" altLang="en-US" sz="2000" dirty="0">
                <a:latin typeface="黑体" panose="02010609060101010101" charset="-122"/>
                <a:cs typeface="黑体" panose="02010609060101010101" charset="-122"/>
              </a:rPr>
              <a:t>年</a:t>
            </a:r>
            <a:r>
              <a:rPr lang="en-US" altLang="zh-CN" sz="2000" dirty="0">
                <a:latin typeface="黑体" panose="02010609060101010101" charset="-122"/>
                <a:cs typeface="黑体" panose="02010609060101010101" charset="-122"/>
              </a:rPr>
              <a:t>7</a:t>
            </a:r>
            <a:r>
              <a:rPr lang="zh-CN" altLang="en-US" sz="2000" dirty="0">
                <a:latin typeface="黑体" panose="02010609060101010101" charset="-122"/>
                <a:cs typeface="黑体" panose="02010609060101010101" charset="-122"/>
              </a:rPr>
              <a:t>月，全国范围内至少有</a:t>
            </a:r>
            <a:r>
              <a:rPr lang="en-US" altLang="zh-CN" sz="2000" dirty="0">
                <a:latin typeface="黑体" panose="02010609060101010101" charset="-122"/>
                <a:cs typeface="黑体" panose="02010609060101010101" charset="-122"/>
              </a:rPr>
              <a:t>26</a:t>
            </a:r>
            <a:r>
              <a:rPr lang="zh-CN" altLang="en-US" sz="2000" dirty="0">
                <a:latin typeface="黑体" panose="02010609060101010101" charset="-122"/>
                <a:cs typeface="黑体" panose="02010609060101010101" charset="-122"/>
              </a:rPr>
              <a:t>个城市已实现域内首单数据资产“入表”案例落地。</a:t>
            </a:r>
            <a:endParaRPr lang="zh-CN" altLang="en-US" sz="2000" dirty="0">
              <a:latin typeface="黑体" panose="02010609060101010101" charset="-122"/>
              <a:cs typeface="黑体" panose="02010609060101010101" charset="-122"/>
            </a:endParaRPr>
          </a:p>
        </p:txBody>
      </p:sp>
      <p:sp>
        <p:nvSpPr>
          <p:cNvPr id="3" name="标题 2"/>
          <p:cNvSpPr>
            <a:spLocks noGrp="1"/>
          </p:cNvSpPr>
          <p:nvPr>
            <p:ph type="title"/>
          </p:nvPr>
        </p:nvSpPr>
        <p:spPr>
          <a:xfrm>
            <a:off x="515754" y="438512"/>
            <a:ext cx="7785100" cy="501650"/>
          </a:xfrm>
        </p:spPr>
        <p:txBody>
          <a:bodyPr>
            <a:normAutofit fontScale="90000"/>
          </a:bodyPr>
          <a:lstStyle/>
          <a:p>
            <a:r>
              <a:rPr lang="zh-CN" altLang="en-US" dirty="0"/>
              <a:t>本章课程思政教学案例</a:t>
            </a:r>
            <a:r>
              <a:rPr lang="en-US" altLang="zh-CN" dirty="0"/>
              <a:t>.</a:t>
            </a:r>
            <a:r>
              <a:rPr lang="zh-CN" altLang="en-US" dirty="0"/>
              <a:t>延伸阅读</a:t>
            </a:r>
            <a:r>
              <a:rPr lang="en-US" altLang="zh-CN" dirty="0"/>
              <a:t>.</a:t>
            </a:r>
            <a:r>
              <a:rPr lang="zh-CN" altLang="en-US" dirty="0"/>
              <a:t>财会技能</a:t>
            </a: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sz="2000" b="1" dirty="0">
                <a:sym typeface="+mn-ea"/>
              </a:rPr>
              <a:t>（三）案例讨论与思考</a:t>
            </a:r>
            <a:endParaRPr lang="zh-CN" altLang="en-US" b="1" dirty="0"/>
          </a:p>
          <a:p>
            <a:pPr marL="230505" indent="0" algn="just" eaLnBrk="1" latinLnBrk="0" hangingPunct="1">
              <a:lnSpc>
                <a:spcPct val="100000"/>
              </a:lnSpc>
              <a:buNone/>
            </a:pPr>
            <a:r>
              <a:rPr lang="en-US" altLang="zh-CN" sz="2000" dirty="0">
                <a:latin typeface="黑体" panose="02010609060101010101" charset="-122"/>
                <a:cs typeface="黑体" panose="02010609060101010101" charset="-122"/>
              </a:rPr>
              <a:t>    </a:t>
            </a:r>
            <a:r>
              <a:rPr lang="zh-CN" altLang="en-US" sz="2000" dirty="0">
                <a:latin typeface="黑体" panose="02010609060101010101" charset="-122"/>
                <a:cs typeface="黑体" panose="02010609060101010101" charset="-122"/>
              </a:rPr>
              <a:t>通过量化数据要素的贡献</a:t>
            </a:r>
            <a:r>
              <a:rPr lang="en-US" altLang="zh-CN" sz="2000" dirty="0">
                <a:latin typeface="黑体" panose="02010609060101010101" charset="-122"/>
                <a:cs typeface="黑体" panose="02010609060101010101" charset="-122"/>
              </a:rPr>
              <a:t>, </a:t>
            </a:r>
            <a:r>
              <a:rPr lang="zh-CN" altLang="en-US" sz="2000" dirty="0">
                <a:latin typeface="黑体" panose="02010609060101010101" charset="-122"/>
                <a:cs typeface="黑体" panose="02010609060101010101" charset="-122"/>
              </a:rPr>
              <a:t>可以客观衡量数据在经济中的价值和作用，为相关政策制定提供依据。同时有助于优化资源配置，推动经济高质量发展。同时，也要意识到，我国数据资产“入表”工作尚处于起步阶段，目前仍面临相关标准和规范的制定还不够完善、对于数据资产的确认和计量存在较大难度、数据资产的产权界定较为模糊等问题。</a:t>
            </a:r>
            <a:endParaRPr lang="zh-CN" altLang="en-US" sz="2000" dirty="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lstStyle/>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38200" y="1271270"/>
            <a:ext cx="10515600" cy="4678045"/>
          </a:xfrm>
        </p:spPr>
        <p:txBody>
          <a:bodyPr/>
          <a:lstStyle/>
          <a:p>
            <a:pPr marL="0" indent="0">
              <a:buNone/>
            </a:pPr>
            <a:r>
              <a:rPr lang="zh-CN" altLang="en-US" b="1" dirty="0"/>
              <a:t>二、本章延伸阅读与财会技能</a:t>
            </a:r>
            <a:endParaRPr lang="zh-CN" altLang="en-US" b="1" dirty="0"/>
          </a:p>
          <a:p>
            <a:pPr>
              <a:lnSpc>
                <a:spcPct val="100000"/>
              </a:lnSpc>
            </a:pPr>
            <a:r>
              <a:rPr lang="zh-CN" altLang="en-US" sz="2000" b="1" dirty="0"/>
              <a:t>（一）延伸阅读</a:t>
            </a:r>
            <a:endParaRPr lang="zh-CN" altLang="en-US" sz="2000" b="1" dirty="0"/>
          </a:p>
          <a:p>
            <a:pPr indent="720090" algn="just" eaLnBrk="1" latinLnBrk="0" hangingPunct="1">
              <a:lnSpc>
                <a:spcPct val="100000"/>
              </a:lnSpc>
            </a:pPr>
            <a:r>
              <a:rPr lang="en-US" altLang="zh-CN" sz="2000" dirty="0">
                <a:latin typeface="黑体" panose="02010609060101010101" charset="-122"/>
                <a:cs typeface="黑体" panose="02010609060101010101" charset="-122"/>
              </a:rPr>
              <a:t>1.《</a:t>
            </a:r>
            <a:r>
              <a:rPr lang="zh-CN" altLang="en-US" sz="2000" dirty="0">
                <a:latin typeface="黑体" panose="02010609060101010101" charset="-122"/>
                <a:cs typeface="黑体" panose="02010609060101010101" charset="-122"/>
              </a:rPr>
              <a:t>企业数据资源相关会计处理暂行规定</a:t>
            </a:r>
            <a:r>
              <a:rPr lang="en-US" altLang="zh-CN" sz="2000" dirty="0" smtClean="0">
                <a:latin typeface="黑体" panose="02010609060101010101" charset="-122"/>
                <a:cs typeface="黑体" panose="02010609060101010101" charset="-122"/>
              </a:rPr>
              <a:t>》</a:t>
            </a:r>
            <a:r>
              <a:rPr lang="zh-CN" altLang="en-US" sz="2000" dirty="0" smtClean="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财会</a:t>
            </a:r>
            <a:r>
              <a:rPr lang="en-US" altLang="zh-CN" sz="2000" dirty="0">
                <a:latin typeface="黑体" panose="02010609060101010101" charset="-122"/>
                <a:cs typeface="黑体" panose="02010609060101010101" charset="-122"/>
              </a:rPr>
              <a:t>[2023]11</a:t>
            </a:r>
            <a:r>
              <a:rPr lang="zh-CN" altLang="en-US" sz="2000" dirty="0">
                <a:latin typeface="黑体" panose="02010609060101010101" charset="-122"/>
                <a:cs typeface="黑体" panose="02010609060101010101" charset="-122"/>
              </a:rPr>
              <a:t>号</a:t>
            </a:r>
            <a:r>
              <a:rPr lang="zh-CN" altLang="en-US" sz="2000" dirty="0" smtClean="0">
                <a:latin typeface="黑体" panose="02010609060101010101" charset="-122"/>
                <a:cs typeface="黑体" panose="02010609060101010101" charset="-122"/>
              </a:rPr>
              <a:t>。</a:t>
            </a:r>
            <a:endParaRPr lang="en-US" altLang="zh-CN" sz="2000" dirty="0" smtClean="0">
              <a:latin typeface="黑体" panose="02010609060101010101" charset="-122"/>
              <a:cs typeface="黑体" panose="02010609060101010101" charset="-122"/>
            </a:endParaRPr>
          </a:p>
          <a:p>
            <a:pPr indent="720090" algn="just">
              <a:lnSpc>
                <a:spcPct val="100000"/>
              </a:lnSpc>
            </a:pPr>
            <a:r>
              <a:rPr lang="zh-CN" altLang="en-US" sz="2000" dirty="0">
                <a:latin typeface="黑体" panose="02010609060101010101" charset="-122"/>
                <a:cs typeface="黑体" panose="02010609060101010101" charset="-122"/>
                <a:sym typeface="+mn-ea"/>
              </a:rPr>
              <a:t>链接地址</a:t>
            </a:r>
            <a:r>
              <a:rPr lang="zh-CN" altLang="en-US" sz="2000" dirty="0" smtClean="0">
                <a:latin typeface="黑体" panose="02010609060101010101" charset="-122"/>
                <a:cs typeface="黑体" panose="02010609060101010101" charset="-122"/>
                <a:sym typeface="+mn-ea"/>
              </a:rPr>
              <a:t>：</a:t>
            </a:r>
            <a:endParaRPr lang="en-US" altLang="zh-CN" sz="2000" dirty="0" smtClean="0">
              <a:latin typeface="黑体" panose="02010609060101010101" charset="-122"/>
              <a:cs typeface="黑体" panose="02010609060101010101" charset="-122"/>
              <a:sym typeface="+mn-ea"/>
            </a:endParaRPr>
          </a:p>
          <a:p>
            <a:pPr indent="720090" algn="just">
              <a:lnSpc>
                <a:spcPct val="100000"/>
              </a:lnSpc>
            </a:pPr>
            <a:r>
              <a:rPr lang="en-US" altLang="zh-CN" sz="2000" dirty="0">
                <a:latin typeface="黑体" panose="02010609060101010101" charset="-122"/>
                <a:cs typeface="黑体" panose="02010609060101010101" charset="-122"/>
              </a:rPr>
              <a:t> </a:t>
            </a:r>
            <a:r>
              <a:rPr lang="en-US" altLang="zh-CN" sz="2000" dirty="0">
                <a:latin typeface="黑体" panose="02010609060101010101" charset="-122"/>
                <a:cs typeface="黑体" panose="02010609060101010101" charset="-122"/>
              </a:rPr>
              <a:t>https://www.gov.cn/gongbao/2023/issue_10746/202310/content_6907744.html</a:t>
            </a:r>
            <a:endParaRPr lang="en-US" altLang="zh-CN" sz="2000" dirty="0">
              <a:latin typeface="黑体" panose="02010609060101010101" charset="-122"/>
              <a:cs typeface="黑体" panose="02010609060101010101" charset="-122"/>
            </a:endParaRPr>
          </a:p>
          <a:p>
            <a:pPr indent="720090" algn="just">
              <a:lnSpc>
                <a:spcPct val="100000"/>
              </a:lnSpc>
            </a:pPr>
            <a:r>
              <a:rPr lang="en-US" altLang="zh-CN" sz="2000" dirty="0" smtClean="0">
                <a:latin typeface="黑体" panose="02010609060101010101" charset="-122"/>
                <a:cs typeface="黑体" panose="02010609060101010101" charset="-122"/>
              </a:rPr>
              <a:t>2.《</a:t>
            </a:r>
            <a:r>
              <a:rPr lang="zh-CN" altLang="en-US" sz="2000" dirty="0" smtClean="0">
                <a:latin typeface="黑体" panose="02010609060101010101" charset="-122"/>
                <a:cs typeface="黑体" panose="02010609060101010101" charset="-122"/>
              </a:rPr>
              <a:t>企业数据资产化：会计确认与价值评估</a:t>
            </a:r>
            <a:r>
              <a:rPr lang="en-US" altLang="zh-CN" sz="2000" dirty="0" smtClean="0">
                <a:latin typeface="黑体" panose="02010609060101010101" charset="-122"/>
                <a:cs typeface="黑体" panose="02010609060101010101" charset="-122"/>
              </a:rPr>
              <a:t>》</a:t>
            </a:r>
            <a:r>
              <a:rPr lang="zh-CN" altLang="en-US" sz="2000" dirty="0" smtClean="0">
                <a:latin typeface="黑体" panose="02010609060101010101" charset="-122"/>
                <a:cs typeface="黑体" panose="02010609060101010101" charset="-122"/>
              </a:rPr>
              <a:t>。</a:t>
            </a:r>
            <a:endParaRPr lang="en-US" altLang="zh-CN" sz="2000" dirty="0" smtClean="0">
              <a:latin typeface="黑体" panose="02010609060101010101" charset="-122"/>
              <a:cs typeface="黑体" panose="02010609060101010101" charset="-122"/>
            </a:endParaRPr>
          </a:p>
          <a:p>
            <a:pPr indent="720090" algn="just">
              <a:lnSpc>
                <a:spcPct val="100000"/>
              </a:lnSpc>
            </a:pPr>
            <a:r>
              <a:rPr lang="zh-CN" altLang="en-US" sz="2000" dirty="0">
                <a:latin typeface="黑体" panose="02010609060101010101" charset="-122"/>
                <a:cs typeface="黑体" panose="02010609060101010101" charset="-122"/>
                <a:sym typeface="+mn-ea"/>
              </a:rPr>
              <a:t>链接地址</a:t>
            </a:r>
            <a:r>
              <a:rPr lang="zh-CN" altLang="en-US" sz="2000" dirty="0" smtClean="0">
                <a:latin typeface="黑体" panose="02010609060101010101" charset="-122"/>
                <a:cs typeface="黑体" panose="02010609060101010101" charset="-122"/>
                <a:sym typeface="+mn-ea"/>
              </a:rPr>
              <a:t>：</a:t>
            </a:r>
            <a:endParaRPr lang="zh-CN" altLang="en-US" sz="2000" dirty="0" smtClean="0">
              <a:latin typeface="黑体" panose="02010609060101010101" charset="-122"/>
              <a:cs typeface="黑体" panose="02010609060101010101" charset="-122"/>
              <a:sym typeface="+mn-ea"/>
            </a:endParaRPr>
          </a:p>
          <a:p>
            <a:pPr indent="720090" algn="just">
              <a:lnSpc>
                <a:spcPct val="100000"/>
              </a:lnSpc>
            </a:pPr>
            <a:r>
              <a:rPr lang="zh-CN" altLang="en-US" sz="2000" dirty="0">
                <a:latin typeface="黑体" panose="02010609060101010101" charset="-122"/>
                <a:cs typeface="黑体" panose="02010609060101010101" charset="-122"/>
              </a:rPr>
              <a:t>https://kns.cnki.net/kcms2/article/abstract?v=QdSmbJTBmqwGTYgbvaHFRkXFc6-rmwee1e3_k4wSV5mjPdAfI-EfGq7BLjZWFANcZOkpvtv8U-ZOKc-PapT30KGtMcNv_kTqnnz-DF-_Dzk553ygdPQJ_ks9cSmJlRLUbqidqKNIeiQ6x1ohltinwn1hwL7zqVhakoW06fZnLrE=&amp;uniplatform=NZKPT</a:t>
            </a:r>
            <a:endParaRPr lang="zh-CN" altLang="en-US" sz="2000" dirty="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lstStyle/>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38200" y="1116330"/>
            <a:ext cx="10515600" cy="5341620"/>
          </a:xfrm>
        </p:spPr>
        <p:txBody>
          <a:bodyPr>
            <a:normAutofit fontScale="70000"/>
          </a:bodyPr>
          <a:lstStyle/>
          <a:p>
            <a:pPr indent="0" algn="just" eaLnBrk="1" latinLnBrk="0" hangingPunct="1"/>
            <a:r>
              <a:rPr lang="zh-CN" altLang="en-US" sz="2900" dirty="0">
                <a:latin typeface="黑体" panose="02010609060101010101" charset="-122"/>
                <a:cs typeface="宋体" panose="02010600030101010101" pitchFamily="2" charset="-122"/>
                <a:sym typeface="+mn-ea"/>
              </a:rPr>
              <a:t>（二）财会技能</a:t>
            </a:r>
            <a:endParaRPr lang="zh-CN" altLang="en-US" sz="2900" dirty="0">
              <a:latin typeface="黑体" panose="02010609060101010101" charset="-122"/>
              <a:cs typeface="宋体" panose="02010600030101010101" pitchFamily="2" charset="-122"/>
            </a:endParaRPr>
          </a:p>
          <a:p>
            <a:pPr indent="-720090" algn="just" eaLnBrk="1" latinLnBrk="0" hangingPunct="1"/>
            <a:r>
              <a:rPr lang="zh-CN" altLang="en-US" sz="2000" dirty="0">
                <a:latin typeface="黑体" panose="02010609060101010101" charset="-122"/>
                <a:cs typeface="黑体" panose="02010609060101010101" charset="-122"/>
              </a:rPr>
              <a:t>本章财会技能的内容是以线上或线下方式参观浙江省山山家食品股份有限公司。</a:t>
            </a:r>
            <a:endParaRPr lang="zh-CN" altLang="en-US" sz="2000" dirty="0">
              <a:latin typeface="黑体" panose="02010609060101010101" charset="-122"/>
              <a:cs typeface="黑体" panose="02010609060101010101" charset="-122"/>
            </a:endParaRPr>
          </a:p>
          <a:p>
            <a:pPr indent="-720090" algn="just" eaLnBrk="1" latinLnBrk="0" hangingPunct="1"/>
            <a:r>
              <a:rPr lang="zh-CN" altLang="en-US" sz="2000" dirty="0">
                <a:latin typeface="黑体" panose="02010609060101010101" charset="-122"/>
                <a:cs typeface="黑体" panose="02010609060101010101" charset="-122"/>
              </a:rPr>
              <a:t>链接地址：</a:t>
            </a:r>
            <a:endParaRPr lang="zh-CN" altLang="en-US" sz="2000" dirty="0">
              <a:latin typeface="黑体" panose="02010609060101010101" charset="-122"/>
              <a:cs typeface="黑体" panose="02010609060101010101" charset="-122"/>
            </a:endParaRPr>
          </a:p>
          <a:p>
            <a:pPr indent="-720090" algn="just" eaLnBrk="1" latinLnBrk="0" hangingPunct="1"/>
            <a:r>
              <a:rPr lang="zh-CN" altLang="en-US" sz="2000" dirty="0">
                <a:latin typeface="黑体" panose="02010609060101010101" charset="-122"/>
                <a:cs typeface="黑体" panose="02010609060101010101" charset="-122"/>
              </a:rPr>
              <a:t>1.浙江山山家食品有限公司</a:t>
            </a:r>
            <a:endParaRPr lang="zh-CN" altLang="en-US" sz="2000" dirty="0">
              <a:latin typeface="黑体" panose="02010609060101010101" charset="-122"/>
              <a:cs typeface="黑体" panose="02010609060101010101" charset="-122"/>
            </a:endParaRPr>
          </a:p>
          <a:p>
            <a:pPr indent="-720090" algn="just" eaLnBrk="1" latinLnBrk="0" hangingPunct="1">
              <a:lnSpc>
                <a:spcPct val="100000"/>
              </a:lnSpc>
            </a:pPr>
            <a:r>
              <a:rPr lang="zh-CN" altLang="en-US" sz="2000" dirty="0">
                <a:latin typeface="黑体" panose="02010609060101010101" charset="-122"/>
                <a:cs typeface="黑体" panose="02010609060101010101" charset="-122"/>
              </a:rPr>
              <a:t>https://www.xn</a:t>
            </a:r>
            <a:r>
              <a:rPr lang="en-US" altLang="zh-CN" sz="2000" dirty="0">
                <a:latin typeface="黑体" panose="02010609060101010101" charset="-122"/>
                <a:cs typeface="黑体" panose="02010609060101010101" charset="-122"/>
              </a:rPr>
              <a:t>--</a:t>
            </a:r>
            <a:r>
              <a:rPr lang="zh-CN" altLang="en-US" sz="2000" dirty="0">
                <a:latin typeface="黑体" panose="02010609060101010101" charset="-122"/>
                <a:cs typeface="黑体" panose="02010609060101010101" charset="-122"/>
              </a:rPr>
              <a:t>fctvqa.com/production.html</a:t>
            </a:r>
            <a:endParaRPr lang="zh-CN" altLang="en-US" sz="2000" dirty="0">
              <a:latin typeface="黑体" panose="02010609060101010101" charset="-122"/>
              <a:cs typeface="黑体" panose="02010609060101010101" charset="-122"/>
            </a:endParaRPr>
          </a:p>
          <a:p>
            <a:pPr indent="-720090" algn="just" eaLnBrk="1" latinLnBrk="0" hangingPunct="1">
              <a:lnSpc>
                <a:spcPct val="100000"/>
              </a:lnSpc>
            </a:pPr>
            <a:r>
              <a:rPr lang="zh-CN" altLang="en-US" sz="2000" dirty="0">
                <a:latin typeface="黑体" panose="02010609060101010101" charset="-122"/>
                <a:cs typeface="黑体" panose="02010609060101010101" charset="-122"/>
              </a:rPr>
              <a:t>通过线上参观与线下走访让学生了解企业的创业历程和食品行业财务系统，视频展示传统记账/财务机器人的应用场景。</a:t>
            </a:r>
            <a:endParaRPr lang="zh-CN" altLang="en-US" sz="2000" dirty="0">
              <a:latin typeface="黑体" panose="02010609060101010101" charset="-122"/>
              <a:cs typeface="黑体" panose="02010609060101010101" charset="-122"/>
            </a:endParaRPr>
          </a:p>
          <a:p>
            <a:pPr indent="-720090" algn="just" eaLnBrk="1" latinLnBrk="0" hangingPunct="1"/>
            <a:r>
              <a:rPr lang="zh-CN" altLang="en-US" sz="2000" dirty="0">
                <a:latin typeface="黑体" panose="02010609060101010101" charset="-122"/>
                <a:cs typeface="黑体" panose="02010609060101010101" charset="-122"/>
              </a:rPr>
              <a:t>链接地址：</a:t>
            </a:r>
            <a:endParaRPr lang="zh-CN" altLang="en-US" sz="2000" dirty="0">
              <a:latin typeface="黑体" panose="02010609060101010101" charset="-122"/>
              <a:cs typeface="黑体" panose="02010609060101010101" charset="-122"/>
            </a:endParaRPr>
          </a:p>
          <a:p>
            <a:pPr indent="-720090" algn="just" eaLnBrk="1" latinLnBrk="0" hangingPunct="1"/>
            <a:r>
              <a:rPr lang="zh-CN" altLang="en-US" sz="2000" dirty="0">
                <a:latin typeface="黑体" panose="02010609060101010101" charset="-122"/>
                <a:cs typeface="黑体" panose="02010609060101010101" charset="-122"/>
              </a:rPr>
              <a:t>2.巾帼红：市级三八红旗手王平助共富工作室</a:t>
            </a:r>
            <a:endParaRPr lang="zh-CN" altLang="en-US" sz="2000" dirty="0">
              <a:latin typeface="黑体" panose="02010609060101010101" charset="-122"/>
              <a:cs typeface="黑体" panose="02010609060101010101" charset="-122"/>
            </a:endParaRPr>
          </a:p>
          <a:p>
            <a:pPr indent="-720090" algn="just" eaLnBrk="1" latinLnBrk="0" hangingPunct="1"/>
            <a:r>
              <a:rPr lang="zh-CN" altLang="en-US" sz="2000" dirty="0">
                <a:latin typeface="黑体" panose="02010609060101010101" charset="-122"/>
                <a:cs typeface="黑体" panose="02010609060101010101" charset="-122"/>
              </a:rPr>
              <a:t>https://m.thepaper.cn/baijiahao_19089060</a:t>
            </a:r>
            <a:endParaRPr lang="zh-CN" altLang="en-US" sz="2000" dirty="0">
              <a:latin typeface="黑体" panose="02010609060101010101" charset="-122"/>
              <a:cs typeface="黑体" panose="02010609060101010101" charset="-122"/>
            </a:endParaRPr>
          </a:p>
          <a:p>
            <a:pPr indent="-720090" algn="just" eaLnBrk="1" latinLnBrk="0" hangingPunct="1"/>
            <a:r>
              <a:rPr lang="zh-CN" altLang="en-US" sz="2000" dirty="0">
                <a:latin typeface="黑体" panose="02010609060101010101" charset="-122"/>
                <a:cs typeface="黑体" panose="02010609060101010101" charset="-122"/>
              </a:rPr>
              <a:t>3.走进光明食品集团：构建业财融合的一本账，助推财务数字化转型</a:t>
            </a:r>
            <a:endParaRPr lang="zh-CN" altLang="en-US" sz="2000" dirty="0">
              <a:latin typeface="黑体" panose="02010609060101010101" charset="-122"/>
              <a:cs typeface="黑体" panose="02010609060101010101" charset="-122"/>
            </a:endParaRPr>
          </a:p>
          <a:p>
            <a:pPr indent="-720090" algn="just" eaLnBrk="1" latinLnBrk="0" hangingPunct="1"/>
            <a:r>
              <a:rPr lang="zh-CN" altLang="en-US" sz="2000" dirty="0">
                <a:latin typeface="黑体" panose="02010609060101010101" charset="-122"/>
                <a:cs typeface="黑体" panose="02010609060101010101" charset="-122"/>
              </a:rPr>
              <a:t>https://caifuhao.eastmoney.com/news/20240516151652141816470</a:t>
            </a:r>
            <a:endParaRPr lang="zh-CN" altLang="en-US" sz="2000" dirty="0">
              <a:latin typeface="黑体" panose="02010609060101010101" charset="-122"/>
              <a:cs typeface="黑体" panose="02010609060101010101" charset="-122"/>
            </a:endParaRPr>
          </a:p>
          <a:p>
            <a:pPr indent="-720090" algn="just" eaLnBrk="1" latinLnBrk="0" hangingPunct="1"/>
            <a:r>
              <a:rPr lang="zh-CN" altLang="en-US" sz="2000" dirty="0">
                <a:latin typeface="黑体" panose="02010609060101010101" charset="-122"/>
                <a:cs typeface="黑体" panose="02010609060101010101" charset="-122"/>
              </a:rPr>
              <a:t>4.财务自动化办公RPA机器人</a:t>
            </a:r>
            <a:endParaRPr lang="zh-CN" altLang="en-US" sz="2000" dirty="0">
              <a:latin typeface="黑体" panose="02010609060101010101" charset="-122"/>
              <a:cs typeface="黑体" panose="02010609060101010101" charset="-122"/>
            </a:endParaRPr>
          </a:p>
          <a:p>
            <a:pPr indent="-720090" algn="just" eaLnBrk="1" latinLnBrk="0" hangingPunct="1"/>
            <a:r>
              <a:rPr lang="zh-CN" altLang="en-US" sz="2000" dirty="0">
                <a:latin typeface="黑体" panose="02010609060101010101" charset="-122"/>
                <a:cs typeface="黑体" panose="02010609060101010101" charset="-122"/>
              </a:rPr>
              <a:t>https://www.bilibili.com/video/BV1wP4y1U7p6</a:t>
            </a:r>
            <a:endParaRPr lang="zh-CN" altLang="en-US" sz="2000" dirty="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lstStyle/>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brightnessContrast bright="4000" contrast="5000"/>
                    </a14:imgEffect>
                    <a14:imgEffect>
                      <a14:colorTemperature colorTemp="5900"/>
                    </a14:imgEffect>
                    <a14:imgEffect>
                      <a14:saturation sat="120000"/>
                    </a14:imgEffect>
                  </a14:imgLayer>
                </a14:imgProps>
              </a:ext>
            </a:extLst>
          </a:blip>
          <a:srcRect/>
          <a:stretch>
            <a:fillRect/>
          </a:stretch>
        </p:blipFill>
        <p:spPr>
          <a:xfrm>
            <a:off x="7319095" y="0"/>
            <a:ext cx="4872909" cy="6356350"/>
          </a:xfrm>
          <a:custGeom>
            <a:avLst/>
            <a:gdLst>
              <a:gd name="connsiteX0" fmla="*/ 0 w 4872909"/>
              <a:gd name="connsiteY0" fmla="*/ 0 h 6356350"/>
              <a:gd name="connsiteX1" fmla="*/ 4872909 w 4872909"/>
              <a:gd name="connsiteY1" fmla="*/ 0 h 6356350"/>
              <a:gd name="connsiteX2" fmla="*/ 4872909 w 4872909"/>
              <a:gd name="connsiteY2" fmla="*/ 6356350 h 6356350"/>
              <a:gd name="connsiteX3" fmla="*/ 2124483 w 4872909"/>
              <a:gd name="connsiteY3" fmla="*/ 6356350 h 6356350"/>
            </a:gdLst>
            <a:ahLst/>
            <a:cxnLst>
              <a:cxn ang="0">
                <a:pos x="connsiteX0" y="connsiteY0"/>
              </a:cxn>
              <a:cxn ang="0">
                <a:pos x="connsiteX1" y="connsiteY1"/>
              </a:cxn>
              <a:cxn ang="0">
                <a:pos x="connsiteX2" y="connsiteY2"/>
              </a:cxn>
              <a:cxn ang="0">
                <a:pos x="connsiteX3" y="connsiteY3"/>
              </a:cxn>
            </a:cxnLst>
            <a:rect l="l" t="t" r="r" b="b"/>
            <a:pathLst>
              <a:path w="4872909" h="6356350">
                <a:moveTo>
                  <a:pt x="0" y="0"/>
                </a:moveTo>
                <a:lnTo>
                  <a:pt x="4872909" y="0"/>
                </a:lnTo>
                <a:lnTo>
                  <a:pt x="4872909" y="6356350"/>
                </a:lnTo>
                <a:lnTo>
                  <a:pt x="2124483" y="6356350"/>
                </a:lnTo>
                <a:close/>
              </a:path>
            </a:pathLst>
          </a:custGeom>
          <a:solidFill>
            <a:schemeClr val="accent1">
              <a:lumMod val="40000"/>
              <a:lumOff val="60000"/>
            </a:schemeClr>
          </a:solidFill>
          <a:ln w="6350">
            <a:solidFill>
              <a:schemeClr val="accent1">
                <a:lumMod val="20000"/>
                <a:lumOff val="80000"/>
              </a:schemeClr>
            </a:solidFill>
          </a:ln>
        </p:spPr>
      </p:pic>
      <p:sp>
        <p:nvSpPr>
          <p:cNvPr id="4" name="标题"/>
          <p:cNvSpPr>
            <a:spLocks noGrp="1"/>
          </p:cNvSpPr>
          <p:nvPr>
            <p:ph type="ctrTitle"/>
            <p:custDataLst>
              <p:tags r:id="rId4"/>
            </p:custDataLst>
          </p:nvPr>
        </p:nvSpPr>
        <p:spPr>
          <a:xfrm>
            <a:off x="1143000" y="1291693"/>
            <a:ext cx="5408040" cy="2654681"/>
          </a:xfrm>
        </p:spPr>
        <p:txBody>
          <a:bodyPr/>
          <a:p>
            <a:pPr algn="ctr"/>
            <a:r>
              <a:rPr lang="zh-CN" altLang="en-US" sz="8800"/>
              <a:t>基础会计</a:t>
            </a:r>
            <a:br>
              <a:rPr lang="zh-CN" altLang="en-US"/>
            </a:br>
            <a:r>
              <a:rPr lang="zh-CN" altLang="en-US" sz="4400"/>
              <a:t>（第三版）</a:t>
            </a:r>
            <a:endParaRPr lang="zh-CN" altLang="en-US" sz="4400"/>
          </a:p>
        </p:txBody>
      </p:sp>
      <p:sp>
        <p:nvSpPr>
          <p:cNvPr id="10" name="署名"/>
          <p:cNvSpPr>
            <a:spLocks noGrp="1"/>
          </p:cNvSpPr>
          <p:nvPr>
            <p:custDataLst>
              <p:tags r:id="rId5"/>
            </p:custDataLst>
          </p:nvPr>
        </p:nvSpPr>
        <p:spPr>
          <a:xfrm>
            <a:off x="2407020" y="4696885"/>
            <a:ext cx="2880000"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b="1">
                <a:solidFill>
                  <a:schemeClr val="tx1"/>
                </a:solidFill>
              </a:rPr>
              <a:t>主编：王霞</a:t>
            </a:r>
            <a:r>
              <a:rPr lang="en-US" altLang="zh-CN" b="1">
                <a:solidFill>
                  <a:schemeClr val="tx1"/>
                </a:solidFill>
              </a:rPr>
              <a:t>    </a:t>
            </a:r>
            <a:r>
              <a:rPr lang="zh-CN" altLang="en-US" b="1">
                <a:solidFill>
                  <a:schemeClr val="tx1"/>
                </a:solidFill>
              </a:rPr>
              <a:t>张倩</a:t>
            </a:r>
            <a:endParaRPr lang="zh-CN" altLang="en-US" b="1">
              <a:solidFill>
                <a:schemeClr val="tx1"/>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p:cNvSpPr>
            <a:spLocks noGrp="1"/>
          </p:cNvSpPr>
          <p:nvPr>
            <p:ph type="title"/>
            <p:custDataLst>
              <p:tags r:id="rId1"/>
            </p:custDataLst>
          </p:nvPr>
        </p:nvSpPr>
        <p:spPr/>
        <p:txBody>
          <a:bodyPr/>
          <a:p>
            <a:pPr marL="0" indent="0" algn="r">
              <a:lnSpc>
                <a:spcPct val="100000"/>
              </a:lnSpc>
              <a:spcBef>
                <a:spcPts val="0"/>
              </a:spcBef>
              <a:spcAft>
                <a:spcPts val="0"/>
              </a:spcAft>
              <a:buSzPct val="100000"/>
            </a:pPr>
            <a:r>
              <a:rPr altLang="en-US">
                <a:sym typeface="+mn-ea"/>
              </a:rPr>
              <a:t>账户与复式记账</a:t>
            </a:r>
            <a:endParaRPr altLang="en-US">
              <a:sym typeface="+mn-ea"/>
            </a:endParaRPr>
          </a:p>
        </p:txBody>
      </p:sp>
      <p:sp>
        <p:nvSpPr>
          <p:cNvPr id="6" name="节编号"/>
          <p:cNvSpPr>
            <a:spLocks noGrp="1"/>
          </p:cNvSpPr>
          <p:nvPr>
            <p:ph type="body" sz="quarter" idx="13"/>
            <p:custDataLst>
              <p:tags r:id="rId2"/>
            </p:custDataLst>
          </p:nvPr>
        </p:nvSpPr>
        <p:spPr/>
        <p:txBody>
          <a:bodyPr/>
          <a:p>
            <a:r>
              <a:rPr lang="zh-CN" altLang="en-US"/>
              <a:t>第四章</a:t>
            </a:r>
            <a:endParaRPr lang="zh-CN" altLang="en-US"/>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p:cNvSpPr>
            <a:spLocks noGrp="1"/>
          </p:cNvSpPr>
          <p:nvPr>
            <p:ph type="title"/>
            <p:custDataLst>
              <p:tags r:id="rId1"/>
            </p:custDataLst>
          </p:nvPr>
        </p:nvSpPr>
        <p:spPr/>
        <p:txBody>
          <a:bodyPr/>
          <a:lstStyle/>
          <a:p>
            <a:pPr marL="0" indent="0" algn="ctr">
              <a:lnSpc>
                <a:spcPct val="100000"/>
              </a:lnSpc>
              <a:spcBef>
                <a:spcPts val="0"/>
              </a:spcBef>
              <a:spcAft>
                <a:spcPts val="0"/>
              </a:spcAft>
              <a:buSzPct val="100000"/>
            </a:pPr>
            <a:r>
              <a:rPr altLang="en-US" sz="5400"/>
              <a:t>目</a:t>
            </a:r>
            <a:r>
              <a:rPr altLang="en-US" sz="5400"/>
              <a:t>  录</a:t>
            </a:r>
            <a:endParaRPr altLang="en-US" sz="5400"/>
          </a:p>
        </p:txBody>
      </p:sp>
      <p:sp>
        <p:nvSpPr>
          <p:cNvPr id="27" name="任意多边形: 形状 26"/>
          <p:cNvSpPr/>
          <p:nvPr>
            <p:custDataLst>
              <p:tags r:id="rId2"/>
            </p:custDataLst>
          </p:nvPr>
        </p:nvSpPr>
        <p:spPr>
          <a:xfrm>
            <a:off x="1145452" y="5492311"/>
            <a:ext cx="1307236" cy="193278"/>
          </a:xfrm>
          <a:custGeom>
            <a:avLst/>
            <a:gdLst/>
            <a:ahLst/>
            <a:cxnLst/>
            <a:rect l="l" t="t" r="r" b="b"/>
            <a:pathLst>
              <a:path w="1354998" h="200340">
                <a:moveTo>
                  <a:pt x="278206" y="15945"/>
                </a:moveTo>
                <a:cubicBezTo>
                  <a:pt x="269977" y="16288"/>
                  <a:pt x="262004" y="17917"/>
                  <a:pt x="254289" y="20832"/>
                </a:cubicBezTo>
                <a:cubicBezTo>
                  <a:pt x="245031" y="25289"/>
                  <a:pt x="237230" y="31633"/>
                  <a:pt x="230886" y="39862"/>
                </a:cubicBezTo>
                <a:cubicBezTo>
                  <a:pt x="224543" y="48435"/>
                  <a:pt x="219828" y="57865"/>
                  <a:pt x="216742" y="68152"/>
                </a:cubicBezTo>
                <a:cubicBezTo>
                  <a:pt x="213655" y="78953"/>
                  <a:pt x="212112" y="89840"/>
                  <a:pt x="212112" y="100813"/>
                </a:cubicBezTo>
                <a:cubicBezTo>
                  <a:pt x="212112" y="111786"/>
                  <a:pt x="213741" y="122501"/>
                  <a:pt x="216999" y="132960"/>
                </a:cubicBezTo>
                <a:cubicBezTo>
                  <a:pt x="220085" y="143247"/>
                  <a:pt x="224885" y="152591"/>
                  <a:pt x="231400" y="160992"/>
                </a:cubicBezTo>
                <a:cubicBezTo>
                  <a:pt x="237744" y="169050"/>
                  <a:pt x="245545" y="175308"/>
                  <a:pt x="254803" y="179766"/>
                </a:cubicBezTo>
                <a:cubicBezTo>
                  <a:pt x="262176" y="182852"/>
                  <a:pt x="269977" y="184395"/>
                  <a:pt x="278206" y="184395"/>
                </a:cubicBezTo>
                <a:cubicBezTo>
                  <a:pt x="286436" y="184223"/>
                  <a:pt x="294408" y="182680"/>
                  <a:pt x="302124" y="179766"/>
                </a:cubicBezTo>
                <a:cubicBezTo>
                  <a:pt x="311382" y="175651"/>
                  <a:pt x="319269" y="169564"/>
                  <a:pt x="325784" y="161506"/>
                </a:cubicBezTo>
                <a:cubicBezTo>
                  <a:pt x="332299" y="152934"/>
                  <a:pt x="337099" y="143590"/>
                  <a:pt x="340186" y="133474"/>
                </a:cubicBezTo>
                <a:cubicBezTo>
                  <a:pt x="343272" y="122844"/>
                  <a:pt x="344900" y="111957"/>
                  <a:pt x="345072" y="100813"/>
                </a:cubicBezTo>
                <a:cubicBezTo>
                  <a:pt x="344900" y="89840"/>
                  <a:pt x="343272" y="78953"/>
                  <a:pt x="340186" y="68152"/>
                </a:cubicBezTo>
                <a:cubicBezTo>
                  <a:pt x="337099" y="57865"/>
                  <a:pt x="332299" y="48435"/>
                  <a:pt x="325784" y="39862"/>
                </a:cubicBezTo>
                <a:cubicBezTo>
                  <a:pt x="319440" y="31633"/>
                  <a:pt x="311553" y="25289"/>
                  <a:pt x="302124" y="20832"/>
                </a:cubicBezTo>
                <a:cubicBezTo>
                  <a:pt x="294408" y="17917"/>
                  <a:pt x="286436" y="16288"/>
                  <a:pt x="278206" y="15945"/>
                </a:cubicBezTo>
                <a:close/>
                <a:moveTo>
                  <a:pt x="1065533" y="4629"/>
                </a:moveTo>
                <a:lnTo>
                  <a:pt x="1202865" y="4629"/>
                </a:lnTo>
                <a:lnTo>
                  <a:pt x="1202865" y="20574"/>
                </a:lnTo>
                <a:lnTo>
                  <a:pt x="1145001" y="20574"/>
                </a:lnTo>
                <a:lnTo>
                  <a:pt x="1145001" y="195710"/>
                </a:lnTo>
                <a:lnTo>
                  <a:pt x="1123398" y="195710"/>
                </a:lnTo>
                <a:lnTo>
                  <a:pt x="1123398" y="20574"/>
                </a:lnTo>
                <a:lnTo>
                  <a:pt x="1065533" y="20574"/>
                </a:lnTo>
                <a:close/>
                <a:moveTo>
                  <a:pt x="893550" y="4629"/>
                </a:moveTo>
                <a:lnTo>
                  <a:pt x="922611" y="4629"/>
                </a:lnTo>
                <a:lnTo>
                  <a:pt x="1022395" y="172308"/>
                </a:lnTo>
                <a:lnTo>
                  <a:pt x="1022395" y="4629"/>
                </a:lnTo>
                <a:lnTo>
                  <a:pt x="1043740" y="4629"/>
                </a:lnTo>
                <a:lnTo>
                  <a:pt x="1043740" y="195710"/>
                </a:lnTo>
                <a:lnTo>
                  <a:pt x="1014937" y="195710"/>
                </a:lnTo>
                <a:lnTo>
                  <a:pt x="915153" y="28290"/>
                </a:lnTo>
                <a:lnTo>
                  <a:pt x="915153" y="195710"/>
                </a:lnTo>
                <a:lnTo>
                  <a:pt x="893550" y="195710"/>
                </a:lnTo>
                <a:close/>
                <a:moveTo>
                  <a:pt x="731625" y="4629"/>
                </a:moveTo>
                <a:lnTo>
                  <a:pt x="858155" y="4629"/>
                </a:lnTo>
                <a:lnTo>
                  <a:pt x="858155" y="20317"/>
                </a:lnTo>
                <a:lnTo>
                  <a:pt x="753228" y="20317"/>
                </a:lnTo>
                <a:lnTo>
                  <a:pt x="753228" y="87954"/>
                </a:lnTo>
                <a:lnTo>
                  <a:pt x="849668" y="87954"/>
                </a:lnTo>
                <a:lnTo>
                  <a:pt x="849668" y="103642"/>
                </a:lnTo>
                <a:lnTo>
                  <a:pt x="753228" y="103642"/>
                </a:lnTo>
                <a:lnTo>
                  <a:pt x="753228" y="180023"/>
                </a:lnTo>
                <a:lnTo>
                  <a:pt x="861241" y="180023"/>
                </a:lnTo>
                <a:lnTo>
                  <a:pt x="861241" y="195710"/>
                </a:lnTo>
                <a:lnTo>
                  <a:pt x="731625" y="195710"/>
                </a:lnTo>
                <a:close/>
                <a:moveTo>
                  <a:pt x="570233" y="4629"/>
                </a:moveTo>
                <a:lnTo>
                  <a:pt x="707565" y="4629"/>
                </a:lnTo>
                <a:lnTo>
                  <a:pt x="707565" y="20574"/>
                </a:lnTo>
                <a:lnTo>
                  <a:pt x="649700" y="20574"/>
                </a:lnTo>
                <a:lnTo>
                  <a:pt x="649700" y="195710"/>
                </a:lnTo>
                <a:lnTo>
                  <a:pt x="628098" y="195710"/>
                </a:lnTo>
                <a:lnTo>
                  <a:pt x="628098" y="20574"/>
                </a:lnTo>
                <a:lnTo>
                  <a:pt x="570233" y="20574"/>
                </a:lnTo>
                <a:close/>
                <a:moveTo>
                  <a:pt x="398250" y="4629"/>
                </a:moveTo>
                <a:lnTo>
                  <a:pt x="427311" y="4629"/>
                </a:lnTo>
                <a:lnTo>
                  <a:pt x="527095" y="172308"/>
                </a:lnTo>
                <a:lnTo>
                  <a:pt x="527095" y="4629"/>
                </a:lnTo>
                <a:lnTo>
                  <a:pt x="548440" y="4629"/>
                </a:lnTo>
                <a:lnTo>
                  <a:pt x="548440" y="195710"/>
                </a:lnTo>
                <a:lnTo>
                  <a:pt x="519637" y="195710"/>
                </a:lnTo>
                <a:lnTo>
                  <a:pt x="419853" y="28290"/>
                </a:lnTo>
                <a:lnTo>
                  <a:pt x="419853" y="195710"/>
                </a:lnTo>
                <a:lnTo>
                  <a:pt x="398250" y="195710"/>
                </a:lnTo>
                <a:close/>
                <a:moveTo>
                  <a:pt x="278206" y="258"/>
                </a:moveTo>
                <a:cubicBezTo>
                  <a:pt x="288836" y="600"/>
                  <a:pt x="299209" y="2401"/>
                  <a:pt x="309325" y="5658"/>
                </a:cubicBezTo>
                <a:cubicBezTo>
                  <a:pt x="321326" y="10287"/>
                  <a:pt x="331785" y="17317"/>
                  <a:pt x="340700" y="26747"/>
                </a:cubicBezTo>
                <a:cubicBezTo>
                  <a:pt x="349272" y="36519"/>
                  <a:pt x="355702" y="47578"/>
                  <a:pt x="359988" y="59922"/>
                </a:cubicBezTo>
                <a:cubicBezTo>
                  <a:pt x="364274" y="73295"/>
                  <a:pt x="366503" y="86925"/>
                  <a:pt x="366675" y="100813"/>
                </a:cubicBezTo>
                <a:cubicBezTo>
                  <a:pt x="366503" y="114872"/>
                  <a:pt x="364274" y="128502"/>
                  <a:pt x="359988" y="141704"/>
                </a:cubicBezTo>
                <a:cubicBezTo>
                  <a:pt x="355873" y="153877"/>
                  <a:pt x="349530" y="164850"/>
                  <a:pt x="340957" y="174622"/>
                </a:cubicBezTo>
                <a:cubicBezTo>
                  <a:pt x="332042" y="183709"/>
                  <a:pt x="321498" y="190567"/>
                  <a:pt x="309325" y="195196"/>
                </a:cubicBezTo>
                <a:cubicBezTo>
                  <a:pt x="299209" y="198282"/>
                  <a:pt x="288836" y="199997"/>
                  <a:pt x="278206" y="200340"/>
                </a:cubicBezTo>
                <a:cubicBezTo>
                  <a:pt x="267576" y="200168"/>
                  <a:pt x="257204" y="198368"/>
                  <a:pt x="247088" y="194939"/>
                </a:cubicBezTo>
                <a:cubicBezTo>
                  <a:pt x="235087" y="190481"/>
                  <a:pt x="224714" y="183623"/>
                  <a:pt x="215970" y="174365"/>
                </a:cubicBezTo>
                <a:cubicBezTo>
                  <a:pt x="207398" y="164764"/>
                  <a:pt x="201054" y="153877"/>
                  <a:pt x="196939" y="141704"/>
                </a:cubicBezTo>
                <a:cubicBezTo>
                  <a:pt x="192653" y="128502"/>
                  <a:pt x="190510" y="114872"/>
                  <a:pt x="190510" y="100813"/>
                </a:cubicBezTo>
                <a:cubicBezTo>
                  <a:pt x="190510" y="86925"/>
                  <a:pt x="192653" y="73295"/>
                  <a:pt x="196939" y="59922"/>
                </a:cubicBezTo>
                <a:cubicBezTo>
                  <a:pt x="201054" y="47578"/>
                  <a:pt x="207398" y="36519"/>
                  <a:pt x="215970" y="26747"/>
                </a:cubicBezTo>
                <a:cubicBezTo>
                  <a:pt x="224714" y="17317"/>
                  <a:pt x="235087" y="10287"/>
                  <a:pt x="247088" y="5658"/>
                </a:cubicBezTo>
                <a:cubicBezTo>
                  <a:pt x="257204" y="2401"/>
                  <a:pt x="267576" y="600"/>
                  <a:pt x="278206" y="258"/>
                </a:cubicBezTo>
                <a:close/>
                <a:moveTo>
                  <a:pt x="85649" y="258"/>
                </a:moveTo>
                <a:cubicBezTo>
                  <a:pt x="94564" y="429"/>
                  <a:pt x="103394" y="1629"/>
                  <a:pt x="112138" y="3858"/>
                </a:cubicBezTo>
                <a:cubicBezTo>
                  <a:pt x="120196" y="6258"/>
                  <a:pt x="127740" y="9859"/>
                  <a:pt x="134769" y="14659"/>
                </a:cubicBezTo>
                <a:cubicBezTo>
                  <a:pt x="147285" y="23575"/>
                  <a:pt x="156029" y="35319"/>
                  <a:pt x="161001" y="49892"/>
                </a:cubicBezTo>
                <a:cubicBezTo>
                  <a:pt x="154315" y="51950"/>
                  <a:pt x="147714" y="53578"/>
                  <a:pt x="141199" y="54779"/>
                </a:cubicBezTo>
                <a:cubicBezTo>
                  <a:pt x="138798" y="49807"/>
                  <a:pt x="136055" y="45006"/>
                  <a:pt x="132969" y="40377"/>
                </a:cubicBezTo>
                <a:cubicBezTo>
                  <a:pt x="129197" y="35062"/>
                  <a:pt x="124740" y="30433"/>
                  <a:pt x="119596" y="26489"/>
                </a:cubicBezTo>
                <a:cubicBezTo>
                  <a:pt x="109481" y="19288"/>
                  <a:pt x="98165" y="15774"/>
                  <a:pt x="85649" y="15945"/>
                </a:cubicBezTo>
                <a:cubicBezTo>
                  <a:pt x="77934" y="16117"/>
                  <a:pt x="70476" y="17402"/>
                  <a:pt x="63275" y="19803"/>
                </a:cubicBezTo>
                <a:cubicBezTo>
                  <a:pt x="54359" y="23403"/>
                  <a:pt x="46816" y="28890"/>
                  <a:pt x="40643" y="36262"/>
                </a:cubicBezTo>
                <a:cubicBezTo>
                  <a:pt x="34128" y="44320"/>
                  <a:pt x="29413" y="53407"/>
                  <a:pt x="26499" y="63523"/>
                </a:cubicBezTo>
                <a:cubicBezTo>
                  <a:pt x="23241" y="75524"/>
                  <a:pt x="21698" y="87697"/>
                  <a:pt x="21870" y="100041"/>
                </a:cubicBezTo>
                <a:cubicBezTo>
                  <a:pt x="21870" y="112214"/>
                  <a:pt x="23584" y="124044"/>
                  <a:pt x="27013" y="135532"/>
                </a:cubicBezTo>
                <a:cubicBezTo>
                  <a:pt x="30271" y="145647"/>
                  <a:pt x="35157" y="154905"/>
                  <a:pt x="41672" y="163306"/>
                </a:cubicBezTo>
                <a:cubicBezTo>
                  <a:pt x="48016" y="170679"/>
                  <a:pt x="55559" y="176337"/>
                  <a:pt x="64303" y="180280"/>
                </a:cubicBezTo>
                <a:cubicBezTo>
                  <a:pt x="71161" y="183023"/>
                  <a:pt x="78277" y="184395"/>
                  <a:pt x="85649" y="184395"/>
                </a:cubicBezTo>
                <a:cubicBezTo>
                  <a:pt x="99536" y="184738"/>
                  <a:pt x="112567" y="181480"/>
                  <a:pt x="124740" y="174622"/>
                </a:cubicBezTo>
                <a:cubicBezTo>
                  <a:pt x="136227" y="167250"/>
                  <a:pt x="145142" y="157477"/>
                  <a:pt x="151486" y="145304"/>
                </a:cubicBezTo>
                <a:lnTo>
                  <a:pt x="162287" y="148905"/>
                </a:lnTo>
                <a:cubicBezTo>
                  <a:pt x="156629" y="164335"/>
                  <a:pt x="147114" y="176765"/>
                  <a:pt x="133741" y="186195"/>
                </a:cubicBezTo>
                <a:cubicBezTo>
                  <a:pt x="119167" y="195625"/>
                  <a:pt x="103137" y="200340"/>
                  <a:pt x="85649" y="200340"/>
                </a:cubicBezTo>
                <a:cubicBezTo>
                  <a:pt x="75362" y="200168"/>
                  <a:pt x="65418" y="198539"/>
                  <a:pt x="55817" y="195453"/>
                </a:cubicBezTo>
                <a:cubicBezTo>
                  <a:pt x="44158" y="191167"/>
                  <a:pt x="34043" y="184652"/>
                  <a:pt x="25470" y="175908"/>
                </a:cubicBezTo>
                <a:cubicBezTo>
                  <a:pt x="16898" y="166307"/>
                  <a:pt x="10554" y="155334"/>
                  <a:pt x="6439" y="142990"/>
                </a:cubicBezTo>
                <a:cubicBezTo>
                  <a:pt x="1981" y="129102"/>
                  <a:pt x="-162" y="114786"/>
                  <a:pt x="10" y="100041"/>
                </a:cubicBezTo>
                <a:cubicBezTo>
                  <a:pt x="-162" y="85811"/>
                  <a:pt x="1896" y="71924"/>
                  <a:pt x="6182" y="58379"/>
                </a:cubicBezTo>
                <a:cubicBezTo>
                  <a:pt x="10297" y="46206"/>
                  <a:pt x="16555" y="35319"/>
                  <a:pt x="24956" y="25718"/>
                </a:cubicBezTo>
                <a:cubicBezTo>
                  <a:pt x="33357" y="16460"/>
                  <a:pt x="43472" y="9687"/>
                  <a:pt x="55302" y="5401"/>
                </a:cubicBezTo>
                <a:cubicBezTo>
                  <a:pt x="65075" y="2315"/>
                  <a:pt x="75191" y="600"/>
                  <a:pt x="85649" y="258"/>
                </a:cubicBezTo>
                <a:close/>
                <a:moveTo>
                  <a:pt x="1286075" y="0"/>
                </a:moveTo>
                <a:cubicBezTo>
                  <a:pt x="1293276" y="172"/>
                  <a:pt x="1300391" y="1200"/>
                  <a:pt x="1307421" y="3086"/>
                </a:cubicBezTo>
                <a:cubicBezTo>
                  <a:pt x="1314450" y="5144"/>
                  <a:pt x="1321051" y="8058"/>
                  <a:pt x="1327223" y="11830"/>
                </a:cubicBezTo>
                <a:cubicBezTo>
                  <a:pt x="1338539" y="19546"/>
                  <a:pt x="1346254" y="29833"/>
                  <a:pt x="1350369" y="42691"/>
                </a:cubicBezTo>
                <a:lnTo>
                  <a:pt x="1331338" y="46549"/>
                </a:lnTo>
                <a:cubicBezTo>
                  <a:pt x="1327738" y="36776"/>
                  <a:pt x="1321565" y="28975"/>
                  <a:pt x="1312821" y="23146"/>
                </a:cubicBezTo>
                <a:cubicBezTo>
                  <a:pt x="1304592" y="18174"/>
                  <a:pt x="1295677" y="15688"/>
                  <a:pt x="1286075" y="15688"/>
                </a:cubicBezTo>
                <a:cubicBezTo>
                  <a:pt x="1280932" y="15859"/>
                  <a:pt x="1275874" y="16460"/>
                  <a:pt x="1270902" y="17488"/>
                </a:cubicBezTo>
                <a:cubicBezTo>
                  <a:pt x="1265415" y="18688"/>
                  <a:pt x="1260272" y="20917"/>
                  <a:pt x="1255471" y="24175"/>
                </a:cubicBezTo>
                <a:cubicBezTo>
                  <a:pt x="1251528" y="27089"/>
                  <a:pt x="1248356" y="30690"/>
                  <a:pt x="1245956" y="34976"/>
                </a:cubicBezTo>
                <a:cubicBezTo>
                  <a:pt x="1243899" y="39262"/>
                  <a:pt x="1242870" y="43806"/>
                  <a:pt x="1242870" y="48606"/>
                </a:cubicBezTo>
                <a:cubicBezTo>
                  <a:pt x="1242870" y="52378"/>
                  <a:pt x="1243641" y="55893"/>
                  <a:pt x="1245184" y="59151"/>
                </a:cubicBezTo>
                <a:cubicBezTo>
                  <a:pt x="1247928" y="63951"/>
                  <a:pt x="1251442" y="67895"/>
                  <a:pt x="1255729" y="70981"/>
                </a:cubicBezTo>
                <a:cubicBezTo>
                  <a:pt x="1261043" y="74753"/>
                  <a:pt x="1266701" y="77924"/>
                  <a:pt x="1272702" y="80496"/>
                </a:cubicBezTo>
                <a:cubicBezTo>
                  <a:pt x="1279903" y="83582"/>
                  <a:pt x="1287190" y="86240"/>
                  <a:pt x="1294562" y="88469"/>
                </a:cubicBezTo>
                <a:cubicBezTo>
                  <a:pt x="1303134" y="91383"/>
                  <a:pt x="1311536" y="94898"/>
                  <a:pt x="1319765" y="99013"/>
                </a:cubicBezTo>
                <a:cubicBezTo>
                  <a:pt x="1326966" y="102785"/>
                  <a:pt x="1333567" y="107328"/>
                  <a:pt x="1339568" y="112643"/>
                </a:cubicBezTo>
                <a:cubicBezTo>
                  <a:pt x="1344883" y="117786"/>
                  <a:pt x="1348997" y="123701"/>
                  <a:pt x="1351912" y="130388"/>
                </a:cubicBezTo>
                <a:cubicBezTo>
                  <a:pt x="1353798" y="135703"/>
                  <a:pt x="1354827" y="141104"/>
                  <a:pt x="1354998" y="146590"/>
                </a:cubicBezTo>
                <a:cubicBezTo>
                  <a:pt x="1354998" y="154820"/>
                  <a:pt x="1353284" y="162621"/>
                  <a:pt x="1349855" y="169993"/>
                </a:cubicBezTo>
                <a:cubicBezTo>
                  <a:pt x="1346426" y="176851"/>
                  <a:pt x="1341625" y="182595"/>
                  <a:pt x="1335453" y="187224"/>
                </a:cubicBezTo>
                <a:cubicBezTo>
                  <a:pt x="1328595" y="192024"/>
                  <a:pt x="1320965" y="195453"/>
                  <a:pt x="1312564" y="197511"/>
                </a:cubicBezTo>
                <a:cubicBezTo>
                  <a:pt x="1305192" y="199054"/>
                  <a:pt x="1297734" y="199911"/>
                  <a:pt x="1290190" y="200082"/>
                </a:cubicBezTo>
                <a:cubicBezTo>
                  <a:pt x="1282646" y="199911"/>
                  <a:pt x="1275188" y="199054"/>
                  <a:pt x="1267816" y="197511"/>
                </a:cubicBezTo>
                <a:cubicBezTo>
                  <a:pt x="1259243" y="195453"/>
                  <a:pt x="1251357" y="192024"/>
                  <a:pt x="1244156" y="187224"/>
                </a:cubicBezTo>
                <a:cubicBezTo>
                  <a:pt x="1237469" y="182595"/>
                  <a:pt x="1231726" y="176851"/>
                  <a:pt x="1226925" y="169993"/>
                </a:cubicBezTo>
                <a:cubicBezTo>
                  <a:pt x="1222296" y="162964"/>
                  <a:pt x="1218867" y="155334"/>
                  <a:pt x="1216638" y="147104"/>
                </a:cubicBezTo>
                <a:lnTo>
                  <a:pt x="1228211" y="142990"/>
                </a:lnTo>
                <a:cubicBezTo>
                  <a:pt x="1230783" y="149505"/>
                  <a:pt x="1234126" y="155505"/>
                  <a:pt x="1238241" y="160992"/>
                </a:cubicBezTo>
                <a:cubicBezTo>
                  <a:pt x="1241670" y="165450"/>
                  <a:pt x="1245699" y="169393"/>
                  <a:pt x="1250328" y="172822"/>
                </a:cubicBezTo>
                <a:cubicBezTo>
                  <a:pt x="1255643" y="176594"/>
                  <a:pt x="1261472" y="179423"/>
                  <a:pt x="1267816" y="181309"/>
                </a:cubicBezTo>
                <a:cubicBezTo>
                  <a:pt x="1275017" y="183195"/>
                  <a:pt x="1282389" y="184052"/>
                  <a:pt x="1289933" y="183880"/>
                </a:cubicBezTo>
                <a:cubicBezTo>
                  <a:pt x="1301420" y="184052"/>
                  <a:pt x="1311707" y="180623"/>
                  <a:pt x="1320794" y="173593"/>
                </a:cubicBezTo>
                <a:cubicBezTo>
                  <a:pt x="1324909" y="170336"/>
                  <a:pt x="1328166" y="166393"/>
                  <a:pt x="1330567" y="161763"/>
                </a:cubicBezTo>
                <a:cubicBezTo>
                  <a:pt x="1332110" y="157991"/>
                  <a:pt x="1332967" y="154134"/>
                  <a:pt x="1333138" y="150191"/>
                </a:cubicBezTo>
                <a:cubicBezTo>
                  <a:pt x="1332967" y="146419"/>
                  <a:pt x="1332110" y="142732"/>
                  <a:pt x="1330567" y="139132"/>
                </a:cubicBezTo>
                <a:cubicBezTo>
                  <a:pt x="1328338" y="134160"/>
                  <a:pt x="1325252" y="129874"/>
                  <a:pt x="1321308" y="126273"/>
                </a:cubicBezTo>
                <a:cubicBezTo>
                  <a:pt x="1316679" y="122330"/>
                  <a:pt x="1311621" y="118987"/>
                  <a:pt x="1306135" y="116243"/>
                </a:cubicBezTo>
                <a:cubicBezTo>
                  <a:pt x="1299963" y="113157"/>
                  <a:pt x="1293619" y="110586"/>
                  <a:pt x="1287104" y="108528"/>
                </a:cubicBezTo>
                <a:cubicBezTo>
                  <a:pt x="1278017" y="105785"/>
                  <a:pt x="1269273" y="102442"/>
                  <a:pt x="1260872" y="98498"/>
                </a:cubicBezTo>
                <a:cubicBezTo>
                  <a:pt x="1252814" y="94898"/>
                  <a:pt x="1245356" y="90440"/>
                  <a:pt x="1238498" y="85125"/>
                </a:cubicBezTo>
                <a:cubicBezTo>
                  <a:pt x="1232497" y="80325"/>
                  <a:pt x="1227697" y="74495"/>
                  <a:pt x="1224096" y="67637"/>
                </a:cubicBezTo>
                <a:cubicBezTo>
                  <a:pt x="1221696" y="62665"/>
                  <a:pt x="1220581" y="57350"/>
                  <a:pt x="1220753" y="51692"/>
                </a:cubicBezTo>
                <a:cubicBezTo>
                  <a:pt x="1220924" y="37291"/>
                  <a:pt x="1226496" y="25289"/>
                  <a:pt x="1237469" y="15688"/>
                </a:cubicBezTo>
                <a:cubicBezTo>
                  <a:pt x="1243984" y="10545"/>
                  <a:pt x="1251185" y="6687"/>
                  <a:pt x="1259072" y="4115"/>
                </a:cubicBezTo>
                <a:cubicBezTo>
                  <a:pt x="1267816" y="1543"/>
                  <a:pt x="1276817" y="172"/>
                  <a:pt x="1286075" y="0"/>
                </a:cubicBez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tx1"/>
              </a:solidFill>
            </a:endParaRPr>
          </a:p>
        </p:txBody>
      </p:sp>
      <p:sp>
        <p:nvSpPr>
          <p:cNvPr id="11" name="平行四边形 57"/>
          <p:cNvSpPr/>
          <p:nvPr>
            <p:custDataLst>
              <p:tags r:id="rId3"/>
            </p:custDataLst>
          </p:nvPr>
        </p:nvSpPr>
        <p:spPr>
          <a:xfrm flipH="1">
            <a:off x="3517365" y="1838200"/>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12" name="序号"/>
          <p:cNvSpPr txBox="1"/>
          <p:nvPr>
            <p:custDataLst>
              <p:tags r:id="rId4"/>
            </p:custDataLst>
          </p:nvPr>
        </p:nvSpPr>
        <p:spPr>
          <a:xfrm flipH="1">
            <a:off x="3687042" y="1948590"/>
            <a:ext cx="1272364" cy="691286"/>
          </a:xfrm>
          <a:prstGeom prst="parallelogram">
            <a:avLst>
              <a:gd name="adj" fmla="val 31974"/>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01</a:t>
            </a:r>
            <a:endParaRPr lang="en-US" sz="2800" b="1" dirty="0">
              <a:solidFill>
                <a:schemeClr val="accent1"/>
              </a:solidFill>
              <a:latin typeface="+mn-ea"/>
            </a:endParaRPr>
          </a:p>
        </p:txBody>
      </p:sp>
      <p:sp>
        <p:nvSpPr>
          <p:cNvPr id="13" name="项标题"/>
          <p:cNvSpPr txBox="1"/>
          <p:nvPr>
            <p:custDataLst>
              <p:tags r:id="rId5"/>
            </p:custDataLst>
          </p:nvPr>
        </p:nvSpPr>
        <p:spPr>
          <a:xfrm>
            <a:off x="5141783" y="1948590"/>
            <a:ext cx="5122911" cy="688818"/>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第一节　会计科目和账户的设置</a:t>
            </a:r>
            <a:endParaRPr lang="zh-CN" altLang="en-US" sz="2400" spc="300" dirty="0">
              <a:solidFill>
                <a:srgbClr val="333333"/>
              </a:solidFill>
              <a:latin typeface="+mn-ea"/>
            </a:endParaRPr>
          </a:p>
        </p:txBody>
      </p:sp>
      <p:sp>
        <p:nvSpPr>
          <p:cNvPr id="20" name="平行四边形 57"/>
          <p:cNvSpPr/>
          <p:nvPr>
            <p:custDataLst>
              <p:tags r:id="rId6"/>
            </p:custDataLst>
          </p:nvPr>
        </p:nvSpPr>
        <p:spPr>
          <a:xfrm flipH="1">
            <a:off x="3891092" y="2965646"/>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21" name="序号"/>
          <p:cNvSpPr txBox="1"/>
          <p:nvPr>
            <p:custDataLst>
              <p:tags r:id="rId7"/>
            </p:custDataLst>
          </p:nvPr>
        </p:nvSpPr>
        <p:spPr>
          <a:xfrm flipH="1">
            <a:off x="4060769" y="3076035"/>
            <a:ext cx="1272364" cy="691286"/>
          </a:xfrm>
          <a:prstGeom prst="parallelogram">
            <a:avLst>
              <a:gd name="adj" fmla="val 33677"/>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02</a:t>
            </a:r>
            <a:endParaRPr lang="en-US" sz="2800" b="1" dirty="0">
              <a:solidFill>
                <a:schemeClr val="accent1"/>
              </a:solidFill>
              <a:latin typeface="+mn-ea"/>
            </a:endParaRPr>
          </a:p>
        </p:txBody>
      </p:sp>
      <p:sp>
        <p:nvSpPr>
          <p:cNvPr id="22" name="项标题"/>
          <p:cNvSpPr txBox="1"/>
          <p:nvPr>
            <p:custDataLst>
              <p:tags r:id="rId8"/>
            </p:custDataLst>
          </p:nvPr>
        </p:nvSpPr>
        <p:spPr>
          <a:xfrm>
            <a:off x="5515510" y="3076036"/>
            <a:ext cx="5122911" cy="688818"/>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第二节　复式记账法和借贷记账法</a:t>
            </a:r>
            <a:endParaRPr lang="zh-CN" altLang="en-US" sz="2400" spc="300" dirty="0">
              <a:solidFill>
                <a:srgbClr val="333333"/>
              </a:solidFill>
              <a:latin typeface="+mn-ea"/>
            </a:endParaRPr>
          </a:p>
        </p:txBody>
      </p:sp>
      <p:sp>
        <p:nvSpPr>
          <p:cNvPr id="24" name="平行四边形 57"/>
          <p:cNvSpPr/>
          <p:nvPr>
            <p:custDataLst>
              <p:tags r:id="rId9"/>
            </p:custDataLst>
          </p:nvPr>
        </p:nvSpPr>
        <p:spPr>
          <a:xfrm flipH="1">
            <a:off x="4276234" y="4093092"/>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25" name="序号"/>
          <p:cNvSpPr txBox="1"/>
          <p:nvPr>
            <p:custDataLst>
              <p:tags r:id="rId10"/>
            </p:custDataLst>
          </p:nvPr>
        </p:nvSpPr>
        <p:spPr>
          <a:xfrm flipH="1">
            <a:off x="4445911" y="4203482"/>
            <a:ext cx="1272364" cy="691286"/>
          </a:xfrm>
          <a:prstGeom prst="parallelogram">
            <a:avLst>
              <a:gd name="adj" fmla="val 33683"/>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03</a:t>
            </a:r>
            <a:endParaRPr lang="en-US" sz="2800" b="1" dirty="0">
              <a:solidFill>
                <a:schemeClr val="accent1"/>
              </a:solidFill>
              <a:latin typeface="+mn-ea"/>
            </a:endParaRPr>
          </a:p>
        </p:txBody>
      </p:sp>
      <p:sp>
        <p:nvSpPr>
          <p:cNvPr id="26" name="项标题"/>
          <p:cNvSpPr txBox="1"/>
          <p:nvPr>
            <p:custDataLst>
              <p:tags r:id="rId11"/>
            </p:custDataLst>
          </p:nvPr>
        </p:nvSpPr>
        <p:spPr>
          <a:xfrm>
            <a:off x="5900652" y="4203482"/>
            <a:ext cx="5122911" cy="688818"/>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第三节　总分类账户与明细分类账户的平行登记</a:t>
            </a:r>
            <a:endParaRPr lang="zh-CN" altLang="en-US" sz="2400" spc="300" dirty="0">
              <a:solidFill>
                <a:srgbClr val="333333"/>
              </a:solidFill>
              <a:latin typeface="+mn-ea"/>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一、会计科目</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会计科目的概念</a:t>
            </a:r>
            <a:endParaRPr lang="zh-CN" altLang="zh-CN" sz="2200" b="1" dirty="0">
              <a:solidFill>
                <a:schemeClr val="tx1"/>
              </a:solidFill>
            </a:endParaRPr>
          </a:p>
          <a:p>
            <a:r>
              <a:rPr lang="zh-CN" altLang="zh-CN" dirty="0">
                <a:solidFill>
                  <a:schemeClr val="tx1"/>
                </a:solidFill>
              </a:rPr>
              <a:t>会计科目是对会计要素的具体内容进行分类核算的类目。</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会计科目的分类</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按经济内容分类</a:t>
            </a:r>
            <a:endParaRPr lang="zh-CN" altLang="zh-CN" dirty="0">
              <a:solidFill>
                <a:schemeClr val="tx1"/>
              </a:solidFill>
            </a:endParaRPr>
          </a:p>
          <a:p>
            <a:r>
              <a:rPr lang="zh-CN" altLang="zh-CN" dirty="0">
                <a:solidFill>
                  <a:schemeClr val="tx1"/>
                </a:solidFill>
              </a:rPr>
              <a:t>一般分为资产类、负债类、所有者权益类、成本类和损益类五类。</a:t>
            </a:r>
            <a:endParaRPr lang="zh-CN" altLang="zh-CN" dirty="0">
              <a:solidFill>
                <a:schemeClr val="tx1"/>
              </a:solidFill>
            </a:endParaRPr>
          </a:p>
          <a:p>
            <a:r>
              <a:rPr lang="en-US" altLang="zh-CN" dirty="0">
                <a:solidFill>
                  <a:schemeClr val="tx1"/>
                </a:solidFill>
              </a:rPr>
              <a:t>2.</a:t>
            </a:r>
            <a:r>
              <a:rPr lang="zh-CN" altLang="zh-CN" dirty="0">
                <a:solidFill>
                  <a:schemeClr val="tx1"/>
                </a:solidFill>
              </a:rPr>
              <a:t>按隶属关系分类</a:t>
            </a:r>
            <a:endParaRPr lang="zh-CN" altLang="zh-CN" dirty="0">
              <a:solidFill>
                <a:schemeClr val="tx1"/>
              </a:solidFill>
            </a:endParaRPr>
          </a:p>
          <a:p>
            <a:r>
              <a:rPr lang="zh-CN" altLang="zh-CN" dirty="0">
                <a:solidFill>
                  <a:schemeClr val="tx1"/>
                </a:solidFill>
              </a:rPr>
              <a:t>一般分为总账科目和明细科目</a:t>
            </a:r>
            <a:endParaRPr lang="zh-CN" altLang="zh-CN" dirty="0">
              <a:solidFill>
                <a:schemeClr val="tx1"/>
              </a:solidFill>
            </a:endParaRPr>
          </a:p>
          <a:p>
            <a:endParaRPr lang="zh-CN" altLang="zh-CN" dirty="0">
              <a:solidFill>
                <a:schemeClr val="tx1"/>
              </a:solidFill>
            </a:endParaRPr>
          </a:p>
        </p:txBody>
      </p:sp>
      <p:sp>
        <p:nvSpPr>
          <p:cNvPr id="6" name="标题 5"/>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会计科目和账户的设置</a:t>
            </a:r>
            <a:endParaRPr lang="zh-CN" altLang="en-US" dirty="0">
              <a:sym typeface="+mn-ea"/>
            </a:endParaRPr>
          </a:p>
        </p:txBody>
      </p:sp>
      <p:pic>
        <p:nvPicPr>
          <p:cNvPr id="2" name="图片 1"/>
          <p:cNvPicPr>
            <a:picLocks noChangeAspect="1"/>
          </p:cNvPicPr>
          <p:nvPr/>
        </p:nvPicPr>
        <p:blipFill>
          <a:blip r:embed="rId3"/>
          <a:stretch>
            <a:fillRect/>
          </a:stretch>
        </p:blipFill>
        <p:spPr>
          <a:xfrm>
            <a:off x="9813290" y="399859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二、账户</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账户的概念</a:t>
            </a:r>
            <a:endParaRPr lang="zh-CN" altLang="zh-CN" sz="2200" b="1" dirty="0">
              <a:solidFill>
                <a:schemeClr val="tx1"/>
              </a:solidFill>
            </a:endParaRPr>
          </a:p>
          <a:p>
            <a:r>
              <a:rPr lang="zh-CN" altLang="zh-CN" dirty="0">
                <a:solidFill>
                  <a:schemeClr val="tx1"/>
                </a:solidFill>
              </a:rPr>
              <a:t>账户就是根据会计科目开设的</a:t>
            </a:r>
            <a:r>
              <a:rPr lang="en-US" altLang="zh-CN" dirty="0">
                <a:solidFill>
                  <a:schemeClr val="tx1"/>
                </a:solidFill>
              </a:rPr>
              <a:t>,</a:t>
            </a:r>
            <a:r>
              <a:rPr lang="zh-CN" altLang="zh-CN" dirty="0">
                <a:solidFill>
                  <a:schemeClr val="tx1"/>
                </a:solidFill>
              </a:rPr>
              <a:t>具有一定的结构</a:t>
            </a:r>
            <a:r>
              <a:rPr lang="en-US" altLang="zh-CN" dirty="0">
                <a:solidFill>
                  <a:schemeClr val="tx1"/>
                </a:solidFill>
              </a:rPr>
              <a:t>,</a:t>
            </a:r>
            <a:r>
              <a:rPr lang="zh-CN" altLang="zh-CN" dirty="0">
                <a:solidFill>
                  <a:schemeClr val="tx1"/>
                </a:solidFill>
              </a:rPr>
              <a:t>用来分类、连续、系统地记载各项经济业务的一种手段。</a:t>
            </a:r>
            <a:endParaRPr lang="zh-CN" altLang="zh-CN" dirty="0">
              <a:solidFill>
                <a:schemeClr val="tx1"/>
              </a:solidFill>
            </a:endParaRPr>
          </a:p>
          <a:p>
            <a:r>
              <a:rPr lang="zh-CN" altLang="zh-CN" dirty="0">
                <a:solidFill>
                  <a:schemeClr val="tx1"/>
                </a:solidFill>
              </a:rPr>
              <a:t>设置账户是会计核算的一种专门方法。</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账户的基本结构</a:t>
            </a:r>
            <a:endParaRPr lang="zh-CN" altLang="zh-CN" sz="2200" b="1" dirty="0">
              <a:solidFill>
                <a:schemeClr val="tx1"/>
              </a:solidFill>
            </a:endParaRPr>
          </a:p>
          <a:p>
            <a:r>
              <a:rPr lang="zh-CN" altLang="zh-CN" dirty="0">
                <a:solidFill>
                  <a:schemeClr val="tx1"/>
                </a:solidFill>
              </a:rPr>
              <a:t>企业的经济业务千变万化</a:t>
            </a:r>
            <a:r>
              <a:rPr lang="en-US" altLang="zh-CN" dirty="0">
                <a:solidFill>
                  <a:schemeClr val="tx1"/>
                </a:solidFill>
              </a:rPr>
              <a:t>,</a:t>
            </a:r>
            <a:r>
              <a:rPr lang="zh-CN" altLang="zh-CN" dirty="0">
                <a:solidFill>
                  <a:schemeClr val="tx1"/>
                </a:solidFill>
              </a:rPr>
              <a:t>但从数量上看</a:t>
            </a:r>
            <a:r>
              <a:rPr lang="en-US" altLang="zh-CN" dirty="0">
                <a:solidFill>
                  <a:schemeClr val="tx1"/>
                </a:solidFill>
              </a:rPr>
              <a:t>,</a:t>
            </a:r>
            <a:r>
              <a:rPr lang="zh-CN" altLang="zh-CN" dirty="0">
                <a:solidFill>
                  <a:schemeClr val="tx1"/>
                </a:solidFill>
              </a:rPr>
              <a:t>不外乎增加和减少两种情况。因此</a:t>
            </a:r>
            <a:r>
              <a:rPr lang="en-US" altLang="zh-CN" dirty="0">
                <a:solidFill>
                  <a:schemeClr val="tx1"/>
                </a:solidFill>
              </a:rPr>
              <a:t>,</a:t>
            </a:r>
            <a:r>
              <a:rPr lang="zh-CN" altLang="zh-CN" dirty="0">
                <a:solidFill>
                  <a:schemeClr val="tx1"/>
                </a:solidFill>
              </a:rPr>
              <a:t>账户的基本结构也相应地分为两个部分</a:t>
            </a:r>
            <a:r>
              <a:rPr lang="en-US" altLang="zh-CN" dirty="0">
                <a:solidFill>
                  <a:schemeClr val="tx1"/>
                </a:solidFill>
              </a:rPr>
              <a:t>:</a:t>
            </a:r>
            <a:r>
              <a:rPr lang="zh-CN" altLang="zh-CN" dirty="0">
                <a:solidFill>
                  <a:schemeClr val="tx1"/>
                </a:solidFill>
              </a:rPr>
              <a:t>一部分记录增加</a:t>
            </a:r>
            <a:r>
              <a:rPr lang="en-US" altLang="zh-CN" dirty="0">
                <a:solidFill>
                  <a:schemeClr val="tx1"/>
                </a:solidFill>
              </a:rPr>
              <a:t>,</a:t>
            </a:r>
            <a:r>
              <a:rPr lang="zh-CN" altLang="zh-CN" dirty="0">
                <a:solidFill>
                  <a:schemeClr val="tx1"/>
                </a:solidFill>
              </a:rPr>
              <a:t>另一部分记录减少。</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会计科目和账户的设置</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一、复式记账法</a:t>
            </a:r>
            <a:endParaRPr lang="zh-CN" altLang="zh-CN" sz="2400" b="1" dirty="0">
              <a:solidFill>
                <a:schemeClr val="tx1"/>
              </a:solidFill>
            </a:endParaRPr>
          </a:p>
          <a:p>
            <a:r>
              <a:rPr lang="zh-CN" altLang="zh-CN" dirty="0">
                <a:solidFill>
                  <a:schemeClr val="tx1"/>
                </a:solidFill>
              </a:rPr>
              <a:t>复式记账法是根据会计平衡公式的基本原理</a:t>
            </a:r>
            <a:r>
              <a:rPr lang="en-US" altLang="zh-CN" dirty="0">
                <a:solidFill>
                  <a:schemeClr val="tx1"/>
                </a:solidFill>
              </a:rPr>
              <a:t>,</a:t>
            </a:r>
            <a:r>
              <a:rPr lang="zh-CN" altLang="zh-CN" dirty="0">
                <a:solidFill>
                  <a:schemeClr val="tx1"/>
                </a:solidFill>
              </a:rPr>
              <a:t>对发生的每一项经济业务</a:t>
            </a:r>
            <a:r>
              <a:rPr lang="en-US" altLang="zh-CN" dirty="0">
                <a:solidFill>
                  <a:schemeClr val="tx1"/>
                </a:solidFill>
              </a:rPr>
              <a:t>,</a:t>
            </a:r>
            <a:r>
              <a:rPr lang="zh-CN" altLang="zh-CN" dirty="0">
                <a:solidFill>
                  <a:schemeClr val="tx1"/>
                </a:solidFill>
              </a:rPr>
              <a:t>都以相等的金额在两个或两个以上相互联系的账户中进行登记的记账方法。</a:t>
            </a:r>
            <a:endParaRPr lang="zh-CN" altLang="zh-CN" dirty="0">
              <a:solidFill>
                <a:schemeClr val="tx1"/>
              </a:solidFill>
            </a:endParaRPr>
          </a:p>
          <a:p>
            <a:r>
              <a:rPr lang="zh-CN" altLang="zh-CN" dirty="0">
                <a:solidFill>
                  <a:schemeClr val="tx1"/>
                </a:solidFill>
              </a:rPr>
              <a:t>复式记账法作为一种科学的记账方法</a:t>
            </a:r>
            <a:r>
              <a:rPr lang="en-US" altLang="zh-CN" dirty="0">
                <a:solidFill>
                  <a:schemeClr val="tx1"/>
                </a:solidFill>
              </a:rPr>
              <a:t>,</a:t>
            </a:r>
            <a:r>
              <a:rPr lang="zh-CN" altLang="zh-CN" dirty="0">
                <a:solidFill>
                  <a:schemeClr val="tx1"/>
                </a:solidFill>
              </a:rPr>
              <a:t>不仅可以全面地、相互联系地反映各个会计要素的增减变动情况和结果</a:t>
            </a:r>
            <a:r>
              <a:rPr lang="en-US" altLang="zh-CN" dirty="0">
                <a:solidFill>
                  <a:schemeClr val="tx1"/>
                </a:solidFill>
              </a:rPr>
              <a:t>,</a:t>
            </a:r>
            <a:r>
              <a:rPr lang="zh-CN" altLang="zh-CN" dirty="0">
                <a:solidFill>
                  <a:schemeClr val="tx1"/>
                </a:solidFill>
              </a:rPr>
              <a:t>而且还可以利用资产总额与权益总额相等的关系</a:t>
            </a:r>
            <a:r>
              <a:rPr lang="en-US" altLang="zh-CN" dirty="0">
                <a:solidFill>
                  <a:schemeClr val="tx1"/>
                </a:solidFill>
              </a:rPr>
              <a:t>,</a:t>
            </a:r>
            <a:r>
              <a:rPr lang="zh-CN" altLang="zh-CN" dirty="0">
                <a:solidFill>
                  <a:schemeClr val="tx1"/>
                </a:solidFill>
              </a:rPr>
              <a:t>来检查账户记录的正确性</a:t>
            </a:r>
            <a:r>
              <a:rPr lang="en-US" altLang="zh-CN" dirty="0">
                <a:solidFill>
                  <a:schemeClr val="tx1"/>
                </a:solidFill>
              </a:rPr>
              <a:t>,</a:t>
            </a:r>
            <a:r>
              <a:rPr lang="zh-CN" altLang="zh-CN" dirty="0">
                <a:solidFill>
                  <a:schemeClr val="tx1"/>
                </a:solidFill>
              </a:rPr>
              <a:t>因此被世界各国公认为一种科学的记账方法并被广泛采用。</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复式记账法和借贷记账法</a:t>
            </a:r>
            <a:endParaRPr lang="zh-CN" altLang="en-US" dirty="0">
              <a:sym typeface="+mn-ea"/>
            </a:endParaRPr>
          </a:p>
        </p:txBody>
      </p:sp>
      <p:pic>
        <p:nvPicPr>
          <p:cNvPr id="2" name="图片 1"/>
          <p:cNvPicPr>
            <a:picLocks noChangeAspect="1"/>
          </p:cNvPicPr>
          <p:nvPr/>
        </p:nvPicPr>
        <p:blipFill>
          <a:blip r:embed="rId3"/>
          <a:stretch>
            <a:fillRect/>
          </a:stretch>
        </p:blipFill>
        <p:spPr>
          <a:xfrm>
            <a:off x="9926320" y="408622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二、借贷记账法</a:t>
            </a:r>
            <a:endParaRPr lang="zh-CN" altLang="zh-CN" sz="2400" b="1" dirty="0">
              <a:solidFill>
                <a:schemeClr val="tx1"/>
              </a:solidFill>
            </a:endParaRPr>
          </a:p>
          <a:p>
            <a:pPr marL="0" indent="0" eaLnBrk="0" fontAlgn="base" hangingPunct="0">
              <a:spcBef>
                <a:spcPct val="20000"/>
              </a:spcBef>
              <a:buNone/>
            </a:pPr>
            <a:r>
              <a:rPr lang="en-US" altLang="zh-CN" sz="2200" b="1" dirty="0" smtClean="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借贷记账法的基本内容和账户的结构</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借贷记账法的概念</a:t>
            </a:r>
            <a:endParaRPr lang="zh-CN" altLang="zh-CN" dirty="0">
              <a:solidFill>
                <a:schemeClr val="tx1"/>
              </a:solidFill>
            </a:endParaRPr>
          </a:p>
          <a:p>
            <a:r>
              <a:rPr lang="en-US" altLang="zh-CN" dirty="0">
                <a:solidFill>
                  <a:schemeClr val="tx1"/>
                </a:solidFill>
              </a:rPr>
              <a:t>2.</a:t>
            </a:r>
            <a:r>
              <a:rPr lang="zh-CN" altLang="zh-CN" dirty="0">
                <a:solidFill>
                  <a:schemeClr val="tx1"/>
                </a:solidFill>
              </a:rPr>
              <a:t>资产类账户的结构</a:t>
            </a:r>
            <a:endParaRPr lang="zh-CN" altLang="zh-CN" dirty="0">
              <a:solidFill>
                <a:schemeClr val="tx1"/>
              </a:solidFill>
            </a:endParaRPr>
          </a:p>
          <a:p>
            <a:r>
              <a:rPr lang="en-US" altLang="zh-CN" dirty="0">
                <a:solidFill>
                  <a:schemeClr val="tx1"/>
                </a:solidFill>
              </a:rPr>
              <a:t>3.</a:t>
            </a:r>
            <a:r>
              <a:rPr lang="zh-CN" altLang="zh-CN" dirty="0">
                <a:solidFill>
                  <a:schemeClr val="tx1"/>
                </a:solidFill>
              </a:rPr>
              <a:t>负债类账户的结构</a:t>
            </a:r>
            <a:endParaRPr lang="zh-CN" altLang="zh-CN" dirty="0">
              <a:solidFill>
                <a:schemeClr val="tx1"/>
              </a:solidFill>
            </a:endParaRPr>
          </a:p>
          <a:p>
            <a:r>
              <a:rPr lang="en-US" altLang="zh-CN" dirty="0">
                <a:solidFill>
                  <a:schemeClr val="tx1"/>
                </a:solidFill>
              </a:rPr>
              <a:t>4.</a:t>
            </a:r>
            <a:r>
              <a:rPr lang="zh-CN" altLang="zh-CN" dirty="0">
                <a:solidFill>
                  <a:schemeClr val="tx1"/>
                </a:solidFill>
              </a:rPr>
              <a:t>所有者权益类账户的结构</a:t>
            </a:r>
            <a:endParaRPr lang="zh-CN" altLang="zh-CN" dirty="0">
              <a:solidFill>
                <a:schemeClr val="tx1"/>
              </a:solidFill>
            </a:endParaRPr>
          </a:p>
          <a:p>
            <a:r>
              <a:rPr lang="en-US" altLang="zh-CN" dirty="0">
                <a:solidFill>
                  <a:schemeClr val="tx1"/>
                </a:solidFill>
              </a:rPr>
              <a:t>5.</a:t>
            </a:r>
            <a:r>
              <a:rPr lang="zh-CN" altLang="zh-CN" dirty="0">
                <a:solidFill>
                  <a:schemeClr val="tx1"/>
                </a:solidFill>
              </a:rPr>
              <a:t>成本类账户的结构</a:t>
            </a:r>
            <a:endParaRPr lang="zh-CN" altLang="zh-CN" dirty="0">
              <a:solidFill>
                <a:schemeClr val="tx1"/>
              </a:solidFill>
            </a:endParaRPr>
          </a:p>
          <a:p>
            <a:r>
              <a:rPr lang="en-US" altLang="zh-CN" dirty="0">
                <a:solidFill>
                  <a:schemeClr val="tx1"/>
                </a:solidFill>
              </a:rPr>
              <a:t>6.</a:t>
            </a:r>
            <a:r>
              <a:rPr lang="zh-CN" altLang="zh-CN" dirty="0">
                <a:solidFill>
                  <a:schemeClr val="tx1"/>
                </a:solidFill>
              </a:rPr>
              <a:t>损益类账户的结构</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复式记账法和借贷记账法</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记账规则</a:t>
            </a:r>
            <a:endParaRPr lang="zh-CN" altLang="zh-CN" sz="2200" b="1" dirty="0">
              <a:solidFill>
                <a:schemeClr val="tx1"/>
              </a:solidFill>
            </a:endParaRPr>
          </a:p>
          <a:p>
            <a:r>
              <a:rPr lang="zh-CN" altLang="zh-CN" dirty="0">
                <a:solidFill>
                  <a:schemeClr val="tx1"/>
                </a:solidFill>
              </a:rPr>
              <a:t>按照复式记账原理</a:t>
            </a:r>
            <a:r>
              <a:rPr lang="en-US" altLang="zh-CN" dirty="0">
                <a:solidFill>
                  <a:schemeClr val="tx1"/>
                </a:solidFill>
              </a:rPr>
              <a:t>,</a:t>
            </a:r>
            <a:r>
              <a:rPr lang="zh-CN" altLang="zh-CN" dirty="0">
                <a:solidFill>
                  <a:schemeClr val="tx1"/>
                </a:solidFill>
              </a:rPr>
              <a:t>对发生的每一项经济业务</a:t>
            </a:r>
            <a:r>
              <a:rPr lang="en-US" altLang="zh-CN" dirty="0">
                <a:solidFill>
                  <a:schemeClr val="tx1"/>
                </a:solidFill>
              </a:rPr>
              <a:t>,</a:t>
            </a:r>
            <a:r>
              <a:rPr lang="zh-CN" altLang="zh-CN" dirty="0">
                <a:solidFill>
                  <a:schemeClr val="tx1"/>
                </a:solidFill>
              </a:rPr>
              <a:t>都以相等的金额同时在两个或两个以上相互联系的账户中进行登记</a:t>
            </a:r>
            <a:r>
              <a:rPr lang="en-US" altLang="zh-CN" dirty="0">
                <a:solidFill>
                  <a:schemeClr val="tx1"/>
                </a:solidFill>
              </a:rPr>
              <a:t>,</a:t>
            </a:r>
            <a:r>
              <a:rPr lang="zh-CN" altLang="zh-CN" dirty="0">
                <a:solidFill>
                  <a:schemeClr val="tx1"/>
                </a:solidFill>
              </a:rPr>
              <a:t>即在记入一个或几个账户借方的同时</a:t>
            </a:r>
            <a:r>
              <a:rPr lang="en-US" altLang="zh-CN" dirty="0">
                <a:solidFill>
                  <a:schemeClr val="tx1"/>
                </a:solidFill>
              </a:rPr>
              <a:t>,</a:t>
            </a:r>
            <a:r>
              <a:rPr lang="zh-CN" altLang="zh-CN" dirty="0">
                <a:solidFill>
                  <a:schemeClr val="tx1"/>
                </a:solidFill>
              </a:rPr>
              <a:t>记入另一个或几个账户的贷方</a:t>
            </a:r>
            <a:r>
              <a:rPr lang="en-US" altLang="zh-CN" dirty="0">
                <a:solidFill>
                  <a:schemeClr val="tx1"/>
                </a:solidFill>
              </a:rPr>
              <a:t>,</a:t>
            </a:r>
            <a:r>
              <a:rPr lang="zh-CN" altLang="zh-CN" dirty="0">
                <a:solidFill>
                  <a:schemeClr val="tx1"/>
                </a:solidFill>
              </a:rPr>
              <a:t>并且记入借方的金额与记入贷方的金额必须相等</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因此</a:t>
            </a:r>
            <a:r>
              <a:rPr lang="en-US" altLang="zh-CN" dirty="0">
                <a:solidFill>
                  <a:schemeClr val="tx1"/>
                </a:solidFill>
              </a:rPr>
              <a:t>,</a:t>
            </a:r>
            <a:r>
              <a:rPr lang="zh-CN" altLang="zh-CN" dirty="0">
                <a:solidFill>
                  <a:schemeClr val="tx1"/>
                </a:solidFill>
              </a:rPr>
              <a:t>借贷记账法的记账规则可简单概括为“有借必有贷</a:t>
            </a:r>
            <a:r>
              <a:rPr lang="en-US" altLang="zh-CN" dirty="0">
                <a:solidFill>
                  <a:schemeClr val="tx1"/>
                </a:solidFill>
              </a:rPr>
              <a:t>,</a:t>
            </a:r>
            <a:r>
              <a:rPr lang="zh-CN" altLang="zh-CN" dirty="0">
                <a:solidFill>
                  <a:schemeClr val="tx1"/>
                </a:solidFill>
              </a:rPr>
              <a:t>借贷必相等”。</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复式记账法和借贷记账法</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三、借贷记账法的应用</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账户的对应关系</a:t>
            </a:r>
            <a:endParaRPr lang="zh-CN" altLang="zh-CN" sz="2200" b="1" dirty="0">
              <a:solidFill>
                <a:schemeClr val="tx1"/>
              </a:solidFill>
            </a:endParaRPr>
          </a:p>
          <a:p>
            <a:r>
              <a:rPr lang="zh-CN" altLang="zh-CN" dirty="0">
                <a:solidFill>
                  <a:schemeClr val="tx1"/>
                </a:solidFill>
              </a:rPr>
              <a:t>采用借贷记账法记账</a:t>
            </a:r>
            <a:r>
              <a:rPr lang="en-US" altLang="zh-CN" dirty="0">
                <a:solidFill>
                  <a:schemeClr val="tx1"/>
                </a:solidFill>
              </a:rPr>
              <a:t>,</a:t>
            </a:r>
            <a:r>
              <a:rPr lang="zh-CN" altLang="zh-CN" dirty="0">
                <a:solidFill>
                  <a:schemeClr val="tx1"/>
                </a:solidFill>
              </a:rPr>
              <a:t>在有关账户之间形成应借、应贷的相互依存、相互对照关系。例如</a:t>
            </a:r>
            <a:r>
              <a:rPr lang="en-US" altLang="zh-CN" dirty="0">
                <a:solidFill>
                  <a:schemeClr val="tx1"/>
                </a:solidFill>
              </a:rPr>
              <a:t>,</a:t>
            </a:r>
            <a:r>
              <a:rPr lang="zh-CN" altLang="zh-CN" dirty="0">
                <a:solidFill>
                  <a:schemeClr val="tx1"/>
                </a:solidFill>
              </a:rPr>
              <a:t>在借贷记账法下</a:t>
            </a:r>
            <a:r>
              <a:rPr lang="en-US" altLang="zh-CN" dirty="0">
                <a:solidFill>
                  <a:schemeClr val="tx1"/>
                </a:solidFill>
              </a:rPr>
              <a:t>,</a:t>
            </a:r>
            <a:r>
              <a:rPr lang="zh-CN" altLang="zh-CN" dirty="0">
                <a:solidFill>
                  <a:schemeClr val="tx1"/>
                </a:solidFill>
              </a:rPr>
              <a:t>每项经济业务发生后所登记的账户</a:t>
            </a:r>
            <a:r>
              <a:rPr lang="en-US" altLang="zh-CN" dirty="0">
                <a:solidFill>
                  <a:schemeClr val="tx1"/>
                </a:solidFill>
              </a:rPr>
              <a:t>,</a:t>
            </a:r>
            <a:r>
              <a:rPr lang="zh-CN" altLang="zh-CN" dirty="0">
                <a:solidFill>
                  <a:schemeClr val="tx1"/>
                </a:solidFill>
              </a:rPr>
              <a:t>有时是一个账户的借方对另一个账户的贷方</a:t>
            </a:r>
            <a:r>
              <a:rPr lang="en-US" altLang="zh-CN" dirty="0">
                <a:solidFill>
                  <a:schemeClr val="tx1"/>
                </a:solidFill>
              </a:rPr>
              <a:t>,</a:t>
            </a:r>
            <a:r>
              <a:rPr lang="zh-CN" altLang="zh-CN" dirty="0">
                <a:solidFill>
                  <a:schemeClr val="tx1"/>
                </a:solidFill>
              </a:rPr>
              <a:t>有时是一个账户的借方</a:t>
            </a:r>
            <a:r>
              <a:rPr lang="en-US" altLang="zh-CN" dirty="0">
                <a:solidFill>
                  <a:schemeClr val="tx1"/>
                </a:solidFill>
              </a:rPr>
              <a:t>(</a:t>
            </a:r>
            <a:r>
              <a:rPr lang="zh-CN" altLang="zh-CN" dirty="0">
                <a:solidFill>
                  <a:schemeClr val="tx1"/>
                </a:solidFill>
              </a:rPr>
              <a:t>贷方</a:t>
            </a:r>
            <a:r>
              <a:rPr lang="en-US" altLang="zh-CN" dirty="0">
                <a:solidFill>
                  <a:schemeClr val="tx1"/>
                </a:solidFill>
              </a:rPr>
              <a:t>)</a:t>
            </a:r>
            <a:r>
              <a:rPr lang="zh-CN" altLang="zh-CN" dirty="0">
                <a:solidFill>
                  <a:schemeClr val="tx1"/>
                </a:solidFill>
              </a:rPr>
              <a:t>对几个账户的贷方</a:t>
            </a:r>
            <a:r>
              <a:rPr lang="en-US" altLang="zh-CN" dirty="0">
                <a:solidFill>
                  <a:schemeClr val="tx1"/>
                </a:solidFill>
              </a:rPr>
              <a:t>(</a:t>
            </a:r>
            <a:r>
              <a:rPr lang="zh-CN" altLang="zh-CN" dirty="0">
                <a:solidFill>
                  <a:schemeClr val="tx1"/>
                </a:solidFill>
              </a:rPr>
              <a:t>借方</a:t>
            </a:r>
            <a:r>
              <a:rPr lang="en-US" altLang="zh-CN" dirty="0">
                <a:solidFill>
                  <a:schemeClr val="tx1"/>
                </a:solidFill>
              </a:rPr>
              <a:t>),</a:t>
            </a:r>
            <a:r>
              <a:rPr lang="zh-CN" altLang="zh-CN" dirty="0">
                <a:solidFill>
                  <a:schemeClr val="tx1"/>
                </a:solidFill>
              </a:rPr>
              <a:t>这就使账户之间形成了一定的对应关系。具有这种对应关系的账户</a:t>
            </a:r>
            <a:r>
              <a:rPr lang="en-US" altLang="zh-CN" dirty="0">
                <a:solidFill>
                  <a:schemeClr val="tx1"/>
                </a:solidFill>
              </a:rPr>
              <a:t>,</a:t>
            </a:r>
            <a:r>
              <a:rPr lang="zh-CN" altLang="zh-CN" dirty="0">
                <a:solidFill>
                  <a:schemeClr val="tx1"/>
                </a:solidFill>
              </a:rPr>
              <a:t>称为对应账户。</a:t>
            </a:r>
            <a:endParaRPr lang="zh-CN" altLang="zh-CN" dirty="0">
              <a:solidFill>
                <a:schemeClr val="tx1"/>
              </a:solidFill>
            </a:endParaRPr>
          </a:p>
          <a:p>
            <a:pPr marL="0" indent="0" eaLnBrk="0" fontAlgn="base" hangingPunct="0">
              <a:spcBef>
                <a:spcPts val="12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确定会计分录</a:t>
            </a:r>
            <a:endParaRPr lang="zh-CN" altLang="zh-CN" sz="2200" b="1" dirty="0">
              <a:solidFill>
                <a:schemeClr val="tx1"/>
              </a:solidFill>
            </a:endParaRPr>
          </a:p>
          <a:p>
            <a:r>
              <a:rPr lang="zh-CN" altLang="zh-CN" dirty="0">
                <a:solidFill>
                  <a:schemeClr val="tx1"/>
                </a:solidFill>
              </a:rPr>
              <a:t>会计分录</a:t>
            </a:r>
            <a:r>
              <a:rPr lang="en-US" altLang="zh-CN" dirty="0">
                <a:solidFill>
                  <a:schemeClr val="tx1"/>
                </a:solidFill>
              </a:rPr>
              <a:t>,</a:t>
            </a:r>
            <a:r>
              <a:rPr lang="zh-CN" altLang="zh-CN" dirty="0">
                <a:solidFill>
                  <a:schemeClr val="tx1"/>
                </a:solidFill>
              </a:rPr>
              <a:t>就是按照借贷记账法的规则</a:t>
            </a:r>
            <a:r>
              <a:rPr lang="en-US" altLang="zh-CN" dirty="0">
                <a:solidFill>
                  <a:schemeClr val="tx1"/>
                </a:solidFill>
              </a:rPr>
              <a:t>,</a:t>
            </a:r>
            <a:r>
              <a:rPr lang="zh-CN" altLang="zh-CN" dirty="0">
                <a:solidFill>
                  <a:schemeClr val="tx1"/>
                </a:solidFill>
              </a:rPr>
              <a:t>确定某项经济业务应借、应贷账户的名称及其金额的一种记录。</a:t>
            </a:r>
            <a:endParaRPr lang="zh-CN" altLang="zh-CN" dirty="0">
              <a:solidFill>
                <a:schemeClr val="tx1"/>
              </a:solidFill>
            </a:endParaRPr>
          </a:p>
          <a:p>
            <a:pPr marL="0" indent="0" eaLnBrk="0" fontAlgn="base" hangingPunct="0">
              <a:spcBef>
                <a:spcPts val="1200"/>
              </a:spcBef>
              <a:buNone/>
            </a:pPr>
            <a:r>
              <a:rPr lang="en-US" altLang="zh-CN" sz="2200" b="1" dirty="0">
                <a:solidFill>
                  <a:schemeClr val="tx1"/>
                </a:solidFill>
              </a:rPr>
              <a:t>(</a:t>
            </a:r>
            <a:r>
              <a:rPr lang="zh-CN" altLang="zh-CN" sz="2200" b="1" dirty="0">
                <a:solidFill>
                  <a:schemeClr val="tx1"/>
                </a:solidFill>
              </a:rPr>
              <a:t>三</a:t>
            </a:r>
            <a:r>
              <a:rPr lang="en-US" altLang="zh-CN" sz="2200" b="1" dirty="0">
                <a:solidFill>
                  <a:schemeClr val="tx1"/>
                </a:solidFill>
              </a:rPr>
              <a:t>)</a:t>
            </a:r>
            <a:r>
              <a:rPr lang="zh-CN" altLang="zh-CN" sz="2200" b="1" dirty="0">
                <a:solidFill>
                  <a:schemeClr val="tx1"/>
                </a:solidFill>
              </a:rPr>
              <a:t>借贷记账法应用举例</a:t>
            </a:r>
            <a:endParaRPr lang="zh-CN" altLang="zh-CN" sz="2200" b="1" dirty="0">
              <a:solidFill>
                <a:schemeClr val="tx1"/>
              </a:solidFill>
            </a:endParaRPr>
          </a:p>
          <a:p>
            <a:r>
              <a:rPr lang="zh-CN" altLang="zh-CN" dirty="0">
                <a:solidFill>
                  <a:schemeClr val="tx1"/>
                </a:solidFill>
              </a:rPr>
              <a:t>下面以某制造企业为例</a:t>
            </a:r>
            <a:r>
              <a:rPr lang="en-US" altLang="zh-CN" dirty="0">
                <a:solidFill>
                  <a:schemeClr val="tx1"/>
                </a:solidFill>
              </a:rPr>
              <a:t>,</a:t>
            </a:r>
            <a:r>
              <a:rPr lang="zh-CN" altLang="zh-CN" dirty="0">
                <a:solidFill>
                  <a:schemeClr val="tx1"/>
                </a:solidFill>
              </a:rPr>
              <a:t>说明借贷记账法的应用。</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复式记账法和借贷记账法</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tags/tag1.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xml><?xml version="1.0" encoding="utf-8"?>
<p:tagLst xmlns:p="http://schemas.openxmlformats.org/presentationml/2006/main">
  <p:tag name="KSO_WM_UNIT_TYPE" val="a"/>
  <p:tag name="KSO_WM_UNIT_INDEX" val="1"/>
  <p:tag name="KSO_WM_BEAUTIFY_FLAG" val="#wm#"/>
  <p:tag name="KSO_WM_TAG_VERSION" val="3.0"/>
  <p:tag name="KSO_WM_UNIT_ISCONTENTSTITLE" val="1"/>
  <p:tag name="KSO_WM_DIAGRAM_GROUP_CODE" val="l1-1"/>
  <p:tag name="KSO_WM_UNIT_ID" val="custom20236012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4"/>
</p:tagLst>
</file>

<file path=ppt/tags/tag101.xml><?xml version="1.0" encoding="utf-8"?>
<p:tagLst xmlns:p="http://schemas.openxmlformats.org/presentationml/2006/main">
  <p:tag name="KSO_WM_UNIT_TYPE" val="i"/>
  <p:tag name="KSO_WM_UNIT_INDEX" val="1"/>
  <p:tag name="KSO_WM_BEAUTIFY_FLAG" val="#wm#"/>
  <p:tag name="KSO_WM_TAG_VERSION" val="3.0"/>
  <p:tag name="KSO_WM_DIAGRAM_GROUP_CODE" val="l1-1"/>
  <p:tag name="KSO_WM_UNIT_ID" val="custom20236012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102.xml><?xml version="1.0" encoding="utf-8"?>
<p:tagLst xmlns:p="http://schemas.openxmlformats.org/presentationml/2006/main">
  <p:tag name="KSO_WM_UNIT_TYPE" val="l_h_i"/>
  <p:tag name="KSO_WM_UNIT_INDEX" val="1_1_1"/>
  <p:tag name="KSO_WM_BEAUTIFY_FLAG" val="#wm#"/>
  <p:tag name="KSO_WM_TAG_VERSION" val="3.0"/>
  <p:tag name="KSO_WM_DIAGRAM_VERSION" val="3"/>
  <p:tag name="KSO_WM_DIAGRAM_GROUP_CODE" val="l1-1"/>
  <p:tag name="KSO_WM_UNIT_ID" val="custom20236012_3*l_h_i*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3.xml><?xml version="1.0" encoding="utf-8"?>
<p:tagLst xmlns:p="http://schemas.openxmlformats.org/presentationml/2006/main">
  <p:tag name="KSO_WM_UNIT_TYPE" val="l_h_i"/>
  <p:tag name="KSO_WM_UNIT_SUBTYPE" val="d"/>
  <p:tag name="KSO_WM_UNIT_INDEX" val="1_1_2"/>
  <p:tag name="KSO_WM_BEAUTIFY_FLAG" val="#wm#"/>
  <p:tag name="KSO_WM_TAG_VERSION" val="3.0"/>
  <p:tag name="KSO_WM_DIAGRAM_VERSION" val="3"/>
  <p:tag name="KSO_WM_DIAGRAM_GROUP_CODE" val="l1-1"/>
  <p:tag name="KSO_WM_UNIT_ID" val="custom20236012_3*l_h_i*1_1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4.xml><?xml version="1.0" encoding="utf-8"?>
<p:tagLst xmlns:p="http://schemas.openxmlformats.org/presentationml/2006/main">
  <p:tag name="KSO_WM_UNIT_TYPE" val="l_h_f"/>
  <p:tag name="KSO_WM_UNIT_INDEX" val="1_1_1"/>
  <p:tag name="KSO_WM_BEAUTIFY_FLAG" val="#wm#"/>
  <p:tag name="KSO_WM_TAG_VERSION" val="3.0"/>
  <p:tag name="KSO_WM_DIAGRAM_VERSION" val="3"/>
  <p:tag name="KSO_WM_DIAGRAM_GROUP_CODE" val="l1-1"/>
  <p:tag name="KSO_WM_UNIT_ID" val="custom20236012_3*l_h_f*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05.xml><?xml version="1.0" encoding="utf-8"?>
<p:tagLst xmlns:p="http://schemas.openxmlformats.org/presentationml/2006/main">
  <p:tag name="KSO_WM_UNIT_TYPE" val="l_h_i"/>
  <p:tag name="KSO_WM_UNIT_INDEX" val="1_2_1"/>
  <p:tag name="KSO_WM_BEAUTIFY_FLAG" val="#wm#"/>
  <p:tag name="KSO_WM_TAG_VERSION" val="3.0"/>
  <p:tag name="KSO_WM_DIAGRAM_VERSION" val="3"/>
  <p:tag name="KSO_WM_DIAGRAM_GROUP_CODE" val="l1-1"/>
  <p:tag name="KSO_WM_UNIT_ID" val="custom20236012_3*l_h_i*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6.xml><?xml version="1.0" encoding="utf-8"?>
<p:tagLst xmlns:p="http://schemas.openxmlformats.org/presentationml/2006/main">
  <p:tag name="KSO_WM_UNIT_TYPE" val="l_h_i"/>
  <p:tag name="KSO_WM_UNIT_SUBTYPE" val="d"/>
  <p:tag name="KSO_WM_UNIT_INDEX" val="1_2_2"/>
  <p:tag name="KSO_WM_BEAUTIFY_FLAG" val="#wm#"/>
  <p:tag name="KSO_WM_TAG_VERSION" val="3.0"/>
  <p:tag name="KSO_WM_DIAGRAM_VERSION" val="3"/>
  <p:tag name="KSO_WM_DIAGRAM_GROUP_CODE" val="l1-1"/>
  <p:tag name="KSO_WM_UNIT_ID" val="custom20236012_3*l_h_i*1_2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7.xml><?xml version="1.0" encoding="utf-8"?>
<p:tagLst xmlns:p="http://schemas.openxmlformats.org/presentationml/2006/main">
  <p:tag name="KSO_WM_UNIT_TYPE" val="l_h_f"/>
  <p:tag name="KSO_WM_UNIT_INDEX" val="1_2_1"/>
  <p:tag name="KSO_WM_BEAUTIFY_FLAG" val="#wm#"/>
  <p:tag name="KSO_WM_TAG_VERSION" val="3.0"/>
  <p:tag name="KSO_WM_DIAGRAM_VERSION" val="3"/>
  <p:tag name="KSO_WM_DIAGRAM_GROUP_CODE" val="l1-1"/>
  <p:tag name="KSO_WM_UNIT_ID" val="custom20236012_3*l_h_f*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08.xml><?xml version="1.0" encoding="utf-8"?>
<p:tagLst xmlns:p="http://schemas.openxmlformats.org/presentationml/2006/main">
  <p:tag name="KSO_WM_UNIT_TYPE" val="l_h_i"/>
  <p:tag name="KSO_WM_UNIT_INDEX" val="1_3_1"/>
  <p:tag name="KSO_WM_BEAUTIFY_FLAG" val="#wm#"/>
  <p:tag name="KSO_WM_TAG_VERSION" val="3.0"/>
  <p:tag name="KSO_WM_DIAGRAM_VERSION" val="3"/>
  <p:tag name="KSO_WM_DIAGRAM_GROUP_CODE" val="l1-1"/>
  <p:tag name="KSO_WM_UNIT_ID" val="custom20236012_3*l_h_i*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9.xml><?xml version="1.0" encoding="utf-8"?>
<p:tagLst xmlns:p="http://schemas.openxmlformats.org/presentationml/2006/main">
  <p:tag name="KSO_WM_UNIT_TYPE" val="l_h_i"/>
  <p:tag name="KSO_WM_UNIT_SUBTYPE" val="d"/>
  <p:tag name="KSO_WM_UNIT_INDEX" val="1_3_2"/>
  <p:tag name="KSO_WM_BEAUTIFY_FLAG" val="#wm#"/>
  <p:tag name="KSO_WM_TAG_VERSION" val="3.0"/>
  <p:tag name="KSO_WM_DIAGRAM_VERSION" val="3"/>
  <p:tag name="KSO_WM_DIAGRAM_GROUP_CODE" val="l1-1"/>
  <p:tag name="KSO_WM_UNIT_ID" val="custom20236012_3*l_h_i*1_3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xml><?xml version="1.0" encoding="utf-8"?>
<p:tagLst xmlns:p="http://schemas.openxmlformats.org/presentationml/2006/main">
  <p:tag name="KSO_WM_UNIT_TYPE" val="l_h_f"/>
  <p:tag name="KSO_WM_UNIT_INDEX" val="1_3_1"/>
  <p:tag name="KSO_WM_BEAUTIFY_FLAG" val="#wm#"/>
  <p:tag name="KSO_WM_TAG_VERSION" val="3.0"/>
  <p:tag name="KSO_WM_DIAGRAM_VERSION" val="3"/>
  <p:tag name="KSO_WM_DIAGRAM_GROUP_CODE" val="l1-1"/>
  <p:tag name="KSO_WM_UNIT_ID" val="custom20236012_3*l_h_f*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11.xml><?xml version="1.0" encoding="utf-8"?>
<p:tagLst xmlns:p="http://schemas.openxmlformats.org/presentationml/2006/main">
  <p:tag name="KSO_WM_SLIDE_TYPE" val="contents"/>
  <p:tag name="KSO_WM_TEMPLATE_SUBCATEGORY" val="29"/>
  <p:tag name="KSO_WM_TEMPLATE_COLOR_TYPE" val="0"/>
  <p:tag name="KSO_WM_TAG_VERSION" val="3.0"/>
  <p:tag name="KSO_WM_SLIDE_SUBTYPE" val="diag"/>
  <p:tag name="KSO_WM_SLIDE_ITEM_CNT" val="3"/>
  <p:tag name="KSO_WM_DIAGRAM_GROUP_CODE" val="l1-1"/>
  <p:tag name="KSO_WM_BEAUTIFY_FLAG" val="#wm#"/>
  <p:tag name="KSO_WM_TEMPLATE_INDEX" val="20236012"/>
  <p:tag name="KSO_WM_TEMPLATE_CATEGORY" val="custom"/>
  <p:tag name="KSO_WM_SLIDE_INDEX" val="3"/>
  <p:tag name="KSO_WM_SLIDE_ID" val="custom20236012_3"/>
  <p:tag name="KSO_WM_TEMPLATE_MASTER_TYPE" val="0"/>
  <p:tag name="KSO_WM_SLIDE_LAYOUT" val="a_l"/>
  <p:tag name="KSO_WM_SLIDE_LAYOUT_CNT" val="1_1"/>
  <p:tag name="KSO_WM_SLIDE_DIAGTYPE" val="l"/>
  <p:tag name="KSO_WM_SLIDE_THEME_ID" val="3329146"/>
  <p:tag name="KSO_WM_SLIDE_THEME_NAME" val="蓝色职场办公商务风主题"/>
</p:tagLst>
</file>

<file path=ppt/tags/tag112.xml><?xml version="1.0" encoding="utf-8"?>
<p:tagLst xmlns:p="http://schemas.openxmlformats.org/presentationml/2006/main">
  <p:tag name="KSO_WM_UNIT_INDEX" val="9"/>
  <p:tag name="KSO_WM_UNIT_TYPE" val="f"/>
  <p:tag name="KSO_WM_UNIT_SUBTYPE" val="a"/>
  <p:tag name="KSO_WM_BEAUTIFY_FLAG" val="#wm#"/>
</p:tagLst>
</file>

<file path=ppt/tags/tag113.xml><?xml version="1.0" encoding="utf-8"?>
<p:tagLst xmlns:p="http://schemas.openxmlformats.org/presentationml/2006/main">
  <p:tag name="KSO_WM_UNIT_INDEX" val="1"/>
  <p:tag name="KSO_WM_UNIT_TYPE" val="a"/>
  <p:tag name="KSO_WM_BEAUTIFY_FLAG" val="#wm#"/>
</p:tagLst>
</file>

<file path=ppt/tags/tag114.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15.xml><?xml version="1.0" encoding="utf-8"?>
<p:tagLst xmlns:p="http://schemas.openxmlformats.org/presentationml/2006/main">
  <p:tag name="KSO_WM_UNIT_INDEX" val="7"/>
  <p:tag name="KSO_WM_UNIT_TYPE" val="f"/>
  <p:tag name="KSO_WM_UNIT_SUBTYPE" val="a"/>
  <p:tag name="KSO_WM_BEAUTIFY_FLAG" val="#wm#"/>
</p:tagLst>
</file>

<file path=ppt/tags/tag116.xml><?xml version="1.0" encoding="utf-8"?>
<p:tagLst xmlns:p="http://schemas.openxmlformats.org/presentationml/2006/main">
  <p:tag name="KSO_WM_UNIT_INDEX" val="1"/>
  <p:tag name="KSO_WM_UNIT_TYPE" val="a"/>
  <p:tag name="KSO_WM_BEAUTIFY_FLAG" val="#wm#"/>
</p:tagLst>
</file>

<file path=ppt/tags/tag117.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18.xml><?xml version="1.0" encoding="utf-8"?>
<p:tagLst xmlns:p="http://schemas.openxmlformats.org/presentationml/2006/main">
  <p:tag name="KSO_WM_UNIT_INDEX" val="4"/>
  <p:tag name="KSO_WM_UNIT_TYPE" val="f"/>
  <p:tag name="KSO_WM_UNIT_SUBTYPE" val="a"/>
  <p:tag name="KSO_WM_BEAUTIFY_FLAG" val="#wm#"/>
</p:tagLst>
</file>

<file path=ppt/tags/tag119.xml><?xml version="1.0" encoding="utf-8"?>
<p:tagLst xmlns:p="http://schemas.openxmlformats.org/presentationml/2006/main">
  <p:tag name="KSO_WM_UNIT_INDEX" val="1"/>
  <p:tag name="KSO_WM_UNIT_TYPE" val="a"/>
  <p:tag name="KSO_WM_BEAUTIFY_FLAG" val="#wm#"/>
</p:tagLst>
</file>

<file path=ppt/tags/tag1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20.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1.xml><?xml version="1.0" encoding="utf-8"?>
<p:tagLst xmlns:p="http://schemas.openxmlformats.org/presentationml/2006/main">
  <p:tag name="KSO_WM_UNIT_INDEX" val="9"/>
  <p:tag name="KSO_WM_UNIT_TYPE" val="f"/>
  <p:tag name="KSO_WM_UNIT_SUBTYPE" val="a"/>
  <p:tag name="KSO_WM_BEAUTIFY_FLAG" val="#wm#"/>
</p:tagLst>
</file>

<file path=ppt/tags/tag122.xml><?xml version="1.0" encoding="utf-8"?>
<p:tagLst xmlns:p="http://schemas.openxmlformats.org/presentationml/2006/main">
  <p:tag name="KSO_WM_UNIT_INDEX" val="1"/>
  <p:tag name="KSO_WM_UNIT_TYPE" val="a"/>
  <p:tag name="KSO_WM_BEAUTIFY_FLAG" val="#wm#"/>
</p:tagLst>
</file>

<file path=ppt/tags/tag123.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4.xml><?xml version="1.0" encoding="utf-8"?>
<p:tagLst xmlns:p="http://schemas.openxmlformats.org/presentationml/2006/main">
  <p:tag name="KSO_WM_UNIT_INDEX" val="4"/>
  <p:tag name="KSO_WM_UNIT_TYPE" val="f"/>
  <p:tag name="KSO_WM_UNIT_SUBTYPE" val="a"/>
  <p:tag name="KSO_WM_BEAUTIFY_FLAG" val="#wm#"/>
</p:tagLst>
</file>

<file path=ppt/tags/tag125.xml><?xml version="1.0" encoding="utf-8"?>
<p:tagLst xmlns:p="http://schemas.openxmlformats.org/presentationml/2006/main">
  <p:tag name="KSO_WM_UNIT_INDEX" val="1"/>
  <p:tag name="KSO_WM_UNIT_TYPE" val="a"/>
  <p:tag name="KSO_WM_BEAUTIFY_FLAG" val="#wm#"/>
</p:tagLst>
</file>

<file path=ppt/tags/tag126.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7.xml><?xml version="1.0" encoding="utf-8"?>
<p:tagLst xmlns:p="http://schemas.openxmlformats.org/presentationml/2006/main">
  <p:tag name="KSO_WM_UNIT_INDEX" val="8"/>
  <p:tag name="KSO_WM_UNIT_TYPE" val="f"/>
  <p:tag name="KSO_WM_UNIT_SUBTYPE" val="a"/>
  <p:tag name="KSO_WM_BEAUTIFY_FLAG" val="#wm#"/>
</p:tagLst>
</file>

<file path=ppt/tags/tag128.xml><?xml version="1.0" encoding="utf-8"?>
<p:tagLst xmlns:p="http://schemas.openxmlformats.org/presentationml/2006/main">
  <p:tag name="KSO_WM_UNIT_INDEX" val="1"/>
  <p:tag name="KSO_WM_UNIT_TYPE" val="a"/>
  <p:tag name="KSO_WM_BEAUTIFY_FLAG" val="#wm#"/>
</p:tagLst>
</file>

<file path=ppt/tags/tag129.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130.xml><?xml version="1.0" encoding="utf-8"?>
<p:tagLst xmlns:p="http://schemas.openxmlformats.org/presentationml/2006/main">
  <p:tag name="KSO_WM_UNIT_INDEX" val="4"/>
  <p:tag name="KSO_WM_UNIT_TYPE" val="f"/>
  <p:tag name="KSO_WM_UNIT_SUBTYPE" val="a"/>
  <p:tag name="KSO_WM_BEAUTIFY_FLAG" val="#wm#"/>
</p:tagLst>
</file>

<file path=ppt/tags/tag131.xml><?xml version="1.0" encoding="utf-8"?>
<p:tagLst xmlns:p="http://schemas.openxmlformats.org/presentationml/2006/main">
  <p:tag name="KSO_WM_UNIT_INDEX" val="1"/>
  <p:tag name="KSO_WM_UNIT_TYPE" val="a"/>
  <p:tag name="KSO_WM_BEAUTIFY_FLAG" val="#wm#"/>
</p:tagLst>
</file>

<file path=ppt/tags/tag132.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3.xml><?xml version="1.0" encoding="utf-8"?>
<p:tagLst xmlns:p="http://schemas.openxmlformats.org/presentationml/2006/main">
  <p:tag name="KSO_WM_UNIT_INDEX" val="8"/>
  <p:tag name="KSO_WM_UNIT_TYPE" val="f"/>
  <p:tag name="KSO_WM_UNIT_SUBTYPE" val="a"/>
  <p:tag name="KSO_WM_BEAUTIFY_FLAG" val="#wm#"/>
</p:tagLst>
</file>

<file path=ppt/tags/tag134.xml><?xml version="1.0" encoding="utf-8"?>
<p:tagLst xmlns:p="http://schemas.openxmlformats.org/presentationml/2006/main">
  <p:tag name="KSO_WM_UNIT_INDEX" val="1"/>
  <p:tag name="KSO_WM_UNIT_TYPE" val="a"/>
  <p:tag name="KSO_WM_BEAUTIFY_FLAG" val="#wm#"/>
</p:tagLst>
</file>

<file path=ppt/tags/tag135.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6.xml><?xml version="1.0" encoding="utf-8"?>
<p:tagLst xmlns:p="http://schemas.openxmlformats.org/presentationml/2006/main">
  <p:tag name="KSO_WM_UNIT_INDEX" val="3"/>
  <p:tag name="KSO_WM_UNIT_TYPE" val="f"/>
  <p:tag name="KSO_WM_UNIT_SUBTYPE" val="a"/>
  <p:tag name="KSO_WM_BEAUTIFY_FLAG" val="#wm#"/>
</p:tagLst>
</file>

<file path=ppt/tags/tag137.xml><?xml version="1.0" encoding="utf-8"?>
<p:tagLst xmlns:p="http://schemas.openxmlformats.org/presentationml/2006/main">
  <p:tag name="KSO_WM_UNIT_INDEX" val="1"/>
  <p:tag name="KSO_WM_UNIT_TYPE" val="a"/>
  <p:tag name="KSO_WM_BEAUTIFY_FLAG" val="#wm#"/>
</p:tagLst>
</file>

<file path=ppt/tags/tag138.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9.xml><?xml version="1.0" encoding="utf-8"?>
<p:tagLst xmlns:p="http://schemas.openxmlformats.org/presentationml/2006/main">
  <p:tag name="KSO_WM_UNIT_TYPE" val="i"/>
  <p:tag name="KSO_WM_UNIT_INDEX" val="1"/>
  <p:tag name="KSO_WM_BEAUTIFY_FLAG" val="#wm#"/>
  <p:tag name="KSO_WM_TAG_VERSION" val="3.0"/>
  <p:tag name="KSO_WM_UNIT_ID" val="custom20236012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14.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xml><?xml version="1.0" encoding="utf-8"?>
<p:tagLst xmlns:p="http://schemas.openxmlformats.org/presentationml/2006/main">
  <p:tag name="KSO_WM_UNIT_TYPE" val="a"/>
  <p:tag name="KSO_WM_UNIT_INDEX" val="1"/>
  <p:tag name="KSO_WM_BEAUTIFY_FLAG" val="#wm#"/>
  <p:tag name="KSO_WM_TAG_VERSION" val="3.0"/>
  <p:tag name="KSO_WM_UNIT_ID" val="custom20236012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VALUE" val="21"/>
  <p:tag name="KSO_WM_UNIT_PRESET_TEXT" val="单击此处&#10;添加文档标题"/>
  <p:tag name="KSO_WM_UNIT_TEXT_TYPE" val="1"/>
</p:tagLst>
</file>

<file path=ppt/tags/tag141.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6012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11"/>
</p:tagLst>
</file>

<file path=ppt/tags/tag142.xml><?xml version="1.0" encoding="utf-8"?>
<p:tagLst xmlns:p="http://schemas.openxmlformats.org/presentationml/2006/main">
  <p:tag name="KSO_WM_TEMPLATE_THUMBS_INDEX" val="1、9"/>
  <p:tag name="KSO_WM_SLIDE_TYPE" val="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1"/>
  <p:tag name="KSO_WM_SLIDE_ID" val="custom20236012_1"/>
  <p:tag name="KSO_WM_TEMPLATE_MASTER_TYPE" val="0"/>
  <p:tag name="KSO_WM_SLIDE_LAYOUT" val="a_f"/>
  <p:tag name="KSO_WM_SLIDE_LAYOUT_CNT" val="1_2"/>
  <p:tag name="KSO_WM_SLIDE_THEME_ID" val="3329146"/>
  <p:tag name="KSO_WM_SLIDE_THEME_NAME" val="蓝色职场办公商务风主题"/>
</p:tagLst>
</file>

<file path=ppt/tags/tag1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16.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40"/>
</p:tagLst>
</file>

<file path=ppt/tags/tag1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4"/>
</p:tagLst>
</file>

<file path=ppt/tags/tag25.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xml><?xml version="1.0" encoding="utf-8"?>
<p:tagLst xmlns:p="http://schemas.openxmlformats.org/presentationml/2006/main">
  <p:tag name="KSO_WM_UNIT_TYPE" val="i"/>
  <p:tag name="KSO_WM_UNIT_INDEX" val="8"/>
  <p:tag name="KSO_WM_BEAUTIFY_FLAG" val="#wm#"/>
  <p:tag name="KSO_WM_TAG_VERSION" val="3.0"/>
  <p:tag name="KSO_WM_UNIT_ID" val="_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36.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5"/>
</p:tagLst>
</file>

<file path=ppt/tags/tag37.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Lst>
</file>

<file path=ppt/tags/tag4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60"/>
</p:tagLst>
</file>

<file path=ppt/tags/tag42.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60"/>
</p:tagLst>
</file>

<file path=ppt/tags/tag43.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47.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标题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48.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VALUE" val="162"/>
</p:tagLst>
</file>

<file path=ppt/tags/tag49.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标题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5.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VALUE" val="162"/>
</p:tagLst>
</file>

<file path=ppt/tags/tag5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55.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xml><?xml version="1.0" encoding="utf-8"?>
<p:tagLst xmlns:p="http://schemas.openxmlformats.org/presentationml/2006/main">
  <p:tag name="KSO_WM_UNIT_TYPE" val="i"/>
  <p:tag name="KSO_WM_UNIT_INDEX" val="5"/>
  <p:tag name="KSO_WM_BEAUTIFY_FLAG" val="#wm#"/>
  <p:tag name="KSO_WM_TAG_VERSION" val="3.0"/>
  <p:tag name="KSO_WM_UNIT_ID" val="_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408"/>
</p:tagLst>
</file>

<file path=ppt/tags/tag62.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66.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41"/>
</p:tagLst>
</file>

<file path=ppt/tags/tag6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78.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1"/>
</p:tagLst>
</file>

<file path=ppt/tags/tag8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2.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83.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 name="KSO_WM_TEMPLATE_CATEGORY" val="custom"/>
  <p:tag name="KSO_WM_TEMPLATE_INDEX" val="20236012"/>
</p:tagLst>
</file>

<file path=ppt/tags/tag87.xml><?xml version="1.0" encoding="utf-8"?>
<p:tagLst xmlns:p="http://schemas.openxmlformats.org/presentationml/2006/main">
  <p:tag name="KSO_WM_UNIT_TYPE" val="f"/>
  <p:tag name="KSO_WM_UNIT_SUBTYPE" val="a"/>
  <p:tag name="KSO_WM_UNIT_INDEX" val="1"/>
  <p:tag name="KSO_WM_BEAUTIFY_FLAG" val="#wm#"/>
  <p:tag name="KSO_WM_TAG_VERSION" val="1.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50"/>
  <p:tag name="KSO_WM_TEMPLATE_CATEGORY" val="custom"/>
  <p:tag name="KSO_WM_TEMPLATE_INDEX" val="20236012"/>
</p:tagLst>
</file>

<file path=ppt/tags/tag8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TEMPLATE_THUMBS_INDEX" val="1、9"/>
  <p:tag name="KSO_WM_TEMPLATE_SUBCATEGORY" val="29"/>
  <p:tag name="KSO_WM_TEMPLATE_COLOR_TYPE" val="0"/>
  <p:tag name="KSO_WM_TAG_VERSION" val="3.0"/>
  <p:tag name="KSO_WM_BEAUTIFY_FLAG" val="#wm#"/>
  <p:tag name="KSO_WM_TEMPLATE_INDEX" val="20236012"/>
  <p:tag name="KSO_WM_TEMPLATE_CATEGORY" val="custom"/>
  <p:tag name="KSO_WM_TEMPLATE_MASTER_TYPE" val="0"/>
</p:tagLst>
</file>

<file path=ppt/tags/tag93.xml><?xml version="1.0" encoding="utf-8"?>
<p:tagLst xmlns:p="http://schemas.openxmlformats.org/presentationml/2006/main">
  <p:tag name="KSO_WM_UNIT_TYPE" val="i"/>
  <p:tag name="KSO_WM_UNIT_INDEX" val="1"/>
  <p:tag name="KSO_WM_BEAUTIFY_FLAG" val="#wm#"/>
  <p:tag name="KSO_WM_TAG_VERSION" val="3.0"/>
  <p:tag name="KSO_WM_UNIT_ID" val="custom20236012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94.xml><?xml version="1.0" encoding="utf-8"?>
<p:tagLst xmlns:p="http://schemas.openxmlformats.org/presentationml/2006/main">
  <p:tag name="KSO_WM_UNIT_TYPE" val="a"/>
  <p:tag name="KSO_WM_UNIT_INDEX" val="1"/>
  <p:tag name="KSO_WM_BEAUTIFY_FLAG" val="#wm#"/>
  <p:tag name="KSO_WM_TAG_VERSION" val="3.0"/>
  <p:tag name="KSO_WM_UNIT_ID" val="custom20236012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VALUE" val="21"/>
  <p:tag name="KSO_WM_UNIT_PRESET_TEXT" val="单击此处&#10;添加文档标题"/>
  <p:tag name="KSO_WM_UNIT_TEXT_TYPE" val="1"/>
</p:tagLst>
</file>

<file path=ppt/tags/tag95.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6012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11"/>
</p:tagLst>
</file>

<file path=ppt/tags/tag96.xml><?xml version="1.0" encoding="utf-8"?>
<p:tagLst xmlns:p="http://schemas.openxmlformats.org/presentationml/2006/main">
  <p:tag name="KSO_WM_TEMPLATE_THUMBS_INDEX" val="1、9"/>
  <p:tag name="KSO_WM_SLIDE_TYPE" val="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1"/>
  <p:tag name="KSO_WM_SLIDE_ID" val="custom20236012_1"/>
  <p:tag name="KSO_WM_TEMPLATE_MASTER_TYPE" val="0"/>
  <p:tag name="KSO_WM_SLIDE_LAYOUT" val="a_f"/>
  <p:tag name="KSO_WM_SLIDE_LAYOUT_CNT" val="1_2"/>
  <p:tag name="KSO_WM_SLIDE_THEME_ID" val="3329146"/>
  <p:tag name="KSO_WM_SLIDE_THEME_NAME" val="蓝色职场办公商务风主题"/>
</p:tagLst>
</file>

<file path=ppt/tags/tag97.xml><?xml version="1.0" encoding="utf-8"?>
<p:tagLst xmlns:p="http://schemas.openxmlformats.org/presentationml/2006/main">
  <p:tag name="KSO_WM_UNIT_TYPE" val="a"/>
  <p:tag name="KSO_WM_UNIT_INDEX" val="1"/>
  <p:tag name="KSO_WM_BEAUTIFY_FLAG" val="#wm#"/>
  <p:tag name="KSO_WM_TAG_VERSION" val="3.0"/>
  <p:tag name="KSO_WM_UNIT_ID" val="custom20236012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PRESET_TEXT" val="添加章节标题"/>
  <p:tag name="KSO_WM_UNIT_TEXT_TYPE" val="1"/>
</p:tagLst>
</file>

<file path=ppt/tags/tag98.xml><?xml version="1.0" encoding="utf-8"?>
<p:tagLst xmlns:p="http://schemas.openxmlformats.org/presentationml/2006/main">
  <p:tag name="KSO_WM_UNIT_TYPE" val="e"/>
  <p:tag name="KSO_WM_UNIT_INDEX" val="1"/>
  <p:tag name="KSO_WM_BEAUTIFY_FLAG" val="#wm#"/>
  <p:tag name="KSO_WM_TAG_VERSION" val="3.0"/>
  <p:tag name="KSO_WM_UNIT_ID" val="custom20236012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99.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7"/>
  <p:tag name="KSO_WM_SLIDE_ID" val="custom20236012_7"/>
  <p:tag name="KSO_WM_TEMPLATE_MASTER_TYPE" val="0"/>
  <p:tag name="KSO_WM_SLIDE_LAYOUT" val="a_e"/>
  <p:tag name="KSO_WM_SLIDE_LAYOUT_CNT" val="1_1"/>
  <p:tag name="KSO_WM_SLIDE_THEME_ID" val="3329146"/>
  <p:tag name="KSO_WM_SLIDE_THEME_NAME" val="蓝色职场办公商务风主题"/>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000001-1">
      <a:dk1>
        <a:srgbClr val="333333"/>
      </a:dk1>
      <a:lt1>
        <a:srgbClr val="FFFFFF"/>
      </a:lt1>
      <a:dk2>
        <a:srgbClr val="314461"/>
      </a:dk2>
      <a:lt2>
        <a:srgbClr val="EBEFF5"/>
      </a:lt2>
      <a:accent1>
        <a:srgbClr val="7490B8"/>
      </a:accent1>
      <a:accent2>
        <a:srgbClr val="518D99"/>
      </a:accent2>
      <a:accent3>
        <a:srgbClr val="517899"/>
      </a:accent3>
      <a:accent4>
        <a:srgbClr val="D5A186"/>
      </a:accent4>
      <a:accent5>
        <a:srgbClr val="D5B487"/>
      </a:accent5>
      <a:accent6>
        <a:srgbClr val="D5C687"/>
      </a:accent6>
      <a:hlink>
        <a:srgbClr val="304FFE"/>
      </a:hlink>
      <a:folHlink>
        <a:srgbClr val="492067"/>
      </a:folHlink>
    </a:clrScheme>
    <a:fontScheme name="002主题字体-02">
      <a:majorFont>
        <a:latin typeface="汉仪文黑-55简"/>
        <a:ea typeface="汉仪文黑-85W"/>
        <a:cs typeface=""/>
      </a:majorFont>
      <a:minorFont>
        <a:latin typeface="汉仪文黑-55简"/>
        <a:ea typeface="汉仪文黑-55简"/>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rmAutofit/>
      </a:bodyPr>
      <a:lstStyle>
        <a:defPPr>
          <a:lnSpc>
            <a:spcPct val="140000"/>
          </a:lnSpc>
          <a:defRPr lang="zh-CN" altLang="en-US"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3551</Words>
  <Application>WPS 演示</Application>
  <PresentationFormat>宽屏</PresentationFormat>
  <Paragraphs>159</Paragraphs>
  <Slides>19</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19</vt:i4>
      </vt:variant>
    </vt:vector>
  </HeadingPairs>
  <TitlesOfParts>
    <vt:vector size="31" baseType="lpstr">
      <vt:lpstr>Arial</vt:lpstr>
      <vt:lpstr>宋体</vt:lpstr>
      <vt:lpstr>Wingdings</vt:lpstr>
      <vt:lpstr>江城圆体 400W</vt:lpstr>
      <vt:lpstr>黑体</vt:lpstr>
      <vt:lpstr>汉仪文黑-55简</vt:lpstr>
      <vt:lpstr>汉仪文黑-85W</vt:lpstr>
      <vt:lpstr>微软雅黑</vt:lpstr>
      <vt:lpstr>Arial Unicode MS</vt:lpstr>
      <vt:lpstr>Calibri</vt:lpstr>
      <vt:lpstr>1_Office 主题</vt:lpstr>
      <vt:lpstr>Office 主题​​</vt:lpstr>
      <vt:lpstr>基础会计 （第三版）</vt:lpstr>
      <vt:lpstr>账户与复式记账</vt:lpstr>
      <vt:lpstr>目  录</vt:lpstr>
      <vt:lpstr>第一节　会计科目和账户的设置</vt:lpstr>
      <vt:lpstr>第一节　会计科目和账户的设置</vt:lpstr>
      <vt:lpstr>第二节　复式记账法和借贷记账法</vt:lpstr>
      <vt:lpstr>第二节　复式记账法和借贷记账法</vt:lpstr>
      <vt:lpstr>第二节　复式记账法和借贷记账法</vt:lpstr>
      <vt:lpstr>第二节　复式记账法和借贷记账法</vt:lpstr>
      <vt:lpstr>第三节　总分类账户与明细分类账户的平行登记</vt:lpstr>
      <vt:lpstr>第三节　总分类账户与明细分类账户的平行登记</vt:lpstr>
      <vt:lpstr>第三节　总分类账户与明细分类账户的平行登记</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基础会计 （第三版）</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s_cc@winning.com.cn</dc:creator>
  <cp:lastModifiedBy>倩倩</cp:lastModifiedBy>
  <cp:revision>3</cp:revision>
  <dcterms:created xsi:type="dcterms:W3CDTF">2018-09-16T11:44:00Z</dcterms:created>
  <dcterms:modified xsi:type="dcterms:W3CDTF">2025-07-08T00:55:52Z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870F1AFCAF95487988A41E389BF0B328_13</vt:lpwstr>
  </property>
  <property fmtid="{D5CDD505-2E9C-101B-9397-08002B2CF9AE}" pid="3" name="KSOProductBuildVer">
    <vt:lpwstr>2052-12.1.0.21541</vt:lpwstr>
  </property>
</Properties>
</file>