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13AA5D38-BA88-41AB-AD4F-14333CB2DE82}" type="datetimeFigureOut">
              <a:rPr lang="zh-CN" altLang="en-US" smtClean="0"/>
              <a:t>2021/8/29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C1C4110-4C8D-4D86-8ADA-DF071A4147F8}" type="slidenum">
              <a:rPr lang="zh-CN" altLang="en-US" smtClean="0"/>
              <a:t>‹#›</a:t>
            </a:fld>
            <a:endParaRPr lang="zh-CN" altLang="en-US"/>
          </a:p>
        </p:txBody>
      </p:sp>
    </p:spTree>
    <p:extLst>
      <p:ext uri="{BB962C8B-B14F-4D97-AF65-F5344CB8AC3E}">
        <p14:creationId xmlns:p14="http://schemas.microsoft.com/office/powerpoint/2010/main" val="27092052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3AA5D38-BA88-41AB-AD4F-14333CB2DE82}" type="datetimeFigureOut">
              <a:rPr lang="zh-CN" altLang="en-US" smtClean="0"/>
              <a:t>2021/8/29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C1C4110-4C8D-4D86-8ADA-DF071A4147F8}" type="slidenum">
              <a:rPr lang="zh-CN" altLang="en-US" smtClean="0"/>
              <a:t>‹#›</a:t>
            </a:fld>
            <a:endParaRPr lang="zh-CN" altLang="en-US"/>
          </a:p>
        </p:txBody>
      </p:sp>
    </p:spTree>
    <p:extLst>
      <p:ext uri="{BB962C8B-B14F-4D97-AF65-F5344CB8AC3E}">
        <p14:creationId xmlns:p14="http://schemas.microsoft.com/office/powerpoint/2010/main" val="21579693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3AA5D38-BA88-41AB-AD4F-14333CB2DE82}" type="datetimeFigureOut">
              <a:rPr lang="zh-CN" altLang="en-US" smtClean="0"/>
              <a:t>2021/8/29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C1C4110-4C8D-4D86-8ADA-DF071A4147F8}" type="slidenum">
              <a:rPr lang="zh-CN" altLang="en-US" smtClean="0"/>
              <a:t>‹#›</a:t>
            </a:fld>
            <a:endParaRPr lang="zh-CN" altLang="en-US"/>
          </a:p>
        </p:txBody>
      </p:sp>
    </p:spTree>
    <p:extLst>
      <p:ext uri="{BB962C8B-B14F-4D97-AF65-F5344CB8AC3E}">
        <p14:creationId xmlns:p14="http://schemas.microsoft.com/office/powerpoint/2010/main" val="38790217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053949" y="143336"/>
            <a:ext cx="9997016" cy="749300"/>
          </a:xfrm>
        </p:spPr>
        <p:txBody>
          <a:bodyPr/>
          <a:lstStyle>
            <a:lvl1pPr>
              <a:defRPr b="0" baseline="0">
                <a:solidFill>
                  <a:srgbClr val="9900CC"/>
                </a:solidFill>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609600" y="1424217"/>
            <a:ext cx="10885714" cy="4821007"/>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Rectangle 7"/>
          <p:cNvSpPr>
            <a:spLocks noGrp="1" noChangeArrowheads="1"/>
          </p:cNvSpPr>
          <p:nvPr>
            <p:ph type="dt" sz="half" idx="10"/>
          </p:nvPr>
        </p:nvSpPr>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p:txBody>
          <a:bodyPr/>
          <a:lstStyle>
            <a:lvl1pPr>
              <a:defRPr/>
            </a:lvl1pPr>
          </a:lstStyle>
          <a:p>
            <a:pPr>
              <a:defRPr/>
            </a:pPr>
            <a:fld id="{6647B9BB-8C2D-404E-A344-BC0BAB711D30}" type="slidenum">
              <a:rPr lang="zh-CN" altLang="zh-CN">
                <a:solidFill>
                  <a:srgbClr val="000000"/>
                </a:solidFill>
              </a:rPr>
              <a:pPr>
                <a:defRPr/>
              </a:pPr>
              <a:t>‹#›</a:t>
            </a:fld>
            <a:endParaRPr lang="zh-CN" altLang="zh-CN">
              <a:solidFill>
                <a:srgbClr val="000000"/>
              </a:solidFill>
            </a:endParaRPr>
          </a:p>
        </p:txBody>
      </p:sp>
    </p:spTree>
    <p:extLst>
      <p:ext uri="{BB962C8B-B14F-4D97-AF65-F5344CB8AC3E}">
        <p14:creationId xmlns:p14="http://schemas.microsoft.com/office/powerpoint/2010/main" val="331510530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空白">
    <p:spTree>
      <p:nvGrpSpPr>
        <p:cNvPr id="1" name=""/>
        <p:cNvGrpSpPr/>
        <p:nvPr/>
      </p:nvGrpSpPr>
      <p:grpSpPr>
        <a:xfrm>
          <a:off x="0" y="0"/>
          <a:ext cx="0" cy="0"/>
          <a:chOff x="0" y="0"/>
          <a:chExt cx="0" cy="0"/>
        </a:xfrm>
      </p:grpSpPr>
      <p:sp>
        <p:nvSpPr>
          <p:cNvPr id="5" name="标题 1"/>
          <p:cNvSpPr>
            <a:spLocks noGrp="1"/>
          </p:cNvSpPr>
          <p:nvPr>
            <p:ph type="title"/>
          </p:nvPr>
        </p:nvSpPr>
        <p:spPr>
          <a:xfrm>
            <a:off x="1106714" y="249735"/>
            <a:ext cx="8699591" cy="647700"/>
          </a:xfrm>
        </p:spPr>
        <p:txBody>
          <a:bodyPr>
            <a:noAutofit/>
          </a:bodyPr>
          <a:lstStyle>
            <a:lvl1pPr algn="l">
              <a:defRPr sz="2400" b="1" baseline="0">
                <a:ln w="9525" cmpd="sng">
                  <a:solidFill>
                    <a:schemeClr val="accent1"/>
                  </a:solidFill>
                  <a:prstDash val="solid"/>
                </a:ln>
                <a:solidFill>
                  <a:srgbClr val="009900"/>
                </a:solidFill>
                <a:effectLst>
                  <a:glow rad="38100">
                    <a:schemeClr val="accent1">
                      <a:alpha val="40000"/>
                    </a:schemeClr>
                  </a:glow>
                </a:effectLst>
                <a:latin typeface="+mn-lt"/>
                <a:ea typeface="微软雅黑" panose="020B0503020204020204" pitchFamily="34" charset="-122"/>
              </a:defRPr>
            </a:lvl1pPr>
          </a:lstStyle>
          <a:p>
            <a:r>
              <a:rPr lang="zh-CN" altLang="en-US" noProof="1" smtClean="0"/>
              <a:t>单击此处编辑母版标题样式</a:t>
            </a:r>
            <a:endParaRPr lang="zh-CN" altLang="en-US" noProof="1"/>
          </a:p>
        </p:txBody>
      </p:sp>
      <p:sp>
        <p:nvSpPr>
          <p:cNvPr id="6" name="内容占位符 2"/>
          <p:cNvSpPr>
            <a:spLocks noGrp="1"/>
          </p:cNvSpPr>
          <p:nvPr>
            <p:ph idx="1"/>
          </p:nvPr>
        </p:nvSpPr>
        <p:spPr>
          <a:xfrm>
            <a:off x="622300" y="1358900"/>
            <a:ext cx="10579735" cy="5016500"/>
          </a:xfrm>
        </p:spPr>
        <p:txBody>
          <a:bodyPr>
            <a:normAutofit/>
          </a:bodyPr>
          <a:lstStyle>
            <a:lvl1pPr algn="just" eaLnBrk="1" fontAlgn="auto" latinLnBrk="0" hangingPunct="1">
              <a:lnSpc>
                <a:spcPct val="125000"/>
              </a:lnSpc>
              <a:spcBef>
                <a:spcPts val="300"/>
              </a:spcBef>
              <a:spcAft>
                <a:spcPts val="300"/>
              </a:spcAft>
              <a:defRPr sz="1800"/>
            </a:lvl1pPr>
            <a:lvl2pPr algn="just" eaLnBrk="1" fontAlgn="auto" latinLnBrk="0" hangingPunct="1">
              <a:lnSpc>
                <a:spcPct val="125000"/>
              </a:lnSpc>
              <a:spcBef>
                <a:spcPts val="300"/>
              </a:spcBef>
              <a:spcAft>
                <a:spcPts val="300"/>
              </a:spcAft>
              <a:defRPr sz="1800"/>
            </a:lvl2pPr>
            <a:lvl3pPr algn="just" eaLnBrk="1" fontAlgn="auto" latinLnBrk="0" hangingPunct="1">
              <a:lnSpc>
                <a:spcPct val="125000"/>
              </a:lnSpc>
              <a:spcBef>
                <a:spcPts val="300"/>
              </a:spcBef>
              <a:spcAft>
                <a:spcPts val="300"/>
              </a:spcAft>
              <a:defRPr sz="1800"/>
            </a:lvl3pPr>
            <a:lvl4pPr algn="just" eaLnBrk="1" fontAlgn="auto" latinLnBrk="0" hangingPunct="1">
              <a:lnSpc>
                <a:spcPct val="125000"/>
              </a:lnSpc>
              <a:spcBef>
                <a:spcPts val="300"/>
              </a:spcBef>
              <a:spcAft>
                <a:spcPts val="300"/>
              </a:spcAft>
              <a:defRPr sz="1800"/>
            </a:lvl4pPr>
            <a:lvl5pPr algn="just" eaLnBrk="1" fontAlgn="auto" latinLnBrk="0" hangingPunct="1">
              <a:lnSpc>
                <a:spcPct val="125000"/>
              </a:lnSpc>
              <a:spcBef>
                <a:spcPts val="300"/>
              </a:spcBef>
              <a:spcAft>
                <a:spcPts val="300"/>
              </a:spcAft>
              <a:defRPr sz="1800"/>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pic>
        <p:nvPicPr>
          <p:cNvPr id="4" name="Picture 13" descr="cd"/>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836694" y="6482444"/>
            <a:ext cx="2337435" cy="355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14995818"/>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3AA5D38-BA88-41AB-AD4F-14333CB2DE82}" type="datetimeFigureOut">
              <a:rPr lang="zh-CN" altLang="en-US" smtClean="0"/>
              <a:t>2021/8/29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C1C4110-4C8D-4D86-8ADA-DF071A4147F8}" type="slidenum">
              <a:rPr lang="zh-CN" altLang="en-US" smtClean="0"/>
              <a:t>‹#›</a:t>
            </a:fld>
            <a:endParaRPr lang="zh-CN" altLang="en-US"/>
          </a:p>
        </p:txBody>
      </p:sp>
    </p:spTree>
    <p:extLst>
      <p:ext uri="{BB962C8B-B14F-4D97-AF65-F5344CB8AC3E}">
        <p14:creationId xmlns:p14="http://schemas.microsoft.com/office/powerpoint/2010/main" val="19671668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13AA5D38-BA88-41AB-AD4F-14333CB2DE82}" type="datetimeFigureOut">
              <a:rPr lang="zh-CN" altLang="en-US" smtClean="0"/>
              <a:t>2021/8/29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C1C4110-4C8D-4D86-8ADA-DF071A4147F8}" type="slidenum">
              <a:rPr lang="zh-CN" altLang="en-US" smtClean="0"/>
              <a:t>‹#›</a:t>
            </a:fld>
            <a:endParaRPr lang="zh-CN" altLang="en-US"/>
          </a:p>
        </p:txBody>
      </p:sp>
    </p:spTree>
    <p:extLst>
      <p:ext uri="{BB962C8B-B14F-4D97-AF65-F5344CB8AC3E}">
        <p14:creationId xmlns:p14="http://schemas.microsoft.com/office/powerpoint/2010/main" val="40140704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13AA5D38-BA88-41AB-AD4F-14333CB2DE82}" type="datetimeFigureOut">
              <a:rPr lang="zh-CN" altLang="en-US" smtClean="0"/>
              <a:t>2021/8/29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C1C4110-4C8D-4D86-8ADA-DF071A4147F8}" type="slidenum">
              <a:rPr lang="zh-CN" altLang="en-US" smtClean="0"/>
              <a:t>‹#›</a:t>
            </a:fld>
            <a:endParaRPr lang="zh-CN" altLang="en-US"/>
          </a:p>
        </p:txBody>
      </p:sp>
    </p:spTree>
    <p:extLst>
      <p:ext uri="{BB962C8B-B14F-4D97-AF65-F5344CB8AC3E}">
        <p14:creationId xmlns:p14="http://schemas.microsoft.com/office/powerpoint/2010/main" val="1263606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13AA5D38-BA88-41AB-AD4F-14333CB2DE82}" type="datetimeFigureOut">
              <a:rPr lang="zh-CN" altLang="en-US" smtClean="0"/>
              <a:t>2021/8/29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C1C4110-4C8D-4D86-8ADA-DF071A4147F8}" type="slidenum">
              <a:rPr lang="zh-CN" altLang="en-US" smtClean="0"/>
              <a:t>‹#›</a:t>
            </a:fld>
            <a:endParaRPr lang="zh-CN" altLang="en-US"/>
          </a:p>
        </p:txBody>
      </p:sp>
    </p:spTree>
    <p:extLst>
      <p:ext uri="{BB962C8B-B14F-4D97-AF65-F5344CB8AC3E}">
        <p14:creationId xmlns:p14="http://schemas.microsoft.com/office/powerpoint/2010/main" val="9912208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13AA5D38-BA88-41AB-AD4F-14333CB2DE82}" type="datetimeFigureOut">
              <a:rPr lang="zh-CN" altLang="en-US" smtClean="0"/>
              <a:t>2021/8/29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C1C4110-4C8D-4D86-8ADA-DF071A4147F8}" type="slidenum">
              <a:rPr lang="zh-CN" altLang="en-US" smtClean="0"/>
              <a:t>‹#›</a:t>
            </a:fld>
            <a:endParaRPr lang="zh-CN" altLang="en-US"/>
          </a:p>
        </p:txBody>
      </p:sp>
    </p:spTree>
    <p:extLst>
      <p:ext uri="{BB962C8B-B14F-4D97-AF65-F5344CB8AC3E}">
        <p14:creationId xmlns:p14="http://schemas.microsoft.com/office/powerpoint/2010/main" val="34394623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3AA5D38-BA88-41AB-AD4F-14333CB2DE82}" type="datetimeFigureOut">
              <a:rPr lang="zh-CN" altLang="en-US" smtClean="0"/>
              <a:t>2021/8/29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C1C4110-4C8D-4D86-8ADA-DF071A4147F8}" type="slidenum">
              <a:rPr lang="zh-CN" altLang="en-US" smtClean="0"/>
              <a:t>‹#›</a:t>
            </a:fld>
            <a:endParaRPr lang="zh-CN" altLang="en-US"/>
          </a:p>
        </p:txBody>
      </p:sp>
    </p:spTree>
    <p:extLst>
      <p:ext uri="{BB962C8B-B14F-4D97-AF65-F5344CB8AC3E}">
        <p14:creationId xmlns:p14="http://schemas.microsoft.com/office/powerpoint/2010/main" val="36385284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3AA5D38-BA88-41AB-AD4F-14333CB2DE82}" type="datetimeFigureOut">
              <a:rPr lang="zh-CN" altLang="en-US" smtClean="0"/>
              <a:t>2021/8/29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C1C4110-4C8D-4D86-8ADA-DF071A4147F8}" type="slidenum">
              <a:rPr lang="zh-CN" altLang="en-US" smtClean="0"/>
              <a:t>‹#›</a:t>
            </a:fld>
            <a:endParaRPr lang="zh-CN" altLang="en-US"/>
          </a:p>
        </p:txBody>
      </p:sp>
    </p:spTree>
    <p:extLst>
      <p:ext uri="{BB962C8B-B14F-4D97-AF65-F5344CB8AC3E}">
        <p14:creationId xmlns:p14="http://schemas.microsoft.com/office/powerpoint/2010/main" val="30966760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3AA5D38-BA88-41AB-AD4F-14333CB2DE82}" type="datetimeFigureOut">
              <a:rPr lang="zh-CN" altLang="en-US" smtClean="0"/>
              <a:t>2021/8/29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C1C4110-4C8D-4D86-8ADA-DF071A4147F8}" type="slidenum">
              <a:rPr lang="zh-CN" altLang="en-US" smtClean="0"/>
              <a:t>‹#›</a:t>
            </a:fld>
            <a:endParaRPr lang="zh-CN" altLang="en-US"/>
          </a:p>
        </p:txBody>
      </p:sp>
    </p:spTree>
    <p:extLst>
      <p:ext uri="{BB962C8B-B14F-4D97-AF65-F5344CB8AC3E}">
        <p14:creationId xmlns:p14="http://schemas.microsoft.com/office/powerpoint/2010/main" val="34279794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heme" Target="../theme/theme2.xml"/><Relationship Id="rId7" Type="http://schemas.openxmlformats.org/officeDocument/2006/relationships/image" Target="../media/image4.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3.jpeg"/><Relationship Id="rId5" Type="http://schemas.openxmlformats.org/officeDocument/2006/relationships/image" Target="../media/image2.pn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3AA5D38-BA88-41AB-AD4F-14333CB2DE82}" type="datetimeFigureOut">
              <a:rPr lang="zh-CN" altLang="en-US" smtClean="0"/>
              <a:t>2021/8/29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C1C4110-4C8D-4D86-8ADA-DF071A4147F8}" type="slidenum">
              <a:rPr lang="zh-CN" altLang="en-US" smtClean="0"/>
              <a:t>‹#›</a:t>
            </a:fld>
            <a:endParaRPr lang="zh-CN" altLang="en-US"/>
          </a:p>
        </p:txBody>
      </p:sp>
    </p:spTree>
    <p:extLst>
      <p:ext uri="{BB962C8B-B14F-4D97-AF65-F5344CB8AC3E}">
        <p14:creationId xmlns:p14="http://schemas.microsoft.com/office/powerpoint/2010/main" val="277689421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28" name="图片 27"/>
          <p:cNvPicPr>
            <a:picLocks noChangeAspect="1"/>
          </p:cNvPicPr>
          <p:nvPr userDrawn="1"/>
        </p:nvPicPr>
        <p:blipFill>
          <a:blip r:embed="rId5"/>
          <a:stretch>
            <a:fillRect/>
          </a:stretch>
        </p:blipFill>
        <p:spPr>
          <a:xfrm>
            <a:off x="-1" y="0"/>
            <a:ext cx="12192001" cy="6870700"/>
          </a:xfrm>
          <a:prstGeom prst="rect">
            <a:avLst/>
          </a:prstGeom>
        </p:spPr>
      </p:pic>
      <p:sp>
        <p:nvSpPr>
          <p:cNvPr id="1027" name="Rectangle 5"/>
          <p:cNvSpPr>
            <a:spLocks noGrp="1" noChangeArrowheads="1"/>
          </p:cNvSpPr>
          <p:nvPr>
            <p:ph type="title"/>
          </p:nvPr>
        </p:nvSpPr>
        <p:spPr bwMode="auto">
          <a:xfrm>
            <a:off x="1064681" y="193739"/>
            <a:ext cx="9997016" cy="706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zh-CN" dirty="0" smtClean="0"/>
              <a:t>单击此处编辑母版标题样式</a:t>
            </a:r>
          </a:p>
        </p:txBody>
      </p:sp>
      <p:sp>
        <p:nvSpPr>
          <p:cNvPr id="1028" name="Rectangle 6"/>
          <p:cNvSpPr>
            <a:spLocks noGrp="1" noChangeArrowheads="1"/>
          </p:cNvSpPr>
          <p:nvPr>
            <p:ph type="body" idx="1"/>
          </p:nvPr>
        </p:nvSpPr>
        <p:spPr bwMode="auto">
          <a:xfrm>
            <a:off x="431800" y="1270000"/>
            <a:ext cx="10795635" cy="5114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31" name="Rectangle 7"/>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1" hangingPunct="1">
              <a:defRPr sz="1400"/>
            </a:lvl1pPr>
          </a:lstStyle>
          <a:p>
            <a:pPr fontAlgn="base">
              <a:spcBef>
                <a:spcPct val="0"/>
              </a:spcBef>
              <a:spcAft>
                <a:spcPct val="0"/>
              </a:spcAft>
              <a:defRPr/>
            </a:pPr>
            <a:endParaRPr lang="zh-CN" altLang="zh-CN">
              <a:solidFill>
                <a:srgbClr val="000000"/>
              </a:solidFill>
            </a:endParaRPr>
          </a:p>
        </p:txBody>
      </p:sp>
      <p:sp>
        <p:nvSpPr>
          <p:cNvPr id="1032" name="Rectangle 8"/>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eaLnBrk="1" hangingPunct="1">
              <a:defRPr sz="1400"/>
            </a:lvl1pPr>
          </a:lstStyle>
          <a:p>
            <a:pPr fontAlgn="base">
              <a:spcBef>
                <a:spcPct val="0"/>
              </a:spcBef>
              <a:spcAft>
                <a:spcPct val="0"/>
              </a:spcAft>
              <a:defRPr/>
            </a:pPr>
            <a:endParaRPr lang="zh-CN" altLang="zh-CN">
              <a:solidFill>
                <a:srgbClr val="000000"/>
              </a:solidFill>
            </a:endParaRPr>
          </a:p>
        </p:txBody>
      </p:sp>
      <p:sp>
        <p:nvSpPr>
          <p:cNvPr id="1033" name="Rectangle 9"/>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1" hangingPunct="1">
              <a:defRPr sz="1400"/>
            </a:lvl1pPr>
          </a:lstStyle>
          <a:p>
            <a:pPr fontAlgn="base">
              <a:spcBef>
                <a:spcPct val="0"/>
              </a:spcBef>
              <a:spcAft>
                <a:spcPct val="0"/>
              </a:spcAft>
              <a:defRPr/>
            </a:pPr>
            <a:fld id="{FE87B4B1-16DD-4597-BAF4-F416D47B56D6}" type="slidenum">
              <a:rPr lang="zh-CN" altLang="zh-CN">
                <a:solidFill>
                  <a:srgbClr val="000000"/>
                </a:solidFill>
              </a:rPr>
              <a:pPr fontAlgn="base">
                <a:spcBef>
                  <a:spcPct val="0"/>
                </a:spcBef>
                <a:spcAft>
                  <a:spcPct val="0"/>
                </a:spcAft>
                <a:defRPr/>
              </a:pPr>
              <a:t>‹#›</a:t>
            </a:fld>
            <a:endParaRPr lang="zh-CN" altLang="zh-CN">
              <a:solidFill>
                <a:srgbClr val="000000"/>
              </a:solidFill>
            </a:endParaRPr>
          </a:p>
        </p:txBody>
      </p:sp>
      <p:pic>
        <p:nvPicPr>
          <p:cNvPr id="26" name="Picture 13" descr="cd"/>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836694" y="6482444"/>
            <a:ext cx="2337435" cy="355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图片 11"/>
          <p:cNvPicPr>
            <a:picLocks noChangeAspect="1"/>
          </p:cNvPicPr>
          <p:nvPr userDrawn="1"/>
        </p:nvPicPr>
        <p:blipFill>
          <a:blip r:embed="rId7"/>
          <a:stretch>
            <a:fillRect/>
          </a:stretch>
        </p:blipFill>
        <p:spPr>
          <a:xfrm>
            <a:off x="1064680" y="858484"/>
            <a:ext cx="8890689" cy="121132"/>
          </a:xfrm>
          <a:prstGeom prst="rect">
            <a:avLst/>
          </a:prstGeom>
        </p:spPr>
      </p:pic>
      <p:pic>
        <p:nvPicPr>
          <p:cNvPr id="13" name="图片 12"/>
          <p:cNvPicPr>
            <a:picLocks noChangeAspect="1"/>
          </p:cNvPicPr>
          <p:nvPr userDrawn="1"/>
        </p:nvPicPr>
        <p:blipFill>
          <a:blip r:embed="rId8"/>
          <a:stretch>
            <a:fillRect/>
          </a:stretch>
        </p:blipFill>
        <p:spPr>
          <a:xfrm>
            <a:off x="-1987" y="205090"/>
            <a:ext cx="1066667" cy="551344"/>
          </a:xfrm>
          <a:prstGeom prst="rect">
            <a:avLst/>
          </a:prstGeom>
        </p:spPr>
      </p:pic>
    </p:spTree>
    <p:extLst>
      <p:ext uri="{BB962C8B-B14F-4D97-AF65-F5344CB8AC3E}">
        <p14:creationId xmlns:p14="http://schemas.microsoft.com/office/powerpoint/2010/main" val="2142806105"/>
      </p:ext>
    </p:extLst>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l" rtl="0" eaLnBrk="0" fontAlgn="base" hangingPunct="0">
        <a:spcBef>
          <a:spcPct val="0"/>
        </a:spcBef>
        <a:spcAft>
          <a:spcPct val="0"/>
        </a:spcAft>
        <a:defRPr sz="2400" b="0" kern="1200">
          <a:solidFill>
            <a:schemeClr val="tx2"/>
          </a:solidFill>
          <a:latin typeface="微软雅黑" panose="020B0503020204020204" pitchFamily="34" charset="-122"/>
          <a:ea typeface="微软雅黑" panose="020B0503020204020204" pitchFamily="34"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p:titleStyle>
    <p:bodyStyle>
      <a:lvl1pPr marL="342900" indent="-3429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1pPr>
      <a:lvl2pPr marL="742950" indent="-285750" algn="l" rtl="0" eaLnBrk="0" fontAlgn="base" hangingPunct="0">
        <a:lnSpc>
          <a:spcPct val="125000"/>
        </a:lnSpc>
        <a:spcBef>
          <a:spcPct val="20000"/>
        </a:spcBef>
        <a:spcAft>
          <a:spcPct val="0"/>
        </a:spcAft>
        <a:buChar char="–"/>
        <a:defRPr kern="1200">
          <a:solidFill>
            <a:schemeClr val="tx1"/>
          </a:solidFill>
          <a:latin typeface="+mn-lt"/>
          <a:ea typeface="+mn-ea"/>
          <a:cs typeface="+mn-cs"/>
        </a:defRPr>
      </a:lvl2pPr>
      <a:lvl3pPr marL="11430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3pPr>
      <a:lvl4pPr marL="16002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4pPr>
      <a:lvl5pPr marL="20574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内容占位符 38"/>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
        <p:nvSpPr>
          <p:cNvPr id="40" name="文本框 39"/>
          <p:cNvSpPr txBox="1"/>
          <p:nvPr/>
        </p:nvSpPr>
        <p:spPr>
          <a:xfrm>
            <a:off x="0" y="3420742"/>
            <a:ext cx="12192000" cy="646331"/>
          </a:xfrm>
          <a:prstGeom prst="rect">
            <a:avLst/>
          </a:prstGeom>
          <a:noFill/>
        </p:spPr>
        <p:txBody>
          <a:bodyPr wrap="square" rtlCol="0">
            <a:spAutoFit/>
          </a:bodyPr>
          <a:lstStyle/>
          <a:p>
            <a:pPr algn="ctr"/>
            <a:r>
              <a:rPr lang="zh-CN" altLang="en-US" sz="3600" b="1" dirty="0">
                <a:solidFill>
                  <a:srgbClr val="000000"/>
                </a:solidFill>
                <a:latin typeface="微软雅黑" panose="020B0503020204020204" pitchFamily="34" charset="-122"/>
                <a:ea typeface="微软雅黑" panose="020B0503020204020204" pitchFamily="34" charset="-122"/>
              </a:rPr>
              <a:t>第六章  财务函数应用</a:t>
            </a:r>
          </a:p>
        </p:txBody>
      </p:sp>
    </p:spTree>
    <p:extLst>
      <p:ext uri="{BB962C8B-B14F-4D97-AF65-F5344CB8AC3E}">
        <p14:creationId xmlns:p14="http://schemas.microsoft.com/office/powerpoint/2010/main" val="908642326"/>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第二节　本金和利息计算函数</a:t>
            </a:r>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mj-lt"/>
                <a:ea typeface="黑体" panose="02010609060101010101" pitchFamily="49" charset="-122"/>
                <a:cs typeface="+mj-lt"/>
              </a:rPr>
              <a:t>三、计算阶段本金和利息函数CUMPRINC和CUMIPMT</a:t>
            </a:r>
          </a:p>
          <a:p>
            <a:r>
              <a:rPr lang="zh-CN" altLang="en-US"/>
              <a:t>在实际工作和生活中,有时也许有需要计算某一个时间段内某项贷款所需要支付的本金和利息。</a:t>
            </a:r>
          </a:p>
          <a:p>
            <a:r>
              <a:rPr lang="zh-CN" altLang="en-US"/>
              <a:t>在Excel中,可以使用阶段本金和利息函数CUMPRINC和CUMIPMT来完成此项计算。</a:t>
            </a:r>
          </a:p>
          <a:p>
            <a:r>
              <a:rPr lang="zh-CN" altLang="en-US"/>
              <a:t>(1)计算某些月期间内应付本金。</a:t>
            </a:r>
          </a:p>
          <a:p>
            <a:r>
              <a:rPr lang="zh-CN" altLang="en-US"/>
              <a:t>(2)计算某些年期间内应付本金。</a:t>
            </a:r>
          </a:p>
          <a:p>
            <a:r>
              <a:rPr lang="zh-CN" altLang="en-US"/>
              <a:t>(3)计算某些月期间内应付利息。</a:t>
            </a:r>
          </a:p>
          <a:p>
            <a:r>
              <a:rPr lang="zh-CN" altLang="en-US"/>
              <a:t>(4)计算某些年期间内应付利息。</a:t>
            </a:r>
          </a:p>
        </p:txBody>
      </p:sp>
    </p:spTree>
    <p:extLst>
      <p:ext uri="{BB962C8B-B14F-4D97-AF65-F5344CB8AC3E}">
        <p14:creationId xmlns:p14="http://schemas.microsoft.com/office/powerpoint/2010/main" val="1739532904"/>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第三节　投资计算函数</a:t>
            </a:r>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mj-lt"/>
                <a:ea typeface="黑体" panose="02010609060101010101" pitchFamily="49" charset="-122"/>
                <a:cs typeface="+mj-lt"/>
              </a:rPr>
              <a:t>一、计算一笔投资的未来值函数FV</a:t>
            </a:r>
          </a:p>
          <a:p>
            <a:r>
              <a:rPr lang="zh-CN" altLang="en-US"/>
              <a:t>FV函数的功能是基于固定利率及等额分期付款方式,返回某项投资的未来值。</a:t>
            </a:r>
          </a:p>
          <a:p>
            <a:r>
              <a:rPr lang="zh-CN" altLang="en-US"/>
              <a:t>它的语法表达式为:FV(rate,nper,pmt,pv,type)。该函数共有5个参数:rate为各期利率;nper为总投资期;pmt为各期应支付的金额;pv表示从该项投资开始计算时已经入账的款项,即本金;type用于指定各期的付款时间是在期初还是期末。</a:t>
            </a:r>
          </a:p>
        </p:txBody>
      </p:sp>
    </p:spTree>
    <p:extLst>
      <p:ext uri="{BB962C8B-B14F-4D97-AF65-F5344CB8AC3E}">
        <p14:creationId xmlns:p14="http://schemas.microsoft.com/office/powerpoint/2010/main" val="2494383136"/>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第三节　投资计算函数</a:t>
            </a:r>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mj-lt"/>
                <a:ea typeface="黑体" panose="02010609060101010101" pitchFamily="49" charset="-122"/>
                <a:cs typeface="+mj-lt"/>
              </a:rPr>
              <a:t>二、计算可变利率下投资的未来值函数FVSCHEDULE</a:t>
            </a:r>
          </a:p>
          <a:p>
            <a:r>
              <a:rPr lang="zh-CN" altLang="en-US"/>
              <a:t>前面介绍的FV函数在计算投资的未来值时,其利率是固定的。</a:t>
            </a:r>
          </a:p>
          <a:p>
            <a:r>
              <a:rPr lang="zh-CN" altLang="en-US"/>
              <a:t>如果某项投资的利率是可变的,要计算该项投资的未来值时,就需要使用FVSCHEDULE函数。</a:t>
            </a:r>
          </a:p>
          <a:p>
            <a:r>
              <a:rPr lang="zh-CN" altLang="en-US"/>
              <a:t>FVSCHEDULE函数的功能是计算某项投资在可变利率下的未来值。它的语法表达式为:FVSCHEDULE(principal,schedule)。该函数只有两个参数:principal表示现值,即本金;schedule输入为数组,表示利率数组。</a:t>
            </a:r>
          </a:p>
        </p:txBody>
      </p:sp>
    </p:spTree>
    <p:extLst>
      <p:ext uri="{BB962C8B-B14F-4D97-AF65-F5344CB8AC3E}">
        <p14:creationId xmlns:p14="http://schemas.microsoft.com/office/powerpoint/2010/main" val="77640042"/>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第三节　投资计算函数</a:t>
            </a:r>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mj-lt"/>
                <a:ea typeface="黑体" panose="02010609060101010101" pitchFamily="49" charset="-122"/>
                <a:cs typeface="+mj-lt"/>
              </a:rPr>
              <a:t>三、计算投资现值函数PV</a:t>
            </a:r>
          </a:p>
          <a:p>
            <a:r>
              <a:rPr lang="zh-CN" altLang="en-US"/>
              <a:t>PV函数的功能是返回某项投资的现值。</a:t>
            </a:r>
          </a:p>
          <a:p>
            <a:r>
              <a:rPr lang="zh-CN" altLang="en-US"/>
              <a:t>它的语法表达式为:PV(rate,nper,pmt,fv,type)。该函数共有5个参数:rate为各期利率;nper为总投资期;pmt为各期应支付的金额;fv表示最后一次支付后希望得到的现金余额;type用于指定各期的付款时间是在期初还是期末。</a:t>
            </a:r>
          </a:p>
        </p:txBody>
      </p:sp>
    </p:spTree>
    <p:extLst>
      <p:ext uri="{BB962C8B-B14F-4D97-AF65-F5344CB8AC3E}">
        <p14:creationId xmlns:p14="http://schemas.microsoft.com/office/powerpoint/2010/main" val="4050318186"/>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ym typeface="+mn-ea"/>
              </a:rPr>
              <a:t>第三节　投资计算函数</a:t>
            </a:r>
            <a:endParaRPr lang="zh-CN" altLang="en-US"/>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mj-lt"/>
                <a:ea typeface="黑体" panose="02010609060101010101" pitchFamily="49" charset="-122"/>
                <a:cs typeface="+mj-lt"/>
              </a:rPr>
              <a:t>四、计算非固定回报的投资函数NPV</a:t>
            </a:r>
          </a:p>
          <a:p>
            <a:r>
              <a:rPr lang="zh-CN" altLang="en-US"/>
              <a:t>NPV函数的功能是通过使用贴现率以及一系列未来支出和收入,返回一项投资的净现值。</a:t>
            </a:r>
          </a:p>
          <a:p>
            <a:r>
              <a:rPr lang="zh-CN" altLang="en-US"/>
              <a:t>它的语法表达式为:NPV(rate,valuel,value2,value3…)。该函数有一个固定参数rate,为某一期间的贴现率,相当于竞争投资的利率;另外,还有1-29年可选参数value1,value2…代表支出和收入。</a:t>
            </a:r>
          </a:p>
        </p:txBody>
      </p:sp>
    </p:spTree>
    <p:extLst>
      <p:ext uri="{BB962C8B-B14F-4D97-AF65-F5344CB8AC3E}">
        <p14:creationId xmlns:p14="http://schemas.microsoft.com/office/powerpoint/2010/main" val="2929986480"/>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ym typeface="+mn-ea"/>
              </a:rPr>
              <a:t>第三节　投资计算函数</a:t>
            </a:r>
            <a:endParaRPr lang="zh-CN" altLang="en-US"/>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mj-lt"/>
                <a:ea typeface="黑体" panose="02010609060101010101" pitchFamily="49" charset="-122"/>
                <a:cs typeface="+mj-lt"/>
              </a:rPr>
              <a:t>五、计算现金流的净现值函数XNPV</a:t>
            </a:r>
          </a:p>
          <a:p>
            <a:r>
              <a:rPr lang="zh-CN" altLang="en-US"/>
              <a:t>XNPV函数的功能是返回一组不一定定期发生的现金流的净现值。</a:t>
            </a:r>
          </a:p>
          <a:p>
            <a:r>
              <a:rPr lang="zh-CN" altLang="en-US"/>
              <a:t>它的语法表达式为:XNPV(rate,values,dates)。该函数共有3个参数:rate表示现金流的贴现率;values表示与dates中的支付时间相对应的一系列现金流;dates表示与现金流支付相对应的支付日期表。</a:t>
            </a:r>
          </a:p>
        </p:txBody>
      </p:sp>
    </p:spTree>
    <p:extLst>
      <p:ext uri="{BB962C8B-B14F-4D97-AF65-F5344CB8AC3E}">
        <p14:creationId xmlns:p14="http://schemas.microsoft.com/office/powerpoint/2010/main" val="3670091525"/>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ym typeface="+mn-ea"/>
              </a:rPr>
              <a:t>第三节　投资计算函数</a:t>
            </a:r>
            <a:endParaRPr lang="zh-CN" altLang="en-US"/>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mj-lt"/>
                <a:ea typeface="黑体" panose="02010609060101010101" pitchFamily="49" charset="-122"/>
                <a:cs typeface="+mj-lt"/>
              </a:rPr>
              <a:t>六、计算投资回收率函数RATE</a:t>
            </a:r>
          </a:p>
          <a:p>
            <a:r>
              <a:rPr lang="zh-CN" altLang="en-US"/>
              <a:t>函数RATE的功能是返回某项投资各期的利率(或回收率)。</a:t>
            </a:r>
          </a:p>
          <a:p>
            <a:r>
              <a:rPr lang="zh-CN" altLang="en-US"/>
              <a:t>它的语法表达式为:RATE(nper,pmt,pv,fv,type)。该函数共有5个参数:nper表示偿还期或投资期;pmt为各期应支付的金额,其数值在整个年金期间保持不变,通常包括本金利息,但不包括其他费用和税款;PV表示从该项投资开始计算时已经入账的款项,或一系列未来付款的当前值的累积和,也称为本金;FV表示在最后一次付款后希望得到的现金余额;type用于指定各期的付款时间是在期初还是期末。</a:t>
            </a:r>
          </a:p>
        </p:txBody>
      </p:sp>
    </p:spTree>
    <p:extLst>
      <p:ext uri="{BB962C8B-B14F-4D97-AF65-F5344CB8AC3E}">
        <p14:creationId xmlns:p14="http://schemas.microsoft.com/office/powerpoint/2010/main" val="3885305224"/>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ym typeface="+mn-ea"/>
              </a:rPr>
              <a:t>第四节　报酬率计算函数</a:t>
            </a:r>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mj-lt"/>
                <a:ea typeface="黑体" panose="02010609060101010101" pitchFamily="49" charset="-122"/>
                <a:cs typeface="+mj-lt"/>
              </a:rPr>
              <a:t>一、返回现金流的内部收益率函数IRR</a:t>
            </a:r>
          </a:p>
          <a:p>
            <a:r>
              <a:rPr lang="zh-CN" altLang="en-US"/>
              <a:t>内部收益率通常是指投资的回收率,其中包括定期支付和定期收入。在Excel中,IRR函数的功能是返回由数值代表的一组现金流的内部收益率。</a:t>
            </a:r>
          </a:p>
          <a:p>
            <a:r>
              <a:rPr lang="zh-CN" altLang="en-US"/>
              <a:t>它的语法表达式为:IRR(values,guess)。该函数有两个参数:values为数组类型,表示用来计算返回的内部收益率的数字;guess为对函数IRR计算结果的估计值,如果省略该参数,则默认值为0.1(10%)。</a:t>
            </a:r>
          </a:p>
        </p:txBody>
      </p:sp>
    </p:spTree>
    <p:extLst>
      <p:ext uri="{BB962C8B-B14F-4D97-AF65-F5344CB8AC3E}">
        <p14:creationId xmlns:p14="http://schemas.microsoft.com/office/powerpoint/2010/main" val="3440548982"/>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ym typeface="+mn-ea"/>
              </a:rPr>
              <a:t>第四节　报酬率计算函数</a:t>
            </a:r>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mj-lt"/>
                <a:ea typeface="黑体" panose="02010609060101010101" pitchFamily="49" charset="-122"/>
                <a:cs typeface="+mj-lt"/>
              </a:rPr>
              <a:t>二、返回现金流的修正内部收益率函数MIRR</a:t>
            </a:r>
          </a:p>
          <a:p>
            <a:r>
              <a:rPr lang="zh-CN" altLang="en-US"/>
              <a:t>修正内部收益率又称为修正内部报酬率(Modified Internal Rate of Return,MIRR),是指在不同的利率下计算支出和收入时所得的内部收益率,同时考虑投资成本和现金再投资收益率。</a:t>
            </a:r>
          </a:p>
          <a:p>
            <a:r>
              <a:rPr lang="zh-CN" altLang="en-US"/>
              <a:t>在Excel中,用于计算现金流内部收益率的函数为MIRR。它的语法表达式为:MIRR(values,finance_rate,reinvest_rate)。该函数共有3个参数:values为数组类型,表示用来计算返回的内部收益率的数字;finance_rate表示现金流中使用的资金支付的利率;reinvest_rate表示现金流在投资的收益率。</a:t>
            </a:r>
          </a:p>
        </p:txBody>
      </p:sp>
    </p:spTree>
    <p:extLst>
      <p:ext uri="{BB962C8B-B14F-4D97-AF65-F5344CB8AC3E}">
        <p14:creationId xmlns:p14="http://schemas.microsoft.com/office/powerpoint/2010/main" val="1433855611"/>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ym typeface="+mn-ea"/>
              </a:rPr>
              <a:t>第四节　报酬率计算函数</a:t>
            </a:r>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mj-lt"/>
                <a:ea typeface="黑体" panose="02010609060101010101" pitchFamily="49" charset="-122"/>
                <a:cs typeface="+mj-lt"/>
              </a:rPr>
              <a:t>三、返回不定期发生现金流的内部收益率函数XIRR</a:t>
            </a:r>
          </a:p>
          <a:p>
            <a:r>
              <a:rPr lang="zh-CN" altLang="en-US"/>
              <a:t>XIRR函数的功能是返回一组现金流的内部收益率,这些现金流不一定定期发生。</a:t>
            </a:r>
          </a:p>
          <a:p>
            <a:r>
              <a:rPr lang="zh-CN" altLang="en-US"/>
              <a:t>它的语法表达式为:XIRR(values,dates,guess)。该函数共有3个参数:values表示与dates中的支付时间相对应的一系列现金流;dates表示与现金流支付相对应的支付日期表;guess为对函数XIRR计算结果的估计值,如果省略该参数,则默认值为0.1。</a:t>
            </a:r>
          </a:p>
        </p:txBody>
      </p:sp>
    </p:spTree>
    <p:extLst>
      <p:ext uri="{BB962C8B-B14F-4D97-AF65-F5344CB8AC3E}">
        <p14:creationId xmlns:p14="http://schemas.microsoft.com/office/powerpoint/2010/main" val="890637759"/>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
          <p:cNvSpPr txBox="1"/>
          <p:nvPr/>
        </p:nvSpPr>
        <p:spPr bwMode="auto">
          <a:xfrm>
            <a:off x="0" y="154783"/>
            <a:ext cx="7778839"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lvl1pPr algn="l" rtl="0" eaLnBrk="0" fontAlgn="base" hangingPunct="0">
              <a:spcBef>
                <a:spcPct val="0"/>
              </a:spcBef>
              <a:spcAft>
                <a:spcPct val="0"/>
              </a:spcAft>
              <a:defRPr sz="2400" b="1" kern="1200">
                <a:solidFill>
                  <a:schemeClr val="tx2"/>
                </a:solidFill>
                <a:latin typeface="微软雅黑" panose="020B0503020204020204" pitchFamily="34" charset="-122"/>
                <a:ea typeface="微软雅黑" panose="020B0503020204020204" pitchFamily="34"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a:lstStyle>
          <a:p>
            <a:pPr algn="ctr"/>
            <a:r>
              <a:rPr lang="zh-CN" altLang="en-US" sz="2800" smtClean="0">
                <a:solidFill>
                  <a:srgbClr val="000000"/>
                </a:solidFill>
              </a:rPr>
              <a:t>目   录</a:t>
            </a:r>
            <a:endParaRPr lang="zh-CN" altLang="en-US" sz="2800" dirty="0">
              <a:solidFill>
                <a:srgbClr val="000000"/>
              </a:solidFill>
            </a:endParaRPr>
          </a:p>
        </p:txBody>
      </p:sp>
      <p:grpSp>
        <p:nvGrpSpPr>
          <p:cNvPr id="17" name="组合 16"/>
          <p:cNvGrpSpPr/>
          <p:nvPr/>
        </p:nvGrpSpPr>
        <p:grpSpPr>
          <a:xfrm>
            <a:off x="1870430" y="2032754"/>
            <a:ext cx="6390109" cy="3075029"/>
            <a:chOff x="3009756" y="1946691"/>
            <a:chExt cx="6390109" cy="3075029"/>
          </a:xfrm>
        </p:grpSpPr>
        <p:grpSp>
          <p:nvGrpSpPr>
            <p:cNvPr id="19" name="组合 18"/>
            <p:cNvGrpSpPr/>
            <p:nvPr/>
          </p:nvGrpSpPr>
          <p:grpSpPr>
            <a:xfrm>
              <a:off x="3009756" y="1946691"/>
              <a:ext cx="6390109" cy="2279494"/>
              <a:chOff x="2488640" y="2139114"/>
              <a:chExt cx="6390109" cy="2279494"/>
            </a:xfrm>
          </p:grpSpPr>
          <p:grpSp>
            <p:nvGrpSpPr>
              <p:cNvPr id="24" name="Group 4"/>
              <p:cNvGrpSpPr/>
              <p:nvPr/>
            </p:nvGrpSpPr>
            <p:grpSpPr bwMode="auto">
              <a:xfrm>
                <a:off x="2488640" y="2139114"/>
                <a:ext cx="6390109" cy="639332"/>
                <a:chOff x="0" y="0"/>
                <a:chExt cx="2982" cy="288"/>
              </a:xfrm>
            </p:grpSpPr>
            <p:sp>
              <p:nvSpPr>
                <p:cNvPr id="33"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sp>
              <p:nvSpPr>
                <p:cNvPr id="34"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等线" panose="02010600030101010101" pitchFamily="2" charset="-122"/>
                      <a:ea typeface="等线" panose="02010600030101010101" pitchFamily="2" charset="-122"/>
                    </a:rPr>
                    <a:t>第一节　固定资产折旧的计算</a:t>
                  </a:r>
                </a:p>
              </p:txBody>
            </p:sp>
            <p:sp>
              <p:nvSpPr>
                <p:cNvPr id="35"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grpSp>
          <p:grpSp>
            <p:nvGrpSpPr>
              <p:cNvPr id="25" name="Group 8"/>
              <p:cNvGrpSpPr/>
              <p:nvPr/>
            </p:nvGrpSpPr>
            <p:grpSpPr bwMode="auto">
              <a:xfrm>
                <a:off x="2488640" y="2975707"/>
                <a:ext cx="6390109" cy="639332"/>
                <a:chOff x="0" y="0"/>
                <a:chExt cx="2982" cy="288"/>
              </a:xfrm>
            </p:grpSpPr>
            <p:sp>
              <p:nvSpPr>
                <p:cNvPr id="30" name="AutoShape 9"/>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sp>
              <p:nvSpPr>
                <p:cNvPr id="31" name="Rectangle 10"/>
                <p:cNvSpPr>
                  <a:spLocks noChangeArrowheads="1"/>
                </p:cNvSpPr>
                <p:nvPr/>
              </p:nvSpPr>
              <p:spPr bwMode="auto">
                <a:xfrm>
                  <a:off x="299" y="60"/>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等线" panose="02010600030101010101" pitchFamily="2" charset="-122"/>
                      <a:ea typeface="等线" panose="02010600030101010101" pitchFamily="2" charset="-122"/>
                    </a:rPr>
                    <a:t>第二节　本金和利息计算函数</a:t>
                  </a:r>
                </a:p>
              </p:txBody>
            </p:sp>
            <p:sp>
              <p:nvSpPr>
                <p:cNvPr id="32"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grpSp>
          <p:grpSp>
            <p:nvGrpSpPr>
              <p:cNvPr id="26" name="Group 12"/>
              <p:cNvGrpSpPr/>
              <p:nvPr/>
            </p:nvGrpSpPr>
            <p:grpSpPr bwMode="auto">
              <a:xfrm>
                <a:off x="2488640" y="3779276"/>
                <a:ext cx="6390109" cy="639332"/>
                <a:chOff x="0" y="0"/>
                <a:chExt cx="2982" cy="288"/>
              </a:xfrm>
            </p:grpSpPr>
            <p:sp>
              <p:nvSpPr>
                <p:cNvPr id="27" name="AutoShape 13"/>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sp>
              <p:nvSpPr>
                <p:cNvPr id="28" name="Rectangle 14"/>
                <p:cNvSpPr>
                  <a:spLocks noChangeArrowheads="1"/>
                </p:cNvSpPr>
                <p:nvPr/>
              </p:nvSpPr>
              <p:spPr bwMode="auto">
                <a:xfrm>
                  <a:off x="299" y="55"/>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等线" panose="02010600030101010101" pitchFamily="2" charset="-122"/>
                      <a:ea typeface="等线" panose="02010600030101010101" pitchFamily="2" charset="-122"/>
                    </a:rPr>
                    <a:t>第三节　投资计算函数</a:t>
                  </a:r>
                </a:p>
              </p:txBody>
            </p:sp>
            <p:sp>
              <p:nvSpPr>
                <p:cNvPr id="29" name="Oval 15"/>
                <p:cNvSpPr>
                  <a:spLocks noChangeArrowheads="1"/>
                </p:cNvSpPr>
                <p:nvPr/>
              </p:nvSpPr>
              <p:spPr bwMode="auto">
                <a:xfrm>
                  <a:off x="0" y="66"/>
                  <a:ext cx="144" cy="144"/>
                </a:xfrm>
                <a:prstGeom prst="ellipse">
                  <a:avLst/>
                </a:prstGeom>
                <a:gradFill rotWithShape="1">
                  <a:gsLst>
                    <a:gs pos="0">
                      <a:schemeClr val="accent2"/>
                    </a:gs>
                    <a:gs pos="100000">
                      <a:srgbClr val="98630D"/>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grpSp>
        </p:grpSp>
        <p:grpSp>
          <p:nvGrpSpPr>
            <p:cNvPr id="20" name="Group 4"/>
            <p:cNvGrpSpPr/>
            <p:nvPr/>
          </p:nvGrpSpPr>
          <p:grpSpPr bwMode="auto">
            <a:xfrm>
              <a:off x="3009756" y="4382388"/>
              <a:ext cx="6390109" cy="639332"/>
              <a:chOff x="0" y="0"/>
              <a:chExt cx="2982" cy="288"/>
            </a:xfrm>
          </p:grpSpPr>
          <p:sp>
            <p:nvSpPr>
              <p:cNvPr id="21"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sp>
            <p:nvSpPr>
              <p:cNvPr id="22"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等线" panose="02010600030101010101" pitchFamily="2" charset="-122"/>
                    <a:ea typeface="等线" panose="02010600030101010101" pitchFamily="2" charset="-122"/>
                  </a:rPr>
                  <a:t>第四节　报酬率计算函数</a:t>
                </a:r>
              </a:p>
            </p:txBody>
          </p:sp>
          <p:sp>
            <p:nvSpPr>
              <p:cNvPr id="23"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grpSp>
      </p:grpSp>
    </p:spTree>
    <p:extLst>
      <p:ext uri="{BB962C8B-B14F-4D97-AF65-F5344CB8AC3E}">
        <p14:creationId xmlns:p14="http://schemas.microsoft.com/office/powerpoint/2010/main" val="3708189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第一节　固定资产折旧的计算</a:t>
            </a:r>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mj-lt"/>
                <a:ea typeface="黑体" panose="02010609060101010101" pitchFamily="49" charset="-122"/>
                <a:cs typeface="+mj-lt"/>
              </a:rPr>
              <a:t>一、直线折旧法与SLN函数</a:t>
            </a:r>
          </a:p>
          <a:p>
            <a:r>
              <a:rPr lang="zh-CN" altLang="en-US"/>
              <a:t>直线折旧法是按固定资产预计使用年限进行平均分摊计算年折旧率的一种较简单的方法,在目前实际工作中使用较为普遍。直线折旧法的计算公式如下:</a:t>
            </a:r>
          </a:p>
          <a:p>
            <a:r>
              <a:rPr lang="zh-CN" altLang="en-US"/>
              <a:t>年折旧额=(固定资产的原始价值-预计净残值)/预计使用年限</a:t>
            </a:r>
          </a:p>
          <a:p>
            <a:r>
              <a:rPr lang="zh-CN" altLang="en-US"/>
              <a:t>预计净残值=固定资产报废时的预计残余价值-预计报废清理费用</a:t>
            </a:r>
          </a:p>
          <a:p>
            <a:r>
              <a:rPr lang="zh-CN" altLang="en-US"/>
              <a:t>年折旧率=(固定资产的年折旧额/固定资产的原始价值)*100%</a:t>
            </a:r>
          </a:p>
          <a:p>
            <a:r>
              <a:rPr lang="zh-CN" altLang="en-US"/>
              <a:t>在Excel中,用户无需再按上面的公式进行数学运算,只需要调用对应的直线折旧函数SLN,正确设置函数参数,即可由函数自动计算出结果。</a:t>
            </a:r>
          </a:p>
          <a:p>
            <a:r>
              <a:rPr lang="zh-CN" altLang="en-US"/>
              <a:t>SLN函数的表达式为:SLN(cost,salvage,life)。它一共有3个参数:cost为资产原值,salvage为资产残值,life为使用年限。</a:t>
            </a:r>
          </a:p>
        </p:txBody>
      </p:sp>
    </p:spTree>
    <p:extLst>
      <p:ext uri="{BB962C8B-B14F-4D97-AF65-F5344CB8AC3E}">
        <p14:creationId xmlns:p14="http://schemas.microsoft.com/office/powerpoint/2010/main" val="1346410829"/>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第一节　固定资产折旧的计算</a:t>
            </a:r>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mj-lt"/>
                <a:ea typeface="黑体" panose="02010609060101010101" pitchFamily="49" charset="-122"/>
                <a:cs typeface="+mj-lt"/>
              </a:rPr>
              <a:t>二、固定余额递减折旧法与DB函数</a:t>
            </a:r>
          </a:p>
          <a:p>
            <a:r>
              <a:rPr lang="zh-CN" altLang="en-US"/>
              <a:t>固定余额递减折旧法是一种加速折旧法,即在预计使用年限内,将后期折旧的一部分移到前期,使前期折旧额大于后期折旧额。</a:t>
            </a:r>
          </a:p>
          <a:p>
            <a:r>
              <a:rPr lang="zh-CN" altLang="en-US"/>
              <a:t>固定余额递减法折旧的计算公式为:</a:t>
            </a:r>
          </a:p>
          <a:p>
            <a:r>
              <a:rPr lang="zh-CN" altLang="en-US"/>
              <a:t>年折旧额=(资产原值-前期折旧总值)×固定的年折旧率</a:t>
            </a:r>
          </a:p>
          <a:p>
            <a:r>
              <a:rPr lang="zh-CN" altLang="en-US"/>
              <a:t>其中,固定的年折旧率的计算公式为:</a:t>
            </a:r>
          </a:p>
          <a:p>
            <a:r>
              <a:rPr lang="zh-CN" altLang="en-US"/>
              <a:t>年折旧率=1-((残值/资产原值)^(1/折旧期限))</a:t>
            </a:r>
          </a:p>
          <a:p>
            <a:r>
              <a:rPr lang="zh-CN" altLang="en-US"/>
              <a:t>这个比率是固定不变的,然后乘以逐年递减的固定资产现有价值。</a:t>
            </a:r>
          </a:p>
        </p:txBody>
      </p:sp>
    </p:spTree>
    <p:extLst>
      <p:ext uri="{BB962C8B-B14F-4D97-AF65-F5344CB8AC3E}">
        <p14:creationId xmlns:p14="http://schemas.microsoft.com/office/powerpoint/2010/main" val="804993372"/>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第一节　固定资产折旧的计算</a:t>
            </a:r>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mj-lt"/>
                <a:ea typeface="黑体" panose="02010609060101010101" pitchFamily="49" charset="-122"/>
                <a:cs typeface="+mj-lt"/>
              </a:rPr>
              <a:t>三、双倍余额递减折旧法与DDB函数</a:t>
            </a:r>
          </a:p>
          <a:p>
            <a:r>
              <a:rPr lang="zh-CN" altLang="en-US"/>
              <a:t>双倍余额递减法也是一种加速折旧法,即为双倍直线折旧率的余额递减法。双倍余额递减法以加速的比率计算折旧。折旧在第一阶段是最高的,在后续阶段会减小。</a:t>
            </a:r>
          </a:p>
          <a:p>
            <a:r>
              <a:rPr lang="zh-CN" altLang="en-US"/>
              <a:t>年折旧额的计算公式为:</a:t>
            </a:r>
          </a:p>
          <a:p>
            <a:r>
              <a:rPr lang="zh-CN" altLang="en-US"/>
              <a:t>年折旧额=(固定资产原值-累计折旧额)×(余额递减速率/预计使用年限)</a:t>
            </a:r>
          </a:p>
          <a:p>
            <a:r>
              <a:rPr lang="zh-CN" altLang="en-US"/>
              <a:t>在Excel中,使用双倍余额递减法计算折旧的函数为DDB函数,它的语法表达式为:DDB(cost,salvage,life,period,factor)。该函数共有5个参数;cost为资产原值;salvage为资产残值;life为使用年限;period为需要计算折旧值的期间;factor为余额递减速率,如果该参数被省略,则默认值为2,此时会采用双倍余额递减法。</a:t>
            </a:r>
          </a:p>
          <a:p>
            <a:endParaRPr lang="zh-CN" altLang="en-US"/>
          </a:p>
        </p:txBody>
      </p:sp>
    </p:spTree>
    <p:extLst>
      <p:ext uri="{BB962C8B-B14F-4D97-AF65-F5344CB8AC3E}">
        <p14:creationId xmlns:p14="http://schemas.microsoft.com/office/powerpoint/2010/main" val="491943191"/>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第一节　固定资产折旧的计算</a:t>
            </a:r>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mj-lt"/>
                <a:ea typeface="黑体" panose="02010609060101010101" pitchFamily="49" charset="-122"/>
                <a:cs typeface="+mj-lt"/>
              </a:rPr>
              <a:t>四、可变余额递减折旧法与VDB函数</a:t>
            </a:r>
          </a:p>
          <a:p>
            <a:r>
              <a:rPr lang="zh-CN" altLang="en-US"/>
              <a:t>可变余额递减法是指以不同倍率的余额递减法计算一个时期内折旧额的方法。</a:t>
            </a:r>
          </a:p>
          <a:p>
            <a:r>
              <a:rPr lang="zh-CN" altLang="en-US"/>
              <a:t>在Excel中,使用可变余额递减折旧法计算折旧的函数为VDB,它的语法表达式为:VDB(cost,salvage,life,start_period,end_period ,factor,no_switch)。该函数共有7个参数;cost为资产原值;salvage为资产残值;life为使用年限;start_period为进行折旧计算的起始期间,必须与life的单位相同;end_period为进行折旧计算的截止期间,其单位也必须与life的单位相同;factor为余额递减速率,也可称为折旧因子,如果省略该参数,则默认值为2;no_switch为一逻辑值,指定当折旧值大于余额递减计算值时,是否转用直线折旧法,该值如果为TRUE,表示即使折旧值大于余额递减计算值,也不转用直线折旧法,如果为FALSE或省略,且折旧值大于余额递减计算值时,Excel将转用线性折旧法。</a:t>
            </a:r>
          </a:p>
        </p:txBody>
      </p:sp>
    </p:spTree>
    <p:extLst>
      <p:ext uri="{BB962C8B-B14F-4D97-AF65-F5344CB8AC3E}">
        <p14:creationId xmlns:p14="http://schemas.microsoft.com/office/powerpoint/2010/main" val="3858058644"/>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第一节　固定资产折旧的计算</a:t>
            </a:r>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mj-lt"/>
                <a:ea typeface="黑体" panose="02010609060101010101" pitchFamily="49" charset="-122"/>
                <a:cs typeface="+mj-lt"/>
              </a:rPr>
              <a:t>五、年限总和折旧法与SYD函数</a:t>
            </a:r>
          </a:p>
          <a:p>
            <a:r>
              <a:rPr lang="zh-CN" altLang="en-US"/>
              <a:t>年限总和折旧法也是一种加速折旧法,它以固定资产的原始价值减去预计净残值后的余额乘以一个逐年递减的分数,作为该年的折旧额。</a:t>
            </a:r>
          </a:p>
          <a:p>
            <a:r>
              <a:rPr lang="zh-CN" altLang="en-US"/>
              <a:t>计算公式为:</a:t>
            </a:r>
          </a:p>
          <a:p>
            <a:r>
              <a:rPr lang="zh-CN" altLang="en-US"/>
              <a:t>年折旧额=(固定资产原值-预计残值)*(尚可使用年数/年次数字的总和)</a:t>
            </a:r>
          </a:p>
          <a:p>
            <a:r>
              <a:rPr lang="zh-CN" altLang="en-US"/>
              <a:t>其中:</a:t>
            </a:r>
            <a:r>
              <a:rPr lang="en-US" altLang="zh-CN"/>
              <a:t>   </a:t>
            </a:r>
            <a:r>
              <a:rPr lang="zh-CN" altLang="en-US"/>
              <a:t>年次数字的总和=life+(life-1)+(life-2)+…+1</a:t>
            </a:r>
          </a:p>
          <a:p>
            <a:pPr marL="0" indent="0">
              <a:buNone/>
            </a:pPr>
            <a:r>
              <a:rPr lang="en-US" altLang="zh-CN"/>
              <a:t>                </a:t>
            </a:r>
            <a:r>
              <a:rPr lang="zh-CN" altLang="en-US"/>
              <a:t>	</a:t>
            </a:r>
            <a:r>
              <a:rPr lang="en-US" altLang="zh-CN"/>
              <a:t>             </a:t>
            </a:r>
            <a:r>
              <a:rPr lang="zh-CN" altLang="en-US"/>
              <a:t>=(life*(life+1))/2</a:t>
            </a:r>
          </a:p>
          <a:p>
            <a:pPr algn="just"/>
            <a:r>
              <a:rPr lang="zh-CN" altLang="en-US"/>
              <a:t>在Excel中,使用年限总和折旧法计算折旧的函数为SYD,它的语法表达式为:SYD(cose,salvage,life,per)。该函数前面3个参数的含义与前面介绍的折旧函数类似,参数per为期间,其单位与life相同。</a:t>
            </a:r>
          </a:p>
        </p:txBody>
      </p:sp>
    </p:spTree>
    <p:extLst>
      <p:ext uri="{BB962C8B-B14F-4D97-AF65-F5344CB8AC3E}">
        <p14:creationId xmlns:p14="http://schemas.microsoft.com/office/powerpoint/2010/main" val="1678543513"/>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第二节　本金和利息计算函数</a:t>
            </a:r>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mj-lt"/>
                <a:ea typeface="黑体" panose="02010609060101010101" pitchFamily="49" charset="-122"/>
                <a:cs typeface="+mj-lt"/>
              </a:rPr>
              <a:t>一、分期付款函数PMT</a:t>
            </a:r>
          </a:p>
          <a:p>
            <a:r>
              <a:rPr lang="zh-CN" altLang="en-US"/>
              <a:t>PMT函数的功能是基于固定利率及等额分期付款方式下,返回贷款的每期付款额。</a:t>
            </a:r>
          </a:p>
          <a:p>
            <a:r>
              <a:rPr lang="zh-CN" altLang="en-US"/>
              <a:t>它的语法表达式为:PMT(rate,nper,pv,fv,type)。该函数共有5个参数:rate为贷款利率;nper表示贷款周期;pv表示本金;fv表示在最后一次付款后希望得到的现金余额,如省略,则默认值为0;type为数字0或1,用于指定各期的付款时间是在期末还是在期初。</a:t>
            </a:r>
          </a:p>
        </p:txBody>
      </p:sp>
    </p:spTree>
    <p:extLst>
      <p:ext uri="{BB962C8B-B14F-4D97-AF65-F5344CB8AC3E}">
        <p14:creationId xmlns:p14="http://schemas.microsoft.com/office/powerpoint/2010/main" val="1557189141"/>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第二节　本金和利息计算函数</a:t>
            </a:r>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mj-lt"/>
                <a:ea typeface="黑体" panose="02010609060101010101" pitchFamily="49" charset="-122"/>
                <a:cs typeface="+mj-lt"/>
              </a:rPr>
              <a:t>二、计算付款中的本金和利息函数PPMT和IPMT</a:t>
            </a:r>
          </a:p>
          <a:p>
            <a:r>
              <a:rPr lang="zh-CN" altLang="en-US"/>
              <a:t>PPMT函数的功能是基于固定利率及等额分期付款方式下,返回投资在某一给定期间内的本金偿还额。</a:t>
            </a:r>
          </a:p>
          <a:p>
            <a:r>
              <a:rPr lang="zh-CN" altLang="en-US"/>
              <a:t>它的语法表达式为:PPMT(rate,per,nper,pv,fv,type)。该函数共有6个参数:rate为贷款利率;per为计算本金数额的期数;nper表示该项贷款的付款总期数;pv表示本金;fv表示在最后一次付款后希望得到的现金余额;type用于指定各期的付款时间是在期初还是期末。</a:t>
            </a:r>
          </a:p>
          <a:p>
            <a:r>
              <a:rPr lang="zh-CN" altLang="en-US"/>
              <a:t>IPMT函数的功能是基于固定利率及等额分期付款方式下,返回给定期参数内对投资的利息偿还额。它的语法表达式为:IPMT(rate,per,nper,pv,fv,type),其参数个数和含义等同于PPMT函数。</a:t>
            </a:r>
          </a:p>
        </p:txBody>
      </p:sp>
    </p:spTree>
    <p:extLst>
      <p:ext uri="{BB962C8B-B14F-4D97-AF65-F5344CB8AC3E}">
        <p14:creationId xmlns:p14="http://schemas.microsoft.com/office/powerpoint/2010/main" val="3002144779"/>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GungsuhChe"/>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TotalTime>
  <Words>2223</Words>
  <Application>Microsoft Office PowerPoint</Application>
  <PresentationFormat>宽屏</PresentationFormat>
  <Paragraphs>94</Paragraphs>
  <Slides>19</Slides>
  <Notes>0</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19</vt:i4>
      </vt:variant>
    </vt:vector>
  </HeadingPairs>
  <TitlesOfParts>
    <vt:vector size="29" baseType="lpstr">
      <vt:lpstr>GungsuhChe</vt:lpstr>
      <vt:lpstr>等线</vt:lpstr>
      <vt:lpstr>黑体</vt:lpstr>
      <vt:lpstr>宋体</vt:lpstr>
      <vt:lpstr>微软雅黑</vt:lpstr>
      <vt:lpstr>Arial</vt:lpstr>
      <vt:lpstr>Calibri</vt:lpstr>
      <vt:lpstr>Calibri Light</vt:lpstr>
      <vt:lpstr>Office 主题</vt:lpstr>
      <vt:lpstr>默认设计模板</vt:lpstr>
      <vt:lpstr>PowerPoint 演示文稿</vt:lpstr>
      <vt:lpstr>PowerPoint 演示文稿</vt:lpstr>
      <vt:lpstr>第一节　固定资产折旧的计算</vt:lpstr>
      <vt:lpstr>第一节　固定资产折旧的计算</vt:lpstr>
      <vt:lpstr>第一节　固定资产折旧的计算</vt:lpstr>
      <vt:lpstr>第一节　固定资产折旧的计算</vt:lpstr>
      <vt:lpstr>第一节　固定资产折旧的计算</vt:lpstr>
      <vt:lpstr>第二节　本金和利息计算函数</vt:lpstr>
      <vt:lpstr>第二节　本金和利息计算函数</vt:lpstr>
      <vt:lpstr>第二节　本金和利息计算函数</vt:lpstr>
      <vt:lpstr>第三节　投资计算函数</vt:lpstr>
      <vt:lpstr>第三节　投资计算函数</vt:lpstr>
      <vt:lpstr>第三节　投资计算函数</vt:lpstr>
      <vt:lpstr>第三节　投资计算函数</vt:lpstr>
      <vt:lpstr>第三节　投资计算函数</vt:lpstr>
      <vt:lpstr>第三节　投资计算函数</vt:lpstr>
      <vt:lpstr>第四节　报酬率计算函数</vt:lpstr>
      <vt:lpstr>第四节　报酬率计算函数</vt:lpstr>
      <vt:lpstr>第四节　报酬率计算函数</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s_cc@winning.com.cn</dc:creator>
  <cp:lastModifiedBy>s_cc@winning.com.cn</cp:lastModifiedBy>
  <cp:revision>1</cp:revision>
  <dcterms:created xsi:type="dcterms:W3CDTF">2021-08-29T00:25:57Z</dcterms:created>
  <dcterms:modified xsi:type="dcterms:W3CDTF">2021-08-29T00:30:05Z</dcterms:modified>
</cp:coreProperties>
</file>