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0" Type="http://schemas.openxmlformats.org/officeDocument/2006/relationships/tags" Target="tags/tag63.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lnSpc>
                <a:spcPct val="115000"/>
              </a:lnSpc>
              <a:spcBef>
                <a:spcPts val="500"/>
              </a:spcBef>
              <a:defRPr/>
            </a:lvl1pPr>
            <a:lvl2pPr eaLnBrk="1" fontAlgn="auto" latinLnBrk="0" hangingPunct="1">
              <a:lnSpc>
                <a:spcPct val="115000"/>
              </a:lnSpc>
              <a:spcBef>
                <a:spcPts val="500"/>
              </a:spcBef>
              <a:defRPr/>
            </a:lvl2pPr>
            <a:lvl3pPr eaLnBrk="1" fontAlgn="auto" latinLnBrk="0" hangingPunct="1">
              <a:lnSpc>
                <a:spcPct val="115000"/>
              </a:lnSpc>
              <a:spcBef>
                <a:spcPts val="500"/>
              </a:spcBef>
              <a:defRPr/>
            </a:lvl3pPr>
            <a:lvl4pPr eaLnBrk="1" fontAlgn="auto" latinLnBrk="0" hangingPunct="1">
              <a:lnSpc>
                <a:spcPct val="115000"/>
              </a:lnSpc>
              <a:spcBef>
                <a:spcPts val="500"/>
              </a:spcBef>
              <a:defRPr/>
            </a:lvl4pPr>
            <a:lvl5pPr eaLnBrk="1" fontAlgn="auto" latinLnBrk="0" hangingPunct="1">
              <a:lnSpc>
                <a:spcPct val="115000"/>
              </a:lnSpc>
              <a:spcBef>
                <a:spcPts val="500"/>
              </a:spcBef>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lstStyle>
            <a:lvl1pPr>
              <a:defRPr b="1">
                <a:latin typeface="等线" panose="02010600030101010101" charset="-122"/>
                <a:ea typeface="等线" panose="02010600030101010101" charset="-122"/>
              </a:defRPr>
            </a:lvl1pPr>
          </a:lstStyle>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lstStyle>
            <a:lvl1pPr eaLnBrk="1" fontAlgn="auto" latinLnBrk="0" hangingPunct="1">
              <a:defRPr/>
            </a:lvl1pPr>
            <a:lvl2pPr eaLnBrk="1" fontAlgn="auto" latinLnBrk="0" hangingPunct="1">
              <a:defRPr/>
            </a:lvl2pPr>
            <a:lvl3pPr eaLnBrk="1" fontAlgn="auto" latinLnBrk="0" hangingPunct="1">
              <a:defRPr/>
            </a:lvl3pPr>
            <a:lvl4pPr eaLnBrk="1" fontAlgn="auto" latinLnBrk="0" hangingPunct="1">
              <a:defRPr/>
            </a:lvl4pPr>
            <a:lvl5pPr eaLnBrk="1" fontAlgn="auto" latinLnBrk="0" hangingPunct="1">
              <a:lnSpc>
                <a:spcPct val="120000"/>
              </a:lnSpc>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任意多边形: 形状 25"/>
          <p:cNvSpPr/>
          <p:nvPr userDrawn="1"/>
        </p:nvSpPr>
        <p:spPr>
          <a:xfrm rot="6380971" flipH="1">
            <a:off x="11277674" y="5923082"/>
            <a:ext cx="1436223" cy="702677"/>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B9A67"/>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任意多边形: 形状 14"/>
          <p:cNvSpPr/>
          <p:nvPr userDrawn="1"/>
        </p:nvSpPr>
        <p:spPr>
          <a:xfrm rot="5400000" flipH="1">
            <a:off x="224725" y="-224726"/>
            <a:ext cx="712922" cy="1162373"/>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 name="图片 5" descr="WPS图片编辑"/>
          <p:cNvPicPr>
            <a:picLocks noChangeAspect="1"/>
          </p:cNvPicPr>
          <p:nvPr userDrawn="1"/>
        </p:nvPicPr>
        <p:blipFill>
          <a:blip r:embed="rId3"/>
          <a:stretch>
            <a:fillRect/>
          </a:stretch>
        </p:blipFill>
        <p:spPr>
          <a:xfrm>
            <a:off x="11347450" y="66040"/>
            <a:ext cx="778510" cy="829945"/>
          </a:xfrm>
          <a:prstGeom prst="rect">
            <a:avLst/>
          </a:prstGeom>
        </p:spPr>
      </p:pic>
      <p:sp>
        <p:nvSpPr>
          <p:cNvPr id="7" name="标题占位符 1"/>
          <p:cNvSpPr>
            <a:spLocks noGrp="1"/>
          </p:cNvSpPr>
          <p:nvPr>
            <p:ph type="title"/>
          </p:nvPr>
        </p:nvSpPr>
        <p:spPr>
          <a:xfrm>
            <a:off x="838200" y="367030"/>
            <a:ext cx="10515600" cy="559435"/>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8" name="文本占位符 7"/>
          <p:cNvSpPr>
            <a:spLocks noGrp="1"/>
          </p:cNvSpPr>
          <p:nvPr>
            <p:ph type="body" idx="1"/>
          </p:nvPr>
        </p:nvSpPr>
        <p:spPr>
          <a:xfrm>
            <a:off x="838200" y="1323340"/>
            <a:ext cx="10515600" cy="4961255"/>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9" name="灯片编号占位符 8"/>
          <p:cNvSpPr>
            <a:spLocks noGrp="1"/>
          </p:cNvSpPr>
          <p:nvPr>
            <p:ph type="sldNum" sz="quarter" idx="4"/>
          </p:nvPr>
        </p:nvSpPr>
        <p:spPr>
          <a:xfrm>
            <a:off x="157480" y="6377305"/>
            <a:ext cx="847090" cy="365125"/>
          </a:xfrm>
          <a:prstGeom prst="rect">
            <a:avLst/>
          </a:prstGeom>
        </p:spPr>
        <p:txBody>
          <a:bodyPr vert="horz" lIns="91440" tIns="45720" rIns="91440" bIns="45720" rtlCol="0" anchor="ctr"/>
          <a:lstStyle>
            <a:lvl1pPr algn="l">
              <a:defRPr sz="1600" b="1">
                <a:solidFill>
                  <a:schemeClr val="tx1"/>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2000" kern="1200">
          <a:solidFill>
            <a:schemeClr val="tx1"/>
          </a:solidFill>
          <a:latin typeface="华文中宋" panose="02010600040101010101" charset="-122"/>
          <a:ea typeface="华文中宋" panose="02010600040101010101" charset="-122"/>
          <a:cs typeface="+mj-cs"/>
        </a:defRPr>
      </a:lvl1pPr>
    </p:titleStyle>
    <p:bodyStyle>
      <a:lvl1pPr marL="228600" indent="-228600" algn="l" defTabSz="914400" rtl="0" eaLnBrk="1" fontAlgn="auto" latinLnBrk="0" hangingPunct="1">
        <a:lnSpc>
          <a:spcPct val="120000"/>
        </a:lnSpc>
        <a:spcBef>
          <a:spcPts val="10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11430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6002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4pPr>
      <a:lvl5pPr marL="2057400" indent="-228600" algn="l" defTabSz="914400" rtl="0" eaLnBrk="1" fontAlgn="auto" latinLnBrk="0" hangingPunct="1">
        <a:lnSpc>
          <a:spcPct val="120000"/>
        </a:lnSpc>
        <a:spcBef>
          <a:spcPts val="500"/>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5"/>
          <p:cNvPicPr>
            <a:picLocks noChangeAspect="1"/>
          </p:cNvPicPr>
          <p:nvPr/>
        </p:nvPicPr>
        <p:blipFill>
          <a:blip r:embed="rId1"/>
          <a:stretch>
            <a:fillRect/>
          </a:stretch>
        </p:blipFill>
        <p:spPr>
          <a:xfrm>
            <a:off x="0" y="0"/>
            <a:ext cx="12213590" cy="6858000"/>
          </a:xfrm>
          <a:prstGeom prst="rect">
            <a:avLst/>
          </a:prstGeom>
        </p:spPr>
      </p:pic>
      <p:sp>
        <p:nvSpPr>
          <p:cNvPr id="56" name="矩形 55"/>
          <p:cNvSpPr/>
          <p:nvPr/>
        </p:nvSpPr>
        <p:spPr>
          <a:xfrm>
            <a:off x="1870075" y="3014345"/>
            <a:ext cx="7720330"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第十章　保险精算</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寿险精算原理</a:t>
            </a:r>
            <a:endParaRPr lang="zh-CN" altLang="en-US"/>
          </a:p>
        </p:txBody>
      </p:sp>
      <p:sp>
        <p:nvSpPr>
          <p:cNvPr id="3" name="文本占位符 2"/>
          <p:cNvSpPr>
            <a:spLocks noGrp="1"/>
          </p:cNvSpPr>
          <p:nvPr>
            <p:ph type="body" idx="1"/>
          </p:nvPr>
        </p:nvSpPr>
        <p:spPr/>
        <p:txBody>
          <a:bodyPr>
            <a:normAutofit lnSpcReduction="10000"/>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(三)毛保费的计算原理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计算毛保费的基本原理仍然是精算等价原理,具体计算公式为:</a:t>
            </a:r>
            <a:endParaRPr lang="zh-CN" altLang="en-US"/>
          </a:p>
          <a:p>
            <a:r>
              <a:rPr lang="zh-CN" altLang="en-US"/>
              <a:t>毛保费的精算现值=纯保费的精算现值+附加费用的精算现值</a:t>
            </a:r>
            <a:endParaRPr lang="zh-CN" altLang="en-US"/>
          </a:p>
          <a:p>
            <a:endParaRPr lang="zh-CN" altLang="en-US"/>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(四)实际保费的计算原理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本章讨论的纯保费有时又称公允保费或公平保费。公平保费有一定的经济学意义。Arrow􀆼Lind在1970年证明了,即使保险公司的股东是风险厌恶的,但随着股东人数的增加,由风险厌恶的股东汇集起来的整体(即保险公司),将变成一个风险中性的“保险供给者”。在不考虑保险公司的管理成本等交易费用时,其提供的保险产品的费率将等于公平保险费率,也即该保险产品的纯保费。</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第二节　寿险精算原理</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四、寿险精算初步——保费责任准备金</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(一)纯保费责任准备金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纯保费责任准备金与前面讨论的纯年缴保费相联系,有几种等价的计算方法,这里仅介绍最常用的未来法公式。</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(二)修正责任准备金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纯保费责任准备金是以年缴均衡纯保费为依据计算的。由于保险公司的实际支出除了保险金支出外,还有大量的附加费用支出,特别是在保单签订初年的费用(如宣传广告费、代理人佣金、体检费用等)通常远远超出其他年份的附加费用支出。如果保险公司在实际业务中提存责任准备金以纯保费责任准备金为基础,则毛保费扣除提存的责任准备金和附加费用支出后,剩余的保费收入将不足以应付保险金支出。</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第三节　非寿险精算原理</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一、非寿险费率厘定</a:t>
            </a:r>
            <a:endParaRPr lang="zh-CN" altLang="zh-CN" sz="2600" b="1" dirty="0">
              <a:latin typeface="黑体" panose="02010609060101010101" charset="-122"/>
              <a:ea typeface="黑体" panose="02010609060101010101" charset="-122"/>
            </a:endParaRPr>
          </a:p>
          <a:p>
            <a:r>
              <a:rPr lang="zh-CN" altLang="en-US"/>
              <a:t>和寿险保费一样,非寿险的保费也由两部分组成,即纯保费和附加保费。纯保费P实际上就是赔款总额S的数学期望值,即P=E(S)=E(N)E(X)。其中E(N)是赔款频率N的期望值,E(X)是赔款金额X的期望值,有时又称为索赔强度。因此,非寿险精算的关键是对赔款频率和赔款额度这两种随机变量的分析和估计。和生存模型中生存函数的估计主要采用非参数估计方法不同,在非寿险精算中通常会首先设法寻找这两种随机因素分布的解析表达式,并通过统计推断对其中的参数进行评估。</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第三节　非寿险精算原理</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二、非寿险准备金</a:t>
            </a:r>
            <a:endParaRPr lang="zh-CN" altLang="zh-CN" sz="2600" b="1" dirty="0">
              <a:latin typeface="黑体" panose="02010609060101010101" charset="-122"/>
              <a:ea typeface="黑体" panose="02010609060101010101" charset="-122"/>
            </a:endParaRPr>
          </a:p>
          <a:p>
            <a:r>
              <a:rPr lang="zh-CN" altLang="en-US"/>
              <a:t>和寿险一样,非寿险准备金的计提也是精算师的一项重要任务。由于非寿险业务一般有承保时间较短、理赔时间较长等特点,其准备金的构成主要分为未到期责任准备金、未决赔款准备金和总准备金等。</a:t>
            </a:r>
            <a:endParaRPr lang="zh-CN" altLang="en-US"/>
          </a:p>
          <a:p>
            <a:r>
              <a:rPr lang="zh-CN" altLang="en-US"/>
              <a:t>未到期责任准备金也称保险费准备金,是指某年内承保的业务在会计年度末结算时,保险期限未满,在下一年度仍有效的保险合同按尚未到期时间提取的准备金。未决赔款准备金则是指在会计年度结算时,已发生损失但尚未处理或结案的理赔案件。这是因为非寿险保险理赔往往要经历很长时间,一般在当年尚不能结清。</a:t>
            </a:r>
            <a:endParaRPr lang="zh-CN" altLang="en-US"/>
          </a:p>
          <a:p>
            <a:r>
              <a:rPr lang="zh-CN" altLang="en-US"/>
              <a:t>保险总准备金则是指保险公司为今后较长时间内可能发生的巨额、巨灾赔款提存的准备金。一般按监管部门的规定在税前利润中提取。</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形状 25"/>
          <p:cNvSpPr/>
          <p:nvPr/>
        </p:nvSpPr>
        <p:spPr>
          <a:xfrm rot="6380971" flipH="1">
            <a:off x="10335359" y="4942565"/>
            <a:ext cx="2887364" cy="1460806"/>
          </a:xfrm>
          <a:custGeom>
            <a:avLst/>
            <a:gdLst>
              <a:gd name="connsiteX0" fmla="*/ 5548792 w 5548792"/>
              <a:gd name="connsiteY0" fmla="*/ 1386192 h 2807305"/>
              <a:gd name="connsiteX1" fmla="*/ 823548 w 5548792"/>
              <a:gd name="connsiteY1" fmla="*/ 0 h 2807305"/>
              <a:gd name="connsiteX2" fmla="*/ 0 w 5548792"/>
              <a:gd name="connsiteY2" fmla="*/ 2807305 h 2807305"/>
              <a:gd name="connsiteX3" fmla="*/ 124089 w 5548792"/>
              <a:gd name="connsiteY3" fmla="*/ 2769579 h 2807305"/>
              <a:gd name="connsiteX4" fmla="*/ 249526 w 5548792"/>
              <a:gd name="connsiteY4" fmla="*/ 2720479 h 2807305"/>
              <a:gd name="connsiteX5" fmla="*/ 1579970 w 5548792"/>
              <a:gd name="connsiteY5" fmla="*/ 1513015 h 2807305"/>
              <a:gd name="connsiteX6" fmla="*/ 4177784 w 5548792"/>
              <a:gd name="connsiteY6" fmla="*/ 1886578 h 2807305"/>
              <a:gd name="connsiteX7" fmla="*/ 5462574 w 5548792"/>
              <a:gd name="connsiteY7" fmla="*/ 1454875 h 28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8792" h="2807305">
                <a:moveTo>
                  <a:pt x="5548792" y="1386192"/>
                </a:moveTo>
                <a:lnTo>
                  <a:pt x="823548" y="0"/>
                </a:lnTo>
                <a:lnTo>
                  <a:pt x="0" y="2807305"/>
                </a:lnTo>
                <a:lnTo>
                  <a:pt x="124089" y="2769579"/>
                </a:lnTo>
                <a:cubicBezTo>
                  <a:pt x="167084" y="2754695"/>
                  <a:pt x="208964" y="2738321"/>
                  <a:pt x="249526" y="2720479"/>
                </a:cubicBezTo>
                <a:cubicBezTo>
                  <a:pt x="777807" y="2468596"/>
                  <a:pt x="1055747" y="1685347"/>
                  <a:pt x="1579970" y="1513015"/>
                </a:cubicBezTo>
                <a:cubicBezTo>
                  <a:pt x="2428645" y="1197978"/>
                  <a:pt x="3341204" y="1962963"/>
                  <a:pt x="4177784" y="1886578"/>
                </a:cubicBezTo>
                <a:cubicBezTo>
                  <a:pt x="4699865" y="1853731"/>
                  <a:pt x="5126530" y="1696779"/>
                  <a:pt x="5462574" y="1454875"/>
                </a:cubicBezTo>
                <a:close/>
              </a:path>
            </a:pathLst>
          </a:custGeom>
          <a:solidFill>
            <a:srgbClr val="FCA576"/>
          </a:solidFill>
          <a:ln w="8109"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75" name="任意多边形: 形状 14"/>
          <p:cNvSpPr/>
          <p:nvPr/>
        </p:nvSpPr>
        <p:spPr>
          <a:xfrm rot="5400000" flipH="1">
            <a:off x="44841" y="-44841"/>
            <a:ext cx="2119947" cy="2209629"/>
          </a:xfrm>
          <a:custGeom>
            <a:avLst/>
            <a:gdLst>
              <a:gd name="connsiteX0" fmla="*/ 4579383 w 4579383"/>
              <a:gd name="connsiteY0" fmla="*/ 4773110 h 4773110"/>
              <a:gd name="connsiteX1" fmla="*/ 4579383 w 4579383"/>
              <a:gd name="connsiteY1" fmla="*/ 0 h 4773110"/>
              <a:gd name="connsiteX2" fmla="*/ 4526952 w 4579383"/>
              <a:gd name="connsiteY2" fmla="*/ 55671 h 4773110"/>
              <a:gd name="connsiteX3" fmla="*/ 4312537 w 4579383"/>
              <a:gd name="connsiteY3" fmla="*/ 340722 h 4773110"/>
              <a:gd name="connsiteX4" fmla="*/ 3744474 w 4579383"/>
              <a:gd name="connsiteY4" fmla="*/ 2621342 h 4773110"/>
              <a:gd name="connsiteX5" fmla="*/ 661045 w 4579383"/>
              <a:gd name="connsiteY5" fmla="*/ 4116520 h 4773110"/>
              <a:gd name="connsiteX6" fmla="*/ 182481 w 4579383"/>
              <a:gd name="connsiteY6" fmla="*/ 4553975 h 4773110"/>
              <a:gd name="connsiteX7" fmla="*/ 0 w 4579383"/>
              <a:gd name="connsiteY7" fmla="*/ 4773110 h 477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9383" h="4773110">
                <a:moveTo>
                  <a:pt x="4579383" y="4773110"/>
                </a:moveTo>
                <a:lnTo>
                  <a:pt x="4579383" y="0"/>
                </a:lnTo>
                <a:lnTo>
                  <a:pt x="4526952" y="55671"/>
                </a:lnTo>
                <a:cubicBezTo>
                  <a:pt x="4446623" y="147271"/>
                  <a:pt x="4374598" y="242740"/>
                  <a:pt x="4312537" y="340722"/>
                </a:cubicBezTo>
                <a:cubicBezTo>
                  <a:pt x="3922463" y="999845"/>
                  <a:pt x="4187702" y="2051372"/>
                  <a:pt x="3744474" y="2621342"/>
                </a:cubicBezTo>
                <a:cubicBezTo>
                  <a:pt x="3053057" y="3583186"/>
                  <a:pt x="1511819" y="3422032"/>
                  <a:pt x="661045" y="4116520"/>
                </a:cubicBezTo>
                <a:cubicBezTo>
                  <a:pt x="480488" y="4255637"/>
                  <a:pt x="321380" y="4401936"/>
                  <a:pt x="182481" y="4553975"/>
                </a:cubicBezTo>
                <a:lnTo>
                  <a:pt x="0" y="4773110"/>
                </a:lnTo>
                <a:close/>
              </a:path>
            </a:pathLst>
          </a:custGeom>
          <a:solidFill>
            <a:srgbClr val="FB9A67"/>
          </a:solidFill>
          <a:ln w="6355"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思源黑体" panose="020B0500000000000000" pitchFamily="34" charset="-122"/>
            </a:endParaRPr>
          </a:p>
        </p:txBody>
      </p:sp>
      <p:sp>
        <p:nvSpPr>
          <p:cNvPr id="56" name="矩形 55"/>
          <p:cNvSpPr/>
          <p:nvPr/>
        </p:nvSpPr>
        <p:spPr>
          <a:xfrm>
            <a:off x="2726783" y="285193"/>
            <a:ext cx="2140201" cy="829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rPr>
              <a:t>目 录</a:t>
            </a:r>
            <a:endParaRPr kumimoji="0" lang="zh-CN" altLang="en-US" sz="4800" b="1" i="0" u="none" strike="noStrike" kern="0" cap="none" spc="0" normalizeH="0" baseline="0" noProof="0" dirty="0">
              <a:ln>
                <a:noFill/>
              </a:ln>
              <a:solidFill>
                <a:schemeClr val="tx1"/>
              </a:solidFill>
              <a:effectLst/>
              <a:uLnTx/>
              <a:uFillTx/>
              <a:latin typeface="华文中宋" panose="02010600040101010101" charset="-122"/>
              <a:ea typeface="华文中宋" panose="02010600040101010101" charset="-122"/>
              <a:cs typeface="华文中宋" panose="02010600040101010101" charset="-122"/>
            </a:endParaRPr>
          </a:p>
        </p:txBody>
      </p:sp>
      <p:sp>
        <p:nvSpPr>
          <p:cNvPr id="57" name="Rectangle 4"/>
          <p:cNvSpPr txBox="1">
            <a:spLocks noChangeArrowheads="1"/>
          </p:cNvSpPr>
          <p:nvPr/>
        </p:nvSpPr>
        <p:spPr bwMode="auto">
          <a:xfrm>
            <a:off x="4127951" y="524447"/>
            <a:ext cx="2774766" cy="38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rPr>
              <a:t>CONTENTS</a:t>
            </a:r>
            <a:endParaRPr kumimoji="0" lang="zh-CN" altLang="en-US" sz="3200" b="0" i="0" u="none" strike="noStrike" kern="0" cap="none" spc="0" normalizeH="0" baseline="0" noProof="0" dirty="0">
              <a:ln>
                <a:noFill/>
              </a:ln>
              <a:solidFill>
                <a:schemeClr val="tx1">
                  <a:lumMod val="75000"/>
                  <a:lumOff val="25000"/>
                </a:schemeClr>
              </a:solidFill>
              <a:effectLst/>
              <a:uLnTx/>
              <a:uFillTx/>
              <a:ea typeface="思源黑体" panose="020B0500000000000000" pitchFamily="34" charset="-122"/>
              <a:cs typeface="+mn-ea"/>
            </a:endParaRPr>
          </a:p>
        </p:txBody>
      </p:sp>
      <p:grpSp>
        <p:nvGrpSpPr>
          <p:cNvPr id="3" name="组合 2"/>
          <p:cNvGrpSpPr/>
          <p:nvPr/>
        </p:nvGrpSpPr>
        <p:grpSpPr>
          <a:xfrm>
            <a:off x="2788920" y="3046095"/>
            <a:ext cx="5506720" cy="2005965"/>
            <a:chOff x="4356" y="3561"/>
            <a:chExt cx="8672" cy="3159"/>
          </a:xfrm>
        </p:grpSpPr>
        <p:grpSp>
          <p:nvGrpSpPr>
            <p:cNvPr id="14" name="组合 13"/>
            <p:cNvGrpSpPr/>
            <p:nvPr/>
          </p:nvGrpSpPr>
          <p:grpSpPr>
            <a:xfrm rot="0">
              <a:off x="4356" y="3561"/>
              <a:ext cx="8672" cy="872"/>
              <a:chOff x="5752270" y="1768278"/>
              <a:chExt cx="5341258" cy="783771"/>
            </a:xfrm>
          </p:grpSpPr>
          <p:sp>
            <p:nvSpPr>
              <p:cNvPr id="29" name="矩形 28"/>
              <p:cNvSpPr/>
              <p:nvPr/>
            </p:nvSpPr>
            <p:spPr>
              <a:xfrm>
                <a:off x="6429782" y="1768278"/>
                <a:ext cx="4663746"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30" name="文本框 4"/>
              <p:cNvSpPr txBox="1"/>
              <p:nvPr/>
            </p:nvSpPr>
            <p:spPr>
              <a:xfrm>
                <a:off x="6668143" y="1929167"/>
                <a:ext cx="3845188"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第一节　精算和精算师职业</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32" name="矩形 31"/>
              <p:cNvSpPr/>
              <p:nvPr/>
            </p:nvSpPr>
            <p:spPr>
              <a:xfrm>
                <a:off x="5752270" y="1768278"/>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5" name="组合 14"/>
            <p:cNvGrpSpPr/>
            <p:nvPr/>
          </p:nvGrpSpPr>
          <p:grpSpPr>
            <a:xfrm rot="0">
              <a:off x="4356" y="5832"/>
              <a:ext cx="8672" cy="888"/>
              <a:chOff x="5752270" y="4017992"/>
              <a:chExt cx="5341258" cy="799060"/>
            </a:xfrm>
          </p:grpSpPr>
          <p:sp>
            <p:nvSpPr>
              <p:cNvPr id="24" name="矩形 23"/>
              <p:cNvSpPr/>
              <p:nvPr/>
            </p:nvSpPr>
            <p:spPr>
              <a:xfrm>
                <a:off x="6476592" y="4017992"/>
                <a:ext cx="4616936" cy="783767"/>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5" name="文本框 19"/>
              <p:cNvSpPr txBox="1"/>
              <p:nvPr/>
            </p:nvSpPr>
            <p:spPr>
              <a:xfrm>
                <a:off x="6617638" y="4179065"/>
                <a:ext cx="3978843" cy="521909"/>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tx1">
                        <a:lumMod val="85000"/>
                        <a:lumOff val="15000"/>
                      </a:schemeClr>
                    </a:solidFill>
                    <a:latin typeface="等线" panose="02010600030101010101" charset="-122"/>
                    <a:ea typeface="等线" panose="02010600030101010101" charset="-122"/>
                    <a:cs typeface="+mn-ea"/>
                  </a:rPr>
                  <a:t>第三节　非寿险精算原理</a:t>
                </a:r>
                <a:endParaRPr lang="zh-CN" altLang="en-US" b="1" dirty="0">
                  <a:solidFill>
                    <a:schemeClr val="tx1">
                      <a:lumMod val="85000"/>
                      <a:lumOff val="15000"/>
                    </a:schemeClr>
                  </a:solidFill>
                  <a:latin typeface="等线" panose="02010600030101010101" charset="-122"/>
                  <a:ea typeface="等线" panose="02010600030101010101" charset="-122"/>
                  <a:cs typeface="+mn-ea"/>
                </a:endParaRPr>
              </a:p>
            </p:txBody>
          </p:sp>
          <p:sp>
            <p:nvSpPr>
              <p:cNvPr id="27" name="矩形 26"/>
              <p:cNvSpPr/>
              <p:nvPr/>
            </p:nvSpPr>
            <p:spPr>
              <a:xfrm>
                <a:off x="5752270" y="4033285"/>
                <a:ext cx="724938" cy="783767"/>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nvGrpSpPr>
            <p:cNvPr id="16" name="组合 15"/>
            <p:cNvGrpSpPr/>
            <p:nvPr/>
          </p:nvGrpSpPr>
          <p:grpSpPr>
            <a:xfrm rot="0">
              <a:off x="4356" y="4720"/>
              <a:ext cx="8672" cy="872"/>
              <a:chOff x="5752270" y="2893135"/>
              <a:chExt cx="5341258" cy="783771"/>
            </a:xfrm>
          </p:grpSpPr>
          <p:sp>
            <p:nvSpPr>
              <p:cNvPr id="19" name="矩形 18"/>
              <p:cNvSpPr/>
              <p:nvPr/>
            </p:nvSpPr>
            <p:spPr>
              <a:xfrm>
                <a:off x="6477824" y="2893135"/>
                <a:ext cx="4615704" cy="783771"/>
              </a:xfrm>
              <a:prstGeom prst="rect">
                <a:avLst/>
              </a:prstGeom>
              <a:solidFill>
                <a:srgbClr val="FDE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sp>
            <p:nvSpPr>
              <p:cNvPr id="20" name="文本框 18"/>
              <p:cNvSpPr txBox="1"/>
              <p:nvPr/>
            </p:nvSpPr>
            <p:spPr>
              <a:xfrm>
                <a:off x="6623797" y="3054024"/>
                <a:ext cx="3920947" cy="521316"/>
              </a:xfrm>
              <a:prstGeom prst="rect">
                <a:avLst/>
              </a:prstGeom>
              <a:noFill/>
              <a:ln w="19050">
                <a:noFill/>
                <a:prstDash val="solid"/>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b="1" dirty="0">
                    <a:solidFill>
                      <a:schemeClr val="tx1">
                        <a:lumMod val="85000"/>
                        <a:lumOff val="15000"/>
                      </a:schemeClr>
                    </a:solidFill>
                    <a:latin typeface="等线" panose="02010600030101010101" charset="-122"/>
                    <a:ea typeface="等线" panose="02010600030101010101" charset="-122"/>
                    <a:cs typeface="等线" panose="02010600030101010101" charset="-122"/>
                  </a:rPr>
                  <a:t>第二节　寿险精算原理</a:t>
                </a:r>
                <a:endParaRPr b="1" dirty="0">
                  <a:solidFill>
                    <a:schemeClr val="tx1">
                      <a:lumMod val="85000"/>
                      <a:lumOff val="15000"/>
                    </a:schemeClr>
                  </a:solidFill>
                  <a:latin typeface="等线" panose="02010600030101010101" charset="-122"/>
                  <a:ea typeface="等线" panose="02010600030101010101" charset="-122"/>
                  <a:cs typeface="等线" panose="02010600030101010101" charset="-122"/>
                </a:endParaRPr>
              </a:p>
            </p:txBody>
          </p:sp>
          <p:sp>
            <p:nvSpPr>
              <p:cNvPr id="22" name="矩形 21"/>
              <p:cNvSpPr/>
              <p:nvPr/>
            </p:nvSpPr>
            <p:spPr>
              <a:xfrm>
                <a:off x="5752270" y="2893135"/>
                <a:ext cx="724938" cy="783771"/>
              </a:xfrm>
              <a:prstGeom prst="rect">
                <a:avLst/>
              </a:prstGeom>
              <a:solidFill>
                <a:srgbClr val="FB9A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85000"/>
                      <a:lumOff val="15000"/>
                    </a:schemeClr>
                  </a:solidFill>
                  <a:latin typeface="等线" panose="02010600030101010101" charset="-122"/>
                  <a:ea typeface="等线" panose="02010600030101010101" charset="-122"/>
                  <a:cs typeface="+mn-ea"/>
                </a:endParaRPr>
              </a:p>
            </p:txBody>
          </p:sp>
        </p:grpSp>
      </p:grpSp>
    </p:spTree>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56" grpId="0"/>
      <p:bldP spid="5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精算和精算师职业</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一、精算师的工作原理和精算控制循环</a:t>
            </a:r>
            <a:endParaRPr lang="zh-CN" altLang="zh-CN" sz="2600" b="1" dirty="0">
              <a:latin typeface="黑体" panose="02010609060101010101" charset="-122"/>
              <a:ea typeface="黑体" panose="02010609060101010101" charset="-122"/>
            </a:endParaRPr>
          </a:p>
          <a:p>
            <a:r>
              <a:rPr lang="zh-CN" altLang="en-US"/>
              <a:t>精算师的职责范围虽然广泛,但其基本的工作原理都可以统一在图10-1的精算控制循环中。</a:t>
            </a:r>
            <a:endParaRPr lang="zh-CN" altLang="en-US"/>
          </a:p>
        </p:txBody>
      </p:sp>
      <p:sp>
        <p:nvSpPr>
          <p:cNvPr id="101" name="文本框 100"/>
          <p:cNvSpPr txBox="1"/>
          <p:nvPr/>
        </p:nvSpPr>
        <p:spPr>
          <a:xfrm>
            <a:off x="1261110" y="5608955"/>
            <a:ext cx="3423920" cy="368300"/>
          </a:xfrm>
          <a:prstGeom prst="rect">
            <a:avLst/>
          </a:prstGeom>
          <a:noFill/>
          <a:ln w="9525">
            <a:noFill/>
          </a:ln>
        </p:spPr>
        <p:txBody>
          <a:bodyPr wrap="square">
            <a:spAutoFit/>
          </a:bodyPr>
          <a:p>
            <a:pPr indent="0" algn="ctr"/>
            <a:r>
              <a:rPr lang="zh-CN" b="0">
                <a:solidFill>
                  <a:srgbClr val="000000"/>
                </a:solidFill>
                <a:cs typeface="方正书宋_GBK" charset="0"/>
              </a:rPr>
              <a:t>图10-1　精算控制循环框架</a:t>
            </a:r>
            <a:endParaRPr lang="zh-CN" altLang="en-US" b="0">
              <a:solidFill>
                <a:srgbClr val="000000"/>
              </a:solidFill>
              <a:cs typeface="方正书宋_GBK" charset="0"/>
            </a:endParaRPr>
          </a:p>
        </p:txBody>
      </p:sp>
      <p:pic>
        <p:nvPicPr>
          <p:cNvPr id="4" name="图片 3"/>
          <p:cNvPicPr>
            <a:picLocks noChangeAspect="1"/>
          </p:cNvPicPr>
          <p:nvPr/>
        </p:nvPicPr>
        <p:blipFill>
          <a:blip r:embed="rId1"/>
          <a:stretch>
            <a:fillRect/>
          </a:stretch>
        </p:blipFill>
        <p:spPr>
          <a:xfrm>
            <a:off x="1129030" y="3102610"/>
            <a:ext cx="4093210" cy="2302510"/>
          </a:xfrm>
          <a:prstGeom prst="rect">
            <a:avLst/>
          </a:prstGeom>
        </p:spPr>
      </p:pic>
      <p:pic>
        <p:nvPicPr>
          <p:cNvPr id="5" name="图片 4"/>
          <p:cNvPicPr>
            <a:picLocks noChangeAspect="1"/>
          </p:cNvPicPr>
          <p:nvPr/>
        </p:nvPicPr>
        <p:blipFill>
          <a:blip r:embed="rId2"/>
          <a:stretch>
            <a:fillRect/>
          </a:stretch>
        </p:blipFill>
        <p:spPr>
          <a:xfrm>
            <a:off x="5802630" y="2897505"/>
            <a:ext cx="4838700" cy="2596515"/>
          </a:xfrm>
          <a:prstGeom prst="rect">
            <a:avLst/>
          </a:prstGeom>
        </p:spPr>
      </p:pic>
      <p:sp>
        <p:nvSpPr>
          <p:cNvPr id="6" name="文本框 5"/>
          <p:cNvSpPr txBox="1"/>
          <p:nvPr/>
        </p:nvSpPr>
        <p:spPr>
          <a:xfrm>
            <a:off x="5802630" y="5626735"/>
            <a:ext cx="5080000" cy="368300"/>
          </a:xfrm>
          <a:prstGeom prst="rect">
            <a:avLst/>
          </a:prstGeom>
          <a:noFill/>
          <a:ln w="9525">
            <a:noFill/>
          </a:ln>
        </p:spPr>
        <p:txBody>
          <a:bodyPr>
            <a:spAutoFit/>
          </a:bodyPr>
          <a:p>
            <a:pPr indent="0" algn="ctr"/>
            <a:r>
              <a:rPr lang="zh-CN" b="0">
                <a:solidFill>
                  <a:srgbClr val="000000"/>
                </a:solidFill>
                <a:cs typeface="方正书宋_GBK" charset="0"/>
              </a:rPr>
              <a:t>图10-2　保险公司精算控制循环</a:t>
            </a:r>
            <a:endParaRPr lang="zh-CN" altLang="en-US" b="0">
              <a:solidFill>
                <a:srgbClr val="000000"/>
              </a:solidFill>
              <a:cs typeface="方正书宋_GBK"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精算和精算师职业</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二、如何才能成为合格的精算师</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(一)精算师资格考试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1.准精算师</a:t>
            </a:r>
            <a:endParaRPr lang="zh-CN" altLang="en-US"/>
          </a:p>
          <a:p>
            <a:r>
              <a:rPr lang="zh-CN" altLang="en-US"/>
              <a:t>2.精算师</a:t>
            </a:r>
            <a:endParaRPr lang="zh-CN" altLang="en-US"/>
          </a:p>
          <a:p>
            <a:pPr marL="0" indent="-342900" algn="just">
              <a:lnSpc>
                <a:spcPct val="125000"/>
              </a:lnSpc>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(二)精算师的基本素质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1.职业道德</a:t>
            </a:r>
            <a:endParaRPr lang="zh-CN" altLang="en-US"/>
          </a:p>
          <a:p>
            <a:r>
              <a:rPr lang="zh-CN" altLang="en-US"/>
              <a:t>2.专业素质</a:t>
            </a:r>
            <a:endParaRPr lang="zh-CN" altLang="en-US"/>
          </a:p>
          <a:p>
            <a:r>
              <a:rPr lang="zh-CN" altLang="en-US"/>
              <a:t>3.沟通能力</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第一节　精算和精算师职业</a:t>
            </a:r>
            <a:endParaRPr lang="zh-CN" altLang="en-US"/>
          </a:p>
        </p:txBody>
      </p:sp>
      <p:sp>
        <p:nvSpPr>
          <p:cNvPr id="3" name="文本占位符 2"/>
          <p:cNvSpPr>
            <a:spLocks noGrp="1"/>
          </p:cNvSpPr>
          <p:nvPr>
            <p:ph type="body" idx="1"/>
          </p:nvPr>
        </p:nvSpPr>
        <p:spPr/>
        <p:txBody>
          <a:bodyPr>
            <a:normAutofit lnSpcReduction="10000"/>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(三)精算师的基本特点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英国精算师协会曾对所谓专门职业提炼出以下一些基本特点:</a:t>
            </a:r>
            <a:endParaRPr lang="zh-CN" altLang="en-US"/>
          </a:p>
          <a:p>
            <a:r>
              <a:rPr lang="zh-CN" altLang="en-US"/>
              <a:t>(1)它的基本目的是为公众及公众利益提供服务;</a:t>
            </a:r>
            <a:endParaRPr lang="zh-CN" altLang="en-US"/>
          </a:p>
          <a:p>
            <a:r>
              <a:rPr lang="zh-CN" altLang="en-US"/>
              <a:t>(2)它为成员个人提供支持,并提高成员集体的社会地位;</a:t>
            </a:r>
            <a:endParaRPr lang="zh-CN" altLang="en-US"/>
          </a:p>
          <a:p>
            <a:r>
              <a:rPr lang="zh-CN" altLang="en-US"/>
              <a:t>(3)它是一个学习性的社团,鼓励研究,促进成员之间的交流;</a:t>
            </a:r>
            <a:endParaRPr lang="zh-CN" altLang="en-US"/>
          </a:p>
          <a:p>
            <a:r>
              <a:rPr lang="zh-CN" altLang="en-US"/>
              <a:t>(4)它的成员具有专业技能;</a:t>
            </a:r>
            <a:endParaRPr lang="zh-CN" altLang="en-US"/>
          </a:p>
          <a:p>
            <a:r>
              <a:rPr lang="zh-CN" altLang="en-US"/>
              <a:t>(5)对那些在专业技能考试中达到必需标准的成员,它经常以签名证书的形式给予资格证明;</a:t>
            </a:r>
            <a:endParaRPr lang="zh-CN" altLang="en-US"/>
          </a:p>
          <a:p>
            <a:r>
              <a:rPr lang="zh-CN" altLang="en-US"/>
              <a:t>(6)它通过提供后续职业教育,帮助并要求成员保持职业技能;</a:t>
            </a:r>
            <a:endParaRPr lang="zh-CN" altLang="en-US"/>
          </a:p>
          <a:p>
            <a:r>
              <a:rPr lang="zh-CN" altLang="en-US"/>
              <a:t>(7)它建立了成员所必须遵循的行为规范和实践标准;</a:t>
            </a:r>
            <a:endParaRPr lang="zh-CN" altLang="en-US"/>
          </a:p>
          <a:p>
            <a:r>
              <a:rPr lang="zh-CN" altLang="en-US"/>
              <a:t>(8)它拥有惩戒程序以保证成员遵守行为规范和维护职业标准。</a:t>
            </a:r>
            <a:endParaRPr lang="zh-CN" altLang="en-US"/>
          </a:p>
          <a:p>
            <a:r>
              <a:rPr lang="zh-CN" altLang="en-US"/>
              <a:t>但上述这些关于专门职业的特点还不等于给专门职业给出了一个明确的定义。</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寿险精算原理</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一、利息理论</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(一)积累函数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(二)贴现函数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(三)贴现因子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(四)确定年金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寿险精算原理</a:t>
            </a:r>
            <a:endParaRPr lang="zh-CN" altLang="en-US"/>
          </a:p>
        </p:txBody>
      </p:sp>
      <p:sp>
        <p:nvSpPr>
          <p:cNvPr id="3" name="文本占位符 2"/>
          <p:cNvSpPr>
            <a:spLocks noGrp="1"/>
          </p:cNvSpPr>
          <p:nvPr>
            <p:ph type="body" idx="1"/>
          </p:nvPr>
        </p:nvSpPr>
        <p:spPr/>
        <p:txBody>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二、生存模型</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(一)生存函数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(二)x岁人的剩余寿命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(三)整值剩余寿命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寿险精算原理</a:t>
            </a:r>
            <a:endParaRPr lang="zh-CN" altLang="en-US"/>
          </a:p>
        </p:txBody>
      </p:sp>
      <p:sp>
        <p:nvSpPr>
          <p:cNvPr id="3" name="文本占位符 2"/>
          <p:cNvSpPr>
            <a:spLocks noGrp="1"/>
          </p:cNvSpPr>
          <p:nvPr>
            <p:ph type="body" idx="1"/>
          </p:nvPr>
        </p:nvSpPr>
        <p:spPr/>
        <p:txBody>
          <a:bodyPr>
            <a:normAutofit/>
          </a:bodyPr>
          <a:p>
            <a:pPr marL="0" indent="-342900" algn="l" eaLnBrk="0" fontAlgn="base" hangingPunct="0">
              <a:lnSpc>
                <a:spcPct val="125000"/>
              </a:lnSpc>
              <a:spcBef>
                <a:spcPct val="20000"/>
              </a:spcBef>
              <a:spcAft>
                <a:spcPts val="300"/>
              </a:spcAft>
              <a:buClrTx/>
              <a:buSzTx/>
              <a:buFontTx/>
              <a:buNone/>
            </a:pPr>
            <a:r>
              <a:rPr lang="zh-CN" altLang="zh-CN" sz="2600" b="1" dirty="0">
                <a:latin typeface="黑体" panose="02010609060101010101" charset="-122"/>
                <a:ea typeface="黑体" panose="02010609060101010101" charset="-122"/>
              </a:rPr>
              <a:t>三、寿险保费的计算原理</a:t>
            </a:r>
            <a:endParaRPr lang="zh-CN" altLang="zh-CN" sz="2600" b="1" dirty="0">
              <a:latin typeface="黑体" panose="02010609060101010101" charset="-122"/>
              <a:ea typeface="黑体" panose="02010609060101010101" charset="-122"/>
            </a:endParaRPr>
          </a:p>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(一)趸缴纯保费的计算原理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1.定期寿险</a:t>
            </a:r>
            <a:endParaRPr lang="zh-CN" altLang="en-US"/>
          </a:p>
          <a:p>
            <a:r>
              <a:rPr lang="zh-CN" altLang="en-US"/>
              <a:t>2.终身寿险</a:t>
            </a:r>
            <a:endParaRPr lang="zh-CN" altLang="en-US"/>
          </a:p>
          <a:p>
            <a:r>
              <a:rPr lang="zh-CN" altLang="en-US"/>
              <a:t>3.两全保险</a:t>
            </a:r>
            <a:endParaRPr lang="zh-CN" altLang="en-US"/>
          </a:p>
          <a:p>
            <a:r>
              <a:rPr lang="zh-CN" altLang="en-US"/>
              <a:t>4.期初付终身生存年金</a:t>
            </a:r>
            <a:endParaRPr lang="zh-CN" altLang="en-US"/>
          </a:p>
          <a:p>
            <a:r>
              <a:rPr lang="zh-CN" altLang="en-US"/>
              <a:t>5.期初付定期生存年金</a:t>
            </a:r>
            <a:endParaRPr lang="zh-CN" altLang="en-US"/>
          </a:p>
          <a:p>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第二节　寿险精算原理</a:t>
            </a:r>
            <a:endParaRPr lang="zh-CN" altLang="en-US"/>
          </a:p>
        </p:txBody>
      </p:sp>
      <p:sp>
        <p:nvSpPr>
          <p:cNvPr id="3" name="文本占位符 2"/>
          <p:cNvSpPr>
            <a:spLocks noGrp="1"/>
          </p:cNvSpPr>
          <p:nvPr>
            <p:ph type="body" idx="1"/>
          </p:nvPr>
        </p:nvSpPr>
        <p:spPr/>
        <p:txBody>
          <a:bodyPr/>
          <a:p>
            <a:pPr marL="0" indent="-342900" algn="just">
              <a:lnSpc>
                <a:spcPct val="125000"/>
              </a:lnSpc>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(二)期缴纯保费的计算原理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期缴纯保费的计算原理是下述的精算等价原理。</a:t>
            </a:r>
            <a:endParaRPr lang="zh-CN" altLang="en-US"/>
          </a:p>
          <a:p>
            <a:r>
              <a:rPr lang="zh-CN" altLang="en-US">
                <a:sym typeface="+mn-ea"/>
              </a:rPr>
              <a:t>精算等价原理。定义保险公司的(潜在)亏损L为保险金给付现值的随机变量与保费现值的随机变量之差。则精算等价原理可表示为:</a:t>
            </a:r>
            <a:r>
              <a:rPr lang="en-US" altLang="zh-CN">
                <a:sym typeface="+mn-ea"/>
              </a:rPr>
              <a:t>  </a:t>
            </a:r>
            <a:r>
              <a:rPr lang="zh-CN" altLang="en-US">
                <a:sym typeface="+mn-ea"/>
              </a:rPr>
              <a:t>E[L]=0</a:t>
            </a:r>
            <a:endParaRPr lang="zh-CN" altLang="en-US"/>
          </a:p>
          <a:p>
            <a:r>
              <a:rPr lang="zh-CN" altLang="en-US">
                <a:sym typeface="+mn-ea"/>
              </a:rPr>
              <a:t>上式等价于</a:t>
            </a:r>
            <a:r>
              <a:rPr lang="en-US" altLang="zh-CN">
                <a:sym typeface="+mn-ea"/>
              </a:rPr>
              <a:t> </a:t>
            </a:r>
            <a:r>
              <a:rPr lang="zh-CN" altLang="en-US">
                <a:sym typeface="+mn-ea"/>
              </a:rPr>
              <a:t>E[保险金给付现值]=E[纯保费现值]</a:t>
            </a:r>
            <a:endParaRPr lang="zh-CN" altLang="en-US">
              <a:sym typeface="+mn-ea"/>
            </a:endParaRPr>
          </a:p>
          <a:p>
            <a:r>
              <a:rPr lang="zh-CN" altLang="en-US">
                <a:sym typeface="+mn-ea"/>
              </a:rPr>
              <a:t>也就是说,纯保费应使得保险金给付的精算现值与纯保费的精算现值相等。</a:t>
            </a:r>
            <a:endParaRPr lang="zh-CN" altLang="en-US"/>
          </a:p>
          <a:p>
            <a:endParaRPr lang="zh-CN" altLang="en-US"/>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129">
      <a:dk1>
        <a:sysClr val="windowText" lastClr="000000"/>
      </a:dk1>
      <a:lt1>
        <a:sysClr val="window" lastClr="FFFFFF"/>
      </a:lt1>
      <a:dk2>
        <a:srgbClr val="3F3F3F"/>
      </a:dk2>
      <a:lt2>
        <a:srgbClr val="E7E6E6"/>
      </a:lt2>
      <a:accent1>
        <a:srgbClr val="F15F74"/>
      </a:accent1>
      <a:accent2>
        <a:srgbClr val="514A73"/>
      </a:accent2>
      <a:accent3>
        <a:srgbClr val="E60012"/>
      </a:accent3>
      <a:accent4>
        <a:srgbClr val="FFC000"/>
      </a:accent4>
      <a:accent5>
        <a:srgbClr val="4472C4"/>
      </a:accent5>
      <a:accent6>
        <a:srgbClr val="70AD47"/>
      </a:accent6>
      <a:hlink>
        <a:srgbClr val="0563C1"/>
      </a:hlink>
      <a:folHlink>
        <a:srgbClr val="954F72"/>
      </a:folHlink>
    </a:clrScheme>
    <a:fontScheme name="自定义 50">
      <a:majorFont>
        <a:latin typeface="Century Gothic"/>
        <a:ea typeface="思源黑体 CN Bold"/>
        <a:cs typeface=""/>
      </a:majorFont>
      <a:minorFont>
        <a:latin typeface="Century Gothic"/>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1969</Words>
  <Application>WPS 演示</Application>
  <PresentationFormat>宽屏</PresentationFormat>
  <Paragraphs>110</Paragraphs>
  <Slides>13</Slides>
  <Notes>4</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13</vt:i4>
      </vt:variant>
    </vt:vector>
  </HeadingPairs>
  <TitlesOfParts>
    <vt:vector size="32" baseType="lpstr">
      <vt:lpstr>Arial</vt:lpstr>
      <vt:lpstr>宋体</vt:lpstr>
      <vt:lpstr>Wingdings</vt:lpstr>
      <vt:lpstr>Wingdings</vt:lpstr>
      <vt:lpstr>微软雅黑</vt:lpstr>
      <vt:lpstr>Arial Unicode MS</vt:lpstr>
      <vt:lpstr>Calibri</vt:lpstr>
      <vt:lpstr>华文中宋</vt:lpstr>
      <vt:lpstr>等线</vt:lpstr>
      <vt:lpstr>思源黑体</vt:lpstr>
      <vt:lpstr>仿宋_GB2312</vt:lpstr>
      <vt:lpstr>仿宋</vt:lpstr>
      <vt:lpstr>黑体</vt:lpstr>
      <vt:lpstr>方正书宋_GBK</vt:lpstr>
      <vt:lpstr>楷体</vt:lpstr>
      <vt:lpstr>Century Gothic</vt:lpstr>
      <vt:lpstr>思源黑体 CN Normal</vt:lpstr>
      <vt:lpstr>Office 主题​​</vt:lpstr>
      <vt:lpstr>Office 主题</vt:lpstr>
      <vt:lpstr>PowerPoint 演示文稿</vt:lpstr>
      <vt:lpstr>PowerPoint 演示文稿</vt:lpstr>
      <vt:lpstr>　第一节　精算和精算师职业</vt:lpstr>
      <vt:lpstr>　第一节　精算和精算师职业</vt:lpstr>
      <vt:lpstr>　第一节　精算和精算师职业</vt:lpstr>
      <vt:lpstr>　第二节　寿险精算原理</vt:lpstr>
      <vt:lpstr>　第二节　寿险精算原理</vt:lpstr>
      <vt:lpstr>　第二节　寿险精算原理</vt:lpstr>
      <vt:lpstr>　第二节　寿险精算原理</vt:lpstr>
      <vt:lpstr>　第二节　寿险精算原理</vt:lpstr>
      <vt:lpstr>　第二节　寿险精算原理</vt:lpstr>
      <vt:lpstr>　第三节　非寿险精算原理</vt:lpstr>
      <vt:lpstr>　第三节　非寿险精算原理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2023-04-10T01:38:13Z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4980900B482140CDBDA1921F1141C066</vt:lpwstr>
  </property>
</Properties>
</file>