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33"/>
  </p:handoutMasterIdLst>
  <p:sldIdLst>
    <p:sldId id="256" r:id="rId2"/>
    <p:sldId id="272" r:id="rId3"/>
    <p:sldId id="273" r:id="rId4"/>
    <p:sldId id="274" r:id="rId5"/>
    <p:sldId id="299" r:id="rId6"/>
    <p:sldId id="276" r:id="rId7"/>
    <p:sldId id="277" r:id="rId8"/>
    <p:sldId id="278" r:id="rId9"/>
    <p:sldId id="279" r:id="rId10"/>
    <p:sldId id="280" r:id="rId11"/>
    <p:sldId id="281" r:id="rId12"/>
    <p:sldId id="283" r:id="rId13"/>
    <p:sldId id="300" r:id="rId14"/>
    <p:sldId id="284" r:id="rId15"/>
    <p:sldId id="285" r:id="rId16"/>
    <p:sldId id="301" r:id="rId17"/>
    <p:sldId id="302"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51"/>
    <p:restoredTop sz="86379"/>
  </p:normalViewPr>
  <p:slideViewPr>
    <p:cSldViewPr showGuides="1">
      <p:cViewPr varScale="1">
        <p:scale>
          <a:sx n="65" d="100"/>
          <a:sy n="65" d="100"/>
        </p:scale>
        <p:origin x="119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4" name="Rectangle 4"/>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83423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117475"/>
            <a:ext cx="9142413" cy="6738938"/>
            <a:chOff x="0" y="74"/>
            <a:chExt cx="5759" cy="4245"/>
          </a:xfrm>
        </p:grpSpPr>
        <p:sp>
          <p:nvSpPr>
            <p:cNvPr id="23" name="Rectangle 3"/>
            <p:cNvSpPr>
              <a:spLocks noChangeArrowheads="1"/>
            </p:cNvSpPr>
            <p:nvPr/>
          </p:nvSpPr>
          <p:spPr bwMode="auto">
            <a:xfrm>
              <a:off x="432" y="4113"/>
              <a:ext cx="2208" cy="206"/>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4" name="Rectangle 4"/>
            <p:cNvSpPr>
              <a:spLocks noChangeArrowheads="1"/>
            </p:cNvSpPr>
            <p:nvPr/>
          </p:nvSpPr>
          <p:spPr bwMode="auto">
            <a:xfrm>
              <a:off x="432" y="1536"/>
              <a:ext cx="5327"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5" name="Oval 5"/>
            <p:cNvSpPr>
              <a:spLocks noChangeArrowheads="1"/>
            </p:cNvSpPr>
            <p:nvPr/>
          </p:nvSpPr>
          <p:spPr bwMode="auto">
            <a:xfrm>
              <a:off x="555"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6" name="Oval 6"/>
            <p:cNvSpPr>
              <a:spLocks noChangeArrowheads="1"/>
            </p:cNvSpPr>
            <p:nvPr/>
          </p:nvSpPr>
          <p:spPr bwMode="auto">
            <a:xfrm>
              <a:off x="555"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 name="Oval 7"/>
            <p:cNvSpPr>
              <a:spLocks noChangeArrowheads="1"/>
            </p:cNvSpPr>
            <p:nvPr/>
          </p:nvSpPr>
          <p:spPr bwMode="auto">
            <a:xfrm>
              <a:off x="555"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8" name="Oval 8"/>
            <p:cNvSpPr>
              <a:spLocks noChangeArrowheads="1"/>
            </p:cNvSpPr>
            <p:nvPr/>
          </p:nvSpPr>
          <p:spPr bwMode="auto">
            <a:xfrm>
              <a:off x="555" y="65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9" name="Oval 9"/>
            <p:cNvSpPr>
              <a:spLocks noChangeArrowheads="1"/>
            </p:cNvSpPr>
            <p:nvPr/>
          </p:nvSpPr>
          <p:spPr bwMode="auto">
            <a:xfrm>
              <a:off x="555" y="79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 name="Oval 10"/>
            <p:cNvSpPr>
              <a:spLocks noChangeArrowheads="1"/>
            </p:cNvSpPr>
            <p:nvPr/>
          </p:nvSpPr>
          <p:spPr bwMode="auto">
            <a:xfrm>
              <a:off x="555" y="93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 name="Oval 11"/>
            <p:cNvSpPr>
              <a:spLocks noChangeArrowheads="1"/>
            </p:cNvSpPr>
            <p:nvPr/>
          </p:nvSpPr>
          <p:spPr bwMode="auto">
            <a:xfrm>
              <a:off x="555" y="108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2" name="Oval 12"/>
            <p:cNvSpPr>
              <a:spLocks noChangeArrowheads="1"/>
            </p:cNvSpPr>
            <p:nvPr/>
          </p:nvSpPr>
          <p:spPr bwMode="auto">
            <a:xfrm>
              <a:off x="555" y="122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3" name="Oval 13"/>
            <p:cNvSpPr>
              <a:spLocks noChangeArrowheads="1"/>
            </p:cNvSpPr>
            <p:nvPr/>
          </p:nvSpPr>
          <p:spPr bwMode="auto">
            <a:xfrm>
              <a:off x="555" y="1371"/>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7" name="Group 14"/>
            <p:cNvGrpSpPr/>
            <p:nvPr/>
          </p:nvGrpSpPr>
          <p:grpSpPr>
            <a:xfrm>
              <a:off x="2859" y="4202"/>
              <a:ext cx="2729" cy="41"/>
              <a:chOff x="2859" y="4202"/>
              <a:chExt cx="2729" cy="41"/>
            </a:xfrm>
          </p:grpSpPr>
          <p:sp>
            <p:nvSpPr>
              <p:cNvPr id="40" name="Oval 15"/>
              <p:cNvSpPr>
                <a:spLocks noChangeArrowheads="1"/>
              </p:cNvSpPr>
              <p:nvPr/>
            </p:nvSpPr>
            <p:spPr bwMode="auto">
              <a:xfrm>
                <a:off x="285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 name="Oval 16"/>
              <p:cNvSpPr>
                <a:spLocks noChangeArrowheads="1"/>
              </p:cNvSpPr>
              <p:nvPr/>
            </p:nvSpPr>
            <p:spPr bwMode="auto">
              <a:xfrm>
                <a:off x="324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2" name="Oval 17"/>
              <p:cNvSpPr>
                <a:spLocks noChangeArrowheads="1"/>
              </p:cNvSpPr>
              <p:nvPr/>
            </p:nvSpPr>
            <p:spPr bwMode="auto">
              <a:xfrm>
                <a:off x="362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3" name="Oval 18"/>
              <p:cNvSpPr>
                <a:spLocks noChangeArrowheads="1"/>
              </p:cNvSpPr>
              <p:nvPr/>
            </p:nvSpPr>
            <p:spPr bwMode="auto">
              <a:xfrm>
                <a:off x="4011"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9"/>
              <p:cNvSpPr>
                <a:spLocks noChangeArrowheads="1"/>
              </p:cNvSpPr>
              <p:nvPr/>
            </p:nvSpPr>
            <p:spPr bwMode="auto">
              <a:xfrm>
                <a:off x="4395"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20"/>
              <p:cNvSpPr>
                <a:spLocks noChangeArrowheads="1"/>
              </p:cNvSpPr>
              <p:nvPr/>
            </p:nvSpPr>
            <p:spPr bwMode="auto">
              <a:xfrm>
                <a:off x="4779"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21"/>
              <p:cNvSpPr>
                <a:spLocks noChangeArrowheads="1"/>
              </p:cNvSpPr>
              <p:nvPr/>
            </p:nvSpPr>
            <p:spPr bwMode="auto">
              <a:xfrm>
                <a:off x="5163" y="420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22"/>
              <p:cNvSpPr>
                <a:spLocks noChangeArrowheads="1"/>
              </p:cNvSpPr>
              <p:nvPr/>
            </p:nvSpPr>
            <p:spPr bwMode="auto">
              <a:xfrm>
                <a:off x="5547" y="4202"/>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35" name="Oval 23"/>
            <p:cNvSpPr>
              <a:spLocks noChangeArrowheads="1"/>
            </p:cNvSpPr>
            <p:nvPr/>
          </p:nvSpPr>
          <p:spPr bwMode="auto">
            <a:xfrm>
              <a:off x="555" y="507"/>
              <a:ext cx="42" cy="40"/>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2069" name="Group 24"/>
            <p:cNvGrpSpPr/>
            <p:nvPr/>
          </p:nvGrpSpPr>
          <p:grpSpPr>
            <a:xfrm>
              <a:off x="0" y="2327"/>
              <a:ext cx="1203" cy="1203"/>
              <a:chOff x="0" y="2327"/>
              <a:chExt cx="1203" cy="1203"/>
            </a:xfrm>
          </p:grpSpPr>
          <p:sp>
            <p:nvSpPr>
              <p:cNvPr id="2070" name="Freeform 25"/>
              <p:cNvSpPr/>
              <p:nvPr/>
            </p:nvSpPr>
            <p:spPr>
              <a:xfrm>
                <a:off x="0" y="2394"/>
                <a:ext cx="443" cy="1033"/>
              </a:xfrm>
              <a:custGeom>
                <a:avLst/>
                <a:gdLst/>
                <a:ahLst/>
                <a:cxnLst>
                  <a:cxn ang="0">
                    <a:pos x="290" y="1016"/>
                  </a:cxn>
                  <a:cxn ang="0">
                    <a:pos x="316" y="974"/>
                  </a:cxn>
                  <a:cxn ang="0">
                    <a:pos x="354" y="920"/>
                  </a:cxn>
                  <a:cxn ang="0">
                    <a:pos x="384" y="884"/>
                  </a:cxn>
                  <a:cxn ang="0">
                    <a:pos x="381" y="832"/>
                  </a:cxn>
                  <a:cxn ang="0">
                    <a:pos x="370" y="794"/>
                  </a:cxn>
                  <a:cxn ang="0">
                    <a:pos x="361" y="760"/>
                  </a:cxn>
                  <a:cxn ang="0">
                    <a:pos x="361" y="734"/>
                  </a:cxn>
                  <a:cxn ang="0">
                    <a:pos x="359" y="707"/>
                  </a:cxn>
                  <a:cxn ang="0">
                    <a:pos x="373" y="691"/>
                  </a:cxn>
                  <a:cxn ang="0">
                    <a:pos x="391" y="686"/>
                  </a:cxn>
                  <a:cxn ang="0">
                    <a:pos x="395" y="680"/>
                  </a:cxn>
                  <a:cxn ang="0">
                    <a:pos x="390" y="671"/>
                  </a:cxn>
                  <a:cxn ang="0">
                    <a:pos x="386" y="660"/>
                  </a:cxn>
                  <a:cxn ang="0">
                    <a:pos x="437" y="635"/>
                  </a:cxn>
                  <a:cxn ang="0">
                    <a:pos x="442" y="619"/>
                  </a:cxn>
                  <a:cxn ang="0">
                    <a:pos x="438" y="604"/>
                  </a:cxn>
                  <a:cxn ang="0">
                    <a:pos x="400" y="543"/>
                  </a:cxn>
                  <a:cxn ang="0">
                    <a:pos x="384" y="474"/>
                  </a:cxn>
                  <a:cxn ang="0">
                    <a:pos x="354" y="455"/>
                  </a:cxn>
                  <a:cxn ang="0">
                    <a:pos x="326" y="433"/>
                  </a:cxn>
                  <a:cxn ang="0">
                    <a:pos x="312" y="411"/>
                  </a:cxn>
                  <a:cxn ang="0">
                    <a:pos x="307" y="391"/>
                  </a:cxn>
                  <a:cxn ang="0">
                    <a:pos x="290" y="339"/>
                  </a:cxn>
                  <a:cxn ang="0">
                    <a:pos x="308" y="289"/>
                  </a:cxn>
                  <a:cxn ang="0">
                    <a:pos x="298" y="278"/>
                  </a:cxn>
                  <a:cxn ang="0">
                    <a:pos x="280" y="307"/>
                  </a:cxn>
                  <a:cxn ang="0">
                    <a:pos x="269" y="283"/>
                  </a:cxn>
                  <a:cxn ang="0">
                    <a:pos x="272" y="224"/>
                  </a:cxn>
                  <a:cxn ang="0">
                    <a:pos x="280" y="177"/>
                  </a:cxn>
                  <a:cxn ang="0">
                    <a:pos x="280" y="146"/>
                  </a:cxn>
                  <a:cxn ang="0">
                    <a:pos x="281" y="123"/>
                  </a:cxn>
                  <a:cxn ang="0">
                    <a:pos x="290" y="104"/>
                  </a:cxn>
                  <a:cxn ang="0">
                    <a:pos x="296" y="97"/>
                  </a:cxn>
                  <a:cxn ang="0">
                    <a:pos x="298" y="94"/>
                  </a:cxn>
                  <a:cxn ang="0">
                    <a:pos x="301" y="92"/>
                  </a:cxn>
                  <a:cxn ang="0">
                    <a:pos x="307" y="83"/>
                  </a:cxn>
                  <a:cxn ang="0">
                    <a:pos x="317" y="79"/>
                  </a:cxn>
                  <a:cxn ang="0">
                    <a:pos x="328" y="77"/>
                  </a:cxn>
                  <a:cxn ang="0">
                    <a:pos x="337" y="74"/>
                  </a:cxn>
                  <a:cxn ang="0">
                    <a:pos x="345" y="67"/>
                  </a:cxn>
                  <a:cxn ang="0">
                    <a:pos x="337" y="50"/>
                  </a:cxn>
                  <a:cxn ang="0">
                    <a:pos x="337" y="47"/>
                  </a:cxn>
                  <a:cxn ang="0">
                    <a:pos x="337" y="43"/>
                  </a:cxn>
                  <a:cxn ang="0">
                    <a:pos x="337" y="41"/>
                  </a:cxn>
                  <a:cxn ang="0">
                    <a:pos x="334" y="38"/>
                  </a:cxn>
                  <a:cxn ang="0">
                    <a:pos x="321" y="21"/>
                  </a:cxn>
                  <a:cxn ang="0">
                    <a:pos x="316" y="0"/>
                  </a:cxn>
                  <a:cxn ang="0">
                    <a:pos x="188" y="94"/>
                  </a:cxn>
                  <a:cxn ang="0">
                    <a:pos x="88" y="218"/>
                  </a:cxn>
                  <a:cxn ang="0">
                    <a:pos x="21" y="366"/>
                  </a:cxn>
                  <a:cxn ang="0">
                    <a:pos x="0" y="530"/>
                  </a:cxn>
                  <a:cxn ang="0">
                    <a:pos x="20" y="680"/>
                  </a:cxn>
                  <a:cxn ang="0">
                    <a:pos x="74" y="819"/>
                  </a:cxn>
                  <a:cxn ang="0">
                    <a:pos x="160" y="938"/>
                  </a:cxn>
                  <a:cxn ang="0">
                    <a:pos x="272" y="1032"/>
                  </a:cxn>
                </a:cxnLst>
                <a:rect l="0" t="0" r="0" b="0"/>
                <a:pathLst>
                  <a:path w="443" h="1033">
                    <a:moveTo>
                      <a:pt x="272" y="1032"/>
                    </a:moveTo>
                    <a:lnTo>
                      <a:pt x="290" y="1016"/>
                    </a:lnTo>
                    <a:lnTo>
                      <a:pt x="301" y="992"/>
                    </a:lnTo>
                    <a:lnTo>
                      <a:pt x="316" y="974"/>
                    </a:lnTo>
                    <a:lnTo>
                      <a:pt x="328" y="955"/>
                    </a:lnTo>
                    <a:lnTo>
                      <a:pt x="354" y="920"/>
                    </a:lnTo>
                    <a:lnTo>
                      <a:pt x="373" y="904"/>
                    </a:lnTo>
                    <a:lnTo>
                      <a:pt x="384" y="884"/>
                    </a:lnTo>
                    <a:lnTo>
                      <a:pt x="390" y="848"/>
                    </a:lnTo>
                    <a:lnTo>
                      <a:pt x="381" y="832"/>
                    </a:lnTo>
                    <a:lnTo>
                      <a:pt x="375" y="812"/>
                    </a:lnTo>
                    <a:lnTo>
                      <a:pt x="370" y="794"/>
                    </a:lnTo>
                    <a:lnTo>
                      <a:pt x="361" y="774"/>
                    </a:lnTo>
                    <a:lnTo>
                      <a:pt x="361" y="760"/>
                    </a:lnTo>
                    <a:lnTo>
                      <a:pt x="361" y="747"/>
                    </a:lnTo>
                    <a:lnTo>
                      <a:pt x="361" y="734"/>
                    </a:lnTo>
                    <a:lnTo>
                      <a:pt x="359" y="722"/>
                    </a:lnTo>
                    <a:lnTo>
                      <a:pt x="359" y="707"/>
                    </a:lnTo>
                    <a:lnTo>
                      <a:pt x="364" y="698"/>
                    </a:lnTo>
                    <a:lnTo>
                      <a:pt x="373" y="691"/>
                    </a:lnTo>
                    <a:lnTo>
                      <a:pt x="390" y="686"/>
                    </a:lnTo>
                    <a:lnTo>
                      <a:pt x="391" y="686"/>
                    </a:lnTo>
                    <a:lnTo>
                      <a:pt x="395" y="682"/>
                    </a:lnTo>
                    <a:lnTo>
                      <a:pt x="395" y="680"/>
                    </a:lnTo>
                    <a:lnTo>
                      <a:pt x="395" y="677"/>
                    </a:lnTo>
                    <a:lnTo>
                      <a:pt x="390" y="671"/>
                    </a:lnTo>
                    <a:lnTo>
                      <a:pt x="386" y="666"/>
                    </a:lnTo>
                    <a:lnTo>
                      <a:pt x="386" y="660"/>
                    </a:lnTo>
                    <a:lnTo>
                      <a:pt x="395" y="655"/>
                    </a:lnTo>
                    <a:lnTo>
                      <a:pt x="437" y="635"/>
                    </a:lnTo>
                    <a:lnTo>
                      <a:pt x="442" y="626"/>
                    </a:lnTo>
                    <a:lnTo>
                      <a:pt x="442" y="619"/>
                    </a:lnTo>
                    <a:lnTo>
                      <a:pt x="442" y="613"/>
                    </a:lnTo>
                    <a:lnTo>
                      <a:pt x="438" y="604"/>
                    </a:lnTo>
                    <a:lnTo>
                      <a:pt x="417" y="577"/>
                    </a:lnTo>
                    <a:lnTo>
                      <a:pt x="400" y="543"/>
                    </a:lnTo>
                    <a:lnTo>
                      <a:pt x="391" y="511"/>
                    </a:lnTo>
                    <a:lnTo>
                      <a:pt x="384" y="474"/>
                    </a:lnTo>
                    <a:lnTo>
                      <a:pt x="368" y="465"/>
                    </a:lnTo>
                    <a:lnTo>
                      <a:pt x="354" y="455"/>
                    </a:lnTo>
                    <a:lnTo>
                      <a:pt x="339" y="444"/>
                    </a:lnTo>
                    <a:lnTo>
                      <a:pt x="326" y="433"/>
                    </a:lnTo>
                    <a:lnTo>
                      <a:pt x="317" y="422"/>
                    </a:lnTo>
                    <a:lnTo>
                      <a:pt x="312" y="411"/>
                    </a:lnTo>
                    <a:lnTo>
                      <a:pt x="308" y="402"/>
                    </a:lnTo>
                    <a:lnTo>
                      <a:pt x="307" y="391"/>
                    </a:lnTo>
                    <a:lnTo>
                      <a:pt x="285" y="363"/>
                    </a:lnTo>
                    <a:lnTo>
                      <a:pt x="290" y="339"/>
                    </a:lnTo>
                    <a:lnTo>
                      <a:pt x="301" y="314"/>
                    </a:lnTo>
                    <a:lnTo>
                      <a:pt x="308" y="289"/>
                    </a:lnTo>
                    <a:lnTo>
                      <a:pt x="308" y="267"/>
                    </a:lnTo>
                    <a:lnTo>
                      <a:pt x="298" y="278"/>
                    </a:lnTo>
                    <a:lnTo>
                      <a:pt x="287" y="294"/>
                    </a:lnTo>
                    <a:lnTo>
                      <a:pt x="280" y="307"/>
                    </a:lnTo>
                    <a:lnTo>
                      <a:pt x="272" y="314"/>
                    </a:lnTo>
                    <a:lnTo>
                      <a:pt x="269" y="283"/>
                    </a:lnTo>
                    <a:lnTo>
                      <a:pt x="271" y="254"/>
                    </a:lnTo>
                    <a:lnTo>
                      <a:pt x="272" y="224"/>
                    </a:lnTo>
                    <a:lnTo>
                      <a:pt x="272" y="195"/>
                    </a:lnTo>
                    <a:lnTo>
                      <a:pt x="280" y="177"/>
                    </a:lnTo>
                    <a:lnTo>
                      <a:pt x="280" y="164"/>
                    </a:lnTo>
                    <a:lnTo>
                      <a:pt x="280" y="146"/>
                    </a:lnTo>
                    <a:lnTo>
                      <a:pt x="281" y="133"/>
                    </a:lnTo>
                    <a:lnTo>
                      <a:pt x="281" y="123"/>
                    </a:lnTo>
                    <a:lnTo>
                      <a:pt x="285" y="113"/>
                    </a:lnTo>
                    <a:lnTo>
                      <a:pt x="290" y="104"/>
                    </a:lnTo>
                    <a:lnTo>
                      <a:pt x="296" y="97"/>
                    </a:lnTo>
                    <a:lnTo>
                      <a:pt x="298" y="94"/>
                    </a:lnTo>
                    <a:lnTo>
                      <a:pt x="301" y="92"/>
                    </a:lnTo>
                    <a:lnTo>
                      <a:pt x="303" y="86"/>
                    </a:lnTo>
                    <a:lnTo>
                      <a:pt x="307" y="83"/>
                    </a:lnTo>
                    <a:lnTo>
                      <a:pt x="308" y="83"/>
                    </a:lnTo>
                    <a:lnTo>
                      <a:pt x="317" y="79"/>
                    </a:lnTo>
                    <a:lnTo>
                      <a:pt x="323" y="77"/>
                    </a:lnTo>
                    <a:lnTo>
                      <a:pt x="328" y="77"/>
                    </a:lnTo>
                    <a:lnTo>
                      <a:pt x="334" y="74"/>
                    </a:lnTo>
                    <a:lnTo>
                      <a:pt x="337" y="74"/>
                    </a:lnTo>
                    <a:lnTo>
                      <a:pt x="339" y="72"/>
                    </a:lnTo>
                    <a:lnTo>
                      <a:pt x="345" y="67"/>
                    </a:lnTo>
                    <a:lnTo>
                      <a:pt x="345" y="63"/>
                    </a:lnTo>
                    <a:lnTo>
                      <a:pt x="337" y="50"/>
                    </a:lnTo>
                    <a:lnTo>
                      <a:pt x="337" y="47"/>
                    </a:lnTo>
                    <a:lnTo>
                      <a:pt x="337" y="43"/>
                    </a:lnTo>
                    <a:lnTo>
                      <a:pt x="337" y="41"/>
                    </a:lnTo>
                    <a:lnTo>
                      <a:pt x="334" y="41"/>
                    </a:lnTo>
                    <a:lnTo>
                      <a:pt x="334" y="38"/>
                    </a:lnTo>
                    <a:lnTo>
                      <a:pt x="328" y="30"/>
                    </a:lnTo>
                    <a:lnTo>
                      <a:pt x="321" y="21"/>
                    </a:lnTo>
                    <a:lnTo>
                      <a:pt x="317" y="11"/>
                    </a:lnTo>
                    <a:lnTo>
                      <a:pt x="316" y="0"/>
                    </a:lnTo>
                    <a:lnTo>
                      <a:pt x="249" y="41"/>
                    </a:lnTo>
                    <a:lnTo>
                      <a:pt x="188" y="94"/>
                    </a:lnTo>
                    <a:lnTo>
                      <a:pt x="133" y="151"/>
                    </a:lnTo>
                    <a:lnTo>
                      <a:pt x="88" y="218"/>
                    </a:lnTo>
                    <a:lnTo>
                      <a:pt x="50" y="289"/>
                    </a:lnTo>
                    <a:lnTo>
                      <a:pt x="21" y="366"/>
                    </a:lnTo>
                    <a:lnTo>
                      <a:pt x="5" y="446"/>
                    </a:lnTo>
                    <a:lnTo>
                      <a:pt x="0" y="530"/>
                    </a:lnTo>
                    <a:lnTo>
                      <a:pt x="5" y="608"/>
                    </a:lnTo>
                    <a:lnTo>
                      <a:pt x="20" y="680"/>
                    </a:lnTo>
                    <a:lnTo>
                      <a:pt x="45" y="751"/>
                    </a:lnTo>
                    <a:lnTo>
                      <a:pt x="74" y="819"/>
                    </a:lnTo>
                    <a:lnTo>
                      <a:pt x="114" y="879"/>
                    </a:lnTo>
                    <a:lnTo>
                      <a:pt x="160" y="938"/>
                    </a:lnTo>
                    <a:lnTo>
                      <a:pt x="215" y="987"/>
                    </a:lnTo>
                    <a:lnTo>
                      <a:pt x="272" y="1032"/>
                    </a:lnTo>
                  </a:path>
                </a:pathLst>
              </a:custGeom>
              <a:solidFill>
                <a:schemeClr val="folHlink">
                  <a:alpha val="100000"/>
                </a:schemeClr>
              </a:solidFill>
              <a:ln w="9525">
                <a:noFill/>
              </a:ln>
            </p:spPr>
            <p:txBody>
              <a:bodyPr/>
              <a:lstStyle/>
              <a:p>
                <a:endParaRPr lang="zh-CN" altLang="en-US"/>
              </a:p>
            </p:txBody>
          </p:sp>
          <p:sp>
            <p:nvSpPr>
              <p:cNvPr id="2071" name="Freeform 26"/>
              <p:cNvSpPr/>
              <p:nvPr/>
            </p:nvSpPr>
            <p:spPr>
              <a:xfrm>
                <a:off x="379" y="2327"/>
                <a:ext cx="824" cy="1203"/>
              </a:xfrm>
              <a:custGeom>
                <a:avLst/>
                <a:gdLst/>
                <a:ahLst/>
                <a:cxnLst>
                  <a:cxn ang="0">
                    <a:pos x="796" y="688"/>
                  </a:cxn>
                  <a:cxn ang="0">
                    <a:pos x="756" y="641"/>
                  </a:cxn>
                  <a:cxn ang="0">
                    <a:pos x="812" y="615"/>
                  </a:cxn>
                  <a:cxn ang="0">
                    <a:pos x="814" y="502"/>
                  </a:cxn>
                  <a:cxn ang="0">
                    <a:pos x="705" y="247"/>
                  </a:cxn>
                  <a:cxn ang="0">
                    <a:pos x="651" y="262"/>
                  </a:cxn>
                  <a:cxn ang="0">
                    <a:pos x="574" y="289"/>
                  </a:cxn>
                  <a:cxn ang="0">
                    <a:pos x="536" y="258"/>
                  </a:cxn>
                  <a:cxn ang="0">
                    <a:pos x="563" y="170"/>
                  </a:cxn>
                  <a:cxn ang="0">
                    <a:pos x="532" y="81"/>
                  </a:cxn>
                  <a:cxn ang="0">
                    <a:pos x="455" y="56"/>
                  </a:cxn>
                  <a:cxn ang="0">
                    <a:pos x="484" y="150"/>
                  </a:cxn>
                  <a:cxn ang="0">
                    <a:pos x="465" y="190"/>
                  </a:cxn>
                  <a:cxn ang="0">
                    <a:pos x="442" y="200"/>
                  </a:cxn>
                  <a:cxn ang="0">
                    <a:pos x="419" y="164"/>
                  </a:cxn>
                  <a:cxn ang="0">
                    <a:pos x="381" y="108"/>
                  </a:cxn>
                  <a:cxn ang="0">
                    <a:pos x="406" y="108"/>
                  </a:cxn>
                  <a:cxn ang="0">
                    <a:pos x="424" y="72"/>
                  </a:cxn>
                  <a:cxn ang="0">
                    <a:pos x="325" y="0"/>
                  </a:cxn>
                  <a:cxn ang="0">
                    <a:pos x="281" y="27"/>
                  </a:cxn>
                  <a:cxn ang="0">
                    <a:pos x="240" y="72"/>
                  </a:cxn>
                  <a:cxn ang="0">
                    <a:pos x="209" y="114"/>
                  </a:cxn>
                  <a:cxn ang="0">
                    <a:pos x="209" y="150"/>
                  </a:cxn>
                  <a:cxn ang="0">
                    <a:pos x="240" y="164"/>
                  </a:cxn>
                  <a:cxn ang="0">
                    <a:pos x="209" y="222"/>
                  </a:cxn>
                  <a:cxn ang="0">
                    <a:pos x="213" y="242"/>
                  </a:cxn>
                  <a:cxn ang="0">
                    <a:pos x="267" y="222"/>
                  </a:cxn>
                  <a:cxn ang="0">
                    <a:pos x="303" y="170"/>
                  </a:cxn>
                  <a:cxn ang="0">
                    <a:pos x="354" y="231"/>
                  </a:cxn>
                  <a:cxn ang="0">
                    <a:pos x="372" y="291"/>
                  </a:cxn>
                  <a:cxn ang="0">
                    <a:pos x="348" y="294"/>
                  </a:cxn>
                  <a:cxn ang="0">
                    <a:pos x="298" y="309"/>
                  </a:cxn>
                  <a:cxn ang="0">
                    <a:pos x="323" y="330"/>
                  </a:cxn>
                  <a:cxn ang="0">
                    <a:pos x="260" y="339"/>
                  </a:cxn>
                  <a:cxn ang="0">
                    <a:pos x="189" y="411"/>
                  </a:cxn>
                  <a:cxn ang="0">
                    <a:pos x="184" y="469"/>
                  </a:cxn>
                  <a:cxn ang="0">
                    <a:pos x="148" y="435"/>
                  </a:cxn>
                  <a:cxn ang="0">
                    <a:pos x="83" y="402"/>
                  </a:cxn>
                  <a:cxn ang="0">
                    <a:pos x="0" y="455"/>
                  </a:cxn>
                  <a:cxn ang="0">
                    <a:pos x="54" y="496"/>
                  </a:cxn>
                  <a:cxn ang="0">
                    <a:pos x="74" y="485"/>
                  </a:cxn>
                  <a:cxn ang="0">
                    <a:pos x="54" y="608"/>
                  </a:cxn>
                  <a:cxn ang="0">
                    <a:pos x="132" y="641"/>
                  </a:cxn>
                  <a:cxn ang="0">
                    <a:pos x="195" y="661"/>
                  </a:cxn>
                  <a:cxn ang="0">
                    <a:pos x="249" y="744"/>
                  </a:cxn>
                  <a:cxn ang="0">
                    <a:pos x="334" y="886"/>
                  </a:cxn>
                  <a:cxn ang="0">
                    <a:pos x="391" y="1007"/>
                  </a:cxn>
                  <a:cxn ang="0">
                    <a:pos x="292" y="1052"/>
                  </a:cxn>
                  <a:cxn ang="0">
                    <a:pos x="182" y="1105"/>
                  </a:cxn>
                  <a:cxn ang="0">
                    <a:pos x="68" y="1180"/>
                  </a:cxn>
                  <a:cxn ang="0">
                    <a:pos x="200" y="1202"/>
                  </a:cxn>
                  <a:cxn ang="0">
                    <a:pos x="417" y="1168"/>
                  </a:cxn>
                  <a:cxn ang="0">
                    <a:pos x="613" y="1052"/>
                  </a:cxn>
                  <a:cxn ang="0">
                    <a:pos x="610" y="929"/>
                  </a:cxn>
                  <a:cxn ang="0">
                    <a:pos x="543" y="888"/>
                  </a:cxn>
                  <a:cxn ang="0">
                    <a:pos x="567" y="791"/>
                  </a:cxn>
                  <a:cxn ang="0">
                    <a:pos x="655" y="738"/>
                  </a:cxn>
                  <a:cxn ang="0">
                    <a:pos x="725" y="713"/>
                  </a:cxn>
                  <a:cxn ang="0">
                    <a:pos x="792" y="729"/>
                  </a:cxn>
                </a:cxnLst>
                <a:rect l="0" t="0" r="0" b="0"/>
                <a:pathLst>
                  <a:path w="824" h="1203">
                    <a:moveTo>
                      <a:pt x="803" y="736"/>
                    </a:moveTo>
                    <a:lnTo>
                      <a:pt x="807" y="724"/>
                    </a:lnTo>
                    <a:lnTo>
                      <a:pt x="808" y="713"/>
                    </a:lnTo>
                    <a:lnTo>
                      <a:pt x="812" y="702"/>
                    </a:lnTo>
                    <a:lnTo>
                      <a:pt x="814" y="691"/>
                    </a:lnTo>
                    <a:lnTo>
                      <a:pt x="803" y="691"/>
                    </a:lnTo>
                    <a:lnTo>
                      <a:pt x="796" y="688"/>
                    </a:lnTo>
                    <a:lnTo>
                      <a:pt x="783" y="686"/>
                    </a:lnTo>
                    <a:lnTo>
                      <a:pt x="776" y="680"/>
                    </a:lnTo>
                    <a:lnTo>
                      <a:pt x="770" y="675"/>
                    </a:lnTo>
                    <a:lnTo>
                      <a:pt x="767" y="666"/>
                    </a:lnTo>
                    <a:lnTo>
                      <a:pt x="761" y="661"/>
                    </a:lnTo>
                    <a:lnTo>
                      <a:pt x="760" y="655"/>
                    </a:lnTo>
                    <a:lnTo>
                      <a:pt x="756" y="641"/>
                    </a:lnTo>
                    <a:lnTo>
                      <a:pt x="756" y="624"/>
                    </a:lnTo>
                    <a:lnTo>
                      <a:pt x="760" y="610"/>
                    </a:lnTo>
                    <a:lnTo>
                      <a:pt x="767" y="599"/>
                    </a:lnTo>
                    <a:lnTo>
                      <a:pt x="781" y="597"/>
                    </a:lnTo>
                    <a:lnTo>
                      <a:pt x="792" y="599"/>
                    </a:lnTo>
                    <a:lnTo>
                      <a:pt x="803" y="608"/>
                    </a:lnTo>
                    <a:lnTo>
                      <a:pt x="812" y="615"/>
                    </a:lnTo>
                    <a:lnTo>
                      <a:pt x="819" y="628"/>
                    </a:lnTo>
                    <a:lnTo>
                      <a:pt x="823" y="619"/>
                    </a:lnTo>
                    <a:lnTo>
                      <a:pt x="823" y="610"/>
                    </a:lnTo>
                    <a:lnTo>
                      <a:pt x="823" y="605"/>
                    </a:lnTo>
                    <a:lnTo>
                      <a:pt x="823" y="597"/>
                    </a:lnTo>
                    <a:lnTo>
                      <a:pt x="819" y="549"/>
                    </a:lnTo>
                    <a:lnTo>
                      <a:pt x="814" y="502"/>
                    </a:lnTo>
                    <a:lnTo>
                      <a:pt x="807" y="455"/>
                    </a:lnTo>
                    <a:lnTo>
                      <a:pt x="792" y="411"/>
                    </a:lnTo>
                    <a:lnTo>
                      <a:pt x="776" y="366"/>
                    </a:lnTo>
                    <a:lnTo>
                      <a:pt x="756" y="325"/>
                    </a:lnTo>
                    <a:lnTo>
                      <a:pt x="734" y="285"/>
                    </a:lnTo>
                    <a:lnTo>
                      <a:pt x="709" y="247"/>
                    </a:lnTo>
                    <a:lnTo>
                      <a:pt x="705" y="247"/>
                    </a:lnTo>
                    <a:lnTo>
                      <a:pt x="702" y="244"/>
                    </a:lnTo>
                    <a:lnTo>
                      <a:pt x="698" y="244"/>
                    </a:lnTo>
                    <a:lnTo>
                      <a:pt x="693" y="242"/>
                    </a:lnTo>
                    <a:lnTo>
                      <a:pt x="677" y="253"/>
                    </a:lnTo>
                    <a:lnTo>
                      <a:pt x="668" y="254"/>
                    </a:lnTo>
                    <a:lnTo>
                      <a:pt x="660" y="258"/>
                    </a:lnTo>
                    <a:lnTo>
                      <a:pt x="651" y="262"/>
                    </a:lnTo>
                    <a:lnTo>
                      <a:pt x="642" y="264"/>
                    </a:lnTo>
                    <a:lnTo>
                      <a:pt x="631" y="267"/>
                    </a:lnTo>
                    <a:lnTo>
                      <a:pt x="619" y="273"/>
                    </a:lnTo>
                    <a:lnTo>
                      <a:pt x="606" y="278"/>
                    </a:lnTo>
                    <a:lnTo>
                      <a:pt x="594" y="283"/>
                    </a:lnTo>
                    <a:lnTo>
                      <a:pt x="583" y="285"/>
                    </a:lnTo>
                    <a:lnTo>
                      <a:pt x="574" y="289"/>
                    </a:lnTo>
                    <a:lnTo>
                      <a:pt x="567" y="291"/>
                    </a:lnTo>
                    <a:lnTo>
                      <a:pt x="557" y="289"/>
                    </a:lnTo>
                    <a:lnTo>
                      <a:pt x="554" y="285"/>
                    </a:lnTo>
                    <a:lnTo>
                      <a:pt x="548" y="280"/>
                    </a:lnTo>
                    <a:lnTo>
                      <a:pt x="547" y="278"/>
                    </a:lnTo>
                    <a:lnTo>
                      <a:pt x="543" y="273"/>
                    </a:lnTo>
                    <a:lnTo>
                      <a:pt x="536" y="258"/>
                    </a:lnTo>
                    <a:lnTo>
                      <a:pt x="532" y="244"/>
                    </a:lnTo>
                    <a:lnTo>
                      <a:pt x="532" y="231"/>
                    </a:lnTo>
                    <a:lnTo>
                      <a:pt x="530" y="217"/>
                    </a:lnTo>
                    <a:lnTo>
                      <a:pt x="532" y="202"/>
                    </a:lnTo>
                    <a:lnTo>
                      <a:pt x="541" y="190"/>
                    </a:lnTo>
                    <a:lnTo>
                      <a:pt x="552" y="177"/>
                    </a:lnTo>
                    <a:lnTo>
                      <a:pt x="563" y="170"/>
                    </a:lnTo>
                    <a:lnTo>
                      <a:pt x="574" y="159"/>
                    </a:lnTo>
                    <a:lnTo>
                      <a:pt x="583" y="146"/>
                    </a:lnTo>
                    <a:lnTo>
                      <a:pt x="588" y="134"/>
                    </a:lnTo>
                    <a:lnTo>
                      <a:pt x="588" y="119"/>
                    </a:lnTo>
                    <a:lnTo>
                      <a:pt x="568" y="105"/>
                    </a:lnTo>
                    <a:lnTo>
                      <a:pt x="552" y="92"/>
                    </a:lnTo>
                    <a:lnTo>
                      <a:pt x="532" y="81"/>
                    </a:lnTo>
                    <a:lnTo>
                      <a:pt x="512" y="70"/>
                    </a:lnTo>
                    <a:lnTo>
                      <a:pt x="491" y="58"/>
                    </a:lnTo>
                    <a:lnTo>
                      <a:pt x="471" y="47"/>
                    </a:lnTo>
                    <a:lnTo>
                      <a:pt x="449" y="38"/>
                    </a:lnTo>
                    <a:lnTo>
                      <a:pt x="428" y="31"/>
                    </a:lnTo>
                    <a:lnTo>
                      <a:pt x="442" y="45"/>
                    </a:lnTo>
                    <a:lnTo>
                      <a:pt x="455" y="56"/>
                    </a:lnTo>
                    <a:lnTo>
                      <a:pt x="465" y="63"/>
                    </a:lnTo>
                    <a:lnTo>
                      <a:pt x="484" y="74"/>
                    </a:lnTo>
                    <a:lnTo>
                      <a:pt x="485" y="88"/>
                    </a:lnTo>
                    <a:lnTo>
                      <a:pt x="484" y="105"/>
                    </a:lnTo>
                    <a:lnTo>
                      <a:pt x="478" y="123"/>
                    </a:lnTo>
                    <a:lnTo>
                      <a:pt x="478" y="135"/>
                    </a:lnTo>
                    <a:lnTo>
                      <a:pt x="484" y="150"/>
                    </a:lnTo>
                    <a:lnTo>
                      <a:pt x="484" y="155"/>
                    </a:lnTo>
                    <a:lnTo>
                      <a:pt x="480" y="161"/>
                    </a:lnTo>
                    <a:lnTo>
                      <a:pt x="474" y="166"/>
                    </a:lnTo>
                    <a:lnTo>
                      <a:pt x="469" y="170"/>
                    </a:lnTo>
                    <a:lnTo>
                      <a:pt x="465" y="175"/>
                    </a:lnTo>
                    <a:lnTo>
                      <a:pt x="465" y="180"/>
                    </a:lnTo>
                    <a:lnTo>
                      <a:pt x="465" y="190"/>
                    </a:lnTo>
                    <a:lnTo>
                      <a:pt x="464" y="195"/>
                    </a:lnTo>
                    <a:lnTo>
                      <a:pt x="460" y="197"/>
                    </a:lnTo>
                    <a:lnTo>
                      <a:pt x="458" y="200"/>
                    </a:lnTo>
                    <a:lnTo>
                      <a:pt x="455" y="200"/>
                    </a:lnTo>
                    <a:lnTo>
                      <a:pt x="453" y="200"/>
                    </a:lnTo>
                    <a:lnTo>
                      <a:pt x="447" y="197"/>
                    </a:lnTo>
                    <a:lnTo>
                      <a:pt x="442" y="200"/>
                    </a:lnTo>
                    <a:lnTo>
                      <a:pt x="433" y="202"/>
                    </a:lnTo>
                    <a:lnTo>
                      <a:pt x="428" y="202"/>
                    </a:lnTo>
                    <a:lnTo>
                      <a:pt x="424" y="200"/>
                    </a:lnTo>
                    <a:lnTo>
                      <a:pt x="424" y="197"/>
                    </a:lnTo>
                    <a:lnTo>
                      <a:pt x="422" y="195"/>
                    </a:lnTo>
                    <a:lnTo>
                      <a:pt x="419" y="164"/>
                    </a:lnTo>
                    <a:lnTo>
                      <a:pt x="411" y="159"/>
                    </a:lnTo>
                    <a:lnTo>
                      <a:pt x="406" y="150"/>
                    </a:lnTo>
                    <a:lnTo>
                      <a:pt x="397" y="141"/>
                    </a:lnTo>
                    <a:lnTo>
                      <a:pt x="390" y="134"/>
                    </a:lnTo>
                    <a:lnTo>
                      <a:pt x="386" y="125"/>
                    </a:lnTo>
                    <a:lnTo>
                      <a:pt x="384" y="117"/>
                    </a:lnTo>
                    <a:lnTo>
                      <a:pt x="381" y="108"/>
                    </a:lnTo>
                    <a:lnTo>
                      <a:pt x="384" y="103"/>
                    </a:lnTo>
                    <a:lnTo>
                      <a:pt x="386" y="99"/>
                    </a:lnTo>
                    <a:lnTo>
                      <a:pt x="390" y="99"/>
                    </a:lnTo>
                    <a:lnTo>
                      <a:pt x="390" y="97"/>
                    </a:lnTo>
                    <a:lnTo>
                      <a:pt x="391" y="97"/>
                    </a:lnTo>
                    <a:lnTo>
                      <a:pt x="397" y="103"/>
                    </a:lnTo>
                    <a:lnTo>
                      <a:pt x="406" y="108"/>
                    </a:lnTo>
                    <a:lnTo>
                      <a:pt x="413" y="110"/>
                    </a:lnTo>
                    <a:lnTo>
                      <a:pt x="422" y="110"/>
                    </a:lnTo>
                    <a:lnTo>
                      <a:pt x="424" y="110"/>
                    </a:lnTo>
                    <a:lnTo>
                      <a:pt x="424" y="108"/>
                    </a:lnTo>
                    <a:lnTo>
                      <a:pt x="424" y="72"/>
                    </a:lnTo>
                    <a:lnTo>
                      <a:pt x="411" y="56"/>
                    </a:lnTo>
                    <a:lnTo>
                      <a:pt x="395" y="42"/>
                    </a:lnTo>
                    <a:lnTo>
                      <a:pt x="377" y="27"/>
                    </a:lnTo>
                    <a:lnTo>
                      <a:pt x="364" y="9"/>
                    </a:lnTo>
                    <a:lnTo>
                      <a:pt x="350" y="5"/>
                    </a:lnTo>
                    <a:lnTo>
                      <a:pt x="339" y="2"/>
                    </a:lnTo>
                    <a:lnTo>
                      <a:pt x="325" y="0"/>
                    </a:lnTo>
                    <a:lnTo>
                      <a:pt x="312" y="0"/>
                    </a:lnTo>
                    <a:lnTo>
                      <a:pt x="308" y="0"/>
                    </a:lnTo>
                    <a:lnTo>
                      <a:pt x="308" y="2"/>
                    </a:lnTo>
                    <a:lnTo>
                      <a:pt x="308" y="5"/>
                    </a:lnTo>
                    <a:lnTo>
                      <a:pt x="307" y="9"/>
                    </a:lnTo>
                    <a:lnTo>
                      <a:pt x="289" y="14"/>
                    </a:lnTo>
                    <a:lnTo>
                      <a:pt x="281" y="27"/>
                    </a:lnTo>
                    <a:lnTo>
                      <a:pt x="276" y="42"/>
                    </a:lnTo>
                    <a:lnTo>
                      <a:pt x="265" y="56"/>
                    </a:lnTo>
                    <a:lnTo>
                      <a:pt x="260" y="56"/>
                    </a:lnTo>
                    <a:lnTo>
                      <a:pt x="256" y="56"/>
                    </a:lnTo>
                    <a:lnTo>
                      <a:pt x="251" y="56"/>
                    </a:lnTo>
                    <a:lnTo>
                      <a:pt x="249" y="58"/>
                    </a:lnTo>
                    <a:lnTo>
                      <a:pt x="240" y="72"/>
                    </a:lnTo>
                    <a:lnTo>
                      <a:pt x="231" y="87"/>
                    </a:lnTo>
                    <a:lnTo>
                      <a:pt x="224" y="99"/>
                    </a:lnTo>
                    <a:lnTo>
                      <a:pt x="213" y="110"/>
                    </a:lnTo>
                    <a:lnTo>
                      <a:pt x="209" y="110"/>
                    </a:lnTo>
                    <a:lnTo>
                      <a:pt x="209" y="114"/>
                    </a:lnTo>
                    <a:lnTo>
                      <a:pt x="184" y="139"/>
                    </a:lnTo>
                    <a:lnTo>
                      <a:pt x="184" y="141"/>
                    </a:lnTo>
                    <a:lnTo>
                      <a:pt x="195" y="146"/>
                    </a:lnTo>
                    <a:lnTo>
                      <a:pt x="209" y="150"/>
                    </a:lnTo>
                    <a:lnTo>
                      <a:pt x="224" y="153"/>
                    </a:lnTo>
                    <a:lnTo>
                      <a:pt x="234" y="153"/>
                    </a:lnTo>
                    <a:lnTo>
                      <a:pt x="236" y="155"/>
                    </a:lnTo>
                    <a:lnTo>
                      <a:pt x="240" y="155"/>
                    </a:lnTo>
                    <a:lnTo>
                      <a:pt x="240" y="159"/>
                    </a:lnTo>
                    <a:lnTo>
                      <a:pt x="242" y="161"/>
                    </a:lnTo>
                    <a:lnTo>
                      <a:pt x="240" y="164"/>
                    </a:lnTo>
                    <a:lnTo>
                      <a:pt x="234" y="166"/>
                    </a:lnTo>
                    <a:lnTo>
                      <a:pt x="231" y="170"/>
                    </a:lnTo>
                    <a:lnTo>
                      <a:pt x="225" y="171"/>
                    </a:lnTo>
                    <a:lnTo>
                      <a:pt x="220" y="180"/>
                    </a:lnTo>
                    <a:lnTo>
                      <a:pt x="215" y="195"/>
                    </a:lnTo>
                    <a:lnTo>
                      <a:pt x="209" y="208"/>
                    </a:lnTo>
                    <a:lnTo>
                      <a:pt x="209" y="222"/>
                    </a:lnTo>
                    <a:lnTo>
                      <a:pt x="213" y="227"/>
                    </a:lnTo>
                    <a:lnTo>
                      <a:pt x="215" y="227"/>
                    </a:lnTo>
                    <a:lnTo>
                      <a:pt x="213" y="231"/>
                    </a:lnTo>
                    <a:lnTo>
                      <a:pt x="209" y="238"/>
                    </a:lnTo>
                    <a:lnTo>
                      <a:pt x="213" y="242"/>
                    </a:lnTo>
                    <a:lnTo>
                      <a:pt x="215" y="244"/>
                    </a:lnTo>
                    <a:lnTo>
                      <a:pt x="231" y="233"/>
                    </a:lnTo>
                    <a:lnTo>
                      <a:pt x="260" y="231"/>
                    </a:lnTo>
                    <a:lnTo>
                      <a:pt x="260" y="227"/>
                    </a:lnTo>
                    <a:lnTo>
                      <a:pt x="262" y="226"/>
                    </a:lnTo>
                    <a:lnTo>
                      <a:pt x="265" y="226"/>
                    </a:lnTo>
                    <a:lnTo>
                      <a:pt x="267" y="222"/>
                    </a:lnTo>
                    <a:lnTo>
                      <a:pt x="267" y="200"/>
                    </a:lnTo>
                    <a:lnTo>
                      <a:pt x="289" y="155"/>
                    </a:lnTo>
                    <a:lnTo>
                      <a:pt x="292" y="155"/>
                    </a:lnTo>
                    <a:lnTo>
                      <a:pt x="303" y="170"/>
                    </a:lnTo>
                    <a:lnTo>
                      <a:pt x="312" y="180"/>
                    </a:lnTo>
                    <a:lnTo>
                      <a:pt x="323" y="195"/>
                    </a:lnTo>
                    <a:lnTo>
                      <a:pt x="336" y="206"/>
                    </a:lnTo>
                    <a:lnTo>
                      <a:pt x="343" y="211"/>
                    </a:lnTo>
                    <a:lnTo>
                      <a:pt x="345" y="217"/>
                    </a:lnTo>
                    <a:lnTo>
                      <a:pt x="350" y="226"/>
                    </a:lnTo>
                    <a:lnTo>
                      <a:pt x="354" y="231"/>
                    </a:lnTo>
                    <a:lnTo>
                      <a:pt x="354" y="244"/>
                    </a:lnTo>
                    <a:lnTo>
                      <a:pt x="354" y="258"/>
                    </a:lnTo>
                    <a:lnTo>
                      <a:pt x="359" y="273"/>
                    </a:lnTo>
                    <a:lnTo>
                      <a:pt x="364" y="283"/>
                    </a:lnTo>
                    <a:lnTo>
                      <a:pt x="366" y="285"/>
                    </a:lnTo>
                    <a:lnTo>
                      <a:pt x="370" y="289"/>
                    </a:lnTo>
                    <a:lnTo>
                      <a:pt x="372" y="291"/>
                    </a:lnTo>
                    <a:lnTo>
                      <a:pt x="375" y="294"/>
                    </a:lnTo>
                    <a:lnTo>
                      <a:pt x="375" y="298"/>
                    </a:lnTo>
                    <a:lnTo>
                      <a:pt x="372" y="300"/>
                    </a:lnTo>
                    <a:lnTo>
                      <a:pt x="372" y="305"/>
                    </a:lnTo>
                    <a:lnTo>
                      <a:pt x="370" y="309"/>
                    </a:lnTo>
                    <a:lnTo>
                      <a:pt x="359" y="305"/>
                    </a:lnTo>
                    <a:lnTo>
                      <a:pt x="348" y="294"/>
                    </a:lnTo>
                    <a:lnTo>
                      <a:pt x="336" y="285"/>
                    </a:lnTo>
                    <a:lnTo>
                      <a:pt x="323" y="283"/>
                    </a:lnTo>
                    <a:lnTo>
                      <a:pt x="314" y="289"/>
                    </a:lnTo>
                    <a:lnTo>
                      <a:pt x="308" y="294"/>
                    </a:lnTo>
                    <a:lnTo>
                      <a:pt x="299" y="300"/>
                    </a:lnTo>
                    <a:lnTo>
                      <a:pt x="296" y="305"/>
                    </a:lnTo>
                    <a:lnTo>
                      <a:pt x="298" y="309"/>
                    </a:lnTo>
                    <a:lnTo>
                      <a:pt x="299" y="310"/>
                    </a:lnTo>
                    <a:lnTo>
                      <a:pt x="299" y="314"/>
                    </a:lnTo>
                    <a:lnTo>
                      <a:pt x="303" y="314"/>
                    </a:lnTo>
                    <a:lnTo>
                      <a:pt x="312" y="314"/>
                    </a:lnTo>
                    <a:lnTo>
                      <a:pt x="317" y="316"/>
                    </a:lnTo>
                    <a:lnTo>
                      <a:pt x="319" y="321"/>
                    </a:lnTo>
                    <a:lnTo>
                      <a:pt x="323" y="330"/>
                    </a:lnTo>
                    <a:lnTo>
                      <a:pt x="319" y="334"/>
                    </a:lnTo>
                    <a:lnTo>
                      <a:pt x="317" y="339"/>
                    </a:lnTo>
                    <a:lnTo>
                      <a:pt x="260" y="327"/>
                    </a:lnTo>
                    <a:lnTo>
                      <a:pt x="260" y="334"/>
                    </a:lnTo>
                    <a:lnTo>
                      <a:pt x="260" y="339"/>
                    </a:lnTo>
                    <a:lnTo>
                      <a:pt x="260" y="345"/>
                    </a:lnTo>
                    <a:lnTo>
                      <a:pt x="256" y="347"/>
                    </a:lnTo>
                    <a:lnTo>
                      <a:pt x="251" y="356"/>
                    </a:lnTo>
                    <a:lnTo>
                      <a:pt x="249" y="357"/>
                    </a:lnTo>
                    <a:lnTo>
                      <a:pt x="242" y="366"/>
                    </a:lnTo>
                    <a:lnTo>
                      <a:pt x="225" y="393"/>
                    </a:lnTo>
                    <a:lnTo>
                      <a:pt x="189" y="411"/>
                    </a:lnTo>
                    <a:lnTo>
                      <a:pt x="188" y="413"/>
                    </a:lnTo>
                    <a:lnTo>
                      <a:pt x="184" y="419"/>
                    </a:lnTo>
                    <a:lnTo>
                      <a:pt x="184" y="424"/>
                    </a:lnTo>
                    <a:lnTo>
                      <a:pt x="184" y="430"/>
                    </a:lnTo>
                    <a:lnTo>
                      <a:pt x="184" y="439"/>
                    </a:lnTo>
                    <a:lnTo>
                      <a:pt x="184" y="453"/>
                    </a:lnTo>
                    <a:lnTo>
                      <a:pt x="184" y="469"/>
                    </a:lnTo>
                    <a:lnTo>
                      <a:pt x="184" y="478"/>
                    </a:lnTo>
                    <a:lnTo>
                      <a:pt x="173" y="478"/>
                    </a:lnTo>
                    <a:lnTo>
                      <a:pt x="164" y="475"/>
                    </a:lnTo>
                    <a:lnTo>
                      <a:pt x="157" y="469"/>
                    </a:lnTo>
                    <a:lnTo>
                      <a:pt x="151" y="464"/>
                    </a:lnTo>
                    <a:lnTo>
                      <a:pt x="151" y="449"/>
                    </a:lnTo>
                    <a:lnTo>
                      <a:pt x="148" y="435"/>
                    </a:lnTo>
                    <a:lnTo>
                      <a:pt x="141" y="424"/>
                    </a:lnTo>
                    <a:lnTo>
                      <a:pt x="130" y="413"/>
                    </a:lnTo>
                    <a:lnTo>
                      <a:pt x="117" y="417"/>
                    </a:lnTo>
                    <a:lnTo>
                      <a:pt x="110" y="417"/>
                    </a:lnTo>
                    <a:lnTo>
                      <a:pt x="101" y="413"/>
                    </a:lnTo>
                    <a:lnTo>
                      <a:pt x="94" y="408"/>
                    </a:lnTo>
                    <a:lnTo>
                      <a:pt x="83" y="402"/>
                    </a:lnTo>
                    <a:lnTo>
                      <a:pt x="72" y="397"/>
                    </a:lnTo>
                    <a:lnTo>
                      <a:pt x="59" y="393"/>
                    </a:lnTo>
                    <a:lnTo>
                      <a:pt x="49" y="392"/>
                    </a:lnTo>
                    <a:lnTo>
                      <a:pt x="38" y="402"/>
                    </a:lnTo>
                    <a:lnTo>
                      <a:pt x="21" y="424"/>
                    </a:lnTo>
                    <a:lnTo>
                      <a:pt x="5" y="448"/>
                    </a:lnTo>
                    <a:lnTo>
                      <a:pt x="0" y="455"/>
                    </a:lnTo>
                    <a:lnTo>
                      <a:pt x="21" y="475"/>
                    </a:lnTo>
                    <a:lnTo>
                      <a:pt x="25" y="516"/>
                    </a:lnTo>
                    <a:lnTo>
                      <a:pt x="29" y="516"/>
                    </a:lnTo>
                    <a:lnTo>
                      <a:pt x="38" y="513"/>
                    </a:lnTo>
                    <a:lnTo>
                      <a:pt x="43" y="511"/>
                    </a:lnTo>
                    <a:lnTo>
                      <a:pt x="49" y="505"/>
                    </a:lnTo>
                    <a:lnTo>
                      <a:pt x="54" y="496"/>
                    </a:lnTo>
                    <a:lnTo>
                      <a:pt x="58" y="491"/>
                    </a:lnTo>
                    <a:lnTo>
                      <a:pt x="63" y="485"/>
                    </a:lnTo>
                    <a:lnTo>
                      <a:pt x="72" y="480"/>
                    </a:lnTo>
                    <a:lnTo>
                      <a:pt x="74" y="480"/>
                    </a:lnTo>
                    <a:lnTo>
                      <a:pt x="74" y="484"/>
                    </a:lnTo>
                    <a:lnTo>
                      <a:pt x="74" y="485"/>
                    </a:lnTo>
                    <a:lnTo>
                      <a:pt x="63" y="538"/>
                    </a:lnTo>
                    <a:lnTo>
                      <a:pt x="79" y="556"/>
                    </a:lnTo>
                    <a:lnTo>
                      <a:pt x="77" y="567"/>
                    </a:lnTo>
                    <a:lnTo>
                      <a:pt x="68" y="574"/>
                    </a:lnTo>
                    <a:lnTo>
                      <a:pt x="59" y="583"/>
                    </a:lnTo>
                    <a:lnTo>
                      <a:pt x="54" y="597"/>
                    </a:lnTo>
                    <a:lnTo>
                      <a:pt x="54" y="608"/>
                    </a:lnTo>
                    <a:lnTo>
                      <a:pt x="63" y="619"/>
                    </a:lnTo>
                    <a:lnTo>
                      <a:pt x="74" y="630"/>
                    </a:lnTo>
                    <a:lnTo>
                      <a:pt x="88" y="641"/>
                    </a:lnTo>
                    <a:lnTo>
                      <a:pt x="101" y="646"/>
                    </a:lnTo>
                    <a:lnTo>
                      <a:pt x="114" y="646"/>
                    </a:lnTo>
                    <a:lnTo>
                      <a:pt x="124" y="644"/>
                    </a:lnTo>
                    <a:lnTo>
                      <a:pt x="132" y="641"/>
                    </a:lnTo>
                    <a:lnTo>
                      <a:pt x="141" y="635"/>
                    </a:lnTo>
                    <a:lnTo>
                      <a:pt x="148" y="635"/>
                    </a:lnTo>
                    <a:lnTo>
                      <a:pt x="153" y="639"/>
                    </a:lnTo>
                    <a:lnTo>
                      <a:pt x="160" y="641"/>
                    </a:lnTo>
                    <a:lnTo>
                      <a:pt x="168" y="644"/>
                    </a:lnTo>
                    <a:lnTo>
                      <a:pt x="184" y="652"/>
                    </a:lnTo>
                    <a:lnTo>
                      <a:pt x="195" y="661"/>
                    </a:lnTo>
                    <a:lnTo>
                      <a:pt x="209" y="670"/>
                    </a:lnTo>
                    <a:lnTo>
                      <a:pt x="220" y="677"/>
                    </a:lnTo>
                    <a:lnTo>
                      <a:pt x="225" y="691"/>
                    </a:lnTo>
                    <a:lnTo>
                      <a:pt x="229" y="706"/>
                    </a:lnTo>
                    <a:lnTo>
                      <a:pt x="231" y="722"/>
                    </a:lnTo>
                    <a:lnTo>
                      <a:pt x="234" y="738"/>
                    </a:lnTo>
                    <a:lnTo>
                      <a:pt x="249" y="744"/>
                    </a:lnTo>
                    <a:lnTo>
                      <a:pt x="262" y="749"/>
                    </a:lnTo>
                    <a:lnTo>
                      <a:pt x="276" y="758"/>
                    </a:lnTo>
                    <a:lnTo>
                      <a:pt x="287" y="772"/>
                    </a:lnTo>
                    <a:lnTo>
                      <a:pt x="298" y="800"/>
                    </a:lnTo>
                    <a:lnTo>
                      <a:pt x="308" y="830"/>
                    </a:lnTo>
                    <a:lnTo>
                      <a:pt x="319" y="861"/>
                    </a:lnTo>
                    <a:lnTo>
                      <a:pt x="334" y="886"/>
                    </a:lnTo>
                    <a:lnTo>
                      <a:pt x="350" y="904"/>
                    </a:lnTo>
                    <a:lnTo>
                      <a:pt x="366" y="924"/>
                    </a:lnTo>
                    <a:lnTo>
                      <a:pt x="381" y="944"/>
                    </a:lnTo>
                    <a:lnTo>
                      <a:pt x="395" y="966"/>
                    </a:lnTo>
                    <a:lnTo>
                      <a:pt x="397" y="980"/>
                    </a:lnTo>
                    <a:lnTo>
                      <a:pt x="397" y="993"/>
                    </a:lnTo>
                    <a:lnTo>
                      <a:pt x="391" y="1007"/>
                    </a:lnTo>
                    <a:lnTo>
                      <a:pt x="381" y="1018"/>
                    </a:lnTo>
                    <a:lnTo>
                      <a:pt x="364" y="1022"/>
                    </a:lnTo>
                    <a:lnTo>
                      <a:pt x="348" y="1027"/>
                    </a:lnTo>
                    <a:lnTo>
                      <a:pt x="334" y="1032"/>
                    </a:lnTo>
                    <a:lnTo>
                      <a:pt x="319" y="1038"/>
                    </a:lnTo>
                    <a:lnTo>
                      <a:pt x="307" y="1043"/>
                    </a:lnTo>
                    <a:lnTo>
                      <a:pt x="292" y="1052"/>
                    </a:lnTo>
                    <a:lnTo>
                      <a:pt x="278" y="1063"/>
                    </a:lnTo>
                    <a:lnTo>
                      <a:pt x="262" y="1074"/>
                    </a:lnTo>
                    <a:lnTo>
                      <a:pt x="249" y="1083"/>
                    </a:lnTo>
                    <a:lnTo>
                      <a:pt x="231" y="1090"/>
                    </a:lnTo>
                    <a:lnTo>
                      <a:pt x="215" y="1094"/>
                    </a:lnTo>
                    <a:lnTo>
                      <a:pt x="198" y="1099"/>
                    </a:lnTo>
                    <a:lnTo>
                      <a:pt x="182" y="1105"/>
                    </a:lnTo>
                    <a:lnTo>
                      <a:pt x="164" y="1110"/>
                    </a:lnTo>
                    <a:lnTo>
                      <a:pt x="151" y="1119"/>
                    </a:lnTo>
                    <a:lnTo>
                      <a:pt x="141" y="1132"/>
                    </a:lnTo>
                    <a:lnTo>
                      <a:pt x="124" y="1146"/>
                    </a:lnTo>
                    <a:lnTo>
                      <a:pt x="106" y="1160"/>
                    </a:lnTo>
                    <a:lnTo>
                      <a:pt x="88" y="1171"/>
                    </a:lnTo>
                    <a:lnTo>
                      <a:pt x="68" y="1180"/>
                    </a:lnTo>
                    <a:lnTo>
                      <a:pt x="88" y="1186"/>
                    </a:lnTo>
                    <a:lnTo>
                      <a:pt x="106" y="1188"/>
                    </a:lnTo>
                    <a:lnTo>
                      <a:pt x="124" y="1193"/>
                    </a:lnTo>
                    <a:lnTo>
                      <a:pt x="142" y="1197"/>
                    </a:lnTo>
                    <a:lnTo>
                      <a:pt x="162" y="1198"/>
                    </a:lnTo>
                    <a:lnTo>
                      <a:pt x="182" y="1198"/>
                    </a:lnTo>
                    <a:lnTo>
                      <a:pt x="200" y="1202"/>
                    </a:lnTo>
                    <a:lnTo>
                      <a:pt x="220" y="1202"/>
                    </a:lnTo>
                    <a:lnTo>
                      <a:pt x="252" y="1202"/>
                    </a:lnTo>
                    <a:lnTo>
                      <a:pt x="287" y="1198"/>
                    </a:lnTo>
                    <a:lnTo>
                      <a:pt x="319" y="1193"/>
                    </a:lnTo>
                    <a:lnTo>
                      <a:pt x="354" y="1186"/>
                    </a:lnTo>
                    <a:lnTo>
                      <a:pt x="386" y="1177"/>
                    </a:lnTo>
                    <a:lnTo>
                      <a:pt x="417" y="1168"/>
                    </a:lnTo>
                    <a:lnTo>
                      <a:pt x="447" y="1155"/>
                    </a:lnTo>
                    <a:lnTo>
                      <a:pt x="478" y="1141"/>
                    </a:lnTo>
                    <a:lnTo>
                      <a:pt x="505" y="1126"/>
                    </a:lnTo>
                    <a:lnTo>
                      <a:pt x="536" y="1110"/>
                    </a:lnTo>
                    <a:lnTo>
                      <a:pt x="559" y="1094"/>
                    </a:lnTo>
                    <a:lnTo>
                      <a:pt x="588" y="1074"/>
                    </a:lnTo>
                    <a:lnTo>
                      <a:pt x="613" y="1052"/>
                    </a:lnTo>
                    <a:lnTo>
                      <a:pt x="637" y="1029"/>
                    </a:lnTo>
                    <a:lnTo>
                      <a:pt x="660" y="1007"/>
                    </a:lnTo>
                    <a:lnTo>
                      <a:pt x="682" y="982"/>
                    </a:lnTo>
                    <a:lnTo>
                      <a:pt x="666" y="966"/>
                    </a:lnTo>
                    <a:lnTo>
                      <a:pt x="646" y="955"/>
                    </a:lnTo>
                    <a:lnTo>
                      <a:pt x="626" y="940"/>
                    </a:lnTo>
                    <a:lnTo>
                      <a:pt x="610" y="929"/>
                    </a:lnTo>
                    <a:lnTo>
                      <a:pt x="590" y="922"/>
                    </a:lnTo>
                    <a:lnTo>
                      <a:pt x="574" y="917"/>
                    </a:lnTo>
                    <a:lnTo>
                      <a:pt x="557" y="904"/>
                    </a:lnTo>
                    <a:lnTo>
                      <a:pt x="547" y="893"/>
                    </a:lnTo>
                    <a:lnTo>
                      <a:pt x="547" y="892"/>
                    </a:lnTo>
                    <a:lnTo>
                      <a:pt x="547" y="888"/>
                    </a:lnTo>
                    <a:lnTo>
                      <a:pt x="543" y="888"/>
                    </a:lnTo>
                    <a:lnTo>
                      <a:pt x="543" y="886"/>
                    </a:lnTo>
                    <a:lnTo>
                      <a:pt x="543" y="874"/>
                    </a:lnTo>
                    <a:lnTo>
                      <a:pt x="547" y="863"/>
                    </a:lnTo>
                    <a:lnTo>
                      <a:pt x="547" y="855"/>
                    </a:lnTo>
                    <a:lnTo>
                      <a:pt x="548" y="845"/>
                    </a:lnTo>
                    <a:lnTo>
                      <a:pt x="557" y="819"/>
                    </a:lnTo>
                    <a:lnTo>
                      <a:pt x="567" y="791"/>
                    </a:lnTo>
                    <a:lnTo>
                      <a:pt x="579" y="769"/>
                    </a:lnTo>
                    <a:lnTo>
                      <a:pt x="601" y="753"/>
                    </a:lnTo>
                    <a:lnTo>
                      <a:pt x="613" y="749"/>
                    </a:lnTo>
                    <a:lnTo>
                      <a:pt x="624" y="744"/>
                    </a:lnTo>
                    <a:lnTo>
                      <a:pt x="631" y="742"/>
                    </a:lnTo>
                    <a:lnTo>
                      <a:pt x="642" y="738"/>
                    </a:lnTo>
                    <a:lnTo>
                      <a:pt x="655" y="738"/>
                    </a:lnTo>
                    <a:lnTo>
                      <a:pt x="666" y="736"/>
                    </a:lnTo>
                    <a:lnTo>
                      <a:pt x="673" y="729"/>
                    </a:lnTo>
                    <a:lnTo>
                      <a:pt x="684" y="727"/>
                    </a:lnTo>
                    <a:lnTo>
                      <a:pt x="695" y="727"/>
                    </a:lnTo>
                    <a:lnTo>
                      <a:pt x="704" y="722"/>
                    </a:lnTo>
                    <a:lnTo>
                      <a:pt x="715" y="718"/>
                    </a:lnTo>
                    <a:lnTo>
                      <a:pt x="725" y="713"/>
                    </a:lnTo>
                    <a:lnTo>
                      <a:pt x="736" y="711"/>
                    </a:lnTo>
                    <a:lnTo>
                      <a:pt x="749" y="707"/>
                    </a:lnTo>
                    <a:lnTo>
                      <a:pt x="760" y="707"/>
                    </a:lnTo>
                    <a:lnTo>
                      <a:pt x="770" y="711"/>
                    </a:lnTo>
                    <a:lnTo>
                      <a:pt x="776" y="717"/>
                    </a:lnTo>
                    <a:lnTo>
                      <a:pt x="783" y="722"/>
                    </a:lnTo>
                    <a:lnTo>
                      <a:pt x="792" y="729"/>
                    </a:lnTo>
                    <a:lnTo>
                      <a:pt x="803" y="736"/>
                    </a:lnTo>
                  </a:path>
                </a:pathLst>
              </a:custGeom>
              <a:solidFill>
                <a:schemeClr val="folHlink">
                  <a:alpha val="100000"/>
                </a:schemeClr>
              </a:solidFill>
              <a:ln w="9525">
                <a:noFill/>
              </a:ln>
            </p:spPr>
            <p:txBody>
              <a:bodyPr/>
              <a:lstStyle/>
              <a:p>
                <a:endParaRPr lang="zh-CN" altLang="en-US"/>
              </a:p>
            </p:txBody>
          </p:sp>
          <p:sp>
            <p:nvSpPr>
              <p:cNvPr id="2072" name="Freeform 27"/>
              <p:cNvSpPr/>
              <p:nvPr/>
            </p:nvSpPr>
            <p:spPr>
              <a:xfrm>
                <a:off x="530" y="2834"/>
                <a:ext cx="63" cy="73"/>
              </a:xfrm>
              <a:custGeom>
                <a:avLst/>
                <a:gdLst/>
                <a:ahLst/>
                <a:cxnLst>
                  <a:cxn ang="0">
                    <a:pos x="42" y="65"/>
                  </a:cxn>
                  <a:cxn ang="0">
                    <a:pos x="58" y="72"/>
                  </a:cxn>
                  <a:cxn ang="0">
                    <a:pos x="62" y="72"/>
                  </a:cxn>
                  <a:cxn ang="0">
                    <a:pos x="62" y="67"/>
                  </a:cxn>
                  <a:cxn ang="0">
                    <a:pos x="58" y="65"/>
                  </a:cxn>
                  <a:cxn ang="0">
                    <a:pos x="58" y="62"/>
                  </a:cxn>
                  <a:cxn ang="0">
                    <a:pos x="44" y="56"/>
                  </a:cxn>
                  <a:cxn ang="0">
                    <a:pos x="37" y="45"/>
                  </a:cxn>
                  <a:cxn ang="0">
                    <a:pos x="31" y="34"/>
                  </a:cxn>
                  <a:cxn ang="0">
                    <a:pos x="26" y="20"/>
                  </a:cxn>
                  <a:cxn ang="0">
                    <a:pos x="9" y="0"/>
                  </a:cxn>
                  <a:cxn ang="0">
                    <a:pos x="6" y="4"/>
                  </a:cxn>
                  <a:cxn ang="0">
                    <a:pos x="2" y="9"/>
                  </a:cxn>
                  <a:cxn ang="0">
                    <a:pos x="0" y="11"/>
                  </a:cxn>
                  <a:cxn ang="0">
                    <a:pos x="0" y="18"/>
                  </a:cxn>
                  <a:cxn ang="0">
                    <a:pos x="0" y="20"/>
                  </a:cxn>
                  <a:cxn ang="0">
                    <a:pos x="0" y="20"/>
                  </a:cxn>
                  <a:cxn ang="0">
                    <a:pos x="0" y="20"/>
                  </a:cxn>
                  <a:cxn ang="0">
                    <a:pos x="0" y="20"/>
                  </a:cxn>
                  <a:cxn ang="0">
                    <a:pos x="9" y="31"/>
                  </a:cxn>
                  <a:cxn ang="0">
                    <a:pos x="20" y="45"/>
                  </a:cxn>
                  <a:cxn ang="0">
                    <a:pos x="31" y="56"/>
                  </a:cxn>
                  <a:cxn ang="0">
                    <a:pos x="42" y="65"/>
                  </a:cxn>
                </a:cxnLst>
                <a:rect l="0" t="0" r="0" b="0"/>
                <a:pathLst>
                  <a:path w="63" h="73">
                    <a:moveTo>
                      <a:pt x="42" y="65"/>
                    </a:moveTo>
                    <a:lnTo>
                      <a:pt x="58" y="72"/>
                    </a:lnTo>
                    <a:lnTo>
                      <a:pt x="62" y="72"/>
                    </a:lnTo>
                    <a:lnTo>
                      <a:pt x="62" y="67"/>
                    </a:lnTo>
                    <a:lnTo>
                      <a:pt x="58" y="65"/>
                    </a:lnTo>
                    <a:lnTo>
                      <a:pt x="58" y="62"/>
                    </a:lnTo>
                    <a:lnTo>
                      <a:pt x="44" y="56"/>
                    </a:lnTo>
                    <a:lnTo>
                      <a:pt x="37" y="45"/>
                    </a:lnTo>
                    <a:lnTo>
                      <a:pt x="31" y="34"/>
                    </a:lnTo>
                    <a:lnTo>
                      <a:pt x="26" y="20"/>
                    </a:lnTo>
                    <a:lnTo>
                      <a:pt x="9" y="0"/>
                    </a:lnTo>
                    <a:lnTo>
                      <a:pt x="6" y="4"/>
                    </a:lnTo>
                    <a:lnTo>
                      <a:pt x="2" y="9"/>
                    </a:lnTo>
                    <a:lnTo>
                      <a:pt x="0" y="11"/>
                    </a:lnTo>
                    <a:lnTo>
                      <a:pt x="0" y="18"/>
                    </a:lnTo>
                    <a:lnTo>
                      <a:pt x="0" y="20"/>
                    </a:lnTo>
                    <a:lnTo>
                      <a:pt x="9" y="31"/>
                    </a:lnTo>
                    <a:lnTo>
                      <a:pt x="20" y="45"/>
                    </a:lnTo>
                    <a:lnTo>
                      <a:pt x="31" y="56"/>
                    </a:lnTo>
                    <a:lnTo>
                      <a:pt x="42" y="65"/>
                    </a:lnTo>
                  </a:path>
                </a:pathLst>
              </a:custGeom>
              <a:solidFill>
                <a:schemeClr val="folHlink">
                  <a:alpha val="100000"/>
                </a:schemeClr>
              </a:solidFill>
              <a:ln w="9525">
                <a:noFill/>
              </a:ln>
            </p:spPr>
            <p:txBody>
              <a:bodyPr/>
              <a:lstStyle/>
              <a:p>
                <a:endParaRPr lang="zh-CN" altLang="en-US"/>
              </a:p>
            </p:txBody>
          </p:sp>
        </p:grpSp>
      </p:grpSp>
      <p:sp>
        <p:nvSpPr>
          <p:cNvPr id="3100" name="Rectangle 28"/>
          <p:cNvSpPr>
            <a:spLocks noGrp="1" noChangeArrowheads="1"/>
          </p:cNvSpPr>
          <p:nvPr>
            <p:ph type="ctrTitle" sz="quarter"/>
          </p:nvPr>
        </p:nvSpPr>
        <p:spPr>
          <a:xfrm>
            <a:off x="685800" y="2286000"/>
            <a:ext cx="7772400" cy="1143000"/>
          </a:xfrm>
        </p:spPr>
        <p:txBody>
          <a:bodyPr/>
          <a:lstStyle>
            <a:lvl1pPr>
              <a:defRPr/>
            </a:lvl1pPr>
          </a:lstStyle>
          <a:p>
            <a:pPr lvl="0"/>
            <a:r>
              <a:rPr lang="zh-CN" altLang="en-US" noProof="0"/>
              <a:t>单击此处编辑母版标题样式</a:t>
            </a:r>
            <a:endParaRPr lang="zh-CN" altLang="zh-CN" noProof="0"/>
          </a:p>
        </p:txBody>
      </p:sp>
      <p:sp>
        <p:nvSpPr>
          <p:cNvPr id="3101" name="Rectangle 29"/>
          <p:cNvSpPr>
            <a:spLocks noGrp="1" noChangeArrowheads="1"/>
          </p:cNvSpPr>
          <p:nvPr>
            <p:ph type="subTitle" sz="quarter" idx="1"/>
          </p:nvPr>
        </p:nvSpPr>
        <p:spPr>
          <a:xfrm>
            <a:off x="2057400" y="4114800"/>
            <a:ext cx="6400800" cy="1752600"/>
          </a:xfrm>
        </p:spPr>
        <p:txBody>
          <a:bodyPr/>
          <a:lstStyle>
            <a:lvl1pPr marL="0" indent="0" algn="ctr">
              <a:buFontTx/>
              <a:buNone/>
              <a:defRPr/>
            </a:lvl1pPr>
          </a:lstStyle>
          <a:p>
            <a:pPr lvl="0"/>
            <a:r>
              <a:rPr lang="zh-CN" altLang="en-US" noProof="0"/>
              <a:t>单击此处编辑母版副标题样式</a:t>
            </a:r>
          </a:p>
        </p:txBody>
      </p:sp>
      <p:sp>
        <p:nvSpPr>
          <p:cNvPr id="48" name="Rectangle 30"/>
          <p:cNvSpPr>
            <a:spLocks noGrp="1" noChangeArrowheads="1"/>
          </p:cNvSpPr>
          <p:nvPr>
            <p:ph type="dt" sz="quarter"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fld id="{80FC78B5-7C6F-42DF-A13F-F82AFD7E841E}" type="datetime1">
              <a:rPr kumimoji="0" lang="zh-CN" altLang="en-US"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49" name="Rectangle 31"/>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rgbClr val="FFFFFF"/>
              </a:solidFill>
              <a:effectLst/>
              <a:uLnTx/>
              <a:uFillTx/>
              <a:latin typeface="Times New Roman" panose="02020603050405020304" pitchFamily="18" charset="0"/>
              <a:ea typeface="宋体" panose="02010600030101010101" pitchFamily="2" charset="-122"/>
              <a:cs typeface="+mn-cs"/>
            </a:endParaRPr>
          </a:p>
        </p:txBody>
      </p:sp>
      <p:sp>
        <p:nvSpPr>
          <p:cNvPr id="50" name="Rectangle 32"/>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spcBef>
                <a:spcPct val="50000"/>
              </a:spcBef>
              <a:buNone/>
            </a:pPr>
            <a:fld id="{9A0DB2DC-4C9A-4742-B13C-FB6460FD3503}" type="slidenum">
              <a:rPr lang="zh-CN" altLang="en-US" dirty="0">
                <a:solidFill>
                  <a:srgbClr val="FFFFFF"/>
                </a:solidFill>
              </a:rPr>
              <a:t>‹#›</a:t>
            </a:fld>
            <a:endParaRPr lang="zh-CN" alt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58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981200"/>
            <a:ext cx="3810000" cy="4114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vert="horz" wrap="square" lIns="92075" tIns="46038" rIns="92075" bIns="46038"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685800" y="117475"/>
            <a:ext cx="8456613" cy="6738938"/>
            <a:chOff x="432" y="74"/>
            <a:chExt cx="5327" cy="4245"/>
          </a:xfrm>
        </p:grpSpPr>
        <p:sp>
          <p:nvSpPr>
            <p:cNvPr id="1032" name="Rectangle 3"/>
            <p:cNvSpPr>
              <a:spLocks noChangeArrowheads="1"/>
            </p:cNvSpPr>
            <p:nvPr/>
          </p:nvSpPr>
          <p:spPr bwMode="auto">
            <a:xfrm>
              <a:off x="432" y="4176"/>
              <a:ext cx="2208" cy="143"/>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1033" name="Group 4"/>
            <p:cNvGrpSpPr/>
            <p:nvPr/>
          </p:nvGrpSpPr>
          <p:grpSpPr>
            <a:xfrm>
              <a:off x="2859" y="4250"/>
              <a:ext cx="2729" cy="41"/>
              <a:chOff x="2859" y="4250"/>
              <a:chExt cx="2729" cy="41"/>
            </a:xfrm>
          </p:grpSpPr>
          <p:sp>
            <p:nvSpPr>
              <p:cNvPr id="1038" name="Oval 5"/>
              <p:cNvSpPr>
                <a:spLocks noChangeArrowheads="1"/>
              </p:cNvSpPr>
              <p:nvPr/>
            </p:nvSpPr>
            <p:spPr bwMode="auto">
              <a:xfrm>
                <a:off x="285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6"/>
              <p:cNvSpPr>
                <a:spLocks noChangeArrowheads="1"/>
              </p:cNvSpPr>
              <p:nvPr/>
            </p:nvSpPr>
            <p:spPr bwMode="auto">
              <a:xfrm>
                <a:off x="324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7"/>
              <p:cNvSpPr>
                <a:spLocks noChangeArrowheads="1"/>
              </p:cNvSpPr>
              <p:nvPr/>
            </p:nvSpPr>
            <p:spPr bwMode="auto">
              <a:xfrm>
                <a:off x="362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8"/>
              <p:cNvSpPr>
                <a:spLocks noChangeArrowheads="1"/>
              </p:cNvSpPr>
              <p:nvPr/>
            </p:nvSpPr>
            <p:spPr bwMode="auto">
              <a:xfrm>
                <a:off x="4011"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9"/>
              <p:cNvSpPr>
                <a:spLocks noChangeArrowheads="1"/>
              </p:cNvSpPr>
              <p:nvPr/>
            </p:nvSpPr>
            <p:spPr bwMode="auto">
              <a:xfrm>
                <a:off x="4395"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0"/>
              <p:cNvSpPr>
                <a:spLocks noChangeArrowheads="1"/>
              </p:cNvSpPr>
              <p:nvPr/>
            </p:nvSpPr>
            <p:spPr bwMode="auto">
              <a:xfrm>
                <a:off x="4779"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1"/>
              <p:cNvSpPr>
                <a:spLocks noChangeArrowheads="1"/>
              </p:cNvSpPr>
              <p:nvPr/>
            </p:nvSpPr>
            <p:spPr bwMode="auto">
              <a:xfrm>
                <a:off x="5163" y="4250"/>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12"/>
              <p:cNvSpPr>
                <a:spLocks noChangeArrowheads="1"/>
              </p:cNvSpPr>
              <p:nvPr/>
            </p:nvSpPr>
            <p:spPr bwMode="auto">
              <a:xfrm>
                <a:off x="5547" y="4250"/>
                <a:ext cx="41"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4" name="Rectangle 13"/>
            <p:cNvSpPr>
              <a:spLocks noChangeArrowheads="1"/>
            </p:cNvSpPr>
            <p:nvPr/>
          </p:nvSpPr>
          <p:spPr bwMode="auto">
            <a:xfrm>
              <a:off x="480" y="480"/>
              <a:ext cx="5279" cy="480"/>
            </a:xfrm>
            <a:prstGeom prst="rect">
              <a:avLst/>
            </a:prstGeom>
            <a:solidFill>
              <a:schemeClr val="hlink"/>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4"/>
            <p:cNvSpPr>
              <a:spLocks noChangeArrowheads="1"/>
            </p:cNvSpPr>
            <p:nvPr/>
          </p:nvSpPr>
          <p:spPr bwMode="auto">
            <a:xfrm>
              <a:off x="507" y="74"/>
              <a:ext cx="42" cy="42"/>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5"/>
            <p:cNvSpPr>
              <a:spLocks noChangeArrowheads="1"/>
            </p:cNvSpPr>
            <p:nvPr/>
          </p:nvSpPr>
          <p:spPr bwMode="auto">
            <a:xfrm>
              <a:off x="507" y="219"/>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6"/>
            <p:cNvSpPr>
              <a:spLocks noChangeArrowheads="1"/>
            </p:cNvSpPr>
            <p:nvPr/>
          </p:nvSpPr>
          <p:spPr bwMode="auto">
            <a:xfrm>
              <a:off x="507" y="362"/>
              <a:ext cx="42" cy="41"/>
            </a:xfrm>
            <a:prstGeom prst="ellipse">
              <a:avLst/>
            </a:prstGeom>
            <a:solidFill>
              <a:schemeClr val="tx2"/>
            </a:solidFill>
            <a:ln>
              <a:noFill/>
            </a:ln>
            <a:effectLst/>
          </p:spPr>
          <p:txBody>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27" name="Rectangle 17"/>
          <p:cNvSpPr>
            <a:spLocks noGrp="1"/>
          </p:cNvSpPr>
          <p:nvPr>
            <p:ph type="title"/>
          </p:nvPr>
        </p:nvSpPr>
        <p:spPr>
          <a:xfrm>
            <a:off x="685800" y="609600"/>
            <a:ext cx="7772400" cy="1143000"/>
          </a:xfrm>
          <a:prstGeom prst="rect">
            <a:avLst/>
          </a:prstGeom>
          <a:noFill/>
          <a:ln w="9525">
            <a:noFill/>
          </a:ln>
        </p:spPr>
        <p:txBody>
          <a:bodyPr lIns="92075" tIns="46038" rIns="92075" bIns="46038" anchor="ctr" anchorCtr="0"/>
          <a:lstStyle/>
          <a:p>
            <a:pPr lvl="0"/>
            <a:r>
              <a:rPr lang="zh-CN" altLang="en-US" dirty="0"/>
              <a:t>单击此处编辑母版标题样式</a:t>
            </a:r>
          </a:p>
        </p:txBody>
      </p:sp>
      <p:sp>
        <p:nvSpPr>
          <p:cNvPr id="1028" name="Rectangle 18"/>
          <p:cNvSpPr>
            <a:spLocks noGrp="1"/>
          </p:cNvSpPr>
          <p:nvPr>
            <p:ph type="body" idx="1"/>
          </p:nvPr>
        </p:nvSpPr>
        <p:spPr>
          <a:xfrm>
            <a:off x="685800" y="1981200"/>
            <a:ext cx="7772400" cy="4114800"/>
          </a:xfrm>
          <a:prstGeom prst="rect">
            <a:avLst/>
          </a:prstGeom>
          <a:noFill/>
          <a:ln w="9525">
            <a:noFill/>
          </a:ln>
        </p:spPr>
        <p:txBody>
          <a:bodyPr lIns="92075" tIns="46038" rIns="92075" bIns="46038"/>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67" name="Rectangle 19"/>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lstStyle>
            <a:lvl1pPr eaLnBrk="1" hangingPunct="1">
              <a:spcBef>
                <a:spcPct val="50000"/>
              </a:spcBef>
              <a:defRPr sz="1400"/>
            </a:lvl1p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Rectangle 20"/>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spcBef>
                <a:spcPct val="50000"/>
              </a:spcBef>
              <a:defRPr sz="1400"/>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Rectangle 21"/>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lvl1pPr>
          </a:lstStyle>
          <a:p>
            <a:pPr lvl="0" eaLnBrk="1" hangingPunct="1">
              <a:spcBef>
                <a:spcPct val="50000"/>
              </a:spcBef>
              <a:buNone/>
            </a:pPr>
            <a:fld id="{9A0DB2DC-4C9A-4742-B13C-FB6460FD3503}" type="slidenum">
              <a:rPr lang="zh-CN" altLang="en-US" dirty="0">
                <a:latin typeface="Times New Roman" panose="02020603050405020304" pitchFamily="18" charset="0"/>
              </a:rPr>
              <a:t>‹#›</a:t>
            </a:fld>
            <a:endParaRPr lang="zh-CN" altLang="en-US" dirty="0">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txBox="1">
            <a:spLocks noGrp="1"/>
          </p:cNvSpPr>
          <p:nvPr>
            <p:ph type="dt" sz="quarter" idx="2"/>
          </p:nvPr>
        </p:nvSpPr>
        <p:spPr>
          <a:ln w="12700"/>
        </p:spPr>
        <p:txBody>
          <a:bodyPr/>
          <a:lstStyle/>
          <a:p>
            <a:pPr marL="0" indent="0" eaLnBrk="1" hangingPunct="1">
              <a:spcBef>
                <a:spcPct val="50000"/>
              </a:spcBef>
              <a:buNone/>
            </a:pPr>
            <a:fld id="{BB962C8B-B14F-4D97-AF65-F5344CB8AC3E}" type="datetime1">
              <a:rPr kumimoji="1" lang="zh-CN" altLang="en-US" sz="1400" kern="1200" dirty="0">
                <a:solidFill>
                  <a:srgbClr val="FFFFFF"/>
                </a:solidFill>
                <a:latin typeface="+mn-lt"/>
                <a:ea typeface="+mn-ea"/>
                <a:cs typeface="+mn-cs"/>
              </a:rPr>
              <a:t>2021/6/2</a:t>
            </a:fld>
            <a:endParaRPr kumimoji="1" lang="zh-CN" altLang="en-US" sz="1400" kern="1200" dirty="0">
              <a:solidFill>
                <a:srgbClr val="FFFFFF"/>
              </a:solidFill>
              <a:latin typeface="+mn-lt"/>
              <a:ea typeface="+mn-ea"/>
              <a:cs typeface="+mn-cs"/>
            </a:endParaRPr>
          </a:p>
        </p:txBody>
      </p:sp>
      <p:sp>
        <p:nvSpPr>
          <p:cNvPr id="5123" name="Rectangle 32"/>
          <p:cNvSpPr txBox="1">
            <a:spLocks noGrp="1"/>
          </p:cNvSpPr>
          <p:nvPr>
            <p:ph type="sldNum" sz="quarter" idx="4"/>
          </p:nvPr>
        </p:nvSpPr>
        <p:spPr>
          <a:ln w="12700"/>
        </p:spPr>
        <p:txBody>
          <a:bodyPr/>
          <a:lstStyle/>
          <a:p>
            <a:pPr marL="0" indent="0" algn="r" eaLnBrk="1" hangingPunct="1">
              <a:spcBef>
                <a:spcPct val="50000"/>
              </a:spcBef>
              <a:buNone/>
            </a:pPr>
            <a:fld id="{9A0DB2DC-4C9A-4742-B13C-FB6460FD3503}" type="slidenum">
              <a:rPr lang="zh-CN" altLang="en-US" sz="1400" dirty="0">
                <a:solidFill>
                  <a:srgbClr val="FFFFFF"/>
                </a:solidFill>
              </a:rPr>
              <a:t>1</a:t>
            </a:fld>
            <a:endParaRPr lang="zh-CN" altLang="en-US" sz="1400" dirty="0">
              <a:solidFill>
                <a:srgbClr val="FFFFFF"/>
              </a:solidFill>
            </a:endParaRPr>
          </a:p>
        </p:txBody>
      </p:sp>
      <p:sp>
        <p:nvSpPr>
          <p:cNvPr id="5124" name="Rectangle 2"/>
          <p:cNvSpPr>
            <a:spLocks noGrp="1"/>
          </p:cNvSpPr>
          <p:nvPr>
            <p:ph type="ctrTitle" sz="quarter"/>
          </p:nvPr>
        </p:nvSpPr>
        <p:spPr>
          <a:xfrm>
            <a:off x="685800" y="1196975"/>
            <a:ext cx="7772400" cy="2460625"/>
          </a:xfrm>
          <a:ln/>
        </p:spPr>
        <p:txBody>
          <a:bodyPr vert="horz" wrap="square" lIns="92075" tIns="46038" rIns="92075" bIns="46038" anchor="ctr" anchorCtr="0"/>
          <a:lstStyle/>
          <a:p>
            <a:pPr eaLnBrk="1" hangingPunct="1">
              <a:buClrTx/>
              <a:buSzTx/>
              <a:buFontTx/>
            </a:pPr>
            <a:r>
              <a:rPr kumimoji="1" lang="zh-CN" altLang="en-US" sz="5400" b="1" kern="1200" dirty="0">
                <a:solidFill>
                  <a:schemeClr val="tx1"/>
                </a:solidFill>
                <a:latin typeface="黑体" panose="02010609060101010101" pitchFamily="2" charset="-122"/>
                <a:ea typeface="黑体" panose="02010609060101010101" pitchFamily="2" charset="-122"/>
                <a:cs typeface="+mj-cs"/>
              </a:rPr>
              <a:t>《政治经济学通论</a:t>
            </a:r>
            <a:r>
              <a:rPr kumimoji="1" lang="en-US" altLang="zh-CN" sz="5400" b="1" kern="1200" dirty="0">
                <a:solidFill>
                  <a:schemeClr val="tx1"/>
                </a:solidFill>
                <a:latin typeface="黑体" panose="02010609060101010101" pitchFamily="2" charset="-122"/>
                <a:ea typeface="黑体" panose="02010609060101010101" pitchFamily="2" charset="-122"/>
                <a:cs typeface="+mj-cs"/>
              </a:rPr>
              <a:t>》</a:t>
            </a:r>
            <a:br>
              <a:rPr kumimoji="1" lang="en-US" altLang="zh-CN" sz="4800" b="1" kern="1200" dirty="0">
                <a:solidFill>
                  <a:schemeClr val="tx1"/>
                </a:solidFill>
                <a:latin typeface="黑体" panose="02010609060101010101" pitchFamily="2" charset="-122"/>
                <a:ea typeface="黑体" panose="02010609060101010101" pitchFamily="2" charset="-122"/>
                <a:cs typeface="+mj-cs"/>
              </a:rPr>
            </a:br>
            <a:br>
              <a:rPr kumimoji="1" lang="en-US" altLang="zh-CN" sz="2400" b="1" kern="1200" dirty="0">
                <a:solidFill>
                  <a:schemeClr val="tx1"/>
                </a:solidFill>
                <a:latin typeface="黑体" panose="02010609060101010101" pitchFamily="2" charset="-122"/>
                <a:ea typeface="黑体" panose="02010609060101010101" pitchFamily="2" charset="-122"/>
                <a:cs typeface="+mj-cs"/>
              </a:rPr>
            </a:br>
            <a:r>
              <a:rPr kumimoji="1" lang="zh-CN" altLang="en-US" sz="2400" b="1" kern="1200" dirty="0">
                <a:solidFill>
                  <a:schemeClr val="tx1"/>
                </a:solidFill>
                <a:latin typeface="黑体" panose="02010609060101010101" pitchFamily="2" charset="-122"/>
                <a:ea typeface="黑体" panose="02010609060101010101" pitchFamily="2" charset="-122"/>
                <a:cs typeface="+mj-cs"/>
              </a:rPr>
              <a:t>（第</a:t>
            </a:r>
            <a:r>
              <a:rPr kumimoji="1" lang="en-US" altLang="zh-CN" sz="2400" b="1" kern="1200" dirty="0">
                <a:solidFill>
                  <a:schemeClr val="tx1"/>
                </a:solidFill>
                <a:latin typeface="黑体" panose="02010609060101010101" pitchFamily="2" charset="-122"/>
                <a:ea typeface="黑体" panose="02010609060101010101" pitchFamily="2" charset="-122"/>
                <a:cs typeface="+mj-cs"/>
              </a:rPr>
              <a:t>3</a:t>
            </a:r>
            <a:r>
              <a:rPr kumimoji="1" lang="zh-CN" altLang="en-US" sz="2400" b="1" kern="1200" dirty="0">
                <a:solidFill>
                  <a:schemeClr val="tx1"/>
                </a:solidFill>
                <a:latin typeface="黑体" panose="02010609060101010101" pitchFamily="2" charset="-122"/>
                <a:ea typeface="黑体" panose="02010609060101010101" pitchFamily="2" charset="-122"/>
                <a:cs typeface="+mj-cs"/>
              </a:rPr>
              <a:t>版）</a:t>
            </a:r>
            <a:endParaRPr kumimoji="1" lang="en-US" altLang="zh-CN" sz="2400" b="1" kern="1200" dirty="0">
              <a:solidFill>
                <a:schemeClr val="tx1"/>
              </a:solidFill>
              <a:latin typeface="黑体" panose="02010609060101010101" pitchFamily="2" charset="-122"/>
              <a:ea typeface="黑体" panose="02010609060101010101" pitchFamily="2" charset="-122"/>
              <a:cs typeface="+mj-cs"/>
            </a:endParaRPr>
          </a:p>
        </p:txBody>
      </p:sp>
      <p:sp>
        <p:nvSpPr>
          <p:cNvPr id="5125" name="Rectangle 3"/>
          <p:cNvSpPr>
            <a:spLocks noGrp="1"/>
          </p:cNvSpPr>
          <p:nvPr>
            <p:ph type="subTitle" sz="quarter" idx="1"/>
          </p:nvPr>
        </p:nvSpPr>
        <p:spPr>
          <a:xfrm>
            <a:off x="685800" y="4149725"/>
            <a:ext cx="7772400" cy="1752600"/>
          </a:xfrm>
          <a:ln/>
        </p:spPr>
        <p:txBody>
          <a:bodyPr vert="horz" wrap="square" lIns="92075" tIns="46038" rIns="92075" bIns="46038" anchor="t" anchorCtr="0"/>
          <a:lstStyle/>
          <a:p>
            <a:pPr eaLnBrk="1" hangingPunct="1">
              <a:buClrTx/>
              <a:buSzTx/>
            </a:pPr>
            <a:r>
              <a:rPr kumimoji="1" lang="zh-CN" altLang="en-US" b="1" kern="1200" dirty="0">
                <a:latin typeface="+mn-lt"/>
                <a:ea typeface="楷体_GB2312" pitchFamily="49" charset="-122"/>
                <a:cs typeface="+mn-cs"/>
              </a:rPr>
              <a:t>陈承明</a:t>
            </a:r>
            <a:endParaRPr kumimoji="1" lang="en-US" altLang="zh-CN" b="1" kern="1200" dirty="0">
              <a:latin typeface="+mn-lt"/>
              <a:ea typeface="楷体_GB2312" pitchFamily="49" charset="-122"/>
              <a:cs typeface="+mn-cs"/>
            </a:endParaRPr>
          </a:p>
          <a:p>
            <a:pPr eaLnBrk="1" hangingPunct="1">
              <a:buClrTx/>
              <a:buSzTx/>
            </a:pPr>
            <a:endParaRPr kumimoji="1" lang="en-US" altLang="zh-CN" b="1" kern="1200" dirty="0">
              <a:latin typeface="+mn-lt"/>
              <a:ea typeface="楷体_GB2312" pitchFamily="49" charset="-122"/>
              <a:cs typeface="+mn-cs"/>
            </a:endParaRPr>
          </a:p>
          <a:p>
            <a:pPr eaLnBrk="1" hangingPunct="1">
              <a:buClrTx/>
              <a:buSzTx/>
            </a:pPr>
            <a:r>
              <a:rPr kumimoji="1" lang="zh-CN" altLang="en-US" b="1" kern="1200" dirty="0">
                <a:latin typeface="+mn-lt"/>
                <a:ea typeface="楷体_GB2312" pitchFamily="49" charset="-122"/>
                <a:cs typeface="+mn-cs"/>
              </a:rPr>
              <a:t>上海财经大学出版社</a:t>
            </a:r>
          </a:p>
          <a:p>
            <a:pPr eaLnBrk="1" hangingPunct="1">
              <a:buClrTx/>
              <a:buSzTx/>
            </a:pPr>
            <a:endParaRPr kumimoji="1" lang="zh-CN" altLang="en-US" b="1"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331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10</a:t>
            </a:fld>
            <a:endParaRPr lang="zh-CN" altLang="en-US" sz="1400" dirty="0"/>
          </a:p>
        </p:txBody>
      </p:sp>
      <p:sp>
        <p:nvSpPr>
          <p:cNvPr id="13316" name="Rectangle 2"/>
          <p:cNvSpPr>
            <a:spLocks noGrp="1"/>
          </p:cNvSpPr>
          <p:nvPr>
            <p:ph type="title"/>
          </p:nvPr>
        </p:nvSpPr>
        <p:spPr>
          <a:ln/>
        </p:spPr>
        <p:txBody>
          <a:bodyPr vert="horz" wrap="square" lIns="92075" tIns="46038" rIns="92075" bIns="46038" anchor="ctr" anchorCtr="0"/>
          <a:lstStyle/>
          <a:p>
            <a:pPr eaLnBrk="1" hangingPunct="1"/>
            <a:r>
              <a:rPr lang="en-US" altLang="zh-CN" b="1" dirty="0"/>
              <a:t>3</a:t>
            </a:r>
            <a:r>
              <a:rPr lang="zh-CN" altLang="en-US" b="1" dirty="0"/>
              <a:t>、社会福利</a:t>
            </a:r>
          </a:p>
        </p:txBody>
      </p:sp>
      <p:sp>
        <p:nvSpPr>
          <p:cNvPr id="13317" name="内容占位符 1"/>
          <p:cNvSpPr>
            <a:spLocks noGrp="1"/>
          </p:cNvSpPr>
          <p:nvPr>
            <p:ph idx="1"/>
          </p:nvPr>
        </p:nvSpPr>
        <p:spPr>
          <a:ln/>
        </p:spPr>
        <p:txBody>
          <a:bodyPr vert="horz" wrap="square" lIns="92075" tIns="46038" rIns="92075" bIns="46038" anchor="t" anchorCtr="0"/>
          <a:lstStyle/>
          <a:p>
            <a:pPr marL="0" indent="0">
              <a:buNone/>
            </a:pPr>
            <a:r>
              <a:rPr lang="en-US" altLang="zh-CN" dirty="0">
                <a:effectLst/>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社会福利是更高层次的社会保障形式，它表明一个国家或社会文明的进程和经济发展的状况。一般来说，社会福利分为公共福利、职工福利和特殊福利。</a:t>
            </a:r>
            <a:endParaRPr lang="en-US" altLang="zh-CN" dirty="0">
              <a:effectLst/>
              <a:ea typeface="宋体" panose="02010600030101010101" pitchFamily="2" charset="-122"/>
              <a:cs typeface="Times New Roman" panose="02020603050405020304" pitchFamily="18" charset="0"/>
            </a:endParaRPr>
          </a:p>
          <a:p>
            <a:pPr marL="0" indent="0">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农村“五保”供养制度，是面向无劳动能力和无生活来源</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者</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提供生活保障。儿童福利制度也是体现国家富裕和制度优越的重要方面。</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433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11</a:t>
            </a:fld>
            <a:endParaRPr lang="zh-CN" altLang="en-US" sz="1400" dirty="0"/>
          </a:p>
        </p:txBody>
      </p:sp>
      <p:sp>
        <p:nvSpPr>
          <p:cNvPr id="14340" name="Rectangle 2"/>
          <p:cNvSpPr>
            <a:spLocks noGrp="1"/>
          </p:cNvSpPr>
          <p:nvPr>
            <p:ph type="title"/>
          </p:nvPr>
        </p:nvSpPr>
        <p:spPr>
          <a:ln/>
        </p:spPr>
        <p:txBody>
          <a:bodyPr vert="horz" wrap="square" lIns="92075" tIns="46038" rIns="92075" bIns="46038" anchor="ctr" anchorCtr="0"/>
          <a:lstStyle/>
          <a:p>
            <a:pPr eaLnBrk="1" hangingPunct="1"/>
            <a:r>
              <a:rPr lang="en-US" altLang="zh-CN" b="1" dirty="0"/>
              <a:t>4</a:t>
            </a:r>
            <a:r>
              <a:rPr lang="zh-CN" altLang="en-US" b="1" dirty="0"/>
              <a:t>、社会优抚</a:t>
            </a:r>
          </a:p>
        </p:txBody>
      </p:sp>
      <p:sp>
        <p:nvSpPr>
          <p:cNvPr id="14341" name="内容占位符 1"/>
          <p:cNvSpPr>
            <a:spLocks noGrp="1"/>
          </p:cNvSpPr>
          <p:nvPr>
            <p:ph idx="1"/>
          </p:nvPr>
        </p:nvSpPr>
        <p:spPr>
          <a:ln/>
        </p:spPr>
        <p:txBody>
          <a:bodyPr vert="horz" wrap="square"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社会优抚是专门面向军人及其家属提供的保障制度。社会优抚有明显特点：一是优抚对象具有特定性</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二是这个群体受到党和政府的特别关照</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三是国家财政承担了绝大部分的优抚资金</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四是优抚内容具有综合性，保障内容涉及到物质和文化生活的方方面面。</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536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12</a:t>
            </a:fld>
            <a:endParaRPr lang="zh-CN" altLang="en-US" sz="1400" dirty="0"/>
          </a:p>
        </p:txBody>
      </p:sp>
      <p:sp>
        <p:nvSpPr>
          <p:cNvPr id="15364" name="Rectangle 2"/>
          <p:cNvSpPr>
            <a:spLocks noGrp="1"/>
          </p:cNvSpPr>
          <p:nvPr>
            <p:ph type="title"/>
          </p:nvPr>
        </p:nvSpPr>
        <p:spPr>
          <a:xfrm>
            <a:off x="685800" y="609600"/>
            <a:ext cx="8350250" cy="1143000"/>
          </a:xfrm>
          <a:ln/>
        </p:spPr>
        <p:txBody>
          <a:bodyPr vert="horz" wrap="square" lIns="92075" tIns="46038" rIns="92075" bIns="46038" anchor="ctr" anchorCtr="0"/>
          <a:lstStyle/>
          <a:p>
            <a:pPr eaLnBrk="1" hangingPunct="1"/>
            <a:r>
              <a:rPr lang="zh-CN" altLang="en-US" b="1" dirty="0"/>
              <a:t>三、我国社会保障的成就和问题</a:t>
            </a:r>
          </a:p>
        </p:txBody>
      </p:sp>
      <p:sp>
        <p:nvSpPr>
          <p:cNvPr id="15365" name="Rectangle 3"/>
          <p:cNvSpPr>
            <a:spLocks noGrp="1"/>
          </p:cNvSpPr>
          <p:nvPr>
            <p:ph idx="1"/>
          </p:nvPr>
        </p:nvSpPr>
        <p:spPr>
          <a:ln/>
        </p:spPr>
        <p:txBody>
          <a:bodyPr vert="horz" wrap="square" lIns="92075" tIns="46038" rIns="92075" bIns="46038" anchor="t" anchorCtr="0"/>
          <a:lstStyle/>
          <a:p>
            <a:pPr marL="0" indent="0"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我国的养老和医疗等逐步由国家和单位的福利转变为社会保障的内容和形式，逐步从城镇职工走向农村居民，在制度建设上实现了社会保障的全民覆盖。与此同时，由于制度本身存在的限制和缺陷，如城乡分割、流动人群、固定户籍等，造成实际生活中诸多的社保盲区，因此需要通过深化改革才能得到解决。</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eaLnBrk="1" hangingPunct="1"/>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804A90-1BAB-4630-AA86-E74B3849924E}"/>
              </a:ext>
            </a:extLst>
          </p:cNvPr>
          <p:cNvSpPr>
            <a:spLocks noGrp="1"/>
          </p:cNvSpPr>
          <p:nvPr>
            <p:ph type="title"/>
          </p:nvPr>
        </p:nvSpPr>
        <p:spPr>
          <a:xfrm>
            <a:off x="685800" y="762000"/>
            <a:ext cx="7772400" cy="990600"/>
          </a:xfrm>
        </p:spPr>
        <p:txBody>
          <a:bodyPr/>
          <a:lstStyle/>
          <a:p>
            <a:br>
              <a:rPr lang="en-US" altLang="zh-CN" sz="4000" b="1" kern="100" dirty="0">
                <a:effectLst/>
                <a:latin typeface="等线" panose="02010600030101010101" pitchFamily="2" charset="-122"/>
                <a:ea typeface="宋体" panose="02010600030101010101" pitchFamily="2" charset="-122"/>
                <a:cs typeface="宋体" panose="02010600030101010101" pitchFamily="2" charset="-122"/>
              </a:rPr>
            </a:br>
            <a:r>
              <a:rPr lang="zh-CN" altLang="en-US" sz="4000" b="1"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4000" b="1" kern="100" dirty="0">
                <a:effectLst/>
                <a:latin typeface="等线" panose="02010600030101010101" pitchFamily="2" charset="-122"/>
                <a:ea typeface="宋体" panose="02010600030101010101" pitchFamily="2" charset="-122"/>
                <a:cs typeface="宋体" panose="02010600030101010101" pitchFamily="2" charset="-122"/>
              </a:rPr>
              <a:t>一</a:t>
            </a:r>
            <a:r>
              <a:rPr lang="zh-CN" altLang="en-US" sz="4000" b="1"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4000" b="1" kern="100" dirty="0">
                <a:effectLst/>
                <a:latin typeface="等线" panose="02010600030101010101" pitchFamily="2" charset="-122"/>
                <a:ea typeface="宋体" panose="02010600030101010101" pitchFamily="2" charset="-122"/>
                <a:cs typeface="宋体" panose="02010600030101010101" pitchFamily="2" charset="-122"/>
              </a:rPr>
              <a:t>我国社会保障的发展历程</a:t>
            </a:r>
            <a:b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br>
            <a:endParaRPr lang="zh-CN" altLang="en-US" dirty="0"/>
          </a:p>
        </p:txBody>
      </p:sp>
      <p:sp>
        <p:nvSpPr>
          <p:cNvPr id="3" name="内容占位符 2">
            <a:extLst>
              <a:ext uri="{FF2B5EF4-FFF2-40B4-BE49-F238E27FC236}">
                <a16:creationId xmlns:a16="http://schemas.microsoft.com/office/drawing/2014/main" id="{646D0E48-9DB4-4539-8027-B824F4E05BDB}"/>
              </a:ext>
            </a:extLst>
          </p:cNvPr>
          <p:cNvSpPr>
            <a:spLocks noGrp="1"/>
          </p:cNvSpPr>
          <p:nvPr>
            <p:ph idx="1"/>
          </p:nvPr>
        </p:nvSpPr>
        <p:spPr/>
        <p:txBody>
          <a:bodyPr/>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我国社会保障的发展历程，以改革开放为界可分为两大阶段，建国以后到改革开放前是国家和单位福利制度的建设阶段，同时也是社会保障制度形成的准备阶段。改革开放以后，随着市场经济的发展和完善，</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社会保障制度也逐步建立起来，并逐步向着城乡一体化和公平普惠的方向迈进，并且取得了举世瞩目的伟大成就</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a:extLst>
              <a:ext uri="{FF2B5EF4-FFF2-40B4-BE49-F238E27FC236}">
                <a16:creationId xmlns:a16="http://schemas.microsoft.com/office/drawing/2014/main" id="{421169D1-0365-4438-8EF1-B161518449B0}"/>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1897739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638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14</a:t>
            </a:fld>
            <a:endParaRPr lang="zh-CN" altLang="en-US" sz="1400" dirty="0"/>
          </a:p>
        </p:txBody>
      </p:sp>
      <p:sp>
        <p:nvSpPr>
          <p:cNvPr id="16388" name="Rectangle 2"/>
          <p:cNvSpPr>
            <a:spLocks noGrp="1"/>
          </p:cNvSpPr>
          <p:nvPr>
            <p:ph type="title"/>
          </p:nvPr>
        </p:nvSpPr>
        <p:spPr>
          <a:xfrm>
            <a:off x="685800" y="609600"/>
            <a:ext cx="8134350" cy="1143000"/>
          </a:xfrm>
          <a:ln/>
        </p:spPr>
        <p:txBody>
          <a:bodyPr vert="horz" wrap="square" lIns="92075" tIns="46038" rIns="92075" bIns="46038" anchor="ctr" anchorCtr="0"/>
          <a:lstStyle/>
          <a:p>
            <a:pPr eaLnBrk="1" hangingPunct="1"/>
            <a:r>
              <a:rPr lang="zh-CN" altLang="en-US" b="1" dirty="0"/>
              <a:t>（二）我国社会保障存在的问题</a:t>
            </a:r>
          </a:p>
        </p:txBody>
      </p:sp>
      <p:sp>
        <p:nvSpPr>
          <p:cNvPr id="16389" name="Rectangle 3"/>
          <p:cNvSpPr>
            <a:spLocks noGrp="1"/>
          </p:cNvSpPr>
          <p:nvPr>
            <p:ph idx="1"/>
          </p:nvPr>
        </p:nvSpPr>
        <p:spPr>
          <a:ln/>
        </p:spPr>
        <p:txBody>
          <a:bodyPr vert="horz" wrap="square" lIns="92075" tIns="46038" rIns="92075" bIns="46038" anchor="t" anchorCtr="0"/>
          <a:lstStyle/>
          <a:p>
            <a:pPr marL="0" indent="0" eaLnBrk="1" hangingPunct="1">
              <a:lnSpc>
                <a:spcPct val="90000"/>
              </a:lnSpc>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城乡二元结构不仅是导致社会保障“二元”化的根源，同时还因制度内容的不同，导致不同群体、不同区域间社会保障差距的扩大，特别是农村地区、农村居民的社会保障水平低下。</a:t>
            </a:r>
            <a:endParaRPr lang="en-US" altLang="zh-CN" dirty="0"/>
          </a:p>
          <a:p>
            <a:pPr marL="0" indent="0" eaLnBrk="1" hangingPunct="1">
              <a:lnSpc>
                <a:spcPct val="90000"/>
              </a:lnSpc>
              <a:buNone/>
            </a:pPr>
            <a:r>
              <a:rPr lang="en-US" altLang="zh-CN" dirty="0"/>
              <a:t>1</a:t>
            </a:r>
            <a:r>
              <a:rPr lang="zh-CN" altLang="en-US" dirty="0"/>
              <a:t>、完善社会保障制度任重道远；</a:t>
            </a:r>
            <a:endParaRPr lang="en-US" altLang="zh-CN" dirty="0"/>
          </a:p>
          <a:p>
            <a:pPr marL="0" indent="0" eaLnBrk="1" hangingPunct="1">
              <a:lnSpc>
                <a:spcPct val="90000"/>
              </a:lnSpc>
              <a:buNone/>
            </a:pPr>
            <a:r>
              <a:rPr lang="en-US" altLang="zh-CN" dirty="0"/>
              <a:t>2</a:t>
            </a:r>
            <a:r>
              <a:rPr lang="zh-CN" altLang="en-US" dirty="0"/>
              <a:t>、城乡统筹需要进一步推进；</a:t>
            </a:r>
            <a:endParaRPr lang="en-US" altLang="zh-CN" dirty="0"/>
          </a:p>
          <a:p>
            <a:pPr marL="0" indent="0" eaLnBrk="1" hangingPunct="1">
              <a:lnSpc>
                <a:spcPct val="90000"/>
              </a:lnSpc>
              <a:buNone/>
            </a:pPr>
            <a:r>
              <a:rPr lang="en-US" altLang="zh-CN" dirty="0"/>
              <a:t>3</a:t>
            </a:r>
            <a:r>
              <a:rPr lang="zh-CN" altLang="en-US" dirty="0"/>
              <a:t>、绩效评价亟需发展和完善。</a:t>
            </a:r>
            <a:endParaRPr lang="en-US" altLang="zh-CN" dirty="0"/>
          </a:p>
          <a:p>
            <a:pPr marL="0" indent="0" eaLnBrk="1" hangingPunct="1">
              <a:lnSpc>
                <a:spcPct val="90000"/>
              </a:lnSpc>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741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15</a:t>
            </a:fld>
            <a:endParaRPr lang="zh-CN" altLang="en-US" sz="1400" dirty="0"/>
          </a:p>
        </p:txBody>
      </p:sp>
      <p:sp>
        <p:nvSpPr>
          <p:cNvPr id="17412" name="Rectangle 2"/>
          <p:cNvSpPr>
            <a:spLocks noGrp="1"/>
          </p:cNvSpPr>
          <p:nvPr>
            <p:ph type="title"/>
          </p:nvPr>
        </p:nvSpPr>
        <p:spPr>
          <a:xfrm>
            <a:off x="685800" y="609600"/>
            <a:ext cx="8710613" cy="1143000"/>
          </a:xfrm>
          <a:ln/>
        </p:spPr>
        <p:txBody>
          <a:bodyPr vert="horz" wrap="square" lIns="92075" tIns="46038" rIns="92075" bIns="46038" anchor="ctr" anchorCtr="0"/>
          <a:lstStyle/>
          <a:p>
            <a:pPr eaLnBrk="1" hangingPunct="1"/>
            <a:r>
              <a:rPr lang="zh-CN" altLang="en-US" b="1" dirty="0"/>
              <a:t>四、构建覆盖城乡的社会保障体系</a:t>
            </a:r>
          </a:p>
        </p:txBody>
      </p:sp>
      <p:sp>
        <p:nvSpPr>
          <p:cNvPr id="17413" name="Rectangle 3"/>
          <p:cNvSpPr>
            <a:spLocks noGrp="1"/>
          </p:cNvSpPr>
          <p:nvPr>
            <p:ph idx="1"/>
          </p:nvPr>
        </p:nvSpPr>
        <p:spPr>
          <a:xfrm>
            <a:off x="685800" y="1981200"/>
            <a:ext cx="8710613" cy="4114800"/>
          </a:xfrm>
          <a:ln/>
        </p:spPr>
        <p:txBody>
          <a:bodyPr vert="horz" wrap="square" lIns="92075" tIns="46038" rIns="92075" bIns="46038" anchor="t" anchorCtr="0"/>
          <a:lstStyle/>
          <a:p>
            <a:pPr marL="0" indent="0"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构建覆盖城乡的社会保障体系，是党中央站在城乡一体化的高度，为适应经济社会发展的要求，适应农业现代化、新型城镇化、更高层次工业化和信息化等的需要，提出的社会保障的新目标。因此，完善覆盖城乡的社会保障体系，是党的“十九大”精神的重要体现，也是社会保障制度建设和发展的必然结果。</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eaLnBrk="1" hangingPunct="1">
              <a:buNone/>
            </a:pPr>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0CF474-0CA3-49C8-AF27-E8C7D79368C6}"/>
              </a:ext>
            </a:extLst>
          </p:cNvPr>
          <p:cNvSpPr>
            <a:spLocks noGrp="1"/>
          </p:cNvSpPr>
          <p:nvPr>
            <p:ph type="title"/>
          </p:nvPr>
        </p:nvSpPr>
        <p:spPr>
          <a:xfrm>
            <a:off x="737418" y="609600"/>
            <a:ext cx="7720781" cy="1371600"/>
          </a:xfrm>
        </p:spPr>
        <p:txBody>
          <a:bodyPr/>
          <a:lstStyle/>
          <a:p>
            <a:pPr marL="0" indent="0" eaLnBrk="1" hangingPunct="1"/>
            <a:br>
              <a:rPr lang="en-US" altLang="zh-CN" b="1" dirty="0"/>
            </a:br>
            <a:br>
              <a:rPr lang="en-US" altLang="zh-CN" b="1" dirty="0"/>
            </a:br>
            <a:r>
              <a:rPr lang="zh-CN" altLang="en-US" sz="3200" b="1" dirty="0"/>
              <a:t>（一）覆盖城乡的保障体系的内涵与特征</a:t>
            </a:r>
            <a:br>
              <a:rPr lang="en-US" altLang="zh-CN" dirty="0"/>
            </a:br>
            <a:br>
              <a:rPr lang="en-US" altLang="zh-CN" dirty="0"/>
            </a:br>
            <a:endParaRPr lang="zh-CN" altLang="en-US" dirty="0"/>
          </a:p>
        </p:txBody>
      </p:sp>
      <p:sp>
        <p:nvSpPr>
          <p:cNvPr id="3" name="内容占位符 2">
            <a:extLst>
              <a:ext uri="{FF2B5EF4-FFF2-40B4-BE49-F238E27FC236}">
                <a16:creationId xmlns:a16="http://schemas.microsoft.com/office/drawing/2014/main" id="{9169CDCB-C78E-477B-8C80-CCFCC04F4A1F}"/>
              </a:ext>
            </a:extLst>
          </p:cNvPr>
          <p:cNvSpPr>
            <a:spLocks noGrp="1"/>
          </p:cNvSpPr>
          <p:nvPr>
            <p:ph idx="1"/>
          </p:nvPr>
        </p:nvSpPr>
        <p:spPr/>
        <p:txBody>
          <a:bodyPr/>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覆盖城乡的社会保障体系，是指消除城乡分割的二元结构，逐步建立起全国统一的基本社会保障制度，即基本养老和基本医疗制度要覆盖城乡全体居民，工伤、失业、生育保险</a:t>
            </a:r>
            <a:r>
              <a:rPr lang="zh-CN" altLang="en-US" kern="100" dirty="0">
                <a:effectLst/>
                <a:latin typeface="等线" panose="02010600030101010101" pitchFamily="2" charset="-122"/>
                <a:ea typeface="宋体" panose="02010600030101010101" pitchFamily="2" charset="-122"/>
                <a:cs typeface="Times New Roman" panose="02020603050405020304" pitchFamily="18" charset="0"/>
              </a:rPr>
              <a:t>等</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制度要覆盖城镇所有职业群体，实现人人享有基本社会保障的目标。</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
        <p:nvSpPr>
          <p:cNvPr id="4" name="日期占位符 3">
            <a:extLst>
              <a:ext uri="{FF2B5EF4-FFF2-40B4-BE49-F238E27FC236}">
                <a16:creationId xmlns:a16="http://schemas.microsoft.com/office/drawing/2014/main" id="{6D234EED-4CFD-4E32-A6F6-1AE7F98534CE}"/>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1987213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8BA185-0F15-46AC-ACCA-0C03A7C9C126}"/>
              </a:ext>
            </a:extLst>
          </p:cNvPr>
          <p:cNvSpPr>
            <a:spLocks noGrp="1"/>
          </p:cNvSpPr>
          <p:nvPr>
            <p:ph type="title"/>
          </p:nvPr>
        </p:nvSpPr>
        <p:spPr/>
        <p:txBody>
          <a:bodyPr/>
          <a:lstStyle/>
          <a:p>
            <a:r>
              <a:rPr lang="en-US" altLang="zh-CN" sz="3600" b="1" dirty="0"/>
              <a:t>1</a:t>
            </a:r>
            <a:r>
              <a:rPr lang="zh-CN" altLang="en-US" sz="3600" b="1" dirty="0"/>
              <a:t>、覆盖城乡的社会保障制度的内涵</a:t>
            </a:r>
          </a:p>
        </p:txBody>
      </p:sp>
      <p:sp>
        <p:nvSpPr>
          <p:cNvPr id="3" name="内容占位符 2">
            <a:extLst>
              <a:ext uri="{FF2B5EF4-FFF2-40B4-BE49-F238E27FC236}">
                <a16:creationId xmlns:a16="http://schemas.microsoft.com/office/drawing/2014/main" id="{08D0736C-68D4-4751-84C0-5942CBB12EAF}"/>
              </a:ext>
            </a:extLst>
          </p:cNvPr>
          <p:cNvSpPr>
            <a:spLocks noGrp="1"/>
          </p:cNvSpPr>
          <p:nvPr>
            <p:ph idx="1"/>
          </p:nvPr>
        </p:nvSpPr>
        <p:spPr/>
        <p:txBody>
          <a:bodyPr/>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党的十八大提出，要实现覆盖城乡的社会保障体系，确保城乡居民享有平等的社会保障制度。通过社会保障制度对国民收入的再分配，促进城乡居民收入差距缩小，实现城乡良性互动。要按照权利和机会公平的思路和循序渐进的原则，在城市和乡村逐步建立起覆盖全社会的社会保障体系。</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日期占位符 3">
            <a:extLst>
              <a:ext uri="{FF2B5EF4-FFF2-40B4-BE49-F238E27FC236}">
                <a16:creationId xmlns:a16="http://schemas.microsoft.com/office/drawing/2014/main" id="{3F6B5780-5439-4DA2-B8B4-B42124E2479C}"/>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2453051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843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18</a:t>
            </a:fld>
            <a:endParaRPr lang="zh-CN" altLang="en-US" sz="1400" dirty="0"/>
          </a:p>
        </p:txBody>
      </p:sp>
      <p:sp>
        <p:nvSpPr>
          <p:cNvPr id="18436" name="Rectangle 2"/>
          <p:cNvSpPr>
            <a:spLocks noGrp="1"/>
          </p:cNvSpPr>
          <p:nvPr>
            <p:ph type="title"/>
          </p:nvPr>
        </p:nvSpPr>
        <p:spPr>
          <a:xfrm>
            <a:off x="685800" y="609600"/>
            <a:ext cx="8926513" cy="1143000"/>
          </a:xfrm>
          <a:ln/>
        </p:spPr>
        <p:txBody>
          <a:bodyPr vert="horz" wrap="square" lIns="92075" tIns="46038" rIns="92075" bIns="46038" anchor="ctr" anchorCtr="0"/>
          <a:lstStyle/>
          <a:p>
            <a:pPr eaLnBrk="1" hangingPunct="1"/>
            <a:r>
              <a:rPr lang="en-US" altLang="zh-CN" sz="3600" b="1" dirty="0"/>
              <a:t>2</a:t>
            </a:r>
            <a:r>
              <a:rPr lang="zh-CN" altLang="en-US" sz="3600" b="1" dirty="0"/>
              <a:t>、覆盖城乡的社会保障体系的特征</a:t>
            </a:r>
          </a:p>
        </p:txBody>
      </p:sp>
      <p:sp>
        <p:nvSpPr>
          <p:cNvPr id="18437" name="Rectangle 3"/>
          <p:cNvSpPr>
            <a:spLocks noGrp="1"/>
          </p:cNvSpPr>
          <p:nvPr>
            <p:ph idx="1"/>
          </p:nvPr>
        </p:nvSpPr>
        <p:spPr>
          <a:ln/>
        </p:spPr>
        <p:txBody>
          <a:bodyPr vert="horz" wrap="square" lIns="92075" tIns="46038" rIns="92075" bIns="46038" anchor="t" anchorCtr="0"/>
          <a:lstStyle/>
          <a:p>
            <a:pPr eaLnBrk="1" hangingPunct="1">
              <a:lnSpc>
                <a:spcPct val="150000"/>
              </a:lnSpc>
            </a:pPr>
            <a:r>
              <a:rPr lang="zh-CN" altLang="en-US" dirty="0"/>
              <a:t>（</a:t>
            </a:r>
            <a:r>
              <a:rPr lang="en-US" altLang="zh-CN" dirty="0"/>
              <a:t>1</a:t>
            </a:r>
            <a:r>
              <a:rPr lang="zh-CN" altLang="en-US" dirty="0"/>
              <a:t>）保障体系的城乡一体化；</a:t>
            </a:r>
            <a:endParaRPr lang="en-US" altLang="zh-CN" dirty="0"/>
          </a:p>
          <a:p>
            <a:pPr eaLnBrk="1" hangingPunct="1">
              <a:lnSpc>
                <a:spcPct val="150000"/>
              </a:lnSpc>
            </a:pPr>
            <a:r>
              <a:rPr lang="zh-CN" altLang="en-US" dirty="0"/>
              <a:t>（</a:t>
            </a:r>
            <a:r>
              <a:rPr lang="en-US" altLang="zh-CN" dirty="0"/>
              <a:t>2</a:t>
            </a:r>
            <a:r>
              <a:rPr lang="zh-CN" altLang="en-US" dirty="0"/>
              <a:t>）保障对象的全面覆盖；</a:t>
            </a:r>
            <a:endParaRPr lang="en-US" altLang="zh-CN" dirty="0"/>
          </a:p>
          <a:p>
            <a:pPr eaLnBrk="1" hangingPunct="1">
              <a:lnSpc>
                <a:spcPct val="150000"/>
              </a:lnSpc>
            </a:pPr>
            <a:r>
              <a:rPr lang="zh-CN" altLang="en-US" dirty="0"/>
              <a:t>（</a:t>
            </a:r>
            <a:r>
              <a:rPr lang="en-US" altLang="zh-CN" dirty="0"/>
              <a:t>3</a:t>
            </a:r>
            <a:r>
              <a:rPr lang="zh-CN" altLang="en-US" dirty="0"/>
              <a:t>）保障水平的适度可行；</a:t>
            </a:r>
            <a:endParaRPr lang="en-US" altLang="zh-CN" dirty="0"/>
          </a:p>
          <a:p>
            <a:pPr eaLnBrk="1" hangingPunct="1">
              <a:lnSpc>
                <a:spcPct val="150000"/>
              </a:lnSpc>
            </a:pPr>
            <a:r>
              <a:rPr lang="zh-CN" altLang="en-US" dirty="0"/>
              <a:t>（</a:t>
            </a:r>
            <a:r>
              <a:rPr lang="en-US" altLang="zh-CN" dirty="0"/>
              <a:t>4</a:t>
            </a:r>
            <a:r>
              <a:rPr lang="zh-CN" altLang="en-US" dirty="0"/>
              <a:t>）保障方式的公开公平；</a:t>
            </a:r>
            <a:endParaRPr lang="en-US" altLang="zh-CN" dirty="0"/>
          </a:p>
          <a:p>
            <a:pPr eaLnBrk="1" hangingPunct="1">
              <a:lnSpc>
                <a:spcPct val="150000"/>
              </a:lnSpc>
            </a:pPr>
            <a:r>
              <a:rPr lang="zh-CN" altLang="en-US" dirty="0"/>
              <a:t>（</a:t>
            </a:r>
            <a:r>
              <a:rPr lang="en-US" altLang="zh-CN" dirty="0"/>
              <a:t>5</a:t>
            </a:r>
            <a:r>
              <a:rPr lang="zh-CN" altLang="en-US" dirty="0"/>
              <a:t>）管理运行的科学高效。</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945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19</a:t>
            </a:fld>
            <a:endParaRPr lang="zh-CN" altLang="en-US" sz="1400" dirty="0"/>
          </a:p>
        </p:txBody>
      </p:sp>
      <p:sp>
        <p:nvSpPr>
          <p:cNvPr id="19460" name="Rectangle 2"/>
          <p:cNvSpPr>
            <a:spLocks noGrp="1"/>
          </p:cNvSpPr>
          <p:nvPr>
            <p:ph type="title"/>
          </p:nvPr>
        </p:nvSpPr>
        <p:spPr>
          <a:xfrm>
            <a:off x="250825" y="611188"/>
            <a:ext cx="9540875" cy="1143000"/>
          </a:xfrm>
          <a:ln/>
        </p:spPr>
        <p:txBody>
          <a:bodyPr vert="horz" wrap="square" lIns="92075" tIns="46038" rIns="92075" bIns="46038" anchor="ctr" anchorCtr="0"/>
          <a:lstStyle/>
          <a:p>
            <a:pPr eaLnBrk="1" hangingPunct="1"/>
            <a:r>
              <a:rPr lang="zh-CN" altLang="en-US" sz="3200" b="1" dirty="0"/>
              <a:t>（二）健全社会保障体系的手段和方法</a:t>
            </a:r>
          </a:p>
        </p:txBody>
      </p:sp>
      <p:sp>
        <p:nvSpPr>
          <p:cNvPr id="19461" name="Rectangle 3"/>
          <p:cNvSpPr>
            <a:spLocks noGrp="1"/>
          </p:cNvSpPr>
          <p:nvPr>
            <p:ph idx="1"/>
          </p:nvPr>
        </p:nvSpPr>
        <p:spPr>
          <a:xfrm>
            <a:off x="685800" y="1763713"/>
            <a:ext cx="7772400" cy="4114800"/>
          </a:xfrm>
          <a:ln/>
        </p:spPr>
        <p:txBody>
          <a:bodyPr vert="horz" wrap="square" lIns="92075" tIns="46038" rIns="92075" bIns="46038" anchor="t" anchorCtr="0"/>
          <a:lstStyle/>
          <a:p>
            <a:pPr marL="0" indent="0" eaLnBrk="1" hangingPunct="1">
              <a:buNone/>
            </a:pPr>
            <a:r>
              <a:rPr lang="en-US" altLang="zh-CN" dirty="0">
                <a:ea typeface="宋体" panose="02010600030101010101" pitchFamily="2" charset="-122"/>
                <a:cs typeface="Times New Roman" panose="02020603050405020304" pitchFamily="18" charset="0"/>
              </a:rPr>
              <a:t>        </a:t>
            </a:r>
            <a:r>
              <a:rPr lang="zh-CN" altLang="zh-CN" dirty="0">
                <a:effectLst/>
                <a:ea typeface="宋体" panose="02010600030101010101" pitchFamily="2" charset="-122"/>
                <a:cs typeface="Times New Roman" panose="02020603050405020304" pitchFamily="18" charset="0"/>
              </a:rPr>
              <a:t>健全覆盖城乡的社会保障体系是一项系统工程，要立足当前、着眼长远、统筹城乡、整体设计、分步实施、配套推进</a:t>
            </a:r>
            <a:r>
              <a:rPr lang="zh-CN" altLang="en-US" dirty="0">
                <a:effectLst/>
                <a:ea typeface="宋体" panose="02010600030101010101" pitchFamily="2" charset="-122"/>
                <a:cs typeface="Times New Roman" panose="02020603050405020304" pitchFamily="18" charset="0"/>
              </a:rPr>
              <a:t>。</a:t>
            </a:r>
            <a:endParaRPr lang="en-US" altLang="zh-CN" dirty="0"/>
          </a:p>
          <a:p>
            <a:pPr eaLnBrk="1" hangingPunct="1"/>
            <a:r>
              <a:rPr lang="en-US" altLang="zh-CN" dirty="0"/>
              <a:t>1</a:t>
            </a:r>
            <a:r>
              <a:rPr lang="zh-CN" altLang="en-US" dirty="0"/>
              <a:t>、城乡社会保障项目的有效衔接；</a:t>
            </a:r>
            <a:endParaRPr lang="en-US" altLang="zh-CN" dirty="0"/>
          </a:p>
          <a:p>
            <a:pPr eaLnBrk="1" hangingPunct="1"/>
            <a:r>
              <a:rPr lang="en-US" altLang="zh-CN" dirty="0"/>
              <a:t>2</a:t>
            </a:r>
            <a:r>
              <a:rPr lang="zh-CN" altLang="en-US" dirty="0"/>
              <a:t>、构建覆盖城乡的管理体制；</a:t>
            </a:r>
            <a:endParaRPr lang="en-US" altLang="zh-CN" dirty="0"/>
          </a:p>
          <a:p>
            <a:pPr eaLnBrk="1" hangingPunct="1"/>
            <a:r>
              <a:rPr lang="en-US" altLang="zh-CN" dirty="0"/>
              <a:t>3</a:t>
            </a:r>
            <a:r>
              <a:rPr lang="zh-CN" altLang="en-US" dirty="0"/>
              <a:t>、逐步提高社会保障的标准；</a:t>
            </a:r>
            <a:endParaRPr lang="en-US" altLang="zh-CN" dirty="0"/>
          </a:p>
          <a:p>
            <a:pPr eaLnBrk="1" hangingPunct="1"/>
            <a:r>
              <a:rPr lang="en-US" altLang="zh-CN" dirty="0"/>
              <a:t>4</a:t>
            </a:r>
            <a:r>
              <a:rPr lang="zh-CN" altLang="en-US" dirty="0"/>
              <a:t>、坚持精准扶贫、精准脱贫。</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614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a:t>
            </a:fld>
            <a:endParaRPr lang="zh-CN" altLang="en-US" sz="1400" dirty="0"/>
          </a:p>
        </p:txBody>
      </p:sp>
      <p:sp>
        <p:nvSpPr>
          <p:cNvPr id="6148" name="Rectangle 2"/>
          <p:cNvSpPr>
            <a:spLocks noGrp="1"/>
          </p:cNvSpPr>
          <p:nvPr>
            <p:ph type="title"/>
          </p:nvPr>
        </p:nvSpPr>
        <p:spPr>
          <a:ln/>
        </p:spPr>
        <p:txBody>
          <a:bodyPr vert="horz" wrap="square" lIns="92075" tIns="46038" rIns="92075" bIns="46038" anchor="ctr" anchorCtr="0"/>
          <a:lstStyle/>
          <a:p>
            <a:pPr eaLnBrk="1" hangingPunct="1"/>
            <a:r>
              <a:rPr lang="zh-CN" altLang="en-US" b="1" dirty="0"/>
              <a:t>第十三章  社会保障制度</a:t>
            </a:r>
          </a:p>
        </p:txBody>
      </p:sp>
      <p:sp>
        <p:nvSpPr>
          <p:cNvPr id="6149" name="内容占位符 1"/>
          <p:cNvSpPr>
            <a:spLocks noGrp="1"/>
          </p:cNvSpPr>
          <p:nvPr>
            <p:ph idx="1"/>
          </p:nvPr>
        </p:nvSpPr>
        <p:spPr>
          <a:ln/>
        </p:spPr>
        <p:txBody>
          <a:bodyPr vert="horz" wrap="square" lIns="92075" tIns="46038" rIns="92075" bIns="46038" anchor="t" anchorCtr="0"/>
          <a:lstStyle/>
          <a:p>
            <a:pPr indent="0" algn="just">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建立和健全社会保障制度，是经济社会发展的必然要求。自从确立社会主义市场经济体制以来，形成了多轨制的社会保障体系。这类保障由于延续了传统的属地管理模式，因此难以适应新型城市化和人口流动的需求变化。为此，建设覆盖城乡的社会保障体系，应是社会保障制度的发展方向。</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r>
              <a:rPr lang="en-US" altLang="zh-CN"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048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20</a:t>
            </a:fld>
            <a:endParaRPr lang="zh-CN" altLang="en-US" sz="1400" dirty="0"/>
          </a:p>
        </p:txBody>
      </p:sp>
      <p:sp>
        <p:nvSpPr>
          <p:cNvPr id="20484" name="Rectangle 2"/>
          <p:cNvSpPr>
            <a:spLocks noGrp="1"/>
          </p:cNvSpPr>
          <p:nvPr>
            <p:ph type="title"/>
          </p:nvPr>
        </p:nvSpPr>
        <p:spPr>
          <a:xfrm>
            <a:off x="250825" y="611188"/>
            <a:ext cx="9540875" cy="1143000"/>
          </a:xfrm>
          <a:ln/>
        </p:spPr>
        <p:txBody>
          <a:bodyPr vert="horz" wrap="square" lIns="92075" tIns="46038" rIns="92075" bIns="46038" anchor="ctr" anchorCtr="0"/>
          <a:lstStyle/>
          <a:p>
            <a:pPr eaLnBrk="1" hangingPunct="1">
              <a:buNone/>
            </a:pPr>
            <a:r>
              <a:rPr lang="zh-CN" altLang="en-US" b="1" dirty="0"/>
              <a:t>课后习题</a:t>
            </a:r>
          </a:p>
        </p:txBody>
      </p:sp>
      <p:sp>
        <p:nvSpPr>
          <p:cNvPr id="20485"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zh-CN" altLang="en-US" sz="4000" b="1" dirty="0"/>
              <a:t>一、概念题</a:t>
            </a:r>
            <a:endParaRPr lang="en-US" altLang="zh-CN" sz="4000" b="1" dirty="0"/>
          </a:p>
          <a:p>
            <a:pPr eaLnBrk="1" hangingPunct="1"/>
            <a:r>
              <a:rPr lang="en-US" altLang="zh-CN" dirty="0"/>
              <a:t>1</a:t>
            </a:r>
            <a:r>
              <a:rPr lang="zh-CN" altLang="en-US" dirty="0"/>
              <a:t>、社会保障；</a:t>
            </a:r>
            <a:endParaRPr lang="en-US" altLang="zh-CN" dirty="0"/>
          </a:p>
          <a:p>
            <a:pPr eaLnBrk="1" hangingPunct="1"/>
            <a:r>
              <a:rPr lang="en-US" altLang="zh-CN" dirty="0"/>
              <a:t>2</a:t>
            </a:r>
            <a:r>
              <a:rPr lang="zh-CN" altLang="en-US" dirty="0"/>
              <a:t>、社会风险； </a:t>
            </a:r>
            <a:endParaRPr lang="en-US" altLang="zh-CN" dirty="0"/>
          </a:p>
          <a:p>
            <a:pPr eaLnBrk="1" hangingPunct="1"/>
            <a:r>
              <a:rPr lang="en-US" altLang="zh-CN" dirty="0"/>
              <a:t>3</a:t>
            </a:r>
            <a:r>
              <a:rPr lang="zh-CN" altLang="en-US" dirty="0"/>
              <a:t>、社会保险； </a:t>
            </a:r>
          </a:p>
          <a:p>
            <a:pPr eaLnBrk="1" hangingPunct="1"/>
            <a:r>
              <a:rPr lang="en-US" altLang="zh-CN" dirty="0"/>
              <a:t>4</a:t>
            </a:r>
            <a:r>
              <a:rPr lang="zh-CN" altLang="en-US" dirty="0"/>
              <a:t>、社会救助； </a:t>
            </a:r>
            <a:endParaRPr lang="en-US" altLang="zh-CN" dirty="0"/>
          </a:p>
          <a:p>
            <a:pPr eaLnBrk="1" hangingPunct="1"/>
            <a:r>
              <a:rPr lang="en-US" altLang="zh-CN" dirty="0"/>
              <a:t>5</a:t>
            </a:r>
            <a:r>
              <a:rPr lang="zh-CN" altLang="en-US" dirty="0"/>
              <a:t>、社会福利； </a:t>
            </a:r>
            <a:endParaRPr lang="en-US" altLang="zh-CN" dirty="0"/>
          </a:p>
          <a:p>
            <a:pPr eaLnBrk="1" hangingPunct="1"/>
            <a:r>
              <a:rPr lang="en-US" altLang="zh-CN" dirty="0"/>
              <a:t>6</a:t>
            </a:r>
            <a:r>
              <a:rPr lang="zh-CN" altLang="en-US" dirty="0"/>
              <a:t>、社会优抚。</a:t>
            </a:r>
          </a:p>
          <a:p>
            <a:pPr eaLnBrk="1" hangingPunct="1"/>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150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21</a:t>
            </a:fld>
            <a:endParaRPr lang="zh-CN" altLang="en-US" sz="1400" dirty="0"/>
          </a:p>
        </p:txBody>
      </p:sp>
      <p:sp>
        <p:nvSpPr>
          <p:cNvPr id="21508"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二、填充题</a:t>
            </a:r>
          </a:p>
        </p:txBody>
      </p:sp>
      <p:sp>
        <p:nvSpPr>
          <p:cNvPr id="21509"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1</a:t>
            </a:r>
            <a:r>
              <a:rPr lang="zh-CN" altLang="en-US" dirty="0"/>
              <a:t>、建立和健全社会保障制度，是经济社会发展的</a:t>
            </a:r>
            <a:r>
              <a:rPr lang="en-US" altLang="zh-CN" dirty="0"/>
              <a:t>____________</a:t>
            </a:r>
            <a:r>
              <a:rPr lang="zh-CN" altLang="en-US" dirty="0"/>
              <a:t>。</a:t>
            </a:r>
          </a:p>
          <a:p>
            <a:pPr eaLnBrk="1" hangingPunct="1"/>
            <a:r>
              <a:rPr lang="en-US" altLang="zh-CN" dirty="0"/>
              <a:t>2</a:t>
            </a:r>
            <a:r>
              <a:rPr lang="zh-CN" altLang="en-US" dirty="0"/>
              <a:t>、社会保障被称为经济发展的</a:t>
            </a:r>
            <a:r>
              <a:rPr lang="en-US" altLang="zh-CN" dirty="0"/>
              <a:t>____________</a:t>
            </a:r>
            <a:r>
              <a:rPr lang="zh-CN" altLang="en-US" dirty="0"/>
              <a:t>和社会公平的</a:t>
            </a:r>
            <a:r>
              <a:rPr lang="en-US" altLang="zh-CN" dirty="0"/>
              <a:t>____________</a:t>
            </a:r>
            <a:r>
              <a:rPr lang="zh-CN" altLang="en-US" dirty="0"/>
              <a:t>。</a:t>
            </a:r>
          </a:p>
          <a:p>
            <a:pPr eaLnBrk="1" hangingPunct="1"/>
            <a:r>
              <a:rPr lang="en-US" altLang="zh-CN" dirty="0"/>
              <a:t>3</a:t>
            </a:r>
            <a:r>
              <a:rPr lang="zh-CN" altLang="en-US" dirty="0"/>
              <a:t>、从城乡一体化的角度出发，建设覆盖城乡的</a:t>
            </a:r>
            <a:r>
              <a:rPr lang="en-US" altLang="zh-CN" dirty="0"/>
              <a:t>____________</a:t>
            </a:r>
            <a:r>
              <a:rPr lang="zh-CN" altLang="en-US" dirty="0"/>
              <a:t>体系，应是社会保障制度的发展方向。</a:t>
            </a:r>
          </a:p>
          <a:p>
            <a:pPr eaLnBrk="1" hangingPunct="1"/>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253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22</a:t>
            </a:fld>
            <a:endParaRPr lang="zh-CN" altLang="en-US" sz="1400" dirty="0"/>
          </a:p>
        </p:txBody>
      </p:sp>
      <p:sp>
        <p:nvSpPr>
          <p:cNvPr id="22532"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二、填充题</a:t>
            </a:r>
          </a:p>
        </p:txBody>
      </p:sp>
      <p:sp>
        <p:nvSpPr>
          <p:cNvPr id="22533"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4</a:t>
            </a:r>
            <a:r>
              <a:rPr lang="zh-CN" altLang="en-US" dirty="0"/>
              <a:t>、社会保障是我国一项基本的</a:t>
            </a:r>
            <a:r>
              <a:rPr lang="en-US" altLang="zh-CN" dirty="0"/>
              <a:t>________</a:t>
            </a:r>
            <a:r>
              <a:rPr lang="zh-CN" altLang="en-US" dirty="0"/>
              <a:t>，充分体现了社会主义制度的</a:t>
            </a:r>
            <a:r>
              <a:rPr lang="en-US" altLang="zh-CN" dirty="0"/>
              <a:t>_________</a:t>
            </a:r>
            <a:r>
              <a:rPr lang="zh-CN" altLang="en-US" dirty="0"/>
              <a:t>。</a:t>
            </a:r>
          </a:p>
          <a:p>
            <a:pPr eaLnBrk="1" hangingPunct="1"/>
            <a:r>
              <a:rPr lang="en-US" altLang="zh-CN" dirty="0"/>
              <a:t>5</a:t>
            </a:r>
            <a:r>
              <a:rPr lang="zh-CN" altLang="en-US" dirty="0"/>
              <a:t>、通过完善社会保障措施，化解</a:t>
            </a:r>
            <a:r>
              <a:rPr lang="en-US" altLang="zh-CN" dirty="0"/>
              <a:t>__________</a:t>
            </a:r>
            <a:r>
              <a:rPr lang="zh-CN" altLang="en-US" dirty="0"/>
              <a:t>和提高民众的</a:t>
            </a:r>
            <a:r>
              <a:rPr lang="en-US" altLang="zh-CN" dirty="0"/>
              <a:t>_________</a:t>
            </a:r>
            <a:r>
              <a:rPr lang="zh-CN" altLang="en-US" dirty="0"/>
              <a:t>。</a:t>
            </a:r>
          </a:p>
          <a:p>
            <a:pPr eaLnBrk="1" hangingPunct="1"/>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355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23</a:t>
            </a:fld>
            <a:endParaRPr lang="zh-CN" altLang="en-US" sz="1400" dirty="0"/>
          </a:p>
        </p:txBody>
      </p:sp>
      <p:sp>
        <p:nvSpPr>
          <p:cNvPr id="23556"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3557"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1</a:t>
            </a:r>
            <a:r>
              <a:rPr lang="zh-CN" altLang="en-US" dirty="0"/>
              <a:t>、（①社会福利、②社会保障、③社会文明、④社会进步）是社会化大生产的必然产物，是市场经济发展的基本制度。                               </a:t>
            </a:r>
            <a:endParaRPr lang="en-US" altLang="zh-CN" dirty="0"/>
          </a:p>
          <a:p>
            <a:pPr eaLnBrk="1" hangingPunct="1"/>
            <a:r>
              <a:rPr lang="en-US" altLang="zh-CN" dirty="0"/>
              <a:t>                                                         </a:t>
            </a:r>
            <a:r>
              <a:rPr lang="zh-CN" altLang="en-US" dirty="0"/>
              <a:t>（     ）</a:t>
            </a:r>
          </a:p>
          <a:p>
            <a:pPr eaLnBrk="1" hangingPunct="1"/>
            <a:r>
              <a:rPr lang="en-US" altLang="zh-CN" dirty="0"/>
              <a:t>2</a:t>
            </a:r>
            <a:r>
              <a:rPr lang="zh-CN" altLang="en-US" dirty="0"/>
              <a:t>、完善的社会保障制度能促进边际消费倾向（①提高、②降低、③不变、④趋缓），促进财政政策的乘数效应增大。</a:t>
            </a:r>
            <a:endParaRPr lang="en-US" altLang="zh-CN" dirty="0"/>
          </a:p>
          <a:p>
            <a:pPr eaLnBrk="1" hangingPunct="1"/>
            <a:r>
              <a:rPr lang="en-US" altLang="zh-CN" dirty="0"/>
              <a:t>                                                         </a:t>
            </a:r>
            <a:r>
              <a:rPr lang="zh-CN" altLang="en-US" dirty="0"/>
              <a:t>（     ）</a:t>
            </a:r>
          </a:p>
          <a:p>
            <a:pPr eaLnBrk="1" hangingPunct="1"/>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457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24</a:t>
            </a:fld>
            <a:endParaRPr lang="zh-CN" altLang="en-US" sz="1400" dirty="0"/>
          </a:p>
        </p:txBody>
      </p:sp>
      <p:sp>
        <p:nvSpPr>
          <p:cNvPr id="24580"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4581"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3</a:t>
            </a:r>
            <a:r>
              <a:rPr lang="zh-CN" altLang="en-US" dirty="0"/>
              <a:t>、自从确立社会主义市场经济体制以来，（①社会舆论、②社会风气、③社会保障、④社会团体）逐步实现了制度上的全覆盖。                                        （     ）</a:t>
            </a:r>
          </a:p>
          <a:p>
            <a:pPr eaLnBrk="1" hangingPunct="1"/>
            <a:r>
              <a:rPr lang="en-US" altLang="zh-CN" dirty="0"/>
              <a:t>4</a:t>
            </a:r>
            <a:r>
              <a:rPr lang="zh-CN" altLang="en-US" dirty="0"/>
              <a:t>、建立完善的（①社会团体、②社会政治、③社会文化、④社会保障）制度，能极大地提高人们的安全感和幸福指数。                            </a:t>
            </a:r>
            <a:endParaRPr lang="en-US" altLang="zh-CN" dirty="0"/>
          </a:p>
          <a:p>
            <a:pPr eaLnBrk="1" hangingPunct="1"/>
            <a:r>
              <a:rPr lang="en-US" altLang="zh-CN" dirty="0"/>
              <a:t>                                                         </a:t>
            </a:r>
            <a:r>
              <a:rPr lang="zh-CN" altLang="en-US" dirty="0"/>
              <a:t>（     ）</a:t>
            </a:r>
          </a:p>
          <a:p>
            <a:pPr eaLnBrk="1" hangingPunct="1"/>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560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25</a:t>
            </a:fld>
            <a:endParaRPr lang="zh-CN" altLang="en-US" sz="1400" dirty="0"/>
          </a:p>
        </p:txBody>
      </p:sp>
      <p:sp>
        <p:nvSpPr>
          <p:cNvPr id="25604"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三、单项选择题</a:t>
            </a:r>
          </a:p>
        </p:txBody>
      </p:sp>
      <p:sp>
        <p:nvSpPr>
          <p:cNvPr id="25605"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5</a:t>
            </a:r>
            <a:r>
              <a:rPr lang="zh-CN" altLang="en-US" dirty="0"/>
              <a:t>、（①社会救助、②社会福利、③社会保险、④社会优抚）是最低水平的社会保障，是社会提供的“最后一道安全网”。                                           （     ）</a:t>
            </a:r>
          </a:p>
          <a:p>
            <a:pPr eaLnBrk="1" hangingPunct="1"/>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662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26</a:t>
            </a:fld>
            <a:endParaRPr lang="zh-CN" altLang="en-US" sz="1400" dirty="0"/>
          </a:p>
        </p:txBody>
      </p:sp>
      <p:sp>
        <p:nvSpPr>
          <p:cNvPr id="26628"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6629"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1</a:t>
            </a:r>
            <a:r>
              <a:rPr lang="zh-CN" altLang="en-US" dirty="0"/>
              <a:t>、社会保障通过（①社会救助、②社会表彰、③社会保险、④社会舆论、⑤社会福利），对国民收入进行调节，以缩小人们的收入差距。                （         ）</a:t>
            </a:r>
          </a:p>
          <a:p>
            <a:pPr eaLnBrk="1" hangingPunct="1"/>
            <a:r>
              <a:rPr lang="en-US" altLang="zh-CN" dirty="0"/>
              <a:t>2</a:t>
            </a:r>
            <a:r>
              <a:rPr lang="zh-CN" altLang="en-US" dirty="0"/>
              <a:t>、社会保障的实现形式包括（①社会保险、②社会救助、③社会养老、④社会优抚、⑤社会福利）等。        （         ）                         </a:t>
            </a:r>
            <a:endParaRPr lang="en-US" altLang="zh-CN" dirty="0"/>
          </a:p>
          <a:p>
            <a:pPr eaLnBrk="1" hangingPunct="1"/>
            <a:r>
              <a:rPr lang="en-US" altLang="zh-CN" dirty="0"/>
              <a:t>                                                     </a:t>
            </a:r>
            <a:endParaRPr lang="zh-CN" altLang="en-US" dirty="0"/>
          </a:p>
          <a:p>
            <a:pPr eaLnBrk="1" hangingPunct="1"/>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765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27</a:t>
            </a:fld>
            <a:endParaRPr lang="zh-CN" altLang="en-US" sz="1400" dirty="0"/>
          </a:p>
        </p:txBody>
      </p:sp>
      <p:sp>
        <p:nvSpPr>
          <p:cNvPr id="27652"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7653"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3</a:t>
            </a:r>
            <a:r>
              <a:rPr lang="zh-CN" altLang="en-US" dirty="0"/>
              <a:t>、社会救助包括（①医疗救助、②法律救助、③教育救助、④住房救助、⑤灾害救助）等。                              （         ）</a:t>
            </a:r>
          </a:p>
          <a:p>
            <a:pPr eaLnBrk="1" hangingPunct="1"/>
            <a:r>
              <a:rPr lang="en-US" altLang="zh-CN" dirty="0"/>
              <a:t>4</a:t>
            </a:r>
            <a:r>
              <a:rPr lang="zh-CN" altLang="en-US" dirty="0"/>
              <a:t>、社会保障的内容主要包括（①养老保险、②体育保险、③生育保险、④医疗保险、⑤家庭津贴）等。          （         ）                                 </a:t>
            </a:r>
            <a:endParaRPr lang="en-US" altLang="zh-CN" dirty="0"/>
          </a:p>
          <a:p>
            <a:pPr eaLnBrk="1" hangingPunct="1"/>
            <a:r>
              <a:rPr lang="en-US" altLang="zh-CN" dirty="0"/>
              <a:t>                                                     </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867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28</a:t>
            </a:fld>
            <a:endParaRPr lang="zh-CN" altLang="en-US" sz="1400" dirty="0"/>
          </a:p>
        </p:txBody>
      </p:sp>
      <p:sp>
        <p:nvSpPr>
          <p:cNvPr id="28676" name="Rectangle 2"/>
          <p:cNvSpPr>
            <a:spLocks noGrp="1"/>
          </p:cNvSpPr>
          <p:nvPr>
            <p:ph type="title"/>
          </p:nvPr>
        </p:nvSpPr>
        <p:spPr>
          <a:xfrm>
            <a:off x="107950" y="638175"/>
            <a:ext cx="9540875" cy="1143000"/>
          </a:xfrm>
          <a:ln/>
        </p:spPr>
        <p:txBody>
          <a:bodyPr vert="horz" wrap="square" lIns="92075" tIns="46038" rIns="92075" bIns="46038" anchor="ctr" anchorCtr="0"/>
          <a:lstStyle/>
          <a:p>
            <a:pPr eaLnBrk="1" hangingPunct="1">
              <a:buNone/>
            </a:pPr>
            <a:r>
              <a:rPr lang="zh-CN" altLang="en-US" b="1" dirty="0"/>
              <a:t>四、多项选择题</a:t>
            </a:r>
          </a:p>
        </p:txBody>
      </p:sp>
      <p:sp>
        <p:nvSpPr>
          <p:cNvPr id="28677"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5</a:t>
            </a:r>
            <a:r>
              <a:rPr lang="zh-CN" altLang="en-US" dirty="0"/>
              <a:t>、社会保障制度与建立（①政治制度、②企业制度、③市场体系、④宏观调控、⑤教育制度）并列为社会主义市场经济体制的重要环节。                   （         ）</a:t>
            </a:r>
          </a:p>
          <a:p>
            <a:pPr eaLnBrk="1" hangingPunct="1"/>
            <a:endParaRPr lang="zh-CN" altLang="en-US" dirty="0"/>
          </a:p>
          <a:p>
            <a:pPr eaLnBrk="1" hangingPunct="1"/>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2969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29</a:t>
            </a:fld>
            <a:endParaRPr lang="zh-CN" altLang="en-US" sz="1400" dirty="0"/>
          </a:p>
        </p:txBody>
      </p:sp>
      <p:sp>
        <p:nvSpPr>
          <p:cNvPr id="29700" name="Rectangle 2"/>
          <p:cNvSpPr>
            <a:spLocks noGrp="1"/>
          </p:cNvSpPr>
          <p:nvPr>
            <p:ph type="title"/>
          </p:nvPr>
        </p:nvSpPr>
        <p:spPr>
          <a:xfrm>
            <a:off x="0" y="620713"/>
            <a:ext cx="9540875" cy="1143000"/>
          </a:xfrm>
          <a:ln/>
        </p:spPr>
        <p:txBody>
          <a:bodyPr vert="horz" wrap="square" lIns="92075" tIns="46038" rIns="92075" bIns="46038" anchor="ctr" anchorCtr="0"/>
          <a:lstStyle/>
          <a:p>
            <a:pPr eaLnBrk="1" hangingPunct="1">
              <a:buNone/>
            </a:pPr>
            <a:r>
              <a:rPr lang="zh-CN" altLang="en-US" b="1" dirty="0"/>
              <a:t>五、简答题</a:t>
            </a:r>
          </a:p>
        </p:txBody>
      </p:sp>
      <p:sp>
        <p:nvSpPr>
          <p:cNvPr id="29701"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1</a:t>
            </a:r>
            <a:r>
              <a:rPr lang="zh-CN" altLang="en-US" dirty="0"/>
              <a:t>、如何全面认识社会保障制度的必要性和重要性？</a:t>
            </a:r>
          </a:p>
          <a:p>
            <a:pPr eaLnBrk="1" hangingPunct="1"/>
            <a:r>
              <a:rPr lang="en-US" altLang="zh-CN" dirty="0"/>
              <a:t>2</a:t>
            </a:r>
            <a:r>
              <a:rPr lang="zh-CN" altLang="en-US" dirty="0"/>
              <a:t>、社会保障制度对稳定消费支出有何积极作用？</a:t>
            </a:r>
          </a:p>
          <a:p>
            <a:pPr eaLnBrk="1" hangingPunct="1"/>
            <a:r>
              <a:rPr lang="en-US" altLang="zh-CN" dirty="0"/>
              <a:t>3</a:t>
            </a:r>
            <a:r>
              <a:rPr lang="zh-CN" altLang="en-US" dirty="0"/>
              <a:t>、如何正确认识社会保障四个组成部分之间的关系？</a:t>
            </a:r>
          </a:p>
          <a:p>
            <a:pPr eaLnBrk="1" hangingPunct="1"/>
            <a:r>
              <a:rPr lang="en-US" altLang="zh-CN" dirty="0"/>
              <a:t>4</a:t>
            </a:r>
            <a:r>
              <a:rPr lang="zh-CN" altLang="en-US" dirty="0"/>
              <a:t>、如何理解构建覆盖城乡的社会保障体系的涵义？</a:t>
            </a:r>
          </a:p>
          <a:p>
            <a:pPr eaLnBrk="1" hangingPunct="1"/>
            <a:endParaRPr lang="zh-CN" altLang="en-US" dirty="0"/>
          </a:p>
          <a:p>
            <a:pPr eaLnBrk="1" hangingPunct="1"/>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717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a:t>
            </a:fld>
            <a:endParaRPr lang="zh-CN" altLang="en-US" sz="1400" dirty="0"/>
          </a:p>
        </p:txBody>
      </p:sp>
      <p:sp>
        <p:nvSpPr>
          <p:cNvPr id="7172" name="Rectangle 2"/>
          <p:cNvSpPr>
            <a:spLocks noGrp="1"/>
          </p:cNvSpPr>
          <p:nvPr>
            <p:ph type="title"/>
          </p:nvPr>
        </p:nvSpPr>
        <p:spPr>
          <a:ln/>
        </p:spPr>
        <p:txBody>
          <a:bodyPr vert="horz" wrap="square" lIns="92075" tIns="46038" rIns="92075" bIns="46038" anchor="ctr" anchorCtr="0"/>
          <a:lstStyle/>
          <a:p>
            <a:pPr eaLnBrk="1" hangingPunct="1"/>
            <a:r>
              <a:rPr lang="zh-CN" altLang="en-US" b="1" dirty="0"/>
              <a:t>第十三章的主要内容</a:t>
            </a:r>
          </a:p>
        </p:txBody>
      </p:sp>
      <p:sp>
        <p:nvSpPr>
          <p:cNvPr id="7173" name="Rectangle 3"/>
          <p:cNvSpPr>
            <a:spLocks noGrp="1"/>
          </p:cNvSpPr>
          <p:nvPr>
            <p:ph idx="1"/>
          </p:nvPr>
        </p:nvSpPr>
        <p:spPr>
          <a:xfrm>
            <a:off x="1187450" y="1773238"/>
            <a:ext cx="7772400" cy="4114800"/>
          </a:xfrm>
          <a:ln/>
        </p:spPr>
        <p:txBody>
          <a:bodyPr vert="horz" wrap="square" lIns="92075" tIns="46038" rIns="92075" bIns="46038" anchor="t" anchorCtr="0"/>
          <a:lstStyle/>
          <a:p>
            <a:pPr algn="just" eaLnBrk="1" hangingPunct="1">
              <a:lnSpc>
                <a:spcPct val="150000"/>
              </a:lnSpc>
            </a:pPr>
            <a:r>
              <a:rPr lang="zh-CN" altLang="en-US" dirty="0">
                <a:latin typeface="宋体" panose="02010600030101010101" pitchFamily="2" charset="-122"/>
              </a:rPr>
              <a:t>一、社会保障制度是经济的稳定器；</a:t>
            </a:r>
            <a:endParaRPr lang="zh-CN" altLang="en-US" dirty="0"/>
          </a:p>
          <a:p>
            <a:pPr algn="just" eaLnBrk="1" hangingPunct="1">
              <a:lnSpc>
                <a:spcPct val="150000"/>
              </a:lnSpc>
            </a:pPr>
            <a:r>
              <a:rPr lang="zh-CN" altLang="en-GB" dirty="0">
                <a:latin typeface="宋体" panose="02010600030101010101" pitchFamily="2" charset="-122"/>
              </a:rPr>
              <a:t>二、</a:t>
            </a:r>
            <a:r>
              <a:rPr lang="zh-CN" altLang="en-US" dirty="0">
                <a:latin typeface="宋体" panose="02010600030101010101" pitchFamily="2" charset="-122"/>
              </a:rPr>
              <a:t>社会保障的内涵和实现形式；</a:t>
            </a:r>
            <a:endParaRPr lang="en-US" altLang="zh-CN" dirty="0">
              <a:latin typeface="宋体" panose="02010600030101010101" pitchFamily="2" charset="-122"/>
            </a:endParaRPr>
          </a:p>
          <a:p>
            <a:pPr algn="just" eaLnBrk="1" hangingPunct="1">
              <a:lnSpc>
                <a:spcPct val="150000"/>
              </a:lnSpc>
            </a:pPr>
            <a:r>
              <a:rPr lang="zh-CN" altLang="en-US" dirty="0">
                <a:latin typeface="宋体" panose="02010600030101010101" pitchFamily="2" charset="-122"/>
              </a:rPr>
              <a:t>三、我国社会保障的成就和问题；</a:t>
            </a:r>
            <a:endParaRPr lang="en-US" altLang="zh-CN" dirty="0">
              <a:latin typeface="宋体" panose="02010600030101010101" pitchFamily="2" charset="-122"/>
            </a:endParaRPr>
          </a:p>
          <a:p>
            <a:pPr algn="just" eaLnBrk="1" hangingPunct="1">
              <a:lnSpc>
                <a:spcPct val="150000"/>
              </a:lnSpc>
            </a:pPr>
            <a:r>
              <a:rPr lang="zh-CN" altLang="en-US" dirty="0">
                <a:latin typeface="宋体" panose="02010600030101010101" pitchFamily="2" charset="-122"/>
              </a:rPr>
              <a:t>四、构建覆盖城乡的社会保障体系。</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3072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30</a:t>
            </a:fld>
            <a:endParaRPr lang="zh-CN" altLang="en-US" sz="1400" dirty="0"/>
          </a:p>
        </p:txBody>
      </p:sp>
      <p:sp>
        <p:nvSpPr>
          <p:cNvPr id="30724" name="Rectangle 2"/>
          <p:cNvSpPr>
            <a:spLocks noGrp="1"/>
          </p:cNvSpPr>
          <p:nvPr>
            <p:ph type="title"/>
          </p:nvPr>
        </p:nvSpPr>
        <p:spPr>
          <a:xfrm>
            <a:off x="0" y="620713"/>
            <a:ext cx="9540875" cy="1143000"/>
          </a:xfrm>
          <a:ln/>
        </p:spPr>
        <p:txBody>
          <a:bodyPr vert="horz" wrap="square" lIns="92075" tIns="46038" rIns="92075" bIns="46038" anchor="ctr" anchorCtr="0"/>
          <a:lstStyle/>
          <a:p>
            <a:pPr eaLnBrk="1" hangingPunct="1">
              <a:buNone/>
            </a:pPr>
            <a:r>
              <a:rPr lang="zh-CN" altLang="en-US" b="1" dirty="0"/>
              <a:t>六、论述题</a:t>
            </a:r>
          </a:p>
        </p:txBody>
      </p:sp>
      <p:sp>
        <p:nvSpPr>
          <p:cNvPr id="30725" name="Rectangle 3"/>
          <p:cNvSpPr>
            <a:spLocks noGrp="1"/>
          </p:cNvSpPr>
          <p:nvPr>
            <p:ph idx="1"/>
          </p:nvPr>
        </p:nvSpPr>
        <p:spPr>
          <a:xfrm>
            <a:off x="685800" y="1763713"/>
            <a:ext cx="7772400" cy="4114800"/>
          </a:xfrm>
          <a:ln/>
        </p:spPr>
        <p:txBody>
          <a:bodyPr vert="horz" wrap="square" lIns="92075" tIns="46038" rIns="92075" bIns="46038" anchor="t" anchorCtr="0"/>
          <a:lstStyle/>
          <a:p>
            <a:pPr eaLnBrk="1" hangingPunct="1"/>
            <a:r>
              <a:rPr lang="en-US" altLang="zh-CN" dirty="0"/>
              <a:t>1</a:t>
            </a:r>
            <a:r>
              <a:rPr lang="zh-CN" altLang="en-US" dirty="0"/>
              <a:t>、我国社会保障的主要内容和实现形式有哪些？</a:t>
            </a:r>
          </a:p>
          <a:p>
            <a:pPr eaLnBrk="1" hangingPunct="1"/>
            <a:r>
              <a:rPr lang="en-US" altLang="zh-CN" dirty="0"/>
              <a:t>2</a:t>
            </a:r>
            <a:r>
              <a:rPr lang="zh-CN" altLang="en-US" dirty="0"/>
              <a:t>、如何才能加快构建覆盖城乡的社会保障体系？</a:t>
            </a:r>
          </a:p>
          <a:p>
            <a:pPr eaLnBrk="1" hangingPunct="1"/>
            <a:endParaRPr lang="zh-CN" altLang="en-US" dirty="0"/>
          </a:p>
          <a:p>
            <a:pPr eaLnBrk="1" hangingPunct="1"/>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8195"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4</a:t>
            </a:fld>
            <a:endParaRPr lang="zh-CN" altLang="en-US" sz="1400" dirty="0"/>
          </a:p>
        </p:txBody>
      </p:sp>
      <p:sp>
        <p:nvSpPr>
          <p:cNvPr id="8196" name="Rectangle 2"/>
          <p:cNvSpPr>
            <a:spLocks noGrp="1"/>
          </p:cNvSpPr>
          <p:nvPr>
            <p:ph type="title"/>
          </p:nvPr>
        </p:nvSpPr>
        <p:spPr>
          <a:xfrm>
            <a:off x="827088" y="630238"/>
            <a:ext cx="8204200" cy="1143000"/>
          </a:xfrm>
          <a:ln/>
        </p:spPr>
        <p:txBody>
          <a:bodyPr vert="horz" wrap="square" lIns="92075" tIns="46038" rIns="92075" bIns="46038" anchor="ctr" anchorCtr="0"/>
          <a:lstStyle/>
          <a:p>
            <a:pPr eaLnBrk="1" hangingPunct="1"/>
            <a:r>
              <a:rPr lang="zh-CN" altLang="en-US" sz="4000" b="1" dirty="0">
                <a:latin typeface="宋体" panose="02010600030101010101" pitchFamily="2" charset="-122"/>
              </a:rPr>
              <a:t>一、社会保障制度是经济的稳定器</a:t>
            </a:r>
            <a:endParaRPr lang="zh-CN" altLang="en-US" sz="4000" dirty="0"/>
          </a:p>
        </p:txBody>
      </p:sp>
      <p:sp>
        <p:nvSpPr>
          <p:cNvPr id="8197" name="Rectangle 3"/>
          <p:cNvSpPr>
            <a:spLocks noGrp="1"/>
          </p:cNvSpPr>
          <p:nvPr>
            <p:ph idx="1"/>
          </p:nvPr>
        </p:nvSpPr>
        <p:spPr>
          <a:xfrm>
            <a:off x="1042988" y="1773238"/>
            <a:ext cx="7772400" cy="4114800"/>
          </a:xfrm>
          <a:ln/>
        </p:spPr>
        <p:txBody>
          <a:bodyPr vert="horz" wrap="square" lIns="92075" tIns="46038" rIns="92075" bIns="46038" anchor="t" anchorCtr="0"/>
          <a:lstStyle/>
          <a:p>
            <a:pPr marL="0" indent="0" eaLnBrk="1" hangingPunct="1">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社会保障是我国一项基本的经济制度，充分体现了社会主义制度的优越性。社会保障通过各项保险和救助制度，缩小了人们之间的收入差距，降低了弱势群体的社会风险，提高了居民的消费倾向和生活水平，并为财政政策和货币政策等宏观政策的实施提供了保障，因而被称为经济发展的“稳定器”和社会公平的“调节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eaLnBrk="1" hangingPunct="1"/>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B9FAA5-8044-4B90-8A1C-9CCB48C03310}"/>
              </a:ext>
            </a:extLst>
          </p:cNvPr>
          <p:cNvSpPr>
            <a:spLocks noGrp="1"/>
          </p:cNvSpPr>
          <p:nvPr>
            <p:ph type="title"/>
          </p:nvPr>
        </p:nvSpPr>
        <p:spPr>
          <a:xfrm>
            <a:off x="685800" y="1268760"/>
            <a:ext cx="7772400" cy="483840"/>
          </a:xfrm>
        </p:spPr>
        <p:txBody>
          <a:bodyPr/>
          <a:lstStyle/>
          <a:p>
            <a:r>
              <a:rPr lang="zh-CN" altLang="zh-CN" sz="3200" b="1" kern="100" dirty="0">
                <a:effectLst/>
                <a:latin typeface="等线" panose="02010600030101010101" pitchFamily="2" charset="-122"/>
                <a:ea typeface="宋体" panose="02010600030101010101" pitchFamily="2" charset="-122"/>
                <a:cs typeface="宋体" panose="02010600030101010101" pitchFamily="2" charset="-122"/>
              </a:rPr>
              <a:t>一、社会保障发挥稳定器作用的必要性</a:t>
            </a:r>
            <a:b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br>
            <a:endParaRPr lang="zh-CN" altLang="en-US" dirty="0"/>
          </a:p>
        </p:txBody>
      </p:sp>
      <p:sp>
        <p:nvSpPr>
          <p:cNvPr id="3" name="内容占位符 2">
            <a:extLst>
              <a:ext uri="{FF2B5EF4-FFF2-40B4-BE49-F238E27FC236}">
                <a16:creationId xmlns:a16="http://schemas.microsoft.com/office/drawing/2014/main" id="{5E626EDA-7C74-48E9-966D-F97981FA9A57}"/>
              </a:ext>
            </a:extLst>
          </p:cNvPr>
          <p:cNvSpPr>
            <a:spLocks noGrp="1"/>
          </p:cNvSpPr>
          <p:nvPr>
            <p:ph idx="1"/>
          </p:nvPr>
        </p:nvSpPr>
        <p:spPr/>
        <p:txBody>
          <a:bodyPr/>
          <a:lstStyle/>
          <a:p>
            <a:pPr marL="0" indent="0">
              <a:buNone/>
            </a:pPr>
            <a:r>
              <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首先，社会保障制度是社会化大生产的产物。一方面，由于资本主义社会的矛盾日益加剧；另一方面，社会化大生产使得统治阶级积累了大量财富，因而有能力来改善劳动者的工作和生存条件。</a:t>
            </a:r>
            <a:endPar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endParaRPr>
          </a:p>
          <a:p>
            <a:pPr marL="0" indent="0">
              <a:buNone/>
            </a:pPr>
            <a:r>
              <a:rPr lang="en-US" altLang="zh-CN" sz="2400"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其次，社会保障制度是市场经济发展的必然产物。随着市场经济的发展，必然有部分人要面临失业或贫困，而社会保障制度为他们提供了基本的生活条件，为经济发展创造了平稳的社会环境。</a:t>
            </a:r>
            <a:endParaRPr lang="en-US" altLang="zh-CN" sz="2400" kern="100" dirty="0">
              <a:effectLst/>
              <a:latin typeface="等线" panose="02010600030101010101" pitchFamily="2" charset="-122"/>
              <a:ea typeface="宋体" panose="02010600030101010101" pitchFamily="2" charset="-122"/>
              <a:cs typeface="Times New Roman" panose="02020603050405020304" pitchFamily="18" charset="0"/>
            </a:endParaRPr>
          </a:p>
          <a:p>
            <a:pPr marL="0" indent="0">
              <a:buNone/>
            </a:pPr>
            <a:r>
              <a:rPr lang="en-US" altLang="zh-CN" sz="2400" kern="100" dirty="0">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再次，完善的社会保障制度是社会文明进步的标志。随着经济发展和人们物质需求日益增长，要求建立完备的社会保障制度来为较高的生活水平提供保障。</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dirty="0"/>
          </a:p>
        </p:txBody>
      </p:sp>
      <p:sp>
        <p:nvSpPr>
          <p:cNvPr id="4" name="日期占位符 3">
            <a:extLst>
              <a:ext uri="{FF2B5EF4-FFF2-40B4-BE49-F238E27FC236}">
                <a16:creationId xmlns:a16="http://schemas.microsoft.com/office/drawing/2014/main" id="{45B1FE33-ADCE-4469-A7F9-03509FFBD161}"/>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fld id="{D965AD4E-52E5-44E3-A427-0D4DE6FC1222}" type="datetime1">
              <a:rPr kumimoji="0"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2021/6/2</a:t>
            </a:fld>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extLst>
      <p:ext uri="{BB962C8B-B14F-4D97-AF65-F5344CB8AC3E}">
        <p14:creationId xmlns:p14="http://schemas.microsoft.com/office/powerpoint/2010/main" val="1036754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9219"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6</a:t>
            </a:fld>
            <a:endParaRPr lang="zh-CN" altLang="en-US" sz="1400" dirty="0"/>
          </a:p>
        </p:txBody>
      </p:sp>
      <p:sp>
        <p:nvSpPr>
          <p:cNvPr id="9220" name="Rectangle 2"/>
          <p:cNvSpPr>
            <a:spLocks noGrp="1"/>
          </p:cNvSpPr>
          <p:nvPr>
            <p:ph type="title"/>
          </p:nvPr>
        </p:nvSpPr>
        <p:spPr>
          <a:xfrm>
            <a:off x="684213" y="836613"/>
            <a:ext cx="8640762" cy="1143000"/>
          </a:xfrm>
          <a:ln/>
        </p:spPr>
        <p:txBody>
          <a:bodyPr vert="horz" wrap="square" lIns="92075" tIns="46038" rIns="92075" bIns="46038" anchor="ctr" anchorCtr="0"/>
          <a:lstStyle/>
          <a:p>
            <a:pPr eaLnBrk="1" hangingPunct="1"/>
            <a:r>
              <a:rPr lang="zh-CN" altLang="en-US" sz="4000" b="1" dirty="0"/>
              <a:t>（二）社会保障发挥作用的运行机制</a:t>
            </a:r>
            <a:br>
              <a:rPr lang="zh-CN" altLang="en-US" sz="4000" b="1" dirty="0"/>
            </a:br>
            <a:endParaRPr lang="zh-CN" altLang="en-US" sz="4000" b="1" dirty="0"/>
          </a:p>
        </p:txBody>
      </p:sp>
      <p:sp>
        <p:nvSpPr>
          <p:cNvPr id="9221" name="Rectangle 3"/>
          <p:cNvSpPr>
            <a:spLocks noGrp="1"/>
          </p:cNvSpPr>
          <p:nvPr>
            <p:ph idx="1"/>
          </p:nvPr>
        </p:nvSpPr>
        <p:spPr>
          <a:ln/>
        </p:spPr>
        <p:txBody>
          <a:bodyPr vert="horz" wrap="square" lIns="92075" tIns="46038" rIns="92075" bIns="46038" anchor="t" anchorCtr="0"/>
          <a:lstStyle/>
          <a:p>
            <a:pPr eaLnBrk="1" hangingPunct="1"/>
            <a:r>
              <a:rPr lang="en-US" altLang="zh-CN" dirty="0"/>
              <a:t>1</a:t>
            </a:r>
            <a:r>
              <a:rPr lang="zh-CN" altLang="en-US" dirty="0"/>
              <a:t>、调节收入分配；</a:t>
            </a:r>
            <a:endParaRPr lang="en-US" altLang="zh-CN" dirty="0"/>
          </a:p>
          <a:p>
            <a:pPr eaLnBrk="1" hangingPunct="1"/>
            <a:r>
              <a:rPr lang="en-US" altLang="zh-CN" dirty="0"/>
              <a:t>2</a:t>
            </a:r>
            <a:r>
              <a:rPr lang="zh-CN" altLang="en-US" dirty="0"/>
              <a:t>、稳定消费支出；</a:t>
            </a:r>
          </a:p>
          <a:p>
            <a:pPr eaLnBrk="1" hangingPunct="1"/>
            <a:r>
              <a:rPr lang="en-US" altLang="zh-CN" dirty="0"/>
              <a:t>3</a:t>
            </a:r>
            <a:r>
              <a:rPr lang="zh-CN" altLang="en-US" dirty="0"/>
              <a:t>、化解社会风险；</a:t>
            </a:r>
            <a:endParaRPr lang="en-US" altLang="zh-CN" dirty="0"/>
          </a:p>
          <a:p>
            <a:pPr eaLnBrk="1" hangingPunct="1"/>
            <a:r>
              <a:rPr lang="en-US" altLang="zh-CN" dirty="0"/>
              <a:t>4</a:t>
            </a:r>
            <a:r>
              <a:rPr lang="zh-CN" altLang="en-US" dirty="0"/>
              <a:t>、辅助宏观政策的落实。</a:t>
            </a:r>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0243"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7</a:t>
            </a:fld>
            <a:endParaRPr lang="zh-CN" altLang="en-US" sz="1400" dirty="0"/>
          </a:p>
        </p:txBody>
      </p:sp>
      <p:sp>
        <p:nvSpPr>
          <p:cNvPr id="10244" name="Rectangle 2"/>
          <p:cNvSpPr>
            <a:spLocks noGrp="1"/>
          </p:cNvSpPr>
          <p:nvPr>
            <p:ph type="title"/>
          </p:nvPr>
        </p:nvSpPr>
        <p:spPr>
          <a:xfrm>
            <a:off x="685800" y="609600"/>
            <a:ext cx="8710613" cy="1143000"/>
          </a:xfrm>
          <a:ln/>
        </p:spPr>
        <p:txBody>
          <a:bodyPr vert="horz" wrap="square" lIns="92075" tIns="46038" rIns="92075" bIns="46038" anchor="ctr" anchorCtr="0"/>
          <a:lstStyle/>
          <a:p>
            <a:pPr eaLnBrk="1" hangingPunct="1"/>
            <a:r>
              <a:rPr lang="zh-CN" altLang="en-US" b="1" dirty="0"/>
              <a:t>二、社会保障的内涵和实现形式</a:t>
            </a:r>
          </a:p>
        </p:txBody>
      </p:sp>
      <p:sp>
        <p:nvSpPr>
          <p:cNvPr id="10245" name="Rectangle 3"/>
          <p:cNvSpPr>
            <a:spLocks noGrp="1"/>
          </p:cNvSpPr>
          <p:nvPr>
            <p:ph idx="1"/>
          </p:nvPr>
        </p:nvSpPr>
        <p:spPr>
          <a:ln/>
        </p:spPr>
        <p:txBody>
          <a:bodyPr vert="horz" wrap="square" lIns="92075" tIns="46038" rIns="92075" bIns="46038" anchor="t" anchorCtr="0"/>
          <a:lstStyle/>
          <a:p>
            <a:pPr marL="0" indent="0" eaLnBrk="1" hangingPunct="1">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社会保障制度具有丰富内容，涉及公民生活的各个方面，为公民在遭遇困境时提供制度性的生活保障。社会保障的实现形式包括社会保险、社会救助、社会优抚和社会福利等，因而也是完善社会保障制度的基本途径。</a:t>
            </a:r>
            <a:endParaRPr lang="en-US" altLang="zh-CN" dirty="0"/>
          </a:p>
          <a:p>
            <a:pPr eaLnBrk="1" hangingPunct="1"/>
            <a:r>
              <a:rPr lang="zh-CN" altLang="en-US" dirty="0"/>
              <a:t>（一）社会保障的涵义；</a:t>
            </a:r>
          </a:p>
          <a:p>
            <a:pPr eaLnBrk="1" hangingPunct="1"/>
            <a:r>
              <a:rPr lang="zh-CN" altLang="en-US" dirty="0"/>
              <a:t>（二）社会保障的多种形式。</a:t>
            </a:r>
            <a:endParaRPr lang="en-US" altLang="zh-CN" dirty="0"/>
          </a:p>
          <a:p>
            <a:pPr eaLnBrk="1" hangingPunct="1"/>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1267"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8</a:t>
            </a:fld>
            <a:endParaRPr lang="zh-CN" altLang="en-US" sz="1400" dirty="0"/>
          </a:p>
        </p:txBody>
      </p:sp>
      <p:sp>
        <p:nvSpPr>
          <p:cNvPr id="11268" name="Rectangle 2"/>
          <p:cNvSpPr>
            <a:spLocks noGrp="1"/>
          </p:cNvSpPr>
          <p:nvPr>
            <p:ph type="title"/>
          </p:nvPr>
        </p:nvSpPr>
        <p:spPr>
          <a:xfrm>
            <a:off x="685800" y="838200"/>
            <a:ext cx="7772400" cy="1143000"/>
          </a:xfrm>
          <a:ln/>
        </p:spPr>
        <p:txBody>
          <a:bodyPr vert="horz" wrap="square" lIns="92075" tIns="46038" rIns="92075" bIns="46038" anchor="ctr" anchorCtr="0"/>
          <a:lstStyle/>
          <a:p>
            <a:pPr eaLnBrk="1" hangingPunct="1"/>
            <a:r>
              <a:rPr lang="en-US" altLang="zh-CN" sz="4000" b="1" dirty="0"/>
              <a:t>1</a:t>
            </a:r>
            <a:r>
              <a:rPr lang="zh-CN" altLang="en-US" sz="4000" b="1" dirty="0"/>
              <a:t>、社会保险</a:t>
            </a:r>
            <a:br>
              <a:rPr lang="zh-CN" altLang="en-US" sz="4000" dirty="0"/>
            </a:br>
            <a:endParaRPr lang="zh-CN" altLang="en-US" sz="4000" dirty="0"/>
          </a:p>
        </p:txBody>
      </p:sp>
      <p:sp>
        <p:nvSpPr>
          <p:cNvPr id="11269" name="Rectangle 3"/>
          <p:cNvSpPr>
            <a:spLocks noGrp="1"/>
          </p:cNvSpPr>
          <p:nvPr>
            <p:ph idx="1"/>
          </p:nvPr>
        </p:nvSpPr>
        <p:spPr>
          <a:ln/>
        </p:spPr>
        <p:txBody>
          <a:bodyPr vert="horz" wrap="square" lIns="92075" tIns="46038" rIns="92075" bIns="46038" anchor="t" anchorCtr="0"/>
          <a:lstStyle/>
          <a:p>
            <a:pPr eaLnBrk="1" hangingPunct="1"/>
            <a:r>
              <a:rPr lang="zh-CN" altLang="en-US" dirty="0"/>
              <a:t>（１）养老保险制度；</a:t>
            </a:r>
            <a:endParaRPr lang="en-US" altLang="zh-CN" dirty="0"/>
          </a:p>
          <a:p>
            <a:pPr eaLnBrk="1" hangingPunct="1"/>
            <a:r>
              <a:rPr lang="zh-CN" altLang="en-US" dirty="0"/>
              <a:t>（２）医疗保险制度；</a:t>
            </a:r>
            <a:endParaRPr lang="en-US" altLang="zh-CN" dirty="0"/>
          </a:p>
          <a:p>
            <a:pPr eaLnBrk="1" hangingPunct="1"/>
            <a:r>
              <a:rPr lang="zh-CN" altLang="en-US" dirty="0"/>
              <a:t>（</a:t>
            </a:r>
            <a:r>
              <a:rPr lang="en-US" altLang="zh-CN" dirty="0"/>
              <a:t>3</a:t>
            </a:r>
            <a:r>
              <a:rPr lang="zh-CN" altLang="en-US" dirty="0"/>
              <a:t>）工伤保险制度；</a:t>
            </a:r>
            <a:endParaRPr lang="en-US" altLang="zh-CN" dirty="0"/>
          </a:p>
          <a:p>
            <a:pPr eaLnBrk="1" hangingPunct="1"/>
            <a:r>
              <a:rPr lang="zh-CN" altLang="en-US" dirty="0"/>
              <a:t>（</a:t>
            </a:r>
            <a:r>
              <a:rPr lang="en-US" altLang="zh-CN" dirty="0"/>
              <a:t>4</a:t>
            </a:r>
            <a:r>
              <a:rPr lang="zh-CN" altLang="en-US" dirty="0"/>
              <a:t>）失业保险制度；</a:t>
            </a:r>
            <a:endParaRPr lang="en-US" altLang="zh-CN" dirty="0"/>
          </a:p>
          <a:p>
            <a:pPr eaLnBrk="1" hangingPunct="1"/>
            <a:r>
              <a:rPr lang="zh-CN" altLang="en-US" dirty="0"/>
              <a:t>（</a:t>
            </a:r>
            <a:r>
              <a:rPr lang="en-US" altLang="zh-CN" dirty="0"/>
              <a:t>5</a:t>
            </a:r>
            <a:r>
              <a:rPr lang="zh-CN" altLang="en-US" dirty="0"/>
              <a:t>）生育保险制度。</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日期占位符 3"/>
          <p:cNvSpPr txBox="1">
            <a:spLocks noGrp="1"/>
          </p:cNvSpPr>
          <p:nvPr>
            <p:ph type="dt" sz="half" idx="10"/>
          </p:nvPr>
        </p:nvSpPr>
        <p:spPr>
          <a:ln w="12700"/>
        </p:spPr>
        <p:txBody>
          <a:bodyPr/>
          <a:lstStyle/>
          <a:p>
            <a:pPr marL="0" indent="0" eaLnBrk="1" hangingPunct="1">
              <a:spcBef>
                <a:spcPct val="50000"/>
              </a:spcBef>
              <a:buNone/>
            </a:pPr>
            <a:fld id="{BB962C8B-B14F-4D97-AF65-F5344CB8AC3E}" type="datetime1">
              <a:rPr lang="zh-CN" altLang="en-US" sz="1400" dirty="0"/>
              <a:t>2021/6/2</a:t>
            </a:fld>
            <a:endParaRPr lang="zh-CN" altLang="en-US" sz="1400" dirty="0"/>
          </a:p>
        </p:txBody>
      </p:sp>
      <p:sp>
        <p:nvSpPr>
          <p:cNvPr id="12291" name="灯片编号占位符 5"/>
          <p:cNvSpPr txBox="1">
            <a:spLocks noGrp="1"/>
          </p:cNvSpPr>
          <p:nvPr>
            <p:ph type="sldNum" sz="quarter" idx="12"/>
          </p:nvPr>
        </p:nvSpPr>
        <p:spPr>
          <a:ln w="12700"/>
        </p:spPr>
        <p:txBody>
          <a:bodyPr/>
          <a:lstStyle/>
          <a:p>
            <a:pPr marL="0" indent="0" algn="r" eaLnBrk="1" hangingPunct="1">
              <a:spcBef>
                <a:spcPct val="50000"/>
              </a:spcBef>
              <a:buNone/>
            </a:pPr>
            <a:fld id="{9A0DB2DC-4C9A-4742-B13C-FB6460FD3503}" type="slidenum">
              <a:rPr lang="zh-CN" altLang="en-US" sz="1400" dirty="0"/>
              <a:t>9</a:t>
            </a:fld>
            <a:endParaRPr lang="zh-CN" altLang="en-US" sz="1400" dirty="0"/>
          </a:p>
        </p:txBody>
      </p:sp>
      <p:sp>
        <p:nvSpPr>
          <p:cNvPr id="12292" name="Rectangle 2"/>
          <p:cNvSpPr>
            <a:spLocks noGrp="1"/>
          </p:cNvSpPr>
          <p:nvPr>
            <p:ph type="title"/>
          </p:nvPr>
        </p:nvSpPr>
        <p:spPr>
          <a:xfrm>
            <a:off x="701675" y="620713"/>
            <a:ext cx="7772400" cy="1143000"/>
          </a:xfrm>
          <a:ln/>
        </p:spPr>
        <p:txBody>
          <a:bodyPr vert="horz" wrap="square" lIns="92075" tIns="46038" rIns="92075" bIns="46038" anchor="ctr" anchorCtr="0"/>
          <a:lstStyle/>
          <a:p>
            <a:pPr eaLnBrk="1" hangingPunct="1"/>
            <a:r>
              <a:rPr lang="en-US" altLang="zh-CN" b="1" dirty="0"/>
              <a:t>2</a:t>
            </a:r>
            <a:r>
              <a:rPr lang="zh-CN" altLang="en-US" b="1" dirty="0"/>
              <a:t>、社会救助</a:t>
            </a:r>
          </a:p>
        </p:txBody>
      </p:sp>
      <p:sp>
        <p:nvSpPr>
          <p:cNvPr id="12293" name="内容占位符 1"/>
          <p:cNvSpPr>
            <a:spLocks noGrp="1"/>
          </p:cNvSpPr>
          <p:nvPr>
            <p:ph idx="1"/>
          </p:nvPr>
        </p:nvSpPr>
        <p:spPr>
          <a:ln/>
        </p:spPr>
        <p:txBody>
          <a:bodyPr vert="horz" wrap="square" lIns="92075" tIns="46038" rIns="92075" bIns="46038" anchor="t" anchorCtr="0"/>
          <a:lstStyle/>
          <a:p>
            <a:pPr marL="0" indent="0">
              <a:buNone/>
            </a:pPr>
            <a:r>
              <a:rPr lang="en-US" altLang="zh-CN"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kern="100" dirty="0">
                <a:effectLst/>
                <a:latin typeface="等线" panose="02010600030101010101" pitchFamily="2" charset="-122"/>
                <a:ea typeface="宋体" panose="02010600030101010101" pitchFamily="2" charset="-122"/>
                <a:cs typeface="Times New Roman" panose="02020603050405020304" pitchFamily="18" charset="0"/>
              </a:rPr>
              <a:t>社会救助是最低水平的社会保障，是社会提供的“最后一道安全网”。社会救助是指国家按照法定程序和标准，向因自然灾害或其他原因而难以维持最低生活水平的社会成员，提供物质帮助，以保障其最低生活需要的一种制度。社会救助通常包括灾害救助、住房救助、医疗救助、教育救助和法律救助等具体制度。</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Tree>
  </p:cSld>
  <p:clrMapOvr>
    <a:masterClrMapping/>
  </p:clrMapOvr>
</p:sld>
</file>

<file path=ppt/theme/theme1.xml><?xml version="1.0" encoding="utf-8"?>
<a:theme xmlns:a="http://schemas.openxmlformats.org/drawingml/2006/main" name="时代型模板">
  <a:themeElements>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fontScheme name="时代型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时代型模板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时代型模板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时代型模板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Office\Templates\演示文稿设计\时代型模板.pot</Template>
  <TotalTime>68</TotalTime>
  <Words>1999</Words>
  <Application>Microsoft Office PowerPoint</Application>
  <PresentationFormat>全屏显示(4:3)</PresentationFormat>
  <Paragraphs>167</Paragraphs>
  <Slides>30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等线</vt:lpstr>
      <vt:lpstr>黑体</vt:lpstr>
      <vt:lpstr>宋体</vt:lpstr>
      <vt:lpstr>Arial</vt:lpstr>
      <vt:lpstr>Times New Roman</vt:lpstr>
      <vt:lpstr>时代型模板</vt:lpstr>
      <vt:lpstr>《政治经济学通论》  （第3版）</vt:lpstr>
      <vt:lpstr>第十三章  社会保障制度</vt:lpstr>
      <vt:lpstr>第十三章的主要内容</vt:lpstr>
      <vt:lpstr>一、社会保障制度是经济的稳定器</vt:lpstr>
      <vt:lpstr>一、社会保障发挥稳定器作用的必要性 </vt:lpstr>
      <vt:lpstr>（二）社会保障发挥作用的运行机制 </vt:lpstr>
      <vt:lpstr>二、社会保障的内涵和实现形式</vt:lpstr>
      <vt:lpstr>1、社会保险 </vt:lpstr>
      <vt:lpstr>2、社会救助</vt:lpstr>
      <vt:lpstr>3、社会福利</vt:lpstr>
      <vt:lpstr>4、社会优抚</vt:lpstr>
      <vt:lpstr>三、我国社会保障的成就和问题</vt:lpstr>
      <vt:lpstr> （一）我国社会保障的发展历程 </vt:lpstr>
      <vt:lpstr>（二）我国社会保障存在的问题</vt:lpstr>
      <vt:lpstr>四、构建覆盖城乡的社会保障体系</vt:lpstr>
      <vt:lpstr>  （一）覆盖城乡的保障体系的内涵与特征  </vt:lpstr>
      <vt:lpstr>1、覆盖城乡的社会保障制度的内涵</vt:lpstr>
      <vt:lpstr>2、覆盖城乡的社会保障体系的特征</vt:lpstr>
      <vt:lpstr>（二）健全社会保障体系的手段和方法</vt:lpstr>
      <vt:lpstr>课后习题</vt:lpstr>
      <vt:lpstr>二、填充题</vt:lpstr>
      <vt:lpstr>二、填充题</vt:lpstr>
      <vt:lpstr>三、单项选择题</vt:lpstr>
      <vt:lpstr>三、单项选择题</vt:lpstr>
      <vt:lpstr>三、单项选择题</vt:lpstr>
      <vt:lpstr>四、多项选择题</vt:lpstr>
      <vt:lpstr>四、多项选择题</vt:lpstr>
      <vt:lpstr>四、多项选择题</vt:lpstr>
      <vt:lpstr>五、简答题</vt:lpstr>
      <vt:lpstr>六、论述题</vt:lpstr>
    </vt:vector>
  </TitlesOfParts>
  <Company>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《中国社会主义经济学概论》 </dc:title>
  <dc:creator>chen</dc:creator>
  <cp:lastModifiedBy>chenchengming</cp:lastModifiedBy>
  <cp:revision>48</cp:revision>
  <dcterms:created xsi:type="dcterms:W3CDTF">2003-12-08T08:33:23Z</dcterms:created>
  <dcterms:modified xsi:type="dcterms:W3CDTF">2021-06-02T01:32:32Z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93DFEBB63A9D49A7B1BBBD8977B5C199</vt:lpwstr>
  </property>
  <property fmtid="{D5CDD505-2E9C-101B-9397-08002B2CF9AE}" pid="3" name="KSOProductBuildVer">
    <vt:lpwstr>2052-11.1.0.10495</vt:lpwstr>
  </property>
</Properties>
</file>