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pic>
        <p:nvPicPr>
          <p:cNvPr id="4" name="图片 3" descr="图片3"/>
          <p:cNvPicPr>
            <a:picLocks noChangeAspect="1"/>
          </p:cNvPicPr>
          <p:nvPr/>
        </p:nvPicPr>
        <p:blipFill>
          <a:blip r:embed="rId1"/>
          <a:stretch>
            <a:fillRect/>
          </a:stretch>
        </p:blipFill>
        <p:spPr>
          <a:xfrm>
            <a:off x="69215" y="0"/>
            <a:ext cx="12207240" cy="6863715"/>
          </a:xfrm>
          <a:prstGeom prst="rect">
            <a:avLst/>
          </a:prstGeom>
        </p:spPr>
      </p:pic>
      <p:sp>
        <p:nvSpPr>
          <p:cNvPr id="5" name="文本框 4"/>
          <p:cNvSpPr txBox="1"/>
          <p:nvPr/>
        </p:nvSpPr>
        <p:spPr>
          <a:xfrm>
            <a:off x="2375535" y="3074035"/>
            <a:ext cx="5022215" cy="835025"/>
          </a:xfrm>
          <a:prstGeom prst="rect">
            <a:avLst/>
          </a:prstGeom>
          <a:noFill/>
        </p:spPr>
        <p:txBody>
          <a:bodyPr wrap="square" rtlCol="0">
            <a:spAutoFit/>
          </a:bodyPr>
          <a:p>
            <a:pPr algn="l" fontAlgn="auto">
              <a:lnSpc>
                <a:spcPct val="110000"/>
              </a:lnSpc>
            </a:pPr>
            <a:r>
              <a:rPr lang="zh-CN" altLang="en-US" sz="2200" b="1" dirty="0">
                <a:latin typeface="华文中宋" panose="02010600040101010101" charset="-122"/>
                <a:ea typeface="华文中宋" panose="02010600040101010101" charset="-122"/>
              </a:rPr>
              <a:t>第十一章　损益计量与核算</a:t>
            </a:r>
            <a:endParaRPr lang="zh-CN" altLang="en-US" sz="2200" b="1" dirty="0">
              <a:latin typeface="华文中宋" panose="02010600040101010101" charset="-122"/>
              <a:ea typeface="华文中宋" panose="02010600040101010101" charset="-122"/>
            </a:endParaRPr>
          </a:p>
          <a:p>
            <a:pPr algn="l" fontAlgn="auto">
              <a:lnSpc>
                <a:spcPct val="110000"/>
              </a:lnSpc>
            </a:pPr>
            <a:r>
              <a:rPr lang="zh-CN" altLang="en-US" sz="2200" b="1" dirty="0">
                <a:latin typeface="华文中宋" panose="02010600040101010101" charset="-122"/>
                <a:ea typeface="华文中宋" panose="02010600040101010101" charset="-122"/>
              </a:rPr>
              <a:t>第十二章　会计变更与资产负债表</a:t>
            </a:r>
            <a:endParaRPr lang="zh-CN" altLang="en-US" sz="2200" b="1" dirty="0">
              <a:latin typeface="华文中宋" panose="02010600040101010101" charset="-122"/>
              <a:ea typeface="华文中宋" panose="02010600040101010101" charset="-122"/>
            </a:endParaRPr>
          </a:p>
        </p:txBody>
      </p:sp>
      <p:sp>
        <p:nvSpPr>
          <p:cNvPr id="100" name="文本框 99"/>
          <p:cNvSpPr txBox="1"/>
          <p:nvPr/>
        </p:nvSpPr>
        <p:spPr>
          <a:xfrm>
            <a:off x="4345940" y="1972945"/>
            <a:ext cx="3915410" cy="583565"/>
          </a:xfrm>
          <a:prstGeom prst="rect">
            <a:avLst/>
          </a:prstGeom>
          <a:noFill/>
          <a:ln w="9525">
            <a:noFill/>
          </a:ln>
        </p:spPr>
        <p:txBody>
          <a:bodyPr wrap="square">
            <a:spAutoFit/>
          </a:bodyPr>
          <a:p>
            <a:pPr indent="0" algn="ctr"/>
            <a:r>
              <a:rPr lang="zh-CN" sz="3200" b="1">
                <a:solidFill>
                  <a:srgbClr val="00FFFF"/>
                </a:solidFill>
                <a:cs typeface="方正书宋_GBK" charset="0"/>
                <a:sym typeface="+mn-ea"/>
              </a:rPr>
              <a:t>第三篇　收入成本篇</a:t>
            </a:r>
            <a:endParaRPr lang="zh-CN" sz="3200" b="1">
              <a:solidFill>
                <a:srgbClr val="00FFFF"/>
              </a:solidFill>
              <a:latin typeface="NEU-BZ-S92" charset="0"/>
              <a:cs typeface="方正书宋_GBK" charset="0"/>
            </a:endParaRPr>
          </a:p>
        </p:txBody>
      </p:sp>
      <p:pic>
        <p:nvPicPr>
          <p:cNvPr id="233" name="123a.jpg" descr="id:2147501774;FounderCES"/>
          <p:cNvPicPr>
            <a:picLocks noChangeAspect="1"/>
          </p:cNvPicPr>
          <p:nvPr/>
        </p:nvPicPr>
        <p:blipFill>
          <a:blip r:embed="rId2"/>
          <a:stretch>
            <a:fillRect/>
          </a:stretch>
        </p:blipFill>
        <p:spPr>
          <a:xfrm>
            <a:off x="1772920" y="2437130"/>
            <a:ext cx="1461135" cy="481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r>
              <a:rPr lang="zh-CN" altLang="en-US"/>
              <a:t>现将上述产品成本汇总分配程序概括如图11-1所示。</a:t>
            </a:r>
            <a:endParaRPr lang="zh-CN" altLang="en-US"/>
          </a:p>
        </p:txBody>
      </p:sp>
      <p:sp>
        <p:nvSpPr>
          <p:cNvPr id="3" name="标题 2"/>
          <p:cNvSpPr>
            <a:spLocks noGrp="1" noChangeArrowheads="1"/>
          </p:cNvSpPr>
          <p:nvPr>
            <p:ph type="title"/>
          </p:nvPr>
        </p:nvSpPr>
        <p:spPr/>
        <p:txBody>
          <a:bodyPr/>
          <a:p>
            <a:r>
              <a:rPr lang="zh-CN" altLang="en-US"/>
              <a:t>第二节　成本与费用</a:t>
            </a:r>
            <a:endParaRPr lang="zh-CN" altLang="en-US"/>
          </a:p>
        </p:txBody>
      </p:sp>
      <p:pic>
        <p:nvPicPr>
          <p:cNvPr id="112" name="z11-1.jpg" descr="id:2147490437;FounderCES"/>
          <p:cNvPicPr>
            <a:picLocks noChangeAspect="1"/>
          </p:cNvPicPr>
          <p:nvPr/>
        </p:nvPicPr>
        <p:blipFill>
          <a:blip r:embed="rId1"/>
          <a:stretch>
            <a:fillRect/>
          </a:stretch>
        </p:blipFill>
        <p:spPr>
          <a:xfrm>
            <a:off x="2806065" y="2350770"/>
            <a:ext cx="6100445" cy="3440430"/>
          </a:xfrm>
          <a:prstGeom prst="rect">
            <a:avLst/>
          </a:prstGeom>
        </p:spPr>
      </p:pic>
      <p:sp>
        <p:nvSpPr>
          <p:cNvPr id="100" name="文本框 99"/>
          <p:cNvSpPr txBox="1"/>
          <p:nvPr/>
        </p:nvSpPr>
        <p:spPr>
          <a:xfrm>
            <a:off x="8834120" y="3195955"/>
            <a:ext cx="3079115" cy="2030095"/>
          </a:xfrm>
          <a:prstGeom prst="rect">
            <a:avLst/>
          </a:prstGeom>
          <a:noFill/>
          <a:ln w="9525">
            <a:noFill/>
          </a:ln>
        </p:spPr>
        <p:txBody>
          <a:bodyPr wrap="square">
            <a:spAutoFit/>
          </a:bodyPr>
          <a:p>
            <a:pPr indent="228600"/>
            <a:r>
              <a:rPr lang="zh-CN" b="0">
                <a:solidFill>
                  <a:srgbClr val="000000"/>
                </a:solidFill>
                <a:cs typeface="方正书宋_GBK" charset="0"/>
              </a:rPr>
              <a:t>说明</a:t>
            </a:r>
            <a:r>
              <a:rPr lang="en-US" b="0">
                <a:solidFill>
                  <a:srgbClr val="000000"/>
                </a:solidFill>
                <a:latin typeface="宋体" panose="02010600030101010101" pitchFamily="2" charset="-122"/>
                <a:cs typeface="方正书宋_GBK" charset="0"/>
              </a:rPr>
              <a:t>:</a:t>
            </a:r>
            <a:endParaRPr lang="en-US" b="0">
              <a:solidFill>
                <a:srgbClr val="000000"/>
              </a:solidFill>
              <a:latin typeface="宋体" panose="02010600030101010101" pitchFamily="2" charset="-122"/>
              <a:cs typeface="方正书宋_GBK" charset="0"/>
            </a:endParaRPr>
          </a:p>
          <a:p>
            <a:pPr indent="228600"/>
            <a:r>
              <a:rPr lang="en-US" b="0">
                <a:solidFill>
                  <a:srgbClr val="000000"/>
                </a:solidFill>
                <a:latin typeface="宋体" panose="02010600030101010101" pitchFamily="2" charset="-122"/>
                <a:cs typeface="方正书宋_GBK" charset="0"/>
              </a:rPr>
              <a:t>①</a:t>
            </a:r>
            <a:r>
              <a:rPr lang="zh-CN" b="0">
                <a:solidFill>
                  <a:srgbClr val="000000"/>
                </a:solidFill>
                <a:cs typeface="方正书宋_GBK" charset="0"/>
              </a:rPr>
              <a:t>材料成本的归集、分配</a:t>
            </a:r>
            <a:r>
              <a:rPr lang="en-US" b="0">
                <a:solidFill>
                  <a:srgbClr val="000000"/>
                </a:solidFill>
                <a:latin typeface="宋体" panose="02010600030101010101" pitchFamily="2" charset="-122"/>
                <a:cs typeface="方正书宋_GBK" charset="0"/>
              </a:rPr>
              <a:t>;</a:t>
            </a:r>
            <a:endParaRPr lang="en-US" b="0">
              <a:solidFill>
                <a:srgbClr val="000000"/>
              </a:solidFill>
              <a:latin typeface="宋体" panose="02010600030101010101" pitchFamily="2" charset="-122"/>
              <a:cs typeface="方正书宋_GBK" charset="0"/>
            </a:endParaRPr>
          </a:p>
          <a:p>
            <a:pPr indent="228600"/>
            <a:r>
              <a:rPr lang="en-US" b="0">
                <a:solidFill>
                  <a:srgbClr val="000000"/>
                </a:solidFill>
                <a:latin typeface="宋体" panose="02010600030101010101" pitchFamily="2" charset="-122"/>
                <a:cs typeface="方正书宋_GBK" charset="0"/>
              </a:rPr>
              <a:t>②</a:t>
            </a:r>
            <a:r>
              <a:rPr lang="zh-CN" b="0">
                <a:solidFill>
                  <a:srgbClr val="000000"/>
                </a:solidFill>
                <a:cs typeface="方正书宋_GBK" charset="0"/>
              </a:rPr>
              <a:t>人工成本的归集、分配</a:t>
            </a:r>
            <a:r>
              <a:rPr lang="en-US" b="0">
                <a:solidFill>
                  <a:srgbClr val="000000"/>
                </a:solidFill>
                <a:latin typeface="宋体" panose="02010600030101010101" pitchFamily="2" charset="-122"/>
                <a:cs typeface="方正书宋_GBK" charset="0"/>
              </a:rPr>
              <a:t>;</a:t>
            </a:r>
            <a:endParaRPr lang="en-US" b="0">
              <a:solidFill>
                <a:srgbClr val="000000"/>
              </a:solidFill>
              <a:latin typeface="宋体" panose="02010600030101010101" pitchFamily="2" charset="-122"/>
              <a:cs typeface="方正书宋_GBK" charset="0"/>
            </a:endParaRPr>
          </a:p>
          <a:p>
            <a:pPr indent="228600"/>
            <a:r>
              <a:rPr lang="en-US" b="0">
                <a:solidFill>
                  <a:srgbClr val="000000"/>
                </a:solidFill>
                <a:latin typeface="宋体" panose="02010600030101010101" pitchFamily="2" charset="-122"/>
                <a:cs typeface="方正书宋_GBK" charset="0"/>
              </a:rPr>
              <a:t>③</a:t>
            </a:r>
            <a:r>
              <a:rPr lang="zh-CN" b="0">
                <a:solidFill>
                  <a:srgbClr val="000000"/>
                </a:solidFill>
                <a:cs typeface="方正书宋_GBK" charset="0"/>
              </a:rPr>
              <a:t>其他间接费用的分配</a:t>
            </a:r>
            <a:r>
              <a:rPr lang="en-US" b="0">
                <a:solidFill>
                  <a:srgbClr val="000000"/>
                </a:solidFill>
                <a:latin typeface="宋体" panose="02010600030101010101" pitchFamily="2" charset="-122"/>
                <a:cs typeface="方正书宋_GBK" charset="0"/>
              </a:rPr>
              <a:t>;</a:t>
            </a:r>
            <a:endParaRPr lang="en-US" b="0">
              <a:solidFill>
                <a:srgbClr val="000000"/>
              </a:solidFill>
              <a:latin typeface="宋体" panose="02010600030101010101" pitchFamily="2" charset="-122"/>
              <a:cs typeface="方正书宋_GBK" charset="0"/>
            </a:endParaRPr>
          </a:p>
          <a:p>
            <a:pPr indent="228600"/>
            <a:r>
              <a:rPr lang="en-US" b="0">
                <a:solidFill>
                  <a:srgbClr val="000000"/>
                </a:solidFill>
                <a:latin typeface="宋体" panose="02010600030101010101" pitchFamily="2" charset="-122"/>
                <a:cs typeface="方正书宋_GBK" charset="0"/>
              </a:rPr>
              <a:t>④</a:t>
            </a:r>
            <a:r>
              <a:rPr lang="zh-CN" b="0">
                <a:solidFill>
                  <a:srgbClr val="000000"/>
                </a:solidFill>
                <a:cs typeface="方正书宋_GBK" charset="0"/>
              </a:rPr>
              <a:t>制造费用的分配</a:t>
            </a:r>
            <a:r>
              <a:rPr lang="en-US" b="0">
                <a:solidFill>
                  <a:srgbClr val="000000"/>
                </a:solidFill>
                <a:latin typeface="宋体" panose="02010600030101010101" pitchFamily="2" charset="-122"/>
                <a:cs typeface="方正书宋_GBK" charset="0"/>
              </a:rPr>
              <a:t>;</a:t>
            </a:r>
            <a:endParaRPr lang="en-US" b="0">
              <a:solidFill>
                <a:srgbClr val="000000"/>
              </a:solidFill>
              <a:latin typeface="宋体" panose="02010600030101010101" pitchFamily="2" charset="-122"/>
              <a:cs typeface="方正书宋_GBK" charset="0"/>
            </a:endParaRPr>
          </a:p>
          <a:p>
            <a:pPr indent="228600"/>
            <a:r>
              <a:rPr lang="en-US" b="0">
                <a:solidFill>
                  <a:srgbClr val="000000"/>
                </a:solidFill>
                <a:latin typeface="宋体" panose="02010600030101010101" pitchFamily="2" charset="-122"/>
                <a:cs typeface="方正书宋_GBK" charset="0"/>
              </a:rPr>
              <a:t>⑤</a:t>
            </a:r>
            <a:r>
              <a:rPr lang="zh-CN" b="0">
                <a:solidFill>
                  <a:srgbClr val="000000"/>
                </a:solidFill>
                <a:cs typeface="方正书宋_GBK" charset="0"/>
              </a:rPr>
              <a:t>产成品成本的结转</a:t>
            </a:r>
            <a:r>
              <a:rPr lang="en-US" b="0">
                <a:solidFill>
                  <a:srgbClr val="000000"/>
                </a:solidFill>
                <a:latin typeface="宋体" panose="02010600030101010101" pitchFamily="2" charset="-122"/>
                <a:cs typeface="方正书宋_GBK" charset="0"/>
              </a:rPr>
              <a:t>;</a:t>
            </a:r>
            <a:endParaRPr lang="en-US" b="0">
              <a:solidFill>
                <a:srgbClr val="000000"/>
              </a:solidFill>
              <a:latin typeface="宋体" panose="02010600030101010101" pitchFamily="2" charset="-122"/>
              <a:cs typeface="方正书宋_GBK" charset="0"/>
            </a:endParaRPr>
          </a:p>
          <a:p>
            <a:pPr indent="228600"/>
            <a:r>
              <a:rPr lang="en-US" b="0">
                <a:solidFill>
                  <a:srgbClr val="000000"/>
                </a:solidFill>
                <a:latin typeface="宋体" panose="02010600030101010101" pitchFamily="2" charset="-122"/>
                <a:cs typeface="方正书宋_GBK" charset="0"/>
              </a:rPr>
              <a:t>⑥</a:t>
            </a:r>
            <a:r>
              <a:rPr lang="zh-CN" b="0">
                <a:solidFill>
                  <a:srgbClr val="000000"/>
                </a:solidFill>
                <a:cs typeface="方正书宋_GBK" charset="0"/>
              </a:rPr>
              <a:t>已销产成品成本的结转。</a:t>
            </a:r>
            <a:endParaRPr lang="zh-CN" altLang="en-US" b="0">
              <a:solidFill>
                <a:srgbClr val="000000"/>
              </a:solidFill>
              <a:cs typeface="方正书宋_GBK" charset="0"/>
            </a:endParaRPr>
          </a:p>
        </p:txBody>
      </p:sp>
      <p:sp>
        <p:nvSpPr>
          <p:cNvPr id="4" name="文本框 3"/>
          <p:cNvSpPr txBox="1"/>
          <p:nvPr/>
        </p:nvSpPr>
        <p:spPr>
          <a:xfrm>
            <a:off x="3675380" y="5791200"/>
            <a:ext cx="3836670" cy="368300"/>
          </a:xfrm>
          <a:prstGeom prst="rect">
            <a:avLst/>
          </a:prstGeom>
          <a:noFill/>
          <a:ln w="9525">
            <a:noFill/>
          </a:ln>
        </p:spPr>
        <p:txBody>
          <a:bodyPr wrap="square">
            <a:spAutoFit/>
          </a:bodyPr>
          <a:p>
            <a:pPr indent="228600" algn="ctr"/>
            <a:r>
              <a:rPr lang="zh-CN" b="0">
                <a:solidFill>
                  <a:srgbClr val="000000"/>
                </a:solidFill>
                <a:latin typeface="+mj-lt"/>
                <a:cs typeface="+mj-lt"/>
              </a:rPr>
              <a:t>图</a:t>
            </a:r>
            <a:r>
              <a:rPr lang="en-US" b="0">
                <a:solidFill>
                  <a:srgbClr val="000000"/>
                </a:solidFill>
                <a:latin typeface="+mj-lt"/>
                <a:cs typeface="+mj-lt"/>
              </a:rPr>
              <a:t>11-</a:t>
            </a:r>
            <a:r>
              <a:rPr lang="zh-CN" b="0">
                <a:solidFill>
                  <a:srgbClr val="000000"/>
                </a:solidFill>
                <a:latin typeface="+mj-lt"/>
                <a:cs typeface="+mj-lt"/>
              </a:rPr>
              <a:t>1　成本计算程序</a:t>
            </a:r>
            <a:endParaRPr lang="zh-CN" altLang="en-US" b="0">
              <a:solidFill>
                <a:srgbClr val="000000"/>
              </a:solidFill>
              <a:latin typeface="+mj-lt"/>
              <a:cs typeface="+mj-lt"/>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三、期间费用</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(一)管理费用</a:t>
            </a:r>
            <a:endParaRPr lang="en-US" altLang="zh-CN" sz="2200" b="1" dirty="0">
              <a:latin typeface="楷体" panose="02010609060101010101" pitchFamily="49" charset="-122"/>
              <a:ea typeface="楷体" panose="02010609060101010101" pitchFamily="49" charset="-122"/>
            </a:endParaRPr>
          </a:p>
          <a:p>
            <a:r>
              <a:rPr lang="zh-CN" altLang="en-US"/>
              <a:t>管理费用,是指企业为组织和管理企业生产经营所发生的费用,包括企业行政管理部门在经营管理中发生的工资及福利费、物料消耗、办公费和差旅费、董事会费、聘请中介机构费、咨询费、业务招待费、技术转让费、研究费用等。</a:t>
            </a:r>
            <a:endParaRPr lang="zh-CN" altLang="en-US"/>
          </a:p>
          <a:p>
            <a:r>
              <a:rPr lang="zh-CN" altLang="en-US"/>
              <a:t>企业发生的管理费用,设“管理费用”账户反映,并在该账户中按费用项目设置明细账,进行明细核算。期末,“管理费用”账户的余额结转“本年利润”账户后无余额。</a:t>
            </a:r>
            <a:endParaRPr lang="zh-CN" altLang="en-US"/>
          </a:p>
        </p:txBody>
      </p:sp>
      <p:sp>
        <p:nvSpPr>
          <p:cNvPr id="3" name="标题 2"/>
          <p:cNvSpPr>
            <a:spLocks noGrp="1" noChangeArrowheads="1"/>
          </p:cNvSpPr>
          <p:nvPr>
            <p:ph type="title"/>
          </p:nvPr>
        </p:nvSpPr>
        <p:spPr/>
        <p:txBody>
          <a:bodyPr/>
          <a:p>
            <a:r>
              <a:rPr lang="zh-CN" altLang="en-US"/>
              <a:t>第二节　成本与费用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buClrTx/>
              <a:buSzTx/>
              <a:buFontTx/>
              <a:buNone/>
            </a:pPr>
            <a:r>
              <a:rPr lang="en-US" altLang="zh-CN" sz="2200" b="1" dirty="0">
                <a:latin typeface="楷体" panose="02010609060101010101" pitchFamily="49" charset="-122"/>
                <a:ea typeface="楷体" panose="02010609060101010101" pitchFamily="49" charset="-122"/>
              </a:rPr>
              <a:t>(二)销售费用</a:t>
            </a:r>
            <a:endParaRPr lang="en-US" altLang="zh-CN" sz="2200" b="1" dirty="0">
              <a:latin typeface="楷体" panose="02010609060101010101" pitchFamily="49" charset="-122"/>
              <a:ea typeface="楷体" panose="02010609060101010101" pitchFamily="49" charset="-122"/>
            </a:endParaRPr>
          </a:p>
          <a:p>
            <a:r>
              <a:rPr lang="zh-CN" altLang="en-US"/>
              <a:t>销售费用,是指企业在销售商品和材料、提供劳务的过程中发生的各种费用,包括企业在销售商品过程中发生的保险费、包装费、展览费和广告费、商品维修费、预计产品质量保证损失、运输费、装卸费等以及为销售本企业商品而专设的销售机构(含销售网点、售后服务网点等)的职工薪酬、业务费、折旧费、固定资产修理费等费用。</a:t>
            </a:r>
            <a:endParaRPr lang="zh-CN" altLang="en-US"/>
          </a:p>
          <a:p>
            <a:r>
              <a:rPr lang="zh-CN" altLang="en-US"/>
              <a:t>企业发生的销售费用,设“销售费用”账户反映,并在该账户中按费用项目设置明细账,进行明细核算。期末,“销售费用”账户的余额结转“本年利润”账户后无余额。</a:t>
            </a:r>
            <a:endParaRPr lang="zh-CN" altLang="en-US"/>
          </a:p>
        </p:txBody>
      </p:sp>
      <p:sp>
        <p:nvSpPr>
          <p:cNvPr id="3" name="标题 2"/>
          <p:cNvSpPr>
            <a:spLocks noGrp="1" noChangeArrowheads="1"/>
          </p:cNvSpPr>
          <p:nvPr>
            <p:ph type="title"/>
          </p:nvPr>
        </p:nvSpPr>
        <p:spPr/>
        <p:txBody>
          <a:bodyPr/>
          <a:p>
            <a:r>
              <a:rPr lang="zh-CN" altLang="en-US"/>
              <a:t>第二节　成本与费用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buClrTx/>
              <a:buSzTx/>
              <a:buFontTx/>
              <a:buNone/>
            </a:pPr>
            <a:r>
              <a:rPr lang="en-US" altLang="zh-CN" sz="2200" b="1" dirty="0">
                <a:latin typeface="楷体" panose="02010609060101010101" pitchFamily="49" charset="-122"/>
                <a:ea typeface="楷体" panose="02010609060101010101" pitchFamily="49" charset="-122"/>
              </a:rPr>
              <a:t>(三)财务费用</a:t>
            </a:r>
            <a:endParaRPr lang="en-US" altLang="zh-CN" sz="2200" b="1" dirty="0">
              <a:latin typeface="楷体" panose="02010609060101010101" pitchFamily="49" charset="-122"/>
              <a:ea typeface="楷体" panose="02010609060101010101" pitchFamily="49" charset="-122"/>
            </a:endParaRPr>
          </a:p>
          <a:p>
            <a:r>
              <a:rPr lang="zh-CN" altLang="en-US"/>
              <a:t>财务费用,是指企业为筹集生产经营所需资金而发生的筹资费用,包括利息支出(减利息收入)、汇兑损益以及相关的手续费、企业发生的现金折扣或收到的现金折扣等。</a:t>
            </a:r>
            <a:endParaRPr lang="zh-CN" altLang="en-US"/>
          </a:p>
          <a:p>
            <a:r>
              <a:rPr lang="zh-CN" altLang="en-US"/>
              <a:t>企业发生的财务费用,通常设“财务费用”账户反映,并在该账户中按费用项目设置明细账,进行明细核算。期末,“财务费用”账户的余额结转“本年利润”账户后无余额。</a:t>
            </a:r>
            <a:endParaRPr lang="zh-CN" altLang="en-US"/>
          </a:p>
        </p:txBody>
      </p:sp>
      <p:sp>
        <p:nvSpPr>
          <p:cNvPr id="3" name="标题 2"/>
          <p:cNvSpPr>
            <a:spLocks noGrp="1" noChangeArrowheads="1"/>
          </p:cNvSpPr>
          <p:nvPr>
            <p:ph type="title"/>
          </p:nvPr>
        </p:nvSpPr>
        <p:spPr/>
        <p:txBody>
          <a:bodyPr/>
          <a:p>
            <a:r>
              <a:rPr lang="zh-CN" altLang="en-US"/>
              <a:t>第二节　成本与费用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一、应税利润与会计利润</a:t>
            </a:r>
            <a:endParaRPr lang="zh-CN" altLang="zh-CN" sz="2600" b="1" dirty="0">
              <a:latin typeface="黑体" panose="02010609060101010101" pitchFamily="49" charset="-122"/>
              <a:ea typeface="黑体" panose="02010609060101010101" pitchFamily="49" charset="-122"/>
            </a:endParaRPr>
          </a:p>
          <a:p>
            <a:endParaRPr lang="zh-CN" altLang="en-US"/>
          </a:p>
        </p:txBody>
      </p:sp>
      <p:sp>
        <p:nvSpPr>
          <p:cNvPr id="3" name="标题 2"/>
          <p:cNvSpPr>
            <a:spLocks noGrp="1" noChangeArrowheads="1"/>
          </p:cNvSpPr>
          <p:nvPr>
            <p:ph type="title"/>
          </p:nvPr>
        </p:nvSpPr>
        <p:spPr/>
        <p:txBody>
          <a:bodyPr/>
          <a:p>
            <a:r>
              <a:rPr lang="zh-CN" altLang="en-US"/>
              <a:t>第三节　所得税</a:t>
            </a:r>
            <a:endParaRPr lang="zh-CN" altLang="en-US"/>
          </a:p>
        </p:txBody>
      </p:sp>
      <p:pic>
        <p:nvPicPr>
          <p:cNvPr id="113" name="b11-2.jpg" descr="id:2147490444;FounderCES"/>
          <p:cNvPicPr>
            <a:picLocks noChangeAspect="1"/>
          </p:cNvPicPr>
          <p:nvPr/>
        </p:nvPicPr>
        <p:blipFill>
          <a:blip r:embed="rId1"/>
          <a:stretch>
            <a:fillRect/>
          </a:stretch>
        </p:blipFill>
        <p:spPr>
          <a:xfrm>
            <a:off x="3108325" y="2314575"/>
            <a:ext cx="6520180" cy="3454400"/>
          </a:xfrm>
          <a:prstGeom prst="rect">
            <a:avLst/>
          </a:prstGeom>
        </p:spPr>
      </p:pic>
      <p:sp>
        <p:nvSpPr>
          <p:cNvPr id="100" name="文本框 99"/>
          <p:cNvSpPr txBox="1"/>
          <p:nvPr/>
        </p:nvSpPr>
        <p:spPr>
          <a:xfrm>
            <a:off x="3108325" y="5847080"/>
            <a:ext cx="6125210" cy="368300"/>
          </a:xfrm>
          <a:prstGeom prst="rect">
            <a:avLst/>
          </a:prstGeom>
          <a:noFill/>
          <a:ln w="9525">
            <a:noFill/>
          </a:ln>
        </p:spPr>
        <p:txBody>
          <a:bodyPr wrap="square">
            <a:spAutoFit/>
          </a:bodyPr>
          <a:p>
            <a:pPr indent="228600" algn="ctr"/>
            <a:r>
              <a:rPr lang="zh-CN" b="0">
                <a:solidFill>
                  <a:srgbClr val="000000"/>
                </a:solidFill>
                <a:cs typeface="方正书宋_GBK" charset="0"/>
              </a:rPr>
              <a:t>图</a:t>
            </a:r>
            <a:r>
              <a:rPr lang="en-US" b="0">
                <a:solidFill>
                  <a:srgbClr val="000000"/>
                </a:solidFill>
                <a:latin typeface="宋体" panose="02010600030101010101" pitchFamily="2" charset="-122"/>
                <a:cs typeface="方正书宋_GBK" charset="0"/>
              </a:rPr>
              <a:t>11-</a:t>
            </a:r>
            <a:r>
              <a:rPr lang="zh-CN" b="0">
                <a:solidFill>
                  <a:srgbClr val="000000"/>
                </a:solidFill>
                <a:cs typeface="方正书宋_GBK" charset="0"/>
              </a:rPr>
              <a:t>2　应税利润与会计利润的形成过程及其相互关系</a:t>
            </a:r>
            <a:endParaRPr lang="zh-CN" altLang="en-US" b="0">
              <a:solidFill>
                <a:srgbClr val="000000"/>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二、永久性差异</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(一)永久性差异的含义及其内容</a:t>
            </a:r>
            <a:endParaRPr lang="en-US" altLang="zh-CN" sz="2200" b="1" dirty="0">
              <a:latin typeface="楷体" panose="02010609060101010101" pitchFamily="49" charset="-122"/>
              <a:ea typeface="楷体" panose="02010609060101010101" pitchFamily="49" charset="-122"/>
            </a:endParaRPr>
          </a:p>
          <a:p>
            <a:r>
              <a:rPr lang="zh-CN" altLang="en-US"/>
              <a:t>1.会计准则与税法对收入确认的范围不一致</a:t>
            </a:r>
            <a:endParaRPr lang="zh-CN" altLang="en-US"/>
          </a:p>
          <a:p>
            <a:r>
              <a:rPr lang="zh-CN" altLang="en-US"/>
              <a:t>2.会计准则与税法对费用或损失确认的范围不一致</a:t>
            </a:r>
            <a:endParaRPr lang="zh-CN" altLang="en-US"/>
          </a:p>
          <a:p>
            <a:pPr marL="0" algn="just">
              <a:spcBef>
                <a:spcPts val="1500"/>
              </a:spcBef>
              <a:buClrTx/>
              <a:buSzTx/>
              <a:buFontTx/>
              <a:buNone/>
            </a:pPr>
            <a:r>
              <a:rPr lang="en-US" altLang="zh-CN" sz="2200" b="1" dirty="0">
                <a:latin typeface="楷体" panose="02010609060101010101" pitchFamily="49" charset="-122"/>
                <a:ea typeface="楷体" panose="02010609060101010101" pitchFamily="49" charset="-122"/>
              </a:rPr>
              <a:t>(二)永久性差异的会计处理</a:t>
            </a:r>
            <a:endParaRPr lang="en-US" altLang="zh-CN" sz="2200" b="1" dirty="0">
              <a:latin typeface="楷体" panose="02010609060101010101" pitchFamily="49" charset="-122"/>
              <a:ea typeface="楷体" panose="02010609060101010101" pitchFamily="49" charset="-122"/>
            </a:endParaRPr>
          </a:p>
          <a:p>
            <a:r>
              <a:rPr lang="zh-CN" altLang="en-US"/>
              <a:t>永久性差异在本期产生后并不在以后期间转回,故不会产生递延税款。对于永久性差异的核算,企业应首先按税法规定将本期税前会计利润调整为应税利润,然后在应税利润基础上计算本期应交所得税,并将其作为本期所得税费用入账。</a:t>
            </a:r>
            <a:endParaRPr lang="zh-CN" altLang="en-US"/>
          </a:p>
        </p:txBody>
      </p:sp>
      <p:sp>
        <p:nvSpPr>
          <p:cNvPr id="3" name="标题 2"/>
          <p:cNvSpPr>
            <a:spLocks noGrp="1" noChangeArrowheads="1"/>
          </p:cNvSpPr>
          <p:nvPr>
            <p:ph type="title"/>
          </p:nvPr>
        </p:nvSpPr>
        <p:spPr/>
        <p:txBody>
          <a:bodyPr/>
          <a:p>
            <a:r>
              <a:rPr lang="zh-CN" altLang="en-US"/>
              <a:t>第三节　所得税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三、暂时性差异</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(一)暂时性差异及其类别</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(二)未来应纳税额与递延所得税负债</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(三)未来可抵减税额与递延所得税资产</a:t>
            </a:r>
            <a:endParaRPr lang="en-US" altLang="zh-CN" sz="2200" b="1" dirty="0">
              <a:latin typeface="楷体" panose="02010609060101010101" pitchFamily="49" charset="-122"/>
              <a:ea typeface="楷体" panose="02010609060101010101" pitchFamily="49" charset="-122"/>
            </a:endParaRPr>
          </a:p>
          <a:p>
            <a:endParaRPr lang="zh-CN" altLang="en-US"/>
          </a:p>
        </p:txBody>
      </p:sp>
      <p:sp>
        <p:nvSpPr>
          <p:cNvPr id="3" name="标题 2"/>
          <p:cNvSpPr>
            <a:spLocks noGrp="1" noChangeArrowheads="1"/>
          </p:cNvSpPr>
          <p:nvPr>
            <p:ph type="title"/>
          </p:nvPr>
        </p:nvSpPr>
        <p:spPr/>
        <p:txBody>
          <a:bodyPr/>
          <a:p>
            <a:r>
              <a:rPr lang="zh-CN" altLang="en-US"/>
              <a:t>第三节　所得税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四、资产负债表债务法综合举例与报表列示</a:t>
            </a:r>
            <a:endParaRPr lang="zh-CN" altLang="zh-CN" sz="2600" b="1" dirty="0">
              <a:latin typeface="黑体" panose="02010609060101010101" pitchFamily="49" charset="-122"/>
              <a:ea typeface="黑体" panose="02010609060101010101" pitchFamily="49" charset="-122"/>
            </a:endParaRPr>
          </a:p>
          <a:p>
            <a:r>
              <a:rPr lang="zh-CN" altLang="en-US"/>
              <a:t>采用资产负债表债务法核算暂时性差异及其所得税,企业需要使用三个账户:</a:t>
            </a:r>
            <a:endParaRPr lang="zh-CN" altLang="en-US"/>
          </a:p>
          <a:p>
            <a:r>
              <a:rPr lang="zh-CN" altLang="en-US"/>
              <a:t>(1)“所得税费用”账户,用来核算企业从本期损益中扣除的所得税费用;</a:t>
            </a:r>
            <a:endParaRPr lang="zh-CN" altLang="en-US"/>
          </a:p>
          <a:p>
            <a:r>
              <a:rPr lang="zh-CN" altLang="en-US"/>
              <a:t>(2)“递延所得税资产”或“递延所得税负债”账户,用来核算企业由于暂时性差异而产生的未来税金影响额,以及以后各期转回的金额;</a:t>
            </a:r>
            <a:endParaRPr lang="zh-CN" altLang="en-US"/>
          </a:p>
          <a:p>
            <a:r>
              <a:rPr lang="zh-CN" altLang="en-US"/>
              <a:t>(3)“应交税费——应交所得税”账户,用来核算本期应交所得税金额。</a:t>
            </a:r>
            <a:endParaRPr lang="zh-CN" altLang="en-US"/>
          </a:p>
        </p:txBody>
      </p:sp>
      <p:sp>
        <p:nvSpPr>
          <p:cNvPr id="3" name="标题 2"/>
          <p:cNvSpPr>
            <a:spLocks noGrp="1" noChangeArrowheads="1"/>
          </p:cNvSpPr>
          <p:nvPr>
            <p:ph type="title"/>
          </p:nvPr>
        </p:nvSpPr>
        <p:spPr/>
        <p:txBody>
          <a:bodyPr/>
          <a:p>
            <a:r>
              <a:rPr lang="zh-CN" altLang="en-US"/>
              <a:t>第三节　所得税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第十一章　损益计量与核算</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第三篇　收入成本篇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00400" y="236549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营业收入</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成本与费用</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第三节　所得税</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
        <p:nvSpPr>
          <p:cNvPr id="18" name="标题 1"/>
          <p:cNvSpPr txBox="1"/>
          <p:nvPr/>
        </p:nvSpPr>
        <p:spPr bwMode="auto">
          <a:xfrm>
            <a:off x="1217930" y="60309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一、营业收入及其特点</a:t>
            </a:r>
            <a:endParaRPr lang="zh-CN" altLang="zh-CN" sz="2600" b="1" dirty="0">
              <a:latin typeface="黑体" panose="02010609060101010101" pitchFamily="49" charset="-122"/>
              <a:ea typeface="黑体" panose="02010609060101010101" pitchFamily="49" charset="-122"/>
            </a:endParaRPr>
          </a:p>
          <a:p>
            <a:r>
              <a:rPr lang="zh-CN" altLang="en-US"/>
              <a:t>收入是指企业在日常活动中形成的、会引致所有者权益增加的、与所有者投入资本无关的经济利益的总流入。</a:t>
            </a:r>
            <a:endParaRPr lang="zh-CN" altLang="en-US"/>
          </a:p>
          <a:p>
            <a:r>
              <a:rPr lang="zh-CN" altLang="en-US"/>
              <a:t>在会计上,营业收入的实现往往具有以下特点:</a:t>
            </a:r>
            <a:endParaRPr lang="zh-CN" altLang="en-US"/>
          </a:p>
          <a:p>
            <a:r>
              <a:rPr lang="zh-CN" altLang="en-US"/>
              <a:t>1.营业收入的实现通常伴随着资产的增加或债务的减少</a:t>
            </a:r>
            <a:endParaRPr lang="zh-CN" altLang="en-US"/>
          </a:p>
          <a:p>
            <a:r>
              <a:rPr lang="zh-CN" altLang="en-US"/>
              <a:t>2.营业收入是可以计量的</a:t>
            </a:r>
            <a:endParaRPr lang="zh-CN" altLang="en-US"/>
          </a:p>
          <a:p>
            <a:r>
              <a:rPr lang="zh-CN" altLang="en-US"/>
              <a:t>3.企业已尽了一切重大的应尽义务</a:t>
            </a:r>
            <a:endParaRPr lang="zh-CN" altLang="en-US"/>
          </a:p>
        </p:txBody>
      </p:sp>
      <p:sp>
        <p:nvSpPr>
          <p:cNvPr id="3" name="标题 2"/>
          <p:cNvSpPr>
            <a:spLocks noGrp="1" noChangeArrowheads="1"/>
          </p:cNvSpPr>
          <p:nvPr>
            <p:ph type="title"/>
          </p:nvPr>
        </p:nvSpPr>
        <p:spPr/>
        <p:txBody>
          <a:bodyPr/>
          <a:p>
            <a:r>
              <a:rPr lang="zh-CN" altLang="en-US"/>
              <a:t>第一节　营业收入</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二、营业收入实现的原则</a:t>
            </a:r>
            <a:endParaRPr lang="zh-CN" altLang="zh-CN" sz="2600" b="1" dirty="0">
              <a:latin typeface="黑体" panose="02010609060101010101" pitchFamily="49" charset="-122"/>
              <a:ea typeface="黑体" panose="02010609060101010101" pitchFamily="49" charset="-122"/>
            </a:endParaRPr>
          </a:p>
          <a:p>
            <a:r>
              <a:rPr lang="zh-CN" altLang="en-US"/>
              <a:t>确认营业收入应解决两个问题:一是定时,二是计量。所谓“定时”,就是确定营业收入实现的时刻,划清本期营业收入和前期、后期营业收入的界限,简单地说,就是在何时记载这些营业收入。所谓“计量”,就是确定所实现的营业收入的金额。定时和计量均要遵循收入实现原则。实现,是指出售资产换取现金或收取现金要求的条件已经满足。</a:t>
            </a:r>
            <a:endParaRPr lang="zh-CN" altLang="en-US"/>
          </a:p>
          <a:p>
            <a:r>
              <a:rPr lang="zh-CN" altLang="en-US"/>
              <a:t>当企业与客户之间的合同同时满足下列条件时,企业应当在客户取得相关商品控制权时确认收入:(1)合同各方已批准该合同并承诺将履行各自义务;(2)该合同明确了合同各方与所转让商品或劳务相关的权利和义务;(3)该合同有明确的与所转让商品相关的支付条款;(4)该合同具有商业实质,即履行该合同将改变企业未来现金流量的风险、时间分布或金额;(5)企业因向客户转让商品而有权取得的对价很可能收回。</a:t>
            </a:r>
            <a:endParaRPr lang="zh-CN" altLang="en-US"/>
          </a:p>
        </p:txBody>
      </p:sp>
      <p:sp>
        <p:nvSpPr>
          <p:cNvPr id="3" name="标题 2"/>
          <p:cNvSpPr>
            <a:spLocks noGrp="1" noChangeArrowheads="1"/>
          </p:cNvSpPr>
          <p:nvPr>
            <p:ph type="title"/>
          </p:nvPr>
        </p:nvSpPr>
        <p:spPr/>
        <p:txBody>
          <a:bodyPr/>
          <a:p>
            <a:r>
              <a:rPr lang="zh-CN" altLang="en-US"/>
              <a:t>第一节　营业收入</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三、营业收入确认的步骤</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(一)识别与客户订立的合同</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(二)识别合同中的各单项履约义务</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(三)确定交易价格</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(四)把交易价格分摊至各单项履约义务</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(五)履行每一单项履约义务时确认收入</a:t>
            </a:r>
            <a:endParaRPr lang="en-US" altLang="zh-CN" sz="2200" b="1" dirty="0">
              <a:latin typeface="楷体" panose="02010609060101010101" pitchFamily="49" charset="-122"/>
              <a:ea typeface="楷体" panose="02010609060101010101" pitchFamily="49" charset="-122"/>
            </a:endParaRPr>
          </a:p>
        </p:txBody>
      </p:sp>
      <p:sp>
        <p:nvSpPr>
          <p:cNvPr id="3" name="标题 2"/>
          <p:cNvSpPr>
            <a:spLocks noGrp="1" noChangeArrowheads="1"/>
          </p:cNvSpPr>
          <p:nvPr>
            <p:ph type="title"/>
          </p:nvPr>
        </p:nvSpPr>
        <p:spPr/>
        <p:txBody>
          <a:bodyPr/>
          <a:p>
            <a:r>
              <a:rPr lang="zh-CN" altLang="en-US"/>
              <a:t>第一节　营业收入</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四、营业收入的会计处理</a:t>
            </a:r>
            <a:endParaRPr lang="zh-CN" altLang="zh-CN" sz="2600" b="1" dirty="0">
              <a:latin typeface="黑体" panose="02010609060101010101" pitchFamily="49" charset="-122"/>
              <a:ea typeface="黑体" panose="02010609060101010101" pitchFamily="49" charset="-122"/>
            </a:endParaRPr>
          </a:p>
          <a:p>
            <a:r>
              <a:rPr lang="zh-CN" altLang="en-US"/>
              <a:t>营业收入按经营业务的主次分为主营业务收入和其他业务收入。比如,工业生产企业通常将销售商品取得的收入作为主营业务收入,而将销售材料、出租包装物和商品、出租无形资产、出租固定资产等取得的收入作为其他业务收入。在会计核算中,对主营业务收入,应设置“主营业务收入”“主营业务成本”“税金及附加”“销售费用”等账户反映;对其他业务收入,应设置“其他业务收入”“其他业务支出”账户反映。</a:t>
            </a:r>
            <a:endParaRPr lang="zh-CN" altLang="en-US"/>
          </a:p>
          <a:p>
            <a:r>
              <a:rPr lang="zh-CN" altLang="en-US"/>
              <a:t>企业销售商品、销售产品、提供劳务等,符合收入确认原则的,应在收入确认时,将实现的收入记入有关收入类账户,即借记“银行存款”或“应收账款”“应收票据”等账户,贷记“主营业务收入”“其他业务收入”“应交税费——应交增值税(销项税额)”等账户。在会计期末,汇总结转已销商品、产品的实际成本和提供劳务的相关成本时,借记“主营业务成本”“其他业务成本”“劳务成本”等账户,贷记“库存商品”或“产成品”等账户。</a:t>
            </a:r>
            <a:endParaRPr lang="zh-CN" altLang="en-US"/>
          </a:p>
        </p:txBody>
      </p:sp>
      <p:sp>
        <p:nvSpPr>
          <p:cNvPr id="3" name="标题 2"/>
          <p:cNvSpPr>
            <a:spLocks noGrp="1" noChangeArrowheads="1"/>
          </p:cNvSpPr>
          <p:nvPr>
            <p:ph type="title"/>
          </p:nvPr>
        </p:nvSpPr>
        <p:spPr/>
        <p:txBody>
          <a:bodyPr/>
          <a:p>
            <a:r>
              <a:rPr lang="zh-CN" altLang="en-US"/>
              <a:t>第一节　营业收入</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一、产品成本的分类</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(一)直接成本</a:t>
            </a:r>
            <a:endParaRPr lang="en-US" altLang="zh-CN" sz="2200" b="1" dirty="0">
              <a:latin typeface="楷体" panose="02010609060101010101" pitchFamily="49" charset="-122"/>
              <a:ea typeface="楷体" panose="02010609060101010101" pitchFamily="49" charset="-122"/>
            </a:endParaRPr>
          </a:p>
          <a:p>
            <a:r>
              <a:rPr lang="zh-CN" altLang="en-US"/>
              <a:t>直接成本又称主要成本,包括直接材料成本和直接人工成本。直接材料成本就是所有可以直接判明其用在产品上、构成产品主要实体的各种原材料和外购半成品,包括买价、运杂费、合理的途中损耗和入库前的挑选整理费等。直接人工成本就是所有可以直接判明其用在产品上的生产工人的工资,包括支付给生产工人的工资、奖金和各种津贴。</a:t>
            </a:r>
            <a:endParaRPr lang="zh-CN" altLang="en-US"/>
          </a:p>
          <a:p>
            <a:pPr marL="0" algn="just">
              <a:spcBef>
                <a:spcPts val="1500"/>
              </a:spcBef>
              <a:buClrTx/>
              <a:buSzTx/>
              <a:buFontTx/>
              <a:buNone/>
            </a:pPr>
            <a:r>
              <a:rPr lang="en-US" altLang="zh-CN" sz="2200" b="1" dirty="0">
                <a:latin typeface="楷体" panose="02010609060101010101" pitchFamily="49" charset="-122"/>
                <a:ea typeface="楷体" panose="02010609060101010101" pitchFamily="49" charset="-122"/>
              </a:rPr>
              <a:t>(二)间接成本</a:t>
            </a:r>
            <a:endParaRPr lang="en-US" altLang="zh-CN" sz="2200" b="1" dirty="0">
              <a:latin typeface="楷体" panose="02010609060101010101" pitchFamily="49" charset="-122"/>
              <a:ea typeface="楷体" panose="02010609060101010101" pitchFamily="49" charset="-122"/>
            </a:endParaRPr>
          </a:p>
          <a:p>
            <a:r>
              <a:rPr lang="zh-CN" altLang="en-US"/>
              <a:t>间接成本即制造费用,就是所有不能判明其与产品之间有直接联系的制造成本,包括生产部门非直接生产人员的工资和福利费、折旧费、办公费、水电费、机物料消耗、季节性的停工损失等。</a:t>
            </a:r>
            <a:endParaRPr lang="zh-CN" altLang="en-US"/>
          </a:p>
        </p:txBody>
      </p:sp>
      <p:sp>
        <p:nvSpPr>
          <p:cNvPr id="3" name="标题 2"/>
          <p:cNvSpPr>
            <a:spLocks noGrp="1" noChangeArrowheads="1"/>
          </p:cNvSpPr>
          <p:nvPr>
            <p:ph type="title"/>
          </p:nvPr>
        </p:nvSpPr>
        <p:spPr/>
        <p:txBody>
          <a:bodyPr/>
          <a:p>
            <a:r>
              <a:rPr lang="zh-CN" altLang="en-US"/>
              <a:t>第二节　成本与费用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p>
            <a:pPr marL="0" algn="just">
              <a:lnSpc>
                <a:spcPct val="135000"/>
              </a:lnSpc>
              <a:buClrTx/>
              <a:buSzTx/>
              <a:buFontTx/>
              <a:buNone/>
            </a:pPr>
            <a:r>
              <a:rPr lang="zh-CN" altLang="zh-CN" sz="2600" b="1" dirty="0">
                <a:latin typeface="黑体" panose="02010609060101010101" pitchFamily="49" charset="-122"/>
                <a:ea typeface="黑体" panose="02010609060101010101" pitchFamily="49" charset="-122"/>
              </a:rPr>
              <a:t>二、成本计算程序</a:t>
            </a:r>
            <a:endParaRPr lang="zh-CN" altLang="zh-CN" sz="2600" b="1" dirty="0">
              <a:latin typeface="黑体" panose="02010609060101010101" pitchFamily="49" charset="-122"/>
              <a:ea typeface="黑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(一)账户设置</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(二)材料费用汇总计入生产成本的程序</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(三)工资费用汇总计入生产成本的程序</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(四)制造费用汇总计入生产成本的程序</a:t>
            </a:r>
            <a:endParaRPr lang="en-US" altLang="zh-CN" sz="2200" b="1" dirty="0">
              <a:latin typeface="楷体" panose="02010609060101010101" pitchFamily="49" charset="-122"/>
              <a:ea typeface="楷体" panose="02010609060101010101" pitchFamily="49" charset="-122"/>
            </a:endParaRPr>
          </a:p>
          <a:p>
            <a:pPr marL="0" algn="just">
              <a:buClrTx/>
              <a:buSzTx/>
              <a:buFontTx/>
              <a:buNone/>
            </a:pPr>
            <a:r>
              <a:rPr lang="en-US" altLang="zh-CN" sz="2200" b="1" dirty="0">
                <a:latin typeface="楷体" panose="02010609060101010101" pitchFamily="49" charset="-122"/>
                <a:ea typeface="楷体" panose="02010609060101010101" pitchFamily="49" charset="-122"/>
              </a:rPr>
              <a:t>(五)完工产品成本的结转</a:t>
            </a:r>
            <a:endParaRPr lang="en-US" altLang="zh-CN" sz="2200" b="1" dirty="0">
              <a:latin typeface="楷体" panose="02010609060101010101" pitchFamily="49" charset="-122"/>
              <a:ea typeface="楷体" panose="02010609060101010101" pitchFamily="49" charset="-122"/>
            </a:endParaRPr>
          </a:p>
        </p:txBody>
      </p:sp>
      <p:sp>
        <p:nvSpPr>
          <p:cNvPr id="3" name="标题 2"/>
          <p:cNvSpPr>
            <a:spLocks noGrp="1" noChangeArrowheads="1"/>
          </p:cNvSpPr>
          <p:nvPr>
            <p:ph type="title"/>
          </p:nvPr>
        </p:nvSpPr>
        <p:spPr/>
        <p:txBody>
          <a:bodyPr/>
          <a:p>
            <a:r>
              <a:rPr lang="zh-CN" altLang="en-US"/>
              <a:t>第二节　成本与费用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2647</Words>
  <Application>WPS 演示</Application>
  <PresentationFormat>宽屏</PresentationFormat>
  <Paragraphs>129</Paragraphs>
  <Slides>17</Slides>
  <Notes>4</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17</vt:i4>
      </vt:variant>
    </vt:vector>
  </HeadingPairs>
  <TitlesOfParts>
    <vt:vector size="36"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NEU-BZ-S92</vt:lpstr>
      <vt:lpstr>方正粗黑宋简体</vt:lpstr>
      <vt:lpstr>锐字工房云字库准圆GBK</vt:lpstr>
      <vt:lpstr>黑体</vt:lpstr>
      <vt:lpstr>楷体</vt:lpstr>
      <vt:lpstr>Segoe Print</vt:lpstr>
      <vt:lpstr>Office 主题​​</vt:lpstr>
      <vt:lpstr>默认设计模板</vt:lpstr>
      <vt:lpstr>PowerPoint 演示文稿</vt:lpstr>
      <vt:lpstr>PowerPoint 演示文稿</vt:lpstr>
      <vt:lpstr>PowerPoint 演示文稿</vt:lpstr>
      <vt:lpstr>第一节　营业收入</vt:lpstr>
      <vt:lpstr>第一节　营业收入</vt:lpstr>
      <vt:lpstr>第一节　营业收入</vt:lpstr>
      <vt:lpstr>第一节　营业收入</vt:lpstr>
      <vt:lpstr>第二节　成本与费用</vt:lpstr>
      <vt:lpstr>第二节　成本与费用</vt:lpstr>
      <vt:lpstr>第二节　成本与费用</vt:lpstr>
      <vt:lpstr>第二节　成本与费用</vt:lpstr>
      <vt:lpstr>第二节　成本与费用</vt:lpstr>
      <vt:lpstr>第二节　成本与费用</vt:lpstr>
      <vt:lpstr>第三节　所得税</vt:lpstr>
      <vt:lpstr>第三节　所得税</vt:lpstr>
      <vt:lpstr>第三节　所得税</vt:lpstr>
      <vt:lpstr>第三节　所得税</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C53EC5A58FAF4EB6900176546F17DCA9</vt:lpwstr>
  </property>
</Properties>
</file>