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53949" y="143336"/>
            <a:ext cx="9997016" cy="749300"/>
          </a:xfrm>
        </p:spPr>
        <p:txBody>
          <a:bodyPr/>
          <a:lstStyle>
            <a:lvl1pPr>
              <a:defRPr b="0" baseline="0">
                <a:solidFill>
                  <a:srgbClr val="9900CC"/>
                </a:solidFill>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609600" y="1424217"/>
            <a:ext cx="10885714" cy="4821007"/>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Rectangle 7"/>
          <p:cNvSpPr>
            <a:spLocks noGrp="1" noChangeArrowheads="1"/>
          </p:cNvSpPr>
          <p:nvPr>
            <p:ph type="dt" sz="half" idx="10"/>
          </p:nvPr>
        </p:nvSpPr>
        <p:spPr/>
        <p:txBody>
          <a:bodyPr/>
          <a:lstStyle>
            <a:lvl1pPr>
              <a:defRPr/>
            </a:lvl1pPr>
          </a:lstStyle>
          <a:p>
            <a:pPr>
              <a:defRPr/>
            </a:pPr>
            <a:endParaRPr lang="zh-CN" altLang="zh-CN">
              <a:solidFill>
                <a:srgbClr val="000000"/>
              </a:solidFill>
            </a:endParaRPr>
          </a:p>
        </p:txBody>
      </p:sp>
      <p:sp>
        <p:nvSpPr>
          <p:cNvPr id="5" name="Rectangle 8"/>
          <p:cNvSpPr>
            <a:spLocks noGrp="1" noChangeArrowheads="1"/>
          </p:cNvSpPr>
          <p:nvPr>
            <p:ph type="ftr" sz="quarter" idx="11"/>
          </p:nvPr>
        </p:nvSpPr>
        <p:spPr/>
        <p:txBody>
          <a:bodyPr/>
          <a:lstStyle>
            <a:lvl1pPr>
              <a:defRPr/>
            </a:lvl1pPr>
          </a:lstStyle>
          <a:p>
            <a:pPr>
              <a:defRPr/>
            </a:pPr>
            <a:endParaRPr lang="zh-CN" altLang="zh-CN">
              <a:solidFill>
                <a:srgbClr val="000000"/>
              </a:solidFill>
            </a:endParaRPr>
          </a:p>
        </p:txBody>
      </p:sp>
      <p:sp>
        <p:nvSpPr>
          <p:cNvPr id="6" name="Rectangle 9"/>
          <p:cNvSpPr>
            <a:spLocks noGrp="1" noChangeArrowheads="1"/>
          </p:cNvSpPr>
          <p:nvPr>
            <p:ph type="sldNum" sz="quarter" idx="12"/>
          </p:nvPr>
        </p:nvSpPr>
        <p:spPr/>
        <p:txBody>
          <a:bodyPr/>
          <a:lstStyle>
            <a:lvl1pPr>
              <a:defRPr/>
            </a:lvl1pPr>
          </a:lstStyle>
          <a:p>
            <a:pPr>
              <a:defRPr/>
            </a:pPr>
            <a:fld id="{6647B9BB-8C2D-404E-A344-BC0BAB711D30}" type="slidenum">
              <a:rPr lang="zh-CN" altLang="zh-CN">
                <a:solidFill>
                  <a:srgbClr val="000000"/>
                </a:solidFill>
              </a:rPr>
            </a:fld>
            <a:endParaRPr lang="zh-CN" altLang="zh-CN">
              <a:solidFill>
                <a:srgbClr val="000000"/>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1106714" y="249735"/>
            <a:ext cx="8699591" cy="647700"/>
          </a:xfrm>
        </p:spPr>
        <p:txBody>
          <a:bodyPr>
            <a:noAutofit/>
          </a:bodyPr>
          <a:lstStyle>
            <a:lvl1pPr algn="l">
              <a:defRPr sz="2400" b="1" baseline="0">
                <a:ln w="9525" cmpd="sng">
                  <a:solidFill>
                    <a:schemeClr val="accent1"/>
                  </a:solidFill>
                  <a:prstDash val="solid"/>
                </a:ln>
                <a:solidFill>
                  <a:srgbClr val="660066"/>
                </a:solidFill>
                <a:effectLst>
                  <a:glow rad="38100">
                    <a:schemeClr val="accent1">
                      <a:alpha val="40000"/>
                    </a:schemeClr>
                  </a:glow>
                </a:effectLst>
                <a:latin typeface="+mn-lt"/>
                <a:ea typeface="微软雅黑" panose="020B0503020204020204" pitchFamily="34" charset="-122"/>
              </a:defRPr>
            </a:lvl1pPr>
          </a:lstStyle>
          <a:p>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1" y="1358900"/>
            <a:ext cx="10947400" cy="5016499"/>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4" name="Picture 13" descr="cd"/>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836694" y="6482444"/>
            <a:ext cx="2337435" cy="35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a:buNone/>
              <a:defRPr sz="1600"/>
            </a:lvl1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5.png"/><Relationship Id="rId6" Type="http://schemas.openxmlformats.org/officeDocument/2006/relationships/image" Target="../media/image4.png"/><Relationship Id="rId5" Type="http://schemas.openxmlformats.org/officeDocument/2006/relationships/image" Target="../media/image1.jpeg"/><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1" y="0"/>
            <a:ext cx="12192001" cy="6870700"/>
          </a:xfrm>
          <a:prstGeom prst="rect">
            <a:avLst/>
          </a:prstGeom>
        </p:spPr>
      </p:pic>
      <p:sp>
        <p:nvSpPr>
          <p:cNvPr id="1027" name="Rectangle 5"/>
          <p:cNvSpPr>
            <a:spLocks noGrp="1" noChangeArrowheads="1"/>
          </p:cNvSpPr>
          <p:nvPr>
            <p:ph type="title"/>
          </p:nvPr>
        </p:nvSpPr>
        <p:spPr bwMode="auto">
          <a:xfrm>
            <a:off x="1064681" y="193739"/>
            <a:ext cx="9997016" cy="7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sp>
        <p:nvSpPr>
          <p:cNvPr id="1028" name="Rectangle 6"/>
          <p:cNvSpPr>
            <a:spLocks noGrp="1" noChangeArrowheads="1"/>
          </p:cNvSpPr>
          <p:nvPr>
            <p:ph type="body" idx="1"/>
          </p:nvPr>
        </p:nvSpPr>
        <p:spPr bwMode="auto">
          <a:xfrm>
            <a:off x="431800"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31" name="Rectangle 7"/>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fontAlgn="base">
              <a:spcBef>
                <a:spcPct val="0"/>
              </a:spcBef>
              <a:spcAft>
                <a:spcPct val="0"/>
              </a:spcAft>
              <a:defRPr/>
            </a:pPr>
            <a:endParaRPr lang="zh-CN" altLang="zh-CN">
              <a:solidFill>
                <a:srgbClr val="000000"/>
              </a:solidFill>
            </a:endParaRPr>
          </a:p>
        </p:txBody>
      </p:sp>
      <p:sp>
        <p:nvSpPr>
          <p:cNvPr id="1032" name="Rectangle 8"/>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fontAlgn="base">
              <a:spcBef>
                <a:spcPct val="0"/>
              </a:spcBef>
              <a:spcAft>
                <a:spcPct val="0"/>
              </a:spcAft>
              <a:defRPr/>
            </a:pPr>
            <a:endParaRPr lang="zh-CN" altLang="zh-CN">
              <a:solidFill>
                <a:srgbClr val="000000"/>
              </a:solidFill>
            </a:endParaRPr>
          </a:p>
        </p:txBody>
      </p:sp>
      <p:sp>
        <p:nvSpPr>
          <p:cNvPr id="1033" name="Rectangle 9"/>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fontAlgn="base">
              <a:spcBef>
                <a:spcPct val="0"/>
              </a:spcBef>
              <a:spcAft>
                <a:spcPct val="0"/>
              </a:spcAft>
              <a:defRPr/>
            </a:pPr>
            <a:fld id="{FE87B4B1-16DD-4597-BAF4-F416D47B56D6}" type="slidenum">
              <a:rPr lang="zh-CN" altLang="zh-CN">
                <a:solidFill>
                  <a:srgbClr val="000000"/>
                </a:solidFill>
              </a:rPr>
            </a:fld>
            <a:endParaRPr lang="zh-CN" altLang="zh-CN">
              <a:solidFill>
                <a:srgbClr val="000000"/>
              </a:solidFill>
            </a:endParaRPr>
          </a:p>
        </p:txBody>
      </p:sp>
      <p:pic>
        <p:nvPicPr>
          <p:cNvPr id="26" name="Picture 13" descr="cd"/>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9836694" y="6482444"/>
            <a:ext cx="2337435" cy="35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10"/>
          <p:cNvPicPr>
            <a:picLocks noChangeAspect="1"/>
          </p:cNvPicPr>
          <p:nvPr userDrawn="1"/>
        </p:nvPicPr>
        <p:blipFill>
          <a:blip r:embed="rId6"/>
          <a:stretch>
            <a:fillRect/>
          </a:stretch>
        </p:blipFill>
        <p:spPr>
          <a:xfrm>
            <a:off x="0" y="299992"/>
            <a:ext cx="1106714" cy="531860"/>
          </a:xfrm>
          <a:prstGeom prst="rect">
            <a:avLst/>
          </a:prstGeom>
        </p:spPr>
      </p:pic>
      <p:pic>
        <p:nvPicPr>
          <p:cNvPr id="14" name="图片 13"/>
          <p:cNvPicPr>
            <a:picLocks noChangeAspect="1"/>
          </p:cNvPicPr>
          <p:nvPr userDrawn="1"/>
        </p:nvPicPr>
        <p:blipFill>
          <a:blip r:embed="rId7"/>
          <a:stretch>
            <a:fillRect/>
          </a:stretch>
        </p:blipFill>
        <p:spPr>
          <a:xfrm>
            <a:off x="1064680" y="853952"/>
            <a:ext cx="8890689" cy="104326"/>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rtl="0" eaLnBrk="0" fontAlgn="base" hangingPunct="0">
        <a:spcBef>
          <a:spcPct val="0"/>
        </a:spcBef>
        <a:spcAft>
          <a:spcPct val="0"/>
        </a:spcAft>
        <a:defRPr sz="2400" b="0" kern="1200">
          <a:solidFill>
            <a:schemeClr val="tx2"/>
          </a:solidFill>
          <a:latin typeface="微软雅黑" panose="020B0503020204020204" pitchFamily="34" charset="-122"/>
          <a:ea typeface="微软雅黑" panose="020B0503020204020204" pitchFamily="3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9.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0" y="0"/>
            <a:ext cx="12192000" cy="6858000"/>
          </a:xfrm>
        </p:spPr>
      </p:pic>
      <p:sp>
        <p:nvSpPr>
          <p:cNvPr id="5" name="文本框 4"/>
          <p:cNvSpPr txBox="1"/>
          <p:nvPr/>
        </p:nvSpPr>
        <p:spPr>
          <a:xfrm>
            <a:off x="0" y="3523774"/>
            <a:ext cx="12192000" cy="707886"/>
          </a:xfrm>
          <a:prstGeom prst="rect">
            <a:avLst/>
          </a:prstGeom>
          <a:noFill/>
        </p:spPr>
        <p:txBody>
          <a:bodyPr wrap="square" rtlCol="0">
            <a:spAutoFit/>
          </a:bodyPr>
          <a:lstStyle/>
          <a:p>
            <a:pPr algn="ctr"/>
            <a:r>
              <a:rPr lang="zh-CN" altLang="en-US" sz="4000" b="1" dirty="0">
                <a:latin typeface="微软雅黑" panose="020B0503020204020204" pitchFamily="34" charset="-122"/>
                <a:ea typeface="微软雅黑" panose="020B0503020204020204" pitchFamily="34" charset="-122"/>
              </a:rPr>
              <a:t>第四章　消费者行为理论</a:t>
            </a:r>
            <a:endParaRPr lang="zh-CN" altLang="en-US" sz="40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序数效用理论与消费者均衡</a:t>
            </a:r>
            <a:endParaRPr lang="zh-CN" altLang="en-US" dirty="0"/>
          </a:p>
        </p:txBody>
      </p:sp>
      <p:sp>
        <p:nvSpPr>
          <p:cNvPr id="3" name="内容占位符 2"/>
          <p:cNvSpPr>
            <a:spLocks noGrp="1"/>
          </p:cNvSpPr>
          <p:nvPr>
            <p:ph idx="1"/>
          </p:nvPr>
        </p:nvSpPr>
        <p:spPr>
          <a:xfrm>
            <a:off x="622301" y="1358900"/>
            <a:ext cx="10947400" cy="5016499"/>
          </a:xfrm>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三、预算线及其变动</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(一)预算线</a:t>
            </a:r>
            <a:endParaRPr lang="en-US" altLang="zh-CN" sz="2200" b="1" dirty="0">
              <a:latin typeface="楷体" panose="02010609060101010101" pitchFamily="49" charset="-122"/>
              <a:ea typeface="楷体" panose="02010609060101010101" pitchFamily="49" charset="-122"/>
            </a:endParaRPr>
          </a:p>
          <a:p>
            <a:r>
              <a:rPr lang="zh-CN" altLang="en-US"/>
              <a:t>预算线(Budget Line)表示消费者在收入和商品价格既定的条件下,所能购买到的各种商品与劳务最大数量的组合。无差异曲线表示的是消费者的主观愿望,预算线则是表示消费者实际消费的最大可能。</a:t>
            </a:r>
            <a:endParaRPr lang="zh-CN" altLang="en-US"/>
          </a:p>
        </p:txBody>
      </p:sp>
      <p:pic>
        <p:nvPicPr>
          <p:cNvPr id="4" name="图片 3"/>
          <p:cNvPicPr>
            <a:picLocks noChangeAspect="1"/>
          </p:cNvPicPr>
          <p:nvPr/>
        </p:nvPicPr>
        <p:blipFill>
          <a:blip r:embed="rId1"/>
          <a:stretch>
            <a:fillRect/>
          </a:stretch>
        </p:blipFill>
        <p:spPr>
          <a:xfrm>
            <a:off x="4476115" y="3449955"/>
            <a:ext cx="3538855" cy="2699385"/>
          </a:xfrm>
          <a:prstGeom prst="rect">
            <a:avLst/>
          </a:prstGeom>
        </p:spPr>
      </p:pic>
      <p:sp>
        <p:nvSpPr>
          <p:cNvPr id="103" name="文本框 102"/>
          <p:cNvSpPr txBox="1"/>
          <p:nvPr/>
        </p:nvSpPr>
        <p:spPr>
          <a:xfrm>
            <a:off x="4951730" y="6149340"/>
            <a:ext cx="2093595" cy="368300"/>
          </a:xfrm>
          <a:prstGeom prst="rect">
            <a:avLst/>
          </a:prstGeom>
          <a:noFill/>
          <a:ln w="9525">
            <a:noFill/>
          </a:ln>
        </p:spPr>
        <p:txBody>
          <a:bodyPr wrap="square">
            <a:spAutoFit/>
          </a:bodyPr>
          <a:p>
            <a:pPr indent="0"/>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4-8</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预算线</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序数效用理论与消费者均衡</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(二)预算线的移动</a:t>
            </a:r>
            <a:endParaRPr lang="en-US" altLang="zh-CN" sz="2200" b="1" dirty="0">
              <a:latin typeface="楷体" panose="02010609060101010101" pitchFamily="49" charset="-122"/>
              <a:ea typeface="楷体" panose="02010609060101010101" pitchFamily="49" charset="-122"/>
            </a:endParaRPr>
          </a:p>
          <a:p>
            <a:r>
              <a:rPr lang="zh-CN" altLang="en-US"/>
              <a:t>1.收入变动的影响</a:t>
            </a:r>
            <a:endParaRPr lang="zh-CN" altLang="en-US"/>
          </a:p>
          <a:p>
            <a:r>
              <a:rPr lang="zh-CN" altLang="en-US"/>
              <a:t>2.价格变动的影响</a:t>
            </a:r>
            <a:endParaRPr lang="zh-CN" altLang="en-US"/>
          </a:p>
        </p:txBody>
      </p:sp>
      <p:pic>
        <p:nvPicPr>
          <p:cNvPr id="77" name="411.jpg" descr="id:2147490416;FounderCES"/>
          <p:cNvPicPr>
            <a:picLocks noChangeAspect="1"/>
          </p:cNvPicPr>
          <p:nvPr/>
        </p:nvPicPr>
        <p:blipFill>
          <a:blip r:embed="rId1"/>
          <a:stretch>
            <a:fillRect/>
          </a:stretch>
        </p:blipFill>
        <p:spPr>
          <a:xfrm>
            <a:off x="1933575" y="3068955"/>
            <a:ext cx="8113395" cy="2490470"/>
          </a:xfrm>
          <a:prstGeom prst="rect">
            <a:avLst/>
          </a:prstGeom>
        </p:spPr>
      </p:pic>
      <p:sp>
        <p:nvSpPr>
          <p:cNvPr id="103" name="文本框 102"/>
          <p:cNvSpPr txBox="1"/>
          <p:nvPr/>
        </p:nvSpPr>
        <p:spPr>
          <a:xfrm>
            <a:off x="1675130" y="5842000"/>
            <a:ext cx="3097530" cy="368300"/>
          </a:xfrm>
          <a:prstGeom prst="rect">
            <a:avLst/>
          </a:prstGeom>
          <a:noFill/>
          <a:ln w="9525">
            <a:noFill/>
          </a:ln>
        </p:spPr>
        <p:txBody>
          <a:bodyPr wrap="square">
            <a:spAutoFit/>
          </a:bodyPr>
          <a:p>
            <a:pPr indent="0"/>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4-9</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预算线的移动</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1)</a:t>
            </a:r>
            <a:endParaRPr lang="en-US"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
        <p:nvSpPr>
          <p:cNvPr id="4" name="文本框 3"/>
          <p:cNvSpPr txBox="1"/>
          <p:nvPr/>
        </p:nvSpPr>
        <p:spPr>
          <a:xfrm>
            <a:off x="4690110" y="5842000"/>
            <a:ext cx="2811780" cy="368300"/>
          </a:xfrm>
          <a:prstGeom prst="rect">
            <a:avLst/>
          </a:prstGeom>
          <a:noFill/>
        </p:spPr>
        <p:txBody>
          <a:bodyPr wrap="none" rtlCol="0" anchor="t">
            <a:spAutoFit/>
          </a:bodyPr>
          <a:p>
            <a:pPr indent="0"/>
            <a:r>
              <a:rPr lang="zh-CN">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图</a:t>
            </a:r>
            <a:r>
              <a:rPr lang="en-US">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4-10</a:t>
            </a:r>
            <a:r>
              <a:rPr lang="zh-CN">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　预算线的移动</a:t>
            </a:r>
            <a:r>
              <a:rPr lang="en-US">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(2)</a:t>
            </a:r>
            <a:endParaRPr lang="zh-CN" altLang="en-US"/>
          </a:p>
        </p:txBody>
      </p:sp>
      <p:sp>
        <p:nvSpPr>
          <p:cNvPr id="5" name="文本框 4"/>
          <p:cNvSpPr txBox="1"/>
          <p:nvPr/>
        </p:nvSpPr>
        <p:spPr>
          <a:xfrm>
            <a:off x="7845425" y="5842000"/>
            <a:ext cx="2811780" cy="368300"/>
          </a:xfrm>
          <a:prstGeom prst="rect">
            <a:avLst/>
          </a:prstGeom>
          <a:noFill/>
        </p:spPr>
        <p:txBody>
          <a:bodyPr wrap="none" rtlCol="0" anchor="t">
            <a:spAutoFit/>
          </a:bodyPr>
          <a:p>
            <a:pPr indent="0"/>
            <a:r>
              <a:rPr lang="zh-CN">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图</a:t>
            </a:r>
            <a:r>
              <a:rPr lang="en-US">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4-11</a:t>
            </a:r>
            <a:r>
              <a:rPr lang="zh-CN">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　预算线的移动</a:t>
            </a:r>
            <a:r>
              <a:rPr lang="en-US">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(3)</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序数效用理论与消费者均衡</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四、消费者均衡的条件</a:t>
            </a:r>
            <a:endParaRPr lang="zh-CN" altLang="zh-CN" sz="2600" b="1" dirty="0">
              <a:latin typeface="黑体" panose="02010609060101010101" pitchFamily="49" charset="-122"/>
              <a:ea typeface="黑体" panose="02010609060101010101" pitchFamily="49" charset="-122"/>
            </a:endParaRPr>
          </a:p>
          <a:p>
            <a:r>
              <a:rPr lang="zh-CN" altLang="en-US"/>
              <a:t>分析证明,消费者效用实现最大化的商品组合,只能是消费者的预算线与无差异曲线相切的那一点所代表的商品组合。在这一切点上,消费者在既定的货币收入和商品价格条件下,能够从所购买一定数量的商品组合中得到最大的满足。</a:t>
            </a:r>
            <a:endParaRPr lang="zh-CN" altLang="en-US"/>
          </a:p>
        </p:txBody>
      </p:sp>
      <p:pic>
        <p:nvPicPr>
          <p:cNvPr id="4" name="图片 3"/>
          <p:cNvPicPr>
            <a:picLocks noChangeAspect="1"/>
          </p:cNvPicPr>
          <p:nvPr/>
        </p:nvPicPr>
        <p:blipFill>
          <a:blip r:embed="rId1"/>
          <a:stretch>
            <a:fillRect/>
          </a:stretch>
        </p:blipFill>
        <p:spPr>
          <a:xfrm>
            <a:off x="3912235" y="3095625"/>
            <a:ext cx="3968750" cy="2876550"/>
          </a:xfrm>
          <a:prstGeom prst="rect">
            <a:avLst/>
          </a:prstGeom>
        </p:spPr>
      </p:pic>
      <p:sp>
        <p:nvSpPr>
          <p:cNvPr id="103" name="文本框 102"/>
          <p:cNvSpPr txBox="1"/>
          <p:nvPr/>
        </p:nvSpPr>
        <p:spPr>
          <a:xfrm>
            <a:off x="4451985" y="6220460"/>
            <a:ext cx="2701290" cy="368300"/>
          </a:xfrm>
          <a:prstGeom prst="rect">
            <a:avLst/>
          </a:prstGeom>
          <a:noFill/>
          <a:ln w="9525">
            <a:noFill/>
          </a:ln>
        </p:spPr>
        <p:txBody>
          <a:bodyPr wrap="square">
            <a:spAutoFit/>
          </a:bodyPr>
          <a:p>
            <a:pPr indent="0" algn="ct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4-12</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消费者均衡</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序数效用理论与消费者均衡</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五、收入变动和价格变动对消费者均衡的影响</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(一)收入变动与消费者均衡的变化</a:t>
            </a:r>
            <a:endParaRPr lang="en-US" altLang="zh-CN" sz="2200" b="1" dirty="0">
              <a:latin typeface="楷体" panose="02010609060101010101" pitchFamily="49" charset="-122"/>
              <a:ea typeface="楷体" panose="02010609060101010101" pitchFamily="49" charset="-122"/>
            </a:endParaRPr>
          </a:p>
          <a:p>
            <a:r>
              <a:rPr lang="zh-CN" altLang="en-US"/>
              <a:t>消费者收入的变化对消费者均衡的影响,经济学家常用收入-消费曲线来描述。</a:t>
            </a:r>
            <a:endParaRPr lang="zh-CN" altLang="en-US"/>
          </a:p>
          <a:p>
            <a:r>
              <a:rPr lang="zh-CN" altLang="en-US"/>
              <a:t>在消费偏好和商品价格不变的情况下,因为消费预算收入的变化引起消费预算线平移,从而导致消费者均衡点运动,这些均衡点运动的轨迹就是收入-消费曲线。它表明消费者收入变动时所引起的两种商品消费量的变化。</a:t>
            </a:r>
            <a:endParaRPr lang="zh-CN" altLang="en-US"/>
          </a:p>
          <a:p>
            <a:pPr marL="0" algn="just">
              <a:lnSpc>
                <a:spcPct val="135000"/>
              </a:lnSpc>
              <a:spcBef>
                <a:spcPts val="1500"/>
              </a:spcBef>
              <a:buClrTx/>
              <a:buSzTx/>
              <a:buFontTx/>
              <a:buNone/>
            </a:pPr>
            <a:r>
              <a:rPr lang="en-US" altLang="zh-CN" sz="2200" b="1" dirty="0">
                <a:latin typeface="楷体" panose="02010609060101010101" pitchFamily="49" charset="-122"/>
                <a:ea typeface="楷体" panose="02010609060101010101" pitchFamily="49" charset="-122"/>
                <a:sym typeface="+mn-ea"/>
              </a:rPr>
              <a:t>(二)价格变动与消费者均衡的变化</a:t>
            </a:r>
            <a:endParaRPr lang="en-US" altLang="zh-CN" sz="2200" b="1" dirty="0">
              <a:latin typeface="楷体" panose="02010609060101010101" pitchFamily="49" charset="-122"/>
              <a:ea typeface="楷体" panose="02010609060101010101" pitchFamily="49" charset="-122"/>
            </a:endParaRPr>
          </a:p>
          <a:p>
            <a:r>
              <a:rPr lang="zh-CN" altLang="en-US">
                <a:sym typeface="+mn-ea"/>
              </a:rPr>
              <a:t>1.价格-消费曲线</a:t>
            </a:r>
            <a:endParaRPr lang="zh-CN" altLang="en-US"/>
          </a:p>
          <a:p>
            <a:r>
              <a:rPr lang="zh-CN" altLang="en-US">
                <a:sym typeface="+mn-ea"/>
              </a:rPr>
              <a:t>2.需求曲线</a:t>
            </a:r>
            <a:endParaRPr lang="zh-CN" altLang="en-US"/>
          </a:p>
          <a:p>
            <a:r>
              <a:rPr lang="zh-CN" altLang="en-US">
                <a:sym typeface="+mn-ea"/>
              </a:rPr>
              <a:t>3.收入效应与替代效应</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999219" y="2944291"/>
            <a:ext cx="6390109" cy="1475925"/>
            <a:chOff x="2488640" y="2139114"/>
            <a:chExt cx="6390109" cy="1475925"/>
          </a:xfrm>
        </p:grpSpPr>
        <p:grpSp>
          <p:nvGrpSpPr>
            <p:cNvPr id="5" name="Group 4"/>
            <p:cNvGrpSpPr/>
            <p:nvPr/>
          </p:nvGrpSpPr>
          <p:grpSpPr bwMode="auto">
            <a:xfrm>
              <a:off x="2488640" y="2139114"/>
              <a:ext cx="6390109" cy="639332"/>
              <a:chOff x="0" y="0"/>
              <a:chExt cx="2982" cy="288"/>
            </a:xfrm>
          </p:grpSpPr>
          <p:sp>
            <p:nvSpPr>
              <p:cNvPr id="14" name="AutoShape 5"/>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15" name="Rectangle 6"/>
              <p:cNvSpPr>
                <a:spLocks noChangeArrowheads="1"/>
              </p:cNvSpPr>
              <p:nvPr/>
            </p:nvSpPr>
            <p:spPr bwMode="auto">
              <a:xfrm>
                <a:off x="299" y="67"/>
                <a:ext cx="242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rPr>
                  <a:t>第一节　基数效用理论与消费者均衡</a:t>
                </a:r>
                <a:endPar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endParaRPr>
              </a:p>
            </p:txBody>
          </p:sp>
          <p:sp>
            <p:nvSpPr>
              <p:cNvPr id="16" name="Oval 7"/>
              <p:cNvSpPr>
                <a:spLocks noChangeArrowheads="1"/>
              </p:cNvSpPr>
              <p:nvPr/>
            </p:nvSpPr>
            <p:spPr bwMode="auto">
              <a:xfrm>
                <a:off x="0" y="66"/>
                <a:ext cx="144" cy="144"/>
              </a:xfrm>
              <a:prstGeom prst="ellipse">
                <a:avLst/>
              </a:prstGeom>
              <a:gradFill rotWithShape="1">
                <a:gsLst>
                  <a:gs pos="0">
                    <a:srgbClr val="E96E29"/>
                  </a:gs>
                  <a:gs pos="100000">
                    <a:srgbClr val="9B491B"/>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nvGrpSpPr>
            <p:cNvPr id="6" name="Group 8"/>
            <p:cNvGrpSpPr/>
            <p:nvPr/>
          </p:nvGrpSpPr>
          <p:grpSpPr bwMode="auto">
            <a:xfrm>
              <a:off x="2488640" y="2975707"/>
              <a:ext cx="6390109" cy="639332"/>
              <a:chOff x="0" y="0"/>
              <a:chExt cx="2982" cy="288"/>
            </a:xfrm>
          </p:grpSpPr>
          <p:sp>
            <p:nvSpPr>
              <p:cNvPr id="11" name="AutoShape 9"/>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12" name="Rectangle 10"/>
              <p:cNvSpPr>
                <a:spLocks noChangeArrowheads="1"/>
              </p:cNvSpPr>
              <p:nvPr/>
            </p:nvSpPr>
            <p:spPr bwMode="auto">
              <a:xfrm>
                <a:off x="299" y="60"/>
                <a:ext cx="268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000000"/>
                    </a:solidFill>
                    <a:latin typeface="等线" panose="02010600030101010101" pitchFamily="2" charset="-122"/>
                    <a:ea typeface="等线" panose="02010600030101010101" pitchFamily="2" charset="-122"/>
                    <a:cs typeface="锐字工房云字库准圆GBK" panose="02010604000000000000" charset="-122"/>
                    <a:sym typeface="+mn-ea"/>
                  </a:rPr>
                  <a:t>第二节　序数效用理论与消费者均衡</a:t>
                </a:r>
                <a:endParaRPr lang="zh-CN" altLang="en-US" sz="2000" b="1" dirty="0">
                  <a:solidFill>
                    <a:srgbClr val="000000"/>
                  </a:solidFill>
                  <a:latin typeface="等线" panose="02010600030101010101" pitchFamily="2" charset="-122"/>
                  <a:ea typeface="等线" panose="02010600030101010101" pitchFamily="2" charset="-122"/>
                  <a:cs typeface="锐字工房云字库准圆GBK" panose="02010604000000000000" charset="-122"/>
                  <a:sym typeface="+mn-ea"/>
                </a:endParaRPr>
              </a:p>
            </p:txBody>
          </p:sp>
          <p:sp>
            <p:nvSpPr>
              <p:cNvPr id="13" name="Oval 11"/>
              <p:cNvSpPr>
                <a:spLocks noChangeArrowheads="1"/>
              </p:cNvSpPr>
              <p:nvPr/>
            </p:nvSpPr>
            <p:spPr bwMode="auto">
              <a:xfrm>
                <a:off x="0" y="60"/>
                <a:ext cx="144" cy="144"/>
              </a:xfrm>
              <a:prstGeom prst="ellipse">
                <a:avLst/>
              </a:prstGeom>
              <a:gradFill rotWithShape="1">
                <a:gsLst>
                  <a:gs pos="0">
                    <a:srgbClr val="DCDC48"/>
                  </a:gs>
                  <a:gs pos="100000">
                    <a:srgbClr val="939330"/>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sp>
        <p:nvSpPr>
          <p:cNvPr id="18" name="标题 1"/>
          <p:cNvSpPr txBox="1"/>
          <p:nvPr/>
        </p:nvSpPr>
        <p:spPr bwMode="auto">
          <a:xfrm>
            <a:off x="0" y="154783"/>
            <a:ext cx="7778839"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lvl1pPr algn="l" rtl="0" eaLnBrk="0" fontAlgn="base" hangingPunct="0">
              <a:spcBef>
                <a:spcPct val="0"/>
              </a:spcBef>
              <a:spcAft>
                <a:spcPct val="0"/>
              </a:spcAft>
              <a:defRPr sz="2400" b="1" kern="1200">
                <a:solidFill>
                  <a:schemeClr val="tx2"/>
                </a:solidFill>
                <a:latin typeface="微软雅黑" panose="020B0503020204020204" pitchFamily="34" charset="-122"/>
                <a:ea typeface="微软雅黑" panose="020B0503020204020204" pitchFamily="3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a:lstStyle>
          <a:p>
            <a:pPr algn="ctr"/>
            <a:r>
              <a:rPr lang="zh-CN" altLang="en-US" sz="2800" smtClean="0"/>
              <a:t>目   录</a:t>
            </a:r>
            <a:endParaRPr lang="zh-CN" altLang="en-US"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基数效用理论与消费者均衡</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一、基数效用</a:t>
            </a:r>
            <a:endParaRPr lang="zh-CN" altLang="zh-CN" sz="2600" b="1" dirty="0">
              <a:latin typeface="黑体" panose="02010609060101010101" pitchFamily="49" charset="-122"/>
              <a:ea typeface="黑体" panose="02010609060101010101" pitchFamily="49" charset="-122"/>
            </a:endParaRPr>
          </a:p>
          <a:p>
            <a:r>
              <a:rPr lang="zh-CN" altLang="en-US"/>
              <a:t>既然效用是用来表示消费者在消费过程中所感受到的满足程度,那么,人们首先考虑的是效用的度量问题。19世纪末,经济学家首先提出了基数效用理论,对消费者行为进行分析。</a:t>
            </a:r>
            <a:endParaRPr lang="zh-CN" altLang="en-US"/>
          </a:p>
          <a:p>
            <a:r>
              <a:rPr lang="zh-CN" altLang="en-US"/>
              <a:t>所谓“基数”,就是某一集合中所含元素的多少,如1,2,3,…,基数是可以加总求和的。基数效用论认为,效用如同重量、长度一样,是可以具体衡量并加总求和,具体的效用量之间的比较是有意义的、可行的。表示效用大小的计量单位被称为效用单位(util)。例如,对某个消费者而言,吃一顿丰盛的晚餐的效用是5效用单位,而看一场高水平的足球赛的效用是10效用单位,则可以说这两种消费的效用之和为15效用单位,且后者效用是前者效用的2倍。</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基数效用理论与消费者均衡</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二、边际效用递减规律</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(一)总效用与边际效用</a:t>
            </a:r>
            <a:endParaRPr lang="en-US" altLang="zh-CN" sz="2200" b="1" dirty="0">
              <a:latin typeface="楷体" panose="02010609060101010101" pitchFamily="49" charset="-122"/>
              <a:ea typeface="楷体" panose="02010609060101010101" pitchFamily="49" charset="-122"/>
            </a:endParaRPr>
          </a:p>
          <a:p>
            <a:r>
              <a:rPr lang="zh-CN" altLang="en-US"/>
              <a:t>从基数效用论的角度看,人们分析效用要涉及以下几个概念:</a:t>
            </a:r>
            <a:endParaRPr lang="zh-CN" altLang="en-US"/>
          </a:p>
          <a:p>
            <a:r>
              <a:rPr lang="zh-CN" altLang="en-US"/>
              <a:t>总效用(Total Utility,TU)是指某一消费者在特定期间内,消费一定数量的某种商品所获得的满足的总和。总效用是相对于一定的商品消费量而言的,它随商品消费量的变化而变化。从这个意义上说,总效用就是商品消费量的函数,即TU=f(Q)。</a:t>
            </a:r>
            <a:endParaRPr lang="zh-CN" altLang="en-US"/>
          </a:p>
          <a:p>
            <a:r>
              <a:rPr lang="zh-CN" altLang="en-US"/>
              <a:t>边际效用(Marginal Utility,MU)是指在某一特定期间,消费者每增加一单位商品或劳务的消费所增加或减少的效用。</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基数效用理论与消费者均衡</a:t>
            </a:r>
            <a:endParaRPr lang="zh-CN" altLang="en-US" dirty="0"/>
          </a:p>
        </p:txBody>
      </p:sp>
      <p:sp>
        <p:nvSpPr>
          <p:cNvPr id="3" name="内容占位符 2"/>
          <p:cNvSpPr>
            <a:spLocks noGrp="1"/>
          </p:cNvSpPr>
          <p:nvPr>
            <p:ph idx="1"/>
          </p:nvPr>
        </p:nvSpPr>
        <p:spPr>
          <a:xfrm>
            <a:off x="622300" y="1358900"/>
            <a:ext cx="6907530" cy="5016500"/>
          </a:xfrm>
        </p:spPr>
        <p:txBody>
          <a:bodyPr/>
          <a:lstStyle/>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(二)边际效用递减规律</a:t>
            </a:r>
            <a:endParaRPr lang="en-US" altLang="zh-CN" sz="2200" b="1" dirty="0">
              <a:latin typeface="楷体" panose="02010609060101010101" pitchFamily="49" charset="-122"/>
              <a:ea typeface="楷体" panose="02010609060101010101" pitchFamily="49" charset="-122"/>
            </a:endParaRPr>
          </a:p>
          <a:p>
            <a:r>
              <a:rPr lang="zh-CN" altLang="en-US"/>
              <a:t>边际效用递减规律的内容是:在其他条件不变的情况下,随着消费者对某种物品消费量的增加,他从该物品连续增加的消费单位中所得到的边际效用越来越小,甚至为负。</a:t>
            </a:r>
            <a:endParaRPr lang="zh-CN" altLang="en-US"/>
          </a:p>
          <a:p>
            <a:r>
              <a:rPr lang="zh-CN" altLang="en-US"/>
              <a:t>边际效用的递减有两种解释。首先是由于生理或心理的原因。其次,是由物品本身的多样性引起的。</a:t>
            </a:r>
            <a:endParaRPr lang="zh-CN" altLang="en-US"/>
          </a:p>
          <a:p>
            <a:r>
              <a:rPr lang="zh-CN" altLang="en-US"/>
              <a:t>(1)当边际效用为正值时,总效用曲线呈上升趋势。</a:t>
            </a:r>
            <a:endParaRPr lang="zh-CN" altLang="en-US"/>
          </a:p>
          <a:p>
            <a:r>
              <a:rPr lang="zh-CN" altLang="en-US"/>
              <a:t>(2)边际效用递减。</a:t>
            </a:r>
            <a:endParaRPr lang="zh-CN" altLang="en-US"/>
          </a:p>
          <a:p>
            <a:r>
              <a:rPr lang="zh-CN" altLang="en-US"/>
              <a:t>(3)当边际效用为零时,总效用达到最大值。</a:t>
            </a:r>
            <a:endParaRPr lang="zh-CN" altLang="en-US"/>
          </a:p>
          <a:p>
            <a:r>
              <a:rPr lang="zh-CN" altLang="en-US"/>
              <a:t>(4)当边际效用为负值时,总效用曲线呈下降趋势。</a:t>
            </a:r>
            <a:endParaRPr lang="zh-CN" altLang="en-US"/>
          </a:p>
        </p:txBody>
      </p:sp>
      <p:pic>
        <p:nvPicPr>
          <p:cNvPr id="4" name="图片 3"/>
          <p:cNvPicPr>
            <a:picLocks noChangeAspect="1"/>
          </p:cNvPicPr>
          <p:nvPr/>
        </p:nvPicPr>
        <p:blipFill>
          <a:blip r:embed="rId1"/>
          <a:stretch>
            <a:fillRect/>
          </a:stretch>
        </p:blipFill>
        <p:spPr>
          <a:xfrm>
            <a:off x="7797800" y="1704975"/>
            <a:ext cx="3689350" cy="4324350"/>
          </a:xfrm>
          <a:prstGeom prst="rect">
            <a:avLst/>
          </a:prstGeom>
        </p:spPr>
      </p:pic>
      <p:sp>
        <p:nvSpPr>
          <p:cNvPr id="103" name="文本框 102"/>
          <p:cNvSpPr txBox="1"/>
          <p:nvPr/>
        </p:nvSpPr>
        <p:spPr>
          <a:xfrm>
            <a:off x="7986395" y="6029325"/>
            <a:ext cx="3657600" cy="368300"/>
          </a:xfrm>
          <a:prstGeom prst="rect">
            <a:avLst/>
          </a:prstGeom>
          <a:noFill/>
          <a:ln w="9525">
            <a:noFill/>
          </a:ln>
        </p:spPr>
        <p:txBody>
          <a:bodyPr wrap="square">
            <a:spAutoFit/>
          </a:bodyPr>
          <a:p>
            <a:pPr indent="0" algn="ct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4-1</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总效用与边际效用曲线</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基数效用理论与消费者均衡</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三、消费者均衡的条件</a:t>
            </a:r>
            <a:endParaRPr lang="zh-CN" altLang="zh-CN" sz="2600" b="1" dirty="0">
              <a:latin typeface="黑体" panose="02010609060101010101" pitchFamily="49" charset="-122"/>
              <a:ea typeface="黑体" panose="02010609060101010101" pitchFamily="49" charset="-122"/>
            </a:endParaRPr>
          </a:p>
          <a:p>
            <a:r>
              <a:rPr lang="zh-CN" altLang="en-US"/>
              <a:t>为了说明消费者均衡,首先必须做以下假定:(1)消费者的偏好是既定的,对各种商品的效用和边际效用是已知的,不会发生变动。(2)消费者的收入是既定的,而且全部用于购买商品和劳务。(3)消费者购买的商品价格是已知的。(4)每单位货币的边际效用对消费者都相同。</a:t>
            </a:r>
            <a:endParaRPr lang="zh-CN" altLang="en-US"/>
          </a:p>
          <a:p>
            <a:r>
              <a:rPr lang="zh-CN" altLang="en-US"/>
              <a:t>商品的价格是消费者购买每单位商品所必须支付的货币量,价格越高,用一定量货币所能购买的商品数量就越少。而现实生活中,人们的货币收入又是有限的,这就决定了购买能力要受到收入水平的限制。以上两个因素构成了消费者决策的约束条件。</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基数效用理论与消费者均衡</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四、边际效用递减规律的运用</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(一)边际效用递减规律与需求定理</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(二)消费者剩余</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(三)价值悖论</a:t>
            </a:r>
            <a:endParaRPr lang="en-US" altLang="zh-CN"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序数效用理论与消费者均衡</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一、序数效用论</a:t>
            </a:r>
            <a:endParaRPr lang="zh-CN" altLang="zh-CN" sz="2600" b="1" dirty="0">
              <a:latin typeface="黑体" panose="02010609060101010101" pitchFamily="49" charset="-122"/>
              <a:ea typeface="黑体" panose="02010609060101010101" pitchFamily="49" charset="-122"/>
            </a:endParaRPr>
          </a:p>
          <a:p>
            <a:r>
              <a:rPr lang="zh-CN" altLang="en-US"/>
              <a:t>序数是指事物之间的高低、前后排序,比如第一、第二、第三……序数只表示顺序或等级,序数是不能加总求和的。例如,序数第一、第二和第三,可以是10、20和30,也可以是11、19和24。它所要表明的仅仅是第二大于第一,第三大于第二,至于第一、第二和第三本身各自的数量具体是多少,是没有意义的。</a:t>
            </a:r>
            <a:endParaRPr lang="zh-CN" altLang="en-US"/>
          </a:p>
          <a:p>
            <a:r>
              <a:rPr lang="zh-CN" altLang="en-US"/>
              <a:t>20世纪30年代,序数效用的概念为大多数西方经济学家所使用。序数效用论者认为,效用是一个有点类似于香、臭、美、丑那样的概念,效用的大小是无法具体衡量的,效用之间的比较只能通过顺序或等级来表示。序数效用论者还认为,就分析消费者行为来说,以序数来度量效用的假定比以基数来度量效用的假定所受到的限制要少,它可以避免个人主观心理所决定的效用难以计量和效用在不同消费者之间无法比较的理论难题。</a:t>
            </a:r>
            <a:endParaRPr lang="zh-CN" altLang="en-US"/>
          </a:p>
          <a:p>
            <a:r>
              <a:rPr lang="zh-CN" altLang="en-US"/>
              <a:t>通常,在序数效用论中,人们通过引入无差异曲线和预算线这两个工具来研究消费者均衡问题。</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序数效用理论与消费者均衡</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二、无差异曲线</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(一)无差异曲线的概念</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(二)无差异曲线的特征</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(三)边际替代率及其递减规律</a:t>
            </a:r>
            <a:endParaRPr lang="en-US" altLang="zh-CN"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2212</Words>
  <Application>WPS 演示</Application>
  <PresentationFormat>宽屏</PresentationFormat>
  <Paragraphs>100</Paragraphs>
  <Slides>13</Slides>
  <Notes>4</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13</vt:i4>
      </vt:variant>
    </vt:vector>
  </HeadingPairs>
  <TitlesOfParts>
    <vt:vector size="29" baseType="lpstr">
      <vt:lpstr>Arial</vt:lpstr>
      <vt:lpstr>宋体</vt:lpstr>
      <vt:lpstr>Wingdings</vt:lpstr>
      <vt:lpstr>微软雅黑</vt:lpstr>
      <vt:lpstr>Wingdings</vt:lpstr>
      <vt:lpstr>Arial Unicode MS</vt:lpstr>
      <vt:lpstr>Calibri</vt:lpstr>
      <vt:lpstr>GungsuhChe</vt:lpstr>
      <vt:lpstr>Malgun Gothic</vt:lpstr>
      <vt:lpstr>等线</vt:lpstr>
      <vt:lpstr>方正粗黑宋简体</vt:lpstr>
      <vt:lpstr>锐字工房云字库准圆GBK</vt:lpstr>
      <vt:lpstr>黑体</vt:lpstr>
      <vt:lpstr>楷体</vt:lpstr>
      <vt:lpstr>Office 主题​​</vt:lpstr>
      <vt:lpstr>默认设计模板</vt:lpstr>
      <vt:lpstr>PowerPoint 演示文稿</vt:lpstr>
      <vt:lpstr>PowerPoint 演示文稿</vt:lpstr>
      <vt:lpstr>第一节　基数效用理论与消费者均衡</vt:lpstr>
      <vt:lpstr>第一节　基数效用理论与消费者均衡</vt:lpstr>
      <vt:lpstr>第一节　基数效用理论与消费者均衡</vt:lpstr>
      <vt:lpstr>第一节　基数效用理论与消费者均衡</vt:lpstr>
      <vt:lpstr>第一节　基数效用理论与消费者均衡</vt:lpstr>
      <vt:lpstr>第二节　序数效用理论与消费者均衡</vt:lpstr>
      <vt:lpstr>第二节　序数效用理论与消费者均衡</vt:lpstr>
      <vt:lpstr>第二节　序数效用理论与消费者均衡</vt:lpstr>
      <vt:lpstr>第二节　序数效用理论与消费者均衡</vt:lpstr>
      <vt:lpstr>第二节　序数效用理论与消费者均衡</vt:lpstr>
      <vt:lpstr>第二节　序数效用理论与消费者均衡</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sunny</cp:lastModifiedBy>
  <cp:revision>172</cp:revision>
  <dcterms:created xsi:type="dcterms:W3CDTF">2019-06-19T02:08:00Z</dcterms:created>
  <dcterms:modified xsi:type="dcterms:W3CDTF">2021-08-27T01:29:17Z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2052-11.1.0.10700</vt:lpwstr>
  </property>
  <property fmtid="{D5CDD505-2E9C-101B-9397-08002B2CF9AE}" pid="3" name="ICV">
    <vt:lpwstr>467D68F35161486A8A25EB087894EED5</vt:lpwstr>
  </property>
</Properties>
</file>