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0" Type="http://schemas.openxmlformats.org/officeDocument/2006/relationships/tags" Target="tags/tag63.xml"/><Relationship Id="rId2" Type="http://schemas.openxmlformats.org/officeDocument/2006/relationships/theme" Target="theme/theme1.xml"/><Relationship Id="rId19" Type="http://schemas.openxmlformats.org/officeDocument/2006/relationships/commentAuthors" Target="commentAuthors.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59510" y="390525"/>
            <a:ext cx="8267065" cy="628650"/>
          </a:xfrm>
        </p:spPr>
        <p:txBody>
          <a:bodyPr>
            <a:noAutofit/>
          </a:bodyPr>
          <a:lstStyle>
            <a:lvl1pPr algn="l">
              <a:defRPr lang="zh-CN" altLang="zh-CN" b="0">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47447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图片 2" descr="内页封面"/>
          <p:cNvPicPr>
            <a:picLocks noChangeAspect="1"/>
          </p:cNvPicPr>
          <p:nvPr userDrawn="1"/>
        </p:nvPicPr>
        <p:blipFill>
          <a:blip r:embed="rId3"/>
          <a:stretch>
            <a:fillRect/>
          </a:stretch>
        </p:blipFill>
        <p:spPr>
          <a:xfrm>
            <a:off x="0" y="4445"/>
            <a:ext cx="12192000" cy="6849110"/>
          </a:xfrm>
          <a:prstGeom prst="rect">
            <a:avLst/>
          </a:prstGeom>
        </p:spPr>
      </p:pic>
      <p:sp>
        <p:nvSpPr>
          <p:cNvPr id="1028" name="Rectangle 6"/>
          <p:cNvSpPr>
            <a:spLocks noGrp="1" noChangeArrowheads="1"/>
          </p:cNvSpPr>
          <p:nvPr>
            <p:ph type="body" idx="1"/>
          </p:nvPr>
        </p:nvSpPr>
        <p:spPr bwMode="auto">
          <a:xfrm>
            <a:off x="605155" y="1270000"/>
            <a:ext cx="10913745"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sp>
        <p:nvSpPr>
          <p:cNvPr id="1027" name="Rectangle 5"/>
          <p:cNvSpPr>
            <a:spLocks noGrp="1" noChangeArrowheads="1"/>
          </p:cNvSpPr>
          <p:nvPr>
            <p:ph type="title"/>
          </p:nvPr>
        </p:nvSpPr>
        <p:spPr bwMode="auto">
          <a:xfrm>
            <a:off x="108267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等线" panose="02010600030101010101" charset="-122"/>
          <a:ea typeface="等线" panose="0201060003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章节封面"/>
          <p:cNvPicPr>
            <a:picLocks noChangeAspect="1"/>
          </p:cNvPicPr>
          <p:nvPr/>
        </p:nvPicPr>
        <p:blipFill>
          <a:blip r:embed="rId1"/>
          <a:stretch>
            <a:fillRect/>
          </a:stretch>
        </p:blipFill>
        <p:spPr>
          <a:xfrm>
            <a:off x="0" y="5715"/>
            <a:ext cx="12192000" cy="6845935"/>
          </a:xfrm>
          <a:prstGeom prst="rect">
            <a:avLst/>
          </a:prstGeom>
        </p:spPr>
      </p:pic>
      <p:sp>
        <p:nvSpPr>
          <p:cNvPr id="8" name="文本框 7"/>
          <p:cNvSpPr txBox="1"/>
          <p:nvPr/>
        </p:nvSpPr>
        <p:spPr>
          <a:xfrm>
            <a:off x="3430905" y="2894330"/>
            <a:ext cx="8152130" cy="706755"/>
          </a:xfrm>
          <a:prstGeom prst="rect">
            <a:avLst/>
          </a:prstGeom>
          <a:noFill/>
        </p:spPr>
        <p:txBody>
          <a:bodyPr wrap="square" rtlCol="0">
            <a:spAutoFit/>
          </a:bodyPr>
          <a:p>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第六章</a:t>
            </a:r>
            <a:r>
              <a:rPr lang="en-US"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   </a:t>
            </a:r>
            <a:r>
              <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rPr>
              <a:t>区域经济一体化</a:t>
            </a:r>
            <a:endParaRPr sz="4000" b="1" dirty="0">
              <a:solidFill>
                <a:srgbClr val="000000"/>
              </a:solidFill>
              <a:latin typeface="汉仪铁线黑-65简" panose="00020600040101010101" charset="-122"/>
              <a:ea typeface="汉仪铁线黑-65简" panose="00020600040101010101" charset="-122"/>
              <a:cs typeface="汉仪铁线黑-65简" panose="0002060004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6.3  </a:t>
            </a:r>
            <a:r>
              <a:rPr>
                <a:cs typeface="汉仪铁线黑-65简" panose="00020600040101010101" charset="-122"/>
                <a:sym typeface="+mn-ea"/>
              </a:rPr>
              <a:t>全球主要的一体化区域</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6.3.4</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非洲区域经济一体化</a:t>
            </a:r>
            <a:endParaRPr lang="zh-CN" altLang="en-US" sz="2600" b="1">
              <a:latin typeface="+mj-lt"/>
              <a:ea typeface="黑体" panose="02010609060101010101" charset="-122"/>
              <a:cs typeface="+mj-lt"/>
            </a:endParaRPr>
          </a:p>
          <a:p>
            <a:r>
              <a:rPr lang="zh-CN" altLang="en-US"/>
              <a:t>近年来，非洲的区域经济一体化也在逐渐加深，各区域组织之间相互融合加快。2017年之前，在非洲地区由非盟认可的区域一体化组织有8个，分别是萨赫勒撒哈拉国家共同体（SENSAD，30国）、东南非共同市场（COMESA，19国）、东非共同体（EAC，6国）、中部非洲国家经济共同体（ECCAS，11国）、西部非洲国家经济共同体（ECOWAS，15国）、政府间发展管理局（IGAD，8国）、南部非洲发展共同体（SADC，15国）和阿拉伯马格里布联盟（AMU，5国）。</a:t>
            </a:r>
            <a:endParaRPr lang="zh-CN" altLang="en-US"/>
          </a:p>
          <a:p>
            <a:r>
              <a:rPr lang="zh-CN" altLang="en-US"/>
              <a:t>2018年在卢旺达举办的非洲联盟首脑特别会议上，44个非洲国家共同签署了成立非洲大陆自由贸易区协议，成为自世界贸易组织成立以来成员数量最多的自由贸易区。尽管非洲区域经济一体化在不断加深，但受区域内各国经济发展水平、基础设施条件所限，再加上各国财政金融体系、技术标准体系、监管制度和语言文化等方面的不一致，非洲推动内部一体化进程需要应对诸多挑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6.4  </a:t>
            </a:r>
            <a:r>
              <a:rPr>
                <a:cs typeface="汉仪铁线黑-65简" panose="00020600040101010101" charset="-122"/>
                <a:sym typeface="+mn-ea"/>
              </a:rPr>
              <a:t>区域经济一体化的动因</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6.4.1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政治利益</a:t>
            </a:r>
            <a:endParaRPr lang="zh-CN" altLang="en-US" sz="2600" b="1">
              <a:latin typeface="+mj-lt"/>
              <a:ea typeface="黑体" panose="02010609060101010101" charset="-122"/>
              <a:cs typeface="+mj-lt"/>
            </a:endParaRPr>
          </a:p>
          <a:p>
            <a:r>
              <a:rPr lang="zh-CN" altLang="en-US"/>
              <a:t>区域经济一体化首先带来的是政治利益，主要表现为维护地区安全和深化政治联系等方面。一些国家饱受战争的摧残，决定通过国家之间的合作、联合，以维护世界和平，防止世界大战的悲剧重演。例如，早期东盟和欧洲经济共同体的成立就有这方面的考虑： 东盟是东南亚国家以一个整体的形象出现，采取共同的立场，与西方大国讨价还价，以维护地区和平与自身安全；欧洲经济共同体的成立有摆脱当时美苏在欧洲对峙抗争局面的用意。另外，2003年伊拉克战争后，美国主动提出与中东地区国家在2013年之前建立自由贸易区的倡议，有评论认为，其目的在于通过自由贸易区方式在该地区推行美国式民主制度，从制度上消除恐怖主义产生的根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6.4  </a:t>
            </a:r>
            <a:r>
              <a:rPr>
                <a:cs typeface="汉仪铁线黑-65简" panose="00020600040101010101" charset="-122"/>
                <a:sym typeface="+mn-ea"/>
              </a:rPr>
              <a:t>区域经济一体化的动因</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6.4.2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经济利益</a:t>
            </a:r>
            <a:endParaRPr lang="zh-CN" altLang="en-US" sz="2600" b="1">
              <a:latin typeface="+mj-lt"/>
              <a:ea typeface="黑体" panose="02010609060101010101" charset="-122"/>
              <a:cs typeface="+mj-lt"/>
            </a:endParaRPr>
          </a:p>
          <a:p>
            <a:r>
              <a:rPr lang="zh-CN" altLang="en-US"/>
              <a:t>区域经济一体化可以带来经济利益。传统经济理论，如普林斯顿大学维纳教授的关税同盟理论，认为区域一体化成员国之间的贸易创造效应大于贸易转移效应，各成员国均能从相互之间的贸易自由流动中获益，如推动居民收入水平的增长和生活水平的改善、消除成员国之间的贸易歧视、推动经济增长等。</a:t>
            </a:r>
            <a:endParaRPr lang="zh-CN" altLang="en-US"/>
          </a:p>
          <a:p>
            <a:r>
              <a:rPr lang="zh-CN" altLang="en-US"/>
              <a:t>进一步观察消费者剩余和生产者剩余可以看到关税同盟对社会福利产生的影响。消费者剩余是指消费者愿意支付的最高价格与这种产品的实际价格之间的差，反映了消费者的福利，表现在需求曲线上，就是需求曲线和价格线下面的梯形部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9" name="直接连接符 18"/>
          <p:cNvSpPr/>
          <p:nvPr/>
        </p:nvSpPr>
        <p:spPr>
          <a:xfrm>
            <a:off x="2501265" y="1123950"/>
            <a:ext cx="1588" cy="4933950"/>
          </a:xfrm>
          <a:prstGeom prst="line">
            <a:avLst/>
          </a:prstGeom>
          <a:ln w="9525" cap="flat" cmpd="sng">
            <a:solidFill>
              <a:srgbClr val="076F8B"/>
            </a:solidFill>
            <a:prstDash val="solid"/>
            <a:headEnd type="none" w="med" len="med"/>
            <a:tailEnd type="none" w="med" len="med"/>
          </a:ln>
        </p:spPr>
      </p:sp>
      <p:sp>
        <p:nvSpPr>
          <p:cNvPr id="4100" name="TextBox 19"/>
          <p:cNvSpPr/>
          <p:nvPr/>
        </p:nvSpPr>
        <p:spPr>
          <a:xfrm>
            <a:off x="1709103" y="4870450"/>
            <a:ext cx="503237" cy="953135"/>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2800" b="1" dirty="0">
                <a:solidFill>
                  <a:schemeClr val="accent6">
                    <a:lumMod val="75000"/>
                  </a:schemeClr>
                </a:solidFill>
                <a:latin typeface="汉仪铁线黑-65简" panose="00020600040101010101" charset="-122"/>
                <a:ea typeface="汉仪铁线黑-65简" panose="00020600040101010101" charset="-122"/>
              </a:rPr>
              <a:t>目录</a:t>
            </a:r>
            <a:endParaRPr lang="zh-CN" altLang="en-US" sz="2800" b="1" dirty="0">
              <a:solidFill>
                <a:schemeClr val="accent6">
                  <a:lumMod val="75000"/>
                </a:schemeClr>
              </a:solidFill>
              <a:latin typeface="汉仪铁线黑-65简" panose="00020600040101010101" charset="-122"/>
              <a:ea typeface="汉仪铁线黑-65简" panose="00020600040101010101" charset="-122"/>
            </a:endParaRPr>
          </a:p>
        </p:txBody>
      </p:sp>
      <p:grpSp>
        <p:nvGrpSpPr>
          <p:cNvPr id="2" name="组合 1"/>
          <p:cNvGrpSpPr/>
          <p:nvPr/>
        </p:nvGrpSpPr>
        <p:grpSpPr>
          <a:xfrm>
            <a:off x="2614539" y="2191703"/>
            <a:ext cx="6114171" cy="2809557"/>
            <a:chOff x="4117" y="3452"/>
            <a:chExt cx="9629" cy="4424"/>
          </a:xfrm>
        </p:grpSpPr>
        <p:grpSp>
          <p:nvGrpSpPr>
            <p:cNvPr id="4098" name="Group 2"/>
            <p:cNvGrpSpPr/>
            <p:nvPr/>
          </p:nvGrpSpPr>
          <p:grpSpPr>
            <a:xfrm>
              <a:off x="4556" y="3452"/>
              <a:ext cx="9180" cy="1017"/>
              <a:chOff x="0" y="0"/>
              <a:chExt cx="8840" cy="1019"/>
            </a:xfrm>
          </p:grpSpPr>
          <p:sp>
            <p:nvSpPr>
              <p:cNvPr id="4111"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4112" name="Group 4"/>
              <p:cNvGrpSpPr/>
              <p:nvPr/>
            </p:nvGrpSpPr>
            <p:grpSpPr>
              <a:xfrm>
                <a:off x="108" y="36"/>
                <a:ext cx="8673" cy="981"/>
                <a:chOff x="0" y="0"/>
                <a:chExt cx="8673" cy="981"/>
              </a:xfrm>
            </p:grpSpPr>
            <p:pic>
              <p:nvPicPr>
                <p:cNvPr id="4113"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4114"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6.1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区域经济一体化的概念及类型</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1" name="Group 2"/>
            <p:cNvGrpSpPr/>
            <p:nvPr/>
          </p:nvGrpSpPr>
          <p:grpSpPr>
            <a:xfrm>
              <a:off x="4556" y="4605"/>
              <a:ext cx="9180" cy="1017"/>
              <a:chOff x="0" y="0"/>
              <a:chExt cx="8840" cy="1019"/>
            </a:xfrm>
          </p:grpSpPr>
          <p:sp>
            <p:nvSpPr>
              <p:cNvPr id="2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3" name="Group 4"/>
              <p:cNvGrpSpPr/>
              <p:nvPr/>
            </p:nvGrpSpPr>
            <p:grpSpPr>
              <a:xfrm>
                <a:off x="108" y="36"/>
                <a:ext cx="8673" cy="981"/>
                <a:chOff x="0" y="0"/>
                <a:chExt cx="8673" cy="981"/>
              </a:xfrm>
            </p:grpSpPr>
            <p:pic>
              <p:nvPicPr>
                <p:cNvPr id="2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25"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6.2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区域经济一体化的发展历程</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26" name="Group 2"/>
            <p:cNvGrpSpPr/>
            <p:nvPr/>
          </p:nvGrpSpPr>
          <p:grpSpPr>
            <a:xfrm>
              <a:off x="4558" y="5721"/>
              <a:ext cx="9180" cy="1017"/>
              <a:chOff x="0" y="0"/>
              <a:chExt cx="8840" cy="1019"/>
            </a:xfrm>
          </p:grpSpPr>
          <p:sp>
            <p:nvSpPr>
              <p:cNvPr id="27"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28" name="Group 4"/>
              <p:cNvGrpSpPr/>
              <p:nvPr/>
            </p:nvGrpSpPr>
            <p:grpSpPr>
              <a:xfrm>
                <a:off x="108" y="36"/>
                <a:ext cx="8673" cy="981"/>
                <a:chOff x="0" y="0"/>
                <a:chExt cx="8673" cy="981"/>
              </a:xfrm>
            </p:grpSpPr>
            <p:pic>
              <p:nvPicPr>
                <p:cNvPr id="29"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0" name="TextBox 2"/>
                <p:cNvSpPr/>
                <p:nvPr/>
              </p:nvSpPr>
              <p:spPr>
                <a:xfrm>
                  <a:off x="0" y="193"/>
                  <a:ext cx="8260" cy="726"/>
                </a:xfrm>
                <a:prstGeom prst="rect">
                  <a:avLst/>
                </a:prstGeom>
                <a:noFill/>
                <a:ln w="9525">
                  <a:noFill/>
                </a:ln>
              </p:spPr>
              <p:txBody>
                <a:bodyPr>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6.3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全球主要的一体化区域</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nvGrpSpPr>
            <p:cNvPr id="31" name="Group 2"/>
            <p:cNvGrpSpPr/>
            <p:nvPr/>
          </p:nvGrpSpPr>
          <p:grpSpPr>
            <a:xfrm>
              <a:off x="4117" y="6859"/>
              <a:ext cx="9629" cy="1017"/>
              <a:chOff x="-432" y="0"/>
              <a:chExt cx="9272" cy="1019"/>
            </a:xfrm>
          </p:grpSpPr>
          <p:sp>
            <p:nvSpPr>
              <p:cNvPr id="32" name="矩形 1"/>
              <p:cNvSpPr/>
              <p:nvPr/>
            </p:nvSpPr>
            <p:spPr>
              <a:xfrm>
                <a:off x="0" y="0"/>
                <a:ext cx="8840" cy="1019"/>
              </a:xfrm>
              <a:prstGeom prst="rect">
                <a:avLst/>
              </a:prstGeom>
              <a:gradFill>
                <a:gsLst>
                  <a:gs pos="77000">
                    <a:srgbClr val="007BD3"/>
                  </a:gs>
                  <a:gs pos="100000">
                    <a:srgbClr val="034373"/>
                  </a:gs>
                </a:gsLst>
                <a:lin ang="5400000" scaled="0"/>
              </a:gradFill>
              <a:ln w="9525">
                <a:noFill/>
              </a:ln>
            </p:spPr>
            <p:txBody>
              <a:bodyPr anchor="ctr" anchorCtr="0"/>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2000" dirty="0">
                  <a:solidFill>
                    <a:schemeClr val="bg1"/>
                  </a:solidFill>
                  <a:latin typeface="汉仪铁线黑-65简" panose="00020600040101010101" charset="-122"/>
                  <a:ea typeface="汉仪铁线黑-65简" panose="00020600040101010101" charset="-122"/>
                  <a:sym typeface="宋体" panose="02010600030101010101" pitchFamily="2" charset="-122"/>
                </a:endParaRPr>
              </a:p>
            </p:txBody>
          </p:sp>
          <p:grpSp>
            <p:nvGrpSpPr>
              <p:cNvPr id="33" name="Group 4"/>
              <p:cNvGrpSpPr/>
              <p:nvPr/>
            </p:nvGrpSpPr>
            <p:grpSpPr>
              <a:xfrm>
                <a:off x="-432" y="36"/>
                <a:ext cx="9213" cy="981"/>
                <a:chOff x="-540" y="0"/>
                <a:chExt cx="9213" cy="981"/>
              </a:xfrm>
            </p:grpSpPr>
            <p:pic>
              <p:nvPicPr>
                <p:cNvPr id="34" name="Picture 3"/>
                <p:cNvPicPr>
                  <a:picLocks noChangeAspect="1"/>
                </p:cNvPicPr>
                <p:nvPr/>
              </p:nvPicPr>
              <p:blipFill>
                <a:blip r:embed="rId1"/>
                <a:srcRect l="42921" t="28023" r="18097" b="53534"/>
                <a:stretch>
                  <a:fillRect/>
                </a:stretch>
              </p:blipFill>
              <p:spPr>
                <a:xfrm rot="10800000">
                  <a:off x="6422" y="0"/>
                  <a:ext cx="2251" cy="981"/>
                </a:xfrm>
                <a:prstGeom prst="rect">
                  <a:avLst/>
                </a:prstGeom>
                <a:noFill/>
                <a:ln w="9525">
                  <a:noFill/>
                </a:ln>
              </p:spPr>
            </p:pic>
            <p:sp>
              <p:nvSpPr>
                <p:cNvPr id="35" name="TextBox 2"/>
                <p:cNvSpPr/>
                <p:nvPr/>
              </p:nvSpPr>
              <p:spPr>
                <a:xfrm>
                  <a:off x="-540" y="76"/>
                  <a:ext cx="9111" cy="873"/>
                </a:xfrm>
                <a:prstGeom prst="rect">
                  <a:avLst/>
                </a:prstGeom>
                <a:noFill/>
                <a:ln w="9525">
                  <a:noFill/>
                </a:ln>
              </p:spPr>
              <p:txBody>
                <a:bodyPr wrap="square">
                  <a:spAutoFit/>
                </a:bodyPr>
                <a:lst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stStyle>
                <a:p>
                  <a:pPr indent="0">
                    <a:buNone/>
                  </a:pPr>
                  <a:r>
                    <a:rPr lang="en-US"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6.4  </a:t>
                  </a:r>
                  <a:r>
                    <a:rPr lang="zh-CN" sz="2400">
                      <a:solidFill>
                        <a:schemeClr val="bg1"/>
                      </a:solidFill>
                      <a:latin typeface="汉仪铁线黑-65简" panose="00020600040101010101" charset="-122"/>
                      <a:ea typeface="汉仪铁线黑-65简" panose="00020600040101010101" charset="-122"/>
                      <a:cs typeface="汉仪铁线黑-65简" panose="00020600040101010101" charset="-122"/>
                      <a:sym typeface="+mn-ea"/>
                    </a:rPr>
                    <a:t>区域经济一体化的动因</a:t>
                  </a:r>
                  <a:endParaRPr lang="zh-CN" altLang="en-US" sz="2400" b="1" dirty="0">
                    <a:solidFill>
                      <a:schemeClr val="bg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6.1  </a:t>
            </a:r>
            <a:r>
              <a:rPr>
                <a:cs typeface="汉仪铁线黑-65简" panose="00020600040101010101" charset="-122"/>
                <a:sym typeface="+mn-ea"/>
              </a:rPr>
              <a:t>区域经济一体化的概念及类型</a:t>
            </a:r>
            <a:endParaRPr lang="zh-CN" altLang="en-US"/>
          </a:p>
        </p:txBody>
      </p:sp>
      <p:sp>
        <p:nvSpPr>
          <p:cNvPr id="3" name="内容占位符 2"/>
          <p:cNvSpPr>
            <a:spLocks noGrp="1"/>
          </p:cNvSpPr>
          <p:nvPr>
            <p:ph idx="1"/>
          </p:nvPr>
        </p:nvSpPr>
        <p:spPr/>
        <p:txBody>
          <a:bodyPr/>
          <a:p>
            <a:r>
              <a:rPr lang="zh-CN" altLang="en-US"/>
              <a:t>区域经济一体化（Regional Economic Integration）是指一个地理区域内各国一致同意减少并致力于消除关税和非关税壁垒，以便商品、服务和生产要素在区域内自由流动。随着世界经济朝着一体化方向发展，一些地理上比较相近或者在经济上有密切合作的国家，为了共同的利益缔结条约，消除彼此之间的贸易壁垒，成立区域性的经济组织，实现区域内的自由贸易。</a:t>
            </a:r>
            <a:endParaRPr lang="zh-CN" altLang="en-US"/>
          </a:p>
          <a:p>
            <a:r>
              <a:rPr lang="zh-CN" altLang="en-US"/>
              <a:t>区域经济一体化在理论上可以分为以下几个类型（如图61所示）： 特惠关税区、自由贸易区、关税同盟、共同市场、经济联盟和政治联盟。这些类型的一体化程度由低到高，不断递进。</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6.1  </a:t>
            </a:r>
            <a:r>
              <a:rPr>
                <a:cs typeface="汉仪铁线黑-65简" panose="00020600040101010101" charset="-122"/>
                <a:sym typeface="+mn-ea"/>
              </a:rPr>
              <a:t>区域经济一体化的概念及类型</a:t>
            </a:r>
            <a:endParaRPr lang="zh-CN" altLang="en-US"/>
          </a:p>
        </p:txBody>
      </p:sp>
      <p:sp>
        <p:nvSpPr>
          <p:cNvPr id="3" name="内容占位符 2"/>
          <p:cNvSpPr>
            <a:spLocks noGrp="1"/>
          </p:cNvSpPr>
          <p:nvPr>
            <p:ph idx="1"/>
          </p:nvPr>
        </p:nvSpPr>
        <p:spPr/>
        <p:txBody>
          <a:bodyPr>
            <a:normAutofit lnSpcReduction="10000"/>
          </a:bodyPr>
          <a:p>
            <a:r>
              <a:rPr lang="zh-CN" altLang="en-US"/>
              <a:t>特惠关税区（Preferential Trade Agreement， PTA）又称优惠贸易安排，是指在成员国之间相互给予关税减让的优惠待遇。</a:t>
            </a:r>
            <a:endParaRPr lang="zh-CN" altLang="en-US"/>
          </a:p>
          <a:p>
            <a:r>
              <a:rPr lang="zh-CN" altLang="en-US"/>
              <a:t>自由贸易区（Free Trade Area， FTA）是指各成员国之间的商品和服务贸易的所有壁垒取消，各成员国可以保持对非成员国的独立贸易政策，如北美自由贸易协定北美自由贸易协定是美国、加拿大及墨西哥在1992年8月12日签署的关于三国间全面贸易的协议，经过几年协商，在1994年1月1日正式生效。</a:t>
            </a:r>
            <a:endParaRPr lang="zh-CN" altLang="en-US"/>
          </a:p>
          <a:p>
            <a:r>
              <a:rPr lang="zh-CN" altLang="en-US"/>
              <a:t>关税同盟（Customs Union）消除了成员国之间的贸易壁垒，并采用统一的对外贸易政策，如欧盟最初就是一个关税同盟。</a:t>
            </a:r>
            <a:endParaRPr lang="zh-CN" altLang="en-US"/>
          </a:p>
          <a:p>
            <a:r>
              <a:rPr lang="zh-CN" altLang="en-US"/>
              <a:t>共同市场（Common Market）是指成员国之间没有任何贸易壁垒，实行统一的对外贸易政策，并允许生产要素在成员国之间自由流动，包括劳动力和资本的自由流动，如南方共同市场南方共同市场是南美地区最大的经济一体化组织，也是世界上第一个完全由发展中国家组成的共同市场。</a:t>
            </a:r>
            <a:endParaRPr lang="zh-CN" altLang="en-US"/>
          </a:p>
          <a:p>
            <a:r>
              <a:rPr lang="zh-CN" altLang="en-US"/>
              <a:t>经济联盟（Economic Union）涉及成员之间产品和生产要素的自由流动，以及采用的财政政策和货币政策。</a:t>
            </a:r>
            <a:endParaRPr lang="zh-CN" altLang="en-US"/>
          </a:p>
          <a:p>
            <a:r>
              <a:rPr lang="zh-CN" altLang="en-US"/>
              <a:t>政治联盟（Political Union）是在经济联盟的基础上，由一个中央政治机构来协调成员国的经济、社会和对外政策。目前，政治联盟还比较理论化。欧盟的发展目标也许是政治联盟，但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6.2  </a:t>
            </a:r>
            <a:r>
              <a:rPr>
                <a:cs typeface="汉仪铁线黑-65简" panose="00020600040101010101" charset="-122"/>
                <a:sym typeface="+mn-ea"/>
              </a:rPr>
              <a:t>区域经济一体化的发展历程</a:t>
            </a:r>
            <a:endParaRPr lang="zh-CN" altLang="en-US"/>
          </a:p>
        </p:txBody>
      </p:sp>
      <p:sp>
        <p:nvSpPr>
          <p:cNvPr id="3" name="内容占位符 2"/>
          <p:cNvSpPr>
            <a:spLocks noGrp="1"/>
          </p:cNvSpPr>
          <p:nvPr>
            <p:ph idx="1"/>
          </p:nvPr>
        </p:nvSpPr>
        <p:spPr/>
        <p:txBody>
          <a:bodyPr/>
          <a:p>
            <a:r>
              <a:rPr lang="zh-CN" altLang="en-US"/>
              <a:t>近代区域经济一体化的发展进程从第二次世界大战之后开始。第二次世界大战使世界贸易重新回归各国贸易保护的孤立状态，世界资源的利用率大大下降，使得各国的利益都受到了损害。第二次世界大战后，各国面临着恢复经济、维护民族利益的艰巨使命，区域经济一体化开始快速发展。</a:t>
            </a:r>
            <a:endParaRPr lang="zh-CN" altLang="en-US"/>
          </a:p>
          <a:p>
            <a:r>
              <a:rPr lang="zh-CN" altLang="en-US"/>
              <a:t>1944年9月，比利时、荷兰、卢森堡三国签订了《伦敦关税协定》，并于1948年1月正式成立“比荷卢关税同盟”（Benelux Union）。这是第一个现代意义上的区域经济集团。</a:t>
            </a:r>
            <a:endParaRPr lang="zh-CN" altLang="en-US"/>
          </a:p>
          <a:p>
            <a:r>
              <a:rPr lang="zh-CN" altLang="en-US"/>
              <a:t>20世纪50年代中期，西欧各国经济势力开始恢复，为了追求与美国抗衡的力量，成立了“欧洲经济共同体”（简称“欧共体”）。同时期还成立了经互会、欧洲自由贸易联盟、中美洲共同市场、安第斯公约、拉丁美洲自由贸易协会等，可以说是区域经济一体化的第一个高潮。</a:t>
            </a:r>
            <a:endParaRPr lang="zh-CN" altLang="en-US"/>
          </a:p>
          <a:p>
            <a:r>
              <a:rPr lang="zh-CN" altLang="en-US"/>
              <a:t>1995年1月1日，区域经济一体化又发生一里程碑事件——关税与贸易总协定正式发展为世界贸易组织。</a:t>
            </a:r>
            <a:endParaRPr lang="zh-CN" altLang="en-US"/>
          </a:p>
          <a:p>
            <a:r>
              <a:rPr lang="zh-CN" altLang="en-US"/>
              <a:t>中国也是关税与贸易总协定的缔约国之一，但是由于种种因素，长期以来被排除在协定之外，一直到2001年才成功恢复了缔约国的地位，成为世界贸易组织的一员。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6.2  </a:t>
            </a:r>
            <a:r>
              <a:rPr>
                <a:cs typeface="汉仪铁线黑-65简" panose="00020600040101010101" charset="-122"/>
                <a:sym typeface="+mn-ea"/>
              </a:rPr>
              <a:t>区域经济一体化的发展历程</a:t>
            </a:r>
            <a:endParaRPr lang="zh-CN" altLang="en-US"/>
          </a:p>
        </p:txBody>
      </p:sp>
      <p:sp>
        <p:nvSpPr>
          <p:cNvPr id="3" name="内容占位符 2"/>
          <p:cNvSpPr>
            <a:spLocks noGrp="1"/>
          </p:cNvSpPr>
          <p:nvPr>
            <p:ph idx="1"/>
          </p:nvPr>
        </p:nvSpPr>
        <p:spPr/>
        <p:txBody>
          <a:bodyPr/>
          <a:p>
            <a:r>
              <a:rPr lang="zh-CN" altLang="en-US"/>
              <a:t>世界贸易组织对各国经济发展而言，既是机遇，又是挑战。每个国家的产业结构不同。例如，中国的服装物美价廉，而美国的苹果手机全球流行，若没有世界贸易组织规则约束，中国出口至美国的服装会被征收大额的反倾销税，只有如此，美国才能保护本土的服装企业免受中国产品的冲击；同样的，中国可能也会对苹果手机制定较高的关税来保护国产手机品牌。如果没有世界贸易组织的规则，消费者需要花费更多的钱才能买到苹果手机，中国的服装出口也会受到限制。此外，其他国家优势产业的融入会对本土品牌产生冲击，如苹果手机进入中国就会影响小米、华为等国产手机品牌在国内的发展。所以，中国加入世界贸易组织既有好处，也有坏处，我们要综合看待，不能一概而论。</a:t>
            </a:r>
            <a:endParaRPr lang="zh-CN" altLang="en-US"/>
          </a:p>
          <a:p>
            <a:r>
              <a:rPr lang="zh-CN" altLang="en-US"/>
              <a:t>在世界贸易组织的发展过程中也遇到了许多问题。例如，2018年的8月，特朗普声称美国要退出世界贸易组织，世界为之震惊。实际上，美国与世界贸易组织之间很早就已存在矛盾，其本质是国家主权和国际机制之间的冲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6.3  </a:t>
            </a:r>
            <a:r>
              <a:rPr>
                <a:cs typeface="汉仪铁线黑-65简" panose="00020600040101010101" charset="-122"/>
                <a:sym typeface="+mn-ea"/>
              </a:rPr>
              <a:t>全球主要的一体化区域</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6.3.1</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欧洲区域经济一体化</a:t>
            </a:r>
            <a:endParaRPr lang="zh-CN" altLang="en-US" sz="2600" b="1">
              <a:latin typeface="+mj-lt"/>
              <a:ea typeface="黑体" panose="02010609060101010101" charset="-122"/>
              <a:cs typeface="+mj-lt"/>
            </a:endParaRPr>
          </a:p>
          <a:p>
            <a:r>
              <a:rPr lang="zh-CN" altLang="en-US"/>
              <a:t>欧盟的雏形是1951年比利时、法国、联邦德国、意大利、卢森堡和荷兰签署的《欧洲煤钢共同体条约》。煤和钢是战争武器的主要材料，1951年建立煤钢共同体的首要目的是通过经济联系消除国家之间的敌意，防止世界大战的悲剧重演。1957年，欧洲煤钢共同体（European Coal and Steel Community， ECSC）成员国——法国、西德、意大利、比利时、荷兰及卢森堡签订了《罗马条约》，成立了欧洲共同体（European Community），原先的欧洲煤钢共同体从自由贸易区发展成了关税同盟，最终成为共同市场。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6.3  </a:t>
            </a:r>
            <a:r>
              <a:rPr>
                <a:cs typeface="汉仪铁线黑-65简" panose="00020600040101010101" charset="-122"/>
                <a:sym typeface="+mn-ea"/>
              </a:rPr>
              <a:t>全球主要的一体化区域</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6.3.2</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美洲区域经济一体化</a:t>
            </a:r>
            <a:endParaRPr lang="zh-CN" altLang="en-US" sz="2600" b="1">
              <a:latin typeface="+mj-lt"/>
              <a:ea typeface="黑体" panose="02010609060101010101" charset="-122"/>
              <a:cs typeface="+mj-lt"/>
            </a:endParaRPr>
          </a:p>
          <a:p>
            <a:r>
              <a:rPr lang="zh-CN" altLang="en-US"/>
              <a:t>北美地区的经济一体化在特朗普推动的反全球化浪潮之前一直呈上升趋势。1988年美国和加拿大的政府同意签署一份自由贸易协定，并于1989年1月1日生效。1991年墨西哥也加入展开对话。1994年，加拿大、墨西哥和美国三国签订《北美自由贸易协定》（North American Free Trade Agreement， NAFTA），由于它是第一个在发展中国家和发达国家之间达成的自由贸易协定，因此一度被认为是“历史上最彻底的自由贸易试验之一”。这一协议旨在取消三国之间的所有关税及贸易壁垒。</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cs typeface="汉仪铁线黑-65简" panose="00020600040101010101" charset="-122"/>
                <a:sym typeface="+mn-ea"/>
              </a:rPr>
              <a:t>6.3  </a:t>
            </a:r>
            <a:r>
              <a:rPr>
                <a:cs typeface="汉仪铁线黑-65简" panose="00020600040101010101" charset="-122"/>
                <a:sym typeface="+mn-ea"/>
              </a:rPr>
              <a:t>全球主要的一体化区域</a:t>
            </a:r>
            <a:endParaRPr lang="zh-CN" altLang="en-US"/>
          </a:p>
        </p:txBody>
      </p:sp>
      <p:sp>
        <p:nvSpPr>
          <p:cNvPr id="3" name="内容占位符 2"/>
          <p:cNvSpPr>
            <a:spLocks noGrp="1"/>
          </p:cNvSpPr>
          <p:nvPr>
            <p:ph idx="1"/>
          </p:nvPr>
        </p:nvSpPr>
        <p:spPr/>
        <p:txBody>
          <a:bodyPr/>
          <a:p>
            <a:pPr marL="0" algn="just">
              <a:buClrTx/>
              <a:buSzTx/>
              <a:buFontTx/>
              <a:buNone/>
            </a:pPr>
            <a:r>
              <a:rPr lang="zh-CN" altLang="en-US" sz="2600" b="1">
                <a:latin typeface="+mj-lt"/>
                <a:ea typeface="黑体" panose="02010609060101010101" charset="-122"/>
                <a:cs typeface="+mj-lt"/>
              </a:rPr>
              <a:t>6.3.3</a:t>
            </a:r>
            <a:r>
              <a:rPr lang="en-US" altLang="zh-CN" sz="2600" b="1">
                <a:latin typeface="+mj-lt"/>
                <a:ea typeface="黑体" panose="02010609060101010101" charset="-122"/>
                <a:cs typeface="+mj-lt"/>
              </a:rPr>
              <a:t> </a:t>
            </a:r>
            <a:r>
              <a:rPr lang="zh-CN" altLang="en-US" sz="2600" b="1">
                <a:latin typeface="+mj-lt"/>
                <a:ea typeface="黑体" panose="02010609060101010101" charset="-122"/>
                <a:cs typeface="+mj-lt"/>
              </a:rPr>
              <a:t>亚太地区的区域经济一体化及中国的贡献</a:t>
            </a:r>
            <a:endParaRPr lang="zh-CN" altLang="en-US" sz="2600" b="1">
              <a:latin typeface="+mj-lt"/>
              <a:ea typeface="黑体" panose="02010609060101010101" charset="-122"/>
              <a:cs typeface="+mj-lt"/>
            </a:endParaRPr>
          </a:p>
          <a:p>
            <a:r>
              <a:rPr lang="zh-CN" altLang="en-US"/>
              <a:t>亚太地区主要是指亚洲及太平洋地区，包括大洋洲、东亚、北美洲和南美洲太平洋沿岸的一些国家。这一地区范围较大，一体化组织也较多，主要包括澳新紧密经济关系协定、东南亚国家联盟、亚太经合组织（APEC）、跨太平洋伙伴关系协议（TPP）、区域全面经济伙伴关系（RCEP）、亚太自贸区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3583</Words>
  <Application>WPS 演示</Application>
  <PresentationFormat>宽屏</PresentationFormat>
  <Paragraphs>71</Paragraphs>
  <Slides>12</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12</vt:i4>
      </vt:variant>
    </vt:vector>
  </HeadingPairs>
  <TitlesOfParts>
    <vt:vector size="26" baseType="lpstr">
      <vt:lpstr>Arial</vt:lpstr>
      <vt:lpstr>宋体</vt:lpstr>
      <vt:lpstr>Wingdings</vt:lpstr>
      <vt:lpstr>Wingdings</vt:lpstr>
      <vt:lpstr>微软雅黑</vt:lpstr>
      <vt:lpstr>Calibri</vt:lpstr>
      <vt:lpstr>Arial Unicode MS</vt:lpstr>
      <vt:lpstr>等线</vt:lpstr>
      <vt:lpstr>GungsuhChe</vt:lpstr>
      <vt:lpstr>Malgun Gothic</vt:lpstr>
      <vt:lpstr>汉仪铁线黑-65简</vt:lpstr>
      <vt:lpstr>黑体</vt:lpstr>
      <vt:lpstr>Office 主题​​</vt:lpstr>
      <vt:lpstr>默认设计模板</vt:lpstr>
      <vt:lpstr>PowerPoint 演示文稿</vt:lpstr>
      <vt:lpstr>PowerPoint 演示文稿</vt:lpstr>
      <vt:lpstr>6.1  区域经济一体化的概念及类型</vt:lpstr>
      <vt:lpstr>6.1  区域经济一体化的概念及类型</vt:lpstr>
      <vt:lpstr>6.2  区域经济一体化的发展历程</vt:lpstr>
      <vt:lpstr>6.2  区域经济一体化的发展历程</vt:lpstr>
      <vt:lpstr>6.3  全球主要的一体化区域</vt:lpstr>
      <vt:lpstr>6.3  全球主要的一体化区域</vt:lpstr>
      <vt:lpstr>6.3  全球主要的一体化区域</vt:lpstr>
      <vt:lpstr>6.3  全球主要的一体化区域</vt:lpstr>
      <vt:lpstr>6.4  区域经济一体化的动因</vt:lpstr>
      <vt:lpstr>6.4  区域经济一体化的动因</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2023-03-05T03:25:01Z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7406296A3FE2423E889FEA90202D8357</vt:lpwstr>
  </property>
</Properties>
</file>