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9" r:id="rId5"/>
    <p:sldId id="260" r:id="rId6"/>
    <p:sldId id="261" r:id="rId7"/>
    <p:sldId id="263" r:id="rId8"/>
    <p:sldId id="264" r:id="rId9"/>
    <p:sldId id="276" r:id="rId10"/>
    <p:sldId id="277" r:id="rId11"/>
    <p:sldId id="278" r:id="rId12"/>
    <p:sldId id="266" r:id="rId13"/>
    <p:sldId id="267" r:id="rId14"/>
    <p:sldId id="268" r:id="rId15"/>
    <p:sldId id="269" r:id="rId16"/>
    <p:sldId id="270" r:id="rId17"/>
    <p:sldId id="272" r:id="rId18"/>
    <p:sldId id="273" r:id="rId19"/>
    <p:sldId id="274"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54" autoAdjust="0"/>
    <p:restoredTop sz="94660"/>
  </p:normalViewPr>
  <p:slideViewPr>
    <p:cSldViewPr>
      <p:cViewPr varScale="1">
        <p:scale>
          <a:sx n="80" d="100"/>
          <a:sy n="80" d="100"/>
        </p:scale>
        <p:origin x="-2058"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E48ADE3E-FD60-4AF7-83B6-81FC32335706}"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CF18B63-4CFC-487F-A7A1-B5F55FDF23FF}"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6130A8F-9879-4680-AD8D-99238956F715}"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387F61A-8635-4125-ACA8-E2113AEBFE90}"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38A63C4-E736-462B-B11E-034CD76C79E1}"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7C9848A-54E8-4ACF-970E-1BFFC3B92E0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B999EA96-5C0E-4C9C-921B-30FFC05524C0}"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28A953B2-BDA6-4A9F-918B-1A72EEFC9D82}"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404" y="1196975"/>
            <a:ext cx="8497068" cy="5184775"/>
          </a:xfrm>
        </p:spPr>
        <p:txBody>
          <a:bodyPr/>
          <a:lstStyle>
            <a:lvl1pPr algn="just">
              <a:defRPr/>
            </a:lvl1pPr>
            <a:lvl2pPr algn="just">
              <a:defRPr/>
            </a:lvl2pPr>
            <a:lvl3pPr algn="just">
              <a:defRPr/>
            </a:lvl3pPr>
            <a:lvl4pPr algn="just">
              <a:defRPr/>
            </a:lvl4pPr>
            <a:lvl5pPr algn="just">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87B7378E-ADD8-40E9-BAF5-DCE3263D294E}"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637FD339-6172-4611-88E5-65F26BA657C0}"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5D9EF9D4-F43F-4571-AB0D-7C42610495BA}"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DB16D432-8DBD-4DEA-B2DA-70E80D6F38EC}"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20BFD462-5D6E-4431-979E-C74F1E3695EB}"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FFD72AA1-10CA-4D35-8876-4BF7E4B3C3CA}"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E1C88EFC-79C5-448A-B573-E85BA1068DCF}"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18EC39D9-CD40-4DAA-9E88-CB57752BB81C}"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FD4484C8-BA0C-42AF-B32B-D0EE02F87F6C}"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C7E78D77-3557-453A-8403-D89284FB6C60}"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BFD92A8-EF2E-49A9-91F9-9284484D61F1}"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2BC9A55-FC05-4BDC-B0BB-1683D1BDE143}"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BB86D60-DD7E-40E9-ABD7-86A621C3B096}"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1517839-4EBC-4C0A-91AB-AEA9ED272BE8}"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558090D5-2003-4032-BD9D-413BE3D8AC8D}"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ACA9886-BCCE-4552-AB51-40954464ED51}"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605E9E9D-3DA3-45C7-B18E-20B4BE961F36}"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07A2AA2-5D51-447D-AC76-5F55EA43AA4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8849F32D-2CEC-410E-8A6B-B42D1CC902D5}"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87EA14F-4825-49C1-98E8-4CB5C6D57EF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0C3BA80-E902-4517-A9A5-AF72D297495B}" type="datetimeFigureOut">
              <a:rPr lang="zh-CN" altLang="en-US"/>
              <a:pPr>
                <a:defRPr/>
              </a:pPr>
              <a:t>2020-12-22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58B4D2E-435E-47A9-B66B-029925EB85FB}"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75D8D45-E775-4194-AB1F-E9CEFA28552A}"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87983-649E-47A6-B707-1A09CADB640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BB1C567-9AD3-44BF-BFC5-BB7761CDBEB8}"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76D62A8-C607-4135-9D66-C601940EBD4E}"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368A2555-3F3B-464A-8425-6FB716D4D3AA}"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ED917FDD-18FB-46A4-90CF-C403D29E23B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250825" y="1196975"/>
            <a:ext cx="8642350"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024A059D-4C4C-4F00-89C7-8DB0CF04484F}"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53B010E0-994B-4B41-84BD-160FCA3CE27A}"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中宋" pitchFamily="2" charset="-122"/>
          <a:ea typeface="华文中宋" pitchFamily="2" charset="-122"/>
          <a:cs typeface="华文中宋" pitchFamily="2" charset="-122"/>
        </a:defRPr>
      </a:lvl1pPr>
      <a:lvl2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2pPr>
      <a:lvl3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3pPr>
      <a:lvl4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4pPr>
      <a:lvl5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just"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0482" name="Rectangle 3"/>
          <p:cNvSpPr txBox="1">
            <a:spLocks/>
          </p:cNvSpPr>
          <p:nvPr/>
        </p:nvSpPr>
        <p:spPr bwMode="auto">
          <a:xfrm>
            <a:off x="684213" y="2133600"/>
            <a:ext cx="7653337"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第七章　消费税</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idx="4294967295"/>
          </p:nvPr>
        </p:nvSpPr>
        <p:spPr>
          <a:xfrm>
            <a:off x="2411413" y="333375"/>
            <a:ext cx="6121400" cy="647700"/>
          </a:xfrm>
        </p:spPr>
        <p:txBody>
          <a:bodyPr/>
          <a:lstStyle/>
          <a:p>
            <a:r>
              <a:rPr lang="zh-CN" altLang="zh-CN" dirty="0" smtClean="0">
                <a:latin typeface="华文细黑"/>
                <a:ea typeface="华文细黑"/>
                <a:cs typeface="华文细黑"/>
              </a:rPr>
              <a:t>第三节　消费税应纳税额的计算</a:t>
            </a:r>
            <a:endParaRPr lang="zh-CN" altLang="en-US" dirty="0" smtClean="0">
              <a:latin typeface="华文细黑"/>
              <a:ea typeface="华文细黑"/>
              <a:cs typeface="华文细黑"/>
            </a:endParaRPr>
          </a:p>
        </p:txBody>
      </p:sp>
      <p:sp>
        <p:nvSpPr>
          <p:cNvPr id="29698" name="内容占位符 2"/>
          <p:cNvSpPr>
            <a:spLocks noGrp="1"/>
          </p:cNvSpPr>
          <p:nvPr>
            <p:ph idx="4294967295"/>
          </p:nvPr>
        </p:nvSpPr>
        <p:spPr>
          <a:xfrm>
            <a:off x="323850" y="1196975"/>
            <a:ext cx="8496300"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二、外购已税消费品加工应税消费品的应纳税额的计算</a:t>
            </a:r>
          </a:p>
          <a:p>
            <a:pPr marL="228600" indent="-228600" defTabSz="449263">
              <a:lnSpc>
                <a:spcPct val="160000"/>
              </a:lnSpc>
            </a:pPr>
            <a:r>
              <a:rPr lang="zh-CN" altLang="en-US" dirty="0" smtClean="0"/>
              <a:t>某些应税消费品是用外购已缴纳消费税的应税消费品连续生产出来的</a:t>
            </a:r>
            <a:r>
              <a:rPr lang="en-US" altLang="zh-CN" dirty="0" smtClean="0"/>
              <a:t>,</a:t>
            </a:r>
            <a:r>
              <a:rPr lang="zh-CN" altLang="en-US" dirty="0" smtClean="0"/>
              <a:t>在对这些连续生产出来的应税消费品计算征税时</a:t>
            </a:r>
            <a:r>
              <a:rPr lang="en-US" altLang="zh-CN" dirty="0" smtClean="0"/>
              <a:t>,</a:t>
            </a:r>
            <a:r>
              <a:rPr lang="zh-CN" altLang="en-US" dirty="0" smtClean="0"/>
              <a:t>税法规定应按当期生产领用数量计算准予扣除外购的应税消费品已缴纳的消费税税款。 </a:t>
            </a:r>
          </a:p>
          <a:p>
            <a:pPr marL="228600" indent="-228600" defTabSz="449263">
              <a:lnSpc>
                <a:spcPct val="160000"/>
              </a:lnSpc>
              <a:buNone/>
            </a:pPr>
            <a:r>
              <a:rPr lang="en-US" altLang="zh-CN" dirty="0" smtClean="0"/>
              <a:t>   </a:t>
            </a:r>
            <a:r>
              <a:rPr lang="zh-CN" altLang="zh-CN" dirty="0" smtClean="0"/>
              <a:t>当期准予扣除的外购应税消费品已纳税额</a:t>
            </a:r>
            <a:r>
              <a:rPr lang="en-US" altLang="zh-CN" dirty="0" smtClean="0"/>
              <a:t>=</a:t>
            </a:r>
            <a:r>
              <a:rPr lang="zh-CN" altLang="zh-CN" dirty="0" smtClean="0"/>
              <a:t>当期准予扣除的外购应税消费品买价</a:t>
            </a:r>
            <a:r>
              <a:rPr lang="zh-CN" altLang="en-US" dirty="0" smtClean="0"/>
              <a:t>             </a:t>
            </a:r>
            <a:endParaRPr lang="en-US" altLang="zh-CN" dirty="0" smtClean="0"/>
          </a:p>
          <a:p>
            <a:pPr marL="228600" indent="-228600" defTabSz="449263">
              <a:lnSpc>
                <a:spcPct val="160000"/>
              </a:lnSpc>
              <a:buNone/>
            </a:pPr>
            <a:r>
              <a:rPr lang="en-US" altLang="zh-CN" dirty="0" smtClean="0"/>
              <a:t>                                        ×</a:t>
            </a:r>
            <a:r>
              <a:rPr lang="zh-CN" altLang="zh-CN" dirty="0" smtClean="0"/>
              <a:t>外购应税消费品适用的税率</a:t>
            </a:r>
          </a:p>
          <a:p>
            <a:pPr marL="228600" indent="-228600" defTabSz="449263">
              <a:lnSpc>
                <a:spcPct val="160000"/>
              </a:lnSpc>
              <a:buNone/>
            </a:pPr>
            <a:r>
              <a:rPr lang="en-US" altLang="zh-CN" dirty="0" smtClean="0"/>
              <a:t>   </a:t>
            </a:r>
            <a:r>
              <a:rPr lang="zh-CN" altLang="zh-CN" dirty="0" smtClean="0"/>
              <a:t>当期准予扣除的外购应税消费品买价</a:t>
            </a:r>
            <a:r>
              <a:rPr lang="en-US" altLang="zh-CN" dirty="0" smtClean="0"/>
              <a:t>=</a:t>
            </a:r>
            <a:r>
              <a:rPr lang="zh-CN" altLang="zh-CN" dirty="0" smtClean="0"/>
              <a:t>期初库存的外购应税消费品的买价</a:t>
            </a:r>
            <a:endParaRPr lang="en-US" altLang="zh-CN" dirty="0" smtClean="0"/>
          </a:p>
          <a:p>
            <a:pPr marL="228600" indent="-228600" defTabSz="449263">
              <a:lnSpc>
                <a:spcPct val="160000"/>
              </a:lnSpc>
              <a:buNone/>
            </a:pPr>
            <a:r>
              <a:rPr lang="en-US" altLang="zh-CN" dirty="0" smtClean="0"/>
              <a:t>                                    +</a:t>
            </a:r>
            <a:r>
              <a:rPr lang="zh-CN" altLang="zh-CN" dirty="0" smtClean="0"/>
              <a:t>当期购进的应税消费品的买价</a:t>
            </a:r>
            <a:endParaRPr lang="en-US" altLang="zh-CN" dirty="0" smtClean="0"/>
          </a:p>
          <a:p>
            <a:pPr marL="228600" indent="-228600" defTabSz="449263">
              <a:lnSpc>
                <a:spcPct val="160000"/>
              </a:lnSpc>
              <a:buNone/>
            </a:pPr>
            <a:r>
              <a:rPr lang="en-US" altLang="zh-CN" dirty="0" smtClean="0"/>
              <a:t>                                    -</a:t>
            </a:r>
            <a:r>
              <a:rPr lang="zh-CN" altLang="zh-CN" dirty="0" smtClean="0"/>
              <a:t>期末库存的外购应税消费品的买价</a:t>
            </a:r>
          </a:p>
          <a:p>
            <a:pPr marL="228600" indent="-228600" defTabSz="449263"/>
            <a:endParaRPr lang="zh-CN" altLang="en-U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a:xfrm>
            <a:off x="2195513" y="333375"/>
            <a:ext cx="6357937" cy="647700"/>
          </a:xfrm>
        </p:spPr>
        <p:txBody>
          <a:bodyPr/>
          <a:lstStyle/>
          <a:p>
            <a:r>
              <a:rPr lang="zh-CN" altLang="zh-CN" smtClean="0">
                <a:latin typeface="华文细黑"/>
                <a:ea typeface="华文细黑"/>
                <a:cs typeface="华文细黑"/>
              </a:rPr>
              <a:t>第三节　消费税应纳税额的计算</a:t>
            </a:r>
            <a:endParaRPr lang="zh-CN" altLang="en-US" smtClean="0">
              <a:latin typeface="华文细黑"/>
              <a:ea typeface="华文细黑"/>
              <a:cs typeface="华文细黑"/>
            </a:endParaRPr>
          </a:p>
        </p:txBody>
      </p:sp>
      <p:sp>
        <p:nvSpPr>
          <p:cNvPr id="30722" name="内容占位符 2"/>
          <p:cNvSpPr>
            <a:spLocks noGrp="1"/>
          </p:cNvSpPr>
          <p:nvPr>
            <p:ph idx="1"/>
          </p:nvPr>
        </p:nvSpPr>
        <p:spPr>
          <a:xfrm>
            <a:off x="395288" y="1052513"/>
            <a:ext cx="8353425"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三、自产自用应税消费品应纳税额的计算</a:t>
            </a:r>
          </a:p>
          <a:p>
            <a:pPr marL="228600" indent="-228600" defTabSz="449263"/>
            <a:r>
              <a:rPr lang="zh-CN" altLang="zh-CN" dirty="0" smtClean="0"/>
              <a:t>所谓自产自用</a:t>
            </a:r>
            <a:r>
              <a:rPr lang="en-US" altLang="zh-CN" dirty="0" smtClean="0"/>
              <a:t>,</a:t>
            </a:r>
            <a:r>
              <a:rPr lang="zh-CN" altLang="zh-CN" dirty="0" smtClean="0"/>
              <a:t>是</a:t>
            </a:r>
            <a:r>
              <a:rPr lang="zh-CN" altLang="en-US" dirty="0" smtClean="0"/>
              <a:t>指</a:t>
            </a:r>
            <a:r>
              <a:rPr lang="zh-CN" altLang="zh-CN" dirty="0" smtClean="0"/>
              <a:t>纳税人生产应税消费品后</a:t>
            </a:r>
            <a:r>
              <a:rPr lang="en-US" altLang="zh-CN" dirty="0" smtClean="0"/>
              <a:t>,</a:t>
            </a:r>
            <a:r>
              <a:rPr lang="zh-CN" altLang="zh-CN" dirty="0" smtClean="0"/>
              <a:t>不是用于直接对外销售</a:t>
            </a:r>
            <a:r>
              <a:rPr lang="en-US" altLang="zh-CN" dirty="0" smtClean="0"/>
              <a:t>,</a:t>
            </a:r>
            <a:r>
              <a:rPr lang="zh-CN" altLang="zh-CN" dirty="0" smtClean="0"/>
              <a:t>而是用于自己连续生产应税消费品</a:t>
            </a:r>
            <a:r>
              <a:rPr lang="en-US" altLang="zh-CN" dirty="0" smtClean="0"/>
              <a:t>,</a:t>
            </a:r>
            <a:r>
              <a:rPr lang="zh-CN" altLang="zh-CN" dirty="0" smtClean="0"/>
              <a:t>或用于其他方面。</a:t>
            </a:r>
            <a:endParaRPr lang="zh-CN" altLang="en-US" dirty="0" smtClean="0"/>
          </a:p>
          <a:p>
            <a:pPr marL="228600" indent="-228600" defTabSz="449263"/>
            <a:r>
              <a:rPr lang="en-US" altLang="zh-CN" dirty="0" smtClean="0"/>
              <a:t>1.</a:t>
            </a:r>
            <a:r>
              <a:rPr lang="zh-CN" altLang="en-US" dirty="0" smtClean="0"/>
              <a:t>纳税人自产自用的应税消费品</a:t>
            </a:r>
            <a:r>
              <a:rPr lang="en-US" altLang="zh-CN" dirty="0" smtClean="0"/>
              <a:t>,</a:t>
            </a:r>
            <a:r>
              <a:rPr lang="zh-CN" altLang="en-US" dirty="0" smtClean="0"/>
              <a:t>用于连续生产应税消费品的</a:t>
            </a:r>
            <a:r>
              <a:rPr lang="en-US" altLang="zh-CN" dirty="0" smtClean="0"/>
              <a:t>,</a:t>
            </a:r>
            <a:r>
              <a:rPr lang="zh-CN" altLang="en-US" dirty="0" smtClean="0"/>
              <a:t>不纳税。 </a:t>
            </a:r>
          </a:p>
          <a:p>
            <a:pPr marL="228600" indent="-228600" defTabSz="449263"/>
            <a:r>
              <a:rPr lang="en-US" altLang="zh-CN" dirty="0" smtClean="0"/>
              <a:t>2.</a:t>
            </a:r>
            <a:r>
              <a:rPr lang="zh-CN" altLang="en-US" dirty="0" smtClean="0"/>
              <a:t>纳税人自产自用的应税消费品</a:t>
            </a:r>
            <a:r>
              <a:rPr lang="en-US" altLang="zh-CN" dirty="0" smtClean="0"/>
              <a:t>,</a:t>
            </a:r>
            <a:r>
              <a:rPr lang="zh-CN" altLang="en-US" dirty="0" smtClean="0"/>
              <a:t>用于除连续生产以外的其他方面的</a:t>
            </a:r>
            <a:r>
              <a:rPr lang="en-US" altLang="zh-CN" dirty="0" smtClean="0"/>
              <a:t>,</a:t>
            </a:r>
            <a:r>
              <a:rPr lang="zh-CN" altLang="en-US" dirty="0" smtClean="0"/>
              <a:t>应于移送使用时缴纳消费税</a:t>
            </a:r>
            <a:r>
              <a:rPr lang="en-US" altLang="zh-CN" dirty="0" smtClean="0"/>
              <a:t>,</a:t>
            </a:r>
            <a:r>
              <a:rPr lang="zh-CN" altLang="en-US" dirty="0" smtClean="0"/>
              <a:t>按照纳税人生产的同类消费品的销售价格或组成计税价格计算纳税。</a:t>
            </a:r>
          </a:p>
          <a:p>
            <a:pPr marL="228600" indent="-228600" defTabSz="449263"/>
            <a:r>
              <a:rPr lang="en-US" altLang="zh-CN" dirty="0" smtClean="0"/>
              <a:t>(1)</a:t>
            </a:r>
            <a:r>
              <a:rPr lang="zh-CN" altLang="zh-CN" dirty="0" smtClean="0"/>
              <a:t>若有同类消费品的销售价格</a:t>
            </a:r>
            <a:r>
              <a:rPr lang="en-US" altLang="zh-CN" dirty="0" smtClean="0"/>
              <a:t>,</a:t>
            </a:r>
            <a:r>
              <a:rPr lang="zh-CN" altLang="zh-CN" dirty="0" smtClean="0"/>
              <a:t>按照纳税人生产的同类消费品的销售价格计算纳税。</a:t>
            </a:r>
          </a:p>
          <a:p>
            <a:pPr marL="228600" indent="-228600" defTabSz="449263"/>
            <a:r>
              <a:rPr lang="en-US" altLang="zh-CN" dirty="0" smtClean="0"/>
              <a:t>(2)</a:t>
            </a:r>
            <a:r>
              <a:rPr lang="zh-CN" altLang="zh-CN" dirty="0" smtClean="0"/>
              <a:t>若</a:t>
            </a:r>
            <a:r>
              <a:rPr lang="zh-CN" altLang="en-US" dirty="0" smtClean="0"/>
              <a:t>无</a:t>
            </a:r>
            <a:r>
              <a:rPr lang="zh-CN" altLang="zh-CN" dirty="0" smtClean="0"/>
              <a:t>同类消费品的销售价格</a:t>
            </a:r>
            <a:r>
              <a:rPr lang="en-US" altLang="zh-CN" dirty="0" smtClean="0"/>
              <a:t>,</a:t>
            </a:r>
            <a:r>
              <a:rPr lang="zh-CN" altLang="zh-CN" dirty="0" smtClean="0"/>
              <a:t>则按照组成计税价格计算纳税。其计算公式为</a:t>
            </a:r>
            <a:r>
              <a:rPr lang="en-US" altLang="zh-CN" dirty="0" smtClean="0"/>
              <a:t>:</a:t>
            </a:r>
          </a:p>
          <a:p>
            <a:pPr marL="228600" indent="-228600" defTabSz="449263">
              <a:buNone/>
            </a:pPr>
            <a:r>
              <a:rPr lang="zh-CN" altLang="en-US" dirty="0" smtClean="0"/>
              <a:t>              组成计税价格</a:t>
            </a:r>
            <a:r>
              <a:rPr lang="en-US" altLang="zh-CN" dirty="0" smtClean="0"/>
              <a:t>=(</a:t>
            </a:r>
            <a:r>
              <a:rPr lang="zh-CN" altLang="en-US" dirty="0" smtClean="0"/>
              <a:t>成本＋利润</a:t>
            </a:r>
            <a:r>
              <a:rPr lang="en-US" altLang="zh-CN" dirty="0" smtClean="0"/>
              <a:t>)÷(1</a:t>
            </a:r>
            <a:r>
              <a:rPr lang="zh-CN" altLang="en-US" dirty="0" smtClean="0"/>
              <a:t>－消费税税率</a:t>
            </a:r>
            <a:r>
              <a:rPr lang="en-US" altLang="zh-CN" dirty="0" smtClean="0"/>
              <a:t>)</a:t>
            </a:r>
          </a:p>
          <a:p>
            <a:pPr marL="228600" indent="-228600" defTabSz="449263">
              <a:buNone/>
            </a:pPr>
            <a:r>
              <a:rPr lang="zh-CN" altLang="en-US" dirty="0" smtClean="0"/>
              <a:t>                 应纳消费税税额</a:t>
            </a:r>
            <a:r>
              <a:rPr lang="en-US" altLang="zh-CN" dirty="0" smtClean="0"/>
              <a:t>=</a:t>
            </a:r>
            <a:r>
              <a:rPr lang="zh-CN" altLang="en-US" dirty="0" smtClean="0"/>
              <a:t>组成计税价格</a:t>
            </a:r>
            <a:r>
              <a:rPr lang="en-US" altLang="zh-CN" dirty="0" smtClean="0"/>
              <a:t>×</a:t>
            </a:r>
            <a:r>
              <a:rPr lang="zh-CN" altLang="en-US" dirty="0" smtClean="0"/>
              <a:t>适用税率</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a:xfrm>
            <a:off x="2051050" y="333375"/>
            <a:ext cx="6481763" cy="647700"/>
          </a:xfrm>
        </p:spPr>
        <p:txBody>
          <a:bodyPr/>
          <a:lstStyle/>
          <a:p>
            <a:r>
              <a:rPr lang="zh-CN" altLang="zh-CN" smtClean="0">
                <a:latin typeface="华文细黑"/>
                <a:ea typeface="华文细黑"/>
                <a:cs typeface="华文细黑"/>
              </a:rPr>
              <a:t>第三节　消费税应纳税额的计算</a:t>
            </a:r>
            <a:endParaRPr lang="zh-CN" altLang="en-US" smtClean="0">
              <a:latin typeface="华文细黑"/>
              <a:ea typeface="华文细黑"/>
              <a:cs typeface="华文细黑"/>
            </a:endParaRPr>
          </a:p>
        </p:txBody>
      </p:sp>
      <p:sp>
        <p:nvSpPr>
          <p:cNvPr id="31746" name="内容占位符 2"/>
          <p:cNvSpPr>
            <a:spLocks noGrp="1"/>
          </p:cNvSpPr>
          <p:nvPr>
            <p:ph idx="1"/>
          </p:nvPr>
        </p:nvSpPr>
        <p:spPr>
          <a:xfrm>
            <a:off x="468313" y="1052513"/>
            <a:ext cx="8496300" cy="5184775"/>
          </a:xfrm>
        </p:spPr>
        <p:txBody>
          <a:bodyPr/>
          <a:lstStyle/>
          <a:p>
            <a:pPr marL="228600" indent="-228600" defTabSz="449263">
              <a:lnSpc>
                <a:spcPct val="12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四、委托加工应税消费品应纳税额的计算</a:t>
            </a:r>
          </a:p>
          <a:p>
            <a:pPr marL="228600" indent="-228600" defTabSz="449263">
              <a:lnSpc>
                <a:spcPct val="120000"/>
              </a:lnSpc>
            </a:pPr>
            <a:r>
              <a:rPr lang="zh-CN" altLang="en-US" dirty="0" smtClean="0"/>
              <a:t>委托加工的应税消费品</a:t>
            </a:r>
            <a:r>
              <a:rPr lang="en-US" altLang="zh-CN" dirty="0" smtClean="0"/>
              <a:t>,</a:t>
            </a:r>
            <a:r>
              <a:rPr lang="zh-CN" altLang="en-US" dirty="0" smtClean="0"/>
              <a:t>是指由委托方提供原材料和主要材料</a:t>
            </a:r>
            <a:r>
              <a:rPr lang="en-US" altLang="zh-CN" dirty="0" smtClean="0"/>
              <a:t>,</a:t>
            </a:r>
            <a:r>
              <a:rPr lang="zh-CN" altLang="en-US" dirty="0" smtClean="0"/>
              <a:t>受托方只收取加工费和代垫部分辅助材料加工的应税消费品。 </a:t>
            </a:r>
          </a:p>
          <a:p>
            <a:pPr marL="228600" indent="-228600" defTabSz="449263">
              <a:lnSpc>
                <a:spcPct val="120000"/>
              </a:lnSpc>
            </a:pPr>
            <a:r>
              <a:rPr lang="zh-CN" altLang="en-US" dirty="0" smtClean="0"/>
              <a:t>委托加工的应税消费品</a:t>
            </a:r>
            <a:r>
              <a:rPr lang="en-US" altLang="zh-CN" dirty="0" smtClean="0"/>
              <a:t>,</a:t>
            </a:r>
            <a:r>
              <a:rPr lang="zh-CN" altLang="en-US" dirty="0" smtClean="0"/>
              <a:t>应由受托方在向委托方交货时代收代缴消费税。 </a:t>
            </a:r>
          </a:p>
          <a:p>
            <a:pPr marL="228600" indent="-228600" defTabSz="449263">
              <a:lnSpc>
                <a:spcPct val="120000"/>
              </a:lnSpc>
            </a:pPr>
            <a:r>
              <a:rPr lang="zh-CN" altLang="en-US" dirty="0" smtClean="0"/>
              <a:t>对于委托加工收回后直接出售的应税消费品</a:t>
            </a:r>
            <a:r>
              <a:rPr lang="en-US" altLang="zh-CN" dirty="0" smtClean="0"/>
              <a:t>,</a:t>
            </a:r>
            <a:r>
              <a:rPr lang="zh-CN" altLang="en-US" dirty="0" smtClean="0"/>
              <a:t>如果受托方在交货时已代收代缴消费税的</a:t>
            </a:r>
            <a:r>
              <a:rPr lang="en-US" altLang="zh-CN" dirty="0" smtClean="0"/>
              <a:t>,</a:t>
            </a:r>
            <a:r>
              <a:rPr lang="zh-CN" altLang="en-US" dirty="0" smtClean="0"/>
              <a:t>不再征收消费税。</a:t>
            </a:r>
          </a:p>
          <a:p>
            <a:pPr marL="228600" indent="-228600" defTabSz="449263">
              <a:lnSpc>
                <a:spcPct val="120000"/>
              </a:lnSpc>
            </a:pPr>
            <a:r>
              <a:rPr lang="zh-CN" altLang="zh-CN" dirty="0" smtClean="0"/>
              <a:t>受托方代收代缴消费税的计算有以下两种情况</a:t>
            </a:r>
            <a:r>
              <a:rPr lang="en-US" altLang="zh-CN" dirty="0" smtClean="0"/>
              <a:t>:</a:t>
            </a:r>
            <a:endParaRPr lang="zh-CN" altLang="zh-CN" dirty="0" smtClean="0"/>
          </a:p>
          <a:p>
            <a:pPr marL="228600" indent="-228600" defTabSz="449263">
              <a:lnSpc>
                <a:spcPct val="120000"/>
              </a:lnSpc>
            </a:pPr>
            <a:r>
              <a:rPr lang="en-US" altLang="zh-CN" dirty="0" smtClean="0"/>
              <a:t>(1)</a:t>
            </a:r>
            <a:r>
              <a:rPr lang="zh-CN" altLang="zh-CN" dirty="0" smtClean="0"/>
              <a:t>委托加工的应税消费品</a:t>
            </a:r>
            <a:r>
              <a:rPr lang="en-US" altLang="zh-CN" dirty="0" smtClean="0"/>
              <a:t>,</a:t>
            </a:r>
            <a:r>
              <a:rPr lang="zh-CN" altLang="zh-CN" dirty="0" smtClean="0"/>
              <a:t>受托方有同类应税消费品销售价格的</a:t>
            </a:r>
            <a:r>
              <a:rPr lang="en-US" altLang="zh-CN" dirty="0" smtClean="0"/>
              <a:t>,</a:t>
            </a:r>
            <a:r>
              <a:rPr lang="zh-CN" altLang="zh-CN" dirty="0" smtClean="0"/>
              <a:t>按照受托方的同类消费品的销售价格计算纳税。</a:t>
            </a:r>
          </a:p>
          <a:p>
            <a:pPr marL="228600" indent="-228600" defTabSz="449263"/>
            <a:r>
              <a:rPr lang="en-US" altLang="zh-CN" dirty="0" smtClean="0"/>
              <a:t>(2)</a:t>
            </a:r>
            <a:r>
              <a:rPr lang="zh-CN" altLang="zh-CN" dirty="0" smtClean="0"/>
              <a:t>委托加工的应税消费品</a:t>
            </a:r>
            <a:r>
              <a:rPr lang="en-US" altLang="zh-CN" dirty="0" smtClean="0"/>
              <a:t>,</a:t>
            </a:r>
            <a:r>
              <a:rPr lang="zh-CN" altLang="zh-CN" dirty="0" smtClean="0"/>
              <a:t>受托方没有同类应税消费品销售价格的</a:t>
            </a:r>
            <a:r>
              <a:rPr lang="en-US" altLang="zh-CN" dirty="0" smtClean="0"/>
              <a:t>,</a:t>
            </a:r>
            <a:r>
              <a:rPr lang="zh-CN" altLang="zh-CN" dirty="0" smtClean="0"/>
              <a:t>应按照组成计税价格计算纳税。</a:t>
            </a:r>
            <a:r>
              <a:rPr lang="zh-CN" altLang="en-US" dirty="0" smtClean="0"/>
              <a:t>其</a:t>
            </a:r>
            <a:r>
              <a:rPr lang="zh-CN" altLang="zh-CN" dirty="0" smtClean="0"/>
              <a:t>计算公式为</a:t>
            </a:r>
            <a:r>
              <a:rPr lang="en-US" altLang="zh-CN" dirty="0" smtClean="0"/>
              <a:t>:</a:t>
            </a:r>
          </a:p>
          <a:p>
            <a:pPr marL="228600" indent="-228600" defTabSz="449263">
              <a:buNone/>
            </a:pPr>
            <a:r>
              <a:rPr lang="zh-CN" altLang="en-US" dirty="0" smtClean="0"/>
              <a:t>             组成计税价格</a:t>
            </a:r>
            <a:r>
              <a:rPr lang="en-US" altLang="zh-CN" dirty="0" smtClean="0"/>
              <a:t>=(</a:t>
            </a:r>
            <a:r>
              <a:rPr lang="zh-CN" altLang="en-US" dirty="0" smtClean="0"/>
              <a:t>材料成本＋加工费</a:t>
            </a:r>
            <a:r>
              <a:rPr lang="en-US" altLang="zh-CN" dirty="0" smtClean="0"/>
              <a:t>)÷(1</a:t>
            </a:r>
            <a:r>
              <a:rPr lang="zh-CN" altLang="en-US" dirty="0" smtClean="0"/>
              <a:t>－消费税税率</a:t>
            </a:r>
            <a:r>
              <a:rPr lang="en-US" altLang="zh-CN" dirty="0" smtClean="0"/>
              <a:t>)</a:t>
            </a:r>
          </a:p>
          <a:p>
            <a:pPr marL="228600" indent="-228600" defTabSz="449263">
              <a:buNone/>
            </a:pPr>
            <a:r>
              <a:rPr lang="zh-CN" altLang="en-US" dirty="0" smtClean="0"/>
              <a:t>                    应纳消费税税额</a:t>
            </a:r>
            <a:r>
              <a:rPr lang="en-US" altLang="zh-CN" dirty="0" smtClean="0"/>
              <a:t>=</a:t>
            </a:r>
            <a:r>
              <a:rPr lang="zh-CN" altLang="en-US" dirty="0" smtClean="0"/>
              <a:t>组成计税价格</a:t>
            </a:r>
            <a:r>
              <a:rPr lang="en-US" altLang="zh-CN" dirty="0" smtClean="0"/>
              <a:t>×</a:t>
            </a:r>
            <a:r>
              <a:rPr lang="zh-CN" altLang="en-US" dirty="0" smtClean="0"/>
              <a:t>适用税率</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2268538" y="333375"/>
            <a:ext cx="6264275" cy="647700"/>
          </a:xfrm>
        </p:spPr>
        <p:txBody>
          <a:bodyPr/>
          <a:lstStyle/>
          <a:p>
            <a:r>
              <a:rPr lang="zh-CN" altLang="zh-CN" smtClean="0">
                <a:latin typeface="华文细黑"/>
                <a:ea typeface="华文细黑"/>
                <a:cs typeface="华文细黑"/>
              </a:rPr>
              <a:t>第三节　消费税应纳税额的计算</a:t>
            </a:r>
            <a:endParaRPr lang="zh-CN" altLang="en-US" smtClean="0">
              <a:latin typeface="华文细黑"/>
              <a:ea typeface="华文细黑"/>
              <a:cs typeface="华文细黑"/>
            </a:endParaRPr>
          </a:p>
        </p:txBody>
      </p:sp>
      <p:sp>
        <p:nvSpPr>
          <p:cNvPr id="32770" name="内容占位符 2"/>
          <p:cNvSpPr>
            <a:spLocks noGrp="1"/>
          </p:cNvSpPr>
          <p:nvPr>
            <p:ph idx="1"/>
          </p:nvPr>
        </p:nvSpPr>
        <p:spPr>
          <a:xfrm>
            <a:off x="395288" y="1052513"/>
            <a:ext cx="8424862" cy="5329237"/>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五、进口应税消费品应纳税额的计算</a:t>
            </a:r>
          </a:p>
          <a:p>
            <a:pPr marL="228600" indent="-228600" defTabSz="449263"/>
            <a:r>
              <a:rPr lang="zh-CN" altLang="en-US" dirty="0" smtClean="0"/>
              <a:t>纳税人进口应税消费品的应纳消费税税额</a:t>
            </a:r>
            <a:r>
              <a:rPr lang="en-US" altLang="zh-CN" dirty="0" smtClean="0"/>
              <a:t>,</a:t>
            </a:r>
            <a:r>
              <a:rPr lang="zh-CN" altLang="en-US" dirty="0" smtClean="0"/>
              <a:t>按照组成计税价格和规定的税率计算。其计算公式为</a:t>
            </a:r>
            <a:r>
              <a:rPr lang="en-US" altLang="zh-CN" dirty="0" smtClean="0"/>
              <a:t>:</a:t>
            </a:r>
          </a:p>
          <a:p>
            <a:pPr marL="228600" indent="-228600" defTabSz="449263"/>
            <a:r>
              <a:rPr lang="en-US" altLang="zh-CN" dirty="0" smtClean="0"/>
              <a:t>(1)</a:t>
            </a:r>
            <a:r>
              <a:rPr lang="zh-CN" altLang="zh-CN" dirty="0" smtClean="0"/>
              <a:t>对于实行从价定率征收办法的进口应税消费品</a:t>
            </a:r>
            <a:r>
              <a:rPr lang="en-US" altLang="zh-CN" dirty="0" smtClean="0"/>
              <a:t>:</a:t>
            </a:r>
            <a:endParaRPr lang="zh-CN" altLang="zh-CN" dirty="0" smtClean="0"/>
          </a:p>
          <a:p>
            <a:pPr marL="228600" indent="-228600" defTabSz="449263">
              <a:buNone/>
            </a:pPr>
            <a:r>
              <a:rPr lang="en-US" altLang="zh-CN" dirty="0" smtClean="0"/>
              <a:t>             </a:t>
            </a:r>
            <a:r>
              <a:rPr lang="zh-CN" altLang="zh-CN" dirty="0" smtClean="0"/>
              <a:t>组成计税价格</a:t>
            </a:r>
            <a:r>
              <a:rPr lang="en-US" altLang="zh-CN" dirty="0" smtClean="0"/>
              <a:t>=(</a:t>
            </a:r>
            <a:r>
              <a:rPr lang="zh-CN" altLang="zh-CN" dirty="0" smtClean="0"/>
              <a:t>关税完税价格</a:t>
            </a:r>
            <a:r>
              <a:rPr lang="en-US" altLang="zh-CN" dirty="0" smtClean="0"/>
              <a:t>+</a:t>
            </a:r>
            <a:r>
              <a:rPr lang="zh-CN" altLang="zh-CN" dirty="0" smtClean="0"/>
              <a:t>关税</a:t>
            </a:r>
            <a:r>
              <a:rPr lang="en-US" altLang="zh-CN" dirty="0" smtClean="0"/>
              <a:t>)÷(1-</a:t>
            </a:r>
            <a:r>
              <a:rPr lang="zh-CN" altLang="zh-CN" dirty="0" smtClean="0"/>
              <a:t>消费税税率</a:t>
            </a:r>
            <a:r>
              <a:rPr lang="en-US" altLang="zh-CN" dirty="0" smtClean="0"/>
              <a:t>)</a:t>
            </a:r>
            <a:endParaRPr lang="zh-CN" altLang="zh-CN" dirty="0" smtClean="0"/>
          </a:p>
          <a:p>
            <a:pPr marL="228600" indent="-228600" defTabSz="449263">
              <a:buNone/>
            </a:pPr>
            <a:r>
              <a:rPr lang="en-US" altLang="zh-CN" dirty="0" smtClean="0"/>
              <a:t>                </a:t>
            </a:r>
            <a:r>
              <a:rPr lang="zh-CN" altLang="zh-CN" dirty="0" smtClean="0"/>
              <a:t>应纳消费税税额</a:t>
            </a:r>
            <a:r>
              <a:rPr lang="en-US" altLang="zh-CN" dirty="0" smtClean="0"/>
              <a:t>=</a:t>
            </a:r>
            <a:r>
              <a:rPr lang="zh-CN" altLang="zh-CN" dirty="0" smtClean="0"/>
              <a:t>组成计税价格</a:t>
            </a:r>
            <a:r>
              <a:rPr lang="en-US" altLang="zh-CN" dirty="0" smtClean="0"/>
              <a:t>×</a:t>
            </a:r>
            <a:r>
              <a:rPr lang="zh-CN" altLang="zh-CN" dirty="0" smtClean="0"/>
              <a:t>适用消费税税率</a:t>
            </a:r>
          </a:p>
          <a:p>
            <a:pPr marL="228600" indent="-228600" defTabSz="449263"/>
            <a:r>
              <a:rPr lang="en-US" altLang="zh-CN" dirty="0" smtClean="0"/>
              <a:t>(2)</a:t>
            </a:r>
            <a:r>
              <a:rPr lang="zh-CN" altLang="zh-CN" dirty="0" smtClean="0"/>
              <a:t>对于实行从量定额征收办法的进口应税消费品</a:t>
            </a:r>
            <a:r>
              <a:rPr lang="en-US" altLang="zh-CN" dirty="0" smtClean="0"/>
              <a:t>:</a:t>
            </a:r>
            <a:endParaRPr lang="zh-CN" altLang="zh-CN" dirty="0" smtClean="0"/>
          </a:p>
          <a:p>
            <a:pPr marL="228600" indent="-228600" defTabSz="449263">
              <a:buNone/>
            </a:pPr>
            <a:r>
              <a:rPr lang="en-US" altLang="zh-CN" dirty="0" smtClean="0"/>
              <a:t>              </a:t>
            </a:r>
            <a:r>
              <a:rPr lang="zh-CN" altLang="zh-CN" dirty="0" smtClean="0"/>
              <a:t>应纳消费税税额</a:t>
            </a:r>
            <a:r>
              <a:rPr lang="en-US" altLang="zh-CN" dirty="0" smtClean="0"/>
              <a:t>=</a:t>
            </a:r>
            <a:r>
              <a:rPr lang="zh-CN" altLang="zh-CN" dirty="0" smtClean="0"/>
              <a:t>应税消费品数量</a:t>
            </a:r>
            <a:r>
              <a:rPr lang="en-US" altLang="zh-CN" dirty="0" smtClean="0"/>
              <a:t>×</a:t>
            </a:r>
            <a:r>
              <a:rPr lang="zh-CN" altLang="zh-CN" dirty="0" smtClean="0"/>
              <a:t>消费税单位税额</a:t>
            </a:r>
          </a:p>
          <a:p>
            <a:pPr marL="228600" indent="-228600" defTabSz="449263"/>
            <a:r>
              <a:rPr lang="en-US" altLang="zh-CN" dirty="0" smtClean="0"/>
              <a:t>(3)</a:t>
            </a:r>
            <a:r>
              <a:rPr lang="zh-CN" altLang="zh-CN" dirty="0" smtClean="0"/>
              <a:t>对于实行从价兼从量复合征收办法的进口应税消费品</a:t>
            </a:r>
            <a:r>
              <a:rPr lang="en-US" altLang="zh-CN" dirty="0" smtClean="0"/>
              <a:t>:</a:t>
            </a:r>
            <a:endParaRPr lang="zh-CN" altLang="zh-CN" dirty="0" smtClean="0"/>
          </a:p>
          <a:p>
            <a:pPr marL="228600" indent="-228600" defTabSz="449263">
              <a:buNone/>
            </a:pPr>
            <a:r>
              <a:rPr lang="en-US" altLang="zh-CN" dirty="0" smtClean="0"/>
              <a:t>           </a:t>
            </a:r>
            <a:r>
              <a:rPr lang="zh-CN" altLang="zh-CN" dirty="0" smtClean="0"/>
              <a:t>应纳消费税税额</a:t>
            </a:r>
            <a:r>
              <a:rPr lang="en-US" altLang="zh-CN" dirty="0" smtClean="0"/>
              <a:t>=</a:t>
            </a:r>
            <a:r>
              <a:rPr lang="zh-CN" altLang="zh-CN" dirty="0" smtClean="0"/>
              <a:t>组成计税价格</a:t>
            </a:r>
            <a:r>
              <a:rPr lang="en-US" altLang="zh-CN" dirty="0" smtClean="0"/>
              <a:t>×</a:t>
            </a:r>
            <a:r>
              <a:rPr lang="zh-CN" altLang="zh-CN" dirty="0" smtClean="0"/>
              <a:t>适用消费税税率</a:t>
            </a:r>
            <a:r>
              <a:rPr lang="en-US" altLang="zh-CN" dirty="0" smtClean="0"/>
              <a:t>+</a:t>
            </a:r>
            <a:r>
              <a:rPr lang="zh-CN" altLang="zh-CN" dirty="0" smtClean="0"/>
              <a:t>应税消费品数量</a:t>
            </a:r>
            <a:endParaRPr lang="en-US" altLang="zh-CN" dirty="0" smtClean="0"/>
          </a:p>
          <a:p>
            <a:pPr marL="228600" indent="-228600" defTabSz="449263">
              <a:buNone/>
            </a:pPr>
            <a:r>
              <a:rPr lang="en-US" altLang="zh-CN" dirty="0" smtClean="0"/>
              <a:t>                          ×</a:t>
            </a:r>
            <a:r>
              <a:rPr lang="zh-CN" altLang="zh-CN" dirty="0" smtClean="0"/>
              <a:t>消费税单位税额</a:t>
            </a:r>
          </a:p>
          <a:p>
            <a:pPr marL="228600" indent="-228600" defTabSz="449263"/>
            <a:endParaRPr lang="zh-CN" alt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2268538" y="333375"/>
            <a:ext cx="6284912" cy="647700"/>
          </a:xfrm>
        </p:spPr>
        <p:txBody>
          <a:bodyPr/>
          <a:lstStyle/>
          <a:p>
            <a:r>
              <a:rPr lang="zh-CN" altLang="zh-CN" smtClean="0">
                <a:latin typeface="华文细黑"/>
                <a:ea typeface="华文细黑"/>
                <a:cs typeface="华文细黑"/>
              </a:rPr>
              <a:t>第三节　消费税应纳税额的计算</a:t>
            </a:r>
            <a:endParaRPr lang="zh-CN" altLang="en-US" smtClean="0">
              <a:latin typeface="华文细黑"/>
              <a:ea typeface="华文细黑"/>
              <a:cs typeface="华文细黑"/>
            </a:endParaRPr>
          </a:p>
        </p:txBody>
      </p:sp>
      <p:sp>
        <p:nvSpPr>
          <p:cNvPr id="33794" name="内容占位符 2"/>
          <p:cNvSpPr>
            <a:spLocks noGrp="1"/>
          </p:cNvSpPr>
          <p:nvPr>
            <p:ph idx="1"/>
          </p:nvPr>
        </p:nvSpPr>
        <p:spPr>
          <a:xfrm>
            <a:off x="323850" y="1196975"/>
            <a:ext cx="8496300"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六、税额减征的计算</a:t>
            </a:r>
          </a:p>
          <a:p>
            <a:pPr marL="228600" indent="-228600" defTabSz="449263"/>
            <a:r>
              <a:rPr lang="zh-CN" altLang="zh-CN" dirty="0" smtClean="0"/>
              <a:t>为保护生态环境</a:t>
            </a:r>
            <a:r>
              <a:rPr lang="en-US" altLang="zh-CN" dirty="0" smtClean="0"/>
              <a:t>,</a:t>
            </a:r>
            <a:r>
              <a:rPr lang="zh-CN" altLang="zh-CN" dirty="0" smtClean="0"/>
              <a:t>促进替代污染排放汽车的生产和消费</a:t>
            </a:r>
            <a:r>
              <a:rPr lang="en-US" altLang="zh-CN" dirty="0" smtClean="0"/>
              <a:t>,</a:t>
            </a:r>
            <a:r>
              <a:rPr lang="zh-CN" altLang="zh-CN" dirty="0" smtClean="0"/>
              <a:t>推进汽车工业技术进步</a:t>
            </a:r>
            <a:r>
              <a:rPr lang="en-US" altLang="zh-CN" dirty="0" smtClean="0"/>
              <a:t>,</a:t>
            </a:r>
            <a:r>
              <a:rPr lang="zh-CN" altLang="zh-CN" dirty="0" smtClean="0"/>
              <a:t>对生产销售达到低污染排放值的小轿车、越野车和小客车减征</a:t>
            </a:r>
            <a:r>
              <a:rPr lang="en-US" altLang="zh-CN" dirty="0" smtClean="0"/>
              <a:t>30%</a:t>
            </a:r>
            <a:r>
              <a:rPr lang="zh-CN" altLang="zh-CN" dirty="0" smtClean="0"/>
              <a:t>的消费税。计算公式为</a:t>
            </a:r>
            <a:r>
              <a:rPr lang="en-US" altLang="zh-CN" dirty="0" smtClean="0"/>
              <a:t>:</a:t>
            </a:r>
            <a:endParaRPr lang="zh-CN" altLang="zh-CN" dirty="0" smtClean="0"/>
          </a:p>
          <a:p>
            <a:pPr marL="228600" indent="-228600" defTabSz="449263">
              <a:buNone/>
            </a:pPr>
            <a:r>
              <a:rPr lang="en-US" altLang="zh-CN" dirty="0" smtClean="0"/>
              <a:t>                  </a:t>
            </a:r>
            <a:r>
              <a:rPr lang="zh-CN" altLang="zh-CN" dirty="0" smtClean="0"/>
              <a:t>减征税额</a:t>
            </a:r>
            <a:r>
              <a:rPr lang="en-US" altLang="zh-CN" dirty="0" smtClean="0"/>
              <a:t>=</a:t>
            </a:r>
            <a:r>
              <a:rPr lang="zh-CN" altLang="zh-CN" dirty="0" smtClean="0"/>
              <a:t>按法定税率计算的消费税</a:t>
            </a:r>
            <a:r>
              <a:rPr lang="zh-CN" altLang="en-US" dirty="0" smtClean="0"/>
              <a:t>税</a:t>
            </a:r>
            <a:r>
              <a:rPr lang="zh-CN" altLang="zh-CN" dirty="0" smtClean="0"/>
              <a:t>额</a:t>
            </a:r>
            <a:r>
              <a:rPr lang="en-US" altLang="zh-CN" dirty="0" smtClean="0"/>
              <a:t>×30%</a:t>
            </a:r>
            <a:endParaRPr lang="zh-CN" altLang="zh-CN" dirty="0" smtClean="0"/>
          </a:p>
          <a:p>
            <a:pPr marL="228600" indent="-228600" defTabSz="449263">
              <a:buNone/>
            </a:pPr>
            <a:r>
              <a:rPr lang="en-US" altLang="zh-CN" dirty="0" smtClean="0"/>
              <a:t>                </a:t>
            </a:r>
            <a:r>
              <a:rPr lang="zh-CN" altLang="zh-CN" dirty="0" smtClean="0"/>
              <a:t>应征税额</a:t>
            </a:r>
            <a:r>
              <a:rPr lang="en-US" altLang="zh-CN" dirty="0" smtClean="0"/>
              <a:t>=</a:t>
            </a:r>
            <a:r>
              <a:rPr lang="zh-CN" altLang="zh-CN" dirty="0" smtClean="0"/>
              <a:t>按法定税率计算的消费税</a:t>
            </a:r>
            <a:r>
              <a:rPr lang="zh-CN" altLang="en-US" dirty="0" smtClean="0"/>
              <a:t>税</a:t>
            </a:r>
            <a:r>
              <a:rPr lang="zh-CN" altLang="zh-CN" dirty="0" smtClean="0"/>
              <a:t>额</a:t>
            </a:r>
            <a:r>
              <a:rPr lang="en-US" altLang="zh-CN" dirty="0" smtClean="0"/>
              <a:t>-</a:t>
            </a:r>
            <a:r>
              <a:rPr lang="zh-CN" altLang="zh-CN" dirty="0" smtClean="0"/>
              <a:t>减征税额</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a:xfrm>
            <a:off x="2268538" y="333375"/>
            <a:ext cx="6264275" cy="647700"/>
          </a:xfrm>
        </p:spPr>
        <p:txBody>
          <a:bodyPr/>
          <a:lstStyle/>
          <a:p>
            <a:r>
              <a:rPr lang="zh-CN" altLang="zh-CN" smtClean="0">
                <a:latin typeface="华文细黑"/>
                <a:ea typeface="华文细黑"/>
                <a:cs typeface="华文细黑"/>
              </a:rPr>
              <a:t>第三节　消费税应纳税额的计算</a:t>
            </a:r>
            <a:endParaRPr lang="zh-CN" altLang="en-US" smtClean="0">
              <a:latin typeface="华文细黑"/>
              <a:ea typeface="华文细黑"/>
              <a:cs typeface="华文细黑"/>
            </a:endParaRPr>
          </a:p>
        </p:txBody>
      </p:sp>
      <p:sp>
        <p:nvSpPr>
          <p:cNvPr id="34818" name="内容占位符 2"/>
          <p:cNvSpPr>
            <a:spLocks noGrp="1"/>
          </p:cNvSpPr>
          <p:nvPr>
            <p:ph idx="1"/>
          </p:nvPr>
        </p:nvSpPr>
        <p:spPr>
          <a:xfrm>
            <a:off x="539750" y="1196975"/>
            <a:ext cx="8064500"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七、出口退</a:t>
            </a:r>
            <a:r>
              <a:rPr lang="en-US" altLang="zh-CN" sz="2400" b="1" dirty="0" smtClean="0">
                <a:solidFill>
                  <a:srgbClr val="000000"/>
                </a:solidFill>
                <a:latin typeface="黑体" pitchFamily="49" charset="-122"/>
                <a:ea typeface="黑体" pitchFamily="49" charset="-122"/>
              </a:rPr>
              <a:t>(</a:t>
            </a:r>
            <a:r>
              <a:rPr lang="zh-CN" altLang="zh-CN" sz="2400" b="1" dirty="0" smtClean="0">
                <a:solidFill>
                  <a:srgbClr val="000000"/>
                </a:solidFill>
                <a:latin typeface="黑体" pitchFamily="49" charset="-122"/>
                <a:ea typeface="黑体" pitchFamily="49" charset="-122"/>
              </a:rPr>
              <a:t>免</a:t>
            </a:r>
            <a:r>
              <a:rPr lang="en-US" altLang="zh-CN" sz="2400" b="1" dirty="0" smtClean="0">
                <a:solidFill>
                  <a:srgbClr val="000000"/>
                </a:solidFill>
                <a:latin typeface="黑体" pitchFamily="49" charset="-122"/>
                <a:ea typeface="黑体" pitchFamily="49" charset="-122"/>
              </a:rPr>
              <a:t>)</a:t>
            </a:r>
            <a:r>
              <a:rPr lang="zh-CN" altLang="zh-CN" sz="2400" b="1" dirty="0" smtClean="0">
                <a:solidFill>
                  <a:srgbClr val="000000"/>
                </a:solidFill>
                <a:latin typeface="黑体" pitchFamily="49" charset="-122"/>
                <a:ea typeface="黑体" pitchFamily="49" charset="-122"/>
              </a:rPr>
              <a:t>税的计算</a:t>
            </a:r>
            <a:endParaRPr lang="zh-CN" altLang="en-US" sz="2400" b="1" dirty="0" smtClean="0">
              <a:solidFill>
                <a:srgbClr val="000000"/>
              </a:solidFill>
              <a:latin typeface="黑体" pitchFamily="49" charset="-122"/>
              <a:ea typeface="黑体" pitchFamily="49" charset="-122"/>
            </a:endParaRPr>
          </a:p>
          <a:p>
            <a:pPr marL="228600" indent="-228600" defTabSz="449263">
              <a:lnSpc>
                <a:spcPct val="160000"/>
              </a:lnSpc>
              <a:spcBef>
                <a:spcPct val="0"/>
              </a:spcBef>
              <a:buClr>
                <a:schemeClr val="tx1"/>
              </a:buClr>
            </a:pPr>
            <a:r>
              <a:rPr lang="zh-CN" altLang="en-US" dirty="0" smtClean="0"/>
              <a:t>对纳税人出口应税消费品，免征消费税；国务院另有规定的除外。 </a:t>
            </a:r>
            <a:endParaRPr lang="zh-CN" altLang="zh-CN" sz="2400" b="1" dirty="0" smtClean="0">
              <a:solidFill>
                <a:srgbClr val="000000"/>
              </a:solidFill>
              <a:latin typeface="黑体" pitchFamily="49" charset="-122"/>
              <a:ea typeface="黑体" pitchFamily="49" charset="-122"/>
            </a:endParaRP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出口</a:t>
            </a:r>
            <a:r>
              <a:rPr lang="zh-CN" altLang="en-US" sz="2200" dirty="0" smtClean="0">
                <a:solidFill>
                  <a:srgbClr val="000000"/>
                </a:solidFill>
                <a:latin typeface="楷体_GB2312"/>
                <a:ea typeface="楷体_GB2312"/>
                <a:cs typeface="楷体_GB2312"/>
              </a:rPr>
              <a:t>免税并</a:t>
            </a:r>
            <a:r>
              <a:rPr lang="zh-CN" altLang="zh-CN" sz="2200" dirty="0" smtClean="0">
                <a:solidFill>
                  <a:srgbClr val="000000"/>
                </a:solidFill>
                <a:latin typeface="楷体_GB2312"/>
                <a:ea typeface="楷体_GB2312"/>
                <a:cs typeface="楷体_GB2312"/>
              </a:rPr>
              <a:t>退税</a:t>
            </a:r>
          </a:p>
          <a:p>
            <a:pPr marL="228600" indent="-228600" defTabSz="449263">
              <a:lnSpc>
                <a:spcPct val="160000"/>
              </a:lnSpc>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出口</a:t>
            </a:r>
            <a:r>
              <a:rPr lang="zh-CN" altLang="en-US" sz="2200" dirty="0" smtClean="0">
                <a:solidFill>
                  <a:srgbClr val="000000"/>
                </a:solidFill>
                <a:latin typeface="楷体_GB2312"/>
                <a:ea typeface="楷体_GB2312"/>
                <a:cs typeface="楷体_GB2312"/>
              </a:rPr>
              <a:t>免税但不</a:t>
            </a:r>
            <a:r>
              <a:rPr lang="zh-CN" altLang="zh-CN" sz="2200" dirty="0" smtClean="0">
                <a:solidFill>
                  <a:srgbClr val="000000"/>
                </a:solidFill>
                <a:latin typeface="楷体_GB2312"/>
                <a:ea typeface="楷体_GB2312"/>
                <a:cs typeface="楷体_GB2312"/>
              </a:rPr>
              <a:t>退税</a:t>
            </a:r>
            <a:endParaRPr lang="zh-CN" altLang="en-US" sz="2200" dirty="0" smtClean="0">
              <a:solidFill>
                <a:srgbClr val="000000"/>
              </a:solidFill>
              <a:latin typeface="楷体_GB2312"/>
              <a:ea typeface="楷体_GB2312"/>
              <a:cs typeface="楷体_GB2312"/>
            </a:endParaRPr>
          </a:p>
          <a:p>
            <a:pPr marL="228600" indent="-228600" defTabSz="449263">
              <a:lnSpc>
                <a:spcPct val="160000"/>
              </a:lnSpc>
              <a:buFont typeface="Arial" charset="0"/>
              <a:buNone/>
            </a:pPr>
            <a:r>
              <a:rPr lang="en-US" altLang="zh-CN" sz="2200" dirty="0" smtClean="0">
                <a:solidFill>
                  <a:srgbClr val="000000"/>
                </a:solidFill>
                <a:latin typeface="楷体_GB2312"/>
                <a:ea typeface="楷体_GB2312"/>
                <a:cs typeface="楷体_GB2312"/>
              </a:rPr>
              <a:t>(</a:t>
            </a:r>
            <a:r>
              <a:rPr lang="zh-CN" altLang="en-US"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出口</a:t>
            </a:r>
            <a:r>
              <a:rPr lang="zh-CN" altLang="en-US" sz="2200" dirty="0" smtClean="0">
                <a:solidFill>
                  <a:srgbClr val="000000"/>
                </a:solidFill>
                <a:latin typeface="楷体_GB2312"/>
                <a:ea typeface="楷体_GB2312"/>
                <a:cs typeface="楷体_GB2312"/>
              </a:rPr>
              <a:t>不免税也不</a:t>
            </a:r>
            <a:r>
              <a:rPr lang="zh-CN" altLang="zh-CN" sz="2200" dirty="0" smtClean="0">
                <a:solidFill>
                  <a:srgbClr val="000000"/>
                </a:solidFill>
                <a:latin typeface="楷体_GB2312"/>
                <a:ea typeface="楷体_GB2312"/>
                <a:cs typeface="楷体_GB2312"/>
              </a:rPr>
              <a:t>退税</a:t>
            </a:r>
          </a:p>
          <a:p>
            <a:pPr marL="228600" indent="-228600" defTabSz="449263"/>
            <a:endParaRPr lang="zh-CN" altLang="en-US"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a:xfrm>
            <a:off x="2268538" y="404813"/>
            <a:ext cx="6284912" cy="647700"/>
          </a:xfrm>
        </p:spPr>
        <p:txBody>
          <a:bodyPr/>
          <a:lstStyle/>
          <a:p>
            <a:r>
              <a:rPr lang="zh-CN" altLang="zh-CN" smtClean="0">
                <a:latin typeface="华文细黑"/>
                <a:ea typeface="华文细黑"/>
                <a:cs typeface="华文细黑"/>
              </a:rPr>
              <a:t>第四节　消费税的征收管理</a:t>
            </a:r>
            <a:endParaRPr lang="zh-CN" altLang="en-US" smtClean="0">
              <a:latin typeface="华文细黑"/>
              <a:ea typeface="华文细黑"/>
              <a:cs typeface="华文细黑"/>
            </a:endParaRPr>
          </a:p>
        </p:txBody>
      </p:sp>
      <p:sp>
        <p:nvSpPr>
          <p:cNvPr id="35842" name="内容占位符 2"/>
          <p:cNvSpPr>
            <a:spLocks noGrp="1"/>
          </p:cNvSpPr>
          <p:nvPr>
            <p:ph idx="1"/>
          </p:nvPr>
        </p:nvSpPr>
        <p:spPr>
          <a:xfrm>
            <a:off x="395288" y="1125538"/>
            <a:ext cx="8424862" cy="5327650"/>
          </a:xfrm>
        </p:spPr>
        <p:txBody>
          <a:bodyPr/>
          <a:lstStyle/>
          <a:p>
            <a:pPr marL="228600" indent="-228600" defTabSz="449263">
              <a:lnSpc>
                <a:spcPct val="12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一、纳税义务发生时间</a:t>
            </a:r>
          </a:p>
          <a:p>
            <a:pPr marL="228600" indent="-228600" defTabSz="449263">
              <a:lnSpc>
                <a:spcPct val="120000"/>
              </a:lnSpc>
            </a:pPr>
            <a:r>
              <a:rPr lang="zh-CN" altLang="zh-CN" smtClean="0"/>
              <a:t>纳税人生产的应税消费品于销售时纳税</a:t>
            </a:r>
            <a:r>
              <a:rPr lang="en-US" altLang="zh-CN" smtClean="0"/>
              <a:t>,</a:t>
            </a:r>
            <a:r>
              <a:rPr lang="zh-CN" altLang="zh-CN" smtClean="0"/>
              <a:t>进口消费品应当于应税消费品报关进口环节纳税</a:t>
            </a:r>
            <a:r>
              <a:rPr lang="en-US" altLang="zh-CN" smtClean="0"/>
              <a:t>,</a:t>
            </a:r>
            <a:r>
              <a:rPr lang="zh-CN" altLang="zh-CN" smtClean="0"/>
              <a:t>金银首饰、钻石及钻石饰品在零售环节纳税。</a:t>
            </a:r>
          </a:p>
          <a:p>
            <a:pPr marL="228600" indent="-228600" defTabSz="449263">
              <a:lnSpc>
                <a:spcPct val="120000"/>
              </a:lnSpc>
            </a:pPr>
            <a:r>
              <a:rPr lang="en-US" altLang="zh-CN" smtClean="0"/>
              <a:t>1.</a:t>
            </a:r>
            <a:r>
              <a:rPr lang="zh-CN" altLang="en-US" smtClean="0"/>
              <a:t>纳税人销售的应税消费品</a:t>
            </a:r>
            <a:r>
              <a:rPr lang="en-US" altLang="zh-CN" smtClean="0"/>
              <a:t>,</a:t>
            </a:r>
            <a:r>
              <a:rPr lang="zh-CN" altLang="en-US" smtClean="0"/>
              <a:t>其纳税义务发生时间为</a:t>
            </a:r>
            <a:r>
              <a:rPr lang="en-US" altLang="zh-CN" smtClean="0"/>
              <a:t>:</a:t>
            </a:r>
          </a:p>
          <a:p>
            <a:pPr marL="228600" indent="-228600" defTabSz="449263">
              <a:lnSpc>
                <a:spcPct val="120000"/>
              </a:lnSpc>
            </a:pPr>
            <a:r>
              <a:rPr lang="en-US" altLang="zh-CN" smtClean="0"/>
              <a:t>(1)</a:t>
            </a:r>
            <a:r>
              <a:rPr lang="zh-CN" altLang="en-US" smtClean="0"/>
              <a:t>纳税人采取赊销和分期收款结算方式的</a:t>
            </a:r>
            <a:r>
              <a:rPr lang="en-US" altLang="zh-CN" smtClean="0"/>
              <a:t>,</a:t>
            </a:r>
            <a:r>
              <a:rPr lang="zh-CN" altLang="en-US" smtClean="0"/>
              <a:t>为销售合同规定的收款日期的当日。</a:t>
            </a:r>
          </a:p>
          <a:p>
            <a:pPr marL="228600" indent="-228600" defTabSz="449263">
              <a:lnSpc>
                <a:spcPct val="120000"/>
              </a:lnSpc>
            </a:pPr>
            <a:r>
              <a:rPr lang="en-US" altLang="zh-CN" smtClean="0"/>
              <a:t>(2)</a:t>
            </a:r>
            <a:r>
              <a:rPr lang="zh-CN" altLang="en-US" smtClean="0"/>
              <a:t>纳税人采取预收货款结算方式的</a:t>
            </a:r>
            <a:r>
              <a:rPr lang="en-US" altLang="zh-CN" smtClean="0"/>
              <a:t>,</a:t>
            </a:r>
            <a:r>
              <a:rPr lang="zh-CN" altLang="en-US" smtClean="0"/>
              <a:t>为发出应税消费品的当日。</a:t>
            </a:r>
          </a:p>
          <a:p>
            <a:pPr marL="228600" indent="-228600" defTabSz="449263">
              <a:lnSpc>
                <a:spcPct val="120000"/>
              </a:lnSpc>
            </a:pPr>
            <a:r>
              <a:rPr lang="en-US" altLang="zh-CN" smtClean="0"/>
              <a:t>(3)</a:t>
            </a:r>
            <a:r>
              <a:rPr lang="zh-CN" altLang="en-US" smtClean="0"/>
              <a:t>纳税人采取托收承付和委托银行收款方式的</a:t>
            </a:r>
            <a:r>
              <a:rPr lang="en-US" altLang="zh-CN" smtClean="0"/>
              <a:t>,</a:t>
            </a:r>
            <a:r>
              <a:rPr lang="zh-CN" altLang="en-US" smtClean="0"/>
              <a:t>为发出应税消费品并办妥托收手续的当日。</a:t>
            </a:r>
          </a:p>
          <a:p>
            <a:pPr marL="228600" indent="-228600" defTabSz="449263">
              <a:lnSpc>
                <a:spcPct val="120000"/>
              </a:lnSpc>
            </a:pPr>
            <a:r>
              <a:rPr lang="en-US" altLang="zh-CN" smtClean="0"/>
              <a:t>(4)</a:t>
            </a:r>
            <a:r>
              <a:rPr lang="zh-CN" altLang="en-US" smtClean="0"/>
              <a:t>纳税人采取其他结算方式的</a:t>
            </a:r>
            <a:r>
              <a:rPr lang="en-US" altLang="zh-CN" smtClean="0"/>
              <a:t>,</a:t>
            </a:r>
            <a:r>
              <a:rPr lang="zh-CN" altLang="en-US" smtClean="0"/>
              <a:t>为收讫销售款或者取得索取销售款凭据的当日。</a:t>
            </a:r>
          </a:p>
          <a:p>
            <a:pPr marL="228600" indent="-228600" defTabSz="449263">
              <a:lnSpc>
                <a:spcPct val="120000"/>
              </a:lnSpc>
            </a:pPr>
            <a:r>
              <a:rPr lang="en-US" altLang="zh-CN" smtClean="0"/>
              <a:t>2.</a:t>
            </a:r>
            <a:r>
              <a:rPr lang="zh-CN" altLang="en-US" smtClean="0"/>
              <a:t>纳税人自产自用的应税消费品</a:t>
            </a:r>
            <a:r>
              <a:rPr lang="en-US" altLang="zh-CN" smtClean="0"/>
              <a:t>,</a:t>
            </a:r>
            <a:r>
              <a:rPr lang="zh-CN" altLang="en-US" smtClean="0"/>
              <a:t>其纳税义务发生时间为移送使用的当日。</a:t>
            </a:r>
          </a:p>
          <a:p>
            <a:pPr marL="228600" indent="-228600" defTabSz="449263">
              <a:lnSpc>
                <a:spcPct val="120000"/>
              </a:lnSpc>
            </a:pPr>
            <a:r>
              <a:rPr lang="en-US" altLang="zh-CN" smtClean="0"/>
              <a:t>3.</a:t>
            </a:r>
            <a:r>
              <a:rPr lang="zh-CN" altLang="en-US" smtClean="0"/>
              <a:t>纳税人委托加工的应税消费品</a:t>
            </a:r>
            <a:r>
              <a:rPr lang="en-US" altLang="zh-CN" smtClean="0"/>
              <a:t>,</a:t>
            </a:r>
            <a:r>
              <a:rPr lang="zh-CN" altLang="en-US" smtClean="0"/>
              <a:t>其纳税义务发生时间为纳税人提货的当日。</a:t>
            </a:r>
          </a:p>
          <a:p>
            <a:pPr marL="228600" indent="-228600" defTabSz="449263"/>
            <a:r>
              <a:rPr lang="en-US" altLang="zh-CN" smtClean="0"/>
              <a:t>4.</a:t>
            </a:r>
            <a:r>
              <a:rPr lang="zh-CN" altLang="en-US" smtClean="0"/>
              <a:t>纳税人进口的应税消费品</a:t>
            </a:r>
            <a:r>
              <a:rPr lang="en-US" altLang="zh-CN" smtClean="0"/>
              <a:t>,</a:t>
            </a:r>
            <a:r>
              <a:rPr lang="zh-CN" altLang="en-US" smtClean="0"/>
              <a:t>其纳税义务发生时间为报关进口的当日。</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a:xfrm>
            <a:off x="2339975" y="333375"/>
            <a:ext cx="6192838" cy="647700"/>
          </a:xfrm>
        </p:spPr>
        <p:txBody>
          <a:bodyPr/>
          <a:lstStyle/>
          <a:p>
            <a:r>
              <a:rPr lang="zh-CN" altLang="zh-CN" smtClean="0">
                <a:latin typeface="华文细黑"/>
                <a:ea typeface="华文细黑"/>
                <a:cs typeface="华文细黑"/>
              </a:rPr>
              <a:t>第四节　消费税的征收管理</a:t>
            </a:r>
            <a:endParaRPr lang="zh-CN" altLang="en-US" smtClean="0">
              <a:latin typeface="华文细黑"/>
              <a:ea typeface="华文细黑"/>
              <a:cs typeface="华文细黑"/>
            </a:endParaRPr>
          </a:p>
        </p:txBody>
      </p:sp>
      <p:sp>
        <p:nvSpPr>
          <p:cNvPr id="36866" name="内容占位符 2"/>
          <p:cNvSpPr>
            <a:spLocks noGrp="1"/>
          </p:cNvSpPr>
          <p:nvPr>
            <p:ph idx="1"/>
          </p:nvPr>
        </p:nvSpPr>
        <p:spPr>
          <a:xfrm>
            <a:off x="395288" y="1196975"/>
            <a:ext cx="8280400"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二、纳税期限</a:t>
            </a:r>
          </a:p>
          <a:p>
            <a:pPr marL="228600" indent="-228600" defTabSz="449263"/>
            <a:r>
              <a:rPr lang="zh-CN" altLang="zh-CN" dirty="0" smtClean="0"/>
              <a:t>消费税的纳税期限分别为</a:t>
            </a:r>
            <a:r>
              <a:rPr lang="en-US" altLang="zh-CN" dirty="0" smtClean="0"/>
              <a:t>1</a:t>
            </a:r>
            <a:r>
              <a:rPr lang="zh-CN" altLang="zh-CN" dirty="0" smtClean="0"/>
              <a:t>日、</a:t>
            </a:r>
            <a:r>
              <a:rPr lang="en-US" altLang="zh-CN" dirty="0" smtClean="0"/>
              <a:t>3</a:t>
            </a:r>
            <a:r>
              <a:rPr lang="zh-CN" altLang="zh-CN" dirty="0" smtClean="0"/>
              <a:t>日、</a:t>
            </a:r>
            <a:r>
              <a:rPr lang="en-US" altLang="zh-CN" dirty="0" smtClean="0"/>
              <a:t>5</a:t>
            </a:r>
            <a:r>
              <a:rPr lang="zh-CN" altLang="zh-CN" dirty="0" smtClean="0"/>
              <a:t>日、</a:t>
            </a:r>
            <a:r>
              <a:rPr lang="en-US" altLang="zh-CN" dirty="0" smtClean="0"/>
              <a:t>10</a:t>
            </a:r>
            <a:r>
              <a:rPr lang="zh-CN" altLang="zh-CN" dirty="0" smtClean="0"/>
              <a:t>日、</a:t>
            </a:r>
            <a:r>
              <a:rPr lang="en-US" altLang="zh-CN" dirty="0" smtClean="0"/>
              <a:t>15</a:t>
            </a:r>
            <a:r>
              <a:rPr lang="zh-CN" altLang="zh-CN" dirty="0" smtClean="0"/>
              <a:t>日、</a:t>
            </a:r>
            <a:r>
              <a:rPr lang="en-US" altLang="zh-CN" dirty="0" smtClean="0"/>
              <a:t>1</a:t>
            </a:r>
            <a:r>
              <a:rPr lang="zh-CN" altLang="zh-CN" dirty="0" smtClean="0"/>
              <a:t>个月或者</a:t>
            </a:r>
            <a:r>
              <a:rPr lang="en-US" altLang="zh-CN" dirty="0" smtClean="0"/>
              <a:t>1</a:t>
            </a:r>
            <a:r>
              <a:rPr lang="zh-CN" altLang="zh-CN" dirty="0" smtClean="0"/>
              <a:t>个季度。纳税人的具体纳税期限由主管税务机关根据纳税人应纳税额的大小分别确定</a:t>
            </a:r>
            <a:r>
              <a:rPr lang="zh-CN" altLang="en-US" dirty="0" smtClean="0"/>
              <a:t>；</a:t>
            </a:r>
            <a:r>
              <a:rPr lang="zh-CN" altLang="zh-CN" dirty="0" smtClean="0"/>
              <a:t>不能按照固定期限纳税的</a:t>
            </a:r>
            <a:r>
              <a:rPr lang="en-US" altLang="zh-CN" dirty="0" smtClean="0"/>
              <a:t>,</a:t>
            </a:r>
            <a:r>
              <a:rPr lang="zh-CN" altLang="zh-CN" dirty="0" smtClean="0"/>
              <a:t>可以按次纳税。</a:t>
            </a:r>
          </a:p>
          <a:p>
            <a:pPr marL="228600" indent="-228600" defTabSz="449263"/>
            <a:r>
              <a:rPr lang="zh-CN" altLang="zh-CN" dirty="0" smtClean="0"/>
              <a:t>纳税人以</a:t>
            </a:r>
            <a:r>
              <a:rPr lang="en-US" altLang="zh-CN" dirty="0" smtClean="0"/>
              <a:t>1</a:t>
            </a:r>
            <a:r>
              <a:rPr lang="zh-CN" altLang="zh-CN" dirty="0" smtClean="0"/>
              <a:t>个月或以</a:t>
            </a:r>
            <a:r>
              <a:rPr lang="en-US" altLang="zh-CN" dirty="0" smtClean="0"/>
              <a:t>1</a:t>
            </a:r>
            <a:r>
              <a:rPr lang="zh-CN" altLang="zh-CN" dirty="0" smtClean="0"/>
              <a:t>个季度为一期纳税的</a:t>
            </a:r>
            <a:r>
              <a:rPr lang="en-US" altLang="zh-CN" dirty="0" smtClean="0"/>
              <a:t>,</a:t>
            </a:r>
            <a:r>
              <a:rPr lang="zh-CN" altLang="zh-CN" dirty="0" smtClean="0"/>
              <a:t>自期满之日起</a:t>
            </a:r>
            <a:r>
              <a:rPr lang="en-US" altLang="zh-CN" dirty="0" smtClean="0"/>
              <a:t>15</a:t>
            </a:r>
            <a:r>
              <a:rPr lang="zh-CN" altLang="zh-CN" dirty="0" smtClean="0"/>
              <a:t>日内申报纳税</a:t>
            </a:r>
            <a:r>
              <a:rPr lang="zh-CN" altLang="en-US" dirty="0" smtClean="0"/>
              <a:t>；</a:t>
            </a:r>
            <a:r>
              <a:rPr lang="zh-CN" altLang="zh-CN" dirty="0" smtClean="0"/>
              <a:t>以</a:t>
            </a:r>
            <a:r>
              <a:rPr lang="en-US" altLang="zh-CN" dirty="0" smtClean="0"/>
              <a:t>1</a:t>
            </a:r>
            <a:r>
              <a:rPr lang="zh-CN" altLang="zh-CN" dirty="0" smtClean="0"/>
              <a:t>日、</a:t>
            </a:r>
            <a:r>
              <a:rPr lang="en-US" altLang="zh-CN" dirty="0" smtClean="0"/>
              <a:t>3</a:t>
            </a:r>
            <a:r>
              <a:rPr lang="zh-CN" altLang="zh-CN" dirty="0" smtClean="0"/>
              <a:t>日、</a:t>
            </a:r>
            <a:r>
              <a:rPr lang="en-US" altLang="zh-CN" dirty="0" smtClean="0"/>
              <a:t>5</a:t>
            </a:r>
            <a:r>
              <a:rPr lang="zh-CN" altLang="zh-CN" dirty="0" smtClean="0"/>
              <a:t>日、</a:t>
            </a:r>
            <a:r>
              <a:rPr lang="en-US" altLang="zh-CN" dirty="0" smtClean="0"/>
              <a:t>10</a:t>
            </a:r>
            <a:r>
              <a:rPr lang="zh-CN" altLang="zh-CN" dirty="0" smtClean="0"/>
              <a:t>日或者</a:t>
            </a:r>
            <a:r>
              <a:rPr lang="en-US" altLang="zh-CN" dirty="0" smtClean="0"/>
              <a:t>15</a:t>
            </a:r>
            <a:r>
              <a:rPr lang="zh-CN" altLang="zh-CN" dirty="0" smtClean="0"/>
              <a:t>日为一期纳税的</a:t>
            </a:r>
            <a:r>
              <a:rPr lang="en-US" altLang="zh-CN" dirty="0" smtClean="0"/>
              <a:t>,</a:t>
            </a:r>
            <a:r>
              <a:rPr lang="zh-CN" altLang="zh-CN" dirty="0" smtClean="0"/>
              <a:t>自期满之日起</a:t>
            </a:r>
            <a:r>
              <a:rPr lang="en-US" altLang="zh-CN" dirty="0" smtClean="0"/>
              <a:t>5</a:t>
            </a:r>
            <a:r>
              <a:rPr lang="zh-CN" altLang="zh-CN" dirty="0" smtClean="0"/>
              <a:t>日内预缴税款</a:t>
            </a:r>
            <a:r>
              <a:rPr lang="en-US" altLang="zh-CN" dirty="0" smtClean="0"/>
              <a:t>,</a:t>
            </a:r>
            <a:r>
              <a:rPr lang="zh-CN" altLang="zh-CN" dirty="0" smtClean="0"/>
              <a:t>于次月</a:t>
            </a:r>
            <a:r>
              <a:rPr lang="en-US" altLang="zh-CN" dirty="0" smtClean="0"/>
              <a:t>1</a:t>
            </a:r>
            <a:r>
              <a:rPr lang="zh-CN" altLang="zh-CN" dirty="0" smtClean="0"/>
              <a:t>日起至</a:t>
            </a:r>
            <a:r>
              <a:rPr lang="en-US" altLang="zh-CN" dirty="0" smtClean="0"/>
              <a:t>15</a:t>
            </a:r>
            <a:r>
              <a:rPr lang="zh-CN" altLang="zh-CN" dirty="0" smtClean="0"/>
              <a:t>日内申报纳税</a:t>
            </a:r>
            <a:r>
              <a:rPr lang="en-US" altLang="zh-CN" dirty="0" smtClean="0"/>
              <a:t>,</a:t>
            </a:r>
            <a:r>
              <a:rPr lang="zh-CN" altLang="zh-CN" dirty="0" smtClean="0"/>
              <a:t>并结清上月应纳税款。</a:t>
            </a:r>
            <a:endParaRPr lang="zh-CN" altLang="en-US" dirty="0" smtClean="0"/>
          </a:p>
          <a:p>
            <a:pPr marL="228600" indent="-228600" defTabSz="449263"/>
            <a:r>
              <a:rPr lang="zh-CN" altLang="en-US" dirty="0" smtClean="0"/>
              <a:t>纳税人进口应税消费品</a:t>
            </a:r>
            <a:r>
              <a:rPr lang="en-US" altLang="zh-CN" dirty="0" smtClean="0"/>
              <a:t>,</a:t>
            </a:r>
            <a:r>
              <a:rPr lang="zh-CN" altLang="en-US" dirty="0" smtClean="0"/>
              <a:t>应当自海关填发海关进口消费税专用缴款书之日起</a:t>
            </a:r>
            <a:r>
              <a:rPr lang="en-US" altLang="zh-CN" dirty="0" smtClean="0"/>
              <a:t>15</a:t>
            </a:r>
            <a:r>
              <a:rPr lang="zh-CN" altLang="en-US" dirty="0" smtClean="0"/>
              <a:t>日内缴纳税款。 </a:t>
            </a:r>
            <a:endParaRPr lang="zh-CN" altLang="zh-CN" dirty="0" smtClean="0"/>
          </a:p>
          <a:p>
            <a:pPr marL="228600" indent="-228600" defTabSz="449263"/>
            <a:endParaRPr lang="zh-CN" altLang="en-US"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a:xfrm>
            <a:off x="2268538" y="333375"/>
            <a:ext cx="6284912" cy="574675"/>
          </a:xfrm>
        </p:spPr>
        <p:txBody>
          <a:bodyPr/>
          <a:lstStyle/>
          <a:p>
            <a:r>
              <a:rPr lang="zh-CN" altLang="zh-CN" smtClean="0">
                <a:latin typeface="华文细黑"/>
                <a:ea typeface="华文细黑"/>
                <a:cs typeface="华文细黑"/>
              </a:rPr>
              <a:t>第四节　消费税的征收管理</a:t>
            </a:r>
            <a:endParaRPr lang="zh-CN" altLang="en-US" smtClean="0">
              <a:latin typeface="华文细黑"/>
              <a:ea typeface="华文细黑"/>
              <a:cs typeface="华文细黑"/>
            </a:endParaRPr>
          </a:p>
        </p:txBody>
      </p:sp>
      <p:sp>
        <p:nvSpPr>
          <p:cNvPr id="37890" name="内容占位符 2"/>
          <p:cNvSpPr>
            <a:spLocks noGrp="1"/>
          </p:cNvSpPr>
          <p:nvPr>
            <p:ph idx="1"/>
          </p:nvPr>
        </p:nvSpPr>
        <p:spPr>
          <a:xfrm>
            <a:off x="395288" y="908050"/>
            <a:ext cx="8280400" cy="5329238"/>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三、纳税地点</a:t>
            </a:r>
          </a:p>
          <a:p>
            <a:pPr marL="228600" indent="-228600" defTabSz="449263"/>
            <a:r>
              <a:rPr lang="zh-CN" altLang="zh-CN" dirty="0" smtClean="0"/>
              <a:t>纳税人销售的应税消费品</a:t>
            </a:r>
            <a:r>
              <a:rPr lang="en-US" altLang="zh-CN" dirty="0" smtClean="0"/>
              <a:t>,</a:t>
            </a:r>
            <a:r>
              <a:rPr lang="zh-CN" altLang="zh-CN" dirty="0" smtClean="0"/>
              <a:t>以及自产自用的应税消费品</a:t>
            </a:r>
            <a:r>
              <a:rPr lang="en-US" altLang="zh-CN" dirty="0" smtClean="0"/>
              <a:t>,</a:t>
            </a:r>
            <a:r>
              <a:rPr lang="zh-CN" altLang="zh-CN" dirty="0" smtClean="0"/>
              <a:t>除国家另有规定外</a:t>
            </a:r>
            <a:r>
              <a:rPr lang="en-US" altLang="zh-CN" dirty="0" smtClean="0"/>
              <a:t>,</a:t>
            </a:r>
            <a:r>
              <a:rPr lang="zh-CN" altLang="zh-CN" dirty="0" smtClean="0"/>
              <a:t>应当向纳税人核算地主管税务机关申报纳税。</a:t>
            </a:r>
          </a:p>
          <a:p>
            <a:pPr marL="228600" indent="-228600" defTabSz="449263"/>
            <a:r>
              <a:rPr lang="zh-CN" altLang="zh-CN" dirty="0" smtClean="0"/>
              <a:t>委托加工的应税消费品</a:t>
            </a:r>
            <a:r>
              <a:rPr lang="en-US" altLang="zh-CN" dirty="0" smtClean="0"/>
              <a:t>,</a:t>
            </a:r>
            <a:r>
              <a:rPr lang="zh-CN" altLang="zh-CN" dirty="0" smtClean="0"/>
              <a:t>除受托方为个体经营者外</a:t>
            </a:r>
            <a:r>
              <a:rPr lang="en-US" altLang="zh-CN" dirty="0" smtClean="0"/>
              <a:t>,</a:t>
            </a:r>
            <a:r>
              <a:rPr lang="zh-CN" altLang="zh-CN" dirty="0" smtClean="0"/>
              <a:t>由受托方向所在地主管税务机关代收代缴消费税税款。</a:t>
            </a:r>
          </a:p>
          <a:p>
            <a:pPr marL="228600" indent="-228600" defTabSz="449263"/>
            <a:r>
              <a:rPr lang="zh-CN" altLang="zh-CN" dirty="0" smtClean="0"/>
              <a:t>进口的应税消费品</a:t>
            </a:r>
            <a:r>
              <a:rPr lang="en-US" altLang="zh-CN" dirty="0" smtClean="0"/>
              <a:t>,</a:t>
            </a:r>
            <a:r>
              <a:rPr lang="zh-CN" altLang="zh-CN" dirty="0" smtClean="0"/>
              <a:t>由进口人或者其代理人向报关地海关申报纳税。</a:t>
            </a:r>
            <a:endParaRPr lang="zh-CN" altLang="en-US" dirty="0" smtClean="0"/>
          </a:p>
          <a:p>
            <a:pPr marL="228600" indent="-228600" defTabSz="449263"/>
            <a:r>
              <a:rPr lang="zh-CN" altLang="zh-CN" dirty="0" smtClean="0"/>
              <a:t>纳税人到外县</a:t>
            </a:r>
            <a:r>
              <a:rPr lang="zh-CN" altLang="en-US" dirty="0" smtClean="0"/>
              <a:t>(市</a:t>
            </a:r>
            <a:r>
              <a:rPr lang="en-US" altLang="zh-CN" dirty="0" smtClean="0"/>
              <a:t>)</a:t>
            </a:r>
            <a:r>
              <a:rPr lang="zh-CN" altLang="en-US" dirty="0" smtClean="0"/>
              <a:t>销售或委托外县</a:t>
            </a:r>
            <a:r>
              <a:rPr lang="en-US" altLang="zh-CN" dirty="0" smtClean="0"/>
              <a:t>(</a:t>
            </a:r>
            <a:r>
              <a:rPr lang="zh-CN" altLang="en-US" dirty="0" smtClean="0"/>
              <a:t>市</a:t>
            </a:r>
            <a:r>
              <a:rPr lang="en-US" altLang="zh-CN" dirty="0" smtClean="0"/>
              <a:t>)</a:t>
            </a:r>
            <a:r>
              <a:rPr lang="zh-CN" altLang="en-US" dirty="0" smtClean="0"/>
              <a:t>代销自产应税消费品的</a:t>
            </a:r>
            <a:r>
              <a:rPr lang="en-US" altLang="zh-CN" dirty="0" smtClean="0"/>
              <a:t>,</a:t>
            </a:r>
            <a:r>
              <a:rPr lang="zh-CN" altLang="en-US" dirty="0" smtClean="0"/>
              <a:t>于应税消费品销售后</a:t>
            </a:r>
            <a:r>
              <a:rPr lang="en-US" altLang="zh-CN" dirty="0" smtClean="0"/>
              <a:t>,</a:t>
            </a:r>
            <a:r>
              <a:rPr lang="zh-CN" altLang="en-US" dirty="0" smtClean="0"/>
              <a:t>向机构所在地或者居住地主管税务机关申报纳税。</a:t>
            </a:r>
          </a:p>
          <a:p>
            <a:pPr marL="228600" indent="-228600" defTabSz="449263"/>
            <a:r>
              <a:rPr lang="zh-CN" altLang="en-US" dirty="0" smtClean="0"/>
              <a:t>纳税人的总机构与分支机构不在同一县</a:t>
            </a:r>
            <a:r>
              <a:rPr lang="en-US" altLang="zh-CN" dirty="0" smtClean="0"/>
              <a:t>(</a:t>
            </a:r>
            <a:r>
              <a:rPr lang="zh-CN" altLang="en-US" dirty="0" smtClean="0"/>
              <a:t>市</a:t>
            </a:r>
            <a:r>
              <a:rPr lang="en-US" altLang="zh-CN" dirty="0" smtClean="0"/>
              <a:t>),</a:t>
            </a:r>
            <a:r>
              <a:rPr lang="zh-CN" altLang="en-US" dirty="0" smtClean="0"/>
              <a:t>但在同一省</a:t>
            </a:r>
            <a:r>
              <a:rPr lang="en-US" altLang="zh-CN" dirty="0" smtClean="0"/>
              <a:t>(</a:t>
            </a:r>
            <a:r>
              <a:rPr lang="zh-CN" altLang="en-US" dirty="0" smtClean="0"/>
              <a:t>自治区、直辖市</a:t>
            </a:r>
            <a:r>
              <a:rPr lang="en-US" altLang="zh-CN" dirty="0" smtClean="0"/>
              <a:t>)</a:t>
            </a:r>
            <a:r>
              <a:rPr lang="zh-CN" altLang="en-US" dirty="0" smtClean="0"/>
              <a:t>范围内的，经省</a:t>
            </a:r>
            <a:r>
              <a:rPr lang="en-US" altLang="zh-CN" dirty="0" smtClean="0"/>
              <a:t>(</a:t>
            </a:r>
            <a:r>
              <a:rPr lang="zh-CN" altLang="en-US" dirty="0" smtClean="0"/>
              <a:t>自治区、直辖市</a:t>
            </a:r>
            <a:r>
              <a:rPr lang="en-US" altLang="zh-CN" dirty="0" smtClean="0"/>
              <a:t>)</a:t>
            </a:r>
            <a:r>
              <a:rPr lang="zh-CN" altLang="en-US" dirty="0" smtClean="0"/>
              <a:t>财政厅</a:t>
            </a:r>
            <a:r>
              <a:rPr lang="en-US" altLang="zh-CN" dirty="0" smtClean="0"/>
              <a:t>(</a:t>
            </a:r>
            <a:r>
              <a:rPr lang="zh-CN" altLang="en-US" dirty="0" smtClean="0"/>
              <a:t>局</a:t>
            </a:r>
            <a:r>
              <a:rPr lang="en-US" altLang="zh-CN" dirty="0" smtClean="0"/>
              <a:t>)</a:t>
            </a:r>
            <a:r>
              <a:rPr lang="zh-CN" altLang="en-US" dirty="0" smtClean="0"/>
              <a:t>、税务局审批同意，可以由总机构汇总向总机构所在地的主管税务机关申报缴纳消费税。省</a:t>
            </a:r>
            <a:r>
              <a:rPr lang="en-US" altLang="zh-CN" dirty="0" smtClean="0"/>
              <a:t>(</a:t>
            </a:r>
            <a:r>
              <a:rPr lang="zh-CN" altLang="en-US" dirty="0" smtClean="0"/>
              <a:t>自治区、直辖市</a:t>
            </a:r>
            <a:r>
              <a:rPr lang="en-US" altLang="zh-CN" dirty="0" smtClean="0"/>
              <a:t>) </a:t>
            </a:r>
            <a:r>
              <a:rPr lang="zh-CN" altLang="en-US" dirty="0" smtClean="0"/>
              <a:t>财政厅</a:t>
            </a:r>
            <a:r>
              <a:rPr lang="en-US" altLang="zh-CN" dirty="0" smtClean="0"/>
              <a:t>(</a:t>
            </a:r>
            <a:r>
              <a:rPr lang="zh-CN" altLang="en-US" dirty="0" smtClean="0"/>
              <a:t>局</a:t>
            </a:r>
            <a:r>
              <a:rPr lang="en-US" altLang="zh-CN" dirty="0" smtClean="0"/>
              <a:t>)</a:t>
            </a:r>
            <a:r>
              <a:rPr lang="zh-CN" altLang="en-US" dirty="0" smtClean="0"/>
              <a:t>、税务局应将审批同意的</a:t>
            </a:r>
            <a:r>
              <a:rPr lang="zh-CN" altLang="en-US" smtClean="0"/>
              <a:t>结果上</a:t>
            </a:r>
            <a:r>
              <a:rPr lang="zh-CN" altLang="en-US" dirty="0" smtClean="0"/>
              <a:t>报财政部、国家税务总局备案。</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Line 3"/>
          <p:cNvSpPr>
            <a:spLocks noChangeShapeType="1"/>
          </p:cNvSpPr>
          <p:nvPr/>
        </p:nvSpPr>
        <p:spPr bwMode="gray">
          <a:xfrm>
            <a:off x="2362200" y="53006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06" name="Rectangle 4"/>
          <p:cNvSpPr>
            <a:spLocks noChangeArrowheads="1"/>
          </p:cNvSpPr>
          <p:nvPr/>
        </p:nvSpPr>
        <p:spPr bwMode="gray">
          <a:xfrm rot="3419336">
            <a:off x="2078037" y="4724401"/>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endParaRPr lang="zh-CN" altLang="en-US">
              <a:solidFill>
                <a:srgbClr val="000000"/>
              </a:solidFill>
            </a:endParaRPr>
          </a:p>
        </p:txBody>
      </p:sp>
      <p:sp>
        <p:nvSpPr>
          <p:cNvPr id="21507" name="Text Box 5"/>
          <p:cNvSpPr txBox="1">
            <a:spLocks noChangeArrowheads="1"/>
          </p:cNvSpPr>
          <p:nvPr/>
        </p:nvSpPr>
        <p:spPr bwMode="gray">
          <a:xfrm>
            <a:off x="2133600" y="47672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4</a:t>
            </a:r>
          </a:p>
        </p:txBody>
      </p:sp>
      <p:sp>
        <p:nvSpPr>
          <p:cNvPr id="21508" name="Line 6"/>
          <p:cNvSpPr>
            <a:spLocks noChangeShapeType="1"/>
          </p:cNvSpPr>
          <p:nvPr/>
        </p:nvSpPr>
        <p:spPr bwMode="gray">
          <a:xfrm>
            <a:off x="2362200" y="27860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09" name="Rectangle 7"/>
          <p:cNvSpPr>
            <a:spLocks noChangeArrowheads="1"/>
          </p:cNvSpPr>
          <p:nvPr/>
        </p:nvSpPr>
        <p:spPr bwMode="gray">
          <a:xfrm rot="3419336">
            <a:off x="2078037" y="2209801"/>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endParaRPr lang="zh-CN" altLang="en-US">
              <a:solidFill>
                <a:srgbClr val="000000"/>
              </a:solidFill>
            </a:endParaRPr>
          </a:p>
        </p:txBody>
      </p:sp>
      <p:sp>
        <p:nvSpPr>
          <p:cNvPr id="21510" name="Text Box 8"/>
          <p:cNvSpPr txBox="1">
            <a:spLocks noChangeArrowheads="1"/>
          </p:cNvSpPr>
          <p:nvPr/>
        </p:nvSpPr>
        <p:spPr bwMode="gray">
          <a:xfrm>
            <a:off x="2987675" y="2297113"/>
            <a:ext cx="4175125"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消费税概述</a:t>
            </a:r>
            <a:endParaRPr lang="en-US" altLang="zh-CN" sz="2400" b="1">
              <a:solidFill>
                <a:srgbClr val="000000"/>
              </a:solidFill>
              <a:cs typeface="Arial" charset="0"/>
            </a:endParaRPr>
          </a:p>
        </p:txBody>
      </p:sp>
      <p:sp>
        <p:nvSpPr>
          <p:cNvPr id="21511" name="Text Box 9"/>
          <p:cNvSpPr txBox="1">
            <a:spLocks noChangeArrowheads="1"/>
          </p:cNvSpPr>
          <p:nvPr/>
        </p:nvSpPr>
        <p:spPr bwMode="gray">
          <a:xfrm>
            <a:off x="2133600" y="22526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21512" name="Line 10"/>
          <p:cNvSpPr>
            <a:spLocks noChangeShapeType="1"/>
          </p:cNvSpPr>
          <p:nvPr/>
        </p:nvSpPr>
        <p:spPr bwMode="gray">
          <a:xfrm>
            <a:off x="2362200" y="36242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3" name="Rectangle 11"/>
          <p:cNvSpPr>
            <a:spLocks noChangeArrowheads="1"/>
          </p:cNvSpPr>
          <p:nvPr/>
        </p:nvSpPr>
        <p:spPr bwMode="gray">
          <a:xfrm rot="3419336">
            <a:off x="2078037" y="3048001"/>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endParaRPr lang="zh-CN" altLang="en-US">
              <a:solidFill>
                <a:srgbClr val="000000"/>
              </a:solidFill>
            </a:endParaRPr>
          </a:p>
        </p:txBody>
      </p:sp>
      <p:sp>
        <p:nvSpPr>
          <p:cNvPr id="21514" name="Text Box 12"/>
          <p:cNvSpPr txBox="1">
            <a:spLocks noChangeArrowheads="1"/>
          </p:cNvSpPr>
          <p:nvPr/>
        </p:nvSpPr>
        <p:spPr bwMode="gray">
          <a:xfrm>
            <a:off x="2133600" y="30908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15" name="Line 13"/>
          <p:cNvSpPr>
            <a:spLocks noChangeShapeType="1"/>
          </p:cNvSpPr>
          <p:nvPr/>
        </p:nvSpPr>
        <p:spPr bwMode="gray">
          <a:xfrm>
            <a:off x="2363788" y="4460875"/>
            <a:ext cx="4799012" cy="1588"/>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6" name="Rectangle 14"/>
          <p:cNvSpPr>
            <a:spLocks noChangeArrowheads="1"/>
          </p:cNvSpPr>
          <p:nvPr/>
        </p:nvSpPr>
        <p:spPr bwMode="gray">
          <a:xfrm rot="3419336">
            <a:off x="2078037" y="3886201"/>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endParaRPr lang="zh-CN" altLang="en-US">
              <a:solidFill>
                <a:srgbClr val="000000"/>
              </a:solidFill>
            </a:endParaRPr>
          </a:p>
        </p:txBody>
      </p:sp>
      <p:sp>
        <p:nvSpPr>
          <p:cNvPr id="21517" name="Text Box 15"/>
          <p:cNvSpPr txBox="1">
            <a:spLocks noChangeArrowheads="1"/>
          </p:cNvSpPr>
          <p:nvPr/>
        </p:nvSpPr>
        <p:spPr bwMode="gray">
          <a:xfrm>
            <a:off x="2133600" y="39290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1518" name="Text Box 19"/>
          <p:cNvSpPr txBox="1">
            <a:spLocks noChangeArrowheads="1"/>
          </p:cNvSpPr>
          <p:nvPr/>
        </p:nvSpPr>
        <p:spPr bwMode="gray">
          <a:xfrm>
            <a:off x="2987675" y="3159125"/>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消费税的基本制度</a:t>
            </a:r>
            <a:endParaRPr lang="en-US" altLang="zh-CN" sz="2400" b="1">
              <a:solidFill>
                <a:srgbClr val="000000"/>
              </a:solidFill>
              <a:cs typeface="Arial" charset="0"/>
            </a:endParaRPr>
          </a:p>
        </p:txBody>
      </p:sp>
      <p:sp>
        <p:nvSpPr>
          <p:cNvPr id="21519" name="Text Box 20"/>
          <p:cNvSpPr txBox="1">
            <a:spLocks noChangeArrowheads="1"/>
          </p:cNvSpPr>
          <p:nvPr/>
        </p:nvSpPr>
        <p:spPr bwMode="gray">
          <a:xfrm>
            <a:off x="2987675" y="3998913"/>
            <a:ext cx="3744913"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消费税应纳税额的计算</a:t>
            </a:r>
            <a:endParaRPr lang="en-US" altLang="zh-CN" sz="2400" b="1">
              <a:solidFill>
                <a:srgbClr val="000000"/>
              </a:solidFill>
              <a:cs typeface="Arial" charset="0"/>
            </a:endParaRPr>
          </a:p>
        </p:txBody>
      </p:sp>
      <p:sp>
        <p:nvSpPr>
          <p:cNvPr id="21520" name="Text Box 21"/>
          <p:cNvSpPr txBox="1">
            <a:spLocks noChangeArrowheads="1"/>
          </p:cNvSpPr>
          <p:nvPr/>
        </p:nvSpPr>
        <p:spPr bwMode="gray">
          <a:xfrm>
            <a:off x="2987675" y="4840288"/>
            <a:ext cx="4175125" cy="461962"/>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消费税的征收管理</a:t>
            </a:r>
            <a:endParaRPr lang="en-US" altLang="zh-CN" sz="2400" b="1">
              <a:solidFill>
                <a:srgbClr val="000000"/>
              </a:solidFill>
              <a:cs typeface="Arial" charset="0"/>
            </a:endParaRPr>
          </a:p>
        </p:txBody>
      </p:sp>
      <p:sp>
        <p:nvSpPr>
          <p:cNvPr id="21521" name="Rectangle 2"/>
          <p:cNvSpPr>
            <a:spLocks noGrp="1"/>
          </p:cNvSpPr>
          <p:nvPr>
            <p:ph type="title"/>
          </p:nvPr>
        </p:nvSpPr>
        <p:spPr/>
        <p:txBody>
          <a:bodyPr/>
          <a:lstStyle/>
          <a:p>
            <a:r>
              <a:rPr lang="zh-CN" altLang="en-US" smtClean="0">
                <a:solidFill>
                  <a:srgbClr val="070795"/>
                </a:solidFill>
                <a:latin typeface="黑体" pitchFamily="49" charset="-122"/>
                <a:ea typeface="黑体" pitchFamily="49" charset="-122"/>
                <a:cs typeface="华文中宋"/>
              </a:rPr>
              <a:t>目   录</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2627313" y="404813"/>
            <a:ext cx="5473700" cy="647700"/>
          </a:xfrm>
        </p:spPr>
        <p:txBody>
          <a:bodyPr/>
          <a:lstStyle/>
          <a:p>
            <a:r>
              <a:rPr lang="zh-CN" altLang="zh-CN" smtClean="0">
                <a:latin typeface="华文细黑"/>
                <a:ea typeface="华文细黑"/>
                <a:cs typeface="华文细黑"/>
              </a:rPr>
              <a:t>第一节　消费税概述</a:t>
            </a:r>
            <a:endParaRPr lang="zh-CN" altLang="en-US" smtClean="0">
              <a:latin typeface="华文细黑"/>
              <a:ea typeface="华文细黑"/>
              <a:cs typeface="华文细黑"/>
            </a:endParaRPr>
          </a:p>
        </p:txBody>
      </p:sp>
      <p:sp>
        <p:nvSpPr>
          <p:cNvPr id="22530" name="内容占位符 2"/>
          <p:cNvSpPr>
            <a:spLocks noGrp="1"/>
          </p:cNvSpPr>
          <p:nvPr>
            <p:ph idx="1"/>
          </p:nvPr>
        </p:nvSpPr>
        <p:spPr>
          <a:xfrm>
            <a:off x="323850" y="1196975"/>
            <a:ext cx="8351838" cy="5184775"/>
          </a:xfrm>
        </p:spPr>
        <p:txBody>
          <a:bodyPr/>
          <a:lstStyle/>
          <a:p>
            <a:pPr marL="228600" indent="-228600" defTabSz="449263">
              <a:lnSpc>
                <a:spcPct val="13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一、消费税的概念</a:t>
            </a:r>
          </a:p>
          <a:p>
            <a:pPr marL="228600" indent="-228600" defTabSz="449263">
              <a:lnSpc>
                <a:spcPct val="130000"/>
              </a:lnSpc>
            </a:pPr>
            <a:r>
              <a:rPr lang="zh-CN" altLang="zh-CN" dirty="0" smtClean="0"/>
              <a:t>消费税是对特定的消费品和消费行为在特定的环节征收的一种税</a:t>
            </a:r>
            <a:r>
              <a:rPr lang="en-US" altLang="zh-CN" dirty="0" smtClean="0"/>
              <a:t>,</a:t>
            </a:r>
            <a:r>
              <a:rPr lang="zh-CN" altLang="zh-CN" dirty="0" smtClean="0"/>
              <a:t>它以消费品和消费行为的流转额为课税对象</a:t>
            </a:r>
            <a:r>
              <a:rPr lang="en-US" altLang="zh-CN" dirty="0" smtClean="0"/>
              <a:t>,</a:t>
            </a:r>
            <a:r>
              <a:rPr lang="zh-CN" altLang="zh-CN" dirty="0" smtClean="0"/>
              <a:t>属于流转税的范畴。</a:t>
            </a:r>
            <a:endParaRPr lang="zh-CN" altLang="en-US" sz="2400" b="1" dirty="0" smtClean="0">
              <a:solidFill>
                <a:srgbClr val="000000"/>
              </a:solidFill>
              <a:latin typeface="黑体" pitchFamily="49" charset="-122"/>
              <a:ea typeface="黑体" pitchFamily="49" charset="-122"/>
            </a:endParaRPr>
          </a:p>
          <a:p>
            <a:pPr marL="228600" indent="-228600" defTabSz="449263">
              <a:lnSpc>
                <a:spcPct val="13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二、消费税的形成和发展</a:t>
            </a:r>
          </a:p>
          <a:p>
            <a:pPr marL="228600" indent="-228600" defTabSz="449263">
              <a:lnSpc>
                <a:spcPct val="130000"/>
              </a:lnSpc>
            </a:pPr>
            <a:r>
              <a:rPr lang="zh-CN" altLang="zh-CN" dirty="0" smtClean="0"/>
              <a:t>我国现行的消费税是在</a:t>
            </a:r>
            <a:r>
              <a:rPr lang="en-US" altLang="zh-CN" dirty="0" smtClean="0"/>
              <a:t>1950</a:t>
            </a:r>
            <a:r>
              <a:rPr lang="zh-CN" altLang="zh-CN" dirty="0" smtClean="0"/>
              <a:t>年货物税和特种消费行为税的基础上逐步形成的。</a:t>
            </a:r>
            <a:r>
              <a:rPr lang="en-US" altLang="zh-CN" dirty="0" smtClean="0"/>
              <a:t>1950</a:t>
            </a:r>
            <a:r>
              <a:rPr lang="zh-CN" altLang="zh-CN" dirty="0" smtClean="0"/>
              <a:t>年</a:t>
            </a:r>
            <a:r>
              <a:rPr lang="en-US" altLang="zh-CN" dirty="0" smtClean="0"/>
              <a:t>1</a:t>
            </a:r>
            <a:r>
              <a:rPr lang="zh-CN" altLang="zh-CN" dirty="0" smtClean="0"/>
              <a:t>月</a:t>
            </a:r>
            <a:r>
              <a:rPr lang="en-US" altLang="zh-CN" dirty="0" smtClean="0"/>
              <a:t>,</a:t>
            </a:r>
            <a:r>
              <a:rPr lang="zh-CN" altLang="zh-CN" dirty="0" smtClean="0"/>
              <a:t>当时的政务院公布了《货物税暂行条例》</a:t>
            </a:r>
            <a:r>
              <a:rPr lang="en-US" altLang="zh-CN" dirty="0" smtClean="0"/>
              <a:t>,</a:t>
            </a:r>
            <a:r>
              <a:rPr lang="zh-CN" altLang="zh-CN" dirty="0" smtClean="0"/>
              <a:t>对烟、酒等货物在产品制造环节和进口环节实行从价定律和一次课征的征税办法。</a:t>
            </a:r>
          </a:p>
          <a:p>
            <a:pPr marL="228600" indent="-228600" defTabSz="449263">
              <a:lnSpc>
                <a:spcPct val="130000"/>
              </a:lnSpc>
            </a:pPr>
            <a:r>
              <a:rPr lang="en-US" altLang="zh-CN" dirty="0" smtClean="0"/>
              <a:t>1993</a:t>
            </a:r>
            <a:r>
              <a:rPr lang="zh-CN" altLang="en-US" dirty="0" smtClean="0"/>
              <a:t>年年底</a:t>
            </a:r>
            <a:r>
              <a:rPr lang="en-US" altLang="zh-CN" dirty="0" smtClean="0"/>
              <a:t>,</a:t>
            </a:r>
            <a:r>
              <a:rPr lang="zh-CN" altLang="en-US" dirty="0" smtClean="0"/>
              <a:t>国务院正式颁布了</a:t>
            </a:r>
            <a:r>
              <a:rPr lang="en-US" altLang="zh-CN" dirty="0" smtClean="0"/>
              <a:t>《</a:t>
            </a:r>
            <a:r>
              <a:rPr lang="zh-CN" altLang="en-US" dirty="0" smtClean="0"/>
              <a:t>中华人民共和国消费税暂行条例</a:t>
            </a:r>
            <a:r>
              <a:rPr lang="en-US" altLang="zh-CN" dirty="0" smtClean="0"/>
              <a:t>》,</a:t>
            </a:r>
            <a:r>
              <a:rPr lang="zh-CN" altLang="en-US" dirty="0" smtClean="0"/>
              <a:t>并于</a:t>
            </a:r>
            <a:r>
              <a:rPr lang="en-US" altLang="zh-CN" dirty="0" smtClean="0"/>
              <a:t>1994</a:t>
            </a:r>
            <a:r>
              <a:rPr lang="zh-CN" altLang="en-US" dirty="0" smtClean="0"/>
              <a:t>年</a:t>
            </a:r>
            <a:r>
              <a:rPr lang="en-US" altLang="zh-CN" dirty="0" smtClean="0"/>
              <a:t>1</a:t>
            </a:r>
            <a:r>
              <a:rPr lang="zh-CN" altLang="en-US" dirty="0" smtClean="0"/>
              <a:t>月</a:t>
            </a:r>
            <a:r>
              <a:rPr lang="en-US" altLang="zh-CN" dirty="0" smtClean="0"/>
              <a:t>1</a:t>
            </a:r>
            <a:r>
              <a:rPr lang="zh-CN" altLang="en-US" dirty="0" smtClean="0"/>
              <a:t>日起实施。 </a:t>
            </a:r>
            <a:endParaRPr lang="en-US" altLang="zh-CN" dirty="0" smtClean="0"/>
          </a:p>
          <a:p>
            <a:pPr marL="228600" indent="-228600" defTabSz="449263">
              <a:lnSpc>
                <a:spcPct val="130000"/>
              </a:lnSpc>
            </a:pPr>
            <a:r>
              <a:rPr lang="en-US" altLang="zh-CN" dirty="0" smtClean="0"/>
              <a:t>2008</a:t>
            </a:r>
            <a:r>
              <a:rPr lang="zh-CN" altLang="zh-CN" dirty="0" smtClean="0"/>
              <a:t>年</a:t>
            </a:r>
            <a:r>
              <a:rPr lang="en-US" altLang="zh-CN" dirty="0" smtClean="0"/>
              <a:t>11</a:t>
            </a:r>
            <a:r>
              <a:rPr lang="zh-CN" altLang="zh-CN" dirty="0" smtClean="0"/>
              <a:t>月</a:t>
            </a:r>
            <a:r>
              <a:rPr lang="en-US" altLang="zh-CN" dirty="0" smtClean="0"/>
              <a:t>5</a:t>
            </a:r>
            <a:r>
              <a:rPr lang="zh-CN" altLang="zh-CN" dirty="0" smtClean="0"/>
              <a:t>日</a:t>
            </a:r>
            <a:r>
              <a:rPr lang="en-US" altLang="zh-CN" dirty="0" smtClean="0"/>
              <a:t>,</a:t>
            </a:r>
            <a:r>
              <a:rPr lang="zh-CN" altLang="zh-CN" dirty="0" smtClean="0"/>
              <a:t>国务院第</a:t>
            </a:r>
            <a:r>
              <a:rPr lang="zh-CN" altLang="en-US" dirty="0" smtClean="0"/>
              <a:t>三十四</a:t>
            </a:r>
            <a:r>
              <a:rPr lang="zh-CN" altLang="zh-CN" dirty="0" smtClean="0"/>
              <a:t>次常委会议修订通过并颁布了《中华人民共和国消费税暂行条例》</a:t>
            </a:r>
            <a:r>
              <a:rPr lang="en-US" altLang="zh-CN" dirty="0" smtClean="0"/>
              <a:t>,</a:t>
            </a:r>
            <a:r>
              <a:rPr lang="zh-CN" altLang="zh-CN" dirty="0" smtClean="0"/>
              <a:t>于</a:t>
            </a:r>
            <a:r>
              <a:rPr lang="en-US" altLang="zh-CN" dirty="0" smtClean="0"/>
              <a:t>2009</a:t>
            </a:r>
            <a:r>
              <a:rPr lang="zh-CN" altLang="zh-CN" dirty="0" smtClean="0"/>
              <a:t>年</a:t>
            </a:r>
            <a:r>
              <a:rPr lang="en-US" altLang="zh-CN" dirty="0" smtClean="0"/>
              <a:t>1</a:t>
            </a:r>
            <a:r>
              <a:rPr lang="zh-CN" altLang="zh-CN" dirty="0" smtClean="0"/>
              <a:t>月</a:t>
            </a:r>
            <a:r>
              <a:rPr lang="en-US" altLang="zh-CN" dirty="0" smtClean="0"/>
              <a:t>1</a:t>
            </a:r>
            <a:r>
              <a:rPr lang="zh-CN" altLang="zh-CN" dirty="0" smtClean="0"/>
              <a:t>日起施行。</a:t>
            </a:r>
            <a:r>
              <a:rPr lang="zh-CN" altLang="en-US" dirty="0" smtClean="0"/>
              <a:t>同</a:t>
            </a:r>
            <a:r>
              <a:rPr lang="zh-CN" altLang="zh-CN" dirty="0" smtClean="0"/>
              <a:t>年</a:t>
            </a:r>
            <a:r>
              <a:rPr lang="en-US" altLang="zh-CN" dirty="0" smtClean="0"/>
              <a:t>12</a:t>
            </a:r>
            <a:r>
              <a:rPr lang="zh-CN" altLang="zh-CN" dirty="0" smtClean="0"/>
              <a:t>月</a:t>
            </a:r>
            <a:r>
              <a:rPr lang="en-US" altLang="zh-CN" dirty="0" smtClean="0"/>
              <a:t>15</a:t>
            </a:r>
            <a:r>
              <a:rPr lang="zh-CN" altLang="zh-CN" dirty="0" smtClean="0"/>
              <a:t>日</a:t>
            </a:r>
            <a:r>
              <a:rPr lang="en-US" altLang="zh-CN" dirty="0" smtClean="0"/>
              <a:t>,</a:t>
            </a:r>
            <a:r>
              <a:rPr lang="zh-CN" altLang="zh-CN" dirty="0" smtClean="0"/>
              <a:t>财政部、国家税务总局第</a:t>
            </a:r>
            <a:r>
              <a:rPr lang="en-US" altLang="zh-CN" dirty="0" smtClean="0"/>
              <a:t>51</a:t>
            </a:r>
            <a:r>
              <a:rPr lang="zh-CN" altLang="zh-CN" dirty="0" smtClean="0"/>
              <a:t>号令颁布《中华人民共和国消费税暂行条例实施细则》。</a:t>
            </a:r>
            <a:endParaRPr lang="zh-CN" alt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2484438" y="476250"/>
            <a:ext cx="5905500" cy="647700"/>
          </a:xfrm>
        </p:spPr>
        <p:txBody>
          <a:bodyPr/>
          <a:lstStyle/>
          <a:p>
            <a:r>
              <a:rPr lang="zh-CN" altLang="zh-CN" smtClean="0">
                <a:latin typeface="华文细黑"/>
                <a:ea typeface="华文细黑"/>
                <a:cs typeface="华文细黑"/>
              </a:rPr>
              <a:t>第一节　消费税概述</a:t>
            </a:r>
            <a:endParaRPr lang="zh-CN" altLang="en-US" smtClean="0">
              <a:latin typeface="华文细黑"/>
              <a:ea typeface="华文细黑"/>
              <a:cs typeface="华文细黑"/>
            </a:endParaRPr>
          </a:p>
        </p:txBody>
      </p:sp>
      <p:sp>
        <p:nvSpPr>
          <p:cNvPr id="106499" name="内容占位符 2"/>
          <p:cNvSpPr>
            <a:spLocks noGrp="1"/>
          </p:cNvSpPr>
          <p:nvPr>
            <p:ph idx="1"/>
          </p:nvPr>
        </p:nvSpPr>
        <p:spPr>
          <a:xfrm>
            <a:off x="611188" y="1196975"/>
            <a:ext cx="8208962"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三、我国消费税的特点</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以特定消费品为课税对象</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征收环节具有单一性</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采用从价定率和从量定额的征收方法</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四</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税率具有较大的差别性</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五</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属于价内税</a:t>
            </a:r>
          </a:p>
          <a:p>
            <a:pPr marL="228600" indent="-228600" defTabSz="449263"/>
            <a:endParaRPr lang="zh-CN" alt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a:xfrm>
            <a:off x="2411413" y="333375"/>
            <a:ext cx="6121400" cy="647700"/>
          </a:xfrm>
        </p:spPr>
        <p:txBody>
          <a:bodyPr/>
          <a:lstStyle/>
          <a:p>
            <a:r>
              <a:rPr lang="zh-CN" altLang="zh-CN" smtClean="0">
                <a:latin typeface="华文细黑"/>
                <a:ea typeface="华文细黑"/>
                <a:cs typeface="华文细黑"/>
              </a:rPr>
              <a:t>第二节　消费税的基本制度</a:t>
            </a:r>
            <a:endParaRPr lang="zh-CN" altLang="en-US" smtClean="0">
              <a:latin typeface="华文细黑"/>
              <a:ea typeface="华文细黑"/>
              <a:cs typeface="华文细黑"/>
            </a:endParaRPr>
          </a:p>
        </p:txBody>
      </p:sp>
      <p:sp>
        <p:nvSpPr>
          <p:cNvPr id="24578" name="内容占位符 2"/>
          <p:cNvSpPr>
            <a:spLocks noGrp="1"/>
          </p:cNvSpPr>
          <p:nvPr>
            <p:ph idx="1"/>
          </p:nvPr>
        </p:nvSpPr>
        <p:spPr>
          <a:xfrm>
            <a:off x="250825" y="1340768"/>
            <a:ext cx="8640763" cy="5112420"/>
          </a:xfrm>
        </p:spPr>
        <p:txBody>
          <a:bodyPr/>
          <a:lstStyle/>
          <a:p>
            <a:pPr marL="228600" indent="-228600" defTabSz="449263">
              <a:lnSpc>
                <a:spcPct val="150000"/>
              </a:lnSpc>
              <a:spcBef>
                <a:spcPct val="0"/>
              </a:spcBef>
              <a:buClr>
                <a:srgbClr val="486AC1"/>
              </a:buClr>
              <a:buFont typeface="Arial" charset="0"/>
              <a:buNone/>
            </a:pPr>
            <a:r>
              <a:rPr lang="zh-CN" altLang="zh-CN" sz="2000" b="1" dirty="0" smtClean="0">
                <a:solidFill>
                  <a:srgbClr val="000000"/>
                </a:solidFill>
                <a:latin typeface="黑体" pitchFamily="49" charset="-122"/>
                <a:ea typeface="黑体" pitchFamily="49" charset="-122"/>
              </a:rPr>
              <a:t>一、纳税义务人</a:t>
            </a:r>
          </a:p>
          <a:p>
            <a:pPr marL="228600" indent="-228600" defTabSz="449263">
              <a:lnSpc>
                <a:spcPct val="150000"/>
              </a:lnSpc>
            </a:pPr>
            <a:r>
              <a:rPr lang="zh-CN" altLang="zh-CN" dirty="0" smtClean="0"/>
              <a:t>在</a:t>
            </a:r>
            <a:r>
              <a:rPr lang="zh-CN" altLang="en-US" dirty="0" smtClean="0"/>
              <a:t>我</a:t>
            </a:r>
            <a:r>
              <a:rPr lang="zh-CN" altLang="zh-CN" dirty="0" smtClean="0"/>
              <a:t>国境内生产、委托加工和进口应税消费品的单位和个人</a:t>
            </a:r>
            <a:r>
              <a:rPr lang="en-US" altLang="zh-CN" dirty="0" smtClean="0"/>
              <a:t>,</a:t>
            </a:r>
            <a:r>
              <a:rPr lang="zh-CN" altLang="zh-CN" dirty="0" smtClean="0"/>
              <a:t>为消费税的纳税人。</a:t>
            </a:r>
          </a:p>
          <a:p>
            <a:pPr marL="228600" indent="-228600" defTabSz="449263">
              <a:lnSpc>
                <a:spcPct val="150000"/>
              </a:lnSpc>
              <a:spcBef>
                <a:spcPct val="0"/>
              </a:spcBef>
              <a:buClr>
                <a:srgbClr val="486AC1"/>
              </a:buClr>
              <a:buFont typeface="Arial" charset="0"/>
              <a:buNone/>
            </a:pPr>
            <a:r>
              <a:rPr lang="zh-CN" altLang="zh-CN" sz="2000" b="1" dirty="0" smtClean="0">
                <a:solidFill>
                  <a:srgbClr val="000000"/>
                </a:solidFill>
                <a:latin typeface="黑体" pitchFamily="49" charset="-122"/>
                <a:ea typeface="黑体" pitchFamily="49" charset="-122"/>
              </a:rPr>
              <a:t>二、征税范围</a:t>
            </a:r>
          </a:p>
          <a:p>
            <a:pPr marL="228600" indent="-228600" defTabSz="449263">
              <a:lnSpc>
                <a:spcPct val="150000"/>
              </a:lnSpc>
            </a:pPr>
            <a:r>
              <a:rPr lang="en-US" altLang="zh-CN" dirty="0" smtClean="0"/>
              <a:t>(1)</a:t>
            </a:r>
            <a:r>
              <a:rPr lang="zh-CN" altLang="zh-CN" dirty="0" smtClean="0"/>
              <a:t>烟</a:t>
            </a:r>
            <a:r>
              <a:rPr lang="zh-CN" altLang="en-US" dirty="0" smtClean="0"/>
              <a:t>；</a:t>
            </a:r>
            <a:r>
              <a:rPr lang="en-US" altLang="zh-CN" dirty="0" smtClean="0"/>
              <a:t>(2)</a:t>
            </a:r>
            <a:r>
              <a:rPr lang="zh-CN" altLang="zh-CN" dirty="0" smtClean="0"/>
              <a:t>酒</a:t>
            </a:r>
            <a:r>
              <a:rPr lang="zh-CN" altLang="en-US" dirty="0" smtClean="0"/>
              <a:t>；</a:t>
            </a:r>
            <a:r>
              <a:rPr lang="en-US" altLang="zh-CN" dirty="0" smtClean="0"/>
              <a:t>(3)</a:t>
            </a:r>
            <a:r>
              <a:rPr lang="zh-CN" altLang="en-US" dirty="0" smtClean="0"/>
              <a:t>高档</a:t>
            </a:r>
            <a:r>
              <a:rPr lang="zh-CN" altLang="zh-CN" dirty="0" smtClean="0"/>
              <a:t>化妆品</a:t>
            </a:r>
            <a:r>
              <a:rPr lang="zh-CN" altLang="en-US" dirty="0" smtClean="0"/>
              <a:t>；</a:t>
            </a:r>
            <a:r>
              <a:rPr lang="en-US" altLang="zh-CN" dirty="0" smtClean="0"/>
              <a:t>(4)</a:t>
            </a:r>
            <a:r>
              <a:rPr lang="zh-CN" altLang="zh-CN" dirty="0" smtClean="0"/>
              <a:t>贵重首饰及珠宝玉石</a:t>
            </a:r>
            <a:r>
              <a:rPr lang="zh-CN" altLang="en-US" dirty="0" smtClean="0"/>
              <a:t>；</a:t>
            </a:r>
            <a:r>
              <a:rPr lang="en-US" altLang="zh-CN" dirty="0" smtClean="0"/>
              <a:t>(5)</a:t>
            </a:r>
            <a:r>
              <a:rPr lang="zh-CN" altLang="zh-CN" dirty="0" smtClean="0"/>
              <a:t>鞭炮、焰火</a:t>
            </a:r>
            <a:r>
              <a:rPr lang="zh-CN" altLang="en-US" dirty="0" smtClean="0"/>
              <a:t>；</a:t>
            </a:r>
            <a:endParaRPr lang="en-US" altLang="zh-CN" dirty="0" smtClean="0"/>
          </a:p>
          <a:p>
            <a:pPr marL="228600" indent="-228600" defTabSz="449263">
              <a:lnSpc>
                <a:spcPct val="150000"/>
              </a:lnSpc>
              <a:buNone/>
            </a:pPr>
            <a:r>
              <a:rPr lang="en-US" altLang="zh-CN" dirty="0" smtClean="0"/>
              <a:t>  (6)</a:t>
            </a:r>
            <a:r>
              <a:rPr lang="zh-CN" altLang="zh-CN" dirty="0" smtClean="0"/>
              <a:t>成品油</a:t>
            </a:r>
            <a:r>
              <a:rPr lang="zh-CN" altLang="en-US" dirty="0" smtClean="0"/>
              <a:t>；(</a:t>
            </a:r>
            <a:r>
              <a:rPr lang="en-US" altLang="zh-CN" dirty="0" smtClean="0"/>
              <a:t>7)</a:t>
            </a:r>
            <a:r>
              <a:rPr lang="zh-CN" altLang="zh-CN" dirty="0" smtClean="0"/>
              <a:t>小汽车</a:t>
            </a:r>
            <a:r>
              <a:rPr lang="zh-CN" altLang="en-US" dirty="0" smtClean="0"/>
              <a:t>；</a:t>
            </a:r>
            <a:r>
              <a:rPr lang="en-US" altLang="zh-CN" dirty="0" smtClean="0"/>
              <a:t>(8)</a:t>
            </a:r>
            <a:r>
              <a:rPr lang="zh-CN" altLang="zh-CN" dirty="0" smtClean="0"/>
              <a:t>摩托车</a:t>
            </a:r>
            <a:r>
              <a:rPr lang="zh-CN" altLang="en-US" dirty="0" smtClean="0"/>
              <a:t>；</a:t>
            </a:r>
            <a:r>
              <a:rPr lang="en-US" altLang="zh-CN" dirty="0" smtClean="0"/>
              <a:t>(9)</a:t>
            </a:r>
            <a:r>
              <a:rPr lang="zh-CN" altLang="zh-CN" dirty="0" smtClean="0"/>
              <a:t>高尔夫球及球具</a:t>
            </a:r>
            <a:r>
              <a:rPr lang="zh-CN" altLang="en-US" dirty="0" smtClean="0"/>
              <a:t>；</a:t>
            </a:r>
            <a:r>
              <a:rPr lang="en-US" altLang="zh-CN" dirty="0" smtClean="0"/>
              <a:t>(10)</a:t>
            </a:r>
            <a:r>
              <a:rPr lang="zh-CN" altLang="zh-CN" dirty="0" smtClean="0"/>
              <a:t>高档手表</a:t>
            </a:r>
            <a:r>
              <a:rPr lang="zh-CN" altLang="en-US" dirty="0" smtClean="0"/>
              <a:t>；</a:t>
            </a:r>
            <a:endParaRPr lang="en-US" altLang="zh-CN" dirty="0" smtClean="0"/>
          </a:p>
          <a:p>
            <a:pPr marL="228600" indent="-228600" defTabSz="449263">
              <a:lnSpc>
                <a:spcPct val="150000"/>
              </a:lnSpc>
              <a:buNone/>
            </a:pPr>
            <a:r>
              <a:rPr lang="en-US" altLang="zh-CN" dirty="0" smtClean="0"/>
              <a:t>  (11)</a:t>
            </a:r>
            <a:r>
              <a:rPr lang="zh-CN" altLang="zh-CN" dirty="0" smtClean="0"/>
              <a:t>游艇</a:t>
            </a:r>
            <a:r>
              <a:rPr lang="zh-CN" altLang="en-US" dirty="0" smtClean="0"/>
              <a:t>；</a:t>
            </a:r>
            <a:r>
              <a:rPr lang="en-US" altLang="zh-CN" dirty="0" smtClean="0"/>
              <a:t>(12)</a:t>
            </a:r>
            <a:r>
              <a:rPr lang="zh-CN" altLang="zh-CN" dirty="0" smtClean="0"/>
              <a:t>木制一次性筷子</a:t>
            </a:r>
            <a:r>
              <a:rPr lang="zh-CN" altLang="en-US" dirty="0" smtClean="0"/>
              <a:t>；</a:t>
            </a:r>
            <a:r>
              <a:rPr lang="en-US" altLang="zh-CN" dirty="0" smtClean="0"/>
              <a:t>(13)</a:t>
            </a:r>
            <a:r>
              <a:rPr lang="zh-CN" altLang="zh-CN" dirty="0" smtClean="0"/>
              <a:t>实木地板</a:t>
            </a:r>
            <a:r>
              <a:rPr lang="zh-CN" altLang="en-US" dirty="0" smtClean="0"/>
              <a:t>；</a:t>
            </a:r>
            <a:r>
              <a:rPr lang="en-US" altLang="zh-CN" dirty="0" smtClean="0"/>
              <a:t>(14)</a:t>
            </a:r>
            <a:r>
              <a:rPr lang="zh-CN" altLang="en-US" dirty="0" smtClean="0"/>
              <a:t>电池；(</a:t>
            </a:r>
            <a:r>
              <a:rPr lang="en-US" altLang="zh-CN" dirty="0" smtClean="0"/>
              <a:t>15)</a:t>
            </a:r>
            <a:r>
              <a:rPr lang="zh-CN" altLang="en-US" dirty="0" smtClean="0"/>
              <a:t>涂料。</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2339975" y="404813"/>
            <a:ext cx="5905500" cy="576262"/>
          </a:xfrm>
        </p:spPr>
        <p:txBody>
          <a:bodyPr/>
          <a:lstStyle/>
          <a:p>
            <a:r>
              <a:rPr lang="zh-CN" altLang="zh-CN" smtClean="0">
                <a:latin typeface="华文细黑"/>
                <a:ea typeface="华文细黑"/>
                <a:cs typeface="华文细黑"/>
              </a:rPr>
              <a:t>第二节　消费税的基本制度</a:t>
            </a:r>
            <a:endParaRPr lang="zh-CN" altLang="en-US" smtClean="0">
              <a:latin typeface="华文细黑"/>
              <a:ea typeface="华文细黑"/>
              <a:cs typeface="华文细黑"/>
            </a:endParaRPr>
          </a:p>
        </p:txBody>
      </p:sp>
      <p:sp>
        <p:nvSpPr>
          <p:cNvPr id="25602" name="内容占位符 2"/>
          <p:cNvSpPr>
            <a:spLocks noGrp="1"/>
          </p:cNvSpPr>
          <p:nvPr>
            <p:ph idx="1"/>
          </p:nvPr>
        </p:nvSpPr>
        <p:spPr>
          <a:xfrm>
            <a:off x="323850" y="1196975"/>
            <a:ext cx="8496622"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三、税率</a:t>
            </a:r>
          </a:p>
          <a:p>
            <a:pPr marL="228600" indent="-228600" defTabSz="449263"/>
            <a:r>
              <a:rPr lang="zh-CN" altLang="zh-CN" dirty="0" smtClean="0"/>
              <a:t>《中华人民共和国消费税暂行条例》根据不同应税消费品的具体情况</a:t>
            </a:r>
            <a:r>
              <a:rPr lang="en-US" altLang="zh-CN" dirty="0" smtClean="0"/>
              <a:t>,</a:t>
            </a:r>
            <a:r>
              <a:rPr lang="zh-CN" altLang="zh-CN" dirty="0" smtClean="0"/>
              <a:t>分别规定了比例税率和定额税率两种税率形式</a:t>
            </a:r>
            <a:r>
              <a:rPr lang="en-US" altLang="zh-CN" dirty="0" smtClean="0"/>
              <a:t>,</a:t>
            </a:r>
            <a:r>
              <a:rPr lang="zh-CN" altLang="zh-CN" dirty="0" smtClean="0"/>
              <a:t>还对某些特殊消费品的税率适用</a:t>
            </a:r>
            <a:r>
              <a:rPr lang="zh-CN" altLang="en-US" dirty="0" smtClean="0"/>
              <a:t>做</a:t>
            </a:r>
            <a:r>
              <a:rPr lang="zh-CN" altLang="zh-CN" dirty="0" smtClean="0"/>
              <a:t>出了具体规定。</a:t>
            </a:r>
          </a:p>
          <a:p>
            <a:pPr marL="228600" indent="-228600" defTabSz="449263"/>
            <a:r>
              <a:rPr lang="zh-CN" altLang="zh-CN" dirty="0" smtClean="0"/>
              <a:t>比例税率主要适用于价格差异大、计量单位难以规范的应税消费品。</a:t>
            </a:r>
            <a:endParaRPr lang="zh-CN" altLang="en-US" dirty="0" smtClean="0"/>
          </a:p>
          <a:p>
            <a:pPr marL="228600" indent="-228600" defTabSz="449263"/>
            <a:r>
              <a:rPr lang="zh-CN" altLang="zh-CN" dirty="0" smtClean="0"/>
              <a:t>定额税率主要适用于供求基本平衡且价格差异小、计量单位规范的应税消费品</a:t>
            </a:r>
            <a:r>
              <a:rPr lang="zh-CN" altLang="en-US" dirty="0" smtClean="0"/>
              <a:t>。</a:t>
            </a:r>
          </a:p>
          <a:p>
            <a:pPr marL="228600" indent="-228600" defTabSz="449263"/>
            <a:r>
              <a:rPr lang="zh-CN" altLang="en-US" dirty="0" smtClean="0"/>
              <a:t>卷烟、白酒商品实行从价比率和从量定额的复合税率。</a:t>
            </a:r>
          </a:p>
          <a:p>
            <a:pPr marL="228600" indent="-228600" defTabSz="449263"/>
            <a:endParaRPr lang="zh-CN" altLang="en-US"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a:xfrm>
            <a:off x="2411413" y="333375"/>
            <a:ext cx="6121400" cy="647700"/>
          </a:xfrm>
        </p:spPr>
        <p:txBody>
          <a:bodyPr/>
          <a:lstStyle/>
          <a:p>
            <a:r>
              <a:rPr lang="zh-CN" altLang="zh-CN" smtClean="0">
                <a:latin typeface="华文细黑"/>
                <a:ea typeface="华文细黑"/>
                <a:cs typeface="华文细黑"/>
              </a:rPr>
              <a:t>第三节　消费税应纳税额的计算</a:t>
            </a:r>
          </a:p>
        </p:txBody>
      </p:sp>
      <p:sp>
        <p:nvSpPr>
          <p:cNvPr id="26626" name="内容占位符 2"/>
          <p:cNvSpPr>
            <a:spLocks noGrp="1"/>
          </p:cNvSpPr>
          <p:nvPr>
            <p:ph idx="1"/>
          </p:nvPr>
        </p:nvSpPr>
        <p:spPr>
          <a:xfrm>
            <a:off x="468313" y="1196975"/>
            <a:ext cx="8207375"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一、生产销售应纳税额的计算</a:t>
            </a:r>
          </a:p>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从价定率的计算方法</a:t>
            </a:r>
          </a:p>
          <a:p>
            <a:pPr marL="228600" indent="-228600" defTabSz="449263">
              <a:lnSpc>
                <a:spcPct val="160000"/>
              </a:lnSpc>
              <a:buNone/>
            </a:pPr>
            <a:r>
              <a:rPr lang="en-US" altLang="zh-CN" dirty="0" smtClean="0"/>
              <a:t>              </a:t>
            </a:r>
            <a:r>
              <a:rPr lang="zh-CN" altLang="zh-CN" dirty="0" smtClean="0"/>
              <a:t>应纳消费税税额</a:t>
            </a:r>
            <a:r>
              <a:rPr lang="en-US" altLang="zh-CN" dirty="0" smtClean="0"/>
              <a:t>=</a:t>
            </a:r>
            <a:r>
              <a:rPr lang="zh-CN" altLang="zh-CN" dirty="0" smtClean="0"/>
              <a:t>应税消费品的销售额</a:t>
            </a:r>
            <a:r>
              <a:rPr lang="en-US" altLang="zh-CN" dirty="0" smtClean="0"/>
              <a:t>×</a:t>
            </a:r>
            <a:r>
              <a:rPr lang="zh-CN" altLang="zh-CN" dirty="0" smtClean="0"/>
              <a:t>适用税率</a:t>
            </a:r>
          </a:p>
          <a:p>
            <a:pPr marL="228600" indent="-228600" defTabSz="449263">
              <a:lnSpc>
                <a:spcPct val="160000"/>
              </a:lnSpc>
            </a:pPr>
            <a:r>
              <a:rPr lang="en-US" altLang="zh-CN" dirty="0" smtClean="0"/>
              <a:t>1.</a:t>
            </a:r>
            <a:r>
              <a:rPr lang="zh-CN" altLang="zh-CN" dirty="0" smtClean="0"/>
              <a:t>销售额确定</a:t>
            </a:r>
            <a:r>
              <a:rPr lang="zh-CN" altLang="en-US" dirty="0" smtClean="0"/>
              <a:t>的一般规定</a:t>
            </a:r>
          </a:p>
          <a:p>
            <a:pPr marL="228600" indent="-228600" defTabSz="449263">
              <a:lnSpc>
                <a:spcPct val="160000"/>
              </a:lnSpc>
            </a:pPr>
            <a:r>
              <a:rPr lang="zh-CN" altLang="en-US" dirty="0" smtClean="0"/>
              <a:t>消费税的销售额，是指纳税人销售应税消费品向购买方收取的全部价款和价外费用。 </a:t>
            </a:r>
            <a:endParaRPr lang="zh-CN" altLang="zh-CN"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idx="4294967295"/>
          </p:nvPr>
        </p:nvSpPr>
        <p:spPr>
          <a:xfrm>
            <a:off x="2124075" y="333375"/>
            <a:ext cx="6408738" cy="647700"/>
          </a:xfrm>
        </p:spPr>
        <p:txBody>
          <a:bodyPr/>
          <a:lstStyle/>
          <a:p>
            <a:r>
              <a:rPr lang="zh-CN" altLang="zh-CN" smtClean="0">
                <a:latin typeface="华文细黑"/>
                <a:ea typeface="华文细黑"/>
                <a:cs typeface="华文细黑"/>
              </a:rPr>
              <a:t>第三节　消费税应纳税额的计算</a:t>
            </a:r>
          </a:p>
        </p:txBody>
      </p:sp>
      <p:sp>
        <p:nvSpPr>
          <p:cNvPr id="27650" name="内容占位符 2"/>
          <p:cNvSpPr>
            <a:spLocks noGrp="1"/>
          </p:cNvSpPr>
          <p:nvPr>
            <p:ph idx="4294967295"/>
          </p:nvPr>
        </p:nvSpPr>
        <p:spPr>
          <a:xfrm>
            <a:off x="323850" y="1052513"/>
            <a:ext cx="8280400" cy="5329237"/>
          </a:xfrm>
        </p:spPr>
        <p:txBody>
          <a:bodyPr/>
          <a:lstStyle/>
          <a:p>
            <a:pPr marL="228600" indent="-228600" defTabSz="449263">
              <a:lnSpc>
                <a:spcPct val="130000"/>
              </a:lnSpc>
            </a:pPr>
            <a:r>
              <a:rPr lang="en-US" altLang="zh-CN" dirty="0" smtClean="0"/>
              <a:t>2.</a:t>
            </a:r>
            <a:r>
              <a:rPr lang="zh-CN" altLang="zh-CN" dirty="0" smtClean="0"/>
              <a:t>销售额确定</a:t>
            </a:r>
            <a:r>
              <a:rPr lang="zh-CN" altLang="en-US" dirty="0" smtClean="0"/>
              <a:t>的特殊规定</a:t>
            </a:r>
            <a:endParaRPr lang="en-US" altLang="zh-CN" dirty="0" smtClean="0"/>
          </a:p>
          <a:p>
            <a:pPr marL="228600" indent="-228600" defTabSz="449263">
              <a:lnSpc>
                <a:spcPct val="130000"/>
              </a:lnSpc>
            </a:pPr>
            <a:r>
              <a:rPr lang="zh-CN" altLang="en-US" dirty="0" smtClean="0"/>
              <a:t>(</a:t>
            </a:r>
            <a:r>
              <a:rPr lang="en-US" altLang="zh-CN" dirty="0" smtClean="0"/>
              <a:t>1)</a:t>
            </a:r>
            <a:r>
              <a:rPr lang="zh-CN" altLang="zh-CN" dirty="0" smtClean="0"/>
              <a:t>实行从价定率办法计算应纳税额的应税消费品连同包装销售的</a:t>
            </a:r>
            <a:r>
              <a:rPr lang="en-US" altLang="zh-CN" dirty="0" smtClean="0"/>
              <a:t>,</a:t>
            </a:r>
            <a:r>
              <a:rPr lang="zh-CN" altLang="en-US" dirty="0" smtClean="0"/>
              <a:t>无论包装是否单独计价</a:t>
            </a:r>
            <a:r>
              <a:rPr lang="en-US" altLang="zh-CN" dirty="0" smtClean="0"/>
              <a:t>,</a:t>
            </a:r>
            <a:r>
              <a:rPr lang="zh-CN" altLang="en-US" dirty="0" smtClean="0"/>
              <a:t>也不论在会计上如何核算</a:t>
            </a:r>
            <a:r>
              <a:rPr lang="en-US" altLang="zh-CN" dirty="0" smtClean="0"/>
              <a:t>,</a:t>
            </a:r>
            <a:r>
              <a:rPr lang="zh-CN" altLang="en-US" dirty="0" smtClean="0"/>
              <a:t>均应并入应税消费品的销售额中征收消费税。如果包装物不作价随同产品销售</a:t>
            </a:r>
            <a:r>
              <a:rPr lang="en-US" altLang="zh-CN" dirty="0" smtClean="0"/>
              <a:t>,</a:t>
            </a:r>
            <a:r>
              <a:rPr lang="zh-CN" altLang="en-US" dirty="0" smtClean="0"/>
              <a:t>而是收取押金</a:t>
            </a:r>
            <a:r>
              <a:rPr lang="en-US" altLang="zh-CN" dirty="0" smtClean="0"/>
              <a:t>,</a:t>
            </a:r>
            <a:r>
              <a:rPr lang="zh-CN" altLang="en-US" dirty="0" smtClean="0"/>
              <a:t>此项押金则不应计入应税消费品的销售额中征税。但对因逾期未收回的包装物不再退还的或者已收取的时间超过</a:t>
            </a:r>
            <a:r>
              <a:rPr lang="en-US" altLang="zh-CN" dirty="0" smtClean="0"/>
              <a:t>12</a:t>
            </a:r>
            <a:r>
              <a:rPr lang="zh-CN" altLang="en-US" dirty="0" smtClean="0"/>
              <a:t>个月的押金</a:t>
            </a:r>
            <a:r>
              <a:rPr lang="en-US" altLang="zh-CN" dirty="0" smtClean="0"/>
              <a:t>,</a:t>
            </a:r>
            <a:r>
              <a:rPr lang="zh-CN" altLang="en-US" dirty="0" smtClean="0"/>
              <a:t>应并入应税消费品的销售额</a:t>
            </a:r>
            <a:r>
              <a:rPr lang="en-US" altLang="zh-CN" dirty="0" smtClean="0"/>
              <a:t>,</a:t>
            </a:r>
            <a:r>
              <a:rPr lang="zh-CN" altLang="en-US" dirty="0" smtClean="0"/>
              <a:t>按照应税消费品的适用税率征收消费税。对既作价随同应税消费品销售</a:t>
            </a:r>
            <a:r>
              <a:rPr lang="en-US" altLang="zh-CN" dirty="0" smtClean="0"/>
              <a:t>,</a:t>
            </a:r>
            <a:r>
              <a:rPr lang="zh-CN" altLang="en-US" dirty="0" smtClean="0"/>
              <a:t>又另外收取的包装物押金</a:t>
            </a:r>
            <a:r>
              <a:rPr lang="en-US" altLang="zh-CN" dirty="0" smtClean="0"/>
              <a:t>,</a:t>
            </a:r>
            <a:r>
              <a:rPr lang="zh-CN" altLang="en-US" dirty="0" smtClean="0"/>
              <a:t>凡纳税人在规定的期限内不予退还的</a:t>
            </a:r>
            <a:r>
              <a:rPr lang="en-US" altLang="zh-CN" dirty="0" smtClean="0"/>
              <a:t>,</a:t>
            </a:r>
            <a:r>
              <a:rPr lang="zh-CN" altLang="en-US" dirty="0" smtClean="0"/>
              <a:t>均应并入应税消费品的销售额</a:t>
            </a:r>
            <a:r>
              <a:rPr lang="en-US" altLang="zh-CN" dirty="0" smtClean="0"/>
              <a:t>,</a:t>
            </a:r>
            <a:r>
              <a:rPr lang="zh-CN" altLang="en-US" dirty="0" smtClean="0"/>
              <a:t>按照应税消费品的适用税率征收消费税。</a:t>
            </a:r>
          </a:p>
          <a:p>
            <a:pPr marL="228600" indent="-228600" defTabSz="449263">
              <a:lnSpc>
                <a:spcPct val="130000"/>
              </a:lnSpc>
            </a:pPr>
            <a:r>
              <a:rPr lang="en-US" altLang="zh-CN" dirty="0" smtClean="0"/>
              <a:t>(2)</a:t>
            </a:r>
            <a:r>
              <a:rPr lang="zh-CN" altLang="en-US" dirty="0" smtClean="0"/>
              <a:t>纳税人通过自设非独立核算门市部门销售的自产应税消费品</a:t>
            </a:r>
            <a:r>
              <a:rPr lang="en-US" altLang="zh-CN" dirty="0" smtClean="0"/>
              <a:t>,</a:t>
            </a:r>
            <a:r>
              <a:rPr lang="zh-CN" altLang="en-US" dirty="0" smtClean="0"/>
              <a:t>应当按照门市部的对外销售额或销售数量征收消费税。</a:t>
            </a:r>
          </a:p>
          <a:p>
            <a:pPr marL="228600" indent="-228600" defTabSz="449263">
              <a:lnSpc>
                <a:spcPct val="130000"/>
              </a:lnSpc>
            </a:pPr>
            <a:r>
              <a:rPr lang="en-US" altLang="zh-CN" dirty="0" smtClean="0"/>
              <a:t>(3)</a:t>
            </a:r>
            <a:r>
              <a:rPr lang="zh-CN" altLang="en-US" dirty="0" smtClean="0"/>
              <a:t>纳税人用于换取生产资料和消费资料、投资入股和抵偿债务等方面的应税消费品</a:t>
            </a:r>
            <a:r>
              <a:rPr lang="en-US" altLang="zh-CN" dirty="0" smtClean="0"/>
              <a:t>,</a:t>
            </a:r>
            <a:r>
              <a:rPr lang="zh-CN" altLang="en-US" dirty="0" smtClean="0"/>
              <a:t>应当以纳税人同类应税消费品的最高价格作为计税依据计算消费税。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idx="4294967295"/>
          </p:nvPr>
        </p:nvSpPr>
        <p:spPr>
          <a:xfrm>
            <a:off x="2339975" y="333375"/>
            <a:ext cx="6213475" cy="647700"/>
          </a:xfrm>
        </p:spPr>
        <p:txBody>
          <a:bodyPr/>
          <a:lstStyle/>
          <a:p>
            <a:r>
              <a:rPr lang="zh-CN" altLang="zh-CN" smtClean="0">
                <a:latin typeface="华文细黑"/>
                <a:ea typeface="华文细黑"/>
                <a:cs typeface="华文细黑"/>
              </a:rPr>
              <a:t>第三节　消费税应纳税额的计算</a:t>
            </a:r>
            <a:endParaRPr lang="zh-CN" altLang="en-US" smtClean="0">
              <a:latin typeface="华文细黑"/>
              <a:ea typeface="华文细黑"/>
              <a:cs typeface="华文细黑"/>
            </a:endParaRPr>
          </a:p>
        </p:txBody>
      </p:sp>
      <p:sp>
        <p:nvSpPr>
          <p:cNvPr id="28674" name="内容占位符 2"/>
          <p:cNvSpPr>
            <a:spLocks noGrp="1"/>
          </p:cNvSpPr>
          <p:nvPr>
            <p:ph idx="4294967295"/>
          </p:nvPr>
        </p:nvSpPr>
        <p:spPr>
          <a:xfrm>
            <a:off x="468313" y="1196975"/>
            <a:ext cx="8280400" cy="5184775"/>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从量定额的计算方法</a:t>
            </a:r>
          </a:p>
          <a:p>
            <a:pPr marL="228600" indent="-228600" defTabSz="449263">
              <a:buNone/>
            </a:pPr>
            <a:r>
              <a:rPr lang="en-US" altLang="zh-CN" dirty="0" smtClean="0"/>
              <a:t>            </a:t>
            </a:r>
            <a:r>
              <a:rPr lang="zh-CN" altLang="zh-CN" dirty="0" smtClean="0"/>
              <a:t>应纳消费税税额</a:t>
            </a:r>
            <a:r>
              <a:rPr lang="en-US" altLang="zh-CN" dirty="0" smtClean="0"/>
              <a:t>=</a:t>
            </a:r>
            <a:r>
              <a:rPr lang="zh-CN" altLang="zh-CN" dirty="0" smtClean="0"/>
              <a:t>应税消费品的销售数量</a:t>
            </a:r>
            <a:r>
              <a:rPr lang="en-US" altLang="zh-CN" dirty="0" smtClean="0"/>
              <a:t>×</a:t>
            </a:r>
            <a:r>
              <a:rPr lang="zh-CN" altLang="zh-CN" dirty="0" smtClean="0"/>
              <a:t>单位税额</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从价兼从量的复合计算方法</a:t>
            </a:r>
          </a:p>
          <a:p>
            <a:pPr marL="228600" indent="-228600" defTabSz="449263">
              <a:buNone/>
            </a:pPr>
            <a:r>
              <a:rPr lang="en-US" altLang="zh-CN" dirty="0" smtClean="0"/>
              <a:t>       </a:t>
            </a:r>
            <a:r>
              <a:rPr lang="zh-CN" altLang="zh-CN" dirty="0" smtClean="0"/>
              <a:t>应纳消费税税额</a:t>
            </a:r>
            <a:r>
              <a:rPr lang="en-US" altLang="zh-CN" dirty="0" smtClean="0"/>
              <a:t>=</a:t>
            </a:r>
            <a:r>
              <a:rPr lang="zh-CN" altLang="zh-CN" dirty="0" smtClean="0"/>
              <a:t>应税销售数量</a:t>
            </a:r>
            <a:r>
              <a:rPr lang="en-US" altLang="zh-CN" dirty="0" smtClean="0"/>
              <a:t>×</a:t>
            </a:r>
            <a:r>
              <a:rPr lang="zh-CN" altLang="zh-CN" dirty="0" smtClean="0"/>
              <a:t>定额税率</a:t>
            </a:r>
            <a:r>
              <a:rPr lang="en-US" altLang="zh-CN" dirty="0" smtClean="0"/>
              <a:t>+</a:t>
            </a:r>
            <a:r>
              <a:rPr lang="zh-CN" altLang="zh-CN" dirty="0" smtClean="0"/>
              <a:t>应税销售额</a:t>
            </a:r>
            <a:r>
              <a:rPr lang="en-US" altLang="zh-CN" dirty="0" smtClean="0"/>
              <a:t>×</a:t>
            </a:r>
            <a:r>
              <a:rPr lang="zh-CN" altLang="zh-CN" dirty="0" smtClean="0"/>
              <a:t>比例税率</a:t>
            </a:r>
            <a:endParaRPr lang="zh-CN" altLang="en-US" dirty="0" smtClean="0"/>
          </a:p>
          <a:p>
            <a:pPr marL="228600" indent="-228600" defTabSz="449263"/>
            <a:r>
              <a:rPr lang="en-US" altLang="zh-CN" dirty="0" smtClean="0"/>
              <a:t>1.</a:t>
            </a:r>
            <a:r>
              <a:rPr lang="zh-CN" altLang="en-US" dirty="0" smtClean="0"/>
              <a:t>卷烟计税价格的核定 </a:t>
            </a:r>
            <a:endParaRPr lang="zh-CN" altLang="zh-CN" dirty="0" smtClean="0"/>
          </a:p>
          <a:p>
            <a:pPr marL="228600" indent="-228600" defTabSz="449263"/>
            <a:r>
              <a:rPr lang="zh-CN" altLang="en-US" dirty="0" smtClean="0"/>
              <a:t>已经国家税务总局核定计税价格的卷烟，生产企业实际销售价格高于计税价格的</a:t>
            </a:r>
            <a:r>
              <a:rPr lang="en-US" altLang="zh-CN" dirty="0" smtClean="0"/>
              <a:t>,</a:t>
            </a:r>
            <a:r>
              <a:rPr lang="zh-CN" altLang="en-US" dirty="0" smtClean="0"/>
              <a:t>按实际销售价格确定适用税率，计算应纳税款并申报纳税；实际销售价格低于计税价格的</a:t>
            </a:r>
            <a:r>
              <a:rPr lang="en-US" altLang="zh-CN" dirty="0" smtClean="0"/>
              <a:t>,</a:t>
            </a:r>
            <a:r>
              <a:rPr lang="zh-CN" altLang="en-US" dirty="0" smtClean="0"/>
              <a:t>按计税价格确定适用税率，计算应纳税款并申报纳税。</a:t>
            </a:r>
          </a:p>
          <a:p>
            <a:pPr marL="228600" indent="-228600" defTabSz="449263"/>
            <a:r>
              <a:rPr lang="en-US" altLang="zh-CN" dirty="0" smtClean="0"/>
              <a:t>2.</a:t>
            </a:r>
            <a:r>
              <a:rPr lang="zh-CN" altLang="en-US" dirty="0" smtClean="0"/>
              <a:t>白酒最低计税价格的核定</a:t>
            </a:r>
          </a:p>
          <a:p>
            <a:pPr marL="228600" indent="-228600" defTabSz="449263"/>
            <a:r>
              <a:rPr lang="zh-CN" altLang="en-US" dirty="0" smtClean="0"/>
              <a:t>已核定最低计税价格的白酒，生产企业实际销售价格高于消费税最低计税价格的，按实际销售价格申报纳税；实际销售价格低于消费税最低计税价格的，按最低计税价格申报纳税。 </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TotalTime>
  <Words>3798</Words>
  <Application>Microsoft Office PowerPoint</Application>
  <PresentationFormat>全屏显示(4:3)</PresentationFormat>
  <Paragraphs>129</Paragraphs>
  <Slides>18</Slides>
  <Notes>0</Notes>
  <HiddenSlides>0</HiddenSlides>
  <MMClips>0</MMClips>
  <ScaleCrop>false</ScaleCrop>
  <HeadingPairs>
    <vt:vector size="4" baseType="variant">
      <vt:variant>
        <vt:lpstr>主题</vt:lpstr>
      </vt:variant>
      <vt:variant>
        <vt:i4>2</vt:i4>
      </vt:variant>
      <vt:variant>
        <vt:lpstr>幻灯片标题</vt:lpstr>
      </vt:variant>
      <vt:variant>
        <vt:i4>18</vt:i4>
      </vt:variant>
    </vt:vector>
  </HeadingPairs>
  <TitlesOfParts>
    <vt:vector size="20" baseType="lpstr">
      <vt:lpstr>Office 主题​​</vt:lpstr>
      <vt:lpstr>Office 主题</vt:lpstr>
      <vt:lpstr>幻灯片 1</vt:lpstr>
      <vt:lpstr>目   录</vt:lpstr>
      <vt:lpstr>第一节　消费税概述</vt:lpstr>
      <vt:lpstr>第一节　消费税概述</vt:lpstr>
      <vt:lpstr>第二节　消费税的基本制度</vt:lpstr>
      <vt:lpstr>第二节　消费税的基本制度</vt:lpstr>
      <vt:lpstr>第三节　消费税应纳税额的计算</vt:lpstr>
      <vt:lpstr>第三节　消费税应纳税额的计算</vt:lpstr>
      <vt:lpstr>第三节　消费税应纳税额的计算</vt:lpstr>
      <vt:lpstr>第三节　消费税应纳税额的计算</vt:lpstr>
      <vt:lpstr>第三节　消费税应纳税额的计算</vt:lpstr>
      <vt:lpstr>第三节　消费税应纳税额的计算</vt:lpstr>
      <vt:lpstr>第三节　消费税应纳税额的计算</vt:lpstr>
      <vt:lpstr>第三节　消费税应纳税额的计算</vt:lpstr>
      <vt:lpstr>第三节　消费税应纳税额的计算</vt:lpstr>
      <vt:lpstr>第四节　消费税的征收管理</vt:lpstr>
      <vt:lpstr>第四节　消费税的征收管理</vt:lpstr>
      <vt:lpstr>第四节　消费税的征收管理</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29</cp:revision>
  <dcterms:created xsi:type="dcterms:W3CDTF">2014-11-26T09:46:09Z</dcterms:created>
  <dcterms:modified xsi:type="dcterms:W3CDTF">2020-12-22T01:08:56Z</dcterms:modified>
</cp:coreProperties>
</file>