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1294" r:id="rId2"/>
    <p:sldId id="1134" r:id="rId3"/>
    <p:sldId id="1154" r:id="rId4"/>
    <p:sldId id="1196" r:id="rId5"/>
    <p:sldId id="1202" r:id="rId6"/>
    <p:sldId id="1203" r:id="rId7"/>
    <p:sldId id="1197" r:id="rId8"/>
    <p:sldId id="1204" r:id="rId9"/>
    <p:sldId id="1198" r:id="rId10"/>
    <p:sldId id="1205" r:id="rId11"/>
    <p:sldId id="1295" r:id="rId12"/>
    <p:sldId id="1296" r:id="rId13"/>
    <p:sldId id="1297" r:id="rId14"/>
    <p:sldId id="1207" r:id="rId15"/>
    <p:sldId id="1200" r:id="rId16"/>
    <p:sldId id="1208" r:id="rId17"/>
    <p:sldId id="1209" r:id="rId18"/>
    <p:sldId id="1210" r:id="rId19"/>
    <p:sldId id="1201" r:id="rId20"/>
    <p:sldId id="1298" r:id="rId21"/>
    <p:sldId id="1213" r:id="rId22"/>
    <p:sldId id="1212" r:id="rId23"/>
    <p:sldId id="1215" r:id="rId2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3"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4"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第五章    </a:t>
            </a:r>
            <a:r>
              <a:rPr lang="zh-CN" altLang="en-US" sz="3200" dirty="0">
                <a:latin typeface="Arial Black" pitchFamily="34" charset="0"/>
                <a:ea typeface="华文细黑" pitchFamily="2" charset="-122"/>
              </a:rPr>
              <a:t>　内部审计流程</a:t>
            </a: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5618"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5619"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5620"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5621"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1616966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审计证据与审计工作底稿</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(三)搜集审计证据的渠道</a:t>
            </a:r>
          </a:p>
          <a:p>
            <a:r>
              <a:rPr lang="zh-CN" altLang="en-US" dirty="0"/>
              <a:t>1.事前搜集</a:t>
            </a:r>
          </a:p>
          <a:p>
            <a:r>
              <a:rPr lang="zh-CN" altLang="en-US" dirty="0"/>
              <a:t>2.事中获取</a:t>
            </a:r>
          </a:p>
          <a:p>
            <a:r>
              <a:rPr lang="zh-CN" altLang="en-US" dirty="0"/>
              <a:t>3.现场查阅</a:t>
            </a:r>
          </a:p>
          <a:p>
            <a:r>
              <a:rPr lang="zh-CN" altLang="en-US" dirty="0"/>
              <a:t>4.抽查有关资料</a:t>
            </a:r>
          </a:p>
          <a:p>
            <a:r>
              <a:rPr lang="zh-CN" altLang="en-US" dirty="0"/>
              <a:t>5.实地盘点</a:t>
            </a:r>
          </a:p>
          <a:p>
            <a:r>
              <a:rPr lang="zh-CN" altLang="en-US" dirty="0"/>
              <a:t>6.实地调查</a:t>
            </a:r>
          </a:p>
          <a:p>
            <a:r>
              <a:rPr lang="zh-CN" altLang="en-US" dirty="0"/>
              <a:t>7.现场观察</a:t>
            </a:r>
          </a:p>
          <a:p>
            <a:r>
              <a:rPr lang="zh-CN" altLang="en-US" dirty="0"/>
              <a:t>8.分析比较</a:t>
            </a:r>
          </a:p>
          <a:p>
            <a:r>
              <a:rPr lang="zh-CN" altLang="en-US" dirty="0"/>
              <a:t>9.证据鉴定</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审计证据与审计工作底稿</a:t>
            </a:r>
          </a:p>
        </p:txBody>
      </p:sp>
      <p:sp>
        <p:nvSpPr>
          <p:cNvPr id="3" name="内容占位符 2"/>
          <p:cNvSpPr>
            <a:spLocks noGrp="1"/>
          </p:cNvSpPr>
          <p:nvPr>
            <p:ph sz="half" idx="2"/>
          </p:nvPr>
        </p:nvSpPr>
        <p:spPr/>
        <p:txBody>
          <a:bodyPr/>
          <a:lstStyle/>
          <a:p>
            <a:pPr marL="0" indent="0">
              <a:buNone/>
            </a:pPr>
            <a:r>
              <a:rPr lang="en-US" altLang="zh-CN" b="1" dirty="0" smtClean="0"/>
              <a:t>(</a:t>
            </a:r>
            <a:r>
              <a:rPr lang="zh-CN" altLang="en-US" b="1" dirty="0"/>
              <a:t>四</a:t>
            </a:r>
            <a:r>
              <a:rPr lang="en-US" altLang="zh-CN" b="1" dirty="0" smtClean="0"/>
              <a:t>)</a:t>
            </a:r>
            <a:r>
              <a:rPr lang="zh-CN" altLang="zh-CN" b="1" dirty="0"/>
              <a:t>审计证据</a:t>
            </a:r>
            <a:r>
              <a:rPr lang="zh-CN" altLang="zh-CN" b="1" dirty="0" smtClean="0"/>
              <a:t>的</a:t>
            </a:r>
            <a:r>
              <a:rPr lang="zh-CN" altLang="en-US" b="1" dirty="0" smtClean="0"/>
              <a:t>类型</a:t>
            </a:r>
            <a:endParaRPr lang="en-US" altLang="zh-CN" b="1" dirty="0" smtClean="0"/>
          </a:p>
          <a:p>
            <a:pPr marL="0" indent="0">
              <a:buNone/>
            </a:pPr>
            <a:r>
              <a:rPr lang="zh-CN" altLang="zh-CN" dirty="0"/>
              <a:t>内部审计人员应当依据审计目标获取不同类型的审计证据。</a:t>
            </a:r>
          </a:p>
          <a:p>
            <a:pPr marL="0" indent="0">
              <a:buNone/>
            </a:pPr>
            <a:r>
              <a:rPr lang="en-US" altLang="zh-CN" dirty="0" smtClean="0"/>
              <a:t>1</a:t>
            </a:r>
            <a:r>
              <a:rPr lang="en-US" altLang="zh-CN" dirty="0"/>
              <a:t>.</a:t>
            </a:r>
            <a:r>
              <a:rPr lang="zh-CN" altLang="zh-CN" dirty="0"/>
              <a:t>按外形特征</a:t>
            </a:r>
            <a:r>
              <a:rPr lang="zh-CN" altLang="zh-CN" dirty="0" smtClean="0"/>
              <a:t>分类</a:t>
            </a:r>
            <a:endParaRPr lang="en-US" altLang="zh-CN" dirty="0" smtClean="0"/>
          </a:p>
          <a:p>
            <a:pPr marL="0" indent="0">
              <a:buNone/>
            </a:pPr>
            <a:r>
              <a:rPr lang="en-US" altLang="zh-CN" dirty="0"/>
              <a:t>2.</a:t>
            </a:r>
            <a:r>
              <a:rPr lang="zh-CN" altLang="zh-CN" dirty="0"/>
              <a:t>按来源分类 </a:t>
            </a:r>
            <a:endParaRPr lang="en-US" altLang="zh-CN" dirty="0" smtClean="0"/>
          </a:p>
          <a:p>
            <a:pPr marL="0" indent="0">
              <a:buNone/>
            </a:pPr>
            <a:r>
              <a:rPr lang="en-US" altLang="zh-CN" b="1" dirty="0"/>
              <a:t>(</a:t>
            </a:r>
            <a:r>
              <a:rPr lang="zh-CN" altLang="zh-CN" b="1" dirty="0"/>
              <a:t>五</a:t>
            </a:r>
            <a:r>
              <a:rPr lang="en-US" altLang="zh-CN" b="1" dirty="0"/>
              <a:t>)</a:t>
            </a:r>
            <a:r>
              <a:rPr lang="zh-CN" altLang="zh-CN" b="1" dirty="0"/>
              <a:t>审计证据的质量特征</a:t>
            </a:r>
          </a:p>
          <a:p>
            <a:pPr marL="0" indent="0">
              <a:buNone/>
            </a:pPr>
            <a:r>
              <a:rPr lang="en-US" altLang="zh-CN" dirty="0" smtClean="0"/>
              <a:t>1</a:t>
            </a:r>
            <a:r>
              <a:rPr lang="en-US" altLang="zh-CN" dirty="0"/>
              <a:t>.</a:t>
            </a:r>
            <a:r>
              <a:rPr lang="zh-CN" altLang="zh-CN" dirty="0" smtClean="0"/>
              <a:t>充分性</a:t>
            </a:r>
            <a:endParaRPr lang="en-US" altLang="zh-CN" dirty="0" smtClean="0"/>
          </a:p>
          <a:p>
            <a:pPr marL="0" indent="0">
              <a:buNone/>
            </a:pPr>
            <a:r>
              <a:rPr lang="en-US" altLang="zh-CN" dirty="0" smtClean="0"/>
              <a:t>2.</a:t>
            </a:r>
            <a:r>
              <a:rPr lang="zh-CN" altLang="en-US" dirty="0" smtClean="0"/>
              <a:t>相关性 </a:t>
            </a:r>
            <a:endParaRPr lang="en-US" altLang="zh-CN" dirty="0" smtClean="0"/>
          </a:p>
          <a:p>
            <a:pPr marL="0" indent="0">
              <a:buNone/>
            </a:pPr>
            <a:r>
              <a:rPr lang="en-US" altLang="zh-CN" dirty="0" smtClean="0"/>
              <a:t>3.</a:t>
            </a:r>
            <a:r>
              <a:rPr lang="zh-CN" altLang="en-US" dirty="0" smtClean="0"/>
              <a:t>可靠性</a:t>
            </a:r>
            <a:endParaRPr lang="en-US" altLang="zh-CN" dirty="0" smtClean="0"/>
          </a:p>
          <a:p>
            <a:pPr marL="0" indent="0">
              <a:buNone/>
            </a:pPr>
            <a:endParaRPr lang="zh-CN" altLang="zh-CN" dirty="0" smtClean="0"/>
          </a:p>
          <a:p>
            <a:pPr marL="0" indent="0">
              <a:buNone/>
            </a:pPr>
            <a:endParaRPr lang="zh-CN" altLang="en-US" dirty="0"/>
          </a:p>
        </p:txBody>
      </p:sp>
    </p:spTree>
    <p:extLst>
      <p:ext uri="{BB962C8B-B14F-4D97-AF65-F5344CB8AC3E}">
        <p14:creationId xmlns:p14="http://schemas.microsoft.com/office/powerpoint/2010/main" val="219784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审计证据与审计工作底稿</a:t>
            </a:r>
          </a:p>
        </p:txBody>
      </p:sp>
      <p:sp>
        <p:nvSpPr>
          <p:cNvPr id="3" name="内容占位符 2"/>
          <p:cNvSpPr>
            <a:spLocks noGrp="1"/>
          </p:cNvSpPr>
          <p:nvPr>
            <p:ph sz="half" idx="2"/>
          </p:nvPr>
        </p:nvSpPr>
        <p:spPr/>
        <p:txBody>
          <a:bodyPr/>
          <a:lstStyle/>
          <a:p>
            <a:pPr marL="0" indent="0">
              <a:buNone/>
            </a:pPr>
            <a:r>
              <a:rPr lang="en-US" altLang="zh-CN" b="1" dirty="0"/>
              <a:t>(</a:t>
            </a:r>
            <a:r>
              <a:rPr lang="zh-CN" altLang="zh-CN" b="1" dirty="0"/>
              <a:t>六</a:t>
            </a:r>
            <a:r>
              <a:rPr lang="en-US" altLang="zh-CN" b="1" dirty="0"/>
              <a:t>)</a:t>
            </a:r>
            <a:r>
              <a:rPr lang="zh-CN" altLang="zh-CN" b="1" dirty="0"/>
              <a:t>审计取证方法</a:t>
            </a:r>
          </a:p>
          <a:p>
            <a:pPr marL="0" indent="0">
              <a:buNone/>
            </a:pPr>
            <a:r>
              <a:rPr lang="zh-CN" altLang="zh-CN" dirty="0" smtClean="0"/>
              <a:t>审计</a:t>
            </a:r>
            <a:r>
              <a:rPr lang="zh-CN" altLang="zh-CN" dirty="0"/>
              <a:t>取证方法就是指采用何种方法搜集审计证据。内部审计人员可以采用下列方法获取审计证据</a:t>
            </a:r>
            <a:r>
              <a:rPr lang="en-US" altLang="zh-CN" dirty="0"/>
              <a:t>:</a:t>
            </a:r>
            <a:endParaRPr lang="zh-CN" altLang="zh-CN" dirty="0"/>
          </a:p>
          <a:p>
            <a:pPr marL="0" indent="0">
              <a:buNone/>
            </a:pPr>
            <a:r>
              <a:rPr lang="en-US" altLang="zh-CN" dirty="0" smtClean="0"/>
              <a:t>1</a:t>
            </a:r>
            <a:r>
              <a:rPr lang="en-US" altLang="zh-CN" dirty="0"/>
              <a:t>.</a:t>
            </a:r>
            <a:r>
              <a:rPr lang="zh-CN" altLang="zh-CN" dirty="0" smtClean="0"/>
              <a:t>检查</a:t>
            </a:r>
            <a:endParaRPr lang="en-US" altLang="zh-CN" dirty="0" smtClean="0"/>
          </a:p>
          <a:p>
            <a:pPr marL="0" indent="0">
              <a:buNone/>
            </a:pPr>
            <a:r>
              <a:rPr lang="en-US" altLang="zh-CN" dirty="0" smtClean="0"/>
              <a:t>2.</a:t>
            </a:r>
            <a:r>
              <a:rPr lang="zh-CN" altLang="en-US" dirty="0" smtClean="0"/>
              <a:t>观察</a:t>
            </a:r>
            <a:endParaRPr lang="en-US" altLang="zh-CN" dirty="0" smtClean="0"/>
          </a:p>
          <a:p>
            <a:pPr marL="0" indent="0">
              <a:buNone/>
            </a:pPr>
            <a:r>
              <a:rPr lang="en-US" altLang="zh-CN" dirty="0" smtClean="0"/>
              <a:t>3.</a:t>
            </a:r>
            <a:r>
              <a:rPr lang="zh-CN" altLang="en-US" dirty="0" smtClean="0"/>
              <a:t>监盘</a:t>
            </a:r>
            <a:endParaRPr lang="en-US" altLang="zh-CN" dirty="0" smtClean="0"/>
          </a:p>
          <a:p>
            <a:pPr marL="0" indent="0">
              <a:buNone/>
            </a:pPr>
            <a:r>
              <a:rPr lang="en-US" altLang="zh-CN" dirty="0" smtClean="0"/>
              <a:t>4.</a:t>
            </a:r>
            <a:r>
              <a:rPr lang="zh-CN" altLang="en-US" dirty="0" smtClean="0"/>
              <a:t>询问</a:t>
            </a:r>
            <a:endParaRPr lang="en-US" altLang="zh-CN" dirty="0" smtClean="0"/>
          </a:p>
          <a:p>
            <a:pPr marL="0" indent="0">
              <a:buNone/>
            </a:pPr>
            <a:r>
              <a:rPr lang="en-US" altLang="zh-CN" dirty="0" smtClean="0"/>
              <a:t>5.</a:t>
            </a:r>
            <a:r>
              <a:rPr lang="zh-CN" altLang="en-US" dirty="0"/>
              <a:t>函</a:t>
            </a:r>
            <a:r>
              <a:rPr lang="zh-CN" altLang="en-US" dirty="0" smtClean="0"/>
              <a:t>证</a:t>
            </a:r>
            <a:endParaRPr lang="en-US" altLang="zh-CN" dirty="0" smtClean="0"/>
          </a:p>
          <a:p>
            <a:pPr marL="0" indent="0">
              <a:buNone/>
            </a:pPr>
            <a:r>
              <a:rPr lang="en-US" altLang="zh-CN" dirty="0" smtClean="0"/>
              <a:t>6.</a:t>
            </a:r>
            <a:r>
              <a:rPr lang="zh-CN" altLang="en-US" dirty="0" smtClean="0"/>
              <a:t>计算</a:t>
            </a:r>
            <a:endParaRPr lang="en-US" altLang="zh-CN" dirty="0" smtClean="0"/>
          </a:p>
          <a:p>
            <a:pPr marL="0" indent="0">
              <a:buNone/>
            </a:pPr>
            <a:r>
              <a:rPr lang="en-US" altLang="zh-CN" dirty="0" smtClean="0"/>
              <a:t>7.</a:t>
            </a:r>
            <a:r>
              <a:rPr lang="zh-CN" altLang="en-US" dirty="0" smtClean="0"/>
              <a:t>分析性复核</a:t>
            </a:r>
            <a:endParaRPr lang="en-US" altLang="zh-CN" dirty="0" smtClean="0"/>
          </a:p>
          <a:p>
            <a:pPr marL="0" indent="0">
              <a:buNone/>
            </a:pPr>
            <a:endParaRPr lang="zh-CN" altLang="zh-CN" dirty="0"/>
          </a:p>
          <a:p>
            <a:pPr marL="0" indent="0">
              <a:buNone/>
            </a:pPr>
            <a:endParaRPr lang="zh-CN" altLang="zh-CN" dirty="0" smtClean="0"/>
          </a:p>
          <a:p>
            <a:pPr marL="0" indent="0">
              <a:buNone/>
            </a:pPr>
            <a:endParaRPr lang="zh-CN" altLang="en-US" dirty="0"/>
          </a:p>
        </p:txBody>
      </p:sp>
    </p:spTree>
    <p:extLst>
      <p:ext uri="{BB962C8B-B14F-4D97-AF65-F5344CB8AC3E}">
        <p14:creationId xmlns:p14="http://schemas.microsoft.com/office/powerpoint/2010/main" val="314380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审计证据与审计工作底稿</a:t>
            </a:r>
          </a:p>
        </p:txBody>
      </p:sp>
      <p:sp>
        <p:nvSpPr>
          <p:cNvPr id="3" name="内容占位符 2"/>
          <p:cNvSpPr>
            <a:spLocks noGrp="1"/>
          </p:cNvSpPr>
          <p:nvPr>
            <p:ph sz="half" idx="2"/>
          </p:nvPr>
        </p:nvSpPr>
        <p:spPr/>
        <p:txBody>
          <a:bodyPr/>
          <a:lstStyle/>
          <a:p>
            <a:pPr marL="0" indent="0">
              <a:buNone/>
            </a:pPr>
            <a:r>
              <a:rPr lang="en-US" altLang="zh-CN" b="1" dirty="0" smtClean="0"/>
              <a:t>(</a:t>
            </a:r>
            <a:r>
              <a:rPr lang="zh-CN" altLang="en-US" b="1" dirty="0" smtClean="0"/>
              <a:t>七</a:t>
            </a:r>
            <a:r>
              <a:rPr lang="en-US" altLang="zh-CN" b="1" dirty="0" smtClean="0"/>
              <a:t>)</a:t>
            </a:r>
            <a:r>
              <a:rPr lang="zh-CN" altLang="zh-CN" b="1" dirty="0" smtClean="0"/>
              <a:t>审计</a:t>
            </a:r>
            <a:r>
              <a:rPr lang="zh-CN" altLang="en-US" b="1" dirty="0" smtClean="0"/>
              <a:t>评剧的整理与分析</a:t>
            </a:r>
            <a:endParaRPr lang="en-US" altLang="zh-CN" b="1" dirty="0" smtClean="0"/>
          </a:p>
          <a:p>
            <a:pPr marL="0" indent="0">
              <a:buNone/>
            </a:pPr>
            <a:r>
              <a:rPr lang="en-US" altLang="zh-CN" dirty="0" smtClean="0"/>
              <a:t>    </a:t>
            </a:r>
            <a:r>
              <a:rPr lang="zh-CN" altLang="zh-CN" dirty="0" smtClean="0"/>
              <a:t>审计</a:t>
            </a:r>
            <a:r>
              <a:rPr lang="zh-CN" altLang="zh-CN" dirty="0"/>
              <a:t>证据的整理与分析是指内部审计人员将获取的审计证据运用一定的方法进行加工整理</a:t>
            </a:r>
            <a:r>
              <a:rPr lang="en-US" altLang="zh-CN" dirty="0"/>
              <a:t>,</a:t>
            </a:r>
            <a:r>
              <a:rPr lang="zh-CN" altLang="zh-CN" dirty="0"/>
              <a:t>并使之条理化和系统化的过程。</a:t>
            </a:r>
          </a:p>
          <a:p>
            <a:pPr marL="0" indent="0">
              <a:buNone/>
            </a:pPr>
            <a:r>
              <a:rPr lang="en-US" altLang="zh-CN" dirty="0" smtClean="0"/>
              <a:t>    </a:t>
            </a:r>
            <a:r>
              <a:rPr lang="zh-CN" altLang="zh-CN" dirty="0" smtClean="0"/>
              <a:t>通过</a:t>
            </a:r>
            <a:r>
              <a:rPr lang="zh-CN" altLang="zh-CN" dirty="0"/>
              <a:t>对审计证据的整理与分析</a:t>
            </a:r>
            <a:r>
              <a:rPr lang="en-US" altLang="zh-CN" dirty="0"/>
              <a:t>,</a:t>
            </a:r>
            <a:r>
              <a:rPr lang="zh-CN" altLang="zh-CN" dirty="0"/>
              <a:t>可使审计证据条理化、系统化</a:t>
            </a:r>
            <a:r>
              <a:rPr lang="en-US" altLang="zh-CN" dirty="0"/>
              <a:t>;</a:t>
            </a:r>
            <a:r>
              <a:rPr lang="zh-CN" altLang="zh-CN" dirty="0"/>
              <a:t>它是形成恰当的整体审计意见的必要步骤</a:t>
            </a:r>
            <a:r>
              <a:rPr lang="en-US" altLang="zh-CN" dirty="0"/>
              <a:t>,</a:t>
            </a:r>
            <a:r>
              <a:rPr lang="zh-CN" altLang="zh-CN" dirty="0"/>
              <a:t>有利于深入挖掘原始审计证据的潜在证明力。</a:t>
            </a:r>
          </a:p>
          <a:p>
            <a:pPr marL="0" indent="0">
              <a:buNone/>
            </a:pPr>
            <a:r>
              <a:rPr lang="en-US" altLang="zh-CN" dirty="0" smtClean="0"/>
              <a:t>   </a:t>
            </a:r>
            <a:r>
              <a:rPr lang="zh-CN" altLang="zh-CN" dirty="0" smtClean="0"/>
              <a:t>审计</a:t>
            </a:r>
            <a:r>
              <a:rPr lang="zh-CN" altLang="zh-CN" dirty="0"/>
              <a:t>证据的整理与分析的方法有分类、比较、计算、小结、综合等。</a:t>
            </a:r>
          </a:p>
          <a:p>
            <a:pPr marL="0" indent="0">
              <a:buNone/>
            </a:pPr>
            <a:endParaRPr lang="zh-CN" altLang="zh-CN" dirty="0"/>
          </a:p>
          <a:p>
            <a:pPr marL="0" indent="0">
              <a:buNone/>
            </a:pPr>
            <a:endParaRPr lang="zh-CN" altLang="zh-CN" dirty="0" smtClean="0"/>
          </a:p>
          <a:p>
            <a:pPr marL="0" indent="0">
              <a:buNone/>
            </a:pPr>
            <a:endParaRPr lang="zh-CN" altLang="en-US" dirty="0"/>
          </a:p>
        </p:txBody>
      </p:sp>
    </p:spTree>
    <p:extLst>
      <p:ext uri="{BB962C8B-B14F-4D97-AF65-F5344CB8AC3E}">
        <p14:creationId xmlns:p14="http://schemas.microsoft.com/office/powerpoint/2010/main" val="1976014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审计证据与审计工作底稿</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二、审计工作底稿</a:t>
            </a:r>
          </a:p>
          <a:p>
            <a:pPr marL="0" indent="0">
              <a:buNone/>
            </a:pPr>
            <a:r>
              <a:rPr lang="zh-CN" altLang="en-US" sz="2200" b="1" kern="1200" dirty="0">
                <a:solidFill>
                  <a:srgbClr val="000000"/>
                </a:solidFill>
                <a:latin typeface="楷体_GB2312" pitchFamily="49" charset="-122"/>
                <a:ea typeface="楷体_GB2312" pitchFamily="49" charset="-122"/>
                <a:cs typeface="+mn-ea"/>
              </a:rPr>
              <a:t>(一)审计工作底稿编制的要求</a:t>
            </a:r>
          </a:p>
          <a:p>
            <a:pPr marL="0" indent="0">
              <a:buNone/>
            </a:pPr>
            <a:r>
              <a:rPr lang="zh-CN" altLang="en-US" sz="2200" b="1" kern="1200" dirty="0">
                <a:solidFill>
                  <a:srgbClr val="000000"/>
                </a:solidFill>
                <a:latin typeface="楷体_GB2312" pitchFamily="49" charset="-122"/>
                <a:ea typeface="楷体_GB2312" pitchFamily="49" charset="-122"/>
                <a:cs typeface="+mn-ea"/>
              </a:rPr>
              <a:t>(二)审计工作底稿的整理与使用</a:t>
            </a:r>
          </a:p>
          <a:p>
            <a:pPr marL="0" indent="0">
              <a:buNone/>
            </a:pPr>
            <a:r>
              <a:rPr lang="zh-CN" altLang="en-US" sz="2200" b="1" kern="1200" dirty="0">
                <a:solidFill>
                  <a:srgbClr val="000000"/>
                </a:solidFill>
                <a:latin typeface="楷体_GB2312" pitchFamily="49" charset="-122"/>
                <a:ea typeface="楷体_GB2312" pitchFamily="49" charset="-122"/>
                <a:cs typeface="+mn-ea"/>
              </a:rPr>
              <a:t>(三)审计工作底稿的复核</a:t>
            </a:r>
          </a:p>
          <a:p>
            <a:pPr marL="0" indent="0">
              <a:buNone/>
            </a:pPr>
            <a:r>
              <a:rPr lang="zh-CN" altLang="en-US" sz="2200" b="1" kern="1200" dirty="0">
                <a:solidFill>
                  <a:srgbClr val="000000"/>
                </a:solidFill>
                <a:latin typeface="楷体_GB2312" pitchFamily="49" charset="-122"/>
                <a:ea typeface="楷体_GB2312" pitchFamily="49" charset="-122"/>
                <a:cs typeface="+mn-ea"/>
              </a:rPr>
              <a:t>(四)审计工作底稿的沟通</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第五节　分析性程序及审计测试</a:t>
            </a:r>
          </a:p>
        </p:txBody>
      </p:sp>
      <p:sp>
        <p:nvSpPr>
          <p:cNvPr id="3" name="内容占位符 2"/>
          <p:cNvSpPr>
            <a:spLocks noGrp="1"/>
          </p:cNvSpPr>
          <p:nvPr>
            <p:ph sz="half" idx="2"/>
          </p:nvPr>
        </p:nvSpPr>
        <p:spPr>
          <a:xfrm>
            <a:off x="396240" y="1269365"/>
            <a:ext cx="8528685" cy="5112385"/>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一、分析性程序(比较、比率和趋势分析) </a:t>
            </a:r>
          </a:p>
          <a:p>
            <a:r>
              <a:rPr lang="zh-CN" altLang="en-US" dirty="0"/>
              <a:t>审计人员应根据财务报表和有关业务数据计算相关比率、趋势变动,用定量的方法更好地理解被审计单位的经营状况。其中,主要的分析、比较包括:实际与预算的比较;年度内各月份数据的比较及趋势分析;年度间数据的比较及趋势分析;账户间关系分析;财务和经营比率与前期、同类经营机构的分析比较</a:t>
            </a:r>
            <a:r>
              <a:rPr lang="zh-CN" altLang="en-US" dirty="0" smtClean="0"/>
              <a:t>。</a:t>
            </a:r>
            <a:endParaRPr lang="en-US" altLang="zh-CN" dirty="0" smtClean="0"/>
          </a:p>
          <a:p>
            <a:pPr marL="0" indent="0">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二、描述和分析内部控制设计的恰当性 </a:t>
            </a:r>
          </a:p>
          <a:p>
            <a:r>
              <a:rPr lang="zh-CN" altLang="en-US" dirty="0"/>
              <a:t>审计人员应采用绘制流程图、文字说明等方式描述被审计单位现有的内部控制制度。 </a:t>
            </a:r>
          </a:p>
          <a:p>
            <a:r>
              <a:rPr lang="zh-CN" altLang="en-US" dirty="0"/>
              <a:t>审计人员应在认真研究、分析被审计单位现有内部控制系统的相关制度和规定等文件的</a:t>
            </a:r>
            <a:r>
              <a:rPr lang="zh-CN" altLang="en-US" dirty="0" smtClean="0"/>
              <a:t>情况</a:t>
            </a:r>
            <a:r>
              <a:rPr lang="zh-CN" altLang="en-US" dirty="0"/>
              <a:t>下,对内部控制系统设计的恰当性进行评价。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第五节　分析性程序及审计测试</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三、初步分析和评价内部控制执行的有效性 </a:t>
            </a:r>
          </a:p>
          <a:p>
            <a:r>
              <a:rPr lang="zh-CN" altLang="en-US" dirty="0"/>
              <a:t>(1)审计人员可采用内部控制调查表或询问相关人员等方式获得内部控制执行情况的相关信息。 </a:t>
            </a:r>
          </a:p>
          <a:p>
            <a:r>
              <a:rPr lang="zh-CN" altLang="en-US" dirty="0"/>
              <a:t>(2)审计人员可采用对经营活动进行“穿行测试”或小样本测试的方式,初步评价内部控制系统的执行情况。</a:t>
            </a:r>
          </a:p>
          <a:p>
            <a:r>
              <a:rPr lang="zh-CN" altLang="en-US" dirty="0"/>
              <a:t>(3)研究信息系统的控制制度、进行信息系统的相关测试。</a:t>
            </a:r>
          </a:p>
          <a:p>
            <a:r>
              <a:rPr lang="zh-CN" altLang="en-US" dirty="0"/>
              <a:t>(4)分析重大风险领域,确定重点审计的范围及方法。</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第五节　分析性程序及审计测试</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四、实质性测试</a:t>
            </a:r>
          </a:p>
          <a:p>
            <a:r>
              <a:rPr lang="zh-CN" altLang="en-US" dirty="0"/>
              <a:t>(1)加总相关明细账户余额与总账余额,比较并核对二者是否一致。 </a:t>
            </a:r>
          </a:p>
          <a:p>
            <a:r>
              <a:rPr lang="zh-CN" altLang="en-US" dirty="0"/>
              <a:t>(2)运用统计抽样,从凭证到账户抽查会计记录。 </a:t>
            </a:r>
          </a:p>
          <a:p>
            <a:r>
              <a:rPr lang="zh-CN" altLang="en-US" dirty="0"/>
              <a:t>(3)巡视库房,抽查清点库存商品、原材料等账面存货,确定存货的保管情况以及存货资产的存在性、完整性及计价的准确性。 </a:t>
            </a:r>
          </a:p>
          <a:p>
            <a:r>
              <a:rPr lang="zh-CN" altLang="en-US" dirty="0"/>
              <a:t>(4)清查固定资产,确定资产的管理、使用情况以及增减值情况。 </a:t>
            </a:r>
          </a:p>
          <a:p>
            <a:r>
              <a:rPr lang="zh-CN" altLang="en-US" dirty="0"/>
              <a:t>(5)盘点现金,核对银行存款余额,确定货币资金的安全性及账实核对情况。 </a:t>
            </a:r>
          </a:p>
          <a:p>
            <a:r>
              <a:rPr lang="zh-CN" altLang="en-US" dirty="0"/>
              <a:t>(6)函证主要往来账户余额,选取无法函证或未取得回函的重要账户实行替代程序,确定往来结算的准确性。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第五节　分析性程序及审计测试</a:t>
            </a:r>
          </a:p>
        </p:txBody>
      </p:sp>
      <p:sp>
        <p:nvSpPr>
          <p:cNvPr id="3" name="内容占位符 2"/>
          <p:cNvSpPr>
            <a:spLocks noGrp="1"/>
          </p:cNvSpPr>
          <p:nvPr>
            <p:ph sz="half" idx="2"/>
          </p:nvPr>
        </p:nvSpPr>
        <p:spPr>
          <a:xfrm>
            <a:off x="396240" y="1269365"/>
            <a:ext cx="8443595" cy="5112385"/>
          </a:xfrm>
        </p:spPr>
        <p:txBody>
          <a:bodyPr/>
          <a:lstStyle/>
          <a:p>
            <a:r>
              <a:rPr lang="zh-CN" altLang="en-US"/>
              <a:t>(7)审核各类经济合同,对重要合同签订的招标、投标及执行情况进行审查与评价。 </a:t>
            </a:r>
          </a:p>
          <a:p>
            <a:r>
              <a:rPr lang="zh-CN" altLang="en-US"/>
              <a:t>(8)审查工程的预算、决算资料,复算工程量,确定工程支出的合理性、准确性。 </a:t>
            </a:r>
          </a:p>
          <a:p>
            <a:r>
              <a:rPr lang="zh-CN" altLang="en-US"/>
              <a:t>(9)检查采购计划、采购合同与发票、入库单、付款支票是否一致。 </a:t>
            </a:r>
          </a:p>
          <a:p>
            <a:r>
              <a:rPr lang="zh-CN" altLang="en-US"/>
              <a:t>(10)采用分析性复核程序,审查成本计算的准确性、折旧计提的正确性等。 </a:t>
            </a:r>
          </a:p>
          <a:p>
            <a:r>
              <a:rPr lang="zh-CN" altLang="en-US"/>
              <a:t>(11)检查涉税项目,确定被审计单位是否遵守国家税收法律、法规及其他规定,是否按时、足额缴纳税款。 </a:t>
            </a:r>
          </a:p>
          <a:p>
            <a:r>
              <a:rPr lang="zh-CN" altLang="en-US"/>
              <a:t>(12)审核费用的发生情况、审批手续,确定其真实性、合法性、合理性。 </a:t>
            </a:r>
          </a:p>
          <a:p>
            <a:r>
              <a:rPr lang="zh-CN" altLang="en-US"/>
              <a:t>(13)其他审计程序。</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第六节　审计报告</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a:t>
            </a:r>
            <a:r>
              <a:rPr lang="zh-CN" altLang="en-US" sz="2400" b="1" kern="1200" dirty="0" smtClean="0">
                <a:solidFill>
                  <a:srgbClr val="000000"/>
                </a:solidFill>
                <a:latin typeface="黑体" pitchFamily="2" charset="-122"/>
                <a:ea typeface="黑体" pitchFamily="2" charset="-122"/>
                <a:cs typeface="+mn-ea"/>
              </a:rPr>
              <a:t>、审计报告的含义和原则</a:t>
            </a:r>
            <a:endParaRPr lang="zh-CN" altLang="en-US" sz="2400" b="1" kern="1200" dirty="0">
              <a:solidFill>
                <a:srgbClr val="000000"/>
              </a:solidFill>
              <a:latin typeface="黑体" pitchFamily="2" charset="-122"/>
              <a:ea typeface="黑体" pitchFamily="2" charset="-122"/>
              <a:cs typeface="+mn-ea"/>
            </a:endParaRPr>
          </a:p>
          <a:p>
            <a:r>
              <a:rPr lang="zh-CN" altLang="en-US" dirty="0"/>
              <a:t>内部审计报告是指内部审计人员根据审计计划对被审计单位实施必要的审计程序后,就被审计事项做出审计结论,提出审计意见和审计建议的书面文件</a:t>
            </a:r>
            <a:r>
              <a:rPr lang="zh-CN" altLang="en-US" dirty="0" smtClean="0"/>
              <a:t>。</a:t>
            </a:r>
            <a:endParaRPr lang="en-US" altLang="zh-CN" dirty="0" smtClean="0"/>
          </a:p>
          <a:p>
            <a:pPr marL="0" indent="0">
              <a:buNone/>
            </a:pPr>
            <a:r>
              <a:rPr lang="zh-CN" altLang="zh-CN" dirty="0"/>
              <a:t>编制内部审计报告的一般原则包括</a:t>
            </a:r>
            <a:r>
              <a:rPr lang="en-US" altLang="zh-CN" dirty="0"/>
              <a:t>:</a:t>
            </a:r>
            <a:endParaRPr lang="zh-CN" altLang="zh-CN" dirty="0"/>
          </a:p>
          <a:p>
            <a:pPr marL="0" indent="0">
              <a:buNone/>
            </a:pPr>
            <a:r>
              <a:rPr lang="en-US" altLang="zh-CN" dirty="0" smtClean="0"/>
              <a:t>(</a:t>
            </a:r>
            <a:r>
              <a:rPr lang="en-US" altLang="zh-CN" sz="1400" dirty="0"/>
              <a:t>1)</a:t>
            </a:r>
            <a:r>
              <a:rPr lang="zh-CN" altLang="zh-CN" sz="1400" dirty="0"/>
              <a:t>审计报告的编制应实事求是、客观公正地反映审计事项</a:t>
            </a:r>
            <a:r>
              <a:rPr lang="en-US" altLang="zh-CN" sz="1400" dirty="0"/>
              <a:t>;</a:t>
            </a:r>
            <a:endParaRPr lang="zh-CN" altLang="zh-CN" sz="1400" dirty="0"/>
          </a:p>
          <a:p>
            <a:pPr marL="0" indent="0">
              <a:buNone/>
            </a:pPr>
            <a:r>
              <a:rPr lang="en-US" altLang="zh-CN" sz="1400" dirty="0" smtClean="0"/>
              <a:t>(</a:t>
            </a:r>
            <a:r>
              <a:rPr lang="en-US" altLang="zh-CN" sz="1400" dirty="0"/>
              <a:t>2)</a:t>
            </a:r>
            <a:r>
              <a:rPr lang="zh-CN" altLang="zh-CN" sz="1400" dirty="0"/>
              <a:t>审计报告应按照规定的格式及内容编制</a:t>
            </a:r>
            <a:r>
              <a:rPr lang="en-US" altLang="zh-CN" sz="1400" dirty="0"/>
              <a:t>,</a:t>
            </a:r>
            <a:r>
              <a:rPr lang="zh-CN" altLang="zh-CN" sz="1400" dirty="0"/>
              <a:t>做到要素齐全、格式规范</a:t>
            </a:r>
            <a:r>
              <a:rPr lang="en-US" altLang="zh-CN" sz="1400" dirty="0"/>
              <a:t>,</a:t>
            </a:r>
            <a:r>
              <a:rPr lang="zh-CN" altLang="zh-CN" sz="1400" dirty="0"/>
              <a:t>不遗漏审计中发现的重大事项</a:t>
            </a:r>
            <a:r>
              <a:rPr lang="en-US" altLang="zh-CN" sz="1400" dirty="0" smtClean="0"/>
              <a:t>;</a:t>
            </a:r>
            <a:endParaRPr lang="en-US" altLang="zh-CN" sz="1400" dirty="0"/>
          </a:p>
          <a:p>
            <a:pPr marL="0" indent="0">
              <a:buNone/>
            </a:pPr>
            <a:r>
              <a:rPr lang="en-US" altLang="zh-CN" sz="1400" dirty="0" smtClean="0"/>
              <a:t>(</a:t>
            </a:r>
            <a:r>
              <a:rPr lang="en-US" altLang="zh-CN" sz="1400" dirty="0"/>
              <a:t>3)</a:t>
            </a:r>
            <a:r>
              <a:rPr lang="zh-CN" altLang="zh-CN" sz="1400" dirty="0"/>
              <a:t>审计报告应突出重点、简明扼要、易于理解</a:t>
            </a:r>
            <a:r>
              <a:rPr lang="en-US" altLang="zh-CN" sz="1400" dirty="0"/>
              <a:t>;</a:t>
            </a:r>
            <a:endParaRPr lang="zh-CN" altLang="zh-CN" sz="1400" dirty="0"/>
          </a:p>
          <a:p>
            <a:pPr marL="0" indent="0">
              <a:buNone/>
            </a:pPr>
            <a:r>
              <a:rPr lang="en-US" altLang="zh-CN" sz="1400" dirty="0" smtClean="0"/>
              <a:t>(</a:t>
            </a:r>
            <a:r>
              <a:rPr lang="en-US" altLang="zh-CN" sz="1400" dirty="0"/>
              <a:t>4)</a:t>
            </a:r>
            <a:r>
              <a:rPr lang="zh-CN" altLang="zh-CN" sz="1400" dirty="0"/>
              <a:t>审计报告应及时编制</a:t>
            </a:r>
            <a:r>
              <a:rPr lang="en-US" altLang="zh-CN" sz="1400" dirty="0"/>
              <a:t>,</a:t>
            </a:r>
            <a:r>
              <a:rPr lang="zh-CN" altLang="zh-CN" sz="1400" dirty="0"/>
              <a:t>以便适时采取有效的纠正措施</a:t>
            </a:r>
            <a:r>
              <a:rPr lang="en-US" altLang="zh-CN" sz="1400" dirty="0"/>
              <a:t>;</a:t>
            </a:r>
            <a:endParaRPr lang="zh-CN" altLang="zh-CN" sz="1400" dirty="0"/>
          </a:p>
          <a:p>
            <a:pPr marL="0" indent="0">
              <a:buNone/>
            </a:pPr>
            <a:r>
              <a:rPr lang="en-US" altLang="zh-CN" sz="1400" dirty="0" smtClean="0"/>
              <a:t>(</a:t>
            </a:r>
            <a:r>
              <a:rPr lang="en-US" altLang="zh-CN" sz="1400" dirty="0"/>
              <a:t>5)</a:t>
            </a:r>
            <a:r>
              <a:rPr lang="zh-CN" altLang="zh-CN" sz="1400" dirty="0"/>
              <a:t>审计报告应针对被审计单位经营活动和内部控制的缺陷提出可行的改进建议</a:t>
            </a:r>
            <a:r>
              <a:rPr lang="en-US" altLang="zh-CN" sz="1400" dirty="0"/>
              <a:t>,</a:t>
            </a:r>
            <a:r>
              <a:rPr lang="zh-CN" altLang="zh-CN" sz="1400" dirty="0"/>
              <a:t>促进组织目标的实现</a:t>
            </a:r>
            <a:r>
              <a:rPr lang="en-US" altLang="zh-CN" sz="1400" dirty="0"/>
              <a:t>;</a:t>
            </a:r>
            <a:endParaRPr lang="zh-CN" altLang="zh-CN" sz="1400" dirty="0"/>
          </a:p>
          <a:p>
            <a:pPr marL="0" indent="0">
              <a:buNone/>
            </a:pPr>
            <a:r>
              <a:rPr lang="en-US" altLang="zh-CN" sz="1400" dirty="0" smtClean="0"/>
              <a:t>(</a:t>
            </a:r>
            <a:r>
              <a:rPr lang="en-US" altLang="zh-CN" sz="1400" dirty="0"/>
              <a:t>6)</a:t>
            </a:r>
            <a:r>
              <a:rPr lang="zh-CN" altLang="zh-CN" sz="1400" dirty="0"/>
              <a:t>审计报告形成的审计结论与建议应当充分考虑审计项目的重要性和风险水平</a:t>
            </a:r>
            <a:r>
              <a:rPr lang="en-US" altLang="zh-CN" sz="1400" dirty="0"/>
              <a:t>;</a:t>
            </a:r>
            <a:endParaRPr lang="zh-CN" altLang="zh-CN" sz="1400" dirty="0"/>
          </a:p>
          <a:p>
            <a:pPr marL="0" indent="0">
              <a:buNone/>
            </a:pPr>
            <a:r>
              <a:rPr lang="en-US" altLang="zh-CN" sz="1400" dirty="0" smtClean="0"/>
              <a:t>(</a:t>
            </a:r>
            <a:r>
              <a:rPr lang="en-US" altLang="zh-CN" sz="1400" dirty="0"/>
              <a:t>7)</a:t>
            </a:r>
            <a:r>
              <a:rPr lang="zh-CN" altLang="zh-CN" sz="1400" dirty="0"/>
              <a:t>内部审计机构应该建立健全审计报告分级复核制度</a:t>
            </a:r>
            <a:r>
              <a:rPr lang="en-US" altLang="zh-CN" sz="1400" dirty="0"/>
              <a:t>,</a:t>
            </a:r>
            <a:r>
              <a:rPr lang="zh-CN" altLang="zh-CN" sz="1400" dirty="0"/>
              <a:t>明确规定各级复核的要求和责任</a:t>
            </a:r>
            <a:r>
              <a:rPr lang="en-US" altLang="zh-CN" sz="1400" dirty="0"/>
              <a:t>;</a:t>
            </a:r>
            <a:endParaRPr lang="zh-CN" altLang="zh-CN" sz="1400" dirty="0"/>
          </a:p>
          <a:p>
            <a:pPr marL="0" indent="0">
              <a:buNone/>
            </a:pPr>
            <a:r>
              <a:rPr lang="en-US" altLang="zh-CN" sz="1400" dirty="0" smtClean="0"/>
              <a:t>(</a:t>
            </a:r>
            <a:r>
              <a:rPr lang="en-US" altLang="zh-CN" sz="1400" dirty="0"/>
              <a:t>8)</a:t>
            </a:r>
            <a:r>
              <a:rPr lang="zh-CN" altLang="zh-CN" sz="1400" dirty="0"/>
              <a:t>审计报告是对被审计单位经营活动及内部控制的适当性、合法性和有效性所做出的相对保证。</a:t>
            </a:r>
          </a:p>
          <a:p>
            <a:endParaRPr lang="en-US" altLang="zh-CN" dirty="0" smtClean="0"/>
          </a:p>
          <a:p>
            <a:pPr marL="0" indent="0">
              <a:buNone/>
            </a:pP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21790" y="878840"/>
          <a:ext cx="86995" cy="5210810"/>
        </p:xfrm>
        <a:graphic>
          <a:graphicData uri="http://schemas.openxmlformats.org/presentationml/2006/ole">
            <mc:AlternateContent xmlns:mc="http://schemas.openxmlformats.org/markup-compatibility/2006">
              <mc:Choice xmlns:v="urn:schemas-microsoft-com:vml" Requires="v">
                <p:oleObj spid="_x0000_s10269" r:id="rId5" imgW="104775" imgH="2619375" progId="Paint.Picture">
                  <p:embed/>
                </p:oleObj>
              </mc:Choice>
              <mc:Fallback>
                <p:oleObj r:id="rId5" imgW="104775" imgH="2619375" progId="Paint.Picture">
                  <p:embed/>
                  <p:pic>
                    <p:nvPicPr>
                      <p:cNvPr id="0" name="图片 7"/>
                      <p:cNvPicPr/>
                      <p:nvPr/>
                    </p:nvPicPr>
                    <p:blipFill>
                      <a:blip r:embed="rId6"/>
                    </p:blipFill>
                    <p:spPr>
                      <a:xfrm>
                        <a:off x="1621790" y="878840"/>
                        <a:ext cx="86995" cy="52108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10270"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grpSp>
        <p:nvGrpSpPr>
          <p:cNvPr id="28" name="组合 27"/>
          <p:cNvGrpSpPr/>
          <p:nvPr/>
        </p:nvGrpSpPr>
        <p:grpSpPr>
          <a:xfrm>
            <a:off x="1964690" y="1035050"/>
            <a:ext cx="5199380" cy="5041265"/>
            <a:chOff x="3094" y="1630"/>
            <a:chExt cx="8188" cy="7939"/>
          </a:xfrm>
        </p:grpSpPr>
        <p:sp>
          <p:nvSpPr>
            <p:cNvPr id="31" name="AutoShape 19"/>
            <p:cNvSpPr>
              <a:spLocks noChangeArrowheads="1"/>
            </p:cNvSpPr>
            <p:nvPr/>
          </p:nvSpPr>
          <p:spPr bwMode="auto">
            <a:xfrm>
              <a:off x="3798" y="5179"/>
              <a:ext cx="7483" cy="828"/>
            </a:xfrm>
            <a:prstGeom prst="roundRect">
              <a:avLst>
                <a:gd name="adj" fmla="val 16667"/>
              </a:avLst>
            </a:prstGeom>
            <a:gradFill rotWithShape="1">
              <a:gsLst>
                <a:gs pos="0">
                  <a:schemeClr val="folHlink"/>
                </a:gs>
                <a:gs pos="50000">
                  <a:srgbClr val="E7EDEE"/>
                </a:gs>
                <a:gs pos="100000">
                  <a:schemeClr val="fo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83" name="AutoShape 20"/>
            <p:cNvSpPr>
              <a:spLocks noChangeArrowheads="1"/>
            </p:cNvSpPr>
            <p:nvPr/>
          </p:nvSpPr>
          <p:spPr bwMode="auto">
            <a:xfrm>
              <a:off x="3120" y="4975"/>
              <a:ext cx="1200" cy="1241"/>
            </a:xfrm>
            <a:prstGeom prst="diamond">
              <a:avLst/>
            </a:prstGeom>
            <a:solidFill>
              <a:schemeClr val="folHlink"/>
            </a:solidFill>
            <a:ln w="25400">
              <a:solidFill>
                <a:schemeClr val="bg1"/>
              </a:solidFill>
              <a:miter lim="800000"/>
            </a:ln>
            <a:effectLst/>
          </p:spPr>
          <p:txBody>
            <a:bodyPr wrap="none" anchor="ctr"/>
            <a:lstStyle/>
            <a:p>
              <a:endParaRPr lang="zh-CN" altLang="en-US" b="1"/>
            </a:p>
          </p:txBody>
        </p:sp>
        <p:grpSp>
          <p:nvGrpSpPr>
            <p:cNvPr id="3" name="Group 5"/>
            <p:cNvGrpSpPr/>
            <p:nvPr/>
          </p:nvGrpSpPr>
          <p:grpSpPr bwMode="auto">
            <a:xfrm>
              <a:off x="3120" y="1630"/>
              <a:ext cx="8160" cy="1130"/>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审计立项与授权</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3120" y="2815"/>
              <a:ext cx="8160" cy="1130"/>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审计准备</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27" name="组合 26"/>
            <p:cNvGrpSpPr/>
            <p:nvPr/>
          </p:nvGrpSpPr>
          <p:grpSpPr>
            <a:xfrm>
              <a:off x="3420" y="5265"/>
              <a:ext cx="7836" cy="727"/>
              <a:chOff x="3420" y="6960"/>
              <a:chExt cx="7836" cy="727"/>
            </a:xfrm>
          </p:grpSpPr>
          <p:sp>
            <p:nvSpPr>
              <p:cNvPr id="3084" name="Text Box 21"/>
              <p:cNvSpPr txBox="1">
                <a:spLocks noChangeArrowheads="1"/>
              </p:cNvSpPr>
              <p:nvPr/>
            </p:nvSpPr>
            <p:spPr bwMode="auto">
              <a:xfrm>
                <a:off x="4189" y="7036"/>
                <a:ext cx="7067" cy="577"/>
              </a:xfrm>
              <a:prstGeom prst="rect">
                <a:avLst/>
              </a:prstGeom>
              <a:noFill/>
              <a:ln w="9525">
                <a:noFill/>
                <a:miter lim="800000"/>
              </a:ln>
              <a:effectLst/>
            </p:spPr>
            <p:txBody>
              <a:bodyPr wrap="square">
                <a:spAutoFit/>
              </a:bodyPr>
              <a:lstStyle/>
              <a:p>
                <a:r>
                  <a:rPr lang="zh-CN" altLang="en-US" b="1" dirty="0" smtClean="0"/>
                  <a:t>  审计证据与审计工作底稿</a:t>
                </a:r>
              </a:p>
            </p:txBody>
          </p:sp>
          <p:sp>
            <p:nvSpPr>
              <p:cNvPr id="3085" name="Text Box 22"/>
              <p:cNvSpPr txBox="1">
                <a:spLocks noChangeArrowheads="1"/>
              </p:cNvSpPr>
              <p:nvPr/>
            </p:nvSpPr>
            <p:spPr bwMode="auto">
              <a:xfrm>
                <a:off x="3420" y="6960"/>
                <a:ext cx="561" cy="727"/>
              </a:xfrm>
              <a:prstGeom prst="rect">
                <a:avLst/>
              </a:prstGeom>
              <a:noFill/>
              <a:ln w="9525">
                <a:noFill/>
                <a:miter lim="800000"/>
              </a:ln>
              <a:effectLst/>
            </p:spPr>
            <p:txBody>
              <a:bodyPr wrap="none">
                <a:spAutoFit/>
              </a:bodyPr>
              <a:lstStyle/>
              <a:p>
                <a:pPr algn="ctr"/>
                <a:r>
                  <a:rPr lang="en-US" altLang="zh-CN" sz="2400" b="1"/>
                  <a:t>4</a:t>
                </a:r>
              </a:p>
            </p:txBody>
          </p:sp>
        </p:grpSp>
        <p:grpSp>
          <p:nvGrpSpPr>
            <p:cNvPr id="5" name="Group 15"/>
            <p:cNvGrpSpPr/>
            <p:nvPr/>
          </p:nvGrpSpPr>
          <p:grpSpPr bwMode="auto">
            <a:xfrm>
              <a:off x="3120" y="3895"/>
              <a:ext cx="8160" cy="1130"/>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0"/>
              </a:xfrm>
              <a:prstGeom prst="rect">
                <a:avLst/>
              </a:prstGeom>
              <a:noFill/>
              <a:ln w="9525">
                <a:noFill/>
                <a:miter lim="800000"/>
              </a:ln>
              <a:effectLst/>
            </p:spPr>
            <p:txBody>
              <a:bodyPr>
                <a:spAutoFit/>
              </a:bodyPr>
              <a:lstStyle/>
              <a:p>
                <a:r>
                  <a:rPr lang="zh-CN" altLang="en-US" b="1" dirty="0" smtClean="0"/>
                  <a:t>  初步调查</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grpSp>
          <p:nvGrpSpPr>
            <p:cNvPr id="6" name="Group 24"/>
            <p:cNvGrpSpPr/>
            <p:nvPr/>
          </p:nvGrpSpPr>
          <p:grpSpPr bwMode="auto">
            <a:xfrm>
              <a:off x="3120" y="6175"/>
              <a:ext cx="8162" cy="1130"/>
              <a:chOff x="0" y="0"/>
              <a:chExt cx="2976" cy="432"/>
            </a:xfrm>
          </p:grpSpPr>
          <p:sp>
            <p:nvSpPr>
              <p:cNvPr id="3087" name="AutoShape 9"/>
              <p:cNvSpPr>
                <a:spLocks noChangeArrowheads="1"/>
              </p:cNvSpPr>
              <p:nvPr/>
            </p:nvSpPr>
            <p:spPr bwMode="auto">
              <a:xfrm>
                <a:off x="240" y="75"/>
                <a:ext cx="2736" cy="288"/>
              </a:xfrm>
              <a:prstGeom prst="roundRect">
                <a:avLst>
                  <a:gd name="adj" fmla="val 16667"/>
                </a:avLst>
              </a:prstGeom>
              <a:gradFill rotWithShape="1">
                <a:gsLst>
                  <a:gs pos="0">
                    <a:srgbClr val="E2A6F8"/>
                  </a:gs>
                  <a:gs pos="50000">
                    <a:srgbClr val="DDEFEF"/>
                  </a:gs>
                  <a:gs pos="100000">
                    <a:srgbClr val="E2A6F8"/>
                  </a:gs>
                </a:gsLst>
                <a:lin ang="5400000" scaled="1"/>
              </a:gradFill>
              <a:ln w="12700">
                <a:solidFill>
                  <a:schemeClr val="bg1"/>
                </a:solidFill>
                <a:round/>
              </a:ln>
              <a:effectLst/>
            </p:spPr>
            <p:txBody>
              <a:bodyPr wrap="none" anchor="ctr"/>
              <a:lstStyle/>
              <a:p>
                <a:endParaRPr lang="zh-CN" altLang="en-US" b="1"/>
              </a:p>
            </p:txBody>
          </p:sp>
          <p:sp>
            <p:nvSpPr>
              <p:cNvPr id="3088" name="AutoShape 10"/>
              <p:cNvSpPr>
                <a:spLocks noChangeArrowheads="1"/>
              </p:cNvSpPr>
              <p:nvPr/>
            </p:nvSpPr>
            <p:spPr bwMode="auto">
              <a:xfrm>
                <a:off x="0" y="0"/>
                <a:ext cx="432" cy="432"/>
              </a:xfrm>
              <a:prstGeom prst="diamond">
                <a:avLst/>
              </a:prstGeom>
              <a:solidFill>
                <a:srgbClr val="E2A6F8"/>
              </a:solidFill>
              <a:ln w="25400">
                <a:solidFill>
                  <a:schemeClr val="bg1"/>
                </a:solidFill>
                <a:miter lim="800000"/>
              </a:ln>
              <a:effectLst/>
            </p:spPr>
            <p:txBody>
              <a:bodyPr wrap="none" anchor="ctr"/>
              <a:lstStyle/>
              <a:p>
                <a:endParaRPr lang="zh-CN" altLang="en-US" b="1"/>
              </a:p>
            </p:txBody>
          </p:sp>
          <p:sp>
            <p:nvSpPr>
              <p:cNvPr id="3089"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en-US" altLang="zh-CN" dirty="0" smtClean="0"/>
                  <a:t>  </a:t>
                </a:r>
                <a:r>
                  <a:rPr lang="zh-CN" altLang="zh-CN" b="1" dirty="0" smtClean="0"/>
                  <a:t>分析性程序及审计测试</a:t>
                </a:r>
              </a:p>
            </p:txBody>
          </p:sp>
          <p:sp>
            <p:nvSpPr>
              <p:cNvPr id="3090" name="Text Box 12"/>
              <p:cNvSpPr txBox="1">
                <a:spLocks noChangeArrowheads="1"/>
              </p:cNvSpPr>
              <p:nvPr/>
            </p:nvSpPr>
            <p:spPr bwMode="auto">
              <a:xfrm>
                <a:off x="108" y="62"/>
                <a:ext cx="202" cy="275"/>
              </a:xfrm>
              <a:prstGeom prst="rect">
                <a:avLst/>
              </a:prstGeom>
              <a:noFill/>
              <a:ln w="9525">
                <a:noFill/>
                <a:miter lim="800000"/>
              </a:ln>
              <a:effectLst/>
            </p:spPr>
            <p:txBody>
              <a:bodyPr wrap="square">
                <a:spAutoFit/>
              </a:bodyPr>
              <a:lstStyle/>
              <a:p>
                <a:pPr algn="ctr"/>
                <a:r>
                  <a:rPr lang="zh-CN" altLang="en-US" sz="2400" b="1"/>
                  <a:t>5</a:t>
                </a:r>
                <a:endParaRPr lang="zh-CN" altLang="en-US" b="1"/>
              </a:p>
            </p:txBody>
          </p:sp>
        </p:grpSp>
        <p:grpSp>
          <p:nvGrpSpPr>
            <p:cNvPr id="11" name="Group 5"/>
            <p:cNvGrpSpPr/>
            <p:nvPr/>
          </p:nvGrpSpPr>
          <p:grpSpPr bwMode="auto">
            <a:xfrm>
              <a:off x="3094" y="7254"/>
              <a:ext cx="8160" cy="1130"/>
              <a:chOff x="0" y="0"/>
              <a:chExt cx="2976" cy="432"/>
            </a:xfrm>
          </p:grpSpPr>
          <p:sp>
            <p:nvSpPr>
              <p:cNvPr id="12"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13"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14"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审计报告</a:t>
                </a:r>
              </a:p>
            </p:txBody>
          </p:sp>
          <p:sp>
            <p:nvSpPr>
              <p:cNvPr id="15" name="Text Box 7"/>
              <p:cNvSpPr txBox="1">
                <a:spLocks noChangeArrowheads="1"/>
              </p:cNvSpPr>
              <p:nvPr/>
            </p:nvSpPr>
            <p:spPr bwMode="auto">
              <a:xfrm>
                <a:off x="107" y="62"/>
                <a:ext cx="202" cy="275"/>
              </a:xfrm>
              <a:prstGeom prst="rect">
                <a:avLst/>
              </a:prstGeom>
              <a:noFill/>
              <a:ln w="9525">
                <a:noFill/>
                <a:miter lim="800000"/>
              </a:ln>
              <a:effectLst/>
            </p:spPr>
            <p:txBody>
              <a:bodyPr wrap="none">
                <a:spAutoFit/>
              </a:bodyPr>
              <a:lstStyle/>
              <a:p>
                <a:pPr algn="ctr"/>
                <a:r>
                  <a:rPr lang="en-US" altLang="zh-CN" sz="2400" b="1"/>
                  <a:t>6</a:t>
                </a:r>
              </a:p>
            </p:txBody>
          </p:sp>
        </p:grpSp>
        <p:grpSp>
          <p:nvGrpSpPr>
            <p:cNvPr id="16" name="Group 10"/>
            <p:cNvGrpSpPr/>
            <p:nvPr/>
          </p:nvGrpSpPr>
          <p:grpSpPr bwMode="auto">
            <a:xfrm>
              <a:off x="3094" y="8439"/>
              <a:ext cx="8160" cy="1130"/>
              <a:chOff x="0" y="0"/>
              <a:chExt cx="2976" cy="432"/>
            </a:xfrm>
          </p:grpSpPr>
          <p:sp>
            <p:nvSpPr>
              <p:cNvPr id="17"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18"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19"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后续审计</a:t>
                </a:r>
              </a:p>
            </p:txBody>
          </p:sp>
          <p:sp>
            <p:nvSpPr>
              <p:cNvPr id="20" name="Text Box 12"/>
              <p:cNvSpPr txBox="1">
                <a:spLocks noChangeArrowheads="1"/>
              </p:cNvSpPr>
              <p:nvPr/>
            </p:nvSpPr>
            <p:spPr bwMode="auto">
              <a:xfrm>
                <a:off x="107" y="62"/>
                <a:ext cx="202" cy="275"/>
              </a:xfrm>
              <a:prstGeom prst="rect">
                <a:avLst/>
              </a:prstGeom>
              <a:noFill/>
              <a:ln w="9525">
                <a:noFill/>
                <a:miter lim="800000"/>
              </a:ln>
              <a:effectLst/>
            </p:spPr>
            <p:txBody>
              <a:bodyPr wrap="none">
                <a:spAutoFit/>
              </a:bodyPr>
              <a:lstStyle/>
              <a:p>
                <a:pPr algn="ctr"/>
                <a:r>
                  <a:rPr lang="en-US" altLang="zh-CN" sz="2400" b="1"/>
                  <a:t>7</a:t>
                </a:r>
              </a:p>
            </p:txBody>
          </p:sp>
        </p:gr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第六节　审计报告</a:t>
            </a:r>
          </a:p>
        </p:txBody>
      </p:sp>
      <p:sp>
        <p:nvSpPr>
          <p:cNvPr id="3" name="内容占位符 2"/>
          <p:cNvSpPr>
            <a:spLocks noGrp="1"/>
          </p:cNvSpPr>
          <p:nvPr>
            <p:ph sz="half" idx="2"/>
          </p:nvPr>
        </p:nvSpPr>
        <p:spPr/>
        <p:txBody>
          <a:bodyPr/>
          <a:lstStyle/>
          <a:p>
            <a:pPr marL="0" indent="0">
              <a:buNone/>
            </a:pPr>
            <a:r>
              <a:rPr lang="zh-CN" altLang="en-US" sz="2000" b="1" kern="1200" dirty="0">
                <a:solidFill>
                  <a:srgbClr val="000000"/>
                </a:solidFill>
                <a:latin typeface="黑体" pitchFamily="2" charset="-122"/>
                <a:ea typeface="黑体" pitchFamily="2" charset="-122"/>
                <a:cs typeface="+mn-ea"/>
              </a:rPr>
              <a:t>二</a:t>
            </a:r>
            <a:r>
              <a:rPr lang="zh-CN" altLang="en-US" sz="2000" b="1" kern="1200" dirty="0" smtClean="0">
                <a:solidFill>
                  <a:srgbClr val="000000"/>
                </a:solidFill>
                <a:latin typeface="黑体" pitchFamily="2" charset="-122"/>
                <a:ea typeface="黑体" pitchFamily="2" charset="-122"/>
                <a:cs typeface="+mn-ea"/>
              </a:rPr>
              <a:t>、审计报告的基本要素</a:t>
            </a:r>
            <a:endParaRPr lang="en-US" altLang="zh-CN" sz="2000" b="1" kern="1200" dirty="0" smtClean="0">
              <a:solidFill>
                <a:srgbClr val="000000"/>
              </a:solidFill>
              <a:latin typeface="黑体" pitchFamily="2" charset="-122"/>
              <a:ea typeface="黑体" pitchFamily="2" charset="-122"/>
              <a:cs typeface="+mn-ea"/>
            </a:endParaRPr>
          </a:p>
          <a:p>
            <a:pPr marL="0" indent="0">
              <a:buNone/>
            </a:pPr>
            <a:r>
              <a:rPr lang="zh-CN" altLang="zh-CN" dirty="0"/>
              <a:t>内部审计报告的基本要素包括标题、收件人、正文、附件、签章、报告日期和其他事项等。</a:t>
            </a:r>
          </a:p>
          <a:p>
            <a:pPr marL="0" indent="0">
              <a:buNone/>
            </a:pPr>
            <a:r>
              <a:rPr lang="zh-CN" altLang="en-US" sz="2000" b="1" dirty="0" smtClean="0">
                <a:latin typeface="黑体" pitchFamily="49" charset="-122"/>
                <a:ea typeface="黑体" pitchFamily="49" charset="-122"/>
              </a:rPr>
              <a:t>三、</a:t>
            </a:r>
            <a:r>
              <a:rPr lang="zh-CN" altLang="zh-CN" sz="2000" b="1" dirty="0">
                <a:latin typeface="黑体" pitchFamily="49" charset="-122"/>
                <a:ea typeface="黑体" pitchFamily="49" charset="-122"/>
              </a:rPr>
              <a:t>审计报告</a:t>
            </a:r>
            <a:r>
              <a:rPr lang="zh-CN" altLang="zh-CN" sz="2000" b="1" dirty="0" smtClean="0">
                <a:latin typeface="黑体" pitchFamily="49" charset="-122"/>
                <a:ea typeface="黑体" pitchFamily="49" charset="-122"/>
              </a:rPr>
              <a:t>的</a:t>
            </a:r>
            <a:r>
              <a:rPr lang="zh-CN" altLang="en-US" sz="2000" b="1" dirty="0">
                <a:latin typeface="黑体" pitchFamily="49" charset="-122"/>
                <a:ea typeface="黑体" pitchFamily="49" charset="-122"/>
              </a:rPr>
              <a:t>正文</a:t>
            </a:r>
            <a:r>
              <a:rPr lang="zh-CN" altLang="zh-CN" sz="2000" b="1" dirty="0" smtClean="0">
                <a:latin typeface="黑体" pitchFamily="49" charset="-122"/>
                <a:ea typeface="黑体" pitchFamily="49" charset="-122"/>
              </a:rPr>
              <a:t>内容</a:t>
            </a:r>
            <a:endParaRPr lang="zh-CN" altLang="zh-CN" sz="2000" b="1" dirty="0">
              <a:latin typeface="黑体" pitchFamily="49" charset="-122"/>
              <a:ea typeface="黑体" pitchFamily="49" charset="-122"/>
            </a:endParaRPr>
          </a:p>
          <a:p>
            <a:pPr marL="0" indent="0">
              <a:buNone/>
            </a:pPr>
            <a:r>
              <a:rPr lang="zh-CN" altLang="zh-CN" dirty="0" smtClean="0"/>
              <a:t>内部</a:t>
            </a:r>
            <a:r>
              <a:rPr lang="zh-CN" altLang="zh-CN" dirty="0"/>
              <a:t>审计报告的主要内容包括审计概况、审计依据、审计发现、审计结论、审计意见和审计建议</a:t>
            </a:r>
            <a:r>
              <a:rPr lang="zh-CN" altLang="zh-CN" dirty="0" smtClean="0"/>
              <a:t>。</a:t>
            </a:r>
            <a:endParaRPr lang="en-US" altLang="zh-CN" dirty="0" smtClean="0"/>
          </a:p>
          <a:p>
            <a:pPr marL="0" indent="0">
              <a:buNone/>
            </a:pPr>
            <a:r>
              <a:rPr lang="zh-CN" altLang="zh-CN" sz="2000" b="1" dirty="0" smtClean="0">
                <a:latin typeface="黑体" pitchFamily="49" charset="-122"/>
                <a:ea typeface="黑体" pitchFamily="49" charset="-122"/>
              </a:rPr>
              <a:t>四</a:t>
            </a:r>
            <a:r>
              <a:rPr lang="zh-CN" altLang="zh-CN" sz="2000" b="1" dirty="0">
                <a:latin typeface="黑体" pitchFamily="49" charset="-122"/>
                <a:ea typeface="黑体" pitchFamily="49" charset="-122"/>
              </a:rPr>
              <a:t>、审计报告注意事项</a:t>
            </a:r>
          </a:p>
          <a:p>
            <a:pPr marL="0" indent="0">
              <a:buNone/>
            </a:pPr>
            <a:r>
              <a:rPr lang="zh-CN" altLang="zh-CN" sz="1600" dirty="0"/>
              <a:t>（一）条理清晰</a:t>
            </a:r>
          </a:p>
          <a:p>
            <a:pPr marL="0" indent="0">
              <a:buNone/>
            </a:pPr>
            <a:r>
              <a:rPr lang="zh-CN" altLang="zh-CN" sz="1600" dirty="0"/>
              <a:t>（二）表达简明</a:t>
            </a:r>
          </a:p>
          <a:p>
            <a:pPr marL="0" indent="0">
              <a:buNone/>
            </a:pPr>
            <a:r>
              <a:rPr lang="zh-CN" altLang="zh-CN" sz="1600" dirty="0"/>
              <a:t>（三）合理</a:t>
            </a:r>
            <a:r>
              <a:rPr lang="zh-CN" altLang="zh-CN" sz="1600" dirty="0" smtClean="0"/>
              <a:t>归档</a:t>
            </a:r>
            <a:endParaRPr lang="en-US" altLang="zh-CN" sz="1600" dirty="0" smtClean="0"/>
          </a:p>
          <a:p>
            <a:pPr marL="0" indent="0">
              <a:buNone/>
            </a:pPr>
            <a:r>
              <a:rPr lang="zh-CN" altLang="zh-CN" sz="1600" dirty="0"/>
              <a:t>（四）分析详尽</a:t>
            </a:r>
          </a:p>
          <a:p>
            <a:pPr marL="0" indent="0">
              <a:buNone/>
            </a:pPr>
            <a:r>
              <a:rPr lang="zh-CN" altLang="zh-CN" sz="1600" dirty="0"/>
              <a:t>（五）建议可行</a:t>
            </a:r>
          </a:p>
          <a:p>
            <a:pPr marL="0" indent="0">
              <a:buNone/>
            </a:pPr>
            <a:endParaRPr lang="zh-CN" altLang="zh-CN" sz="1600" dirty="0"/>
          </a:p>
          <a:p>
            <a:pPr marL="0" indent="0">
              <a:buNone/>
            </a:pPr>
            <a:endParaRPr lang="zh-CN" altLang="zh-CN" dirty="0"/>
          </a:p>
          <a:p>
            <a:pPr marL="0" indent="0">
              <a:buNone/>
            </a:pPr>
            <a:endParaRPr lang="en-US" altLang="zh-CN" dirty="0" smtClean="0"/>
          </a:p>
          <a:p>
            <a:pPr marL="0" indent="0">
              <a:buNone/>
            </a:pPr>
            <a:endParaRPr lang="zh-CN" altLang="en-US" dirty="0"/>
          </a:p>
        </p:txBody>
      </p:sp>
    </p:spTree>
    <p:extLst>
      <p:ext uri="{BB962C8B-B14F-4D97-AF65-F5344CB8AC3E}">
        <p14:creationId xmlns:p14="http://schemas.microsoft.com/office/powerpoint/2010/main" val="4208581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第六节　审计报告</a:t>
            </a:r>
          </a:p>
        </p:txBody>
      </p:sp>
      <p:sp>
        <p:nvSpPr>
          <p:cNvPr id="3" name="内容占位符 2"/>
          <p:cNvSpPr>
            <a:spLocks noGrp="1"/>
          </p:cNvSpPr>
          <p:nvPr>
            <p:ph sz="half" idx="2"/>
          </p:nvPr>
        </p:nvSpPr>
        <p:spPr/>
        <p:txBody>
          <a:bodyPr/>
          <a:lstStyle/>
          <a:p>
            <a:pPr marL="0" indent="0">
              <a:buNone/>
            </a:pPr>
            <a:r>
              <a:rPr lang="zh-CN" altLang="en-US" sz="2400" b="1" kern="1200" dirty="0" smtClean="0">
                <a:solidFill>
                  <a:srgbClr val="000000"/>
                </a:solidFill>
                <a:latin typeface="黑体" pitchFamily="2" charset="-122"/>
                <a:ea typeface="黑体" pitchFamily="2" charset="-122"/>
                <a:cs typeface="+mn-ea"/>
              </a:rPr>
              <a:t>五、</a:t>
            </a:r>
            <a:r>
              <a:rPr lang="zh-CN" altLang="en-US" sz="2400" b="1" kern="1200" dirty="0">
                <a:solidFill>
                  <a:srgbClr val="000000"/>
                </a:solidFill>
                <a:latin typeface="黑体" pitchFamily="2" charset="-122"/>
                <a:ea typeface="黑体" pitchFamily="2" charset="-122"/>
                <a:cs typeface="+mn-ea"/>
              </a:rPr>
              <a:t>审计报告</a:t>
            </a:r>
            <a:r>
              <a:rPr lang="zh-CN" altLang="en-US" sz="2400" b="1" kern="1200" dirty="0" smtClean="0">
                <a:solidFill>
                  <a:srgbClr val="000000"/>
                </a:solidFill>
                <a:latin typeface="黑体" pitchFamily="2" charset="-122"/>
                <a:ea typeface="黑体" pitchFamily="2" charset="-122"/>
                <a:cs typeface="+mn-ea"/>
              </a:rPr>
              <a:t>的复核与发送</a:t>
            </a:r>
            <a:endParaRPr lang="zh-CN" altLang="en-US" sz="2400" b="1" kern="1200" dirty="0">
              <a:solidFill>
                <a:srgbClr val="000000"/>
              </a:solidFill>
              <a:latin typeface="黑体" pitchFamily="2" charset="-122"/>
              <a:ea typeface="黑体" pitchFamily="2" charset="-122"/>
              <a:cs typeface="+mn-ea"/>
            </a:endParaRPr>
          </a:p>
          <a:p>
            <a:r>
              <a:rPr lang="zh-CN" altLang="en-US" dirty="0"/>
              <a:t>审计项目负责人应在实施必要的审计程序后编制审计报告,并向被审计单位征求反馈意见。被审计单位对审计报告有异议的,审计项目负责人及相关人员应进行研究、核实,必要时应修改审计报告。审计报告经过必要的修改后,应连同</a:t>
            </a:r>
            <a:r>
              <a:rPr lang="zh-CN" altLang="en-US" dirty="0" smtClean="0"/>
              <a:t>被审计</a:t>
            </a:r>
            <a:r>
              <a:rPr lang="zh-CN" altLang="en-US" dirty="0"/>
              <a:t>单位的反馈意见及时送内部审计机构负责人复核</a:t>
            </a:r>
            <a:r>
              <a:rPr lang="zh-CN" altLang="en-US" dirty="0" smtClean="0"/>
              <a:t>。</a:t>
            </a:r>
            <a:endParaRPr lang="en-US" altLang="zh-CN" dirty="0" smtClean="0"/>
          </a:p>
          <a:p>
            <a:pPr marL="0" indent="0">
              <a:buNone/>
            </a:pPr>
            <a:r>
              <a:rPr lang="zh-CN" altLang="zh-CN" dirty="0"/>
              <a:t>（一）审计报告的复核</a:t>
            </a:r>
          </a:p>
          <a:p>
            <a:pPr marL="0" indent="0">
              <a:buNone/>
            </a:pPr>
            <a:r>
              <a:rPr lang="zh-CN" altLang="zh-CN" dirty="0"/>
              <a:t>（二）审计报告定稿</a:t>
            </a:r>
          </a:p>
          <a:p>
            <a:pPr marL="0" indent="0">
              <a:buNone/>
            </a:pPr>
            <a:r>
              <a:rPr lang="zh-CN" altLang="zh-CN" dirty="0"/>
              <a:t>（三）形成审计意见</a:t>
            </a:r>
          </a:p>
          <a:p>
            <a:pPr marL="0" indent="0">
              <a:buNone/>
            </a:pPr>
            <a:r>
              <a:rPr lang="zh-CN" altLang="zh-CN" dirty="0"/>
              <a:t>（四）审计报告发送及存档</a:t>
            </a:r>
          </a:p>
          <a:p>
            <a:pPr marL="0" indent="0">
              <a:buNone/>
            </a:pP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第七节　后续审计</a:t>
            </a:r>
          </a:p>
        </p:txBody>
      </p:sp>
      <p:sp>
        <p:nvSpPr>
          <p:cNvPr id="3" name="内容占位符 2"/>
          <p:cNvSpPr>
            <a:spLocks noGrp="1"/>
          </p:cNvSpPr>
          <p:nvPr>
            <p:ph sz="half" idx="2"/>
          </p:nvPr>
        </p:nvSpPr>
        <p:spPr>
          <a:xfrm>
            <a:off x="396241" y="1269365"/>
            <a:ext cx="8352224" cy="5112385"/>
          </a:xfrm>
        </p:spPr>
        <p:txBody>
          <a:bodyPr/>
          <a:lstStyle/>
          <a:p>
            <a:pPr marL="0" indent="0">
              <a:spcBef>
                <a:spcPts val="325"/>
              </a:spcBef>
              <a:buNone/>
            </a:pPr>
            <a:r>
              <a:rPr lang="zh-CN" altLang="en-US" sz="2400" b="1" kern="1200" dirty="0">
                <a:solidFill>
                  <a:srgbClr val="000000"/>
                </a:solidFill>
                <a:latin typeface="黑体" pitchFamily="2" charset="-122"/>
                <a:ea typeface="黑体" pitchFamily="2" charset="-122"/>
                <a:cs typeface="+mn-ea"/>
              </a:rPr>
              <a:t>一、后续审计的含义与方式</a:t>
            </a:r>
          </a:p>
          <a:p>
            <a:pPr marL="0" indent="0">
              <a:spcBef>
                <a:spcPts val="325"/>
              </a:spcBef>
              <a:buNone/>
            </a:pPr>
            <a:r>
              <a:rPr lang="zh-CN" altLang="en-US" sz="2200" b="1" kern="1200" dirty="0">
                <a:solidFill>
                  <a:srgbClr val="000000"/>
                </a:solidFill>
                <a:latin typeface="楷体_GB2312" pitchFamily="49" charset="-122"/>
                <a:ea typeface="楷体_GB2312" pitchFamily="49" charset="-122"/>
                <a:cs typeface="+mn-ea"/>
              </a:rPr>
              <a:t>(一)后续审计的含义</a:t>
            </a:r>
          </a:p>
          <a:p>
            <a:pPr>
              <a:spcBef>
                <a:spcPts val="325"/>
              </a:spcBef>
            </a:pPr>
            <a:r>
              <a:rPr lang="zh-CN" altLang="en-US" dirty="0"/>
              <a:t>(1)后续审计不是一个独立的审计项目。</a:t>
            </a:r>
          </a:p>
          <a:p>
            <a:pPr>
              <a:spcBef>
                <a:spcPts val="325"/>
              </a:spcBef>
            </a:pPr>
            <a:r>
              <a:rPr lang="zh-CN" altLang="en-US" dirty="0"/>
              <a:t>(2)在后续审计中,审计人员重点关注的应当是问题能否得以解决以及对被审计单位的影响,而不在于审计报告中所提出的具体建议是否得到严格执行。</a:t>
            </a:r>
          </a:p>
          <a:p>
            <a:pPr>
              <a:spcBef>
                <a:spcPts val="325"/>
              </a:spcBef>
            </a:pPr>
            <a:r>
              <a:rPr lang="zh-CN" altLang="en-US" dirty="0"/>
              <a:t>(3)后续审计的程序与方法与一般的审计程序和方法基本相同,但针对性较强。</a:t>
            </a:r>
          </a:p>
          <a:p>
            <a:pPr marL="0" indent="0">
              <a:spcBef>
                <a:spcPts val="325"/>
              </a:spcBef>
              <a:buNone/>
            </a:pPr>
            <a:r>
              <a:rPr lang="zh-CN" altLang="en-US" sz="2200" b="1" kern="1200" dirty="0">
                <a:solidFill>
                  <a:srgbClr val="000000"/>
                </a:solidFill>
                <a:latin typeface="楷体_GB2312" pitchFamily="49" charset="-122"/>
                <a:ea typeface="楷体_GB2312" pitchFamily="49" charset="-122"/>
                <a:cs typeface="+mn-ea"/>
                <a:sym typeface="+mn-ea"/>
              </a:rPr>
              <a:t>(二)后续审计的方式</a:t>
            </a:r>
            <a:endParaRPr lang="zh-CN" altLang="en-US" sz="2200" b="1" kern="1200" dirty="0">
              <a:solidFill>
                <a:srgbClr val="000000"/>
              </a:solidFill>
              <a:latin typeface="楷体_GB2312" pitchFamily="49" charset="-122"/>
              <a:ea typeface="楷体_GB2312" pitchFamily="49" charset="-122"/>
              <a:cs typeface="+mn-ea"/>
            </a:endParaRPr>
          </a:p>
          <a:p>
            <a:pPr>
              <a:spcBef>
                <a:spcPts val="325"/>
              </a:spcBef>
            </a:pPr>
            <a:r>
              <a:rPr lang="zh-CN" altLang="en-US" dirty="0">
                <a:sym typeface="+mn-ea"/>
              </a:rPr>
              <a:t>(1)高级管理层与被审者协商,决定是否、何时、怎样按照审计人员的建议采取纠正活动。</a:t>
            </a:r>
            <a:endParaRPr lang="zh-CN" altLang="en-US" dirty="0"/>
          </a:p>
          <a:p>
            <a:pPr>
              <a:spcBef>
                <a:spcPts val="325"/>
              </a:spcBef>
            </a:pPr>
            <a:r>
              <a:rPr lang="zh-CN" altLang="en-US" dirty="0">
                <a:sym typeface="+mn-ea"/>
              </a:rPr>
              <a:t>(2)被审者按照决定采取行动。</a:t>
            </a:r>
            <a:endParaRPr lang="zh-CN" altLang="en-US" dirty="0"/>
          </a:p>
          <a:p>
            <a:pPr>
              <a:spcBef>
                <a:spcPts val="325"/>
              </a:spcBef>
            </a:pPr>
            <a:r>
              <a:rPr lang="zh-CN" altLang="en-US" dirty="0">
                <a:sym typeface="+mn-ea"/>
              </a:rPr>
              <a:t>(3)在报送审计报告之后,经过一段合理的时间,内部审计人员对被审者进行复查,看其是否采取了合理的纠正措施并取得了理想的效果</a:t>
            </a:r>
            <a:r>
              <a:rPr lang="zh-CN" altLang="en-US" dirty="0" smtClean="0">
                <a:sym typeface="+mn-ea"/>
              </a:rPr>
              <a:t>。</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第七节　后续审计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二、后续审计的主要步骤</a:t>
            </a:r>
          </a:p>
          <a:p>
            <a:r>
              <a:rPr lang="zh-CN" altLang="en-US" dirty="0"/>
              <a:t>1.认真分析被审计单位的反馈</a:t>
            </a:r>
          </a:p>
          <a:p>
            <a:r>
              <a:rPr lang="zh-CN" altLang="en-US" dirty="0"/>
              <a:t>2.对反馈不充分及没有反馈的问题与被审计单位进行探讨</a:t>
            </a:r>
          </a:p>
          <a:p>
            <a:r>
              <a:rPr lang="zh-CN" altLang="en-US" dirty="0"/>
              <a:t>3.对重大的审计结果进行现场追踪审计和测试</a:t>
            </a:r>
          </a:p>
          <a:p>
            <a:r>
              <a:rPr lang="zh-CN" altLang="en-US" dirty="0"/>
              <a:t>4.针对已采取的各项措施进行评估,对控制风险进行重新评估</a:t>
            </a:r>
          </a:p>
          <a:p>
            <a:r>
              <a:rPr lang="zh-CN" altLang="en-US" dirty="0"/>
              <a:t>5.提交后续审计报告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审计立项与授权</a:t>
            </a:r>
          </a:p>
        </p:txBody>
      </p:sp>
      <p:sp>
        <p:nvSpPr>
          <p:cNvPr id="3" name="内容占位符 2"/>
          <p:cNvSpPr>
            <a:spLocks noGrp="1"/>
          </p:cNvSpPr>
          <p:nvPr>
            <p:ph sz="half" idx="2"/>
          </p:nvPr>
        </p:nvSpPr>
        <p:spPr>
          <a:xfrm>
            <a:off x="539552" y="1268760"/>
            <a:ext cx="8064896" cy="5112568"/>
          </a:xfrm>
        </p:spPr>
        <p:txBody>
          <a:bodyPr/>
          <a:lstStyle/>
          <a:p>
            <a:r>
              <a:rPr lang="zh-CN" altLang="en-US" dirty="0" smtClean="0"/>
              <a:t>审计</a:t>
            </a:r>
            <a:r>
              <a:rPr lang="zh-CN" altLang="en-US" dirty="0"/>
              <a:t>立项是指确定具体的内部审计项目,即被审计的对象。审计对象包括组织机构下属的各子公司以及组织机构内部的各职能部门、各项经营活动或项目、系统等</a:t>
            </a:r>
            <a:r>
              <a:rPr lang="zh-CN" altLang="en-US" dirty="0" smtClean="0"/>
              <a:t>。</a:t>
            </a:r>
            <a:endParaRPr lang="en-US" altLang="zh-CN" dirty="0" smtClean="0"/>
          </a:p>
          <a:p>
            <a:endParaRPr lang="zh-CN" altLang="en-US" dirty="0"/>
          </a:p>
          <a:p>
            <a:r>
              <a:rPr lang="zh-CN" altLang="en-US" dirty="0" smtClean="0"/>
              <a:t>对于</a:t>
            </a:r>
            <a:r>
              <a:rPr lang="zh-CN" altLang="en-US" dirty="0"/>
              <a:t>已立项的审计项目,审计部应在审计实施前以正式报告的形式报机构总裁审核、批准与授权。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审计准备</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一、初步确定具体审计目标和审计范围 </a:t>
            </a:r>
          </a:p>
          <a:p>
            <a:pPr marL="0" indent="0">
              <a:buNone/>
            </a:pPr>
            <a:r>
              <a:rPr lang="zh-CN" altLang="en-US" dirty="0" smtClean="0"/>
              <a:t>内部</a:t>
            </a:r>
            <a:r>
              <a:rPr lang="zh-CN" altLang="en-US" dirty="0"/>
              <a:t>审计的总目标是审查和评价集团各项经营管理活动,协助集团组织的成员有效地履行他们的职责。</a:t>
            </a:r>
          </a:p>
          <a:p>
            <a:pPr marL="0" indent="0">
              <a:buNone/>
            </a:pPr>
            <a:r>
              <a:rPr lang="zh-CN" altLang="en-US" dirty="0" smtClean="0"/>
              <a:t>内部</a:t>
            </a:r>
            <a:r>
              <a:rPr lang="zh-CN" altLang="en-US" dirty="0"/>
              <a:t>审计的范围一般包括以下几个方面: </a:t>
            </a:r>
          </a:p>
          <a:p>
            <a:r>
              <a:rPr lang="zh-CN" altLang="en-US" dirty="0" smtClean="0"/>
              <a:t>（</a:t>
            </a:r>
            <a:r>
              <a:rPr lang="en-US" altLang="zh-CN" dirty="0" smtClean="0"/>
              <a:t>1</a:t>
            </a:r>
            <a:r>
              <a:rPr lang="zh-CN" altLang="en-US" dirty="0" smtClean="0"/>
              <a:t>）</a:t>
            </a:r>
            <a:r>
              <a:rPr lang="zh-CN" altLang="en-US" dirty="0" smtClean="0"/>
              <a:t>组织</a:t>
            </a:r>
            <a:r>
              <a:rPr lang="zh-CN" altLang="en-US" dirty="0"/>
              <a:t>内部控制系统的恰当性、有效性。 </a:t>
            </a:r>
          </a:p>
          <a:p>
            <a:r>
              <a:rPr lang="zh-CN" altLang="en-US" dirty="0" smtClean="0"/>
              <a:t>（</a:t>
            </a:r>
            <a:r>
              <a:rPr lang="en-US" altLang="zh-CN" dirty="0" smtClean="0"/>
              <a:t>2</a:t>
            </a:r>
            <a:r>
              <a:rPr lang="zh-CN" altLang="en-US" dirty="0" smtClean="0"/>
              <a:t>）</a:t>
            </a:r>
            <a:r>
              <a:rPr lang="zh-CN" altLang="en-US" dirty="0" smtClean="0"/>
              <a:t>财务</a:t>
            </a:r>
            <a:r>
              <a:rPr lang="zh-CN" altLang="en-US" dirty="0"/>
              <a:t>会计信息和资料的准确性、完整性、可靠性。 </a:t>
            </a:r>
          </a:p>
          <a:p>
            <a:r>
              <a:rPr lang="zh-CN" altLang="en-US" dirty="0" smtClean="0"/>
              <a:t>（</a:t>
            </a:r>
            <a:r>
              <a:rPr lang="en-US" altLang="zh-CN" dirty="0"/>
              <a:t>3</a:t>
            </a:r>
            <a:r>
              <a:rPr lang="zh-CN" altLang="en-US" dirty="0" smtClean="0"/>
              <a:t>）经营</a:t>
            </a:r>
            <a:r>
              <a:rPr lang="zh-CN" altLang="en-US" dirty="0"/>
              <a:t>活动的效率和效果。 </a:t>
            </a:r>
          </a:p>
          <a:p>
            <a:r>
              <a:rPr lang="zh-CN" altLang="en-US" dirty="0" smtClean="0"/>
              <a:t>（</a:t>
            </a:r>
            <a:r>
              <a:rPr lang="en-US" altLang="zh-CN" dirty="0" smtClean="0"/>
              <a:t>4</a:t>
            </a:r>
            <a:r>
              <a:rPr lang="zh-CN" altLang="en-US" dirty="0" smtClean="0"/>
              <a:t>）资产</a:t>
            </a:r>
            <a:r>
              <a:rPr lang="zh-CN" altLang="en-US" dirty="0"/>
              <a:t>的护卫情况。 </a:t>
            </a:r>
          </a:p>
          <a:p>
            <a:r>
              <a:rPr lang="zh-CN" altLang="en-US" dirty="0" smtClean="0"/>
              <a:t>（</a:t>
            </a:r>
            <a:r>
              <a:rPr lang="en-US" altLang="zh-CN" dirty="0" smtClean="0"/>
              <a:t>5</a:t>
            </a:r>
            <a:r>
              <a:rPr lang="zh-CN" altLang="en-US" dirty="0" smtClean="0"/>
              <a:t>）对</a:t>
            </a:r>
            <a:r>
              <a:rPr lang="zh-CN" altLang="en-US" dirty="0"/>
              <a:t>法律、法规及政策、计划的遵守、执行情况。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审计准备</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二、研究背景资料 </a:t>
            </a:r>
          </a:p>
          <a:p>
            <a:r>
              <a:rPr lang="zh-CN" altLang="en-US" dirty="0"/>
              <a:t>在制订审计计划时应收集、研究审计对象的背景资料。 </a:t>
            </a:r>
          </a:p>
          <a:p>
            <a:r>
              <a:rPr lang="zh-CN" altLang="en-US" dirty="0"/>
              <a:t>当审计对象为集团子公司、职能部门时,背景资料主要包括其组织结构、经营管理情况、管理人员相关资料、定期的财务报告、有关的政策法规和预算资料等</a:t>
            </a:r>
            <a:r>
              <a:rPr lang="zh-CN" altLang="en-US" dirty="0" smtClean="0"/>
              <a:t>。</a:t>
            </a:r>
            <a:endParaRPr lang="en-US" altLang="zh-CN" dirty="0" smtClean="0"/>
          </a:p>
          <a:p>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三、成立审计小组和确定审计时间 </a:t>
            </a:r>
          </a:p>
          <a:p>
            <a:r>
              <a:rPr lang="zh-CN" altLang="en-US" dirty="0"/>
              <a:t>不同的审计项目要求审计人员具备不同的知识和技能,根据实际业务的需要,审计部门应安排适当的审计人员,指定审计项目负责人,并对审计工作进行具体的安排。 </a:t>
            </a:r>
          </a:p>
          <a:p>
            <a:r>
              <a:rPr lang="zh-CN" altLang="en-US" dirty="0"/>
              <a:t>成立审计小组的同时,应初步确定审计时间,包括审计开始的时间、外勤工作时间、审计结束及审计报告的提出时间。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审计准备</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四、准备初步审计计划 </a:t>
            </a:r>
          </a:p>
          <a:p>
            <a:pPr marL="0" indent="0">
              <a:buNone/>
            </a:pPr>
            <a:r>
              <a:rPr lang="zh-CN" altLang="en-US" sz="2200" b="1" kern="1200" dirty="0">
                <a:solidFill>
                  <a:srgbClr val="000000"/>
                </a:solidFill>
                <a:latin typeface="楷体_GB2312" pitchFamily="49" charset="-122"/>
                <a:ea typeface="楷体_GB2312" pitchFamily="49" charset="-122"/>
                <a:cs typeface="+mn-ea"/>
              </a:rPr>
              <a:t>(一)年度审计计划</a:t>
            </a:r>
          </a:p>
          <a:p>
            <a:pPr marL="0" indent="0">
              <a:buNone/>
            </a:pPr>
            <a:r>
              <a:rPr lang="zh-CN" altLang="en-US" sz="2200" b="1" kern="1200" dirty="0">
                <a:solidFill>
                  <a:srgbClr val="000000"/>
                </a:solidFill>
                <a:latin typeface="楷体_GB2312" pitchFamily="49" charset="-122"/>
                <a:ea typeface="楷体_GB2312" pitchFamily="49" charset="-122"/>
                <a:cs typeface="+mn-ea"/>
              </a:rPr>
              <a:t>(二)项目审计计划</a:t>
            </a:r>
          </a:p>
          <a:p>
            <a:pPr marL="0" indent="0">
              <a:buNone/>
            </a:pPr>
            <a:r>
              <a:rPr lang="zh-CN" altLang="en-US" sz="2200" b="1" kern="1200" dirty="0">
                <a:solidFill>
                  <a:srgbClr val="000000"/>
                </a:solidFill>
                <a:latin typeface="楷体_GB2312" pitchFamily="49" charset="-122"/>
                <a:ea typeface="楷体_GB2312" pitchFamily="49" charset="-122"/>
                <a:cs typeface="+mn-ea"/>
              </a:rPr>
              <a:t>(三)具体审计方</a:t>
            </a:r>
            <a:r>
              <a:rPr lang="zh-CN" altLang="en-US" sz="2200" b="1" kern="1200" dirty="0" smtClean="0">
                <a:solidFill>
                  <a:srgbClr val="000000"/>
                </a:solidFill>
                <a:latin typeface="楷体_GB2312" pitchFamily="49" charset="-122"/>
                <a:ea typeface="楷体_GB2312" pitchFamily="49" charset="-122"/>
                <a:cs typeface="+mn-ea"/>
              </a:rPr>
              <a:t>案</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zh-CN" altLang="en-US" sz="2400" b="1" kern="1200" dirty="0">
                <a:solidFill>
                  <a:srgbClr val="000000"/>
                </a:solidFill>
                <a:latin typeface="黑体" pitchFamily="2" charset="-122"/>
                <a:ea typeface="黑体" pitchFamily="2" charset="-122"/>
                <a:cs typeface="+mn-ea"/>
              </a:rPr>
              <a:t>五、发出审计通知书 </a:t>
            </a:r>
          </a:p>
          <a:p>
            <a:pPr marL="0" indent="0">
              <a:buNone/>
            </a:pPr>
            <a:r>
              <a:rPr lang="zh-CN" altLang="en-US" sz="2200" b="1" kern="1200" dirty="0">
                <a:solidFill>
                  <a:srgbClr val="000000"/>
                </a:solidFill>
                <a:latin typeface="楷体_GB2312" pitchFamily="49" charset="-122"/>
                <a:ea typeface="楷体_GB2312" pitchFamily="49" charset="-122"/>
                <a:cs typeface="+mn-ea"/>
              </a:rPr>
              <a:t>(一</a:t>
            </a:r>
            <a:r>
              <a:rPr lang="zh-CN" altLang="en-US" sz="2200" b="1" kern="1200" dirty="0" smtClean="0">
                <a:solidFill>
                  <a:srgbClr val="000000"/>
                </a:solidFill>
                <a:latin typeface="楷体_GB2312" pitchFamily="49" charset="-122"/>
                <a:ea typeface="楷体_GB2312" pitchFamily="49" charset="-122"/>
                <a:cs typeface="+mn-ea"/>
              </a:rPr>
              <a:t>)审</a:t>
            </a:r>
            <a:r>
              <a:rPr lang="zh-CN" altLang="en-US" sz="2200" b="1" kern="1200" dirty="0">
                <a:solidFill>
                  <a:srgbClr val="000000"/>
                </a:solidFill>
                <a:latin typeface="楷体_GB2312" pitchFamily="49" charset="-122"/>
                <a:ea typeface="楷体_GB2312" pitchFamily="49" charset="-122"/>
                <a:cs typeface="+mn-ea"/>
              </a:rPr>
              <a:t>计通知书的作用及要求</a:t>
            </a:r>
          </a:p>
          <a:p>
            <a:pPr marL="0" indent="0">
              <a:buNone/>
            </a:pPr>
            <a:r>
              <a:rPr lang="zh-CN" altLang="en-US" sz="2200" b="1" kern="1200" dirty="0">
                <a:solidFill>
                  <a:srgbClr val="000000"/>
                </a:solidFill>
                <a:latin typeface="楷体_GB2312" pitchFamily="49" charset="-122"/>
                <a:ea typeface="楷体_GB2312" pitchFamily="49" charset="-122"/>
                <a:cs typeface="+mn-ea"/>
              </a:rPr>
              <a:t>(二)审计通知书的内容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初步调查</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一、审计座谈会 </a:t>
            </a:r>
          </a:p>
          <a:p>
            <a:r>
              <a:rPr lang="zh-CN" altLang="en-US" dirty="0"/>
              <a:t>审计开始前,审计人员应与被审计单位负责人、财务负责人及其他相关人员召开审计座谈会。了解基本情况、说明审计的目标和范围以及审计中需要提供的各种资料和需要协助的范围等</a:t>
            </a:r>
            <a:r>
              <a:rPr lang="zh-CN" altLang="en-US" dirty="0" smtClean="0"/>
              <a:t>。</a:t>
            </a:r>
            <a:endParaRPr lang="en-US" altLang="zh-CN" dirty="0" smtClean="0"/>
          </a:p>
          <a:p>
            <a:pPr marL="0" indent="0">
              <a:buNone/>
            </a:pPr>
            <a:r>
              <a:rPr lang="zh-CN" altLang="en-US" dirty="0" smtClean="0"/>
              <a:t> </a:t>
            </a: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二、实地考察 </a:t>
            </a:r>
          </a:p>
          <a:p>
            <a:r>
              <a:rPr lang="zh-CN" altLang="en-US" dirty="0"/>
              <a:t>审计人员应实地观察被审计单位的经营地点、设备、职员及业务情况,对被审计单位的业务活动获得感性认识。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初步调查</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三、研究文件资料 </a:t>
            </a:r>
          </a:p>
          <a:p>
            <a:r>
              <a:rPr lang="zh-CN" altLang="en-US" dirty="0"/>
              <a:t>对被审计单位提供的及实地考察过程中得到的文件资料进行整理归档,并进行查阅、研究</a:t>
            </a:r>
            <a:r>
              <a:rPr lang="zh-CN" altLang="en-US" dirty="0" smtClean="0"/>
              <a:t>。</a:t>
            </a:r>
            <a:endParaRPr lang="en-US" altLang="zh-CN" dirty="0" smtClean="0"/>
          </a:p>
          <a:p>
            <a:pPr marL="0" indent="0">
              <a:buNone/>
            </a:pPr>
            <a:r>
              <a:rPr lang="zh-CN" altLang="en-US" dirty="0" smtClean="0"/>
              <a:t> </a:t>
            </a: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四、编写初步调查说明书 </a:t>
            </a:r>
          </a:p>
          <a:p>
            <a:r>
              <a:rPr lang="zh-CN" altLang="en-US" dirty="0"/>
              <a:t>初步调查完成后,审计人员应编写简要的初步调查说明书,概括被审计单位的基本情况及初步调查的实施情况。</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审计证据与审计工作底稿</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一、内部审计证据</a:t>
            </a:r>
          </a:p>
          <a:p>
            <a:pPr marL="0" indent="0">
              <a:buNone/>
            </a:pPr>
            <a:r>
              <a:rPr lang="zh-CN" altLang="en-US" sz="2200" b="1" kern="1200" dirty="0">
                <a:solidFill>
                  <a:srgbClr val="000000"/>
                </a:solidFill>
                <a:latin typeface="楷体_GB2312" pitchFamily="49" charset="-122"/>
                <a:ea typeface="楷体_GB2312" pitchFamily="49" charset="-122"/>
                <a:cs typeface="+mn-ea"/>
              </a:rPr>
              <a:t>(一)内部审计</a:t>
            </a:r>
            <a:r>
              <a:rPr lang="zh-CN" altLang="en-US" sz="2200" b="1" kern="1200" dirty="0" smtClean="0">
                <a:solidFill>
                  <a:srgbClr val="000000"/>
                </a:solidFill>
                <a:latin typeface="楷体_GB2312" pitchFamily="49" charset="-122"/>
                <a:ea typeface="楷体_GB2312" pitchFamily="49" charset="-122"/>
                <a:cs typeface="+mn-ea"/>
              </a:rPr>
              <a:t>证据的含义</a:t>
            </a:r>
            <a:endParaRPr lang="zh-CN" altLang="en-US" sz="2200" b="1" kern="1200" dirty="0">
              <a:solidFill>
                <a:srgbClr val="000000"/>
              </a:solidFill>
              <a:latin typeface="楷体_GB2312" pitchFamily="49" charset="-122"/>
              <a:ea typeface="楷体_GB2312" pitchFamily="49" charset="-122"/>
              <a:cs typeface="+mn-ea"/>
            </a:endParaRPr>
          </a:p>
          <a:p>
            <a:r>
              <a:rPr lang="zh-CN" altLang="en-US" dirty="0"/>
              <a:t>审计证据是指内部审计人员在实施内部审计业务中,通过实施审计程序所获取的,用以证实审计事项,支持审计结论、意见和建议的各种事实依据。由于目的的特殊性,审计证据与法律证据等其他类型的证据具有一定的区别。</a:t>
            </a:r>
          </a:p>
          <a:p>
            <a:pPr marL="0" indent="0">
              <a:buNone/>
            </a:pPr>
            <a:r>
              <a:rPr lang="zh-CN" altLang="en-US" sz="2200" b="1" kern="1200" dirty="0">
                <a:solidFill>
                  <a:srgbClr val="000000"/>
                </a:solidFill>
                <a:latin typeface="楷体_GB2312" pitchFamily="49" charset="-122"/>
                <a:ea typeface="楷体_GB2312" pitchFamily="49" charset="-122"/>
                <a:cs typeface="+mn-ea"/>
              </a:rPr>
              <a:t>(二)搜集审计证据的原则</a:t>
            </a:r>
          </a:p>
          <a:p>
            <a:r>
              <a:rPr lang="zh-CN" altLang="en-US" dirty="0"/>
              <a:t>1.目标明确原则</a:t>
            </a:r>
          </a:p>
          <a:p>
            <a:r>
              <a:rPr lang="zh-CN" altLang="en-US" dirty="0"/>
              <a:t>2.及时准确原则</a:t>
            </a:r>
          </a:p>
          <a:p>
            <a:r>
              <a:rPr lang="zh-CN" altLang="en-US" dirty="0"/>
              <a:t>3.客观全面原则</a:t>
            </a:r>
          </a:p>
          <a:p>
            <a:r>
              <a:rPr lang="zh-CN" altLang="en-US" dirty="0"/>
              <a:t>4.科学细致原则</a:t>
            </a:r>
          </a:p>
          <a:p>
            <a:r>
              <a:rPr lang="zh-CN" altLang="en-US" dirty="0"/>
              <a:t>5.严格可靠原则</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2237</Words>
  <Application>Microsoft Office PowerPoint</Application>
  <PresentationFormat>全屏显示(4:3)</PresentationFormat>
  <Paragraphs>190</Paragraphs>
  <Slides>23</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25" baseType="lpstr">
      <vt:lpstr>默认设计模板</vt:lpstr>
      <vt:lpstr>Bitmap Image</vt:lpstr>
      <vt:lpstr>PowerPoint 演示文稿</vt:lpstr>
      <vt:lpstr>PowerPoint 演示文稿</vt:lpstr>
      <vt:lpstr>第一节　审计立项与授权</vt:lpstr>
      <vt:lpstr>第二节　审计准备</vt:lpstr>
      <vt:lpstr>第二节　审计准备</vt:lpstr>
      <vt:lpstr>第二节　审计准备</vt:lpstr>
      <vt:lpstr>第三节　初步调查</vt:lpstr>
      <vt:lpstr>第三节　初步调查</vt:lpstr>
      <vt:lpstr>第四节　审计证据与审计工作底稿</vt:lpstr>
      <vt:lpstr>第四节　审计证据与审计工作底稿</vt:lpstr>
      <vt:lpstr>第四节　审计证据与审计工作底稿</vt:lpstr>
      <vt:lpstr>第四节　审计证据与审计工作底稿</vt:lpstr>
      <vt:lpstr>第四节　审计证据与审计工作底稿</vt:lpstr>
      <vt:lpstr>第四节　审计证据与审计工作底稿</vt:lpstr>
      <vt:lpstr>第五节　分析性程序及审计测试</vt:lpstr>
      <vt:lpstr>第五节　分析性程序及审计测试</vt:lpstr>
      <vt:lpstr>第五节　分析性程序及审计测试</vt:lpstr>
      <vt:lpstr>第五节　分析性程序及审计测试</vt:lpstr>
      <vt:lpstr>第六节　审计报告</vt:lpstr>
      <vt:lpstr>第六节　审计报告</vt:lpstr>
      <vt:lpstr>第六节　审计报告</vt:lpstr>
      <vt:lpstr>第七节　后续审计</vt:lpstr>
      <vt:lpstr>第七节　后续审计</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128</cp:revision>
  <dcterms:created xsi:type="dcterms:W3CDTF">2013-07-06T13:20:00Z</dcterms:created>
  <dcterms:modified xsi:type="dcterms:W3CDTF">2022-08-29T05:10:36Z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