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1296" r:id="rId2"/>
    <p:sldId id="1136" r:id="rId3"/>
    <p:sldId id="1156" r:id="rId4"/>
    <p:sldId id="1228" r:id="rId5"/>
    <p:sldId id="1229" r:id="rId6"/>
    <p:sldId id="1230" r:id="rId7"/>
    <p:sldId id="1231" r:id="rId8"/>
    <p:sldId id="1232" r:id="rId9"/>
    <p:sldId id="1226" r:id="rId10"/>
    <p:sldId id="1233" r:id="rId11"/>
    <p:sldId id="1236" r:id="rId12"/>
    <p:sldId id="1237" r:id="rId13"/>
    <p:sldId id="1227" r:id="rId14"/>
    <p:sldId id="1239" r:id="rId15"/>
    <p:sldId id="1240" r:id="rId1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4">
          <p15:clr>
            <a:srgbClr val="A4A3A4"/>
          </p15:clr>
        </p15:guide>
        <p15:guide id="2" pos="2860">
          <p15:clr>
            <a:srgbClr val="A4A3A4"/>
          </p15:clr>
        </p15:guide>
      </p15:sldGuideLst>
    </p:ext>
    <p:ext uri="{2D200454-40CA-4A62-9FC3-DE9A4176ACB9}">
      <p15:notesGuideLst xmlns:p15="http://schemas.microsoft.com/office/powerpoint/2012/main" xmlns="">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1"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2"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smtClean="0">
                <a:latin typeface="Arial Black" pitchFamily="34" charset="0"/>
                <a:ea typeface="华文细黑" pitchFamily="2" charset="-122"/>
              </a:rPr>
              <a:t>第七章    </a:t>
            </a:r>
            <a:r>
              <a:rPr lang="zh-CN" altLang="en-US" sz="3200" dirty="0">
                <a:latin typeface="Arial Black" pitchFamily="34" charset="0"/>
                <a:ea typeface="华文细黑" pitchFamily="2" charset="-122"/>
              </a:rPr>
              <a:t>　内部控制与评价</a:t>
            </a: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27662"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27663"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27664"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27665"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2020382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内部控制自我评价</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二、内部控制评价内容</a:t>
            </a:r>
          </a:p>
          <a:p>
            <a:pPr marL="0" indent="0">
              <a:buNone/>
            </a:pPr>
            <a:r>
              <a:rPr lang="zh-CN" altLang="en-US" sz="2200" b="1" kern="1200" dirty="0">
                <a:solidFill>
                  <a:srgbClr val="000000"/>
                </a:solidFill>
                <a:latin typeface="楷体_GB2312" pitchFamily="49" charset="-122"/>
                <a:ea typeface="楷体_GB2312" pitchFamily="49" charset="-122"/>
                <a:cs typeface="+mn-ea"/>
              </a:rPr>
              <a:t>(一)内部控制评价内容确定的总体原</a:t>
            </a:r>
            <a:r>
              <a:rPr lang="zh-CN" altLang="en-US" sz="2200" b="1" kern="1200" dirty="0" smtClean="0">
                <a:solidFill>
                  <a:srgbClr val="000000"/>
                </a:solidFill>
                <a:latin typeface="楷体_GB2312" pitchFamily="49" charset="-122"/>
                <a:ea typeface="楷体_GB2312" pitchFamily="49" charset="-122"/>
                <a:cs typeface="+mn-ea"/>
              </a:rPr>
              <a:t>则</a:t>
            </a:r>
            <a:endParaRPr lang="en-US" altLang="zh-CN" sz="2200" b="1" kern="1200" dirty="0" smtClean="0">
              <a:solidFill>
                <a:srgbClr val="000000"/>
              </a:solidFill>
              <a:latin typeface="楷体_GB2312" pitchFamily="49" charset="-122"/>
              <a:ea typeface="楷体_GB2312" pitchFamily="49"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rPr>
              <a:t>(二)内部控制评价内容</a:t>
            </a:r>
            <a:endParaRPr lang="en-US" altLang="zh-CN" sz="2200" b="1" kern="1200" dirty="0">
              <a:solidFill>
                <a:srgbClr val="000000"/>
              </a:solidFill>
              <a:latin typeface="楷体_GB2312" pitchFamily="49" charset="-122"/>
              <a:ea typeface="楷体_GB2312" pitchFamily="49"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rPr>
              <a:t>(三)内部控制评价内容确定的具体操作</a:t>
            </a:r>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内部控制自我评价</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三、内部控制评价程序</a:t>
            </a:r>
          </a:p>
          <a:p>
            <a:pPr marL="0" indent="0">
              <a:buNone/>
            </a:pPr>
            <a:r>
              <a:rPr lang="zh-CN" altLang="en-US" sz="2200" b="1" kern="1200" dirty="0">
                <a:solidFill>
                  <a:srgbClr val="000000"/>
                </a:solidFill>
                <a:latin typeface="楷体_GB2312" pitchFamily="49" charset="-122"/>
                <a:ea typeface="楷体_GB2312" pitchFamily="49" charset="-122"/>
                <a:cs typeface="+mn-ea"/>
              </a:rPr>
              <a:t>(一)建立内部控制评价机构</a:t>
            </a:r>
          </a:p>
          <a:p>
            <a:pPr marL="0" indent="0">
              <a:buNone/>
            </a:pPr>
            <a:r>
              <a:rPr lang="zh-CN" altLang="en-US" sz="2200" b="1" kern="1200" dirty="0" smtClean="0">
                <a:solidFill>
                  <a:srgbClr val="000000"/>
                </a:solidFill>
                <a:latin typeface="楷体_GB2312" pitchFamily="49" charset="-122"/>
                <a:ea typeface="楷体_GB2312" pitchFamily="49" charset="-122"/>
                <a:cs typeface="+mn-ea"/>
              </a:rPr>
              <a:t>(</a:t>
            </a:r>
            <a:r>
              <a:rPr lang="zh-CN" altLang="en-US" sz="2200" b="1" kern="1200" dirty="0">
                <a:solidFill>
                  <a:srgbClr val="000000"/>
                </a:solidFill>
                <a:latin typeface="楷体_GB2312" pitchFamily="49" charset="-122"/>
                <a:ea typeface="楷体_GB2312" pitchFamily="49" charset="-122"/>
                <a:cs typeface="+mn-ea"/>
              </a:rPr>
              <a:t>二)对内部控制制度的建立和执行情况进行调</a:t>
            </a:r>
            <a:r>
              <a:rPr lang="zh-CN" altLang="en-US" sz="2200" b="1" kern="1200" dirty="0" smtClean="0">
                <a:solidFill>
                  <a:srgbClr val="000000"/>
                </a:solidFill>
                <a:latin typeface="楷体_GB2312" pitchFamily="49" charset="-122"/>
                <a:ea typeface="楷体_GB2312" pitchFamily="49" charset="-122"/>
                <a:cs typeface="+mn-ea"/>
              </a:rPr>
              <a:t>查</a:t>
            </a:r>
            <a:endParaRPr lang="en-US" altLang="zh-CN" sz="2200" b="1" kern="1200" dirty="0" smtClean="0">
              <a:solidFill>
                <a:srgbClr val="000000"/>
              </a:solidFill>
              <a:latin typeface="楷体_GB2312" pitchFamily="49" charset="-122"/>
              <a:ea typeface="楷体_GB2312" pitchFamily="49"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rPr>
              <a:t>(三)对内部控制制度进行测</a:t>
            </a:r>
            <a:r>
              <a:rPr lang="zh-CN" altLang="en-US" sz="2200" b="1" kern="1200" dirty="0" smtClean="0">
                <a:solidFill>
                  <a:srgbClr val="000000"/>
                </a:solidFill>
                <a:latin typeface="楷体_GB2312" pitchFamily="49" charset="-122"/>
                <a:ea typeface="楷体_GB2312" pitchFamily="49" charset="-122"/>
                <a:cs typeface="+mn-ea"/>
              </a:rPr>
              <a:t>试</a:t>
            </a:r>
            <a:endParaRPr lang="zh-CN" altLang="en-US" sz="2200" b="1" kern="1200" dirty="0">
              <a:solidFill>
                <a:srgbClr val="000000"/>
              </a:solidFill>
              <a:latin typeface="楷体_GB2312" pitchFamily="49" charset="-122"/>
              <a:ea typeface="楷体_GB2312" pitchFamily="49" charset="-122"/>
              <a:cs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内部控制自我评价</a:t>
            </a:r>
          </a:p>
        </p:txBody>
      </p:sp>
      <p:sp>
        <p:nvSpPr>
          <p:cNvPr id="3" name="内容占位符 2"/>
          <p:cNvSpPr>
            <a:spLocks noGrp="1"/>
          </p:cNvSpPr>
          <p:nvPr>
            <p:ph sz="half" idx="2"/>
          </p:nvPr>
        </p:nvSpPr>
        <p:spPr/>
        <p:txBody>
          <a:bodyPr/>
          <a:lstStyle/>
          <a:p>
            <a:pPr marL="0" indent="0">
              <a:buNone/>
            </a:pPr>
            <a:r>
              <a:rPr lang="zh-CN" altLang="en-US" sz="2400" b="1" kern="1200" dirty="0" smtClean="0">
                <a:solidFill>
                  <a:srgbClr val="000000"/>
                </a:solidFill>
                <a:latin typeface="黑体" pitchFamily="2" charset="-122"/>
                <a:ea typeface="黑体" pitchFamily="2" charset="-122"/>
                <a:cs typeface="+mn-ea"/>
              </a:rPr>
              <a:t>四</a:t>
            </a:r>
            <a:r>
              <a:rPr lang="zh-CN" altLang="en-US" sz="2400" b="1" kern="1200" dirty="0">
                <a:solidFill>
                  <a:srgbClr val="000000"/>
                </a:solidFill>
                <a:latin typeface="黑体" pitchFamily="2" charset="-122"/>
                <a:ea typeface="黑体" pitchFamily="2" charset="-122"/>
                <a:cs typeface="+mn-ea"/>
              </a:rPr>
              <a:t>、对内部控制制度进行评价</a:t>
            </a:r>
          </a:p>
          <a:p>
            <a:r>
              <a:rPr lang="zh-CN" altLang="en-US" dirty="0"/>
              <a:t>主要是对内部控制中具体问题,特别是对差错、浪费、损失、非授权使用或滥用职权等敏感问题进行评价,找出失控的原因,提出相应的改进、补救措施。</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内部控制评价报告</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一、内部控制缺陷的认定</a:t>
            </a:r>
          </a:p>
          <a:p>
            <a:pPr marL="0" indent="0">
              <a:buNone/>
            </a:pPr>
            <a:r>
              <a:rPr lang="zh-CN" altLang="en-US" sz="2200" b="1" kern="1200" dirty="0">
                <a:solidFill>
                  <a:srgbClr val="000000"/>
                </a:solidFill>
                <a:latin typeface="楷体_GB2312" pitchFamily="49" charset="-122"/>
                <a:ea typeface="楷体_GB2312" pitchFamily="49" charset="-122"/>
                <a:cs typeface="+mn-ea"/>
              </a:rPr>
              <a:t>(一)内部控制缺陷的分</a:t>
            </a:r>
            <a:r>
              <a:rPr lang="zh-CN" altLang="en-US" sz="2200" b="1" kern="1200" dirty="0" smtClean="0">
                <a:solidFill>
                  <a:srgbClr val="000000"/>
                </a:solidFill>
                <a:latin typeface="楷体_GB2312" pitchFamily="49" charset="-122"/>
                <a:ea typeface="楷体_GB2312" pitchFamily="49" charset="-122"/>
                <a:cs typeface="+mn-ea"/>
              </a:rPr>
              <a:t>类</a:t>
            </a:r>
            <a:endParaRPr lang="en-US" altLang="zh-CN" sz="2200" b="1" kern="1200" dirty="0" smtClean="0">
              <a:solidFill>
                <a:srgbClr val="000000"/>
              </a:solidFill>
              <a:latin typeface="楷体_GB2312" pitchFamily="49" charset="-122"/>
              <a:ea typeface="楷体_GB2312" pitchFamily="49"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rPr>
              <a:t>(二)内部控制缺陷的认定标准</a:t>
            </a:r>
          </a:p>
          <a:p>
            <a:pPr marL="0" indent="0">
              <a:buNone/>
            </a:pPr>
            <a:r>
              <a:rPr lang="zh-CN" altLang="en-US" sz="2200" b="1" kern="1200" dirty="0">
                <a:solidFill>
                  <a:srgbClr val="000000"/>
                </a:solidFill>
                <a:latin typeface="楷体_GB2312" pitchFamily="49" charset="-122"/>
                <a:ea typeface="楷体_GB2312" pitchFamily="49" charset="-122"/>
                <a:cs typeface="+mn-ea"/>
              </a:rPr>
              <a:t>(三)内部控制缺陷的报告与整</a:t>
            </a:r>
            <a:r>
              <a:rPr lang="zh-CN" altLang="en-US" sz="2200" b="1" kern="1200" dirty="0" smtClean="0">
                <a:solidFill>
                  <a:srgbClr val="000000"/>
                </a:solidFill>
                <a:latin typeface="楷体_GB2312" pitchFamily="49" charset="-122"/>
                <a:ea typeface="楷体_GB2312" pitchFamily="49" charset="-122"/>
                <a:cs typeface="+mn-ea"/>
              </a:rPr>
              <a:t>改</a:t>
            </a:r>
            <a:endParaRPr lang="zh-CN" altLang="en-US" sz="2200" b="1" kern="1200" dirty="0">
              <a:solidFill>
                <a:srgbClr val="000000"/>
              </a:solidFill>
              <a:latin typeface="楷体_GB2312" pitchFamily="49" charset="-122"/>
              <a:ea typeface="楷体_GB2312" pitchFamily="49" charset="-122"/>
              <a:cs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内部控制评价报告</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二、内部控制自我评价报告</a:t>
            </a:r>
          </a:p>
          <a:p>
            <a:pPr marL="0" indent="0">
              <a:buNone/>
            </a:pPr>
            <a:r>
              <a:rPr lang="zh-CN" altLang="en-US" sz="2200" b="1" kern="1200" dirty="0">
                <a:solidFill>
                  <a:srgbClr val="000000"/>
                </a:solidFill>
                <a:latin typeface="楷体_GB2312" pitchFamily="49" charset="-122"/>
                <a:ea typeface="楷体_GB2312" pitchFamily="49" charset="-122"/>
                <a:cs typeface="+mn-ea"/>
              </a:rPr>
              <a:t>(一)内部控制自我评价报告内容</a:t>
            </a:r>
          </a:p>
          <a:p>
            <a:pPr marL="0" indent="0">
              <a:buNone/>
            </a:pPr>
            <a:r>
              <a:rPr lang="zh-CN" altLang="en-US" sz="2200" b="1" kern="1200" dirty="0">
                <a:solidFill>
                  <a:srgbClr val="000000"/>
                </a:solidFill>
                <a:latin typeface="楷体_GB2312" pitchFamily="49" charset="-122"/>
                <a:ea typeface="楷体_GB2312" pitchFamily="49" charset="-122"/>
                <a:cs typeface="+mn-ea"/>
              </a:rPr>
              <a:t>(二)内部控制自我评价报告的编制时间</a:t>
            </a:r>
          </a:p>
          <a:p>
            <a:pPr marL="0" indent="0">
              <a:buNone/>
            </a:pPr>
            <a:r>
              <a:rPr lang="zh-CN" altLang="en-US" sz="2200" b="1" kern="1200" dirty="0">
                <a:solidFill>
                  <a:srgbClr val="000000"/>
                </a:solidFill>
                <a:latin typeface="楷体_GB2312" pitchFamily="49" charset="-122"/>
                <a:ea typeface="楷体_GB2312" pitchFamily="49" charset="-122"/>
                <a:cs typeface="+mn-ea"/>
              </a:rPr>
              <a:t>(三)内部控制评价报告的编制主体</a:t>
            </a:r>
          </a:p>
          <a:p>
            <a:pPr marL="0" indent="0">
              <a:buNone/>
            </a:pPr>
            <a:r>
              <a:rPr lang="zh-CN" altLang="en-US" sz="2200" b="1" kern="1200" dirty="0">
                <a:solidFill>
                  <a:srgbClr val="000000"/>
                </a:solidFill>
                <a:latin typeface="楷体_GB2312" pitchFamily="49" charset="-122"/>
                <a:ea typeface="楷体_GB2312" pitchFamily="49" charset="-122"/>
                <a:cs typeface="+mn-ea"/>
              </a:rPr>
              <a:t>(四)内部控制评价报告的报送</a:t>
            </a:r>
          </a:p>
          <a:p>
            <a:pPr marL="0" indent="0">
              <a:buNone/>
            </a:pPr>
            <a:r>
              <a:rPr lang="zh-CN" altLang="en-US" sz="2200" b="1" kern="1200" dirty="0">
                <a:solidFill>
                  <a:srgbClr val="000000"/>
                </a:solidFill>
                <a:latin typeface="楷体_GB2312" pitchFamily="49" charset="-122"/>
                <a:ea typeface="楷体_GB2312" pitchFamily="49" charset="-122"/>
                <a:cs typeface="+mn-ea"/>
              </a:rPr>
              <a:t>(五)内部控制评价报告的内容和格式</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内部控制评价报告</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三、内部控制评价报告的披露和使用</a:t>
            </a:r>
          </a:p>
          <a:p>
            <a:pPr marL="0" indent="0">
              <a:buNone/>
            </a:pPr>
            <a:r>
              <a:rPr lang="zh-CN" altLang="en-US" sz="2200" b="1" kern="1200" dirty="0">
                <a:solidFill>
                  <a:srgbClr val="000000"/>
                </a:solidFill>
                <a:latin typeface="楷体_GB2312" pitchFamily="49" charset="-122"/>
                <a:ea typeface="楷体_GB2312" pitchFamily="49" charset="-122"/>
                <a:cs typeface="+mn-ea"/>
              </a:rPr>
              <a:t>(一)评价报告的披露</a:t>
            </a:r>
          </a:p>
          <a:p>
            <a:r>
              <a:rPr lang="zh-CN" altLang="en-US" dirty="0"/>
              <a:t>公司的价值创造力不仅取决于现有的经营基础和目前的盈利水平,更主要取决于公司的决策科学性和管控能力。公众公司必须向社会披露内部控制评价报告,满足投资者及利益相关者</a:t>
            </a:r>
          </a:p>
          <a:p>
            <a:r>
              <a:rPr lang="zh-CN" altLang="en-US" dirty="0"/>
              <a:t>了解企业治理水平、管理规范化和抵御各类风险的能力的需要,更好地服务于他们做出投资决策和相关决策。</a:t>
            </a:r>
          </a:p>
          <a:p>
            <a:pPr marL="0" indent="0">
              <a:buNone/>
            </a:pPr>
            <a:r>
              <a:rPr lang="zh-CN" altLang="en-US" sz="2200" b="1" kern="1200" dirty="0">
                <a:solidFill>
                  <a:srgbClr val="000000"/>
                </a:solidFill>
                <a:latin typeface="楷体_GB2312" pitchFamily="49" charset="-122"/>
                <a:ea typeface="楷体_GB2312" pitchFamily="49" charset="-122"/>
                <a:cs typeface="+mn-ea"/>
              </a:rPr>
              <a:t>(二)评价报告的使用</a:t>
            </a:r>
          </a:p>
          <a:p>
            <a:r>
              <a:rPr lang="zh-CN" altLang="en-US" dirty="0"/>
              <a:t>企业内部控制评价对外报告的使用者包括政府有关监管部门、投资者以及其他利益相关者、中介机构和研究机构等;对内报告的使用者主要是企业董事会(审计委员会)、各层级管理者以及有关监管部门。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grpSp>
        <p:nvGrpSpPr>
          <p:cNvPr id="2" name="组合 1"/>
          <p:cNvGrpSpPr/>
          <p:nvPr/>
        </p:nvGrpSpPr>
        <p:grpSpPr bwMode="auto">
          <a:xfrm>
            <a:off x="1981200" y="2613660"/>
            <a:ext cx="5181600" cy="2155853"/>
            <a:chOff x="1981200" y="1838371"/>
            <a:chExt cx="5181600" cy="2155839"/>
          </a:xfrm>
        </p:grpSpPr>
        <p:grpSp>
          <p:nvGrpSpPr>
            <p:cNvPr id="3" name="Group 5"/>
            <p:cNvGrpSpPr/>
            <p:nvPr/>
          </p:nvGrpSpPr>
          <p:grpSpPr bwMode="auto">
            <a:xfrm>
              <a:off x="1981200" y="1838371"/>
              <a:ext cx="5181600" cy="717606"/>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内部控制概述</a:t>
                </a:r>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1</a:t>
                </a:r>
              </a:p>
            </p:txBody>
          </p:sp>
        </p:grpSp>
        <p:grpSp>
          <p:nvGrpSpPr>
            <p:cNvPr id="4" name="Group 10"/>
            <p:cNvGrpSpPr/>
            <p:nvPr/>
          </p:nvGrpSpPr>
          <p:grpSpPr bwMode="auto">
            <a:xfrm>
              <a:off x="1981200" y="2590822"/>
              <a:ext cx="5181600" cy="717606"/>
              <a:chOff x="0" y="0"/>
              <a:chExt cx="2976" cy="432"/>
            </a:xfrm>
          </p:grpSpPr>
          <p:sp>
            <p:nvSpPr>
              <p:cNvPr id="53"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6"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3097" name="Text Box 11"/>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内部控制自我评价</a:t>
                </a:r>
              </a:p>
            </p:txBody>
          </p:sp>
          <p:sp>
            <p:nvSpPr>
              <p:cNvPr id="3098" name="Text Box 12"/>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2</a:t>
                </a:r>
              </a:p>
            </p:txBody>
          </p:sp>
        </p:grpSp>
        <p:grpSp>
          <p:nvGrpSpPr>
            <p:cNvPr id="5" name="Group 15"/>
            <p:cNvGrpSpPr/>
            <p:nvPr/>
          </p:nvGrpSpPr>
          <p:grpSpPr bwMode="auto">
            <a:xfrm>
              <a:off x="1981200" y="3276604"/>
              <a:ext cx="5181600" cy="717606"/>
              <a:chOff x="0" y="0"/>
              <a:chExt cx="2976" cy="432"/>
            </a:xfrm>
          </p:grpSpPr>
          <p:sp>
            <p:nvSpPr>
              <p:cNvPr id="48" name="AutoShape 14"/>
              <p:cNvSpPr>
                <a:spLocks noChangeArrowheads="1"/>
              </p:cNvSpPr>
              <p:nvPr/>
            </p:nvSpPr>
            <p:spPr bwMode="auto">
              <a:xfrm>
                <a:off x="240" y="75"/>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0" y="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94" y="110"/>
                <a:ext cx="2160" cy="220"/>
              </a:xfrm>
              <a:prstGeom prst="rect">
                <a:avLst/>
              </a:prstGeom>
              <a:noFill/>
              <a:ln w="9525">
                <a:noFill/>
                <a:miter lim="800000"/>
              </a:ln>
              <a:effectLst/>
            </p:spPr>
            <p:txBody>
              <a:bodyPr>
                <a:spAutoFit/>
              </a:bodyPr>
              <a:lstStyle/>
              <a:p>
                <a:r>
                  <a:rPr lang="zh-CN" altLang="en-US" b="1" dirty="0" smtClean="0"/>
                  <a:t>  内部控制评价报告</a:t>
                </a:r>
              </a:p>
            </p:txBody>
          </p:sp>
          <p:sp>
            <p:nvSpPr>
              <p:cNvPr id="3094" name="Text Box 1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3</a:t>
                </a:r>
              </a:p>
            </p:txBody>
          </p:sp>
        </p:grpSp>
      </p:grpSp>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19885" y="2060575"/>
          <a:ext cx="104775" cy="3623310"/>
        </p:xfrm>
        <a:graphic>
          <a:graphicData uri="http://schemas.openxmlformats.org/presentationml/2006/ole">
            <mc:AlternateContent xmlns:mc="http://schemas.openxmlformats.org/markup-compatibility/2006">
              <mc:Choice xmlns:v="urn:schemas-microsoft-com:vml" Requires="v">
                <p:oleObj spid="_x0000_s14363" r:id="rId5" imgW="104775" imgH="2619375" progId="Paint.Picture">
                  <p:embed/>
                </p:oleObj>
              </mc:Choice>
              <mc:Fallback>
                <p:oleObj r:id="rId5" imgW="104775" imgH="2619375" progId="Paint.Picture">
                  <p:embed/>
                  <p:pic>
                    <p:nvPicPr>
                      <p:cNvPr id="0" name="图片 7"/>
                      <p:cNvPicPr/>
                      <p:nvPr/>
                    </p:nvPicPr>
                    <p:blipFill>
                      <a:blip r:embed="rId6"/>
                    </p:blipFill>
                    <p:spPr>
                      <a:xfrm>
                        <a:off x="1619885" y="2060575"/>
                        <a:ext cx="104775" cy="36233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14364"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内部控制概述</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一、内部控制的产生</a:t>
            </a:r>
          </a:p>
          <a:p>
            <a:r>
              <a:rPr lang="zh-CN" altLang="en-US" dirty="0"/>
              <a:t>1949年,美国会计师协会的审计程序委员会在“内部控制,一种协调制度要素及其对管理当局和独立注册会计师的重要性”的报告中对内部控制首次作了权威性定义:“内部控制包括组织机构的设计和企业内部采取的所有相互协调的方法和措施</a:t>
            </a:r>
            <a:r>
              <a:rPr lang="zh-CN" altLang="en-US" dirty="0" smtClean="0"/>
              <a:t>。</a:t>
            </a:r>
            <a:endParaRPr lang="en-US" altLang="zh-CN" dirty="0" smtClean="0"/>
          </a:p>
          <a:p>
            <a:pPr marL="0" indent="0">
              <a:lnSpc>
                <a:spcPct val="100000"/>
              </a:lnSpc>
              <a:buNone/>
            </a:pP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二、 内部控制概念与目标</a:t>
            </a:r>
          </a:p>
          <a:p>
            <a:pPr marL="0" indent="0">
              <a:buNone/>
            </a:pPr>
            <a:r>
              <a:rPr lang="zh-CN" altLang="en-US" sz="2200" b="1" kern="1200" dirty="0">
                <a:solidFill>
                  <a:srgbClr val="000000"/>
                </a:solidFill>
                <a:latin typeface="楷体_GB2312" pitchFamily="49" charset="-122"/>
                <a:ea typeface="楷体_GB2312" pitchFamily="49" charset="-122"/>
                <a:cs typeface="+mn-ea"/>
              </a:rPr>
              <a:t>(一)内部控制的含义</a:t>
            </a:r>
          </a:p>
          <a:p>
            <a:r>
              <a:rPr lang="zh-CN" altLang="en-US" dirty="0"/>
              <a:t>内部控制是指一个单位为了实现其经营目标、保护资产的安全与完整、保证会计信息资料的正确与可靠、确保经营方针的贯彻执行、保证经营活动的经济性和效率性以及效果性而在单位内部采取的自我调整、约束、规划、评价和控制的一系列方法、手续与措施的总称。</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内部控制概述</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(二)内部控制的目标</a:t>
            </a:r>
          </a:p>
          <a:p>
            <a:r>
              <a:rPr lang="zh-CN" altLang="en-US" dirty="0"/>
              <a:t>(1)确保国家法律法规的执行。</a:t>
            </a:r>
          </a:p>
          <a:p>
            <a:r>
              <a:rPr lang="zh-CN" altLang="en-US" dirty="0"/>
              <a:t>(2)确保将各种风险控制在适当的范围之内。</a:t>
            </a:r>
          </a:p>
          <a:p>
            <a:r>
              <a:rPr lang="zh-CN" altLang="en-US" dirty="0"/>
              <a:t>(3)确保自身发展战略和经营目标的全面实施与充分实现,这是内部控制的直接目标。 </a:t>
            </a:r>
          </a:p>
          <a:p>
            <a:r>
              <a:rPr lang="zh-CN" altLang="en-US" dirty="0"/>
              <a:t>(4)有利于查错防弊,堵寨漏洞,消除隐患,保证业务稳健进行,这是内部控制微观目标,是企业</a:t>
            </a:r>
            <a:r>
              <a:rPr lang="zh-CN" altLang="en-US" dirty="0" smtClean="0"/>
              <a:t>内部</a:t>
            </a:r>
            <a:r>
              <a:rPr lang="zh-CN" altLang="en-US" dirty="0"/>
              <a:t>各部门和各岗位在具体的操作过程中要实现的目标。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内部控制概述</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 内部控制要素</a:t>
            </a:r>
          </a:p>
          <a:p>
            <a:pPr marL="0" indent="0">
              <a:buNone/>
            </a:pPr>
            <a:r>
              <a:rPr lang="zh-CN" altLang="en-US" sz="2200" b="1" kern="1200" dirty="0">
                <a:solidFill>
                  <a:srgbClr val="000000"/>
                </a:solidFill>
                <a:latin typeface="楷体_GB2312" pitchFamily="49" charset="-122"/>
                <a:ea typeface="楷体_GB2312" pitchFamily="49" charset="-122"/>
                <a:cs typeface="+mn-ea"/>
              </a:rPr>
              <a:t>(一)内部环境</a:t>
            </a:r>
          </a:p>
          <a:p>
            <a:pPr marL="0" indent="0">
              <a:buNone/>
            </a:pPr>
            <a:r>
              <a:rPr lang="zh-CN" altLang="en-US" sz="2200" b="1" kern="1200" dirty="0">
                <a:solidFill>
                  <a:srgbClr val="000000"/>
                </a:solidFill>
                <a:latin typeface="楷体_GB2312" pitchFamily="49" charset="-122"/>
                <a:ea typeface="楷体_GB2312" pitchFamily="49" charset="-122"/>
                <a:cs typeface="+mn-ea"/>
              </a:rPr>
              <a:t>(二)风险评估</a:t>
            </a:r>
          </a:p>
          <a:p>
            <a:pPr marL="0" indent="0">
              <a:buNone/>
            </a:pPr>
            <a:r>
              <a:rPr lang="zh-CN" altLang="en-US" sz="2200" b="1" kern="1200" dirty="0">
                <a:solidFill>
                  <a:srgbClr val="000000"/>
                </a:solidFill>
                <a:latin typeface="楷体_GB2312" pitchFamily="49" charset="-122"/>
                <a:ea typeface="楷体_GB2312" pitchFamily="49" charset="-122"/>
                <a:cs typeface="+mn-ea"/>
              </a:rPr>
              <a:t>(三)信息与沟通</a:t>
            </a:r>
          </a:p>
          <a:p>
            <a:pPr marL="0" indent="0">
              <a:buNone/>
            </a:pPr>
            <a:r>
              <a:rPr lang="zh-CN" altLang="en-US" sz="2200" b="1" kern="1200" dirty="0">
                <a:solidFill>
                  <a:srgbClr val="000000"/>
                </a:solidFill>
                <a:latin typeface="楷体_GB2312" pitchFamily="49" charset="-122"/>
                <a:ea typeface="楷体_GB2312" pitchFamily="49" charset="-122"/>
                <a:cs typeface="+mn-ea"/>
              </a:rPr>
              <a:t>(四)控制活动</a:t>
            </a:r>
          </a:p>
          <a:p>
            <a:pPr marL="0" indent="0">
              <a:buNone/>
            </a:pPr>
            <a:r>
              <a:rPr lang="zh-CN" altLang="en-US" sz="2200" b="1" kern="1200" dirty="0">
                <a:solidFill>
                  <a:srgbClr val="000000"/>
                </a:solidFill>
                <a:latin typeface="楷体_GB2312" pitchFamily="49" charset="-122"/>
                <a:ea typeface="楷体_GB2312" pitchFamily="49" charset="-122"/>
                <a:cs typeface="+mn-ea"/>
              </a:rPr>
              <a:t>(五)内部监督</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内部控制概述</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四、内部控制设计的原则</a:t>
            </a:r>
          </a:p>
          <a:p>
            <a:pPr marL="0" indent="0">
              <a:buNone/>
            </a:pPr>
            <a:r>
              <a:rPr lang="zh-CN" altLang="en-US" sz="2200" b="1" kern="1200" dirty="0">
                <a:solidFill>
                  <a:srgbClr val="000000"/>
                </a:solidFill>
                <a:latin typeface="楷体_GB2312" pitchFamily="49" charset="-122"/>
                <a:ea typeface="楷体_GB2312" pitchFamily="49" charset="-122"/>
                <a:cs typeface="+mn-ea"/>
              </a:rPr>
              <a:t>(一)全面性原则</a:t>
            </a:r>
          </a:p>
          <a:p>
            <a:pPr marL="0" indent="0">
              <a:buNone/>
            </a:pPr>
            <a:r>
              <a:rPr lang="zh-CN" altLang="en-US" sz="2200" b="1" kern="1200" dirty="0">
                <a:solidFill>
                  <a:srgbClr val="000000"/>
                </a:solidFill>
                <a:latin typeface="楷体_GB2312" pitchFamily="49" charset="-122"/>
                <a:ea typeface="楷体_GB2312" pitchFamily="49" charset="-122"/>
                <a:cs typeface="+mn-ea"/>
              </a:rPr>
              <a:t>(二)重要性原则</a:t>
            </a:r>
          </a:p>
          <a:p>
            <a:pPr marL="0" indent="0">
              <a:buNone/>
            </a:pPr>
            <a:r>
              <a:rPr lang="zh-CN" altLang="en-US" sz="2200" b="1" kern="1200" dirty="0">
                <a:solidFill>
                  <a:srgbClr val="000000"/>
                </a:solidFill>
                <a:latin typeface="楷体_GB2312" pitchFamily="49" charset="-122"/>
                <a:ea typeface="楷体_GB2312" pitchFamily="49" charset="-122"/>
                <a:cs typeface="+mn-ea"/>
              </a:rPr>
              <a:t>(三)制衡性原则</a:t>
            </a:r>
          </a:p>
          <a:p>
            <a:pPr marL="0" indent="0">
              <a:buNone/>
            </a:pPr>
            <a:r>
              <a:rPr lang="zh-CN" altLang="en-US" sz="2200" b="1" kern="1200" dirty="0">
                <a:solidFill>
                  <a:srgbClr val="000000"/>
                </a:solidFill>
                <a:latin typeface="楷体_GB2312" pitchFamily="49" charset="-122"/>
                <a:ea typeface="楷体_GB2312" pitchFamily="49" charset="-122"/>
                <a:cs typeface="+mn-ea"/>
              </a:rPr>
              <a:t>(四)适应性原则</a:t>
            </a:r>
          </a:p>
          <a:p>
            <a:pPr marL="0" indent="0">
              <a:buNone/>
            </a:pPr>
            <a:r>
              <a:rPr lang="zh-CN" altLang="en-US" sz="2200" b="1" kern="1200" dirty="0">
                <a:solidFill>
                  <a:srgbClr val="000000"/>
                </a:solidFill>
                <a:latin typeface="楷体_GB2312" pitchFamily="49" charset="-122"/>
                <a:ea typeface="楷体_GB2312" pitchFamily="49" charset="-122"/>
                <a:cs typeface="+mn-ea"/>
              </a:rPr>
              <a:t>(五)成本效益原则</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内部控制概述</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五、内部控制措施</a:t>
            </a:r>
          </a:p>
          <a:p>
            <a:pPr marL="0" indent="0">
              <a:buNone/>
            </a:pPr>
            <a:r>
              <a:rPr lang="zh-CN" altLang="en-US" sz="2200" b="1" kern="1200" dirty="0">
                <a:solidFill>
                  <a:srgbClr val="000000"/>
                </a:solidFill>
                <a:latin typeface="楷体_GB2312" pitchFamily="49" charset="-122"/>
                <a:ea typeface="楷体_GB2312" pitchFamily="49" charset="-122"/>
                <a:cs typeface="+mn-ea"/>
              </a:rPr>
              <a:t>(一)不相容职务分离控制</a:t>
            </a:r>
          </a:p>
          <a:p>
            <a:pPr marL="0" indent="0">
              <a:buNone/>
            </a:pPr>
            <a:r>
              <a:rPr lang="zh-CN" altLang="en-US" sz="2200" b="1" kern="1200" dirty="0">
                <a:solidFill>
                  <a:srgbClr val="000000"/>
                </a:solidFill>
                <a:latin typeface="楷体_GB2312" pitchFamily="49" charset="-122"/>
                <a:ea typeface="楷体_GB2312" pitchFamily="49" charset="-122"/>
                <a:cs typeface="+mn-ea"/>
              </a:rPr>
              <a:t>(二)授权审批控制</a:t>
            </a:r>
          </a:p>
          <a:p>
            <a:pPr marL="0" indent="0">
              <a:buNone/>
            </a:pPr>
            <a:r>
              <a:rPr lang="zh-CN" altLang="en-US" sz="2200" b="1" kern="1200" dirty="0">
                <a:solidFill>
                  <a:srgbClr val="000000"/>
                </a:solidFill>
                <a:latin typeface="楷体_GB2312" pitchFamily="49" charset="-122"/>
                <a:ea typeface="楷体_GB2312" pitchFamily="49" charset="-122"/>
                <a:cs typeface="+mn-ea"/>
              </a:rPr>
              <a:t>(三)会计系统控制</a:t>
            </a:r>
          </a:p>
          <a:p>
            <a:pPr marL="0" indent="0">
              <a:buNone/>
            </a:pPr>
            <a:r>
              <a:rPr lang="zh-CN" altLang="en-US" sz="2200" b="1" kern="1200" dirty="0">
                <a:solidFill>
                  <a:srgbClr val="000000"/>
                </a:solidFill>
                <a:latin typeface="楷体_GB2312" pitchFamily="49" charset="-122"/>
                <a:ea typeface="楷体_GB2312" pitchFamily="49" charset="-122"/>
                <a:cs typeface="+mn-ea"/>
              </a:rPr>
              <a:t>(四)财产保护控制</a:t>
            </a:r>
          </a:p>
          <a:p>
            <a:pPr marL="0" indent="0">
              <a:buNone/>
            </a:pPr>
            <a:r>
              <a:rPr lang="zh-CN" altLang="en-US" sz="2200" b="1" kern="1200" dirty="0">
                <a:solidFill>
                  <a:srgbClr val="000000"/>
                </a:solidFill>
                <a:latin typeface="楷体_GB2312" pitchFamily="49" charset="-122"/>
                <a:ea typeface="楷体_GB2312" pitchFamily="49" charset="-122"/>
                <a:cs typeface="+mn-ea"/>
              </a:rPr>
              <a:t>(五)预算控制</a:t>
            </a:r>
          </a:p>
          <a:p>
            <a:pPr marL="0" indent="0">
              <a:buNone/>
            </a:pPr>
            <a:r>
              <a:rPr lang="zh-CN" altLang="en-US" sz="2200" b="1" kern="1200" dirty="0">
                <a:solidFill>
                  <a:srgbClr val="000000"/>
                </a:solidFill>
                <a:latin typeface="楷体_GB2312" pitchFamily="49" charset="-122"/>
                <a:ea typeface="楷体_GB2312" pitchFamily="49" charset="-122"/>
                <a:cs typeface="+mn-ea"/>
              </a:rPr>
              <a:t>(六)运营分析控制</a:t>
            </a:r>
          </a:p>
          <a:p>
            <a:pPr marL="0" indent="0">
              <a:buNone/>
            </a:pPr>
            <a:r>
              <a:rPr lang="zh-CN" altLang="en-US" sz="2200" b="1" kern="1200" dirty="0">
                <a:solidFill>
                  <a:srgbClr val="000000"/>
                </a:solidFill>
                <a:latin typeface="楷体_GB2312" pitchFamily="49" charset="-122"/>
                <a:ea typeface="楷体_GB2312" pitchFamily="49" charset="-122"/>
                <a:cs typeface="+mn-ea"/>
              </a:rPr>
              <a:t>(七)绩效考评控制</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内部控制概述</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六、有关各方面在内部控制中的职责作用</a:t>
            </a:r>
          </a:p>
          <a:p>
            <a:pPr marL="0" indent="0">
              <a:buNone/>
            </a:pPr>
            <a:r>
              <a:rPr lang="zh-CN" altLang="en-US" sz="2200" b="1" kern="1200" dirty="0">
                <a:solidFill>
                  <a:srgbClr val="000000"/>
                </a:solidFill>
                <a:latin typeface="楷体_GB2312" pitchFamily="49" charset="-122"/>
                <a:ea typeface="楷体_GB2312" pitchFamily="49" charset="-122"/>
                <a:cs typeface="+mn-ea"/>
              </a:rPr>
              <a:t>(一)董事会</a:t>
            </a:r>
          </a:p>
          <a:p>
            <a:pPr marL="0" indent="0">
              <a:buNone/>
            </a:pPr>
            <a:r>
              <a:rPr lang="zh-CN" altLang="en-US" sz="2200" b="1" kern="1200" dirty="0">
                <a:solidFill>
                  <a:srgbClr val="000000"/>
                </a:solidFill>
                <a:latin typeface="楷体_GB2312" pitchFamily="49" charset="-122"/>
                <a:ea typeface="楷体_GB2312" pitchFamily="49" charset="-122"/>
                <a:cs typeface="+mn-ea"/>
              </a:rPr>
              <a:t>(二)审计委员会</a:t>
            </a:r>
          </a:p>
          <a:p>
            <a:pPr marL="0" indent="0">
              <a:buNone/>
            </a:pPr>
            <a:r>
              <a:rPr lang="zh-CN" altLang="en-US" sz="2200" b="1" kern="1200" dirty="0">
                <a:solidFill>
                  <a:srgbClr val="000000"/>
                </a:solidFill>
                <a:latin typeface="楷体_GB2312" pitchFamily="49" charset="-122"/>
                <a:ea typeface="楷体_GB2312" pitchFamily="49" charset="-122"/>
                <a:cs typeface="+mn-ea"/>
              </a:rPr>
              <a:t>(三)管理层</a:t>
            </a:r>
          </a:p>
          <a:p>
            <a:pPr marL="0" indent="0">
              <a:buNone/>
            </a:pPr>
            <a:r>
              <a:rPr lang="zh-CN" altLang="en-US" sz="2200" b="1" kern="1200" dirty="0">
                <a:solidFill>
                  <a:srgbClr val="000000"/>
                </a:solidFill>
                <a:latin typeface="楷体_GB2312" pitchFamily="49" charset="-122"/>
                <a:ea typeface="楷体_GB2312" pitchFamily="49" charset="-122"/>
                <a:cs typeface="+mn-ea"/>
              </a:rPr>
              <a:t>(四)风险管理部门</a:t>
            </a:r>
          </a:p>
          <a:p>
            <a:pPr marL="0" indent="0">
              <a:buNone/>
            </a:pPr>
            <a:r>
              <a:rPr lang="zh-CN" altLang="en-US" sz="2200" b="1" kern="1200" dirty="0">
                <a:solidFill>
                  <a:srgbClr val="000000"/>
                </a:solidFill>
                <a:latin typeface="楷体_GB2312" pitchFamily="49" charset="-122"/>
                <a:ea typeface="楷体_GB2312" pitchFamily="49" charset="-122"/>
                <a:cs typeface="+mn-ea"/>
              </a:rPr>
              <a:t>(五)财务部门</a:t>
            </a:r>
          </a:p>
          <a:p>
            <a:pPr marL="0" indent="0">
              <a:buNone/>
            </a:pPr>
            <a:r>
              <a:rPr lang="zh-CN" altLang="en-US" sz="2200" b="1" kern="1200" dirty="0">
                <a:solidFill>
                  <a:srgbClr val="000000"/>
                </a:solidFill>
                <a:latin typeface="楷体_GB2312" pitchFamily="49" charset="-122"/>
                <a:ea typeface="楷体_GB2312" pitchFamily="49" charset="-122"/>
                <a:cs typeface="+mn-ea"/>
              </a:rPr>
              <a:t>(六)内部审计部门</a:t>
            </a:r>
          </a:p>
          <a:p>
            <a:pPr marL="0" indent="0">
              <a:buNone/>
            </a:pPr>
            <a:r>
              <a:rPr lang="zh-CN" altLang="en-US" sz="2200" b="1" kern="1200" dirty="0">
                <a:solidFill>
                  <a:srgbClr val="000000"/>
                </a:solidFill>
                <a:latin typeface="楷体_GB2312" pitchFamily="49" charset="-122"/>
                <a:ea typeface="楷体_GB2312" pitchFamily="49" charset="-122"/>
                <a:cs typeface="+mn-ea"/>
              </a:rPr>
              <a:t>(七)单位员工</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内部控制自我评价</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一、内部控制评价原则</a:t>
            </a:r>
          </a:p>
          <a:p>
            <a:r>
              <a:rPr lang="zh-CN" altLang="en-US" dirty="0"/>
              <a:t>(1)风险导向原则。</a:t>
            </a:r>
          </a:p>
          <a:p>
            <a:r>
              <a:rPr lang="zh-CN" altLang="en-US" dirty="0"/>
              <a:t>(2)一致性原则。</a:t>
            </a:r>
          </a:p>
          <a:p>
            <a:r>
              <a:rPr lang="zh-CN" altLang="en-US" dirty="0"/>
              <a:t>(3)公允性原则。</a:t>
            </a:r>
          </a:p>
          <a:p>
            <a:r>
              <a:rPr lang="zh-CN" altLang="en-US" dirty="0"/>
              <a:t>(4)独立性原则。</a:t>
            </a:r>
          </a:p>
          <a:p>
            <a:r>
              <a:rPr lang="zh-CN" altLang="en-US" dirty="0"/>
              <a:t>(5)成本效益原则。</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852</Words>
  <Application>Microsoft Office PowerPoint</Application>
  <PresentationFormat>全屏显示(4:3)</PresentationFormat>
  <Paragraphs>93</Paragraphs>
  <Slides>15</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15</vt:i4>
      </vt:variant>
    </vt:vector>
  </HeadingPairs>
  <TitlesOfParts>
    <vt:vector size="17" baseType="lpstr">
      <vt:lpstr>默认设计模板</vt:lpstr>
      <vt:lpstr>Bitmap Image</vt:lpstr>
      <vt:lpstr>PowerPoint 演示文稿</vt:lpstr>
      <vt:lpstr>PowerPoint 演示文稿</vt:lpstr>
      <vt:lpstr>第一节　内部控制概述</vt:lpstr>
      <vt:lpstr>第一节　内部控制概述</vt:lpstr>
      <vt:lpstr>第一节　内部控制概述</vt:lpstr>
      <vt:lpstr>第一节　内部控制概述</vt:lpstr>
      <vt:lpstr>第一节　内部控制概述</vt:lpstr>
      <vt:lpstr>第一节　内部控制概述</vt:lpstr>
      <vt:lpstr>第二节　内部控制自我评价</vt:lpstr>
      <vt:lpstr>第二节　内部控制自我评价</vt:lpstr>
      <vt:lpstr>第二节　内部控制自我评价</vt:lpstr>
      <vt:lpstr>第二节　内部控制自我评价</vt:lpstr>
      <vt:lpstr>第三节　内部控制评价报告</vt:lpstr>
      <vt:lpstr>第三节　内部控制评价报告</vt:lpstr>
      <vt:lpstr>第三节　内部控制评价报告</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126</cp:revision>
  <dcterms:created xsi:type="dcterms:W3CDTF">2013-07-06T13:20:00Z</dcterms:created>
  <dcterms:modified xsi:type="dcterms:W3CDTF">2022-08-29T05:22:11Z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