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3" r:id="rId17"/>
    <p:sldId id="274" r:id="rId18"/>
    <p:sldId id="275" r:id="rId19"/>
    <p:sldId id="276" r:id="rId20"/>
    <p:sldId id="277" r:id="rId21"/>
    <p:sldId id="27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第五章　存货</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第二篇　资产权益篇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存货数量的确定</a:t>
            </a:r>
            <a:endParaRPr lang="zh-CN" altLang="en-US"/>
          </a:p>
        </p:txBody>
      </p:sp>
      <p:sp>
        <p:nvSpPr>
          <p:cNvPr id="3" name="内容占位符 2"/>
          <p:cNvSpPr>
            <a:spLocks noGrp="1"/>
          </p:cNvSpPr>
          <p:nvPr>
            <p:ph idx="1"/>
          </p:nvPr>
        </p:nvSpPr>
        <p:spPr>
          <a:xfrm>
            <a:off x="778510" y="1424305"/>
            <a:ext cx="10507980"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三、存货盘点盈亏的处理</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(一)存货盘盈的会计处理</a:t>
            </a:r>
            <a:endParaRPr lang="en-US" altLang="zh-CN" sz="2200" b="1" dirty="0">
              <a:latin typeface="楷体" panose="02010609060101010101" pitchFamily="49" charset="-122"/>
              <a:ea typeface="楷体" panose="02010609060101010101" pitchFamily="49" charset="-122"/>
            </a:endParaRPr>
          </a:p>
          <a:p>
            <a:r>
              <a:rPr lang="zh-CN" altLang="en-US"/>
              <a:t>存货盘盈是指实际盘点的存货量大于账面的结存量。由于盘盈的存货账面没有记录,无法了解其实际成本,所以对盘盈的存货应按计划成本(或估计成本)借记“原材料”账户,贷记“待处理财产损溢——待处理流动资产损溢”账户。批准后,借记“待处理财产损溢——待处理流动资产损溢”账户,贷记“管理费用”账户。</a:t>
            </a:r>
            <a:endParaRPr lang="zh-CN" altLang="en-US"/>
          </a:p>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存货数量的确定</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(二)存货盘亏的会计处理</a:t>
            </a:r>
            <a:endParaRPr lang="en-US" altLang="zh-CN" sz="2200" b="1" dirty="0">
              <a:latin typeface="楷体" panose="02010609060101010101" pitchFamily="49" charset="-122"/>
              <a:ea typeface="楷体" panose="02010609060101010101" pitchFamily="49" charset="-122"/>
            </a:endParaRPr>
          </a:p>
          <a:p>
            <a:r>
              <a:rPr lang="zh-CN" altLang="en-US"/>
              <a:t>存货盘亏是指实际盘点的存货量小于账面的结存量。存货盘亏或毁损,应按其实际成本,借记“待处理财产损溢——待处理流动资产损溢”账户。比如表5-4中,期末账面存货数量200件,企业盘点发现实际盘存180件,会计处理为借记“待处理财产损溢——待处理流动资产损溢”账户,贷记“原材料”账户。</a:t>
            </a:r>
            <a:endParaRPr lang="zh-CN" altLang="en-US"/>
          </a:p>
          <a:p>
            <a:r>
              <a:rPr lang="zh-CN" altLang="en-US"/>
              <a:t>批准后,应区分不同的原因分别处理。材料的残值、收取的保险赔偿款和责任人的赔偿款,应借记“原材料”“其他应收款”账户,贷记“待处理财产损溢——待处理流动资产损溢”账户;对于一般保管不善造成的盘亏,应借记“管理费用”账户,贷记“待处理财产损溢——待处理流动资产损溢”账户。对于非常原因造成的毁损,属于非常损失,应借记“营业外支出——非常损失”账户,贷记“待处理财产损溢——待处理流动资产损溢”账户。</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存货发出的计量</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一、存货的实物流转与成本流转的假设</a:t>
            </a:r>
            <a:endParaRPr lang="zh-CN" altLang="zh-CN" sz="2600" b="1" dirty="0">
              <a:latin typeface="黑体" panose="02010609060101010101" pitchFamily="49" charset="-122"/>
              <a:ea typeface="黑体" panose="02010609060101010101" pitchFamily="49" charset="-122"/>
            </a:endParaRPr>
          </a:p>
          <a:p>
            <a:r>
              <a:rPr lang="zh-CN" altLang="en-US"/>
              <a:t>企业存货的流转是指在生产经营过程中存货的购入、领用、销售所形成的存货流转。存货的流转包括实物流转与成本流转两个方面。</a:t>
            </a:r>
            <a:endParaRPr lang="zh-CN" altLang="en-US"/>
          </a:p>
          <a:p>
            <a:r>
              <a:rPr lang="zh-CN" altLang="en-US"/>
              <a:t>存货的实物流转应该根据管理的需要,结合存货自身的特点以及有利于收、发、管理控制的要求来决定。例如,有些商品会因为保管时间太长而变质腐烂、挥发,可以采用先购入先发出的流转程序。有些商品因为体积大、分量重,需要堆放管理的,先购入的堆放在下面,后购入的堆放在上面,此时,实物的发放只能是后购入的先发出,先购入的后发出。也有一些商品既不受时间的影响,也不受堆放方式的影响,实物的发放程序可以随意安排。</a:t>
            </a:r>
            <a:endParaRPr lang="zh-CN" altLang="en-US"/>
          </a:p>
          <a:p>
            <a:r>
              <a:rPr lang="zh-CN" altLang="en-US"/>
              <a:t>存货的成本流转是指取得存货时成本的流入即资产增加,而发出存货时的成本流出即转入销售成本,如图5-1所示。</a:t>
            </a:r>
            <a:endParaRPr lang="zh-CN" altLang="en-US"/>
          </a:p>
        </p:txBody>
      </p:sp>
      <p:pic>
        <p:nvPicPr>
          <p:cNvPr id="251" name="z5-1.jpg" descr="id:2147501980;FounderCES"/>
          <p:cNvPicPr>
            <a:picLocks noChangeAspect="1"/>
          </p:cNvPicPr>
          <p:nvPr/>
        </p:nvPicPr>
        <p:blipFill>
          <a:blip r:embed="rId1"/>
          <a:stretch>
            <a:fillRect/>
          </a:stretch>
        </p:blipFill>
        <p:spPr>
          <a:xfrm>
            <a:off x="2759710" y="5434965"/>
            <a:ext cx="5781675" cy="397510"/>
          </a:xfrm>
          <a:prstGeom prst="rect">
            <a:avLst/>
          </a:prstGeom>
        </p:spPr>
      </p:pic>
      <p:sp>
        <p:nvSpPr>
          <p:cNvPr id="100" name="文本框 99"/>
          <p:cNvSpPr txBox="1"/>
          <p:nvPr/>
        </p:nvSpPr>
        <p:spPr>
          <a:xfrm>
            <a:off x="2759710" y="5932170"/>
            <a:ext cx="5080000" cy="368300"/>
          </a:xfrm>
          <a:prstGeom prst="rect">
            <a:avLst/>
          </a:prstGeom>
          <a:noFill/>
          <a:ln w="9525">
            <a:noFill/>
          </a:ln>
        </p:spPr>
        <p:txBody>
          <a:bodyPr>
            <a:spAutoFit/>
          </a:bodyPr>
          <a:p>
            <a:pPr indent="228600" algn="ctr"/>
            <a:r>
              <a:rPr lang="zh-CN" b="0">
                <a:solidFill>
                  <a:srgbClr val="000000"/>
                </a:solidFill>
                <a:cs typeface="方正书宋_GBK" charset="0"/>
              </a:rPr>
              <a:t>图</a:t>
            </a:r>
            <a:r>
              <a:rPr lang="en-US" b="0">
                <a:solidFill>
                  <a:srgbClr val="000000"/>
                </a:solidFill>
                <a:latin typeface="宋体" panose="02010600030101010101" pitchFamily="2" charset="-122"/>
                <a:cs typeface="方正书宋_GBK" charset="0"/>
              </a:rPr>
              <a:t>5-</a:t>
            </a:r>
            <a:r>
              <a:rPr lang="zh-CN" b="0">
                <a:solidFill>
                  <a:srgbClr val="000000"/>
                </a:solidFill>
                <a:cs typeface="方正书宋_GBK" charset="0"/>
              </a:rPr>
              <a:t>1　存货的成本流转</a:t>
            </a:r>
            <a:endParaRPr lang="zh-CN" altLang="en-US" b="0">
              <a:solidFill>
                <a:srgbClr val="000000"/>
              </a:solidFill>
              <a:cs typeface="方正书宋_GBK"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存货发出的计量</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二、存货发出的计价方法</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(一)个别认定法</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(二)加权平均法</a:t>
            </a:r>
            <a:endParaRPr lang="en-US" altLang="zh-CN" sz="2200" b="1" dirty="0">
              <a:latin typeface="楷体" panose="02010609060101010101" pitchFamily="49" charset="-122"/>
              <a:ea typeface="楷体" panose="02010609060101010101" pitchFamily="49" charset="-122"/>
            </a:endParaRPr>
          </a:p>
          <a:p>
            <a:pPr marL="0" algn="just" eaLnBrk="1" fontAlgn="auto" hangingPunct="1">
              <a:lnSpc>
                <a:spcPct val="12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(三)移动加权平均法</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(四)先进先出法</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(五)后进先出法</a:t>
            </a:r>
            <a:endParaRPr lang="en-US" altLang="zh-CN" sz="2200" b="1" dirty="0">
              <a:latin typeface="楷体" panose="02010609060101010101" pitchFamily="49" charset="-122"/>
              <a:ea typeface="楷体" panose="02010609060101010101" pitchFamily="49" charset="-122"/>
            </a:endParaRPr>
          </a:p>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存货发出的计量</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三、各种存货计价方法对财务报表的影响</a:t>
            </a:r>
            <a:endParaRPr lang="zh-CN" altLang="zh-CN" sz="2600" b="1" dirty="0">
              <a:latin typeface="黑体" panose="02010609060101010101" pitchFamily="49" charset="-122"/>
              <a:ea typeface="黑体" panose="02010609060101010101" pitchFamily="49" charset="-122"/>
            </a:endParaRPr>
          </a:p>
          <a:p>
            <a:r>
              <a:rPr lang="zh-CN" altLang="en-US"/>
              <a:t>在先进先出法下,本期销售成本是最早购入存货的成本,而期末存货的成本是最近的采购成本。当采购价格呈上涨趋势时,销售成本较低,所确定的利润较高;反之,当采购价格呈下降趋势时,销售成本较高,所确定的利润较低。但是,在先进先出法下,期末存货成本最接近现行市价。</a:t>
            </a:r>
            <a:endParaRPr lang="zh-CN" altLang="en-US"/>
          </a:p>
          <a:p>
            <a:r>
              <a:rPr lang="zh-CN" altLang="en-US"/>
              <a:t>后进先出法与先进先出法正好相反,本期销售成本是最近购入的存货成本,期末存货成本是最早购入的存货成本。当物价持续上涨时,后进先出法确定的销售成本比其他方法要高,而利润最低;由于期末存货成本按最早购入的存货成本计价,在生产经营了几年以后,存货成本与现行成本相差甚远。</a:t>
            </a:r>
            <a:endParaRPr lang="zh-CN" altLang="en-US"/>
          </a:p>
          <a:p>
            <a:r>
              <a:rPr lang="zh-CN" altLang="en-US"/>
              <a:t>加权平均法和移动加权平均法将本期内不同批次购入存货的成本与期初存货的成本平均化了,其对财务报表的影响介于先进先出法和后进先出法之间。</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　期末存货的计量</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一、成本与可变现净值孰低法</a:t>
            </a:r>
            <a:endParaRPr lang="zh-CN" altLang="zh-CN" sz="2600" b="1" dirty="0">
              <a:latin typeface="黑体" panose="02010609060101010101" pitchFamily="49" charset="-122"/>
              <a:ea typeface="黑体" panose="02010609060101010101" pitchFamily="49" charset="-122"/>
            </a:endParaRPr>
          </a:p>
          <a:p>
            <a:r>
              <a:rPr lang="zh-CN" altLang="en-US"/>
              <a:t>期末存货采用成本与可变现净值孰低法计量时,如果存货的成本低于可变现净值,存货按成本计价;如果可变现净值低于成本,存货按可变现净值计价。其中,“成本”是指存货的历史成本,也就是按照加权平均法、个别认定法、先进先出法等方法确定的期末存货成本;可变现净值是指企业在正常经营过程中,以存货的估计售价减去至完工时估计将要发生的成本、销售费用以及相关税费后的金额。</a:t>
            </a:r>
            <a:endParaRPr lang="zh-CN" altLang="en-US"/>
          </a:p>
          <a:p>
            <a:r>
              <a:rPr lang="zh-CN" altLang="en-US"/>
              <a:t>确定存货的可变现净值,首先应以当期取得的最可靠的证据为基础,如以存货的市场销售价格或相同的或类似的存货市场销售价格等为依据进行估计。其次,还要考虑持有存货的其他目的,如持有存货是为了按照合同对外销售,通常以合同价作为计价的基础;如果持有存货的数量超过销售合同的订购数量,超出部分的可变现净值应以一般销售价格为基础。</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　期末存货的计量</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二、成本与可变现净值孰低法的实际应用</a:t>
            </a:r>
            <a:endParaRPr lang="zh-CN" altLang="zh-CN" sz="2600" b="1" dirty="0">
              <a:latin typeface="黑体" panose="02010609060101010101" pitchFamily="49" charset="-122"/>
              <a:ea typeface="黑体" panose="02010609060101010101" pitchFamily="49" charset="-122"/>
            </a:endParaRPr>
          </a:p>
          <a:p>
            <a:r>
              <a:rPr lang="zh-CN" altLang="en-US"/>
              <a:t>在比较成本与可变现净值孰低时,通常有三种方法可供选择:单项比较法、分类比较法和总额比较法。</a:t>
            </a:r>
            <a:endParaRPr lang="zh-CN" altLang="en-US"/>
          </a:p>
          <a:p>
            <a:r>
              <a:rPr lang="zh-CN" altLang="en-US"/>
              <a:t>单项比较法是将企业各项存货成本与可变现净值逐项进行比较,每项存货都取两者中较低数字作为存货的期末价值,汇总以后就是企业期末存货的账面值。</a:t>
            </a:r>
            <a:endParaRPr lang="zh-CN" altLang="en-US"/>
          </a:p>
          <a:p>
            <a:r>
              <a:rPr lang="zh-CN" altLang="en-US"/>
              <a:t>分类比较法是按存货的类别分别比较存货的成本与可变现净值,选出较低的作为该类别存货的计价标准,并以此计算每一类存货价值,各类别汇总后就是企业期末存货的账面值。</a:t>
            </a:r>
            <a:endParaRPr lang="zh-CN" altLang="en-US"/>
          </a:p>
          <a:p>
            <a:r>
              <a:rPr lang="zh-CN" altLang="en-US"/>
              <a:t>总额比较法是将企业全部存货的总成本与全部存货的可变现净值总额进行比较,以两者中较低者作为期末存货的计价标准。</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　期末存货的计量</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三、成本与可变现净值孰低法的会计处理</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(一)直接转销法</a:t>
            </a:r>
            <a:endParaRPr lang="en-US" altLang="zh-CN" sz="2200" b="1" dirty="0">
              <a:latin typeface="楷体" panose="02010609060101010101" pitchFamily="49" charset="-122"/>
              <a:ea typeface="楷体" panose="02010609060101010101" pitchFamily="49" charset="-122"/>
            </a:endParaRPr>
          </a:p>
          <a:p>
            <a:r>
              <a:rPr lang="zh-CN" altLang="en-US"/>
              <a:t>在直接转销法下,当存货的可变现净值低于账面成本时,发生的资产减值损失直接转入“资产减值损失”账户,同时调整存货账户。</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(二)备抵法</a:t>
            </a:r>
            <a:endParaRPr lang="en-US" altLang="zh-CN" sz="2200" b="1" dirty="0">
              <a:latin typeface="楷体" panose="02010609060101010101" pitchFamily="49" charset="-122"/>
              <a:ea typeface="楷体" panose="02010609060101010101" pitchFamily="49" charset="-122"/>
            </a:endParaRPr>
          </a:p>
          <a:p>
            <a:r>
              <a:rPr lang="zh-CN" altLang="en-US"/>
              <a:t>在备抵法下,存货账户始终反映其原有的实际成本,另行设置“存货跌价准备”账户反映存货的实际成本与可变现净值之间的差额,在资产负债表中,有关存货的各账户借方余额减去“存货跌价准备”账户的贷方余额,即为期末存货的可变现净值。</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第六节　期末存货成本的估计方法</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一、毛利率法</a:t>
                </a:r>
                <a:endParaRPr lang="zh-CN" altLang="zh-CN" sz="2600" b="1" dirty="0">
                  <a:latin typeface="黑体" panose="02010609060101010101" pitchFamily="49" charset="-122"/>
                  <a:ea typeface="黑体" panose="02010609060101010101" pitchFamily="49" charset="-122"/>
                </a:endParaRPr>
              </a:p>
              <a:p>
                <a:r>
                  <a:rPr lang="zh-CN" altLang="en-US"/>
                  <a:t>毛利率法是运用以前年度或估计的销售毛利率估计本期销售成本和期末存货的方法。其中,销售毛利率是指销售毛利占销售净额的比例。</a:t>
                </a:r>
                <a:endParaRPr lang="zh-CN" altLang="en-US"/>
              </a:p>
              <a:p>
                <a:r>
                  <a:rPr lang="zh-CN" altLang="en-US"/>
                  <a:t>销售毛利率=</a:t>
                </a:r>
                <a14:m>
                  <m:oMath xmlns:m="http://schemas.openxmlformats.org/officeDocument/2006/math">
                    <m:box>
                      <m:boxPr>
                        <m:noBreak m:val="on"/>
                        <m:ctrlPr>
                          <a:rPr lang="en-US" altLang="zh-CN" sz="2800" i="1">
                            <a:latin typeface="Cambria Math" panose="02040503050406030204" charset="0"/>
                            <a:cs typeface="Cambria Math" panose="02040503050406030204" charset="0"/>
                          </a:rPr>
                        </m:ctrlPr>
                      </m:boxPr>
                      <m:e>
                        <m:argPr>
                          <m:argSz m:val="-1"/>
                        </m:argPr>
                        <m:f>
                          <m:fPr>
                            <m:ctrlPr>
                              <a:rPr lang="en-US" altLang="zh-CN" sz="2800" i="1">
                                <a:latin typeface="Cambria Math" panose="02040503050406030204" charset="0"/>
                                <a:cs typeface="Cambria Math" panose="02040503050406030204" charset="0"/>
                              </a:rPr>
                            </m:ctrlPr>
                          </m:fPr>
                          <m:num>
                            <m:r>
                              <a:rPr lang="en-US" altLang="zh-CN" sz="2800" i="1">
                                <a:latin typeface="Cambria Math" panose="02040503050406030204" charset="0"/>
                                <a:cs typeface="Cambria Math" panose="02040503050406030204" charset="0"/>
                              </a:rPr>
                              <m:t>销售毛利</m:t>
                            </m:r>
                          </m:num>
                          <m:den>
                            <m:r>
                              <a:rPr lang="en-US" altLang="zh-CN" sz="2800" i="1">
                                <a:latin typeface="Cambria Math" panose="02040503050406030204" charset="0"/>
                                <a:cs typeface="Cambria Math" panose="02040503050406030204" charset="0"/>
                              </a:rPr>
                              <m:t>销售净额</m:t>
                            </m:r>
                          </m:den>
                        </m:f>
                      </m:e>
                    </m:box>
                  </m:oMath>
                </a14:m>
                <a:r>
                  <a:rPr lang="zh-CN" altLang="en-US"/>
                  <a:t>×100%</a:t>
                </a:r>
                <a:endParaRPr lang="zh-CN" altLang="en-US"/>
              </a:p>
              <a:p>
                <a:r>
                  <a:rPr lang="zh-CN" altLang="en-US"/>
                  <a:t>其中:</a:t>
                </a:r>
                <a:endParaRPr lang="zh-CN" altLang="en-US"/>
              </a:p>
              <a:p>
                <a:r>
                  <a:rPr lang="zh-CN" altLang="en-US"/>
                  <a:t>销售净额=销售收入-销售退回与折让</a:t>
                </a:r>
                <a:endParaRPr lang="zh-CN" altLang="en-US"/>
              </a:p>
              <a:p>
                <a:r>
                  <a:rPr lang="zh-CN" altLang="en-US"/>
                  <a:t>可供销售商品的总成本=期初存货成本+本期购货成本</a:t>
                </a:r>
                <a:endParaRPr lang="zh-CN" altLang="en-US"/>
              </a:p>
              <a:p>
                <a:r>
                  <a:rPr lang="zh-CN" altLang="en-US"/>
                  <a:t>销售成本=销售净额×(1-销售毛利率)</a:t>
                </a:r>
                <a:endParaRPr lang="zh-CN" altLang="en-US"/>
              </a:p>
              <a:p>
                <a:r>
                  <a:rPr lang="zh-CN" altLang="en-US"/>
                  <a:t>期末存货成本=可供销售商品的总成本-销售成本</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第六节　期末存货成本的估计方法</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二、零售价格法</a:t>
                </a:r>
                <a:endParaRPr lang="zh-CN" altLang="zh-CN" sz="2600" b="1" dirty="0">
                  <a:latin typeface="黑体" panose="02010609060101010101" pitchFamily="49" charset="-122"/>
                  <a:ea typeface="黑体" panose="02010609060101010101" pitchFamily="49" charset="-122"/>
                </a:endParaRPr>
              </a:p>
              <a:p>
                <a:r>
                  <a:rPr lang="zh-CN" altLang="en-US"/>
                  <a:t>零售价格法是利用期末存货的零售价格与进货成本之间的比率推算出期末存货成本的方法。零售价格法的计算公式如下:</a:t>
                </a:r>
                <a:endParaRPr lang="zh-CN" altLang="en-US"/>
              </a:p>
              <a:p>
                <a:r>
                  <a:rPr lang="zh-CN" altLang="en-US"/>
                  <a:t>销售成本率</a:t>
                </a:r>
                <a:r>
                  <a:rPr lang="en-US" altLang="zh-CN"/>
                  <a:t>=</a:t>
                </a:r>
                <a14:m>
                  <m:oMath xmlns:m="http://schemas.openxmlformats.org/officeDocument/2006/math">
                    <m:box>
                      <m:boxPr>
                        <m:noBreak m:val="on"/>
                        <m:ctrlPr>
                          <a:rPr lang="en-US" altLang="zh-CN" sz="2800" i="1">
                            <a:latin typeface="Cambria Math" panose="02040503050406030204" charset="0"/>
                            <a:cs typeface="Cambria Math" panose="02040503050406030204" charset="0"/>
                          </a:rPr>
                        </m:ctrlPr>
                      </m:boxPr>
                      <m:e>
                        <m:argPr>
                          <m:argSz m:val="-1"/>
                        </m:argPr>
                        <m:f>
                          <m:fPr>
                            <m:ctrlPr>
                              <a:rPr lang="en-US" altLang="zh-CN" sz="2800" i="1">
                                <a:latin typeface="Cambria Math" panose="02040503050406030204" charset="0"/>
                                <a:cs typeface="Cambria Math" panose="02040503050406030204" charset="0"/>
                              </a:rPr>
                            </m:ctrlPr>
                          </m:fPr>
                          <m:num>
                            <m:r>
                              <a:rPr lang="en-US" altLang="zh-CN" sz="2800" i="1">
                                <a:latin typeface="Cambria Math" panose="02040503050406030204" charset="0"/>
                                <a:cs typeface="Cambria Math" panose="02040503050406030204" charset="0"/>
                              </a:rPr>
                              <m:t>期初结存存货成本+本期进货成本</m:t>
                            </m:r>
                          </m:num>
                          <m:den>
                            <m:r>
                              <a:rPr lang="en-US" altLang="zh-CN" sz="2800" i="1">
                                <a:latin typeface="Cambria Math" panose="02040503050406030204" charset="0"/>
                                <a:cs typeface="Cambria Math" panose="02040503050406030204" charset="0"/>
                              </a:rPr>
                              <m:t>期初结存存货售价+本期进货售价</m:t>
                            </m:r>
                          </m:den>
                        </m:f>
                      </m:e>
                    </m:box>
                  </m:oMath>
                </a14:m>
                <a:endParaRPr lang="en-US" altLang="zh-CN" sz="2800" i="1">
                  <a:latin typeface="Cambria Math" panose="02040503050406030204" charset="0"/>
                  <a:cs typeface="Cambria Math" panose="02040503050406030204" charset="0"/>
                </a:endParaRPr>
              </a:p>
              <a:p>
                <a:r>
                  <a:rPr lang="zh-CN" altLang="en-US"/>
                  <a:t>期末存货售价=期初存货售价+本期进货售价-本期销售存货售价</a:t>
                </a:r>
                <a:endParaRPr lang="zh-CN" altLang="en-US"/>
              </a:p>
              <a:p>
                <a:r>
                  <a:rPr lang="zh-CN" altLang="en-US"/>
                  <a:t>期末存货成本=期末存货售价×售价成本率</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1083945" y="563245"/>
            <a:ext cx="679386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grpSp>
        <p:nvGrpSpPr>
          <p:cNvPr id="5" name="组合 4"/>
          <p:cNvGrpSpPr/>
          <p:nvPr/>
        </p:nvGrpSpPr>
        <p:grpSpPr>
          <a:xfrm>
            <a:off x="2880666" y="1527863"/>
            <a:ext cx="6432019" cy="4587719"/>
            <a:chOff x="4502" y="2994"/>
            <a:chExt cx="10129" cy="7225"/>
          </a:xfrm>
        </p:grpSpPr>
        <p:grpSp>
          <p:nvGrpSpPr>
            <p:cNvPr id="17" name="组合 16"/>
            <p:cNvGrpSpPr/>
            <p:nvPr/>
          </p:nvGrpSpPr>
          <p:grpSpPr>
            <a:xfrm>
              <a:off x="4568" y="2994"/>
              <a:ext cx="10063" cy="6016"/>
              <a:chOff x="3009756" y="1946691"/>
              <a:chExt cx="6390109" cy="3820149"/>
            </a:xfrm>
          </p:grpSpPr>
          <p:grpSp>
            <p:nvGrpSpPr>
              <p:cNvPr id="19" name="组合 18"/>
              <p:cNvGrpSpPr/>
              <p:nvPr/>
            </p:nvGrpSpPr>
            <p:grpSpPr>
              <a:xfrm>
                <a:off x="3009756" y="1946691"/>
                <a:ext cx="6390109" cy="2279494"/>
                <a:chOff x="2488640" y="2139114"/>
                <a:chExt cx="6390109" cy="2279494"/>
              </a:xfrm>
            </p:grpSpPr>
            <p:grpSp>
              <p:nvGrpSpPr>
                <p:cNvPr id="28" name="Group 4"/>
                <p:cNvGrpSpPr/>
                <p:nvPr/>
              </p:nvGrpSpPr>
              <p:grpSpPr bwMode="auto">
                <a:xfrm>
                  <a:off x="2488640" y="2139114"/>
                  <a:ext cx="6390109" cy="639332"/>
                  <a:chOff x="0" y="0"/>
                  <a:chExt cx="2982" cy="288"/>
                </a:xfrm>
              </p:grpSpPr>
              <p:sp>
                <p:nvSpPr>
                  <p:cNvPr id="37"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8"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存货的性质及其分类</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39"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9" name="Group 8"/>
                <p:cNvGrpSpPr/>
                <p:nvPr/>
              </p:nvGrpSpPr>
              <p:grpSpPr bwMode="auto">
                <a:xfrm>
                  <a:off x="2488640" y="2975707"/>
                  <a:ext cx="6390109" cy="639332"/>
                  <a:chOff x="0" y="0"/>
                  <a:chExt cx="2982" cy="288"/>
                </a:xfrm>
              </p:grpSpPr>
              <p:sp>
                <p:nvSpPr>
                  <p:cNvPr id="34"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5"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第二节　存货取得的计量及会计处理</a:t>
                    </a:r>
                    <a:endParaRPr lang="zh-CN" altLang="en-US" sz="2000" b="1" dirty="0">
                      <a:latin typeface="华文中宋" panose="02010600040101010101" charset="-122"/>
                      <a:ea typeface="华文中宋" panose="02010600040101010101" charset="-122"/>
                    </a:endParaRPr>
                  </a:p>
                </p:txBody>
              </p:sp>
              <p:sp>
                <p:nvSpPr>
                  <p:cNvPr id="36"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30" name="Group 12"/>
                <p:cNvGrpSpPr/>
                <p:nvPr/>
              </p:nvGrpSpPr>
              <p:grpSpPr bwMode="auto">
                <a:xfrm>
                  <a:off x="2488640" y="3779276"/>
                  <a:ext cx="6390109" cy="639332"/>
                  <a:chOff x="0" y="0"/>
                  <a:chExt cx="2982" cy="288"/>
                </a:xfrm>
              </p:grpSpPr>
              <p:sp>
                <p:nvSpPr>
                  <p:cNvPr id="31"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2"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第三节　存货数量的确定</a:t>
                    </a:r>
                    <a:endParaRPr lang="zh-CN" altLang="en-US" sz="2000" b="1" dirty="0">
                      <a:latin typeface="华文中宋" panose="02010600040101010101" charset="-122"/>
                      <a:ea typeface="华文中宋" panose="02010600040101010101" charset="-122"/>
                    </a:endParaRPr>
                  </a:p>
                </p:txBody>
              </p:sp>
              <p:sp>
                <p:nvSpPr>
                  <p:cNvPr id="33"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grpSp>
            <p:nvGrpSpPr>
              <p:cNvPr id="20" name="Group 4"/>
              <p:cNvGrpSpPr/>
              <p:nvPr/>
            </p:nvGrpSpPr>
            <p:grpSpPr bwMode="auto">
              <a:xfrm>
                <a:off x="3009756" y="4382388"/>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第四节　存货发出的计量</a:t>
                  </a:r>
                  <a:endParaRPr lang="zh-CN" altLang="en-US" sz="2000" b="1" dirty="0">
                    <a:latin typeface="华文中宋" panose="02010600040101010101" charset="-122"/>
                    <a:ea typeface="华文中宋" panose="02010600040101010101" charset="-122"/>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1" name="Group 8"/>
              <p:cNvGrpSpPr/>
              <p:nvPr/>
            </p:nvGrpSpPr>
            <p:grpSpPr bwMode="auto">
              <a:xfrm>
                <a:off x="3009756" y="5127508"/>
                <a:ext cx="6390109" cy="639332"/>
                <a:chOff x="0" y="-18"/>
                <a:chExt cx="2982" cy="288"/>
              </a:xfrm>
            </p:grpSpPr>
            <p:sp>
              <p:nvSpPr>
                <p:cNvPr id="22" name="AutoShape 9"/>
                <p:cNvSpPr>
                  <a:spLocks noChangeArrowheads="1"/>
                </p:cNvSpPr>
                <p:nvPr/>
              </p:nvSpPr>
              <p:spPr bwMode="auto">
                <a:xfrm>
                  <a:off x="54" y="-18"/>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3" name="Rectangle 10"/>
                <p:cNvSpPr>
                  <a:spLocks noChangeArrowheads="1"/>
                </p:cNvSpPr>
                <p:nvPr/>
              </p:nvSpPr>
              <p:spPr bwMode="auto">
                <a:xfrm>
                  <a:off x="299" y="48"/>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第五节　期末存货的计量</a:t>
                  </a:r>
                  <a:endParaRPr lang="zh-CN" altLang="en-US" sz="2000" b="1" dirty="0">
                    <a:latin typeface="华文中宋" panose="02010600040101010101" charset="-122"/>
                    <a:ea typeface="华文中宋" panose="02010600040101010101" charset="-122"/>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
          <p:nvSpPr>
            <p:cNvPr id="2" name="AutoShape 13"/>
            <p:cNvSpPr>
              <a:spLocks noChangeArrowheads="1"/>
            </p:cNvSpPr>
            <p:nvPr/>
          </p:nvSpPr>
          <p:spPr bwMode="auto">
            <a:xfrm>
              <a:off x="4685" y="9212"/>
              <a:ext cx="9881" cy="1007"/>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 name="Rectangle 14"/>
            <p:cNvSpPr>
              <a:spLocks noChangeArrowheads="1"/>
            </p:cNvSpPr>
            <p:nvPr/>
          </p:nvSpPr>
          <p:spPr bwMode="auto">
            <a:xfrm>
              <a:off x="5511" y="9404"/>
              <a:ext cx="8177"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第六节　期末存货成本的估计方法</a:t>
              </a:r>
              <a:endParaRPr lang="zh-CN" altLang="en-US" sz="2000" b="1" dirty="0">
                <a:latin typeface="华文中宋" panose="02010600040101010101" charset="-122"/>
                <a:ea typeface="华文中宋" panose="02010600040101010101" charset="-122"/>
              </a:endParaRPr>
            </a:p>
          </p:txBody>
        </p:sp>
        <p:sp>
          <p:nvSpPr>
            <p:cNvPr id="4" name="Oval 15"/>
            <p:cNvSpPr>
              <a:spLocks noChangeArrowheads="1"/>
            </p:cNvSpPr>
            <p:nvPr/>
          </p:nvSpPr>
          <p:spPr bwMode="auto">
            <a:xfrm>
              <a:off x="4502" y="9443"/>
              <a:ext cx="486" cy="503"/>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存货的性质及其分类</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一、存货的性质</a:t>
            </a:r>
            <a:endParaRPr lang="zh-CN" altLang="zh-CN" sz="2600" b="1" dirty="0">
              <a:latin typeface="黑体" panose="02010609060101010101" pitchFamily="49" charset="-122"/>
              <a:ea typeface="黑体" panose="02010609060101010101" pitchFamily="49" charset="-122"/>
            </a:endParaRPr>
          </a:p>
          <a:p>
            <a:r>
              <a:rPr lang="zh-CN" altLang="en-US"/>
              <a:t>存货属于一项流动资产,是企业在日常活动中持有以备出售的产成品或商品、处在生产过程中的在产品、在生产过程或提供劳务过程中耗用的材料和物料等。存货通常在一年或一个经营周期内出售转换成现金或应收账款,是企业流动资产的重要组成部分。</a:t>
            </a:r>
            <a:endParaRPr lang="zh-CN" altLang="en-US"/>
          </a:p>
          <a:p>
            <a:r>
              <a:rPr lang="zh-CN" altLang="en-US"/>
              <a:t>某一项材料或物料是否属于企业的存货,不是以存放地点来决定的,通常以企业是否拥有其所有权作为判断标准。存货的确认也有一些特殊情况,譬如代销货物(商品),它是指一方委托另一方代其销售货物(商品),从所有权转移的角度看,代销货物(商品)在售出之前,所有权属于委托方,受托方只是代为销售货物(商品)。因此,代销货物(商品)应作为委托方的存货处理。</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存货的性质及其分类</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二、存货的分类</a:t>
            </a:r>
            <a:endParaRPr lang="zh-CN" altLang="zh-CN" sz="2600" b="1" dirty="0">
              <a:latin typeface="黑体" panose="02010609060101010101" pitchFamily="49" charset="-122"/>
              <a:ea typeface="黑体" panose="02010609060101010101" pitchFamily="49" charset="-122"/>
            </a:endParaRPr>
          </a:p>
          <a:p>
            <a:r>
              <a:rPr lang="zh-CN" altLang="en-US"/>
              <a:t>在不同行业的企业中,存货的内容会有所不同。在商品流通企业,如零售商店、批发商、经销商等企业,主要是从制造企业购入商品,加价以后对外销售,其存货大部分是准备销售的商品。</a:t>
            </a:r>
            <a:endParaRPr lang="zh-CN" altLang="en-US"/>
          </a:p>
          <a:p>
            <a:r>
              <a:rPr lang="zh-CN" altLang="en-US"/>
              <a:t>在服务性企业,主要是提供劳务,基本上没有什么存货,仅有一些办公用品而已。在制造企业,其业务流程是购入原材料,对原材料进行生产、加工成产品,然后对外销售。在这类企业中,存货在流动资产中占了很大的比例,而且存货种类繁多,具体包括各类原材料、在产品、半成品、产成品、包装物、低值易耗品和委托代销商品等。</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存货取得的计量及会计处理</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一、存货取得的计量</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(一)外购存货</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(二)自制存货</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(三)委托加工存货</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存货取得的计量及会计处理</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二、存货取得的会计处理</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(一)外购存货</a:t>
            </a:r>
            <a:endParaRPr lang="en-US" altLang="zh-CN" sz="2200" b="1" dirty="0">
              <a:latin typeface="楷体" panose="02010609060101010101" pitchFamily="49" charset="-122"/>
              <a:ea typeface="楷体" panose="02010609060101010101" pitchFamily="49" charset="-122"/>
            </a:endParaRPr>
          </a:p>
          <a:p>
            <a:r>
              <a:rPr lang="zh-CN" altLang="en-US"/>
              <a:t>1.存货与发票账单同时到达企业</a:t>
            </a:r>
            <a:endParaRPr lang="zh-CN" altLang="en-US"/>
          </a:p>
          <a:p>
            <a:r>
              <a:rPr lang="zh-CN" altLang="en-US"/>
              <a:t>2.存货已经验收入库,发票账单尚未到达企业</a:t>
            </a:r>
            <a:endParaRPr lang="zh-CN" altLang="en-US"/>
          </a:p>
          <a:p>
            <a:r>
              <a:rPr lang="zh-CN" altLang="en-US"/>
              <a:t>3.购货发票及账单已经收到,但存货尚未运到企业或未验收入库</a:t>
            </a:r>
            <a:endParaRPr lang="zh-CN" altLang="en-US"/>
          </a:p>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存货取得的计量及会计处理</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(二)预付账款</a:t>
            </a:r>
            <a:endParaRPr lang="en-US" altLang="zh-CN" sz="2200" b="1" dirty="0">
              <a:latin typeface="楷体" panose="02010609060101010101" pitchFamily="49" charset="-122"/>
              <a:ea typeface="楷体" panose="02010609060101010101" pitchFamily="49" charset="-122"/>
            </a:endParaRPr>
          </a:p>
          <a:p>
            <a:r>
              <a:rPr lang="zh-CN" altLang="en-US">
                <a:sym typeface="+mn-ea"/>
              </a:rPr>
              <a:t>企业在购买原材料、商品时,可以支付现金,也可以赊账。有时,企业按照购货合同的规定,需要事先预付给供应单位一定的货款,这笔货款称为预付账款。企业可以设置“预付账款”账户反映预付账款的增加、减少和结存情况。根据合同支付货款时,借记“预付账款”账户,贷记“银行存款”账户。收到货物时,借记“原材料”账户,贷记“预付账款”账户。</a:t>
            </a:r>
            <a:endParaRPr lang="zh-CN" altLang="en-US"/>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(三)自制存货</a:t>
            </a:r>
            <a:endParaRPr lang="en-US" altLang="zh-CN" sz="2200" b="1" dirty="0">
              <a:latin typeface="楷体" panose="02010609060101010101" pitchFamily="49" charset="-122"/>
              <a:ea typeface="楷体" panose="02010609060101010101" pitchFamily="49" charset="-122"/>
            </a:endParaRPr>
          </a:p>
          <a:p>
            <a:r>
              <a:rPr lang="zh-CN" altLang="en-US">
                <a:sym typeface="+mn-ea"/>
              </a:rPr>
              <a:t>自制存货是由企业的生产车间加工制造的,与制造产品一样,应设置“生产成本”账户来计算制造过程中所消耗的原料、人工费用和其他费用等实际成本。</a:t>
            </a:r>
            <a:endParaRPr lang="zh-CN" altLang="en-US"/>
          </a:p>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存货数量的确定</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一、实地盘存制</a:t>
            </a:r>
            <a:endParaRPr lang="zh-CN" altLang="zh-CN" sz="2600" b="1" dirty="0">
              <a:latin typeface="黑体" panose="02010609060101010101" pitchFamily="49" charset="-122"/>
              <a:ea typeface="黑体" panose="02010609060101010101" pitchFamily="49" charset="-122"/>
            </a:endParaRPr>
          </a:p>
          <a:p>
            <a:r>
              <a:rPr lang="zh-CN" altLang="en-US"/>
              <a:t>实地盘存制又称定期盘存制,是指会计期末通过对各种存货进行实地清点实物的方法确定期末存货的结存数量,根据存货的单价计算结存金额,然后计算出本期已发出(销售)存货的成本,计算公式如下:</a:t>
            </a:r>
            <a:endParaRPr lang="zh-CN" altLang="en-US"/>
          </a:p>
          <a:p>
            <a:r>
              <a:rPr lang="zh-CN" altLang="en-US"/>
              <a:t>期末存货结存成本=期末存货结存数量×单位成本</a:t>
            </a:r>
            <a:endParaRPr lang="zh-CN" altLang="en-US"/>
          </a:p>
          <a:p>
            <a:r>
              <a:rPr lang="zh-CN" altLang="en-US"/>
              <a:t>本期发出或销售存货的成本=期初结存存货成本+本期增加存货成本-期末结存存货成本</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存货数量的确定</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二、永续盘存制</a:t>
            </a:r>
            <a:endParaRPr lang="zh-CN" altLang="zh-CN" sz="2600" b="1" dirty="0">
              <a:latin typeface="黑体" panose="02010609060101010101" pitchFamily="49" charset="-122"/>
              <a:ea typeface="黑体" panose="02010609060101010101" pitchFamily="49" charset="-122"/>
            </a:endParaRPr>
          </a:p>
          <a:p>
            <a:r>
              <a:rPr lang="zh-CN" altLang="en-US"/>
              <a:t>永续盘存制又称账面盘存制,是指企业按存货的种类设置明细账,逐日、逐笔登记存货收入、发出的数量和金额,并随时结出账面余额的一种方法。永续盘存制以账簿记录为依据,完整地反映存货收入、发出和结存的情况。为了核对账实是否相符,仍有必要定期或不定期地进行实地盘点,以加强对存货的管理。</a:t>
            </a:r>
            <a:endParaRPr lang="zh-CN" altLang="en-US"/>
          </a:p>
          <a:p>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3871</Words>
  <Application>WPS 演示</Application>
  <PresentationFormat>宽屏</PresentationFormat>
  <Paragraphs>147</Paragraphs>
  <Slides>19</Slides>
  <Notes>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19</vt:i4>
      </vt:variant>
    </vt:vector>
  </HeadingPairs>
  <TitlesOfParts>
    <vt:vector size="36" baseType="lpstr">
      <vt:lpstr>Arial</vt:lpstr>
      <vt:lpstr>宋体</vt:lpstr>
      <vt:lpstr>Wingdings</vt:lpstr>
      <vt:lpstr>微软雅黑</vt:lpstr>
      <vt:lpstr>Wingdings</vt:lpstr>
      <vt:lpstr>Arial Unicode MS</vt:lpstr>
      <vt:lpstr>Calibri</vt:lpstr>
      <vt:lpstr>华文中宋</vt:lpstr>
      <vt:lpstr>GungsuhChe</vt:lpstr>
      <vt:lpstr>Malgun Gothic</vt:lpstr>
      <vt:lpstr>方正书宋_GBK</vt:lpstr>
      <vt:lpstr>方正粗黑宋简体</vt:lpstr>
      <vt:lpstr>黑体</vt:lpstr>
      <vt:lpstr>楷体</vt:lpstr>
      <vt:lpstr>Cambria Math</vt:lpstr>
      <vt:lpstr>Office 主题​​</vt:lpstr>
      <vt:lpstr>默认设计模板</vt:lpstr>
      <vt:lpstr>PowerPoint 演示文稿</vt:lpstr>
      <vt:lpstr>PowerPoint 演示文稿</vt:lpstr>
      <vt:lpstr>第一节　存货的性质及其分类</vt:lpstr>
      <vt:lpstr>第一节　存货的性质及其分类</vt:lpstr>
      <vt:lpstr>第二节　存货取得的计量及会计处理</vt:lpstr>
      <vt:lpstr>第二节　存货取得的计量及会计处理</vt:lpstr>
      <vt:lpstr>第二节　存货取得的计量及会计处理</vt:lpstr>
      <vt:lpstr>第三节　存货数量的确定</vt:lpstr>
      <vt:lpstr>第三节　存货数量的确定</vt:lpstr>
      <vt:lpstr>第三节　存货数量的确定</vt:lpstr>
      <vt:lpstr>第三节　存货数量的确定</vt:lpstr>
      <vt:lpstr>第四节　存货发出的计量</vt:lpstr>
      <vt:lpstr>第四节　存货发出的计量</vt:lpstr>
      <vt:lpstr>第四节　存货发出的计量</vt:lpstr>
      <vt:lpstr>第五节　期末存货的计量</vt:lpstr>
      <vt:lpstr>第五节　期末存货的计量</vt:lpstr>
      <vt:lpstr>第五节　期末存货的计量</vt:lpstr>
      <vt:lpstr>第六节　期末存货成本的估计方法</vt:lpstr>
      <vt:lpstr>第六节　期末存货成本的估计方法</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2021-10-14T02:58:04Z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13F49077F65C4FEAB09CA9938BD5B471</vt:lpwstr>
  </property>
</Properties>
</file>