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2" r:id="rId8"/>
    <p:sldId id="263" r:id="rId9"/>
    <p:sldId id="264" r:id="rId10"/>
    <p:sldId id="265" r:id="rId1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66E3E73B-0799-4089-8A4C-168B8DC61EFB}" type="datetimeFigureOut">
              <a:rPr lang="zh-CN" altLang="en-US" smtClean="0"/>
              <a:t>2017/3/5</a:t>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1CD18B82-72C3-4E3A-BA2E-261717C51025}"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66E3E73B-0799-4089-8A4C-168B8DC61EFB}" type="datetimeFigureOut">
              <a:rPr lang="zh-CN" altLang="en-US" smtClean="0"/>
              <a:t>2017/3/5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D18B82-72C3-4E3A-BA2E-261717C51025}"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66E3E73B-0799-4089-8A4C-168B8DC61EFB}" type="datetimeFigureOut">
              <a:rPr lang="zh-CN" altLang="en-US" smtClean="0"/>
              <a:t>2017/3/5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D18B82-72C3-4E3A-BA2E-261717C51025}"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66E3E73B-0799-4089-8A4C-168B8DC61EFB}" type="datetimeFigureOut">
              <a:rPr lang="zh-CN" altLang="en-US" smtClean="0"/>
              <a:t>2017/3/5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D18B82-72C3-4E3A-BA2E-261717C51025}"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Date Placeholder 3"/>
          <p:cNvSpPr>
            <a:spLocks noGrp="1"/>
          </p:cNvSpPr>
          <p:nvPr>
            <p:ph type="dt" sz="half" idx="10"/>
          </p:nvPr>
        </p:nvSpPr>
        <p:spPr/>
        <p:txBody>
          <a:bodyPr/>
          <a:lstStyle/>
          <a:p>
            <a:fld id="{66E3E73B-0799-4089-8A4C-168B8DC61EFB}" type="datetimeFigureOut">
              <a:rPr lang="zh-CN" altLang="en-US" smtClean="0"/>
              <a:t>2017/3/5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D18B82-72C3-4E3A-BA2E-261717C51025}"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66E3E73B-0799-4089-8A4C-168B8DC61EFB}" type="datetimeFigureOut">
              <a:rPr lang="zh-CN" altLang="en-US" smtClean="0"/>
              <a:t>2017/3/5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CD18B82-72C3-4E3A-BA2E-261717C51025}"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66E3E73B-0799-4089-8A4C-168B8DC61EFB}" type="datetimeFigureOut">
              <a:rPr lang="zh-CN" altLang="en-US" smtClean="0"/>
              <a:t>2017/3/5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CD18B82-72C3-4E3A-BA2E-261717C51025}"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66E3E73B-0799-4089-8A4C-168B8DC61EFB}" type="datetimeFigureOut">
              <a:rPr lang="zh-CN" altLang="en-US" smtClean="0"/>
              <a:t>2017/3/5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CD18B82-72C3-4E3A-BA2E-261717C51025}"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E3E73B-0799-4089-8A4C-168B8DC61EFB}" type="datetimeFigureOut">
              <a:rPr lang="zh-CN" altLang="en-US" smtClean="0"/>
              <a:t>2017/3/5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CD18B82-72C3-4E3A-BA2E-261717C51025}"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66E3E73B-0799-4089-8A4C-168B8DC61EFB}" type="datetimeFigureOut">
              <a:rPr lang="zh-CN" altLang="en-US" smtClean="0"/>
              <a:t>2017/3/5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CD18B82-72C3-4E3A-BA2E-261717C51025}"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Date Placeholder 4"/>
          <p:cNvSpPr>
            <a:spLocks noGrp="1"/>
          </p:cNvSpPr>
          <p:nvPr>
            <p:ph type="dt" sz="half" idx="10"/>
          </p:nvPr>
        </p:nvSpPr>
        <p:spPr/>
        <p:txBody>
          <a:bodyPr/>
          <a:lstStyle/>
          <a:p>
            <a:fld id="{66E3E73B-0799-4089-8A4C-168B8DC61EFB}" type="datetimeFigureOut">
              <a:rPr lang="zh-CN" altLang="en-US" smtClean="0"/>
              <a:t>2017/3/5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1CD18B82-72C3-4E3A-BA2E-261717C51025}" type="slidenum">
              <a:rPr lang="zh-CN" altLang="en-US" smtClean="0"/>
              <a:t>‹#›</a:t>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6E3E73B-0799-4089-8A4C-168B8DC61EFB}" type="datetimeFigureOut">
              <a:rPr lang="zh-CN" altLang="en-US" smtClean="0"/>
              <a:t>2017/3/5</a:t>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CD18B82-72C3-4E3A-BA2E-261717C51025}" type="slidenum">
              <a:rPr lang="zh-CN" altLang="en-US" smtClean="0"/>
              <a:t>‹#›</a:t>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3400" y="980728"/>
            <a:ext cx="7851648" cy="1828800"/>
          </a:xfrm>
        </p:spPr>
        <p:txBody>
          <a:bodyPr/>
          <a:lstStyle/>
          <a:p>
            <a:pPr algn="ctr"/>
            <a:r>
              <a:rPr lang="zh-CN" altLang="zh-CN" dirty="0">
                <a:effectLst/>
              </a:rPr>
              <a:t>第四章</a:t>
            </a:r>
            <a:br>
              <a:rPr lang="zh-CN" altLang="zh-CN" dirty="0">
                <a:effectLst/>
              </a:rPr>
            </a:br>
            <a:r>
              <a:rPr lang="zh-CN" altLang="zh-CN" dirty="0">
                <a:effectLst/>
              </a:rPr>
              <a:t>消费者的态度</a:t>
            </a:r>
          </a:p>
        </p:txBody>
      </p:sp>
      <p:sp>
        <p:nvSpPr>
          <p:cNvPr id="3" name="副标题 2"/>
          <p:cNvSpPr>
            <a:spLocks noGrp="1"/>
          </p:cNvSpPr>
          <p:nvPr>
            <p:ph type="subTitle" idx="1"/>
          </p:nvPr>
        </p:nvSpPr>
        <p:spPr>
          <a:xfrm>
            <a:off x="533400" y="4149080"/>
            <a:ext cx="7854696" cy="1752600"/>
          </a:xfrm>
        </p:spPr>
        <p:txBody>
          <a:bodyPr>
            <a:normAutofit fontScale="85000" lnSpcReduction="20000"/>
          </a:bodyPr>
          <a:lstStyle/>
          <a:p>
            <a:pPr algn="l"/>
            <a:r>
              <a:rPr lang="zh-CN" altLang="en-US" dirty="0" smtClean="0"/>
              <a:t>学习目的：</a:t>
            </a:r>
            <a:endParaRPr lang="en-US" altLang="zh-CN" dirty="0" smtClean="0"/>
          </a:p>
          <a:p>
            <a:pPr algn="l"/>
            <a:r>
              <a:rPr lang="zh-CN" altLang="zh-CN" dirty="0"/>
              <a:t>　　</a:t>
            </a:r>
            <a:r>
              <a:rPr lang="en-US" altLang="zh-CN" dirty="0"/>
              <a:t>1.</a:t>
            </a:r>
            <a:r>
              <a:rPr lang="zh-CN" altLang="zh-CN" dirty="0"/>
              <a:t>掌握消费者态度的含义和本质特征</a:t>
            </a:r>
            <a:r>
              <a:rPr lang="en-US" altLang="zh-CN" dirty="0"/>
              <a:t>;</a:t>
            </a:r>
            <a:endParaRPr lang="zh-CN" altLang="zh-CN" dirty="0"/>
          </a:p>
          <a:p>
            <a:pPr algn="l"/>
            <a:r>
              <a:rPr lang="zh-CN" altLang="zh-CN" dirty="0"/>
              <a:t>　　</a:t>
            </a:r>
            <a:r>
              <a:rPr lang="en-US" altLang="zh-CN" dirty="0"/>
              <a:t>2.</a:t>
            </a:r>
            <a:r>
              <a:rPr lang="zh-CN" altLang="zh-CN" dirty="0"/>
              <a:t>消费者态度的功能与类型</a:t>
            </a:r>
            <a:r>
              <a:rPr lang="en-US" altLang="zh-CN" dirty="0"/>
              <a:t>;</a:t>
            </a:r>
            <a:endParaRPr lang="zh-CN" altLang="zh-CN" dirty="0"/>
          </a:p>
          <a:p>
            <a:pPr algn="l"/>
            <a:r>
              <a:rPr lang="zh-CN" altLang="zh-CN" dirty="0"/>
              <a:t>　　</a:t>
            </a:r>
            <a:r>
              <a:rPr lang="en-US" altLang="zh-CN" dirty="0"/>
              <a:t>3.</a:t>
            </a:r>
            <a:r>
              <a:rPr lang="zh-CN" altLang="zh-CN" dirty="0"/>
              <a:t>把握消费者态度的改变与测量</a:t>
            </a:r>
            <a:r>
              <a:rPr lang="en-US" altLang="zh-CN" dirty="0"/>
              <a:t>;</a:t>
            </a:r>
            <a:endParaRPr lang="zh-CN" altLang="zh-CN" dirty="0"/>
          </a:p>
          <a:p>
            <a:pPr algn="l"/>
            <a:r>
              <a:rPr lang="zh-CN" altLang="zh-CN" dirty="0"/>
              <a:t>　　</a:t>
            </a:r>
            <a:r>
              <a:rPr lang="en-US" altLang="zh-CN" dirty="0"/>
              <a:t>4.</a:t>
            </a:r>
            <a:r>
              <a:rPr lang="zh-CN" altLang="zh-CN" dirty="0"/>
              <a:t>了解消费者的特殊心理与行为。</a:t>
            </a:r>
          </a:p>
          <a:p>
            <a:pPr algn="l"/>
            <a:endParaRPr lang="zh-CN" altLang="en-US" dirty="0"/>
          </a:p>
        </p:txBody>
      </p:sp>
    </p:spTree>
    <p:extLst>
      <p:ext uri="{BB962C8B-B14F-4D97-AF65-F5344CB8AC3E}">
        <p14:creationId xmlns:p14="http://schemas.microsoft.com/office/powerpoint/2010/main" val="2178205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271864"/>
          </a:xfrm>
        </p:spPr>
        <p:txBody>
          <a:bodyPr>
            <a:normAutofit lnSpcReduction="10000"/>
          </a:bodyPr>
          <a:lstStyle/>
          <a:p>
            <a:pPr marL="0" indent="0">
              <a:buNone/>
            </a:pPr>
            <a:r>
              <a:rPr lang="zh-CN" altLang="zh-CN" dirty="0"/>
              <a:t>二、消费者的预期心理</a:t>
            </a:r>
          </a:p>
          <a:p>
            <a:pPr marL="0" indent="0">
              <a:buNone/>
            </a:pPr>
            <a:r>
              <a:rPr lang="en-US" altLang="zh-CN" dirty="0"/>
              <a:t>(</a:t>
            </a:r>
            <a:r>
              <a:rPr lang="zh-CN" altLang="zh-CN" dirty="0"/>
              <a:t>一</a:t>
            </a:r>
            <a:r>
              <a:rPr lang="en-US" altLang="zh-CN" dirty="0"/>
              <a:t>)</a:t>
            </a:r>
            <a:r>
              <a:rPr lang="zh-CN" altLang="zh-CN" dirty="0"/>
              <a:t>预期心理的含义</a:t>
            </a:r>
          </a:p>
          <a:p>
            <a:pPr marL="0" indent="0">
              <a:buNone/>
            </a:pPr>
            <a:r>
              <a:rPr lang="zh-CN" altLang="zh-CN" dirty="0"/>
              <a:t>　　所谓预期心理</a:t>
            </a:r>
            <a:r>
              <a:rPr lang="en-US" altLang="zh-CN" dirty="0"/>
              <a:t>,</a:t>
            </a:r>
            <a:r>
              <a:rPr lang="zh-CN" altLang="zh-CN" dirty="0"/>
              <a:t>是指人们在一定经济环境的作用下</a:t>
            </a:r>
            <a:r>
              <a:rPr lang="en-US" altLang="zh-CN" dirty="0"/>
              <a:t>,</a:t>
            </a:r>
            <a:r>
              <a:rPr lang="zh-CN" altLang="zh-CN" dirty="0"/>
              <a:t>根据自己掌握的有关经济形势和经济变量的信息</a:t>
            </a:r>
            <a:r>
              <a:rPr lang="en-US" altLang="zh-CN" dirty="0"/>
              <a:t>,</a:t>
            </a:r>
            <a:r>
              <a:rPr lang="zh-CN" altLang="zh-CN" dirty="0"/>
              <a:t>对自身物质利益的得失变化进行预测、估计和判断</a:t>
            </a:r>
            <a:r>
              <a:rPr lang="en-US" altLang="zh-CN" dirty="0"/>
              <a:t>,</a:t>
            </a:r>
            <a:r>
              <a:rPr lang="zh-CN" altLang="zh-CN" dirty="0"/>
              <a:t>并据此采取相应的消费对策和参与投资、商品交换等经济活动的心理及行为现象</a:t>
            </a:r>
            <a:r>
              <a:rPr lang="zh-CN" altLang="zh-CN" dirty="0" smtClean="0"/>
              <a:t>。</a:t>
            </a:r>
            <a:endParaRPr lang="en-US" altLang="zh-CN" dirty="0" smtClean="0"/>
          </a:p>
          <a:p>
            <a:pPr marL="0" indent="0">
              <a:buNone/>
            </a:pPr>
            <a:r>
              <a:rPr lang="en-US" altLang="zh-CN" dirty="0"/>
              <a:t>(</a:t>
            </a:r>
            <a:r>
              <a:rPr lang="zh-CN" altLang="zh-CN" dirty="0"/>
              <a:t>二</a:t>
            </a:r>
            <a:r>
              <a:rPr lang="en-US" altLang="zh-CN" dirty="0"/>
              <a:t>)</a:t>
            </a:r>
            <a:r>
              <a:rPr lang="zh-CN" altLang="zh-CN" dirty="0"/>
              <a:t>我国消费者预期心理的表现与引导</a:t>
            </a:r>
          </a:p>
          <a:p>
            <a:pPr marL="0" indent="0">
              <a:buNone/>
            </a:pPr>
            <a:r>
              <a:rPr lang="zh-CN" altLang="zh-CN" dirty="0"/>
              <a:t>　　</a:t>
            </a:r>
            <a:r>
              <a:rPr lang="en-US" altLang="zh-CN" dirty="0"/>
              <a:t>1.</a:t>
            </a:r>
            <a:r>
              <a:rPr lang="zh-CN" altLang="zh-CN" dirty="0"/>
              <a:t>预期非理性化</a:t>
            </a:r>
          </a:p>
          <a:p>
            <a:pPr marL="0" indent="0">
              <a:buNone/>
            </a:pPr>
            <a:r>
              <a:rPr lang="zh-CN" altLang="zh-CN" dirty="0"/>
              <a:t>　　</a:t>
            </a:r>
            <a:r>
              <a:rPr lang="en-US" altLang="zh-CN" dirty="0"/>
              <a:t>2.</a:t>
            </a:r>
            <a:r>
              <a:rPr lang="zh-CN" altLang="zh-CN" dirty="0"/>
              <a:t>价格变动过度敏感</a:t>
            </a:r>
          </a:p>
          <a:p>
            <a:pPr marL="0" indent="0">
              <a:buNone/>
            </a:pPr>
            <a:r>
              <a:rPr lang="zh-CN" altLang="zh-CN" dirty="0"/>
              <a:t>　　</a:t>
            </a:r>
            <a:r>
              <a:rPr lang="en-US" altLang="zh-CN" dirty="0"/>
              <a:t>3.</a:t>
            </a:r>
            <a:r>
              <a:rPr lang="zh-CN" altLang="zh-CN" dirty="0"/>
              <a:t>大规模从众</a:t>
            </a:r>
          </a:p>
          <a:p>
            <a:pPr marL="0" indent="0">
              <a:buNone/>
            </a:pPr>
            <a:r>
              <a:rPr lang="zh-CN" altLang="zh-CN" dirty="0"/>
              <a:t>　　</a:t>
            </a:r>
            <a:r>
              <a:rPr lang="en-US" altLang="zh-CN" dirty="0"/>
              <a:t>4.</a:t>
            </a:r>
            <a:r>
              <a:rPr lang="zh-CN" altLang="zh-CN" dirty="0"/>
              <a:t>逆反心理趋强</a:t>
            </a:r>
          </a:p>
          <a:p>
            <a:endParaRPr lang="zh-CN" altLang="en-US" dirty="0"/>
          </a:p>
        </p:txBody>
      </p:sp>
    </p:spTree>
    <p:extLst>
      <p:ext uri="{BB962C8B-B14F-4D97-AF65-F5344CB8AC3E}">
        <p14:creationId xmlns:p14="http://schemas.microsoft.com/office/powerpoint/2010/main" val="3372573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第一节　消费者态度概述</a:t>
            </a:r>
          </a:p>
        </p:txBody>
      </p:sp>
      <p:sp>
        <p:nvSpPr>
          <p:cNvPr id="3" name="内容占位符 2"/>
          <p:cNvSpPr>
            <a:spLocks noGrp="1"/>
          </p:cNvSpPr>
          <p:nvPr>
            <p:ph idx="1"/>
          </p:nvPr>
        </p:nvSpPr>
        <p:spPr>
          <a:xfrm>
            <a:off x="457200" y="1935480"/>
            <a:ext cx="8229600" cy="4922520"/>
          </a:xfrm>
        </p:spPr>
        <p:txBody>
          <a:bodyPr>
            <a:normAutofit fontScale="85000" lnSpcReduction="20000"/>
          </a:bodyPr>
          <a:lstStyle/>
          <a:p>
            <a:pPr marL="0" indent="0">
              <a:buNone/>
            </a:pPr>
            <a:r>
              <a:rPr lang="zh-CN" altLang="zh-CN" dirty="0"/>
              <a:t>一、消费者态度的基本构成</a:t>
            </a:r>
          </a:p>
          <a:p>
            <a:pPr marL="0" indent="0">
              <a:buNone/>
            </a:pPr>
            <a:r>
              <a:rPr lang="zh-CN" altLang="zh-CN" dirty="0"/>
              <a:t>　　态度是人们在自身道德观和价值观基础上对事物的评价和行为倾向。态度表现于对外界事物的内在感受</a:t>
            </a:r>
            <a:r>
              <a:rPr lang="en-US" altLang="zh-CN" dirty="0"/>
              <a:t>(</a:t>
            </a:r>
            <a:r>
              <a:rPr lang="zh-CN" altLang="zh-CN" dirty="0"/>
              <a:t>道德观和价值观</a:t>
            </a:r>
            <a:r>
              <a:rPr lang="en-US" altLang="zh-CN" dirty="0"/>
              <a:t>)</a:t>
            </a:r>
            <a:r>
              <a:rPr lang="zh-CN" altLang="zh-CN" dirty="0"/>
              <a:t>、情感</a:t>
            </a:r>
            <a:r>
              <a:rPr lang="en-US" altLang="zh-CN" dirty="0"/>
              <a:t>(</a:t>
            </a:r>
            <a:r>
              <a:rPr lang="zh-CN" altLang="zh-CN" dirty="0"/>
              <a:t>即“喜欢—厌恶”、“爱—恨”等</a:t>
            </a:r>
            <a:r>
              <a:rPr lang="en-US" altLang="zh-CN" dirty="0"/>
              <a:t>)</a:t>
            </a:r>
            <a:r>
              <a:rPr lang="zh-CN" altLang="zh-CN" dirty="0"/>
              <a:t>和意向</a:t>
            </a:r>
            <a:r>
              <a:rPr lang="en-US" altLang="zh-CN" dirty="0"/>
              <a:t>(</a:t>
            </a:r>
            <a:r>
              <a:rPr lang="zh-CN" altLang="zh-CN" dirty="0"/>
              <a:t>谋虑、企图等</a:t>
            </a:r>
            <a:r>
              <a:rPr lang="en-US" altLang="zh-CN" dirty="0"/>
              <a:t>)</a:t>
            </a:r>
            <a:r>
              <a:rPr lang="zh-CN" altLang="zh-CN" dirty="0"/>
              <a:t>三方面</a:t>
            </a:r>
            <a:r>
              <a:rPr lang="zh-CN" altLang="zh-CN" dirty="0" smtClean="0"/>
              <a:t>。</a:t>
            </a:r>
            <a:endParaRPr lang="en-US" altLang="zh-CN" dirty="0" smtClean="0"/>
          </a:p>
          <a:p>
            <a:pPr marL="0" indent="0">
              <a:buNone/>
            </a:pPr>
            <a:r>
              <a:rPr lang="zh-CN" altLang="zh-CN" dirty="0"/>
              <a:t>　　消费者的态度由认知、情感和行为倾向三种因素构成。各个因素在态度系统中处于不同的层次地位</a:t>
            </a:r>
            <a:r>
              <a:rPr lang="en-US" altLang="zh-CN" dirty="0"/>
              <a:t>,</a:t>
            </a:r>
            <a:r>
              <a:rPr lang="zh-CN" altLang="zh-CN" dirty="0"/>
              <a:t>担负不同的职能。</a:t>
            </a:r>
          </a:p>
          <a:p>
            <a:pPr marL="0" indent="0">
              <a:buNone/>
            </a:pPr>
            <a:r>
              <a:rPr lang="en-US" altLang="zh-CN" dirty="0"/>
              <a:t>(</a:t>
            </a:r>
            <a:r>
              <a:rPr lang="zh-CN" altLang="zh-CN" dirty="0"/>
              <a:t>一</a:t>
            </a:r>
            <a:r>
              <a:rPr lang="en-US" altLang="zh-CN" dirty="0"/>
              <a:t>)</a:t>
            </a:r>
            <a:r>
              <a:rPr lang="zh-CN" altLang="zh-CN" dirty="0"/>
              <a:t>认知因素</a:t>
            </a:r>
          </a:p>
          <a:p>
            <a:pPr marL="0" indent="0">
              <a:buNone/>
            </a:pPr>
            <a:r>
              <a:rPr lang="zh-CN" altLang="zh-CN" dirty="0"/>
              <a:t>　　认知是指对态度对象的评价</a:t>
            </a:r>
            <a:r>
              <a:rPr lang="en-US" altLang="zh-CN" dirty="0"/>
              <a:t>,</a:t>
            </a:r>
            <a:r>
              <a:rPr lang="zh-CN" altLang="zh-CN" dirty="0"/>
              <a:t>是构成消费者态度的基石。</a:t>
            </a:r>
          </a:p>
          <a:p>
            <a:pPr marL="0" indent="0">
              <a:buNone/>
            </a:pPr>
            <a:r>
              <a:rPr lang="en-US" altLang="zh-CN" dirty="0"/>
              <a:t>(</a:t>
            </a:r>
            <a:r>
              <a:rPr lang="zh-CN" altLang="zh-CN" dirty="0"/>
              <a:t>二</a:t>
            </a:r>
            <a:r>
              <a:rPr lang="en-US" altLang="zh-CN" dirty="0"/>
              <a:t>)</a:t>
            </a:r>
            <a:r>
              <a:rPr lang="zh-CN" altLang="zh-CN" dirty="0"/>
              <a:t>情感因素</a:t>
            </a:r>
          </a:p>
          <a:p>
            <a:pPr marL="0" indent="0">
              <a:buNone/>
            </a:pPr>
            <a:r>
              <a:rPr lang="zh-CN" altLang="zh-CN" dirty="0"/>
              <a:t>　　情感是在认知的基础上对客观事物的感情体验</a:t>
            </a:r>
            <a:r>
              <a:rPr lang="en-US" altLang="zh-CN" dirty="0"/>
              <a:t>,</a:t>
            </a:r>
            <a:r>
              <a:rPr lang="zh-CN" altLang="zh-CN" dirty="0"/>
              <a:t>是构成消费者态度的动力。</a:t>
            </a:r>
          </a:p>
          <a:p>
            <a:pPr marL="0" indent="0">
              <a:buNone/>
            </a:pPr>
            <a:r>
              <a:rPr lang="en-US" altLang="zh-CN" dirty="0"/>
              <a:t>(</a:t>
            </a:r>
            <a:r>
              <a:rPr lang="zh-CN" altLang="zh-CN" dirty="0"/>
              <a:t>三</a:t>
            </a:r>
            <a:r>
              <a:rPr lang="en-US" altLang="zh-CN" dirty="0"/>
              <a:t>)</a:t>
            </a:r>
            <a:r>
              <a:rPr lang="zh-CN" altLang="zh-CN" dirty="0"/>
              <a:t>行为倾向因素</a:t>
            </a:r>
          </a:p>
          <a:p>
            <a:pPr marL="0" indent="0">
              <a:buNone/>
            </a:pPr>
            <a:r>
              <a:rPr lang="zh-CN" altLang="zh-CN" dirty="0"/>
              <a:t>　　行为倾向是指态度对象做出某种反应的意向</a:t>
            </a:r>
            <a:r>
              <a:rPr lang="en-US" altLang="zh-CN" dirty="0"/>
              <a:t>,</a:t>
            </a:r>
            <a:r>
              <a:rPr lang="zh-CN" altLang="zh-CN" dirty="0"/>
              <a:t>是构成消费者态度的准备状态。</a:t>
            </a:r>
          </a:p>
          <a:p>
            <a:endParaRPr lang="zh-CN" altLang="en-US" dirty="0"/>
          </a:p>
        </p:txBody>
      </p:sp>
    </p:spTree>
    <p:extLst>
      <p:ext uri="{BB962C8B-B14F-4D97-AF65-F5344CB8AC3E}">
        <p14:creationId xmlns:p14="http://schemas.microsoft.com/office/powerpoint/2010/main" val="3454820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805264"/>
          </a:xfrm>
        </p:spPr>
        <p:txBody>
          <a:bodyPr>
            <a:normAutofit fontScale="70000" lnSpcReduction="20000"/>
          </a:bodyPr>
          <a:lstStyle/>
          <a:p>
            <a:pPr marL="0" indent="0">
              <a:buNone/>
            </a:pPr>
            <a:r>
              <a:rPr lang="zh-CN" altLang="zh-CN" dirty="0"/>
              <a:t>二、消费者态度的一般特性</a:t>
            </a:r>
          </a:p>
          <a:p>
            <a:pPr marL="0" indent="0">
              <a:buNone/>
            </a:pPr>
            <a:r>
              <a:rPr lang="en-US" altLang="zh-CN" dirty="0"/>
              <a:t>(</a:t>
            </a:r>
            <a:r>
              <a:rPr lang="zh-CN" altLang="zh-CN" dirty="0"/>
              <a:t>一</a:t>
            </a:r>
            <a:r>
              <a:rPr lang="en-US" altLang="zh-CN" dirty="0"/>
              <a:t>)</a:t>
            </a:r>
            <a:r>
              <a:rPr lang="zh-CN" altLang="zh-CN" dirty="0"/>
              <a:t>对象性</a:t>
            </a:r>
          </a:p>
          <a:p>
            <a:pPr marL="0" indent="0">
              <a:buNone/>
            </a:pPr>
            <a:r>
              <a:rPr lang="zh-CN" altLang="zh-CN" dirty="0"/>
              <a:t>　　态度总是有所指向</a:t>
            </a:r>
            <a:r>
              <a:rPr lang="en-US" altLang="zh-CN" dirty="0"/>
              <a:t>,</a:t>
            </a:r>
            <a:r>
              <a:rPr lang="zh-CN" altLang="zh-CN" dirty="0"/>
              <a:t>可以是具体的事物</a:t>
            </a:r>
            <a:r>
              <a:rPr lang="en-US" altLang="zh-CN" dirty="0"/>
              <a:t>,</a:t>
            </a:r>
            <a:r>
              <a:rPr lang="zh-CN" altLang="zh-CN" dirty="0"/>
              <a:t>可以是某种状态</a:t>
            </a:r>
            <a:r>
              <a:rPr lang="en-US" altLang="zh-CN" dirty="0"/>
              <a:t>,</a:t>
            </a:r>
            <a:r>
              <a:rPr lang="zh-CN" altLang="zh-CN" dirty="0"/>
              <a:t>还可以是某种观点。</a:t>
            </a:r>
          </a:p>
          <a:p>
            <a:pPr marL="0" indent="0">
              <a:buNone/>
            </a:pPr>
            <a:r>
              <a:rPr lang="en-US" altLang="zh-CN" dirty="0"/>
              <a:t>(</a:t>
            </a:r>
            <a:r>
              <a:rPr lang="zh-CN" altLang="zh-CN" dirty="0"/>
              <a:t>二</a:t>
            </a:r>
            <a:r>
              <a:rPr lang="en-US" altLang="zh-CN" dirty="0"/>
              <a:t>)</a:t>
            </a:r>
            <a:r>
              <a:rPr lang="zh-CN" altLang="zh-CN" dirty="0"/>
              <a:t>社会性</a:t>
            </a:r>
            <a:r>
              <a:rPr lang="en-US" altLang="zh-CN" dirty="0"/>
              <a:t>(</a:t>
            </a:r>
            <a:r>
              <a:rPr lang="zh-CN" altLang="zh-CN" dirty="0"/>
              <a:t>习得性</a:t>
            </a:r>
            <a:r>
              <a:rPr lang="en-US" altLang="zh-CN" dirty="0"/>
              <a:t>)</a:t>
            </a:r>
            <a:endParaRPr lang="zh-CN" altLang="zh-CN" dirty="0"/>
          </a:p>
          <a:p>
            <a:pPr marL="0" indent="0">
              <a:buNone/>
            </a:pPr>
            <a:r>
              <a:rPr lang="zh-CN" altLang="zh-CN" dirty="0"/>
              <a:t>　　消费者对某类商品或劳务的态度并非与生俱来</a:t>
            </a:r>
            <a:r>
              <a:rPr lang="en-US" altLang="zh-CN" dirty="0"/>
              <a:t>,</a:t>
            </a:r>
            <a:r>
              <a:rPr lang="zh-CN" altLang="zh-CN" dirty="0"/>
              <a:t>而是在长期的社会实践中不断学习、不断总结</a:t>
            </a:r>
            <a:r>
              <a:rPr lang="en-US" altLang="zh-CN" dirty="0"/>
              <a:t>,</a:t>
            </a:r>
            <a:r>
              <a:rPr lang="zh-CN" altLang="zh-CN" dirty="0"/>
              <a:t>由直接或间接的经验逐步积累而成的。</a:t>
            </a:r>
          </a:p>
          <a:p>
            <a:pPr marL="0" indent="0">
              <a:buNone/>
            </a:pPr>
            <a:r>
              <a:rPr lang="en-US" altLang="zh-CN" dirty="0"/>
              <a:t>(</a:t>
            </a:r>
            <a:r>
              <a:rPr lang="zh-CN" altLang="zh-CN" dirty="0"/>
              <a:t>三</a:t>
            </a:r>
            <a:r>
              <a:rPr lang="en-US" altLang="zh-CN" dirty="0"/>
              <a:t>)</a:t>
            </a:r>
            <a:r>
              <a:rPr lang="zh-CN" altLang="zh-CN" dirty="0"/>
              <a:t>价值性</a:t>
            </a:r>
          </a:p>
          <a:p>
            <a:pPr marL="0" indent="0">
              <a:buNone/>
            </a:pPr>
            <a:r>
              <a:rPr lang="zh-CN" altLang="zh-CN" dirty="0"/>
              <a:t>　　在消费活动中</a:t>
            </a:r>
            <a:r>
              <a:rPr lang="en-US" altLang="zh-CN" dirty="0"/>
              <a:t>,</a:t>
            </a:r>
            <a:r>
              <a:rPr lang="zh-CN" altLang="zh-CN" dirty="0"/>
              <a:t>消费者之所以对某类商品或劳务持有这样或那样的态度</a:t>
            </a:r>
            <a:r>
              <a:rPr lang="en-US" altLang="zh-CN" dirty="0"/>
              <a:t>,</a:t>
            </a:r>
            <a:r>
              <a:rPr lang="zh-CN" altLang="zh-CN" dirty="0"/>
              <a:t>无不取决于该商品或劳务对自己具有的价值大小。</a:t>
            </a:r>
          </a:p>
          <a:p>
            <a:pPr marL="0" indent="0">
              <a:buNone/>
            </a:pPr>
            <a:r>
              <a:rPr lang="en-US" altLang="zh-CN" dirty="0"/>
              <a:t>(</a:t>
            </a:r>
            <a:r>
              <a:rPr lang="zh-CN" altLang="zh-CN" dirty="0"/>
              <a:t>四</a:t>
            </a:r>
            <a:r>
              <a:rPr lang="en-US" altLang="zh-CN" dirty="0"/>
              <a:t>)</a:t>
            </a:r>
            <a:r>
              <a:rPr lang="zh-CN" altLang="zh-CN" dirty="0"/>
              <a:t>稳定性</a:t>
            </a:r>
            <a:r>
              <a:rPr lang="en-US" altLang="zh-CN" dirty="0"/>
              <a:t>(</a:t>
            </a:r>
            <a:r>
              <a:rPr lang="zh-CN" altLang="zh-CN" dirty="0"/>
              <a:t>持续性</a:t>
            </a:r>
            <a:r>
              <a:rPr lang="en-US" altLang="zh-CN" dirty="0"/>
              <a:t>)</a:t>
            </a:r>
            <a:endParaRPr lang="zh-CN" altLang="zh-CN" dirty="0"/>
          </a:p>
          <a:p>
            <a:pPr marL="0" indent="0">
              <a:buNone/>
            </a:pPr>
            <a:r>
              <a:rPr lang="zh-CN" altLang="zh-CN" dirty="0"/>
              <a:t>　　由于消费者的态度是在长期的社会实践中逐渐积累形成的</a:t>
            </a:r>
            <a:r>
              <a:rPr lang="en-US" altLang="zh-CN" dirty="0"/>
              <a:t>,</a:t>
            </a:r>
            <a:r>
              <a:rPr lang="zh-CN" altLang="zh-CN" dirty="0"/>
              <a:t>因此</a:t>
            </a:r>
            <a:r>
              <a:rPr lang="en-US" altLang="zh-CN" dirty="0"/>
              <a:t>,</a:t>
            </a:r>
            <a:r>
              <a:rPr lang="zh-CN" altLang="zh-CN" dirty="0"/>
              <a:t>某种态度一旦形成</a:t>
            </a:r>
            <a:r>
              <a:rPr lang="en-US" altLang="zh-CN" dirty="0"/>
              <a:t>,</a:t>
            </a:r>
            <a:r>
              <a:rPr lang="zh-CN" altLang="zh-CN" dirty="0"/>
              <a:t>便保持相对稳定</a:t>
            </a:r>
            <a:r>
              <a:rPr lang="en-US" altLang="zh-CN" dirty="0"/>
              <a:t>,</a:t>
            </a:r>
            <a:r>
              <a:rPr lang="zh-CN" altLang="zh-CN" dirty="0"/>
              <a:t>而不会轻易改变</a:t>
            </a:r>
            <a:r>
              <a:rPr lang="en-US" altLang="zh-CN" dirty="0"/>
              <a:t>,</a:t>
            </a:r>
            <a:r>
              <a:rPr lang="zh-CN" altLang="zh-CN" dirty="0"/>
              <a:t>如对某种品牌的偏爱、对某家老字号商店的信任等。</a:t>
            </a:r>
          </a:p>
          <a:p>
            <a:pPr marL="0" indent="0">
              <a:buNone/>
            </a:pPr>
            <a:r>
              <a:rPr lang="en-US" altLang="zh-CN" dirty="0"/>
              <a:t>(</a:t>
            </a:r>
            <a:r>
              <a:rPr lang="zh-CN" altLang="zh-CN" dirty="0"/>
              <a:t>五</a:t>
            </a:r>
            <a:r>
              <a:rPr lang="en-US" altLang="zh-CN" dirty="0"/>
              <a:t>)</a:t>
            </a:r>
            <a:r>
              <a:rPr lang="zh-CN" altLang="zh-CN" dirty="0"/>
              <a:t>内在性</a:t>
            </a:r>
          </a:p>
          <a:p>
            <a:pPr marL="0" indent="0">
              <a:buNone/>
            </a:pPr>
            <a:r>
              <a:rPr lang="zh-CN" altLang="zh-CN" dirty="0"/>
              <a:t>　　态度不是行为</a:t>
            </a:r>
            <a:r>
              <a:rPr lang="en-US" altLang="zh-CN" dirty="0"/>
              <a:t>,</a:t>
            </a:r>
            <a:r>
              <a:rPr lang="zh-CN" altLang="zh-CN" dirty="0"/>
              <a:t>而是对某一特定行为的一种偏好</a:t>
            </a:r>
            <a:r>
              <a:rPr lang="en-US" altLang="zh-CN" dirty="0"/>
              <a:t>,</a:t>
            </a:r>
            <a:r>
              <a:rPr lang="zh-CN" altLang="zh-CN" dirty="0"/>
              <a:t>因此作为一种内在的心理变量</a:t>
            </a:r>
            <a:r>
              <a:rPr lang="en-US" altLang="zh-CN" dirty="0"/>
              <a:t>,</a:t>
            </a:r>
            <a:r>
              <a:rPr lang="zh-CN" altLang="zh-CN" dirty="0"/>
              <a:t>它是不可触摸、无法被直接观察的</a:t>
            </a:r>
            <a:r>
              <a:rPr lang="en-US" altLang="zh-CN" dirty="0"/>
              <a:t>,</a:t>
            </a:r>
            <a:r>
              <a:rPr lang="zh-CN" altLang="zh-CN" dirty="0"/>
              <a:t>只能从当事人的言行中去揣度。</a:t>
            </a:r>
          </a:p>
          <a:p>
            <a:pPr marL="0" indent="0">
              <a:buNone/>
            </a:pPr>
            <a:r>
              <a:rPr lang="en-US" altLang="zh-CN" dirty="0"/>
              <a:t>(</a:t>
            </a:r>
            <a:r>
              <a:rPr lang="zh-CN" altLang="zh-CN" dirty="0"/>
              <a:t>六</a:t>
            </a:r>
            <a:r>
              <a:rPr lang="en-US" altLang="zh-CN" dirty="0"/>
              <a:t>)</a:t>
            </a:r>
            <a:r>
              <a:rPr lang="zh-CN" altLang="zh-CN" dirty="0"/>
              <a:t>差异性</a:t>
            </a:r>
          </a:p>
          <a:p>
            <a:pPr marL="0" indent="0">
              <a:buNone/>
            </a:pPr>
            <a:r>
              <a:rPr lang="zh-CN" altLang="zh-CN" dirty="0"/>
              <a:t>　　消费者态度的形成受多种主客观因素的影响和制约。</a:t>
            </a:r>
          </a:p>
          <a:p>
            <a:pPr marL="0" indent="0">
              <a:buNone/>
            </a:pPr>
            <a:r>
              <a:rPr lang="en-US" altLang="zh-CN" dirty="0"/>
              <a:t>(</a:t>
            </a:r>
            <a:r>
              <a:rPr lang="zh-CN" altLang="zh-CN" dirty="0"/>
              <a:t>七</a:t>
            </a:r>
            <a:r>
              <a:rPr lang="en-US" altLang="zh-CN" dirty="0"/>
              <a:t>)</a:t>
            </a:r>
            <a:r>
              <a:rPr lang="zh-CN" altLang="zh-CN" dirty="0"/>
              <a:t>调整性</a:t>
            </a:r>
            <a:r>
              <a:rPr lang="en-US" altLang="zh-CN" dirty="0"/>
              <a:t>(</a:t>
            </a:r>
            <a:r>
              <a:rPr lang="zh-CN" altLang="zh-CN" dirty="0"/>
              <a:t>协调性</a:t>
            </a:r>
            <a:r>
              <a:rPr lang="en-US" altLang="zh-CN" dirty="0"/>
              <a:t>)</a:t>
            </a:r>
            <a:endParaRPr lang="zh-CN" altLang="zh-CN" dirty="0"/>
          </a:p>
          <a:p>
            <a:pPr marL="0" indent="0">
              <a:buNone/>
            </a:pPr>
            <a:r>
              <a:rPr lang="zh-CN" altLang="zh-CN" dirty="0"/>
              <a:t>　　消费者在新的环境面前或困难的出境面前</a:t>
            </a:r>
            <a:r>
              <a:rPr lang="en-US" altLang="zh-CN" dirty="0"/>
              <a:t>,</a:t>
            </a:r>
            <a:r>
              <a:rPr lang="zh-CN" altLang="zh-CN" dirty="0"/>
              <a:t>态度的调整性作用不容忽视。</a:t>
            </a:r>
          </a:p>
          <a:p>
            <a:endParaRPr lang="zh-CN" altLang="en-US" dirty="0"/>
          </a:p>
        </p:txBody>
      </p:sp>
    </p:spTree>
    <p:extLst>
      <p:ext uri="{BB962C8B-B14F-4D97-AF65-F5344CB8AC3E}">
        <p14:creationId xmlns:p14="http://schemas.microsoft.com/office/powerpoint/2010/main" val="1067478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三、态度在消费者购买行为中的作用</a:t>
            </a:r>
          </a:p>
          <a:p>
            <a:pPr marL="0" indent="0">
              <a:lnSpc>
                <a:spcPct val="200000"/>
              </a:lnSpc>
              <a:buNone/>
            </a:pPr>
            <a:r>
              <a:rPr lang="en-US" altLang="zh-CN" dirty="0"/>
              <a:t>(</a:t>
            </a:r>
            <a:r>
              <a:rPr lang="zh-CN" altLang="zh-CN" dirty="0"/>
              <a:t>一</a:t>
            </a:r>
            <a:r>
              <a:rPr lang="en-US" altLang="zh-CN" dirty="0"/>
              <a:t>)</a:t>
            </a:r>
            <a:r>
              <a:rPr lang="zh-CN" altLang="zh-CN" dirty="0"/>
              <a:t>导向功能</a:t>
            </a:r>
          </a:p>
          <a:p>
            <a:pPr marL="0" indent="0">
              <a:lnSpc>
                <a:spcPct val="200000"/>
              </a:lnSpc>
              <a:buNone/>
            </a:pPr>
            <a:r>
              <a:rPr lang="en-US" altLang="zh-CN" dirty="0"/>
              <a:t>(</a:t>
            </a:r>
            <a:r>
              <a:rPr lang="zh-CN" altLang="zh-CN" dirty="0"/>
              <a:t>二</a:t>
            </a:r>
            <a:r>
              <a:rPr lang="en-US" altLang="zh-CN" dirty="0"/>
              <a:t>)</a:t>
            </a:r>
            <a:r>
              <a:rPr lang="zh-CN" altLang="zh-CN" dirty="0"/>
              <a:t>识别功能</a:t>
            </a:r>
          </a:p>
          <a:p>
            <a:pPr marL="0" indent="0">
              <a:lnSpc>
                <a:spcPct val="200000"/>
              </a:lnSpc>
              <a:buNone/>
            </a:pPr>
            <a:r>
              <a:rPr lang="en-US" altLang="zh-CN" dirty="0"/>
              <a:t>(</a:t>
            </a:r>
            <a:r>
              <a:rPr lang="zh-CN" altLang="zh-CN" dirty="0"/>
              <a:t>三</a:t>
            </a:r>
            <a:r>
              <a:rPr lang="en-US" altLang="zh-CN" dirty="0"/>
              <a:t>)</a:t>
            </a:r>
            <a:r>
              <a:rPr lang="zh-CN" altLang="zh-CN" dirty="0"/>
              <a:t>表现功能</a:t>
            </a:r>
          </a:p>
          <a:p>
            <a:pPr marL="0" indent="0">
              <a:lnSpc>
                <a:spcPct val="200000"/>
              </a:lnSpc>
              <a:buNone/>
            </a:pPr>
            <a:r>
              <a:rPr lang="en-US" altLang="zh-CN" dirty="0"/>
              <a:t>(</a:t>
            </a:r>
            <a:r>
              <a:rPr lang="zh-CN" altLang="zh-CN" dirty="0"/>
              <a:t>四</a:t>
            </a:r>
            <a:r>
              <a:rPr lang="en-US" altLang="zh-CN" dirty="0"/>
              <a:t>)</a:t>
            </a:r>
            <a:r>
              <a:rPr lang="zh-CN" altLang="zh-CN" dirty="0"/>
              <a:t>自卫功能</a:t>
            </a:r>
          </a:p>
          <a:p>
            <a:endParaRPr lang="zh-CN" altLang="en-US" dirty="0"/>
          </a:p>
        </p:txBody>
      </p:sp>
    </p:spTree>
    <p:extLst>
      <p:ext uri="{BB962C8B-B14F-4D97-AF65-F5344CB8AC3E}">
        <p14:creationId xmlns:p14="http://schemas.microsoft.com/office/powerpoint/2010/main" val="2145251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36680"/>
          </a:xfrm>
        </p:spPr>
        <p:txBody>
          <a:bodyPr>
            <a:noAutofit/>
          </a:bodyPr>
          <a:lstStyle/>
          <a:p>
            <a:r>
              <a:rPr lang="zh-CN" altLang="zh-CN" sz="4000" dirty="0"/>
              <a:t>第二节　消费者态度的改变与测量</a:t>
            </a:r>
          </a:p>
        </p:txBody>
      </p:sp>
      <p:sp>
        <p:nvSpPr>
          <p:cNvPr id="3" name="内容占位符 2"/>
          <p:cNvSpPr>
            <a:spLocks noGrp="1"/>
          </p:cNvSpPr>
          <p:nvPr>
            <p:ph idx="1"/>
          </p:nvPr>
        </p:nvSpPr>
        <p:spPr/>
        <p:txBody>
          <a:bodyPr>
            <a:normAutofit fontScale="92500" lnSpcReduction="10000"/>
          </a:bodyPr>
          <a:lstStyle/>
          <a:p>
            <a:pPr marL="0" indent="0">
              <a:buNone/>
            </a:pPr>
            <a:r>
              <a:rPr lang="zh-CN" altLang="zh-CN" dirty="0"/>
              <a:t>一、消费者态度的改变</a:t>
            </a:r>
          </a:p>
          <a:p>
            <a:pPr marL="0" indent="0">
              <a:buNone/>
            </a:pPr>
            <a:r>
              <a:rPr lang="en-US" altLang="zh-CN" dirty="0"/>
              <a:t>(</a:t>
            </a:r>
            <a:r>
              <a:rPr lang="zh-CN" altLang="zh-CN" dirty="0"/>
              <a:t>一</a:t>
            </a:r>
            <a:r>
              <a:rPr lang="en-US" altLang="zh-CN" dirty="0"/>
              <a:t>)</a:t>
            </a:r>
            <a:r>
              <a:rPr lang="zh-CN" altLang="zh-CN" dirty="0"/>
              <a:t>消费者态度改变的方式</a:t>
            </a:r>
          </a:p>
          <a:p>
            <a:pPr marL="0" indent="0">
              <a:buNone/>
            </a:pPr>
            <a:r>
              <a:rPr lang="zh-CN" altLang="zh-CN" dirty="0"/>
              <a:t>　　</a:t>
            </a:r>
            <a:r>
              <a:rPr lang="en-US" altLang="zh-CN" dirty="0"/>
              <a:t>1.</a:t>
            </a:r>
            <a:r>
              <a:rPr lang="zh-CN" altLang="zh-CN" dirty="0"/>
              <a:t>性质的改变</a:t>
            </a:r>
          </a:p>
          <a:p>
            <a:pPr marL="0" indent="0">
              <a:buNone/>
            </a:pPr>
            <a:r>
              <a:rPr lang="zh-CN" altLang="zh-CN" dirty="0"/>
              <a:t>　　性质的改变表现为态度发生方向性的变化</a:t>
            </a:r>
            <a:r>
              <a:rPr lang="en-US" altLang="zh-CN" dirty="0"/>
              <a:t>,</a:t>
            </a:r>
            <a:r>
              <a:rPr lang="zh-CN" altLang="zh-CN" dirty="0"/>
              <a:t>即由原来的倾向性转变为相反的倾向性。</a:t>
            </a:r>
          </a:p>
          <a:p>
            <a:pPr marL="0" indent="0">
              <a:buNone/>
            </a:pPr>
            <a:r>
              <a:rPr lang="zh-CN" altLang="zh-CN" dirty="0"/>
              <a:t>　　</a:t>
            </a:r>
            <a:r>
              <a:rPr lang="en-US" altLang="zh-CN" dirty="0"/>
              <a:t>2.</a:t>
            </a:r>
            <a:r>
              <a:rPr lang="zh-CN" altLang="zh-CN" dirty="0"/>
              <a:t>程度的改变</a:t>
            </a:r>
          </a:p>
          <a:p>
            <a:pPr marL="0" indent="0">
              <a:buNone/>
            </a:pPr>
            <a:r>
              <a:rPr lang="zh-CN" altLang="zh-CN" dirty="0"/>
              <a:t>　　程度的改变表现为态度不发生方向性变化</a:t>
            </a:r>
            <a:r>
              <a:rPr lang="en-US" altLang="zh-CN" dirty="0"/>
              <a:t>,</a:t>
            </a:r>
            <a:r>
              <a:rPr lang="zh-CN" altLang="zh-CN" dirty="0"/>
              <a:t>而是沿着原有倾向呈现增强或减弱的量的变化。</a:t>
            </a:r>
          </a:p>
          <a:p>
            <a:pPr marL="0" indent="0">
              <a:buNone/>
            </a:pPr>
            <a:r>
              <a:rPr lang="en-US" altLang="zh-CN" dirty="0"/>
              <a:t>(</a:t>
            </a:r>
            <a:r>
              <a:rPr lang="zh-CN" altLang="zh-CN" dirty="0"/>
              <a:t>二</a:t>
            </a:r>
            <a:r>
              <a:rPr lang="en-US" altLang="zh-CN" dirty="0"/>
              <a:t>)</a:t>
            </a:r>
            <a:r>
              <a:rPr lang="zh-CN" altLang="zh-CN" dirty="0"/>
              <a:t>消费者态度改变的途径</a:t>
            </a:r>
          </a:p>
          <a:p>
            <a:pPr marL="0" indent="0">
              <a:buNone/>
            </a:pPr>
            <a:r>
              <a:rPr lang="zh-CN" altLang="zh-CN" dirty="0"/>
              <a:t>　　</a:t>
            </a:r>
            <a:r>
              <a:rPr lang="en-US" altLang="zh-CN" dirty="0"/>
              <a:t>1.</a:t>
            </a:r>
            <a:r>
              <a:rPr lang="zh-CN" altLang="zh-CN" dirty="0"/>
              <a:t>直接说服</a:t>
            </a:r>
          </a:p>
          <a:p>
            <a:pPr marL="0" indent="0">
              <a:buNone/>
            </a:pPr>
            <a:r>
              <a:rPr lang="zh-CN" altLang="zh-CN" dirty="0"/>
              <a:t>　　</a:t>
            </a:r>
            <a:r>
              <a:rPr lang="en-US" altLang="zh-CN" dirty="0"/>
              <a:t>2.</a:t>
            </a:r>
            <a:r>
              <a:rPr lang="zh-CN" altLang="zh-CN" dirty="0"/>
              <a:t>间接说服</a:t>
            </a:r>
          </a:p>
          <a:p>
            <a:endParaRPr lang="zh-CN" altLang="en-US" dirty="0"/>
          </a:p>
        </p:txBody>
      </p:sp>
    </p:spTree>
    <p:extLst>
      <p:ext uri="{BB962C8B-B14F-4D97-AF65-F5344CB8AC3E}">
        <p14:creationId xmlns:p14="http://schemas.microsoft.com/office/powerpoint/2010/main" val="4230498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二、消费者态度的测量</a:t>
            </a:r>
          </a:p>
          <a:p>
            <a:pPr marL="0" indent="0">
              <a:buNone/>
            </a:pPr>
            <a:r>
              <a:rPr lang="en-US" altLang="zh-CN" dirty="0"/>
              <a:t>(</a:t>
            </a:r>
            <a:r>
              <a:rPr lang="zh-CN" altLang="zh-CN" dirty="0"/>
              <a:t>一</a:t>
            </a:r>
            <a:r>
              <a:rPr lang="en-US" altLang="zh-CN" dirty="0"/>
              <a:t>)</a:t>
            </a:r>
            <a:r>
              <a:rPr lang="zh-CN" altLang="zh-CN" dirty="0"/>
              <a:t>态度测量法</a:t>
            </a:r>
          </a:p>
          <a:p>
            <a:pPr marL="0" indent="0">
              <a:buNone/>
            </a:pPr>
            <a:r>
              <a:rPr lang="zh-CN" altLang="zh-CN" dirty="0"/>
              <a:t>　　态度测量法又称问卷法</a:t>
            </a:r>
            <a:r>
              <a:rPr lang="en-US" altLang="zh-CN" dirty="0"/>
              <a:t>,</a:t>
            </a:r>
            <a:r>
              <a:rPr lang="zh-CN" altLang="zh-CN" dirty="0"/>
              <a:t>即通过被测者对预先拟订问卷的回答</a:t>
            </a:r>
            <a:r>
              <a:rPr lang="en-US" altLang="zh-CN" dirty="0"/>
              <a:t>,</a:t>
            </a:r>
            <a:r>
              <a:rPr lang="zh-CN" altLang="zh-CN" dirty="0"/>
              <a:t>了解消费者对某一类商品或劳务的态度。</a:t>
            </a:r>
          </a:p>
          <a:p>
            <a:pPr marL="0" indent="0">
              <a:buNone/>
            </a:pPr>
            <a:r>
              <a:rPr lang="en-US" altLang="zh-CN" dirty="0"/>
              <a:t>(</a:t>
            </a:r>
            <a:r>
              <a:rPr lang="zh-CN" altLang="zh-CN" dirty="0"/>
              <a:t>二</a:t>
            </a:r>
            <a:r>
              <a:rPr lang="en-US" altLang="zh-CN" dirty="0"/>
              <a:t>)</a:t>
            </a:r>
            <a:r>
              <a:rPr lang="zh-CN" altLang="zh-CN" dirty="0"/>
              <a:t>自由反应法</a:t>
            </a:r>
          </a:p>
          <a:p>
            <a:pPr marL="0" indent="0">
              <a:buNone/>
            </a:pPr>
            <a:r>
              <a:rPr lang="zh-CN" altLang="zh-CN" dirty="0"/>
              <a:t>　　自由反应法是通过自由反应方式了解消费者态度中认知成分的一种方法</a:t>
            </a:r>
            <a:r>
              <a:rPr lang="en-US" altLang="zh-CN" dirty="0"/>
              <a:t>,</a:t>
            </a:r>
            <a:r>
              <a:rPr lang="zh-CN" altLang="zh-CN" dirty="0"/>
              <a:t>一般可采取面谈、投射等方式进行。</a:t>
            </a:r>
          </a:p>
          <a:p>
            <a:pPr marL="0" indent="0">
              <a:buNone/>
            </a:pPr>
            <a:r>
              <a:rPr lang="en-US" altLang="zh-CN" dirty="0"/>
              <a:t>(</a:t>
            </a:r>
            <a:r>
              <a:rPr lang="zh-CN" altLang="zh-CN" dirty="0"/>
              <a:t>三</a:t>
            </a:r>
            <a:r>
              <a:rPr lang="en-US" altLang="zh-CN" dirty="0"/>
              <a:t>)</a:t>
            </a:r>
            <a:r>
              <a:rPr lang="zh-CN" altLang="zh-CN" dirty="0"/>
              <a:t>现场观察法</a:t>
            </a:r>
          </a:p>
          <a:p>
            <a:pPr marL="0" indent="0">
              <a:buNone/>
            </a:pPr>
            <a:r>
              <a:rPr lang="zh-CN" altLang="zh-CN" dirty="0"/>
              <a:t>　　现场观察法就是利用态度与行为的这种相关关系</a:t>
            </a:r>
            <a:r>
              <a:rPr lang="en-US" altLang="zh-CN" dirty="0"/>
              <a:t>,</a:t>
            </a:r>
            <a:r>
              <a:rPr lang="zh-CN" altLang="zh-CN" dirty="0"/>
              <a:t>通过各种场合直接观察消费者的行为表现</a:t>
            </a:r>
            <a:r>
              <a:rPr lang="en-US" altLang="zh-CN" dirty="0"/>
              <a:t>,</a:t>
            </a:r>
            <a:r>
              <a:rPr lang="zh-CN" altLang="zh-CN" dirty="0"/>
              <a:t>用以判断消费者态度的一种测量方法。</a:t>
            </a:r>
            <a:endParaRPr lang="zh-CN" altLang="en-US" dirty="0"/>
          </a:p>
        </p:txBody>
      </p:sp>
    </p:spTree>
    <p:extLst>
      <p:ext uri="{BB962C8B-B14F-4D97-AF65-F5344CB8AC3E}">
        <p14:creationId xmlns:p14="http://schemas.microsoft.com/office/powerpoint/2010/main" val="3028525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第三节　消费者的特殊心理表现</a:t>
            </a:r>
          </a:p>
        </p:txBody>
      </p:sp>
      <p:sp>
        <p:nvSpPr>
          <p:cNvPr id="3" name="内容占位符 2"/>
          <p:cNvSpPr>
            <a:spLocks noGrp="1"/>
          </p:cNvSpPr>
          <p:nvPr>
            <p:ph idx="1"/>
          </p:nvPr>
        </p:nvSpPr>
        <p:spPr/>
        <p:txBody>
          <a:bodyPr/>
          <a:lstStyle/>
          <a:p>
            <a:pPr marL="0" indent="0">
              <a:buNone/>
            </a:pPr>
            <a:r>
              <a:rPr lang="zh-CN" altLang="zh-CN" dirty="0"/>
              <a:t>一、消费者的逆反心理</a:t>
            </a:r>
          </a:p>
          <a:p>
            <a:pPr marL="0" indent="0">
              <a:buNone/>
            </a:pPr>
            <a:r>
              <a:rPr lang="en-US" altLang="zh-CN" dirty="0"/>
              <a:t>(</a:t>
            </a:r>
            <a:r>
              <a:rPr lang="zh-CN" altLang="zh-CN" dirty="0"/>
              <a:t>一</a:t>
            </a:r>
            <a:r>
              <a:rPr lang="en-US" altLang="zh-CN" dirty="0"/>
              <a:t>)</a:t>
            </a:r>
            <a:r>
              <a:rPr lang="zh-CN" altLang="zh-CN" dirty="0"/>
              <a:t>消费者逆反心理的表现</a:t>
            </a:r>
          </a:p>
          <a:p>
            <a:pPr marL="0" indent="0">
              <a:buNone/>
            </a:pPr>
            <a:r>
              <a:rPr lang="zh-CN" altLang="zh-CN" dirty="0"/>
              <a:t>　　所谓逆反心理</a:t>
            </a:r>
            <a:r>
              <a:rPr lang="en-US" altLang="zh-CN" dirty="0"/>
              <a:t>,</a:t>
            </a:r>
            <a:r>
              <a:rPr lang="zh-CN" altLang="zh-CN" dirty="0"/>
              <a:t>是指作用于个体的同类事物超过了所能接受的限度而产生的一种相反的心理体验</a:t>
            </a:r>
            <a:r>
              <a:rPr lang="en-US" altLang="zh-CN" dirty="0"/>
              <a:t>,</a:t>
            </a:r>
            <a:r>
              <a:rPr lang="zh-CN" altLang="zh-CN" dirty="0"/>
              <a:t>是个体有意脱离习惯的思维轨道而进行反向思维的心理倾向。</a:t>
            </a:r>
          </a:p>
          <a:p>
            <a:pPr marL="0" indent="0">
              <a:buNone/>
            </a:pPr>
            <a:r>
              <a:rPr lang="zh-CN" altLang="zh-CN" dirty="0"/>
              <a:t>　　</a:t>
            </a:r>
            <a:r>
              <a:rPr lang="en-US" altLang="zh-CN" dirty="0"/>
              <a:t>1.</a:t>
            </a:r>
            <a:r>
              <a:rPr lang="zh-CN" altLang="zh-CN" dirty="0"/>
              <a:t>感觉逆反</a:t>
            </a:r>
          </a:p>
          <a:p>
            <a:pPr marL="0" indent="0">
              <a:buNone/>
            </a:pPr>
            <a:r>
              <a:rPr lang="zh-CN" altLang="zh-CN" dirty="0"/>
              <a:t>　　</a:t>
            </a:r>
            <a:r>
              <a:rPr lang="en-US" altLang="zh-CN" dirty="0"/>
              <a:t>2.</a:t>
            </a:r>
            <a:r>
              <a:rPr lang="zh-CN" altLang="zh-CN" dirty="0"/>
              <a:t>广告逆反</a:t>
            </a:r>
          </a:p>
          <a:p>
            <a:pPr marL="0" indent="0">
              <a:buNone/>
            </a:pPr>
            <a:r>
              <a:rPr lang="zh-CN" altLang="zh-CN" dirty="0"/>
              <a:t>　　</a:t>
            </a:r>
            <a:r>
              <a:rPr lang="en-US" altLang="zh-CN" dirty="0"/>
              <a:t>3.</a:t>
            </a:r>
            <a:r>
              <a:rPr lang="zh-CN" altLang="zh-CN" dirty="0"/>
              <a:t>价格逆反</a:t>
            </a:r>
          </a:p>
          <a:p>
            <a:pPr marL="0" indent="0">
              <a:buNone/>
            </a:pPr>
            <a:r>
              <a:rPr lang="zh-CN" altLang="zh-CN" dirty="0"/>
              <a:t>　　</a:t>
            </a:r>
            <a:r>
              <a:rPr lang="en-US" altLang="zh-CN" dirty="0"/>
              <a:t>4.</a:t>
            </a:r>
            <a:r>
              <a:rPr lang="zh-CN" altLang="zh-CN" dirty="0"/>
              <a:t>政策逆反</a:t>
            </a:r>
          </a:p>
          <a:p>
            <a:endParaRPr lang="zh-CN" altLang="en-US" dirty="0"/>
          </a:p>
        </p:txBody>
      </p:sp>
    </p:spTree>
    <p:extLst>
      <p:ext uri="{BB962C8B-B14F-4D97-AF65-F5344CB8AC3E}">
        <p14:creationId xmlns:p14="http://schemas.microsoft.com/office/powerpoint/2010/main" val="912115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08720"/>
            <a:ext cx="8229600" cy="4389120"/>
          </a:xfrm>
        </p:spPr>
        <p:txBody>
          <a:bodyPr/>
          <a:lstStyle/>
          <a:p>
            <a:pPr marL="0" indent="0">
              <a:buNone/>
            </a:pPr>
            <a:r>
              <a:rPr lang="en-US" altLang="zh-CN" dirty="0"/>
              <a:t>(</a:t>
            </a:r>
            <a:r>
              <a:rPr lang="zh-CN" altLang="zh-CN" dirty="0"/>
              <a:t>二</a:t>
            </a:r>
            <a:r>
              <a:rPr lang="en-US" altLang="zh-CN" dirty="0"/>
              <a:t>)</a:t>
            </a:r>
            <a:r>
              <a:rPr lang="zh-CN" altLang="zh-CN" dirty="0"/>
              <a:t>消费者逆反心理的成因</a:t>
            </a:r>
          </a:p>
          <a:p>
            <a:pPr marL="0" indent="0">
              <a:buNone/>
            </a:pPr>
            <a:r>
              <a:rPr lang="zh-CN" altLang="zh-CN" dirty="0"/>
              <a:t>　　在现实当中</a:t>
            </a:r>
            <a:r>
              <a:rPr lang="en-US" altLang="zh-CN" dirty="0"/>
              <a:t>,</a:t>
            </a:r>
            <a:r>
              <a:rPr lang="zh-CN" altLang="zh-CN" dirty="0"/>
              <a:t>导致消费者逆反心理形成的原因是多方面的</a:t>
            </a:r>
            <a:r>
              <a:rPr lang="en-US" altLang="zh-CN" dirty="0"/>
              <a:t>,</a:t>
            </a:r>
            <a:r>
              <a:rPr lang="zh-CN" altLang="zh-CN" dirty="0"/>
              <a:t>其中既有需要、欲望、个性思维方式、价值观念等个人心理因素</a:t>
            </a:r>
            <a:r>
              <a:rPr lang="en-US" altLang="zh-CN" dirty="0"/>
              <a:t>,</a:t>
            </a:r>
            <a:r>
              <a:rPr lang="zh-CN" altLang="zh-CN" dirty="0"/>
              <a:t>也有群体压力、社会潮流等外部环境因素</a:t>
            </a:r>
            <a:r>
              <a:rPr lang="zh-CN" altLang="zh-CN" dirty="0" smtClean="0"/>
              <a:t>。</a:t>
            </a:r>
            <a:endParaRPr lang="en-US" altLang="zh-CN" dirty="0" smtClean="0"/>
          </a:p>
          <a:p>
            <a:pPr marL="0" indent="0">
              <a:buNone/>
            </a:pPr>
            <a:r>
              <a:rPr lang="en-US" altLang="zh-CN" dirty="0"/>
              <a:t>(</a:t>
            </a:r>
            <a:r>
              <a:rPr lang="zh-CN" altLang="zh-CN" dirty="0"/>
              <a:t>三</a:t>
            </a:r>
            <a:r>
              <a:rPr lang="en-US" altLang="zh-CN" dirty="0"/>
              <a:t>)</a:t>
            </a:r>
            <a:r>
              <a:rPr lang="zh-CN" altLang="zh-CN" dirty="0"/>
              <a:t>消费者的逆反行为模式</a:t>
            </a:r>
          </a:p>
          <a:p>
            <a:pPr marL="0" indent="0">
              <a:buNone/>
            </a:pPr>
            <a:r>
              <a:rPr lang="zh-CN" altLang="zh-CN" dirty="0"/>
              <a:t>　　逆反心理对消费者行为具有直接影响。在一定条件下</a:t>
            </a:r>
            <a:r>
              <a:rPr lang="en-US" altLang="zh-CN" dirty="0"/>
              <a:t>,</a:t>
            </a:r>
            <a:r>
              <a:rPr lang="zh-CN" altLang="zh-CN" dirty="0"/>
              <a:t>消费者由于某种刺激因素</a:t>
            </a:r>
            <a:r>
              <a:rPr lang="en-US" altLang="zh-CN" dirty="0"/>
              <a:t>,</a:t>
            </a:r>
            <a:r>
              <a:rPr lang="zh-CN" altLang="zh-CN" dirty="0"/>
              <a:t>产生逆反的心理倾向</a:t>
            </a:r>
            <a:r>
              <a:rPr lang="en-US" altLang="zh-CN" dirty="0"/>
              <a:t>,</a:t>
            </a:r>
            <a:r>
              <a:rPr lang="zh-CN" altLang="zh-CN" dirty="0"/>
              <a:t>其消费行为也会向逆反方向进行。这种逆反行为与正常的消费行为有着明显的差异。</a:t>
            </a:r>
          </a:p>
          <a:p>
            <a:endParaRPr lang="zh-CN" altLang="en-US" dirty="0"/>
          </a:p>
        </p:txBody>
      </p:sp>
      <p:pic>
        <p:nvPicPr>
          <p:cNvPr id="4" name="401.jpg" descr="id:2147492072;FounderCES"/>
          <p:cNvPicPr/>
          <p:nvPr/>
        </p:nvPicPr>
        <p:blipFill>
          <a:blip r:embed="rId2"/>
          <a:stretch>
            <a:fillRect/>
          </a:stretch>
        </p:blipFill>
        <p:spPr>
          <a:xfrm>
            <a:off x="683568" y="4797152"/>
            <a:ext cx="7992888" cy="864096"/>
          </a:xfrm>
          <a:prstGeom prst="rect">
            <a:avLst/>
          </a:prstGeom>
        </p:spPr>
      </p:pic>
      <p:sp>
        <p:nvSpPr>
          <p:cNvPr id="5" name="矩形 4"/>
          <p:cNvSpPr/>
          <p:nvPr/>
        </p:nvSpPr>
        <p:spPr>
          <a:xfrm>
            <a:off x="2840393" y="5661248"/>
            <a:ext cx="3462807" cy="369332"/>
          </a:xfrm>
          <a:prstGeom prst="rect">
            <a:avLst/>
          </a:prstGeom>
        </p:spPr>
        <p:txBody>
          <a:bodyPr wrap="none">
            <a:spAutoFit/>
          </a:bodyPr>
          <a:lstStyle/>
          <a:p>
            <a:r>
              <a:rPr lang="zh-CN" altLang="zh-CN" dirty="0"/>
              <a:t>图</a:t>
            </a:r>
            <a:r>
              <a:rPr lang="en-US" altLang="zh-CN" dirty="0"/>
              <a:t>4-1</a:t>
            </a:r>
            <a:r>
              <a:rPr lang="zh-CN" altLang="zh-CN" dirty="0"/>
              <a:t>　消费者逆反购买行为模式</a:t>
            </a:r>
          </a:p>
        </p:txBody>
      </p:sp>
    </p:spTree>
    <p:extLst>
      <p:ext uri="{BB962C8B-B14F-4D97-AF65-F5344CB8AC3E}">
        <p14:creationId xmlns:p14="http://schemas.microsoft.com/office/powerpoint/2010/main" val="4254636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en-US" altLang="zh-CN" dirty="0"/>
              <a:t>(</a:t>
            </a:r>
            <a:r>
              <a:rPr lang="zh-CN" altLang="zh-CN" dirty="0"/>
              <a:t>四</a:t>
            </a:r>
            <a:r>
              <a:rPr lang="en-US" altLang="zh-CN" dirty="0"/>
              <a:t>)</a:t>
            </a:r>
            <a:r>
              <a:rPr lang="zh-CN" altLang="zh-CN" dirty="0"/>
              <a:t>调控逆反心理及行为的策略</a:t>
            </a:r>
          </a:p>
          <a:p>
            <a:pPr marL="0" indent="0">
              <a:buNone/>
            </a:pPr>
            <a:r>
              <a:rPr lang="zh-CN" altLang="zh-CN" dirty="0"/>
              <a:t>　　</a:t>
            </a:r>
            <a:r>
              <a:rPr lang="en-US" altLang="zh-CN" dirty="0"/>
              <a:t>1.</a:t>
            </a:r>
            <a:r>
              <a:rPr lang="zh-CN" altLang="zh-CN" dirty="0"/>
              <a:t>根据消费者的感受限度</a:t>
            </a:r>
            <a:r>
              <a:rPr lang="en-US" altLang="zh-CN" dirty="0"/>
              <a:t>,</a:t>
            </a:r>
            <a:r>
              <a:rPr lang="zh-CN" altLang="zh-CN" dirty="0"/>
              <a:t>调节消费刺激量和强度</a:t>
            </a:r>
            <a:r>
              <a:rPr lang="en-US" altLang="zh-CN" dirty="0"/>
              <a:t>,</a:t>
            </a:r>
            <a:r>
              <a:rPr lang="zh-CN" altLang="zh-CN" dirty="0"/>
              <a:t>避免逆反心理的产生</a:t>
            </a:r>
          </a:p>
          <a:p>
            <a:pPr marL="0" indent="0">
              <a:buNone/>
            </a:pPr>
            <a:r>
              <a:rPr lang="zh-CN" altLang="zh-CN" dirty="0"/>
              <a:t>　　</a:t>
            </a:r>
            <a:r>
              <a:rPr lang="en-US" altLang="zh-CN" dirty="0"/>
              <a:t>2.</a:t>
            </a:r>
            <a:r>
              <a:rPr lang="zh-CN" altLang="zh-CN" dirty="0"/>
              <a:t>及时采取引导和调节措施</a:t>
            </a:r>
            <a:r>
              <a:rPr lang="en-US" altLang="zh-CN" dirty="0"/>
              <a:t>,</a:t>
            </a:r>
            <a:r>
              <a:rPr lang="zh-CN" altLang="zh-CN" dirty="0"/>
              <a:t>力求在萌芽阶段使逆反心理得到扭转</a:t>
            </a:r>
          </a:p>
          <a:p>
            <a:pPr marL="0" indent="0">
              <a:buNone/>
            </a:pPr>
            <a:r>
              <a:rPr lang="zh-CN" altLang="zh-CN" dirty="0"/>
              <a:t>　　</a:t>
            </a:r>
            <a:r>
              <a:rPr lang="en-US" altLang="zh-CN" dirty="0"/>
              <a:t>3.</a:t>
            </a:r>
            <a:r>
              <a:rPr lang="zh-CN" altLang="zh-CN" dirty="0"/>
              <a:t>有意设置刺激诱因</a:t>
            </a:r>
            <a:r>
              <a:rPr lang="en-US" altLang="zh-CN" dirty="0"/>
              <a:t>,</a:t>
            </a:r>
            <a:r>
              <a:rPr lang="zh-CN" altLang="zh-CN" dirty="0"/>
              <a:t>激发消费者好奇的逆反心理</a:t>
            </a:r>
            <a:r>
              <a:rPr lang="en-US" altLang="zh-CN" dirty="0"/>
              <a:t>,</a:t>
            </a:r>
            <a:r>
              <a:rPr lang="zh-CN" altLang="zh-CN" dirty="0"/>
              <a:t>促成预期的逆反行为</a:t>
            </a:r>
          </a:p>
          <a:p>
            <a:pPr marL="0" indent="0">
              <a:buNone/>
            </a:pPr>
            <a:r>
              <a:rPr lang="zh-CN" altLang="zh-CN" dirty="0"/>
              <a:t>　　</a:t>
            </a:r>
            <a:r>
              <a:rPr lang="en-US" altLang="zh-CN" dirty="0"/>
              <a:t>4.</a:t>
            </a:r>
            <a:r>
              <a:rPr lang="zh-CN" altLang="zh-CN" dirty="0"/>
              <a:t>发挥消费带头人的作用</a:t>
            </a:r>
            <a:r>
              <a:rPr lang="en-US" altLang="zh-CN" dirty="0"/>
              <a:t>,</a:t>
            </a:r>
            <a:r>
              <a:rPr lang="zh-CN" altLang="zh-CN" dirty="0"/>
              <a:t>促成大规模逆反行为的转化</a:t>
            </a:r>
          </a:p>
          <a:p>
            <a:endParaRPr lang="zh-CN" altLang="en-US" dirty="0"/>
          </a:p>
        </p:txBody>
      </p:sp>
    </p:spTree>
    <p:extLst>
      <p:ext uri="{BB962C8B-B14F-4D97-AF65-F5344CB8AC3E}">
        <p14:creationId xmlns:p14="http://schemas.microsoft.com/office/powerpoint/2010/main" val="7083215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TotalTime>
  <Words>126</Words>
  <Application>Microsoft Office PowerPoint</Application>
  <PresentationFormat>全屏显示(4:3)</PresentationFormat>
  <Paragraphs>79</Paragraphs>
  <Slides>10</Slides>
  <Notes>0</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流畅</vt:lpstr>
      <vt:lpstr>第四章 消费者的态度</vt:lpstr>
      <vt:lpstr>第一节　消费者态度概述</vt:lpstr>
      <vt:lpstr>PowerPoint 演示文稿</vt:lpstr>
      <vt:lpstr>PowerPoint 演示文稿</vt:lpstr>
      <vt:lpstr>第二节　消费者态度的改变与测量</vt:lpstr>
      <vt:lpstr>PowerPoint 演示文稿</vt:lpstr>
      <vt:lpstr>第三节　消费者的特殊心理表现</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第四章 消费者的态度</dc:title>
  <dc:creator>User</dc:creator>
  <cp:lastModifiedBy>User</cp:lastModifiedBy>
  <cp:revision>2</cp:revision>
  <dcterms:created xsi:type="dcterms:W3CDTF">2017-03-05T13:35:53Z</dcterms:created>
  <dcterms:modified xsi:type="dcterms:W3CDTF">2017-03-05T13:54:42Z</dcterms:modified>
</cp:coreProperties>
</file>