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handoutMasterIdLst>
    <p:handoutMasterId r:id="rId31"/>
  </p:handoutMasterIdLst>
  <p:sldIdLst>
    <p:sldId id="256" r:id="rId2"/>
    <p:sldId id="257" r:id="rId3"/>
    <p:sldId id="259" r:id="rId4"/>
    <p:sldId id="265" r:id="rId5"/>
    <p:sldId id="273" r:id="rId6"/>
    <p:sldId id="274" r:id="rId7"/>
    <p:sldId id="275" r:id="rId8"/>
    <p:sldId id="278" r:id="rId9"/>
    <p:sldId id="279" r:id="rId10"/>
    <p:sldId id="260" r:id="rId11"/>
    <p:sldId id="266" r:id="rId12"/>
    <p:sldId id="280" r:id="rId13"/>
    <p:sldId id="281" r:id="rId14"/>
    <p:sldId id="282" r:id="rId15"/>
    <p:sldId id="283" r:id="rId16"/>
    <p:sldId id="284" r:id="rId17"/>
    <p:sldId id="261" r:id="rId18"/>
    <p:sldId id="267" r:id="rId19"/>
    <p:sldId id="286" r:id="rId20"/>
    <p:sldId id="287" r:id="rId21"/>
    <p:sldId id="288" r:id="rId22"/>
    <p:sldId id="263" r:id="rId23"/>
    <p:sldId id="269" r:id="rId24"/>
    <p:sldId id="297" r:id="rId25"/>
    <p:sldId id="299" r:id="rId26"/>
    <p:sldId id="300" r:id="rId27"/>
    <p:sldId id="301" r:id="rId28"/>
    <p:sldId id="303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948"/>
    <p:restoredTop sz="95153"/>
  </p:normalViewPr>
  <p:slideViewPr>
    <p:cSldViewPr snapToGrid="0" snapToObjects="1">
      <p:cViewPr varScale="1">
        <p:scale>
          <a:sx n="96" d="100"/>
          <a:sy n="96" d="100"/>
        </p:scale>
        <p:origin x="2452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F003C5FB-8902-2D44-B31D-C18DF1E4840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CCC47773-D5CD-B14F-BDE3-152F0C3ED68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32DAE5-D82F-AF42-8412-BA5D0B6F2781}" type="datetimeFigureOut">
              <a:rPr kumimoji="1" lang="zh-CN" altLang="en-US" smtClean="0"/>
              <a:t>2020/10/1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22443E3E-C09C-EC40-9D9A-DDC7DDCA365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C112A615-ADD9-7348-B686-0C0E3F7ABCF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A9883A-F921-BB43-B712-29C0D5B009A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8184591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06BBBB-80A9-EC45-9463-439614F530F5}" type="datetimeFigureOut">
              <a:rPr kumimoji="1" lang="zh-CN" altLang="en-US" smtClean="0"/>
              <a:t>2020/10/1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zh-CN" altLang="en-US"/>
              <a:t>编辑母版文本样式
第二级
第三级
第四级
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21D7D2-840D-FB4A-954C-75621004751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95170272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6" name="Rectangle 5"/>
          <p:cNvSpPr/>
          <p:nvPr/>
        </p:nvSpPr>
        <p:spPr>
          <a:xfrm>
            <a:off x="84667" y="1449389"/>
            <a:ext cx="12026900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84667" y="1397000"/>
            <a:ext cx="12026900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10" name="Rectangle 9"/>
          <p:cNvSpPr/>
          <p:nvPr/>
        </p:nvSpPr>
        <p:spPr>
          <a:xfrm>
            <a:off x="84667" y="2976564"/>
            <a:ext cx="12026900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727200" y="3200400"/>
            <a:ext cx="85344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CN" altLang="en-US"/>
              <a:t>单击此处编辑母版副标题样式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09600" y="1505931"/>
            <a:ext cx="109728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11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上海财经大学出版社，使用需经授权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22858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2"/>
            <a:ext cx="268224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274641"/>
            <a:ext cx="7416800" cy="5851525"/>
          </a:xfrm>
        </p:spPr>
        <p:txBody>
          <a:bodyPr vert="eaVert"/>
          <a:lstStyle/>
          <a:p>
            <a:pPr lvl="0"/>
            <a:r>
              <a:rPr lang="zh-CN" altLang="en-US"/>
              <a:t>编辑母版文本样式
第二级
第三级
第四级
第五级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上海财经大学出版社，使用需经授权</a:t>
            </a:r>
            <a:endParaRPr lang="en-CA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25478E-6A25-42A6-8237-7ADFDD332C2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02105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274638"/>
            <a:ext cx="11176000" cy="639762"/>
          </a:xfrm>
        </p:spPr>
        <p:txBody>
          <a:bodyPr>
            <a:normAutofit/>
          </a:bodyPr>
          <a:lstStyle>
            <a:lvl1pPr>
              <a:defRPr sz="28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990600"/>
            <a:ext cx="11176000" cy="5638800"/>
          </a:xfrm>
        </p:spPr>
        <p:txBody>
          <a:bodyPr/>
          <a:lstStyle/>
          <a:p>
            <a:pPr lvl="0"/>
            <a:r>
              <a:rPr lang="zh-CN" altLang="en-US"/>
              <a:t>编辑母版文本样式
第二级
第三级
第四级
第五级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0938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flipV="1">
            <a:off x="173568" y="914401"/>
            <a:ext cx="12018433" cy="61913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304801"/>
            <a:ext cx="10818284" cy="533401"/>
          </a:xfrm>
        </p:spPr>
        <p:txBody>
          <a:bodyPr>
            <a:noAutofit/>
          </a:bodyPr>
          <a:lstStyle>
            <a:lvl1pPr algn="l">
              <a:buNone/>
              <a:defRPr sz="2800" b="1" cap="none">
                <a:solidFill>
                  <a:schemeClr val="tx1"/>
                </a:solidFill>
                <a:latin typeface="Century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066800"/>
            <a:ext cx="10871200" cy="522106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编辑母版文本样式
第二级
第三级
第四级
第五级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9042400" y="6378348"/>
            <a:ext cx="2844800" cy="381000"/>
          </a:xfrm>
        </p:spPr>
        <p:txBody>
          <a:bodyPr/>
          <a:lstStyle>
            <a:lvl1pPr>
              <a:defRPr sz="900" b="0"/>
            </a:lvl1pPr>
          </a:lstStyle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上海财经大学出版社，使用需经授权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99944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1219200" y="1447800"/>
            <a:ext cx="4998720" cy="4572000"/>
          </a:xfrm>
        </p:spPr>
        <p:txBody>
          <a:bodyPr/>
          <a:lstStyle/>
          <a:p>
            <a:pPr lvl="0"/>
            <a:r>
              <a:rPr lang="zh-CN" altLang="en-US"/>
              <a:t>编辑母版文本样式
第二级
第三级
第四级
第五级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578600" y="1447800"/>
            <a:ext cx="4998720" cy="4572000"/>
          </a:xfrm>
        </p:spPr>
        <p:txBody>
          <a:bodyPr/>
          <a:lstStyle/>
          <a:p>
            <a:pPr lvl="0"/>
            <a:r>
              <a:rPr lang="zh-CN" altLang="en-US"/>
              <a:t>编辑母版文本样式
第二级
第三级
第四级
第五级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上海财经大学出版社，使用需经授权</a:t>
            </a:r>
            <a:endParaRPr lang="en-CA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25478E-6A25-42A6-8237-7ADFDD332C2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48356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3050"/>
            <a:ext cx="103632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49784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CN" altLang="en-US"/>
              <a:t>编辑母版文本样式
第二级
第三级
第四级
第五级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604000" y="1447800"/>
            <a:ext cx="49784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CN" altLang="en-US"/>
              <a:t>编辑母版文本样式
第二级
第三级
第四级
第五级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1219200" y="2247900"/>
            <a:ext cx="4978400" cy="3886200"/>
          </a:xfrm>
        </p:spPr>
        <p:txBody>
          <a:bodyPr/>
          <a:lstStyle/>
          <a:p>
            <a:pPr lvl="0"/>
            <a:r>
              <a:rPr lang="zh-CN" altLang="en-US"/>
              <a:t>编辑母版文本样式
第二级
第三级
第四级
第五级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6604000" y="2247900"/>
            <a:ext cx="4978400" cy="3886200"/>
          </a:xfrm>
        </p:spPr>
        <p:txBody>
          <a:bodyPr/>
          <a:lstStyle/>
          <a:p>
            <a:pPr lvl="0"/>
            <a:r>
              <a:rPr lang="zh-CN" altLang="en-US"/>
              <a:t>编辑母版文本样式
第二级
第三级
第四级
第五级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上海财经大学出版社，使用需经授权</a:t>
            </a:r>
            <a:endParaRPr lang="en-CA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25478E-6A25-42A6-8237-7ADFDD332C2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01951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上海财经大学出版社，使用需经授权</a:t>
            </a:r>
            <a:endParaRPr lang="en-CA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25478E-6A25-42A6-8237-7ADFDD332C2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86456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上海财经大学出版社，使用需经授权</a:t>
            </a:r>
            <a:endParaRPr lang="en-CA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25478E-6A25-42A6-8237-7ADFDD332C2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99022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 useBgFill="1">
        <p:nvSpPr>
          <p:cNvPr id="6" name="Rounded Rectangle 5"/>
          <p:cNvSpPr/>
          <p:nvPr/>
        </p:nvSpPr>
        <p:spPr>
          <a:xfrm>
            <a:off x="84668" y="69850"/>
            <a:ext cx="12018433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3050"/>
            <a:ext cx="103632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219200" y="1600200"/>
            <a:ext cx="2540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zh-CN" altLang="en-US"/>
              <a:t>编辑母版文本样式
第二级
第三级
第四级
第五级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3962400" y="1600200"/>
            <a:ext cx="7620000" cy="4495800"/>
          </a:xfrm>
        </p:spPr>
        <p:txBody>
          <a:bodyPr/>
          <a:lstStyle/>
          <a:p>
            <a:pPr lvl="0"/>
            <a:r>
              <a:rPr lang="zh-CN" altLang="en-US"/>
              <a:t>编辑母版文本样式
第二级
第三级
第四级
第五级</a:t>
            </a:r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上海财经大学出版社，使用需经授权</a:t>
            </a:r>
            <a:endParaRPr lang="en-CA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CE25478E-6A25-42A6-8237-7ADFDD332C2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79948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flipV="1">
            <a:off x="91018" y="4683126"/>
            <a:ext cx="12009967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6" name="Rectangle 5"/>
          <p:cNvSpPr/>
          <p:nvPr/>
        </p:nvSpPr>
        <p:spPr>
          <a:xfrm>
            <a:off x="91018" y="4649789"/>
            <a:ext cx="12009967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91018" y="4773614"/>
            <a:ext cx="12009967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900550"/>
            <a:ext cx="97536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45825"/>
            <a:ext cx="97536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zh-CN" altLang="en-US"/>
              <a:t>编辑母版文本样式
第二级
第三级
第四级
第五级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078" y="66676"/>
            <a:ext cx="12002497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zh-CN" altLang="en-US" noProof="0"/>
              <a:t>单击图标添加图片</a:t>
            </a:r>
            <a:endParaRPr lang="en-US" noProof="0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19200" y="6172200"/>
            <a:ext cx="5181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上海财经大学出版社，使用需经授权</a:t>
            </a:r>
            <a:endParaRPr lang="en-CA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4733" y="6208713"/>
            <a:ext cx="609600" cy="457200"/>
          </a:xfrm>
        </p:spPr>
        <p:txBody>
          <a:bodyPr/>
          <a:lstStyle>
            <a:lvl1pPr>
              <a:defRPr smtClean="0"/>
            </a:lvl1pPr>
          </a:lstStyle>
          <a:p>
            <a:fld id="{CE25478E-6A25-42A6-8237-7ADFDD332C2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41987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
第二级
第三级
第四级
第五级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上海财经大学出版社，使用需经授权</a:t>
            </a:r>
            <a:endParaRPr lang="en-CA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25478E-6A25-42A6-8237-7ADFDD332C2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94208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 useBgFill="1">
        <p:nvSpPr>
          <p:cNvPr id="8" name="Rounded Rectangle 7"/>
          <p:cNvSpPr/>
          <p:nvPr/>
        </p:nvSpPr>
        <p:spPr>
          <a:xfrm>
            <a:off x="84668" y="69850"/>
            <a:ext cx="12018433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1028" name="Title Placeholder 21"/>
          <p:cNvSpPr>
            <a:spLocks noGrp="1"/>
          </p:cNvSpPr>
          <p:nvPr>
            <p:ph type="title"/>
          </p:nvPr>
        </p:nvSpPr>
        <p:spPr bwMode="auto">
          <a:xfrm>
            <a:off x="1219200" y="274638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  <a:endParaRPr lang="en-US" altLang="en-US"/>
          </a:p>
        </p:txBody>
      </p:sp>
      <p:sp>
        <p:nvSpPr>
          <p:cNvPr id="102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1219200" y="1447800"/>
            <a:ext cx="103632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229600" y="6191250"/>
            <a:ext cx="33020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19200" y="6172200"/>
            <a:ext cx="5283200" cy="457200"/>
          </a:xfrm>
          <a:prstGeom prst="rect">
            <a:avLst/>
          </a:prstGeom>
        </p:spPr>
        <p:txBody>
          <a:bodyPr anchor="ctr" anchorCtr="0"/>
          <a:lstStyle>
            <a:lvl1pPr algn="ct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上海财经大学出版社，使用需经授权</a:t>
            </a:r>
            <a:endParaRPr lang="en-C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94733" y="6210300"/>
            <a:ext cx="609600" cy="457200"/>
          </a:xfrm>
          <a:prstGeom prst="ellipse">
            <a:avLst/>
          </a:prstGeom>
          <a:solidFill>
            <a:schemeClr val="accent1"/>
          </a:solidFill>
        </p:spPr>
        <p:txBody>
          <a:bodyPr vert="horz" wrap="non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algn="ctr" eaLnBrk="1" hangingPunct="1">
              <a:defRPr sz="1400" smtClean="0">
                <a:solidFill>
                  <a:srgbClr val="FFFFFF"/>
                </a:solidFill>
                <a:latin typeface="Franklin Gothic Book" panose="020B0503020102020204" pitchFamily="34" charset="0"/>
              </a:defRPr>
            </a:lvl1pPr>
          </a:lstStyle>
          <a:p>
            <a:fld id="{CE25478E-6A25-42A6-8237-7ADFDD332C2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42839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9pPr>
    </p:titleStyle>
    <p:bodyStyle>
      <a:lvl1pPr marL="273050" indent="-273050" algn="l" rtl="0" eaLnBrk="1" fontAlgn="base" hangingPunct="1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1" fontAlgn="base" hangingPunct="1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1" fontAlgn="base" hangingPunct="1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1" fontAlgn="base" hangingPunct="1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fontAlgn="base" hangingPunct="1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7" Type="http://schemas.openxmlformats.org/officeDocument/2006/relationships/image" Target="../media/image40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10" Type="http://schemas.openxmlformats.org/officeDocument/2006/relationships/image" Target="../media/image12.png"/><Relationship Id="rId4" Type="http://schemas.openxmlformats.org/officeDocument/2006/relationships/image" Target="../media/image25.png"/><Relationship Id="rId9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标题 1">
            <a:extLst>
              <a:ext uri="{FF2B5EF4-FFF2-40B4-BE49-F238E27FC236}">
                <a16:creationId xmlns:a16="http://schemas.microsoft.com/office/drawing/2014/main" id="{CFC19BF1-C424-3F45-A8A9-6D826C6366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27200" y="3200400"/>
            <a:ext cx="8534400" cy="613144"/>
          </a:xfrm>
        </p:spPr>
        <p:txBody>
          <a:bodyPr/>
          <a:lstStyle/>
          <a:p>
            <a:r>
              <a:rPr kumimoji="1" lang="zh-CN" altLang="en-US" dirty="0"/>
              <a:t>邱嘉平</a:t>
            </a:r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DAAA68B9-96EA-E848-8222-85E4280388F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zh-CN" altLang="en-US" dirty="0"/>
              <a:t>第</a:t>
            </a:r>
            <a:r>
              <a:rPr kumimoji="1" lang="en-US" altLang="zh-CN" dirty="0"/>
              <a:t>11</a:t>
            </a:r>
            <a:r>
              <a:rPr kumimoji="1" lang="zh-CN" altLang="en-US" dirty="0"/>
              <a:t>章：样本自选择模型 </a:t>
            </a:r>
          </a:p>
        </p:txBody>
      </p:sp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1743F32E-FDCB-495D-A235-A1C93EEA86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75" y="3247635"/>
            <a:ext cx="4092130" cy="3526464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3801CD-8BA7-469D-8665-E2E56E610A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92186" y="6172200"/>
            <a:ext cx="5283200" cy="457200"/>
          </a:xfrm>
        </p:spPr>
        <p:txBody>
          <a:bodyPr/>
          <a:lstStyle/>
          <a:p>
            <a:r>
              <a:rPr lang="zh-CN" altLang="en-US" dirty="0"/>
              <a:t>版权所有</a:t>
            </a:r>
            <a:r>
              <a:rPr lang="en-US" altLang="zh-CN" dirty="0"/>
              <a:t>@</a:t>
            </a:r>
            <a:r>
              <a:rPr lang="zh-CN" altLang="en-US" dirty="0"/>
              <a:t>上海财经大学出版社，使用需经授权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616044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标题 1">
            <a:extLst>
              <a:ext uri="{FF2B5EF4-FFF2-40B4-BE49-F238E27FC236}">
                <a16:creationId xmlns:a16="http://schemas.microsoft.com/office/drawing/2014/main" id="{CFC19BF1-C424-3F45-A8A9-6D826C6366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DAAA68B9-96EA-E848-8222-85E4280388F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zh-CN" altLang="en-US" sz="3200" kern="2200" cap="small" dirty="0">
                <a:latin typeface="+mj-ea"/>
              </a:rPr>
              <a:t>样本自选择偏差解决办法的直观理解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E661E9-865F-43F6-9AF4-DB1B1403C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上海财经大学出版社，使用需经授权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971002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1929856-9B5D-3C4A-9FA5-7E29E13C28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样本</a:t>
            </a:r>
            <a:r>
              <a:rPr lang="zh-CN" altLang="zh-CN" dirty="0"/>
              <a:t>自选择</a:t>
            </a:r>
            <a:r>
              <a:rPr lang="zh-CN" altLang="en-US" dirty="0"/>
              <a:t>：</a:t>
            </a:r>
            <a:r>
              <a:rPr lang="zh-CN" altLang="zh-CN" dirty="0"/>
              <a:t>基于不可观测变量选择</a:t>
            </a:r>
            <a:r>
              <a:rPr lang="zh-CN" altLang="en-US" dirty="0"/>
              <a:t>估计结果</a:t>
            </a:r>
            <a:r>
              <a:rPr lang="zh-CN" altLang="zh-CN" dirty="0"/>
              <a:t> </a:t>
            </a:r>
            <a:endParaRPr kumimoji="1"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78E3643-DB2A-6947-94C2-6FC8A9FEDE3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</a:t>
            </a:r>
            <a:r>
              <a:rPr lang="zh-CN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表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zh-CN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（基于不可观测变量）自选择的大学生样本</a:t>
            </a:r>
          </a:p>
          <a:p>
            <a:endParaRPr kumimoji="1" lang="zh-CN" altLang="en-US" sz="2000" dirty="0"/>
          </a:p>
        </p:txBody>
      </p: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3ED65FD9-6C85-7646-B2A5-EE0E7C571F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2976857"/>
              </p:ext>
            </p:extLst>
          </p:nvPr>
        </p:nvGraphicFramePr>
        <p:xfrm>
          <a:off x="2812490" y="1446742"/>
          <a:ext cx="6262220" cy="2430844"/>
        </p:xfrm>
        <a:graphic>
          <a:graphicData uri="http://schemas.openxmlformats.org/drawingml/2006/table">
            <a:tbl>
              <a:tblPr firstRow="1" firstCol="1" bandRow="1"/>
              <a:tblGrid>
                <a:gridCol w="3130608">
                  <a:extLst>
                    <a:ext uri="{9D8B030D-6E8A-4147-A177-3AD203B41FA5}">
                      <a16:colId xmlns:a16="http://schemas.microsoft.com/office/drawing/2014/main" val="158274316"/>
                    </a:ext>
                  </a:extLst>
                </a:gridCol>
                <a:gridCol w="3131612">
                  <a:extLst>
                    <a:ext uri="{9D8B030D-6E8A-4147-A177-3AD203B41FA5}">
                      <a16:colId xmlns:a16="http://schemas.microsoft.com/office/drawing/2014/main" val="3826212130"/>
                    </a:ext>
                  </a:extLst>
                </a:gridCol>
              </a:tblGrid>
              <a:tr h="2106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Score </a:t>
                      </a:r>
                      <a:r>
                        <a:rPr lang="zh-CN" sz="1600" b="1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（成绩）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IQ </a:t>
                      </a:r>
                      <a:r>
                        <a:rPr lang="zh-CN" sz="1600" b="1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（智商）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6017501"/>
                  </a:ext>
                </a:extLst>
              </a:tr>
              <a:tr h="2127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90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8673287"/>
                  </a:ext>
                </a:extLst>
              </a:tr>
              <a:tr h="2127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90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2048920"/>
                  </a:ext>
                </a:extLst>
              </a:tr>
              <a:tr h="2127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83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90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7655121"/>
                  </a:ext>
                </a:extLst>
              </a:tr>
              <a:tr h="2127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100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8895870"/>
                  </a:ext>
                </a:extLst>
              </a:tr>
              <a:tr h="2127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80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100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9785444"/>
                  </a:ext>
                </a:extLst>
              </a:tr>
              <a:tr h="2127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85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100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9295721"/>
                  </a:ext>
                </a:extLst>
              </a:tr>
              <a:tr h="2127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110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0178328"/>
                  </a:ext>
                </a:extLst>
              </a:tr>
              <a:tr h="2127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82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110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8363363"/>
                  </a:ext>
                </a:extLst>
              </a:tr>
              <a:tr h="2127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87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110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877409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id="{C300C563-E8FA-AE49-A3FB-09A685B48D2C}"/>
                  </a:ext>
                </a:extLst>
              </p:cNvPr>
              <p:cNvSpPr/>
              <p:nvPr/>
            </p:nvSpPr>
            <p:spPr>
              <a:xfrm>
                <a:off x="4369547" y="5126655"/>
                <a:ext cx="314810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𝑆𝑐𝑜𝑟𝑒</m:t>
                          </m:r>
                        </m:e>
                        <m:sub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zh-CN" altLang="en-US" i="0">
                          <a:latin typeface="Cambria Math" panose="02040503050406030204" pitchFamily="18" charset="0"/>
                        </a:rPr>
                        <m:t>=73+</m:t>
                      </m:r>
                      <m:r>
                        <a:rPr lang="zh-CN" altLang="en-US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zh-CN" altLang="en-US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zh-CN" altLang="en-US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𝟎𝟗𝟐</m:t>
                      </m:r>
                      <m:sSub>
                        <m:sSubPr>
                          <m:ctrlPr>
                            <a:rPr lang="zh-CN" alt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𝑰𝑸</m:t>
                          </m:r>
                        </m:e>
                        <m:sub>
                          <m:r>
                            <a:rPr lang="zh-CN" alt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</m:sSub>
                      <m:r>
                        <a:rPr lang="zh-CN" altLang="en-US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altLang="zh-CN" dirty="0"/>
              </a:p>
            </p:txBody>
          </p:sp>
        </mc:Choice>
        <mc:Fallback xmlns=""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id="{C300C563-E8FA-AE49-A3FB-09A685B48D2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9547" y="5126655"/>
                <a:ext cx="3148106" cy="369332"/>
              </a:xfrm>
              <a:prstGeom prst="rect">
                <a:avLst/>
              </a:prstGeom>
              <a:blipFill>
                <a:blip r:embed="rId2"/>
                <a:stretch>
                  <a:fillRect b="-4918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8A3FC3-C7EE-45B5-8239-1B31EF996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上海财经大学出版社，使用需经授权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96934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134C256-F476-9741-80F3-6AC4F1FC02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样本</a:t>
            </a:r>
            <a:r>
              <a:rPr lang="zh-CN" altLang="zh-CN" dirty="0"/>
              <a:t>自选择</a:t>
            </a:r>
            <a:r>
              <a:rPr lang="zh-CN" altLang="en-US" dirty="0"/>
              <a:t>偏差</a:t>
            </a:r>
            <a:endParaRPr kumimoji="1"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65F003D-E369-0A4C-8315-AA2BF696BF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5916" y="1538287"/>
            <a:ext cx="5620084" cy="522106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zh-CN" dirty="0"/>
              <a:t>由于自选择缺失的样本点（空心点），造成自选择样本的回归线斜率（虚线）比总体的回归线（实线）斜率小。 </a:t>
            </a:r>
            <a:endParaRPr lang="en-US" altLang="zh-CN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kumimoji="1" lang="en-US" altLang="zh-CN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kumimoji="1" lang="en-US" altLang="zh-CN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zh-CN" dirty="0"/>
              <a:t>如果要通过自选择样本去“倒推”总体的因果关系，我们必须知道另一个信息：</a:t>
            </a:r>
            <a:r>
              <a:rPr lang="zh-CN" altLang="zh-CN" b="1" dirty="0"/>
              <a:t>个体如何自选择进入样本？ </a:t>
            </a:r>
            <a:endParaRPr kumimoji="1" lang="zh-CN" altLang="en-US" b="1" dirty="0"/>
          </a:p>
        </p:txBody>
      </p:sp>
      <p:pic>
        <p:nvPicPr>
          <p:cNvPr id="5" name="Picture 40751">
            <a:extLst>
              <a:ext uri="{FF2B5EF4-FFF2-40B4-BE49-F238E27FC236}">
                <a16:creationId xmlns:a16="http://schemas.microsoft.com/office/drawing/2014/main" id="{4F6E4631-4B2C-D647-91C2-1C2372DE238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453" y="1771716"/>
            <a:ext cx="5281947" cy="381122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5EC41154-B798-9743-87D1-EE37BC7086D8}"/>
              </a:ext>
            </a:extLst>
          </p:cNvPr>
          <p:cNvSpPr/>
          <p:nvPr/>
        </p:nvSpPr>
        <p:spPr>
          <a:xfrm>
            <a:off x="6916803" y="5582944"/>
            <a:ext cx="42883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图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zh-CN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总体回归结果和自选择样本回归结果比较 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D99143-07A6-4076-8D81-D0C78C6DD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上海财经大学出版社，使用需经授权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621611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BE6AF6C-ADD7-0A43-AFFD-188889A0D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D7A6CD49-2B99-3D4B-9438-E844CDA7A819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endParaRPr kumimoji="1" lang="en-CA" altLang="zh-CN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kumimoji="1" lang="zh-CN" altLang="en-US" dirty="0"/>
                  <a:t>假设个体</a:t>
                </a:r>
                <a:r>
                  <a:rPr lang="zh-CN" altLang="zh-CN" dirty="0"/>
                  <a:t>上大学与否</a:t>
                </a:r>
                <a:r>
                  <a:rPr lang="zh-CN" altLang="en-US" dirty="0"/>
                  <a:t>取决于</a:t>
                </a:r>
                <a:r>
                  <a:rPr lang="zh-CN" altLang="zh-CN" dirty="0"/>
                  <a:t>效用函数</a:t>
                </a:r>
                <a:r>
                  <a:rPr lang="zh-CN" altLang="en-US" dirty="0"/>
                  <a:t>，也称为</a:t>
                </a:r>
                <a:r>
                  <a:rPr lang="zh-CN" altLang="en-US" b="1" dirty="0"/>
                  <a:t>选择方程</a:t>
                </a:r>
                <a:r>
                  <a:rPr lang="zh-CN" altLang="en-US" dirty="0"/>
                  <a:t>：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zh-CN" smtClean="0">
                              <a:latin typeface="Cambria Math" panose="02040503050406030204" pitchFamily="18" charset="0"/>
                            </a:rPr>
                            <m:t>Utility</m:t>
                          </m:r>
                        </m:e>
                        <m:sub>
                          <m:r>
                            <a:rPr lang="en-US" altLang="zh-CN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altLang="zh-CN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altLang="zh-CN" smtClean="0">
                          <a:latin typeface="Cambria Math" panose="02040503050406030204" pitchFamily="18" charset="0"/>
                        </a:rPr>
                        <m:t>9+0.1×</m:t>
                      </m:r>
                      <m:sSub>
                        <m:sSub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zh-CN" smtClean="0">
                              <a:latin typeface="Cambria Math" panose="02040503050406030204" pitchFamily="18" charset="0"/>
                            </a:rPr>
                            <m:t>IQ</m:t>
                          </m:r>
                        </m:e>
                        <m:sub>
                          <m:r>
                            <a:rPr lang="en-US" altLang="zh-CN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altLang="zh-CN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zh-CN" smtClean="0">
                              <a:latin typeface="Cambria Math" panose="02040503050406030204" pitchFamily="18" charset="0"/>
                            </a:rPr>
                            <m:t>Motivation</m:t>
                          </m:r>
                        </m:e>
                        <m:sub>
                          <m:r>
                            <a:rPr lang="en-US" altLang="zh-CN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altLang="zh-CN" dirty="0">
                  <a:effectLst/>
                </a:endParaRPr>
              </a:p>
              <a:p>
                <a:pPr marL="342900" indent="342900">
                  <a:buFont typeface="Arial" panose="020B0604020202020204" pitchFamily="34" charset="0"/>
                  <a:buChar char="•"/>
                </a:pPr>
                <a:r>
                  <a:rPr lang="en-CA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Motivation</a:t>
                </a:r>
                <a:r>
                  <a:rPr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分布已知，即</a:t>
                </a:r>
                <a:r>
                  <a:rPr lang="en-CA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Motivation</a:t>
                </a:r>
                <a:r>
                  <a:rPr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有三个可能值（</a:t>
                </a: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-5</a:t>
                </a:r>
                <a:r>
                  <a:rPr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r>
                  <a:rPr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</a:t>
                </a:r>
                <a:r>
                  <a:rPr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）； </a:t>
                </a:r>
                <a:endParaRPr lang="zh-CN" altLang="zh-CN" sz="20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342900">
                  <a:buFont typeface="Arial" panose="020B0604020202020204" pitchFamily="34" charset="0"/>
                  <a:buChar char="•"/>
                </a:pPr>
                <a:r>
                  <a:rPr lang="zh-CN" altLang="zh-CN" sz="2000" dirty="0"/>
                  <a:t>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>
                            <a:latin typeface="Cambria Math" panose="02040503050406030204" pitchFamily="18" charset="0"/>
                          </a:rPr>
                          <m:t>Utility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2000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zh-CN" altLang="zh-CN" sz="2000" dirty="0"/>
                  <a:t>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>
                            <a:latin typeface="Cambria Math" panose="02040503050406030204" pitchFamily="18" charset="0"/>
                          </a:rPr>
                          <m:t>Motivation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2000">
                        <a:latin typeface="Cambria Math" panose="02040503050406030204" pitchFamily="18" charset="0"/>
                      </a:rPr>
                      <m:t>≥9</m:t>
                    </m:r>
                    <m:r>
                      <a:rPr lang="en-US" altLang="zh-CN" sz="2000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altLang="zh-CN" sz="2000">
                        <a:latin typeface="Cambria Math" panose="02040503050406030204" pitchFamily="18" charset="0"/>
                      </a:rPr>
                      <m:t>0.1</m:t>
                    </m:r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m:rPr>
                            <m:sty m:val="p"/>
                          </m:rPr>
                          <a:rPr lang="en-US" altLang="zh-CN" sz="2000">
                            <a:latin typeface="Cambria Math" panose="02040503050406030204" pitchFamily="18" charset="0"/>
                          </a:rPr>
                          <m:t>IQ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en-US" sz="2000" dirty="0"/>
                  <a:t>，</a:t>
                </a:r>
                <a:r>
                  <a:rPr lang="zh-CN" altLang="zh-CN" sz="2000" dirty="0"/>
                  <a:t>选择上大学（进入样本）</a:t>
                </a:r>
                <a:r>
                  <a:rPr lang="zh-CN" altLang="en-US" sz="2000" dirty="0"/>
                  <a:t>；</a:t>
                </a:r>
                <a:endParaRPr lang="en-US" altLang="zh-CN" sz="2000" dirty="0"/>
              </a:p>
              <a:p>
                <a:pPr marL="342900" indent="342900">
                  <a:buFont typeface="Arial" panose="020B0604020202020204" pitchFamily="34" charset="0"/>
                  <a:buChar char="•"/>
                </a:pPr>
                <a:r>
                  <a:rPr lang="zh-CN" altLang="zh-CN" sz="2000" dirty="0"/>
                  <a:t>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>
                            <a:latin typeface="Cambria Math" panose="02040503050406030204" pitchFamily="18" charset="0"/>
                          </a:rPr>
                          <m:t>Utility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2000">
                        <a:latin typeface="Cambria Math" panose="02040503050406030204" pitchFamily="18" charset="0"/>
                      </a:rPr>
                      <m:t>≤0</m:t>
                    </m:r>
                  </m:oMath>
                </a14:m>
                <a:r>
                  <a:rPr lang="zh-CN" altLang="en-US" sz="2000" dirty="0"/>
                  <a:t>，</a:t>
                </a:r>
                <a:r>
                  <a:rPr lang="zh-CN" altLang="zh-CN" sz="2000" dirty="0"/>
                  <a:t>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>
                            <a:latin typeface="Cambria Math" panose="02040503050406030204" pitchFamily="18" charset="0"/>
                          </a:rPr>
                          <m:t>Motivation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2000" b="0" i="0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altLang="zh-CN" sz="2000">
                        <a:latin typeface="Cambria Math" panose="02040503050406030204" pitchFamily="18" charset="0"/>
                      </a:rPr>
                      <m:t>9</m:t>
                    </m:r>
                    <m:r>
                      <a:rPr lang="en-US" altLang="zh-CN" sz="2000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altLang="zh-CN" sz="2000">
                        <a:latin typeface="Cambria Math" panose="02040503050406030204" pitchFamily="18" charset="0"/>
                      </a:rPr>
                      <m:t>0.1</m:t>
                    </m:r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m:rPr>
                            <m:sty m:val="p"/>
                          </m:rPr>
                          <a:rPr lang="en-US" altLang="zh-CN" sz="2000">
                            <a:latin typeface="Cambria Math" panose="02040503050406030204" pitchFamily="18" charset="0"/>
                          </a:rPr>
                          <m:t>IQ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en-US" sz="2000" dirty="0"/>
                  <a:t>，</a:t>
                </a:r>
                <a:r>
                  <a:rPr lang="zh-CN" altLang="zh-CN" sz="2000" dirty="0"/>
                  <a:t>选择不上大学（不在样本里）</a:t>
                </a:r>
                <a:r>
                  <a:rPr lang="zh-CN" altLang="en-US" sz="2000" dirty="0"/>
                  <a:t>；</a:t>
                </a:r>
                <a:endParaRPr lang="en-US" altLang="zh-CN" sz="2000" dirty="0"/>
              </a:p>
              <a:p>
                <a:pPr marL="342900" indent="342900">
                  <a:buFont typeface="Arial" panose="020B0604020202020204" pitchFamily="34" charset="0"/>
                  <a:buChar char="•"/>
                </a:pPr>
                <a:r>
                  <a:rPr lang="zh-CN" altLang="zh-CN" sz="2000" dirty="0"/>
                  <a:t>智商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>
                            <a:latin typeface="Cambria Math" panose="02040503050406030204" pitchFamily="18" charset="0"/>
                          </a:rPr>
                          <m:t>IQ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/>
                  <a:t>和学习动力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>
                            <a:latin typeface="Cambria Math" panose="02040503050406030204" pitchFamily="18" charset="0"/>
                          </a:rPr>
                          <m:t>Motivation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en-US" sz="2000" dirty="0"/>
                  <a:t>与</a:t>
                </a:r>
                <a:r>
                  <a:rPr lang="zh-CN" altLang="zh-CN" sz="2000" dirty="0"/>
                  <a:t>上大学的效用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>
                            <a:latin typeface="Cambria Math" panose="02040503050406030204" pitchFamily="18" charset="0"/>
                          </a:rPr>
                          <m:t>Utility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en-US" sz="2000" dirty="0"/>
                  <a:t>呈</a:t>
                </a:r>
                <a:r>
                  <a:rPr lang="zh-CN" altLang="zh-CN" sz="2000" dirty="0"/>
                  <a:t>正相关</a:t>
                </a:r>
                <a:r>
                  <a:rPr lang="zh-CN" altLang="en-US" sz="2000" dirty="0"/>
                  <a:t>。</a:t>
                </a:r>
                <a:endParaRPr lang="en-US" altLang="zh-CN" sz="2000" dirty="0"/>
              </a:p>
              <a:p>
                <a:pPr marL="342900" indent="342900">
                  <a:buFont typeface="Arial" panose="020B0604020202020204" pitchFamily="34" charset="0"/>
                  <a:buChar char="•"/>
                </a:pPr>
                <a:endParaRPr lang="en-US" altLang="zh-CN" sz="2000" dirty="0"/>
              </a:p>
              <a:p>
                <a:pPr marL="342900"/>
                <a:endParaRPr kumimoji="1"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D7A6CD49-2B99-3D4B-9438-E844CDA7A81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2"/>
                <a:stretch>
                  <a:fillRect l="-504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3B019E-E607-4794-8293-AD20EA099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上海财经大学出版社，使用需经授权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058720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DDF3958-B256-C54E-A18E-544E016B5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样本</a:t>
            </a:r>
            <a:r>
              <a:rPr lang="zh-CN" altLang="zh-CN" dirty="0"/>
              <a:t>自选择</a:t>
            </a:r>
            <a:r>
              <a:rPr lang="zh-CN" altLang="en-US" dirty="0"/>
              <a:t>偏差</a:t>
            </a:r>
            <a:endParaRPr kumimoji="1"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E35E923F-2CF2-B544-9F47-4B5161937D08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508000" y="1451810"/>
                <a:ext cx="10871200" cy="5221061"/>
              </a:xfrm>
            </p:spPr>
            <p:txBody>
              <a:bodyPr/>
              <a:lstStyle/>
              <a:p>
                <a:endParaRPr kumimoji="1" lang="en-US" altLang="zh-CN" sz="2000" dirty="0"/>
              </a:p>
              <a:p>
                <a:endParaRPr kumimoji="1" lang="en-US" altLang="zh-CN" sz="2000" dirty="0"/>
              </a:p>
              <a:p>
                <a:endParaRPr kumimoji="1" lang="en-US" altLang="zh-CN" sz="2000" dirty="0"/>
              </a:p>
              <a:p>
                <a:endParaRPr kumimoji="1" lang="en-US" altLang="zh-CN" sz="2000" dirty="0"/>
              </a:p>
              <a:p>
                <a:endParaRPr kumimoji="1" lang="en-US" altLang="zh-CN" sz="20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altLang="zh-CN" sz="20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zh-CN" altLang="zh-CN" sz="2000" dirty="0"/>
                  <a:t>不同</a:t>
                </a:r>
                <a:r>
                  <a:rPr lang="en-US" altLang="zh-CN" sz="2000" dirty="0"/>
                  <a:t>IQ</a:t>
                </a:r>
                <a:r>
                  <a:rPr lang="zh-CN" altLang="zh-CN" sz="2000" dirty="0"/>
                  <a:t>人的平均学习动力为</a:t>
                </a:r>
                <a:r>
                  <a:rPr lang="zh-CN" altLang="en-US" sz="2000" dirty="0"/>
                  <a:t>：</a:t>
                </a:r>
                <a:endParaRPr lang="en-US" altLang="zh-CN" sz="2000" dirty="0"/>
              </a:p>
              <a:p>
                <a:pPr algn="ctr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>
                        <a:latin typeface="Cambria Math" panose="02040503050406030204" pitchFamily="18" charset="0"/>
                      </a:rPr>
                      <m:t>E</m:t>
                    </m:r>
                    <m:d>
                      <m:d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zh-CN" altLang="zh-CN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𝑀𝑜𝑡𝑖𝑣𝑎𝑡𝑖𝑜𝑛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  <m:e>
                        <m:sSub>
                          <m:sSubPr>
                            <m:ctrlPr>
                              <a:rPr lang="zh-CN" altLang="zh-CN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𝐼𝑄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=90, </m:t>
                        </m:r>
                        <m:r>
                          <a:rPr lang="zh-CN" altLang="zh-CN" sz="2000">
                            <a:latin typeface="Cambria Math" panose="02040503050406030204" pitchFamily="18" charset="0"/>
                          </a:rPr>
                          <m:t>样本</m:t>
                        </m:r>
                      </m:e>
                    </m:d>
                    <m:r>
                      <a:rPr lang="en-US" altLang="zh-CN" sz="2000">
                        <a:latin typeface="Cambria Math" panose="02040503050406030204" pitchFamily="18" charset="0"/>
                      </a:rPr>
                      <m:t>=5×1=5</m:t>
                    </m:r>
                  </m:oMath>
                </a14:m>
                <a:r>
                  <a:rPr lang="en-US" altLang="zh-CN" sz="2000" dirty="0"/>
                  <a:t> </a:t>
                </a:r>
                <a:endParaRPr lang="zh-CN" altLang="zh-CN" sz="2000" dirty="0">
                  <a:effectLst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>
                        <a:latin typeface="Cambria Math" panose="02040503050406030204" pitchFamily="18" charset="0"/>
                      </a:rPr>
                      <m:t>E</m:t>
                    </m:r>
                    <m:d>
                      <m:d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zh-CN" altLang="zh-CN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𝑀𝑜𝑡𝑖𝑣𝑎𝑡𝑖𝑜𝑛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  <m:e>
                        <m:sSub>
                          <m:sSubPr>
                            <m:ctrlPr>
                              <a:rPr lang="zh-CN" altLang="zh-CN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𝐼𝑄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=100, </m:t>
                        </m:r>
                        <m:r>
                          <a:rPr lang="zh-CN" altLang="zh-CN" sz="2000">
                            <a:latin typeface="Cambria Math" panose="02040503050406030204" pitchFamily="18" charset="0"/>
                          </a:rPr>
                          <m:t>样本</m:t>
                        </m:r>
                      </m:e>
                    </m:d>
                    <m:r>
                      <a:rPr lang="en-US" altLang="zh-CN" sz="2000">
                        <a:latin typeface="Cambria Math" panose="02040503050406030204" pitchFamily="18" charset="0"/>
                      </a:rPr>
                      <m:t>=0×</m:t>
                    </m:r>
                    <m:f>
                      <m:f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altLang="zh-CN" sz="2000">
                        <a:latin typeface="Cambria Math" panose="02040503050406030204" pitchFamily="18" charset="0"/>
                      </a:rPr>
                      <m:t>+5×</m:t>
                    </m:r>
                    <m:f>
                      <m:f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altLang="zh-CN" sz="2000">
                        <a:latin typeface="Cambria Math" panose="02040503050406030204" pitchFamily="18" charset="0"/>
                      </a:rPr>
                      <m:t>=2.5</m:t>
                    </m:r>
                  </m:oMath>
                </a14:m>
                <a:r>
                  <a:rPr lang="en-US" altLang="zh-CN" sz="2000" dirty="0"/>
                  <a:t>, </a:t>
                </a:r>
                <a:endParaRPr lang="zh-CN" altLang="zh-CN" sz="2000" dirty="0">
                  <a:effectLst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>
                        <a:latin typeface="Cambria Math" panose="02040503050406030204" pitchFamily="18" charset="0"/>
                      </a:rPr>
                      <m:t>E</m:t>
                    </m:r>
                    <m:d>
                      <m:d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zh-CN" altLang="zh-CN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𝑀𝑜𝑡𝑖𝑣𝑎𝑡𝑖𝑜𝑛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  <m:e>
                        <m:sSub>
                          <m:sSubPr>
                            <m:ctrlPr>
                              <a:rPr lang="zh-CN" altLang="zh-CN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𝐼𝑄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=110, </m:t>
                        </m:r>
                        <m:r>
                          <a:rPr lang="zh-CN" altLang="zh-CN" sz="2000">
                            <a:latin typeface="Cambria Math" panose="02040503050406030204" pitchFamily="18" charset="0"/>
                          </a:rPr>
                          <m:t>样本</m:t>
                        </m:r>
                      </m:e>
                    </m:d>
                    <m:r>
                      <a:rPr lang="en-US" altLang="zh-CN" sz="2000">
                        <a:latin typeface="Cambria Math" panose="02040503050406030204" pitchFamily="18" charset="0"/>
                      </a:rPr>
                      <m:t>=0×</m:t>
                    </m:r>
                    <m:f>
                      <m:f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altLang="zh-CN" sz="2000">
                        <a:latin typeface="Cambria Math" panose="02040503050406030204" pitchFamily="18" charset="0"/>
                      </a:rPr>
                      <m:t>+5×</m:t>
                    </m:r>
                    <m:f>
                      <m:f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altLang="zh-CN" sz="2000">
                        <a:latin typeface="Cambria Math" panose="02040503050406030204" pitchFamily="18" charset="0"/>
                      </a:rPr>
                      <m:t>=2.5</m:t>
                    </m:r>
                  </m:oMath>
                </a14:m>
                <a:r>
                  <a:rPr lang="zh-CN" altLang="zh-CN" sz="2000" dirty="0"/>
                  <a:t>。</a:t>
                </a:r>
                <a:endParaRPr lang="en-US" altLang="zh-CN" sz="20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zh-CN" altLang="zh-CN" sz="2000" dirty="0"/>
                  <a:t>干扰项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/>
                  <a:t>和解释变量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𝐼𝑄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zh-CN" altLang="en-US" sz="2000" i="1">
                        <a:latin typeface="Cambria Math" panose="02040503050406030204" pitchFamily="18" charset="0"/>
                      </a:rPr>
                      <m:t>的相关性方程</m:t>
                    </m:r>
                    <m:r>
                      <a:rPr lang="zh-CN" altLang="en-US" sz="2000" i="1" smtClean="0">
                        <a:latin typeface="Cambria Math" panose="02040503050406030204" pitchFamily="18" charset="0"/>
                      </a:rPr>
                      <m:t>为</m:t>
                    </m:r>
                    <m:r>
                      <m:rPr>
                        <m:sty m:val="p"/>
                      </m:rPr>
                      <a:rPr lang="en-US" altLang="zh-CN" sz="2000" i="0">
                        <a:latin typeface="Cambria Math" panose="02040503050406030204" pitchFamily="18" charset="0"/>
                      </a:rPr>
                      <m:t>E</m:t>
                    </m:r>
                    <m:d>
                      <m:d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zh-CN" altLang="zh-CN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𝑀𝑜𝑡𝑖𝑣𝑎𝑡𝑖𝑜𝑛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  <m:e>
                        <m:sSub>
                          <m:sSubPr>
                            <m:ctrlPr>
                              <a:rPr lang="zh-CN" altLang="zh-CN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𝐼𝑄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zh-CN" altLang="zh-CN" sz="2000">
                            <a:latin typeface="Cambria Math" panose="02040503050406030204" pitchFamily="18" charset="0"/>
                          </a:rPr>
                          <m:t>样本</m:t>
                        </m:r>
                      </m:e>
                    </m:d>
                    <m:r>
                      <a:rPr lang="en-US" altLang="zh-CN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2000" i="1">
                        <a:latin typeface="Cambria Math" panose="02040503050406030204" pitchFamily="18" charset="0"/>
                      </a:rPr>
                      <m:t>𝑓</m:t>
                    </m:r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𝐼𝑄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20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zh-CN" sz="2000" dirty="0">
                    <a:effectLst/>
                  </a:rPr>
                  <a:t> </a:t>
                </a:r>
                <a:r>
                  <a:rPr lang="zh-CN" altLang="en-US" sz="2000" dirty="0"/>
                  <a:t>。</a:t>
                </a:r>
                <a:endParaRPr lang="en-US" altLang="zh-CN" sz="20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000" dirty="0"/>
                  <a:t> </a:t>
                </a:r>
                <a:r>
                  <a:rPr lang="zh-CN" altLang="en-US" sz="2000" dirty="0"/>
                  <a:t>因此，</a:t>
                </a:r>
                <a:r>
                  <a:rPr lang="zh-CN" altLang="zh-CN" sz="2000" dirty="0"/>
                  <a:t>自选择样本估计回归方程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𝑆𝑐𝑜𝑟𝑒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2000" i="1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altLang="zh-CN" sz="20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zh-CN" sz="2000" i="1">
                        <a:latin typeface="Cambria Math" panose="02040503050406030204" pitchFamily="18" charset="0"/>
                      </a:rPr>
                      <m:t>𝛽</m:t>
                    </m:r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𝐼𝑄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20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/>
                  <a:t>，结果会由于解释变量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𝐼𝑄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/>
                  <a:t>和干扰项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/>
                  <a:t>（包含了不可观测的变量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𝑀𝑜𝑡𝑖𝑣𝑎𝑡𝑖𝑜𝑛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/>
                  <a:t>）相关而造成</a:t>
                </a:r>
                <a14:m>
                  <m:oMath xmlns:m="http://schemas.openxmlformats.org/officeDocument/2006/math">
                    <m:r>
                      <a:rPr lang="en-US" altLang="zh-CN" sz="2000" i="1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zh-CN" altLang="zh-CN" sz="2000" dirty="0"/>
                  <a:t>估计值发生偏差。</a:t>
                </a:r>
                <a:endParaRPr lang="zh-CN" altLang="zh-CN" sz="2000" dirty="0">
                  <a:effectLst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altLang="zh-CN" sz="2000" dirty="0">
                  <a:effectLst/>
                </a:endParaRPr>
              </a:p>
              <a:p>
                <a:pPr algn="ctr"/>
                <a:endParaRPr lang="zh-CN" altLang="zh-CN" sz="2000" dirty="0">
                  <a:effectLst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kumimoji="1" lang="zh-CN" altLang="en-US" sz="2000" dirty="0"/>
              </a:p>
            </p:txBody>
          </p:sp>
        </mc:Choice>
        <mc:Fallback xmlns="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E35E923F-2CF2-B544-9F47-4B5161937D0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508000" y="1451810"/>
                <a:ext cx="10871200" cy="5221061"/>
              </a:xfrm>
              <a:blipFill>
                <a:blip r:embed="rId4"/>
                <a:stretch>
                  <a:fillRect l="-233" b="-2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471D449A-84F5-3348-9E5A-E1C669B826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9611417"/>
              </p:ext>
            </p:extLst>
          </p:nvPr>
        </p:nvGraphicFramePr>
        <p:xfrm>
          <a:off x="2020093" y="1451810"/>
          <a:ext cx="7847014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2385493">
                  <a:extLst>
                    <a:ext uri="{9D8B030D-6E8A-4147-A177-3AD203B41FA5}">
                      <a16:colId xmlns:a16="http://schemas.microsoft.com/office/drawing/2014/main" val="2572860832"/>
                    </a:ext>
                  </a:extLst>
                </a:gridCol>
                <a:gridCol w="645025">
                  <a:extLst>
                    <a:ext uri="{9D8B030D-6E8A-4147-A177-3AD203B41FA5}">
                      <a16:colId xmlns:a16="http://schemas.microsoft.com/office/drawing/2014/main" val="2951090673"/>
                    </a:ext>
                  </a:extLst>
                </a:gridCol>
                <a:gridCol w="648163">
                  <a:extLst>
                    <a:ext uri="{9D8B030D-6E8A-4147-A177-3AD203B41FA5}">
                      <a16:colId xmlns:a16="http://schemas.microsoft.com/office/drawing/2014/main" val="1308960775"/>
                    </a:ext>
                  </a:extLst>
                </a:gridCol>
                <a:gridCol w="651302">
                  <a:extLst>
                    <a:ext uri="{9D8B030D-6E8A-4147-A177-3AD203B41FA5}">
                      <a16:colId xmlns:a16="http://schemas.microsoft.com/office/drawing/2014/main" val="4143566209"/>
                    </a:ext>
                  </a:extLst>
                </a:gridCol>
                <a:gridCol w="648163">
                  <a:extLst>
                    <a:ext uri="{9D8B030D-6E8A-4147-A177-3AD203B41FA5}">
                      <a16:colId xmlns:a16="http://schemas.microsoft.com/office/drawing/2014/main" val="2781498197"/>
                    </a:ext>
                  </a:extLst>
                </a:gridCol>
                <a:gridCol w="648163">
                  <a:extLst>
                    <a:ext uri="{9D8B030D-6E8A-4147-A177-3AD203B41FA5}">
                      <a16:colId xmlns:a16="http://schemas.microsoft.com/office/drawing/2014/main" val="3445678843"/>
                    </a:ext>
                  </a:extLst>
                </a:gridCol>
                <a:gridCol w="648163">
                  <a:extLst>
                    <a:ext uri="{9D8B030D-6E8A-4147-A177-3AD203B41FA5}">
                      <a16:colId xmlns:a16="http://schemas.microsoft.com/office/drawing/2014/main" val="1720529102"/>
                    </a:ext>
                  </a:extLst>
                </a:gridCol>
                <a:gridCol w="652872">
                  <a:extLst>
                    <a:ext uri="{9D8B030D-6E8A-4147-A177-3AD203B41FA5}">
                      <a16:colId xmlns:a16="http://schemas.microsoft.com/office/drawing/2014/main" val="3384102867"/>
                    </a:ext>
                  </a:extLst>
                </a:gridCol>
                <a:gridCol w="919670">
                  <a:extLst>
                    <a:ext uri="{9D8B030D-6E8A-4147-A177-3AD203B41FA5}">
                      <a16:colId xmlns:a16="http://schemas.microsoft.com/office/drawing/2014/main" val="170749699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成绩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人数分布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26128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(1)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(2)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(3)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(4)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(5)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(6)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2894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Motivation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（学习动力）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Motivation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学习动力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56986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IQ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（智商）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-5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-5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72087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90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83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1421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100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80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85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7668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110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82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87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173718"/>
                  </a:ext>
                </a:extLst>
              </a:tr>
            </a:tbl>
          </a:graphicData>
        </a:graphic>
      </p:graphicFrame>
      <p:sp>
        <p:nvSpPr>
          <p:cNvPr id="4" name="矩形 3">
            <a:extLst>
              <a:ext uri="{FF2B5EF4-FFF2-40B4-BE49-F238E27FC236}">
                <a16:creationId xmlns:a16="http://schemas.microsoft.com/office/drawing/2014/main" id="{FB2C5305-3182-E04B-AC49-D4D855464720}"/>
              </a:ext>
            </a:extLst>
          </p:cNvPr>
          <p:cNvSpPr/>
          <p:nvPr/>
        </p:nvSpPr>
        <p:spPr>
          <a:xfrm>
            <a:off x="2020092" y="1022392"/>
            <a:ext cx="72859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表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6  </a:t>
            </a:r>
            <a:r>
              <a:rPr lang="zh-CN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通过选择方程推断的样本个体智商和学习动力的分布 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B03AE0-FCD8-4092-B062-B5319309D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上海财经大学出版社，使用需经授权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349782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C04933F-DD38-7C4F-B08C-29FD14E1DA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7F706F0A-D7F4-FC41-8644-E3A6EA808C7D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636337" y="2061411"/>
                <a:ext cx="10871200" cy="5221061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zh-CN" altLang="en-US" dirty="0"/>
                  <a:t>估计的结果方程可以调整为</a:t>
                </a:r>
                <a:endParaRPr lang="en-US" altLang="zh-CN" dirty="0"/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1" i="1">
                            <a:latin typeface="Cambria Math" panose="02040503050406030204" pitchFamily="18" charset="0"/>
                          </a:rPr>
                          <m:t>𝒔𝒄𝒐𝒓𝒆</m:t>
                        </m:r>
                      </m:e>
                      <m:sub>
                        <m:r>
                          <a:rPr lang="en-US" altLang="zh-CN" b="1" i="1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  <m:r>
                      <a:rPr lang="en-US" altLang="zh-CN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b="1" i="1">
                        <a:latin typeface="Cambria Math" panose="02040503050406030204" pitchFamily="18" charset="0"/>
                      </a:rPr>
                      <m:t>𝜶</m:t>
                    </m:r>
                    <m:r>
                      <a:rPr lang="en-US" altLang="zh-CN" b="1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zh-CN" b="1" i="1">
                        <a:latin typeface="Cambria Math" panose="02040503050406030204" pitchFamily="18" charset="0"/>
                      </a:rPr>
                      <m:t>𝜷</m:t>
                    </m:r>
                    <m:sSub>
                      <m:sSubPr>
                        <m:ctrlPr>
                          <a:rPr lang="zh-CN" altLang="zh-CN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1" i="1">
                            <a:latin typeface="Cambria Math" panose="02040503050406030204" pitchFamily="18" charset="0"/>
                          </a:rPr>
                          <m:t>𝑰𝑸</m:t>
                        </m:r>
                      </m:e>
                      <m:sub>
                        <m:r>
                          <a:rPr lang="en-US" altLang="zh-CN" b="1" i="1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  <m:r>
                      <a:rPr lang="en-US" altLang="zh-CN" b="1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zh-CN" b="1" i="1">
                        <a:latin typeface="Cambria Math" panose="02040503050406030204" pitchFamily="18" charset="0"/>
                      </a:rPr>
                      <m:t>𝐄</m:t>
                    </m:r>
                    <m:d>
                      <m:dPr>
                        <m:ctrlPr>
                          <a:rPr lang="zh-CN" altLang="zh-CN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zh-CN" altLang="zh-CN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latin typeface="Cambria Math" panose="02040503050406030204" pitchFamily="18" charset="0"/>
                              </a:rPr>
                              <m:t>𝑴𝒐𝒕𝒊𝒗𝒂𝒕𝒊𝒐𝒏</m:t>
                            </m:r>
                          </m:e>
                          <m:sub>
                            <m:r>
                              <a:rPr lang="en-US" altLang="zh-CN" b="1" i="1"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</m:e>
                      <m:e>
                        <m:sSub>
                          <m:sSubPr>
                            <m:ctrlPr>
                              <a:rPr lang="zh-CN" altLang="zh-CN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latin typeface="Cambria Math" panose="02040503050406030204" pitchFamily="18" charset="0"/>
                              </a:rPr>
                              <m:t>𝑰𝑸</m:t>
                            </m:r>
                          </m:e>
                          <m:sub>
                            <m:r>
                              <a:rPr lang="en-US" altLang="zh-CN" b="1" i="1"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  <m:r>
                          <a:rPr lang="en-US" altLang="zh-CN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zh-CN" altLang="zh-CN" b="1">
                            <a:latin typeface="Cambria Math" panose="02040503050406030204" pitchFamily="18" charset="0"/>
                          </a:rPr>
                          <m:t>样本</m:t>
                        </m:r>
                      </m:e>
                    </m:d>
                    <m:r>
                      <a:rPr lang="en-US" altLang="zh-CN" b="1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zh-CN" altLang="zh-CN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1" i="1">
                            <a:latin typeface="Cambria Math" panose="02040503050406030204" pitchFamily="18" charset="0"/>
                          </a:rPr>
                          <m:t>𝒗</m:t>
                        </m:r>
                      </m:e>
                      <m:sub>
                        <m:r>
                          <a:rPr lang="en-US" altLang="zh-CN" b="1" i="1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zh-CN" b="1" dirty="0"/>
                  <a:t> </a:t>
                </a:r>
                <a:endParaRPr lang="en-US" altLang="zh-CN" b="1" dirty="0"/>
              </a:p>
              <a:p>
                <a14:m>
                  <m:oMath xmlns:m="http://schemas.openxmlformats.org/officeDocument/2006/math">
                    <m:r>
                      <a:rPr lang="zh-CN" altLang="en-US" smtClean="0">
                        <a:latin typeface="Cambria Math" panose="02040503050406030204" pitchFamily="18" charset="0"/>
                      </a:rPr>
                      <m:t>       </m:t>
                    </m:r>
                    <m:r>
                      <a:rPr lang="zh-CN" altLang="en-US" i="1">
                        <a:latin typeface="Cambria Math" panose="02040503050406030204" pitchFamily="18" charset="0"/>
                      </a:rPr>
                      <m:t>其中，</m:t>
                    </m:r>
                    <m:r>
                      <m:rPr>
                        <m:sty m:val="p"/>
                      </m:rPr>
                      <a:rPr lang="en-CA" altLang="zh-CN">
                        <a:latin typeface="Cambria Math" panose="02040503050406030204" pitchFamily="18" charset="0"/>
                      </a:rPr>
                      <m:t>E</m:t>
                    </m:r>
                    <m:d>
                      <m:d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zh-CN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altLang="zh-CN" i="1">
                                <a:latin typeface="Cambria Math" panose="02040503050406030204" pitchFamily="18" charset="0"/>
                              </a:rPr>
                              <m:t>𝑀𝑜𝑡𝑖𝑣𝑎𝑡𝑖𝑜𝑛</m:t>
                            </m:r>
                          </m:e>
                          <m:sub>
                            <m:r>
                              <a:rPr lang="en-CA" altLang="zh-CN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  <m:e>
                        <m:sSub>
                          <m:sSubPr>
                            <m:ctrlPr>
                              <a:rPr lang="zh-CN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altLang="zh-CN" i="1">
                                <a:latin typeface="Cambria Math" panose="02040503050406030204" pitchFamily="18" charset="0"/>
                              </a:rPr>
                              <m:t>𝐼𝑄</m:t>
                            </m:r>
                          </m:e>
                          <m:sub>
                            <m:r>
                              <a:rPr lang="en-CA" altLang="zh-CN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zh-CN" altLang="zh-CN">
                            <a:latin typeface="Cambria Math" panose="02040503050406030204" pitchFamily="18" charset="0"/>
                          </a:rPr>
                          <m:t>样本</m:t>
                        </m:r>
                      </m:e>
                    </m:d>
                  </m:oMath>
                </a14:m>
                <a:r>
                  <a:rPr lang="zh-CN" altLang="zh-CN" dirty="0"/>
                  <a:t>称为调整项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𝑎𝑑𝑗𝑢𝑠𝑡</m:t>
                        </m:r>
                      </m:e>
                      <m:sub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en-US" dirty="0"/>
                  <a:t>。</a:t>
                </a:r>
                <a:r>
                  <a:rPr lang="zh-CN" altLang="zh-CN" dirty="0"/>
                  <a:t>控制了调整项，这个方程的干扰项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dirty="0"/>
                  <a:t>和解释变量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𝐼𝑄</m:t>
                        </m:r>
                      </m:e>
                      <m:sub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dirty="0"/>
                  <a:t>无关，就可以估计出正确的</a:t>
                </a:r>
                <a14:m>
                  <m:oMath xmlns:m="http://schemas.openxmlformats.org/officeDocument/2006/math">
                    <m:r>
                      <a:rPr lang="en-CA" altLang="zh-CN" i="1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zh-CN" altLang="zh-CN" dirty="0"/>
                  <a:t>。</a:t>
                </a:r>
                <a:endParaRPr lang="en-US" altLang="zh-CN" dirty="0"/>
              </a:p>
              <a:p>
                <a:endParaRPr lang="zh-CN" altLang="zh-CN" dirty="0"/>
              </a:p>
              <a:p>
                <a:endParaRPr lang="en-US" altLang="zh-CN" dirty="0"/>
              </a:p>
              <a:p>
                <a:endParaRPr lang="zh-CN" altLang="zh-CN" dirty="0"/>
              </a:p>
              <a:p>
                <a:endParaRPr lang="en-US" altLang="zh-CN" b="1" dirty="0"/>
              </a:p>
              <a:p>
                <a:endParaRPr kumimoji="1" lang="zh-CN" altLang="en-US" dirty="0"/>
              </a:p>
            </p:txBody>
          </p:sp>
        </mc:Choice>
        <mc:Fallback xmlns="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7F706F0A-D7F4-FC41-8644-E3A6EA808C7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636337" y="2061411"/>
                <a:ext cx="10871200" cy="5221061"/>
              </a:xfrm>
              <a:blipFill>
                <a:blip r:embed="rId3"/>
                <a:stretch>
                  <a:fillRect l="-817" t="-145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12E392-C8F2-4B00-B767-AF33ACA89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上海财经大学出版社，使用需经授权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939878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9D51B23-3FC0-044F-BCD3-C764398A7B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5109C6E-EFC4-124B-A7EB-1FF38CEE67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</a:t>
            </a:r>
            <a:r>
              <a:rPr lang="zh-CN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表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 </a:t>
            </a:r>
            <a:r>
              <a:rPr lang="zh-CN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增添调整项的自选择样本数据</a:t>
            </a:r>
          </a:p>
          <a:p>
            <a:endParaRPr kumimoji="1" lang="zh-CN" alt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表格 4">
                <a:extLst>
                  <a:ext uri="{FF2B5EF4-FFF2-40B4-BE49-F238E27FC236}">
                    <a16:creationId xmlns:a16="http://schemas.microsoft.com/office/drawing/2014/main" id="{584984BA-7DBF-F14F-840C-7E2E1E5A99F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66535975"/>
                  </p:ext>
                </p:extLst>
              </p:nvPr>
            </p:nvGraphicFramePr>
            <p:xfrm>
              <a:off x="2015014" y="1481368"/>
              <a:ext cx="7857172" cy="245091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537311">
                      <a:extLst>
                        <a:ext uri="{9D8B030D-6E8A-4147-A177-3AD203B41FA5}">
                          <a16:colId xmlns:a16="http://schemas.microsoft.com/office/drawing/2014/main" val="1354742451"/>
                        </a:ext>
                      </a:extLst>
                    </a:gridCol>
                    <a:gridCol w="2537311">
                      <a:extLst>
                        <a:ext uri="{9D8B030D-6E8A-4147-A177-3AD203B41FA5}">
                          <a16:colId xmlns:a16="http://schemas.microsoft.com/office/drawing/2014/main" val="3186239064"/>
                        </a:ext>
                      </a:extLst>
                    </a:gridCol>
                    <a:gridCol w="2782550">
                      <a:extLst>
                        <a:ext uri="{9D8B030D-6E8A-4147-A177-3AD203B41FA5}">
                          <a16:colId xmlns:a16="http://schemas.microsoft.com/office/drawing/2014/main" val="1130938818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Score </a:t>
                          </a:r>
                          <a:r>
                            <a:rPr lang="zh-CN" sz="1600" b="1" dirty="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（成绩）</a:t>
                          </a:r>
                          <a:endParaRPr lang="zh-CN" sz="1600" dirty="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IQ </a:t>
                          </a:r>
                          <a:r>
                            <a:rPr lang="zh-CN" sz="1600" b="1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（智商）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zh-CN" sz="1600" b="1" i="1"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  <m:t>𝒂𝒅𝒋𝒖𝒔𝒕</m:t>
                                    </m:r>
                                  </m:e>
                                  <m:sub>
                                    <m:r>
                                      <a:rPr lang="en-US" sz="1600" b="1" i="1"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  <m:t>𝒊</m:t>
                                    </m:r>
                                  </m:sub>
                                </m:sSub>
                                <m:r>
                                  <a:rPr lang="en-US" sz="1600" b="1"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Times New Roman" panose="02020603050405020304" pitchFamily="18" charset="0"/>
                                  </a:rPr>
                                  <m:t>=</m:t>
                                </m:r>
                                <m:r>
                                  <a:rPr lang="en-US" sz="1600" b="1" i="1"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Times New Roman" panose="02020603050405020304" pitchFamily="18" charset="0"/>
                                  </a:rPr>
                                  <m:t>𝐄</m:t>
                                </m:r>
                                <m:d>
                                  <m:dPr>
                                    <m:ctrlPr>
                                      <a:rPr lang="zh-CN" sz="1600" b="1" i="1"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zh-CN" sz="1600" b="1" i="1"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b="1" i="1"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Times New Roman" panose="02020603050405020304" pitchFamily="18" charset="0"/>
                                          </a:rPr>
                                          <m:t>𝑴𝒐𝒕𝒊𝒗𝒆</m:t>
                                        </m:r>
                                      </m:e>
                                      <m:sub>
                                        <m:r>
                                          <a:rPr lang="en-US" sz="1600" b="1" i="1"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Times New Roman" panose="02020603050405020304" pitchFamily="18" charset="0"/>
                                          </a:rPr>
                                          <m:t>𝒊</m:t>
                                        </m:r>
                                      </m:sub>
                                    </m:sSub>
                                  </m:e>
                                  <m:e>
                                    <m:sSub>
                                      <m:sSubPr>
                                        <m:ctrlPr>
                                          <a:rPr lang="zh-CN" sz="1600" b="1" i="1"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b="1" i="1"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Times New Roman" panose="02020603050405020304" pitchFamily="18" charset="0"/>
                                          </a:rPr>
                                          <m:t>𝑰𝑸</m:t>
                                        </m:r>
                                      </m:e>
                                      <m:sub>
                                        <m:r>
                                          <a:rPr lang="en-US" sz="1600" b="1" i="1"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Times New Roman" panose="02020603050405020304" pitchFamily="18" charset="0"/>
                                          </a:rPr>
                                          <m:t>𝒊</m:t>
                                        </m:r>
                                      </m:sub>
                                    </m:sSub>
                                  </m:e>
                                </m:d>
                              </m:oMath>
                            </m:oMathPara>
                          </a14:m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0850672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.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90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.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810280563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.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90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.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45264933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83</a:t>
                          </a:r>
                          <a:endParaRPr lang="zh-CN" sz="1600" dirty="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90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625919768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.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100</a:t>
                          </a:r>
                          <a:endParaRPr lang="zh-CN" sz="1600" dirty="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.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134919700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80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100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2.5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860177547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85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100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2.5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746073799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.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110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.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051375767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82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110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2.5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747042818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87</a:t>
                          </a:r>
                          <a:endParaRPr lang="zh-CN" sz="1600" dirty="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110</a:t>
                          </a:r>
                          <a:endParaRPr lang="zh-CN" sz="1600" dirty="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2.5</a:t>
                          </a:r>
                          <a:endParaRPr lang="zh-CN" sz="1600" dirty="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04028822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表格 4">
                <a:extLst>
                  <a:ext uri="{FF2B5EF4-FFF2-40B4-BE49-F238E27FC236}">
                    <a16:creationId xmlns:a16="http://schemas.microsoft.com/office/drawing/2014/main" id="{584984BA-7DBF-F14F-840C-7E2E1E5A99F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66535975"/>
                  </p:ext>
                </p:extLst>
              </p:nvPr>
            </p:nvGraphicFramePr>
            <p:xfrm>
              <a:off x="2015014" y="1481368"/>
              <a:ext cx="7857172" cy="245091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537311">
                      <a:extLst>
                        <a:ext uri="{9D8B030D-6E8A-4147-A177-3AD203B41FA5}">
                          <a16:colId xmlns:a16="http://schemas.microsoft.com/office/drawing/2014/main" val="1354742451"/>
                        </a:ext>
                      </a:extLst>
                    </a:gridCol>
                    <a:gridCol w="2537311">
                      <a:extLst>
                        <a:ext uri="{9D8B030D-6E8A-4147-A177-3AD203B41FA5}">
                          <a16:colId xmlns:a16="http://schemas.microsoft.com/office/drawing/2014/main" val="3186239064"/>
                        </a:ext>
                      </a:extLst>
                    </a:gridCol>
                    <a:gridCol w="2782550">
                      <a:extLst>
                        <a:ext uri="{9D8B030D-6E8A-4147-A177-3AD203B41FA5}">
                          <a16:colId xmlns:a16="http://schemas.microsoft.com/office/drawing/2014/main" val="1130938818"/>
                        </a:ext>
                      </a:extLst>
                    </a:gridCol>
                  </a:tblGrid>
                  <a:tr h="26092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Score </a:t>
                          </a:r>
                          <a:r>
                            <a:rPr lang="zh-CN" sz="1600" b="1" dirty="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（成绩）</a:t>
                          </a:r>
                          <a:endParaRPr lang="zh-CN" sz="1600" dirty="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IQ </a:t>
                          </a:r>
                          <a:r>
                            <a:rPr lang="zh-CN" sz="1600" b="1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（智商）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82273" t="-33333" b="-866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0850672"/>
                      </a:ext>
                    </a:extLst>
                  </a:tr>
                  <a:tr h="24333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.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90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.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810280563"/>
                      </a:ext>
                    </a:extLst>
                  </a:tr>
                  <a:tr h="24333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.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90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.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45264933"/>
                      </a:ext>
                    </a:extLst>
                  </a:tr>
                  <a:tr h="24333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83</a:t>
                          </a:r>
                          <a:endParaRPr lang="zh-CN" sz="1600" dirty="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90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625919768"/>
                      </a:ext>
                    </a:extLst>
                  </a:tr>
                  <a:tr h="24333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.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100</a:t>
                          </a:r>
                          <a:endParaRPr lang="zh-CN" sz="1600" dirty="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.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134919700"/>
                      </a:ext>
                    </a:extLst>
                  </a:tr>
                  <a:tr h="24333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80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100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2.5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860177547"/>
                      </a:ext>
                    </a:extLst>
                  </a:tr>
                  <a:tr h="24333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85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100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2.5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746073799"/>
                      </a:ext>
                    </a:extLst>
                  </a:tr>
                  <a:tr h="24333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.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110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.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051375767"/>
                      </a:ext>
                    </a:extLst>
                  </a:tr>
                  <a:tr h="24333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82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110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2.5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747042818"/>
                      </a:ext>
                    </a:extLst>
                  </a:tr>
                  <a:tr h="24333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87</a:t>
                          </a:r>
                          <a:endParaRPr lang="zh-CN" sz="1600" dirty="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110</a:t>
                          </a:r>
                          <a:endParaRPr lang="zh-CN" sz="1600" dirty="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2.5</a:t>
                          </a:r>
                          <a:endParaRPr lang="zh-CN" sz="1600" dirty="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04028822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矩形 5">
            <a:extLst>
              <a:ext uri="{FF2B5EF4-FFF2-40B4-BE49-F238E27FC236}">
                <a16:creationId xmlns:a16="http://schemas.microsoft.com/office/drawing/2014/main" id="{EC33185D-705F-BC4D-BBE6-CF4F2E424A1E}"/>
              </a:ext>
            </a:extLst>
          </p:cNvPr>
          <p:cNvSpPr/>
          <p:nvPr/>
        </p:nvSpPr>
        <p:spPr>
          <a:xfrm>
            <a:off x="4656247" y="4160301"/>
            <a:ext cx="5846653" cy="2356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080"/>
              </a:lnSpc>
              <a:spcAft>
                <a:spcPts val="0"/>
              </a:spcAft>
            </a:pP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CA" altLang="zh-CN" sz="1400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reg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score IQ adjust</a:t>
            </a:r>
            <a:endParaRPr lang="zh-CN" altLang="zh-CN" sz="1400" dirty="0"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ts val="1080"/>
              </a:lnSpc>
              <a:spcAft>
                <a:spcPts val="0"/>
              </a:spcAft>
            </a:pP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sz="1400" dirty="0"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ts val="1080"/>
              </a:lnSpc>
              <a:spcAft>
                <a:spcPts val="0"/>
              </a:spcAft>
            </a:pP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  Source</a:t>
            </a:r>
            <a:r>
              <a:rPr lang="zh-CN" altLang="en-US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en-US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SS           </a:t>
            </a:r>
            <a:r>
              <a:rPr lang="en-CA" altLang="zh-CN" sz="1400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df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   MS     </a:t>
            </a:r>
            <a:r>
              <a:rPr lang="zh-CN" altLang="en-US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Number of </a:t>
            </a:r>
            <a:r>
              <a:rPr lang="en-CA" altLang="zh-CN" sz="1400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obs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=         5</a:t>
            </a:r>
            <a:endParaRPr lang="zh-CN" altLang="zh-CN" sz="1400" dirty="0"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ts val="1080"/>
              </a:lnSpc>
              <a:spcAft>
                <a:spcPts val="0"/>
              </a:spcAft>
            </a:pP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------------</a:t>
            </a:r>
            <a:r>
              <a:rPr lang="en-US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---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----------------------------------- </a:t>
            </a:r>
            <a:r>
              <a:rPr lang="zh-CN" altLang="en-US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F(2, 2)        </a:t>
            </a:r>
            <a:r>
              <a:rPr lang="zh-CN" altLang="en-US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=      0.17</a:t>
            </a:r>
            <a:endParaRPr lang="zh-CN" altLang="zh-CN" sz="1400" dirty="0"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ts val="1080"/>
              </a:lnSpc>
              <a:spcAft>
                <a:spcPts val="0"/>
              </a:spcAft>
            </a:pP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   Model</a:t>
            </a:r>
            <a:r>
              <a:rPr lang="zh-CN" altLang="en-US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      4.2       </a:t>
            </a:r>
            <a:r>
              <a:rPr lang="zh-CN" altLang="en-US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2         2.1  </a:t>
            </a:r>
            <a:r>
              <a:rPr lang="zh-CN" altLang="en-US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CA" altLang="zh-CN" sz="1400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Prob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&gt; F      </a:t>
            </a:r>
            <a:r>
              <a:rPr lang="zh-CN" altLang="en-US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=    0.8562</a:t>
            </a:r>
            <a:endParaRPr lang="zh-CN" altLang="zh-CN" sz="1400" dirty="0"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ts val="1080"/>
              </a:lnSpc>
              <a:spcAft>
                <a:spcPts val="0"/>
              </a:spcAft>
            </a:pP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Residual </a:t>
            </a:r>
            <a:r>
              <a:rPr lang="zh-CN" altLang="en-US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      25        </a:t>
            </a:r>
            <a:r>
              <a:rPr lang="zh-CN" altLang="en-US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2        12.5   </a:t>
            </a:r>
            <a:r>
              <a:rPr lang="zh-CN" altLang="en-US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R-squared      </a:t>
            </a:r>
            <a:r>
              <a:rPr lang="zh-CN" altLang="en-US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=    0.1438</a:t>
            </a:r>
            <a:endParaRPr lang="zh-CN" altLang="zh-CN" sz="1400" dirty="0"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ts val="1080"/>
              </a:lnSpc>
              <a:spcAft>
                <a:spcPts val="0"/>
              </a:spcAft>
            </a:pP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------------</a:t>
            </a:r>
            <a:r>
              <a:rPr lang="en-US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----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-----------------------------------   </a:t>
            </a:r>
            <a:r>
              <a:rPr lang="zh-CN" altLang="en-US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en-CA" altLang="zh-CN" sz="1400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R-squared  </a:t>
            </a:r>
            <a:r>
              <a:rPr lang="zh-CN" altLang="en-US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=   -0.7123</a:t>
            </a:r>
            <a:endParaRPr lang="zh-CN" altLang="zh-CN" sz="1400" dirty="0"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ts val="1080"/>
              </a:lnSpc>
              <a:spcAft>
                <a:spcPts val="0"/>
              </a:spcAft>
            </a:pP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   Total </a:t>
            </a:r>
            <a:r>
              <a:rPr lang="zh-CN" altLang="en-US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    29.2       4         7.3   </a:t>
            </a:r>
            <a:r>
              <a:rPr lang="zh-CN" altLang="en-US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Root MSE       </a:t>
            </a:r>
            <a:r>
              <a:rPr lang="zh-CN" altLang="en-US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=    3.5355</a:t>
            </a:r>
            <a:endParaRPr lang="zh-CN" altLang="zh-CN" sz="1400" dirty="0"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ts val="1080"/>
              </a:lnSpc>
              <a:spcAft>
                <a:spcPts val="0"/>
              </a:spcAft>
            </a:pP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sz="1400" dirty="0"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ts val="1080"/>
              </a:lnSpc>
              <a:spcAft>
                <a:spcPts val="0"/>
              </a:spcAft>
            </a:pPr>
            <a:r>
              <a:rPr lang="fr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----------------------------------------------------------</a:t>
            </a:r>
            <a:r>
              <a:rPr lang="en-US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-----------------</a:t>
            </a:r>
            <a:r>
              <a:rPr lang="fr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----------------</a:t>
            </a:r>
            <a:r>
              <a:rPr lang="en-US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fr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----</a:t>
            </a:r>
            <a:endParaRPr lang="zh-CN" altLang="zh-CN" sz="1400" dirty="0"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ts val="1080"/>
              </a:lnSpc>
              <a:spcAft>
                <a:spcPts val="0"/>
              </a:spcAft>
            </a:pPr>
            <a:r>
              <a:rPr lang="fr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   score</a:t>
            </a:r>
            <a:r>
              <a:rPr lang="zh-CN" altLang="en-US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fr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fr-CA" altLang="zh-CN" sz="1400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Coef</a:t>
            </a:r>
            <a:r>
              <a:rPr lang="fr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.  </a:t>
            </a:r>
            <a:r>
              <a:rPr lang="zh-CN" altLang="en-US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fr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fr-CA" altLang="zh-CN" sz="1400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Std</a:t>
            </a:r>
            <a:r>
              <a:rPr lang="fr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fr-CA" altLang="zh-CN" sz="1400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Err</a:t>
            </a:r>
            <a:r>
              <a:rPr lang="fr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.    </a:t>
            </a:r>
            <a:r>
              <a:rPr lang="zh-CN" altLang="en-US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fr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fr-CA" altLang="zh-CN" sz="1400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fr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en-US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fr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P&gt;</a:t>
            </a:r>
            <a:r>
              <a:rPr lang="fr-CA" altLang="zh-CN" sz="1400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fr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en-US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fr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[95% </a:t>
            </a:r>
            <a:r>
              <a:rPr lang="fr-CA" altLang="zh-CN" sz="1400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Conf</a:t>
            </a:r>
            <a:r>
              <a:rPr lang="fr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Interval]</a:t>
            </a:r>
            <a:endParaRPr lang="zh-CN" altLang="zh-CN" sz="1400" dirty="0"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ts val="1080"/>
              </a:lnSpc>
              <a:spcAft>
                <a:spcPts val="0"/>
              </a:spcAft>
            </a:pP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------------</a:t>
            </a:r>
            <a:r>
              <a:rPr lang="en-US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---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-------------------------------------------------------------</a:t>
            </a:r>
            <a:r>
              <a:rPr lang="en-US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-------------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--</a:t>
            </a:r>
            <a:r>
              <a:rPr lang="en-US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---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--</a:t>
            </a:r>
            <a:endParaRPr lang="zh-CN" altLang="zh-CN" sz="1400" dirty="0"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ts val="1080"/>
              </a:lnSpc>
              <a:spcAft>
                <a:spcPts val="0"/>
              </a:spcAft>
            </a:pP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      IQ </a:t>
            </a:r>
            <a:r>
              <a:rPr lang="zh-CN" altLang="en-US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CA" altLang="zh-CN" sz="1400" b="1" dirty="0">
                <a:solidFill>
                  <a:srgbClr val="C00000"/>
                </a:solidFill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.2  </a:t>
            </a:r>
            <a:r>
              <a:rPr lang="zh-CN" altLang="en-US" sz="1400" b="1" dirty="0">
                <a:solidFill>
                  <a:srgbClr val="C00000"/>
                </a:solidFill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CA" altLang="zh-CN" sz="1400" b="1" dirty="0">
                <a:solidFill>
                  <a:srgbClr val="C00000"/>
                </a:solidFill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.3535534     0.57   0.629  </a:t>
            </a:r>
            <a:r>
              <a:rPr lang="zh-CN" altLang="en-US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-1.321217    1.721217</a:t>
            </a:r>
            <a:endParaRPr lang="zh-CN" altLang="zh-CN" sz="1400" dirty="0"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ts val="1080"/>
              </a:lnSpc>
              <a:spcAft>
                <a:spcPts val="0"/>
              </a:spcAft>
            </a:pP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  adjust</a:t>
            </a:r>
            <a:r>
              <a:rPr lang="zh-CN" altLang="en-US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       1  </a:t>
            </a:r>
            <a:r>
              <a:rPr lang="zh-CN" altLang="en-US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2.645751     0.38   0.742   </a:t>
            </a:r>
            <a:r>
              <a:rPr lang="zh-CN" altLang="en-US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-10.38375    12.38375</a:t>
            </a:r>
            <a:endParaRPr lang="zh-CN" altLang="zh-CN" sz="1400" dirty="0"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ts val="1080"/>
              </a:lnSpc>
              <a:spcAft>
                <a:spcPts val="0"/>
              </a:spcAft>
            </a:pP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   _cons</a:t>
            </a:r>
            <a:r>
              <a:rPr lang="zh-CN" altLang="en-US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      60  </a:t>
            </a:r>
            <a:r>
              <a:rPr lang="zh-CN" altLang="en-US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42.72002     1.40   0.295    </a:t>
            </a:r>
            <a:r>
              <a:rPr lang="zh-CN" altLang="en-US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-123.8094    243.8094</a:t>
            </a:r>
            <a:endParaRPr lang="zh-CN" altLang="zh-CN" sz="1400" dirty="0"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ts val="1080"/>
              </a:lnSpc>
              <a:spcAft>
                <a:spcPts val="0"/>
              </a:spcAft>
            </a:pP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---------------------------------------------------------------------------</a:t>
            </a:r>
            <a:r>
              <a:rPr lang="en-US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-----------------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--</a:t>
            </a:r>
            <a:endParaRPr lang="zh-CN" altLang="zh-CN" sz="1400" dirty="0">
              <a:effectLst/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id="{41B85733-66C3-E642-A739-412350E03C42}"/>
                  </a:ext>
                </a:extLst>
              </p:cNvPr>
              <p:cNvSpPr/>
              <p:nvPr/>
            </p:nvSpPr>
            <p:spPr>
              <a:xfrm>
                <a:off x="818147" y="4869138"/>
                <a:ext cx="3527953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altLang="zh-CN" i="1">
                              <a:latin typeface="Cambria Math" panose="02040503050406030204" pitchFamily="18" charset="0"/>
                            </a:rPr>
                            <m:t>𝑠𝑐𝑜𝑟𝑒</m:t>
                          </m:r>
                        </m:e>
                        <m:sub>
                          <m:r>
                            <a:rPr lang="en-CA" altLang="zh-CN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CA" altLang="zh-CN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altLang="zh-CN" i="1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CA" altLang="zh-CN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CA" altLang="zh-CN" i="1">
                          <a:latin typeface="Cambria Math" panose="02040503050406030204" pitchFamily="18" charset="0"/>
                        </a:rPr>
                        <m:t>𝛽</m:t>
                      </m:r>
                      <m:sSub>
                        <m:sSub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altLang="zh-CN" i="1">
                              <a:latin typeface="Cambria Math" panose="02040503050406030204" pitchFamily="18" charset="0"/>
                            </a:rPr>
                            <m:t>𝐼𝑄</m:t>
                          </m:r>
                        </m:e>
                        <m:sub>
                          <m:r>
                            <a:rPr lang="en-CA" altLang="zh-CN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CA" altLang="zh-CN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CA" altLang="zh-CN">
                              <a:latin typeface="Cambria Math" panose="02040503050406030204" pitchFamily="18" charset="0"/>
                            </a:rPr>
                            <m:t>adjust</m:t>
                          </m:r>
                        </m:e>
                        <m:sub>
                          <m:r>
                            <a:rPr lang="en-CA" altLang="zh-CN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CA" altLang="zh-CN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altLang="zh-CN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CA" altLang="zh-CN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altLang="zh-CN" dirty="0"/>
              </a:p>
              <a:p>
                <a:r>
                  <a:rPr lang="zh-CN" altLang="zh-CN" dirty="0"/>
                  <a:t>其中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CA" altLang="zh-CN">
                            <a:latin typeface="Cambria Math" panose="02040503050406030204" pitchFamily="18" charset="0"/>
                          </a:rPr>
                          <m:t>adjust</m:t>
                        </m:r>
                      </m:e>
                      <m:sub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CA" altLang="zh-CN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CA" altLang="zh-CN">
                        <a:latin typeface="Cambria Math" panose="02040503050406030204" pitchFamily="18" charset="0"/>
                      </a:rPr>
                      <m:t>E</m:t>
                    </m:r>
                    <m:d>
                      <m:d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zh-CN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altLang="zh-CN" i="1">
                                <a:latin typeface="Cambria Math" panose="02040503050406030204" pitchFamily="18" charset="0"/>
                              </a:rPr>
                              <m:t>𝑀𝑜𝑡𝑖𝑣𝑒</m:t>
                            </m:r>
                          </m:e>
                          <m:sub>
                            <m:r>
                              <a:rPr lang="en-CA" altLang="zh-CN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  <m:e>
                        <m:sSub>
                          <m:sSubPr>
                            <m:ctrlPr>
                              <a:rPr lang="zh-CN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altLang="zh-CN" i="1">
                                <a:latin typeface="Cambria Math" panose="02040503050406030204" pitchFamily="18" charset="0"/>
                              </a:rPr>
                              <m:t>𝐼𝑄</m:t>
                            </m:r>
                          </m:e>
                          <m:sub>
                            <m:r>
                              <a:rPr lang="en-CA" altLang="zh-CN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</m:oMath>
                </a14:m>
                <a:endParaRPr lang="zh-CN" altLang="zh-CN" dirty="0"/>
              </a:p>
            </p:txBody>
          </p:sp>
        </mc:Choice>
        <mc:Fallback xmlns=""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id="{41B85733-66C3-E642-A739-412350E03C4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8147" y="4869138"/>
                <a:ext cx="3527953" cy="646331"/>
              </a:xfrm>
              <a:prstGeom prst="rect">
                <a:avLst/>
              </a:prstGeom>
              <a:blipFill>
                <a:blip r:embed="rId4"/>
                <a:stretch>
                  <a:fillRect l="-1075" b="-96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AFBC81-3F19-4B83-A27B-40E4627C68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上海财经大学出版社，使用需经授权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389717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标题 1">
            <a:extLst>
              <a:ext uri="{FF2B5EF4-FFF2-40B4-BE49-F238E27FC236}">
                <a16:creationId xmlns:a16="http://schemas.microsoft.com/office/drawing/2014/main" id="{CFC19BF1-C424-3F45-A8A9-6D826C6366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DAAA68B9-96EA-E848-8222-85E4280388F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zh-CN" altLang="en-US" sz="3200" dirty="0">
                <a:latin typeface="+mj-ea"/>
                <a:cs typeface="Times New Roman" panose="02020603050405020304" pitchFamily="18" charset="0"/>
              </a:rPr>
              <a:t>传统</a:t>
            </a:r>
            <a:r>
              <a:rPr lang="en-CA" altLang="zh-CN" sz="3200" dirty="0">
                <a:latin typeface="+mj-ea"/>
                <a:cs typeface="Times New Roman" panose="02020603050405020304" pitchFamily="18" charset="0"/>
              </a:rPr>
              <a:t>Heckman</a:t>
            </a:r>
            <a:r>
              <a:rPr lang="zh-CN" altLang="en-US" sz="3200" dirty="0">
                <a:latin typeface="+mj-ea"/>
                <a:cs typeface="Times New Roman" panose="02020603050405020304" pitchFamily="18" charset="0"/>
              </a:rPr>
              <a:t>样本选择模型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EF1D36-47AF-46A2-A855-A644E05F06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上海财经大学出版社，使用需经授权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244099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88DA876-B332-A249-98A8-A1891DF3E8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传统的</a:t>
            </a:r>
            <a:r>
              <a:rPr lang="en-CA" altLang="zh-CN" dirty="0"/>
              <a:t>Heckman</a:t>
            </a:r>
            <a:r>
              <a:rPr lang="zh-CN" altLang="zh-CN" dirty="0"/>
              <a:t>选择模型</a:t>
            </a:r>
            <a:r>
              <a:rPr lang="zh-CN" altLang="en-US" dirty="0"/>
              <a:t>设置</a:t>
            </a:r>
            <a:r>
              <a:rPr lang="zh-CN" altLang="zh-CN" dirty="0"/>
              <a:t> </a:t>
            </a:r>
            <a:endParaRPr kumimoji="1"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>
                <a:extLst>
                  <a:ext uri="{FF2B5EF4-FFF2-40B4-BE49-F238E27FC236}">
                    <a16:creationId xmlns:a16="http://schemas.microsoft.com/office/drawing/2014/main" id="{0446350E-88F4-7D4E-9FC2-E30B298ECFE6}"/>
                  </a:ext>
                </a:extLst>
              </p:cNvPr>
              <p:cNvSpPr/>
              <p:nvPr/>
            </p:nvSpPr>
            <p:spPr>
              <a:xfrm>
                <a:off x="1601164" y="996521"/>
                <a:ext cx="3040284" cy="192591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000" b="1" dirty="0">
                    <a:solidFill>
                      <a:srgbClr val="C00000"/>
                    </a:solidFill>
                  </a:rPr>
                  <a:t>结果方程</a:t>
                </a:r>
              </a:p>
              <a:p>
                <a:pPr>
                  <a:lnSpc>
                    <a:spcPct val="150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zh-CN" altLang="zh-CN" sz="2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CA" altLang="zh-CN" sz="2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CA" altLang="zh-CN" sz="2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CA" altLang="zh-CN" sz="2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CA" altLang="zh-CN" sz="20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CA" altLang="zh-CN" sz="20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𝛼</m:t>
                      </m:r>
                      <m:r>
                        <a:rPr lang="en-CA" altLang="zh-CN" sz="20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zh-CN" altLang="zh-CN" sz="2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CA" altLang="zh-CN" sz="2000" b="1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𝑿</m:t>
                          </m:r>
                        </m:e>
                        <m:sub>
                          <m:r>
                            <a:rPr lang="en-CA" altLang="zh-CN" sz="2000" b="1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𝒊</m:t>
                          </m:r>
                        </m:sub>
                        <m:sup>
                          <m:r>
                            <a:rPr lang="en-CA" altLang="zh-CN" sz="2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CA" altLang="zh-CN" sz="2000" b="1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𝜷</m:t>
                      </m:r>
                      <m:r>
                        <a:rPr lang="en-CA" altLang="zh-CN" sz="20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zh-CN" sz="2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CA" altLang="zh-CN" sz="2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CA" altLang="zh-CN" sz="2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  <m:r>
                            <a:rPr lang="en-CA" altLang="zh-CN" sz="2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altLang="zh-CN" sz="2000" dirty="0">
                  <a:effectLst/>
                  <a:latin typeface="+mn-ea"/>
                </a:endParaRPr>
              </a:p>
              <a:p>
                <a:pPr>
                  <a:lnSpc>
                    <a:spcPct val="150000"/>
                  </a:lnSpc>
                </a:pPr>
                <a:endParaRPr lang="zh-CN" altLang="zh-CN" sz="2000" dirty="0">
                  <a:effectLst/>
                </a:endParaRPr>
              </a:p>
              <a:p>
                <a:pPr>
                  <a:lnSpc>
                    <a:spcPct val="150000"/>
                  </a:lnSpc>
                  <a:spcAft>
                    <a:spcPts val="0"/>
                  </a:spcAft>
                </a:pPr>
                <a:endParaRPr lang="zh-CN" altLang="zh-CN" sz="2000" dirty="0">
                  <a:effectLst/>
                  <a:latin typeface="+mn-ea"/>
                </a:endParaRPr>
              </a:p>
            </p:txBody>
          </p:sp>
        </mc:Choice>
        <mc:Fallback xmlns="">
          <p:sp>
            <p:nvSpPr>
              <p:cNvPr id="4" name="矩形 3">
                <a:extLst>
                  <a:ext uri="{FF2B5EF4-FFF2-40B4-BE49-F238E27FC236}">
                    <a16:creationId xmlns:a16="http://schemas.microsoft.com/office/drawing/2014/main" id="{0446350E-88F4-7D4E-9FC2-E30B298ECFE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1164" y="996521"/>
                <a:ext cx="3040284" cy="192591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>
                <a:extLst>
                  <a:ext uri="{FF2B5EF4-FFF2-40B4-BE49-F238E27FC236}">
                    <a16:creationId xmlns:a16="http://schemas.microsoft.com/office/drawing/2014/main" id="{35637807-5804-FA42-9846-25B13544EC0F}"/>
                  </a:ext>
                </a:extLst>
              </p:cNvPr>
              <p:cNvSpPr/>
              <p:nvPr/>
            </p:nvSpPr>
            <p:spPr>
              <a:xfrm>
                <a:off x="5837314" y="1076350"/>
                <a:ext cx="4915382" cy="176625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000" b="1" dirty="0">
                    <a:solidFill>
                      <a:srgbClr val="C00000"/>
                    </a:solidFill>
                    <a:latin typeface="+mn-ea"/>
                    <a:cs typeface="Times New Roman" panose="02020603050405020304" pitchFamily="18" charset="0"/>
                  </a:rPr>
                  <a:t>选择方程</a:t>
                </a:r>
                <a:endParaRPr lang="en-US" altLang="zh-CN" sz="2000" b="1" i="1" dirty="0">
                  <a:solidFill>
                    <a:srgbClr val="C00000"/>
                  </a:solidFill>
                  <a:latin typeface="+mn-ea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zh-CN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CA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CA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CA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CA" altLang="zh-CN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zh-CN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CA" altLang="zh-CN" b="1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CA" altLang="zh-CN" b="1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𝒊</m:t>
                          </m:r>
                        </m:sub>
                        <m:sup>
                          <m:r>
                            <a:rPr lang="en-CA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CA" altLang="zh-CN" b="1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𝜸</m:t>
                      </m:r>
                      <m:r>
                        <a:rPr lang="en-CA" altLang="zh-CN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CA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CA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  <m:r>
                            <a:rPr lang="en-CA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altLang="zh-CN" dirty="0">
                  <a:latin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spcAft>
                    <a:spcPts val="0"/>
                  </a:spcAft>
                </a:pPr>
                <a:br>
                  <a:rPr lang="zh-CN" altLang="zh-CN" dirty="0">
                    <a:effectLst/>
                    <a:latin typeface="Cambria Math" panose="02040503050406030204" pitchFamily="18" charset="0"/>
                  </a:rPr>
                </a:br>
                <a:endParaRPr lang="zh-CN" altLang="zh-CN" dirty="0">
                  <a:effectLst/>
                </a:endParaRPr>
              </a:p>
            </p:txBody>
          </p:sp>
        </mc:Choice>
        <mc:Fallback xmlns="">
          <p:sp>
            <p:nvSpPr>
              <p:cNvPr id="5" name="矩形 4">
                <a:extLst>
                  <a:ext uri="{FF2B5EF4-FFF2-40B4-BE49-F238E27FC236}">
                    <a16:creationId xmlns:a16="http://schemas.microsoft.com/office/drawing/2014/main" id="{35637807-5804-FA42-9846-25B13544EC0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37314" y="1076350"/>
                <a:ext cx="4915382" cy="176625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id="{F314B3AD-DEDA-984B-98E0-1C559ACFFB33}"/>
                  </a:ext>
                </a:extLst>
              </p:cNvPr>
              <p:cNvSpPr/>
              <p:nvPr/>
            </p:nvSpPr>
            <p:spPr>
              <a:xfrm>
                <a:off x="1812408" y="1917094"/>
                <a:ext cx="2370649" cy="97661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zh-CN" altLang="zh-CN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zh-CN" altLang="zh-CN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CA" altLang="zh-CN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Sup>
                                <m:sSubSupPr>
                                  <m:ctrlPr>
                                    <a:rPr lang="zh-CN" altLang="zh-CN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  <m:r>
                                <a:rPr lang="en-CA" altLang="zh-CN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zh-CN" altLang="zh-CN">
                                  <a:latin typeface="Cambria Math" panose="02040503050406030204" pitchFamily="18" charset="0"/>
                                </a:rPr>
                                <m:t>　</m:t>
                              </m:r>
                              <m:r>
                                <m:rPr>
                                  <m:sty m:val="p"/>
                                </m:rPr>
                                <a:rPr lang="en-CA" altLang="zh-CN">
                                  <a:latin typeface="Cambria Math" panose="02040503050406030204" pitchFamily="18" charset="0"/>
                                </a:rPr>
                                <m:t>if</m:t>
                              </m:r>
                              <m:r>
                                <a:rPr lang="en-CA" altLang="zh-CN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zh-CN" altLang="zh-CN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CA" altLang="zh-CN">
                                  <a:latin typeface="Cambria Math" panose="02040503050406030204" pitchFamily="18" charset="0"/>
                                </a:rPr>
                                <m:t>=1  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zh-CN" altLang="zh-CN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CA" altLang="zh-CN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zh-CN" altLang="zh-CN">
                                  <a:latin typeface="Cambria Math" panose="02040503050406030204" pitchFamily="18" charset="0"/>
                                </a:rPr>
                                <m:t>缺失</m:t>
                              </m:r>
                              <m:r>
                                <a:rPr lang="en-CA" altLang="zh-CN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zh-CN" altLang="zh-CN">
                                  <a:latin typeface="Cambria Math" panose="02040503050406030204" pitchFamily="18" charset="0"/>
                                </a:rPr>
                                <m:t>　</m:t>
                              </m:r>
                              <m:r>
                                <a:rPr lang="en-CA" altLang="zh-CN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CA" altLang="zh-CN">
                                  <a:latin typeface="Cambria Math" panose="02040503050406030204" pitchFamily="18" charset="0"/>
                                </a:rPr>
                                <m:t>if</m:t>
                              </m:r>
                              <m:r>
                                <a:rPr lang="en-CA" altLang="zh-CN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zh-CN" altLang="zh-CN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CA" altLang="zh-CN">
                                  <a:latin typeface="Cambria Math" panose="02040503050406030204" pitchFamily="18" charset="0"/>
                                </a:rPr>
                                <m:t>=0  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id="{F314B3AD-DEDA-984B-98E0-1C559ACFFB3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2408" y="1917094"/>
                <a:ext cx="2370649" cy="976614"/>
              </a:xfrm>
              <a:prstGeom prst="rect">
                <a:avLst/>
              </a:prstGeom>
              <a:blipFill>
                <a:blip r:embed="rId4"/>
                <a:stretch>
                  <a:fillRect l="-65241" t="-201282" b="-2897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矩形 7">
                <a:extLst>
                  <a:ext uri="{FF2B5EF4-FFF2-40B4-BE49-F238E27FC236}">
                    <a16:creationId xmlns:a16="http://schemas.microsoft.com/office/drawing/2014/main" id="{8D12312A-C19C-C345-A327-CF449A3241DC}"/>
                  </a:ext>
                </a:extLst>
              </p:cNvPr>
              <p:cNvSpPr/>
              <p:nvPr/>
            </p:nvSpPr>
            <p:spPr>
              <a:xfrm>
                <a:off x="7161586" y="1907671"/>
                <a:ext cx="2266838" cy="97661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zh-CN" altLang="en-US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zh-CN" alt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CA" altLang="zh-CN">
                                  <a:latin typeface="Cambria Math" panose="02040503050406030204" pitchFamily="18" charset="0"/>
                                </a:rPr>
                                <m:t>=1, </m:t>
                              </m:r>
                              <m:r>
                                <a:rPr lang="zh-CN" altLang="en-US">
                                  <a:latin typeface="Cambria Math" panose="02040503050406030204" pitchFamily="18" charset="0"/>
                                </a:rPr>
                                <m:t>　</m:t>
                              </m:r>
                              <m:r>
                                <a:rPr lang="zh-CN" altLang="en-US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CA" altLang="zh-CN">
                                  <a:latin typeface="Cambria Math" panose="02040503050406030204" pitchFamily="18" charset="0"/>
                                </a:rPr>
                                <m:t>if</m:t>
                              </m:r>
                              <m:r>
                                <a:rPr lang="en-CA" altLang="zh-CN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Sup>
                                <m:sSubSupPr>
                                  <m:ctrlPr>
                                    <a:rPr lang="zh-CN" alt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  <m:r>
                                <a:rPr lang="en-CA" altLang="zh-CN">
                                  <a:latin typeface="Cambria Math" panose="02040503050406030204" pitchFamily="18" charset="0"/>
                                </a:rPr>
                                <m:t>&gt;0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zh-CN" alt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CA" altLang="zh-CN">
                                  <a:latin typeface="Cambria Math" panose="02040503050406030204" pitchFamily="18" charset="0"/>
                                </a:rPr>
                                <m:t>=0, </m:t>
                              </m:r>
                              <m:r>
                                <a:rPr lang="zh-CN" altLang="en-US">
                                  <a:latin typeface="Cambria Math" panose="02040503050406030204" pitchFamily="18" charset="0"/>
                                </a:rPr>
                                <m:t>　</m:t>
                              </m:r>
                              <m:r>
                                <m:rPr>
                                  <m:sty m:val="p"/>
                                </m:rPr>
                                <a:rPr lang="en-CA" altLang="zh-CN">
                                  <a:latin typeface="Cambria Math" panose="02040503050406030204" pitchFamily="18" charset="0"/>
                                </a:rPr>
                                <m:t>if</m:t>
                              </m:r>
                              <m:r>
                                <a:rPr lang="en-CA" altLang="zh-CN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Sup>
                                <m:sSubSupPr>
                                  <m:ctrlPr>
                                    <a:rPr lang="zh-CN" alt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  <m:r>
                                <a:rPr lang="en-CA" altLang="zh-CN">
                                  <a:latin typeface="Cambria Math" panose="02040503050406030204" pitchFamily="18" charset="0"/>
                                </a:rPr>
                                <m:t>≤0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8" name="矩形 7">
                <a:extLst>
                  <a:ext uri="{FF2B5EF4-FFF2-40B4-BE49-F238E27FC236}">
                    <a16:creationId xmlns:a16="http://schemas.microsoft.com/office/drawing/2014/main" id="{8D12312A-C19C-C345-A327-CF449A3241D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1586" y="1907671"/>
                <a:ext cx="2266838" cy="976614"/>
              </a:xfrm>
              <a:prstGeom prst="rect">
                <a:avLst/>
              </a:prstGeom>
              <a:blipFill>
                <a:blip r:embed="rId5"/>
                <a:stretch>
                  <a:fillRect l="-69101" t="-201282" b="-2910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矩形 8">
                <a:extLst>
                  <a:ext uri="{FF2B5EF4-FFF2-40B4-BE49-F238E27FC236}">
                    <a16:creationId xmlns:a16="http://schemas.microsoft.com/office/drawing/2014/main" id="{A5DE1054-14B8-144E-B93B-29ADDC86FAD7}"/>
                  </a:ext>
                </a:extLst>
              </p:cNvPr>
              <p:cNvSpPr/>
              <p:nvPr/>
            </p:nvSpPr>
            <p:spPr>
              <a:xfrm>
                <a:off x="1935981" y="3080752"/>
                <a:ext cx="2901500" cy="7146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（"/>
                        <m:endChr m:val="）"/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zh-CN" altLang="zh-CN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b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zh-CN" altLang="zh-CN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b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  <m:r>
                      <a:rPr lang="en-CA" altLang="zh-CN">
                        <a:latin typeface="Cambria Math" panose="02040503050406030204" pitchFamily="18" charset="0"/>
                      </a:rPr>
                      <m:t>~</m:t>
                    </m:r>
                    <m:r>
                      <a:rPr lang="en-CA" altLang="zh-CN" i="1">
                        <a:latin typeface="Cambria Math" panose="02040503050406030204" pitchFamily="18" charset="0"/>
                      </a:rPr>
                      <m:t>𝑁</m:t>
                    </m:r>
                    <m:d>
                      <m:d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zh-CN" altLang="zh-CN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zh-CN" altLang="zh-CN" i="1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a:rPr lang="en-CA" altLang="zh-CN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</m:mr>
                              <m:mr>
                                <m:e>
                                  <m:r>
                                    <a:rPr lang="en-CA" altLang="zh-CN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</m:mr>
                            </m:m>
                          </m:e>
                        </m:d>
                        <m:r>
                          <a:rPr lang="en-CA" altLang="zh-CN">
                            <a:latin typeface="Cambria Math" panose="02040503050406030204" pitchFamily="18" charset="0"/>
                          </a:rPr>
                          <m:t>,</m:t>
                        </m:r>
                        <m:d>
                          <m:dPr>
                            <m:ctrlPr>
                              <a:rPr lang="zh-CN" altLang="zh-CN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2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zh-CN" altLang="zh-CN" i="1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sSup>
                                    <m:sSupPr>
                                      <m:ctrlPr>
                                        <a:rPr lang="zh-CN" altLang="zh-CN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CA" altLang="zh-CN" i="1"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p>
                                      <m:r>
                                        <a:rPr lang="en-CA" altLang="zh-CN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  <m:e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𝜌𝜎</m:t>
                                  </m:r>
                                </m:e>
                              </m:mr>
                              <m:mr>
                                <m:e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𝜌𝜎</m:t>
                                  </m:r>
                                </m:e>
                                <m:e>
                                  <m:r>
                                    <a:rPr lang="en-CA" altLang="zh-CN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e>
                              </m:mr>
                            </m:m>
                          </m:e>
                        </m:d>
                      </m:e>
                    </m:d>
                  </m:oMath>
                </a14:m>
                <a:endParaRPr kumimoji="1" lang="zh-CN" altLang="en-US" dirty="0"/>
              </a:p>
            </p:txBody>
          </p:sp>
        </mc:Choice>
        <mc:Fallback xmlns="">
          <p:sp>
            <p:nvSpPr>
              <p:cNvPr id="9" name="矩形 8">
                <a:extLst>
                  <a:ext uri="{FF2B5EF4-FFF2-40B4-BE49-F238E27FC236}">
                    <a16:creationId xmlns:a16="http://schemas.microsoft.com/office/drawing/2014/main" id="{A5DE1054-14B8-144E-B93B-29ADDC86FAD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35981" y="3080752"/>
                <a:ext cx="2901500" cy="71468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占位符 2">
                <a:extLst>
                  <a:ext uri="{FF2B5EF4-FFF2-40B4-BE49-F238E27FC236}">
                    <a16:creationId xmlns:a16="http://schemas.microsoft.com/office/drawing/2014/main" id="{1CD83E0B-8570-0644-BDE6-6C0D90191A56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554299" y="3953754"/>
                <a:ext cx="10871200" cy="2266709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其中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CA" altLang="zh-CN" sz="20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𝑿</m:t>
                        </m:r>
                      </m:e>
                      <m:sub>
                        <m:r>
                          <a:rPr lang="en-CA" altLang="zh-CN" sz="20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是决定结果的解释变量，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CA" altLang="zh-CN" sz="20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𝒁</m:t>
                        </m:r>
                      </m:e>
                      <m:sub>
                        <m:r>
                          <a:rPr lang="en-CA" altLang="zh-CN" sz="20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是决定样本选择的解释变量。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𝑒</m:t>
                        </m:r>
                      </m:e>
                      <m:sub>
                        <m:r>
                          <a:rPr lang="en-CA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CA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是结果方程的干扰项，它包含观测不到但会影响结果的变量。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𝑒</m:t>
                        </m:r>
                      </m:e>
                      <m:sub>
                        <m:r>
                          <a:rPr lang="en-CA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CA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是样本选择方程的干扰项，它包含不可观测但会影响选择的变量。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CA" altLang="zh-CN" sz="20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𝑿</m:t>
                        </m:r>
                      </m:e>
                      <m:sub>
                        <m:r>
                          <a:rPr lang="en-CA" altLang="zh-CN" sz="20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CA" altLang="zh-CN" sz="20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𝒁</m:t>
                        </m:r>
                      </m:e>
                      <m:sub>
                        <m:r>
                          <a:rPr lang="en-CA" altLang="zh-CN" sz="20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为外生变量</a:t>
                </a:r>
                <a14:m>
                  <m:oMath xmlns:m="http://schemas.openxmlformats.org/officeDocument/2006/math">
                    <m:r>
                      <a:rPr lang="zh-CN" altLang="zh-CN" sz="20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，即</m:t>
                    </m:r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CA" altLang="zh-CN" sz="20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𝑿</m:t>
                        </m:r>
                      </m:e>
                      <m:sub>
                        <m:r>
                          <a:rPr lang="en-CA" altLang="zh-CN" sz="20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𝒊</m:t>
                        </m:r>
                      </m:sub>
                    </m:sSub>
                    <m:r>
                      <a:rPr lang="zh-CN" altLang="zh-CN" sz="20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和</m:t>
                    </m:r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CA" altLang="zh-CN" sz="20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𝒁</m:t>
                        </m:r>
                      </m:e>
                      <m:sub>
                        <m:r>
                          <a:rPr lang="en-CA" altLang="zh-CN" sz="20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𝒊</m:t>
                        </m:r>
                      </m:sub>
                    </m:sSub>
                    <m:r>
                      <a:rPr lang="zh-CN" altLang="zh-CN" sz="20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独立于</m:t>
                    </m:r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𝑒</m:t>
                        </m:r>
                      </m:e>
                      <m:sub>
                        <m:r>
                          <a:rPr lang="en-CA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CA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  <m:r>
                      <a:rPr lang="zh-CN" altLang="zh-CN" sz="20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和</m:t>
                    </m:r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𝑒</m:t>
                        </m:r>
                      </m:e>
                      <m:sub>
                        <m:r>
                          <a:rPr lang="en-CA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CA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CA" altLang="zh-CN" sz="20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𝒁</m:t>
                        </m:r>
                      </m:e>
                      <m:sub>
                        <m:r>
                          <a:rPr lang="en-CA" altLang="zh-CN" sz="20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𝒊</m:t>
                        </m:r>
                      </m:sub>
                    </m:sSub>
                    <m:r>
                      <a:rPr lang="zh-CN" altLang="zh-CN" sz="20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包含了</m:t>
                    </m:r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CA" altLang="zh-CN" sz="20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𝑿</m:t>
                        </m:r>
                      </m:e>
                      <m:sub>
                        <m:r>
                          <a:rPr lang="en-CA" altLang="zh-CN" sz="20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𝒊</m:t>
                        </m:r>
                      </m:sub>
                    </m:sSub>
                    <m:r>
                      <a:rPr lang="en-CA" altLang="zh-CN" sz="20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所有的变量，并有至少一个变量不在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CA" altLang="zh-CN" sz="20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𝑿</m:t>
                        </m:r>
                      </m:e>
                      <m:sub>
                        <m:r>
                          <a:rPr lang="en-CA" altLang="zh-CN" sz="20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里</a:t>
                </a:r>
                <a:r>
                  <a:rPr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。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/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/>
                  <a:t>服从均值为</a:t>
                </a:r>
                <a:r>
                  <a:rPr lang="en-CA" altLang="zh-CN" sz="2000" dirty="0"/>
                  <a:t>0</a:t>
                </a:r>
                <a:r>
                  <a:rPr lang="zh-CN" altLang="zh-CN" sz="2000" dirty="0"/>
                  <a:t>的二元正态分布。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/>
                  <a:t>的方差为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p>
                        <m:r>
                          <a:rPr lang="en-CA" altLang="zh-CN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zh-CN" altLang="zh-CN" sz="2000" dirty="0"/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/>
                  <a:t>的方差为</a:t>
                </a:r>
                <a:r>
                  <a:rPr lang="en-CA" altLang="zh-CN" sz="2000" dirty="0"/>
                  <a:t>1</a:t>
                </a:r>
                <a:r>
                  <a:rPr lang="zh-CN" altLang="zh-CN" sz="2000" dirty="0"/>
                  <a:t>。二者的相关系数为</a:t>
                </a:r>
                <a14:m>
                  <m:oMath xmlns:m="http://schemas.openxmlformats.org/officeDocument/2006/math">
                    <m:r>
                      <a:rPr lang="en-CA" altLang="zh-CN" sz="2000" i="1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zh-CN" altLang="zh-CN" sz="2000" dirty="0"/>
                  <a:t>。</a:t>
                </a:r>
                <a:r>
                  <a:rPr lang="zh-CN" altLang="zh-CN" sz="2000" dirty="0">
                    <a:effectLst/>
                  </a:rPr>
                  <a:t> </a:t>
                </a:r>
                <a:endParaRPr kumimoji="1" lang="zh-CN" altLang="en-US" sz="2000" dirty="0"/>
              </a:p>
            </p:txBody>
          </p:sp>
        </mc:Choice>
        <mc:Fallback xmlns="">
          <p:sp>
            <p:nvSpPr>
              <p:cNvPr id="10" name="文本占位符 2">
                <a:extLst>
                  <a:ext uri="{FF2B5EF4-FFF2-40B4-BE49-F238E27FC236}">
                    <a16:creationId xmlns:a16="http://schemas.microsoft.com/office/drawing/2014/main" id="{1CD83E0B-8570-0644-BDE6-6C0D90191A5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554299" y="3953754"/>
                <a:ext cx="10871200" cy="2266709"/>
              </a:xfrm>
              <a:blipFill>
                <a:blip r:embed="rId7"/>
                <a:stretch>
                  <a:fillRect l="-233" t="-1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矩形 10">
            <a:extLst>
              <a:ext uri="{FF2B5EF4-FFF2-40B4-BE49-F238E27FC236}">
                <a16:creationId xmlns:a16="http://schemas.microsoft.com/office/drawing/2014/main" id="{5A5C67C9-95AA-234D-ADE5-C7A14918ABB4}"/>
              </a:ext>
            </a:extLst>
          </p:cNvPr>
          <p:cNvSpPr/>
          <p:nvPr/>
        </p:nvSpPr>
        <p:spPr>
          <a:xfrm>
            <a:off x="3935178" y="2223434"/>
            <a:ext cx="26084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+mn-ea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latin typeface="+mn-ea"/>
                <a:cs typeface="Times New Roman" panose="02020603050405020304" pitchFamily="18" charset="0"/>
              </a:rPr>
              <a:t>样本观测到的结果</a:t>
            </a:r>
            <a:r>
              <a:rPr lang="zh-CN" altLang="en-US" dirty="0">
                <a:latin typeface="+mn-ea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latin typeface="+mn-ea"/>
              </a:rPr>
              <a:t> </a:t>
            </a:r>
            <a:endParaRPr lang="zh-CN" altLang="en-US" dirty="0">
              <a:latin typeface="+mn-ea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901FA5B-15FC-491D-A4BF-B7C22BC55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上海财经大学出版社，使用需经授权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55068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9E4800A-1E3B-C444-8DD6-4E619C656B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+mj-ea"/>
              </a:rPr>
              <a:t>例：智商对大学学习成绩的影响 </a:t>
            </a:r>
            <a:endParaRPr kumimoji="1"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89583C41-E2F0-F749-B323-1B2FA2F58814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496425" y="1182547"/>
                <a:ext cx="10871200" cy="5221061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zh-CN" altLang="zh-CN" sz="2000" dirty="0"/>
                  <a:t>结果方程</a:t>
                </a:r>
                <a:endParaRPr lang="zh-CN" altLang="zh-CN" sz="2000" dirty="0">
                  <a:effectLst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𝑆𝑐𝑜𝑟𝑒</m:t>
                          </m:r>
                        </m:e>
                        <m:sub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CA" altLang="zh-CN" sz="200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altLang="zh-CN" sz="2000" i="1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CA" altLang="zh-CN" sz="200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CA" altLang="zh-CN" sz="2000" b="1" i="1">
                          <a:latin typeface="Cambria Math" panose="02040503050406030204" pitchFamily="18" charset="0"/>
                        </a:rPr>
                        <m:t>𝜷</m:t>
                      </m:r>
                      <m:sSub>
                        <m:sSub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𝐼𝑄</m:t>
                          </m:r>
                        </m:e>
                        <m:sub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CA" altLang="zh-CN" sz="20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altLang="zh-CN" sz="2000" dirty="0">
                  <a:effectLst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zh-CN" altLang="zh-CN" sz="2000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zh-CN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Sup>
                                <m:sSubSupPr>
                                  <m:ctrlPr>
                                    <a:rPr lang="zh-CN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  <m: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zh-CN" altLang="zh-CN" sz="2000">
                                  <a:latin typeface="Cambria Math" panose="02040503050406030204" pitchFamily="18" charset="0"/>
                                </a:rPr>
                                <m:t>　</m:t>
                              </m:r>
                              <m:r>
                                <m:rPr>
                                  <m:sty m:val="p"/>
                                </m:rP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if</m:t>
                              </m:r>
                              <m: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zh-CN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=1  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zh-CN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zh-CN" altLang="zh-CN" sz="2000">
                                  <a:latin typeface="Cambria Math" panose="02040503050406030204" pitchFamily="18" charset="0"/>
                                </a:rPr>
                                <m:t>缺失</m:t>
                              </m:r>
                              <m: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zh-CN" altLang="zh-CN" sz="2000">
                                  <a:latin typeface="Cambria Math" panose="02040503050406030204" pitchFamily="18" charset="0"/>
                                </a:rPr>
                                <m:t>　</m:t>
                              </m:r>
                              <m: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if</m:t>
                              </m:r>
                              <m: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zh-CN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=0  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zh-CN" altLang="zh-CN" sz="2000" dirty="0">
                  <a:effectLst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zh-CN" altLang="zh-CN" sz="2000" dirty="0"/>
                  <a:t>选择方程</a:t>
                </a:r>
                <a:endParaRPr lang="en-US" altLang="zh-CN" sz="2000" i="1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𝑈𝑡𝑖𝑙𝑖𝑡𝑦</m:t>
                          </m:r>
                        </m:e>
                        <m:sub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CA" altLang="zh-CN" sz="200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CA" altLang="zh-CN" sz="20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𝐼𝑄</m:t>
                          </m:r>
                        </m:e>
                        <m:sub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CA" altLang="zh-CN" sz="20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𝑃𝑎𝑟𝑒𝑛𝑡</m:t>
                          </m:r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𝐸𝑑𝑢𝑐𝑎𝑡𝑖𝑜𝑛</m:t>
                          </m:r>
                        </m:e>
                        <m:sub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CA" altLang="zh-CN" sz="20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zh-CN" altLang="zh-CN" sz="2000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zh-CN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=1, </m:t>
                              </m:r>
                              <m:r>
                                <a:rPr lang="zh-CN" altLang="zh-CN" sz="2000">
                                  <a:latin typeface="Cambria Math" panose="02040503050406030204" pitchFamily="18" charset="0"/>
                                </a:rPr>
                                <m:t>　</m:t>
                              </m:r>
                              <m:r>
                                <m:rPr>
                                  <m:sty m:val="p"/>
                                </m:rP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if</m:t>
                              </m:r>
                              <m: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Sup>
                                <m:sSubSupPr>
                                  <m:ctrlPr>
                                    <a:rPr lang="zh-CN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𝑈𝑡𝑖𝑙𝑖𝑡𝑦</m:t>
                                  </m:r>
                                </m:e>
                                <m:sub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  <m: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&gt;0 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zh-CN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=0, </m:t>
                              </m:r>
                              <m:r>
                                <a:rPr lang="zh-CN" altLang="zh-CN" sz="2000">
                                  <a:latin typeface="Cambria Math" panose="02040503050406030204" pitchFamily="18" charset="0"/>
                                </a:rPr>
                                <m:t>　</m:t>
                              </m:r>
                              <m:r>
                                <m:rPr>
                                  <m:sty m:val="p"/>
                                </m:rP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if</m:t>
                              </m:r>
                              <m: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Sup>
                                <m:sSubSupPr>
                                  <m:ctrlPr>
                                    <a:rPr lang="zh-CN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𝑈𝑡𝑖𝑙𝑖𝑡𝑦</m:t>
                                  </m:r>
                                </m:e>
                                <m:sub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  <m: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≤0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zh-CN" altLang="zh-CN" sz="2000" dirty="0">
                  <a:effectLst/>
                </a:endParaRPr>
              </a:p>
              <a:p>
                <a:r>
                  <a:rPr lang="zh-CN" altLang="en-US" sz="2000" dirty="0"/>
                  <a:t>其中，在选择方程中增加解释变量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𝑃𝑎𝑟𝑒𝑛𝑡</m:t>
                        </m:r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𝐸𝑑𝑢𝑐𝑎𝑡𝑖𝑜𝑛</m:t>
                        </m:r>
                      </m:e>
                      <m:sub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en-US" sz="2000" dirty="0"/>
                  <a:t>（</a:t>
                </a:r>
                <a:r>
                  <a:rPr lang="zh-CN" altLang="zh-CN" sz="2000" dirty="0"/>
                  <a:t>父母教育程度</a:t>
                </a:r>
                <a:r>
                  <a:rPr lang="zh-CN" altLang="en-US" sz="2000" dirty="0"/>
                  <a:t>），因为选择上大学与否会受父母教育程度的影响，但父母教育程度不会直接影响学习成绩，因此该项不在结果方程里。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89583C41-E2F0-F749-B323-1B2FA2F5881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96425" y="1182547"/>
                <a:ext cx="10871200" cy="5221061"/>
              </a:xfrm>
              <a:blipFill>
                <a:blip r:embed="rId2"/>
                <a:stretch>
                  <a:fillRect l="-467" t="-31553" r="-350" b="-2597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DF24E8-AC1B-45EA-8630-378DFEECD6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上海财经大学出版社，使用需经授权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01001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EC5BDD5-895B-754A-B030-D8E0ACE4E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大纲</a:t>
            </a:r>
            <a:endParaRPr kumimoji="1" lang="zh-CN" altLang="en-US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DE5B99C7-24AF-5040-800D-2C4B7F7FBC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zh-CN" altLang="en-US" sz="2800" kern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样本自选择偏差产生原因的直观理解</a:t>
            </a:r>
            <a:endParaRPr lang="en-CA" sz="28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zh-CN" altLang="en-US" sz="2800" kern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样本自选择偏差解决办法的直观理解</a:t>
            </a:r>
          </a:p>
          <a:p>
            <a:pPr marL="34290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zh-CN" altLang="en-US" sz="2800" kern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传统</a:t>
            </a:r>
            <a:r>
              <a:rPr lang="en-US" altLang="zh-CN" sz="2800" kern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Heckman</a:t>
            </a:r>
            <a:r>
              <a:rPr lang="zh-CN" altLang="en-US" sz="2800" kern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样本选择模型</a:t>
            </a:r>
            <a:endParaRPr lang="en-CA" sz="28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zh-CN" altLang="en-US" sz="2800" kern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内生选择变量处置效应模型</a:t>
            </a:r>
            <a:endParaRPr lang="en-CA" sz="28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503A8F4-7618-4182-93E0-795A8C4C0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上海财经大学出版社，使用需经授权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059146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6" name="文本占位符 2">
                <a:extLst>
                  <a:ext uri="{FF2B5EF4-FFF2-40B4-BE49-F238E27FC236}">
                    <a16:creationId xmlns:a16="http://schemas.microsoft.com/office/drawing/2014/main" id="{32BD8F56-A95D-1246-B288-68A9E840397B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508000" y="1066800"/>
                <a:ext cx="10871200" cy="5221061"/>
              </a:xfrm>
            </p:spPr>
            <p:txBody>
              <a:bodyPr/>
              <a:lstStyle/>
              <a:p>
                <a:r>
                  <a:rPr lang="zh-CN" altLang="zh-CN" b="1" dirty="0">
                    <a:latin typeface="+mn-ea"/>
                  </a:rPr>
                  <a:t>自选择样本观测结果的条件期望函数</a:t>
                </a:r>
                <a:r>
                  <a:rPr lang="zh-CN" altLang="en-US" b="1" dirty="0">
                    <a:latin typeface="+mn-ea"/>
                  </a:rPr>
                  <a:t>为</a:t>
                </a:r>
                <a:endParaRPr lang="en-US" altLang="zh-CN" b="1" dirty="0">
                  <a:latin typeface="+mn-ea"/>
                </a:endParaRPr>
              </a:p>
              <a:p>
                <a:endParaRPr lang="zh-CN" altLang="zh-CN" sz="2000" dirty="0">
                  <a:latin typeface="+mn-ea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CA" altLang="zh-CN" i="1"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zh-CN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altLang="zh-CN" i="1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CA" altLang="zh-CN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  <m:e>
                          <m:r>
                            <a:rPr lang="zh-CN" altLang="zh-CN">
                              <a:latin typeface="Cambria Math" panose="02040503050406030204" pitchFamily="18" charset="0"/>
                            </a:rPr>
                            <m:t>样本</m:t>
                          </m:r>
                          <m:r>
                            <a:rPr lang="en-CA" altLang="zh-CN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zh-CN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altLang="zh-CN" b="1" i="1">
                                  <a:latin typeface="Cambria Math" panose="02040503050406030204" pitchFamily="18" charset="0"/>
                                </a:rPr>
                                <m:t>𝑿</m:t>
                              </m:r>
                            </m:e>
                            <m:sub>
                              <m:r>
                                <a:rPr lang="en-CA" altLang="zh-CN" b="1" i="1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zh-CN" altLang="zh-CN" dirty="0">
                  <a:latin typeface="+mn-ea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CA" altLang="zh-CN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altLang="zh-CN" i="1"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zh-CN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altLang="zh-CN" i="1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CA" altLang="zh-CN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  <m:e>
                          <m:sSub>
                            <m:sSubPr>
                              <m:ctrlPr>
                                <a:rPr lang="zh-CN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altLang="zh-CN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CA" altLang="zh-CN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CA" altLang="zh-CN">
                              <a:latin typeface="Cambria Math" panose="02040503050406030204" pitchFamily="18" charset="0"/>
                            </a:rPr>
                            <m:t>=1,</m:t>
                          </m:r>
                          <m:sSub>
                            <m:sSubPr>
                              <m:ctrlPr>
                                <a:rPr lang="zh-CN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altLang="zh-CN" b="1" i="1">
                                  <a:latin typeface="Cambria Math" panose="02040503050406030204" pitchFamily="18" charset="0"/>
                                </a:rPr>
                                <m:t>𝑿</m:t>
                              </m:r>
                            </m:e>
                            <m:sub>
                              <m:r>
                                <a:rPr lang="en-CA" altLang="zh-CN" b="1" i="1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zh-CN" altLang="zh-CN" dirty="0">
                  <a:latin typeface="+mn-ea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CA" altLang="zh-CN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altLang="zh-CN" i="1"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zh-CN" altLang="zh-CN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CA" altLang="zh-CN" i="1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CA" altLang="zh-CN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CA" altLang="zh-CN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e>
                        <m:e>
                          <m:sSubSup>
                            <m:sSubSupPr>
                              <m:ctrlPr>
                                <a:rPr lang="zh-CN" altLang="zh-CN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CA" altLang="zh-CN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CA" altLang="zh-CN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CA" altLang="zh-CN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r>
                            <a:rPr lang="en-CA" altLang="zh-CN">
                              <a:latin typeface="Cambria Math" panose="02040503050406030204" pitchFamily="18" charset="0"/>
                            </a:rPr>
                            <m:t>&gt;0,</m:t>
                          </m:r>
                          <m:sSub>
                            <m:sSubPr>
                              <m:ctrlPr>
                                <a:rPr lang="zh-CN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altLang="zh-CN" b="1" i="1">
                                  <a:latin typeface="Cambria Math" panose="02040503050406030204" pitchFamily="18" charset="0"/>
                                </a:rPr>
                                <m:t>𝑿</m:t>
                              </m:r>
                            </m:e>
                            <m:sub>
                              <m:r>
                                <a:rPr lang="en-CA" altLang="zh-CN" b="1" i="1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zh-CN" altLang="zh-CN" dirty="0">
                  <a:latin typeface="+mn-ea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CA" altLang="zh-CN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altLang="zh-CN" i="1"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altLang="zh-CN" i="1"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en-CA" altLang="zh-CN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zh-CN" altLang="zh-CN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CA" altLang="zh-CN" b="1" i="1">
                                  <a:latin typeface="Cambria Math" panose="02040503050406030204" pitchFamily="18" charset="0"/>
                                </a:rPr>
                                <m:t>𝑿</m:t>
                              </m:r>
                            </m:e>
                            <m:sub>
                              <m:r>
                                <a:rPr lang="en-CA" altLang="zh-CN" b="1" i="1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b>
                            <m:sup>
                              <m:r>
                                <a:rPr lang="en-CA" altLang="zh-CN" i="1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bSup>
                          <m:r>
                            <a:rPr lang="en-CA" altLang="zh-CN" b="1" i="1">
                              <a:latin typeface="Cambria Math" panose="02040503050406030204" pitchFamily="18" charset="0"/>
                            </a:rPr>
                            <m:t>𝜷</m:t>
                          </m:r>
                          <m:r>
                            <a:rPr lang="en-CA" altLang="zh-CN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zh-CN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altLang="zh-CN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en-CA" altLang="zh-CN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CA" altLang="zh-CN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  <m:e>
                          <m:sSubSup>
                            <m:sSubSupPr>
                              <m:ctrlPr>
                                <a:rPr lang="zh-CN" altLang="zh-CN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CA" altLang="zh-CN" b="1" i="1">
                                  <a:latin typeface="Cambria Math" panose="02040503050406030204" pitchFamily="18" charset="0"/>
                                </a:rPr>
                                <m:t>𝒁</m:t>
                              </m:r>
                            </m:e>
                            <m:sub>
                              <m:r>
                                <a:rPr lang="en-CA" altLang="zh-CN" b="1" i="1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b>
                            <m:sup>
                              <m:r>
                                <a:rPr lang="en-CA" altLang="zh-CN" i="1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bSup>
                          <m:r>
                            <a:rPr lang="en-CA" altLang="zh-CN" b="1" i="1">
                              <a:latin typeface="Cambria Math" panose="02040503050406030204" pitchFamily="18" charset="0"/>
                            </a:rPr>
                            <m:t>𝜸</m:t>
                          </m:r>
                          <m:r>
                            <a:rPr lang="en-CA" altLang="zh-CN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zh-CN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altLang="zh-CN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en-CA" altLang="zh-CN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CA" altLang="zh-CN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CA" altLang="zh-CN">
                              <a:latin typeface="Cambria Math" panose="02040503050406030204" pitchFamily="18" charset="0"/>
                            </a:rPr>
                            <m:t>&gt;0,</m:t>
                          </m:r>
                          <m:sSub>
                            <m:sSubPr>
                              <m:ctrlPr>
                                <a:rPr lang="zh-CN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altLang="zh-CN" b="1" i="1">
                                  <a:latin typeface="Cambria Math" panose="02040503050406030204" pitchFamily="18" charset="0"/>
                                </a:rPr>
                                <m:t>𝑿</m:t>
                              </m:r>
                            </m:e>
                            <m:sub>
                              <m:r>
                                <a:rPr lang="en-CA" altLang="zh-CN" b="1" i="1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zh-CN" altLang="zh-CN" dirty="0">
                  <a:latin typeface="+mn-ea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CA" altLang="zh-CN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altLang="zh-CN" i="1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CA" altLang="zh-CN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altLang="zh-CN" b="1" i="1"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  <m:sub>
                          <m:r>
                            <a:rPr lang="en-CA" altLang="zh-CN" b="1" i="1"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  <m:sup>
                          <m:r>
                            <a:rPr lang="en-CA" altLang="zh-CN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CA" altLang="zh-CN" b="1" i="1">
                          <a:latin typeface="Cambria Math" panose="02040503050406030204" pitchFamily="18" charset="0"/>
                        </a:rPr>
                        <m:t>𝜷</m:t>
                      </m:r>
                      <m:r>
                        <a:rPr lang="en-CA" altLang="zh-CN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CA" altLang="zh-CN" i="1"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zh-CN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altLang="zh-CN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en-CA" altLang="zh-CN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CA" altLang="zh-CN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  <m:e>
                          <m:sSub>
                            <m:sSubPr>
                              <m:ctrlPr>
                                <a:rPr lang="zh-CN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altLang="zh-CN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en-CA" altLang="zh-CN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CA" altLang="zh-CN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CA" altLang="zh-CN">
                              <a:latin typeface="Cambria Math" panose="02040503050406030204" pitchFamily="18" charset="0"/>
                            </a:rPr>
                            <m:t>&gt;</m:t>
                          </m:r>
                          <m:r>
                            <a:rPr lang="en-CA" altLang="zh-CN" i="1"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zh-CN" altLang="zh-CN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CA" altLang="zh-CN" b="1" i="1">
                                  <a:latin typeface="Cambria Math" panose="02040503050406030204" pitchFamily="18" charset="0"/>
                                </a:rPr>
                                <m:t>𝒁</m:t>
                              </m:r>
                            </m:e>
                            <m:sub>
                              <m:r>
                                <a:rPr lang="en-CA" altLang="zh-CN" b="1" i="1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b>
                            <m:sup>
                              <m:r>
                                <a:rPr lang="en-CA" altLang="zh-CN" i="1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bSup>
                          <m:r>
                            <a:rPr lang="en-CA" altLang="zh-CN" b="1" i="1">
                              <a:latin typeface="Cambria Math" panose="02040503050406030204" pitchFamily="18" charset="0"/>
                            </a:rPr>
                            <m:t>𝜸</m:t>
                          </m:r>
                          <m:r>
                            <a:rPr lang="en-CA" altLang="zh-CN" b="1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zh-CN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altLang="zh-CN" b="1" i="1">
                                  <a:latin typeface="Cambria Math" panose="02040503050406030204" pitchFamily="18" charset="0"/>
                                </a:rPr>
                                <m:t>𝑿</m:t>
                              </m:r>
                            </m:e>
                            <m:sub>
                              <m:r>
                                <a:rPr lang="en-CA" altLang="zh-CN" b="1" i="1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zh-CN" altLang="zh-CN" dirty="0">
                  <a:latin typeface="+mn-ea"/>
                </a:endParaRPr>
              </a:p>
              <a:p>
                <a14:m>
                  <m:oMath xmlns:m="http://schemas.openxmlformats.org/officeDocument/2006/math">
                    <m:r>
                      <a:rPr lang="en-CA" altLang="zh-CN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CA" altLang="zh-CN" i="1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CA" altLang="zh-CN"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altLang="zh-CN" b="1" i="1">
                            <a:latin typeface="Cambria Math" panose="02040503050406030204" pitchFamily="18" charset="0"/>
                          </a:rPr>
                          <m:t>𝑿</m:t>
                        </m:r>
                      </m:e>
                      <m:sub>
                        <m:r>
                          <a:rPr lang="en-CA" altLang="zh-CN" b="1" i="1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  <m:sup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CA" altLang="zh-CN" b="1" i="1">
                        <a:latin typeface="Cambria Math" panose="02040503050406030204" pitchFamily="18" charset="0"/>
                      </a:rPr>
                      <m:t>𝜷</m:t>
                    </m:r>
                    <m:r>
                      <a:rPr lang="en-CA" altLang="zh-CN">
                        <a:latin typeface="Cambria Math" panose="02040503050406030204" pitchFamily="18" charset="0"/>
                      </a:rPr>
                      <m:t>+</m:t>
                    </m:r>
                    <m:r>
                      <a:rPr lang="en-CA" altLang="zh-CN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𝐸</m:t>
                    </m:r>
                    <m:d>
                      <m:dPr>
                        <m:ctrlPr>
                          <a:rPr lang="zh-CN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altLang="zh-CN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b>
                            <m:r>
                              <a:rPr lang="en-CA" altLang="zh-CN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CA" altLang="zh-CN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  <m:e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altLang="zh-CN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b>
                            <m:r>
                              <a:rPr lang="en-CA" altLang="zh-CN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CA" altLang="zh-CN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CA" altLang="zh-CN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&gt;</m:t>
                        </m:r>
                        <m:r>
                          <a:rPr lang="en-CA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zh-CN" altLang="zh-CN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CA" altLang="zh-CN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CA" altLang="zh-CN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  <m:sup>
                            <m:r>
                              <a:rPr lang="en-CA" altLang="zh-CN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  <m:r>
                          <a:rPr lang="en-CA" altLang="zh-CN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𝜸</m:t>
                        </m:r>
                      </m:e>
                    </m:d>
                  </m:oMath>
                </a14:m>
                <a:r>
                  <a:rPr lang="zh-CN" altLang="zh-CN" dirty="0">
                    <a:solidFill>
                      <a:srgbClr val="C00000"/>
                    </a:solidFill>
                    <a:latin typeface="+mn-ea"/>
                  </a:rPr>
                  <a:t> </a:t>
                </a:r>
                <a:endParaRPr lang="en-US" altLang="zh-CN" dirty="0">
                  <a:latin typeface="+mn-ea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CA" altLang="zh-CN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altLang="zh-CN" i="1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CA" altLang="zh-CN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altLang="zh-CN" b="1" i="1"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  <m:sub>
                          <m:r>
                            <a:rPr lang="en-CA" altLang="zh-CN" b="1" i="1"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  <m:sup>
                          <m:r>
                            <a:rPr lang="en-CA" altLang="zh-CN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CA" altLang="zh-CN" b="1" i="1">
                          <a:latin typeface="Cambria Math" panose="02040503050406030204" pitchFamily="18" charset="0"/>
                        </a:rPr>
                        <m:t>𝜷</m:t>
                      </m:r>
                      <m:r>
                        <a:rPr lang="en-CA" altLang="zh-CN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CA" altLang="zh-CN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𝜌𝜎</m:t>
                      </m:r>
                      <m:sSub>
                        <m:sSubPr>
                          <m:ctrlPr>
                            <a:rPr lang="zh-CN" altLang="zh-CN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altLang="zh-CN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CA" altLang="zh-CN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kumimoji="1" lang="zh-CN" altLang="en-US" dirty="0">
                  <a:latin typeface="+mn-ea"/>
                </a:endParaRPr>
              </a:p>
              <a:p>
                <a:pPr algn="ctr"/>
                <a:endParaRPr kumimoji="1" lang="en-US" altLang="zh-CN" sz="2000" dirty="0">
                  <a:latin typeface="+mn-ea"/>
                </a:endParaRPr>
              </a:p>
              <a:p>
                <a:pPr marL="342900" indent="-342900">
                  <a:buFont typeface="Wingdings" pitchFamily="2" charset="2"/>
                  <a:buChar char="Ø"/>
                </a:pPr>
                <a:r>
                  <a:rPr lang="zh-CN" altLang="zh-CN" b="1" dirty="0"/>
                  <a:t>样本结果回归方程</a:t>
                </a:r>
                <a:r>
                  <a:rPr lang="zh-CN" altLang="en-US" b="1" dirty="0"/>
                  <a:t>为</a:t>
                </a:r>
                <a:endParaRPr lang="en-US" altLang="zh-CN" b="1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CA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CA" altLang="zh-CN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CA" altLang="zh-CN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CA" altLang="zh-CN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zh-CN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altLang="zh-CN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𝑿</m:t>
                        </m:r>
                      </m:e>
                      <m:sub>
                        <m:r>
                          <a:rPr lang="en-CA" altLang="zh-CN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  <m:sup>
                        <m:r>
                          <a:rPr lang="en-CA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CA" altLang="zh-CN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𝜷</m:t>
                    </m:r>
                    <m:r>
                      <a:rPr lang="en-CA" altLang="zh-CN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CA" altLang="zh-CN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𝜌𝜎</m:t>
                    </m:r>
                    <m:sSub>
                      <m:sSubPr>
                        <m:ctrlPr>
                          <a:rPr lang="zh-CN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CA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CA" altLang="zh-CN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zh-CN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CA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>
                    <a:solidFill>
                      <a:schemeClr val="tx1"/>
                    </a:solidFill>
                    <a:effectLst/>
                  </a:rPr>
                  <a:t> </a:t>
                </a:r>
                <a:endParaRPr kumimoji="1" lang="zh-CN" altLang="en-US" sz="2000" dirty="0">
                  <a:latin typeface="+mn-ea"/>
                </a:endParaRPr>
              </a:p>
            </p:txBody>
          </p:sp>
        </mc:Choice>
        <mc:Fallback xmlns="">
          <p:sp>
            <p:nvSpPr>
              <p:cNvPr id="16" name="文本占位符 2">
                <a:extLst>
                  <a:ext uri="{FF2B5EF4-FFF2-40B4-BE49-F238E27FC236}">
                    <a16:creationId xmlns:a16="http://schemas.microsoft.com/office/drawing/2014/main" id="{32BD8F56-A95D-1246-B288-68A9E840397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508000" y="1066800"/>
                <a:ext cx="10871200" cy="5221061"/>
              </a:xfrm>
              <a:blipFill>
                <a:blip r:embed="rId2"/>
                <a:stretch>
                  <a:fillRect l="-817" t="-9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圆角矩形 9">
            <a:extLst>
              <a:ext uri="{FF2B5EF4-FFF2-40B4-BE49-F238E27FC236}">
                <a16:creationId xmlns:a16="http://schemas.microsoft.com/office/drawing/2014/main" id="{93F940B6-7C80-FE46-B23D-63EA08B57887}"/>
              </a:ext>
            </a:extLst>
          </p:cNvPr>
          <p:cNvSpPr/>
          <p:nvPr/>
        </p:nvSpPr>
        <p:spPr>
          <a:xfrm>
            <a:off x="304801" y="1486396"/>
            <a:ext cx="6545704" cy="4513784"/>
          </a:xfrm>
          <a:prstGeom prst="round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kumimoji="1" lang="zh-CN" altLang="en-US" sz="20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531B0B84-64D4-5645-8BE5-40E8F276C7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Heckman</a:t>
            </a:r>
            <a:r>
              <a:rPr lang="zh-CN" altLang="zh-CN" dirty="0"/>
              <a:t>模型如何解决样本选择偏差 </a:t>
            </a:r>
            <a:endParaRPr kumimoji="1" lang="zh-CN" alt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2118F7-CE40-4460-AF8A-0B11E6C71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上海财经大学出版社，使用需经授权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205295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0F0D3668-D358-534C-9B9C-B005A2D0391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zh-CN" altLang="zh-CN" dirty="0"/>
                  <a:t>两阶段估计法</a:t>
                </a:r>
                <a:r>
                  <a:rPr lang="en-US" altLang="zh-CN" dirty="0"/>
                  <a:t>——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CA" altLang="zh-CN">
                        <a:latin typeface="Cambria Math" panose="02040503050406030204" pitchFamily="18" charset="0"/>
                      </a:rPr>
                      <m:t>=</m:t>
                    </m:r>
                    <m:r>
                      <a:rPr lang="en-CA" altLang="zh-CN" i="1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CA" altLang="zh-CN"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𝑿</m:t>
                        </m:r>
                      </m:e>
                      <m:sub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  <m:sup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CA" altLang="zh-CN" i="1">
                        <a:latin typeface="Cambria Math" panose="02040503050406030204" pitchFamily="18" charset="0"/>
                      </a:rPr>
                      <m:t>𝜷</m:t>
                    </m:r>
                    <m:r>
                      <a:rPr lang="en-CA" altLang="zh-CN">
                        <a:latin typeface="Cambria Math" panose="02040503050406030204" pitchFamily="18" charset="0"/>
                      </a:rPr>
                      <m:t>+</m:t>
                    </m:r>
                    <m:r>
                      <a:rPr lang="en-CA" altLang="zh-CN" i="1">
                        <a:latin typeface="Cambria Math" panose="02040503050406030204" pitchFamily="18" charset="0"/>
                      </a:rPr>
                      <m:t>𝜌𝜎</m:t>
                    </m:r>
                    <m:sSub>
                      <m:sSub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CA" altLang="zh-CN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400" dirty="0"/>
                  <a:t> </a:t>
                </a:r>
                <a:endParaRPr kumimoji="1" lang="zh-CN" altLang="en-US" dirty="0"/>
              </a:p>
            </p:txBody>
          </p:sp>
        </mc:Choice>
        <mc:Fallback xmlns="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0F0D3668-D358-534C-9B9C-B005A2D0391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291" t="-21429" b="-238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BB99FA65-3757-7945-848D-A874876A1A62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第一阶段，使用</a:t>
                </a:r>
                <a:r>
                  <a:rPr lang="en-CA" altLang="zh-CN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Probit</a:t>
                </a:r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模型估计样本选择方程</a:t>
                </a:r>
                <a:r>
                  <a:rPr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：</a:t>
                </a:r>
                <a:endParaRPr lang="zh-CN" altLang="zh-CN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CA" altLang="zh-CN">
                              <a:latin typeface="Cambria Math" panose="02040503050406030204" pitchFamily="18" charset="0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ctrlPr>
                                <a:rPr lang="zh-CN" altLang="zh-CN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zh-CN" altLang="zh-CN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CA" altLang="zh-CN">
                                      <a:latin typeface="Cambria Math" panose="02040503050406030204" pitchFamily="18" charset="0"/>
                                    </a:rPr>
                                    <m:t>D</m:t>
                                  </m:r>
                                </m:e>
                                <m:sub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CA" altLang="zh-CN">
                                  <a:latin typeface="Cambria Math" panose="02040503050406030204" pitchFamily="18" charset="0"/>
                                </a:rPr>
                                <m:t>=1|</m:t>
                              </m:r>
                              <m:sSub>
                                <m:sSubPr>
                                  <m:ctrlPr>
                                    <a:rPr lang="zh-CN" altLang="zh-CN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altLang="zh-CN" b="1" i="1">
                                      <a:latin typeface="Cambria Math" panose="02040503050406030204" pitchFamily="18" charset="0"/>
                                    </a:rPr>
                                    <m:t>𝒁</m:t>
                                  </m:r>
                                </m:e>
                                <m:sub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  <m:r>
                        <a:rPr lang="en-CA" altLang="zh-CN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CA" altLang="zh-CN">
                              <a:latin typeface="Cambria Math" panose="02040503050406030204" pitchFamily="18" charset="0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ctrlPr>
                                <a:rPr lang="zh-CN" altLang="zh-CN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zh-CN" altLang="zh-CN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b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CA" altLang="zh-CN">
                                  <a:latin typeface="Cambria Math" panose="02040503050406030204" pitchFamily="18" charset="0"/>
                                </a:rPr>
                                <m:t>&gt;</m:t>
                              </m:r>
                              <m:r>
                                <a:rPr lang="en-CA" altLang="zh-CN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Sup>
                                <m:sSubSupPr>
                                  <m:ctrlPr>
                                    <a:rPr lang="zh-CN" altLang="zh-CN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CA" altLang="zh-CN" b="1" i="1">
                                      <a:latin typeface="Cambria Math" panose="02040503050406030204" pitchFamily="18" charset="0"/>
                                    </a:rPr>
                                    <m:t>𝒁</m:t>
                                  </m:r>
                                </m:e>
                                <m:sub>
                                  <m:r>
                                    <a:rPr lang="en-CA" altLang="zh-CN" b="1" i="1">
                                      <a:latin typeface="Cambria Math" panose="02040503050406030204" pitchFamily="18" charset="0"/>
                                    </a:rPr>
                                    <m:t>𝒊</m:t>
                                  </m:r>
                                </m:sub>
                                <m:sup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bSup>
                              <m:r>
                                <a:rPr lang="en-CA" altLang="zh-CN" b="1" i="1">
                                  <a:latin typeface="Cambria Math" panose="02040503050406030204" pitchFamily="18" charset="0"/>
                                </a:rPr>
                                <m:t>𝜸</m:t>
                              </m:r>
                              <m:r>
                                <a:rPr lang="en-CA" altLang="zh-CN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sSub>
                                <m:sSubPr>
                                  <m:ctrlPr>
                                    <a:rPr lang="zh-CN" altLang="zh-CN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altLang="zh-CN" b="1" i="1">
                                      <a:latin typeface="Cambria Math" panose="02040503050406030204" pitchFamily="18" charset="0"/>
                                    </a:rPr>
                                    <m:t>𝒁</m:t>
                                  </m:r>
                                </m:e>
                                <m:sub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  <m:r>
                        <a:rPr lang="en-CA" altLang="zh-CN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CA" altLang="zh-CN">
                          <a:latin typeface="Cambria Math" panose="02040503050406030204" pitchFamily="18" charset="0"/>
                        </a:rPr>
                        <m:t>Φ</m:t>
                      </m:r>
                      <m:r>
                        <a:rPr lang="en-CA" altLang="zh-CN">
                          <a:latin typeface="Cambria Math" panose="02040503050406030204" pitchFamily="18" charset="0"/>
                        </a:rPr>
                        <m:t>(</m:t>
                      </m:r>
                      <m:sSubSup>
                        <m:sSubSup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altLang="zh-CN" b="1" i="1"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CA" altLang="zh-CN" b="1" i="1"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  <m:sup>
                          <m:r>
                            <a:rPr lang="en-CA" altLang="zh-CN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CA" altLang="zh-CN" b="1" i="1">
                          <a:latin typeface="Cambria Math" panose="02040503050406030204" pitchFamily="18" charset="0"/>
                        </a:rPr>
                        <m:t>𝜸</m:t>
                      </m:r>
                      <m:r>
                        <a:rPr lang="en-CA" altLang="zh-CN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zh-CN" altLang="zh-CN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得到</a:t>
                </a:r>
                <a14:m>
                  <m:oMath xmlns:m="http://schemas.openxmlformats.org/officeDocument/2006/math">
                    <m:r>
                      <a:rPr lang="en-CA" altLang="zh-CN" b="1" i="1">
                        <a:latin typeface="Cambria Math" panose="02040503050406030204" pitchFamily="18" charset="0"/>
                      </a:rPr>
                      <m:t>𝜸</m:t>
                    </m:r>
                  </m:oMath>
                </a14:m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的估计值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CA" altLang="zh-CN" b="1" i="1">
                            <a:latin typeface="Cambria Math" panose="02040503050406030204" pitchFamily="18" charset="0"/>
                          </a:rPr>
                          <m:t>𝜸</m:t>
                        </m:r>
                      </m:e>
                    </m:acc>
                  </m:oMath>
                </a14:m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，然后把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zh-CN" altLang="zh-CN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CA" altLang="zh-CN" b="1" i="1">
                            <a:latin typeface="Cambria Math" panose="02040503050406030204" pitchFamily="18" charset="0"/>
                          </a:rPr>
                          <m:t>𝜸</m:t>
                        </m:r>
                      </m:e>
                    </m:acc>
                  </m:oMath>
                </a14:m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带入</a:t>
                </a:r>
                <a:r>
                  <a:rPr lang="en-CA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IMR</a:t>
                </a:r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公式中，算出每个个体的</a:t>
                </a:r>
                <a:r>
                  <a:rPr lang="en-CA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IMR</a:t>
                </a:r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CA" altLang="zh-CN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CA" altLang="zh-CN" i="1">
                        <a:latin typeface="Cambria Math" panose="02040503050406030204" pitchFamily="18" charset="0"/>
                      </a:rPr>
                      <m:t>𝜆</m:t>
                    </m:r>
                    <m:d>
                      <m:d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zh-CN" altLang="zh-CN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CA" altLang="zh-CN" b="1" i="1"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CA" altLang="zh-CN" b="1" i="1"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  <m:sup>
                            <m:r>
                              <a:rPr lang="en-CA" altLang="zh-CN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  <m:acc>
                          <m:accPr>
                            <m:chr m:val="̂"/>
                            <m:ctrlPr>
                              <a:rPr lang="zh-CN" altLang="zh-CN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CA" altLang="zh-CN" b="1" i="1">
                                <a:latin typeface="Cambria Math" panose="02040503050406030204" pitchFamily="18" charset="0"/>
                              </a:rPr>
                              <m:t>𝜸</m:t>
                            </m:r>
                          </m:e>
                        </m:acc>
                      </m:e>
                    </m:d>
                    <m:r>
                      <a:rPr lang="en-CA" altLang="zh-CN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𝜙</m:t>
                        </m:r>
                        <m:d>
                          <m:dPr>
                            <m:ctrlPr>
                              <a:rPr lang="zh-CN" altLang="zh-CN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zh-CN" altLang="zh-CN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CA" altLang="zh-CN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Sup>
                                  <m:sSubSupPr>
                                    <m:ctrlPr>
                                      <a:rPr lang="zh-CN" altLang="zh-CN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CA" altLang="zh-CN" b="1" i="1">
                                        <a:latin typeface="Cambria Math" panose="02040503050406030204" pitchFamily="18" charset="0"/>
                                      </a:rPr>
                                      <m:t>𝒁</m:t>
                                    </m:r>
                                  </m:e>
                                  <m:sub>
                                    <m:r>
                                      <a:rPr lang="en-CA" altLang="zh-CN" b="1" i="1">
                                        <a:latin typeface="Cambria Math" panose="02040503050406030204" pitchFamily="18" charset="0"/>
                                      </a:rPr>
                                      <m:t>𝒊</m:t>
                                    </m:r>
                                  </m:sub>
                                  <m:sup>
                                    <m:r>
                                      <a:rPr lang="en-CA" altLang="zh-CN" i="1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bSup>
                                <m:acc>
                                  <m:accPr>
                                    <m:chr m:val="̂"/>
                                    <m:ctrlPr>
                                      <a:rPr lang="zh-CN" altLang="zh-CN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CA" altLang="zh-CN" b="1" i="1">
                                        <a:latin typeface="Cambria Math" panose="02040503050406030204" pitchFamily="18" charset="0"/>
                                      </a:rPr>
                                      <m:t>𝜸</m:t>
                                    </m:r>
                                  </m:e>
                                </m:acc>
                              </m:num>
                              <m:den>
                                <m:r>
                                  <a:rPr lang="en-CA" altLang="zh-CN" i="1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den>
                            </m:f>
                          </m:e>
                        </m:d>
                      </m:num>
                      <m:den>
                        <m:r>
                          <a:rPr lang="en-CA" altLang="zh-CN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CA" altLang="zh-CN">
                            <a:latin typeface="Cambria Math" panose="02040503050406030204" pitchFamily="18" charset="0"/>
                          </a:rPr>
                          <m:t>Φ</m:t>
                        </m:r>
                        <m:d>
                          <m:dPr>
                            <m:ctrlPr>
                              <a:rPr lang="zh-CN" altLang="zh-CN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zh-CN" altLang="zh-CN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CA" altLang="zh-CN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Sup>
                                  <m:sSubSupPr>
                                    <m:ctrlPr>
                                      <a:rPr lang="zh-CN" altLang="zh-CN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CA" altLang="zh-CN" b="1" i="1">
                                        <a:latin typeface="Cambria Math" panose="02040503050406030204" pitchFamily="18" charset="0"/>
                                      </a:rPr>
                                      <m:t>𝒁</m:t>
                                    </m:r>
                                  </m:e>
                                  <m:sub>
                                    <m:r>
                                      <a:rPr lang="en-CA" altLang="zh-CN" b="1" i="1">
                                        <a:latin typeface="Cambria Math" panose="02040503050406030204" pitchFamily="18" charset="0"/>
                                      </a:rPr>
                                      <m:t>𝒊</m:t>
                                    </m:r>
                                  </m:sub>
                                  <m:sup>
                                    <m:r>
                                      <a:rPr lang="en-CA" altLang="zh-CN" i="1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bSup>
                                <m:acc>
                                  <m:accPr>
                                    <m:chr m:val="̂"/>
                                    <m:ctrlPr>
                                      <a:rPr lang="zh-CN" altLang="zh-CN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CA" altLang="zh-CN" b="1" i="1">
                                        <a:latin typeface="Cambria Math" panose="02040503050406030204" pitchFamily="18" charset="0"/>
                                      </a:rPr>
                                      <m:t>𝜸</m:t>
                                    </m:r>
                                  </m:e>
                                </m:acc>
                              </m:num>
                              <m:den>
                                <m:r>
                                  <a:rPr lang="en-CA" altLang="zh-CN" i="1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den>
                            </m:f>
                          </m:e>
                        </m:d>
                      </m:den>
                    </m:f>
                  </m:oMath>
                </a14:m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。</a:t>
                </a:r>
                <a:endPara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zh-CN" altLang="zh-CN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第二阶段，使用样本数据，将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对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altLang="zh-CN" b="1" i="1">
                            <a:latin typeface="Cambria Math" panose="02040503050406030204" pitchFamily="18" charset="0"/>
                          </a:rPr>
                          <m:t>𝑿</m:t>
                        </m:r>
                      </m:e>
                      <m:sub>
                        <m:r>
                          <a:rPr lang="en-CA" altLang="zh-CN" b="1" i="1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  <m:sup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CA" altLang="zh-CN" b="1" i="1">
                        <a:latin typeface="Cambria Math" panose="02040503050406030204" pitchFamily="18" charset="0"/>
                      </a:rPr>
                      <m:t>𝜷</m:t>
                    </m:r>
                  </m:oMath>
                </a14:m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进行回归</a:t>
                </a:r>
                <a:r>
                  <a:rPr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：</a:t>
                </a:r>
                <a:endParaRPr lang="zh-CN" altLang="zh-CN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altLang="zh-CN" i="1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CA" altLang="zh-CN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CA" altLang="zh-CN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altLang="zh-CN" i="1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CA" altLang="zh-CN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altLang="zh-CN" b="1" i="1"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  <m:sub>
                          <m:r>
                            <a:rPr lang="en-CA" altLang="zh-CN" b="1" i="1"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  <m:sup>
                          <m:r>
                            <a:rPr lang="en-CA" altLang="zh-CN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CA" altLang="zh-CN" b="1" i="1">
                          <a:latin typeface="Cambria Math" panose="02040503050406030204" pitchFamily="18" charset="0"/>
                        </a:rPr>
                        <m:t>𝜷</m:t>
                      </m:r>
                      <m:r>
                        <a:rPr lang="en-CA" altLang="zh-CN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CA" altLang="zh-CN" i="1">
                          <a:latin typeface="Cambria Math" panose="02040503050406030204" pitchFamily="18" charset="0"/>
                        </a:rPr>
                        <m:t>𝜌𝜎</m:t>
                      </m:r>
                      <m:sSub>
                        <m:sSub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altLang="zh-CN" i="1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CA" altLang="zh-CN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CA" altLang="zh-CN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altLang="zh-CN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CA" altLang="zh-CN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zh-CN" altLang="zh-CN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CA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</a:t>
                </a:r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二阶段法通过在回归方程中加入</a:t>
                </a:r>
                <a:r>
                  <a:rPr lang="en-CA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IMR</a:t>
                </a:r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，修正了样本选择偏差。得到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zh-CN" altLang="zh-CN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CA" altLang="zh-CN" b="1" i="1">
                            <a:latin typeface="Cambria Math" panose="02040503050406030204" pitchFamily="18" charset="0"/>
                          </a:rPr>
                          <m:t>𝜷</m:t>
                        </m:r>
                      </m:e>
                    </m:acc>
                  </m:oMath>
                </a14:m>
                <a:r>
                  <a:rPr lang="en-CA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是总体</a:t>
                </a:r>
                <a14:m>
                  <m:oMath xmlns:m="http://schemas.openxmlformats.org/officeDocument/2006/math">
                    <m:r>
                      <a:rPr lang="en-CA" altLang="zh-CN" b="1" i="1">
                        <a:latin typeface="Cambria Math" panose="02040503050406030204" pitchFamily="18" charset="0"/>
                      </a:rPr>
                      <m:t>𝜷</m:t>
                    </m:r>
                  </m:oMath>
                </a14:m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的一致（</a:t>
                </a:r>
                <a:r>
                  <a:rPr lang="en-CA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consistent</a:t>
                </a:r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）估计值。</a:t>
                </a:r>
                <a:endParaRPr lang="zh-CN" altLang="zh-CN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kumimoji="1" lang="zh-CN" alt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BB99FA65-3757-7945-848D-A874876A1A6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3"/>
                <a:stretch>
                  <a:fillRect l="-817" t="-146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0289E8-2957-4593-952B-633FFA929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上海财经大学出版社，使用需经授权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161473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标题 1">
            <a:extLst>
              <a:ext uri="{FF2B5EF4-FFF2-40B4-BE49-F238E27FC236}">
                <a16:creationId xmlns:a16="http://schemas.microsoft.com/office/drawing/2014/main" id="{CFC19BF1-C424-3F45-A8A9-6D826C6366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DAAA68B9-96EA-E848-8222-85E4280388F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zh-CN" altLang="en-US" sz="3200" kern="2200" cap="small" dirty="0">
                <a:latin typeface="+mj-ea"/>
              </a:rPr>
              <a:t>内生选择变量处置效应模型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94A8EE-2A64-4CF0-9C6E-F666407887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62307" y="6257261"/>
            <a:ext cx="5283200" cy="457200"/>
          </a:xfrm>
        </p:spPr>
        <p:txBody>
          <a:bodyPr/>
          <a:lstStyle/>
          <a:p>
            <a:r>
              <a:rPr lang="zh-CN" altLang="en-US" dirty="0"/>
              <a:t>版权所有</a:t>
            </a:r>
            <a:r>
              <a:rPr lang="en-US" altLang="zh-CN" dirty="0"/>
              <a:t>@</a:t>
            </a:r>
            <a:r>
              <a:rPr lang="zh-CN" altLang="en-US" dirty="0"/>
              <a:t>上海财经大学出版社，使用需经授权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539959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DA30C45-087C-114D-B7E5-CA572EBDE3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模型设置 </a:t>
            </a:r>
            <a:endParaRPr kumimoji="1"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5767C080-823C-314B-A573-C5F55721D7A3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342900" indent="-342900">
                  <a:buFont typeface="Wingdings" pitchFamily="2" charset="2"/>
                  <a:buChar char="Ø"/>
                </a:pPr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自选择样本偏差的原理及其处理方法的另一个主要运用是估计</a:t>
                </a:r>
                <a:r>
                  <a:rPr lang="zh-CN" altLang="zh-CN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内生二元选择变量的处置效应</a:t>
                </a:r>
                <a:r>
                  <a:rPr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。</a:t>
                </a: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Wingdings" pitchFamily="2" charset="2"/>
                  <a:buChar char="Ø"/>
                </a:pPr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常见的内生二元自选择变量的模型</a:t>
                </a:r>
                <a:r>
                  <a:rPr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为</a:t>
                </a: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20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sz="20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zh-CN" altLang="zh-CN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2000" i="1"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000" b="1" i="1">
                            <a:latin typeface="Cambria Math" panose="02040503050406030204" pitchFamily="18" charset="0"/>
                          </a:rPr>
                          <m:t>𝑿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US" altLang="zh-CN" sz="2000" b="1" i="1">
                        <a:latin typeface="Cambria Math" panose="02040503050406030204" pitchFamily="18" charset="0"/>
                      </a:rPr>
                      <m:t>𝜷</m:t>
                    </m:r>
                    <m:r>
                      <a:rPr lang="en-US" altLang="zh-CN" sz="2000" b="1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altLang="zh-CN" sz="20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85800" indent="-342900">
                  <a:buFont typeface="Arial" panose="020B0604020202020204" pitchFamily="34" charset="0"/>
                  <a:buChar char="•"/>
                </a:pPr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其中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为</a:t>
                </a:r>
                <a:r>
                  <a:rPr lang="zh-CN" altLang="zh-CN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二元选择变量</a:t>
                </a:r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。如果个体选择接受处置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2000" i="1">
                            <a:latin typeface="Cambria Math" panose="02040503050406030204" pitchFamily="18" charset="0"/>
                          </a:rPr>
                          <m:t>则</m:t>
                        </m:r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2000" i="1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，反之则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2000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。</a:t>
                </a: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858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000" b="1" i="1">
                            <a:latin typeface="Cambria Math" panose="02040503050406030204" pitchFamily="18" charset="0"/>
                          </a:rPr>
                          <m:t>𝑿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是控制变量</a:t>
                </a:r>
                <a:r>
                  <a:rPr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。</a:t>
                </a: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858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CA" altLang="zh-CN" sz="200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zh-CN" altLang="en-US" sz="2000" dirty="0"/>
                  <a:t>即为</a:t>
                </a:r>
                <a:r>
                  <a:rPr lang="zh-CN" altLang="zh-CN" sz="2000" dirty="0"/>
                  <a:t>自选择变量的处置效应系数</a:t>
                </a:r>
                <a:r>
                  <a:rPr lang="zh-CN" altLang="en-US" sz="2000" dirty="0"/>
                  <a:t>。</a:t>
                </a: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85800" indent="-342900">
                  <a:buFont typeface="Arial" panose="020B0604020202020204" pitchFamily="34" charset="0"/>
                  <a:buChar char="•"/>
                </a:pPr>
                <a:endParaRPr lang="zh-CN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Wingdings" pitchFamily="2" charset="2"/>
                  <a:buChar char="Ø"/>
                </a:pPr>
                <a:r>
                  <a:rPr lang="zh-CN" altLang="en-US" sz="20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是否接受处置是自我选择，选择公式为</a:t>
                </a:r>
                <a:r>
                  <a:rPr lang="zh-CN" altLang="zh-CN" sz="20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altLang="zh-CN" sz="20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𝑈𝑡𝑖𝑡𝑙𝑖𝑡𝑦</m:t>
                        </m:r>
                      </m:e>
                      <m:sub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CA" altLang="zh-CN" sz="200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altLang="zh-CN" sz="2000" b="1" i="1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CA" altLang="zh-CN" sz="2000" b="1" i="1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  <m:sup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CA" altLang="zh-CN" sz="2000" b="1" i="1">
                        <a:latin typeface="Cambria Math" panose="02040503050406030204" pitchFamily="18" charset="0"/>
                      </a:rPr>
                      <m:t>𝜸</m:t>
                    </m:r>
                    <m:r>
                      <a:rPr lang="en-CA" altLang="zh-CN" sz="200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altLang="zh-CN" sz="20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858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altLang="zh-CN" sz="2000" b="1" i="1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CA" altLang="zh-CN" sz="2000" b="1" i="1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  <m:sup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是影响效用函数的变量。</a:t>
                </a: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85800" indent="-342900">
                  <a:buFont typeface="Arial" panose="020B0604020202020204" pitchFamily="34" charset="0"/>
                  <a:buChar char="•"/>
                </a:pPr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只有当效用函数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𝑈𝑡𝑖𝑡𝑙𝑖𝑡𝑦</m:t>
                        </m:r>
                      </m:e>
                      <m:sub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CA" altLang="zh-CN" sz="2000" i="1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，个体选择接受处置，因此二元选择变量为：</a:t>
                </a:r>
                <a:endParaRPr lang="zh-CN" altLang="zh-CN" sz="20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zh-CN" altLang="zh-CN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zh-CN" altLang="zh-CN" sz="2000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zh-CN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=1,                </m:t>
                              </m:r>
                              <m:r>
                                <m:rPr>
                                  <m:sty m:val="p"/>
                                </m:rP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if</m:t>
                              </m:r>
                              <m: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zh-CN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𝑈𝑡𝑖𝑡𝑙𝑖𝑡𝑦</m:t>
                                  </m:r>
                                </m:e>
                                <m:sub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&gt;0 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zh-CN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=0,                 </m:t>
                              </m:r>
                              <m:r>
                                <m:rPr>
                                  <m:sty m:val="p"/>
                                </m:rP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if</m:t>
                              </m:r>
                              <m: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zh-CN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𝑈𝑡𝑖𝑡𝑙𝑖𝑡𝑦</m:t>
                                  </m:r>
                                </m:e>
                                <m:sub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≤0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zh-CN" altLang="zh-CN" sz="20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kumimoji="1" lang="zh-CN" alt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85800" indent="-342900">
                  <a:buFont typeface="Arial" panose="020B0604020202020204" pitchFamily="34" charset="0"/>
                  <a:buChar char="•"/>
                </a:pPr>
                <a:endParaRPr kumimoji="1" lang="zh-CN" alt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5767C080-823C-314B-A573-C5F55721D7A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2"/>
                <a:stretch>
                  <a:fillRect l="-233" t="-973" r="-1400" b="-4647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A28F82-1F79-4CF6-A927-42C2FB22A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上海财经大学出版社，使用需经授权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863471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F8ED526-ABF8-1746-A3CA-8312C7FB16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模型设置 </a:t>
            </a:r>
            <a:endParaRPr kumimoji="1"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64F2A113-2DC2-2645-8518-5422CFB6EAF1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342900" indent="-342900">
                  <a:buFont typeface="Wingdings" pitchFamily="2" charset="2"/>
                  <a:buChar char="Ø"/>
                </a:pPr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和传统的</a:t>
                </a:r>
                <a:r>
                  <a:rPr lang="en-CA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Heckman</a:t>
                </a:r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模型一样，该模型有以下</a:t>
                </a:r>
                <a:r>
                  <a:rPr lang="zh-CN" altLang="zh-CN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两个假设</a:t>
                </a:r>
                <a:r>
                  <a:rPr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：</a:t>
                </a: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lvl="0" indent="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b="1" i="1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CA" altLang="zh-CN" sz="2000" b="1" i="1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b="1" i="1">
                            <a:latin typeface="Cambria Math" panose="02040503050406030204" pitchFamily="18" charset="0"/>
                          </a:rPr>
                          <m:t>𝑿</m:t>
                        </m:r>
                      </m:e>
                      <m:sub>
                        <m:r>
                          <a:rPr lang="en-CA" altLang="zh-CN" sz="2000" b="1" i="1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为外生变量</a:t>
                </a:r>
                <a:r>
                  <a:rPr lang="en-CA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它们和干扰项无关；</a:t>
                </a:r>
              </a:p>
              <a:p>
                <a:pPr marL="342900" lvl="0" indent="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d>
                      <m:dPr>
                        <m:begChr m:val="（"/>
                        <m:endChr m:val="）"/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sz="20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zh-CN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b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zh-CN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b>
                                  <m:r>
                                    <a:rPr lang="en-CA" altLang="zh-CN" sz="200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CA" altLang="zh-CN" sz="2000">
                                      <a:latin typeface="Cambria Math" panose="02040503050406030204" pitchFamily="18" charset="0"/>
                                    </a:rPr>
                                    <m:t>i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  <m:r>
                      <a:rPr lang="en-CA" altLang="zh-CN" sz="2000">
                        <a:latin typeface="Cambria Math" panose="02040503050406030204" pitchFamily="18" charset="0"/>
                      </a:rPr>
                      <m:t>~</m:t>
                    </m:r>
                    <m:r>
                      <a:rPr lang="en-CA" altLang="zh-CN" sz="2000" i="1">
                        <a:latin typeface="Cambria Math" panose="02040503050406030204" pitchFamily="18" charset="0"/>
                      </a:rPr>
                      <m:t>𝑁</m:t>
                    </m:r>
                    <m:d>
                      <m:d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zh-CN" altLang="zh-CN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zh-CN" altLang="zh-CN" sz="2000" i="1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a:rPr lang="en-CA" altLang="zh-CN" sz="200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</m:mr>
                              <m:mr>
                                <m:e>
                                  <m:r>
                                    <a:rPr lang="en-CA" altLang="zh-CN" sz="200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</m:mr>
                            </m:m>
                          </m:e>
                        </m:d>
                        <m:r>
                          <a:rPr lang="en-CA" altLang="zh-CN" sz="2000">
                            <a:latin typeface="Cambria Math" panose="02040503050406030204" pitchFamily="18" charset="0"/>
                          </a:rPr>
                          <m:t>,</m:t>
                        </m:r>
                        <m:d>
                          <m:dPr>
                            <m:ctrlPr>
                              <a:rPr lang="zh-CN" altLang="zh-CN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2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zh-CN" altLang="zh-CN" sz="2000" i="1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sSup>
                                    <m:sSupPr>
                                      <m:ctrlPr>
                                        <a:rPr lang="zh-CN" altLang="zh-CN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CA" altLang="zh-CN" sz="2000" i="1"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p>
                                      <m:r>
                                        <a:rPr lang="en-CA" altLang="zh-CN" sz="200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  <m:e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𝜌𝜎</m:t>
                                  </m:r>
                                </m:e>
                              </m:mr>
                              <m:mr>
                                <m:e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𝜌𝜎</m:t>
                                  </m:r>
                                </m:e>
                                <m:e>
                                  <m:r>
                                    <a:rPr lang="en-CA" altLang="zh-CN" sz="200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e>
                              </m:mr>
                            </m:m>
                          </m:e>
                        </m:d>
                      </m:e>
                    </m:d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CA" altLang="zh-CN" sz="200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m:rPr>
                            <m:sty m:val="p"/>
                          </m:rPr>
                          <a:rPr lang="en-CA" altLang="zh-CN" sz="200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CA" altLang="zh-CN" sz="200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CA" altLang="zh-CN" sz="200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服从二元正态分布，相关关系为</a:t>
                </a:r>
                <a14:m>
                  <m:oMath xmlns:m="http://schemas.openxmlformats.org/officeDocument/2006/math">
                    <m:r>
                      <a:rPr lang="en-CA" altLang="zh-CN" sz="2000" i="1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。</a:t>
                </a: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lvl="0"/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lvl="0" indent="-342900" algn="just">
                  <a:buFont typeface="Wingdings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𝑈𝑡𝑖𝑡𝑙𝑖𝑡𝑦</m:t>
                        </m:r>
                      </m:e>
                      <m:sub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en-US" sz="2000" dirty="0"/>
                  <a:t>决定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决定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𝑈𝑡𝑖𝑡𝑙𝑖𝑡𝑦</m:t>
                        </m:r>
                      </m:e>
                      <m:sub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，</a:t>
                </a:r>
                <a:r>
                  <a:rPr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和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是相关的</a:t>
                </a:r>
                <a:r>
                  <a:rPr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。因为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相关，</a:t>
                </a:r>
                <a:r>
                  <a:rPr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相关</a:t>
                </a:r>
                <a:r>
                  <a:rPr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，即</a:t>
                </a:r>
                <a:r>
                  <a:rPr lang="zh-CN" altLang="zh-CN" sz="2000" dirty="0"/>
                  <a:t>解释变量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/>
                  <a:t>和干扰项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/>
                  <a:t>相关</a:t>
                </a:r>
                <a:r>
                  <a:rPr lang="zh-CN" altLang="en-US" sz="2000" dirty="0"/>
                  <a:t>。</a:t>
                </a:r>
                <a:r>
                  <a:rPr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因此，直接回归方程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20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sz="20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zh-CN" altLang="zh-CN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2000" i="1"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000" b="1" i="1">
                            <a:latin typeface="Cambria Math" panose="02040503050406030204" pitchFamily="18" charset="0"/>
                          </a:rPr>
                          <m:t>𝑿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US" altLang="zh-CN" sz="2000" b="1" i="1">
                        <a:latin typeface="Cambria Math" panose="02040503050406030204" pitchFamily="18" charset="0"/>
                      </a:rPr>
                      <m:t>𝜷</m:t>
                    </m:r>
                    <m:r>
                      <a:rPr lang="en-US" altLang="zh-CN" sz="2000" b="1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得到的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/>
                  <a:t>系数就不能反应因果关系。</a:t>
                </a:r>
                <a:r>
                  <a:rPr lang="zh-CN" altLang="en-US" sz="2000" dirty="0"/>
                  <a:t>也就是说，</a:t>
                </a:r>
                <a:r>
                  <a:rPr lang="zh-CN" altLang="zh-CN" sz="2000" b="1" dirty="0"/>
                  <a:t>有些不可观测的变量（包含在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b="1" i="1"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b>
                        <m:r>
                          <a:rPr lang="en-CA" altLang="zh-CN" sz="2000" b="1" i="1">
                            <a:latin typeface="Cambria Math" panose="02040503050406030204" pitchFamily="18" charset="0"/>
                          </a:rPr>
                          <m:t>𝟏𝐢</m:t>
                        </m:r>
                      </m:sub>
                    </m:sSub>
                  </m:oMath>
                </a14:m>
                <a:r>
                  <a:rPr lang="zh-CN" altLang="zh-CN" sz="2000" b="1" dirty="0"/>
                  <a:t>里）会影响选择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1" i="1"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n-US" altLang="zh-CN" sz="2000" b="1" i="1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zh-CN" sz="2000" b="1" dirty="0"/>
                  <a:t>，这些不可观测的变量（也包含在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b="1" i="1"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b>
                        <m:r>
                          <a:rPr lang="en-CA" altLang="zh-CN" sz="2000" b="1" i="1">
                            <a:latin typeface="Cambria Math" panose="02040503050406030204" pitchFamily="18" charset="0"/>
                          </a:rPr>
                          <m:t>𝟐𝐢</m:t>
                        </m:r>
                      </m:sub>
                    </m:sSub>
                  </m:oMath>
                </a14:m>
                <a:r>
                  <a:rPr lang="zh-CN" altLang="zh-CN" sz="2000" b="1" dirty="0"/>
                  <a:t>）也会影响结果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1" i="1">
                            <a:latin typeface="Cambria Math" panose="02040503050406030204" pitchFamily="18" charset="0"/>
                          </a:rPr>
                          <m:t>𝒀</m:t>
                        </m:r>
                      </m:e>
                      <m:sub>
                        <m:r>
                          <a:rPr lang="en-US" altLang="zh-CN" sz="2000" b="1" i="1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zh-CN" sz="2000" b="1" dirty="0"/>
                  <a:t>，造成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1" i="1"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n-US" altLang="zh-CN" sz="2000" b="1" i="1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zh-CN" sz="2000" b="1" dirty="0"/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b="1" i="1"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b>
                        <m:r>
                          <a:rPr lang="en-CA" altLang="zh-CN" sz="2000" b="1" i="1">
                            <a:latin typeface="Cambria Math" panose="02040503050406030204" pitchFamily="18" charset="0"/>
                          </a:rPr>
                          <m:t>𝟐𝐢</m:t>
                        </m:r>
                      </m:sub>
                    </m:sSub>
                  </m:oMath>
                </a14:m>
                <a:r>
                  <a:rPr lang="zh-CN" altLang="zh-CN" sz="2000" b="1" dirty="0"/>
                  <a:t>相关</a:t>
                </a:r>
                <a:r>
                  <a:rPr lang="zh-CN" altLang="zh-CN" sz="2000" dirty="0"/>
                  <a:t>。</a:t>
                </a:r>
                <a:r>
                  <a:rPr lang="zh-CN" altLang="zh-CN" sz="2000" dirty="0">
                    <a:effectLst/>
                  </a:rPr>
                  <a:t> </a:t>
                </a:r>
                <a:endParaRPr lang="en-US" altLang="zh-CN" sz="2000" dirty="0">
                  <a:effectLst/>
                </a:endParaRPr>
              </a:p>
              <a:p>
                <a:pPr marL="342900" lvl="0" indent="-342900">
                  <a:buFont typeface="Wingdings" pitchFamily="2" charset="2"/>
                  <a:buChar char="Ø"/>
                </a:pP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lvl="0" indent="-342900">
                  <a:buFont typeface="Wingdings" pitchFamily="2" charset="2"/>
                  <a:buChar char="Ø"/>
                </a:pPr>
                <a:endParaRPr lang="zh-CN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64F2A113-2DC2-2645-8518-5422CFB6EAF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2"/>
                <a:stretch>
                  <a:fillRect l="-233" t="-973" r="-29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4CEEF5-7154-4426-A40D-A16A230777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上海财经大学出版社，使用需经授权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494082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68BA645-6FFF-E049-B721-EB3E13719F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模型设置 </a:t>
            </a:r>
            <a:endParaRPr kumimoji="1"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94A3D198-FB76-2942-B02B-46D7809DB197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zh-CN" altLang="zh-CN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1800" i="1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zh-CN" altLang="zh-CN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，即决定选择处置，期望结果为：</a:t>
                </a:r>
                <a:endParaRPr lang="zh-CN" altLang="zh-CN" sz="18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zh-CN" sz="1800" i="1"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ctrlPr>
                            <a:rPr lang="zh-CN" altLang="zh-CN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zh-CN" altLang="zh-CN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800" i="1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US" altLang="zh-CN" sz="18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  <m:e>
                          <m:sSub>
                            <m:sSubPr>
                              <m:ctrlPr>
                                <a:rPr lang="zh-CN" altLang="zh-CN" sz="18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800" b="1" i="1">
                                  <a:latin typeface="Cambria Math" panose="02040503050406030204" pitchFamily="18" charset="0"/>
                                </a:rPr>
                                <m:t>𝑿</m:t>
                              </m:r>
                            </m:e>
                            <m:sub>
                              <m:r>
                                <a:rPr lang="en-US" altLang="zh-CN" sz="1800" b="1" i="1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  <m:r>
                            <a:rPr lang="en-US" altLang="zh-CN" sz="1800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zh-CN" altLang="zh-CN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800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altLang="zh-CN" sz="18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altLang="zh-CN" sz="1800" i="1">
                              <a:latin typeface="Cambria Math" panose="02040503050406030204" pitchFamily="18" charset="0"/>
                            </a:rPr>
                            <m:t>=1</m:t>
                          </m:r>
                        </m:e>
                      </m:d>
                    </m:oMath>
                  </m:oMathPara>
                </a14:m>
                <a:endParaRPr lang="zh-CN" altLang="zh-CN" sz="18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zh-CN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CA" altLang="zh-CN" sz="180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CA" altLang="zh-CN" sz="180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sz="1800" i="1"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800" b="1" i="1">
                            <a:latin typeface="Cambria Math" panose="02040503050406030204" pitchFamily="18" charset="0"/>
                          </a:rPr>
                          <m:t>𝑿</m:t>
                        </m:r>
                      </m:e>
                      <m:sub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CA" altLang="zh-CN" sz="1800" b="1" i="1">
                        <a:latin typeface="Cambria Math" panose="02040503050406030204" pitchFamily="18" charset="0"/>
                      </a:rPr>
                      <m:t>𝜷</m:t>
                    </m:r>
                    <m:r>
                      <a:rPr lang="en-CA" altLang="zh-CN" sz="1800" b="1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CA" altLang="zh-CN" sz="1800" b="1" i="1">
                        <a:latin typeface="Cambria Math" panose="02040503050406030204" pitchFamily="18" charset="0"/>
                      </a:rPr>
                      <m:t>𝑬</m:t>
                    </m:r>
                    <m:d>
                      <m:dPr>
                        <m:ctrlPr>
                          <a:rPr lang="zh-CN" altLang="zh-CN" sz="1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zh-CN" altLang="zh-CN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altLang="zh-CN" sz="18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b>
                            <m:r>
                              <a:rPr lang="en-CA" altLang="zh-CN" sz="18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CA" altLang="zh-CN" sz="18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  <m:e>
                        <m:sSub>
                          <m:sSubPr>
                            <m:ctrlPr>
                              <a:rPr lang="zh-CN" altLang="zh-CN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800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sz="18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=1,</m:t>
                        </m:r>
                        <m:sSub>
                          <m:sSubPr>
                            <m:ctrlPr>
                              <a:rPr lang="zh-CN" altLang="zh-CN" sz="18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800" b="1" i="1">
                                <a:latin typeface="Cambria Math" panose="02040503050406030204" pitchFamily="18" charset="0"/>
                              </a:rPr>
                              <m:t>𝑿</m:t>
                            </m:r>
                          </m:e>
                          <m:sub>
                            <m:r>
                              <a:rPr lang="en-US" altLang="zh-CN" sz="1800" b="1" i="1"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</m:e>
                    </m:d>
                  </m:oMath>
                </a14:m>
                <a:endParaRPr lang="zh-CN" altLang="zh-CN" sz="18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zh-CN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CA" altLang="zh-CN" sz="180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CA" altLang="zh-CN" sz="180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sz="1800" i="1"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800" b="1" i="1">
                            <a:latin typeface="Cambria Math" panose="02040503050406030204" pitchFamily="18" charset="0"/>
                          </a:rPr>
                          <m:t>𝑿</m:t>
                        </m:r>
                      </m:e>
                      <m:sub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CA" altLang="zh-CN" sz="1800" b="1" i="1">
                        <a:latin typeface="Cambria Math" panose="02040503050406030204" pitchFamily="18" charset="0"/>
                      </a:rPr>
                      <m:t>𝜷</m:t>
                    </m:r>
                    <m:r>
                      <a:rPr lang="en-CA" altLang="zh-CN" sz="1800" b="1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CA" altLang="zh-CN" sz="1800" b="1" i="1">
                        <a:latin typeface="Cambria Math" panose="02040503050406030204" pitchFamily="18" charset="0"/>
                      </a:rPr>
                      <m:t>𝑬</m:t>
                    </m:r>
                    <m:d>
                      <m:dPr>
                        <m:ctrlPr>
                          <a:rPr lang="zh-CN" altLang="zh-CN" sz="1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zh-CN" altLang="zh-CN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altLang="zh-CN" sz="18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b>
                            <m:r>
                              <a:rPr lang="en-CA" altLang="zh-CN" sz="18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CA" altLang="zh-CN" sz="18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  <m:e>
                        <m:sSub>
                          <m:sSubPr>
                            <m:ctrlPr>
                              <a:rPr lang="zh-CN" altLang="zh-CN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altLang="zh-CN" sz="18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b>
                            <m:r>
                              <a:rPr lang="en-CA" altLang="zh-CN" sz="1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CA" altLang="zh-CN" sz="18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&gt;−</m:t>
                        </m:r>
                        <m:sSubSup>
                          <m:sSubSupPr>
                            <m:ctrlPr>
                              <a:rPr lang="zh-CN" altLang="zh-CN" sz="18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CA" altLang="zh-CN" sz="1800" b="1" i="1"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CA" altLang="zh-CN" sz="1800" b="1" i="1"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  <m:sup>
                            <m:r>
                              <a:rPr lang="en-CA" altLang="zh-CN" sz="1800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  <m:r>
                          <a:rPr lang="en-CA" altLang="zh-CN" sz="1800" b="1" i="1">
                            <a:latin typeface="Cambria Math" panose="02040503050406030204" pitchFamily="18" charset="0"/>
                          </a:rPr>
                          <m:t>𝜸</m:t>
                        </m:r>
                      </m:e>
                    </m:d>
                  </m:oMath>
                </a14:m>
                <a:endParaRPr lang="zh-CN" altLang="zh-CN" sz="18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altLang="zh-CN" sz="18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180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CA" altLang="zh-CN" sz="180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CA" altLang="zh-CN" sz="18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CA" altLang="zh-CN" sz="180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CA" altLang="zh-CN" sz="180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1800" b="1" i="1">
                            <a:latin typeface="Cambria Math" panose="02040503050406030204" pitchFamily="18" charset="0"/>
                          </a:rPr>
                          <m:t>𝑿</m:t>
                        </m:r>
                      </m:e>
                      <m:sub>
                        <m:r>
                          <a:rPr lang="en-CA" altLang="zh-CN" sz="1800" b="1" i="1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  <m:r>
                      <a:rPr lang="en-CA" altLang="zh-CN" sz="1800" b="1" i="1">
                        <a:latin typeface="Cambria Math" panose="02040503050406030204" pitchFamily="18" charset="0"/>
                      </a:rPr>
                      <m:t>𝜷</m:t>
                    </m:r>
                    <m:r>
                      <a:rPr lang="en-CA" altLang="zh-CN" sz="1800">
                        <a:latin typeface="Cambria Math" panose="02040503050406030204" pitchFamily="18" charset="0"/>
                      </a:rPr>
                      <m:t>+</m:t>
                    </m:r>
                    <m:r>
                      <a:rPr lang="en-CA" altLang="zh-CN" sz="1800" i="1">
                        <a:latin typeface="Cambria Math" panose="02040503050406030204" pitchFamily="18" charset="0"/>
                      </a:rPr>
                      <m:t>𝜌𝜎</m:t>
                    </m:r>
                    <m:f>
                      <m:f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en-CA" altLang="zh-CN" sz="180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altLang="zh-CN" sz="1800" b="1" i="1"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CA" altLang="zh-CN" sz="1800" b="1" i="1"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  <m:r>
                          <a:rPr lang="en-CA" altLang="zh-CN" sz="1800" b="1" i="1">
                            <a:latin typeface="Cambria Math" panose="02040503050406030204" pitchFamily="18" charset="0"/>
                          </a:rPr>
                          <m:t>𝜸</m:t>
                        </m:r>
                        <m:r>
                          <a:rPr lang="en-CA" altLang="zh-CN" sz="180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CA" altLang="zh-CN" sz="180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CA" altLang="zh-CN" sz="1800">
                            <a:latin typeface="Cambria Math" panose="02040503050406030204" pitchFamily="18" charset="0"/>
                          </a:rPr>
                          <m:t>Φ</m:t>
                        </m:r>
                        <m:r>
                          <a:rPr lang="en-CA" altLang="zh-CN" sz="180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altLang="zh-CN" sz="1800" b="1" i="1"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CA" altLang="zh-CN" sz="1800" b="1" i="1"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  <m:r>
                          <a:rPr lang="en-CA" altLang="zh-CN" sz="1800" b="1" i="1">
                            <a:latin typeface="Cambria Math" panose="02040503050406030204" pitchFamily="18" charset="0"/>
                          </a:rPr>
                          <m:t>𝜸</m:t>
                        </m:r>
                        <m:r>
                          <a:rPr lang="en-CA" altLang="zh-CN" sz="1800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CA" altLang="zh-CN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</a:p>
              <a:p>
                <a:endParaRPr lang="zh-CN" altLang="zh-CN" sz="18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zh-CN" altLang="zh-CN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1800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zh-CN" altLang="zh-CN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，即决定选择不接受处置，期望结果为</a:t>
                </a:r>
                <a:endParaRPr lang="zh-CN" altLang="zh-CN" sz="18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zh-CN" sz="1800" i="1"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ctrlPr>
                            <a:rPr lang="zh-CN" altLang="zh-CN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zh-CN" altLang="zh-CN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800" i="1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US" altLang="zh-CN" sz="18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  <m:e>
                          <m:sSub>
                            <m:sSubPr>
                              <m:ctrlPr>
                                <a:rPr lang="zh-CN" altLang="zh-CN" sz="18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800" b="1" i="1">
                                  <a:latin typeface="Cambria Math" panose="02040503050406030204" pitchFamily="18" charset="0"/>
                                </a:rPr>
                                <m:t>𝑿</m:t>
                              </m:r>
                            </m:e>
                            <m:sub>
                              <m:r>
                                <a:rPr lang="en-US" altLang="zh-CN" sz="1800" b="1" i="1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  <m:r>
                            <a:rPr lang="en-US" altLang="zh-CN" sz="1800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zh-CN" altLang="zh-CN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800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altLang="zh-CN" sz="18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altLang="zh-CN" sz="1800" i="1">
                              <a:latin typeface="Cambria Math" panose="02040503050406030204" pitchFamily="18" charset="0"/>
                            </a:rPr>
                            <m:t>=0</m:t>
                          </m:r>
                        </m:e>
                      </m:d>
                    </m:oMath>
                  </m:oMathPara>
                </a14:m>
                <a:endParaRPr lang="zh-CN" altLang="zh-CN" sz="18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zh-CN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CA" altLang="zh-CN" sz="180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CA" altLang="zh-CN" sz="1800"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800" b="1" i="1">
                            <a:latin typeface="Cambria Math" panose="02040503050406030204" pitchFamily="18" charset="0"/>
                          </a:rPr>
                          <m:t>𝑿</m:t>
                        </m:r>
                      </m:e>
                      <m:sub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CA" altLang="zh-CN" sz="1800" b="1" i="1">
                        <a:latin typeface="Cambria Math" panose="02040503050406030204" pitchFamily="18" charset="0"/>
                      </a:rPr>
                      <m:t>𝜷</m:t>
                    </m:r>
                    <m:r>
                      <a:rPr lang="en-CA" altLang="zh-CN" sz="1800" b="1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CA" altLang="zh-CN" sz="1800" b="1" i="1">
                        <a:latin typeface="Cambria Math" panose="02040503050406030204" pitchFamily="18" charset="0"/>
                      </a:rPr>
                      <m:t>𝑬</m:t>
                    </m:r>
                    <m:d>
                      <m:dPr>
                        <m:ctrlPr>
                          <a:rPr lang="zh-CN" altLang="zh-CN" sz="1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zh-CN" altLang="zh-CN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altLang="zh-CN" sz="18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b>
                            <m:r>
                              <a:rPr lang="en-CA" altLang="zh-CN" sz="1800" i="1">
                                <a:latin typeface="Cambria Math" panose="02040503050406030204" pitchFamily="18" charset="0"/>
                              </a:rPr>
                              <m:t>10</m:t>
                            </m:r>
                          </m:sub>
                        </m:sSub>
                      </m:e>
                      <m:e>
                        <m:sSub>
                          <m:sSubPr>
                            <m:ctrlPr>
                              <a:rPr lang="zh-CN" altLang="zh-CN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800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sz="18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=0,</m:t>
                        </m:r>
                        <m:sSub>
                          <m:sSubPr>
                            <m:ctrlPr>
                              <a:rPr lang="zh-CN" altLang="zh-CN" sz="18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800" b="1" i="1">
                                <a:latin typeface="Cambria Math" panose="02040503050406030204" pitchFamily="18" charset="0"/>
                              </a:rPr>
                              <m:t>𝑿</m:t>
                            </m:r>
                          </m:e>
                          <m:sub>
                            <m:r>
                              <a:rPr lang="en-US" altLang="zh-CN" sz="1800" b="1" i="1"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</m:e>
                    </m:d>
                  </m:oMath>
                </a14:m>
                <a:endParaRPr lang="zh-CN" altLang="zh-CN" sz="18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zh-CN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CA" altLang="zh-CN" sz="180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CA" altLang="zh-CN" sz="180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sz="1800" i="1"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800" b="1" i="1">
                            <a:latin typeface="Cambria Math" panose="02040503050406030204" pitchFamily="18" charset="0"/>
                          </a:rPr>
                          <m:t>𝑿</m:t>
                        </m:r>
                      </m:e>
                      <m:sub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CA" altLang="zh-CN" sz="1800" b="1" i="1">
                        <a:latin typeface="Cambria Math" panose="02040503050406030204" pitchFamily="18" charset="0"/>
                      </a:rPr>
                      <m:t>𝜷</m:t>
                    </m:r>
                    <m:r>
                      <a:rPr lang="en-CA" altLang="zh-CN" sz="1800" b="1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CA" altLang="zh-CN" sz="1800" b="1" i="1">
                        <a:latin typeface="Cambria Math" panose="02040503050406030204" pitchFamily="18" charset="0"/>
                      </a:rPr>
                      <m:t>𝑬</m:t>
                    </m:r>
                    <m:d>
                      <m:dPr>
                        <m:ctrlPr>
                          <a:rPr lang="zh-CN" altLang="zh-CN" sz="1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zh-CN" altLang="zh-CN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altLang="zh-CN" sz="18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b>
                            <m:r>
                              <a:rPr lang="en-CA" altLang="zh-CN" sz="18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CA" altLang="zh-CN" sz="18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  <m:e>
                        <m:sSub>
                          <m:sSubPr>
                            <m:ctrlPr>
                              <a:rPr lang="zh-CN" altLang="zh-CN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altLang="zh-CN" sz="18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b>
                            <m:r>
                              <a:rPr lang="en-CA" altLang="zh-CN" sz="1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CA" altLang="zh-CN" sz="18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&lt;−</m:t>
                        </m:r>
                        <m:r>
                          <a:rPr lang="en-CA" altLang="zh-CN" sz="1800" b="1" i="1">
                            <a:latin typeface="Cambria Math" panose="02040503050406030204" pitchFamily="18" charset="0"/>
                          </a:rPr>
                          <m:t>𝜸</m:t>
                        </m:r>
                      </m:e>
                    </m:d>
                  </m:oMath>
                </a14:m>
                <a:endParaRPr lang="zh-CN" altLang="zh-CN" sz="18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CA" altLang="zh-CN" sz="180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CA" altLang="zh-CN" sz="180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CA" altLang="zh-CN" sz="180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1800" b="1" i="1">
                            <a:latin typeface="Cambria Math" panose="02040503050406030204" pitchFamily="18" charset="0"/>
                          </a:rPr>
                          <m:t>𝑿</m:t>
                        </m:r>
                      </m:e>
                      <m:sub>
                        <m:r>
                          <a:rPr lang="en-CA" altLang="zh-CN" sz="1800" b="1" i="1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  <m:r>
                      <a:rPr lang="en-CA" altLang="zh-CN" sz="1800" b="1" i="1">
                        <a:latin typeface="Cambria Math" panose="02040503050406030204" pitchFamily="18" charset="0"/>
                      </a:rPr>
                      <m:t>𝜷</m:t>
                    </m:r>
                    <m:r>
                      <a:rPr lang="en-CA" altLang="zh-CN" sz="1800">
                        <a:latin typeface="Cambria Math" panose="02040503050406030204" pitchFamily="18" charset="0"/>
                      </a:rPr>
                      <m:t>+</m:t>
                    </m:r>
                    <m:r>
                      <a:rPr lang="en-CA" altLang="zh-CN" sz="1800" i="1">
                        <a:latin typeface="Cambria Math" panose="02040503050406030204" pitchFamily="18" charset="0"/>
                      </a:rPr>
                      <m:t>𝜌𝜎</m:t>
                    </m:r>
                    <m:f>
                      <m:f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en-CA" altLang="zh-CN" sz="180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altLang="zh-CN" sz="1800" b="1" i="1"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CA" altLang="zh-CN" sz="1800" b="1" i="1"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  <m:r>
                          <a:rPr lang="en-CA" altLang="zh-CN" sz="1800" b="1" i="1">
                            <a:latin typeface="Cambria Math" panose="02040503050406030204" pitchFamily="18" charset="0"/>
                          </a:rPr>
                          <m:t>𝜸</m:t>
                        </m:r>
                        <m:r>
                          <a:rPr lang="en-CA" altLang="zh-CN" sz="180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CA" altLang="zh-CN" sz="1800">
                            <a:latin typeface="Cambria Math" panose="02040503050406030204" pitchFamily="18" charset="0"/>
                          </a:rPr>
                          <m:t>Φ</m:t>
                        </m:r>
                        <m:r>
                          <a:rPr lang="en-CA" altLang="zh-CN" sz="180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altLang="zh-CN" sz="1800" b="1" i="1"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CA" altLang="zh-CN" sz="1800" b="1" i="1"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  <m:r>
                          <a:rPr lang="en-CA" altLang="zh-CN" sz="1800" b="1" i="1">
                            <a:latin typeface="Cambria Math" panose="02040503050406030204" pitchFamily="18" charset="0"/>
                          </a:rPr>
                          <m:t>𝜸</m:t>
                        </m:r>
                        <m:r>
                          <a:rPr lang="en-CA" altLang="zh-CN" sz="1800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CA" altLang="zh-CN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endParaRPr lang="en-US" altLang="zh-CN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zh-CN" altLang="zh-CN" sz="20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Wingdings" pitchFamily="2" charset="2"/>
                  <a:buChar char="Ø"/>
                </a:pPr>
                <a:r>
                  <a:rPr lang="zh-CN" altLang="zh-CN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自选择变量模型事实上包含了两个样本选择偏差，对选择了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1800" i="1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zh-CN" altLang="zh-CN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的样本，偏差项为逆米尔斯比例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zh-CN" altLang="zh-CN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800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sz="18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=1</m:t>
                        </m:r>
                      </m:e>
                    </m:d>
                    <m:r>
                      <a:rPr lang="en-CA" altLang="zh-CN" sz="18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CA" altLang="zh-CN" sz="1800" i="1">
                        <a:latin typeface="Cambria Math" panose="02040503050406030204" pitchFamily="18" charset="0"/>
                      </a:rPr>
                      <m:t>𝜌𝜎</m:t>
                    </m:r>
                    <m:f>
                      <m:f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en-CA" altLang="zh-CN" sz="180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altLang="zh-CN" sz="1800" b="1" i="1"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CA" altLang="zh-CN" sz="1800" b="1" i="1"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  <m:r>
                          <a:rPr lang="en-CA" altLang="zh-CN" sz="1800" b="1" i="1">
                            <a:latin typeface="Cambria Math" panose="02040503050406030204" pitchFamily="18" charset="0"/>
                          </a:rPr>
                          <m:t>𝜸</m:t>
                        </m:r>
                        <m:r>
                          <a:rPr lang="en-CA" altLang="zh-CN" sz="180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CA" altLang="zh-CN" sz="180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CA" altLang="zh-CN" sz="1800">
                            <a:latin typeface="Cambria Math" panose="02040503050406030204" pitchFamily="18" charset="0"/>
                          </a:rPr>
                          <m:t>Φ</m:t>
                        </m:r>
                        <m:r>
                          <a:rPr lang="en-CA" altLang="zh-CN" sz="180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altLang="zh-CN" sz="1800" b="1" i="1"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CA" altLang="zh-CN" sz="1800" b="1" i="1"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  <m:r>
                          <a:rPr lang="en-CA" altLang="zh-CN" sz="1800" b="1" i="1">
                            <a:latin typeface="Cambria Math" panose="02040503050406030204" pitchFamily="18" charset="0"/>
                          </a:rPr>
                          <m:t>𝜸</m:t>
                        </m:r>
                        <m:r>
                          <a:rPr lang="en-CA" altLang="zh-CN" sz="1800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zh-CN" altLang="zh-CN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，对选择了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1800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zh-CN" altLang="zh-CN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的样本，偏差项为逆米尔斯比例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zh-CN" altLang="zh-CN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800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sz="18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=0</m:t>
                        </m:r>
                      </m:e>
                    </m:d>
                    <m:r>
                      <a:rPr lang="en-CA" altLang="zh-CN" sz="18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CA" altLang="zh-CN" sz="1800" i="1">
                        <a:latin typeface="Cambria Math" panose="02040503050406030204" pitchFamily="18" charset="0"/>
                      </a:rPr>
                      <m:t>𝜌𝜎</m:t>
                    </m:r>
                    <m:f>
                      <m:f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en-CA" altLang="zh-CN" sz="180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altLang="zh-CN" sz="1800" b="1" i="1"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CA" altLang="zh-CN" sz="1800" b="1" i="1"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  <m:r>
                          <a:rPr lang="en-CA" altLang="zh-CN" sz="1800" b="1" i="1">
                            <a:latin typeface="Cambria Math" panose="02040503050406030204" pitchFamily="18" charset="0"/>
                          </a:rPr>
                          <m:t>𝜸</m:t>
                        </m:r>
                        <m:r>
                          <a:rPr lang="en-CA" altLang="zh-CN" sz="180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CA" altLang="zh-CN" sz="1800">
                            <a:latin typeface="Cambria Math" panose="02040503050406030204" pitchFamily="18" charset="0"/>
                          </a:rPr>
                          <m:t>Φ</m:t>
                        </m:r>
                        <m:r>
                          <a:rPr lang="en-CA" altLang="zh-CN" sz="180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altLang="zh-CN" sz="1800" b="1" i="1"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CA" altLang="zh-CN" sz="1800" b="1" i="1"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  <m:r>
                          <a:rPr lang="en-CA" altLang="zh-CN" sz="1800" b="1" i="1">
                            <a:latin typeface="Cambria Math" panose="02040503050406030204" pitchFamily="18" charset="0"/>
                          </a:rPr>
                          <m:t>𝜸</m:t>
                        </m:r>
                        <m:r>
                          <a:rPr lang="en-CA" altLang="zh-CN" sz="1800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zh-CN" altLang="zh-CN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。</a:t>
                </a:r>
                <a:r>
                  <a:rPr lang="zh-CN" altLang="zh-CN" sz="18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kumimoji="1" lang="zh-CN" alt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94A3D198-FB76-2942-B02B-46D7809DB19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2"/>
                <a:stretch>
                  <a:fillRect l="-350" t="-973" b="-31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8D0930-5DBA-4506-A52E-15E8DEB1D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上海财经大学出版社，使用需经授权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982727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E4F8FD5-4A3F-0E42-9824-AFDAB5D430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估计方法 </a:t>
            </a:r>
            <a:endParaRPr kumimoji="1"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994AEA45-46BA-B544-BBA9-1B10FED58940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508000" y="1066800"/>
                <a:ext cx="10871200" cy="5221061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kumimoji="1"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方法一：</a:t>
                </a:r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使用传统</a:t>
                </a:r>
                <a:r>
                  <a:rPr lang="en-CA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Heckman</a:t>
                </a:r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样本选择模型分别估计</a:t>
                </a:r>
                <a:r>
                  <a:rPr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。</a:t>
                </a:r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342900">
                  <a:buFont typeface="Arial" panose="020B0604020202020204" pitchFamily="34" charset="0"/>
                  <a:buChar char="•"/>
                </a:pPr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2000" i="1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的样本回归估计模型</a:t>
                </a: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CA" altLang="zh-CN" sz="20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CA" altLang="zh-CN" sz="200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CA" altLang="zh-CN" sz="20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CA" altLang="zh-CN" sz="200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CA" altLang="zh-CN" sz="20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altLang="zh-CN" sz="2000" b="1" i="1"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  <m:sub>
                          <m:r>
                            <a:rPr lang="en-CA" altLang="zh-CN" sz="2000" b="1" i="1"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</m:sSub>
                      <m:r>
                        <a:rPr lang="en-CA" altLang="zh-CN" sz="2000" b="1" i="1">
                          <a:latin typeface="Cambria Math" panose="02040503050406030204" pitchFamily="18" charset="0"/>
                        </a:rPr>
                        <m:t>𝜷</m:t>
                      </m:r>
                      <m:r>
                        <a:rPr lang="en-CA" altLang="zh-CN" sz="200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CA" altLang="zh-CN" sz="2000" i="1">
                          <a:latin typeface="Cambria Math" panose="02040503050406030204" pitchFamily="18" charset="0"/>
                        </a:rPr>
                        <m:t>𝜌𝜎</m:t>
                      </m:r>
                      <m:f>
                        <m:f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𝜙</m:t>
                          </m:r>
                          <m:r>
                            <a:rPr lang="en-CA" altLang="zh-CN" sz="200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zh-CN" altLang="zh-CN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altLang="zh-CN" sz="2000" b="1" i="1">
                                  <a:latin typeface="Cambria Math" panose="02040503050406030204" pitchFamily="18" charset="0"/>
                                </a:rPr>
                                <m:t>𝒁</m:t>
                              </m:r>
                            </m:e>
                            <m:sub>
                              <m:r>
                                <a:rPr lang="en-CA" altLang="zh-CN" sz="2000" b="1" i="1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  <m:r>
                            <a:rPr lang="en-CA" altLang="zh-CN" sz="2000" b="1" i="1">
                              <a:latin typeface="Cambria Math" panose="02040503050406030204" pitchFamily="18" charset="0"/>
                            </a:rPr>
                            <m:t>𝜸</m:t>
                          </m:r>
                          <m:r>
                            <a:rPr lang="en-CA" altLang="zh-CN" sz="200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CA" altLang="zh-CN" sz="200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CA" altLang="zh-CN" sz="2000">
                              <a:latin typeface="Cambria Math" panose="02040503050406030204" pitchFamily="18" charset="0"/>
                            </a:rPr>
                            <m:t>Φ</m:t>
                          </m:r>
                          <m:r>
                            <a:rPr lang="en-CA" altLang="zh-CN" sz="200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zh-CN" altLang="zh-CN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altLang="zh-CN" sz="2000" b="1" i="1">
                                  <a:latin typeface="Cambria Math" panose="02040503050406030204" pitchFamily="18" charset="0"/>
                                </a:rPr>
                                <m:t>𝒁</m:t>
                              </m:r>
                            </m:e>
                            <m:sub>
                              <m:r>
                                <a:rPr lang="en-CA" altLang="zh-CN" sz="2000" b="1" i="1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  <m:r>
                            <a:rPr lang="en-CA" altLang="zh-CN" sz="2000" b="1" i="1">
                              <a:latin typeface="Cambria Math" panose="02040503050406030204" pitchFamily="18" charset="0"/>
                            </a:rPr>
                            <m:t>𝜸</m:t>
                          </m:r>
                          <m:r>
                            <a:rPr lang="en-CA" altLang="zh-CN" sz="200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r>
                        <a:rPr lang="en-CA" altLang="zh-CN" sz="20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kumimoji="1" lang="en-US" altLang="zh-CN" sz="20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85800" indent="-342900">
                  <a:buFont typeface="Arial" panose="020B0604020202020204" pitchFamily="34" charset="0"/>
                  <a:buChar char="•"/>
                </a:pPr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CA" altLang="zh-CN" sz="2000" i="1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的样本回归估计模型</a:t>
                </a: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CA" altLang="zh-CN" sz="20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CA" altLang="zh-CN" sz="200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CA" altLang="zh-CN" sz="20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altLang="zh-CN" sz="2000" b="1" i="1"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  <m:sub>
                          <m:r>
                            <a:rPr lang="en-CA" altLang="zh-CN" sz="2000" b="1" i="1"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</m:sSub>
                      <m:r>
                        <a:rPr lang="en-CA" altLang="zh-CN" sz="2000" b="1" i="1">
                          <a:latin typeface="Cambria Math" panose="02040503050406030204" pitchFamily="18" charset="0"/>
                        </a:rPr>
                        <m:t>𝜷</m:t>
                      </m:r>
                      <m:r>
                        <a:rPr lang="en-CA" altLang="zh-CN" sz="200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CA" altLang="zh-CN" sz="2000" i="1">
                          <a:latin typeface="Cambria Math" panose="02040503050406030204" pitchFamily="18" charset="0"/>
                        </a:rPr>
                        <m:t>𝜌𝜎</m:t>
                      </m:r>
                      <m:f>
                        <m:f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𝜙</m:t>
                          </m:r>
                          <m:r>
                            <a:rPr lang="en-CA" altLang="zh-CN" sz="200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zh-CN" altLang="zh-CN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altLang="zh-CN" sz="2000" b="1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CA" altLang="zh-CN" sz="2000" b="1" i="1">
                                  <a:latin typeface="Cambria Math" panose="02040503050406030204" pitchFamily="18" charset="0"/>
                                </a:rPr>
                                <m:t>𝒁</m:t>
                              </m:r>
                            </m:e>
                            <m:sub>
                              <m:r>
                                <a:rPr lang="en-CA" altLang="zh-CN" sz="2000" b="1" i="1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  <m:r>
                            <a:rPr lang="en-CA" altLang="zh-CN" sz="2000" b="1" i="1">
                              <a:latin typeface="Cambria Math" panose="02040503050406030204" pitchFamily="18" charset="0"/>
                            </a:rPr>
                            <m:t>𝜸</m:t>
                          </m:r>
                          <m:r>
                            <a:rPr lang="en-CA" altLang="zh-CN" sz="200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CA" altLang="zh-CN" sz="2000">
                              <a:latin typeface="Cambria Math" panose="02040503050406030204" pitchFamily="18" charset="0"/>
                            </a:rPr>
                            <m:t>Φ</m:t>
                          </m:r>
                          <m:r>
                            <a:rPr lang="en-CA" altLang="zh-CN" sz="200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zh-CN" altLang="zh-CN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altLang="zh-CN" sz="2000" b="1" i="1">
                                  <a:latin typeface="Cambria Math" panose="02040503050406030204" pitchFamily="18" charset="0"/>
                                </a:rPr>
                                <m:t>𝒁</m:t>
                              </m:r>
                            </m:e>
                            <m:sub>
                              <m:r>
                                <a:rPr lang="en-CA" altLang="zh-CN" sz="2000" b="1" i="1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  <m:r>
                            <a:rPr lang="en-CA" altLang="zh-CN" sz="2000" b="1" i="1">
                              <a:latin typeface="Cambria Math" panose="02040503050406030204" pitchFamily="18" charset="0"/>
                            </a:rPr>
                            <m:t>𝜸</m:t>
                          </m:r>
                          <m:r>
                            <a:rPr lang="en-CA" altLang="zh-CN" sz="200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r>
                        <a:rPr lang="en-CA" altLang="zh-CN" sz="20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kumimoji="1" lang="en-US" altLang="zh-CN" sz="20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858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的系数</a:t>
                </a:r>
                <a:r>
                  <a:rPr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 ，</a:t>
                </a:r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并</a:t>
                </a:r>
                <a:r>
                  <a:rPr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进一步</a:t>
                </a:r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检验差值的显著性</a:t>
                </a:r>
                <a:r>
                  <a:rPr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。</a:t>
                </a: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85800" indent="-342900">
                  <a:buFont typeface="Arial" panose="020B0604020202020204" pitchFamily="34" charset="0"/>
                  <a:buChar char="•"/>
                </a:pP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85800" indent="-342900">
                  <a:buFont typeface="Arial" panose="020B0604020202020204" pitchFamily="34" charset="0"/>
                  <a:buChar char="•"/>
                </a:pP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000" indent="-342900">
                  <a:buFont typeface="Arial" panose="020B0604020202020204" pitchFamily="34" charset="0"/>
                  <a:buChar char="•"/>
                </a:pPr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方法</a:t>
                </a:r>
                <a:r>
                  <a:rPr lang="zh-CN" altLang="en-CA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二</a:t>
                </a:r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：我们也可以将这两个公式整合到一起，表示为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US" altLang="zh-CN" sz="200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altLang="zh-CN" sz="200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US" altLang="zh-CN" sz="200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altLang="zh-CN" sz="20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zh-CN" altLang="zh-CN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00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altLang="zh-CN" sz="200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altLang="zh-CN" sz="200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altLang="zh-CN" sz="200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altLang="zh-CN" sz="20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  <m:sub>
                          <m:r>
                            <a:rPr lang="en-US" altLang="zh-CN" sz="2000"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</m:sSub>
                      <m:r>
                        <a:rPr lang="en-US" altLang="zh-CN" sz="2000">
                          <a:latin typeface="Cambria Math" panose="02040503050406030204" pitchFamily="18" charset="0"/>
                        </a:rPr>
                        <m:t>𝜷</m:t>
                      </m:r>
                      <m:r>
                        <a:rPr lang="en-US" altLang="zh-CN" sz="200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zh-CN" sz="2000">
                          <a:latin typeface="Cambria Math" panose="02040503050406030204" pitchFamily="18" charset="0"/>
                        </a:rPr>
                        <m:t>𝜌𝜎</m:t>
                      </m:r>
                      <m:d>
                        <m:dPr>
                          <m:begChr m:val="["/>
                          <m:endChr m:val="]"/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zh-CN" altLang="zh-CN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zh-CN" sz="2000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  <m:r>
                                <a:rPr lang="en-US" altLang="zh-CN" sz="2000">
                                  <a:latin typeface="Cambria Math" panose="02040503050406030204" pitchFamily="18" charset="0"/>
                                </a:rPr>
                                <m:t>(−</m:t>
                              </m:r>
                              <m:sSub>
                                <m:sSubPr>
                                  <m:ctrlPr>
                                    <a:rPr lang="zh-CN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>
                                      <a:latin typeface="Cambria Math" panose="02040503050406030204" pitchFamily="18" charset="0"/>
                                    </a:rPr>
                                    <m:t>𝒁</m:t>
                                  </m:r>
                                </m:e>
                                <m:sub>
                                  <m:r>
                                    <a:rPr lang="en-US" altLang="zh-CN" sz="2000">
                                      <a:latin typeface="Cambria Math" panose="02040503050406030204" pitchFamily="18" charset="0"/>
                                    </a:rPr>
                                    <m:t>𝒊</m:t>
                                  </m:r>
                                </m:sub>
                              </m:sSub>
                              <m:r>
                                <a:rPr lang="en-US" altLang="zh-CN" sz="2000">
                                  <a:latin typeface="Cambria Math" panose="02040503050406030204" pitchFamily="18" charset="0"/>
                                </a:rPr>
                                <m:t>𝜸</m:t>
                              </m:r>
                              <m:r>
                                <a:rPr lang="en-US" altLang="zh-CN" sz="200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en-US" altLang="zh-CN" sz="200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>
                                  <a:latin typeface="Cambria Math" panose="02040503050406030204" pitchFamily="18" charset="0"/>
                                </a:rPr>
                                <m:t>Φ</m:t>
                              </m:r>
                              <m:r>
                                <a:rPr lang="en-US" altLang="zh-CN" sz="2000">
                                  <a:latin typeface="Cambria Math" panose="02040503050406030204" pitchFamily="18" charset="0"/>
                                </a:rPr>
                                <m:t>(−</m:t>
                              </m:r>
                              <m:sSub>
                                <m:sSubPr>
                                  <m:ctrlPr>
                                    <a:rPr lang="zh-CN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>
                                      <a:latin typeface="Cambria Math" panose="02040503050406030204" pitchFamily="18" charset="0"/>
                                    </a:rPr>
                                    <m:t>𝒁</m:t>
                                  </m:r>
                                </m:e>
                                <m:sub>
                                  <m:r>
                                    <a:rPr lang="en-US" altLang="zh-CN" sz="2000">
                                      <a:latin typeface="Cambria Math" panose="02040503050406030204" pitchFamily="18" charset="0"/>
                                    </a:rPr>
                                    <m:t>𝒊</m:t>
                                  </m:r>
                                </m:sub>
                              </m:sSub>
                              <m:r>
                                <a:rPr lang="en-US" altLang="zh-CN" sz="2000">
                                  <a:latin typeface="Cambria Math" panose="02040503050406030204" pitchFamily="18" charset="0"/>
                                </a:rPr>
                                <m:t>𝜸</m:t>
                              </m:r>
                              <m:r>
                                <a:rPr lang="en-US" altLang="zh-CN" sz="200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den>
                          </m:f>
                          <m:sSub>
                            <m:sSubPr>
                              <m:ctrlPr>
                                <a:rPr lang="zh-CN" altLang="zh-CN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00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altLang="zh-CN" sz="200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altLang="zh-CN" sz="200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zh-CN" altLang="zh-CN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zh-CN" sz="200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altLang="zh-CN" sz="2000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  <m:d>
                                <m:dPr>
                                  <m:ctrlPr>
                                    <a:rPr lang="zh-CN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200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zh-CN" altLang="zh-CN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2000">
                                          <a:latin typeface="Cambria Math" panose="02040503050406030204" pitchFamily="18" charset="0"/>
                                        </a:rPr>
                                        <m:t>𝒁</m:t>
                                      </m:r>
                                    </m:e>
                                    <m:sub>
                                      <m:r>
                                        <a:rPr lang="en-US" altLang="zh-CN" sz="2000">
                                          <a:latin typeface="Cambria Math" panose="02040503050406030204" pitchFamily="18" charset="0"/>
                                        </a:rPr>
                                        <m:t>𝒊</m:t>
                                      </m:r>
                                    </m:sub>
                                  </m:sSub>
                                  <m:r>
                                    <a:rPr lang="en-US" altLang="zh-CN" sz="2000">
                                      <a:latin typeface="Cambria Math" panose="02040503050406030204" pitchFamily="18" charset="0"/>
                                    </a:rPr>
                                    <m:t>𝜸</m:t>
                                  </m:r>
                                </m:e>
                              </m:d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n-US" altLang="zh-CN" sz="2000">
                                  <a:latin typeface="Cambria Math" panose="02040503050406030204" pitchFamily="18" charset="0"/>
                                </a:rPr>
                                <m:t>Φ</m:t>
                              </m:r>
                              <m:d>
                                <m:dPr>
                                  <m:ctrlPr>
                                    <a:rPr lang="zh-CN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200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zh-CN" altLang="zh-CN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2000">
                                          <a:latin typeface="Cambria Math" panose="02040503050406030204" pitchFamily="18" charset="0"/>
                                        </a:rPr>
                                        <m:t>𝒁</m:t>
                                      </m:r>
                                    </m:e>
                                    <m:sub>
                                      <m:r>
                                        <a:rPr lang="en-US" altLang="zh-CN" sz="2000">
                                          <a:latin typeface="Cambria Math" panose="02040503050406030204" pitchFamily="18" charset="0"/>
                                        </a:rPr>
                                        <m:t>𝒊</m:t>
                                      </m:r>
                                    </m:sub>
                                  </m:sSub>
                                  <m:r>
                                    <a:rPr lang="en-US" altLang="zh-CN" sz="2000">
                                      <a:latin typeface="Cambria Math" panose="02040503050406030204" pitchFamily="18" charset="0"/>
                                    </a:rPr>
                                    <m:t>𝜸</m:t>
                                  </m:r>
                                </m:e>
                              </m:d>
                            </m:den>
                          </m:f>
                          <m:d>
                            <m:dPr>
                              <m:ctrlPr>
                                <a:rPr lang="zh-CN" altLang="zh-CN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sz="200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b>
                                <m:sSubPr>
                                  <m:ctrlPr>
                                    <a:rPr lang="zh-CN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US" altLang="zh-CN" sz="200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en-US" altLang="zh-CN" sz="20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altLang="zh-CN" sz="200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kumimoji="1" lang="en-US" altLang="zh-CN" sz="20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85800" indent="-342900">
                  <a:buFont typeface="Arial" panose="020B0604020202020204" pitchFamily="34" charset="0"/>
                  <a:buChar char="•"/>
                </a:pPr>
                <a:endParaRPr kumimoji="1" lang="zh-CN" altLang="en-US" sz="20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994AEA45-46BA-B544-BBA9-1B10FED5894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508000" y="1066800"/>
                <a:ext cx="10871200" cy="5221061"/>
              </a:xfrm>
              <a:blipFill>
                <a:blip r:embed="rId2"/>
                <a:stretch>
                  <a:fillRect l="-233" t="-9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矩形 8">
            <a:extLst>
              <a:ext uri="{FF2B5EF4-FFF2-40B4-BE49-F238E27FC236}">
                <a16:creationId xmlns:a16="http://schemas.microsoft.com/office/drawing/2014/main" id="{55186E3D-BFF7-CB4A-83F5-20756A29050F}"/>
              </a:ext>
            </a:extLst>
          </p:cNvPr>
          <p:cNvSpPr/>
          <p:nvPr/>
        </p:nvSpPr>
        <p:spPr>
          <a:xfrm>
            <a:off x="4279900" y="2971800"/>
            <a:ext cx="330200" cy="431800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48D4B7F5-D35C-BC42-9570-4ED384832022}"/>
              </a:ext>
            </a:extLst>
          </p:cNvPr>
          <p:cNvSpPr/>
          <p:nvPr/>
        </p:nvSpPr>
        <p:spPr>
          <a:xfrm>
            <a:off x="3873500" y="1905000"/>
            <a:ext cx="901700" cy="457200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03BDD8E8-11D1-4D40-8FE7-9F9328C15DE7}"/>
              </a:ext>
            </a:extLst>
          </p:cNvPr>
          <p:cNvGrpSpPr/>
          <p:nvPr/>
        </p:nvGrpSpPr>
        <p:grpSpPr>
          <a:xfrm>
            <a:off x="1893359" y="3448730"/>
            <a:ext cx="2881841" cy="457200"/>
            <a:chOff x="1804482" y="3461432"/>
            <a:chExt cx="2881841" cy="457200"/>
          </a:xfrm>
        </p:grpSpPr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id="{1EFCF68E-5FBA-1144-9DF7-3F8E92149DEC}"/>
                </a:ext>
              </a:extLst>
            </p:cNvPr>
            <p:cNvGrpSpPr/>
            <p:nvPr/>
          </p:nvGrpSpPr>
          <p:grpSpPr>
            <a:xfrm>
              <a:off x="2876753" y="3461432"/>
              <a:ext cx="1809570" cy="457200"/>
              <a:chOff x="2876753" y="3461432"/>
              <a:chExt cx="1809570" cy="457200"/>
            </a:xfrm>
          </p:grpSpPr>
          <p:grpSp>
            <p:nvGrpSpPr>
              <p:cNvPr id="13" name="组合 12">
                <a:extLst>
                  <a:ext uri="{FF2B5EF4-FFF2-40B4-BE49-F238E27FC236}">
                    <a16:creationId xmlns:a16="http://schemas.microsoft.com/office/drawing/2014/main" id="{9409D847-B3F2-8143-ABE7-1DC914E036ED}"/>
                  </a:ext>
                </a:extLst>
              </p:cNvPr>
              <p:cNvGrpSpPr/>
              <p:nvPr/>
            </p:nvGrpSpPr>
            <p:grpSpPr>
              <a:xfrm>
                <a:off x="2876753" y="3461432"/>
                <a:ext cx="1089850" cy="457200"/>
                <a:chOff x="2876753" y="3461432"/>
                <a:chExt cx="1089850" cy="457200"/>
              </a:xfrm>
            </p:grpSpPr>
            <p:sp>
              <p:nvSpPr>
                <p:cNvPr id="11" name="矩形 10">
                  <a:extLst>
                    <a:ext uri="{FF2B5EF4-FFF2-40B4-BE49-F238E27FC236}">
                      <a16:creationId xmlns:a16="http://schemas.microsoft.com/office/drawing/2014/main" id="{3272BDB1-C0E6-5640-87AB-744B97A0C1A6}"/>
                    </a:ext>
                  </a:extLst>
                </p:cNvPr>
                <p:cNvSpPr/>
                <p:nvPr/>
              </p:nvSpPr>
              <p:spPr>
                <a:xfrm>
                  <a:off x="2924276" y="3461432"/>
                  <a:ext cx="901700" cy="457200"/>
                </a:xfrm>
                <a:prstGeom prst="rect">
                  <a:avLst/>
                </a:prstGeom>
                <a:noFill/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2" name="矩形 11">
                      <a:extLst>
                        <a:ext uri="{FF2B5EF4-FFF2-40B4-BE49-F238E27FC236}">
                          <a16:creationId xmlns:a16="http://schemas.microsoft.com/office/drawing/2014/main" id="{0AB92EE6-06DA-3546-8297-A5B2DF806E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76753" y="3492664"/>
                      <a:ext cx="1089850" cy="400110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zh-CN" altLang="zh-CN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altLang="zh-CN" sz="2000" i="1"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en-CA" altLang="zh-CN" sz="200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CA" altLang="zh-CN" sz="2000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zh-CN" altLang="zh-CN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altLang="zh-CN" sz="2000" i="1"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en-CA" altLang="zh-CN" sz="200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oMath>
                        </m:oMathPara>
                      </a14:m>
                      <a:endParaRPr lang="zh-CN" altLang="en-US" sz="2000" dirty="0"/>
                    </a:p>
                  </p:txBody>
                </p:sp>
              </mc:Choice>
              <mc:Fallback xmlns="">
                <p:sp>
                  <p:nvSpPr>
                    <p:cNvPr id="12" name="矩形 11">
                      <a:extLst>
                        <a:ext uri="{FF2B5EF4-FFF2-40B4-BE49-F238E27FC236}">
                          <a16:creationId xmlns:a16="http://schemas.microsoft.com/office/drawing/2014/main" id="{0AB92EE6-06DA-3546-8297-A5B2DF806EDA}"/>
                        </a:ext>
                      </a:extLst>
                    </p:cNvPr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876753" y="3492664"/>
                      <a:ext cx="1089850" cy="400110"/>
                    </a:xfrm>
                    <a:prstGeom prst="rect">
                      <a:avLst/>
                    </a:prstGeom>
                    <a:blipFill>
                      <a:blip r:embed="rId3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zh-CN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15" name="组合 14">
                <a:extLst>
                  <a:ext uri="{FF2B5EF4-FFF2-40B4-BE49-F238E27FC236}">
                    <a16:creationId xmlns:a16="http://schemas.microsoft.com/office/drawing/2014/main" id="{2AA0EBA3-BCBC-894C-AE9E-F78744110188}"/>
                  </a:ext>
                </a:extLst>
              </p:cNvPr>
              <p:cNvGrpSpPr/>
              <p:nvPr/>
            </p:nvGrpSpPr>
            <p:grpSpPr>
              <a:xfrm>
                <a:off x="4056770" y="3461432"/>
                <a:ext cx="629553" cy="457200"/>
                <a:chOff x="2589250" y="3461432"/>
                <a:chExt cx="1793077" cy="457200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7" name="矩形 16">
                      <a:extLst>
                        <a:ext uri="{FF2B5EF4-FFF2-40B4-BE49-F238E27FC236}">
                          <a16:creationId xmlns:a16="http://schemas.microsoft.com/office/drawing/2014/main" id="{CC2CEE64-79A5-2042-89FF-26356DB87F3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89250" y="3492664"/>
                      <a:ext cx="1793077" cy="400110"/>
                    </a:xfrm>
                    <a:prstGeom prst="rect">
                      <a:avLst/>
                    </a:prstGeom>
                  </p:spPr>
                  <p:txBody>
                    <a:bodyPr wrap="squar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zh-CN" altLang="zh-CN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altLang="zh-CN" sz="2000" i="1"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en-CA" altLang="zh-CN" sz="200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oMath>
                        </m:oMathPara>
                      </a14:m>
                      <a:endParaRPr lang="zh-CN" altLang="en-US" sz="2000" dirty="0"/>
                    </a:p>
                  </p:txBody>
                </p:sp>
              </mc:Choice>
              <mc:Fallback xmlns="">
                <p:sp>
                  <p:nvSpPr>
                    <p:cNvPr id="17" name="矩形 16">
                      <a:extLst>
                        <a:ext uri="{FF2B5EF4-FFF2-40B4-BE49-F238E27FC236}">
                          <a16:creationId xmlns:a16="http://schemas.microsoft.com/office/drawing/2014/main" id="{CC2CEE64-79A5-2042-89FF-26356DB87F38}"/>
                        </a:ext>
                      </a:extLst>
                    </p:cNvPr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589250" y="3492664"/>
                      <a:ext cx="1793077" cy="400110"/>
                    </a:xfrm>
                    <a:prstGeom prst="rect">
                      <a:avLst/>
                    </a:prstGeom>
                    <a:blipFill>
                      <a:blip r:embed="rId4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zh-CN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16" name="矩形 15">
                  <a:extLst>
                    <a:ext uri="{FF2B5EF4-FFF2-40B4-BE49-F238E27FC236}">
                      <a16:creationId xmlns:a16="http://schemas.microsoft.com/office/drawing/2014/main" id="{BB02D7F1-5A77-5844-95DD-C401A2748F50}"/>
                    </a:ext>
                  </a:extLst>
                </p:cNvPr>
                <p:cNvSpPr/>
                <p:nvPr/>
              </p:nvSpPr>
              <p:spPr>
                <a:xfrm>
                  <a:off x="2924276" y="3461432"/>
                  <a:ext cx="901700" cy="457200"/>
                </a:xfrm>
                <a:prstGeom prst="rect">
                  <a:avLst/>
                </a:prstGeom>
                <a:noFill/>
                <a:ln w="1905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" name="矩形 17">
                    <a:extLst>
                      <a:ext uri="{FF2B5EF4-FFF2-40B4-BE49-F238E27FC236}">
                        <a16:creationId xmlns:a16="http://schemas.microsoft.com/office/drawing/2014/main" id="{63E8240B-8B87-5242-93B7-345B6D208E32}"/>
                      </a:ext>
                    </a:extLst>
                  </p:cNvPr>
                  <p:cNvSpPr/>
                  <p:nvPr/>
                </p:nvSpPr>
                <p:spPr>
                  <a:xfrm>
                    <a:off x="3811064" y="3523896"/>
                    <a:ext cx="40908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1" lang="en-US" altLang="zh-CN" b="1" i="1" dirty="0">
                              <a:latin typeface="Cambria Math" panose="02040503050406030204" pitchFamily="18" charset="0"/>
                            </a:rPr>
                            <m:t>−</m:t>
                          </m:r>
                        </m:oMath>
                      </m:oMathPara>
                    </a14:m>
                    <a:endParaRPr lang="zh-CN" altLang="en-US" dirty="0"/>
                  </a:p>
                </p:txBody>
              </p:sp>
            </mc:Choice>
            <mc:Fallback xmlns="">
              <p:sp>
                <p:nvSpPr>
                  <p:cNvPr id="18" name="矩形 17">
                    <a:extLst>
                      <a:ext uri="{FF2B5EF4-FFF2-40B4-BE49-F238E27FC236}">
                        <a16:creationId xmlns:a16="http://schemas.microsoft.com/office/drawing/2014/main" id="{63E8240B-8B87-5242-93B7-345B6D208E32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11064" y="3523896"/>
                    <a:ext cx="409086" cy="369332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矩形 19">
                  <a:extLst>
                    <a:ext uri="{FF2B5EF4-FFF2-40B4-BE49-F238E27FC236}">
                      <a16:creationId xmlns:a16="http://schemas.microsoft.com/office/drawing/2014/main" id="{12C1337A-6904-0244-A511-0B8D02FC9B4E}"/>
                    </a:ext>
                  </a:extLst>
                </p:cNvPr>
                <p:cNvSpPr/>
                <p:nvPr/>
              </p:nvSpPr>
              <p:spPr>
                <a:xfrm>
                  <a:off x="1804482" y="3505593"/>
                  <a:ext cx="1119794" cy="40011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marL="34290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zh-CN" altLang="zh-CN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altLang="zh-CN" sz="2000" i="1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CA" altLang="zh-CN" sz="200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=</m:t>
                        </m:r>
                      </m:oMath>
                    </m:oMathPara>
                  </a14:m>
                  <a:endParaRPr kumimoji="1" lang="en-US" altLang="zh-CN" sz="2000" b="1" dirty="0"/>
                </a:p>
              </p:txBody>
            </p:sp>
          </mc:Choice>
          <mc:Fallback xmlns="">
            <p:sp>
              <p:nvSpPr>
                <p:cNvPr id="20" name="矩形 19">
                  <a:extLst>
                    <a:ext uri="{FF2B5EF4-FFF2-40B4-BE49-F238E27FC236}">
                      <a16:creationId xmlns:a16="http://schemas.microsoft.com/office/drawing/2014/main" id="{12C1337A-6904-0244-A511-0B8D02FC9B4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04482" y="3505593"/>
                  <a:ext cx="1119794" cy="400110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61A3F2-D999-448E-ABE0-AA1C99602F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上海财经大学出版社，使用需经授权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044077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2AE85FF-6225-A648-A77D-F71B4F486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例：</a:t>
            </a:r>
            <a:r>
              <a:rPr lang="zh-CN" altLang="zh-CN" dirty="0"/>
              <a:t>企业选择多行业经营或单一行业经营对企业业绩的影响 </a:t>
            </a:r>
            <a:endParaRPr kumimoji="1"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57734A21-8729-3F4D-ABDB-E54DD4FFF737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估计企业选择多行业经营或单一行业经营对企业业绩的影响。结果方程如下：</a:t>
                </a:r>
                <a:endParaRPr lang="zh-CN" altLang="zh-CN" sz="20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CA" altLang="zh-CN" sz="20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CA" altLang="zh-CN" sz="20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zh-CN" altLang="zh-CN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altLang="zh-CN" sz="2000" i="1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CA" altLang="zh-CN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𝐷𝑖𝑣</m:t>
                          </m:r>
                        </m:e>
                        <m:sub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CA" altLang="zh-CN" sz="20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CA" altLang="zh-CN" sz="2000">
                              <a:latin typeface="Cambria Math" panose="02040503050406030204" pitchFamily="18" charset="0"/>
                            </a:rPr>
                            <m:t>log</m:t>
                          </m:r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𝑆𝑖𝑧𝑒</m:t>
                          </m:r>
                        </m:e>
                        <m:sub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CA" altLang="zh-CN" sz="20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zh-CN" altLang="zh-CN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altLang="zh-CN" sz="2000" i="1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CA" altLang="zh-CN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zh-CN" altLang="zh-CN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altLang="zh-CN" sz="2000" i="1">
                                  <a:latin typeface="Cambria Math" panose="02040503050406030204" pitchFamily="18" charset="0"/>
                                </a:rPr>
                                <m:t>𝐹𝑖𝑟𝑚𝑎𝑔𝑒</m:t>
                              </m:r>
                            </m:e>
                            <m:sub>
                              <m:r>
                                <a:rPr lang="en-CA" altLang="zh-CN" sz="20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zh-CN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是企业的业绩衡量指标</a:t>
                </a:r>
                <a:r>
                  <a:rPr lang="en-CA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Tobin’s Q</a:t>
                </a:r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𝐷𝑖𝑣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2000" i="1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如果选择多行业经营，反之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𝐷𝑖𝑣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2000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>
                        <a:latin typeface="Cambria Math" panose="02040503050406030204" pitchFamily="18" charset="0"/>
                      </a:rPr>
                      <m:t>log</m:t>
                    </m:r>
                    <m:r>
                      <a:rPr lang="en-US" altLang="zh-CN" sz="2000" i="1">
                        <a:latin typeface="Cambria Math" panose="02040503050406030204" pitchFamily="18" charset="0"/>
                      </a:rPr>
                      <m:t>𝑆𝑖𝑧𝑒</m:t>
                    </m:r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企业规模，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𝐹𝑖𝑟𝑚𝑎𝑔𝑒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是公司年龄。</a:t>
                </a:r>
                <a:endParaRPr lang="zh-CN" altLang="zh-CN" sz="20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kumimoji="1"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选择多元化经营的方程为：</a:t>
                </a:r>
                <a:endParaRPr lang="zh-CN" altLang="zh-CN" sz="20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𝑈𝑡𝑖𝑙𝑖𝑡𝑦</m:t>
                        </m:r>
                      </m:e>
                      <m:sub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CA" altLang="zh-CN" sz="200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CA" altLang="zh-CN" sz="20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>
                            <a:latin typeface="Cambria Math" panose="02040503050406030204" pitchFamily="18" charset="0"/>
                          </a:rPr>
                          <m:t>log</m:t>
                        </m:r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𝑆𝑖𝑧𝑒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CA" altLang="zh-CN" sz="200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𝐹𝑖𝑟𝑚𝑎𝑔𝑒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20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zh-CN" altLang="zh-CN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zh-CN" altLang="zh-CN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𝑆𝑁𝑃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zh-CN" altLang="zh-CN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𝐹𝑎𝑚𝑖𝑙𝑦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CA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endParaRPr lang="zh-CN" altLang="zh-CN" sz="20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zh-CN" altLang="zh-CN" sz="2000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zh-CN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𝐷𝑖𝑣</m:t>
                                  </m:r>
                                </m:e>
                                <m:sub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=1,                </m:t>
                              </m:r>
                              <m:r>
                                <m:rPr>
                                  <m:sty m:val="p"/>
                                </m:rP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if</m:t>
                              </m:r>
                              <m: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zh-CN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𝑈𝑡𝑖𝑙𝑖𝑡𝑦</m:t>
                                  </m:r>
                                </m:e>
                                <m:sub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&gt;0 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zh-CN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𝐷𝑖𝑣</m:t>
                                  </m:r>
                                </m:e>
                                <m:sub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=0,                 </m:t>
                              </m:r>
                              <m:r>
                                <m:rPr>
                                  <m:sty m:val="p"/>
                                </m:rP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if</m:t>
                              </m:r>
                              <m: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zh-CN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𝑈𝑡𝑖𝑙𝑖𝑡𝑦</m:t>
                                  </m:r>
                                </m:e>
                                <m:sub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≤0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zh-CN" altLang="zh-CN" sz="20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选择方程的解释变量包含了两个新变量，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𝑆𝑁𝑃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（企业如果是标准普尔</a:t>
                </a:r>
                <a:r>
                  <a:rPr lang="en-CA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500</a:t>
                </a:r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指数的组成公司则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𝑆𝑁𝑃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2000" i="1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，反之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𝑆𝑁𝑃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200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）</a:t>
                </a: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i="1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𝐹𝑎𝑚𝑖𝑙𝑦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（如果企业是家族企业则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𝐹𝑎𝑚𝑖𝑙𝑦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2000" i="1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反之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𝐹𝑎𝑚𝑖𝑙𝑦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2000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）。标准普尔</a:t>
                </a:r>
                <a:r>
                  <a:rPr lang="en-CA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500</a:t>
                </a:r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的公司比较容易进行分业经营，家族企业通常选择单一行业。</a:t>
                </a:r>
                <a:endParaRPr lang="zh-CN" altLang="zh-CN" sz="20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kumimoji="1" lang="zh-CN" alt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57734A21-8729-3F4D-ABDB-E54DD4FFF73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2"/>
                <a:stretch>
                  <a:fillRect l="-467" t="-973" b="-41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9E8092-78EA-4023-8F2F-0DECA2B762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上海财经大学出版社，使用需经授权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912642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92EA97C-0EB8-6642-AB8A-B82DC95CE8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小结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34980C35-8ED9-4647-93A3-2039944894D0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传统</a:t>
                </a:r>
                <a:r>
                  <a:rPr lang="en-CA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Heckman</a:t>
                </a:r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模型关注的是在样本自选择情况下，如何估计某一解释变量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1" i="1">
                            <a:latin typeface="Cambria Math" panose="02040503050406030204" pitchFamily="18" charset="0"/>
                          </a:rPr>
                          <m:t>𝑿</m:t>
                        </m:r>
                      </m:e>
                      <m:sub>
                        <m:r>
                          <a:rPr lang="en-US" altLang="zh-CN" b="1" i="1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的因果效应</a:t>
                </a:r>
                <a14:m>
                  <m:oMath xmlns:m="http://schemas.openxmlformats.org/officeDocument/2006/math">
                    <m:r>
                      <a:rPr lang="en-US" altLang="zh-CN" b="1" i="1">
                        <a:latin typeface="Cambria Math" panose="02040503050406030204" pitchFamily="18" charset="0"/>
                      </a:rPr>
                      <m:t>𝜷</m:t>
                    </m:r>
                  </m:oMath>
                </a14:m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，而内生选择变量处置效应模型关注的自选择变量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本身的处置效应</a:t>
                </a:r>
                <a:r>
                  <a:rPr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；</a:t>
                </a:r>
                <a:endPara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endPara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传统</a:t>
                </a:r>
                <a:r>
                  <a:rPr lang="en-CA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Heckman</a:t>
                </a:r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模型只需要调整一个当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CA" altLang="zh-CN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的逆米尔斯比例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CA" altLang="zh-CN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CA" altLang="zh-CN">
                        <a:latin typeface="Cambria Math" panose="02040503050406030204" pitchFamily="18" charset="0"/>
                      </a:rPr>
                      <m:t>1)</m:t>
                    </m:r>
                  </m:oMath>
                </a14:m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，而自选择变量处置效应模型需要同时调整一个当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CA" altLang="zh-CN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的逆米尔斯比例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zh-CN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CA" altLang="zh-CN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</m:oMath>
                </a14:m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和当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CA" altLang="zh-CN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的逆米尔斯比例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zh-CN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CA" altLang="zh-CN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</m:oMath>
                </a14:m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。</a:t>
                </a:r>
                <a:endParaRPr lang="zh-CN" altLang="zh-CN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kumimoji="1" lang="zh-CN" alt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34980C35-8ED9-4647-93A3-2039944894D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2"/>
                <a:stretch>
                  <a:fillRect l="-467" t="-1460" r="-8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FD1678-6686-48DD-9852-94EBB18DBB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上海财经大学出版社，使用需经授权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377221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标题 1">
            <a:extLst>
              <a:ext uri="{FF2B5EF4-FFF2-40B4-BE49-F238E27FC236}">
                <a16:creationId xmlns:a16="http://schemas.microsoft.com/office/drawing/2014/main" id="{CFC19BF1-C424-3F45-A8A9-6D826C6366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DAAA68B9-96EA-E848-8222-85E4280388F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zh-CN" altLang="en-US" sz="3200" kern="2200" cap="small" dirty="0">
                <a:latin typeface="+mj-ea"/>
              </a:rPr>
              <a:t>样本自选择偏差产生原因的直观理解</a:t>
            </a:r>
            <a:endParaRPr lang="en-CA" altLang="zh-CN" sz="3200" kern="2200" cap="small" dirty="0">
              <a:latin typeface="+mj-ea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E92EBC-1C06-4E76-B3CE-F7D52D60BD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02400" y="6328144"/>
            <a:ext cx="5283200" cy="457200"/>
          </a:xfrm>
        </p:spPr>
        <p:txBody>
          <a:bodyPr/>
          <a:lstStyle/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上海财经大学出版社，使用需经授权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71402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C7A776C-2546-3D42-8A43-90767414F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+mj-ea"/>
              </a:rPr>
              <a:t>例：智商对大学学习成绩的影响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138253F6-1F69-A44F-B4DD-1602DD0FA040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kumimoji="1" lang="zh-CN" altLang="en-US" dirty="0"/>
                  <a:t>假设：我们可以对总体随机抽样，随机抽样的样本代表了总体，并让这些抽到的人都上大学。换而言之，上大学是随机分配的，而不是个体自我选择的。我们称这个样本为</a:t>
                </a:r>
                <a:r>
                  <a:rPr kumimoji="1" lang="zh-CN" altLang="en-US" b="1" dirty="0"/>
                  <a:t>随机分配样本。</a:t>
                </a:r>
                <a:r>
                  <a:rPr kumimoji="1" lang="zh-CN" altLang="en-US" dirty="0"/>
                  <a:t>随机分配上大学的样本特征分布和总体的特征分布相同</a:t>
                </a:r>
                <a:r>
                  <a:rPr kumimoji="1" lang="zh-CN" altLang="en-US" b="1" dirty="0"/>
                  <a:t>。</a:t>
                </a:r>
                <a:endParaRPr kumimoji="1" lang="en-US" altLang="zh-CN" b="1" dirty="0"/>
              </a:p>
              <a:p>
                <a:endParaRPr kumimoji="1" lang="en-US" altLang="zh-CN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zh-CN" altLang="zh-CN" dirty="0"/>
                  <a:t>对随机分配上大学的人观测到他们的智商和大学成绩</a:t>
                </a:r>
                <a:r>
                  <a:rPr lang="zh-CN" altLang="en-US" dirty="0"/>
                  <a:t>，估计方程 ：</a:t>
                </a:r>
                <a:endParaRPr lang="en-US" altLang="zh-CN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altLang="zh-CN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𝑆𝑐𝑜𝑟𝑒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𝛽</m:t>
                      </m:r>
                      <m:sSub>
                        <m:sSub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𝐼𝑄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kumimoji="1" lang="en-US" altLang="zh-CN" dirty="0"/>
              </a:p>
              <a:p>
                <a:pPr algn="ctr"/>
                <a:endParaRPr kumimoji="1" lang="en-US" altLang="zh-CN" dirty="0"/>
              </a:p>
              <a:p>
                <a:pPr marL="342900" indent="342000" algn="just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𝑆𝑐𝑜𝑟𝑒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/>
                  <a:t>是成绩，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𝐼𝑄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/>
                  <a:t>是智商，干扰项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/>
                  <a:t>是个体不可观测特征</a:t>
                </a:r>
                <a:r>
                  <a:rPr lang="zh-CN" altLang="en-US" sz="2000" dirty="0"/>
                  <a:t>。</a:t>
                </a:r>
                <a:r>
                  <a:rPr lang="zh-CN" altLang="zh-CN" sz="2000" dirty="0"/>
                  <a:t>假设不可观测特征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2000" dirty="0"/>
                  <a:t> </a:t>
                </a:r>
                <a:r>
                  <a:rPr lang="zh-CN" altLang="zh-CN" sz="2000" dirty="0"/>
                  <a:t>是个体的学习动力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20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𝑀𝑜𝑡𝑖𝑣𝑎𝑡𝑖𝑜𝑛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/>
                  <a:t>，并且学习动力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𝑀𝑜𝑡𝑖𝑣𝑎𝑡𝑖𝑜𝑛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/>
                  <a:t>和智商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𝐼𝑄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/>
                  <a:t>在总体里是不相关的</a:t>
                </a:r>
                <a:r>
                  <a:rPr lang="zh-CN" altLang="zh-CN" dirty="0"/>
                  <a:t>。</a:t>
                </a:r>
                <a:r>
                  <a:rPr lang="zh-CN" altLang="zh-CN" dirty="0">
                    <a:effectLst/>
                  </a:rPr>
                  <a:t> </a:t>
                </a:r>
                <a:endParaRPr kumimoji="1" lang="en-US" altLang="zh-CN" dirty="0"/>
              </a:p>
              <a:p>
                <a:pPr algn="ctr"/>
                <a:endParaRPr kumimoji="1" lang="zh-CN" altLang="en-US" dirty="0"/>
              </a:p>
            </p:txBody>
          </p:sp>
        </mc:Choice>
        <mc:Fallback xmlns="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138253F6-1F69-A44F-B4DD-1602DD0FA04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3"/>
                <a:stretch>
                  <a:fillRect l="-467" t="-973" r="-9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7BE654-0203-4E54-9B44-C3851EBAD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上海财经大学出版社，使用需经授权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311262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86EA76B-5376-534F-8322-1E5490347D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随机分配样本</a:t>
            </a:r>
            <a:endParaRPr kumimoji="1"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BD8EC5A8-8413-FB4D-A043-D4CF4DDD70A3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zh-CN" altLang="en-US" sz="2000" dirty="0"/>
                  <a:t>基于</a:t>
                </a:r>
                <a:r>
                  <a:rPr lang="zh-CN" altLang="zh-CN" sz="2000" dirty="0"/>
                  <a:t>随机分配样本数据</a:t>
                </a:r>
                <a:r>
                  <a:rPr lang="zh-CN" altLang="en-US" sz="2000" dirty="0"/>
                  <a:t>，我们估计结果方程：</a:t>
                </a:r>
                <a:endParaRPr lang="en-US" altLang="zh-CN" sz="20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altLang="zh-CN" sz="20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𝑆𝑐𝑜𝑟𝑒</m:t>
                          </m:r>
                        </m:e>
                        <m:sub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altLang="zh-CN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sz="2000" i="1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altLang="zh-CN" sz="20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zh-CN" sz="2000" i="1">
                          <a:latin typeface="Cambria Math" panose="02040503050406030204" pitchFamily="18" charset="0"/>
                        </a:rPr>
                        <m:t>𝛽</m:t>
                      </m:r>
                      <m:sSub>
                        <m:sSub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𝐼𝑄</m:t>
                          </m:r>
                        </m:e>
                        <m:sub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altLang="zh-CN" sz="2000" i="1">
                          <a:latin typeface="Cambria Math" panose="02040503050406030204" pitchFamily="18" charset="0"/>
                        </a:rPr>
                        <m:t>+</m:t>
                      </m:r>
                      <m:limLow>
                        <m:limLowPr>
                          <m:ctrlPr>
                            <a:rPr lang="zh-CN" altLang="zh-CN" sz="2000" i="1" smtClean="0"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groupChr>
                            <m:groupChrPr>
                              <m:chr m:val="⏟"/>
                              <m:ctrlPr>
                                <a:rPr lang="en-CA" altLang="zh-CN" sz="2000" i="1" smtClean="0">
                                  <a:latin typeface="Cambria Math" panose="02040503050406030204" pitchFamily="18" charset="0"/>
                                </a:rPr>
                              </m:ctrlPr>
                            </m:groupChrPr>
                            <m:e>
                              <m:sSub>
                                <m:sSubPr>
                                  <m:ctrlPr>
                                    <a:rPr lang="zh-CN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b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groupChr>
                        </m:e>
                        <m:lim>
                          <m:eqArr>
                            <m:eqArrPr>
                              <m:ctrlP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/>
                            <m:e>
                              <m:sSub>
                                <m:sSubPr>
                                  <m:ctrlPr>
                                    <a:rPr lang="zh-CN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𝑀𝑜𝑡𝑖𝑣𝑎𝑡𝑖𝑜𝑛</m:t>
                                  </m:r>
                                </m:e>
                                <m:sub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eqArr>
                        </m:lim>
                      </m:limLow>
                    </m:oMath>
                  </m:oMathPara>
                </a14:m>
                <a:endParaRPr lang="en-US" altLang="zh-CN" sz="20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CA" altLang="zh-CN" sz="2000">
                          <a:latin typeface="Cambria Math" panose="02040503050406030204" pitchFamily="18" charset="0"/>
                        </a:rPr>
                        <m:t>E</m:t>
                      </m:r>
                      <m:d>
                        <m:d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zh-CN" altLang="zh-CN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altLang="zh-CN" sz="20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en-CA" altLang="zh-CN" sz="20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  <m:e>
                          <m:sSub>
                            <m:sSubPr>
                              <m:ctrlPr>
                                <a:rPr lang="zh-CN" altLang="zh-CN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altLang="zh-CN" sz="2000" i="1">
                                  <a:latin typeface="Cambria Math" panose="02040503050406030204" pitchFamily="18" charset="0"/>
                                </a:rPr>
                                <m:t>𝐼𝑄</m:t>
                              </m:r>
                            </m:e>
                            <m:sub>
                              <m:r>
                                <a:rPr lang="en-CA" altLang="zh-CN" sz="20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CA" altLang="zh-CN" sz="200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CA" altLang="zh-CN" sz="2000">
                          <a:latin typeface="Cambria Math" panose="02040503050406030204" pitchFamily="18" charset="0"/>
                        </a:rPr>
                        <m:t>E</m:t>
                      </m:r>
                      <m:d>
                        <m:d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zh-CN" altLang="zh-CN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altLang="zh-CN" sz="2000" i="1">
                                  <a:latin typeface="Cambria Math" panose="02040503050406030204" pitchFamily="18" charset="0"/>
                                </a:rPr>
                                <m:t>𝑀𝑜𝑡𝑖𝑣𝑎𝑡𝑖𝑜𝑛</m:t>
                              </m:r>
                            </m:e>
                            <m:sub>
                              <m:r>
                                <a:rPr lang="en-CA" altLang="zh-CN" sz="20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  <m:e>
                          <m:sSub>
                            <m:sSubPr>
                              <m:ctrlPr>
                                <a:rPr lang="zh-CN" altLang="zh-CN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altLang="zh-CN" sz="2000" i="1">
                                  <a:latin typeface="Cambria Math" panose="02040503050406030204" pitchFamily="18" charset="0"/>
                                </a:rPr>
                                <m:t>𝐼𝑄</m:t>
                              </m:r>
                            </m:e>
                            <m:sub>
                              <m:r>
                                <a:rPr lang="en-CA" altLang="zh-CN" sz="20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CA" altLang="zh-CN" sz="200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zh-CN" altLang="zh-CN" sz="20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kumimoji="1" lang="zh-CN" altLang="en-US" sz="2000" dirty="0"/>
              </a:p>
            </p:txBody>
          </p:sp>
        </mc:Choice>
        <mc:Fallback xmlns="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BD8EC5A8-8413-FB4D-A043-D4CF4DDD70A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2"/>
                <a:stretch>
                  <a:fillRect l="-233" t="-146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2" name="组合 41">
            <a:extLst>
              <a:ext uri="{FF2B5EF4-FFF2-40B4-BE49-F238E27FC236}">
                <a16:creationId xmlns:a16="http://schemas.microsoft.com/office/drawing/2014/main" id="{9A7B6A2F-F42A-A148-B901-5A5162F21623}"/>
              </a:ext>
            </a:extLst>
          </p:cNvPr>
          <p:cNvGrpSpPr/>
          <p:nvPr/>
        </p:nvGrpSpPr>
        <p:grpSpPr>
          <a:xfrm>
            <a:off x="3686847" y="3086100"/>
            <a:ext cx="3895053" cy="3328759"/>
            <a:chOff x="2983832" y="2826121"/>
            <a:chExt cx="4079591" cy="3350093"/>
          </a:xfrm>
        </p:grpSpPr>
        <p:grpSp>
          <p:nvGrpSpPr>
            <p:cNvPr id="23" name="Group 40608">
              <a:extLst>
                <a:ext uri="{FF2B5EF4-FFF2-40B4-BE49-F238E27FC236}">
                  <a16:creationId xmlns:a16="http://schemas.microsoft.com/office/drawing/2014/main" id="{51E7E317-785E-FD42-9471-D83A18DCFC94}"/>
                </a:ext>
              </a:extLst>
            </p:cNvPr>
            <p:cNvGrpSpPr/>
            <p:nvPr/>
          </p:nvGrpSpPr>
          <p:grpSpPr>
            <a:xfrm>
              <a:off x="2983832" y="2826121"/>
              <a:ext cx="4079591" cy="3350093"/>
              <a:chOff x="590661" y="-55401"/>
              <a:chExt cx="1705034" cy="1593021"/>
            </a:xfrm>
          </p:grpSpPr>
          <p:cxnSp>
            <p:nvCxnSpPr>
              <p:cNvPr id="24" name="Straight Arrow Connector 40609">
                <a:extLst>
                  <a:ext uri="{FF2B5EF4-FFF2-40B4-BE49-F238E27FC236}">
                    <a16:creationId xmlns:a16="http://schemas.microsoft.com/office/drawing/2014/main" id="{22A3BC4D-7407-1140-ACC9-B9541A8FD01B}"/>
                  </a:ext>
                </a:extLst>
              </p:cNvPr>
              <p:cNvCxnSpPr/>
              <p:nvPr/>
            </p:nvCxnSpPr>
            <p:spPr>
              <a:xfrm>
                <a:off x="927233" y="1078847"/>
                <a:ext cx="911761" cy="15944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5B9BD5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25" name="Straight Arrow Connector 40610">
                <a:extLst>
                  <a:ext uri="{FF2B5EF4-FFF2-40B4-BE49-F238E27FC236}">
                    <a16:creationId xmlns:a16="http://schemas.microsoft.com/office/drawing/2014/main" id="{6D857714-5C0C-4D45-A704-27D43FE3A24A}"/>
                  </a:ext>
                </a:extLst>
              </p:cNvPr>
              <p:cNvCxnSpPr/>
              <p:nvPr/>
            </p:nvCxnSpPr>
            <p:spPr>
              <a:xfrm>
                <a:off x="983719" y="306502"/>
                <a:ext cx="855142" cy="728440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5B9BD5"/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26" name="Flowchart: Connector 40611">
                <a:extLst>
                  <a:ext uri="{FF2B5EF4-FFF2-40B4-BE49-F238E27FC236}">
                    <a16:creationId xmlns:a16="http://schemas.microsoft.com/office/drawing/2014/main" id="{11950EE6-3879-D541-9597-4561A9DAA6DD}"/>
                  </a:ext>
                </a:extLst>
              </p:cNvPr>
              <p:cNvSpPr/>
              <p:nvPr/>
            </p:nvSpPr>
            <p:spPr>
              <a:xfrm>
                <a:off x="830830" y="196811"/>
                <a:ext cx="96524" cy="102064"/>
              </a:xfrm>
              <a:prstGeom prst="flowChartConnector">
                <a:avLst/>
              </a:prstGeom>
              <a:noFill/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27" name="Flowchart: Connector 40612">
                <a:extLst>
                  <a:ext uri="{FF2B5EF4-FFF2-40B4-BE49-F238E27FC236}">
                    <a16:creationId xmlns:a16="http://schemas.microsoft.com/office/drawing/2014/main" id="{52ABCD79-107C-DB4C-BF6E-168C5979A3D6}"/>
                  </a:ext>
                </a:extLst>
              </p:cNvPr>
              <p:cNvSpPr/>
              <p:nvPr/>
            </p:nvSpPr>
            <p:spPr>
              <a:xfrm>
                <a:off x="797166" y="1019710"/>
                <a:ext cx="103212" cy="115568"/>
              </a:xfrm>
              <a:prstGeom prst="flowChartConnector">
                <a:avLst/>
              </a:prstGeom>
              <a:solidFill>
                <a:srgbClr val="5B9BD5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" name="Text Box 40614">
                    <a:extLst>
                      <a:ext uri="{FF2B5EF4-FFF2-40B4-BE49-F238E27FC236}">
                        <a16:creationId xmlns:a16="http://schemas.microsoft.com/office/drawing/2014/main" id="{185B9414-FCE8-B140-B3C7-BABEF8D6427A}"/>
                      </a:ext>
                    </a:extLst>
                  </p:cNvPr>
                  <p:cNvSpPr txBox="1"/>
                  <p:nvPr/>
                </p:nvSpPr>
                <p:spPr>
                  <a:xfrm>
                    <a:off x="675786" y="-55401"/>
                    <a:ext cx="615866" cy="221437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6350">
                    <a:noFill/>
                  </a:ln>
                </p:spPr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CA" sz="2000" i="1"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𝑀𝑜𝑡𝑖𝑣𝑎𝑡𝑖𝑜𝑛</m:t>
                          </m:r>
                        </m:oMath>
                      </m:oMathPara>
                    </a14:m>
                    <a:endParaRPr lang="zh-CN" sz="2000" i="1" dirty="0">
                      <a:effectLst/>
                      <a:latin typeface="Calibri" panose="020F0502020204030204" pitchFamily="34" charset="0"/>
                      <a:ea typeface="DengXian" panose="02010600030101010101" pitchFamily="2" charset="-122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29" name="Text Box 40614">
                    <a:extLst>
                      <a:ext uri="{FF2B5EF4-FFF2-40B4-BE49-F238E27FC236}">
                        <a16:creationId xmlns:a16="http://schemas.microsoft.com/office/drawing/2014/main" id="{185B9414-FCE8-B140-B3C7-BABEF8D6427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75786" y="-55401"/>
                    <a:ext cx="615866" cy="221437"/>
                  </a:xfrm>
                  <a:prstGeom prst="rect">
                    <a:avLst/>
                  </a:prstGeom>
                  <a:blipFill>
                    <a:blip r:embed="rId3"/>
                    <a:stretch>
                      <a:fillRect/>
                    </a:stretch>
                  </a:blipFill>
                  <a:ln w="6350">
                    <a:noFill/>
                  </a:ln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0" name="Text Box 40615">
                    <a:extLst>
                      <a:ext uri="{FF2B5EF4-FFF2-40B4-BE49-F238E27FC236}">
                        <a16:creationId xmlns:a16="http://schemas.microsoft.com/office/drawing/2014/main" id="{2F8313E9-2631-664B-B4E9-17440426C002}"/>
                      </a:ext>
                    </a:extLst>
                  </p:cNvPr>
                  <p:cNvSpPr txBox="1"/>
                  <p:nvPr/>
                </p:nvSpPr>
                <p:spPr>
                  <a:xfrm>
                    <a:off x="590661" y="1297237"/>
                    <a:ext cx="491172" cy="240383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6350">
                    <a:noFill/>
                  </a:ln>
                </p:spPr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CA" sz="2000" i="1"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𝐼𝑄</m:t>
                          </m:r>
                        </m:oMath>
                      </m:oMathPara>
                    </a14:m>
                    <a:endParaRPr lang="zh-CN" sz="2000" dirty="0">
                      <a:effectLst/>
                      <a:latin typeface="Calibri" panose="020F0502020204030204" pitchFamily="34" charset="0"/>
                      <a:ea typeface="DengXian" panose="02010600030101010101" pitchFamily="2" charset="-122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30" name="Text Box 40615">
                    <a:extLst>
                      <a:ext uri="{FF2B5EF4-FFF2-40B4-BE49-F238E27FC236}">
                        <a16:creationId xmlns:a16="http://schemas.microsoft.com/office/drawing/2014/main" id="{2F8313E9-2631-664B-B4E9-17440426C00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90661" y="1297237"/>
                    <a:ext cx="491172" cy="240383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  <a:ln w="6350">
                    <a:noFill/>
                  </a:ln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1" name="Text Box 40616">
                    <a:extLst>
                      <a:ext uri="{FF2B5EF4-FFF2-40B4-BE49-F238E27FC236}">
                        <a16:creationId xmlns:a16="http://schemas.microsoft.com/office/drawing/2014/main" id="{EE1B9DA5-298D-1446-8F73-D3C87E6FF7B8}"/>
                      </a:ext>
                    </a:extLst>
                  </p:cNvPr>
                  <p:cNvSpPr txBox="1"/>
                  <p:nvPr/>
                </p:nvSpPr>
                <p:spPr>
                  <a:xfrm>
                    <a:off x="1509192" y="1297283"/>
                    <a:ext cx="786503" cy="137420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6350">
                    <a:noFill/>
                  </a:ln>
                </p:spPr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CA" sz="2000" i="1"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𝑆𝑐𝑜𝑟𝑒</m:t>
                          </m:r>
                        </m:oMath>
                      </m:oMathPara>
                    </a14:m>
                    <a:endParaRPr lang="zh-CN" sz="2000" dirty="0">
                      <a:effectLst/>
                      <a:latin typeface="Calibri" panose="020F0502020204030204" pitchFamily="34" charset="0"/>
                      <a:ea typeface="DengXian" panose="02010600030101010101" pitchFamily="2" charset="-122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31" name="Text Box 40616">
                    <a:extLst>
                      <a:ext uri="{FF2B5EF4-FFF2-40B4-BE49-F238E27FC236}">
                        <a16:creationId xmlns:a16="http://schemas.microsoft.com/office/drawing/2014/main" id="{EE1B9DA5-298D-1446-8F73-D3C87E6FF7B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509192" y="1297283"/>
                    <a:ext cx="786503" cy="137420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b="-25000"/>
                    </a:stretch>
                  </a:blipFill>
                  <a:ln w="6350">
                    <a:noFill/>
                  </a:ln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41" name="Flowchart: Connector 40612">
              <a:extLst>
                <a:ext uri="{FF2B5EF4-FFF2-40B4-BE49-F238E27FC236}">
                  <a16:creationId xmlns:a16="http://schemas.microsoft.com/office/drawing/2014/main" id="{E3A0A7B0-928B-0E40-8E28-95430792AB49}"/>
                </a:ext>
              </a:extLst>
            </p:cNvPr>
            <p:cNvSpPr/>
            <p:nvPr/>
          </p:nvSpPr>
          <p:spPr>
            <a:xfrm>
              <a:off x="5999023" y="5093316"/>
              <a:ext cx="246953" cy="243037"/>
            </a:xfrm>
            <a:prstGeom prst="flowChartConnector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/>
            </a:p>
          </p:txBody>
        </p:sp>
      </p:grpSp>
      <p:sp>
        <p:nvSpPr>
          <p:cNvPr id="4" name="矩形 3">
            <a:extLst>
              <a:ext uri="{FF2B5EF4-FFF2-40B4-BE49-F238E27FC236}">
                <a16:creationId xmlns:a16="http://schemas.microsoft.com/office/drawing/2014/main" id="{8EC246A2-5498-8849-83E3-FB3FF41E87FB}"/>
              </a:ext>
            </a:extLst>
          </p:cNvPr>
          <p:cNvSpPr/>
          <p:nvPr/>
        </p:nvSpPr>
        <p:spPr>
          <a:xfrm>
            <a:off x="3190335" y="6287861"/>
            <a:ext cx="5047215" cy="4552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70510" algn="ctr">
              <a:lnSpc>
                <a:spcPct val="150000"/>
              </a:lnSpc>
            </a:pPr>
            <a:r>
              <a:rPr lang="zh-CN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图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变量路径图随机：随机分配上大学的样本</a:t>
            </a:r>
            <a:endParaRPr lang="zh-CN" altLang="zh-CN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300EF4-DE59-4AA5-938A-F812C2ADB3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上海财经大学出版社，使用需经授权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225224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351FF6E-8DAC-4449-AB62-961CEEEC6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随机分配样本</a:t>
            </a:r>
            <a:r>
              <a:rPr lang="zh-CN" altLang="en-US" dirty="0"/>
              <a:t>估计结果</a:t>
            </a:r>
            <a:endParaRPr kumimoji="1"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BCAC50D5-7BE6-7644-8548-F65D7609E65A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1963480" y="5775160"/>
                <a:ext cx="6839284" cy="1054304"/>
              </a:xfrm>
            </p:spPr>
            <p:txBody>
              <a:bodyPr/>
              <a:lstStyle/>
              <a:p>
                <a:pPr>
                  <a:lnSpc>
                    <a:spcPts val="960"/>
                  </a:lnSpc>
                </a:pPr>
                <a:endParaRPr kumimoji="1" lang="en-US" altLang="zh-CN" sz="1800" i="1" dirty="0"/>
              </a:p>
              <a:p>
                <a:r>
                  <a:rPr kumimoji="1" lang="zh-CN" altLang="en-US" sz="1800" i="1" dirty="0"/>
                  <a:t>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𝑆𝑐𝑜𝑟𝑒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fr-CA" altLang="zh-CN" i="1">
                        <a:latin typeface="Cambria Math" panose="02040503050406030204" pitchFamily="18" charset="0"/>
                      </a:rPr>
                      <m:t>=60+0.2</m:t>
                    </m:r>
                    <m:sSub>
                      <m:sSub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𝐼𝑄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fr-CA" altLang="zh-CN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kumimoji="1" lang="zh-CN" altLang="en-US" sz="1800" dirty="0"/>
              </a:p>
            </p:txBody>
          </p:sp>
        </mc:Choice>
        <mc:Fallback xmlns="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BCAC50D5-7BE6-7644-8548-F65D7609E65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963480" y="5775160"/>
                <a:ext cx="6839284" cy="1054304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40749">
            <a:extLst>
              <a:ext uri="{FF2B5EF4-FFF2-40B4-BE49-F238E27FC236}">
                <a16:creationId xmlns:a16="http://schemas.microsoft.com/office/drawing/2014/main" id="{02840ECF-2E57-4C4E-85F0-DFA7A7467963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1716" y="1360330"/>
            <a:ext cx="6544433" cy="44196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F84B09-1D4A-4D4F-9F27-C80FBE82FC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上海财经大学出版社，使用需经授权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86581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EF2506F-9D46-C04E-B5B0-14035910E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1" y="304801"/>
            <a:ext cx="10818284" cy="533401"/>
          </a:xfrm>
        </p:spPr>
        <p:txBody>
          <a:bodyPr/>
          <a:lstStyle/>
          <a:p>
            <a:r>
              <a:rPr lang="zh-CN" altLang="en-US" dirty="0"/>
              <a:t>样本</a:t>
            </a:r>
            <a:r>
              <a:rPr lang="zh-CN" altLang="zh-CN" dirty="0"/>
              <a:t>自选择</a:t>
            </a:r>
            <a:r>
              <a:rPr lang="en-US" altLang="zh-CN" dirty="0"/>
              <a:t>(Sample self-selection)</a:t>
            </a:r>
            <a:r>
              <a:rPr lang="zh-CN" altLang="en-US" dirty="0"/>
              <a:t>：</a:t>
            </a:r>
            <a:r>
              <a:rPr lang="zh-CN" altLang="zh-CN" dirty="0"/>
              <a:t>基于可观测变量选择 </a:t>
            </a:r>
            <a:endParaRPr kumimoji="1"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5143E102-5553-AF47-B721-3FFA72A0C509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508000" y="1066800"/>
                <a:ext cx="10871200" cy="5221061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zh-CN" altLang="zh-CN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基于可观测变量选择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(selection on observables)</a:t>
                </a:r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是指</a:t>
                </a:r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个体选择是否上大学只受可观测特征的影响，造成样本里可观测特征分布与总体不同 </a:t>
                </a:r>
                <a:r>
                  <a:rPr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。</a:t>
                </a:r>
                <a:endPara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kumimoji="1"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kumimoji="1"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假设</a:t>
                </a:r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个体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上大学的效用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𝑈𝑡𝑖𝑙𝑖𝑡𝑦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取决于个体可观测特征智商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𝐼</m:t>
                    </m:r>
                    <m:sSub>
                      <m:sSub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zh-CN" altLang="en-US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，</a:t>
                </a:r>
                <a:endPara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altLang="zh-CN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𝑈𝑡𝑖𝑙𝑖𝑡𝑦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𝐼𝑄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</a:rPr>
                        <m:t>−100</m:t>
                      </m:r>
                    </m:oMath>
                  </m:oMathPara>
                </a14:m>
                <a:endParaRPr lang="en-US" altLang="zh-CN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altLang="zh-CN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342900" algn="just">
                  <a:buFont typeface="Arial" panose="020B0604020202020204" pitchFamily="34" charset="0"/>
                  <a:buChar char="•"/>
                </a:pPr>
                <a:r>
                  <a:rPr lang="zh-CN" altLang="en-US" sz="20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如果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𝑈𝑡𝑖𝑙𝑖𝑡𝑦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2000" i="1">
                        <a:latin typeface="Cambria Math" panose="02040503050406030204" pitchFamily="18" charset="0"/>
                      </a:rPr>
                      <m:t>≥0</m:t>
                    </m:r>
                  </m:oMath>
                </a14:m>
                <a:r>
                  <a:rPr lang="zh-CN" altLang="zh-CN" sz="20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zh-CN" altLang="en-US" sz="20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个体会选择上大学</a:t>
                </a:r>
                <a:r>
                  <a:rPr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反之选择不上大学。在这种情况下，只有</a:t>
                </a: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IQ</a:t>
                </a:r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等于或大于</a:t>
                </a: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的人上大学</a:t>
                </a:r>
                <a:r>
                  <a:rPr lang="zh-CN" altLang="zh-CN" sz="20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IQ</a:t>
                </a:r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低于</a:t>
                </a: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 </a:t>
                </a:r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的人因为效应小于</a:t>
                </a: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，会选择不上大学</a:t>
                </a:r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。</a:t>
                </a:r>
              </a:p>
              <a:p>
                <a:pPr marL="342900" indent="342900">
                  <a:buFont typeface="Arial" panose="020B0604020202020204" pitchFamily="34" charset="0"/>
                  <a:buChar char="•"/>
                </a:pPr>
                <a:endParaRPr kumimoji="1" lang="zh-CN" alt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5143E102-5553-AF47-B721-3FFA72A0C50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508000" y="1066800"/>
                <a:ext cx="10871200" cy="5221061"/>
              </a:xfrm>
              <a:blipFill>
                <a:blip r:embed="rId2"/>
                <a:stretch>
                  <a:fillRect l="-467" t="-1460" r="-4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7F19C0-D2D3-4F9B-876E-8735E70B7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上海财经大学出版社，使用需经授权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0787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EF2506F-9D46-C04E-B5B0-14035910E7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样本</a:t>
            </a:r>
            <a:r>
              <a:rPr lang="zh-CN" altLang="zh-CN" dirty="0"/>
              <a:t>自选择</a:t>
            </a:r>
            <a:r>
              <a:rPr lang="zh-CN" altLang="en-US" dirty="0"/>
              <a:t>：</a:t>
            </a:r>
            <a:r>
              <a:rPr lang="zh-CN" altLang="zh-CN" dirty="0"/>
              <a:t>基于可观测变量选择</a:t>
            </a:r>
            <a:r>
              <a:rPr lang="zh-CN" altLang="en-US" dirty="0"/>
              <a:t>估计结果</a:t>
            </a:r>
            <a:r>
              <a:rPr lang="zh-CN" altLang="zh-CN" dirty="0"/>
              <a:t> </a:t>
            </a:r>
            <a:endParaRPr kumimoji="1" lang="zh-CN" altLang="en-US" dirty="0"/>
          </a:p>
        </p:txBody>
      </p:sp>
      <p:pic>
        <p:nvPicPr>
          <p:cNvPr id="6" name="Picture 40749">
            <a:extLst>
              <a:ext uri="{FF2B5EF4-FFF2-40B4-BE49-F238E27FC236}">
                <a16:creationId xmlns:a16="http://schemas.microsoft.com/office/drawing/2014/main" id="{D869652C-0C18-7446-BB9A-B1AA19E0142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537" y="1468638"/>
            <a:ext cx="3625515" cy="2999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40750">
            <a:extLst>
              <a:ext uri="{FF2B5EF4-FFF2-40B4-BE49-F238E27FC236}">
                <a16:creationId xmlns:a16="http://schemas.microsoft.com/office/drawing/2014/main" id="{21A76E12-73A1-FB4D-B6B2-EAFB4AD4FFA2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2337" y="1364365"/>
            <a:ext cx="3649664" cy="3104147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矩形 7">
                <a:extLst>
                  <a:ext uri="{FF2B5EF4-FFF2-40B4-BE49-F238E27FC236}">
                    <a16:creationId xmlns:a16="http://schemas.microsoft.com/office/drawing/2014/main" id="{5AEFD544-5249-EE4A-8F2D-30E85AF5EA36}"/>
                  </a:ext>
                </a:extLst>
              </p:cNvPr>
              <p:cNvSpPr/>
              <p:nvPr/>
            </p:nvSpPr>
            <p:spPr>
              <a:xfrm>
                <a:off x="2536793" y="5248927"/>
                <a:ext cx="307584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2000" i="1">
                              <a:latin typeface="Cambria Math" panose="02040503050406030204" pitchFamily="18" charset="0"/>
                            </a:rPr>
                            <m:t>𝑆𝑐𝑜𝑟𝑒</m:t>
                          </m:r>
                        </m:e>
                        <m:sub>
                          <m:r>
                            <a:rPr lang="zh-CN" altLang="en-US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zh-CN" altLang="en-US" sz="2000" i="0">
                          <a:latin typeface="Cambria Math" panose="02040503050406030204" pitchFamily="18" charset="0"/>
                        </a:rPr>
                        <m:t>=60+0.2</m:t>
                      </m:r>
                      <m:sSub>
                        <m:sSubPr>
                          <m:ctrlPr>
                            <a:rPr lang="zh-CN" alt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2000" i="1">
                              <a:latin typeface="Cambria Math" panose="02040503050406030204" pitchFamily="18" charset="0"/>
                            </a:rPr>
                            <m:t>𝐼𝑄</m:t>
                          </m:r>
                        </m:e>
                        <m:sub>
                          <m:r>
                            <a:rPr lang="zh-CN" altLang="en-US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zh-CN" altLang="en-US" sz="2000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20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zh-CN" altLang="en-US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zh-CN" altLang="en-US" sz="2000" dirty="0"/>
              </a:p>
            </p:txBody>
          </p:sp>
        </mc:Choice>
        <mc:Fallback xmlns="">
          <p:sp>
            <p:nvSpPr>
              <p:cNvPr id="8" name="矩形 7">
                <a:extLst>
                  <a:ext uri="{FF2B5EF4-FFF2-40B4-BE49-F238E27FC236}">
                    <a16:creationId xmlns:a16="http://schemas.microsoft.com/office/drawing/2014/main" id="{5AEFD544-5249-EE4A-8F2D-30E85AF5EA3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36793" y="5248927"/>
                <a:ext cx="3075842" cy="400110"/>
              </a:xfrm>
              <a:prstGeom prst="rect">
                <a:avLst/>
              </a:prstGeom>
              <a:blipFill>
                <a:blip r:embed="rId7"/>
                <a:stretch>
                  <a:fillRect b="-60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B52910-007B-420D-82A3-F4A8D7770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上海财经大学出版社，使用需经授权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7250BB7-9B16-4818-B9D7-2FDE82A4E1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08000" y="5004391"/>
            <a:ext cx="10871200" cy="1283470"/>
          </a:xfrm>
        </p:spPr>
        <p:txBody>
          <a:bodyPr/>
          <a:lstStyle/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612002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4D44FCF-A7FF-294D-8711-42FC91B61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样本</a:t>
            </a:r>
            <a:r>
              <a:rPr lang="zh-CN" altLang="zh-CN" dirty="0"/>
              <a:t>自选择</a:t>
            </a:r>
            <a:r>
              <a:rPr lang="zh-CN" altLang="en-US" dirty="0"/>
              <a:t>：</a:t>
            </a:r>
            <a:r>
              <a:rPr lang="zh-CN" altLang="zh-CN" dirty="0"/>
              <a:t>基于不可观测变量选择 </a:t>
            </a:r>
            <a:endParaRPr kumimoji="1"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2757B05C-56AA-0B44-9730-7AC823C1B639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508000" y="1066801"/>
                <a:ext cx="10871200" cy="2555540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zh-CN" altLang="zh-CN" dirty="0"/>
                  <a:t>个体选择受到不可观测特征影响，造成样本中可观测特征和不可观测变特征分布与总体不同</a:t>
                </a:r>
                <a:r>
                  <a:rPr lang="zh-CN" altLang="en-US" dirty="0"/>
                  <a:t>，</a:t>
                </a:r>
                <a:r>
                  <a:rPr lang="zh-CN" altLang="zh-CN" dirty="0"/>
                  <a:t>这类样本选择称为“</a:t>
                </a:r>
                <a:r>
                  <a:rPr lang="zh-CN" altLang="zh-CN" b="1" dirty="0"/>
                  <a:t>基于不可观测变量选择</a:t>
                </a:r>
                <a:r>
                  <a:rPr lang="zh-CN" altLang="zh-CN" dirty="0"/>
                  <a:t>”</a:t>
                </a:r>
                <a:r>
                  <a:rPr lang="en-US" altLang="zh-CN" dirty="0"/>
                  <a:t> </a:t>
                </a:r>
                <a:r>
                  <a:rPr lang="zh-CN" altLang="zh-CN" dirty="0"/>
                  <a:t>。 </a:t>
                </a:r>
                <a:endParaRPr lang="en-US" altLang="zh-CN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altLang="zh-CN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zh-CN" altLang="zh-CN" dirty="0"/>
                  <a:t>如果个体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zh-CN" altLang="zh-CN" dirty="0"/>
                  <a:t>上大学的效用不仅取决个体的智商</a:t>
                </a:r>
                <a:r>
                  <a:rPr lang="en-US" altLang="zh-CN" i="1" dirty="0"/>
                  <a:t>IQ</a:t>
                </a:r>
                <a:r>
                  <a:rPr lang="zh-CN" altLang="zh-CN" dirty="0"/>
                  <a:t>还有个体学习动力</a:t>
                </a:r>
                <a:r>
                  <a:rPr lang="en-US" altLang="zh-CN" dirty="0"/>
                  <a:t>motivation</a:t>
                </a:r>
                <a:r>
                  <a:rPr lang="zh-CN" altLang="zh-CN" dirty="0"/>
                  <a:t>，假设效用函数为：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𝑈𝑡𝑖𝑙𝑖𝑡𝑦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</a:rPr>
                        <m:t>=−9+0.1</m:t>
                      </m:r>
                      <m:sSub>
                        <m:sSub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𝐼𝑄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𝑀𝑜𝑡𝑖𝑣𝑎𝑡𝑖𝑜𝑛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altLang="zh-CN" dirty="0"/>
              </a:p>
              <a:p>
                <a:endParaRPr lang="zh-CN" altLang="zh-CN" dirty="0"/>
              </a:p>
            </p:txBody>
          </p:sp>
        </mc:Choice>
        <mc:Fallback xmlns="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2757B05C-56AA-0B44-9730-7AC823C1B63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508000" y="1066801"/>
                <a:ext cx="10871200" cy="2555540"/>
              </a:xfrm>
              <a:blipFill>
                <a:blip r:embed="rId2"/>
                <a:stretch>
                  <a:fillRect l="-467" t="-19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40632">
            <a:extLst>
              <a:ext uri="{FF2B5EF4-FFF2-40B4-BE49-F238E27FC236}">
                <a16:creationId xmlns:a16="http://schemas.microsoft.com/office/drawing/2014/main" id="{1B830F6A-5DC3-7F42-ABCA-281A1739842C}"/>
              </a:ext>
            </a:extLst>
          </p:cNvPr>
          <p:cNvGrpSpPr>
            <a:grpSpLocks noChangeAspect="1"/>
          </p:cNvGrpSpPr>
          <p:nvPr/>
        </p:nvGrpSpPr>
        <p:grpSpPr>
          <a:xfrm>
            <a:off x="6864470" y="3644067"/>
            <a:ext cx="4568345" cy="2668361"/>
            <a:chOff x="529484" y="22486"/>
            <a:chExt cx="3696587" cy="1778033"/>
          </a:xfrm>
        </p:grpSpPr>
        <p:grpSp>
          <p:nvGrpSpPr>
            <p:cNvPr id="5" name="Group 40633">
              <a:extLst>
                <a:ext uri="{FF2B5EF4-FFF2-40B4-BE49-F238E27FC236}">
                  <a16:creationId xmlns:a16="http://schemas.microsoft.com/office/drawing/2014/main" id="{6DC044CF-E682-B546-B660-141A12159720}"/>
                </a:ext>
              </a:extLst>
            </p:cNvPr>
            <p:cNvGrpSpPr/>
            <p:nvPr/>
          </p:nvGrpSpPr>
          <p:grpSpPr>
            <a:xfrm>
              <a:off x="529484" y="22486"/>
              <a:ext cx="3696587" cy="1778033"/>
              <a:chOff x="529484" y="22486"/>
              <a:chExt cx="3696587" cy="1778033"/>
            </a:xfrm>
          </p:grpSpPr>
          <p:grpSp>
            <p:nvGrpSpPr>
              <p:cNvPr id="7" name="Group 40634">
                <a:extLst>
                  <a:ext uri="{FF2B5EF4-FFF2-40B4-BE49-F238E27FC236}">
                    <a16:creationId xmlns:a16="http://schemas.microsoft.com/office/drawing/2014/main" id="{F186A35F-986C-1346-AC71-7B5B78D0F4DA}"/>
                  </a:ext>
                </a:extLst>
              </p:cNvPr>
              <p:cNvGrpSpPr/>
              <p:nvPr/>
            </p:nvGrpSpPr>
            <p:grpSpPr>
              <a:xfrm>
                <a:off x="1911133" y="22486"/>
                <a:ext cx="2314938" cy="1775823"/>
                <a:chOff x="533521" y="-118954"/>
                <a:chExt cx="1762174" cy="1709664"/>
              </a:xfrm>
            </p:grpSpPr>
            <p:cxnSp>
              <p:nvCxnSpPr>
                <p:cNvPr id="12" name="Straight Arrow Connector 40635">
                  <a:extLst>
                    <a:ext uri="{FF2B5EF4-FFF2-40B4-BE49-F238E27FC236}">
                      <a16:creationId xmlns:a16="http://schemas.microsoft.com/office/drawing/2014/main" id="{12734792-8278-8E43-92E9-91ED3D1FBF7E}"/>
                    </a:ext>
                  </a:extLst>
                </p:cNvPr>
                <p:cNvCxnSpPr/>
                <p:nvPr/>
              </p:nvCxnSpPr>
              <p:spPr>
                <a:xfrm>
                  <a:off x="927233" y="1078847"/>
                  <a:ext cx="911761" cy="15944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5B9BD5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13" name="Straight Arrow Connector 40636">
                  <a:extLst>
                    <a:ext uri="{FF2B5EF4-FFF2-40B4-BE49-F238E27FC236}">
                      <a16:creationId xmlns:a16="http://schemas.microsoft.com/office/drawing/2014/main" id="{1C5C4857-9AEB-554C-A2D1-E406E98824DA}"/>
                    </a:ext>
                  </a:extLst>
                </p:cNvPr>
                <p:cNvCxnSpPr/>
                <p:nvPr/>
              </p:nvCxnSpPr>
              <p:spPr>
                <a:xfrm>
                  <a:off x="967217" y="306779"/>
                  <a:ext cx="871389" cy="728164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5B9BD5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sp>
              <p:nvSpPr>
                <p:cNvPr id="14" name="Flowchart: Connector 40637">
                  <a:extLst>
                    <a:ext uri="{FF2B5EF4-FFF2-40B4-BE49-F238E27FC236}">
                      <a16:creationId xmlns:a16="http://schemas.microsoft.com/office/drawing/2014/main" id="{D74F209F-4140-0A4C-8464-8A3E9C3F1E34}"/>
                    </a:ext>
                  </a:extLst>
                </p:cNvPr>
                <p:cNvSpPr/>
                <p:nvPr/>
              </p:nvSpPr>
              <p:spPr>
                <a:xfrm>
                  <a:off x="830829" y="204439"/>
                  <a:ext cx="96524" cy="102064"/>
                </a:xfrm>
                <a:prstGeom prst="flowChartConnector">
                  <a:avLst/>
                </a:prstGeom>
                <a:noFill/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" name="Flowchart: Connector 40638">
                  <a:extLst>
                    <a:ext uri="{FF2B5EF4-FFF2-40B4-BE49-F238E27FC236}">
                      <a16:creationId xmlns:a16="http://schemas.microsoft.com/office/drawing/2014/main" id="{2758E685-388D-9A46-9171-152DF3FCBD17}"/>
                    </a:ext>
                  </a:extLst>
                </p:cNvPr>
                <p:cNvSpPr/>
                <p:nvPr/>
              </p:nvSpPr>
              <p:spPr>
                <a:xfrm>
                  <a:off x="823985" y="1034966"/>
                  <a:ext cx="103212" cy="115568"/>
                </a:xfrm>
                <a:prstGeom prst="flowChartConnector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" name="Flowchart: Connector 40639">
                  <a:extLst>
                    <a:ext uri="{FF2B5EF4-FFF2-40B4-BE49-F238E27FC236}">
                      <a16:creationId xmlns:a16="http://schemas.microsoft.com/office/drawing/2014/main" id="{7CD76395-38F0-E94F-BA94-58239C28F570}"/>
                    </a:ext>
                  </a:extLst>
                </p:cNvPr>
                <p:cNvSpPr/>
                <p:nvPr/>
              </p:nvSpPr>
              <p:spPr>
                <a:xfrm>
                  <a:off x="1839110" y="993159"/>
                  <a:ext cx="75063" cy="115570"/>
                </a:xfrm>
                <a:prstGeom prst="flowChartConnector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zh-CN" altLang="en-US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7" name="Text Box 40640">
                      <a:extLst>
                        <a:ext uri="{FF2B5EF4-FFF2-40B4-BE49-F238E27FC236}">
                          <a16:creationId xmlns:a16="http://schemas.microsoft.com/office/drawing/2014/main" id="{EDD9892D-BC20-0D41-A254-631254A65AF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33521" y="-118954"/>
                      <a:ext cx="884018" cy="278909"/>
                    </a:xfrm>
                    <a:prstGeom prst="rect">
                      <a:avLst/>
                    </a:prstGeom>
                    <a:solidFill>
                      <a:sysClr val="window" lastClr="FFFFFF"/>
                    </a:solidFill>
                    <a:ln w="6350">
                      <a:noFill/>
                    </a:ln>
                  </p:spPr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zh-CN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i="1">
                                    <a:effectLst/>
                                    <a:latin typeface="Cambria Math" panose="02040503050406030204" pitchFamily="18" charset="0"/>
                                    <a:ea typeface="DengXia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𝑀𝑜𝑡𝑖𝑣𝑎𝑡𝑖𝑜𝑛</m:t>
                                </m:r>
                              </m:e>
                              <m:sub>
                                <m:r>
                                  <a:rPr lang="en-CA" i="1">
                                    <a:effectLst/>
                                    <a:latin typeface="Cambria Math" panose="02040503050406030204" pitchFamily="18" charset="0"/>
                                    <a:ea typeface="DengXia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𝑖</m:t>
                                </m:r>
                              </m:sub>
                            </m:sSub>
                          </m:oMath>
                        </m:oMathPara>
                      </a14:m>
                      <a:endParaRPr lang="zh-CN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17" name="Text Box 40640">
                      <a:extLst>
                        <a:ext uri="{FF2B5EF4-FFF2-40B4-BE49-F238E27FC236}">
                          <a16:creationId xmlns:a16="http://schemas.microsoft.com/office/drawing/2014/main" id="{EDD9892D-BC20-0D41-A254-631254A65AF3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33521" y="-118954"/>
                      <a:ext cx="884018" cy="278909"/>
                    </a:xfrm>
                    <a:prstGeom prst="rect">
                      <a:avLst/>
                    </a:prstGeom>
                    <a:blipFill>
                      <a:blip r:embed="rId3"/>
                      <a:stretch>
                        <a:fillRect/>
                      </a:stretch>
                    </a:blipFill>
                    <a:ln w="6350">
                      <a:noFill/>
                    </a:ln>
                  </p:spPr>
                  <p:txBody>
                    <a:bodyPr/>
                    <a:lstStyle/>
                    <a:p>
                      <a:r>
                        <a:rPr lang="zh-CN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8" name="Text Box 40641">
                      <a:extLst>
                        <a:ext uri="{FF2B5EF4-FFF2-40B4-BE49-F238E27FC236}">
                          <a16:creationId xmlns:a16="http://schemas.microsoft.com/office/drawing/2014/main" id="{CC7757E7-0415-EB42-871B-C0D98341A3AF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90661" y="1297236"/>
                      <a:ext cx="491172" cy="293427"/>
                    </a:xfrm>
                    <a:prstGeom prst="rect">
                      <a:avLst/>
                    </a:prstGeom>
                    <a:solidFill>
                      <a:sysClr val="window" lastClr="FFFFFF"/>
                    </a:solidFill>
                    <a:ln w="6350">
                      <a:noFill/>
                    </a:ln>
                  </p:spPr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zh-CN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i="1">
                                    <a:effectLst/>
                                    <a:latin typeface="Cambria Math" panose="02040503050406030204" pitchFamily="18" charset="0"/>
                                    <a:ea typeface="DengXia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𝐼𝑄</m:t>
                                </m:r>
                              </m:e>
                              <m:sub>
                                <m:r>
                                  <a:rPr lang="en-CA" i="1">
                                    <a:effectLst/>
                                    <a:latin typeface="Cambria Math" panose="02040503050406030204" pitchFamily="18" charset="0"/>
                                    <a:ea typeface="DengXia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𝑖</m:t>
                                </m:r>
                              </m:sub>
                            </m:sSub>
                          </m:oMath>
                        </m:oMathPara>
                      </a14:m>
                      <a:endParaRPr lang="zh-CN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18" name="Text Box 40641">
                      <a:extLst>
                        <a:ext uri="{FF2B5EF4-FFF2-40B4-BE49-F238E27FC236}">
                          <a16:creationId xmlns:a16="http://schemas.microsoft.com/office/drawing/2014/main" id="{CC7757E7-0415-EB42-871B-C0D98341A3AF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90661" y="1297236"/>
                      <a:ext cx="491172" cy="293427"/>
                    </a:xfrm>
                    <a:prstGeom prst="rect">
                      <a:avLst/>
                    </a:prstGeom>
                    <a:blipFill>
                      <a:blip r:embed="rId4"/>
                      <a:stretch>
                        <a:fillRect/>
                      </a:stretch>
                    </a:blipFill>
                    <a:ln w="6350">
                      <a:noFill/>
                    </a:ln>
                  </p:spPr>
                  <p:txBody>
                    <a:bodyPr/>
                    <a:lstStyle/>
                    <a:p>
                      <a:r>
                        <a:rPr lang="zh-CN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9" name="Text Box 40642">
                      <a:extLst>
                        <a:ext uri="{FF2B5EF4-FFF2-40B4-BE49-F238E27FC236}">
                          <a16:creationId xmlns:a16="http://schemas.microsoft.com/office/drawing/2014/main" id="{26BBE8EF-62EC-E843-9981-8E30663ADE11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509192" y="1297283"/>
                      <a:ext cx="786503" cy="293427"/>
                    </a:xfrm>
                    <a:prstGeom prst="rect">
                      <a:avLst/>
                    </a:prstGeom>
                    <a:solidFill>
                      <a:sysClr val="window" lastClr="FFFFFF"/>
                    </a:solidFill>
                    <a:ln w="6350">
                      <a:noFill/>
                    </a:ln>
                  </p:spPr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zh-CN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i="1">
                                    <a:effectLst/>
                                    <a:latin typeface="Cambria Math" panose="02040503050406030204" pitchFamily="18" charset="0"/>
                                    <a:ea typeface="DengXia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𝑆𝑐𝑜𝑟𝑒</m:t>
                                </m:r>
                              </m:e>
                              <m:sub>
                                <m:r>
                                  <a:rPr lang="en-CA" i="1">
                                    <a:effectLst/>
                                    <a:latin typeface="Cambria Math" panose="02040503050406030204" pitchFamily="18" charset="0"/>
                                    <a:ea typeface="DengXia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𝑖</m:t>
                                </m:r>
                              </m:sub>
                            </m:sSub>
                          </m:oMath>
                        </m:oMathPara>
                      </a14:m>
                      <a:endParaRPr lang="zh-CN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19" name="Text Box 40642">
                      <a:extLst>
                        <a:ext uri="{FF2B5EF4-FFF2-40B4-BE49-F238E27FC236}">
                          <a16:creationId xmlns:a16="http://schemas.microsoft.com/office/drawing/2014/main" id="{26BBE8EF-62EC-E843-9981-8E30663ADE11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509192" y="1297283"/>
                      <a:ext cx="786503" cy="293427"/>
                    </a:xfrm>
                    <a:prstGeom prst="rect">
                      <a:avLst/>
                    </a:prstGeom>
                    <a:blipFill>
                      <a:blip r:embed="rId5"/>
                      <a:stretch>
                        <a:fillRect/>
                      </a:stretch>
                    </a:blipFill>
                    <a:ln w="6350">
                      <a:noFill/>
                    </a:ln>
                  </p:spPr>
                  <p:txBody>
                    <a:bodyPr/>
                    <a:lstStyle/>
                    <a:p>
                      <a:r>
                        <a:rPr lang="zh-CN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cxnSp>
            <p:nvCxnSpPr>
              <p:cNvPr id="8" name="Straight Arrow Connector 40643">
                <a:extLst>
                  <a:ext uri="{FF2B5EF4-FFF2-40B4-BE49-F238E27FC236}">
                    <a16:creationId xmlns:a16="http://schemas.microsoft.com/office/drawing/2014/main" id="{92128004-8173-B844-911D-7182ACB7FBAE}"/>
                  </a:ext>
                </a:extLst>
              </p:cNvPr>
              <p:cNvCxnSpPr/>
              <p:nvPr/>
            </p:nvCxnSpPr>
            <p:spPr>
              <a:xfrm flipH="1">
                <a:off x="1154242" y="1281659"/>
                <a:ext cx="1138437" cy="0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5B9BD5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9" name="Straight Arrow Connector 40644">
                <a:extLst>
                  <a:ext uri="{FF2B5EF4-FFF2-40B4-BE49-F238E27FC236}">
                    <a16:creationId xmlns:a16="http://schemas.microsoft.com/office/drawing/2014/main" id="{7E7A4A94-E073-C84A-97CC-DDE112A8CE15}"/>
                  </a:ext>
                </a:extLst>
              </p:cNvPr>
              <p:cNvCxnSpPr/>
              <p:nvPr/>
            </p:nvCxnSpPr>
            <p:spPr>
              <a:xfrm flipH="1">
                <a:off x="1184223" y="464695"/>
                <a:ext cx="1079972" cy="756634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5B9BD5"/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10" name="Flowchart: Connector 40645">
                <a:extLst>
                  <a:ext uri="{FF2B5EF4-FFF2-40B4-BE49-F238E27FC236}">
                    <a16:creationId xmlns:a16="http://schemas.microsoft.com/office/drawing/2014/main" id="{3EB908DD-664B-634C-807A-12A019861C04}"/>
                  </a:ext>
                </a:extLst>
              </p:cNvPr>
              <p:cNvSpPr/>
              <p:nvPr/>
            </p:nvSpPr>
            <p:spPr>
              <a:xfrm>
                <a:off x="1019330" y="1184222"/>
                <a:ext cx="135573" cy="120041"/>
              </a:xfrm>
              <a:prstGeom prst="flowChartConnector">
                <a:avLst/>
              </a:prstGeom>
              <a:solidFill>
                <a:srgbClr val="5B9BD5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" name="Text Box 40646">
                    <a:extLst>
                      <a:ext uri="{FF2B5EF4-FFF2-40B4-BE49-F238E27FC236}">
                        <a16:creationId xmlns:a16="http://schemas.microsoft.com/office/drawing/2014/main" id="{44E89DD1-626F-AB42-ACBD-7837A39D5CC7}"/>
                      </a:ext>
                    </a:extLst>
                  </p:cNvPr>
                  <p:cNvSpPr txBox="1"/>
                  <p:nvPr/>
                </p:nvSpPr>
                <p:spPr>
                  <a:xfrm>
                    <a:off x="529484" y="1495735"/>
                    <a:ext cx="1129006" cy="304784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6350">
                    <a:solidFill>
                      <a:srgbClr val="5B9BD5">
                        <a:shade val="50000"/>
                      </a:srgbClr>
                    </a:solidFill>
                  </a:ln>
                </p:spPr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zh-CN" i="1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i="1">
                                  <a:effectLst/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𝑈𝑡𝑖𝑙𝑖𝑡𝑦</m:t>
                              </m:r>
                            </m:e>
                            <m:sub>
                              <m:r>
                                <a:rPr lang="en-CA" i="1">
                                  <a:effectLst/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𝑖</m:t>
                              </m:r>
                            </m:sub>
                          </m:sSub>
                        </m:oMath>
                      </m:oMathPara>
                    </a14:m>
                    <a:endParaRPr lang="zh-CN" dirty="0">
                      <a:effectLst/>
                      <a:latin typeface="Calibri" panose="020F0502020204030204" pitchFamily="34" charset="0"/>
                      <a:ea typeface="DengXian" panose="02010600030101010101" pitchFamily="2" charset="-122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11" name="Text Box 40646">
                    <a:extLst>
                      <a:ext uri="{FF2B5EF4-FFF2-40B4-BE49-F238E27FC236}">
                        <a16:creationId xmlns:a16="http://schemas.microsoft.com/office/drawing/2014/main" id="{44E89DD1-626F-AB42-ACBD-7837A39D5CC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29484" y="1495735"/>
                    <a:ext cx="1129006" cy="304784"/>
                  </a:xfrm>
                  <a:prstGeom prst="rect">
                    <a:avLst/>
                  </a:prstGeom>
                  <a:blipFill>
                    <a:blip r:embed="rId9"/>
                    <a:stretch>
                      <a:fillRect/>
                    </a:stretch>
                  </a:blipFill>
                  <a:ln w="6350">
                    <a:solidFill>
                      <a:srgbClr val="5B9BD5">
                        <a:shade val="50000"/>
                      </a:srgbClr>
                    </a:solidFill>
                  </a:ln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6" name="Straight Connector 40647">
              <a:extLst>
                <a:ext uri="{FF2B5EF4-FFF2-40B4-BE49-F238E27FC236}">
                  <a16:creationId xmlns:a16="http://schemas.microsoft.com/office/drawing/2014/main" id="{8E5D0E04-0F58-8642-890D-FC50E7C53BD9}"/>
                </a:ext>
              </a:extLst>
            </p:cNvPr>
            <p:cNvCxnSpPr/>
            <p:nvPr/>
          </p:nvCxnSpPr>
          <p:spPr>
            <a:xfrm flipH="1">
              <a:off x="2353456" y="464695"/>
              <a:ext cx="7495" cy="756371"/>
            </a:xfrm>
            <a:prstGeom prst="line">
              <a:avLst/>
            </a:prstGeom>
            <a:noFill/>
            <a:ln w="6350" cap="flat" cmpd="sng" algn="ctr">
              <a:solidFill>
                <a:srgbClr val="5B9BD5"/>
              </a:solidFill>
              <a:prstDash val="dash"/>
              <a:miter lim="800000"/>
            </a:ln>
            <a:effectLst/>
          </p:spPr>
        </p:cxnSp>
      </p:grpSp>
      <p:sp>
        <p:nvSpPr>
          <p:cNvPr id="20" name="矩形 19">
            <a:extLst>
              <a:ext uri="{FF2B5EF4-FFF2-40B4-BE49-F238E27FC236}">
                <a16:creationId xmlns:a16="http://schemas.microsoft.com/office/drawing/2014/main" id="{9349041A-3F7A-3943-8445-4A7F77C4DDB3}"/>
              </a:ext>
            </a:extLst>
          </p:cNvPr>
          <p:cNvSpPr/>
          <p:nvPr/>
        </p:nvSpPr>
        <p:spPr>
          <a:xfrm>
            <a:off x="6661424" y="6442064"/>
            <a:ext cx="4974439" cy="3658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zh-CN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图</a:t>
            </a:r>
            <a:r>
              <a:rPr lang="en-CA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zh-CN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基于不可观测变量自选择的样本的变量路径</a:t>
            </a:r>
            <a:endParaRPr lang="zh-CN" altLang="zh-CN" sz="16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文本占位符 2">
                <a:extLst>
                  <a:ext uri="{FF2B5EF4-FFF2-40B4-BE49-F238E27FC236}">
                    <a16:creationId xmlns:a16="http://schemas.microsoft.com/office/drawing/2014/main" id="{689BDFAB-55B0-354F-8999-91179AC27714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66988" y="4078834"/>
                <a:ext cx="6422670" cy="25555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 algn="l" rtl="0" eaLnBrk="1" fontAlgn="base" hangingPunct="1">
                  <a:spcBef>
                    <a:spcPts val="575"/>
                  </a:spcBef>
                  <a:spcAft>
                    <a:spcPct val="0"/>
                  </a:spcAft>
                  <a:buClr>
                    <a:schemeClr val="accent1"/>
                  </a:buClr>
                  <a:buSzPct val="85000"/>
                  <a:buFont typeface="Wingdings 2" panose="05020102010507070707" pitchFamily="18" charset="2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47688" indent="-228600" algn="l" rtl="0" eaLnBrk="1" fontAlgn="base" hangingPunct="1">
                  <a:spcBef>
                    <a:spcPts val="375"/>
                  </a:spcBef>
                  <a:spcAft>
                    <a:spcPct val="0"/>
                  </a:spcAft>
                  <a:buClr>
                    <a:schemeClr val="accent2"/>
                  </a:buClr>
                  <a:buSzPct val="85000"/>
                  <a:buFont typeface="Wingdings 2" panose="05020102010507070707" pitchFamily="18" charset="2"/>
                  <a:buNone/>
                  <a:defRPr sz="1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822325" indent="-228600" algn="l" rtl="0" eaLnBrk="1" fontAlgn="base" hangingPunct="1">
                  <a:spcBef>
                    <a:spcPts val="375"/>
                  </a:spcBef>
                  <a:spcAft>
                    <a:spcPct val="0"/>
                  </a:spcAft>
                  <a:buClr>
                    <a:srgbClr val="E6B1AB"/>
                  </a:buClr>
                  <a:buSzPct val="85000"/>
                  <a:buFont typeface="Wingdings 2" panose="05020102010507070707" pitchFamily="18" charset="2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096963" indent="-228600" algn="l" rtl="0" eaLnBrk="1" fontAlgn="base" hangingPunct="1">
                  <a:spcBef>
                    <a:spcPts val="375"/>
                  </a:spcBef>
                  <a:spcAft>
                    <a:spcPct val="0"/>
                  </a:spcAft>
                  <a:buClr>
                    <a:srgbClr val="A28E6A"/>
                  </a:buClr>
                  <a:buSzPct val="80000"/>
                  <a:buFont typeface="Wingdings 2" panose="05020102010507070707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-228600" algn="l" rtl="0" eaLnBrk="1" fontAlgn="base" hangingPunct="1">
                  <a:spcBef>
                    <a:spcPts val="375"/>
                  </a:spcBef>
                  <a:spcAft>
                    <a:spcPct val="0"/>
                  </a:spcAft>
                  <a:buClr>
                    <a:srgbClr val="A28E6A"/>
                  </a:buClr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645920" indent="-228600" algn="l" rtl="0" eaLnBrk="1" latinLnBrk="0" hangingPunct="1">
                  <a:spcBef>
                    <a:spcPts val="370"/>
                  </a:spcBef>
                  <a:buClr>
                    <a:schemeClr val="accent3"/>
                  </a:buClr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228600" algn="l" rtl="0" eaLnBrk="1" latinLnBrk="0" hangingPunct="1">
                  <a:spcBef>
                    <a:spcPts val="370"/>
                  </a:spcBef>
                  <a:buClr>
                    <a:schemeClr val="accent2"/>
                  </a:buClr>
                  <a:buChar char="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94560" indent="-228600" algn="l" rtl="0" eaLnBrk="1" latinLnBrk="0" hangingPunct="1">
                  <a:spcBef>
                    <a:spcPts val="370"/>
                  </a:spcBef>
                  <a:buClr>
                    <a:schemeClr val="accent1">
                      <a:tint val="60000"/>
                    </a:schemeClr>
                  </a:buClr>
                  <a:buChar char="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468880" indent="-228600" algn="l" rtl="0" eaLnBrk="1" latinLnBrk="0" hangingPunct="1">
                  <a:spcBef>
                    <a:spcPts val="370"/>
                  </a:spcBef>
                  <a:buClr>
                    <a:schemeClr val="accent2">
                      <a:tint val="60000"/>
                    </a:schemeClr>
                  </a:buClr>
                  <a:buChar char="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342900">
                  <a:buFont typeface="Arial" panose="020B0604020202020204" pitchFamily="34" charset="0"/>
                  <a:buChar char="•"/>
                </a:pPr>
                <a:r>
                  <a:rPr lang="zh-CN" altLang="zh-CN" sz="2000" dirty="0"/>
                  <a:t>变量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𝑈𝑡𝑖𝑙𝑖𝑡𝑦</m:t>
                        </m:r>
                      </m:e>
                      <m:sub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/>
                  <a:t>是个对撞变量。当样本只包含选择上</a:t>
                </a:r>
                <a:endParaRPr lang="en-US" altLang="zh-CN" sz="2000" dirty="0"/>
              </a:p>
              <a:p>
                <a:pPr marL="342900"/>
                <a:r>
                  <a:rPr lang="zh-CN" altLang="zh-CN" sz="2000" dirty="0"/>
                  <a:t>大学的个体，也就意味着给定对撞变量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𝑈𝑡𝑖𝑙𝑖𝑡𝑦</m:t>
                        </m:r>
                      </m:e>
                      <m:sub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CA" altLang="zh-CN" sz="2000" i="1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zh-CN" altLang="zh-CN" sz="2000" dirty="0"/>
                  <a:t>，</a:t>
                </a:r>
                <a:endParaRPr lang="en-US" altLang="zh-CN" sz="2000" dirty="0"/>
              </a:p>
              <a:p>
                <a:pPr marL="342900"/>
                <a:r>
                  <a:rPr lang="zh-CN" altLang="zh-CN" sz="2000" dirty="0"/>
                  <a:t>这造成了衍生路径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𝐼𝑄</m:t>
                        </m:r>
                      </m:e>
                      <m:sub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CA" altLang="zh-CN" sz="2000">
                        <a:latin typeface="Cambria Math" panose="02040503050406030204" pitchFamily="18" charset="0"/>
                      </a:rPr>
                      <m:t>⋯</m:t>
                    </m:r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𝑀𝑜𝑡𝑖𝑣𝑎𝑡𝑖𝑜𝑛</m:t>
                        </m:r>
                      </m:e>
                      <m:sub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/>
                  <a:t>，因此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𝐼𝑄</m:t>
                        </m:r>
                      </m:e>
                      <m:sub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/>
                  <a:t>和</a:t>
                </a:r>
                <a:endParaRPr lang="en-US" altLang="zh-CN" sz="2000" dirty="0"/>
              </a:p>
              <a:p>
                <a:pPr marL="342900"/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𝑀𝑜𝑡𝑖𝑣𝑎𝑡𝑖𝑜𝑛</m:t>
                        </m:r>
                      </m:e>
                      <m:sub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/>
                  <a:t>在样本里产生了相关性。</a:t>
                </a:r>
                <a:endParaRPr kumimoji="1" lang="zh-CN" altLang="en-US" sz="20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kumimoji="1" lang="zh-CN" altLang="en-US" sz="2000" dirty="0"/>
              </a:p>
            </p:txBody>
          </p:sp>
        </mc:Choice>
        <mc:Fallback xmlns="">
          <p:sp>
            <p:nvSpPr>
              <p:cNvPr id="23" name="文本占位符 2">
                <a:extLst>
                  <a:ext uri="{FF2B5EF4-FFF2-40B4-BE49-F238E27FC236}">
                    <a16:creationId xmlns:a16="http://schemas.microsoft.com/office/drawing/2014/main" id="{689BDFAB-55B0-354F-8999-91179AC277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66988" y="4078834"/>
                <a:ext cx="6422670" cy="2555541"/>
              </a:xfrm>
              <a:prstGeom prst="rect">
                <a:avLst/>
              </a:prstGeom>
              <a:blipFill>
                <a:blip r:embed="rId10"/>
                <a:stretch>
                  <a:fillRect t="-2475" r="-59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Footer Placeholder 20">
            <a:extLst>
              <a:ext uri="{FF2B5EF4-FFF2-40B4-BE49-F238E27FC236}">
                <a16:creationId xmlns:a16="http://schemas.microsoft.com/office/drawing/2014/main" id="{B3CA9EDE-DAB2-49A7-835B-0F16E26184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上海财经大学出版社，使用需经授权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163216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me1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1B815372-0927-4AE8-A6D0-F5729D61B137}" vid="{C428417F-9552-4A2A-9EE7-380D30BF5E63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1426</TotalTime>
  <Words>4004</Words>
  <Application>Microsoft Office PowerPoint</Application>
  <PresentationFormat>Widescreen</PresentationFormat>
  <Paragraphs>349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41" baseType="lpstr">
      <vt:lpstr>等线</vt:lpstr>
      <vt:lpstr>宋体</vt:lpstr>
      <vt:lpstr>幼圆</vt:lpstr>
      <vt:lpstr>Arial</vt:lpstr>
      <vt:lpstr>Calibri</vt:lpstr>
      <vt:lpstr>Cambria Math</vt:lpstr>
      <vt:lpstr>Century</vt:lpstr>
      <vt:lpstr>Franklin Gothic Book</vt:lpstr>
      <vt:lpstr>Perpetua</vt:lpstr>
      <vt:lpstr>Times New Roman</vt:lpstr>
      <vt:lpstr>Wingdings</vt:lpstr>
      <vt:lpstr>Wingdings 2</vt:lpstr>
      <vt:lpstr>Theme1</vt:lpstr>
      <vt:lpstr>第11章：样本自选择模型 </vt:lpstr>
      <vt:lpstr>大纲</vt:lpstr>
      <vt:lpstr>样本自选择偏差产生原因的直观理解</vt:lpstr>
      <vt:lpstr>例：智商对大学学习成绩的影响 </vt:lpstr>
      <vt:lpstr>随机分配样本</vt:lpstr>
      <vt:lpstr>随机分配样本估计结果</vt:lpstr>
      <vt:lpstr>样本自选择(Sample self-selection)：基于可观测变量选择 </vt:lpstr>
      <vt:lpstr>样本自选择：基于可观测变量选择估计结果 </vt:lpstr>
      <vt:lpstr>样本自选择：基于不可观测变量选择 </vt:lpstr>
      <vt:lpstr>样本自选择偏差解决办法的直观理解</vt:lpstr>
      <vt:lpstr>样本自选择：基于不可观测变量选择估计结果 </vt:lpstr>
      <vt:lpstr>样本自选择偏差</vt:lpstr>
      <vt:lpstr>PowerPoint Presentation</vt:lpstr>
      <vt:lpstr>样本自选择偏差</vt:lpstr>
      <vt:lpstr>PowerPoint Presentation</vt:lpstr>
      <vt:lpstr>PowerPoint Presentation</vt:lpstr>
      <vt:lpstr>传统Heckman样本选择模型</vt:lpstr>
      <vt:lpstr>传统的Heckman选择模型设置 </vt:lpstr>
      <vt:lpstr>例：智商对大学学习成绩的影响 </vt:lpstr>
      <vt:lpstr>Heckman模型如何解决样本选择偏差 </vt:lpstr>
      <vt:lpstr>两阶段估计法——Y_i=α+X_i^′ β+ρσλ_i+v_i </vt:lpstr>
      <vt:lpstr>内生选择变量处置效应模型</vt:lpstr>
      <vt:lpstr>模型设置 </vt:lpstr>
      <vt:lpstr>模型设置 </vt:lpstr>
      <vt:lpstr>模型设置 </vt:lpstr>
      <vt:lpstr>估计方法 </vt:lpstr>
      <vt:lpstr>例：企业选择多行业经营或单一行业经营对企业业绩的影响 </vt:lpstr>
      <vt:lpstr>小结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样本自选择模型</dc:title>
  <dc:creator>chen qiuyu</dc:creator>
  <cp:lastModifiedBy>Qiu, Jiaping</cp:lastModifiedBy>
  <cp:revision>89</cp:revision>
  <dcterms:created xsi:type="dcterms:W3CDTF">2020-07-09T01:01:40Z</dcterms:created>
  <dcterms:modified xsi:type="dcterms:W3CDTF">2020-10-01T20:15:18Z</dcterms:modified>
</cp:coreProperties>
</file>