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caoyu" initials="c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67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73405" y="258445"/>
            <a:ext cx="8267065" cy="628650"/>
          </a:xfrm>
        </p:spPr>
        <p:txBody>
          <a:bodyPr>
            <a:noAutofit/>
          </a:bodyPr>
          <a:lstStyle>
            <a:lvl1pPr algn="l">
              <a:defRPr lang="zh-CN" altLang="zh-CN" sz="2400" b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0" y="1423670"/>
            <a:ext cx="10947400" cy="486473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4.xml"/><Relationship Id="rId7" Type="http://schemas.openxmlformats.org/officeDocument/2006/relationships/image" Target="../media/image5.png"/><Relationship Id="rId6" Type="http://schemas.openxmlformats.org/officeDocument/2006/relationships/tags" Target="../tags/tag63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70700"/>
          </a:xfrm>
          <a:prstGeom prst="rect">
            <a:avLst/>
          </a:prstGeom>
        </p:spPr>
      </p:pic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5155" y="1471295"/>
            <a:ext cx="11040745" cy="460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89940" y="245110"/>
            <a:ext cx="9516745" cy="598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pic>
        <p:nvPicPr>
          <p:cNvPr id="7" name="内容占位符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425565"/>
            <a:ext cx="12191365" cy="4445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3" name="图片 22" descr="WPS图片编辑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904095" y="6500495"/>
            <a:ext cx="2195195" cy="3282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888365"/>
            <a:ext cx="8724900" cy="3067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1957050" y="2269490"/>
            <a:ext cx="241300" cy="2726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汉仪铁线黑-65简" panose="00020600040101010101" charset="-122"/>
          <a:ea typeface="汉仪铁线黑-65简" panose="00020600040101010101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latinLnBrk="0" hangingPunct="0">
        <a:lnSpc>
          <a:spcPct val="12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0" hangingPunct="0">
        <a:lnSpc>
          <a:spcPct val="12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0" hangingPunct="0">
        <a:lnSpc>
          <a:spcPct val="12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0" hangingPunct="0">
        <a:lnSpc>
          <a:spcPct val="12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0" hangingPunct="0">
        <a:lnSpc>
          <a:spcPct val="125000"/>
        </a:lnSpc>
        <a:spcBef>
          <a:spcPts val="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66.xml"/><Relationship Id="rId2" Type="http://schemas.openxmlformats.org/officeDocument/2006/relationships/image" Target="../media/image7.png"/><Relationship Id="rId1" Type="http://schemas.openxmlformats.org/officeDocument/2006/relationships/tags" Target="../tags/tag6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35" y="1270"/>
            <a:ext cx="12191365" cy="6838950"/>
          </a:xfrm>
          <a:prstGeom prst="rect">
            <a:avLst/>
          </a:prstGeom>
        </p:spPr>
      </p:pic>
      <p:sp>
        <p:nvSpPr>
          <p:cNvPr id="63" name="文本框 1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68375" y="2586355"/>
            <a:ext cx="1093089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4800" b="1" dirty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  <a:cs typeface="汉仪铁线黑-65简" panose="00020600040101010101" charset="-122"/>
              </a:rPr>
              <a:t>第六章</a:t>
            </a:r>
            <a:r>
              <a:rPr lang="en-US" sz="4800" b="1" dirty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  <a:cs typeface="汉仪铁线黑-65简" panose="00020600040101010101" charset="-122"/>
              </a:rPr>
              <a:t>  </a:t>
            </a:r>
            <a:r>
              <a:rPr sz="4800" b="1" dirty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  <a:cs typeface="汉仪铁线黑-65简" panose="00020600040101010101" charset="-122"/>
              </a:rPr>
              <a:t>国际货物运输保险法</a:t>
            </a:r>
            <a:endParaRPr sz="4800" b="1" dirty="0">
              <a:solidFill>
                <a:schemeClr val="tx1"/>
              </a:solidFill>
              <a:latin typeface="汉仪铁线黑-65简" panose="00020600040101010101" charset="-122"/>
              <a:ea typeface="汉仪铁线黑-65简" panose="00020600040101010101" charset="-122"/>
              <a:cs typeface="汉仪铁线黑-65简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海上货物运输保险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一、货物运输保险的保障范围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(一)保障的危险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1.海上风险</a:t>
            </a:r>
            <a:endParaRPr lang="zh-CN" altLang="en-US"/>
          </a:p>
          <a:p>
            <a:r>
              <a:rPr lang="zh-CN" altLang="en-US"/>
              <a:t>2.外来风险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(二)保障的损失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1.全部损失</a:t>
            </a:r>
            <a:endParaRPr lang="zh-CN" altLang="en-US"/>
          </a:p>
          <a:p>
            <a:r>
              <a:rPr lang="zh-CN" altLang="en-US"/>
              <a:t>2.部分损失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海上货物运输保险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(三)保障的费用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/>
              <a:t>1.施救费用</a:t>
            </a:r>
            <a:endParaRPr lang="zh-CN" altLang="en-US"/>
          </a:p>
          <a:p>
            <a:r>
              <a:rPr lang="zh-CN" altLang="en-US"/>
              <a:t>2.救助费用</a:t>
            </a:r>
            <a:endParaRPr lang="zh-CN" altLang="en-US"/>
          </a:p>
          <a:p>
            <a:r>
              <a:rPr lang="zh-CN" altLang="en-US"/>
              <a:t>3.特别费用</a:t>
            </a:r>
            <a:endParaRPr lang="zh-CN" altLang="en-US"/>
          </a:p>
          <a:p>
            <a:r>
              <a:rPr lang="zh-CN" altLang="en-US"/>
              <a:t>4.额外费用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海上货物运输保险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二、我国海洋货物运输保险条款简介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(一)保险人承保的责任范围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(二)除外责任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(三)保险期限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(四)被保险人的义务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(五)索赔期限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海上货物运输保险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三、英国协会货物运输保险条款简介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(一)A条款的承保责任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(二)A条款的除外责任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(三)A条款下的保险人责任期限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(四)两起适用《协会货物运输保险条款》的典型判例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陆上与航空货物运输保险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一、我国陆上货物运输保险条款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(一)陆运险的责任范围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(二)陆运一切险的责任范围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(三)陆上运输货物保险责任起讫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(四)陆上运输货物保险索赔时效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陆上与航空货物运输保险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二、我国的航空运输货物保险条款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(一)航空运输险的责任范围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(二)航空运输一切险的责任范围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" name="文本框 15"/>
          <p:cNvSpPr txBox="1">
            <a:spLocks noChangeArrowheads="1"/>
          </p:cNvSpPr>
          <p:nvPr/>
        </p:nvSpPr>
        <p:spPr bwMode="auto">
          <a:xfrm>
            <a:off x="832485" y="337820"/>
            <a:ext cx="347535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  <a:cs typeface="汉仪铁线黑-65简" panose="00020600040101010101" charset="-122"/>
              </a:rPr>
              <a:t>目</a:t>
            </a:r>
            <a:r>
              <a:rPr lang="en-US" altLang="zh-CN" sz="3200" b="1" dirty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  <a:cs typeface="汉仪铁线黑-65简" panose="00020600040101010101" charset="-122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  <a:cs typeface="汉仪铁线黑-65简" panose="00020600040101010101" charset="-122"/>
              </a:rPr>
              <a:t>录  </a:t>
            </a:r>
            <a:r>
              <a:rPr lang="en-US" altLang="zh-CN" sz="32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content</a:t>
            </a:r>
            <a:endParaRPr lang="en-US" altLang="zh-CN" sz="3200" b="1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57580" y="1743075"/>
            <a:ext cx="5819775" cy="2767330"/>
            <a:chOff x="5313" y="3179"/>
            <a:chExt cx="9165" cy="4358"/>
          </a:xfrm>
        </p:grpSpPr>
        <p:sp>
          <p:nvSpPr>
            <p:cNvPr id="65" name="矩形 2"/>
            <p:cNvSpPr>
              <a:spLocks noChangeArrowheads="1"/>
            </p:cNvSpPr>
            <p:nvPr/>
          </p:nvSpPr>
          <p:spPr bwMode="auto">
            <a:xfrm>
              <a:off x="5314" y="3179"/>
              <a:ext cx="9164" cy="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2400">
                  <a:solidFill>
                    <a:schemeClr val="tx1"/>
                  </a:solidFill>
                  <a:latin typeface="汉仪铁线黑-65简" panose="00020600040101010101" charset="-122"/>
                  <a:ea typeface="汉仪铁线黑-65简" panose="00020600040101010101" charset="-122"/>
                  <a:cs typeface="汉仪铁线黑-65简" panose="00020600040101010101" charset="-122"/>
                  <a:sym typeface="+mn-ea"/>
                </a:rPr>
                <a:t>● </a:t>
              </a:r>
              <a:r>
                <a:rPr lang="zh-CN" altLang="en-US" sz="2400" dirty="0">
                  <a:solidFill>
                    <a:schemeClr val="tx1"/>
                  </a:solidFill>
                  <a:latin typeface="汉仪铁线黑-65简" panose="00020600040101010101" charset="-122"/>
                  <a:ea typeface="汉仪铁线黑-65简" panose="00020600040101010101" charset="-122"/>
                  <a:cs typeface="汉仪铁线黑-65简" panose="00020600040101010101" charset="-122"/>
                  <a:sym typeface="+mn-ea"/>
                </a:rPr>
                <a:t>第一节　概述</a:t>
              </a:r>
              <a:endParaRPr lang="zh-CN" altLang="en-US" sz="2400" dirty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  <a:cs typeface="汉仪铁线黑-65简" panose="00020600040101010101" charset="-122"/>
                <a:sym typeface="+mn-ea"/>
              </a:endParaRPr>
            </a:p>
          </p:txBody>
        </p:sp>
        <p:sp>
          <p:nvSpPr>
            <p:cNvPr id="67" name="矩形 28"/>
            <p:cNvSpPr>
              <a:spLocks noChangeArrowheads="1"/>
            </p:cNvSpPr>
            <p:nvPr/>
          </p:nvSpPr>
          <p:spPr bwMode="auto">
            <a:xfrm>
              <a:off x="5313" y="4331"/>
              <a:ext cx="8734" cy="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2400">
                  <a:solidFill>
                    <a:schemeClr val="tx1"/>
                  </a:solidFill>
                  <a:latin typeface="汉仪铁线黑-65简" panose="00020600040101010101" charset="-122"/>
                  <a:ea typeface="汉仪铁线黑-65简" panose="00020600040101010101" charset="-122"/>
                  <a:cs typeface="汉仪铁线黑-65简" panose="00020600040101010101" charset="-122"/>
                  <a:sym typeface="+mn-ea"/>
                </a:rPr>
                <a:t>● </a:t>
              </a:r>
              <a:r>
                <a:rPr lang="zh-CN" altLang="en-US" sz="2400" dirty="0">
                  <a:solidFill>
                    <a:schemeClr val="tx1"/>
                  </a:solidFill>
                  <a:latin typeface="汉仪铁线黑-65简" panose="00020600040101010101" charset="-122"/>
                  <a:ea typeface="汉仪铁线黑-65简" panose="00020600040101010101" charset="-122"/>
                  <a:cs typeface="汉仪铁线黑-65简" panose="00020600040101010101" charset="-122"/>
                  <a:sym typeface="+mn-ea"/>
                </a:rPr>
                <a:t>第二节　国际货运保险合同</a:t>
              </a:r>
              <a:endParaRPr lang="zh-CN" altLang="en-US" sz="2400" dirty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  <a:cs typeface="汉仪铁线黑-65简" panose="00020600040101010101" charset="-122"/>
                <a:sym typeface="+mn-ea"/>
              </a:endParaRPr>
            </a:p>
          </p:txBody>
        </p:sp>
        <p:sp>
          <p:nvSpPr>
            <p:cNvPr id="69" name="矩形 26"/>
            <p:cNvSpPr>
              <a:spLocks noChangeArrowheads="1"/>
            </p:cNvSpPr>
            <p:nvPr/>
          </p:nvSpPr>
          <p:spPr bwMode="auto">
            <a:xfrm>
              <a:off x="5313" y="5497"/>
              <a:ext cx="8734" cy="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2400">
                  <a:solidFill>
                    <a:schemeClr val="tx1"/>
                  </a:solidFill>
                  <a:latin typeface="汉仪铁线黑-65简" panose="00020600040101010101" charset="-122"/>
                  <a:ea typeface="汉仪铁线黑-65简" panose="00020600040101010101" charset="-122"/>
                  <a:cs typeface="汉仪铁线黑-65简" panose="00020600040101010101" charset="-122"/>
                  <a:sym typeface="+mn-ea"/>
                </a:rPr>
                <a:t>● </a:t>
              </a:r>
              <a:r>
                <a:rPr lang="zh-CN" altLang="en-US" sz="2400" dirty="0">
                  <a:solidFill>
                    <a:schemeClr val="tx1"/>
                  </a:solidFill>
                  <a:latin typeface="汉仪铁线黑-65简" panose="00020600040101010101" charset="-122"/>
                  <a:ea typeface="汉仪铁线黑-65简" panose="00020600040101010101" charset="-122"/>
                  <a:cs typeface="汉仪铁线黑-65简" panose="00020600040101010101" charset="-122"/>
                  <a:sym typeface="+mn-ea"/>
                </a:rPr>
                <a:t>第三节　海上货物运输保险</a:t>
              </a:r>
              <a:endParaRPr lang="zh-CN" altLang="en-US" sz="2400" dirty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  <a:cs typeface="汉仪铁线黑-65简" panose="00020600040101010101" charset="-122"/>
                <a:sym typeface="+mn-ea"/>
              </a:endParaRPr>
            </a:p>
          </p:txBody>
        </p:sp>
        <p:sp>
          <p:nvSpPr>
            <p:cNvPr id="71" name="矩形 32"/>
            <p:cNvSpPr>
              <a:spLocks noChangeArrowheads="1"/>
            </p:cNvSpPr>
            <p:nvPr/>
          </p:nvSpPr>
          <p:spPr bwMode="auto">
            <a:xfrm>
              <a:off x="5313" y="6702"/>
              <a:ext cx="8734" cy="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2400">
                  <a:solidFill>
                    <a:schemeClr val="tx1"/>
                  </a:solidFill>
                  <a:latin typeface="汉仪铁线黑-65简" panose="00020600040101010101" charset="-122"/>
                  <a:ea typeface="汉仪铁线黑-65简" panose="00020600040101010101" charset="-122"/>
                  <a:cs typeface="汉仪铁线黑-65简" panose="00020600040101010101" charset="-122"/>
                  <a:sym typeface="+mn-ea"/>
                </a:rPr>
                <a:t>● </a:t>
              </a:r>
              <a:r>
                <a:rPr lang="zh-CN" altLang="en-US" sz="2400" dirty="0">
                  <a:solidFill>
                    <a:schemeClr val="tx1"/>
                  </a:solidFill>
                  <a:latin typeface="汉仪铁线黑-65简" panose="00020600040101010101" charset="-122"/>
                  <a:ea typeface="汉仪铁线黑-65简" panose="00020600040101010101" charset="-122"/>
                  <a:cs typeface="汉仪铁线黑-65简" panose="00020600040101010101" charset="-122"/>
                  <a:sym typeface="+mn-ea"/>
                </a:rPr>
                <a:t>第四节　陆上与航空货物运输保险</a:t>
              </a:r>
              <a:endParaRPr lang="zh-CN" altLang="en-US" sz="2400" dirty="0">
                <a:solidFill>
                  <a:schemeClr val="tx1"/>
                </a:solidFill>
                <a:latin typeface="汉仪铁线黑-65简" panose="00020600040101010101" charset="-122"/>
                <a:ea typeface="汉仪铁线黑-65简" panose="00020600040101010101" charset="-122"/>
                <a:cs typeface="汉仪铁线黑-65简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一、国际货物运输保险的概念和种类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国际货物运输保险是指保险人(保险公司)与投保人(国际贸易中的买方或卖方)签订合同约定，投保人支付规定的保险费，在货物遭受国际运输途中约定的保险事故损害时，由保险人负责给予约定的保险受益人(被保险人)补偿的行为。</a:t>
            </a:r>
            <a:endParaRPr lang="zh-CN" altLang="en-US"/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(一)根据运输方式划分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国际货物运输保险可分为海上货运保险、陆上货运保险和航空货运保险等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(二)根据保险期限划分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国际货物运输保险可分为运程保险、定期保险和混合保险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(三)根据承保方式划分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国际货物运输保险可分为逐笔保险、预约保险、流动保险和总括保险</a:t>
            </a:r>
            <a:endParaRPr lang="zh-CN" altLang="en-US"/>
          </a:p>
          <a:p>
            <a:pPr marL="0" algn="just"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(四)根据保险金额固定程度划分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国际货物运输保险可分为定值保险和不定值保险等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二、调整国际货物运输保险类系的法律规范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/>
              <a:t>目前，世界上还没有很多国家都参加的关于国际货物运输保险的国际公约，但出现了一些关于国际货物运输保险特别方面的国际惯例，如1877年制定的《约克·安特卫普规则》(2004年6月国际海事委员会在温哥华会议上通过共同海损新规则，称为“2004共同海损理算规则”)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然而，国际货运保险的大部分关系主要靠有关国家的保险法来调整。其中的一些国家还制定了海运等方面的专门法，不过，各国的保险法中关于货运保险的规定都深受英国保险法的影响，我国1995年颁布并迄今修订了4次的《保险法》亦如此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三、国际货物运输保险的基本原则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(一)合法原则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(二)诚信原则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(三)近因原则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(四)可保利益原则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(五)赔偿原则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(六)代位求偿原则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国际货运保险合同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一、国际货运保险合同的当事人和关系人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(一)保险人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(二)投保人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(三)被保险人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(四)保险代理人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(五)保险经纪人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(六)保险公证人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国际货运保险合同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二、国际货运保险合同中的有关用语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(一)保险标的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(二)保险价值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(三)保险金额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(四)委付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国际货运保险合同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三、国际货运保险合同的成立、变更和转让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(一)国际货运保险合同的成立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(二)国际货运保险合同的变更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(三)国际货运保险合同的转让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commondata" val="eyJoZGlkIjoiNTBlODZkODVmOTIxMWE2ZDY3MjViNmY2OTBlOTlkYT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1310</Words>
  <Application>WPS 演示</Application>
  <PresentationFormat>宽屏</PresentationFormat>
  <Paragraphs>120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汉仪铁线黑-65简</vt:lpstr>
      <vt:lpstr>GungsuhChe</vt:lpstr>
      <vt:lpstr>Malgun Gothic</vt:lpstr>
      <vt:lpstr>黑体</vt:lpstr>
      <vt:lpstr>楷体</vt:lpstr>
      <vt:lpstr>WPS</vt:lpstr>
      <vt:lpstr>默认设计模板</vt:lpstr>
      <vt:lpstr>PowerPoint 演示文稿</vt:lpstr>
      <vt:lpstr>PowerPoint 演示文稿</vt:lpstr>
      <vt:lpstr>第一节　概述</vt:lpstr>
      <vt:lpstr>第一节　概述</vt:lpstr>
      <vt:lpstr>第一节　概述</vt:lpstr>
      <vt:lpstr>第一节　概述</vt:lpstr>
      <vt:lpstr>第二节　国际货运保险合同</vt:lpstr>
      <vt:lpstr>第二节　国际货运保险合同</vt:lpstr>
      <vt:lpstr>第二节　国际货运保险合同</vt:lpstr>
      <vt:lpstr>第三节　海上货物运输保险</vt:lpstr>
      <vt:lpstr>第三节　海上货物运输保险</vt:lpstr>
      <vt:lpstr>第三节　海上货物运输保险</vt:lpstr>
      <vt:lpstr>第三节　海上货物运输保险</vt:lpstr>
      <vt:lpstr>第四节　陆上与航空货物运输保险</vt:lpstr>
      <vt:lpstr>第四节　陆上与航空货物运输保险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sunny</cp:lastModifiedBy>
  <cp:revision>155</cp:revision>
  <dcterms:created xsi:type="dcterms:W3CDTF">2019-06-19T02:08:00Z</dcterms:created>
  <dcterms:modified xsi:type="dcterms:W3CDTF">2023-11-25T10:21:57Z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80DCCDE138854E6DA344E0F6BD0FF92D_11</vt:lpwstr>
  </property>
</Properties>
</file>