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718905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26282515"/>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第九章　船舶与船舶保险</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1419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船舶检验和适航性</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法定检验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入级检验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公证检验</a:t>
            </a:r>
          </a:p>
          <a:p>
            <a:endParaRPr lang="zh-CN" altLang="en-US" dirty="0"/>
          </a:p>
        </p:txBody>
      </p:sp>
    </p:spTree>
    <p:extLst>
      <p:ext uri="{BB962C8B-B14F-4D97-AF65-F5344CB8AC3E}">
        <p14:creationId xmlns:p14="http://schemas.microsoft.com/office/powerpoint/2010/main" val="1738382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船舶检验和适航性</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二、船舶的适航性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船舶适航的条件</a:t>
            </a:r>
          </a:p>
          <a:p>
            <a:r>
              <a:rPr lang="en-US" altLang="zh-CN" dirty="0"/>
              <a:t>(1)</a:t>
            </a:r>
            <a:r>
              <a:rPr lang="zh-CN" altLang="zh-CN" dirty="0"/>
              <a:t>船壳必须完好</a:t>
            </a:r>
            <a:r>
              <a:rPr lang="en-US" altLang="zh-CN" dirty="0"/>
              <a:t>;</a:t>
            </a:r>
            <a:endParaRPr lang="zh-CN" altLang="zh-CN" dirty="0"/>
          </a:p>
          <a:p>
            <a:r>
              <a:rPr lang="en-US" altLang="zh-CN" dirty="0"/>
              <a:t>(2)</a:t>
            </a:r>
            <a:r>
              <a:rPr lang="zh-CN" altLang="zh-CN" dirty="0"/>
              <a:t>必须配备足额和合格的船员</a:t>
            </a:r>
            <a:r>
              <a:rPr lang="en-US" altLang="zh-CN" dirty="0"/>
              <a:t>;</a:t>
            </a:r>
            <a:endParaRPr lang="zh-CN" altLang="zh-CN" dirty="0"/>
          </a:p>
          <a:p>
            <a:r>
              <a:rPr lang="en-US" altLang="zh-CN" dirty="0"/>
              <a:t>(3)</a:t>
            </a:r>
            <a:r>
              <a:rPr lang="zh-CN" altLang="zh-CN" dirty="0"/>
              <a:t>必须为预计航程备妥足够的燃料、物料和给养</a:t>
            </a:r>
            <a:r>
              <a:rPr lang="en-US" altLang="zh-CN" dirty="0"/>
              <a:t>;</a:t>
            </a:r>
            <a:endParaRPr lang="zh-CN" altLang="zh-CN" dirty="0"/>
          </a:p>
          <a:p>
            <a:r>
              <a:rPr lang="en-US" altLang="zh-CN" dirty="0"/>
              <a:t>(4)</a:t>
            </a:r>
            <a:r>
              <a:rPr lang="zh-CN" altLang="zh-CN" dirty="0"/>
              <a:t>所有机器设备必须运转正常</a:t>
            </a:r>
            <a:r>
              <a:rPr lang="en-US" altLang="zh-CN" dirty="0"/>
              <a:t>;</a:t>
            </a:r>
            <a:endParaRPr lang="zh-CN" altLang="zh-CN" dirty="0"/>
          </a:p>
          <a:p>
            <a:r>
              <a:rPr lang="en-US" altLang="zh-CN" dirty="0"/>
              <a:t>(5)</a:t>
            </a:r>
            <a:r>
              <a:rPr lang="zh-CN" altLang="zh-CN" dirty="0"/>
              <a:t>如果装载货物</a:t>
            </a:r>
            <a:r>
              <a:rPr lang="en-US" altLang="zh-CN" dirty="0"/>
              <a:t>,</a:t>
            </a:r>
            <a:r>
              <a:rPr lang="zh-CN" altLang="zh-CN" dirty="0"/>
              <a:t>必须适合装运该货物</a:t>
            </a:r>
            <a:r>
              <a:rPr lang="zh-CN" altLang="zh-CN" dirty="0" smtClean="0"/>
              <a:t>。</a:t>
            </a:r>
            <a:endParaRPr lang="en-US" altLang="zh-CN" dirty="0" smtClean="0"/>
          </a:p>
          <a:p>
            <a:endParaRPr lang="zh-CN" altLang="zh-CN" sz="5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船舶检验与适航的关系</a:t>
            </a:r>
          </a:p>
          <a:p>
            <a:r>
              <a:rPr lang="zh-CN" altLang="zh-CN" dirty="0"/>
              <a:t>船舶的适航性是相对的。船舶具有船级证书和适航证书是船舶适航的首要条件</a:t>
            </a:r>
            <a:r>
              <a:rPr lang="en-US" altLang="zh-CN" dirty="0"/>
              <a:t>,</a:t>
            </a:r>
            <a:r>
              <a:rPr lang="zh-CN" altLang="zh-CN" dirty="0"/>
              <a:t>但是并非所有具有上述证书的船舶就一定适航。</a:t>
            </a:r>
          </a:p>
          <a:p>
            <a:endParaRPr lang="zh-CN" altLang="en-US" dirty="0"/>
          </a:p>
        </p:txBody>
      </p:sp>
    </p:spTree>
    <p:extLst>
      <p:ext uri="{BB962C8B-B14F-4D97-AF65-F5344CB8AC3E}">
        <p14:creationId xmlns:p14="http://schemas.microsoft.com/office/powerpoint/2010/main" val="2231278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船舶碰撞制度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一、船舶碰撞的概念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船舶必须是适用《海商法》的船舶</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且发生在海上或与海相通的可航水域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船舶碰撞必须发生在船舶之间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船舶之间必须发生接触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船舶碰撞必须有损害发生</a:t>
            </a:r>
          </a:p>
          <a:p>
            <a:endParaRPr lang="zh-CN" altLang="en-US" dirty="0"/>
          </a:p>
        </p:txBody>
      </p:sp>
    </p:spTree>
    <p:extLst>
      <p:ext uri="{BB962C8B-B14F-4D97-AF65-F5344CB8AC3E}">
        <p14:creationId xmlns:p14="http://schemas.microsoft.com/office/powerpoint/2010/main" val="1693083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船舶碰撞制度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二、船舶碰撞责任的划分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无过失碰撞</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单方过失碰撞</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双方互有过失碰撞</a:t>
            </a:r>
          </a:p>
          <a:p>
            <a:endParaRPr lang="zh-CN" altLang="en-US" dirty="0"/>
          </a:p>
        </p:txBody>
      </p:sp>
    </p:spTree>
    <p:extLst>
      <p:ext uri="{BB962C8B-B14F-4D97-AF65-F5344CB8AC3E}">
        <p14:creationId xmlns:p14="http://schemas.microsoft.com/office/powerpoint/2010/main" val="878616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船舶碰撞制度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三、船舶碰撞的损害赔偿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对对方船舶的损害赔偿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对货物的损害赔偿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对人身伤亡的损害赔偿</a:t>
            </a:r>
          </a:p>
          <a:p>
            <a:endParaRPr lang="zh-CN" altLang="en-US" dirty="0"/>
          </a:p>
        </p:txBody>
      </p:sp>
    </p:spTree>
    <p:extLst>
      <p:ext uri="{BB962C8B-B14F-4D97-AF65-F5344CB8AC3E}">
        <p14:creationId xmlns:p14="http://schemas.microsoft.com/office/powerpoint/2010/main" val="925909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a:xfrm>
            <a:off x="323528" y="1340768"/>
            <a:ext cx="8064896"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a:t>
            </a:r>
            <a:r>
              <a:rPr lang="en-US" altLang="zh-CN" sz="2600" b="1" dirty="0">
                <a:latin typeface="黑体" panose="02010609060101010101" pitchFamily="49" charset="-122"/>
                <a:ea typeface="黑体" panose="02010609060101010101" pitchFamily="49" charset="-122"/>
              </a:rPr>
              <a:t>1910</a:t>
            </a:r>
            <a:r>
              <a:rPr lang="zh-CN" altLang="zh-CN" sz="2600" b="1" dirty="0">
                <a:latin typeface="黑体" panose="02010609060101010101" pitchFamily="49" charset="-122"/>
                <a:ea typeface="黑体" panose="02010609060101010101" pitchFamily="49" charset="-122"/>
              </a:rPr>
              <a:t>年船舶碰撞公约》</a:t>
            </a:r>
          </a:p>
          <a:p>
            <a:r>
              <a:rPr lang="zh-CN" altLang="zh-CN" dirty="0"/>
              <a:t>《</a:t>
            </a:r>
            <a:r>
              <a:rPr lang="en-US" altLang="zh-CN" dirty="0"/>
              <a:t>1910</a:t>
            </a:r>
            <a:r>
              <a:rPr lang="zh-CN" altLang="zh-CN" dirty="0"/>
              <a:t>年船舶碰撞公约》全称为《关于统一船舶碰撞若干法律规定的国际公约》</a:t>
            </a:r>
            <a:r>
              <a:rPr lang="en-US" altLang="zh-CN" dirty="0"/>
              <a:t>,</a:t>
            </a:r>
            <a:r>
              <a:rPr lang="zh-CN" altLang="zh-CN" dirty="0"/>
              <a:t>于</a:t>
            </a:r>
            <a:r>
              <a:rPr lang="en-US" altLang="zh-CN" dirty="0"/>
              <a:t>1910</a:t>
            </a:r>
            <a:r>
              <a:rPr lang="zh-CN" altLang="zh-CN" dirty="0"/>
              <a:t>年</a:t>
            </a:r>
            <a:r>
              <a:rPr lang="en-US" altLang="zh-CN" dirty="0"/>
              <a:t>9</a:t>
            </a:r>
            <a:r>
              <a:rPr lang="zh-CN" altLang="zh-CN" dirty="0"/>
              <a:t>月</a:t>
            </a:r>
            <a:r>
              <a:rPr lang="en-US" altLang="zh-CN" dirty="0"/>
              <a:t>23</a:t>
            </a:r>
            <a:r>
              <a:rPr lang="zh-CN" altLang="zh-CN" dirty="0"/>
              <a:t>日在比利时布鲁塞尔举行的第三次海洋法外交会议上签订</a:t>
            </a:r>
            <a:r>
              <a:rPr lang="en-US" altLang="zh-CN" dirty="0"/>
              <a:t>,</a:t>
            </a:r>
            <a:r>
              <a:rPr lang="zh-CN" altLang="zh-CN" dirty="0"/>
              <a:t>并于</a:t>
            </a:r>
            <a:r>
              <a:rPr lang="en-US" altLang="zh-CN" dirty="0"/>
              <a:t>1931</a:t>
            </a:r>
            <a:r>
              <a:rPr lang="zh-CN" altLang="zh-CN" dirty="0"/>
              <a:t>年</a:t>
            </a:r>
            <a:r>
              <a:rPr lang="en-US" altLang="zh-CN" dirty="0"/>
              <a:t>3</a:t>
            </a:r>
            <a:r>
              <a:rPr lang="zh-CN" altLang="zh-CN" dirty="0"/>
              <a:t>月</a:t>
            </a:r>
            <a:r>
              <a:rPr lang="en-US" altLang="zh-CN" dirty="0"/>
              <a:t>1</a:t>
            </a:r>
            <a:r>
              <a:rPr lang="zh-CN" altLang="zh-CN" dirty="0"/>
              <a:t>日起生效。截至</a:t>
            </a:r>
            <a:r>
              <a:rPr lang="en-US" altLang="zh-CN" dirty="0"/>
              <a:t>1984</a:t>
            </a:r>
            <a:r>
              <a:rPr lang="zh-CN" altLang="zh-CN" dirty="0"/>
              <a:t>年</a:t>
            </a:r>
            <a:r>
              <a:rPr lang="en-US" altLang="zh-CN" dirty="0"/>
              <a:t>,</a:t>
            </a:r>
            <a:r>
              <a:rPr lang="zh-CN" altLang="zh-CN" dirty="0"/>
              <a:t>已有</a:t>
            </a:r>
            <a:r>
              <a:rPr lang="en-US" altLang="zh-CN" dirty="0"/>
              <a:t>84</a:t>
            </a:r>
            <a:r>
              <a:rPr lang="zh-CN" altLang="zh-CN" dirty="0"/>
              <a:t>个国家和地区加入该公约</a:t>
            </a:r>
            <a:r>
              <a:rPr lang="zh-CN" altLang="zh-CN" dirty="0" smtClean="0"/>
              <a:t>。</a:t>
            </a:r>
            <a:endParaRPr lang="en-US" altLang="zh-CN" dirty="0" smtClean="0"/>
          </a:p>
          <a:p>
            <a:r>
              <a:rPr lang="zh-CN" altLang="zh-CN" dirty="0" smtClean="0"/>
              <a:t>我国</a:t>
            </a:r>
            <a:r>
              <a:rPr lang="zh-CN" altLang="zh-CN" dirty="0"/>
              <a:t>没有参加该公约</a:t>
            </a:r>
            <a:r>
              <a:rPr lang="en-US" altLang="zh-CN" dirty="0"/>
              <a:t>,</a:t>
            </a:r>
            <a:r>
              <a:rPr lang="zh-CN" altLang="zh-CN" dirty="0"/>
              <a:t>但所采用的按过失程度分担责任的原则与该公约的规定一致。该公约共</a:t>
            </a:r>
            <a:r>
              <a:rPr lang="en-US" altLang="zh-CN" dirty="0"/>
              <a:t>17</a:t>
            </a:r>
            <a:r>
              <a:rPr lang="zh-CN" altLang="zh-CN" dirty="0"/>
              <a:t>条</a:t>
            </a:r>
            <a:r>
              <a:rPr lang="en-US" altLang="zh-CN" dirty="0"/>
              <a:t>,</a:t>
            </a:r>
            <a:r>
              <a:rPr lang="zh-CN" altLang="zh-CN" dirty="0"/>
              <a:t>主要内容包括适用范围、船舶碰撞责任划分原则、诉讼时效和碰撞后的救助责任、索赔时效等。</a:t>
            </a:r>
          </a:p>
          <a:p>
            <a:endParaRPr lang="zh-CN" altLang="en-US" dirty="0"/>
          </a:p>
        </p:txBody>
      </p:sp>
    </p:spTree>
    <p:extLst>
      <p:ext uri="{BB962C8B-B14F-4D97-AF65-F5344CB8AC3E}">
        <p14:creationId xmlns:p14="http://schemas.microsoft.com/office/powerpoint/2010/main" val="2439456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a:t>
            </a:r>
            <a:r>
              <a:rPr lang="en-US" altLang="zh-CN" sz="2600" b="1" dirty="0">
                <a:latin typeface="黑体" panose="02010609060101010101" pitchFamily="49" charset="-122"/>
                <a:ea typeface="黑体" panose="02010609060101010101" pitchFamily="49" charset="-122"/>
              </a:rPr>
              <a:t>1952</a:t>
            </a:r>
            <a:r>
              <a:rPr lang="zh-CN" altLang="zh-CN" sz="2600" b="1" dirty="0">
                <a:latin typeface="黑体" panose="02010609060101010101" pitchFamily="49" charset="-122"/>
                <a:ea typeface="黑体" panose="02010609060101010101" pitchFamily="49" charset="-122"/>
              </a:rPr>
              <a:t>年船舶碰撞民事管辖权公约》</a:t>
            </a:r>
          </a:p>
          <a:p>
            <a:r>
              <a:rPr lang="zh-CN" altLang="zh-CN" dirty="0"/>
              <a:t>《</a:t>
            </a:r>
            <a:r>
              <a:rPr lang="en-US" altLang="zh-CN" dirty="0"/>
              <a:t>1952</a:t>
            </a:r>
            <a:r>
              <a:rPr lang="zh-CN" altLang="zh-CN" dirty="0"/>
              <a:t>年船舶碰撞民事管辖权公约》全称为《关于统一船舶碰撞民事管辖权方面若干规定的国际公约》</a:t>
            </a:r>
            <a:r>
              <a:rPr lang="en-US" altLang="zh-CN" dirty="0"/>
              <a:t>,</a:t>
            </a:r>
            <a:r>
              <a:rPr lang="zh-CN" altLang="zh-CN" dirty="0"/>
              <a:t>于</a:t>
            </a:r>
            <a:r>
              <a:rPr lang="en-US" altLang="zh-CN" dirty="0"/>
              <a:t>1952</a:t>
            </a:r>
            <a:r>
              <a:rPr lang="zh-CN" altLang="zh-CN" dirty="0"/>
              <a:t>年</a:t>
            </a:r>
            <a:r>
              <a:rPr lang="en-US" altLang="zh-CN" dirty="0"/>
              <a:t>5</a:t>
            </a:r>
            <a:r>
              <a:rPr lang="zh-CN" altLang="zh-CN" dirty="0"/>
              <a:t>月</a:t>
            </a:r>
            <a:r>
              <a:rPr lang="en-US" altLang="zh-CN" dirty="0"/>
              <a:t>10</a:t>
            </a:r>
            <a:r>
              <a:rPr lang="zh-CN" altLang="zh-CN" dirty="0"/>
              <a:t>日在比利时布鲁塞尔举行的第</a:t>
            </a:r>
            <a:r>
              <a:rPr lang="en-US" altLang="zh-CN" dirty="0"/>
              <a:t>9</a:t>
            </a:r>
            <a:r>
              <a:rPr lang="zh-CN" altLang="zh-CN" dirty="0"/>
              <a:t>次海洋法外交会议上正式通过</a:t>
            </a:r>
            <a:r>
              <a:rPr lang="zh-CN" altLang="zh-CN" dirty="0" smtClean="0"/>
              <a:t>。</a:t>
            </a:r>
            <a:endParaRPr lang="en-US" altLang="zh-CN" dirty="0" smtClean="0"/>
          </a:p>
          <a:p>
            <a:r>
              <a:rPr lang="zh-CN" altLang="zh-CN" dirty="0" smtClean="0"/>
              <a:t>但</a:t>
            </a:r>
            <a:r>
              <a:rPr lang="zh-CN" altLang="zh-CN" dirty="0"/>
              <a:t>由于该公约规定原告可选择对自己有利的法院提起诉讼</a:t>
            </a:r>
            <a:r>
              <a:rPr lang="en-US" altLang="zh-CN" dirty="0"/>
              <a:t>,</a:t>
            </a:r>
            <a:r>
              <a:rPr lang="zh-CN" altLang="zh-CN" dirty="0"/>
              <a:t>并且日本、美国等一些主要海运国家没有批准该公约</a:t>
            </a:r>
            <a:r>
              <a:rPr lang="en-US" altLang="zh-CN" dirty="0"/>
              <a:t>,</a:t>
            </a:r>
            <a:r>
              <a:rPr lang="zh-CN" altLang="zh-CN" dirty="0"/>
              <a:t>使得该公约并未从根本上解决国际上的民事管辖权问题。</a:t>
            </a:r>
            <a:endParaRPr lang="zh-CN" altLang="en-US" dirty="0"/>
          </a:p>
        </p:txBody>
      </p:sp>
    </p:spTree>
    <p:extLst>
      <p:ext uri="{BB962C8B-B14F-4D97-AF65-F5344CB8AC3E}">
        <p14:creationId xmlns:p14="http://schemas.microsoft.com/office/powerpoint/2010/main" val="287232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a:t>
            </a:r>
            <a:r>
              <a:rPr lang="en-US" altLang="zh-CN" sz="2600" b="1" dirty="0">
                <a:latin typeface="黑体" panose="02010609060101010101" pitchFamily="49" charset="-122"/>
                <a:ea typeface="黑体" panose="02010609060101010101" pitchFamily="49" charset="-122"/>
              </a:rPr>
              <a:t>1952</a:t>
            </a:r>
            <a:r>
              <a:rPr lang="zh-CN" altLang="zh-CN" sz="2600" b="1" dirty="0">
                <a:latin typeface="黑体" panose="02010609060101010101" pitchFamily="49" charset="-122"/>
                <a:ea typeface="黑体" panose="02010609060101010101" pitchFamily="49" charset="-122"/>
              </a:rPr>
              <a:t>年船舶碰撞刑事管辖权公约》</a:t>
            </a:r>
          </a:p>
          <a:p>
            <a:r>
              <a:rPr lang="zh-CN" altLang="zh-CN" dirty="0"/>
              <a:t>《</a:t>
            </a:r>
            <a:r>
              <a:rPr lang="en-US" altLang="zh-CN" dirty="0"/>
              <a:t>1952</a:t>
            </a:r>
            <a:r>
              <a:rPr lang="zh-CN" altLang="zh-CN" dirty="0"/>
              <a:t>年船舶碰撞刑事管辖权公约》全称为《关于统一船舶碰撞和其他航行事故刑事管辖权方面若干规定的国际公约》</a:t>
            </a:r>
            <a:r>
              <a:rPr lang="en-US" altLang="zh-CN" dirty="0"/>
              <a:t>,</a:t>
            </a:r>
            <a:r>
              <a:rPr lang="zh-CN" altLang="zh-CN" dirty="0"/>
              <a:t>是作为《民事管辖权公约》的配套公约</a:t>
            </a:r>
            <a:r>
              <a:rPr lang="en-US" altLang="zh-CN" dirty="0"/>
              <a:t>,</a:t>
            </a:r>
            <a:r>
              <a:rPr lang="zh-CN" altLang="zh-CN" dirty="0"/>
              <a:t>于</a:t>
            </a:r>
            <a:r>
              <a:rPr lang="en-US" altLang="zh-CN" dirty="0"/>
              <a:t>1952</a:t>
            </a:r>
            <a:r>
              <a:rPr lang="zh-CN" altLang="zh-CN" dirty="0"/>
              <a:t>年</a:t>
            </a:r>
            <a:r>
              <a:rPr lang="en-US" altLang="zh-CN" dirty="0"/>
              <a:t>5</a:t>
            </a:r>
            <a:r>
              <a:rPr lang="zh-CN" altLang="zh-CN" dirty="0"/>
              <a:t>月</a:t>
            </a:r>
            <a:r>
              <a:rPr lang="en-US" altLang="zh-CN" dirty="0"/>
              <a:t>10</a:t>
            </a:r>
            <a:r>
              <a:rPr lang="zh-CN" altLang="zh-CN" dirty="0"/>
              <a:t>日在布鲁塞尔举行的第</a:t>
            </a:r>
            <a:r>
              <a:rPr lang="en-US" altLang="zh-CN" dirty="0"/>
              <a:t>9</a:t>
            </a:r>
            <a:r>
              <a:rPr lang="zh-CN" altLang="zh-CN" dirty="0"/>
              <a:t>次海洋法外交部长会议上正式通过。但由于一些重要的航运国家没有批准和加入该公约</a:t>
            </a:r>
            <a:r>
              <a:rPr lang="en-US" altLang="zh-CN" dirty="0"/>
              <a:t>,</a:t>
            </a:r>
            <a:r>
              <a:rPr lang="zh-CN" altLang="zh-CN" dirty="0"/>
              <a:t>因此该公约对船舶碰撞的刑事管辖权问题并没有产生实际影响。</a:t>
            </a:r>
          </a:p>
          <a:p>
            <a:endParaRPr lang="zh-CN" altLang="en-US" dirty="0"/>
          </a:p>
        </p:txBody>
      </p:sp>
    </p:spTree>
    <p:extLst>
      <p:ext uri="{BB962C8B-B14F-4D97-AF65-F5344CB8AC3E}">
        <p14:creationId xmlns:p14="http://schemas.microsoft.com/office/powerpoint/2010/main" val="1623071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a:t>
            </a:r>
            <a:r>
              <a:rPr lang="en-US" altLang="zh-CN" sz="2600" b="1" dirty="0">
                <a:latin typeface="黑体" panose="02010609060101010101" pitchFamily="49" charset="-122"/>
                <a:ea typeface="黑体" panose="02010609060101010101" pitchFamily="49" charset="-122"/>
              </a:rPr>
              <a:t>1972</a:t>
            </a:r>
            <a:r>
              <a:rPr lang="zh-CN" altLang="zh-CN" sz="2600" b="1" dirty="0">
                <a:latin typeface="黑体" panose="02010609060101010101" pitchFamily="49" charset="-122"/>
                <a:ea typeface="黑体" panose="02010609060101010101" pitchFamily="49" charset="-122"/>
              </a:rPr>
              <a:t>年国际海上避碰规则》</a:t>
            </a:r>
          </a:p>
          <a:p>
            <a:r>
              <a:rPr lang="zh-CN" altLang="zh-CN" dirty="0"/>
              <a:t>最早的国际海上避碰规则产生于</a:t>
            </a:r>
            <a:r>
              <a:rPr lang="en-US" altLang="zh-CN" dirty="0"/>
              <a:t>1889</a:t>
            </a:r>
            <a:r>
              <a:rPr lang="zh-CN" altLang="zh-CN" dirty="0"/>
              <a:t>年</a:t>
            </a:r>
            <a:r>
              <a:rPr lang="en-US" altLang="zh-CN" dirty="0"/>
              <a:t>,</a:t>
            </a:r>
            <a:r>
              <a:rPr lang="zh-CN" altLang="zh-CN" dirty="0"/>
              <a:t>后经</a:t>
            </a:r>
            <a:r>
              <a:rPr lang="en-US" altLang="zh-CN" dirty="0"/>
              <a:t>1929</a:t>
            </a:r>
            <a:r>
              <a:rPr lang="zh-CN" altLang="zh-CN" dirty="0"/>
              <a:t>年、</a:t>
            </a:r>
            <a:r>
              <a:rPr lang="en-US" altLang="zh-CN" dirty="0"/>
              <a:t>1948</a:t>
            </a:r>
            <a:r>
              <a:rPr lang="zh-CN" altLang="zh-CN" dirty="0"/>
              <a:t>年、</a:t>
            </a:r>
            <a:r>
              <a:rPr lang="en-US" altLang="zh-CN" dirty="0"/>
              <a:t>1960</a:t>
            </a:r>
            <a:r>
              <a:rPr lang="zh-CN" altLang="zh-CN" dirty="0"/>
              <a:t>年和</a:t>
            </a:r>
            <a:r>
              <a:rPr lang="en-US" altLang="zh-CN" dirty="0"/>
              <a:t>1972</a:t>
            </a:r>
            <a:r>
              <a:rPr lang="zh-CN" altLang="zh-CN" dirty="0"/>
              <a:t>年多次修改</a:t>
            </a:r>
            <a:r>
              <a:rPr lang="en-US" altLang="zh-CN" dirty="0"/>
              <a:t>,</a:t>
            </a:r>
            <a:r>
              <a:rPr lang="zh-CN" altLang="zh-CN" dirty="0"/>
              <a:t>形成了国际通航水域中的避免碰撞、保障航海安全必须共同遵守的海上交通规则。目前国际上现行的《</a:t>
            </a:r>
            <a:r>
              <a:rPr lang="en-US" altLang="zh-CN" dirty="0"/>
              <a:t>1972</a:t>
            </a:r>
            <a:r>
              <a:rPr lang="zh-CN" altLang="zh-CN" dirty="0"/>
              <a:t>年国际海上避碰规则》</a:t>
            </a:r>
            <a:r>
              <a:rPr lang="en-US" altLang="zh-CN" dirty="0"/>
              <a:t>,</a:t>
            </a:r>
            <a:r>
              <a:rPr lang="zh-CN" altLang="zh-CN" dirty="0"/>
              <a:t>于</a:t>
            </a:r>
            <a:r>
              <a:rPr lang="en-US" altLang="zh-CN" dirty="0"/>
              <a:t>1977</a:t>
            </a:r>
            <a:r>
              <a:rPr lang="zh-CN" altLang="zh-CN" dirty="0"/>
              <a:t>年</a:t>
            </a:r>
            <a:r>
              <a:rPr lang="en-US" altLang="zh-CN" dirty="0"/>
              <a:t>7</a:t>
            </a:r>
            <a:r>
              <a:rPr lang="zh-CN" altLang="zh-CN" dirty="0"/>
              <a:t>月</a:t>
            </a:r>
            <a:r>
              <a:rPr lang="en-US" altLang="zh-CN" dirty="0"/>
              <a:t>15</a:t>
            </a:r>
            <a:r>
              <a:rPr lang="zh-CN" altLang="zh-CN" dirty="0"/>
              <a:t>日生效</a:t>
            </a:r>
            <a:r>
              <a:rPr lang="zh-CN" altLang="zh-CN" dirty="0" smtClean="0"/>
              <a:t>。</a:t>
            </a:r>
            <a:endParaRPr lang="en-US" altLang="zh-CN" dirty="0" smtClean="0"/>
          </a:p>
          <a:p>
            <a:r>
              <a:rPr lang="zh-CN" altLang="zh-CN" dirty="0" smtClean="0"/>
              <a:t>我国</a:t>
            </a:r>
            <a:r>
              <a:rPr lang="zh-CN" altLang="zh-CN" dirty="0"/>
              <a:t>于</a:t>
            </a:r>
            <a:r>
              <a:rPr lang="en-US" altLang="zh-CN" dirty="0"/>
              <a:t>1980</a:t>
            </a:r>
            <a:r>
              <a:rPr lang="zh-CN" altLang="zh-CN" dirty="0"/>
              <a:t>年</a:t>
            </a:r>
            <a:r>
              <a:rPr lang="en-US" altLang="zh-CN" dirty="0"/>
              <a:t>1</a:t>
            </a:r>
            <a:r>
              <a:rPr lang="zh-CN" altLang="zh-CN" dirty="0"/>
              <a:t>月</a:t>
            </a:r>
            <a:r>
              <a:rPr lang="en-US" altLang="zh-CN" dirty="0"/>
              <a:t>5</a:t>
            </a:r>
            <a:r>
              <a:rPr lang="zh-CN" altLang="zh-CN" dirty="0"/>
              <a:t>日申请加入该规则</a:t>
            </a:r>
            <a:r>
              <a:rPr lang="en-US" altLang="zh-CN" dirty="0"/>
              <a:t>,</a:t>
            </a:r>
            <a:r>
              <a:rPr lang="zh-CN" altLang="zh-CN" dirty="0"/>
              <a:t>成为该规则的缔约国。该规则于</a:t>
            </a:r>
            <a:r>
              <a:rPr lang="en-US" altLang="zh-CN" dirty="0"/>
              <a:t>1982</a:t>
            </a:r>
            <a:r>
              <a:rPr lang="zh-CN" altLang="zh-CN" dirty="0"/>
              <a:t>年</a:t>
            </a:r>
            <a:r>
              <a:rPr lang="en-US" altLang="zh-CN" dirty="0"/>
              <a:t>6</a:t>
            </a:r>
            <a:r>
              <a:rPr lang="zh-CN" altLang="zh-CN" dirty="0"/>
              <a:t>月</a:t>
            </a:r>
            <a:r>
              <a:rPr lang="en-US" altLang="zh-CN" dirty="0"/>
              <a:t>1</a:t>
            </a:r>
            <a:r>
              <a:rPr lang="zh-CN" altLang="zh-CN" dirty="0"/>
              <a:t>日通过了规则修正案并正式生效。该规则共</a:t>
            </a:r>
            <a:r>
              <a:rPr lang="en-US" altLang="zh-CN" dirty="0"/>
              <a:t>33</a:t>
            </a:r>
            <a:r>
              <a:rPr lang="zh-CN" altLang="zh-CN" dirty="0"/>
              <a:t>条</a:t>
            </a:r>
            <a:r>
              <a:rPr lang="en-US" altLang="zh-CN" dirty="0"/>
              <a:t>,</a:t>
            </a:r>
            <a:r>
              <a:rPr lang="zh-CN" altLang="zh-CN" dirty="0"/>
              <a:t>另有</a:t>
            </a:r>
            <a:r>
              <a:rPr lang="en-US" altLang="zh-CN" dirty="0"/>
              <a:t>4</a:t>
            </a:r>
            <a:r>
              <a:rPr lang="zh-CN" altLang="zh-CN" dirty="0"/>
              <a:t>个附录</a:t>
            </a:r>
            <a:r>
              <a:rPr lang="en-US" altLang="zh-CN" dirty="0"/>
              <a:t>,</a:t>
            </a:r>
            <a:r>
              <a:rPr lang="zh-CN" altLang="zh-CN" dirty="0"/>
              <a:t>其主要内容包括驾驶和航行规则、号灯和号型、声响和灯光信号、豁免等。</a:t>
            </a:r>
          </a:p>
          <a:p>
            <a:endParaRPr lang="zh-CN" altLang="en-US" dirty="0"/>
          </a:p>
        </p:txBody>
      </p:sp>
    </p:spTree>
    <p:extLst>
      <p:ext uri="{BB962C8B-B14F-4D97-AF65-F5344CB8AC3E}">
        <p14:creationId xmlns:p14="http://schemas.microsoft.com/office/powerpoint/2010/main" val="1718470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a:t>
            </a:r>
            <a:r>
              <a:rPr lang="en-US" altLang="zh-CN" sz="2600" b="1" dirty="0">
                <a:latin typeface="黑体" panose="02010609060101010101" pitchFamily="49" charset="-122"/>
                <a:ea typeface="黑体" panose="02010609060101010101" pitchFamily="49" charset="-122"/>
              </a:rPr>
              <a:t>1952</a:t>
            </a:r>
            <a:r>
              <a:rPr lang="zh-CN" altLang="zh-CN" sz="2600" b="1" dirty="0">
                <a:latin typeface="黑体" panose="02010609060101010101" pitchFamily="49" charset="-122"/>
                <a:ea typeface="黑体" panose="02010609060101010101" pitchFamily="49" charset="-122"/>
              </a:rPr>
              <a:t>年关于扣留海运船舶的国际公约》</a:t>
            </a:r>
          </a:p>
          <a:p>
            <a:r>
              <a:rPr lang="zh-CN" altLang="zh-CN" dirty="0"/>
              <a:t>该公约于</a:t>
            </a:r>
            <a:r>
              <a:rPr lang="en-US" altLang="zh-CN" dirty="0"/>
              <a:t>1952</a:t>
            </a:r>
            <a:r>
              <a:rPr lang="zh-CN" altLang="zh-CN" dirty="0"/>
              <a:t>年</a:t>
            </a:r>
            <a:r>
              <a:rPr lang="en-US" altLang="zh-CN" dirty="0"/>
              <a:t>5</a:t>
            </a:r>
            <a:r>
              <a:rPr lang="zh-CN" altLang="zh-CN" dirty="0"/>
              <a:t>月</a:t>
            </a:r>
            <a:r>
              <a:rPr lang="en-US" altLang="zh-CN" dirty="0"/>
              <a:t>10</a:t>
            </a:r>
            <a:r>
              <a:rPr lang="zh-CN" altLang="zh-CN" dirty="0"/>
              <a:t>日在布鲁塞尔召开的第</a:t>
            </a:r>
            <a:r>
              <a:rPr lang="en-US" altLang="zh-CN" dirty="0"/>
              <a:t>9</a:t>
            </a:r>
            <a:r>
              <a:rPr lang="zh-CN" altLang="zh-CN" dirty="0"/>
              <a:t>次海洋法外交部长会议上正式通过</a:t>
            </a:r>
            <a:r>
              <a:rPr lang="en-US" altLang="zh-CN" dirty="0"/>
              <a:t>,</a:t>
            </a:r>
            <a:r>
              <a:rPr lang="zh-CN" altLang="zh-CN" dirty="0"/>
              <a:t>于</a:t>
            </a:r>
            <a:r>
              <a:rPr lang="en-US" altLang="zh-CN" dirty="0"/>
              <a:t>1955</a:t>
            </a:r>
            <a:r>
              <a:rPr lang="zh-CN" altLang="zh-CN" dirty="0"/>
              <a:t>年</a:t>
            </a:r>
            <a:r>
              <a:rPr lang="en-US" altLang="zh-CN" dirty="0"/>
              <a:t>11</a:t>
            </a:r>
            <a:r>
              <a:rPr lang="zh-CN" altLang="zh-CN" dirty="0"/>
              <a:t>月</a:t>
            </a:r>
            <a:r>
              <a:rPr lang="en-US" altLang="zh-CN" dirty="0"/>
              <a:t>20</a:t>
            </a:r>
            <a:r>
              <a:rPr lang="zh-CN" altLang="zh-CN" dirty="0"/>
              <a:t>日生效</a:t>
            </a:r>
            <a:r>
              <a:rPr lang="en-US" altLang="zh-CN" dirty="0"/>
              <a:t>,</a:t>
            </a:r>
            <a:r>
              <a:rPr lang="zh-CN" altLang="zh-CN" dirty="0"/>
              <a:t>简称《扣船公约》。该公约全文共</a:t>
            </a:r>
            <a:r>
              <a:rPr lang="en-US" altLang="zh-CN" dirty="0"/>
              <a:t>19</a:t>
            </a:r>
            <a:r>
              <a:rPr lang="zh-CN" altLang="zh-CN" dirty="0"/>
              <a:t>条</a:t>
            </a:r>
            <a:r>
              <a:rPr lang="en-US" altLang="zh-CN" dirty="0"/>
              <a:t>,</a:t>
            </a:r>
            <a:r>
              <a:rPr lang="zh-CN" altLang="zh-CN" dirty="0"/>
              <a:t>其主要内容是</a:t>
            </a:r>
            <a:r>
              <a:rPr lang="en-US" altLang="zh-CN" dirty="0"/>
              <a:t>:</a:t>
            </a:r>
            <a:endParaRPr lang="zh-CN" altLang="zh-CN" dirty="0"/>
          </a:p>
          <a:p>
            <a:r>
              <a:rPr lang="en-US" altLang="zh-CN" dirty="0"/>
              <a:t>(1)</a:t>
            </a:r>
            <a:r>
              <a:rPr lang="zh-CN" altLang="zh-CN" dirty="0"/>
              <a:t>海事请求的范围。</a:t>
            </a:r>
          </a:p>
          <a:p>
            <a:r>
              <a:rPr lang="en-US" altLang="zh-CN" dirty="0"/>
              <a:t>(2)</a:t>
            </a:r>
            <a:r>
              <a:rPr lang="zh-CN" altLang="zh-CN" dirty="0"/>
              <a:t>扣留当事船和姐妹船。</a:t>
            </a:r>
          </a:p>
          <a:p>
            <a:r>
              <a:rPr lang="en-US" altLang="zh-CN" dirty="0"/>
              <a:t>(3)</a:t>
            </a:r>
            <a:r>
              <a:rPr lang="zh-CN" altLang="zh-CN" dirty="0"/>
              <a:t>执行扣船的法院在当事船的船东提供充分担保金后</a:t>
            </a:r>
            <a:r>
              <a:rPr lang="en-US" altLang="zh-CN" dirty="0"/>
              <a:t>,</a:t>
            </a:r>
            <a:r>
              <a:rPr lang="zh-CN" altLang="zh-CN" dirty="0"/>
              <a:t>允许释放被扣船舶。</a:t>
            </a:r>
          </a:p>
          <a:p>
            <a:endParaRPr lang="zh-CN" altLang="en-US" dirty="0"/>
          </a:p>
        </p:txBody>
      </p:sp>
    </p:spTree>
    <p:extLst>
      <p:ext uri="{BB962C8B-B14F-4D97-AF65-F5344CB8AC3E}">
        <p14:creationId xmlns:p14="http://schemas.microsoft.com/office/powerpoint/2010/main" val="748879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30" name="组合 29"/>
          <p:cNvGrpSpPr/>
          <p:nvPr/>
        </p:nvGrpSpPr>
        <p:grpSpPr>
          <a:xfrm>
            <a:off x="2057400" y="1587925"/>
            <a:ext cx="5178896" cy="4736706"/>
            <a:chOff x="2057400" y="1587925"/>
            <a:chExt cx="5178896" cy="4736706"/>
          </a:xfrm>
        </p:grpSpPr>
        <p:sp>
          <p:nvSpPr>
            <p:cNvPr id="5" name="Line 6"/>
            <p:cNvSpPr>
              <a:spLocks noChangeShapeType="1"/>
            </p:cNvSpPr>
            <p:nvPr/>
          </p:nvSpPr>
          <p:spPr bwMode="gray">
            <a:xfrm>
              <a:off x="2362200" y="2143550"/>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1567288"/>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1654600"/>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船舶概述</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161015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2981750"/>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2405488"/>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244835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3818363"/>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3243688"/>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328655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2516613"/>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船舶国籍与船舶登记</a:t>
              </a:r>
              <a:endParaRPr lang="zh-CN" altLang="zh-CN" sz="2400" b="1" dirty="0">
                <a:solidFill>
                  <a:srgbClr val="000000"/>
                </a:solidFill>
              </a:endParaRPr>
            </a:p>
          </p:txBody>
        </p:sp>
        <p:sp>
          <p:nvSpPr>
            <p:cNvPr id="16" name="Text Box 20"/>
            <p:cNvSpPr txBox="1">
              <a:spLocks noChangeArrowheads="1"/>
            </p:cNvSpPr>
            <p:nvPr/>
          </p:nvSpPr>
          <p:spPr bwMode="gray">
            <a:xfrm>
              <a:off x="2987675" y="3356400"/>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船舶检验和适航性</a:t>
              </a:r>
              <a:endParaRPr lang="zh-CN" altLang="en-US" sz="2400" b="1" dirty="0">
                <a:solidFill>
                  <a:srgbClr val="000000"/>
                </a:solidFill>
              </a:endParaRPr>
            </a:p>
          </p:txBody>
        </p:sp>
        <p:sp>
          <p:nvSpPr>
            <p:cNvPr id="17" name="Line 3"/>
            <p:cNvSpPr>
              <a:spLocks noChangeShapeType="1"/>
            </p:cNvSpPr>
            <p:nvPr/>
          </p:nvSpPr>
          <p:spPr bwMode="gray">
            <a:xfrm>
              <a:off x="2362200" y="464098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080445"/>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10758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180610"/>
              <a:ext cx="2592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船舶碰撞制度</a:t>
              </a:r>
              <a:endParaRPr lang="zh-CN" altLang="en-US" sz="2400" b="1" dirty="0">
                <a:solidFill>
                  <a:srgbClr val="000000"/>
                </a:solidFill>
              </a:endParaRPr>
            </a:p>
          </p:txBody>
        </p:sp>
        <p:sp>
          <p:nvSpPr>
            <p:cNvPr id="22" name="Line 6"/>
            <p:cNvSpPr>
              <a:spLocks noChangeShapeType="1"/>
            </p:cNvSpPr>
            <p:nvPr/>
          </p:nvSpPr>
          <p:spPr bwMode="gray">
            <a:xfrm>
              <a:off x="2362671" y="5486431"/>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23" name="Rectangle 7"/>
            <p:cNvSpPr>
              <a:spLocks noChangeArrowheads="1"/>
            </p:cNvSpPr>
            <p:nvPr/>
          </p:nvSpPr>
          <p:spPr bwMode="gray">
            <a:xfrm rot="3419336">
              <a:off x="2078508" y="4910169"/>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24" name="Text Box 8"/>
            <p:cNvSpPr txBox="1">
              <a:spLocks noChangeArrowheads="1"/>
            </p:cNvSpPr>
            <p:nvPr/>
          </p:nvSpPr>
          <p:spPr bwMode="gray">
            <a:xfrm>
              <a:off x="2988146" y="4997481"/>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有关船舶碰撞的国际公约</a:t>
              </a:r>
              <a:endParaRPr lang="en-US" altLang="zh-CN" sz="2400" b="1" dirty="0">
                <a:solidFill>
                  <a:srgbClr val="000000"/>
                </a:solidFill>
                <a:cs typeface="Arial" pitchFamily="34" charset="0"/>
              </a:endParaRPr>
            </a:p>
          </p:txBody>
        </p:sp>
        <p:sp>
          <p:nvSpPr>
            <p:cNvPr id="25" name="Text Box 9"/>
            <p:cNvSpPr txBox="1">
              <a:spLocks noChangeArrowheads="1"/>
            </p:cNvSpPr>
            <p:nvPr/>
          </p:nvSpPr>
          <p:spPr bwMode="gray">
            <a:xfrm>
              <a:off x="2134071" y="4953031"/>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dirty="0" smtClean="0">
                  <a:solidFill>
                    <a:srgbClr val="FFFFFF"/>
                  </a:solidFill>
                  <a:cs typeface="Arial" pitchFamily="34" charset="0"/>
                </a:rPr>
                <a:t>5</a:t>
              </a:r>
              <a:endParaRPr lang="en-US" altLang="zh-CN" sz="2400" b="1" dirty="0">
                <a:solidFill>
                  <a:srgbClr val="FFFFFF"/>
                </a:solidFill>
                <a:cs typeface="Arial" pitchFamily="34" charset="0"/>
              </a:endParaRPr>
            </a:p>
          </p:txBody>
        </p:sp>
        <p:sp>
          <p:nvSpPr>
            <p:cNvPr id="26" name="Line 10"/>
            <p:cNvSpPr>
              <a:spLocks noChangeShapeType="1"/>
            </p:cNvSpPr>
            <p:nvPr/>
          </p:nvSpPr>
          <p:spPr bwMode="gray">
            <a:xfrm>
              <a:off x="2362671" y="6324631"/>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27" name="Rectangle 11"/>
            <p:cNvSpPr>
              <a:spLocks noChangeArrowheads="1"/>
            </p:cNvSpPr>
            <p:nvPr/>
          </p:nvSpPr>
          <p:spPr bwMode="gray">
            <a:xfrm rot="3419336">
              <a:off x="2078508" y="5748369"/>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28" name="Text Box 12"/>
            <p:cNvSpPr txBox="1">
              <a:spLocks noChangeArrowheads="1"/>
            </p:cNvSpPr>
            <p:nvPr/>
          </p:nvSpPr>
          <p:spPr bwMode="gray">
            <a:xfrm>
              <a:off x="2134071" y="5791231"/>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dirty="0" smtClean="0">
                  <a:solidFill>
                    <a:srgbClr val="FFFFFF"/>
                  </a:solidFill>
                  <a:cs typeface="Arial" pitchFamily="34" charset="0"/>
                </a:rPr>
                <a:t>6</a:t>
              </a:r>
              <a:endParaRPr lang="en-US" altLang="zh-CN" sz="2400" b="1" dirty="0">
                <a:solidFill>
                  <a:srgbClr val="FFFFFF"/>
                </a:solidFill>
                <a:cs typeface="Arial" pitchFamily="34" charset="0"/>
              </a:endParaRPr>
            </a:p>
          </p:txBody>
        </p:sp>
        <p:sp>
          <p:nvSpPr>
            <p:cNvPr id="29" name="Text Box 19"/>
            <p:cNvSpPr txBox="1">
              <a:spLocks noChangeArrowheads="1"/>
            </p:cNvSpPr>
            <p:nvPr/>
          </p:nvSpPr>
          <p:spPr bwMode="gray">
            <a:xfrm>
              <a:off x="2988146" y="5859494"/>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海上保险与船舶碰撞</a:t>
              </a:r>
              <a:endParaRPr lang="zh-CN" altLang="zh-CN" sz="2400" b="1" dirty="0">
                <a:solidFill>
                  <a:srgbClr val="000000"/>
                </a:solidFill>
              </a:endParaRPr>
            </a:p>
          </p:txBody>
        </p:sp>
      </p:grpSp>
    </p:spTree>
    <p:extLst>
      <p:ext uri="{BB962C8B-B14F-4D97-AF65-F5344CB8AC3E}">
        <p14:creationId xmlns:p14="http://schemas.microsoft.com/office/powerpoint/2010/main" val="9570321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有关船舶碰撞的国际公约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a:t>
            </a:r>
            <a:r>
              <a:rPr lang="en-US" altLang="zh-CN" sz="2600" b="1" dirty="0">
                <a:latin typeface="黑体" panose="02010609060101010101" pitchFamily="49" charset="-122"/>
                <a:ea typeface="黑体" panose="02010609060101010101" pitchFamily="49" charset="-122"/>
              </a:rPr>
              <a:t>1976</a:t>
            </a:r>
            <a:r>
              <a:rPr lang="zh-CN" altLang="zh-CN" sz="2600" b="1" dirty="0">
                <a:latin typeface="黑体" panose="02010609060101010101" pitchFamily="49" charset="-122"/>
                <a:ea typeface="黑体" panose="02010609060101010101" pitchFamily="49" charset="-122"/>
              </a:rPr>
              <a:t>年海事索赔责任限制公约》</a:t>
            </a:r>
          </a:p>
          <a:p>
            <a:r>
              <a:rPr lang="zh-CN" altLang="zh-CN" dirty="0"/>
              <a:t>海事赔偿责任限制是指船舶在营运中发生海难</a:t>
            </a:r>
            <a:r>
              <a:rPr lang="en-US" altLang="zh-CN" dirty="0"/>
              <a:t>,</a:t>
            </a:r>
            <a:r>
              <a:rPr lang="zh-CN" altLang="zh-CN" dirty="0"/>
              <a:t>造成重大财产损失和人身伤亡</a:t>
            </a:r>
            <a:r>
              <a:rPr lang="en-US" altLang="zh-CN" dirty="0"/>
              <a:t>,</a:t>
            </a:r>
            <a:r>
              <a:rPr lang="zh-CN" altLang="zh-CN" dirty="0"/>
              <a:t>责任人依法将其赔偿责任限制在一定范围内的赔偿制度</a:t>
            </a:r>
            <a:r>
              <a:rPr lang="zh-CN" altLang="zh-CN" dirty="0" smtClean="0"/>
              <a:t>。</a:t>
            </a:r>
            <a:endParaRPr lang="en-US" altLang="zh-CN" dirty="0" smtClean="0"/>
          </a:p>
          <a:p>
            <a:r>
              <a:rPr lang="zh-CN" altLang="zh-CN" dirty="0" smtClean="0"/>
              <a:t>海事</a:t>
            </a:r>
            <a:r>
              <a:rPr lang="zh-CN" altLang="zh-CN" dirty="0"/>
              <a:t>赔偿责任限制是海上航运中特有的一种法律制度</a:t>
            </a:r>
            <a:r>
              <a:rPr lang="en-US" altLang="zh-CN" dirty="0"/>
              <a:t>,</a:t>
            </a:r>
            <a:r>
              <a:rPr lang="zh-CN" altLang="zh-CN" dirty="0"/>
              <a:t>目的是保护船东的利益</a:t>
            </a:r>
            <a:r>
              <a:rPr lang="en-US" altLang="zh-CN" dirty="0"/>
              <a:t>,</a:t>
            </a:r>
            <a:r>
              <a:rPr lang="zh-CN" altLang="zh-CN" dirty="0"/>
              <a:t>避免船东因负担无限责任而破产</a:t>
            </a:r>
            <a:r>
              <a:rPr lang="en-US" altLang="zh-CN" dirty="0"/>
              <a:t>,</a:t>
            </a:r>
            <a:r>
              <a:rPr lang="zh-CN" altLang="zh-CN" dirty="0"/>
              <a:t>从而鼓励和促进航海贸易的发展。有关海事赔偿责任限制的国际公约共有</a:t>
            </a:r>
            <a:r>
              <a:rPr lang="en-US" altLang="zh-CN" dirty="0"/>
              <a:t>3</a:t>
            </a:r>
            <a:r>
              <a:rPr lang="zh-CN" altLang="zh-CN" dirty="0"/>
              <a:t>个</a:t>
            </a:r>
            <a:r>
              <a:rPr lang="en-US" altLang="zh-CN" dirty="0"/>
              <a:t>,</a:t>
            </a:r>
            <a:r>
              <a:rPr lang="zh-CN" altLang="zh-CN" dirty="0"/>
              <a:t>但正式生效的只有</a:t>
            </a:r>
            <a:r>
              <a:rPr lang="en-US" altLang="zh-CN" dirty="0"/>
              <a:t>2</a:t>
            </a:r>
            <a:r>
              <a:rPr lang="zh-CN" altLang="zh-CN" dirty="0"/>
              <a:t>个</a:t>
            </a:r>
            <a:r>
              <a:rPr lang="en-US" altLang="zh-CN" dirty="0"/>
              <a:t>,</a:t>
            </a:r>
            <a:r>
              <a:rPr lang="zh-CN" altLang="zh-CN" dirty="0"/>
              <a:t>即《</a:t>
            </a:r>
            <a:r>
              <a:rPr lang="en-US" altLang="zh-CN" dirty="0"/>
              <a:t>1957</a:t>
            </a:r>
            <a:r>
              <a:rPr lang="zh-CN" altLang="zh-CN" dirty="0"/>
              <a:t>年船东责任限制公约》和《</a:t>
            </a:r>
            <a:r>
              <a:rPr lang="en-US" altLang="zh-CN" dirty="0"/>
              <a:t>1976</a:t>
            </a:r>
            <a:r>
              <a:rPr lang="zh-CN" altLang="zh-CN" dirty="0"/>
              <a:t>年海事索赔责任限制公约》。</a:t>
            </a:r>
          </a:p>
          <a:p>
            <a:endParaRPr lang="zh-CN" altLang="en-US" dirty="0"/>
          </a:p>
        </p:txBody>
      </p:sp>
    </p:spTree>
    <p:extLst>
      <p:ext uri="{BB962C8B-B14F-4D97-AF65-F5344CB8AC3E}">
        <p14:creationId xmlns:p14="http://schemas.microsoft.com/office/powerpoint/2010/main" val="228843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第六节　海上保险与船舶碰撞</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一、海上保险对船舶碰撞的赔偿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船舶碰撞是海上保险承保的一种海上意外事故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船舶碰撞责任是船舶保险的附加责任</a:t>
            </a:r>
          </a:p>
          <a:p>
            <a:endParaRPr lang="zh-CN" altLang="en-US" dirty="0"/>
          </a:p>
        </p:txBody>
      </p:sp>
    </p:spTree>
    <p:extLst>
      <p:ext uri="{BB962C8B-B14F-4D97-AF65-F5344CB8AC3E}">
        <p14:creationId xmlns:p14="http://schemas.microsoft.com/office/powerpoint/2010/main" val="247365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第六节　海上保险与船舶碰撞</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二、保险人承保船舶碰撞责任的依据</a:t>
            </a:r>
          </a:p>
          <a:p>
            <a:r>
              <a:rPr lang="zh-CN" altLang="zh-CN" dirty="0"/>
              <a:t>保险人承保的船舶碰撞责任按条款的解释必须具备以下条件</a:t>
            </a:r>
            <a:r>
              <a:rPr lang="en-US" altLang="zh-CN" dirty="0"/>
              <a:t>:</a:t>
            </a:r>
            <a:endParaRPr lang="zh-CN" altLang="zh-CN" dirty="0"/>
          </a:p>
          <a:p>
            <a:r>
              <a:rPr lang="en-US" altLang="zh-CN" dirty="0"/>
              <a:t>(1)</a:t>
            </a:r>
            <a:r>
              <a:rPr lang="zh-CN" altLang="zh-CN" dirty="0"/>
              <a:t>保险人承保的必须是被保险船舶与他船</a:t>
            </a:r>
            <a:r>
              <a:rPr lang="en-US" altLang="zh-CN" dirty="0"/>
              <a:t>(</a:t>
            </a:r>
            <a:r>
              <a:rPr lang="zh-CN" altLang="zh-CN" dirty="0"/>
              <a:t>或非船舶的其他物体</a:t>
            </a:r>
            <a:r>
              <a:rPr lang="en-US" altLang="zh-CN" dirty="0"/>
              <a:t>)</a:t>
            </a:r>
            <a:r>
              <a:rPr lang="zh-CN" altLang="zh-CN" dirty="0"/>
              <a:t>的实际接触</a:t>
            </a:r>
            <a:r>
              <a:rPr lang="en-US" altLang="zh-CN" dirty="0"/>
              <a:t>(</a:t>
            </a:r>
            <a:r>
              <a:rPr lang="zh-CN" altLang="zh-CN" dirty="0"/>
              <a:t>即直接碰撞</a:t>
            </a:r>
            <a:r>
              <a:rPr lang="en-US" altLang="zh-CN" dirty="0"/>
              <a:t>)</a:t>
            </a:r>
            <a:r>
              <a:rPr lang="zh-CN" altLang="zh-CN" dirty="0"/>
              <a:t>所产生的损害赔偿责任。</a:t>
            </a:r>
          </a:p>
          <a:p>
            <a:r>
              <a:rPr lang="en-US" altLang="zh-CN" dirty="0"/>
              <a:t>(2)</a:t>
            </a:r>
            <a:r>
              <a:rPr lang="zh-CN" altLang="zh-CN" dirty="0"/>
              <a:t>保险人承保的必须是被保险人因过失引起碰撞事故在法律上应负担的损害赔偿责任。</a:t>
            </a:r>
          </a:p>
          <a:p>
            <a:r>
              <a:rPr lang="en-US" altLang="zh-CN" dirty="0"/>
              <a:t>(3)</a:t>
            </a:r>
            <a:r>
              <a:rPr lang="zh-CN" altLang="zh-CN" dirty="0"/>
              <a:t>保险人承保的必须是因被保险人的侵权行为所造成的损害赔偿责任。</a:t>
            </a:r>
          </a:p>
          <a:p>
            <a:endParaRPr lang="zh-CN" altLang="en-US" dirty="0"/>
          </a:p>
        </p:txBody>
      </p:sp>
    </p:spTree>
    <p:extLst>
      <p:ext uri="{BB962C8B-B14F-4D97-AF65-F5344CB8AC3E}">
        <p14:creationId xmlns:p14="http://schemas.microsoft.com/office/powerpoint/2010/main" val="2829538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第六节　海上保险与船舶碰撞</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三、保险人对船舶碰撞责任的计算方法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单一责任原则</a:t>
            </a:r>
            <a:r>
              <a:rPr lang="en-US" altLang="zh-CN" sz="2200" b="1" dirty="0">
                <a:latin typeface="楷体" panose="02010609060101010101" pitchFamily="49" charset="-122"/>
                <a:ea typeface="楷体" panose="02010609060101010101" pitchFamily="49" charset="-122"/>
              </a:rPr>
              <a:t>(Single Liability Principle)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交叉责任原则</a:t>
            </a:r>
            <a:r>
              <a:rPr lang="en-US" altLang="zh-CN" sz="2200" b="1" dirty="0">
                <a:latin typeface="楷体" panose="02010609060101010101" pitchFamily="49" charset="-122"/>
                <a:ea typeface="楷体" panose="02010609060101010101" pitchFamily="49" charset="-122"/>
              </a:rPr>
              <a:t>(Cross Liability Principle)</a:t>
            </a:r>
            <a:endParaRPr lang="zh-CN" altLang="zh-CN" sz="2200" b="1" dirty="0">
              <a:latin typeface="楷体" panose="02010609060101010101" pitchFamily="49" charset="-122"/>
              <a:ea typeface="楷体" panose="02010609060101010101" pitchFamily="49" charset="-122"/>
            </a:endParaRPr>
          </a:p>
          <a:p>
            <a:endParaRPr lang="zh-CN" altLang="en-US" b="1" dirty="0"/>
          </a:p>
        </p:txBody>
      </p:sp>
    </p:spTree>
    <p:extLst>
      <p:ext uri="{BB962C8B-B14F-4D97-AF65-F5344CB8AC3E}">
        <p14:creationId xmlns:p14="http://schemas.microsoft.com/office/powerpoint/2010/main" val="2271379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一、船舶的概念</a:t>
            </a:r>
          </a:p>
          <a:p>
            <a:r>
              <a:rPr lang="zh-CN" altLang="zh-CN" dirty="0"/>
              <a:t>我国《海商法》第</a:t>
            </a:r>
            <a:r>
              <a:rPr lang="en-US" altLang="zh-CN" dirty="0"/>
              <a:t>3</a:t>
            </a:r>
            <a:r>
              <a:rPr lang="zh-CN" altLang="zh-CN" dirty="0"/>
              <a:t>条规定</a:t>
            </a:r>
            <a:r>
              <a:rPr lang="en-US" altLang="zh-CN" dirty="0"/>
              <a:t>:</a:t>
            </a:r>
            <a:r>
              <a:rPr lang="zh-CN" altLang="zh-CN" dirty="0"/>
              <a:t>本法所称船舶</a:t>
            </a:r>
            <a:r>
              <a:rPr lang="en-US" altLang="zh-CN" dirty="0"/>
              <a:t>,</a:t>
            </a:r>
            <a:r>
              <a:rPr lang="zh-CN" altLang="zh-CN" dirty="0"/>
              <a:t>是指海船和其他海上移动式装置</a:t>
            </a:r>
            <a:r>
              <a:rPr lang="en-US" altLang="zh-CN" dirty="0"/>
              <a:t>,</a:t>
            </a:r>
            <a:r>
              <a:rPr lang="zh-CN" altLang="zh-CN" dirty="0"/>
              <a:t>但是用于军事的、政府公务的船舶和</a:t>
            </a:r>
            <a:r>
              <a:rPr lang="en-US" altLang="zh-CN" dirty="0"/>
              <a:t>20</a:t>
            </a:r>
            <a:r>
              <a:rPr lang="zh-CN" altLang="zh-CN" dirty="0"/>
              <a:t>总吨以下的小型船艇除外。这一概念具有以下特征</a:t>
            </a:r>
            <a:r>
              <a:rPr lang="en-US" altLang="zh-CN" dirty="0"/>
              <a:t>:</a:t>
            </a:r>
            <a:endParaRPr lang="zh-CN" altLang="zh-CN" dirty="0"/>
          </a:p>
          <a:p>
            <a:r>
              <a:rPr lang="zh-CN" altLang="zh-CN" dirty="0"/>
              <a:t>第一</a:t>
            </a:r>
            <a:r>
              <a:rPr lang="en-US" altLang="zh-CN" dirty="0"/>
              <a:t>,</a:t>
            </a:r>
            <a:r>
              <a:rPr lang="zh-CN" altLang="zh-CN" dirty="0"/>
              <a:t>我国《海商法》中的船舶是指海船和其他海上移动式装置。</a:t>
            </a:r>
          </a:p>
          <a:p>
            <a:r>
              <a:rPr lang="zh-CN" altLang="zh-CN" dirty="0"/>
              <a:t>第二</a:t>
            </a:r>
            <a:r>
              <a:rPr lang="en-US" altLang="zh-CN" dirty="0"/>
              <a:t>,</a:t>
            </a:r>
            <a:r>
              <a:rPr lang="zh-CN" altLang="zh-CN" dirty="0"/>
              <a:t>我国《海商法》中的船舶</a:t>
            </a:r>
            <a:r>
              <a:rPr lang="en-US" altLang="zh-CN" dirty="0"/>
              <a:t>,</a:t>
            </a:r>
            <a:r>
              <a:rPr lang="zh-CN" altLang="zh-CN" dirty="0"/>
              <a:t>在任何情况下均不适用于以军事和政府公务为目的的船舶。</a:t>
            </a:r>
          </a:p>
          <a:p>
            <a:r>
              <a:rPr lang="zh-CN" altLang="zh-CN" dirty="0"/>
              <a:t>第三</a:t>
            </a:r>
            <a:r>
              <a:rPr lang="en-US" altLang="zh-CN" dirty="0"/>
              <a:t>,</a:t>
            </a:r>
            <a:r>
              <a:rPr lang="zh-CN" altLang="zh-CN" dirty="0"/>
              <a:t>我国《海商法》没有直接规定船舶航行能力的客观标准。</a:t>
            </a:r>
          </a:p>
          <a:p>
            <a:endParaRPr lang="zh-CN" altLang="en-US" dirty="0"/>
          </a:p>
        </p:txBody>
      </p:sp>
    </p:spTree>
    <p:extLst>
      <p:ext uri="{BB962C8B-B14F-4D97-AF65-F5344CB8AC3E}">
        <p14:creationId xmlns:p14="http://schemas.microsoft.com/office/powerpoint/2010/main" val="2775221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二、船舶的种类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客船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客货船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货船</a:t>
            </a:r>
          </a:p>
          <a:p>
            <a:endParaRPr lang="zh-CN" altLang="en-US" dirty="0"/>
          </a:p>
        </p:txBody>
      </p:sp>
    </p:spTree>
    <p:extLst>
      <p:ext uri="{BB962C8B-B14F-4D97-AF65-F5344CB8AC3E}">
        <p14:creationId xmlns:p14="http://schemas.microsoft.com/office/powerpoint/2010/main" val="29799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三、船舶的吨位</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重量吨位</a:t>
            </a:r>
          </a:p>
          <a:p>
            <a:r>
              <a:rPr lang="en-US" altLang="zh-CN" dirty="0"/>
              <a:t>1.</a:t>
            </a:r>
            <a:r>
              <a:rPr lang="zh-CN" altLang="zh-CN" dirty="0"/>
              <a:t>排水量吨位</a:t>
            </a:r>
          </a:p>
          <a:p>
            <a:r>
              <a:rPr lang="en-US" altLang="zh-CN" dirty="0"/>
              <a:t>2.</a:t>
            </a:r>
            <a:r>
              <a:rPr lang="zh-CN" altLang="zh-CN" dirty="0"/>
              <a:t>载重</a:t>
            </a:r>
            <a:r>
              <a:rPr lang="zh-CN" altLang="zh-CN" dirty="0" smtClean="0"/>
              <a:t>吨位</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容积吨位</a:t>
            </a:r>
          </a:p>
          <a:p>
            <a:r>
              <a:rPr lang="en-US" altLang="zh-CN" dirty="0"/>
              <a:t>1.</a:t>
            </a:r>
            <a:r>
              <a:rPr lang="zh-CN" altLang="zh-CN" dirty="0"/>
              <a:t>容积总吨</a:t>
            </a:r>
          </a:p>
          <a:p>
            <a:r>
              <a:rPr lang="en-US" altLang="zh-CN" dirty="0"/>
              <a:t>2.</a:t>
            </a:r>
            <a:r>
              <a:rPr lang="zh-CN" altLang="zh-CN" dirty="0"/>
              <a:t>容积净吨</a:t>
            </a:r>
          </a:p>
          <a:p>
            <a:endParaRPr lang="zh-CN" altLang="en-US" b="1" dirty="0"/>
          </a:p>
        </p:txBody>
      </p:sp>
    </p:spTree>
    <p:extLst>
      <p:ext uri="{BB962C8B-B14F-4D97-AF65-F5344CB8AC3E}">
        <p14:creationId xmlns:p14="http://schemas.microsoft.com/office/powerpoint/2010/main" val="4082300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四、船舶的载重线</a:t>
            </a:r>
          </a:p>
          <a:p>
            <a:r>
              <a:rPr lang="zh-CN" altLang="zh-CN" dirty="0"/>
              <a:t>船舶载重线是指船舶满载时的最大吃水线。它是绘制在船舷左右两侧船舶中央的标志</a:t>
            </a:r>
            <a:r>
              <a:rPr lang="en-US" altLang="zh-CN" dirty="0"/>
              <a:t>,</a:t>
            </a:r>
            <a:r>
              <a:rPr lang="zh-CN" altLang="zh-CN" dirty="0"/>
              <a:t>指明船舶入水部分的限度。</a:t>
            </a:r>
          </a:p>
          <a:p>
            <a:r>
              <a:rPr lang="zh-CN" altLang="zh-CN" dirty="0"/>
              <a:t>载重线标志包括甲板线、载重线圆盘和与圆盘有关的各条载重线三部分组成</a:t>
            </a:r>
            <a:r>
              <a:rPr lang="en-US" altLang="zh-CN" dirty="0"/>
              <a:t>(</a:t>
            </a:r>
            <a:r>
              <a:rPr lang="zh-CN" altLang="zh-CN" dirty="0"/>
              <a:t>如图</a:t>
            </a:r>
            <a:r>
              <a:rPr lang="en-US" altLang="zh-CN" dirty="0"/>
              <a:t>9-1</a:t>
            </a:r>
            <a:r>
              <a:rPr lang="zh-CN" altLang="zh-CN" dirty="0"/>
              <a:t>所示</a:t>
            </a:r>
            <a:r>
              <a:rPr lang="en-US" altLang="zh-CN" dirty="0"/>
              <a:t>)</a:t>
            </a:r>
            <a:r>
              <a:rPr lang="zh-CN" altLang="zh-CN" dirty="0"/>
              <a:t>。</a:t>
            </a:r>
          </a:p>
          <a:p>
            <a:endParaRPr lang="zh-CN" altLang="en-US" dirty="0"/>
          </a:p>
        </p:txBody>
      </p:sp>
      <p:pic>
        <p:nvPicPr>
          <p:cNvPr id="4" name="901.jpg" descr="id:2147495523;FounderCES"/>
          <p:cNvPicPr/>
          <p:nvPr/>
        </p:nvPicPr>
        <p:blipFill>
          <a:blip r:embed="rId2"/>
          <a:stretch>
            <a:fillRect/>
          </a:stretch>
        </p:blipFill>
        <p:spPr>
          <a:xfrm>
            <a:off x="2123728" y="3429000"/>
            <a:ext cx="6264696" cy="2734487"/>
          </a:xfrm>
          <a:prstGeom prst="rect">
            <a:avLst/>
          </a:prstGeom>
        </p:spPr>
      </p:pic>
      <p:sp>
        <p:nvSpPr>
          <p:cNvPr id="5" name="矩形 4"/>
          <p:cNvSpPr/>
          <p:nvPr/>
        </p:nvSpPr>
        <p:spPr>
          <a:xfrm>
            <a:off x="3463665" y="6307502"/>
            <a:ext cx="2608406" cy="271869"/>
          </a:xfrm>
          <a:prstGeom prst="rect">
            <a:avLst/>
          </a:prstGeom>
        </p:spPr>
        <p:txBody>
          <a:bodyPr wrap="none">
            <a:spAutoFit/>
          </a:bodyPr>
          <a:lstStyle/>
          <a:p>
            <a:pPr>
              <a:lnSpc>
                <a:spcPts val="1350"/>
              </a:lnSpc>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9-1</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国际载重线标志</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11109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五、船舶的法律性质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船舶是合成物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船舶的不动产性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船舶的拟人性</a:t>
            </a:r>
          </a:p>
          <a:p>
            <a:endParaRPr lang="zh-CN" altLang="en-US" dirty="0"/>
          </a:p>
        </p:txBody>
      </p:sp>
    </p:spTree>
    <p:extLst>
      <p:ext uri="{BB962C8B-B14F-4D97-AF65-F5344CB8AC3E}">
        <p14:creationId xmlns:p14="http://schemas.microsoft.com/office/powerpoint/2010/main" val="80172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船舶国籍与船舶登记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一、船舶国籍</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船舶国籍与船旗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船舶国籍的取得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开放登记制度与方便旗船问题</a:t>
            </a:r>
          </a:p>
          <a:p>
            <a:endParaRPr lang="zh-CN" altLang="en-US" dirty="0"/>
          </a:p>
        </p:txBody>
      </p:sp>
    </p:spTree>
    <p:extLst>
      <p:ext uri="{BB962C8B-B14F-4D97-AF65-F5344CB8AC3E}">
        <p14:creationId xmlns:p14="http://schemas.microsoft.com/office/powerpoint/2010/main" val="3952021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船舶国籍与船舶登记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二、船舶登记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船舶登记的概念及意义</a:t>
            </a:r>
          </a:p>
          <a:p>
            <a:r>
              <a:rPr lang="en-US" altLang="zh-CN" dirty="0"/>
              <a:t>1.</a:t>
            </a:r>
            <a:r>
              <a:rPr lang="zh-CN" altLang="zh-CN" dirty="0"/>
              <a:t>确定船舶的国籍和取得海上航行权</a:t>
            </a:r>
          </a:p>
          <a:p>
            <a:r>
              <a:rPr lang="en-US" altLang="zh-CN" dirty="0"/>
              <a:t>2.</a:t>
            </a:r>
            <a:r>
              <a:rPr lang="zh-CN" altLang="zh-CN" dirty="0"/>
              <a:t>确认船舶与船旗国建立法律上的隶属关系</a:t>
            </a:r>
          </a:p>
          <a:p>
            <a:r>
              <a:rPr lang="en-US" altLang="zh-CN" dirty="0"/>
              <a:t>3.</a:t>
            </a:r>
            <a:r>
              <a:rPr lang="zh-CN" altLang="zh-CN" dirty="0"/>
              <a:t>明确船舶所有人对船舶的所有权</a:t>
            </a:r>
            <a:r>
              <a:rPr lang="zh-CN" altLang="zh-CN" dirty="0" smtClean="0"/>
              <a:t>关系</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船舶登记的机关和手续</a:t>
            </a:r>
          </a:p>
          <a:p>
            <a:r>
              <a:rPr lang="zh-CN" altLang="zh-CN" dirty="0"/>
              <a:t>登记港口由船舶所有人自行选择</a:t>
            </a:r>
            <a:r>
              <a:rPr lang="en-US" altLang="zh-CN" dirty="0"/>
              <a:t>,</a:t>
            </a:r>
            <a:r>
              <a:rPr lang="zh-CN" altLang="zh-CN" dirty="0"/>
              <a:t>船舶登记港即为船籍港。在我国</a:t>
            </a:r>
            <a:r>
              <a:rPr lang="en-US" altLang="zh-CN" dirty="0"/>
              <a:t>,</a:t>
            </a:r>
            <a:r>
              <a:rPr lang="zh-CN" altLang="zh-CN" dirty="0"/>
              <a:t>中华人民共和国港务监督机构是船舶登记主管机关</a:t>
            </a:r>
            <a:r>
              <a:rPr lang="en-US" altLang="zh-CN" dirty="0"/>
              <a:t>,</a:t>
            </a:r>
            <a:r>
              <a:rPr lang="zh-CN" altLang="zh-CN" dirty="0"/>
              <a:t>各港的港务监督机构是具体实施船舶登记的机关</a:t>
            </a:r>
            <a:r>
              <a:rPr lang="en-US" altLang="zh-CN" dirty="0"/>
              <a:t>,</a:t>
            </a:r>
            <a:r>
              <a:rPr lang="zh-CN" altLang="zh-CN" dirty="0"/>
              <a:t>其管辖范围由主管机关确定。</a:t>
            </a:r>
          </a:p>
          <a:p>
            <a:endParaRPr lang="zh-CN" altLang="en-US" dirty="0"/>
          </a:p>
        </p:txBody>
      </p:sp>
    </p:spTree>
    <p:extLst>
      <p:ext uri="{BB962C8B-B14F-4D97-AF65-F5344CB8AC3E}">
        <p14:creationId xmlns:p14="http://schemas.microsoft.com/office/powerpoint/2010/main" val="761519528"/>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TotalTime>
  <Words>1495</Words>
  <Application>Microsoft Office PowerPoint</Application>
  <PresentationFormat>全屏显示(4:3)</PresentationFormat>
  <Paragraphs>129</Paragraphs>
  <Slides>23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GungsuhChe</vt:lpstr>
      <vt:lpstr>NEU-BZ-S92</vt:lpstr>
      <vt:lpstr>NEU-HZ-S92</vt:lpstr>
      <vt:lpstr>方正黑体_GBK</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船舶概述</vt:lpstr>
      <vt:lpstr>第一节　船舶概述</vt:lpstr>
      <vt:lpstr>第一节　船舶概述</vt:lpstr>
      <vt:lpstr>第一节　船舶概述</vt:lpstr>
      <vt:lpstr>第一节　船舶概述</vt:lpstr>
      <vt:lpstr>第二节　船舶国籍与船舶登记</vt:lpstr>
      <vt:lpstr>第二节　船舶国籍与船舶登记</vt:lpstr>
      <vt:lpstr>第三节　船舶检验和适航性</vt:lpstr>
      <vt:lpstr>第三节　船舶检验和适航性</vt:lpstr>
      <vt:lpstr>第四节　船舶碰撞制度</vt:lpstr>
      <vt:lpstr>第四节　船舶碰撞制度</vt:lpstr>
      <vt:lpstr>第四节　船舶碰撞制度</vt:lpstr>
      <vt:lpstr>第五节　有关船舶碰撞的国际公约</vt:lpstr>
      <vt:lpstr>第五节　有关船舶碰撞的国际公约</vt:lpstr>
      <vt:lpstr>第五节　有关船舶碰撞的国际公约</vt:lpstr>
      <vt:lpstr>第五节　有关船舶碰撞的国际公约</vt:lpstr>
      <vt:lpstr>第五节　有关船舶碰撞的国际公约</vt:lpstr>
      <vt:lpstr>第五节　有关船舶碰撞的国际公约</vt:lpstr>
      <vt:lpstr>第六节　海上保险与船舶碰撞</vt:lpstr>
      <vt:lpstr>第六节　海上保险与船舶碰撞</vt:lpstr>
      <vt:lpstr>第六节　海上保险与船舶碰撞</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75</cp:revision>
  <dcterms:created xsi:type="dcterms:W3CDTF">2013-12-29T13:29:00Z</dcterms:created>
  <dcterms:modified xsi:type="dcterms:W3CDTF">2017-03-05T03:33:56Z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