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9"/>
  </p:notesMasterIdLst>
  <p:sldIdLst>
    <p:sldId id="256" r:id="rId2"/>
    <p:sldId id="280" r:id="rId3"/>
    <p:sldId id="257" r:id="rId4"/>
    <p:sldId id="259" r:id="rId5"/>
    <p:sldId id="260" r:id="rId6"/>
    <p:sldId id="276" r:id="rId7"/>
    <p:sldId id="295" r:id="rId8"/>
    <p:sldId id="296" r:id="rId9"/>
    <p:sldId id="265" r:id="rId10"/>
    <p:sldId id="266" r:id="rId11"/>
    <p:sldId id="267" r:id="rId12"/>
    <p:sldId id="268" r:id="rId13"/>
    <p:sldId id="269" r:id="rId14"/>
    <p:sldId id="271" r:id="rId15"/>
    <p:sldId id="273" r:id="rId16"/>
    <p:sldId id="272" r:id="rId17"/>
    <p:sldId id="274" r:id="rId18"/>
    <p:sldId id="297" r:id="rId19"/>
    <p:sldId id="298" r:id="rId20"/>
    <p:sldId id="300" r:id="rId21"/>
    <p:sldId id="262" r:id="rId22"/>
    <p:sldId id="263" r:id="rId23"/>
    <p:sldId id="301" r:id="rId24"/>
    <p:sldId id="302" r:id="rId25"/>
    <p:sldId id="303" r:id="rId26"/>
    <p:sldId id="284" r:id="rId27"/>
    <p:sldId id="277" r:id="rId28"/>
    <p:sldId id="304" r:id="rId29"/>
    <p:sldId id="305" r:id="rId30"/>
    <p:sldId id="306" r:id="rId31"/>
    <p:sldId id="278" r:id="rId32"/>
    <p:sldId id="307" r:id="rId33"/>
    <p:sldId id="308" r:id="rId34"/>
    <p:sldId id="309" r:id="rId35"/>
    <p:sldId id="279" r:id="rId36"/>
    <p:sldId id="285" r:id="rId37"/>
    <p:sldId id="286" r:id="rId38"/>
    <p:sldId id="281" r:id="rId39"/>
    <p:sldId id="310" r:id="rId40"/>
    <p:sldId id="311" r:id="rId41"/>
    <p:sldId id="312" r:id="rId42"/>
    <p:sldId id="313" r:id="rId43"/>
    <p:sldId id="282" r:id="rId44"/>
    <p:sldId id="314" r:id="rId45"/>
    <p:sldId id="287" r:id="rId46"/>
    <p:sldId id="288" r:id="rId47"/>
    <p:sldId id="289" r:id="rId4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D48107-0775-4E68-887E-D1266DBBF127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4C8FD489-6B34-43AD-8147-B7AF01C8B115}">
      <dgm:prSet phldrT="[文本]"/>
      <dgm:spPr/>
      <dgm:t>
        <a:bodyPr/>
        <a:lstStyle/>
        <a:p>
          <a:r>
            <a:rPr lang="zh-CN" altLang="en-US" dirty="0" smtClean="0"/>
            <a:t>辅助决策</a:t>
          </a:r>
          <a:endParaRPr lang="zh-CN" altLang="en-US" dirty="0"/>
        </a:p>
      </dgm:t>
    </dgm:pt>
    <dgm:pt modelId="{A0AC99EF-BDC4-48A5-8195-B430C52A6B6A}" type="parTrans" cxnId="{6CC07309-0099-4814-8720-6DC64D64484E}">
      <dgm:prSet/>
      <dgm:spPr/>
      <dgm:t>
        <a:bodyPr/>
        <a:lstStyle/>
        <a:p>
          <a:endParaRPr lang="zh-CN" altLang="en-US"/>
        </a:p>
      </dgm:t>
    </dgm:pt>
    <dgm:pt modelId="{9CAD14EF-5237-4748-994B-06206C1492B8}" type="sibTrans" cxnId="{6CC07309-0099-4814-8720-6DC64D64484E}">
      <dgm:prSet/>
      <dgm:spPr/>
      <dgm:t>
        <a:bodyPr/>
        <a:lstStyle/>
        <a:p>
          <a:endParaRPr lang="zh-CN" altLang="en-US"/>
        </a:p>
      </dgm:t>
    </dgm:pt>
    <dgm:pt modelId="{5DFBC789-47A8-4030-B130-FBFD22371DFA}">
      <dgm:prSet phldrT="[文本]"/>
      <dgm:spPr/>
      <dgm:t>
        <a:bodyPr/>
        <a:lstStyle/>
        <a:p>
          <a:r>
            <a:rPr lang="zh-CN" altLang="en-US" dirty="0" smtClean="0"/>
            <a:t>辅助管理</a:t>
          </a:r>
          <a:endParaRPr lang="zh-CN" altLang="en-US" dirty="0"/>
        </a:p>
      </dgm:t>
    </dgm:pt>
    <dgm:pt modelId="{6507911C-6EC6-45D2-9B20-05C786E6CAE3}" type="parTrans" cxnId="{87958359-4298-4926-ADC4-BE717721A062}">
      <dgm:prSet/>
      <dgm:spPr/>
      <dgm:t>
        <a:bodyPr/>
        <a:lstStyle/>
        <a:p>
          <a:endParaRPr lang="zh-CN" altLang="en-US"/>
        </a:p>
      </dgm:t>
    </dgm:pt>
    <dgm:pt modelId="{35DA1B68-BC20-4412-B8E1-C332FDF689A8}" type="sibTrans" cxnId="{87958359-4298-4926-ADC4-BE717721A062}">
      <dgm:prSet/>
      <dgm:spPr/>
      <dgm:t>
        <a:bodyPr/>
        <a:lstStyle/>
        <a:p>
          <a:endParaRPr lang="zh-CN" altLang="en-US"/>
        </a:p>
      </dgm:t>
    </dgm:pt>
    <dgm:pt modelId="{2A0F24D6-E5BF-4FCD-8CE5-38360AB7F05A}">
      <dgm:prSet phldrT="[文本]"/>
      <dgm:spPr/>
      <dgm:t>
        <a:bodyPr/>
        <a:lstStyle/>
        <a:p>
          <a:r>
            <a:rPr lang="zh-CN" altLang="en-US" dirty="0" smtClean="0"/>
            <a:t>综合服务</a:t>
          </a:r>
          <a:endParaRPr lang="zh-CN" altLang="en-US" dirty="0"/>
        </a:p>
      </dgm:t>
    </dgm:pt>
    <dgm:pt modelId="{87D3F9E5-2CA8-45E3-AFA6-85D92E826C46}" type="parTrans" cxnId="{58CB983E-195C-46F8-8B40-A4BB4692DC86}">
      <dgm:prSet/>
      <dgm:spPr/>
      <dgm:t>
        <a:bodyPr/>
        <a:lstStyle/>
        <a:p>
          <a:endParaRPr lang="zh-CN" altLang="en-US"/>
        </a:p>
      </dgm:t>
    </dgm:pt>
    <dgm:pt modelId="{6062D49B-57B8-4F09-B47A-33CF92EF7275}" type="sibTrans" cxnId="{58CB983E-195C-46F8-8B40-A4BB4692DC86}">
      <dgm:prSet/>
      <dgm:spPr/>
      <dgm:t>
        <a:bodyPr/>
        <a:lstStyle/>
        <a:p>
          <a:endParaRPr lang="zh-CN" altLang="en-US"/>
        </a:p>
      </dgm:t>
    </dgm:pt>
    <dgm:pt modelId="{61593859-580F-4616-A15C-A33FFE6DE516}" type="pres">
      <dgm:prSet presAssocID="{0ED48107-0775-4E68-887E-D1266DBBF127}" presName="compositeShape" presStyleCnt="0">
        <dgm:presLayoutVars>
          <dgm:dir/>
          <dgm:resizeHandles/>
        </dgm:presLayoutVars>
      </dgm:prSet>
      <dgm:spPr/>
    </dgm:pt>
    <dgm:pt modelId="{2CFC5808-0373-4B66-812E-50C9602358ED}" type="pres">
      <dgm:prSet presAssocID="{0ED48107-0775-4E68-887E-D1266DBBF127}" presName="pyramid" presStyleLbl="node1" presStyleIdx="0" presStyleCnt="1"/>
      <dgm:spPr/>
    </dgm:pt>
    <dgm:pt modelId="{4C935F81-031D-48B7-AE05-3D5C3E61F2D3}" type="pres">
      <dgm:prSet presAssocID="{0ED48107-0775-4E68-887E-D1266DBBF127}" presName="theList" presStyleCnt="0"/>
      <dgm:spPr/>
    </dgm:pt>
    <dgm:pt modelId="{737AF299-669A-4F4D-8E5F-45245524A7B1}" type="pres">
      <dgm:prSet presAssocID="{4C8FD489-6B34-43AD-8147-B7AF01C8B11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E85C9F-5EC7-4ACA-8E95-4058ECB2FAE7}" type="pres">
      <dgm:prSet presAssocID="{4C8FD489-6B34-43AD-8147-B7AF01C8B115}" presName="aSpace" presStyleCnt="0"/>
      <dgm:spPr/>
    </dgm:pt>
    <dgm:pt modelId="{C0577FBE-A3F5-48F4-8D53-C67740F77317}" type="pres">
      <dgm:prSet presAssocID="{5DFBC789-47A8-4030-B130-FBFD22371DF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F123EC-AD42-44B3-8390-CC2FBDF38B2D}" type="pres">
      <dgm:prSet presAssocID="{5DFBC789-47A8-4030-B130-FBFD22371DFA}" presName="aSpace" presStyleCnt="0"/>
      <dgm:spPr/>
    </dgm:pt>
    <dgm:pt modelId="{C0CABEB7-E4EC-483E-86E2-49CB295243F1}" type="pres">
      <dgm:prSet presAssocID="{2A0F24D6-E5BF-4FCD-8CE5-38360AB7F05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F289C1-08CF-4422-95BD-56FC250DDE27}" type="pres">
      <dgm:prSet presAssocID="{2A0F24D6-E5BF-4FCD-8CE5-38360AB7F05A}" presName="aSpace" presStyleCnt="0"/>
      <dgm:spPr/>
    </dgm:pt>
  </dgm:ptLst>
  <dgm:cxnLst>
    <dgm:cxn modelId="{58CB983E-195C-46F8-8B40-A4BB4692DC86}" srcId="{0ED48107-0775-4E68-887E-D1266DBBF127}" destId="{2A0F24D6-E5BF-4FCD-8CE5-38360AB7F05A}" srcOrd="2" destOrd="0" parTransId="{87D3F9E5-2CA8-45E3-AFA6-85D92E826C46}" sibTransId="{6062D49B-57B8-4F09-B47A-33CF92EF7275}"/>
    <dgm:cxn modelId="{6CC07309-0099-4814-8720-6DC64D64484E}" srcId="{0ED48107-0775-4E68-887E-D1266DBBF127}" destId="{4C8FD489-6B34-43AD-8147-B7AF01C8B115}" srcOrd="0" destOrd="0" parTransId="{A0AC99EF-BDC4-48A5-8195-B430C52A6B6A}" sibTransId="{9CAD14EF-5237-4748-994B-06206C1492B8}"/>
    <dgm:cxn modelId="{EEE32C21-89A1-4F66-9148-ABADF253F492}" type="presOf" srcId="{2A0F24D6-E5BF-4FCD-8CE5-38360AB7F05A}" destId="{C0CABEB7-E4EC-483E-86E2-49CB295243F1}" srcOrd="0" destOrd="0" presId="urn:microsoft.com/office/officeart/2005/8/layout/pyramid2"/>
    <dgm:cxn modelId="{A4ED9D28-E95D-43E3-BA1C-3D2A3281062F}" type="presOf" srcId="{0ED48107-0775-4E68-887E-D1266DBBF127}" destId="{61593859-580F-4616-A15C-A33FFE6DE516}" srcOrd="0" destOrd="0" presId="urn:microsoft.com/office/officeart/2005/8/layout/pyramid2"/>
    <dgm:cxn modelId="{30F8D2E1-3A04-4A43-A16E-67F531F6F019}" type="presOf" srcId="{5DFBC789-47A8-4030-B130-FBFD22371DFA}" destId="{C0577FBE-A3F5-48F4-8D53-C67740F77317}" srcOrd="0" destOrd="0" presId="urn:microsoft.com/office/officeart/2005/8/layout/pyramid2"/>
    <dgm:cxn modelId="{87958359-4298-4926-ADC4-BE717721A062}" srcId="{0ED48107-0775-4E68-887E-D1266DBBF127}" destId="{5DFBC789-47A8-4030-B130-FBFD22371DFA}" srcOrd="1" destOrd="0" parTransId="{6507911C-6EC6-45D2-9B20-05C786E6CAE3}" sibTransId="{35DA1B68-BC20-4412-B8E1-C332FDF689A8}"/>
    <dgm:cxn modelId="{EF1CD6C4-4B40-4F3F-99F5-7EF52D61BDF0}" type="presOf" srcId="{4C8FD489-6B34-43AD-8147-B7AF01C8B115}" destId="{737AF299-669A-4F4D-8E5F-45245524A7B1}" srcOrd="0" destOrd="0" presId="urn:microsoft.com/office/officeart/2005/8/layout/pyramid2"/>
    <dgm:cxn modelId="{538A6263-718D-4295-BAEF-094B97DDB622}" type="presParOf" srcId="{61593859-580F-4616-A15C-A33FFE6DE516}" destId="{2CFC5808-0373-4B66-812E-50C9602358ED}" srcOrd="0" destOrd="0" presId="urn:microsoft.com/office/officeart/2005/8/layout/pyramid2"/>
    <dgm:cxn modelId="{58AFBFBB-AC50-47A1-B013-57320042E572}" type="presParOf" srcId="{61593859-580F-4616-A15C-A33FFE6DE516}" destId="{4C935F81-031D-48B7-AE05-3D5C3E61F2D3}" srcOrd="1" destOrd="0" presId="urn:microsoft.com/office/officeart/2005/8/layout/pyramid2"/>
    <dgm:cxn modelId="{9FC29128-21D2-4B83-B134-B3828D51A571}" type="presParOf" srcId="{4C935F81-031D-48B7-AE05-3D5C3E61F2D3}" destId="{737AF299-669A-4F4D-8E5F-45245524A7B1}" srcOrd="0" destOrd="0" presId="urn:microsoft.com/office/officeart/2005/8/layout/pyramid2"/>
    <dgm:cxn modelId="{A918D1D8-B02A-4F1B-9A79-722536ECA9C4}" type="presParOf" srcId="{4C935F81-031D-48B7-AE05-3D5C3E61F2D3}" destId="{6EE85C9F-5EC7-4ACA-8E95-4058ECB2FAE7}" srcOrd="1" destOrd="0" presId="urn:microsoft.com/office/officeart/2005/8/layout/pyramid2"/>
    <dgm:cxn modelId="{2DAF3333-65B6-48BB-B9E9-34FA3E5A2285}" type="presParOf" srcId="{4C935F81-031D-48B7-AE05-3D5C3E61F2D3}" destId="{C0577FBE-A3F5-48F4-8D53-C67740F77317}" srcOrd="2" destOrd="0" presId="urn:microsoft.com/office/officeart/2005/8/layout/pyramid2"/>
    <dgm:cxn modelId="{6A4142D2-9795-4ED2-BC6A-FC6C3BD74956}" type="presParOf" srcId="{4C935F81-031D-48B7-AE05-3D5C3E61F2D3}" destId="{8CF123EC-AD42-44B3-8390-CC2FBDF38B2D}" srcOrd="3" destOrd="0" presId="urn:microsoft.com/office/officeart/2005/8/layout/pyramid2"/>
    <dgm:cxn modelId="{83DB6FEF-A764-4136-9A72-921950D77687}" type="presParOf" srcId="{4C935F81-031D-48B7-AE05-3D5C3E61F2D3}" destId="{C0CABEB7-E4EC-483E-86E2-49CB295243F1}" srcOrd="4" destOrd="0" presId="urn:microsoft.com/office/officeart/2005/8/layout/pyramid2"/>
    <dgm:cxn modelId="{E3CE61FE-069A-455B-B37B-30CFFFE2C275}" type="presParOf" srcId="{4C935F81-031D-48B7-AE05-3D5C3E61F2D3}" destId="{FEF289C1-08CF-4422-95BD-56FC250DDE2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FC5808-0373-4B66-812E-50C9602358ED}">
      <dsp:nvSpPr>
        <dsp:cNvPr id="0" name=""/>
        <dsp:cNvSpPr/>
      </dsp:nvSpPr>
      <dsp:spPr>
        <a:xfrm>
          <a:off x="1512371" y="0"/>
          <a:ext cx="4525962" cy="452596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7AF299-669A-4F4D-8E5F-45245524A7B1}">
      <dsp:nvSpPr>
        <dsp:cNvPr id="0" name=""/>
        <dsp:cNvSpPr/>
      </dsp:nvSpPr>
      <dsp:spPr>
        <a:xfrm>
          <a:off x="3775352" y="455027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 smtClean="0"/>
            <a:t>辅助决策</a:t>
          </a:r>
          <a:endParaRPr lang="zh-CN" altLang="en-US" sz="3700" kern="1200" dirty="0"/>
        </a:p>
      </dsp:txBody>
      <dsp:txXfrm>
        <a:off x="3775352" y="455027"/>
        <a:ext cx="2941875" cy="1071380"/>
      </dsp:txXfrm>
    </dsp:sp>
    <dsp:sp modelId="{C0577FBE-A3F5-48F4-8D53-C67740F77317}">
      <dsp:nvSpPr>
        <dsp:cNvPr id="0" name=""/>
        <dsp:cNvSpPr/>
      </dsp:nvSpPr>
      <dsp:spPr>
        <a:xfrm>
          <a:off x="3775352" y="1660329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 smtClean="0"/>
            <a:t>辅助管理</a:t>
          </a:r>
          <a:endParaRPr lang="zh-CN" altLang="en-US" sz="3700" kern="1200" dirty="0"/>
        </a:p>
      </dsp:txBody>
      <dsp:txXfrm>
        <a:off x="3775352" y="1660329"/>
        <a:ext cx="2941875" cy="1071380"/>
      </dsp:txXfrm>
    </dsp:sp>
    <dsp:sp modelId="{C0CABEB7-E4EC-483E-86E2-49CB295243F1}">
      <dsp:nvSpPr>
        <dsp:cNvPr id="0" name=""/>
        <dsp:cNvSpPr/>
      </dsp:nvSpPr>
      <dsp:spPr>
        <a:xfrm>
          <a:off x="3775352" y="2865632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 smtClean="0"/>
            <a:t>综合服务</a:t>
          </a:r>
          <a:endParaRPr lang="zh-CN" altLang="en-US" sz="3700" kern="1200" dirty="0"/>
        </a:p>
      </dsp:txBody>
      <dsp:txXfrm>
        <a:off x="3775352" y="2865632"/>
        <a:ext cx="2941875" cy="1071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A9518-477C-4762-9538-52D1D4FEF34E}" type="datetimeFigureOut">
              <a:rPr lang="zh-CN" altLang="en-US" smtClean="0"/>
              <a:pPr/>
              <a:t>2013/12/24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2AA8E-8970-4A9A-8468-076C8E25A3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2AA8E-8970-4A9A-8468-076C8E25A35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498E476-9355-4619-902E-2033C6710B4E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0B3C468-60BD-4ECA-9BCE-A3EC78140C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86FC-BADE-41F7-B74A-8A0325524689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5D320-3C2F-4FC9-B785-8E6F2FA63F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FB362-372D-4054-A7BB-0F7D41E426CC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E78DC-F813-4DFF-A4A5-5A52C63577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A5FD5-3867-446F-9FDB-00A7E16C927D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1B807-246C-449A-979B-02D34329F4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37A6EE-1606-4CFE-8171-586B8BF08338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3CE929-27EE-4CBD-A233-0EC0884155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0CC07D-DC0C-4888-97A9-4999DE232CB3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CDE111-58FC-4451-A67E-37C97019AE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89BC0D-D8F7-4CB9-87DF-9EEC9163556E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B1645C-D299-443E-B001-44FA9A5D9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E6F3CB-20FE-4B3D-8FDE-57EEE711E42F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DCF1E32-AD7B-478E-AC89-E74AECD298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2A32B-E920-492B-8230-F27A4E2B4D63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54185-9926-437C-B32D-C0F0DECFC9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C4C47F-5495-4966-9BF0-7C9625103C46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0B8C65-593E-487A-80CD-DBFABB1A33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28468B3-824D-48FE-B8C4-61BD6CAA1172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91A4F80-D972-4E42-823E-AAF1FF4367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3C1DB060-6D13-4159-B24C-534C63D8A7FB}" type="datetimeFigureOut">
              <a:rPr lang="zh-CN" altLang="en-US"/>
              <a:pPr>
                <a:defRPr/>
              </a:pPr>
              <a:t>2013/12/24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A050BFD-F5CB-465A-89E4-9ECB3164CF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9" r:id="rId2"/>
    <p:sldLayoutId id="2147483684" r:id="rId3"/>
    <p:sldLayoutId id="2147483685" r:id="rId4"/>
    <p:sldLayoutId id="2147483686" r:id="rId5"/>
    <p:sldLayoutId id="2147483687" r:id="rId6"/>
    <p:sldLayoutId id="2147483680" r:id="rId7"/>
    <p:sldLayoutId id="2147483688" r:id="rId8"/>
    <p:sldLayoutId id="2147483689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49" charset="-122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第二章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>
            <a:normAutofit/>
          </a:bodyPr>
          <a:lstStyle/>
          <a:p>
            <a:pPr marR="0" algn="ctr">
              <a:lnSpc>
                <a:spcPct val="90000"/>
              </a:lnSpc>
            </a:pPr>
            <a:endParaRPr lang="en-US" altLang="zh-CN" sz="3300" smtClean="0"/>
          </a:p>
          <a:p>
            <a:pPr marR="0" algn="ctr">
              <a:lnSpc>
                <a:spcPct val="90000"/>
              </a:lnSpc>
            </a:pPr>
            <a:r>
              <a:rPr lang="zh-CN" altLang="en-US" sz="3700" b="1" smtClean="0"/>
              <a:t>秘书工作的职能与作用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1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602287"/>
          </a:xfrm>
        </p:spPr>
        <p:txBody>
          <a:bodyPr/>
          <a:lstStyle/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11:40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将上司交代的文件打印完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13:00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上网查资料，接听电话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13:10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向上司报告电话留言，核算上司出差时的单据费用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14:00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根据总经理办公室主任的指示，打印并复印文件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14:30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招待客人，沏茶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15:25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继续起草报告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15:30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为公司司务会准备咖啡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16:00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帮办公室主任把信写好并寄出，司务会结束后清理会场，打印出第二天上司的工作日程表，交给上司。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17:30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整理未完成的文件</a:t>
            </a:r>
          </a:p>
        </p:txBody>
      </p:sp>
      <p:pic>
        <p:nvPicPr>
          <p:cNvPr id="17411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373216"/>
            <a:ext cx="1656184" cy="129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sz="3200" dirty="0" smtClean="0"/>
              <a:t>从文文这一天的工作，谈谈你对秘书综合服务职能三个特征的理解？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互动问题</a:t>
            </a:r>
            <a:endParaRPr lang="zh-CN" altLang="en-US" dirty="0"/>
          </a:p>
        </p:txBody>
      </p:sp>
      <p:pic>
        <p:nvPicPr>
          <p:cNvPr id="18436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4292600"/>
            <a:ext cx="22034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smtClean="0"/>
              <a:t>辅助管理是新时期管理活动赋予秘书的一项基本职能，也是秘书职能的本质特征。</a:t>
            </a:r>
            <a:endParaRPr lang="en-US" altLang="zh-CN" sz="320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三、辅助管理职能</a:t>
            </a:r>
            <a:endParaRPr lang="zh-CN" altLang="en-US" dirty="0"/>
          </a:p>
        </p:txBody>
      </p:sp>
      <p:pic>
        <p:nvPicPr>
          <p:cNvPr id="19460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996952"/>
            <a:ext cx="20891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1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026025"/>
          </a:xfrm>
        </p:spPr>
        <p:txBody>
          <a:bodyPr/>
          <a:lstStyle/>
          <a:p>
            <a:r>
              <a:rPr lang="en-US" altLang="zh-CN" sz="2600" dirty="0" smtClean="0"/>
              <a:t>1. </a:t>
            </a:r>
            <a:r>
              <a:rPr lang="zh-CN" altLang="en-US" sz="2600" dirty="0" smtClean="0"/>
              <a:t>事务的复杂性</a:t>
            </a:r>
            <a:endParaRPr lang="en-US" altLang="zh-CN" sz="2600" dirty="0" smtClean="0"/>
          </a:p>
          <a:p>
            <a:r>
              <a:rPr lang="zh-CN" altLang="en-US" sz="2600" dirty="0" smtClean="0"/>
              <a:t>在辅助管理中，秘书所面对的事务，通常不是单一的事务，它们或是涉及全局的重要工作，或是比较复杂的事务性工作，或是影响比较大的重要事件，这些工作在实施上，往往存在一定的难度。</a:t>
            </a:r>
            <a:endParaRPr lang="en-US" altLang="zh-CN" sz="2600" dirty="0" smtClean="0"/>
          </a:p>
          <a:p>
            <a:r>
              <a:rPr lang="en-US" altLang="zh-CN" sz="2600" dirty="0" smtClean="0"/>
              <a:t>2. </a:t>
            </a:r>
            <a:r>
              <a:rPr lang="zh-CN" altLang="en-US" sz="2600" dirty="0" smtClean="0"/>
              <a:t>处理的原则性</a:t>
            </a:r>
            <a:endParaRPr lang="en-US" altLang="zh-CN" sz="2600" dirty="0" smtClean="0"/>
          </a:p>
          <a:p>
            <a:r>
              <a:rPr lang="en-US" altLang="zh-CN" sz="2600" dirty="0" smtClean="0"/>
              <a:t>3. </a:t>
            </a:r>
            <a:r>
              <a:rPr lang="zh-CN" altLang="en-US" sz="2600" dirty="0" smtClean="0"/>
              <a:t>办理的时限性</a:t>
            </a:r>
            <a:endParaRPr lang="en-US" altLang="zh-CN" sz="2600" dirty="0" smtClean="0"/>
          </a:p>
          <a:p>
            <a:r>
              <a:rPr lang="en-US" altLang="zh-CN" sz="2600" dirty="0" smtClean="0"/>
              <a:t>4. </a:t>
            </a:r>
            <a:r>
              <a:rPr lang="zh-CN" altLang="en-US" sz="2600" dirty="0" smtClean="0"/>
              <a:t>身份的权威性</a:t>
            </a:r>
            <a:endParaRPr lang="en-US" altLang="zh-CN" sz="2600" dirty="0" smtClean="0"/>
          </a:p>
          <a:p>
            <a:r>
              <a:rPr lang="zh-CN" altLang="en-US" sz="2600" dirty="0" smtClean="0"/>
              <a:t>秘书在辅助管理中，所代表的的是单位和领导，而不是秘书人员本身。秘书是在领导授权下开展活动的，其身份具有权威性。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（一）辅助管理的特征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20484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5301208"/>
            <a:ext cx="19145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秘书小勇，是一个做事很有冲劲的小伙子。可是大家发现他有个小毛病，做事有些顾头不顾尾。前不久，办公室主任让小勇通知召开会议。小勇看都没看就直接把会议通知挂到了公司内网上，然后就继续忙他的事去了。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下午开会，总经理发现负责业务的马经理没来，脸色一沉。办公室主任赶紧让小勇去催。原来，马经理上午出去见客户了，一直没回来。在会议结束前一刻，马经理才心急火燎地冲了进来。总经理让马经理汇报这个季度的销售情况，空手而来的马经理说不晓得要汇报，还没准备材料。平素一直看不惯马经理张扬与高调行事风格的总经理，认为这是马经理故意不给自己面子的托辞。于是，当着众经理的面，以工作不认真为由，狠狠地把他批评了一顿。马经理脸上一阵青一阵红的。一出会场，马经理立刻把憋了一肚子的火全撒在了小勇身上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“半拉子”先生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7235825" y="476250"/>
            <a:ext cx="1368425" cy="865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微型案例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mtClean="0"/>
          </a:p>
          <a:p>
            <a:r>
              <a:rPr lang="zh-CN" altLang="en-US" sz="3200" smtClean="0"/>
              <a:t>在上述案例中，小勇在辅助管理工作中做错了什么？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互动问题</a:t>
            </a:r>
            <a:endParaRPr lang="zh-CN" altLang="en-US" dirty="0"/>
          </a:p>
        </p:txBody>
      </p:sp>
      <p:pic>
        <p:nvPicPr>
          <p:cNvPr id="22532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221163"/>
            <a:ext cx="2201863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smtClean="0"/>
              <a:t>是指秘书在日常工作中，通过对信息的收集、整理，从而在领导决策之前提供必要的参考、建议。</a:t>
            </a:r>
            <a:endParaRPr lang="en-US" altLang="zh-CN" sz="3200" smtClean="0"/>
          </a:p>
          <a:p>
            <a:endParaRPr lang="en-US" altLang="zh-CN" sz="3200" smtClean="0"/>
          </a:p>
          <a:p>
            <a:endParaRPr lang="en-US" altLang="zh-CN" sz="320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四、辅助决策职能</a:t>
            </a:r>
            <a:endParaRPr lang="zh-CN" altLang="en-US" dirty="0"/>
          </a:p>
        </p:txBody>
      </p:sp>
      <p:pic>
        <p:nvPicPr>
          <p:cNvPr id="23556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600" dirty="0" smtClean="0"/>
              <a:t>1. </a:t>
            </a:r>
            <a:r>
              <a:rPr lang="zh-CN" altLang="en-US" sz="2600" dirty="0" smtClean="0"/>
              <a:t>预测性</a:t>
            </a:r>
            <a:endParaRPr lang="en-US" altLang="zh-CN" sz="2600" dirty="0" smtClean="0"/>
          </a:p>
          <a:p>
            <a:r>
              <a:rPr lang="zh-CN" altLang="en-US" sz="2600" dirty="0" smtClean="0"/>
              <a:t>即借助手中所掌握的各项信息，从这些信息中归纳，整理出对未来有指导性的建议。</a:t>
            </a:r>
            <a:endParaRPr lang="en-US" altLang="zh-CN" sz="2600" dirty="0" smtClean="0"/>
          </a:p>
          <a:p>
            <a:r>
              <a:rPr lang="en-US" altLang="zh-CN" sz="2600" dirty="0" smtClean="0"/>
              <a:t>2. </a:t>
            </a:r>
            <a:r>
              <a:rPr lang="zh-CN" altLang="en-US" sz="2600" dirty="0" smtClean="0"/>
              <a:t>多样性</a:t>
            </a:r>
            <a:endParaRPr lang="en-US" altLang="zh-CN" sz="2600" dirty="0" smtClean="0"/>
          </a:p>
          <a:p>
            <a:r>
              <a:rPr lang="zh-CN" altLang="en-US" sz="2600" dirty="0" smtClean="0"/>
              <a:t>秘书在进行辅助决策时，所给出的方法与建议不可能只有一种，而是要根据相应的情况，草拟出多种方案以供领导选择，为领导作出最终判断提供参考。</a:t>
            </a:r>
          </a:p>
          <a:p>
            <a:r>
              <a:rPr lang="en-US" altLang="zh-CN" sz="2600" dirty="0" smtClean="0"/>
              <a:t>3. </a:t>
            </a:r>
            <a:r>
              <a:rPr lang="zh-CN" altLang="en-US" sz="2600" dirty="0" smtClean="0"/>
              <a:t>隐蔽性</a:t>
            </a:r>
            <a:endParaRPr lang="en-US" altLang="zh-CN" sz="2600" dirty="0" smtClean="0"/>
          </a:p>
          <a:p>
            <a:r>
              <a:rPr lang="zh-CN" altLang="en-US" sz="2600" dirty="0" smtClean="0"/>
              <a:t>秘书实施辅助决策职能，不是直接进行的，通常是以其他秘书工作为载体来完成的。如草拟文稿、处理信息、提供各种工作预案、提供处理建议等。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（一）辅助决策的特征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．超前原则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．定位原则</a:t>
            </a:r>
          </a:p>
          <a:p>
            <a:r>
              <a:rPr lang="en-US" altLang="zh-CN" sz="2800" dirty="0" smtClean="0"/>
              <a:t>3</a:t>
            </a:r>
            <a:r>
              <a:rPr lang="zh-CN" altLang="zh-CN" sz="2800" dirty="0" smtClean="0"/>
              <a:t>．谏诤原则</a:t>
            </a:r>
          </a:p>
          <a:p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（二）辅助</a:t>
            </a:r>
            <a:r>
              <a:rPr lang="zh-CN" altLang="en-US" dirty="0" smtClean="0"/>
              <a:t>决策</a:t>
            </a:r>
            <a:r>
              <a:rPr lang="zh-CN" altLang="zh-CN" dirty="0" smtClean="0"/>
              <a:t>的原则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．信息收集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．决策草拟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（三）辅助</a:t>
            </a:r>
            <a:r>
              <a:rPr lang="zh-CN" altLang="en-US" dirty="0" smtClean="0"/>
              <a:t>决策</a:t>
            </a:r>
            <a:r>
              <a:rPr lang="zh-CN" altLang="zh-CN" dirty="0" smtClean="0"/>
              <a:t>的分类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3" pitchFamily="18" charset="2"/>
              <a:buNone/>
            </a:pPr>
            <a:endParaRPr lang="en-US" altLang="zh-CN" sz="3600" smtClean="0"/>
          </a:p>
          <a:p>
            <a:r>
              <a:rPr lang="zh-CN" altLang="en-US" sz="3600" smtClean="0"/>
              <a:t>第一节 秘书工作的职能</a:t>
            </a:r>
            <a:endParaRPr lang="en-US" altLang="zh-CN" sz="3600" smtClean="0"/>
          </a:p>
          <a:p>
            <a:r>
              <a:rPr lang="zh-CN" altLang="en-US" sz="3600" smtClean="0"/>
              <a:t>第二节 秘书工作的作用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内 容</a:t>
            </a:r>
            <a:endParaRPr lang="zh-CN" altLang="en-US" dirty="0"/>
          </a:p>
        </p:txBody>
      </p:sp>
      <p:pic>
        <p:nvPicPr>
          <p:cNvPr id="5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4292600"/>
            <a:ext cx="22034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zh-CN" altLang="zh-CN" dirty="0" smtClean="0"/>
              <a:t>资料整理</a:t>
            </a:r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zh-CN" altLang="zh-CN" dirty="0" smtClean="0"/>
              <a:t>草拟决策</a:t>
            </a:r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zh-CN" altLang="zh-CN" dirty="0" smtClean="0"/>
              <a:t>意见反馈</a:t>
            </a:r>
          </a:p>
          <a:p>
            <a:r>
              <a:rPr lang="zh-CN" altLang="zh-CN" dirty="0" smtClean="0"/>
              <a:t>信息储存</a:t>
            </a:r>
          </a:p>
          <a:p>
            <a:r>
              <a:rPr lang="zh-CN" altLang="zh-CN" dirty="0" smtClean="0"/>
              <a:t>信息收集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（四）辅助决策的过程</a:t>
            </a: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60" name="Rectangle 4"/>
          <p:cNvSpPr>
            <a:spLocks noGrp="1" noChangeArrowheads="1"/>
          </p:cNvSpPr>
          <p:nvPr>
            <p:ph type="title"/>
          </p:nvPr>
        </p:nvSpPr>
        <p:spPr>
          <a:xfrm>
            <a:off x="1835696" y="252413"/>
            <a:ext cx="5832648" cy="8001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017AFF"/>
                </a:solidFill>
              </a:rPr>
              <a:t>第二节 秘书工作的作用</a:t>
            </a:r>
          </a:p>
        </p:txBody>
      </p:sp>
      <p:pic>
        <p:nvPicPr>
          <p:cNvPr id="26628" name="Picture 65" descr="t1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3" y="1700213"/>
            <a:ext cx="6119961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6" descr="1">
            <a:hlinkClick r:id="rId3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5588" y="6507163"/>
            <a:ext cx="3238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7" descr="图标1副本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5188" y="390525"/>
            <a:ext cx="33718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Box 7"/>
          <p:cNvSpPr txBox="1">
            <a:spLocks noChangeArrowheads="1"/>
          </p:cNvSpPr>
          <p:nvPr/>
        </p:nvSpPr>
        <p:spPr bwMode="auto">
          <a:xfrm>
            <a:off x="755576" y="3573016"/>
            <a:ext cx="10074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Lucida Sans Unicode" pitchFamily="34" charset="0"/>
                <a:ea typeface="黑体" pitchFamily="49" charset="-122"/>
              </a:rPr>
              <a:t>沟通</a:t>
            </a:r>
          </a:p>
        </p:txBody>
      </p:sp>
      <p:sp>
        <p:nvSpPr>
          <p:cNvPr id="26632" name="TextBox 8"/>
          <p:cNvSpPr txBox="1">
            <a:spLocks noChangeArrowheads="1"/>
          </p:cNvSpPr>
          <p:nvPr/>
        </p:nvSpPr>
        <p:spPr bwMode="auto">
          <a:xfrm>
            <a:off x="1692275" y="2708275"/>
            <a:ext cx="935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Lucida Sans Unicode" pitchFamily="34" charset="0"/>
                <a:ea typeface="黑体" pitchFamily="49" charset="-122"/>
              </a:rPr>
              <a:t>咨询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秘书的助手作用主要体现在日常事务的管理上。秘书通过对日常事务的管理和操办，让领导者从繁琐的事务性工作中解放出来，能将时间和精力投放到方向性、策略性的管理层面。于是，把秘书的助手作用形象地比喻为领导“手的延伸”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一、手的延伸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助手作用</a:t>
            </a:r>
            <a:endParaRPr lang="zh-CN" altLang="en-US" dirty="0"/>
          </a:p>
        </p:txBody>
      </p:sp>
      <p:pic>
        <p:nvPicPr>
          <p:cNvPr id="27652" name="Picture 2" descr="c:\users\lenovo\appdata\roaming\360se6\USERDA~1\Temp\U_4092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221088"/>
            <a:ext cx="279558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c:\users\lenovo\appdata\roaming\360se6\USERDA~1\Temp\U_2671~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933056"/>
            <a:ext cx="2160587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．文书处理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．文件筛选</a:t>
            </a:r>
          </a:p>
          <a:p>
            <a:r>
              <a:rPr lang="en-US" altLang="zh-CN" sz="2800" dirty="0" smtClean="0"/>
              <a:t>3</a:t>
            </a:r>
            <a:r>
              <a:rPr lang="zh-CN" altLang="zh-CN" sz="2800" dirty="0" smtClean="0"/>
              <a:t>．文字把关</a:t>
            </a:r>
          </a:p>
          <a:p>
            <a:r>
              <a:rPr lang="en-US" altLang="zh-CN" sz="2800" dirty="0" smtClean="0"/>
              <a:t>4</a:t>
            </a:r>
            <a:r>
              <a:rPr lang="zh-CN" altLang="zh-CN" sz="2800" dirty="0" smtClean="0"/>
              <a:t>．事务处理</a:t>
            </a:r>
          </a:p>
          <a:p>
            <a:r>
              <a:rPr lang="en-US" altLang="zh-CN" sz="2800" dirty="0" smtClean="0"/>
              <a:t>5</a:t>
            </a:r>
            <a:r>
              <a:rPr lang="zh-CN" altLang="zh-CN" sz="2800" dirty="0" smtClean="0"/>
              <a:t>．检查督办</a:t>
            </a:r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（一）助手作用的内容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．常规性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．繁琐性</a:t>
            </a:r>
            <a:endParaRPr lang="zh-CN" altLang="zh-CN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 smtClean="0"/>
              <a:t>（二）助手作用的特点</a:t>
            </a:r>
            <a:endParaRPr lang="zh-CN" altLang="zh-CN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．是秘书工作的起点和基础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．有助于领导集中精力</a:t>
            </a:r>
            <a:endParaRPr lang="zh-CN" altLang="zh-CN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 smtClean="0"/>
              <a:t>（三）助手作用的意义</a:t>
            </a:r>
            <a:endParaRPr lang="zh-CN" altLang="zh-CN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CC6600"/>
                </a:solidFill>
                <a:effectLst/>
              </a:rPr>
              <a:t>周总理的秘书怎样协助他工作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772400" cy="4324350"/>
          </a:xfrm>
        </p:spPr>
        <p:txBody>
          <a:bodyPr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今年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84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岁的刘震海老人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代曾在周恩来总理办公室任机要秘书，刘震海老人回忆说，为了提高办事效率，在周总理办公桌左侧第一个抽屉里有一组电钮，每个秘书的名字都贴在相应的电纽上，这样周总理在办公时便可随时同每位秘书取得联系，直接和及时地招呼秘书交代工作或听取汇报。</a:t>
            </a:r>
          </a:p>
          <a:p>
            <a:endParaRPr lang="zh-CN" altLang="en-US" sz="3000" dirty="0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2" y="4005263"/>
            <a:ext cx="352794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7451725" y="333375"/>
            <a:ext cx="1368425" cy="863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微型案例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内容占位符 1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594225"/>
          </a:xfrm>
        </p:spPr>
        <p:txBody>
          <a:bodyPr/>
          <a:lstStyle/>
          <a:p>
            <a:r>
              <a:rPr lang="zh-CN" altLang="en-US" dirty="0" smtClean="0"/>
              <a:t>秘书机构素有“窗口”之称。秘书工作是组织与各方面联络、接洽的门面和窗口，反映了这个组织工作作风和领导水平的高低优劣，对于树立组织良好形象影响很大。秘书人员要增强公关意识，做好各项工作，为加强本组只与外界的沟通，树立良好的组织形象发挥自身的作用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二、脸的延伸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公关窗口作用</a:t>
            </a:r>
            <a:endParaRPr lang="zh-CN" altLang="en-US" dirty="0"/>
          </a:p>
        </p:txBody>
      </p:sp>
      <p:pic>
        <p:nvPicPr>
          <p:cNvPr id="29700" name="Picture 2" descr="c:\users\lenovo\appdata\roaming\360se6\USERDA~1\Temp\U_3185~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293096"/>
            <a:ext cx="2447925" cy="192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c:\users\lenovo\appdata\roaming\360se6\USERDA~1\Temp\U_2684~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365104"/>
            <a:ext cx="2382837" cy="1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．个性与共性相结合</a:t>
            </a:r>
          </a:p>
          <a:p>
            <a:r>
              <a:rPr lang="en-US" altLang="zh-CN" dirty="0" smtClean="0"/>
              <a:t>2</a:t>
            </a:r>
            <a:r>
              <a:rPr lang="zh-CN" altLang="zh-CN" dirty="0" smtClean="0"/>
              <a:t>．自由性与职业性的结合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（一）公关窗口作用的特点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．接待窗口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．外联窗口</a:t>
            </a:r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（二）公关窗口作用的内容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3600" dirty="0" smtClean="0"/>
          </a:p>
          <a:p>
            <a:r>
              <a:rPr lang="zh-CN" altLang="zh-CN" sz="3200" dirty="0" smtClean="0"/>
              <a:t>了解秘书工作职能的特点与相互关系；</a:t>
            </a:r>
          </a:p>
          <a:p>
            <a:r>
              <a:rPr lang="zh-CN" altLang="zh-CN" sz="3200" dirty="0" smtClean="0"/>
              <a:t>掌握秘书各职能的特征、原则和分类；</a:t>
            </a:r>
          </a:p>
          <a:p>
            <a:r>
              <a:rPr lang="zh-CN" altLang="zh-CN" sz="3200" dirty="0" smtClean="0"/>
              <a:t>了解秘书工作作用的分类；</a:t>
            </a:r>
          </a:p>
          <a:p>
            <a:r>
              <a:rPr lang="zh-CN" altLang="zh-CN" sz="3200" dirty="0" smtClean="0"/>
              <a:t>理解秘书工作的特点、内容、及意义</a:t>
            </a:r>
            <a:r>
              <a:rPr lang="zh-CN" altLang="en-US" sz="3200" dirty="0" smtClean="0"/>
              <a:t>。</a:t>
            </a:r>
            <a:endParaRPr lang="zh-CN" altLang="zh-CN" sz="3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学习目标</a:t>
            </a:r>
            <a:endParaRPr lang="zh-CN" altLang="en-US" dirty="0"/>
          </a:p>
        </p:txBody>
      </p:sp>
      <p:pic>
        <p:nvPicPr>
          <p:cNvPr id="11268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3" y="4365104"/>
            <a:ext cx="1656184" cy="201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．自身职业素质的直接体现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．单位的形象代言人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（三）公关窗口作用的意义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在现代社会中，信息是人类生存和发展的重要资源之一，也是决策的基础和一切管理工作的依据。提供信息成为秘书人员的重要职责。</a:t>
            </a:r>
            <a:endParaRPr lang="en-US" altLang="zh-CN" sz="2800" dirty="0" smtClean="0"/>
          </a:p>
          <a:p>
            <a:r>
              <a:rPr lang="zh-CN" altLang="en-US" sz="2800" dirty="0" smtClean="0"/>
              <a:t>秘书人员在工作中需要进行调查研究，多渠道地收集信息，同时还要善于对信息进行鉴别和提炼，及时将有参考价值的信息提供给领导者。为领导决策和指导工作提供参考资料。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三、耳的延伸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信息枢纽作用</a:t>
            </a:r>
            <a:endParaRPr lang="zh-CN" altLang="en-US" dirty="0"/>
          </a:p>
        </p:txBody>
      </p:sp>
      <p:pic>
        <p:nvPicPr>
          <p:cNvPr id="30724" name="Picture 2" descr="c:\users\lenovo\appdata\roaming\360se6\USERDA~1\Temp\U_3478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4725144"/>
            <a:ext cx="2486025" cy="1897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c:\users\lenovo\appdata\roaming\360se6\USERDA~1\Temp\U_1955~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797152"/>
            <a:ext cx="2664296" cy="177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．及时性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．保真性</a:t>
            </a:r>
          </a:p>
          <a:p>
            <a:r>
              <a:rPr lang="en-US" altLang="zh-CN" sz="2800" dirty="0" smtClean="0"/>
              <a:t>3</a:t>
            </a:r>
            <a:r>
              <a:rPr lang="zh-CN" altLang="zh-CN" sz="2800" dirty="0" smtClean="0"/>
              <a:t>．适用性</a:t>
            </a:r>
            <a:endParaRPr lang="zh-CN" altLang="zh-CN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（一）信息收集作用的特点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上情下达</a:t>
            </a:r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下情上报</a:t>
            </a:r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沟通左右</a:t>
            </a:r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</a:t>
            </a:r>
            <a:r>
              <a:rPr lang="zh-CN" altLang="zh-CN" dirty="0" smtClean="0"/>
              <a:t>联络内外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（二）信息枢纽的内容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．信息枢纽是辅助领导科学决策的累积和准备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．信息枢纽是秘书人员草拟文书的信息来源</a:t>
            </a:r>
            <a:endParaRPr lang="en-US" altLang="zh-CN" sz="2800" dirty="0" smtClean="0"/>
          </a:p>
          <a:p>
            <a:r>
              <a:rPr lang="en-US" altLang="zh-CN" sz="2800" dirty="0" smtClean="0"/>
              <a:t>3</a:t>
            </a:r>
            <a:r>
              <a:rPr lang="zh-CN" altLang="zh-CN" sz="2800" dirty="0" smtClean="0"/>
              <a:t>．单位联系上下、协调左右、沟通内外的枢纽</a:t>
            </a:r>
          </a:p>
          <a:p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（三）信息枢纽的意义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861048"/>
            <a:ext cx="1944961" cy="252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“小石，整理来访客人名单，不能按客人的姓氏笔画排列，而要按他所在公司的笔画顺序排列。”秘书科长孟姐让秘书小石将已经安排好顺序的客人名单重排。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“为什么？”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“这些来访的客人，是代表他们所在公司来我们公司洽谈业务的。他们个人有可能在将来某一天，离开他们所在的公司，但是，他们公司则有可能是我们公司永久的客户，对我们的重点应该是记住他们的公司。因此，在整理开客名录时，应该以客人所在公司的笔画来排列顺序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来访登记中的门道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7451725" y="333375"/>
            <a:ext cx="1368425" cy="863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微型案例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内容占位符 1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386387"/>
          </a:xfrm>
        </p:spPr>
        <p:txBody>
          <a:bodyPr/>
          <a:lstStyle/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比如，昨天第一个来访的客人是：北京通达科贸公司的副总经理刘钢。将来只要一看到刘钢的姓名，首先应该想到是北京通达公司。通达公司是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1995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年注册成立的，注册资金为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1000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万元人民币，主要业务是代理销售我们东岩公司的产品，平均每年的销售额在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万元人民币左右，他们的董事长总经理叫李明，是我们姜总在北大荒下乡时的战友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…...”</a:t>
            </a:r>
          </a:p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小石没想到来客登记簿上的“刘钢”这么简单的两个字，在孟姐的头脑里竟包含了这么多信息。她本以为，只要把刘钢的姓名和电话号码往计算机里一存，就算是完成了“信息收集”工作。</a:t>
            </a:r>
          </a:p>
        </p:txBody>
      </p:sp>
      <p:pic>
        <p:nvPicPr>
          <p:cNvPr id="3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5085184"/>
            <a:ext cx="2129855" cy="157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 smtClean="0"/>
              <a:t>1. </a:t>
            </a:r>
            <a:r>
              <a:rPr lang="zh-CN" altLang="en-US" sz="3200" dirty="0" smtClean="0"/>
              <a:t>为什么孟姐告诉小石在整理访客名单时，不能按照客人的姓氏笔画排列，而要按照访客所在的公司的笔画顺序排列？</a:t>
            </a:r>
            <a:endParaRPr lang="en-US" altLang="zh-CN" sz="3200" dirty="0" smtClean="0"/>
          </a:p>
          <a:p>
            <a:r>
              <a:rPr lang="en-US" altLang="zh-CN" sz="3200" dirty="0" smtClean="0"/>
              <a:t>2. </a:t>
            </a:r>
            <a:r>
              <a:rPr lang="zh-CN" altLang="en-US" sz="3200" dirty="0" smtClean="0"/>
              <a:t>这体现了在信息收集工作上，秘书科长孟姐比小石水平高超的地方在哪？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互动问题</a:t>
            </a:r>
            <a:endParaRPr lang="zh-CN" altLang="en-US" dirty="0"/>
          </a:p>
        </p:txBody>
      </p:sp>
      <p:pic>
        <p:nvPicPr>
          <p:cNvPr id="33796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509120"/>
            <a:ext cx="2201863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沟通协调首先是领导人的职责范围，但秘书部门处于组织的中心枢纽地位，具有较之领导更为便利的中介优势，所以大量的沟通协调工作往往是由秘书和秘书部门来完成的。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四、嘴的延伸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沟通协调作用</a:t>
            </a:r>
            <a:endParaRPr lang="zh-CN" altLang="en-US" dirty="0"/>
          </a:p>
        </p:txBody>
      </p:sp>
      <p:sp>
        <p:nvSpPr>
          <p:cNvPr id="34820" name="TextBox 5"/>
          <p:cNvSpPr txBox="1">
            <a:spLocks noChangeArrowheads="1"/>
          </p:cNvSpPr>
          <p:nvPr/>
        </p:nvSpPr>
        <p:spPr bwMode="auto">
          <a:xfrm>
            <a:off x="1476375" y="3716338"/>
            <a:ext cx="3959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Lucida Sans Unicode" pitchFamily="34" charset="0"/>
              <a:ea typeface="黑体" pitchFamily="49" charset="-122"/>
            </a:endParaRPr>
          </a:p>
        </p:txBody>
      </p:sp>
      <p:pic>
        <p:nvPicPr>
          <p:cNvPr id="34821" name="Picture 4" descr="C:\Users\lenovo\Pictures\0260060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3429000"/>
            <a:ext cx="32400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C:\Users\lenovo\Pictures\20090913215501-11772262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500438"/>
            <a:ext cx="266541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3200" dirty="0" smtClean="0"/>
              <a:t>1</a:t>
            </a:r>
            <a:r>
              <a:rPr lang="zh-CN" altLang="zh-CN" sz="3200" dirty="0" smtClean="0"/>
              <a:t>．从属性</a:t>
            </a:r>
          </a:p>
          <a:p>
            <a:r>
              <a:rPr lang="en-US" altLang="zh-CN" sz="3200" dirty="0" smtClean="0"/>
              <a:t>2</a:t>
            </a:r>
            <a:r>
              <a:rPr lang="zh-CN" altLang="zh-CN" sz="3200" dirty="0" smtClean="0"/>
              <a:t>．广泛性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 smtClean="0"/>
              <a:t>（一）沟通协调的特征</a:t>
            </a:r>
            <a:endParaRPr lang="zh-CN" altLang="zh-CN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内容占位符 8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第一节 秘书工作职能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700808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一、秘书工作职能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．政策指导原则</a:t>
            </a:r>
          </a:p>
          <a:p>
            <a:r>
              <a:rPr lang="en-US" altLang="zh-CN" dirty="0" smtClean="0"/>
              <a:t>2</a:t>
            </a:r>
            <a:r>
              <a:rPr lang="zh-CN" altLang="zh-CN" dirty="0" smtClean="0"/>
              <a:t>．客观公正原则</a:t>
            </a:r>
          </a:p>
          <a:p>
            <a:r>
              <a:rPr lang="en-US" altLang="zh-CN" dirty="0" smtClean="0"/>
              <a:t>3</a:t>
            </a:r>
            <a:r>
              <a:rPr lang="zh-CN" altLang="zh-CN" dirty="0" smtClean="0"/>
              <a:t>．平等协商原则</a:t>
            </a:r>
          </a:p>
          <a:p>
            <a:r>
              <a:rPr lang="en-US" altLang="zh-CN" dirty="0" smtClean="0"/>
              <a:t>4</a:t>
            </a:r>
            <a:r>
              <a:rPr lang="zh-CN" altLang="zh-CN" dirty="0" smtClean="0"/>
              <a:t>．倾听原则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 smtClean="0"/>
              <a:t>（二）沟通协调的原则</a:t>
            </a:r>
            <a:endParaRPr lang="zh-CN" altLang="zh-CN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．有助于人员的和谐相处</a:t>
            </a:r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．有助于工作的顺利开展</a:t>
            </a:r>
          </a:p>
          <a:p>
            <a:r>
              <a:rPr lang="en-US" altLang="zh-CN" sz="2800" dirty="0" smtClean="0"/>
              <a:t>3</a:t>
            </a:r>
            <a:r>
              <a:rPr lang="zh-CN" altLang="zh-CN" sz="2800" dirty="0" smtClean="0"/>
              <a:t>．有助于集体的整体发展</a:t>
            </a:r>
          </a:p>
          <a:p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（三）沟通协调的意义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3200" dirty="0" err="1" smtClean="0"/>
              <a:t>反馈调整</a:t>
            </a:r>
            <a:endParaRPr lang="en-US" altLang="zh-CN" sz="3200" dirty="0" smtClean="0"/>
          </a:p>
          <a:p>
            <a:r>
              <a:rPr lang="en-US" altLang="zh-CN" sz="3200" dirty="0" err="1" smtClean="0"/>
              <a:t>督促落实</a:t>
            </a:r>
            <a:endParaRPr lang="en-US" altLang="zh-CN" sz="3200" dirty="0" smtClean="0"/>
          </a:p>
          <a:p>
            <a:r>
              <a:rPr lang="en-US" altLang="zh-CN" sz="3200" dirty="0" err="1" smtClean="0"/>
              <a:t>恰当协调</a:t>
            </a:r>
            <a:endParaRPr lang="en-US" altLang="zh-CN" sz="3200" dirty="0" smtClean="0"/>
          </a:p>
          <a:p>
            <a:r>
              <a:rPr lang="en-US" altLang="zh-CN" sz="3200" dirty="0" err="1" smtClean="0"/>
              <a:t>找出症结</a:t>
            </a:r>
            <a:endParaRPr lang="en-US" altLang="zh-CN" sz="3200" dirty="0" smtClean="0"/>
          </a:p>
          <a:p>
            <a:r>
              <a:rPr lang="en-US" altLang="zh-CN" sz="3200" dirty="0" err="1" smtClean="0"/>
              <a:t>摸清情况</a:t>
            </a:r>
            <a:endParaRPr lang="en-US" altLang="zh-CN" sz="3200" dirty="0" smtClean="0"/>
          </a:p>
          <a:p>
            <a:endParaRPr lang="zh-CN" altLang="en-US" sz="3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（四）沟通协调的过程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秘书部门和秘书人员经常调查情况、研究政策，向领导提供信息、资料、文件等决策依据；此外，秘书还出谋划策，提出工作建议和决策方案，辅助领导进行决策，制订工作计划等，起到参谋作用，由此可将秘书比喻为领导的“脑的延伸”。这是对秘书工作提出的高要求。</a:t>
            </a:r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五、脑的延伸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参谋咨询作用</a:t>
            </a:r>
            <a:endParaRPr lang="zh-CN" altLang="en-US" dirty="0"/>
          </a:p>
        </p:txBody>
      </p:sp>
      <p:pic>
        <p:nvPicPr>
          <p:cNvPr id="35844" name="Picture 3" descr="C:\Users\lenovo\Pictures\u=438792866,1337734308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4292600"/>
            <a:ext cx="2736850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C:\Users\lenovo\Pictures\u=3236591200,690304386&amp;fm=90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4365104"/>
            <a:ext cx="2951931" cy="2088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412"/>
          </a:xfrm>
        </p:spPr>
        <p:txBody>
          <a:bodyPr/>
          <a:lstStyle/>
          <a:p>
            <a:r>
              <a:rPr lang="zh-CN" altLang="zh-CN" sz="3200" dirty="0" smtClean="0"/>
              <a:t>（一）参谋咨询的特点与原则</a:t>
            </a:r>
          </a:p>
          <a:p>
            <a:r>
              <a:rPr lang="zh-CN" altLang="zh-CN" sz="3200" dirty="0" smtClean="0"/>
              <a:t>（二）参谋咨询的意义</a:t>
            </a:r>
            <a:endParaRPr lang="en-US" altLang="zh-CN" sz="3200" dirty="0" smtClean="0"/>
          </a:p>
          <a:p>
            <a:r>
              <a:rPr lang="en-US" altLang="zh-CN" sz="3200" dirty="0" smtClean="0"/>
              <a:t>1</a:t>
            </a:r>
            <a:r>
              <a:rPr lang="zh-CN" altLang="zh-CN" sz="3200" dirty="0" smtClean="0"/>
              <a:t>．充分发挥秘书的能动作用</a:t>
            </a:r>
          </a:p>
          <a:p>
            <a:r>
              <a:rPr lang="en-US" altLang="zh-CN" sz="3200" dirty="0" smtClean="0"/>
              <a:t>2</a:t>
            </a:r>
            <a:r>
              <a:rPr lang="zh-CN" altLang="zh-CN" sz="3200" dirty="0" smtClean="0"/>
              <a:t>．充分体现了秘书的反作用力</a:t>
            </a:r>
          </a:p>
          <a:p>
            <a:r>
              <a:rPr lang="en-US" altLang="zh-CN" sz="3200" dirty="0" smtClean="0"/>
              <a:t>3</a:t>
            </a:r>
            <a:r>
              <a:rPr lang="zh-CN" altLang="zh-CN" sz="3200" dirty="0" smtClean="0"/>
              <a:t>．是秘书等级的划分标准</a:t>
            </a:r>
          </a:p>
          <a:p>
            <a:endParaRPr lang="zh-CN" altLang="zh-CN" dirty="0"/>
          </a:p>
        </p:txBody>
      </p:sp>
      <p:pic>
        <p:nvPicPr>
          <p:cNvPr id="4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3213100"/>
            <a:ext cx="20891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小王和小黄是大学同学，毕业后，两人进入同一家公司工作。一段时间后，经理遇到问题时，总爱找小王商量。这让小黄感到纳闷，小王并不比自己高明，为什么经理总爱找他商量呢？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小黄虚心地向小王请教。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小王说：“问题其实很简单，经理每次问你的时候，你总是把问题摆上桌子，可是问题的解决方法却没有一个。这就等于把所有的问题全推给了领导。如果我是领导，我也不会再找你商量的。”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出谋划策的学问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7451725" y="333375"/>
            <a:ext cx="1368425" cy="863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微型案例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内容占位符 1"/>
          <p:cNvSpPr>
            <a:spLocks noGrp="1"/>
          </p:cNvSpPr>
          <p:nvPr>
            <p:ph idx="1"/>
          </p:nvPr>
        </p:nvSpPr>
        <p:spPr>
          <a:xfrm>
            <a:off x="323850" y="549275"/>
            <a:ext cx="8496300" cy="5457825"/>
          </a:xfrm>
        </p:spPr>
        <p:txBody>
          <a:bodyPr/>
          <a:lstStyle/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小黄点头说：“你说的没错，不过我总是想，提意见是我们的事，拿主意是头头们的事。”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小王说：“领导也是人，不是神。其实他们也很希望我们提一些建设性的意见。我是这么做的，不管遇到什么事，我都事先想一想，整理出几条处理建议，供领导参考。时间长了，领导慢慢就开始采用我的建议，重视我的建议了。”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“原来如此啊，”小黄恍然大悟：“要是遇到一些自己也拿不定主意的事，怎么办呢？”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小王说：“我也不是事事都有主意。如果想不出好的方法，至少要说点对解决问题有所帮助的话，帮助领导打开思路，也算是尽了自己的工作本分。”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3200" dirty="0" smtClean="0"/>
          </a:p>
          <a:p>
            <a:r>
              <a:rPr lang="zh-CN" altLang="en-US" sz="3200" dirty="0" smtClean="0"/>
              <a:t>秘书小王为什么能得到领导的信任，事事征求他的意见？而秘书小黄的处境则相反？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互动问题</a:t>
            </a:r>
            <a:endParaRPr lang="zh-CN" altLang="en-US" dirty="0"/>
          </a:p>
        </p:txBody>
      </p:sp>
      <p:pic>
        <p:nvPicPr>
          <p:cNvPr id="4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221163"/>
            <a:ext cx="2201863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综合服务职能，是秘书工作最基本的职能，秘书日常工作中约有</a:t>
            </a:r>
            <a:r>
              <a:rPr lang="en-US" altLang="zh-CN" sz="2800" dirty="0" smtClean="0"/>
              <a:t>90%</a:t>
            </a:r>
            <a:r>
              <a:rPr lang="zh-CN" altLang="en-US" sz="2800" dirty="0" smtClean="0"/>
              <a:t>的工作量属于这一工作职能的范畴。</a:t>
            </a:r>
            <a:endParaRPr lang="en-US" altLang="zh-CN" sz="2800" dirty="0" smtClean="0"/>
          </a:p>
          <a:p>
            <a:r>
              <a:rPr lang="zh-CN" altLang="en-US" sz="2800" dirty="0" smtClean="0"/>
              <a:t>综合服务工作，就是秘书每天都要处理的事务。</a:t>
            </a:r>
            <a:endParaRPr lang="en-US" altLang="zh-CN" sz="28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二、综合服务的职能</a:t>
            </a:r>
            <a:endParaRPr lang="zh-CN" altLang="en-US" dirty="0"/>
          </a:p>
        </p:txBody>
      </p:sp>
      <p:pic>
        <p:nvPicPr>
          <p:cNvPr id="14340" name="Picture 4" descr="C:\Users\lenovo\Pictures\u=1676960715,224432068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3933825"/>
            <a:ext cx="18002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1. </a:t>
            </a:r>
            <a:r>
              <a:rPr lang="zh-CN" altLang="en-US" sz="2800" dirty="0" smtClean="0"/>
              <a:t>服务性</a:t>
            </a:r>
            <a:endParaRPr lang="en-US" altLang="zh-CN" sz="2800" dirty="0" smtClean="0"/>
          </a:p>
          <a:p>
            <a:r>
              <a:rPr lang="zh-CN" altLang="en-US" sz="2800" dirty="0" smtClean="0"/>
              <a:t>秘书是围绕着领导转的，秘书工作是为领导工作服务的。</a:t>
            </a:r>
            <a:endParaRPr lang="en-US" altLang="zh-CN" sz="2800" dirty="0" smtClean="0"/>
          </a:p>
          <a:p>
            <a:r>
              <a:rPr lang="en-US" altLang="zh-CN" sz="2800" dirty="0" smtClean="0"/>
              <a:t>2. </a:t>
            </a:r>
            <a:r>
              <a:rPr lang="zh-CN" altLang="en-US" sz="2800" dirty="0" smtClean="0"/>
              <a:t>繁琐性</a:t>
            </a:r>
            <a:endParaRPr lang="en-US" altLang="zh-CN" sz="2800" dirty="0" smtClean="0"/>
          </a:p>
          <a:p>
            <a:r>
              <a:rPr lang="zh-CN" altLang="en-US" sz="2800" dirty="0" smtClean="0"/>
              <a:t>秘书就是一个大管家，有操不完的心，做不完的事，一刻不得清闲。</a:t>
            </a:r>
            <a:endParaRPr lang="en-US" altLang="zh-CN" sz="2800" dirty="0" smtClean="0"/>
          </a:p>
          <a:p>
            <a:r>
              <a:rPr lang="en-US" altLang="zh-CN" sz="2800" dirty="0" smtClean="0"/>
              <a:t>3. </a:t>
            </a:r>
            <a:r>
              <a:rPr lang="zh-CN" altLang="en-US" sz="2800" dirty="0" smtClean="0"/>
              <a:t>随机性</a:t>
            </a:r>
            <a:endParaRPr lang="en-US" altLang="zh-CN" sz="2800" dirty="0" smtClean="0"/>
          </a:p>
          <a:p>
            <a:r>
              <a:rPr lang="zh-CN" altLang="en-US" sz="2800" dirty="0" smtClean="0"/>
              <a:t>领导临时交办、更改或是突然发生的一类工作，是日程安排之外的，需要立即完成。</a:t>
            </a:r>
          </a:p>
          <a:p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（一）综合服务的特征</a:t>
            </a:r>
            <a:endParaRPr lang="zh-CN" altLang="en-US" dirty="0"/>
          </a:p>
        </p:txBody>
      </p:sp>
      <p:pic>
        <p:nvPicPr>
          <p:cNvPr id="15364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9" y="5301208"/>
            <a:ext cx="1656184" cy="1284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3200" dirty="0" smtClean="0"/>
          </a:p>
          <a:p>
            <a:r>
              <a:rPr lang="en-US" altLang="zh-CN" sz="3200" dirty="0" smtClean="0"/>
              <a:t>1</a:t>
            </a:r>
            <a:r>
              <a:rPr lang="zh-CN" altLang="zh-CN" sz="3200" dirty="0" smtClean="0"/>
              <a:t>．化被动为主动</a:t>
            </a:r>
          </a:p>
          <a:p>
            <a:r>
              <a:rPr lang="en-US" altLang="zh-CN" sz="3200" dirty="0" smtClean="0"/>
              <a:t>2</a:t>
            </a:r>
            <a:r>
              <a:rPr lang="zh-CN" altLang="zh-CN" sz="3200" dirty="0" smtClean="0"/>
              <a:t>．有原则地灵活</a:t>
            </a:r>
          </a:p>
          <a:p>
            <a:r>
              <a:rPr lang="en-US" altLang="zh-CN" sz="3200" dirty="0" smtClean="0"/>
              <a:t>3</a:t>
            </a:r>
            <a:r>
              <a:rPr lang="zh-CN" altLang="zh-CN" sz="3200" dirty="0" smtClean="0"/>
              <a:t>．变繁杂为规范</a:t>
            </a:r>
          </a:p>
          <a:p>
            <a:endParaRPr lang="zh-CN" altLang="en-US" sz="3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（二）综合服务的原则</a:t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221088"/>
            <a:ext cx="1871662" cy="158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r>
              <a:rPr lang="en-US" altLang="zh-CN" sz="2800" dirty="0" smtClean="0"/>
              <a:t>1</a:t>
            </a:r>
            <a:r>
              <a:rPr lang="zh-CN" altLang="zh-CN" sz="2800" dirty="0" smtClean="0"/>
              <a:t>．办文服务</a:t>
            </a:r>
            <a:endParaRPr lang="en-US" altLang="zh-CN" sz="2800" dirty="0" smtClean="0"/>
          </a:p>
          <a:p>
            <a:r>
              <a:rPr lang="en-US" altLang="zh-CN" sz="2800" dirty="0" smtClean="0"/>
              <a:t>2</a:t>
            </a:r>
            <a:r>
              <a:rPr lang="zh-CN" altLang="zh-CN" sz="2800" dirty="0" smtClean="0"/>
              <a:t>．办会服务</a:t>
            </a:r>
          </a:p>
          <a:p>
            <a:r>
              <a:rPr lang="en-US" altLang="zh-CN" sz="2800" dirty="0" smtClean="0"/>
              <a:t>3</a:t>
            </a:r>
            <a:r>
              <a:rPr lang="zh-CN" altLang="zh-CN" sz="2800" dirty="0" smtClean="0"/>
              <a:t>．办事服务</a:t>
            </a:r>
          </a:p>
          <a:p>
            <a:r>
              <a:rPr lang="en-US" altLang="zh-CN" sz="2800" dirty="0" smtClean="0"/>
              <a:t>4</a:t>
            </a:r>
            <a:r>
              <a:rPr lang="zh-CN" altLang="zh-CN" sz="2800" dirty="0" smtClean="0"/>
              <a:t>．办公环境管理</a:t>
            </a:r>
          </a:p>
          <a:p>
            <a:endParaRPr lang="en-US" altLang="zh-CN" sz="2800" dirty="0" smtClean="0"/>
          </a:p>
          <a:p>
            <a:endParaRPr lang="zh-CN" altLang="zh-CN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 smtClean="0"/>
              <a:t>（三）综合服务的分类</a:t>
            </a:r>
            <a:endParaRPr lang="zh-CN" altLang="zh-CN" dirty="0"/>
          </a:p>
        </p:txBody>
      </p:sp>
      <p:pic>
        <p:nvPicPr>
          <p:cNvPr id="4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221088"/>
            <a:ext cx="1871662" cy="158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1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665662"/>
          </a:xfrm>
        </p:spPr>
        <p:txBody>
          <a:bodyPr/>
          <a:lstStyle/>
          <a:p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文文毕业于北京某大学中文系，在北京某外企的总经理办公室工作了</a:t>
            </a:r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年。让我们来看看文文一天的工作。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8:45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打扫上司的办公室、接待室，查点备用物品。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9:15: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为上司冲咖啡，确认当天的日程安排，通知总经理办公室主任在接待室接待预约好的客人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9:30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收到传真或电子邮件，根据上司的指示回复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9:45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邮件到达，进行分拣，分发给收件人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10:00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接听电话，将前一天来访客人的数据输入电脑中的“顾客名录”</a:t>
            </a:r>
            <a:endParaRPr lang="en-US" altLang="zh-CN" sz="2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10:30 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接待客人，沏茶等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dirty="0" smtClean="0"/>
              <a:t>某外企秘书的一天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7164388" y="404813"/>
            <a:ext cx="1295400" cy="7921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/>
              <a:t>微型案例</a:t>
            </a:r>
          </a:p>
        </p:txBody>
      </p:sp>
      <p:pic>
        <p:nvPicPr>
          <p:cNvPr id="16389" name="Picture 2" descr="Q:\DownLoad\u=1062346140,2796613684&amp;fm=21&amp;gp=0 - 副本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1" y="5157192"/>
            <a:ext cx="1800200" cy="150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686</TotalTime>
  <Words>2415</Words>
  <Application>Microsoft Office PowerPoint</Application>
  <PresentationFormat>全屏显示(4:3)</PresentationFormat>
  <Paragraphs>212</Paragraphs>
  <Slides>47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聚合</vt:lpstr>
      <vt:lpstr>第二章</vt:lpstr>
      <vt:lpstr>内 容</vt:lpstr>
      <vt:lpstr>学习目标</vt:lpstr>
      <vt:lpstr>第一节 秘书工作职能</vt:lpstr>
      <vt:lpstr>二、综合服务的职能</vt:lpstr>
      <vt:lpstr>（一）综合服务的特征</vt:lpstr>
      <vt:lpstr> （二）综合服务的原则 </vt:lpstr>
      <vt:lpstr>（三）综合服务的分类</vt:lpstr>
      <vt:lpstr>某外企秘书的一天</vt:lpstr>
      <vt:lpstr>幻灯片 10</vt:lpstr>
      <vt:lpstr>互动问题</vt:lpstr>
      <vt:lpstr>三、辅助管理职能</vt:lpstr>
      <vt:lpstr> （一）辅助管理的特征 </vt:lpstr>
      <vt:lpstr>“半拉子”先生</vt:lpstr>
      <vt:lpstr>互动问题</vt:lpstr>
      <vt:lpstr>四、辅助决策职能</vt:lpstr>
      <vt:lpstr> （一）辅助决策的特征 </vt:lpstr>
      <vt:lpstr> （二）辅助决策的原则 </vt:lpstr>
      <vt:lpstr> （三）辅助决策的分类 </vt:lpstr>
      <vt:lpstr>（四）辅助决策的过程</vt:lpstr>
      <vt:lpstr>第二节 秘书工作的作用</vt:lpstr>
      <vt:lpstr>一、手的延伸——助手作用</vt:lpstr>
      <vt:lpstr> （一）助手作用的内容 </vt:lpstr>
      <vt:lpstr>（二）助手作用的特点</vt:lpstr>
      <vt:lpstr>（三）助手作用的意义</vt:lpstr>
      <vt:lpstr>周总理的秘书怎样协助他工作</vt:lpstr>
      <vt:lpstr>二、脸的延伸——公关窗口作用</vt:lpstr>
      <vt:lpstr> （一）公关窗口作用的特点 </vt:lpstr>
      <vt:lpstr> （二）公关窗口作用的内容 </vt:lpstr>
      <vt:lpstr> （三）公关窗口作用的意义 </vt:lpstr>
      <vt:lpstr>三、耳的延伸——信息枢纽作用</vt:lpstr>
      <vt:lpstr> （一）信息收集作用的特点 </vt:lpstr>
      <vt:lpstr> （二）信息枢纽的内容 </vt:lpstr>
      <vt:lpstr> （三）信息枢纽的意义 </vt:lpstr>
      <vt:lpstr>来访登记中的门道</vt:lpstr>
      <vt:lpstr>幻灯片 36</vt:lpstr>
      <vt:lpstr>互动问题</vt:lpstr>
      <vt:lpstr>四、嘴的延伸——沟通协调作用</vt:lpstr>
      <vt:lpstr>（一）沟通协调的特征</vt:lpstr>
      <vt:lpstr>（二）沟通协调的原则</vt:lpstr>
      <vt:lpstr> （三）沟通协调的意义 </vt:lpstr>
      <vt:lpstr> （四）沟通协调的过程 </vt:lpstr>
      <vt:lpstr>五、脑的延伸——参谋咨询作用</vt:lpstr>
      <vt:lpstr>幻灯片 44</vt:lpstr>
      <vt:lpstr>出谋划策的学问</vt:lpstr>
      <vt:lpstr>幻灯片 46</vt:lpstr>
      <vt:lpstr>互动问题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</dc:title>
  <dc:creator>lenovo</dc:creator>
  <cp:lastModifiedBy>lenovo</cp:lastModifiedBy>
  <cp:revision>17</cp:revision>
  <dcterms:created xsi:type="dcterms:W3CDTF">2013-09-28T03:25:13Z</dcterms:created>
  <dcterms:modified xsi:type="dcterms:W3CDTF">2013-12-24T13:24:58Z</dcterms:modified>
</cp:coreProperties>
</file>