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 id="2147483660" r:id="rId2"/>
  </p:sldMasterIdLst>
  <p:sldIdLst>
    <p:sldId id="256" r:id="rId3"/>
    <p:sldId id="257" r:id="rId4"/>
    <p:sldId id="258" r:id="rId5"/>
    <p:sldId id="259" r:id="rId6"/>
    <p:sldId id="260" r:id="rId7"/>
    <p:sldId id="261" r:id="rId8"/>
    <p:sldId id="262" r:id="rId9"/>
    <p:sldId id="263" r:id="rId10"/>
    <p:sldId id="264" r:id="rId11"/>
    <p:sldId id="265" r:id="rId12"/>
    <p:sldId id="266" r:id="rId13"/>
    <p:sldId id="267" r:id="rId14"/>
  </p:sldIdLst>
  <p:sldSz cx="12192000" cy="6858000"/>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000" autoAdjust="0"/>
    <p:restoredTop sz="94660"/>
  </p:normalViewPr>
  <p:slideViewPr>
    <p:cSldViewPr snapToGrid="0">
      <p:cViewPr varScale="1">
        <p:scale>
          <a:sx n="75" d="100"/>
          <a:sy n="75" d="100"/>
        </p:scale>
        <p:origin x="540" y="7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tableStyles" Target="tableStyles.xml"/><Relationship Id="rId3" Type="http://schemas.openxmlformats.org/officeDocument/2006/relationships/slide" Target="slides/slide1.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theme" Target="theme/theme1.xml"/><Relationship Id="rId2" Type="http://schemas.openxmlformats.org/officeDocument/2006/relationships/slideMaster" Target="slideMasters/slideMaster2.xml"/><Relationship Id="rId16" Type="http://schemas.openxmlformats.org/officeDocument/2006/relationships/viewProps" Target="viewProp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5" Type="http://schemas.openxmlformats.org/officeDocument/2006/relationships/slide" Target="slides/slide3.xml"/><Relationship Id="rId15" Type="http://schemas.openxmlformats.org/officeDocument/2006/relationships/presProps" Target="presProps.xml"/><Relationship Id="rId10" Type="http://schemas.openxmlformats.org/officeDocument/2006/relationships/slide" Target="slides/slide8.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A390E647-E51F-4858-8FB1-F0664803D04D}"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5989F0-05E7-4201-8F40-E5832A10CB82}" type="slidenum">
              <a:rPr lang="zh-CN" altLang="en-US" smtClean="0"/>
              <a:t>‹#›</a:t>
            </a:fld>
            <a:endParaRPr lang="zh-CN" altLang="en-US"/>
          </a:p>
        </p:txBody>
      </p:sp>
    </p:spTree>
    <p:extLst>
      <p:ext uri="{BB962C8B-B14F-4D97-AF65-F5344CB8AC3E}">
        <p14:creationId xmlns:p14="http://schemas.microsoft.com/office/powerpoint/2010/main" val="2513357225"/>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90E647-E51F-4858-8FB1-F0664803D04D}"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5989F0-05E7-4201-8F40-E5832A10CB82}" type="slidenum">
              <a:rPr lang="zh-CN" altLang="en-US" smtClean="0"/>
              <a:t>‹#›</a:t>
            </a:fld>
            <a:endParaRPr lang="zh-CN" altLang="en-US"/>
          </a:p>
        </p:txBody>
      </p:sp>
    </p:spTree>
    <p:extLst>
      <p:ext uri="{BB962C8B-B14F-4D97-AF65-F5344CB8AC3E}">
        <p14:creationId xmlns:p14="http://schemas.microsoft.com/office/powerpoint/2010/main" val="87148822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10;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90E647-E51F-4858-8FB1-F0664803D04D}"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5989F0-05E7-4201-8F40-E5832A10CB82}" type="slidenum">
              <a:rPr lang="zh-CN" altLang="en-US" smtClean="0"/>
              <a:t>‹#›</a:t>
            </a:fld>
            <a:endParaRPr lang="zh-CN" altLang="en-US"/>
          </a:p>
        </p:txBody>
      </p:sp>
    </p:spTree>
    <p:extLst>
      <p:ext uri="{BB962C8B-B14F-4D97-AF65-F5344CB8AC3E}">
        <p14:creationId xmlns:p14="http://schemas.microsoft.com/office/powerpoint/2010/main" val="424740981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B94256-4E80-4490-80C5-A140875F971E}" type="datetime1">
              <a:rPr lang="zh-CN" altLang="en-US" smtClean="0">
                <a:solidFill>
                  <a:prstClr val="black">
                    <a:tint val="75000"/>
                  </a:prstClr>
                </a:solidFill>
              </a:rPr>
              <a:pPr/>
              <a:t>2024/6/2</a:t>
            </a:fld>
            <a:endParaRPr lang="zh-CN" altLang="en-US" dirty="0">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dirty="0">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075542" y="205740"/>
            <a:ext cx="10116457" cy="848360"/>
          </a:xfrm>
        </p:spPr>
        <p:txBody>
          <a:bodyPr>
            <a:noAutofit/>
          </a:bodyPr>
          <a:lstStyle>
            <a:lvl1pPr algn="l">
              <a:defRPr sz="2400" b="1">
                <a:solidFill>
                  <a:schemeClr val="tx1"/>
                </a:solidFill>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75657" y="1383030"/>
            <a:ext cx="10479313"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extLst>
      <p:ext uri="{BB962C8B-B14F-4D97-AF65-F5344CB8AC3E}">
        <p14:creationId xmlns:p14="http://schemas.microsoft.com/office/powerpoint/2010/main" val="428199648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13.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902607-6D81-4853-919C-AD2B837EFC7C}"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
        <p:nvSpPr>
          <p:cNvPr id="5" name="标题 1"/>
          <p:cNvSpPr>
            <a:spLocks noGrp="1"/>
          </p:cNvSpPr>
          <p:nvPr>
            <p:ph type="title"/>
          </p:nvPr>
        </p:nvSpPr>
        <p:spPr>
          <a:xfrm>
            <a:off x="2133600" y="205740"/>
            <a:ext cx="7892415" cy="848360"/>
          </a:xfrm>
        </p:spPr>
        <p:txBody>
          <a:bodyPr>
            <a:noAutofit/>
          </a:bodyPr>
          <a:lstStyle>
            <a:lvl1pPr algn="l">
              <a:defRPr sz="2400" b="1">
                <a:solidFill>
                  <a:schemeClr val="tx1"/>
                </a:solidFill>
                <a:effectLst/>
                <a:latin typeface="等线" panose="02010600030101010101" charset="-122"/>
                <a:ea typeface="等线" panose="02010600030101010101"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17601" y="1383030"/>
            <a:ext cx="10253980"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10"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24439266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A390E647-E51F-4858-8FB1-F0664803D04D}"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5989F0-05E7-4201-8F40-E5832A10CB82}" type="slidenum">
              <a:rPr lang="zh-CN" altLang="en-US" smtClean="0"/>
              <a:t>‹#›</a:t>
            </a:fld>
            <a:endParaRPr lang="zh-CN" altLang="en-US"/>
          </a:p>
        </p:txBody>
      </p:sp>
    </p:spTree>
    <p:extLst>
      <p:ext uri="{BB962C8B-B14F-4D97-AF65-F5344CB8AC3E}">
        <p14:creationId xmlns:p14="http://schemas.microsoft.com/office/powerpoint/2010/main" val="32188978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A390E647-E51F-4858-8FB1-F0664803D04D}" type="datetimeFigureOut">
              <a:rPr lang="zh-CN" altLang="en-US" smtClean="0"/>
              <a:t>2024/6/2</a:t>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F75989F0-05E7-4201-8F40-E5832A10CB82}" type="slidenum">
              <a:rPr lang="zh-CN" altLang="en-US" smtClean="0"/>
              <a:t>‹#›</a:t>
            </a:fld>
            <a:endParaRPr lang="zh-CN" altLang="en-US"/>
          </a:p>
        </p:txBody>
      </p:sp>
    </p:spTree>
    <p:extLst>
      <p:ext uri="{BB962C8B-B14F-4D97-AF65-F5344CB8AC3E}">
        <p14:creationId xmlns:p14="http://schemas.microsoft.com/office/powerpoint/2010/main" val="208920776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A390E647-E51F-4858-8FB1-F0664803D04D}"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5989F0-05E7-4201-8F40-E5832A10CB82}" type="slidenum">
              <a:rPr lang="zh-CN" altLang="en-US" smtClean="0"/>
              <a:t>‹#›</a:t>
            </a:fld>
            <a:endParaRPr lang="zh-CN" altLang="en-US"/>
          </a:p>
        </p:txBody>
      </p:sp>
    </p:spTree>
    <p:extLst>
      <p:ext uri="{BB962C8B-B14F-4D97-AF65-F5344CB8AC3E}">
        <p14:creationId xmlns:p14="http://schemas.microsoft.com/office/powerpoint/2010/main" val="317010949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839788" y="2505075"/>
            <a:ext cx="5157787"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6172200" y="2505075"/>
            <a:ext cx="5183188" cy="3684588"/>
          </a:xfrm>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A390E647-E51F-4858-8FB1-F0664803D04D}" type="datetimeFigureOut">
              <a:rPr lang="zh-CN" altLang="en-US" smtClean="0"/>
              <a:t>2024/6/2</a:t>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F75989F0-05E7-4201-8F40-E5832A10CB82}" type="slidenum">
              <a:rPr lang="zh-CN" altLang="en-US" smtClean="0"/>
              <a:t>‹#›</a:t>
            </a:fld>
            <a:endParaRPr lang="zh-CN" altLang="en-US"/>
          </a:p>
        </p:txBody>
      </p:sp>
    </p:spTree>
    <p:extLst>
      <p:ext uri="{BB962C8B-B14F-4D97-AF65-F5344CB8AC3E}">
        <p14:creationId xmlns:p14="http://schemas.microsoft.com/office/powerpoint/2010/main" val="325598792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A390E647-E51F-4858-8FB1-F0664803D04D}" type="datetimeFigureOut">
              <a:rPr lang="zh-CN" altLang="en-US" smtClean="0"/>
              <a:t>2024/6/2</a:t>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F75989F0-05E7-4201-8F40-E5832A10CB82}" type="slidenum">
              <a:rPr lang="zh-CN" altLang="en-US" smtClean="0"/>
              <a:t>‹#›</a:t>
            </a:fld>
            <a:endParaRPr lang="zh-CN" altLang="en-US"/>
          </a:p>
        </p:txBody>
      </p:sp>
    </p:spTree>
    <p:extLst>
      <p:ext uri="{BB962C8B-B14F-4D97-AF65-F5344CB8AC3E}">
        <p14:creationId xmlns:p14="http://schemas.microsoft.com/office/powerpoint/2010/main" val="154917075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A390E647-E51F-4858-8FB1-F0664803D04D}" type="datetimeFigureOut">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F75989F0-05E7-4201-8F40-E5832A10CB82}" type="slidenum">
              <a:rPr lang="zh-CN" altLang="en-US" smtClean="0"/>
              <a:t>‹#›</a:t>
            </a:fld>
            <a:endParaRPr lang="zh-CN" altLang="en-US"/>
          </a:p>
        </p:txBody>
      </p:sp>
    </p:spTree>
    <p:extLst>
      <p:ext uri="{BB962C8B-B14F-4D97-AF65-F5344CB8AC3E}">
        <p14:creationId xmlns:p14="http://schemas.microsoft.com/office/powerpoint/2010/main" val="61160366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390E647-E51F-4858-8FB1-F0664803D04D}"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5989F0-05E7-4201-8F40-E5832A10CB82}" type="slidenum">
              <a:rPr lang="zh-CN" altLang="en-US" smtClean="0"/>
              <a:t>‹#›</a:t>
            </a:fld>
            <a:endParaRPr lang="zh-CN" altLang="en-US"/>
          </a:p>
        </p:txBody>
      </p:sp>
    </p:spTree>
    <p:extLst>
      <p:ext uri="{BB962C8B-B14F-4D97-AF65-F5344CB8AC3E}">
        <p14:creationId xmlns:p14="http://schemas.microsoft.com/office/powerpoint/2010/main" val="32145533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3932237" cy="1600200"/>
          </a:xfrm>
        </p:spPr>
        <p:txBody>
          <a:bodyPr anchor="b"/>
          <a:lstStyle>
            <a:lvl1pPr>
              <a:defRPr sz="3200"/>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A390E647-E51F-4858-8FB1-F0664803D04D}" type="datetimeFigureOut">
              <a:rPr lang="zh-CN" altLang="en-US" smtClean="0"/>
              <a:t>2024/6/2</a:t>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F75989F0-05E7-4201-8F40-E5832A10CB82}" type="slidenum">
              <a:rPr lang="zh-CN" altLang="en-US" smtClean="0"/>
              <a:t>‹#›</a:t>
            </a:fld>
            <a:endParaRPr lang="zh-CN" altLang="en-US"/>
          </a:p>
        </p:txBody>
      </p:sp>
    </p:spTree>
    <p:extLst>
      <p:ext uri="{BB962C8B-B14F-4D97-AF65-F5344CB8AC3E}">
        <p14:creationId xmlns:p14="http://schemas.microsoft.com/office/powerpoint/2010/main" val="42136638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3" Type="http://schemas.openxmlformats.org/officeDocument/2006/relationships/theme" Target="../theme/theme2.xml"/><Relationship Id="rId2" Type="http://schemas.openxmlformats.org/officeDocument/2006/relationships/slideLayout" Target="../slideLayouts/slideLayout13.xml"/><Relationship Id="rId1" Type="http://schemas.openxmlformats.org/officeDocument/2006/relationships/slideLayout" Target="../slideLayouts/slideLayout12.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A390E647-E51F-4858-8FB1-F0664803D04D}" type="datetimeFigureOut">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75989F0-05E7-4201-8F40-E5832A10CB82}" type="slidenum">
              <a:rPr lang="zh-CN" altLang="en-US" smtClean="0"/>
              <a:t>‹#›</a:t>
            </a:fld>
            <a:endParaRPr lang="zh-CN" altLang="en-US"/>
          </a:p>
        </p:txBody>
      </p:sp>
    </p:spTree>
    <p:extLst>
      <p:ext uri="{BB962C8B-B14F-4D97-AF65-F5344CB8AC3E}">
        <p14:creationId xmlns:p14="http://schemas.microsoft.com/office/powerpoint/2010/main" val="1315018588"/>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4"/>
          <a:stretch>
            <a:fillRect/>
          </a:stretch>
        </p:blipFill>
        <p:spPr>
          <a:xfrm>
            <a:off x="0" y="0"/>
            <a:ext cx="609600" cy="6858000"/>
          </a:xfrm>
          <a:prstGeom prst="rect">
            <a:avLst/>
          </a:prstGeom>
        </p:spPr>
      </p:pic>
      <p:pic>
        <p:nvPicPr>
          <p:cNvPr id="9" name="图片 8"/>
          <p:cNvPicPr>
            <a:picLocks noChangeAspect="1"/>
          </p:cNvPicPr>
          <p:nvPr userDrawn="1"/>
        </p:nvPicPr>
        <p:blipFill>
          <a:blip r:embed="rId5"/>
          <a:stretch>
            <a:fillRect/>
          </a:stretch>
        </p:blipFill>
        <p:spPr>
          <a:xfrm>
            <a:off x="609600" y="0"/>
            <a:ext cx="1320800" cy="1054099"/>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1920DB-B8E6-441F-B202-C4EB1D82F6DB}" type="datetime1">
              <a:rPr lang="zh-CN" altLang="en-US" smtClean="0">
                <a:solidFill>
                  <a:prstClr val="black">
                    <a:tint val="75000"/>
                  </a:prstClr>
                </a:solidFill>
              </a:rPr>
              <a:pPr/>
              <a:t>2024/6/2</a:t>
            </a:fld>
            <a:endParaRPr lang="zh-CN" altLang="en-US">
              <a:solidFill>
                <a:prstClr val="black">
                  <a:tint val="75000"/>
                </a:prstClr>
              </a:solidFill>
            </a:endParaRPr>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solidFill>
                <a:prstClr val="black">
                  <a:tint val="75000"/>
                </a:prstClr>
              </a:solidFill>
            </a:endParaRPr>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67C20-DB95-4CA2-B0F0-E724E6ED42EF}" type="slidenum">
              <a:rPr lang="zh-CN" altLang="en-US" smtClean="0">
                <a:solidFill>
                  <a:prstClr val="black">
                    <a:tint val="75000"/>
                  </a:prstClr>
                </a:solidFill>
              </a:rPr>
              <a:pPr/>
              <a:t>‹#›</a:t>
            </a:fld>
            <a:endParaRPr lang="zh-CN" altLang="en-US">
              <a:solidFill>
                <a:prstClr val="black">
                  <a:tint val="75000"/>
                </a:prstClr>
              </a:solidFill>
            </a:endParaRPr>
          </a:p>
        </p:txBody>
      </p:sp>
      <p:pic>
        <p:nvPicPr>
          <p:cNvPr id="10"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07863419"/>
      </p:ext>
    </p:extLst>
  </p:cSld>
  <p:clrMap bg1="lt1" tx1="dk1" bg2="lt2" tx2="dk2" accent1="accent1" accent2="accent2" accent3="accent3" accent4="accent4" accent5="accent5" accent6="accent6" hlink="hlink" folHlink="folHlink"/>
  <p:sldLayoutIdLst>
    <p:sldLayoutId id="2147483661" r:id="rId1"/>
    <p:sldLayoutId id="2147483662" r:id="rId2"/>
  </p:sldLayoutIdLst>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2" name="灯片编号占位符 1"/>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a:t>
            </a:fld>
            <a:endParaRPr lang="zh-CN" altLang="en-US">
              <a:solidFill>
                <a:prstClr val="black">
                  <a:tint val="75000"/>
                </a:prstClr>
              </a:solidFill>
            </a:endParaRPr>
          </a:p>
        </p:txBody>
      </p:sp>
      <p:sp>
        <p:nvSpPr>
          <p:cNvPr id="7" name="Rectangle 3"/>
          <p:cNvSpPr txBox="1"/>
          <p:nvPr/>
        </p:nvSpPr>
        <p:spPr bwMode="auto">
          <a:xfrm>
            <a:off x="1693454" y="3429000"/>
            <a:ext cx="7653338"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pPr>
            <a:r>
              <a:rPr lang="zh-CN" altLang="en-US" sz="4400" b="1" spc="100" dirty="0">
                <a:solidFill>
                  <a:prstClr val="black"/>
                </a:solidFill>
                <a:effectLst>
                  <a:outerShdw blurRad="38100" dist="38100" dir="2700000" algn="tl">
                    <a:srgbClr val="000000">
                      <a:alpha val="43137"/>
                    </a:srgbClr>
                  </a:outerShdw>
                </a:effectLst>
                <a:latin typeface="微软雅黑" panose="020B0503020204020204" charset="-122"/>
                <a:ea typeface="微软雅黑" panose="020B0503020204020204" charset="-122"/>
              </a:rPr>
              <a:t>第十章　财务预算</a:t>
            </a:r>
          </a:p>
        </p:txBody>
      </p:sp>
    </p:spTree>
    <p:extLst>
      <p:ext uri="{BB962C8B-B14F-4D97-AF65-F5344CB8AC3E}">
        <p14:creationId xmlns:p14="http://schemas.microsoft.com/office/powerpoint/2010/main" val="1630854257"/>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财务预算编制流程</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a:t>
            </a:r>
            <a:r>
              <a:rPr lang="zh-CN" altLang="zh-CN" sz="2600" b="1" dirty="0" smtClean="0">
                <a:latin typeface="黑体" panose="02010609060101010101" pitchFamily="49" charset="-122"/>
                <a:ea typeface="黑体" panose="02010609060101010101" pitchFamily="49" charset="-122"/>
              </a:rPr>
              <a:t>、</a:t>
            </a:r>
            <a:r>
              <a:rPr lang="zh-CN" altLang="en-US" sz="2600" b="1" dirty="0">
                <a:latin typeface="黑体" panose="02010609060101010101" pitchFamily="49" charset="-122"/>
                <a:ea typeface="黑体" panose="02010609060101010101" pitchFamily="49" charset="-122"/>
              </a:rPr>
              <a:t>编制</a:t>
            </a:r>
            <a:r>
              <a:rPr lang="zh-CN" altLang="zh-CN" sz="2600" b="1" dirty="0" smtClean="0">
                <a:latin typeface="黑体" panose="02010609060101010101" pitchFamily="49" charset="-122"/>
                <a:ea typeface="黑体" panose="02010609060101010101" pitchFamily="49" charset="-122"/>
              </a:rPr>
              <a:t>现金</a:t>
            </a:r>
            <a:r>
              <a:rPr lang="zh-CN" altLang="zh-CN" sz="2600" b="1" dirty="0">
                <a:latin typeface="黑体" panose="02010609060101010101" pitchFamily="49" charset="-122"/>
                <a:ea typeface="黑体" panose="02010609060101010101" pitchFamily="49" charset="-122"/>
              </a:rPr>
              <a:t>预算 </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销售预算</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生产预算</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直接材料预算</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直接人工预算</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五</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制造费用预算</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六</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产品成本预算</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七</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销售费用及管理费用预算</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八</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现金预算</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10</a:t>
            </a:fld>
            <a:endParaRPr lang="zh-CN" altLang="en-US">
              <a:solidFill>
                <a:prstClr val="black">
                  <a:tint val="75000"/>
                </a:prstClr>
              </a:solidFill>
            </a:endParaRPr>
          </a:p>
        </p:txBody>
      </p:sp>
    </p:spTree>
    <p:extLst>
      <p:ext uri="{BB962C8B-B14F-4D97-AF65-F5344CB8AC3E}">
        <p14:creationId xmlns:p14="http://schemas.microsoft.com/office/powerpoint/2010/main" val="209493151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财务预算编制流程</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a:t>
            </a:r>
            <a:r>
              <a:rPr lang="zh-CN" altLang="zh-CN" sz="2600" b="1" dirty="0" smtClean="0">
                <a:latin typeface="黑体" panose="02010609060101010101" pitchFamily="49" charset="-122"/>
                <a:ea typeface="黑体" panose="02010609060101010101" pitchFamily="49" charset="-122"/>
              </a:rPr>
              <a:t>、</a:t>
            </a:r>
            <a:r>
              <a:rPr lang="zh-CN" altLang="en-US" sz="2600" b="1" dirty="0" smtClean="0">
                <a:latin typeface="黑体" panose="02010609060101010101" pitchFamily="49" charset="-122"/>
                <a:ea typeface="黑体" panose="02010609060101010101" pitchFamily="49" charset="-122"/>
              </a:rPr>
              <a:t>编制预计</a:t>
            </a:r>
            <a:r>
              <a:rPr lang="zh-CN" altLang="zh-CN" sz="2600" b="1" dirty="0" smtClean="0">
                <a:latin typeface="黑体" panose="02010609060101010101" pitchFamily="49" charset="-122"/>
                <a:ea typeface="黑体" panose="02010609060101010101" pitchFamily="49" charset="-122"/>
              </a:rPr>
              <a:t>利润</a:t>
            </a:r>
            <a:r>
              <a:rPr lang="zh-CN" altLang="zh-CN" sz="2600" b="1" dirty="0">
                <a:latin typeface="黑体" panose="02010609060101010101" pitchFamily="49" charset="-122"/>
                <a:ea typeface="黑体" panose="02010609060101010101" pitchFamily="49" charset="-122"/>
              </a:rPr>
              <a:t>表</a:t>
            </a:r>
          </a:p>
          <a:p>
            <a:r>
              <a:rPr lang="zh-CN" altLang="zh-CN" dirty="0"/>
              <a:t>财务报表预算的作用与实际的财务报表不同。实际的财务报表是企业按照法律法规的强制性要求编制</a:t>
            </a:r>
            <a:r>
              <a:rPr lang="en-US" altLang="zh-CN" dirty="0"/>
              <a:t>,</a:t>
            </a:r>
            <a:r>
              <a:rPr lang="zh-CN" altLang="zh-CN" dirty="0"/>
              <a:t>向外部使用者提供的财务信息</a:t>
            </a:r>
            <a:r>
              <a:rPr lang="en-US" altLang="zh-CN" dirty="0"/>
              <a:t>;</a:t>
            </a:r>
            <a:r>
              <a:rPr lang="zh-CN" altLang="zh-CN" dirty="0"/>
              <a:t>财务报表预算主要是为企业内部管理服务</a:t>
            </a:r>
            <a:r>
              <a:rPr lang="en-US" altLang="zh-CN" dirty="0"/>
              <a:t>,</a:t>
            </a:r>
            <a:r>
              <a:rPr lang="zh-CN" altLang="zh-CN" dirty="0"/>
              <a:t>是企业配置资源、控制成本、实现企业价值目标的重要手段。</a:t>
            </a:r>
          </a:p>
          <a:p>
            <a:r>
              <a:rPr lang="zh-CN" altLang="zh-CN" dirty="0"/>
              <a:t>预计利润表是指以货币形式综合反映预算期内企业经营成果计划水平的一种财务预算。预计利润表与实际利润表的格式、内容相同</a:t>
            </a:r>
            <a:r>
              <a:rPr lang="en-US" altLang="zh-CN" dirty="0"/>
              <a:t>,</a:t>
            </a:r>
            <a:r>
              <a:rPr lang="zh-CN" altLang="zh-CN" dirty="0"/>
              <a:t>只不过数据是预算期预计的结果。预计利润表需要在销售预算、产品成本预算、销售费用及管理费用预算等形成的预算结果的基础上编制。</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11</a:t>
            </a:fld>
            <a:endParaRPr lang="zh-CN" altLang="en-US">
              <a:solidFill>
                <a:prstClr val="black">
                  <a:tint val="75000"/>
                </a:prstClr>
              </a:solidFill>
            </a:endParaRPr>
          </a:p>
        </p:txBody>
      </p:sp>
    </p:spTree>
    <p:extLst>
      <p:ext uri="{BB962C8B-B14F-4D97-AF65-F5344CB8AC3E}">
        <p14:creationId xmlns:p14="http://schemas.microsoft.com/office/powerpoint/2010/main" val="2293324825"/>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财务预算编制流程</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a:t>
            </a:r>
            <a:r>
              <a:rPr lang="zh-CN" altLang="zh-CN" sz="2600" b="1" dirty="0" smtClean="0">
                <a:latin typeface="黑体" panose="02010609060101010101" pitchFamily="49" charset="-122"/>
                <a:ea typeface="黑体" panose="02010609060101010101" pitchFamily="49" charset="-122"/>
              </a:rPr>
              <a:t>、</a:t>
            </a:r>
            <a:r>
              <a:rPr lang="zh-CN" altLang="en-US" sz="2600" b="1" dirty="0">
                <a:latin typeface="黑体" panose="02010609060101010101" pitchFamily="49" charset="-122"/>
                <a:ea typeface="黑体" panose="02010609060101010101" pitchFamily="49" charset="-122"/>
              </a:rPr>
              <a:t>编制</a:t>
            </a:r>
            <a:r>
              <a:rPr lang="zh-CN" altLang="zh-CN" sz="2600" b="1" dirty="0" smtClean="0">
                <a:latin typeface="黑体" panose="02010609060101010101" pitchFamily="49" charset="-122"/>
                <a:ea typeface="黑体" panose="02010609060101010101" pitchFamily="49" charset="-122"/>
              </a:rPr>
              <a:t>预计</a:t>
            </a:r>
            <a:r>
              <a:rPr lang="zh-CN" altLang="zh-CN" sz="2600" b="1" dirty="0">
                <a:latin typeface="黑体" panose="02010609060101010101" pitchFamily="49" charset="-122"/>
                <a:ea typeface="黑体" panose="02010609060101010101" pitchFamily="49" charset="-122"/>
              </a:rPr>
              <a:t>资产负债表</a:t>
            </a:r>
          </a:p>
          <a:p>
            <a:r>
              <a:rPr lang="zh-CN" altLang="zh-CN" dirty="0"/>
              <a:t>预计资产负债表是总括反映企业预算期末财务状况的预算</a:t>
            </a:r>
            <a:r>
              <a:rPr lang="zh-CN" altLang="zh-CN" dirty="0" smtClean="0"/>
              <a:t>。</a:t>
            </a:r>
            <a:endParaRPr lang="en-US" altLang="zh-CN" dirty="0" smtClean="0"/>
          </a:p>
          <a:p>
            <a:r>
              <a:rPr lang="zh-CN" altLang="zh-CN" dirty="0" smtClean="0"/>
              <a:t>预计</a:t>
            </a:r>
            <a:r>
              <a:rPr lang="zh-CN" altLang="zh-CN" dirty="0"/>
              <a:t>资产负债表与实际资产负债表的格式、内容相同</a:t>
            </a:r>
            <a:r>
              <a:rPr lang="en-US" altLang="zh-CN" dirty="0"/>
              <a:t>,</a:t>
            </a:r>
            <a:r>
              <a:rPr lang="zh-CN" altLang="zh-CN" dirty="0"/>
              <a:t>只是数据由预算形成。预计资产负债表中除了上年期末数已知外</a:t>
            </a:r>
            <a:r>
              <a:rPr lang="en-US" altLang="zh-CN" dirty="0"/>
              <a:t>,</a:t>
            </a:r>
            <a:r>
              <a:rPr lang="zh-CN" altLang="zh-CN" dirty="0"/>
              <a:t>其余项目均应在前述各项预算的基础上分析填列。</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12</a:t>
            </a:fld>
            <a:endParaRPr lang="zh-CN" altLang="en-US">
              <a:solidFill>
                <a:prstClr val="black">
                  <a:tint val="75000"/>
                </a:prstClr>
              </a:solidFill>
            </a:endParaRPr>
          </a:p>
        </p:txBody>
      </p:sp>
    </p:spTree>
    <p:extLst>
      <p:ext uri="{BB962C8B-B14F-4D97-AF65-F5344CB8AC3E}">
        <p14:creationId xmlns:p14="http://schemas.microsoft.com/office/powerpoint/2010/main" val="223901030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  录</a:t>
            </a:r>
          </a:p>
        </p:txBody>
      </p:sp>
      <p:grpSp>
        <p:nvGrpSpPr>
          <p:cNvPr id="21" name="组合 20"/>
          <p:cNvGrpSpPr/>
          <p:nvPr/>
        </p:nvGrpSpPr>
        <p:grpSpPr>
          <a:xfrm>
            <a:off x="2945130" y="3362076"/>
            <a:ext cx="6390005" cy="1866900"/>
            <a:chOff x="4638" y="2658"/>
            <a:chExt cx="10063" cy="2940"/>
          </a:xfrm>
        </p:grpSpPr>
        <p:grpSp>
          <p:nvGrpSpPr>
            <p:cNvPr id="5" name="Group 4"/>
            <p:cNvGrpSpPr/>
            <p:nvPr/>
          </p:nvGrpSpPr>
          <p:grpSpPr bwMode="auto">
            <a:xfrm>
              <a:off x="4638" y="2658"/>
              <a:ext cx="10063" cy="832"/>
              <a:chOff x="0" y="0"/>
              <a:chExt cx="2982" cy="288"/>
            </a:xfrm>
          </p:grpSpPr>
          <p:sp>
            <p:nvSpPr>
              <p:cNvPr id="6"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7" name="Rectangle 6"/>
              <p:cNvSpPr>
                <a:spLocks noChangeArrowheads="1"/>
              </p:cNvSpPr>
              <p:nvPr/>
            </p:nvSpPr>
            <p:spPr bwMode="auto">
              <a:xfrm>
                <a:off x="299" y="67"/>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财务预算概述</a:t>
                </a:r>
                <a:endParaRPr lang="zh-CN" altLang="en-US" dirty="0">
                  <a:solidFill>
                    <a:srgbClr val="000000"/>
                  </a:solidFill>
                  <a:latin typeface="方正书宋_GBK" charset="0"/>
                  <a:ea typeface="方正书宋_GBK" charset="0"/>
                  <a:cs typeface="方正书宋_GBK" charset="0"/>
                  <a:sym typeface="+mn-ea"/>
                </a:endParaRPr>
              </a:p>
            </p:txBody>
          </p:sp>
          <p:sp>
            <p:nvSpPr>
              <p:cNvPr id="8"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9" name="Group 8"/>
            <p:cNvGrpSpPr/>
            <p:nvPr/>
          </p:nvGrpSpPr>
          <p:grpSpPr bwMode="auto">
            <a:xfrm>
              <a:off x="4638" y="3745"/>
              <a:ext cx="10063" cy="832"/>
              <a:chOff x="0" y="0"/>
              <a:chExt cx="2982" cy="288"/>
            </a:xfrm>
          </p:grpSpPr>
          <p:sp>
            <p:nvSpPr>
              <p:cNvPr id="1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11" name="Rectangle 10"/>
              <p:cNvSpPr>
                <a:spLocks noChangeArrowheads="1"/>
              </p:cNvSpPr>
              <p:nvPr/>
            </p:nvSpPr>
            <p:spPr bwMode="auto">
              <a:xfrm>
                <a:off x="299" y="43"/>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财务预算编制方法</a:t>
                </a:r>
                <a:endParaRPr lang="zh-CN" altLang="en-US" dirty="0">
                  <a:solidFill>
                    <a:srgbClr val="000000"/>
                  </a:solidFill>
                  <a:latin typeface="方正书宋_GBK" charset="0"/>
                  <a:ea typeface="方正书宋_GBK" charset="0"/>
                  <a:cs typeface="方正书宋_GBK" charset="0"/>
                  <a:sym typeface="+mn-ea"/>
                </a:endParaRPr>
              </a:p>
            </p:txBody>
          </p:sp>
          <p:sp>
            <p:nvSpPr>
              <p:cNvPr id="1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nvGrpSpPr>
            <p:cNvPr id="13" name="Group 12"/>
            <p:cNvGrpSpPr/>
            <p:nvPr/>
          </p:nvGrpSpPr>
          <p:grpSpPr bwMode="auto">
            <a:xfrm>
              <a:off x="4638" y="4766"/>
              <a:ext cx="10063" cy="832"/>
              <a:chOff x="0" y="0"/>
              <a:chExt cx="2982" cy="288"/>
            </a:xfrm>
          </p:grpSpPr>
          <p:sp>
            <p:nvSpPr>
              <p:cNvPr id="14"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sp>
            <p:nvSpPr>
              <p:cNvPr id="15" name="Rectangle 14"/>
              <p:cNvSpPr>
                <a:spLocks noChangeArrowheads="1"/>
              </p:cNvSpPr>
              <p:nvPr/>
            </p:nvSpPr>
            <p:spPr bwMode="auto">
              <a:xfrm>
                <a:off x="299" y="55"/>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第三节　财务预算编制流程</a:t>
                </a:r>
                <a:endParaRPr lang="zh-CN" altLang="en-US" dirty="0">
                  <a:solidFill>
                    <a:srgbClr val="000000"/>
                  </a:solidFill>
                  <a:latin typeface="方正书宋_GBK" charset="0"/>
                  <a:ea typeface="方正书宋_GBK" charset="0"/>
                  <a:cs typeface="方正书宋_GBK" charset="0"/>
                  <a:sym typeface="+mn-ea"/>
                </a:endParaRPr>
              </a:p>
            </p:txBody>
          </p:sp>
          <p:sp>
            <p:nvSpPr>
              <p:cNvPr id="16"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solidFill>
                    <a:prstClr val="black"/>
                  </a:solidFill>
                </a:endParaRPr>
              </a:p>
            </p:txBody>
          </p:sp>
        </p:grpSp>
      </p:grpSp>
      <p:sp>
        <p:nvSpPr>
          <p:cNvPr id="3" name="灯片编号占位符 2"/>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2</a:t>
            </a:fld>
            <a:endParaRPr lang="zh-CN" altLang="en-US">
              <a:solidFill>
                <a:prstClr val="black">
                  <a:tint val="75000"/>
                </a:prstClr>
              </a:solidFill>
            </a:endParaRPr>
          </a:p>
        </p:txBody>
      </p:sp>
    </p:spTree>
    <p:extLst>
      <p:ext uri="{BB962C8B-B14F-4D97-AF65-F5344CB8AC3E}">
        <p14:creationId xmlns:p14="http://schemas.microsoft.com/office/powerpoint/2010/main" val="211591095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财务预算概述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一、财务预算的概念</a:t>
            </a:r>
          </a:p>
          <a:p>
            <a:r>
              <a:rPr lang="zh-CN" altLang="zh-CN" dirty="0"/>
              <a:t>财务预算是企业全面预算的组成部分</a:t>
            </a:r>
            <a:r>
              <a:rPr lang="en-US" altLang="zh-CN" dirty="0"/>
              <a:t>,</a:t>
            </a:r>
            <a:r>
              <a:rPr lang="zh-CN" altLang="zh-CN" dirty="0"/>
              <a:t>是企业在预算期内预计现金收支、经营成果和财务状况的预算</a:t>
            </a:r>
            <a:r>
              <a:rPr lang="zh-CN" altLang="zh-CN" dirty="0" smtClean="0"/>
              <a:t>。</a:t>
            </a:r>
            <a:endParaRPr lang="en-US" altLang="zh-CN" dirty="0" smtClean="0"/>
          </a:p>
          <a:p>
            <a:r>
              <a:rPr lang="zh-CN" altLang="zh-CN" dirty="0" smtClean="0"/>
              <a:t>财务</a:t>
            </a:r>
            <a:r>
              <a:rPr lang="zh-CN" altLang="zh-CN" dirty="0"/>
              <a:t>预算作为预算体系中的最后环节</a:t>
            </a:r>
            <a:r>
              <a:rPr lang="en-US" altLang="zh-CN" dirty="0"/>
              <a:t>,</a:t>
            </a:r>
            <a:r>
              <a:rPr lang="zh-CN" altLang="zh-CN" dirty="0"/>
              <a:t>能够从价值方面总括地反映经营预算与资本预算的结果。因此</a:t>
            </a:r>
            <a:r>
              <a:rPr lang="en-US" altLang="zh-CN" dirty="0"/>
              <a:t>,</a:t>
            </a:r>
            <a:r>
              <a:rPr lang="zh-CN" altLang="zh-CN" dirty="0"/>
              <a:t>财务预算也被称为总预算。</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3</a:t>
            </a:fld>
            <a:endParaRPr lang="zh-CN" altLang="en-US">
              <a:solidFill>
                <a:prstClr val="black">
                  <a:tint val="75000"/>
                </a:prstClr>
              </a:solidFill>
            </a:endParaRPr>
          </a:p>
        </p:txBody>
      </p:sp>
    </p:spTree>
    <p:extLst>
      <p:ext uri="{BB962C8B-B14F-4D97-AF65-F5344CB8AC3E}">
        <p14:creationId xmlns:p14="http://schemas.microsoft.com/office/powerpoint/2010/main" val="120089591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财务预算概述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二、财务预算的内容</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现金预算</a:t>
            </a:r>
          </a:p>
          <a:p>
            <a:r>
              <a:rPr lang="zh-CN" altLang="zh-CN" dirty="0"/>
              <a:t>现金预算是财务预算的核心</a:t>
            </a:r>
            <a:r>
              <a:rPr lang="en-US" altLang="zh-CN" dirty="0"/>
              <a:t>,</a:t>
            </a:r>
            <a:r>
              <a:rPr lang="zh-CN" altLang="zh-CN" dirty="0"/>
              <a:t>反映企业在预算期内全部现金流入和现金流出</a:t>
            </a:r>
            <a:r>
              <a:rPr lang="en-US" altLang="zh-CN" dirty="0"/>
              <a:t>,</a:t>
            </a:r>
            <a:r>
              <a:rPr lang="zh-CN" altLang="zh-CN" dirty="0"/>
              <a:t>以及由此预计的现金收支所产生的结果的预算。</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预计利润表</a:t>
            </a:r>
          </a:p>
          <a:p>
            <a:r>
              <a:rPr lang="zh-CN" altLang="zh-CN" dirty="0"/>
              <a:t>预计利润表是反映和控制企业在预算期内损益情况和盈利水平的预算。</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预计资产负债表</a:t>
            </a:r>
          </a:p>
          <a:p>
            <a:r>
              <a:rPr lang="zh-CN" altLang="zh-CN" dirty="0"/>
              <a:t>预计资产负债表是反映预算期末企业财务状况的预算。 </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4</a:t>
            </a:fld>
            <a:endParaRPr lang="zh-CN" altLang="en-US">
              <a:solidFill>
                <a:prstClr val="black">
                  <a:tint val="75000"/>
                </a:prstClr>
              </a:solidFill>
            </a:endParaRPr>
          </a:p>
        </p:txBody>
      </p:sp>
    </p:spTree>
    <p:extLst>
      <p:ext uri="{BB962C8B-B14F-4D97-AF65-F5344CB8AC3E}">
        <p14:creationId xmlns:p14="http://schemas.microsoft.com/office/powerpoint/2010/main" val="421309497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财务预算概述</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三、财务预算的作用</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财务预算是落实企业决策目标的重要手段</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财务预算是控制企业业务活动的重要方式</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财务预算是评价业绩的重要标准</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5</a:t>
            </a:fld>
            <a:endParaRPr lang="zh-CN" altLang="en-US">
              <a:solidFill>
                <a:prstClr val="black">
                  <a:tint val="75000"/>
                </a:prstClr>
              </a:solidFill>
            </a:endParaRPr>
          </a:p>
        </p:txBody>
      </p:sp>
    </p:spTree>
    <p:extLst>
      <p:ext uri="{BB962C8B-B14F-4D97-AF65-F5344CB8AC3E}">
        <p14:creationId xmlns:p14="http://schemas.microsoft.com/office/powerpoint/2010/main" val="375321553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第一节　财务预算概述</a:t>
            </a:r>
            <a:endParaRPr lang="zh-CN" altLang="en-US" dirty="0"/>
          </a:p>
        </p:txBody>
      </p:sp>
      <p:sp>
        <p:nvSpPr>
          <p:cNvPr id="3" name="内容占位符 2"/>
          <p:cNvSpPr>
            <a:spLocks noGrp="1"/>
          </p:cNvSpPr>
          <p:nvPr>
            <p:ph idx="1"/>
          </p:nvPr>
        </p:nvSpPr>
        <p:spPr>
          <a:xfrm>
            <a:off x="1175657" y="1383030"/>
            <a:ext cx="10682514" cy="4998720"/>
          </a:xfrm>
        </p:spPr>
        <p:txBody>
          <a:bodyPr/>
          <a:lstStyle/>
          <a:p>
            <a:pPr marL="0" indent="0">
              <a:buNone/>
            </a:pPr>
            <a:r>
              <a:rPr lang="zh-CN" altLang="zh-CN" sz="2600" b="1" dirty="0">
                <a:latin typeface="黑体" panose="02010609060101010101" pitchFamily="49" charset="-122"/>
                <a:ea typeface="黑体" panose="02010609060101010101" pitchFamily="49" charset="-122"/>
              </a:rPr>
              <a:t>四、财务预算的步骤</a:t>
            </a:r>
          </a:p>
          <a:p>
            <a:r>
              <a:rPr lang="zh-CN" altLang="en-US" dirty="0"/>
              <a:t>第一</a:t>
            </a:r>
            <a:r>
              <a:rPr lang="en-US" altLang="zh-CN" dirty="0"/>
              <a:t>,</a:t>
            </a:r>
            <a:r>
              <a:rPr lang="zh-CN" altLang="en-US" dirty="0"/>
              <a:t>根据销售预测编制销售预算</a:t>
            </a:r>
            <a:r>
              <a:rPr lang="en-US" altLang="zh-CN" dirty="0"/>
              <a:t>,</a:t>
            </a:r>
            <a:r>
              <a:rPr lang="zh-CN" altLang="en-US" dirty="0"/>
              <a:t>确定预计销售量</a:t>
            </a:r>
            <a:r>
              <a:rPr lang="zh-CN" altLang="en-US" dirty="0" smtClean="0"/>
              <a:t>。</a:t>
            </a:r>
            <a:endParaRPr lang="en-US" altLang="zh-CN" dirty="0" smtClean="0"/>
          </a:p>
          <a:p>
            <a:r>
              <a:rPr lang="zh-CN" altLang="en-US" dirty="0" smtClean="0"/>
              <a:t>第二</a:t>
            </a:r>
            <a:r>
              <a:rPr lang="en-US" altLang="zh-CN" dirty="0"/>
              <a:t>,</a:t>
            </a:r>
            <a:r>
              <a:rPr lang="zh-CN" altLang="en-US" dirty="0"/>
              <a:t>在预计销售量的基础上</a:t>
            </a:r>
            <a:r>
              <a:rPr lang="en-US" altLang="zh-CN" dirty="0"/>
              <a:t>,</a:t>
            </a:r>
            <a:r>
              <a:rPr lang="zh-CN" altLang="en-US" dirty="0"/>
              <a:t>结合产成品的期初结存量和预计期末结存量编制生产预算</a:t>
            </a:r>
            <a:r>
              <a:rPr lang="en-US" altLang="zh-CN" dirty="0"/>
              <a:t>,</a:t>
            </a:r>
            <a:r>
              <a:rPr lang="zh-CN" altLang="en-US" dirty="0"/>
              <a:t>确定预计生产量</a:t>
            </a:r>
            <a:r>
              <a:rPr lang="zh-CN" altLang="en-US" dirty="0" smtClean="0"/>
              <a:t>。</a:t>
            </a:r>
            <a:endParaRPr lang="en-US" altLang="zh-CN" dirty="0" smtClean="0"/>
          </a:p>
          <a:p>
            <a:r>
              <a:rPr lang="zh-CN" altLang="en-US" dirty="0" smtClean="0"/>
              <a:t>第三</a:t>
            </a:r>
            <a:r>
              <a:rPr lang="en-US" altLang="zh-CN" dirty="0"/>
              <a:t>,</a:t>
            </a:r>
            <a:r>
              <a:rPr lang="zh-CN" altLang="en-US" dirty="0"/>
              <a:t>在预计生产量的基础上</a:t>
            </a:r>
            <a:r>
              <a:rPr lang="en-US" altLang="zh-CN" dirty="0"/>
              <a:t>,</a:t>
            </a:r>
            <a:r>
              <a:rPr lang="zh-CN" altLang="en-US" dirty="0"/>
              <a:t>分别编制直接材料采购预算、直接人工预算和制造费用预算</a:t>
            </a:r>
            <a:r>
              <a:rPr lang="en-US" altLang="zh-CN" dirty="0"/>
              <a:t>,</a:t>
            </a:r>
            <a:r>
              <a:rPr lang="zh-CN" altLang="en-US" dirty="0"/>
              <a:t>汇总编制出产品生产成本预算</a:t>
            </a:r>
            <a:r>
              <a:rPr lang="zh-CN" altLang="en-US" dirty="0" smtClean="0"/>
              <a:t>。</a:t>
            </a:r>
            <a:endParaRPr lang="en-US" altLang="zh-CN" dirty="0" smtClean="0"/>
          </a:p>
          <a:p>
            <a:r>
              <a:rPr lang="zh-CN" altLang="en-US" dirty="0" smtClean="0"/>
              <a:t>第四</a:t>
            </a:r>
            <a:r>
              <a:rPr lang="en-US" altLang="zh-CN" dirty="0"/>
              <a:t>,</a:t>
            </a:r>
            <a:r>
              <a:rPr lang="zh-CN" altLang="en-US" dirty="0"/>
              <a:t>根据销售预算编制销售及管理费用预算</a:t>
            </a:r>
            <a:r>
              <a:rPr lang="zh-CN" altLang="en-US" dirty="0" smtClean="0"/>
              <a:t>。</a:t>
            </a:r>
            <a:endParaRPr lang="en-US" altLang="zh-CN" dirty="0" smtClean="0"/>
          </a:p>
          <a:p>
            <a:r>
              <a:rPr lang="zh-CN" altLang="en-US" dirty="0" smtClean="0"/>
              <a:t>第五</a:t>
            </a:r>
            <a:r>
              <a:rPr lang="en-US" altLang="zh-CN" dirty="0"/>
              <a:t>,</a:t>
            </a:r>
            <a:r>
              <a:rPr lang="zh-CN" altLang="en-US" dirty="0"/>
              <a:t>根据销售预算和生产预算估计所需的固定资产投资</a:t>
            </a:r>
            <a:r>
              <a:rPr lang="en-US" altLang="zh-CN" dirty="0"/>
              <a:t>,</a:t>
            </a:r>
            <a:r>
              <a:rPr lang="zh-CN" altLang="en-US" dirty="0"/>
              <a:t>编制资本资产预算</a:t>
            </a:r>
            <a:r>
              <a:rPr lang="zh-CN" altLang="en-US" dirty="0" smtClean="0"/>
              <a:t>。</a:t>
            </a:r>
            <a:endParaRPr lang="en-US" altLang="zh-CN" dirty="0" smtClean="0"/>
          </a:p>
          <a:p>
            <a:r>
              <a:rPr lang="zh-CN" altLang="en-US" dirty="0" smtClean="0"/>
              <a:t>第六</a:t>
            </a:r>
            <a:r>
              <a:rPr lang="en-US" altLang="zh-CN" dirty="0"/>
              <a:t>,</a:t>
            </a:r>
            <a:r>
              <a:rPr lang="zh-CN" altLang="en-US" dirty="0"/>
              <a:t>根据执行以上各项预算所产生的现金流量和必需的现金流量</a:t>
            </a:r>
            <a:r>
              <a:rPr lang="en-US" altLang="zh-CN" dirty="0"/>
              <a:t>,</a:t>
            </a:r>
            <a:r>
              <a:rPr lang="zh-CN" altLang="en-US" dirty="0"/>
              <a:t>编制现金预算</a:t>
            </a:r>
            <a:r>
              <a:rPr lang="zh-CN" altLang="en-US" dirty="0" smtClean="0"/>
              <a:t>。</a:t>
            </a:r>
            <a:endParaRPr lang="en-US" altLang="zh-CN" dirty="0" smtClean="0"/>
          </a:p>
          <a:p>
            <a:r>
              <a:rPr lang="zh-CN" altLang="en-US" dirty="0" smtClean="0"/>
              <a:t>第七</a:t>
            </a:r>
            <a:r>
              <a:rPr lang="en-US" altLang="zh-CN" dirty="0"/>
              <a:t>,</a:t>
            </a:r>
            <a:r>
              <a:rPr lang="zh-CN" altLang="en-US" dirty="0"/>
              <a:t>综合以上各项预算</a:t>
            </a:r>
            <a:r>
              <a:rPr lang="en-US" altLang="zh-CN" dirty="0"/>
              <a:t>,</a:t>
            </a:r>
            <a:r>
              <a:rPr lang="zh-CN" altLang="en-US" dirty="0"/>
              <a:t>进行试算平衡</a:t>
            </a:r>
            <a:r>
              <a:rPr lang="en-US" altLang="zh-CN" dirty="0"/>
              <a:t>,</a:t>
            </a:r>
            <a:r>
              <a:rPr lang="zh-CN" altLang="en-US" dirty="0"/>
              <a:t>编制预计财务报表。</a:t>
            </a: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6</a:t>
            </a:fld>
            <a:endParaRPr lang="zh-CN" altLang="en-US">
              <a:solidFill>
                <a:prstClr val="black">
                  <a:tint val="75000"/>
                </a:prstClr>
              </a:solidFill>
            </a:endParaRPr>
          </a:p>
        </p:txBody>
      </p:sp>
    </p:spTree>
    <p:extLst>
      <p:ext uri="{BB962C8B-B14F-4D97-AF65-F5344CB8AC3E}">
        <p14:creationId xmlns:p14="http://schemas.microsoft.com/office/powerpoint/2010/main" val="2711323374"/>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财务预算编制方法</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一、固定预算与弹性预算</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固定预算</a:t>
            </a:r>
          </a:p>
          <a:p>
            <a:r>
              <a:rPr lang="zh-CN" altLang="zh-CN" dirty="0"/>
              <a:t>固定预算又称静态预算</a:t>
            </a:r>
            <a:r>
              <a:rPr lang="en-US" altLang="zh-CN" dirty="0"/>
              <a:t>,</a:t>
            </a:r>
            <a:r>
              <a:rPr lang="zh-CN" altLang="zh-CN" dirty="0"/>
              <a:t>是根据预算期内正常的、可实现的某一既定业务量水平为基础编制的预算。一般适用于固定费用或者数额比较稳定的预算项目。</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弹性预算</a:t>
            </a:r>
          </a:p>
          <a:p>
            <a:r>
              <a:rPr lang="zh-CN" altLang="zh-CN" dirty="0"/>
              <a:t>弹性预算又称为动态预算</a:t>
            </a:r>
            <a:r>
              <a:rPr lang="en-US" altLang="zh-CN" dirty="0"/>
              <a:t>,</a:t>
            </a:r>
            <a:r>
              <a:rPr lang="zh-CN" altLang="zh-CN" dirty="0"/>
              <a:t>是在成本性态分析的基础上</a:t>
            </a:r>
            <a:r>
              <a:rPr lang="en-US" altLang="zh-CN" dirty="0"/>
              <a:t>,</a:t>
            </a:r>
            <a:r>
              <a:rPr lang="zh-CN" altLang="zh-CN" dirty="0"/>
              <a:t>以业务量、成本和利润之间的依存关系为依据</a:t>
            </a:r>
            <a:r>
              <a:rPr lang="en-US" altLang="zh-CN" dirty="0"/>
              <a:t>,</a:t>
            </a:r>
            <a:r>
              <a:rPr lang="zh-CN" altLang="zh-CN" dirty="0"/>
              <a:t>按照预算期内可能的一系列业务量</a:t>
            </a:r>
            <a:r>
              <a:rPr lang="en-US" altLang="zh-CN" dirty="0"/>
              <a:t>(</a:t>
            </a:r>
            <a:r>
              <a:rPr lang="zh-CN" altLang="zh-CN" dirty="0"/>
              <a:t>如生产量、销售量、工时等</a:t>
            </a:r>
            <a:r>
              <a:rPr lang="en-US" altLang="zh-CN" dirty="0"/>
              <a:t>)</a:t>
            </a:r>
            <a:r>
              <a:rPr lang="zh-CN" altLang="zh-CN" dirty="0"/>
              <a:t>水平编制的系列预算。</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7</a:t>
            </a:fld>
            <a:endParaRPr lang="zh-CN" altLang="en-US">
              <a:solidFill>
                <a:prstClr val="black">
                  <a:tint val="75000"/>
                </a:prstClr>
              </a:solidFill>
            </a:endParaRPr>
          </a:p>
        </p:txBody>
      </p:sp>
    </p:spTree>
    <p:extLst>
      <p:ext uri="{BB962C8B-B14F-4D97-AF65-F5344CB8AC3E}">
        <p14:creationId xmlns:p14="http://schemas.microsoft.com/office/powerpoint/2010/main" val="2520106813"/>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财务预算编制方法</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二、增量预算与零基预算</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增量预算</a:t>
            </a:r>
          </a:p>
          <a:p>
            <a:r>
              <a:rPr lang="zh-CN" altLang="zh-CN" dirty="0"/>
              <a:t>增量预算又称调整预算</a:t>
            </a:r>
            <a:r>
              <a:rPr lang="en-US" altLang="zh-CN" dirty="0"/>
              <a:t>,</a:t>
            </a:r>
            <a:r>
              <a:rPr lang="zh-CN" altLang="zh-CN" dirty="0"/>
              <a:t>是指以基期水平为基础</a:t>
            </a:r>
            <a:r>
              <a:rPr lang="en-US" altLang="zh-CN" dirty="0"/>
              <a:t>,</a:t>
            </a:r>
            <a:r>
              <a:rPr lang="zh-CN" altLang="zh-CN" dirty="0"/>
              <a:t>评估预算期业务量水平及有关影响因素的变动情况</a:t>
            </a:r>
            <a:r>
              <a:rPr lang="en-US" altLang="zh-CN" dirty="0"/>
              <a:t>,</a:t>
            </a:r>
            <a:r>
              <a:rPr lang="zh-CN" altLang="zh-CN" dirty="0"/>
              <a:t>通过调整基期项目水平编制的预算</a:t>
            </a:r>
            <a:r>
              <a:rPr lang="zh-CN" altLang="zh-CN" dirty="0" smtClean="0"/>
              <a:t>。</a:t>
            </a:r>
            <a:endParaRPr lang="en-US" altLang="zh-CN" dirty="0" smtClean="0"/>
          </a:p>
          <a:p>
            <a:r>
              <a:rPr lang="zh-CN" altLang="zh-CN" dirty="0" smtClean="0"/>
              <a:t>增量</a:t>
            </a:r>
            <a:r>
              <a:rPr lang="zh-CN" altLang="zh-CN" dirty="0"/>
              <a:t>预算遵循如下前提条件</a:t>
            </a:r>
            <a:r>
              <a:rPr lang="en-US" altLang="zh-CN" dirty="0" smtClean="0"/>
              <a:t>:(1)</a:t>
            </a:r>
            <a:r>
              <a:rPr lang="zh-CN" altLang="zh-CN" dirty="0" smtClean="0"/>
              <a:t>现有</a:t>
            </a:r>
            <a:r>
              <a:rPr lang="zh-CN" altLang="zh-CN" dirty="0"/>
              <a:t>的业务活动是企业正常经营所必需的</a:t>
            </a:r>
            <a:r>
              <a:rPr lang="en-US" altLang="zh-CN" dirty="0" smtClean="0"/>
              <a:t>;(2)</a:t>
            </a:r>
            <a:r>
              <a:rPr lang="zh-CN" altLang="zh-CN" dirty="0" smtClean="0"/>
              <a:t>基</a:t>
            </a:r>
            <a:r>
              <a:rPr lang="zh-CN" altLang="zh-CN" dirty="0"/>
              <a:t>期的项目水平是合理的。</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零基预算</a:t>
            </a:r>
          </a:p>
          <a:p>
            <a:r>
              <a:rPr lang="zh-CN" altLang="zh-CN" dirty="0"/>
              <a:t>零基预算是“以零为基础编制预算”的方法。编制零基预算时</a:t>
            </a:r>
            <a:r>
              <a:rPr lang="en-US" altLang="zh-CN" dirty="0"/>
              <a:t>,</a:t>
            </a:r>
            <a:r>
              <a:rPr lang="zh-CN" altLang="zh-CN" dirty="0"/>
              <a:t>不考虑以往期间所发生的费用项目和费用数额</a:t>
            </a:r>
            <a:r>
              <a:rPr lang="en-US" altLang="zh-CN" dirty="0"/>
              <a:t>,</a:t>
            </a:r>
            <a:r>
              <a:rPr lang="zh-CN" altLang="zh-CN" dirty="0"/>
              <a:t>以零为出发点</a:t>
            </a:r>
            <a:r>
              <a:rPr lang="en-US" altLang="zh-CN" dirty="0"/>
              <a:t>,</a:t>
            </a:r>
            <a:r>
              <a:rPr lang="zh-CN" altLang="zh-CN" dirty="0"/>
              <a:t>根据预算期的实际需要和可能的情况分析费用项目的合理性</a:t>
            </a:r>
            <a:r>
              <a:rPr lang="en-US" altLang="zh-CN" dirty="0"/>
              <a:t>,</a:t>
            </a:r>
            <a:r>
              <a:rPr lang="zh-CN" altLang="zh-CN" dirty="0"/>
              <a:t>在综合平衡的基础上编制费用预算。</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8</a:t>
            </a:fld>
            <a:endParaRPr lang="zh-CN" altLang="en-US">
              <a:solidFill>
                <a:prstClr val="black">
                  <a:tint val="75000"/>
                </a:prstClr>
              </a:solidFill>
            </a:endParaRPr>
          </a:p>
        </p:txBody>
      </p:sp>
    </p:spTree>
    <p:extLst>
      <p:ext uri="{BB962C8B-B14F-4D97-AF65-F5344CB8AC3E}">
        <p14:creationId xmlns:p14="http://schemas.microsoft.com/office/powerpoint/2010/main" val="405313544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zh-CN" dirty="0">
                <a:solidFill>
                  <a:srgbClr val="000000"/>
                </a:solidFill>
                <a:latin typeface="微软雅黑" panose="020B0503020204020204" charset="-122"/>
                <a:ea typeface="微软雅黑" panose="020B0503020204020204" charset="-122"/>
                <a:cs typeface="Times New Roman" panose="02020603050405020304" pitchFamily="18" charset="0"/>
              </a:rPr>
              <a:t>第二节　财务预算编制方法</a:t>
            </a:r>
            <a:endParaRPr lang="zh-CN" altLang="en-US" dirty="0"/>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三、定期预算与滚动预算</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定期预算</a:t>
            </a:r>
          </a:p>
          <a:p>
            <a:r>
              <a:rPr lang="zh-CN" altLang="zh-CN" dirty="0"/>
              <a:t>定期预算也称阶段性预算</a:t>
            </a:r>
            <a:r>
              <a:rPr lang="en-US" altLang="zh-CN" dirty="0"/>
              <a:t>,</a:t>
            </a:r>
            <a:r>
              <a:rPr lang="zh-CN" altLang="zh-CN" dirty="0"/>
              <a:t>是指以不变的会计期间</a:t>
            </a:r>
            <a:r>
              <a:rPr lang="en-US" altLang="zh-CN" dirty="0"/>
              <a:t>(</a:t>
            </a:r>
            <a:r>
              <a:rPr lang="zh-CN" altLang="zh-CN" dirty="0"/>
              <a:t>如日历年度</a:t>
            </a:r>
            <a:r>
              <a:rPr lang="en-US" altLang="zh-CN" dirty="0"/>
              <a:t>)</a:t>
            </a:r>
            <a:r>
              <a:rPr lang="zh-CN" altLang="zh-CN" dirty="0"/>
              <a:t>作为预算期间编制预算的方法。这种方法的优点是预算期间与会计期间相对应</a:t>
            </a:r>
            <a:r>
              <a:rPr lang="en-US" altLang="zh-CN" dirty="0"/>
              <a:t>,</a:t>
            </a:r>
            <a:r>
              <a:rPr lang="zh-CN" altLang="zh-CN" dirty="0"/>
              <a:t>便于根据财务报表的数据与预算目标比较的结果</a:t>
            </a:r>
            <a:r>
              <a:rPr lang="en-US" altLang="zh-CN" dirty="0"/>
              <a:t>,</a:t>
            </a:r>
            <a:r>
              <a:rPr lang="zh-CN" altLang="zh-CN" dirty="0"/>
              <a:t>对预算执行情况进行考核和评价。</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滚动预算</a:t>
            </a:r>
          </a:p>
          <a:p>
            <a:r>
              <a:rPr lang="en-US" altLang="zh-CN" dirty="0"/>
              <a:t>1.</a:t>
            </a:r>
            <a:r>
              <a:rPr lang="zh-CN" altLang="zh-CN" dirty="0"/>
              <a:t>逐月滚动</a:t>
            </a:r>
          </a:p>
          <a:p>
            <a:r>
              <a:rPr lang="en-US" altLang="zh-CN" dirty="0"/>
              <a:t>2.</a:t>
            </a:r>
            <a:r>
              <a:rPr lang="zh-CN" altLang="zh-CN" dirty="0"/>
              <a:t>逐季滚动</a:t>
            </a:r>
          </a:p>
          <a:p>
            <a:r>
              <a:rPr lang="en-US" altLang="zh-CN" dirty="0"/>
              <a:t>3.</a:t>
            </a:r>
            <a:r>
              <a:rPr lang="zh-CN" altLang="zh-CN" dirty="0"/>
              <a:t>混合滚动</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9</a:t>
            </a:fld>
            <a:endParaRPr lang="zh-CN" altLang="en-US">
              <a:solidFill>
                <a:prstClr val="black">
                  <a:tint val="75000"/>
                </a:prstClr>
              </a:solidFill>
            </a:endParaRPr>
          </a:p>
        </p:txBody>
      </p:sp>
    </p:spTree>
    <p:extLst>
      <p:ext uri="{BB962C8B-B14F-4D97-AF65-F5344CB8AC3E}">
        <p14:creationId xmlns:p14="http://schemas.microsoft.com/office/powerpoint/2010/main" val="188164345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1_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985</Words>
  <Application>Microsoft Office PowerPoint</Application>
  <PresentationFormat>宽屏</PresentationFormat>
  <Paragraphs>82</Paragraphs>
  <Slides>12</Slides>
  <Notes>0</Notes>
  <HiddenSlides>0</HiddenSlides>
  <MMClips>0</MMClips>
  <ScaleCrop>false</ScaleCrop>
  <HeadingPairs>
    <vt:vector size="6" baseType="variant">
      <vt:variant>
        <vt:lpstr>已用的字体</vt:lpstr>
      </vt:variant>
      <vt:variant>
        <vt:i4>10</vt:i4>
      </vt:variant>
      <vt:variant>
        <vt:lpstr>主题</vt:lpstr>
      </vt:variant>
      <vt:variant>
        <vt:i4>2</vt:i4>
      </vt:variant>
      <vt:variant>
        <vt:lpstr>幻灯片标题</vt:lpstr>
      </vt:variant>
      <vt:variant>
        <vt:i4>12</vt:i4>
      </vt:variant>
    </vt:vector>
  </HeadingPairs>
  <TitlesOfParts>
    <vt:vector size="24" baseType="lpstr">
      <vt:lpstr>等线</vt:lpstr>
      <vt:lpstr>方正书宋_GBK</vt:lpstr>
      <vt:lpstr>黑体</vt:lpstr>
      <vt:lpstr>楷体</vt:lpstr>
      <vt:lpstr>宋体</vt:lpstr>
      <vt:lpstr>微软雅黑</vt:lpstr>
      <vt:lpstr>Arial</vt:lpstr>
      <vt:lpstr>Calibri</vt:lpstr>
      <vt:lpstr>Calibri Light</vt:lpstr>
      <vt:lpstr>Times New Roman</vt:lpstr>
      <vt:lpstr>Office 主题</vt:lpstr>
      <vt:lpstr>1_Office 主题</vt:lpstr>
      <vt:lpstr>PowerPoint 演示文稿</vt:lpstr>
      <vt:lpstr>目  录</vt:lpstr>
      <vt:lpstr>第一节　财务预算概述</vt:lpstr>
      <vt:lpstr>第一节　财务预算概述</vt:lpstr>
      <vt:lpstr>第一节　财务预算概述</vt:lpstr>
      <vt:lpstr>第一节　财务预算概述</vt:lpstr>
      <vt:lpstr>第二节　财务预算编制方法</vt:lpstr>
      <vt:lpstr>第二节　财务预算编制方法</vt:lpstr>
      <vt:lpstr>第二节　财务预算编制方法</vt:lpstr>
      <vt:lpstr>第三节　财务预算编制流程</vt:lpstr>
      <vt:lpstr>第三节　财务预算编制流程</vt:lpstr>
      <vt:lpstr>第三节　财务预算编制流程</vt:lpstr>
    </vt:vector>
  </TitlesOfParts>
  <Company>Microsoft</Company>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s_cc@winning.com.cn</dc:creator>
  <cp:lastModifiedBy>s_cc@winning.com.cn</cp:lastModifiedBy>
  <cp:revision>1</cp:revision>
  <dcterms:created xsi:type="dcterms:W3CDTF">2024-06-02T06:44:59Z</dcterms:created>
  <dcterms:modified xsi:type="dcterms:W3CDTF">2024-06-02T06:45:09Z</dcterms:modified>
</cp:coreProperties>
</file>