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4232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14219690"/>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第五章　海上货物运输保险概述</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37958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海上货物运输保险与国际货物运输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二、海洋运输经营方式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班轮运输</a:t>
            </a:r>
          </a:p>
          <a:p>
            <a:r>
              <a:rPr lang="en-US" altLang="zh-CN" dirty="0"/>
              <a:t>1.</a:t>
            </a:r>
            <a:r>
              <a:rPr lang="zh-CN" altLang="zh-CN" dirty="0"/>
              <a:t>班轮运输的定义与特点</a:t>
            </a:r>
          </a:p>
          <a:p>
            <a:r>
              <a:rPr lang="en-US" altLang="zh-CN" dirty="0"/>
              <a:t>2.</a:t>
            </a:r>
            <a:r>
              <a:rPr lang="zh-CN" altLang="zh-CN" dirty="0"/>
              <a:t>班轮提单</a:t>
            </a:r>
          </a:p>
          <a:p>
            <a:r>
              <a:rPr lang="en-US" altLang="zh-CN" dirty="0"/>
              <a:t>3.</a:t>
            </a:r>
            <a:r>
              <a:rPr lang="zh-CN" altLang="zh-CN" dirty="0"/>
              <a:t>班轮运输的</a:t>
            </a:r>
            <a:r>
              <a:rPr lang="zh-CN" altLang="zh-CN" dirty="0" smtClean="0"/>
              <a:t>作用</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租船运输</a:t>
            </a:r>
          </a:p>
          <a:p>
            <a:r>
              <a:rPr lang="en-US" altLang="zh-CN" dirty="0"/>
              <a:t>1.</a:t>
            </a:r>
            <a:r>
              <a:rPr lang="zh-CN" altLang="zh-CN" dirty="0"/>
              <a:t>租船运输的基本特点</a:t>
            </a:r>
          </a:p>
          <a:p>
            <a:r>
              <a:rPr lang="en-US" altLang="zh-CN" dirty="0"/>
              <a:t>2.</a:t>
            </a:r>
            <a:r>
              <a:rPr lang="zh-CN" altLang="zh-CN" dirty="0"/>
              <a:t>租船运输种类</a:t>
            </a:r>
          </a:p>
          <a:p>
            <a:r>
              <a:rPr lang="en-US" altLang="zh-CN" dirty="0"/>
              <a:t>3.</a:t>
            </a:r>
            <a:r>
              <a:rPr lang="zh-CN" altLang="zh-CN" dirty="0"/>
              <a:t>租船运输下贸易术语的变形</a:t>
            </a:r>
          </a:p>
          <a:p>
            <a:endParaRPr lang="zh-CN" altLang="en-US" dirty="0"/>
          </a:p>
        </p:txBody>
      </p:sp>
    </p:spTree>
    <p:extLst>
      <p:ext uri="{BB962C8B-B14F-4D97-AF65-F5344CB8AC3E}">
        <p14:creationId xmlns:p14="http://schemas.microsoft.com/office/powerpoint/2010/main" val="3656829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海上货物运输保险与国际货物运输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三、集装箱运输与国际多式联运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集装箱运输</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国际多式联运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国际多式联运与保险</a:t>
            </a:r>
          </a:p>
          <a:p>
            <a:endParaRPr lang="zh-CN" altLang="en-US" dirty="0"/>
          </a:p>
        </p:txBody>
      </p:sp>
    </p:spTree>
    <p:extLst>
      <p:ext uri="{BB962C8B-B14F-4D97-AF65-F5344CB8AC3E}">
        <p14:creationId xmlns:p14="http://schemas.microsoft.com/office/powerpoint/2010/main" val="329441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海上货物运输保险与国际贸易结算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一、国际贸易结算支付工具</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票据</a:t>
            </a:r>
          </a:p>
          <a:p>
            <a:r>
              <a:rPr lang="en-US" altLang="zh-CN" dirty="0"/>
              <a:t>1.</a:t>
            </a:r>
            <a:r>
              <a:rPr lang="zh-CN" altLang="zh-CN" dirty="0"/>
              <a:t>汇票</a:t>
            </a:r>
          </a:p>
          <a:p>
            <a:r>
              <a:rPr lang="en-US" altLang="zh-CN" dirty="0"/>
              <a:t>2.</a:t>
            </a:r>
            <a:r>
              <a:rPr lang="zh-CN" altLang="zh-CN" dirty="0"/>
              <a:t>本票</a:t>
            </a:r>
          </a:p>
          <a:p>
            <a:r>
              <a:rPr lang="en-US" altLang="zh-CN" dirty="0"/>
              <a:t>3.</a:t>
            </a:r>
            <a:r>
              <a:rPr lang="zh-CN" altLang="zh-CN" dirty="0" smtClean="0"/>
              <a:t>支票</a:t>
            </a:r>
            <a:endParaRPr lang="en-US" altLang="zh-CN" dirty="0" smtClean="0"/>
          </a:p>
          <a:p>
            <a:endParaRPr lang="zh-CN" altLang="zh-CN" sz="8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结算单据</a:t>
            </a:r>
          </a:p>
          <a:p>
            <a:r>
              <a:rPr lang="en-US" altLang="zh-CN" dirty="0"/>
              <a:t>1.</a:t>
            </a:r>
            <a:r>
              <a:rPr lang="zh-CN" altLang="zh-CN" dirty="0"/>
              <a:t>基本单据</a:t>
            </a:r>
          </a:p>
          <a:p>
            <a:r>
              <a:rPr lang="en-US" altLang="zh-CN" dirty="0"/>
              <a:t>2.</a:t>
            </a:r>
            <a:r>
              <a:rPr lang="zh-CN" altLang="zh-CN" dirty="0"/>
              <a:t>附属单据</a:t>
            </a:r>
          </a:p>
          <a:p>
            <a:endParaRPr lang="zh-CN" altLang="en-US" dirty="0"/>
          </a:p>
        </p:txBody>
      </p:sp>
    </p:spTree>
    <p:extLst>
      <p:ext uri="{BB962C8B-B14F-4D97-AF65-F5344CB8AC3E}">
        <p14:creationId xmlns:p14="http://schemas.microsoft.com/office/powerpoint/2010/main" val="314334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海上货物运输保险与国际贸易结算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二、国际贸易结算形式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汇付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托收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信用证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国际贸易中的结算风险控制</a:t>
            </a:r>
          </a:p>
          <a:p>
            <a:endParaRPr lang="zh-CN" altLang="en-US" dirty="0"/>
          </a:p>
        </p:txBody>
      </p:sp>
    </p:spTree>
    <p:extLst>
      <p:ext uri="{BB962C8B-B14F-4D97-AF65-F5344CB8AC3E}">
        <p14:creationId xmlns:p14="http://schemas.microsoft.com/office/powerpoint/2010/main" val="3017391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1553344" y="2349500"/>
            <a:ext cx="6042992" cy="3062136"/>
            <a:chOff x="2057400" y="2349500"/>
            <a:chExt cx="6042992" cy="3062136"/>
          </a:xfrm>
        </p:grpSpPr>
        <p:grpSp>
          <p:nvGrpSpPr>
            <p:cNvPr id="19" name="组合 18"/>
            <p:cNvGrpSpPr/>
            <p:nvPr/>
          </p:nvGrpSpPr>
          <p:grpSpPr>
            <a:xfrm>
              <a:off x="2057400" y="2349500"/>
              <a:ext cx="6042992" cy="2238527"/>
              <a:chOff x="2057400" y="2349500"/>
              <a:chExt cx="6042992" cy="2238527"/>
            </a:xfrm>
          </p:grpSpPr>
          <p:sp>
            <p:nvSpPr>
              <p:cNvPr id="5" name="Line 6"/>
              <p:cNvSpPr>
                <a:spLocks noChangeShapeType="1"/>
              </p:cNvSpPr>
              <p:nvPr/>
            </p:nvSpPr>
            <p:spPr bwMode="gray">
              <a:xfrm>
                <a:off x="2362200" y="2905125"/>
                <a:ext cx="5738192" cy="26942"/>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海上货物运输保险的标的</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5738192" cy="33444"/>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5736604" cy="8089"/>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海上货物运输保险与国际贸易</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51127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海上货物运输保险与国际货物运输</a:t>
                </a:r>
                <a:endParaRPr lang="zh-CN" altLang="en-US" sz="2400" b="1" dirty="0">
                  <a:solidFill>
                    <a:srgbClr val="000000"/>
                  </a:solidFill>
                </a:endParaRPr>
              </a:p>
            </p:txBody>
          </p:sp>
        </p:grpSp>
        <p:sp>
          <p:nvSpPr>
            <p:cNvPr id="17" name="Line 3"/>
            <p:cNvSpPr>
              <a:spLocks noChangeShapeType="1"/>
            </p:cNvSpPr>
            <p:nvPr/>
          </p:nvSpPr>
          <p:spPr bwMode="gray">
            <a:xfrm>
              <a:off x="2362200" y="5402560"/>
              <a:ext cx="5738192" cy="9076"/>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942185"/>
              <a:ext cx="5112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海上货物运输保险与国际贸易结算</a:t>
              </a:r>
              <a:endParaRPr lang="zh-CN" altLang="en-US" sz="2400" b="1" dirty="0">
                <a:solidFill>
                  <a:srgbClr val="000000"/>
                </a:solidFill>
              </a:endParaRPr>
            </a:p>
          </p:txBody>
        </p:sp>
      </p:grpSp>
    </p:spTree>
    <p:extLst>
      <p:ext uri="{BB962C8B-B14F-4D97-AF65-F5344CB8AC3E}">
        <p14:creationId xmlns:p14="http://schemas.microsoft.com/office/powerpoint/2010/main" val="13442587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海上货物运输保险的标的</a:t>
            </a:r>
            <a:endParaRPr lang="zh-CN" altLang="en-US" dirty="0"/>
          </a:p>
        </p:txBody>
      </p:sp>
      <p:sp>
        <p:nvSpPr>
          <p:cNvPr id="3" name="内容占位符 2"/>
          <p:cNvSpPr>
            <a:spLocks noGrp="1"/>
          </p:cNvSpPr>
          <p:nvPr>
            <p:ph idx="1"/>
          </p:nvPr>
        </p:nvSpPr>
        <p:spPr/>
        <p:txBody>
          <a:bodyPr/>
          <a:lstStyle/>
          <a:p>
            <a:r>
              <a:rPr lang="zh-CN" altLang="zh-CN" dirty="0"/>
              <a:t>海上运输货物保险的标的不仅是指海上运输方式中承运的各种货物</a:t>
            </a:r>
            <a:r>
              <a:rPr lang="en-US" altLang="zh-CN" dirty="0"/>
              <a:t>,</a:t>
            </a:r>
            <a:r>
              <a:rPr lang="zh-CN" altLang="zh-CN" dirty="0"/>
              <a:t>而且还包括与货物相关的利益及费用</a:t>
            </a:r>
            <a:r>
              <a:rPr lang="en-US" altLang="zh-CN" dirty="0"/>
              <a:t>,</a:t>
            </a:r>
            <a:r>
              <a:rPr lang="zh-CN" altLang="zh-CN" dirty="0"/>
              <a:t>如预期利润、运费和保险费等。</a:t>
            </a:r>
          </a:p>
          <a:p>
            <a:r>
              <a:rPr lang="en-US" altLang="zh-CN" dirty="0"/>
              <a:t>(1)</a:t>
            </a:r>
            <a:r>
              <a:rPr lang="zh-CN" altLang="zh-CN" dirty="0"/>
              <a:t>运输货物保险承保的货物一般是指运输过程中具有商品性质的货物。</a:t>
            </a:r>
          </a:p>
          <a:p>
            <a:r>
              <a:rPr lang="en-US" altLang="zh-CN" dirty="0"/>
              <a:t>(2)</a:t>
            </a:r>
            <a:r>
              <a:rPr lang="zh-CN" altLang="zh-CN" dirty="0"/>
              <a:t>海上运输货物保险承保的货物包括由托运人提供的用来装货物的集装箱、托盘等装运工具以及货物的外包装等。</a:t>
            </a:r>
          </a:p>
          <a:p>
            <a:r>
              <a:rPr lang="en-US" altLang="zh-CN" dirty="0"/>
              <a:t>(3)</a:t>
            </a:r>
            <a:r>
              <a:rPr lang="zh-CN" altLang="zh-CN" dirty="0"/>
              <a:t>海上运输货物保险承保的货物除了指船舶所载运的各种货物、制成品、商品和其他有形物件外</a:t>
            </a:r>
            <a:r>
              <a:rPr lang="en-US" altLang="zh-CN" dirty="0"/>
              <a:t>,</a:t>
            </a:r>
            <a:r>
              <a:rPr lang="zh-CN" altLang="zh-CN" dirty="0"/>
              <a:t>还包括对外经济援助物资、供展览用的展览品及其设备、货币、艺术品和技术资料文件等非贸易商品。但船员的私人财物和旅客随身携带的行李不属于货物的范畴。</a:t>
            </a:r>
          </a:p>
          <a:p>
            <a:endParaRPr lang="zh-CN" altLang="en-US" dirty="0"/>
          </a:p>
        </p:txBody>
      </p:sp>
    </p:spTree>
    <p:extLst>
      <p:ext uri="{BB962C8B-B14F-4D97-AF65-F5344CB8AC3E}">
        <p14:creationId xmlns:p14="http://schemas.microsoft.com/office/powerpoint/2010/main" val="2130861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海上货物运输保险与国际贸易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一、海上货物运输保险是国际贸易正常进行的保证</a:t>
            </a:r>
            <a:endParaRPr lang="en-US" altLang="zh-CN" sz="2600" b="1" dirty="0">
              <a:latin typeface="黑体" panose="02010609060101010101" pitchFamily="49" charset="-122"/>
              <a:ea typeface="黑体" panose="02010609060101010101" pitchFamily="49" charset="-122"/>
            </a:endParaRPr>
          </a:p>
          <a:p>
            <a:r>
              <a:rPr lang="zh-CN" altLang="zh-CN" dirty="0" smtClean="0"/>
              <a:t>众所周知</a:t>
            </a:r>
            <a:r>
              <a:rPr lang="en-US" altLang="zh-CN" dirty="0"/>
              <a:t>,</a:t>
            </a:r>
            <a:r>
              <a:rPr lang="zh-CN" altLang="zh-CN" dirty="0"/>
              <a:t>国际商品的流通是通过履行国际贸易合同来实现的</a:t>
            </a:r>
            <a:r>
              <a:rPr lang="en-US" altLang="zh-CN" dirty="0"/>
              <a:t>,</a:t>
            </a:r>
            <a:r>
              <a:rPr lang="zh-CN" altLang="zh-CN" dirty="0"/>
              <a:t>而国际贸易合同的顺利履行又离不开以海上运输方式为主的货物运输</a:t>
            </a:r>
            <a:r>
              <a:rPr lang="en-US" altLang="zh-CN" dirty="0"/>
              <a:t>,</a:t>
            </a:r>
            <a:r>
              <a:rPr lang="zh-CN" altLang="zh-CN" dirty="0"/>
              <a:t>现代国际贸易总量的</a:t>
            </a:r>
            <a:r>
              <a:rPr lang="en-US" altLang="zh-CN" dirty="0"/>
              <a:t>80%</a:t>
            </a:r>
            <a:r>
              <a:rPr lang="zh-CN" altLang="zh-CN" dirty="0"/>
              <a:t>是靠海上运输来完成的</a:t>
            </a:r>
            <a:r>
              <a:rPr lang="zh-CN" altLang="zh-CN" dirty="0" smtClean="0"/>
              <a:t>。</a:t>
            </a:r>
            <a:endParaRPr lang="en-US" altLang="zh-CN" dirty="0" smtClean="0"/>
          </a:p>
          <a:p>
            <a:r>
              <a:rPr lang="zh-CN" altLang="zh-CN" dirty="0" smtClean="0"/>
              <a:t>货物</a:t>
            </a:r>
            <a:r>
              <a:rPr lang="zh-CN" altLang="zh-CN" dirty="0"/>
              <a:t>在长途运输中</a:t>
            </a:r>
            <a:r>
              <a:rPr lang="en-US" altLang="zh-CN" dirty="0"/>
              <a:t>,</a:t>
            </a:r>
            <a:r>
              <a:rPr lang="zh-CN" altLang="zh-CN" dirty="0"/>
              <a:t>往往会遇到各种各样的自然灾害和意外事故</a:t>
            </a:r>
            <a:r>
              <a:rPr lang="en-US" altLang="zh-CN" dirty="0"/>
              <a:t>,</a:t>
            </a:r>
            <a:r>
              <a:rPr lang="zh-CN" altLang="zh-CN" dirty="0"/>
              <a:t>不可避免地会给货物造成损失</a:t>
            </a:r>
            <a:r>
              <a:rPr lang="en-US" altLang="zh-CN" dirty="0"/>
              <a:t>,</a:t>
            </a:r>
            <a:r>
              <a:rPr lang="zh-CN" altLang="zh-CN" dirty="0"/>
              <a:t>货物所有人也会因此而遭受严重经济打击</a:t>
            </a:r>
            <a:r>
              <a:rPr lang="en-US" altLang="zh-CN" dirty="0"/>
              <a:t>,</a:t>
            </a:r>
            <a:r>
              <a:rPr lang="zh-CN" altLang="zh-CN" dirty="0"/>
              <a:t>使国际贸易的正常进行大受影响。对于这些损失</a:t>
            </a:r>
            <a:r>
              <a:rPr lang="en-US" altLang="zh-CN" dirty="0"/>
              <a:t>,</a:t>
            </a:r>
            <a:r>
              <a:rPr lang="zh-CN" altLang="zh-CN" dirty="0"/>
              <a:t>货物所有人可以通过货物运输保险的形式</a:t>
            </a:r>
            <a:r>
              <a:rPr lang="en-US" altLang="zh-CN" dirty="0"/>
              <a:t>,</a:t>
            </a:r>
            <a:r>
              <a:rPr lang="zh-CN" altLang="zh-CN" dirty="0"/>
              <a:t>把风险转移给货物保险人</a:t>
            </a:r>
            <a:r>
              <a:rPr lang="en-US" altLang="zh-CN" dirty="0"/>
              <a:t>,</a:t>
            </a:r>
            <a:r>
              <a:rPr lang="zh-CN" altLang="zh-CN" dirty="0"/>
              <a:t>因此</a:t>
            </a:r>
            <a:r>
              <a:rPr lang="en-US" altLang="zh-CN" dirty="0"/>
              <a:t>,</a:t>
            </a:r>
            <a:r>
              <a:rPr lang="zh-CN" altLang="zh-CN" dirty="0"/>
              <a:t>货物运输保险在国际贸易中起着不可估量的积极作用</a:t>
            </a:r>
            <a:r>
              <a:rPr lang="en-US" altLang="zh-CN" dirty="0"/>
              <a:t>,</a:t>
            </a:r>
            <a:r>
              <a:rPr lang="zh-CN" altLang="zh-CN" dirty="0"/>
              <a:t>是国际贸易中不可或缺的一环。</a:t>
            </a:r>
          </a:p>
          <a:p>
            <a:endParaRPr lang="zh-CN" altLang="zh-CN" dirty="0"/>
          </a:p>
          <a:p>
            <a:endParaRPr lang="zh-CN" altLang="en-US" dirty="0"/>
          </a:p>
        </p:txBody>
      </p:sp>
    </p:spTree>
    <p:extLst>
      <p:ext uri="{BB962C8B-B14F-4D97-AF65-F5344CB8AC3E}">
        <p14:creationId xmlns:p14="http://schemas.microsoft.com/office/powerpoint/2010/main" val="4222329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海上货物运输保险与国际贸易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二、贸易</a:t>
            </a:r>
            <a:r>
              <a:rPr lang="zh-CN" altLang="zh-CN" sz="2600" b="1" dirty="0" smtClean="0">
                <a:latin typeface="黑体" panose="02010609060101010101" pitchFamily="49" charset="-122"/>
                <a:ea typeface="黑体" panose="02010609060101010101" pitchFamily="49" charset="-122"/>
              </a:rPr>
              <a:t>术语与</a:t>
            </a:r>
            <a:r>
              <a:rPr lang="zh-CN" altLang="zh-CN" sz="2600" b="1" dirty="0">
                <a:latin typeface="黑体" panose="02010609060101010101" pitchFamily="49" charset="-122"/>
                <a:ea typeface="黑体" panose="02010609060101010101" pitchFamily="49" charset="-122"/>
              </a:rPr>
              <a:t>《国际贸易术语解释通则》</a:t>
            </a:r>
          </a:p>
          <a:p>
            <a:r>
              <a:rPr lang="zh-CN" altLang="zh-CN" dirty="0"/>
              <a:t>贸易术语</a:t>
            </a:r>
            <a:r>
              <a:rPr lang="en-US" altLang="zh-CN" dirty="0"/>
              <a:t>(Trade Terms),</a:t>
            </a:r>
            <a:r>
              <a:rPr lang="zh-CN" altLang="zh-CN" dirty="0"/>
              <a:t>也称价格术语</a:t>
            </a:r>
            <a:r>
              <a:rPr lang="en-US" altLang="zh-CN" dirty="0"/>
              <a:t>(Price Terms),</a:t>
            </a:r>
            <a:r>
              <a:rPr lang="zh-CN" altLang="zh-CN" dirty="0"/>
              <a:t>是用来表示商品价格的构成和交货条件</a:t>
            </a:r>
            <a:r>
              <a:rPr lang="en-US" altLang="zh-CN" dirty="0"/>
              <a:t>,</a:t>
            </a:r>
            <a:r>
              <a:rPr lang="zh-CN" altLang="zh-CN" dirty="0"/>
              <a:t>确定买卖双方在货物交接过程中有关手续、费用和风险责任划分的专门用语。</a:t>
            </a:r>
          </a:p>
          <a:p>
            <a:r>
              <a:rPr lang="zh-CN" altLang="zh-CN" dirty="0"/>
              <a:t>不同国家对贸易术语的多种解释引起的误解阻碍着国际贸易的发展</a:t>
            </a:r>
            <a:r>
              <a:rPr lang="en-US" altLang="zh-CN" dirty="0"/>
              <a:t>,</a:t>
            </a:r>
            <a:r>
              <a:rPr lang="zh-CN" altLang="zh-CN" dirty="0"/>
              <a:t>基于便利商人们使用</a:t>
            </a:r>
            <a:r>
              <a:rPr lang="en-US" altLang="zh-CN" dirty="0"/>
              <a:t>,</a:t>
            </a:r>
            <a:r>
              <a:rPr lang="zh-CN" altLang="zh-CN" dirty="0"/>
              <a:t>在进行涉外买卖合同所共同使用的贸易术语的不同国家</a:t>
            </a:r>
            <a:r>
              <a:rPr lang="en-US" altLang="zh-CN" dirty="0"/>
              <a:t>,</a:t>
            </a:r>
            <a:r>
              <a:rPr lang="zh-CN" altLang="zh-CN" dirty="0"/>
              <a:t>有一个准确的贸易术语解释出版物很有必要。因此</a:t>
            </a:r>
            <a:r>
              <a:rPr lang="en-US" altLang="zh-CN" dirty="0"/>
              <a:t>,</a:t>
            </a:r>
            <a:r>
              <a:rPr lang="zh-CN" altLang="zh-CN" dirty="0"/>
              <a:t>为统一各国对各种贸易术语的不同解释</a:t>
            </a:r>
            <a:r>
              <a:rPr lang="en-US" altLang="zh-CN" dirty="0"/>
              <a:t>,</a:t>
            </a:r>
            <a:r>
              <a:rPr lang="zh-CN" altLang="zh-CN" dirty="0"/>
              <a:t>国际商会</a:t>
            </a:r>
            <a:r>
              <a:rPr lang="en-US" altLang="zh-CN" dirty="0"/>
              <a:t>(ICC)</a:t>
            </a:r>
            <a:r>
              <a:rPr lang="zh-CN" altLang="zh-CN" dirty="0"/>
              <a:t>于</a:t>
            </a:r>
            <a:r>
              <a:rPr lang="en-US" altLang="zh-CN" dirty="0"/>
              <a:t>1936</a:t>
            </a:r>
            <a:r>
              <a:rPr lang="zh-CN" altLang="zh-CN" dirty="0"/>
              <a:t>年制定</a:t>
            </a:r>
            <a:r>
              <a:rPr lang="zh-CN" altLang="zh-CN" dirty="0" smtClean="0"/>
              <a:t>《国际贸易术语解释通则》</a:t>
            </a:r>
            <a:r>
              <a:rPr lang="zh-CN" altLang="en-US" dirty="0" smtClean="0"/>
              <a:t>。</a:t>
            </a:r>
            <a:endParaRPr lang="zh-CN" altLang="zh-CN" dirty="0"/>
          </a:p>
          <a:p>
            <a:endParaRPr lang="zh-CN" altLang="en-US" dirty="0"/>
          </a:p>
        </p:txBody>
      </p:sp>
    </p:spTree>
    <p:extLst>
      <p:ext uri="{BB962C8B-B14F-4D97-AF65-F5344CB8AC3E}">
        <p14:creationId xmlns:p14="http://schemas.microsoft.com/office/powerpoint/2010/main" val="1372669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海上货物运输保险与国际贸易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a:t>
            </a:r>
            <a:r>
              <a:rPr lang="en-US" altLang="zh-CN" sz="2600" b="1" dirty="0">
                <a:latin typeface="黑体" panose="02010609060101010101" pitchFamily="49" charset="-122"/>
                <a:ea typeface="黑体" panose="02010609060101010101" pitchFamily="49" charset="-122"/>
              </a:rPr>
              <a:t>2000</a:t>
            </a:r>
            <a:r>
              <a:rPr lang="zh-CN" altLang="zh-CN" sz="2600" b="1" dirty="0">
                <a:latin typeface="黑体" panose="02010609060101010101" pitchFamily="49" charset="-122"/>
                <a:ea typeface="黑体" panose="02010609060101010101" pitchFamily="49" charset="-122"/>
              </a:rPr>
              <a:t>年国际贸易术语解释通则》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a:t>
            </a:r>
            <a:r>
              <a:rPr lang="en-US" altLang="zh-CN" sz="2200" b="1" dirty="0">
                <a:latin typeface="楷体" panose="02010609060101010101" pitchFamily="49" charset="-122"/>
                <a:ea typeface="楷体" panose="02010609060101010101" pitchFamily="49" charset="-122"/>
              </a:rPr>
              <a:t>2000</a:t>
            </a:r>
            <a:r>
              <a:rPr lang="zh-CN" altLang="zh-CN" sz="2200" b="1" dirty="0">
                <a:latin typeface="楷体" panose="02010609060101010101" pitchFamily="49" charset="-122"/>
                <a:ea typeface="楷体" panose="02010609060101010101" pitchFamily="49" charset="-122"/>
              </a:rPr>
              <a:t>年国际贸易术语解释通则》的基本内容</a:t>
            </a:r>
          </a:p>
          <a:p>
            <a:r>
              <a:rPr lang="en-US" altLang="zh-CN" dirty="0"/>
              <a:t>1.EXW</a:t>
            </a:r>
            <a:endParaRPr lang="zh-CN" altLang="zh-CN" dirty="0"/>
          </a:p>
          <a:p>
            <a:r>
              <a:rPr lang="en-US" altLang="zh-CN" dirty="0"/>
              <a:t>2.FCA</a:t>
            </a:r>
            <a:endParaRPr lang="zh-CN" altLang="zh-CN" dirty="0"/>
          </a:p>
          <a:p>
            <a:r>
              <a:rPr lang="en-US" altLang="zh-CN" dirty="0"/>
              <a:t>3.FAS</a:t>
            </a:r>
            <a:endParaRPr lang="zh-CN" altLang="zh-CN" dirty="0"/>
          </a:p>
          <a:p>
            <a:r>
              <a:rPr lang="en-US" altLang="zh-CN" dirty="0"/>
              <a:t>4.FOB</a:t>
            </a:r>
            <a:endParaRPr lang="zh-CN" altLang="zh-CN" dirty="0"/>
          </a:p>
          <a:p>
            <a:r>
              <a:rPr lang="en-US" altLang="zh-CN" dirty="0"/>
              <a:t>5.CFR</a:t>
            </a:r>
            <a:endParaRPr lang="zh-CN" altLang="zh-CN" dirty="0"/>
          </a:p>
          <a:p>
            <a:r>
              <a:rPr lang="en-US" altLang="zh-CN" dirty="0"/>
              <a:t>6.CIF</a:t>
            </a:r>
            <a:endParaRPr lang="zh-CN" altLang="zh-CN" dirty="0"/>
          </a:p>
          <a:p>
            <a:r>
              <a:rPr lang="en-US" altLang="zh-CN" dirty="0"/>
              <a:t>7.CPT</a:t>
            </a:r>
            <a:endParaRPr lang="zh-CN" altLang="zh-CN" dirty="0"/>
          </a:p>
          <a:p>
            <a:r>
              <a:rPr lang="en-US" altLang="zh-CN" dirty="0" smtClean="0"/>
              <a:t>8.CIP</a:t>
            </a:r>
            <a:endParaRPr lang="zh-CN" altLang="zh-CN" dirty="0"/>
          </a:p>
        </p:txBody>
      </p:sp>
    </p:spTree>
    <p:extLst>
      <p:ext uri="{BB962C8B-B14F-4D97-AF65-F5344CB8AC3E}">
        <p14:creationId xmlns:p14="http://schemas.microsoft.com/office/powerpoint/2010/main" val="3747951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海上货物运输保险与国际贸易</a:t>
            </a:r>
            <a:endParaRPr lang="zh-CN" altLang="en-US" dirty="0"/>
          </a:p>
        </p:txBody>
      </p:sp>
      <p:sp>
        <p:nvSpPr>
          <p:cNvPr id="3" name="内容占位符 2"/>
          <p:cNvSpPr>
            <a:spLocks noGrp="1"/>
          </p:cNvSpPr>
          <p:nvPr>
            <p:ph idx="1"/>
          </p:nvPr>
        </p:nvSpPr>
        <p:spPr/>
        <p:txBody>
          <a:bodyPr/>
          <a:lstStyle/>
          <a:p>
            <a:r>
              <a:rPr lang="en-US" altLang="zh-CN" dirty="0"/>
              <a:t>9.DAF</a:t>
            </a:r>
            <a:endParaRPr lang="zh-CN" altLang="zh-CN" dirty="0"/>
          </a:p>
          <a:p>
            <a:r>
              <a:rPr lang="en-US" altLang="zh-CN" dirty="0"/>
              <a:t>10.DES</a:t>
            </a:r>
            <a:endParaRPr lang="zh-CN" altLang="zh-CN" dirty="0"/>
          </a:p>
          <a:p>
            <a:r>
              <a:rPr lang="en-US" altLang="zh-CN" dirty="0" smtClean="0"/>
              <a:t>11.DEQ</a:t>
            </a:r>
            <a:endParaRPr lang="zh-CN" altLang="zh-CN" dirty="0"/>
          </a:p>
          <a:p>
            <a:r>
              <a:rPr lang="en-US" altLang="zh-CN" dirty="0"/>
              <a:t>12.DDU</a:t>
            </a:r>
            <a:endParaRPr lang="zh-CN" altLang="zh-CN" dirty="0"/>
          </a:p>
          <a:p>
            <a:r>
              <a:rPr lang="en-US" altLang="zh-CN" dirty="0"/>
              <a:t>13.DDP</a:t>
            </a:r>
            <a:endParaRPr lang="zh-CN" altLang="zh-CN" dirty="0"/>
          </a:p>
          <a:p>
            <a:endParaRPr lang="en-US" altLang="zh-CN" sz="1050"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三种主要海运贸易术语比较</a:t>
            </a:r>
          </a:p>
          <a:p>
            <a:r>
              <a:rPr lang="en-US" altLang="zh-CN" dirty="0"/>
              <a:t>1.FOB</a:t>
            </a:r>
            <a:endParaRPr lang="zh-CN" altLang="zh-CN" dirty="0"/>
          </a:p>
          <a:p>
            <a:r>
              <a:rPr lang="en-US" altLang="zh-CN" dirty="0"/>
              <a:t>2.CFR</a:t>
            </a:r>
            <a:endParaRPr lang="zh-CN" altLang="zh-CN" dirty="0"/>
          </a:p>
          <a:p>
            <a:r>
              <a:rPr lang="en-US" altLang="zh-CN" dirty="0"/>
              <a:t>3.CIF </a:t>
            </a:r>
            <a:endParaRPr lang="zh-CN" altLang="zh-CN" dirty="0"/>
          </a:p>
          <a:p>
            <a:endParaRPr lang="zh-CN" altLang="en-US" dirty="0"/>
          </a:p>
        </p:txBody>
      </p:sp>
    </p:spTree>
    <p:extLst>
      <p:ext uri="{BB962C8B-B14F-4D97-AF65-F5344CB8AC3E}">
        <p14:creationId xmlns:p14="http://schemas.microsoft.com/office/powerpoint/2010/main" val="2497279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海上货物运输保险与国际贸易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a:t>
            </a:r>
            <a:r>
              <a:rPr lang="en-US" altLang="zh-CN" sz="2600" b="1" dirty="0">
                <a:latin typeface="黑体" panose="02010609060101010101" pitchFamily="49" charset="-122"/>
                <a:ea typeface="黑体" panose="02010609060101010101" pitchFamily="49" charset="-122"/>
              </a:rPr>
              <a:t>2010</a:t>
            </a:r>
            <a:r>
              <a:rPr lang="zh-CN" altLang="zh-CN" sz="2600" b="1" dirty="0">
                <a:latin typeface="黑体" panose="02010609060101010101" pitchFamily="49" charset="-122"/>
                <a:ea typeface="黑体" panose="02010609060101010101" pitchFamily="49" charset="-122"/>
              </a:rPr>
              <a:t>年国际贸易术语解释通则》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删除</a:t>
            </a:r>
            <a:r>
              <a:rPr lang="en-US" altLang="zh-CN" sz="2200" b="1" dirty="0">
                <a:latin typeface="楷体" panose="02010609060101010101" pitchFamily="49" charset="-122"/>
                <a:ea typeface="楷体" panose="02010609060101010101" pitchFamily="49" charset="-122"/>
              </a:rPr>
              <a:t>Incoterms 2000</a:t>
            </a:r>
            <a:r>
              <a:rPr lang="zh-CN" altLang="zh-CN" sz="2200" b="1" dirty="0">
                <a:latin typeface="楷体" panose="02010609060101010101" pitchFamily="49" charset="-122"/>
                <a:ea typeface="楷体" panose="02010609060101010101" pitchFamily="49" charset="-122"/>
              </a:rPr>
              <a:t>中四个</a:t>
            </a:r>
            <a:r>
              <a:rPr lang="en-US" altLang="zh-CN" sz="2200" b="1" dirty="0">
                <a:latin typeface="楷体" panose="02010609060101010101" pitchFamily="49" charset="-122"/>
                <a:ea typeface="楷体" panose="02010609060101010101" pitchFamily="49" charset="-122"/>
              </a:rPr>
              <a:t>D</a:t>
            </a:r>
            <a:r>
              <a:rPr lang="zh-CN" altLang="zh-CN" sz="2200" b="1" dirty="0">
                <a:latin typeface="楷体" panose="02010609060101010101" pitchFamily="49" charset="-122"/>
                <a:ea typeface="楷体" panose="02010609060101010101" pitchFamily="49" charset="-122"/>
              </a:rPr>
              <a:t>组贸易术语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新增两种</a:t>
            </a:r>
            <a:r>
              <a:rPr lang="en-US" altLang="zh-CN" sz="2200" b="1" dirty="0">
                <a:latin typeface="楷体" panose="02010609060101010101" pitchFamily="49" charset="-122"/>
                <a:ea typeface="楷体" panose="02010609060101010101" pitchFamily="49" charset="-122"/>
              </a:rPr>
              <a:t>D</a:t>
            </a:r>
            <a:r>
              <a:rPr lang="zh-CN" altLang="zh-CN" sz="2200" b="1" dirty="0">
                <a:latin typeface="楷体" panose="02010609060101010101" pitchFamily="49" charset="-122"/>
                <a:ea typeface="楷体" panose="02010609060101010101" pitchFamily="49" charset="-122"/>
              </a:rPr>
              <a:t>组贸易术语</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改四组贸易术语为两类贸易术语</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对货物风险转移界限的调整</a:t>
            </a:r>
          </a:p>
          <a:p>
            <a:endParaRPr lang="zh-CN" altLang="en-US" dirty="0"/>
          </a:p>
        </p:txBody>
      </p:sp>
    </p:spTree>
    <p:extLst>
      <p:ext uri="{BB962C8B-B14F-4D97-AF65-F5344CB8AC3E}">
        <p14:creationId xmlns:p14="http://schemas.microsoft.com/office/powerpoint/2010/main" val="3856667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海上货物运输保险与国际货物运输</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一、海洋运输的定义和特点</a:t>
            </a:r>
          </a:p>
          <a:p>
            <a:r>
              <a:rPr lang="zh-CN" altLang="zh-CN" dirty="0"/>
              <a:t>海洋运输</a:t>
            </a:r>
            <a:r>
              <a:rPr lang="en-US" altLang="zh-CN" dirty="0"/>
              <a:t>,</a:t>
            </a:r>
            <a:r>
              <a:rPr lang="zh-CN" altLang="zh-CN" dirty="0"/>
              <a:t>是指使用船舶或者其他水运工具通过海上航道在不同国家和地区的港口之间运送货物和旅客的一种运输方式。海洋运输是国际货物运输的重要方式</a:t>
            </a:r>
            <a:r>
              <a:rPr lang="en-US" altLang="zh-CN" dirty="0"/>
              <a:t>,</a:t>
            </a:r>
            <a:r>
              <a:rPr lang="zh-CN" altLang="zh-CN" dirty="0"/>
              <a:t>与国际贸易有着密切的联系</a:t>
            </a:r>
            <a:r>
              <a:rPr lang="en-US" altLang="zh-CN" dirty="0"/>
              <a:t>,</a:t>
            </a:r>
            <a:r>
              <a:rPr lang="zh-CN" altLang="zh-CN" dirty="0"/>
              <a:t>目前国际贸易总量中</a:t>
            </a:r>
            <a:r>
              <a:rPr lang="en-US" altLang="zh-CN" dirty="0"/>
              <a:t>80%</a:t>
            </a:r>
            <a:r>
              <a:rPr lang="zh-CN" altLang="zh-CN" dirty="0"/>
              <a:t>以上是利用海上运输完成的。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运输量大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天然航线资源丰富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通过能力强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运费低廉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风险较大</a:t>
            </a:r>
          </a:p>
          <a:p>
            <a:endParaRPr lang="zh-CN" altLang="en-US" dirty="0"/>
          </a:p>
        </p:txBody>
      </p:sp>
    </p:spTree>
    <p:extLst>
      <p:ext uri="{BB962C8B-B14F-4D97-AF65-F5344CB8AC3E}">
        <p14:creationId xmlns:p14="http://schemas.microsoft.com/office/powerpoint/2010/main" val="1272906427"/>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TotalTime>
  <Words>818</Words>
  <Application>Microsoft Office PowerPoint</Application>
  <PresentationFormat>全屏显示(4:3)</PresentationFormat>
  <Paragraphs>89</Paragraphs>
  <Slides>13</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13</vt:i4>
      </vt:variant>
    </vt:vector>
  </HeadingPairs>
  <TitlesOfParts>
    <vt:vector size="28"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海上货物运输保险的标的</vt:lpstr>
      <vt:lpstr>第二节　海上货物运输保险与国际贸易</vt:lpstr>
      <vt:lpstr>第二节　海上货物运输保险与国际贸易</vt:lpstr>
      <vt:lpstr>第二节　海上货物运输保险与国际贸易</vt:lpstr>
      <vt:lpstr>第二节　海上货物运输保险与国际贸易</vt:lpstr>
      <vt:lpstr>第二节　海上货物运输保险与国际贸易</vt:lpstr>
      <vt:lpstr>第三节　海上货物运输保险与国际货物运输</vt:lpstr>
      <vt:lpstr>第三节　海上货物运输保险与国际货物运输</vt:lpstr>
      <vt:lpstr>第三节　海上货物运输保险与国际货物运输</vt:lpstr>
      <vt:lpstr>第四节　海上货物运输保险与国际贸易结算</vt:lpstr>
      <vt:lpstr>第四节　海上货物运输保险与国际贸易结算</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71</cp:revision>
  <dcterms:created xsi:type="dcterms:W3CDTF">2013-12-29T13:29:00Z</dcterms:created>
  <dcterms:modified xsi:type="dcterms:W3CDTF">2017-03-05T03:27:52Z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