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Lst>
  <p:notesMasterIdLst>
    <p:notesMasterId r:id="rId5"/>
  </p:notesMasterIdLst>
  <p:handoutMasterIdLst>
    <p:handoutMasterId r:id="rId53"/>
  </p:handoutMasterIdLst>
  <p:sldIdLst>
    <p:sldId id="722" r:id="rId4"/>
    <p:sldId id="723" r:id="rId6"/>
    <p:sldId id="724" r:id="rId7"/>
    <p:sldId id="725" r:id="rId8"/>
    <p:sldId id="726" r:id="rId9"/>
    <p:sldId id="727" r:id="rId10"/>
    <p:sldId id="728" r:id="rId11"/>
    <p:sldId id="729" r:id="rId12"/>
    <p:sldId id="730" r:id="rId13"/>
    <p:sldId id="731" r:id="rId14"/>
    <p:sldId id="732" r:id="rId15"/>
    <p:sldId id="733" r:id="rId16"/>
    <p:sldId id="734" r:id="rId17"/>
    <p:sldId id="735" r:id="rId18"/>
    <p:sldId id="736" r:id="rId19"/>
    <p:sldId id="737" r:id="rId20"/>
    <p:sldId id="738" r:id="rId21"/>
    <p:sldId id="739" r:id="rId22"/>
    <p:sldId id="740" r:id="rId23"/>
    <p:sldId id="741" r:id="rId24"/>
    <p:sldId id="742" r:id="rId25"/>
    <p:sldId id="743" r:id="rId26"/>
    <p:sldId id="744" r:id="rId27"/>
    <p:sldId id="745" r:id="rId28"/>
    <p:sldId id="746" r:id="rId29"/>
    <p:sldId id="747" r:id="rId30"/>
    <p:sldId id="748" r:id="rId31"/>
    <p:sldId id="749" r:id="rId32"/>
    <p:sldId id="750" r:id="rId33"/>
    <p:sldId id="751" r:id="rId34"/>
    <p:sldId id="752" r:id="rId35"/>
    <p:sldId id="753" r:id="rId36"/>
    <p:sldId id="754" r:id="rId37"/>
    <p:sldId id="755" r:id="rId38"/>
    <p:sldId id="756" r:id="rId39"/>
    <p:sldId id="757" r:id="rId40"/>
    <p:sldId id="758" r:id="rId41"/>
    <p:sldId id="759" r:id="rId42"/>
    <p:sldId id="760" r:id="rId43"/>
    <p:sldId id="761" r:id="rId44"/>
    <p:sldId id="762" r:id="rId45"/>
    <p:sldId id="763" r:id="rId46"/>
    <p:sldId id="764" r:id="rId47"/>
    <p:sldId id="765" r:id="rId48"/>
    <p:sldId id="766" r:id="rId49"/>
    <p:sldId id="767" r:id="rId50"/>
    <p:sldId id="768" r:id="rId51"/>
    <p:sldId id="769" r:id="rId52"/>
  </p:sldIdLst>
  <p:sldSz cx="9144000" cy="6858000" type="screen4x3"/>
  <p:notesSz cx="6858000" cy="9144000"/>
  <p:custDataLst>
    <p:tags r:id="rId57"/>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37" userDrawn="1">
          <p15:clr>
            <a:srgbClr val="A4A3A4"/>
          </p15:clr>
        </p15:guide>
        <p15:guide id="2" pos="293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FFFF99"/>
    <a:srgbClr val="FF6699"/>
    <a:srgbClr val="FFFFFF"/>
    <a:srgbClr val="EAB200"/>
    <a:srgbClr val="2185DF"/>
    <a:srgbClr val="C49500"/>
    <a:srgbClr val="1D7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29"/>
    <p:restoredTop sz="93925"/>
  </p:normalViewPr>
  <p:slideViewPr>
    <p:cSldViewPr showGuides="1">
      <p:cViewPr varScale="1">
        <p:scale>
          <a:sx n="75" d="100"/>
          <a:sy n="75" d="100"/>
        </p:scale>
        <p:origin x="864" y="56"/>
      </p:cViewPr>
      <p:guideLst>
        <p:guide orient="horz" pos="2137"/>
        <p:guide pos="2934"/>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7" Type="http://schemas.openxmlformats.org/officeDocument/2006/relationships/tags" Target="tags/tag212.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handoutMaster" Target="handoutMasters/handoutMaster1.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73977AA-B73F-4343-92B5-69AF61741E3B}"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D152080-148A-492D-A078-188935B9D622}"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rPr>
              <a:t>单击此处编辑母版文本样式</a:t>
            </a:r>
            <a:endParaRPr kumimoji="1" lang="zh-CN" altLang="en-US" sz="1200" b="0" i="0" u="none" strike="noStrike" kern="1200" cap="none" spc="0" normalizeH="0" baseline="0" noProof="0">
              <a:ln>
                <a:noFill/>
              </a:ln>
              <a:solidFill>
                <a:schemeClr val="tx1"/>
              </a:solidFill>
              <a:effectLst/>
              <a:uLnTx/>
              <a:uFillTx/>
              <a:latin typeface="+mn-lt"/>
              <a:ea typeface="+mn-ea"/>
              <a:cs typeface="宋体" panose="02010600030101010101" pitchFamily="2"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idx="1"/>
          </p:nvPr>
        </p:nvSpPr>
        <p:spPr>
          <a:noFill/>
          <a:ln>
            <a:noFill/>
          </a:ln>
        </p:spPr>
        <p:txBody>
          <a:bodyPr wrap="square" lIns="91440" tIns="45720" rIns="91440" bIns="45720" anchor="t" anchorCtr="0"/>
          <a:lstStyle/>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spcBef>
                <a:spcPct val="0"/>
              </a:spcBef>
            </a:pPr>
            <a:fld id="{9A0DB2DC-4C9A-4742-B13C-FB6460FD3503}" type="slidenum">
              <a:rPr lang="zh-CN" altLang="en-US" dirty="0">
                <a:latin typeface="Verdana" panose="020B0604030504040204" pitchFamily="34" charset="0"/>
              </a:rPr>
            </a:fld>
            <a:endParaRPr lang="zh-CN" altLang="en-US" dirty="0">
              <a:latin typeface="Verdana" panose="020B06040305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lstStyle/>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lstStyle/>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
        <p:nvSpPr>
          <p:cNvPr id="5" name="矩形 4"/>
          <p:cNvSpPr/>
          <p:nvPr userDrawn="1"/>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userDrawn="1"/>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lstStyle/>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lstStyle/>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
        <p:nvSpPr>
          <p:cNvPr id="5" name="矩形 4"/>
          <p:cNvSpPr/>
          <p:nvPr userDrawn="1"/>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userDrawn="1"/>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8.xml"/><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6" Type="http://schemas.openxmlformats.org/officeDocument/2006/relationships/slideLayout" Target="../slideLayouts/slideLayout8.xml"/><Relationship Id="rId15" Type="http://schemas.openxmlformats.org/officeDocument/2006/relationships/tags" Target="../tags/tag39.xml"/><Relationship Id="rId14" Type="http://schemas.openxmlformats.org/officeDocument/2006/relationships/tags" Target="../tags/tag38.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tags" Target="../tags/tag25.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40.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8.xml"/><Relationship Id="rId7" Type="http://schemas.openxmlformats.org/officeDocument/2006/relationships/image" Target="../media/image11.png"/><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8.xml"/><Relationship Id="rId7" Type="http://schemas.openxmlformats.org/officeDocument/2006/relationships/tags" Target="../tags/tag52.xml"/><Relationship Id="rId6" Type="http://schemas.openxmlformats.org/officeDocument/2006/relationships/image" Target="../media/image12.jpeg"/><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4.jpeg"/><Relationship Id="rId1"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image" Target="../media/image15.jpeg"/><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4" Type="http://schemas.openxmlformats.org/officeDocument/2006/relationships/slideLayout" Target="../slideLayouts/slideLayout8.xml"/><Relationship Id="rId13" Type="http://schemas.openxmlformats.org/officeDocument/2006/relationships/tags" Target="../tags/tag64.xml"/><Relationship Id="rId12" Type="http://schemas.openxmlformats.org/officeDocument/2006/relationships/tags" Target="../tags/tag63.xml"/><Relationship Id="rId11" Type="http://schemas.openxmlformats.org/officeDocument/2006/relationships/tags" Target="../tags/tag62.xml"/><Relationship Id="rId10" Type="http://schemas.openxmlformats.org/officeDocument/2006/relationships/tags" Target="../tags/tag61.xml"/><Relationship Id="rId1" Type="http://schemas.openxmlformats.org/officeDocument/2006/relationships/tags" Target="../tags/tag5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3.jpeg"/><Relationship Id="rId2" Type="http://schemas.openxmlformats.org/officeDocument/2006/relationships/image" Target="../media/image17.jpeg"/><Relationship Id="rId1" Type="http://schemas.openxmlformats.org/officeDocument/2006/relationships/image" Target="../media/image16.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8.jpeg"/></Relationships>
</file>

<file path=ppt/slides/_rels/slide25.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4" Type="http://schemas.openxmlformats.org/officeDocument/2006/relationships/slideLayout" Target="../slideLayouts/slideLayout8.xml"/><Relationship Id="rId13" Type="http://schemas.openxmlformats.org/officeDocument/2006/relationships/tags" Target="../tags/tag88.xml"/><Relationship Id="rId12" Type="http://schemas.openxmlformats.org/officeDocument/2006/relationships/tags" Target="../tags/tag87.xml"/><Relationship Id="rId11" Type="http://schemas.openxmlformats.org/officeDocument/2006/relationships/tags" Target="../tags/tag86.xml"/><Relationship Id="rId10" Type="http://schemas.openxmlformats.org/officeDocument/2006/relationships/tags" Target="../tags/tag85.xml"/><Relationship Id="rId1" Type="http://schemas.openxmlformats.org/officeDocument/2006/relationships/image" Target="../media/image19.jpeg"/></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8.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image" Target="../media/image20.jpeg"/></Relationships>
</file>

<file path=ppt/slides/_rels/slide27.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image" Target="../media/image21.jpeg"/><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4" Type="http://schemas.openxmlformats.org/officeDocument/2006/relationships/slideLayout" Target="../slideLayouts/slideLayout8.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tags" Target="../tags/tag104.xml"/><Relationship Id="rId10" Type="http://schemas.openxmlformats.org/officeDocument/2006/relationships/tags" Target="../tags/tag103.xml"/><Relationship Id="rId1" Type="http://schemas.openxmlformats.org/officeDocument/2006/relationships/tags" Target="../tags/tag95.xml"/></Relationships>
</file>

<file path=ppt/slides/_rels/slide28.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7" Type="http://schemas.openxmlformats.org/officeDocument/2006/relationships/slideLayout" Target="../slideLayouts/slideLayout8.xml"/><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tags" Target="../tags/tag118.xml"/><Relationship Id="rId11" Type="http://schemas.openxmlformats.org/officeDocument/2006/relationships/tags" Target="../tags/tag117.xml"/><Relationship Id="rId10" Type="http://schemas.openxmlformats.org/officeDocument/2006/relationships/tags" Target="../tags/tag116.xml"/><Relationship Id="rId1" Type="http://schemas.openxmlformats.org/officeDocument/2006/relationships/tags" Target="../tags/tag107.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23.jpeg"/><Relationship Id="rId2" Type="http://schemas.openxmlformats.org/officeDocument/2006/relationships/image" Target="../media/image7.jpeg"/><Relationship Id="rId1" Type="http://schemas.openxmlformats.org/officeDocument/2006/relationships/image" Target="../media/image2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image" Target="../media/image24.jpeg"/><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4" Type="http://schemas.openxmlformats.org/officeDocument/2006/relationships/slideLayout" Target="../slideLayouts/slideLayout8.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9" Type="http://schemas.openxmlformats.org/officeDocument/2006/relationships/tags" Target="../tags/tag143.xml"/><Relationship Id="rId8" Type="http://schemas.openxmlformats.org/officeDocument/2006/relationships/tags" Target="../tags/tag142.xml"/><Relationship Id="rId7" Type="http://schemas.openxmlformats.org/officeDocument/2006/relationships/tags" Target="../tags/tag141.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tags" Target="../tags/tag136.xml"/><Relationship Id="rId17" Type="http://schemas.openxmlformats.org/officeDocument/2006/relationships/slideLayout" Target="../slideLayouts/slideLayout8.xml"/><Relationship Id="rId16" Type="http://schemas.openxmlformats.org/officeDocument/2006/relationships/tags" Target="../tags/tag150.xml"/><Relationship Id="rId15" Type="http://schemas.openxmlformats.org/officeDocument/2006/relationships/tags" Target="../tags/tag149.xml"/><Relationship Id="rId14" Type="http://schemas.openxmlformats.org/officeDocument/2006/relationships/tags" Target="../tags/tag148.xml"/><Relationship Id="rId13" Type="http://schemas.openxmlformats.org/officeDocument/2006/relationships/tags" Target="../tags/tag147.xml"/><Relationship Id="rId12" Type="http://schemas.openxmlformats.org/officeDocument/2006/relationships/tags" Target="../tags/tag146.xml"/><Relationship Id="rId11" Type="http://schemas.openxmlformats.org/officeDocument/2006/relationships/tags" Target="../tags/tag145.xml"/><Relationship Id="rId10" Type="http://schemas.openxmlformats.org/officeDocument/2006/relationships/tags" Target="../tags/tag144.xml"/><Relationship Id="rId1" Type="http://schemas.openxmlformats.org/officeDocument/2006/relationships/tags" Target="../tags/tag135.xml"/></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8.xml"/><Relationship Id="rId7" Type="http://schemas.openxmlformats.org/officeDocument/2006/relationships/image" Target="../media/image25.jpeg"/><Relationship Id="rId6" Type="http://schemas.openxmlformats.org/officeDocument/2006/relationships/tags" Target="../tags/tag156.xml"/><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6.jpe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7.jpeg"/></Relationships>
</file>

<file path=ppt/slides/_rels/slide37.xml.rels><?xml version="1.0" encoding="UTF-8" standalone="yes"?>
<Relationships xmlns="http://schemas.openxmlformats.org/package/2006/relationships"><Relationship Id="rId9" Type="http://schemas.openxmlformats.org/officeDocument/2006/relationships/tags" Target="../tags/tag163.xml"/><Relationship Id="rId8" Type="http://schemas.openxmlformats.org/officeDocument/2006/relationships/image" Target="../media/image28.jpeg"/><Relationship Id="rId7" Type="http://schemas.openxmlformats.org/officeDocument/2006/relationships/tags" Target="../tags/tag16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image" Target="../media/image19.jpeg"/><Relationship Id="rId13" Type="http://schemas.openxmlformats.org/officeDocument/2006/relationships/slideLayout" Target="../slideLayouts/slideLayout8.xml"/><Relationship Id="rId12" Type="http://schemas.openxmlformats.org/officeDocument/2006/relationships/tags" Target="../tags/tag165.xml"/><Relationship Id="rId11" Type="http://schemas.openxmlformats.org/officeDocument/2006/relationships/tags" Target="../tags/tag164.xml"/><Relationship Id="rId10" Type="http://schemas.openxmlformats.org/officeDocument/2006/relationships/image" Target="../media/image17.jpeg"/><Relationship Id="rId1" Type="http://schemas.openxmlformats.org/officeDocument/2006/relationships/tags" Target="../tags/tag15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8" Type="http://schemas.openxmlformats.org/officeDocument/2006/relationships/slideLayout" Target="../slideLayouts/slideLayout8.xml"/><Relationship Id="rId7" Type="http://schemas.openxmlformats.org/officeDocument/2006/relationships/tags" Target="../tags/tag171.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image" Target="../media/image2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slideLayout" Target="../slideLayouts/slideLayout8.xml"/><Relationship Id="rId7" Type="http://schemas.openxmlformats.org/officeDocument/2006/relationships/tags" Target="../tags/tag177.xml"/><Relationship Id="rId6" Type="http://schemas.openxmlformats.org/officeDocument/2006/relationships/tags" Target="../tags/tag176.xml"/><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image" Target="../media/image30.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8" Type="http://schemas.openxmlformats.org/officeDocument/2006/relationships/slideLayout" Target="../slideLayouts/slideLayout8.xml"/><Relationship Id="rId7" Type="http://schemas.openxmlformats.org/officeDocument/2006/relationships/tags" Target="../tags/tag183.xml"/><Relationship Id="rId6" Type="http://schemas.openxmlformats.org/officeDocument/2006/relationships/tags" Target="../tags/tag182.xml"/><Relationship Id="rId5" Type="http://schemas.openxmlformats.org/officeDocument/2006/relationships/tags" Target="../tags/tag181.xml"/><Relationship Id="rId4" Type="http://schemas.openxmlformats.org/officeDocument/2006/relationships/tags" Target="../tags/tag180.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image" Target="../media/image31.jpe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2.jpeg"/></Relationships>
</file>

<file path=ppt/slides/_rels/slide44.xml.rels><?xml version="1.0" encoding="UTF-8" standalone="yes"?>
<Relationships xmlns="http://schemas.openxmlformats.org/package/2006/relationships"><Relationship Id="rId9" Type="http://schemas.openxmlformats.org/officeDocument/2006/relationships/tags" Target="../tags/tag192.xml"/><Relationship Id="rId8" Type="http://schemas.openxmlformats.org/officeDocument/2006/relationships/tags" Target="../tags/tag191.xml"/><Relationship Id="rId7" Type="http://schemas.openxmlformats.org/officeDocument/2006/relationships/tags" Target="../tags/tag190.xml"/><Relationship Id="rId6" Type="http://schemas.openxmlformats.org/officeDocument/2006/relationships/tags" Target="../tags/tag189.xml"/><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7" Type="http://schemas.openxmlformats.org/officeDocument/2006/relationships/slideLayout" Target="../slideLayouts/slideLayout8.xml"/><Relationship Id="rId16" Type="http://schemas.openxmlformats.org/officeDocument/2006/relationships/tags" Target="../tags/tag199.xml"/><Relationship Id="rId15" Type="http://schemas.openxmlformats.org/officeDocument/2006/relationships/tags" Target="../tags/tag198.xml"/><Relationship Id="rId14" Type="http://schemas.openxmlformats.org/officeDocument/2006/relationships/tags" Target="../tags/tag197.xml"/><Relationship Id="rId13" Type="http://schemas.openxmlformats.org/officeDocument/2006/relationships/tags" Target="../tags/tag196.xml"/><Relationship Id="rId12" Type="http://schemas.openxmlformats.org/officeDocument/2006/relationships/tags" Target="../tags/tag195.xml"/><Relationship Id="rId11" Type="http://schemas.openxmlformats.org/officeDocument/2006/relationships/tags" Target="../tags/tag194.xml"/><Relationship Id="rId10" Type="http://schemas.openxmlformats.org/officeDocument/2006/relationships/tags" Target="../tags/tag193.xml"/><Relationship Id="rId1" Type="http://schemas.openxmlformats.org/officeDocument/2006/relationships/tags" Target="../tags/tag184.xml"/></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34.jpeg"/><Relationship Id="rId2" Type="http://schemas.openxmlformats.org/officeDocument/2006/relationships/image" Target="../media/image19.jpeg"/><Relationship Id="rId1" Type="http://schemas.openxmlformats.org/officeDocument/2006/relationships/image" Target="../media/image33.jpeg"/></Relationships>
</file>

<file path=ppt/slides/_rels/slide46.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3" Type="http://schemas.openxmlformats.org/officeDocument/2006/relationships/slideLayout" Target="../slideLayouts/slideLayout8.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tags" Target="../tags/tag20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image" Target="../media/image3.jpeg"/><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image" Target="../media/image2.jpeg"/><Relationship Id="rId16" Type="http://schemas.openxmlformats.org/officeDocument/2006/relationships/slideLayout" Target="../slideLayouts/slideLayout8.xml"/><Relationship Id="rId15" Type="http://schemas.openxmlformats.org/officeDocument/2006/relationships/tags" Target="../tags/tag18.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image" Target="../media/image4.jpeg"/><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8.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394075" y="0"/>
            <a:ext cx="5745163" cy="6872288"/>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a:off x="-53975" y="-14287"/>
            <a:ext cx="3452813" cy="6872288"/>
          </a:xfrm>
          <a:prstGeom prst="rect">
            <a:avLst/>
          </a:prstGeom>
          <a:solidFill>
            <a:srgbClr val="C00000">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00" name="文本框 2"/>
          <p:cNvSpPr txBox="1"/>
          <p:nvPr/>
        </p:nvSpPr>
        <p:spPr>
          <a:xfrm>
            <a:off x="0" y="2549525"/>
            <a:ext cx="3398838" cy="1069845"/>
          </a:xfrm>
          <a:prstGeom prst="rect">
            <a:avLst/>
          </a:prstGeom>
          <a:noFill/>
          <a:ln w="9525">
            <a:noFill/>
          </a:ln>
        </p:spPr>
        <p:txBody>
          <a:bodyPr>
            <a:spAutoFit/>
          </a:bodyPr>
          <a:lstStyle/>
          <a:p>
            <a:pPr algn="ctr" eaLnBrk="1" hangingPunct="1">
              <a:lnSpc>
                <a:spcPct val="150000"/>
              </a:lnSpc>
            </a:pPr>
            <a:r>
              <a:rPr lang="zh-CN" altLang="en-US" sz="4800" dirty="0">
                <a:solidFill>
                  <a:schemeClr val="bg1"/>
                </a:solidFill>
                <a:latin typeface="微软雅黑" panose="020B0503020204020204" pitchFamily="34" charset="-122"/>
                <a:ea typeface="微软雅黑" panose="020B0503020204020204" pitchFamily="34" charset="-122"/>
              </a:rPr>
              <a:t>项目七</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13" name="文本框 4"/>
          <p:cNvSpPr txBox="1"/>
          <p:nvPr/>
        </p:nvSpPr>
        <p:spPr>
          <a:xfrm>
            <a:off x="4283710" y="2204720"/>
            <a:ext cx="3795395" cy="1985159"/>
          </a:xfrm>
          <a:prstGeom prst="rect">
            <a:avLst/>
          </a:prstGeom>
          <a:noFill/>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7700"/>
              </a:lnSpc>
              <a:spcBef>
                <a:spcPct val="0"/>
              </a:spcBef>
              <a:spcAft>
                <a:spcPct val="0"/>
              </a:spcAft>
              <a:buClrTx/>
              <a:buSzTx/>
              <a:buFontTx/>
              <a:buNone/>
              <a:defRPr/>
            </a:pPr>
            <a:r>
              <a:rPr kumimoji="1" lang="zh-CN" altLang="zh-CN" sz="5400" b="1" dirty="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数字化质量管理</a:t>
            </a:r>
            <a:endPar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4652811" y="1972631"/>
            <a:ext cx="3929026" cy="3477791"/>
          </a:xfrm>
          <a:prstGeom prst="rect">
            <a:avLst/>
          </a:prstGeom>
        </p:spPr>
      </p:pic>
      <p:sp>
        <p:nvSpPr>
          <p:cNvPr id="5" name="TextBox 5"/>
          <p:cNvSpPr txBox="1"/>
          <p:nvPr/>
        </p:nvSpPr>
        <p:spPr>
          <a:xfrm>
            <a:off x="1111955" y="2318159"/>
            <a:ext cx="3178969" cy="685800"/>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统计质量控制的目的是不断提高产品质量和生产效率，因此需要不断进行改进和优化。</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1111955" y="1885242"/>
            <a:ext cx="3164681" cy="554030"/>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持续改进</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1111955" y="3641980"/>
            <a:ext cx="3178969" cy="685800"/>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改进的措施可以包括调整工艺参数、改进生产流程、提高设备精度等。</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1111955" y="3194588"/>
            <a:ext cx="3164681" cy="552657"/>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改进措施</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1111955" y="4890077"/>
            <a:ext cx="3178969" cy="685800"/>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通过持续改进和优化，企业可以进一步提高工序能力和产品质量，增强市场竞争力</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1111955" y="4457161"/>
            <a:ext cx="3164681" cy="562090"/>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增强市场竞争力</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406678" y="2122060"/>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406678" y="3425992"/>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406678" y="4716953"/>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nvSpPr>
        <p:spPr>
          <a:xfrm>
            <a:off x="485804" y="2055699"/>
            <a:ext cx="478972" cy="478972"/>
          </a:xfrm>
          <a:prstGeom prst="rect">
            <a:avLst/>
          </a:prstGeom>
          <a:noFill/>
          <a:ln w="19050">
            <a:solidFill>
              <a:schemeClr val="accent1">
                <a:alpha val="100000"/>
              </a:schemeClr>
            </a:solidFill>
            <a:prstDash val="solid"/>
          </a:ln>
        </p:spPr>
      </p:sp>
      <p:sp>
        <p:nvSpPr>
          <p:cNvPr id="16" name="AutoShape 16"/>
          <p:cNvSpPr/>
          <p:nvPr/>
        </p:nvSpPr>
        <p:spPr>
          <a:xfrm>
            <a:off x="485804" y="3353146"/>
            <a:ext cx="478972" cy="478972"/>
          </a:xfrm>
          <a:prstGeom prst="rect">
            <a:avLst/>
          </a:prstGeom>
          <a:noFill/>
          <a:ln w="19050">
            <a:solidFill>
              <a:schemeClr val="accent1">
                <a:alpha val="100000"/>
              </a:schemeClr>
            </a:solidFill>
            <a:prstDash val="solid"/>
          </a:ln>
        </p:spPr>
      </p:sp>
      <p:sp>
        <p:nvSpPr>
          <p:cNvPr id="17" name="AutoShape 17"/>
          <p:cNvSpPr/>
          <p:nvPr/>
        </p:nvSpPr>
        <p:spPr>
          <a:xfrm>
            <a:off x="485804" y="4650592"/>
            <a:ext cx="478972" cy="478972"/>
          </a:xfrm>
          <a:prstGeom prst="rect">
            <a:avLst/>
          </a:prstGeom>
          <a:noFill/>
          <a:ln w="19050">
            <a:solidFill>
              <a:schemeClr val="accent1">
                <a:alpha val="100000"/>
              </a:schemeClr>
            </a:solidFill>
            <a:prstDash val="solid"/>
          </a:ln>
        </p:spPr>
      </p:sp>
      <p:sp>
        <p:nvSpPr>
          <p:cNvPr id="2" name="Rectangle 3"/>
          <p:cNvSpPr txBox="1"/>
          <p:nvPr/>
        </p:nvSpPr>
        <p:spPr>
          <a:xfrm>
            <a:off x="82708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持续改进和优化</a:t>
            </a:r>
            <a:endParaRPr lang="zh-CN" altLang="en-US" sz="2400" dirty="0">
              <a:latin typeface="微软雅黑" panose="020B0503020204020204" pitchFamily="34" charset="-122"/>
              <a:ea typeface="微软雅黑" panose="020B0503020204020204" pitchFamily="34" charset="-122"/>
            </a:endParaRPr>
          </a:p>
        </p:txBody>
      </p:sp>
      <p:sp>
        <p:nvSpPr>
          <p:cNvPr id="18"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9"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统计质量控制的含义</a:t>
            </a:r>
            <a:endParaRPr lang="zh-CN" altLang="en-US" sz="2800" dirty="0">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p:nvPr>
            <p:custDataLst>
              <p:tags r:id="rId1"/>
            </p:custDataLst>
          </p:nvPr>
        </p:nvSpPr>
        <p:spPr>
          <a:xfrm>
            <a:off x="4569767" y="2173952"/>
            <a:ext cx="1344629" cy="1704623"/>
          </a:xfrm>
          <a:custGeom>
            <a:avLst/>
            <a:gdLst/>
            <a:ahLst/>
            <a:cxnLst/>
            <a:rect l="l" t="t" r="r" b="b"/>
            <a:pathLst>
              <a:path w="1131249" h="1433765">
                <a:moveTo>
                  <a:pt x="1021990" y="1219741"/>
                </a:moveTo>
                <a:cubicBezTo>
                  <a:pt x="1029438" y="1168815"/>
                  <a:pt x="1033284" y="1117202"/>
                  <a:pt x="1033284" y="1065386"/>
                </a:cubicBezTo>
                <a:cubicBezTo>
                  <a:pt x="1033284" y="879172"/>
                  <a:pt x="984545" y="695792"/>
                  <a:pt x="892328" y="535122"/>
                </a:cubicBezTo>
                <a:cubicBezTo>
                  <a:pt x="800476" y="375059"/>
                  <a:pt x="667941" y="240783"/>
                  <a:pt x="509052" y="146745"/>
                </a:cubicBezTo>
                <a:cubicBezTo>
                  <a:pt x="373844" y="66713"/>
                  <a:pt x="222323" y="17893"/>
                  <a:pt x="65944" y="3320"/>
                </a:cubicBezTo>
                <a:cubicBezTo>
                  <a:pt x="30482" y="0"/>
                  <a:pt x="0" y="28216"/>
                  <a:pt x="0" y="63839"/>
                </a:cubicBezTo>
                <a:lnTo>
                  <a:pt x="0" y="63839"/>
                </a:lnTo>
                <a:cubicBezTo>
                  <a:pt x="0" y="95091"/>
                  <a:pt x="23722" y="121363"/>
                  <a:pt x="54812" y="124237"/>
                </a:cubicBezTo>
                <a:cubicBezTo>
                  <a:pt x="193338" y="137151"/>
                  <a:pt x="327534" y="180425"/>
                  <a:pt x="447237" y="251267"/>
                </a:cubicBezTo>
                <a:cubicBezTo>
                  <a:pt x="588071" y="334618"/>
                  <a:pt x="705588" y="453674"/>
                  <a:pt x="786996" y="595560"/>
                </a:cubicBezTo>
                <a:cubicBezTo>
                  <a:pt x="868687" y="737892"/>
                  <a:pt x="911840" y="900344"/>
                  <a:pt x="911840" y="1065386"/>
                </a:cubicBezTo>
                <a:cubicBezTo>
                  <a:pt x="911840" y="1108741"/>
                  <a:pt x="908723" y="1151894"/>
                  <a:pt x="902853" y="1194521"/>
                </a:cubicBezTo>
                <a:lnTo>
                  <a:pt x="828975" y="1178855"/>
                </a:lnTo>
                <a:cubicBezTo>
                  <a:pt x="812661" y="1175414"/>
                  <a:pt x="799383" y="1192092"/>
                  <a:pt x="806427" y="1207232"/>
                </a:cubicBezTo>
                <a:lnTo>
                  <a:pt x="904918" y="1418261"/>
                </a:lnTo>
                <a:cubicBezTo>
                  <a:pt x="910545" y="1430284"/>
                  <a:pt x="926009" y="1433765"/>
                  <a:pt x="936210" y="1425264"/>
                </a:cubicBezTo>
                <a:lnTo>
                  <a:pt x="1118254" y="1273621"/>
                </a:lnTo>
                <a:cubicBezTo>
                  <a:pt x="1131249" y="1262813"/>
                  <a:pt x="1126026" y="1241763"/>
                  <a:pt x="1109510" y="1238281"/>
                </a:cubicBezTo>
                <a:lnTo>
                  <a:pt x="1021990" y="1219741"/>
                </a:lnTo>
                <a:close/>
              </a:path>
            </a:pathLst>
          </a:custGeom>
          <a:solidFill>
            <a:schemeClr val="accent1">
              <a:alpha val="100000"/>
            </a:schemeClr>
          </a:solidFill>
        </p:spPr>
      </p:sp>
      <p:sp>
        <p:nvSpPr>
          <p:cNvPr id="5" name="Freeform 5"/>
          <p:cNvSpPr/>
          <p:nvPr>
            <p:custDataLst>
              <p:tags r:id="rId2"/>
            </p:custDataLst>
          </p:nvPr>
        </p:nvSpPr>
        <p:spPr>
          <a:xfrm>
            <a:off x="3559418" y="4070661"/>
            <a:ext cx="2019640" cy="646633"/>
          </a:xfrm>
          <a:custGeom>
            <a:avLst/>
            <a:gdLst/>
            <a:ahLst/>
            <a:cxnLst/>
            <a:rect l="l" t="t" r="r" b="b"/>
            <a:pathLst>
              <a:path w="1701225" h="548723">
                <a:moveTo>
                  <a:pt x="1661351" y="15585"/>
                </a:moveTo>
                <a:cubicBezTo>
                  <a:pt x="1634350" y="0"/>
                  <a:pt x="1599900" y="7368"/>
                  <a:pt x="1581724" y="32709"/>
                </a:cubicBezTo>
                <a:cubicBezTo>
                  <a:pt x="1504648" y="140025"/>
                  <a:pt x="1405550" y="230743"/>
                  <a:pt x="1291271" y="297861"/>
                </a:cubicBezTo>
                <a:cubicBezTo>
                  <a:pt x="1146996" y="382548"/>
                  <a:pt x="981792" y="427320"/>
                  <a:pt x="813511" y="427320"/>
                </a:cubicBezTo>
                <a:cubicBezTo>
                  <a:pt x="645231" y="427320"/>
                  <a:pt x="479986" y="382548"/>
                  <a:pt x="335752" y="297861"/>
                </a:cubicBezTo>
                <a:cubicBezTo>
                  <a:pt x="290453" y="271265"/>
                  <a:pt x="247624" y="240864"/>
                  <a:pt x="207547" y="207305"/>
                </a:cubicBezTo>
                <a:lnTo>
                  <a:pt x="264990" y="152695"/>
                </a:lnTo>
                <a:cubicBezTo>
                  <a:pt x="277094" y="141199"/>
                  <a:pt x="270860" y="120796"/>
                  <a:pt x="254384" y="118043"/>
                </a:cubicBezTo>
                <a:lnTo>
                  <a:pt x="24694" y="79667"/>
                </a:lnTo>
                <a:cubicBezTo>
                  <a:pt x="11618" y="77481"/>
                  <a:pt x="0" y="88290"/>
                  <a:pt x="1214" y="101487"/>
                </a:cubicBezTo>
                <a:lnTo>
                  <a:pt x="23074" y="337411"/>
                </a:lnTo>
                <a:cubicBezTo>
                  <a:pt x="24653" y="354252"/>
                  <a:pt x="44934" y="361862"/>
                  <a:pt x="57160" y="350204"/>
                </a:cubicBezTo>
                <a:lnTo>
                  <a:pt x="118974" y="291465"/>
                </a:lnTo>
                <a:cubicBezTo>
                  <a:pt x="167228" y="332918"/>
                  <a:pt x="219206" y="370201"/>
                  <a:pt x="274301" y="402546"/>
                </a:cubicBezTo>
                <a:cubicBezTo>
                  <a:pt x="437197" y="498203"/>
                  <a:pt x="623654" y="548723"/>
                  <a:pt x="813552" y="548723"/>
                </a:cubicBezTo>
                <a:cubicBezTo>
                  <a:pt x="1003449" y="548723"/>
                  <a:pt x="1189906" y="498162"/>
                  <a:pt x="1352803" y="402546"/>
                </a:cubicBezTo>
                <a:cubicBezTo>
                  <a:pt x="1481573" y="326927"/>
                  <a:pt x="1593302" y="224792"/>
                  <a:pt x="1680215" y="103915"/>
                </a:cubicBezTo>
                <a:cubicBezTo>
                  <a:pt x="1701225" y="74648"/>
                  <a:pt x="1692602" y="33640"/>
                  <a:pt x="1661351" y="15585"/>
                </a:cubicBezTo>
                <a:lnTo>
                  <a:pt x="1661351" y="15585"/>
                </a:lnTo>
                <a:close/>
              </a:path>
            </a:pathLst>
          </a:custGeom>
          <a:solidFill>
            <a:schemeClr val="accent1">
              <a:alpha val="100000"/>
            </a:schemeClr>
          </a:solidFill>
        </p:spPr>
      </p:sp>
      <p:sp>
        <p:nvSpPr>
          <p:cNvPr id="6" name="Freeform 6"/>
          <p:cNvSpPr/>
          <p:nvPr>
            <p:custDataLst>
              <p:tags r:id="rId3"/>
            </p:custDataLst>
          </p:nvPr>
        </p:nvSpPr>
        <p:spPr>
          <a:xfrm>
            <a:off x="3255578" y="2127870"/>
            <a:ext cx="1067813" cy="1879502"/>
          </a:xfrm>
          <a:custGeom>
            <a:avLst/>
            <a:gdLst/>
            <a:ahLst/>
            <a:cxnLst/>
            <a:rect l="l" t="t" r="r" b="b"/>
            <a:pathLst>
              <a:path w="897753" h="1586986">
                <a:moveTo>
                  <a:pt x="879091" y="68939"/>
                </a:moveTo>
                <a:lnTo>
                  <a:pt x="651060" y="4574"/>
                </a:lnTo>
                <a:cubicBezTo>
                  <a:pt x="634787" y="0"/>
                  <a:pt x="620375" y="16192"/>
                  <a:pt x="626852" y="31777"/>
                </a:cubicBezTo>
                <a:lnTo>
                  <a:pt x="662314" y="117436"/>
                </a:lnTo>
                <a:cubicBezTo>
                  <a:pt x="614789" y="136867"/>
                  <a:pt x="568600" y="159779"/>
                  <a:pt x="524192" y="186052"/>
                </a:cubicBezTo>
                <a:cubicBezTo>
                  <a:pt x="365343" y="280049"/>
                  <a:pt x="232808" y="414366"/>
                  <a:pt x="140915" y="574429"/>
                </a:cubicBezTo>
                <a:cubicBezTo>
                  <a:pt x="48739" y="735099"/>
                  <a:pt x="0" y="918438"/>
                  <a:pt x="0" y="1104693"/>
                </a:cubicBezTo>
                <a:cubicBezTo>
                  <a:pt x="0" y="1255566"/>
                  <a:pt x="31980" y="1404375"/>
                  <a:pt x="93147" y="1540919"/>
                </a:cubicBezTo>
                <a:cubicBezTo>
                  <a:pt x="107923" y="1573870"/>
                  <a:pt x="147797" y="1586986"/>
                  <a:pt x="179049" y="1568932"/>
                </a:cubicBezTo>
                <a:lnTo>
                  <a:pt x="179049" y="1568932"/>
                </a:lnTo>
                <a:cubicBezTo>
                  <a:pt x="205969" y="1553387"/>
                  <a:pt x="216818" y="1519990"/>
                  <a:pt x="204106" y="1491653"/>
                </a:cubicBezTo>
                <a:cubicBezTo>
                  <a:pt x="149821" y="1370573"/>
                  <a:pt x="121444" y="1238564"/>
                  <a:pt x="121444" y="1104693"/>
                </a:cubicBezTo>
                <a:cubicBezTo>
                  <a:pt x="121444" y="939650"/>
                  <a:pt x="164597" y="777199"/>
                  <a:pt x="246288" y="634908"/>
                </a:cubicBezTo>
                <a:cubicBezTo>
                  <a:pt x="327736" y="493021"/>
                  <a:pt x="445213" y="373965"/>
                  <a:pt x="586047" y="290615"/>
                </a:cubicBezTo>
                <a:cubicBezTo>
                  <a:pt x="625516" y="267257"/>
                  <a:pt x="666564" y="246935"/>
                  <a:pt x="708786" y="229690"/>
                </a:cubicBezTo>
                <a:lnTo>
                  <a:pt x="736556" y="296768"/>
                </a:lnTo>
                <a:cubicBezTo>
                  <a:pt x="742952" y="312191"/>
                  <a:pt x="764205" y="313689"/>
                  <a:pt x="772706" y="299318"/>
                </a:cubicBezTo>
                <a:lnTo>
                  <a:pt x="891033" y="98733"/>
                </a:lnTo>
                <a:cubicBezTo>
                  <a:pt x="897753" y="87277"/>
                  <a:pt x="891883" y="72542"/>
                  <a:pt x="879091" y="68939"/>
                </a:cubicBezTo>
                <a:close/>
              </a:path>
            </a:pathLst>
          </a:custGeom>
          <a:solidFill>
            <a:schemeClr val="accent1">
              <a:alpha val="100000"/>
            </a:schemeClr>
          </a:solidFill>
        </p:spPr>
      </p:sp>
      <p:sp>
        <p:nvSpPr>
          <p:cNvPr id="7" name="Freeform 7"/>
          <p:cNvSpPr/>
          <p:nvPr>
            <p:custDataLst>
              <p:tags r:id="rId4"/>
            </p:custDataLst>
          </p:nvPr>
        </p:nvSpPr>
        <p:spPr>
          <a:xfrm>
            <a:off x="3523977" y="2464963"/>
            <a:ext cx="950279" cy="1425467"/>
          </a:xfrm>
          <a:custGeom>
            <a:avLst/>
            <a:gdLst/>
            <a:ahLst/>
            <a:cxnLst/>
            <a:rect l="l" t="t" r="r" b="b"/>
            <a:pathLst>
              <a:path w="795457" h="1193225">
                <a:moveTo>
                  <a:pt x="106466" y="397688"/>
                </a:moveTo>
                <a:cubicBezTo>
                  <a:pt x="38741" y="514719"/>
                  <a:pt x="0" y="650574"/>
                  <a:pt x="0" y="795457"/>
                </a:cubicBezTo>
                <a:cubicBezTo>
                  <a:pt x="0" y="940339"/>
                  <a:pt x="38781" y="1076235"/>
                  <a:pt x="106466" y="1193225"/>
                </a:cubicBezTo>
                <a:lnTo>
                  <a:pt x="795457" y="795457"/>
                </a:lnTo>
                <a:lnTo>
                  <a:pt x="795457" y="0"/>
                </a:lnTo>
                <a:cubicBezTo>
                  <a:pt x="501036" y="0"/>
                  <a:pt x="244021" y="159941"/>
                  <a:pt x="106466" y="397688"/>
                </a:cubicBezTo>
                <a:close/>
              </a:path>
            </a:pathLst>
          </a:custGeom>
          <a:solidFill>
            <a:schemeClr val="accent1">
              <a:alpha val="20000"/>
            </a:schemeClr>
          </a:solidFill>
        </p:spPr>
      </p:sp>
      <p:sp>
        <p:nvSpPr>
          <p:cNvPr id="8" name="Freeform 8"/>
          <p:cNvSpPr/>
          <p:nvPr>
            <p:custDataLst>
              <p:tags r:id="rId5"/>
            </p:custDataLst>
          </p:nvPr>
        </p:nvSpPr>
        <p:spPr>
          <a:xfrm>
            <a:off x="4570977" y="2464963"/>
            <a:ext cx="950279" cy="1425467"/>
          </a:xfrm>
          <a:custGeom>
            <a:avLst/>
            <a:gdLst/>
            <a:ahLst/>
            <a:cxnLst/>
            <a:rect l="l" t="t" r="r" b="b"/>
            <a:pathLst>
              <a:path w="795457" h="1193225">
                <a:moveTo>
                  <a:pt x="688991" y="397688"/>
                </a:moveTo>
                <a:cubicBezTo>
                  <a:pt x="551436" y="159941"/>
                  <a:pt x="294420" y="0"/>
                  <a:pt x="0" y="0"/>
                </a:cubicBezTo>
                <a:lnTo>
                  <a:pt x="0" y="795457"/>
                </a:lnTo>
                <a:lnTo>
                  <a:pt x="688991" y="1193225"/>
                </a:lnTo>
                <a:cubicBezTo>
                  <a:pt x="756716" y="1076194"/>
                  <a:pt x="795457" y="940339"/>
                  <a:pt x="795457" y="795457"/>
                </a:cubicBezTo>
                <a:cubicBezTo>
                  <a:pt x="795457" y="650574"/>
                  <a:pt x="756675" y="514679"/>
                  <a:pt x="688991" y="397688"/>
                </a:cubicBezTo>
                <a:close/>
              </a:path>
            </a:pathLst>
          </a:custGeom>
          <a:solidFill>
            <a:schemeClr val="accent1">
              <a:alpha val="20000"/>
            </a:schemeClr>
          </a:solidFill>
        </p:spPr>
      </p:sp>
      <p:sp>
        <p:nvSpPr>
          <p:cNvPr id="9" name="Freeform 9"/>
          <p:cNvSpPr/>
          <p:nvPr>
            <p:custDataLst>
              <p:tags r:id="rId6"/>
            </p:custDataLst>
          </p:nvPr>
        </p:nvSpPr>
        <p:spPr>
          <a:xfrm>
            <a:off x="3699525" y="3492618"/>
            <a:ext cx="1646183" cy="950279"/>
          </a:xfrm>
          <a:custGeom>
            <a:avLst/>
            <a:gdLst/>
            <a:ahLst/>
            <a:cxnLst/>
            <a:rect l="l" t="t" r="r" b="b"/>
            <a:pathLst>
              <a:path w="1377982" h="795457">
                <a:moveTo>
                  <a:pt x="688991" y="0"/>
                </a:moveTo>
                <a:lnTo>
                  <a:pt x="0" y="397769"/>
                </a:lnTo>
                <a:cubicBezTo>
                  <a:pt x="137555" y="635515"/>
                  <a:pt x="394571" y="795457"/>
                  <a:pt x="688991" y="795457"/>
                </a:cubicBezTo>
                <a:cubicBezTo>
                  <a:pt x="983411" y="795457"/>
                  <a:pt x="1240427" y="635515"/>
                  <a:pt x="1377982" y="397769"/>
                </a:cubicBezTo>
                <a:lnTo>
                  <a:pt x="688991" y="0"/>
                </a:lnTo>
                <a:close/>
              </a:path>
            </a:pathLst>
          </a:custGeom>
          <a:solidFill>
            <a:schemeClr val="accent1">
              <a:alpha val="20000"/>
            </a:schemeClr>
          </a:solidFill>
        </p:spPr>
      </p:sp>
      <p:sp>
        <p:nvSpPr>
          <p:cNvPr id="10" name="Freeform 10"/>
          <p:cNvSpPr/>
          <p:nvPr>
            <p:custDataLst>
              <p:tags r:id="rId7"/>
            </p:custDataLst>
          </p:nvPr>
        </p:nvSpPr>
        <p:spPr>
          <a:xfrm>
            <a:off x="3814063" y="2915390"/>
            <a:ext cx="422417" cy="422417"/>
          </a:xfrm>
          <a:custGeom>
            <a:avLst/>
            <a:gdLst/>
            <a:ahLst/>
            <a:cxnLst/>
            <a:rect l="l" t="t" r="r" b="b"/>
            <a:pathLst>
              <a:path w="304800" h="304800">
                <a:moveTo>
                  <a:pt x="50749" y="121920"/>
                </a:moveTo>
                <a:lnTo>
                  <a:pt x="152400" y="182880"/>
                </a:lnTo>
                <a:lnTo>
                  <a:pt x="304800" y="91440"/>
                </a:lnTo>
                <a:lnTo>
                  <a:pt x="152400" y="0"/>
                </a:lnTo>
                <a:lnTo>
                  <a:pt x="0" y="91440"/>
                </a:lnTo>
                <a:lnTo>
                  <a:pt x="152400" y="91440"/>
                </a:lnTo>
                <a:lnTo>
                  <a:pt x="152400" y="121920"/>
                </a:lnTo>
                <a:lnTo>
                  <a:pt x="50749" y="121920"/>
                </a:lnTo>
                <a:close/>
                <a:moveTo>
                  <a:pt x="0" y="121920"/>
                </a:moveTo>
                <a:lnTo>
                  <a:pt x="0" y="243840"/>
                </a:lnTo>
                <a:lnTo>
                  <a:pt x="30480" y="210007"/>
                </a:lnTo>
                <a:lnTo>
                  <a:pt x="30480" y="140208"/>
                </a:lnTo>
                <a:lnTo>
                  <a:pt x="0" y="121920"/>
                </a:lnTo>
                <a:close/>
                <a:moveTo>
                  <a:pt x="152400" y="304800"/>
                </a:moveTo>
                <a:lnTo>
                  <a:pt x="45720" y="240792"/>
                </a:lnTo>
                <a:lnTo>
                  <a:pt x="45720" y="149352"/>
                </a:lnTo>
                <a:lnTo>
                  <a:pt x="152400" y="213360"/>
                </a:lnTo>
                <a:lnTo>
                  <a:pt x="259080" y="149352"/>
                </a:lnTo>
                <a:lnTo>
                  <a:pt x="259080" y="240792"/>
                </a:lnTo>
                <a:lnTo>
                  <a:pt x="152400" y="304800"/>
                </a:lnTo>
                <a:close/>
              </a:path>
            </a:pathLst>
          </a:custGeom>
          <a:solidFill>
            <a:schemeClr val="accent1">
              <a:alpha val="100000"/>
            </a:schemeClr>
          </a:solidFill>
        </p:spPr>
      </p:sp>
      <p:sp>
        <p:nvSpPr>
          <p:cNvPr id="11" name="Freeform 11"/>
          <p:cNvSpPr/>
          <p:nvPr>
            <p:custDataLst>
              <p:tags r:id="rId8"/>
            </p:custDataLst>
          </p:nvPr>
        </p:nvSpPr>
        <p:spPr>
          <a:xfrm>
            <a:off x="4812507" y="2915390"/>
            <a:ext cx="355163" cy="355163"/>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chemeClr val="accent1">
              <a:alpha val="100000"/>
            </a:schemeClr>
          </a:solidFill>
        </p:spPr>
      </p:sp>
      <p:sp>
        <p:nvSpPr>
          <p:cNvPr id="12" name="Freeform 12"/>
          <p:cNvSpPr/>
          <p:nvPr>
            <p:custDataLst>
              <p:tags r:id="rId9"/>
            </p:custDataLst>
          </p:nvPr>
        </p:nvSpPr>
        <p:spPr>
          <a:xfrm>
            <a:off x="4293817" y="3738959"/>
            <a:ext cx="457598" cy="457598"/>
          </a:xfrm>
          <a:custGeom>
            <a:avLst/>
            <a:gdLst/>
            <a:ahLst/>
            <a:cxnLst/>
            <a:rect l="l" t="t" r="r" b="b"/>
            <a:pathLst>
              <a:path w="304800" h="304800">
                <a:moveTo>
                  <a:pt x="274320" y="243840"/>
                </a:moveTo>
                <a:lnTo>
                  <a:pt x="304800" y="243840"/>
                </a:lnTo>
                <a:lnTo>
                  <a:pt x="304800" y="259080"/>
                </a:lnTo>
                <a:cubicBezTo>
                  <a:pt x="304800" y="267500"/>
                  <a:pt x="297980" y="274320"/>
                  <a:pt x="289560" y="274320"/>
                </a:cubicBezTo>
                <a:lnTo>
                  <a:pt x="289560" y="274320"/>
                </a:lnTo>
                <a:lnTo>
                  <a:pt x="15240" y="274320"/>
                </a:lnTo>
                <a:cubicBezTo>
                  <a:pt x="6820" y="274320"/>
                  <a:pt x="0" y="267500"/>
                  <a:pt x="0" y="259080"/>
                </a:cubicBezTo>
                <a:lnTo>
                  <a:pt x="0" y="259080"/>
                </a:lnTo>
                <a:lnTo>
                  <a:pt x="0" y="243840"/>
                </a:lnTo>
                <a:lnTo>
                  <a:pt x="30480" y="243840"/>
                </a:lnTo>
                <a:lnTo>
                  <a:pt x="30480" y="60960"/>
                </a:lnTo>
                <a:cubicBezTo>
                  <a:pt x="30480" y="44196"/>
                  <a:pt x="44196" y="30480"/>
                  <a:pt x="60960" y="30480"/>
                </a:cubicBezTo>
                <a:lnTo>
                  <a:pt x="243840" y="30480"/>
                </a:lnTo>
                <a:cubicBezTo>
                  <a:pt x="260671" y="30480"/>
                  <a:pt x="274320" y="44129"/>
                  <a:pt x="274320" y="60960"/>
                </a:cubicBezTo>
                <a:lnTo>
                  <a:pt x="274320" y="60960"/>
                </a:lnTo>
                <a:lnTo>
                  <a:pt x="274320" y="243840"/>
                </a:lnTo>
                <a:close/>
                <a:moveTo>
                  <a:pt x="60960" y="60960"/>
                </a:moveTo>
                <a:lnTo>
                  <a:pt x="60960" y="198120"/>
                </a:lnTo>
                <a:lnTo>
                  <a:pt x="243840" y="198120"/>
                </a:lnTo>
                <a:lnTo>
                  <a:pt x="243840" y="60960"/>
                </a:lnTo>
                <a:lnTo>
                  <a:pt x="60960" y="60960"/>
                </a:lnTo>
                <a:close/>
                <a:moveTo>
                  <a:pt x="121920" y="228600"/>
                </a:moveTo>
                <a:lnTo>
                  <a:pt x="121920" y="243840"/>
                </a:lnTo>
                <a:lnTo>
                  <a:pt x="182880" y="243840"/>
                </a:lnTo>
                <a:lnTo>
                  <a:pt x="182880" y="228600"/>
                </a:lnTo>
                <a:lnTo>
                  <a:pt x="121920" y="228600"/>
                </a:lnTo>
                <a:close/>
              </a:path>
            </a:pathLst>
          </a:custGeom>
          <a:solidFill>
            <a:schemeClr val="accent1">
              <a:alpha val="100000"/>
            </a:schemeClr>
          </a:solidFill>
        </p:spPr>
      </p:sp>
      <p:sp>
        <p:nvSpPr>
          <p:cNvPr id="13" name="TextBox 13"/>
          <p:cNvSpPr txBox="1"/>
          <p:nvPr>
            <p:custDataLst>
              <p:tags r:id="rId10"/>
            </p:custDataLst>
          </p:nvPr>
        </p:nvSpPr>
        <p:spPr>
          <a:xfrm>
            <a:off x="347772" y="2540586"/>
            <a:ext cx="2759886" cy="416909"/>
          </a:xfrm>
          <a:prstGeom prst="rect">
            <a:avLst/>
          </a:prstGeom>
        </p:spPr>
        <p:txBody>
          <a:bodyPr vert="horz" wrap="square" lIns="85725" tIns="42863" rIns="85725" bIns="42863"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统计分析表的作用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1"/>
            </p:custDataLst>
          </p:nvPr>
        </p:nvSpPr>
        <p:spPr>
          <a:xfrm>
            <a:off x="560070" y="3006725"/>
            <a:ext cx="2495550" cy="819785"/>
          </a:xfrm>
          <a:prstGeom prst="rect">
            <a:avLst/>
          </a:prstGeom>
        </p:spPr>
        <p:txBody>
          <a:bodyPr vert="horz" wrap="square" lIns="85725" tIns="42863" rIns="85725" bIns="42863"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统计分析表是用于收集和整理数据的工具，常用于质量管理体系中的数据分析和问题诊断</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2"/>
            </p:custDataLst>
          </p:nvPr>
        </p:nvSpPr>
        <p:spPr>
          <a:xfrm>
            <a:off x="6018562" y="2540586"/>
            <a:ext cx="2759886" cy="416909"/>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统计分析表的设计</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3"/>
            </p:custDataLst>
          </p:nvPr>
        </p:nvSpPr>
        <p:spPr>
          <a:xfrm>
            <a:off x="6018530" y="3006725"/>
            <a:ext cx="2698750" cy="1592580"/>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统计分析表的设计需要根据实际需要，包含表头、表体和表注等基本元素，以明确表格的用途和重要性。</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4"/>
            </p:custDataLst>
          </p:nvPr>
        </p:nvSpPr>
        <p:spPr>
          <a:xfrm>
            <a:off x="3094312" y="4827022"/>
            <a:ext cx="2759886" cy="416909"/>
          </a:xfrm>
          <a:prstGeom prst="rect">
            <a:avLst/>
          </a:prstGeom>
        </p:spPr>
        <p:txBody>
          <a:bodyPr vert="horz" wrap="square" lIns="85725" tIns="42863" rIns="85725" bIns="42863"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统计分析表的应用步骤</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custDataLst>
              <p:tags r:id="rId15"/>
            </p:custDataLst>
          </p:nvPr>
        </p:nvSpPr>
        <p:spPr>
          <a:xfrm>
            <a:off x="3094312" y="5243930"/>
            <a:ext cx="2980966" cy="828920"/>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应用统计分析表时，需按照设计表格、收集数据、数据统计和问题诊断等步骤进行。</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Rectangle 3"/>
          <p:cNvSpPr txBox="1"/>
          <p:nvPr/>
        </p:nvSpPr>
        <p:spPr>
          <a:xfrm>
            <a:off x="82708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统计分析表</a:t>
            </a:r>
            <a:endParaRPr lang="zh-CN" altLang="en-US" sz="2400" dirty="0">
              <a:latin typeface="微软雅黑" panose="020B0503020204020204" pitchFamily="34" charset="-122"/>
              <a:ea typeface="微软雅黑" panose="020B0503020204020204" pitchFamily="34" charset="-122"/>
            </a:endParaRPr>
          </a:p>
        </p:txBody>
      </p:sp>
      <p:sp>
        <p:nvSpPr>
          <p:cNvPr id="3" name="TextBox 53"/>
          <p:cNvSpPr txBox="1"/>
          <p:nvPr/>
        </p:nvSpPr>
        <p:spPr>
          <a:xfrm>
            <a:off x="684213" y="260350"/>
            <a:ext cx="4134465"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统计质量控制的定量方法</a:t>
            </a:r>
            <a:endParaRPr lang="zh-CN" altLang="zh-CN" sz="2800" dirty="0">
              <a:latin typeface="Verdana" panose="020B0604030504040204" pitchFamily="34" charset="0"/>
              <a:ea typeface="微软雅黑" panose="020B0503020204020204" pitchFamily="34" charset="-122"/>
            </a:endParaRPr>
          </a:p>
        </p:txBody>
      </p:sp>
      <p:sp>
        <p:nvSpPr>
          <p:cNvPr id="20"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655955" y="2781300"/>
          <a:ext cx="7816850" cy="1606550"/>
        </p:xfrm>
        <a:graphic>
          <a:graphicData uri="http://schemas.openxmlformats.org/drawingml/2006/table">
            <a:tbl>
              <a:tblPr/>
              <a:tblGrid>
                <a:gridCol w="714375"/>
                <a:gridCol w="605155"/>
                <a:gridCol w="701040"/>
                <a:gridCol w="694690"/>
                <a:gridCol w="678815"/>
                <a:gridCol w="951230"/>
                <a:gridCol w="802005"/>
                <a:gridCol w="826770"/>
                <a:gridCol w="1048385"/>
                <a:gridCol w="794385"/>
              </a:tblGrid>
              <a:tr h="302260">
                <a:tc rowSpan="2">
                  <a:txBody>
                    <a:bodyPr/>
                    <a:p>
                      <a:pPr marL="0" indent="0" algn="ctr">
                        <a:lnSpc>
                          <a:spcPct val="150000"/>
                        </a:lnSpc>
                        <a:spcBef>
                          <a:spcPct val="0"/>
                        </a:spcBef>
                        <a:spcAft>
                          <a:spcPct val="0"/>
                        </a:spcAft>
                      </a:pPr>
                      <a:r>
                        <a:rPr lang="zh-CN" sz="900">
                          <a:solidFill>
                            <a:srgbClr val="1E1F24"/>
                          </a:solidFill>
                          <a:latin typeface="Segoe UI" panose="020B0502040204020203"/>
                          <a:ea typeface="宋体" panose="02010600030101010101" pitchFamily="2" charset="-122"/>
                        </a:rPr>
                        <a:t>项目</a:t>
                      </a:r>
                      <a:r>
                        <a:rPr lang="zh-CN" sz="900">
                          <a:solidFill>
                            <a:srgbClr val="1E1F24"/>
                          </a:solidFill>
                          <a:latin typeface="Segoe UI" panose="020B0502040204020203"/>
                          <a:ea typeface="宋体" panose="02010600030101010101" pitchFamily="2" charset="-122"/>
                        </a:rPr>
                        <a:t>日期</a:t>
                      </a:r>
                      <a:endParaRPr lang="zh-CN" sz="900">
                        <a:solidFill>
                          <a:srgbClr val="1E1F24"/>
                        </a:solidFill>
                        <a:latin typeface="Segoe UI" panose="020B0502040204020203"/>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rowSpan="2">
                  <a:txBody>
                    <a:bodyPr/>
                    <a:p>
                      <a:pPr marL="0" indent="0" algn="ctr">
                        <a:lnSpc>
                          <a:spcPct val="150000"/>
                        </a:lnSpc>
                        <a:spcBef>
                          <a:spcPct val="0"/>
                        </a:spcBef>
                        <a:spcAft>
                          <a:spcPct val="0"/>
                        </a:spcAft>
                      </a:pPr>
                      <a:r>
                        <a:rPr lang="zh-CN" sz="900">
                          <a:solidFill>
                            <a:srgbClr val="1E1F24"/>
                          </a:solidFill>
                          <a:latin typeface="Segoe UI" panose="020B0502040204020203"/>
                          <a:ea typeface="宋体" panose="02010600030101010101" pitchFamily="2" charset="-122"/>
                        </a:rPr>
                        <a:t>交验数</a:t>
                      </a:r>
                      <a:endParaRPr lang="zh-CN" sz="900">
                        <a:solidFill>
                          <a:srgbClr val="1E1F24"/>
                        </a:solidFill>
                        <a:latin typeface="Segoe UI" panose="020B0502040204020203"/>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rowSpan="2">
                  <a:txBody>
                    <a:bodyPr/>
                    <a:p>
                      <a:pPr marL="0" indent="0" algn="ctr">
                        <a:lnSpc>
                          <a:spcPct val="150000"/>
                        </a:lnSpc>
                        <a:spcBef>
                          <a:spcPct val="0"/>
                        </a:spcBef>
                        <a:spcAft>
                          <a:spcPct val="0"/>
                        </a:spcAft>
                      </a:pPr>
                      <a:r>
                        <a:rPr lang="zh-CN" sz="900">
                          <a:solidFill>
                            <a:srgbClr val="1E1F24"/>
                          </a:solidFill>
                          <a:latin typeface="Segoe UI" panose="020B0502040204020203"/>
                          <a:ea typeface="宋体" panose="02010600030101010101" pitchFamily="2" charset="-122"/>
                        </a:rPr>
                        <a:t>合格数</a:t>
                      </a:r>
                      <a:endParaRPr lang="zh-CN" sz="900">
                        <a:solidFill>
                          <a:srgbClr val="1E1F24"/>
                        </a:solidFill>
                        <a:latin typeface="Segoe UI" panose="020B0502040204020203"/>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3">
                  <a:txBody>
                    <a:bodyPr/>
                    <a:p>
                      <a:pPr marL="0" indent="0" algn="ctr">
                        <a:lnSpc>
                          <a:spcPct val="150000"/>
                        </a:lnSpc>
                        <a:spcBef>
                          <a:spcPct val="0"/>
                        </a:spcBef>
                        <a:spcAft>
                          <a:spcPct val="0"/>
                        </a:spcAft>
                      </a:pPr>
                      <a:r>
                        <a:rPr lang="zh-CN" sz="900">
                          <a:solidFill>
                            <a:srgbClr val="1E1F24"/>
                          </a:solidFill>
                          <a:latin typeface="Segoe UI" panose="020B0502040204020203"/>
                          <a:ea typeface="宋体" panose="02010600030101010101" pitchFamily="2" charset="-122"/>
                        </a:rPr>
                        <a:t>不良品数</a:t>
                      </a:r>
                      <a:endParaRPr lang="zh-CN" sz="900">
                        <a:solidFill>
                          <a:srgbClr val="1E1F24"/>
                        </a:solidFill>
                        <a:latin typeface="Segoe UI" panose="020B0502040204020203"/>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gridSpan="3">
                  <a:txBody>
                    <a:bodyPr/>
                    <a:p>
                      <a:pPr marL="0" indent="0" algn="ctr">
                        <a:lnSpc>
                          <a:spcPct val="150000"/>
                        </a:lnSpc>
                        <a:spcBef>
                          <a:spcPct val="0"/>
                        </a:spcBef>
                        <a:spcAft>
                          <a:spcPct val="0"/>
                        </a:spcAft>
                      </a:pPr>
                      <a:r>
                        <a:rPr lang="zh-CN" sz="900">
                          <a:solidFill>
                            <a:srgbClr val="1E1F24"/>
                          </a:solidFill>
                          <a:latin typeface="Segoe UI" panose="020B0502040204020203"/>
                          <a:ea typeface="宋体" panose="02010600030101010101" pitchFamily="2" charset="-122"/>
                        </a:rPr>
                        <a:t>不良品类型</a:t>
                      </a:r>
                      <a:endParaRPr lang="zh-CN" sz="900">
                        <a:solidFill>
                          <a:srgbClr val="1E1F24"/>
                        </a:solidFill>
                        <a:latin typeface="Segoe UI" panose="020B0502040204020203"/>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rowSpan="2">
                  <a:txBody>
                    <a:bodyPr/>
                    <a:p>
                      <a:pPr marL="0" indent="0" algn="ctr">
                        <a:lnSpc>
                          <a:spcPct val="150000"/>
                        </a:lnSpc>
                        <a:spcBef>
                          <a:spcPct val="0"/>
                        </a:spcBef>
                        <a:spcAft>
                          <a:spcPct val="0"/>
                        </a:spcAft>
                      </a:pPr>
                      <a:r>
                        <a:rPr lang="zh-CN" sz="900">
                          <a:solidFill>
                            <a:srgbClr val="1E1F24"/>
                          </a:solidFill>
                          <a:latin typeface="Segoe UI" panose="020B0502040204020203"/>
                          <a:ea typeface="宋体" panose="02010600030101010101" pitchFamily="2" charset="-122"/>
                        </a:rPr>
                        <a:t>不良品率</a:t>
                      </a:r>
                      <a:r>
                        <a:rPr lang="en-US" altLang="zh-CN" sz="900">
                          <a:solidFill>
                            <a:srgbClr val="1E1F24"/>
                          </a:solidFill>
                          <a:latin typeface="Segoe UI" panose="020B0502040204020203"/>
                          <a:ea typeface="Segoe UI" panose="020B0502040204020203"/>
                        </a:rPr>
                        <a:t>/%</a:t>
                      </a:r>
                      <a:endParaRPr lang="en-US" altLang="zh-CN" sz="900">
                        <a:solidFill>
                          <a:srgbClr val="1E1F24"/>
                        </a:solidFill>
                        <a:latin typeface="Segoe UI" panose="020B0502040204020203"/>
                        <a:ea typeface="Segoe UI" panose="020B0502040204020203"/>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79400">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a:txBody>
                    <a:bodyPr/>
                    <a:p>
                      <a:pPr marL="0" indent="0" algn="ctr">
                        <a:lnSpc>
                          <a:spcPct val="150000"/>
                        </a:lnSpc>
                        <a:spcBef>
                          <a:spcPct val="0"/>
                        </a:spcBef>
                        <a:spcAft>
                          <a:spcPct val="0"/>
                        </a:spcAft>
                      </a:pPr>
                      <a:r>
                        <a:rPr lang="zh-CN" sz="900">
                          <a:solidFill>
                            <a:srgbClr val="1E1F24"/>
                          </a:solidFill>
                          <a:latin typeface="Segoe UI" panose="020B0502040204020203"/>
                          <a:ea typeface="宋体" panose="02010600030101010101" pitchFamily="2" charset="-122"/>
                        </a:rPr>
                        <a:t>废品数</a:t>
                      </a:r>
                      <a:endParaRPr lang="zh-CN" sz="900">
                        <a:solidFill>
                          <a:srgbClr val="1E1F24"/>
                        </a:solidFill>
                        <a:latin typeface="Segoe UI" panose="020B0502040204020203"/>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zh-CN" sz="900">
                          <a:solidFill>
                            <a:srgbClr val="1E1F24"/>
                          </a:solidFill>
                          <a:latin typeface="Segoe UI" panose="020B0502040204020203"/>
                          <a:ea typeface="宋体" panose="02010600030101010101" pitchFamily="2" charset="-122"/>
                        </a:rPr>
                        <a:t>次品数</a:t>
                      </a:r>
                      <a:endParaRPr lang="zh-CN" sz="900">
                        <a:solidFill>
                          <a:srgbClr val="1E1F24"/>
                        </a:solidFill>
                        <a:latin typeface="Segoe UI" panose="020B0502040204020203"/>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zh-CN" sz="900">
                          <a:solidFill>
                            <a:srgbClr val="1E1F24"/>
                          </a:solidFill>
                          <a:latin typeface="Segoe UI" panose="020B0502040204020203"/>
                          <a:ea typeface="宋体" panose="02010600030101010101" pitchFamily="2" charset="-122"/>
                        </a:rPr>
                        <a:t>返修品数</a:t>
                      </a:r>
                      <a:endParaRPr lang="zh-CN" sz="900">
                        <a:solidFill>
                          <a:srgbClr val="1E1F24"/>
                        </a:solidFill>
                        <a:latin typeface="Segoe UI" panose="020B0502040204020203"/>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zh-CN" sz="900">
                          <a:solidFill>
                            <a:srgbClr val="1E1F24"/>
                          </a:solidFill>
                          <a:latin typeface="Segoe UI" panose="020B0502040204020203"/>
                          <a:ea typeface="宋体" panose="02010600030101010101" pitchFamily="2" charset="-122"/>
                        </a:rPr>
                        <a:t>废品类型</a:t>
                      </a:r>
                      <a:endParaRPr lang="zh-CN" sz="900">
                        <a:solidFill>
                          <a:srgbClr val="1E1F24"/>
                        </a:solidFill>
                        <a:latin typeface="Segoe UI" panose="020B0502040204020203"/>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zh-CN" sz="900">
                          <a:solidFill>
                            <a:srgbClr val="1E1F24"/>
                          </a:solidFill>
                          <a:latin typeface="Segoe UI" panose="020B0502040204020203"/>
                          <a:ea typeface="宋体" panose="02010600030101010101" pitchFamily="2" charset="-122"/>
                        </a:rPr>
                        <a:t>次品类型</a:t>
                      </a:r>
                      <a:endParaRPr lang="zh-CN" sz="900">
                        <a:solidFill>
                          <a:srgbClr val="1E1F24"/>
                        </a:solidFill>
                        <a:latin typeface="Segoe UI" panose="020B0502040204020203"/>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zh-CN" sz="900">
                          <a:solidFill>
                            <a:srgbClr val="1E1F24"/>
                          </a:solidFill>
                          <a:latin typeface="Segoe UI" panose="020B0502040204020203"/>
                          <a:ea typeface="宋体" panose="02010600030101010101" pitchFamily="2" charset="-122"/>
                        </a:rPr>
                        <a:t>返修品类型</a:t>
                      </a:r>
                      <a:endParaRPr lang="zh-CN" sz="900">
                        <a:solidFill>
                          <a:srgbClr val="1E1F24"/>
                        </a:solidFill>
                        <a:latin typeface="Segoe UI" panose="020B0502040204020203"/>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r>
              <a:tr h="349885">
                <a:tc>
                  <a:txBody>
                    <a:bodyPr/>
                    <a:p>
                      <a:pPr marL="0" indent="0" algn="ct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37185">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337820">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r">
                        <a:lnSpc>
                          <a:spcPct val="150000"/>
                        </a:lnSpc>
                        <a:spcBef>
                          <a:spcPct val="0"/>
                        </a:spcBef>
                        <a:spcAft>
                          <a:spcPct val="0"/>
                        </a:spcAft>
                      </a:pPr>
                      <a:r>
                        <a:rPr lang="en-US" altLang="zh-CN" sz="900">
                          <a:solidFill>
                            <a:srgbClr val="1E1F24"/>
                          </a:solidFill>
                          <a:latin typeface="Segoe UI" panose="020B0502040204020203"/>
                          <a:ea typeface="宋体" panose="02010600030101010101" pitchFamily="2" charset="-122"/>
                        </a:rPr>
                        <a:t> </a:t>
                      </a:r>
                      <a:endParaRPr lang="en-US" altLang="zh-CN"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a:lnSpc>
                          <a:spcPct val="150000"/>
                        </a:lnSpc>
                        <a:spcBef>
                          <a:spcPct val="0"/>
                        </a:spcBef>
                        <a:spcAft>
                          <a:spcPct val="0"/>
                        </a:spcAft>
                      </a:pPr>
                      <a:endParaRPr sz="900">
                        <a:solidFill>
                          <a:srgbClr val="1E1F24"/>
                        </a:solidFill>
                        <a:latin typeface="Segoe UI" panose="020B0502040204020203"/>
                        <a:ea typeface="宋体" panose="02010600030101010101" pitchFamily="2" charset="-122"/>
                      </a:endParaRPr>
                    </a:p>
                  </a:txBody>
                  <a:tcPr marL="68580" marR="68580" marT="0" marB="0" anchor="t"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3" name="Rectangle 3"/>
          <p:cNvSpPr txBox="1"/>
          <p:nvPr/>
        </p:nvSpPr>
        <p:spPr>
          <a:xfrm>
            <a:off x="682943" y="260668"/>
            <a:ext cx="6000750" cy="571500"/>
          </a:xfrm>
          <a:prstGeom prst="rect">
            <a:avLst/>
          </a:prstGeom>
          <a:noFill/>
          <a:ln w="9525">
            <a:noFill/>
          </a:ln>
        </p:spPr>
        <p:txBody>
          <a:bodyPr/>
          <a:p>
            <a:pPr marL="0" lvl="1" eaLnBrk="1" hangingPunct="1">
              <a:buClr>
                <a:schemeClr val="accent2"/>
              </a:buClr>
              <a:buFont typeface="Wingdings" panose="05000000000000000000" pitchFamily="2" charset="2"/>
            </a:pPr>
            <a:r>
              <a:rPr lang="zh-CN" altLang="en-US" sz="2400" dirty="0">
                <a:latin typeface="微软雅黑" panose="020B0503020204020204" pitchFamily="34" charset="-122"/>
                <a:ea typeface="微软雅黑" panose="020B0503020204020204" pitchFamily="34" charset="-122"/>
              </a:rPr>
              <a:t>统计分析表</a:t>
            </a:r>
            <a:endParaRPr lang="zh-CN" altLang="en-US" sz="2400" dirty="0">
              <a:latin typeface="微软雅黑" panose="020B0503020204020204" pitchFamily="34" charset="-122"/>
              <a:ea typeface="微软雅黑" panose="020B0503020204020204" pitchFamily="34" charset="-122"/>
            </a:endParaRPr>
          </a:p>
        </p:txBody>
      </p:sp>
      <p:sp>
        <p:nvSpPr>
          <p:cNvPr id="4" name="文本框 3"/>
          <p:cNvSpPr txBox="1"/>
          <p:nvPr/>
        </p:nvSpPr>
        <p:spPr>
          <a:xfrm>
            <a:off x="1907540" y="2132648"/>
            <a:ext cx="5080000" cy="460375"/>
          </a:xfrm>
          <a:prstGeom prst="rect">
            <a:avLst/>
          </a:prstGeom>
        </p:spPr>
        <p:txBody>
          <a:bodyPr>
            <a:spAutoFit/>
          </a:bodyPr>
          <a:p>
            <a:pPr marL="0" indent="0" algn="ctr" defTabSz="266700">
              <a:lnSpc>
                <a:spcPct val="150000"/>
              </a:lnSpc>
              <a:spcBef>
                <a:spcPct val="0"/>
              </a:spcBef>
              <a:spcAft>
                <a:spcPct val="0"/>
              </a:spcAft>
            </a:pPr>
            <a:r>
              <a:rPr lang="zh-CN" altLang="en-US" sz="1600">
                <a:solidFill>
                  <a:srgbClr val="1E1F24"/>
                </a:solidFill>
                <a:latin typeface="宋体" panose="02010600030101010101" pitchFamily="2" charset="-122"/>
                <a:ea typeface="宋体" panose="02010600030101010101" pitchFamily="2" charset="-122"/>
              </a:rPr>
              <a:t>不良项目统计分析表</a:t>
            </a:r>
            <a:endParaRPr lang="zh-CN" altLang="en-US" sz="1600">
              <a:solidFill>
                <a:srgbClr val="1E1F24"/>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0"/>
          <p:cNvSpPr txBox="1"/>
          <p:nvPr/>
        </p:nvSpPr>
        <p:spPr>
          <a:xfrm>
            <a:off x="1475740" y="2132965"/>
            <a:ext cx="6539865" cy="1508125"/>
          </a:xfrm>
          <a:prstGeom prst="rect">
            <a:avLst/>
          </a:prstGeom>
        </p:spPr>
        <p:txBody>
          <a:bodyPr vert="horz" wrap="square" lIns="49506" tIns="24789" rIns="49506" bIns="24789" rtlCol="0" anchor="t" anchorCtr="0">
            <a:noAutofit/>
          </a:bodyPr>
          <a:lstStyle/>
          <a:p>
            <a:pPr algn="l">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直方图是用于展示数据分布情况的图形，可以直观地看到数据的分布情况，以及数据集中趋势和离散程度的表现</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Rectangle 3"/>
          <p:cNvSpPr txBox="1"/>
          <p:nvPr/>
        </p:nvSpPr>
        <p:spPr>
          <a:xfrm>
            <a:off x="82708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直方图</a:t>
            </a:r>
            <a:endParaRPr lang="zh-CN" altLang="en-US" sz="2400" dirty="0">
              <a:latin typeface="微软雅黑" panose="020B0503020204020204" pitchFamily="34" charset="-122"/>
              <a:ea typeface="微软雅黑" panose="020B0503020204020204" pitchFamily="34" charset="-122"/>
            </a:endParaRPr>
          </a:p>
        </p:txBody>
      </p:sp>
      <p:sp>
        <p:nvSpPr>
          <p:cNvPr id="25"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6" name="TextBox 53"/>
          <p:cNvSpPr txBox="1"/>
          <p:nvPr/>
        </p:nvSpPr>
        <p:spPr>
          <a:xfrm>
            <a:off x="684213" y="260350"/>
            <a:ext cx="4134465"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统计质量控制的定量方法</a:t>
            </a:r>
            <a:endParaRPr lang="zh-CN" altLang="zh-CN" sz="2800" dirty="0">
              <a:latin typeface="Verdana" panose="020B0604030504040204" pitchFamily="34" charset="0"/>
              <a:ea typeface="微软雅黑" panose="020B0503020204020204" pitchFamily="34" charset="-122"/>
            </a:endParaRPr>
          </a:p>
        </p:txBody>
      </p:sp>
      <p:pic>
        <p:nvPicPr>
          <p:cNvPr id="759340263" name="图片 1"/>
          <p:cNvPicPr>
            <a:picLocks noChangeAspect="1"/>
          </p:cNvPicPr>
          <p:nvPr/>
        </p:nvPicPr>
        <p:blipFill>
          <a:blip r:embed="rId1"/>
          <a:stretch>
            <a:fillRect/>
          </a:stretch>
        </p:blipFill>
        <p:spPr>
          <a:xfrm>
            <a:off x="2555875" y="3429000"/>
            <a:ext cx="4391660" cy="26714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4727444" y="1759851"/>
            <a:ext cx="3931920" cy="1645920"/>
          </a:xfrm>
          <a:prstGeom prst="roundRect">
            <a:avLst/>
          </a:prstGeom>
          <a:solidFill>
            <a:schemeClr val="lt2">
              <a:alpha val="80000"/>
            </a:schemeClr>
          </a:solidFill>
        </p:spPr>
      </p:sp>
      <p:sp>
        <p:nvSpPr>
          <p:cNvPr id="7" name="AutoShape 7"/>
          <p:cNvSpPr/>
          <p:nvPr>
            <p:custDataLst>
              <p:tags r:id="rId2"/>
            </p:custDataLst>
          </p:nvPr>
        </p:nvSpPr>
        <p:spPr>
          <a:xfrm>
            <a:off x="536892" y="1747947"/>
            <a:ext cx="3931920" cy="1645920"/>
          </a:xfrm>
          <a:prstGeom prst="roundRect">
            <a:avLst/>
          </a:prstGeom>
          <a:solidFill>
            <a:schemeClr val="lt2">
              <a:alpha val="80000"/>
            </a:schemeClr>
          </a:solidFill>
        </p:spPr>
      </p:sp>
      <p:sp>
        <p:nvSpPr>
          <p:cNvPr id="10" name="TextBox 10"/>
          <p:cNvSpPr txBox="1"/>
          <p:nvPr>
            <p:custDataLst>
              <p:tags r:id="rId3"/>
            </p:custDataLst>
          </p:nvPr>
        </p:nvSpPr>
        <p:spPr>
          <a:xfrm>
            <a:off x="824027" y="1921377"/>
            <a:ext cx="3221831"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散布图的作用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4"/>
            </p:custDataLst>
          </p:nvPr>
        </p:nvSpPr>
        <p:spPr>
          <a:xfrm>
            <a:off x="684530" y="2325370"/>
            <a:ext cx="3728085" cy="907415"/>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散布图是一种用于展示两个变量之间关系的图形，通过将两个变量的数据点在二维坐标系中标出，来反映这两个变量之间的关系</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5"/>
            </p:custDataLst>
          </p:nvPr>
        </p:nvSpPr>
        <p:spPr>
          <a:xfrm>
            <a:off x="5014579" y="1921377"/>
            <a:ext cx="3221831"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散布图的应用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6"/>
            </p:custDataLst>
          </p:nvPr>
        </p:nvSpPr>
        <p:spPr>
          <a:xfrm>
            <a:off x="4727445" y="2355563"/>
            <a:ext cx="3931919" cy="907256"/>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散布图通常用于观察两个变量之间的相关关系，以及它们的分布情况，可以揭示变量之间的线性关系和非线性关系。</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Rectangle 3"/>
          <p:cNvSpPr txBox="1"/>
          <p:nvPr/>
        </p:nvSpPr>
        <p:spPr>
          <a:xfrm>
            <a:off x="827088" y="1124903"/>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散布图</a:t>
            </a:r>
            <a:endParaRPr lang="zh-CN" altLang="en-US" sz="2400" dirty="0">
              <a:latin typeface="微软雅黑" panose="020B0503020204020204" pitchFamily="34" charset="-122"/>
              <a:ea typeface="微软雅黑" panose="020B0503020204020204" pitchFamily="34" charset="-122"/>
            </a:endParaRPr>
          </a:p>
        </p:txBody>
      </p:sp>
      <p:sp>
        <p:nvSpPr>
          <p:cNvPr id="17"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8" name="TextBox 53"/>
          <p:cNvSpPr txBox="1"/>
          <p:nvPr/>
        </p:nvSpPr>
        <p:spPr>
          <a:xfrm>
            <a:off x="684213" y="260350"/>
            <a:ext cx="4134465"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统计质量控制的定量方法</a:t>
            </a:r>
            <a:endParaRPr lang="zh-CN" altLang="zh-CN" sz="2800" dirty="0">
              <a:latin typeface="Verdana" panose="020B0604030504040204" pitchFamily="34" charset="0"/>
              <a:ea typeface="微软雅黑" panose="020B0503020204020204" pitchFamily="34" charset="-122"/>
            </a:endParaRPr>
          </a:p>
        </p:txBody>
      </p:sp>
      <p:pic>
        <p:nvPicPr>
          <p:cNvPr id="1541586343" name="图片 1"/>
          <p:cNvPicPr>
            <a:picLocks noChangeAspect="1"/>
          </p:cNvPicPr>
          <p:nvPr/>
        </p:nvPicPr>
        <p:blipFill>
          <a:blip r:embed="rId7"/>
          <a:stretch>
            <a:fillRect/>
          </a:stretch>
        </p:blipFill>
        <p:spPr>
          <a:xfrm>
            <a:off x="2766060" y="3578225"/>
            <a:ext cx="3587750" cy="2865755"/>
          </a:xfrm>
          <a:prstGeom prst="rect">
            <a:avLst/>
          </a:prstGeom>
        </p:spPr>
      </p:pic>
      <p:sp>
        <p:nvSpPr>
          <p:cNvPr id="3" name="文本框 2"/>
          <p:cNvSpPr txBox="1"/>
          <p:nvPr/>
        </p:nvSpPr>
        <p:spPr>
          <a:xfrm>
            <a:off x="3323590" y="6525260"/>
            <a:ext cx="2472055" cy="275590"/>
          </a:xfrm>
          <a:prstGeom prst="rect">
            <a:avLst/>
          </a:prstGeom>
        </p:spPr>
        <p:txBody>
          <a:bodyPr wrap="square">
            <a:spAutoFit/>
          </a:bodyPr>
          <a:p>
            <a:pPr marL="0" indent="0" algn="just" defTabSz="266700">
              <a:spcBef>
                <a:spcPct val="0"/>
              </a:spcBef>
              <a:spcAft>
                <a:spcPct val="0"/>
              </a:spcAft>
            </a:pPr>
            <a:r>
              <a:rPr lang="zh-CN" altLang="en-US" sz="1200">
                <a:solidFill>
                  <a:srgbClr val="1E1F24"/>
                </a:solidFill>
                <a:latin typeface="宋体" panose="02010600030101010101" pitchFamily="2" charset="-122"/>
                <a:ea typeface="宋体" panose="02010600030101010101" pitchFamily="2" charset="-122"/>
              </a:rPr>
              <a:t>钢的淬火温度与硬度的散布图</a:t>
            </a:r>
            <a:endParaRPr lang="zh-CN" altLang="en-US" sz="1200">
              <a:solidFill>
                <a:srgbClr val="1E1F24"/>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517195" y="2053842"/>
            <a:ext cx="5050631" cy="57889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SPC依赖统计分析法</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custDataLst>
              <p:tags r:id="rId2"/>
            </p:custDataLst>
          </p:nvPr>
        </p:nvSpPr>
        <p:spPr>
          <a:xfrm>
            <a:off x="517195" y="2541786"/>
            <a:ext cx="5107781" cy="992981"/>
          </a:xfrm>
          <a:prstGeom prst="rect">
            <a:avLst/>
          </a:prstGeom>
        </p:spPr>
        <p:txBody>
          <a:bodyPr vert="horz" wrap="square" lIns="92869" tIns="92869" rIns="42863" bIns="92869"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SPC依赖于统计分析方法来分析生产过程中的数据，这些方法包括控制图、直方图、因果图、散点图等</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517195" y="3961879"/>
            <a:ext cx="5050631" cy="56925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识别异常点与趋势</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517195" y="4456009"/>
            <a:ext cx="5107781" cy="992981"/>
          </a:xfrm>
          <a:prstGeom prst="rect">
            <a:avLst/>
          </a:prstGeom>
        </p:spPr>
        <p:txBody>
          <a:bodyPr vert="horz" wrap="square" lIns="92869" tIns="92869" rIns="42863" bIns="92869"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通过运用统计分析方法，可以识别生产过程中的异常点、趋势和模式，并找出潜在的问题。</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8" name="Connector 8"/>
          <p:cNvCxnSpPr/>
          <p:nvPr>
            <p:custDataLst>
              <p:tags r:id="rId5"/>
            </p:custDataLst>
          </p:nvPr>
        </p:nvCxnSpPr>
        <p:spPr>
          <a:xfrm>
            <a:off x="567201" y="5493560"/>
            <a:ext cx="5838404"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9" name="Picture 9"/>
          <p:cNvPicPr>
            <a:picLocks noChangeAspect="1"/>
          </p:cNvPicPr>
          <p:nvPr/>
        </p:nvPicPr>
        <p:blipFill>
          <a:blip r:embed="rId6"/>
          <a:srcRect/>
          <a:stretch>
            <a:fillRect/>
          </a:stretch>
        </p:blipFill>
        <p:spPr>
          <a:xfrm>
            <a:off x="5852467" y="1831681"/>
            <a:ext cx="2759868" cy="3679823"/>
          </a:xfrm>
          <a:prstGeom prst="rect">
            <a:avLst/>
          </a:prstGeom>
        </p:spPr>
      </p:pic>
      <p:cxnSp>
        <p:nvCxnSpPr>
          <p:cNvPr id="10" name="Connector 10"/>
          <p:cNvCxnSpPr/>
          <p:nvPr>
            <p:custDataLst>
              <p:tags r:id="rId7"/>
            </p:custDataLst>
          </p:nvPr>
        </p:nvCxnSpPr>
        <p:spPr>
          <a:xfrm>
            <a:off x="567201" y="3932832"/>
            <a:ext cx="5312563"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11" name="TextBox 11"/>
          <p:cNvSpPr txBox="1"/>
          <p:nvPr/>
        </p:nvSpPr>
        <p:spPr>
          <a:xfrm>
            <a:off x="467544" y="1056247"/>
            <a:ext cx="8319098"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Rectangle 3"/>
          <p:cNvSpPr txBox="1"/>
          <p:nvPr/>
        </p:nvSpPr>
        <p:spPr>
          <a:xfrm>
            <a:off x="82708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强调统计分析方法</a:t>
            </a:r>
            <a:endParaRPr lang="zh-CN" altLang="en-US" sz="2400" dirty="0">
              <a:latin typeface="微软雅黑" panose="020B0503020204020204" pitchFamily="34" charset="-122"/>
              <a:ea typeface="微软雅黑" panose="020B0503020204020204" pitchFamily="34" charset="-122"/>
            </a:endParaRPr>
          </a:p>
        </p:txBody>
      </p:sp>
      <p:sp>
        <p:nvSpPr>
          <p:cNvPr id="3" name="TextBox 53"/>
          <p:cNvSpPr txBox="1"/>
          <p:nvPr/>
        </p:nvSpPr>
        <p:spPr>
          <a:xfrm>
            <a:off x="684213" y="260350"/>
            <a:ext cx="2339102"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统计过程控制</a:t>
            </a:r>
            <a:endParaRPr lang="zh-CN" altLang="en-US" sz="2800" dirty="0">
              <a:ea typeface="微软雅黑" panose="020B0503020204020204" pitchFamily="34" charset="-122"/>
              <a:sym typeface="+mn-ea"/>
            </a:endParaRPr>
          </a:p>
        </p:txBody>
      </p:sp>
      <p:sp>
        <p:nvSpPr>
          <p:cNvPr id="1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4355946" y="2626033"/>
            <a:ext cx="4430554" cy="1132734"/>
          </a:xfrm>
          <a:prstGeom prst="rect">
            <a:avLst/>
          </a:prstGeom>
          <a:noFill/>
        </p:spPr>
        <p:txBody>
          <a:bodyPr vert="horz" wrap="square" lIns="68580" tIns="34290" rIns="68580" bIns="34290" rtlCol="0" anchor="ctr"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SPC在生产过程中的各个阶段对产品质量进行实时的监控与评估，确保及时发现问题并采取改进措施。</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4355946" y="2250211"/>
            <a:ext cx="3505195" cy="375822"/>
          </a:xfrm>
          <a:prstGeom prst="rect">
            <a:avLst/>
          </a:prstGeom>
          <a:noFill/>
        </p:spPr>
        <p:txBody>
          <a:bodyPr vert="horz" wrap="square" lIns="68580" tIns="34290" rIns="68580" bIns="34290" rtlCol="0" anchor="ctr" anchorCtr="0">
            <a:noAutofit/>
          </a:bodyPr>
          <a:lstStyle/>
          <a:p>
            <a:pPr algn="l">
              <a:lnSpc>
                <a:spcPct val="8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SPC实时监控与评估</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4355945" y="4485166"/>
            <a:ext cx="4430697" cy="1118249"/>
          </a:xfrm>
          <a:prstGeom prst="rect">
            <a:avLst/>
          </a:prstGeom>
          <a:noFill/>
        </p:spPr>
        <p:txBody>
          <a:bodyPr vert="horz" wrap="square" lIns="68580" tIns="34290" rIns="68580" bIns="34290" rtlCol="0" anchor="ctr"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SPC对从原材料采购到生产过程各个环节，直到最终产品的检验和包装等全过程进行实时监控和评估。</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4355946" y="4109344"/>
            <a:ext cx="3505195" cy="375822"/>
          </a:xfrm>
          <a:prstGeom prst="rect">
            <a:avLst/>
          </a:prstGeom>
          <a:noFill/>
        </p:spPr>
        <p:txBody>
          <a:bodyPr vert="horz" wrap="square" lIns="68580" tIns="34290" rIns="68580" bIns="34290" rtlCol="0" anchor="ctr" anchorCtr="0">
            <a:noAutofit/>
          </a:bodyPr>
          <a:lstStyle/>
          <a:p>
            <a:pPr algn="l">
              <a:lnSpc>
                <a:spcPct val="8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监控评估全过程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9" name="Picture 9"/>
          <p:cNvPicPr>
            <a:picLocks noChangeAspect="1"/>
          </p:cNvPicPr>
          <p:nvPr/>
        </p:nvPicPr>
        <p:blipFill>
          <a:blip r:embed="rId1"/>
          <a:srcRect/>
          <a:stretch>
            <a:fillRect/>
          </a:stretch>
        </p:blipFill>
        <p:spPr>
          <a:xfrm>
            <a:off x="443185" y="2216771"/>
            <a:ext cx="3714826" cy="1553640"/>
          </a:xfrm>
          <a:prstGeom prst="rect">
            <a:avLst/>
          </a:prstGeom>
        </p:spPr>
      </p:pic>
      <p:pic>
        <p:nvPicPr>
          <p:cNvPr id="10" name="Picture 10"/>
          <p:cNvPicPr>
            <a:picLocks noChangeAspect="1"/>
          </p:cNvPicPr>
          <p:nvPr/>
        </p:nvPicPr>
        <p:blipFill>
          <a:blip r:embed="rId2"/>
          <a:srcRect/>
          <a:stretch>
            <a:fillRect/>
          </a:stretch>
        </p:blipFill>
        <p:spPr>
          <a:xfrm>
            <a:off x="443185" y="4094142"/>
            <a:ext cx="3714826" cy="1553640"/>
          </a:xfrm>
          <a:prstGeom prst="rect">
            <a:avLst/>
          </a:prstGeom>
        </p:spPr>
      </p:pic>
      <p:sp>
        <p:nvSpPr>
          <p:cNvPr id="2" name="Rectangle 3"/>
          <p:cNvSpPr txBox="1"/>
          <p:nvPr/>
        </p:nvSpPr>
        <p:spPr>
          <a:xfrm>
            <a:off x="82708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在生产过程中的各个阶段进行监控与评估</a:t>
            </a:r>
            <a:endParaRPr lang="zh-CN" altLang="en-US" sz="2400" dirty="0">
              <a:latin typeface="微软雅黑" panose="020B0503020204020204" pitchFamily="34" charset="-122"/>
              <a:ea typeface="微软雅黑" panose="020B0503020204020204" pitchFamily="34" charset="-122"/>
            </a:endParaRPr>
          </a:p>
        </p:txBody>
      </p:sp>
      <p:sp>
        <p:nvSpPr>
          <p:cNvPr id="1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2" name="TextBox 53"/>
          <p:cNvSpPr txBox="1"/>
          <p:nvPr/>
        </p:nvSpPr>
        <p:spPr>
          <a:xfrm>
            <a:off x="684213" y="260350"/>
            <a:ext cx="2339102"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统计过程控制</a:t>
            </a:r>
            <a:endParaRPr lang="zh-CN" altLang="en-US" sz="2800" dirty="0">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2670685" y="1841889"/>
            <a:ext cx="5853376" cy="571500"/>
          </a:xfrm>
          <a:prstGeom prst="rect">
            <a:avLst/>
          </a:prstGeom>
        </p:spPr>
        <p:txBody>
          <a:bodyPr vert="horz" wrap="square" lIns="92869" tIns="92869" rIns="42863" bIns="92869" rtlCol="0" anchor="t"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SPC是预防性方法</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5" name="Connector 5"/>
          <p:cNvCxnSpPr/>
          <p:nvPr/>
        </p:nvCxnSpPr>
        <p:spPr>
          <a:xfrm>
            <a:off x="897941" y="5348252"/>
            <a:ext cx="8248741"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6" name="TextBox 6"/>
          <p:cNvSpPr txBox="1"/>
          <p:nvPr/>
        </p:nvSpPr>
        <p:spPr>
          <a:xfrm>
            <a:off x="2670685" y="2302554"/>
            <a:ext cx="5853376" cy="902970"/>
          </a:xfrm>
          <a:prstGeom prst="rect">
            <a:avLst/>
          </a:prstGeom>
        </p:spPr>
        <p:txBody>
          <a:bodyPr vert="horz" wrap="square" lIns="92869" tIns="92869" rIns="42863" bIns="92869" rtlCol="0" anchor="t" anchorCtr="0">
            <a:noAutofit/>
          </a:bodyPr>
          <a:lstStyle/>
          <a:p>
            <a:pPr>
              <a:lnSpc>
                <a:spcPct val="140000"/>
              </a:lnSpc>
            </a:pPr>
            <a:r>
              <a:rPr lang="en-US" sz="20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SPC是一种预防性的方法，通过监控和分析生产过程中的数据，找出可能导致产品质量问题的原因</a:t>
            </a:r>
            <a:r>
              <a:rPr lang="en-US" sz="20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20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887605" y="3814999"/>
            <a:ext cx="5854766" cy="57150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采取措施预防问题</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887605" y="4286000"/>
            <a:ext cx="5854766" cy="902970"/>
          </a:xfrm>
          <a:prstGeom prst="rect">
            <a:avLst/>
          </a:prstGeom>
        </p:spPr>
        <p:txBody>
          <a:bodyPr vert="horz" wrap="square" lIns="92869" tIns="92869" rIns="42863" bIns="92869" rtlCol="0" anchor="t" anchorCtr="0">
            <a:noAutofit/>
          </a:bodyPr>
          <a:lstStyle/>
          <a:p>
            <a:pPr>
              <a:lnSpc>
                <a:spcPct val="140000"/>
              </a:lnSpc>
            </a:pPr>
            <a:r>
              <a:rPr lang="en-US" sz="20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SPC通过采取措施进行预防，有助于减少产品质量问题的发生，从而提高生产效率和产品质量</a:t>
            </a:r>
            <a:r>
              <a:rPr lang="en-US" sz="20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20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9" name="Connector 9"/>
          <p:cNvCxnSpPr/>
          <p:nvPr/>
        </p:nvCxnSpPr>
        <p:spPr>
          <a:xfrm>
            <a:off x="2681021" y="3330410"/>
            <a:ext cx="6460663"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10" name="TextBox 10"/>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Rectangle 3"/>
          <p:cNvSpPr txBox="1"/>
          <p:nvPr/>
        </p:nvSpPr>
        <p:spPr>
          <a:xfrm>
            <a:off x="82708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预防性方法</a:t>
            </a:r>
            <a:endParaRPr lang="zh-CN" altLang="en-US" sz="2400" dirty="0">
              <a:latin typeface="微软雅黑" panose="020B0503020204020204" pitchFamily="34" charset="-122"/>
              <a:ea typeface="微软雅黑" panose="020B0503020204020204" pitchFamily="34" charset="-122"/>
            </a:endParaRPr>
          </a:p>
        </p:txBody>
      </p:sp>
      <p:sp>
        <p:nvSpPr>
          <p:cNvPr id="1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5" name="TextBox 53"/>
          <p:cNvSpPr txBox="1"/>
          <p:nvPr/>
        </p:nvSpPr>
        <p:spPr>
          <a:xfrm>
            <a:off x="684213" y="260350"/>
            <a:ext cx="2339102"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统计过程控制</a:t>
            </a:r>
            <a:endParaRPr lang="zh-CN" altLang="en-US" sz="2800" dirty="0">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2905017" y="2105479"/>
            <a:ext cx="478598" cy="478598"/>
          </a:xfrm>
          <a:prstGeom prst="ellipse">
            <a:avLst/>
          </a:prstGeom>
          <a:solidFill>
            <a:schemeClr val="accent1">
              <a:alpha val="20000"/>
            </a:schemeClr>
          </a:solidFill>
        </p:spPr>
      </p:sp>
      <p:sp>
        <p:nvSpPr>
          <p:cNvPr id="5" name="AutoShape 5"/>
          <p:cNvSpPr/>
          <p:nvPr>
            <p:custDataLst>
              <p:tags r:id="rId2"/>
            </p:custDataLst>
          </p:nvPr>
        </p:nvSpPr>
        <p:spPr>
          <a:xfrm>
            <a:off x="3006075" y="2206536"/>
            <a:ext cx="276482" cy="276482"/>
          </a:xfrm>
          <a:prstGeom prst="ellipse">
            <a:avLst/>
          </a:prstGeom>
          <a:solidFill>
            <a:schemeClr val="accent1">
              <a:alpha val="100000"/>
            </a:schemeClr>
          </a:solidFill>
        </p:spPr>
      </p:sp>
      <p:sp>
        <p:nvSpPr>
          <p:cNvPr id="6" name="TextBox 6"/>
          <p:cNvSpPr txBox="1"/>
          <p:nvPr>
            <p:custDataLst>
              <p:tags r:id="rId3"/>
            </p:custDataLst>
          </p:nvPr>
        </p:nvSpPr>
        <p:spPr>
          <a:xfrm>
            <a:off x="3477545" y="1955041"/>
            <a:ext cx="5164931" cy="57442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SPC的团队合作</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3477545" y="2391911"/>
            <a:ext cx="5168469" cy="736525"/>
          </a:xfrm>
          <a:prstGeom prst="rect">
            <a:avLst/>
          </a:prstGeom>
        </p:spPr>
        <p:txBody>
          <a:bodyPr vert="horz" wrap="square" lIns="92869" tIns="92869" rIns="42863" bIns="92869"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SPC不仅仅是绘制控制图的问题，它强调整个过程的监控和保障，需要全体员工的参与和团队合作</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Picture 8"/>
          <p:cNvPicPr>
            <a:picLocks noChangeAspect="1"/>
          </p:cNvPicPr>
          <p:nvPr/>
        </p:nvPicPr>
        <p:blipFill>
          <a:blip r:embed="rId5"/>
          <a:srcRect/>
          <a:stretch>
            <a:fillRect/>
          </a:stretch>
        </p:blipFill>
        <p:spPr>
          <a:xfrm>
            <a:off x="171860" y="2215193"/>
            <a:ext cx="3316129" cy="3316129"/>
          </a:xfrm>
          <a:prstGeom prst="ellipse">
            <a:avLst/>
          </a:prstGeom>
        </p:spPr>
      </p:pic>
      <p:sp>
        <p:nvSpPr>
          <p:cNvPr id="9" name="AutoShape 9"/>
          <p:cNvSpPr/>
          <p:nvPr>
            <p:custDataLst>
              <p:tags r:id="rId6"/>
            </p:custDataLst>
          </p:nvPr>
        </p:nvSpPr>
        <p:spPr>
          <a:xfrm>
            <a:off x="2905017" y="3395722"/>
            <a:ext cx="478598" cy="478598"/>
          </a:xfrm>
          <a:prstGeom prst="ellipse">
            <a:avLst/>
          </a:prstGeom>
          <a:solidFill>
            <a:schemeClr val="accent1">
              <a:alpha val="20000"/>
            </a:schemeClr>
          </a:solidFill>
        </p:spPr>
      </p:sp>
      <p:sp>
        <p:nvSpPr>
          <p:cNvPr id="10" name="AutoShape 10"/>
          <p:cNvSpPr/>
          <p:nvPr>
            <p:custDataLst>
              <p:tags r:id="rId7"/>
            </p:custDataLst>
          </p:nvPr>
        </p:nvSpPr>
        <p:spPr>
          <a:xfrm>
            <a:off x="3006075" y="3496780"/>
            <a:ext cx="276482" cy="276482"/>
          </a:xfrm>
          <a:prstGeom prst="ellipse">
            <a:avLst/>
          </a:prstGeom>
          <a:solidFill>
            <a:schemeClr val="accent1">
              <a:alpha val="100000"/>
            </a:schemeClr>
          </a:solidFill>
        </p:spPr>
      </p:sp>
      <p:sp>
        <p:nvSpPr>
          <p:cNvPr id="11" name="TextBox 11"/>
          <p:cNvSpPr txBox="1"/>
          <p:nvPr>
            <p:custDataLst>
              <p:tags r:id="rId8"/>
            </p:custDataLst>
          </p:nvPr>
        </p:nvSpPr>
        <p:spPr>
          <a:xfrm>
            <a:off x="3477545" y="3243824"/>
            <a:ext cx="5164931" cy="577350"/>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SPC的基本原理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2"/>
          <p:cNvSpPr/>
          <p:nvPr>
            <p:custDataLst>
              <p:tags r:id="rId9"/>
            </p:custDataLst>
          </p:nvPr>
        </p:nvSpPr>
        <p:spPr>
          <a:xfrm>
            <a:off x="2905017" y="4685966"/>
            <a:ext cx="478598" cy="478598"/>
          </a:xfrm>
          <a:prstGeom prst="ellipse">
            <a:avLst/>
          </a:prstGeom>
          <a:solidFill>
            <a:schemeClr val="accent1">
              <a:alpha val="20000"/>
            </a:schemeClr>
          </a:solidFill>
        </p:spPr>
      </p:sp>
      <p:sp>
        <p:nvSpPr>
          <p:cNvPr id="13" name="AutoShape 13"/>
          <p:cNvSpPr/>
          <p:nvPr>
            <p:custDataLst>
              <p:tags r:id="rId10"/>
            </p:custDataLst>
          </p:nvPr>
        </p:nvSpPr>
        <p:spPr>
          <a:xfrm>
            <a:off x="3006075" y="4787023"/>
            <a:ext cx="276482" cy="276482"/>
          </a:xfrm>
          <a:prstGeom prst="ellipse">
            <a:avLst/>
          </a:prstGeom>
          <a:solidFill>
            <a:schemeClr val="accent1">
              <a:alpha val="100000"/>
            </a:schemeClr>
          </a:solidFill>
        </p:spPr>
      </p:sp>
      <p:sp>
        <p:nvSpPr>
          <p:cNvPr id="14" name="TextBox 14"/>
          <p:cNvSpPr txBox="1"/>
          <p:nvPr>
            <p:custDataLst>
              <p:tags r:id="rId11"/>
            </p:custDataLst>
          </p:nvPr>
        </p:nvSpPr>
        <p:spPr>
          <a:xfrm>
            <a:off x="3396604" y="4882542"/>
            <a:ext cx="5164931" cy="550638"/>
          </a:xfrm>
          <a:prstGeom prst="rect">
            <a:avLst/>
          </a:prstGeom>
        </p:spPr>
        <p:txBody>
          <a:bodyPr vert="horz" wrap="square" lIns="92869" tIns="92869" rIns="42863" bIns="92869" rtlCol="0" anchor="b" anchorCtr="0">
            <a:noAutofit/>
          </a:bodyPr>
          <a:lstStyle/>
          <a:p>
            <a:pPr>
              <a:lnSpc>
                <a:spcPct val="14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SPC的积极作用</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3477545" y="3699061"/>
            <a:ext cx="5168469" cy="736525"/>
          </a:xfrm>
          <a:prstGeom prst="rect">
            <a:avLst/>
          </a:prstGeom>
        </p:spPr>
        <p:txBody>
          <a:bodyPr vert="horz" wrap="square" lIns="92869" tIns="92869" rIns="42863" bIns="92869"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员工需要了解SPC的基本原理和方法，并积极参与实施和改进过程，通过团队合作，可以更好地协调和沟通。</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3"/>
            </p:custDataLst>
          </p:nvPr>
        </p:nvSpPr>
        <p:spPr>
          <a:xfrm>
            <a:off x="3282557" y="5250034"/>
            <a:ext cx="5168469" cy="736525"/>
          </a:xfrm>
          <a:prstGeom prst="rect">
            <a:avLst/>
          </a:prstGeom>
        </p:spPr>
        <p:txBody>
          <a:bodyPr vert="horz" wrap="square" lIns="92869" tIns="92869" rIns="42863" bIns="92869"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从而实现更好的过程控制和产品质量，强调全员参与和团队精神，有助于提高生产效率和产品质量</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Rectangle 3"/>
          <p:cNvSpPr txBox="1"/>
          <p:nvPr/>
        </p:nvSpPr>
        <p:spPr>
          <a:xfrm>
            <a:off x="82708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强调全员参与和团队精神</a:t>
            </a:r>
            <a:endParaRPr lang="zh-CN" altLang="en-US" sz="2400" dirty="0">
              <a:latin typeface="微软雅黑" panose="020B0503020204020204" pitchFamily="34" charset="-122"/>
              <a:ea typeface="微软雅黑" panose="020B0503020204020204" pitchFamily="34" charset="-122"/>
            </a:endParaRPr>
          </a:p>
        </p:txBody>
      </p:sp>
      <p:sp>
        <p:nvSpPr>
          <p:cNvPr id="18"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0" name="TextBox 53"/>
          <p:cNvSpPr txBox="1"/>
          <p:nvPr/>
        </p:nvSpPr>
        <p:spPr>
          <a:xfrm>
            <a:off x="684213" y="260350"/>
            <a:ext cx="2339102"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统计过程控制</a:t>
            </a:r>
            <a:endParaRPr lang="zh-CN" altLang="en-US" sz="2800" dirty="0">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355783" y="1988503"/>
            <a:ext cx="4033838" cy="2840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抽样检验</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抽样检验的基本概念</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统计抽样方案的分类</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计数抽样的基本原理</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任务二</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nvSpPr>
        <p:spPr>
          <a:xfrm>
            <a:off x="107950" y="787400"/>
            <a:ext cx="477838" cy="365125"/>
          </a:xfrm>
          <a:prstGeom prst="rect">
            <a:avLst/>
          </a:prstGeom>
          <a:noFill/>
          <a:ln w="9525">
            <a:noFill/>
          </a:ln>
        </p:spPr>
        <p:txBody>
          <a:bodyPr/>
          <a:lstStyle/>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 学习目标</a:t>
            </a:r>
            <a:endParaRPr lang="zh-CN" altLang="en-US" sz="3200" b="1" dirty="0">
              <a:latin typeface="Verdana" panose="020B0604030504040204" pitchFamily="34" charset="0"/>
              <a:ea typeface="微软雅黑" panose="020B0503020204020204" pitchFamily="34" charset="-122"/>
            </a:endParaRPr>
          </a:p>
        </p:txBody>
      </p:sp>
      <p:sp>
        <p:nvSpPr>
          <p:cNvPr id="100" name="文本框 99"/>
          <p:cNvSpPr txBox="1"/>
          <p:nvPr/>
        </p:nvSpPr>
        <p:spPr>
          <a:xfrm>
            <a:off x="179512" y="1134434"/>
            <a:ext cx="8712968" cy="5366534"/>
          </a:xfrm>
          <a:prstGeom prst="rect">
            <a:avLst/>
          </a:prstGeom>
          <a:noFill/>
          <a:ln w="9525">
            <a:noFill/>
          </a:ln>
        </p:spPr>
        <p:txBody>
          <a:bodyPr wrap="square">
            <a:spAutoFit/>
          </a:bodyPr>
          <a:lstStyle/>
          <a:p>
            <a:pPr>
              <a:lnSpc>
                <a:spcPct val="120000"/>
              </a:lnSpc>
            </a:pPr>
            <a:r>
              <a:rPr lang="zh-CN" sz="1800" b="1" dirty="0">
                <a:ea typeface="宋体" panose="02010600030101010101" pitchFamily="2" charset="-122"/>
              </a:rPr>
              <a:t>【知识目标】</a:t>
            </a:r>
            <a:endParaRPr lang="zh-CN" sz="1800" b="1" dirty="0">
              <a:ea typeface="宋体" panose="02010600030101010101" pitchFamily="2" charset="-122"/>
            </a:endParaRPr>
          </a:p>
          <a:p>
            <a:pPr lvl="1">
              <a:lnSpc>
                <a:spcPct val="120000"/>
              </a:lnSpc>
            </a:pPr>
            <a:r>
              <a:rPr lang="en-US" altLang="zh-CN" sz="1800" dirty="0">
                <a:ea typeface="宋体" panose="02010600030101010101" pitchFamily="2" charset="-122"/>
              </a:rPr>
              <a:t>1. </a:t>
            </a:r>
            <a:r>
              <a:rPr lang="zh-CN" altLang="en-US" sz="1800" dirty="0">
                <a:ea typeface="宋体" panose="02010600030101010101" pitchFamily="2" charset="-122"/>
              </a:rPr>
              <a:t>理解统计质量控制；</a:t>
            </a:r>
            <a:endParaRPr lang="zh-CN" altLang="en-US" sz="1800" dirty="0">
              <a:ea typeface="宋体" panose="02010600030101010101" pitchFamily="2" charset="-122"/>
            </a:endParaRPr>
          </a:p>
          <a:p>
            <a:pPr lvl="1">
              <a:lnSpc>
                <a:spcPct val="120000"/>
              </a:lnSpc>
            </a:pPr>
            <a:r>
              <a:rPr lang="en-US" altLang="zh-CN" sz="1800" dirty="0">
                <a:ea typeface="宋体" panose="02010600030101010101" pitchFamily="2" charset="-122"/>
              </a:rPr>
              <a:t>2. </a:t>
            </a:r>
            <a:r>
              <a:rPr lang="zh-CN" altLang="en-US" sz="1800" dirty="0">
                <a:ea typeface="宋体" panose="02010600030101010101" pitchFamily="2" charset="-122"/>
              </a:rPr>
              <a:t>了解抽样检查的基本原理；</a:t>
            </a:r>
            <a:endParaRPr lang="zh-CN" altLang="en-US" sz="1800" dirty="0">
              <a:ea typeface="宋体" panose="02010600030101010101" pitchFamily="2" charset="-122"/>
            </a:endParaRPr>
          </a:p>
          <a:p>
            <a:pPr lvl="1">
              <a:lnSpc>
                <a:spcPct val="120000"/>
              </a:lnSpc>
            </a:pPr>
            <a:r>
              <a:rPr lang="en-US" altLang="zh-CN" sz="1800" dirty="0">
                <a:ea typeface="宋体" panose="02010600030101010101" pitchFamily="2" charset="-122"/>
              </a:rPr>
              <a:t>3. </a:t>
            </a:r>
            <a:r>
              <a:rPr lang="zh-CN" altLang="en-US" sz="1800" dirty="0">
                <a:ea typeface="宋体" panose="02010600030101010101" pitchFamily="2" charset="-122"/>
              </a:rPr>
              <a:t>熟悉</a:t>
            </a:r>
            <a:r>
              <a:rPr lang="en-US" altLang="zh-CN" sz="1800" dirty="0">
                <a:ea typeface="宋体" panose="02010600030101010101" pitchFamily="2" charset="-122"/>
              </a:rPr>
              <a:t>ISO9000</a:t>
            </a:r>
            <a:r>
              <a:rPr lang="zh-CN" altLang="en-US" sz="1800" dirty="0">
                <a:ea typeface="宋体" panose="02010600030101010101" pitchFamily="2" charset="-122"/>
              </a:rPr>
              <a:t>标准体系及服务质量的相关概念。</a:t>
            </a:r>
            <a:endParaRPr lang="zh-CN" altLang="en-US" sz="1800" dirty="0">
              <a:ea typeface="宋体" panose="02010600030101010101" pitchFamily="2" charset="-122"/>
            </a:endParaRPr>
          </a:p>
          <a:p>
            <a:pPr>
              <a:lnSpc>
                <a:spcPct val="120000"/>
              </a:lnSpc>
            </a:pPr>
            <a:endParaRPr lang="zh-CN" sz="1800" b="1" dirty="0">
              <a:ea typeface="宋体" panose="02010600030101010101" pitchFamily="2" charset="-122"/>
            </a:endParaRPr>
          </a:p>
          <a:p>
            <a:pPr>
              <a:lnSpc>
                <a:spcPct val="120000"/>
              </a:lnSpc>
            </a:pPr>
            <a:r>
              <a:rPr lang="zh-CN" sz="1800" b="1" dirty="0">
                <a:ea typeface="宋体" panose="02010600030101010101" pitchFamily="2" charset="-122"/>
              </a:rPr>
              <a:t>【能力目标】</a:t>
            </a:r>
            <a:endParaRPr lang="zh-CN" sz="1800" b="1" dirty="0">
              <a:ea typeface="宋体" panose="02010600030101010101" pitchFamily="2" charset="-122"/>
            </a:endParaRPr>
          </a:p>
          <a:p>
            <a:pPr lvl="1">
              <a:lnSpc>
                <a:spcPct val="120000"/>
              </a:lnSpc>
            </a:pPr>
            <a:r>
              <a:rPr lang="en-US" altLang="zh-CN" sz="1800" dirty="0">
                <a:ea typeface="宋体" panose="02010600030101010101" pitchFamily="2" charset="-122"/>
              </a:rPr>
              <a:t>1. </a:t>
            </a:r>
            <a:r>
              <a:rPr lang="zh-CN" altLang="en-US" sz="1800" dirty="0">
                <a:ea typeface="宋体" panose="02010600030101010101" pitchFamily="2" charset="-122"/>
              </a:rPr>
              <a:t>掌握统计质量控制含义和方法；</a:t>
            </a:r>
            <a:endParaRPr lang="zh-CN" altLang="en-US" sz="1800" dirty="0">
              <a:ea typeface="宋体" panose="02010600030101010101" pitchFamily="2" charset="-122"/>
            </a:endParaRPr>
          </a:p>
          <a:p>
            <a:pPr lvl="1">
              <a:lnSpc>
                <a:spcPct val="120000"/>
              </a:lnSpc>
            </a:pPr>
            <a:r>
              <a:rPr lang="en-US" altLang="zh-CN" sz="1800" dirty="0">
                <a:ea typeface="宋体" panose="02010600030101010101" pitchFamily="2" charset="-122"/>
              </a:rPr>
              <a:t>2. </a:t>
            </a:r>
            <a:r>
              <a:rPr lang="zh-CN" altLang="en-US" sz="1800" dirty="0">
                <a:ea typeface="宋体" panose="02010600030101010101" pitchFamily="2" charset="-122"/>
              </a:rPr>
              <a:t>能够计算抽样检查中产品的不合格率；</a:t>
            </a:r>
            <a:endParaRPr lang="zh-CN" altLang="en-US" sz="1800" dirty="0">
              <a:ea typeface="宋体" panose="02010600030101010101" pitchFamily="2" charset="-122"/>
            </a:endParaRPr>
          </a:p>
          <a:p>
            <a:pPr lvl="1">
              <a:lnSpc>
                <a:spcPct val="120000"/>
              </a:lnSpc>
            </a:pPr>
            <a:r>
              <a:rPr lang="en-US" altLang="zh-CN" sz="1800" dirty="0">
                <a:ea typeface="宋体" panose="02010600030101010101" pitchFamily="2" charset="-122"/>
              </a:rPr>
              <a:t>3. </a:t>
            </a:r>
            <a:r>
              <a:rPr lang="zh-CN" altLang="en-US" sz="1800" dirty="0">
                <a:ea typeface="宋体" panose="02010600030101010101" pitchFamily="2" charset="-122"/>
              </a:rPr>
              <a:t>熟悉</a:t>
            </a:r>
            <a:r>
              <a:rPr lang="en-US" altLang="zh-CN" sz="1800" dirty="0">
                <a:ea typeface="宋体" panose="02010600030101010101" pitchFamily="2" charset="-122"/>
              </a:rPr>
              <a:t>ISO 9000</a:t>
            </a:r>
            <a:r>
              <a:rPr lang="zh-CN" altLang="en-US" sz="1800" dirty="0">
                <a:ea typeface="宋体" panose="02010600030101010101" pitchFamily="2" charset="-122"/>
              </a:rPr>
              <a:t>系列标准；</a:t>
            </a:r>
            <a:endParaRPr lang="zh-CN" altLang="en-US" sz="1800" dirty="0">
              <a:ea typeface="宋体" panose="02010600030101010101" pitchFamily="2" charset="-122"/>
            </a:endParaRPr>
          </a:p>
          <a:p>
            <a:pPr lvl="1">
              <a:lnSpc>
                <a:spcPct val="120000"/>
              </a:lnSpc>
            </a:pPr>
            <a:r>
              <a:rPr lang="en-US" altLang="zh-CN" sz="1800" dirty="0">
                <a:ea typeface="宋体" panose="02010600030101010101" pitchFamily="2" charset="-122"/>
              </a:rPr>
              <a:t>4. </a:t>
            </a:r>
            <a:r>
              <a:rPr lang="zh-CN" altLang="en-US" sz="1800" dirty="0">
                <a:ea typeface="宋体" panose="02010600030101010101" pitchFamily="2" charset="-122"/>
              </a:rPr>
              <a:t>能够明确质量服务管理的必要性。</a:t>
            </a:r>
            <a:endParaRPr lang="zh-CN" altLang="en-US" sz="1800" dirty="0">
              <a:ea typeface="宋体" panose="02010600030101010101" pitchFamily="2" charset="-122"/>
            </a:endParaRPr>
          </a:p>
          <a:p>
            <a:pPr>
              <a:lnSpc>
                <a:spcPct val="120000"/>
              </a:lnSpc>
            </a:pPr>
            <a:endParaRPr lang="zh-CN" sz="1800" b="1" dirty="0">
              <a:ea typeface="宋体" panose="02010600030101010101" pitchFamily="2" charset="-122"/>
            </a:endParaRPr>
          </a:p>
          <a:p>
            <a:pPr>
              <a:lnSpc>
                <a:spcPct val="120000"/>
              </a:lnSpc>
            </a:pPr>
            <a:r>
              <a:rPr lang="zh-CN" sz="1800" b="1" dirty="0">
                <a:ea typeface="宋体" panose="02010600030101010101" pitchFamily="2" charset="-122"/>
              </a:rPr>
              <a:t>【思政目标】</a:t>
            </a:r>
            <a:endParaRPr lang="zh-CN" sz="1800" b="1" dirty="0">
              <a:ea typeface="宋体" panose="02010600030101010101" pitchFamily="2" charset="-122"/>
            </a:endParaRPr>
          </a:p>
          <a:p>
            <a:pPr lvl="1">
              <a:lnSpc>
                <a:spcPct val="120000"/>
              </a:lnSpc>
            </a:pPr>
            <a:r>
              <a:rPr lang="en-US" altLang="zh-CN" sz="1800" dirty="0">
                <a:latin typeface="宋体" panose="02010600030101010101" pitchFamily="2" charset="-122"/>
                <a:ea typeface="宋体" panose="02010600030101010101" pitchFamily="2" charset="-122"/>
              </a:rPr>
              <a:t>1</a:t>
            </a:r>
            <a:r>
              <a:rPr lang="zh-CN" altLang="en-US" sz="1800" dirty="0">
                <a:latin typeface="宋体" panose="02010600030101010101" pitchFamily="2" charset="-122"/>
                <a:ea typeface="宋体" panose="02010600030101010101" pitchFamily="2" charset="-122"/>
              </a:rPr>
              <a:t>．了解我国数字化质量管理现状，增强民族自豪感，培养创新意识、质量意识和爱国主义精神；</a:t>
            </a:r>
            <a:endParaRPr lang="zh-CN" altLang="en-US" sz="1800" dirty="0">
              <a:latin typeface="宋体" panose="02010600030101010101" pitchFamily="2" charset="-122"/>
              <a:ea typeface="宋体" panose="02010600030101010101" pitchFamily="2" charset="-122"/>
            </a:endParaRPr>
          </a:p>
          <a:p>
            <a:pPr lvl="1">
              <a:lnSpc>
                <a:spcPct val="120000"/>
              </a:lnSpc>
            </a:pPr>
            <a:r>
              <a:rPr lang="en-US" altLang="zh-CN" sz="1800" dirty="0">
                <a:latin typeface="宋体" panose="02010600030101010101" pitchFamily="2" charset="-122"/>
                <a:ea typeface="宋体" panose="02010600030101010101" pitchFamily="2" charset="-122"/>
              </a:rPr>
              <a:t>2. </a:t>
            </a:r>
            <a:r>
              <a:rPr lang="zh-CN" altLang="en-US" sz="1800" dirty="0">
                <a:latin typeface="宋体" panose="02010600030101010101" pitchFamily="2" charset="-122"/>
                <a:ea typeface="宋体" panose="02010600030101010101" pitchFamily="2" charset="-122"/>
              </a:rPr>
              <a:t>关注产品质量，体会新时代大国工匠精神的内涵，从而激发学生的使命感和责任感，树立正确的人生观、价值观和世界观。</a:t>
            </a:r>
            <a:endParaRPr lang="zh-CN" altLang="en-US" sz="1800" dirty="0">
              <a:latin typeface="宋体" panose="02010600030101010101" pitchFamily="2" charset="-122"/>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1228164" y="2579510"/>
            <a:ext cx="3261479" cy="454343"/>
          </a:xfrm>
          <a:prstGeom prst="rect">
            <a:avLst/>
          </a:prstGeom>
        </p:spPr>
        <p:txBody>
          <a:bodyPr vert="horz" wrap="square" lIns="92869" tIns="92869" rIns="42863" bIns="92869" rtlCol="0" anchor="ctr" anchorCtr="0">
            <a:noAutofit/>
          </a:bodyPr>
          <a:lstStyle/>
          <a:p>
            <a:pPr>
              <a:lnSpc>
                <a:spcPct val="120000"/>
              </a:lnSpc>
              <a:spcBef>
                <a:spcPts val="340"/>
              </a:spcBef>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全数检验</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2"/>
            </p:custDataLst>
          </p:nvPr>
        </p:nvSpPr>
        <p:spPr>
          <a:xfrm>
            <a:off x="1258957" y="4042939"/>
            <a:ext cx="3261479" cy="454343"/>
          </a:xfrm>
          <a:prstGeom prst="rect">
            <a:avLst/>
          </a:prstGeom>
        </p:spPr>
        <p:txBody>
          <a:bodyPr vert="horz" wrap="square" lIns="92869" tIns="92869" rIns="42863" bIns="92869" rtlCol="0" anchor="ctr" anchorCtr="0">
            <a:noAutofit/>
          </a:bodyPr>
          <a:lstStyle/>
          <a:p>
            <a:pPr lvl="0" algn="l">
              <a:lnSpc>
                <a:spcPct val="120000"/>
              </a:lnSpc>
              <a:spcBef>
                <a:spcPts val="340"/>
              </a:spcBef>
              <a:buClrTx/>
              <a:buSzTx/>
              <a:buFontTx/>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抽样检验</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0" name="TextBox 10"/>
          <p:cNvSpPr txBox="1"/>
          <p:nvPr>
            <p:custDataLst>
              <p:tags r:id="rId3"/>
            </p:custDataLst>
          </p:nvPr>
        </p:nvSpPr>
        <p:spPr>
          <a:xfrm>
            <a:off x="1259205" y="3140075"/>
            <a:ext cx="6002655" cy="902970"/>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对产品进行全面、细致的检查，以确保每一个细节都符合要求</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4"/>
            </p:custDataLst>
          </p:nvPr>
        </p:nvSpPr>
        <p:spPr>
          <a:xfrm>
            <a:off x="1228725" y="4652010"/>
            <a:ext cx="7070090" cy="864235"/>
          </a:xfrm>
          <a:prstGeom prst="rect">
            <a:avLst/>
          </a:prstGeom>
        </p:spPr>
        <p:txBody>
          <a:bodyPr vert="horz" wrap="square" lIns="92869" tIns="92869" rIns="42863" bIns="92869" rtlCol="0" anchor="t" anchorCtr="0">
            <a:noAutofit/>
          </a:bodyPr>
          <a:lstStyle/>
          <a:p>
            <a:pPr lvl="0" algn="l">
              <a:lnSpc>
                <a:spcPct val="140000"/>
              </a:lnSpc>
              <a:buClrTx/>
              <a:buSzTx/>
              <a:buFontTx/>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从整批产品中随机抽取少量个体组成样本，对样本进行全面检验，根据样本的检验结果来推断整批产品的质量。</a:t>
            </a:r>
            <a:endPar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TextBox 16"/>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7" name="Rectangle 3"/>
          <p:cNvSpPr txBox="1"/>
          <p:nvPr/>
        </p:nvSpPr>
        <p:spPr>
          <a:xfrm>
            <a:off x="828062" y="161482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产品质量检验的两种方式</a:t>
            </a:r>
            <a:endParaRPr lang="zh-CN" altLang="en-US" sz="2400" dirty="0">
              <a:latin typeface="微软雅黑" panose="020B0503020204020204" pitchFamily="34" charset="-122"/>
              <a:ea typeface="微软雅黑" panose="020B0503020204020204" pitchFamily="34" charset="-122"/>
            </a:endParaRPr>
          </a:p>
        </p:txBody>
      </p:sp>
      <p:sp>
        <p:nvSpPr>
          <p:cNvPr id="2" name="灯片编号占位符 5"/>
          <p:cNvSpPr>
            <a:spLocks noGrp="1"/>
          </p:cNvSpPr>
          <p:nvPr/>
        </p:nvSpPr>
        <p:spPr>
          <a:xfrm>
            <a:off x="107950" y="764704"/>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3" name="TextBox 53"/>
          <p:cNvSpPr txBox="1"/>
          <p:nvPr/>
        </p:nvSpPr>
        <p:spPr>
          <a:xfrm>
            <a:off x="684213" y="260350"/>
            <a:ext cx="3416320" cy="523220"/>
          </a:xfrm>
          <a:prstGeom prst="rect">
            <a:avLst/>
          </a:prstGeom>
          <a:noFill/>
          <a:ln w="9525">
            <a:noFill/>
          </a:ln>
        </p:spPr>
        <p:txBody>
          <a:bodyPr wrap="none">
            <a:spAutoFit/>
          </a:bodyPr>
          <a:p>
            <a:pPr algn="l" eaLnBrk="1" hangingPunct="1">
              <a:buClrTx/>
              <a:buSzTx/>
              <a:buFontTx/>
            </a:pPr>
            <a:r>
              <a:rPr lang="zh-CN" altLang="en-US" sz="2800" dirty="0">
                <a:ea typeface="微软雅黑" panose="020B0503020204020204" pitchFamily="34" charset="-122"/>
                <a:sym typeface="+mn-ea"/>
              </a:rPr>
              <a:t>抽样检验的基本概念</a:t>
            </a:r>
            <a:endParaRPr lang="zh-CN" altLang="en-US" sz="2800" dirty="0">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4727444" y="1831606"/>
            <a:ext cx="3931920" cy="1645920"/>
          </a:xfrm>
          <a:prstGeom prst="roundRect">
            <a:avLst/>
          </a:prstGeom>
          <a:solidFill>
            <a:schemeClr val="lt2">
              <a:alpha val="80000"/>
            </a:schemeClr>
          </a:solidFill>
        </p:spPr>
      </p:sp>
      <p:sp>
        <p:nvSpPr>
          <p:cNvPr id="5" name="AutoShape 5"/>
          <p:cNvSpPr/>
          <p:nvPr/>
        </p:nvSpPr>
        <p:spPr>
          <a:xfrm>
            <a:off x="4727444" y="3718749"/>
            <a:ext cx="3931920" cy="1645920"/>
          </a:xfrm>
          <a:prstGeom prst="roundRect">
            <a:avLst/>
          </a:prstGeom>
          <a:solidFill>
            <a:schemeClr val="lt2">
              <a:alpha val="80000"/>
            </a:schemeClr>
          </a:solidFill>
        </p:spPr>
      </p:sp>
      <p:sp>
        <p:nvSpPr>
          <p:cNvPr id="6" name="AutoShape 6"/>
          <p:cNvSpPr/>
          <p:nvPr/>
        </p:nvSpPr>
        <p:spPr>
          <a:xfrm>
            <a:off x="536892" y="3718749"/>
            <a:ext cx="3931920" cy="1645920"/>
          </a:xfrm>
          <a:prstGeom prst="roundRect">
            <a:avLst/>
          </a:prstGeom>
          <a:solidFill>
            <a:schemeClr val="lt2">
              <a:alpha val="80000"/>
            </a:schemeClr>
          </a:solidFill>
        </p:spPr>
      </p:sp>
      <p:sp>
        <p:nvSpPr>
          <p:cNvPr id="7" name="AutoShape 7"/>
          <p:cNvSpPr/>
          <p:nvPr/>
        </p:nvSpPr>
        <p:spPr>
          <a:xfrm>
            <a:off x="536892" y="1819702"/>
            <a:ext cx="3931920" cy="1645920"/>
          </a:xfrm>
          <a:prstGeom prst="roundRect">
            <a:avLst/>
          </a:prstGeom>
          <a:solidFill>
            <a:schemeClr val="lt2">
              <a:alpha val="80000"/>
            </a:schemeClr>
          </a:solidFill>
        </p:spPr>
      </p:sp>
      <p:sp>
        <p:nvSpPr>
          <p:cNvPr id="8" name="TextBox 8"/>
          <p:cNvSpPr txBox="1"/>
          <p:nvPr/>
        </p:nvSpPr>
        <p:spPr>
          <a:xfrm>
            <a:off x="5027256" y="3880275"/>
            <a:ext cx="3221831"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抽样检验风险</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4797611" y="4314460"/>
            <a:ext cx="3587207" cy="907256"/>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抽样检验具有一定的风险和不确定性，因为样本的检验结果不能完全代表整体的情况，需要设计合理的抽样方案和检验方法。</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824027" y="1993132"/>
            <a:ext cx="3221831"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抽样检验定义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594382" y="2427318"/>
            <a:ext cx="3587207" cy="907256"/>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抽样检验是一种质量控制方法，通过随机抽取少量个体组成样本，全面检验样本，并根据样本结果推断整批产品质量。</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nvSpPr>
        <p:spPr>
          <a:xfrm>
            <a:off x="5014579" y="1993132"/>
            <a:ext cx="3221831"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抽样检验优势</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nvSpPr>
        <p:spPr>
          <a:xfrm>
            <a:off x="4784935" y="2427318"/>
            <a:ext cx="3587207" cy="907256"/>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与全面检验相比，抽样检验可以节省检验工作量和费用，但需要设计合理的抽样方案，以确保推断结果的准确性和可靠性。</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824027" y="3880275"/>
            <a:ext cx="3221831"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抽样检验应用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594382" y="4314460"/>
            <a:ext cx="3587207" cy="907256"/>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抽样检查的方法一般适用于样品数量庞大、不合格率较高、样品质量特征不具有可测量性以及需要快速判断产品合格率的情况。</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抽样检验的基本概念</a:t>
            </a:r>
            <a:endParaRPr lang="zh-CN" altLang="en-US" sz="2800" dirty="0">
              <a:ea typeface="微软雅黑" panose="020B0503020204020204" pitchFamily="34" charset="-122"/>
              <a:sym typeface="+mn-ea"/>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404000" y="2221881"/>
            <a:ext cx="4096001" cy="1440000"/>
          </a:xfrm>
          <a:prstGeom prst="roundRect">
            <a:avLst>
              <a:gd name="adj" fmla="val 12222"/>
            </a:avLst>
          </a:prstGeom>
          <a:solidFill>
            <a:schemeClr val="lt2">
              <a:alpha val="100000"/>
            </a:schemeClr>
          </a:solidFill>
        </p:spPr>
      </p:sp>
      <p:sp>
        <p:nvSpPr>
          <p:cNvPr id="5" name="TextBox 5"/>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2"/>
            </p:custDataLst>
          </p:nvPr>
        </p:nvSpPr>
        <p:spPr>
          <a:xfrm>
            <a:off x="595531" y="2349138"/>
            <a:ext cx="3712938" cy="1100397"/>
          </a:xfrm>
          <a:prstGeom prst="rect">
            <a:avLst/>
          </a:prstGeom>
        </p:spPr>
        <p:txBody>
          <a:bodyPr vert="horz" wrap="square" lIns="49506" tIns="24789" rIns="49506" bIns="2478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单位产品定义：将一个整体拆分为多个相同的部分，其中一部分就是一个单位产品。单位产品是为了便于统计、计算和分析，将一个整体拆分为更小的、具有相同特征的部分。</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AutoShape 7"/>
          <p:cNvSpPr/>
          <p:nvPr>
            <p:custDataLst>
              <p:tags r:id="rId3"/>
            </p:custDataLst>
          </p:nvPr>
        </p:nvSpPr>
        <p:spPr>
          <a:xfrm>
            <a:off x="4658875" y="2221881"/>
            <a:ext cx="4096001" cy="1440000"/>
          </a:xfrm>
          <a:prstGeom prst="roundRect">
            <a:avLst>
              <a:gd name="adj" fmla="val 12222"/>
            </a:avLst>
          </a:prstGeom>
          <a:solidFill>
            <a:schemeClr val="lt2">
              <a:alpha val="100000"/>
            </a:schemeClr>
          </a:solidFill>
        </p:spPr>
      </p:sp>
      <p:sp>
        <p:nvSpPr>
          <p:cNvPr id="8" name="TextBox 8"/>
          <p:cNvSpPr txBox="1"/>
          <p:nvPr>
            <p:custDataLst>
              <p:tags r:id="rId4"/>
            </p:custDataLst>
          </p:nvPr>
        </p:nvSpPr>
        <p:spPr>
          <a:xfrm>
            <a:off x="4850406" y="2391683"/>
            <a:ext cx="3712938" cy="1100397"/>
          </a:xfrm>
          <a:prstGeom prst="rect">
            <a:avLst/>
          </a:prstGeom>
        </p:spPr>
        <p:txBody>
          <a:bodyPr vert="horz" wrap="square" lIns="49506" tIns="24789" rIns="49506" bIns="24789" rtlCol="0" anchor="t" anchorCtr="0">
            <a:noAutofit/>
          </a:bodyPr>
          <a:lstStyle/>
          <a:p>
            <a:pPr algn="l">
              <a:lnSpc>
                <a:spcPct val="11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单位产品应用：在制造业中，可以将一个产品拆分为多个相同的零件或部件，每个零件或部件就是一个单位产品。在食品加工行业中，可以将一箱饮料拆分为多个瓶装饮料</a:t>
            </a:r>
            <a:r>
              <a:rPr lang="zh-CN" alt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每个瓶装饮料就是一个单位产品，</a:t>
            </a:r>
            <a:endParaRPr lang="zh-CN" alt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custDataLst>
              <p:tags r:id="rId5"/>
            </p:custDataLst>
          </p:nvPr>
        </p:nvSpPr>
        <p:spPr>
          <a:xfrm>
            <a:off x="404000" y="3829319"/>
            <a:ext cx="4096001" cy="1440000"/>
          </a:xfrm>
          <a:prstGeom prst="roundRect">
            <a:avLst>
              <a:gd name="adj" fmla="val 12222"/>
            </a:avLst>
          </a:prstGeom>
          <a:solidFill>
            <a:schemeClr val="lt2">
              <a:alpha val="100000"/>
            </a:schemeClr>
          </a:solidFill>
        </p:spPr>
      </p:sp>
      <p:sp>
        <p:nvSpPr>
          <p:cNvPr id="10" name="TextBox 10"/>
          <p:cNvSpPr txBox="1"/>
          <p:nvPr>
            <p:custDataLst>
              <p:tags r:id="rId6"/>
            </p:custDataLst>
          </p:nvPr>
        </p:nvSpPr>
        <p:spPr>
          <a:xfrm>
            <a:off x="539750" y="4004945"/>
            <a:ext cx="3888740" cy="1100455"/>
          </a:xfrm>
          <a:prstGeom prst="rect">
            <a:avLst/>
          </a:prstGeom>
        </p:spPr>
        <p:txBody>
          <a:bodyPr vert="horz" wrap="square" lIns="49506" tIns="24789" rIns="49506" bIns="2478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单位产品特性：通过将整体拆分为单位产品，可以更好地掌握每个单位产品的特性和质量情况，从而更好地进行质量控制和优化生产过程。</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custDataLst>
              <p:tags r:id="rId7"/>
            </p:custDataLst>
          </p:nvPr>
        </p:nvSpPr>
        <p:spPr>
          <a:xfrm>
            <a:off x="4658875" y="3829319"/>
            <a:ext cx="4096001" cy="1440000"/>
          </a:xfrm>
          <a:prstGeom prst="roundRect">
            <a:avLst>
              <a:gd name="adj" fmla="val 12222"/>
            </a:avLst>
          </a:prstGeom>
          <a:solidFill>
            <a:schemeClr val="lt2">
              <a:alpha val="100000"/>
            </a:schemeClr>
          </a:solidFill>
        </p:spPr>
      </p:sp>
      <p:sp>
        <p:nvSpPr>
          <p:cNvPr id="12" name="TextBox 12"/>
          <p:cNvSpPr txBox="1"/>
          <p:nvPr>
            <p:custDataLst>
              <p:tags r:id="rId8"/>
            </p:custDataLst>
          </p:nvPr>
        </p:nvSpPr>
        <p:spPr>
          <a:xfrm>
            <a:off x="4731385" y="3933190"/>
            <a:ext cx="4023360" cy="1100455"/>
          </a:xfrm>
          <a:prstGeom prst="rect">
            <a:avLst/>
          </a:prstGeom>
        </p:spPr>
        <p:txBody>
          <a:bodyPr vert="horz" wrap="square" lIns="49506" tIns="24789" rIns="49506" bIns="2478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单位产品采样：在抽样检验中，通过对单位产品进行抽样检验，可以推断出整批产品的质量水平，需要注意的是，单位产品的划分并不是唯一的，不同的行业、不同的产品可能有不同的划分方式。</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Rectangle 3"/>
          <p:cNvSpPr txBox="1"/>
          <p:nvPr/>
        </p:nvSpPr>
        <p:spPr>
          <a:xfrm>
            <a:off x="594382" y="116905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单位产品的概念</a:t>
            </a:r>
            <a:endParaRPr lang="zh-CN" altLang="en-US" sz="2400" dirty="0">
              <a:latin typeface="微软雅黑" panose="020B0503020204020204" pitchFamily="34" charset="-122"/>
              <a:ea typeface="微软雅黑" panose="020B0503020204020204" pitchFamily="34" charset="-122"/>
            </a:endParaRPr>
          </a:p>
        </p:txBody>
      </p:sp>
      <p:sp>
        <p:nvSpPr>
          <p:cNvPr id="2"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抽样检验的基本概念</a:t>
            </a:r>
            <a:endParaRPr lang="zh-CN" altLang="en-US" sz="2800" dirty="0">
              <a:ea typeface="微软雅黑" panose="020B0503020204020204" pitchFamily="34" charset="-122"/>
              <a:sym typeface="+mn-ea"/>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34990" r="34990"/>
          <a:stretch>
            <a:fillRect/>
          </a:stretch>
        </p:blipFill>
        <p:spPr>
          <a:xfrm>
            <a:off x="656486" y="2484545"/>
            <a:ext cx="1538017" cy="2937326"/>
          </a:xfrm>
          <a:prstGeom prst="rect">
            <a:avLst/>
          </a:prstGeom>
        </p:spPr>
      </p:pic>
      <p:pic>
        <p:nvPicPr>
          <p:cNvPr id="5" name="Picture 5"/>
          <p:cNvPicPr>
            <a:picLocks noChangeAspect="1"/>
          </p:cNvPicPr>
          <p:nvPr/>
        </p:nvPicPr>
        <p:blipFill>
          <a:blip r:embed="rId2"/>
          <a:srcRect l="32546" r="32546"/>
          <a:stretch>
            <a:fillRect/>
          </a:stretch>
        </p:blipFill>
        <p:spPr>
          <a:xfrm>
            <a:off x="4073235" y="2484545"/>
            <a:ext cx="1538017" cy="2937326"/>
          </a:xfrm>
          <a:prstGeom prst="rect">
            <a:avLst/>
          </a:prstGeom>
        </p:spPr>
      </p:pic>
      <p:pic>
        <p:nvPicPr>
          <p:cNvPr id="6" name="Picture 6"/>
          <p:cNvPicPr>
            <a:picLocks noChangeAspect="1"/>
          </p:cNvPicPr>
          <p:nvPr/>
        </p:nvPicPr>
        <p:blipFill>
          <a:blip r:embed="rId3"/>
          <a:srcRect l="37804" r="37804"/>
          <a:stretch>
            <a:fillRect/>
          </a:stretch>
        </p:blipFill>
        <p:spPr>
          <a:xfrm>
            <a:off x="2364860" y="2130274"/>
            <a:ext cx="1538017" cy="2937326"/>
          </a:xfrm>
          <a:prstGeom prst="rect">
            <a:avLst/>
          </a:prstGeom>
        </p:spPr>
      </p:pic>
      <p:sp>
        <p:nvSpPr>
          <p:cNvPr id="7" name="AutoShape 7"/>
          <p:cNvSpPr/>
          <p:nvPr/>
        </p:nvSpPr>
        <p:spPr>
          <a:xfrm>
            <a:off x="5910588" y="2637353"/>
            <a:ext cx="2876213" cy="1099287"/>
          </a:xfrm>
          <a:prstGeom prst="rect">
            <a:avLst/>
          </a:prstGeom>
          <a:noFill/>
        </p:spPr>
        <p:txBody>
          <a:bodyPr vert="horz" wrap="square" lIns="68580" tIns="34290" rIns="68580" bIns="34290" rtlCol="0" anchor="t" anchorCtr="0">
            <a:noAutofit/>
          </a:bodyPr>
          <a:lstStyle/>
          <a:p>
            <a:pPr algn="l">
              <a:lnSpc>
                <a:spcPct val="140000"/>
              </a:lnSpc>
              <a:defRPr/>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检验批是指一组或一批产品，这些产品在生产、加工和检验等过程中具有相同的特性和质量水平，并且可以作为一个整体进行抽样检验。</a:t>
            </a:r>
            <a:endParaRPr lang="en-US" sz="1400"/>
          </a:p>
        </p:txBody>
      </p:sp>
      <p:sp>
        <p:nvSpPr>
          <p:cNvPr id="8" name="AutoShape 8"/>
          <p:cNvSpPr/>
          <p:nvPr/>
        </p:nvSpPr>
        <p:spPr>
          <a:xfrm>
            <a:off x="5940434" y="2132970"/>
            <a:ext cx="2704624" cy="431836"/>
          </a:xfrm>
          <a:prstGeom prst="rect">
            <a:avLst/>
          </a:prstGeom>
          <a:noFill/>
        </p:spPr>
        <p:txBody>
          <a:bodyPr vert="horz" wrap="square" lIns="68580" tIns="34290" rIns="68580" bIns="34290" rtlCol="0" anchor="b" anchorCtr="0">
            <a:normAutofit/>
          </a:bodyPr>
          <a:lstStyle/>
          <a:p>
            <a:pPr algn="l">
              <a:lnSpc>
                <a:spcPct val="120000"/>
              </a:lnSpc>
              <a:defRPr/>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检验批定义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nvSpPr>
        <p:spPr>
          <a:xfrm>
            <a:off x="5910588" y="4431363"/>
            <a:ext cx="2876213" cy="1088951"/>
          </a:xfrm>
          <a:prstGeom prst="rect">
            <a:avLst/>
          </a:prstGeom>
          <a:noFill/>
        </p:spPr>
        <p:txBody>
          <a:bodyPr vert="horz" wrap="square" lIns="68580" tIns="34290" rIns="68580" bIns="34290" rtlCol="0" anchor="t" anchorCtr="0">
            <a:noAutofit/>
          </a:bodyPr>
          <a:lstStyle/>
          <a:p>
            <a:pPr algn="l">
              <a:lnSpc>
                <a:spcPct val="140000"/>
              </a:lnSpc>
              <a:defRPr/>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检验批的概念通常用于质量控制和抽样检验中，以便更好地掌握和控制产品的质量，例如，在制造业中，可以将同一批次生产的零件或部件组成一个检验批。</a:t>
            </a:r>
            <a:endParaRPr lang="en-US" sz="1400"/>
          </a:p>
        </p:txBody>
      </p:sp>
      <p:sp>
        <p:nvSpPr>
          <p:cNvPr id="10" name="AutoShape 10"/>
          <p:cNvSpPr/>
          <p:nvPr/>
        </p:nvSpPr>
        <p:spPr>
          <a:xfrm>
            <a:off x="5888999" y="3951316"/>
            <a:ext cx="2704747" cy="480524"/>
          </a:xfrm>
          <a:prstGeom prst="rect">
            <a:avLst/>
          </a:prstGeom>
          <a:noFill/>
        </p:spPr>
        <p:txBody>
          <a:bodyPr vert="horz" wrap="square" lIns="68580" tIns="34290" rIns="68580" bIns="34290" rtlCol="0" anchor="b" anchorCtr="0">
            <a:noAutofit/>
          </a:bodyPr>
          <a:lstStyle/>
          <a:p>
            <a:pPr algn="l">
              <a:lnSpc>
                <a:spcPct val="120000"/>
              </a:lnSpc>
              <a:defRPr/>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检验批用途</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Rectangle 3"/>
          <p:cNvSpPr txBox="1"/>
          <p:nvPr/>
        </p:nvSpPr>
        <p:spPr>
          <a:xfrm>
            <a:off x="594382" y="116905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检验批的概念</a:t>
            </a:r>
            <a:endParaRPr lang="zh-CN" altLang="en-US" sz="2400" dirty="0">
              <a:latin typeface="微软雅黑" panose="020B0503020204020204" pitchFamily="34" charset="-122"/>
              <a:ea typeface="微软雅黑" panose="020B0503020204020204" pitchFamily="34" charset="-122"/>
            </a:endParaRPr>
          </a:p>
        </p:txBody>
      </p:sp>
      <p:sp>
        <p:nvSpPr>
          <p:cNvPr id="2"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抽样检验的基本概念</a:t>
            </a:r>
            <a:endParaRPr lang="zh-CN" altLang="en-US" sz="2800" dirty="0">
              <a:ea typeface="微软雅黑" panose="020B0503020204020204" pitchFamily="34" charset="-122"/>
              <a:sym typeface="+mn-ea"/>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517195" y="2053842"/>
            <a:ext cx="5050631" cy="57889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批量定义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nvSpPr>
        <p:spPr>
          <a:xfrm>
            <a:off x="517195" y="2541786"/>
            <a:ext cx="5107781" cy="992981"/>
          </a:xfrm>
          <a:prstGeom prst="rect">
            <a:avLst/>
          </a:prstGeom>
        </p:spPr>
        <p:txBody>
          <a:bodyPr vert="horz" wrap="square" lIns="92869" tIns="92869" rIns="42863" bIns="92869" rtlCol="0" anchor="t" anchorCtr="0">
            <a:noAutofit/>
          </a:bodyPr>
          <a:lstStyle/>
          <a:p>
            <a:pPr>
              <a:lnSpc>
                <a:spcPct val="140000"/>
              </a:lnSpc>
            </a:pPr>
            <a:r>
              <a:rPr lang="en-US" sz="18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在抽样检查中，批量是指提交检查的一批产品中所包含单位产品的总数，用N表示</a:t>
            </a:r>
            <a:r>
              <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517195" y="3961879"/>
            <a:ext cx="5050631" cy="56925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批量与样本容量的关系</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517195" y="4456009"/>
            <a:ext cx="5107781" cy="992981"/>
          </a:xfrm>
          <a:prstGeom prst="rect">
            <a:avLst/>
          </a:prstGeom>
        </p:spPr>
        <p:txBody>
          <a:bodyPr vert="horz" wrap="square" lIns="92869" tIns="92869" rIns="42863" bIns="92869" rtlCol="0" anchor="t" anchorCtr="0">
            <a:noAutofit/>
          </a:bodyPr>
          <a:lstStyle/>
          <a:p>
            <a:pPr>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批量越大，样本容量需求越大，以确保检验的准确性和可靠性。</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8" name="Connector 8"/>
          <p:cNvCxnSpPr/>
          <p:nvPr/>
        </p:nvCxnSpPr>
        <p:spPr>
          <a:xfrm>
            <a:off x="567201" y="5493560"/>
            <a:ext cx="5838404"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pic>
        <p:nvPicPr>
          <p:cNvPr id="9" name="Picture 9"/>
          <p:cNvPicPr>
            <a:picLocks noChangeAspect="1"/>
          </p:cNvPicPr>
          <p:nvPr/>
        </p:nvPicPr>
        <p:blipFill>
          <a:blip r:embed="rId1"/>
          <a:srcRect/>
          <a:stretch>
            <a:fillRect/>
          </a:stretch>
        </p:blipFill>
        <p:spPr>
          <a:xfrm>
            <a:off x="5852467" y="1831681"/>
            <a:ext cx="2759868" cy="3679823"/>
          </a:xfrm>
          <a:prstGeom prst="rect">
            <a:avLst/>
          </a:prstGeom>
        </p:spPr>
      </p:pic>
      <p:cxnSp>
        <p:nvCxnSpPr>
          <p:cNvPr id="10" name="Connector 10"/>
          <p:cNvCxnSpPr/>
          <p:nvPr/>
        </p:nvCxnSpPr>
        <p:spPr>
          <a:xfrm>
            <a:off x="567201" y="3749317"/>
            <a:ext cx="5312563" cy="0"/>
          </a:xfrm>
          <a:prstGeom prst="line">
            <a:avLst/>
          </a:prstGeom>
          <a:ln w="14288">
            <a:solidFill>
              <a:schemeClr val="accent1"/>
            </a:solidFill>
            <a:prstDash val="dash"/>
            <a:headEnd type="none"/>
            <a:tailEnd type="none"/>
          </a:ln>
        </p:spPr>
        <p:style>
          <a:lnRef idx="0">
            <a:schemeClr val="accent1"/>
          </a:lnRef>
          <a:fillRef idx="1">
            <a:schemeClr val="accent1"/>
          </a:fillRef>
          <a:effectRef idx="0">
            <a:schemeClr val="accent1"/>
          </a:effectRef>
          <a:fontRef idx="minor">
            <a:schemeClr val="lt1"/>
          </a:fontRef>
        </p:style>
      </p:cxnSp>
      <p:sp>
        <p:nvSpPr>
          <p:cNvPr id="11" name="TextBox 11"/>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Rectangle 3"/>
          <p:cNvSpPr txBox="1"/>
          <p:nvPr/>
        </p:nvSpPr>
        <p:spPr>
          <a:xfrm>
            <a:off x="594382" y="116905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批量的概念</a:t>
            </a:r>
            <a:endParaRPr lang="zh-CN" altLang="en-US" sz="2400" dirty="0">
              <a:latin typeface="微软雅黑" panose="020B0503020204020204" pitchFamily="34" charset="-122"/>
              <a:ea typeface="微软雅黑" panose="020B0503020204020204" pitchFamily="34" charset="-122"/>
            </a:endParaRPr>
          </a:p>
        </p:txBody>
      </p:sp>
      <p:sp>
        <p:nvSpPr>
          <p:cNvPr id="2"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抽样检验的基本概念</a:t>
            </a:r>
            <a:endParaRPr lang="zh-CN" altLang="en-US" sz="2800" dirty="0">
              <a:ea typeface="微软雅黑" panose="020B0503020204020204" pitchFamily="34" charset="-122"/>
              <a:sym typeface="+mn-ea"/>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18461" r="18461"/>
          <a:stretch>
            <a:fillRect/>
          </a:stretch>
        </p:blipFill>
        <p:spPr>
          <a:xfrm>
            <a:off x="6084570" y="2798445"/>
            <a:ext cx="2750820" cy="2435860"/>
          </a:xfrm>
          <a:prstGeom prst="rect">
            <a:avLst/>
          </a:prstGeom>
        </p:spPr>
      </p:pic>
      <p:sp>
        <p:nvSpPr>
          <p:cNvPr id="5" name="TextBox 5"/>
          <p:cNvSpPr txBox="1"/>
          <p:nvPr>
            <p:custDataLst>
              <p:tags r:id="rId2"/>
            </p:custDataLst>
          </p:nvPr>
        </p:nvSpPr>
        <p:spPr>
          <a:xfrm>
            <a:off x="1542415" y="2533650"/>
            <a:ext cx="3847465" cy="685800"/>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为了确保产品在出厂前符合预先设定的要求或标准而进行的抽样检验</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1542485" y="2100507"/>
            <a:ext cx="3164681" cy="554030"/>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预防性抽样检验</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1542415" y="3916045"/>
            <a:ext cx="3905250" cy="685800"/>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为了检查产品是否符合接收标准而进行的抽样检验，用于产品质量的初步控制</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1542485" y="3409853"/>
            <a:ext cx="3164681" cy="552657"/>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验收性抽样检验</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1542415" y="5105400"/>
            <a:ext cx="4288155" cy="685800"/>
          </a:xfrm>
          <a:prstGeom prst="rect">
            <a:avLst/>
          </a:prstGeom>
        </p:spPr>
        <p:txBody>
          <a:bodyPr vert="horz" wrap="square" lIns="92869" tIns="92869" rIns="42863" bIns="92869"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为了检查产品是否符合规定的质量要求而进行的抽样检验，用于维护产品质量的稳定。</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1542485" y="4672426"/>
            <a:ext cx="3164681" cy="562090"/>
          </a:xfrm>
          <a:prstGeom prst="rect">
            <a:avLst/>
          </a:prstGeom>
        </p:spPr>
        <p:txBody>
          <a:bodyPr vert="horz" wrap="square" lIns="92869" tIns="92869" rIns="42863" bIns="92869" rtlCol="0" anchor="ctr" anchorCtr="0">
            <a:noAutofit/>
          </a:bodyPr>
          <a:lstStyle/>
          <a:p>
            <a:pPr>
              <a:lnSpc>
                <a:spcPct val="15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监督抽样检验</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8"/>
            </p:custDataLst>
          </p:nvPr>
        </p:nvSpPr>
        <p:spPr>
          <a:xfrm>
            <a:off x="837208" y="2337325"/>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01</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9"/>
            </p:custDataLst>
          </p:nvPr>
        </p:nvSpPr>
        <p:spPr>
          <a:xfrm>
            <a:off x="837208" y="3641257"/>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02</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0"/>
            </p:custDataLst>
          </p:nvPr>
        </p:nvSpPr>
        <p:spPr>
          <a:xfrm>
            <a:off x="837208" y="4932218"/>
            <a:ext cx="637223" cy="346249"/>
          </a:xfrm>
          <a:prstGeom prst="rect">
            <a:avLst/>
          </a:prstGeom>
        </p:spPr>
        <p:txBody>
          <a:bodyPr vert="horz" wrap="square" lIns="68580" tIns="34290" rIns="68580" bIns="34290" rtlCol="0" anchor="ctr" anchorCtr="0">
            <a:spAutoFit/>
          </a:bodyPr>
          <a:lstStyle/>
          <a:p>
            <a:pPr algn="ctr">
              <a:spcBef>
                <a:spcPts val="280"/>
              </a:spcBef>
            </a:pPr>
            <a:r>
              <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03</a:t>
            </a:r>
            <a:endParaRPr lang="en-US" sz="1800">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custDataLst>
              <p:tags r:id="rId11"/>
            </p:custDataLst>
          </p:nvPr>
        </p:nvSpPr>
        <p:spPr>
          <a:xfrm>
            <a:off x="916334" y="2270964"/>
            <a:ext cx="478972" cy="478972"/>
          </a:xfrm>
          <a:prstGeom prst="rect">
            <a:avLst/>
          </a:prstGeom>
          <a:noFill/>
          <a:ln w="19050">
            <a:solidFill>
              <a:schemeClr val="accent1">
                <a:alpha val="100000"/>
              </a:schemeClr>
            </a:solidFill>
            <a:prstDash val="solid"/>
          </a:ln>
        </p:spPr>
      </p:sp>
      <p:sp>
        <p:nvSpPr>
          <p:cNvPr id="16" name="AutoShape 16"/>
          <p:cNvSpPr/>
          <p:nvPr>
            <p:custDataLst>
              <p:tags r:id="rId12"/>
            </p:custDataLst>
          </p:nvPr>
        </p:nvSpPr>
        <p:spPr>
          <a:xfrm>
            <a:off x="916334" y="3568411"/>
            <a:ext cx="478972" cy="478972"/>
          </a:xfrm>
          <a:prstGeom prst="rect">
            <a:avLst/>
          </a:prstGeom>
          <a:noFill/>
          <a:ln w="19050">
            <a:solidFill>
              <a:schemeClr val="accent1">
                <a:alpha val="100000"/>
              </a:schemeClr>
            </a:solidFill>
            <a:prstDash val="solid"/>
          </a:ln>
        </p:spPr>
      </p:sp>
      <p:sp>
        <p:nvSpPr>
          <p:cNvPr id="17" name="AutoShape 17"/>
          <p:cNvSpPr/>
          <p:nvPr>
            <p:custDataLst>
              <p:tags r:id="rId13"/>
            </p:custDataLst>
          </p:nvPr>
        </p:nvSpPr>
        <p:spPr>
          <a:xfrm>
            <a:off x="916334" y="4865857"/>
            <a:ext cx="478972" cy="478972"/>
          </a:xfrm>
          <a:prstGeom prst="rect">
            <a:avLst/>
          </a:prstGeom>
          <a:noFill/>
          <a:ln w="19050">
            <a:solidFill>
              <a:schemeClr val="accent1">
                <a:alpha val="100000"/>
              </a:schemeClr>
            </a:solidFill>
            <a:prstDash val="solid"/>
          </a:ln>
        </p:spPr>
      </p:sp>
      <p:sp>
        <p:nvSpPr>
          <p:cNvPr id="18" name="Rectangle 3"/>
          <p:cNvSpPr txBox="1"/>
          <p:nvPr/>
        </p:nvSpPr>
        <p:spPr>
          <a:xfrm>
            <a:off x="755672" y="1372894"/>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按统计抽样检验的目的分类</a:t>
            </a:r>
            <a:endParaRPr lang="zh-CN" altLang="en-US" sz="2400" dirty="0">
              <a:latin typeface="微软雅黑" panose="020B0503020204020204" pitchFamily="34" charset="-122"/>
              <a:ea typeface="微软雅黑" panose="020B0503020204020204" pitchFamily="34" charset="-122"/>
            </a:endParaRPr>
          </a:p>
        </p:txBody>
      </p:sp>
      <p:sp>
        <p:nvSpPr>
          <p:cNvPr id="2"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统计抽样方案的分类</a:t>
            </a:r>
            <a:endParaRPr lang="zh-CN" altLang="en-US" sz="2800" dirty="0">
              <a:ea typeface="微软雅黑" panose="020B0503020204020204" pitchFamily="34" charset="-122"/>
              <a:sym typeface="+mn-ea"/>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5981" r="5981"/>
          <a:stretch>
            <a:fillRect/>
          </a:stretch>
        </p:blipFill>
        <p:spPr>
          <a:xfrm>
            <a:off x="5788660" y="2646045"/>
            <a:ext cx="3030220" cy="2733675"/>
          </a:xfrm>
          <a:prstGeom prst="rect">
            <a:avLst/>
          </a:prstGeom>
        </p:spPr>
      </p:pic>
      <p:sp>
        <p:nvSpPr>
          <p:cNvPr id="5" name="TextBox 5"/>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AutoShape 6"/>
          <p:cNvSpPr/>
          <p:nvPr>
            <p:custDataLst>
              <p:tags r:id="rId2"/>
            </p:custDataLst>
          </p:nvPr>
        </p:nvSpPr>
        <p:spPr>
          <a:xfrm>
            <a:off x="3106420" y="2399665"/>
            <a:ext cx="2496185" cy="3566160"/>
          </a:xfrm>
          <a:prstGeom prst="roundRect">
            <a:avLst>
              <a:gd name="adj" fmla="val 0"/>
            </a:avLst>
          </a:prstGeom>
          <a:solidFill>
            <a:schemeClr val="lt2">
              <a:alpha val="80000"/>
            </a:schemeClr>
          </a:solidFill>
        </p:spPr>
      </p:sp>
      <p:sp>
        <p:nvSpPr>
          <p:cNvPr id="7" name="TextBox 7"/>
          <p:cNvSpPr txBox="1"/>
          <p:nvPr>
            <p:custDataLst>
              <p:tags r:id="rId3"/>
            </p:custDataLst>
          </p:nvPr>
        </p:nvSpPr>
        <p:spPr>
          <a:xfrm>
            <a:off x="3253221" y="2601276"/>
            <a:ext cx="2002163" cy="492044"/>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计量抽样检查</a:t>
            </a:r>
            <a:endPar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4"/>
            </p:custDataLst>
          </p:nvPr>
        </p:nvSpPr>
        <p:spPr>
          <a:xfrm>
            <a:off x="3202940" y="3356610"/>
            <a:ext cx="2399665" cy="2214245"/>
          </a:xfrm>
          <a:prstGeom prst="rect">
            <a:avLst/>
          </a:prstGeom>
        </p:spPr>
        <p:txBody>
          <a:bodyPr vert="horz" wrap="square" lIns="49506" tIns="24789" rIns="49506" bIns="24789" rtlCol="0" anchor="t" anchorCtr="0">
            <a:noAutofit/>
          </a:bodyPr>
          <a:lstStyle/>
          <a:p>
            <a:pPr algn="l">
              <a:lnSpc>
                <a:spcPct val="140000"/>
              </a:lnSpc>
            </a:pPr>
            <a:r>
              <a:rPr lang="zh-CN" alt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计量抽样则要求对产品的质量特征进行定量测量，例如测量电池容量、零件尺寸等具体数值，并基于数据分布（如均值、标准差）进行质量评估。</a:t>
            </a:r>
            <a:endParaRPr lang="zh-CN" alt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custDataLst>
              <p:tags r:id="rId5"/>
            </p:custDataLst>
          </p:nvPr>
        </p:nvSpPr>
        <p:spPr>
          <a:xfrm>
            <a:off x="513715" y="2395855"/>
            <a:ext cx="2493645" cy="3569970"/>
          </a:xfrm>
          <a:prstGeom prst="roundRect">
            <a:avLst>
              <a:gd name="adj" fmla="val 0"/>
            </a:avLst>
          </a:prstGeom>
          <a:solidFill>
            <a:schemeClr val="lt2">
              <a:alpha val="80000"/>
            </a:schemeClr>
          </a:solidFill>
        </p:spPr>
      </p:sp>
      <p:sp>
        <p:nvSpPr>
          <p:cNvPr id="10" name="TextBox 10"/>
          <p:cNvSpPr txBox="1"/>
          <p:nvPr>
            <p:custDataLst>
              <p:tags r:id="rId6"/>
            </p:custDataLst>
          </p:nvPr>
        </p:nvSpPr>
        <p:spPr>
          <a:xfrm>
            <a:off x="850918" y="2601276"/>
            <a:ext cx="2002163" cy="492044"/>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计数抽样检查</a:t>
            </a:r>
            <a:endParaRPr lang="en-US" sz="1800" b="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7"/>
            </p:custDataLst>
          </p:nvPr>
        </p:nvSpPr>
        <p:spPr>
          <a:xfrm>
            <a:off x="643890" y="3074035"/>
            <a:ext cx="2276475" cy="2214245"/>
          </a:xfrm>
          <a:prstGeom prst="rect">
            <a:avLst/>
          </a:prstGeom>
        </p:spPr>
        <p:txBody>
          <a:bodyPr vert="horz" wrap="square" lIns="49506" tIns="24789" rIns="49506" bIns="24789" rtlCol="0" anchor="t" anchorCtr="0">
            <a:noAutofit/>
          </a:bodyPr>
          <a:lstStyle/>
          <a:p>
            <a:pPr algn="l">
              <a:lnSpc>
                <a:spcPct val="140000"/>
              </a:lnSpc>
            </a:pPr>
            <a:r>
              <a:rPr lang="zh-CN" alt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计数抽样以定性判断为核心，将产品按预设标准简单划分为合格品或不合格品，或统计缺陷数量。例如，检查电路板焊接点时，只需记录是否存在虚焊、短路等缺陷。</a:t>
            </a:r>
            <a:endParaRPr lang="zh-CN" alt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Rectangle 3"/>
          <p:cNvSpPr txBox="1"/>
          <p:nvPr/>
        </p:nvSpPr>
        <p:spPr>
          <a:xfrm>
            <a:off x="594382" y="145607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按单位产品的质量特性分类</a:t>
            </a:r>
            <a:endParaRPr lang="zh-CN" altLang="en-US" sz="2400" dirty="0">
              <a:latin typeface="微软雅黑" panose="020B0503020204020204" pitchFamily="34" charset="-122"/>
              <a:ea typeface="微软雅黑" panose="020B0503020204020204" pitchFamily="34" charset="-122"/>
            </a:endParaRPr>
          </a:p>
        </p:txBody>
      </p:sp>
      <p:sp>
        <p:nvSpPr>
          <p:cNvPr id="2"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统计抽样方案的分类</a:t>
            </a:r>
            <a:endParaRPr lang="zh-CN" altLang="en-US" sz="2800" dirty="0">
              <a:ea typeface="微软雅黑" panose="020B0503020204020204" pitchFamily="34" charset="-122"/>
              <a:sym typeface="+mn-ea"/>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2905017" y="2105479"/>
            <a:ext cx="478598" cy="478598"/>
          </a:xfrm>
          <a:prstGeom prst="ellipse">
            <a:avLst/>
          </a:prstGeom>
          <a:solidFill>
            <a:schemeClr val="accent1">
              <a:alpha val="20000"/>
            </a:schemeClr>
          </a:solidFill>
        </p:spPr>
      </p:sp>
      <p:sp>
        <p:nvSpPr>
          <p:cNvPr id="5" name="AutoShape 5"/>
          <p:cNvSpPr/>
          <p:nvPr>
            <p:custDataLst>
              <p:tags r:id="rId2"/>
            </p:custDataLst>
          </p:nvPr>
        </p:nvSpPr>
        <p:spPr>
          <a:xfrm>
            <a:off x="3006075" y="2206536"/>
            <a:ext cx="276482" cy="276482"/>
          </a:xfrm>
          <a:prstGeom prst="ellipse">
            <a:avLst/>
          </a:prstGeom>
          <a:solidFill>
            <a:schemeClr val="accent1">
              <a:alpha val="100000"/>
            </a:schemeClr>
          </a:solidFill>
        </p:spPr>
      </p:sp>
      <p:sp>
        <p:nvSpPr>
          <p:cNvPr id="6" name="TextBox 6"/>
          <p:cNvSpPr txBox="1"/>
          <p:nvPr>
            <p:custDataLst>
              <p:tags r:id="rId3"/>
            </p:custDataLst>
          </p:nvPr>
        </p:nvSpPr>
        <p:spPr>
          <a:xfrm>
            <a:off x="3477545" y="1955041"/>
            <a:ext cx="5164931" cy="57442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一次抽样</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3477545" y="2391911"/>
            <a:ext cx="5168469" cy="736525"/>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一次抽样检查中，只从总体中抽取一个样本进行检查，符合要求则判定该批次产品全部合格，不符合要求则判定该批次产品全部不合格</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Picture 8"/>
          <p:cNvPicPr>
            <a:picLocks noChangeAspect="1"/>
          </p:cNvPicPr>
          <p:nvPr/>
        </p:nvPicPr>
        <p:blipFill>
          <a:blip r:embed="rId5"/>
          <a:srcRect l="10278" r="10278"/>
          <a:stretch>
            <a:fillRect/>
          </a:stretch>
        </p:blipFill>
        <p:spPr>
          <a:xfrm>
            <a:off x="107950" y="2482850"/>
            <a:ext cx="2547620" cy="2547620"/>
          </a:xfrm>
          <a:prstGeom prst="ellipse">
            <a:avLst/>
          </a:prstGeom>
        </p:spPr>
      </p:pic>
      <p:sp>
        <p:nvSpPr>
          <p:cNvPr id="9" name="AutoShape 9"/>
          <p:cNvSpPr/>
          <p:nvPr>
            <p:custDataLst>
              <p:tags r:id="rId6"/>
            </p:custDataLst>
          </p:nvPr>
        </p:nvSpPr>
        <p:spPr>
          <a:xfrm>
            <a:off x="2905017" y="3467477"/>
            <a:ext cx="478598" cy="478598"/>
          </a:xfrm>
          <a:prstGeom prst="ellipse">
            <a:avLst/>
          </a:prstGeom>
          <a:solidFill>
            <a:schemeClr val="accent1">
              <a:alpha val="20000"/>
            </a:schemeClr>
          </a:solidFill>
        </p:spPr>
      </p:sp>
      <p:sp>
        <p:nvSpPr>
          <p:cNvPr id="10" name="AutoShape 10"/>
          <p:cNvSpPr/>
          <p:nvPr>
            <p:custDataLst>
              <p:tags r:id="rId7"/>
            </p:custDataLst>
          </p:nvPr>
        </p:nvSpPr>
        <p:spPr>
          <a:xfrm>
            <a:off x="3006075" y="3568535"/>
            <a:ext cx="276482" cy="276482"/>
          </a:xfrm>
          <a:prstGeom prst="ellipse">
            <a:avLst/>
          </a:prstGeom>
          <a:solidFill>
            <a:schemeClr val="accent1">
              <a:alpha val="100000"/>
            </a:schemeClr>
          </a:solidFill>
        </p:spPr>
      </p:sp>
      <p:sp>
        <p:nvSpPr>
          <p:cNvPr id="11" name="TextBox 11"/>
          <p:cNvSpPr txBox="1"/>
          <p:nvPr>
            <p:custDataLst>
              <p:tags r:id="rId8"/>
            </p:custDataLst>
          </p:nvPr>
        </p:nvSpPr>
        <p:spPr>
          <a:xfrm>
            <a:off x="3492150" y="3393049"/>
            <a:ext cx="5164931" cy="577350"/>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二次抽样</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2"/>
          <p:cNvSpPr/>
          <p:nvPr>
            <p:custDataLst>
              <p:tags r:id="rId9"/>
            </p:custDataLst>
          </p:nvPr>
        </p:nvSpPr>
        <p:spPr>
          <a:xfrm>
            <a:off x="2905017" y="4901231"/>
            <a:ext cx="478598" cy="478598"/>
          </a:xfrm>
          <a:prstGeom prst="ellipse">
            <a:avLst/>
          </a:prstGeom>
          <a:solidFill>
            <a:schemeClr val="accent1">
              <a:alpha val="20000"/>
            </a:schemeClr>
          </a:solidFill>
        </p:spPr>
      </p:sp>
      <p:sp>
        <p:nvSpPr>
          <p:cNvPr id="13" name="AutoShape 13"/>
          <p:cNvSpPr/>
          <p:nvPr>
            <p:custDataLst>
              <p:tags r:id="rId10"/>
            </p:custDataLst>
          </p:nvPr>
        </p:nvSpPr>
        <p:spPr>
          <a:xfrm>
            <a:off x="3006075" y="5002288"/>
            <a:ext cx="276482" cy="276482"/>
          </a:xfrm>
          <a:prstGeom prst="ellipse">
            <a:avLst/>
          </a:prstGeom>
          <a:solidFill>
            <a:schemeClr val="accent1">
              <a:alpha val="100000"/>
            </a:schemeClr>
          </a:solidFill>
        </p:spPr>
      </p:sp>
      <p:sp>
        <p:nvSpPr>
          <p:cNvPr id="14" name="TextBox 14"/>
          <p:cNvSpPr txBox="1"/>
          <p:nvPr>
            <p:custDataLst>
              <p:tags r:id="rId11"/>
            </p:custDataLst>
          </p:nvPr>
        </p:nvSpPr>
        <p:spPr>
          <a:xfrm>
            <a:off x="3477545" y="4834443"/>
            <a:ext cx="5164931" cy="55063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多次抽样</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3474085" y="3844925"/>
            <a:ext cx="5168265" cy="590550"/>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二次抽样检查中，需要从总体中抽取两个样本进行检查，第一个样本符合要求则判定该批次产品全部合格，不符合要求则再抽取第二个样本进行检查。</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3"/>
            </p:custDataLst>
          </p:nvPr>
        </p:nvSpPr>
        <p:spPr>
          <a:xfrm>
            <a:off x="3474085" y="5280660"/>
            <a:ext cx="5168265" cy="863600"/>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多次抽样检查中，需要从总体中抽取多个样本进行检查，具体的样本数量和检查标准需要根据实际情况来确定。</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Rectangle 3"/>
          <p:cNvSpPr txBox="1"/>
          <p:nvPr/>
        </p:nvSpPr>
        <p:spPr>
          <a:xfrm>
            <a:off x="611527" y="1268754"/>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按照抽取的样本数量分类</a:t>
            </a:r>
            <a:endParaRPr lang="zh-CN" altLang="en-US" sz="2400" dirty="0">
              <a:latin typeface="微软雅黑" panose="020B0503020204020204" pitchFamily="34" charset="-122"/>
              <a:ea typeface="微软雅黑" panose="020B0503020204020204" pitchFamily="34" charset="-122"/>
            </a:endParaRPr>
          </a:p>
        </p:txBody>
      </p:sp>
      <p:sp>
        <p:nvSpPr>
          <p:cNvPr id="2"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统计抽样方案的分类</a:t>
            </a:r>
            <a:endParaRPr lang="zh-CN" altLang="en-US" sz="2800" dirty="0">
              <a:ea typeface="微软雅黑" panose="020B0503020204020204" pitchFamily="34" charset="-122"/>
              <a:sym typeface="+mn-ea"/>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424276" y="2133071"/>
            <a:ext cx="2564606" cy="428625"/>
          </a:xfrm>
          <a:prstGeom prst="rect">
            <a:avLst/>
          </a:prstGeom>
        </p:spPr>
        <p:txBody>
          <a:bodyPr vert="horz" wrap="square" lIns="85725" tIns="42863" rIns="85725" bIns="42863"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抽样方案定义</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custDataLst>
              <p:tags r:id="rId2"/>
            </p:custDataLst>
          </p:nvPr>
        </p:nvSpPr>
        <p:spPr>
          <a:xfrm>
            <a:off x="424276" y="3763731"/>
            <a:ext cx="2564606" cy="428625"/>
          </a:xfrm>
          <a:prstGeom prst="rect">
            <a:avLst/>
          </a:prstGeom>
        </p:spPr>
        <p:txBody>
          <a:bodyPr vert="horz" wrap="square" lIns="85725" tIns="42863" rIns="85725" bIns="42863" rtlCol="0" anchor="b"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抽样方案内容</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6232905" y="2511244"/>
            <a:ext cx="2564606" cy="835819"/>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在一次抽验方案中，由于Re=Ac+1，所以一般仅用（n/c）符号表示。</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6232905" y="2133071"/>
            <a:ext cx="2564606" cy="428625"/>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抽样方案简化</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6232904" y="4142348"/>
            <a:ext cx="2557463" cy="835819"/>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通过合理的抽样方案，可以有效地减小抽样误差，提高检验的准确性和可靠性。</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6232905" y="3763731"/>
            <a:ext cx="2567282" cy="428625"/>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抽样方案作用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3316906" y="5002041"/>
            <a:ext cx="2578894" cy="835819"/>
          </a:xfrm>
          <a:prstGeom prst="rect">
            <a:avLst/>
          </a:prstGeom>
        </p:spPr>
        <p:txBody>
          <a:bodyPr vert="horz" wrap="square" lIns="85725" tIns="42863" rIns="85725" bIns="42863" rtlCol="0" anchor="t" anchorCtr="0">
            <a:noAutofit/>
          </a:bodyPr>
          <a:lstStyle/>
          <a:p>
            <a:pPr algn="ct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抽样方案是质量管理和控制中常用的一种方法，可以用于对产品、服务、过程等进行评估和检测。</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8"/>
            </p:custDataLst>
          </p:nvPr>
        </p:nvSpPr>
        <p:spPr>
          <a:xfrm>
            <a:off x="3282554" y="4623425"/>
            <a:ext cx="2578894" cy="371475"/>
          </a:xfrm>
          <a:prstGeom prst="rect">
            <a:avLst/>
          </a:prstGeom>
        </p:spPr>
        <p:txBody>
          <a:bodyPr vert="horz" wrap="square" lIns="85725" tIns="42863" rIns="85725" bIns="42863" rtlCol="0" anchor="ctr" anchorCtr="0">
            <a:noAutofit/>
          </a:bodyPr>
          <a:lstStyle/>
          <a:p>
            <a:pPr algn="ctr">
              <a:lnSpc>
                <a:spcPct val="96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抽样方案目的</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9"/>
            </p:custDataLst>
          </p:nvPr>
        </p:nvSpPr>
        <p:spPr>
          <a:xfrm>
            <a:off x="424276" y="2511244"/>
            <a:ext cx="2564606" cy="835819"/>
          </a:xfrm>
          <a:prstGeom prst="rect">
            <a:avLst/>
          </a:prstGeom>
        </p:spPr>
        <p:txBody>
          <a:bodyPr vert="horz" wrap="square" lIns="85725" tIns="42863" rIns="85725" bIns="42863" rtlCol="0" anchor="t" anchorCtr="0">
            <a:noAutofit/>
          </a:bodyPr>
          <a:lstStyle/>
          <a:p>
            <a:pPr algn="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抽样方案是一组规则和程序，用于从总体中随机抽取一定数量的样本进行检验和评估。</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10"/>
            </p:custDataLst>
          </p:nvPr>
        </p:nvSpPr>
        <p:spPr>
          <a:xfrm>
            <a:off x="424276" y="4142348"/>
            <a:ext cx="2564606" cy="835819"/>
          </a:xfrm>
          <a:prstGeom prst="rect">
            <a:avLst/>
          </a:prstGeom>
        </p:spPr>
        <p:txBody>
          <a:bodyPr vert="horz" wrap="square" lIns="85725" tIns="42863" rIns="85725" bIns="42863" rtlCol="0" anchor="t" anchorCtr="0">
            <a:noAutofit/>
          </a:bodyPr>
          <a:lstStyle/>
          <a:p>
            <a:pPr algn="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抽样方案通常包括抽样方法的选择、样本容量的确定、抽样程序的制定和检验标准的确定等内容。</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AutoShape 15"/>
          <p:cNvSpPr/>
          <p:nvPr>
            <p:custDataLst>
              <p:tags r:id="rId11"/>
            </p:custDataLst>
          </p:nvPr>
        </p:nvSpPr>
        <p:spPr>
          <a:xfrm>
            <a:off x="4145649" y="2050055"/>
            <a:ext cx="881591" cy="777874"/>
          </a:xfrm>
          <a:prstGeom prst="triangle">
            <a:avLst>
              <a:gd name="adj" fmla="val 50000"/>
            </a:avLst>
          </a:prstGeom>
          <a:solidFill>
            <a:schemeClr val="accent1">
              <a:alpha val="100000"/>
            </a:schemeClr>
          </a:solidFill>
        </p:spPr>
      </p:sp>
      <p:sp>
        <p:nvSpPr>
          <p:cNvPr id="16" name="AutoShape 16"/>
          <p:cNvSpPr/>
          <p:nvPr>
            <p:custDataLst>
              <p:tags r:id="rId12"/>
            </p:custDataLst>
          </p:nvPr>
        </p:nvSpPr>
        <p:spPr>
          <a:xfrm rot="4275690">
            <a:off x="5089078" y="2737202"/>
            <a:ext cx="881591" cy="777874"/>
          </a:xfrm>
          <a:prstGeom prst="triangle">
            <a:avLst>
              <a:gd name="adj" fmla="val 50000"/>
            </a:avLst>
          </a:prstGeom>
          <a:solidFill>
            <a:schemeClr val="accent1">
              <a:alpha val="100000"/>
            </a:schemeClr>
          </a:solidFill>
        </p:spPr>
      </p:sp>
      <p:sp>
        <p:nvSpPr>
          <p:cNvPr id="17" name="AutoShape 17"/>
          <p:cNvSpPr/>
          <p:nvPr>
            <p:custDataLst>
              <p:tags r:id="rId13"/>
            </p:custDataLst>
          </p:nvPr>
        </p:nvSpPr>
        <p:spPr>
          <a:xfrm rot="2700000" flipH="1">
            <a:off x="3438527" y="2709627"/>
            <a:ext cx="881591" cy="777874"/>
          </a:xfrm>
          <a:prstGeom prst="triangle">
            <a:avLst>
              <a:gd name="adj" fmla="val 50000"/>
            </a:avLst>
          </a:prstGeom>
          <a:solidFill>
            <a:schemeClr val="accent1">
              <a:alpha val="100000"/>
            </a:schemeClr>
          </a:solidFill>
        </p:spPr>
      </p:sp>
      <p:sp>
        <p:nvSpPr>
          <p:cNvPr id="18" name="AutoShape 18"/>
          <p:cNvSpPr/>
          <p:nvPr>
            <p:custDataLst>
              <p:tags r:id="rId14"/>
            </p:custDataLst>
          </p:nvPr>
        </p:nvSpPr>
        <p:spPr>
          <a:xfrm rot="-8546356" flipH="1">
            <a:off x="3580509" y="3867014"/>
            <a:ext cx="881591" cy="777874"/>
          </a:xfrm>
          <a:prstGeom prst="triangle">
            <a:avLst>
              <a:gd name="adj" fmla="val 50000"/>
            </a:avLst>
          </a:prstGeom>
          <a:solidFill>
            <a:schemeClr val="accent1">
              <a:alpha val="100000"/>
            </a:schemeClr>
          </a:solidFill>
        </p:spPr>
      </p:sp>
      <p:sp>
        <p:nvSpPr>
          <p:cNvPr id="19" name="AutoShape 19"/>
          <p:cNvSpPr/>
          <p:nvPr>
            <p:custDataLst>
              <p:tags r:id="rId15"/>
            </p:custDataLst>
          </p:nvPr>
        </p:nvSpPr>
        <p:spPr>
          <a:xfrm rot="8546493" flipH="1">
            <a:off x="4745402" y="3862090"/>
            <a:ext cx="881591" cy="777874"/>
          </a:xfrm>
          <a:prstGeom prst="triangle">
            <a:avLst>
              <a:gd name="adj" fmla="val 50000"/>
            </a:avLst>
          </a:prstGeom>
          <a:solidFill>
            <a:schemeClr val="accent1">
              <a:alpha val="100000"/>
            </a:schemeClr>
          </a:solidFill>
        </p:spPr>
      </p:sp>
      <p:sp>
        <p:nvSpPr>
          <p:cNvPr id="20" name="Freeform 20"/>
          <p:cNvSpPr/>
          <p:nvPr>
            <p:custDataLst>
              <p:tags r:id="rId16"/>
            </p:custDataLst>
          </p:nvPr>
        </p:nvSpPr>
        <p:spPr>
          <a:xfrm>
            <a:off x="4352750" y="3093459"/>
            <a:ext cx="507208" cy="507208"/>
          </a:xfrm>
          <a:custGeom>
            <a:avLst/>
            <a:gdLst/>
            <a:ahLst/>
            <a:cxnLst/>
            <a:rect l="l" t="t" r="r" b="b"/>
            <a:pathLst>
              <a:path w="304800" h="304800">
                <a:moveTo>
                  <a:pt x="167640" y="0"/>
                </a:moveTo>
                <a:lnTo>
                  <a:pt x="182880" y="0"/>
                </a:lnTo>
                <a:lnTo>
                  <a:pt x="182880" y="45720"/>
                </a:lnTo>
                <a:lnTo>
                  <a:pt x="228600" y="152400"/>
                </a:lnTo>
                <a:lnTo>
                  <a:pt x="228600" y="274320"/>
                </a:lnTo>
                <a:cubicBezTo>
                  <a:pt x="228600" y="291151"/>
                  <a:pt x="214951" y="304800"/>
                  <a:pt x="198120" y="304800"/>
                </a:cubicBezTo>
                <a:lnTo>
                  <a:pt x="198120" y="304800"/>
                </a:lnTo>
                <a:lnTo>
                  <a:pt x="76200" y="304800"/>
                </a:lnTo>
                <a:cubicBezTo>
                  <a:pt x="59436" y="304800"/>
                  <a:pt x="40996" y="291998"/>
                  <a:pt x="35052" y="276149"/>
                </a:cubicBezTo>
                <a:lnTo>
                  <a:pt x="0" y="182880"/>
                </a:lnTo>
                <a:lnTo>
                  <a:pt x="0" y="152400"/>
                </a:lnTo>
                <a:cubicBezTo>
                  <a:pt x="0" y="135569"/>
                  <a:pt x="13649" y="121920"/>
                  <a:pt x="30480" y="121920"/>
                </a:cubicBezTo>
                <a:lnTo>
                  <a:pt x="30480" y="121920"/>
                </a:lnTo>
                <a:lnTo>
                  <a:pt x="137160" y="121920"/>
                </a:lnTo>
                <a:lnTo>
                  <a:pt x="137160" y="30480"/>
                </a:lnTo>
                <a:cubicBezTo>
                  <a:pt x="137160" y="13649"/>
                  <a:pt x="150809" y="0"/>
                  <a:pt x="167640" y="0"/>
                </a:cubicBezTo>
                <a:lnTo>
                  <a:pt x="167640" y="0"/>
                </a:lnTo>
                <a:close/>
                <a:moveTo>
                  <a:pt x="259080" y="152400"/>
                </a:moveTo>
                <a:lnTo>
                  <a:pt x="304800" y="152400"/>
                </a:lnTo>
                <a:lnTo>
                  <a:pt x="304800" y="304800"/>
                </a:lnTo>
                <a:lnTo>
                  <a:pt x="259080" y="304800"/>
                </a:lnTo>
                <a:lnTo>
                  <a:pt x="259080" y="152400"/>
                </a:lnTo>
                <a:close/>
              </a:path>
            </a:pathLst>
          </a:custGeom>
          <a:solidFill>
            <a:schemeClr val="accent1">
              <a:alpha val="100000"/>
            </a:schemeClr>
          </a:solidFill>
        </p:spPr>
      </p:sp>
      <p:sp>
        <p:nvSpPr>
          <p:cNvPr id="21" name="Rectangle 3"/>
          <p:cNvSpPr txBox="1"/>
          <p:nvPr/>
        </p:nvSpPr>
        <p:spPr>
          <a:xfrm>
            <a:off x="755672" y="1268754"/>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抽样方案</a:t>
            </a:r>
            <a:endParaRPr lang="zh-CN" altLang="en-US" sz="2400" dirty="0">
              <a:latin typeface="微软雅黑" panose="020B0503020204020204" pitchFamily="34" charset="-122"/>
              <a:ea typeface="微软雅黑" panose="020B0503020204020204" pitchFamily="34" charset="-122"/>
            </a:endParaRPr>
          </a:p>
        </p:txBody>
      </p:sp>
      <p:sp>
        <p:nvSpPr>
          <p:cNvPr id="2"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计数抽样的基本原理</a:t>
            </a:r>
            <a:endParaRPr lang="zh-CN" altLang="en-US" sz="2800" dirty="0">
              <a:ea typeface="微软雅黑" panose="020B0503020204020204" pitchFamily="34" charset="-122"/>
              <a:sym typeface="+mn-ea"/>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t="7630" b="7630"/>
          <a:stretch>
            <a:fillRect/>
          </a:stretch>
        </p:blipFill>
        <p:spPr>
          <a:xfrm>
            <a:off x="467484" y="2164576"/>
            <a:ext cx="2546207" cy="1399093"/>
          </a:xfrm>
          <a:prstGeom prst="rect">
            <a:avLst/>
          </a:prstGeom>
        </p:spPr>
      </p:pic>
      <p:sp>
        <p:nvSpPr>
          <p:cNvPr id="5" name="AutoShape 5"/>
          <p:cNvSpPr/>
          <p:nvPr/>
        </p:nvSpPr>
        <p:spPr>
          <a:xfrm>
            <a:off x="467484" y="3264160"/>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pic>
        <p:nvPicPr>
          <p:cNvPr id="6" name="Picture 6"/>
          <p:cNvPicPr>
            <a:picLocks noChangeAspect="1"/>
          </p:cNvPicPr>
          <p:nvPr/>
        </p:nvPicPr>
        <p:blipFill>
          <a:blip r:embed="rId2"/>
          <a:srcRect l="19668" r="19668"/>
          <a:stretch>
            <a:fillRect/>
          </a:stretch>
        </p:blipFill>
        <p:spPr>
          <a:xfrm>
            <a:off x="6141922" y="2189140"/>
            <a:ext cx="2546207" cy="1399093"/>
          </a:xfrm>
          <a:prstGeom prst="rect">
            <a:avLst/>
          </a:prstGeom>
        </p:spPr>
      </p:pic>
      <p:sp>
        <p:nvSpPr>
          <p:cNvPr id="7" name="AutoShape 7"/>
          <p:cNvSpPr/>
          <p:nvPr/>
        </p:nvSpPr>
        <p:spPr>
          <a:xfrm>
            <a:off x="6141922" y="3264160"/>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sp>
        <p:nvSpPr>
          <p:cNvPr id="8" name="TextBox 8"/>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546793" y="3447412"/>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OC曲线定义</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326160" y="3980772"/>
            <a:ext cx="2546207" cy="1209796"/>
          </a:xfrm>
          <a:prstGeom prst="rect">
            <a:avLst/>
          </a:prstGeom>
        </p:spPr>
        <p:txBody>
          <a:bodyPr vert="horz" wrap="square" lIns="49506" tIns="24789" rIns="49506" bIns="24789" rtlCol="0" anchor="t" anchorCtr="0">
            <a:noAutofit/>
          </a:bodyPr>
          <a:lstStyle/>
          <a:p>
            <a:pPr algn="l">
              <a:lnSpc>
                <a:spcPct val="150000"/>
              </a:lnSpc>
            </a:pPr>
            <a:r>
              <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操作特性曲线（OC曲线）是描述抽样方案性能的一种图形，展示了产品的接收概率L（P）与实际质量水平P之间的关系</a:t>
            </a:r>
            <a:r>
              <a:rPr lang="en-US" sz="16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1" name="Picture 11"/>
          <p:cNvPicPr>
            <a:picLocks noChangeAspect="1"/>
          </p:cNvPicPr>
          <p:nvPr/>
        </p:nvPicPr>
        <p:blipFill>
          <a:blip r:embed="rId3"/>
          <a:srcRect t="22295" b="22295"/>
          <a:stretch>
            <a:fillRect/>
          </a:stretch>
        </p:blipFill>
        <p:spPr>
          <a:xfrm>
            <a:off x="3304453" y="2191647"/>
            <a:ext cx="2546207" cy="1399093"/>
          </a:xfrm>
          <a:prstGeom prst="rect">
            <a:avLst/>
          </a:prstGeom>
        </p:spPr>
      </p:pic>
      <p:sp>
        <p:nvSpPr>
          <p:cNvPr id="12" name="AutoShape 12"/>
          <p:cNvSpPr/>
          <p:nvPr/>
        </p:nvSpPr>
        <p:spPr>
          <a:xfrm>
            <a:off x="3304453" y="3264160"/>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sp>
        <p:nvSpPr>
          <p:cNvPr id="13" name="TextBox 13"/>
          <p:cNvSpPr txBox="1"/>
          <p:nvPr/>
        </p:nvSpPr>
        <p:spPr>
          <a:xfrm>
            <a:off x="3383762" y="3447412"/>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OC曲线作用</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6221232" y="3447412"/>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OC曲线横纵坐标</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3321747" y="3980772"/>
            <a:ext cx="2449604" cy="1209796"/>
          </a:xfrm>
          <a:prstGeom prst="rect">
            <a:avLst/>
          </a:prstGeom>
        </p:spPr>
        <p:txBody>
          <a:bodyPr vert="horz" wrap="square" lIns="49506" tIns="24789" rIns="49506" bIns="24789" rtlCol="0" anchor="t" anchorCtr="0">
            <a:noAutofit/>
          </a:bodyPr>
          <a:lstStyle/>
          <a:p>
            <a:pPr algn="l">
              <a:lnSpc>
                <a:spcPct val="150000"/>
              </a:lnSpc>
            </a:pPr>
            <a:r>
              <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OC曲线可以帮助我们了解抽样方案的区分能力，即它能够正确识别产品质量水平的能力，是制定和评价抽检方案的基本工具</a:t>
            </a:r>
            <a:r>
              <a:rPr lang="en-US" sz="16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6283245" y="3980772"/>
            <a:ext cx="2404883" cy="1209796"/>
          </a:xfrm>
          <a:prstGeom prst="rect">
            <a:avLst/>
          </a:prstGeom>
        </p:spPr>
        <p:txBody>
          <a:bodyPr vert="horz" wrap="square" lIns="49506" tIns="24789" rIns="49506" bIns="24789" rtlCol="0" anchor="t" anchorCtr="0">
            <a:noAutofit/>
          </a:bodyPr>
          <a:lstStyle/>
          <a:p>
            <a:pPr algn="l">
              <a:lnSpc>
                <a:spcPct val="150000"/>
              </a:lnSpc>
            </a:pPr>
            <a:r>
              <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在OC曲线中，横坐标P表示产品的实际质量水平，纵坐标L（P）表示在采用某一抽样方案时，产品被接收的概率</a:t>
            </a:r>
            <a:r>
              <a:rPr lang="en-US" sz="16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Rectangle 3"/>
          <p:cNvSpPr txBox="1"/>
          <p:nvPr/>
        </p:nvSpPr>
        <p:spPr>
          <a:xfrm>
            <a:off x="594382" y="1169059"/>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抽样方案的操作特性曲线（</a:t>
            </a:r>
            <a:r>
              <a:rPr lang="en-US" altLang="zh-CN" sz="2400" dirty="0">
                <a:latin typeface="微软雅黑" panose="020B0503020204020204" pitchFamily="34" charset="-122"/>
                <a:ea typeface="微软雅黑" panose="020B0503020204020204" pitchFamily="34" charset="-122"/>
              </a:rPr>
              <a:t>OC</a:t>
            </a:r>
            <a:r>
              <a:rPr lang="zh-CN" altLang="en-US" sz="2400" dirty="0">
                <a:latin typeface="微软雅黑" panose="020B0503020204020204" pitchFamily="34" charset="-122"/>
                <a:ea typeface="微软雅黑" panose="020B0503020204020204" pitchFamily="34" charset="-122"/>
              </a:rPr>
              <a:t>曲线）</a:t>
            </a:r>
            <a:endParaRPr lang="zh-CN" altLang="en-US" sz="2400" dirty="0">
              <a:latin typeface="微软雅黑" panose="020B0503020204020204" pitchFamily="34" charset="-122"/>
              <a:ea typeface="微软雅黑" panose="020B0503020204020204" pitchFamily="34" charset="-122"/>
            </a:endParaRPr>
          </a:p>
        </p:txBody>
      </p:sp>
      <p:sp>
        <p:nvSpPr>
          <p:cNvPr id="2"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计数抽样的基本原理</a:t>
            </a:r>
            <a:endParaRPr lang="zh-CN" altLang="en-US" sz="2800" dirty="0">
              <a:ea typeface="微软雅黑" panose="020B0503020204020204" pitchFamily="34" charset="-122"/>
              <a:sym typeface="+mn-ea"/>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nvSpPr>
        <p:spPr>
          <a:xfrm>
            <a:off x="107950" y="787400"/>
            <a:ext cx="477838" cy="365125"/>
          </a:xfrm>
          <a:prstGeom prst="rect">
            <a:avLst/>
          </a:prstGeom>
          <a:noFill/>
          <a:ln w="9525">
            <a:noFill/>
          </a:ln>
        </p:spPr>
        <p:txBody>
          <a:bodyPr/>
          <a:lstStyle/>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 思维导图</a:t>
            </a:r>
            <a:endParaRPr lang="zh-CN" altLang="en-US" sz="3200" b="1" dirty="0">
              <a:latin typeface="Verdana" panose="020B0604030504040204" pitchFamily="34" charset="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827584" y="1152525"/>
            <a:ext cx="6552728" cy="5382107"/>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212089" y="1905583"/>
            <a:ext cx="4392488" cy="3046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de-DE"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ISO 9000</a:t>
            </a: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族标准</a:t>
            </a:r>
            <a:endParaRPr kumimoji="0" lang="en-US"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en-US" altLang="zh-CN" sz="2000" noProof="0" dirty="0">
                <a:ln>
                  <a:noFill/>
                </a:ln>
                <a:effectLst/>
                <a:uLnTx/>
                <a:uFillTx/>
                <a:latin typeface="幼圆" panose="02010509060101010101" pitchFamily="49" charset="-122"/>
                <a:ea typeface="幼圆" panose="02010509060101010101" pitchFamily="49" charset="-122"/>
                <a:sym typeface="+mn-ea"/>
              </a:rPr>
              <a:t>ISO 9000</a:t>
            </a:r>
            <a:r>
              <a:rPr kumimoji="1" lang="zh-CN" altLang="en-US" sz="2000" noProof="0" dirty="0">
                <a:ln>
                  <a:noFill/>
                </a:ln>
                <a:effectLst/>
                <a:uLnTx/>
                <a:uFillTx/>
                <a:latin typeface="幼圆" panose="02010509060101010101" pitchFamily="49" charset="-122"/>
                <a:ea typeface="幼圆" panose="02010509060101010101" pitchFamily="49" charset="-122"/>
                <a:sym typeface="+mn-ea"/>
              </a:rPr>
              <a:t>系列标准介绍</a:t>
            </a:r>
            <a:endParaRPr kumimoji="1" lang="en-US" altLang="zh-CN"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en-US" altLang="zh-CN" sz="2000" noProof="0" dirty="0">
                <a:ln>
                  <a:noFill/>
                </a:ln>
                <a:effectLst/>
                <a:uLnTx/>
                <a:uFillTx/>
                <a:latin typeface="幼圆" panose="02010509060101010101" pitchFamily="49" charset="-122"/>
                <a:ea typeface="幼圆" panose="02010509060101010101" pitchFamily="49" charset="-122"/>
                <a:sym typeface="+mn-ea"/>
              </a:rPr>
              <a:t>ISO 9001</a:t>
            </a:r>
            <a:r>
              <a:rPr kumimoji="1" lang="zh-CN" altLang="en-US" sz="2000" noProof="0" dirty="0">
                <a:ln>
                  <a:noFill/>
                </a:ln>
                <a:effectLst/>
                <a:uLnTx/>
                <a:uFillTx/>
                <a:latin typeface="幼圆" panose="02010509060101010101" pitchFamily="49" charset="-122"/>
                <a:ea typeface="幼圆" panose="02010509060101010101" pitchFamily="49" charset="-122"/>
                <a:sym typeface="+mn-ea"/>
              </a:rPr>
              <a:t>质量管理体系标准的基础和术语</a:t>
            </a:r>
            <a:endParaRPr kumimoji="1" lang="en-US" altLang="zh-CN"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en-US" altLang="zh-CN" sz="2000" noProof="0" dirty="0">
                <a:ln>
                  <a:noFill/>
                </a:ln>
                <a:effectLst/>
                <a:uLnTx/>
                <a:uFillTx/>
                <a:latin typeface="幼圆" panose="02010509060101010101" pitchFamily="49" charset="-122"/>
                <a:ea typeface="幼圆" panose="02010509060101010101" pitchFamily="49" charset="-122"/>
                <a:sym typeface="+mn-ea"/>
              </a:rPr>
              <a:t>ISO 9004 </a:t>
            </a:r>
            <a:r>
              <a:rPr kumimoji="1" lang="zh-CN" altLang="en-US" sz="2000" noProof="0" dirty="0">
                <a:ln>
                  <a:noFill/>
                </a:ln>
                <a:effectLst/>
                <a:uLnTx/>
                <a:uFillTx/>
                <a:latin typeface="幼圆" panose="02010509060101010101" pitchFamily="49" charset="-122"/>
                <a:ea typeface="幼圆" panose="02010509060101010101" pitchFamily="49" charset="-122"/>
                <a:sym typeface="+mn-ea"/>
              </a:rPr>
              <a:t>质量管理体系</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任务三</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2905017" y="2033724"/>
            <a:ext cx="478598" cy="478598"/>
          </a:xfrm>
          <a:prstGeom prst="ellipse">
            <a:avLst/>
          </a:prstGeom>
          <a:solidFill>
            <a:schemeClr val="accent1">
              <a:alpha val="20000"/>
            </a:schemeClr>
          </a:solidFill>
        </p:spPr>
      </p:sp>
      <p:sp>
        <p:nvSpPr>
          <p:cNvPr id="5" name="AutoShape 5"/>
          <p:cNvSpPr/>
          <p:nvPr>
            <p:custDataLst>
              <p:tags r:id="rId2"/>
            </p:custDataLst>
          </p:nvPr>
        </p:nvSpPr>
        <p:spPr>
          <a:xfrm>
            <a:off x="3006075" y="2134781"/>
            <a:ext cx="276482" cy="276482"/>
          </a:xfrm>
          <a:prstGeom prst="ellipse">
            <a:avLst/>
          </a:prstGeom>
          <a:solidFill>
            <a:schemeClr val="accent1">
              <a:alpha val="100000"/>
            </a:schemeClr>
          </a:solidFill>
        </p:spPr>
      </p:sp>
      <p:sp>
        <p:nvSpPr>
          <p:cNvPr id="6" name="TextBox 6"/>
          <p:cNvSpPr txBox="1"/>
          <p:nvPr>
            <p:custDataLst>
              <p:tags r:id="rId3"/>
            </p:custDataLst>
          </p:nvPr>
        </p:nvSpPr>
        <p:spPr>
          <a:xfrm>
            <a:off x="3477545" y="1955041"/>
            <a:ext cx="5164931" cy="57442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9000质量管理体系</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3477545" y="2391911"/>
            <a:ext cx="5168469" cy="736525"/>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9000是一个国际质量管理体系标准，它包括一组质量管理体系要求，可以帮助组织确保产品或服务的品质，以满足顾客的需求。</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Picture 8"/>
          <p:cNvPicPr>
            <a:picLocks noChangeAspect="1"/>
          </p:cNvPicPr>
          <p:nvPr/>
        </p:nvPicPr>
        <p:blipFill>
          <a:blip r:embed="rId5"/>
          <a:srcRect l="31667" r="31667"/>
          <a:stretch>
            <a:fillRect/>
          </a:stretch>
        </p:blipFill>
        <p:spPr>
          <a:xfrm>
            <a:off x="107950" y="2564765"/>
            <a:ext cx="2623185" cy="2623185"/>
          </a:xfrm>
          <a:prstGeom prst="ellipse">
            <a:avLst/>
          </a:prstGeom>
        </p:spPr>
      </p:pic>
      <p:sp>
        <p:nvSpPr>
          <p:cNvPr id="9" name="AutoShape 9"/>
          <p:cNvSpPr/>
          <p:nvPr>
            <p:custDataLst>
              <p:tags r:id="rId6"/>
            </p:custDataLst>
          </p:nvPr>
        </p:nvSpPr>
        <p:spPr>
          <a:xfrm>
            <a:off x="2905017" y="3610987"/>
            <a:ext cx="478598" cy="478598"/>
          </a:xfrm>
          <a:prstGeom prst="ellipse">
            <a:avLst/>
          </a:prstGeom>
          <a:solidFill>
            <a:schemeClr val="accent1">
              <a:alpha val="20000"/>
            </a:schemeClr>
          </a:solidFill>
        </p:spPr>
      </p:sp>
      <p:sp>
        <p:nvSpPr>
          <p:cNvPr id="10" name="AutoShape 10"/>
          <p:cNvSpPr/>
          <p:nvPr>
            <p:custDataLst>
              <p:tags r:id="rId7"/>
            </p:custDataLst>
          </p:nvPr>
        </p:nvSpPr>
        <p:spPr>
          <a:xfrm>
            <a:off x="3006075" y="3712045"/>
            <a:ext cx="276482" cy="276482"/>
          </a:xfrm>
          <a:prstGeom prst="ellipse">
            <a:avLst/>
          </a:prstGeom>
          <a:solidFill>
            <a:schemeClr val="accent1">
              <a:alpha val="100000"/>
            </a:schemeClr>
          </a:solidFill>
        </p:spPr>
      </p:sp>
      <p:sp>
        <p:nvSpPr>
          <p:cNvPr id="11" name="TextBox 11"/>
          <p:cNvSpPr txBox="1"/>
          <p:nvPr>
            <p:custDataLst>
              <p:tags r:id="rId8"/>
            </p:custDataLst>
          </p:nvPr>
        </p:nvSpPr>
        <p:spPr>
          <a:xfrm>
            <a:off x="3514725" y="3518535"/>
            <a:ext cx="5218430" cy="577215"/>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9000标准产生</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2"/>
          <p:cNvSpPr/>
          <p:nvPr>
            <p:custDataLst>
              <p:tags r:id="rId9"/>
            </p:custDataLst>
          </p:nvPr>
        </p:nvSpPr>
        <p:spPr>
          <a:xfrm>
            <a:off x="2905017" y="5116496"/>
            <a:ext cx="478598" cy="478598"/>
          </a:xfrm>
          <a:prstGeom prst="ellipse">
            <a:avLst/>
          </a:prstGeom>
          <a:solidFill>
            <a:schemeClr val="accent1">
              <a:alpha val="20000"/>
            </a:schemeClr>
          </a:solidFill>
        </p:spPr>
      </p:sp>
      <p:sp>
        <p:nvSpPr>
          <p:cNvPr id="13" name="AutoShape 13"/>
          <p:cNvSpPr/>
          <p:nvPr>
            <p:custDataLst>
              <p:tags r:id="rId10"/>
            </p:custDataLst>
          </p:nvPr>
        </p:nvSpPr>
        <p:spPr>
          <a:xfrm>
            <a:off x="3006075" y="5217553"/>
            <a:ext cx="276482" cy="276482"/>
          </a:xfrm>
          <a:prstGeom prst="ellipse">
            <a:avLst/>
          </a:prstGeom>
          <a:solidFill>
            <a:schemeClr val="accent1">
              <a:alpha val="100000"/>
            </a:schemeClr>
          </a:solidFill>
        </p:spPr>
      </p:sp>
      <p:sp>
        <p:nvSpPr>
          <p:cNvPr id="14" name="TextBox 14"/>
          <p:cNvSpPr txBox="1"/>
          <p:nvPr>
            <p:custDataLst>
              <p:tags r:id="rId11"/>
            </p:custDataLst>
          </p:nvPr>
        </p:nvSpPr>
        <p:spPr>
          <a:xfrm>
            <a:off x="3492150" y="5085268"/>
            <a:ext cx="5164931" cy="550638"/>
          </a:xfrm>
          <a:prstGeom prst="rect">
            <a:avLst/>
          </a:prstGeom>
        </p:spPr>
        <p:txBody>
          <a:bodyPr vert="horz" wrap="square" lIns="92869" tIns="92869" rIns="42863" bIns="92869" rtlCol="0" anchor="b" anchorCtr="0">
            <a:noAutofit/>
          </a:bodyPr>
          <a:lstStyle/>
          <a:p>
            <a:pPr>
              <a:lnSpc>
                <a:spcPct val="14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9000应用领域</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3539490" y="4004945"/>
            <a:ext cx="5193030" cy="736600"/>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9000标准是在总结世界各国特别是工业发达国家的质量管理经验的基础上产生的，要求组织建立和实施的质量体系应满足组织规定的质量目标。</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custDataLst>
              <p:tags r:id="rId13"/>
            </p:custDataLst>
          </p:nvPr>
        </p:nvSpPr>
        <p:spPr>
          <a:xfrm>
            <a:off x="3477545" y="5516608"/>
            <a:ext cx="5168469" cy="736525"/>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9000族标准不仅是工业制造领域的标准，也被广泛应用于服务业、医疗保健、教育和社会服务等领域。</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Rectangle 3"/>
          <p:cNvSpPr txBox="1"/>
          <p:nvPr/>
        </p:nvSpPr>
        <p:spPr>
          <a:xfrm>
            <a:off x="684552" y="1301774"/>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ISO 9000</a:t>
            </a:r>
            <a:r>
              <a:rPr lang="zh-CN" altLang="en-US" sz="2400" dirty="0">
                <a:latin typeface="微软雅黑" panose="020B0503020204020204" pitchFamily="34" charset="-122"/>
                <a:ea typeface="微软雅黑" panose="020B0503020204020204" pitchFamily="34" charset="-122"/>
              </a:rPr>
              <a:t>系列标准介绍</a:t>
            </a:r>
            <a:endParaRPr lang="zh-CN" altLang="en-US" sz="2400" dirty="0">
              <a:latin typeface="微软雅黑" panose="020B0503020204020204" pitchFamily="34" charset="-122"/>
              <a:ea typeface="微软雅黑" panose="020B0503020204020204" pitchFamily="34" charset="-122"/>
            </a:endParaRPr>
          </a:p>
        </p:txBody>
      </p:sp>
      <p:sp>
        <p:nvSpPr>
          <p:cNvPr id="19" name="TextBox 53"/>
          <p:cNvSpPr txBox="1"/>
          <p:nvPr/>
        </p:nvSpPr>
        <p:spPr>
          <a:xfrm>
            <a:off x="684213" y="260350"/>
            <a:ext cx="4054315" cy="523220"/>
          </a:xfrm>
          <a:prstGeom prst="rect">
            <a:avLst/>
          </a:prstGeom>
          <a:noFill/>
          <a:ln w="9525">
            <a:noFill/>
          </a:ln>
        </p:spPr>
        <p:txBody>
          <a:bodyPr wrap="none">
            <a:spAutoFit/>
          </a:bodyPr>
          <a:lstStyle/>
          <a:p>
            <a:pPr algn="l" eaLnBrk="1" hangingPunct="1">
              <a:buClrTx/>
              <a:buSzTx/>
              <a:buFontTx/>
            </a:pPr>
            <a:r>
              <a:rPr lang="en-US" altLang="zh-CN" sz="2800" dirty="0">
                <a:ea typeface="微软雅黑" panose="020B0503020204020204" pitchFamily="34" charset="-122"/>
                <a:sym typeface="+mn-ea"/>
              </a:rPr>
              <a:t>ISO 9000</a:t>
            </a:r>
            <a:r>
              <a:rPr lang="zh-CN" altLang="en-US" sz="2800" dirty="0">
                <a:ea typeface="微软雅黑" panose="020B0503020204020204" pitchFamily="34" charset="-122"/>
                <a:sym typeface="+mn-ea"/>
              </a:rPr>
              <a:t>系列标准介绍</a:t>
            </a:r>
            <a:endParaRPr lang="zh-CN" altLang="en-US" sz="2800" dirty="0">
              <a:ea typeface="微软雅黑" panose="020B0503020204020204" pitchFamily="34" charset="-122"/>
              <a:sym typeface="+mn-ea"/>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1538174" y="2132331"/>
            <a:ext cx="680053" cy="680053"/>
          </a:xfrm>
          <a:prstGeom prst="ellipse">
            <a:avLst/>
          </a:prstGeom>
          <a:noFill/>
          <a:ln w="19050">
            <a:solidFill>
              <a:schemeClr val="accent1">
                <a:alpha val="100000"/>
              </a:schemeClr>
            </a:solidFill>
            <a:prstDash val="solid"/>
          </a:ln>
        </p:spPr>
      </p:sp>
      <p:sp>
        <p:nvSpPr>
          <p:cNvPr id="5" name="TextBox 5"/>
          <p:cNvSpPr txBox="1"/>
          <p:nvPr/>
        </p:nvSpPr>
        <p:spPr>
          <a:xfrm>
            <a:off x="756631" y="2961936"/>
            <a:ext cx="2243138" cy="514350"/>
          </a:xfrm>
          <a:prstGeom prst="rect">
            <a:avLst/>
          </a:prstGeom>
        </p:spPr>
        <p:txBody>
          <a:bodyPr vert="horz" wrap="square" lIns="92869" tIns="92869" rIns="42863" bIns="9286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9000的起源</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756631" y="3484090"/>
            <a:ext cx="2243138" cy="2064544"/>
          </a:xfrm>
          <a:prstGeom prst="rect">
            <a:avLst/>
          </a:prstGeom>
        </p:spPr>
        <p:txBody>
          <a:bodyPr vert="horz" wrap="square" lIns="92869" tIns="92869" rIns="42863" bIns="9286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9000是由西方品质保证活动发展而来的，在二战期间美国军火制造商因无法满足武器需求，国防部组织技术人员编写技术标准文件，并开设培训班进行训练。</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3493349" y="2961936"/>
            <a:ext cx="2243138" cy="514350"/>
          </a:xfrm>
          <a:prstGeom prst="rect">
            <a:avLst/>
          </a:prstGeom>
        </p:spPr>
        <p:txBody>
          <a:bodyPr vert="horz" wrap="square" lIns="92869" tIns="92869" rIns="42863" bIns="9286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总结推广</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434080" y="3484245"/>
            <a:ext cx="2433955" cy="2296160"/>
          </a:xfrm>
          <a:prstGeom prst="rect">
            <a:avLst/>
          </a:prstGeom>
        </p:spPr>
        <p:txBody>
          <a:bodyPr vert="horz" wrap="square" lIns="92869" tIns="92869" rIns="42863" bIns="9286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战后，国防部总结“工艺文件化”的经验，编制更周详的标准并在全国工厂推广应用，取得了满意的效果。此后，ISO</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 9000逐渐在西方各国推广和应用，成为全球通用的质量管理体系标准。</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6221106" y="2961936"/>
            <a:ext cx="2243138" cy="514350"/>
          </a:xfrm>
          <a:prstGeom prst="rect">
            <a:avLst/>
          </a:prstGeom>
        </p:spPr>
        <p:txBody>
          <a:bodyPr vert="horz" wrap="square" lIns="92869" tIns="92869" rIns="42863" bIns="9286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四项核心标准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6228715" y="3484245"/>
            <a:ext cx="2366645" cy="2064385"/>
          </a:xfrm>
          <a:prstGeom prst="rect">
            <a:avLst/>
          </a:prstGeom>
        </p:spPr>
        <p:txBody>
          <a:bodyPr vert="horz" wrap="square" lIns="92869" tIns="92869" rIns="42863" bIns="9286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9000的发展历程是一个不断总结、更新和完善的过程，它为组织提供了一套通用的质量管理要求，帮助组织确保产品或服务的品质，并提高组织的竞争力和信誉度。</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Freeform 12"/>
          <p:cNvSpPr/>
          <p:nvPr/>
        </p:nvSpPr>
        <p:spPr>
          <a:xfrm>
            <a:off x="1709809" y="2282535"/>
            <a:ext cx="351071" cy="351071"/>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chemeClr val="accent1">
              <a:alpha val="100000"/>
            </a:schemeClr>
          </a:solidFill>
        </p:spPr>
      </p:sp>
      <p:sp>
        <p:nvSpPr>
          <p:cNvPr id="13" name="AutoShape 13"/>
          <p:cNvSpPr/>
          <p:nvPr/>
        </p:nvSpPr>
        <p:spPr>
          <a:xfrm>
            <a:off x="4265611" y="2132331"/>
            <a:ext cx="680053" cy="680053"/>
          </a:xfrm>
          <a:prstGeom prst="ellipse">
            <a:avLst/>
          </a:prstGeom>
          <a:noFill/>
          <a:ln w="19050">
            <a:solidFill>
              <a:schemeClr val="accent1">
                <a:alpha val="100000"/>
              </a:schemeClr>
            </a:solidFill>
            <a:prstDash val="solid"/>
          </a:ln>
        </p:spPr>
      </p:sp>
      <p:sp>
        <p:nvSpPr>
          <p:cNvPr id="14" name="AutoShape 14"/>
          <p:cNvSpPr/>
          <p:nvPr/>
        </p:nvSpPr>
        <p:spPr>
          <a:xfrm>
            <a:off x="6993049" y="2132331"/>
            <a:ext cx="680053" cy="680053"/>
          </a:xfrm>
          <a:prstGeom prst="ellipse">
            <a:avLst/>
          </a:prstGeom>
          <a:noFill/>
          <a:ln w="19050">
            <a:solidFill>
              <a:schemeClr val="accent1">
                <a:alpha val="100000"/>
              </a:schemeClr>
            </a:solidFill>
            <a:prstDash val="solid"/>
          </a:ln>
        </p:spPr>
      </p:sp>
      <p:sp>
        <p:nvSpPr>
          <p:cNvPr id="15" name="Freeform 15"/>
          <p:cNvSpPr/>
          <p:nvPr/>
        </p:nvSpPr>
        <p:spPr>
          <a:xfrm>
            <a:off x="4417638" y="2284357"/>
            <a:ext cx="376000" cy="376000"/>
          </a:xfrm>
          <a:custGeom>
            <a:avLst/>
            <a:gdLst/>
            <a:ahLst/>
            <a:cxnLst/>
            <a:rect l="l" t="t" r="r" b="b"/>
            <a:pathLst>
              <a:path w="304800" h="304800">
                <a:moveTo>
                  <a:pt x="257299" y="240773"/>
                </a:moveTo>
                <a:lnTo>
                  <a:pt x="257299" y="258156"/>
                </a:lnTo>
                <a:lnTo>
                  <a:pt x="47501" y="258156"/>
                </a:lnTo>
                <a:lnTo>
                  <a:pt x="47501" y="240773"/>
                </a:lnTo>
                <a:cubicBezTo>
                  <a:pt x="47501" y="240773"/>
                  <a:pt x="43015" y="231162"/>
                  <a:pt x="67361" y="208112"/>
                </a:cubicBezTo>
                <a:cubicBezTo>
                  <a:pt x="91688" y="185071"/>
                  <a:pt x="88487" y="125511"/>
                  <a:pt x="88487" y="85173"/>
                </a:cubicBezTo>
                <a:cubicBezTo>
                  <a:pt x="88487" y="44834"/>
                  <a:pt x="145142" y="43977"/>
                  <a:pt x="145142" y="43977"/>
                </a:cubicBezTo>
                <a:lnTo>
                  <a:pt x="147085" y="43977"/>
                </a:lnTo>
                <a:cubicBezTo>
                  <a:pt x="147085" y="43996"/>
                  <a:pt x="147085" y="43701"/>
                  <a:pt x="147085" y="37424"/>
                </a:cubicBezTo>
                <a:cubicBezTo>
                  <a:pt x="147085" y="33395"/>
                  <a:pt x="133560" y="18802"/>
                  <a:pt x="133560" y="18802"/>
                </a:cubicBezTo>
                <a:lnTo>
                  <a:pt x="133360" y="9973"/>
                </a:lnTo>
                <a:lnTo>
                  <a:pt x="171555" y="9973"/>
                </a:lnTo>
                <a:lnTo>
                  <a:pt x="171298" y="19136"/>
                </a:lnTo>
                <a:cubicBezTo>
                  <a:pt x="171298" y="19136"/>
                  <a:pt x="156639" y="33719"/>
                  <a:pt x="156639" y="38014"/>
                </a:cubicBezTo>
                <a:cubicBezTo>
                  <a:pt x="156639" y="42167"/>
                  <a:pt x="156639" y="43558"/>
                  <a:pt x="156639" y="43967"/>
                </a:cubicBezTo>
                <a:lnTo>
                  <a:pt x="159658" y="43967"/>
                </a:lnTo>
                <a:cubicBezTo>
                  <a:pt x="159658" y="43967"/>
                  <a:pt x="216313" y="44825"/>
                  <a:pt x="216313" y="85163"/>
                </a:cubicBezTo>
                <a:cubicBezTo>
                  <a:pt x="216313" y="125501"/>
                  <a:pt x="213112" y="185071"/>
                  <a:pt x="237449" y="208121"/>
                </a:cubicBezTo>
                <a:cubicBezTo>
                  <a:pt x="261785" y="231172"/>
                  <a:pt x="257299" y="240773"/>
                  <a:pt x="257299" y="240773"/>
                </a:cubicBezTo>
                <a:close/>
                <a:moveTo>
                  <a:pt x="176327" y="267367"/>
                </a:moveTo>
                <a:cubicBezTo>
                  <a:pt x="176327" y="280559"/>
                  <a:pt x="165640" y="294827"/>
                  <a:pt x="152457" y="294827"/>
                </a:cubicBezTo>
                <a:cubicBezTo>
                  <a:pt x="139275" y="294827"/>
                  <a:pt x="128588" y="280559"/>
                  <a:pt x="128588" y="267367"/>
                </a:cubicBezTo>
                <a:cubicBezTo>
                  <a:pt x="128588" y="267662"/>
                  <a:pt x="176327" y="267062"/>
                  <a:pt x="176327" y="267367"/>
                </a:cubicBezTo>
                <a:close/>
              </a:path>
            </a:pathLst>
          </a:custGeom>
          <a:solidFill>
            <a:schemeClr val="accent1">
              <a:alpha val="100000"/>
            </a:schemeClr>
          </a:solidFill>
        </p:spPr>
      </p:sp>
      <p:sp>
        <p:nvSpPr>
          <p:cNvPr id="16" name="Freeform 16"/>
          <p:cNvSpPr/>
          <p:nvPr/>
        </p:nvSpPr>
        <p:spPr>
          <a:xfrm>
            <a:off x="7148396" y="2287679"/>
            <a:ext cx="369358" cy="369358"/>
          </a:xfrm>
          <a:custGeom>
            <a:avLst/>
            <a:gdLst/>
            <a:ahLst/>
            <a:cxnLst/>
            <a:rect l="l" t="t" r="r" b="b"/>
            <a:pathLst>
              <a:path w="323850" h="304800">
                <a:moveTo>
                  <a:pt x="265490" y="266700"/>
                </a:moveTo>
                <a:cubicBezTo>
                  <a:pt x="265490" y="266700"/>
                  <a:pt x="318068" y="266757"/>
                  <a:pt x="325450" y="215313"/>
                </a:cubicBezTo>
                <a:cubicBezTo>
                  <a:pt x="328965" y="159058"/>
                  <a:pt x="274625" y="147971"/>
                  <a:pt x="274625" y="147971"/>
                </a:cubicBezTo>
                <a:cubicBezTo>
                  <a:pt x="274625" y="147971"/>
                  <a:pt x="280807" y="64694"/>
                  <a:pt x="204511" y="55197"/>
                </a:cubicBezTo>
                <a:cubicBezTo>
                  <a:pt x="139122" y="48520"/>
                  <a:pt x="119224" y="109290"/>
                  <a:pt x="119224" y="109290"/>
                </a:cubicBezTo>
                <a:cubicBezTo>
                  <a:pt x="119224" y="109290"/>
                  <a:pt x="99527" y="90354"/>
                  <a:pt x="72809" y="105823"/>
                </a:cubicBezTo>
                <a:cubicBezTo>
                  <a:pt x="48892" y="120587"/>
                  <a:pt x="53121" y="147618"/>
                  <a:pt x="53121" y="147618"/>
                </a:cubicBezTo>
                <a:cubicBezTo>
                  <a:pt x="53121" y="147618"/>
                  <a:pt x="0" y="157944"/>
                  <a:pt x="0" y="212084"/>
                </a:cubicBezTo>
                <a:cubicBezTo>
                  <a:pt x="1191" y="266157"/>
                  <a:pt x="57693" y="266700"/>
                  <a:pt x="57693" y="266700"/>
                </a:cubicBezTo>
              </a:path>
            </a:pathLst>
          </a:custGeom>
          <a:solidFill>
            <a:schemeClr val="accent1">
              <a:alpha val="100000"/>
            </a:schemeClr>
          </a:solidFill>
        </p:spPr>
      </p:sp>
      <p:sp>
        <p:nvSpPr>
          <p:cNvPr id="17" name="Rectangle 3"/>
          <p:cNvSpPr txBox="1"/>
          <p:nvPr/>
        </p:nvSpPr>
        <p:spPr>
          <a:xfrm>
            <a:off x="683917" y="1196364"/>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ISO 9000</a:t>
            </a:r>
            <a:r>
              <a:rPr lang="zh-CN" altLang="en-US" sz="2400" dirty="0">
                <a:latin typeface="微软雅黑" panose="020B0503020204020204" pitchFamily="34" charset="-122"/>
                <a:ea typeface="微软雅黑" panose="020B0503020204020204" pitchFamily="34" charset="-122"/>
              </a:rPr>
              <a:t>系列标准介绍</a:t>
            </a:r>
            <a:endParaRPr lang="zh-CN" altLang="en-US" sz="2400" dirty="0">
              <a:latin typeface="微软雅黑" panose="020B0503020204020204" pitchFamily="34" charset="-122"/>
              <a:ea typeface="微软雅黑" panose="020B0503020204020204" pitchFamily="34" charset="-122"/>
            </a:endParaRPr>
          </a:p>
        </p:txBody>
      </p:sp>
      <p:sp>
        <p:nvSpPr>
          <p:cNvPr id="18" name="TextBox 53"/>
          <p:cNvSpPr txBox="1"/>
          <p:nvPr/>
        </p:nvSpPr>
        <p:spPr>
          <a:xfrm>
            <a:off x="751840" y="260350"/>
            <a:ext cx="4629785" cy="521970"/>
          </a:xfrm>
          <a:prstGeom prst="rect">
            <a:avLst/>
          </a:prstGeom>
          <a:noFill/>
          <a:ln w="9525">
            <a:noFill/>
          </a:ln>
        </p:spPr>
        <p:txBody>
          <a:bodyPr wrap="square">
            <a:spAutoFit/>
          </a:bodyPr>
          <a:lstStyle/>
          <a:p>
            <a:pPr algn="l" eaLnBrk="1" hangingPunct="1">
              <a:buClrTx/>
              <a:buSzTx/>
              <a:buFontTx/>
            </a:pPr>
            <a:r>
              <a:rPr lang="en-US" altLang="zh-CN" sz="2800" dirty="0">
                <a:ea typeface="微软雅黑" panose="020B0503020204020204" pitchFamily="34" charset="-122"/>
                <a:sym typeface="+mn-ea"/>
              </a:rPr>
              <a:t>ISO 9000</a:t>
            </a:r>
            <a:r>
              <a:rPr lang="zh-CN" altLang="en-US" sz="2800" dirty="0">
                <a:ea typeface="微软雅黑" panose="020B0503020204020204" pitchFamily="34" charset="-122"/>
                <a:sym typeface="+mn-ea"/>
              </a:rPr>
              <a:t>系列标准介绍</a:t>
            </a:r>
            <a:endParaRPr lang="zh-CN" altLang="en-US" sz="2800" dirty="0">
              <a:ea typeface="微软雅黑" panose="020B0503020204020204" pitchFamily="34" charset="-122"/>
              <a:sym typeface="+mn-ea"/>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1259981" y="2204862"/>
            <a:ext cx="6709754" cy="416838"/>
          </a:xfrm>
          <a:prstGeom prst="rect">
            <a:avLst/>
          </a:prstGeom>
        </p:spPr>
        <p:txBody>
          <a:bodyPr vert="horz" wrap="square" lIns="0" tIns="0" rIns="0" bIns="0" rtlCol="0" anchor="b" anchorCtr="0">
            <a:noAutofit/>
          </a:bodyPr>
          <a:lstStyle/>
          <a:p>
            <a:pPr>
              <a:lnSpc>
                <a:spcPct val="120000"/>
              </a:lnSpc>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9001标准的目的</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custDataLst>
              <p:tags r:id="rId2"/>
            </p:custDataLst>
          </p:nvPr>
        </p:nvSpPr>
        <p:spPr>
          <a:xfrm>
            <a:off x="1264426" y="2806162"/>
            <a:ext cx="6729413" cy="572835"/>
          </a:xfrm>
          <a:prstGeom prst="rect">
            <a:avLst/>
          </a:prstGeom>
        </p:spPr>
        <p:txBody>
          <a:bodyPr vert="horz" wrap="square" lIns="0" tIns="0" rIns="0" bIns="0"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9001质量管理体系标准旨在帮助组织建立和实施有效的质量管理体系，确保产品和服务符合客户要求，并持续改进组织的绩效。</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7" name="Group 7"/>
          <p:cNvGrpSpPr/>
          <p:nvPr>
            <p:custDataLst>
              <p:tags r:id="rId3"/>
            </p:custDataLst>
          </p:nvPr>
        </p:nvGrpSpPr>
        <p:grpSpPr>
          <a:xfrm>
            <a:off x="700704" y="2389620"/>
            <a:ext cx="265100" cy="265100"/>
            <a:chOff x="838598" y="1564792"/>
            <a:chExt cx="353467" cy="353467"/>
          </a:xfrm>
        </p:grpSpPr>
        <p:sp>
          <p:nvSpPr>
            <p:cNvPr id="8" name="AutoShape 8"/>
            <p:cNvSpPr/>
            <p:nvPr>
              <p:custDataLst>
                <p:tags r:id="rId4"/>
              </p:custDataLst>
            </p:nvPr>
          </p:nvSpPr>
          <p:spPr>
            <a:xfrm>
              <a:off x="920082" y="1646276"/>
              <a:ext cx="190500" cy="190500"/>
            </a:xfrm>
            <a:prstGeom prst="ellipse">
              <a:avLst/>
            </a:prstGeom>
            <a:solidFill>
              <a:schemeClr val="accent1">
                <a:alpha val="100000"/>
              </a:schemeClr>
            </a:solidFill>
          </p:spPr>
        </p:sp>
        <p:sp>
          <p:nvSpPr>
            <p:cNvPr id="9" name="AutoShape 9"/>
            <p:cNvSpPr/>
            <p:nvPr>
              <p:custDataLst>
                <p:tags r:id="rId5"/>
              </p:custDataLst>
            </p:nvPr>
          </p:nvSpPr>
          <p:spPr>
            <a:xfrm>
              <a:off x="838598" y="1564792"/>
              <a:ext cx="353467" cy="353467"/>
            </a:xfrm>
            <a:prstGeom prst="ellipse">
              <a:avLst/>
            </a:prstGeom>
            <a:solidFill>
              <a:schemeClr val="accent1">
                <a:alpha val="16000"/>
              </a:schemeClr>
            </a:solidFill>
          </p:spPr>
        </p:sp>
      </p:grpSp>
      <p:sp>
        <p:nvSpPr>
          <p:cNvPr id="10" name="TextBox 10"/>
          <p:cNvSpPr txBox="1"/>
          <p:nvPr>
            <p:custDataLst>
              <p:tags r:id="rId6"/>
            </p:custDataLst>
          </p:nvPr>
        </p:nvSpPr>
        <p:spPr>
          <a:xfrm>
            <a:off x="1264426" y="3684166"/>
            <a:ext cx="6709754" cy="416838"/>
          </a:xfrm>
          <a:prstGeom prst="rect">
            <a:avLst/>
          </a:prstGeom>
        </p:spPr>
        <p:txBody>
          <a:bodyPr vert="horz" wrap="square" lIns="0" tIns="0" rIns="0" bIns="0" rtlCol="0" anchor="b" anchorCtr="0">
            <a:noAutofit/>
          </a:bodyPr>
          <a:lstStyle/>
          <a:p>
            <a:pPr lvl="0" algn="l">
              <a:lnSpc>
                <a:spcPct val="120000"/>
              </a:lnSpc>
              <a:buClrTx/>
              <a:buSzTx/>
              <a:buFontTx/>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领导承诺</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1" name="TextBox 11"/>
          <p:cNvSpPr txBox="1"/>
          <p:nvPr>
            <p:custDataLst>
              <p:tags r:id="rId7"/>
            </p:custDataLst>
          </p:nvPr>
        </p:nvSpPr>
        <p:spPr>
          <a:xfrm>
            <a:off x="1264426" y="4228951"/>
            <a:ext cx="6729413" cy="572835"/>
          </a:xfrm>
          <a:prstGeom prst="rect">
            <a:avLst/>
          </a:prstGeom>
        </p:spPr>
        <p:txBody>
          <a:bodyPr vert="horz" wrap="square" lIns="0" tIns="0" rIns="0" bIns="0" rtlCol="0" anchor="t" anchorCtr="0">
            <a:noAutofit/>
          </a:bodyPr>
          <a:lstStyle/>
          <a:p>
            <a:pPr lvl="0" algn="l">
              <a:lnSpc>
                <a:spcPct val="140000"/>
              </a:lnSpc>
              <a:buClrTx/>
              <a:buSzTx/>
              <a:buFontTx/>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管理层应该表达对质量管理体系的承诺，并确保其有效实施和持续改进。</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12" name="Group 12"/>
          <p:cNvGrpSpPr/>
          <p:nvPr>
            <p:custDataLst>
              <p:tags r:id="rId8"/>
            </p:custDataLst>
          </p:nvPr>
        </p:nvGrpSpPr>
        <p:grpSpPr>
          <a:xfrm>
            <a:off x="700704" y="3759704"/>
            <a:ext cx="265100" cy="265100"/>
            <a:chOff x="838598" y="3391571"/>
            <a:chExt cx="353467" cy="353467"/>
          </a:xfrm>
        </p:grpSpPr>
        <p:sp>
          <p:nvSpPr>
            <p:cNvPr id="13" name="AutoShape 13"/>
            <p:cNvSpPr/>
            <p:nvPr>
              <p:custDataLst>
                <p:tags r:id="rId9"/>
              </p:custDataLst>
            </p:nvPr>
          </p:nvSpPr>
          <p:spPr>
            <a:xfrm>
              <a:off x="920082" y="3473055"/>
              <a:ext cx="190500" cy="190500"/>
            </a:xfrm>
            <a:prstGeom prst="ellipse">
              <a:avLst/>
            </a:prstGeom>
            <a:solidFill>
              <a:schemeClr val="accent1">
                <a:alpha val="100000"/>
              </a:schemeClr>
            </a:solidFill>
          </p:spPr>
        </p:sp>
        <p:sp>
          <p:nvSpPr>
            <p:cNvPr id="14" name="AutoShape 14"/>
            <p:cNvSpPr/>
            <p:nvPr>
              <p:custDataLst>
                <p:tags r:id="rId10"/>
              </p:custDataLst>
            </p:nvPr>
          </p:nvSpPr>
          <p:spPr>
            <a:xfrm>
              <a:off x="838598" y="3391571"/>
              <a:ext cx="353467" cy="353467"/>
            </a:xfrm>
            <a:prstGeom prst="ellipse">
              <a:avLst/>
            </a:prstGeom>
            <a:solidFill>
              <a:schemeClr val="accent1">
                <a:alpha val="16000"/>
              </a:schemeClr>
            </a:solidFill>
          </p:spPr>
        </p:sp>
      </p:grpSp>
      <p:sp>
        <p:nvSpPr>
          <p:cNvPr id="15" name="TextBox 15"/>
          <p:cNvSpPr txBox="1"/>
          <p:nvPr>
            <p:custDataLst>
              <p:tags r:id="rId11"/>
            </p:custDataLst>
          </p:nvPr>
        </p:nvSpPr>
        <p:spPr>
          <a:xfrm>
            <a:off x="1284111" y="5012899"/>
            <a:ext cx="6709754" cy="416838"/>
          </a:xfrm>
          <a:prstGeom prst="rect">
            <a:avLst/>
          </a:prstGeom>
        </p:spPr>
        <p:txBody>
          <a:bodyPr vert="horz" wrap="square" lIns="0" tIns="0" rIns="0" bIns="0" rtlCol="0" anchor="b" anchorCtr="0">
            <a:noAutofit/>
          </a:bodyPr>
          <a:lstStyle/>
          <a:p>
            <a:pPr lvl="0" algn="l">
              <a:lnSpc>
                <a:spcPct val="120000"/>
              </a:lnSpc>
              <a:buClrTx/>
              <a:buSzTx/>
              <a:buFontTx/>
            </a:pPr>
            <a:r>
              <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制定政策</a:t>
            </a:r>
            <a:endParaRPr lang="en-US" sz="20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TextBox 16"/>
          <p:cNvSpPr txBox="1"/>
          <p:nvPr>
            <p:custDataLst>
              <p:tags r:id="rId12"/>
            </p:custDataLst>
          </p:nvPr>
        </p:nvSpPr>
        <p:spPr>
          <a:xfrm>
            <a:off x="1264426" y="5732944"/>
            <a:ext cx="6729413" cy="572835"/>
          </a:xfrm>
          <a:prstGeom prst="rect">
            <a:avLst/>
          </a:prstGeom>
        </p:spPr>
        <p:txBody>
          <a:bodyPr vert="horz" wrap="square" lIns="0" tIns="0" rIns="0" bIns="0" rtlCol="0" anchor="t" anchorCtr="0">
            <a:noAutofit/>
          </a:bodyPr>
          <a:lstStyle/>
          <a:p>
            <a:pPr lvl="0" algn="l">
              <a:lnSpc>
                <a:spcPct val="140000"/>
              </a:lnSpc>
              <a:buClrTx/>
              <a:buSzTx/>
              <a:buFontTx/>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管理层应该制定适合组织的质量政策，明确组织对质量的承诺和目标。</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17" name="Group 17"/>
          <p:cNvGrpSpPr/>
          <p:nvPr>
            <p:custDataLst>
              <p:tags r:id="rId13"/>
            </p:custDataLst>
          </p:nvPr>
        </p:nvGrpSpPr>
        <p:grpSpPr>
          <a:xfrm>
            <a:off x="700704" y="5099232"/>
            <a:ext cx="265100" cy="265100"/>
            <a:chOff x="838598" y="5177608"/>
            <a:chExt cx="353467" cy="353467"/>
          </a:xfrm>
        </p:grpSpPr>
        <p:sp>
          <p:nvSpPr>
            <p:cNvPr id="18" name="AutoShape 18"/>
            <p:cNvSpPr/>
            <p:nvPr>
              <p:custDataLst>
                <p:tags r:id="rId14"/>
              </p:custDataLst>
            </p:nvPr>
          </p:nvSpPr>
          <p:spPr>
            <a:xfrm>
              <a:off x="920082" y="5259092"/>
              <a:ext cx="190500" cy="190500"/>
            </a:xfrm>
            <a:prstGeom prst="ellipse">
              <a:avLst/>
            </a:prstGeom>
            <a:solidFill>
              <a:schemeClr val="accent1">
                <a:alpha val="100000"/>
              </a:schemeClr>
            </a:solidFill>
          </p:spPr>
        </p:sp>
        <p:sp>
          <p:nvSpPr>
            <p:cNvPr id="19" name="AutoShape 19"/>
            <p:cNvSpPr/>
            <p:nvPr>
              <p:custDataLst>
                <p:tags r:id="rId15"/>
              </p:custDataLst>
            </p:nvPr>
          </p:nvSpPr>
          <p:spPr>
            <a:xfrm>
              <a:off x="838598" y="5177608"/>
              <a:ext cx="353467" cy="353467"/>
            </a:xfrm>
            <a:prstGeom prst="ellipse">
              <a:avLst/>
            </a:prstGeom>
            <a:solidFill>
              <a:schemeClr val="accent1">
                <a:alpha val="16000"/>
              </a:schemeClr>
            </a:solidFill>
          </p:spPr>
        </p:sp>
      </p:grpSp>
      <p:cxnSp>
        <p:nvCxnSpPr>
          <p:cNvPr id="20" name="Connector 20"/>
          <p:cNvCxnSpPr/>
          <p:nvPr>
            <p:custDataLst>
              <p:tags r:id="rId16"/>
            </p:custDataLst>
          </p:nvPr>
        </p:nvCxnSpPr>
        <p:spPr>
          <a:xfrm>
            <a:off x="833254" y="2512046"/>
            <a:ext cx="0" cy="3911218"/>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
        <p:nvSpPr>
          <p:cNvPr id="21" name="Rectangle 3"/>
          <p:cNvSpPr txBox="1"/>
          <p:nvPr/>
        </p:nvSpPr>
        <p:spPr>
          <a:xfrm>
            <a:off x="828062" y="1268754"/>
            <a:ext cx="6416018"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ISO 9001</a:t>
            </a:r>
            <a:r>
              <a:rPr lang="zh-CN" altLang="en-US" sz="2400" dirty="0">
                <a:latin typeface="微软雅黑" panose="020B0503020204020204" pitchFamily="34" charset="-122"/>
                <a:ea typeface="微软雅黑" panose="020B0503020204020204" pitchFamily="34" charset="-122"/>
              </a:rPr>
              <a:t>质量管理体系标准的基础和术语</a:t>
            </a:r>
            <a:endParaRPr lang="zh-CN" altLang="en-US" sz="2400" dirty="0">
              <a:latin typeface="微软雅黑" panose="020B0503020204020204" pitchFamily="34" charset="-122"/>
              <a:ea typeface="微软雅黑" panose="020B0503020204020204" pitchFamily="34" charset="-122"/>
            </a:endParaRPr>
          </a:p>
        </p:txBody>
      </p:sp>
      <p:sp>
        <p:nvSpPr>
          <p:cNvPr id="22" name="TextBox 53"/>
          <p:cNvSpPr txBox="1"/>
          <p:nvPr/>
        </p:nvSpPr>
        <p:spPr>
          <a:xfrm>
            <a:off x="684213" y="260350"/>
            <a:ext cx="6926896" cy="523220"/>
          </a:xfrm>
          <a:prstGeom prst="rect">
            <a:avLst/>
          </a:prstGeom>
          <a:noFill/>
          <a:ln w="9525">
            <a:noFill/>
          </a:ln>
        </p:spPr>
        <p:txBody>
          <a:bodyPr wrap="none">
            <a:spAutoFit/>
          </a:bodyPr>
          <a:lstStyle/>
          <a:p>
            <a:pPr algn="l" eaLnBrk="1" hangingPunct="1">
              <a:buClrTx/>
              <a:buSzTx/>
              <a:buFontTx/>
            </a:pPr>
            <a:r>
              <a:rPr lang="en-US" altLang="zh-CN" sz="2800" dirty="0">
                <a:ea typeface="微软雅黑" panose="020B0503020204020204" pitchFamily="34" charset="-122"/>
                <a:sym typeface="+mn-ea"/>
              </a:rPr>
              <a:t>ISO 9001</a:t>
            </a:r>
            <a:r>
              <a:rPr lang="zh-CN" altLang="en-US" sz="2800" dirty="0">
                <a:ea typeface="微软雅黑" panose="020B0503020204020204" pitchFamily="34" charset="-122"/>
                <a:sym typeface="+mn-ea"/>
              </a:rPr>
              <a:t>质量管理体系标准的基础和术语</a:t>
            </a:r>
            <a:endParaRPr lang="zh-CN" altLang="en-US" sz="2800" dirty="0">
              <a:ea typeface="微软雅黑" panose="020B0503020204020204" pitchFamily="34" charset="-122"/>
              <a:sym typeface="+mn-ea"/>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628242" y="2526391"/>
            <a:ext cx="4712976" cy="585788"/>
          </a:xfrm>
          <a:prstGeom prst="rect">
            <a:avLst/>
          </a:prstGeom>
        </p:spPr>
        <p:txBody>
          <a:bodyPr vert="horz" wrap="square" lIns="85725" tIns="42863" rIns="85725" bIns="42863"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管理层应该确定组织内各个部门和个人的质量管理职责和责任，并确保他们理解和履行这些责任</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custDataLst>
              <p:tags r:id="rId2"/>
            </p:custDataLst>
          </p:nvPr>
        </p:nvSpPr>
        <p:spPr>
          <a:xfrm>
            <a:off x="684530" y="2289175"/>
            <a:ext cx="4315460" cy="300355"/>
          </a:xfrm>
          <a:prstGeom prst="rect">
            <a:avLst/>
          </a:prstGeom>
        </p:spPr>
        <p:txBody>
          <a:bodyPr vert="horz" wrap="square" lIns="85725" tIns="42863" rIns="85725" bIns="42863" rtlCol="0" anchor="ctr"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角色和责任</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628015" y="3789045"/>
            <a:ext cx="5194300" cy="586105"/>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管理层应该建立有效的沟通机制，确保质量管理相关信息在组织内部流通畅通。</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685165" y="3572510"/>
            <a:ext cx="4314825" cy="300355"/>
          </a:xfrm>
          <a:prstGeom prst="rect">
            <a:avLst/>
          </a:prstGeom>
        </p:spPr>
        <p:txBody>
          <a:bodyPr vert="horz" wrap="square" lIns="85725" tIns="42863" rIns="85725" bIns="42863" rtlCol="0" anchor="ctr" anchorCtr="0">
            <a:noAutofit/>
          </a:bodyPr>
          <a:lstStyle/>
          <a:p>
            <a:pPr lvl="0" algn="l">
              <a:lnSpc>
                <a:spcPct val="77000"/>
              </a:lnSpc>
              <a:buClrTx/>
              <a:buSzTx/>
              <a:buFontTx/>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沟通机制</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8" name="TextBox 8"/>
          <p:cNvSpPr txBox="1"/>
          <p:nvPr>
            <p:custDataLst>
              <p:tags r:id="rId5"/>
            </p:custDataLst>
          </p:nvPr>
        </p:nvSpPr>
        <p:spPr>
          <a:xfrm>
            <a:off x="628015" y="5012690"/>
            <a:ext cx="5253355" cy="586105"/>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管理层应该监督质量管理体系的实施情况，并定期进行内部审核和管理评审，以确保其有效性和持续改进。</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628242" y="4783893"/>
            <a:ext cx="4371975" cy="300038"/>
          </a:xfrm>
          <a:prstGeom prst="rect">
            <a:avLst/>
          </a:prstGeom>
        </p:spPr>
        <p:txBody>
          <a:bodyPr vert="horz" wrap="square" lIns="85725" tIns="42863" rIns="85725" bIns="42863" rtlCol="0" anchor="ctr" anchorCtr="0">
            <a:noAutofit/>
          </a:bodyPr>
          <a:lstStyle/>
          <a:p>
            <a:pPr lvl="0" algn="l">
              <a:lnSpc>
                <a:spcPct val="77000"/>
              </a:lnSpc>
              <a:buClrTx/>
              <a:buSzTx/>
              <a:buFontTx/>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监督和审核</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10" name="Picture 10"/>
          <p:cNvPicPr>
            <a:picLocks noChangeAspect="1"/>
          </p:cNvPicPr>
          <p:nvPr/>
        </p:nvPicPr>
        <p:blipFill>
          <a:blip r:embed="rId7"/>
          <a:srcRect l="16667" r="16667"/>
          <a:stretch>
            <a:fillRect/>
          </a:stretch>
        </p:blipFill>
        <p:spPr>
          <a:xfrm>
            <a:off x="6062345" y="2830830"/>
            <a:ext cx="2859405" cy="2859405"/>
          </a:xfrm>
          <a:prstGeom prst="ellipse">
            <a:avLst/>
          </a:prstGeom>
        </p:spPr>
      </p:pic>
      <p:sp>
        <p:nvSpPr>
          <p:cNvPr id="12" name="Rectangle 3"/>
          <p:cNvSpPr txBox="1"/>
          <p:nvPr/>
        </p:nvSpPr>
        <p:spPr>
          <a:xfrm>
            <a:off x="611527" y="1369719"/>
            <a:ext cx="6416018"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ISO 9001</a:t>
            </a:r>
            <a:r>
              <a:rPr lang="zh-CN" altLang="en-US" sz="2400" dirty="0">
                <a:latin typeface="微软雅黑" panose="020B0503020204020204" pitchFamily="34" charset="-122"/>
                <a:ea typeface="微软雅黑" panose="020B0503020204020204" pitchFamily="34" charset="-122"/>
              </a:rPr>
              <a:t>质量管理体系标准的基础和术语</a:t>
            </a:r>
            <a:endParaRPr lang="zh-CN" altLang="en-US" sz="2400" dirty="0">
              <a:latin typeface="微软雅黑" panose="020B0503020204020204" pitchFamily="34" charset="-122"/>
              <a:ea typeface="微软雅黑" panose="020B0503020204020204" pitchFamily="34" charset="-122"/>
            </a:endParaRPr>
          </a:p>
        </p:txBody>
      </p:sp>
      <p:sp>
        <p:nvSpPr>
          <p:cNvPr id="13" name="TextBox 53"/>
          <p:cNvSpPr txBox="1"/>
          <p:nvPr/>
        </p:nvSpPr>
        <p:spPr>
          <a:xfrm>
            <a:off x="684213" y="260350"/>
            <a:ext cx="6926896" cy="523220"/>
          </a:xfrm>
          <a:prstGeom prst="rect">
            <a:avLst/>
          </a:prstGeom>
          <a:noFill/>
          <a:ln w="9525">
            <a:noFill/>
          </a:ln>
        </p:spPr>
        <p:txBody>
          <a:bodyPr wrap="none">
            <a:spAutoFit/>
          </a:bodyPr>
          <a:lstStyle/>
          <a:p>
            <a:pPr algn="l" eaLnBrk="1" hangingPunct="1">
              <a:buClrTx/>
              <a:buSzTx/>
              <a:buFontTx/>
            </a:pPr>
            <a:r>
              <a:rPr lang="en-US" altLang="zh-CN" sz="2800" dirty="0">
                <a:ea typeface="微软雅黑" panose="020B0503020204020204" pitchFamily="34" charset="-122"/>
                <a:sym typeface="+mn-ea"/>
              </a:rPr>
              <a:t>ISO 9001</a:t>
            </a:r>
            <a:r>
              <a:rPr lang="zh-CN" altLang="en-US" sz="2800" dirty="0">
                <a:ea typeface="微软雅黑" panose="020B0503020204020204" pitchFamily="34" charset="-122"/>
                <a:sym typeface="+mn-ea"/>
              </a:rPr>
              <a:t>质量管理体系标准的基础和术语</a:t>
            </a:r>
            <a:endParaRPr lang="zh-CN" altLang="en-US" sz="2800" dirty="0">
              <a:ea typeface="微软雅黑" panose="020B0503020204020204" pitchFamily="34" charset="-122"/>
              <a:sym typeface="+mn-ea"/>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357018" y="2152363"/>
            <a:ext cx="3326131" cy="3326131"/>
          </a:xfrm>
          <a:prstGeom prst="roundRect">
            <a:avLst/>
          </a:prstGeom>
        </p:spPr>
      </p:pic>
      <p:sp>
        <p:nvSpPr>
          <p:cNvPr id="5" name="TextBox 5"/>
          <p:cNvSpPr txBox="1"/>
          <p:nvPr/>
        </p:nvSpPr>
        <p:spPr>
          <a:xfrm>
            <a:off x="4171640" y="4518219"/>
            <a:ext cx="4500563" cy="533502"/>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基础设施管理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3950851" y="5000065"/>
            <a:ext cx="4857750" cy="685800"/>
          </a:xfrm>
          <a:prstGeom prst="rect">
            <a:avLst/>
          </a:prstGeom>
        </p:spPr>
        <p:txBody>
          <a:bodyPr vert="horz" wrap="square" lIns="0" tIns="0" rIns="0" bIns="0"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包括建筑物、通信设施、信息技术系统等，确保这些基础设施符合质量管理要求。</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AutoShape 7"/>
          <p:cNvSpPr/>
          <p:nvPr/>
        </p:nvSpPr>
        <p:spPr>
          <a:xfrm>
            <a:off x="3950851" y="2234232"/>
            <a:ext cx="178594" cy="178594"/>
          </a:xfrm>
          <a:prstGeom prst="ellipse">
            <a:avLst/>
          </a:prstGeom>
          <a:solidFill>
            <a:schemeClr val="accent1">
              <a:alpha val="100000"/>
            </a:schemeClr>
          </a:solidFill>
        </p:spPr>
      </p:sp>
      <p:sp>
        <p:nvSpPr>
          <p:cNvPr id="8" name="TextBox 8"/>
          <p:cNvSpPr txBox="1"/>
          <p:nvPr/>
        </p:nvSpPr>
        <p:spPr>
          <a:xfrm>
            <a:off x="4171640" y="2073749"/>
            <a:ext cx="4500563" cy="499559"/>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人力资源管理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3950851" y="2532779"/>
            <a:ext cx="4857750" cy="685800"/>
          </a:xfrm>
          <a:prstGeom prst="rect">
            <a:avLst/>
          </a:prstGeom>
        </p:spPr>
        <p:txBody>
          <a:bodyPr vert="horz" wrap="square" lIns="0" tIns="0" rIns="0" bIns="0"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确保组织拥有合适的人员，包括具有适当技能和经验的员工，以支持质量管理体系的实施和运作。</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4171640" y="3303956"/>
            <a:ext cx="4500563" cy="523166"/>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设备和设施管理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950851" y="3779709"/>
            <a:ext cx="4857750" cy="685800"/>
          </a:xfrm>
          <a:prstGeom prst="rect">
            <a:avLst/>
          </a:prstGeom>
        </p:spPr>
        <p:txBody>
          <a:bodyPr vert="horz" wrap="square" lIns="0" tIns="0" rIns="0" bIns="0"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确保组织拥有适当的设备、工具和设施，以支持生产过程和产品或服务的交付。</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AutoShape 13"/>
          <p:cNvSpPr/>
          <p:nvPr/>
        </p:nvSpPr>
        <p:spPr>
          <a:xfrm>
            <a:off x="3950851" y="3476242"/>
            <a:ext cx="178594" cy="178594"/>
          </a:xfrm>
          <a:prstGeom prst="ellipse">
            <a:avLst/>
          </a:prstGeom>
          <a:solidFill>
            <a:schemeClr val="accent1">
              <a:alpha val="100000"/>
            </a:schemeClr>
          </a:solidFill>
        </p:spPr>
      </p:sp>
      <p:sp>
        <p:nvSpPr>
          <p:cNvPr id="14" name="AutoShape 14"/>
          <p:cNvSpPr/>
          <p:nvPr/>
        </p:nvSpPr>
        <p:spPr>
          <a:xfrm>
            <a:off x="3950851" y="4695673"/>
            <a:ext cx="178594" cy="178594"/>
          </a:xfrm>
          <a:prstGeom prst="ellipse">
            <a:avLst/>
          </a:prstGeom>
          <a:solidFill>
            <a:schemeClr val="accent1">
              <a:alpha val="100000"/>
            </a:schemeClr>
          </a:solidFill>
        </p:spPr>
      </p:sp>
      <p:sp>
        <p:nvSpPr>
          <p:cNvPr id="15" name="Rectangle 3"/>
          <p:cNvSpPr txBox="1"/>
          <p:nvPr/>
        </p:nvSpPr>
        <p:spPr>
          <a:xfrm>
            <a:off x="594382" y="1169059"/>
            <a:ext cx="6416018"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ISO 9001</a:t>
            </a:r>
            <a:r>
              <a:rPr lang="zh-CN" altLang="en-US" sz="2400" dirty="0">
                <a:latin typeface="微软雅黑" panose="020B0503020204020204" pitchFamily="34" charset="-122"/>
                <a:ea typeface="微软雅黑" panose="020B0503020204020204" pitchFamily="34" charset="-122"/>
              </a:rPr>
              <a:t>质量管理体系标准的基础和术语</a:t>
            </a:r>
            <a:endParaRPr lang="zh-CN" altLang="en-US" sz="2400" dirty="0">
              <a:latin typeface="微软雅黑" panose="020B0503020204020204" pitchFamily="34" charset="-122"/>
              <a:ea typeface="微软雅黑" panose="020B0503020204020204" pitchFamily="34" charset="-122"/>
            </a:endParaRPr>
          </a:p>
        </p:txBody>
      </p:sp>
      <p:sp>
        <p:nvSpPr>
          <p:cNvPr id="16" name="TextBox 53"/>
          <p:cNvSpPr txBox="1"/>
          <p:nvPr/>
        </p:nvSpPr>
        <p:spPr>
          <a:xfrm>
            <a:off x="684213" y="260350"/>
            <a:ext cx="6926896" cy="523220"/>
          </a:xfrm>
          <a:prstGeom prst="rect">
            <a:avLst/>
          </a:prstGeom>
          <a:noFill/>
          <a:ln w="9525">
            <a:noFill/>
          </a:ln>
        </p:spPr>
        <p:txBody>
          <a:bodyPr wrap="none">
            <a:spAutoFit/>
          </a:bodyPr>
          <a:lstStyle/>
          <a:p>
            <a:pPr algn="l" eaLnBrk="1" hangingPunct="1">
              <a:buClrTx/>
              <a:buSzTx/>
              <a:buFontTx/>
            </a:pPr>
            <a:r>
              <a:rPr lang="en-US" altLang="zh-CN" sz="2800" dirty="0">
                <a:ea typeface="微软雅黑" panose="020B0503020204020204" pitchFamily="34" charset="-122"/>
                <a:sym typeface="+mn-ea"/>
              </a:rPr>
              <a:t>ISO 9001</a:t>
            </a:r>
            <a:r>
              <a:rPr lang="zh-CN" altLang="en-US" sz="2800" dirty="0">
                <a:ea typeface="微软雅黑" panose="020B0503020204020204" pitchFamily="34" charset="-122"/>
                <a:sym typeface="+mn-ea"/>
              </a:rPr>
              <a:t>质量管理体系标准的基础和术语</a:t>
            </a:r>
            <a:endParaRPr lang="zh-CN" altLang="en-US" sz="2800" dirty="0">
              <a:ea typeface="微软雅黑" panose="020B0503020204020204" pitchFamily="34" charset="-122"/>
              <a:sym typeface="+mn-ea"/>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563732" y="3862035"/>
            <a:ext cx="5860346" cy="1370501"/>
          </a:xfrm>
          <a:prstGeom prst="roundRect">
            <a:avLst>
              <a:gd name="adj" fmla="val 16667"/>
            </a:avLst>
          </a:prstGeom>
          <a:solidFill>
            <a:schemeClr val="lt2">
              <a:alpha val="80000"/>
            </a:schemeClr>
          </a:solidFill>
        </p:spPr>
      </p:sp>
      <p:sp>
        <p:nvSpPr>
          <p:cNvPr id="5" name="AutoShape 5"/>
          <p:cNvSpPr/>
          <p:nvPr/>
        </p:nvSpPr>
        <p:spPr>
          <a:xfrm>
            <a:off x="563732" y="2297655"/>
            <a:ext cx="5860346" cy="1370501"/>
          </a:xfrm>
          <a:prstGeom prst="roundRect">
            <a:avLst>
              <a:gd name="adj" fmla="val 16667"/>
            </a:avLst>
          </a:prstGeom>
          <a:solidFill>
            <a:schemeClr val="lt2">
              <a:alpha val="80000"/>
            </a:schemeClr>
          </a:solidFill>
        </p:spPr>
        <p:txBody>
          <a:bodyPr/>
          <a:lstStyle/>
          <a:p>
            <a:endParaRPr lang="zh-CN" altLang="en-US" sz="1800"/>
          </a:p>
        </p:txBody>
      </p:sp>
      <p:pic>
        <p:nvPicPr>
          <p:cNvPr id="6" name="Picture 6"/>
          <p:cNvPicPr>
            <a:picLocks noChangeAspect="1"/>
          </p:cNvPicPr>
          <p:nvPr/>
        </p:nvPicPr>
        <p:blipFill>
          <a:blip r:embed="rId1"/>
          <a:srcRect l="25781" r="25781"/>
          <a:stretch>
            <a:fillRect/>
          </a:stretch>
        </p:blipFill>
        <p:spPr>
          <a:xfrm>
            <a:off x="5853005" y="1854587"/>
            <a:ext cx="2873401" cy="3831201"/>
          </a:xfrm>
          <a:prstGeom prst="rect">
            <a:avLst/>
          </a:prstGeom>
        </p:spPr>
      </p:pic>
      <p:sp>
        <p:nvSpPr>
          <p:cNvPr id="7" name="TextBox 7"/>
          <p:cNvSpPr txBox="1"/>
          <p:nvPr/>
        </p:nvSpPr>
        <p:spPr>
          <a:xfrm>
            <a:off x="772935" y="2424116"/>
            <a:ext cx="4679156" cy="478479"/>
          </a:xfrm>
          <a:prstGeom prst="rect">
            <a:avLst/>
          </a:prstGeom>
        </p:spPr>
        <p:txBody>
          <a:bodyPr vert="horz" wrap="square" lIns="92869" tIns="92869" rIns="42863" bIns="92869"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工作环境管理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772935" y="2815072"/>
            <a:ext cx="4679156" cy="712550"/>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确保组织提供安全、健康和适宜的工作环境，以保障员工的健康和安全</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772935" y="3994540"/>
            <a:ext cx="4679156" cy="478479"/>
          </a:xfrm>
          <a:prstGeom prst="rect">
            <a:avLst/>
          </a:prstGeom>
        </p:spPr>
        <p:txBody>
          <a:bodyPr vert="horz" wrap="square" lIns="92869" tIns="92869" rIns="42863" bIns="92869"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资源评估和分配</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563732" y="4391580"/>
            <a:ext cx="4888359" cy="702322"/>
          </a:xfrm>
          <a:prstGeom prst="rect">
            <a:avLst/>
          </a:prstGeom>
        </p:spPr>
        <p:txBody>
          <a:bodyPr vert="horz" wrap="square" lIns="92869" tIns="92869" rIns="42863" bIns="92869"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对各种资源进行评估和分配，确保资源的有效利用，以满足质量管理体系的要求和目标</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Rectangle 3"/>
          <p:cNvSpPr txBox="1"/>
          <p:nvPr/>
        </p:nvSpPr>
        <p:spPr>
          <a:xfrm>
            <a:off x="594382" y="1169059"/>
            <a:ext cx="6416018"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ISO 9001</a:t>
            </a:r>
            <a:r>
              <a:rPr lang="zh-CN" altLang="en-US" sz="2400" dirty="0">
                <a:latin typeface="微软雅黑" panose="020B0503020204020204" pitchFamily="34" charset="-122"/>
                <a:ea typeface="微软雅黑" panose="020B0503020204020204" pitchFamily="34" charset="-122"/>
              </a:rPr>
              <a:t>质量管理体系标准的基础和术语</a:t>
            </a:r>
            <a:endParaRPr lang="zh-CN" altLang="en-US" sz="2400" dirty="0">
              <a:latin typeface="微软雅黑" panose="020B0503020204020204" pitchFamily="34" charset="-122"/>
              <a:ea typeface="微软雅黑" panose="020B0503020204020204" pitchFamily="34" charset="-122"/>
            </a:endParaRPr>
          </a:p>
        </p:txBody>
      </p:sp>
      <p:sp>
        <p:nvSpPr>
          <p:cNvPr id="13" name="TextBox 53"/>
          <p:cNvSpPr txBox="1"/>
          <p:nvPr/>
        </p:nvSpPr>
        <p:spPr>
          <a:xfrm>
            <a:off x="684213" y="260350"/>
            <a:ext cx="6926896" cy="523220"/>
          </a:xfrm>
          <a:prstGeom prst="rect">
            <a:avLst/>
          </a:prstGeom>
          <a:noFill/>
          <a:ln w="9525">
            <a:noFill/>
          </a:ln>
        </p:spPr>
        <p:txBody>
          <a:bodyPr wrap="none">
            <a:spAutoFit/>
          </a:bodyPr>
          <a:lstStyle/>
          <a:p>
            <a:pPr algn="l" eaLnBrk="1" hangingPunct="1">
              <a:buClrTx/>
              <a:buSzTx/>
              <a:buFontTx/>
            </a:pPr>
            <a:r>
              <a:rPr lang="en-US" altLang="zh-CN" sz="2800" dirty="0">
                <a:ea typeface="微软雅黑" panose="020B0503020204020204" pitchFamily="34" charset="-122"/>
                <a:sym typeface="+mn-ea"/>
              </a:rPr>
              <a:t>ISO 9001</a:t>
            </a:r>
            <a:r>
              <a:rPr lang="zh-CN" altLang="en-US" sz="2800" dirty="0">
                <a:ea typeface="微软雅黑" panose="020B0503020204020204" pitchFamily="34" charset="-122"/>
                <a:sym typeface="+mn-ea"/>
              </a:rPr>
              <a:t>质量管理体系标准的基础和术语</a:t>
            </a:r>
            <a:endParaRPr lang="zh-CN" altLang="en-US" sz="2800" dirty="0">
              <a:ea typeface="微软雅黑" panose="020B0503020204020204" pitchFamily="34" charset="-122"/>
              <a:sym typeface="+mn-ea"/>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custDataLst>
              <p:tags r:id="rId1"/>
            </p:custDataLst>
          </p:nvPr>
        </p:nvPicPr>
        <p:blipFill>
          <a:blip r:embed="rId2"/>
          <a:srcRect l="12344" r="12344"/>
          <a:stretch>
            <a:fillRect/>
          </a:stretch>
        </p:blipFill>
        <p:spPr>
          <a:xfrm>
            <a:off x="6119823" y="2130322"/>
            <a:ext cx="2414578" cy="1790086"/>
          </a:xfrm>
          <a:prstGeom prst="rect">
            <a:avLst/>
          </a:prstGeom>
          <a:noFill/>
        </p:spPr>
      </p:pic>
      <p:sp>
        <p:nvSpPr>
          <p:cNvPr id="6" name="TextBox 6"/>
          <p:cNvSpPr txBox="1"/>
          <p:nvPr>
            <p:custDataLst>
              <p:tags r:id="rId3"/>
            </p:custDataLst>
          </p:nvPr>
        </p:nvSpPr>
        <p:spPr>
          <a:xfrm>
            <a:off x="6184112" y="4104907"/>
            <a:ext cx="2286000" cy="367751"/>
          </a:xfrm>
          <a:prstGeom prst="rect">
            <a:avLst/>
          </a:prstGeom>
        </p:spPr>
        <p:txBody>
          <a:bodyPr vert="horz" wrap="square" lIns="49506" tIns="24789" rIns="49506" bIns="24789" rtlCol="0" anchor="ctr" anchorCtr="0">
            <a:noAutofit/>
          </a:bodyPr>
          <a:lstStyle/>
          <a:p>
            <a:pPr lvl="0" algn="ctr">
              <a:lnSpc>
                <a:spcPct val="120000"/>
              </a:lnSpc>
              <a:buClrTx/>
              <a:buSzTx/>
              <a:buFontTx/>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ISO 9004标准的作用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7" name="TextBox 7"/>
          <p:cNvSpPr txBox="1"/>
          <p:nvPr>
            <p:custDataLst>
              <p:tags r:id="rId4"/>
            </p:custDataLst>
          </p:nvPr>
        </p:nvSpPr>
        <p:spPr>
          <a:xfrm>
            <a:off x="6184111" y="4489235"/>
            <a:ext cx="2414577" cy="933920"/>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ISO 9004标准鼓励组织进行持续改进，以提高自身的业绩水平，更好地满足客户需求。</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8" name="TextBox 8"/>
          <p:cNvSpPr txBox="1"/>
          <p:nvPr>
            <p:custDataLst>
              <p:tags r:id="rId5"/>
            </p:custDataLst>
          </p:nvPr>
        </p:nvSpPr>
        <p:spPr>
          <a:xfrm>
            <a:off x="3429000" y="4104907"/>
            <a:ext cx="2286000" cy="367751"/>
          </a:xfrm>
          <a:prstGeom prst="rect">
            <a:avLst/>
          </a:prstGeom>
        </p:spPr>
        <p:txBody>
          <a:bodyPr vert="horz" wrap="square" lIns="49506" tIns="24789" rIns="49506" bIns="24789" rtlCol="0" anchor="ctr" anchorCtr="0">
            <a:noAutofit/>
          </a:bodyPr>
          <a:lstStyle/>
          <a:p>
            <a:pPr lvl="0" algn="ctr">
              <a:lnSpc>
                <a:spcPct val="120000"/>
              </a:lnSpc>
              <a:buClrTx/>
              <a:buSzTx/>
              <a:buFontTx/>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ISO 9004标准的范围</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9" name="TextBox 9"/>
          <p:cNvSpPr txBox="1"/>
          <p:nvPr>
            <p:custDataLst>
              <p:tags r:id="rId6"/>
            </p:custDataLst>
          </p:nvPr>
        </p:nvSpPr>
        <p:spPr>
          <a:xfrm>
            <a:off x="3368040" y="4489450"/>
            <a:ext cx="2536825" cy="934085"/>
          </a:xfrm>
          <a:prstGeom prst="rect">
            <a:avLst/>
          </a:prstGeom>
        </p:spPr>
        <p:txBody>
          <a:bodyPr vert="horz" wrap="square" lIns="49506" tIns="24789" rIns="49506" bIns="24789" rtlCol="0" anchor="t" anchorCtr="0">
            <a:noAutofit/>
          </a:bodyPr>
          <a:lstStyle/>
          <a:p>
            <a:pPr lvl="0" algn="l">
              <a:lnSpc>
                <a:spcPct val="140000"/>
              </a:lnSpc>
              <a:buClrTx/>
              <a:buSzTx/>
              <a:buFontTx/>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ISO 9004标准要求组织关注所有相关方的需求和期望，包括顾客、员工、股东、供应商等。</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10" name="Picture 10"/>
          <p:cNvPicPr>
            <a:picLocks noChangeAspect="1"/>
          </p:cNvPicPr>
          <p:nvPr>
            <p:custDataLst>
              <p:tags r:id="rId7"/>
            </p:custDataLst>
          </p:nvPr>
        </p:nvPicPr>
        <p:blipFill>
          <a:blip r:embed="rId8"/>
          <a:srcRect/>
          <a:stretch>
            <a:fillRect/>
          </a:stretch>
        </p:blipFill>
        <p:spPr>
          <a:xfrm>
            <a:off x="3364711" y="2130322"/>
            <a:ext cx="2414578" cy="1790086"/>
          </a:xfrm>
          <a:prstGeom prst="rect">
            <a:avLst/>
          </a:prstGeom>
          <a:noFill/>
        </p:spPr>
      </p:pic>
      <p:pic>
        <p:nvPicPr>
          <p:cNvPr id="11" name="Picture 11"/>
          <p:cNvPicPr>
            <a:picLocks noChangeAspect="1"/>
          </p:cNvPicPr>
          <p:nvPr>
            <p:custDataLst>
              <p:tags r:id="rId9"/>
            </p:custDataLst>
          </p:nvPr>
        </p:nvPicPr>
        <p:blipFill>
          <a:blip r:embed="rId10"/>
          <a:srcRect l="5038" r="5038"/>
          <a:stretch>
            <a:fillRect/>
          </a:stretch>
        </p:blipFill>
        <p:spPr>
          <a:xfrm>
            <a:off x="609600" y="2130322"/>
            <a:ext cx="2414578" cy="1790086"/>
          </a:xfrm>
          <a:prstGeom prst="rect">
            <a:avLst/>
          </a:prstGeom>
          <a:noFill/>
        </p:spPr>
      </p:pic>
      <p:sp>
        <p:nvSpPr>
          <p:cNvPr id="12" name="TextBox 12"/>
          <p:cNvSpPr txBox="1"/>
          <p:nvPr>
            <p:custDataLst>
              <p:tags r:id="rId11"/>
            </p:custDataLst>
          </p:nvPr>
        </p:nvSpPr>
        <p:spPr>
          <a:xfrm>
            <a:off x="673889" y="4104907"/>
            <a:ext cx="2286000" cy="367751"/>
          </a:xfrm>
          <a:prstGeom prst="rect">
            <a:avLst/>
          </a:prstGeom>
        </p:spPr>
        <p:txBody>
          <a:bodyPr vert="horz" wrap="square" lIns="49506" tIns="24789" rIns="49506" bIns="24789" rtlCol="0" anchor="ctr" anchorCtr="0">
            <a:noAutofit/>
          </a:bodyPr>
          <a:lstStyle/>
          <a:p>
            <a:pPr algn="ct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9004标准的目的</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12"/>
            </p:custDataLst>
          </p:nvPr>
        </p:nvSpPr>
        <p:spPr>
          <a:xfrm>
            <a:off x="673888" y="4483629"/>
            <a:ext cx="2414577" cy="933920"/>
          </a:xfrm>
          <a:prstGeom prst="rect">
            <a:avLst/>
          </a:prstGeom>
        </p:spPr>
        <p:txBody>
          <a:bodyPr vert="horz" wrap="square" lIns="49506" tIns="24789" rIns="49506" bIns="24789" rtlCol="0" anchor="t" anchorCtr="0">
            <a:noAutofit/>
          </a:bodyPr>
          <a:lstStyle/>
          <a:p>
            <a:pPr algn="l">
              <a:lnSpc>
                <a:spcPct val="140000"/>
              </a:lnSpc>
            </a:pPr>
            <a:r>
              <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9004标准旨在帮助组织提高业绩和效率，满足顾客和其他相关方的需求和期望。</a:t>
            </a:r>
            <a:endParaRPr lang="en-US" sz="18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Rectangle 3"/>
          <p:cNvSpPr txBox="1"/>
          <p:nvPr/>
        </p:nvSpPr>
        <p:spPr>
          <a:xfrm>
            <a:off x="586127" y="1412264"/>
            <a:ext cx="6416018"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ISO 9004 </a:t>
            </a:r>
            <a:r>
              <a:rPr lang="zh-CN" altLang="en-US" sz="2400" dirty="0">
                <a:latin typeface="微软雅黑" panose="020B0503020204020204" pitchFamily="34" charset="-122"/>
                <a:ea typeface="微软雅黑" panose="020B0503020204020204" pitchFamily="34" charset="-122"/>
              </a:rPr>
              <a:t>质量管理体系业绩改进指南</a:t>
            </a:r>
            <a:endParaRPr lang="zh-CN" altLang="en-US" sz="2400" dirty="0">
              <a:latin typeface="微软雅黑" panose="020B0503020204020204" pitchFamily="34" charset="-122"/>
              <a:ea typeface="微软雅黑" panose="020B0503020204020204" pitchFamily="34" charset="-122"/>
            </a:endParaRPr>
          </a:p>
        </p:txBody>
      </p:sp>
      <p:sp>
        <p:nvSpPr>
          <p:cNvPr id="15" name="TextBox 53"/>
          <p:cNvSpPr txBox="1"/>
          <p:nvPr/>
        </p:nvSpPr>
        <p:spPr>
          <a:xfrm>
            <a:off x="684213" y="260350"/>
            <a:ext cx="6462025" cy="523220"/>
          </a:xfrm>
          <a:prstGeom prst="rect">
            <a:avLst/>
          </a:prstGeom>
          <a:noFill/>
          <a:ln w="9525">
            <a:noFill/>
          </a:ln>
        </p:spPr>
        <p:txBody>
          <a:bodyPr wrap="none">
            <a:spAutoFit/>
          </a:bodyPr>
          <a:lstStyle/>
          <a:p>
            <a:pPr algn="l" eaLnBrk="1" hangingPunct="1">
              <a:buClrTx/>
              <a:buSzTx/>
              <a:buFontTx/>
            </a:pPr>
            <a:r>
              <a:rPr lang="en-US" altLang="zh-CN" sz="2800" dirty="0">
                <a:ea typeface="微软雅黑" panose="020B0503020204020204" pitchFamily="34" charset="-122"/>
                <a:sym typeface="+mn-ea"/>
              </a:rPr>
              <a:t>ISO 9004 </a:t>
            </a:r>
            <a:r>
              <a:rPr lang="zh-CN" altLang="en-US" sz="2800" dirty="0">
                <a:ea typeface="微软雅黑" panose="020B0503020204020204" pitchFamily="34" charset="-122"/>
                <a:sym typeface="+mn-ea"/>
              </a:rPr>
              <a:t>质量管理体系 业绩改进指南</a:t>
            </a:r>
            <a:endParaRPr lang="zh-CN" altLang="en-US" sz="2800" dirty="0">
              <a:ea typeface="微软雅黑" panose="020B0503020204020204" pitchFamily="34" charset="-122"/>
              <a:sym typeface="+mn-ea"/>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1030737" y="3571719"/>
            <a:ext cx="7072313" cy="1242271"/>
          </a:xfrm>
          <a:prstGeom prst="roundRect">
            <a:avLst>
              <a:gd name="adj" fmla="val 16667"/>
            </a:avLst>
          </a:prstGeom>
          <a:gradFill>
            <a:gsLst>
              <a:gs pos="100000">
                <a:schemeClr val="lt2">
                  <a:alpha val="100000"/>
                </a:schemeClr>
              </a:gs>
              <a:gs pos="0">
                <a:schemeClr val="lt1">
                  <a:alpha val="100000"/>
                </a:schemeClr>
              </a:gs>
            </a:gsLst>
            <a:lin ang="0"/>
          </a:gradFill>
        </p:spPr>
      </p:sp>
      <p:sp>
        <p:nvSpPr>
          <p:cNvPr id="5" name="AutoShape 5"/>
          <p:cNvSpPr/>
          <p:nvPr/>
        </p:nvSpPr>
        <p:spPr>
          <a:xfrm>
            <a:off x="1030737" y="4905240"/>
            <a:ext cx="7072313" cy="1242271"/>
          </a:xfrm>
          <a:prstGeom prst="roundRect">
            <a:avLst>
              <a:gd name="adj" fmla="val 16667"/>
            </a:avLst>
          </a:prstGeom>
          <a:gradFill>
            <a:gsLst>
              <a:gs pos="0">
                <a:schemeClr val="lt2">
                  <a:alpha val="100000"/>
                </a:schemeClr>
              </a:gs>
              <a:gs pos="100000">
                <a:schemeClr val="lt1">
                  <a:alpha val="100000"/>
                </a:schemeClr>
              </a:gs>
            </a:gsLst>
            <a:lin ang="0"/>
          </a:gradFill>
        </p:spPr>
      </p:sp>
      <p:sp>
        <p:nvSpPr>
          <p:cNvPr id="6" name="AutoShape 6"/>
          <p:cNvSpPr/>
          <p:nvPr/>
        </p:nvSpPr>
        <p:spPr>
          <a:xfrm>
            <a:off x="1030737" y="2238199"/>
            <a:ext cx="7072313" cy="1242271"/>
          </a:xfrm>
          <a:prstGeom prst="roundRect">
            <a:avLst>
              <a:gd name="adj" fmla="val 16667"/>
            </a:avLst>
          </a:prstGeom>
          <a:gradFill>
            <a:gsLst>
              <a:gs pos="0">
                <a:schemeClr val="lt2">
                  <a:alpha val="100000"/>
                </a:schemeClr>
              </a:gs>
              <a:gs pos="100000">
                <a:schemeClr val="lt1">
                  <a:alpha val="100000"/>
                </a:schemeClr>
              </a:gs>
            </a:gsLst>
            <a:lin ang="0"/>
          </a:gradFill>
        </p:spPr>
      </p:sp>
      <p:sp>
        <p:nvSpPr>
          <p:cNvPr id="7" name="AutoShape 7"/>
          <p:cNvSpPr/>
          <p:nvPr/>
        </p:nvSpPr>
        <p:spPr>
          <a:xfrm>
            <a:off x="740432" y="5222537"/>
            <a:ext cx="607677" cy="607677"/>
          </a:xfrm>
          <a:prstGeom prst="ellipse">
            <a:avLst/>
          </a:prstGeom>
          <a:solidFill>
            <a:schemeClr val="accent1">
              <a:alpha val="100000"/>
            </a:schemeClr>
          </a:solidFill>
        </p:spPr>
      </p:sp>
      <p:sp>
        <p:nvSpPr>
          <p:cNvPr id="8" name="Freeform 8"/>
          <p:cNvSpPr/>
          <p:nvPr/>
        </p:nvSpPr>
        <p:spPr>
          <a:xfrm>
            <a:off x="836542" y="5318647"/>
            <a:ext cx="415455" cy="415455"/>
          </a:xfrm>
          <a:custGeom>
            <a:avLst/>
            <a:gdLst/>
            <a:ahLst/>
            <a:cxnLst/>
            <a:rect l="l" t="t" r="r" b="b"/>
            <a:pathLst>
              <a:path w="304800" h="304800">
                <a:moveTo>
                  <a:pt x="190033" y="152400"/>
                </a:moveTo>
                <a:cubicBezTo>
                  <a:pt x="190033" y="90992"/>
                  <a:pt x="221771" y="56493"/>
                  <a:pt x="221771" y="56493"/>
                </a:cubicBezTo>
                <a:cubicBezTo>
                  <a:pt x="221771" y="56493"/>
                  <a:pt x="193758" y="33766"/>
                  <a:pt x="151924" y="33766"/>
                </a:cubicBezTo>
                <a:cubicBezTo>
                  <a:pt x="110090" y="33766"/>
                  <a:pt x="82067" y="56512"/>
                  <a:pt x="82067" y="56512"/>
                </a:cubicBezTo>
                <a:cubicBezTo>
                  <a:pt x="82067" y="56512"/>
                  <a:pt x="114376" y="82753"/>
                  <a:pt x="114376" y="152400"/>
                </a:cubicBezTo>
                <a:cubicBezTo>
                  <a:pt x="114376" y="219608"/>
                  <a:pt x="81858" y="248145"/>
                  <a:pt x="81858" y="248145"/>
                </a:cubicBezTo>
                <a:cubicBezTo>
                  <a:pt x="81858" y="248145"/>
                  <a:pt x="115662" y="271034"/>
                  <a:pt x="151924" y="271034"/>
                </a:cubicBezTo>
                <a:cubicBezTo>
                  <a:pt x="189043" y="271034"/>
                  <a:pt x="221799" y="248269"/>
                  <a:pt x="221799" y="248269"/>
                </a:cubicBezTo>
                <a:cubicBezTo>
                  <a:pt x="221799" y="248269"/>
                  <a:pt x="190033" y="218503"/>
                  <a:pt x="190033" y="152400"/>
                </a:cubicBezTo>
                <a:close/>
                <a:moveTo>
                  <a:pt x="74095" y="62789"/>
                </a:moveTo>
                <a:cubicBezTo>
                  <a:pt x="74095" y="62789"/>
                  <a:pt x="34633" y="86839"/>
                  <a:pt x="34633" y="152800"/>
                </a:cubicBezTo>
                <a:cubicBezTo>
                  <a:pt x="34633" y="218751"/>
                  <a:pt x="74533" y="240335"/>
                  <a:pt x="74533" y="240335"/>
                </a:cubicBezTo>
                <a:cubicBezTo>
                  <a:pt x="74533" y="240335"/>
                  <a:pt x="103613" y="218742"/>
                  <a:pt x="103613" y="152800"/>
                </a:cubicBezTo>
                <a:cubicBezTo>
                  <a:pt x="103613" y="86839"/>
                  <a:pt x="74095" y="62789"/>
                  <a:pt x="74095" y="62789"/>
                </a:cubicBezTo>
                <a:close/>
                <a:moveTo>
                  <a:pt x="229753" y="64570"/>
                </a:moveTo>
                <a:cubicBezTo>
                  <a:pt x="229753" y="64570"/>
                  <a:pt x="200244" y="86839"/>
                  <a:pt x="200244" y="152800"/>
                </a:cubicBezTo>
                <a:cubicBezTo>
                  <a:pt x="200244" y="218751"/>
                  <a:pt x="229305" y="240335"/>
                  <a:pt x="229305" y="240335"/>
                </a:cubicBezTo>
                <a:cubicBezTo>
                  <a:pt x="229305" y="240335"/>
                  <a:pt x="270158" y="218742"/>
                  <a:pt x="270158" y="152800"/>
                </a:cubicBezTo>
                <a:cubicBezTo>
                  <a:pt x="270158" y="86839"/>
                  <a:pt x="229753" y="64570"/>
                  <a:pt x="229753" y="64570"/>
                </a:cubicBezTo>
                <a:close/>
              </a:path>
            </a:pathLst>
          </a:custGeom>
          <a:solidFill>
            <a:srgbClr val="FFFFFF">
              <a:alpha val="100000"/>
            </a:srgbClr>
          </a:solidFill>
        </p:spPr>
      </p:sp>
      <p:sp>
        <p:nvSpPr>
          <p:cNvPr id="9" name="AutoShape 9"/>
          <p:cNvSpPr/>
          <p:nvPr/>
        </p:nvSpPr>
        <p:spPr>
          <a:xfrm>
            <a:off x="7779966" y="3889016"/>
            <a:ext cx="607677" cy="607677"/>
          </a:xfrm>
          <a:prstGeom prst="ellipse">
            <a:avLst/>
          </a:prstGeom>
          <a:solidFill>
            <a:schemeClr val="accent1">
              <a:alpha val="100000"/>
            </a:schemeClr>
          </a:solidFill>
        </p:spPr>
      </p:sp>
      <p:sp>
        <p:nvSpPr>
          <p:cNvPr id="10" name="AutoShape 10"/>
          <p:cNvSpPr/>
          <p:nvPr/>
        </p:nvSpPr>
        <p:spPr>
          <a:xfrm>
            <a:off x="740432" y="2555496"/>
            <a:ext cx="607677" cy="607677"/>
          </a:xfrm>
          <a:prstGeom prst="ellipse">
            <a:avLst/>
          </a:prstGeom>
          <a:solidFill>
            <a:schemeClr val="accent1">
              <a:alpha val="100000"/>
            </a:schemeClr>
          </a:solidFill>
        </p:spPr>
      </p:sp>
      <p:sp>
        <p:nvSpPr>
          <p:cNvPr id="11" name="Freeform 11"/>
          <p:cNvSpPr/>
          <p:nvPr/>
        </p:nvSpPr>
        <p:spPr>
          <a:xfrm>
            <a:off x="878744" y="2707342"/>
            <a:ext cx="303986" cy="303986"/>
          </a:xfrm>
          <a:custGeom>
            <a:avLst/>
            <a:gdLst/>
            <a:ahLst/>
            <a:cxnLst/>
            <a:rect l="l" t="t" r="r" b="b"/>
            <a:pathLst>
              <a:path w="304800" h="304800">
                <a:moveTo>
                  <a:pt x="173841" y="122930"/>
                </a:moveTo>
                <a:cubicBezTo>
                  <a:pt x="179718" y="102937"/>
                  <a:pt x="177232" y="81020"/>
                  <a:pt x="166392" y="62665"/>
                </a:cubicBezTo>
                <a:cubicBezTo>
                  <a:pt x="166630" y="62998"/>
                  <a:pt x="62770" y="167697"/>
                  <a:pt x="62027" y="167040"/>
                </a:cubicBezTo>
                <a:cubicBezTo>
                  <a:pt x="80077" y="177698"/>
                  <a:pt x="101994" y="180699"/>
                  <a:pt x="121720" y="175193"/>
                </a:cubicBezTo>
                <a:cubicBezTo>
                  <a:pt x="121577" y="174689"/>
                  <a:pt x="173422" y="122853"/>
                  <a:pt x="173841" y="122930"/>
                </a:cubicBezTo>
                <a:close/>
                <a:moveTo>
                  <a:pt x="155315" y="45968"/>
                </a:moveTo>
                <a:cubicBezTo>
                  <a:pt x="141322" y="32175"/>
                  <a:pt x="121301" y="22822"/>
                  <a:pt x="100127" y="22822"/>
                </a:cubicBezTo>
                <a:cubicBezTo>
                  <a:pt x="57331" y="22822"/>
                  <a:pt x="22631" y="57607"/>
                  <a:pt x="22631" y="100508"/>
                </a:cubicBezTo>
                <a:cubicBezTo>
                  <a:pt x="22631" y="121444"/>
                  <a:pt x="32156" y="141713"/>
                  <a:pt x="45587" y="155686"/>
                </a:cubicBezTo>
                <a:cubicBezTo>
                  <a:pt x="45615" y="155686"/>
                  <a:pt x="154657" y="46863"/>
                  <a:pt x="155315" y="45968"/>
                </a:cubicBezTo>
                <a:close/>
                <a:moveTo>
                  <a:pt x="264909" y="252089"/>
                </a:moveTo>
                <a:cubicBezTo>
                  <a:pt x="264909" y="252089"/>
                  <a:pt x="267443" y="230200"/>
                  <a:pt x="261128" y="223885"/>
                </a:cubicBezTo>
                <a:cubicBezTo>
                  <a:pt x="260709" y="223466"/>
                  <a:pt x="188300" y="135065"/>
                  <a:pt x="188300" y="135065"/>
                </a:cubicBezTo>
                <a:lnTo>
                  <a:pt x="134417" y="188947"/>
                </a:lnTo>
                <a:lnTo>
                  <a:pt x="222818" y="262185"/>
                </a:lnTo>
                <a:cubicBezTo>
                  <a:pt x="228714" y="268919"/>
                  <a:pt x="251441" y="265557"/>
                  <a:pt x="251441" y="265557"/>
                </a:cubicBezTo>
                <a:lnTo>
                  <a:pt x="269538" y="281978"/>
                </a:lnTo>
                <a:lnTo>
                  <a:pt x="282169" y="269348"/>
                </a:lnTo>
                <a:lnTo>
                  <a:pt x="264909" y="252089"/>
                </a:lnTo>
                <a:close/>
              </a:path>
            </a:pathLst>
          </a:custGeom>
          <a:solidFill>
            <a:srgbClr val="FFFFFF">
              <a:alpha val="100000"/>
            </a:srgbClr>
          </a:solidFill>
        </p:spPr>
      </p:sp>
      <p:sp>
        <p:nvSpPr>
          <p:cNvPr id="12" name="Freeform 12"/>
          <p:cNvSpPr/>
          <p:nvPr/>
        </p:nvSpPr>
        <p:spPr>
          <a:xfrm>
            <a:off x="7927423" y="4033763"/>
            <a:ext cx="318183" cy="318183"/>
          </a:xfrm>
          <a:custGeom>
            <a:avLst/>
            <a:gdLst/>
            <a:ahLst/>
            <a:cxnLst/>
            <a:rect l="l" t="t" r="r" b="b"/>
            <a:pathLst>
              <a:path w="304800" h="304800">
                <a:moveTo>
                  <a:pt x="167640" y="106680"/>
                </a:moveTo>
                <a:lnTo>
                  <a:pt x="189586" y="139598"/>
                </a:lnTo>
                <a:cubicBezTo>
                  <a:pt x="194310" y="146761"/>
                  <a:pt x="204978" y="152400"/>
                  <a:pt x="213512" y="152400"/>
                </a:cubicBezTo>
                <a:lnTo>
                  <a:pt x="259080" y="152400"/>
                </a:lnTo>
                <a:lnTo>
                  <a:pt x="259080" y="121920"/>
                </a:lnTo>
                <a:lnTo>
                  <a:pt x="213360" y="121920"/>
                </a:lnTo>
                <a:lnTo>
                  <a:pt x="191414" y="89002"/>
                </a:lnTo>
                <a:cubicBezTo>
                  <a:pt x="185452" y="80686"/>
                  <a:pt x="178394" y="73628"/>
                  <a:pt x="170345" y="67847"/>
                </a:cubicBezTo>
                <a:lnTo>
                  <a:pt x="170069" y="67666"/>
                </a:lnTo>
                <a:lnTo>
                  <a:pt x="149952" y="54254"/>
                </a:lnTo>
                <a:cubicBezTo>
                  <a:pt x="146104" y="51911"/>
                  <a:pt x="141446" y="50521"/>
                  <a:pt x="136465" y="50521"/>
                </a:cubicBezTo>
                <a:cubicBezTo>
                  <a:pt x="131912" y="50521"/>
                  <a:pt x="127635" y="51683"/>
                  <a:pt x="123911" y="53721"/>
                </a:cubicBezTo>
                <a:lnTo>
                  <a:pt x="124044" y="53654"/>
                </a:lnTo>
                <a:lnTo>
                  <a:pt x="60950" y="91450"/>
                </a:lnTo>
                <a:lnTo>
                  <a:pt x="60950" y="167650"/>
                </a:lnTo>
                <a:lnTo>
                  <a:pt x="91430" y="167650"/>
                </a:lnTo>
                <a:lnTo>
                  <a:pt x="91430" y="106690"/>
                </a:lnTo>
                <a:lnTo>
                  <a:pt x="121910" y="91450"/>
                </a:lnTo>
                <a:lnTo>
                  <a:pt x="76190" y="304810"/>
                </a:lnTo>
                <a:lnTo>
                  <a:pt x="106670" y="304810"/>
                </a:lnTo>
                <a:lnTo>
                  <a:pt x="142484" y="188224"/>
                </a:lnTo>
                <a:lnTo>
                  <a:pt x="167630" y="213370"/>
                </a:lnTo>
                <a:lnTo>
                  <a:pt x="167630" y="304810"/>
                </a:lnTo>
                <a:lnTo>
                  <a:pt x="198110" y="304810"/>
                </a:lnTo>
                <a:lnTo>
                  <a:pt x="198110" y="182890"/>
                </a:lnTo>
                <a:lnTo>
                  <a:pt x="156962" y="141742"/>
                </a:lnTo>
                <a:lnTo>
                  <a:pt x="167630" y="106690"/>
                </a:lnTo>
                <a:close/>
                <a:moveTo>
                  <a:pt x="182880" y="60960"/>
                </a:moveTo>
                <a:cubicBezTo>
                  <a:pt x="199711" y="60960"/>
                  <a:pt x="213360" y="47311"/>
                  <a:pt x="213360" y="30480"/>
                </a:cubicBezTo>
                <a:cubicBezTo>
                  <a:pt x="213360" y="13649"/>
                  <a:pt x="199711" y="0"/>
                  <a:pt x="182880" y="0"/>
                </a:cubicBezTo>
                <a:lnTo>
                  <a:pt x="182880" y="0"/>
                </a:lnTo>
                <a:cubicBezTo>
                  <a:pt x="166049" y="0"/>
                  <a:pt x="152400" y="13649"/>
                  <a:pt x="152400" y="30480"/>
                </a:cubicBezTo>
                <a:cubicBezTo>
                  <a:pt x="152400" y="47311"/>
                  <a:pt x="166049" y="60960"/>
                  <a:pt x="182880" y="60960"/>
                </a:cubicBezTo>
                <a:lnTo>
                  <a:pt x="182880" y="60960"/>
                </a:lnTo>
                <a:close/>
              </a:path>
            </a:pathLst>
          </a:custGeom>
          <a:solidFill>
            <a:srgbClr val="FFFFFF">
              <a:alpha val="100000"/>
            </a:srgbClr>
          </a:solidFill>
        </p:spPr>
      </p:sp>
      <p:sp>
        <p:nvSpPr>
          <p:cNvPr id="14" name="TextBox 14"/>
          <p:cNvSpPr txBox="1"/>
          <p:nvPr/>
        </p:nvSpPr>
        <p:spPr>
          <a:xfrm>
            <a:off x="1489909" y="2355323"/>
            <a:ext cx="6150769" cy="428625"/>
          </a:xfrm>
          <a:prstGeom prst="rect">
            <a:avLst/>
          </a:prstGeom>
        </p:spPr>
        <p:txBody>
          <a:bodyPr vert="horz" wrap="square" lIns="85725" tIns="42863" rIns="85725" bIns="42863"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9004标准的性质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1489909" y="2699080"/>
            <a:ext cx="6150769" cy="585788"/>
          </a:xfrm>
          <a:prstGeom prst="rect">
            <a:avLst/>
          </a:prstGeom>
        </p:spPr>
        <p:txBody>
          <a:bodyPr vert="horz" wrap="square" lIns="85725" tIns="42863" rIns="85725" bIns="42863" rtlCol="0" anchor="t" anchorCtr="0">
            <a:noAutofit/>
          </a:bodyPr>
          <a:lstStyle/>
          <a:p>
            <a:pPr>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ISO 9004标准并非用于认证或合同目的，而是一种指导性的标准，其条款要求组织采用八项质量管理原则为基础进行质量管理。</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1448760" y="3710115"/>
            <a:ext cx="6150769" cy="428625"/>
          </a:xfrm>
          <a:prstGeom prst="rect">
            <a:avLst/>
          </a:prstGeom>
        </p:spPr>
        <p:txBody>
          <a:bodyPr vert="horz" wrap="square" lIns="85725" tIns="42863" rIns="85725" bIns="42863"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顾客导向</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7"/>
          <p:cNvSpPr txBox="1"/>
          <p:nvPr/>
        </p:nvSpPr>
        <p:spPr>
          <a:xfrm>
            <a:off x="1448760" y="4053872"/>
            <a:ext cx="6150769" cy="585788"/>
          </a:xfrm>
          <a:prstGeom prst="rect">
            <a:avLst/>
          </a:prstGeom>
        </p:spPr>
        <p:txBody>
          <a:bodyPr vert="horz" wrap="square" lIns="85725" tIns="42863" rIns="85725" bIns="42863" rtlCol="0" anchor="t" anchorCtr="0">
            <a:noAutofit/>
          </a:bodyPr>
          <a:lstStyle/>
          <a:p>
            <a:pPr algn="l">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顾客导向是质量管理的基本原则，组织需要始终关注顾客的需求和反馈，以便不断改进产品和服务。</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8" name="TextBox 18"/>
          <p:cNvSpPr txBox="1"/>
          <p:nvPr/>
        </p:nvSpPr>
        <p:spPr>
          <a:xfrm>
            <a:off x="1448760" y="4949606"/>
            <a:ext cx="6150769" cy="428625"/>
          </a:xfrm>
          <a:prstGeom prst="rect">
            <a:avLst/>
          </a:prstGeom>
        </p:spPr>
        <p:txBody>
          <a:bodyPr vert="horz" wrap="square" lIns="85725" tIns="42863" rIns="85725" bIns="42863" rtlCol="0" anchor="ctr" anchorCtr="0">
            <a:noAutofit/>
          </a:bodyPr>
          <a:lstStyle/>
          <a:p>
            <a:pPr>
              <a:lnSpc>
                <a:spcPct val="120000"/>
              </a:lnSpc>
            </a:pPr>
            <a:r>
              <a:rPr lang="zh-CN" alt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领导力</a:t>
            </a:r>
            <a:endParaRPr lang="zh-CN" alt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19"/>
          <p:cNvSpPr txBox="1"/>
          <p:nvPr/>
        </p:nvSpPr>
        <p:spPr>
          <a:xfrm>
            <a:off x="1448760" y="5293363"/>
            <a:ext cx="6150769" cy="585788"/>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领导者在质量管理中起着至关重要的作用，他们需要明确组织的愿景和目标，并建立有效的团队和合作机制。</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 name="Rectangle 3"/>
          <p:cNvSpPr txBox="1"/>
          <p:nvPr/>
        </p:nvSpPr>
        <p:spPr>
          <a:xfrm>
            <a:off x="594382" y="1384324"/>
            <a:ext cx="6416018"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ISO 9004 </a:t>
            </a:r>
            <a:r>
              <a:rPr lang="zh-CN" altLang="en-US" sz="2400" dirty="0">
                <a:latin typeface="微软雅黑" panose="020B0503020204020204" pitchFamily="34" charset="-122"/>
                <a:ea typeface="微软雅黑" panose="020B0503020204020204" pitchFamily="34" charset="-122"/>
              </a:rPr>
              <a:t>质量管理体系业绩改进指南</a:t>
            </a:r>
            <a:endParaRPr lang="zh-CN" altLang="en-US" sz="2400" dirty="0">
              <a:latin typeface="微软雅黑" panose="020B0503020204020204" pitchFamily="34" charset="-122"/>
              <a:ea typeface="微软雅黑" panose="020B0503020204020204" pitchFamily="34" charset="-122"/>
            </a:endParaRPr>
          </a:p>
        </p:txBody>
      </p:sp>
      <p:sp>
        <p:nvSpPr>
          <p:cNvPr id="21" name="TextBox 53"/>
          <p:cNvSpPr txBox="1"/>
          <p:nvPr/>
        </p:nvSpPr>
        <p:spPr>
          <a:xfrm>
            <a:off x="684213" y="260350"/>
            <a:ext cx="6277610" cy="521970"/>
          </a:xfrm>
          <a:prstGeom prst="rect">
            <a:avLst/>
          </a:prstGeom>
          <a:noFill/>
          <a:ln w="9525">
            <a:noFill/>
          </a:ln>
        </p:spPr>
        <p:txBody>
          <a:bodyPr wrap="none">
            <a:spAutoFit/>
          </a:bodyPr>
          <a:lstStyle/>
          <a:p>
            <a:pPr algn="l" eaLnBrk="1" hangingPunct="1">
              <a:buClrTx/>
              <a:buSzTx/>
              <a:buFontTx/>
            </a:pPr>
            <a:r>
              <a:rPr lang="en-US" altLang="zh-CN" sz="2800" dirty="0">
                <a:ea typeface="微软雅黑" panose="020B0503020204020204" pitchFamily="34" charset="-122"/>
                <a:sym typeface="+mn-ea"/>
              </a:rPr>
              <a:t>ISO 9004 </a:t>
            </a:r>
            <a:r>
              <a:rPr lang="zh-CN" altLang="en-US" sz="2800" dirty="0">
                <a:ea typeface="微软雅黑" panose="020B0503020204020204" pitchFamily="34" charset="-122"/>
                <a:sym typeface="+mn-ea"/>
              </a:rPr>
              <a:t>质量管理体系业绩改进指南</a:t>
            </a:r>
            <a:endParaRPr lang="zh-CN" altLang="en-US" sz="2800" dirty="0">
              <a:ea typeface="微软雅黑" panose="020B0503020204020204" pitchFamily="34" charset="-122"/>
              <a:sym typeface="+mn-ea"/>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611505" y="2708910"/>
            <a:ext cx="2580640" cy="2580640"/>
          </a:xfrm>
          <a:prstGeom prst="ellipse">
            <a:avLst/>
          </a:prstGeom>
        </p:spPr>
      </p:pic>
      <p:sp>
        <p:nvSpPr>
          <p:cNvPr id="5" name="TextBox 5"/>
          <p:cNvSpPr txBox="1"/>
          <p:nvPr>
            <p:custDataLst>
              <p:tags r:id="rId2"/>
            </p:custDataLst>
          </p:nvPr>
        </p:nvSpPr>
        <p:spPr>
          <a:xfrm>
            <a:off x="3700384" y="2176719"/>
            <a:ext cx="4572000" cy="300038"/>
          </a:xfrm>
          <a:prstGeom prst="rect">
            <a:avLst/>
          </a:prstGeom>
        </p:spPr>
        <p:txBody>
          <a:bodyPr vert="horz" wrap="square" lIns="85725" tIns="42863" rIns="85725" bIns="42863" rtlCol="0" anchor="b" anchorCtr="0">
            <a:noAutofit/>
          </a:bodyPr>
          <a:lstStyle/>
          <a:p>
            <a:pPr>
              <a:lnSpc>
                <a:spcPct val="77000"/>
              </a:lnSpc>
              <a:spcBef>
                <a:spcPts val="340"/>
              </a:spcBef>
            </a:pPr>
            <a:r>
              <a:rPr lang="zh-CN" alt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全员参与</a:t>
            </a:r>
            <a:endParaRPr lang="zh-CN" alt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3700384" y="2397969"/>
            <a:ext cx="4572000" cy="639233"/>
          </a:xfrm>
          <a:prstGeom prst="rect">
            <a:avLst/>
          </a:prstGeom>
        </p:spPr>
        <p:txBody>
          <a:bodyPr vert="horz" wrap="square" lIns="85725" tIns="42863" rIns="85725" bIns="42863" rtlCol="0" anchor="t" anchorCtr="0">
            <a:noAutofit/>
          </a:bodyPr>
          <a:lstStyle/>
          <a:p>
            <a:pPr>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员工是组织最重要的资产，全员参与是提高组织业绩的关键，组织需要激发全体员工的积极性和创造力</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3768526" y="3727449"/>
            <a:ext cx="4572000" cy="300038"/>
          </a:xfrm>
          <a:prstGeom prst="rect">
            <a:avLst/>
          </a:prstGeom>
        </p:spPr>
        <p:txBody>
          <a:bodyPr vert="horz" wrap="square" lIns="85725" tIns="42863" rIns="85725" bIns="42863" rtlCol="0" anchor="b" anchorCtr="0">
            <a:noAutofit/>
          </a:bodyPr>
          <a:lstStyle/>
          <a:p>
            <a:pPr>
              <a:lnSpc>
                <a:spcPct val="77000"/>
              </a:lnSpc>
              <a:spcBef>
                <a:spcPts val="340"/>
              </a:spcBef>
            </a:pPr>
            <a:r>
              <a:rPr lang="zh-CN" alt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过程方法</a:t>
            </a:r>
            <a:endParaRPr lang="zh-CN" alt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3721054" y="3922664"/>
            <a:ext cx="4572000" cy="639233"/>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将活动和相关的资源作为过程进行管理，可以更高效地得到期望的结果，帮助组织更好地识别和管理关键过程。</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3782695" y="5227320"/>
            <a:ext cx="4469130" cy="300355"/>
          </a:xfrm>
          <a:prstGeom prst="rect">
            <a:avLst/>
          </a:prstGeom>
        </p:spPr>
        <p:txBody>
          <a:bodyPr vert="horz" wrap="square" lIns="85725" tIns="42863" rIns="85725" bIns="42863" rtlCol="0" anchor="b" anchorCtr="0">
            <a:noAutofit/>
          </a:bodyPr>
          <a:lstStyle/>
          <a:p>
            <a:pPr>
              <a:lnSpc>
                <a:spcPct val="77000"/>
              </a:lnSpc>
              <a:spcBef>
                <a:spcPts val="340"/>
              </a:spcBef>
            </a:pPr>
            <a:r>
              <a:rPr lang="zh-CN" alt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管理体系方法</a:t>
            </a:r>
            <a:endParaRPr lang="zh-CN" alt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3741726" y="5375605"/>
            <a:ext cx="4572000" cy="639233"/>
          </a:xfrm>
          <a:prstGeom prst="rect">
            <a:avLst/>
          </a:prstGeom>
        </p:spPr>
        <p:txBody>
          <a:bodyPr vert="horz" wrap="square" lIns="85725" tIns="42863" rIns="85725" bIns="42863"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组织应该建立和维护一个有效的管理体系，以确保持续改进和绩效提升，满足客户需求并实现组织目标。</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Rectangle 3"/>
          <p:cNvSpPr txBox="1"/>
          <p:nvPr/>
        </p:nvSpPr>
        <p:spPr>
          <a:xfrm>
            <a:off x="594382" y="1169059"/>
            <a:ext cx="6416018"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ISO 9004 </a:t>
            </a:r>
            <a:r>
              <a:rPr lang="zh-CN" altLang="en-US" sz="2400" dirty="0">
                <a:latin typeface="微软雅黑" panose="020B0503020204020204" pitchFamily="34" charset="-122"/>
                <a:ea typeface="微软雅黑" panose="020B0503020204020204" pitchFamily="34" charset="-122"/>
              </a:rPr>
              <a:t>质量管理体系业绩改进指南</a:t>
            </a:r>
            <a:endParaRPr lang="zh-CN" altLang="en-US" sz="2400" dirty="0">
              <a:latin typeface="微软雅黑" panose="020B0503020204020204" pitchFamily="34" charset="-122"/>
              <a:ea typeface="微软雅黑" panose="020B0503020204020204" pitchFamily="34" charset="-122"/>
            </a:endParaRPr>
          </a:p>
        </p:txBody>
      </p:sp>
      <p:sp>
        <p:nvSpPr>
          <p:cNvPr id="13" name="TextBox 53"/>
          <p:cNvSpPr txBox="1"/>
          <p:nvPr/>
        </p:nvSpPr>
        <p:spPr>
          <a:xfrm>
            <a:off x="684213" y="260350"/>
            <a:ext cx="6277610" cy="521970"/>
          </a:xfrm>
          <a:prstGeom prst="rect">
            <a:avLst/>
          </a:prstGeom>
          <a:noFill/>
          <a:ln w="9525">
            <a:noFill/>
          </a:ln>
        </p:spPr>
        <p:txBody>
          <a:bodyPr wrap="none">
            <a:spAutoFit/>
          </a:bodyPr>
          <a:lstStyle/>
          <a:p>
            <a:pPr algn="l" eaLnBrk="1" hangingPunct="1">
              <a:buClrTx/>
              <a:buSzTx/>
              <a:buFontTx/>
            </a:pPr>
            <a:r>
              <a:rPr lang="en-US" altLang="zh-CN" sz="2800" dirty="0">
                <a:ea typeface="微软雅黑" panose="020B0503020204020204" pitchFamily="34" charset="-122"/>
                <a:sym typeface="+mn-ea"/>
              </a:rPr>
              <a:t>ISO 9004 </a:t>
            </a:r>
            <a:r>
              <a:rPr lang="zh-CN" altLang="en-US" sz="2800" dirty="0">
                <a:ea typeface="微软雅黑" panose="020B0503020204020204" pitchFamily="34" charset="-122"/>
                <a:sym typeface="+mn-ea"/>
              </a:rPr>
              <a:t>质量管理体系业绩改进指南</a:t>
            </a:r>
            <a:endParaRPr lang="zh-CN" altLang="en-US" sz="2800" dirty="0">
              <a:ea typeface="微软雅黑" panose="020B0503020204020204" pitchFamily="34" charset="-122"/>
              <a:sym typeface="+mn-ea"/>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283968" y="2117802"/>
            <a:ext cx="4033838" cy="2840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统计质量控制</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统计质量控制的含义</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统计质量控制的定量方法</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统计过程控制</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任务一</a:t>
            </a:r>
            <a:endParaRPr lang="en-US" altLang="zh-CN"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24117" r="24117"/>
          <a:stretch>
            <a:fillRect/>
          </a:stretch>
        </p:blipFill>
        <p:spPr>
          <a:xfrm>
            <a:off x="5673725" y="3124835"/>
            <a:ext cx="2639060" cy="2532380"/>
          </a:xfrm>
          <a:prstGeom prst="rect">
            <a:avLst/>
          </a:prstGeom>
        </p:spPr>
      </p:pic>
      <p:sp>
        <p:nvSpPr>
          <p:cNvPr id="5" name="TextBox 5"/>
          <p:cNvSpPr txBox="1"/>
          <p:nvPr>
            <p:custDataLst>
              <p:tags r:id="rId2"/>
            </p:custDataLst>
          </p:nvPr>
        </p:nvSpPr>
        <p:spPr>
          <a:xfrm>
            <a:off x="1034591" y="2045774"/>
            <a:ext cx="3775534" cy="449193"/>
          </a:xfrm>
          <a:prstGeom prst="rect">
            <a:avLst/>
          </a:prstGeom>
        </p:spPr>
        <p:txBody>
          <a:bodyPr vert="horz" wrap="square" lIns="49506" tIns="24789" rIns="49506" bIns="24789" rtlCol="0" anchor="b" anchorCtr="0">
            <a:noAutofit/>
          </a:bodyPr>
          <a:lstStyle/>
          <a:p>
            <a:pPr algn="l">
              <a:lnSpc>
                <a:spcPct val="120000"/>
              </a:lnSpc>
            </a:pPr>
            <a:r>
              <a:rPr lang="zh-CN" alt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持续改进</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1034591" y="2512816"/>
            <a:ext cx="3775534" cy="614584"/>
          </a:xfrm>
          <a:prstGeom prst="rect">
            <a:avLst/>
          </a:prstGeom>
        </p:spPr>
        <p:txBody>
          <a:bodyPr vert="horz" wrap="square" lIns="49506" tIns="24789" rIns="49506" bIns="2478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改进是一个持续的过程，组织应不断寻求改进的机会，并采取措施提高其有效性和效率，满足客户需求</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1034591" y="3436358"/>
            <a:ext cx="3775534" cy="418652"/>
          </a:xfrm>
          <a:prstGeom prst="rect">
            <a:avLst/>
          </a:prstGeom>
        </p:spPr>
        <p:txBody>
          <a:bodyPr vert="horz" wrap="square" lIns="49506" tIns="24789" rIns="49506" bIns="24789" rtlCol="0" anchor="b" anchorCtr="0">
            <a:noAutofit/>
          </a:bodyPr>
          <a:lstStyle/>
          <a:p>
            <a:pPr algn="l">
              <a:lnSpc>
                <a:spcPct val="120000"/>
              </a:lnSpc>
            </a:pPr>
            <a:r>
              <a:rPr lang="zh-CN" alt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事实和数据驱动</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1034591" y="3868577"/>
            <a:ext cx="3775534" cy="597425"/>
          </a:xfrm>
          <a:prstGeom prst="rect">
            <a:avLst/>
          </a:prstGeom>
        </p:spPr>
        <p:txBody>
          <a:bodyPr vert="horz" wrap="square" lIns="49506" tIns="24789" rIns="49506" bIns="24789"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有效决策是建立在数据和信息分析的基础上，组织应该基于事实和数据做出决策，而不是凭主观意见。</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1034591" y="4730958"/>
            <a:ext cx="3775534" cy="449193"/>
          </a:xfrm>
          <a:prstGeom prst="rect">
            <a:avLst/>
          </a:prstGeom>
        </p:spPr>
        <p:txBody>
          <a:bodyPr vert="horz" wrap="square" lIns="49506" tIns="24789" rIns="49506" bIns="24789" rtlCol="0" anchor="b" anchorCtr="0">
            <a:noAutofit/>
          </a:bodyPr>
          <a:lstStyle/>
          <a:p>
            <a:pPr algn="l">
              <a:lnSpc>
                <a:spcPct val="120000"/>
              </a:lnSpc>
            </a:pPr>
            <a:r>
              <a:rPr lang="zh-CN" alt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相关方管理</a:t>
            </a:r>
            <a:endParaRPr lang="en-US" sz="15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1034591" y="5193718"/>
            <a:ext cx="3941672" cy="614584"/>
          </a:xfrm>
          <a:prstGeom prst="rect">
            <a:avLst/>
          </a:prstGeom>
        </p:spPr>
        <p:txBody>
          <a:bodyPr vert="horz" wrap="square" lIns="49506" tIns="24789" rIns="49506" bIns="24789" rtlCol="0" anchor="t" anchorCtr="0">
            <a:noAutofit/>
          </a:bodyPr>
          <a:lstStyle/>
          <a:p>
            <a:pPr algn="l">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组织应该理解和满足所有相关方的需求和期望，包括客户、员工、供应商和社会等，实现共同利益和目标</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AutoShape 12"/>
          <p:cNvSpPr/>
          <p:nvPr/>
        </p:nvSpPr>
        <p:spPr>
          <a:xfrm>
            <a:off x="6858072" y="2590681"/>
            <a:ext cx="31361" cy="30861"/>
          </a:xfrm>
          <a:prstGeom prst="ellipse">
            <a:avLst/>
          </a:prstGeom>
          <a:solidFill>
            <a:srgbClr val="E9E9E9">
              <a:alpha val="100000"/>
            </a:srgbClr>
          </a:solidFill>
        </p:spPr>
      </p:sp>
      <p:sp>
        <p:nvSpPr>
          <p:cNvPr id="13" name="Rectangle 3"/>
          <p:cNvSpPr txBox="1"/>
          <p:nvPr/>
        </p:nvSpPr>
        <p:spPr>
          <a:xfrm>
            <a:off x="594382" y="1169059"/>
            <a:ext cx="6416018"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ISO 9004 </a:t>
            </a:r>
            <a:r>
              <a:rPr lang="zh-CN" altLang="en-US" sz="2400" dirty="0">
                <a:latin typeface="微软雅黑" panose="020B0503020204020204" pitchFamily="34" charset="-122"/>
                <a:ea typeface="微软雅黑" panose="020B0503020204020204" pitchFamily="34" charset="-122"/>
              </a:rPr>
              <a:t>质量管理体系 业绩改进指南</a:t>
            </a:r>
            <a:endParaRPr lang="zh-CN" altLang="en-US" sz="2400" dirty="0">
              <a:latin typeface="微软雅黑" panose="020B0503020204020204" pitchFamily="34" charset="-122"/>
              <a:ea typeface="微软雅黑" panose="020B0503020204020204" pitchFamily="34" charset="-122"/>
            </a:endParaRPr>
          </a:p>
        </p:txBody>
      </p:sp>
      <p:sp>
        <p:nvSpPr>
          <p:cNvPr id="14" name="TextBox 53"/>
          <p:cNvSpPr txBox="1"/>
          <p:nvPr/>
        </p:nvSpPr>
        <p:spPr>
          <a:xfrm>
            <a:off x="684213" y="260350"/>
            <a:ext cx="6462025" cy="523220"/>
          </a:xfrm>
          <a:prstGeom prst="rect">
            <a:avLst/>
          </a:prstGeom>
          <a:noFill/>
          <a:ln w="9525">
            <a:noFill/>
          </a:ln>
        </p:spPr>
        <p:txBody>
          <a:bodyPr wrap="none">
            <a:spAutoFit/>
          </a:bodyPr>
          <a:lstStyle/>
          <a:p>
            <a:pPr algn="l" eaLnBrk="1" hangingPunct="1">
              <a:buClrTx/>
              <a:buSzTx/>
              <a:buFontTx/>
            </a:pPr>
            <a:r>
              <a:rPr lang="en-US" altLang="zh-CN" sz="2800" dirty="0">
                <a:ea typeface="微软雅黑" panose="020B0503020204020204" pitchFamily="34" charset="-122"/>
                <a:sym typeface="+mn-ea"/>
              </a:rPr>
              <a:t>ISO 9004 </a:t>
            </a:r>
            <a:r>
              <a:rPr lang="zh-CN" altLang="en-US" sz="2800" dirty="0">
                <a:ea typeface="微软雅黑" panose="020B0503020204020204" pitchFamily="34" charset="-122"/>
                <a:sym typeface="+mn-ea"/>
              </a:rPr>
              <a:t>质量管理体系 业绩改进指南</a:t>
            </a:r>
            <a:endParaRPr lang="zh-CN" altLang="en-US" sz="2800" dirty="0">
              <a:ea typeface="微软雅黑" panose="020B0503020204020204" pitchFamily="34" charset="-122"/>
              <a:sym typeface="+mn-ea"/>
            </a:endParaRPr>
          </a:p>
        </p:txBody>
      </p:sp>
      <p:sp>
        <p:nvSpPr>
          <p:cNvPr id="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4067944" y="1579193"/>
            <a:ext cx="4033838" cy="3917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en-US"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服务质量管理</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服务质量管理的含义</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服务质量管理的发展</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服务质量模型</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服务质量管理体系</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数据驱动的服务质量管理</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lstStyle/>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任务四</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755650" y="2493010"/>
            <a:ext cx="3106420" cy="2813685"/>
          </a:xfrm>
          <a:prstGeom prst="rect">
            <a:avLst/>
          </a:prstGeom>
        </p:spPr>
      </p:pic>
      <p:sp>
        <p:nvSpPr>
          <p:cNvPr id="5" name="TextBox 5"/>
          <p:cNvSpPr txBox="1"/>
          <p:nvPr>
            <p:custDataLst>
              <p:tags r:id="rId2"/>
            </p:custDataLst>
          </p:nvPr>
        </p:nvSpPr>
        <p:spPr>
          <a:xfrm>
            <a:off x="4505829" y="2300886"/>
            <a:ext cx="3798305" cy="673743"/>
          </a:xfrm>
          <a:prstGeom prst="rect">
            <a:avLst/>
          </a:prstGeom>
        </p:spPr>
        <p:txBody>
          <a:bodyPr vert="horz" wrap="square" lIns="85725" tIns="42863" rIns="85725" bIns="42863"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服务质量管理（SQM）是系统性的管理过程，旨在通过改善企业的服务质量来提高企业的市场竞争力</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4505829" y="1949978"/>
            <a:ext cx="3798305" cy="337478"/>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服务质量管理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4505829" y="3850035"/>
            <a:ext cx="3798305" cy="663407"/>
          </a:xfrm>
          <a:prstGeom prst="rect">
            <a:avLst/>
          </a:prstGeom>
        </p:spPr>
        <p:txBody>
          <a:bodyPr vert="horz" wrap="square" lIns="85725" tIns="42863" rIns="85725" bIns="42863"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无形性、不可分离性、不可储存性、差异性和高度依赖性。</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4505829" y="3522925"/>
            <a:ext cx="3798305" cy="327142"/>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服务质量的特点</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4505829" y="5085248"/>
            <a:ext cx="3798305" cy="673743"/>
          </a:xfrm>
          <a:prstGeom prst="rect">
            <a:avLst/>
          </a:prstGeom>
        </p:spPr>
        <p:txBody>
          <a:bodyPr vert="horz" wrap="square" lIns="85725" tIns="42863" rIns="85725" bIns="42863"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提高顾客满意度，提升市场竞争力，实现可持续发展。</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4499479" y="4742186"/>
            <a:ext cx="3798305" cy="316806"/>
          </a:xfrm>
          <a:prstGeom prst="rect">
            <a:avLst/>
          </a:prstGeom>
        </p:spPr>
        <p:txBody>
          <a:bodyPr vert="horz" wrap="square" lIns="85725" tIns="42863" rIns="85725" bIns="42863" rtlCol="0" anchor="b" anchorCtr="0">
            <a:noAutofit/>
          </a:bodyPr>
          <a:lstStyle/>
          <a:p>
            <a:pPr>
              <a:lnSpc>
                <a:spcPct val="77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服务质量管理的重要性</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539552" y="19803"/>
            <a:ext cx="8429625" cy="685800"/>
          </a:xfrm>
          <a:prstGeom prst="rect">
            <a:avLst/>
          </a:prstGeom>
        </p:spPr>
        <p:txBody>
          <a:bodyPr vert="horz" wrap="square" lIns="92869" tIns="92869" rIns="42863" bIns="92869" rtlCol="0" anchor="ctr" anchorCtr="0">
            <a:noAutofit/>
          </a:bodyPr>
          <a:lstStyle/>
          <a:p>
            <a:pPr>
              <a:lnSpc>
                <a:spcPct val="140000"/>
              </a:lnSpc>
            </a:pPr>
            <a:r>
              <a:rPr lang="en-US" sz="2800" dirty="0" err="1">
                <a:ea typeface="微软雅黑" panose="020B0503020204020204" pitchFamily="34" charset="-122"/>
              </a:rPr>
              <a:t>服务质量管理的含义</a:t>
            </a:r>
            <a:endParaRPr lang="en-US" sz="2800" dirty="0">
              <a:ea typeface="微软雅黑" panose="020B0503020204020204" pitchFamily="34" charset="-122"/>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18375" r="18375"/>
          <a:stretch>
            <a:fillRect/>
          </a:stretch>
        </p:blipFill>
        <p:spPr>
          <a:xfrm>
            <a:off x="3346848" y="2423304"/>
            <a:ext cx="2450306" cy="2450306"/>
          </a:xfrm>
          <a:prstGeom prst="ellipse">
            <a:avLst/>
          </a:prstGeom>
          <a:ln w="57150">
            <a:solidFill>
              <a:schemeClr val="accent1"/>
            </a:solidFill>
            <a:prstDash val="solid"/>
          </a:ln>
        </p:spPr>
      </p:pic>
      <p:sp>
        <p:nvSpPr>
          <p:cNvPr id="5" name="TextBox 5"/>
          <p:cNvSpPr txBox="1"/>
          <p:nvPr/>
        </p:nvSpPr>
        <p:spPr>
          <a:xfrm>
            <a:off x="404333" y="3086278"/>
            <a:ext cx="2485673" cy="485996"/>
          </a:xfrm>
          <a:prstGeom prst="rect">
            <a:avLst/>
          </a:prstGeom>
        </p:spPr>
        <p:txBody>
          <a:bodyPr vert="horz" wrap="square" lIns="85725" tIns="42863" rIns="85725" bIns="42863"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起源与特点</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6045200" y="2144395"/>
            <a:ext cx="2418715" cy="1556385"/>
          </a:xfrm>
          <a:prstGeom prst="rect">
            <a:avLst/>
          </a:prstGeom>
        </p:spPr>
        <p:txBody>
          <a:bodyPr vert="horz" wrap="square" lIns="85725" tIns="42863" rIns="85725" bIns="42863"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芬兰学者格鲁诺斯提出的顾客感知服务质量模型将服务质量分为技术质量和功能质量两个方面，并提出了服务质量评估的方法和工具。</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6044887" y="1680277"/>
            <a:ext cx="2485673" cy="467216"/>
          </a:xfrm>
          <a:prstGeom prst="rect">
            <a:avLst/>
          </a:prstGeom>
        </p:spPr>
        <p:txBody>
          <a:bodyPr vert="horz" wrap="square" lIns="85725" tIns="42863" rIns="85725" bIns="42863" rtlCol="0" anchor="ctr" anchorCtr="0">
            <a:noAutofit/>
          </a:bodyPr>
          <a:lstStyle/>
          <a:p>
            <a:pPr>
              <a:lnSpc>
                <a:spcPct val="96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评估方法与模型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6044887" y="3872199"/>
            <a:ext cx="2485673" cy="410876"/>
          </a:xfrm>
          <a:prstGeom prst="rect">
            <a:avLst/>
          </a:prstGeom>
        </p:spPr>
        <p:txBody>
          <a:bodyPr vert="horz" wrap="square" lIns="85725" tIns="42863" rIns="85725" bIns="42863"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关键时期的发展</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6044887" y="4281107"/>
            <a:ext cx="2485673" cy="1185005"/>
          </a:xfrm>
          <a:prstGeom prst="rect">
            <a:avLst/>
          </a:prstGeom>
        </p:spPr>
        <p:txBody>
          <a:bodyPr vert="horz" wrap="square" lIns="85725" tIns="42863" rIns="85725" bIns="42863"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20世纪90年代是服务质量管理发展的关键时期，其中ISO 9000系列国际标准的质量管理体系为服务质量管理提供了重要的参考和指导。</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404333" y="3572274"/>
            <a:ext cx="2485673" cy="1185005"/>
          </a:xfrm>
          <a:prstGeom prst="rect">
            <a:avLst/>
          </a:prstGeom>
        </p:spPr>
        <p:txBody>
          <a:bodyPr vert="horz" wrap="square" lIns="85725" tIns="42863" rIns="85725" bIns="42863" rtlCol="0" anchor="t" anchorCtr="0">
            <a:noAutofit/>
          </a:bodyPr>
          <a:lstStyle/>
          <a:p>
            <a:pPr algn="l">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服务质量管理的发展历程可以追溯到20世纪80年代，当时服务质量作为一个新兴的研究领域，主要关注服务质量的定义、评估和管理方面。</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57187" y="0"/>
            <a:ext cx="8429625" cy="685800"/>
          </a:xfrm>
          <a:prstGeom prst="rect">
            <a:avLst/>
          </a:prstGeom>
        </p:spPr>
        <p:txBody>
          <a:bodyPr vert="horz" wrap="square" lIns="92869" tIns="92869" rIns="42863" bIns="92869" rtlCol="0" anchor="ctr" anchorCtr="0">
            <a:noAutofit/>
          </a:bodyPr>
          <a:lstStyle/>
          <a:p>
            <a:pPr>
              <a:lnSpc>
                <a:spcPct val="140000"/>
              </a:lnSpc>
            </a:pPr>
            <a:r>
              <a:rPr lang="en-US" sz="2800" dirty="0" err="1">
                <a:ea typeface="微软雅黑" panose="020B0503020204020204" pitchFamily="34" charset="-122"/>
              </a:rPr>
              <a:t>服务质量管理的发展</a:t>
            </a:r>
            <a:endParaRPr lang="en-US" sz="2800" dirty="0">
              <a:ea typeface="微软雅黑" panose="020B0503020204020204" pitchFamily="34" charset="-122"/>
            </a:endParaRPr>
          </a:p>
        </p:txBody>
      </p:sp>
      <p:sp>
        <p:nvSpPr>
          <p:cNvPr id="2" name="Rectangle 3"/>
          <p:cNvSpPr txBox="1"/>
          <p:nvPr/>
        </p:nvSpPr>
        <p:spPr>
          <a:xfrm>
            <a:off x="594382" y="1169059"/>
            <a:ext cx="6416018"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服务质量管理的发展</a:t>
            </a:r>
            <a:endParaRPr lang="zh-CN" altLang="en-US" sz="2400" dirty="0">
              <a:latin typeface="微软雅黑" panose="020B0503020204020204" pitchFamily="34" charset="-122"/>
              <a:ea typeface="微软雅黑" panose="020B0503020204020204" pitchFamily="34" charset="-122"/>
            </a:endParaRPr>
          </a:p>
        </p:txBody>
      </p:sp>
      <p:sp>
        <p:nvSpPr>
          <p:cNvPr id="1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custDataLst>
              <p:tags r:id="rId1"/>
            </p:custDataLst>
          </p:nvPr>
        </p:nvSpPr>
        <p:spPr>
          <a:xfrm>
            <a:off x="1264426" y="1879107"/>
            <a:ext cx="6709754" cy="416838"/>
          </a:xfrm>
          <a:prstGeom prst="rect">
            <a:avLst/>
          </a:prstGeom>
        </p:spPr>
        <p:txBody>
          <a:bodyPr vert="horz" wrap="square" lIns="0" tIns="0" rIns="0" bIns="0"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竞争与改进</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5"/>
          <p:cNvSpPr txBox="1"/>
          <p:nvPr>
            <p:custDataLst>
              <p:tags r:id="rId2"/>
            </p:custDataLst>
          </p:nvPr>
        </p:nvSpPr>
        <p:spPr>
          <a:xfrm>
            <a:off x="1264426" y="2303877"/>
            <a:ext cx="6729413" cy="572835"/>
          </a:xfrm>
          <a:prstGeom prst="rect">
            <a:avLst/>
          </a:prstGeom>
        </p:spPr>
        <p:txBody>
          <a:bodyPr vert="horz" wrap="square" lIns="0" tIns="0" rIns="0" bIns="0"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进入21世纪以后，随着全球化和信息化的发展，服务行业面临着越来越激烈的竞争，因此服务质量管理逐渐向如何提高服务质量和实现持续改进的方向发展。</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467544" y="118879"/>
            <a:ext cx="8429625" cy="685800"/>
          </a:xfrm>
          <a:prstGeom prst="rect">
            <a:avLst/>
          </a:prstGeom>
        </p:spPr>
        <p:txBody>
          <a:bodyPr vert="horz" wrap="square" lIns="92869" tIns="92869" rIns="42863" bIns="92869" rtlCol="0" anchor="ctr" anchorCtr="0">
            <a:noAutofit/>
          </a:bodyPr>
          <a:lstStyle/>
          <a:p>
            <a:pPr>
              <a:lnSpc>
                <a:spcPct val="140000"/>
              </a:lnSpc>
            </a:pPr>
            <a:r>
              <a:rPr lang="en-US" sz="2800" dirty="0" err="1">
                <a:ea typeface="微软雅黑" panose="020B0503020204020204" pitchFamily="34" charset="-122"/>
              </a:rPr>
              <a:t>服务质量管理的发展</a:t>
            </a:r>
            <a:endParaRPr lang="en-US" sz="2800" dirty="0">
              <a:ea typeface="微软雅黑" panose="020B0503020204020204" pitchFamily="34" charset="-122"/>
            </a:endParaRPr>
          </a:p>
        </p:txBody>
      </p:sp>
      <p:grpSp>
        <p:nvGrpSpPr>
          <p:cNvPr id="7" name="Group 7"/>
          <p:cNvGrpSpPr/>
          <p:nvPr>
            <p:custDataLst>
              <p:tags r:id="rId3"/>
            </p:custDataLst>
          </p:nvPr>
        </p:nvGrpSpPr>
        <p:grpSpPr>
          <a:xfrm>
            <a:off x="628949" y="2030845"/>
            <a:ext cx="265100" cy="265100"/>
            <a:chOff x="838598" y="1564792"/>
            <a:chExt cx="353467" cy="353467"/>
          </a:xfrm>
        </p:grpSpPr>
        <p:sp>
          <p:nvSpPr>
            <p:cNvPr id="8" name="AutoShape 8"/>
            <p:cNvSpPr/>
            <p:nvPr>
              <p:custDataLst>
                <p:tags r:id="rId4"/>
              </p:custDataLst>
            </p:nvPr>
          </p:nvSpPr>
          <p:spPr>
            <a:xfrm>
              <a:off x="920082" y="1646276"/>
              <a:ext cx="190500" cy="190500"/>
            </a:xfrm>
            <a:prstGeom prst="ellipse">
              <a:avLst/>
            </a:prstGeom>
            <a:solidFill>
              <a:schemeClr val="accent1">
                <a:alpha val="100000"/>
              </a:schemeClr>
            </a:solidFill>
          </p:spPr>
        </p:sp>
        <p:sp>
          <p:nvSpPr>
            <p:cNvPr id="9" name="AutoShape 9"/>
            <p:cNvSpPr/>
            <p:nvPr>
              <p:custDataLst>
                <p:tags r:id="rId5"/>
              </p:custDataLst>
            </p:nvPr>
          </p:nvSpPr>
          <p:spPr>
            <a:xfrm>
              <a:off x="838598" y="1564792"/>
              <a:ext cx="353467" cy="353467"/>
            </a:xfrm>
            <a:prstGeom prst="ellipse">
              <a:avLst/>
            </a:prstGeom>
            <a:solidFill>
              <a:schemeClr val="accent1">
                <a:alpha val="16000"/>
              </a:schemeClr>
            </a:solidFill>
          </p:spPr>
        </p:sp>
      </p:grpSp>
      <p:sp>
        <p:nvSpPr>
          <p:cNvPr id="10" name="TextBox 10"/>
          <p:cNvSpPr txBox="1"/>
          <p:nvPr>
            <p:custDataLst>
              <p:tags r:id="rId6"/>
            </p:custDataLst>
          </p:nvPr>
        </p:nvSpPr>
        <p:spPr>
          <a:xfrm>
            <a:off x="1259981" y="3256811"/>
            <a:ext cx="6709754" cy="416838"/>
          </a:xfrm>
          <a:prstGeom prst="rect">
            <a:avLst/>
          </a:prstGeom>
        </p:spPr>
        <p:txBody>
          <a:bodyPr vert="horz" wrap="square" lIns="0" tIns="0" rIns="0" bIns="0"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管理方法的应用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7"/>
            </p:custDataLst>
          </p:nvPr>
        </p:nvSpPr>
        <p:spPr>
          <a:xfrm>
            <a:off x="1264426" y="3673961"/>
            <a:ext cx="6729413" cy="572835"/>
          </a:xfrm>
          <a:prstGeom prst="rect">
            <a:avLst/>
          </a:prstGeom>
        </p:spPr>
        <p:txBody>
          <a:bodyPr vert="horz" wrap="square" lIns="0" tIns="0" rIns="0" bIns="0" rtlCol="0" anchor="t" anchorCtr="0">
            <a:noAutofit/>
          </a:bodyPr>
          <a:lstStyle/>
          <a:p>
            <a:pPr>
              <a:lnSpc>
                <a:spcPct val="140000"/>
              </a:lnSpc>
            </a:pPr>
            <a:r>
              <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六西格玛、精益思想、流程再造等管理方法在服务质量管理中得到了广泛应用，同时随着大数据和人工智能等技术的发展，数据驱动的服务质量管理和个性化服务质量也成为当前研究的热点。</a:t>
            </a:r>
            <a:endParaRPr lang="en-US" sz="16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2" name="Group 12"/>
          <p:cNvGrpSpPr/>
          <p:nvPr>
            <p:custDataLst>
              <p:tags r:id="rId8"/>
            </p:custDataLst>
          </p:nvPr>
        </p:nvGrpSpPr>
        <p:grpSpPr>
          <a:xfrm>
            <a:off x="628949" y="3400929"/>
            <a:ext cx="265100" cy="265100"/>
            <a:chOff x="838598" y="3391571"/>
            <a:chExt cx="353467" cy="353467"/>
          </a:xfrm>
        </p:grpSpPr>
        <p:sp>
          <p:nvSpPr>
            <p:cNvPr id="13" name="AutoShape 13"/>
            <p:cNvSpPr/>
            <p:nvPr>
              <p:custDataLst>
                <p:tags r:id="rId9"/>
              </p:custDataLst>
            </p:nvPr>
          </p:nvSpPr>
          <p:spPr>
            <a:xfrm>
              <a:off x="920082" y="3473055"/>
              <a:ext cx="190500" cy="190500"/>
            </a:xfrm>
            <a:prstGeom prst="ellipse">
              <a:avLst/>
            </a:prstGeom>
            <a:solidFill>
              <a:schemeClr val="accent1">
                <a:alpha val="100000"/>
              </a:schemeClr>
            </a:solidFill>
          </p:spPr>
        </p:sp>
        <p:sp>
          <p:nvSpPr>
            <p:cNvPr id="14" name="AutoShape 14"/>
            <p:cNvSpPr/>
            <p:nvPr>
              <p:custDataLst>
                <p:tags r:id="rId10"/>
              </p:custDataLst>
            </p:nvPr>
          </p:nvSpPr>
          <p:spPr>
            <a:xfrm>
              <a:off x="838598" y="3391571"/>
              <a:ext cx="353467" cy="353467"/>
            </a:xfrm>
            <a:prstGeom prst="ellipse">
              <a:avLst/>
            </a:prstGeom>
            <a:solidFill>
              <a:schemeClr val="accent1">
                <a:alpha val="16000"/>
              </a:schemeClr>
            </a:solidFill>
          </p:spPr>
        </p:sp>
      </p:grpSp>
      <p:sp>
        <p:nvSpPr>
          <p:cNvPr id="15" name="TextBox 15"/>
          <p:cNvSpPr txBox="1"/>
          <p:nvPr>
            <p:custDataLst>
              <p:tags r:id="rId11"/>
            </p:custDataLst>
          </p:nvPr>
        </p:nvSpPr>
        <p:spPr>
          <a:xfrm>
            <a:off x="1264426" y="4660474"/>
            <a:ext cx="6709754" cy="416838"/>
          </a:xfrm>
          <a:prstGeom prst="rect">
            <a:avLst/>
          </a:prstGeom>
        </p:spPr>
        <p:txBody>
          <a:bodyPr vert="horz" wrap="square" lIns="0" tIns="0" rIns="0" bIns="0"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演变与发展</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custDataLst>
              <p:tags r:id="rId12"/>
            </p:custDataLst>
          </p:nvPr>
        </p:nvSpPr>
        <p:spPr>
          <a:xfrm>
            <a:off x="1264426" y="5228754"/>
            <a:ext cx="7051990" cy="572835"/>
          </a:xfrm>
          <a:prstGeom prst="rect">
            <a:avLst/>
          </a:prstGeom>
        </p:spPr>
        <p:txBody>
          <a:bodyPr vert="horz" wrap="square" lIns="0" tIns="0" rIns="0" bIns="0" rtlCol="0" anchor="t" anchorCtr="0">
            <a:noAutofit/>
          </a:bodyPr>
          <a:lstStyle/>
          <a:p>
            <a:pPr>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服务质量管理经历了从服务质量的特点和评估方法的研究，到各种服务质量评估工具和指标的开发，再到如何提高服务质量和实现持续改进的演变过程。</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7" name="Group 17"/>
          <p:cNvGrpSpPr/>
          <p:nvPr>
            <p:custDataLst>
              <p:tags r:id="rId13"/>
            </p:custDataLst>
          </p:nvPr>
        </p:nvGrpSpPr>
        <p:grpSpPr>
          <a:xfrm>
            <a:off x="628949" y="4740457"/>
            <a:ext cx="265100" cy="265100"/>
            <a:chOff x="838598" y="5177608"/>
            <a:chExt cx="353467" cy="353467"/>
          </a:xfrm>
        </p:grpSpPr>
        <p:sp>
          <p:nvSpPr>
            <p:cNvPr id="18" name="AutoShape 18"/>
            <p:cNvSpPr/>
            <p:nvPr>
              <p:custDataLst>
                <p:tags r:id="rId14"/>
              </p:custDataLst>
            </p:nvPr>
          </p:nvSpPr>
          <p:spPr>
            <a:xfrm>
              <a:off x="920082" y="5259092"/>
              <a:ext cx="190500" cy="190500"/>
            </a:xfrm>
            <a:prstGeom prst="ellipse">
              <a:avLst/>
            </a:prstGeom>
            <a:solidFill>
              <a:schemeClr val="accent1">
                <a:alpha val="100000"/>
              </a:schemeClr>
            </a:solidFill>
          </p:spPr>
        </p:sp>
        <p:sp>
          <p:nvSpPr>
            <p:cNvPr id="19" name="AutoShape 19"/>
            <p:cNvSpPr/>
            <p:nvPr>
              <p:custDataLst>
                <p:tags r:id="rId15"/>
              </p:custDataLst>
            </p:nvPr>
          </p:nvSpPr>
          <p:spPr>
            <a:xfrm>
              <a:off x="838598" y="5177608"/>
              <a:ext cx="353467" cy="353467"/>
            </a:xfrm>
            <a:prstGeom prst="ellipse">
              <a:avLst/>
            </a:prstGeom>
            <a:solidFill>
              <a:schemeClr val="accent1">
                <a:alpha val="16000"/>
              </a:schemeClr>
            </a:solidFill>
          </p:spPr>
        </p:sp>
      </p:grpSp>
      <p:cxnSp>
        <p:nvCxnSpPr>
          <p:cNvPr id="20" name="Connector 20"/>
          <p:cNvCxnSpPr/>
          <p:nvPr>
            <p:custDataLst>
              <p:tags r:id="rId16"/>
            </p:custDataLst>
          </p:nvPr>
        </p:nvCxnSpPr>
        <p:spPr>
          <a:xfrm>
            <a:off x="761499" y="2153271"/>
            <a:ext cx="0" cy="3911218"/>
          </a:xfrm>
          <a:prstGeom prst="line">
            <a:avLst/>
          </a:prstGeom>
          <a:ln w="19050">
            <a:solidFill>
              <a:schemeClr val="accent1"/>
            </a:solidFill>
            <a:prstDash val="dash"/>
            <a:headEnd type="none"/>
            <a:tailEnd type="triangle"/>
          </a:ln>
        </p:spPr>
        <p:style>
          <a:lnRef idx="0">
            <a:schemeClr val="accent1"/>
          </a:lnRef>
          <a:fillRef idx="1">
            <a:schemeClr val="accent1"/>
          </a:fillRef>
          <a:effectRef idx="0">
            <a:schemeClr val="accent1"/>
          </a:effectRef>
          <a:fontRef idx="minor">
            <a:schemeClr val="lt1"/>
          </a:fontRef>
        </p:style>
      </p:cxnSp>
      <p:sp>
        <p:nvSpPr>
          <p:cNvPr id="2" name="Rectangle 3"/>
          <p:cNvSpPr txBox="1"/>
          <p:nvPr/>
        </p:nvSpPr>
        <p:spPr>
          <a:xfrm>
            <a:off x="594382" y="1169059"/>
            <a:ext cx="6416018"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服务质量管理的发展</a:t>
            </a:r>
            <a:endParaRPr lang="zh-CN" altLang="en-US" sz="2400" dirty="0">
              <a:latin typeface="微软雅黑" panose="020B0503020204020204" pitchFamily="34" charset="-122"/>
              <a:ea typeface="微软雅黑" panose="020B0503020204020204" pitchFamily="34" charset="-122"/>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t="22526" b="22526"/>
          <a:stretch>
            <a:fillRect/>
          </a:stretch>
        </p:blipFill>
        <p:spPr>
          <a:xfrm>
            <a:off x="467484" y="2164576"/>
            <a:ext cx="2546207" cy="1399093"/>
          </a:xfrm>
          <a:prstGeom prst="rect">
            <a:avLst/>
          </a:prstGeom>
        </p:spPr>
      </p:pic>
      <p:sp>
        <p:nvSpPr>
          <p:cNvPr id="5" name="AutoShape 5"/>
          <p:cNvSpPr/>
          <p:nvPr/>
        </p:nvSpPr>
        <p:spPr>
          <a:xfrm>
            <a:off x="467484" y="3264160"/>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pic>
        <p:nvPicPr>
          <p:cNvPr id="6" name="Picture 6"/>
          <p:cNvPicPr>
            <a:picLocks noChangeAspect="1"/>
          </p:cNvPicPr>
          <p:nvPr/>
        </p:nvPicPr>
        <p:blipFill>
          <a:blip r:embed="rId2"/>
          <a:srcRect t="793" b="793"/>
          <a:stretch>
            <a:fillRect/>
          </a:stretch>
        </p:blipFill>
        <p:spPr>
          <a:xfrm>
            <a:off x="6141922" y="2189140"/>
            <a:ext cx="2546207" cy="1399093"/>
          </a:xfrm>
          <a:prstGeom prst="rect">
            <a:avLst/>
          </a:prstGeom>
        </p:spPr>
      </p:pic>
      <p:sp>
        <p:nvSpPr>
          <p:cNvPr id="7" name="AutoShape 7"/>
          <p:cNvSpPr/>
          <p:nvPr/>
        </p:nvSpPr>
        <p:spPr>
          <a:xfrm>
            <a:off x="6141922" y="3264160"/>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sp>
        <p:nvSpPr>
          <p:cNvPr id="8" name="TextBox 8"/>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546793" y="3447412"/>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服务质量模型的定义</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608807" y="3980772"/>
            <a:ext cx="2263560" cy="1209796"/>
          </a:xfrm>
          <a:prstGeom prst="rect">
            <a:avLst/>
          </a:prstGeom>
        </p:spPr>
        <p:txBody>
          <a:bodyPr vert="horz" wrap="square" lIns="49506" tIns="24789" rIns="49506" bIns="24789" rtlCol="0" anchor="t" anchorCtr="0">
            <a:noAutofit/>
          </a:bodyPr>
          <a:lstStyle/>
          <a:p>
            <a:pPr algn="l">
              <a:lnSpc>
                <a:spcPct val="150000"/>
              </a:lnSpc>
            </a:pPr>
            <a:r>
              <a:rPr lang="en-US" sz="14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服务质量模型是一种用于评估和改进服务质量的工具，可以将服务质量分解为若干个组成因素，并建立相应的指标体系</a:t>
            </a:r>
            <a:r>
              <a:rPr lang="en-US" sz="14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1" name="Picture 11"/>
          <p:cNvPicPr>
            <a:picLocks noChangeAspect="1"/>
          </p:cNvPicPr>
          <p:nvPr/>
        </p:nvPicPr>
        <p:blipFill>
          <a:blip r:embed="rId3"/>
          <a:srcRect t="24324" b="24324"/>
          <a:stretch>
            <a:fillRect/>
          </a:stretch>
        </p:blipFill>
        <p:spPr>
          <a:xfrm>
            <a:off x="3304453" y="2191647"/>
            <a:ext cx="2546207" cy="1399093"/>
          </a:xfrm>
          <a:prstGeom prst="rect">
            <a:avLst/>
          </a:prstGeom>
        </p:spPr>
      </p:pic>
      <p:sp>
        <p:nvSpPr>
          <p:cNvPr id="12" name="AutoShape 12"/>
          <p:cNvSpPr/>
          <p:nvPr/>
        </p:nvSpPr>
        <p:spPr>
          <a:xfrm>
            <a:off x="3304453" y="3264160"/>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sp>
        <p:nvSpPr>
          <p:cNvPr id="13" name="TextBox 13"/>
          <p:cNvSpPr txBox="1"/>
          <p:nvPr/>
        </p:nvSpPr>
        <p:spPr>
          <a:xfrm>
            <a:off x="3383762" y="3447412"/>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不同模型的目的</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nvSpPr>
        <p:spPr>
          <a:xfrm>
            <a:off x="6221232" y="3447412"/>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构成因素和指标体系</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nvSpPr>
        <p:spPr>
          <a:xfrm>
            <a:off x="3445776" y="3980772"/>
            <a:ext cx="2263560" cy="1209796"/>
          </a:xfrm>
          <a:prstGeom prst="rect">
            <a:avLst/>
          </a:prstGeom>
        </p:spPr>
        <p:txBody>
          <a:bodyPr vert="horz" wrap="square" lIns="49506" tIns="24789" rIns="49506" bIns="24789" rtlCol="0" anchor="t" anchorCtr="0">
            <a:noAutofit/>
          </a:bodyPr>
          <a:lstStyle/>
          <a:p>
            <a:pPr algn="l">
              <a:lnSpc>
                <a:spcPct val="150000"/>
              </a:lnSpc>
            </a:pPr>
            <a:r>
              <a:rPr lang="en-US" sz="140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不同的服务质量模型有不同的构成因素和指标体系，但它们的核心目的都是提高服务质量，提升顾客满意度和市场竞争力。</a:t>
            </a:r>
            <a:endParaRPr lang="en-US" sz="140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6283246" y="3980772"/>
            <a:ext cx="2503396" cy="1209796"/>
          </a:xfrm>
          <a:prstGeom prst="rect">
            <a:avLst/>
          </a:prstGeom>
        </p:spPr>
        <p:txBody>
          <a:bodyPr vert="horz" wrap="square" lIns="49506" tIns="24789" rIns="49506" bIns="24789" rtlCol="0" anchor="t" anchorCtr="0">
            <a:noAutofit/>
          </a:bodyPr>
          <a:lstStyle/>
          <a:p>
            <a:pPr algn="l">
              <a:lnSpc>
                <a:spcPct val="150000"/>
              </a:lnSpc>
            </a:pPr>
            <a:r>
              <a:rPr lang="en-US" sz="14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服务质量模型的构成因素和指标体系可以根据不同的行业、不同的服务场景和不同的顾客需求进行调整和优化</a:t>
            </a:r>
            <a:r>
              <a:rPr lang="en-US" sz="14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6"/>
          <p:cNvSpPr txBox="1"/>
          <p:nvPr/>
        </p:nvSpPr>
        <p:spPr>
          <a:xfrm>
            <a:off x="357017" y="74898"/>
            <a:ext cx="8429625" cy="685800"/>
          </a:xfrm>
          <a:prstGeom prst="rect">
            <a:avLst/>
          </a:prstGeom>
        </p:spPr>
        <p:txBody>
          <a:bodyPr vert="horz" wrap="square" lIns="92869" tIns="92869" rIns="42863" bIns="92869" rtlCol="0" anchor="ctr" anchorCtr="0">
            <a:noAutofit/>
          </a:bodyPr>
          <a:lstStyle/>
          <a:p>
            <a:pPr>
              <a:lnSpc>
                <a:spcPct val="140000"/>
              </a:lnSpc>
            </a:pPr>
            <a:r>
              <a:rPr lang="en-US" sz="2800" dirty="0" err="1">
                <a:ea typeface="微软雅黑" panose="020B0503020204020204" pitchFamily="34" charset="-122"/>
              </a:rPr>
              <a:t>服务质量模型</a:t>
            </a:r>
            <a:endParaRPr lang="en-US" sz="2800" dirty="0">
              <a:ea typeface="微软雅黑" panose="020B0503020204020204" pitchFamily="34" charset="-122"/>
            </a:endParaRPr>
          </a:p>
        </p:txBody>
      </p:sp>
      <p:sp>
        <p:nvSpPr>
          <p:cNvPr id="2" name="Rectangle 3"/>
          <p:cNvSpPr txBox="1"/>
          <p:nvPr/>
        </p:nvSpPr>
        <p:spPr>
          <a:xfrm>
            <a:off x="594382" y="1169059"/>
            <a:ext cx="6416018"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服务质量模型</a:t>
            </a:r>
            <a:endParaRPr lang="zh-CN" altLang="en-US" sz="2400" dirty="0">
              <a:latin typeface="微软雅黑" panose="020B0503020204020204" pitchFamily="34" charset="-122"/>
              <a:ea typeface="微软雅黑" panose="020B0503020204020204" pitchFamily="34" charset="-122"/>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custDataLst>
              <p:tags r:id="rId1"/>
            </p:custDataLst>
          </p:nvPr>
        </p:nvSpPr>
        <p:spPr>
          <a:xfrm>
            <a:off x="4727575" y="1903095"/>
            <a:ext cx="3931920" cy="1936750"/>
          </a:xfrm>
          <a:prstGeom prst="roundRect">
            <a:avLst/>
          </a:prstGeom>
          <a:solidFill>
            <a:schemeClr val="lt2">
              <a:alpha val="80000"/>
            </a:schemeClr>
          </a:solidFill>
        </p:spPr>
      </p:sp>
      <p:sp>
        <p:nvSpPr>
          <p:cNvPr id="5" name="AutoShape 5"/>
          <p:cNvSpPr/>
          <p:nvPr>
            <p:custDataLst>
              <p:tags r:id="rId2"/>
            </p:custDataLst>
          </p:nvPr>
        </p:nvSpPr>
        <p:spPr>
          <a:xfrm>
            <a:off x="4716145" y="4004945"/>
            <a:ext cx="3931920" cy="1991995"/>
          </a:xfrm>
          <a:prstGeom prst="roundRect">
            <a:avLst/>
          </a:prstGeom>
          <a:solidFill>
            <a:schemeClr val="lt2">
              <a:alpha val="80000"/>
            </a:schemeClr>
          </a:solidFill>
        </p:spPr>
      </p:sp>
      <p:sp>
        <p:nvSpPr>
          <p:cNvPr id="6" name="AutoShape 6"/>
          <p:cNvSpPr/>
          <p:nvPr>
            <p:custDataLst>
              <p:tags r:id="rId3"/>
            </p:custDataLst>
          </p:nvPr>
        </p:nvSpPr>
        <p:spPr>
          <a:xfrm>
            <a:off x="536575" y="4004945"/>
            <a:ext cx="3931920" cy="1965325"/>
          </a:xfrm>
          <a:prstGeom prst="roundRect">
            <a:avLst/>
          </a:prstGeom>
          <a:solidFill>
            <a:schemeClr val="lt2">
              <a:alpha val="80000"/>
            </a:schemeClr>
          </a:solidFill>
        </p:spPr>
      </p:sp>
      <p:sp>
        <p:nvSpPr>
          <p:cNvPr id="7" name="AutoShape 7"/>
          <p:cNvSpPr/>
          <p:nvPr>
            <p:custDataLst>
              <p:tags r:id="rId4"/>
            </p:custDataLst>
          </p:nvPr>
        </p:nvSpPr>
        <p:spPr>
          <a:xfrm>
            <a:off x="536575" y="1891665"/>
            <a:ext cx="3931920" cy="1963420"/>
          </a:xfrm>
          <a:prstGeom prst="roundRect">
            <a:avLst/>
          </a:prstGeom>
          <a:solidFill>
            <a:schemeClr val="lt2">
              <a:alpha val="80000"/>
            </a:schemeClr>
          </a:solidFill>
        </p:spPr>
      </p:sp>
      <p:sp>
        <p:nvSpPr>
          <p:cNvPr id="8" name="TextBox 8"/>
          <p:cNvSpPr txBox="1"/>
          <p:nvPr>
            <p:custDataLst>
              <p:tags r:id="rId5"/>
            </p:custDataLst>
          </p:nvPr>
        </p:nvSpPr>
        <p:spPr>
          <a:xfrm>
            <a:off x="5014556" y="4077125"/>
            <a:ext cx="3221831"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其他服务质量模型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5003125" y="4581160"/>
            <a:ext cx="3357563" cy="907256"/>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如SERVQUAL模型、EPIP模型等，这些模型都有各自的特点和优势，可以根据不同的服务场景和需求进行选择和运用。</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824027" y="2064887"/>
            <a:ext cx="3221831"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服务质量差距模型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custDataLst>
              <p:tags r:id="rId8"/>
            </p:custDataLst>
          </p:nvPr>
        </p:nvSpPr>
        <p:spPr>
          <a:xfrm>
            <a:off x="824026" y="2499073"/>
            <a:ext cx="3357563" cy="907256"/>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通过分析顾客期望与顾客感知的服务之间的差距来评估服务质量，认为差距是服务质量问题的根源，缩小差距可以提高顾客满意度和服务质量</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2" name="TextBox 12"/>
          <p:cNvSpPr txBox="1"/>
          <p:nvPr>
            <p:custDataLst>
              <p:tags r:id="rId9"/>
            </p:custDataLst>
          </p:nvPr>
        </p:nvSpPr>
        <p:spPr>
          <a:xfrm>
            <a:off x="5014579" y="2064887"/>
            <a:ext cx="3221831"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服务质量六西格玛模型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TextBox 13"/>
          <p:cNvSpPr txBox="1"/>
          <p:nvPr>
            <p:custDataLst>
              <p:tags r:id="rId10"/>
            </p:custDataLst>
          </p:nvPr>
        </p:nvSpPr>
        <p:spPr>
          <a:xfrm>
            <a:off x="5014579" y="2499073"/>
            <a:ext cx="3357563" cy="907256"/>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以顾客为中心，以数据为基础，以过程为重点，以结果为导向，通过流程改进来提高顾客满意度和公司的收益。</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1"/>
            </p:custDataLst>
          </p:nvPr>
        </p:nvSpPr>
        <p:spPr>
          <a:xfrm>
            <a:off x="899592" y="4077125"/>
            <a:ext cx="3221831" cy="471488"/>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服务质量权重评分模型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2"/>
            </p:custDataLst>
          </p:nvPr>
        </p:nvSpPr>
        <p:spPr>
          <a:xfrm>
            <a:off x="827201" y="4581160"/>
            <a:ext cx="3357563" cy="907256"/>
          </a:xfrm>
          <a:prstGeom prst="rect">
            <a:avLst/>
          </a:prstGeom>
        </p:spPr>
        <p:txBody>
          <a:bodyPr vert="horz" wrap="square" lIns="92869" tIns="92869" rIns="42863" bIns="92869"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通过权重评分法确定各项指标的权重，从而实现对服务质量的全面评价。可以对各项指标的重要性和影响程度进行评估和权重赋值。</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6" name="TextBox 16"/>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TextBox 16"/>
          <p:cNvSpPr txBox="1"/>
          <p:nvPr/>
        </p:nvSpPr>
        <p:spPr>
          <a:xfrm>
            <a:off x="357017" y="66638"/>
            <a:ext cx="8429625" cy="685800"/>
          </a:xfrm>
          <a:prstGeom prst="rect">
            <a:avLst/>
          </a:prstGeom>
        </p:spPr>
        <p:txBody>
          <a:bodyPr vert="horz" wrap="square" lIns="92869" tIns="92869" rIns="42863" bIns="92869" rtlCol="0" anchor="ctr" anchorCtr="0">
            <a:noAutofit/>
          </a:bodyPr>
          <a:lstStyle/>
          <a:p>
            <a:pPr>
              <a:lnSpc>
                <a:spcPct val="140000"/>
              </a:lnSpc>
            </a:pPr>
            <a:r>
              <a:rPr lang="en-US" sz="2800" dirty="0" err="1">
                <a:ea typeface="微软雅黑" panose="020B0503020204020204" pitchFamily="34" charset="-122"/>
              </a:rPr>
              <a:t>服务质量模型</a:t>
            </a:r>
            <a:endParaRPr lang="en-US" sz="2800" dirty="0">
              <a:ea typeface="微软雅黑" panose="020B0503020204020204" pitchFamily="34" charset="-122"/>
            </a:endParaRPr>
          </a:p>
        </p:txBody>
      </p:sp>
      <p:sp>
        <p:nvSpPr>
          <p:cNvPr id="2" name="Rectangle 3"/>
          <p:cNvSpPr txBox="1"/>
          <p:nvPr/>
        </p:nvSpPr>
        <p:spPr>
          <a:xfrm>
            <a:off x="594382" y="1169059"/>
            <a:ext cx="6416018"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服务质量模型</a:t>
            </a:r>
            <a:endParaRPr lang="zh-CN" altLang="en-US" sz="2400" dirty="0">
              <a:latin typeface="微软雅黑" panose="020B0503020204020204" pitchFamily="34" charset="-122"/>
              <a:ea typeface="微软雅黑" panose="020B0503020204020204" pitchFamily="34" charset="-122"/>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404000" y="1588681"/>
            <a:ext cx="4096001" cy="2073200"/>
          </a:xfrm>
          <a:prstGeom prst="roundRect">
            <a:avLst>
              <a:gd name="adj" fmla="val 12222"/>
            </a:avLst>
          </a:prstGeom>
          <a:solidFill>
            <a:schemeClr val="lt2">
              <a:alpha val="100000"/>
            </a:schemeClr>
          </a:solidFill>
        </p:spPr>
        <p:txBody>
          <a:bodyPr/>
          <a:lstStyle/>
          <a:p>
            <a:endParaRPr lang="zh-CN" altLang="en-US" sz="1800"/>
          </a:p>
        </p:txBody>
      </p:sp>
      <p:sp>
        <p:nvSpPr>
          <p:cNvPr id="5" name="TextBox 5"/>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595531" y="1740559"/>
            <a:ext cx="3712938" cy="1100397"/>
          </a:xfrm>
          <a:prstGeom prst="rect">
            <a:avLst/>
          </a:prstGeom>
        </p:spPr>
        <p:txBody>
          <a:bodyPr vert="horz" wrap="square" lIns="49506" tIns="24789" rIns="49506" bIns="24789" rtlCol="0" anchor="t" anchorCtr="0">
            <a:noAutofit/>
          </a:bodyPr>
          <a:lstStyle/>
          <a:p>
            <a:pPr algn="l">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个性化服务提升体验：在数字化时代，服务质量管理和个性化服务是提升客户体验的关键因素。通过收集和分析用户数据，企业可以提供个性化的服务，并持续改进服务质量。</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AutoShape 7"/>
          <p:cNvSpPr/>
          <p:nvPr/>
        </p:nvSpPr>
        <p:spPr>
          <a:xfrm>
            <a:off x="4658875" y="1588681"/>
            <a:ext cx="4096001" cy="2073200"/>
          </a:xfrm>
          <a:prstGeom prst="roundRect">
            <a:avLst>
              <a:gd name="adj" fmla="val 12222"/>
            </a:avLst>
          </a:prstGeom>
          <a:solidFill>
            <a:schemeClr val="lt2">
              <a:alpha val="100000"/>
            </a:schemeClr>
          </a:solidFill>
        </p:spPr>
        <p:txBody>
          <a:bodyPr/>
          <a:lstStyle/>
          <a:p>
            <a:endParaRPr lang="zh-CN" altLang="en-US" sz="1800"/>
          </a:p>
        </p:txBody>
      </p:sp>
      <p:sp>
        <p:nvSpPr>
          <p:cNvPr id="8" name="TextBox 8"/>
          <p:cNvSpPr txBox="1"/>
          <p:nvPr/>
        </p:nvSpPr>
        <p:spPr>
          <a:xfrm>
            <a:off x="4850406" y="1670195"/>
            <a:ext cx="3712938" cy="1100397"/>
          </a:xfrm>
          <a:prstGeom prst="rect">
            <a:avLst/>
          </a:prstGeom>
        </p:spPr>
        <p:txBody>
          <a:bodyPr vert="horz" wrap="square" lIns="49506" tIns="24789" rIns="49506" bIns="24789" rtlCol="0" anchor="t" anchorCtr="0">
            <a:noAutofit/>
          </a:bodyPr>
          <a:lstStyle/>
          <a:p>
            <a:pPr algn="l">
              <a:lnSpc>
                <a:spcPct val="140000"/>
              </a:lnSpc>
            </a:pPr>
            <a:r>
              <a:rPr lang="en-US" sz="1600" dirty="0">
                <a:solidFill>
                  <a:srgbClr val="FF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可口可乐案例分析</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：可口可乐公司利用数据和人工智能技术进行服务质量和个性化服务的实践案例。包括收集销售数据、分析消费者行为，以及利用人工智能算法进行个性化推荐等。</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AutoShape 9"/>
          <p:cNvSpPr/>
          <p:nvPr/>
        </p:nvSpPr>
        <p:spPr>
          <a:xfrm>
            <a:off x="404000" y="3829318"/>
            <a:ext cx="4096001" cy="2335985"/>
          </a:xfrm>
          <a:prstGeom prst="roundRect">
            <a:avLst>
              <a:gd name="adj" fmla="val 12222"/>
            </a:avLst>
          </a:prstGeom>
          <a:solidFill>
            <a:schemeClr val="lt2">
              <a:alpha val="100000"/>
            </a:schemeClr>
          </a:solidFill>
        </p:spPr>
        <p:txBody>
          <a:bodyPr/>
          <a:lstStyle/>
          <a:p>
            <a:endParaRPr lang="zh-CN" altLang="en-US" sz="1800"/>
          </a:p>
        </p:txBody>
      </p:sp>
      <p:sp>
        <p:nvSpPr>
          <p:cNvPr id="10" name="TextBox 10"/>
          <p:cNvSpPr txBox="1"/>
          <p:nvPr/>
        </p:nvSpPr>
        <p:spPr>
          <a:xfrm>
            <a:off x="595531" y="3999120"/>
            <a:ext cx="3712938" cy="1100397"/>
          </a:xfrm>
          <a:prstGeom prst="rect">
            <a:avLst/>
          </a:prstGeom>
        </p:spPr>
        <p:txBody>
          <a:bodyPr vert="horz" wrap="square" lIns="49506" tIns="24789" rIns="49506" bIns="24789" rtlCol="0" anchor="t" anchorCtr="0">
            <a:noAutofit/>
          </a:bodyPr>
          <a:lstStyle/>
          <a:p>
            <a:pPr algn="l">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消费者满意度提升：故事展示了可口可乐公司如何利用数据和人工智能技术提供个性化服务，从而提高消费者满意度和忠诚度。通过对消费者购买历史和行为的分析，企业可以了解消费者的偏好和需求。</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AutoShape 11"/>
          <p:cNvSpPr/>
          <p:nvPr/>
        </p:nvSpPr>
        <p:spPr>
          <a:xfrm>
            <a:off x="4658875" y="3829319"/>
            <a:ext cx="4096001" cy="2335984"/>
          </a:xfrm>
          <a:prstGeom prst="roundRect">
            <a:avLst>
              <a:gd name="adj" fmla="val 12222"/>
            </a:avLst>
          </a:prstGeom>
          <a:solidFill>
            <a:schemeClr val="lt2">
              <a:alpha val="100000"/>
            </a:schemeClr>
          </a:solidFill>
        </p:spPr>
        <p:txBody>
          <a:bodyPr/>
          <a:lstStyle/>
          <a:p>
            <a:endParaRPr lang="zh-CN" altLang="en-US" sz="1800"/>
          </a:p>
        </p:txBody>
      </p:sp>
      <p:sp>
        <p:nvSpPr>
          <p:cNvPr id="12" name="TextBox 12"/>
          <p:cNvSpPr txBox="1"/>
          <p:nvPr/>
        </p:nvSpPr>
        <p:spPr>
          <a:xfrm>
            <a:off x="4850406" y="3999120"/>
            <a:ext cx="3712938" cy="1100397"/>
          </a:xfrm>
          <a:prstGeom prst="rect">
            <a:avLst/>
          </a:prstGeom>
        </p:spPr>
        <p:txBody>
          <a:bodyPr vert="horz" wrap="square" lIns="49506" tIns="24789" rIns="49506" bIns="24789" rtlCol="0" anchor="t" anchorCtr="0">
            <a:noAutofit/>
          </a:bodyPr>
          <a:lstStyle/>
          <a:p>
            <a:pPr algn="l">
              <a:lnSpc>
                <a:spcPct val="140000"/>
              </a:lnSpc>
            </a:pP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数据驱动服务质量管理：实施数据驱动的服务质量管理的一般步骤，包括数据收集、数据分析、服务改进和效果评估等。这些步骤可以帮助企业提高服务质量和客户满意度。</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文本框 13"/>
          <p:cNvSpPr txBox="1"/>
          <p:nvPr/>
        </p:nvSpPr>
        <p:spPr>
          <a:xfrm>
            <a:off x="357017" y="221454"/>
            <a:ext cx="4572000" cy="563488"/>
          </a:xfrm>
          <a:prstGeom prst="rect">
            <a:avLst/>
          </a:prstGeom>
          <a:noFill/>
        </p:spPr>
        <p:txBody>
          <a:bodyPr wrap="square">
            <a:spAutoFit/>
          </a:bodyPr>
          <a:lstStyle/>
          <a:p>
            <a:pPr>
              <a:lnSpc>
                <a:spcPct val="120000"/>
              </a:lnSpc>
            </a:pPr>
            <a:r>
              <a:rPr lang="en-US" altLang="zh-CN" sz="2800" dirty="0" err="1">
                <a:ea typeface="微软雅黑" panose="020B0503020204020204" pitchFamily="34" charset="-122"/>
              </a:rPr>
              <a:t>数据驱动的服务质量管理</a:t>
            </a:r>
            <a:endParaRPr lang="en-US" altLang="zh-CN" sz="2800" dirty="0">
              <a:ea typeface="微软雅黑" panose="020B0503020204020204" pitchFamily="34" charset="-122"/>
            </a:endParaRPr>
          </a:p>
        </p:txBody>
      </p:sp>
      <p:sp>
        <p:nvSpPr>
          <p:cNvPr id="3"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4"/>
          <p:cNvSpPr>
            <a:spLocks noChangeArrowheads="1"/>
          </p:cNvSpPr>
          <p:nvPr/>
        </p:nvSpPr>
        <p:spPr bwMode="auto">
          <a:xfrm flipV="1">
            <a:off x="152400" y="349250"/>
            <a:ext cx="15076488" cy="44450"/>
          </a:xfrm>
          <a:prstGeom prst="rect">
            <a:avLst/>
          </a:prstGeom>
          <a:noFill/>
          <a:ln>
            <a:noFill/>
          </a:ln>
          <a:effectLst>
            <a:prstShdw prst="shdw17" dist="17961" dir="2700000">
              <a:schemeClr val="accent1">
                <a:gamma/>
                <a:shade val="60000"/>
                <a:invGamma/>
                <a:alpha val="74998"/>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0963" name="TextBox 53"/>
          <p:cNvSpPr txBox="1"/>
          <p:nvPr/>
        </p:nvSpPr>
        <p:spPr>
          <a:xfrm>
            <a:off x="627063" y="225425"/>
            <a:ext cx="2214880" cy="583565"/>
          </a:xfrm>
          <a:prstGeom prst="rect">
            <a:avLst/>
          </a:prstGeom>
          <a:noFill/>
          <a:ln w="9525">
            <a:noFill/>
          </a:ln>
        </p:spPr>
        <p:txBody>
          <a:bodyPr wrap="none">
            <a:spAutoFit/>
          </a:bodyPr>
          <a:lstStyle/>
          <a:p>
            <a:pPr eaLnBrk="1" hangingPunct="1"/>
            <a:r>
              <a:rPr lang="zh-CN" altLang="en-US" sz="3200" b="1" dirty="0">
                <a:latin typeface="Verdana" panose="020B0604030504040204" pitchFamily="34" charset="0"/>
                <a:ea typeface="微软雅黑" panose="020B0503020204020204" pitchFamily="34" charset="-122"/>
              </a:rPr>
              <a:t>课后思考题</a:t>
            </a:r>
            <a:endParaRPr lang="zh-CN" altLang="en-US" sz="3200" b="1" dirty="0">
              <a:latin typeface="Verdana" panose="020B0604030504040204" pitchFamily="34" charset="0"/>
              <a:ea typeface="微软雅黑" panose="020B0503020204020204" pitchFamily="34" charset="-122"/>
            </a:endParaRPr>
          </a:p>
        </p:txBody>
      </p:sp>
      <p:sp>
        <p:nvSpPr>
          <p:cNvPr id="3" name="矩形 2"/>
          <p:cNvSpPr/>
          <p:nvPr/>
        </p:nvSpPr>
        <p:spPr>
          <a:xfrm>
            <a:off x="971550" y="1700530"/>
            <a:ext cx="7390130" cy="3674211"/>
          </a:xfrm>
          <a:prstGeom prst="rect">
            <a:avLst/>
          </a:prstGeom>
        </p:spPr>
        <p:txBody>
          <a:bodyPr wrap="square">
            <a:spAutoFit/>
          </a:bodyPr>
          <a:lstStyle/>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dirty="0">
                <a:ln>
                  <a:noFill/>
                </a:ln>
                <a:solidFill>
                  <a:schemeClr val="tx1"/>
                </a:solidFill>
                <a:effectLst/>
                <a:uLnTx/>
                <a:uFillTx/>
                <a:latin typeface="+mn-ea"/>
                <a:ea typeface="+mn-ea"/>
                <a:cs typeface="+mn-cs"/>
              </a:rPr>
              <a:t>1. </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什么是统计质量控制？</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dirty="0">
                <a:ln>
                  <a:noFill/>
                </a:ln>
                <a:solidFill>
                  <a:schemeClr val="tx1"/>
                </a:solidFill>
                <a:effectLst/>
                <a:uLnTx/>
                <a:uFillTx/>
                <a:latin typeface="+mn-ea"/>
                <a:ea typeface="+mn-ea"/>
                <a:cs typeface="+mn-cs"/>
              </a:rPr>
              <a:t>2. </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介绍抽样检验及简述抽样检验的适用情况。</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dirty="0">
                <a:ln>
                  <a:noFill/>
                </a:ln>
                <a:solidFill>
                  <a:schemeClr val="tx1"/>
                </a:solidFill>
                <a:effectLst/>
                <a:uLnTx/>
                <a:uFillTx/>
                <a:latin typeface="+mn-ea"/>
                <a:ea typeface="+mn-ea"/>
                <a:cs typeface="+mn-cs"/>
              </a:rPr>
              <a:t>3. ISO 9001</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和</a:t>
            </a:r>
            <a:r>
              <a:rPr kumimoji="0" lang="en-US" altLang="zh-CN" sz="2400" b="0" i="0" u="none" strike="noStrike" kern="1200" cap="none" spc="0" normalizeH="0" baseline="0" noProof="0" dirty="0">
                <a:ln>
                  <a:noFill/>
                </a:ln>
                <a:solidFill>
                  <a:schemeClr val="tx1"/>
                </a:solidFill>
                <a:effectLst/>
                <a:uLnTx/>
                <a:uFillTx/>
                <a:latin typeface="+mn-ea"/>
                <a:ea typeface="+mn-ea"/>
                <a:cs typeface="+mn-cs"/>
              </a:rPr>
              <a:t>ISO 9004</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标准代表的质量管理体系模式异同点有哪些？</a:t>
            </a: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en-US" altLang="zh-CN" sz="2400" b="0" i="0" u="none" strike="noStrike" kern="1200" cap="none" spc="0" normalizeH="0" baseline="0" noProof="0" dirty="0">
                <a:ln>
                  <a:noFill/>
                </a:ln>
                <a:solidFill>
                  <a:schemeClr val="tx1"/>
                </a:solidFill>
                <a:effectLst/>
                <a:uLnTx/>
                <a:uFillTx/>
                <a:latin typeface="+mn-ea"/>
                <a:ea typeface="+mn-ea"/>
                <a:cs typeface="+mn-cs"/>
              </a:rPr>
              <a:t>4. </a:t>
            </a:r>
            <a:r>
              <a:rPr kumimoji="0" lang="zh-CN" altLang="en-US" sz="2400" b="0" i="0" u="none" strike="noStrike" kern="1200" cap="none" spc="0" normalizeH="0" baseline="0" noProof="0" dirty="0">
                <a:ln>
                  <a:noFill/>
                </a:ln>
                <a:solidFill>
                  <a:schemeClr val="tx1"/>
                </a:solidFill>
                <a:effectLst/>
                <a:uLnTx/>
                <a:uFillTx/>
                <a:latin typeface="+mn-ea"/>
                <a:ea typeface="+mn-ea"/>
                <a:cs typeface="+mn-cs"/>
              </a:rPr>
              <a:t>简述服务质量管理的必要性。</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p:txBody>
      </p:sp>
      <p:sp>
        <p:nvSpPr>
          <p:cNvPr id="40965"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custDataLst>
              <p:tags r:id="rId1"/>
            </p:custDataLst>
          </p:nvPr>
        </p:nvPicPr>
        <p:blipFill>
          <a:blip r:embed="rId2"/>
          <a:srcRect t="17031" b="17031"/>
          <a:stretch>
            <a:fillRect/>
          </a:stretch>
        </p:blipFill>
        <p:spPr>
          <a:xfrm>
            <a:off x="395729" y="2236331"/>
            <a:ext cx="2546207" cy="1399093"/>
          </a:xfrm>
          <a:prstGeom prst="rect">
            <a:avLst/>
          </a:prstGeom>
        </p:spPr>
      </p:pic>
      <p:sp>
        <p:nvSpPr>
          <p:cNvPr id="5" name="AutoShape 5"/>
          <p:cNvSpPr/>
          <p:nvPr>
            <p:custDataLst>
              <p:tags r:id="rId3"/>
            </p:custDataLst>
          </p:nvPr>
        </p:nvSpPr>
        <p:spPr>
          <a:xfrm>
            <a:off x="395729" y="3335915"/>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pic>
        <p:nvPicPr>
          <p:cNvPr id="6" name="Picture 6"/>
          <p:cNvPicPr>
            <a:picLocks noChangeAspect="1"/>
          </p:cNvPicPr>
          <p:nvPr>
            <p:custDataLst>
              <p:tags r:id="rId4"/>
            </p:custDataLst>
          </p:nvPr>
        </p:nvPicPr>
        <p:blipFill>
          <a:blip r:embed="rId5"/>
          <a:srcRect l="7612" r="7612"/>
          <a:stretch>
            <a:fillRect/>
          </a:stretch>
        </p:blipFill>
        <p:spPr>
          <a:xfrm>
            <a:off x="6070167" y="2260895"/>
            <a:ext cx="2546207" cy="1399093"/>
          </a:xfrm>
          <a:prstGeom prst="rect">
            <a:avLst/>
          </a:prstGeom>
        </p:spPr>
      </p:pic>
      <p:sp>
        <p:nvSpPr>
          <p:cNvPr id="7" name="AutoShape 7"/>
          <p:cNvSpPr/>
          <p:nvPr>
            <p:custDataLst>
              <p:tags r:id="rId6"/>
            </p:custDataLst>
          </p:nvPr>
        </p:nvSpPr>
        <p:spPr>
          <a:xfrm>
            <a:off x="6070167" y="3335915"/>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sp>
        <p:nvSpPr>
          <p:cNvPr id="8" name="TextBox 8"/>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7"/>
            </p:custDataLst>
          </p:nvPr>
        </p:nvSpPr>
        <p:spPr>
          <a:xfrm>
            <a:off x="475038" y="3375657"/>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统计质量控制</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8"/>
            </p:custDataLst>
          </p:nvPr>
        </p:nvSpPr>
        <p:spPr>
          <a:xfrm>
            <a:off x="537052" y="3909017"/>
            <a:ext cx="2263560" cy="1209796"/>
          </a:xfrm>
          <a:prstGeom prst="rect">
            <a:avLst/>
          </a:prstGeom>
        </p:spPr>
        <p:txBody>
          <a:bodyPr vert="horz" wrap="square" lIns="49506" tIns="24789" rIns="49506" bIns="24789" rtlCol="0" anchor="t" anchorCtr="0">
            <a:noAutofit/>
          </a:bodyPr>
          <a:lstStyle/>
          <a:p>
            <a:pPr algn="l">
              <a:lnSpc>
                <a:spcPct val="120000"/>
              </a:lnSpc>
            </a:pPr>
            <a:r>
              <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统计质量控制作为一种科学、有效的质量控制方法，被广泛应用于各个行业，旨在预防和控制生产过程中的误差</a:t>
            </a:r>
            <a:r>
              <a:rPr lang="en-US" sz="16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1" name="Picture 11"/>
          <p:cNvPicPr>
            <a:picLocks noChangeAspect="1"/>
          </p:cNvPicPr>
          <p:nvPr>
            <p:custDataLst>
              <p:tags r:id="rId9"/>
            </p:custDataLst>
          </p:nvPr>
        </p:nvPicPr>
        <p:blipFill>
          <a:blip r:embed="rId10"/>
          <a:srcRect l="7612" r="7612"/>
          <a:stretch>
            <a:fillRect/>
          </a:stretch>
        </p:blipFill>
        <p:spPr>
          <a:xfrm>
            <a:off x="3232698" y="2263402"/>
            <a:ext cx="2546207" cy="1399093"/>
          </a:xfrm>
          <a:prstGeom prst="rect">
            <a:avLst/>
          </a:prstGeom>
        </p:spPr>
      </p:pic>
      <p:sp>
        <p:nvSpPr>
          <p:cNvPr id="12" name="AutoShape 12"/>
          <p:cNvSpPr/>
          <p:nvPr>
            <p:custDataLst>
              <p:tags r:id="rId11"/>
            </p:custDataLst>
          </p:nvPr>
        </p:nvSpPr>
        <p:spPr>
          <a:xfrm>
            <a:off x="3232698" y="3335915"/>
            <a:ext cx="2546207" cy="2143125"/>
          </a:xfrm>
          <a:prstGeom prst="roundRect">
            <a:avLst>
              <a:gd name="adj" fmla="val 7195"/>
            </a:avLst>
          </a:prstGeom>
          <a:solidFill>
            <a:srgbClr val="FFFFFF">
              <a:alpha val="100000"/>
            </a:srgbClr>
          </a:solidFill>
          <a:effectLst>
            <a:outerShdw blurRad="342900">
              <a:srgbClr val="000000">
                <a:alpha val="5000"/>
              </a:srgbClr>
            </a:outerShdw>
          </a:effectLst>
        </p:spPr>
      </p:sp>
      <p:sp>
        <p:nvSpPr>
          <p:cNvPr id="13" name="TextBox 13"/>
          <p:cNvSpPr txBox="1"/>
          <p:nvPr>
            <p:custDataLst>
              <p:tags r:id="rId12"/>
            </p:custDataLst>
          </p:nvPr>
        </p:nvSpPr>
        <p:spPr>
          <a:xfrm>
            <a:off x="3312007" y="3375657"/>
            <a:ext cx="2387589" cy="419429"/>
          </a:xfrm>
          <a:prstGeom prst="rect">
            <a:avLst/>
          </a:prstGeom>
        </p:spPr>
        <p:txBody>
          <a:bodyPr vert="horz" wrap="square" lIns="49506" tIns="24789" rIns="49506" bIns="24789" rtlCol="0" anchor="ctr" anchorCtr="0">
            <a:noAutofit/>
          </a:bodyPr>
          <a:lstStyle/>
          <a:p>
            <a:pPr algn="ctr">
              <a:lnSpc>
                <a:spcPct val="150000"/>
              </a:lnSpc>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预防和控制误差</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14"/>
          <p:cNvSpPr txBox="1"/>
          <p:nvPr>
            <p:custDataLst>
              <p:tags r:id="rId13"/>
            </p:custDataLst>
          </p:nvPr>
        </p:nvSpPr>
        <p:spPr>
          <a:xfrm>
            <a:off x="6211707" y="3357877"/>
            <a:ext cx="2387589" cy="419429"/>
          </a:xfrm>
          <a:prstGeom prst="rect">
            <a:avLst/>
          </a:prstGeom>
        </p:spPr>
        <p:txBody>
          <a:bodyPr vert="horz" wrap="square" lIns="49506" tIns="24789" rIns="49506" bIns="24789" rtlCol="0" anchor="ctr" anchorCtr="0">
            <a:noAutofit/>
          </a:bodyPr>
          <a:lstStyle/>
          <a:p>
            <a:pPr algn="ctr">
              <a:lnSpc>
                <a:spcPct val="150000"/>
              </a:lnSpc>
              <a:buClrTx/>
              <a:buSzTx/>
              <a:buFontTx/>
            </a:pPr>
            <a:r>
              <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统计质量控制的目的</a:t>
            </a:r>
            <a:endParaRPr lang="en-US" sz="1800" b="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15"/>
          <p:cNvSpPr txBox="1"/>
          <p:nvPr>
            <p:custDataLst>
              <p:tags r:id="rId14"/>
            </p:custDataLst>
          </p:nvPr>
        </p:nvSpPr>
        <p:spPr>
          <a:xfrm>
            <a:off x="3373755" y="3909060"/>
            <a:ext cx="2316480" cy="1209675"/>
          </a:xfrm>
          <a:prstGeom prst="rect">
            <a:avLst/>
          </a:prstGeom>
        </p:spPr>
        <p:txBody>
          <a:bodyPr vert="horz" wrap="square" lIns="49506" tIns="24789" rIns="49506" bIns="24789" rtlCol="0" anchor="t" anchorCtr="0">
            <a:noAutofit/>
          </a:bodyPr>
          <a:lstStyle/>
          <a:p>
            <a:pPr lvl="0" algn="l">
              <a:lnSpc>
                <a:spcPct val="120000"/>
              </a:lnSpc>
              <a:buClrTx/>
              <a:buSzTx/>
              <a:buFontTx/>
            </a:pPr>
            <a:r>
              <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统计质量控制是一种预防性的质量控制方法，旨在减少生产过程中的误差，提高生产过程的工序能力。</a:t>
            </a:r>
            <a:endPar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TextBox 16"/>
          <p:cNvSpPr txBox="1"/>
          <p:nvPr>
            <p:custDataLst>
              <p:tags r:id="rId15"/>
            </p:custDataLst>
          </p:nvPr>
        </p:nvSpPr>
        <p:spPr>
          <a:xfrm>
            <a:off x="6291501" y="4005537"/>
            <a:ext cx="2263560" cy="1209796"/>
          </a:xfrm>
          <a:prstGeom prst="rect">
            <a:avLst/>
          </a:prstGeom>
        </p:spPr>
        <p:txBody>
          <a:bodyPr vert="horz" wrap="square" lIns="49506" tIns="24789" rIns="49506" bIns="24789" rtlCol="0" anchor="t" anchorCtr="0">
            <a:noAutofit/>
          </a:bodyPr>
          <a:lstStyle/>
          <a:p>
            <a:pPr lvl="0" algn="l">
              <a:lnSpc>
                <a:spcPct val="120000"/>
              </a:lnSpc>
              <a:buClrTx/>
              <a:buSzTx/>
              <a:buFontTx/>
            </a:pPr>
            <a:r>
              <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确保产品</a:t>
            </a:r>
            <a:r>
              <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质量</a:t>
            </a:r>
            <a:r>
              <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sym typeface="+mn-ea"/>
              </a:rPr>
              <a:t>稳定，减少不合格品的产生，提高客户满意度和市场竞争力。</a:t>
            </a:r>
            <a:endParaRPr lang="en-US" sz="1600" dirty="0" err="1">
              <a:solidFill>
                <a:srgbClr val="000000">
                  <a:alpha val="69804"/>
                  <a:alpha val="70000"/>
                </a:srgb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 name="TextBox 53"/>
          <p:cNvSpPr txBox="1"/>
          <p:nvPr/>
        </p:nvSpPr>
        <p:spPr>
          <a:xfrm>
            <a:off x="684213" y="260350"/>
            <a:ext cx="2339102"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统计质量控制</a:t>
            </a:r>
            <a:endParaRPr lang="zh-CN" altLang="en-US" sz="2800" dirty="0">
              <a:ea typeface="微软雅黑" panose="020B0503020204020204" pitchFamily="34" charset="-122"/>
              <a:sym typeface="+mn-ea"/>
            </a:endParaRPr>
          </a:p>
        </p:txBody>
      </p:sp>
      <p:sp>
        <p:nvSpPr>
          <p:cNvPr id="17"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a:stretch>
            <a:fillRect/>
          </a:stretch>
        </p:blipFill>
        <p:spPr>
          <a:xfrm>
            <a:off x="3346848" y="2423304"/>
            <a:ext cx="2450306" cy="2450306"/>
          </a:xfrm>
          <a:prstGeom prst="ellipse">
            <a:avLst/>
          </a:prstGeom>
          <a:ln w="57150">
            <a:solidFill>
              <a:schemeClr val="accent1"/>
            </a:solidFill>
            <a:prstDash val="solid"/>
          </a:ln>
        </p:spPr>
      </p:pic>
      <p:sp>
        <p:nvSpPr>
          <p:cNvPr id="5" name="TextBox 5"/>
          <p:cNvSpPr txBox="1"/>
          <p:nvPr/>
        </p:nvSpPr>
        <p:spPr>
          <a:xfrm>
            <a:off x="404333" y="3086278"/>
            <a:ext cx="2485673" cy="485996"/>
          </a:xfrm>
          <a:prstGeom prst="rect">
            <a:avLst/>
          </a:prstGeom>
        </p:spPr>
        <p:txBody>
          <a:bodyPr vert="horz" wrap="square" lIns="85725" tIns="42863" rIns="85725" bIns="42863" rtlCol="0" anchor="ctr" anchorCtr="0">
            <a:noAutofit/>
          </a:bodyPr>
          <a:lstStyle/>
          <a:p>
            <a:pPr algn="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质量控制图的作用</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nvSpPr>
        <p:spPr>
          <a:xfrm>
            <a:off x="6044887" y="2144271"/>
            <a:ext cx="2485673" cy="1185005"/>
          </a:xfrm>
          <a:prstGeom prst="rect">
            <a:avLst/>
          </a:prstGeom>
        </p:spPr>
        <p:txBody>
          <a:bodyPr vert="horz" wrap="square" lIns="85725" tIns="42863" rIns="85725" bIns="42863"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观察数据是否在控制上限（UCL）和控制下限（LCL）之间，如果数据超出控制界限，则说明生产过程出现了异常，需要进行调整</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6044887" y="1680277"/>
            <a:ext cx="2485673" cy="467216"/>
          </a:xfrm>
          <a:prstGeom prst="rect">
            <a:avLst/>
          </a:prstGeom>
        </p:spPr>
        <p:txBody>
          <a:bodyPr vert="horz" wrap="square" lIns="85725" tIns="42863" rIns="85725" bIns="42863" rtlCol="0" anchor="ctr" anchorCtr="0">
            <a:noAutofit/>
          </a:bodyPr>
          <a:lstStyle/>
          <a:p>
            <a:pPr>
              <a:lnSpc>
                <a:spcPct val="96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数据观察</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5766377" y="4291590"/>
            <a:ext cx="2485673" cy="410876"/>
          </a:xfrm>
          <a:prstGeom prst="rect">
            <a:avLst/>
          </a:prstGeom>
        </p:spPr>
        <p:txBody>
          <a:bodyPr vert="horz" wrap="square" lIns="85725" tIns="42863" rIns="85725" bIns="42863" rtlCol="0" anchor="b" anchorCtr="0">
            <a:noAutofit/>
          </a:bodyPr>
          <a:lstStyle/>
          <a:p>
            <a:pPr>
              <a:lnSpc>
                <a:spcPct val="120000"/>
              </a:lnSpc>
            </a:pPr>
            <a:r>
              <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及时发现问题</a:t>
            </a:r>
            <a:endParaRPr lang="en-US" sz="1800" b="1" dirty="0" err="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5652120" y="4710508"/>
            <a:ext cx="2485673" cy="1185005"/>
          </a:xfrm>
          <a:prstGeom prst="rect">
            <a:avLst/>
          </a:prstGeom>
        </p:spPr>
        <p:txBody>
          <a:bodyPr vert="horz" wrap="square" lIns="85725" tIns="42863" rIns="85725" bIns="42863"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质量控制图可以实时监控生产过程，帮助企业及时发现并解决问题，确保生产过程的稳定性和产品的可靠性</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404333" y="3572274"/>
            <a:ext cx="2485673" cy="1185005"/>
          </a:xfrm>
          <a:prstGeom prst="rect">
            <a:avLst/>
          </a:prstGeom>
        </p:spPr>
        <p:txBody>
          <a:bodyPr vert="horz" wrap="square" lIns="85725" tIns="42863" rIns="85725" bIns="42863" rtlCol="0" anchor="t" anchorCtr="0">
            <a:noAutofit/>
          </a:bodyPr>
          <a:lstStyle/>
          <a:p>
            <a:pPr algn="l">
              <a:lnSpc>
                <a:spcPct val="140000"/>
              </a:lnSpc>
            </a:pPr>
            <a:r>
              <a:rPr lang="en-US" sz="16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制作质量控制图是统计质量控制的核心步骤之一，通过收集生产过程中的数据，将数据标注在质量控制图上</a:t>
            </a:r>
            <a:r>
              <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6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4644008" y="1056246"/>
            <a:ext cx="4142634"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Rectangle 3"/>
          <p:cNvSpPr txBox="1"/>
          <p:nvPr/>
        </p:nvSpPr>
        <p:spPr>
          <a:xfrm>
            <a:off x="82708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统计质量控制图的制作</a:t>
            </a:r>
            <a:endParaRPr lang="zh-CN" altLang="en-US" sz="2400" dirty="0">
              <a:latin typeface="微软雅黑" panose="020B0503020204020204" pitchFamily="34" charset="-122"/>
              <a:ea typeface="微软雅黑" panose="020B0503020204020204" pitchFamily="34" charset="-122"/>
            </a:endParaRPr>
          </a:p>
        </p:txBody>
      </p:sp>
      <p:sp>
        <p:nvSpPr>
          <p:cNvPr id="3"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统计质量控制的含义</a:t>
            </a:r>
            <a:endParaRPr lang="zh-CN" altLang="en-US" sz="2800" dirty="0">
              <a:ea typeface="微软雅黑" panose="020B0503020204020204" pitchFamily="34" charset="-122"/>
              <a:sym typeface="+mn-ea"/>
            </a:endParaRPr>
          </a:p>
        </p:txBody>
      </p:sp>
      <p:sp>
        <p:nvSpPr>
          <p:cNvPr id="1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p:nvPr/>
        </p:nvSpPr>
        <p:spPr>
          <a:xfrm>
            <a:off x="563732" y="3862035"/>
            <a:ext cx="5860346" cy="1370501"/>
          </a:xfrm>
          <a:prstGeom prst="roundRect">
            <a:avLst>
              <a:gd name="adj" fmla="val 16667"/>
            </a:avLst>
          </a:prstGeom>
          <a:solidFill>
            <a:schemeClr val="lt2">
              <a:alpha val="80000"/>
            </a:schemeClr>
          </a:solidFill>
        </p:spPr>
      </p:sp>
      <p:sp>
        <p:nvSpPr>
          <p:cNvPr id="5" name="AutoShape 5"/>
          <p:cNvSpPr/>
          <p:nvPr/>
        </p:nvSpPr>
        <p:spPr>
          <a:xfrm>
            <a:off x="563732" y="2297655"/>
            <a:ext cx="5860346" cy="1370501"/>
          </a:xfrm>
          <a:prstGeom prst="roundRect">
            <a:avLst>
              <a:gd name="adj" fmla="val 16667"/>
            </a:avLst>
          </a:prstGeom>
          <a:solidFill>
            <a:schemeClr val="lt2">
              <a:alpha val="80000"/>
            </a:schemeClr>
          </a:solidFill>
        </p:spPr>
        <p:txBody>
          <a:bodyPr/>
          <a:lstStyle/>
          <a:p>
            <a:endParaRPr lang="zh-CN" altLang="en-US" sz="1800"/>
          </a:p>
        </p:txBody>
      </p:sp>
      <p:pic>
        <p:nvPicPr>
          <p:cNvPr id="6" name="Picture 6"/>
          <p:cNvPicPr>
            <a:picLocks noChangeAspect="1"/>
          </p:cNvPicPr>
          <p:nvPr/>
        </p:nvPicPr>
        <p:blipFill>
          <a:blip r:embed="rId1"/>
          <a:srcRect l="25000" r="25000"/>
          <a:stretch>
            <a:fillRect/>
          </a:stretch>
        </p:blipFill>
        <p:spPr>
          <a:xfrm>
            <a:off x="5853005" y="1854587"/>
            <a:ext cx="2873401" cy="3831201"/>
          </a:xfrm>
          <a:prstGeom prst="rect">
            <a:avLst/>
          </a:prstGeom>
        </p:spPr>
      </p:pic>
      <p:sp>
        <p:nvSpPr>
          <p:cNvPr id="7" name="TextBox 7"/>
          <p:cNvSpPr txBox="1"/>
          <p:nvPr/>
        </p:nvSpPr>
        <p:spPr>
          <a:xfrm>
            <a:off x="772935" y="2424116"/>
            <a:ext cx="4679156" cy="478479"/>
          </a:xfrm>
          <a:prstGeom prst="rect">
            <a:avLst/>
          </a:prstGeom>
        </p:spPr>
        <p:txBody>
          <a:bodyPr vert="horz" wrap="square" lIns="92869" tIns="92869" rIns="42863" bIns="92869"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数据收集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684213" y="2815072"/>
            <a:ext cx="4767878" cy="712550"/>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在实施统计质量控制之前，需要收集生产过程中的数据，确保数据的准确性和可靠性，以用于后续的分析和改进</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772935" y="3994540"/>
            <a:ext cx="4679156" cy="478479"/>
          </a:xfrm>
          <a:prstGeom prst="rect">
            <a:avLst/>
          </a:prstGeom>
        </p:spPr>
        <p:txBody>
          <a:bodyPr vert="horz" wrap="square" lIns="92869" tIns="92869" rIns="42863" bIns="92869" rtlCol="0" anchor="ctr"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数据处理</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684213" y="4391580"/>
            <a:ext cx="4767878" cy="702322"/>
          </a:xfrm>
          <a:prstGeom prst="rect">
            <a:avLst/>
          </a:prstGeom>
        </p:spPr>
        <p:txBody>
          <a:bodyPr vert="horz" wrap="square" lIns="92869" tIns="92869" rIns="42863" bIns="92869"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处理数据时需要去除异常值和失真数据，以确保数据的准确性和可靠性。同时，还需要对数据进行转换和标准化处理</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Rectangle 3"/>
          <p:cNvSpPr txBox="1"/>
          <p:nvPr/>
        </p:nvSpPr>
        <p:spPr>
          <a:xfrm>
            <a:off x="82708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数据的收集和处理</a:t>
            </a:r>
            <a:endParaRPr lang="zh-CN" altLang="en-US" sz="2400" dirty="0">
              <a:latin typeface="微软雅黑" panose="020B0503020204020204" pitchFamily="34" charset="-122"/>
              <a:ea typeface="微软雅黑" panose="020B0503020204020204" pitchFamily="34" charset="-122"/>
            </a:endParaRPr>
          </a:p>
        </p:txBody>
      </p:sp>
      <p:sp>
        <p:nvSpPr>
          <p:cNvPr id="1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3"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统计质量控制的含义</a:t>
            </a:r>
            <a:endParaRPr lang="zh-CN" altLang="en-US" sz="2800" dirty="0">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33333" r="33333"/>
          <a:stretch>
            <a:fillRect/>
          </a:stretch>
        </p:blipFill>
        <p:spPr>
          <a:xfrm>
            <a:off x="414489" y="2079554"/>
            <a:ext cx="3164437" cy="3164437"/>
          </a:xfrm>
          <a:prstGeom prst="ellipse">
            <a:avLst/>
          </a:prstGeom>
        </p:spPr>
      </p:pic>
      <p:sp>
        <p:nvSpPr>
          <p:cNvPr id="5" name="TextBox 5"/>
          <p:cNvSpPr txBox="1"/>
          <p:nvPr>
            <p:custDataLst>
              <p:tags r:id="rId2"/>
            </p:custDataLst>
          </p:nvPr>
        </p:nvSpPr>
        <p:spPr>
          <a:xfrm>
            <a:off x="3987404" y="2248474"/>
            <a:ext cx="4572000" cy="300038"/>
          </a:xfrm>
          <a:prstGeom prst="rect">
            <a:avLst/>
          </a:prstGeom>
        </p:spPr>
        <p:txBody>
          <a:bodyPr vert="horz" wrap="square" lIns="85725" tIns="42863" rIns="85725" bIns="42863" rtlCol="0" anchor="b" anchorCtr="0">
            <a:noAutofit/>
          </a:bodyPr>
          <a:lstStyle/>
          <a:p>
            <a:pPr>
              <a:lnSpc>
                <a:spcPct val="77000"/>
              </a:lnSpc>
              <a:spcBef>
                <a:spcPts val="340"/>
              </a:spcBef>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评估生产能力</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extBox 6"/>
          <p:cNvSpPr txBox="1"/>
          <p:nvPr>
            <p:custDataLst>
              <p:tags r:id="rId3"/>
            </p:custDataLst>
          </p:nvPr>
        </p:nvSpPr>
        <p:spPr>
          <a:xfrm>
            <a:off x="3987404" y="2397969"/>
            <a:ext cx="4572000" cy="639233"/>
          </a:xfrm>
          <a:prstGeom prst="rect">
            <a:avLst/>
          </a:prstGeom>
        </p:spPr>
        <p:txBody>
          <a:bodyPr vert="horz" wrap="square" lIns="85725" tIns="42863" rIns="85725" bIns="42863" rtlCol="0" anchor="t" anchorCtr="0">
            <a:noAutofit/>
          </a:bodyPr>
          <a:lstStyle/>
          <a:p>
            <a:pPr>
              <a:lnSpc>
                <a:spcPct val="140000"/>
              </a:lnSpc>
            </a:pPr>
            <a:r>
              <a:rPr lang="en-US" sz="1400" dirty="0" err="1">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工序能力是评估生产过程能否稳定生产出符合规格要求产品的重要指标，通过对生产过程中的数据进行分析</a:t>
            </a:r>
            <a:r>
              <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400" dirty="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custDataLst>
              <p:tags r:id="rId4"/>
            </p:custDataLst>
          </p:nvPr>
        </p:nvSpPr>
        <p:spPr>
          <a:xfrm>
            <a:off x="4008074" y="3414394"/>
            <a:ext cx="4572000" cy="300038"/>
          </a:xfrm>
          <a:prstGeom prst="rect">
            <a:avLst/>
          </a:prstGeom>
        </p:spPr>
        <p:txBody>
          <a:bodyPr vert="horz" wrap="square" lIns="85725" tIns="42863" rIns="85725" bIns="42863" rtlCol="0" anchor="b" anchorCtr="0">
            <a:noAutofit/>
          </a:bodyPr>
          <a:lstStyle/>
          <a:p>
            <a:pPr>
              <a:lnSpc>
                <a:spcPct val="77000"/>
              </a:lnSpc>
              <a:spcBef>
                <a:spcPts val="340"/>
              </a:spcBef>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计算工序能力指数</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custDataLst>
              <p:tags r:id="rId5"/>
            </p:custDataLst>
          </p:nvPr>
        </p:nvSpPr>
        <p:spPr>
          <a:xfrm>
            <a:off x="4008074" y="3635644"/>
            <a:ext cx="4572000" cy="639233"/>
          </a:xfrm>
          <a:prstGeom prst="rect">
            <a:avLst/>
          </a:prstGeom>
        </p:spPr>
        <p:txBody>
          <a:bodyPr vert="horz" wrap="square" lIns="85725" tIns="42863" rIns="85725" bIns="42863"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工序能力指数可以用实际生产的规格上限（USL）、规格下限（LSL）和实际生产的平均值（X）来表示。</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custDataLst>
              <p:tags r:id="rId6"/>
            </p:custDataLst>
          </p:nvPr>
        </p:nvSpPr>
        <p:spPr>
          <a:xfrm>
            <a:off x="4028746" y="4652069"/>
            <a:ext cx="4572000" cy="300038"/>
          </a:xfrm>
          <a:prstGeom prst="rect">
            <a:avLst/>
          </a:prstGeom>
        </p:spPr>
        <p:txBody>
          <a:bodyPr vert="horz" wrap="square" lIns="85725" tIns="42863" rIns="85725" bIns="42863" rtlCol="0" anchor="b" anchorCtr="0">
            <a:noAutofit/>
          </a:bodyPr>
          <a:lstStyle/>
          <a:p>
            <a:pPr>
              <a:lnSpc>
                <a:spcPct val="77000"/>
              </a:lnSpc>
              <a:spcBef>
                <a:spcPts val="340"/>
              </a:spcBef>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指数</a:t>
            </a: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越高稳</a:t>
            </a: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定性越好</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custDataLst>
              <p:tags r:id="rId7"/>
            </p:custDataLst>
          </p:nvPr>
        </p:nvSpPr>
        <p:spPr>
          <a:xfrm>
            <a:off x="4028746" y="4873320"/>
            <a:ext cx="4572000" cy="639233"/>
          </a:xfrm>
          <a:prstGeom prst="rect">
            <a:avLst/>
          </a:prstGeom>
        </p:spPr>
        <p:txBody>
          <a:bodyPr vert="horz" wrap="square" lIns="85725" tIns="42863" rIns="85725" bIns="42863" rtlCol="0" anchor="t" anchorCtr="0">
            <a:noAutofit/>
          </a:bodyPr>
          <a:lstStyle/>
          <a:p>
            <a:pPr>
              <a:lnSpc>
                <a:spcPct val="140000"/>
              </a:lnSpc>
            </a:pPr>
            <a:r>
              <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工序能力指数越高，说明生产过程的稳定性越好，能够更好地满足客户需求并提高市场竞争力。</a:t>
            </a:r>
            <a:endParaRPr lang="en-US" sz="1400">
              <a:solidFill>
                <a:schemeClr val="dk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extBox 11"/>
          <p:cNvSpPr txBox="1"/>
          <p:nvPr/>
        </p:nvSpPr>
        <p:spPr>
          <a:xfrm>
            <a:off x="357017" y="1056246"/>
            <a:ext cx="8429625" cy="685800"/>
          </a:xfrm>
          <a:prstGeom prst="rect">
            <a:avLst/>
          </a:prstGeom>
        </p:spPr>
        <p:txBody>
          <a:bodyPr vert="horz" wrap="square" lIns="92869" tIns="92869" rIns="42863" bIns="92869" rtlCol="0" anchor="ctr" anchorCtr="0">
            <a:no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Rectangle 3"/>
          <p:cNvSpPr txBox="1"/>
          <p:nvPr/>
        </p:nvSpPr>
        <p:spPr>
          <a:xfrm>
            <a:off x="827088" y="1340168"/>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工序能力的评估</a:t>
            </a:r>
            <a:endParaRPr lang="zh-CN" altLang="en-US" sz="2400" dirty="0">
              <a:latin typeface="微软雅黑" panose="020B0503020204020204" pitchFamily="34" charset="-122"/>
              <a:ea typeface="微软雅黑" panose="020B0503020204020204" pitchFamily="34" charset="-122"/>
            </a:endParaRPr>
          </a:p>
        </p:txBody>
      </p:sp>
      <p:sp>
        <p:nvSpPr>
          <p:cNvPr id="12"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3"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统计质量控制的含义</a:t>
            </a:r>
            <a:endParaRPr lang="zh-CN" altLang="en-US" sz="2800" dirty="0">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1"/>
          <a:srcRect l="22479" r="22479"/>
          <a:stretch>
            <a:fillRect/>
          </a:stretch>
        </p:blipFill>
        <p:spPr>
          <a:xfrm>
            <a:off x="461668" y="1827076"/>
            <a:ext cx="2953526" cy="3938036"/>
          </a:xfrm>
          <a:prstGeom prst="rect">
            <a:avLst/>
          </a:prstGeom>
        </p:spPr>
      </p:pic>
      <p:sp>
        <p:nvSpPr>
          <p:cNvPr id="5" name="AutoShape 5"/>
          <p:cNvSpPr/>
          <p:nvPr/>
        </p:nvSpPr>
        <p:spPr>
          <a:xfrm>
            <a:off x="3378161" y="2100214"/>
            <a:ext cx="5408481" cy="3391760"/>
          </a:xfrm>
          <a:prstGeom prst="roundRect">
            <a:avLst>
              <a:gd name="adj" fmla="val 4504"/>
            </a:avLst>
          </a:prstGeom>
          <a:solidFill>
            <a:srgbClr val="FFFFFF">
              <a:alpha val="100000"/>
            </a:srgbClr>
          </a:solidFill>
          <a:effectLst>
            <a:outerShdw blurRad="381000">
              <a:srgbClr val="000000">
                <a:alpha val="7000"/>
              </a:srgbClr>
            </a:outerShdw>
          </a:effectLst>
        </p:spPr>
        <p:txBody>
          <a:bodyPr/>
          <a:lstStyle/>
          <a:p>
            <a:endParaRPr lang="zh-CN" altLang="en-US" sz="1800"/>
          </a:p>
        </p:txBody>
      </p:sp>
      <p:sp>
        <p:nvSpPr>
          <p:cNvPr id="6" name="TextBox 6"/>
          <p:cNvSpPr txBox="1"/>
          <p:nvPr/>
        </p:nvSpPr>
        <p:spPr>
          <a:xfrm>
            <a:off x="3449411" y="2890568"/>
            <a:ext cx="4857750" cy="943307"/>
          </a:xfrm>
          <a:prstGeom prst="rect">
            <a:avLst/>
          </a:prstGeom>
        </p:spPr>
        <p:txBody>
          <a:bodyPr vert="horz" wrap="square" lIns="92869" tIns="92869" rIns="42863" bIns="92869" rtlCol="0" anchor="t" anchorCtr="0">
            <a:noAutofit/>
          </a:bodyPr>
          <a:lstStyle/>
          <a:p>
            <a:pPr>
              <a:lnSpc>
                <a:spcPct val="140000"/>
              </a:lnSpc>
            </a:pPr>
            <a:r>
              <a:rPr lang="en-US" sz="1800" dirty="0" err="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通过实时监控生产过程的数据，可以及时发现生产中出现的问题，深入分析原因并采取改进措施</a:t>
            </a:r>
            <a:r>
              <a:rPr lang="en-US" sz="18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7"/>
          <p:cNvSpPr txBox="1"/>
          <p:nvPr/>
        </p:nvSpPr>
        <p:spPr>
          <a:xfrm>
            <a:off x="3449411" y="2464932"/>
            <a:ext cx="4857750" cy="48395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实时监控生产过程</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8"/>
          <p:cNvSpPr txBox="1"/>
          <p:nvPr/>
        </p:nvSpPr>
        <p:spPr>
          <a:xfrm>
            <a:off x="3449411" y="4560667"/>
            <a:ext cx="4857750" cy="953643"/>
          </a:xfrm>
          <a:prstGeom prst="rect">
            <a:avLst/>
          </a:prstGeom>
        </p:spPr>
        <p:txBody>
          <a:bodyPr vert="horz" wrap="square" lIns="92869" tIns="92869" rIns="42863" bIns="92869" rtlCol="0" anchor="t" anchorCtr="0">
            <a:noAutofit/>
          </a:bodyPr>
          <a:lstStyle/>
          <a:p>
            <a:pPr>
              <a:lnSpc>
                <a:spcPct val="140000"/>
              </a:lnSpc>
            </a:pPr>
            <a:r>
              <a:rPr lang="en-US" sz="1800" dirty="0" err="1">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通过解决质量问题，企业可以预防类似问题的再次出现，提高产品质量和生产效率</a:t>
            </a:r>
            <a:r>
              <a:rPr lang="en-US" sz="18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1800" dirty="0">
              <a:solidFill>
                <a:srgbClr val="000000">
                  <a:alpha val="100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9"/>
          <p:cNvSpPr txBox="1"/>
          <p:nvPr/>
        </p:nvSpPr>
        <p:spPr>
          <a:xfrm>
            <a:off x="3449411" y="4221081"/>
            <a:ext cx="4857750" cy="483950"/>
          </a:xfrm>
          <a:prstGeom prst="rect">
            <a:avLst/>
          </a:prstGeom>
        </p:spPr>
        <p:txBody>
          <a:bodyPr vert="horz" wrap="square" lIns="92869" tIns="92869" rIns="42863" bIns="92869" rtlCol="0" anchor="b" anchorCtr="0">
            <a:noAutofit/>
          </a:bodyPr>
          <a:lstStyle/>
          <a:p>
            <a:pPr>
              <a:lnSpc>
                <a:spcPct val="120000"/>
              </a:lnSpc>
            </a:pPr>
            <a:r>
              <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rPr>
              <a:t>预防类似问题</a:t>
            </a:r>
            <a:endParaRPr lang="en-US" sz="1800" b="1">
              <a:solidFill>
                <a:schemeClr val="accent1">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 name="TextBox 10"/>
          <p:cNvSpPr txBox="1"/>
          <p:nvPr/>
        </p:nvSpPr>
        <p:spPr>
          <a:xfrm>
            <a:off x="357017" y="1056247"/>
            <a:ext cx="8429625" cy="619786"/>
          </a:xfrm>
          <a:prstGeom prst="rect">
            <a:avLst/>
          </a:prstGeom>
        </p:spPr>
        <p:txBody>
          <a:bodyPr vert="horz" wrap="square" lIns="92869" tIns="92869" rIns="42863" bIns="92869" rtlCol="0" anchor="t" anchorCtr="0">
            <a:spAutoFit/>
          </a:bodyPr>
          <a:lstStyle/>
          <a:p>
            <a:pPr>
              <a:lnSpc>
                <a:spcPct val="140000"/>
              </a:lnSpc>
            </a:pPr>
            <a:endParaRPr lang="en-US" sz="2250" b="1" dirty="0">
              <a:solidFill>
                <a:schemeClr val="dk2">
                  <a:alpha val="10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Rectangle 3"/>
          <p:cNvSpPr txBox="1"/>
          <p:nvPr/>
        </p:nvSpPr>
        <p:spPr>
          <a:xfrm>
            <a:off x="755576" y="1241102"/>
            <a:ext cx="6000750" cy="571500"/>
          </a:xfrm>
          <a:prstGeom prst="rect">
            <a:avLst/>
          </a:prstGeom>
          <a:noFill/>
          <a:ln w="9525">
            <a:noFill/>
          </a:ln>
        </p:spPr>
        <p:txBody>
          <a:bodyPr/>
          <a:lstStyle/>
          <a:p>
            <a:pPr marL="0" lvl="1"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问题的发现和解决</a:t>
            </a:r>
            <a:endParaRPr lang="zh-CN" altLang="en-US" sz="2400" dirty="0">
              <a:latin typeface="微软雅黑" panose="020B0503020204020204" pitchFamily="34" charset="-122"/>
              <a:ea typeface="微软雅黑" panose="020B0503020204020204" pitchFamily="34" charset="-122"/>
            </a:endParaRPr>
          </a:p>
        </p:txBody>
      </p:sp>
      <p:sp>
        <p:nvSpPr>
          <p:cNvPr id="11" name="灯片编号占位符 5"/>
          <p:cNvSpPr>
            <a:spLocks noGrp="1"/>
          </p:cNvSpPr>
          <p:nvPr/>
        </p:nvSpPr>
        <p:spPr>
          <a:xfrm>
            <a:off x="107950" y="787400"/>
            <a:ext cx="477838" cy="365125"/>
          </a:xfrm>
          <a:prstGeom prst="rect">
            <a:avLst/>
          </a:prstGeom>
          <a:noFill/>
          <a:ln w="9525">
            <a:noFill/>
          </a:ln>
        </p:spPr>
        <p:txBody>
          <a:bodyPr/>
          <a:lstStyle/>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2" name="TextBox 53"/>
          <p:cNvSpPr txBox="1"/>
          <p:nvPr/>
        </p:nvSpPr>
        <p:spPr>
          <a:xfrm>
            <a:off x="684213" y="260350"/>
            <a:ext cx="3416320" cy="523220"/>
          </a:xfrm>
          <a:prstGeom prst="rect">
            <a:avLst/>
          </a:prstGeom>
          <a:noFill/>
          <a:ln w="9525">
            <a:noFill/>
          </a:ln>
        </p:spPr>
        <p:txBody>
          <a:bodyPr wrap="none">
            <a:spAutoFit/>
          </a:bodyPr>
          <a:lstStyle/>
          <a:p>
            <a:pPr algn="l" eaLnBrk="1" hangingPunct="1">
              <a:buClrTx/>
              <a:buSzTx/>
              <a:buFontTx/>
            </a:pPr>
            <a:r>
              <a:rPr lang="zh-CN" altLang="en-US" sz="2800" dirty="0">
                <a:ea typeface="微软雅黑" panose="020B0503020204020204" pitchFamily="34" charset="-122"/>
                <a:sym typeface="+mn-ea"/>
              </a:rPr>
              <a:t>统计质量控制的含义</a:t>
            </a:r>
            <a:endParaRPr lang="zh-CN" altLang="en-US" sz="2800" dirty="0">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DIAGRAM_VIRTUALLY_FRAME" val="{&quot;height&quot;:283.58141732283457,&quot;left&quot;:36.80976377952756,&quot;top&quot;:170.43905511811025,&quot;width&quot;:647.2948818897637}"/>
</p:tagLst>
</file>

<file path=ppt/tags/tag100.xml><?xml version="1.0" encoding="utf-8"?>
<p:tagLst xmlns:p="http://schemas.openxmlformats.org/presentationml/2006/main">
  <p:tag name="KSO_WM_DIAGRAM_VIRTUALLY_FRAME" val="{&quot;height&quot;:329.85976377952755,&quot;left&quot;:228.7414960629921,&quot;top&quot;:153.94023622047243,&quot;width&quot;:452.9184251968503}"/>
</p:tagLst>
</file>

<file path=ppt/tags/tag101.xml><?xml version="1.0" encoding="utf-8"?>
<p:tagLst xmlns:p="http://schemas.openxmlformats.org/presentationml/2006/main">
  <p:tag name="KSO_WM_DIAGRAM_VIRTUALLY_FRAME" val="{&quot;height&quot;:329.85976377952755,&quot;left&quot;:228.7414960629921,&quot;top&quot;:153.94023622047243,&quot;width&quot;:452.9184251968503}"/>
</p:tagLst>
</file>

<file path=ppt/tags/tag102.xml><?xml version="1.0" encoding="utf-8"?>
<p:tagLst xmlns:p="http://schemas.openxmlformats.org/presentationml/2006/main">
  <p:tag name="KSO_WM_DIAGRAM_VIRTUALLY_FRAME" val="{&quot;height&quot;:329.85976377952755,&quot;left&quot;:228.7414960629921,&quot;top&quot;:153.94023622047243,&quot;width&quot;:452.9184251968503}"/>
</p:tagLst>
</file>

<file path=ppt/tags/tag103.xml><?xml version="1.0" encoding="utf-8"?>
<p:tagLst xmlns:p="http://schemas.openxmlformats.org/presentationml/2006/main">
  <p:tag name="KSO_WM_DIAGRAM_VIRTUALLY_FRAME" val="{&quot;height&quot;:329.85976377952755,&quot;left&quot;:228.7414960629921,&quot;top&quot;:153.94023622047243,&quot;width&quot;:452.9184251968503}"/>
</p:tagLst>
</file>

<file path=ppt/tags/tag104.xml><?xml version="1.0" encoding="utf-8"?>
<p:tagLst xmlns:p="http://schemas.openxmlformats.org/presentationml/2006/main">
  <p:tag name="KSO_WM_DIAGRAM_VIRTUALLY_FRAME" val="{&quot;height&quot;:329.85976377952755,&quot;left&quot;:228.7414960629921,&quot;top&quot;:153.94023622047243,&quot;width&quot;:452.9184251968503}"/>
</p:tagLst>
</file>

<file path=ppt/tags/tag105.xml><?xml version="1.0" encoding="utf-8"?>
<p:tagLst xmlns:p="http://schemas.openxmlformats.org/presentationml/2006/main">
  <p:tag name="KSO_WM_DIAGRAM_VIRTUALLY_FRAME" val="{&quot;height&quot;:329.85976377952755,&quot;left&quot;:228.7414960629921,&quot;top&quot;:153.94023622047243,&quot;width&quot;:452.9184251968503}"/>
</p:tagLst>
</file>

<file path=ppt/tags/tag106.xml><?xml version="1.0" encoding="utf-8"?>
<p:tagLst xmlns:p="http://schemas.openxmlformats.org/presentationml/2006/main">
  <p:tag name="KSO_WM_DIAGRAM_VIRTUALLY_FRAME" val="{&quot;height&quot;:329.85976377952755,&quot;left&quot;:228.7414960629921,&quot;top&quot;:153.94023622047243,&quot;width&quot;:452.9184251968503}"/>
</p:tagLst>
</file>

<file path=ppt/tags/tag107.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08.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09.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1.xml><?xml version="1.0" encoding="utf-8"?>
<p:tagLst xmlns:p="http://schemas.openxmlformats.org/presentationml/2006/main">
  <p:tag name="KSO_WM_DIAGRAM_VIRTUALLY_FRAME" val="{&quot;height&quot;:283.58141732283457,&quot;left&quot;:36.80976377952756,&quot;top&quot;:170.43905511811025,&quot;width&quot;:647.2948818897637}"/>
</p:tagLst>
</file>

<file path=ppt/tags/tag110.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11.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12.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13.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14.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15.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16.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17.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18.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19.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2.xml><?xml version="1.0" encoding="utf-8"?>
<p:tagLst xmlns:p="http://schemas.openxmlformats.org/presentationml/2006/main">
  <p:tag name="KSO_WM_DIAGRAM_VIRTUALLY_FRAME" val="{&quot;height&quot;:283.58141732283457,&quot;left&quot;:36.80976377952756,&quot;top&quot;:170.43905511811025,&quot;width&quot;:647.2948818897637}"/>
</p:tagLst>
</file>

<file path=ppt/tags/tag120.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21.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22.xml><?xml version="1.0" encoding="utf-8"?>
<p:tagLst xmlns:p="http://schemas.openxmlformats.org/presentationml/2006/main">
  <p:tag name="KSO_WM_DIAGRAM_VIRTUALLY_FRAME" val="{&quot;height&quot;:298.2523622047244,&quot;left&quot;:33.407559055118114,&quot;top&quot;:161.4216535433071,&quot;width&quot;:659.5205511811023}"/>
</p:tagLst>
</file>

<file path=ppt/tags/tag123.xml><?xml version="1.0" encoding="utf-8"?>
<p:tagLst xmlns:p="http://schemas.openxmlformats.org/presentationml/2006/main">
  <p:tag name="KSO_WM_DIAGRAM_VIRTUALLY_FRAME" val="{&quot;height&quot;:353.0324409448819,&quot;left&quot;:228.7414960629921,&quot;top&quot;:153.94023622047243,&quot;width&quot;:452.06842519685034}"/>
</p:tagLst>
</file>

<file path=ppt/tags/tag124.xml><?xml version="1.0" encoding="utf-8"?>
<p:tagLst xmlns:p="http://schemas.openxmlformats.org/presentationml/2006/main">
  <p:tag name="KSO_WM_DIAGRAM_VIRTUALLY_FRAME" val="{&quot;height&quot;:353.0324409448819,&quot;left&quot;:228.7414960629921,&quot;top&quot;:153.94023622047243,&quot;width&quot;:452.06842519685034}"/>
</p:tagLst>
</file>

<file path=ppt/tags/tag125.xml><?xml version="1.0" encoding="utf-8"?>
<p:tagLst xmlns:p="http://schemas.openxmlformats.org/presentationml/2006/main">
  <p:tag name="KSO_WM_DIAGRAM_VIRTUALLY_FRAME" val="{&quot;height&quot;:353.0324409448819,&quot;left&quot;:228.7414960629921,&quot;top&quot;:153.94023622047243,&quot;width&quot;:452.06842519685034}"/>
</p:tagLst>
</file>

<file path=ppt/tags/tag126.xml><?xml version="1.0" encoding="utf-8"?>
<p:tagLst xmlns:p="http://schemas.openxmlformats.org/presentationml/2006/main">
  <p:tag name="KSO_WM_DIAGRAM_VIRTUALLY_FRAME" val="{&quot;height&quot;:353.0324409448819,&quot;left&quot;:228.7414960629921,&quot;top&quot;:153.94023622047243,&quot;width&quot;:452.06842519685034}"/>
</p:tagLst>
</file>

<file path=ppt/tags/tag127.xml><?xml version="1.0" encoding="utf-8"?>
<p:tagLst xmlns:p="http://schemas.openxmlformats.org/presentationml/2006/main">
  <p:tag name="KSO_WM_DIAGRAM_VIRTUALLY_FRAME" val="{&quot;height&quot;:353.0324409448819,&quot;left&quot;:228.7414960629921,&quot;top&quot;:153.94023622047243,&quot;width&quot;:452.06842519685034}"/>
</p:tagLst>
</file>

<file path=ppt/tags/tag128.xml><?xml version="1.0" encoding="utf-8"?>
<p:tagLst xmlns:p="http://schemas.openxmlformats.org/presentationml/2006/main">
  <p:tag name="KSO_WM_DIAGRAM_VIRTUALLY_FRAME" val="{&quot;height&quot;:353.0324409448819,&quot;left&quot;:228.7414960629921,&quot;top&quot;:153.94023622047243,&quot;width&quot;:452.06842519685034}"/>
</p:tagLst>
</file>

<file path=ppt/tags/tag129.xml><?xml version="1.0" encoding="utf-8"?>
<p:tagLst xmlns:p="http://schemas.openxmlformats.org/presentationml/2006/main">
  <p:tag name="KSO_WM_DIAGRAM_VIRTUALLY_FRAME" val="{&quot;height&quot;:353.0324409448819,&quot;left&quot;:228.7414960629921,&quot;top&quot;:153.94023622047243,&quot;width&quot;:452.06842519685034}"/>
</p:tagLst>
</file>

<file path=ppt/tags/tag13.xml><?xml version="1.0" encoding="utf-8"?>
<p:tagLst xmlns:p="http://schemas.openxmlformats.org/presentationml/2006/main">
  <p:tag name="KSO_WM_DIAGRAM_VIRTUALLY_FRAME" val="{&quot;height&quot;:283.58141732283457,&quot;left&quot;:36.80976377952756,&quot;top&quot;:170.43905511811025,&quot;width&quot;:647.2948818897637}"/>
</p:tagLst>
</file>

<file path=ppt/tags/tag130.xml><?xml version="1.0" encoding="utf-8"?>
<p:tagLst xmlns:p="http://schemas.openxmlformats.org/presentationml/2006/main">
  <p:tag name="KSO_WM_DIAGRAM_VIRTUALLY_FRAME" val="{&quot;height&quot;:353.0324409448819,&quot;left&quot;:228.7414960629921,&quot;top&quot;:153.94023622047243,&quot;width&quot;:452.06842519685034}"/>
</p:tagLst>
</file>

<file path=ppt/tags/tag131.xml><?xml version="1.0" encoding="utf-8"?>
<p:tagLst xmlns:p="http://schemas.openxmlformats.org/presentationml/2006/main">
  <p:tag name="KSO_WM_DIAGRAM_VIRTUALLY_FRAME" val="{&quot;height&quot;:353.0324409448819,&quot;left&quot;:228.7414960629921,&quot;top&quot;:153.94023622047243,&quot;width&quot;:452.06842519685034}"/>
</p:tagLst>
</file>

<file path=ppt/tags/tag132.xml><?xml version="1.0" encoding="utf-8"?>
<p:tagLst xmlns:p="http://schemas.openxmlformats.org/presentationml/2006/main">
  <p:tag name="KSO_WM_DIAGRAM_VIRTUALLY_FRAME" val="{&quot;height&quot;:353.0324409448819,&quot;left&quot;:228.7414960629921,&quot;top&quot;:153.94023622047243,&quot;width&quot;:452.06842519685034}"/>
</p:tagLst>
</file>

<file path=ppt/tags/tag133.xml><?xml version="1.0" encoding="utf-8"?>
<p:tagLst xmlns:p="http://schemas.openxmlformats.org/presentationml/2006/main">
  <p:tag name="KSO_WM_DIAGRAM_VIRTUALLY_FRAME" val="{&quot;height&quot;:353.0324409448819,&quot;left&quot;:228.7414960629921,&quot;top&quot;:153.94023622047243,&quot;width&quot;:452.06842519685034}"/>
</p:tagLst>
</file>

<file path=ppt/tags/tag134.xml><?xml version="1.0" encoding="utf-8"?>
<p:tagLst xmlns:p="http://schemas.openxmlformats.org/presentationml/2006/main">
  <p:tag name="KSO_WM_DIAGRAM_VIRTUALLY_FRAME" val="{&quot;height&quot;:353.0324409448819,&quot;left&quot;:228.7414960629921,&quot;top&quot;:153.94023622047243,&quot;width&quot;:452.06842519685034}"/>
</p:tagLst>
</file>

<file path=ppt/tags/tag135.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36.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37.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38.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39.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4.xml><?xml version="1.0" encoding="utf-8"?>
<p:tagLst xmlns:p="http://schemas.openxmlformats.org/presentationml/2006/main">
  <p:tag name="KSO_WM_DIAGRAM_VIRTUALLY_FRAME" val="{&quot;height&quot;:283.58141732283457,&quot;left&quot;:36.80976377952756,&quot;top&quot;:170.43905511811025,&quot;width&quot;:647.2948818897637}"/>
</p:tagLst>
</file>

<file path=ppt/tags/tag140.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41.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42.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43.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44.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45.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46.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47.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48.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49.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5.xml><?xml version="1.0" encoding="utf-8"?>
<p:tagLst xmlns:p="http://schemas.openxmlformats.org/presentationml/2006/main">
  <p:tag name="KSO_WM_DIAGRAM_VIRTUALLY_FRAME" val="{&quot;height&quot;:283.58141732283457,&quot;left&quot;:36.80976377952756,&quot;top&quot;:170.43905511811025,&quot;width&quot;:647.2948818897637}"/>
</p:tagLst>
</file>

<file path=ppt/tags/tag150.xml><?xml version="1.0" encoding="utf-8"?>
<p:tagLst xmlns:p="http://schemas.openxmlformats.org/presentationml/2006/main">
  <p:tag name="KSO_WM_DIAGRAM_VIRTUALLY_FRAME" val="{&quot;height&quot;:336.6089763779528,&quot;left&quot;:49.52354330708661,&quot;top&quot;:159.90905511811022,&quot;width&quot;:579.9146456692913}"/>
</p:tagLst>
</file>

<file path=ppt/tags/tag151.xml><?xml version="1.0" encoding="utf-8"?>
<p:tagLst xmlns:p="http://schemas.openxmlformats.org/presentationml/2006/main">
  <p:tag name="KSO_WM_DIAGRAM_VIRTUALLY_FRAME" val="{&quot;height&quot;:260.6,&quot;left&quot;:49.45,&quot;top&quot;:180.25,&quot;width&quot;:413.65}"/>
</p:tagLst>
</file>

<file path=ppt/tags/tag152.xml><?xml version="1.0" encoding="utf-8"?>
<p:tagLst xmlns:p="http://schemas.openxmlformats.org/presentationml/2006/main">
  <p:tag name="KSO_WM_DIAGRAM_VIRTUALLY_FRAME" val="{&quot;height&quot;:260.6,&quot;left&quot;:49.45,&quot;top&quot;:180.25,&quot;width&quot;:413.65}"/>
</p:tagLst>
</file>

<file path=ppt/tags/tag153.xml><?xml version="1.0" encoding="utf-8"?>
<p:tagLst xmlns:p="http://schemas.openxmlformats.org/presentationml/2006/main">
  <p:tag name="KSO_WM_DIAGRAM_VIRTUALLY_FRAME" val="{&quot;height&quot;:260.6,&quot;left&quot;:49.45,&quot;top&quot;:180.25,&quot;width&quot;:413.65}"/>
</p:tagLst>
</file>

<file path=ppt/tags/tag154.xml><?xml version="1.0" encoding="utf-8"?>
<p:tagLst xmlns:p="http://schemas.openxmlformats.org/presentationml/2006/main">
  <p:tag name="KSO_WM_DIAGRAM_VIRTUALLY_FRAME" val="{&quot;height&quot;:260.6,&quot;left&quot;:49.45,&quot;top&quot;:180.25,&quot;width&quot;:413.65}"/>
</p:tagLst>
</file>

<file path=ppt/tags/tag155.xml><?xml version="1.0" encoding="utf-8"?>
<p:tagLst xmlns:p="http://schemas.openxmlformats.org/presentationml/2006/main">
  <p:tag name="KSO_WM_DIAGRAM_VIRTUALLY_FRAME" val="{&quot;height&quot;:260.6,&quot;left&quot;:49.45,&quot;top&quot;:180.25,&quot;width&quot;:413.65}"/>
</p:tagLst>
</file>

<file path=ppt/tags/tag156.xml><?xml version="1.0" encoding="utf-8"?>
<p:tagLst xmlns:p="http://schemas.openxmlformats.org/presentationml/2006/main">
  <p:tag name="KSO_WM_DIAGRAM_VIRTUALLY_FRAME" val="{&quot;height&quot;:260.6,&quot;left&quot;:49.45,&quot;top&quot;:180.25,&quot;width&quot;:413.65}"/>
</p:tagLst>
</file>

<file path=ppt/tags/tag157.xml><?xml version="1.0" encoding="utf-8"?>
<p:tagLst xmlns:p="http://schemas.openxmlformats.org/presentationml/2006/main">
  <p:tag name="KSO_WM_DIAGRAM_VIRTUALLY_FRAME" val="{&quot;height&quot;:323.2581102362205,&quot;left&quot;:48,&quot;top&quot;:167.7418897637795,&quot;width&quot;:629.0620472440945}"/>
</p:tagLst>
</file>

<file path=ppt/tags/tag158.xml><?xml version="1.0" encoding="utf-8"?>
<p:tagLst xmlns:p="http://schemas.openxmlformats.org/presentationml/2006/main">
  <p:tag name="KSO_WM_DIAGRAM_VIRTUALLY_FRAME" val="{&quot;height&quot;:323.2581102362205,&quot;left&quot;:48,&quot;top&quot;:167.7418897637795,&quot;width&quot;:629.0620472440945}"/>
</p:tagLst>
</file>

<file path=ppt/tags/tag159.xml><?xml version="1.0" encoding="utf-8"?>
<p:tagLst xmlns:p="http://schemas.openxmlformats.org/presentationml/2006/main">
  <p:tag name="KSO_WM_DIAGRAM_VIRTUALLY_FRAME" val="{&quot;height&quot;:323.2581102362205,&quot;left&quot;:48,&quot;top&quot;:167.7418897637795,&quot;width&quot;:629.0620472440945}"/>
</p:tagLst>
</file>

<file path=ppt/tags/tag16.xml><?xml version="1.0" encoding="utf-8"?>
<p:tagLst xmlns:p="http://schemas.openxmlformats.org/presentationml/2006/main">
  <p:tag name="KSO_WM_DIAGRAM_VIRTUALLY_FRAME" val="{&quot;height&quot;:283.58141732283457,&quot;left&quot;:36.80976377952756,&quot;top&quot;:170.43905511811025,&quot;width&quot;:647.2948818897637}"/>
</p:tagLst>
</file>

<file path=ppt/tags/tag160.xml><?xml version="1.0" encoding="utf-8"?>
<p:tagLst xmlns:p="http://schemas.openxmlformats.org/presentationml/2006/main">
  <p:tag name="KSO_WM_DIAGRAM_VIRTUALLY_FRAME" val="{&quot;height&quot;:323.2581102362205,&quot;left&quot;:48,&quot;top&quot;:167.7418897637795,&quot;width&quot;:629.0620472440945}"/>
</p:tagLst>
</file>

<file path=ppt/tags/tag161.xml><?xml version="1.0" encoding="utf-8"?>
<p:tagLst xmlns:p="http://schemas.openxmlformats.org/presentationml/2006/main">
  <p:tag name="KSO_WM_DIAGRAM_VIRTUALLY_FRAME" val="{&quot;height&quot;:323.2581102362205,&quot;left&quot;:48,&quot;top&quot;:167.7418897637795,&quot;width&quot;:629.0620472440945}"/>
</p:tagLst>
</file>

<file path=ppt/tags/tag162.xml><?xml version="1.0" encoding="utf-8"?>
<p:tagLst xmlns:p="http://schemas.openxmlformats.org/presentationml/2006/main">
  <p:tag name="KSO_WM_DIAGRAM_VIRTUALLY_FRAME" val="{&quot;height&quot;:323.2581102362205,&quot;left&quot;:48,&quot;top&quot;:167.7418897637795,&quot;width&quot;:629.0620472440945}"/>
</p:tagLst>
</file>

<file path=ppt/tags/tag163.xml><?xml version="1.0" encoding="utf-8"?>
<p:tagLst xmlns:p="http://schemas.openxmlformats.org/presentationml/2006/main">
  <p:tag name="KSO_WM_DIAGRAM_VIRTUALLY_FRAME" val="{&quot;height&quot;:323.2581102362205,&quot;left&quot;:48,&quot;top&quot;:167.7418897637795,&quot;width&quot;:629.0620472440945}"/>
</p:tagLst>
</file>

<file path=ppt/tags/tag164.xml><?xml version="1.0" encoding="utf-8"?>
<p:tagLst xmlns:p="http://schemas.openxmlformats.org/presentationml/2006/main">
  <p:tag name="KSO_WM_DIAGRAM_VIRTUALLY_FRAME" val="{&quot;height&quot;:323.2581102362205,&quot;left&quot;:48,&quot;top&quot;:167.7418897637795,&quot;width&quot;:629.0620472440945}"/>
</p:tagLst>
</file>

<file path=ppt/tags/tag165.xml><?xml version="1.0" encoding="utf-8"?>
<p:tagLst xmlns:p="http://schemas.openxmlformats.org/presentationml/2006/main">
  <p:tag name="KSO_WM_DIAGRAM_VIRTUALLY_FRAME" val="{&quot;height&quot;:323.2581102362205,&quot;left&quot;:48,&quot;top&quot;:167.7418897637795,&quot;width&quot;:629.0620472440945}"/>
</p:tagLst>
</file>

<file path=ppt/tags/tag166.xml><?xml version="1.0" encoding="utf-8"?>
<p:tagLst xmlns:p="http://schemas.openxmlformats.org/presentationml/2006/main">
  <p:tag name="KSO_WM_DIAGRAM_VIRTUALLY_FRAME" val="{&quot;height&quot;:313.514094488189,&quot;left&quot;:291.3688188976378,&quot;top&quot;:160.0951968503937,&quot;width&quot;:387.9655118110236}"/>
</p:tagLst>
</file>

<file path=ppt/tags/tag167.xml><?xml version="1.0" encoding="utf-8"?>
<p:tagLst xmlns:p="http://schemas.openxmlformats.org/presentationml/2006/main">
  <p:tag name="KSO_WM_DIAGRAM_VIRTUALLY_FRAME" val="{&quot;height&quot;:313.514094488189,&quot;left&quot;:291.3688188976378,&quot;top&quot;:160.0951968503937,&quot;width&quot;:387.9655118110236}"/>
</p:tagLst>
</file>

<file path=ppt/tags/tag168.xml><?xml version="1.0" encoding="utf-8"?>
<p:tagLst xmlns:p="http://schemas.openxmlformats.org/presentationml/2006/main">
  <p:tag name="KSO_WM_DIAGRAM_VIRTUALLY_FRAME" val="{&quot;height&quot;:313.514094488189,&quot;left&quot;:291.3688188976378,&quot;top&quot;:160.0951968503937,&quot;width&quot;:387.9655118110236}"/>
</p:tagLst>
</file>

<file path=ppt/tags/tag169.xml><?xml version="1.0" encoding="utf-8"?>
<p:tagLst xmlns:p="http://schemas.openxmlformats.org/presentationml/2006/main">
  <p:tag name="KSO_WM_DIAGRAM_VIRTUALLY_FRAME" val="{&quot;height&quot;:313.514094488189,&quot;left&quot;:291.3688188976378,&quot;top&quot;:160.0951968503937,&quot;width&quot;:387.9655118110236}"/>
</p:tagLst>
</file>

<file path=ppt/tags/tag17.xml><?xml version="1.0" encoding="utf-8"?>
<p:tagLst xmlns:p="http://schemas.openxmlformats.org/presentationml/2006/main">
  <p:tag name="KSO_WM_DIAGRAM_VIRTUALLY_FRAME" val="{&quot;height&quot;:283.58141732283457,&quot;left&quot;:36.80976377952756,&quot;top&quot;:170.43905511811025,&quot;width&quot;:647.2948818897637}"/>
</p:tagLst>
</file>

<file path=ppt/tags/tag170.xml><?xml version="1.0" encoding="utf-8"?>
<p:tagLst xmlns:p="http://schemas.openxmlformats.org/presentationml/2006/main">
  <p:tag name="KSO_WM_DIAGRAM_VIRTUALLY_FRAME" val="{&quot;height&quot;:313.514094488189,&quot;left&quot;:291.3688188976378,&quot;top&quot;:160.0951968503937,&quot;width&quot;:387.9655118110236}"/>
</p:tagLst>
</file>

<file path=ppt/tags/tag171.xml><?xml version="1.0" encoding="utf-8"?>
<p:tagLst xmlns:p="http://schemas.openxmlformats.org/presentationml/2006/main">
  <p:tag name="KSO_WM_DIAGRAM_VIRTUALLY_FRAME" val="{&quot;height&quot;:313.514094488189,&quot;left&quot;:291.3688188976378,&quot;top&quot;:160.0951968503937,&quot;width&quot;:387.9655118110236}"/>
</p:tagLst>
</file>

<file path=ppt/tags/tag172.xml><?xml version="1.0" encoding="utf-8"?>
<p:tagLst xmlns:p="http://schemas.openxmlformats.org/presentationml/2006/main">
  <p:tag name="KSO_WM_DIAGRAM_VIRTUALLY_FRAME" val="{&quot;height&quot;:296.26204724409445,&quot;left&quot;:81.46385826771653,&quot;top&quot;:161.08456692913384,&quot;width&quot;:310.36787401574804}"/>
</p:tagLst>
</file>

<file path=ppt/tags/tag173.xml><?xml version="1.0" encoding="utf-8"?>
<p:tagLst xmlns:p="http://schemas.openxmlformats.org/presentationml/2006/main">
  <p:tag name="KSO_WM_DIAGRAM_VIRTUALLY_FRAME" val="{&quot;height&quot;:296.26204724409445,&quot;left&quot;:81.46385826771653,&quot;top&quot;:161.08456692913384,&quot;width&quot;:310.36787401574804}"/>
</p:tagLst>
</file>

<file path=ppt/tags/tag174.xml><?xml version="1.0" encoding="utf-8"?>
<p:tagLst xmlns:p="http://schemas.openxmlformats.org/presentationml/2006/main">
  <p:tag name="KSO_WM_DIAGRAM_VIRTUALLY_FRAME" val="{&quot;height&quot;:296.26204724409445,&quot;left&quot;:81.46385826771653,&quot;top&quot;:161.08456692913384,&quot;width&quot;:310.36787401574804}"/>
</p:tagLst>
</file>

<file path=ppt/tags/tag175.xml><?xml version="1.0" encoding="utf-8"?>
<p:tagLst xmlns:p="http://schemas.openxmlformats.org/presentationml/2006/main">
  <p:tag name="KSO_WM_DIAGRAM_VIRTUALLY_FRAME" val="{&quot;height&quot;:296.26204724409445,&quot;left&quot;:81.46385826771653,&quot;top&quot;:161.08456692913384,&quot;width&quot;:310.36787401574804}"/>
</p:tagLst>
</file>

<file path=ppt/tags/tag176.xml><?xml version="1.0" encoding="utf-8"?>
<p:tagLst xmlns:p="http://schemas.openxmlformats.org/presentationml/2006/main">
  <p:tag name="KSO_WM_DIAGRAM_VIRTUALLY_FRAME" val="{&quot;height&quot;:296.26204724409445,&quot;left&quot;:81.46385826771653,&quot;top&quot;:161.08456692913384,&quot;width&quot;:310.36787401574804}"/>
</p:tagLst>
</file>

<file path=ppt/tags/tag177.xml><?xml version="1.0" encoding="utf-8"?>
<p:tagLst xmlns:p="http://schemas.openxmlformats.org/presentationml/2006/main">
  <p:tag name="KSO_WM_DIAGRAM_VIRTUALLY_FRAME" val="{&quot;height&quot;:296.26204724409445,&quot;left&quot;:81.46385826771653,&quot;top&quot;:161.08456692913384,&quot;width&quot;:310.36787401574804}"/>
</p:tagLst>
</file>

<file path=ppt/tags/tag178.xml><?xml version="1.0" encoding="utf-8"?>
<p:tagLst xmlns:p="http://schemas.openxmlformats.org/presentationml/2006/main">
  <p:tag name="KSO_WM_DIAGRAM_VIRTUALLY_FRAME" val="{&quot;height&quot;:299.92228346456693,&quot;left&quot;:348.63968503936997,&quot;top&quot;:153.54157480314962,&quot;width&quot;:310.42913385826773}"/>
</p:tagLst>
</file>

<file path=ppt/tags/tag179.xml><?xml version="1.0" encoding="utf-8"?>
<p:tagLst xmlns:p="http://schemas.openxmlformats.org/presentationml/2006/main">
  <p:tag name="KSO_WM_DIAGRAM_VIRTUALLY_FRAME" val="{&quot;height&quot;:299.92228346456693,&quot;left&quot;:348.63968503936997,&quot;top&quot;:153.54157480314962,&quot;width&quot;:310.42913385826773}"/>
</p:tagLst>
</file>

<file path=ppt/tags/tag18.xml><?xml version="1.0" encoding="utf-8"?>
<p:tagLst xmlns:p="http://schemas.openxmlformats.org/presentationml/2006/main">
  <p:tag name="KSO_WM_DIAGRAM_VIRTUALLY_FRAME" val="{&quot;height&quot;:283.58141732283457,&quot;left&quot;:36.80976377952756,&quot;top&quot;:170.43905511811025,&quot;width&quot;:647.2948818897637}"/>
</p:tagLst>
</file>

<file path=ppt/tags/tag180.xml><?xml version="1.0" encoding="utf-8"?>
<p:tagLst xmlns:p="http://schemas.openxmlformats.org/presentationml/2006/main">
  <p:tag name="KSO_WM_DIAGRAM_VIRTUALLY_FRAME" val="{&quot;height&quot;:299.92228346456693,&quot;left&quot;:348.63968503936997,&quot;top&quot;:153.54157480314962,&quot;width&quot;:310.42913385826773}"/>
</p:tagLst>
</file>

<file path=ppt/tags/tag181.xml><?xml version="1.0" encoding="utf-8"?>
<p:tagLst xmlns:p="http://schemas.openxmlformats.org/presentationml/2006/main">
  <p:tag name="KSO_WM_DIAGRAM_VIRTUALLY_FRAME" val="{&quot;height&quot;:299.92228346456693,&quot;left&quot;:348.63968503936997,&quot;top&quot;:153.54157480314962,&quot;width&quot;:310.42913385826773}"/>
</p:tagLst>
</file>

<file path=ppt/tags/tag182.xml><?xml version="1.0" encoding="utf-8"?>
<p:tagLst xmlns:p="http://schemas.openxmlformats.org/presentationml/2006/main">
  <p:tag name="KSO_WM_DIAGRAM_VIRTUALLY_FRAME" val="{&quot;height&quot;:299.92228346456693,&quot;left&quot;:348.63968503936997,&quot;top&quot;:153.54157480314962,&quot;width&quot;:310.42913385826773}"/>
</p:tagLst>
</file>

<file path=ppt/tags/tag183.xml><?xml version="1.0" encoding="utf-8"?>
<p:tagLst xmlns:p="http://schemas.openxmlformats.org/presentationml/2006/main">
  <p:tag name="KSO_WM_DIAGRAM_VIRTUALLY_FRAME" val="{&quot;height&quot;:299.92228346456693,&quot;left&quot;:348.63968503936997,&quot;top&quot;:153.54157480314962,&quot;width&quot;:310.42913385826773}"/>
</p:tagLst>
</file>

<file path=ppt/tags/tag184.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85.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86.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87.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88.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89.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9.xml><?xml version="1.0" encoding="utf-8"?>
<p:tagLst xmlns:p="http://schemas.openxmlformats.org/presentationml/2006/main">
  <p:tag name="KSO_WM_DIAGRAM_VIRTUALLY_FRAME" val="{&quot;height&quot;:273.96409448818906,&quot;left&quot;:313.9688188976378,&quot;top&quot;:160.0951968503937,&quot;width&quot;:363.25527559055115}"/>
</p:tagLst>
</file>

<file path=ppt/tags/tag190.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91.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92.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93.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94.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95.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96.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97.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98.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199.xml><?xml version="1.0" encoding="utf-8"?>
<p:tagLst xmlns:p="http://schemas.openxmlformats.org/presentationml/2006/main">
  <p:tag name="KSO_WM_DIAGRAM_VIRTUALLY_FRAME" val="{&quot;height&quot;:320.15685039370084,&quot;left&quot;:49.52354330708661,&quot;top&quot;:147.96118110236222,&quot;width&quot;:605.3123622047244}"/>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DIAGRAM_VIRTUALLY_FRAME" val="{&quot;height&quot;:273.96409448818906,&quot;left&quot;:313.9688188976378,&quot;top&quot;:160.0951968503937,&quot;width&quot;:363.25527559055115}"/>
</p:tagLst>
</file>

<file path=ppt/tags/tag200.xml><?xml version="1.0" encoding="utf-8"?>
<p:tagLst xmlns:p="http://schemas.openxmlformats.org/presentationml/2006/main">
  <p:tag name="KSO_WM_DIAGRAM_VIRTUALLY_FRAME" val="{&quot;height&quot;:323.2663779527559,&quot;left&quot;:42.25,&quot;top&quot;:148.9336220472441,&quot;width&quot;:639.6}"/>
</p:tagLst>
</file>

<file path=ppt/tags/tag201.xml><?xml version="1.0" encoding="utf-8"?>
<p:tagLst xmlns:p="http://schemas.openxmlformats.org/presentationml/2006/main">
  <p:tag name="KSO_WM_DIAGRAM_VIRTUALLY_FRAME" val="{&quot;height&quot;:323.2663779527559,&quot;left&quot;:42.25,&quot;top&quot;:148.9336220472441,&quot;width&quot;:639.6}"/>
</p:tagLst>
</file>

<file path=ppt/tags/tag202.xml><?xml version="1.0" encoding="utf-8"?>
<p:tagLst xmlns:p="http://schemas.openxmlformats.org/presentationml/2006/main">
  <p:tag name="KSO_WM_DIAGRAM_VIRTUALLY_FRAME" val="{&quot;height&quot;:323.2663779527559,&quot;left&quot;:42.25,&quot;top&quot;:148.9336220472441,&quot;width&quot;:639.6}"/>
</p:tagLst>
</file>

<file path=ppt/tags/tag203.xml><?xml version="1.0" encoding="utf-8"?>
<p:tagLst xmlns:p="http://schemas.openxmlformats.org/presentationml/2006/main">
  <p:tag name="KSO_WM_DIAGRAM_VIRTUALLY_FRAME" val="{&quot;height&quot;:323.2663779527559,&quot;left&quot;:42.25,&quot;top&quot;:148.9336220472441,&quot;width&quot;:639.6}"/>
</p:tagLst>
</file>

<file path=ppt/tags/tag204.xml><?xml version="1.0" encoding="utf-8"?>
<p:tagLst xmlns:p="http://schemas.openxmlformats.org/presentationml/2006/main">
  <p:tag name="KSO_WM_DIAGRAM_VIRTUALLY_FRAME" val="{&quot;height&quot;:323.2663779527559,&quot;left&quot;:42.25,&quot;top&quot;:148.9336220472441,&quot;width&quot;:639.6}"/>
</p:tagLst>
</file>

<file path=ppt/tags/tag205.xml><?xml version="1.0" encoding="utf-8"?>
<p:tagLst xmlns:p="http://schemas.openxmlformats.org/presentationml/2006/main">
  <p:tag name="KSO_WM_DIAGRAM_VIRTUALLY_FRAME" val="{&quot;height&quot;:323.2663779527559,&quot;left&quot;:42.25,&quot;top&quot;:148.9336220472441,&quot;width&quot;:639.6}"/>
</p:tagLst>
</file>

<file path=ppt/tags/tag206.xml><?xml version="1.0" encoding="utf-8"?>
<p:tagLst xmlns:p="http://schemas.openxmlformats.org/presentationml/2006/main">
  <p:tag name="KSO_WM_DIAGRAM_VIRTUALLY_FRAME" val="{&quot;height&quot;:323.2663779527559,&quot;left&quot;:42.25,&quot;top&quot;:148.9336220472441,&quot;width&quot;:639.6}"/>
</p:tagLst>
</file>

<file path=ppt/tags/tag207.xml><?xml version="1.0" encoding="utf-8"?>
<p:tagLst xmlns:p="http://schemas.openxmlformats.org/presentationml/2006/main">
  <p:tag name="KSO_WM_DIAGRAM_VIRTUALLY_FRAME" val="{&quot;height&quot;:323.2663779527559,&quot;left&quot;:42.25,&quot;top&quot;:148.9336220472441,&quot;width&quot;:639.6}"/>
</p:tagLst>
</file>

<file path=ppt/tags/tag208.xml><?xml version="1.0" encoding="utf-8"?>
<p:tagLst xmlns:p="http://schemas.openxmlformats.org/presentationml/2006/main">
  <p:tag name="KSO_WM_DIAGRAM_VIRTUALLY_FRAME" val="{&quot;height&quot;:323.2663779527559,&quot;left&quot;:42.25,&quot;top&quot;:148.9336220472441,&quot;width&quot;:639.6}"/>
</p:tagLst>
</file>

<file path=ppt/tags/tag209.xml><?xml version="1.0" encoding="utf-8"?>
<p:tagLst xmlns:p="http://schemas.openxmlformats.org/presentationml/2006/main">
  <p:tag name="KSO_WM_DIAGRAM_VIRTUALLY_FRAME" val="{&quot;height&quot;:323.2663779527559,&quot;left&quot;:42.25,&quot;top&quot;:148.9336220472441,&quot;width&quot;:639.6}"/>
</p:tagLst>
</file>

<file path=ppt/tags/tag21.xml><?xml version="1.0" encoding="utf-8"?>
<p:tagLst xmlns:p="http://schemas.openxmlformats.org/presentationml/2006/main">
  <p:tag name="KSO_WM_DIAGRAM_VIRTUALLY_FRAME" val="{&quot;height&quot;:273.96409448818906,&quot;left&quot;:313.9688188976378,&quot;top&quot;:160.0951968503937,&quot;width&quot;:363.25527559055115}"/>
</p:tagLst>
</file>

<file path=ppt/tags/tag210.xml><?xml version="1.0" encoding="utf-8"?>
<p:tagLst xmlns:p="http://schemas.openxmlformats.org/presentationml/2006/main">
  <p:tag name="KSO_WM_DIAGRAM_VIRTUALLY_FRAME" val="{&quot;height&quot;:323.2663779527559,&quot;left&quot;:42.25,&quot;top&quot;:148.9336220472441,&quot;width&quot;:639.6}"/>
</p:tagLst>
</file>

<file path=ppt/tags/tag211.xml><?xml version="1.0" encoding="utf-8"?>
<p:tagLst xmlns:p="http://schemas.openxmlformats.org/presentationml/2006/main">
  <p:tag name="KSO_WM_DIAGRAM_VIRTUALLY_FRAME" val="{&quot;height&quot;:323.2663779527559,&quot;left&quot;:42.25,&quot;top&quot;:148.9336220472441,&quot;width&quot;:639.6}"/>
</p:tagLst>
</file>

<file path=ppt/tags/tag212.xml><?xml version="1.0" encoding="utf-8"?>
<p:tagLst xmlns:p="http://schemas.openxmlformats.org/presentationml/2006/main">
  <p:tag name="COMMONDATA" val="eyJoZGlkIjoiM2RkZjA5YjllNzBhNmRhN2E5MzJkMDlkNGVkMWNiODMifQ=="/>
  <p:tag name="RESOURCE_RECORD_KEY" val="{&quot;70&quot;:[3312532,3314314,3312588,3314281,3322207,3323799,3323399,3314290,3314294,3314199,3314197,3312355,3314283,3312357,3320039,3314368]}"/>
  <p:tag name="resource_record_key" val="{&quot;70&quot;:[3312532,3314314,3312588,3314281,3322207,3323799,3323399,3314290,3314294,3314199,3314197,3312355,3314283,3312357,3320039,3314368],&quot;71&quot;:[76235680038]}"/>
</p:tagLst>
</file>

<file path=ppt/tags/tag22.xml><?xml version="1.0" encoding="utf-8"?>
<p:tagLst xmlns:p="http://schemas.openxmlformats.org/presentationml/2006/main">
  <p:tag name="KSO_WM_DIAGRAM_VIRTUALLY_FRAME" val="{&quot;height&quot;:273.96409448818906,&quot;left&quot;:313.9688188976378,&quot;top&quot;:160.0951968503937,&quot;width&quot;:363.25527559055115}"/>
</p:tagLst>
</file>

<file path=ppt/tags/tag23.xml><?xml version="1.0" encoding="utf-8"?>
<p:tagLst xmlns:p="http://schemas.openxmlformats.org/presentationml/2006/main">
  <p:tag name="KSO_WM_DIAGRAM_VIRTUALLY_FRAME" val="{&quot;height&quot;:273.96409448818906,&quot;left&quot;:313.9688188976378,&quot;top&quot;:160.0951968503937,&quot;width&quot;:363.25527559055115}"/>
</p:tagLst>
</file>

<file path=ppt/tags/tag24.xml><?xml version="1.0" encoding="utf-8"?>
<p:tagLst xmlns:p="http://schemas.openxmlformats.org/presentationml/2006/main">
  <p:tag name="KSO_WM_DIAGRAM_VIRTUALLY_FRAME" val="{&quot;height&quot;:273.96409448818906,&quot;left&quot;:313.9688188976378,&quot;top&quot;:160.0951968503937,&quot;width&quot;:363.25527559055115}"/>
</p:tagLst>
</file>

<file path=ppt/tags/tag25.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26.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27.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28.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29.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31.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32.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33.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34.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35.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36.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37.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38.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39.xml><?xml version="1.0" encoding="utf-8"?>
<p:tagLst xmlns:p="http://schemas.openxmlformats.org/presentationml/2006/main">
  <p:tag name="KSO_WM_DIAGRAM_VIRTUALLY_FRAME" val="{&quot;height&quot;:310.62834645669295,&quot;left&quot;:27.383622047244092,&quot;top&quot;:167.54881889763777,&quot;width&quot;:681.2406299212599}"/>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xml><?xml version="1.0" encoding="utf-8"?>
<p:tagLst xmlns:p="http://schemas.openxmlformats.org/presentationml/2006/main">
  <p:tag name="TABLE_ENDDRAG_ORIGIN_RECT" val="615*126"/>
  <p:tag name="TABLE_ENDDRAG_RECT" val="51*211*615*126"/>
</p:tagLst>
</file>

<file path=ppt/tags/tag41.xml><?xml version="1.0" encoding="utf-8"?>
<p:tagLst xmlns:p="http://schemas.openxmlformats.org/presentationml/2006/main">
  <p:tag name="KSO_WM_DIAGRAM_VIRTUALLY_FRAME" val="{&quot;height&quot;:130.53732283464566,&quot;left&quot;:42.25,&quot;top&quot;:148.9336220472441,&quot;width&quot;:639.5896850393701}"/>
</p:tagLst>
</file>

<file path=ppt/tags/tag42.xml><?xml version="1.0" encoding="utf-8"?>
<p:tagLst xmlns:p="http://schemas.openxmlformats.org/presentationml/2006/main">
  <p:tag name="KSO_WM_DIAGRAM_VIRTUALLY_FRAME" val="{&quot;height&quot;:130.53732283464566,&quot;left&quot;:42.25,&quot;top&quot;:148.9336220472441,&quot;width&quot;:639.5896850393701}"/>
</p:tagLst>
</file>

<file path=ppt/tags/tag43.xml><?xml version="1.0" encoding="utf-8"?>
<p:tagLst xmlns:p="http://schemas.openxmlformats.org/presentationml/2006/main">
  <p:tag name="KSO_WM_DIAGRAM_VIRTUALLY_FRAME" val="{&quot;height&quot;:130.53732283464566,&quot;left&quot;:42.25,&quot;top&quot;:148.9336220472441,&quot;width&quot;:639.5896850393701}"/>
</p:tagLst>
</file>

<file path=ppt/tags/tag44.xml><?xml version="1.0" encoding="utf-8"?>
<p:tagLst xmlns:p="http://schemas.openxmlformats.org/presentationml/2006/main">
  <p:tag name="KSO_WM_DIAGRAM_VIRTUALLY_FRAME" val="{&quot;height&quot;:130.53732283464566,&quot;left&quot;:42.25,&quot;top&quot;:148.9336220472441,&quot;width&quot;:639.5896850393701}"/>
</p:tagLst>
</file>

<file path=ppt/tags/tag45.xml><?xml version="1.0" encoding="utf-8"?>
<p:tagLst xmlns:p="http://schemas.openxmlformats.org/presentationml/2006/main">
  <p:tag name="KSO_WM_DIAGRAM_VIRTUALLY_FRAME" val="{&quot;height&quot;:130.53732283464566,&quot;left&quot;:42.25,&quot;top&quot;:148.9336220472441,&quot;width&quot;:639.5896850393701}"/>
</p:tagLst>
</file>

<file path=ppt/tags/tag46.xml><?xml version="1.0" encoding="utf-8"?>
<p:tagLst xmlns:p="http://schemas.openxmlformats.org/presentationml/2006/main">
  <p:tag name="KSO_WM_DIAGRAM_VIRTUALLY_FRAME" val="{&quot;height&quot;:130.53732283464566,&quot;left&quot;:42.25,&quot;top&quot;:148.9336220472441,&quot;width&quot;:639.5896850393701}"/>
</p:tagLst>
</file>

<file path=ppt/tags/tag47.xml><?xml version="1.0" encoding="utf-8"?>
<p:tagLst xmlns:p="http://schemas.openxmlformats.org/presentationml/2006/main">
  <p:tag name="KSO_WM_DIAGRAM_VIRTUALLY_FRAME" val="{&quot;height&quot;:267.3344881889763,&quot;left&quot;:40.7240157480315,&quot;top&quot;:161.71984251968505,&quot;width&quot;:402.1874803149607}"/>
</p:tagLst>
</file>

<file path=ppt/tags/tag48.xml><?xml version="1.0" encoding="utf-8"?>
<p:tagLst xmlns:p="http://schemas.openxmlformats.org/presentationml/2006/main">
  <p:tag name="KSO_WM_DIAGRAM_VIRTUALLY_FRAME" val="{&quot;height&quot;:267.3344881889763,&quot;left&quot;:40.7240157480315,&quot;top&quot;:161.71984251968505,&quot;width&quot;:402.1874803149607}"/>
</p:tagLst>
</file>

<file path=ppt/tags/tag49.xml><?xml version="1.0" encoding="utf-8"?>
<p:tagLst xmlns:p="http://schemas.openxmlformats.org/presentationml/2006/main">
  <p:tag name="KSO_WM_DIAGRAM_VIRTUALLY_FRAME" val="{&quot;height&quot;:267.3344881889763,&quot;left&quot;:40.7240157480315,&quot;top&quot;:161.71984251968505,&quot;width&quot;:402.1874803149607}"/>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xml><?xml version="1.0" encoding="utf-8"?>
<p:tagLst xmlns:p="http://schemas.openxmlformats.org/presentationml/2006/main">
  <p:tag name="KSO_WM_DIAGRAM_VIRTUALLY_FRAME" val="{&quot;height&quot;:267.3344881889763,&quot;left&quot;:40.7240157480315,&quot;top&quot;:161.71984251968505,&quot;width&quot;:402.1874803149607}"/>
</p:tagLst>
</file>

<file path=ppt/tags/tag51.xml><?xml version="1.0" encoding="utf-8"?>
<p:tagLst xmlns:p="http://schemas.openxmlformats.org/presentationml/2006/main">
  <p:tag name="KSO_WM_DIAGRAM_VIRTUALLY_FRAME" val="{&quot;height&quot;:267.3344881889763,&quot;left&quot;:40.7240157480315,&quot;top&quot;:161.71984251968505,&quot;width&quot;:402.1874803149607}"/>
</p:tagLst>
</file>

<file path=ppt/tags/tag52.xml><?xml version="1.0" encoding="utf-8"?>
<p:tagLst xmlns:p="http://schemas.openxmlformats.org/presentationml/2006/main">
  <p:tag name="KSO_WM_DIAGRAM_VIRTUALLY_FRAME" val="{&quot;height&quot;:267.3344881889763,&quot;left&quot;:40.7240157480315,&quot;top&quot;:161.71984251968505,&quot;width&quot;:402.1874803149607}"/>
</p:tagLst>
</file>

<file path=ppt/tags/tag53.xml><?xml version="1.0" encoding="utf-8"?>
<p:tagLst xmlns:p="http://schemas.openxmlformats.org/presentationml/2006/main">
  <p:tag name="KSO_WM_DIAGRAM_VIRTUALLY_FRAME" val="{&quot;height&quot;:317.4423622047244,&quot;left&quot;:228.7414960629921,&quot;top&quot;:153.94023622047243,&quot;width&quot;:452.0470078740158}"/>
</p:tagLst>
</file>

<file path=ppt/tags/tag54.xml><?xml version="1.0" encoding="utf-8"?>
<p:tagLst xmlns:p="http://schemas.openxmlformats.org/presentationml/2006/main">
  <p:tag name="KSO_WM_DIAGRAM_VIRTUALLY_FRAME" val="{&quot;height&quot;:317.4423622047244,&quot;left&quot;:228.7414960629921,&quot;top&quot;:153.94023622047243,&quot;width&quot;:452.0470078740158}"/>
</p:tagLst>
</file>

<file path=ppt/tags/tag55.xml><?xml version="1.0" encoding="utf-8"?>
<p:tagLst xmlns:p="http://schemas.openxmlformats.org/presentationml/2006/main">
  <p:tag name="KSO_WM_DIAGRAM_VIRTUALLY_FRAME" val="{&quot;height&quot;:317.4423622047244,&quot;left&quot;:228.7414960629921,&quot;top&quot;:153.94023622047243,&quot;width&quot;:452.0470078740158}"/>
</p:tagLst>
</file>

<file path=ppt/tags/tag56.xml><?xml version="1.0" encoding="utf-8"?>
<p:tagLst xmlns:p="http://schemas.openxmlformats.org/presentationml/2006/main">
  <p:tag name="KSO_WM_DIAGRAM_VIRTUALLY_FRAME" val="{&quot;height&quot;:317.4423622047244,&quot;left&quot;:228.7414960629921,&quot;top&quot;:153.94023622047243,&quot;width&quot;:452.0470078740158}"/>
</p:tagLst>
</file>

<file path=ppt/tags/tag57.xml><?xml version="1.0" encoding="utf-8"?>
<p:tagLst xmlns:p="http://schemas.openxmlformats.org/presentationml/2006/main">
  <p:tag name="KSO_WM_DIAGRAM_VIRTUALLY_FRAME" val="{&quot;height&quot;:317.4423622047244,&quot;left&quot;:228.7414960629921,&quot;top&quot;:153.94023622047243,&quot;width&quot;:452.0470078740158}"/>
</p:tagLst>
</file>

<file path=ppt/tags/tag58.xml><?xml version="1.0" encoding="utf-8"?>
<p:tagLst xmlns:p="http://schemas.openxmlformats.org/presentationml/2006/main">
  <p:tag name="KSO_WM_DIAGRAM_VIRTUALLY_FRAME" val="{&quot;height&quot;:317.4423622047244,&quot;left&quot;:228.7414960629921,&quot;top&quot;:153.94023622047243,&quot;width&quot;:452.0470078740158}"/>
</p:tagLst>
</file>

<file path=ppt/tags/tag59.xml><?xml version="1.0" encoding="utf-8"?>
<p:tagLst xmlns:p="http://schemas.openxmlformats.org/presentationml/2006/main">
  <p:tag name="KSO_WM_DIAGRAM_VIRTUALLY_FRAME" val="{&quot;height&quot;:317.4423622047244,&quot;left&quot;:228.7414960629921,&quot;top&quot;:153.94023622047243,&quot;width&quot;:452.0470078740158}"/>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DIAGRAM_VIRTUALLY_FRAME" val="{&quot;height&quot;:317.4423622047244,&quot;left&quot;:228.7414960629921,&quot;top&quot;:153.94023622047243,&quot;width&quot;:452.0470078740158}"/>
</p:tagLst>
</file>

<file path=ppt/tags/tag61.xml><?xml version="1.0" encoding="utf-8"?>
<p:tagLst xmlns:p="http://schemas.openxmlformats.org/presentationml/2006/main">
  <p:tag name="KSO_WM_DIAGRAM_VIRTUALLY_FRAME" val="{&quot;height&quot;:317.4423622047244,&quot;left&quot;:228.7414960629921,&quot;top&quot;:153.94023622047243,&quot;width&quot;:452.0470078740158}"/>
</p:tagLst>
</file>

<file path=ppt/tags/tag62.xml><?xml version="1.0" encoding="utf-8"?>
<p:tagLst xmlns:p="http://schemas.openxmlformats.org/presentationml/2006/main">
  <p:tag name="KSO_WM_DIAGRAM_VIRTUALLY_FRAME" val="{&quot;height&quot;:317.4423622047244,&quot;left&quot;:228.7414960629921,&quot;top&quot;:153.94023622047243,&quot;width&quot;:452.0470078740158}"/>
</p:tagLst>
</file>

<file path=ppt/tags/tag63.xml><?xml version="1.0" encoding="utf-8"?>
<p:tagLst xmlns:p="http://schemas.openxmlformats.org/presentationml/2006/main">
  <p:tag name="KSO_WM_DIAGRAM_VIRTUALLY_FRAME" val="{&quot;height&quot;:317.4423622047244,&quot;left&quot;:228.7414960629921,&quot;top&quot;:153.94023622047243,&quot;width&quot;:452.0470078740158}"/>
</p:tagLst>
</file>

<file path=ppt/tags/tag64.xml><?xml version="1.0" encoding="utf-8"?>
<p:tagLst xmlns:p="http://schemas.openxmlformats.org/presentationml/2006/main">
  <p:tag name="KSO_WM_DIAGRAM_VIRTUALLY_FRAME" val="{&quot;height&quot;:317.4423622047244,&quot;left&quot;:228.7414960629921,&quot;top&quot;:153.94023622047243,&quot;width&quot;:452.0470078740158}"/>
</p:tagLst>
</file>

<file path=ppt/tags/tag65.xml><?xml version="1.0" encoding="utf-8"?>
<p:tagLst xmlns:p="http://schemas.openxmlformats.org/presentationml/2006/main">
  <p:tag name="KSO_WM_DIAGRAM_VIRTUALLY_FRAME" val="{&quot;height&quot;:330.61700787401577,&quot;left&quot;:76.60582677165354,&quot;top&quot;:142.5871653543307,&quot;width&quot;:595.6703937007874}"/>
</p:tagLst>
</file>

<file path=ppt/tags/tag66.xml><?xml version="1.0" encoding="utf-8"?>
<p:tagLst xmlns:p="http://schemas.openxmlformats.org/presentationml/2006/main">
  <p:tag name="KSO_WM_DIAGRAM_VIRTUALLY_FRAME" val="{&quot;height&quot;:330.61700787401577,&quot;left&quot;:76.60582677165354,&quot;top&quot;:142.5871653543307,&quot;width&quot;:595.6703937007874}"/>
</p:tagLst>
</file>

<file path=ppt/tags/tag67.xml><?xml version="1.0" encoding="utf-8"?>
<p:tagLst xmlns:p="http://schemas.openxmlformats.org/presentationml/2006/main">
  <p:tag name="KSO_WM_DIAGRAM_VIRTUALLY_FRAME" val="{&quot;height&quot;:330.61700787401577,&quot;left&quot;:76.60582677165354,&quot;top&quot;:142.5871653543307,&quot;width&quot;:595.6703937007874}"/>
</p:tagLst>
</file>

<file path=ppt/tags/tag68.xml><?xml version="1.0" encoding="utf-8"?>
<p:tagLst xmlns:p="http://schemas.openxmlformats.org/presentationml/2006/main">
  <p:tag name="KSO_WM_DIAGRAM_VIRTUALLY_FRAME" val="{&quot;height&quot;:330.61700787401577,&quot;left&quot;:76.60582677165354,&quot;top&quot;:142.5871653543307,&quot;width&quot;:595.6703937007874}"/>
</p:tagLst>
</file>

<file path=ppt/tags/tag69.xml><?xml version="1.0" encoding="utf-8"?>
<p:tagLst xmlns:p="http://schemas.openxmlformats.org/presentationml/2006/main">
  <p:tag name="KSO_WM_DIAGRAM_VIRTUALLY_FRAME" val="{&quot;height&quot;:239.95574803149606,&quot;left&quot;:31.81102362204724,&quot;top&quot;:174.95125984251968,&quot;width&quot;:657.5492913385826}"/>
</p:tagLst>
</file>

<file path=ppt/tags/tag7.xml><?xml version="1.0" encoding="utf-8"?>
<p:tagLst xmlns:p="http://schemas.openxmlformats.org/presentationml/2006/main">
  <p:tag name="KSO_WM_DIAGRAM_VIRTUALLY_FRAME" val="{&quot;height&quot;:283.58141732283457,&quot;left&quot;:36.80976377952756,&quot;top&quot;:170.43905511811025,&quot;width&quot;:647.2948818897637}"/>
</p:tagLst>
</file>

<file path=ppt/tags/tag70.xml><?xml version="1.0" encoding="utf-8"?>
<p:tagLst xmlns:p="http://schemas.openxmlformats.org/presentationml/2006/main">
  <p:tag name="KSO_WM_DIAGRAM_VIRTUALLY_FRAME" val="{&quot;height&quot;:239.95574803149606,&quot;left&quot;:31.81102362204724,&quot;top&quot;:174.95125984251968,&quot;width&quot;:657.5492913385826}"/>
</p:tagLst>
</file>

<file path=ppt/tags/tag71.xml><?xml version="1.0" encoding="utf-8"?>
<p:tagLst xmlns:p="http://schemas.openxmlformats.org/presentationml/2006/main">
  <p:tag name="KSO_WM_DIAGRAM_VIRTUALLY_FRAME" val="{&quot;height&quot;:239.95574803149606,&quot;left&quot;:31.81102362204724,&quot;top&quot;:174.95125984251968,&quot;width&quot;:657.5492913385826}"/>
</p:tagLst>
</file>

<file path=ppt/tags/tag72.xml><?xml version="1.0" encoding="utf-8"?>
<p:tagLst xmlns:p="http://schemas.openxmlformats.org/presentationml/2006/main">
  <p:tag name="KSO_WM_DIAGRAM_VIRTUALLY_FRAME" val="{&quot;height&quot;:239.95574803149606,&quot;left&quot;:31.81102362204724,&quot;top&quot;:174.95125984251968,&quot;width&quot;:657.5492913385826}"/>
</p:tagLst>
</file>

<file path=ppt/tags/tag73.xml><?xml version="1.0" encoding="utf-8"?>
<p:tagLst xmlns:p="http://schemas.openxmlformats.org/presentationml/2006/main">
  <p:tag name="KSO_WM_DIAGRAM_VIRTUALLY_FRAME" val="{&quot;height&quot;:239.95574803149606,&quot;left&quot;:31.81102362204724,&quot;top&quot;:174.95125984251968,&quot;width&quot;:657.5492913385826}"/>
</p:tagLst>
</file>

<file path=ppt/tags/tag74.xml><?xml version="1.0" encoding="utf-8"?>
<p:tagLst xmlns:p="http://schemas.openxmlformats.org/presentationml/2006/main">
  <p:tag name="KSO_WM_DIAGRAM_VIRTUALLY_FRAME" val="{&quot;height&quot;:239.95574803149606,&quot;left&quot;:31.81102362204724,&quot;top&quot;:174.95125984251968,&quot;width&quot;:657.5492913385826}"/>
</p:tagLst>
</file>

<file path=ppt/tags/tag75.xml><?xml version="1.0" encoding="utf-8"?>
<p:tagLst xmlns:p="http://schemas.openxmlformats.org/presentationml/2006/main">
  <p:tag name="KSO_WM_DIAGRAM_VIRTUALLY_FRAME" val="{&quot;height&quot;:239.95574803149606,&quot;left&quot;:31.81102362204724,&quot;top&quot;:174.95125984251968,&quot;width&quot;:657.5492913385826}"/>
</p:tagLst>
</file>

<file path=ppt/tags/tag76.xml><?xml version="1.0" encoding="utf-8"?>
<p:tagLst xmlns:p="http://schemas.openxmlformats.org/presentationml/2006/main">
  <p:tag name="KSO_WM_DIAGRAM_VIRTUALLY_FRAME" val="{&quot;height&quot;:239.95574803149606,&quot;left&quot;:31.81102362204724,&quot;top&quot;:174.95125984251968,&quot;width&quot;:657.5492913385826}"/>
</p:tagLst>
</file>

<file path=ppt/tags/tag77.xml><?xml version="1.0" encoding="utf-8"?>
<p:tagLst xmlns:p="http://schemas.openxmlformats.org/presentationml/2006/main">
  <p:tag name="KSO_WM_DIAGRAM_VIRTUALLY_FRAME" val="{&quot;height&quot;:307.5557480314961,&quot;left&quot;:32.02188976377953,&quot;top&quot;:148.44425196850392,&quot;width&quot;:427.0781102362204}"/>
</p:tagLst>
</file>

<file path=ppt/tags/tag78.xml><?xml version="1.0" encoding="utf-8"?>
<p:tagLst xmlns:p="http://schemas.openxmlformats.org/presentationml/2006/main">
  <p:tag name="KSO_WM_DIAGRAM_VIRTUALLY_FRAME" val="{&quot;height&quot;:307.5557480314961,&quot;left&quot;:32.02188976377953,&quot;top&quot;:148.44425196850392,&quot;width&quot;:427.0781102362204}"/>
</p:tagLst>
</file>

<file path=ppt/tags/tag79.xml><?xml version="1.0" encoding="utf-8"?>
<p:tagLst xmlns:p="http://schemas.openxmlformats.org/presentationml/2006/main">
  <p:tag name="KSO_WM_DIAGRAM_VIRTUALLY_FRAME" val="{&quot;height&quot;:307.5557480314961,&quot;left&quot;:32.02188976377953,&quot;top&quot;:148.44425196850392,&quot;width&quot;:427.0781102362204}"/>
</p:tagLst>
</file>

<file path=ppt/tags/tag8.xml><?xml version="1.0" encoding="utf-8"?>
<p:tagLst xmlns:p="http://schemas.openxmlformats.org/presentationml/2006/main">
  <p:tag name="KSO_WM_DIAGRAM_VIRTUALLY_FRAME" val="{&quot;height&quot;:283.58141732283457,&quot;left&quot;:36.80976377952756,&quot;top&quot;:170.43905511811025,&quot;width&quot;:647.2948818897637}"/>
</p:tagLst>
</file>

<file path=ppt/tags/tag80.xml><?xml version="1.0" encoding="utf-8"?>
<p:tagLst xmlns:p="http://schemas.openxmlformats.org/presentationml/2006/main">
  <p:tag name="KSO_WM_DIAGRAM_VIRTUALLY_FRAME" val="{&quot;height&quot;:307.5557480314961,&quot;left&quot;:32.02188976377953,&quot;top&quot;:148.44425196850392,&quot;width&quot;:427.0781102362204}"/>
</p:tagLst>
</file>

<file path=ppt/tags/tag81.xml><?xml version="1.0" encoding="utf-8"?>
<p:tagLst xmlns:p="http://schemas.openxmlformats.org/presentationml/2006/main">
  <p:tag name="KSO_WM_DIAGRAM_VIRTUALLY_FRAME" val="{&quot;height&quot;:307.5557480314961,&quot;left&quot;:32.02188976377953,&quot;top&quot;:148.44425196850392,&quot;width&quot;:427.0781102362204}"/>
</p:tagLst>
</file>

<file path=ppt/tags/tag82.xml><?xml version="1.0" encoding="utf-8"?>
<p:tagLst xmlns:p="http://schemas.openxmlformats.org/presentationml/2006/main">
  <p:tag name="KSO_WM_DIAGRAM_VIRTUALLY_FRAME" val="{&quot;height&quot;:307.5557480314961,&quot;left&quot;:32.02188976377953,&quot;top&quot;:148.44425196850392,&quot;width&quot;:427.0781102362204}"/>
</p:tagLst>
</file>

<file path=ppt/tags/tag83.xml><?xml version="1.0" encoding="utf-8"?>
<p:tagLst xmlns:p="http://schemas.openxmlformats.org/presentationml/2006/main">
  <p:tag name="KSO_WM_DIAGRAM_VIRTUALLY_FRAME" val="{&quot;height&quot;:307.5557480314961,&quot;left&quot;:32.02188976377953,&quot;top&quot;:148.44425196850392,&quot;width&quot;:427.0781102362204}"/>
</p:tagLst>
</file>

<file path=ppt/tags/tag84.xml><?xml version="1.0" encoding="utf-8"?>
<p:tagLst xmlns:p="http://schemas.openxmlformats.org/presentationml/2006/main">
  <p:tag name="KSO_WM_DIAGRAM_VIRTUALLY_FRAME" val="{&quot;height&quot;:307.5557480314961,&quot;left&quot;:32.02188976377953,&quot;top&quot;:148.44425196850392,&quot;width&quot;:427.0781102362204}"/>
</p:tagLst>
</file>

<file path=ppt/tags/tag85.xml><?xml version="1.0" encoding="utf-8"?>
<p:tagLst xmlns:p="http://schemas.openxmlformats.org/presentationml/2006/main">
  <p:tag name="KSO_WM_DIAGRAM_VIRTUALLY_FRAME" val="{&quot;height&quot;:307.5557480314961,&quot;left&quot;:32.02188976377953,&quot;top&quot;:148.44425196850392,&quot;width&quot;:427.0781102362204}"/>
</p:tagLst>
</file>

<file path=ppt/tags/tag86.xml><?xml version="1.0" encoding="utf-8"?>
<p:tagLst xmlns:p="http://schemas.openxmlformats.org/presentationml/2006/main">
  <p:tag name="KSO_WM_DIAGRAM_VIRTUALLY_FRAME" val="{&quot;height&quot;:307.5557480314961,&quot;left&quot;:32.02188976377953,&quot;top&quot;:148.44425196850392,&quot;width&quot;:427.0781102362204}"/>
</p:tagLst>
</file>

<file path=ppt/tags/tag87.xml><?xml version="1.0" encoding="utf-8"?>
<p:tagLst xmlns:p="http://schemas.openxmlformats.org/presentationml/2006/main">
  <p:tag name="KSO_WM_DIAGRAM_VIRTUALLY_FRAME" val="{&quot;height&quot;:307.5557480314961,&quot;left&quot;:32.02188976377953,&quot;top&quot;:148.44425196850392,&quot;width&quot;:427.0781102362204}"/>
</p:tagLst>
</file>

<file path=ppt/tags/tag88.xml><?xml version="1.0" encoding="utf-8"?>
<p:tagLst xmlns:p="http://schemas.openxmlformats.org/presentationml/2006/main">
  <p:tag name="KSO_WM_DIAGRAM_VIRTUALLY_FRAME" val="{&quot;height&quot;:307.5557480314961,&quot;left&quot;:32.02188976377953,&quot;top&quot;:148.44425196850392,&quot;width&quot;:427.0781102362204}"/>
</p:tagLst>
</file>

<file path=ppt/tags/tag89.xml><?xml version="1.0" encoding="utf-8"?>
<p:tagLst xmlns:p="http://schemas.openxmlformats.org/presentationml/2006/main">
  <p:tag name="KSO_WM_DIAGRAM_VIRTUALLY_FRAME" val="{&quot;height&quot;:281.1,&quot;left&quot;:17.85,&quot;top&quot;:171.7,&quot;width&quot;:415.6}"/>
</p:tagLst>
</file>

<file path=ppt/tags/tag9.xml><?xml version="1.0" encoding="utf-8"?>
<p:tagLst xmlns:p="http://schemas.openxmlformats.org/presentationml/2006/main">
  <p:tag name="KSO_WM_DIAGRAM_VIRTUALLY_FRAME" val="{&quot;height&quot;:283.58141732283457,&quot;left&quot;:36.80976377952756,&quot;top&quot;:170.43905511811025,&quot;width&quot;:647.2948818897637}"/>
</p:tagLst>
</file>

<file path=ppt/tags/tag90.xml><?xml version="1.0" encoding="utf-8"?>
<p:tagLst xmlns:p="http://schemas.openxmlformats.org/presentationml/2006/main">
  <p:tag name="KSO_WM_DIAGRAM_VIRTUALLY_FRAME" val="{&quot;height&quot;:281.1,&quot;left&quot;:17.85,&quot;top&quot;:171.7,&quot;width&quot;:415.6}"/>
</p:tagLst>
</file>

<file path=ppt/tags/tag91.xml><?xml version="1.0" encoding="utf-8"?>
<p:tagLst xmlns:p="http://schemas.openxmlformats.org/presentationml/2006/main">
  <p:tag name="KSO_WM_DIAGRAM_VIRTUALLY_FRAME" val="{&quot;height&quot;:281.1,&quot;left&quot;:17.85,&quot;top&quot;:171.7,&quot;width&quot;:415.6}"/>
</p:tagLst>
</file>

<file path=ppt/tags/tag92.xml><?xml version="1.0" encoding="utf-8"?>
<p:tagLst xmlns:p="http://schemas.openxmlformats.org/presentationml/2006/main">
  <p:tag name="KSO_WM_DIAGRAM_VIRTUALLY_FRAME" val="{&quot;height&quot;:281.1,&quot;left&quot;:17.85,&quot;top&quot;:171.7,&quot;width&quot;:415.6}"/>
</p:tagLst>
</file>

<file path=ppt/tags/tag93.xml><?xml version="1.0" encoding="utf-8"?>
<p:tagLst xmlns:p="http://schemas.openxmlformats.org/presentationml/2006/main">
  <p:tag name="KSO_WM_DIAGRAM_VIRTUALLY_FRAME" val="{&quot;height&quot;:281.1,&quot;left&quot;:17.85,&quot;top&quot;:171.7,&quot;width&quot;:415.6}"/>
</p:tagLst>
</file>

<file path=ppt/tags/tag94.xml><?xml version="1.0" encoding="utf-8"?>
<p:tagLst xmlns:p="http://schemas.openxmlformats.org/presentationml/2006/main">
  <p:tag name="KSO_WM_DIAGRAM_VIRTUALLY_FRAME" val="{&quot;height&quot;:281.1,&quot;left&quot;:17.85,&quot;top&quot;:171.7,&quot;width&quot;:415.6}"/>
</p:tagLst>
</file>

<file path=ppt/tags/tag95.xml><?xml version="1.0" encoding="utf-8"?>
<p:tagLst xmlns:p="http://schemas.openxmlformats.org/presentationml/2006/main">
  <p:tag name="KSO_WM_DIAGRAM_VIRTUALLY_FRAME" val="{&quot;height&quot;:329.85976377952755,&quot;left&quot;:228.7414960629921,&quot;top&quot;:153.94023622047243,&quot;width&quot;:452.9184251968503}"/>
</p:tagLst>
</file>

<file path=ppt/tags/tag96.xml><?xml version="1.0" encoding="utf-8"?>
<p:tagLst xmlns:p="http://schemas.openxmlformats.org/presentationml/2006/main">
  <p:tag name="KSO_WM_DIAGRAM_VIRTUALLY_FRAME" val="{&quot;height&quot;:329.85976377952755,&quot;left&quot;:228.7414960629921,&quot;top&quot;:153.94023622047243,&quot;width&quot;:452.9184251968503}"/>
</p:tagLst>
</file>

<file path=ppt/tags/tag97.xml><?xml version="1.0" encoding="utf-8"?>
<p:tagLst xmlns:p="http://schemas.openxmlformats.org/presentationml/2006/main">
  <p:tag name="KSO_WM_DIAGRAM_VIRTUALLY_FRAME" val="{&quot;height&quot;:329.85976377952755,&quot;left&quot;:228.7414960629921,&quot;top&quot;:153.94023622047243,&quot;width&quot;:452.9184251968503}"/>
</p:tagLst>
</file>

<file path=ppt/tags/tag98.xml><?xml version="1.0" encoding="utf-8"?>
<p:tagLst xmlns:p="http://schemas.openxmlformats.org/presentationml/2006/main">
  <p:tag name="KSO_WM_DIAGRAM_VIRTUALLY_FRAME" val="{&quot;height&quot;:329.85976377952755,&quot;left&quot;:228.7414960629921,&quot;top&quot;:153.94023622047243,&quot;width&quot;:452.9184251968503}"/>
</p:tagLst>
</file>

<file path=ppt/tags/tag99.xml><?xml version="1.0" encoding="utf-8"?>
<p:tagLst xmlns:p="http://schemas.openxmlformats.org/presentationml/2006/main">
  <p:tag name="KSO_WM_DIAGRAM_VIRTUALLY_FRAME" val="{&quot;height&quot;:329.85976377952755,&quot;left&quot;:228.7414960629921,&quot;top&quot;:153.94023622047243,&quot;width&quot;:452.9184251968503}"/>
</p:tagLst>
</file>

<file path=ppt/theme/theme1.xml><?xml version="1.0" encoding="utf-8"?>
<a:theme xmlns:a="http://schemas.openxmlformats.org/drawingml/2006/main" name="Office 主题">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B0500"/>
      </a:dk2>
      <a:lt2>
        <a:srgbClr val="FFF4F3"/>
      </a:lt2>
      <a:accent1>
        <a:srgbClr val="D02300"/>
      </a:accent1>
      <a:accent2>
        <a:srgbClr val="BF3C2E"/>
      </a:accent2>
      <a:accent3>
        <a:srgbClr val="E17467"/>
      </a:accent3>
      <a:accent4>
        <a:srgbClr val="FD905F"/>
      </a:accent4>
      <a:accent5>
        <a:srgbClr val="D39C83"/>
      </a:accent5>
      <a:accent6>
        <a:srgbClr val="B0A17E"/>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数字化质量管理-任务一</Template>
  <TotalTime>0</TotalTime>
  <Words>7894</Words>
  <Application>WPS 演示</Application>
  <PresentationFormat>全屏显示(4:3)</PresentationFormat>
  <Paragraphs>833</Paragraphs>
  <Slides>48</Slides>
  <Notes>1</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48</vt:i4>
      </vt:variant>
    </vt:vector>
  </HeadingPairs>
  <TitlesOfParts>
    <vt:vector size="62" baseType="lpstr">
      <vt:lpstr>Arial</vt:lpstr>
      <vt:lpstr>宋体</vt:lpstr>
      <vt:lpstr>Wingdings</vt:lpstr>
      <vt:lpstr>Verdana</vt:lpstr>
      <vt:lpstr>微软雅黑</vt:lpstr>
      <vt:lpstr>Calibri</vt:lpstr>
      <vt:lpstr>黑体</vt:lpstr>
      <vt:lpstr>Times New Roman</vt:lpstr>
      <vt:lpstr>幼圆</vt:lpstr>
      <vt:lpstr>华文琥珀</vt:lpstr>
      <vt:lpstr>Arial Unicode MS</vt:lpstr>
      <vt:lpstr>Segoe UI</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Rita</cp:lastModifiedBy>
  <cp:revision>194</cp:revision>
  <dcterms:created xsi:type="dcterms:W3CDTF">2016-07-30T05:49:00Z</dcterms:created>
  <dcterms:modified xsi:type="dcterms:W3CDTF">2025-05-18T12:45:46Z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94B7F6E98133467CA8D4CFDB797B5003_12</vt:lpwstr>
  </property>
  <property fmtid="{D5CDD505-2E9C-101B-9397-08002B2CF9AE}" pid="3" name="KSOProductBuildVer">
    <vt:lpwstr>2052-12.1.0.21171</vt:lpwstr>
  </property>
</Properties>
</file>