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67" r:id="rId3"/>
    <p:sldId id="268" r:id="rId4"/>
    <p:sldId id="269" r:id="rId5"/>
    <p:sldId id="270" r:id="rId6"/>
    <p:sldId id="271" r:id="rId7"/>
    <p:sldId id="272" r:id="rId8"/>
    <p:sldId id="273" r:id="rId9"/>
    <p:sldId id="274" r:id="rId10"/>
    <p:sldId id="275" r:id="rId11"/>
    <p:sldId id="276" r:id="rId12"/>
    <p:sldId id="277" r:id="rId13"/>
    <p:sldId id="278" r:id="rId14"/>
    <p:sldId id="279" r:id="rId15"/>
    <p:sldId id="280" r:id="rId16"/>
    <p:sldId id="281" r:id="rId17"/>
    <p:sldId id="282" r:id="rId18"/>
    <p:sldId id="283" r:id="rId19"/>
    <p:sldId id="284" r:id="rId20"/>
    <p:sldId id="285" r:id="rId21"/>
    <p:sldId id="286"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67F51B-6CD6-46D1-976D-43DD1C5F6269}" type="slidenum">
              <a:rPr lang="zh-CN" altLang="en-US" smtClean="0"/>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2352D112-5EA0-4595-B56E-A93387E840DE}" type="datetimeFigureOut">
              <a:rPr lang="zh-CN" altLang="en-US" smtClean="0"/>
              <a:t>2021\8\27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67F51B-6CD6-46D1-976D-43DD1C5F626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2352D112-5EA0-4595-B56E-A93387E840DE}" type="datetimeFigureOut">
              <a:rPr lang="zh-CN" altLang="en-US" smtClean="0"/>
              <a:t>2021\8\27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7D67F51B-6CD6-46D1-976D-43DD1C5F626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en-US" altLang="zh-CN" sz="6000" dirty="0" smtClean="0"/>
              <a:t/>
            </a:r>
            <a:br>
              <a:rPr lang="en-US" altLang="zh-CN" sz="6000" dirty="0" smtClean="0"/>
            </a:br>
            <a:r>
              <a:rPr lang="zh-CN" altLang="en-US" sz="6000" dirty="0" smtClean="0"/>
              <a:t>第七章</a:t>
            </a:r>
            <a:endParaRPr lang="zh-CN" altLang="en-US" sz="6000" dirty="0"/>
          </a:p>
        </p:txBody>
      </p:sp>
      <p:sp>
        <p:nvSpPr>
          <p:cNvPr id="3" name="副标题 2"/>
          <p:cNvSpPr>
            <a:spLocks noGrp="1"/>
          </p:cNvSpPr>
          <p:nvPr>
            <p:ph type="subTitle" idx="1"/>
          </p:nvPr>
        </p:nvSpPr>
        <p:spPr/>
        <p:txBody>
          <a:bodyPr>
            <a:normAutofit lnSpcReduction="10000"/>
          </a:bodyPr>
          <a:lstStyle/>
          <a:p>
            <a:pPr algn="ctr"/>
            <a:endParaRPr lang="en-US" altLang="zh-CN" sz="5400" b="1" dirty="0" smtClean="0">
              <a:solidFill>
                <a:schemeClr val="tx1"/>
              </a:solidFill>
            </a:endParaRPr>
          </a:p>
          <a:p>
            <a:pPr algn="ctr"/>
            <a:r>
              <a:rPr lang="zh-CN" altLang="en-US" sz="5400" b="1" dirty="0" smtClean="0">
                <a:solidFill>
                  <a:schemeClr val="tx1"/>
                </a:solidFill>
              </a:rPr>
              <a:t>文书</a:t>
            </a:r>
            <a:r>
              <a:rPr lang="zh-CN" altLang="en-US" sz="5400" b="1" dirty="0" smtClean="0">
                <a:solidFill>
                  <a:schemeClr val="tx1"/>
                </a:solidFill>
              </a:rPr>
              <a:t>处理与档案管理</a:t>
            </a:r>
          </a:p>
          <a:p>
            <a:endParaRPr lang="zh-CN" altLang="en-US"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三、归档文件的整理</a:t>
            </a:r>
            <a:br>
              <a:rPr lang="zh-CN" altLang="en-US" dirty="0" smtClean="0"/>
            </a:br>
            <a:endParaRPr lang="zh-CN" altLang="en-US" dirty="0"/>
          </a:p>
        </p:txBody>
      </p:sp>
      <p:sp>
        <p:nvSpPr>
          <p:cNvPr id="3" name="内容占位符 2"/>
          <p:cNvSpPr>
            <a:spLocks noGrp="1"/>
          </p:cNvSpPr>
          <p:nvPr>
            <p:ph idx="1"/>
          </p:nvPr>
        </p:nvSpPr>
        <p:spPr>
          <a:xfrm>
            <a:off x="457200" y="1214422"/>
            <a:ext cx="8229600" cy="4911741"/>
          </a:xfrm>
        </p:spPr>
        <p:txBody>
          <a:bodyPr>
            <a:normAutofit fontScale="92500" lnSpcReduction="10000"/>
          </a:bodyPr>
          <a:lstStyle/>
          <a:p>
            <a:r>
              <a:rPr lang="en-US" dirty="0" smtClean="0"/>
              <a:t>(</a:t>
            </a:r>
            <a:r>
              <a:rPr lang="zh-CN" altLang="en-US" dirty="0" smtClean="0"/>
              <a:t>一</a:t>
            </a:r>
            <a:r>
              <a:rPr lang="en-US" dirty="0" smtClean="0"/>
              <a:t>)</a:t>
            </a:r>
            <a:r>
              <a:rPr lang="zh-CN" altLang="en-US" dirty="0" smtClean="0"/>
              <a:t>归档文件的整理单位</a:t>
            </a:r>
          </a:p>
          <a:p>
            <a:r>
              <a:rPr lang="en-US" dirty="0" smtClean="0"/>
              <a:t>1</a:t>
            </a:r>
            <a:r>
              <a:rPr lang="en-US" dirty="0" smtClean="0"/>
              <a:t>.</a:t>
            </a:r>
            <a:r>
              <a:rPr lang="zh-CN" altLang="en-US" dirty="0" smtClean="0"/>
              <a:t>案卷</a:t>
            </a:r>
            <a:endParaRPr lang="en-US" altLang="zh-CN" dirty="0" smtClean="0"/>
          </a:p>
          <a:p>
            <a:r>
              <a:rPr lang="zh-CN" altLang="en-US" dirty="0" smtClean="0"/>
              <a:t>案卷是由来源、时间、内容和外形上互有联系的若干文件组合而成并放入卷夹、卷皮的档案保管单位。</a:t>
            </a:r>
          </a:p>
          <a:p>
            <a:r>
              <a:rPr lang="en-US" dirty="0" smtClean="0"/>
              <a:t>2.</a:t>
            </a:r>
            <a:r>
              <a:rPr lang="zh-CN" altLang="en-US" dirty="0" smtClean="0"/>
              <a:t>件</a:t>
            </a:r>
            <a:endParaRPr lang="en-US" altLang="zh-CN" dirty="0" smtClean="0"/>
          </a:p>
          <a:p>
            <a:r>
              <a:rPr lang="zh-CN" altLang="en-US" dirty="0" smtClean="0"/>
              <a:t>“件”</a:t>
            </a:r>
            <a:r>
              <a:rPr lang="zh-CN" altLang="en-US" dirty="0" smtClean="0"/>
              <a:t>是指以每份文件</a:t>
            </a:r>
            <a:r>
              <a:rPr lang="en-US" dirty="0" smtClean="0"/>
              <a:t>(</a:t>
            </a:r>
            <a:r>
              <a:rPr lang="zh-CN" altLang="en-US" dirty="0" smtClean="0"/>
              <a:t>自然件</a:t>
            </a:r>
            <a:r>
              <a:rPr lang="en-US" dirty="0" smtClean="0"/>
              <a:t>)</a:t>
            </a:r>
            <a:r>
              <a:rPr lang="zh-CN" altLang="en-US" dirty="0" smtClean="0"/>
              <a:t>作为一个档案保管单位。</a:t>
            </a:r>
            <a:endParaRPr lang="en-US" altLang="zh-CN" dirty="0" smtClean="0"/>
          </a:p>
          <a:p>
            <a:r>
              <a:rPr lang="en-US" dirty="0" smtClean="0"/>
              <a:t>3.</a:t>
            </a:r>
            <a:r>
              <a:rPr lang="zh-CN" altLang="en-US" dirty="0" smtClean="0"/>
              <a:t>以“件”为单位与以“卷”为单位整理的区别</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dirty="0" smtClean="0"/>
              <a:t>(</a:t>
            </a:r>
            <a:r>
              <a:rPr lang="zh-CN" altLang="en-US" sz="3600" dirty="0" smtClean="0"/>
              <a:t>二</a:t>
            </a:r>
            <a:r>
              <a:rPr lang="en-US" sz="3600" dirty="0" smtClean="0"/>
              <a:t>)</a:t>
            </a:r>
            <a:r>
              <a:rPr lang="zh-CN" altLang="en-US" sz="3600" dirty="0" smtClean="0"/>
              <a:t>归档文件以“件”为单位的整理方法</a:t>
            </a:r>
            <a:r>
              <a:rPr lang="zh-CN" altLang="en-US" dirty="0" smtClean="0"/>
              <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“件”的</a:t>
            </a:r>
            <a:r>
              <a:rPr lang="zh-CN" altLang="en-US" dirty="0" smtClean="0"/>
              <a:t>装订</a:t>
            </a:r>
            <a:endParaRPr lang="en-US" altLang="zh-CN" dirty="0" smtClean="0"/>
          </a:p>
          <a:p>
            <a:r>
              <a:rPr lang="en-US" dirty="0" smtClean="0"/>
              <a:t>2.</a:t>
            </a:r>
            <a:r>
              <a:rPr lang="zh-CN" altLang="en-US" dirty="0" smtClean="0"/>
              <a:t>按“件”</a:t>
            </a:r>
            <a:r>
              <a:rPr lang="zh-CN" altLang="en-US" dirty="0" smtClean="0"/>
              <a:t>分类</a:t>
            </a:r>
            <a:endParaRPr lang="en-US" altLang="zh-CN" dirty="0" smtClean="0"/>
          </a:p>
          <a:p>
            <a:r>
              <a:rPr lang="en-US" dirty="0" smtClean="0"/>
              <a:t>3.</a:t>
            </a:r>
            <a:r>
              <a:rPr lang="zh-CN" altLang="en-US" dirty="0" smtClean="0"/>
              <a:t>有序排列</a:t>
            </a:r>
          </a:p>
          <a:p>
            <a:r>
              <a:rPr lang="en-US" dirty="0" smtClean="0"/>
              <a:t>4.</a:t>
            </a:r>
            <a:r>
              <a:rPr lang="zh-CN" altLang="en-US" dirty="0" smtClean="0"/>
              <a:t>归档文件</a:t>
            </a:r>
            <a:r>
              <a:rPr lang="zh-CN" altLang="en-US" dirty="0" smtClean="0"/>
              <a:t>编号</a:t>
            </a:r>
            <a:endParaRPr lang="en-US" altLang="zh-CN" dirty="0" smtClean="0"/>
          </a:p>
          <a:p>
            <a:r>
              <a:rPr lang="en-US" dirty="0" smtClean="0"/>
              <a:t>5.</a:t>
            </a:r>
            <a:r>
              <a:rPr lang="zh-CN" altLang="en-US" dirty="0" smtClean="0"/>
              <a:t>归档文件</a:t>
            </a:r>
            <a:r>
              <a:rPr lang="zh-CN" altLang="en-US" dirty="0" smtClean="0"/>
              <a:t>编目</a:t>
            </a:r>
            <a:endParaRPr lang="en-US" altLang="zh-CN" dirty="0" smtClean="0"/>
          </a:p>
          <a:p>
            <a:r>
              <a:rPr lang="en-US" dirty="0" smtClean="0"/>
              <a:t>6.</a:t>
            </a:r>
            <a:r>
              <a:rPr lang="zh-CN" altLang="en-US" dirty="0" smtClean="0"/>
              <a:t>归档文件装盒</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z="3600" dirty="0" smtClean="0"/>
              <a:t>(</a:t>
            </a:r>
            <a:r>
              <a:rPr lang="zh-CN" altLang="en-US" sz="3600" dirty="0" smtClean="0"/>
              <a:t>三</a:t>
            </a:r>
            <a:r>
              <a:rPr lang="en-US" sz="3600" dirty="0" smtClean="0"/>
              <a:t>)</a:t>
            </a:r>
            <a:r>
              <a:rPr lang="zh-CN" altLang="en-US" sz="3600" dirty="0" smtClean="0"/>
              <a:t>归档文件以“卷”为单位的整理方法</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457200" y="1428736"/>
            <a:ext cx="8229600" cy="4697427"/>
          </a:xfrm>
        </p:spPr>
        <p:txBody>
          <a:bodyPr>
            <a:normAutofit/>
          </a:bodyPr>
          <a:lstStyle/>
          <a:p>
            <a:r>
              <a:rPr lang="en-US" dirty="0" smtClean="0"/>
              <a:t>1</a:t>
            </a:r>
            <a:r>
              <a:rPr lang="en-US" dirty="0" smtClean="0"/>
              <a:t>.</a:t>
            </a:r>
            <a:r>
              <a:rPr lang="zh-CN" altLang="en-US" dirty="0" smtClean="0"/>
              <a:t>文书立卷</a:t>
            </a:r>
          </a:p>
          <a:p>
            <a:r>
              <a:rPr lang="en-US" dirty="0" smtClean="0"/>
              <a:t>2.</a:t>
            </a:r>
            <a:r>
              <a:rPr lang="zh-CN" altLang="en-US" dirty="0" smtClean="0"/>
              <a:t>卷内文件</a:t>
            </a:r>
            <a:r>
              <a:rPr lang="zh-CN" altLang="en-US" dirty="0" smtClean="0"/>
              <a:t>排列</a:t>
            </a:r>
            <a:endParaRPr lang="en-US" altLang="zh-CN" dirty="0" smtClean="0"/>
          </a:p>
          <a:p>
            <a:r>
              <a:rPr lang="en-US" dirty="0" smtClean="0"/>
              <a:t>3.</a:t>
            </a:r>
            <a:r>
              <a:rPr lang="zh-CN" altLang="en-US" dirty="0" smtClean="0"/>
              <a:t>案卷</a:t>
            </a:r>
            <a:r>
              <a:rPr lang="zh-CN" altLang="en-US" dirty="0" smtClean="0"/>
              <a:t>编号</a:t>
            </a:r>
            <a:endParaRPr lang="en-US" altLang="zh-CN" dirty="0" smtClean="0"/>
          </a:p>
          <a:p>
            <a:r>
              <a:rPr lang="en-US" dirty="0" smtClean="0"/>
              <a:t>4</a:t>
            </a:r>
            <a:r>
              <a:rPr lang="en-US" dirty="0" smtClean="0"/>
              <a:t>.</a:t>
            </a:r>
            <a:r>
              <a:rPr lang="zh-CN" altLang="en-US" dirty="0" smtClean="0"/>
              <a:t>填写卷内文件目录和备考表</a:t>
            </a:r>
          </a:p>
          <a:p>
            <a:r>
              <a:rPr lang="en-US" dirty="0" smtClean="0"/>
              <a:t>5.</a:t>
            </a:r>
            <a:r>
              <a:rPr lang="zh-CN" altLang="en-US" dirty="0" smtClean="0"/>
              <a:t>案卷</a:t>
            </a:r>
            <a:r>
              <a:rPr lang="zh-CN" altLang="en-US" dirty="0" smtClean="0"/>
              <a:t>装订</a:t>
            </a:r>
            <a:endParaRPr lang="en-US" altLang="zh-CN" dirty="0" smtClean="0"/>
          </a:p>
          <a:p>
            <a:r>
              <a:rPr lang="en-US" dirty="0" smtClean="0"/>
              <a:t>6.</a:t>
            </a:r>
            <a:r>
              <a:rPr lang="zh-CN" altLang="en-US" dirty="0" smtClean="0"/>
              <a:t>填写案卷封面、拟写案卷题名</a:t>
            </a:r>
            <a:r>
              <a:rPr lang="en-US" dirty="0" smtClean="0"/>
              <a:t>(</a:t>
            </a:r>
            <a:r>
              <a:rPr lang="zh-CN" altLang="en-US" dirty="0" smtClean="0"/>
              <a:t>案卷标题</a:t>
            </a:r>
            <a:r>
              <a:rPr lang="en-US" dirty="0" smtClean="0"/>
              <a:t>)</a:t>
            </a:r>
            <a:endParaRPr lang="zh-CN" altLang="en-US" dirty="0" smtClean="0"/>
          </a:p>
          <a:p>
            <a:r>
              <a:rPr lang="en-US" dirty="0" smtClean="0"/>
              <a:t>7.</a:t>
            </a:r>
            <a:r>
              <a:rPr lang="zh-CN" altLang="en-US" dirty="0" smtClean="0"/>
              <a:t>编制案卷目录</a:t>
            </a:r>
          </a:p>
          <a:p>
            <a:r>
              <a:rPr lang="zh-CN" altLang="en-US" dirty="0" smtClean="0"/>
              <a:t>四、文书的归档</a:t>
            </a:r>
          </a:p>
          <a:p>
            <a:endParaRPr lang="zh-CN" altLang="en-US" dirty="0" smtClean="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一、档案的收集</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a:t>
            </a:r>
            <a:r>
              <a:rPr lang="zh-CN" altLang="en-US" dirty="0" smtClean="0"/>
              <a:t>一</a:t>
            </a:r>
            <a:r>
              <a:rPr lang="en-US" dirty="0" smtClean="0"/>
              <a:t>)</a:t>
            </a:r>
            <a:r>
              <a:rPr lang="zh-CN" altLang="en-US" dirty="0" smtClean="0"/>
              <a:t>接收归档文件</a:t>
            </a:r>
          </a:p>
          <a:p>
            <a:r>
              <a:rPr lang="en-US" dirty="0" smtClean="0"/>
              <a:t>(</a:t>
            </a:r>
            <a:r>
              <a:rPr lang="zh-CN" altLang="en-US" dirty="0" smtClean="0"/>
              <a:t>二</a:t>
            </a:r>
            <a:r>
              <a:rPr lang="en-US" dirty="0" smtClean="0"/>
              <a:t>)</a:t>
            </a:r>
            <a:r>
              <a:rPr lang="zh-CN" altLang="en-US" dirty="0" smtClean="0"/>
              <a:t>零散文件的收集</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二、档案鉴定</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a:t>
            </a:r>
            <a:r>
              <a:rPr lang="zh-CN" altLang="en-US" dirty="0" smtClean="0"/>
              <a:t>一</a:t>
            </a:r>
            <a:r>
              <a:rPr lang="en-US" dirty="0" smtClean="0"/>
              <a:t>)</a:t>
            </a:r>
            <a:r>
              <a:rPr lang="zh-CN" altLang="en-US" dirty="0" smtClean="0"/>
              <a:t>档案价值鉴定工作程序</a:t>
            </a:r>
          </a:p>
          <a:p>
            <a:r>
              <a:rPr lang="en-US" dirty="0" smtClean="0"/>
              <a:t>1</a:t>
            </a:r>
            <a:r>
              <a:rPr lang="en-US" dirty="0" smtClean="0"/>
              <a:t>.</a:t>
            </a:r>
            <a:r>
              <a:rPr lang="zh-CN" altLang="en-US" dirty="0" smtClean="0"/>
              <a:t>文件归档鉴定</a:t>
            </a:r>
          </a:p>
          <a:p>
            <a:r>
              <a:rPr lang="en-US" dirty="0" smtClean="0"/>
              <a:t>2</a:t>
            </a:r>
            <a:r>
              <a:rPr lang="en-US" dirty="0" smtClean="0"/>
              <a:t>.</a:t>
            </a:r>
            <a:r>
              <a:rPr lang="zh-CN" altLang="en-US" dirty="0" smtClean="0"/>
              <a:t>划定文件的保管</a:t>
            </a:r>
            <a:r>
              <a:rPr lang="zh-CN" altLang="en-US" dirty="0" smtClean="0"/>
              <a:t>期限</a:t>
            </a:r>
            <a:endParaRPr lang="en-US" altLang="zh-CN" dirty="0" smtClean="0"/>
          </a:p>
          <a:p>
            <a:r>
              <a:rPr lang="en-US" dirty="0" smtClean="0"/>
              <a:t>3.</a:t>
            </a:r>
            <a:r>
              <a:rPr lang="zh-CN" altLang="en-US" dirty="0" smtClean="0"/>
              <a:t>档案价值复审</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三、档案保管</a:t>
            </a:r>
            <a:br>
              <a:rPr lang="zh-CN" altLang="en-US" dirty="0" smtClean="0"/>
            </a:br>
            <a:endParaRPr lang="zh-CN" altLang="en-US" dirty="0"/>
          </a:p>
        </p:txBody>
      </p:sp>
      <p:sp>
        <p:nvSpPr>
          <p:cNvPr id="3" name="内容占位符 2"/>
          <p:cNvSpPr>
            <a:spLocks noGrp="1"/>
          </p:cNvSpPr>
          <p:nvPr>
            <p:ph idx="1"/>
          </p:nvPr>
        </p:nvSpPr>
        <p:spPr/>
        <p:txBody>
          <a:bodyPr>
            <a:normAutofit/>
          </a:bodyPr>
          <a:lstStyle/>
          <a:p>
            <a:r>
              <a:rPr lang="en-US" dirty="0" smtClean="0"/>
              <a:t>(</a:t>
            </a:r>
            <a:r>
              <a:rPr lang="zh-CN" altLang="en-US" dirty="0" smtClean="0"/>
              <a:t>一</a:t>
            </a:r>
            <a:r>
              <a:rPr lang="en-US" dirty="0" smtClean="0"/>
              <a:t>)</a:t>
            </a:r>
            <a:r>
              <a:rPr lang="zh-CN" altLang="en-US" dirty="0" smtClean="0"/>
              <a:t>档案保管的含义及重要性</a:t>
            </a:r>
          </a:p>
          <a:p>
            <a:r>
              <a:rPr lang="zh-CN" altLang="en-US" dirty="0" smtClean="0"/>
              <a:t>档案保管是指对已整理好并排架入库的档案进行日常性的维护、保护等</a:t>
            </a:r>
            <a:r>
              <a:rPr lang="zh-CN" altLang="en-US" dirty="0" smtClean="0"/>
              <a:t>工作。</a:t>
            </a:r>
            <a:endParaRPr lang="en-US" altLang="zh-CN" dirty="0" smtClean="0"/>
          </a:p>
          <a:p>
            <a:r>
              <a:rPr lang="zh-CN" altLang="en-US" dirty="0" smtClean="0"/>
              <a:t>档案</a:t>
            </a:r>
            <a:r>
              <a:rPr lang="zh-CN" altLang="en-US" dirty="0" smtClean="0"/>
              <a:t>保管</a:t>
            </a:r>
            <a:r>
              <a:rPr lang="zh-CN" altLang="en-US" dirty="0" smtClean="0"/>
              <a:t>工作决定</a:t>
            </a:r>
            <a:r>
              <a:rPr lang="zh-CN" altLang="en-US" dirty="0" smtClean="0"/>
              <a:t>着档案寿命的</a:t>
            </a:r>
            <a:r>
              <a:rPr lang="zh-CN" altLang="en-US" dirty="0" smtClean="0"/>
              <a:t>长短，影响着整个</a:t>
            </a:r>
            <a:r>
              <a:rPr lang="zh-CN" altLang="en-US" dirty="0" smtClean="0"/>
              <a:t>档案事业的兴衰</a:t>
            </a:r>
            <a:r>
              <a:rPr lang="zh-CN" altLang="en-US" dirty="0" smtClean="0"/>
              <a:t>。</a:t>
            </a:r>
            <a:endParaRPr lang="zh-CN" altLang="en-US" dirty="0" smtClean="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二</a:t>
            </a:r>
            <a:r>
              <a:rPr lang="en-US" dirty="0" smtClean="0"/>
              <a:t>)</a:t>
            </a:r>
            <a:r>
              <a:rPr lang="zh-CN" altLang="en-US" dirty="0" smtClean="0"/>
              <a:t>档案装具的编号和排列</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档案装具 </a:t>
            </a:r>
          </a:p>
          <a:p>
            <a:r>
              <a:rPr lang="en-US" dirty="0" smtClean="0"/>
              <a:t>2.</a:t>
            </a:r>
            <a:r>
              <a:rPr lang="zh-CN" altLang="en-US" dirty="0" smtClean="0"/>
              <a:t>档案架编号</a:t>
            </a:r>
          </a:p>
          <a:p>
            <a:r>
              <a:rPr lang="en-US" dirty="0" smtClean="0"/>
              <a:t>3.</a:t>
            </a:r>
            <a:r>
              <a:rPr lang="zh-CN" altLang="en-US" dirty="0" smtClean="0"/>
              <a:t>档案装具排架</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三</a:t>
            </a:r>
            <a:r>
              <a:rPr lang="en-US" dirty="0" smtClean="0"/>
              <a:t>)</a:t>
            </a:r>
            <a:r>
              <a:rPr lang="zh-CN" altLang="en-US" dirty="0" smtClean="0"/>
              <a:t>档案库房管理</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档案库房管理的基本</a:t>
            </a:r>
            <a:r>
              <a:rPr lang="zh-CN" altLang="en-US" dirty="0" smtClean="0"/>
              <a:t>要求</a:t>
            </a:r>
            <a:endParaRPr lang="en-US" altLang="zh-CN" dirty="0" smtClean="0"/>
          </a:p>
          <a:p>
            <a:r>
              <a:rPr lang="en-US" dirty="0" smtClean="0"/>
              <a:t>(1)</a:t>
            </a:r>
            <a:r>
              <a:rPr lang="zh-CN" altLang="en-US" dirty="0" smtClean="0"/>
              <a:t>专用。</a:t>
            </a:r>
            <a:endParaRPr lang="zh-CN" altLang="en-US" dirty="0" smtClean="0"/>
          </a:p>
          <a:p>
            <a:r>
              <a:rPr lang="en-US" dirty="0" smtClean="0"/>
              <a:t>(</a:t>
            </a:r>
            <a:r>
              <a:rPr lang="en-US" dirty="0" smtClean="0"/>
              <a:t>2)</a:t>
            </a:r>
            <a:r>
              <a:rPr lang="zh-CN" altLang="en-US" dirty="0" smtClean="0"/>
              <a:t>坚固。</a:t>
            </a:r>
            <a:endParaRPr lang="zh-CN" altLang="en-US" dirty="0" smtClean="0"/>
          </a:p>
          <a:p>
            <a:r>
              <a:rPr lang="en-US" dirty="0" smtClean="0"/>
              <a:t>(</a:t>
            </a:r>
            <a:r>
              <a:rPr lang="en-US" dirty="0" smtClean="0"/>
              <a:t>3)</a:t>
            </a:r>
            <a:r>
              <a:rPr lang="zh-CN" altLang="en-US" dirty="0" smtClean="0"/>
              <a:t>要远离水源、火源、污染源等</a:t>
            </a:r>
            <a:r>
              <a:rPr lang="zh-CN" altLang="en-US" dirty="0" smtClean="0"/>
              <a:t>。</a:t>
            </a:r>
            <a:endParaRPr lang="en-US" altLang="zh-CN" dirty="0" smtClean="0"/>
          </a:p>
          <a:p>
            <a:r>
              <a:rPr lang="en-US" dirty="0" smtClean="0"/>
              <a:t>2.</a:t>
            </a:r>
            <a:r>
              <a:rPr lang="zh-CN" altLang="en-US" dirty="0" smtClean="0"/>
              <a:t>库房温湿度的控制</a:t>
            </a:r>
          </a:p>
          <a:p>
            <a:r>
              <a:rPr lang="en-US" dirty="0" smtClean="0"/>
              <a:t>(</a:t>
            </a:r>
            <a:r>
              <a:rPr lang="en-US" dirty="0" smtClean="0"/>
              <a:t>1)</a:t>
            </a:r>
            <a:r>
              <a:rPr lang="zh-CN" altLang="en-US" dirty="0" smtClean="0"/>
              <a:t>温湿度的要求</a:t>
            </a:r>
            <a:r>
              <a:rPr lang="zh-CN" altLang="en-US" dirty="0" smtClean="0"/>
              <a:t>。</a:t>
            </a:r>
            <a:endParaRPr lang="en-US" altLang="zh-CN" dirty="0" smtClean="0"/>
          </a:p>
          <a:p>
            <a:r>
              <a:rPr lang="en-US" dirty="0" smtClean="0"/>
              <a:t>(2)</a:t>
            </a:r>
            <a:r>
              <a:rPr lang="zh-CN" altLang="en-US" dirty="0" smtClean="0"/>
              <a:t>温湿度的控制。</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四</a:t>
            </a:r>
            <a:r>
              <a:rPr lang="en-US" dirty="0" smtClean="0"/>
              <a:t>)</a:t>
            </a:r>
            <a:r>
              <a:rPr lang="zh-CN" altLang="en-US" dirty="0" smtClean="0"/>
              <a:t>人员的进出库制度</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一般情况下</a:t>
            </a:r>
            <a:r>
              <a:rPr lang="en-US" dirty="0" smtClean="0"/>
              <a:t>,</a:t>
            </a:r>
            <a:r>
              <a:rPr lang="zh-CN" altLang="en-US" dirty="0" smtClean="0"/>
              <a:t>档案库房只允许档案工作人员进入</a:t>
            </a:r>
            <a:r>
              <a:rPr lang="en-US" dirty="0" smtClean="0"/>
              <a:t>,</a:t>
            </a:r>
            <a:r>
              <a:rPr lang="zh-CN" altLang="en-US" dirty="0" smtClean="0"/>
              <a:t>非档案工作人员原则上不允许</a:t>
            </a:r>
            <a:r>
              <a:rPr lang="zh-CN" altLang="en-US" dirty="0" smtClean="0"/>
              <a:t>进入。</a:t>
            </a:r>
            <a:r>
              <a:rPr lang="zh-CN" altLang="en-US" dirty="0" smtClean="0"/>
              <a:t>如果</a:t>
            </a:r>
            <a:r>
              <a:rPr lang="zh-CN" altLang="en-US" dirty="0" smtClean="0"/>
              <a:t>工作需要</a:t>
            </a:r>
            <a:r>
              <a:rPr lang="zh-CN" altLang="en-US" dirty="0" smtClean="0"/>
              <a:t>非档案工作人员进入库房</a:t>
            </a:r>
            <a:r>
              <a:rPr lang="en-US" dirty="0" smtClean="0"/>
              <a:t>,</a:t>
            </a:r>
            <a:r>
              <a:rPr lang="zh-CN" altLang="en-US" dirty="0" smtClean="0"/>
              <a:t> 则</a:t>
            </a:r>
            <a:r>
              <a:rPr lang="zh-CN" altLang="en-US" dirty="0" smtClean="0"/>
              <a:t>必须有档案工作人员始终陪同。</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五</a:t>
            </a:r>
            <a:r>
              <a:rPr lang="en-US" dirty="0" smtClean="0"/>
              <a:t>)</a:t>
            </a:r>
            <a:r>
              <a:rPr lang="zh-CN" altLang="en-US" dirty="0" smtClean="0"/>
              <a:t>库房“八防”措施</a:t>
            </a:r>
            <a:br>
              <a:rPr lang="zh-CN" altLang="en-US" dirty="0" smtClean="0"/>
            </a:b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a:t>
            </a:r>
            <a:r>
              <a:rPr lang="en-US" altLang="zh-CN" dirty="0" smtClean="0"/>
              <a:t>1</a:t>
            </a:r>
            <a:r>
              <a:rPr lang="zh-CN" altLang="en-US" dirty="0" smtClean="0"/>
              <a:t>）防火</a:t>
            </a:r>
            <a:endParaRPr lang="en-US" altLang="zh-CN" dirty="0" smtClean="0"/>
          </a:p>
          <a:p>
            <a:r>
              <a:rPr lang="zh-CN" altLang="en-US" dirty="0" smtClean="0"/>
              <a:t>（</a:t>
            </a:r>
            <a:r>
              <a:rPr lang="en-US" altLang="zh-CN" dirty="0" smtClean="0"/>
              <a:t>2</a:t>
            </a:r>
            <a:r>
              <a:rPr lang="zh-CN" altLang="en-US" dirty="0" smtClean="0"/>
              <a:t>）防盗</a:t>
            </a:r>
            <a:endParaRPr lang="en-US" altLang="zh-CN" dirty="0" smtClean="0"/>
          </a:p>
          <a:p>
            <a:r>
              <a:rPr lang="zh-CN" altLang="en-US" dirty="0" smtClean="0"/>
              <a:t>（</a:t>
            </a:r>
            <a:r>
              <a:rPr lang="en-US" altLang="zh-CN" dirty="0" smtClean="0"/>
              <a:t>3</a:t>
            </a:r>
            <a:r>
              <a:rPr lang="zh-CN" altLang="en-US" dirty="0" smtClean="0"/>
              <a:t>）防光</a:t>
            </a:r>
            <a:endParaRPr lang="en-US" altLang="zh-CN" dirty="0" smtClean="0"/>
          </a:p>
          <a:p>
            <a:r>
              <a:rPr lang="zh-CN" altLang="en-US" dirty="0" smtClean="0"/>
              <a:t>（</a:t>
            </a:r>
            <a:r>
              <a:rPr lang="en-US" altLang="zh-CN" dirty="0" smtClean="0"/>
              <a:t>4</a:t>
            </a:r>
            <a:r>
              <a:rPr lang="zh-CN" altLang="en-US" dirty="0" smtClean="0"/>
              <a:t>）防虫</a:t>
            </a:r>
            <a:endParaRPr lang="en-US" altLang="zh-CN" dirty="0" smtClean="0"/>
          </a:p>
          <a:p>
            <a:r>
              <a:rPr lang="zh-CN" altLang="en-US" dirty="0" smtClean="0"/>
              <a:t>（</a:t>
            </a:r>
            <a:r>
              <a:rPr lang="en-US" altLang="zh-CN" dirty="0" smtClean="0"/>
              <a:t>5</a:t>
            </a:r>
            <a:r>
              <a:rPr lang="zh-CN" altLang="en-US" dirty="0" smtClean="0"/>
              <a:t>）防水</a:t>
            </a:r>
            <a:endParaRPr lang="en-US" altLang="zh-CN" dirty="0" smtClean="0"/>
          </a:p>
          <a:p>
            <a:r>
              <a:rPr lang="zh-CN" altLang="en-US" dirty="0" smtClean="0"/>
              <a:t>（</a:t>
            </a:r>
            <a:r>
              <a:rPr lang="en-US" altLang="zh-CN" dirty="0" smtClean="0"/>
              <a:t>6</a:t>
            </a:r>
            <a:r>
              <a:rPr lang="zh-CN" altLang="en-US" dirty="0" smtClean="0"/>
              <a:t>）防潮</a:t>
            </a:r>
            <a:endParaRPr lang="en-US" altLang="zh-CN" dirty="0" smtClean="0"/>
          </a:p>
          <a:p>
            <a:r>
              <a:rPr lang="zh-CN" altLang="en-US" dirty="0" smtClean="0"/>
              <a:t>（</a:t>
            </a:r>
            <a:r>
              <a:rPr lang="en-US" altLang="zh-CN" dirty="0" smtClean="0"/>
              <a:t>7</a:t>
            </a:r>
            <a:r>
              <a:rPr lang="zh-CN" altLang="en-US" dirty="0" smtClean="0"/>
              <a:t>）防尘</a:t>
            </a:r>
            <a:endParaRPr lang="en-US" altLang="zh-CN" dirty="0" smtClean="0"/>
          </a:p>
          <a:p>
            <a:r>
              <a:rPr lang="zh-CN" altLang="en-US" dirty="0" smtClean="0"/>
              <a:t>（</a:t>
            </a:r>
            <a:r>
              <a:rPr lang="en-US" altLang="zh-CN" dirty="0" smtClean="0"/>
              <a:t>8</a:t>
            </a:r>
            <a:r>
              <a:rPr lang="zh-CN" altLang="en-US" dirty="0" smtClean="0"/>
              <a:t>）防高温</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
            </a:r>
            <a:br>
              <a:rPr lang="en-US" altLang="zh-CN" dirty="0" smtClean="0"/>
            </a:br>
            <a:r>
              <a:rPr lang="zh-CN" altLang="en-US" dirty="0" smtClean="0"/>
              <a:t>第一</a:t>
            </a:r>
            <a:r>
              <a:rPr lang="zh-CN" altLang="en-US" dirty="0" smtClean="0"/>
              <a:t>节　文书处理</a:t>
            </a:r>
            <a:br>
              <a:rPr lang="zh-CN" altLang="en-US" dirty="0" smtClean="0"/>
            </a:br>
            <a:endParaRPr lang="zh-CN" altLang="en-US" dirty="0"/>
          </a:p>
        </p:txBody>
      </p:sp>
      <p:sp>
        <p:nvSpPr>
          <p:cNvPr id="3" name="内容占位符 2"/>
          <p:cNvSpPr>
            <a:spLocks noGrp="1"/>
          </p:cNvSpPr>
          <p:nvPr>
            <p:ph idx="1"/>
          </p:nvPr>
        </p:nvSpPr>
        <p:spPr/>
        <p:txBody>
          <a:bodyPr>
            <a:noAutofit/>
          </a:bodyPr>
          <a:lstStyle/>
          <a:p>
            <a:pPr algn="ctr"/>
            <a:r>
              <a:rPr lang="zh-CN" altLang="en-US" sz="2600" dirty="0" smtClean="0"/>
              <a:t>这样的公文处理程序正确吗</a:t>
            </a:r>
            <a:r>
              <a:rPr lang="en-US" sz="2600" dirty="0" smtClean="0"/>
              <a:t>?</a:t>
            </a:r>
            <a:endParaRPr lang="zh-CN" altLang="en-US" sz="2600" dirty="0" smtClean="0"/>
          </a:p>
          <a:p>
            <a:r>
              <a:rPr lang="zh-CN" altLang="en-US" sz="2600" dirty="0" smtClean="0"/>
              <a:t>　　刘佳是金星手机公司新来的办公室秘书。一天</a:t>
            </a:r>
            <a:r>
              <a:rPr lang="en-US" sz="2600" dirty="0" smtClean="0"/>
              <a:t>,</a:t>
            </a:r>
            <a:r>
              <a:rPr lang="zh-CN" altLang="en-US" sz="2600" dirty="0" smtClean="0"/>
              <a:t>刘佳收到了一份分公司的请示公文</a:t>
            </a:r>
            <a:r>
              <a:rPr lang="en-US" sz="2600" dirty="0" smtClean="0"/>
              <a:t>,</a:t>
            </a:r>
            <a:r>
              <a:rPr lang="zh-CN" altLang="en-US" sz="2600" dirty="0" smtClean="0"/>
              <a:t>对开展芯片研发经费事项请求总公司批准。刘佳直接把这份收文送给了贺总经理。贺总经理看后</a:t>
            </a:r>
            <a:r>
              <a:rPr lang="en-US" sz="2600" dirty="0" smtClean="0"/>
              <a:t>,</a:t>
            </a:r>
            <a:r>
              <a:rPr lang="zh-CN" altLang="en-US" sz="2600" dirty="0" smtClean="0"/>
              <a:t>对刘佳说</a:t>
            </a:r>
            <a:r>
              <a:rPr lang="en-US" sz="2600" dirty="0" smtClean="0"/>
              <a:t>:</a:t>
            </a:r>
            <a:r>
              <a:rPr lang="zh-CN" altLang="en-US" sz="2600" dirty="0" smtClean="0"/>
              <a:t>“小刘</a:t>
            </a:r>
            <a:r>
              <a:rPr lang="en-US" sz="2600" dirty="0" smtClean="0"/>
              <a:t>:</a:t>
            </a:r>
            <a:r>
              <a:rPr lang="zh-CN" altLang="en-US" sz="2600" dirty="0" smtClean="0"/>
              <a:t>你写一份批复回复子公司</a:t>
            </a:r>
            <a:r>
              <a:rPr lang="en-US" sz="2600" dirty="0" smtClean="0"/>
              <a:t>,</a:t>
            </a:r>
            <a:r>
              <a:rPr lang="zh-CN" altLang="en-US" sz="2600" dirty="0" smtClean="0"/>
              <a:t>同意他们的请求。”刘佳回到办公室</a:t>
            </a:r>
            <a:r>
              <a:rPr lang="en-US" sz="2600" dirty="0" smtClean="0"/>
              <a:t>,</a:t>
            </a:r>
            <a:r>
              <a:rPr lang="zh-CN" altLang="en-US" sz="2600" dirty="0" smtClean="0"/>
              <a:t>立即拟写批复</a:t>
            </a:r>
            <a:r>
              <a:rPr lang="en-US" sz="2600" dirty="0" smtClean="0"/>
              <a:t>,</a:t>
            </a:r>
            <a:r>
              <a:rPr lang="zh-CN" altLang="en-US" sz="2600" dirty="0" smtClean="0"/>
              <a:t>写完后把草稿再次送给总经理过目。总经理扫视了一遍</a:t>
            </a:r>
            <a:r>
              <a:rPr lang="en-US" sz="2600" dirty="0" smtClean="0"/>
              <a:t>,</a:t>
            </a:r>
            <a:r>
              <a:rPr lang="zh-CN" altLang="en-US" sz="2600" dirty="0" smtClean="0"/>
              <a:t>说</a:t>
            </a:r>
            <a:r>
              <a:rPr lang="en-US" sz="2600" dirty="0" smtClean="0"/>
              <a:t>:</a:t>
            </a:r>
            <a:r>
              <a:rPr lang="zh-CN" altLang="en-US" sz="2600" dirty="0" smtClean="0"/>
              <a:t>“可以。”刘佳就把草稿在电脑里做了简单的输入和排版</a:t>
            </a:r>
            <a:r>
              <a:rPr lang="en-US" sz="2600" dirty="0" smtClean="0"/>
              <a:t>,</a:t>
            </a:r>
            <a:r>
              <a:rPr lang="zh-CN" altLang="en-US" sz="2600" dirty="0" smtClean="0"/>
              <a:t>打印出来</a:t>
            </a:r>
            <a:r>
              <a:rPr lang="en-US" sz="2600" dirty="0" smtClean="0"/>
              <a:t>,</a:t>
            </a:r>
            <a:r>
              <a:rPr lang="zh-CN" altLang="en-US" sz="2600" dirty="0" smtClean="0"/>
              <a:t>寄给了子公司。</a:t>
            </a:r>
          </a:p>
          <a:p>
            <a:r>
              <a:rPr lang="zh-CN" altLang="en-US" sz="2600" dirty="0" smtClean="0"/>
              <a:t>　　问题</a:t>
            </a:r>
            <a:r>
              <a:rPr lang="en-US" sz="2600" dirty="0" smtClean="0"/>
              <a:t>:</a:t>
            </a:r>
            <a:r>
              <a:rPr lang="zh-CN" altLang="en-US" sz="2600" dirty="0" smtClean="0"/>
              <a:t>以上案例中从收文到发文的公文处理程序正确吗</a:t>
            </a:r>
            <a:r>
              <a:rPr lang="en-US" sz="2600" dirty="0" smtClean="0"/>
              <a:t>?</a:t>
            </a:r>
            <a:r>
              <a:rPr lang="zh-CN" altLang="en-US" sz="2600" dirty="0" smtClean="0"/>
              <a:t>如果你觉得不正确</a:t>
            </a:r>
            <a:r>
              <a:rPr lang="en-US" sz="2600" dirty="0" smtClean="0"/>
              <a:t>,</a:t>
            </a:r>
            <a:r>
              <a:rPr lang="zh-CN" altLang="en-US" sz="2600" dirty="0" smtClean="0"/>
              <a:t>你能说出存在哪些问题吗</a:t>
            </a:r>
            <a:r>
              <a:rPr lang="en-US" sz="2600" dirty="0" smtClean="0"/>
              <a:t>?</a:t>
            </a:r>
            <a:endParaRPr lang="zh-CN" altLang="en-US" sz="2600" dirty="0" smtClean="0"/>
          </a:p>
          <a:p>
            <a:endParaRPr lang="zh-CN" altLang="en-US" sz="2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四、档案利用</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a:t>
            </a:r>
            <a:r>
              <a:rPr lang="zh-CN" altLang="en-US" dirty="0" smtClean="0"/>
              <a:t>一</a:t>
            </a:r>
            <a:r>
              <a:rPr lang="en-US" dirty="0" smtClean="0"/>
              <a:t>)</a:t>
            </a:r>
            <a:r>
              <a:rPr lang="zh-CN" altLang="en-US" dirty="0" smtClean="0"/>
              <a:t>档案利用服务工作的含义和意义</a:t>
            </a:r>
          </a:p>
          <a:p>
            <a:r>
              <a:rPr lang="zh-CN" altLang="en-US" dirty="0" smtClean="0"/>
              <a:t>　　档案利用就是以馆、室藏档案信息资源为基础</a:t>
            </a:r>
            <a:r>
              <a:rPr lang="en-US" dirty="0" smtClean="0"/>
              <a:t>,</a:t>
            </a:r>
            <a:r>
              <a:rPr lang="zh-CN" altLang="en-US" dirty="0" smtClean="0"/>
              <a:t>为档案利用者提供档案信息</a:t>
            </a:r>
            <a:r>
              <a:rPr lang="en-US" dirty="0" smtClean="0"/>
              <a:t>,</a:t>
            </a:r>
            <a:r>
              <a:rPr lang="zh-CN" altLang="en-US" dirty="0" smtClean="0"/>
              <a:t>为其提供咨询服务。 </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t>
            </a:r>
            <a:r>
              <a:rPr lang="zh-CN" altLang="en-US" dirty="0" smtClean="0"/>
              <a:t>二</a:t>
            </a:r>
            <a:r>
              <a:rPr lang="en-US" dirty="0" smtClean="0"/>
              <a:t>)</a:t>
            </a:r>
            <a:r>
              <a:rPr lang="zh-CN" altLang="en-US" dirty="0" smtClean="0"/>
              <a:t>档案利用的方式</a:t>
            </a: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档案查阅服务 </a:t>
            </a:r>
            <a:endParaRPr lang="en-US" altLang="zh-CN" dirty="0" smtClean="0"/>
          </a:p>
          <a:p>
            <a:r>
              <a:rPr lang="en-US" dirty="0" smtClean="0"/>
              <a:t>2.</a:t>
            </a:r>
            <a:r>
              <a:rPr lang="zh-CN" altLang="en-US" dirty="0" smtClean="0"/>
              <a:t>档案外借服务 </a:t>
            </a:r>
          </a:p>
          <a:p>
            <a:r>
              <a:rPr lang="en-US" dirty="0" smtClean="0"/>
              <a:t>3. </a:t>
            </a:r>
            <a:r>
              <a:rPr lang="zh-CN" altLang="en-US" dirty="0" smtClean="0"/>
              <a:t>档案复制服务</a:t>
            </a:r>
          </a:p>
          <a:p>
            <a:r>
              <a:rPr lang="en-US" dirty="0" smtClean="0"/>
              <a:t>4. </a:t>
            </a:r>
            <a:r>
              <a:rPr lang="zh-CN" altLang="en-US" dirty="0" smtClean="0"/>
              <a:t>开具档案</a:t>
            </a:r>
            <a:r>
              <a:rPr lang="zh-CN" altLang="en-US" dirty="0" smtClean="0"/>
              <a:t>证明</a:t>
            </a:r>
            <a:endParaRPr lang="en-US" altLang="zh-CN" dirty="0" smtClean="0"/>
          </a:p>
          <a:p>
            <a:r>
              <a:rPr lang="en-US" dirty="0" smtClean="0"/>
              <a:t>5.</a:t>
            </a:r>
            <a:r>
              <a:rPr lang="zh-CN" altLang="en-US" dirty="0" smtClean="0"/>
              <a:t>档案咨询服务 </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二、公文种类与行文方式</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a:t>
            </a:r>
            <a:r>
              <a:rPr lang="zh-CN" altLang="en-US" dirty="0" smtClean="0"/>
              <a:t>一</a:t>
            </a:r>
            <a:r>
              <a:rPr lang="en-US" dirty="0" smtClean="0"/>
              <a:t>)</a:t>
            </a:r>
            <a:r>
              <a:rPr lang="zh-CN" altLang="en-US" dirty="0" smtClean="0"/>
              <a:t>公文种类</a:t>
            </a:r>
          </a:p>
          <a:p>
            <a:r>
              <a:rPr lang="zh-CN" altLang="en-US" dirty="0" smtClean="0"/>
              <a:t>党政机关的公文种类主要有以下</a:t>
            </a:r>
            <a:r>
              <a:rPr lang="en-US" dirty="0" smtClean="0"/>
              <a:t>15</a:t>
            </a:r>
            <a:r>
              <a:rPr lang="zh-CN" altLang="en-US" dirty="0" smtClean="0"/>
              <a:t>种。这</a:t>
            </a:r>
            <a:r>
              <a:rPr lang="en-US" dirty="0" smtClean="0"/>
              <a:t>15</a:t>
            </a:r>
            <a:r>
              <a:rPr lang="zh-CN" altLang="en-US" dirty="0" smtClean="0"/>
              <a:t>种公文中绝大部分文种也适用于基层企事业单位和其他社会组织。</a:t>
            </a:r>
          </a:p>
          <a:p>
            <a:r>
              <a:rPr lang="en-US" dirty="0" smtClean="0"/>
              <a:t>(1)</a:t>
            </a:r>
            <a:r>
              <a:rPr lang="zh-CN" altLang="en-US" dirty="0" smtClean="0"/>
              <a:t>决议</a:t>
            </a:r>
            <a:r>
              <a:rPr lang="en-US" dirty="0" smtClean="0"/>
              <a:t>(2)</a:t>
            </a:r>
            <a:r>
              <a:rPr lang="zh-CN" altLang="en-US" dirty="0" smtClean="0"/>
              <a:t>决定</a:t>
            </a:r>
            <a:r>
              <a:rPr lang="en-US" dirty="0" smtClean="0"/>
              <a:t>(3)</a:t>
            </a:r>
            <a:r>
              <a:rPr lang="zh-CN" altLang="en-US" dirty="0" smtClean="0"/>
              <a:t>命令</a:t>
            </a:r>
            <a:r>
              <a:rPr lang="en-US" dirty="0" smtClean="0"/>
              <a:t>(</a:t>
            </a:r>
            <a:r>
              <a:rPr lang="zh-CN" altLang="en-US" dirty="0" smtClean="0"/>
              <a:t>令</a:t>
            </a:r>
            <a:r>
              <a:rPr lang="en-US" dirty="0" smtClean="0"/>
              <a:t>)</a:t>
            </a:r>
            <a:r>
              <a:rPr lang="en-US" dirty="0" smtClean="0"/>
              <a:t> (4)</a:t>
            </a:r>
            <a:r>
              <a:rPr lang="zh-CN" altLang="en-US" dirty="0" smtClean="0"/>
              <a:t>公报</a:t>
            </a:r>
            <a:r>
              <a:rPr lang="en-US" dirty="0" smtClean="0"/>
              <a:t>(5)</a:t>
            </a:r>
            <a:r>
              <a:rPr lang="zh-CN" altLang="en-US" dirty="0" smtClean="0"/>
              <a:t>公告</a:t>
            </a:r>
            <a:r>
              <a:rPr lang="en-US" dirty="0" smtClean="0"/>
              <a:t>(6)</a:t>
            </a:r>
            <a:r>
              <a:rPr lang="zh-CN" altLang="en-US" dirty="0" smtClean="0"/>
              <a:t>通告</a:t>
            </a:r>
            <a:r>
              <a:rPr lang="en-US" dirty="0" smtClean="0"/>
              <a:t>(7)</a:t>
            </a:r>
            <a:r>
              <a:rPr lang="zh-CN" altLang="en-US" dirty="0" smtClean="0"/>
              <a:t>意见</a:t>
            </a:r>
            <a:r>
              <a:rPr lang="en-US" dirty="0" smtClean="0"/>
              <a:t>(8)</a:t>
            </a:r>
            <a:r>
              <a:rPr lang="zh-CN" altLang="en-US" dirty="0" smtClean="0"/>
              <a:t>通知</a:t>
            </a:r>
            <a:r>
              <a:rPr lang="en-US" dirty="0" smtClean="0"/>
              <a:t>(9)</a:t>
            </a:r>
            <a:r>
              <a:rPr lang="zh-CN" altLang="en-US" dirty="0" smtClean="0"/>
              <a:t>通报</a:t>
            </a:r>
            <a:r>
              <a:rPr lang="en-US" dirty="0" smtClean="0"/>
              <a:t>(10)</a:t>
            </a:r>
            <a:r>
              <a:rPr lang="zh-CN" altLang="en-US" dirty="0" smtClean="0"/>
              <a:t>报告</a:t>
            </a:r>
            <a:r>
              <a:rPr lang="en-US" dirty="0" smtClean="0"/>
              <a:t>(11)</a:t>
            </a:r>
            <a:r>
              <a:rPr lang="zh-CN" altLang="en-US" dirty="0" smtClean="0"/>
              <a:t>请示</a:t>
            </a:r>
            <a:r>
              <a:rPr lang="en-US" dirty="0" smtClean="0"/>
              <a:t>(12)</a:t>
            </a:r>
            <a:r>
              <a:rPr lang="zh-CN" altLang="en-US" dirty="0" smtClean="0"/>
              <a:t>批复</a:t>
            </a:r>
            <a:r>
              <a:rPr lang="en-US" dirty="0" smtClean="0"/>
              <a:t>(13)</a:t>
            </a:r>
            <a:r>
              <a:rPr lang="zh-CN" altLang="en-US" dirty="0" smtClean="0"/>
              <a:t>议案</a:t>
            </a:r>
            <a:r>
              <a:rPr lang="en-US" dirty="0" smtClean="0"/>
              <a:t>(14)</a:t>
            </a:r>
            <a:r>
              <a:rPr lang="zh-CN" altLang="en-US" dirty="0" smtClean="0"/>
              <a:t>函</a:t>
            </a:r>
            <a:r>
              <a:rPr lang="en-US" dirty="0" smtClean="0"/>
              <a:t>(15)</a:t>
            </a:r>
            <a:r>
              <a:rPr lang="zh-CN" altLang="en-US" dirty="0" smtClean="0"/>
              <a:t>纪要</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二</a:t>
            </a:r>
            <a:r>
              <a:rPr lang="en-US" dirty="0" smtClean="0"/>
              <a:t>)</a:t>
            </a:r>
            <a:r>
              <a:rPr lang="zh-CN" altLang="en-US" dirty="0" smtClean="0"/>
              <a:t>行文方式</a:t>
            </a:r>
            <a:br>
              <a:rPr lang="zh-CN" altLang="en-US" dirty="0" smtClean="0"/>
            </a:br>
            <a:endParaRPr lang="zh-CN" altLang="en-US" dirty="0"/>
          </a:p>
        </p:txBody>
      </p:sp>
      <p:sp>
        <p:nvSpPr>
          <p:cNvPr id="3" name="内容占位符 2"/>
          <p:cNvSpPr>
            <a:spLocks noGrp="1"/>
          </p:cNvSpPr>
          <p:nvPr>
            <p:ph idx="1"/>
          </p:nvPr>
        </p:nvSpPr>
        <p:spPr/>
        <p:txBody>
          <a:bodyPr/>
          <a:lstStyle/>
          <a:p>
            <a:r>
              <a:rPr lang="zh-CN" altLang="en-US" dirty="0" smtClean="0"/>
              <a:t>上行文可使用的文种</a:t>
            </a:r>
            <a:r>
              <a:rPr lang="en-US" dirty="0" smtClean="0"/>
              <a:t>:</a:t>
            </a:r>
            <a:r>
              <a:rPr lang="zh-CN" altLang="en-US" dirty="0" smtClean="0"/>
              <a:t>议案、报告和请示。</a:t>
            </a:r>
          </a:p>
          <a:p>
            <a:r>
              <a:rPr lang="zh-CN" altLang="en-US" dirty="0" smtClean="0"/>
              <a:t>平</a:t>
            </a:r>
            <a:r>
              <a:rPr lang="zh-CN" altLang="en-US" dirty="0" smtClean="0"/>
              <a:t>行文可使用的文种</a:t>
            </a:r>
            <a:r>
              <a:rPr lang="en-US" dirty="0" smtClean="0"/>
              <a:t>:</a:t>
            </a:r>
            <a:r>
              <a:rPr lang="zh-CN" altLang="en-US" dirty="0" smtClean="0"/>
              <a:t>函、通知。</a:t>
            </a:r>
          </a:p>
          <a:p>
            <a:r>
              <a:rPr lang="zh-CN" altLang="en-US" dirty="0" smtClean="0"/>
              <a:t>下</a:t>
            </a:r>
            <a:r>
              <a:rPr lang="zh-CN" altLang="en-US" dirty="0" smtClean="0"/>
              <a:t>行文能使用的文种</a:t>
            </a:r>
            <a:r>
              <a:rPr lang="en-US" dirty="0" smtClean="0"/>
              <a:t>:</a:t>
            </a:r>
            <a:r>
              <a:rPr lang="zh-CN" altLang="en-US" dirty="0" smtClean="0"/>
              <a:t>命令、决定、决议、公告、通告、意见、通知、通报、批复。</a:t>
            </a:r>
          </a:p>
          <a:p>
            <a:r>
              <a:rPr lang="zh-CN" altLang="en-US" dirty="0" smtClean="0"/>
              <a:t> “通知”</a:t>
            </a:r>
            <a:r>
              <a:rPr lang="zh-CN" altLang="en-US" dirty="0" smtClean="0"/>
              <a:t>既可用于下行文</a:t>
            </a:r>
            <a:r>
              <a:rPr lang="en-US" dirty="0" smtClean="0"/>
              <a:t>,</a:t>
            </a:r>
            <a:r>
              <a:rPr lang="zh-CN" altLang="en-US" dirty="0" smtClean="0"/>
              <a:t>也可用于平行文。“意见”和“纪要”适用于所有行文关系</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三、发文处理程序</a:t>
            </a:r>
            <a:br>
              <a:rPr lang="zh-CN" altLang="en-US" dirty="0" smtClean="0"/>
            </a:br>
            <a:endParaRPr lang="zh-CN" altLang="en-US" dirty="0"/>
          </a:p>
        </p:txBody>
      </p:sp>
      <p:sp>
        <p:nvSpPr>
          <p:cNvPr id="3" name="内容占位符 2"/>
          <p:cNvSpPr>
            <a:spLocks noGrp="1"/>
          </p:cNvSpPr>
          <p:nvPr>
            <p:ph idx="1"/>
          </p:nvPr>
        </p:nvSpPr>
        <p:spPr/>
        <p:txBody>
          <a:bodyPr>
            <a:normAutofit lnSpcReduction="10000"/>
          </a:bodyPr>
          <a:lstStyle/>
          <a:p>
            <a:r>
              <a:rPr lang="en-US" dirty="0" smtClean="0"/>
              <a:t>(</a:t>
            </a:r>
            <a:r>
              <a:rPr lang="zh-CN" altLang="en-US" dirty="0" smtClean="0"/>
              <a:t>一</a:t>
            </a:r>
            <a:r>
              <a:rPr lang="en-US" dirty="0" smtClean="0"/>
              <a:t>)</a:t>
            </a:r>
            <a:r>
              <a:rPr lang="zh-CN" altLang="en-US" dirty="0" smtClean="0"/>
              <a:t>起草</a:t>
            </a:r>
          </a:p>
          <a:p>
            <a:r>
              <a:rPr lang="en-US" dirty="0" smtClean="0"/>
              <a:t>(</a:t>
            </a:r>
            <a:r>
              <a:rPr lang="zh-CN" altLang="en-US" dirty="0" smtClean="0"/>
              <a:t>二</a:t>
            </a:r>
            <a:r>
              <a:rPr lang="en-US" dirty="0" smtClean="0"/>
              <a:t>)</a:t>
            </a:r>
            <a:r>
              <a:rPr lang="zh-CN" altLang="en-US" dirty="0" smtClean="0"/>
              <a:t>审核</a:t>
            </a:r>
          </a:p>
          <a:p>
            <a:r>
              <a:rPr lang="en-US" dirty="0" smtClean="0"/>
              <a:t>(</a:t>
            </a:r>
            <a:r>
              <a:rPr lang="zh-CN" altLang="en-US" dirty="0" smtClean="0"/>
              <a:t>三</a:t>
            </a:r>
            <a:r>
              <a:rPr lang="en-US" dirty="0" smtClean="0"/>
              <a:t>)</a:t>
            </a:r>
            <a:r>
              <a:rPr lang="zh-CN" altLang="en-US" dirty="0" smtClean="0"/>
              <a:t>签发</a:t>
            </a:r>
          </a:p>
          <a:p>
            <a:r>
              <a:rPr lang="en-US" dirty="0" smtClean="0"/>
              <a:t>(</a:t>
            </a:r>
            <a:r>
              <a:rPr lang="zh-CN" altLang="en-US" dirty="0" smtClean="0"/>
              <a:t>四</a:t>
            </a:r>
            <a:r>
              <a:rPr lang="en-US" dirty="0" smtClean="0"/>
              <a:t>)</a:t>
            </a:r>
            <a:r>
              <a:rPr lang="zh-CN" altLang="en-US" dirty="0" smtClean="0"/>
              <a:t>复核</a:t>
            </a:r>
          </a:p>
          <a:p>
            <a:r>
              <a:rPr lang="en-US" dirty="0" smtClean="0"/>
              <a:t>(</a:t>
            </a:r>
            <a:r>
              <a:rPr lang="zh-CN" altLang="en-US" dirty="0" smtClean="0"/>
              <a:t>五</a:t>
            </a:r>
            <a:r>
              <a:rPr lang="en-US" dirty="0" smtClean="0"/>
              <a:t>)</a:t>
            </a:r>
            <a:r>
              <a:rPr lang="zh-CN" altLang="en-US" dirty="0" smtClean="0"/>
              <a:t>登记</a:t>
            </a:r>
          </a:p>
          <a:p>
            <a:r>
              <a:rPr lang="en-US" dirty="0" smtClean="0"/>
              <a:t>(</a:t>
            </a:r>
            <a:r>
              <a:rPr lang="zh-CN" altLang="en-US" dirty="0" smtClean="0"/>
              <a:t>六</a:t>
            </a:r>
            <a:r>
              <a:rPr lang="en-US" dirty="0" smtClean="0"/>
              <a:t>)</a:t>
            </a:r>
            <a:r>
              <a:rPr lang="zh-CN" altLang="en-US" dirty="0" smtClean="0"/>
              <a:t>印制</a:t>
            </a:r>
          </a:p>
          <a:p>
            <a:r>
              <a:rPr lang="en-US" dirty="0" smtClean="0"/>
              <a:t>(</a:t>
            </a:r>
            <a:r>
              <a:rPr lang="zh-CN" altLang="en-US" dirty="0" smtClean="0"/>
              <a:t>七</a:t>
            </a:r>
            <a:r>
              <a:rPr lang="en-US" dirty="0" smtClean="0"/>
              <a:t>)</a:t>
            </a:r>
            <a:r>
              <a:rPr lang="zh-CN" altLang="en-US" dirty="0" smtClean="0"/>
              <a:t>用印</a:t>
            </a:r>
          </a:p>
          <a:p>
            <a:r>
              <a:rPr lang="en-US" dirty="0" smtClean="0"/>
              <a:t>(</a:t>
            </a:r>
            <a:r>
              <a:rPr lang="zh-CN" altLang="en-US" dirty="0" smtClean="0"/>
              <a:t>八</a:t>
            </a:r>
            <a:r>
              <a:rPr lang="en-US" dirty="0" smtClean="0"/>
              <a:t>)</a:t>
            </a:r>
            <a:r>
              <a:rPr lang="zh-CN" altLang="en-US" dirty="0" smtClean="0"/>
              <a:t>核发</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四、收文处理程序</a:t>
            </a:r>
            <a:br>
              <a:rPr lang="zh-CN" altLang="en-US" dirty="0" smtClean="0"/>
            </a:br>
            <a:endParaRPr lang="zh-CN" altLang="en-US" dirty="0"/>
          </a:p>
        </p:txBody>
      </p:sp>
      <p:sp>
        <p:nvSpPr>
          <p:cNvPr id="3" name="内容占位符 2"/>
          <p:cNvSpPr>
            <a:spLocks noGrp="1"/>
          </p:cNvSpPr>
          <p:nvPr>
            <p:ph idx="1"/>
          </p:nvPr>
        </p:nvSpPr>
        <p:spPr>
          <a:xfrm>
            <a:off x="457200" y="1428736"/>
            <a:ext cx="8229600" cy="4697427"/>
          </a:xfrm>
        </p:spPr>
        <p:txBody>
          <a:bodyPr>
            <a:normAutofit fontScale="92500" lnSpcReduction="10000"/>
          </a:bodyPr>
          <a:lstStyle/>
          <a:p>
            <a:r>
              <a:rPr lang="en-US" dirty="0" smtClean="0"/>
              <a:t>(</a:t>
            </a:r>
            <a:r>
              <a:rPr lang="zh-CN" altLang="en-US" dirty="0" smtClean="0"/>
              <a:t>一</a:t>
            </a:r>
            <a:r>
              <a:rPr lang="en-US" dirty="0" smtClean="0"/>
              <a:t>)</a:t>
            </a:r>
            <a:r>
              <a:rPr lang="zh-CN" altLang="en-US" dirty="0" smtClean="0"/>
              <a:t>签收</a:t>
            </a:r>
          </a:p>
          <a:p>
            <a:r>
              <a:rPr lang="en-US" dirty="0" smtClean="0"/>
              <a:t>(</a:t>
            </a:r>
            <a:r>
              <a:rPr lang="zh-CN" altLang="en-US" dirty="0" smtClean="0"/>
              <a:t>二</a:t>
            </a:r>
            <a:r>
              <a:rPr lang="en-US" dirty="0" smtClean="0"/>
              <a:t>)</a:t>
            </a:r>
            <a:r>
              <a:rPr lang="zh-CN" altLang="en-US" dirty="0" smtClean="0"/>
              <a:t>登记</a:t>
            </a:r>
          </a:p>
          <a:p>
            <a:r>
              <a:rPr lang="en-US" dirty="0" smtClean="0"/>
              <a:t>(</a:t>
            </a:r>
            <a:r>
              <a:rPr lang="zh-CN" altLang="en-US" dirty="0" smtClean="0"/>
              <a:t>三</a:t>
            </a:r>
            <a:r>
              <a:rPr lang="en-US" dirty="0" smtClean="0"/>
              <a:t>)</a:t>
            </a:r>
            <a:r>
              <a:rPr lang="zh-CN" altLang="en-US" dirty="0" smtClean="0"/>
              <a:t>初审</a:t>
            </a:r>
          </a:p>
          <a:p>
            <a:r>
              <a:rPr lang="en-US" dirty="0" smtClean="0"/>
              <a:t>(</a:t>
            </a:r>
            <a:r>
              <a:rPr lang="zh-CN" altLang="en-US" dirty="0" smtClean="0"/>
              <a:t>四</a:t>
            </a:r>
            <a:r>
              <a:rPr lang="en-US" dirty="0" smtClean="0"/>
              <a:t>)</a:t>
            </a:r>
            <a:r>
              <a:rPr lang="zh-CN" altLang="en-US" dirty="0" smtClean="0"/>
              <a:t>拟办</a:t>
            </a:r>
          </a:p>
          <a:p>
            <a:r>
              <a:rPr lang="en-US" dirty="0" smtClean="0"/>
              <a:t>(</a:t>
            </a:r>
            <a:r>
              <a:rPr lang="zh-CN" altLang="en-US" dirty="0" smtClean="0"/>
              <a:t>五</a:t>
            </a:r>
            <a:r>
              <a:rPr lang="en-US" dirty="0" smtClean="0"/>
              <a:t>)</a:t>
            </a:r>
            <a:r>
              <a:rPr lang="zh-CN" altLang="en-US" dirty="0" smtClean="0"/>
              <a:t>批办</a:t>
            </a:r>
          </a:p>
          <a:p>
            <a:r>
              <a:rPr lang="en-US" dirty="0" smtClean="0"/>
              <a:t>(</a:t>
            </a:r>
            <a:r>
              <a:rPr lang="zh-CN" altLang="en-US" dirty="0" smtClean="0"/>
              <a:t>六</a:t>
            </a:r>
            <a:r>
              <a:rPr lang="en-US" dirty="0" smtClean="0"/>
              <a:t>)</a:t>
            </a:r>
            <a:r>
              <a:rPr lang="zh-CN" altLang="en-US" dirty="0" smtClean="0"/>
              <a:t>承办</a:t>
            </a:r>
            <a:r>
              <a:rPr lang="en-US" dirty="0" smtClean="0"/>
              <a:t>(</a:t>
            </a:r>
            <a:r>
              <a:rPr lang="zh-CN" altLang="en-US" dirty="0" smtClean="0"/>
              <a:t>或传阅</a:t>
            </a:r>
            <a:r>
              <a:rPr lang="en-US" dirty="0" smtClean="0"/>
              <a:t>)</a:t>
            </a:r>
            <a:endParaRPr lang="zh-CN" altLang="en-US" dirty="0" smtClean="0"/>
          </a:p>
          <a:p>
            <a:r>
              <a:rPr lang="en-US" dirty="0" smtClean="0"/>
              <a:t>(</a:t>
            </a:r>
            <a:r>
              <a:rPr lang="zh-CN" altLang="en-US" dirty="0" smtClean="0"/>
              <a:t>七</a:t>
            </a:r>
            <a:r>
              <a:rPr lang="en-US" dirty="0" smtClean="0"/>
              <a:t>)</a:t>
            </a:r>
            <a:r>
              <a:rPr lang="zh-CN" altLang="en-US" dirty="0" smtClean="0"/>
              <a:t>催办</a:t>
            </a:r>
          </a:p>
          <a:p>
            <a:r>
              <a:rPr lang="en-US" dirty="0" smtClean="0"/>
              <a:t>(</a:t>
            </a:r>
            <a:r>
              <a:rPr lang="zh-CN" altLang="en-US" dirty="0" smtClean="0"/>
              <a:t>八</a:t>
            </a:r>
            <a:r>
              <a:rPr lang="en-US" dirty="0" smtClean="0"/>
              <a:t>)</a:t>
            </a:r>
            <a:r>
              <a:rPr lang="zh-CN" altLang="en-US" dirty="0" smtClean="0"/>
              <a:t>答复</a:t>
            </a:r>
          </a:p>
          <a:p>
            <a:r>
              <a:rPr lang="en-US" dirty="0" smtClean="0"/>
              <a:t>(</a:t>
            </a:r>
            <a:r>
              <a:rPr lang="zh-CN" altLang="en-US" dirty="0" smtClean="0"/>
              <a:t>九</a:t>
            </a:r>
            <a:r>
              <a:rPr lang="en-US" dirty="0" smtClean="0"/>
              <a:t>)</a:t>
            </a:r>
            <a:r>
              <a:rPr lang="zh-CN" altLang="en-US" dirty="0" smtClean="0"/>
              <a:t>注办</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第二节　文书整理归档</a:t>
            </a:r>
            <a:br>
              <a:rPr lang="zh-CN" altLang="en-US" dirty="0" smtClean="0"/>
            </a:br>
            <a:endParaRPr lang="zh-CN" altLang="en-US" dirty="0"/>
          </a:p>
        </p:txBody>
      </p:sp>
      <p:sp>
        <p:nvSpPr>
          <p:cNvPr id="3" name="内容占位符 2"/>
          <p:cNvSpPr>
            <a:spLocks noGrp="1"/>
          </p:cNvSpPr>
          <p:nvPr>
            <p:ph idx="1"/>
          </p:nvPr>
        </p:nvSpPr>
        <p:spPr>
          <a:xfrm>
            <a:off x="457200" y="1142984"/>
            <a:ext cx="8229600" cy="4983179"/>
          </a:xfrm>
        </p:spPr>
        <p:txBody>
          <a:bodyPr>
            <a:normAutofit fontScale="92500" lnSpcReduction="10000"/>
          </a:bodyPr>
          <a:lstStyle/>
          <a:p>
            <a:r>
              <a:rPr lang="zh-CN" altLang="en-US" dirty="0" smtClean="0"/>
              <a:t>一、归档文件的判断</a:t>
            </a:r>
          </a:p>
          <a:p>
            <a:r>
              <a:rPr lang="en-US" dirty="0" smtClean="0"/>
              <a:t>(</a:t>
            </a:r>
            <a:r>
              <a:rPr lang="zh-CN" altLang="en-US" dirty="0" smtClean="0"/>
              <a:t>一</a:t>
            </a:r>
            <a:r>
              <a:rPr lang="en-US" dirty="0" smtClean="0"/>
              <a:t>)</a:t>
            </a:r>
            <a:r>
              <a:rPr lang="zh-CN" altLang="en-US" dirty="0" smtClean="0"/>
              <a:t>应该整理归档的文件材料</a:t>
            </a:r>
          </a:p>
          <a:p>
            <a:r>
              <a:rPr lang="zh-CN" altLang="en-US" dirty="0" smtClean="0"/>
              <a:t>文书整理归档的范围</a:t>
            </a:r>
            <a:r>
              <a:rPr lang="en-US" dirty="0" smtClean="0"/>
              <a:t>,</a:t>
            </a:r>
            <a:r>
              <a:rPr lang="zh-CN" altLang="en-US" dirty="0" smtClean="0"/>
              <a:t> 是</a:t>
            </a:r>
            <a:r>
              <a:rPr lang="zh-CN" altLang="en-US" dirty="0" smtClean="0"/>
              <a:t>反映本机关、单位主要职能活动的、在工作活动中形成的、</a:t>
            </a:r>
            <a:r>
              <a:rPr lang="zh-CN" altLang="en-US" dirty="0" smtClean="0"/>
              <a:t>办理</a:t>
            </a:r>
            <a:r>
              <a:rPr lang="zh-CN" altLang="en-US" dirty="0" smtClean="0"/>
              <a:t>完毕的、具有查考价值的文件</a:t>
            </a:r>
            <a:r>
              <a:rPr lang="zh-CN" altLang="en-US" dirty="0" smtClean="0"/>
              <a:t>材料。</a:t>
            </a:r>
            <a:endParaRPr lang="en-US" altLang="zh-CN" dirty="0" smtClean="0"/>
          </a:p>
          <a:p>
            <a:r>
              <a:rPr lang="en-US" dirty="0" smtClean="0"/>
              <a:t>1.</a:t>
            </a:r>
            <a:r>
              <a:rPr lang="zh-CN" altLang="en-US" dirty="0" smtClean="0"/>
              <a:t>上级机关来文</a:t>
            </a:r>
          </a:p>
          <a:p>
            <a:r>
              <a:rPr lang="en-US" dirty="0" smtClean="0"/>
              <a:t>2.</a:t>
            </a:r>
            <a:r>
              <a:rPr lang="zh-CN" altLang="en-US" dirty="0" smtClean="0"/>
              <a:t>本机关文件</a:t>
            </a:r>
          </a:p>
          <a:p>
            <a:r>
              <a:rPr lang="en-US" dirty="0" smtClean="0"/>
              <a:t>3.</a:t>
            </a:r>
            <a:r>
              <a:rPr lang="zh-CN" altLang="en-US" dirty="0" smtClean="0"/>
              <a:t>下级机关</a:t>
            </a:r>
            <a:r>
              <a:rPr lang="zh-CN" altLang="en-US" dirty="0" smtClean="0"/>
              <a:t>来文</a:t>
            </a:r>
            <a:endParaRPr lang="en-US" altLang="zh-CN" dirty="0" smtClean="0"/>
          </a:p>
          <a:p>
            <a:r>
              <a:rPr lang="en-US" dirty="0" smtClean="0"/>
              <a:t>4.</a:t>
            </a:r>
            <a:r>
              <a:rPr lang="zh-CN" altLang="en-US" dirty="0" smtClean="0"/>
              <a:t>同级或非隶属机关的来文</a:t>
            </a:r>
          </a:p>
          <a:p>
            <a:r>
              <a:rPr lang="en-US" dirty="0" smtClean="0"/>
              <a:t>5.</a:t>
            </a:r>
            <a:r>
              <a:rPr lang="zh-CN" altLang="en-US" dirty="0" smtClean="0"/>
              <a:t>其他文件资料</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t>(</a:t>
            </a:r>
            <a:r>
              <a:rPr lang="zh-CN" altLang="en-US" dirty="0" smtClean="0"/>
              <a:t>二</a:t>
            </a:r>
            <a:r>
              <a:rPr lang="en-US" dirty="0" smtClean="0"/>
              <a:t>)</a:t>
            </a:r>
            <a:r>
              <a:rPr lang="zh-CN" altLang="en-US" dirty="0" smtClean="0"/>
              <a:t>无须整理归档的文件材料</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1.</a:t>
            </a:r>
            <a:r>
              <a:rPr lang="zh-CN" altLang="en-US" dirty="0" smtClean="0"/>
              <a:t>重份文件</a:t>
            </a:r>
          </a:p>
          <a:p>
            <a:r>
              <a:rPr lang="en-US" dirty="0" smtClean="0"/>
              <a:t>2.</a:t>
            </a:r>
            <a:r>
              <a:rPr lang="zh-CN" altLang="en-US" dirty="0" smtClean="0"/>
              <a:t>普发性文件和与本机关或本部门主管业务无关的文件及非隶属的机关送来的参考性文件</a:t>
            </a:r>
          </a:p>
          <a:p>
            <a:r>
              <a:rPr lang="en-US" dirty="0" smtClean="0"/>
              <a:t>3.</a:t>
            </a:r>
            <a:r>
              <a:rPr lang="zh-CN" altLang="en-US" dirty="0" smtClean="0"/>
              <a:t>事务性的、临时性的、没有查考价值的文件材料</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二、归档文件整理的原则</a:t>
            </a:r>
            <a:br>
              <a:rPr lang="zh-CN" altLang="en-US" dirty="0" smtClean="0"/>
            </a:br>
            <a:endParaRPr lang="zh-CN" altLang="en-US" dirty="0"/>
          </a:p>
        </p:txBody>
      </p:sp>
      <p:sp>
        <p:nvSpPr>
          <p:cNvPr id="3" name="内容占位符 2"/>
          <p:cNvSpPr>
            <a:spLocks noGrp="1"/>
          </p:cNvSpPr>
          <p:nvPr>
            <p:ph idx="1"/>
          </p:nvPr>
        </p:nvSpPr>
        <p:spPr/>
        <p:txBody>
          <a:bodyPr/>
          <a:lstStyle/>
          <a:p>
            <a:r>
              <a:rPr lang="en-US" dirty="0" smtClean="0"/>
              <a:t>(</a:t>
            </a:r>
            <a:r>
              <a:rPr lang="zh-CN" altLang="en-US" dirty="0" smtClean="0"/>
              <a:t>一</a:t>
            </a:r>
            <a:r>
              <a:rPr lang="en-US" dirty="0" smtClean="0"/>
              <a:t>)</a:t>
            </a:r>
            <a:r>
              <a:rPr lang="zh-CN" altLang="en-US" dirty="0" smtClean="0"/>
              <a:t>遵循文件形成的客观</a:t>
            </a:r>
            <a:r>
              <a:rPr lang="zh-CN" altLang="en-US" dirty="0" smtClean="0"/>
              <a:t>规律</a:t>
            </a:r>
            <a:endParaRPr lang="en-US" altLang="zh-CN" dirty="0" smtClean="0"/>
          </a:p>
          <a:p>
            <a:r>
              <a:rPr lang="en-US" dirty="0" smtClean="0"/>
              <a:t>(</a:t>
            </a:r>
            <a:r>
              <a:rPr lang="zh-CN" altLang="en-US" dirty="0" smtClean="0"/>
              <a:t>二</a:t>
            </a:r>
            <a:r>
              <a:rPr lang="en-US" dirty="0" smtClean="0"/>
              <a:t>)</a:t>
            </a:r>
            <a:r>
              <a:rPr lang="zh-CN" altLang="en-US" dirty="0" smtClean="0"/>
              <a:t>保持文件之间的有机联系</a:t>
            </a:r>
          </a:p>
          <a:p>
            <a:r>
              <a:rPr lang="en-US" dirty="0" smtClean="0"/>
              <a:t>(</a:t>
            </a:r>
            <a:r>
              <a:rPr lang="zh-CN" altLang="en-US" dirty="0" smtClean="0"/>
              <a:t>三</a:t>
            </a:r>
            <a:r>
              <a:rPr lang="en-US" dirty="0" smtClean="0"/>
              <a:t>)</a:t>
            </a:r>
            <a:r>
              <a:rPr lang="zh-CN" altLang="en-US" dirty="0" smtClean="0"/>
              <a:t>区分文件的不同价值</a:t>
            </a:r>
          </a:p>
          <a:p>
            <a:r>
              <a:rPr lang="en-US" dirty="0" smtClean="0"/>
              <a:t>(</a:t>
            </a:r>
            <a:r>
              <a:rPr lang="zh-CN" altLang="en-US" dirty="0" smtClean="0"/>
              <a:t>四</a:t>
            </a:r>
            <a:r>
              <a:rPr lang="en-US" dirty="0" smtClean="0"/>
              <a:t>)</a:t>
            </a:r>
            <a:r>
              <a:rPr lang="zh-CN" altLang="en-US" dirty="0" smtClean="0"/>
              <a:t>便于保管和查找利用</a:t>
            </a:r>
          </a:p>
          <a:p>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94</TotalTime>
  <Words>951</Words>
  <Application>Microsoft Office PowerPoint</Application>
  <PresentationFormat>全屏显示(4:3)</PresentationFormat>
  <Paragraphs>120</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龙腾四海</vt:lpstr>
      <vt:lpstr>           第七章</vt:lpstr>
      <vt:lpstr> 第一节　文书处理 </vt:lpstr>
      <vt:lpstr>二、公文种类与行文方式 </vt:lpstr>
      <vt:lpstr>(二)行文方式 </vt:lpstr>
      <vt:lpstr>三、发文处理程序 </vt:lpstr>
      <vt:lpstr>四、收文处理程序 </vt:lpstr>
      <vt:lpstr>第二节　文书整理归档 </vt:lpstr>
      <vt:lpstr>(二)无须整理归档的文件材料 </vt:lpstr>
      <vt:lpstr>二、归档文件整理的原则 </vt:lpstr>
      <vt:lpstr>三、归档文件的整理 </vt:lpstr>
      <vt:lpstr>(二)归档文件以“件”为单位的整理方法 </vt:lpstr>
      <vt:lpstr>(三)归档文件以“卷”为单位的整理方法 </vt:lpstr>
      <vt:lpstr>一、档案的收集 </vt:lpstr>
      <vt:lpstr>二、档案鉴定 </vt:lpstr>
      <vt:lpstr>三、档案保管 </vt:lpstr>
      <vt:lpstr>(二)档案装具的编号和排列 </vt:lpstr>
      <vt:lpstr>(三)档案库房管理 </vt:lpstr>
      <vt:lpstr>(四)人员的进出库制度 </vt:lpstr>
      <vt:lpstr>(五)库房“八防”措施 </vt:lpstr>
      <vt:lpstr>四、档案利用 </vt:lpstr>
      <vt:lpstr>(二)档案利用的方式</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User</dc:creator>
  <cp:lastModifiedBy>User</cp:lastModifiedBy>
  <cp:revision>13</cp:revision>
  <dcterms:created xsi:type="dcterms:W3CDTF">2021-08-27T09:18:00Z</dcterms:created>
  <dcterms:modified xsi:type="dcterms:W3CDTF">2021-08-27T10:52:04Z</dcterms:modified>
</cp:coreProperties>
</file>